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45"/>
  </p:notesMasterIdLst>
  <p:handoutMasterIdLst>
    <p:handoutMasterId r:id="rId46"/>
  </p:handoutMasterIdLst>
  <p:sldIdLst>
    <p:sldId id="256" r:id="rId2"/>
    <p:sldId id="298" r:id="rId3"/>
    <p:sldId id="266" r:id="rId4"/>
    <p:sldId id="268" r:id="rId5"/>
    <p:sldId id="297" r:id="rId6"/>
    <p:sldId id="267" r:id="rId7"/>
    <p:sldId id="269" r:id="rId8"/>
    <p:sldId id="257" r:id="rId9"/>
    <p:sldId id="289" r:id="rId10"/>
    <p:sldId id="307" r:id="rId11"/>
    <p:sldId id="300" r:id="rId12"/>
    <p:sldId id="309" r:id="rId13"/>
    <p:sldId id="308" r:id="rId14"/>
    <p:sldId id="310" r:id="rId15"/>
    <p:sldId id="311" r:id="rId16"/>
    <p:sldId id="301" r:id="rId17"/>
    <p:sldId id="305" r:id="rId18"/>
    <p:sldId id="312" r:id="rId19"/>
    <p:sldId id="304" r:id="rId20"/>
    <p:sldId id="493" r:id="rId21"/>
    <p:sldId id="494" r:id="rId22"/>
    <p:sldId id="451" r:id="rId23"/>
    <p:sldId id="452" r:id="rId24"/>
    <p:sldId id="453" r:id="rId25"/>
    <p:sldId id="454" r:id="rId26"/>
    <p:sldId id="475" r:id="rId27"/>
    <p:sldId id="478" r:id="rId28"/>
    <p:sldId id="485" r:id="rId29"/>
    <p:sldId id="486" r:id="rId30"/>
    <p:sldId id="488" r:id="rId31"/>
    <p:sldId id="491" r:id="rId32"/>
    <p:sldId id="303" r:id="rId33"/>
    <p:sldId id="490" r:id="rId34"/>
    <p:sldId id="295" r:id="rId35"/>
    <p:sldId id="495" r:id="rId36"/>
    <p:sldId id="496" r:id="rId37"/>
    <p:sldId id="264" r:id="rId38"/>
    <p:sldId id="296" r:id="rId39"/>
    <p:sldId id="293" r:id="rId40"/>
    <p:sldId id="270" r:id="rId41"/>
    <p:sldId id="274" r:id="rId42"/>
    <p:sldId id="272" r:id="rId43"/>
    <p:sldId id="271" r:id="rId44"/>
  </p:sldIdLst>
  <p:sldSz cx="9144000" cy="5143500" type="screen16x9"/>
  <p:notesSz cx="6858000" cy="9144000"/>
  <p:defaultText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974">
          <p15:clr>
            <a:srgbClr val="A4A3A4"/>
          </p15:clr>
        </p15:guide>
        <p15:guide id="2" pos="307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3A69"/>
    <a:srgbClr val="003A00"/>
    <a:srgbClr val="E4E4E4"/>
    <a:srgbClr val="004884"/>
    <a:srgbClr val="2D79AA"/>
    <a:srgbClr val="003A6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9A901A-C951-407D-B5C8-AD0EFD09766E}" v="131" dt="2025-11-23T22:36:21.496"/>
    <p1510:client id="{DE08749A-CE26-4CC2-9F76-C32B2A393D9C}" v="105" dt="2025-11-24T14:39:21.463"/>
  </p1510:revLst>
</p1510:revInfo>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9" autoAdjust="0"/>
    <p:restoredTop sz="94694" autoAdjust="0"/>
  </p:normalViewPr>
  <p:slideViewPr>
    <p:cSldViewPr snapToGrid="0" snapToObjects="1" showGuides="1">
      <p:cViewPr varScale="1">
        <p:scale>
          <a:sx n="140" d="100"/>
          <a:sy n="140" d="100"/>
        </p:scale>
        <p:origin x="774" y="102"/>
      </p:cViewPr>
      <p:guideLst>
        <p:guide orient="horz" pos="2974"/>
        <p:guide pos="307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C8328BB-3E7D-1545-8629-739FE7FE78CD}" type="datetimeFigureOut">
              <a:rPr lang="it-IT" smtClean="0"/>
              <a:t>26/11/2025</a:t>
            </a:fld>
            <a:endParaRPr lang="it-IT"/>
          </a:p>
        </p:txBody>
      </p:sp>
      <p:sp>
        <p:nvSpPr>
          <p:cNvPr id="4" name="Segnaposto piè di pagina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5" name="Segnaposto numero diapositiva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4A18625A-8487-0243-9438-3D7ABEA720FE}" type="slidenum">
              <a:rPr lang="it-IT" smtClean="0"/>
              <a:t>‹#›</a:t>
            </a:fld>
            <a:endParaRPr lang="it-IT"/>
          </a:p>
        </p:txBody>
      </p:sp>
    </p:spTree>
    <p:extLst>
      <p:ext uri="{BB962C8B-B14F-4D97-AF65-F5344CB8AC3E}">
        <p14:creationId xmlns:p14="http://schemas.microsoft.com/office/powerpoint/2010/main" val="101066779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5B52F6F-5890-184D-BFAC-2DB3B24676C1}" type="datetimeFigureOut">
              <a:rPr lang="it-IT" smtClean="0"/>
              <a:t>26/11/2025</a:t>
            </a:fld>
            <a:endParaRPr lang="it-IT"/>
          </a:p>
        </p:txBody>
      </p:sp>
      <p:sp>
        <p:nvSpPr>
          <p:cNvPr id="4" name="Segnaposto immagine diapositiva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7A67DBE-D3BB-F74E-84C1-4CEDFE4037FA}" type="slidenum">
              <a:rPr lang="it-IT" smtClean="0"/>
              <a:t>‹#›</a:t>
            </a:fld>
            <a:endParaRPr lang="it-IT"/>
          </a:p>
        </p:txBody>
      </p:sp>
    </p:spTree>
    <p:extLst>
      <p:ext uri="{BB962C8B-B14F-4D97-AF65-F5344CB8AC3E}">
        <p14:creationId xmlns:p14="http://schemas.microsoft.com/office/powerpoint/2010/main" val="203674585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67A67DBE-D3BB-F74E-84C1-4CEDFE4037FA}" type="slidenum">
              <a:rPr lang="it-IT" smtClean="0"/>
              <a:t>22</a:t>
            </a:fld>
            <a:endParaRPr lang="it-IT"/>
          </a:p>
        </p:txBody>
      </p:sp>
    </p:spTree>
    <p:extLst>
      <p:ext uri="{BB962C8B-B14F-4D97-AF65-F5344CB8AC3E}">
        <p14:creationId xmlns:p14="http://schemas.microsoft.com/office/powerpoint/2010/main" val="26820681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iniziale">
    <p:bg>
      <p:bgPr>
        <a:solidFill>
          <a:schemeClr val="bg1"/>
        </a:solidFill>
        <a:effectLst/>
      </p:bgPr>
    </p:bg>
    <p:spTree>
      <p:nvGrpSpPr>
        <p:cNvPr id="1" name=""/>
        <p:cNvGrpSpPr/>
        <p:nvPr/>
      </p:nvGrpSpPr>
      <p:grpSpPr>
        <a:xfrm>
          <a:off x="0" y="0"/>
          <a:ext cx="0" cy="0"/>
          <a:chOff x="0" y="0"/>
          <a:chExt cx="0" cy="0"/>
        </a:xfrm>
      </p:grpSpPr>
      <p:sp>
        <p:nvSpPr>
          <p:cNvPr id="12" name="Rettangolo 11"/>
          <p:cNvSpPr/>
          <p:nvPr userDrawn="1"/>
        </p:nvSpPr>
        <p:spPr>
          <a:xfrm>
            <a:off x="872" y="1297581"/>
            <a:ext cx="9165896" cy="2809166"/>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4" name="Rettangolo 13"/>
          <p:cNvSpPr/>
          <p:nvPr userDrawn="1"/>
        </p:nvSpPr>
        <p:spPr>
          <a:xfrm>
            <a:off x="0" y="4929294"/>
            <a:ext cx="9165896" cy="228758"/>
          </a:xfrm>
          <a:prstGeom prst="rect">
            <a:avLst/>
          </a:prstGeom>
          <a:solidFill>
            <a:srgbClr val="2D7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1" name="Rettangolo 20"/>
          <p:cNvSpPr/>
          <p:nvPr userDrawn="1"/>
        </p:nvSpPr>
        <p:spPr>
          <a:xfrm>
            <a:off x="872" y="3791060"/>
            <a:ext cx="9165896" cy="546917"/>
          </a:xfrm>
          <a:prstGeom prst="rect">
            <a:avLst/>
          </a:prstGeom>
          <a:solidFill>
            <a:srgbClr val="00488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p:cNvSpPr/>
          <p:nvPr userDrawn="1"/>
        </p:nvSpPr>
        <p:spPr>
          <a:xfrm>
            <a:off x="0" y="0"/>
            <a:ext cx="9144000" cy="130563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3" name="Sottotitolo 2"/>
          <p:cNvSpPr>
            <a:spLocks noGrp="1"/>
          </p:cNvSpPr>
          <p:nvPr userDrawn="1">
            <p:ph type="subTitle" idx="1" hasCustomPrompt="1"/>
          </p:nvPr>
        </p:nvSpPr>
        <p:spPr>
          <a:xfrm>
            <a:off x="514334" y="2364002"/>
            <a:ext cx="8440819" cy="430887"/>
          </a:xfrm>
        </p:spPr>
        <p:txBody>
          <a:bodyPr wrap="square" lIns="0" tIns="0" bIns="0">
            <a:spAutoFit/>
          </a:bodyPr>
          <a:lstStyle>
            <a:lvl1pPr marL="0" indent="0" algn="l">
              <a:buNone/>
              <a:defRPr sz="2800" b="0" i="0" baseline="0">
                <a:ln>
                  <a:noFill/>
                </a:ln>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dirty="0"/>
              <a:t>Sottotitolo della presentazione – </a:t>
            </a:r>
            <a:r>
              <a:rPr lang="it-IT" dirty="0" err="1"/>
              <a:t>Arial</a:t>
            </a:r>
            <a:r>
              <a:rPr lang="it-IT" dirty="0"/>
              <a:t> 30pt</a:t>
            </a:r>
          </a:p>
        </p:txBody>
      </p:sp>
      <p:sp>
        <p:nvSpPr>
          <p:cNvPr id="5" name="Segnaposto testo 4"/>
          <p:cNvSpPr>
            <a:spLocks noGrp="1"/>
          </p:cNvSpPr>
          <p:nvPr userDrawn="1">
            <p:ph type="body" sz="quarter" idx="10" hasCustomPrompt="1"/>
          </p:nvPr>
        </p:nvSpPr>
        <p:spPr>
          <a:xfrm>
            <a:off x="514334" y="3862373"/>
            <a:ext cx="8440818" cy="369332"/>
          </a:xfrm>
        </p:spPr>
        <p:txBody>
          <a:bodyPr wrap="square" lIns="0">
            <a:spAutoFit/>
          </a:bodyPr>
          <a:lstStyle>
            <a:lvl1pPr marL="0" indent="0" algn="l">
              <a:spcBef>
                <a:spcPts val="0"/>
              </a:spcBef>
              <a:buNone/>
              <a:defRPr sz="1800" b="1" i="0" baseline="0">
                <a:solidFill>
                  <a:schemeClr val="bg1"/>
                </a:solidFill>
                <a:latin typeface="+mj-lt"/>
              </a:defRPr>
            </a:lvl1pPr>
            <a:lvl2pPr algn="l">
              <a:spcBef>
                <a:spcPts val="0"/>
              </a:spcBef>
              <a:defRPr sz="1800" b="1" i="0" baseline="0">
                <a:solidFill>
                  <a:schemeClr val="bg1"/>
                </a:solidFill>
                <a:latin typeface="+mj-lt"/>
              </a:defRPr>
            </a:lvl2pPr>
            <a:lvl3pPr algn="l">
              <a:spcBef>
                <a:spcPts val="0"/>
              </a:spcBef>
              <a:defRPr sz="1800" b="1" i="0" baseline="0">
                <a:solidFill>
                  <a:schemeClr val="bg1"/>
                </a:solidFill>
                <a:latin typeface="+mj-lt"/>
              </a:defRPr>
            </a:lvl3pPr>
            <a:lvl4pPr algn="l">
              <a:spcBef>
                <a:spcPts val="0"/>
              </a:spcBef>
              <a:defRPr sz="1800" b="1" i="0" baseline="0">
                <a:solidFill>
                  <a:schemeClr val="bg1"/>
                </a:solidFill>
                <a:latin typeface="+mj-lt"/>
              </a:defRPr>
            </a:lvl4pPr>
            <a:lvl5pPr algn="l">
              <a:spcBef>
                <a:spcPts val="0"/>
              </a:spcBef>
              <a:defRPr sz="1800" b="1" i="0" baseline="0">
                <a:solidFill>
                  <a:schemeClr val="bg1"/>
                </a:solidFill>
                <a:latin typeface="+mj-lt"/>
              </a:defRPr>
            </a:lvl5pPr>
          </a:lstStyle>
          <a:p>
            <a:pPr lvl="0"/>
            <a:r>
              <a:rPr lang="it-IT" dirty="0"/>
              <a:t>Autore Dipartimento/Unità – </a:t>
            </a:r>
            <a:r>
              <a:rPr lang="it-IT" dirty="0" err="1"/>
              <a:t>Arial</a:t>
            </a:r>
            <a:r>
              <a:rPr lang="it-IT" dirty="0"/>
              <a:t> 18 </a:t>
            </a:r>
            <a:r>
              <a:rPr lang="it-IT" dirty="0" err="1"/>
              <a:t>pt</a:t>
            </a:r>
            <a:endParaRPr lang="it-IT" dirty="0"/>
          </a:p>
        </p:txBody>
      </p:sp>
      <p:sp>
        <p:nvSpPr>
          <p:cNvPr id="9" name="Titolo 8"/>
          <p:cNvSpPr>
            <a:spLocks noGrp="1"/>
          </p:cNvSpPr>
          <p:nvPr userDrawn="1">
            <p:ph type="title" hasCustomPrompt="1"/>
          </p:nvPr>
        </p:nvSpPr>
        <p:spPr>
          <a:xfrm>
            <a:off x="514334" y="1609751"/>
            <a:ext cx="8440819" cy="492443"/>
          </a:xfrm>
        </p:spPr>
        <p:txBody>
          <a:bodyPr lIns="0"/>
          <a:lstStyle>
            <a:lvl1pPr>
              <a:defRPr sz="3200" baseline="0">
                <a:ln>
                  <a:noFill/>
                </a:ln>
                <a:solidFill>
                  <a:schemeClr val="bg1"/>
                </a:solidFill>
              </a:defRPr>
            </a:lvl1pPr>
          </a:lstStyle>
          <a:p>
            <a:r>
              <a:rPr lang="it-IT" dirty="0"/>
              <a:t>Titolo della presentazione – </a:t>
            </a:r>
            <a:r>
              <a:rPr lang="it-IT" dirty="0" err="1"/>
              <a:t>Arial</a:t>
            </a:r>
            <a:r>
              <a:rPr lang="it-IT" dirty="0"/>
              <a:t> 30pt</a:t>
            </a:r>
          </a:p>
        </p:txBody>
      </p:sp>
      <p:pic>
        <p:nvPicPr>
          <p:cNvPr id="2" name="Immagine 1" descr="BAN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354469"/>
            <a:ext cx="9144000" cy="579120"/>
          </a:xfrm>
          <a:prstGeom prst="rect">
            <a:avLst/>
          </a:prstGeom>
        </p:spPr>
      </p:pic>
      <p:sp>
        <p:nvSpPr>
          <p:cNvPr id="10" name="Segnaposto testo 9"/>
          <p:cNvSpPr>
            <a:spLocks noGrp="1"/>
          </p:cNvSpPr>
          <p:nvPr>
            <p:ph type="body" sz="quarter" idx="11" hasCustomPrompt="1"/>
          </p:nvPr>
        </p:nvSpPr>
        <p:spPr>
          <a:xfrm>
            <a:off x="514350" y="3161098"/>
            <a:ext cx="8440738" cy="400110"/>
          </a:xfrm>
        </p:spPr>
        <p:txBody>
          <a:bodyPr lIns="0" anchor="t" anchorCtr="0">
            <a:spAutoFit/>
          </a:bodyPr>
          <a:lstStyle>
            <a:lvl1pPr marL="0" indent="0">
              <a:buNone/>
              <a:defRPr sz="2000" i="1" baseline="0">
                <a:solidFill>
                  <a:schemeClr val="bg1"/>
                </a:solidFill>
              </a:defRPr>
            </a:lvl1pPr>
            <a:lvl2pPr>
              <a:defRPr sz="1800" i="1">
                <a:solidFill>
                  <a:schemeClr val="bg1"/>
                </a:solidFill>
              </a:defRPr>
            </a:lvl2pPr>
            <a:lvl3pPr>
              <a:defRPr sz="1800" i="1">
                <a:solidFill>
                  <a:schemeClr val="bg1"/>
                </a:solidFill>
              </a:defRPr>
            </a:lvl3pPr>
            <a:lvl4pPr>
              <a:defRPr sz="1800" i="1">
                <a:solidFill>
                  <a:schemeClr val="bg1"/>
                </a:solidFill>
              </a:defRPr>
            </a:lvl4pPr>
            <a:lvl5pPr>
              <a:defRPr sz="1800" i="1">
                <a:solidFill>
                  <a:schemeClr val="bg1"/>
                </a:solidFill>
              </a:defRPr>
            </a:lvl5pPr>
          </a:lstStyle>
          <a:p>
            <a:pPr lvl="0"/>
            <a:r>
              <a:rPr lang="it-IT" dirty="0"/>
              <a:t>Luogo e data – </a:t>
            </a:r>
            <a:r>
              <a:rPr lang="it-IT" dirty="0" err="1"/>
              <a:t>Arial</a:t>
            </a:r>
            <a:r>
              <a:rPr lang="it-IT" dirty="0"/>
              <a:t> 20pt </a:t>
            </a:r>
          </a:p>
        </p:txBody>
      </p:sp>
      <p:pic>
        <p:nvPicPr>
          <p:cNvPr id="8" name="Immagine 7" descr="Immagine che contiene testo, Carattere, schermata, Elementi grafici&#10;&#10;Descrizione generata automaticamente">
            <a:extLst>
              <a:ext uri="{FF2B5EF4-FFF2-40B4-BE49-F238E27FC236}">
                <a16:creationId xmlns:a16="http://schemas.microsoft.com/office/drawing/2014/main" id="{D983E6DC-606D-0C26-DB7F-44DAC37329D7}"/>
              </a:ext>
            </a:extLst>
          </p:cNvPr>
          <p:cNvPicPr>
            <a:picLocks noChangeAspect="1"/>
          </p:cNvPicPr>
          <p:nvPr userDrawn="1"/>
        </p:nvPicPr>
        <p:blipFill>
          <a:blip r:embed="rId3"/>
          <a:stretch>
            <a:fillRect/>
          </a:stretch>
        </p:blipFill>
        <p:spPr>
          <a:xfrm>
            <a:off x="362812" y="235689"/>
            <a:ext cx="4683840" cy="885600"/>
          </a:xfrm>
          <a:prstGeom prst="rect">
            <a:avLst/>
          </a:prstGeom>
        </p:spPr>
      </p:pic>
    </p:spTree>
    <p:extLst>
      <p:ext uri="{BB962C8B-B14F-4D97-AF65-F5344CB8AC3E}">
        <p14:creationId xmlns:p14="http://schemas.microsoft.com/office/powerpoint/2010/main" val="99497107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vuoto">
    <p:spTree>
      <p:nvGrpSpPr>
        <p:cNvPr id="1" name=""/>
        <p:cNvGrpSpPr/>
        <p:nvPr/>
      </p:nvGrpSpPr>
      <p:grpSpPr>
        <a:xfrm>
          <a:off x="0" y="0"/>
          <a:ext cx="0" cy="0"/>
          <a:chOff x="0" y="0"/>
          <a:chExt cx="0" cy="0"/>
        </a:xfrm>
      </p:grpSpPr>
      <p:sp>
        <p:nvSpPr>
          <p:cNvPr id="3" name="Segnaposto numero diapositiva 2"/>
          <p:cNvSpPr>
            <a:spLocks noGrp="1"/>
          </p:cNvSpPr>
          <p:nvPr>
            <p:ph type="sldNum" sz="quarter" idx="10"/>
          </p:nvPr>
        </p:nvSpPr>
        <p:spPr/>
        <p:txBody>
          <a:bodyPr/>
          <a:lstStyle/>
          <a:p>
            <a:fld id="{02C7C199-0D0D-7840-A88D-785280B31CF7}" type="slidenum">
              <a:rPr lang="it-IT" smtClean="0"/>
              <a:t>‹#›</a:t>
            </a:fld>
            <a:endParaRPr lang="it-IT"/>
          </a:p>
        </p:txBody>
      </p:sp>
      <p:sp>
        <p:nvSpPr>
          <p:cNvPr id="5" name="Segnaposto testo 4"/>
          <p:cNvSpPr>
            <a:spLocks noGrp="1"/>
          </p:cNvSpPr>
          <p:nvPr>
            <p:ph type="body" sz="quarter" idx="11" hasCustomPrompt="1"/>
          </p:nvPr>
        </p:nvSpPr>
        <p:spPr>
          <a:xfrm>
            <a:off x="413414" y="803435"/>
            <a:ext cx="8228898" cy="3818479"/>
          </a:xfrm>
        </p:spPr>
        <p:txBody>
          <a:bodyPr/>
          <a:lstStyle/>
          <a:p>
            <a:pPr lvl="0"/>
            <a:r>
              <a:rPr lang="it-IT" dirty="0" err="1"/>
              <a:t>Lorem</a:t>
            </a:r>
            <a:r>
              <a:rPr lang="it-IT" dirty="0"/>
              <a:t> </a:t>
            </a:r>
            <a:r>
              <a:rPr lang="it-IT" dirty="0" err="1"/>
              <a:t>ipsum</a:t>
            </a:r>
            <a:r>
              <a:rPr lang="it-IT" dirty="0"/>
              <a:t> </a:t>
            </a:r>
            <a:r>
              <a:rPr lang="it-IT" dirty="0" err="1"/>
              <a:t>dolor</a:t>
            </a:r>
            <a:r>
              <a:rPr lang="it-IT" dirty="0"/>
              <a:t> sic </a:t>
            </a:r>
            <a:r>
              <a:rPr lang="it-IT" dirty="0" err="1"/>
              <a:t>amet</a:t>
            </a:r>
            <a:endParaRPr lang="it-IT" dirty="0"/>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Titolo 5"/>
          <p:cNvSpPr>
            <a:spLocks noGrp="1"/>
          </p:cNvSpPr>
          <p:nvPr>
            <p:ph type="title" hasCustomPrompt="1"/>
          </p:nvPr>
        </p:nvSpPr>
        <p:spPr/>
        <p:txBody>
          <a:bodyPr/>
          <a:lstStyle/>
          <a:p>
            <a:r>
              <a:rPr lang="it-IT" dirty="0"/>
              <a:t>Titolo</a:t>
            </a:r>
          </a:p>
        </p:txBody>
      </p:sp>
    </p:spTree>
    <p:extLst>
      <p:ext uri="{BB962C8B-B14F-4D97-AF65-F5344CB8AC3E}">
        <p14:creationId xmlns:p14="http://schemas.microsoft.com/office/powerpoint/2010/main" val="4130617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Titolo e contenuto">
    <p:spTree>
      <p:nvGrpSpPr>
        <p:cNvPr id="1" name=""/>
        <p:cNvGrpSpPr/>
        <p:nvPr/>
      </p:nvGrpSpPr>
      <p:grpSpPr>
        <a:xfrm>
          <a:off x="0" y="0"/>
          <a:ext cx="0" cy="0"/>
          <a:chOff x="0" y="0"/>
          <a:chExt cx="0" cy="0"/>
        </a:xfrm>
      </p:grpSpPr>
      <p:sp>
        <p:nvSpPr>
          <p:cNvPr id="7" name="Rettangolo 6"/>
          <p:cNvSpPr/>
          <p:nvPr userDrawn="1"/>
        </p:nvSpPr>
        <p:spPr>
          <a:xfrm>
            <a:off x="0" y="1"/>
            <a:ext cx="9144000" cy="788306"/>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sz="1800"/>
          </a:p>
        </p:txBody>
      </p:sp>
      <p:sp>
        <p:nvSpPr>
          <p:cNvPr id="2" name="Titolo 1"/>
          <p:cNvSpPr>
            <a:spLocks noGrp="1"/>
          </p:cNvSpPr>
          <p:nvPr>
            <p:ph type="title" hasCustomPrompt="1"/>
          </p:nvPr>
        </p:nvSpPr>
        <p:spPr>
          <a:xfrm>
            <a:off x="413414" y="177838"/>
            <a:ext cx="8229600" cy="400110"/>
          </a:xfrm>
        </p:spPr>
        <p:txBody>
          <a:bodyPr/>
          <a:lstStyle>
            <a:lvl1pPr>
              <a:defRPr sz="2600">
                <a:solidFill>
                  <a:srgbClr val="FFFFFF"/>
                </a:solidFill>
              </a:defRPr>
            </a:lvl1pPr>
          </a:lstStyle>
          <a:p>
            <a:r>
              <a:rPr lang="it-IT" dirty="0"/>
              <a:t>Titolo della slide – </a:t>
            </a:r>
            <a:r>
              <a:rPr lang="it-IT" dirty="0" err="1"/>
              <a:t>Arial</a:t>
            </a:r>
            <a:r>
              <a:rPr lang="it-IT" dirty="0"/>
              <a:t> 26pt </a:t>
            </a:r>
          </a:p>
        </p:txBody>
      </p:sp>
      <p:sp>
        <p:nvSpPr>
          <p:cNvPr id="15" name="Segnaposto testo 14"/>
          <p:cNvSpPr>
            <a:spLocks noGrp="1"/>
          </p:cNvSpPr>
          <p:nvPr>
            <p:ph type="body" sz="quarter" idx="13" hasCustomPrompt="1"/>
          </p:nvPr>
        </p:nvSpPr>
        <p:spPr>
          <a:xfrm>
            <a:off x="413414" y="939800"/>
            <a:ext cx="8229600" cy="400110"/>
          </a:xfrm>
        </p:spPr>
        <p:txBody>
          <a:bodyPr>
            <a:spAutoFit/>
          </a:bodyPr>
          <a:lstStyle>
            <a:lvl1pPr marL="0" indent="0">
              <a:buNone/>
              <a:defRPr sz="2000" b="1" baseline="0">
                <a:solidFill>
                  <a:srgbClr val="7F7F7F"/>
                </a:solidFill>
              </a:defRPr>
            </a:lvl1pPr>
            <a:lvl2pPr>
              <a:defRPr sz="2000" b="1">
                <a:solidFill>
                  <a:srgbClr val="7F7F7F"/>
                </a:solidFill>
              </a:defRPr>
            </a:lvl2pPr>
            <a:lvl3pPr>
              <a:defRPr sz="2000" b="1">
                <a:solidFill>
                  <a:srgbClr val="7F7F7F"/>
                </a:solidFill>
              </a:defRPr>
            </a:lvl3pPr>
            <a:lvl4pPr>
              <a:defRPr sz="2000" b="1">
                <a:solidFill>
                  <a:srgbClr val="7F7F7F"/>
                </a:solidFill>
              </a:defRPr>
            </a:lvl4pPr>
            <a:lvl5pPr>
              <a:defRPr sz="2000" b="1">
                <a:solidFill>
                  <a:srgbClr val="7F7F7F"/>
                </a:solidFill>
              </a:defRPr>
            </a:lvl5pPr>
          </a:lstStyle>
          <a:p>
            <a:pPr lvl="0"/>
            <a:r>
              <a:rPr lang="it-IT" dirty="0"/>
              <a:t>Titolo di secondo livello 20pt </a:t>
            </a:r>
            <a:r>
              <a:rPr lang="it-IT" dirty="0" err="1"/>
              <a:t>Arial</a:t>
            </a:r>
            <a:r>
              <a:rPr lang="it-IT" dirty="0"/>
              <a:t> </a:t>
            </a:r>
            <a:r>
              <a:rPr lang="it-IT" dirty="0" err="1"/>
              <a:t>bold</a:t>
            </a:r>
            <a:endParaRPr lang="it-IT" dirty="0"/>
          </a:p>
        </p:txBody>
      </p:sp>
      <p:sp>
        <p:nvSpPr>
          <p:cNvPr id="17" name="Segnaposto testo 16"/>
          <p:cNvSpPr>
            <a:spLocks noGrp="1"/>
          </p:cNvSpPr>
          <p:nvPr>
            <p:ph type="body" sz="quarter" idx="14" hasCustomPrompt="1"/>
          </p:nvPr>
        </p:nvSpPr>
        <p:spPr>
          <a:xfrm>
            <a:off x="413414" y="1513048"/>
            <a:ext cx="8229599" cy="769441"/>
          </a:xfrm>
        </p:spPr>
        <p:txBody>
          <a:bodyPr wrap="square">
            <a:spAutoFit/>
          </a:bodyPr>
          <a:lstStyle>
            <a:lvl1pPr marL="457189" indent="-457189">
              <a:buFont typeface="+mj-lt"/>
              <a:buAutoNum type="arabicPeriod"/>
              <a:defRPr sz="2000" baseline="0"/>
            </a:lvl1pPr>
            <a:lvl2pPr marL="457189" indent="0">
              <a:buNone/>
              <a:defRPr sz="2000"/>
            </a:lvl2pPr>
            <a:lvl3pPr>
              <a:defRPr sz="2000"/>
            </a:lvl3pPr>
            <a:lvl4pPr>
              <a:defRPr sz="2000"/>
            </a:lvl4pPr>
            <a:lvl5pPr>
              <a:defRPr sz="2000"/>
            </a:lvl5pPr>
          </a:lstStyle>
          <a:p>
            <a:pPr lvl="0"/>
            <a:r>
              <a:rPr lang="it-IT" dirty="0"/>
              <a:t>Corpo del testo 20pt </a:t>
            </a:r>
            <a:r>
              <a:rPr lang="it-IT" dirty="0" err="1"/>
              <a:t>Arial</a:t>
            </a:r>
            <a:r>
              <a:rPr lang="it-IT" dirty="0"/>
              <a:t> regular</a:t>
            </a:r>
          </a:p>
          <a:p>
            <a:pPr lvl="0"/>
            <a:r>
              <a:rPr lang="it-IT" dirty="0" err="1"/>
              <a:t>Lorem</a:t>
            </a:r>
            <a:r>
              <a:rPr lang="it-IT" dirty="0"/>
              <a:t> </a:t>
            </a:r>
            <a:r>
              <a:rPr lang="it-IT" dirty="0" err="1"/>
              <a:t>ipsum</a:t>
            </a:r>
            <a:r>
              <a:rPr lang="it-IT" dirty="0"/>
              <a:t> </a:t>
            </a:r>
            <a:r>
              <a:rPr lang="it-IT" dirty="0" err="1"/>
              <a:t>dolor</a:t>
            </a:r>
            <a:r>
              <a:rPr lang="it-IT" dirty="0"/>
              <a:t> sic </a:t>
            </a:r>
            <a:r>
              <a:rPr lang="it-IT" dirty="0" err="1"/>
              <a:t>amet</a:t>
            </a:r>
            <a:endParaRPr lang="it-IT" dirty="0"/>
          </a:p>
        </p:txBody>
      </p:sp>
      <p:sp>
        <p:nvSpPr>
          <p:cNvPr id="19" name="Segnaposto testo 18"/>
          <p:cNvSpPr>
            <a:spLocks noGrp="1"/>
          </p:cNvSpPr>
          <p:nvPr>
            <p:ph type="body" sz="quarter" idx="15" hasCustomPrompt="1"/>
          </p:nvPr>
        </p:nvSpPr>
        <p:spPr>
          <a:xfrm>
            <a:off x="413414" y="2556816"/>
            <a:ext cx="8229599" cy="929485"/>
          </a:xfrm>
        </p:spPr>
        <p:txBody>
          <a:bodyPr wrap="square">
            <a:spAutoFit/>
          </a:bodyPr>
          <a:lstStyle>
            <a:lvl1pPr>
              <a:defRPr sz="1600" baseline="0"/>
            </a:lvl1pPr>
            <a:lvl2pPr>
              <a:defRPr sz="1800"/>
            </a:lvl2pPr>
            <a:lvl3pPr>
              <a:defRPr sz="1800"/>
            </a:lvl3pPr>
            <a:lvl4pPr>
              <a:defRPr sz="1800"/>
            </a:lvl4pPr>
            <a:lvl5pPr>
              <a:defRPr sz="1800"/>
            </a:lvl5pPr>
          </a:lstStyle>
          <a:p>
            <a:pPr lvl="0"/>
            <a:r>
              <a:rPr lang="it-IT" dirty="0"/>
              <a:t>Lista 16pt </a:t>
            </a:r>
            <a:r>
              <a:rPr lang="it-IT" dirty="0" err="1"/>
              <a:t>Arial</a:t>
            </a:r>
            <a:r>
              <a:rPr lang="it-IT" dirty="0"/>
              <a:t> regular</a:t>
            </a:r>
          </a:p>
          <a:p>
            <a:pPr lvl="0"/>
            <a:r>
              <a:rPr lang="it-IT" dirty="0" err="1"/>
              <a:t>Lorem</a:t>
            </a:r>
            <a:r>
              <a:rPr lang="it-IT" dirty="0"/>
              <a:t> </a:t>
            </a:r>
            <a:r>
              <a:rPr lang="it-IT" dirty="0" err="1"/>
              <a:t>ipsum</a:t>
            </a:r>
            <a:endParaRPr lang="it-IT" dirty="0"/>
          </a:p>
          <a:p>
            <a:pPr lvl="0"/>
            <a:r>
              <a:rPr lang="it-IT" dirty="0" err="1"/>
              <a:t>Lorem</a:t>
            </a:r>
            <a:r>
              <a:rPr lang="it-IT" dirty="0"/>
              <a:t> </a:t>
            </a:r>
            <a:r>
              <a:rPr lang="it-IT" dirty="0" err="1"/>
              <a:t>ipusm</a:t>
            </a:r>
            <a:endParaRPr lang="it-IT" dirty="0"/>
          </a:p>
        </p:txBody>
      </p:sp>
      <p:sp>
        <p:nvSpPr>
          <p:cNvPr id="10" name="Segnaposto numero diapositiva 5"/>
          <p:cNvSpPr>
            <a:spLocks noGrp="1"/>
          </p:cNvSpPr>
          <p:nvPr>
            <p:ph type="sldNum" sz="quarter" idx="4"/>
          </p:nvPr>
        </p:nvSpPr>
        <p:spPr>
          <a:xfrm>
            <a:off x="8190399" y="4767264"/>
            <a:ext cx="496402"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11" name="Segnaposto piè di pagina 4"/>
          <p:cNvSpPr>
            <a:spLocks noGrp="1"/>
          </p:cNvSpPr>
          <p:nvPr>
            <p:ph type="ftr" sz="quarter" idx="3"/>
          </p:nvPr>
        </p:nvSpPr>
        <p:spPr>
          <a:xfrm>
            <a:off x="1486022" y="4767264"/>
            <a:ext cx="6600701"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ENR-04-ENEA-03 ORION</a:t>
            </a:r>
            <a:endParaRPr lang="it-IT" dirty="0"/>
          </a:p>
        </p:txBody>
      </p:sp>
    </p:spTree>
    <p:extLst>
      <p:ext uri="{BB962C8B-B14F-4D97-AF65-F5344CB8AC3E}">
        <p14:creationId xmlns:p14="http://schemas.microsoft.com/office/powerpoint/2010/main" val="2320883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olo e contenuto">
    <p:spTree>
      <p:nvGrpSpPr>
        <p:cNvPr id="1" name=""/>
        <p:cNvGrpSpPr/>
        <p:nvPr/>
      </p:nvGrpSpPr>
      <p:grpSpPr>
        <a:xfrm>
          <a:off x="0" y="0"/>
          <a:ext cx="0" cy="0"/>
          <a:chOff x="0" y="0"/>
          <a:chExt cx="0" cy="0"/>
        </a:xfrm>
      </p:grpSpPr>
      <p:sp>
        <p:nvSpPr>
          <p:cNvPr id="7" name="Rettangolo 6"/>
          <p:cNvSpPr/>
          <p:nvPr userDrawn="1"/>
        </p:nvSpPr>
        <p:spPr>
          <a:xfrm>
            <a:off x="0" y="1"/>
            <a:ext cx="9144000" cy="788306"/>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hasCustomPrompt="1"/>
          </p:nvPr>
        </p:nvSpPr>
        <p:spPr>
          <a:xfrm>
            <a:off x="413414" y="177838"/>
            <a:ext cx="8229600" cy="400110"/>
          </a:xfrm>
        </p:spPr>
        <p:txBody>
          <a:bodyPr/>
          <a:lstStyle>
            <a:lvl1pPr>
              <a:defRPr sz="2600">
                <a:solidFill>
                  <a:srgbClr val="FFFFFF"/>
                </a:solidFill>
              </a:defRPr>
            </a:lvl1pPr>
          </a:lstStyle>
          <a:p>
            <a:r>
              <a:rPr lang="it-IT" dirty="0"/>
              <a:t>Titolo della slide – </a:t>
            </a:r>
            <a:r>
              <a:rPr lang="it-IT" dirty="0" err="1"/>
              <a:t>Arial</a:t>
            </a:r>
            <a:r>
              <a:rPr lang="it-IT" dirty="0"/>
              <a:t> 26pt </a:t>
            </a:r>
          </a:p>
        </p:txBody>
      </p:sp>
      <p:sp>
        <p:nvSpPr>
          <p:cNvPr id="15" name="Segnaposto testo 14"/>
          <p:cNvSpPr>
            <a:spLocks noGrp="1"/>
          </p:cNvSpPr>
          <p:nvPr>
            <p:ph type="body" sz="quarter" idx="13" hasCustomPrompt="1"/>
          </p:nvPr>
        </p:nvSpPr>
        <p:spPr>
          <a:xfrm>
            <a:off x="413414" y="939800"/>
            <a:ext cx="8229600" cy="400110"/>
          </a:xfrm>
        </p:spPr>
        <p:txBody>
          <a:bodyPr>
            <a:spAutoFit/>
          </a:bodyPr>
          <a:lstStyle>
            <a:lvl1pPr marL="0" indent="0">
              <a:buNone/>
              <a:defRPr sz="2000" b="1" baseline="0">
                <a:solidFill>
                  <a:srgbClr val="7F7F7F"/>
                </a:solidFill>
              </a:defRPr>
            </a:lvl1pPr>
            <a:lvl2pPr>
              <a:defRPr sz="2000" b="1">
                <a:solidFill>
                  <a:srgbClr val="7F7F7F"/>
                </a:solidFill>
              </a:defRPr>
            </a:lvl2pPr>
            <a:lvl3pPr>
              <a:defRPr sz="2000" b="1">
                <a:solidFill>
                  <a:srgbClr val="7F7F7F"/>
                </a:solidFill>
              </a:defRPr>
            </a:lvl3pPr>
            <a:lvl4pPr>
              <a:defRPr sz="2000" b="1">
                <a:solidFill>
                  <a:srgbClr val="7F7F7F"/>
                </a:solidFill>
              </a:defRPr>
            </a:lvl4pPr>
            <a:lvl5pPr>
              <a:defRPr sz="2000" b="1">
                <a:solidFill>
                  <a:srgbClr val="7F7F7F"/>
                </a:solidFill>
              </a:defRPr>
            </a:lvl5pPr>
          </a:lstStyle>
          <a:p>
            <a:pPr lvl="0"/>
            <a:r>
              <a:rPr lang="it-IT" dirty="0"/>
              <a:t>Titolo di secondo livello 20pt </a:t>
            </a:r>
            <a:r>
              <a:rPr lang="it-IT" dirty="0" err="1"/>
              <a:t>Arial</a:t>
            </a:r>
            <a:r>
              <a:rPr lang="it-IT" dirty="0"/>
              <a:t> </a:t>
            </a:r>
            <a:r>
              <a:rPr lang="it-IT" dirty="0" err="1"/>
              <a:t>bold</a:t>
            </a:r>
            <a:endParaRPr lang="it-IT" dirty="0"/>
          </a:p>
        </p:txBody>
      </p:sp>
      <p:sp>
        <p:nvSpPr>
          <p:cNvPr id="17" name="Segnaposto testo 16"/>
          <p:cNvSpPr>
            <a:spLocks noGrp="1"/>
          </p:cNvSpPr>
          <p:nvPr>
            <p:ph type="body" sz="quarter" idx="14" hasCustomPrompt="1"/>
          </p:nvPr>
        </p:nvSpPr>
        <p:spPr>
          <a:xfrm>
            <a:off x="413413" y="1513047"/>
            <a:ext cx="8229599" cy="769441"/>
          </a:xfrm>
        </p:spPr>
        <p:txBody>
          <a:bodyPr wrap="square">
            <a:spAutoFit/>
          </a:bodyPr>
          <a:lstStyle>
            <a:lvl1pPr marL="457200" indent="-457200">
              <a:buFont typeface="+mj-lt"/>
              <a:buAutoNum type="arabicPeriod"/>
              <a:defRPr sz="2000" baseline="0"/>
            </a:lvl1pPr>
            <a:lvl2pPr marL="457200" indent="0">
              <a:buNone/>
              <a:defRPr sz="2000"/>
            </a:lvl2pPr>
            <a:lvl3pPr>
              <a:defRPr sz="2000"/>
            </a:lvl3pPr>
            <a:lvl4pPr>
              <a:defRPr sz="2000"/>
            </a:lvl4pPr>
            <a:lvl5pPr>
              <a:defRPr sz="2000"/>
            </a:lvl5pPr>
          </a:lstStyle>
          <a:p>
            <a:pPr lvl="0"/>
            <a:r>
              <a:rPr lang="it-IT" dirty="0"/>
              <a:t>Corpo del testo 20pt </a:t>
            </a:r>
            <a:r>
              <a:rPr lang="it-IT" dirty="0" err="1"/>
              <a:t>Arial</a:t>
            </a:r>
            <a:r>
              <a:rPr lang="it-IT" dirty="0"/>
              <a:t> regular</a:t>
            </a:r>
          </a:p>
          <a:p>
            <a:pPr lvl="0"/>
            <a:r>
              <a:rPr lang="it-IT" dirty="0" err="1"/>
              <a:t>Lorem</a:t>
            </a:r>
            <a:r>
              <a:rPr lang="it-IT" dirty="0"/>
              <a:t> </a:t>
            </a:r>
            <a:r>
              <a:rPr lang="it-IT" dirty="0" err="1"/>
              <a:t>ipsum</a:t>
            </a:r>
            <a:r>
              <a:rPr lang="it-IT" dirty="0"/>
              <a:t> </a:t>
            </a:r>
            <a:r>
              <a:rPr lang="it-IT" dirty="0" err="1"/>
              <a:t>dolor</a:t>
            </a:r>
            <a:r>
              <a:rPr lang="it-IT" dirty="0"/>
              <a:t> sic </a:t>
            </a:r>
            <a:r>
              <a:rPr lang="it-IT" dirty="0" err="1"/>
              <a:t>amet</a:t>
            </a:r>
            <a:endParaRPr lang="it-IT" dirty="0"/>
          </a:p>
        </p:txBody>
      </p:sp>
      <p:sp>
        <p:nvSpPr>
          <p:cNvPr id="19" name="Segnaposto testo 18"/>
          <p:cNvSpPr>
            <a:spLocks noGrp="1"/>
          </p:cNvSpPr>
          <p:nvPr>
            <p:ph type="body" sz="quarter" idx="15" hasCustomPrompt="1"/>
          </p:nvPr>
        </p:nvSpPr>
        <p:spPr>
          <a:xfrm>
            <a:off x="413413" y="2556815"/>
            <a:ext cx="8229599" cy="929485"/>
          </a:xfrm>
        </p:spPr>
        <p:txBody>
          <a:bodyPr wrap="square">
            <a:spAutoFit/>
          </a:bodyPr>
          <a:lstStyle>
            <a:lvl1pPr>
              <a:defRPr sz="1600" baseline="0"/>
            </a:lvl1pPr>
            <a:lvl2pPr>
              <a:defRPr sz="1800"/>
            </a:lvl2pPr>
            <a:lvl3pPr>
              <a:defRPr sz="1800"/>
            </a:lvl3pPr>
            <a:lvl4pPr>
              <a:defRPr sz="1800"/>
            </a:lvl4pPr>
            <a:lvl5pPr>
              <a:defRPr sz="1800"/>
            </a:lvl5pPr>
          </a:lstStyle>
          <a:p>
            <a:pPr lvl="0"/>
            <a:r>
              <a:rPr lang="it-IT" dirty="0"/>
              <a:t>Lista 16pt </a:t>
            </a:r>
            <a:r>
              <a:rPr lang="it-IT" dirty="0" err="1"/>
              <a:t>Arial</a:t>
            </a:r>
            <a:r>
              <a:rPr lang="it-IT" dirty="0"/>
              <a:t> regular</a:t>
            </a:r>
          </a:p>
          <a:p>
            <a:pPr lvl="0"/>
            <a:r>
              <a:rPr lang="it-IT" dirty="0" err="1"/>
              <a:t>Lorem</a:t>
            </a:r>
            <a:r>
              <a:rPr lang="it-IT" dirty="0"/>
              <a:t> </a:t>
            </a:r>
            <a:r>
              <a:rPr lang="it-IT" dirty="0" err="1"/>
              <a:t>ipsum</a:t>
            </a:r>
            <a:endParaRPr lang="it-IT" dirty="0"/>
          </a:p>
          <a:p>
            <a:pPr lvl="0"/>
            <a:r>
              <a:rPr lang="it-IT" dirty="0" err="1"/>
              <a:t>Lorem</a:t>
            </a:r>
            <a:r>
              <a:rPr lang="it-IT" dirty="0"/>
              <a:t> </a:t>
            </a:r>
            <a:r>
              <a:rPr lang="it-IT" dirty="0" err="1"/>
              <a:t>ipusm</a:t>
            </a:r>
            <a:endParaRPr lang="it-IT" dirty="0"/>
          </a:p>
        </p:txBody>
      </p:sp>
      <p:sp>
        <p:nvSpPr>
          <p:cNvPr id="10" name="Segnaposto numero diapositiva 5"/>
          <p:cNvSpPr>
            <a:spLocks noGrp="1"/>
          </p:cNvSpPr>
          <p:nvPr>
            <p:ph type="sldNum" sz="quarter" idx="4"/>
          </p:nvPr>
        </p:nvSpPr>
        <p:spPr>
          <a:xfrm>
            <a:off x="8190398" y="4767264"/>
            <a:ext cx="496402"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11" name="Segnaposto piè di pagina 4"/>
          <p:cNvSpPr>
            <a:spLocks noGrp="1"/>
          </p:cNvSpPr>
          <p:nvPr>
            <p:ph type="ftr" sz="quarter" idx="3"/>
          </p:nvPr>
        </p:nvSpPr>
        <p:spPr>
          <a:xfrm>
            <a:off x="1486021" y="4767263"/>
            <a:ext cx="6600701"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ENR-04-ENEA-03 ORION</a:t>
            </a:r>
            <a:endParaRPr lang="it-IT" dirty="0"/>
          </a:p>
        </p:txBody>
      </p:sp>
    </p:spTree>
    <p:extLst>
      <p:ext uri="{BB962C8B-B14F-4D97-AF65-F5344CB8AC3E}">
        <p14:creationId xmlns:p14="http://schemas.microsoft.com/office/powerpoint/2010/main" val="14095602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abella">
    <p:spTree>
      <p:nvGrpSpPr>
        <p:cNvPr id="1" name=""/>
        <p:cNvGrpSpPr/>
        <p:nvPr/>
      </p:nvGrpSpPr>
      <p:grpSpPr>
        <a:xfrm>
          <a:off x="0" y="0"/>
          <a:ext cx="0" cy="0"/>
          <a:chOff x="0" y="0"/>
          <a:chExt cx="0" cy="0"/>
        </a:xfrm>
      </p:grpSpPr>
      <p:sp>
        <p:nvSpPr>
          <p:cNvPr id="7" name="Rettangolo 6"/>
          <p:cNvSpPr/>
          <p:nvPr userDrawn="1"/>
        </p:nvSpPr>
        <p:spPr>
          <a:xfrm>
            <a:off x="0" y="1"/>
            <a:ext cx="9144000" cy="788306"/>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hasCustomPrompt="1"/>
          </p:nvPr>
        </p:nvSpPr>
        <p:spPr>
          <a:xfrm>
            <a:off x="413414" y="177838"/>
            <a:ext cx="8229600" cy="400110"/>
          </a:xfrm>
        </p:spPr>
        <p:txBody>
          <a:bodyPr/>
          <a:lstStyle>
            <a:lvl1pPr>
              <a:defRPr>
                <a:solidFill>
                  <a:srgbClr val="FFFFFF"/>
                </a:solidFill>
              </a:defRPr>
            </a:lvl1pPr>
          </a:lstStyle>
          <a:p>
            <a:r>
              <a:rPr lang="it-IT" dirty="0"/>
              <a:t>Titolo della slide</a:t>
            </a:r>
          </a:p>
        </p:txBody>
      </p:sp>
      <p:sp>
        <p:nvSpPr>
          <p:cNvPr id="3" name="Segnaposto contenuto 2"/>
          <p:cNvSpPr>
            <a:spLocks noGrp="1"/>
          </p:cNvSpPr>
          <p:nvPr>
            <p:ph idx="1" hasCustomPrompt="1"/>
          </p:nvPr>
        </p:nvSpPr>
        <p:spPr>
          <a:xfrm>
            <a:off x="457200" y="1200151"/>
            <a:ext cx="8229600" cy="400110"/>
          </a:xfrm>
        </p:spPr>
        <p:txBody>
          <a:bodyPr>
            <a:spAutoFit/>
          </a:bodyPr>
          <a:lstStyle>
            <a:lvl1pPr marL="0" indent="0">
              <a:buNone/>
              <a:defRPr sz="2000" baseline="0"/>
            </a:lvl1pPr>
          </a:lstStyle>
          <a:p>
            <a:pPr lvl="0"/>
            <a:r>
              <a:rPr lang="it-IT" dirty="0"/>
              <a:t>Testo</a:t>
            </a:r>
          </a:p>
        </p:txBody>
      </p:sp>
      <p:sp>
        <p:nvSpPr>
          <p:cNvPr id="5" name="Segnaposto tabella 4"/>
          <p:cNvSpPr>
            <a:spLocks noGrp="1"/>
          </p:cNvSpPr>
          <p:nvPr>
            <p:ph type="tbl" sz="quarter" idx="13" hasCustomPrompt="1"/>
          </p:nvPr>
        </p:nvSpPr>
        <p:spPr>
          <a:xfrm>
            <a:off x="457200" y="1871663"/>
            <a:ext cx="8185150" cy="2441575"/>
          </a:xfrm>
        </p:spPr>
        <p:txBody>
          <a:bodyPr>
            <a:normAutofit/>
          </a:bodyPr>
          <a:lstStyle>
            <a:lvl1pPr marL="0" indent="0">
              <a:buNone/>
              <a:defRPr sz="1800" baseline="0"/>
            </a:lvl1pPr>
          </a:lstStyle>
          <a:p>
            <a:r>
              <a:rPr lang="it-IT" dirty="0"/>
              <a:t>Cliccare sull’icona per inserire la tabella</a:t>
            </a:r>
          </a:p>
        </p:txBody>
      </p:sp>
      <p:sp>
        <p:nvSpPr>
          <p:cNvPr id="8" name="Segnaposto numero diapositiva 5"/>
          <p:cNvSpPr>
            <a:spLocks noGrp="1"/>
          </p:cNvSpPr>
          <p:nvPr>
            <p:ph type="sldNum" sz="quarter" idx="4"/>
          </p:nvPr>
        </p:nvSpPr>
        <p:spPr>
          <a:xfrm>
            <a:off x="8190398" y="4767264"/>
            <a:ext cx="496402"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10" name="Segnaposto piè di pagina 4"/>
          <p:cNvSpPr>
            <a:spLocks noGrp="1"/>
          </p:cNvSpPr>
          <p:nvPr>
            <p:ph type="ftr" sz="quarter" idx="3"/>
          </p:nvPr>
        </p:nvSpPr>
        <p:spPr>
          <a:xfrm>
            <a:off x="1486021" y="4767263"/>
            <a:ext cx="6600701"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ENR-04-ENEA-03 ORION</a:t>
            </a:r>
            <a:endParaRPr lang="it-IT" dirty="0"/>
          </a:p>
        </p:txBody>
      </p:sp>
    </p:spTree>
    <p:extLst>
      <p:ext uri="{BB962C8B-B14F-4D97-AF65-F5344CB8AC3E}">
        <p14:creationId xmlns:p14="http://schemas.microsoft.com/office/powerpoint/2010/main" val="28487439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2" name="Rettangolo 11"/>
          <p:cNvSpPr/>
          <p:nvPr userDrawn="1"/>
        </p:nvSpPr>
        <p:spPr>
          <a:xfrm>
            <a:off x="0" y="1"/>
            <a:ext cx="9144000" cy="788306"/>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hasCustomPrompt="1"/>
          </p:nvPr>
        </p:nvSpPr>
        <p:spPr>
          <a:xfrm>
            <a:off x="413414" y="134549"/>
            <a:ext cx="8229600" cy="400110"/>
          </a:xfrm>
        </p:spPr>
        <p:txBody>
          <a:bodyPr/>
          <a:lstStyle>
            <a:lvl1pPr>
              <a:defRPr>
                <a:solidFill>
                  <a:srgbClr val="FFFFFF"/>
                </a:solidFill>
              </a:defRPr>
            </a:lvl1pPr>
          </a:lstStyle>
          <a:p>
            <a:r>
              <a:rPr lang="it-IT" dirty="0"/>
              <a:t>Titolo della slide</a:t>
            </a:r>
          </a:p>
        </p:txBody>
      </p:sp>
      <p:sp>
        <p:nvSpPr>
          <p:cNvPr id="3" name="Segnaposto testo 2"/>
          <p:cNvSpPr>
            <a:spLocks noGrp="1"/>
          </p:cNvSpPr>
          <p:nvPr>
            <p:ph type="body" idx="1" hasCustomPrompt="1"/>
          </p:nvPr>
        </p:nvSpPr>
        <p:spPr>
          <a:xfrm>
            <a:off x="457200" y="1151335"/>
            <a:ext cx="4040188" cy="479822"/>
          </a:xfrm>
          <a:solidFill>
            <a:srgbClr val="004884"/>
          </a:solidFill>
        </p:spPr>
        <p:txBody>
          <a:bodyPr anchor="b">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Titolo box</a:t>
            </a:r>
          </a:p>
        </p:txBody>
      </p:sp>
      <p:sp>
        <p:nvSpPr>
          <p:cNvPr id="4" name="Segnaposto contenuto 3"/>
          <p:cNvSpPr>
            <a:spLocks noGrp="1"/>
          </p:cNvSpPr>
          <p:nvPr>
            <p:ph sz="half" idx="2"/>
          </p:nvPr>
        </p:nvSpPr>
        <p:spPr>
          <a:xfrm>
            <a:off x="457200" y="1631156"/>
            <a:ext cx="4040188" cy="2963466"/>
          </a:xfrm>
          <a:ln>
            <a:solidFill>
              <a:srgbClr val="E4E4E4"/>
            </a:solidFill>
          </a:ln>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it-IT" dirty="0"/>
          </a:p>
        </p:txBody>
      </p:sp>
      <p:sp>
        <p:nvSpPr>
          <p:cNvPr id="5" name="Segnaposto testo 4"/>
          <p:cNvSpPr>
            <a:spLocks noGrp="1"/>
          </p:cNvSpPr>
          <p:nvPr>
            <p:ph type="body" sz="quarter" idx="3" hasCustomPrompt="1"/>
          </p:nvPr>
        </p:nvSpPr>
        <p:spPr>
          <a:xfrm>
            <a:off x="4645028" y="1151335"/>
            <a:ext cx="4041775" cy="479822"/>
          </a:xfrm>
          <a:solidFill>
            <a:srgbClr val="004884"/>
          </a:solidFill>
        </p:spPr>
        <p:txBody>
          <a:bodyPr anchor="b">
            <a:normAutofit/>
          </a:bodyPr>
          <a:lstStyle>
            <a:lvl1pPr marL="0" indent="0">
              <a:buNone/>
              <a:defRPr sz="2000" b="1">
                <a:solidFill>
                  <a:srgbClr val="FFFFFF"/>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dirty="0"/>
              <a:t>Titolo box</a:t>
            </a:r>
          </a:p>
        </p:txBody>
      </p:sp>
      <p:sp>
        <p:nvSpPr>
          <p:cNvPr id="6" name="Segnaposto contenuto 5"/>
          <p:cNvSpPr>
            <a:spLocks noGrp="1"/>
          </p:cNvSpPr>
          <p:nvPr>
            <p:ph sz="quarter" idx="4"/>
          </p:nvPr>
        </p:nvSpPr>
        <p:spPr>
          <a:xfrm>
            <a:off x="4645028" y="1631156"/>
            <a:ext cx="4041775" cy="2963466"/>
          </a:xfrm>
          <a:ln>
            <a:solidFill>
              <a:srgbClr val="E4E4E4"/>
            </a:solidFill>
          </a:ln>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10" name="Segnaposto numero diapositiva 5"/>
          <p:cNvSpPr>
            <a:spLocks noGrp="1"/>
          </p:cNvSpPr>
          <p:nvPr>
            <p:ph type="sldNum" sz="quarter" idx="10"/>
          </p:nvPr>
        </p:nvSpPr>
        <p:spPr>
          <a:xfrm>
            <a:off x="8190398" y="4767264"/>
            <a:ext cx="496402"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11" name="Segnaposto piè di pagina 4"/>
          <p:cNvSpPr>
            <a:spLocks noGrp="1"/>
          </p:cNvSpPr>
          <p:nvPr>
            <p:ph type="ftr" sz="quarter" idx="11"/>
          </p:nvPr>
        </p:nvSpPr>
        <p:spPr>
          <a:xfrm>
            <a:off x="1486021" y="4767263"/>
            <a:ext cx="6600701"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ENR-04-ENEA-03 ORION</a:t>
            </a:r>
            <a:endParaRPr lang="it-IT" dirty="0"/>
          </a:p>
        </p:txBody>
      </p:sp>
    </p:spTree>
    <p:extLst>
      <p:ext uri="{BB962C8B-B14F-4D97-AF65-F5344CB8AC3E}">
        <p14:creationId xmlns:p14="http://schemas.microsoft.com/office/powerpoint/2010/main" val="3683655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Tx" preserve="1">
  <p:cSld name="Titolo a sinistra testo a destra">
    <p:spTree>
      <p:nvGrpSpPr>
        <p:cNvPr id="1" name=""/>
        <p:cNvGrpSpPr/>
        <p:nvPr/>
      </p:nvGrpSpPr>
      <p:grpSpPr>
        <a:xfrm>
          <a:off x="0" y="0"/>
          <a:ext cx="0" cy="0"/>
          <a:chOff x="0" y="0"/>
          <a:chExt cx="0" cy="0"/>
        </a:xfrm>
      </p:grpSpPr>
      <p:sp>
        <p:nvSpPr>
          <p:cNvPr id="8" name="Rettangolo 7"/>
          <p:cNvSpPr/>
          <p:nvPr userDrawn="1"/>
        </p:nvSpPr>
        <p:spPr>
          <a:xfrm>
            <a:off x="457203" y="204788"/>
            <a:ext cx="3008313" cy="4389834"/>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hasCustomPrompt="1"/>
          </p:nvPr>
        </p:nvSpPr>
        <p:spPr>
          <a:xfrm>
            <a:off x="457203" y="768549"/>
            <a:ext cx="3008313" cy="307777"/>
          </a:xfrm>
        </p:spPr>
        <p:txBody>
          <a:bodyPr anchor="b"/>
          <a:lstStyle>
            <a:lvl1pPr algn="l">
              <a:defRPr sz="2000" b="1">
                <a:solidFill>
                  <a:srgbClr val="FFFFFF"/>
                </a:solidFill>
              </a:defRPr>
            </a:lvl1pPr>
          </a:lstStyle>
          <a:p>
            <a:r>
              <a:rPr lang="it-IT" dirty="0"/>
              <a:t>Titolo della slide</a:t>
            </a:r>
          </a:p>
        </p:txBody>
      </p:sp>
      <p:sp>
        <p:nvSpPr>
          <p:cNvPr id="3" name="Segnaposto contenuto 2"/>
          <p:cNvSpPr>
            <a:spLocks noGrp="1"/>
          </p:cNvSpPr>
          <p:nvPr>
            <p:ph idx="1" hasCustomPrompt="1"/>
          </p:nvPr>
        </p:nvSpPr>
        <p:spPr>
          <a:xfrm>
            <a:off x="3575050" y="204789"/>
            <a:ext cx="5111750" cy="4389835"/>
          </a:xfrm>
        </p:spPr>
        <p:txBody>
          <a:bodyPr>
            <a:normAutofit/>
          </a:bodyPr>
          <a:lstStyle>
            <a:lvl1pPr>
              <a:defRPr sz="2000"/>
            </a:lvl1pPr>
            <a:lvl2pPr>
              <a:defRPr sz="2000"/>
            </a:lvl2pPr>
            <a:lvl3pPr>
              <a:defRPr sz="2000"/>
            </a:lvl3pPr>
            <a:lvl4pPr>
              <a:defRPr sz="2000"/>
            </a:lvl4pPr>
            <a:lvl5pPr>
              <a:defRPr sz="2000"/>
            </a:lvl5pPr>
            <a:lvl6pPr>
              <a:defRPr sz="2000"/>
            </a:lvl6pPr>
            <a:lvl7pPr>
              <a:defRPr sz="2000"/>
            </a:lvl7pPr>
            <a:lvl8pPr>
              <a:defRPr sz="2000"/>
            </a:lvl8pPr>
            <a:lvl9pPr>
              <a:defRPr sz="2000"/>
            </a:lvl9pPr>
          </a:lstStyle>
          <a:p>
            <a:pPr lvl="0"/>
            <a:r>
              <a:rPr lang="it-IT" dirty="0"/>
              <a:t>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4" name="Segnaposto testo 3"/>
          <p:cNvSpPr>
            <a:spLocks noGrp="1"/>
          </p:cNvSpPr>
          <p:nvPr>
            <p:ph type="body" sz="half" idx="2" hasCustomPrompt="1"/>
          </p:nvPr>
        </p:nvSpPr>
        <p:spPr>
          <a:xfrm>
            <a:off x="457203" y="1076327"/>
            <a:ext cx="3008313" cy="3518297"/>
          </a:xfrm>
        </p:spPr>
        <p:txBody>
          <a:bodyPr/>
          <a:lstStyle>
            <a:lvl1pPr marL="0" indent="0">
              <a:buNone/>
              <a:defRPr sz="16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a:t>Testo descrittivo</a:t>
            </a:r>
          </a:p>
        </p:txBody>
      </p:sp>
      <p:sp>
        <p:nvSpPr>
          <p:cNvPr id="9" name="Segnaposto numero diapositiva 5"/>
          <p:cNvSpPr>
            <a:spLocks noGrp="1"/>
          </p:cNvSpPr>
          <p:nvPr>
            <p:ph type="sldNum" sz="quarter" idx="4"/>
          </p:nvPr>
        </p:nvSpPr>
        <p:spPr>
          <a:xfrm>
            <a:off x="8190398" y="4767264"/>
            <a:ext cx="496402"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10" name="Segnaposto piè di pagina 4"/>
          <p:cNvSpPr>
            <a:spLocks noGrp="1"/>
          </p:cNvSpPr>
          <p:nvPr>
            <p:ph type="ftr" sz="quarter" idx="3"/>
          </p:nvPr>
        </p:nvSpPr>
        <p:spPr>
          <a:xfrm>
            <a:off x="1486021" y="4767263"/>
            <a:ext cx="6600701"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ENR-04-ENEA-03 ORION</a:t>
            </a:r>
            <a:endParaRPr lang="it-IT" dirty="0"/>
          </a:p>
        </p:txBody>
      </p:sp>
    </p:spTree>
    <p:extLst>
      <p:ext uri="{BB962C8B-B14F-4D97-AF65-F5344CB8AC3E}">
        <p14:creationId xmlns:p14="http://schemas.microsoft.com/office/powerpoint/2010/main" val="3048565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mmagine a sinistra">
    <p:spTree>
      <p:nvGrpSpPr>
        <p:cNvPr id="1" name=""/>
        <p:cNvGrpSpPr/>
        <p:nvPr/>
      </p:nvGrpSpPr>
      <p:grpSpPr>
        <a:xfrm>
          <a:off x="0" y="0"/>
          <a:ext cx="0" cy="0"/>
          <a:chOff x="0" y="0"/>
          <a:chExt cx="0" cy="0"/>
        </a:xfrm>
      </p:grpSpPr>
      <p:sp>
        <p:nvSpPr>
          <p:cNvPr id="9" name="Rettangolo 7"/>
          <p:cNvSpPr/>
          <p:nvPr userDrawn="1"/>
        </p:nvSpPr>
        <p:spPr>
          <a:xfrm>
            <a:off x="0" y="1"/>
            <a:ext cx="9144000" cy="4705209"/>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6" name="Segnaposto immagine 5"/>
          <p:cNvSpPr>
            <a:spLocks noGrp="1"/>
          </p:cNvSpPr>
          <p:nvPr>
            <p:ph type="pic" sz="quarter" idx="13" hasCustomPrompt="1"/>
          </p:nvPr>
        </p:nvSpPr>
        <p:spPr>
          <a:xfrm>
            <a:off x="457201" y="170232"/>
            <a:ext cx="3008313" cy="4389835"/>
          </a:xfrm>
          <a:ln w="12700">
            <a:solidFill>
              <a:schemeClr val="bg1"/>
            </a:solidFill>
          </a:ln>
        </p:spPr>
        <p:txBody>
          <a:bodyPr>
            <a:normAutofit/>
          </a:bodyPr>
          <a:lstStyle>
            <a:lvl1pPr marL="0" indent="0">
              <a:buNone/>
              <a:defRPr sz="1400">
                <a:solidFill>
                  <a:srgbClr val="FFFFFF"/>
                </a:solidFill>
              </a:defRPr>
            </a:lvl1pPr>
          </a:lstStyle>
          <a:p>
            <a:r>
              <a:rPr lang="it-IT" dirty="0"/>
              <a:t>Cliccare sull’icona per inserire l’immagine (non utilizzare copia/incolla)</a:t>
            </a:r>
            <a:br>
              <a:rPr lang="it-IT" dirty="0"/>
            </a:br>
            <a:r>
              <a:rPr lang="it-IT" dirty="0"/>
              <a:t>Dimensioni immagine: </a:t>
            </a:r>
            <a:br>
              <a:rPr lang="it-IT" dirty="0"/>
            </a:br>
            <a:r>
              <a:rPr lang="it-IT" dirty="0"/>
              <a:t>Risoluzione a 160dpi</a:t>
            </a:r>
            <a:br>
              <a:rPr lang="it-IT" dirty="0"/>
            </a:br>
            <a:r>
              <a:rPr lang="it-IT" dirty="0"/>
              <a:t>8,57 cm (540px) per 14,29cm (900px)</a:t>
            </a:r>
          </a:p>
        </p:txBody>
      </p:sp>
      <p:sp>
        <p:nvSpPr>
          <p:cNvPr id="3" name="Segnaposto contenuto 2"/>
          <p:cNvSpPr>
            <a:spLocks noGrp="1"/>
          </p:cNvSpPr>
          <p:nvPr>
            <p:ph idx="1" hasCustomPrompt="1"/>
          </p:nvPr>
        </p:nvSpPr>
        <p:spPr>
          <a:xfrm>
            <a:off x="3575050" y="804731"/>
            <a:ext cx="5111750" cy="1877437"/>
          </a:xfrm>
        </p:spPr>
        <p:txBody>
          <a:bodyPr>
            <a:spAutoFit/>
          </a:bodyPr>
          <a:lstStyle>
            <a:lvl1pPr>
              <a:defRPr sz="2000">
                <a:solidFill>
                  <a:schemeClr val="bg1"/>
                </a:solidFill>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it-IT" dirty="0"/>
              <a:t>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11" name="Titolo 10"/>
          <p:cNvSpPr>
            <a:spLocks noGrp="1"/>
          </p:cNvSpPr>
          <p:nvPr>
            <p:ph type="title" hasCustomPrompt="1"/>
          </p:nvPr>
        </p:nvSpPr>
        <p:spPr>
          <a:xfrm>
            <a:off x="3575050" y="161414"/>
            <a:ext cx="5067964" cy="400110"/>
          </a:xfrm>
        </p:spPr>
        <p:txBody>
          <a:bodyPr/>
          <a:lstStyle>
            <a:lvl1pPr>
              <a:defRPr>
                <a:solidFill>
                  <a:schemeClr val="bg1"/>
                </a:solidFill>
              </a:defRPr>
            </a:lvl1pPr>
          </a:lstStyle>
          <a:p>
            <a:r>
              <a:rPr lang="it-IT" dirty="0"/>
              <a:t>Titolo della slide</a:t>
            </a:r>
          </a:p>
        </p:txBody>
      </p:sp>
      <p:sp>
        <p:nvSpPr>
          <p:cNvPr id="10" name="Segnaposto numero diapositiva 5"/>
          <p:cNvSpPr>
            <a:spLocks noGrp="1"/>
          </p:cNvSpPr>
          <p:nvPr>
            <p:ph type="sldNum" sz="quarter" idx="4"/>
          </p:nvPr>
        </p:nvSpPr>
        <p:spPr>
          <a:xfrm>
            <a:off x="8190398" y="4767264"/>
            <a:ext cx="496402"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12" name="Segnaposto piè di pagina 4"/>
          <p:cNvSpPr>
            <a:spLocks noGrp="1"/>
          </p:cNvSpPr>
          <p:nvPr>
            <p:ph type="ftr" sz="quarter" idx="3"/>
          </p:nvPr>
        </p:nvSpPr>
        <p:spPr>
          <a:xfrm>
            <a:off x="1486021" y="4767263"/>
            <a:ext cx="6600701"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ENR-04-ENEA-03 ORION</a:t>
            </a:r>
            <a:endParaRPr lang="it-IT" dirty="0"/>
          </a:p>
        </p:txBody>
      </p:sp>
    </p:spTree>
    <p:extLst>
      <p:ext uri="{BB962C8B-B14F-4D97-AF65-F5344CB8AC3E}">
        <p14:creationId xmlns:p14="http://schemas.microsoft.com/office/powerpoint/2010/main" val="25157914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8" name="Rettangolo 7"/>
          <p:cNvSpPr/>
          <p:nvPr userDrawn="1"/>
        </p:nvSpPr>
        <p:spPr>
          <a:xfrm>
            <a:off x="0" y="1"/>
            <a:ext cx="9144000" cy="4705209"/>
          </a:xfrm>
          <a:prstGeom prst="rect">
            <a:avLst/>
          </a:prstGeom>
          <a:solidFill>
            <a:srgbClr val="003A6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2" name="Titolo 1"/>
          <p:cNvSpPr>
            <a:spLocks noGrp="1"/>
          </p:cNvSpPr>
          <p:nvPr>
            <p:ph type="title" hasCustomPrompt="1"/>
          </p:nvPr>
        </p:nvSpPr>
        <p:spPr>
          <a:xfrm>
            <a:off x="1792288" y="3717728"/>
            <a:ext cx="5486400" cy="307777"/>
          </a:xfrm>
        </p:spPr>
        <p:txBody>
          <a:bodyPr anchor="b"/>
          <a:lstStyle>
            <a:lvl1pPr algn="l">
              <a:defRPr sz="2000" b="1">
                <a:solidFill>
                  <a:srgbClr val="FFFFFF"/>
                </a:solidFill>
              </a:defRPr>
            </a:lvl1pPr>
          </a:lstStyle>
          <a:p>
            <a:r>
              <a:rPr lang="it-IT" dirty="0"/>
              <a:t>Titolo</a:t>
            </a:r>
          </a:p>
        </p:txBody>
      </p:sp>
      <p:sp>
        <p:nvSpPr>
          <p:cNvPr id="3" name="Segnaposto immagine 2"/>
          <p:cNvSpPr>
            <a:spLocks noGrp="1"/>
          </p:cNvSpPr>
          <p:nvPr>
            <p:ph type="pic" idx="1" hasCustomPrompt="1"/>
          </p:nvPr>
        </p:nvSpPr>
        <p:spPr>
          <a:xfrm>
            <a:off x="1792288" y="459581"/>
            <a:ext cx="5486400" cy="3086100"/>
          </a:xfrm>
          <a:ln w="25400">
            <a:solidFill>
              <a:schemeClr val="bg1"/>
            </a:solidFill>
          </a:ln>
        </p:spPr>
        <p:txBody>
          <a:bodyPr/>
          <a:lstStyle>
            <a:lvl1pPr marL="0" indent="0">
              <a:buNone/>
              <a:defRPr sz="1800" baseline="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Cliccare sull’icona per inserire l’immagine (non utilizzare copia/incolla)</a:t>
            </a:r>
            <a:br>
              <a:rPr lang="it-IT" dirty="0"/>
            </a:br>
            <a:r>
              <a:rPr lang="it-IT" dirty="0"/>
              <a:t>Dimensioni immagine: </a:t>
            </a:r>
            <a:br>
              <a:rPr lang="it-IT" dirty="0"/>
            </a:br>
            <a:r>
              <a:rPr lang="it-IT" dirty="0"/>
              <a:t>Risoluzione a 160dpi</a:t>
            </a:r>
            <a:br>
              <a:rPr lang="it-IT" dirty="0"/>
            </a:br>
            <a:r>
              <a:rPr lang="it-IT" dirty="0"/>
              <a:t>25,4 cm (1600px) per 14,29cm (900px)</a:t>
            </a:r>
          </a:p>
        </p:txBody>
      </p:sp>
      <p:sp>
        <p:nvSpPr>
          <p:cNvPr id="4" name="Segnaposto testo 3"/>
          <p:cNvSpPr>
            <a:spLocks noGrp="1"/>
          </p:cNvSpPr>
          <p:nvPr>
            <p:ph type="body" sz="half" idx="2" hasCustomPrompt="1"/>
          </p:nvPr>
        </p:nvSpPr>
        <p:spPr>
          <a:xfrm>
            <a:off x="1792288" y="4025504"/>
            <a:ext cx="5486400" cy="307777"/>
          </a:xfrm>
        </p:spPr>
        <p:txBody>
          <a:bodyPr>
            <a:spAutoFit/>
          </a:bodyPr>
          <a:lstStyle>
            <a:lvl1pPr marL="0" indent="0">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a:t>Testo descrittivo</a:t>
            </a:r>
          </a:p>
        </p:txBody>
      </p:sp>
      <p:sp>
        <p:nvSpPr>
          <p:cNvPr id="9" name="Segnaposto numero diapositiva 5"/>
          <p:cNvSpPr>
            <a:spLocks noGrp="1"/>
          </p:cNvSpPr>
          <p:nvPr>
            <p:ph type="sldNum" sz="quarter" idx="4"/>
          </p:nvPr>
        </p:nvSpPr>
        <p:spPr>
          <a:xfrm>
            <a:off x="8190398" y="4767264"/>
            <a:ext cx="496402"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10" name="Segnaposto piè di pagina 4"/>
          <p:cNvSpPr>
            <a:spLocks noGrp="1"/>
          </p:cNvSpPr>
          <p:nvPr>
            <p:ph type="ftr" sz="quarter" idx="3"/>
          </p:nvPr>
        </p:nvSpPr>
        <p:spPr>
          <a:xfrm>
            <a:off x="1486021" y="4767263"/>
            <a:ext cx="6600701"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ENR-04-ENEA-03 ORION</a:t>
            </a:r>
            <a:endParaRPr lang="it-IT" dirty="0"/>
          </a:p>
        </p:txBody>
      </p:sp>
    </p:spTree>
    <p:extLst>
      <p:ext uri="{BB962C8B-B14F-4D97-AF65-F5344CB8AC3E}">
        <p14:creationId xmlns:p14="http://schemas.microsoft.com/office/powerpoint/2010/main" val="194454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magine testo sfondo scuro">
    <p:spTree>
      <p:nvGrpSpPr>
        <p:cNvPr id="1" name=""/>
        <p:cNvGrpSpPr/>
        <p:nvPr/>
      </p:nvGrpSpPr>
      <p:grpSpPr>
        <a:xfrm>
          <a:off x="0" y="0"/>
          <a:ext cx="0" cy="0"/>
          <a:chOff x="0" y="0"/>
          <a:chExt cx="0" cy="0"/>
        </a:xfrm>
      </p:grpSpPr>
      <p:sp>
        <p:nvSpPr>
          <p:cNvPr id="5" name="Segnaposto immagine 4"/>
          <p:cNvSpPr>
            <a:spLocks noGrp="1"/>
          </p:cNvSpPr>
          <p:nvPr>
            <p:ph type="pic" sz="quarter" idx="13" hasCustomPrompt="1"/>
          </p:nvPr>
        </p:nvSpPr>
        <p:spPr>
          <a:xfrm>
            <a:off x="0" y="0"/>
            <a:ext cx="9144000" cy="4478338"/>
          </a:xfrm>
        </p:spPr>
        <p:txBody>
          <a:bodyPr/>
          <a:lstStyle>
            <a:lvl1pPr marL="0" indent="0">
              <a:buNone/>
              <a:defRPr sz="1800"/>
            </a:lvl1pPr>
          </a:lstStyle>
          <a:p>
            <a:r>
              <a:rPr lang="it-IT" dirty="0"/>
              <a:t>Immagine a tutto schermo con box per testo bianco su sfondo scuro</a:t>
            </a:r>
            <a:br>
              <a:rPr lang="it-IT" dirty="0"/>
            </a:br>
            <a:r>
              <a:rPr lang="it-IT" dirty="0"/>
              <a:t>Cliccare sull’icona per inserire l’immagine (non utilizzare copia/incolla)</a:t>
            </a:r>
            <a:br>
              <a:rPr lang="it-IT" dirty="0"/>
            </a:br>
            <a:r>
              <a:rPr lang="it-IT" dirty="0"/>
              <a:t>Dimensioni immagine: </a:t>
            </a:r>
            <a:br>
              <a:rPr lang="it-IT" dirty="0"/>
            </a:br>
            <a:r>
              <a:rPr lang="it-IT" dirty="0"/>
              <a:t>Risoluzione a 160dpi</a:t>
            </a:r>
            <a:br>
              <a:rPr lang="it-IT" dirty="0"/>
            </a:br>
            <a:r>
              <a:rPr lang="it-IT" dirty="0"/>
              <a:t>25,4 cm (1600px) per 14,29cm (900px)</a:t>
            </a:r>
          </a:p>
          <a:p>
            <a:endParaRPr lang="it-IT" dirty="0"/>
          </a:p>
        </p:txBody>
      </p:sp>
      <p:sp>
        <p:nvSpPr>
          <p:cNvPr id="4" name="Segnaposto testo 3"/>
          <p:cNvSpPr>
            <a:spLocks noGrp="1"/>
          </p:cNvSpPr>
          <p:nvPr>
            <p:ph type="body" sz="half" idx="2" hasCustomPrompt="1"/>
          </p:nvPr>
        </p:nvSpPr>
        <p:spPr>
          <a:xfrm>
            <a:off x="1066800" y="3270043"/>
            <a:ext cx="7242444" cy="603647"/>
          </a:xfrm>
          <a:solidFill>
            <a:srgbClr val="003A69">
              <a:alpha val="86000"/>
            </a:srgbClr>
          </a:solidFill>
        </p:spPr>
        <p:txBody>
          <a:bodyPr>
            <a:normAutofit/>
          </a:bodyPr>
          <a:lstStyle>
            <a:lvl1pPr marL="0" indent="0">
              <a:buNone/>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dirty="0"/>
              <a:t>Testo descrittivo su sfondo scuro</a:t>
            </a:r>
          </a:p>
        </p:txBody>
      </p:sp>
      <p:sp>
        <p:nvSpPr>
          <p:cNvPr id="6" name="Segnaposto numero diapositiva 5"/>
          <p:cNvSpPr>
            <a:spLocks noGrp="1"/>
          </p:cNvSpPr>
          <p:nvPr>
            <p:ph type="sldNum" sz="quarter" idx="4"/>
          </p:nvPr>
        </p:nvSpPr>
        <p:spPr>
          <a:xfrm>
            <a:off x="8190398" y="4767264"/>
            <a:ext cx="496402"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9" name="Segnaposto piè di pagina 4"/>
          <p:cNvSpPr>
            <a:spLocks noGrp="1"/>
          </p:cNvSpPr>
          <p:nvPr>
            <p:ph type="ftr" sz="quarter" idx="3"/>
          </p:nvPr>
        </p:nvSpPr>
        <p:spPr>
          <a:xfrm>
            <a:off x="1486021" y="4767263"/>
            <a:ext cx="6600701"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ENR-04-ENEA-03 ORION</a:t>
            </a:r>
            <a:endParaRPr lang="it-IT" dirty="0"/>
          </a:p>
        </p:txBody>
      </p:sp>
    </p:spTree>
    <p:extLst>
      <p:ext uri="{BB962C8B-B14F-4D97-AF65-F5344CB8AC3E}">
        <p14:creationId xmlns:p14="http://schemas.microsoft.com/office/powerpoint/2010/main" val="15053075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lide di chiusura">
    <p:spTree>
      <p:nvGrpSpPr>
        <p:cNvPr id="1" name=""/>
        <p:cNvGrpSpPr/>
        <p:nvPr/>
      </p:nvGrpSpPr>
      <p:grpSpPr>
        <a:xfrm>
          <a:off x="0" y="0"/>
          <a:ext cx="0" cy="0"/>
          <a:chOff x="0" y="0"/>
          <a:chExt cx="0" cy="0"/>
        </a:xfrm>
      </p:grpSpPr>
      <p:sp>
        <p:nvSpPr>
          <p:cNvPr id="2" name="Ovale 1"/>
          <p:cNvSpPr/>
          <p:nvPr userDrawn="1"/>
        </p:nvSpPr>
        <p:spPr>
          <a:xfrm>
            <a:off x="3087476" y="566673"/>
            <a:ext cx="3240000" cy="3240000"/>
          </a:xfrm>
          <a:prstGeom prst="ellipse">
            <a:avLst/>
          </a:prstGeom>
          <a:solidFill>
            <a:srgbClr val="004884"/>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userDrawn="1"/>
        </p:nvSpPr>
        <p:spPr>
          <a:xfrm>
            <a:off x="0" y="2471650"/>
            <a:ext cx="9144000" cy="682424"/>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12" name="Segnaposto testo 11"/>
          <p:cNvSpPr>
            <a:spLocks noGrp="1"/>
          </p:cNvSpPr>
          <p:nvPr>
            <p:ph type="body" sz="quarter" idx="10" hasCustomPrompt="1"/>
          </p:nvPr>
        </p:nvSpPr>
        <p:spPr>
          <a:xfrm>
            <a:off x="2857328" y="1287698"/>
            <a:ext cx="3700296" cy="1175706"/>
          </a:xfrm>
          <a:ln>
            <a:noFill/>
          </a:ln>
        </p:spPr>
        <p:txBody>
          <a:bodyPr anchor="b" anchorCtr="1"/>
          <a:lstStyle>
            <a:lvl1pPr marL="0" indent="0" algn="ctr">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it-IT" dirty="0"/>
              <a:t>Autore e </a:t>
            </a:r>
          </a:p>
          <a:p>
            <a:pPr lvl="0"/>
            <a:r>
              <a:rPr lang="it-IT"/>
              <a:t>contatti</a:t>
            </a:r>
            <a:endParaRPr lang="it-IT" dirty="0"/>
          </a:p>
        </p:txBody>
      </p:sp>
      <p:pic>
        <p:nvPicPr>
          <p:cNvPr id="3" name="Immagine 2" descr="BANNER.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528926"/>
            <a:ext cx="9144000" cy="579120"/>
          </a:xfrm>
          <a:prstGeom prst="rect">
            <a:avLst/>
          </a:prstGeom>
        </p:spPr>
      </p:pic>
      <p:sp>
        <p:nvSpPr>
          <p:cNvPr id="9" name="Segnaposto piè di pagina 4"/>
          <p:cNvSpPr>
            <a:spLocks noGrp="1"/>
          </p:cNvSpPr>
          <p:nvPr>
            <p:ph type="ftr" sz="quarter" idx="3"/>
          </p:nvPr>
        </p:nvSpPr>
        <p:spPr>
          <a:xfrm>
            <a:off x="1486021" y="4767263"/>
            <a:ext cx="6600701"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ENR-04-ENEA-03 ORION</a:t>
            </a:r>
            <a:endParaRPr lang="it-IT" dirty="0"/>
          </a:p>
        </p:txBody>
      </p:sp>
    </p:spTree>
    <p:extLst>
      <p:ext uri="{BB962C8B-B14F-4D97-AF65-F5344CB8AC3E}">
        <p14:creationId xmlns:p14="http://schemas.microsoft.com/office/powerpoint/2010/main" val="7311054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13414" y="284590"/>
            <a:ext cx="8229600" cy="400110"/>
          </a:xfrm>
          <a:prstGeom prst="rect">
            <a:avLst/>
          </a:prstGeom>
        </p:spPr>
        <p:txBody>
          <a:bodyPr vert="horz" lIns="91440" tIns="0" rIns="91440" bIns="0" rtlCol="0" anchor="ctr" anchorCtr="0">
            <a:spAutoFit/>
          </a:bodyPr>
          <a:lstStyle/>
          <a:p>
            <a:r>
              <a:rPr lang="it-IT" dirty="0"/>
              <a:t>Titolo</a:t>
            </a:r>
          </a:p>
        </p:txBody>
      </p:sp>
      <p:sp>
        <p:nvSpPr>
          <p:cNvPr id="3" name="Segnaposto testo 2"/>
          <p:cNvSpPr>
            <a:spLocks noGrp="1"/>
          </p:cNvSpPr>
          <p:nvPr>
            <p:ph type="body" idx="1"/>
          </p:nvPr>
        </p:nvSpPr>
        <p:spPr>
          <a:xfrm>
            <a:off x="413414" y="794113"/>
            <a:ext cx="8229600" cy="1877437"/>
          </a:xfrm>
          <a:prstGeom prst="rect">
            <a:avLst/>
          </a:prstGeom>
        </p:spPr>
        <p:txBody>
          <a:bodyPr vert="horz" lIns="91440" tIns="45720" rIns="91440" bIns="45720" rtlCol="0">
            <a:spAutoFit/>
          </a:bodyPr>
          <a:lstStyle/>
          <a:p>
            <a:pPr lvl="0"/>
            <a:r>
              <a:rPr lang="it-IT" dirty="0"/>
              <a:t>Fare clic per modificare gli stili del testo dello schema</a:t>
            </a:r>
          </a:p>
          <a:p>
            <a:pPr lvl="1"/>
            <a:r>
              <a:rPr lang="it-IT" dirty="0"/>
              <a:t>Secondo livello</a:t>
            </a:r>
          </a:p>
          <a:p>
            <a:pPr lvl="2"/>
            <a:r>
              <a:rPr lang="it-IT" dirty="0"/>
              <a:t>Terzo livello</a:t>
            </a:r>
          </a:p>
          <a:p>
            <a:pPr lvl="3"/>
            <a:r>
              <a:rPr lang="it-IT" dirty="0"/>
              <a:t>Quarto livello</a:t>
            </a:r>
          </a:p>
          <a:p>
            <a:pPr lvl="4"/>
            <a:r>
              <a:rPr lang="it-IT" dirty="0"/>
              <a:t>Quinto livello</a:t>
            </a:r>
          </a:p>
        </p:txBody>
      </p:sp>
      <p:sp>
        <p:nvSpPr>
          <p:cNvPr id="6" name="Segnaposto numero diapositiva 5"/>
          <p:cNvSpPr>
            <a:spLocks noGrp="1"/>
          </p:cNvSpPr>
          <p:nvPr>
            <p:ph type="sldNum" sz="quarter" idx="4"/>
          </p:nvPr>
        </p:nvSpPr>
        <p:spPr>
          <a:xfrm>
            <a:off x="8190398" y="4767264"/>
            <a:ext cx="496402"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02C7C199-0D0D-7840-A88D-785280B31CF7}" type="slidenum">
              <a:rPr lang="it-IT" smtClean="0"/>
              <a:t>‹#›</a:t>
            </a:fld>
            <a:endParaRPr lang="it-IT"/>
          </a:p>
        </p:txBody>
      </p:sp>
      <p:sp>
        <p:nvSpPr>
          <p:cNvPr id="5" name="Segnaposto piè di pagina 4"/>
          <p:cNvSpPr>
            <a:spLocks noGrp="1"/>
          </p:cNvSpPr>
          <p:nvPr>
            <p:ph type="ftr" sz="quarter" idx="3"/>
          </p:nvPr>
        </p:nvSpPr>
        <p:spPr>
          <a:xfrm>
            <a:off x="1486021" y="4767263"/>
            <a:ext cx="6600701" cy="2746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ENR-04-ENEA-03 ORION</a:t>
            </a:r>
            <a:endParaRPr lang="it-IT" dirty="0"/>
          </a:p>
        </p:txBody>
      </p:sp>
      <p:pic>
        <p:nvPicPr>
          <p:cNvPr id="8" name="Immagine 7" descr="Immagine che contiene Carattere, Elementi grafici, schermata, logo&#10;&#10;Descrizione generata automaticamente">
            <a:extLst>
              <a:ext uri="{FF2B5EF4-FFF2-40B4-BE49-F238E27FC236}">
                <a16:creationId xmlns:a16="http://schemas.microsoft.com/office/drawing/2014/main" id="{5B338308-C84A-393E-718A-0401A49D28FC}"/>
              </a:ext>
            </a:extLst>
          </p:cNvPr>
          <p:cNvPicPr>
            <a:picLocks noChangeAspect="1"/>
          </p:cNvPicPr>
          <p:nvPr userDrawn="1"/>
        </p:nvPicPr>
        <p:blipFill>
          <a:blip r:embed="rId13"/>
          <a:stretch>
            <a:fillRect/>
          </a:stretch>
        </p:blipFill>
        <p:spPr>
          <a:xfrm>
            <a:off x="193037" y="4608652"/>
            <a:ext cx="1260000" cy="557078"/>
          </a:xfrm>
          <a:prstGeom prst="rect">
            <a:avLst/>
          </a:prstGeom>
        </p:spPr>
      </p:pic>
    </p:spTree>
    <p:extLst>
      <p:ext uri="{BB962C8B-B14F-4D97-AF65-F5344CB8AC3E}">
        <p14:creationId xmlns:p14="http://schemas.microsoft.com/office/powerpoint/2010/main" val="3648813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2" r:id="rId3"/>
    <p:sldLayoutId id="2147483653" r:id="rId4"/>
    <p:sldLayoutId id="2147483656" r:id="rId5"/>
    <p:sldLayoutId id="2147483660" r:id="rId6"/>
    <p:sldLayoutId id="2147483657" r:id="rId7"/>
    <p:sldLayoutId id="2147483658" r:id="rId8"/>
    <p:sldLayoutId id="2147483661" r:id="rId9"/>
    <p:sldLayoutId id="2147483663" r:id="rId10"/>
    <p:sldLayoutId id="2147483667" r:id="rId11"/>
  </p:sldLayoutIdLst>
  <p:hf hdr="0" dt="0"/>
  <p:txStyles>
    <p:titleStyle>
      <a:lvl1pPr algn="l" defTabSz="457200" rtl="0" eaLnBrk="1" latinLnBrk="0" hangingPunct="1">
        <a:spcBef>
          <a:spcPct val="0"/>
        </a:spcBef>
        <a:buNone/>
        <a:defRPr sz="2600" b="1"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2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emf"/><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2.JPG"/><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24.tiff"/><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4.PN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1.emf"/><Relationship Id="rId5" Type="http://schemas.openxmlformats.org/officeDocument/2006/relationships/oleObject" Target="../embeddings/oleObject2.bin"/><Relationship Id="rId4" Type="http://schemas.openxmlformats.org/officeDocument/2006/relationships/image" Target="../media/image30.emf"/></Relationships>
</file>

<file path=ppt/slides/_rels/slide16.xml.rels><?xml version="1.0" encoding="UTF-8" standalone="yes"?>
<Relationships xmlns="http://schemas.openxmlformats.org/package/2006/relationships"><Relationship Id="rId3" Type="http://schemas.openxmlformats.org/officeDocument/2006/relationships/image" Target="../media/image32.tif"/><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3.tif"/><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34.tif"/></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0.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38.emf"/><Relationship Id="rId4" Type="http://schemas.openxmlformats.org/officeDocument/2006/relationships/oleObject" Target="../embeddings/oleObject3.bin"/></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41.emf"/><Relationship Id="rId4" Type="http://schemas.openxmlformats.org/officeDocument/2006/relationships/oleObject" Target="../embeddings/oleObject4.bin"/></Relationships>
</file>

<file path=ppt/slides/_rels/slide21.xml.rels><?xml version="1.0" encoding="UTF-8" standalone="yes"?>
<Relationships xmlns="http://schemas.openxmlformats.org/package/2006/relationships"><Relationship Id="rId8" Type="http://schemas.openxmlformats.org/officeDocument/2006/relationships/oleObject" Target="../embeddings/oleObject8.bin"/><Relationship Id="rId3" Type="http://schemas.openxmlformats.org/officeDocument/2006/relationships/image" Target="../media/image42.emf"/><Relationship Id="rId7" Type="http://schemas.openxmlformats.org/officeDocument/2006/relationships/image" Target="../media/image44.emf"/><Relationship Id="rId2" Type="http://schemas.openxmlformats.org/officeDocument/2006/relationships/oleObject" Target="../embeddings/oleObject5.bin"/><Relationship Id="rId1" Type="http://schemas.openxmlformats.org/officeDocument/2006/relationships/slideLayout" Target="../slideLayouts/slideLayout2.xml"/><Relationship Id="rId6" Type="http://schemas.openxmlformats.org/officeDocument/2006/relationships/oleObject" Target="../embeddings/oleObject7.bin"/><Relationship Id="rId5" Type="http://schemas.openxmlformats.org/officeDocument/2006/relationships/image" Target="../media/image43.emf"/><Relationship Id="rId10" Type="http://schemas.openxmlformats.org/officeDocument/2006/relationships/image" Target="../media/image4.PNG"/><Relationship Id="rId4" Type="http://schemas.openxmlformats.org/officeDocument/2006/relationships/oleObject" Target="../embeddings/oleObject6.bin"/><Relationship Id="rId9" Type="http://schemas.openxmlformats.org/officeDocument/2006/relationships/image" Target="../media/image45.emf"/></Relationships>
</file>

<file path=ppt/slides/_rels/slide22.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8" Type="http://schemas.openxmlformats.org/officeDocument/2006/relationships/image" Target="../media/image52.wmf"/><Relationship Id="rId3" Type="http://schemas.openxmlformats.org/officeDocument/2006/relationships/image" Target="../media/image48.tif"/><Relationship Id="rId7" Type="http://schemas.openxmlformats.org/officeDocument/2006/relationships/oleObject" Target="../embeddings/oleObject9.bin"/><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51.tif"/><Relationship Id="rId5" Type="http://schemas.openxmlformats.org/officeDocument/2006/relationships/image" Target="../media/image50.tif"/><Relationship Id="rId4" Type="http://schemas.openxmlformats.org/officeDocument/2006/relationships/image" Target="../media/image49.tif"/></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image" Target="../media/image53.tif"/><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4.wmf"/></Relationships>
</file>

<file path=ppt/slides/_rels/slide25.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57.emf"/><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61.tif"/><Relationship Id="rId3" Type="http://schemas.openxmlformats.org/officeDocument/2006/relationships/image" Target="../media/image58.png"/><Relationship Id="rId7" Type="http://schemas.openxmlformats.org/officeDocument/2006/relationships/image" Target="../media/image60.tif"/><Relationship Id="rId2" Type="http://schemas.openxmlformats.org/officeDocument/2006/relationships/image" Target="../media/image4.PNG"/><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59.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4.PNG"/><Relationship Id="rId1" Type="http://schemas.openxmlformats.org/officeDocument/2006/relationships/slideLayout" Target="../slideLayouts/slideLayout11.xml"/><Relationship Id="rId6" Type="http://schemas.openxmlformats.org/officeDocument/2006/relationships/image" Target="../media/image64.emf"/><Relationship Id="rId5" Type="http://schemas.openxmlformats.org/officeDocument/2006/relationships/oleObject" Target="../embeddings/oleObject11.bin"/><Relationship Id="rId4" Type="http://schemas.openxmlformats.org/officeDocument/2006/relationships/image" Target="../media/image63.jpeg"/></Relationships>
</file>

<file path=ppt/slides/_rels/slide2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5.jpg"/><Relationship Id="rId7" Type="http://schemas.microsoft.com/office/2007/relationships/hdphoto" Target="../media/hdphoto3.wdp"/><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68.png"/><Relationship Id="rId11" Type="http://schemas.microsoft.com/office/2007/relationships/hdphoto" Target="../media/hdphoto5.wdp"/><Relationship Id="rId5" Type="http://schemas.openxmlformats.org/officeDocument/2006/relationships/image" Target="../media/image67.jpg"/><Relationship Id="rId10" Type="http://schemas.openxmlformats.org/officeDocument/2006/relationships/image" Target="../media/image70.png"/><Relationship Id="rId4" Type="http://schemas.openxmlformats.org/officeDocument/2006/relationships/image" Target="../media/image66.jpeg"/><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2.emf"/><Relationship Id="rId4" Type="http://schemas.openxmlformats.org/officeDocument/2006/relationships/oleObject" Target="../embeddings/oleObject12.bin"/></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74.png"/><Relationship Id="rId7" Type="http://schemas.openxmlformats.org/officeDocument/2006/relationships/image" Target="../media/image78.jpe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75.png"/></Relationships>
</file>

<file path=ppt/slides/_rels/slide32.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81.emf"/><Relationship Id="rId4" Type="http://schemas.openxmlformats.org/officeDocument/2006/relationships/oleObject" Target="../embeddings/oleObject13.bin"/></Relationships>
</file>

<file path=ppt/slides/_rels/slide33.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image" Target="../media/image82.emf"/><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1.emf"/><Relationship Id="rId7" Type="http://schemas.openxmlformats.org/officeDocument/2006/relationships/image" Target="../media/image15.png"/><Relationship Id="rId2" Type="http://schemas.openxmlformats.org/officeDocument/2006/relationships/image" Target="../media/image10.emf"/><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emf"/></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ttotitolo 1"/>
          <p:cNvSpPr>
            <a:spLocks noGrp="1"/>
          </p:cNvSpPr>
          <p:nvPr>
            <p:ph type="subTitle" idx="1"/>
          </p:nvPr>
        </p:nvSpPr>
        <p:spPr>
          <a:xfrm>
            <a:off x="514334" y="2364002"/>
            <a:ext cx="8440819" cy="812530"/>
          </a:xfrm>
        </p:spPr>
        <p:txBody>
          <a:bodyPr/>
          <a:lstStyle/>
          <a:p>
            <a:r>
              <a:rPr lang="en-US" sz="2400" dirty="0" err="1"/>
              <a:t>irOn</a:t>
            </a:r>
            <a:r>
              <a:rPr lang="en-US" sz="2400" dirty="0"/>
              <a:t>-based </a:t>
            </a:r>
            <a:r>
              <a:rPr lang="en-US" sz="2400" dirty="0" err="1"/>
              <a:t>supeRconducting</a:t>
            </a:r>
            <a:r>
              <a:rPr lang="en-US" sz="2400" dirty="0"/>
              <a:t> </a:t>
            </a:r>
            <a:r>
              <a:rPr lang="en-US" sz="2400" dirty="0" err="1"/>
              <a:t>wIres</a:t>
            </a:r>
            <a:r>
              <a:rPr lang="en-US" sz="2400" dirty="0"/>
              <a:t> for </a:t>
            </a:r>
            <a:r>
              <a:rPr lang="en-US" sz="2400" dirty="0" err="1"/>
              <a:t>fusiON</a:t>
            </a:r>
            <a:r>
              <a:rPr lang="en-US" sz="2400" dirty="0"/>
              <a:t> (ORION)</a:t>
            </a:r>
          </a:p>
          <a:p>
            <a:r>
              <a:rPr lang="en-US" sz="2400" dirty="0" err="1"/>
              <a:t>EUROfusion</a:t>
            </a:r>
            <a:r>
              <a:rPr lang="en-US" sz="2400" dirty="0"/>
              <a:t> Science Meeting - </a:t>
            </a:r>
            <a:r>
              <a:rPr lang="en-US" sz="2400" dirty="0" err="1"/>
              <a:t>EnR</a:t>
            </a:r>
            <a:r>
              <a:rPr lang="en-US" sz="2400" dirty="0"/>
              <a:t> Final Report</a:t>
            </a:r>
            <a:endParaRPr lang="it-IT" sz="2400" dirty="0"/>
          </a:p>
        </p:txBody>
      </p:sp>
      <p:sp>
        <p:nvSpPr>
          <p:cNvPr id="3" name="Segnaposto testo 2"/>
          <p:cNvSpPr>
            <a:spLocks noGrp="1"/>
          </p:cNvSpPr>
          <p:nvPr>
            <p:ph type="body" sz="quarter" idx="10"/>
          </p:nvPr>
        </p:nvSpPr>
        <p:spPr/>
        <p:txBody>
          <a:bodyPr/>
          <a:lstStyle/>
          <a:p>
            <a:r>
              <a:rPr lang="it-IT" dirty="0"/>
              <a:t>G. Celentano, on </a:t>
            </a:r>
            <a:r>
              <a:rPr lang="it-IT" dirty="0" err="1"/>
              <a:t>behalf</a:t>
            </a:r>
            <a:r>
              <a:rPr lang="it-IT" dirty="0"/>
              <a:t> of the ORION team</a:t>
            </a:r>
          </a:p>
        </p:txBody>
      </p:sp>
      <p:sp>
        <p:nvSpPr>
          <p:cNvPr id="4" name="Titolo 3"/>
          <p:cNvSpPr>
            <a:spLocks noGrp="1"/>
          </p:cNvSpPr>
          <p:nvPr>
            <p:ph type="title"/>
          </p:nvPr>
        </p:nvSpPr>
        <p:spPr/>
        <p:txBody>
          <a:bodyPr/>
          <a:lstStyle/>
          <a:p>
            <a:r>
              <a:rPr lang="it-IT" dirty="0"/>
              <a:t>ENR-04-ENEA-03</a:t>
            </a:r>
          </a:p>
        </p:txBody>
      </p:sp>
      <p:sp>
        <p:nvSpPr>
          <p:cNvPr id="5" name="Segnaposto testo 4"/>
          <p:cNvSpPr>
            <a:spLocks noGrp="1"/>
          </p:cNvSpPr>
          <p:nvPr>
            <p:ph type="body" sz="quarter" idx="11"/>
          </p:nvPr>
        </p:nvSpPr>
        <p:spPr>
          <a:xfrm>
            <a:off x="514350" y="3319397"/>
            <a:ext cx="8440738" cy="400110"/>
          </a:xfrm>
        </p:spPr>
        <p:txBody>
          <a:bodyPr/>
          <a:lstStyle/>
          <a:p>
            <a:r>
              <a:rPr lang="it-IT" dirty="0"/>
              <a:t>Zoom, 2025/11/25</a:t>
            </a:r>
          </a:p>
        </p:txBody>
      </p:sp>
      <p:pic>
        <p:nvPicPr>
          <p:cNvPr id="6" name="Immagine 5">
            <a:extLst>
              <a:ext uri="{FF2B5EF4-FFF2-40B4-BE49-F238E27FC236}">
                <a16:creationId xmlns:a16="http://schemas.microsoft.com/office/drawing/2014/main" id="{4160BDC9-4468-A2AA-47B3-0434550F28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44000" y="223036"/>
            <a:ext cx="3600000" cy="879390"/>
          </a:xfrm>
          <a:prstGeom prst="rect">
            <a:avLst/>
          </a:prstGeom>
        </p:spPr>
      </p:pic>
    </p:spTree>
    <p:extLst>
      <p:ext uri="{BB962C8B-B14F-4D97-AF65-F5344CB8AC3E}">
        <p14:creationId xmlns:p14="http://schemas.microsoft.com/office/powerpoint/2010/main" val="16823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egnaposto numero diapositiva 5">
            <a:extLst>
              <a:ext uri="{FF2B5EF4-FFF2-40B4-BE49-F238E27FC236}">
                <a16:creationId xmlns:a16="http://schemas.microsoft.com/office/drawing/2014/main" id="{2D7F2A72-8DC8-67D9-30DD-62D0EEE71EF0}"/>
              </a:ext>
            </a:extLst>
          </p:cNvPr>
          <p:cNvSpPr>
            <a:spLocks noGrp="1"/>
          </p:cNvSpPr>
          <p:nvPr>
            <p:ph type="sldNum" sz="quarter" idx="4"/>
          </p:nvPr>
        </p:nvSpPr>
        <p:spPr/>
        <p:txBody>
          <a:bodyPr/>
          <a:lstStyle/>
          <a:p>
            <a:fld id="{02C7C199-0D0D-7840-A88D-785280B31CF7}" type="slidenum">
              <a:rPr lang="it-IT" smtClean="0"/>
              <a:t>10</a:t>
            </a:fld>
            <a:endParaRPr lang="it-IT"/>
          </a:p>
        </p:txBody>
      </p:sp>
      <p:sp>
        <p:nvSpPr>
          <p:cNvPr id="7" name="Segnaposto piè di pagina 6">
            <a:extLst>
              <a:ext uri="{FF2B5EF4-FFF2-40B4-BE49-F238E27FC236}">
                <a16:creationId xmlns:a16="http://schemas.microsoft.com/office/drawing/2014/main" id="{28D32088-28DD-553E-19D1-CE4094BAFE1E}"/>
              </a:ext>
            </a:extLst>
          </p:cNvPr>
          <p:cNvSpPr>
            <a:spLocks noGrp="1"/>
          </p:cNvSpPr>
          <p:nvPr>
            <p:ph type="ftr" sz="quarter" idx="3"/>
          </p:nvPr>
        </p:nvSpPr>
        <p:spPr/>
        <p:txBody>
          <a:bodyPr/>
          <a:lstStyle/>
          <a:p>
            <a:r>
              <a:rPr lang="it-IT"/>
              <a:t>ENR-04-ENEA-03 ORION</a:t>
            </a:r>
            <a:endParaRPr lang="it-IT" dirty="0"/>
          </a:p>
        </p:txBody>
      </p:sp>
      <p:grpSp>
        <p:nvGrpSpPr>
          <p:cNvPr id="4" name="Gruppo 3">
            <a:extLst>
              <a:ext uri="{FF2B5EF4-FFF2-40B4-BE49-F238E27FC236}">
                <a16:creationId xmlns:a16="http://schemas.microsoft.com/office/drawing/2014/main" id="{154A1913-E002-17D2-9768-D089F95E6E4E}"/>
              </a:ext>
            </a:extLst>
          </p:cNvPr>
          <p:cNvGrpSpPr/>
          <p:nvPr/>
        </p:nvGrpSpPr>
        <p:grpSpPr>
          <a:xfrm>
            <a:off x="510800" y="1058602"/>
            <a:ext cx="8193507" cy="2972219"/>
            <a:chOff x="510800" y="1058602"/>
            <a:chExt cx="8193507" cy="2972219"/>
          </a:xfrm>
        </p:grpSpPr>
        <mc:AlternateContent xmlns:mc="http://schemas.openxmlformats.org/markup-compatibility/2006" xmlns:a14="http://schemas.microsoft.com/office/drawing/2010/main">
          <mc:Choice Requires="a14">
            <p:sp>
              <p:nvSpPr>
                <p:cNvPr id="8" name="TextBox 77">
                  <a:extLst>
                    <a:ext uri="{FF2B5EF4-FFF2-40B4-BE49-F238E27FC236}">
                      <a16:creationId xmlns:a16="http://schemas.microsoft.com/office/drawing/2014/main" id="{7CCD4F6B-5864-75AD-0B80-3A2AC2A2A90C}"/>
                    </a:ext>
                  </a:extLst>
                </p:cNvPr>
                <p:cNvSpPr txBox="1"/>
                <p:nvPr/>
              </p:nvSpPr>
              <p:spPr>
                <a:xfrm>
                  <a:off x="3366444" y="1169784"/>
                  <a:ext cx="3934280" cy="523220"/>
                </a:xfrm>
                <a:prstGeom prst="rect">
                  <a:avLst/>
                </a:prstGeom>
                <a:noFill/>
              </p:spPr>
              <p:txBody>
                <a:bodyPr wrap="square" rtlCol="0">
                  <a:spAutoFit/>
                </a:bodyPr>
                <a:lstStyle/>
                <a:p>
                  <a:pPr algn="ctr"/>
                  <a:r>
                    <a:rPr lang="en-GB" sz="1600" b="1" i="1" u="sng" dirty="0">
                      <a:solidFill>
                        <a:srgbClr val="2704BC"/>
                      </a:solidFill>
                      <a:effectLst>
                        <a:outerShdw blurRad="38100" dist="38100" dir="2700000" algn="tl">
                          <a:srgbClr val="000000">
                            <a:alpha val="43137"/>
                          </a:srgbClr>
                        </a:outerShdw>
                      </a:effectLst>
                      <a:latin typeface="+mj-lt"/>
                      <a:cs typeface="Arabic Typesetting" pitchFamily="66" charset="-78"/>
                    </a:rPr>
                    <a:t>G</a:t>
                  </a:r>
                  <a:r>
                    <a:rPr lang="en-GB" sz="1200" i="1" u="sng" dirty="0">
                      <a:solidFill>
                        <a:srgbClr val="2704BC"/>
                      </a:solidFill>
                      <a:latin typeface="+mj-lt"/>
                      <a:cs typeface="Arabic Typesetting" pitchFamily="66" charset="-78"/>
                    </a:rPr>
                    <a:t>roove rolling</a:t>
                  </a:r>
                  <a:r>
                    <a:rPr lang="en-GB" sz="1200" i="1" dirty="0">
                      <a:solidFill>
                        <a:srgbClr val="2704BC"/>
                      </a:solidFill>
                      <a:latin typeface="+mj-lt"/>
                      <a:cs typeface="Arabic Typesetting" pitchFamily="66" charset="-78"/>
                    </a:rPr>
                    <a:t> – </a:t>
                  </a:r>
                  <a:r>
                    <a:rPr lang="en-GB" sz="1600" b="1" i="1" u="sng" dirty="0">
                      <a:solidFill>
                        <a:srgbClr val="2704BC"/>
                      </a:solidFill>
                      <a:effectLst>
                        <a:outerShdw blurRad="38100" dist="38100" dir="2700000" algn="tl">
                          <a:srgbClr val="000000">
                            <a:alpha val="43137"/>
                          </a:srgbClr>
                        </a:outerShdw>
                      </a:effectLst>
                      <a:latin typeface="+mj-lt"/>
                      <a:cs typeface="Arabic Typesetting" pitchFamily="66" charset="-78"/>
                    </a:rPr>
                    <a:t>D</a:t>
                  </a:r>
                  <a:r>
                    <a:rPr lang="en-GB" sz="1200" i="1" u="sng" dirty="0">
                      <a:solidFill>
                        <a:srgbClr val="2704BC"/>
                      </a:solidFill>
                      <a:latin typeface="+mj-lt"/>
                      <a:cs typeface="Arabic Typesetting" pitchFamily="66" charset="-78"/>
                    </a:rPr>
                    <a:t>rawing</a:t>
                  </a:r>
                  <a:r>
                    <a:rPr lang="en-GB" sz="1200" i="1" dirty="0">
                      <a:solidFill>
                        <a:srgbClr val="2704BC"/>
                      </a:solidFill>
                      <a:latin typeface="+mj-lt"/>
                      <a:cs typeface="Arabic Typesetting" pitchFamily="66" charset="-78"/>
                    </a:rPr>
                    <a:t> – </a:t>
                  </a:r>
                  <a:r>
                    <a:rPr lang="en-GB" sz="1600" b="1" i="1" u="sng" dirty="0">
                      <a:solidFill>
                        <a:srgbClr val="2704BC"/>
                      </a:solidFill>
                      <a:effectLst>
                        <a:outerShdw blurRad="38100" dist="38100" dir="2700000" algn="tl">
                          <a:srgbClr val="000000">
                            <a:alpha val="43137"/>
                          </a:srgbClr>
                        </a:outerShdw>
                      </a:effectLst>
                      <a:latin typeface="+mj-lt"/>
                      <a:cs typeface="Arabic Typesetting" pitchFamily="66" charset="-78"/>
                    </a:rPr>
                    <a:t>G</a:t>
                  </a:r>
                  <a:r>
                    <a:rPr lang="en-GB" sz="1200" i="1" u="sng" dirty="0">
                      <a:solidFill>
                        <a:srgbClr val="2704BC"/>
                      </a:solidFill>
                      <a:latin typeface="+mj-lt"/>
                      <a:cs typeface="Arabic Typesetting" pitchFamily="66" charset="-78"/>
                    </a:rPr>
                    <a:t>roove rolling </a:t>
                  </a:r>
                </a:p>
                <a:p>
                  <a:pPr algn="ctr"/>
                  <a:r>
                    <a:rPr lang="en-GB" sz="1200" i="1" dirty="0">
                      <a:solidFill>
                        <a:srgbClr val="2704BC"/>
                      </a:solidFill>
                      <a:latin typeface="+mj-lt"/>
                      <a:cs typeface="Arabic Typesetting" pitchFamily="66" charset="-78"/>
                    </a:rPr>
                    <a:t>Already used to realize </a:t>
                  </a:r>
                  <a:r>
                    <a:rPr lang="en-GB" sz="1200" i="1" u="sng" dirty="0">
                      <a:solidFill>
                        <a:srgbClr val="2704BC"/>
                      </a:solidFill>
                      <a:latin typeface="+mj-lt"/>
                      <a:cs typeface="Arabic Typesetting" pitchFamily="66" charset="-78"/>
                    </a:rPr>
                    <a:t>denser</a:t>
                  </a:r>
                  <a:r>
                    <a:rPr lang="en-GB" sz="1200" i="1" dirty="0">
                      <a:solidFill>
                        <a:srgbClr val="2704BC"/>
                      </a:solidFill>
                      <a:latin typeface="+mj-lt"/>
                      <a:cs typeface="Arabic Typesetting" pitchFamily="66" charset="-78"/>
                    </a:rPr>
                    <a:t> </a:t>
                  </a:r>
                  <a14:m>
                    <m:oMath xmlns:m="http://schemas.openxmlformats.org/officeDocument/2006/math">
                      <m:r>
                        <a:rPr lang="en-GB" sz="1200" i="1" dirty="0" smtClean="0">
                          <a:solidFill>
                            <a:srgbClr val="2704BC"/>
                          </a:solidFill>
                          <a:latin typeface="Cambria Math" panose="02040503050406030204" pitchFamily="18" charset="0"/>
                          <a:cs typeface="Arabic Typesetting" pitchFamily="66" charset="-78"/>
                        </a:rPr>
                        <m:t>𝐵𝑖𝑆𝐶𝐶𝑂</m:t>
                      </m:r>
                      <m:r>
                        <a:rPr lang="en-GB" sz="1200" i="1" dirty="0">
                          <a:solidFill>
                            <a:srgbClr val="2704BC"/>
                          </a:solidFill>
                          <a:latin typeface="Cambria Math" panose="02040503050406030204" pitchFamily="18" charset="0"/>
                          <a:cs typeface="Arabic Typesetting" pitchFamily="66" charset="-78"/>
                        </a:rPr>
                        <m:t>(2212) </m:t>
                      </m:r>
                    </m:oMath>
                  </a14:m>
                  <a:r>
                    <a:rPr lang="en-GB" sz="1200" i="1" u="sng" dirty="0">
                      <a:solidFill>
                        <a:srgbClr val="2704BC"/>
                      </a:solidFill>
                      <a:latin typeface="+mj-lt"/>
                      <a:cs typeface="Arabic Typesetting" pitchFamily="66" charset="-78"/>
                    </a:rPr>
                    <a:t>wires</a:t>
                  </a:r>
                </a:p>
              </p:txBody>
            </p:sp>
          </mc:Choice>
          <mc:Fallback xmlns="">
            <p:sp>
              <p:nvSpPr>
                <p:cNvPr id="8" name="TextBox 77">
                  <a:extLst>
                    <a:ext uri="{FF2B5EF4-FFF2-40B4-BE49-F238E27FC236}">
                      <a16:creationId xmlns:a16="http://schemas.microsoft.com/office/drawing/2014/main" id="{7CCD4F6B-5864-75AD-0B80-3A2AC2A2A90C}"/>
                    </a:ext>
                  </a:extLst>
                </p:cNvPr>
                <p:cNvSpPr txBox="1">
                  <a:spLocks noRot="1" noChangeAspect="1" noMove="1" noResize="1" noEditPoints="1" noAdjustHandles="1" noChangeArrowheads="1" noChangeShapeType="1" noTextEdit="1"/>
                </p:cNvSpPr>
                <p:nvPr/>
              </p:nvSpPr>
              <p:spPr>
                <a:xfrm>
                  <a:off x="3366444" y="1169784"/>
                  <a:ext cx="3934280" cy="523220"/>
                </a:xfrm>
                <a:prstGeom prst="rect">
                  <a:avLst/>
                </a:prstGeom>
                <a:blipFill>
                  <a:blip r:embed="rId2"/>
                  <a:stretch>
                    <a:fillRect t="-4651" b="-6977"/>
                  </a:stretch>
                </a:blipFill>
              </p:spPr>
              <p:txBody>
                <a:bodyPr/>
                <a:lstStyle/>
                <a:p>
                  <a:r>
                    <a:rPr lang="it-IT">
                      <a:noFill/>
                    </a:rPr>
                    <a:t> </a:t>
                  </a:r>
                </a:p>
              </p:txBody>
            </p:sp>
          </mc:Fallback>
        </mc:AlternateContent>
        <p:sp>
          <p:nvSpPr>
            <p:cNvPr id="9" name="CasellaDiTesto 8">
              <a:extLst>
                <a:ext uri="{FF2B5EF4-FFF2-40B4-BE49-F238E27FC236}">
                  <a16:creationId xmlns:a16="http://schemas.microsoft.com/office/drawing/2014/main" id="{0062842A-932D-A1DF-D78C-201FD53351B2}"/>
                </a:ext>
              </a:extLst>
            </p:cNvPr>
            <p:cNvSpPr txBox="1"/>
            <p:nvPr/>
          </p:nvSpPr>
          <p:spPr>
            <a:xfrm>
              <a:off x="551546" y="1058602"/>
              <a:ext cx="2881256" cy="461665"/>
            </a:xfrm>
            <a:prstGeom prst="rect">
              <a:avLst/>
            </a:prstGeom>
            <a:noFill/>
          </p:spPr>
          <p:txBody>
            <a:bodyPr wrap="square" rtlCol="0">
              <a:spAutoFit/>
            </a:bodyPr>
            <a:lstStyle/>
            <a:p>
              <a:r>
                <a:rPr lang="it-IT" sz="2400" dirty="0"/>
                <a:t>The PIT technique</a:t>
              </a:r>
            </a:p>
          </p:txBody>
        </p:sp>
        <p:sp>
          <p:nvSpPr>
            <p:cNvPr id="11" name="TextBox 78">
              <a:extLst>
                <a:ext uri="{FF2B5EF4-FFF2-40B4-BE49-F238E27FC236}">
                  <a16:creationId xmlns:a16="http://schemas.microsoft.com/office/drawing/2014/main" id="{604C3AFB-8237-5118-CC21-DBBE94906414}"/>
                </a:ext>
              </a:extLst>
            </p:cNvPr>
            <p:cNvSpPr txBox="1"/>
            <p:nvPr/>
          </p:nvSpPr>
          <p:spPr>
            <a:xfrm>
              <a:off x="7068692" y="1710621"/>
              <a:ext cx="1635615" cy="646331"/>
            </a:xfrm>
            <a:prstGeom prst="rect">
              <a:avLst/>
            </a:prstGeom>
            <a:noFill/>
          </p:spPr>
          <p:txBody>
            <a:bodyPr wrap="square" rtlCol="0">
              <a:spAutoFit/>
            </a:bodyPr>
            <a:lstStyle/>
            <a:p>
              <a:pPr algn="ctr"/>
              <a:r>
                <a:rPr lang="en-GB" sz="1200" i="1" dirty="0">
                  <a:solidFill>
                    <a:srgbClr val="00B050"/>
                  </a:solidFill>
                  <a:latin typeface="+mj-lt"/>
                  <a:cs typeface="Arabic Typesetting" pitchFamily="66" charset="-78"/>
                </a:rPr>
                <a:t>Performed in inert atmosphere @ </a:t>
              </a:r>
              <a:r>
                <a:rPr lang="en-GB" sz="1200" i="1" u="sng" dirty="0">
                  <a:solidFill>
                    <a:srgbClr val="00B050"/>
                  </a:solidFill>
                  <a:latin typeface="+mj-lt"/>
                  <a:cs typeface="Arabic Typesetting" pitchFamily="66" charset="-78"/>
                </a:rPr>
                <a:t>ambient pressure</a:t>
              </a:r>
            </a:p>
          </p:txBody>
        </p:sp>
        <p:grpSp>
          <p:nvGrpSpPr>
            <p:cNvPr id="5" name="Gruppo 4">
              <a:extLst>
                <a:ext uri="{FF2B5EF4-FFF2-40B4-BE49-F238E27FC236}">
                  <a16:creationId xmlns:a16="http://schemas.microsoft.com/office/drawing/2014/main" id="{FB71237C-4606-BB06-4BB5-C45C318C8288}"/>
                </a:ext>
              </a:extLst>
            </p:cNvPr>
            <p:cNvGrpSpPr/>
            <p:nvPr/>
          </p:nvGrpSpPr>
          <p:grpSpPr>
            <a:xfrm>
              <a:off x="4361491" y="1951506"/>
              <a:ext cx="1722512" cy="1690878"/>
              <a:chOff x="4264185" y="2035298"/>
              <a:chExt cx="1722512" cy="1690878"/>
            </a:xfrm>
          </p:grpSpPr>
          <p:sp>
            <p:nvSpPr>
              <p:cNvPr id="10" name="CasellaDiTesto 24">
                <a:extLst>
                  <a:ext uri="{FF2B5EF4-FFF2-40B4-BE49-F238E27FC236}">
                    <a16:creationId xmlns:a16="http://schemas.microsoft.com/office/drawing/2014/main" id="{B3C04899-467C-7DA9-B646-C0E91DA2138F}"/>
                  </a:ext>
                </a:extLst>
              </p:cNvPr>
              <p:cNvSpPr txBox="1"/>
              <p:nvPr/>
            </p:nvSpPr>
            <p:spPr>
              <a:xfrm>
                <a:off x="4697313" y="2930802"/>
                <a:ext cx="1220719" cy="338554"/>
              </a:xfrm>
              <a:prstGeom prst="rect">
                <a:avLst/>
              </a:prstGeom>
              <a:noFill/>
            </p:spPr>
            <p:txBody>
              <a:bodyPr wrap="square" rtlCol="0">
                <a:spAutoFit/>
              </a:bodyPr>
              <a:lstStyle/>
              <a:p>
                <a:r>
                  <a:rPr lang="it-IT" sz="1600" b="1" dirty="0" err="1">
                    <a:solidFill>
                      <a:srgbClr val="002060"/>
                    </a:solidFill>
                  </a:rPr>
                  <a:t>Flat</a:t>
                </a:r>
                <a:r>
                  <a:rPr lang="it-IT" sz="1600" b="1" dirty="0">
                    <a:solidFill>
                      <a:srgbClr val="002060"/>
                    </a:solidFill>
                  </a:rPr>
                  <a:t> </a:t>
                </a:r>
                <a:r>
                  <a:rPr lang="it-IT" sz="1600" b="1" dirty="0" err="1">
                    <a:solidFill>
                      <a:srgbClr val="002060"/>
                    </a:solidFill>
                  </a:rPr>
                  <a:t>rolling</a:t>
                </a:r>
                <a:endParaRPr lang="it-IT" sz="1600" b="1" dirty="0">
                  <a:solidFill>
                    <a:srgbClr val="002060"/>
                  </a:solidFill>
                </a:endParaRPr>
              </a:p>
            </p:txBody>
          </p:sp>
          <mc:AlternateContent xmlns:mc="http://schemas.openxmlformats.org/markup-compatibility/2006" xmlns:a14="http://schemas.microsoft.com/office/drawing/2010/main">
            <mc:Choice Requires="a14">
              <p:sp>
                <p:nvSpPr>
                  <p:cNvPr id="12" name="TextBox 78">
                    <a:extLst>
                      <a:ext uri="{FF2B5EF4-FFF2-40B4-BE49-F238E27FC236}">
                        <a16:creationId xmlns:a16="http://schemas.microsoft.com/office/drawing/2014/main" id="{17736A17-8525-DE26-788C-03D2A879A67E}"/>
                      </a:ext>
                    </a:extLst>
                  </p:cNvPr>
                  <p:cNvSpPr txBox="1"/>
                  <p:nvPr/>
                </p:nvSpPr>
                <p:spPr>
                  <a:xfrm>
                    <a:off x="4264185" y="3449177"/>
                    <a:ext cx="1635615" cy="276999"/>
                  </a:xfrm>
                  <a:prstGeom prst="rect">
                    <a:avLst/>
                  </a:prstGeom>
                  <a:noFill/>
                </p:spPr>
                <p:txBody>
                  <a:bodyPr wrap="square" rtlCol="0">
                    <a:spAutoFit/>
                  </a:bodyPr>
                  <a:lstStyle/>
                  <a:p>
                    <a:pPr algn="ctr"/>
                    <a:r>
                      <a:rPr lang="en-GB" sz="1200" b="1" i="1" dirty="0">
                        <a:solidFill>
                          <a:schemeClr val="accent4"/>
                        </a:solidFill>
                        <a:latin typeface="+mj-lt"/>
                        <a:cs typeface="Arabic Typesetting" pitchFamily="66" charset="-78"/>
                      </a:rPr>
                      <a:t>Down to </a:t>
                    </a:r>
                    <a14:m>
                      <m:oMath xmlns:m="http://schemas.openxmlformats.org/officeDocument/2006/math">
                        <m:r>
                          <a:rPr lang="en-GB" sz="1200" b="1" i="1" u="sng" dirty="0" smtClean="0">
                            <a:solidFill>
                              <a:schemeClr val="accent4"/>
                            </a:solidFill>
                            <a:latin typeface="Cambria Math" panose="02040503050406030204" pitchFamily="18" charset="0"/>
                            <a:cs typeface="Arabic Typesetting" pitchFamily="66" charset="-78"/>
                          </a:rPr>
                          <m:t>𝟒𝟎𝟎</m:t>
                        </m:r>
                        <m:r>
                          <a:rPr lang="en-GB" sz="1200" b="1" i="1" u="sng" dirty="0">
                            <a:solidFill>
                              <a:schemeClr val="accent4"/>
                            </a:solidFill>
                            <a:latin typeface="Cambria Math" panose="02040503050406030204" pitchFamily="18" charset="0"/>
                            <a:cs typeface="Arabic Typesetting" pitchFamily="66" charset="-78"/>
                          </a:rPr>
                          <m:t> </m:t>
                        </m:r>
                        <m:r>
                          <a:rPr lang="en-GB" sz="1200" b="1" i="1" u="sng" dirty="0" smtClean="0">
                            <a:solidFill>
                              <a:schemeClr val="accent4"/>
                            </a:solidFill>
                            <a:latin typeface="Cambria Math" panose="02040503050406030204" pitchFamily="18" charset="0"/>
                            <a:cs typeface="Arabic Typesetting" pitchFamily="66" charset="-78"/>
                          </a:rPr>
                          <m:t>𝒖</m:t>
                        </m:r>
                        <m:r>
                          <a:rPr lang="en-GB" sz="1200" b="1" i="1" u="sng" dirty="0">
                            <a:solidFill>
                              <a:schemeClr val="accent4"/>
                            </a:solidFill>
                            <a:latin typeface="Cambria Math" panose="02040503050406030204" pitchFamily="18" charset="0"/>
                            <a:cs typeface="Arabic Typesetting" pitchFamily="66" charset="-78"/>
                          </a:rPr>
                          <m:t>𝒎</m:t>
                        </m:r>
                      </m:oMath>
                    </a14:m>
                    <a:endParaRPr lang="en-GB" sz="1200" b="1" i="1" u="sng" dirty="0">
                      <a:solidFill>
                        <a:schemeClr val="accent4"/>
                      </a:solidFill>
                      <a:latin typeface="+mj-lt"/>
                      <a:cs typeface="Arabic Typesetting" pitchFamily="66" charset="-78"/>
                    </a:endParaRPr>
                  </a:p>
                </p:txBody>
              </p:sp>
            </mc:Choice>
            <mc:Fallback xmlns="">
              <p:sp>
                <p:nvSpPr>
                  <p:cNvPr id="12" name="TextBox 78">
                    <a:extLst>
                      <a:ext uri="{FF2B5EF4-FFF2-40B4-BE49-F238E27FC236}">
                        <a16:creationId xmlns:a16="http://schemas.microsoft.com/office/drawing/2014/main" id="{17736A17-8525-DE26-788C-03D2A879A67E}"/>
                      </a:ext>
                    </a:extLst>
                  </p:cNvPr>
                  <p:cNvSpPr txBox="1">
                    <a:spLocks noRot="1" noChangeAspect="1" noMove="1" noResize="1" noEditPoints="1" noAdjustHandles="1" noChangeArrowheads="1" noChangeShapeType="1" noTextEdit="1"/>
                  </p:cNvSpPr>
                  <p:nvPr/>
                </p:nvSpPr>
                <p:spPr>
                  <a:xfrm>
                    <a:off x="4264185" y="3449177"/>
                    <a:ext cx="1635615" cy="276999"/>
                  </a:xfrm>
                  <a:prstGeom prst="rect">
                    <a:avLst/>
                  </a:prstGeom>
                  <a:blipFill>
                    <a:blip r:embed="rId3"/>
                    <a:stretch>
                      <a:fillRect t="-4444" b="-15556"/>
                    </a:stretch>
                  </a:blipFill>
                </p:spPr>
                <p:txBody>
                  <a:bodyPr/>
                  <a:lstStyle/>
                  <a:p>
                    <a:r>
                      <a:rPr lang="en-US">
                        <a:noFill/>
                      </a:rPr>
                      <a:t> </a:t>
                    </a:r>
                  </a:p>
                </p:txBody>
              </p:sp>
            </mc:Fallback>
          </mc:AlternateContent>
          <p:sp>
            <p:nvSpPr>
              <p:cNvPr id="26" name="Cilindro 4">
                <a:extLst>
                  <a:ext uri="{FF2B5EF4-FFF2-40B4-BE49-F238E27FC236}">
                    <a16:creationId xmlns:a16="http://schemas.microsoft.com/office/drawing/2014/main" id="{18BD3B47-E25F-5843-FAD7-C2C36C5AC1C6}"/>
                  </a:ext>
                </a:extLst>
              </p:cNvPr>
              <p:cNvSpPr/>
              <p:nvPr/>
            </p:nvSpPr>
            <p:spPr>
              <a:xfrm rot="14192607">
                <a:off x="5127571" y="2244802"/>
                <a:ext cx="391675" cy="766698"/>
              </a:xfrm>
              <a:prstGeom prst="can">
                <a:avLst>
                  <a:gd name="adj" fmla="val 88934"/>
                </a:avLst>
              </a:prstGeom>
              <a:gradFill flip="none" rotWithShape="1">
                <a:gsLst>
                  <a:gs pos="100000">
                    <a:schemeClr val="accent1">
                      <a:lumMod val="5000"/>
                      <a:lumOff val="95000"/>
                    </a:schemeClr>
                  </a:gs>
                  <a:gs pos="74000">
                    <a:schemeClr val="bg1">
                      <a:lumMod val="75000"/>
                    </a:schemeClr>
                  </a:gs>
                  <a:gs pos="46000">
                    <a:schemeClr val="bg1">
                      <a:lumMod val="65000"/>
                    </a:schemeClr>
                  </a:gs>
                  <a:gs pos="19000">
                    <a:schemeClr val="bg2">
                      <a:lumMod val="50000"/>
                    </a:schemeClr>
                  </a:gs>
                </a:gsLst>
                <a:lin ang="10800000" scaled="0"/>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27" name="Ovale 5">
                <a:extLst>
                  <a:ext uri="{FF2B5EF4-FFF2-40B4-BE49-F238E27FC236}">
                    <a16:creationId xmlns:a16="http://schemas.microsoft.com/office/drawing/2014/main" id="{06BDF214-547F-178F-3F8B-153A23C66A6D}"/>
                  </a:ext>
                </a:extLst>
              </p:cNvPr>
              <p:cNvSpPr/>
              <p:nvPr/>
            </p:nvSpPr>
            <p:spPr>
              <a:xfrm rot="19458757">
                <a:off x="4978926" y="2549887"/>
                <a:ext cx="342849" cy="387254"/>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28" name="Cilindro 8">
                <a:extLst>
                  <a:ext uri="{FF2B5EF4-FFF2-40B4-BE49-F238E27FC236}">
                    <a16:creationId xmlns:a16="http://schemas.microsoft.com/office/drawing/2014/main" id="{9038705F-9707-B6B0-556F-38D00EEA1A79}"/>
                  </a:ext>
                </a:extLst>
              </p:cNvPr>
              <p:cNvSpPr/>
              <p:nvPr/>
            </p:nvSpPr>
            <p:spPr>
              <a:xfrm rot="13998702">
                <a:off x="5027004" y="2660253"/>
                <a:ext cx="154614" cy="225499"/>
              </a:xfrm>
              <a:prstGeom prst="can">
                <a:avLst>
                  <a:gd name="adj" fmla="val 72923"/>
                </a:avLst>
              </a:prstGeom>
              <a:gradFill>
                <a:gsLst>
                  <a:gs pos="7000">
                    <a:schemeClr val="accent1">
                      <a:lumMod val="5000"/>
                      <a:lumOff val="95000"/>
                    </a:schemeClr>
                  </a:gs>
                  <a:gs pos="23000">
                    <a:schemeClr val="bg1">
                      <a:lumMod val="65000"/>
                    </a:schemeClr>
                  </a:gs>
                  <a:gs pos="42000">
                    <a:schemeClr val="bg1">
                      <a:lumMod val="65000"/>
                    </a:schemeClr>
                  </a:gs>
                  <a:gs pos="68000">
                    <a:schemeClr val="bg1">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29" name="Ovale 10">
                <a:extLst>
                  <a:ext uri="{FF2B5EF4-FFF2-40B4-BE49-F238E27FC236}">
                    <a16:creationId xmlns:a16="http://schemas.microsoft.com/office/drawing/2014/main" id="{37ED81C4-C959-E905-CDD5-511C86D6FC79}"/>
                  </a:ext>
                </a:extLst>
              </p:cNvPr>
              <p:cNvSpPr/>
              <p:nvPr/>
            </p:nvSpPr>
            <p:spPr>
              <a:xfrm rot="19458757">
                <a:off x="5005827" y="2730736"/>
                <a:ext cx="106312" cy="149010"/>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15" name="Cilindro 12">
                <a:extLst>
                  <a:ext uri="{FF2B5EF4-FFF2-40B4-BE49-F238E27FC236}">
                    <a16:creationId xmlns:a16="http://schemas.microsoft.com/office/drawing/2014/main" id="{99F03409-F94D-A3F2-0652-23FA7D1069BD}"/>
                  </a:ext>
                </a:extLst>
              </p:cNvPr>
              <p:cNvSpPr/>
              <p:nvPr/>
            </p:nvSpPr>
            <p:spPr>
              <a:xfrm rot="6093026">
                <a:off x="4781572" y="2001154"/>
                <a:ext cx="139268" cy="742663"/>
              </a:xfrm>
              <a:prstGeom prst="can">
                <a:avLst/>
              </a:prstGeom>
              <a:gradFill>
                <a:gsLst>
                  <a:gs pos="70000">
                    <a:schemeClr val="accent1">
                      <a:lumMod val="5000"/>
                      <a:lumOff val="95000"/>
                    </a:schemeClr>
                  </a:gs>
                  <a:gs pos="28000">
                    <a:schemeClr val="bg1">
                      <a:lumMod val="65000"/>
                    </a:schemeClr>
                  </a:gs>
                  <a:gs pos="94000">
                    <a:schemeClr val="bg1">
                      <a:lumMod val="65000"/>
                    </a:schemeClr>
                  </a:gs>
                  <a:gs pos="14000">
                    <a:schemeClr val="bg1">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16" name="Cubo 13">
                <a:extLst>
                  <a:ext uri="{FF2B5EF4-FFF2-40B4-BE49-F238E27FC236}">
                    <a16:creationId xmlns:a16="http://schemas.microsoft.com/office/drawing/2014/main" id="{99663A2C-7833-95AB-49C9-B253E0668DD6}"/>
                  </a:ext>
                </a:extLst>
              </p:cNvPr>
              <p:cNvSpPr/>
              <p:nvPr/>
            </p:nvSpPr>
            <p:spPr>
              <a:xfrm rot="698254">
                <a:off x="5234120" y="2446515"/>
                <a:ext cx="752577" cy="156310"/>
              </a:xfrm>
              <a:prstGeom prst="cube">
                <a:avLst>
                  <a:gd name="adj" fmla="val 84994"/>
                </a:avLst>
              </a:prstGeom>
              <a:gradFill>
                <a:gsLst>
                  <a:gs pos="34000">
                    <a:schemeClr val="accent1">
                      <a:lumMod val="5000"/>
                      <a:lumOff val="95000"/>
                    </a:schemeClr>
                  </a:gs>
                  <a:gs pos="0">
                    <a:schemeClr val="bg1">
                      <a:lumMod val="65000"/>
                    </a:schemeClr>
                  </a:gs>
                  <a:gs pos="81000">
                    <a:schemeClr val="bg1">
                      <a:lumMod val="65000"/>
                    </a:schemeClr>
                  </a:gs>
                  <a:gs pos="86000">
                    <a:schemeClr val="bg1">
                      <a:lumMod val="5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17" name="Cilindro 27">
                <a:extLst>
                  <a:ext uri="{FF2B5EF4-FFF2-40B4-BE49-F238E27FC236}">
                    <a16:creationId xmlns:a16="http://schemas.microsoft.com/office/drawing/2014/main" id="{9055A64B-DD32-CB9D-716F-BC2FF8B1848D}"/>
                  </a:ext>
                </a:extLst>
              </p:cNvPr>
              <p:cNvSpPr/>
              <p:nvPr/>
            </p:nvSpPr>
            <p:spPr>
              <a:xfrm rot="14192607">
                <a:off x="5127570" y="1847787"/>
                <a:ext cx="391675" cy="766698"/>
              </a:xfrm>
              <a:prstGeom prst="can">
                <a:avLst>
                  <a:gd name="adj" fmla="val 88934"/>
                </a:avLst>
              </a:prstGeom>
              <a:gradFill flip="none" rotWithShape="1">
                <a:gsLst>
                  <a:gs pos="16000">
                    <a:schemeClr val="accent1">
                      <a:lumMod val="5000"/>
                      <a:lumOff val="95000"/>
                    </a:schemeClr>
                  </a:gs>
                  <a:gs pos="60000">
                    <a:schemeClr val="bg1">
                      <a:lumMod val="65000"/>
                    </a:schemeClr>
                  </a:gs>
                  <a:gs pos="83000">
                    <a:schemeClr val="bg1">
                      <a:lumMod val="65000"/>
                    </a:schemeClr>
                  </a:gs>
                  <a:gs pos="94000">
                    <a:schemeClr val="bg1">
                      <a:lumMod val="50000"/>
                    </a:schemeClr>
                  </a:gs>
                </a:gsLst>
                <a:lin ang="10800000" scaled="0"/>
                <a:tileRect/>
              </a:gra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18" name="Ovale 54">
                <a:extLst>
                  <a:ext uri="{FF2B5EF4-FFF2-40B4-BE49-F238E27FC236}">
                    <a16:creationId xmlns:a16="http://schemas.microsoft.com/office/drawing/2014/main" id="{501B2FDA-736D-185E-1365-554C2A9EA7FA}"/>
                  </a:ext>
                </a:extLst>
              </p:cNvPr>
              <p:cNvSpPr/>
              <p:nvPr/>
            </p:nvSpPr>
            <p:spPr>
              <a:xfrm rot="21016258">
                <a:off x="4978926" y="2152871"/>
                <a:ext cx="342849" cy="387254"/>
              </a:xfrm>
              <a:prstGeom prst="ellipse">
                <a:avLst/>
              </a:prstGeom>
              <a:solidFill>
                <a:schemeClr val="bg1">
                  <a:lumMod val="6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cxnSp>
            <p:nvCxnSpPr>
              <p:cNvPr id="19" name="Connettore 2 78">
                <a:extLst>
                  <a:ext uri="{FF2B5EF4-FFF2-40B4-BE49-F238E27FC236}">
                    <a16:creationId xmlns:a16="http://schemas.microsoft.com/office/drawing/2014/main" id="{2DE1A111-F8D0-CEF5-A78C-CE9072BF39B6}"/>
                  </a:ext>
                </a:extLst>
              </p:cNvPr>
              <p:cNvCxnSpPr/>
              <p:nvPr/>
            </p:nvCxnSpPr>
            <p:spPr>
              <a:xfrm>
                <a:off x="4571024" y="2305017"/>
                <a:ext cx="229144" cy="44606"/>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ttore 2 83">
                <a:extLst>
                  <a:ext uri="{FF2B5EF4-FFF2-40B4-BE49-F238E27FC236}">
                    <a16:creationId xmlns:a16="http://schemas.microsoft.com/office/drawing/2014/main" id="{2C7A9273-490A-88D7-5908-5C4A89476034}"/>
                  </a:ext>
                </a:extLst>
              </p:cNvPr>
              <p:cNvCxnSpPr/>
              <p:nvPr/>
            </p:nvCxnSpPr>
            <p:spPr>
              <a:xfrm>
                <a:off x="5702577" y="2524670"/>
                <a:ext cx="263132" cy="57578"/>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4" name="Cilindro 91">
                <a:extLst>
                  <a:ext uri="{FF2B5EF4-FFF2-40B4-BE49-F238E27FC236}">
                    <a16:creationId xmlns:a16="http://schemas.microsoft.com/office/drawing/2014/main" id="{3C104659-3FFB-2BF5-70CE-67BB11BE8261}"/>
                  </a:ext>
                </a:extLst>
              </p:cNvPr>
              <p:cNvSpPr/>
              <p:nvPr/>
            </p:nvSpPr>
            <p:spPr>
              <a:xfrm rot="13998702">
                <a:off x="5027004" y="2263237"/>
                <a:ext cx="154614" cy="225500"/>
              </a:xfrm>
              <a:prstGeom prst="can">
                <a:avLst>
                  <a:gd name="adj" fmla="val 72923"/>
                </a:avLst>
              </a:prstGeom>
              <a:gradFill>
                <a:gsLst>
                  <a:gs pos="7000">
                    <a:schemeClr val="accent1">
                      <a:lumMod val="5000"/>
                      <a:lumOff val="95000"/>
                    </a:schemeClr>
                  </a:gs>
                  <a:gs pos="23000">
                    <a:schemeClr val="bg1">
                      <a:lumMod val="65000"/>
                    </a:schemeClr>
                  </a:gs>
                  <a:gs pos="42000">
                    <a:schemeClr val="bg1">
                      <a:lumMod val="65000"/>
                    </a:schemeClr>
                  </a:gs>
                  <a:gs pos="68000">
                    <a:schemeClr val="bg1">
                      <a:lumMod val="5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25" name="Ovale 92">
                <a:extLst>
                  <a:ext uri="{FF2B5EF4-FFF2-40B4-BE49-F238E27FC236}">
                    <a16:creationId xmlns:a16="http://schemas.microsoft.com/office/drawing/2014/main" id="{088411E9-5595-24CA-C7DB-C6B3E786550A}"/>
                  </a:ext>
                </a:extLst>
              </p:cNvPr>
              <p:cNvSpPr/>
              <p:nvPr/>
            </p:nvSpPr>
            <p:spPr>
              <a:xfrm rot="19458757">
                <a:off x="5005826" y="2333721"/>
                <a:ext cx="106312" cy="149009"/>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22" name="Freccia ad arco 6">
                <a:extLst>
                  <a:ext uri="{FF2B5EF4-FFF2-40B4-BE49-F238E27FC236}">
                    <a16:creationId xmlns:a16="http://schemas.microsoft.com/office/drawing/2014/main" id="{58708A8E-93FF-694D-54D5-1A2B8408FF11}"/>
                  </a:ext>
                </a:extLst>
              </p:cNvPr>
              <p:cNvSpPr/>
              <p:nvPr/>
            </p:nvSpPr>
            <p:spPr>
              <a:xfrm rot="16200000" flipV="1">
                <a:off x="4907044" y="2147169"/>
                <a:ext cx="365739" cy="411372"/>
              </a:xfrm>
              <a:prstGeom prst="circularArrow">
                <a:avLst>
                  <a:gd name="adj1" fmla="val 3014"/>
                  <a:gd name="adj2" fmla="val 1142319"/>
                  <a:gd name="adj3" fmla="val 20289018"/>
                  <a:gd name="adj4" fmla="val 10836947"/>
                  <a:gd name="adj5" fmla="val 7837"/>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23" name="Freccia ad arco 58">
                <a:extLst>
                  <a:ext uri="{FF2B5EF4-FFF2-40B4-BE49-F238E27FC236}">
                    <a16:creationId xmlns:a16="http://schemas.microsoft.com/office/drawing/2014/main" id="{EDD13B5B-8C75-A227-5B06-B441701A57C4}"/>
                  </a:ext>
                </a:extLst>
              </p:cNvPr>
              <p:cNvSpPr/>
              <p:nvPr/>
            </p:nvSpPr>
            <p:spPr>
              <a:xfrm rot="15424496" flipH="1" flipV="1">
                <a:off x="4919074" y="2531295"/>
                <a:ext cx="361644" cy="434385"/>
              </a:xfrm>
              <a:prstGeom prst="circularArrow">
                <a:avLst>
                  <a:gd name="adj1" fmla="val 3014"/>
                  <a:gd name="adj2" fmla="val 1178285"/>
                  <a:gd name="adj3" fmla="val 20289018"/>
                  <a:gd name="adj4" fmla="val 12171893"/>
                  <a:gd name="adj5" fmla="val 9151"/>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grpSp>
        <p:sp>
          <p:nvSpPr>
            <p:cNvPr id="31" name="Rettangolo 97">
              <a:extLst>
                <a:ext uri="{FF2B5EF4-FFF2-40B4-BE49-F238E27FC236}">
                  <a16:creationId xmlns:a16="http://schemas.microsoft.com/office/drawing/2014/main" id="{4B5D3A3D-1961-24D0-85C3-E74583433DA5}"/>
                </a:ext>
              </a:extLst>
            </p:cNvPr>
            <p:cNvSpPr/>
            <p:nvPr/>
          </p:nvSpPr>
          <p:spPr>
            <a:xfrm>
              <a:off x="2874128" y="3731034"/>
              <a:ext cx="405507" cy="1947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32" name="Ovale 98">
              <a:extLst>
                <a:ext uri="{FF2B5EF4-FFF2-40B4-BE49-F238E27FC236}">
                  <a16:creationId xmlns:a16="http://schemas.microsoft.com/office/drawing/2014/main" id="{9EAF254A-F456-6923-5196-207505FB8020}"/>
                </a:ext>
              </a:extLst>
            </p:cNvPr>
            <p:cNvSpPr/>
            <p:nvPr/>
          </p:nvSpPr>
          <p:spPr>
            <a:xfrm>
              <a:off x="2742204" y="2900573"/>
              <a:ext cx="265142" cy="848283"/>
            </a:xfrm>
            <a:prstGeom prst="ellips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33" name="Ovale 99">
              <a:extLst>
                <a:ext uri="{FF2B5EF4-FFF2-40B4-BE49-F238E27FC236}">
                  <a16:creationId xmlns:a16="http://schemas.microsoft.com/office/drawing/2014/main" id="{18B3F462-D125-165E-C630-775C46BD341E}"/>
                </a:ext>
              </a:extLst>
            </p:cNvPr>
            <p:cNvSpPr/>
            <p:nvPr/>
          </p:nvSpPr>
          <p:spPr>
            <a:xfrm>
              <a:off x="2784422" y="3035770"/>
              <a:ext cx="191898" cy="598941"/>
            </a:xfrm>
            <a:prstGeom prst="ellipse">
              <a:avLst/>
            </a:prstGeom>
            <a:solidFill>
              <a:schemeClr val="bg1">
                <a:lumMod val="85000"/>
              </a:schemeClr>
            </a:solidFill>
            <a:ln w="317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34" name="Ovale 100">
              <a:extLst>
                <a:ext uri="{FF2B5EF4-FFF2-40B4-BE49-F238E27FC236}">
                  <a16:creationId xmlns:a16="http://schemas.microsoft.com/office/drawing/2014/main" id="{B46C65EB-7DD8-6ED3-2129-6EBDA8D1545D}"/>
                </a:ext>
              </a:extLst>
            </p:cNvPr>
            <p:cNvSpPr/>
            <p:nvPr/>
          </p:nvSpPr>
          <p:spPr>
            <a:xfrm>
              <a:off x="2813725" y="3070541"/>
              <a:ext cx="136535" cy="515205"/>
            </a:xfrm>
            <a:prstGeom prst="ellipse">
              <a:avLst/>
            </a:prstGeom>
            <a:gradFill flip="none" rotWithShape="1">
              <a:gsLst>
                <a:gs pos="44000">
                  <a:schemeClr val="bg1">
                    <a:lumMod val="50000"/>
                  </a:schemeClr>
                </a:gs>
                <a:gs pos="94000">
                  <a:schemeClr val="bg1">
                    <a:lumMod val="50000"/>
                  </a:schemeClr>
                </a:gs>
                <a:gs pos="100000">
                  <a:schemeClr val="bg1">
                    <a:lumMod val="65000"/>
                  </a:schemeClr>
                </a:gs>
              </a:gsLst>
              <a:path path="circle">
                <a:fillToRect t="100000" r="100000"/>
              </a:path>
              <a:tileRect l="-100000" b="-100000"/>
            </a:gradFill>
            <a:ln w="31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35" name="Parallelogramma 101">
              <a:extLst>
                <a:ext uri="{FF2B5EF4-FFF2-40B4-BE49-F238E27FC236}">
                  <a16:creationId xmlns:a16="http://schemas.microsoft.com/office/drawing/2014/main" id="{81C74927-D466-90F1-E067-FF5A81F386B4}"/>
                </a:ext>
              </a:extLst>
            </p:cNvPr>
            <p:cNvSpPr/>
            <p:nvPr/>
          </p:nvSpPr>
          <p:spPr>
            <a:xfrm flipH="1">
              <a:off x="2882784" y="2902223"/>
              <a:ext cx="396852" cy="831696"/>
            </a:xfrm>
            <a:prstGeom prst="parallelogram">
              <a:avLst>
                <a:gd name="adj" fmla="val 6326"/>
              </a:avLst>
            </a:prstGeom>
            <a:pattFill prst="dkUpDiag">
              <a:fgClr>
                <a:schemeClr val="bg2">
                  <a:lumMod val="50000"/>
                </a:schemeClr>
              </a:fgClr>
              <a:bgClr>
                <a:schemeClr val="bg1"/>
              </a:bgClr>
            </a:patt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36" name="Arco 102">
              <a:extLst>
                <a:ext uri="{FF2B5EF4-FFF2-40B4-BE49-F238E27FC236}">
                  <a16:creationId xmlns:a16="http://schemas.microsoft.com/office/drawing/2014/main" id="{530DA8D7-CFC2-0654-88F1-7DD78B3600E1}"/>
                </a:ext>
              </a:extLst>
            </p:cNvPr>
            <p:cNvSpPr/>
            <p:nvPr/>
          </p:nvSpPr>
          <p:spPr>
            <a:xfrm rot="10800000">
              <a:off x="2815830" y="3070542"/>
              <a:ext cx="248113" cy="533096"/>
            </a:xfrm>
            <a:prstGeom prst="arc">
              <a:avLst>
                <a:gd name="adj1" fmla="val 16836588"/>
                <a:gd name="adj2" fmla="val 4672922"/>
              </a:avLst>
            </a:prstGeom>
            <a:gradFill flip="none" rotWithShape="1">
              <a:gsLst>
                <a:gs pos="53000">
                  <a:schemeClr val="accent1">
                    <a:lumMod val="0"/>
                    <a:lumOff val="100000"/>
                  </a:schemeClr>
                </a:gs>
                <a:gs pos="10000">
                  <a:srgbClr val="9F9F9F"/>
                </a:gs>
                <a:gs pos="80000">
                  <a:srgbClr val="BFBFBF"/>
                </a:gs>
                <a:gs pos="100000">
                  <a:schemeClr val="bg1">
                    <a:lumMod val="50000"/>
                  </a:schemeClr>
                </a:gs>
                <a:gs pos="4000">
                  <a:schemeClr val="bg1">
                    <a:lumMod val="50000"/>
                  </a:schemeClr>
                </a:gs>
              </a:gsLst>
              <a:lin ang="16200000" scaled="1"/>
              <a:tileRect/>
            </a:grad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a:endParaRPr lang="it-IT" sz="1013"/>
            </a:p>
          </p:txBody>
        </p:sp>
        <p:sp>
          <p:nvSpPr>
            <p:cNvPr id="37" name="Parallelogramma 103">
              <a:extLst>
                <a:ext uri="{FF2B5EF4-FFF2-40B4-BE49-F238E27FC236}">
                  <a16:creationId xmlns:a16="http://schemas.microsoft.com/office/drawing/2014/main" id="{AE2093C7-9E0C-FB18-B600-8D9C48EAC10E}"/>
                </a:ext>
              </a:extLst>
            </p:cNvPr>
            <p:cNvSpPr/>
            <p:nvPr/>
          </p:nvSpPr>
          <p:spPr>
            <a:xfrm flipH="1">
              <a:off x="2882783" y="3036287"/>
              <a:ext cx="396852" cy="587561"/>
            </a:xfrm>
            <a:prstGeom prst="parallelogram">
              <a:avLst>
                <a:gd name="adj" fmla="val 5078"/>
              </a:avLst>
            </a:prstGeom>
            <a:pattFill prst="ltUpDiag">
              <a:fgClr>
                <a:schemeClr val="bg1">
                  <a:lumMod val="65000"/>
                </a:schemeClr>
              </a:fgClr>
              <a:bgClr>
                <a:schemeClr val="bg1"/>
              </a:bgClr>
            </a:patt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38" name="Trapezio 104">
              <a:extLst>
                <a:ext uri="{FF2B5EF4-FFF2-40B4-BE49-F238E27FC236}">
                  <a16:creationId xmlns:a16="http://schemas.microsoft.com/office/drawing/2014/main" id="{A81D540F-E733-D132-5F3B-004F0FE21E03}"/>
                </a:ext>
              </a:extLst>
            </p:cNvPr>
            <p:cNvSpPr/>
            <p:nvPr/>
          </p:nvSpPr>
          <p:spPr>
            <a:xfrm rot="16200000">
              <a:off x="3111939" y="3288005"/>
              <a:ext cx="196337" cy="100676"/>
            </a:xfrm>
            <a:prstGeom prst="trapezoid">
              <a:avLst>
                <a:gd name="adj" fmla="val 58407"/>
              </a:avLst>
            </a:prstGeom>
            <a:gradFill flip="none" rotWithShape="1">
              <a:gsLst>
                <a:gs pos="51000">
                  <a:schemeClr val="accent1">
                    <a:lumMod val="0"/>
                    <a:lumOff val="100000"/>
                  </a:schemeClr>
                </a:gs>
                <a:gs pos="84000">
                  <a:schemeClr val="bg1">
                    <a:lumMod val="50000"/>
                  </a:schemeClr>
                </a:gs>
                <a:gs pos="20000">
                  <a:schemeClr val="bg1">
                    <a:lumMod val="6500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39" name="Ovale 105">
              <a:extLst>
                <a:ext uri="{FF2B5EF4-FFF2-40B4-BE49-F238E27FC236}">
                  <a16:creationId xmlns:a16="http://schemas.microsoft.com/office/drawing/2014/main" id="{5C4D8464-27BA-F41D-7E4E-1F5BE556268F}"/>
                </a:ext>
              </a:extLst>
            </p:cNvPr>
            <p:cNvSpPr/>
            <p:nvPr/>
          </p:nvSpPr>
          <p:spPr>
            <a:xfrm rot="204090">
              <a:off x="3239404" y="3226687"/>
              <a:ext cx="71939" cy="2128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dirty="0"/>
            </a:p>
          </p:txBody>
        </p:sp>
        <p:cxnSp>
          <p:nvCxnSpPr>
            <p:cNvPr id="40" name="Connettore 1 43">
              <a:extLst>
                <a:ext uri="{FF2B5EF4-FFF2-40B4-BE49-F238E27FC236}">
                  <a16:creationId xmlns:a16="http://schemas.microsoft.com/office/drawing/2014/main" id="{0FCEF0DA-BC2D-55AB-9474-98B2EC413342}"/>
                </a:ext>
              </a:extLst>
            </p:cNvPr>
            <p:cNvCxnSpPr/>
            <p:nvPr/>
          </p:nvCxnSpPr>
          <p:spPr>
            <a:xfrm>
              <a:off x="2882784" y="3082710"/>
              <a:ext cx="5939" cy="5200"/>
            </a:xfrm>
            <a:prstGeom prst="line">
              <a:avLst/>
            </a:prstGeom>
          </p:spPr>
          <p:style>
            <a:lnRef idx="1">
              <a:schemeClr val="accent1"/>
            </a:lnRef>
            <a:fillRef idx="0">
              <a:schemeClr val="accent1"/>
            </a:fillRef>
            <a:effectRef idx="0">
              <a:schemeClr val="accent1"/>
            </a:effectRef>
            <a:fontRef idx="minor">
              <a:schemeClr val="tx1"/>
            </a:fontRef>
          </p:style>
        </p:cxnSp>
        <p:sp>
          <p:nvSpPr>
            <p:cNvPr id="41" name="Triangolo isoscele 107">
              <a:extLst>
                <a:ext uri="{FF2B5EF4-FFF2-40B4-BE49-F238E27FC236}">
                  <a16:creationId xmlns:a16="http://schemas.microsoft.com/office/drawing/2014/main" id="{8C78A1FB-2F74-D3E4-90D7-E7D70AA9DB73}"/>
                </a:ext>
              </a:extLst>
            </p:cNvPr>
            <p:cNvSpPr/>
            <p:nvPr/>
          </p:nvSpPr>
          <p:spPr>
            <a:xfrm rot="21409143">
              <a:off x="2880519" y="3063254"/>
              <a:ext cx="128959" cy="217052"/>
            </a:xfrm>
            <a:prstGeom prst="triangle">
              <a:avLst>
                <a:gd name="adj" fmla="val 7667"/>
              </a:avLst>
            </a:prstGeom>
            <a:gradFill flip="none" rotWithShape="1">
              <a:gsLst>
                <a:gs pos="0">
                  <a:schemeClr val="accent1">
                    <a:lumMod val="0"/>
                    <a:lumOff val="100000"/>
                  </a:schemeClr>
                </a:gs>
                <a:gs pos="97000">
                  <a:srgbClr val="F4F4F4"/>
                </a:gs>
                <a:gs pos="51000">
                  <a:schemeClr val="bg1">
                    <a:lumMod val="50000"/>
                  </a:schemeClr>
                </a:gs>
                <a:gs pos="100000">
                  <a:schemeClr val="bg1">
                    <a:lumMod val="65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42" name="Triangolo isoscele 108">
              <a:extLst>
                <a:ext uri="{FF2B5EF4-FFF2-40B4-BE49-F238E27FC236}">
                  <a16:creationId xmlns:a16="http://schemas.microsoft.com/office/drawing/2014/main" id="{29C8A3DF-9384-D368-C66E-FA75879348EA}"/>
                </a:ext>
              </a:extLst>
            </p:cNvPr>
            <p:cNvSpPr/>
            <p:nvPr/>
          </p:nvSpPr>
          <p:spPr>
            <a:xfrm flipV="1">
              <a:off x="2893058" y="3390903"/>
              <a:ext cx="122343" cy="198486"/>
            </a:xfrm>
            <a:prstGeom prst="triangle">
              <a:avLst>
                <a:gd name="adj" fmla="val 0"/>
              </a:avLst>
            </a:prstGeom>
            <a:gradFill flip="none" rotWithShape="1">
              <a:gsLst>
                <a:gs pos="0">
                  <a:schemeClr val="accent1">
                    <a:lumMod val="0"/>
                    <a:lumOff val="100000"/>
                  </a:schemeClr>
                </a:gs>
                <a:gs pos="100000">
                  <a:srgbClr val="F4F4F4"/>
                </a:gs>
                <a:gs pos="49000">
                  <a:schemeClr val="bg1">
                    <a:lumMod val="50000"/>
                  </a:schemeClr>
                </a:gs>
                <a:gs pos="61000">
                  <a:schemeClr val="bg1">
                    <a:lumMod val="65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43" name="Cilindro 109">
              <a:extLst>
                <a:ext uri="{FF2B5EF4-FFF2-40B4-BE49-F238E27FC236}">
                  <a16:creationId xmlns:a16="http://schemas.microsoft.com/office/drawing/2014/main" id="{7E58838B-983E-60B4-C6A2-ADDC55FC5AA7}"/>
                </a:ext>
              </a:extLst>
            </p:cNvPr>
            <p:cNvSpPr/>
            <p:nvPr/>
          </p:nvSpPr>
          <p:spPr>
            <a:xfrm rot="16200000">
              <a:off x="3284613" y="3111419"/>
              <a:ext cx="77282" cy="446871"/>
            </a:xfrm>
            <a:prstGeom prst="can">
              <a:avLst/>
            </a:prstGeom>
            <a:gradFill flip="none" rotWithShape="1">
              <a:gsLst>
                <a:gs pos="6000">
                  <a:schemeClr val="accent1">
                    <a:lumMod val="5000"/>
                    <a:lumOff val="95000"/>
                  </a:schemeClr>
                </a:gs>
                <a:gs pos="37000">
                  <a:schemeClr val="bg1">
                    <a:lumMod val="65000"/>
                  </a:schemeClr>
                </a:gs>
                <a:gs pos="61000">
                  <a:schemeClr val="bg1">
                    <a:lumMod val="75000"/>
                  </a:schemeClr>
                </a:gs>
                <a:gs pos="76000">
                  <a:schemeClr val="bg1">
                    <a:lumMod val="85000"/>
                  </a:schemeClr>
                </a:gs>
              </a:gsLst>
              <a:lin ang="10800000" scaled="0"/>
              <a:tileRect/>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44" name="Trapezio 110">
              <a:extLst>
                <a:ext uri="{FF2B5EF4-FFF2-40B4-BE49-F238E27FC236}">
                  <a16:creationId xmlns:a16="http://schemas.microsoft.com/office/drawing/2014/main" id="{A7B865A2-8116-E61D-F83F-714613B587A8}"/>
                </a:ext>
              </a:extLst>
            </p:cNvPr>
            <p:cNvSpPr/>
            <p:nvPr/>
          </p:nvSpPr>
          <p:spPr>
            <a:xfrm rot="5400000">
              <a:off x="2995227" y="3278764"/>
              <a:ext cx="132872" cy="110928"/>
            </a:xfrm>
            <a:prstGeom prst="trapezoid">
              <a:avLst/>
            </a:prstGeom>
            <a:gradFill flip="none" rotWithShape="1">
              <a:gsLst>
                <a:gs pos="6000">
                  <a:schemeClr val="accent1">
                    <a:lumMod val="5000"/>
                    <a:lumOff val="95000"/>
                  </a:schemeClr>
                </a:gs>
                <a:gs pos="37000">
                  <a:schemeClr val="bg1">
                    <a:lumMod val="65000"/>
                  </a:schemeClr>
                </a:gs>
                <a:gs pos="61000">
                  <a:schemeClr val="bg1">
                    <a:lumMod val="75000"/>
                  </a:schemeClr>
                </a:gs>
                <a:gs pos="76000">
                  <a:schemeClr val="bg1">
                    <a:lumMod val="85000"/>
                  </a:schemeClr>
                </a:gs>
              </a:gsLst>
              <a:lin ang="21594000" scaled="0"/>
              <a:tileRect/>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45" name="Cilindro 111">
              <a:extLst>
                <a:ext uri="{FF2B5EF4-FFF2-40B4-BE49-F238E27FC236}">
                  <a16:creationId xmlns:a16="http://schemas.microsoft.com/office/drawing/2014/main" id="{FF1ADA07-D46D-B01A-E9B2-3CE8133D8B40}"/>
                </a:ext>
              </a:extLst>
            </p:cNvPr>
            <p:cNvSpPr/>
            <p:nvPr/>
          </p:nvSpPr>
          <p:spPr>
            <a:xfrm rot="16200000">
              <a:off x="2637500" y="3018835"/>
              <a:ext cx="132871" cy="630784"/>
            </a:xfrm>
            <a:prstGeom prst="can">
              <a:avLst/>
            </a:prstGeom>
            <a:gradFill flip="none" rotWithShape="1">
              <a:gsLst>
                <a:gs pos="6000">
                  <a:schemeClr val="accent1">
                    <a:lumMod val="5000"/>
                    <a:lumOff val="95000"/>
                  </a:schemeClr>
                </a:gs>
                <a:gs pos="37000">
                  <a:schemeClr val="bg1">
                    <a:lumMod val="65000"/>
                  </a:schemeClr>
                </a:gs>
                <a:gs pos="61000">
                  <a:schemeClr val="bg1">
                    <a:lumMod val="75000"/>
                  </a:schemeClr>
                </a:gs>
                <a:gs pos="76000">
                  <a:schemeClr val="bg1">
                    <a:lumMod val="85000"/>
                  </a:schemeClr>
                </a:gs>
              </a:gsLst>
              <a:lin ang="10800000" scaled="0"/>
              <a:tileRect/>
            </a:gradFill>
            <a:ln w="3175">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sp>
          <p:nvSpPr>
            <p:cNvPr id="46" name="Triangolo isoscele 112">
              <a:extLst>
                <a:ext uri="{FF2B5EF4-FFF2-40B4-BE49-F238E27FC236}">
                  <a16:creationId xmlns:a16="http://schemas.microsoft.com/office/drawing/2014/main" id="{318B0B13-5735-7370-88EB-61D9EE8E7D06}"/>
                </a:ext>
              </a:extLst>
            </p:cNvPr>
            <p:cNvSpPr/>
            <p:nvPr/>
          </p:nvSpPr>
          <p:spPr>
            <a:xfrm>
              <a:off x="3264954" y="3733955"/>
              <a:ext cx="43746" cy="17129"/>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013"/>
            </a:p>
          </p:txBody>
        </p:sp>
        <p:cxnSp>
          <p:nvCxnSpPr>
            <p:cNvPr id="47" name="Connettore 2 113">
              <a:extLst>
                <a:ext uri="{FF2B5EF4-FFF2-40B4-BE49-F238E27FC236}">
                  <a16:creationId xmlns:a16="http://schemas.microsoft.com/office/drawing/2014/main" id="{FB46E3F5-64D6-889D-8A6E-4316B2C35AB3}"/>
                </a:ext>
              </a:extLst>
            </p:cNvPr>
            <p:cNvCxnSpPr/>
            <p:nvPr/>
          </p:nvCxnSpPr>
          <p:spPr>
            <a:xfrm flipV="1">
              <a:off x="2331279" y="3336545"/>
              <a:ext cx="221608" cy="544"/>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ttore 2 114">
              <a:extLst>
                <a:ext uri="{FF2B5EF4-FFF2-40B4-BE49-F238E27FC236}">
                  <a16:creationId xmlns:a16="http://schemas.microsoft.com/office/drawing/2014/main" id="{04F3906B-9F76-4D75-A3D6-F7D4C00C2F60}"/>
                </a:ext>
              </a:extLst>
            </p:cNvPr>
            <p:cNvCxnSpPr/>
            <p:nvPr/>
          </p:nvCxnSpPr>
          <p:spPr>
            <a:xfrm flipV="1">
              <a:off x="3390979" y="3333102"/>
              <a:ext cx="221608" cy="544"/>
            </a:xfrm>
            <a:prstGeom prst="straightConnector1">
              <a:avLst/>
            </a:prstGeom>
            <a:ln w="38100">
              <a:solidFill>
                <a:schemeClr val="tx1">
                  <a:lumMod val="75000"/>
                  <a:lumOff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9" name="CasellaDiTesto 115">
              <a:extLst>
                <a:ext uri="{FF2B5EF4-FFF2-40B4-BE49-F238E27FC236}">
                  <a16:creationId xmlns:a16="http://schemas.microsoft.com/office/drawing/2014/main" id="{B71693BE-9595-9B2F-A4F6-87AB0B1018FB}"/>
                </a:ext>
              </a:extLst>
            </p:cNvPr>
            <p:cNvSpPr txBox="1"/>
            <p:nvPr/>
          </p:nvSpPr>
          <p:spPr>
            <a:xfrm>
              <a:off x="2533345" y="3692267"/>
              <a:ext cx="945708" cy="338554"/>
            </a:xfrm>
            <a:prstGeom prst="rect">
              <a:avLst/>
            </a:prstGeom>
            <a:noFill/>
          </p:spPr>
          <p:txBody>
            <a:bodyPr wrap="none" rtlCol="0">
              <a:spAutoFit/>
            </a:bodyPr>
            <a:lstStyle/>
            <a:p>
              <a:r>
                <a:rPr lang="it-IT" sz="1600" b="1" dirty="0" err="1">
                  <a:solidFill>
                    <a:srgbClr val="002060"/>
                  </a:solidFill>
                </a:rPr>
                <a:t>Drawing</a:t>
              </a:r>
              <a:endParaRPr lang="it-IT" sz="1600" b="1" dirty="0">
                <a:solidFill>
                  <a:srgbClr val="002060"/>
                </a:solidFill>
              </a:endParaRPr>
            </a:p>
          </p:txBody>
        </p:sp>
        <p:sp>
          <p:nvSpPr>
            <p:cNvPr id="51" name="Cilindro 117">
              <a:extLst>
                <a:ext uri="{FF2B5EF4-FFF2-40B4-BE49-F238E27FC236}">
                  <a16:creationId xmlns:a16="http://schemas.microsoft.com/office/drawing/2014/main" id="{1379E586-36FD-9192-BB33-84349BD86528}"/>
                </a:ext>
              </a:extLst>
            </p:cNvPr>
            <p:cNvSpPr/>
            <p:nvPr/>
          </p:nvSpPr>
          <p:spPr>
            <a:xfrm rot="16200000">
              <a:off x="3365371" y="2274928"/>
              <a:ext cx="150215" cy="152270"/>
            </a:xfrm>
            <a:prstGeom prst="can">
              <a:avLst/>
            </a:prstGeom>
            <a:gradFill>
              <a:gsLst>
                <a:gs pos="45000">
                  <a:schemeClr val="bg2">
                    <a:lumMod val="25000"/>
                  </a:schemeClr>
                </a:gs>
                <a:gs pos="91000">
                  <a:schemeClr val="bg2">
                    <a:lumMod val="7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52" name="Cilindro 118">
              <a:extLst>
                <a:ext uri="{FF2B5EF4-FFF2-40B4-BE49-F238E27FC236}">
                  <a16:creationId xmlns:a16="http://schemas.microsoft.com/office/drawing/2014/main" id="{D2CBE771-2E6E-7B3E-008D-A7B7130A2138}"/>
                </a:ext>
              </a:extLst>
            </p:cNvPr>
            <p:cNvSpPr/>
            <p:nvPr/>
          </p:nvSpPr>
          <p:spPr>
            <a:xfrm rot="16200000">
              <a:off x="3161683" y="2248141"/>
              <a:ext cx="383700" cy="206935"/>
            </a:xfrm>
            <a:prstGeom prst="can">
              <a:avLst>
                <a:gd name="adj" fmla="val 88206"/>
              </a:avLst>
            </a:prstGeom>
            <a:gradFill>
              <a:gsLst>
                <a:gs pos="15000">
                  <a:schemeClr val="bg2">
                    <a:lumMod val="25000"/>
                  </a:schemeClr>
                </a:gs>
                <a:gs pos="100000">
                  <a:schemeClr val="bg2">
                    <a:lumMod val="90000"/>
                  </a:schemeClr>
                </a:gs>
                <a:gs pos="73000">
                  <a:schemeClr val="bg2">
                    <a:lumMod val="75000"/>
                  </a:schemeClr>
                </a:gs>
                <a:gs pos="100000">
                  <a:schemeClr val="bg1"/>
                </a:gs>
              </a:gsLst>
              <a:lin ang="10800000" scaled="0"/>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53" name="Cilindro 119">
              <a:extLst>
                <a:ext uri="{FF2B5EF4-FFF2-40B4-BE49-F238E27FC236}">
                  <a16:creationId xmlns:a16="http://schemas.microsoft.com/office/drawing/2014/main" id="{84319DFC-BF18-F505-0F33-2A055AB9F872}"/>
                </a:ext>
              </a:extLst>
            </p:cNvPr>
            <p:cNvSpPr/>
            <p:nvPr/>
          </p:nvSpPr>
          <p:spPr>
            <a:xfrm rot="16200000">
              <a:off x="3032170" y="2243167"/>
              <a:ext cx="383700" cy="216332"/>
            </a:xfrm>
            <a:prstGeom prst="can">
              <a:avLst>
                <a:gd name="adj" fmla="val 88206"/>
              </a:avLst>
            </a:prstGeom>
            <a:gradFill>
              <a:gsLst>
                <a:gs pos="13000">
                  <a:schemeClr val="bg2">
                    <a:lumMod val="25000"/>
                  </a:schemeClr>
                </a:gs>
                <a:gs pos="100000">
                  <a:schemeClr val="bg2">
                    <a:lumMod val="90000"/>
                  </a:schemeClr>
                </a:gs>
                <a:gs pos="69000">
                  <a:schemeClr val="bg2">
                    <a:lumMod val="75000"/>
                  </a:schemeClr>
                </a:gs>
                <a:gs pos="100000">
                  <a:schemeClr val="bg1"/>
                </a:gs>
              </a:gsLst>
              <a:lin ang="10800000" scaled="0"/>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54" name="Cilindro 120">
              <a:extLst>
                <a:ext uri="{FF2B5EF4-FFF2-40B4-BE49-F238E27FC236}">
                  <a16:creationId xmlns:a16="http://schemas.microsoft.com/office/drawing/2014/main" id="{F646DDB1-7401-C792-14A8-8123D893D2CD}"/>
                </a:ext>
              </a:extLst>
            </p:cNvPr>
            <p:cNvSpPr/>
            <p:nvPr/>
          </p:nvSpPr>
          <p:spPr>
            <a:xfrm rot="16200000">
              <a:off x="3363030" y="1892861"/>
              <a:ext cx="150215" cy="152270"/>
            </a:xfrm>
            <a:prstGeom prst="can">
              <a:avLst/>
            </a:prstGeom>
            <a:gradFill>
              <a:gsLst>
                <a:gs pos="12000">
                  <a:schemeClr val="bg2">
                    <a:lumMod val="25000"/>
                  </a:schemeClr>
                </a:gs>
                <a:gs pos="52000">
                  <a:schemeClr val="bg2">
                    <a:lumMod val="50000"/>
                  </a:schemeClr>
                </a:gs>
                <a:gs pos="95000">
                  <a:schemeClr val="bg1"/>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55" name="Cilindro 121">
              <a:extLst>
                <a:ext uri="{FF2B5EF4-FFF2-40B4-BE49-F238E27FC236}">
                  <a16:creationId xmlns:a16="http://schemas.microsoft.com/office/drawing/2014/main" id="{20765792-BE94-D9E0-5BC9-4DABDAD32FC6}"/>
                </a:ext>
              </a:extLst>
            </p:cNvPr>
            <p:cNvSpPr/>
            <p:nvPr/>
          </p:nvSpPr>
          <p:spPr>
            <a:xfrm rot="16200000">
              <a:off x="3161683" y="1866438"/>
              <a:ext cx="383700" cy="206935"/>
            </a:xfrm>
            <a:prstGeom prst="can">
              <a:avLst>
                <a:gd name="adj" fmla="val 88206"/>
              </a:avLst>
            </a:prstGeom>
            <a:gradFill>
              <a:gsLst>
                <a:gs pos="12000">
                  <a:schemeClr val="bg2">
                    <a:lumMod val="25000"/>
                  </a:schemeClr>
                </a:gs>
                <a:gs pos="52000">
                  <a:schemeClr val="bg2">
                    <a:lumMod val="50000"/>
                  </a:schemeClr>
                </a:gs>
                <a:gs pos="95000">
                  <a:schemeClr val="bg1"/>
                </a:gs>
              </a:gsLst>
              <a:lin ang="21000000" scaled="0"/>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56" name="Cilindro 122">
              <a:extLst>
                <a:ext uri="{FF2B5EF4-FFF2-40B4-BE49-F238E27FC236}">
                  <a16:creationId xmlns:a16="http://schemas.microsoft.com/office/drawing/2014/main" id="{D2AA1A86-5C5D-6AE0-EF1F-3B5C844C64E3}"/>
                </a:ext>
              </a:extLst>
            </p:cNvPr>
            <p:cNvSpPr/>
            <p:nvPr/>
          </p:nvSpPr>
          <p:spPr>
            <a:xfrm rot="16200000">
              <a:off x="3032170" y="1865492"/>
              <a:ext cx="383700" cy="206935"/>
            </a:xfrm>
            <a:prstGeom prst="can">
              <a:avLst>
                <a:gd name="adj" fmla="val 88206"/>
              </a:avLst>
            </a:prstGeom>
            <a:gradFill>
              <a:gsLst>
                <a:gs pos="12000">
                  <a:schemeClr val="bg2">
                    <a:lumMod val="25000"/>
                  </a:schemeClr>
                </a:gs>
                <a:gs pos="52000">
                  <a:schemeClr val="bg2">
                    <a:lumMod val="50000"/>
                  </a:schemeClr>
                </a:gs>
                <a:gs pos="95000">
                  <a:schemeClr val="bg1"/>
                </a:gs>
              </a:gsLst>
              <a:lin ang="21000000" scaled="0"/>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57" name="Cilindro 123">
              <a:extLst>
                <a:ext uri="{FF2B5EF4-FFF2-40B4-BE49-F238E27FC236}">
                  <a16:creationId xmlns:a16="http://schemas.microsoft.com/office/drawing/2014/main" id="{BFB933EC-F6D0-F7E5-CE56-E8D7769BC2D6}"/>
                </a:ext>
              </a:extLst>
            </p:cNvPr>
            <p:cNvSpPr/>
            <p:nvPr/>
          </p:nvSpPr>
          <p:spPr>
            <a:xfrm rot="16200000">
              <a:off x="2885529" y="1860831"/>
              <a:ext cx="383700" cy="216332"/>
            </a:xfrm>
            <a:prstGeom prst="can">
              <a:avLst>
                <a:gd name="adj" fmla="val 88206"/>
              </a:avLst>
            </a:prstGeom>
            <a:gradFill>
              <a:gsLst>
                <a:gs pos="12000">
                  <a:schemeClr val="bg2">
                    <a:lumMod val="25000"/>
                  </a:schemeClr>
                </a:gs>
                <a:gs pos="52000">
                  <a:schemeClr val="bg2">
                    <a:lumMod val="50000"/>
                  </a:schemeClr>
                </a:gs>
                <a:gs pos="95000">
                  <a:schemeClr val="bg1"/>
                </a:gs>
              </a:gsLst>
              <a:lin ang="21000000" scaled="0"/>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58" name="Cilindro 124">
              <a:extLst>
                <a:ext uri="{FF2B5EF4-FFF2-40B4-BE49-F238E27FC236}">
                  <a16:creationId xmlns:a16="http://schemas.microsoft.com/office/drawing/2014/main" id="{0AB11422-0D3C-3B1C-EE96-3A21F65AA681}"/>
                </a:ext>
              </a:extLst>
            </p:cNvPr>
            <p:cNvSpPr/>
            <p:nvPr/>
          </p:nvSpPr>
          <p:spPr>
            <a:xfrm rot="16200000">
              <a:off x="2885529" y="2244775"/>
              <a:ext cx="383700" cy="216332"/>
            </a:xfrm>
            <a:prstGeom prst="can">
              <a:avLst>
                <a:gd name="adj" fmla="val 88206"/>
              </a:avLst>
            </a:prstGeom>
            <a:gradFill>
              <a:gsLst>
                <a:gs pos="7000">
                  <a:schemeClr val="bg2">
                    <a:lumMod val="25000"/>
                  </a:schemeClr>
                </a:gs>
                <a:gs pos="99000">
                  <a:schemeClr val="bg2">
                    <a:lumMod val="90000"/>
                  </a:schemeClr>
                </a:gs>
                <a:gs pos="69000">
                  <a:schemeClr val="bg2">
                    <a:lumMod val="75000"/>
                  </a:schemeClr>
                </a:gs>
                <a:gs pos="100000">
                  <a:schemeClr val="bg1"/>
                </a:gs>
              </a:gsLst>
              <a:lin ang="10800000" scaled="0"/>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68" name="Triangolo rettangolo 134">
              <a:extLst>
                <a:ext uri="{FF2B5EF4-FFF2-40B4-BE49-F238E27FC236}">
                  <a16:creationId xmlns:a16="http://schemas.microsoft.com/office/drawing/2014/main" id="{2C3A5BA6-D1C3-3BE6-144C-D5FD5F374694}"/>
                </a:ext>
              </a:extLst>
            </p:cNvPr>
            <p:cNvSpPr/>
            <p:nvPr/>
          </p:nvSpPr>
          <p:spPr>
            <a:xfrm rot="517650">
              <a:off x="3006036" y="2133455"/>
              <a:ext cx="85767" cy="68399"/>
            </a:xfrm>
            <a:prstGeom prst="rtTriangle">
              <a:avLst/>
            </a:prstGeom>
            <a:gradFill>
              <a:gsLst>
                <a:gs pos="100000">
                  <a:schemeClr val="bg2">
                    <a:lumMod val="25000"/>
                  </a:schemeClr>
                </a:gs>
                <a:gs pos="100000">
                  <a:schemeClr val="bg2">
                    <a:lumMod val="75000"/>
                  </a:schemeClr>
                </a:gs>
                <a:gs pos="100000">
                  <a:schemeClr val="bg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69" name="Triangolo isoscele 135">
              <a:extLst>
                <a:ext uri="{FF2B5EF4-FFF2-40B4-BE49-F238E27FC236}">
                  <a16:creationId xmlns:a16="http://schemas.microsoft.com/office/drawing/2014/main" id="{20AC50BE-A67D-8D00-DDB5-D62437F08AC4}"/>
                </a:ext>
              </a:extLst>
            </p:cNvPr>
            <p:cNvSpPr/>
            <p:nvPr/>
          </p:nvSpPr>
          <p:spPr>
            <a:xfrm rot="7883611">
              <a:off x="2964647" y="2103040"/>
              <a:ext cx="102022" cy="59022"/>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70" name="Triangolo isoscele 136">
              <a:extLst>
                <a:ext uri="{FF2B5EF4-FFF2-40B4-BE49-F238E27FC236}">
                  <a16:creationId xmlns:a16="http://schemas.microsoft.com/office/drawing/2014/main" id="{0CB2EA19-70AC-2A98-124B-73FC0AC8B16D}"/>
                </a:ext>
              </a:extLst>
            </p:cNvPr>
            <p:cNvSpPr/>
            <p:nvPr/>
          </p:nvSpPr>
          <p:spPr>
            <a:xfrm rot="11189077">
              <a:off x="2996845" y="2092696"/>
              <a:ext cx="98279" cy="61270"/>
            </a:xfrm>
            <a:prstGeom prst="triangle">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71" name="Esagono 137">
              <a:extLst>
                <a:ext uri="{FF2B5EF4-FFF2-40B4-BE49-F238E27FC236}">
                  <a16:creationId xmlns:a16="http://schemas.microsoft.com/office/drawing/2014/main" id="{4DA26F68-BB2B-C627-58F2-D7F2332D2F9C}"/>
                </a:ext>
              </a:extLst>
            </p:cNvPr>
            <p:cNvSpPr/>
            <p:nvPr/>
          </p:nvSpPr>
          <p:spPr>
            <a:xfrm>
              <a:off x="3036985" y="2098932"/>
              <a:ext cx="108338" cy="108255"/>
            </a:xfrm>
            <a:prstGeom prst="hexagon">
              <a:avLst>
                <a:gd name="adj" fmla="val 41223"/>
                <a:gd name="vf" fmla="val 115470"/>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72" name="Figura a mano libera 68">
              <a:extLst>
                <a:ext uri="{FF2B5EF4-FFF2-40B4-BE49-F238E27FC236}">
                  <a16:creationId xmlns:a16="http://schemas.microsoft.com/office/drawing/2014/main" id="{F6C63B9F-7BFE-A992-7030-E7DBE21C153D}"/>
                </a:ext>
              </a:extLst>
            </p:cNvPr>
            <p:cNvSpPr/>
            <p:nvPr/>
          </p:nvSpPr>
          <p:spPr>
            <a:xfrm>
              <a:off x="3061607" y="2119106"/>
              <a:ext cx="63594" cy="68657"/>
            </a:xfrm>
            <a:custGeom>
              <a:avLst/>
              <a:gdLst>
                <a:gd name="connsiteX0" fmla="*/ 0 w 255432"/>
                <a:gd name="connsiteY0" fmla="*/ 163830 h 266700"/>
                <a:gd name="connsiteX1" fmla="*/ 0 w 255432"/>
                <a:gd name="connsiteY1" fmla="*/ 163830 h 266700"/>
                <a:gd name="connsiteX2" fmla="*/ 3810 w 255432"/>
                <a:gd name="connsiteY2" fmla="*/ 102870 h 266700"/>
                <a:gd name="connsiteX3" fmla="*/ 22860 w 255432"/>
                <a:gd name="connsiteY3" fmla="*/ 83820 h 266700"/>
                <a:gd name="connsiteX4" fmla="*/ 45720 w 255432"/>
                <a:gd name="connsiteY4" fmla="*/ 60960 h 266700"/>
                <a:gd name="connsiteX5" fmla="*/ 64770 w 255432"/>
                <a:gd name="connsiteY5" fmla="*/ 38100 h 266700"/>
                <a:gd name="connsiteX6" fmla="*/ 68580 w 255432"/>
                <a:gd name="connsiteY6" fmla="*/ 26670 h 266700"/>
                <a:gd name="connsiteX7" fmla="*/ 76200 w 255432"/>
                <a:gd name="connsiteY7" fmla="*/ 15240 h 266700"/>
                <a:gd name="connsiteX8" fmla="*/ 83820 w 255432"/>
                <a:gd name="connsiteY8" fmla="*/ 0 h 266700"/>
                <a:gd name="connsiteX9" fmla="*/ 163830 w 255432"/>
                <a:gd name="connsiteY9" fmla="*/ 3810 h 266700"/>
                <a:gd name="connsiteX10" fmla="*/ 171450 w 255432"/>
                <a:gd name="connsiteY10" fmla="*/ 15240 h 266700"/>
                <a:gd name="connsiteX11" fmla="*/ 182880 w 255432"/>
                <a:gd name="connsiteY11" fmla="*/ 26670 h 266700"/>
                <a:gd name="connsiteX12" fmla="*/ 209550 w 255432"/>
                <a:gd name="connsiteY12" fmla="*/ 57150 h 266700"/>
                <a:gd name="connsiteX13" fmla="*/ 217170 w 255432"/>
                <a:gd name="connsiteY13" fmla="*/ 68580 h 266700"/>
                <a:gd name="connsiteX14" fmla="*/ 251460 w 255432"/>
                <a:gd name="connsiteY14" fmla="*/ 99060 h 266700"/>
                <a:gd name="connsiteX15" fmla="*/ 251460 w 255432"/>
                <a:gd name="connsiteY15" fmla="*/ 133350 h 266700"/>
                <a:gd name="connsiteX16" fmla="*/ 247650 w 255432"/>
                <a:gd name="connsiteY16" fmla="*/ 167640 h 266700"/>
                <a:gd name="connsiteX17" fmla="*/ 224790 w 255432"/>
                <a:gd name="connsiteY17" fmla="*/ 182880 h 266700"/>
                <a:gd name="connsiteX18" fmla="*/ 201930 w 255432"/>
                <a:gd name="connsiteY18" fmla="*/ 198120 h 266700"/>
                <a:gd name="connsiteX19" fmla="*/ 167640 w 255432"/>
                <a:gd name="connsiteY19" fmla="*/ 228600 h 266700"/>
                <a:gd name="connsiteX20" fmla="*/ 160020 w 255432"/>
                <a:gd name="connsiteY20" fmla="*/ 240030 h 266700"/>
                <a:gd name="connsiteX21" fmla="*/ 152400 w 255432"/>
                <a:gd name="connsiteY21" fmla="*/ 262890 h 266700"/>
                <a:gd name="connsiteX22" fmla="*/ 140970 w 255432"/>
                <a:gd name="connsiteY22" fmla="*/ 266700 h 266700"/>
                <a:gd name="connsiteX23" fmla="*/ 99060 w 255432"/>
                <a:gd name="connsiteY23" fmla="*/ 262890 h 266700"/>
                <a:gd name="connsiteX24" fmla="*/ 68580 w 255432"/>
                <a:gd name="connsiteY24" fmla="*/ 259080 h 266700"/>
                <a:gd name="connsiteX25" fmla="*/ 57150 w 255432"/>
                <a:gd name="connsiteY25" fmla="*/ 247650 h 266700"/>
                <a:gd name="connsiteX26" fmla="*/ 45720 w 255432"/>
                <a:gd name="connsiteY26" fmla="*/ 224790 h 266700"/>
                <a:gd name="connsiteX27" fmla="*/ 41910 w 255432"/>
                <a:gd name="connsiteY27" fmla="*/ 213360 h 266700"/>
                <a:gd name="connsiteX28" fmla="*/ 34290 w 255432"/>
                <a:gd name="connsiteY28" fmla="*/ 201930 h 266700"/>
                <a:gd name="connsiteX29" fmla="*/ 30480 w 255432"/>
                <a:gd name="connsiteY29" fmla="*/ 190500 h 266700"/>
                <a:gd name="connsiteX30" fmla="*/ 19050 w 255432"/>
                <a:gd name="connsiteY30" fmla="*/ 179070 h 266700"/>
                <a:gd name="connsiteX31" fmla="*/ 0 w 255432"/>
                <a:gd name="connsiteY31" fmla="*/ 163830 h 26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5432" h="266700">
                  <a:moveTo>
                    <a:pt x="0" y="163830"/>
                  </a:moveTo>
                  <a:lnTo>
                    <a:pt x="0" y="163830"/>
                  </a:lnTo>
                  <a:cubicBezTo>
                    <a:pt x="1270" y="143510"/>
                    <a:pt x="635" y="122981"/>
                    <a:pt x="3810" y="102870"/>
                  </a:cubicBezTo>
                  <a:cubicBezTo>
                    <a:pt x="5572" y="91708"/>
                    <a:pt x="16018" y="89902"/>
                    <a:pt x="22860" y="83820"/>
                  </a:cubicBezTo>
                  <a:cubicBezTo>
                    <a:pt x="30914" y="76661"/>
                    <a:pt x="39742" y="69926"/>
                    <a:pt x="45720" y="60960"/>
                  </a:cubicBezTo>
                  <a:cubicBezTo>
                    <a:pt x="56329" y="45047"/>
                    <a:pt x="50102" y="52768"/>
                    <a:pt x="64770" y="38100"/>
                  </a:cubicBezTo>
                  <a:cubicBezTo>
                    <a:pt x="66040" y="34290"/>
                    <a:pt x="66784" y="30262"/>
                    <a:pt x="68580" y="26670"/>
                  </a:cubicBezTo>
                  <a:cubicBezTo>
                    <a:pt x="70628" y="22574"/>
                    <a:pt x="73928" y="19216"/>
                    <a:pt x="76200" y="15240"/>
                  </a:cubicBezTo>
                  <a:cubicBezTo>
                    <a:pt x="79018" y="10309"/>
                    <a:pt x="81280" y="5080"/>
                    <a:pt x="83820" y="0"/>
                  </a:cubicBezTo>
                  <a:cubicBezTo>
                    <a:pt x="110490" y="1270"/>
                    <a:pt x="137525" y="-765"/>
                    <a:pt x="163830" y="3810"/>
                  </a:cubicBezTo>
                  <a:cubicBezTo>
                    <a:pt x="168341" y="4595"/>
                    <a:pt x="168519" y="11722"/>
                    <a:pt x="171450" y="15240"/>
                  </a:cubicBezTo>
                  <a:cubicBezTo>
                    <a:pt x="174899" y="19379"/>
                    <a:pt x="179572" y="22417"/>
                    <a:pt x="182880" y="26670"/>
                  </a:cubicBezTo>
                  <a:cubicBezTo>
                    <a:pt x="206815" y="57443"/>
                    <a:pt x="187423" y="42398"/>
                    <a:pt x="209550" y="57150"/>
                  </a:cubicBezTo>
                  <a:cubicBezTo>
                    <a:pt x="212090" y="60960"/>
                    <a:pt x="214128" y="65158"/>
                    <a:pt x="217170" y="68580"/>
                  </a:cubicBezTo>
                  <a:cubicBezTo>
                    <a:pt x="236150" y="89933"/>
                    <a:pt x="234088" y="87479"/>
                    <a:pt x="251460" y="99060"/>
                  </a:cubicBezTo>
                  <a:cubicBezTo>
                    <a:pt x="258045" y="118815"/>
                    <a:pt x="255292" y="104613"/>
                    <a:pt x="251460" y="133350"/>
                  </a:cubicBezTo>
                  <a:cubicBezTo>
                    <a:pt x="249940" y="144749"/>
                    <a:pt x="251287" y="156730"/>
                    <a:pt x="247650" y="167640"/>
                  </a:cubicBezTo>
                  <a:cubicBezTo>
                    <a:pt x="243038" y="181476"/>
                    <a:pt x="234133" y="177689"/>
                    <a:pt x="224790" y="182880"/>
                  </a:cubicBezTo>
                  <a:cubicBezTo>
                    <a:pt x="216784" y="187328"/>
                    <a:pt x="208406" y="191644"/>
                    <a:pt x="201930" y="198120"/>
                  </a:cubicBezTo>
                  <a:cubicBezTo>
                    <a:pt x="175832" y="224218"/>
                    <a:pt x="188036" y="215002"/>
                    <a:pt x="167640" y="228600"/>
                  </a:cubicBezTo>
                  <a:cubicBezTo>
                    <a:pt x="165100" y="232410"/>
                    <a:pt x="161880" y="235846"/>
                    <a:pt x="160020" y="240030"/>
                  </a:cubicBezTo>
                  <a:cubicBezTo>
                    <a:pt x="156758" y="247370"/>
                    <a:pt x="160020" y="260350"/>
                    <a:pt x="152400" y="262890"/>
                  </a:cubicBezTo>
                  <a:lnTo>
                    <a:pt x="140970" y="266700"/>
                  </a:lnTo>
                  <a:lnTo>
                    <a:pt x="99060" y="262890"/>
                  </a:lnTo>
                  <a:cubicBezTo>
                    <a:pt x="88877" y="261818"/>
                    <a:pt x="78203" y="262579"/>
                    <a:pt x="68580" y="259080"/>
                  </a:cubicBezTo>
                  <a:cubicBezTo>
                    <a:pt x="63516" y="257239"/>
                    <a:pt x="60960" y="251460"/>
                    <a:pt x="57150" y="247650"/>
                  </a:cubicBezTo>
                  <a:cubicBezTo>
                    <a:pt x="47573" y="218920"/>
                    <a:pt x="60492" y="254333"/>
                    <a:pt x="45720" y="224790"/>
                  </a:cubicBezTo>
                  <a:cubicBezTo>
                    <a:pt x="43924" y="221198"/>
                    <a:pt x="43706" y="216952"/>
                    <a:pt x="41910" y="213360"/>
                  </a:cubicBezTo>
                  <a:cubicBezTo>
                    <a:pt x="39862" y="209264"/>
                    <a:pt x="36338" y="206026"/>
                    <a:pt x="34290" y="201930"/>
                  </a:cubicBezTo>
                  <a:cubicBezTo>
                    <a:pt x="32494" y="198338"/>
                    <a:pt x="32708" y="193842"/>
                    <a:pt x="30480" y="190500"/>
                  </a:cubicBezTo>
                  <a:cubicBezTo>
                    <a:pt x="27491" y="186017"/>
                    <a:pt x="22499" y="183209"/>
                    <a:pt x="19050" y="179070"/>
                  </a:cubicBezTo>
                  <a:cubicBezTo>
                    <a:pt x="13303" y="172174"/>
                    <a:pt x="3175" y="166370"/>
                    <a:pt x="0" y="16383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60" name="Cilindro 126">
              <a:extLst>
                <a:ext uri="{FF2B5EF4-FFF2-40B4-BE49-F238E27FC236}">
                  <a16:creationId xmlns:a16="http://schemas.microsoft.com/office/drawing/2014/main" id="{806D0308-4856-61BA-454D-9094193CCB43}"/>
                </a:ext>
              </a:extLst>
            </p:cNvPr>
            <p:cNvSpPr/>
            <p:nvPr/>
          </p:nvSpPr>
          <p:spPr>
            <a:xfrm rot="16200000">
              <a:off x="2717295" y="1841183"/>
              <a:ext cx="383700" cy="255629"/>
            </a:xfrm>
            <a:prstGeom prst="can">
              <a:avLst>
                <a:gd name="adj" fmla="val 50000"/>
              </a:avLst>
            </a:prstGeom>
            <a:gradFill>
              <a:gsLst>
                <a:gs pos="12000">
                  <a:schemeClr val="bg2">
                    <a:lumMod val="25000"/>
                  </a:schemeClr>
                </a:gs>
                <a:gs pos="52000">
                  <a:schemeClr val="bg2">
                    <a:lumMod val="50000"/>
                  </a:schemeClr>
                </a:gs>
                <a:gs pos="95000">
                  <a:schemeClr val="bg1"/>
                </a:gs>
              </a:gsLst>
              <a:lin ang="21000000" scaled="0"/>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61" name="Cilindro 127">
              <a:extLst>
                <a:ext uri="{FF2B5EF4-FFF2-40B4-BE49-F238E27FC236}">
                  <a16:creationId xmlns:a16="http://schemas.microsoft.com/office/drawing/2014/main" id="{C860092B-3A0A-721F-727E-A7ED3D5D2862}"/>
                </a:ext>
              </a:extLst>
            </p:cNvPr>
            <p:cNvSpPr/>
            <p:nvPr/>
          </p:nvSpPr>
          <p:spPr>
            <a:xfrm rot="16200000">
              <a:off x="2553572" y="1865530"/>
              <a:ext cx="383700" cy="206935"/>
            </a:xfrm>
            <a:prstGeom prst="can">
              <a:avLst>
                <a:gd name="adj" fmla="val 88206"/>
              </a:avLst>
            </a:prstGeom>
            <a:gradFill>
              <a:gsLst>
                <a:gs pos="2000">
                  <a:schemeClr val="bg2">
                    <a:lumMod val="25000"/>
                  </a:schemeClr>
                </a:gs>
                <a:gs pos="31000">
                  <a:schemeClr val="bg2">
                    <a:lumMod val="50000"/>
                  </a:schemeClr>
                </a:gs>
                <a:gs pos="63000">
                  <a:schemeClr val="bg2">
                    <a:lumMod val="75000"/>
                  </a:schemeClr>
                </a:gs>
                <a:gs pos="100000">
                  <a:schemeClr val="bg1"/>
                </a:gs>
              </a:gsLst>
              <a:lin ang="21000000" scaled="0"/>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62" name="Cilindro 128">
              <a:extLst>
                <a:ext uri="{FF2B5EF4-FFF2-40B4-BE49-F238E27FC236}">
                  <a16:creationId xmlns:a16="http://schemas.microsoft.com/office/drawing/2014/main" id="{C68E34EE-BCA7-8789-3B47-A7CFF3601500}"/>
                </a:ext>
              </a:extLst>
            </p:cNvPr>
            <p:cNvSpPr/>
            <p:nvPr/>
          </p:nvSpPr>
          <p:spPr>
            <a:xfrm rot="16200000">
              <a:off x="2717295" y="2225128"/>
              <a:ext cx="383700" cy="255629"/>
            </a:xfrm>
            <a:prstGeom prst="can">
              <a:avLst>
                <a:gd name="adj" fmla="val 50000"/>
              </a:avLst>
            </a:prstGeom>
            <a:gradFill>
              <a:gsLst>
                <a:gs pos="33000">
                  <a:srgbClr val="757272"/>
                </a:gs>
                <a:gs pos="7000">
                  <a:schemeClr val="bg2">
                    <a:lumMod val="25000"/>
                  </a:schemeClr>
                </a:gs>
                <a:gs pos="100000">
                  <a:schemeClr val="bg2">
                    <a:lumMod val="90000"/>
                  </a:schemeClr>
                </a:gs>
                <a:gs pos="100000">
                  <a:schemeClr val="bg1"/>
                </a:gs>
              </a:gsLst>
              <a:lin ang="10800000" scaled="0"/>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63" name="Cilindro 129">
              <a:extLst>
                <a:ext uri="{FF2B5EF4-FFF2-40B4-BE49-F238E27FC236}">
                  <a16:creationId xmlns:a16="http://schemas.microsoft.com/office/drawing/2014/main" id="{19878224-405F-6A6F-7E1A-4E40E03D63D0}"/>
                </a:ext>
              </a:extLst>
            </p:cNvPr>
            <p:cNvSpPr/>
            <p:nvPr/>
          </p:nvSpPr>
          <p:spPr>
            <a:xfrm rot="16200000">
              <a:off x="2553572" y="2249475"/>
              <a:ext cx="383700" cy="206935"/>
            </a:xfrm>
            <a:prstGeom prst="can">
              <a:avLst>
                <a:gd name="adj" fmla="val 88206"/>
              </a:avLst>
            </a:prstGeom>
            <a:gradFill>
              <a:gsLst>
                <a:gs pos="0">
                  <a:schemeClr val="bg2">
                    <a:lumMod val="25000"/>
                  </a:schemeClr>
                </a:gs>
                <a:gs pos="98000">
                  <a:srgbClr val="D7D5D5"/>
                </a:gs>
                <a:gs pos="33000">
                  <a:schemeClr val="bg2">
                    <a:lumMod val="50000"/>
                  </a:schemeClr>
                </a:gs>
                <a:gs pos="100000">
                  <a:schemeClr val="bg1"/>
                </a:gs>
              </a:gsLst>
              <a:lin ang="10800000" scaled="0"/>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64" name="Freccia ad arco 44">
              <a:extLst>
                <a:ext uri="{FF2B5EF4-FFF2-40B4-BE49-F238E27FC236}">
                  <a16:creationId xmlns:a16="http://schemas.microsoft.com/office/drawing/2014/main" id="{20508798-1C20-F671-D0A9-E24D6A0539C0}"/>
                </a:ext>
              </a:extLst>
            </p:cNvPr>
            <p:cNvSpPr/>
            <p:nvPr/>
          </p:nvSpPr>
          <p:spPr>
            <a:xfrm rot="246443">
              <a:off x="2626481" y="1815700"/>
              <a:ext cx="108816" cy="460378"/>
            </a:xfrm>
            <a:prstGeom prst="circularArrow">
              <a:avLst>
                <a:gd name="adj1" fmla="val 3247"/>
                <a:gd name="adj2" fmla="val 3782761"/>
                <a:gd name="adj3" fmla="val 20268623"/>
                <a:gd name="adj4" fmla="val 14706180"/>
                <a:gd name="adj5" fmla="val 9187"/>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5" name="Cilindro 131">
              <a:extLst>
                <a:ext uri="{FF2B5EF4-FFF2-40B4-BE49-F238E27FC236}">
                  <a16:creationId xmlns:a16="http://schemas.microsoft.com/office/drawing/2014/main" id="{BC1EB444-D110-2CA8-D8E7-CF86CD1059A6}"/>
                </a:ext>
              </a:extLst>
            </p:cNvPr>
            <p:cNvSpPr/>
            <p:nvPr/>
          </p:nvSpPr>
          <p:spPr>
            <a:xfrm rot="16200000">
              <a:off x="2560400" y="1893459"/>
              <a:ext cx="150215" cy="152270"/>
            </a:xfrm>
            <a:prstGeom prst="can">
              <a:avLst/>
            </a:prstGeom>
            <a:gradFill>
              <a:gsLst>
                <a:gs pos="12000">
                  <a:schemeClr val="bg2">
                    <a:lumMod val="25000"/>
                  </a:schemeClr>
                </a:gs>
                <a:gs pos="52000">
                  <a:schemeClr val="bg2">
                    <a:lumMod val="50000"/>
                  </a:schemeClr>
                </a:gs>
                <a:gs pos="95000">
                  <a:schemeClr val="bg1"/>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66" name="Freccia ad arco 45">
              <a:extLst>
                <a:ext uri="{FF2B5EF4-FFF2-40B4-BE49-F238E27FC236}">
                  <a16:creationId xmlns:a16="http://schemas.microsoft.com/office/drawing/2014/main" id="{843EC994-3830-ECF0-0BC0-BDDA5B9BA3B0}"/>
                </a:ext>
              </a:extLst>
            </p:cNvPr>
            <p:cNvSpPr/>
            <p:nvPr/>
          </p:nvSpPr>
          <p:spPr>
            <a:xfrm rot="10434855" flipH="1">
              <a:off x="2625399" y="2037824"/>
              <a:ext cx="100630" cy="460378"/>
            </a:xfrm>
            <a:prstGeom prst="circularArrow">
              <a:avLst>
                <a:gd name="adj1" fmla="val 3247"/>
                <a:gd name="adj2" fmla="val 3782761"/>
                <a:gd name="adj3" fmla="val 20268623"/>
                <a:gd name="adj4" fmla="val 14706180"/>
                <a:gd name="adj5" fmla="val 9187"/>
              </a:avLst>
            </a:prstGeom>
            <a:solidFill>
              <a:schemeClr val="tx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67" name="Cilindro 133">
              <a:extLst>
                <a:ext uri="{FF2B5EF4-FFF2-40B4-BE49-F238E27FC236}">
                  <a16:creationId xmlns:a16="http://schemas.microsoft.com/office/drawing/2014/main" id="{94186D1B-26B5-F7A9-CD72-D936D785D35C}"/>
                </a:ext>
              </a:extLst>
            </p:cNvPr>
            <p:cNvSpPr/>
            <p:nvPr/>
          </p:nvSpPr>
          <p:spPr>
            <a:xfrm rot="16200000">
              <a:off x="2566847" y="2275024"/>
              <a:ext cx="150215" cy="152270"/>
            </a:xfrm>
            <a:prstGeom prst="can">
              <a:avLst/>
            </a:prstGeom>
            <a:gradFill>
              <a:gsLst>
                <a:gs pos="45000">
                  <a:schemeClr val="bg2">
                    <a:lumMod val="25000"/>
                  </a:schemeClr>
                </a:gs>
                <a:gs pos="95000">
                  <a:schemeClr val="bg2">
                    <a:lumMod val="7500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82" name="Cilindro 149">
              <a:extLst>
                <a:ext uri="{FF2B5EF4-FFF2-40B4-BE49-F238E27FC236}">
                  <a16:creationId xmlns:a16="http://schemas.microsoft.com/office/drawing/2014/main" id="{F305ED80-3641-D6D6-E889-8186115791EA}"/>
                </a:ext>
              </a:extLst>
            </p:cNvPr>
            <p:cNvSpPr/>
            <p:nvPr/>
          </p:nvSpPr>
          <p:spPr>
            <a:xfrm flipH="1">
              <a:off x="1205648" y="2420968"/>
              <a:ext cx="177504" cy="849956"/>
            </a:xfrm>
            <a:prstGeom prst="can">
              <a:avLst>
                <a:gd name="adj" fmla="val 46502"/>
              </a:avLst>
            </a:prstGeom>
            <a:gradFill>
              <a:gsLst>
                <a:gs pos="91000">
                  <a:srgbClr val="6C6B6B"/>
                </a:gs>
                <a:gs pos="6000">
                  <a:schemeClr val="bg1">
                    <a:lumMod val="50000"/>
                  </a:schemeClr>
                </a:gs>
                <a:gs pos="69000">
                  <a:schemeClr val="bg1">
                    <a:lumMod val="75000"/>
                  </a:schemeClr>
                </a:gs>
                <a:gs pos="51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83" name="Ovale 150">
              <a:extLst>
                <a:ext uri="{FF2B5EF4-FFF2-40B4-BE49-F238E27FC236}">
                  <a16:creationId xmlns:a16="http://schemas.microsoft.com/office/drawing/2014/main" id="{03097C28-3401-C97D-45B4-9F127BC773A5}"/>
                </a:ext>
              </a:extLst>
            </p:cNvPr>
            <p:cNvSpPr/>
            <p:nvPr/>
          </p:nvSpPr>
          <p:spPr>
            <a:xfrm flipH="1">
              <a:off x="1225790" y="2434170"/>
              <a:ext cx="135661" cy="53667"/>
            </a:xfrm>
            <a:prstGeom prst="ellipse">
              <a:avLst/>
            </a:prstGeom>
            <a:gradFill flip="none" rotWithShape="1">
              <a:gsLst>
                <a:gs pos="84000">
                  <a:srgbClr val="6C6B6B"/>
                </a:gs>
                <a:gs pos="6000">
                  <a:schemeClr val="bg1">
                    <a:lumMod val="50000"/>
                  </a:schemeClr>
                </a:gs>
                <a:gs pos="50000">
                  <a:schemeClr val="bg1">
                    <a:lumMod val="75000"/>
                  </a:schemeClr>
                </a:gs>
                <a:gs pos="32000">
                  <a:schemeClr val="bg1"/>
                </a:gs>
              </a:gsLst>
              <a:lin ang="108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pic>
          <p:nvPicPr>
            <p:cNvPr id="79" name="Immagine 146">
              <a:extLst>
                <a:ext uri="{FF2B5EF4-FFF2-40B4-BE49-F238E27FC236}">
                  <a16:creationId xmlns:a16="http://schemas.microsoft.com/office/drawing/2014/main" id="{83E5D7D3-DCC8-6E56-AEC2-B8DBF7913CC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3669" y="1967837"/>
              <a:ext cx="405268" cy="237940"/>
            </a:xfrm>
            <a:prstGeom prst="rect">
              <a:avLst/>
            </a:prstGeom>
          </p:spPr>
        </p:pic>
        <p:sp>
          <p:nvSpPr>
            <p:cNvPr id="80" name="Freccia circolare in giù 147">
              <a:extLst>
                <a:ext uri="{FF2B5EF4-FFF2-40B4-BE49-F238E27FC236}">
                  <a16:creationId xmlns:a16="http://schemas.microsoft.com/office/drawing/2014/main" id="{A7420CE0-8669-421C-62A4-18A621741334}"/>
                </a:ext>
              </a:extLst>
            </p:cNvPr>
            <p:cNvSpPr/>
            <p:nvPr/>
          </p:nvSpPr>
          <p:spPr>
            <a:xfrm>
              <a:off x="845513" y="1774000"/>
              <a:ext cx="494064" cy="158073"/>
            </a:xfrm>
            <a:prstGeom prst="curvedDownArrow">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solidFill>
                  <a:schemeClr val="tx1"/>
                </a:solidFill>
              </a:endParaRPr>
            </a:p>
          </p:txBody>
        </p:sp>
        <p:pic>
          <p:nvPicPr>
            <p:cNvPr id="81" name="Immagine 148">
              <a:extLst>
                <a:ext uri="{FF2B5EF4-FFF2-40B4-BE49-F238E27FC236}">
                  <a16:creationId xmlns:a16="http://schemas.microsoft.com/office/drawing/2014/main" id="{51BD7D29-7F37-B209-5AF5-D6661F57A102}"/>
                </a:ext>
              </a:extLst>
            </p:cNvPr>
            <p:cNvPicPr>
              <a:picLocks noChangeAspect="1"/>
            </p:cNvPicPr>
            <p:nvPr/>
          </p:nvPicPr>
          <p:blipFill>
            <a:blip r:embed="rId5"/>
            <a:stretch>
              <a:fillRect/>
            </a:stretch>
          </p:blipFill>
          <p:spPr>
            <a:xfrm rot="4369444">
              <a:off x="1125022" y="1965025"/>
              <a:ext cx="436261" cy="407599"/>
            </a:xfrm>
            <a:prstGeom prst="rect">
              <a:avLst/>
            </a:prstGeom>
          </p:spPr>
        </p:pic>
        <p:sp>
          <p:nvSpPr>
            <p:cNvPr id="75" name="CasellaDiTesto 142">
              <a:extLst>
                <a:ext uri="{FF2B5EF4-FFF2-40B4-BE49-F238E27FC236}">
                  <a16:creationId xmlns:a16="http://schemas.microsoft.com/office/drawing/2014/main" id="{2A1E3897-EFF2-55F0-262D-2EA3DC5F998E}"/>
                </a:ext>
              </a:extLst>
            </p:cNvPr>
            <p:cNvSpPr txBox="1"/>
            <p:nvPr/>
          </p:nvSpPr>
          <p:spPr>
            <a:xfrm>
              <a:off x="755643" y="3317324"/>
              <a:ext cx="978345" cy="276999"/>
            </a:xfrm>
            <a:prstGeom prst="rect">
              <a:avLst/>
            </a:prstGeom>
            <a:noFill/>
          </p:spPr>
          <p:txBody>
            <a:bodyPr wrap="none" rtlCol="0">
              <a:spAutoFit/>
            </a:bodyPr>
            <a:lstStyle/>
            <a:p>
              <a:r>
                <a:rPr lang="it-IT" sz="1200" b="1" dirty="0">
                  <a:solidFill>
                    <a:srgbClr val="002060"/>
                  </a:solidFill>
                </a:rPr>
                <a:t>Tube </a:t>
              </a:r>
              <a:r>
                <a:rPr lang="it-IT" sz="1200" b="1" dirty="0" err="1">
                  <a:solidFill>
                    <a:srgbClr val="002060"/>
                  </a:solidFill>
                </a:rPr>
                <a:t>Filling</a:t>
              </a:r>
              <a:endParaRPr lang="it-IT" sz="1200" b="1" dirty="0">
                <a:solidFill>
                  <a:srgbClr val="002060"/>
                </a:solidFill>
              </a:endParaRPr>
            </a:p>
          </p:txBody>
        </p:sp>
        <p:sp>
          <p:nvSpPr>
            <p:cNvPr id="76" name="CasellaDiTesto 143">
              <a:extLst>
                <a:ext uri="{FF2B5EF4-FFF2-40B4-BE49-F238E27FC236}">
                  <a16:creationId xmlns:a16="http://schemas.microsoft.com/office/drawing/2014/main" id="{0182A98F-53F9-AD76-1EB6-5DD80C96B54A}"/>
                </a:ext>
              </a:extLst>
            </p:cNvPr>
            <p:cNvSpPr txBox="1"/>
            <p:nvPr/>
          </p:nvSpPr>
          <p:spPr>
            <a:xfrm>
              <a:off x="510800" y="2196369"/>
              <a:ext cx="707501" cy="461665"/>
            </a:xfrm>
            <a:prstGeom prst="rect">
              <a:avLst/>
            </a:prstGeom>
            <a:noFill/>
          </p:spPr>
          <p:txBody>
            <a:bodyPr wrap="none" rtlCol="0">
              <a:spAutoFit/>
            </a:bodyPr>
            <a:lstStyle/>
            <a:p>
              <a:pPr algn="ctr"/>
              <a:r>
                <a:rPr lang="it-IT" sz="1200" b="1" dirty="0">
                  <a:solidFill>
                    <a:srgbClr val="002060"/>
                  </a:solidFill>
                </a:rPr>
                <a:t>Ba-122</a:t>
              </a:r>
            </a:p>
            <a:p>
              <a:pPr algn="ctr"/>
              <a:r>
                <a:rPr lang="it-IT" sz="1200" b="1" dirty="0" err="1">
                  <a:solidFill>
                    <a:srgbClr val="002060"/>
                  </a:solidFill>
                </a:rPr>
                <a:t>powder</a:t>
              </a:r>
              <a:endParaRPr lang="it-IT" sz="1200" b="1" dirty="0">
                <a:solidFill>
                  <a:srgbClr val="002060"/>
                </a:solidFill>
              </a:endParaRPr>
            </a:p>
          </p:txBody>
        </p:sp>
        <p:sp>
          <p:nvSpPr>
            <p:cNvPr id="77" name="CasellaDiTesto 144">
              <a:extLst>
                <a:ext uri="{FF2B5EF4-FFF2-40B4-BE49-F238E27FC236}">
                  <a16:creationId xmlns:a16="http://schemas.microsoft.com/office/drawing/2014/main" id="{1420E6FD-A161-C3AE-B38B-490B0F1F888E}"/>
                </a:ext>
              </a:extLst>
            </p:cNvPr>
            <p:cNvSpPr txBox="1"/>
            <p:nvPr/>
          </p:nvSpPr>
          <p:spPr>
            <a:xfrm>
              <a:off x="557257" y="2747095"/>
              <a:ext cx="751872" cy="461665"/>
            </a:xfrm>
            <a:prstGeom prst="rect">
              <a:avLst/>
            </a:prstGeom>
            <a:noFill/>
          </p:spPr>
          <p:txBody>
            <a:bodyPr wrap="none" rtlCol="0">
              <a:spAutoFit/>
            </a:bodyPr>
            <a:lstStyle/>
            <a:p>
              <a:pPr algn="ctr"/>
              <a:r>
                <a:rPr lang="it-IT" sz="1200" b="1" dirty="0" err="1">
                  <a:solidFill>
                    <a:srgbClr val="002060"/>
                  </a:solidFill>
                </a:rPr>
                <a:t>Metallic</a:t>
              </a:r>
              <a:endParaRPr lang="it-IT" sz="1200" b="1" dirty="0">
                <a:solidFill>
                  <a:srgbClr val="002060"/>
                </a:solidFill>
              </a:endParaRPr>
            </a:p>
            <a:p>
              <a:pPr algn="ctr"/>
              <a:r>
                <a:rPr lang="it-IT" sz="1200" b="1" dirty="0">
                  <a:solidFill>
                    <a:srgbClr val="002060"/>
                  </a:solidFill>
                </a:rPr>
                <a:t>Tube</a:t>
              </a:r>
            </a:p>
          </p:txBody>
        </p:sp>
        <p:sp>
          <p:nvSpPr>
            <p:cNvPr id="85" name="Cubo 152">
              <a:extLst>
                <a:ext uri="{FF2B5EF4-FFF2-40B4-BE49-F238E27FC236}">
                  <a16:creationId xmlns:a16="http://schemas.microsoft.com/office/drawing/2014/main" id="{2DE9D922-61CC-2089-7953-1ADD46E21D2B}"/>
                </a:ext>
              </a:extLst>
            </p:cNvPr>
            <p:cNvSpPr/>
            <p:nvPr/>
          </p:nvSpPr>
          <p:spPr>
            <a:xfrm>
              <a:off x="7439340" y="2771858"/>
              <a:ext cx="894320" cy="364630"/>
            </a:xfrm>
            <a:prstGeom prst="cube">
              <a:avLst/>
            </a:prstGeom>
            <a:gradFill>
              <a:gsLst>
                <a:gs pos="0">
                  <a:schemeClr val="bg2">
                    <a:lumMod val="25000"/>
                  </a:schemeClr>
                </a:gs>
                <a:gs pos="69000">
                  <a:schemeClr val="bg2">
                    <a:lumMod val="75000"/>
                  </a:schemeClr>
                </a:gs>
                <a:gs pos="100000">
                  <a:schemeClr val="bg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86" name="Rettangolo 153">
              <a:extLst>
                <a:ext uri="{FF2B5EF4-FFF2-40B4-BE49-F238E27FC236}">
                  <a16:creationId xmlns:a16="http://schemas.microsoft.com/office/drawing/2014/main" id="{359D82E3-14F6-E97A-DCE0-78ACE338E811}"/>
                </a:ext>
              </a:extLst>
            </p:cNvPr>
            <p:cNvSpPr/>
            <p:nvPr/>
          </p:nvSpPr>
          <p:spPr>
            <a:xfrm>
              <a:off x="7441667" y="2913166"/>
              <a:ext cx="793138" cy="167492"/>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87" name="Cilindro 154">
              <a:extLst>
                <a:ext uri="{FF2B5EF4-FFF2-40B4-BE49-F238E27FC236}">
                  <a16:creationId xmlns:a16="http://schemas.microsoft.com/office/drawing/2014/main" id="{93B2F65D-9DC3-37C7-03E5-9FA9C901F313}"/>
                </a:ext>
              </a:extLst>
            </p:cNvPr>
            <p:cNvSpPr/>
            <p:nvPr/>
          </p:nvSpPr>
          <p:spPr>
            <a:xfrm rot="5400000">
              <a:off x="7681709" y="1863507"/>
              <a:ext cx="387356" cy="1507419"/>
            </a:xfrm>
            <a:prstGeom prst="can">
              <a:avLst/>
            </a:prstGeom>
            <a:pattFill prst="openDmnd">
              <a:fgClr>
                <a:schemeClr val="tx1"/>
              </a:fgClr>
              <a:bgClr>
                <a:schemeClr val="bg1">
                  <a:lumMod val="85000"/>
                </a:schemeClr>
              </a:bgClr>
            </a:patt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88" name="Cubo 155">
              <a:extLst>
                <a:ext uri="{FF2B5EF4-FFF2-40B4-BE49-F238E27FC236}">
                  <a16:creationId xmlns:a16="http://schemas.microsoft.com/office/drawing/2014/main" id="{35679060-E007-12D5-09EB-921B6C93CF0F}"/>
                </a:ext>
              </a:extLst>
            </p:cNvPr>
            <p:cNvSpPr/>
            <p:nvPr/>
          </p:nvSpPr>
          <p:spPr>
            <a:xfrm>
              <a:off x="7439340" y="2766140"/>
              <a:ext cx="828604" cy="93522"/>
            </a:xfrm>
            <a:prstGeom prst="cube">
              <a:avLst/>
            </a:prstGeom>
            <a:gradFill flip="none" rotWithShape="1">
              <a:gsLst>
                <a:gs pos="0">
                  <a:schemeClr val="bg2">
                    <a:lumMod val="25000"/>
                  </a:schemeClr>
                </a:gs>
                <a:gs pos="100000">
                  <a:schemeClr val="bg2">
                    <a:lumMod val="75000"/>
                  </a:schemeClr>
                </a:gs>
                <a:gs pos="100000">
                  <a:schemeClr val="bg2">
                    <a:lumMod val="75000"/>
                  </a:schemeClr>
                </a:gs>
                <a:gs pos="100000">
                  <a:schemeClr val="bg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89" name="Telaio 75">
              <a:extLst>
                <a:ext uri="{FF2B5EF4-FFF2-40B4-BE49-F238E27FC236}">
                  <a16:creationId xmlns:a16="http://schemas.microsoft.com/office/drawing/2014/main" id="{3D29C2EF-D4C9-3994-DD2A-49F47DFBA2DF}"/>
                </a:ext>
              </a:extLst>
            </p:cNvPr>
            <p:cNvSpPr/>
            <p:nvPr/>
          </p:nvSpPr>
          <p:spPr>
            <a:xfrm>
              <a:off x="7640575" y="2939960"/>
              <a:ext cx="181449" cy="113987"/>
            </a:xfrm>
            <a:prstGeom prst="bevel">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90" name="Cubo 157">
              <a:extLst>
                <a:ext uri="{FF2B5EF4-FFF2-40B4-BE49-F238E27FC236}">
                  <a16:creationId xmlns:a16="http://schemas.microsoft.com/office/drawing/2014/main" id="{618D5370-32B4-B9DA-AFC2-B7DDC3E1A20C}"/>
                </a:ext>
              </a:extLst>
            </p:cNvPr>
            <p:cNvSpPr/>
            <p:nvPr/>
          </p:nvSpPr>
          <p:spPr>
            <a:xfrm>
              <a:off x="7479972" y="2941081"/>
              <a:ext cx="41822" cy="38498"/>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91" name="Cubo 158">
              <a:extLst>
                <a:ext uri="{FF2B5EF4-FFF2-40B4-BE49-F238E27FC236}">
                  <a16:creationId xmlns:a16="http://schemas.microsoft.com/office/drawing/2014/main" id="{230813C0-A25B-5F2B-1574-35F10071A72C}"/>
                </a:ext>
              </a:extLst>
            </p:cNvPr>
            <p:cNvSpPr/>
            <p:nvPr/>
          </p:nvSpPr>
          <p:spPr>
            <a:xfrm>
              <a:off x="7479972" y="3010991"/>
              <a:ext cx="41822" cy="38498"/>
            </a:xfrm>
            <a:prstGeom prst="cub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92" name="Ovale 159">
              <a:extLst>
                <a:ext uri="{FF2B5EF4-FFF2-40B4-BE49-F238E27FC236}">
                  <a16:creationId xmlns:a16="http://schemas.microsoft.com/office/drawing/2014/main" id="{9A8D8D03-178A-F105-8BB5-2E3DDB028B26}"/>
                </a:ext>
              </a:extLst>
            </p:cNvPr>
            <p:cNvSpPr/>
            <p:nvPr/>
          </p:nvSpPr>
          <p:spPr>
            <a:xfrm>
              <a:off x="8538823" y="2423539"/>
              <a:ext cx="87498" cy="387356"/>
            </a:xfrm>
            <a:prstGeom prst="ellipse">
              <a:avLst/>
            </a:prstGeom>
            <a:gradFill flip="none" rotWithShape="1">
              <a:gsLst>
                <a:gs pos="0">
                  <a:schemeClr val="bg2">
                    <a:lumMod val="25000"/>
                  </a:schemeClr>
                </a:gs>
                <a:gs pos="95000">
                  <a:schemeClr val="bg2">
                    <a:lumMod val="75000"/>
                  </a:schemeClr>
                </a:gs>
                <a:gs pos="100000">
                  <a:schemeClr val="bg1"/>
                </a:gs>
              </a:gsLst>
              <a:path path="shape">
                <a:fillToRect l="50000" t="50000" r="50000" b="50000"/>
              </a:path>
              <a:tileRect/>
            </a:gra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93" name="Ovale 160">
              <a:extLst>
                <a:ext uri="{FF2B5EF4-FFF2-40B4-BE49-F238E27FC236}">
                  <a16:creationId xmlns:a16="http://schemas.microsoft.com/office/drawing/2014/main" id="{2EA84F3F-B87B-8757-33DF-18DC456D58B7}"/>
                </a:ext>
              </a:extLst>
            </p:cNvPr>
            <p:cNvSpPr/>
            <p:nvPr/>
          </p:nvSpPr>
          <p:spPr>
            <a:xfrm>
              <a:off x="8566285" y="2527007"/>
              <a:ext cx="39547" cy="178094"/>
            </a:xfrm>
            <a:prstGeom prst="ellipse">
              <a:avLst/>
            </a:prstGeom>
            <a:gradFill>
              <a:gsLst>
                <a:gs pos="0">
                  <a:schemeClr val="bg2">
                    <a:lumMod val="25000"/>
                  </a:schemeClr>
                </a:gs>
                <a:gs pos="95000">
                  <a:schemeClr val="bg2">
                    <a:lumMod val="75000"/>
                  </a:schemeClr>
                </a:gs>
                <a:gs pos="100000">
                  <a:schemeClr val="bg1"/>
                </a:gs>
              </a:gsLst>
              <a:path path="shap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it-IT" sz="1013"/>
            </a:p>
          </p:txBody>
        </p:sp>
        <p:sp>
          <p:nvSpPr>
            <p:cNvPr id="94" name="Freccia a destra 33">
              <a:extLst>
                <a:ext uri="{FF2B5EF4-FFF2-40B4-BE49-F238E27FC236}">
                  <a16:creationId xmlns:a16="http://schemas.microsoft.com/office/drawing/2014/main" id="{F5848C7D-EEB2-6F3F-CB59-F15128B504E7}"/>
                </a:ext>
              </a:extLst>
            </p:cNvPr>
            <p:cNvSpPr/>
            <p:nvPr/>
          </p:nvSpPr>
          <p:spPr>
            <a:xfrm>
              <a:off x="1626211" y="2716094"/>
              <a:ext cx="506160" cy="24261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5" name="Freccia a destra 34">
              <a:extLst>
                <a:ext uri="{FF2B5EF4-FFF2-40B4-BE49-F238E27FC236}">
                  <a16:creationId xmlns:a16="http://schemas.microsoft.com/office/drawing/2014/main" id="{679525A7-0A18-3F11-4EC1-E5BF2F407148}"/>
                </a:ext>
              </a:extLst>
            </p:cNvPr>
            <p:cNvSpPr/>
            <p:nvPr/>
          </p:nvSpPr>
          <p:spPr>
            <a:xfrm>
              <a:off x="4011758" y="2718651"/>
              <a:ext cx="506160" cy="24261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6" name="Freccia a destra 35">
              <a:extLst>
                <a:ext uri="{FF2B5EF4-FFF2-40B4-BE49-F238E27FC236}">
                  <a16:creationId xmlns:a16="http://schemas.microsoft.com/office/drawing/2014/main" id="{2DE97AE3-66CC-D317-516D-4796B251264D}"/>
                </a:ext>
              </a:extLst>
            </p:cNvPr>
            <p:cNvSpPr/>
            <p:nvPr/>
          </p:nvSpPr>
          <p:spPr>
            <a:xfrm>
              <a:off x="6389937" y="2712433"/>
              <a:ext cx="506160" cy="242615"/>
            </a:xfrm>
            <a:prstGeom prs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7" name="CasellaDiTesto 139">
              <a:extLst>
                <a:ext uri="{FF2B5EF4-FFF2-40B4-BE49-F238E27FC236}">
                  <a16:creationId xmlns:a16="http://schemas.microsoft.com/office/drawing/2014/main" id="{E77A9801-3E95-690B-0B2F-40A66976AEE7}"/>
                </a:ext>
              </a:extLst>
            </p:cNvPr>
            <p:cNvSpPr txBox="1"/>
            <p:nvPr/>
          </p:nvSpPr>
          <p:spPr>
            <a:xfrm>
              <a:off x="2351023" y="2507765"/>
              <a:ext cx="1509772" cy="338554"/>
            </a:xfrm>
            <a:prstGeom prst="rect">
              <a:avLst/>
            </a:prstGeom>
            <a:noFill/>
          </p:spPr>
          <p:txBody>
            <a:bodyPr wrap="none" rtlCol="0">
              <a:spAutoFit/>
            </a:bodyPr>
            <a:lstStyle/>
            <a:p>
              <a:r>
                <a:rPr lang="it-IT" sz="1600" b="1" dirty="0">
                  <a:solidFill>
                    <a:srgbClr val="002060"/>
                  </a:solidFill>
                </a:rPr>
                <a:t>Groove-</a:t>
              </a:r>
              <a:r>
                <a:rPr lang="it-IT" sz="1600" b="1" dirty="0" err="1">
                  <a:solidFill>
                    <a:srgbClr val="002060"/>
                  </a:solidFill>
                </a:rPr>
                <a:t>rolling</a:t>
              </a:r>
              <a:endParaRPr lang="it-IT" sz="1600" b="1" dirty="0">
                <a:solidFill>
                  <a:srgbClr val="002060"/>
                </a:solidFill>
              </a:endParaRPr>
            </a:p>
          </p:txBody>
        </p:sp>
        <p:sp>
          <p:nvSpPr>
            <p:cNvPr id="128" name="CasellaDiTesto 139">
              <a:extLst>
                <a:ext uri="{FF2B5EF4-FFF2-40B4-BE49-F238E27FC236}">
                  <a16:creationId xmlns:a16="http://schemas.microsoft.com/office/drawing/2014/main" id="{53425405-743C-611F-FCBE-829E31973176}"/>
                </a:ext>
              </a:extLst>
            </p:cNvPr>
            <p:cNvSpPr txBox="1"/>
            <p:nvPr/>
          </p:nvSpPr>
          <p:spPr>
            <a:xfrm>
              <a:off x="6981553" y="3155784"/>
              <a:ext cx="1611275" cy="338554"/>
            </a:xfrm>
            <a:prstGeom prst="rect">
              <a:avLst/>
            </a:prstGeom>
            <a:noFill/>
          </p:spPr>
          <p:txBody>
            <a:bodyPr wrap="none" rtlCol="0">
              <a:spAutoFit/>
            </a:bodyPr>
            <a:lstStyle/>
            <a:p>
              <a:r>
                <a:rPr lang="it-IT" sz="1600" b="1" dirty="0" err="1">
                  <a:solidFill>
                    <a:srgbClr val="002060"/>
                  </a:solidFill>
                </a:rPr>
                <a:t>Heat</a:t>
              </a:r>
              <a:r>
                <a:rPr lang="it-IT" sz="1600" b="1" dirty="0">
                  <a:solidFill>
                    <a:srgbClr val="002060"/>
                  </a:solidFill>
                </a:rPr>
                <a:t> treatment</a:t>
              </a:r>
            </a:p>
          </p:txBody>
        </p:sp>
      </p:grpSp>
      <p:sp>
        <p:nvSpPr>
          <p:cNvPr id="129" name="Titolo 1">
            <a:extLst>
              <a:ext uri="{FF2B5EF4-FFF2-40B4-BE49-F238E27FC236}">
                <a16:creationId xmlns:a16="http://schemas.microsoft.com/office/drawing/2014/main" id="{8CC64B75-CE14-0DEA-C380-8CBB855B9197}"/>
              </a:ext>
            </a:extLst>
          </p:cNvPr>
          <p:cNvSpPr>
            <a:spLocks noGrp="1"/>
          </p:cNvSpPr>
          <p:nvPr>
            <p:ph type="title"/>
          </p:nvPr>
        </p:nvSpPr>
        <p:spPr>
          <a:xfrm>
            <a:off x="412750" y="177800"/>
            <a:ext cx="8229600" cy="400050"/>
          </a:xfrm>
        </p:spPr>
        <p:txBody>
          <a:bodyPr/>
          <a:lstStyle/>
          <a:p>
            <a:r>
              <a:rPr lang="it-IT" dirty="0"/>
              <a:t>122 Ag </a:t>
            </a:r>
            <a:r>
              <a:rPr lang="it-IT" dirty="0" err="1"/>
              <a:t>wires</a:t>
            </a:r>
            <a:r>
              <a:rPr lang="it-IT" dirty="0"/>
              <a:t> (1)</a:t>
            </a:r>
            <a:endParaRPr lang="en-US" dirty="0"/>
          </a:p>
        </p:txBody>
      </p:sp>
      <p:pic>
        <p:nvPicPr>
          <p:cNvPr id="13" name="Immagine 12">
            <a:extLst>
              <a:ext uri="{FF2B5EF4-FFF2-40B4-BE49-F238E27FC236}">
                <a16:creationId xmlns:a16="http://schemas.microsoft.com/office/drawing/2014/main" id="{F24ED757-40DD-454C-929D-DC62602D1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2300717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CB06F5-9D34-AC8A-7C89-17C2177E4C7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26C3D57-C996-B8CB-E882-368158F11434}"/>
              </a:ext>
            </a:extLst>
          </p:cNvPr>
          <p:cNvSpPr>
            <a:spLocks noGrp="1"/>
          </p:cNvSpPr>
          <p:nvPr>
            <p:ph type="title"/>
          </p:nvPr>
        </p:nvSpPr>
        <p:spPr/>
        <p:txBody>
          <a:bodyPr/>
          <a:lstStyle/>
          <a:p>
            <a:r>
              <a:rPr lang="it-IT" dirty="0"/>
              <a:t>122 </a:t>
            </a:r>
            <a:r>
              <a:rPr lang="it-IT" dirty="0" err="1"/>
              <a:t>Synthesis</a:t>
            </a:r>
            <a:r>
              <a:rPr lang="it-IT" dirty="0"/>
              <a:t> &amp; </a:t>
            </a:r>
            <a:r>
              <a:rPr lang="it-IT" dirty="0" err="1"/>
              <a:t>optimization</a:t>
            </a:r>
            <a:r>
              <a:rPr lang="it-IT" dirty="0"/>
              <a:t> </a:t>
            </a:r>
            <a:endParaRPr lang="en-US" dirty="0"/>
          </a:p>
        </p:txBody>
      </p:sp>
      <p:sp>
        <p:nvSpPr>
          <p:cNvPr id="6" name="Segnaposto numero diapositiva 5">
            <a:extLst>
              <a:ext uri="{FF2B5EF4-FFF2-40B4-BE49-F238E27FC236}">
                <a16:creationId xmlns:a16="http://schemas.microsoft.com/office/drawing/2014/main" id="{A1870C16-FF37-FAE3-CCD3-EA77C9505EE2}"/>
              </a:ext>
            </a:extLst>
          </p:cNvPr>
          <p:cNvSpPr>
            <a:spLocks noGrp="1"/>
          </p:cNvSpPr>
          <p:nvPr>
            <p:ph type="sldNum" sz="quarter" idx="4"/>
          </p:nvPr>
        </p:nvSpPr>
        <p:spPr/>
        <p:txBody>
          <a:bodyPr/>
          <a:lstStyle/>
          <a:p>
            <a:fld id="{02C7C199-0D0D-7840-A88D-785280B31CF7}" type="slidenum">
              <a:rPr lang="it-IT" smtClean="0"/>
              <a:t>11</a:t>
            </a:fld>
            <a:endParaRPr lang="it-IT"/>
          </a:p>
        </p:txBody>
      </p:sp>
      <p:sp>
        <p:nvSpPr>
          <p:cNvPr id="7" name="Segnaposto piè di pagina 6">
            <a:extLst>
              <a:ext uri="{FF2B5EF4-FFF2-40B4-BE49-F238E27FC236}">
                <a16:creationId xmlns:a16="http://schemas.microsoft.com/office/drawing/2014/main" id="{74B82223-8134-FD02-B530-B0B9427BD515}"/>
              </a:ext>
            </a:extLst>
          </p:cNvPr>
          <p:cNvSpPr>
            <a:spLocks noGrp="1"/>
          </p:cNvSpPr>
          <p:nvPr>
            <p:ph type="ftr" sz="quarter" idx="3"/>
          </p:nvPr>
        </p:nvSpPr>
        <p:spPr/>
        <p:txBody>
          <a:bodyPr/>
          <a:lstStyle/>
          <a:p>
            <a:r>
              <a:rPr lang="it-IT"/>
              <a:t>ENR-04-ENEA-03 ORION</a:t>
            </a:r>
            <a:endParaRPr lang="it-IT" dirty="0"/>
          </a:p>
        </p:txBody>
      </p:sp>
      <p:pic>
        <p:nvPicPr>
          <p:cNvPr id="8" name="Immagine 7">
            <a:extLst>
              <a:ext uri="{FF2B5EF4-FFF2-40B4-BE49-F238E27FC236}">
                <a16:creationId xmlns:a16="http://schemas.microsoft.com/office/drawing/2014/main" id="{E088C4BD-C824-07D3-859E-3704D99934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3" name="CasellaDiTesto 2">
            <a:extLst>
              <a:ext uri="{FF2B5EF4-FFF2-40B4-BE49-F238E27FC236}">
                <a16:creationId xmlns:a16="http://schemas.microsoft.com/office/drawing/2014/main" id="{7AABA885-96EC-A6A4-6E0A-8073FC512EB3}"/>
              </a:ext>
            </a:extLst>
          </p:cNvPr>
          <p:cNvSpPr txBox="1"/>
          <p:nvPr/>
        </p:nvSpPr>
        <p:spPr>
          <a:xfrm>
            <a:off x="266369" y="897762"/>
            <a:ext cx="7924029" cy="1107996"/>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pPr marL="285750" indent="-285750">
              <a:buFont typeface="Arial" panose="020B0604020202020204" pitchFamily="34" charset="0"/>
              <a:buChar char="•"/>
            </a:pPr>
            <a:r>
              <a:rPr lang="it-IT" dirty="0" err="1"/>
              <a:t>Elements</a:t>
            </a:r>
            <a:r>
              <a:rPr lang="it-IT" dirty="0"/>
              <a:t> (</a:t>
            </a:r>
            <a:r>
              <a:rPr lang="it-IT" dirty="0" err="1"/>
              <a:t>Ba</a:t>
            </a:r>
            <a:r>
              <a:rPr lang="it-IT" dirty="0"/>
              <a:t>, K, Fe, </a:t>
            </a:r>
            <a:r>
              <a:rPr lang="it-IT" dirty="0" err="1"/>
              <a:t>As</a:t>
            </a:r>
            <a:r>
              <a:rPr lang="it-IT" dirty="0"/>
              <a:t>) are mixed with a </a:t>
            </a:r>
            <a:r>
              <a:rPr lang="it-IT" dirty="0" err="1"/>
              <a:t>planetary</a:t>
            </a:r>
            <a:r>
              <a:rPr lang="it-IT" dirty="0"/>
              <a:t> </a:t>
            </a:r>
            <a:r>
              <a:rPr lang="it-IT" dirty="0" err="1"/>
              <a:t>ball</a:t>
            </a:r>
            <a:r>
              <a:rPr lang="it-IT" dirty="0"/>
              <a:t> </a:t>
            </a:r>
            <a:r>
              <a:rPr lang="it-IT" dirty="0" err="1"/>
              <a:t>mill</a:t>
            </a:r>
            <a:r>
              <a:rPr lang="it-IT" dirty="0"/>
              <a:t> (low energy)</a:t>
            </a:r>
          </a:p>
          <a:p>
            <a:pPr marL="285750" indent="-285750">
              <a:buFont typeface="Arial" panose="020B0604020202020204" pitchFamily="34" charset="0"/>
              <a:buChar char="•"/>
            </a:pPr>
            <a:r>
              <a:rPr lang="it-IT" dirty="0" err="1"/>
              <a:t>Powders</a:t>
            </a:r>
            <a:r>
              <a:rPr lang="it-IT" dirty="0"/>
              <a:t> are </a:t>
            </a:r>
            <a:r>
              <a:rPr lang="it-IT" dirty="0" err="1"/>
              <a:t>inserted</a:t>
            </a:r>
            <a:r>
              <a:rPr lang="it-IT" dirty="0"/>
              <a:t> in a Nb </a:t>
            </a:r>
            <a:r>
              <a:rPr lang="it-IT" dirty="0" err="1"/>
              <a:t>crucible</a:t>
            </a:r>
            <a:r>
              <a:rPr lang="it-IT" dirty="0"/>
              <a:t>, </a:t>
            </a:r>
            <a:r>
              <a:rPr lang="it-IT" dirty="0" err="1"/>
              <a:t>mechanically</a:t>
            </a:r>
            <a:r>
              <a:rPr lang="it-IT" dirty="0"/>
              <a:t> </a:t>
            </a:r>
            <a:r>
              <a:rPr lang="it-IT" dirty="0" err="1"/>
              <a:t>sealed</a:t>
            </a:r>
            <a:endParaRPr lang="it-IT" dirty="0"/>
          </a:p>
          <a:p>
            <a:pPr marL="285750" indent="-285750">
              <a:buFont typeface="Arial" panose="020B0604020202020204" pitchFamily="34" charset="0"/>
              <a:buChar char="•"/>
            </a:pPr>
            <a:r>
              <a:rPr lang="it-IT" dirty="0"/>
              <a:t>Nb </a:t>
            </a:r>
            <a:r>
              <a:rPr lang="it-IT" dirty="0" err="1"/>
              <a:t>crucible</a:t>
            </a:r>
            <a:r>
              <a:rPr lang="it-IT" dirty="0"/>
              <a:t> </a:t>
            </a:r>
            <a:r>
              <a:rPr lang="it-IT" dirty="0" err="1"/>
              <a:t>is</a:t>
            </a:r>
            <a:r>
              <a:rPr lang="it-IT" dirty="0"/>
              <a:t> </a:t>
            </a:r>
            <a:r>
              <a:rPr lang="it-IT" dirty="0" err="1"/>
              <a:t>inserted</a:t>
            </a:r>
            <a:r>
              <a:rPr lang="it-IT" dirty="0"/>
              <a:t> in a </a:t>
            </a:r>
            <a:r>
              <a:rPr lang="it-IT" dirty="0" err="1"/>
              <a:t>steel</a:t>
            </a:r>
            <a:r>
              <a:rPr lang="it-IT" dirty="0"/>
              <a:t> </a:t>
            </a:r>
            <a:r>
              <a:rPr lang="it-IT" dirty="0" err="1"/>
              <a:t>crucible</a:t>
            </a:r>
            <a:r>
              <a:rPr lang="it-IT" dirty="0"/>
              <a:t> </a:t>
            </a:r>
            <a:r>
              <a:rPr lang="it-IT" dirty="0" err="1"/>
              <a:t>that</a:t>
            </a:r>
            <a:r>
              <a:rPr lang="it-IT" dirty="0"/>
              <a:t> </a:t>
            </a:r>
            <a:r>
              <a:rPr lang="it-IT" dirty="0" err="1"/>
              <a:t>is</a:t>
            </a:r>
            <a:r>
              <a:rPr lang="it-IT" dirty="0"/>
              <a:t> </a:t>
            </a:r>
            <a:r>
              <a:rPr lang="it-IT" dirty="0" err="1"/>
              <a:t>welded</a:t>
            </a:r>
            <a:endParaRPr lang="it-IT" dirty="0"/>
          </a:p>
          <a:p>
            <a:pPr marL="285750" indent="-285750">
              <a:buFont typeface="Arial" panose="020B0604020202020204" pitchFamily="34" charset="0"/>
              <a:buChar char="•"/>
            </a:pPr>
            <a:r>
              <a:rPr lang="it-IT" dirty="0" err="1"/>
              <a:t>Heat</a:t>
            </a:r>
            <a:r>
              <a:rPr lang="it-IT" dirty="0"/>
              <a:t> treatment = 850 °C for 20 h </a:t>
            </a:r>
            <a:endParaRPr lang="en-US" dirty="0"/>
          </a:p>
        </p:txBody>
      </p:sp>
      <p:pic>
        <p:nvPicPr>
          <p:cNvPr id="4" name="Immagine 3">
            <a:extLst>
              <a:ext uri="{FF2B5EF4-FFF2-40B4-BE49-F238E27FC236}">
                <a16:creationId xmlns:a16="http://schemas.microsoft.com/office/drawing/2014/main" id="{BF737A08-7640-CA1D-1F70-6AD31EFA375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4212" y="2067223"/>
            <a:ext cx="5414812" cy="2525911"/>
          </a:xfrm>
          <a:prstGeom prst="rect">
            <a:avLst/>
          </a:prstGeom>
          <a:noFill/>
          <a:ln>
            <a:noFill/>
          </a:ln>
        </p:spPr>
      </p:pic>
      <p:sp>
        <p:nvSpPr>
          <p:cNvPr id="10" name="CasellaDiTesto 9">
            <a:extLst>
              <a:ext uri="{FF2B5EF4-FFF2-40B4-BE49-F238E27FC236}">
                <a16:creationId xmlns:a16="http://schemas.microsoft.com/office/drawing/2014/main" id="{1520D366-CFA1-DF23-B30C-D47EBBA61B3D}"/>
              </a:ext>
            </a:extLst>
          </p:cNvPr>
          <p:cNvSpPr txBox="1"/>
          <p:nvPr/>
        </p:nvSpPr>
        <p:spPr>
          <a:xfrm>
            <a:off x="1159106" y="4419006"/>
            <a:ext cx="6738215" cy="553998"/>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0" rIns="91440" bIns="0" rtlCol="0">
            <a:spAutoFit/>
          </a:bodyPr>
          <a:lstStyle/>
          <a:p>
            <a:r>
              <a:rPr lang="it-IT" dirty="0" err="1"/>
              <a:t>Powder</a:t>
            </a:r>
            <a:r>
              <a:rPr lang="it-IT" dirty="0"/>
              <a:t> </a:t>
            </a:r>
            <a:r>
              <a:rPr lang="it-IT" dirty="0" err="1"/>
              <a:t>composition</a:t>
            </a:r>
            <a:r>
              <a:rPr lang="it-IT" dirty="0"/>
              <a:t>, </a:t>
            </a:r>
            <a:r>
              <a:rPr lang="it-IT" dirty="0" err="1"/>
              <a:t>synthesis</a:t>
            </a:r>
            <a:r>
              <a:rPr lang="it-IT" dirty="0"/>
              <a:t> </a:t>
            </a:r>
            <a:r>
              <a:rPr lang="it-IT" dirty="0" err="1"/>
              <a:t>process</a:t>
            </a:r>
            <a:r>
              <a:rPr lang="it-IT" dirty="0"/>
              <a:t> and </a:t>
            </a:r>
            <a:r>
              <a:rPr lang="it-IT" dirty="0" err="1"/>
              <a:t>thermal</a:t>
            </a:r>
            <a:r>
              <a:rPr lang="it-IT" dirty="0"/>
              <a:t> treatment </a:t>
            </a:r>
            <a:r>
              <a:rPr lang="it-IT" dirty="0" err="1"/>
              <a:t>optimized</a:t>
            </a:r>
            <a:r>
              <a:rPr lang="it-IT" dirty="0"/>
              <a:t> to </a:t>
            </a:r>
            <a:r>
              <a:rPr lang="it-IT" dirty="0" err="1"/>
              <a:t>obtain</a:t>
            </a:r>
            <a:r>
              <a:rPr lang="it-IT" dirty="0"/>
              <a:t> the best </a:t>
            </a:r>
            <a:r>
              <a:rPr lang="it-IT" dirty="0" err="1"/>
              <a:t>powder</a:t>
            </a:r>
            <a:r>
              <a:rPr lang="it-IT" dirty="0"/>
              <a:t> </a:t>
            </a:r>
            <a:r>
              <a:rPr lang="it-IT" dirty="0" err="1"/>
              <a:t>morphology</a:t>
            </a:r>
            <a:r>
              <a:rPr lang="it-IT" dirty="0"/>
              <a:t> </a:t>
            </a:r>
            <a:endParaRPr lang="en-US" dirty="0"/>
          </a:p>
        </p:txBody>
      </p:sp>
      <p:sp>
        <p:nvSpPr>
          <p:cNvPr id="11" name="CasellaDiTesto 10">
            <a:extLst>
              <a:ext uri="{FF2B5EF4-FFF2-40B4-BE49-F238E27FC236}">
                <a16:creationId xmlns:a16="http://schemas.microsoft.com/office/drawing/2014/main" id="{EBA64873-B9FA-6B8B-42C5-596211CBE6C4}"/>
              </a:ext>
            </a:extLst>
          </p:cNvPr>
          <p:cNvSpPr txBox="1"/>
          <p:nvPr/>
        </p:nvSpPr>
        <p:spPr>
          <a:xfrm>
            <a:off x="6277006" y="2757950"/>
            <a:ext cx="2491739" cy="908864"/>
          </a:xfrm>
          <a:prstGeom prst="octagon">
            <a:avLst/>
          </a:prstGeom>
        </p:spPr>
        <p:style>
          <a:lnRef idx="2">
            <a:schemeClr val="accent2">
              <a:shade val="15000"/>
            </a:schemeClr>
          </a:lnRef>
          <a:fillRef idx="1">
            <a:schemeClr val="accent2"/>
          </a:fillRef>
          <a:effectRef idx="0">
            <a:schemeClr val="accent2"/>
          </a:effectRef>
          <a:fontRef idx="minor">
            <a:schemeClr val="lt1"/>
          </a:fontRef>
        </p:style>
        <p:txBody>
          <a:bodyPr vert="horz" wrap="square" lIns="91440" tIns="0" rIns="91440" bIns="0" rtlCol="0">
            <a:spAutoFit/>
          </a:bodyPr>
          <a:lstStyle/>
          <a:p>
            <a:pPr algn="ctr"/>
            <a:r>
              <a:rPr lang="it-IT" sz="1400" dirty="0" err="1"/>
              <a:t>Spoler</a:t>
            </a:r>
            <a:r>
              <a:rPr lang="it-IT" sz="1400" dirty="0"/>
              <a:t>: Different </a:t>
            </a:r>
            <a:r>
              <a:rPr lang="it-IT" sz="1400" dirty="0" err="1"/>
              <a:t>granulometry</a:t>
            </a:r>
            <a:r>
              <a:rPr lang="it-IT" sz="1400" dirty="0"/>
              <a:t> </a:t>
            </a:r>
            <a:r>
              <a:rPr lang="it-IT" sz="1400" dirty="0" err="1"/>
              <a:t>influence</a:t>
            </a:r>
            <a:r>
              <a:rPr lang="it-IT" sz="1400" dirty="0"/>
              <a:t> the performance</a:t>
            </a:r>
          </a:p>
        </p:txBody>
      </p:sp>
    </p:spTree>
    <p:extLst>
      <p:ext uri="{BB962C8B-B14F-4D97-AF65-F5344CB8AC3E}">
        <p14:creationId xmlns:p14="http://schemas.microsoft.com/office/powerpoint/2010/main" val="23824401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F7D0382-CBC3-6044-3297-7088C9E47C93}"/>
              </a:ext>
            </a:extLst>
          </p:cNvPr>
          <p:cNvSpPr>
            <a:spLocks noGrp="1"/>
          </p:cNvSpPr>
          <p:nvPr>
            <p:ph type="title"/>
          </p:nvPr>
        </p:nvSpPr>
        <p:spPr/>
        <p:txBody>
          <a:bodyPr/>
          <a:lstStyle/>
          <a:p>
            <a:r>
              <a:rPr lang="it-IT" dirty="0"/>
              <a:t>122 Ag </a:t>
            </a:r>
            <a:r>
              <a:rPr lang="it-IT" dirty="0" err="1"/>
              <a:t>wires</a:t>
            </a:r>
            <a:r>
              <a:rPr lang="it-IT" dirty="0"/>
              <a:t> (2)</a:t>
            </a:r>
            <a:endParaRPr lang="en-US" dirty="0"/>
          </a:p>
        </p:txBody>
      </p:sp>
      <p:sp>
        <p:nvSpPr>
          <p:cNvPr id="6" name="Segnaposto numero diapositiva 5">
            <a:extLst>
              <a:ext uri="{FF2B5EF4-FFF2-40B4-BE49-F238E27FC236}">
                <a16:creationId xmlns:a16="http://schemas.microsoft.com/office/drawing/2014/main" id="{FC024BF6-BC28-F4BE-55C0-A98B1D905DFA}"/>
              </a:ext>
            </a:extLst>
          </p:cNvPr>
          <p:cNvSpPr>
            <a:spLocks noGrp="1"/>
          </p:cNvSpPr>
          <p:nvPr>
            <p:ph type="sldNum" sz="quarter" idx="4"/>
          </p:nvPr>
        </p:nvSpPr>
        <p:spPr/>
        <p:txBody>
          <a:bodyPr/>
          <a:lstStyle/>
          <a:p>
            <a:fld id="{02C7C199-0D0D-7840-A88D-785280B31CF7}" type="slidenum">
              <a:rPr lang="it-IT" smtClean="0"/>
              <a:t>12</a:t>
            </a:fld>
            <a:endParaRPr lang="it-IT"/>
          </a:p>
        </p:txBody>
      </p:sp>
      <p:sp>
        <p:nvSpPr>
          <p:cNvPr id="7" name="Segnaposto piè di pagina 6">
            <a:extLst>
              <a:ext uri="{FF2B5EF4-FFF2-40B4-BE49-F238E27FC236}">
                <a16:creationId xmlns:a16="http://schemas.microsoft.com/office/drawing/2014/main" id="{031495DC-E4DF-DFFF-D560-E2E928D04361}"/>
              </a:ext>
            </a:extLst>
          </p:cNvPr>
          <p:cNvSpPr>
            <a:spLocks noGrp="1"/>
          </p:cNvSpPr>
          <p:nvPr>
            <p:ph type="ftr" sz="quarter" idx="3"/>
          </p:nvPr>
        </p:nvSpPr>
        <p:spPr/>
        <p:txBody>
          <a:bodyPr/>
          <a:lstStyle/>
          <a:p>
            <a:r>
              <a:rPr lang="it-IT"/>
              <a:t>ENR-04-ENEA-03 ORION</a:t>
            </a:r>
            <a:endParaRPr lang="it-IT" dirty="0"/>
          </a:p>
        </p:txBody>
      </p:sp>
      <p:pic>
        <p:nvPicPr>
          <p:cNvPr id="9" name="Immagine 8">
            <a:extLst>
              <a:ext uri="{FF2B5EF4-FFF2-40B4-BE49-F238E27FC236}">
                <a16:creationId xmlns:a16="http://schemas.microsoft.com/office/drawing/2014/main" id="{B5D9C19E-EB17-3AD9-02CC-5C8787010D36}"/>
              </a:ext>
            </a:extLst>
          </p:cNvPr>
          <p:cNvPicPr>
            <a:picLocks noChangeAspect="1"/>
          </p:cNvPicPr>
          <p:nvPr/>
        </p:nvPicPr>
        <p:blipFill>
          <a:blip r:embed="rId2"/>
          <a:stretch>
            <a:fillRect/>
          </a:stretch>
        </p:blipFill>
        <p:spPr>
          <a:xfrm>
            <a:off x="886722" y="2694226"/>
            <a:ext cx="3600000" cy="2101196"/>
          </a:xfrm>
          <a:prstGeom prst="rect">
            <a:avLst/>
          </a:prstGeom>
        </p:spPr>
      </p:pic>
      <p:pic>
        <p:nvPicPr>
          <p:cNvPr id="11" name="Immagine 10">
            <a:extLst>
              <a:ext uri="{FF2B5EF4-FFF2-40B4-BE49-F238E27FC236}">
                <a16:creationId xmlns:a16="http://schemas.microsoft.com/office/drawing/2014/main" id="{AC29303E-0F0F-8996-B398-C0A8E65CC085}"/>
              </a:ext>
            </a:extLst>
          </p:cNvPr>
          <p:cNvPicPr>
            <a:picLocks noChangeAspect="1"/>
          </p:cNvPicPr>
          <p:nvPr/>
        </p:nvPicPr>
        <p:blipFill>
          <a:blip r:embed="rId3"/>
          <a:stretch>
            <a:fillRect/>
          </a:stretch>
        </p:blipFill>
        <p:spPr>
          <a:xfrm>
            <a:off x="4486722" y="2687749"/>
            <a:ext cx="3600000" cy="2101812"/>
          </a:xfrm>
          <a:prstGeom prst="rect">
            <a:avLst/>
          </a:prstGeom>
        </p:spPr>
      </p:pic>
      <p:grpSp>
        <p:nvGrpSpPr>
          <p:cNvPr id="3" name="Gruppo 2">
            <a:extLst>
              <a:ext uri="{FF2B5EF4-FFF2-40B4-BE49-F238E27FC236}">
                <a16:creationId xmlns:a16="http://schemas.microsoft.com/office/drawing/2014/main" id="{CC6ECB8D-19D5-D315-5A5C-5EA2121E62A4}"/>
              </a:ext>
            </a:extLst>
          </p:cNvPr>
          <p:cNvGrpSpPr/>
          <p:nvPr/>
        </p:nvGrpSpPr>
        <p:grpSpPr>
          <a:xfrm>
            <a:off x="754252" y="828870"/>
            <a:ext cx="3002408" cy="1289657"/>
            <a:chOff x="3183257" y="4708464"/>
            <a:chExt cx="2337679" cy="883133"/>
          </a:xfrm>
        </p:grpSpPr>
        <p:pic>
          <p:nvPicPr>
            <p:cNvPr id="109" name="Immagine 108">
              <a:extLst>
                <a:ext uri="{FF2B5EF4-FFF2-40B4-BE49-F238E27FC236}">
                  <a16:creationId xmlns:a16="http://schemas.microsoft.com/office/drawing/2014/main" id="{BA4771BE-6826-17A6-A586-FC217DFCDFFD}"/>
                </a:ext>
              </a:extLst>
            </p:cNvPr>
            <p:cNvPicPr>
              <a:picLocks noChangeAspect="1"/>
            </p:cNvPicPr>
            <p:nvPr/>
          </p:nvPicPr>
          <p:blipFill>
            <a:blip r:embed="rId4" cstate="print">
              <a:extLst>
                <a:ext uri="{28A0092B-C50C-407E-A947-70E740481C1C}">
                  <a14:useLocalDpi xmlns:a14="http://schemas.microsoft.com/office/drawing/2010/main" val="0"/>
                </a:ext>
              </a:extLst>
            </a:blip>
            <a:srcRect l="331" t="27806" r="-331" b="23185"/>
            <a:stretch/>
          </p:blipFill>
          <p:spPr>
            <a:xfrm>
              <a:off x="3183257" y="4708464"/>
              <a:ext cx="2337679" cy="883133"/>
            </a:xfrm>
            <a:prstGeom prst="rect">
              <a:avLst/>
            </a:prstGeom>
          </p:spPr>
        </p:pic>
        <p:grpSp>
          <p:nvGrpSpPr>
            <p:cNvPr id="111" name="Gruppo 110">
              <a:extLst>
                <a:ext uri="{FF2B5EF4-FFF2-40B4-BE49-F238E27FC236}">
                  <a16:creationId xmlns:a16="http://schemas.microsoft.com/office/drawing/2014/main" id="{259980E1-F3AC-51EC-727A-1C2E337C3397}"/>
                </a:ext>
              </a:extLst>
            </p:cNvPr>
            <p:cNvGrpSpPr/>
            <p:nvPr/>
          </p:nvGrpSpPr>
          <p:grpSpPr>
            <a:xfrm>
              <a:off x="4057172" y="5402100"/>
              <a:ext cx="589848" cy="173877"/>
              <a:chOff x="6304535" y="5524500"/>
              <a:chExt cx="589848" cy="173877"/>
            </a:xfrm>
          </p:grpSpPr>
          <p:cxnSp>
            <p:nvCxnSpPr>
              <p:cNvPr id="120" name="Connettore diritto 119">
                <a:extLst>
                  <a:ext uri="{FF2B5EF4-FFF2-40B4-BE49-F238E27FC236}">
                    <a16:creationId xmlns:a16="http://schemas.microsoft.com/office/drawing/2014/main" id="{70D746F3-C107-E5B5-354C-A6B354ACCFCB}"/>
                  </a:ext>
                </a:extLst>
              </p:cNvPr>
              <p:cNvCxnSpPr>
                <a:cxnSpLocks/>
              </p:cNvCxnSpPr>
              <p:nvPr/>
            </p:nvCxnSpPr>
            <p:spPr>
              <a:xfrm>
                <a:off x="6304535" y="5555456"/>
                <a:ext cx="589848"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1" name="Connettore diritto 120">
                <a:extLst>
                  <a:ext uri="{FF2B5EF4-FFF2-40B4-BE49-F238E27FC236}">
                    <a16:creationId xmlns:a16="http://schemas.microsoft.com/office/drawing/2014/main" id="{18E81D00-F2C2-2B40-4752-942370908FE0}"/>
                  </a:ext>
                </a:extLst>
              </p:cNvPr>
              <p:cNvCxnSpPr/>
              <p:nvPr/>
            </p:nvCxnSpPr>
            <p:spPr>
              <a:xfrm flipV="1">
                <a:off x="6311678" y="5524500"/>
                <a:ext cx="0" cy="695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22" name="Connettore diritto 121">
                <a:extLst>
                  <a:ext uri="{FF2B5EF4-FFF2-40B4-BE49-F238E27FC236}">
                    <a16:creationId xmlns:a16="http://schemas.microsoft.com/office/drawing/2014/main" id="{57BE216B-8E47-F812-264D-0CF099D7D870}"/>
                  </a:ext>
                </a:extLst>
              </p:cNvPr>
              <p:cNvCxnSpPr/>
              <p:nvPr/>
            </p:nvCxnSpPr>
            <p:spPr>
              <a:xfrm flipV="1">
                <a:off x="6894383" y="5526881"/>
                <a:ext cx="0" cy="69575"/>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3" name="CasellaDiTesto 122">
                <a:extLst>
                  <a:ext uri="{FF2B5EF4-FFF2-40B4-BE49-F238E27FC236}">
                    <a16:creationId xmlns:a16="http://schemas.microsoft.com/office/drawing/2014/main" id="{9D971AB4-D8DC-2064-0E74-13637502949E}"/>
                  </a:ext>
                </a:extLst>
              </p:cNvPr>
              <p:cNvSpPr txBox="1"/>
              <p:nvPr/>
            </p:nvSpPr>
            <p:spPr>
              <a:xfrm>
                <a:off x="6353384" y="5524500"/>
                <a:ext cx="506106" cy="173877"/>
              </a:xfrm>
              <a:prstGeom prst="rect">
                <a:avLst/>
              </a:prstGeom>
              <a:noFill/>
            </p:spPr>
            <p:txBody>
              <a:bodyPr wrap="square" rtlCol="0">
                <a:spAutoFit/>
              </a:bodyPr>
              <a:lstStyle/>
              <a:p>
                <a:pPr algn="ctr"/>
                <a:r>
                  <a:rPr lang="en-US" sz="1050" dirty="0">
                    <a:solidFill>
                      <a:schemeClr val="bg1"/>
                    </a:solidFill>
                  </a:rPr>
                  <a:t>1mm</a:t>
                </a:r>
                <a:endParaRPr lang="it-IT" sz="1050" dirty="0">
                  <a:solidFill>
                    <a:schemeClr val="bg1"/>
                  </a:solidFill>
                </a:endParaRPr>
              </a:p>
            </p:txBody>
          </p:sp>
        </p:grpSp>
      </p:grpSp>
      <p:pic>
        <p:nvPicPr>
          <p:cNvPr id="4" name="Immagine 3" descr="Immagine che contiene Trasparenza, interno, Sacchetto di plastica, strumento&#10;&#10;Descrizione generata automaticamente">
            <a:extLst>
              <a:ext uri="{FF2B5EF4-FFF2-40B4-BE49-F238E27FC236}">
                <a16:creationId xmlns:a16="http://schemas.microsoft.com/office/drawing/2014/main" id="{D89AEA2B-3942-4F5F-82D0-BD1B40AB59DE}"/>
              </a:ext>
            </a:extLst>
          </p:cNvPr>
          <p:cNvPicPr>
            <a:picLocks noChangeAspect="1"/>
          </p:cNvPicPr>
          <p:nvPr/>
        </p:nvPicPr>
        <p:blipFill>
          <a:blip r:embed="rId5"/>
          <a:srcRect l="9074" t="47284" r="50000" b="28024"/>
          <a:stretch/>
        </p:blipFill>
        <p:spPr>
          <a:xfrm>
            <a:off x="3979574" y="758195"/>
            <a:ext cx="3162521" cy="1431005"/>
          </a:xfrm>
          <a:prstGeom prst="rect">
            <a:avLst/>
          </a:prstGeom>
        </p:spPr>
      </p:pic>
      <p:sp>
        <p:nvSpPr>
          <p:cNvPr id="5" name="CasellaDiTesto 4">
            <a:extLst>
              <a:ext uri="{FF2B5EF4-FFF2-40B4-BE49-F238E27FC236}">
                <a16:creationId xmlns:a16="http://schemas.microsoft.com/office/drawing/2014/main" id="{38F8B3AE-54E5-1554-03D7-9536900FC4A8}"/>
              </a:ext>
            </a:extLst>
          </p:cNvPr>
          <p:cNvSpPr txBox="1"/>
          <p:nvPr/>
        </p:nvSpPr>
        <p:spPr>
          <a:xfrm>
            <a:off x="2032639" y="2132291"/>
            <a:ext cx="4008119" cy="830997"/>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0" rIns="91440" bIns="0" rtlCol="0">
            <a:spAutoFit/>
          </a:bodyPr>
          <a:lstStyle/>
          <a:p>
            <a:r>
              <a:rPr lang="it-IT" dirty="0"/>
              <a:t>Micro-</a:t>
            </a:r>
            <a:r>
              <a:rPr lang="it-IT" dirty="0" err="1"/>
              <a:t>tomography</a:t>
            </a:r>
            <a:r>
              <a:rPr lang="it-IT" dirty="0"/>
              <a:t> as </a:t>
            </a:r>
            <a:r>
              <a:rPr lang="it-IT" dirty="0" err="1"/>
              <a:t>powerfool</a:t>
            </a:r>
            <a:r>
              <a:rPr lang="it-IT" dirty="0"/>
              <a:t> tool to investigate </a:t>
            </a:r>
            <a:r>
              <a:rPr lang="it-IT" dirty="0" err="1"/>
              <a:t>structure</a:t>
            </a:r>
            <a:r>
              <a:rPr lang="it-IT" dirty="0"/>
              <a:t> of the </a:t>
            </a:r>
            <a:r>
              <a:rPr lang="it-IT" dirty="0" err="1"/>
              <a:t>wires</a:t>
            </a:r>
            <a:r>
              <a:rPr lang="it-IT" dirty="0"/>
              <a:t> and </a:t>
            </a:r>
            <a:r>
              <a:rPr lang="it-IT" dirty="0" err="1"/>
              <a:t>defects</a:t>
            </a:r>
            <a:endParaRPr lang="it-IT" dirty="0"/>
          </a:p>
        </p:txBody>
      </p:sp>
      <p:sp>
        <p:nvSpPr>
          <p:cNvPr id="8" name="Ovale 7">
            <a:extLst>
              <a:ext uri="{FF2B5EF4-FFF2-40B4-BE49-F238E27FC236}">
                <a16:creationId xmlns:a16="http://schemas.microsoft.com/office/drawing/2014/main" id="{BD718A92-168F-7253-B56C-A9225668361C}"/>
              </a:ext>
            </a:extLst>
          </p:cNvPr>
          <p:cNvSpPr/>
          <p:nvPr/>
        </p:nvSpPr>
        <p:spPr>
          <a:xfrm>
            <a:off x="5166360" y="4043164"/>
            <a:ext cx="350520" cy="43814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sp>
        <p:nvSpPr>
          <p:cNvPr id="10" name="Ovale 9">
            <a:extLst>
              <a:ext uri="{FF2B5EF4-FFF2-40B4-BE49-F238E27FC236}">
                <a16:creationId xmlns:a16="http://schemas.microsoft.com/office/drawing/2014/main" id="{8BA3DC7B-5F38-F31E-1F75-C68568A902BA}"/>
              </a:ext>
            </a:extLst>
          </p:cNvPr>
          <p:cNvSpPr/>
          <p:nvPr/>
        </p:nvSpPr>
        <p:spPr>
          <a:xfrm>
            <a:off x="5143500" y="3114399"/>
            <a:ext cx="350520" cy="43814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sp>
        <p:nvSpPr>
          <p:cNvPr id="12" name="Ovale 11">
            <a:extLst>
              <a:ext uri="{FF2B5EF4-FFF2-40B4-BE49-F238E27FC236}">
                <a16:creationId xmlns:a16="http://schemas.microsoft.com/office/drawing/2014/main" id="{D33021CF-0785-DF28-C24B-A70E266A8BA3}"/>
              </a:ext>
            </a:extLst>
          </p:cNvPr>
          <p:cNvSpPr/>
          <p:nvPr/>
        </p:nvSpPr>
        <p:spPr>
          <a:xfrm>
            <a:off x="6903720" y="2965774"/>
            <a:ext cx="350520" cy="43814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pic>
        <p:nvPicPr>
          <p:cNvPr id="13" name="Immagine 12">
            <a:extLst>
              <a:ext uri="{FF2B5EF4-FFF2-40B4-BE49-F238E27FC236}">
                <a16:creationId xmlns:a16="http://schemas.microsoft.com/office/drawing/2014/main" id="{A67F7C90-0231-9A4E-F4B1-037AF39A29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258439873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B5FA032-00A3-3903-0206-A4D09E5FDAF6}"/>
              </a:ext>
            </a:extLst>
          </p:cNvPr>
          <p:cNvSpPr>
            <a:spLocks noGrp="1"/>
          </p:cNvSpPr>
          <p:nvPr>
            <p:ph type="title"/>
          </p:nvPr>
        </p:nvSpPr>
        <p:spPr/>
        <p:txBody>
          <a:bodyPr/>
          <a:lstStyle/>
          <a:p>
            <a:r>
              <a:rPr lang="it-IT" dirty="0"/>
              <a:t>122 Ag </a:t>
            </a:r>
            <a:r>
              <a:rPr lang="it-IT" dirty="0" err="1"/>
              <a:t>wires</a:t>
            </a:r>
            <a:r>
              <a:rPr lang="it-IT" dirty="0"/>
              <a:t> (3)</a:t>
            </a:r>
            <a:endParaRPr lang="en-US" dirty="0"/>
          </a:p>
        </p:txBody>
      </p:sp>
      <p:sp>
        <p:nvSpPr>
          <p:cNvPr id="6" name="Segnaposto numero diapositiva 5">
            <a:extLst>
              <a:ext uri="{FF2B5EF4-FFF2-40B4-BE49-F238E27FC236}">
                <a16:creationId xmlns:a16="http://schemas.microsoft.com/office/drawing/2014/main" id="{8EA37F62-1AE2-461E-22B3-63FF95EDCE86}"/>
              </a:ext>
            </a:extLst>
          </p:cNvPr>
          <p:cNvSpPr>
            <a:spLocks noGrp="1"/>
          </p:cNvSpPr>
          <p:nvPr>
            <p:ph type="sldNum" sz="quarter" idx="4"/>
          </p:nvPr>
        </p:nvSpPr>
        <p:spPr/>
        <p:txBody>
          <a:bodyPr/>
          <a:lstStyle/>
          <a:p>
            <a:fld id="{02C7C199-0D0D-7840-A88D-785280B31CF7}" type="slidenum">
              <a:rPr lang="it-IT" smtClean="0"/>
              <a:t>13</a:t>
            </a:fld>
            <a:endParaRPr lang="it-IT"/>
          </a:p>
        </p:txBody>
      </p:sp>
      <p:sp>
        <p:nvSpPr>
          <p:cNvPr id="7" name="Segnaposto piè di pagina 6">
            <a:extLst>
              <a:ext uri="{FF2B5EF4-FFF2-40B4-BE49-F238E27FC236}">
                <a16:creationId xmlns:a16="http://schemas.microsoft.com/office/drawing/2014/main" id="{6A209B49-41ED-1F29-6248-3AA327ECBC9F}"/>
              </a:ext>
            </a:extLst>
          </p:cNvPr>
          <p:cNvSpPr>
            <a:spLocks noGrp="1"/>
          </p:cNvSpPr>
          <p:nvPr>
            <p:ph type="ftr" sz="quarter" idx="3"/>
          </p:nvPr>
        </p:nvSpPr>
        <p:spPr/>
        <p:txBody>
          <a:bodyPr/>
          <a:lstStyle/>
          <a:p>
            <a:r>
              <a:rPr lang="it-IT"/>
              <a:t>ENR-04-ENEA-03 ORION</a:t>
            </a:r>
            <a:endParaRPr lang="it-IT" dirty="0"/>
          </a:p>
        </p:txBody>
      </p:sp>
      <mc:AlternateContent xmlns:mc="http://schemas.openxmlformats.org/markup-compatibility/2006" xmlns:a14="http://schemas.microsoft.com/office/drawing/2010/main">
        <mc:Choice Requires="a14">
          <p:sp>
            <p:nvSpPr>
              <p:cNvPr id="8" name="CasellaDiTesto 7">
                <a:extLst>
                  <a:ext uri="{FF2B5EF4-FFF2-40B4-BE49-F238E27FC236}">
                    <a16:creationId xmlns:a16="http://schemas.microsoft.com/office/drawing/2014/main" id="{DA492DCD-8AB1-4C12-265A-B9D4EDE5F787}"/>
                  </a:ext>
                </a:extLst>
              </p:cNvPr>
              <p:cNvSpPr txBox="1"/>
              <p:nvPr/>
            </p:nvSpPr>
            <p:spPr>
              <a:xfrm>
                <a:off x="185781" y="791128"/>
                <a:ext cx="9038011" cy="877741"/>
              </a:xfrm>
              <a:prstGeom prst="rect">
                <a:avLst/>
              </a:prstGeom>
              <a:noFill/>
            </p:spPr>
            <p:txBody>
              <a:bodyPr wrap="square" rtlCol="0">
                <a:spAutoFit/>
              </a:bodyPr>
              <a:lstStyle/>
              <a:p>
                <a14:m>
                  <m:oMath xmlns:m="http://schemas.openxmlformats.org/officeDocument/2006/math">
                    <m:r>
                      <a:rPr lang="it-IT" b="0" i="1" smtClean="0">
                        <a:latin typeface="Cambria Math" panose="02040503050406030204" pitchFamily="18" charset="0"/>
                      </a:rPr>
                      <m:t>𝐹</m:t>
                    </m:r>
                    <m:r>
                      <a:rPr lang="it-IT" b="0" i="1" smtClean="0">
                        <a:latin typeface="Cambria Math" panose="02040503050406030204" pitchFamily="18" charset="0"/>
                      </a:rPr>
                      <m:t>=</m:t>
                    </m:r>
                    <m:f>
                      <m:fPr>
                        <m:ctrlPr>
                          <a:rPr lang="it-IT" b="0" i="1" smtClean="0">
                            <a:latin typeface="Cambria Math" panose="02040503050406030204" pitchFamily="18" charset="0"/>
                          </a:rPr>
                        </m:ctrlPr>
                      </m:fPr>
                      <m:num>
                        <m:r>
                          <a:rPr lang="it-IT" b="0" i="1" smtClean="0">
                            <a:latin typeface="Cambria Math" panose="02040503050406030204" pitchFamily="18" charset="0"/>
                          </a:rPr>
                          <m:t>𝜌</m:t>
                        </m:r>
                        <m:r>
                          <a:rPr lang="it-IT" b="0" i="1" smtClean="0">
                            <a:latin typeface="Cambria Math" panose="02040503050406030204" pitchFamily="18" charset="0"/>
                          </a:rPr>
                          <m:t>−</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𝜌</m:t>
                            </m:r>
                          </m:e>
                          <m:sub>
                            <m:r>
                              <a:rPr lang="it-IT" b="0" i="1" smtClean="0">
                                <a:latin typeface="Cambria Math" panose="02040503050406030204" pitchFamily="18" charset="0"/>
                              </a:rPr>
                              <m:t>0</m:t>
                            </m:r>
                          </m:sub>
                        </m:sSub>
                      </m:num>
                      <m:den>
                        <m:r>
                          <a:rPr lang="it-IT" b="0" i="1" smtClean="0">
                            <a:latin typeface="Cambria Math" panose="02040503050406030204" pitchFamily="18" charset="0"/>
                          </a:rPr>
                          <m:t>1−</m:t>
                        </m:r>
                        <m:sSub>
                          <m:sSubPr>
                            <m:ctrlPr>
                              <a:rPr lang="it-IT" b="0" i="1" smtClean="0">
                                <a:latin typeface="Cambria Math" panose="02040503050406030204" pitchFamily="18" charset="0"/>
                              </a:rPr>
                            </m:ctrlPr>
                          </m:sSubPr>
                          <m:e>
                            <m:r>
                              <a:rPr lang="it-IT" b="0" i="1" smtClean="0">
                                <a:latin typeface="Cambria Math" panose="02040503050406030204" pitchFamily="18" charset="0"/>
                              </a:rPr>
                              <m:t>𝜌</m:t>
                            </m:r>
                          </m:e>
                          <m:sub>
                            <m:r>
                              <a:rPr lang="it-IT" b="0" i="1" smtClean="0">
                                <a:latin typeface="Cambria Math" panose="02040503050406030204" pitchFamily="18" charset="0"/>
                              </a:rPr>
                              <m:t>0</m:t>
                            </m:r>
                          </m:sub>
                        </m:sSub>
                      </m:den>
                    </m:f>
                  </m:oMath>
                </a14:m>
                <a:r>
                  <a:rPr lang="it-IT" b="0" i="1" dirty="0">
                    <a:latin typeface="Cambria Math" panose="02040503050406030204" pitchFamily="18" charset="0"/>
                  </a:rPr>
                  <a:t> </a:t>
                </a:r>
                <a:r>
                  <a:rPr lang="it-IT" b="0" i="1" dirty="0">
                    <a:latin typeface="Cambria Math" panose="02040503050406030204" pitchFamily="18" charset="0"/>
                    <a:sym typeface="Wingdings" panose="05000000000000000000" pitchFamily="2" charset="2"/>
                  </a:rPr>
                  <a:t> </a:t>
                </a:r>
                <a:r>
                  <a:rPr lang="it-IT" b="0" i="1" dirty="0" err="1">
                    <a:latin typeface="Cambria Math" panose="02040503050406030204" pitchFamily="18" charset="0"/>
                    <a:sym typeface="Wingdings" panose="05000000000000000000" pitchFamily="2" charset="2"/>
                  </a:rPr>
                  <a:t>orientation</a:t>
                </a:r>
                <a:r>
                  <a:rPr lang="it-IT" b="0" i="1" dirty="0">
                    <a:latin typeface="Cambria Math" panose="02040503050406030204" pitchFamily="18" charset="0"/>
                    <a:sym typeface="Wingdings" panose="05000000000000000000" pitchFamily="2" charset="2"/>
                  </a:rPr>
                  <a:t> </a:t>
                </a:r>
                <a:r>
                  <a:rPr lang="it-IT" b="0" i="1" dirty="0" err="1">
                    <a:latin typeface="Cambria Math" panose="02040503050406030204" pitchFamily="18" charset="0"/>
                    <a:sym typeface="Wingdings" panose="05000000000000000000" pitchFamily="2" charset="2"/>
                  </a:rPr>
                  <a:t>factor</a:t>
                </a:r>
                <a:r>
                  <a:rPr lang="it-IT" b="0" i="1" dirty="0">
                    <a:latin typeface="Cambria Math" panose="02040503050406030204" pitchFamily="18" charset="0"/>
                    <a:sym typeface="Wingdings" panose="05000000000000000000" pitchFamily="2" charset="2"/>
                  </a:rPr>
                  <a:t>  </a:t>
                </a:r>
                <a:r>
                  <a:rPr lang="it-IT" b="0" dirty="0">
                    <a:latin typeface="Cambria Math" panose="02040503050406030204" pitchFamily="18" charset="0"/>
                    <a:sym typeface="Wingdings" panose="05000000000000000000" pitchFamily="2" charset="2"/>
                  </a:rPr>
                  <a:t>(</a:t>
                </a:r>
                <a14:m>
                  <m:oMath xmlns:m="http://schemas.openxmlformats.org/officeDocument/2006/math">
                    <m:r>
                      <a:rPr lang="it-IT" b="0" i="1" smtClean="0">
                        <a:latin typeface="Cambria Math" panose="02040503050406030204" pitchFamily="18" charset="0"/>
                      </a:rPr>
                      <m:t> </m:t>
                    </m:r>
                    <m:r>
                      <a:rPr lang="en-US" i="1" smtClean="0">
                        <a:latin typeface="Cambria Math" panose="02040503050406030204" pitchFamily="18" charset="0"/>
                      </a:rPr>
                      <m:t>𝜌</m:t>
                    </m:r>
                    <m:r>
                      <a:rPr lang="en-US" b="0" i="0" smtClean="0">
                        <a:latin typeface="Cambria Math" panose="02040503050406030204" pitchFamily="18" charset="0"/>
                      </a:rPr>
                      <m:t>=</m:t>
                    </m:r>
                    <m:f>
                      <m:fPr>
                        <m:ctrlPr>
                          <a:rPr lang="en-US" b="0" i="1" smtClean="0">
                            <a:latin typeface="Cambria Math" panose="02040503050406030204" pitchFamily="18" charset="0"/>
                          </a:rPr>
                        </m:ctrlPr>
                      </m:fPr>
                      <m:num>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𝐼</m:t>
                            </m:r>
                            <m:r>
                              <a:rPr lang="en-US" b="0" i="1" smtClean="0">
                                <a:latin typeface="Cambria Math" panose="02040503050406030204" pitchFamily="18" charset="0"/>
                              </a:rPr>
                              <m:t>(00</m:t>
                            </m:r>
                            <m:r>
                              <a:rPr lang="en-US" b="0" i="1" smtClean="0">
                                <a:latin typeface="Cambria Math" panose="02040503050406030204" pitchFamily="18" charset="0"/>
                              </a:rPr>
                              <m:t>𝑙</m:t>
                            </m:r>
                            <m:r>
                              <a:rPr lang="en-US" b="0" i="1" smtClean="0">
                                <a:latin typeface="Cambria Math" panose="02040503050406030204" pitchFamily="18" charset="0"/>
                              </a:rPr>
                              <m:t>)</m:t>
                            </m:r>
                          </m:e>
                        </m:nary>
                      </m:num>
                      <m:den>
                        <m:nary>
                          <m:naryPr>
                            <m:chr m:val="∑"/>
                            <m:subHide m:val="on"/>
                            <m:supHide m:val="on"/>
                            <m:ctrlPr>
                              <a:rPr lang="en-US" b="0" i="1" smtClean="0">
                                <a:latin typeface="Cambria Math" panose="02040503050406030204" pitchFamily="18" charset="0"/>
                              </a:rPr>
                            </m:ctrlPr>
                          </m:naryPr>
                          <m:sub/>
                          <m:sup/>
                          <m:e>
                            <m:r>
                              <a:rPr lang="en-US" b="0" i="1" smtClean="0">
                                <a:latin typeface="Cambria Math" panose="02040503050406030204" pitchFamily="18" charset="0"/>
                              </a:rPr>
                              <m:t>𝐼</m:t>
                            </m:r>
                            <m:r>
                              <a:rPr lang="en-US" b="0" i="1" smtClean="0">
                                <a:latin typeface="Cambria Math" panose="02040503050406030204" pitchFamily="18" charset="0"/>
                              </a:rPr>
                              <m:t>(</m:t>
                            </m:r>
                            <m:r>
                              <a:rPr lang="en-US" b="0" i="1" smtClean="0">
                                <a:latin typeface="Cambria Math" panose="02040503050406030204" pitchFamily="18" charset="0"/>
                              </a:rPr>
                              <m:t>h𝑘𝑙</m:t>
                            </m:r>
                            <m:r>
                              <a:rPr lang="en-US" b="0" i="1" smtClean="0">
                                <a:latin typeface="Cambria Math" panose="02040503050406030204" pitchFamily="18" charset="0"/>
                              </a:rPr>
                              <m:t>)</m:t>
                            </m:r>
                          </m:e>
                        </m:nary>
                      </m:den>
                    </m:f>
                  </m:oMath>
                </a14:m>
                <a:r>
                  <a:rPr lang="it-IT" dirty="0"/>
                  <a:t> </a:t>
                </a:r>
                <a:r>
                  <a:rPr lang="it-IT" dirty="0">
                    <a:sym typeface="Wingdings" panose="05000000000000000000" pitchFamily="2" charset="2"/>
                  </a:rPr>
                  <a:t> </a:t>
                </a:r>
                <a:r>
                  <a:rPr lang="it-IT" i="1" dirty="0" err="1">
                    <a:sym typeface="Wingdings" panose="05000000000000000000" pitchFamily="2" charset="2"/>
                  </a:rPr>
                  <a:t>oriented</a:t>
                </a:r>
                <a:r>
                  <a:rPr lang="it-IT" i="1" dirty="0">
                    <a:sym typeface="Wingdings" panose="05000000000000000000" pitchFamily="2" charset="2"/>
                  </a:rPr>
                  <a:t> sample </a:t>
                </a:r>
                <a14:m>
                  <m:oMath xmlns:m="http://schemas.openxmlformats.org/officeDocument/2006/math">
                    <m:sSub>
                      <m:sSubPr>
                        <m:ctrlPr>
                          <a:rPr lang="it-IT" b="0" i="1" smtClean="0">
                            <a:latin typeface="Cambria Math" panose="02040503050406030204" pitchFamily="18" charset="0"/>
                          </a:rPr>
                        </m:ctrlPr>
                      </m:sSubPr>
                      <m:e>
                        <m:r>
                          <a:rPr lang="en-US" i="1" smtClean="0">
                            <a:latin typeface="Cambria Math" panose="02040503050406030204" pitchFamily="18" charset="0"/>
                          </a:rPr>
                          <m:t>𝜌</m:t>
                        </m:r>
                      </m:e>
                      <m:sub>
                        <m:r>
                          <a:rPr lang="it-IT" b="0" i="1" smtClean="0">
                            <a:latin typeface="Cambria Math" panose="02040503050406030204" pitchFamily="18" charset="0"/>
                          </a:rPr>
                          <m:t>0</m:t>
                        </m:r>
                      </m:sub>
                    </m:sSub>
                    <m:r>
                      <a:rPr lang="en-US" b="0" i="0" smtClean="0">
                        <a:latin typeface="Cambria Math" panose="02040503050406030204" pitchFamily="18" charset="0"/>
                      </a:rPr>
                      <m:t>=</m:t>
                    </m:r>
                    <m:f>
                      <m:fPr>
                        <m:ctrlPr>
                          <a:rPr lang="en-US" b="0" i="1" smtClean="0">
                            <a:latin typeface="Cambria Math" panose="02040503050406030204" pitchFamily="18" charset="0"/>
                          </a:rPr>
                        </m:ctrlPr>
                      </m:fPr>
                      <m:num>
                        <m:nary>
                          <m:naryPr>
                            <m:chr m:val="∑"/>
                            <m:subHide m:val="on"/>
                            <m:supHide m:val="on"/>
                            <m:ctrlPr>
                              <a:rPr lang="en-US" b="0" i="1" smtClean="0">
                                <a:latin typeface="Cambria Math" panose="02040503050406030204" pitchFamily="18" charset="0"/>
                              </a:rPr>
                            </m:ctrlPr>
                          </m:naryPr>
                          <m:sub/>
                          <m:sup/>
                          <m:e>
                            <m:sSub>
                              <m:sSubPr>
                                <m:ctrlPr>
                                  <a:rPr lang="it-IT" b="0" i="1" smtClean="0">
                                    <a:latin typeface="Cambria Math" panose="02040503050406030204" pitchFamily="18" charset="0"/>
                                  </a:rPr>
                                </m:ctrlPr>
                              </m:sSubPr>
                              <m:e>
                                <m:r>
                                  <a:rPr lang="en-US" b="0" i="1" smtClean="0">
                                    <a:latin typeface="Cambria Math" panose="02040503050406030204" pitchFamily="18" charset="0"/>
                                  </a:rPr>
                                  <m:t>𝐼</m:t>
                                </m:r>
                              </m:e>
                              <m:sub>
                                <m:r>
                                  <a:rPr lang="it-IT" b="0" i="1" smtClean="0">
                                    <a:latin typeface="Cambria Math" panose="02040503050406030204" pitchFamily="18" charset="0"/>
                                  </a:rPr>
                                  <m:t>0</m:t>
                                </m:r>
                              </m:sub>
                            </m:sSub>
                            <m:r>
                              <a:rPr lang="en-US" b="0" i="1" smtClean="0">
                                <a:latin typeface="Cambria Math" panose="02040503050406030204" pitchFamily="18" charset="0"/>
                              </a:rPr>
                              <m:t>(00</m:t>
                            </m:r>
                            <m:r>
                              <a:rPr lang="en-US" b="0" i="1" smtClean="0">
                                <a:latin typeface="Cambria Math" panose="02040503050406030204" pitchFamily="18" charset="0"/>
                              </a:rPr>
                              <m:t>𝑙</m:t>
                            </m:r>
                            <m:r>
                              <a:rPr lang="en-US" b="0" i="1" smtClean="0">
                                <a:latin typeface="Cambria Math" panose="02040503050406030204" pitchFamily="18" charset="0"/>
                              </a:rPr>
                              <m:t>)</m:t>
                            </m:r>
                          </m:e>
                        </m:nary>
                      </m:num>
                      <m:den>
                        <m:nary>
                          <m:naryPr>
                            <m:chr m:val="∑"/>
                            <m:subHide m:val="on"/>
                            <m:supHide m:val="on"/>
                            <m:ctrlPr>
                              <a:rPr lang="en-US" b="0" i="1" smtClean="0">
                                <a:latin typeface="Cambria Math" panose="02040503050406030204" pitchFamily="18" charset="0"/>
                              </a:rPr>
                            </m:ctrlPr>
                          </m:naryPr>
                          <m:sub/>
                          <m:sup/>
                          <m:e>
                            <m:sSub>
                              <m:sSubPr>
                                <m:ctrlPr>
                                  <a:rPr lang="it-IT" b="0" i="1" smtClean="0">
                                    <a:latin typeface="Cambria Math" panose="02040503050406030204" pitchFamily="18" charset="0"/>
                                  </a:rPr>
                                </m:ctrlPr>
                              </m:sSubPr>
                              <m:e>
                                <m:r>
                                  <a:rPr lang="en-US" b="0" i="1" smtClean="0">
                                    <a:latin typeface="Cambria Math" panose="02040503050406030204" pitchFamily="18" charset="0"/>
                                  </a:rPr>
                                  <m:t>𝐼</m:t>
                                </m:r>
                              </m:e>
                              <m:sub>
                                <m:r>
                                  <a:rPr lang="it-IT" b="0" i="1" smtClean="0">
                                    <a:latin typeface="Cambria Math" panose="02040503050406030204" pitchFamily="18" charset="0"/>
                                  </a:rPr>
                                  <m:t>0</m:t>
                                </m:r>
                              </m:sub>
                            </m:sSub>
                            <m:r>
                              <a:rPr lang="en-US" b="0" i="1" smtClean="0">
                                <a:latin typeface="Cambria Math" panose="02040503050406030204" pitchFamily="18" charset="0"/>
                              </a:rPr>
                              <m:t>(</m:t>
                            </m:r>
                            <m:r>
                              <a:rPr lang="en-US" b="0" i="1" smtClean="0">
                                <a:latin typeface="Cambria Math" panose="02040503050406030204" pitchFamily="18" charset="0"/>
                              </a:rPr>
                              <m:t>h𝑘𝑙</m:t>
                            </m:r>
                            <m:r>
                              <a:rPr lang="en-US" b="0" i="1" smtClean="0">
                                <a:latin typeface="Cambria Math" panose="02040503050406030204" pitchFamily="18" charset="0"/>
                              </a:rPr>
                              <m:t>)</m:t>
                            </m:r>
                          </m:e>
                        </m:nary>
                      </m:den>
                    </m:f>
                  </m:oMath>
                </a14:m>
                <a:r>
                  <a:rPr lang="it-IT" dirty="0">
                    <a:sym typeface="Wingdings" panose="05000000000000000000" pitchFamily="2" charset="2"/>
                  </a:rPr>
                  <a:t> </a:t>
                </a:r>
                <a:r>
                  <a:rPr lang="it-IT" i="1" dirty="0" err="1">
                    <a:sym typeface="Wingdings" panose="05000000000000000000" pitchFamily="2" charset="2"/>
                  </a:rPr>
                  <a:t>powders</a:t>
                </a:r>
                <a:r>
                  <a:rPr lang="it-IT" i="1" dirty="0">
                    <a:sym typeface="Wingdings" panose="05000000000000000000" pitchFamily="2" charset="2"/>
                  </a:rPr>
                  <a:t>)</a:t>
                </a:r>
              </a:p>
              <a:p>
                <a:pPr algn="l"/>
                <a:r>
                  <a:rPr lang="en-US" sz="1100" b="0" i="0" u="none" strike="noStrike" baseline="0" dirty="0">
                    <a:latin typeface="Times-Roman"/>
                  </a:rPr>
                  <a:t>F. K. </a:t>
                </a:r>
                <a:r>
                  <a:rPr lang="en-US" sz="1100" b="0" i="0" u="none" strike="noStrike" baseline="0" dirty="0" err="1">
                    <a:latin typeface="Times-Roman"/>
                  </a:rPr>
                  <a:t>Lotgering</a:t>
                </a:r>
                <a:r>
                  <a:rPr lang="en-US" sz="1100" b="0" i="0" u="none" strike="noStrike" baseline="0" dirty="0">
                    <a:latin typeface="Times-Roman"/>
                  </a:rPr>
                  <a:t>, “Topotactical reactions with ferrimagnetic oxides having </a:t>
                </a:r>
                <a:r>
                  <a:rPr lang="it-IT" sz="1100" b="0" i="0" u="none" strike="noStrike" baseline="0" dirty="0" err="1">
                    <a:latin typeface="Times-Roman"/>
                  </a:rPr>
                  <a:t>hexagonal</a:t>
                </a:r>
                <a:r>
                  <a:rPr lang="it-IT" sz="1100" b="0" i="0" u="none" strike="noStrike" baseline="0" dirty="0">
                    <a:latin typeface="Times-Roman"/>
                  </a:rPr>
                  <a:t> </a:t>
                </a:r>
                <a:r>
                  <a:rPr lang="it-IT" sz="1100" b="0" i="0" u="none" strike="noStrike" baseline="0" dirty="0" err="1">
                    <a:latin typeface="Times-Roman"/>
                  </a:rPr>
                  <a:t>crystal</a:t>
                </a:r>
                <a:r>
                  <a:rPr lang="it-IT" sz="1100" b="0" i="0" u="none" strike="noStrike" baseline="0" dirty="0">
                    <a:latin typeface="Times-Roman"/>
                  </a:rPr>
                  <a:t> </a:t>
                </a:r>
                <a:r>
                  <a:rPr lang="it-IT" sz="1100" b="0" i="0" u="none" strike="noStrike" baseline="0" dirty="0" err="1">
                    <a:latin typeface="Times-Roman"/>
                  </a:rPr>
                  <a:t>structures</a:t>
                </a:r>
                <a:r>
                  <a:rPr lang="it-IT" sz="1100" b="0" i="0" u="none" strike="noStrike" baseline="0" dirty="0">
                    <a:latin typeface="Times-Roman"/>
                  </a:rPr>
                  <a:t>—I,” </a:t>
                </a:r>
                <a:r>
                  <a:rPr lang="it-IT" sz="1100" b="0" i="1" u="none" strike="noStrike" baseline="0" dirty="0">
                    <a:latin typeface="Times-Italic"/>
                  </a:rPr>
                  <a:t>J. </a:t>
                </a:r>
                <a:r>
                  <a:rPr lang="it-IT" sz="1100" b="0" i="1" u="none" strike="noStrike" baseline="0" dirty="0" err="1">
                    <a:latin typeface="Times-Italic"/>
                  </a:rPr>
                  <a:t>Inorg</a:t>
                </a:r>
                <a:r>
                  <a:rPr lang="it-IT" sz="1100" b="0" i="1" u="none" strike="noStrike" baseline="0" dirty="0">
                    <a:latin typeface="Times-Italic"/>
                  </a:rPr>
                  <a:t>. </a:t>
                </a:r>
                <a:r>
                  <a:rPr lang="it-IT" sz="1100" b="0" i="1" u="none" strike="noStrike" baseline="0" dirty="0" err="1">
                    <a:latin typeface="Times-Italic"/>
                  </a:rPr>
                  <a:t>Nucl</a:t>
                </a:r>
                <a:r>
                  <a:rPr lang="it-IT" sz="1100" b="0" i="1" u="none" strike="noStrike" baseline="0" dirty="0">
                    <a:latin typeface="Times-Italic"/>
                  </a:rPr>
                  <a:t>. </a:t>
                </a:r>
                <a:r>
                  <a:rPr lang="it-IT" sz="1100" b="0" i="1" u="none" strike="noStrike" baseline="0" dirty="0" err="1">
                    <a:latin typeface="Times-Italic"/>
                  </a:rPr>
                  <a:t>Chem</a:t>
                </a:r>
                <a:r>
                  <a:rPr lang="it-IT" sz="1100" b="0" i="1" u="none" strike="noStrike" baseline="0" dirty="0">
                    <a:latin typeface="Times-Italic"/>
                  </a:rPr>
                  <a:t>.</a:t>
                </a:r>
                <a:r>
                  <a:rPr lang="it-IT" sz="1100" b="0" i="0" u="none" strike="noStrike" baseline="0" dirty="0">
                    <a:latin typeface="Times-Roman"/>
                  </a:rPr>
                  <a:t>, vol. 9, pp. 113–</a:t>
                </a:r>
              </a:p>
              <a:p>
                <a:pPr algn="l"/>
                <a:r>
                  <a:rPr lang="it-IT" sz="1100" b="0" i="0" u="none" strike="noStrike" baseline="0" dirty="0">
                    <a:latin typeface="Times-Roman"/>
                  </a:rPr>
                  <a:t>123, 1959.</a:t>
                </a:r>
                <a:endParaRPr lang="it-IT" i="1" dirty="0"/>
              </a:p>
            </p:txBody>
          </p:sp>
        </mc:Choice>
        <mc:Fallback xmlns="">
          <p:sp>
            <p:nvSpPr>
              <p:cNvPr id="8" name="CasellaDiTesto 7">
                <a:extLst>
                  <a:ext uri="{FF2B5EF4-FFF2-40B4-BE49-F238E27FC236}">
                    <a16:creationId xmlns:a16="http://schemas.microsoft.com/office/drawing/2014/main" id="{DA492DCD-8AB1-4C12-265A-B9D4EDE5F787}"/>
                  </a:ext>
                </a:extLst>
              </p:cNvPr>
              <p:cNvSpPr txBox="1">
                <a:spLocks noRot="1" noChangeAspect="1" noMove="1" noResize="1" noEditPoints="1" noAdjustHandles="1" noChangeArrowheads="1" noChangeShapeType="1" noTextEdit="1"/>
              </p:cNvSpPr>
              <p:nvPr/>
            </p:nvSpPr>
            <p:spPr>
              <a:xfrm>
                <a:off x="185781" y="791128"/>
                <a:ext cx="9038011" cy="877741"/>
              </a:xfrm>
              <a:prstGeom prst="rect">
                <a:avLst/>
              </a:prstGeom>
              <a:blipFill>
                <a:blip r:embed="rId2"/>
                <a:stretch>
                  <a:fillRect t="-34028" b="-1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ella 8">
                <a:extLst>
                  <a:ext uri="{FF2B5EF4-FFF2-40B4-BE49-F238E27FC236}">
                    <a16:creationId xmlns:a16="http://schemas.microsoft.com/office/drawing/2014/main" id="{E313FDC2-2410-033A-1359-A11A4EDAFA85}"/>
                  </a:ext>
                </a:extLst>
              </p:cNvPr>
              <p:cNvGraphicFramePr>
                <a:graphicFrameLocks noGrp="1"/>
              </p:cNvGraphicFramePr>
              <p:nvPr>
                <p:extLst>
                  <p:ext uri="{D42A27DB-BD31-4B8C-83A1-F6EECF244321}">
                    <p14:modId xmlns:p14="http://schemas.microsoft.com/office/powerpoint/2010/main" val="3824945538"/>
                  </p:ext>
                </p:extLst>
              </p:nvPr>
            </p:nvGraphicFramePr>
            <p:xfrm>
              <a:off x="3411332" y="3150884"/>
              <a:ext cx="2490420" cy="1483360"/>
            </p:xfrm>
            <a:graphic>
              <a:graphicData uri="http://schemas.openxmlformats.org/drawingml/2006/table">
                <a:tbl>
                  <a:tblPr firstRow="1" bandRow="1">
                    <a:tableStyleId>{5C22544A-7EE6-4342-B048-85BDC9FD1C3A}</a:tableStyleId>
                  </a:tblPr>
                  <a:tblGrid>
                    <a:gridCol w="1245210">
                      <a:extLst>
                        <a:ext uri="{9D8B030D-6E8A-4147-A177-3AD203B41FA5}">
                          <a16:colId xmlns:a16="http://schemas.microsoft.com/office/drawing/2014/main" val="1971391013"/>
                        </a:ext>
                      </a:extLst>
                    </a:gridCol>
                    <a:gridCol w="1245210">
                      <a:extLst>
                        <a:ext uri="{9D8B030D-6E8A-4147-A177-3AD203B41FA5}">
                          <a16:colId xmlns:a16="http://schemas.microsoft.com/office/drawing/2014/main" val="3662543654"/>
                        </a:ext>
                      </a:extLst>
                    </a:gridCol>
                  </a:tblGrid>
                  <a:tr h="370840">
                    <a:tc>
                      <a:txBody>
                        <a:bodyPr/>
                        <a:lstStyle/>
                        <a:p>
                          <a:r>
                            <a:rPr lang="it-IT" sz="1600" dirty="0"/>
                            <a:t>Sample</a:t>
                          </a:r>
                        </a:p>
                      </a:txBody>
                      <a:tcPr/>
                    </a:tc>
                    <a:tc>
                      <a:txBody>
                        <a:bodyPr/>
                        <a:lstStyle/>
                        <a:p>
                          <a:pPr/>
                          <a14:m>
                            <m:oMathPara xmlns:m="http://schemas.openxmlformats.org/officeDocument/2006/math">
                              <m:oMathParaPr>
                                <m:jc m:val="centerGroup"/>
                              </m:oMathParaPr>
                              <m:oMath xmlns:m="http://schemas.openxmlformats.org/officeDocument/2006/math">
                                <m:r>
                                  <a:rPr lang="it-IT" sz="1600" b="1" i="1" smtClean="0">
                                    <a:latin typeface="Cambria Math" panose="02040503050406030204" pitchFamily="18" charset="0"/>
                                  </a:rPr>
                                  <m:t>𝑭</m:t>
                                </m:r>
                              </m:oMath>
                            </m:oMathPara>
                          </a14:m>
                          <a:endParaRPr lang="it-IT" sz="1600" dirty="0"/>
                        </a:p>
                      </a:txBody>
                      <a:tcPr/>
                    </a:tc>
                    <a:extLst>
                      <a:ext uri="{0D108BD9-81ED-4DB2-BD59-A6C34878D82A}">
                        <a16:rowId xmlns:a16="http://schemas.microsoft.com/office/drawing/2014/main" val="1582332253"/>
                      </a:ext>
                    </a:extLst>
                  </a:tr>
                  <a:tr h="370840">
                    <a:tc>
                      <a:txBody>
                        <a:bodyPr/>
                        <a:lstStyle/>
                        <a:p>
                          <a:r>
                            <a:rPr lang="it-IT" sz="1600" dirty="0"/>
                            <a:t>+20% M</a:t>
                          </a:r>
                        </a:p>
                      </a:txBody>
                      <a:tcPr/>
                    </a:tc>
                    <a:tc>
                      <a:txBody>
                        <a:bodyPr/>
                        <a:lstStyle/>
                        <a:p>
                          <a:r>
                            <a:rPr lang="it-IT" sz="1600" dirty="0"/>
                            <a:t>0,009</a:t>
                          </a:r>
                        </a:p>
                      </a:txBody>
                      <a:tcPr/>
                    </a:tc>
                    <a:extLst>
                      <a:ext uri="{0D108BD9-81ED-4DB2-BD59-A6C34878D82A}">
                        <a16:rowId xmlns:a16="http://schemas.microsoft.com/office/drawing/2014/main" val="2708907484"/>
                      </a:ext>
                    </a:extLst>
                  </a:tr>
                  <a:tr h="370840">
                    <a:tc>
                      <a:txBody>
                        <a:bodyPr/>
                        <a:lstStyle/>
                        <a:p>
                          <a:r>
                            <a:rPr lang="it-IT" sz="1600" dirty="0"/>
                            <a:t>+20% NM</a:t>
                          </a:r>
                        </a:p>
                      </a:txBody>
                      <a:tcPr/>
                    </a:tc>
                    <a:tc>
                      <a:txBody>
                        <a:bodyPr/>
                        <a:lstStyle/>
                        <a:p>
                          <a:r>
                            <a:rPr lang="it-IT" sz="1600" dirty="0"/>
                            <a:t>0,428</a:t>
                          </a:r>
                        </a:p>
                      </a:txBody>
                      <a:tcPr/>
                    </a:tc>
                    <a:extLst>
                      <a:ext uri="{0D108BD9-81ED-4DB2-BD59-A6C34878D82A}">
                        <a16:rowId xmlns:a16="http://schemas.microsoft.com/office/drawing/2014/main" val="1769824806"/>
                      </a:ext>
                    </a:extLst>
                  </a:tr>
                  <a:tr h="370840">
                    <a:tc>
                      <a:txBody>
                        <a:bodyPr/>
                        <a:lstStyle/>
                        <a:p>
                          <a:r>
                            <a:rPr lang="it-IT" sz="1600" dirty="0"/>
                            <a:t>+0% NM</a:t>
                          </a:r>
                        </a:p>
                      </a:txBody>
                      <a:tcPr/>
                    </a:tc>
                    <a:tc>
                      <a:txBody>
                        <a:bodyPr/>
                        <a:lstStyle/>
                        <a:p>
                          <a:r>
                            <a:rPr lang="it-IT" sz="1600" dirty="0"/>
                            <a:t>0,310</a:t>
                          </a:r>
                        </a:p>
                      </a:txBody>
                      <a:tcPr/>
                    </a:tc>
                    <a:extLst>
                      <a:ext uri="{0D108BD9-81ED-4DB2-BD59-A6C34878D82A}">
                        <a16:rowId xmlns:a16="http://schemas.microsoft.com/office/drawing/2014/main" val="2183325217"/>
                      </a:ext>
                    </a:extLst>
                  </a:tr>
                </a:tbl>
              </a:graphicData>
            </a:graphic>
          </p:graphicFrame>
        </mc:Choice>
        <mc:Fallback xmlns="">
          <p:graphicFrame>
            <p:nvGraphicFramePr>
              <p:cNvPr id="9" name="Tabella 8">
                <a:extLst>
                  <a:ext uri="{FF2B5EF4-FFF2-40B4-BE49-F238E27FC236}">
                    <a16:creationId xmlns:a16="http://schemas.microsoft.com/office/drawing/2014/main" id="{E313FDC2-2410-033A-1359-A11A4EDAFA85}"/>
                  </a:ext>
                </a:extLst>
              </p:cNvPr>
              <p:cNvGraphicFramePr>
                <a:graphicFrameLocks noGrp="1"/>
              </p:cNvGraphicFramePr>
              <p:nvPr>
                <p:extLst>
                  <p:ext uri="{D42A27DB-BD31-4B8C-83A1-F6EECF244321}">
                    <p14:modId xmlns:p14="http://schemas.microsoft.com/office/powerpoint/2010/main" val="3824945538"/>
                  </p:ext>
                </p:extLst>
              </p:nvPr>
            </p:nvGraphicFramePr>
            <p:xfrm>
              <a:off x="3411332" y="3150884"/>
              <a:ext cx="2490420" cy="1483360"/>
            </p:xfrm>
            <a:graphic>
              <a:graphicData uri="http://schemas.openxmlformats.org/drawingml/2006/table">
                <a:tbl>
                  <a:tblPr firstRow="1" bandRow="1">
                    <a:tableStyleId>{5C22544A-7EE6-4342-B048-85BDC9FD1C3A}</a:tableStyleId>
                  </a:tblPr>
                  <a:tblGrid>
                    <a:gridCol w="1245210">
                      <a:extLst>
                        <a:ext uri="{9D8B030D-6E8A-4147-A177-3AD203B41FA5}">
                          <a16:colId xmlns:a16="http://schemas.microsoft.com/office/drawing/2014/main" val="1971391013"/>
                        </a:ext>
                      </a:extLst>
                    </a:gridCol>
                    <a:gridCol w="1245210">
                      <a:extLst>
                        <a:ext uri="{9D8B030D-6E8A-4147-A177-3AD203B41FA5}">
                          <a16:colId xmlns:a16="http://schemas.microsoft.com/office/drawing/2014/main" val="3662543654"/>
                        </a:ext>
                      </a:extLst>
                    </a:gridCol>
                  </a:tblGrid>
                  <a:tr h="370840">
                    <a:tc>
                      <a:txBody>
                        <a:bodyPr/>
                        <a:lstStyle/>
                        <a:p>
                          <a:r>
                            <a:rPr lang="it-IT" sz="1600" dirty="0"/>
                            <a:t>Sample</a:t>
                          </a:r>
                        </a:p>
                      </a:txBody>
                      <a:tcPr/>
                    </a:tc>
                    <a:tc>
                      <a:txBody>
                        <a:bodyPr/>
                        <a:lstStyle/>
                        <a:p>
                          <a:endParaRPr lang="it-IT"/>
                        </a:p>
                      </a:txBody>
                      <a:tcPr>
                        <a:blipFill>
                          <a:blip r:embed="rId3"/>
                          <a:stretch>
                            <a:fillRect l="-100488" t="-3279" r="-1951" b="-311475"/>
                          </a:stretch>
                        </a:blipFill>
                      </a:tcPr>
                    </a:tc>
                    <a:extLst>
                      <a:ext uri="{0D108BD9-81ED-4DB2-BD59-A6C34878D82A}">
                        <a16:rowId xmlns:a16="http://schemas.microsoft.com/office/drawing/2014/main" val="1582332253"/>
                      </a:ext>
                    </a:extLst>
                  </a:tr>
                  <a:tr h="370840">
                    <a:tc>
                      <a:txBody>
                        <a:bodyPr/>
                        <a:lstStyle/>
                        <a:p>
                          <a:r>
                            <a:rPr lang="it-IT" sz="1600" dirty="0"/>
                            <a:t>+20% M</a:t>
                          </a:r>
                        </a:p>
                      </a:txBody>
                      <a:tcPr/>
                    </a:tc>
                    <a:tc>
                      <a:txBody>
                        <a:bodyPr/>
                        <a:lstStyle/>
                        <a:p>
                          <a:r>
                            <a:rPr lang="it-IT" sz="1600" dirty="0"/>
                            <a:t>0,009</a:t>
                          </a:r>
                        </a:p>
                      </a:txBody>
                      <a:tcPr/>
                    </a:tc>
                    <a:extLst>
                      <a:ext uri="{0D108BD9-81ED-4DB2-BD59-A6C34878D82A}">
                        <a16:rowId xmlns:a16="http://schemas.microsoft.com/office/drawing/2014/main" val="2708907484"/>
                      </a:ext>
                    </a:extLst>
                  </a:tr>
                  <a:tr h="370840">
                    <a:tc>
                      <a:txBody>
                        <a:bodyPr/>
                        <a:lstStyle/>
                        <a:p>
                          <a:r>
                            <a:rPr lang="it-IT" sz="1600" dirty="0"/>
                            <a:t>+20% NM</a:t>
                          </a:r>
                        </a:p>
                      </a:txBody>
                      <a:tcPr/>
                    </a:tc>
                    <a:tc>
                      <a:txBody>
                        <a:bodyPr/>
                        <a:lstStyle/>
                        <a:p>
                          <a:r>
                            <a:rPr lang="it-IT" sz="1600" dirty="0"/>
                            <a:t>0,428</a:t>
                          </a:r>
                        </a:p>
                      </a:txBody>
                      <a:tcPr/>
                    </a:tc>
                    <a:extLst>
                      <a:ext uri="{0D108BD9-81ED-4DB2-BD59-A6C34878D82A}">
                        <a16:rowId xmlns:a16="http://schemas.microsoft.com/office/drawing/2014/main" val="1769824806"/>
                      </a:ext>
                    </a:extLst>
                  </a:tr>
                  <a:tr h="370840">
                    <a:tc>
                      <a:txBody>
                        <a:bodyPr/>
                        <a:lstStyle/>
                        <a:p>
                          <a:r>
                            <a:rPr lang="it-IT" sz="1600" dirty="0"/>
                            <a:t>+0% NM</a:t>
                          </a:r>
                        </a:p>
                      </a:txBody>
                      <a:tcPr/>
                    </a:tc>
                    <a:tc>
                      <a:txBody>
                        <a:bodyPr/>
                        <a:lstStyle/>
                        <a:p>
                          <a:r>
                            <a:rPr lang="it-IT" sz="1600" dirty="0"/>
                            <a:t>0,310</a:t>
                          </a:r>
                        </a:p>
                      </a:txBody>
                      <a:tcPr/>
                    </a:tc>
                    <a:extLst>
                      <a:ext uri="{0D108BD9-81ED-4DB2-BD59-A6C34878D82A}">
                        <a16:rowId xmlns:a16="http://schemas.microsoft.com/office/drawing/2014/main" val="2183325217"/>
                      </a:ext>
                    </a:extLst>
                  </a:tr>
                </a:tbl>
              </a:graphicData>
            </a:graphic>
          </p:graphicFrame>
        </mc:Fallback>
      </mc:AlternateContent>
      <p:pic>
        <p:nvPicPr>
          <p:cNvPr id="10" name="Picture 2" descr="A graph of a graph&#10;&#10;Description automatically generated with medium confidence">
            <a:extLst>
              <a:ext uri="{FF2B5EF4-FFF2-40B4-BE49-F238E27FC236}">
                <a16:creationId xmlns:a16="http://schemas.microsoft.com/office/drawing/2014/main" id="{2E2B6689-C8B6-C06A-B823-F42B3ADDD7AD}"/>
              </a:ext>
            </a:extLst>
          </p:cNvPr>
          <p:cNvPicPr>
            <a:picLocks noChangeAspect="1"/>
          </p:cNvPicPr>
          <p:nvPr/>
        </p:nvPicPr>
        <p:blipFill>
          <a:blip r:embed="rId4"/>
          <a:stretch>
            <a:fillRect/>
          </a:stretch>
        </p:blipFill>
        <p:spPr>
          <a:xfrm>
            <a:off x="0" y="1943742"/>
            <a:ext cx="3461659" cy="2650132"/>
          </a:xfrm>
          <a:prstGeom prst="rect">
            <a:avLst/>
          </a:prstGeom>
        </p:spPr>
      </p:pic>
      <p:pic>
        <p:nvPicPr>
          <p:cNvPr id="11" name="Immagine 1" descr="Immagine che contiene testo, schermata, linea, diagramma&#10;&#10;Descrizione generata automaticamente">
            <a:extLst>
              <a:ext uri="{FF2B5EF4-FFF2-40B4-BE49-F238E27FC236}">
                <a16:creationId xmlns:a16="http://schemas.microsoft.com/office/drawing/2014/main" id="{165A4946-E8C1-7B00-4FB8-F6EEF56B9F6E}"/>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82343" y="1845435"/>
            <a:ext cx="3390445" cy="2708648"/>
          </a:xfrm>
          <a:prstGeom prst="rect">
            <a:avLst/>
          </a:prstGeom>
        </p:spPr>
      </p:pic>
      <p:pic>
        <p:nvPicPr>
          <p:cNvPr id="3" name="Immagine 2">
            <a:extLst>
              <a:ext uri="{FF2B5EF4-FFF2-40B4-BE49-F238E27FC236}">
                <a16:creationId xmlns:a16="http://schemas.microsoft.com/office/drawing/2014/main" id="{117CE0CE-8807-A06E-2AD0-00509171CE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4" name="CasellaDiTesto 3">
            <a:extLst>
              <a:ext uri="{FF2B5EF4-FFF2-40B4-BE49-F238E27FC236}">
                <a16:creationId xmlns:a16="http://schemas.microsoft.com/office/drawing/2014/main" id="{1E864DEE-146C-5E13-7AEB-B10C82E22CA0}"/>
              </a:ext>
            </a:extLst>
          </p:cNvPr>
          <p:cNvSpPr txBox="1"/>
          <p:nvPr/>
        </p:nvSpPr>
        <p:spPr>
          <a:xfrm>
            <a:off x="3282344" y="1589383"/>
            <a:ext cx="2491739" cy="1384935"/>
          </a:xfrm>
          <a:prstGeom prst="octagon">
            <a:avLst/>
          </a:prstGeom>
        </p:spPr>
        <p:style>
          <a:lnRef idx="2">
            <a:schemeClr val="accent5">
              <a:shade val="15000"/>
            </a:schemeClr>
          </a:lnRef>
          <a:fillRef idx="1">
            <a:schemeClr val="accent5"/>
          </a:fillRef>
          <a:effectRef idx="0">
            <a:schemeClr val="accent5"/>
          </a:effectRef>
          <a:fontRef idx="minor">
            <a:schemeClr val="lt1"/>
          </a:fontRef>
        </p:style>
        <p:txBody>
          <a:bodyPr vert="horz" wrap="square" lIns="91440" tIns="0" rIns="91440" bIns="0" rtlCol="0">
            <a:spAutoFit/>
          </a:bodyPr>
          <a:lstStyle/>
          <a:p>
            <a:pPr algn="ctr"/>
            <a:r>
              <a:rPr lang="it-IT" sz="1600" dirty="0" err="1"/>
              <a:t>Larger</a:t>
            </a:r>
            <a:r>
              <a:rPr lang="it-IT" sz="1600" dirty="0"/>
              <a:t> grains  </a:t>
            </a:r>
            <a:r>
              <a:rPr lang="it-IT" sz="1600" dirty="0" err="1"/>
              <a:t>PITs</a:t>
            </a:r>
            <a:r>
              <a:rPr lang="it-IT" sz="1600" dirty="0"/>
              <a:t> are </a:t>
            </a:r>
            <a:r>
              <a:rPr lang="it-IT" sz="1600" dirty="0" err="1"/>
              <a:t>characterized</a:t>
            </a:r>
            <a:r>
              <a:rPr lang="it-IT" sz="1600" dirty="0"/>
              <a:t> by </a:t>
            </a:r>
            <a:r>
              <a:rPr lang="it-IT" sz="1600" dirty="0" err="1"/>
              <a:t>higher</a:t>
            </a:r>
            <a:r>
              <a:rPr lang="it-IT" sz="1600" dirty="0"/>
              <a:t> texture and </a:t>
            </a:r>
            <a:r>
              <a:rPr lang="it-IT" sz="1600" dirty="0" err="1"/>
              <a:t>higher</a:t>
            </a:r>
            <a:r>
              <a:rPr lang="it-IT" sz="1600" dirty="0"/>
              <a:t> Jc</a:t>
            </a:r>
          </a:p>
        </p:txBody>
      </p:sp>
    </p:spTree>
    <p:extLst>
      <p:ext uri="{BB962C8B-B14F-4D97-AF65-F5344CB8AC3E}">
        <p14:creationId xmlns:p14="http://schemas.microsoft.com/office/powerpoint/2010/main" val="221858308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96056D8-9320-18F6-596A-082136FAD0E1}"/>
              </a:ext>
            </a:extLst>
          </p:cNvPr>
          <p:cNvSpPr>
            <a:spLocks noGrp="1"/>
          </p:cNvSpPr>
          <p:nvPr>
            <p:ph type="title"/>
          </p:nvPr>
        </p:nvSpPr>
        <p:spPr/>
        <p:txBody>
          <a:bodyPr/>
          <a:lstStyle/>
          <a:p>
            <a:r>
              <a:rPr lang="it-IT" dirty="0"/>
              <a:t>122 Ag </a:t>
            </a:r>
            <a:r>
              <a:rPr lang="it-IT" dirty="0" err="1"/>
              <a:t>wires</a:t>
            </a:r>
            <a:r>
              <a:rPr lang="it-IT" dirty="0"/>
              <a:t> (4)</a:t>
            </a:r>
            <a:endParaRPr lang="en-US" dirty="0"/>
          </a:p>
        </p:txBody>
      </p:sp>
      <p:sp>
        <p:nvSpPr>
          <p:cNvPr id="6" name="Segnaposto numero diapositiva 5">
            <a:extLst>
              <a:ext uri="{FF2B5EF4-FFF2-40B4-BE49-F238E27FC236}">
                <a16:creationId xmlns:a16="http://schemas.microsoft.com/office/drawing/2014/main" id="{90C7E511-BE55-5BDA-BCAA-B644A5854F5F}"/>
              </a:ext>
            </a:extLst>
          </p:cNvPr>
          <p:cNvSpPr>
            <a:spLocks noGrp="1"/>
          </p:cNvSpPr>
          <p:nvPr>
            <p:ph type="sldNum" sz="quarter" idx="4"/>
          </p:nvPr>
        </p:nvSpPr>
        <p:spPr/>
        <p:txBody>
          <a:bodyPr/>
          <a:lstStyle/>
          <a:p>
            <a:fld id="{02C7C199-0D0D-7840-A88D-785280B31CF7}" type="slidenum">
              <a:rPr lang="it-IT" smtClean="0"/>
              <a:t>14</a:t>
            </a:fld>
            <a:endParaRPr lang="it-IT"/>
          </a:p>
        </p:txBody>
      </p:sp>
      <p:sp>
        <p:nvSpPr>
          <p:cNvPr id="7" name="Segnaposto piè di pagina 6">
            <a:extLst>
              <a:ext uri="{FF2B5EF4-FFF2-40B4-BE49-F238E27FC236}">
                <a16:creationId xmlns:a16="http://schemas.microsoft.com/office/drawing/2014/main" id="{D14F128E-7C6D-B73F-3C5C-AA23EE3D8C99}"/>
              </a:ext>
            </a:extLst>
          </p:cNvPr>
          <p:cNvSpPr>
            <a:spLocks noGrp="1"/>
          </p:cNvSpPr>
          <p:nvPr>
            <p:ph type="ftr" sz="quarter" idx="3"/>
          </p:nvPr>
        </p:nvSpPr>
        <p:spPr/>
        <p:txBody>
          <a:bodyPr/>
          <a:lstStyle/>
          <a:p>
            <a:r>
              <a:rPr lang="it-IT"/>
              <a:t>ENR-04-ENEA-03 ORION</a:t>
            </a:r>
            <a:endParaRPr lang="it-IT" dirty="0"/>
          </a:p>
        </p:txBody>
      </p:sp>
      <p:pic>
        <p:nvPicPr>
          <p:cNvPr id="9" name="Immagine 8" descr="Immagine che contiene cilindro, vaso, argento, ceramica&#10;&#10;Il contenuto generato dall'IA potrebbe non essere corretto.">
            <a:extLst>
              <a:ext uri="{FF2B5EF4-FFF2-40B4-BE49-F238E27FC236}">
                <a16:creationId xmlns:a16="http://schemas.microsoft.com/office/drawing/2014/main" id="{8DC10578-990E-E097-B632-2D456B4AC5AB}"/>
              </a:ext>
            </a:extLst>
          </p:cNvPr>
          <p:cNvPicPr>
            <a:picLocks noChangeAspect="1"/>
          </p:cNvPicPr>
          <p:nvPr/>
        </p:nvPicPr>
        <p:blipFill>
          <a:blip r:embed="rId2"/>
          <a:srcRect l="21892" r="5825"/>
          <a:stretch>
            <a:fillRect/>
          </a:stretch>
        </p:blipFill>
        <p:spPr>
          <a:xfrm>
            <a:off x="4219695" y="1327252"/>
            <a:ext cx="2160000" cy="2241181"/>
          </a:xfrm>
          <a:prstGeom prst="rect">
            <a:avLst/>
          </a:prstGeom>
        </p:spPr>
      </p:pic>
      <p:pic>
        <p:nvPicPr>
          <p:cNvPr id="11" name="Immagine 10" descr="Immagine che contiene Ricambio auto, interno&#10;&#10;Il contenuto generato dall'IA potrebbe non essere corretto.">
            <a:extLst>
              <a:ext uri="{FF2B5EF4-FFF2-40B4-BE49-F238E27FC236}">
                <a16:creationId xmlns:a16="http://schemas.microsoft.com/office/drawing/2014/main" id="{7DD430A5-8C01-6F4B-8FAB-1EB6429DD334}"/>
              </a:ext>
            </a:extLst>
          </p:cNvPr>
          <p:cNvPicPr>
            <a:picLocks noChangeAspect="1"/>
          </p:cNvPicPr>
          <p:nvPr/>
        </p:nvPicPr>
        <p:blipFill>
          <a:blip r:embed="rId3"/>
          <a:stretch>
            <a:fillRect/>
          </a:stretch>
        </p:blipFill>
        <p:spPr>
          <a:xfrm>
            <a:off x="6984000" y="333995"/>
            <a:ext cx="2160000" cy="2880000"/>
          </a:xfrm>
          <a:prstGeom prst="rect">
            <a:avLst/>
          </a:prstGeom>
        </p:spPr>
      </p:pic>
      <p:pic>
        <p:nvPicPr>
          <p:cNvPr id="13" name="Immagine 12" descr="Immagine che contiene cilindro, pavimento, tubo, interno&#10;&#10;Il contenuto generato dall'IA potrebbe non essere corretto.">
            <a:extLst>
              <a:ext uri="{FF2B5EF4-FFF2-40B4-BE49-F238E27FC236}">
                <a16:creationId xmlns:a16="http://schemas.microsoft.com/office/drawing/2014/main" id="{2DD6CD7A-2E90-61AA-04F8-9004DD424DC6}"/>
              </a:ext>
            </a:extLst>
          </p:cNvPr>
          <p:cNvPicPr>
            <a:picLocks noChangeAspect="1"/>
          </p:cNvPicPr>
          <p:nvPr/>
        </p:nvPicPr>
        <p:blipFill>
          <a:blip r:embed="rId4"/>
          <a:srcRect r="34437"/>
          <a:stretch>
            <a:fillRect/>
          </a:stretch>
        </p:blipFill>
        <p:spPr>
          <a:xfrm rot="5400000">
            <a:off x="321555" y="816882"/>
            <a:ext cx="1888229" cy="2160000"/>
          </a:xfrm>
          <a:prstGeom prst="rect">
            <a:avLst/>
          </a:prstGeom>
        </p:spPr>
      </p:pic>
      <p:pic>
        <p:nvPicPr>
          <p:cNvPr id="17" name="Immagine 16" descr="Immagine che contiene cilindro, strumento, acciaio, Metallurgia&#10;&#10;Il contenuto generato dall'IA potrebbe non essere corretto.">
            <a:extLst>
              <a:ext uri="{FF2B5EF4-FFF2-40B4-BE49-F238E27FC236}">
                <a16:creationId xmlns:a16="http://schemas.microsoft.com/office/drawing/2014/main" id="{7F983493-4F99-922D-CC37-88D2810C01A2}"/>
              </a:ext>
            </a:extLst>
          </p:cNvPr>
          <p:cNvPicPr>
            <a:picLocks noChangeAspect="1"/>
          </p:cNvPicPr>
          <p:nvPr/>
        </p:nvPicPr>
        <p:blipFill>
          <a:blip r:embed="rId5"/>
          <a:stretch>
            <a:fillRect/>
          </a:stretch>
        </p:blipFill>
        <p:spPr>
          <a:xfrm rot="5400000">
            <a:off x="2130750" y="1505311"/>
            <a:ext cx="2160000" cy="1620000"/>
          </a:xfrm>
          <a:prstGeom prst="rect">
            <a:avLst/>
          </a:prstGeom>
        </p:spPr>
      </p:pic>
      <p:pic>
        <p:nvPicPr>
          <p:cNvPr id="18" name="Immagine 17">
            <a:extLst>
              <a:ext uri="{FF2B5EF4-FFF2-40B4-BE49-F238E27FC236}">
                <a16:creationId xmlns:a16="http://schemas.microsoft.com/office/drawing/2014/main" id="{A565F200-A095-E49A-E05F-2E37539DF0A9}"/>
              </a:ext>
            </a:extLst>
          </p:cNvPr>
          <p:cNvPicPr>
            <a:picLocks noChangeAspect="1"/>
          </p:cNvPicPr>
          <p:nvPr/>
        </p:nvPicPr>
        <p:blipFill>
          <a:blip r:embed="rId6"/>
          <a:srcRect b="40885"/>
          <a:stretch>
            <a:fillRect/>
          </a:stretch>
        </p:blipFill>
        <p:spPr>
          <a:xfrm>
            <a:off x="5725334" y="2695657"/>
            <a:ext cx="2160000" cy="2270005"/>
          </a:xfrm>
          <a:prstGeom prst="rect">
            <a:avLst/>
          </a:prstGeom>
        </p:spPr>
      </p:pic>
      <p:sp>
        <p:nvSpPr>
          <p:cNvPr id="5" name="CasellaDiTesto 4">
            <a:extLst>
              <a:ext uri="{FF2B5EF4-FFF2-40B4-BE49-F238E27FC236}">
                <a16:creationId xmlns:a16="http://schemas.microsoft.com/office/drawing/2014/main" id="{F985238E-93F3-69B0-A085-0E45849594F8}"/>
              </a:ext>
            </a:extLst>
          </p:cNvPr>
          <p:cNvSpPr txBox="1"/>
          <p:nvPr/>
        </p:nvSpPr>
        <p:spPr>
          <a:xfrm>
            <a:off x="18203" y="3395311"/>
            <a:ext cx="5755880" cy="1731169"/>
          </a:xfrm>
          <a:prstGeom prst="octagon">
            <a:avLst/>
          </a:prstGeom>
        </p:spPr>
        <p:style>
          <a:lnRef idx="2">
            <a:schemeClr val="accent5">
              <a:shade val="15000"/>
            </a:schemeClr>
          </a:lnRef>
          <a:fillRef idx="1">
            <a:schemeClr val="accent5"/>
          </a:fillRef>
          <a:effectRef idx="0">
            <a:schemeClr val="accent5"/>
          </a:effectRef>
          <a:fontRef idx="minor">
            <a:schemeClr val="lt1"/>
          </a:fontRef>
        </p:style>
        <p:txBody>
          <a:bodyPr vert="horz" wrap="square" lIns="91440" tIns="0" rIns="91440" bIns="0" rtlCol="0">
            <a:spAutoFit/>
          </a:bodyPr>
          <a:lstStyle/>
          <a:p>
            <a:pPr algn="ctr"/>
            <a:r>
              <a:rPr lang="it-IT" sz="1600" dirty="0" err="1"/>
              <a:t>Several</a:t>
            </a:r>
            <a:r>
              <a:rPr lang="it-IT" sz="1600" dirty="0"/>
              <a:t> </a:t>
            </a:r>
            <a:r>
              <a:rPr lang="it-IT" sz="1600" dirty="0" err="1"/>
              <a:t>critical</a:t>
            </a:r>
            <a:r>
              <a:rPr lang="it-IT" sz="1600" dirty="0"/>
              <a:t> </a:t>
            </a:r>
            <a:r>
              <a:rPr lang="it-IT" sz="1600" dirty="0" err="1"/>
              <a:t>aspects</a:t>
            </a:r>
            <a:r>
              <a:rPr lang="it-IT" sz="1600" dirty="0"/>
              <a:t>: </a:t>
            </a:r>
          </a:p>
          <a:p>
            <a:pPr marL="285750" indent="-285750" algn="ctr">
              <a:buFont typeface="Arial" panose="020B0604020202020204" pitchFamily="34" charset="0"/>
              <a:buChar char="•"/>
            </a:pPr>
            <a:r>
              <a:rPr lang="it-IT" sz="1600" dirty="0"/>
              <a:t>Silver reaction with Cu and </a:t>
            </a:r>
            <a:r>
              <a:rPr lang="it-IT" sz="1600" dirty="0" err="1"/>
              <a:t>its</a:t>
            </a:r>
            <a:r>
              <a:rPr lang="it-IT" sz="1600" dirty="0"/>
              <a:t> </a:t>
            </a:r>
            <a:r>
              <a:rPr lang="it-IT" sz="1600" dirty="0" err="1"/>
              <a:t>alloys</a:t>
            </a:r>
            <a:r>
              <a:rPr lang="it-IT" sz="1600" dirty="0"/>
              <a:t> (</a:t>
            </a:r>
            <a:r>
              <a:rPr lang="it-IT" sz="1600" dirty="0" err="1"/>
              <a:t>steel</a:t>
            </a:r>
            <a:r>
              <a:rPr lang="it-IT" sz="1600" dirty="0"/>
              <a:t> support)</a:t>
            </a:r>
          </a:p>
          <a:p>
            <a:pPr marL="285750" indent="-285750" algn="ctr">
              <a:buFont typeface="Arial" panose="020B0604020202020204" pitchFamily="34" charset="0"/>
              <a:buChar char="•"/>
            </a:pPr>
            <a:r>
              <a:rPr lang="it-IT" sz="1600" dirty="0"/>
              <a:t>High </a:t>
            </a:r>
            <a:r>
              <a:rPr lang="it-IT" sz="1600" dirty="0" err="1"/>
              <a:t>fragility</a:t>
            </a:r>
            <a:endParaRPr lang="it-IT" sz="1600" dirty="0"/>
          </a:p>
          <a:p>
            <a:pPr marL="285750" indent="-285750" algn="ctr">
              <a:buFont typeface="Arial" panose="020B0604020202020204" pitchFamily="34" charset="0"/>
              <a:buChar char="•"/>
            </a:pPr>
            <a:r>
              <a:rPr lang="it-IT" sz="1600" dirty="0"/>
              <a:t>Low </a:t>
            </a:r>
            <a:r>
              <a:rPr lang="it-IT" sz="1600" dirty="0" err="1"/>
              <a:t>tolerance</a:t>
            </a:r>
            <a:r>
              <a:rPr lang="it-IT" sz="1600" dirty="0"/>
              <a:t> to bending (large </a:t>
            </a:r>
            <a:r>
              <a:rPr lang="it-IT" sz="1600" dirty="0" err="1"/>
              <a:t>diameters</a:t>
            </a:r>
            <a:r>
              <a:rPr lang="it-IT" sz="1600" dirty="0"/>
              <a:t> ~ 6.3 cm)</a:t>
            </a:r>
          </a:p>
          <a:p>
            <a:pPr marL="285750" indent="-285750" algn="ctr">
              <a:buFont typeface="Arial" panose="020B0604020202020204" pitchFamily="34" charset="0"/>
              <a:buChar char="•"/>
            </a:pPr>
            <a:r>
              <a:rPr lang="it-IT" sz="1600" dirty="0"/>
              <a:t>Fine control of temperature </a:t>
            </a:r>
            <a:r>
              <a:rPr lang="it-IT" sz="1600" dirty="0" err="1"/>
              <a:t>needed</a:t>
            </a:r>
            <a:endParaRPr lang="it-IT" sz="1600" dirty="0"/>
          </a:p>
        </p:txBody>
      </p:sp>
      <p:sp>
        <p:nvSpPr>
          <p:cNvPr id="8" name="CasellaDiTesto 7">
            <a:extLst>
              <a:ext uri="{FF2B5EF4-FFF2-40B4-BE49-F238E27FC236}">
                <a16:creationId xmlns:a16="http://schemas.microsoft.com/office/drawing/2014/main" id="{E4A3713C-86C8-8A42-6D0B-AE2CA574A94A}"/>
              </a:ext>
            </a:extLst>
          </p:cNvPr>
          <p:cNvSpPr txBox="1"/>
          <p:nvPr/>
        </p:nvSpPr>
        <p:spPr>
          <a:xfrm>
            <a:off x="731520" y="821600"/>
            <a:ext cx="1941557" cy="276999"/>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r>
              <a:rPr lang="it-IT" dirty="0"/>
              <a:t>Barrel production</a:t>
            </a:r>
          </a:p>
        </p:txBody>
      </p:sp>
      <p:sp>
        <p:nvSpPr>
          <p:cNvPr id="10" name="CasellaDiTesto 9">
            <a:extLst>
              <a:ext uri="{FF2B5EF4-FFF2-40B4-BE49-F238E27FC236}">
                <a16:creationId xmlns:a16="http://schemas.microsoft.com/office/drawing/2014/main" id="{855D9C65-8662-6E2A-4B42-B8860D45844B}"/>
              </a:ext>
            </a:extLst>
          </p:cNvPr>
          <p:cNvSpPr txBox="1"/>
          <p:nvPr/>
        </p:nvSpPr>
        <p:spPr>
          <a:xfrm>
            <a:off x="2310503" y="1437922"/>
            <a:ext cx="1800493" cy="276999"/>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r>
              <a:rPr lang="it-IT" dirty="0"/>
              <a:t>Coil on </a:t>
            </a:r>
            <a:r>
              <a:rPr lang="it-IT" dirty="0" err="1"/>
              <a:t>graphite</a:t>
            </a:r>
            <a:endParaRPr lang="it-IT" dirty="0"/>
          </a:p>
        </p:txBody>
      </p:sp>
      <p:sp>
        <p:nvSpPr>
          <p:cNvPr id="12" name="CasellaDiTesto 11">
            <a:extLst>
              <a:ext uri="{FF2B5EF4-FFF2-40B4-BE49-F238E27FC236}">
                <a16:creationId xmlns:a16="http://schemas.microsoft.com/office/drawing/2014/main" id="{C7F53B20-4A3B-D3B0-CFC3-10CBBB0BC6E8}"/>
              </a:ext>
            </a:extLst>
          </p:cNvPr>
          <p:cNvSpPr txBox="1"/>
          <p:nvPr/>
        </p:nvSpPr>
        <p:spPr>
          <a:xfrm>
            <a:off x="4488564" y="1132262"/>
            <a:ext cx="2069797" cy="276999"/>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r>
              <a:rPr lang="it-IT" dirty="0"/>
              <a:t>Thermal treatment</a:t>
            </a:r>
          </a:p>
        </p:txBody>
      </p:sp>
      <p:sp>
        <p:nvSpPr>
          <p:cNvPr id="14" name="CasellaDiTesto 13">
            <a:extLst>
              <a:ext uri="{FF2B5EF4-FFF2-40B4-BE49-F238E27FC236}">
                <a16:creationId xmlns:a16="http://schemas.microsoft.com/office/drawing/2014/main" id="{6CDC484C-D6DC-4055-8BCF-33D453E2EEAA}"/>
              </a:ext>
            </a:extLst>
          </p:cNvPr>
          <p:cNvSpPr txBox="1"/>
          <p:nvPr/>
        </p:nvSpPr>
        <p:spPr>
          <a:xfrm>
            <a:off x="5832926" y="4750203"/>
            <a:ext cx="1569660" cy="276999"/>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r>
              <a:rPr lang="it-IT" dirty="0" err="1"/>
              <a:t>Mounting</a:t>
            </a:r>
            <a:r>
              <a:rPr lang="it-IT" dirty="0"/>
              <a:t> test</a:t>
            </a:r>
          </a:p>
        </p:txBody>
      </p:sp>
      <p:sp>
        <p:nvSpPr>
          <p:cNvPr id="16" name="CasellaDiTesto 15">
            <a:extLst>
              <a:ext uri="{FF2B5EF4-FFF2-40B4-BE49-F238E27FC236}">
                <a16:creationId xmlns:a16="http://schemas.microsoft.com/office/drawing/2014/main" id="{1218BCAE-0AA4-69AE-1903-A470447A6184}"/>
              </a:ext>
            </a:extLst>
          </p:cNvPr>
          <p:cNvSpPr txBox="1"/>
          <p:nvPr/>
        </p:nvSpPr>
        <p:spPr>
          <a:xfrm>
            <a:off x="6816550" y="792000"/>
            <a:ext cx="2210862" cy="276999"/>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r>
              <a:rPr lang="it-IT" dirty="0"/>
              <a:t>I and V connections</a:t>
            </a:r>
          </a:p>
        </p:txBody>
      </p:sp>
      <p:pic>
        <p:nvPicPr>
          <p:cNvPr id="19" name="Immagine 18">
            <a:extLst>
              <a:ext uri="{FF2B5EF4-FFF2-40B4-BE49-F238E27FC236}">
                <a16:creationId xmlns:a16="http://schemas.microsoft.com/office/drawing/2014/main" id="{E0C6BD61-D348-6775-14B4-942F56226E9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4" name="CasellaDiTesto 3">
            <a:extLst>
              <a:ext uri="{FF2B5EF4-FFF2-40B4-BE49-F238E27FC236}">
                <a16:creationId xmlns:a16="http://schemas.microsoft.com/office/drawing/2014/main" id="{107F2490-9941-DB34-5CA9-543FC2CB8FAB}"/>
              </a:ext>
            </a:extLst>
          </p:cNvPr>
          <p:cNvSpPr txBox="1"/>
          <p:nvPr/>
        </p:nvSpPr>
        <p:spPr>
          <a:xfrm>
            <a:off x="3887956" y="72763"/>
            <a:ext cx="2491739" cy="1038701"/>
          </a:xfrm>
          <a:prstGeom prst="octagon">
            <a:avLst/>
          </a:prstGeom>
        </p:spPr>
        <p:style>
          <a:lnRef idx="2">
            <a:schemeClr val="accent6">
              <a:shade val="15000"/>
            </a:schemeClr>
          </a:lnRef>
          <a:fillRef idx="1">
            <a:schemeClr val="accent6"/>
          </a:fillRef>
          <a:effectRef idx="0">
            <a:schemeClr val="accent6"/>
          </a:effectRef>
          <a:fontRef idx="minor">
            <a:schemeClr val="lt1"/>
          </a:fontRef>
        </p:style>
        <p:txBody>
          <a:bodyPr vert="horz" wrap="square" lIns="91440" tIns="0" rIns="91440" bIns="0" rtlCol="0">
            <a:spAutoFit/>
          </a:bodyPr>
          <a:lstStyle/>
          <a:p>
            <a:pPr algn="ctr"/>
            <a:r>
              <a:rPr lang="it-IT" sz="1600" dirty="0"/>
              <a:t>Measurements </a:t>
            </a:r>
            <a:r>
              <a:rPr lang="it-IT" sz="1600" dirty="0" err="1"/>
              <a:t>carried</a:t>
            </a:r>
            <a:r>
              <a:rPr lang="it-IT" sz="1600" dirty="0"/>
              <a:t> out on long (~1m) sample</a:t>
            </a:r>
          </a:p>
        </p:txBody>
      </p:sp>
    </p:spTree>
    <p:extLst>
      <p:ext uri="{BB962C8B-B14F-4D97-AF65-F5344CB8AC3E}">
        <p14:creationId xmlns:p14="http://schemas.microsoft.com/office/powerpoint/2010/main" val="18493319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EBAC7D2-DE49-C7DD-E0EE-C6BF3998304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4" name="CasellaDiTesto 3">
            <a:extLst>
              <a:ext uri="{FF2B5EF4-FFF2-40B4-BE49-F238E27FC236}">
                <a16:creationId xmlns:a16="http://schemas.microsoft.com/office/drawing/2014/main" id="{5603EA34-3D52-E380-2078-2EA437332734}"/>
              </a:ext>
            </a:extLst>
          </p:cNvPr>
          <p:cNvSpPr txBox="1"/>
          <p:nvPr/>
        </p:nvSpPr>
        <p:spPr>
          <a:xfrm>
            <a:off x="350447" y="577948"/>
            <a:ext cx="6329939" cy="1384935"/>
          </a:xfrm>
          <a:prstGeom prst="octagon">
            <a:avLst/>
          </a:prstGeom>
        </p:spPr>
        <p:style>
          <a:lnRef idx="2">
            <a:schemeClr val="accent6">
              <a:shade val="15000"/>
            </a:schemeClr>
          </a:lnRef>
          <a:fillRef idx="1">
            <a:schemeClr val="accent6"/>
          </a:fillRef>
          <a:effectRef idx="0">
            <a:schemeClr val="accent6"/>
          </a:effectRef>
          <a:fontRef idx="minor">
            <a:schemeClr val="lt1"/>
          </a:fontRef>
        </p:style>
        <p:txBody>
          <a:bodyPr vert="horz" wrap="square" lIns="91440" tIns="0" rIns="91440" bIns="0" rtlCol="0">
            <a:spAutoFit/>
          </a:bodyPr>
          <a:lstStyle/>
          <a:p>
            <a:pPr marL="285750" indent="-285750" algn="ctr">
              <a:buFont typeface="Arial" panose="020B0604020202020204" pitchFamily="34" charset="0"/>
              <a:buChar char="•"/>
            </a:pPr>
            <a:r>
              <a:rPr lang="it-IT" sz="1600" dirty="0"/>
              <a:t>The long sample shows an intricate behaviour, with a </a:t>
            </a:r>
            <a:r>
              <a:rPr lang="it-IT" sz="1600" dirty="0" err="1"/>
              <a:t>portion</a:t>
            </a:r>
            <a:r>
              <a:rPr lang="it-IT" sz="1600" dirty="0"/>
              <a:t> in line with short samples and a </a:t>
            </a:r>
            <a:r>
              <a:rPr lang="it-IT" sz="1600" dirty="0" err="1"/>
              <a:t>degraded</a:t>
            </a:r>
            <a:r>
              <a:rPr lang="it-IT" sz="1600" dirty="0"/>
              <a:t> zone</a:t>
            </a:r>
          </a:p>
          <a:p>
            <a:pPr marL="285750" indent="-285750" algn="ctr">
              <a:buFont typeface="Arial" panose="020B0604020202020204" pitchFamily="34" charset="0"/>
              <a:buChar char="•"/>
            </a:pPr>
            <a:r>
              <a:rPr lang="it-IT" sz="1600" dirty="0" err="1"/>
              <a:t>Further</a:t>
            </a:r>
            <a:r>
              <a:rPr lang="it-IT" sz="1600" dirty="0"/>
              <a:t> </a:t>
            </a:r>
            <a:r>
              <a:rPr lang="it-IT" sz="1600" dirty="0" err="1"/>
              <a:t>analysis</a:t>
            </a:r>
            <a:r>
              <a:rPr lang="it-IT" sz="1600" dirty="0"/>
              <a:t> </a:t>
            </a:r>
            <a:r>
              <a:rPr lang="it-IT" sz="1600" dirty="0" err="1"/>
              <a:t>current</a:t>
            </a:r>
            <a:r>
              <a:rPr lang="it-IT" sz="1600" dirty="0"/>
              <a:t> </a:t>
            </a:r>
            <a:r>
              <a:rPr lang="it-IT" sz="1600" dirty="0" err="1"/>
              <a:t>ongoing</a:t>
            </a:r>
            <a:r>
              <a:rPr lang="it-IT" sz="1600" dirty="0"/>
              <a:t> to correlate the performance with </a:t>
            </a:r>
            <a:r>
              <a:rPr lang="it-IT" sz="1600" dirty="0" err="1"/>
              <a:t>defects</a:t>
            </a:r>
            <a:endParaRPr lang="it-IT" sz="1600" dirty="0"/>
          </a:p>
        </p:txBody>
      </p:sp>
      <p:sp>
        <p:nvSpPr>
          <p:cNvPr id="2" name="Titolo 1">
            <a:extLst>
              <a:ext uri="{FF2B5EF4-FFF2-40B4-BE49-F238E27FC236}">
                <a16:creationId xmlns:a16="http://schemas.microsoft.com/office/drawing/2014/main" id="{1944CC24-DFF7-8076-A935-24E468159C99}"/>
              </a:ext>
            </a:extLst>
          </p:cNvPr>
          <p:cNvSpPr>
            <a:spLocks noGrp="1"/>
          </p:cNvSpPr>
          <p:nvPr>
            <p:ph type="title"/>
          </p:nvPr>
        </p:nvSpPr>
        <p:spPr/>
        <p:txBody>
          <a:bodyPr/>
          <a:lstStyle/>
          <a:p>
            <a:r>
              <a:rPr lang="it-IT" dirty="0"/>
              <a:t>122 Ag </a:t>
            </a:r>
            <a:r>
              <a:rPr lang="it-IT" dirty="0" err="1"/>
              <a:t>wires</a:t>
            </a:r>
            <a:r>
              <a:rPr lang="it-IT" dirty="0"/>
              <a:t> performance</a:t>
            </a:r>
            <a:endParaRPr lang="en-US" dirty="0"/>
          </a:p>
        </p:txBody>
      </p:sp>
      <p:sp>
        <p:nvSpPr>
          <p:cNvPr id="6" name="Segnaposto numero diapositiva 5">
            <a:extLst>
              <a:ext uri="{FF2B5EF4-FFF2-40B4-BE49-F238E27FC236}">
                <a16:creationId xmlns:a16="http://schemas.microsoft.com/office/drawing/2014/main" id="{105D86E0-5E2F-30A7-739F-AF7BDAD365E6}"/>
              </a:ext>
            </a:extLst>
          </p:cNvPr>
          <p:cNvSpPr>
            <a:spLocks noGrp="1"/>
          </p:cNvSpPr>
          <p:nvPr>
            <p:ph type="sldNum" sz="quarter" idx="4"/>
          </p:nvPr>
        </p:nvSpPr>
        <p:spPr/>
        <p:txBody>
          <a:bodyPr/>
          <a:lstStyle/>
          <a:p>
            <a:fld id="{02C7C199-0D0D-7840-A88D-785280B31CF7}" type="slidenum">
              <a:rPr lang="it-IT" smtClean="0"/>
              <a:t>15</a:t>
            </a:fld>
            <a:endParaRPr lang="it-IT"/>
          </a:p>
        </p:txBody>
      </p:sp>
      <p:sp>
        <p:nvSpPr>
          <p:cNvPr id="7" name="Segnaposto piè di pagina 6">
            <a:extLst>
              <a:ext uri="{FF2B5EF4-FFF2-40B4-BE49-F238E27FC236}">
                <a16:creationId xmlns:a16="http://schemas.microsoft.com/office/drawing/2014/main" id="{2C4F0745-5553-2CDF-50CB-123536D26B97}"/>
              </a:ext>
            </a:extLst>
          </p:cNvPr>
          <p:cNvSpPr>
            <a:spLocks noGrp="1"/>
          </p:cNvSpPr>
          <p:nvPr>
            <p:ph type="ftr" sz="quarter" idx="3"/>
          </p:nvPr>
        </p:nvSpPr>
        <p:spPr/>
        <p:txBody>
          <a:bodyPr/>
          <a:lstStyle/>
          <a:p>
            <a:r>
              <a:rPr lang="it-IT"/>
              <a:t>ENR-04-ENEA-03 ORION</a:t>
            </a:r>
            <a:endParaRPr lang="it-IT" dirty="0"/>
          </a:p>
        </p:txBody>
      </p:sp>
      <p:graphicFrame>
        <p:nvGraphicFramePr>
          <p:cNvPr id="8" name="Oggetto 7">
            <a:extLst>
              <a:ext uri="{FF2B5EF4-FFF2-40B4-BE49-F238E27FC236}">
                <a16:creationId xmlns:a16="http://schemas.microsoft.com/office/drawing/2014/main" id="{8578227E-0740-DC60-4ED0-1DF5AE8324DD}"/>
              </a:ext>
            </a:extLst>
          </p:cNvPr>
          <p:cNvGraphicFramePr>
            <a:graphicFrameLocks noChangeAspect="1"/>
          </p:cNvGraphicFramePr>
          <p:nvPr>
            <p:extLst>
              <p:ext uri="{D42A27DB-BD31-4B8C-83A1-F6EECF244321}">
                <p14:modId xmlns:p14="http://schemas.microsoft.com/office/powerpoint/2010/main" val="2206738105"/>
              </p:ext>
            </p:extLst>
          </p:nvPr>
        </p:nvGraphicFramePr>
        <p:xfrm>
          <a:off x="117851" y="1201340"/>
          <a:ext cx="5156200" cy="3943350"/>
        </p:xfrm>
        <a:graphic>
          <a:graphicData uri="http://schemas.openxmlformats.org/presentationml/2006/ole">
            <mc:AlternateContent xmlns:mc="http://schemas.openxmlformats.org/markup-compatibility/2006">
              <mc:Choice xmlns:v="urn:schemas-microsoft-com:vml" Requires="v">
                <p:oleObj name="Graph" r:id="rId3" imgW="5156624" imgH="3942641" progId="Origin95.Graph">
                  <p:embed/>
                </p:oleObj>
              </mc:Choice>
              <mc:Fallback>
                <p:oleObj name="Graph" r:id="rId3" imgW="5156624" imgH="3942641" progId="Origin95.Graph">
                  <p:embed/>
                  <p:pic>
                    <p:nvPicPr>
                      <p:cNvPr id="8" name="Oggetto 7">
                        <a:extLst>
                          <a:ext uri="{FF2B5EF4-FFF2-40B4-BE49-F238E27FC236}">
                            <a16:creationId xmlns:a16="http://schemas.microsoft.com/office/drawing/2014/main" id="{8578227E-0740-DC60-4ED0-1DF5AE8324DD}"/>
                          </a:ext>
                        </a:extLst>
                      </p:cNvPr>
                      <p:cNvPicPr/>
                      <p:nvPr/>
                    </p:nvPicPr>
                    <p:blipFill>
                      <a:blip r:embed="rId4"/>
                      <a:stretch>
                        <a:fillRect/>
                      </a:stretch>
                    </p:blipFill>
                    <p:spPr>
                      <a:xfrm>
                        <a:off x="117851" y="1201340"/>
                        <a:ext cx="5156200" cy="3943350"/>
                      </a:xfrm>
                      <a:prstGeom prst="rect">
                        <a:avLst/>
                      </a:prstGeom>
                    </p:spPr>
                  </p:pic>
                </p:oleObj>
              </mc:Fallback>
            </mc:AlternateContent>
          </a:graphicData>
        </a:graphic>
      </p:graphicFrame>
      <p:graphicFrame>
        <p:nvGraphicFramePr>
          <p:cNvPr id="9" name="Oggetto 8">
            <a:extLst>
              <a:ext uri="{FF2B5EF4-FFF2-40B4-BE49-F238E27FC236}">
                <a16:creationId xmlns:a16="http://schemas.microsoft.com/office/drawing/2014/main" id="{18E67CB6-6C9D-7268-1277-23ED31B0101D}"/>
              </a:ext>
            </a:extLst>
          </p:cNvPr>
          <p:cNvGraphicFramePr>
            <a:graphicFrameLocks noChangeAspect="1"/>
          </p:cNvGraphicFramePr>
          <p:nvPr>
            <p:extLst>
              <p:ext uri="{D42A27DB-BD31-4B8C-83A1-F6EECF244321}">
                <p14:modId xmlns:p14="http://schemas.microsoft.com/office/powerpoint/2010/main" val="4149238293"/>
              </p:ext>
            </p:extLst>
          </p:nvPr>
        </p:nvGraphicFramePr>
        <p:xfrm>
          <a:off x="4304432" y="1201340"/>
          <a:ext cx="5156200" cy="3943350"/>
        </p:xfrm>
        <a:graphic>
          <a:graphicData uri="http://schemas.openxmlformats.org/presentationml/2006/ole">
            <mc:AlternateContent xmlns:mc="http://schemas.openxmlformats.org/markup-compatibility/2006">
              <mc:Choice xmlns:v="urn:schemas-microsoft-com:vml" Requires="v">
                <p:oleObj name="Graph" r:id="rId5" imgW="5156624" imgH="3942641" progId="Origin95.Graph">
                  <p:embed/>
                </p:oleObj>
              </mc:Choice>
              <mc:Fallback>
                <p:oleObj name="Graph" r:id="rId5" imgW="5156624" imgH="3942641" progId="Origin95.Graph">
                  <p:embed/>
                  <p:pic>
                    <p:nvPicPr>
                      <p:cNvPr id="9" name="Oggetto 8">
                        <a:extLst>
                          <a:ext uri="{FF2B5EF4-FFF2-40B4-BE49-F238E27FC236}">
                            <a16:creationId xmlns:a16="http://schemas.microsoft.com/office/drawing/2014/main" id="{18E67CB6-6C9D-7268-1277-23ED31B0101D}"/>
                          </a:ext>
                        </a:extLst>
                      </p:cNvPr>
                      <p:cNvPicPr/>
                      <p:nvPr/>
                    </p:nvPicPr>
                    <p:blipFill>
                      <a:blip r:embed="rId6"/>
                      <a:stretch>
                        <a:fillRect/>
                      </a:stretch>
                    </p:blipFill>
                    <p:spPr>
                      <a:xfrm>
                        <a:off x="4304432" y="1201340"/>
                        <a:ext cx="5156200" cy="3943350"/>
                      </a:xfrm>
                      <a:prstGeom prst="rect">
                        <a:avLst/>
                      </a:prstGeom>
                    </p:spPr>
                  </p:pic>
                </p:oleObj>
              </mc:Fallback>
            </mc:AlternateContent>
          </a:graphicData>
        </a:graphic>
      </p:graphicFrame>
    </p:spTree>
    <p:extLst>
      <p:ext uri="{BB962C8B-B14F-4D97-AF65-F5344CB8AC3E}">
        <p14:creationId xmlns:p14="http://schemas.microsoft.com/office/powerpoint/2010/main" val="29567194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EC569-C905-6127-2BD0-5F9B6797BAC2}"/>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E3934E2-A16C-0C7E-1B0C-F869AC60F9A6}"/>
              </a:ext>
            </a:extLst>
          </p:cNvPr>
          <p:cNvSpPr>
            <a:spLocks noGrp="1"/>
          </p:cNvSpPr>
          <p:nvPr>
            <p:ph type="title"/>
          </p:nvPr>
        </p:nvSpPr>
        <p:spPr/>
        <p:txBody>
          <a:bodyPr/>
          <a:lstStyle/>
          <a:p>
            <a:r>
              <a:rPr lang="it-IT" dirty="0"/>
              <a:t>1144 </a:t>
            </a:r>
            <a:r>
              <a:rPr lang="it-IT" dirty="0" err="1"/>
              <a:t>Synthesis</a:t>
            </a:r>
            <a:r>
              <a:rPr lang="it-IT" dirty="0"/>
              <a:t> &amp; </a:t>
            </a:r>
            <a:r>
              <a:rPr lang="it-IT" dirty="0" err="1"/>
              <a:t>optimization</a:t>
            </a:r>
            <a:endParaRPr lang="en-US" dirty="0"/>
          </a:p>
        </p:txBody>
      </p:sp>
      <p:sp>
        <p:nvSpPr>
          <p:cNvPr id="6" name="Segnaposto numero diapositiva 5">
            <a:extLst>
              <a:ext uri="{FF2B5EF4-FFF2-40B4-BE49-F238E27FC236}">
                <a16:creationId xmlns:a16="http://schemas.microsoft.com/office/drawing/2014/main" id="{3DA15544-6095-1F42-1DF3-A822888B5107}"/>
              </a:ext>
            </a:extLst>
          </p:cNvPr>
          <p:cNvSpPr>
            <a:spLocks noGrp="1"/>
          </p:cNvSpPr>
          <p:nvPr>
            <p:ph type="sldNum" sz="quarter" idx="4"/>
          </p:nvPr>
        </p:nvSpPr>
        <p:spPr/>
        <p:txBody>
          <a:bodyPr/>
          <a:lstStyle/>
          <a:p>
            <a:fld id="{02C7C199-0D0D-7840-A88D-785280B31CF7}" type="slidenum">
              <a:rPr lang="it-IT" smtClean="0"/>
              <a:t>16</a:t>
            </a:fld>
            <a:endParaRPr lang="it-IT"/>
          </a:p>
        </p:txBody>
      </p:sp>
      <p:sp>
        <p:nvSpPr>
          <p:cNvPr id="7" name="Segnaposto piè di pagina 6">
            <a:extLst>
              <a:ext uri="{FF2B5EF4-FFF2-40B4-BE49-F238E27FC236}">
                <a16:creationId xmlns:a16="http://schemas.microsoft.com/office/drawing/2014/main" id="{49E7B2AE-FE75-F3A1-E6D5-7B588EEA5469}"/>
              </a:ext>
            </a:extLst>
          </p:cNvPr>
          <p:cNvSpPr>
            <a:spLocks noGrp="1"/>
          </p:cNvSpPr>
          <p:nvPr>
            <p:ph type="ftr" sz="quarter" idx="3"/>
          </p:nvPr>
        </p:nvSpPr>
        <p:spPr/>
        <p:txBody>
          <a:bodyPr/>
          <a:lstStyle/>
          <a:p>
            <a:r>
              <a:rPr lang="it-IT"/>
              <a:t>ENR-04-ENEA-03 ORION</a:t>
            </a:r>
            <a:endParaRPr lang="it-IT" dirty="0"/>
          </a:p>
        </p:txBody>
      </p:sp>
      <p:pic>
        <p:nvPicPr>
          <p:cNvPr id="8" name="Immagine 7">
            <a:extLst>
              <a:ext uri="{FF2B5EF4-FFF2-40B4-BE49-F238E27FC236}">
                <a16:creationId xmlns:a16="http://schemas.microsoft.com/office/drawing/2014/main" id="{07DB4AD8-FB8C-0FFD-271B-B542C2FFDD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3" name="CasellaDiTesto 2">
            <a:extLst>
              <a:ext uri="{FF2B5EF4-FFF2-40B4-BE49-F238E27FC236}">
                <a16:creationId xmlns:a16="http://schemas.microsoft.com/office/drawing/2014/main" id="{6E4CC3BE-679C-F6EF-5CB4-D92A331EB03C}"/>
              </a:ext>
            </a:extLst>
          </p:cNvPr>
          <p:cNvSpPr txBox="1"/>
          <p:nvPr/>
        </p:nvSpPr>
        <p:spPr>
          <a:xfrm>
            <a:off x="413414" y="906895"/>
            <a:ext cx="8229600" cy="1107996"/>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0" rIns="91440" bIns="0" rtlCol="0">
            <a:spAutoFit/>
          </a:bodyPr>
          <a:lstStyle/>
          <a:p>
            <a:pPr marL="285750" indent="-285750">
              <a:buFont typeface="Arial" panose="020B0604020202020204" pitchFamily="34" charset="0"/>
              <a:buChar char="•"/>
            </a:pPr>
            <a:r>
              <a:rPr lang="it-IT" dirty="0" err="1"/>
              <a:t>Elements</a:t>
            </a:r>
            <a:r>
              <a:rPr lang="it-IT" dirty="0"/>
              <a:t> (Ca, K, Fe, </a:t>
            </a:r>
            <a:r>
              <a:rPr lang="it-IT" dirty="0" err="1"/>
              <a:t>As</a:t>
            </a:r>
            <a:r>
              <a:rPr lang="it-IT" dirty="0"/>
              <a:t>) are mixed with a mixer </a:t>
            </a:r>
            <a:r>
              <a:rPr lang="it-IT" dirty="0" err="1"/>
              <a:t>ball</a:t>
            </a:r>
            <a:r>
              <a:rPr lang="it-IT" dirty="0"/>
              <a:t> </a:t>
            </a:r>
            <a:r>
              <a:rPr lang="it-IT" dirty="0" err="1"/>
              <a:t>mill</a:t>
            </a:r>
            <a:r>
              <a:rPr lang="it-IT" dirty="0"/>
              <a:t> (high energy)</a:t>
            </a:r>
          </a:p>
          <a:p>
            <a:pPr marL="285750" indent="-285750">
              <a:buFont typeface="Arial" panose="020B0604020202020204" pitchFamily="34" charset="0"/>
              <a:buChar char="•"/>
            </a:pPr>
            <a:r>
              <a:rPr lang="it-IT" dirty="0" err="1"/>
              <a:t>Powders</a:t>
            </a:r>
            <a:r>
              <a:rPr lang="it-IT" dirty="0"/>
              <a:t> are </a:t>
            </a:r>
            <a:r>
              <a:rPr lang="it-IT" dirty="0" err="1"/>
              <a:t>pelletized</a:t>
            </a:r>
            <a:r>
              <a:rPr lang="it-IT" dirty="0"/>
              <a:t> and </a:t>
            </a:r>
            <a:r>
              <a:rPr lang="it-IT" dirty="0" err="1"/>
              <a:t>inserted</a:t>
            </a:r>
            <a:r>
              <a:rPr lang="it-IT" dirty="0"/>
              <a:t> in an </a:t>
            </a:r>
            <a:r>
              <a:rPr lang="it-IT" dirty="0" err="1"/>
              <a:t>inert</a:t>
            </a:r>
            <a:r>
              <a:rPr lang="it-IT" dirty="0"/>
              <a:t> </a:t>
            </a:r>
            <a:r>
              <a:rPr lang="it-IT" dirty="0" err="1"/>
              <a:t>crucible</a:t>
            </a:r>
            <a:r>
              <a:rPr lang="it-IT" dirty="0"/>
              <a:t> inside a </a:t>
            </a:r>
            <a:r>
              <a:rPr lang="it-IT" dirty="0" err="1"/>
              <a:t>steel</a:t>
            </a:r>
            <a:r>
              <a:rPr lang="it-IT" dirty="0"/>
              <a:t> tube, </a:t>
            </a:r>
            <a:r>
              <a:rPr lang="it-IT" dirty="0" err="1"/>
              <a:t>mechanically</a:t>
            </a:r>
            <a:r>
              <a:rPr lang="it-IT" dirty="0"/>
              <a:t> </a:t>
            </a:r>
            <a:r>
              <a:rPr lang="it-IT" dirty="0" err="1"/>
              <a:t>sealed</a:t>
            </a:r>
            <a:endParaRPr lang="it-IT" dirty="0"/>
          </a:p>
          <a:p>
            <a:pPr marL="285750" indent="-285750">
              <a:buFont typeface="Arial" panose="020B0604020202020204" pitchFamily="34" charset="0"/>
              <a:buChar char="•"/>
            </a:pPr>
            <a:r>
              <a:rPr lang="it-IT" dirty="0" err="1"/>
              <a:t>Heat</a:t>
            </a:r>
            <a:r>
              <a:rPr lang="it-IT" dirty="0"/>
              <a:t> treatment = 800 °C for 10 h </a:t>
            </a:r>
            <a:endParaRPr lang="en-US" dirty="0"/>
          </a:p>
        </p:txBody>
      </p:sp>
      <p:pic>
        <p:nvPicPr>
          <p:cNvPr id="9" name="Immagine 8" descr="Immagine che contiene mappa, barriera corallina, natura, spiaggia&#10;&#10;Il contenuto generato dall'IA potrebbe non essere corretto.">
            <a:extLst>
              <a:ext uri="{FF2B5EF4-FFF2-40B4-BE49-F238E27FC236}">
                <a16:creationId xmlns:a16="http://schemas.microsoft.com/office/drawing/2014/main" id="{8D9625BE-CF3D-D5D5-73A1-6A282FD0E261}"/>
              </a:ext>
            </a:extLst>
          </p:cNvPr>
          <p:cNvPicPr>
            <a:picLocks noChangeAspect="1"/>
          </p:cNvPicPr>
          <p:nvPr/>
        </p:nvPicPr>
        <p:blipFill>
          <a:blip r:embed="rId3"/>
          <a:stretch>
            <a:fillRect/>
          </a:stretch>
        </p:blipFill>
        <p:spPr>
          <a:xfrm>
            <a:off x="413414" y="2129786"/>
            <a:ext cx="5040000" cy="2519030"/>
          </a:xfrm>
          <a:prstGeom prst="rect">
            <a:avLst/>
          </a:prstGeom>
        </p:spPr>
      </p:pic>
      <p:sp>
        <p:nvSpPr>
          <p:cNvPr id="10" name="CasellaDiTesto 9">
            <a:extLst>
              <a:ext uri="{FF2B5EF4-FFF2-40B4-BE49-F238E27FC236}">
                <a16:creationId xmlns:a16="http://schemas.microsoft.com/office/drawing/2014/main" id="{81ACE103-7CCA-4564-B650-E26D313B2E2B}"/>
              </a:ext>
            </a:extLst>
          </p:cNvPr>
          <p:cNvSpPr txBox="1"/>
          <p:nvPr/>
        </p:nvSpPr>
        <p:spPr>
          <a:xfrm>
            <a:off x="5387340" y="2343838"/>
            <a:ext cx="3645147" cy="1938992"/>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0" rIns="91440" bIns="0" rtlCol="0">
            <a:spAutoFit/>
          </a:bodyPr>
          <a:lstStyle/>
          <a:p>
            <a:r>
              <a:rPr lang="it-IT" dirty="0"/>
              <a:t>The HEBM step </a:t>
            </a:r>
            <a:r>
              <a:rPr lang="it-IT" dirty="0" err="1"/>
              <a:t>promotes</a:t>
            </a:r>
            <a:r>
              <a:rPr lang="it-IT" dirty="0"/>
              <a:t> the </a:t>
            </a:r>
            <a:r>
              <a:rPr lang="it-IT" dirty="0" err="1"/>
              <a:t>nucleation</a:t>
            </a:r>
            <a:r>
              <a:rPr lang="it-IT" dirty="0"/>
              <a:t> of the </a:t>
            </a:r>
            <a:r>
              <a:rPr lang="it-IT" dirty="0" err="1"/>
              <a:t>phase</a:t>
            </a:r>
            <a:r>
              <a:rPr lang="it-IT" dirty="0"/>
              <a:t>, and </a:t>
            </a:r>
            <a:r>
              <a:rPr lang="it-IT" dirty="0" err="1"/>
              <a:t>nanostructured</a:t>
            </a:r>
            <a:r>
              <a:rPr lang="it-IT" dirty="0"/>
              <a:t> </a:t>
            </a:r>
            <a:r>
              <a:rPr lang="it-IT" dirty="0" err="1"/>
              <a:t>crystals</a:t>
            </a:r>
            <a:r>
              <a:rPr lang="it-IT" dirty="0"/>
              <a:t> are </a:t>
            </a:r>
            <a:r>
              <a:rPr lang="it-IT" dirty="0" err="1"/>
              <a:t>obtained</a:t>
            </a:r>
            <a:r>
              <a:rPr lang="it-IT" dirty="0"/>
              <a:t> in </a:t>
            </a:r>
            <a:r>
              <a:rPr lang="it-IT" dirty="0" err="1"/>
              <a:t>this</a:t>
            </a:r>
            <a:r>
              <a:rPr lang="it-IT" dirty="0"/>
              <a:t> way. </a:t>
            </a:r>
          </a:p>
          <a:p>
            <a:endParaRPr lang="it-IT" dirty="0"/>
          </a:p>
          <a:p>
            <a:pPr marL="285750" indent="-285750">
              <a:buFont typeface="Arial" panose="020B0604020202020204" pitchFamily="34" charset="0"/>
              <a:buChar char="•"/>
            </a:pPr>
            <a:r>
              <a:rPr lang="it-IT" dirty="0">
                <a:solidFill>
                  <a:srgbClr val="00B050"/>
                </a:solidFill>
              </a:rPr>
              <a:t>Good for </a:t>
            </a:r>
            <a:r>
              <a:rPr lang="it-IT" dirty="0" err="1">
                <a:solidFill>
                  <a:srgbClr val="00B050"/>
                </a:solidFill>
              </a:rPr>
              <a:t>pinning</a:t>
            </a:r>
            <a:r>
              <a:rPr lang="it-IT" dirty="0">
                <a:solidFill>
                  <a:srgbClr val="00B050"/>
                </a:solidFill>
              </a:rPr>
              <a:t> (</a:t>
            </a:r>
            <a:r>
              <a:rPr lang="it-IT" dirty="0" err="1">
                <a:solidFill>
                  <a:srgbClr val="00B050"/>
                </a:solidFill>
              </a:rPr>
              <a:t>eventually</a:t>
            </a:r>
            <a:r>
              <a:rPr lang="it-IT" dirty="0">
                <a:solidFill>
                  <a:srgbClr val="00B050"/>
                </a:solidFill>
              </a:rPr>
              <a:t>?)</a:t>
            </a:r>
          </a:p>
          <a:p>
            <a:pPr marL="285750" indent="-285750">
              <a:buFont typeface="Arial" panose="020B0604020202020204" pitchFamily="34" charset="0"/>
              <a:buChar char="•"/>
            </a:pPr>
            <a:r>
              <a:rPr lang="it-IT" dirty="0">
                <a:solidFill>
                  <a:srgbClr val="FF0000"/>
                </a:solidFill>
              </a:rPr>
              <a:t>Not good for </a:t>
            </a:r>
            <a:r>
              <a:rPr lang="it-IT" dirty="0" err="1">
                <a:solidFill>
                  <a:srgbClr val="FF0000"/>
                </a:solidFill>
              </a:rPr>
              <a:t>texturing</a:t>
            </a:r>
            <a:endParaRPr lang="en-US" dirty="0">
              <a:solidFill>
                <a:srgbClr val="FF0000"/>
              </a:solidFill>
            </a:endParaRPr>
          </a:p>
        </p:txBody>
      </p:sp>
    </p:spTree>
    <p:extLst>
      <p:ext uri="{BB962C8B-B14F-4D97-AF65-F5344CB8AC3E}">
        <p14:creationId xmlns:p14="http://schemas.microsoft.com/office/powerpoint/2010/main" val="3667606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38B73-35BA-9FFB-1AE4-74E875C00BA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01F7B001-E4B9-C82B-9D65-87FA59F5451D}"/>
              </a:ext>
            </a:extLst>
          </p:cNvPr>
          <p:cNvSpPr>
            <a:spLocks noGrp="1"/>
          </p:cNvSpPr>
          <p:nvPr>
            <p:ph type="title"/>
          </p:nvPr>
        </p:nvSpPr>
        <p:spPr/>
        <p:txBody>
          <a:bodyPr/>
          <a:lstStyle/>
          <a:p>
            <a:r>
              <a:rPr lang="it-IT" dirty="0"/>
              <a:t>1144 </a:t>
            </a:r>
            <a:r>
              <a:rPr lang="it-IT" dirty="0" err="1"/>
              <a:t>Synthesis</a:t>
            </a:r>
            <a:r>
              <a:rPr lang="it-IT" dirty="0"/>
              <a:t> &amp; </a:t>
            </a:r>
            <a:r>
              <a:rPr lang="it-IT" dirty="0" err="1"/>
              <a:t>optimization</a:t>
            </a:r>
            <a:r>
              <a:rPr lang="it-IT" dirty="0"/>
              <a:t> (2)</a:t>
            </a:r>
            <a:endParaRPr lang="en-US" dirty="0"/>
          </a:p>
        </p:txBody>
      </p:sp>
      <p:sp>
        <p:nvSpPr>
          <p:cNvPr id="6" name="Segnaposto numero diapositiva 5">
            <a:extLst>
              <a:ext uri="{FF2B5EF4-FFF2-40B4-BE49-F238E27FC236}">
                <a16:creationId xmlns:a16="http://schemas.microsoft.com/office/drawing/2014/main" id="{456B7D26-D57D-21F1-8D19-16175A247E30}"/>
              </a:ext>
            </a:extLst>
          </p:cNvPr>
          <p:cNvSpPr>
            <a:spLocks noGrp="1"/>
          </p:cNvSpPr>
          <p:nvPr>
            <p:ph type="sldNum" sz="quarter" idx="4"/>
          </p:nvPr>
        </p:nvSpPr>
        <p:spPr/>
        <p:txBody>
          <a:bodyPr/>
          <a:lstStyle/>
          <a:p>
            <a:fld id="{02C7C199-0D0D-7840-A88D-785280B31CF7}" type="slidenum">
              <a:rPr lang="it-IT" smtClean="0"/>
              <a:t>17</a:t>
            </a:fld>
            <a:endParaRPr lang="it-IT"/>
          </a:p>
        </p:txBody>
      </p:sp>
      <p:sp>
        <p:nvSpPr>
          <p:cNvPr id="7" name="Segnaposto piè di pagina 6">
            <a:extLst>
              <a:ext uri="{FF2B5EF4-FFF2-40B4-BE49-F238E27FC236}">
                <a16:creationId xmlns:a16="http://schemas.microsoft.com/office/drawing/2014/main" id="{49264156-0648-0425-06B9-8AB7AEBD4BDE}"/>
              </a:ext>
            </a:extLst>
          </p:cNvPr>
          <p:cNvSpPr>
            <a:spLocks noGrp="1"/>
          </p:cNvSpPr>
          <p:nvPr>
            <p:ph type="ftr" sz="quarter" idx="3"/>
          </p:nvPr>
        </p:nvSpPr>
        <p:spPr/>
        <p:txBody>
          <a:bodyPr/>
          <a:lstStyle/>
          <a:p>
            <a:r>
              <a:rPr lang="it-IT"/>
              <a:t>ENR-04-ENEA-03 ORION</a:t>
            </a:r>
            <a:endParaRPr lang="it-IT" dirty="0"/>
          </a:p>
        </p:txBody>
      </p:sp>
      <p:pic>
        <p:nvPicPr>
          <p:cNvPr id="8" name="Immagine 7">
            <a:extLst>
              <a:ext uri="{FF2B5EF4-FFF2-40B4-BE49-F238E27FC236}">
                <a16:creationId xmlns:a16="http://schemas.microsoft.com/office/drawing/2014/main" id="{C4D7615F-988A-060D-E733-D9D887B0A0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3" name="CasellaDiTesto 2">
            <a:extLst>
              <a:ext uri="{FF2B5EF4-FFF2-40B4-BE49-F238E27FC236}">
                <a16:creationId xmlns:a16="http://schemas.microsoft.com/office/drawing/2014/main" id="{32AAF73E-862A-E8AA-BE3B-AD2F9C924254}"/>
              </a:ext>
            </a:extLst>
          </p:cNvPr>
          <p:cNvSpPr txBox="1"/>
          <p:nvPr/>
        </p:nvSpPr>
        <p:spPr>
          <a:xfrm>
            <a:off x="413414" y="906895"/>
            <a:ext cx="8229600" cy="553998"/>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0" rIns="91440" bIns="0" rtlCol="0">
            <a:spAutoFit/>
          </a:bodyPr>
          <a:lstStyle/>
          <a:p>
            <a:pPr marL="285750" indent="-285750">
              <a:buFont typeface="Arial" panose="020B0604020202020204" pitchFamily="34" charset="0"/>
              <a:buChar char="•"/>
            </a:pPr>
            <a:r>
              <a:rPr lang="it-IT" dirty="0"/>
              <a:t>A </a:t>
            </a:r>
            <a:r>
              <a:rPr lang="it-IT" dirty="0" err="1"/>
              <a:t>modified</a:t>
            </a:r>
            <a:r>
              <a:rPr lang="it-IT" dirty="0"/>
              <a:t> </a:t>
            </a:r>
            <a:r>
              <a:rPr lang="it-IT" dirty="0" err="1"/>
              <a:t>synthesis</a:t>
            </a:r>
            <a:r>
              <a:rPr lang="it-IT" dirty="0"/>
              <a:t> </a:t>
            </a:r>
            <a:r>
              <a:rPr lang="it-IT" dirty="0" err="1"/>
              <a:t>approach</a:t>
            </a:r>
            <a:r>
              <a:rPr lang="it-IT" dirty="0"/>
              <a:t> </a:t>
            </a:r>
            <a:r>
              <a:rPr lang="it-IT" dirty="0" err="1"/>
              <a:t>was</a:t>
            </a:r>
            <a:r>
              <a:rPr lang="it-IT" dirty="0"/>
              <a:t> </a:t>
            </a:r>
            <a:r>
              <a:rPr lang="it-IT" dirty="0" err="1"/>
              <a:t>adopted</a:t>
            </a:r>
            <a:r>
              <a:rPr lang="it-IT" dirty="0"/>
              <a:t>, </a:t>
            </a:r>
            <a:r>
              <a:rPr lang="it-IT" dirty="0" err="1"/>
              <a:t>limiting</a:t>
            </a:r>
            <a:r>
              <a:rPr lang="it-IT" dirty="0"/>
              <a:t> the </a:t>
            </a:r>
            <a:r>
              <a:rPr lang="it-IT" dirty="0" err="1"/>
              <a:t>milling</a:t>
            </a:r>
            <a:r>
              <a:rPr lang="it-IT" dirty="0"/>
              <a:t> energy (</a:t>
            </a:r>
            <a:r>
              <a:rPr lang="it-IT" dirty="0" err="1"/>
              <a:t>allowed</a:t>
            </a:r>
            <a:r>
              <a:rPr lang="it-IT" dirty="0"/>
              <a:t> by tailoring the </a:t>
            </a:r>
            <a:r>
              <a:rPr lang="it-IT" dirty="0" err="1"/>
              <a:t>precursors</a:t>
            </a:r>
            <a:r>
              <a:rPr lang="it-IT" dirty="0"/>
              <a:t> </a:t>
            </a:r>
            <a:r>
              <a:rPr lang="it-IT" dirty="0" err="1"/>
              <a:t>choice</a:t>
            </a:r>
            <a:r>
              <a:rPr lang="it-IT" dirty="0"/>
              <a:t>)</a:t>
            </a:r>
            <a:endParaRPr lang="en-US" dirty="0"/>
          </a:p>
        </p:txBody>
      </p:sp>
      <p:pic>
        <p:nvPicPr>
          <p:cNvPr id="15" name="Immagine 14" descr="Immagine che contiene barriera corallina, Organismo, invertebrato, corallo&#10;&#10;Il contenuto generato dall'IA potrebbe non essere corretto.">
            <a:extLst>
              <a:ext uri="{FF2B5EF4-FFF2-40B4-BE49-F238E27FC236}">
                <a16:creationId xmlns:a16="http://schemas.microsoft.com/office/drawing/2014/main" id="{FA570D48-3EB6-F0EF-6BBD-CCA6A60A1AC5}"/>
              </a:ext>
            </a:extLst>
          </p:cNvPr>
          <p:cNvPicPr>
            <a:picLocks noChangeAspect="1"/>
          </p:cNvPicPr>
          <p:nvPr/>
        </p:nvPicPr>
        <p:blipFill>
          <a:blip r:embed="rId3"/>
          <a:stretch>
            <a:fillRect/>
          </a:stretch>
        </p:blipFill>
        <p:spPr>
          <a:xfrm>
            <a:off x="177529" y="1733028"/>
            <a:ext cx="5137164" cy="2613774"/>
          </a:xfrm>
          <a:prstGeom prst="rect">
            <a:avLst/>
          </a:prstGeom>
        </p:spPr>
      </p:pic>
      <p:pic>
        <p:nvPicPr>
          <p:cNvPr id="11" name="Immagine 10" descr="Immagine che contiene schermata, nero, oscurità&#10;&#10;Il contenuto generato dall'IA potrebbe non essere corretto.">
            <a:extLst>
              <a:ext uri="{FF2B5EF4-FFF2-40B4-BE49-F238E27FC236}">
                <a16:creationId xmlns:a16="http://schemas.microsoft.com/office/drawing/2014/main" id="{6E9E05F7-4496-106F-E101-925993085CBC}"/>
              </a:ext>
            </a:extLst>
          </p:cNvPr>
          <p:cNvPicPr>
            <a:picLocks noChangeAspect="1"/>
          </p:cNvPicPr>
          <p:nvPr/>
        </p:nvPicPr>
        <p:blipFill>
          <a:blip r:embed="rId4"/>
          <a:stretch>
            <a:fillRect/>
          </a:stretch>
        </p:blipFill>
        <p:spPr>
          <a:xfrm>
            <a:off x="5314693" y="1890268"/>
            <a:ext cx="3600000" cy="2571429"/>
          </a:xfrm>
          <a:prstGeom prst="rect">
            <a:avLst/>
          </a:prstGeom>
        </p:spPr>
      </p:pic>
    </p:spTree>
    <p:extLst>
      <p:ext uri="{BB962C8B-B14F-4D97-AF65-F5344CB8AC3E}">
        <p14:creationId xmlns:p14="http://schemas.microsoft.com/office/powerpoint/2010/main" val="18239205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0537B27-821D-F163-D0D3-A91650AE1C5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2" name="Titolo 1">
            <a:extLst>
              <a:ext uri="{FF2B5EF4-FFF2-40B4-BE49-F238E27FC236}">
                <a16:creationId xmlns:a16="http://schemas.microsoft.com/office/drawing/2014/main" id="{0EDADEDC-83E6-44DB-B4DF-BD7E12425F76}"/>
              </a:ext>
            </a:extLst>
          </p:cNvPr>
          <p:cNvSpPr>
            <a:spLocks noGrp="1"/>
          </p:cNvSpPr>
          <p:nvPr>
            <p:ph type="title"/>
          </p:nvPr>
        </p:nvSpPr>
        <p:spPr/>
        <p:txBody>
          <a:bodyPr/>
          <a:lstStyle/>
          <a:p>
            <a:r>
              <a:rPr lang="it-IT" dirty="0" err="1"/>
              <a:t>Reactors</a:t>
            </a:r>
            <a:r>
              <a:rPr lang="it-IT" dirty="0"/>
              <a:t> </a:t>
            </a:r>
            <a:r>
              <a:rPr lang="it-IT" dirty="0" err="1"/>
              <a:t>chemical</a:t>
            </a:r>
            <a:r>
              <a:rPr lang="it-IT" dirty="0"/>
              <a:t> </a:t>
            </a:r>
            <a:r>
              <a:rPr lang="it-IT" dirty="0" err="1"/>
              <a:t>compatibility</a:t>
            </a:r>
            <a:endParaRPr lang="en-US" dirty="0"/>
          </a:p>
        </p:txBody>
      </p:sp>
      <p:sp>
        <p:nvSpPr>
          <p:cNvPr id="6" name="Segnaposto numero diapositiva 5">
            <a:extLst>
              <a:ext uri="{FF2B5EF4-FFF2-40B4-BE49-F238E27FC236}">
                <a16:creationId xmlns:a16="http://schemas.microsoft.com/office/drawing/2014/main" id="{4BF8F3CB-BCFF-941A-A578-E7CF95BA1395}"/>
              </a:ext>
            </a:extLst>
          </p:cNvPr>
          <p:cNvSpPr>
            <a:spLocks noGrp="1"/>
          </p:cNvSpPr>
          <p:nvPr>
            <p:ph type="sldNum" sz="quarter" idx="4"/>
          </p:nvPr>
        </p:nvSpPr>
        <p:spPr/>
        <p:txBody>
          <a:bodyPr/>
          <a:lstStyle/>
          <a:p>
            <a:fld id="{02C7C199-0D0D-7840-A88D-785280B31CF7}" type="slidenum">
              <a:rPr lang="it-IT" smtClean="0"/>
              <a:t>18</a:t>
            </a:fld>
            <a:endParaRPr lang="it-IT"/>
          </a:p>
        </p:txBody>
      </p:sp>
      <p:sp>
        <p:nvSpPr>
          <p:cNvPr id="7" name="Segnaposto piè di pagina 6">
            <a:extLst>
              <a:ext uri="{FF2B5EF4-FFF2-40B4-BE49-F238E27FC236}">
                <a16:creationId xmlns:a16="http://schemas.microsoft.com/office/drawing/2014/main" id="{CEC4A1E2-2889-9DDB-36A4-E84BEC6233DD}"/>
              </a:ext>
            </a:extLst>
          </p:cNvPr>
          <p:cNvSpPr>
            <a:spLocks noGrp="1"/>
          </p:cNvSpPr>
          <p:nvPr>
            <p:ph type="ftr" sz="quarter" idx="3"/>
          </p:nvPr>
        </p:nvSpPr>
        <p:spPr/>
        <p:txBody>
          <a:bodyPr/>
          <a:lstStyle/>
          <a:p>
            <a:r>
              <a:rPr lang="it-IT"/>
              <a:t>ENR-04-ENEA-03 ORION</a:t>
            </a:r>
            <a:endParaRPr lang="it-IT" dirty="0"/>
          </a:p>
        </p:txBody>
      </p:sp>
      <p:sp>
        <p:nvSpPr>
          <p:cNvPr id="10" name="TextBox 4">
            <a:extLst>
              <a:ext uri="{FF2B5EF4-FFF2-40B4-BE49-F238E27FC236}">
                <a16:creationId xmlns:a16="http://schemas.microsoft.com/office/drawing/2014/main" id="{077D2B44-32EF-FB1D-329C-E42454CEF426}"/>
              </a:ext>
            </a:extLst>
          </p:cNvPr>
          <p:cNvSpPr txBox="1"/>
          <p:nvPr/>
        </p:nvSpPr>
        <p:spPr>
          <a:xfrm>
            <a:off x="4091953" y="3286782"/>
            <a:ext cx="4991087" cy="1754326"/>
          </a:xfrm>
          <a:prstGeom prst="rect">
            <a:avLst/>
          </a:prstGeom>
          <a:noFill/>
        </p:spPr>
        <p:txBody>
          <a:bodyPr wrap="square">
            <a:spAutoFit/>
          </a:bodyPr>
          <a:lstStyle/>
          <a:p>
            <a:pPr marL="342900" indent="-342900">
              <a:buFont typeface="Wingdings" panose="05000000000000000000" pitchFamily="2" charset="2"/>
              <a:buChar char="Ø"/>
            </a:pPr>
            <a:r>
              <a:rPr lang="en-US" b="1" i="0" dirty="0">
                <a:solidFill>
                  <a:srgbClr val="2B2B2B"/>
                </a:solidFill>
                <a:effectLst/>
                <a:latin typeface="+mj-lt"/>
              </a:rPr>
              <a:t>good adhesion </a:t>
            </a:r>
            <a:r>
              <a:rPr lang="en-US" b="0" i="0" dirty="0">
                <a:solidFill>
                  <a:srgbClr val="2B2B2B"/>
                </a:solidFill>
                <a:effectLst/>
                <a:latin typeface="+mj-lt"/>
              </a:rPr>
              <a:t>to metallic surfaces and the properties of the conversion layer</a:t>
            </a:r>
            <a:r>
              <a:rPr lang="en-US" dirty="0">
                <a:solidFill>
                  <a:srgbClr val="2B2B2B"/>
                </a:solidFill>
                <a:latin typeface="+mj-lt"/>
              </a:rPr>
              <a:t>;</a:t>
            </a:r>
            <a:endParaRPr lang="en-US" b="0" i="0" dirty="0">
              <a:solidFill>
                <a:srgbClr val="2B2B2B"/>
              </a:solidFill>
              <a:effectLst/>
              <a:latin typeface="+mj-lt"/>
            </a:endParaRPr>
          </a:p>
          <a:p>
            <a:pPr marL="342900" indent="-342900">
              <a:buFont typeface="Wingdings" panose="05000000000000000000" pitchFamily="2" charset="2"/>
              <a:buChar char="Ø"/>
            </a:pPr>
            <a:endParaRPr lang="en-US" b="0" i="0" dirty="0">
              <a:solidFill>
                <a:srgbClr val="2B2B2B"/>
              </a:solidFill>
              <a:effectLst/>
              <a:latin typeface="+mj-lt"/>
            </a:endParaRPr>
          </a:p>
          <a:p>
            <a:pPr marL="342900" indent="-342900">
              <a:buFont typeface="Wingdings" panose="05000000000000000000" pitchFamily="2" charset="2"/>
              <a:buChar char="Ø"/>
            </a:pPr>
            <a:r>
              <a:rPr lang="en-US" b="1" dirty="0">
                <a:latin typeface="+mj-lt"/>
              </a:rPr>
              <a:t>compatibility </a:t>
            </a:r>
            <a:r>
              <a:rPr lang="en-US" dirty="0">
                <a:latin typeface="+mj-lt"/>
              </a:rPr>
              <a:t>with various metals</a:t>
            </a:r>
          </a:p>
          <a:p>
            <a:pPr marL="342900" indent="-342900">
              <a:buFont typeface="Wingdings" panose="05000000000000000000" pitchFamily="2" charset="2"/>
              <a:buChar char="Ø"/>
            </a:pPr>
            <a:endParaRPr lang="en-US" dirty="0">
              <a:latin typeface="+mj-lt"/>
            </a:endParaRPr>
          </a:p>
          <a:p>
            <a:pPr marL="342900" indent="-342900">
              <a:buFont typeface="Wingdings" panose="05000000000000000000" pitchFamily="2" charset="2"/>
              <a:buChar char="Ø"/>
            </a:pPr>
            <a:r>
              <a:rPr lang="en-US" b="1" dirty="0">
                <a:latin typeface="+mj-lt"/>
              </a:rPr>
              <a:t>good thermal </a:t>
            </a:r>
            <a:r>
              <a:rPr lang="en-US" dirty="0">
                <a:latin typeface="+mj-lt"/>
              </a:rPr>
              <a:t>stability ~ 1050</a:t>
            </a:r>
            <a:r>
              <a:rPr lang="en-US" baseline="30000" dirty="0">
                <a:latin typeface="+mj-lt"/>
              </a:rPr>
              <a:t>o</a:t>
            </a:r>
            <a:r>
              <a:rPr lang="en-US" dirty="0">
                <a:latin typeface="+mj-lt"/>
              </a:rPr>
              <a:t>C</a:t>
            </a:r>
          </a:p>
        </p:txBody>
      </p:sp>
      <p:sp>
        <p:nvSpPr>
          <p:cNvPr id="11" name="Oval 23">
            <a:extLst>
              <a:ext uri="{FF2B5EF4-FFF2-40B4-BE49-F238E27FC236}">
                <a16:creationId xmlns:a16="http://schemas.microsoft.com/office/drawing/2014/main" id="{4246E165-8978-6CD6-3A35-39EE9C6D2528}"/>
              </a:ext>
            </a:extLst>
          </p:cNvPr>
          <p:cNvSpPr/>
          <p:nvPr/>
        </p:nvSpPr>
        <p:spPr>
          <a:xfrm>
            <a:off x="7788608" y="646831"/>
            <a:ext cx="1402079" cy="727612"/>
          </a:xfrm>
          <a:prstGeom prst="ellipse">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Picture 8">
            <a:extLst>
              <a:ext uri="{FF2B5EF4-FFF2-40B4-BE49-F238E27FC236}">
                <a16:creationId xmlns:a16="http://schemas.microsoft.com/office/drawing/2014/main" id="{9130E7D6-FBDA-F057-1FE7-AFFDB23C923E}"/>
              </a:ext>
            </a:extLst>
          </p:cNvPr>
          <p:cNvPicPr>
            <a:picLocks noChangeAspect="1"/>
          </p:cNvPicPr>
          <p:nvPr/>
        </p:nvPicPr>
        <p:blipFill>
          <a:blip r:embed="rId3"/>
          <a:stretch>
            <a:fillRect/>
          </a:stretch>
        </p:blipFill>
        <p:spPr>
          <a:xfrm>
            <a:off x="-133288" y="792000"/>
            <a:ext cx="6332220" cy="3207551"/>
          </a:xfrm>
          <a:prstGeom prst="rect">
            <a:avLst/>
          </a:prstGeom>
        </p:spPr>
      </p:pic>
      <p:sp>
        <p:nvSpPr>
          <p:cNvPr id="4" name="CasellaDiTesto 3">
            <a:extLst>
              <a:ext uri="{FF2B5EF4-FFF2-40B4-BE49-F238E27FC236}">
                <a16:creationId xmlns:a16="http://schemas.microsoft.com/office/drawing/2014/main" id="{D4F97272-318C-BDE0-89E2-1412BBDFC080}"/>
              </a:ext>
            </a:extLst>
          </p:cNvPr>
          <p:cNvSpPr txBox="1"/>
          <p:nvPr/>
        </p:nvSpPr>
        <p:spPr>
          <a:xfrm>
            <a:off x="6152245" y="860883"/>
            <a:ext cx="2991755" cy="2179320"/>
          </a:xfrm>
          <a:prstGeom prst="roundRect">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err="1"/>
              <a:t>Phospate</a:t>
            </a:r>
            <a:r>
              <a:rPr lang="it-IT" sz="1600" dirty="0"/>
              <a:t> coating of the </a:t>
            </a:r>
            <a:r>
              <a:rPr lang="it-IT" sz="1600" dirty="0" err="1"/>
              <a:t>steel</a:t>
            </a:r>
            <a:r>
              <a:rPr lang="it-IT" sz="1600" dirty="0"/>
              <a:t> </a:t>
            </a:r>
            <a:r>
              <a:rPr lang="it-IT" sz="1600" dirty="0" err="1"/>
              <a:t>reactor</a:t>
            </a:r>
            <a:r>
              <a:rPr lang="it-IT" sz="1600" dirty="0"/>
              <a:t> </a:t>
            </a:r>
            <a:r>
              <a:rPr lang="it-IT" sz="1600" dirty="0" err="1"/>
              <a:t>is</a:t>
            </a:r>
            <a:r>
              <a:rPr lang="it-IT" sz="1600" dirty="0"/>
              <a:t> </a:t>
            </a:r>
            <a:r>
              <a:rPr lang="it-IT" sz="1600" dirty="0" err="1"/>
              <a:t>used</a:t>
            </a:r>
            <a:r>
              <a:rPr lang="it-IT" sz="1600" dirty="0"/>
              <a:t> to reduce </a:t>
            </a:r>
            <a:r>
              <a:rPr lang="it-IT" sz="1600" dirty="0" err="1"/>
              <a:t>reactivity</a:t>
            </a:r>
            <a:r>
              <a:rPr lang="it-IT" sz="1600" dirty="0"/>
              <a:t> of volatile </a:t>
            </a:r>
            <a:r>
              <a:rPr lang="it-IT" sz="1600" dirty="0" err="1"/>
              <a:t>elements</a:t>
            </a:r>
            <a:r>
              <a:rPr lang="it-IT" sz="1600" dirty="0"/>
              <a:t> </a:t>
            </a:r>
            <a:r>
              <a:rPr lang="it-IT" sz="1600" dirty="0" err="1"/>
              <a:t>during</a:t>
            </a:r>
            <a:r>
              <a:rPr lang="it-IT" sz="1600" dirty="0"/>
              <a:t> the </a:t>
            </a:r>
            <a:r>
              <a:rPr lang="it-IT" sz="1600" dirty="0" err="1"/>
              <a:t>synthesis</a:t>
            </a:r>
            <a:r>
              <a:rPr lang="it-IT" sz="1600" dirty="0"/>
              <a:t> </a:t>
            </a:r>
          </a:p>
          <a:p>
            <a:pPr algn="ctr"/>
            <a:endParaRPr lang="it-IT" sz="1600" dirty="0"/>
          </a:p>
          <a:p>
            <a:pPr algn="ctr"/>
            <a:r>
              <a:rPr lang="it-IT" sz="1600" dirty="0"/>
              <a:t>Under testing for high temperature reactions</a:t>
            </a:r>
          </a:p>
        </p:txBody>
      </p:sp>
    </p:spTree>
    <p:extLst>
      <p:ext uri="{BB962C8B-B14F-4D97-AF65-F5344CB8AC3E}">
        <p14:creationId xmlns:p14="http://schemas.microsoft.com/office/powerpoint/2010/main" val="6114738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9F4ADBB-E1E3-C440-CE4A-7AF44F863257}"/>
              </a:ext>
            </a:extLst>
          </p:cNvPr>
          <p:cNvSpPr txBox="1"/>
          <p:nvPr/>
        </p:nvSpPr>
        <p:spPr>
          <a:xfrm>
            <a:off x="7267246" y="910307"/>
            <a:ext cx="1846303" cy="3387373"/>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0" rIns="91440" bIns="0" rtlCol="0">
            <a:noAutofit/>
          </a:bodyPr>
          <a:lstStyle/>
          <a:p>
            <a:endParaRPr lang="it-IT" dirty="0"/>
          </a:p>
        </p:txBody>
      </p:sp>
      <p:sp>
        <p:nvSpPr>
          <p:cNvPr id="2" name="Titolo 1">
            <a:extLst>
              <a:ext uri="{FF2B5EF4-FFF2-40B4-BE49-F238E27FC236}">
                <a16:creationId xmlns:a16="http://schemas.microsoft.com/office/drawing/2014/main" id="{2287A513-A7D2-9AF6-D7F7-D91A75629641}"/>
              </a:ext>
            </a:extLst>
          </p:cNvPr>
          <p:cNvSpPr>
            <a:spLocks noGrp="1"/>
          </p:cNvSpPr>
          <p:nvPr>
            <p:ph type="title"/>
          </p:nvPr>
        </p:nvSpPr>
        <p:spPr/>
        <p:txBody>
          <a:bodyPr/>
          <a:lstStyle/>
          <a:p>
            <a:r>
              <a:rPr lang="it-IT" dirty="0" err="1"/>
              <a:t>Focusing</a:t>
            </a:r>
            <a:r>
              <a:rPr lang="it-IT" dirty="0"/>
              <a:t> on the 1144 </a:t>
            </a:r>
            <a:r>
              <a:rPr lang="it-IT" dirty="0" err="1"/>
              <a:t>material</a:t>
            </a:r>
            <a:endParaRPr lang="en-US" dirty="0"/>
          </a:p>
        </p:txBody>
      </p:sp>
      <p:sp>
        <p:nvSpPr>
          <p:cNvPr id="6" name="Segnaposto numero diapositiva 5">
            <a:extLst>
              <a:ext uri="{FF2B5EF4-FFF2-40B4-BE49-F238E27FC236}">
                <a16:creationId xmlns:a16="http://schemas.microsoft.com/office/drawing/2014/main" id="{B413931A-20E4-3F08-E462-B86AF59A025B}"/>
              </a:ext>
            </a:extLst>
          </p:cNvPr>
          <p:cNvSpPr>
            <a:spLocks noGrp="1"/>
          </p:cNvSpPr>
          <p:nvPr>
            <p:ph type="sldNum" sz="quarter" idx="4"/>
          </p:nvPr>
        </p:nvSpPr>
        <p:spPr/>
        <p:txBody>
          <a:bodyPr/>
          <a:lstStyle/>
          <a:p>
            <a:fld id="{02C7C199-0D0D-7840-A88D-785280B31CF7}" type="slidenum">
              <a:rPr lang="it-IT" smtClean="0"/>
              <a:t>19</a:t>
            </a:fld>
            <a:endParaRPr lang="it-IT"/>
          </a:p>
        </p:txBody>
      </p:sp>
      <p:sp>
        <p:nvSpPr>
          <p:cNvPr id="7" name="Segnaposto piè di pagina 6">
            <a:extLst>
              <a:ext uri="{FF2B5EF4-FFF2-40B4-BE49-F238E27FC236}">
                <a16:creationId xmlns:a16="http://schemas.microsoft.com/office/drawing/2014/main" id="{71313A77-3B42-1651-8300-76AD71F3C639}"/>
              </a:ext>
            </a:extLst>
          </p:cNvPr>
          <p:cNvSpPr>
            <a:spLocks noGrp="1"/>
          </p:cNvSpPr>
          <p:nvPr>
            <p:ph type="ftr" sz="quarter" idx="3"/>
          </p:nvPr>
        </p:nvSpPr>
        <p:spPr/>
        <p:txBody>
          <a:bodyPr/>
          <a:lstStyle/>
          <a:p>
            <a:r>
              <a:rPr lang="it-IT"/>
              <a:t>ENR-04-ENEA-03 ORION</a:t>
            </a:r>
            <a:endParaRPr lang="it-IT" dirty="0"/>
          </a:p>
        </p:txBody>
      </p:sp>
      <p:pic>
        <p:nvPicPr>
          <p:cNvPr id="9" name="Immagine 8">
            <a:extLst>
              <a:ext uri="{FF2B5EF4-FFF2-40B4-BE49-F238E27FC236}">
                <a16:creationId xmlns:a16="http://schemas.microsoft.com/office/drawing/2014/main" id="{8B229B43-CA8F-4502-2E59-7DB861CC4FD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grpSp>
        <p:nvGrpSpPr>
          <p:cNvPr id="13" name="Gruppo 12">
            <a:extLst>
              <a:ext uri="{FF2B5EF4-FFF2-40B4-BE49-F238E27FC236}">
                <a16:creationId xmlns:a16="http://schemas.microsoft.com/office/drawing/2014/main" id="{70CF6268-5662-4605-F5E5-B23EFB332712}"/>
              </a:ext>
            </a:extLst>
          </p:cNvPr>
          <p:cNvGrpSpPr/>
          <p:nvPr/>
        </p:nvGrpSpPr>
        <p:grpSpPr>
          <a:xfrm>
            <a:off x="-13986" y="861454"/>
            <a:ext cx="1591216" cy="3502599"/>
            <a:chOff x="436495" y="801092"/>
            <a:chExt cx="1330815" cy="3175568"/>
          </a:xfrm>
        </p:grpSpPr>
        <p:pic>
          <p:nvPicPr>
            <p:cNvPr id="14" name="Immagine 13">
              <a:extLst>
                <a:ext uri="{FF2B5EF4-FFF2-40B4-BE49-F238E27FC236}">
                  <a16:creationId xmlns:a16="http://schemas.microsoft.com/office/drawing/2014/main" id="{BB61EB45-E4B0-57A6-4617-F524173DB8CD}"/>
                </a:ext>
              </a:extLst>
            </p:cNvPr>
            <p:cNvPicPr>
              <a:picLocks noChangeAspect="1"/>
            </p:cNvPicPr>
            <p:nvPr/>
          </p:nvPicPr>
          <p:blipFill>
            <a:blip r:embed="rId3"/>
            <a:stretch>
              <a:fillRect/>
            </a:stretch>
          </p:blipFill>
          <p:spPr>
            <a:xfrm>
              <a:off x="436495" y="1267946"/>
              <a:ext cx="1282476" cy="2708714"/>
            </a:xfrm>
            <a:prstGeom prst="rect">
              <a:avLst/>
            </a:prstGeom>
          </p:spPr>
        </p:pic>
        <p:sp>
          <p:nvSpPr>
            <p:cNvPr id="15" name="CasellaDiTesto 14">
              <a:extLst>
                <a:ext uri="{FF2B5EF4-FFF2-40B4-BE49-F238E27FC236}">
                  <a16:creationId xmlns:a16="http://schemas.microsoft.com/office/drawing/2014/main" id="{2CCC4BD2-F007-0257-6428-D44EF17B8EB1}"/>
                </a:ext>
              </a:extLst>
            </p:cNvPr>
            <p:cNvSpPr txBox="1"/>
            <p:nvPr/>
          </p:nvSpPr>
          <p:spPr>
            <a:xfrm>
              <a:off x="436497" y="801092"/>
              <a:ext cx="1330813" cy="584775"/>
            </a:xfrm>
            <a:prstGeom prst="rect">
              <a:avLst/>
            </a:prstGeom>
            <a:noFill/>
          </p:spPr>
          <p:txBody>
            <a:bodyPr wrap="none" rtlCol="0">
              <a:spAutoFit/>
            </a:bodyPr>
            <a:lstStyle/>
            <a:p>
              <a:pPr algn="ctr"/>
              <a:r>
                <a:rPr lang="en-GB" sz="1800" dirty="0">
                  <a:latin typeface="Times New Roman" panose="02020603050405020304" pitchFamily="18" charset="0"/>
                  <a:cs typeface="Times New Roman" panose="02020603050405020304" pitchFamily="18" charset="0"/>
                </a:rPr>
                <a:t>CaKFe</a:t>
              </a:r>
              <a:r>
                <a:rPr lang="en-GB" sz="1800" baseline="-25000" dirty="0">
                  <a:latin typeface="Times New Roman" panose="02020603050405020304" pitchFamily="18" charset="0"/>
                  <a:cs typeface="Times New Roman" panose="02020603050405020304" pitchFamily="18" charset="0"/>
                </a:rPr>
                <a:t>4</a:t>
              </a:r>
              <a:r>
                <a:rPr lang="en-GB" sz="1800" dirty="0">
                  <a:latin typeface="Times New Roman" panose="02020603050405020304" pitchFamily="18" charset="0"/>
                  <a:cs typeface="Times New Roman" panose="02020603050405020304" pitchFamily="18" charset="0"/>
                </a:rPr>
                <a:t>As</a:t>
              </a:r>
              <a:r>
                <a:rPr lang="en-GB" sz="1800" baseline="-25000" dirty="0">
                  <a:latin typeface="Times New Roman" panose="02020603050405020304" pitchFamily="18" charset="0"/>
                  <a:cs typeface="Times New Roman" panose="02020603050405020304" pitchFamily="18" charset="0"/>
                </a:rPr>
                <a:t>4</a:t>
              </a:r>
            </a:p>
            <a:p>
              <a:pPr algn="ctr"/>
              <a:r>
                <a:rPr lang="en-GB" sz="1400" dirty="0">
                  <a:latin typeface="Times New Roman" panose="02020603050405020304" pitchFamily="18" charset="0"/>
                  <a:cs typeface="Times New Roman" panose="02020603050405020304" pitchFamily="18" charset="0"/>
                </a:rPr>
                <a:t>(stoichiometric)</a:t>
              </a:r>
            </a:p>
          </p:txBody>
        </p:sp>
      </p:grpSp>
      <p:grpSp>
        <p:nvGrpSpPr>
          <p:cNvPr id="16" name="Gruppo 15">
            <a:extLst>
              <a:ext uri="{FF2B5EF4-FFF2-40B4-BE49-F238E27FC236}">
                <a16:creationId xmlns:a16="http://schemas.microsoft.com/office/drawing/2014/main" id="{F5FADC63-780F-54B2-090C-49F30C31E073}"/>
              </a:ext>
            </a:extLst>
          </p:cNvPr>
          <p:cNvGrpSpPr/>
          <p:nvPr/>
        </p:nvGrpSpPr>
        <p:grpSpPr>
          <a:xfrm>
            <a:off x="1176026" y="861454"/>
            <a:ext cx="2523565" cy="1015663"/>
            <a:chOff x="1823740" y="1666364"/>
            <a:chExt cx="2523565" cy="1015663"/>
          </a:xfrm>
        </p:grpSpPr>
        <p:sp>
          <p:nvSpPr>
            <p:cNvPr id="17" name="CasellaDiTesto 16">
              <a:extLst>
                <a:ext uri="{FF2B5EF4-FFF2-40B4-BE49-F238E27FC236}">
                  <a16:creationId xmlns:a16="http://schemas.microsoft.com/office/drawing/2014/main" id="{C0093865-A6AC-0EF4-22AF-8A6471F4640D}"/>
                </a:ext>
              </a:extLst>
            </p:cNvPr>
            <p:cNvSpPr txBox="1"/>
            <p:nvPr/>
          </p:nvSpPr>
          <p:spPr>
            <a:xfrm>
              <a:off x="1823740" y="1666364"/>
              <a:ext cx="2523565" cy="1015663"/>
            </a:xfrm>
            <a:prstGeom prst="rect">
              <a:avLst/>
            </a:prstGeom>
            <a:noFill/>
          </p:spPr>
          <p:txBody>
            <a:bodyPr wrap="square">
              <a:spAutoFit/>
            </a:bodyPr>
            <a:lstStyle/>
            <a:p>
              <a:pPr algn="ctr"/>
              <a:r>
                <a:rPr lang="en-GB" sz="2000" b="1" dirty="0">
                  <a:latin typeface="Times New Roman" panose="02020603050405020304" pitchFamily="18" charset="0"/>
                  <a:cs typeface="Times New Roman" panose="02020603050405020304" pitchFamily="18" charset="0"/>
                </a:rPr>
                <a:t>Na, La and </a:t>
              </a:r>
              <a:r>
                <a:rPr lang="en-GB" sz="2000" b="1" dirty="0" err="1">
                  <a:latin typeface="Times New Roman" panose="02020603050405020304" pitchFamily="18" charset="0"/>
                  <a:cs typeface="Times New Roman" panose="02020603050405020304" pitchFamily="18" charset="0"/>
                </a:rPr>
                <a:t>Pr</a:t>
              </a:r>
              <a:endParaRPr lang="en-GB" sz="2000" b="1" dirty="0">
                <a:latin typeface="Times New Roman" panose="02020603050405020304" pitchFamily="18" charset="0"/>
                <a:cs typeface="Times New Roman" panose="02020603050405020304" pitchFamily="18" charset="0"/>
              </a:endParaRPr>
            </a:p>
            <a:p>
              <a:pPr algn="ctr"/>
              <a:endParaRPr lang="en-GB" sz="2000" b="1" dirty="0">
                <a:latin typeface="Times New Roman" panose="02020603050405020304" pitchFamily="18" charset="0"/>
                <a:cs typeface="Times New Roman" panose="02020603050405020304" pitchFamily="18" charset="0"/>
              </a:endParaRPr>
            </a:p>
            <a:p>
              <a:pPr algn="ctr"/>
              <a:r>
                <a:rPr lang="en-GB" sz="2000" b="1" dirty="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replacing Ca </a:t>
              </a:r>
            </a:p>
          </p:txBody>
        </p:sp>
        <p:sp>
          <p:nvSpPr>
            <p:cNvPr id="18" name="Freccia in giù 17">
              <a:extLst>
                <a:ext uri="{FF2B5EF4-FFF2-40B4-BE49-F238E27FC236}">
                  <a16:creationId xmlns:a16="http://schemas.microsoft.com/office/drawing/2014/main" id="{482D0075-C57D-36FA-39E4-ABA35EA8A1E0}"/>
                </a:ext>
              </a:extLst>
            </p:cNvPr>
            <p:cNvSpPr/>
            <p:nvPr/>
          </p:nvSpPr>
          <p:spPr>
            <a:xfrm rot="5400000">
              <a:off x="2896247" y="1430310"/>
              <a:ext cx="220519" cy="1540913"/>
            </a:xfrm>
            <a:prstGeom prst="downArrow">
              <a:avLst/>
            </a:prstGeom>
            <a:solidFill>
              <a:schemeClr val="accent1">
                <a:lumMod val="20000"/>
                <a:lumOff val="80000"/>
              </a:schemeClr>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9" name="Gruppo 18">
            <a:extLst>
              <a:ext uri="{FF2B5EF4-FFF2-40B4-BE49-F238E27FC236}">
                <a16:creationId xmlns:a16="http://schemas.microsoft.com/office/drawing/2014/main" id="{31BD1CBE-4286-AEF5-7BA5-9750E3EE3AF8}"/>
              </a:ext>
            </a:extLst>
          </p:cNvPr>
          <p:cNvGrpSpPr/>
          <p:nvPr/>
        </p:nvGrpSpPr>
        <p:grpSpPr>
          <a:xfrm>
            <a:off x="4289679" y="807476"/>
            <a:ext cx="2116069" cy="2456985"/>
            <a:chOff x="5733243" y="526211"/>
            <a:chExt cx="3323209" cy="3612672"/>
          </a:xfrm>
        </p:grpSpPr>
        <p:grpSp>
          <p:nvGrpSpPr>
            <p:cNvPr id="20" name="Gruppo 19">
              <a:extLst>
                <a:ext uri="{FF2B5EF4-FFF2-40B4-BE49-F238E27FC236}">
                  <a16:creationId xmlns:a16="http://schemas.microsoft.com/office/drawing/2014/main" id="{191588DB-E75A-49EB-C3D7-6D2E63B9404C}"/>
                </a:ext>
              </a:extLst>
            </p:cNvPr>
            <p:cNvGrpSpPr/>
            <p:nvPr/>
          </p:nvGrpSpPr>
          <p:grpSpPr>
            <a:xfrm>
              <a:off x="5733243" y="526211"/>
              <a:ext cx="3222319" cy="3612672"/>
              <a:chOff x="6751053" y="787706"/>
              <a:chExt cx="4200223" cy="4699459"/>
            </a:xfrm>
          </p:grpSpPr>
          <p:sp>
            <p:nvSpPr>
              <p:cNvPr id="23" name="Parallelogramma 22">
                <a:extLst>
                  <a:ext uri="{FF2B5EF4-FFF2-40B4-BE49-F238E27FC236}">
                    <a16:creationId xmlns:a16="http://schemas.microsoft.com/office/drawing/2014/main" id="{67048B6C-911F-BF1A-5D3D-3AA8E4AB9D3A}"/>
                  </a:ext>
                </a:extLst>
              </p:cNvPr>
              <p:cNvSpPr/>
              <p:nvPr/>
            </p:nvSpPr>
            <p:spPr>
              <a:xfrm rot="5634104">
                <a:off x="8523819" y="624010"/>
                <a:ext cx="1216152" cy="3186629"/>
              </a:xfrm>
              <a:prstGeom prst="parallelogram">
                <a:avLst/>
              </a:prstGeom>
              <a:solidFill>
                <a:schemeClr val="accent4">
                  <a:lumMod val="20000"/>
                  <a:lumOff val="8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Triangolo isoscele 23">
                <a:extLst>
                  <a:ext uri="{FF2B5EF4-FFF2-40B4-BE49-F238E27FC236}">
                    <a16:creationId xmlns:a16="http://schemas.microsoft.com/office/drawing/2014/main" id="{B6C65323-4AD1-3E71-43C0-A92891E69892}"/>
                  </a:ext>
                </a:extLst>
              </p:cNvPr>
              <p:cNvSpPr/>
              <p:nvPr/>
            </p:nvSpPr>
            <p:spPr>
              <a:xfrm rot="20919264">
                <a:off x="7227137" y="1756205"/>
                <a:ext cx="1250701" cy="2924884"/>
              </a:xfrm>
              <a:prstGeom prst="triangle">
                <a:avLst/>
              </a:prstGeom>
              <a:solidFill>
                <a:schemeClr val="accent2">
                  <a:lumMod val="20000"/>
                  <a:lumOff val="80000"/>
                </a:schemeClr>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aphicFrame>
            <p:nvGraphicFramePr>
              <p:cNvPr id="25" name="Oggetto 24">
                <a:extLst>
                  <a:ext uri="{FF2B5EF4-FFF2-40B4-BE49-F238E27FC236}">
                    <a16:creationId xmlns:a16="http://schemas.microsoft.com/office/drawing/2014/main" id="{6834E077-3295-6FA2-3A2C-7937652CE9BC}"/>
                  </a:ext>
                </a:extLst>
              </p:cNvPr>
              <p:cNvGraphicFramePr>
                <a:graphicFrameLocks noChangeAspect="1"/>
              </p:cNvGraphicFramePr>
              <p:nvPr>
                <p:extLst>
                  <p:ext uri="{D42A27DB-BD31-4B8C-83A1-F6EECF244321}">
                    <p14:modId xmlns:p14="http://schemas.microsoft.com/office/powerpoint/2010/main" val="3180157771"/>
                  </p:ext>
                </p:extLst>
              </p:nvPr>
            </p:nvGraphicFramePr>
            <p:xfrm>
              <a:off x="6751053" y="787706"/>
              <a:ext cx="4200223" cy="4699459"/>
            </p:xfrm>
            <a:graphic>
              <a:graphicData uri="http://schemas.openxmlformats.org/presentationml/2006/ole">
                <mc:AlternateContent xmlns:mc="http://schemas.openxmlformats.org/markup-compatibility/2006">
                  <mc:Choice xmlns:v="urn:schemas-microsoft-com:vml" Requires="v">
                    <p:oleObj name="Graph" r:id="rId4" imgW="6717650" imgH="7519055" progId="Origin95.Graph">
                      <p:embed/>
                    </p:oleObj>
                  </mc:Choice>
                  <mc:Fallback>
                    <p:oleObj name="Graph" r:id="rId4" imgW="6717650" imgH="7519055" progId="Origin95.Graph">
                      <p:embed/>
                      <p:pic>
                        <p:nvPicPr>
                          <p:cNvPr id="25" name="Oggetto 24">
                            <a:extLst>
                              <a:ext uri="{FF2B5EF4-FFF2-40B4-BE49-F238E27FC236}">
                                <a16:creationId xmlns:a16="http://schemas.microsoft.com/office/drawing/2014/main" id="{6834E077-3295-6FA2-3A2C-7937652CE9BC}"/>
                              </a:ext>
                            </a:extLst>
                          </p:cNvPr>
                          <p:cNvPicPr/>
                          <p:nvPr/>
                        </p:nvPicPr>
                        <p:blipFill>
                          <a:blip r:embed="rId5"/>
                          <a:stretch>
                            <a:fillRect/>
                          </a:stretch>
                        </p:blipFill>
                        <p:spPr>
                          <a:xfrm>
                            <a:off x="6751053" y="787706"/>
                            <a:ext cx="4200223" cy="4699459"/>
                          </a:xfrm>
                          <a:prstGeom prst="rect">
                            <a:avLst/>
                          </a:prstGeom>
                        </p:spPr>
                      </p:pic>
                    </p:oleObj>
                  </mc:Fallback>
                </mc:AlternateContent>
              </a:graphicData>
            </a:graphic>
          </p:graphicFrame>
        </p:grpSp>
        <p:sp>
          <p:nvSpPr>
            <p:cNvPr id="21" name="CasellaDiTesto 20">
              <a:extLst>
                <a:ext uri="{FF2B5EF4-FFF2-40B4-BE49-F238E27FC236}">
                  <a16:creationId xmlns:a16="http://schemas.microsoft.com/office/drawing/2014/main" id="{1DB27972-D404-DCF5-8782-82B799FF2242}"/>
                </a:ext>
              </a:extLst>
            </p:cNvPr>
            <p:cNvSpPr txBox="1"/>
            <p:nvPr/>
          </p:nvSpPr>
          <p:spPr>
            <a:xfrm rot="647195">
              <a:off x="6764455" y="875288"/>
              <a:ext cx="2291997" cy="331508"/>
            </a:xfrm>
            <a:prstGeom prst="rect">
              <a:avLst/>
            </a:prstGeom>
            <a:noFill/>
          </p:spPr>
          <p:txBody>
            <a:bodyPr wrap="none" rtlCol="0">
              <a:spAutoFit/>
            </a:bodyPr>
            <a:lstStyle/>
            <a:p>
              <a:r>
                <a:rPr lang="it-IT" sz="1600" dirty="0" err="1">
                  <a:latin typeface="Times New Roman" panose="02020603050405020304" pitchFamily="18" charset="0"/>
                  <a:cs typeface="Times New Roman" panose="02020603050405020304" pitchFamily="18" charset="0"/>
                </a:rPr>
                <a:t>Substituted</a:t>
              </a:r>
              <a:r>
                <a:rPr lang="it-IT" sz="1600" dirty="0">
                  <a:latin typeface="Times New Roman" panose="02020603050405020304" pitchFamily="18" charset="0"/>
                  <a:cs typeface="Times New Roman" panose="02020603050405020304" pitchFamily="18" charset="0"/>
                </a:rPr>
                <a:t> on Ca or K site </a:t>
              </a:r>
            </a:p>
          </p:txBody>
        </p:sp>
        <p:sp>
          <p:nvSpPr>
            <p:cNvPr id="22" name="CasellaDiTesto 21">
              <a:extLst>
                <a:ext uri="{FF2B5EF4-FFF2-40B4-BE49-F238E27FC236}">
                  <a16:creationId xmlns:a16="http://schemas.microsoft.com/office/drawing/2014/main" id="{C234FF0A-D106-CFC7-B036-F07BD5D8DB52}"/>
                </a:ext>
              </a:extLst>
            </p:cNvPr>
            <p:cNvSpPr txBox="1"/>
            <p:nvPr/>
          </p:nvSpPr>
          <p:spPr>
            <a:xfrm rot="3901184">
              <a:off x="6277293" y="2380893"/>
              <a:ext cx="1971777" cy="315724"/>
            </a:xfrm>
            <a:prstGeom prst="rect">
              <a:avLst/>
            </a:prstGeom>
            <a:noFill/>
          </p:spPr>
          <p:txBody>
            <a:bodyPr wrap="none" rtlCol="0">
              <a:spAutoFit/>
            </a:bodyPr>
            <a:lstStyle/>
            <a:p>
              <a:r>
                <a:rPr lang="it-IT" sz="1600" dirty="0" err="1">
                  <a:latin typeface="Times New Roman" panose="02020603050405020304" pitchFamily="18" charset="0"/>
                  <a:cs typeface="Times New Roman" panose="02020603050405020304" pitchFamily="18" charset="0"/>
                </a:rPr>
                <a:t>Substituted</a:t>
              </a:r>
              <a:r>
                <a:rPr lang="it-IT" sz="1600" dirty="0">
                  <a:latin typeface="Times New Roman" panose="02020603050405020304" pitchFamily="18" charset="0"/>
                  <a:cs typeface="Times New Roman" panose="02020603050405020304" pitchFamily="18" charset="0"/>
                </a:rPr>
                <a:t> on Fe site </a:t>
              </a:r>
            </a:p>
          </p:txBody>
        </p:sp>
      </p:grpSp>
      <p:grpSp>
        <p:nvGrpSpPr>
          <p:cNvPr id="53" name="Gruppo 52">
            <a:extLst>
              <a:ext uri="{FF2B5EF4-FFF2-40B4-BE49-F238E27FC236}">
                <a16:creationId xmlns:a16="http://schemas.microsoft.com/office/drawing/2014/main" id="{2B3F44A0-EBD5-6CCB-F62B-0CFEE0C8322A}"/>
              </a:ext>
            </a:extLst>
          </p:cNvPr>
          <p:cNvGrpSpPr/>
          <p:nvPr/>
        </p:nvGrpSpPr>
        <p:grpSpPr>
          <a:xfrm>
            <a:off x="876064" y="2443692"/>
            <a:ext cx="2523565" cy="1015663"/>
            <a:chOff x="1823740" y="1666364"/>
            <a:chExt cx="2523565" cy="1015663"/>
          </a:xfrm>
        </p:grpSpPr>
        <p:sp>
          <p:nvSpPr>
            <p:cNvPr id="54" name="CasellaDiTesto 53">
              <a:extLst>
                <a:ext uri="{FF2B5EF4-FFF2-40B4-BE49-F238E27FC236}">
                  <a16:creationId xmlns:a16="http://schemas.microsoft.com/office/drawing/2014/main" id="{278A12BA-BBFC-F850-0038-763DFF55C085}"/>
                </a:ext>
              </a:extLst>
            </p:cNvPr>
            <p:cNvSpPr txBox="1"/>
            <p:nvPr/>
          </p:nvSpPr>
          <p:spPr>
            <a:xfrm>
              <a:off x="1823740" y="1666364"/>
              <a:ext cx="2523565" cy="1015663"/>
            </a:xfrm>
            <a:prstGeom prst="rect">
              <a:avLst/>
            </a:prstGeom>
            <a:noFill/>
          </p:spPr>
          <p:txBody>
            <a:bodyPr wrap="square">
              <a:spAutoFit/>
            </a:bodyPr>
            <a:lstStyle/>
            <a:p>
              <a:pPr algn="ctr"/>
              <a:r>
                <a:rPr lang="en-GB" sz="2000" b="1" dirty="0">
                  <a:latin typeface="Times New Roman" panose="02020603050405020304" pitchFamily="18" charset="0"/>
                  <a:cs typeface="Times New Roman" panose="02020603050405020304" pitchFamily="18" charset="0"/>
                </a:rPr>
                <a:t>Ba, Sr</a:t>
              </a:r>
            </a:p>
            <a:p>
              <a:pPr algn="ctr"/>
              <a:endParaRPr lang="en-GB" sz="2000" b="1" dirty="0">
                <a:latin typeface="Times New Roman" panose="02020603050405020304" pitchFamily="18" charset="0"/>
                <a:cs typeface="Times New Roman" panose="02020603050405020304" pitchFamily="18" charset="0"/>
              </a:endParaRPr>
            </a:p>
            <a:p>
              <a:pPr algn="ctr"/>
              <a:r>
                <a:rPr lang="en-GB" sz="2000" b="1" dirty="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replacing K </a:t>
              </a:r>
            </a:p>
          </p:txBody>
        </p:sp>
        <p:sp>
          <p:nvSpPr>
            <p:cNvPr id="55" name="Freccia in giù 54">
              <a:extLst>
                <a:ext uri="{FF2B5EF4-FFF2-40B4-BE49-F238E27FC236}">
                  <a16:creationId xmlns:a16="http://schemas.microsoft.com/office/drawing/2014/main" id="{9F84D922-55D7-0377-F787-68577963BAD1}"/>
                </a:ext>
              </a:extLst>
            </p:cNvPr>
            <p:cNvSpPr/>
            <p:nvPr/>
          </p:nvSpPr>
          <p:spPr>
            <a:xfrm rot="5400000">
              <a:off x="2896247" y="1430310"/>
              <a:ext cx="220519" cy="1540913"/>
            </a:xfrm>
            <a:prstGeom prst="downArrow">
              <a:avLst/>
            </a:prstGeom>
            <a:solidFill>
              <a:schemeClr val="accent1">
                <a:lumMod val="20000"/>
                <a:lumOff val="80000"/>
              </a:schemeClr>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56" name="CasellaDiTesto 55">
            <a:extLst>
              <a:ext uri="{FF2B5EF4-FFF2-40B4-BE49-F238E27FC236}">
                <a16:creationId xmlns:a16="http://schemas.microsoft.com/office/drawing/2014/main" id="{E2E7902F-4FE4-E99E-A93C-3A0FDC6B87B6}"/>
              </a:ext>
            </a:extLst>
          </p:cNvPr>
          <p:cNvSpPr txBox="1"/>
          <p:nvPr/>
        </p:nvSpPr>
        <p:spPr>
          <a:xfrm>
            <a:off x="7580022" y="936534"/>
            <a:ext cx="1563978" cy="461665"/>
          </a:xfrm>
          <a:prstGeom prst="rect">
            <a:avLst/>
          </a:prstGeom>
          <a:noFill/>
          <a:ln>
            <a:noFill/>
          </a:ln>
        </p:spPr>
        <p:txBody>
          <a:bodyPr wrap="square">
            <a:spAutoFit/>
          </a:bodyPr>
          <a:lstStyle/>
          <a:p>
            <a:r>
              <a:rPr lang="en-US" sz="1200" b="1" dirty="0">
                <a:latin typeface="Times New Roman" panose="02020603050405020304" pitchFamily="18" charset="0"/>
                <a:cs typeface="Times New Roman" panose="02020603050405020304" pitchFamily="18" charset="0"/>
              </a:rPr>
              <a:t>Crystal growth from the flux method</a:t>
            </a:r>
            <a:r>
              <a:rPr lang="en-US" sz="1200" dirty="0">
                <a:latin typeface="Times New Roman" panose="02020603050405020304" pitchFamily="18" charset="0"/>
                <a:cs typeface="Times New Roman" panose="02020603050405020304" pitchFamily="18" charset="0"/>
              </a:rPr>
              <a:t>.</a:t>
            </a:r>
            <a:endParaRPr lang="it-IT" sz="1200" dirty="0">
              <a:latin typeface="Times New Roman" panose="02020603050405020304" pitchFamily="18" charset="0"/>
              <a:cs typeface="Times New Roman" panose="02020603050405020304" pitchFamily="18" charset="0"/>
            </a:endParaRPr>
          </a:p>
        </p:txBody>
      </p:sp>
      <p:pic>
        <p:nvPicPr>
          <p:cNvPr id="57" name="Immagine 56" descr="Immagine che contiene schermata, Rettangolo, giallo&#10;&#10;Descrizione generata automaticamente">
            <a:extLst>
              <a:ext uri="{FF2B5EF4-FFF2-40B4-BE49-F238E27FC236}">
                <a16:creationId xmlns:a16="http://schemas.microsoft.com/office/drawing/2014/main" id="{ABF3C188-ABE8-B218-B734-F7E8EF9762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9218" y="2951523"/>
            <a:ext cx="1483675" cy="1115621"/>
          </a:xfrm>
          <a:prstGeom prst="rect">
            <a:avLst/>
          </a:prstGeom>
        </p:spPr>
      </p:pic>
      <p:pic>
        <p:nvPicPr>
          <p:cNvPr id="58" name="Immagine 57">
            <a:extLst>
              <a:ext uri="{FF2B5EF4-FFF2-40B4-BE49-F238E27FC236}">
                <a16:creationId xmlns:a16="http://schemas.microsoft.com/office/drawing/2014/main" id="{50C98E64-F4D9-1D27-8876-25A9C4494D66}"/>
              </a:ext>
            </a:extLst>
          </p:cNvPr>
          <p:cNvPicPr>
            <a:picLocks noChangeAspect="1"/>
          </p:cNvPicPr>
          <p:nvPr/>
        </p:nvPicPr>
        <p:blipFill>
          <a:blip r:embed="rId7"/>
          <a:srcRect r="3436" b="16701"/>
          <a:stretch/>
        </p:blipFill>
        <p:spPr>
          <a:xfrm>
            <a:off x="7472559" y="1454297"/>
            <a:ext cx="1516995" cy="1291221"/>
          </a:xfrm>
          <a:prstGeom prst="rect">
            <a:avLst/>
          </a:prstGeom>
        </p:spPr>
      </p:pic>
      <p:sp>
        <p:nvSpPr>
          <p:cNvPr id="3" name="CasellaDiTesto 2">
            <a:extLst>
              <a:ext uri="{FF2B5EF4-FFF2-40B4-BE49-F238E27FC236}">
                <a16:creationId xmlns:a16="http://schemas.microsoft.com/office/drawing/2014/main" id="{092D9F5D-3C4B-FA1C-4830-CD3FC58E3310}"/>
              </a:ext>
            </a:extLst>
          </p:cNvPr>
          <p:cNvSpPr txBox="1"/>
          <p:nvPr/>
        </p:nvSpPr>
        <p:spPr>
          <a:xfrm>
            <a:off x="1288374" y="3519191"/>
            <a:ext cx="5707380" cy="1384995"/>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0" rIns="91440" bIns="0" rtlCol="0">
            <a:spAutoFit/>
          </a:bodyPr>
          <a:lstStyle/>
          <a:p>
            <a:r>
              <a:rPr lang="it-IT" dirty="0"/>
              <a:t>1144 </a:t>
            </a:r>
            <a:r>
              <a:rPr lang="it-IT" dirty="0" err="1"/>
              <a:t>compounds</a:t>
            </a:r>
            <a:r>
              <a:rPr lang="it-IT" dirty="0"/>
              <a:t> are </a:t>
            </a:r>
            <a:r>
              <a:rPr lang="it-IT" dirty="0" err="1"/>
              <a:t>relatively</a:t>
            </a:r>
            <a:r>
              <a:rPr lang="it-IT" dirty="0"/>
              <a:t> new, and </a:t>
            </a:r>
            <a:r>
              <a:rPr lang="it-IT" dirty="0" err="1"/>
              <a:t>recently</a:t>
            </a:r>
            <a:r>
              <a:rPr lang="it-IT" dirty="0"/>
              <a:t> it </a:t>
            </a:r>
            <a:r>
              <a:rPr lang="it-IT" dirty="0" err="1"/>
              <a:t>has</a:t>
            </a:r>
            <a:r>
              <a:rPr lang="it-IT" dirty="0"/>
              <a:t> </a:t>
            </a:r>
            <a:r>
              <a:rPr lang="it-IT" dirty="0" err="1"/>
              <a:t>been</a:t>
            </a:r>
            <a:r>
              <a:rPr lang="it-IT" dirty="0"/>
              <a:t> </a:t>
            </a:r>
            <a:r>
              <a:rPr lang="it-IT" dirty="0" err="1"/>
              <a:t>demonstrated</a:t>
            </a:r>
            <a:r>
              <a:rPr lang="it-IT" dirty="0"/>
              <a:t> the </a:t>
            </a:r>
            <a:r>
              <a:rPr lang="it-IT" dirty="0" err="1"/>
              <a:t>possibility</a:t>
            </a:r>
            <a:r>
              <a:rPr lang="it-IT" dirty="0"/>
              <a:t> to </a:t>
            </a:r>
            <a:r>
              <a:rPr lang="it-IT" dirty="0" err="1"/>
              <a:t>tune</a:t>
            </a:r>
            <a:r>
              <a:rPr lang="it-IT" dirty="0"/>
              <a:t> </a:t>
            </a:r>
            <a:r>
              <a:rPr lang="it-IT" dirty="0" err="1"/>
              <a:t>their</a:t>
            </a:r>
            <a:r>
              <a:rPr lang="it-IT" dirty="0"/>
              <a:t> </a:t>
            </a:r>
            <a:r>
              <a:rPr lang="it-IT" dirty="0" err="1"/>
              <a:t>chemical</a:t>
            </a:r>
            <a:r>
              <a:rPr lang="it-IT" dirty="0"/>
              <a:t> </a:t>
            </a:r>
            <a:r>
              <a:rPr lang="it-IT" dirty="0" err="1"/>
              <a:t>composition</a:t>
            </a:r>
            <a:r>
              <a:rPr lang="it-IT" dirty="0"/>
              <a:t> </a:t>
            </a:r>
            <a:r>
              <a:rPr lang="it-IT" dirty="0" err="1"/>
              <a:t>retaining</a:t>
            </a:r>
            <a:r>
              <a:rPr lang="it-IT" dirty="0"/>
              <a:t> the </a:t>
            </a:r>
            <a:r>
              <a:rPr lang="it-IT" dirty="0" err="1"/>
              <a:t>structure</a:t>
            </a:r>
            <a:r>
              <a:rPr lang="it-IT" dirty="0"/>
              <a:t> (that </a:t>
            </a:r>
            <a:r>
              <a:rPr lang="it-IT" dirty="0" err="1"/>
              <a:t>is</a:t>
            </a:r>
            <a:r>
              <a:rPr lang="it-IT" dirty="0"/>
              <a:t> </a:t>
            </a:r>
            <a:r>
              <a:rPr lang="it-IT" dirty="0" err="1"/>
              <a:t>related</a:t>
            </a:r>
            <a:r>
              <a:rPr lang="it-IT" dirty="0"/>
              <a:t> to </a:t>
            </a:r>
            <a:r>
              <a:rPr lang="it-IT" dirty="0" err="1"/>
              <a:t>defects</a:t>
            </a:r>
            <a:r>
              <a:rPr lang="it-IT" dirty="0"/>
              <a:t> that generate an </a:t>
            </a:r>
            <a:r>
              <a:rPr lang="it-IT" dirty="0" err="1"/>
              <a:t>intricated</a:t>
            </a:r>
            <a:r>
              <a:rPr lang="it-IT" dirty="0"/>
              <a:t> </a:t>
            </a:r>
            <a:r>
              <a:rPr lang="it-IT" dirty="0" err="1"/>
              <a:t>pinning</a:t>
            </a:r>
            <a:r>
              <a:rPr lang="it-IT" dirty="0"/>
              <a:t> </a:t>
            </a:r>
            <a:r>
              <a:rPr lang="it-IT" dirty="0" err="1"/>
              <a:t>landscape</a:t>
            </a:r>
            <a:r>
              <a:rPr lang="it-IT" dirty="0"/>
              <a:t>) </a:t>
            </a:r>
          </a:p>
        </p:txBody>
      </p:sp>
    </p:spTree>
    <p:extLst>
      <p:ext uri="{BB962C8B-B14F-4D97-AF65-F5344CB8AC3E}">
        <p14:creationId xmlns:p14="http://schemas.microsoft.com/office/powerpoint/2010/main" val="19142394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455E322-160B-A1C5-A1A2-5D3E8C543C06}"/>
              </a:ext>
            </a:extLst>
          </p:cNvPr>
          <p:cNvSpPr>
            <a:spLocks noGrp="1"/>
          </p:cNvSpPr>
          <p:nvPr>
            <p:ph type="title"/>
          </p:nvPr>
        </p:nvSpPr>
        <p:spPr/>
        <p:txBody>
          <a:bodyPr/>
          <a:lstStyle/>
          <a:p>
            <a:r>
              <a:rPr lang="it-IT" dirty="0" err="1"/>
              <a:t>Outline</a:t>
            </a:r>
            <a:r>
              <a:rPr lang="it-IT" dirty="0"/>
              <a:t>	</a:t>
            </a:r>
            <a:endParaRPr lang="en-US" dirty="0"/>
          </a:p>
        </p:txBody>
      </p:sp>
      <p:sp>
        <p:nvSpPr>
          <p:cNvPr id="4" name="Segnaposto testo 3">
            <a:extLst>
              <a:ext uri="{FF2B5EF4-FFF2-40B4-BE49-F238E27FC236}">
                <a16:creationId xmlns:a16="http://schemas.microsoft.com/office/drawing/2014/main" id="{F3F5F4DD-5975-25B6-127A-003A3E022A27}"/>
              </a:ext>
            </a:extLst>
          </p:cNvPr>
          <p:cNvSpPr>
            <a:spLocks noGrp="1"/>
          </p:cNvSpPr>
          <p:nvPr>
            <p:ph type="body" sz="quarter" idx="14"/>
          </p:nvPr>
        </p:nvSpPr>
        <p:spPr>
          <a:xfrm>
            <a:off x="413412" y="1128326"/>
            <a:ext cx="8229599" cy="3113096"/>
          </a:xfrm>
        </p:spPr>
        <p:txBody>
          <a:bodyPr/>
          <a:lstStyle/>
          <a:p>
            <a:pPr>
              <a:lnSpc>
                <a:spcPct val="150000"/>
              </a:lnSpc>
              <a:buFont typeface="Arial" panose="020B0604020202020204" pitchFamily="34" charset="0"/>
              <a:buChar char="•"/>
            </a:pPr>
            <a:r>
              <a:rPr lang="it-IT" dirty="0"/>
              <a:t>Background on </a:t>
            </a:r>
            <a:r>
              <a:rPr lang="it-IT" dirty="0" err="1"/>
              <a:t>Iron-Based</a:t>
            </a:r>
            <a:r>
              <a:rPr lang="it-IT" dirty="0"/>
              <a:t> </a:t>
            </a:r>
            <a:r>
              <a:rPr lang="it-IT" dirty="0" err="1"/>
              <a:t>Superconducting</a:t>
            </a:r>
            <a:r>
              <a:rPr lang="it-IT" dirty="0"/>
              <a:t> </a:t>
            </a:r>
            <a:r>
              <a:rPr lang="it-IT" dirty="0" err="1"/>
              <a:t>Powder</a:t>
            </a:r>
            <a:r>
              <a:rPr lang="it-IT" dirty="0"/>
              <a:t> in Tube </a:t>
            </a:r>
            <a:r>
              <a:rPr lang="it-IT" dirty="0" err="1"/>
              <a:t>Wires</a:t>
            </a:r>
            <a:endParaRPr lang="it-IT" dirty="0"/>
          </a:p>
          <a:p>
            <a:pPr>
              <a:lnSpc>
                <a:spcPct val="150000"/>
              </a:lnSpc>
              <a:buFont typeface="Arial" panose="020B0604020202020204" pitchFamily="34" charset="0"/>
              <a:buChar char="•"/>
            </a:pPr>
            <a:r>
              <a:rPr lang="en-US" dirty="0"/>
              <a:t>The ORION project</a:t>
            </a:r>
          </a:p>
          <a:p>
            <a:pPr>
              <a:lnSpc>
                <a:spcPct val="150000"/>
              </a:lnSpc>
              <a:buFont typeface="Arial" panose="020B0604020202020204" pitchFamily="34" charset="0"/>
              <a:buChar char="•"/>
            </a:pPr>
            <a:r>
              <a:rPr lang="en-US" dirty="0"/>
              <a:t>Results and discussion</a:t>
            </a:r>
          </a:p>
          <a:p>
            <a:pPr lvl="1">
              <a:lnSpc>
                <a:spcPct val="150000"/>
              </a:lnSpc>
              <a:buFont typeface="Arial" panose="020B0604020202020204" pitchFamily="34" charset="0"/>
              <a:buChar char="•"/>
            </a:pPr>
            <a:r>
              <a:rPr lang="en-US" dirty="0"/>
              <a:t> progress on synthesis and materials</a:t>
            </a:r>
          </a:p>
          <a:p>
            <a:pPr lvl="1">
              <a:lnSpc>
                <a:spcPct val="150000"/>
              </a:lnSpc>
              <a:buFont typeface="Arial" panose="020B0604020202020204" pitchFamily="34" charset="0"/>
              <a:buChar char="•"/>
            </a:pPr>
            <a:r>
              <a:rPr lang="en-US" dirty="0"/>
              <a:t> progress on wires </a:t>
            </a:r>
          </a:p>
          <a:p>
            <a:pPr>
              <a:lnSpc>
                <a:spcPct val="150000"/>
              </a:lnSpc>
              <a:buFont typeface="Arial" panose="020B0604020202020204" pitchFamily="34" charset="0"/>
              <a:buChar char="•"/>
            </a:pPr>
            <a:r>
              <a:rPr lang="en-US" dirty="0"/>
              <a:t>Outcome and perspectives</a:t>
            </a:r>
          </a:p>
        </p:txBody>
      </p:sp>
      <p:sp>
        <p:nvSpPr>
          <p:cNvPr id="6" name="Segnaposto numero diapositiva 5">
            <a:extLst>
              <a:ext uri="{FF2B5EF4-FFF2-40B4-BE49-F238E27FC236}">
                <a16:creationId xmlns:a16="http://schemas.microsoft.com/office/drawing/2014/main" id="{59605845-EA40-305C-A67B-DD566F595AEA}"/>
              </a:ext>
            </a:extLst>
          </p:cNvPr>
          <p:cNvSpPr>
            <a:spLocks noGrp="1"/>
          </p:cNvSpPr>
          <p:nvPr>
            <p:ph type="sldNum" sz="quarter" idx="4"/>
          </p:nvPr>
        </p:nvSpPr>
        <p:spPr/>
        <p:txBody>
          <a:bodyPr/>
          <a:lstStyle/>
          <a:p>
            <a:fld id="{02C7C199-0D0D-7840-A88D-785280B31CF7}" type="slidenum">
              <a:rPr lang="it-IT" smtClean="0"/>
              <a:t>2</a:t>
            </a:fld>
            <a:endParaRPr lang="it-IT"/>
          </a:p>
        </p:txBody>
      </p:sp>
      <p:sp>
        <p:nvSpPr>
          <p:cNvPr id="7" name="Segnaposto piè di pagina 6">
            <a:extLst>
              <a:ext uri="{FF2B5EF4-FFF2-40B4-BE49-F238E27FC236}">
                <a16:creationId xmlns:a16="http://schemas.microsoft.com/office/drawing/2014/main" id="{6FF1223D-0403-274A-B126-643E183BF4AF}"/>
              </a:ext>
            </a:extLst>
          </p:cNvPr>
          <p:cNvSpPr>
            <a:spLocks noGrp="1"/>
          </p:cNvSpPr>
          <p:nvPr>
            <p:ph type="ftr" sz="quarter" idx="3"/>
          </p:nvPr>
        </p:nvSpPr>
        <p:spPr/>
        <p:txBody>
          <a:bodyPr/>
          <a:lstStyle/>
          <a:p>
            <a:r>
              <a:rPr lang="it-IT"/>
              <a:t>ENR-04-ENEA-03 ORION</a:t>
            </a:r>
            <a:endParaRPr lang="it-IT" dirty="0"/>
          </a:p>
        </p:txBody>
      </p:sp>
      <p:pic>
        <p:nvPicPr>
          <p:cNvPr id="8" name="Immagine 7">
            <a:extLst>
              <a:ext uri="{FF2B5EF4-FFF2-40B4-BE49-F238E27FC236}">
                <a16:creationId xmlns:a16="http://schemas.microsoft.com/office/drawing/2014/main" id="{31CBBB0E-1279-6FD5-E835-C4B63FA873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6920053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F0E311-729D-706C-D0B2-5D7247ED683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98C2FA2-C07B-35BD-12FD-D259CD0E92F3}"/>
              </a:ext>
            </a:extLst>
          </p:cNvPr>
          <p:cNvSpPr>
            <a:spLocks noGrp="1"/>
          </p:cNvSpPr>
          <p:nvPr>
            <p:ph type="title"/>
          </p:nvPr>
        </p:nvSpPr>
        <p:spPr/>
        <p:txBody>
          <a:bodyPr/>
          <a:lstStyle/>
          <a:p>
            <a:r>
              <a:rPr lang="it-IT" dirty="0" err="1"/>
              <a:t>Focusing</a:t>
            </a:r>
            <a:r>
              <a:rPr lang="it-IT" dirty="0"/>
              <a:t> on the 1144 </a:t>
            </a:r>
            <a:r>
              <a:rPr lang="it-IT" dirty="0" err="1"/>
              <a:t>material</a:t>
            </a:r>
            <a:endParaRPr lang="en-US" dirty="0"/>
          </a:p>
        </p:txBody>
      </p:sp>
      <p:sp>
        <p:nvSpPr>
          <p:cNvPr id="6" name="Segnaposto numero diapositiva 5">
            <a:extLst>
              <a:ext uri="{FF2B5EF4-FFF2-40B4-BE49-F238E27FC236}">
                <a16:creationId xmlns:a16="http://schemas.microsoft.com/office/drawing/2014/main" id="{51B256F3-B4E9-D1B3-1183-D114641941DE}"/>
              </a:ext>
            </a:extLst>
          </p:cNvPr>
          <p:cNvSpPr>
            <a:spLocks noGrp="1"/>
          </p:cNvSpPr>
          <p:nvPr>
            <p:ph type="sldNum" sz="quarter" idx="4"/>
          </p:nvPr>
        </p:nvSpPr>
        <p:spPr/>
        <p:txBody>
          <a:bodyPr/>
          <a:lstStyle/>
          <a:p>
            <a:fld id="{02C7C199-0D0D-7840-A88D-785280B31CF7}" type="slidenum">
              <a:rPr lang="it-IT" smtClean="0"/>
              <a:t>20</a:t>
            </a:fld>
            <a:endParaRPr lang="it-IT"/>
          </a:p>
        </p:txBody>
      </p:sp>
      <p:sp>
        <p:nvSpPr>
          <p:cNvPr id="7" name="Segnaposto piè di pagina 6">
            <a:extLst>
              <a:ext uri="{FF2B5EF4-FFF2-40B4-BE49-F238E27FC236}">
                <a16:creationId xmlns:a16="http://schemas.microsoft.com/office/drawing/2014/main" id="{1160692F-0681-E7D8-5406-E7A453B83949}"/>
              </a:ext>
            </a:extLst>
          </p:cNvPr>
          <p:cNvSpPr>
            <a:spLocks noGrp="1"/>
          </p:cNvSpPr>
          <p:nvPr>
            <p:ph type="ftr" sz="quarter" idx="3"/>
          </p:nvPr>
        </p:nvSpPr>
        <p:spPr/>
        <p:txBody>
          <a:bodyPr/>
          <a:lstStyle/>
          <a:p>
            <a:r>
              <a:rPr lang="it-IT"/>
              <a:t>ENR-04-ENEA-03 ORION</a:t>
            </a:r>
            <a:endParaRPr lang="it-IT" dirty="0"/>
          </a:p>
        </p:txBody>
      </p:sp>
      <p:pic>
        <p:nvPicPr>
          <p:cNvPr id="9" name="Immagine 8">
            <a:extLst>
              <a:ext uri="{FF2B5EF4-FFF2-40B4-BE49-F238E27FC236}">
                <a16:creationId xmlns:a16="http://schemas.microsoft.com/office/drawing/2014/main" id="{FCCAB8E4-BA56-1751-4658-F2BDB2F8F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grpSp>
        <p:nvGrpSpPr>
          <p:cNvPr id="13" name="Gruppo 12">
            <a:extLst>
              <a:ext uri="{FF2B5EF4-FFF2-40B4-BE49-F238E27FC236}">
                <a16:creationId xmlns:a16="http://schemas.microsoft.com/office/drawing/2014/main" id="{7C5F6DFE-69BF-924B-CE7D-60C90B4FE2C0}"/>
              </a:ext>
            </a:extLst>
          </p:cNvPr>
          <p:cNvGrpSpPr/>
          <p:nvPr/>
        </p:nvGrpSpPr>
        <p:grpSpPr>
          <a:xfrm>
            <a:off x="-13986" y="861454"/>
            <a:ext cx="1591216" cy="3502599"/>
            <a:chOff x="436495" y="801092"/>
            <a:chExt cx="1330815" cy="3175568"/>
          </a:xfrm>
        </p:grpSpPr>
        <p:pic>
          <p:nvPicPr>
            <p:cNvPr id="14" name="Immagine 13">
              <a:extLst>
                <a:ext uri="{FF2B5EF4-FFF2-40B4-BE49-F238E27FC236}">
                  <a16:creationId xmlns:a16="http://schemas.microsoft.com/office/drawing/2014/main" id="{2433B1CE-A63F-F2A3-CE6C-ADE4A976260D}"/>
                </a:ext>
              </a:extLst>
            </p:cNvPr>
            <p:cNvPicPr>
              <a:picLocks noChangeAspect="1"/>
            </p:cNvPicPr>
            <p:nvPr/>
          </p:nvPicPr>
          <p:blipFill>
            <a:blip r:embed="rId3"/>
            <a:stretch>
              <a:fillRect/>
            </a:stretch>
          </p:blipFill>
          <p:spPr>
            <a:xfrm>
              <a:off x="436495" y="1267946"/>
              <a:ext cx="1282476" cy="2708714"/>
            </a:xfrm>
            <a:prstGeom prst="rect">
              <a:avLst/>
            </a:prstGeom>
          </p:spPr>
        </p:pic>
        <p:sp>
          <p:nvSpPr>
            <p:cNvPr id="15" name="CasellaDiTesto 14">
              <a:extLst>
                <a:ext uri="{FF2B5EF4-FFF2-40B4-BE49-F238E27FC236}">
                  <a16:creationId xmlns:a16="http://schemas.microsoft.com/office/drawing/2014/main" id="{DF641176-F2DF-3367-E5CB-9FF352919085}"/>
                </a:ext>
              </a:extLst>
            </p:cNvPr>
            <p:cNvSpPr txBox="1"/>
            <p:nvPr/>
          </p:nvSpPr>
          <p:spPr>
            <a:xfrm>
              <a:off x="436497" y="801092"/>
              <a:ext cx="1330813" cy="584775"/>
            </a:xfrm>
            <a:prstGeom prst="rect">
              <a:avLst/>
            </a:prstGeom>
            <a:noFill/>
          </p:spPr>
          <p:txBody>
            <a:bodyPr wrap="none" rtlCol="0">
              <a:spAutoFit/>
            </a:bodyPr>
            <a:lstStyle/>
            <a:p>
              <a:pPr algn="ctr"/>
              <a:r>
                <a:rPr lang="en-GB" sz="1800" dirty="0">
                  <a:latin typeface="Times New Roman" panose="02020603050405020304" pitchFamily="18" charset="0"/>
                  <a:cs typeface="Times New Roman" panose="02020603050405020304" pitchFamily="18" charset="0"/>
                </a:rPr>
                <a:t>CaKFe</a:t>
              </a:r>
              <a:r>
                <a:rPr lang="en-GB" sz="1800" baseline="-25000" dirty="0">
                  <a:latin typeface="Times New Roman" panose="02020603050405020304" pitchFamily="18" charset="0"/>
                  <a:cs typeface="Times New Roman" panose="02020603050405020304" pitchFamily="18" charset="0"/>
                </a:rPr>
                <a:t>4</a:t>
              </a:r>
              <a:r>
                <a:rPr lang="en-GB" sz="1800" dirty="0">
                  <a:latin typeface="Times New Roman" panose="02020603050405020304" pitchFamily="18" charset="0"/>
                  <a:cs typeface="Times New Roman" panose="02020603050405020304" pitchFamily="18" charset="0"/>
                </a:rPr>
                <a:t>As</a:t>
              </a:r>
              <a:r>
                <a:rPr lang="en-GB" sz="1800" baseline="-25000" dirty="0">
                  <a:latin typeface="Times New Roman" panose="02020603050405020304" pitchFamily="18" charset="0"/>
                  <a:cs typeface="Times New Roman" panose="02020603050405020304" pitchFamily="18" charset="0"/>
                </a:rPr>
                <a:t>4</a:t>
              </a:r>
            </a:p>
            <a:p>
              <a:pPr algn="ctr"/>
              <a:r>
                <a:rPr lang="en-GB" sz="1400" dirty="0">
                  <a:latin typeface="Times New Roman" panose="02020603050405020304" pitchFamily="18" charset="0"/>
                  <a:cs typeface="Times New Roman" panose="02020603050405020304" pitchFamily="18" charset="0"/>
                </a:rPr>
                <a:t>(stoichiometric)</a:t>
              </a:r>
            </a:p>
          </p:txBody>
        </p:sp>
      </p:grpSp>
      <p:grpSp>
        <p:nvGrpSpPr>
          <p:cNvPr id="16" name="Gruppo 15">
            <a:extLst>
              <a:ext uri="{FF2B5EF4-FFF2-40B4-BE49-F238E27FC236}">
                <a16:creationId xmlns:a16="http://schemas.microsoft.com/office/drawing/2014/main" id="{39D820F3-7E9C-AA3E-5F49-A54AFD88843A}"/>
              </a:ext>
            </a:extLst>
          </p:cNvPr>
          <p:cNvGrpSpPr/>
          <p:nvPr/>
        </p:nvGrpSpPr>
        <p:grpSpPr>
          <a:xfrm>
            <a:off x="828144" y="991085"/>
            <a:ext cx="2523565" cy="1015663"/>
            <a:chOff x="1823740" y="1666364"/>
            <a:chExt cx="2523565" cy="1015663"/>
          </a:xfrm>
        </p:grpSpPr>
        <p:sp>
          <p:nvSpPr>
            <p:cNvPr id="17" name="CasellaDiTesto 16">
              <a:extLst>
                <a:ext uri="{FF2B5EF4-FFF2-40B4-BE49-F238E27FC236}">
                  <a16:creationId xmlns:a16="http://schemas.microsoft.com/office/drawing/2014/main" id="{9BCCDB48-6929-F179-8011-51BADA0D445F}"/>
                </a:ext>
              </a:extLst>
            </p:cNvPr>
            <p:cNvSpPr txBox="1"/>
            <p:nvPr/>
          </p:nvSpPr>
          <p:spPr>
            <a:xfrm>
              <a:off x="1823740" y="1666364"/>
              <a:ext cx="2523565" cy="1015663"/>
            </a:xfrm>
            <a:prstGeom prst="rect">
              <a:avLst/>
            </a:prstGeom>
            <a:noFill/>
          </p:spPr>
          <p:txBody>
            <a:bodyPr wrap="square">
              <a:spAutoFit/>
            </a:bodyPr>
            <a:lstStyle/>
            <a:p>
              <a:pPr algn="ctr"/>
              <a:r>
                <a:rPr lang="en-GB" sz="2000" b="1" dirty="0">
                  <a:latin typeface="Times New Roman" panose="02020603050405020304" pitchFamily="18" charset="0"/>
                  <a:cs typeface="Times New Roman" panose="02020603050405020304" pitchFamily="18" charset="0"/>
                </a:rPr>
                <a:t>Na, La and </a:t>
              </a:r>
              <a:r>
                <a:rPr lang="en-GB" sz="2000" b="1" dirty="0" err="1">
                  <a:latin typeface="Times New Roman" panose="02020603050405020304" pitchFamily="18" charset="0"/>
                  <a:cs typeface="Times New Roman" panose="02020603050405020304" pitchFamily="18" charset="0"/>
                </a:rPr>
                <a:t>Pr</a:t>
              </a:r>
              <a:endParaRPr lang="en-GB" sz="2000" b="1" dirty="0">
                <a:latin typeface="Times New Roman" panose="02020603050405020304" pitchFamily="18" charset="0"/>
                <a:cs typeface="Times New Roman" panose="02020603050405020304" pitchFamily="18" charset="0"/>
              </a:endParaRPr>
            </a:p>
            <a:p>
              <a:pPr algn="ctr"/>
              <a:endParaRPr lang="en-GB" sz="2000" b="1" dirty="0">
                <a:latin typeface="Times New Roman" panose="02020603050405020304" pitchFamily="18" charset="0"/>
                <a:cs typeface="Times New Roman" panose="02020603050405020304" pitchFamily="18" charset="0"/>
              </a:endParaRPr>
            </a:p>
            <a:p>
              <a:pPr algn="ctr"/>
              <a:r>
                <a:rPr lang="en-GB" sz="2000" b="1" dirty="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replacing Ca </a:t>
              </a:r>
            </a:p>
          </p:txBody>
        </p:sp>
        <p:sp>
          <p:nvSpPr>
            <p:cNvPr id="18" name="Freccia in giù 17">
              <a:extLst>
                <a:ext uri="{FF2B5EF4-FFF2-40B4-BE49-F238E27FC236}">
                  <a16:creationId xmlns:a16="http://schemas.microsoft.com/office/drawing/2014/main" id="{D5999ABD-E558-A5F4-D8E2-8161A7453C0C}"/>
                </a:ext>
              </a:extLst>
            </p:cNvPr>
            <p:cNvSpPr/>
            <p:nvPr/>
          </p:nvSpPr>
          <p:spPr>
            <a:xfrm rot="5400000">
              <a:off x="2896247" y="1430310"/>
              <a:ext cx="220519" cy="1540913"/>
            </a:xfrm>
            <a:prstGeom prst="downArrow">
              <a:avLst/>
            </a:prstGeom>
            <a:solidFill>
              <a:schemeClr val="accent1">
                <a:lumMod val="20000"/>
                <a:lumOff val="80000"/>
              </a:schemeClr>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6" name="Gruppo 25">
            <a:extLst>
              <a:ext uri="{FF2B5EF4-FFF2-40B4-BE49-F238E27FC236}">
                <a16:creationId xmlns:a16="http://schemas.microsoft.com/office/drawing/2014/main" id="{AB09DABE-B8C0-B088-F700-EBFF94553F26}"/>
              </a:ext>
            </a:extLst>
          </p:cNvPr>
          <p:cNvGrpSpPr/>
          <p:nvPr/>
        </p:nvGrpSpPr>
        <p:grpSpPr>
          <a:xfrm>
            <a:off x="2639994" y="396000"/>
            <a:ext cx="7522995" cy="5020952"/>
            <a:chOff x="5070290" y="852075"/>
            <a:chExt cx="8310584" cy="5899150"/>
          </a:xfrm>
        </p:grpSpPr>
        <p:grpSp>
          <p:nvGrpSpPr>
            <p:cNvPr id="27" name="Gruppo 26">
              <a:extLst>
                <a:ext uri="{FF2B5EF4-FFF2-40B4-BE49-F238E27FC236}">
                  <a16:creationId xmlns:a16="http://schemas.microsoft.com/office/drawing/2014/main" id="{B0F9EB44-261A-83DA-47CC-222B47FA94E3}"/>
                </a:ext>
              </a:extLst>
            </p:cNvPr>
            <p:cNvGrpSpPr/>
            <p:nvPr/>
          </p:nvGrpSpPr>
          <p:grpSpPr>
            <a:xfrm>
              <a:off x="5070290" y="852075"/>
              <a:ext cx="8310584" cy="5899150"/>
              <a:chOff x="5060962" y="852075"/>
              <a:chExt cx="8310584" cy="5899150"/>
            </a:xfrm>
          </p:grpSpPr>
          <p:grpSp>
            <p:nvGrpSpPr>
              <p:cNvPr id="31" name="Gruppo 30">
                <a:extLst>
                  <a:ext uri="{FF2B5EF4-FFF2-40B4-BE49-F238E27FC236}">
                    <a16:creationId xmlns:a16="http://schemas.microsoft.com/office/drawing/2014/main" id="{DC827ECA-66BC-42E8-80BA-2845ABEFBE45}"/>
                  </a:ext>
                </a:extLst>
              </p:cNvPr>
              <p:cNvGrpSpPr/>
              <p:nvPr/>
            </p:nvGrpSpPr>
            <p:grpSpPr>
              <a:xfrm>
                <a:off x="5060962" y="852075"/>
                <a:ext cx="8310584" cy="5899150"/>
                <a:chOff x="8190582" y="1023375"/>
                <a:chExt cx="8310584" cy="5899150"/>
              </a:xfrm>
            </p:grpSpPr>
            <p:grpSp>
              <p:nvGrpSpPr>
                <p:cNvPr id="39" name="Gruppo 38">
                  <a:extLst>
                    <a:ext uri="{FF2B5EF4-FFF2-40B4-BE49-F238E27FC236}">
                      <a16:creationId xmlns:a16="http://schemas.microsoft.com/office/drawing/2014/main" id="{B98E7497-0CC6-7A6E-1C67-098C768212A3}"/>
                    </a:ext>
                  </a:extLst>
                </p:cNvPr>
                <p:cNvGrpSpPr/>
                <p:nvPr/>
              </p:nvGrpSpPr>
              <p:grpSpPr>
                <a:xfrm>
                  <a:off x="8190582" y="1023375"/>
                  <a:ext cx="7173913" cy="5899150"/>
                  <a:chOff x="8190582" y="1023375"/>
                  <a:chExt cx="7173913" cy="5899150"/>
                </a:xfrm>
              </p:grpSpPr>
              <p:graphicFrame>
                <p:nvGraphicFramePr>
                  <p:cNvPr id="44" name="Oggetto 43">
                    <a:extLst>
                      <a:ext uri="{FF2B5EF4-FFF2-40B4-BE49-F238E27FC236}">
                        <a16:creationId xmlns:a16="http://schemas.microsoft.com/office/drawing/2014/main" id="{9CAEBAD5-2AB3-0AEA-3192-60E4DC0AE244}"/>
                      </a:ext>
                    </a:extLst>
                  </p:cNvPr>
                  <p:cNvGraphicFramePr>
                    <a:graphicFrameLocks noChangeAspect="1"/>
                  </p:cNvGraphicFramePr>
                  <p:nvPr>
                    <p:extLst>
                      <p:ext uri="{D42A27DB-BD31-4B8C-83A1-F6EECF244321}">
                        <p14:modId xmlns:p14="http://schemas.microsoft.com/office/powerpoint/2010/main" val="627610186"/>
                      </p:ext>
                    </p:extLst>
                  </p:nvPr>
                </p:nvGraphicFramePr>
                <p:xfrm>
                  <a:off x="8190582" y="1023375"/>
                  <a:ext cx="7173913" cy="5899150"/>
                </p:xfrm>
                <a:graphic>
                  <a:graphicData uri="http://schemas.openxmlformats.org/presentationml/2006/ole">
                    <mc:AlternateContent xmlns:mc="http://schemas.openxmlformats.org/markup-compatibility/2006">
                      <mc:Choice xmlns:v="urn:schemas-microsoft-com:vml" Requires="v">
                        <p:oleObj name="Graph" r:id="rId4" imgW="10712090" imgH="8809914" progId="Origin95.Graph">
                          <p:embed/>
                        </p:oleObj>
                      </mc:Choice>
                      <mc:Fallback>
                        <p:oleObj name="Graph" r:id="rId4" imgW="10712090" imgH="8809914" progId="Origin95.Graph">
                          <p:embed/>
                          <p:pic>
                            <p:nvPicPr>
                              <p:cNvPr id="44" name="Oggetto 43">
                                <a:extLst>
                                  <a:ext uri="{FF2B5EF4-FFF2-40B4-BE49-F238E27FC236}">
                                    <a16:creationId xmlns:a16="http://schemas.microsoft.com/office/drawing/2014/main" id="{9CAEBAD5-2AB3-0AEA-3192-60E4DC0AE244}"/>
                                  </a:ext>
                                </a:extLst>
                              </p:cNvPr>
                              <p:cNvPicPr/>
                              <p:nvPr/>
                            </p:nvPicPr>
                            <p:blipFill>
                              <a:blip r:embed="rId5"/>
                              <a:stretch>
                                <a:fillRect/>
                              </a:stretch>
                            </p:blipFill>
                            <p:spPr>
                              <a:xfrm>
                                <a:off x="8190582" y="1023375"/>
                                <a:ext cx="7173913" cy="5899150"/>
                              </a:xfrm>
                              <a:prstGeom prst="rect">
                                <a:avLst/>
                              </a:prstGeom>
                            </p:spPr>
                          </p:pic>
                        </p:oleObj>
                      </mc:Fallback>
                    </mc:AlternateContent>
                  </a:graphicData>
                </a:graphic>
              </p:graphicFrame>
              <p:grpSp>
                <p:nvGrpSpPr>
                  <p:cNvPr id="45" name="Gruppo 44">
                    <a:extLst>
                      <a:ext uri="{FF2B5EF4-FFF2-40B4-BE49-F238E27FC236}">
                        <a16:creationId xmlns:a16="http://schemas.microsoft.com/office/drawing/2014/main" id="{BC6646C8-DA5B-88FC-E54F-7ACEF5F290C5}"/>
                      </a:ext>
                    </a:extLst>
                  </p:cNvPr>
                  <p:cNvGrpSpPr/>
                  <p:nvPr/>
                </p:nvGrpSpPr>
                <p:grpSpPr>
                  <a:xfrm>
                    <a:off x="13617006" y="2096810"/>
                    <a:ext cx="173702" cy="278738"/>
                    <a:chOff x="13617006" y="2096810"/>
                    <a:chExt cx="173702" cy="278738"/>
                  </a:xfrm>
                </p:grpSpPr>
                <p:sp>
                  <p:nvSpPr>
                    <p:cNvPr id="46" name="Fusione 45">
                      <a:extLst>
                        <a:ext uri="{FF2B5EF4-FFF2-40B4-BE49-F238E27FC236}">
                          <a16:creationId xmlns:a16="http://schemas.microsoft.com/office/drawing/2014/main" id="{29E41531-01F3-0D30-3023-D4138CC4BD98}"/>
                        </a:ext>
                      </a:extLst>
                    </p:cNvPr>
                    <p:cNvSpPr/>
                    <p:nvPr/>
                  </p:nvSpPr>
                  <p:spPr>
                    <a:xfrm rot="12804451">
                      <a:off x="13617008" y="2245515"/>
                      <a:ext cx="173700" cy="130033"/>
                    </a:xfrm>
                    <a:prstGeom prst="flowChartMerge">
                      <a:avLst/>
                    </a:prstGeom>
                    <a:solidFill>
                      <a:srgbClr val="4FEB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47" name="Fusione 46">
                      <a:extLst>
                        <a:ext uri="{FF2B5EF4-FFF2-40B4-BE49-F238E27FC236}">
                          <a16:creationId xmlns:a16="http://schemas.microsoft.com/office/drawing/2014/main" id="{6046CEBD-C777-31CE-F9AD-91FF7137A3C2}"/>
                        </a:ext>
                      </a:extLst>
                    </p:cNvPr>
                    <p:cNvSpPr/>
                    <p:nvPr/>
                  </p:nvSpPr>
                  <p:spPr>
                    <a:xfrm rot="12804451">
                      <a:off x="13617006" y="2096810"/>
                      <a:ext cx="173700" cy="130033"/>
                    </a:xfrm>
                    <a:prstGeom prst="flowChartMerge">
                      <a:avLst/>
                    </a:prstGeom>
                    <a:solidFill>
                      <a:srgbClr val="4FEBD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sp>
              <p:nvSpPr>
                <p:cNvPr id="40" name="Ovale 39">
                  <a:extLst>
                    <a:ext uri="{FF2B5EF4-FFF2-40B4-BE49-F238E27FC236}">
                      <a16:creationId xmlns:a16="http://schemas.microsoft.com/office/drawing/2014/main" id="{66708D56-015B-AFCF-BE3D-6EBE4AF7AE86}"/>
                    </a:ext>
                  </a:extLst>
                </p:cNvPr>
                <p:cNvSpPr/>
                <p:nvPr/>
              </p:nvSpPr>
              <p:spPr>
                <a:xfrm rot="1963917">
                  <a:off x="9430970" y="1750740"/>
                  <a:ext cx="652194" cy="1703117"/>
                </a:xfrm>
                <a:prstGeom prst="ellipse">
                  <a:avLst/>
                </a:prstGeom>
                <a:noFill/>
                <a:ln>
                  <a:solidFill>
                    <a:schemeClr val="tx1">
                      <a:lumMod val="65000"/>
                      <a:lumOff val="3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n w="3175">
                      <a:solidFill>
                        <a:schemeClr val="tx1"/>
                      </a:solidFill>
                    </a:ln>
                  </a:endParaRPr>
                </a:p>
              </p:txBody>
            </p:sp>
            <p:sp>
              <p:nvSpPr>
                <p:cNvPr id="41" name="Ovale 40">
                  <a:extLst>
                    <a:ext uri="{FF2B5EF4-FFF2-40B4-BE49-F238E27FC236}">
                      <a16:creationId xmlns:a16="http://schemas.microsoft.com/office/drawing/2014/main" id="{DDB05509-8E28-9BD2-E1A4-5BC08DC2D339}"/>
                    </a:ext>
                  </a:extLst>
                </p:cNvPr>
                <p:cNvSpPr/>
                <p:nvPr/>
              </p:nvSpPr>
              <p:spPr>
                <a:xfrm rot="2767073">
                  <a:off x="10186226" y="1718174"/>
                  <a:ext cx="559578" cy="1481727"/>
                </a:xfrm>
                <a:prstGeom prst="ellipse">
                  <a:avLst/>
                </a:prstGeom>
                <a:noFill/>
                <a:ln>
                  <a:solidFill>
                    <a:schemeClr val="tx1">
                      <a:lumMod val="65000"/>
                      <a:lumOff val="35000"/>
                    </a:schemeClr>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ln w="3175">
                      <a:solidFill>
                        <a:schemeClr val="tx1"/>
                      </a:solidFill>
                    </a:ln>
                  </a:endParaRPr>
                </a:p>
              </p:txBody>
            </p:sp>
            <p:sp>
              <p:nvSpPr>
                <p:cNvPr id="42" name="CasellaDiTesto 41">
                  <a:extLst>
                    <a:ext uri="{FF2B5EF4-FFF2-40B4-BE49-F238E27FC236}">
                      <a16:creationId xmlns:a16="http://schemas.microsoft.com/office/drawing/2014/main" id="{31EAC516-1841-12D9-D52E-140A4D5A636D}"/>
                    </a:ext>
                  </a:extLst>
                </p:cNvPr>
                <p:cNvSpPr txBox="1"/>
                <p:nvPr/>
              </p:nvSpPr>
              <p:spPr>
                <a:xfrm>
                  <a:off x="9571400" y="1556791"/>
                  <a:ext cx="639919" cy="338554"/>
                </a:xfrm>
                <a:prstGeom prst="rect">
                  <a:avLst/>
                </a:prstGeom>
                <a:noFill/>
              </p:spPr>
              <p:txBody>
                <a:bodyPr wrap="none" rtlCol="0">
                  <a:spAutoFit/>
                </a:bodyPr>
                <a:lstStyle/>
                <a:p>
                  <a:r>
                    <a:rPr lang="it-IT" sz="1600" dirty="0">
                      <a:latin typeface="Times New Roman" panose="02020603050405020304" pitchFamily="18" charset="0"/>
                      <a:cs typeface="Times New Roman" panose="02020603050405020304" pitchFamily="18" charset="0"/>
                    </a:rPr>
                    <a:t>100K</a:t>
                  </a:r>
                </a:p>
              </p:txBody>
            </p:sp>
            <p:sp>
              <p:nvSpPr>
                <p:cNvPr id="43" name="CasellaDiTesto 42">
                  <a:extLst>
                    <a:ext uri="{FF2B5EF4-FFF2-40B4-BE49-F238E27FC236}">
                      <a16:creationId xmlns:a16="http://schemas.microsoft.com/office/drawing/2014/main" id="{98EFA325-D8F3-D6EC-A094-2C5B94060B81}"/>
                    </a:ext>
                  </a:extLst>
                </p:cNvPr>
                <p:cNvSpPr txBox="1"/>
                <p:nvPr/>
              </p:nvSpPr>
              <p:spPr>
                <a:xfrm>
                  <a:off x="10375620" y="1496318"/>
                  <a:ext cx="6125546" cy="369332"/>
                </a:xfrm>
                <a:prstGeom prst="rect">
                  <a:avLst/>
                </a:prstGeom>
                <a:noFill/>
              </p:spPr>
              <p:txBody>
                <a:bodyPr wrap="square">
                  <a:spAutoFit/>
                </a:bodyPr>
                <a:lstStyle/>
                <a:p>
                  <a:r>
                    <a:rPr lang="it-IT" sz="1800" dirty="0">
                      <a:latin typeface="Times New Roman" panose="02020603050405020304" pitchFamily="18" charset="0"/>
                      <a:cs typeface="Times New Roman" panose="02020603050405020304" pitchFamily="18" charset="0"/>
                    </a:rPr>
                    <a:t>298K</a:t>
                  </a:r>
                </a:p>
              </p:txBody>
            </p:sp>
          </p:grpSp>
          <p:sp>
            <p:nvSpPr>
              <p:cNvPr id="32" name="CasellaDiTesto 31">
                <a:extLst>
                  <a:ext uri="{FF2B5EF4-FFF2-40B4-BE49-F238E27FC236}">
                    <a16:creationId xmlns:a16="http://schemas.microsoft.com/office/drawing/2014/main" id="{6C6EA348-3ECB-6C8D-472B-1530924ACA38}"/>
                  </a:ext>
                </a:extLst>
              </p:cNvPr>
              <p:cNvSpPr txBox="1"/>
              <p:nvPr/>
            </p:nvSpPr>
            <p:spPr>
              <a:xfrm>
                <a:off x="9185480" y="2442360"/>
                <a:ext cx="1058662" cy="461665"/>
              </a:xfrm>
              <a:prstGeom prst="rect">
                <a:avLst/>
              </a:prstGeom>
              <a:noFill/>
            </p:spPr>
            <p:txBody>
              <a:bodyPr wrap="square">
                <a:spAutoFit/>
              </a:bodyPr>
              <a:lstStyle/>
              <a:p>
                <a:pPr>
                  <a:buNone/>
                </a:pPr>
                <a:r>
                  <a:rPr lang="it-IT" sz="800" dirty="0"/>
                  <a:t>Usman, M. </a:t>
                </a:r>
                <a:r>
                  <a:rPr lang="it-IT" sz="800" i="1" dirty="0"/>
                  <a:t>et al </a:t>
                </a:r>
                <a:r>
                  <a:rPr lang="it-IT" sz="800" dirty="0"/>
                  <a:t>(2023) </a:t>
                </a:r>
                <a:r>
                  <a:rPr lang="it-IT" sz="800" i="1" dirty="0" err="1"/>
                  <a:t>Chemistry</a:t>
                </a:r>
                <a:r>
                  <a:rPr lang="it-IT" sz="800" i="1" dirty="0"/>
                  <a:t> of </a:t>
                </a:r>
                <a:r>
                  <a:rPr lang="it-IT" sz="800" i="1" dirty="0" err="1"/>
                  <a:t>Materials</a:t>
                </a:r>
                <a:r>
                  <a:rPr lang="it-IT" sz="800" dirty="0"/>
                  <a:t>.</a:t>
                </a:r>
              </a:p>
            </p:txBody>
          </p:sp>
          <p:sp>
            <p:nvSpPr>
              <p:cNvPr id="33" name="CasellaDiTesto 32">
                <a:extLst>
                  <a:ext uri="{FF2B5EF4-FFF2-40B4-BE49-F238E27FC236}">
                    <a16:creationId xmlns:a16="http://schemas.microsoft.com/office/drawing/2014/main" id="{AC4EFD12-25AC-F6F7-1D9A-46CA492946C3}"/>
                  </a:ext>
                </a:extLst>
              </p:cNvPr>
              <p:cNvSpPr txBox="1"/>
              <p:nvPr/>
            </p:nvSpPr>
            <p:spPr>
              <a:xfrm>
                <a:off x="8442775" y="4134931"/>
                <a:ext cx="1272036" cy="461665"/>
              </a:xfrm>
              <a:prstGeom prst="rect">
                <a:avLst/>
              </a:prstGeom>
              <a:noFill/>
            </p:spPr>
            <p:txBody>
              <a:bodyPr wrap="square">
                <a:spAutoFit/>
              </a:bodyPr>
              <a:lstStyle/>
              <a:p>
                <a:pPr>
                  <a:buNone/>
                </a:pPr>
                <a:r>
                  <a:rPr lang="it-IT" sz="800" b="1" dirty="0"/>
                  <a:t>Duchenko</a:t>
                </a:r>
                <a:r>
                  <a:rPr lang="it-IT" sz="800" dirty="0"/>
                  <a:t>. A.</a:t>
                </a:r>
                <a:r>
                  <a:rPr lang="it-IT" sz="800" i="1" dirty="0"/>
                  <a:t> et al  IEEE </a:t>
                </a:r>
                <a:r>
                  <a:rPr lang="it-IT" sz="800" i="1" dirty="0" err="1"/>
                  <a:t>Transactions</a:t>
                </a:r>
                <a:r>
                  <a:rPr lang="it-IT" sz="800" i="1" dirty="0"/>
                  <a:t> on Applied </a:t>
                </a:r>
                <a:r>
                  <a:rPr lang="it-IT" sz="800" i="1" dirty="0" err="1"/>
                  <a:t>Superconductivity</a:t>
                </a:r>
                <a:r>
                  <a:rPr lang="it-IT" sz="800" dirty="0"/>
                  <a:t>,</a:t>
                </a:r>
              </a:p>
            </p:txBody>
          </p:sp>
          <p:sp>
            <p:nvSpPr>
              <p:cNvPr id="34" name="CasellaDiTesto 33">
                <a:extLst>
                  <a:ext uri="{FF2B5EF4-FFF2-40B4-BE49-F238E27FC236}">
                    <a16:creationId xmlns:a16="http://schemas.microsoft.com/office/drawing/2014/main" id="{7CFF5AF0-4A91-C12B-5185-C94C36314CE8}"/>
                  </a:ext>
                </a:extLst>
              </p:cNvPr>
              <p:cNvSpPr txBox="1"/>
              <p:nvPr/>
            </p:nvSpPr>
            <p:spPr>
              <a:xfrm>
                <a:off x="8316875" y="1625804"/>
                <a:ext cx="1387135" cy="461665"/>
              </a:xfrm>
              <a:prstGeom prst="rect">
                <a:avLst/>
              </a:prstGeom>
              <a:noFill/>
            </p:spPr>
            <p:txBody>
              <a:bodyPr wrap="square">
                <a:spAutoFit/>
              </a:bodyPr>
              <a:lstStyle/>
              <a:p>
                <a:pPr>
                  <a:buNone/>
                </a:pPr>
                <a:r>
                  <a:rPr lang="it-IT" sz="800" dirty="0" err="1"/>
                  <a:t>Kawashima</a:t>
                </a:r>
                <a:r>
                  <a:rPr lang="it-IT" sz="800" dirty="0"/>
                  <a:t>. </a:t>
                </a:r>
                <a:r>
                  <a:rPr lang="it-IT" sz="800" i="1" dirty="0"/>
                  <a:t>et al, Journal of </a:t>
                </a:r>
                <a:r>
                  <a:rPr lang="it-IT" sz="800" i="1" dirty="0" err="1"/>
                  <a:t>Physics</a:t>
                </a:r>
                <a:r>
                  <a:rPr lang="it-IT" sz="800" i="1" dirty="0"/>
                  <a:t>: Conference Series.</a:t>
                </a:r>
                <a:endParaRPr lang="it-IT" sz="800" dirty="0"/>
              </a:p>
            </p:txBody>
          </p:sp>
        </p:grpSp>
        <p:grpSp>
          <p:nvGrpSpPr>
            <p:cNvPr id="28" name="Gruppo 27">
              <a:extLst>
                <a:ext uri="{FF2B5EF4-FFF2-40B4-BE49-F238E27FC236}">
                  <a16:creationId xmlns:a16="http://schemas.microsoft.com/office/drawing/2014/main" id="{B3DEE594-7E74-C6B2-7701-6B7D3EC67852}"/>
                </a:ext>
              </a:extLst>
            </p:cNvPr>
            <p:cNvGrpSpPr/>
            <p:nvPr/>
          </p:nvGrpSpPr>
          <p:grpSpPr>
            <a:xfrm>
              <a:off x="6320304" y="2097255"/>
              <a:ext cx="1319460" cy="795411"/>
              <a:chOff x="6320304" y="2097255"/>
              <a:chExt cx="1319460" cy="795411"/>
            </a:xfrm>
          </p:grpSpPr>
          <p:sp>
            <p:nvSpPr>
              <p:cNvPr id="29" name="CasellaDiTesto 28">
                <a:extLst>
                  <a:ext uri="{FF2B5EF4-FFF2-40B4-BE49-F238E27FC236}">
                    <a16:creationId xmlns:a16="http://schemas.microsoft.com/office/drawing/2014/main" id="{18E97EB4-0372-6942-43F8-5B1BB3904F1E}"/>
                  </a:ext>
                </a:extLst>
              </p:cNvPr>
              <p:cNvSpPr txBox="1"/>
              <p:nvPr/>
            </p:nvSpPr>
            <p:spPr>
              <a:xfrm rot="19366765">
                <a:off x="6892444" y="2110519"/>
                <a:ext cx="747320" cy="261610"/>
              </a:xfrm>
              <a:prstGeom prst="rect">
                <a:avLst/>
              </a:prstGeom>
              <a:noFill/>
            </p:spPr>
            <p:txBody>
              <a:bodyPr wrap="none" rtlCol="0">
                <a:spAutoFit/>
              </a:bodyPr>
              <a:lstStyle/>
              <a:p>
                <a:r>
                  <a:rPr lang="it-IT" sz="1100" dirty="0">
                    <a:latin typeface="Times New Roman" panose="02020603050405020304" pitchFamily="18" charset="0"/>
                    <a:cs typeface="Times New Roman" panose="02020603050405020304" pitchFamily="18" charset="0"/>
                  </a:rPr>
                  <a:t>Pr-doping</a:t>
                </a:r>
              </a:p>
            </p:txBody>
          </p:sp>
          <p:sp>
            <p:nvSpPr>
              <p:cNvPr id="30" name="CasellaDiTesto 29">
                <a:extLst>
                  <a:ext uri="{FF2B5EF4-FFF2-40B4-BE49-F238E27FC236}">
                    <a16:creationId xmlns:a16="http://schemas.microsoft.com/office/drawing/2014/main" id="{0C697B59-EA84-5693-243A-06ECDC025062}"/>
                  </a:ext>
                </a:extLst>
              </p:cNvPr>
              <p:cNvSpPr txBox="1"/>
              <p:nvPr/>
            </p:nvSpPr>
            <p:spPr>
              <a:xfrm rot="18088345">
                <a:off x="6053403" y="2364156"/>
                <a:ext cx="795411" cy="261610"/>
              </a:xfrm>
              <a:prstGeom prst="rect">
                <a:avLst/>
              </a:prstGeom>
              <a:noFill/>
            </p:spPr>
            <p:txBody>
              <a:bodyPr wrap="none" rtlCol="0">
                <a:spAutoFit/>
              </a:bodyPr>
              <a:lstStyle/>
              <a:p>
                <a:r>
                  <a:rPr lang="it-IT" sz="1100" dirty="0">
                    <a:latin typeface="Times New Roman" panose="02020603050405020304" pitchFamily="18" charset="0"/>
                    <a:cs typeface="Times New Roman" panose="02020603050405020304" pitchFamily="18" charset="0"/>
                  </a:rPr>
                  <a:t>La-doping</a:t>
                </a:r>
              </a:p>
            </p:txBody>
          </p:sp>
        </p:grpSp>
      </p:grpSp>
      <p:grpSp>
        <p:nvGrpSpPr>
          <p:cNvPr id="53" name="Gruppo 52">
            <a:extLst>
              <a:ext uri="{FF2B5EF4-FFF2-40B4-BE49-F238E27FC236}">
                <a16:creationId xmlns:a16="http://schemas.microsoft.com/office/drawing/2014/main" id="{CC715C3E-3AF7-15A6-0214-4738F3FEF0A1}"/>
              </a:ext>
            </a:extLst>
          </p:cNvPr>
          <p:cNvGrpSpPr/>
          <p:nvPr/>
        </p:nvGrpSpPr>
        <p:grpSpPr>
          <a:xfrm>
            <a:off x="876064" y="2443692"/>
            <a:ext cx="2523565" cy="1015663"/>
            <a:chOff x="1823740" y="1666364"/>
            <a:chExt cx="2523565" cy="1015663"/>
          </a:xfrm>
        </p:grpSpPr>
        <p:sp>
          <p:nvSpPr>
            <p:cNvPr id="54" name="CasellaDiTesto 53">
              <a:extLst>
                <a:ext uri="{FF2B5EF4-FFF2-40B4-BE49-F238E27FC236}">
                  <a16:creationId xmlns:a16="http://schemas.microsoft.com/office/drawing/2014/main" id="{11BF5CDC-2959-6945-E0D6-2B916ECE9626}"/>
                </a:ext>
              </a:extLst>
            </p:cNvPr>
            <p:cNvSpPr txBox="1"/>
            <p:nvPr/>
          </p:nvSpPr>
          <p:spPr>
            <a:xfrm>
              <a:off x="1823740" y="1666364"/>
              <a:ext cx="2523565" cy="1015663"/>
            </a:xfrm>
            <a:prstGeom prst="rect">
              <a:avLst/>
            </a:prstGeom>
            <a:noFill/>
          </p:spPr>
          <p:txBody>
            <a:bodyPr wrap="square">
              <a:spAutoFit/>
            </a:bodyPr>
            <a:lstStyle/>
            <a:p>
              <a:pPr algn="ctr"/>
              <a:r>
                <a:rPr lang="en-GB" sz="2000" b="1" dirty="0">
                  <a:latin typeface="Times New Roman" panose="02020603050405020304" pitchFamily="18" charset="0"/>
                  <a:cs typeface="Times New Roman" panose="02020603050405020304" pitchFamily="18" charset="0"/>
                </a:rPr>
                <a:t>Ba, Sr</a:t>
              </a:r>
            </a:p>
            <a:p>
              <a:pPr algn="ctr"/>
              <a:endParaRPr lang="en-GB" sz="2000" b="1" dirty="0">
                <a:latin typeface="Times New Roman" panose="02020603050405020304" pitchFamily="18" charset="0"/>
                <a:cs typeface="Times New Roman" panose="02020603050405020304" pitchFamily="18" charset="0"/>
              </a:endParaRPr>
            </a:p>
            <a:p>
              <a:pPr algn="ctr"/>
              <a:r>
                <a:rPr lang="en-GB" sz="2000" b="1" dirty="0">
                  <a:latin typeface="Times New Roman" panose="02020603050405020304" pitchFamily="18" charset="0"/>
                  <a:cs typeface="Times New Roman" panose="02020603050405020304" pitchFamily="18" charset="0"/>
                </a:rPr>
                <a:t> </a:t>
              </a:r>
              <a:r>
                <a:rPr lang="en-GB" sz="2000" dirty="0">
                  <a:latin typeface="Times New Roman" panose="02020603050405020304" pitchFamily="18" charset="0"/>
                  <a:cs typeface="Times New Roman" panose="02020603050405020304" pitchFamily="18" charset="0"/>
                </a:rPr>
                <a:t>replacing K </a:t>
              </a:r>
            </a:p>
          </p:txBody>
        </p:sp>
        <p:sp>
          <p:nvSpPr>
            <p:cNvPr id="55" name="Freccia in giù 54">
              <a:extLst>
                <a:ext uri="{FF2B5EF4-FFF2-40B4-BE49-F238E27FC236}">
                  <a16:creationId xmlns:a16="http://schemas.microsoft.com/office/drawing/2014/main" id="{BB67C972-8563-99C3-EAE8-F5066AB058C7}"/>
                </a:ext>
              </a:extLst>
            </p:cNvPr>
            <p:cNvSpPr/>
            <p:nvPr/>
          </p:nvSpPr>
          <p:spPr>
            <a:xfrm rot="5400000">
              <a:off x="2896247" y="1430310"/>
              <a:ext cx="220519" cy="1540913"/>
            </a:xfrm>
            <a:prstGeom prst="downArrow">
              <a:avLst/>
            </a:prstGeom>
            <a:solidFill>
              <a:schemeClr val="accent1">
                <a:lumMod val="20000"/>
                <a:lumOff val="80000"/>
              </a:schemeClr>
            </a:solidFill>
            <a:ln>
              <a:noFill/>
            </a:ln>
            <a:effectLst>
              <a:innerShdw blurRad="63500" dist="50800" dir="13500000">
                <a:prstClr val="black">
                  <a:alpha val="50000"/>
                </a:prstClr>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3" name="CasellaDiTesto 2">
            <a:extLst>
              <a:ext uri="{FF2B5EF4-FFF2-40B4-BE49-F238E27FC236}">
                <a16:creationId xmlns:a16="http://schemas.microsoft.com/office/drawing/2014/main" id="{86CCE5C4-FD87-4F06-3D7D-ED7765EFFEC3}"/>
              </a:ext>
            </a:extLst>
          </p:cNvPr>
          <p:cNvSpPr txBox="1"/>
          <p:nvPr/>
        </p:nvSpPr>
        <p:spPr>
          <a:xfrm>
            <a:off x="736079" y="4575916"/>
            <a:ext cx="8250977" cy="276999"/>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r>
              <a:rPr lang="it-IT" dirty="0"/>
              <a:t>The </a:t>
            </a:r>
            <a:r>
              <a:rPr lang="it-IT" dirty="0" err="1"/>
              <a:t>substitution</a:t>
            </a:r>
            <a:r>
              <a:rPr lang="it-IT" dirty="0"/>
              <a:t> </a:t>
            </a:r>
            <a:r>
              <a:rPr lang="it-IT" dirty="0" err="1"/>
              <a:t>influences</a:t>
            </a:r>
            <a:r>
              <a:rPr lang="it-IT" dirty="0"/>
              <a:t> the </a:t>
            </a:r>
            <a:r>
              <a:rPr lang="it-IT" dirty="0" err="1"/>
              <a:t>critical</a:t>
            </a:r>
            <a:r>
              <a:rPr lang="it-IT" dirty="0"/>
              <a:t> temperature with a relation with </a:t>
            </a:r>
            <a:r>
              <a:rPr lang="it-IT" dirty="0" err="1"/>
              <a:t>structure</a:t>
            </a:r>
            <a:endParaRPr lang="it-IT" dirty="0"/>
          </a:p>
        </p:txBody>
      </p:sp>
      <p:sp>
        <p:nvSpPr>
          <p:cNvPr id="8" name="CasellaDiTesto 7">
            <a:extLst>
              <a:ext uri="{FF2B5EF4-FFF2-40B4-BE49-F238E27FC236}">
                <a16:creationId xmlns:a16="http://schemas.microsoft.com/office/drawing/2014/main" id="{9C69AD8B-F720-31E7-8517-6694B5BF4E0D}"/>
              </a:ext>
            </a:extLst>
          </p:cNvPr>
          <p:cNvSpPr txBox="1"/>
          <p:nvPr/>
        </p:nvSpPr>
        <p:spPr>
          <a:xfrm>
            <a:off x="5587346" y="2697013"/>
            <a:ext cx="1082348" cy="276999"/>
          </a:xfrm>
          <a:prstGeom prst="rect">
            <a:avLst/>
          </a:prstGeom>
        </p:spPr>
        <p:txBody>
          <a:bodyPr vert="horz" wrap="none" lIns="91440" tIns="0" rIns="91440" bIns="0" rtlCol="0">
            <a:spAutoFit/>
          </a:bodyPr>
          <a:lstStyle/>
          <a:p>
            <a:r>
              <a:rPr lang="it-IT" dirty="0" err="1"/>
              <a:t>Powders</a:t>
            </a:r>
            <a:endParaRPr lang="it-IT" dirty="0"/>
          </a:p>
        </p:txBody>
      </p:sp>
      <p:sp>
        <p:nvSpPr>
          <p:cNvPr id="11" name="CasellaDiTesto 10">
            <a:extLst>
              <a:ext uri="{FF2B5EF4-FFF2-40B4-BE49-F238E27FC236}">
                <a16:creationId xmlns:a16="http://schemas.microsoft.com/office/drawing/2014/main" id="{9D77DC34-303F-F509-2B47-34BA13892484}"/>
              </a:ext>
            </a:extLst>
          </p:cNvPr>
          <p:cNvSpPr txBox="1"/>
          <p:nvPr/>
        </p:nvSpPr>
        <p:spPr>
          <a:xfrm>
            <a:off x="3215202" y="2629807"/>
            <a:ext cx="1672253" cy="276999"/>
          </a:xfrm>
          <a:prstGeom prst="rect">
            <a:avLst/>
          </a:prstGeom>
        </p:spPr>
        <p:txBody>
          <a:bodyPr vert="horz" wrap="none" lIns="91440" tIns="0" rIns="91440" bIns="0" rtlCol="0">
            <a:spAutoFit/>
          </a:bodyPr>
          <a:lstStyle/>
          <a:p>
            <a:r>
              <a:rPr lang="it-IT" dirty="0"/>
              <a:t>Single </a:t>
            </a:r>
            <a:r>
              <a:rPr lang="it-IT" dirty="0" err="1"/>
              <a:t>crystals</a:t>
            </a:r>
            <a:endParaRPr lang="it-IT" dirty="0"/>
          </a:p>
        </p:txBody>
      </p:sp>
      <p:cxnSp>
        <p:nvCxnSpPr>
          <p:cNvPr id="19" name="Connettore 2 18">
            <a:extLst>
              <a:ext uri="{FF2B5EF4-FFF2-40B4-BE49-F238E27FC236}">
                <a16:creationId xmlns:a16="http://schemas.microsoft.com/office/drawing/2014/main" id="{6EB29B87-0812-0376-595F-B18172073AEB}"/>
              </a:ext>
            </a:extLst>
          </p:cNvPr>
          <p:cNvCxnSpPr>
            <a:cxnSpLocks/>
            <a:stCxn id="11" idx="0"/>
            <a:endCxn id="41" idx="4"/>
          </p:cNvCxnSpPr>
          <p:nvPr/>
        </p:nvCxnSpPr>
        <p:spPr>
          <a:xfrm flipV="1">
            <a:off x="4051329" y="2082818"/>
            <a:ext cx="165071" cy="5469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1" name="Connettore 2 20">
            <a:extLst>
              <a:ext uri="{FF2B5EF4-FFF2-40B4-BE49-F238E27FC236}">
                <a16:creationId xmlns:a16="http://schemas.microsoft.com/office/drawing/2014/main" id="{462F057F-C9DB-C201-A279-E0DB94387694}"/>
              </a:ext>
            </a:extLst>
          </p:cNvPr>
          <p:cNvCxnSpPr>
            <a:cxnSpLocks/>
            <a:endCxn id="40" idx="5"/>
          </p:cNvCxnSpPr>
          <p:nvPr/>
        </p:nvCxnSpPr>
        <p:spPr>
          <a:xfrm flipH="1" flipV="1">
            <a:off x="3956497" y="2283857"/>
            <a:ext cx="116411" cy="29661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395844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503E15E-AD19-6BB2-507A-315DDDF2B5D4}"/>
              </a:ext>
            </a:extLst>
          </p:cNvPr>
          <p:cNvSpPr>
            <a:spLocks noGrp="1"/>
          </p:cNvSpPr>
          <p:nvPr>
            <p:ph type="title"/>
          </p:nvPr>
        </p:nvSpPr>
        <p:spPr/>
        <p:txBody>
          <a:bodyPr/>
          <a:lstStyle/>
          <a:p>
            <a:r>
              <a:rPr lang="it-IT" dirty="0" err="1"/>
              <a:t>Focusing</a:t>
            </a:r>
            <a:r>
              <a:rPr lang="it-IT" dirty="0"/>
              <a:t> on the 1144 material (2)</a:t>
            </a:r>
            <a:endParaRPr lang="en-US" dirty="0"/>
          </a:p>
        </p:txBody>
      </p:sp>
      <p:sp>
        <p:nvSpPr>
          <p:cNvPr id="6" name="Segnaposto numero diapositiva 5">
            <a:extLst>
              <a:ext uri="{FF2B5EF4-FFF2-40B4-BE49-F238E27FC236}">
                <a16:creationId xmlns:a16="http://schemas.microsoft.com/office/drawing/2014/main" id="{7B7D08DA-D08C-75DB-55F7-7BD1BADFF01B}"/>
              </a:ext>
            </a:extLst>
          </p:cNvPr>
          <p:cNvSpPr>
            <a:spLocks noGrp="1"/>
          </p:cNvSpPr>
          <p:nvPr>
            <p:ph type="sldNum" sz="quarter" idx="4"/>
          </p:nvPr>
        </p:nvSpPr>
        <p:spPr/>
        <p:txBody>
          <a:bodyPr/>
          <a:lstStyle/>
          <a:p>
            <a:fld id="{02C7C199-0D0D-7840-A88D-785280B31CF7}" type="slidenum">
              <a:rPr lang="it-IT" smtClean="0"/>
              <a:t>21</a:t>
            </a:fld>
            <a:endParaRPr lang="it-IT"/>
          </a:p>
        </p:txBody>
      </p:sp>
      <p:sp>
        <p:nvSpPr>
          <p:cNvPr id="7" name="Segnaposto piè di pagina 6">
            <a:extLst>
              <a:ext uri="{FF2B5EF4-FFF2-40B4-BE49-F238E27FC236}">
                <a16:creationId xmlns:a16="http://schemas.microsoft.com/office/drawing/2014/main" id="{B695CE06-726B-3D8D-0CF8-E0590EFDB0E8}"/>
              </a:ext>
            </a:extLst>
          </p:cNvPr>
          <p:cNvSpPr>
            <a:spLocks noGrp="1"/>
          </p:cNvSpPr>
          <p:nvPr>
            <p:ph type="ftr" sz="quarter" idx="3"/>
          </p:nvPr>
        </p:nvSpPr>
        <p:spPr/>
        <p:txBody>
          <a:bodyPr/>
          <a:lstStyle/>
          <a:p>
            <a:r>
              <a:rPr lang="it-IT"/>
              <a:t>ENR-04-ENEA-03 ORION</a:t>
            </a:r>
            <a:endParaRPr lang="it-IT" dirty="0"/>
          </a:p>
        </p:txBody>
      </p:sp>
      <p:sp>
        <p:nvSpPr>
          <p:cNvPr id="8" name="Rettangolo 7">
            <a:extLst>
              <a:ext uri="{FF2B5EF4-FFF2-40B4-BE49-F238E27FC236}">
                <a16:creationId xmlns:a16="http://schemas.microsoft.com/office/drawing/2014/main" id="{61257E17-0001-9FD3-91D3-AE9DA9D1690A}"/>
              </a:ext>
            </a:extLst>
          </p:cNvPr>
          <p:cNvSpPr/>
          <p:nvPr/>
        </p:nvSpPr>
        <p:spPr>
          <a:xfrm>
            <a:off x="1213013" y="3605949"/>
            <a:ext cx="1859976" cy="924949"/>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latin typeface="Times New Roman" panose="02020603050405020304" pitchFamily="18" charset="0"/>
                <a:cs typeface="Times New Roman" panose="02020603050405020304" pitchFamily="18" charset="0"/>
              </a:rPr>
              <a:t>5K and 20K</a:t>
            </a:r>
          </a:p>
          <a:p>
            <a:pPr algn="ct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at</a:t>
            </a:r>
            <a:r>
              <a:rPr lang="it-IT" b="1" dirty="0">
                <a:solidFill>
                  <a:srgbClr val="FF0000"/>
                </a:solidFill>
                <a:latin typeface="Times New Roman" panose="02020603050405020304" pitchFamily="18" charset="0"/>
                <a:cs typeface="Times New Roman" panose="02020603050405020304" pitchFamily="18" charset="0"/>
              </a:rPr>
              <a:t> H//c 15 T</a:t>
            </a:r>
          </a:p>
        </p:txBody>
      </p:sp>
      <p:sp>
        <p:nvSpPr>
          <p:cNvPr id="9" name="Rettangolo 8">
            <a:extLst>
              <a:ext uri="{FF2B5EF4-FFF2-40B4-BE49-F238E27FC236}">
                <a16:creationId xmlns:a16="http://schemas.microsoft.com/office/drawing/2014/main" id="{35D42330-1D1E-26B1-505E-909BB2B1E084}"/>
              </a:ext>
            </a:extLst>
          </p:cNvPr>
          <p:cNvSpPr/>
          <p:nvPr/>
        </p:nvSpPr>
        <p:spPr>
          <a:xfrm>
            <a:off x="1213013" y="823335"/>
            <a:ext cx="1913997" cy="924949"/>
          </a:xfrm>
          <a:prstGeom prst="rect">
            <a:avLst/>
          </a:prstGeom>
          <a:solidFill>
            <a:schemeClr val="bg1"/>
          </a:solidFill>
          <a:ln>
            <a:solidFill>
              <a:schemeClr val="accent4">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b="1" dirty="0">
                <a:solidFill>
                  <a:srgbClr val="FF0000"/>
                </a:solidFill>
                <a:latin typeface="Times New Roman" panose="02020603050405020304" pitchFamily="18" charset="0"/>
                <a:cs typeface="Times New Roman" panose="02020603050405020304" pitchFamily="18" charset="0"/>
              </a:rPr>
              <a:t>5K and 20K</a:t>
            </a:r>
          </a:p>
          <a:p>
            <a:pPr algn="ctr"/>
            <a:r>
              <a:rPr lang="it-IT" b="1" dirty="0">
                <a:solidFill>
                  <a:srgbClr val="FF0000"/>
                </a:solidFill>
                <a:latin typeface="Times New Roman" panose="02020603050405020304" pitchFamily="18" charset="0"/>
                <a:cs typeface="Times New Roman" panose="02020603050405020304" pitchFamily="18" charset="0"/>
              </a:rPr>
              <a:t> </a:t>
            </a:r>
            <a:r>
              <a:rPr lang="it-IT" b="1" dirty="0" err="1">
                <a:solidFill>
                  <a:srgbClr val="FF0000"/>
                </a:solidFill>
                <a:latin typeface="Times New Roman" panose="02020603050405020304" pitchFamily="18" charset="0"/>
                <a:cs typeface="Times New Roman" panose="02020603050405020304" pitchFamily="18" charset="0"/>
              </a:rPr>
              <a:t>at</a:t>
            </a:r>
            <a:r>
              <a:rPr lang="it-IT" b="1" dirty="0">
                <a:solidFill>
                  <a:srgbClr val="FF0000"/>
                </a:solidFill>
                <a:latin typeface="Times New Roman" panose="02020603050405020304" pitchFamily="18" charset="0"/>
                <a:cs typeface="Times New Roman" panose="02020603050405020304" pitchFamily="18" charset="0"/>
              </a:rPr>
              <a:t> H//c Self field</a:t>
            </a:r>
          </a:p>
        </p:txBody>
      </p:sp>
      <p:graphicFrame>
        <p:nvGraphicFramePr>
          <p:cNvPr id="11" name="Oggetto 10">
            <a:extLst>
              <a:ext uri="{FF2B5EF4-FFF2-40B4-BE49-F238E27FC236}">
                <a16:creationId xmlns:a16="http://schemas.microsoft.com/office/drawing/2014/main" id="{CC0EF7BE-3E67-1A29-76BD-5A3EE009A15C}"/>
              </a:ext>
            </a:extLst>
          </p:cNvPr>
          <p:cNvGraphicFramePr>
            <a:graphicFrameLocks noChangeAspect="1"/>
          </p:cNvGraphicFramePr>
          <p:nvPr>
            <p:extLst>
              <p:ext uri="{D42A27DB-BD31-4B8C-83A1-F6EECF244321}">
                <p14:modId xmlns:p14="http://schemas.microsoft.com/office/powerpoint/2010/main" val="3596226590"/>
              </p:ext>
            </p:extLst>
          </p:nvPr>
        </p:nvGraphicFramePr>
        <p:xfrm>
          <a:off x="3463032" y="2654731"/>
          <a:ext cx="2520000" cy="2189779"/>
        </p:xfrm>
        <a:graphic>
          <a:graphicData uri="http://schemas.openxmlformats.org/presentationml/2006/ole">
            <mc:AlternateContent xmlns:mc="http://schemas.openxmlformats.org/markup-compatibility/2006">
              <mc:Choice xmlns:v="urn:schemas-microsoft-com:vml" Requires="v">
                <p:oleObj name="Graph" r:id="rId2" imgW="7593773" imgH="7328586" progId="Origin95.Graph">
                  <p:embed/>
                </p:oleObj>
              </mc:Choice>
              <mc:Fallback>
                <p:oleObj name="Graph" r:id="rId2" imgW="7593773" imgH="7328586" progId="Origin95.Graph">
                  <p:embed/>
                  <p:pic>
                    <p:nvPicPr>
                      <p:cNvPr id="11" name="Oggetto 10">
                        <a:extLst>
                          <a:ext uri="{FF2B5EF4-FFF2-40B4-BE49-F238E27FC236}">
                            <a16:creationId xmlns:a16="http://schemas.microsoft.com/office/drawing/2014/main" id="{CC0EF7BE-3E67-1A29-76BD-5A3EE009A15C}"/>
                          </a:ext>
                        </a:extLst>
                      </p:cNvPr>
                      <p:cNvPicPr/>
                      <p:nvPr/>
                    </p:nvPicPr>
                    <p:blipFill>
                      <a:blip r:embed="rId3"/>
                      <a:stretch>
                        <a:fillRect/>
                      </a:stretch>
                    </p:blipFill>
                    <p:spPr>
                      <a:xfrm>
                        <a:off x="3463032" y="2654731"/>
                        <a:ext cx="2520000" cy="2189779"/>
                      </a:xfrm>
                      <a:prstGeom prst="rect">
                        <a:avLst/>
                      </a:prstGeom>
                    </p:spPr>
                  </p:pic>
                </p:oleObj>
              </mc:Fallback>
            </mc:AlternateContent>
          </a:graphicData>
        </a:graphic>
      </p:graphicFrame>
      <p:graphicFrame>
        <p:nvGraphicFramePr>
          <p:cNvPr id="12" name="Oggetto 11">
            <a:extLst>
              <a:ext uri="{FF2B5EF4-FFF2-40B4-BE49-F238E27FC236}">
                <a16:creationId xmlns:a16="http://schemas.microsoft.com/office/drawing/2014/main" id="{54E77DCF-305F-0642-6215-D76EB7E11835}"/>
              </a:ext>
            </a:extLst>
          </p:cNvPr>
          <p:cNvGraphicFramePr>
            <a:graphicFrameLocks noChangeAspect="1"/>
          </p:cNvGraphicFramePr>
          <p:nvPr>
            <p:extLst>
              <p:ext uri="{D42A27DB-BD31-4B8C-83A1-F6EECF244321}">
                <p14:modId xmlns:p14="http://schemas.microsoft.com/office/powerpoint/2010/main" val="2492697604"/>
              </p:ext>
            </p:extLst>
          </p:nvPr>
        </p:nvGraphicFramePr>
        <p:xfrm>
          <a:off x="5983032" y="2677117"/>
          <a:ext cx="2520000" cy="2167393"/>
        </p:xfrm>
        <a:graphic>
          <a:graphicData uri="http://schemas.openxmlformats.org/presentationml/2006/ole">
            <mc:AlternateContent xmlns:mc="http://schemas.openxmlformats.org/markup-compatibility/2006">
              <mc:Choice xmlns:v="urn:schemas-microsoft-com:vml" Requires="v">
                <p:oleObj name="Graph" r:id="rId4" imgW="7593773" imgH="7328586" progId="Origin95.Graph">
                  <p:embed/>
                </p:oleObj>
              </mc:Choice>
              <mc:Fallback>
                <p:oleObj name="Graph" r:id="rId4" imgW="7593773" imgH="7328586" progId="Origin95.Graph">
                  <p:embed/>
                  <p:pic>
                    <p:nvPicPr>
                      <p:cNvPr id="12" name="Oggetto 11">
                        <a:extLst>
                          <a:ext uri="{FF2B5EF4-FFF2-40B4-BE49-F238E27FC236}">
                            <a16:creationId xmlns:a16="http://schemas.microsoft.com/office/drawing/2014/main" id="{54E77DCF-305F-0642-6215-D76EB7E11835}"/>
                          </a:ext>
                        </a:extLst>
                      </p:cNvPr>
                      <p:cNvPicPr/>
                      <p:nvPr/>
                    </p:nvPicPr>
                    <p:blipFill>
                      <a:blip r:embed="rId5"/>
                      <a:stretch>
                        <a:fillRect/>
                      </a:stretch>
                    </p:blipFill>
                    <p:spPr>
                      <a:xfrm>
                        <a:off x="5983032" y="2677117"/>
                        <a:ext cx="2520000" cy="2167393"/>
                      </a:xfrm>
                      <a:prstGeom prst="rect">
                        <a:avLst/>
                      </a:prstGeom>
                    </p:spPr>
                  </p:pic>
                </p:oleObj>
              </mc:Fallback>
            </mc:AlternateContent>
          </a:graphicData>
        </a:graphic>
      </p:graphicFrame>
      <p:graphicFrame>
        <p:nvGraphicFramePr>
          <p:cNvPr id="13" name="Oggetto 12">
            <a:extLst>
              <a:ext uri="{FF2B5EF4-FFF2-40B4-BE49-F238E27FC236}">
                <a16:creationId xmlns:a16="http://schemas.microsoft.com/office/drawing/2014/main" id="{A20753A9-FE66-A54F-556A-6686D6BCB41F}"/>
              </a:ext>
            </a:extLst>
          </p:cNvPr>
          <p:cNvGraphicFramePr>
            <a:graphicFrameLocks noChangeAspect="1"/>
          </p:cNvGraphicFramePr>
          <p:nvPr>
            <p:extLst>
              <p:ext uri="{D42A27DB-BD31-4B8C-83A1-F6EECF244321}">
                <p14:modId xmlns:p14="http://schemas.microsoft.com/office/powerpoint/2010/main" val="934714377"/>
              </p:ext>
            </p:extLst>
          </p:nvPr>
        </p:nvGraphicFramePr>
        <p:xfrm>
          <a:off x="3381752" y="714065"/>
          <a:ext cx="2520000" cy="2143920"/>
        </p:xfrm>
        <a:graphic>
          <a:graphicData uri="http://schemas.openxmlformats.org/presentationml/2006/ole">
            <mc:AlternateContent xmlns:mc="http://schemas.openxmlformats.org/markup-compatibility/2006">
              <mc:Choice xmlns:v="urn:schemas-microsoft-com:vml" Requires="v">
                <p:oleObj name="Graph" r:id="rId6" imgW="7749434" imgH="6859414" progId="Origin95.Graph">
                  <p:embed/>
                </p:oleObj>
              </mc:Choice>
              <mc:Fallback>
                <p:oleObj name="Graph" r:id="rId6" imgW="7749434" imgH="6859414" progId="Origin95.Graph">
                  <p:embed/>
                  <p:pic>
                    <p:nvPicPr>
                      <p:cNvPr id="13" name="Oggetto 12">
                        <a:extLst>
                          <a:ext uri="{FF2B5EF4-FFF2-40B4-BE49-F238E27FC236}">
                            <a16:creationId xmlns:a16="http://schemas.microsoft.com/office/drawing/2014/main" id="{A20753A9-FE66-A54F-556A-6686D6BCB41F}"/>
                          </a:ext>
                        </a:extLst>
                      </p:cNvPr>
                      <p:cNvPicPr/>
                      <p:nvPr/>
                    </p:nvPicPr>
                    <p:blipFill>
                      <a:blip r:embed="rId7"/>
                      <a:stretch>
                        <a:fillRect/>
                      </a:stretch>
                    </p:blipFill>
                    <p:spPr>
                      <a:xfrm>
                        <a:off x="3381752" y="714065"/>
                        <a:ext cx="2520000" cy="2143920"/>
                      </a:xfrm>
                      <a:prstGeom prst="rect">
                        <a:avLst/>
                      </a:prstGeom>
                    </p:spPr>
                  </p:pic>
                </p:oleObj>
              </mc:Fallback>
            </mc:AlternateContent>
          </a:graphicData>
        </a:graphic>
      </p:graphicFrame>
      <p:graphicFrame>
        <p:nvGraphicFramePr>
          <p:cNvPr id="14" name="Oggetto 13">
            <a:extLst>
              <a:ext uri="{FF2B5EF4-FFF2-40B4-BE49-F238E27FC236}">
                <a16:creationId xmlns:a16="http://schemas.microsoft.com/office/drawing/2014/main" id="{C8448E42-36D8-D23A-28F1-83D44CE7E238}"/>
              </a:ext>
            </a:extLst>
          </p:cNvPr>
          <p:cNvGraphicFramePr>
            <a:graphicFrameLocks noChangeAspect="1"/>
          </p:cNvGraphicFramePr>
          <p:nvPr>
            <p:extLst>
              <p:ext uri="{D42A27DB-BD31-4B8C-83A1-F6EECF244321}">
                <p14:modId xmlns:p14="http://schemas.microsoft.com/office/powerpoint/2010/main" val="2016874892"/>
              </p:ext>
            </p:extLst>
          </p:nvPr>
        </p:nvGraphicFramePr>
        <p:xfrm>
          <a:off x="5901752" y="733427"/>
          <a:ext cx="2520000" cy="2124558"/>
        </p:xfrm>
        <a:graphic>
          <a:graphicData uri="http://schemas.openxmlformats.org/presentationml/2006/ole">
            <mc:AlternateContent xmlns:mc="http://schemas.openxmlformats.org/markup-compatibility/2006">
              <mc:Choice xmlns:v="urn:schemas-microsoft-com:vml" Requires="v">
                <p:oleObj name="Graph" r:id="rId8" imgW="7749434" imgH="6859414" progId="Origin95.Graph">
                  <p:embed/>
                </p:oleObj>
              </mc:Choice>
              <mc:Fallback>
                <p:oleObj name="Graph" r:id="rId8" imgW="7749434" imgH="6859414" progId="Origin95.Graph">
                  <p:embed/>
                  <p:pic>
                    <p:nvPicPr>
                      <p:cNvPr id="14" name="Oggetto 13">
                        <a:extLst>
                          <a:ext uri="{FF2B5EF4-FFF2-40B4-BE49-F238E27FC236}">
                            <a16:creationId xmlns:a16="http://schemas.microsoft.com/office/drawing/2014/main" id="{C8448E42-36D8-D23A-28F1-83D44CE7E238}"/>
                          </a:ext>
                        </a:extLst>
                      </p:cNvPr>
                      <p:cNvPicPr/>
                      <p:nvPr/>
                    </p:nvPicPr>
                    <p:blipFill>
                      <a:blip r:embed="rId9"/>
                      <a:stretch>
                        <a:fillRect/>
                      </a:stretch>
                    </p:blipFill>
                    <p:spPr>
                      <a:xfrm>
                        <a:off x="5901752" y="733427"/>
                        <a:ext cx="2520000" cy="2124558"/>
                      </a:xfrm>
                      <a:prstGeom prst="rect">
                        <a:avLst/>
                      </a:prstGeom>
                    </p:spPr>
                  </p:pic>
                </p:oleObj>
              </mc:Fallback>
            </mc:AlternateContent>
          </a:graphicData>
        </a:graphic>
      </p:graphicFrame>
      <p:pic>
        <p:nvPicPr>
          <p:cNvPr id="5" name="Immagine 4">
            <a:extLst>
              <a:ext uri="{FF2B5EF4-FFF2-40B4-BE49-F238E27FC236}">
                <a16:creationId xmlns:a16="http://schemas.microsoft.com/office/drawing/2014/main" id="{76D65611-A904-0F0E-B373-BD2143A882B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10" name="CasellaDiTesto 9">
            <a:extLst>
              <a:ext uri="{FF2B5EF4-FFF2-40B4-BE49-F238E27FC236}">
                <a16:creationId xmlns:a16="http://schemas.microsoft.com/office/drawing/2014/main" id="{F0BF6D7B-A719-3E1A-A4E4-CFC8EEDBFA1C}"/>
              </a:ext>
            </a:extLst>
          </p:cNvPr>
          <p:cNvSpPr txBox="1"/>
          <p:nvPr/>
        </p:nvSpPr>
        <p:spPr>
          <a:xfrm>
            <a:off x="58696" y="1984649"/>
            <a:ext cx="3186189" cy="1384935"/>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a:t>Critical </a:t>
            </a:r>
            <a:r>
              <a:rPr lang="it-IT" sz="1600" dirty="0" err="1"/>
              <a:t>current</a:t>
            </a:r>
            <a:r>
              <a:rPr lang="it-IT" sz="1600" dirty="0"/>
              <a:t> </a:t>
            </a:r>
            <a:r>
              <a:rPr lang="it-IT" sz="1600" dirty="0" err="1"/>
              <a:t>is</a:t>
            </a:r>
            <a:r>
              <a:rPr lang="it-IT" sz="1600" dirty="0"/>
              <a:t> </a:t>
            </a:r>
            <a:r>
              <a:rPr lang="it-IT" sz="1600" dirty="0" err="1"/>
              <a:t>affected</a:t>
            </a:r>
            <a:r>
              <a:rPr lang="it-IT" sz="1600" dirty="0"/>
              <a:t> as </a:t>
            </a:r>
            <a:r>
              <a:rPr lang="it-IT" sz="1600" dirty="0" err="1"/>
              <a:t>well</a:t>
            </a:r>
            <a:r>
              <a:rPr lang="it-IT" sz="1600" dirty="0"/>
              <a:t> with good </a:t>
            </a:r>
            <a:r>
              <a:rPr lang="it-IT" sz="1600" dirty="0" err="1"/>
              <a:t>improvements</a:t>
            </a:r>
            <a:r>
              <a:rPr lang="it-IT" sz="1600" dirty="0"/>
              <a:t> </a:t>
            </a:r>
            <a:r>
              <a:rPr lang="it-IT" sz="1600" dirty="0" err="1"/>
              <a:t>at</a:t>
            </a:r>
            <a:r>
              <a:rPr lang="it-IT" sz="1600" dirty="0"/>
              <a:t> low temperature and high field</a:t>
            </a:r>
          </a:p>
        </p:txBody>
      </p:sp>
      <p:cxnSp>
        <p:nvCxnSpPr>
          <p:cNvPr id="16" name="Connettore 2 15">
            <a:extLst>
              <a:ext uri="{FF2B5EF4-FFF2-40B4-BE49-F238E27FC236}">
                <a16:creationId xmlns:a16="http://schemas.microsoft.com/office/drawing/2014/main" id="{54B4F94B-0697-4DA1-406E-25E2484F940A}"/>
              </a:ext>
            </a:extLst>
          </p:cNvPr>
          <p:cNvCxnSpPr>
            <a:stCxn id="10" idx="1"/>
          </p:cNvCxnSpPr>
          <p:nvPr/>
        </p:nvCxnSpPr>
        <p:spPr>
          <a:xfrm>
            <a:off x="3244885" y="2963950"/>
            <a:ext cx="755615" cy="274550"/>
          </a:xfrm>
          <a:prstGeom prst="straightConnector1">
            <a:avLst/>
          </a:prstGeom>
          <a:ln>
            <a:tailEnd type="triangle"/>
          </a:ln>
        </p:spPr>
        <p:style>
          <a:lnRef idx="2">
            <a:schemeClr val="accent3"/>
          </a:lnRef>
          <a:fillRef idx="0">
            <a:schemeClr val="accent3"/>
          </a:fillRef>
          <a:effectRef idx="1">
            <a:schemeClr val="accent3"/>
          </a:effectRef>
          <a:fontRef idx="minor">
            <a:schemeClr val="tx1"/>
          </a:fontRef>
        </p:style>
      </p:cxnSp>
      <p:sp>
        <p:nvSpPr>
          <p:cNvPr id="17" name="Ovale 16">
            <a:extLst>
              <a:ext uri="{FF2B5EF4-FFF2-40B4-BE49-F238E27FC236}">
                <a16:creationId xmlns:a16="http://schemas.microsoft.com/office/drawing/2014/main" id="{D9CA03DF-EE5A-C384-0C86-A3B325FB071A}"/>
              </a:ext>
            </a:extLst>
          </p:cNvPr>
          <p:cNvSpPr/>
          <p:nvPr/>
        </p:nvSpPr>
        <p:spPr>
          <a:xfrm>
            <a:off x="4000500" y="3094350"/>
            <a:ext cx="1661160" cy="639450"/>
          </a:xfrm>
          <a:prstGeom prst="ellipse">
            <a:avLst/>
          </a:prstGeom>
          <a:noFill/>
          <a:ln w="38100" cap="flat" cmpd="sng" algn="ctr">
            <a:solidFill>
              <a:schemeClr val="accent3">
                <a:lumMod val="75000"/>
              </a:schemeClr>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spTree>
    <p:extLst>
      <p:ext uri="{BB962C8B-B14F-4D97-AF65-F5344CB8AC3E}">
        <p14:creationId xmlns:p14="http://schemas.microsoft.com/office/powerpoint/2010/main" val="31524189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1111509-03BC-7F57-33BD-10619C73623E}"/>
              </a:ext>
            </a:extLst>
          </p:cNvPr>
          <p:cNvSpPr>
            <a:spLocks noGrp="1"/>
          </p:cNvSpPr>
          <p:nvPr>
            <p:ph type="title"/>
          </p:nvPr>
        </p:nvSpPr>
        <p:spPr/>
        <p:txBody>
          <a:bodyPr>
            <a:normAutofit/>
          </a:bodyPr>
          <a:lstStyle/>
          <a:p>
            <a:r>
              <a:rPr lang="it-IT" dirty="0">
                <a:latin typeface="Times New Roman" panose="02020603050405020304" pitchFamily="18" charset="0"/>
                <a:cs typeface="Times New Roman" panose="02020603050405020304" pitchFamily="18" charset="0"/>
              </a:rPr>
              <a:t>1144 PIT production</a:t>
            </a:r>
            <a:endParaRPr lang="en-US" dirty="0">
              <a:latin typeface="Times New Roman" panose="02020603050405020304" pitchFamily="18" charset="0"/>
              <a:cs typeface="Times New Roman" panose="02020603050405020304" pitchFamily="18" charset="0"/>
            </a:endParaRPr>
          </a:p>
        </p:txBody>
      </p:sp>
      <p:sp>
        <p:nvSpPr>
          <p:cNvPr id="7" name="Segnaposto piè di pagina 6">
            <a:extLst>
              <a:ext uri="{FF2B5EF4-FFF2-40B4-BE49-F238E27FC236}">
                <a16:creationId xmlns:a16="http://schemas.microsoft.com/office/drawing/2014/main" id="{709B48E3-D5F4-47F1-A9E7-D29FC3802680}"/>
              </a:ext>
            </a:extLst>
          </p:cNvPr>
          <p:cNvSpPr>
            <a:spLocks noGrp="1"/>
          </p:cNvSpPr>
          <p:nvPr>
            <p:ph type="ftr" sz="quarter" idx="3"/>
          </p:nvPr>
        </p:nvSpPr>
        <p:spPr/>
        <p:txBody>
          <a:bodyPr/>
          <a:lstStyle/>
          <a:p>
            <a:r>
              <a:rPr lang="it-IT">
                <a:latin typeface="Times New Roman" panose="02020603050405020304" pitchFamily="18" charset="0"/>
                <a:cs typeface="Times New Roman" panose="02020603050405020304" pitchFamily="18" charset="0"/>
              </a:rPr>
              <a:t>ENR-04-ENEA-03 ORION</a:t>
            </a:r>
            <a:endParaRPr lang="it-IT" dirty="0">
              <a:latin typeface="Times New Roman" panose="02020603050405020304" pitchFamily="18" charset="0"/>
              <a:cs typeface="Times New Roman" panose="02020603050405020304" pitchFamily="18" charset="0"/>
            </a:endParaRPr>
          </a:p>
        </p:txBody>
      </p:sp>
      <p:pic>
        <p:nvPicPr>
          <p:cNvPr id="9" name="Immagine 8">
            <a:extLst>
              <a:ext uri="{FF2B5EF4-FFF2-40B4-BE49-F238E27FC236}">
                <a16:creationId xmlns:a16="http://schemas.microsoft.com/office/drawing/2014/main" id="{CCE6F4CD-D464-ABA6-C368-E1531034ED07}"/>
              </a:ext>
            </a:extLst>
          </p:cNvPr>
          <p:cNvPicPr>
            <a:picLocks noChangeAspect="1"/>
          </p:cNvPicPr>
          <p:nvPr/>
        </p:nvPicPr>
        <p:blipFill>
          <a:blip r:embed="rId3"/>
          <a:stretch>
            <a:fillRect/>
          </a:stretch>
        </p:blipFill>
        <p:spPr>
          <a:xfrm>
            <a:off x="3441216" y="1920448"/>
            <a:ext cx="2177722" cy="1989266"/>
          </a:xfrm>
          <a:prstGeom prst="rect">
            <a:avLst/>
          </a:prstGeom>
        </p:spPr>
      </p:pic>
      <p:pic>
        <p:nvPicPr>
          <p:cNvPr id="11" name="Immagine 10" descr="Immagine che contiene ingombro, motore, automazione&#10;&#10;Descrizione generata automaticamente">
            <a:extLst>
              <a:ext uri="{FF2B5EF4-FFF2-40B4-BE49-F238E27FC236}">
                <a16:creationId xmlns:a16="http://schemas.microsoft.com/office/drawing/2014/main" id="{92F4DB8F-080D-C43D-1254-044BD5E2560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56504"/>
          <a:stretch/>
        </p:blipFill>
        <p:spPr>
          <a:xfrm>
            <a:off x="6378481" y="1733163"/>
            <a:ext cx="2261625" cy="2985386"/>
          </a:xfrm>
          <a:prstGeom prst="rect">
            <a:avLst/>
          </a:prstGeom>
        </p:spPr>
      </p:pic>
      <p:sp>
        <p:nvSpPr>
          <p:cNvPr id="12" name="Segno di addizione 11">
            <a:extLst>
              <a:ext uri="{FF2B5EF4-FFF2-40B4-BE49-F238E27FC236}">
                <a16:creationId xmlns:a16="http://schemas.microsoft.com/office/drawing/2014/main" id="{8C8E0406-0C5D-145C-C6FD-1CFF41C288AF}"/>
              </a:ext>
            </a:extLst>
          </p:cNvPr>
          <p:cNvSpPr/>
          <p:nvPr/>
        </p:nvSpPr>
        <p:spPr>
          <a:xfrm>
            <a:off x="5695262" y="2582554"/>
            <a:ext cx="606894" cy="634159"/>
          </a:xfrm>
          <a:prstGeom prst="mathPlus">
            <a:avLst>
              <a:gd name="adj1" fmla="val 1018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19" name="CasellaDiTesto 18">
            <a:extLst>
              <a:ext uri="{FF2B5EF4-FFF2-40B4-BE49-F238E27FC236}">
                <a16:creationId xmlns:a16="http://schemas.microsoft.com/office/drawing/2014/main" id="{D24BD70D-4B14-ACE7-DB5B-5A39C308C80C}"/>
              </a:ext>
            </a:extLst>
          </p:cNvPr>
          <p:cNvSpPr txBox="1"/>
          <p:nvPr/>
        </p:nvSpPr>
        <p:spPr>
          <a:xfrm>
            <a:off x="1" y="839384"/>
            <a:ext cx="9143999" cy="758028"/>
          </a:xfrm>
          <a:prstGeom prst="rect">
            <a:avLst/>
          </a:prstGeom>
          <a:noFill/>
        </p:spPr>
        <p:txBody>
          <a:bodyPr wrap="square">
            <a:spAutoFit/>
          </a:bodyPr>
          <a:lstStyle/>
          <a:p>
            <a:pPr marL="457189" indent="-457189" algn="just">
              <a:lnSpc>
                <a:spcPct val="105000"/>
              </a:lnSpc>
              <a:spcAft>
                <a:spcPts val="800"/>
              </a:spcAft>
              <a:buFont typeface="Wingdings" panose="05000000000000000000" pitchFamily="2" charset="2"/>
              <a:buChar char="Ø"/>
            </a:pPr>
            <a:r>
              <a:rPr lang="en-GB" dirty="0">
                <a:latin typeface="Times New Roman" panose="02020603050405020304" pitchFamily="18" charset="0"/>
                <a:ea typeface="Calibri" panose="020F0502020204030204" pitchFamily="34" charset="0"/>
                <a:cs typeface="Times New Roman" panose="02020603050405020304" pitchFamily="18" charset="0"/>
              </a:rPr>
              <a:t>1144 inserted in a </a:t>
            </a:r>
            <a:r>
              <a:rPr lang="en-GB" b="1" dirty="0">
                <a:latin typeface="Times New Roman" panose="02020603050405020304" pitchFamily="18" charset="0"/>
                <a:ea typeface="Calibri" panose="020F0502020204030204" pitchFamily="34" charset="0"/>
                <a:cs typeface="Times New Roman" panose="02020603050405020304" pitchFamily="18" charset="0"/>
              </a:rPr>
              <a:t>Ta </a:t>
            </a:r>
            <a:r>
              <a:rPr lang="en-GB" dirty="0">
                <a:latin typeface="Times New Roman" panose="02020603050405020304" pitchFamily="18" charset="0"/>
                <a:ea typeface="Calibri" panose="020F0502020204030204" pitchFamily="34" charset="0"/>
                <a:cs typeface="Times New Roman" panose="02020603050405020304" pitchFamily="18" charset="0"/>
              </a:rPr>
              <a:t>tubes or foils (no Ag due to Ca reactivity)</a:t>
            </a:r>
          </a:p>
          <a:p>
            <a:pPr marL="457189" indent="-457189" algn="just">
              <a:lnSpc>
                <a:spcPct val="105000"/>
              </a:lnSpc>
              <a:spcAft>
                <a:spcPts val="800"/>
              </a:spcAft>
              <a:buFont typeface="Wingdings" panose="05000000000000000000" pitchFamily="2" charset="2"/>
              <a:buChar char="Ø"/>
            </a:pPr>
            <a:r>
              <a:rPr lang="en-GB" dirty="0">
                <a:latin typeface="Times New Roman" panose="02020603050405020304" pitchFamily="18" charset="0"/>
                <a:ea typeface="Calibri" panose="020F0502020204030204" pitchFamily="34" charset="0"/>
                <a:cs typeface="Times New Roman" panose="02020603050405020304" pitchFamily="18" charset="0"/>
              </a:rPr>
              <a:t>Groove rolling </a:t>
            </a:r>
            <a:r>
              <a:rPr lang="en-GB" dirty="0">
                <a:latin typeface="Times New Roman" panose="02020603050405020304" pitchFamily="18" charset="0"/>
                <a:ea typeface="Calibri" panose="020F0502020204030204" pitchFamily="34" charset="0"/>
                <a:cs typeface="Times New Roman" panose="02020603050405020304" pitchFamily="18" charset="0"/>
                <a:sym typeface="Wingdings" panose="05000000000000000000" pitchFamily="2" charset="2"/>
              </a:rPr>
              <a:t>+ t</a:t>
            </a:r>
            <a:r>
              <a:rPr lang="en-GB" dirty="0">
                <a:latin typeface="Times New Roman" panose="02020603050405020304" pitchFamily="18" charset="0"/>
                <a:ea typeface="Calibri" panose="020F0502020204030204" pitchFamily="34" charset="0"/>
                <a:cs typeface="Times New Roman" panose="02020603050405020304" pitchFamily="18" charset="0"/>
              </a:rPr>
              <a:t>hermal treatment in a sealed reactor on small ( ≈ 1-3 cm) pieces</a:t>
            </a:r>
          </a:p>
        </p:txBody>
      </p:sp>
      <p:sp>
        <p:nvSpPr>
          <p:cNvPr id="10" name="Segno di addizione 9">
            <a:extLst>
              <a:ext uri="{FF2B5EF4-FFF2-40B4-BE49-F238E27FC236}">
                <a16:creationId xmlns:a16="http://schemas.microsoft.com/office/drawing/2014/main" id="{E10DC2AB-00EF-7C4C-ECA5-8B5F6E13B926}"/>
              </a:ext>
            </a:extLst>
          </p:cNvPr>
          <p:cNvSpPr/>
          <p:nvPr/>
        </p:nvSpPr>
        <p:spPr>
          <a:xfrm>
            <a:off x="2614147" y="2582554"/>
            <a:ext cx="606894" cy="634159"/>
          </a:xfrm>
          <a:prstGeom prst="mathPlus">
            <a:avLst>
              <a:gd name="adj1" fmla="val 10187"/>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grpSp>
        <p:nvGrpSpPr>
          <p:cNvPr id="54" name="Gruppo 53">
            <a:extLst>
              <a:ext uri="{FF2B5EF4-FFF2-40B4-BE49-F238E27FC236}">
                <a16:creationId xmlns:a16="http://schemas.microsoft.com/office/drawing/2014/main" id="{10C4B060-AA62-34DD-6878-7114089E69F6}"/>
              </a:ext>
            </a:extLst>
          </p:cNvPr>
          <p:cNvGrpSpPr/>
          <p:nvPr/>
        </p:nvGrpSpPr>
        <p:grpSpPr>
          <a:xfrm>
            <a:off x="999921" y="1913767"/>
            <a:ext cx="2087012" cy="1738184"/>
            <a:chOff x="712888" y="1594785"/>
            <a:chExt cx="2087013" cy="1738184"/>
          </a:xfrm>
        </p:grpSpPr>
        <p:sp>
          <p:nvSpPr>
            <p:cNvPr id="20" name="Cubo 19">
              <a:extLst>
                <a:ext uri="{FF2B5EF4-FFF2-40B4-BE49-F238E27FC236}">
                  <a16:creationId xmlns:a16="http://schemas.microsoft.com/office/drawing/2014/main" id="{90501551-EB0F-3002-5FDE-54B836E0AF9C}"/>
                </a:ext>
              </a:extLst>
            </p:cNvPr>
            <p:cNvSpPr/>
            <p:nvPr/>
          </p:nvSpPr>
          <p:spPr>
            <a:xfrm>
              <a:off x="1339674" y="2043161"/>
              <a:ext cx="805580" cy="1289808"/>
            </a:xfrm>
            <a:prstGeom prst="cub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grpSp>
          <p:nvGrpSpPr>
            <p:cNvPr id="4" name="Gruppo 3">
              <a:extLst>
                <a:ext uri="{FF2B5EF4-FFF2-40B4-BE49-F238E27FC236}">
                  <a16:creationId xmlns:a16="http://schemas.microsoft.com/office/drawing/2014/main" id="{414643BB-B30D-284D-5BCA-CD753EFE51FA}"/>
                </a:ext>
              </a:extLst>
            </p:cNvPr>
            <p:cNvGrpSpPr/>
            <p:nvPr/>
          </p:nvGrpSpPr>
          <p:grpSpPr>
            <a:xfrm>
              <a:off x="712888" y="1594785"/>
              <a:ext cx="2087013" cy="1593523"/>
              <a:chOff x="674960" y="2109357"/>
              <a:chExt cx="2087013" cy="1593523"/>
            </a:xfrm>
          </p:grpSpPr>
          <p:sp>
            <p:nvSpPr>
              <p:cNvPr id="21" name="Ovale 20">
                <a:extLst>
                  <a:ext uri="{FF2B5EF4-FFF2-40B4-BE49-F238E27FC236}">
                    <a16:creationId xmlns:a16="http://schemas.microsoft.com/office/drawing/2014/main" id="{A4940373-C15A-37B5-921F-61C785E044FE}"/>
                  </a:ext>
                </a:extLst>
              </p:cNvPr>
              <p:cNvSpPr/>
              <p:nvPr/>
            </p:nvSpPr>
            <p:spPr>
              <a:xfrm>
                <a:off x="1510844" y="2620562"/>
                <a:ext cx="387382" cy="78038"/>
              </a:xfrm>
              <a:prstGeom prst="ellipse">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2" name="Ovale 21">
                <a:extLst>
                  <a:ext uri="{FF2B5EF4-FFF2-40B4-BE49-F238E27FC236}">
                    <a16:creationId xmlns:a16="http://schemas.microsoft.com/office/drawing/2014/main" id="{4B436332-48DD-B079-A836-FB1F3DB8E512}"/>
                  </a:ext>
                </a:extLst>
              </p:cNvPr>
              <p:cNvSpPr/>
              <p:nvPr/>
            </p:nvSpPr>
            <p:spPr>
              <a:xfrm>
                <a:off x="1668341" y="2215227"/>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3" name="Ovale 22">
                <a:extLst>
                  <a:ext uri="{FF2B5EF4-FFF2-40B4-BE49-F238E27FC236}">
                    <a16:creationId xmlns:a16="http://schemas.microsoft.com/office/drawing/2014/main" id="{AA712B90-7EFF-2AF8-2E08-0EFF4F4245C3}"/>
                  </a:ext>
                </a:extLst>
              </p:cNvPr>
              <p:cNvSpPr/>
              <p:nvPr/>
            </p:nvSpPr>
            <p:spPr>
              <a:xfrm>
                <a:off x="1616475" y="2169340"/>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4" name="Ovale 23">
                <a:extLst>
                  <a:ext uri="{FF2B5EF4-FFF2-40B4-BE49-F238E27FC236}">
                    <a16:creationId xmlns:a16="http://schemas.microsoft.com/office/drawing/2014/main" id="{A02AEC84-7472-227D-F6A3-CCA3A189B3CD}"/>
                  </a:ext>
                </a:extLst>
              </p:cNvPr>
              <p:cNvSpPr/>
              <p:nvPr/>
            </p:nvSpPr>
            <p:spPr>
              <a:xfrm>
                <a:off x="1668341" y="2163361"/>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5" name="Ovale 24">
                <a:extLst>
                  <a:ext uri="{FF2B5EF4-FFF2-40B4-BE49-F238E27FC236}">
                    <a16:creationId xmlns:a16="http://schemas.microsoft.com/office/drawing/2014/main" id="{16966E47-4E93-EEF4-2B8B-4B20678078D1}"/>
                  </a:ext>
                </a:extLst>
              </p:cNvPr>
              <p:cNvSpPr/>
              <p:nvPr/>
            </p:nvSpPr>
            <p:spPr>
              <a:xfrm>
                <a:off x="1706595" y="2184125"/>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6" name="Ovale 25">
                <a:extLst>
                  <a:ext uri="{FF2B5EF4-FFF2-40B4-BE49-F238E27FC236}">
                    <a16:creationId xmlns:a16="http://schemas.microsoft.com/office/drawing/2014/main" id="{B77AA450-0ADB-72E2-3ED8-0980D7174714}"/>
                  </a:ext>
                </a:extLst>
              </p:cNvPr>
              <p:cNvSpPr/>
              <p:nvPr/>
            </p:nvSpPr>
            <p:spPr>
              <a:xfrm>
                <a:off x="1654729" y="2138238"/>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7" name="Ovale 26">
                <a:extLst>
                  <a:ext uri="{FF2B5EF4-FFF2-40B4-BE49-F238E27FC236}">
                    <a16:creationId xmlns:a16="http://schemas.microsoft.com/office/drawing/2014/main" id="{745E9E50-F081-CB7A-2D8F-BFE6FF6FBDB2}"/>
                  </a:ext>
                </a:extLst>
              </p:cNvPr>
              <p:cNvSpPr/>
              <p:nvPr/>
            </p:nvSpPr>
            <p:spPr>
              <a:xfrm>
                <a:off x="1753042" y="2236551"/>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8" name="Ovale 27">
                <a:extLst>
                  <a:ext uri="{FF2B5EF4-FFF2-40B4-BE49-F238E27FC236}">
                    <a16:creationId xmlns:a16="http://schemas.microsoft.com/office/drawing/2014/main" id="{8385E7BA-7AB5-8358-D639-84AFFF247E87}"/>
                  </a:ext>
                </a:extLst>
              </p:cNvPr>
              <p:cNvSpPr/>
              <p:nvPr/>
            </p:nvSpPr>
            <p:spPr>
              <a:xfrm>
                <a:off x="1628700" y="2243620"/>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29" name="Ovale 28">
                <a:extLst>
                  <a:ext uri="{FF2B5EF4-FFF2-40B4-BE49-F238E27FC236}">
                    <a16:creationId xmlns:a16="http://schemas.microsoft.com/office/drawing/2014/main" id="{FDEBAD76-1253-08D1-421F-6285AD6B87ED}"/>
                  </a:ext>
                </a:extLst>
              </p:cNvPr>
              <p:cNvSpPr/>
              <p:nvPr/>
            </p:nvSpPr>
            <p:spPr>
              <a:xfrm>
                <a:off x="1576834" y="2197733"/>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0" name="Ovale 29">
                <a:extLst>
                  <a:ext uri="{FF2B5EF4-FFF2-40B4-BE49-F238E27FC236}">
                    <a16:creationId xmlns:a16="http://schemas.microsoft.com/office/drawing/2014/main" id="{567DE93E-6518-F079-396E-DEA72E45F66A}"/>
                  </a:ext>
                </a:extLst>
              </p:cNvPr>
              <p:cNvSpPr/>
              <p:nvPr/>
            </p:nvSpPr>
            <p:spPr>
              <a:xfrm>
                <a:off x="1628700" y="2191754"/>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1" name="Ovale 30">
                <a:extLst>
                  <a:ext uri="{FF2B5EF4-FFF2-40B4-BE49-F238E27FC236}">
                    <a16:creationId xmlns:a16="http://schemas.microsoft.com/office/drawing/2014/main" id="{72E15DCB-59EF-BC2C-BC0C-7D09AACB8051}"/>
                  </a:ext>
                </a:extLst>
              </p:cNvPr>
              <p:cNvSpPr/>
              <p:nvPr/>
            </p:nvSpPr>
            <p:spPr>
              <a:xfrm>
                <a:off x="1666954" y="2212518"/>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2" name="Ovale 31">
                <a:extLst>
                  <a:ext uri="{FF2B5EF4-FFF2-40B4-BE49-F238E27FC236}">
                    <a16:creationId xmlns:a16="http://schemas.microsoft.com/office/drawing/2014/main" id="{D9D52E2C-71A9-0759-3D45-F06279AA01E2}"/>
                  </a:ext>
                </a:extLst>
              </p:cNvPr>
              <p:cNvSpPr/>
              <p:nvPr/>
            </p:nvSpPr>
            <p:spPr>
              <a:xfrm>
                <a:off x="1675147" y="2244180"/>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3" name="Ovale 32">
                <a:extLst>
                  <a:ext uri="{FF2B5EF4-FFF2-40B4-BE49-F238E27FC236}">
                    <a16:creationId xmlns:a16="http://schemas.microsoft.com/office/drawing/2014/main" id="{8C610083-A739-9944-4F96-D7E01F85AA1C}"/>
                  </a:ext>
                </a:extLst>
              </p:cNvPr>
              <p:cNvSpPr/>
              <p:nvPr/>
            </p:nvSpPr>
            <p:spPr>
              <a:xfrm>
                <a:off x="1713401" y="2264943"/>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4" name="Ovale 33">
                <a:extLst>
                  <a:ext uri="{FF2B5EF4-FFF2-40B4-BE49-F238E27FC236}">
                    <a16:creationId xmlns:a16="http://schemas.microsoft.com/office/drawing/2014/main" id="{313507D7-EAD9-BD90-1726-B0EBF402ECB2}"/>
                  </a:ext>
                </a:extLst>
              </p:cNvPr>
              <p:cNvSpPr/>
              <p:nvPr/>
            </p:nvSpPr>
            <p:spPr>
              <a:xfrm>
                <a:off x="1632893" y="2258202"/>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5" name="Ovale 34">
                <a:extLst>
                  <a:ext uri="{FF2B5EF4-FFF2-40B4-BE49-F238E27FC236}">
                    <a16:creationId xmlns:a16="http://schemas.microsoft.com/office/drawing/2014/main" id="{220C18AA-63C8-9282-86DF-F5F4D8CDE93F}"/>
                  </a:ext>
                </a:extLst>
              </p:cNvPr>
              <p:cNvSpPr/>
              <p:nvPr/>
            </p:nvSpPr>
            <p:spPr>
              <a:xfrm>
                <a:off x="1581027" y="2212315"/>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6" name="Ovale 35">
                <a:extLst>
                  <a:ext uri="{FF2B5EF4-FFF2-40B4-BE49-F238E27FC236}">
                    <a16:creationId xmlns:a16="http://schemas.microsoft.com/office/drawing/2014/main" id="{6799ED56-021C-0610-106E-7210DEF84684}"/>
                  </a:ext>
                </a:extLst>
              </p:cNvPr>
              <p:cNvSpPr/>
              <p:nvPr/>
            </p:nvSpPr>
            <p:spPr>
              <a:xfrm>
                <a:off x="1679340" y="2310628"/>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7" name="Ovale 36">
                <a:extLst>
                  <a:ext uri="{FF2B5EF4-FFF2-40B4-BE49-F238E27FC236}">
                    <a16:creationId xmlns:a16="http://schemas.microsoft.com/office/drawing/2014/main" id="{54E1E171-AFB6-E529-9586-FB33F7618413}"/>
                  </a:ext>
                </a:extLst>
              </p:cNvPr>
              <p:cNvSpPr/>
              <p:nvPr/>
            </p:nvSpPr>
            <p:spPr>
              <a:xfrm>
                <a:off x="1593251" y="2286595"/>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8" name="Ovale 37">
                <a:extLst>
                  <a:ext uri="{FF2B5EF4-FFF2-40B4-BE49-F238E27FC236}">
                    <a16:creationId xmlns:a16="http://schemas.microsoft.com/office/drawing/2014/main" id="{3B4BE4C8-5FD4-10B0-6867-7ABA1C80C274}"/>
                  </a:ext>
                </a:extLst>
              </p:cNvPr>
              <p:cNvSpPr/>
              <p:nvPr/>
            </p:nvSpPr>
            <p:spPr>
              <a:xfrm>
                <a:off x="1639699" y="2339021"/>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39" name="Ovale 38">
                <a:extLst>
                  <a:ext uri="{FF2B5EF4-FFF2-40B4-BE49-F238E27FC236}">
                    <a16:creationId xmlns:a16="http://schemas.microsoft.com/office/drawing/2014/main" id="{800F8460-90B1-E4E5-5F92-BB667387EDC5}"/>
                  </a:ext>
                </a:extLst>
              </p:cNvPr>
              <p:cNvSpPr/>
              <p:nvPr/>
            </p:nvSpPr>
            <p:spPr>
              <a:xfrm>
                <a:off x="1677953" y="2274250"/>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40" name="Ovale 39">
                <a:extLst>
                  <a:ext uri="{FF2B5EF4-FFF2-40B4-BE49-F238E27FC236}">
                    <a16:creationId xmlns:a16="http://schemas.microsoft.com/office/drawing/2014/main" id="{98AA4313-7BF9-7503-20A9-F56ECCBDC18E}"/>
                  </a:ext>
                </a:extLst>
              </p:cNvPr>
              <p:cNvSpPr/>
              <p:nvPr/>
            </p:nvSpPr>
            <p:spPr>
              <a:xfrm>
                <a:off x="1626087" y="2228363"/>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41" name="Ovale 40">
                <a:extLst>
                  <a:ext uri="{FF2B5EF4-FFF2-40B4-BE49-F238E27FC236}">
                    <a16:creationId xmlns:a16="http://schemas.microsoft.com/office/drawing/2014/main" id="{04F256D4-B1D1-1DC8-23CC-48CE26529031}"/>
                  </a:ext>
                </a:extLst>
              </p:cNvPr>
              <p:cNvSpPr/>
              <p:nvPr/>
            </p:nvSpPr>
            <p:spPr>
              <a:xfrm>
                <a:off x="1724400" y="2326676"/>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42" name="Ovale 41">
                <a:extLst>
                  <a:ext uri="{FF2B5EF4-FFF2-40B4-BE49-F238E27FC236}">
                    <a16:creationId xmlns:a16="http://schemas.microsoft.com/office/drawing/2014/main" id="{E478B1BF-C52F-B533-E6D0-B51B78241035}"/>
                  </a:ext>
                </a:extLst>
              </p:cNvPr>
              <p:cNvSpPr/>
              <p:nvPr/>
            </p:nvSpPr>
            <p:spPr>
              <a:xfrm>
                <a:off x="1638312" y="2302643"/>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43" name="Ovale 42">
                <a:extLst>
                  <a:ext uri="{FF2B5EF4-FFF2-40B4-BE49-F238E27FC236}">
                    <a16:creationId xmlns:a16="http://schemas.microsoft.com/office/drawing/2014/main" id="{025C9653-6A70-411A-09AF-E62B6C473A03}"/>
                  </a:ext>
                </a:extLst>
              </p:cNvPr>
              <p:cNvSpPr/>
              <p:nvPr/>
            </p:nvSpPr>
            <p:spPr>
              <a:xfrm>
                <a:off x="1684759" y="2355069"/>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44" name="Ovale 43">
                <a:extLst>
                  <a:ext uri="{FF2B5EF4-FFF2-40B4-BE49-F238E27FC236}">
                    <a16:creationId xmlns:a16="http://schemas.microsoft.com/office/drawing/2014/main" id="{4BDEE558-82B7-8CA9-C179-65127B7C4126}"/>
                  </a:ext>
                </a:extLst>
              </p:cNvPr>
              <p:cNvSpPr/>
              <p:nvPr/>
            </p:nvSpPr>
            <p:spPr>
              <a:xfrm>
                <a:off x="1710692" y="2155244"/>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45" name="Ovale 44">
                <a:extLst>
                  <a:ext uri="{FF2B5EF4-FFF2-40B4-BE49-F238E27FC236}">
                    <a16:creationId xmlns:a16="http://schemas.microsoft.com/office/drawing/2014/main" id="{FF40E57F-F0A7-8464-B20C-0DDD35E62F13}"/>
                  </a:ext>
                </a:extLst>
              </p:cNvPr>
              <p:cNvSpPr/>
              <p:nvPr/>
            </p:nvSpPr>
            <p:spPr>
              <a:xfrm>
                <a:off x="1658826" y="2109357"/>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46" name="Ovale 45">
                <a:extLst>
                  <a:ext uri="{FF2B5EF4-FFF2-40B4-BE49-F238E27FC236}">
                    <a16:creationId xmlns:a16="http://schemas.microsoft.com/office/drawing/2014/main" id="{E833EBF9-26C7-D686-B072-A7B692CFDFD9}"/>
                  </a:ext>
                </a:extLst>
              </p:cNvPr>
              <p:cNvSpPr/>
              <p:nvPr/>
            </p:nvSpPr>
            <p:spPr>
              <a:xfrm>
                <a:off x="1757139" y="2207670"/>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47" name="Ovale 46">
                <a:extLst>
                  <a:ext uri="{FF2B5EF4-FFF2-40B4-BE49-F238E27FC236}">
                    <a16:creationId xmlns:a16="http://schemas.microsoft.com/office/drawing/2014/main" id="{17453C4D-FCC1-BD6A-E2FB-DE7DA820C984}"/>
                  </a:ext>
                </a:extLst>
              </p:cNvPr>
              <p:cNvSpPr/>
              <p:nvPr/>
            </p:nvSpPr>
            <p:spPr>
              <a:xfrm>
                <a:off x="1671050" y="2183637"/>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sp>
            <p:nvSpPr>
              <p:cNvPr id="48" name="Ovale 47">
                <a:extLst>
                  <a:ext uri="{FF2B5EF4-FFF2-40B4-BE49-F238E27FC236}">
                    <a16:creationId xmlns:a16="http://schemas.microsoft.com/office/drawing/2014/main" id="{7CDB4380-96BA-1BD8-74B6-47FBF00B7B1D}"/>
                  </a:ext>
                </a:extLst>
              </p:cNvPr>
              <p:cNvSpPr/>
              <p:nvPr/>
            </p:nvSpPr>
            <p:spPr>
              <a:xfrm>
                <a:off x="1717497" y="2236063"/>
                <a:ext cx="46447" cy="46447"/>
              </a:xfrm>
              <a:prstGeom prst="ellipse">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GB" dirty="0">
                  <a:latin typeface="Times New Roman" panose="02020603050405020304" pitchFamily="18" charset="0"/>
                  <a:cs typeface="Times New Roman" panose="02020603050405020304" pitchFamily="18" charset="0"/>
                </a:endParaRPr>
              </a:p>
            </p:txBody>
          </p:sp>
          <p:cxnSp>
            <p:nvCxnSpPr>
              <p:cNvPr id="49" name="Connettore 2 48">
                <a:extLst>
                  <a:ext uri="{FF2B5EF4-FFF2-40B4-BE49-F238E27FC236}">
                    <a16:creationId xmlns:a16="http://schemas.microsoft.com/office/drawing/2014/main" id="{CBC3FB41-A4A3-E4B5-877D-64971A3160BA}"/>
                  </a:ext>
                </a:extLst>
              </p:cNvPr>
              <p:cNvCxnSpPr>
                <a:cxnSpLocks/>
              </p:cNvCxnSpPr>
              <p:nvPr/>
            </p:nvCxnSpPr>
            <p:spPr>
              <a:xfrm>
                <a:off x="1361781" y="2520033"/>
                <a:ext cx="357200" cy="87270"/>
              </a:xfrm>
              <a:prstGeom prst="straightConnector1">
                <a:avLst/>
              </a:prstGeom>
              <a:ln>
                <a:tailEnd type="triangle"/>
              </a:ln>
            </p:spPr>
            <p:style>
              <a:lnRef idx="1">
                <a:schemeClr val="dk1"/>
              </a:lnRef>
              <a:fillRef idx="3">
                <a:schemeClr val="dk1"/>
              </a:fillRef>
              <a:effectRef idx="2">
                <a:schemeClr val="dk1"/>
              </a:effectRef>
              <a:fontRef idx="minor">
                <a:schemeClr val="lt1"/>
              </a:fontRef>
            </p:style>
          </p:cxnSp>
          <p:sp>
            <p:nvSpPr>
              <p:cNvPr id="50" name="CasellaDiTesto 49">
                <a:extLst>
                  <a:ext uri="{FF2B5EF4-FFF2-40B4-BE49-F238E27FC236}">
                    <a16:creationId xmlns:a16="http://schemas.microsoft.com/office/drawing/2014/main" id="{8E37C435-030D-4061-627B-D3B00CD93112}"/>
                  </a:ext>
                </a:extLst>
              </p:cNvPr>
              <p:cNvSpPr txBox="1"/>
              <p:nvPr/>
            </p:nvSpPr>
            <p:spPr>
              <a:xfrm>
                <a:off x="674960" y="2330304"/>
                <a:ext cx="925190" cy="276999"/>
              </a:xfrm>
              <a:prstGeom prst="rect">
                <a:avLst/>
              </a:prstGeom>
            </p:spPr>
            <p:txBody>
              <a:bodyPr vert="horz" wrap="none" lIns="91440" tIns="0" rIns="91440" bIns="0" rtlCol="0">
                <a:spAutoFit/>
              </a:bodyPr>
              <a:lstStyle/>
              <a:p>
                <a:r>
                  <a:rPr lang="en-GB" dirty="0">
                    <a:latin typeface="Times New Roman" panose="02020603050405020304" pitchFamily="18" charset="0"/>
                    <a:cs typeface="Times New Roman" panose="02020603050405020304" pitchFamily="18" charset="0"/>
                  </a:rPr>
                  <a:t>Ta tube </a:t>
                </a:r>
              </a:p>
            </p:txBody>
          </p:sp>
          <p:sp>
            <p:nvSpPr>
              <p:cNvPr id="51" name="CasellaDiTesto 50">
                <a:extLst>
                  <a:ext uri="{FF2B5EF4-FFF2-40B4-BE49-F238E27FC236}">
                    <a16:creationId xmlns:a16="http://schemas.microsoft.com/office/drawing/2014/main" id="{1BDFB895-2FB3-9DC7-0605-203E5E53B9BD}"/>
                  </a:ext>
                </a:extLst>
              </p:cNvPr>
              <p:cNvSpPr txBox="1"/>
              <p:nvPr/>
            </p:nvSpPr>
            <p:spPr>
              <a:xfrm>
                <a:off x="1795041" y="2133260"/>
                <a:ext cx="966932" cy="276999"/>
              </a:xfrm>
              <a:prstGeom prst="rect">
                <a:avLst/>
              </a:prstGeom>
            </p:spPr>
            <p:txBody>
              <a:bodyPr vert="horz" wrap="none" lIns="91440" tIns="0" rIns="91440" bIns="0" rtlCol="0">
                <a:spAutoFit/>
              </a:bodyPr>
              <a:lstStyle/>
              <a:p>
                <a:r>
                  <a:rPr lang="en-GB" dirty="0">
                    <a:latin typeface="Times New Roman" panose="02020603050405020304" pitchFamily="18" charset="0"/>
                    <a:cs typeface="Times New Roman" panose="02020603050405020304" pitchFamily="18" charset="0"/>
                  </a:rPr>
                  <a:t>powders</a:t>
                </a:r>
              </a:p>
            </p:txBody>
          </p:sp>
          <p:sp>
            <p:nvSpPr>
              <p:cNvPr id="52" name="CasellaDiTesto 51">
                <a:extLst>
                  <a:ext uri="{FF2B5EF4-FFF2-40B4-BE49-F238E27FC236}">
                    <a16:creationId xmlns:a16="http://schemas.microsoft.com/office/drawing/2014/main" id="{A0E4EC10-8463-60F9-E73F-A1869FB0FF9B}"/>
                  </a:ext>
                </a:extLst>
              </p:cNvPr>
              <p:cNvSpPr txBox="1"/>
              <p:nvPr/>
            </p:nvSpPr>
            <p:spPr>
              <a:xfrm>
                <a:off x="1276282" y="3425881"/>
                <a:ext cx="922047" cy="276999"/>
              </a:xfrm>
              <a:prstGeom prst="rect">
                <a:avLst/>
              </a:prstGeom>
            </p:spPr>
            <p:txBody>
              <a:bodyPr vert="horz" wrap="none" lIns="91440" tIns="0" rIns="91440" bIns="0" rtlCol="0">
                <a:spAutoFit/>
              </a:bodyPr>
              <a:lstStyle/>
              <a:p>
                <a:r>
                  <a:rPr lang="en-GB" dirty="0">
                    <a:latin typeface="Times New Roman" panose="02020603050405020304" pitchFamily="18" charset="0"/>
                    <a:cs typeface="Times New Roman" panose="02020603050405020304" pitchFamily="18" charset="0"/>
                  </a:rPr>
                  <a:t>Copper </a:t>
                </a:r>
              </a:p>
            </p:txBody>
          </p:sp>
        </p:grpSp>
      </p:grpSp>
      <p:grpSp>
        <p:nvGrpSpPr>
          <p:cNvPr id="5" name="Gruppo 4">
            <a:extLst>
              <a:ext uri="{FF2B5EF4-FFF2-40B4-BE49-F238E27FC236}">
                <a16:creationId xmlns:a16="http://schemas.microsoft.com/office/drawing/2014/main" id="{4FA61495-81D7-C74A-2E65-F03B485A4842}"/>
              </a:ext>
            </a:extLst>
          </p:cNvPr>
          <p:cNvGrpSpPr/>
          <p:nvPr/>
        </p:nvGrpSpPr>
        <p:grpSpPr>
          <a:xfrm>
            <a:off x="92387" y="3368790"/>
            <a:ext cx="2057869" cy="1230000"/>
            <a:chOff x="487400" y="3925075"/>
            <a:chExt cx="2057868" cy="1230000"/>
          </a:xfrm>
        </p:grpSpPr>
        <p:sp>
          <p:nvSpPr>
            <p:cNvPr id="13" name="Rettangolo 12">
              <a:extLst>
                <a:ext uri="{FF2B5EF4-FFF2-40B4-BE49-F238E27FC236}">
                  <a16:creationId xmlns:a16="http://schemas.microsoft.com/office/drawing/2014/main" id="{CF9D25C6-232E-AE02-C633-95595E920CB3}"/>
                </a:ext>
              </a:extLst>
            </p:cNvPr>
            <p:cNvSpPr/>
            <p:nvPr/>
          </p:nvSpPr>
          <p:spPr>
            <a:xfrm>
              <a:off x="487400" y="3993898"/>
              <a:ext cx="1161177" cy="1161177"/>
            </a:xfrm>
            <a:prstGeom prst="rect">
              <a:avLst/>
            </a:prstGeom>
            <a:ln/>
          </p:spPr>
          <p:style>
            <a:lnRef idx="1">
              <a:schemeClr val="accent2"/>
            </a:lnRef>
            <a:fillRef idx="2">
              <a:schemeClr val="accent2"/>
            </a:fillRef>
            <a:effectRef idx="1">
              <a:schemeClr val="accent2"/>
            </a:effectRef>
            <a:fontRef idx="minor">
              <a:schemeClr val="dk1"/>
            </a:fontRef>
          </p:style>
          <p:txBody>
            <a:bodyPr rtlCol="0" anchor="b"/>
            <a:lstStyle/>
            <a:p>
              <a:r>
                <a:rPr lang="en-GB" sz="1400" dirty="0">
                  <a:solidFill>
                    <a:schemeClr val="tx1"/>
                  </a:solidFill>
                  <a:latin typeface="Times New Roman" panose="02020603050405020304" pitchFamily="18" charset="0"/>
                  <a:cs typeface="Times New Roman" panose="02020603050405020304" pitchFamily="18" charset="0"/>
                </a:rPr>
                <a:t>Copper</a:t>
              </a:r>
            </a:p>
          </p:txBody>
        </p:sp>
        <p:sp>
          <p:nvSpPr>
            <p:cNvPr id="14" name="Ovale 13">
              <a:extLst>
                <a:ext uri="{FF2B5EF4-FFF2-40B4-BE49-F238E27FC236}">
                  <a16:creationId xmlns:a16="http://schemas.microsoft.com/office/drawing/2014/main" id="{E471E371-A79B-3850-AB79-A653F25F888A}"/>
                </a:ext>
              </a:extLst>
            </p:cNvPr>
            <p:cNvSpPr/>
            <p:nvPr/>
          </p:nvSpPr>
          <p:spPr>
            <a:xfrm>
              <a:off x="709092" y="4211774"/>
              <a:ext cx="718998" cy="710369"/>
            </a:xfrm>
            <a:prstGeom prst="ellipse">
              <a:avLst/>
            </a:prstGeom>
            <a:ln w="57150">
              <a:solidFill>
                <a:srgbClr val="CDCE97"/>
              </a:solidFill>
            </a:ln>
          </p:spPr>
          <p:style>
            <a:lnRef idx="1">
              <a:schemeClr val="dk1"/>
            </a:lnRef>
            <a:fillRef idx="2">
              <a:schemeClr val="dk1"/>
            </a:fillRef>
            <a:effectRef idx="1">
              <a:schemeClr val="dk1"/>
            </a:effectRef>
            <a:fontRef idx="minor">
              <a:schemeClr val="dk1"/>
            </a:fontRef>
          </p:style>
          <p:txBody>
            <a:bodyPr rtlCol="0" anchor="ctr"/>
            <a:lstStyle/>
            <a:p>
              <a:pPr algn="ctr"/>
              <a:r>
                <a:rPr lang="en-GB" sz="1200" dirty="0">
                  <a:solidFill>
                    <a:schemeClr val="tx1"/>
                  </a:solidFill>
                  <a:latin typeface="Times New Roman" panose="02020603050405020304" pitchFamily="18" charset="0"/>
                  <a:cs typeface="Times New Roman" panose="02020603050405020304" pitchFamily="18" charset="0"/>
                </a:rPr>
                <a:t>Ca/K1144</a:t>
              </a:r>
            </a:p>
          </p:txBody>
        </p:sp>
        <p:sp>
          <p:nvSpPr>
            <p:cNvPr id="17" name="CasellaDiTesto 16">
              <a:extLst>
                <a:ext uri="{FF2B5EF4-FFF2-40B4-BE49-F238E27FC236}">
                  <a16:creationId xmlns:a16="http://schemas.microsoft.com/office/drawing/2014/main" id="{6F30FD8A-0AED-C4D0-4F02-232A4ACA6FD3}"/>
                </a:ext>
              </a:extLst>
            </p:cNvPr>
            <p:cNvSpPr txBox="1"/>
            <p:nvPr/>
          </p:nvSpPr>
          <p:spPr>
            <a:xfrm>
              <a:off x="1351001" y="3925075"/>
              <a:ext cx="361253" cy="307777"/>
            </a:xfrm>
            <a:prstGeom prst="rect">
              <a:avLst/>
            </a:prstGeom>
            <a:noFill/>
            <a:ln>
              <a:noFill/>
            </a:ln>
          </p:spPr>
          <p:style>
            <a:lnRef idx="0">
              <a:scrgbClr r="0" g="0" b="0"/>
            </a:lnRef>
            <a:fillRef idx="0">
              <a:scrgbClr r="0" g="0" b="0"/>
            </a:fillRef>
            <a:effectRef idx="0">
              <a:scrgbClr r="0" g="0" b="0"/>
            </a:effectRef>
            <a:fontRef idx="minor">
              <a:schemeClr val="dk1"/>
            </a:fontRef>
          </p:style>
          <p:txBody>
            <a:bodyPr wrap="none" rtlCol="0">
              <a:spAutoFit/>
            </a:bodyPr>
            <a:lstStyle/>
            <a:p>
              <a:r>
                <a:rPr lang="en-GB" sz="1400" dirty="0">
                  <a:latin typeface="Times New Roman" panose="02020603050405020304" pitchFamily="18" charset="0"/>
                  <a:cs typeface="Times New Roman" panose="02020603050405020304" pitchFamily="18" charset="0"/>
                </a:rPr>
                <a:t>Ta</a:t>
              </a:r>
            </a:p>
          </p:txBody>
        </p:sp>
        <p:cxnSp>
          <p:nvCxnSpPr>
            <p:cNvPr id="18" name="Connettore 2 17">
              <a:extLst>
                <a:ext uri="{FF2B5EF4-FFF2-40B4-BE49-F238E27FC236}">
                  <a16:creationId xmlns:a16="http://schemas.microsoft.com/office/drawing/2014/main" id="{0D56D7A1-97F2-D87A-9C4B-3839A306DB05}"/>
                </a:ext>
              </a:extLst>
            </p:cNvPr>
            <p:cNvCxnSpPr>
              <a:cxnSpLocks/>
            </p:cNvCxnSpPr>
            <p:nvPr/>
          </p:nvCxnSpPr>
          <p:spPr>
            <a:xfrm flipH="1">
              <a:off x="1306229" y="4125671"/>
              <a:ext cx="177408" cy="150912"/>
            </a:xfrm>
            <a:prstGeom prst="straightConnector1">
              <a:avLst/>
            </a:prstGeom>
            <a:ln>
              <a:tailEnd type="triangle"/>
            </a:ln>
          </p:spPr>
          <p:style>
            <a:lnRef idx="1">
              <a:schemeClr val="accent3"/>
            </a:lnRef>
            <a:fillRef idx="2">
              <a:schemeClr val="accent3"/>
            </a:fillRef>
            <a:effectRef idx="1">
              <a:schemeClr val="accent3"/>
            </a:effectRef>
            <a:fontRef idx="minor">
              <a:schemeClr val="dk1"/>
            </a:fontRef>
          </p:style>
        </p:cxnSp>
        <p:sp>
          <p:nvSpPr>
            <p:cNvPr id="53" name="CasellaDiTesto 52">
              <a:extLst>
                <a:ext uri="{FF2B5EF4-FFF2-40B4-BE49-F238E27FC236}">
                  <a16:creationId xmlns:a16="http://schemas.microsoft.com/office/drawing/2014/main" id="{AC83D49C-8CDB-209D-900D-0E2D744D12FD}"/>
                </a:ext>
              </a:extLst>
            </p:cNvPr>
            <p:cNvSpPr txBox="1"/>
            <p:nvPr/>
          </p:nvSpPr>
          <p:spPr>
            <a:xfrm>
              <a:off x="1723055" y="4831794"/>
              <a:ext cx="822213" cy="307777"/>
            </a:xfrm>
            <a:prstGeom prst="rect">
              <a:avLst/>
            </a:prstGeom>
            <a:noFill/>
          </p:spPr>
          <p:txBody>
            <a:bodyPr wrap="none" rtlCol="0">
              <a:spAutoFit/>
            </a:bodyPr>
            <a:lstStyle/>
            <a:p>
              <a:r>
                <a:rPr lang="en-GB" sz="1400" i="1" dirty="0">
                  <a:latin typeface="Times New Roman" panose="02020603050405020304" pitchFamily="18" charset="0"/>
                  <a:cs typeface="Times New Roman" panose="02020603050405020304" pitchFamily="18" charset="0"/>
                </a:rPr>
                <a:t>Top view</a:t>
              </a:r>
            </a:p>
          </p:txBody>
        </p:sp>
      </p:grpSp>
      <p:sp>
        <p:nvSpPr>
          <p:cNvPr id="55" name="Segnaposto numero diapositiva 54">
            <a:extLst>
              <a:ext uri="{FF2B5EF4-FFF2-40B4-BE49-F238E27FC236}">
                <a16:creationId xmlns:a16="http://schemas.microsoft.com/office/drawing/2014/main" id="{6EF5BDCF-6CD6-87D4-E95D-8EC77057B6E1}"/>
              </a:ext>
            </a:extLst>
          </p:cNvPr>
          <p:cNvSpPr>
            <a:spLocks noGrp="1"/>
          </p:cNvSpPr>
          <p:nvPr>
            <p:ph type="sldNum" sz="quarter" idx="4"/>
          </p:nvPr>
        </p:nvSpPr>
        <p:spPr/>
        <p:txBody>
          <a:bodyPr/>
          <a:lstStyle/>
          <a:p>
            <a:fld id="{02C7C199-0D0D-7840-A88D-785280B31CF7}" type="slidenum">
              <a:rPr lang="it-IT" smtClean="0">
                <a:latin typeface="Times New Roman" panose="02020603050405020304" pitchFamily="18" charset="0"/>
                <a:cs typeface="Times New Roman" panose="02020603050405020304" pitchFamily="18" charset="0"/>
              </a:rPr>
              <a:t>22</a:t>
            </a:fld>
            <a:endParaRPr lang="it-IT">
              <a:latin typeface="Times New Roman" panose="02020603050405020304" pitchFamily="18" charset="0"/>
              <a:cs typeface="Times New Roman" panose="02020603050405020304" pitchFamily="18" charset="0"/>
            </a:endParaRPr>
          </a:p>
        </p:txBody>
      </p:sp>
      <p:pic>
        <p:nvPicPr>
          <p:cNvPr id="6" name="Immagine 5">
            <a:extLst>
              <a:ext uri="{FF2B5EF4-FFF2-40B4-BE49-F238E27FC236}">
                <a16:creationId xmlns:a16="http://schemas.microsoft.com/office/drawing/2014/main" id="{7F35E596-763F-4A8F-BCDD-50C438AC65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8" name="CasellaDiTesto 7">
            <a:extLst>
              <a:ext uri="{FF2B5EF4-FFF2-40B4-BE49-F238E27FC236}">
                <a16:creationId xmlns:a16="http://schemas.microsoft.com/office/drawing/2014/main" id="{27C9E627-0E6A-DCFC-B261-BDDC652F4AA8}"/>
              </a:ext>
            </a:extLst>
          </p:cNvPr>
          <p:cNvSpPr txBox="1"/>
          <p:nvPr/>
        </p:nvSpPr>
        <p:spPr>
          <a:xfrm>
            <a:off x="5012774" y="616118"/>
            <a:ext cx="3242248" cy="346234"/>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err="1"/>
              <a:t>Typical</a:t>
            </a:r>
            <a:r>
              <a:rPr lang="it-IT" sz="1600" dirty="0"/>
              <a:t> </a:t>
            </a:r>
            <a:r>
              <a:rPr lang="it-IT" sz="1600" dirty="0" err="1"/>
              <a:t>process</a:t>
            </a:r>
            <a:r>
              <a:rPr lang="it-IT" sz="1600" dirty="0"/>
              <a:t> for 1144 </a:t>
            </a:r>
            <a:r>
              <a:rPr lang="it-IT" sz="1600" dirty="0" err="1"/>
              <a:t>wires</a:t>
            </a:r>
            <a:endParaRPr lang="it-IT" sz="1600" dirty="0"/>
          </a:p>
        </p:txBody>
      </p:sp>
    </p:spTree>
    <p:extLst>
      <p:ext uri="{BB962C8B-B14F-4D97-AF65-F5344CB8AC3E}">
        <p14:creationId xmlns:p14="http://schemas.microsoft.com/office/powerpoint/2010/main" val="28759026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magine 21">
            <a:extLst>
              <a:ext uri="{FF2B5EF4-FFF2-40B4-BE49-F238E27FC236}">
                <a16:creationId xmlns:a16="http://schemas.microsoft.com/office/drawing/2014/main" id="{C9B632F8-B70A-E72F-856C-B8C94B4E49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2" name="Titolo 1">
            <a:extLst>
              <a:ext uri="{FF2B5EF4-FFF2-40B4-BE49-F238E27FC236}">
                <a16:creationId xmlns:a16="http://schemas.microsoft.com/office/drawing/2014/main" id="{7C3CB94C-8BF8-7880-4B22-9CD4DED5F1DE}"/>
              </a:ext>
            </a:extLst>
          </p:cNvPr>
          <p:cNvSpPr>
            <a:spLocks noGrp="1"/>
          </p:cNvSpPr>
          <p:nvPr>
            <p:ph type="title"/>
          </p:nvPr>
        </p:nvSpPr>
        <p:spPr/>
        <p:txBody>
          <a:bodyPr>
            <a:normAutofit/>
          </a:bodyPr>
          <a:lstStyle/>
          <a:p>
            <a:r>
              <a:rPr lang="it-IT" dirty="0">
                <a:latin typeface="Times New Roman" panose="02020603050405020304" pitchFamily="18" charset="0"/>
                <a:cs typeface="Times New Roman" panose="02020603050405020304" pitchFamily="18" charset="0"/>
              </a:rPr>
              <a:t>Adoption of Ta tube</a:t>
            </a:r>
            <a:endParaRPr lang="en-US" dirty="0">
              <a:latin typeface="Times New Roman" panose="02020603050405020304" pitchFamily="18" charset="0"/>
              <a:cs typeface="Times New Roman" panose="02020603050405020304" pitchFamily="18" charset="0"/>
            </a:endParaRPr>
          </a:p>
        </p:txBody>
      </p:sp>
      <p:sp>
        <p:nvSpPr>
          <p:cNvPr id="7" name="Segnaposto piè di pagina 6">
            <a:extLst>
              <a:ext uri="{FF2B5EF4-FFF2-40B4-BE49-F238E27FC236}">
                <a16:creationId xmlns:a16="http://schemas.microsoft.com/office/drawing/2014/main" id="{BAE66E7E-F3A3-9FB3-9006-39497704BBD7}"/>
              </a:ext>
            </a:extLst>
          </p:cNvPr>
          <p:cNvSpPr>
            <a:spLocks noGrp="1"/>
          </p:cNvSpPr>
          <p:nvPr>
            <p:ph type="ftr" sz="quarter" idx="3"/>
          </p:nvPr>
        </p:nvSpPr>
        <p:spPr/>
        <p:txBody>
          <a:bodyPr/>
          <a:lstStyle/>
          <a:p>
            <a:r>
              <a:rPr lang="it-IT">
                <a:latin typeface="Times New Roman" panose="02020603050405020304" pitchFamily="18" charset="0"/>
                <a:cs typeface="Times New Roman" panose="02020603050405020304" pitchFamily="18" charset="0"/>
              </a:rPr>
              <a:t>ENR-04-ENEA-03 ORION</a:t>
            </a:r>
            <a:endParaRPr lang="it-IT" dirty="0">
              <a:latin typeface="Times New Roman" panose="02020603050405020304" pitchFamily="18" charset="0"/>
              <a:cs typeface="Times New Roman" panose="02020603050405020304" pitchFamily="18" charset="0"/>
            </a:endParaRPr>
          </a:p>
        </p:txBody>
      </p:sp>
      <p:pic>
        <p:nvPicPr>
          <p:cNvPr id="4" name="Immagine 3">
            <a:extLst>
              <a:ext uri="{FF2B5EF4-FFF2-40B4-BE49-F238E27FC236}">
                <a16:creationId xmlns:a16="http://schemas.microsoft.com/office/drawing/2014/main" id="{30568D8D-7F33-B5DE-1154-A23BC57F008E}"/>
              </a:ext>
            </a:extLst>
          </p:cNvPr>
          <p:cNvPicPr>
            <a:picLocks noChangeAspect="1"/>
          </p:cNvPicPr>
          <p:nvPr/>
        </p:nvPicPr>
        <p:blipFill>
          <a:blip r:embed="rId3"/>
          <a:stretch>
            <a:fillRect/>
          </a:stretch>
        </p:blipFill>
        <p:spPr>
          <a:xfrm>
            <a:off x="2811922" y="2710915"/>
            <a:ext cx="2664000" cy="1998000"/>
          </a:xfrm>
          <a:prstGeom prst="rect">
            <a:avLst/>
          </a:prstGeom>
        </p:spPr>
      </p:pic>
      <p:pic>
        <p:nvPicPr>
          <p:cNvPr id="8" name="Immagine 7">
            <a:extLst>
              <a:ext uri="{FF2B5EF4-FFF2-40B4-BE49-F238E27FC236}">
                <a16:creationId xmlns:a16="http://schemas.microsoft.com/office/drawing/2014/main" id="{6DBEC2C8-0696-8F2D-D806-B23D47A2E508}"/>
              </a:ext>
            </a:extLst>
          </p:cNvPr>
          <p:cNvPicPr>
            <a:picLocks noChangeAspect="1"/>
          </p:cNvPicPr>
          <p:nvPr/>
        </p:nvPicPr>
        <p:blipFill>
          <a:blip r:embed="rId4"/>
          <a:stretch>
            <a:fillRect/>
          </a:stretch>
        </p:blipFill>
        <p:spPr>
          <a:xfrm>
            <a:off x="2811922" y="783101"/>
            <a:ext cx="2664000" cy="1998000"/>
          </a:xfrm>
          <a:prstGeom prst="rect">
            <a:avLst/>
          </a:prstGeom>
        </p:spPr>
      </p:pic>
      <p:pic>
        <p:nvPicPr>
          <p:cNvPr id="10" name="Immagine 9">
            <a:extLst>
              <a:ext uri="{FF2B5EF4-FFF2-40B4-BE49-F238E27FC236}">
                <a16:creationId xmlns:a16="http://schemas.microsoft.com/office/drawing/2014/main" id="{3516E198-117D-CA25-A8AD-6CADC99D3DEC}"/>
              </a:ext>
            </a:extLst>
          </p:cNvPr>
          <p:cNvPicPr>
            <a:picLocks noChangeAspect="1"/>
          </p:cNvPicPr>
          <p:nvPr/>
        </p:nvPicPr>
        <p:blipFill>
          <a:blip r:embed="rId5"/>
          <a:stretch>
            <a:fillRect/>
          </a:stretch>
        </p:blipFill>
        <p:spPr>
          <a:xfrm>
            <a:off x="147922" y="2710915"/>
            <a:ext cx="2664000" cy="1998000"/>
          </a:xfrm>
          <a:prstGeom prst="rect">
            <a:avLst/>
          </a:prstGeom>
        </p:spPr>
      </p:pic>
      <p:pic>
        <p:nvPicPr>
          <p:cNvPr id="12" name="Immagine 11">
            <a:extLst>
              <a:ext uri="{FF2B5EF4-FFF2-40B4-BE49-F238E27FC236}">
                <a16:creationId xmlns:a16="http://schemas.microsoft.com/office/drawing/2014/main" id="{CEBD867D-0211-7D3E-4E4A-1C6751F93677}"/>
              </a:ext>
            </a:extLst>
          </p:cNvPr>
          <p:cNvPicPr>
            <a:picLocks noChangeAspect="1"/>
          </p:cNvPicPr>
          <p:nvPr/>
        </p:nvPicPr>
        <p:blipFill>
          <a:blip r:embed="rId6"/>
          <a:stretch>
            <a:fillRect/>
          </a:stretch>
        </p:blipFill>
        <p:spPr>
          <a:xfrm>
            <a:off x="147922" y="783101"/>
            <a:ext cx="2664000" cy="1998000"/>
          </a:xfrm>
          <a:prstGeom prst="rect">
            <a:avLst/>
          </a:prstGeom>
        </p:spPr>
      </p:pic>
      <p:sp>
        <p:nvSpPr>
          <p:cNvPr id="3" name="CasellaDiTesto 2">
            <a:extLst>
              <a:ext uri="{FF2B5EF4-FFF2-40B4-BE49-F238E27FC236}">
                <a16:creationId xmlns:a16="http://schemas.microsoft.com/office/drawing/2014/main" id="{75163010-C896-162D-E429-3073107052BB}"/>
              </a:ext>
            </a:extLst>
          </p:cNvPr>
          <p:cNvSpPr txBox="1"/>
          <p:nvPr/>
        </p:nvSpPr>
        <p:spPr>
          <a:xfrm>
            <a:off x="6030917" y="548678"/>
            <a:ext cx="2457724" cy="276999"/>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r>
              <a:rPr lang="it-IT" dirty="0" err="1">
                <a:latin typeface="Times New Roman" panose="02020603050405020304" pitchFamily="18" charset="0"/>
                <a:cs typeface="Times New Roman" panose="02020603050405020304" pitchFamily="18" charset="0"/>
              </a:rPr>
              <a:t>Section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reduction</a:t>
            </a:r>
            <a:r>
              <a:rPr lang="it-IT" dirty="0">
                <a:latin typeface="Times New Roman" panose="02020603050405020304" pitchFamily="18" charset="0"/>
                <a:cs typeface="Times New Roman" panose="02020603050405020304" pitchFamily="18" charset="0"/>
              </a:rPr>
              <a:t> ~ 1/35</a:t>
            </a:r>
            <a:endParaRPr lang="en-US" dirty="0">
              <a:latin typeface="Times New Roman" panose="02020603050405020304" pitchFamily="18" charset="0"/>
              <a:cs typeface="Times New Roman" panose="02020603050405020304" pitchFamily="18" charset="0"/>
            </a:endParaRPr>
          </a:p>
        </p:txBody>
      </p:sp>
      <p:sp>
        <p:nvSpPr>
          <p:cNvPr id="9" name="CasellaDiTesto 8">
            <a:extLst>
              <a:ext uri="{FF2B5EF4-FFF2-40B4-BE49-F238E27FC236}">
                <a16:creationId xmlns:a16="http://schemas.microsoft.com/office/drawing/2014/main" id="{700BAE18-F2B0-E0BB-EAEE-7154AF4D44F2}"/>
              </a:ext>
            </a:extLst>
          </p:cNvPr>
          <p:cNvSpPr txBox="1"/>
          <p:nvPr/>
        </p:nvSpPr>
        <p:spPr>
          <a:xfrm>
            <a:off x="1065386" y="783102"/>
            <a:ext cx="777777" cy="276999"/>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r>
              <a:rPr lang="it-IT" dirty="0">
                <a:latin typeface="Times New Roman" panose="02020603050405020304" pitchFamily="18" charset="0"/>
                <a:cs typeface="Times New Roman" panose="02020603050405020304" pitchFamily="18" charset="0"/>
              </a:rPr>
              <a:t>800°C</a:t>
            </a:r>
            <a:endParaRPr lang="en-US" dirty="0">
              <a:latin typeface="Times New Roman" panose="02020603050405020304" pitchFamily="18" charset="0"/>
              <a:cs typeface="Times New Roman" panose="02020603050405020304" pitchFamily="18" charset="0"/>
            </a:endParaRPr>
          </a:p>
        </p:txBody>
      </p:sp>
      <p:sp>
        <p:nvSpPr>
          <p:cNvPr id="11" name="CasellaDiTesto 10">
            <a:extLst>
              <a:ext uri="{FF2B5EF4-FFF2-40B4-BE49-F238E27FC236}">
                <a16:creationId xmlns:a16="http://schemas.microsoft.com/office/drawing/2014/main" id="{ABD7CE1A-9E47-0EC4-1558-9AD3B9CE6C9C}"/>
              </a:ext>
            </a:extLst>
          </p:cNvPr>
          <p:cNvSpPr txBox="1"/>
          <p:nvPr/>
        </p:nvSpPr>
        <p:spPr>
          <a:xfrm>
            <a:off x="3729386" y="783100"/>
            <a:ext cx="777777" cy="276999"/>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r>
              <a:rPr lang="it-IT" dirty="0">
                <a:latin typeface="Times New Roman" panose="02020603050405020304" pitchFamily="18" charset="0"/>
                <a:cs typeface="Times New Roman" panose="02020603050405020304" pitchFamily="18" charset="0"/>
              </a:rPr>
              <a:t>900°C</a:t>
            </a:r>
            <a:endParaRPr lang="en-US" dirty="0">
              <a:latin typeface="Times New Roman" panose="02020603050405020304" pitchFamily="18" charset="0"/>
              <a:cs typeface="Times New Roman" panose="02020603050405020304" pitchFamily="18" charset="0"/>
            </a:endParaRPr>
          </a:p>
        </p:txBody>
      </p:sp>
      <p:grpSp>
        <p:nvGrpSpPr>
          <p:cNvPr id="21" name="Gruppo 20">
            <a:extLst>
              <a:ext uri="{FF2B5EF4-FFF2-40B4-BE49-F238E27FC236}">
                <a16:creationId xmlns:a16="http://schemas.microsoft.com/office/drawing/2014/main" id="{8B811469-B242-9C2B-99E5-4CD778BC22E6}"/>
              </a:ext>
            </a:extLst>
          </p:cNvPr>
          <p:cNvGrpSpPr/>
          <p:nvPr/>
        </p:nvGrpSpPr>
        <p:grpSpPr>
          <a:xfrm>
            <a:off x="3831016" y="847026"/>
            <a:ext cx="4923779" cy="4167853"/>
            <a:chOff x="3831015" y="847025"/>
            <a:chExt cx="4923779" cy="4167853"/>
          </a:xfrm>
        </p:grpSpPr>
        <p:graphicFrame>
          <p:nvGraphicFramePr>
            <p:cNvPr id="5" name="Oggetto 4">
              <a:extLst>
                <a:ext uri="{FF2B5EF4-FFF2-40B4-BE49-F238E27FC236}">
                  <a16:creationId xmlns:a16="http://schemas.microsoft.com/office/drawing/2014/main" id="{1944AD20-5F25-1F4C-81D4-3399AB25BF5A}"/>
                </a:ext>
              </a:extLst>
            </p:cNvPr>
            <p:cNvGraphicFramePr>
              <a:graphicFrameLocks noChangeAspect="1"/>
            </p:cNvGraphicFramePr>
            <p:nvPr/>
          </p:nvGraphicFramePr>
          <p:xfrm>
            <a:off x="5746334" y="1047080"/>
            <a:ext cx="2664000" cy="3967798"/>
          </p:xfrm>
          <a:graphic>
            <a:graphicData uri="http://schemas.openxmlformats.org/presentationml/2006/ole">
              <mc:AlternateContent xmlns:mc="http://schemas.openxmlformats.org/markup-compatibility/2006">
                <mc:Choice xmlns:v="urn:schemas-microsoft-com:vml" Requires="v">
                  <p:oleObj name="Graph" r:id="rId7" imgW="1005120" imgH="1501200" progId="Origin95.Graph">
                    <p:embed/>
                  </p:oleObj>
                </mc:Choice>
                <mc:Fallback>
                  <p:oleObj name="Graph" r:id="rId7" imgW="1005120" imgH="1501200" progId="Origin95.Graph">
                    <p:embed/>
                    <p:pic>
                      <p:nvPicPr>
                        <p:cNvPr id="5" name="Oggetto 4">
                          <a:extLst>
                            <a:ext uri="{FF2B5EF4-FFF2-40B4-BE49-F238E27FC236}">
                              <a16:creationId xmlns:a16="http://schemas.microsoft.com/office/drawing/2014/main" id="{1944AD20-5F25-1F4C-81D4-3399AB25BF5A}"/>
                            </a:ext>
                          </a:extLst>
                        </p:cNvPr>
                        <p:cNvPicPr/>
                        <p:nvPr/>
                      </p:nvPicPr>
                      <p:blipFill>
                        <a:blip r:embed="rId8"/>
                        <a:stretch>
                          <a:fillRect/>
                        </a:stretch>
                      </p:blipFill>
                      <p:spPr>
                        <a:xfrm>
                          <a:off x="5746334" y="1047080"/>
                          <a:ext cx="2664000" cy="3967798"/>
                        </a:xfrm>
                        <a:prstGeom prst="rect">
                          <a:avLst/>
                        </a:prstGeom>
                      </p:spPr>
                    </p:pic>
                  </p:oleObj>
                </mc:Fallback>
              </mc:AlternateContent>
            </a:graphicData>
          </a:graphic>
        </p:graphicFrame>
        <p:sp>
          <p:nvSpPr>
            <p:cNvPr id="13" name="CasellaDiTesto 12">
              <a:extLst>
                <a:ext uri="{FF2B5EF4-FFF2-40B4-BE49-F238E27FC236}">
                  <a16:creationId xmlns:a16="http://schemas.microsoft.com/office/drawing/2014/main" id="{9F4B371E-47C2-24DD-5958-97B46E1CEF4D}"/>
                </a:ext>
              </a:extLst>
            </p:cNvPr>
            <p:cNvSpPr txBox="1"/>
            <p:nvPr/>
          </p:nvSpPr>
          <p:spPr>
            <a:xfrm>
              <a:off x="3831015" y="3571415"/>
              <a:ext cx="300082" cy="276999"/>
            </a:xfrm>
            <a:prstGeom prst="rect">
              <a:avLst/>
            </a:prstGeom>
          </p:spPr>
          <p:txBody>
            <a:bodyPr vert="horz" wrap="none" lIns="91440" tIns="0" rIns="91440" bIns="0" rtlCol="0">
              <a:spAutoFit/>
            </a:bodyPr>
            <a:lstStyle/>
            <a:p>
              <a:r>
                <a:rPr lang="it-IT" dirty="0">
                  <a:highlight>
                    <a:srgbClr val="FFFF00"/>
                  </a:highlight>
                  <a:latin typeface="Times New Roman" panose="02020603050405020304" pitchFamily="18" charset="0"/>
                  <a:cs typeface="Times New Roman" panose="02020603050405020304" pitchFamily="18" charset="0"/>
                </a:rPr>
                <a:t>1</a:t>
              </a:r>
              <a:endParaRPr lang="en-US" dirty="0">
                <a:highlight>
                  <a:srgbClr val="FFFF00"/>
                </a:highlight>
                <a:latin typeface="Times New Roman" panose="02020603050405020304" pitchFamily="18" charset="0"/>
                <a:cs typeface="Times New Roman" panose="02020603050405020304" pitchFamily="18" charset="0"/>
              </a:endParaRPr>
            </a:p>
          </p:txBody>
        </p:sp>
        <p:sp>
          <p:nvSpPr>
            <p:cNvPr id="14" name="CasellaDiTesto 13">
              <a:extLst>
                <a:ext uri="{FF2B5EF4-FFF2-40B4-BE49-F238E27FC236}">
                  <a16:creationId xmlns:a16="http://schemas.microsoft.com/office/drawing/2014/main" id="{9AC24745-47DA-E693-D02C-DC50A79B4BA3}"/>
                </a:ext>
              </a:extLst>
            </p:cNvPr>
            <p:cNvSpPr txBox="1"/>
            <p:nvPr/>
          </p:nvSpPr>
          <p:spPr>
            <a:xfrm>
              <a:off x="4472849" y="3580976"/>
              <a:ext cx="300082" cy="276999"/>
            </a:xfrm>
            <a:prstGeom prst="rect">
              <a:avLst/>
            </a:prstGeom>
          </p:spPr>
          <p:txBody>
            <a:bodyPr vert="horz" wrap="none" lIns="91440" tIns="0" rIns="91440" bIns="0" rtlCol="0">
              <a:spAutoFit/>
            </a:bodyPr>
            <a:lstStyle/>
            <a:p>
              <a:r>
                <a:rPr lang="it-IT" dirty="0">
                  <a:highlight>
                    <a:srgbClr val="FFFF00"/>
                  </a:highlight>
                  <a:latin typeface="Times New Roman" panose="02020603050405020304" pitchFamily="18" charset="0"/>
                  <a:cs typeface="Times New Roman" panose="02020603050405020304" pitchFamily="18" charset="0"/>
                </a:rPr>
                <a:t>2</a:t>
              </a:r>
              <a:endParaRPr lang="en-US" dirty="0">
                <a:highlight>
                  <a:srgbClr val="FFFF00"/>
                </a:highlight>
                <a:latin typeface="Times New Roman" panose="02020603050405020304" pitchFamily="18" charset="0"/>
                <a:cs typeface="Times New Roman" panose="02020603050405020304" pitchFamily="18" charset="0"/>
              </a:endParaRPr>
            </a:p>
          </p:txBody>
        </p:sp>
        <p:sp>
          <p:nvSpPr>
            <p:cNvPr id="15" name="CasellaDiTesto 14">
              <a:extLst>
                <a:ext uri="{FF2B5EF4-FFF2-40B4-BE49-F238E27FC236}">
                  <a16:creationId xmlns:a16="http://schemas.microsoft.com/office/drawing/2014/main" id="{A06339A2-6346-1DF2-5FDB-C8F75240778F}"/>
                </a:ext>
              </a:extLst>
            </p:cNvPr>
            <p:cNvSpPr txBox="1"/>
            <p:nvPr/>
          </p:nvSpPr>
          <p:spPr>
            <a:xfrm>
              <a:off x="5114683" y="3857975"/>
              <a:ext cx="300082" cy="276999"/>
            </a:xfrm>
            <a:prstGeom prst="rect">
              <a:avLst/>
            </a:prstGeom>
          </p:spPr>
          <p:txBody>
            <a:bodyPr vert="horz" wrap="none" lIns="91440" tIns="0" rIns="91440" bIns="0" rtlCol="0">
              <a:spAutoFit/>
            </a:bodyPr>
            <a:lstStyle/>
            <a:p>
              <a:r>
                <a:rPr lang="it-IT" dirty="0">
                  <a:highlight>
                    <a:srgbClr val="FFFF00"/>
                  </a:highlight>
                  <a:latin typeface="Times New Roman" panose="02020603050405020304" pitchFamily="18" charset="0"/>
                  <a:cs typeface="Times New Roman" panose="02020603050405020304" pitchFamily="18" charset="0"/>
                </a:rPr>
                <a:t>3</a:t>
              </a:r>
              <a:endParaRPr lang="en-US" dirty="0">
                <a:highlight>
                  <a:srgbClr val="FFFF00"/>
                </a:highlight>
                <a:latin typeface="Times New Roman" panose="02020603050405020304" pitchFamily="18" charset="0"/>
                <a:cs typeface="Times New Roman" panose="02020603050405020304" pitchFamily="18" charset="0"/>
              </a:endParaRPr>
            </a:p>
          </p:txBody>
        </p:sp>
        <p:sp>
          <p:nvSpPr>
            <p:cNvPr id="16" name="CasellaDiTesto 15">
              <a:extLst>
                <a:ext uri="{FF2B5EF4-FFF2-40B4-BE49-F238E27FC236}">
                  <a16:creationId xmlns:a16="http://schemas.microsoft.com/office/drawing/2014/main" id="{11F7E7A7-8201-5149-10F2-31B27D30FB22}"/>
                </a:ext>
              </a:extLst>
            </p:cNvPr>
            <p:cNvSpPr txBox="1"/>
            <p:nvPr/>
          </p:nvSpPr>
          <p:spPr>
            <a:xfrm>
              <a:off x="7899194" y="4021132"/>
              <a:ext cx="312906" cy="276999"/>
            </a:xfrm>
            <a:prstGeom prst="rect">
              <a:avLst/>
            </a:prstGeom>
          </p:spPr>
          <p:txBody>
            <a:bodyPr vert="horz" wrap="square" lIns="91440" tIns="0" rIns="91440" bIns="0" rtlCol="0">
              <a:spAutoFit/>
            </a:bodyPr>
            <a:lstStyle/>
            <a:p>
              <a:r>
                <a:rPr lang="it-IT" dirty="0">
                  <a:highlight>
                    <a:srgbClr val="FFFF00"/>
                  </a:highlight>
                  <a:latin typeface="Times New Roman" panose="02020603050405020304" pitchFamily="18" charset="0"/>
                  <a:cs typeface="Times New Roman" panose="02020603050405020304" pitchFamily="18" charset="0"/>
                </a:rPr>
                <a:t>1</a:t>
              </a:r>
              <a:endParaRPr lang="en-US" dirty="0">
                <a:highlight>
                  <a:srgbClr val="FFFF00"/>
                </a:highlight>
                <a:latin typeface="Times New Roman" panose="02020603050405020304" pitchFamily="18" charset="0"/>
                <a:cs typeface="Times New Roman" panose="02020603050405020304" pitchFamily="18" charset="0"/>
              </a:endParaRPr>
            </a:p>
          </p:txBody>
        </p:sp>
        <p:sp>
          <p:nvSpPr>
            <p:cNvPr id="17" name="CasellaDiTesto 16">
              <a:extLst>
                <a:ext uri="{FF2B5EF4-FFF2-40B4-BE49-F238E27FC236}">
                  <a16:creationId xmlns:a16="http://schemas.microsoft.com/office/drawing/2014/main" id="{B6759287-E3D6-E5A6-2854-3A5D2B8128C5}"/>
                </a:ext>
              </a:extLst>
            </p:cNvPr>
            <p:cNvSpPr txBox="1"/>
            <p:nvPr/>
          </p:nvSpPr>
          <p:spPr>
            <a:xfrm>
              <a:off x="7899194" y="3223327"/>
              <a:ext cx="312906" cy="276999"/>
            </a:xfrm>
            <a:prstGeom prst="rect">
              <a:avLst/>
            </a:prstGeom>
          </p:spPr>
          <p:txBody>
            <a:bodyPr vert="horz" wrap="square" lIns="91440" tIns="0" rIns="91440" bIns="0" rtlCol="0">
              <a:spAutoFit/>
            </a:bodyPr>
            <a:lstStyle/>
            <a:p>
              <a:r>
                <a:rPr lang="it-IT" dirty="0">
                  <a:highlight>
                    <a:srgbClr val="FFFF00"/>
                  </a:highlight>
                  <a:latin typeface="Times New Roman" panose="02020603050405020304" pitchFamily="18" charset="0"/>
                  <a:cs typeface="Times New Roman" panose="02020603050405020304" pitchFamily="18" charset="0"/>
                </a:rPr>
                <a:t>2</a:t>
              </a:r>
              <a:endParaRPr lang="en-US" dirty="0">
                <a:highlight>
                  <a:srgbClr val="FFFF00"/>
                </a:highlight>
                <a:latin typeface="Times New Roman" panose="02020603050405020304" pitchFamily="18" charset="0"/>
                <a:cs typeface="Times New Roman" panose="02020603050405020304" pitchFamily="18" charset="0"/>
              </a:endParaRPr>
            </a:p>
          </p:txBody>
        </p:sp>
        <p:sp>
          <p:nvSpPr>
            <p:cNvPr id="18" name="CasellaDiTesto 17">
              <a:extLst>
                <a:ext uri="{FF2B5EF4-FFF2-40B4-BE49-F238E27FC236}">
                  <a16:creationId xmlns:a16="http://schemas.microsoft.com/office/drawing/2014/main" id="{6C81D16F-E7FD-4028-46C7-0374497A9387}"/>
                </a:ext>
              </a:extLst>
            </p:cNvPr>
            <p:cNvSpPr txBox="1"/>
            <p:nvPr/>
          </p:nvSpPr>
          <p:spPr>
            <a:xfrm>
              <a:off x="7899194" y="2433916"/>
              <a:ext cx="312906" cy="276999"/>
            </a:xfrm>
            <a:prstGeom prst="rect">
              <a:avLst/>
            </a:prstGeom>
          </p:spPr>
          <p:txBody>
            <a:bodyPr vert="horz" wrap="square" lIns="91440" tIns="0" rIns="91440" bIns="0" rtlCol="0">
              <a:spAutoFit/>
            </a:bodyPr>
            <a:lstStyle/>
            <a:p>
              <a:r>
                <a:rPr lang="it-IT" dirty="0">
                  <a:highlight>
                    <a:srgbClr val="FFFF00"/>
                  </a:highlight>
                  <a:latin typeface="Times New Roman" panose="02020603050405020304" pitchFamily="18" charset="0"/>
                  <a:cs typeface="Times New Roman" panose="02020603050405020304" pitchFamily="18" charset="0"/>
                </a:rPr>
                <a:t>3</a:t>
              </a:r>
              <a:endParaRPr lang="en-US" dirty="0">
                <a:highlight>
                  <a:srgbClr val="FFFF00"/>
                </a:highlight>
                <a:latin typeface="Times New Roman" panose="02020603050405020304" pitchFamily="18" charset="0"/>
                <a:cs typeface="Times New Roman" panose="02020603050405020304" pitchFamily="18" charset="0"/>
              </a:endParaRPr>
            </a:p>
          </p:txBody>
        </p:sp>
        <p:sp>
          <p:nvSpPr>
            <p:cNvPr id="19" name="CasellaDiTesto 18">
              <a:extLst>
                <a:ext uri="{FF2B5EF4-FFF2-40B4-BE49-F238E27FC236}">
                  <a16:creationId xmlns:a16="http://schemas.microsoft.com/office/drawing/2014/main" id="{20ED638B-52BC-A6F6-F307-81B92FF5D13C}"/>
                </a:ext>
              </a:extLst>
            </p:cNvPr>
            <p:cNvSpPr txBox="1"/>
            <p:nvPr/>
          </p:nvSpPr>
          <p:spPr>
            <a:xfrm>
              <a:off x="6205351" y="847025"/>
              <a:ext cx="2549443" cy="553998"/>
            </a:xfrm>
            <a:prstGeom prst="rect">
              <a:avLst/>
            </a:prstGeom>
          </p:spPr>
          <p:txBody>
            <a:bodyPr vert="horz" wrap="square" lIns="91440" tIns="0" rIns="91440" bIns="0" rtlCol="0">
              <a:spAutoFit/>
            </a:bodyPr>
            <a:lstStyle/>
            <a:p>
              <a:r>
                <a:rPr lang="it-IT" dirty="0">
                  <a:latin typeface="Times New Roman" panose="02020603050405020304" pitchFamily="18" charset="0"/>
                  <a:cs typeface="Times New Roman" panose="02020603050405020304" pitchFamily="18" charset="0"/>
                </a:rPr>
                <a:t>No </a:t>
              </a:r>
              <a:r>
                <a:rPr lang="it-IT" dirty="0" err="1">
                  <a:latin typeface="Times New Roman" panose="02020603050405020304" pitchFamily="18" charset="0"/>
                  <a:cs typeface="Times New Roman" panose="02020603050405020304" pitchFamily="18" charset="0"/>
                </a:rPr>
                <a:t>evidence</a:t>
              </a:r>
              <a:r>
                <a:rPr lang="it-IT" dirty="0">
                  <a:latin typeface="Times New Roman" panose="02020603050405020304" pitchFamily="18" charset="0"/>
                  <a:cs typeface="Times New Roman" panose="02020603050405020304" pitchFamily="18" charset="0"/>
                </a:rPr>
                <a:t> of </a:t>
              </a:r>
              <a:r>
                <a:rPr lang="it-IT" dirty="0" err="1">
                  <a:latin typeface="Times New Roman" panose="02020603050405020304" pitchFamily="18" charset="0"/>
                  <a:cs typeface="Times New Roman" panose="02020603050405020304" pitchFamily="18" charset="0"/>
                </a:rPr>
                <a:t>element</a:t>
              </a:r>
              <a:r>
                <a:rPr lang="it-IT" dirty="0">
                  <a:latin typeface="Times New Roman" panose="02020603050405020304" pitchFamily="18" charset="0"/>
                  <a:cs typeface="Times New Roman" panose="02020603050405020304" pitchFamily="18" charset="0"/>
                </a:rPr>
                <a:t> interdiffusion</a:t>
              </a:r>
              <a:endParaRPr lang="en-US" dirty="0">
                <a:latin typeface="Times New Roman" panose="02020603050405020304" pitchFamily="18" charset="0"/>
                <a:cs typeface="Times New Roman" panose="02020603050405020304" pitchFamily="18" charset="0"/>
              </a:endParaRPr>
            </a:p>
          </p:txBody>
        </p:sp>
      </p:grpSp>
      <p:sp>
        <p:nvSpPr>
          <p:cNvPr id="20" name="Segnaposto numero diapositiva 19">
            <a:extLst>
              <a:ext uri="{FF2B5EF4-FFF2-40B4-BE49-F238E27FC236}">
                <a16:creationId xmlns:a16="http://schemas.microsoft.com/office/drawing/2014/main" id="{CDCBE35E-CD88-F3A1-9416-41A44FF9E6AA}"/>
              </a:ext>
            </a:extLst>
          </p:cNvPr>
          <p:cNvSpPr>
            <a:spLocks noGrp="1"/>
          </p:cNvSpPr>
          <p:nvPr>
            <p:ph type="sldNum" sz="quarter" idx="4"/>
          </p:nvPr>
        </p:nvSpPr>
        <p:spPr/>
        <p:txBody>
          <a:bodyPr/>
          <a:lstStyle/>
          <a:p>
            <a:fld id="{02C7C199-0D0D-7840-A88D-785280B31CF7}" type="slidenum">
              <a:rPr lang="it-IT" smtClean="0">
                <a:latin typeface="Times New Roman" panose="02020603050405020304" pitchFamily="18" charset="0"/>
                <a:cs typeface="Times New Roman" panose="02020603050405020304" pitchFamily="18" charset="0"/>
              </a:rPr>
              <a:t>23</a:t>
            </a:fld>
            <a:endParaRPr lang="it-I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65683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C3CB94C-8BF8-7880-4B22-9CD4DED5F1DE}"/>
              </a:ext>
            </a:extLst>
          </p:cNvPr>
          <p:cNvSpPr>
            <a:spLocks noGrp="1"/>
          </p:cNvSpPr>
          <p:nvPr>
            <p:ph type="title"/>
          </p:nvPr>
        </p:nvSpPr>
        <p:spPr/>
        <p:txBody>
          <a:bodyPr>
            <a:normAutofit/>
          </a:bodyPr>
          <a:lstStyle/>
          <a:p>
            <a:r>
              <a:rPr lang="it-IT" dirty="0">
                <a:latin typeface="Times New Roman" panose="02020603050405020304" pitchFamily="18" charset="0"/>
                <a:cs typeface="Times New Roman" panose="02020603050405020304" pitchFamily="18" charset="0"/>
              </a:rPr>
              <a:t>First </a:t>
            </a:r>
            <a:r>
              <a:rPr lang="it-IT" dirty="0" err="1">
                <a:latin typeface="Times New Roman" panose="02020603050405020304" pitchFamily="18" charset="0"/>
                <a:cs typeface="Times New Roman" panose="02020603050405020304" pitchFamily="18" charset="0"/>
              </a:rPr>
              <a:t>multifilamentary</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approach</a:t>
            </a:r>
            <a:endParaRPr lang="en-US" dirty="0">
              <a:latin typeface="Times New Roman" panose="02020603050405020304" pitchFamily="18" charset="0"/>
              <a:cs typeface="Times New Roman" panose="02020603050405020304" pitchFamily="18" charset="0"/>
            </a:endParaRPr>
          </a:p>
        </p:txBody>
      </p:sp>
      <p:sp>
        <p:nvSpPr>
          <p:cNvPr id="7" name="Segnaposto piè di pagina 6">
            <a:extLst>
              <a:ext uri="{FF2B5EF4-FFF2-40B4-BE49-F238E27FC236}">
                <a16:creationId xmlns:a16="http://schemas.microsoft.com/office/drawing/2014/main" id="{BAE66E7E-F3A3-9FB3-9006-39497704BBD7}"/>
              </a:ext>
            </a:extLst>
          </p:cNvPr>
          <p:cNvSpPr>
            <a:spLocks noGrp="1"/>
          </p:cNvSpPr>
          <p:nvPr>
            <p:ph type="ftr" sz="quarter" idx="3"/>
          </p:nvPr>
        </p:nvSpPr>
        <p:spPr/>
        <p:txBody>
          <a:bodyPr/>
          <a:lstStyle/>
          <a:p>
            <a:r>
              <a:rPr lang="it-IT">
                <a:latin typeface="Times New Roman" panose="02020603050405020304" pitchFamily="18" charset="0"/>
                <a:cs typeface="Times New Roman" panose="02020603050405020304" pitchFamily="18" charset="0"/>
              </a:rPr>
              <a:t>ENR-04-ENEA-03 ORION</a:t>
            </a:r>
            <a:endParaRPr lang="it-IT" dirty="0">
              <a:latin typeface="Times New Roman" panose="02020603050405020304" pitchFamily="18" charset="0"/>
              <a:cs typeface="Times New Roman" panose="02020603050405020304" pitchFamily="18" charset="0"/>
            </a:endParaRPr>
          </a:p>
        </p:txBody>
      </p:sp>
      <p:pic>
        <p:nvPicPr>
          <p:cNvPr id="8" name="Immagine 7">
            <a:extLst>
              <a:ext uri="{FF2B5EF4-FFF2-40B4-BE49-F238E27FC236}">
                <a16:creationId xmlns:a16="http://schemas.microsoft.com/office/drawing/2014/main" id="{4428DA8C-2808-1359-99BE-A855B6108091}"/>
              </a:ext>
            </a:extLst>
          </p:cNvPr>
          <p:cNvPicPr>
            <a:picLocks noChangeAspect="1"/>
          </p:cNvPicPr>
          <p:nvPr/>
        </p:nvPicPr>
        <p:blipFill>
          <a:blip r:embed="rId2"/>
          <a:stretch>
            <a:fillRect/>
          </a:stretch>
        </p:blipFill>
        <p:spPr>
          <a:xfrm>
            <a:off x="413415" y="1262878"/>
            <a:ext cx="4562534" cy="3421901"/>
          </a:xfrm>
          <a:prstGeom prst="rect">
            <a:avLst/>
          </a:prstGeom>
        </p:spPr>
      </p:pic>
      <p:sp>
        <p:nvSpPr>
          <p:cNvPr id="11" name="CasellaDiTesto 10">
            <a:extLst>
              <a:ext uri="{FF2B5EF4-FFF2-40B4-BE49-F238E27FC236}">
                <a16:creationId xmlns:a16="http://schemas.microsoft.com/office/drawing/2014/main" id="{506EE32B-3857-1DAA-F05A-DA0353FD0E57}"/>
              </a:ext>
            </a:extLst>
          </p:cNvPr>
          <p:cNvSpPr txBox="1"/>
          <p:nvPr/>
        </p:nvSpPr>
        <p:spPr>
          <a:xfrm>
            <a:off x="6570861" y="763822"/>
            <a:ext cx="2573140" cy="276999"/>
          </a:xfrm>
          <a:prstGeom prst="rect">
            <a:avLst/>
          </a:prstGeom>
        </p:spPr>
        <p:style>
          <a:lnRef idx="2">
            <a:schemeClr val="dk1"/>
          </a:lnRef>
          <a:fillRef idx="1">
            <a:schemeClr val="lt1"/>
          </a:fillRef>
          <a:effectRef idx="0">
            <a:schemeClr val="dk1"/>
          </a:effectRef>
          <a:fontRef idx="minor">
            <a:schemeClr val="dk1"/>
          </a:fontRef>
        </p:style>
        <p:txBody>
          <a:bodyPr vert="horz" wrap="none" lIns="91440" tIns="0" rIns="91440" bIns="0" rtlCol="0">
            <a:spAutoFit/>
          </a:bodyPr>
          <a:lstStyle/>
          <a:p>
            <a:r>
              <a:rPr lang="it-IT" dirty="0" err="1">
                <a:latin typeface="Times New Roman" panose="02020603050405020304" pitchFamily="18" charset="0"/>
                <a:cs typeface="Times New Roman" panose="02020603050405020304" pitchFamily="18" charset="0"/>
              </a:rPr>
              <a:t>Section</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reduction</a:t>
            </a:r>
            <a:r>
              <a:rPr lang="it-IT" dirty="0">
                <a:latin typeface="Times New Roman" panose="02020603050405020304" pitchFamily="18" charset="0"/>
                <a:cs typeface="Times New Roman" panose="02020603050405020304" pitchFamily="18" charset="0"/>
              </a:rPr>
              <a:t> ~ 1/140</a:t>
            </a:r>
            <a:endParaRPr lang="en-US" dirty="0">
              <a:latin typeface="Times New Roman" panose="02020603050405020304" pitchFamily="18" charset="0"/>
              <a:cs typeface="Times New Roman" panose="02020603050405020304" pitchFamily="18" charset="0"/>
            </a:endParaRPr>
          </a:p>
        </p:txBody>
      </p:sp>
      <p:sp>
        <p:nvSpPr>
          <p:cNvPr id="16" name="Segnaposto numero diapositiva 15">
            <a:extLst>
              <a:ext uri="{FF2B5EF4-FFF2-40B4-BE49-F238E27FC236}">
                <a16:creationId xmlns:a16="http://schemas.microsoft.com/office/drawing/2014/main" id="{05BE47AA-EA44-6B93-5387-26EFA9F0FE60}"/>
              </a:ext>
            </a:extLst>
          </p:cNvPr>
          <p:cNvSpPr>
            <a:spLocks noGrp="1"/>
          </p:cNvSpPr>
          <p:nvPr>
            <p:ph type="sldNum" sz="quarter" idx="4"/>
          </p:nvPr>
        </p:nvSpPr>
        <p:spPr/>
        <p:txBody>
          <a:bodyPr/>
          <a:lstStyle/>
          <a:p>
            <a:fld id="{02C7C199-0D0D-7840-A88D-785280B31CF7}" type="slidenum">
              <a:rPr lang="it-IT" smtClean="0">
                <a:latin typeface="Times New Roman" panose="02020603050405020304" pitchFamily="18" charset="0"/>
                <a:cs typeface="Times New Roman" panose="02020603050405020304" pitchFamily="18" charset="0"/>
              </a:rPr>
              <a:t>24</a:t>
            </a:fld>
            <a:endParaRPr lang="it-IT">
              <a:latin typeface="Times New Roman" panose="02020603050405020304" pitchFamily="18" charset="0"/>
              <a:cs typeface="Times New Roman" panose="02020603050405020304" pitchFamily="18" charset="0"/>
            </a:endParaRPr>
          </a:p>
        </p:txBody>
      </p:sp>
      <p:sp>
        <p:nvSpPr>
          <p:cNvPr id="17" name="CasellaDiTesto 16">
            <a:extLst>
              <a:ext uri="{FF2B5EF4-FFF2-40B4-BE49-F238E27FC236}">
                <a16:creationId xmlns:a16="http://schemas.microsoft.com/office/drawing/2014/main" id="{5308C433-C9FA-F849-B76A-095694A1977C}"/>
              </a:ext>
            </a:extLst>
          </p:cNvPr>
          <p:cNvSpPr txBox="1"/>
          <p:nvPr/>
        </p:nvSpPr>
        <p:spPr>
          <a:xfrm>
            <a:off x="1370176" y="885851"/>
            <a:ext cx="4871847" cy="276999"/>
          </a:xfrm>
          <a:prstGeom prst="rect">
            <a:avLst/>
          </a:prstGeom>
        </p:spPr>
        <p:txBody>
          <a:bodyPr vert="horz" wrap="none" lIns="91440" tIns="0" rIns="91440" bIns="0" rtlCol="0">
            <a:spAutoFit/>
          </a:bodyPr>
          <a:lstStyle/>
          <a:p>
            <a:r>
              <a:rPr lang="it-IT" dirty="0">
                <a:latin typeface="Times New Roman" panose="02020603050405020304" pitchFamily="18" charset="0"/>
                <a:cs typeface="Times New Roman" panose="02020603050405020304" pitchFamily="18" charset="0"/>
              </a:rPr>
              <a:t>4 </a:t>
            </a:r>
            <a:r>
              <a:rPr lang="it-IT" dirty="0" err="1">
                <a:latin typeface="Times New Roman" panose="02020603050405020304" pitchFamily="18" charset="0"/>
                <a:cs typeface="Times New Roman" panose="02020603050405020304" pitchFamily="18" charset="0"/>
              </a:rPr>
              <a:t>wires</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inserted</a:t>
            </a:r>
            <a:r>
              <a:rPr lang="it-IT" dirty="0">
                <a:latin typeface="Times New Roman" panose="02020603050405020304" pitchFamily="18" charset="0"/>
                <a:cs typeface="Times New Roman" panose="02020603050405020304" pitchFamily="18" charset="0"/>
              </a:rPr>
              <a:t> in a </a:t>
            </a:r>
            <a:r>
              <a:rPr lang="it-IT" dirty="0" err="1">
                <a:latin typeface="Times New Roman" panose="02020603050405020304" pitchFamily="18" charset="0"/>
                <a:cs typeface="Times New Roman" panose="02020603050405020304" pitchFamily="18" charset="0"/>
              </a:rPr>
              <a:t>copper</a:t>
            </a:r>
            <a:r>
              <a:rPr lang="it-IT" dirty="0">
                <a:latin typeface="Times New Roman" panose="02020603050405020304" pitchFamily="18" charset="0"/>
                <a:cs typeface="Times New Roman" panose="02020603050405020304" pitchFamily="18" charset="0"/>
              </a:rPr>
              <a:t> tube and </a:t>
            </a:r>
            <a:r>
              <a:rPr lang="it-IT" dirty="0" err="1">
                <a:latin typeface="Times New Roman" panose="02020603050405020304" pitchFamily="18" charset="0"/>
                <a:cs typeface="Times New Roman" panose="02020603050405020304" pitchFamily="18" charset="0"/>
              </a:rPr>
              <a:t>groove</a:t>
            </a:r>
            <a:r>
              <a:rPr lang="it-IT" dirty="0">
                <a:latin typeface="Times New Roman" panose="02020603050405020304" pitchFamily="18" charset="0"/>
                <a:cs typeface="Times New Roman" panose="02020603050405020304" pitchFamily="18" charset="0"/>
              </a:rPr>
              <a:t> </a:t>
            </a:r>
            <a:r>
              <a:rPr lang="it-IT" dirty="0" err="1">
                <a:latin typeface="Times New Roman" panose="02020603050405020304" pitchFamily="18" charset="0"/>
                <a:cs typeface="Times New Roman" panose="02020603050405020304" pitchFamily="18" charset="0"/>
              </a:rPr>
              <a:t>rolled</a:t>
            </a:r>
            <a:endParaRPr lang="en-US" dirty="0">
              <a:latin typeface="Times New Roman" panose="02020603050405020304" pitchFamily="18" charset="0"/>
              <a:cs typeface="Times New Roman" panose="02020603050405020304" pitchFamily="18" charset="0"/>
            </a:endParaRPr>
          </a:p>
        </p:txBody>
      </p:sp>
      <p:graphicFrame>
        <p:nvGraphicFramePr>
          <p:cNvPr id="6" name="Oggetto 5">
            <a:extLst>
              <a:ext uri="{FF2B5EF4-FFF2-40B4-BE49-F238E27FC236}">
                <a16:creationId xmlns:a16="http://schemas.microsoft.com/office/drawing/2014/main" id="{86ADC708-9355-4F89-6AFB-8A68B95AF470}"/>
              </a:ext>
            </a:extLst>
          </p:cNvPr>
          <p:cNvGraphicFramePr>
            <a:graphicFrameLocks noChangeAspect="1"/>
          </p:cNvGraphicFramePr>
          <p:nvPr/>
        </p:nvGraphicFramePr>
        <p:xfrm>
          <a:off x="4572000" y="1262878"/>
          <a:ext cx="4680000" cy="3579928"/>
        </p:xfrm>
        <a:graphic>
          <a:graphicData uri="http://schemas.openxmlformats.org/presentationml/2006/ole">
            <mc:AlternateContent xmlns:mc="http://schemas.openxmlformats.org/markup-compatibility/2006">
              <mc:Choice xmlns:v="urn:schemas-microsoft-com:vml" Requires="v">
                <p:oleObj name="Graph" r:id="rId3" imgW="3920760" imgH="3000960" progId="Origin50.Graph">
                  <p:embed/>
                </p:oleObj>
              </mc:Choice>
              <mc:Fallback>
                <p:oleObj name="Graph" r:id="rId3" imgW="3920760" imgH="3000960" progId="Origin50.Graph">
                  <p:embed/>
                  <p:pic>
                    <p:nvPicPr>
                      <p:cNvPr id="6" name="Oggetto 5">
                        <a:extLst>
                          <a:ext uri="{FF2B5EF4-FFF2-40B4-BE49-F238E27FC236}">
                            <a16:creationId xmlns:a16="http://schemas.microsoft.com/office/drawing/2014/main" id="{86ADC708-9355-4F89-6AFB-8A68B95AF470}"/>
                          </a:ext>
                        </a:extLst>
                      </p:cNvPr>
                      <p:cNvPicPr/>
                      <p:nvPr/>
                    </p:nvPicPr>
                    <p:blipFill>
                      <a:blip r:embed="rId4"/>
                      <a:stretch>
                        <a:fillRect/>
                      </a:stretch>
                    </p:blipFill>
                    <p:spPr>
                      <a:xfrm>
                        <a:off x="4572000" y="1262878"/>
                        <a:ext cx="4680000" cy="3579928"/>
                      </a:xfrm>
                      <a:prstGeom prst="rect">
                        <a:avLst/>
                      </a:prstGeom>
                    </p:spPr>
                  </p:pic>
                </p:oleObj>
              </mc:Fallback>
            </mc:AlternateContent>
          </a:graphicData>
        </a:graphic>
      </p:graphicFrame>
      <p:sp>
        <p:nvSpPr>
          <p:cNvPr id="3" name="CasellaDiTesto 2">
            <a:extLst>
              <a:ext uri="{FF2B5EF4-FFF2-40B4-BE49-F238E27FC236}">
                <a16:creationId xmlns:a16="http://schemas.microsoft.com/office/drawing/2014/main" id="{296F3E4E-4087-49AF-F557-A24FBE64B59E}"/>
              </a:ext>
            </a:extLst>
          </p:cNvPr>
          <p:cNvSpPr txBox="1"/>
          <p:nvPr/>
        </p:nvSpPr>
        <p:spPr>
          <a:xfrm>
            <a:off x="5545125" y="1462933"/>
            <a:ext cx="3437889" cy="276999"/>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0" rIns="91440" bIns="0" rtlCol="0">
            <a:spAutoFit/>
          </a:bodyPr>
          <a:lstStyle/>
          <a:p>
            <a:r>
              <a:rPr lang="it-IT" dirty="0">
                <a:latin typeface="Times New Roman" panose="02020603050405020304" pitchFamily="18" charset="0"/>
                <a:cs typeface="Times New Roman" panose="02020603050405020304" pitchFamily="18" charset="0"/>
              </a:rPr>
              <a:t>Thermal treatment </a:t>
            </a:r>
            <a:r>
              <a:rPr lang="it-IT" dirty="0" err="1">
                <a:latin typeface="Times New Roman" panose="02020603050405020304" pitchFamily="18" charset="0"/>
                <a:cs typeface="Times New Roman" panose="02020603050405020304" pitchFamily="18" charset="0"/>
              </a:rPr>
              <a:t>at</a:t>
            </a:r>
            <a:r>
              <a:rPr lang="it-IT" dirty="0">
                <a:latin typeface="Times New Roman" panose="02020603050405020304" pitchFamily="18" charset="0"/>
                <a:cs typeface="Times New Roman" panose="02020603050405020304" pitchFamily="18" charset="0"/>
              </a:rPr>
              <a:t> 800 °C, 1h</a:t>
            </a:r>
          </a:p>
        </p:txBody>
      </p:sp>
      <p:sp>
        <p:nvSpPr>
          <p:cNvPr id="5" name="CasellaDiTesto 4">
            <a:extLst>
              <a:ext uri="{FF2B5EF4-FFF2-40B4-BE49-F238E27FC236}">
                <a16:creationId xmlns:a16="http://schemas.microsoft.com/office/drawing/2014/main" id="{59BB3611-2553-155B-FA2B-C5A29EEBFF45}"/>
              </a:ext>
            </a:extLst>
          </p:cNvPr>
          <p:cNvSpPr txBox="1"/>
          <p:nvPr/>
        </p:nvSpPr>
        <p:spPr>
          <a:xfrm>
            <a:off x="1672949" y="3403181"/>
            <a:ext cx="3186189" cy="1038701"/>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a:t>Critical </a:t>
            </a:r>
            <a:r>
              <a:rPr lang="it-IT" sz="1600" dirty="0" err="1"/>
              <a:t>current</a:t>
            </a:r>
            <a:r>
              <a:rPr lang="it-IT" sz="1600" dirty="0"/>
              <a:t> are </a:t>
            </a:r>
            <a:r>
              <a:rPr lang="it-IT" sz="1600" dirty="0" err="1"/>
              <a:t>not</a:t>
            </a:r>
            <a:r>
              <a:rPr lang="it-IT" sz="1600" dirty="0"/>
              <a:t> much </a:t>
            </a:r>
            <a:r>
              <a:rPr lang="it-IT" sz="1600" dirty="0" err="1"/>
              <a:t>improved</a:t>
            </a:r>
            <a:r>
              <a:rPr lang="it-IT" sz="1600" dirty="0"/>
              <a:t> with </a:t>
            </a:r>
            <a:r>
              <a:rPr lang="it-IT" sz="1600" dirty="0" err="1"/>
              <a:t>respect</a:t>
            </a:r>
            <a:r>
              <a:rPr lang="it-IT" sz="1600" dirty="0"/>
              <a:t> to bulk samples (no </a:t>
            </a:r>
            <a:r>
              <a:rPr lang="it-IT" sz="1600" dirty="0" err="1"/>
              <a:t>texturing</a:t>
            </a:r>
            <a:r>
              <a:rPr lang="it-IT" sz="1600" dirty="0"/>
              <a:t>)</a:t>
            </a:r>
          </a:p>
        </p:txBody>
      </p:sp>
      <p:pic>
        <p:nvPicPr>
          <p:cNvPr id="9" name="Immagine 8">
            <a:extLst>
              <a:ext uri="{FF2B5EF4-FFF2-40B4-BE49-F238E27FC236}">
                <a16:creationId xmlns:a16="http://schemas.microsoft.com/office/drawing/2014/main" id="{8ADA4029-5AA2-09E7-745E-4AAFD03F3D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21164863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8F23C01B-6EAA-86FA-FF52-93CAD04736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2" name="Titolo 1">
            <a:extLst>
              <a:ext uri="{FF2B5EF4-FFF2-40B4-BE49-F238E27FC236}">
                <a16:creationId xmlns:a16="http://schemas.microsoft.com/office/drawing/2014/main" id="{DB5813A0-F23B-73ED-F8B6-1237CE194744}"/>
              </a:ext>
            </a:extLst>
          </p:cNvPr>
          <p:cNvSpPr>
            <a:spLocks noGrp="1"/>
          </p:cNvSpPr>
          <p:nvPr>
            <p:ph type="title"/>
          </p:nvPr>
        </p:nvSpPr>
        <p:spPr/>
        <p:txBody>
          <a:bodyPr/>
          <a:lstStyle/>
          <a:p>
            <a:r>
              <a:rPr lang="en-US" dirty="0"/>
              <a:t>Ta fragility issues</a:t>
            </a:r>
          </a:p>
        </p:txBody>
      </p:sp>
      <p:sp>
        <p:nvSpPr>
          <p:cNvPr id="6" name="Segnaposto numero diapositiva 5">
            <a:extLst>
              <a:ext uri="{FF2B5EF4-FFF2-40B4-BE49-F238E27FC236}">
                <a16:creationId xmlns:a16="http://schemas.microsoft.com/office/drawing/2014/main" id="{4E513186-5418-C10C-A711-715E937A3F86}"/>
              </a:ext>
            </a:extLst>
          </p:cNvPr>
          <p:cNvSpPr>
            <a:spLocks noGrp="1"/>
          </p:cNvSpPr>
          <p:nvPr>
            <p:ph type="sldNum" sz="quarter" idx="4"/>
          </p:nvPr>
        </p:nvSpPr>
        <p:spPr/>
        <p:txBody>
          <a:bodyPr/>
          <a:lstStyle/>
          <a:p>
            <a:fld id="{02C7C199-0D0D-7840-A88D-785280B31CF7}" type="slidenum">
              <a:rPr lang="it-IT" smtClean="0"/>
              <a:t>25</a:t>
            </a:fld>
            <a:endParaRPr lang="it-IT"/>
          </a:p>
        </p:txBody>
      </p:sp>
      <p:sp>
        <p:nvSpPr>
          <p:cNvPr id="7" name="Segnaposto piè di pagina 6">
            <a:extLst>
              <a:ext uri="{FF2B5EF4-FFF2-40B4-BE49-F238E27FC236}">
                <a16:creationId xmlns:a16="http://schemas.microsoft.com/office/drawing/2014/main" id="{83598C7E-1620-F905-932B-3096EE703A27}"/>
              </a:ext>
            </a:extLst>
          </p:cNvPr>
          <p:cNvSpPr>
            <a:spLocks noGrp="1"/>
          </p:cNvSpPr>
          <p:nvPr>
            <p:ph type="ftr" sz="quarter" idx="3"/>
          </p:nvPr>
        </p:nvSpPr>
        <p:spPr/>
        <p:txBody>
          <a:bodyPr/>
          <a:lstStyle/>
          <a:p>
            <a:r>
              <a:rPr lang="it-IT"/>
              <a:t>ENR-04-ENEA-03 ORION</a:t>
            </a:r>
            <a:endParaRPr lang="it-IT" dirty="0"/>
          </a:p>
        </p:txBody>
      </p:sp>
      <p:pic>
        <p:nvPicPr>
          <p:cNvPr id="9" name="Immagine 8">
            <a:extLst>
              <a:ext uri="{FF2B5EF4-FFF2-40B4-BE49-F238E27FC236}">
                <a16:creationId xmlns:a16="http://schemas.microsoft.com/office/drawing/2014/main" id="{9666AD47-3869-58BA-B748-F12EBB48B8D3}"/>
              </a:ext>
            </a:extLst>
          </p:cNvPr>
          <p:cNvPicPr>
            <a:picLocks noChangeAspect="1"/>
          </p:cNvPicPr>
          <p:nvPr/>
        </p:nvPicPr>
        <p:blipFill>
          <a:blip r:embed="rId3"/>
          <a:stretch>
            <a:fillRect/>
          </a:stretch>
        </p:blipFill>
        <p:spPr>
          <a:xfrm>
            <a:off x="237893" y="1073278"/>
            <a:ext cx="3470146" cy="2996944"/>
          </a:xfrm>
          <a:prstGeom prst="rect">
            <a:avLst/>
          </a:prstGeom>
        </p:spPr>
      </p:pic>
      <p:pic>
        <p:nvPicPr>
          <p:cNvPr id="11" name="Immagine 10">
            <a:extLst>
              <a:ext uri="{FF2B5EF4-FFF2-40B4-BE49-F238E27FC236}">
                <a16:creationId xmlns:a16="http://schemas.microsoft.com/office/drawing/2014/main" id="{2B4B5B0F-0B59-FE15-73B4-FD5F71769489}"/>
              </a:ext>
            </a:extLst>
          </p:cNvPr>
          <p:cNvPicPr>
            <a:picLocks noChangeAspect="1"/>
          </p:cNvPicPr>
          <p:nvPr/>
        </p:nvPicPr>
        <p:blipFill>
          <a:blip r:embed="rId4"/>
          <a:stretch>
            <a:fillRect/>
          </a:stretch>
        </p:blipFill>
        <p:spPr>
          <a:xfrm>
            <a:off x="5031195" y="724758"/>
            <a:ext cx="3655605" cy="3163650"/>
          </a:xfrm>
          <a:prstGeom prst="rect">
            <a:avLst/>
          </a:prstGeom>
        </p:spPr>
      </p:pic>
      <p:pic>
        <p:nvPicPr>
          <p:cNvPr id="13" name="Immagine 12">
            <a:extLst>
              <a:ext uri="{FF2B5EF4-FFF2-40B4-BE49-F238E27FC236}">
                <a16:creationId xmlns:a16="http://schemas.microsoft.com/office/drawing/2014/main" id="{DC725626-F470-A9F0-5144-4B6BDFB7E76C}"/>
              </a:ext>
            </a:extLst>
          </p:cNvPr>
          <p:cNvPicPr>
            <a:picLocks noChangeAspect="1"/>
          </p:cNvPicPr>
          <p:nvPr/>
        </p:nvPicPr>
        <p:blipFill>
          <a:blip r:embed="rId5"/>
          <a:stretch>
            <a:fillRect/>
          </a:stretch>
        </p:blipFill>
        <p:spPr>
          <a:xfrm>
            <a:off x="6917424" y="2266196"/>
            <a:ext cx="1988683" cy="2877304"/>
          </a:xfrm>
          <a:prstGeom prst="rect">
            <a:avLst/>
          </a:prstGeom>
        </p:spPr>
      </p:pic>
      <p:sp>
        <p:nvSpPr>
          <p:cNvPr id="5" name="CasellaDiTesto 4">
            <a:extLst>
              <a:ext uri="{FF2B5EF4-FFF2-40B4-BE49-F238E27FC236}">
                <a16:creationId xmlns:a16="http://schemas.microsoft.com/office/drawing/2014/main" id="{368A59B7-CB52-EFAC-A846-367F55417ADE}"/>
              </a:ext>
            </a:extLst>
          </p:cNvPr>
          <p:cNvSpPr txBox="1"/>
          <p:nvPr/>
        </p:nvSpPr>
        <p:spPr>
          <a:xfrm>
            <a:off x="2488289" y="2687573"/>
            <a:ext cx="3186189" cy="1731169"/>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a:t>Interaction with the hard </a:t>
            </a:r>
            <a:r>
              <a:rPr lang="it-IT" sz="1600" dirty="0" err="1"/>
              <a:t>powder</a:t>
            </a:r>
            <a:r>
              <a:rPr lang="it-IT" sz="1600" dirty="0"/>
              <a:t> or </a:t>
            </a:r>
            <a:r>
              <a:rPr lang="it-IT" sz="1600" dirty="0" err="1"/>
              <a:t>inhomogeneous</a:t>
            </a:r>
            <a:r>
              <a:rPr lang="it-IT" sz="1600" dirty="0"/>
              <a:t> stress </a:t>
            </a:r>
            <a:r>
              <a:rPr lang="it-IT" sz="1600" dirty="0" err="1"/>
              <a:t>most</a:t>
            </a:r>
            <a:r>
              <a:rPr lang="it-IT" sz="1600" dirty="0"/>
              <a:t> </a:t>
            </a:r>
            <a:r>
              <a:rPr lang="it-IT" sz="1600" dirty="0" err="1"/>
              <a:t>likely</a:t>
            </a:r>
            <a:r>
              <a:rPr lang="it-IT" sz="1600" dirty="0"/>
              <a:t> leads to </a:t>
            </a:r>
            <a:r>
              <a:rPr lang="it-IT" sz="1600" dirty="0" err="1"/>
              <a:t>thinning</a:t>
            </a:r>
            <a:r>
              <a:rPr lang="it-IT" sz="1600" dirty="0"/>
              <a:t> of Ta, </a:t>
            </a:r>
            <a:r>
              <a:rPr lang="it-IT" sz="1600" dirty="0" err="1"/>
              <a:t>eventually</a:t>
            </a:r>
            <a:r>
              <a:rPr lang="it-IT" sz="1600" dirty="0"/>
              <a:t> </a:t>
            </a:r>
            <a:r>
              <a:rPr lang="it-IT" sz="1600" dirty="0" err="1"/>
              <a:t>leading</a:t>
            </a:r>
            <a:r>
              <a:rPr lang="it-IT" sz="1600" dirty="0"/>
              <a:t> to </a:t>
            </a:r>
            <a:r>
              <a:rPr lang="it-IT" sz="1600" dirty="0" err="1"/>
              <a:t>ruptures</a:t>
            </a:r>
            <a:r>
              <a:rPr lang="it-IT" sz="1600" dirty="0"/>
              <a:t> </a:t>
            </a:r>
          </a:p>
        </p:txBody>
      </p:sp>
      <p:sp>
        <p:nvSpPr>
          <p:cNvPr id="10" name="Ovale 9">
            <a:extLst>
              <a:ext uri="{FF2B5EF4-FFF2-40B4-BE49-F238E27FC236}">
                <a16:creationId xmlns:a16="http://schemas.microsoft.com/office/drawing/2014/main" id="{9D733F0A-8C91-D9FF-13D9-13EEC4428806}"/>
              </a:ext>
            </a:extLst>
          </p:cNvPr>
          <p:cNvSpPr/>
          <p:nvPr/>
        </p:nvSpPr>
        <p:spPr>
          <a:xfrm>
            <a:off x="7568327" y="3450263"/>
            <a:ext cx="350520" cy="43814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sp>
        <p:nvSpPr>
          <p:cNvPr id="12" name="Ovale 11">
            <a:extLst>
              <a:ext uri="{FF2B5EF4-FFF2-40B4-BE49-F238E27FC236}">
                <a16:creationId xmlns:a16="http://schemas.microsoft.com/office/drawing/2014/main" id="{962293EC-8B1A-BB0E-7FD2-86F49D0180F3}"/>
              </a:ext>
            </a:extLst>
          </p:cNvPr>
          <p:cNvSpPr/>
          <p:nvPr/>
        </p:nvSpPr>
        <p:spPr>
          <a:xfrm>
            <a:off x="5878892" y="2895326"/>
            <a:ext cx="350520" cy="438145"/>
          </a:xfrm>
          <a:prstGeom prst="ellipse">
            <a:avLst/>
          </a:prstGeom>
          <a:noFill/>
          <a:ln w="57150" cap="flat" cmpd="sng" algn="ctr">
            <a:solidFill>
              <a:srgbClr val="FF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t-IT"/>
          </a:p>
        </p:txBody>
      </p:sp>
    </p:spTree>
    <p:extLst>
      <p:ext uri="{BB962C8B-B14F-4D97-AF65-F5344CB8AC3E}">
        <p14:creationId xmlns:p14="http://schemas.microsoft.com/office/powerpoint/2010/main" val="32442408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24CD5DE5-3D34-33FB-19E0-88B529FDBB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2" name="Titolo 1">
            <a:extLst>
              <a:ext uri="{FF2B5EF4-FFF2-40B4-BE49-F238E27FC236}">
                <a16:creationId xmlns:a16="http://schemas.microsoft.com/office/drawing/2014/main" id="{2986CA11-B189-01A5-6948-F0F48651BFEF}"/>
              </a:ext>
            </a:extLst>
          </p:cNvPr>
          <p:cNvSpPr>
            <a:spLocks noGrp="1"/>
          </p:cNvSpPr>
          <p:nvPr>
            <p:ph type="title"/>
          </p:nvPr>
        </p:nvSpPr>
        <p:spPr/>
        <p:txBody>
          <a:bodyPr>
            <a:normAutofit/>
          </a:bodyPr>
          <a:lstStyle/>
          <a:p>
            <a:r>
              <a:rPr lang="it-IT" dirty="0" err="1"/>
              <a:t>Alloy</a:t>
            </a:r>
            <a:r>
              <a:rPr lang="it-IT" dirty="0"/>
              <a:t> tuning</a:t>
            </a:r>
          </a:p>
        </p:txBody>
      </p:sp>
      <p:sp>
        <p:nvSpPr>
          <p:cNvPr id="6" name="Segnaposto numero diapositiva 5">
            <a:extLst>
              <a:ext uri="{FF2B5EF4-FFF2-40B4-BE49-F238E27FC236}">
                <a16:creationId xmlns:a16="http://schemas.microsoft.com/office/drawing/2014/main" id="{32EF6039-794B-057A-7615-D84FB902C123}"/>
              </a:ext>
            </a:extLst>
          </p:cNvPr>
          <p:cNvSpPr>
            <a:spLocks noGrp="1"/>
          </p:cNvSpPr>
          <p:nvPr>
            <p:ph type="sldNum" sz="quarter" idx="4"/>
          </p:nvPr>
        </p:nvSpPr>
        <p:spPr/>
        <p:txBody>
          <a:bodyPr/>
          <a:lstStyle/>
          <a:p>
            <a:fld id="{02C7C199-0D0D-7840-A88D-785280B31CF7}" type="slidenum">
              <a:rPr lang="it-IT" smtClean="0"/>
              <a:t>26</a:t>
            </a:fld>
            <a:endParaRPr lang="it-IT"/>
          </a:p>
        </p:txBody>
      </p:sp>
      <p:sp>
        <p:nvSpPr>
          <p:cNvPr id="7" name="Segnaposto piè di pagina 6">
            <a:extLst>
              <a:ext uri="{FF2B5EF4-FFF2-40B4-BE49-F238E27FC236}">
                <a16:creationId xmlns:a16="http://schemas.microsoft.com/office/drawing/2014/main" id="{8F54D237-338A-3F9C-0161-0D9717FB1B93}"/>
              </a:ext>
            </a:extLst>
          </p:cNvPr>
          <p:cNvSpPr>
            <a:spLocks noGrp="1"/>
          </p:cNvSpPr>
          <p:nvPr>
            <p:ph type="ftr" sz="quarter" idx="3"/>
          </p:nvPr>
        </p:nvSpPr>
        <p:spPr/>
        <p:txBody>
          <a:bodyPr/>
          <a:lstStyle/>
          <a:p>
            <a:r>
              <a:rPr lang="en-US"/>
              <a:t>ENR-04-ENEA-03 ORION</a:t>
            </a:r>
            <a:endParaRPr lang="it-IT" dirty="0"/>
          </a:p>
        </p:txBody>
      </p:sp>
      <p:pic>
        <p:nvPicPr>
          <p:cNvPr id="9" name="Immagine 8" descr="Immagine che contiene mappa, schermata&#10;&#10;Il contenuto generato dall'IA potrebbe non essere corretto.">
            <a:extLst>
              <a:ext uri="{FF2B5EF4-FFF2-40B4-BE49-F238E27FC236}">
                <a16:creationId xmlns:a16="http://schemas.microsoft.com/office/drawing/2014/main" id="{EC7DD8A4-1BC4-24DF-C30C-D50A0B6DEC7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28454" t="26103" r="9884"/>
          <a:stretch>
            <a:fillRect/>
          </a:stretch>
        </p:blipFill>
        <p:spPr>
          <a:xfrm rot="19754043">
            <a:off x="4525912" y="-134944"/>
            <a:ext cx="3473180" cy="3473180"/>
          </a:xfrm>
          <a:prstGeom prst="ellipse">
            <a:avLst/>
          </a:prstGeom>
        </p:spPr>
      </p:pic>
      <p:pic>
        <p:nvPicPr>
          <p:cNvPr id="11" name="Immagine 10" descr="Immagine che contiene schermata, mappa&#10;&#10;Il contenuto generato dall'IA potrebbe non essere corretto.">
            <a:extLst>
              <a:ext uri="{FF2B5EF4-FFF2-40B4-BE49-F238E27FC236}">
                <a16:creationId xmlns:a16="http://schemas.microsoft.com/office/drawing/2014/main" id="{11330F6A-9E96-1505-790A-B412DD12DC3C}"/>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rcRect l="36008" t="37951" r="8279"/>
          <a:stretch>
            <a:fillRect/>
          </a:stretch>
        </p:blipFill>
        <p:spPr>
          <a:xfrm rot="20222274">
            <a:off x="4855940" y="2644747"/>
            <a:ext cx="3138131" cy="2916296"/>
          </a:xfrm>
          <a:prstGeom prst="ellipse">
            <a:avLst/>
          </a:prstGeom>
        </p:spPr>
      </p:pic>
      <p:pic>
        <p:nvPicPr>
          <p:cNvPr id="12" name="Immagine 11">
            <a:extLst>
              <a:ext uri="{FF2B5EF4-FFF2-40B4-BE49-F238E27FC236}">
                <a16:creationId xmlns:a16="http://schemas.microsoft.com/office/drawing/2014/main" id="{52A59360-1241-4DF6-B34E-4E74B6B7E3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678657"/>
            <a:ext cx="2970000" cy="2227500"/>
          </a:xfrm>
          <a:prstGeom prst="rect">
            <a:avLst/>
          </a:prstGeom>
        </p:spPr>
      </p:pic>
      <p:pic>
        <p:nvPicPr>
          <p:cNvPr id="13" name="Immagine 12" descr="Immagine che contiene mappa, bianco e nero&#10;&#10;Il contenuto generato dall'IA potrebbe non essere corretto.">
            <a:extLst>
              <a:ext uri="{FF2B5EF4-FFF2-40B4-BE49-F238E27FC236}">
                <a16:creationId xmlns:a16="http://schemas.microsoft.com/office/drawing/2014/main" id="{DB118F95-C07B-DB86-6FFC-9479B842660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2929388"/>
            <a:ext cx="2970000" cy="2227500"/>
          </a:xfrm>
          <a:prstGeom prst="rect">
            <a:avLst/>
          </a:prstGeom>
        </p:spPr>
      </p:pic>
      <p:sp>
        <p:nvSpPr>
          <p:cNvPr id="14" name="Freccia a destra 13">
            <a:extLst>
              <a:ext uri="{FF2B5EF4-FFF2-40B4-BE49-F238E27FC236}">
                <a16:creationId xmlns:a16="http://schemas.microsoft.com/office/drawing/2014/main" id="{7BFDB11F-7814-4DCB-D41A-BD0329E9B568}"/>
              </a:ext>
            </a:extLst>
          </p:cNvPr>
          <p:cNvSpPr/>
          <p:nvPr/>
        </p:nvSpPr>
        <p:spPr>
          <a:xfrm>
            <a:off x="2652613" y="1887254"/>
            <a:ext cx="3067050" cy="2084268"/>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1350" dirty="0" err="1"/>
              <a:t>Further</a:t>
            </a:r>
            <a:r>
              <a:rPr lang="it-IT" sz="1350" dirty="0"/>
              <a:t>  </a:t>
            </a:r>
            <a:r>
              <a:rPr lang="it-IT" sz="1350" dirty="0" err="1"/>
              <a:t>groove</a:t>
            </a:r>
            <a:r>
              <a:rPr lang="it-IT" sz="1350" dirty="0"/>
              <a:t> </a:t>
            </a:r>
            <a:r>
              <a:rPr lang="it-IT" sz="1350" dirty="0" err="1"/>
              <a:t>rolling</a:t>
            </a:r>
            <a:endParaRPr lang="it-IT" sz="1350" dirty="0"/>
          </a:p>
          <a:p>
            <a:pPr algn="ctr"/>
            <a:r>
              <a:rPr lang="it-IT" sz="1350" dirty="0"/>
              <a:t>2mmX2mm </a:t>
            </a:r>
            <a:r>
              <a:rPr lang="it-IT" sz="1350" dirty="0">
                <a:sym typeface="Wingdings" panose="05000000000000000000" pitchFamily="2" charset="2"/>
              </a:rPr>
              <a:t> 0.9mm x 0.9mm</a:t>
            </a:r>
            <a:endParaRPr lang="it-IT" sz="1350" dirty="0"/>
          </a:p>
        </p:txBody>
      </p:sp>
      <p:sp>
        <p:nvSpPr>
          <p:cNvPr id="15" name="CasellaDiTesto 14">
            <a:extLst>
              <a:ext uri="{FF2B5EF4-FFF2-40B4-BE49-F238E27FC236}">
                <a16:creationId xmlns:a16="http://schemas.microsoft.com/office/drawing/2014/main" id="{D70EBB07-A717-D288-CB6A-7ABDF10EAF68}"/>
              </a:ext>
            </a:extLst>
          </p:cNvPr>
          <p:cNvSpPr txBox="1"/>
          <p:nvPr/>
        </p:nvSpPr>
        <p:spPr>
          <a:xfrm>
            <a:off x="7264368" y="2167641"/>
            <a:ext cx="1852060" cy="196207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14313" indent="-214313">
              <a:buFont typeface="Arial" panose="020B0604020202020204" pitchFamily="34" charset="0"/>
              <a:buChar char="•"/>
            </a:pPr>
            <a:r>
              <a:rPr lang="it-IT" sz="1350" dirty="0" err="1"/>
              <a:t>Higher</a:t>
            </a:r>
            <a:r>
              <a:rPr lang="it-IT" sz="1350" dirty="0"/>
              <a:t> </a:t>
            </a:r>
            <a:r>
              <a:rPr lang="it-IT" sz="1350" dirty="0" err="1"/>
              <a:t>deformation</a:t>
            </a:r>
            <a:r>
              <a:rPr lang="it-IT" sz="1350" dirty="0"/>
              <a:t> </a:t>
            </a:r>
            <a:r>
              <a:rPr lang="it-IT" sz="1350" dirty="0" err="1"/>
              <a:t>produces</a:t>
            </a:r>
            <a:r>
              <a:rPr lang="it-IT" sz="1350" dirty="0"/>
              <a:t> an </a:t>
            </a:r>
            <a:r>
              <a:rPr lang="it-IT" sz="1350" dirty="0" err="1"/>
              <a:t>uneven</a:t>
            </a:r>
            <a:r>
              <a:rPr lang="it-IT" sz="1350" dirty="0"/>
              <a:t>  and </a:t>
            </a:r>
            <a:r>
              <a:rPr lang="it-IT" sz="1350" dirty="0" err="1"/>
              <a:t>catastrofic</a:t>
            </a:r>
            <a:r>
              <a:rPr lang="it-IT" sz="1350" dirty="0"/>
              <a:t> </a:t>
            </a:r>
            <a:r>
              <a:rPr lang="it-IT" sz="1350" dirty="0" err="1"/>
              <a:t>deformation</a:t>
            </a:r>
            <a:r>
              <a:rPr lang="it-IT" sz="1350" dirty="0"/>
              <a:t> of the Ta or </a:t>
            </a:r>
            <a:r>
              <a:rPr lang="it-IT" sz="1350" dirty="0" err="1"/>
              <a:t>TaW</a:t>
            </a:r>
            <a:r>
              <a:rPr lang="it-IT" sz="1350" dirty="0"/>
              <a:t> </a:t>
            </a:r>
            <a:r>
              <a:rPr lang="it-IT" sz="1350" dirty="0" err="1"/>
              <a:t>foil</a:t>
            </a:r>
            <a:r>
              <a:rPr lang="it-IT" sz="1350" dirty="0"/>
              <a:t>, </a:t>
            </a:r>
            <a:r>
              <a:rPr lang="it-IT" sz="1350" dirty="0" err="1"/>
              <a:t>similar</a:t>
            </a:r>
            <a:r>
              <a:rPr lang="it-IT" sz="1350" dirty="0"/>
              <a:t> for the different </a:t>
            </a:r>
            <a:r>
              <a:rPr lang="it-IT" sz="1350" dirty="0" err="1"/>
              <a:t>alloys</a:t>
            </a:r>
            <a:endParaRPr lang="it-IT" sz="1350" dirty="0"/>
          </a:p>
        </p:txBody>
      </p:sp>
      <p:sp>
        <p:nvSpPr>
          <p:cNvPr id="3" name="CasellaDiTesto 2">
            <a:extLst>
              <a:ext uri="{FF2B5EF4-FFF2-40B4-BE49-F238E27FC236}">
                <a16:creationId xmlns:a16="http://schemas.microsoft.com/office/drawing/2014/main" id="{128128E0-F6EA-01FC-15C4-597788F26C35}"/>
              </a:ext>
            </a:extLst>
          </p:cNvPr>
          <p:cNvSpPr txBox="1"/>
          <p:nvPr/>
        </p:nvSpPr>
        <p:spPr>
          <a:xfrm>
            <a:off x="1374631" y="1027456"/>
            <a:ext cx="773071" cy="346234"/>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err="1"/>
              <a:t>TaW</a:t>
            </a:r>
            <a:r>
              <a:rPr lang="it-IT" sz="1600" dirty="0"/>
              <a:t> </a:t>
            </a:r>
          </a:p>
        </p:txBody>
      </p:sp>
      <p:sp>
        <p:nvSpPr>
          <p:cNvPr id="4" name="CasellaDiTesto 3">
            <a:extLst>
              <a:ext uri="{FF2B5EF4-FFF2-40B4-BE49-F238E27FC236}">
                <a16:creationId xmlns:a16="http://schemas.microsoft.com/office/drawing/2014/main" id="{D3F2C72C-E540-CBC0-D5AB-80556E4B2C0E}"/>
              </a:ext>
            </a:extLst>
          </p:cNvPr>
          <p:cNvSpPr txBox="1"/>
          <p:nvPr/>
        </p:nvSpPr>
        <p:spPr>
          <a:xfrm>
            <a:off x="1107908" y="3543704"/>
            <a:ext cx="773071" cy="346234"/>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a:t>Ta </a:t>
            </a:r>
          </a:p>
        </p:txBody>
      </p:sp>
      <p:sp>
        <p:nvSpPr>
          <p:cNvPr id="5" name="CasellaDiTesto 4">
            <a:extLst>
              <a:ext uri="{FF2B5EF4-FFF2-40B4-BE49-F238E27FC236}">
                <a16:creationId xmlns:a16="http://schemas.microsoft.com/office/drawing/2014/main" id="{65B4CE7C-9966-AAA2-0610-F72C060DB8DF}"/>
              </a:ext>
            </a:extLst>
          </p:cNvPr>
          <p:cNvSpPr txBox="1"/>
          <p:nvPr/>
        </p:nvSpPr>
        <p:spPr>
          <a:xfrm>
            <a:off x="2778449" y="417544"/>
            <a:ext cx="3890505" cy="692468"/>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err="1"/>
              <a:t>Alloying</a:t>
            </a:r>
            <a:r>
              <a:rPr lang="it-IT" sz="1600" dirty="0"/>
              <a:t> Ta with W can </a:t>
            </a:r>
            <a:r>
              <a:rPr lang="it-IT" sz="1600" dirty="0" err="1"/>
              <a:t>enhance</a:t>
            </a:r>
            <a:r>
              <a:rPr lang="it-IT" sz="1600" dirty="0"/>
              <a:t> </a:t>
            </a:r>
            <a:r>
              <a:rPr lang="it-IT" sz="1600" dirty="0" err="1"/>
              <a:t>its</a:t>
            </a:r>
            <a:r>
              <a:rPr lang="it-IT" sz="1600" dirty="0"/>
              <a:t> </a:t>
            </a:r>
            <a:r>
              <a:rPr lang="it-IT" sz="1600" dirty="0" err="1"/>
              <a:t>mechanical</a:t>
            </a:r>
            <a:r>
              <a:rPr lang="it-IT" sz="1600" dirty="0"/>
              <a:t>  </a:t>
            </a:r>
            <a:r>
              <a:rPr lang="it-IT" sz="1600" dirty="0" err="1"/>
              <a:t>properties</a:t>
            </a:r>
            <a:endParaRPr lang="it-IT" sz="1600" dirty="0"/>
          </a:p>
        </p:txBody>
      </p:sp>
    </p:spTree>
    <p:extLst>
      <p:ext uri="{BB962C8B-B14F-4D97-AF65-F5344CB8AC3E}">
        <p14:creationId xmlns:p14="http://schemas.microsoft.com/office/powerpoint/2010/main" val="2821497784"/>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FDB533BE-9063-42E6-B98A-F1786DF2EF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2" name="Titolo 1">
            <a:extLst>
              <a:ext uri="{FF2B5EF4-FFF2-40B4-BE49-F238E27FC236}">
                <a16:creationId xmlns:a16="http://schemas.microsoft.com/office/drawing/2014/main" id="{6E181E3B-E8DD-3436-90EF-E9BEB3BEE845}"/>
              </a:ext>
            </a:extLst>
          </p:cNvPr>
          <p:cNvSpPr>
            <a:spLocks noGrp="1"/>
          </p:cNvSpPr>
          <p:nvPr>
            <p:ph type="title"/>
          </p:nvPr>
        </p:nvSpPr>
        <p:spPr/>
        <p:txBody>
          <a:bodyPr>
            <a:normAutofit/>
          </a:bodyPr>
          <a:lstStyle/>
          <a:p>
            <a:r>
              <a:rPr lang="it-IT" dirty="0" err="1"/>
              <a:t>Crucial</a:t>
            </a:r>
            <a:r>
              <a:rPr lang="it-IT" dirty="0"/>
              <a:t> </a:t>
            </a:r>
            <a:r>
              <a:rPr lang="it-IT" dirty="0" err="1"/>
              <a:t>issue</a:t>
            </a:r>
            <a:r>
              <a:rPr lang="it-IT" dirty="0"/>
              <a:t>: </a:t>
            </a:r>
            <a:r>
              <a:rPr lang="it-IT" dirty="0" err="1"/>
              <a:t>current</a:t>
            </a:r>
            <a:r>
              <a:rPr lang="it-IT" dirty="0"/>
              <a:t> transfer</a:t>
            </a:r>
          </a:p>
        </p:txBody>
      </p:sp>
      <p:sp>
        <p:nvSpPr>
          <p:cNvPr id="6" name="Segnaposto numero diapositiva 5">
            <a:extLst>
              <a:ext uri="{FF2B5EF4-FFF2-40B4-BE49-F238E27FC236}">
                <a16:creationId xmlns:a16="http://schemas.microsoft.com/office/drawing/2014/main" id="{868801B6-FEBE-314E-1981-CB8205CBCC98}"/>
              </a:ext>
            </a:extLst>
          </p:cNvPr>
          <p:cNvSpPr>
            <a:spLocks noGrp="1"/>
          </p:cNvSpPr>
          <p:nvPr>
            <p:ph type="sldNum" sz="quarter" idx="4"/>
          </p:nvPr>
        </p:nvSpPr>
        <p:spPr/>
        <p:txBody>
          <a:bodyPr/>
          <a:lstStyle/>
          <a:p>
            <a:fld id="{02C7C199-0D0D-7840-A88D-785280B31CF7}" type="slidenum">
              <a:rPr lang="it-IT" smtClean="0"/>
              <a:t>27</a:t>
            </a:fld>
            <a:endParaRPr lang="it-IT"/>
          </a:p>
        </p:txBody>
      </p:sp>
      <p:sp>
        <p:nvSpPr>
          <p:cNvPr id="7" name="Segnaposto piè di pagina 6">
            <a:extLst>
              <a:ext uri="{FF2B5EF4-FFF2-40B4-BE49-F238E27FC236}">
                <a16:creationId xmlns:a16="http://schemas.microsoft.com/office/drawing/2014/main" id="{8FE8C3EA-82C9-5D18-A39A-1074F9C3CAAB}"/>
              </a:ext>
            </a:extLst>
          </p:cNvPr>
          <p:cNvSpPr>
            <a:spLocks noGrp="1"/>
          </p:cNvSpPr>
          <p:nvPr>
            <p:ph type="ftr" sz="quarter" idx="3"/>
          </p:nvPr>
        </p:nvSpPr>
        <p:spPr/>
        <p:txBody>
          <a:bodyPr/>
          <a:lstStyle/>
          <a:p>
            <a:r>
              <a:rPr lang="en-US"/>
              <a:t>ENR-04-ENEA-03 ORION</a:t>
            </a:r>
            <a:endParaRPr lang="it-IT" dirty="0"/>
          </a:p>
        </p:txBody>
      </p:sp>
      <p:pic>
        <p:nvPicPr>
          <p:cNvPr id="14" name="Immagine 13" descr="Immagine che contiene schermata, calcare, terreno, natura&#10;&#10;Il contenuto generato dall'IA potrebbe non essere corretto.">
            <a:extLst>
              <a:ext uri="{FF2B5EF4-FFF2-40B4-BE49-F238E27FC236}">
                <a16:creationId xmlns:a16="http://schemas.microsoft.com/office/drawing/2014/main" id="{DFE168EF-C04E-AB95-C7EB-142DD83B26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6723" y="545040"/>
            <a:ext cx="2160000" cy="2127566"/>
          </a:xfrm>
          <a:prstGeom prst="rect">
            <a:avLst/>
          </a:prstGeom>
        </p:spPr>
      </p:pic>
      <p:sp>
        <p:nvSpPr>
          <p:cNvPr id="20" name="CasellaDiTesto 19">
            <a:extLst>
              <a:ext uri="{FF2B5EF4-FFF2-40B4-BE49-F238E27FC236}">
                <a16:creationId xmlns:a16="http://schemas.microsoft.com/office/drawing/2014/main" id="{629EC777-4D41-F596-2EA5-FFE8AE36681C}"/>
              </a:ext>
            </a:extLst>
          </p:cNvPr>
          <p:cNvSpPr txBox="1"/>
          <p:nvPr/>
        </p:nvSpPr>
        <p:spPr>
          <a:xfrm>
            <a:off x="6320780" y="1116088"/>
            <a:ext cx="2490071"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it-IT" sz="1350" dirty="0" err="1"/>
              <a:t>Approx</a:t>
            </a:r>
            <a:r>
              <a:rPr lang="it-IT" sz="1350" dirty="0"/>
              <a:t>. Ta (</a:t>
            </a:r>
            <a:r>
              <a:rPr lang="it-IT" sz="1350" dirty="0" err="1"/>
              <a:t>alloy</a:t>
            </a:r>
            <a:r>
              <a:rPr lang="it-IT" sz="1350" dirty="0"/>
              <a:t>) </a:t>
            </a:r>
            <a:r>
              <a:rPr lang="it-IT" sz="1350" dirty="0" err="1"/>
              <a:t>thickness</a:t>
            </a:r>
            <a:r>
              <a:rPr lang="it-IT" sz="1350" dirty="0"/>
              <a:t> 160 µm </a:t>
            </a:r>
          </a:p>
        </p:txBody>
      </p:sp>
      <p:pic>
        <p:nvPicPr>
          <p:cNvPr id="15" name="Immagine 14" descr="Immagine che contiene argento, terreno, metallo, acciaio&#10;&#10;Il contenuto generato dall'IA potrebbe non essere corretto.">
            <a:extLst>
              <a:ext uri="{FF2B5EF4-FFF2-40B4-BE49-F238E27FC236}">
                <a16:creationId xmlns:a16="http://schemas.microsoft.com/office/drawing/2014/main" id="{1B43F2D1-D51A-203D-220C-07F9686939E8}"/>
              </a:ext>
            </a:extLst>
          </p:cNvPr>
          <p:cNvPicPr>
            <a:picLocks noChangeAspect="1"/>
          </p:cNvPicPr>
          <p:nvPr/>
        </p:nvPicPr>
        <p:blipFill>
          <a:blip r:embed="rId4">
            <a:extLst>
              <a:ext uri="{28A0092B-C50C-407E-A947-70E740481C1C}">
                <a14:useLocalDpi xmlns:a14="http://schemas.microsoft.com/office/drawing/2010/main" val="0"/>
              </a:ext>
            </a:extLst>
          </a:blip>
          <a:srcRect l="26481" r="23889"/>
          <a:stretch>
            <a:fillRect/>
          </a:stretch>
        </p:blipFill>
        <p:spPr>
          <a:xfrm rot="5400000">
            <a:off x="5623444" y="1514074"/>
            <a:ext cx="2700000" cy="4080224"/>
          </a:xfrm>
          <a:prstGeom prst="rect">
            <a:avLst/>
          </a:prstGeom>
        </p:spPr>
      </p:pic>
      <p:graphicFrame>
        <p:nvGraphicFramePr>
          <p:cNvPr id="4" name="Oggetto 3">
            <a:extLst>
              <a:ext uri="{FF2B5EF4-FFF2-40B4-BE49-F238E27FC236}">
                <a16:creationId xmlns:a16="http://schemas.microsoft.com/office/drawing/2014/main" id="{24419252-3630-FD11-57E8-C2CDF9900EE2}"/>
              </a:ext>
            </a:extLst>
          </p:cNvPr>
          <p:cNvGraphicFramePr>
            <a:graphicFrameLocks noChangeAspect="1"/>
          </p:cNvGraphicFramePr>
          <p:nvPr>
            <p:extLst>
              <p:ext uri="{D42A27DB-BD31-4B8C-83A1-F6EECF244321}">
                <p14:modId xmlns:p14="http://schemas.microsoft.com/office/powerpoint/2010/main" val="1575466473"/>
              </p:ext>
            </p:extLst>
          </p:nvPr>
        </p:nvGraphicFramePr>
        <p:xfrm>
          <a:off x="333149" y="755786"/>
          <a:ext cx="4768186" cy="3651385"/>
        </p:xfrm>
        <a:graphic>
          <a:graphicData uri="http://schemas.openxmlformats.org/presentationml/2006/ole">
            <mc:AlternateContent xmlns:mc="http://schemas.openxmlformats.org/markup-compatibility/2006">
              <mc:Choice xmlns:v="urn:schemas-microsoft-com:vml" Requires="v">
                <p:oleObj name="Graph" r:id="rId5" imgW="3822929" imgH="2926704" progId="Origin95.Graph">
                  <p:embed/>
                </p:oleObj>
              </mc:Choice>
              <mc:Fallback>
                <p:oleObj name="Graph" r:id="rId5" imgW="3822929" imgH="2926704" progId="Origin95.Graph">
                  <p:embed/>
                  <p:pic>
                    <p:nvPicPr>
                      <p:cNvPr id="4" name="Oggetto 3">
                        <a:extLst>
                          <a:ext uri="{FF2B5EF4-FFF2-40B4-BE49-F238E27FC236}">
                            <a16:creationId xmlns:a16="http://schemas.microsoft.com/office/drawing/2014/main" id="{24419252-3630-FD11-57E8-C2CDF9900EE2}"/>
                          </a:ext>
                        </a:extLst>
                      </p:cNvPr>
                      <p:cNvPicPr/>
                      <p:nvPr/>
                    </p:nvPicPr>
                    <p:blipFill>
                      <a:blip r:embed="rId6"/>
                      <a:stretch>
                        <a:fillRect/>
                      </a:stretch>
                    </p:blipFill>
                    <p:spPr>
                      <a:xfrm>
                        <a:off x="333149" y="755786"/>
                        <a:ext cx="4768186" cy="3651385"/>
                      </a:xfrm>
                      <a:prstGeom prst="rect">
                        <a:avLst/>
                      </a:prstGeom>
                    </p:spPr>
                  </p:pic>
                </p:oleObj>
              </mc:Fallback>
            </mc:AlternateContent>
          </a:graphicData>
        </a:graphic>
      </p:graphicFrame>
      <p:sp>
        <p:nvSpPr>
          <p:cNvPr id="11" name="CasellaDiTesto 10">
            <a:extLst>
              <a:ext uri="{FF2B5EF4-FFF2-40B4-BE49-F238E27FC236}">
                <a16:creationId xmlns:a16="http://schemas.microsoft.com/office/drawing/2014/main" id="{181FAA89-116A-9E77-C3CB-7DFF51532E51}"/>
              </a:ext>
            </a:extLst>
          </p:cNvPr>
          <p:cNvSpPr txBox="1"/>
          <p:nvPr/>
        </p:nvSpPr>
        <p:spPr>
          <a:xfrm>
            <a:off x="162031" y="4259433"/>
            <a:ext cx="3565337" cy="507831"/>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marL="214313" indent="-214313">
              <a:buFont typeface="Arial" panose="020B0604020202020204" pitchFamily="34" charset="0"/>
              <a:buChar char="•"/>
            </a:pPr>
            <a:r>
              <a:rPr lang="it-IT" sz="1350" dirty="0" err="1"/>
              <a:t>Tens</a:t>
            </a:r>
            <a:r>
              <a:rPr lang="it-IT" sz="1350" dirty="0"/>
              <a:t> of µ</a:t>
            </a:r>
            <a:r>
              <a:rPr lang="el-GR" sz="1350" dirty="0"/>
              <a:t>Ω</a:t>
            </a:r>
            <a:r>
              <a:rPr lang="it-IT" sz="1350" dirty="0"/>
              <a:t> </a:t>
            </a:r>
            <a:r>
              <a:rPr lang="it-IT" sz="1350" dirty="0" err="1"/>
              <a:t>at</a:t>
            </a:r>
            <a:r>
              <a:rPr lang="it-IT" sz="1350" dirty="0"/>
              <a:t> low temperature for 5-10mm long samples </a:t>
            </a:r>
          </a:p>
        </p:txBody>
      </p:sp>
      <p:sp>
        <p:nvSpPr>
          <p:cNvPr id="5" name="CasellaDiTesto 4">
            <a:extLst>
              <a:ext uri="{FF2B5EF4-FFF2-40B4-BE49-F238E27FC236}">
                <a16:creationId xmlns:a16="http://schemas.microsoft.com/office/drawing/2014/main" id="{94064399-8781-8C3E-15C4-982C933067FF}"/>
              </a:ext>
            </a:extLst>
          </p:cNvPr>
          <p:cNvSpPr txBox="1"/>
          <p:nvPr/>
        </p:nvSpPr>
        <p:spPr>
          <a:xfrm>
            <a:off x="3999509" y="4390284"/>
            <a:ext cx="4406976" cy="300082"/>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it-IT" sz="1350" dirty="0"/>
              <a:t>Factor of 100 </a:t>
            </a:r>
            <a:r>
              <a:rPr lang="it-IT" sz="1350" dirty="0" err="1"/>
              <a:t>between</a:t>
            </a:r>
            <a:r>
              <a:rPr lang="it-IT" sz="1350" dirty="0"/>
              <a:t> Cu and inter-</a:t>
            </a:r>
            <a:r>
              <a:rPr lang="it-IT" sz="1350" dirty="0" err="1"/>
              <a:t>element</a:t>
            </a:r>
            <a:r>
              <a:rPr lang="it-IT" sz="1350" dirty="0"/>
              <a:t> </a:t>
            </a:r>
            <a:r>
              <a:rPr lang="it-IT" sz="1350" dirty="0" err="1"/>
              <a:t>resistance</a:t>
            </a:r>
            <a:endParaRPr lang="it-IT" sz="1350" dirty="0"/>
          </a:p>
        </p:txBody>
      </p:sp>
    </p:spTree>
    <p:extLst>
      <p:ext uri="{BB962C8B-B14F-4D97-AF65-F5344CB8AC3E}">
        <p14:creationId xmlns:p14="http://schemas.microsoft.com/office/powerpoint/2010/main" val="1478985446"/>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FE590B-0EA0-40D8-ECF1-83D5589CA693}"/>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id="{62C4AC9E-B7A6-008A-80BE-F902E22BC4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2" name="Titolo 1">
            <a:extLst>
              <a:ext uri="{FF2B5EF4-FFF2-40B4-BE49-F238E27FC236}">
                <a16:creationId xmlns:a16="http://schemas.microsoft.com/office/drawing/2014/main" id="{7DA371B1-4FC4-1298-8EEE-B4C1B077E881}"/>
              </a:ext>
            </a:extLst>
          </p:cNvPr>
          <p:cNvSpPr>
            <a:spLocks noGrp="1"/>
          </p:cNvSpPr>
          <p:nvPr>
            <p:ph type="title"/>
          </p:nvPr>
        </p:nvSpPr>
        <p:spPr/>
        <p:txBody>
          <a:bodyPr/>
          <a:lstStyle/>
          <a:p>
            <a:r>
              <a:rPr lang="it-IT" dirty="0"/>
              <a:t>122 composite </a:t>
            </a:r>
            <a:r>
              <a:rPr lang="it-IT" dirty="0" err="1"/>
              <a:t>sheath</a:t>
            </a:r>
            <a:r>
              <a:rPr lang="it-IT" dirty="0"/>
              <a:t> </a:t>
            </a:r>
            <a:r>
              <a:rPr lang="it-IT" dirty="0" err="1"/>
              <a:t>wires</a:t>
            </a:r>
            <a:endParaRPr lang="en-US" dirty="0"/>
          </a:p>
        </p:txBody>
      </p:sp>
      <p:sp>
        <p:nvSpPr>
          <p:cNvPr id="6" name="Segnaposto numero diapositiva 5">
            <a:extLst>
              <a:ext uri="{FF2B5EF4-FFF2-40B4-BE49-F238E27FC236}">
                <a16:creationId xmlns:a16="http://schemas.microsoft.com/office/drawing/2014/main" id="{204785DE-6675-6CD8-D9F8-ADE1C3B46532}"/>
              </a:ext>
            </a:extLst>
          </p:cNvPr>
          <p:cNvSpPr>
            <a:spLocks noGrp="1"/>
          </p:cNvSpPr>
          <p:nvPr>
            <p:ph type="sldNum" sz="quarter" idx="4"/>
          </p:nvPr>
        </p:nvSpPr>
        <p:spPr/>
        <p:txBody>
          <a:bodyPr/>
          <a:lstStyle/>
          <a:p>
            <a:fld id="{02C7C199-0D0D-7840-A88D-785280B31CF7}" type="slidenum">
              <a:rPr lang="it-IT" smtClean="0"/>
              <a:t>28</a:t>
            </a:fld>
            <a:endParaRPr lang="it-IT"/>
          </a:p>
        </p:txBody>
      </p:sp>
      <p:sp>
        <p:nvSpPr>
          <p:cNvPr id="7" name="Segnaposto piè di pagina 6">
            <a:extLst>
              <a:ext uri="{FF2B5EF4-FFF2-40B4-BE49-F238E27FC236}">
                <a16:creationId xmlns:a16="http://schemas.microsoft.com/office/drawing/2014/main" id="{E2170AD6-4AAA-54A1-4726-6E486E3FDCFB}"/>
              </a:ext>
            </a:extLst>
          </p:cNvPr>
          <p:cNvSpPr>
            <a:spLocks noGrp="1"/>
          </p:cNvSpPr>
          <p:nvPr>
            <p:ph type="ftr" sz="quarter" idx="3"/>
          </p:nvPr>
        </p:nvSpPr>
        <p:spPr/>
        <p:txBody>
          <a:bodyPr/>
          <a:lstStyle/>
          <a:p>
            <a:r>
              <a:rPr lang="it-IT"/>
              <a:t>ENR-04-ENEA-03 ORION</a:t>
            </a:r>
            <a:endParaRPr lang="it-IT" dirty="0"/>
          </a:p>
        </p:txBody>
      </p:sp>
      <p:pic>
        <p:nvPicPr>
          <p:cNvPr id="8" name="Picture 4" descr="A close up of a metal tube&#10;&#10;Description automatically generated">
            <a:extLst>
              <a:ext uri="{FF2B5EF4-FFF2-40B4-BE49-F238E27FC236}">
                <a16:creationId xmlns:a16="http://schemas.microsoft.com/office/drawing/2014/main" id="{E01F0202-275D-1C03-DD3B-C20040F1D279}"/>
              </a:ext>
            </a:extLst>
          </p:cNvPr>
          <p:cNvPicPr>
            <a:picLocks noChangeAspect="1"/>
          </p:cNvPicPr>
          <p:nvPr/>
        </p:nvPicPr>
        <p:blipFill>
          <a:blip r:embed="rId3">
            <a:extLst>
              <a:ext uri="{28A0092B-C50C-407E-A947-70E740481C1C}">
                <a14:useLocalDpi xmlns:a14="http://schemas.microsoft.com/office/drawing/2010/main" val="0"/>
              </a:ext>
            </a:extLst>
          </a:blip>
          <a:srcRect t="1935" r="-1" b="24610"/>
          <a:stretch/>
        </p:blipFill>
        <p:spPr>
          <a:xfrm>
            <a:off x="873494" y="795777"/>
            <a:ext cx="4320000" cy="2379943"/>
          </a:xfrm>
          <a:prstGeom prst="rect">
            <a:avLst/>
          </a:prstGeom>
        </p:spPr>
      </p:pic>
      <p:pic>
        <p:nvPicPr>
          <p:cNvPr id="9" name="Picture 6" descr="A group of copper pipes&#10;&#10;Description automatically generated">
            <a:extLst>
              <a:ext uri="{FF2B5EF4-FFF2-40B4-BE49-F238E27FC236}">
                <a16:creationId xmlns:a16="http://schemas.microsoft.com/office/drawing/2014/main" id="{7D4D04F2-44FC-6B0C-978B-BEA9304D811F}"/>
              </a:ext>
            </a:extLst>
          </p:cNvPr>
          <p:cNvPicPr>
            <a:picLocks noChangeAspect="1"/>
          </p:cNvPicPr>
          <p:nvPr/>
        </p:nvPicPr>
        <p:blipFill>
          <a:blip r:embed="rId4">
            <a:extLst>
              <a:ext uri="{28A0092B-C50C-407E-A947-70E740481C1C}">
                <a14:useLocalDpi xmlns:a14="http://schemas.microsoft.com/office/drawing/2010/main" val="0"/>
              </a:ext>
            </a:extLst>
          </a:blip>
          <a:srcRect l="19953" t="1" r="29324" b="-2"/>
          <a:stretch/>
        </p:blipFill>
        <p:spPr>
          <a:xfrm rot="5400000">
            <a:off x="5262267" y="119500"/>
            <a:ext cx="2392883" cy="2181944"/>
          </a:xfrm>
          <a:prstGeom prst="rect">
            <a:avLst/>
          </a:prstGeom>
        </p:spPr>
      </p:pic>
      <p:pic>
        <p:nvPicPr>
          <p:cNvPr id="10" name="Picture 2" descr="A close-up of different colored tubes&#10;&#10;Description automatically generated">
            <a:extLst>
              <a:ext uri="{FF2B5EF4-FFF2-40B4-BE49-F238E27FC236}">
                <a16:creationId xmlns:a16="http://schemas.microsoft.com/office/drawing/2014/main" id="{BCB300D8-EB1D-1927-DCB7-422095B06508}"/>
              </a:ext>
            </a:extLst>
          </p:cNvPr>
          <p:cNvPicPr>
            <a:picLocks noChangeAspect="1"/>
          </p:cNvPicPr>
          <p:nvPr/>
        </p:nvPicPr>
        <p:blipFill>
          <a:blip r:embed="rId5">
            <a:extLst>
              <a:ext uri="{28A0092B-C50C-407E-A947-70E740481C1C}">
                <a14:useLocalDpi xmlns:a14="http://schemas.microsoft.com/office/drawing/2010/main" val="0"/>
              </a:ext>
            </a:extLst>
          </a:blip>
          <a:srcRect t="2370" r="2" b="2156"/>
          <a:stretch/>
        </p:blipFill>
        <p:spPr>
          <a:xfrm>
            <a:off x="769818" y="2704977"/>
            <a:ext cx="2880000" cy="2062287"/>
          </a:xfrm>
          <a:prstGeom prst="rect">
            <a:avLst/>
          </a:prstGeom>
        </p:spPr>
      </p:pic>
      <p:grpSp>
        <p:nvGrpSpPr>
          <p:cNvPr id="11" name="Group 9">
            <a:extLst>
              <a:ext uri="{FF2B5EF4-FFF2-40B4-BE49-F238E27FC236}">
                <a16:creationId xmlns:a16="http://schemas.microsoft.com/office/drawing/2014/main" id="{CE836C76-2B78-87D4-150C-E89EF9241C70}"/>
              </a:ext>
            </a:extLst>
          </p:cNvPr>
          <p:cNvGrpSpPr/>
          <p:nvPr/>
        </p:nvGrpSpPr>
        <p:grpSpPr>
          <a:xfrm>
            <a:off x="4369906" y="3002076"/>
            <a:ext cx="3716816" cy="1620232"/>
            <a:chOff x="5395566" y="2656184"/>
            <a:chExt cx="5504584" cy="3556000"/>
          </a:xfrm>
        </p:grpSpPr>
        <p:grpSp>
          <p:nvGrpSpPr>
            <p:cNvPr id="12" name="Group 32">
              <a:extLst>
                <a:ext uri="{FF2B5EF4-FFF2-40B4-BE49-F238E27FC236}">
                  <a16:creationId xmlns:a16="http://schemas.microsoft.com/office/drawing/2014/main" id="{56246291-5AA7-2A46-3C73-77DB8DC55B5F}"/>
                </a:ext>
              </a:extLst>
            </p:cNvPr>
            <p:cNvGrpSpPr/>
            <p:nvPr/>
          </p:nvGrpSpPr>
          <p:grpSpPr>
            <a:xfrm>
              <a:off x="5395566" y="2656184"/>
              <a:ext cx="5504584" cy="3556000"/>
              <a:chOff x="4917710" y="1365828"/>
              <a:chExt cx="5504584" cy="3556000"/>
            </a:xfrm>
          </p:grpSpPr>
          <p:sp>
            <p:nvSpPr>
              <p:cNvPr id="14" name="Rectangle: Rounded Corners 27">
                <a:extLst>
                  <a:ext uri="{FF2B5EF4-FFF2-40B4-BE49-F238E27FC236}">
                    <a16:creationId xmlns:a16="http://schemas.microsoft.com/office/drawing/2014/main" id="{C90764EB-213B-22F9-4FCF-E83FA257E8EB}"/>
                  </a:ext>
                </a:extLst>
              </p:cNvPr>
              <p:cNvSpPr/>
              <p:nvPr/>
            </p:nvSpPr>
            <p:spPr>
              <a:xfrm>
                <a:off x="4917710" y="1365828"/>
                <a:ext cx="5504584" cy="355600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GB" noProof="0" dirty="0"/>
              </a:p>
            </p:txBody>
          </p:sp>
          <p:pic>
            <p:nvPicPr>
              <p:cNvPr id="15" name="Picture 11" descr="A close up of a line&#10;&#10;Description automatically generated">
                <a:extLst>
                  <a:ext uri="{FF2B5EF4-FFF2-40B4-BE49-F238E27FC236}">
                    <a16:creationId xmlns:a16="http://schemas.microsoft.com/office/drawing/2014/main" id="{34E042A8-F82B-1E1D-0FE0-445F4ED060CA}"/>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605" b="89831" l="3081" r="97759">
                            <a14:foregroundMark x1="91036" y1="44633" x2="95331" y2="44633"/>
                            <a14:foregroundMark x1="97479" y1="42938" x2="97479" y2="42938"/>
                            <a14:foregroundMark x1="97852" y1="42938" x2="97852" y2="42938"/>
                            <a14:foregroundMark x1="3081" y1="32768" x2="3081" y2="32768"/>
                            <a14:foregroundMark x1="26144" y1="14124" x2="26144" y2="14124"/>
                            <a14:foregroundMark x1="26517" y1="12994" x2="26517" y2="12994"/>
                            <a14:foregroundMark x1="30439" y1="67232" x2="30439" y2="67232"/>
                            <a14:foregroundMark x1="29599" y1="67232" x2="29599" y2="67232"/>
                            <a14:foregroundMark x1="46218" y1="68362" x2="46218" y2="68362"/>
                            <a14:foregroundMark x1="47059" y1="68927" x2="47059" y2="68927"/>
                            <a14:foregroundMark x1="48739" y1="69492" x2="48739" y2="69492"/>
                            <a14:foregroundMark x1="49860" y1="69492" x2="49860" y2="69492"/>
                            <a14:foregroundMark x1="45752" y1="68362" x2="64519" y2="64972"/>
                          </a14:backgroundRemoval>
                        </a14:imgEffect>
                        <a14:imgEffect>
                          <a14:brightnessContrast bright="-16000" contrast="35000"/>
                        </a14:imgEffect>
                      </a14:imgLayer>
                    </a14:imgProps>
                  </a:ext>
                  <a:ext uri="{28A0092B-C50C-407E-A947-70E740481C1C}">
                    <a14:useLocalDpi xmlns:a14="http://schemas.microsoft.com/office/drawing/2010/main" val="0"/>
                  </a:ext>
                </a:extLst>
              </a:blip>
              <a:stretch>
                <a:fillRect/>
              </a:stretch>
            </p:blipFill>
            <p:spPr>
              <a:xfrm>
                <a:off x="5187821" y="1612852"/>
                <a:ext cx="4961712" cy="808831"/>
              </a:xfrm>
              <a:prstGeom prst="rect">
                <a:avLst/>
              </a:prstGeom>
            </p:spPr>
          </p:pic>
          <p:pic>
            <p:nvPicPr>
              <p:cNvPr id="16" name="Picture 16">
                <a:extLst>
                  <a:ext uri="{FF2B5EF4-FFF2-40B4-BE49-F238E27FC236}">
                    <a16:creationId xmlns:a16="http://schemas.microsoft.com/office/drawing/2014/main" id="{6DD9213C-F5B9-7D66-37DB-32288E80DBE2}"/>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696" b="88696" l="6219" r="95163">
                            <a14:foregroundMark x1="22113" y1="46087" x2="12043" y2="46957"/>
                            <a14:foregroundMark x1="12043" y1="46957" x2="20237" y2="78261"/>
                            <a14:foregroundMark x1="20237" y1="78261" x2="29714" y2="71304"/>
                            <a14:foregroundMark x1="29714" y1="71304" x2="54985" y2="79130"/>
                            <a14:foregroundMark x1="54985" y1="79130" x2="64956" y2="73913"/>
                            <a14:foregroundMark x1="64956" y1="73913" x2="74926" y2="82609"/>
                            <a14:foregroundMark x1="74926" y1="82609" x2="85884" y2="62609"/>
                            <a14:foregroundMark x1="85884" y1="62609" x2="81244" y2="48696"/>
                            <a14:foregroundMark x1="93189" y1="40870" x2="93781" y2="61739"/>
                            <a14:foregroundMark x1="34650" y1="43478" x2="55084" y2="36522"/>
                            <a14:foregroundMark x1="55084" y1="36522" x2="62488" y2="38261"/>
                            <a14:foregroundMark x1="95163" y1="50435" x2="94965" y2="41739"/>
                            <a14:foregroundMark x1="82034" y1="29565" x2="82034" y2="29565"/>
                            <a14:foregroundMark x1="6219" y1="60870" x2="6219" y2="60870"/>
                          </a14:backgroundRemoval>
                        </a14:imgEffect>
                        <a14:imgEffect>
                          <a14:brightnessContrast bright="-6000" contrast="58000"/>
                        </a14:imgEffect>
                      </a14:imgLayer>
                    </a14:imgProps>
                  </a:ext>
                  <a:ext uri="{28A0092B-C50C-407E-A947-70E740481C1C}">
                    <a14:useLocalDpi xmlns:a14="http://schemas.microsoft.com/office/drawing/2010/main" val="0"/>
                  </a:ext>
                </a:extLst>
              </a:blip>
              <a:stretch>
                <a:fillRect/>
              </a:stretch>
            </p:blipFill>
            <p:spPr>
              <a:xfrm>
                <a:off x="4949682" y="3863005"/>
                <a:ext cx="5351479" cy="652529"/>
              </a:xfrm>
              <a:prstGeom prst="rect">
                <a:avLst/>
              </a:prstGeom>
            </p:spPr>
          </p:pic>
          <p:pic>
            <p:nvPicPr>
              <p:cNvPr id="17" name="Picture 24" descr="A close up of a black surface&#10;&#10;Description automatically generated">
                <a:extLst>
                  <a:ext uri="{FF2B5EF4-FFF2-40B4-BE49-F238E27FC236}">
                    <a16:creationId xmlns:a16="http://schemas.microsoft.com/office/drawing/2014/main" id="{448E2702-819F-5CB2-794F-300B4AB2CB32}"/>
                  </a:ext>
                </a:extLst>
              </p:cNvPr>
              <p:cNvPicPr>
                <a:picLocks noChangeAspect="1"/>
              </p:cNvPicPr>
              <p:nvPr/>
            </p:nvPicPr>
            <p:blipFill>
              <a:blip r:embed="rId10">
                <a:alphaModFix/>
                <a:extLst>
                  <a:ext uri="{BEBA8EAE-BF5A-486C-A8C5-ECC9F3942E4B}">
                    <a14:imgProps xmlns:a14="http://schemas.microsoft.com/office/drawing/2010/main">
                      <a14:imgLayer r:embed="rId11">
                        <a14:imgEffect>
                          <a14:backgroundRemoval t="9827" b="87283" l="4453" r="95362">
                            <a14:foregroundMark x1="7792" y1="45665" x2="7792" y2="45665"/>
                            <a14:foregroundMark x1="4731" y1="41040" x2="4731" y2="41040"/>
                            <a14:foregroundMark x1="4638" y1="46243" x2="4638" y2="46243"/>
                            <a14:foregroundMark x1="91187" y1="44509" x2="91187" y2="44509"/>
                            <a14:foregroundMark x1="95362" y1="38150" x2="95362" y2="38150"/>
                            <a14:foregroundMark x1="93321" y1="22543" x2="17718" y2="26012"/>
                            <a14:foregroundMark x1="5937" y1="61850" x2="28386" y2="57225"/>
                            <a14:foregroundMark x1="28386" y1="57225" x2="54174" y2="61850"/>
                            <a14:foregroundMark x1="54174" y1="61850" x2="65121" y2="58382"/>
                            <a14:foregroundMark x1="65121" y1="58382" x2="88033" y2="60694"/>
                            <a14:foregroundMark x1="88033" y1="60694" x2="94063" y2="58960"/>
                            <a14:foregroundMark x1="6865" y1="25434" x2="16512" y2="24277"/>
                            <a14:foregroundMark x1="16512" y1="24277" x2="27458" y2="25434"/>
                            <a14:foregroundMark x1="27458" y1="25434" x2="44712" y2="17341"/>
                            <a14:foregroundMark x1="31540" y1="19653" x2="17625" y2="22543"/>
                          </a14:backgroundRemoval>
                        </a14:imgEffect>
                        <a14:imgEffect>
                          <a14:colorTemperature colorTemp="8800"/>
                        </a14:imgEffect>
                        <a14:imgEffect>
                          <a14:brightnessContrast bright="1000" contrast="40000"/>
                        </a14:imgEffect>
                      </a14:imgLayer>
                    </a14:imgProps>
                  </a:ext>
                  <a:ext uri="{28A0092B-C50C-407E-A947-70E740481C1C}">
                    <a14:useLocalDpi xmlns:a14="http://schemas.microsoft.com/office/drawing/2010/main" val="0"/>
                  </a:ext>
                </a:extLst>
              </a:blip>
              <a:srcRect l="2154" r="2284"/>
              <a:stretch/>
            </p:blipFill>
            <p:spPr>
              <a:xfrm>
                <a:off x="5178362" y="2668707"/>
                <a:ext cx="4894117" cy="1136578"/>
              </a:xfrm>
              <a:prstGeom prst="rect">
                <a:avLst/>
              </a:prstGeom>
            </p:spPr>
          </p:pic>
          <p:sp>
            <p:nvSpPr>
              <p:cNvPr id="18" name="TextBox 31">
                <a:extLst>
                  <a:ext uri="{FF2B5EF4-FFF2-40B4-BE49-F238E27FC236}">
                    <a16:creationId xmlns:a16="http://schemas.microsoft.com/office/drawing/2014/main" id="{9C4715DE-8027-09C8-DD14-6953C60C8EC1}"/>
                  </a:ext>
                </a:extLst>
              </p:cNvPr>
              <p:cNvSpPr txBox="1"/>
              <p:nvPr/>
            </p:nvSpPr>
            <p:spPr>
              <a:xfrm>
                <a:off x="8104792" y="4311640"/>
                <a:ext cx="928459" cy="369332"/>
              </a:xfrm>
              <a:prstGeom prst="rect">
                <a:avLst/>
              </a:prstGeom>
              <a:noFill/>
            </p:spPr>
            <p:txBody>
              <a:bodyPr wrap="none" rtlCol="0">
                <a:spAutoFit/>
              </a:bodyPr>
              <a:lstStyle/>
              <a:p>
                <a:r>
                  <a:rPr lang="en-GB" noProof="0" dirty="0">
                    <a:solidFill>
                      <a:schemeClr val="accent2"/>
                    </a:solidFill>
                  </a:rPr>
                  <a:t>500 </a:t>
                </a:r>
                <a:r>
                  <a:rPr lang="en-GB" noProof="0" dirty="0" err="1">
                    <a:solidFill>
                      <a:schemeClr val="accent2"/>
                    </a:solidFill>
                  </a:rPr>
                  <a:t>μm</a:t>
                </a:r>
                <a:endParaRPr lang="en-GB" noProof="0" dirty="0">
                  <a:solidFill>
                    <a:schemeClr val="accent2"/>
                  </a:solidFill>
                </a:endParaRPr>
              </a:p>
            </p:txBody>
          </p:sp>
        </p:grpSp>
        <p:cxnSp>
          <p:nvCxnSpPr>
            <p:cNvPr id="13" name="Straight Connector 29">
              <a:extLst>
                <a:ext uri="{FF2B5EF4-FFF2-40B4-BE49-F238E27FC236}">
                  <a16:creationId xmlns:a16="http://schemas.microsoft.com/office/drawing/2014/main" id="{31A76795-2036-3141-2787-7C76712351EB}"/>
                </a:ext>
              </a:extLst>
            </p:cNvPr>
            <p:cNvCxnSpPr>
              <a:cxnSpLocks/>
            </p:cNvCxnSpPr>
            <p:nvPr/>
          </p:nvCxnSpPr>
          <p:spPr>
            <a:xfrm>
              <a:off x="7885617" y="5979286"/>
              <a:ext cx="738000" cy="0"/>
            </a:xfrm>
            <a:prstGeom prst="line">
              <a:avLst/>
            </a:prstGeom>
            <a:ln/>
          </p:spPr>
          <p:style>
            <a:lnRef idx="3">
              <a:schemeClr val="accent2"/>
            </a:lnRef>
            <a:fillRef idx="0">
              <a:schemeClr val="accent2"/>
            </a:fillRef>
            <a:effectRef idx="2">
              <a:schemeClr val="accent2"/>
            </a:effectRef>
            <a:fontRef idx="minor">
              <a:schemeClr val="tx1"/>
            </a:fontRef>
          </p:style>
        </p:cxnSp>
      </p:grpSp>
      <p:sp>
        <p:nvSpPr>
          <p:cNvPr id="4" name="CasellaDiTesto 3">
            <a:extLst>
              <a:ext uri="{FF2B5EF4-FFF2-40B4-BE49-F238E27FC236}">
                <a16:creationId xmlns:a16="http://schemas.microsoft.com/office/drawing/2014/main" id="{A3EC3E5A-DF3B-58FE-BCD1-A00C8D57F684}"/>
              </a:ext>
            </a:extLst>
          </p:cNvPr>
          <p:cNvSpPr txBox="1"/>
          <p:nvPr/>
        </p:nvSpPr>
        <p:spPr>
          <a:xfrm>
            <a:off x="4282166" y="2343155"/>
            <a:ext cx="3890505" cy="692468"/>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a:t>A composite </a:t>
            </a:r>
            <a:r>
              <a:rPr lang="it-IT" sz="1600" dirty="0" err="1"/>
              <a:t>sheath</a:t>
            </a:r>
            <a:r>
              <a:rPr lang="it-IT" sz="1600" dirty="0"/>
              <a:t> </a:t>
            </a:r>
            <a:r>
              <a:rPr lang="it-IT" sz="1600" dirty="0" err="1"/>
              <a:t>approach</a:t>
            </a:r>
            <a:r>
              <a:rPr lang="it-IT" sz="1600" dirty="0"/>
              <a:t> was </a:t>
            </a:r>
            <a:r>
              <a:rPr lang="it-IT" sz="1600" dirty="0" err="1"/>
              <a:t>evaluated</a:t>
            </a:r>
            <a:r>
              <a:rPr lang="it-IT" sz="1600" dirty="0"/>
              <a:t> also for 122 </a:t>
            </a:r>
            <a:r>
              <a:rPr lang="it-IT" sz="1600" dirty="0" err="1"/>
              <a:t>wires</a:t>
            </a:r>
            <a:endParaRPr lang="it-IT" sz="1600" dirty="0"/>
          </a:p>
        </p:txBody>
      </p:sp>
    </p:spTree>
    <p:extLst>
      <p:ext uri="{BB962C8B-B14F-4D97-AF65-F5344CB8AC3E}">
        <p14:creationId xmlns:p14="http://schemas.microsoft.com/office/powerpoint/2010/main" val="657841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92F24643-6B3F-A946-3692-21F6821730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2" name="Titolo 1">
            <a:extLst>
              <a:ext uri="{FF2B5EF4-FFF2-40B4-BE49-F238E27FC236}">
                <a16:creationId xmlns:a16="http://schemas.microsoft.com/office/drawing/2014/main" id="{6A87ED5C-D1C4-33AE-0257-98CB4E365214}"/>
              </a:ext>
            </a:extLst>
          </p:cNvPr>
          <p:cNvSpPr>
            <a:spLocks noGrp="1"/>
          </p:cNvSpPr>
          <p:nvPr>
            <p:ph type="title"/>
          </p:nvPr>
        </p:nvSpPr>
        <p:spPr/>
        <p:txBody>
          <a:bodyPr/>
          <a:lstStyle/>
          <a:p>
            <a:r>
              <a:rPr lang="en-US" dirty="0"/>
              <a:t>122 composite sheath wires</a:t>
            </a:r>
          </a:p>
        </p:txBody>
      </p:sp>
      <p:sp>
        <p:nvSpPr>
          <p:cNvPr id="7" name="Segnaposto piè di pagina 6">
            <a:extLst>
              <a:ext uri="{FF2B5EF4-FFF2-40B4-BE49-F238E27FC236}">
                <a16:creationId xmlns:a16="http://schemas.microsoft.com/office/drawing/2014/main" id="{CBE486A5-282F-30C2-BD26-0BEE93F32A42}"/>
              </a:ext>
            </a:extLst>
          </p:cNvPr>
          <p:cNvSpPr>
            <a:spLocks noGrp="1"/>
          </p:cNvSpPr>
          <p:nvPr>
            <p:ph type="ftr" sz="quarter" idx="3"/>
          </p:nvPr>
        </p:nvSpPr>
        <p:spPr/>
        <p:txBody>
          <a:bodyPr/>
          <a:lstStyle/>
          <a:p>
            <a:r>
              <a:rPr lang="it-IT"/>
              <a:t>ENR-04-ENEA-03 ORION</a:t>
            </a:r>
            <a:endParaRPr lang="it-IT" dirty="0"/>
          </a:p>
        </p:txBody>
      </p:sp>
      <p:pic>
        <p:nvPicPr>
          <p:cNvPr id="13" name="Picture 41" descr="A black and white image of a ring&#10;&#10;Description automatically generated">
            <a:extLst>
              <a:ext uri="{FF2B5EF4-FFF2-40B4-BE49-F238E27FC236}">
                <a16:creationId xmlns:a16="http://schemas.microsoft.com/office/drawing/2014/main" id="{569AD6C1-325D-3A5E-C65E-B95F39EBFA78}"/>
              </a:ext>
            </a:extLst>
          </p:cNvPr>
          <p:cNvPicPr>
            <a:picLocks noChangeAspect="1"/>
          </p:cNvPicPr>
          <p:nvPr/>
        </p:nvPicPr>
        <p:blipFill>
          <a:blip r:embed="rId3" cstate="print">
            <a:extLst>
              <a:ext uri="{28A0092B-C50C-407E-A947-70E740481C1C}">
                <a14:useLocalDpi xmlns:a14="http://schemas.microsoft.com/office/drawing/2010/main" val="0"/>
              </a:ext>
            </a:extLst>
          </a:blip>
          <a:srcRect t="30580"/>
          <a:stretch>
            <a:fillRect/>
          </a:stretch>
        </p:blipFill>
        <p:spPr bwMode="auto">
          <a:xfrm>
            <a:off x="203735" y="3011905"/>
            <a:ext cx="3083952" cy="1605617"/>
          </a:xfrm>
          <a:prstGeom prst="rect">
            <a:avLst/>
          </a:prstGeom>
          <a:noFill/>
          <a:ln>
            <a:noFill/>
          </a:ln>
        </p:spPr>
      </p:pic>
      <p:grpSp>
        <p:nvGrpSpPr>
          <p:cNvPr id="27" name="Gruppo 26">
            <a:extLst>
              <a:ext uri="{FF2B5EF4-FFF2-40B4-BE49-F238E27FC236}">
                <a16:creationId xmlns:a16="http://schemas.microsoft.com/office/drawing/2014/main" id="{39B68A29-9DF8-0E7D-9116-CCCE44C20335}"/>
              </a:ext>
            </a:extLst>
          </p:cNvPr>
          <p:cNvGrpSpPr/>
          <p:nvPr/>
        </p:nvGrpSpPr>
        <p:grpSpPr>
          <a:xfrm>
            <a:off x="753113" y="808282"/>
            <a:ext cx="3292126" cy="2083613"/>
            <a:chOff x="3591095" y="1187048"/>
            <a:chExt cx="3292126" cy="2083613"/>
          </a:xfrm>
        </p:grpSpPr>
        <p:grpSp>
          <p:nvGrpSpPr>
            <p:cNvPr id="8" name="Group 3">
              <a:extLst>
                <a:ext uri="{FF2B5EF4-FFF2-40B4-BE49-F238E27FC236}">
                  <a16:creationId xmlns:a16="http://schemas.microsoft.com/office/drawing/2014/main" id="{86788386-0E5B-E7C3-A1A0-88A04F9B8F0F}"/>
                </a:ext>
              </a:extLst>
            </p:cNvPr>
            <p:cNvGrpSpPr/>
            <p:nvPr/>
          </p:nvGrpSpPr>
          <p:grpSpPr>
            <a:xfrm>
              <a:off x="3591095" y="1364290"/>
              <a:ext cx="1906371" cy="1906371"/>
              <a:chOff x="6006613" y="3708158"/>
              <a:chExt cx="3636000" cy="3636000"/>
            </a:xfrm>
          </p:grpSpPr>
          <p:sp>
            <p:nvSpPr>
              <p:cNvPr id="9" name="Oval 4">
                <a:extLst>
                  <a:ext uri="{FF2B5EF4-FFF2-40B4-BE49-F238E27FC236}">
                    <a16:creationId xmlns:a16="http://schemas.microsoft.com/office/drawing/2014/main" id="{18A02EC8-407F-CF4B-9BFF-66DCE6D07D76}"/>
                  </a:ext>
                </a:extLst>
              </p:cNvPr>
              <p:cNvSpPr/>
              <p:nvPr/>
            </p:nvSpPr>
            <p:spPr>
              <a:xfrm>
                <a:off x="6006613" y="3708158"/>
                <a:ext cx="3636000" cy="3636000"/>
              </a:xfrm>
              <a:prstGeom prst="ellipse">
                <a:avLst/>
              </a:prstGeom>
              <a:solidFill>
                <a:schemeClr val="bg1">
                  <a:lumMod val="6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noProof="0" dirty="0"/>
              </a:p>
            </p:txBody>
          </p:sp>
          <p:sp>
            <p:nvSpPr>
              <p:cNvPr id="10" name="Oval 11">
                <a:extLst>
                  <a:ext uri="{FF2B5EF4-FFF2-40B4-BE49-F238E27FC236}">
                    <a16:creationId xmlns:a16="http://schemas.microsoft.com/office/drawing/2014/main" id="{71CA0365-78C4-06F5-4AEC-66237E775918}"/>
                  </a:ext>
                </a:extLst>
              </p:cNvPr>
              <p:cNvSpPr/>
              <p:nvPr/>
            </p:nvSpPr>
            <p:spPr>
              <a:xfrm>
                <a:off x="6546476" y="4263359"/>
                <a:ext cx="2581706" cy="2581706"/>
              </a:xfrm>
              <a:prstGeom prst="ellipse">
                <a:avLst/>
              </a:prstGeom>
              <a:solidFill>
                <a:schemeClr val="bg1">
                  <a:lumMod val="7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noProof="0" dirty="0"/>
              </a:p>
            </p:txBody>
          </p:sp>
          <p:sp>
            <p:nvSpPr>
              <p:cNvPr id="11" name="Oval 16">
                <a:extLst>
                  <a:ext uri="{FF2B5EF4-FFF2-40B4-BE49-F238E27FC236}">
                    <a16:creationId xmlns:a16="http://schemas.microsoft.com/office/drawing/2014/main" id="{F4621727-A492-A4E8-8293-1AC1B249BEF2}"/>
                  </a:ext>
                </a:extLst>
              </p:cNvPr>
              <p:cNvSpPr/>
              <p:nvPr/>
            </p:nvSpPr>
            <p:spPr>
              <a:xfrm>
                <a:off x="6776221" y="4515296"/>
                <a:ext cx="2088001" cy="2088001"/>
              </a:xfrm>
              <a:prstGeom prst="ellipse">
                <a:avLst/>
              </a:prstGeom>
              <a:solidFill>
                <a:schemeClr val="bg1">
                  <a:lumMod val="85000"/>
                </a:schemeClr>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noProof="0" dirty="0"/>
              </a:p>
            </p:txBody>
          </p:sp>
          <p:sp>
            <p:nvSpPr>
              <p:cNvPr id="12" name="Oval 18">
                <a:extLst>
                  <a:ext uri="{FF2B5EF4-FFF2-40B4-BE49-F238E27FC236}">
                    <a16:creationId xmlns:a16="http://schemas.microsoft.com/office/drawing/2014/main" id="{D82B319B-2BFB-91BC-B577-9D53E6E28082}"/>
                  </a:ext>
                </a:extLst>
              </p:cNvPr>
              <p:cNvSpPr/>
              <p:nvPr/>
            </p:nvSpPr>
            <p:spPr>
              <a:xfrm>
                <a:off x="6920221" y="4659296"/>
                <a:ext cx="1800000" cy="1800000"/>
              </a:xfrm>
              <a:prstGeom prst="ellipse">
                <a:avLst/>
              </a:prstGeom>
              <a:solidFill>
                <a:schemeClr val="tx1"/>
              </a:solidFill>
            </p:spPr>
            <p:style>
              <a:lnRef idx="1">
                <a:schemeClr val="accent4"/>
              </a:lnRef>
              <a:fillRef idx="3">
                <a:schemeClr val="accent4"/>
              </a:fillRef>
              <a:effectRef idx="2">
                <a:schemeClr val="accent4"/>
              </a:effectRef>
              <a:fontRef idx="minor">
                <a:schemeClr val="lt1"/>
              </a:fontRef>
            </p:style>
            <p:txBody>
              <a:bodyPr rtlCol="0" anchor="ctr"/>
              <a:lstStyle/>
              <a:p>
                <a:pPr algn="ctr"/>
                <a:endParaRPr lang="en-GB" noProof="0" dirty="0"/>
              </a:p>
            </p:txBody>
          </p:sp>
        </p:grpSp>
        <p:cxnSp>
          <p:nvCxnSpPr>
            <p:cNvPr id="19" name="Straight Arrow Connector 22">
              <a:extLst>
                <a:ext uri="{FF2B5EF4-FFF2-40B4-BE49-F238E27FC236}">
                  <a16:creationId xmlns:a16="http://schemas.microsoft.com/office/drawing/2014/main" id="{ABA40DA8-7532-B2D9-8857-4F1286053E11}"/>
                </a:ext>
              </a:extLst>
            </p:cNvPr>
            <p:cNvCxnSpPr>
              <a:cxnSpLocks/>
            </p:cNvCxnSpPr>
            <p:nvPr/>
          </p:nvCxnSpPr>
          <p:spPr>
            <a:xfrm flipV="1">
              <a:off x="4892636" y="1664218"/>
              <a:ext cx="858782" cy="1755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0" name="Straight Arrow Connector 27">
              <a:extLst>
                <a:ext uri="{FF2B5EF4-FFF2-40B4-BE49-F238E27FC236}">
                  <a16:creationId xmlns:a16="http://schemas.microsoft.com/office/drawing/2014/main" id="{7FA4E03F-FA08-24AA-06C2-9B60B50DC44E}"/>
                </a:ext>
              </a:extLst>
            </p:cNvPr>
            <p:cNvCxnSpPr>
              <a:cxnSpLocks/>
            </p:cNvCxnSpPr>
            <p:nvPr/>
          </p:nvCxnSpPr>
          <p:spPr>
            <a:xfrm flipV="1">
              <a:off x="4999607" y="2009550"/>
              <a:ext cx="893745" cy="10748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32">
              <a:extLst>
                <a:ext uri="{FF2B5EF4-FFF2-40B4-BE49-F238E27FC236}">
                  <a16:creationId xmlns:a16="http://schemas.microsoft.com/office/drawing/2014/main" id="{01A1F8B9-4C25-63EF-D2F3-F12D226CC2F5}"/>
                </a:ext>
              </a:extLst>
            </p:cNvPr>
            <p:cNvCxnSpPr>
              <a:cxnSpLocks/>
            </p:cNvCxnSpPr>
            <p:nvPr/>
          </p:nvCxnSpPr>
          <p:spPr>
            <a:xfrm flipV="1">
              <a:off x="4757499" y="1382032"/>
              <a:ext cx="858782" cy="17556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TextBox 34">
              <a:extLst>
                <a:ext uri="{FF2B5EF4-FFF2-40B4-BE49-F238E27FC236}">
                  <a16:creationId xmlns:a16="http://schemas.microsoft.com/office/drawing/2014/main" id="{350B722D-06A1-8DC7-1CA8-F46FFC938C25}"/>
                </a:ext>
              </a:extLst>
            </p:cNvPr>
            <p:cNvSpPr txBox="1"/>
            <p:nvPr/>
          </p:nvSpPr>
          <p:spPr>
            <a:xfrm>
              <a:off x="5550979" y="1187048"/>
              <a:ext cx="1092735" cy="369332"/>
            </a:xfrm>
            <a:prstGeom prst="rect">
              <a:avLst/>
            </a:prstGeom>
            <a:noFill/>
          </p:spPr>
          <p:txBody>
            <a:bodyPr wrap="square">
              <a:spAutoFit/>
            </a:bodyPr>
            <a:lstStyle/>
            <a:p>
              <a:r>
                <a:rPr lang="en-GB" b="1" noProof="0" dirty="0"/>
                <a:t>Cu-alloy</a:t>
              </a:r>
            </a:p>
          </p:txBody>
        </p:sp>
        <p:sp>
          <p:nvSpPr>
            <p:cNvPr id="23" name="TextBox 35">
              <a:extLst>
                <a:ext uri="{FF2B5EF4-FFF2-40B4-BE49-F238E27FC236}">
                  <a16:creationId xmlns:a16="http://schemas.microsoft.com/office/drawing/2014/main" id="{9585FBFC-36DB-D956-7E47-0E7444059B9C}"/>
                </a:ext>
              </a:extLst>
            </p:cNvPr>
            <p:cNvSpPr txBox="1"/>
            <p:nvPr/>
          </p:nvSpPr>
          <p:spPr>
            <a:xfrm>
              <a:off x="5718153" y="1480379"/>
              <a:ext cx="1165068" cy="369332"/>
            </a:xfrm>
            <a:prstGeom prst="rect">
              <a:avLst/>
            </a:prstGeom>
            <a:noFill/>
          </p:spPr>
          <p:txBody>
            <a:bodyPr wrap="square">
              <a:spAutoFit/>
            </a:bodyPr>
            <a:lstStyle/>
            <a:p>
              <a:r>
                <a:rPr lang="en-GB" b="1" noProof="0" dirty="0"/>
                <a:t>Niobium</a:t>
              </a:r>
            </a:p>
          </p:txBody>
        </p:sp>
        <p:sp>
          <p:nvSpPr>
            <p:cNvPr id="24" name="TextBox 36">
              <a:extLst>
                <a:ext uri="{FF2B5EF4-FFF2-40B4-BE49-F238E27FC236}">
                  <a16:creationId xmlns:a16="http://schemas.microsoft.com/office/drawing/2014/main" id="{93821CDC-864C-0575-49FB-FF9E3CE62795}"/>
                </a:ext>
              </a:extLst>
            </p:cNvPr>
            <p:cNvSpPr txBox="1"/>
            <p:nvPr/>
          </p:nvSpPr>
          <p:spPr>
            <a:xfrm>
              <a:off x="5808394" y="1862976"/>
              <a:ext cx="1074827" cy="369332"/>
            </a:xfrm>
            <a:prstGeom prst="rect">
              <a:avLst/>
            </a:prstGeom>
            <a:noFill/>
          </p:spPr>
          <p:txBody>
            <a:bodyPr wrap="square">
              <a:spAutoFit/>
            </a:bodyPr>
            <a:lstStyle/>
            <a:p>
              <a:r>
                <a:rPr lang="en-GB" b="1" noProof="0" dirty="0"/>
                <a:t>Silver</a:t>
              </a:r>
            </a:p>
          </p:txBody>
        </p:sp>
      </p:grpSp>
      <p:sp>
        <p:nvSpPr>
          <p:cNvPr id="28" name="Freccia in giù 27">
            <a:extLst>
              <a:ext uri="{FF2B5EF4-FFF2-40B4-BE49-F238E27FC236}">
                <a16:creationId xmlns:a16="http://schemas.microsoft.com/office/drawing/2014/main" id="{FBDE95F4-D0E1-A33F-FA74-C1891F1343F5}"/>
              </a:ext>
            </a:extLst>
          </p:cNvPr>
          <p:cNvSpPr/>
          <p:nvPr/>
        </p:nvSpPr>
        <p:spPr>
          <a:xfrm>
            <a:off x="1180381" y="2816675"/>
            <a:ext cx="1157644" cy="305211"/>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29" name="Oggetto 28">
            <a:extLst>
              <a:ext uri="{FF2B5EF4-FFF2-40B4-BE49-F238E27FC236}">
                <a16:creationId xmlns:a16="http://schemas.microsoft.com/office/drawing/2014/main" id="{8404DFB5-AB50-FC65-AC32-1F63E8B0D463}"/>
              </a:ext>
            </a:extLst>
          </p:cNvPr>
          <p:cNvGraphicFramePr>
            <a:graphicFrameLocks noChangeAspect="1"/>
          </p:cNvGraphicFramePr>
          <p:nvPr>
            <p:extLst>
              <p:ext uri="{D42A27DB-BD31-4B8C-83A1-F6EECF244321}">
                <p14:modId xmlns:p14="http://schemas.microsoft.com/office/powerpoint/2010/main" val="81365814"/>
              </p:ext>
            </p:extLst>
          </p:nvPr>
        </p:nvGraphicFramePr>
        <p:xfrm>
          <a:off x="4116660" y="850688"/>
          <a:ext cx="5156200" cy="3943350"/>
        </p:xfrm>
        <a:graphic>
          <a:graphicData uri="http://schemas.openxmlformats.org/presentationml/2006/ole">
            <mc:AlternateContent xmlns:mc="http://schemas.openxmlformats.org/markup-compatibility/2006">
              <mc:Choice xmlns:v="urn:schemas-microsoft-com:vml" Requires="v">
                <p:oleObj name="Graph" r:id="rId4" imgW="5156624" imgH="3942641" progId="Origin95.Graph">
                  <p:embed/>
                </p:oleObj>
              </mc:Choice>
              <mc:Fallback>
                <p:oleObj name="Graph" r:id="rId4" imgW="5156624" imgH="3942641" progId="Origin95.Graph">
                  <p:embed/>
                  <p:pic>
                    <p:nvPicPr>
                      <p:cNvPr id="29" name="Oggetto 28">
                        <a:extLst>
                          <a:ext uri="{FF2B5EF4-FFF2-40B4-BE49-F238E27FC236}">
                            <a16:creationId xmlns:a16="http://schemas.microsoft.com/office/drawing/2014/main" id="{8404DFB5-AB50-FC65-AC32-1F63E8B0D463}"/>
                          </a:ext>
                        </a:extLst>
                      </p:cNvPr>
                      <p:cNvPicPr/>
                      <p:nvPr/>
                    </p:nvPicPr>
                    <p:blipFill>
                      <a:blip r:embed="rId5"/>
                      <a:stretch>
                        <a:fillRect/>
                      </a:stretch>
                    </p:blipFill>
                    <p:spPr>
                      <a:xfrm>
                        <a:off x="4116660" y="850688"/>
                        <a:ext cx="5156200" cy="3943350"/>
                      </a:xfrm>
                      <a:prstGeom prst="rect">
                        <a:avLst/>
                      </a:prstGeom>
                    </p:spPr>
                  </p:pic>
                </p:oleObj>
              </mc:Fallback>
            </mc:AlternateContent>
          </a:graphicData>
        </a:graphic>
      </p:graphicFrame>
      <p:sp>
        <p:nvSpPr>
          <p:cNvPr id="3" name="CasellaDiTesto 2">
            <a:extLst>
              <a:ext uri="{FF2B5EF4-FFF2-40B4-BE49-F238E27FC236}">
                <a16:creationId xmlns:a16="http://schemas.microsoft.com/office/drawing/2014/main" id="{AC537004-A335-FB30-186F-C585309E4330}"/>
              </a:ext>
            </a:extLst>
          </p:cNvPr>
          <p:cNvSpPr txBox="1"/>
          <p:nvPr/>
        </p:nvSpPr>
        <p:spPr>
          <a:xfrm>
            <a:off x="4730625" y="573191"/>
            <a:ext cx="3890505" cy="692468"/>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a:t>The best </a:t>
            </a:r>
            <a:r>
              <a:rPr lang="it-IT" sz="1600" dirty="0" err="1"/>
              <a:t>results</a:t>
            </a:r>
            <a:r>
              <a:rPr lang="it-IT" sz="1600" dirty="0"/>
              <a:t> </a:t>
            </a:r>
            <a:r>
              <a:rPr lang="it-IT" sz="1600" dirty="0" err="1"/>
              <a:t>were</a:t>
            </a:r>
            <a:r>
              <a:rPr lang="it-IT" sz="1600" dirty="0"/>
              <a:t> </a:t>
            </a:r>
            <a:r>
              <a:rPr lang="it-IT" sz="1600" dirty="0" err="1"/>
              <a:t>obtained</a:t>
            </a:r>
            <a:r>
              <a:rPr lang="it-IT" sz="1600" dirty="0"/>
              <a:t> for a </a:t>
            </a:r>
            <a:r>
              <a:rPr lang="it-IT" sz="1600" dirty="0" err="1"/>
              <a:t>CuNi</a:t>
            </a:r>
            <a:r>
              <a:rPr lang="it-IT" sz="1600" dirty="0"/>
              <a:t> – Nb – Ag </a:t>
            </a:r>
            <a:r>
              <a:rPr lang="it-IT" sz="1600" dirty="0" err="1"/>
              <a:t>structure</a:t>
            </a:r>
            <a:endParaRPr lang="it-IT" sz="1600" dirty="0"/>
          </a:p>
        </p:txBody>
      </p:sp>
      <p:sp>
        <p:nvSpPr>
          <p:cNvPr id="4" name="CasellaDiTesto 3">
            <a:extLst>
              <a:ext uri="{FF2B5EF4-FFF2-40B4-BE49-F238E27FC236}">
                <a16:creationId xmlns:a16="http://schemas.microsoft.com/office/drawing/2014/main" id="{1D465083-2993-A3AF-6ABE-14A21A1DA4CF}"/>
              </a:ext>
            </a:extLst>
          </p:cNvPr>
          <p:cNvSpPr txBox="1"/>
          <p:nvPr/>
        </p:nvSpPr>
        <p:spPr>
          <a:xfrm>
            <a:off x="3697675" y="4750432"/>
            <a:ext cx="4318565" cy="346234"/>
          </a:xfrm>
          <a:prstGeom prst="octagon">
            <a:avLst/>
          </a:prstGeom>
        </p:spPr>
        <p:style>
          <a:lnRef idx="2">
            <a:schemeClr val="accent2">
              <a:shade val="15000"/>
            </a:schemeClr>
          </a:lnRef>
          <a:fillRef idx="1">
            <a:schemeClr val="accent2"/>
          </a:fillRef>
          <a:effectRef idx="0">
            <a:schemeClr val="accent2"/>
          </a:effectRef>
          <a:fontRef idx="minor">
            <a:schemeClr val="lt1"/>
          </a:fontRef>
        </p:style>
        <p:txBody>
          <a:bodyPr vert="horz" wrap="square" lIns="91440" tIns="0" rIns="91440" bIns="0" rtlCol="0">
            <a:spAutoFit/>
          </a:bodyPr>
          <a:lstStyle/>
          <a:p>
            <a:pPr algn="ctr"/>
            <a:r>
              <a:rPr lang="it-IT" sz="1600" dirty="0"/>
              <a:t>Also </a:t>
            </a:r>
            <a:r>
              <a:rPr lang="it-IT" sz="1600" dirty="0" err="1"/>
              <a:t>here</a:t>
            </a:r>
            <a:r>
              <a:rPr lang="it-IT" sz="1600" dirty="0"/>
              <a:t> </a:t>
            </a:r>
            <a:r>
              <a:rPr lang="it-IT" sz="1600" dirty="0" err="1"/>
              <a:t>current</a:t>
            </a:r>
            <a:r>
              <a:rPr lang="it-IT" sz="1600" dirty="0"/>
              <a:t> injection </a:t>
            </a:r>
            <a:r>
              <a:rPr lang="it-IT" sz="1600" dirty="0" err="1"/>
              <a:t>is</a:t>
            </a:r>
            <a:r>
              <a:rPr lang="it-IT" sz="1600" dirty="0"/>
              <a:t> </a:t>
            </a:r>
            <a:r>
              <a:rPr lang="it-IT" sz="1600" dirty="0" err="1"/>
              <a:t>not</a:t>
            </a:r>
            <a:r>
              <a:rPr lang="it-IT" sz="1600" dirty="0"/>
              <a:t> </a:t>
            </a:r>
            <a:r>
              <a:rPr lang="it-IT" sz="1600" dirty="0" err="1"/>
              <a:t>trivial</a:t>
            </a:r>
            <a:endParaRPr lang="it-IT" sz="1600" dirty="0"/>
          </a:p>
        </p:txBody>
      </p:sp>
      <p:sp>
        <p:nvSpPr>
          <p:cNvPr id="6" name="Segnaposto numero diapositiva 5">
            <a:extLst>
              <a:ext uri="{FF2B5EF4-FFF2-40B4-BE49-F238E27FC236}">
                <a16:creationId xmlns:a16="http://schemas.microsoft.com/office/drawing/2014/main" id="{4B36A62F-BA46-1A75-CC40-5758EA80AF9B}"/>
              </a:ext>
            </a:extLst>
          </p:cNvPr>
          <p:cNvSpPr>
            <a:spLocks noGrp="1"/>
          </p:cNvSpPr>
          <p:nvPr>
            <p:ph type="sldNum" sz="quarter" idx="4"/>
          </p:nvPr>
        </p:nvSpPr>
        <p:spPr/>
        <p:txBody>
          <a:bodyPr/>
          <a:lstStyle/>
          <a:p>
            <a:fld id="{02C7C199-0D0D-7840-A88D-785280B31CF7}" type="slidenum">
              <a:rPr lang="it-IT" smtClean="0"/>
              <a:t>29</a:t>
            </a:fld>
            <a:endParaRPr lang="it-IT"/>
          </a:p>
        </p:txBody>
      </p:sp>
    </p:spTree>
    <p:extLst>
      <p:ext uri="{BB962C8B-B14F-4D97-AF65-F5344CB8AC3E}">
        <p14:creationId xmlns:p14="http://schemas.microsoft.com/office/powerpoint/2010/main" val="31809237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F8989E-7B9C-00D3-A703-8868D6763F0D}"/>
              </a:ext>
            </a:extLst>
          </p:cNvPr>
          <p:cNvSpPr>
            <a:spLocks noGrp="1"/>
          </p:cNvSpPr>
          <p:nvPr>
            <p:ph type="title"/>
          </p:nvPr>
        </p:nvSpPr>
        <p:spPr/>
        <p:txBody>
          <a:bodyPr/>
          <a:lstStyle/>
          <a:p>
            <a:r>
              <a:rPr lang="it-IT" dirty="0" err="1"/>
              <a:t>Iron</a:t>
            </a:r>
            <a:r>
              <a:rPr lang="it-IT" dirty="0"/>
              <a:t> </a:t>
            </a:r>
            <a:r>
              <a:rPr lang="it-IT" dirty="0" err="1"/>
              <a:t>Based</a:t>
            </a:r>
            <a:r>
              <a:rPr lang="it-IT" dirty="0"/>
              <a:t> </a:t>
            </a:r>
            <a:r>
              <a:rPr lang="it-IT" dirty="0" err="1"/>
              <a:t>Superconductors</a:t>
            </a:r>
            <a:endParaRPr lang="en-US" dirty="0"/>
          </a:p>
        </p:txBody>
      </p:sp>
      <p:sp>
        <p:nvSpPr>
          <p:cNvPr id="6" name="Segnaposto numero diapositiva 5">
            <a:extLst>
              <a:ext uri="{FF2B5EF4-FFF2-40B4-BE49-F238E27FC236}">
                <a16:creationId xmlns:a16="http://schemas.microsoft.com/office/drawing/2014/main" id="{8F90DD4C-4999-62C1-D593-AAE0C06D3CF0}"/>
              </a:ext>
            </a:extLst>
          </p:cNvPr>
          <p:cNvSpPr>
            <a:spLocks noGrp="1"/>
          </p:cNvSpPr>
          <p:nvPr>
            <p:ph type="sldNum" sz="quarter" idx="4"/>
          </p:nvPr>
        </p:nvSpPr>
        <p:spPr/>
        <p:txBody>
          <a:bodyPr/>
          <a:lstStyle/>
          <a:p>
            <a:fld id="{02C7C199-0D0D-7840-A88D-785280B31CF7}" type="slidenum">
              <a:rPr lang="it-IT" smtClean="0"/>
              <a:t>3</a:t>
            </a:fld>
            <a:endParaRPr lang="it-IT"/>
          </a:p>
        </p:txBody>
      </p:sp>
      <p:sp>
        <p:nvSpPr>
          <p:cNvPr id="7" name="Segnaposto piè di pagina 6">
            <a:extLst>
              <a:ext uri="{FF2B5EF4-FFF2-40B4-BE49-F238E27FC236}">
                <a16:creationId xmlns:a16="http://schemas.microsoft.com/office/drawing/2014/main" id="{A2125B31-31BF-9D75-6BA9-658E06FB1AAC}"/>
              </a:ext>
            </a:extLst>
          </p:cNvPr>
          <p:cNvSpPr>
            <a:spLocks noGrp="1"/>
          </p:cNvSpPr>
          <p:nvPr>
            <p:ph type="ftr" sz="quarter" idx="3"/>
          </p:nvPr>
        </p:nvSpPr>
        <p:spPr/>
        <p:txBody>
          <a:bodyPr/>
          <a:lstStyle/>
          <a:p>
            <a:r>
              <a:rPr lang="it-IT"/>
              <a:t>ENR-04-ENEA-03 ORION</a:t>
            </a:r>
            <a:endParaRPr lang="it-IT" dirty="0"/>
          </a:p>
        </p:txBody>
      </p:sp>
      <p:pic>
        <p:nvPicPr>
          <p:cNvPr id="8" name="Immagine 7">
            <a:extLst>
              <a:ext uri="{FF2B5EF4-FFF2-40B4-BE49-F238E27FC236}">
                <a16:creationId xmlns:a16="http://schemas.microsoft.com/office/drawing/2014/main" id="{207CE82D-EFA3-E3EC-7705-7018024784E8}"/>
              </a:ext>
            </a:extLst>
          </p:cNvPr>
          <p:cNvPicPr>
            <a:picLocks noChangeAspect="1"/>
          </p:cNvPicPr>
          <p:nvPr/>
        </p:nvPicPr>
        <p:blipFill>
          <a:blip r:embed="rId2"/>
          <a:srcRect t="20926" b="10741"/>
          <a:stretch/>
        </p:blipFill>
        <p:spPr>
          <a:xfrm>
            <a:off x="413414" y="733425"/>
            <a:ext cx="8568661" cy="4140956"/>
          </a:xfrm>
          <a:prstGeom prst="rect">
            <a:avLst/>
          </a:prstGeom>
        </p:spPr>
      </p:pic>
      <p:sp>
        <p:nvSpPr>
          <p:cNvPr id="9" name="CasellaDiTesto 8">
            <a:extLst>
              <a:ext uri="{FF2B5EF4-FFF2-40B4-BE49-F238E27FC236}">
                <a16:creationId xmlns:a16="http://schemas.microsoft.com/office/drawing/2014/main" id="{737B43B7-F477-84DA-0E56-6536EEEB16C5}"/>
              </a:ext>
            </a:extLst>
          </p:cNvPr>
          <p:cNvSpPr txBox="1"/>
          <p:nvPr/>
        </p:nvSpPr>
        <p:spPr>
          <a:xfrm>
            <a:off x="0" y="4806273"/>
            <a:ext cx="8508240" cy="276999"/>
          </a:xfrm>
          <a:prstGeom prst="rect">
            <a:avLst/>
          </a:prstGeom>
        </p:spPr>
        <p:style>
          <a:lnRef idx="2">
            <a:schemeClr val="dk1"/>
          </a:lnRef>
          <a:fillRef idx="1">
            <a:schemeClr val="lt1"/>
          </a:fillRef>
          <a:effectRef idx="0">
            <a:schemeClr val="dk1"/>
          </a:effectRef>
          <a:fontRef idx="minor">
            <a:schemeClr val="dk1"/>
          </a:fontRef>
        </p:style>
        <p:txBody>
          <a:bodyPr vert="horz" wrap="square" lIns="91440" tIns="0" rIns="91440" bIns="0" rtlCol="0">
            <a:spAutoFit/>
          </a:bodyPr>
          <a:lstStyle/>
          <a:p>
            <a:r>
              <a:rPr lang="it-IT" dirty="0" err="1"/>
              <a:t>There</a:t>
            </a:r>
            <a:r>
              <a:rPr lang="it-IT" dirty="0"/>
              <a:t> are </a:t>
            </a:r>
            <a:r>
              <a:rPr lang="it-IT" dirty="0" err="1"/>
              <a:t>several</a:t>
            </a:r>
            <a:r>
              <a:rPr lang="it-IT" dirty="0"/>
              <a:t> families of IBSC, </a:t>
            </a:r>
            <a:r>
              <a:rPr lang="it-IT" dirty="0" err="1"/>
              <a:t>named</a:t>
            </a:r>
            <a:r>
              <a:rPr lang="it-IT" dirty="0"/>
              <a:t> after </a:t>
            </a:r>
            <a:r>
              <a:rPr lang="it-IT" dirty="0" err="1"/>
              <a:t>their</a:t>
            </a:r>
            <a:r>
              <a:rPr lang="it-IT" dirty="0"/>
              <a:t> </a:t>
            </a:r>
            <a:r>
              <a:rPr lang="it-IT" dirty="0" err="1"/>
              <a:t>chemical</a:t>
            </a:r>
            <a:r>
              <a:rPr lang="it-IT" dirty="0"/>
              <a:t> </a:t>
            </a:r>
            <a:r>
              <a:rPr lang="it-IT" dirty="0" err="1"/>
              <a:t>composition</a:t>
            </a:r>
            <a:endParaRPr lang="en-GB" dirty="0"/>
          </a:p>
        </p:txBody>
      </p:sp>
      <p:pic>
        <p:nvPicPr>
          <p:cNvPr id="3" name="Immagine 2">
            <a:extLst>
              <a:ext uri="{FF2B5EF4-FFF2-40B4-BE49-F238E27FC236}">
                <a16:creationId xmlns:a16="http://schemas.microsoft.com/office/drawing/2014/main" id="{6F914D5E-8C45-6610-1503-3EF89F97CD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40682534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E6B1E5C-B93E-F88B-359D-17A8BEF4CF49}"/>
              </a:ext>
            </a:extLst>
          </p:cNvPr>
          <p:cNvSpPr>
            <a:spLocks noGrp="1"/>
          </p:cNvSpPr>
          <p:nvPr>
            <p:ph type="title"/>
          </p:nvPr>
        </p:nvSpPr>
        <p:spPr/>
        <p:txBody>
          <a:bodyPr/>
          <a:lstStyle/>
          <a:p>
            <a:r>
              <a:rPr lang="en-US" dirty="0"/>
              <a:t>Internal microstructure </a:t>
            </a:r>
          </a:p>
        </p:txBody>
      </p:sp>
      <p:sp>
        <p:nvSpPr>
          <p:cNvPr id="6" name="Segnaposto numero diapositiva 5">
            <a:extLst>
              <a:ext uri="{FF2B5EF4-FFF2-40B4-BE49-F238E27FC236}">
                <a16:creationId xmlns:a16="http://schemas.microsoft.com/office/drawing/2014/main" id="{559E6B9E-4BC7-8A6C-F0C5-4100A42ED5A9}"/>
              </a:ext>
            </a:extLst>
          </p:cNvPr>
          <p:cNvSpPr>
            <a:spLocks noGrp="1"/>
          </p:cNvSpPr>
          <p:nvPr>
            <p:ph type="sldNum" sz="quarter" idx="4"/>
          </p:nvPr>
        </p:nvSpPr>
        <p:spPr/>
        <p:txBody>
          <a:bodyPr/>
          <a:lstStyle/>
          <a:p>
            <a:fld id="{02C7C199-0D0D-7840-A88D-785280B31CF7}" type="slidenum">
              <a:rPr lang="it-IT" smtClean="0"/>
              <a:t>30</a:t>
            </a:fld>
            <a:endParaRPr lang="it-IT"/>
          </a:p>
        </p:txBody>
      </p:sp>
      <p:sp>
        <p:nvSpPr>
          <p:cNvPr id="7" name="Segnaposto piè di pagina 6">
            <a:extLst>
              <a:ext uri="{FF2B5EF4-FFF2-40B4-BE49-F238E27FC236}">
                <a16:creationId xmlns:a16="http://schemas.microsoft.com/office/drawing/2014/main" id="{524D3D6F-5B58-5E04-8B87-6E3F40B1B6E6}"/>
              </a:ext>
            </a:extLst>
          </p:cNvPr>
          <p:cNvSpPr>
            <a:spLocks noGrp="1"/>
          </p:cNvSpPr>
          <p:nvPr>
            <p:ph type="ftr" sz="quarter" idx="3"/>
          </p:nvPr>
        </p:nvSpPr>
        <p:spPr/>
        <p:txBody>
          <a:bodyPr/>
          <a:lstStyle/>
          <a:p>
            <a:r>
              <a:rPr lang="it-IT"/>
              <a:t>ENR-04-ENEA-03 ORION</a:t>
            </a:r>
            <a:endParaRPr lang="it-IT" dirty="0"/>
          </a:p>
        </p:txBody>
      </p:sp>
      <p:pic>
        <p:nvPicPr>
          <p:cNvPr id="9" name="Immagine 8">
            <a:extLst>
              <a:ext uri="{FF2B5EF4-FFF2-40B4-BE49-F238E27FC236}">
                <a16:creationId xmlns:a16="http://schemas.microsoft.com/office/drawing/2014/main" id="{302E1581-FDBE-AA18-2243-C93F0ED67BFE}"/>
              </a:ext>
            </a:extLst>
          </p:cNvPr>
          <p:cNvPicPr>
            <a:picLocks noChangeAspect="1"/>
          </p:cNvPicPr>
          <p:nvPr/>
        </p:nvPicPr>
        <p:blipFill>
          <a:blip r:embed="rId2"/>
          <a:stretch>
            <a:fillRect/>
          </a:stretch>
        </p:blipFill>
        <p:spPr>
          <a:xfrm>
            <a:off x="468634" y="860250"/>
            <a:ext cx="5113284" cy="3907014"/>
          </a:xfrm>
          <a:prstGeom prst="rect">
            <a:avLst/>
          </a:prstGeom>
        </p:spPr>
      </p:pic>
      <p:sp>
        <p:nvSpPr>
          <p:cNvPr id="3" name="CasellaDiTesto 2">
            <a:extLst>
              <a:ext uri="{FF2B5EF4-FFF2-40B4-BE49-F238E27FC236}">
                <a16:creationId xmlns:a16="http://schemas.microsoft.com/office/drawing/2014/main" id="{2EF9F01D-7BA6-EB57-BEA9-E88FE5F4D775}"/>
              </a:ext>
            </a:extLst>
          </p:cNvPr>
          <p:cNvSpPr txBox="1"/>
          <p:nvPr/>
        </p:nvSpPr>
        <p:spPr>
          <a:xfrm>
            <a:off x="5984777" y="1207842"/>
            <a:ext cx="2702023" cy="3211830"/>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vert="horz" wrap="square" lIns="91440" tIns="0" rIns="91440" bIns="0" rtlCol="0">
            <a:spAutoFit/>
          </a:bodyPr>
          <a:lstStyle/>
          <a:p>
            <a:pPr algn="ctr"/>
            <a:r>
              <a:rPr lang="it-IT" sz="1600" dirty="0" err="1"/>
              <a:t>Furthermore</a:t>
            </a:r>
            <a:r>
              <a:rPr lang="it-IT" sz="1600" dirty="0"/>
              <a:t>, composite </a:t>
            </a:r>
            <a:r>
              <a:rPr lang="it-IT" sz="1600" dirty="0" err="1"/>
              <a:t>sheaths</a:t>
            </a:r>
            <a:r>
              <a:rPr lang="it-IT" sz="1600" dirty="0"/>
              <a:t> highlight CTE </a:t>
            </a:r>
            <a:r>
              <a:rPr lang="it-IT" sz="1600" dirty="0" err="1"/>
              <a:t>compatibility</a:t>
            </a:r>
            <a:r>
              <a:rPr lang="it-IT" sz="1600" dirty="0"/>
              <a:t> </a:t>
            </a:r>
            <a:r>
              <a:rPr lang="it-IT" sz="1600" dirty="0" err="1"/>
              <a:t>issues</a:t>
            </a:r>
            <a:r>
              <a:rPr lang="it-IT" sz="1600" dirty="0"/>
              <a:t> that lead to cracks inside the </a:t>
            </a:r>
            <a:r>
              <a:rPr lang="it-IT" sz="1600" dirty="0" err="1"/>
              <a:t>superconducting</a:t>
            </a:r>
            <a:r>
              <a:rPr lang="it-IT" sz="1600" dirty="0"/>
              <a:t> core</a:t>
            </a:r>
          </a:p>
          <a:p>
            <a:pPr algn="ctr"/>
            <a:endParaRPr lang="it-IT" sz="1600" dirty="0"/>
          </a:p>
          <a:p>
            <a:pPr marL="285750" indent="-285750" algn="ctr">
              <a:buFont typeface="Arial" panose="020B0604020202020204" pitchFamily="34" charset="0"/>
              <a:buChar char="•"/>
            </a:pPr>
            <a:r>
              <a:rPr lang="it-IT" sz="1600" dirty="0"/>
              <a:t>This </a:t>
            </a:r>
            <a:r>
              <a:rPr lang="it-IT" sz="1600" dirty="0" err="1"/>
              <a:t>is</a:t>
            </a:r>
            <a:r>
              <a:rPr lang="it-IT" sz="1600" dirty="0"/>
              <a:t> </a:t>
            </a:r>
            <a:r>
              <a:rPr lang="it-IT" sz="1600" dirty="0" err="1"/>
              <a:t>mitigated</a:t>
            </a:r>
            <a:r>
              <a:rPr lang="it-IT" sz="1600" dirty="0"/>
              <a:t> by silver</a:t>
            </a:r>
          </a:p>
          <a:p>
            <a:pPr marL="285750" indent="-285750" algn="ctr">
              <a:buFont typeface="Arial" panose="020B0604020202020204" pitchFamily="34" charset="0"/>
              <a:buChar char="•"/>
            </a:pPr>
            <a:r>
              <a:rPr lang="it-IT" sz="1600" dirty="0"/>
              <a:t>Opportune tailoring of </a:t>
            </a:r>
            <a:r>
              <a:rPr lang="it-IT" sz="1600" dirty="0" err="1"/>
              <a:t>thermal</a:t>
            </a:r>
            <a:r>
              <a:rPr lang="it-IT" sz="1600" dirty="0"/>
              <a:t> treatment </a:t>
            </a:r>
            <a:r>
              <a:rPr lang="it-IT" sz="1600" dirty="0" err="1"/>
              <a:t>is</a:t>
            </a:r>
            <a:r>
              <a:rPr lang="it-IT" sz="1600" dirty="0"/>
              <a:t> </a:t>
            </a:r>
            <a:r>
              <a:rPr lang="it-IT" sz="1600" dirty="0" err="1"/>
              <a:t>needed</a:t>
            </a:r>
            <a:r>
              <a:rPr lang="it-IT" sz="1600" dirty="0"/>
              <a:t> as </a:t>
            </a:r>
            <a:r>
              <a:rPr lang="it-IT" sz="1600" dirty="0" err="1"/>
              <a:t>well</a:t>
            </a:r>
            <a:r>
              <a:rPr lang="it-IT" sz="1600" dirty="0"/>
              <a:t> (low </a:t>
            </a:r>
            <a:r>
              <a:rPr lang="it-IT" sz="1600" dirty="0" err="1"/>
              <a:t>cooling</a:t>
            </a:r>
            <a:r>
              <a:rPr lang="it-IT" sz="1600" dirty="0"/>
              <a:t> rate)</a:t>
            </a:r>
          </a:p>
        </p:txBody>
      </p:sp>
      <p:pic>
        <p:nvPicPr>
          <p:cNvPr id="4" name="Immagine 3">
            <a:extLst>
              <a:ext uri="{FF2B5EF4-FFF2-40B4-BE49-F238E27FC236}">
                <a16:creationId xmlns:a16="http://schemas.microsoft.com/office/drawing/2014/main" id="{6F3742A4-9408-73C8-067A-80489A33CA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10546047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18744E18-3096-F347-5D50-F3BC306652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2" name="Titolo 1">
            <a:extLst>
              <a:ext uri="{FF2B5EF4-FFF2-40B4-BE49-F238E27FC236}">
                <a16:creationId xmlns:a16="http://schemas.microsoft.com/office/drawing/2014/main" id="{1F572AB2-7502-BBA8-6ED3-B8D4FBA7DA3F}"/>
              </a:ext>
            </a:extLst>
          </p:cNvPr>
          <p:cNvSpPr>
            <a:spLocks noGrp="1"/>
          </p:cNvSpPr>
          <p:nvPr>
            <p:ph type="title"/>
          </p:nvPr>
        </p:nvSpPr>
        <p:spPr/>
        <p:txBody>
          <a:bodyPr/>
          <a:lstStyle/>
          <a:p>
            <a:r>
              <a:rPr lang="en-US" dirty="0"/>
              <a:t>Towards multifilamentary wires</a:t>
            </a:r>
          </a:p>
        </p:txBody>
      </p:sp>
      <p:sp>
        <p:nvSpPr>
          <p:cNvPr id="6" name="Segnaposto numero diapositiva 5">
            <a:extLst>
              <a:ext uri="{FF2B5EF4-FFF2-40B4-BE49-F238E27FC236}">
                <a16:creationId xmlns:a16="http://schemas.microsoft.com/office/drawing/2014/main" id="{1D9B1117-0540-5795-DE97-2A2BEEFACF8C}"/>
              </a:ext>
            </a:extLst>
          </p:cNvPr>
          <p:cNvSpPr>
            <a:spLocks noGrp="1"/>
          </p:cNvSpPr>
          <p:nvPr>
            <p:ph type="sldNum" sz="quarter" idx="4"/>
          </p:nvPr>
        </p:nvSpPr>
        <p:spPr/>
        <p:txBody>
          <a:bodyPr/>
          <a:lstStyle/>
          <a:p>
            <a:fld id="{02C7C199-0D0D-7840-A88D-785280B31CF7}" type="slidenum">
              <a:rPr lang="it-IT" smtClean="0"/>
              <a:t>31</a:t>
            </a:fld>
            <a:endParaRPr lang="it-IT"/>
          </a:p>
        </p:txBody>
      </p:sp>
      <p:sp>
        <p:nvSpPr>
          <p:cNvPr id="7" name="Segnaposto piè di pagina 6">
            <a:extLst>
              <a:ext uri="{FF2B5EF4-FFF2-40B4-BE49-F238E27FC236}">
                <a16:creationId xmlns:a16="http://schemas.microsoft.com/office/drawing/2014/main" id="{1D2E77FB-8E18-B3AF-AB1D-F459E418E020}"/>
              </a:ext>
            </a:extLst>
          </p:cNvPr>
          <p:cNvSpPr>
            <a:spLocks noGrp="1"/>
          </p:cNvSpPr>
          <p:nvPr>
            <p:ph type="ftr" sz="quarter" idx="3"/>
          </p:nvPr>
        </p:nvSpPr>
        <p:spPr/>
        <p:txBody>
          <a:bodyPr/>
          <a:lstStyle/>
          <a:p>
            <a:r>
              <a:rPr lang="it-IT"/>
              <a:t>ENR-04-ENEA-03 ORION</a:t>
            </a:r>
            <a:endParaRPr lang="it-IT" dirty="0"/>
          </a:p>
        </p:txBody>
      </p:sp>
      <p:pic>
        <p:nvPicPr>
          <p:cNvPr id="9" name="Immagine 709240427">
            <a:extLst>
              <a:ext uri="{FF2B5EF4-FFF2-40B4-BE49-F238E27FC236}">
                <a16:creationId xmlns:a16="http://schemas.microsoft.com/office/drawing/2014/main" id="{59A5D9B2-CE03-F5F8-2B4A-78D37448FE2E}"/>
              </a:ext>
            </a:extLst>
          </p:cNvPr>
          <p:cNvPicPr>
            <a:picLocks noChangeAspect="1"/>
          </p:cNvPicPr>
          <p:nvPr/>
        </p:nvPicPr>
        <p:blipFill rotWithShape="1">
          <a:blip r:embed="rId3"/>
          <a:srcRect l="24334" t="13677" r="29825" b="24084"/>
          <a:stretch/>
        </p:blipFill>
        <p:spPr>
          <a:xfrm>
            <a:off x="6411763" y="284020"/>
            <a:ext cx="2038574" cy="1554226"/>
          </a:xfrm>
          <a:prstGeom prst="rect">
            <a:avLst/>
          </a:prstGeom>
        </p:spPr>
      </p:pic>
      <p:pic>
        <p:nvPicPr>
          <p:cNvPr id="10" name="Immagine 573361228">
            <a:extLst>
              <a:ext uri="{FF2B5EF4-FFF2-40B4-BE49-F238E27FC236}">
                <a16:creationId xmlns:a16="http://schemas.microsoft.com/office/drawing/2014/main" id="{4161BB08-E4F6-EC93-A746-5A80DE5209E8}"/>
              </a:ext>
            </a:extLst>
          </p:cNvPr>
          <p:cNvPicPr>
            <a:picLocks noChangeAspect="1"/>
          </p:cNvPicPr>
          <p:nvPr/>
        </p:nvPicPr>
        <p:blipFill>
          <a:blip r:embed="rId4"/>
          <a:stretch>
            <a:fillRect/>
          </a:stretch>
        </p:blipFill>
        <p:spPr>
          <a:xfrm>
            <a:off x="6669766" y="1972061"/>
            <a:ext cx="1522569" cy="1143670"/>
          </a:xfrm>
          <a:prstGeom prst="rect">
            <a:avLst/>
          </a:prstGeom>
        </p:spPr>
      </p:pic>
      <p:pic>
        <p:nvPicPr>
          <p:cNvPr id="11" name="Immagine 1139863929">
            <a:extLst>
              <a:ext uri="{FF2B5EF4-FFF2-40B4-BE49-F238E27FC236}">
                <a16:creationId xmlns:a16="http://schemas.microsoft.com/office/drawing/2014/main" id="{8EC2CBF4-4543-9F33-B24F-82E45910CE67}"/>
              </a:ext>
            </a:extLst>
          </p:cNvPr>
          <p:cNvPicPr>
            <a:picLocks noChangeAspect="1"/>
          </p:cNvPicPr>
          <p:nvPr/>
        </p:nvPicPr>
        <p:blipFill rotWithShape="1">
          <a:blip r:embed="rId5"/>
          <a:srcRect r="6852"/>
          <a:stretch/>
        </p:blipFill>
        <p:spPr>
          <a:xfrm flipH="1">
            <a:off x="7001911" y="3249546"/>
            <a:ext cx="858281" cy="686490"/>
          </a:xfrm>
          <a:prstGeom prst="rect">
            <a:avLst/>
          </a:prstGeom>
        </p:spPr>
      </p:pic>
      <p:pic>
        <p:nvPicPr>
          <p:cNvPr id="12" name="Immagine 1752789788">
            <a:extLst>
              <a:ext uri="{FF2B5EF4-FFF2-40B4-BE49-F238E27FC236}">
                <a16:creationId xmlns:a16="http://schemas.microsoft.com/office/drawing/2014/main" id="{5E32198E-DAF7-11B2-C721-F6CFFACC4CB2}"/>
              </a:ext>
            </a:extLst>
          </p:cNvPr>
          <p:cNvPicPr>
            <a:picLocks noChangeAspect="1"/>
          </p:cNvPicPr>
          <p:nvPr/>
        </p:nvPicPr>
        <p:blipFill rotWithShape="1">
          <a:blip r:embed="rId6"/>
          <a:srcRect l="25697" t="23892" r="21024" b="18427"/>
          <a:stretch/>
        </p:blipFill>
        <p:spPr>
          <a:xfrm flipH="1">
            <a:off x="7183458" y="4069851"/>
            <a:ext cx="495183" cy="402685"/>
          </a:xfrm>
          <a:prstGeom prst="rect">
            <a:avLst/>
          </a:prstGeom>
        </p:spPr>
      </p:pic>
      <p:pic>
        <p:nvPicPr>
          <p:cNvPr id="13" name="Immagine 5">
            <a:extLst>
              <a:ext uri="{FF2B5EF4-FFF2-40B4-BE49-F238E27FC236}">
                <a16:creationId xmlns:a16="http://schemas.microsoft.com/office/drawing/2014/main" id="{C5AB3112-45D7-8441-223A-97744724536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92" t="28303" r="292" b="43621"/>
          <a:stretch/>
        </p:blipFill>
        <p:spPr bwMode="auto">
          <a:xfrm>
            <a:off x="81834" y="872675"/>
            <a:ext cx="4305117" cy="2619171"/>
          </a:xfrm>
          <a:prstGeom prst="rect">
            <a:avLst/>
          </a:prstGeom>
          <a:noFill/>
          <a:ln>
            <a:noFill/>
          </a:ln>
          <a:extLst>
            <a:ext uri="{53640926-AAD7-44D8-BBD7-CCE9431645EC}">
              <a14:shadowObscured xmlns:a14="http://schemas.microsoft.com/office/drawing/2010/main"/>
            </a:ext>
          </a:extLst>
        </p:spPr>
      </p:pic>
      <p:sp>
        <p:nvSpPr>
          <p:cNvPr id="14" name="Casella di testo 2">
            <a:extLst>
              <a:ext uri="{FF2B5EF4-FFF2-40B4-BE49-F238E27FC236}">
                <a16:creationId xmlns:a16="http://schemas.microsoft.com/office/drawing/2014/main" id="{14FB9346-8AB8-7A1A-0035-C2200640FBF6}"/>
              </a:ext>
            </a:extLst>
          </p:cNvPr>
          <p:cNvSpPr txBox="1">
            <a:spLocks noChangeArrowheads="1"/>
          </p:cNvSpPr>
          <p:nvPr/>
        </p:nvSpPr>
        <p:spPr bwMode="auto">
          <a:xfrm>
            <a:off x="675171" y="3563323"/>
            <a:ext cx="2517775" cy="435889"/>
          </a:xfrm>
          <a:prstGeom prst="rect">
            <a:avLst/>
          </a:prstGeom>
          <a:solidFill>
            <a:srgbClr val="FFFFFF"/>
          </a:solidFill>
          <a:ln w="9525">
            <a:solidFill>
              <a:schemeClr val="bg1"/>
            </a:solidFill>
            <a:miter lim="800000"/>
            <a:headEnd/>
            <a:tailEnd/>
          </a:ln>
        </p:spPr>
        <p:txBody>
          <a:bodyPr rot="0" vert="horz" wrap="square" lIns="91440" tIns="45720" rIns="91440" bIns="45720" anchor="t" anchorCtr="0">
            <a:spAutoFit/>
          </a:bodyPr>
          <a:lstStyle/>
          <a:p>
            <a:pPr algn="ctr">
              <a:lnSpc>
                <a:spcPct val="115000"/>
              </a:lnSpc>
              <a:spcAft>
                <a:spcPts val="800"/>
              </a:spcAft>
            </a:pPr>
            <a:r>
              <a:rPr lang="en-US" sz="1000" kern="100" dirty="0">
                <a:effectLst/>
                <a:latin typeface="Calibri" panose="020F0502020204030204" pitchFamily="34" charset="0"/>
                <a:ea typeface="Calibri" panose="020F0502020204030204" pitchFamily="34" charset="0"/>
                <a:cs typeface="Times New Roman" panose="02020603050405020304" pitchFamily="18" charset="0"/>
              </a:rPr>
              <a:t>6 m of mono-filamentary tape used for the multifilamentary wire </a:t>
            </a:r>
            <a:endParaRPr lang="it-IT" sz="1200" kern="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Immagine 4">
            <a:extLst>
              <a:ext uri="{FF2B5EF4-FFF2-40B4-BE49-F238E27FC236}">
                <a16:creationId xmlns:a16="http://schemas.microsoft.com/office/drawing/2014/main" id="{3B68D8A3-0A72-2B56-0E26-C44B2BA1A3E6}"/>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94738" y="3115731"/>
            <a:ext cx="1796695" cy="1617461"/>
          </a:xfrm>
          <a:prstGeom prst="rect">
            <a:avLst/>
          </a:prstGeom>
          <a:noFill/>
        </p:spPr>
      </p:pic>
      <p:sp>
        <p:nvSpPr>
          <p:cNvPr id="4" name="CasellaDiTesto 3">
            <a:extLst>
              <a:ext uri="{FF2B5EF4-FFF2-40B4-BE49-F238E27FC236}">
                <a16:creationId xmlns:a16="http://schemas.microsoft.com/office/drawing/2014/main" id="{CCE804BF-D96C-CB3D-AD30-80F8220CF258}"/>
              </a:ext>
            </a:extLst>
          </p:cNvPr>
          <p:cNvSpPr txBox="1"/>
          <p:nvPr/>
        </p:nvSpPr>
        <p:spPr>
          <a:xfrm>
            <a:off x="2521258" y="1924181"/>
            <a:ext cx="3890505" cy="1038701"/>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a:t>A </a:t>
            </a:r>
            <a:r>
              <a:rPr lang="it-IT" sz="1600" dirty="0" err="1"/>
              <a:t>flat</a:t>
            </a:r>
            <a:r>
              <a:rPr lang="it-IT" sz="1600" dirty="0"/>
              <a:t> </a:t>
            </a:r>
            <a:r>
              <a:rPr lang="it-IT" sz="1600" dirty="0" err="1"/>
              <a:t>textured</a:t>
            </a:r>
            <a:r>
              <a:rPr lang="it-IT" sz="1600" dirty="0"/>
              <a:t> </a:t>
            </a:r>
            <a:r>
              <a:rPr lang="it-IT" sz="1600" dirty="0" err="1"/>
              <a:t>wire</a:t>
            </a:r>
            <a:r>
              <a:rPr lang="it-IT" sz="1600" dirty="0"/>
              <a:t> can be </a:t>
            </a:r>
            <a:r>
              <a:rPr lang="it-IT" sz="1600" dirty="0" err="1"/>
              <a:t>used</a:t>
            </a:r>
            <a:r>
              <a:rPr lang="it-IT" sz="1600" dirty="0"/>
              <a:t> to produce an </a:t>
            </a:r>
            <a:r>
              <a:rPr lang="it-IT" sz="1600" dirty="0" err="1"/>
              <a:t>isotropic</a:t>
            </a:r>
            <a:r>
              <a:rPr lang="it-IT" sz="1600" dirty="0"/>
              <a:t> multi-</a:t>
            </a:r>
            <a:r>
              <a:rPr lang="it-IT" sz="1600" dirty="0" err="1"/>
              <a:t>filamentary</a:t>
            </a:r>
            <a:r>
              <a:rPr lang="it-IT" sz="1600" dirty="0"/>
              <a:t> </a:t>
            </a:r>
            <a:r>
              <a:rPr lang="it-IT" sz="1600" dirty="0" err="1"/>
              <a:t>wire</a:t>
            </a:r>
            <a:endParaRPr lang="it-IT" sz="1600" dirty="0"/>
          </a:p>
        </p:txBody>
      </p:sp>
    </p:spTree>
    <p:extLst>
      <p:ext uri="{BB962C8B-B14F-4D97-AF65-F5344CB8AC3E}">
        <p14:creationId xmlns:p14="http://schemas.microsoft.com/office/powerpoint/2010/main" val="33608966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39887-51C2-94D4-8FA0-7039C18E8EDF}"/>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B2B47E4D-5412-FA0C-1490-B07223C95D5A}"/>
              </a:ext>
            </a:extLst>
          </p:cNvPr>
          <p:cNvSpPr>
            <a:spLocks noGrp="1"/>
          </p:cNvSpPr>
          <p:nvPr>
            <p:ph type="title"/>
          </p:nvPr>
        </p:nvSpPr>
        <p:spPr/>
        <p:txBody>
          <a:bodyPr/>
          <a:lstStyle/>
          <a:p>
            <a:r>
              <a:rPr lang="en-US" dirty="0"/>
              <a:t>1</a:t>
            </a:r>
            <a:r>
              <a:rPr lang="en-US" baseline="30000" dirty="0"/>
              <a:t>st</a:t>
            </a:r>
            <a:r>
              <a:rPr lang="en-US" dirty="0"/>
              <a:t> attempt: MW01</a:t>
            </a:r>
          </a:p>
        </p:txBody>
      </p:sp>
      <p:sp>
        <p:nvSpPr>
          <p:cNvPr id="6" name="Segnaposto numero diapositiva 5">
            <a:extLst>
              <a:ext uri="{FF2B5EF4-FFF2-40B4-BE49-F238E27FC236}">
                <a16:creationId xmlns:a16="http://schemas.microsoft.com/office/drawing/2014/main" id="{2AD2BEF2-B04A-8A13-82A7-13E70302FD52}"/>
              </a:ext>
            </a:extLst>
          </p:cNvPr>
          <p:cNvSpPr>
            <a:spLocks noGrp="1"/>
          </p:cNvSpPr>
          <p:nvPr>
            <p:ph type="sldNum" sz="quarter" idx="4"/>
          </p:nvPr>
        </p:nvSpPr>
        <p:spPr/>
        <p:txBody>
          <a:bodyPr/>
          <a:lstStyle/>
          <a:p>
            <a:fld id="{02C7C199-0D0D-7840-A88D-785280B31CF7}" type="slidenum">
              <a:rPr lang="it-IT" smtClean="0"/>
              <a:t>32</a:t>
            </a:fld>
            <a:endParaRPr lang="it-IT"/>
          </a:p>
        </p:txBody>
      </p:sp>
      <p:sp>
        <p:nvSpPr>
          <p:cNvPr id="7" name="Segnaposto piè di pagina 6">
            <a:extLst>
              <a:ext uri="{FF2B5EF4-FFF2-40B4-BE49-F238E27FC236}">
                <a16:creationId xmlns:a16="http://schemas.microsoft.com/office/drawing/2014/main" id="{23B877E0-CE8A-68AB-6336-E40DDA570C1B}"/>
              </a:ext>
            </a:extLst>
          </p:cNvPr>
          <p:cNvSpPr>
            <a:spLocks noGrp="1"/>
          </p:cNvSpPr>
          <p:nvPr>
            <p:ph type="ftr" sz="quarter" idx="3"/>
          </p:nvPr>
        </p:nvSpPr>
        <p:spPr/>
        <p:txBody>
          <a:bodyPr/>
          <a:lstStyle/>
          <a:p>
            <a:r>
              <a:rPr lang="it-IT"/>
              <a:t>ENR-04-ENEA-03 ORION</a:t>
            </a:r>
            <a:endParaRPr lang="it-IT" dirty="0"/>
          </a:p>
        </p:txBody>
      </p:sp>
      <p:pic>
        <p:nvPicPr>
          <p:cNvPr id="8" name="Immagine 7">
            <a:extLst>
              <a:ext uri="{FF2B5EF4-FFF2-40B4-BE49-F238E27FC236}">
                <a16:creationId xmlns:a16="http://schemas.microsoft.com/office/drawing/2014/main" id="{64AAF8C4-C963-07CA-469D-E7BB5D1FDF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pic>
        <p:nvPicPr>
          <p:cNvPr id="4" name="Immagine 3">
            <a:extLst>
              <a:ext uri="{FF2B5EF4-FFF2-40B4-BE49-F238E27FC236}">
                <a16:creationId xmlns:a16="http://schemas.microsoft.com/office/drawing/2014/main" id="{800158EC-1CCE-8958-8966-9710E85B0646}"/>
              </a:ext>
            </a:extLst>
          </p:cNvPr>
          <p:cNvPicPr>
            <a:picLocks noChangeAspect="1"/>
          </p:cNvPicPr>
          <p:nvPr/>
        </p:nvPicPr>
        <p:blipFill>
          <a:blip r:embed="rId3"/>
          <a:stretch>
            <a:fillRect/>
          </a:stretch>
        </p:blipFill>
        <p:spPr>
          <a:xfrm>
            <a:off x="457200" y="1954011"/>
            <a:ext cx="4320423" cy="2535160"/>
          </a:xfrm>
          <a:prstGeom prst="rect">
            <a:avLst/>
          </a:prstGeom>
        </p:spPr>
      </p:pic>
      <p:graphicFrame>
        <p:nvGraphicFramePr>
          <p:cNvPr id="5" name="Oggetto 4">
            <a:extLst>
              <a:ext uri="{FF2B5EF4-FFF2-40B4-BE49-F238E27FC236}">
                <a16:creationId xmlns:a16="http://schemas.microsoft.com/office/drawing/2014/main" id="{4561DAFF-1849-FDBF-125F-5BF82FBDA278}"/>
              </a:ext>
            </a:extLst>
          </p:cNvPr>
          <p:cNvGraphicFramePr>
            <a:graphicFrameLocks noChangeAspect="1"/>
          </p:cNvGraphicFramePr>
          <p:nvPr>
            <p:extLst>
              <p:ext uri="{D42A27DB-BD31-4B8C-83A1-F6EECF244321}">
                <p14:modId xmlns:p14="http://schemas.microsoft.com/office/powerpoint/2010/main" val="2706410318"/>
              </p:ext>
            </p:extLst>
          </p:nvPr>
        </p:nvGraphicFramePr>
        <p:xfrm>
          <a:off x="4846003" y="1636791"/>
          <a:ext cx="3726497" cy="2852380"/>
        </p:xfrm>
        <a:graphic>
          <a:graphicData uri="http://schemas.openxmlformats.org/presentationml/2006/ole">
            <mc:AlternateContent xmlns:mc="http://schemas.openxmlformats.org/markup-compatibility/2006">
              <mc:Choice xmlns:v="urn:schemas-microsoft-com:vml" Requires="v">
                <p:oleObj name="Graph" r:id="rId4" imgW="3822929" imgH="2926704" progId="Origin95.Graph">
                  <p:embed/>
                </p:oleObj>
              </mc:Choice>
              <mc:Fallback>
                <p:oleObj name="Graph" r:id="rId4" imgW="3822929" imgH="2926704" progId="Origin95.Graph">
                  <p:embed/>
                  <p:pic>
                    <p:nvPicPr>
                      <p:cNvPr id="5" name="Oggetto 4">
                        <a:extLst>
                          <a:ext uri="{FF2B5EF4-FFF2-40B4-BE49-F238E27FC236}">
                            <a16:creationId xmlns:a16="http://schemas.microsoft.com/office/drawing/2014/main" id="{4561DAFF-1849-FDBF-125F-5BF82FBDA278}"/>
                          </a:ext>
                        </a:extLst>
                      </p:cNvPr>
                      <p:cNvPicPr/>
                      <p:nvPr/>
                    </p:nvPicPr>
                    <p:blipFill>
                      <a:blip r:embed="rId5"/>
                      <a:stretch>
                        <a:fillRect/>
                      </a:stretch>
                    </p:blipFill>
                    <p:spPr>
                      <a:xfrm>
                        <a:off x="4846003" y="1636791"/>
                        <a:ext cx="3726497" cy="2852380"/>
                      </a:xfrm>
                      <a:prstGeom prst="rect">
                        <a:avLst/>
                      </a:prstGeom>
                    </p:spPr>
                  </p:pic>
                </p:oleObj>
              </mc:Fallback>
            </mc:AlternateContent>
          </a:graphicData>
        </a:graphic>
      </p:graphicFrame>
      <p:sp>
        <p:nvSpPr>
          <p:cNvPr id="3" name="CasellaDiTesto 2">
            <a:extLst>
              <a:ext uri="{FF2B5EF4-FFF2-40B4-BE49-F238E27FC236}">
                <a16:creationId xmlns:a16="http://schemas.microsoft.com/office/drawing/2014/main" id="{A6E6EDB1-36DE-EB1D-FD01-2897661B6816}"/>
              </a:ext>
            </a:extLst>
          </p:cNvPr>
          <p:cNvSpPr txBox="1"/>
          <p:nvPr/>
        </p:nvSpPr>
        <p:spPr>
          <a:xfrm>
            <a:off x="1744835" y="839347"/>
            <a:ext cx="3890505" cy="1038701"/>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a:t>A first sample was </a:t>
            </a:r>
            <a:r>
              <a:rPr lang="it-IT" sz="1600" dirty="0" err="1"/>
              <a:t>produced</a:t>
            </a:r>
            <a:r>
              <a:rPr lang="it-IT" sz="1600" dirty="0"/>
              <a:t>. </a:t>
            </a:r>
            <a:r>
              <a:rPr lang="it-IT" sz="1600" dirty="0" err="1"/>
              <a:t>Despite</a:t>
            </a:r>
            <a:r>
              <a:rPr lang="it-IT" sz="1600" dirty="0"/>
              <a:t> some </a:t>
            </a:r>
            <a:r>
              <a:rPr lang="it-IT" sz="1600" dirty="0" err="1"/>
              <a:t>microstructure</a:t>
            </a:r>
            <a:r>
              <a:rPr lang="it-IT" sz="1600" dirty="0"/>
              <a:t> </a:t>
            </a:r>
            <a:r>
              <a:rPr lang="it-IT" sz="1600" dirty="0" err="1"/>
              <a:t>issues</a:t>
            </a:r>
            <a:r>
              <a:rPr lang="it-IT" sz="1600" dirty="0"/>
              <a:t>, the </a:t>
            </a:r>
            <a:r>
              <a:rPr lang="it-IT" sz="1600" dirty="0" err="1"/>
              <a:t>attempt</a:t>
            </a:r>
            <a:r>
              <a:rPr lang="it-IT" sz="1600" dirty="0"/>
              <a:t> was </a:t>
            </a:r>
            <a:r>
              <a:rPr lang="it-IT" sz="1600" dirty="0" err="1"/>
              <a:t>successful</a:t>
            </a:r>
            <a:r>
              <a:rPr lang="it-IT" sz="1600" dirty="0"/>
              <a:t> (</a:t>
            </a:r>
            <a:r>
              <a:rPr lang="it-IT" sz="1600" dirty="0" err="1"/>
              <a:t>yet</a:t>
            </a:r>
            <a:r>
              <a:rPr lang="it-IT" sz="1600" dirty="0"/>
              <a:t> low Jc)</a:t>
            </a:r>
          </a:p>
        </p:txBody>
      </p:sp>
    </p:spTree>
    <p:extLst>
      <p:ext uri="{BB962C8B-B14F-4D97-AF65-F5344CB8AC3E}">
        <p14:creationId xmlns:p14="http://schemas.microsoft.com/office/powerpoint/2010/main" val="247591642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A1C3AF-98D9-9D9E-BFC0-E8BCC1FC75F1}"/>
              </a:ext>
            </a:extLst>
          </p:cNvPr>
          <p:cNvSpPr>
            <a:spLocks noGrp="1"/>
          </p:cNvSpPr>
          <p:nvPr>
            <p:ph type="title"/>
          </p:nvPr>
        </p:nvSpPr>
        <p:spPr/>
        <p:txBody>
          <a:bodyPr/>
          <a:lstStyle/>
          <a:p>
            <a:r>
              <a:rPr lang="en-US" dirty="0"/>
              <a:t>2</a:t>
            </a:r>
            <a:r>
              <a:rPr lang="en-US" baseline="30000" dirty="0"/>
              <a:t>nd</a:t>
            </a:r>
            <a:r>
              <a:rPr lang="en-US" dirty="0"/>
              <a:t> and 3</a:t>
            </a:r>
            <a:r>
              <a:rPr lang="en-US" baseline="30000" dirty="0"/>
              <a:t>rd</a:t>
            </a:r>
            <a:r>
              <a:rPr lang="en-US" dirty="0"/>
              <a:t> attempt: MW02/03</a:t>
            </a:r>
          </a:p>
        </p:txBody>
      </p:sp>
      <p:sp>
        <p:nvSpPr>
          <p:cNvPr id="6" name="Segnaposto numero diapositiva 5">
            <a:extLst>
              <a:ext uri="{FF2B5EF4-FFF2-40B4-BE49-F238E27FC236}">
                <a16:creationId xmlns:a16="http://schemas.microsoft.com/office/drawing/2014/main" id="{27C8CD19-CC56-AF00-621E-642E997CCD12}"/>
              </a:ext>
            </a:extLst>
          </p:cNvPr>
          <p:cNvSpPr>
            <a:spLocks noGrp="1"/>
          </p:cNvSpPr>
          <p:nvPr>
            <p:ph type="sldNum" sz="quarter" idx="4"/>
          </p:nvPr>
        </p:nvSpPr>
        <p:spPr/>
        <p:txBody>
          <a:bodyPr/>
          <a:lstStyle/>
          <a:p>
            <a:fld id="{02C7C199-0D0D-7840-A88D-785280B31CF7}" type="slidenum">
              <a:rPr lang="it-IT" smtClean="0"/>
              <a:t>33</a:t>
            </a:fld>
            <a:endParaRPr lang="it-IT"/>
          </a:p>
        </p:txBody>
      </p:sp>
      <p:sp>
        <p:nvSpPr>
          <p:cNvPr id="7" name="Segnaposto piè di pagina 6">
            <a:extLst>
              <a:ext uri="{FF2B5EF4-FFF2-40B4-BE49-F238E27FC236}">
                <a16:creationId xmlns:a16="http://schemas.microsoft.com/office/drawing/2014/main" id="{4628A343-96E4-973C-5385-D3D6C18EFD4C}"/>
              </a:ext>
            </a:extLst>
          </p:cNvPr>
          <p:cNvSpPr>
            <a:spLocks noGrp="1"/>
          </p:cNvSpPr>
          <p:nvPr>
            <p:ph type="ftr" sz="quarter" idx="3"/>
          </p:nvPr>
        </p:nvSpPr>
        <p:spPr/>
        <p:txBody>
          <a:bodyPr/>
          <a:lstStyle/>
          <a:p>
            <a:r>
              <a:rPr lang="it-IT"/>
              <a:t>ENR-04-ENEA-03 ORION</a:t>
            </a:r>
            <a:endParaRPr lang="it-IT" dirty="0"/>
          </a:p>
        </p:txBody>
      </p:sp>
      <p:pic>
        <p:nvPicPr>
          <p:cNvPr id="9" name="Immagine 8">
            <a:extLst>
              <a:ext uri="{FF2B5EF4-FFF2-40B4-BE49-F238E27FC236}">
                <a16:creationId xmlns:a16="http://schemas.microsoft.com/office/drawing/2014/main" id="{474A84B1-B076-FC19-5493-E3C0295B1CD3}"/>
              </a:ext>
            </a:extLst>
          </p:cNvPr>
          <p:cNvPicPr>
            <a:picLocks noChangeAspect="1"/>
          </p:cNvPicPr>
          <p:nvPr/>
        </p:nvPicPr>
        <p:blipFill>
          <a:blip r:embed="rId2"/>
          <a:stretch>
            <a:fillRect/>
          </a:stretch>
        </p:blipFill>
        <p:spPr>
          <a:xfrm>
            <a:off x="162560" y="751414"/>
            <a:ext cx="4821884" cy="2891058"/>
          </a:xfrm>
          <a:prstGeom prst="rect">
            <a:avLst/>
          </a:prstGeom>
        </p:spPr>
      </p:pic>
      <p:pic>
        <p:nvPicPr>
          <p:cNvPr id="11" name="Immagine 10">
            <a:extLst>
              <a:ext uri="{FF2B5EF4-FFF2-40B4-BE49-F238E27FC236}">
                <a16:creationId xmlns:a16="http://schemas.microsoft.com/office/drawing/2014/main" id="{45866B53-1C61-7B12-7945-CEE603334900}"/>
              </a:ext>
            </a:extLst>
          </p:cNvPr>
          <p:cNvPicPr>
            <a:picLocks noChangeAspect="1"/>
          </p:cNvPicPr>
          <p:nvPr/>
        </p:nvPicPr>
        <p:blipFill>
          <a:blip r:embed="rId3"/>
          <a:stretch>
            <a:fillRect/>
          </a:stretch>
        </p:blipFill>
        <p:spPr>
          <a:xfrm>
            <a:off x="4322116" y="1753586"/>
            <a:ext cx="4821884" cy="3013678"/>
          </a:xfrm>
          <a:prstGeom prst="rect">
            <a:avLst/>
          </a:prstGeom>
        </p:spPr>
      </p:pic>
      <p:pic>
        <p:nvPicPr>
          <p:cNvPr id="3" name="Immagine 2">
            <a:extLst>
              <a:ext uri="{FF2B5EF4-FFF2-40B4-BE49-F238E27FC236}">
                <a16:creationId xmlns:a16="http://schemas.microsoft.com/office/drawing/2014/main" id="{E56A7729-4AC4-E392-C057-6A0DD8FBF1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
        <p:nvSpPr>
          <p:cNvPr id="4" name="CasellaDiTesto 3">
            <a:extLst>
              <a:ext uri="{FF2B5EF4-FFF2-40B4-BE49-F238E27FC236}">
                <a16:creationId xmlns:a16="http://schemas.microsoft.com/office/drawing/2014/main" id="{BB5DDE2B-BDA8-3E17-F7AE-FC9E02BD030C}"/>
              </a:ext>
            </a:extLst>
          </p:cNvPr>
          <p:cNvSpPr txBox="1"/>
          <p:nvPr/>
        </p:nvSpPr>
        <p:spPr>
          <a:xfrm>
            <a:off x="4053695" y="714885"/>
            <a:ext cx="3890505" cy="1384935"/>
          </a:xfrm>
          <a:prstGeom prst="octagon">
            <a:avLst/>
          </a:prstGeom>
        </p:spPr>
        <p:style>
          <a:lnRef idx="2">
            <a:schemeClr val="accent3">
              <a:shade val="15000"/>
            </a:schemeClr>
          </a:lnRef>
          <a:fillRef idx="1">
            <a:schemeClr val="accent3"/>
          </a:fillRef>
          <a:effectRef idx="0">
            <a:schemeClr val="accent3"/>
          </a:effectRef>
          <a:fontRef idx="minor">
            <a:schemeClr val="lt1"/>
          </a:fontRef>
        </p:style>
        <p:txBody>
          <a:bodyPr vert="horz" wrap="square" lIns="91440" tIns="0" rIns="91440" bIns="0" rtlCol="0">
            <a:spAutoFit/>
          </a:bodyPr>
          <a:lstStyle/>
          <a:p>
            <a:pPr algn="ctr"/>
            <a:r>
              <a:rPr lang="it-IT" sz="1600" dirty="0" err="1"/>
              <a:t>Further</a:t>
            </a:r>
            <a:r>
              <a:rPr lang="it-IT" sz="1600" dirty="0"/>
              <a:t> samples </a:t>
            </a:r>
            <a:r>
              <a:rPr lang="it-IT" sz="1600" dirty="0" err="1"/>
              <a:t>produced</a:t>
            </a:r>
            <a:r>
              <a:rPr lang="it-IT" sz="1600" dirty="0"/>
              <a:t> (with and </a:t>
            </a:r>
            <a:r>
              <a:rPr lang="it-IT" sz="1600" dirty="0" err="1"/>
              <a:t>without</a:t>
            </a:r>
            <a:r>
              <a:rPr lang="it-IT" sz="1600" dirty="0"/>
              <a:t> </a:t>
            </a:r>
            <a:r>
              <a:rPr lang="it-IT" sz="1600" dirty="0" err="1"/>
              <a:t>extrernal</a:t>
            </a:r>
            <a:r>
              <a:rPr lang="it-IT" sz="1600" dirty="0"/>
              <a:t> hard </a:t>
            </a:r>
            <a:r>
              <a:rPr lang="it-IT" sz="1600" dirty="0" err="1"/>
              <a:t>sheath</a:t>
            </a:r>
            <a:r>
              <a:rPr lang="it-IT" sz="1600" dirty="0"/>
              <a:t>) and under </a:t>
            </a:r>
            <a:r>
              <a:rPr lang="it-IT" sz="1600" dirty="0" err="1"/>
              <a:t>characterization</a:t>
            </a:r>
            <a:r>
              <a:rPr lang="it-IT" sz="1600" dirty="0"/>
              <a:t>. Preliminary </a:t>
            </a:r>
            <a:r>
              <a:rPr lang="it-IT" sz="1600" dirty="0" err="1"/>
              <a:t>results</a:t>
            </a:r>
            <a:r>
              <a:rPr lang="it-IT" sz="1600" dirty="0"/>
              <a:t> show good </a:t>
            </a:r>
            <a:r>
              <a:rPr lang="it-IT" sz="1600" dirty="0" err="1"/>
              <a:t>critical</a:t>
            </a:r>
            <a:r>
              <a:rPr lang="it-IT" sz="1600" dirty="0"/>
              <a:t> </a:t>
            </a:r>
            <a:r>
              <a:rPr lang="it-IT" sz="1600" dirty="0" err="1"/>
              <a:t>currents</a:t>
            </a:r>
            <a:endParaRPr lang="it-IT" sz="1600" dirty="0"/>
          </a:p>
        </p:txBody>
      </p:sp>
    </p:spTree>
    <p:extLst>
      <p:ext uri="{BB962C8B-B14F-4D97-AF65-F5344CB8AC3E}">
        <p14:creationId xmlns:p14="http://schemas.microsoft.com/office/powerpoint/2010/main" val="26140190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4D5095E-5048-E0F9-FD95-E15F4F4D5B99}"/>
              </a:ext>
            </a:extLst>
          </p:cNvPr>
          <p:cNvSpPr>
            <a:spLocks noGrp="1"/>
          </p:cNvSpPr>
          <p:nvPr>
            <p:ph type="title"/>
          </p:nvPr>
        </p:nvSpPr>
        <p:spPr/>
        <p:txBody>
          <a:bodyPr/>
          <a:lstStyle/>
          <a:p>
            <a:r>
              <a:rPr lang="it-IT" dirty="0"/>
              <a:t>Project </a:t>
            </a:r>
            <a:r>
              <a:rPr lang="it-IT" dirty="0" err="1"/>
              <a:t>summary</a:t>
            </a:r>
            <a:endParaRPr lang="en-US" dirty="0"/>
          </a:p>
        </p:txBody>
      </p:sp>
      <p:sp>
        <p:nvSpPr>
          <p:cNvPr id="6" name="Segnaposto numero diapositiva 5">
            <a:extLst>
              <a:ext uri="{FF2B5EF4-FFF2-40B4-BE49-F238E27FC236}">
                <a16:creationId xmlns:a16="http://schemas.microsoft.com/office/drawing/2014/main" id="{E05D2B2E-DEFE-4D18-A335-111C54BA0947}"/>
              </a:ext>
            </a:extLst>
          </p:cNvPr>
          <p:cNvSpPr>
            <a:spLocks noGrp="1"/>
          </p:cNvSpPr>
          <p:nvPr>
            <p:ph type="sldNum" sz="quarter" idx="4"/>
          </p:nvPr>
        </p:nvSpPr>
        <p:spPr/>
        <p:txBody>
          <a:bodyPr/>
          <a:lstStyle/>
          <a:p>
            <a:fld id="{02C7C199-0D0D-7840-A88D-785280B31CF7}" type="slidenum">
              <a:rPr lang="it-IT" smtClean="0"/>
              <a:t>34</a:t>
            </a:fld>
            <a:endParaRPr lang="it-IT"/>
          </a:p>
        </p:txBody>
      </p:sp>
      <p:sp>
        <p:nvSpPr>
          <p:cNvPr id="7" name="Segnaposto piè di pagina 6">
            <a:extLst>
              <a:ext uri="{FF2B5EF4-FFF2-40B4-BE49-F238E27FC236}">
                <a16:creationId xmlns:a16="http://schemas.microsoft.com/office/drawing/2014/main" id="{FCF7036C-FB45-D834-C411-9F9F19311EEB}"/>
              </a:ext>
            </a:extLst>
          </p:cNvPr>
          <p:cNvSpPr>
            <a:spLocks noGrp="1"/>
          </p:cNvSpPr>
          <p:nvPr>
            <p:ph type="ftr" sz="quarter" idx="3"/>
          </p:nvPr>
        </p:nvSpPr>
        <p:spPr/>
        <p:txBody>
          <a:bodyPr/>
          <a:lstStyle/>
          <a:p>
            <a:r>
              <a:rPr lang="it-IT"/>
              <a:t>ENR-04-ENEA-03 ORION</a:t>
            </a:r>
            <a:endParaRPr lang="it-IT" dirty="0"/>
          </a:p>
        </p:txBody>
      </p:sp>
      <p:graphicFrame>
        <p:nvGraphicFramePr>
          <p:cNvPr id="8" name="Tabella 7">
            <a:extLst>
              <a:ext uri="{FF2B5EF4-FFF2-40B4-BE49-F238E27FC236}">
                <a16:creationId xmlns:a16="http://schemas.microsoft.com/office/drawing/2014/main" id="{6747D7F0-FB5A-833D-07DC-510ACAB11EBE}"/>
              </a:ext>
            </a:extLst>
          </p:cNvPr>
          <p:cNvGraphicFramePr>
            <a:graphicFrameLocks noGrp="1"/>
          </p:cNvGraphicFramePr>
          <p:nvPr>
            <p:extLst>
              <p:ext uri="{D42A27DB-BD31-4B8C-83A1-F6EECF244321}">
                <p14:modId xmlns:p14="http://schemas.microsoft.com/office/powerpoint/2010/main" val="1936559612"/>
              </p:ext>
            </p:extLst>
          </p:nvPr>
        </p:nvGraphicFramePr>
        <p:xfrm>
          <a:off x="0" y="994519"/>
          <a:ext cx="9144000" cy="2011680"/>
        </p:xfrm>
        <a:graphic>
          <a:graphicData uri="http://schemas.openxmlformats.org/drawingml/2006/table">
            <a:tbl>
              <a:tblPr firstRow="1" firstCol="1" bandRow="1">
                <a:tableStyleId>{5C22544A-7EE6-4342-B048-85BDC9FD1C3A}</a:tableStyleId>
              </a:tblPr>
              <a:tblGrid>
                <a:gridCol w="593080">
                  <a:extLst>
                    <a:ext uri="{9D8B030D-6E8A-4147-A177-3AD203B41FA5}">
                      <a16:colId xmlns:a16="http://schemas.microsoft.com/office/drawing/2014/main" val="979068496"/>
                    </a:ext>
                  </a:extLst>
                </a:gridCol>
                <a:gridCol w="1964314">
                  <a:extLst>
                    <a:ext uri="{9D8B030D-6E8A-4147-A177-3AD203B41FA5}">
                      <a16:colId xmlns:a16="http://schemas.microsoft.com/office/drawing/2014/main" val="3574536735"/>
                    </a:ext>
                  </a:extLst>
                </a:gridCol>
                <a:gridCol w="5733105">
                  <a:extLst>
                    <a:ext uri="{9D8B030D-6E8A-4147-A177-3AD203B41FA5}">
                      <a16:colId xmlns:a16="http://schemas.microsoft.com/office/drawing/2014/main" val="148988748"/>
                    </a:ext>
                  </a:extLst>
                </a:gridCol>
                <a:gridCol w="853501">
                  <a:extLst>
                    <a:ext uri="{9D8B030D-6E8A-4147-A177-3AD203B41FA5}">
                      <a16:colId xmlns:a16="http://schemas.microsoft.com/office/drawing/2014/main" val="453272697"/>
                    </a:ext>
                  </a:extLst>
                </a:gridCol>
              </a:tblGrid>
              <a:tr h="132479">
                <a:tc>
                  <a:txBody>
                    <a:bodyPr/>
                    <a:lstStyle/>
                    <a:p>
                      <a:pPr algn="just"/>
                      <a:r>
                        <a:rPr lang="en-GB" sz="1200">
                          <a:effectLst/>
                        </a:rPr>
                        <a:t>No</a:t>
                      </a:r>
                      <a:endParaRPr lang="it-IT"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effectLst/>
                        </a:rPr>
                        <a:t>Title</a:t>
                      </a:r>
                      <a:endParaRPr lang="it-IT"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effectLst/>
                        </a:rPr>
                        <a:t>Description</a:t>
                      </a:r>
                      <a:endParaRPr lang="it-IT" sz="12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a:effectLst/>
                        </a:rPr>
                        <a:t>Expected date</a:t>
                      </a:r>
                      <a:endParaRPr lang="it-IT" sz="12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45421525"/>
                  </a:ext>
                </a:extLst>
              </a:tr>
              <a:tr h="0">
                <a:tc>
                  <a:txBody>
                    <a:bodyPr/>
                    <a:lstStyle/>
                    <a:p>
                      <a:pPr algn="just"/>
                      <a:r>
                        <a:rPr lang="en-GB" sz="1200" dirty="0">
                          <a:solidFill>
                            <a:srgbClr val="00B050"/>
                          </a:solidFill>
                          <a:effectLst/>
                        </a:rPr>
                        <a:t>M1</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solidFill>
                            <a:srgbClr val="00B050"/>
                          </a:solidFill>
                          <a:effectLst/>
                        </a:rPr>
                        <a:t>Novel sheath definition</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solidFill>
                            <a:srgbClr val="00B050"/>
                          </a:solidFill>
                          <a:effectLst/>
                        </a:rPr>
                        <a:t>Definition of a suitable novel sheath architecture following compatibility experiments characterized by improved mechanical properties and enhanced temperature margins</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solidFill>
                            <a:srgbClr val="00B050"/>
                          </a:solidFill>
                          <a:effectLst/>
                        </a:rPr>
                        <a:t>M12</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768730664"/>
                  </a:ext>
                </a:extLst>
              </a:tr>
              <a:tr h="0">
                <a:tc>
                  <a:txBody>
                    <a:bodyPr/>
                    <a:lstStyle/>
                    <a:p>
                      <a:pPr algn="just"/>
                      <a:r>
                        <a:rPr lang="en-GB" sz="1200">
                          <a:solidFill>
                            <a:srgbClr val="00B050"/>
                          </a:solidFill>
                          <a:effectLst/>
                        </a:rPr>
                        <a:t>M2</a:t>
                      </a:r>
                      <a:endParaRPr lang="it-IT" sz="120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solidFill>
                            <a:srgbClr val="00B050"/>
                          </a:solidFill>
                          <a:effectLst/>
                        </a:rPr>
                        <a:t>Optimization of standard wires</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solidFill>
                            <a:srgbClr val="00B050"/>
                          </a:solidFill>
                          <a:effectLst/>
                        </a:rPr>
                        <a:t>Enhancement of performance and technological appeal of standard architecture wires in terms of reduced anisotropy or high pressure requirements, with high degree of homogeneity on technologically relevant lengths</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solidFill>
                            <a:srgbClr val="00B050"/>
                          </a:solidFill>
                          <a:effectLst/>
                        </a:rPr>
                        <a:t>M15</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72633546"/>
                  </a:ext>
                </a:extLst>
              </a:tr>
              <a:tr h="0">
                <a:tc>
                  <a:txBody>
                    <a:bodyPr/>
                    <a:lstStyle/>
                    <a:p>
                      <a:pPr algn="just"/>
                      <a:r>
                        <a:rPr lang="en-GB" sz="1200" dirty="0">
                          <a:solidFill>
                            <a:srgbClr val="00B050"/>
                          </a:solidFill>
                          <a:effectLst/>
                        </a:rPr>
                        <a:t>M3</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solidFill>
                            <a:srgbClr val="00B050"/>
                          </a:solidFill>
                          <a:effectLst/>
                        </a:rPr>
                        <a:t>Performance enhancement on improved wires</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solidFill>
                            <a:srgbClr val="00B050"/>
                          </a:solidFill>
                          <a:effectLst/>
                        </a:rPr>
                        <a:t>Achievement of significant enhancement of superconducting performance with technologically viable methods on improved wires </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200" dirty="0">
                          <a:solidFill>
                            <a:srgbClr val="00B050"/>
                          </a:solidFill>
                          <a:effectLst/>
                        </a:rPr>
                        <a:t>M24</a:t>
                      </a:r>
                      <a:endParaRPr lang="it-IT" sz="1200" dirty="0">
                        <a:solidFill>
                          <a:srgbClr val="00B050"/>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611438971"/>
                  </a:ext>
                </a:extLst>
              </a:tr>
            </a:tbl>
          </a:graphicData>
        </a:graphic>
      </p:graphicFrame>
      <p:sp>
        <p:nvSpPr>
          <p:cNvPr id="3" name="CasellaDiTesto 2">
            <a:extLst>
              <a:ext uri="{FF2B5EF4-FFF2-40B4-BE49-F238E27FC236}">
                <a16:creationId xmlns:a16="http://schemas.microsoft.com/office/drawing/2014/main" id="{297B9EA1-5333-CEFC-6E13-233890002EE2}"/>
              </a:ext>
            </a:extLst>
          </p:cNvPr>
          <p:cNvSpPr txBox="1"/>
          <p:nvPr/>
        </p:nvSpPr>
        <p:spPr>
          <a:xfrm>
            <a:off x="238624" y="3422770"/>
            <a:ext cx="7951774" cy="830997"/>
          </a:xfrm>
          <a:prstGeom prst="rect">
            <a:avLst/>
          </a:prstGeom>
        </p:spPr>
        <p:txBody>
          <a:bodyPr vert="horz" wrap="square" lIns="91440" tIns="0" rIns="91440" bIns="0" rtlCol="0">
            <a:spAutoFit/>
          </a:bodyPr>
          <a:lstStyle/>
          <a:p>
            <a:pPr marL="285750" indent="-285750">
              <a:buFont typeface="Arial" panose="020B0604020202020204" pitchFamily="34" charset="0"/>
              <a:buChar char="•"/>
            </a:pPr>
            <a:r>
              <a:rPr lang="it-IT" dirty="0" err="1"/>
              <a:t>Defined</a:t>
            </a:r>
            <a:r>
              <a:rPr lang="it-IT" dirty="0"/>
              <a:t> milestone </a:t>
            </a:r>
            <a:r>
              <a:rPr lang="it-IT" dirty="0" err="1"/>
              <a:t>reached</a:t>
            </a:r>
            <a:r>
              <a:rPr lang="it-IT" dirty="0"/>
              <a:t> </a:t>
            </a:r>
            <a:r>
              <a:rPr lang="it-IT" dirty="0" err="1"/>
              <a:t>relatively</a:t>
            </a:r>
            <a:r>
              <a:rPr lang="it-IT" dirty="0"/>
              <a:t> on time</a:t>
            </a:r>
          </a:p>
          <a:p>
            <a:pPr marL="285750" indent="-285750">
              <a:buFont typeface="Arial" panose="020B0604020202020204" pitchFamily="34" charset="0"/>
              <a:buChar char="•"/>
            </a:pPr>
            <a:r>
              <a:rPr lang="it-IT" dirty="0" err="1"/>
              <a:t>Results</a:t>
            </a:r>
            <a:r>
              <a:rPr lang="it-IT" dirty="0"/>
              <a:t> </a:t>
            </a:r>
            <a:r>
              <a:rPr lang="it-IT" dirty="0" err="1"/>
              <a:t>presented</a:t>
            </a:r>
            <a:r>
              <a:rPr lang="it-IT" dirty="0"/>
              <a:t> in </a:t>
            </a:r>
            <a:r>
              <a:rPr lang="it-IT" dirty="0" err="1"/>
              <a:t>several</a:t>
            </a:r>
            <a:r>
              <a:rPr lang="it-IT" dirty="0"/>
              <a:t> conferences and </a:t>
            </a:r>
            <a:r>
              <a:rPr lang="it-IT" dirty="0" err="1"/>
              <a:t>worshops</a:t>
            </a:r>
            <a:r>
              <a:rPr lang="it-IT" dirty="0"/>
              <a:t> (2 </a:t>
            </a:r>
            <a:r>
              <a:rPr lang="it-IT" dirty="0" err="1"/>
              <a:t>invited</a:t>
            </a:r>
            <a:r>
              <a:rPr lang="it-IT" dirty="0"/>
              <a:t>, 5 </a:t>
            </a:r>
            <a:r>
              <a:rPr lang="it-IT" dirty="0" err="1"/>
              <a:t>oral</a:t>
            </a:r>
            <a:r>
              <a:rPr lang="it-IT" dirty="0"/>
              <a:t>, 3 poster, 1 paper </a:t>
            </a:r>
            <a:r>
              <a:rPr lang="it-IT" dirty="0" err="1"/>
              <a:t>until</a:t>
            </a:r>
            <a:r>
              <a:rPr lang="it-IT" dirty="0"/>
              <a:t> </a:t>
            </a:r>
            <a:r>
              <a:rPr lang="it-IT" dirty="0" err="1"/>
              <a:t>now</a:t>
            </a:r>
            <a:r>
              <a:rPr lang="it-IT" dirty="0"/>
              <a:t> and </a:t>
            </a:r>
            <a:r>
              <a:rPr lang="it-IT" dirty="0" err="1"/>
              <a:t>further</a:t>
            </a:r>
            <a:r>
              <a:rPr lang="it-IT" dirty="0"/>
              <a:t> </a:t>
            </a:r>
            <a:r>
              <a:rPr lang="it-IT" dirty="0" err="1"/>
              <a:t>contribution</a:t>
            </a:r>
            <a:r>
              <a:rPr lang="it-IT" dirty="0"/>
              <a:t>/</a:t>
            </a:r>
            <a:r>
              <a:rPr lang="it-IT" dirty="0" err="1"/>
              <a:t>submissions</a:t>
            </a:r>
            <a:r>
              <a:rPr lang="it-IT" dirty="0"/>
              <a:t> </a:t>
            </a:r>
            <a:r>
              <a:rPr lang="it-IT" dirty="0" err="1"/>
              <a:t>ongoing</a:t>
            </a:r>
            <a:r>
              <a:rPr lang="it-IT" dirty="0"/>
              <a:t>)</a:t>
            </a:r>
          </a:p>
        </p:txBody>
      </p:sp>
    </p:spTree>
    <p:extLst>
      <p:ext uri="{BB962C8B-B14F-4D97-AF65-F5344CB8AC3E}">
        <p14:creationId xmlns:p14="http://schemas.microsoft.com/office/powerpoint/2010/main" val="33981366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3298A5-934B-8067-0A3C-BCE2CF5EF0D4}"/>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9932858-6A09-9B32-75E1-1F6451B9E539}"/>
              </a:ext>
            </a:extLst>
          </p:cNvPr>
          <p:cNvSpPr>
            <a:spLocks noGrp="1"/>
          </p:cNvSpPr>
          <p:nvPr>
            <p:ph type="title"/>
          </p:nvPr>
        </p:nvSpPr>
        <p:spPr/>
        <p:txBody>
          <a:bodyPr/>
          <a:lstStyle/>
          <a:p>
            <a:r>
              <a:rPr lang="it-IT" dirty="0" err="1"/>
              <a:t>Conclusions</a:t>
            </a:r>
            <a:endParaRPr lang="en-US" dirty="0"/>
          </a:p>
        </p:txBody>
      </p:sp>
      <p:sp>
        <p:nvSpPr>
          <p:cNvPr id="6" name="Segnaposto numero diapositiva 5">
            <a:extLst>
              <a:ext uri="{FF2B5EF4-FFF2-40B4-BE49-F238E27FC236}">
                <a16:creationId xmlns:a16="http://schemas.microsoft.com/office/drawing/2014/main" id="{822AA7F9-89A9-162C-57BB-BDA7571E29E8}"/>
              </a:ext>
            </a:extLst>
          </p:cNvPr>
          <p:cNvSpPr>
            <a:spLocks noGrp="1"/>
          </p:cNvSpPr>
          <p:nvPr>
            <p:ph type="sldNum" sz="quarter" idx="4"/>
          </p:nvPr>
        </p:nvSpPr>
        <p:spPr/>
        <p:txBody>
          <a:bodyPr/>
          <a:lstStyle/>
          <a:p>
            <a:fld id="{02C7C199-0D0D-7840-A88D-785280B31CF7}" type="slidenum">
              <a:rPr lang="it-IT" smtClean="0"/>
              <a:t>35</a:t>
            </a:fld>
            <a:endParaRPr lang="it-IT"/>
          </a:p>
        </p:txBody>
      </p:sp>
      <p:sp>
        <p:nvSpPr>
          <p:cNvPr id="7" name="Segnaposto piè di pagina 6">
            <a:extLst>
              <a:ext uri="{FF2B5EF4-FFF2-40B4-BE49-F238E27FC236}">
                <a16:creationId xmlns:a16="http://schemas.microsoft.com/office/drawing/2014/main" id="{869670F7-2234-9D71-694B-87E3B0163380}"/>
              </a:ext>
            </a:extLst>
          </p:cNvPr>
          <p:cNvSpPr>
            <a:spLocks noGrp="1"/>
          </p:cNvSpPr>
          <p:nvPr>
            <p:ph type="ftr" sz="quarter" idx="3"/>
          </p:nvPr>
        </p:nvSpPr>
        <p:spPr/>
        <p:txBody>
          <a:bodyPr/>
          <a:lstStyle/>
          <a:p>
            <a:r>
              <a:rPr lang="it-IT"/>
              <a:t>ENR-04-ENEA-03 ORION</a:t>
            </a:r>
            <a:endParaRPr lang="it-IT" dirty="0"/>
          </a:p>
        </p:txBody>
      </p:sp>
      <p:sp>
        <p:nvSpPr>
          <p:cNvPr id="3" name="CasellaDiTesto 2">
            <a:extLst>
              <a:ext uri="{FF2B5EF4-FFF2-40B4-BE49-F238E27FC236}">
                <a16:creationId xmlns:a16="http://schemas.microsoft.com/office/drawing/2014/main" id="{4F792F01-BB6E-7104-5A1E-BA474826F819}"/>
              </a:ext>
            </a:extLst>
          </p:cNvPr>
          <p:cNvSpPr txBox="1"/>
          <p:nvPr/>
        </p:nvSpPr>
        <p:spPr>
          <a:xfrm>
            <a:off x="270539" y="810678"/>
            <a:ext cx="8515350" cy="3600986"/>
          </a:xfrm>
          <a:prstGeom prst="rect">
            <a:avLst/>
          </a:prstGeom>
        </p:spPr>
        <p:txBody>
          <a:bodyPr vert="horz" wrap="square" lIns="91440" tIns="0" rIns="91440" bIns="0" rtlCol="0">
            <a:spAutoFit/>
          </a:bodyPr>
          <a:lstStyle/>
          <a:p>
            <a:r>
              <a:rPr lang="en-GB" noProof="0" dirty="0"/>
              <a:t>IBS PIT wires development is a challenging task that embraces several aspects of chemistry, physics and material science.</a:t>
            </a:r>
          </a:p>
          <a:p>
            <a:endParaRPr lang="en-GB" noProof="0" dirty="0"/>
          </a:p>
          <a:p>
            <a:pPr marL="285750" indent="-285750">
              <a:buFont typeface="Arial" panose="020B0604020202020204" pitchFamily="34" charset="0"/>
              <a:buChar char="•"/>
            </a:pPr>
            <a:r>
              <a:rPr lang="en-GB" noProof="0" dirty="0"/>
              <a:t>Flat 122 wires (CNR-SPIN) showed during the project high improvement in terms of performance and homogeneity of results</a:t>
            </a:r>
            <a:r>
              <a:rPr lang="en-GB" dirty="0"/>
              <a:t>. Composite flat 122 wires (CNR-SPIN) heath treated at ambient pressure approached the 10</a:t>
            </a:r>
            <a:r>
              <a:rPr lang="en-GB" baseline="30000" dirty="0"/>
              <a:t>5</a:t>
            </a:r>
            <a:r>
              <a:rPr lang="en-GB" dirty="0"/>
              <a:t>A/cm</a:t>
            </a:r>
            <a:r>
              <a:rPr lang="en-GB" baseline="30000" dirty="0"/>
              <a:t>2</a:t>
            </a:r>
            <a:r>
              <a:rPr lang="en-GB" dirty="0"/>
              <a:t> @ 4.2-10T target identified viable for application.</a:t>
            </a:r>
          </a:p>
          <a:p>
            <a:pPr marL="285750" indent="-285750">
              <a:buFont typeface="Arial" panose="020B0604020202020204" pitchFamily="34" charset="0"/>
              <a:buChar char="•"/>
            </a:pPr>
            <a:r>
              <a:rPr lang="en-GB" noProof="0" dirty="0"/>
              <a:t>Squared composite 1144 wires (ENEA) optimization did not lead to a performance improvement despite the opportune evaluated strategies, most likely due to lack of texturing. </a:t>
            </a:r>
          </a:p>
          <a:p>
            <a:pPr marL="285750" indent="-285750">
              <a:buFont typeface="Arial" panose="020B0604020202020204" pitchFamily="34" charset="0"/>
              <a:buChar char="•"/>
            </a:pPr>
            <a:r>
              <a:rPr lang="en-GB" noProof="0" dirty="0"/>
              <a:t>The novel architecture of IBS multi-filamentary wires developed by CNR-SPIN constitute a promising strategy to achieve high performance in multifilamentary IBS wires</a:t>
            </a:r>
          </a:p>
        </p:txBody>
      </p:sp>
    </p:spTree>
    <p:extLst>
      <p:ext uri="{BB962C8B-B14F-4D97-AF65-F5344CB8AC3E}">
        <p14:creationId xmlns:p14="http://schemas.microsoft.com/office/powerpoint/2010/main" val="9866921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23D68-2B59-CA9B-6CFD-24BA80ADD1C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E34E25A-25DB-4727-8CD3-2836603A5BBC}"/>
              </a:ext>
            </a:extLst>
          </p:cNvPr>
          <p:cNvSpPr>
            <a:spLocks noGrp="1"/>
          </p:cNvSpPr>
          <p:nvPr>
            <p:ph type="title"/>
          </p:nvPr>
        </p:nvSpPr>
        <p:spPr/>
        <p:txBody>
          <a:bodyPr/>
          <a:lstStyle/>
          <a:p>
            <a:r>
              <a:rPr lang="it-IT" dirty="0" err="1"/>
              <a:t>Perspectives</a:t>
            </a:r>
            <a:endParaRPr lang="en-US" dirty="0"/>
          </a:p>
        </p:txBody>
      </p:sp>
      <p:sp>
        <p:nvSpPr>
          <p:cNvPr id="6" name="Segnaposto numero diapositiva 5">
            <a:extLst>
              <a:ext uri="{FF2B5EF4-FFF2-40B4-BE49-F238E27FC236}">
                <a16:creationId xmlns:a16="http://schemas.microsoft.com/office/drawing/2014/main" id="{40FA5BF6-4986-194F-09E6-E76B6CDE3E79}"/>
              </a:ext>
            </a:extLst>
          </p:cNvPr>
          <p:cNvSpPr>
            <a:spLocks noGrp="1"/>
          </p:cNvSpPr>
          <p:nvPr>
            <p:ph type="sldNum" sz="quarter" idx="4"/>
          </p:nvPr>
        </p:nvSpPr>
        <p:spPr/>
        <p:txBody>
          <a:bodyPr/>
          <a:lstStyle/>
          <a:p>
            <a:fld id="{02C7C199-0D0D-7840-A88D-785280B31CF7}" type="slidenum">
              <a:rPr lang="it-IT" smtClean="0"/>
              <a:t>36</a:t>
            </a:fld>
            <a:endParaRPr lang="it-IT"/>
          </a:p>
        </p:txBody>
      </p:sp>
      <p:sp>
        <p:nvSpPr>
          <p:cNvPr id="7" name="Segnaposto piè di pagina 6">
            <a:extLst>
              <a:ext uri="{FF2B5EF4-FFF2-40B4-BE49-F238E27FC236}">
                <a16:creationId xmlns:a16="http://schemas.microsoft.com/office/drawing/2014/main" id="{29B4B0C4-E34D-7826-98EC-940B8CEDD8BE}"/>
              </a:ext>
            </a:extLst>
          </p:cNvPr>
          <p:cNvSpPr>
            <a:spLocks noGrp="1"/>
          </p:cNvSpPr>
          <p:nvPr>
            <p:ph type="ftr" sz="quarter" idx="3"/>
          </p:nvPr>
        </p:nvSpPr>
        <p:spPr/>
        <p:txBody>
          <a:bodyPr/>
          <a:lstStyle/>
          <a:p>
            <a:r>
              <a:rPr lang="it-IT"/>
              <a:t>ENR-04-ENEA-03 ORION</a:t>
            </a:r>
            <a:endParaRPr lang="it-IT" dirty="0"/>
          </a:p>
        </p:txBody>
      </p:sp>
      <p:sp>
        <p:nvSpPr>
          <p:cNvPr id="3" name="CasellaDiTesto 2">
            <a:extLst>
              <a:ext uri="{FF2B5EF4-FFF2-40B4-BE49-F238E27FC236}">
                <a16:creationId xmlns:a16="http://schemas.microsoft.com/office/drawing/2014/main" id="{F1A436F4-26F2-D6BD-9100-8A466ECA1AF7}"/>
              </a:ext>
            </a:extLst>
          </p:cNvPr>
          <p:cNvSpPr txBox="1"/>
          <p:nvPr/>
        </p:nvSpPr>
        <p:spPr>
          <a:xfrm>
            <a:off x="181919" y="881429"/>
            <a:ext cx="8008479" cy="4431983"/>
          </a:xfrm>
          <a:prstGeom prst="rect">
            <a:avLst/>
          </a:prstGeom>
        </p:spPr>
        <p:txBody>
          <a:bodyPr vert="horz" wrap="square" lIns="91440" tIns="0" rIns="91440" bIns="0" rtlCol="0">
            <a:spAutoFit/>
          </a:bodyPr>
          <a:lstStyle/>
          <a:p>
            <a:r>
              <a:rPr lang="en-GB" noProof="0" dirty="0"/>
              <a:t>IBS PIT wires are approaching the technological maturity needed to become a main actor among the high-field superconducting materials </a:t>
            </a:r>
          </a:p>
          <a:p>
            <a:pPr marL="285750" indent="-285750">
              <a:buFont typeface="Arial" panose="020B0604020202020204" pitchFamily="34" charset="0"/>
              <a:buChar char="•"/>
            </a:pPr>
            <a:r>
              <a:rPr lang="en-GB" noProof="0" dirty="0"/>
              <a:t>The limitations in the performance exhibited by the PIT developed in this project are related to extrinsic issues due to manufacturing and optimization of the processes, and not intrinsically related to the material itself. </a:t>
            </a:r>
          </a:p>
          <a:p>
            <a:pPr marL="285750" indent="-285750">
              <a:buFont typeface="Arial" panose="020B0604020202020204" pitchFamily="34" charset="0"/>
              <a:buChar char="•"/>
            </a:pPr>
            <a:r>
              <a:rPr lang="en-GB" dirty="0"/>
              <a:t>Further effort must be devoted towards the mitigation of these factors, in order to unveil the potential for the application, focusing in particular on:</a:t>
            </a:r>
          </a:p>
          <a:p>
            <a:pPr marL="285750" indent="-285750">
              <a:buFont typeface="Arial" panose="020B0604020202020204" pitchFamily="34" charset="0"/>
              <a:buChar char="•"/>
            </a:pPr>
            <a:endParaRPr lang="en-GB" dirty="0"/>
          </a:p>
          <a:p>
            <a:pPr marL="742950" lvl="1" indent="-285750">
              <a:buFont typeface="Wingdings" panose="05000000000000000000" pitchFamily="2" charset="2"/>
              <a:buChar char="q"/>
            </a:pPr>
            <a:r>
              <a:rPr lang="en-GB" noProof="0" dirty="0"/>
              <a:t>Homogeneity on long lengths</a:t>
            </a:r>
          </a:p>
          <a:p>
            <a:pPr marL="742950" lvl="1" indent="-285750">
              <a:buFont typeface="Wingdings" panose="05000000000000000000" pitchFamily="2" charset="2"/>
              <a:buChar char="q"/>
            </a:pPr>
            <a:r>
              <a:rPr lang="en-GB" dirty="0"/>
              <a:t>Mechanical response to thermo-electromagnetic cycles</a:t>
            </a:r>
          </a:p>
          <a:p>
            <a:pPr marL="742950" lvl="1" indent="-285750">
              <a:buFont typeface="Wingdings" panose="05000000000000000000" pitchFamily="2" charset="2"/>
              <a:buChar char="q"/>
            </a:pPr>
            <a:r>
              <a:rPr lang="en-GB" dirty="0"/>
              <a:t>Assessment of performance in real-world prototypes (i.e. small cables or coils) </a:t>
            </a:r>
          </a:p>
          <a:p>
            <a:pPr marL="742950" lvl="1" indent="-285750">
              <a:buFont typeface="Wingdings" panose="05000000000000000000" pitchFamily="2" charset="2"/>
              <a:buChar char="q"/>
            </a:pPr>
            <a:endParaRPr lang="en-GB" dirty="0"/>
          </a:p>
          <a:p>
            <a:pPr marL="742950" lvl="1" indent="-285750">
              <a:buFont typeface="Wingdings" panose="05000000000000000000" pitchFamily="2" charset="2"/>
              <a:buChar char="q"/>
            </a:pPr>
            <a:endParaRPr lang="en-GB" dirty="0"/>
          </a:p>
          <a:p>
            <a:pPr marL="742950" lvl="1" indent="-285750">
              <a:buFont typeface="Wingdings" panose="05000000000000000000" pitchFamily="2" charset="2"/>
              <a:buChar char="q"/>
            </a:pPr>
            <a:endParaRPr lang="en-GB" noProof="0" dirty="0"/>
          </a:p>
        </p:txBody>
      </p:sp>
    </p:spTree>
    <p:extLst>
      <p:ext uri="{BB962C8B-B14F-4D97-AF65-F5344CB8AC3E}">
        <p14:creationId xmlns:p14="http://schemas.microsoft.com/office/powerpoint/2010/main" val="26284638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testo 1"/>
          <p:cNvSpPr>
            <a:spLocks noGrp="1"/>
          </p:cNvSpPr>
          <p:nvPr>
            <p:ph type="body" sz="quarter" idx="10"/>
          </p:nvPr>
        </p:nvSpPr>
        <p:spPr>
          <a:xfrm>
            <a:off x="2857328" y="2063294"/>
            <a:ext cx="3700296" cy="400110"/>
          </a:xfrm>
        </p:spPr>
        <p:txBody>
          <a:bodyPr/>
          <a:lstStyle/>
          <a:p>
            <a:r>
              <a:rPr lang="it-IT" dirty="0"/>
              <a:t>Thank </a:t>
            </a:r>
            <a:r>
              <a:rPr lang="it-IT" dirty="0" err="1"/>
              <a:t>you</a:t>
            </a:r>
            <a:r>
              <a:rPr lang="it-IT" dirty="0"/>
              <a:t> for </a:t>
            </a:r>
            <a:r>
              <a:rPr lang="it-IT" dirty="0" err="1"/>
              <a:t>your</a:t>
            </a:r>
            <a:r>
              <a:rPr lang="it-IT" dirty="0"/>
              <a:t> </a:t>
            </a:r>
            <a:r>
              <a:rPr lang="it-IT" dirty="0" err="1"/>
              <a:t>attention</a:t>
            </a:r>
            <a:endParaRPr lang="it-IT" dirty="0"/>
          </a:p>
        </p:txBody>
      </p:sp>
      <p:sp>
        <p:nvSpPr>
          <p:cNvPr id="3" name="Segnaposto piè di pagina 2"/>
          <p:cNvSpPr>
            <a:spLocks noGrp="1"/>
          </p:cNvSpPr>
          <p:nvPr>
            <p:ph type="ftr" sz="quarter" idx="3"/>
          </p:nvPr>
        </p:nvSpPr>
        <p:spPr/>
        <p:txBody>
          <a:bodyPr/>
          <a:lstStyle/>
          <a:p>
            <a:r>
              <a:rPr lang="it-IT"/>
              <a:t>ENR-04-ENEA-03 ORION</a:t>
            </a:r>
            <a:endParaRPr lang="it-IT" dirty="0"/>
          </a:p>
        </p:txBody>
      </p:sp>
    </p:spTree>
    <p:extLst>
      <p:ext uri="{BB962C8B-B14F-4D97-AF65-F5344CB8AC3E}">
        <p14:creationId xmlns:p14="http://schemas.microsoft.com/office/powerpoint/2010/main" val="3485017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egnaposto testo 1">
            <a:extLst>
              <a:ext uri="{FF2B5EF4-FFF2-40B4-BE49-F238E27FC236}">
                <a16:creationId xmlns:a16="http://schemas.microsoft.com/office/drawing/2014/main" id="{447A1E71-94BA-C0D1-A9C4-1B5169951845}"/>
              </a:ext>
            </a:extLst>
          </p:cNvPr>
          <p:cNvSpPr>
            <a:spLocks noGrp="1"/>
          </p:cNvSpPr>
          <p:nvPr>
            <p:ph type="body" sz="quarter" idx="10"/>
          </p:nvPr>
        </p:nvSpPr>
        <p:spPr>
          <a:xfrm>
            <a:off x="2857328" y="2063294"/>
            <a:ext cx="3700296" cy="400110"/>
          </a:xfrm>
        </p:spPr>
        <p:txBody>
          <a:bodyPr/>
          <a:lstStyle/>
          <a:p>
            <a:r>
              <a:rPr lang="it-IT" dirty="0"/>
              <a:t>Backup Slides</a:t>
            </a:r>
            <a:endParaRPr lang="en-US" dirty="0"/>
          </a:p>
        </p:txBody>
      </p:sp>
      <p:sp>
        <p:nvSpPr>
          <p:cNvPr id="3" name="Segnaposto piè di pagina 2">
            <a:extLst>
              <a:ext uri="{FF2B5EF4-FFF2-40B4-BE49-F238E27FC236}">
                <a16:creationId xmlns:a16="http://schemas.microsoft.com/office/drawing/2014/main" id="{B97E75F0-8760-2660-A11B-D61E4B217205}"/>
              </a:ext>
            </a:extLst>
          </p:cNvPr>
          <p:cNvSpPr>
            <a:spLocks noGrp="1"/>
          </p:cNvSpPr>
          <p:nvPr>
            <p:ph type="ftr" sz="quarter" idx="3"/>
          </p:nvPr>
        </p:nvSpPr>
        <p:spPr/>
        <p:txBody>
          <a:bodyPr/>
          <a:lstStyle/>
          <a:p>
            <a:r>
              <a:rPr lang="it-IT"/>
              <a:t>ENR-04-ENEA-03 ORION</a:t>
            </a:r>
            <a:endParaRPr lang="it-IT" dirty="0"/>
          </a:p>
        </p:txBody>
      </p:sp>
    </p:spTree>
    <p:extLst>
      <p:ext uri="{BB962C8B-B14F-4D97-AF65-F5344CB8AC3E}">
        <p14:creationId xmlns:p14="http://schemas.microsoft.com/office/powerpoint/2010/main" val="13790648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B235B44-F9D0-3195-5F9E-57B1D2B609B0}"/>
              </a:ext>
            </a:extLst>
          </p:cNvPr>
          <p:cNvSpPr>
            <a:spLocks noGrp="1"/>
          </p:cNvSpPr>
          <p:nvPr>
            <p:ph type="title"/>
          </p:nvPr>
        </p:nvSpPr>
        <p:spPr>
          <a:xfrm>
            <a:off x="413414" y="177838"/>
            <a:ext cx="8229600" cy="400110"/>
          </a:xfrm>
        </p:spPr>
        <p:txBody>
          <a:bodyPr/>
          <a:lstStyle/>
          <a:p>
            <a:r>
              <a:rPr lang="it-IT" dirty="0"/>
              <a:t>Project Activities</a:t>
            </a:r>
            <a:endParaRPr lang="en-US" dirty="0"/>
          </a:p>
        </p:txBody>
      </p:sp>
      <p:sp>
        <p:nvSpPr>
          <p:cNvPr id="4" name="Segnaposto testo 3">
            <a:extLst>
              <a:ext uri="{FF2B5EF4-FFF2-40B4-BE49-F238E27FC236}">
                <a16:creationId xmlns:a16="http://schemas.microsoft.com/office/drawing/2014/main" id="{CDF56C58-13DE-9AAF-1027-70CAC5AC1E7E}"/>
              </a:ext>
            </a:extLst>
          </p:cNvPr>
          <p:cNvSpPr>
            <a:spLocks noGrp="1"/>
          </p:cNvSpPr>
          <p:nvPr>
            <p:ph type="body" sz="quarter" idx="14"/>
          </p:nvPr>
        </p:nvSpPr>
        <p:spPr>
          <a:xfrm>
            <a:off x="632489" y="804091"/>
            <a:ext cx="6968461" cy="3884140"/>
          </a:xfrm>
        </p:spPr>
        <p:txBody>
          <a:bodyPr/>
          <a:lstStyle/>
          <a:p>
            <a:pPr marL="342900" indent="-342900">
              <a:buFont typeface="Arial" panose="020B0604020202020204" pitchFamily="34" charset="0"/>
              <a:buChar char="•"/>
            </a:pPr>
            <a:r>
              <a:rPr lang="it-IT" sz="1600" dirty="0"/>
              <a:t>WP1: </a:t>
            </a:r>
            <a:r>
              <a:rPr lang="it-IT" sz="1600" dirty="0" err="1"/>
              <a:t>Materials</a:t>
            </a:r>
            <a:endParaRPr lang="it-IT" sz="1600" dirty="0"/>
          </a:p>
          <a:p>
            <a:pPr marL="1028700" lvl="2" indent="-342900">
              <a:buFont typeface="Arial" panose="020B0604020202020204" pitchFamily="34" charset="0"/>
              <a:buChar char="•"/>
            </a:pPr>
            <a:r>
              <a:rPr lang="it-IT" sz="1600" dirty="0"/>
              <a:t>T1.1: </a:t>
            </a:r>
            <a:r>
              <a:rPr lang="it-IT" sz="1600" dirty="0" err="1"/>
              <a:t>Synthesis</a:t>
            </a:r>
            <a:r>
              <a:rPr lang="it-IT" sz="1600" dirty="0"/>
              <a:t> of </a:t>
            </a:r>
            <a:r>
              <a:rPr lang="it-IT" sz="1600" dirty="0" err="1"/>
              <a:t>Ba</a:t>
            </a:r>
            <a:r>
              <a:rPr lang="it-IT" sz="1600" dirty="0"/>
              <a:t>/K-122 </a:t>
            </a:r>
            <a:r>
              <a:rPr lang="it-IT" sz="1600" dirty="0" err="1"/>
              <a:t>compounds</a:t>
            </a:r>
            <a:endParaRPr lang="it-IT" sz="1600" dirty="0"/>
          </a:p>
          <a:p>
            <a:pPr marL="1028700" lvl="2" indent="-342900">
              <a:buFont typeface="Arial" panose="020B0604020202020204" pitchFamily="34" charset="0"/>
              <a:buChar char="•"/>
            </a:pPr>
            <a:r>
              <a:rPr lang="it-IT" sz="1600" dirty="0"/>
              <a:t>T1.2: </a:t>
            </a:r>
            <a:r>
              <a:rPr lang="it-IT" sz="1600" dirty="0" err="1"/>
              <a:t>Synthesis</a:t>
            </a:r>
            <a:r>
              <a:rPr lang="it-IT" sz="1600" dirty="0"/>
              <a:t> of Ca/K-1144 </a:t>
            </a:r>
            <a:r>
              <a:rPr lang="it-IT" sz="1600" dirty="0" err="1"/>
              <a:t>compounds</a:t>
            </a:r>
            <a:endParaRPr lang="it-IT" sz="1600" dirty="0"/>
          </a:p>
          <a:p>
            <a:pPr marL="1028700" lvl="2" indent="-342900">
              <a:buFont typeface="Arial" panose="020B0604020202020204" pitchFamily="34" charset="0"/>
              <a:buChar char="•"/>
            </a:pPr>
            <a:r>
              <a:rPr lang="it-IT" sz="1600" dirty="0"/>
              <a:t>T1.3: </a:t>
            </a:r>
            <a:r>
              <a:rPr lang="it-IT" sz="1600" dirty="0" err="1"/>
              <a:t>Sheath</a:t>
            </a:r>
            <a:r>
              <a:rPr lang="it-IT" sz="1600" dirty="0"/>
              <a:t> </a:t>
            </a:r>
            <a:r>
              <a:rPr lang="it-IT" sz="1600" dirty="0" err="1"/>
              <a:t>development</a:t>
            </a:r>
            <a:r>
              <a:rPr lang="it-IT" sz="1600" dirty="0"/>
              <a:t> and production</a:t>
            </a:r>
          </a:p>
          <a:p>
            <a:pPr marL="1028700" lvl="2" indent="-342900">
              <a:buFont typeface="Arial" panose="020B0604020202020204" pitchFamily="34" charset="0"/>
              <a:buChar char="•"/>
            </a:pPr>
            <a:r>
              <a:rPr lang="it-IT" sz="1600" dirty="0"/>
              <a:t>T1.4: </a:t>
            </a:r>
            <a:r>
              <a:rPr lang="it-IT" sz="1600" dirty="0" err="1"/>
              <a:t>Optimization</a:t>
            </a:r>
            <a:r>
              <a:rPr lang="it-IT" sz="1600" dirty="0"/>
              <a:t> of </a:t>
            </a:r>
            <a:r>
              <a:rPr lang="it-IT" sz="1600" dirty="0" err="1"/>
              <a:t>Ba</a:t>
            </a:r>
            <a:r>
              <a:rPr lang="it-IT" sz="1600" dirty="0"/>
              <a:t>/K-122</a:t>
            </a:r>
          </a:p>
          <a:p>
            <a:pPr marL="1028700" lvl="2" indent="-342900">
              <a:buFont typeface="Arial" panose="020B0604020202020204" pitchFamily="34" charset="0"/>
              <a:buChar char="•"/>
            </a:pPr>
            <a:r>
              <a:rPr lang="it-IT" sz="1600" dirty="0"/>
              <a:t>T1.5: </a:t>
            </a:r>
            <a:r>
              <a:rPr lang="it-IT" sz="1600" dirty="0" err="1"/>
              <a:t>Optimization</a:t>
            </a:r>
            <a:r>
              <a:rPr lang="it-IT" sz="1600" dirty="0"/>
              <a:t> of Ca/K-1144 </a:t>
            </a:r>
            <a:r>
              <a:rPr lang="it-IT" sz="1600" dirty="0" err="1"/>
              <a:t>compounds</a:t>
            </a:r>
            <a:endParaRPr lang="it-IT" sz="1600" dirty="0"/>
          </a:p>
          <a:p>
            <a:pPr marL="342900" lvl="1" indent="-342900">
              <a:buFont typeface="Arial" panose="020B0604020202020204" pitchFamily="34" charset="0"/>
              <a:buChar char="•"/>
            </a:pPr>
            <a:r>
              <a:rPr lang="it-IT" sz="1600" dirty="0"/>
              <a:t>WP2: </a:t>
            </a:r>
            <a:r>
              <a:rPr lang="it-IT" sz="1600" dirty="0" err="1"/>
              <a:t>Wires</a:t>
            </a:r>
            <a:r>
              <a:rPr lang="it-IT" sz="1600" dirty="0"/>
              <a:t> production</a:t>
            </a:r>
          </a:p>
          <a:p>
            <a:pPr marL="1028700" lvl="2" indent="-342900">
              <a:buFont typeface="Arial" panose="020B0604020202020204" pitchFamily="34" charset="0"/>
              <a:buChar char="•"/>
            </a:pPr>
            <a:r>
              <a:rPr lang="it-IT" sz="1600" dirty="0"/>
              <a:t>T2.1: Standard </a:t>
            </a:r>
            <a:r>
              <a:rPr lang="it-IT" sz="1600" dirty="0" err="1"/>
              <a:t>wires</a:t>
            </a:r>
            <a:r>
              <a:rPr lang="it-IT" sz="1600" dirty="0"/>
              <a:t> production</a:t>
            </a:r>
          </a:p>
          <a:p>
            <a:pPr marL="1028700" lvl="2" indent="-342900">
              <a:buFont typeface="Arial" panose="020B0604020202020204" pitchFamily="34" charset="0"/>
              <a:buChar char="•"/>
            </a:pPr>
            <a:r>
              <a:rPr lang="it-IT" sz="1600" dirty="0"/>
              <a:t>T2.2: </a:t>
            </a:r>
            <a:r>
              <a:rPr lang="it-IT" sz="1600" dirty="0" err="1"/>
              <a:t>Optimized</a:t>
            </a:r>
            <a:r>
              <a:rPr lang="it-IT" sz="1600" dirty="0"/>
              <a:t> </a:t>
            </a:r>
            <a:r>
              <a:rPr lang="it-IT" sz="1600" dirty="0" err="1"/>
              <a:t>architecture</a:t>
            </a:r>
            <a:r>
              <a:rPr lang="it-IT" sz="1600" dirty="0"/>
              <a:t> </a:t>
            </a:r>
            <a:r>
              <a:rPr lang="it-IT" sz="1600" dirty="0" err="1"/>
              <a:t>wires</a:t>
            </a:r>
            <a:r>
              <a:rPr lang="it-IT" sz="1600" dirty="0"/>
              <a:t> production</a:t>
            </a:r>
          </a:p>
          <a:p>
            <a:pPr marL="1028700" lvl="2" indent="-342900">
              <a:buFont typeface="Arial" panose="020B0604020202020204" pitchFamily="34" charset="0"/>
              <a:buChar char="•"/>
            </a:pPr>
            <a:r>
              <a:rPr lang="it-IT" sz="1600" dirty="0"/>
              <a:t>T2.3: </a:t>
            </a:r>
            <a:r>
              <a:rPr lang="it-IT" sz="1600" dirty="0" err="1"/>
              <a:t>Microtomography</a:t>
            </a:r>
            <a:endParaRPr lang="it-IT" sz="1600" dirty="0"/>
          </a:p>
          <a:p>
            <a:pPr marL="342900" lvl="1" indent="-342900">
              <a:buFont typeface="Arial" panose="020B0604020202020204" pitchFamily="34" charset="0"/>
              <a:buChar char="•"/>
            </a:pPr>
            <a:r>
              <a:rPr lang="it-IT" sz="1600" dirty="0"/>
              <a:t>WP3: </a:t>
            </a:r>
            <a:r>
              <a:rPr lang="it-IT" sz="1600" dirty="0" err="1"/>
              <a:t>Wire</a:t>
            </a:r>
            <a:r>
              <a:rPr lang="it-IT" sz="1600" dirty="0"/>
              <a:t> </a:t>
            </a:r>
            <a:r>
              <a:rPr lang="it-IT" sz="1600" dirty="0" err="1"/>
              <a:t>superconducting</a:t>
            </a:r>
            <a:r>
              <a:rPr lang="it-IT" sz="1600" dirty="0"/>
              <a:t> </a:t>
            </a:r>
            <a:r>
              <a:rPr lang="it-IT" sz="1600" dirty="0" err="1"/>
              <a:t>characterization</a:t>
            </a:r>
            <a:endParaRPr lang="it-IT" sz="1600" dirty="0"/>
          </a:p>
          <a:p>
            <a:pPr marL="1028700" lvl="2" indent="-342900">
              <a:buFont typeface="Arial" panose="020B0604020202020204" pitchFamily="34" charset="0"/>
              <a:buChar char="•"/>
            </a:pPr>
            <a:r>
              <a:rPr lang="it-IT" sz="1600" dirty="0"/>
              <a:t>T3.1: Standard </a:t>
            </a:r>
            <a:r>
              <a:rPr lang="it-IT" sz="1600" dirty="0" err="1"/>
              <a:t>wire</a:t>
            </a:r>
            <a:r>
              <a:rPr lang="it-IT" sz="1600" dirty="0"/>
              <a:t> </a:t>
            </a:r>
            <a:r>
              <a:rPr lang="it-IT" sz="1600" dirty="0" err="1"/>
              <a:t>charactarization</a:t>
            </a:r>
            <a:endParaRPr lang="it-IT" sz="1600" dirty="0"/>
          </a:p>
          <a:p>
            <a:pPr marL="1028700" lvl="2" indent="-342900">
              <a:buFont typeface="Arial" panose="020B0604020202020204" pitchFamily="34" charset="0"/>
              <a:buChar char="•"/>
            </a:pPr>
            <a:r>
              <a:rPr lang="it-IT" sz="1600" dirty="0"/>
              <a:t>T3.2: </a:t>
            </a:r>
            <a:r>
              <a:rPr lang="it-IT" sz="1600" dirty="0" err="1"/>
              <a:t>Optimized</a:t>
            </a:r>
            <a:r>
              <a:rPr lang="it-IT" sz="1600" dirty="0"/>
              <a:t> </a:t>
            </a:r>
            <a:r>
              <a:rPr lang="it-IT" sz="1600" dirty="0" err="1"/>
              <a:t>wires</a:t>
            </a:r>
            <a:r>
              <a:rPr lang="it-IT" sz="1600" dirty="0"/>
              <a:t> </a:t>
            </a:r>
            <a:r>
              <a:rPr lang="it-IT" sz="1600" dirty="0" err="1"/>
              <a:t>characterization</a:t>
            </a:r>
            <a:endParaRPr lang="en-US" sz="1600" dirty="0"/>
          </a:p>
        </p:txBody>
      </p:sp>
      <p:sp>
        <p:nvSpPr>
          <p:cNvPr id="6" name="Segnaposto numero diapositiva 5">
            <a:extLst>
              <a:ext uri="{FF2B5EF4-FFF2-40B4-BE49-F238E27FC236}">
                <a16:creationId xmlns:a16="http://schemas.microsoft.com/office/drawing/2014/main" id="{61B30341-3741-5B99-BE1C-50DE2BE01D85}"/>
              </a:ext>
            </a:extLst>
          </p:cNvPr>
          <p:cNvSpPr>
            <a:spLocks noGrp="1"/>
          </p:cNvSpPr>
          <p:nvPr>
            <p:ph type="sldNum" sz="quarter" idx="4"/>
          </p:nvPr>
        </p:nvSpPr>
        <p:spPr/>
        <p:txBody>
          <a:bodyPr/>
          <a:lstStyle/>
          <a:p>
            <a:fld id="{02C7C199-0D0D-7840-A88D-785280B31CF7}" type="slidenum">
              <a:rPr lang="it-IT" smtClean="0"/>
              <a:t>39</a:t>
            </a:fld>
            <a:endParaRPr lang="it-IT"/>
          </a:p>
        </p:txBody>
      </p:sp>
      <p:sp>
        <p:nvSpPr>
          <p:cNvPr id="7" name="Segnaposto piè di pagina 6">
            <a:extLst>
              <a:ext uri="{FF2B5EF4-FFF2-40B4-BE49-F238E27FC236}">
                <a16:creationId xmlns:a16="http://schemas.microsoft.com/office/drawing/2014/main" id="{2DC6DA7F-6ACD-786E-41C5-CA871A8971E3}"/>
              </a:ext>
            </a:extLst>
          </p:cNvPr>
          <p:cNvSpPr>
            <a:spLocks noGrp="1"/>
          </p:cNvSpPr>
          <p:nvPr>
            <p:ph type="ftr" sz="quarter" idx="3"/>
          </p:nvPr>
        </p:nvSpPr>
        <p:spPr/>
        <p:txBody>
          <a:bodyPr/>
          <a:lstStyle/>
          <a:p>
            <a:r>
              <a:rPr lang="it-IT"/>
              <a:t>ENR-04-ENEA-03 ORION</a:t>
            </a:r>
            <a:endParaRPr lang="it-IT" dirty="0"/>
          </a:p>
        </p:txBody>
      </p:sp>
    </p:spTree>
    <p:extLst>
      <p:ext uri="{BB962C8B-B14F-4D97-AF65-F5344CB8AC3E}">
        <p14:creationId xmlns:p14="http://schemas.microsoft.com/office/powerpoint/2010/main" val="34500741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E2CE6F-2FA8-83FF-5DC4-E54761EB3CB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55B6E190-AE48-9B63-1B18-111BE2276E41}"/>
              </a:ext>
            </a:extLst>
          </p:cNvPr>
          <p:cNvSpPr>
            <a:spLocks noGrp="1"/>
          </p:cNvSpPr>
          <p:nvPr>
            <p:ph type="title"/>
          </p:nvPr>
        </p:nvSpPr>
        <p:spPr/>
        <p:txBody>
          <a:bodyPr/>
          <a:lstStyle/>
          <a:p>
            <a:r>
              <a:rPr lang="it-IT" dirty="0" err="1"/>
              <a:t>IBSCs</a:t>
            </a:r>
            <a:r>
              <a:rPr lang="it-IT" dirty="0"/>
              <a:t> range of </a:t>
            </a:r>
            <a:r>
              <a:rPr lang="it-IT" dirty="0" err="1"/>
              <a:t>applications</a:t>
            </a:r>
            <a:endParaRPr lang="en-US" dirty="0"/>
          </a:p>
        </p:txBody>
      </p:sp>
      <p:sp>
        <p:nvSpPr>
          <p:cNvPr id="6" name="Segnaposto numero diapositiva 5">
            <a:extLst>
              <a:ext uri="{FF2B5EF4-FFF2-40B4-BE49-F238E27FC236}">
                <a16:creationId xmlns:a16="http://schemas.microsoft.com/office/drawing/2014/main" id="{6439B502-F7F1-217E-FFCD-7CFFADF9EA03}"/>
              </a:ext>
            </a:extLst>
          </p:cNvPr>
          <p:cNvSpPr>
            <a:spLocks noGrp="1"/>
          </p:cNvSpPr>
          <p:nvPr>
            <p:ph type="sldNum" sz="quarter" idx="4"/>
          </p:nvPr>
        </p:nvSpPr>
        <p:spPr/>
        <p:txBody>
          <a:bodyPr/>
          <a:lstStyle/>
          <a:p>
            <a:fld id="{02C7C199-0D0D-7840-A88D-785280B31CF7}" type="slidenum">
              <a:rPr lang="it-IT" smtClean="0"/>
              <a:t>4</a:t>
            </a:fld>
            <a:endParaRPr lang="it-IT"/>
          </a:p>
        </p:txBody>
      </p:sp>
      <p:sp>
        <p:nvSpPr>
          <p:cNvPr id="7" name="Segnaposto piè di pagina 6">
            <a:extLst>
              <a:ext uri="{FF2B5EF4-FFF2-40B4-BE49-F238E27FC236}">
                <a16:creationId xmlns:a16="http://schemas.microsoft.com/office/drawing/2014/main" id="{84BE4153-3497-1519-0FBD-01D135E719D9}"/>
              </a:ext>
            </a:extLst>
          </p:cNvPr>
          <p:cNvSpPr>
            <a:spLocks noGrp="1"/>
          </p:cNvSpPr>
          <p:nvPr>
            <p:ph type="ftr" sz="quarter" idx="3"/>
          </p:nvPr>
        </p:nvSpPr>
        <p:spPr/>
        <p:txBody>
          <a:bodyPr/>
          <a:lstStyle/>
          <a:p>
            <a:r>
              <a:rPr lang="it-IT"/>
              <a:t>ENR-04-ENEA-03 ORION</a:t>
            </a:r>
            <a:endParaRPr lang="it-IT" dirty="0"/>
          </a:p>
        </p:txBody>
      </p:sp>
      <p:pic>
        <p:nvPicPr>
          <p:cNvPr id="3" name="Immagine 2">
            <a:extLst>
              <a:ext uri="{FF2B5EF4-FFF2-40B4-BE49-F238E27FC236}">
                <a16:creationId xmlns:a16="http://schemas.microsoft.com/office/drawing/2014/main" id="{7397C46F-AEDD-033B-5413-246F85ADD7A6}"/>
              </a:ext>
            </a:extLst>
          </p:cNvPr>
          <p:cNvPicPr>
            <a:picLocks noChangeAspect="1"/>
          </p:cNvPicPr>
          <p:nvPr/>
        </p:nvPicPr>
        <p:blipFill>
          <a:blip r:embed="rId2"/>
          <a:stretch>
            <a:fillRect/>
          </a:stretch>
        </p:blipFill>
        <p:spPr>
          <a:xfrm>
            <a:off x="140066" y="853450"/>
            <a:ext cx="5981700" cy="3648075"/>
          </a:xfrm>
          <a:prstGeom prst="rect">
            <a:avLst/>
          </a:prstGeom>
        </p:spPr>
      </p:pic>
      <p:sp>
        <p:nvSpPr>
          <p:cNvPr id="5" name="CasellaDiTesto 4">
            <a:extLst>
              <a:ext uri="{FF2B5EF4-FFF2-40B4-BE49-F238E27FC236}">
                <a16:creationId xmlns:a16="http://schemas.microsoft.com/office/drawing/2014/main" id="{CFDBD55F-864A-7BB7-8002-D3032501385C}"/>
              </a:ext>
            </a:extLst>
          </p:cNvPr>
          <p:cNvSpPr txBox="1"/>
          <p:nvPr/>
        </p:nvSpPr>
        <p:spPr>
          <a:xfrm>
            <a:off x="5076825" y="4235788"/>
            <a:ext cx="4572000" cy="830997"/>
          </a:xfrm>
          <a:prstGeom prst="rect">
            <a:avLst/>
          </a:prstGeom>
          <a:noFill/>
        </p:spPr>
        <p:txBody>
          <a:bodyPr wrap="square">
            <a:spAutoFit/>
          </a:bodyPr>
          <a:lstStyle/>
          <a:p>
            <a:r>
              <a:rPr lang="en-US" sz="1200" dirty="0" err="1"/>
              <a:t>Hosono</a:t>
            </a:r>
            <a:r>
              <a:rPr lang="en-US" sz="1200" dirty="0"/>
              <a:t>, H., Yamamoto, A., </a:t>
            </a:r>
            <a:r>
              <a:rPr lang="en-US" sz="1200" dirty="0" err="1"/>
              <a:t>Hiramatsu</a:t>
            </a:r>
            <a:r>
              <a:rPr lang="en-US" sz="1200" dirty="0"/>
              <a:t>, H., &amp; Ma, Y. (2018). Recent advances in iron-based superconductors toward applications. </a:t>
            </a:r>
            <a:r>
              <a:rPr lang="en-US" sz="1200" i="1" dirty="0"/>
              <a:t>Materials Today</a:t>
            </a:r>
            <a:r>
              <a:rPr lang="en-US" sz="1200" dirty="0"/>
              <a:t>, </a:t>
            </a:r>
            <a:r>
              <a:rPr lang="en-US" sz="1200" i="1" dirty="0"/>
              <a:t>21</a:t>
            </a:r>
            <a:r>
              <a:rPr lang="en-US" sz="1200" dirty="0"/>
              <a:t>(3), 278–302. https://doi.org/10.1016/j.mattod.2017.09.006</a:t>
            </a:r>
          </a:p>
        </p:txBody>
      </p:sp>
      <p:sp>
        <p:nvSpPr>
          <p:cNvPr id="4" name="CasellaDiTesto 3">
            <a:extLst>
              <a:ext uri="{FF2B5EF4-FFF2-40B4-BE49-F238E27FC236}">
                <a16:creationId xmlns:a16="http://schemas.microsoft.com/office/drawing/2014/main" id="{CABCD854-898E-93EF-4D10-9661561F2336}"/>
              </a:ext>
            </a:extLst>
          </p:cNvPr>
          <p:cNvSpPr txBox="1"/>
          <p:nvPr/>
        </p:nvSpPr>
        <p:spPr>
          <a:xfrm>
            <a:off x="6093796" y="1185256"/>
            <a:ext cx="2932440" cy="830997"/>
          </a:xfrm>
          <a:prstGeom prst="rect">
            <a:avLst/>
          </a:prstGeom>
        </p:spPr>
        <p:txBody>
          <a:bodyPr vert="horz" wrap="square" lIns="91440" tIns="0" rIns="91440" bIns="0" rtlCol="0">
            <a:spAutoFit/>
          </a:bodyPr>
          <a:lstStyle/>
          <a:p>
            <a:r>
              <a:rPr lang="it-IT" dirty="0" err="1"/>
              <a:t>Compounds</a:t>
            </a:r>
            <a:r>
              <a:rPr lang="it-IT" dirty="0"/>
              <a:t> </a:t>
            </a:r>
            <a:r>
              <a:rPr lang="it-IT" dirty="0" err="1"/>
              <a:t>characterized</a:t>
            </a:r>
            <a:r>
              <a:rPr lang="it-IT" dirty="0"/>
              <a:t> by high </a:t>
            </a:r>
            <a:r>
              <a:rPr lang="it-IT" dirty="0" err="1"/>
              <a:t>critical</a:t>
            </a:r>
            <a:r>
              <a:rPr lang="it-IT" dirty="0"/>
              <a:t> fields </a:t>
            </a:r>
            <a:r>
              <a:rPr lang="it-IT" dirty="0" err="1"/>
              <a:t>at</a:t>
            </a:r>
            <a:r>
              <a:rPr lang="it-IT" dirty="0"/>
              <a:t> low temperature </a:t>
            </a:r>
            <a:endParaRPr lang="en-US" dirty="0"/>
          </a:p>
        </p:txBody>
      </p:sp>
      <p:pic>
        <p:nvPicPr>
          <p:cNvPr id="8" name="Immagine 7">
            <a:extLst>
              <a:ext uri="{FF2B5EF4-FFF2-40B4-BE49-F238E27FC236}">
                <a16:creationId xmlns:a16="http://schemas.microsoft.com/office/drawing/2014/main" id="{D4F632F3-12DE-ED6E-837C-3E0FF915C1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269202195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8B98197-A31E-C6B6-1A27-BB16D8EB0E6D}"/>
              </a:ext>
            </a:extLst>
          </p:cNvPr>
          <p:cNvSpPr>
            <a:spLocks noGrp="1"/>
          </p:cNvSpPr>
          <p:nvPr>
            <p:ph type="title"/>
          </p:nvPr>
        </p:nvSpPr>
        <p:spPr/>
        <p:txBody>
          <a:bodyPr/>
          <a:lstStyle/>
          <a:p>
            <a:r>
              <a:rPr lang="it-IT" dirty="0"/>
              <a:t>Project workflow</a:t>
            </a:r>
            <a:endParaRPr lang="en-US" dirty="0"/>
          </a:p>
        </p:txBody>
      </p:sp>
      <p:sp>
        <p:nvSpPr>
          <p:cNvPr id="6" name="Segnaposto numero diapositiva 5">
            <a:extLst>
              <a:ext uri="{FF2B5EF4-FFF2-40B4-BE49-F238E27FC236}">
                <a16:creationId xmlns:a16="http://schemas.microsoft.com/office/drawing/2014/main" id="{3B1877F8-64F7-5E62-7E24-9D6264D8F7FB}"/>
              </a:ext>
            </a:extLst>
          </p:cNvPr>
          <p:cNvSpPr>
            <a:spLocks noGrp="1"/>
          </p:cNvSpPr>
          <p:nvPr>
            <p:ph type="sldNum" sz="quarter" idx="4"/>
          </p:nvPr>
        </p:nvSpPr>
        <p:spPr/>
        <p:txBody>
          <a:bodyPr/>
          <a:lstStyle/>
          <a:p>
            <a:fld id="{02C7C199-0D0D-7840-A88D-785280B31CF7}" type="slidenum">
              <a:rPr lang="it-IT" smtClean="0"/>
              <a:t>40</a:t>
            </a:fld>
            <a:endParaRPr lang="it-IT"/>
          </a:p>
        </p:txBody>
      </p:sp>
      <p:sp>
        <p:nvSpPr>
          <p:cNvPr id="7" name="Segnaposto piè di pagina 6">
            <a:extLst>
              <a:ext uri="{FF2B5EF4-FFF2-40B4-BE49-F238E27FC236}">
                <a16:creationId xmlns:a16="http://schemas.microsoft.com/office/drawing/2014/main" id="{C1C691B5-C521-AD7C-E4BE-A34A7F16946E}"/>
              </a:ext>
            </a:extLst>
          </p:cNvPr>
          <p:cNvSpPr>
            <a:spLocks noGrp="1"/>
          </p:cNvSpPr>
          <p:nvPr>
            <p:ph type="ftr" sz="quarter" idx="3"/>
          </p:nvPr>
        </p:nvSpPr>
        <p:spPr/>
        <p:txBody>
          <a:bodyPr/>
          <a:lstStyle/>
          <a:p>
            <a:r>
              <a:rPr lang="it-IT"/>
              <a:t>ENR-04-ENEA-03 ORION</a:t>
            </a:r>
            <a:endParaRPr lang="it-IT" dirty="0"/>
          </a:p>
        </p:txBody>
      </p:sp>
      <p:pic>
        <p:nvPicPr>
          <p:cNvPr id="82" name="Immagine 81">
            <a:extLst>
              <a:ext uri="{FF2B5EF4-FFF2-40B4-BE49-F238E27FC236}">
                <a16:creationId xmlns:a16="http://schemas.microsoft.com/office/drawing/2014/main" id="{355F04B9-49A4-CB9F-9E94-179B56E9D615}"/>
              </a:ext>
            </a:extLst>
          </p:cNvPr>
          <p:cNvPicPr>
            <a:picLocks noChangeAspect="1"/>
          </p:cNvPicPr>
          <p:nvPr/>
        </p:nvPicPr>
        <p:blipFill>
          <a:blip r:embed="rId2"/>
          <a:stretch>
            <a:fillRect/>
          </a:stretch>
        </p:blipFill>
        <p:spPr>
          <a:xfrm>
            <a:off x="12773" y="773624"/>
            <a:ext cx="9144000" cy="4389695"/>
          </a:xfrm>
          <a:prstGeom prst="rect">
            <a:avLst/>
          </a:prstGeom>
        </p:spPr>
      </p:pic>
    </p:spTree>
    <p:extLst>
      <p:ext uri="{BB962C8B-B14F-4D97-AF65-F5344CB8AC3E}">
        <p14:creationId xmlns:p14="http://schemas.microsoft.com/office/powerpoint/2010/main" val="278267140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B7AFE261-2A87-A0CF-A4CA-B84767FA6E2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FEB252D-9EE1-D6B6-0A12-EE023AA1DCC6}"/>
              </a:ext>
            </a:extLst>
          </p:cNvPr>
          <p:cNvSpPr>
            <a:spLocks noGrp="1"/>
          </p:cNvSpPr>
          <p:nvPr>
            <p:ph type="title"/>
          </p:nvPr>
        </p:nvSpPr>
        <p:spPr/>
        <p:txBody>
          <a:bodyPr/>
          <a:lstStyle/>
          <a:p>
            <a:r>
              <a:rPr lang="it-IT" dirty="0"/>
              <a:t>Milestones - Deliverables</a:t>
            </a:r>
            <a:endParaRPr lang="en-US" dirty="0"/>
          </a:p>
        </p:txBody>
      </p:sp>
      <p:sp>
        <p:nvSpPr>
          <p:cNvPr id="6" name="Segnaposto numero diapositiva 5">
            <a:extLst>
              <a:ext uri="{FF2B5EF4-FFF2-40B4-BE49-F238E27FC236}">
                <a16:creationId xmlns:a16="http://schemas.microsoft.com/office/drawing/2014/main" id="{0EBE105A-963B-20A6-E3EE-23BD48644406}"/>
              </a:ext>
            </a:extLst>
          </p:cNvPr>
          <p:cNvSpPr>
            <a:spLocks noGrp="1"/>
          </p:cNvSpPr>
          <p:nvPr>
            <p:ph type="sldNum" sz="quarter" idx="4"/>
          </p:nvPr>
        </p:nvSpPr>
        <p:spPr/>
        <p:txBody>
          <a:bodyPr/>
          <a:lstStyle/>
          <a:p>
            <a:fld id="{02C7C199-0D0D-7840-A88D-785280B31CF7}" type="slidenum">
              <a:rPr lang="it-IT" smtClean="0"/>
              <a:t>41</a:t>
            </a:fld>
            <a:endParaRPr lang="it-IT"/>
          </a:p>
        </p:txBody>
      </p:sp>
      <p:sp>
        <p:nvSpPr>
          <p:cNvPr id="7" name="Segnaposto piè di pagina 6">
            <a:extLst>
              <a:ext uri="{FF2B5EF4-FFF2-40B4-BE49-F238E27FC236}">
                <a16:creationId xmlns:a16="http://schemas.microsoft.com/office/drawing/2014/main" id="{84DCF090-8FBF-F08E-8172-E88E0D0A56A2}"/>
              </a:ext>
            </a:extLst>
          </p:cNvPr>
          <p:cNvSpPr>
            <a:spLocks noGrp="1"/>
          </p:cNvSpPr>
          <p:nvPr>
            <p:ph type="ftr" sz="quarter" idx="3"/>
          </p:nvPr>
        </p:nvSpPr>
        <p:spPr/>
        <p:txBody>
          <a:bodyPr/>
          <a:lstStyle/>
          <a:p>
            <a:r>
              <a:rPr lang="it-IT"/>
              <a:t>ENR-04-ENEA-03 ORION</a:t>
            </a:r>
            <a:endParaRPr lang="it-IT" dirty="0"/>
          </a:p>
        </p:txBody>
      </p:sp>
      <p:graphicFrame>
        <p:nvGraphicFramePr>
          <p:cNvPr id="3" name="Tabella 2">
            <a:extLst>
              <a:ext uri="{FF2B5EF4-FFF2-40B4-BE49-F238E27FC236}">
                <a16:creationId xmlns:a16="http://schemas.microsoft.com/office/drawing/2014/main" id="{C856DB0F-9CF7-478F-BB8A-1824AF666929}"/>
              </a:ext>
            </a:extLst>
          </p:cNvPr>
          <p:cNvGraphicFramePr>
            <a:graphicFrameLocks noGrp="1"/>
          </p:cNvGraphicFramePr>
          <p:nvPr/>
        </p:nvGraphicFramePr>
        <p:xfrm>
          <a:off x="0" y="906988"/>
          <a:ext cx="9144000" cy="2926080"/>
        </p:xfrm>
        <a:graphic>
          <a:graphicData uri="http://schemas.openxmlformats.org/drawingml/2006/table">
            <a:tbl>
              <a:tblPr firstRow="1" firstCol="1" bandRow="1">
                <a:tableStyleId>{5C22544A-7EE6-4342-B048-85BDC9FD1C3A}</a:tableStyleId>
              </a:tblPr>
              <a:tblGrid>
                <a:gridCol w="593080">
                  <a:extLst>
                    <a:ext uri="{9D8B030D-6E8A-4147-A177-3AD203B41FA5}">
                      <a16:colId xmlns:a16="http://schemas.microsoft.com/office/drawing/2014/main" val="979068496"/>
                    </a:ext>
                  </a:extLst>
                </a:gridCol>
                <a:gridCol w="1964314">
                  <a:extLst>
                    <a:ext uri="{9D8B030D-6E8A-4147-A177-3AD203B41FA5}">
                      <a16:colId xmlns:a16="http://schemas.microsoft.com/office/drawing/2014/main" val="3574536735"/>
                    </a:ext>
                  </a:extLst>
                </a:gridCol>
                <a:gridCol w="5733105">
                  <a:extLst>
                    <a:ext uri="{9D8B030D-6E8A-4147-A177-3AD203B41FA5}">
                      <a16:colId xmlns:a16="http://schemas.microsoft.com/office/drawing/2014/main" val="148988748"/>
                    </a:ext>
                  </a:extLst>
                </a:gridCol>
                <a:gridCol w="853501">
                  <a:extLst>
                    <a:ext uri="{9D8B030D-6E8A-4147-A177-3AD203B41FA5}">
                      <a16:colId xmlns:a16="http://schemas.microsoft.com/office/drawing/2014/main" val="453272697"/>
                    </a:ext>
                  </a:extLst>
                </a:gridCol>
              </a:tblGrid>
              <a:tr h="132479">
                <a:tc>
                  <a:txBody>
                    <a:bodyPr/>
                    <a:lstStyle/>
                    <a:p>
                      <a:pPr algn="just"/>
                      <a:r>
                        <a:rPr lang="en-GB" sz="1600">
                          <a:effectLst/>
                        </a:rPr>
                        <a:t>No</a:t>
                      </a:r>
                      <a:endParaRPr lang="it-IT"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effectLst/>
                        </a:rPr>
                        <a:t>Title</a:t>
                      </a:r>
                      <a:endParaRPr lang="it-IT"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effectLst/>
                        </a:rPr>
                        <a:t>Description</a:t>
                      </a:r>
                      <a:endParaRPr lang="it-IT"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a:effectLst/>
                        </a:rPr>
                        <a:t>Expected date</a:t>
                      </a:r>
                      <a:endParaRPr lang="it-IT"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45421525"/>
                  </a:ext>
                </a:extLst>
              </a:tr>
              <a:tr h="0">
                <a:tc>
                  <a:txBody>
                    <a:bodyPr/>
                    <a:lstStyle/>
                    <a:p>
                      <a:pPr algn="just"/>
                      <a:r>
                        <a:rPr lang="en-GB" sz="1600">
                          <a:effectLst/>
                        </a:rPr>
                        <a:t>M1</a:t>
                      </a:r>
                      <a:endParaRPr lang="it-IT"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solidFill>
                            <a:schemeClr val="tx1"/>
                          </a:solidFill>
                          <a:effectLst/>
                        </a:rPr>
                        <a:t>Novel sheath definition</a:t>
                      </a:r>
                      <a:endParaRPr lang="it-IT"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solidFill>
                            <a:schemeClr val="tx1"/>
                          </a:solidFill>
                          <a:effectLst/>
                        </a:rPr>
                        <a:t>Definition of a suitable novel sheath architecture following compatibility experiments characterized by improved mechanical properties and enhanced temperature margins</a:t>
                      </a:r>
                      <a:endParaRPr lang="it-IT"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solidFill>
                            <a:schemeClr val="tx1"/>
                          </a:solidFill>
                          <a:effectLst/>
                        </a:rPr>
                        <a:t>M12</a:t>
                      </a:r>
                      <a:endParaRPr lang="it-IT" sz="1600" dirty="0">
                        <a:solidFill>
                          <a:schemeClr val="tx1"/>
                        </a:solidFill>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768730664"/>
                  </a:ext>
                </a:extLst>
              </a:tr>
              <a:tr h="0">
                <a:tc>
                  <a:txBody>
                    <a:bodyPr/>
                    <a:lstStyle/>
                    <a:p>
                      <a:pPr algn="just"/>
                      <a:r>
                        <a:rPr lang="en-GB" sz="1600">
                          <a:effectLst/>
                        </a:rPr>
                        <a:t>M2</a:t>
                      </a:r>
                      <a:endParaRPr lang="it-IT"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effectLst/>
                        </a:rPr>
                        <a:t>Optimization of standard wires</a:t>
                      </a:r>
                      <a:endParaRPr lang="it-IT"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effectLst/>
                        </a:rPr>
                        <a:t>Enhancement of performance and technological appeal of standard architecture wires in terms of reduced anisotropy or high pressure requirements, with high degree of homogeneity on technologically relevant lengths</a:t>
                      </a:r>
                      <a:endParaRPr lang="it-IT"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effectLst/>
                        </a:rPr>
                        <a:t>M15</a:t>
                      </a:r>
                      <a:endParaRPr lang="it-IT"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572633546"/>
                  </a:ext>
                </a:extLst>
              </a:tr>
              <a:tr h="0">
                <a:tc>
                  <a:txBody>
                    <a:bodyPr/>
                    <a:lstStyle/>
                    <a:p>
                      <a:pPr algn="just"/>
                      <a:r>
                        <a:rPr lang="en-GB" sz="1600" dirty="0">
                          <a:effectLst/>
                        </a:rPr>
                        <a:t>M3</a:t>
                      </a:r>
                      <a:endParaRPr lang="it-IT"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effectLst/>
                        </a:rPr>
                        <a:t>Performance enhancement on improved wires</a:t>
                      </a:r>
                      <a:endParaRPr lang="it-IT"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effectLst/>
                        </a:rPr>
                        <a:t>Achievement of significant enhancement of superconducting performance with technologically viable methods on improved wires </a:t>
                      </a:r>
                      <a:endParaRPr lang="it-IT"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dirty="0">
                          <a:effectLst/>
                        </a:rPr>
                        <a:t>M24</a:t>
                      </a:r>
                      <a:endParaRPr lang="it-IT"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3611438971"/>
                  </a:ext>
                </a:extLst>
              </a:tr>
            </a:tbl>
          </a:graphicData>
        </a:graphic>
      </p:graphicFrame>
    </p:spTree>
    <p:extLst>
      <p:ext uri="{BB962C8B-B14F-4D97-AF65-F5344CB8AC3E}">
        <p14:creationId xmlns:p14="http://schemas.microsoft.com/office/powerpoint/2010/main" val="6057315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521C1B0-C5F3-5204-8671-9DCB0B07D185}"/>
              </a:ext>
            </a:extLst>
          </p:cNvPr>
          <p:cNvSpPr>
            <a:spLocks noGrp="1"/>
          </p:cNvSpPr>
          <p:nvPr>
            <p:ph type="title"/>
          </p:nvPr>
        </p:nvSpPr>
        <p:spPr/>
        <p:txBody>
          <a:bodyPr/>
          <a:lstStyle/>
          <a:p>
            <a:r>
              <a:rPr lang="it-IT" dirty="0"/>
              <a:t>Milestones - Deliverables</a:t>
            </a:r>
            <a:endParaRPr lang="en-US" dirty="0"/>
          </a:p>
        </p:txBody>
      </p:sp>
      <p:sp>
        <p:nvSpPr>
          <p:cNvPr id="6" name="Segnaposto numero diapositiva 5">
            <a:extLst>
              <a:ext uri="{FF2B5EF4-FFF2-40B4-BE49-F238E27FC236}">
                <a16:creationId xmlns:a16="http://schemas.microsoft.com/office/drawing/2014/main" id="{436046F2-9805-4B54-2FE6-47FF1FF244EA}"/>
              </a:ext>
            </a:extLst>
          </p:cNvPr>
          <p:cNvSpPr>
            <a:spLocks noGrp="1"/>
          </p:cNvSpPr>
          <p:nvPr>
            <p:ph type="sldNum" sz="quarter" idx="4"/>
          </p:nvPr>
        </p:nvSpPr>
        <p:spPr/>
        <p:txBody>
          <a:bodyPr/>
          <a:lstStyle/>
          <a:p>
            <a:fld id="{02C7C199-0D0D-7840-A88D-785280B31CF7}" type="slidenum">
              <a:rPr lang="it-IT" smtClean="0"/>
              <a:t>42</a:t>
            </a:fld>
            <a:endParaRPr lang="it-IT"/>
          </a:p>
        </p:txBody>
      </p:sp>
      <p:sp>
        <p:nvSpPr>
          <p:cNvPr id="7" name="Segnaposto piè di pagina 6">
            <a:extLst>
              <a:ext uri="{FF2B5EF4-FFF2-40B4-BE49-F238E27FC236}">
                <a16:creationId xmlns:a16="http://schemas.microsoft.com/office/drawing/2014/main" id="{315DA718-18A8-C209-7F30-BD50D33B3E37}"/>
              </a:ext>
            </a:extLst>
          </p:cNvPr>
          <p:cNvSpPr>
            <a:spLocks noGrp="1"/>
          </p:cNvSpPr>
          <p:nvPr>
            <p:ph type="ftr" sz="quarter" idx="3"/>
          </p:nvPr>
        </p:nvSpPr>
        <p:spPr/>
        <p:txBody>
          <a:bodyPr/>
          <a:lstStyle/>
          <a:p>
            <a:r>
              <a:rPr lang="it-IT"/>
              <a:t>ENR-04-ENEA-03 ORION</a:t>
            </a:r>
            <a:endParaRPr lang="it-IT" dirty="0"/>
          </a:p>
        </p:txBody>
      </p:sp>
      <p:graphicFrame>
        <p:nvGraphicFramePr>
          <p:cNvPr id="8" name="Tabella 7">
            <a:extLst>
              <a:ext uri="{FF2B5EF4-FFF2-40B4-BE49-F238E27FC236}">
                <a16:creationId xmlns:a16="http://schemas.microsoft.com/office/drawing/2014/main" id="{85860083-0F31-DA11-D326-86D05B91E6AB}"/>
              </a:ext>
            </a:extLst>
          </p:cNvPr>
          <p:cNvGraphicFramePr>
            <a:graphicFrameLocks noGrp="1"/>
          </p:cNvGraphicFramePr>
          <p:nvPr>
            <p:extLst>
              <p:ext uri="{D42A27DB-BD31-4B8C-83A1-F6EECF244321}">
                <p14:modId xmlns:p14="http://schemas.microsoft.com/office/powerpoint/2010/main" val="439425276"/>
              </p:ext>
            </p:extLst>
          </p:nvPr>
        </p:nvGraphicFramePr>
        <p:xfrm>
          <a:off x="1" y="803910"/>
          <a:ext cx="9144000" cy="3901440"/>
        </p:xfrm>
        <a:graphic>
          <a:graphicData uri="http://schemas.openxmlformats.org/drawingml/2006/table">
            <a:tbl>
              <a:tblPr firstRow="1" firstCol="1" bandRow="1">
                <a:tableStyleId>{5C22544A-7EE6-4342-B048-85BDC9FD1C3A}</a:tableStyleId>
              </a:tblPr>
              <a:tblGrid>
                <a:gridCol w="1193850">
                  <a:extLst>
                    <a:ext uri="{9D8B030D-6E8A-4147-A177-3AD203B41FA5}">
                      <a16:colId xmlns:a16="http://schemas.microsoft.com/office/drawing/2014/main" val="1973129550"/>
                    </a:ext>
                  </a:extLst>
                </a:gridCol>
                <a:gridCol w="7950150">
                  <a:extLst>
                    <a:ext uri="{9D8B030D-6E8A-4147-A177-3AD203B41FA5}">
                      <a16:colId xmlns:a16="http://schemas.microsoft.com/office/drawing/2014/main" val="4031394464"/>
                    </a:ext>
                  </a:extLst>
                </a:gridCol>
              </a:tblGrid>
              <a:tr h="0">
                <a:tc>
                  <a:txBody>
                    <a:bodyPr/>
                    <a:lstStyle/>
                    <a:p>
                      <a:pPr algn="just"/>
                      <a:r>
                        <a:rPr lang="en-GB" sz="1600">
                          <a:effectLst/>
                        </a:rPr>
                        <a:t>Year</a:t>
                      </a:r>
                      <a:endParaRPr lang="it-IT"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algn="just"/>
                      <a:r>
                        <a:rPr lang="en-GB" sz="1600">
                          <a:effectLst/>
                        </a:rPr>
                        <a:t>Description</a:t>
                      </a:r>
                      <a:endParaRPr lang="it-IT"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641141504"/>
                  </a:ext>
                </a:extLst>
              </a:tr>
              <a:tr h="0">
                <a:tc>
                  <a:txBody>
                    <a:bodyPr/>
                    <a:lstStyle/>
                    <a:p>
                      <a:pPr algn="just"/>
                      <a:r>
                        <a:rPr lang="en-GB" sz="1600">
                          <a:effectLst/>
                        </a:rPr>
                        <a:t>2024</a:t>
                      </a:r>
                      <a:endParaRPr lang="it-IT"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342900" lvl="0" indent="-342900" algn="just">
                        <a:buFont typeface="Symbol" panose="05050102010706020507" pitchFamily="18" charset="2"/>
                        <a:buChar char=""/>
                      </a:pPr>
                      <a:r>
                        <a:rPr lang="en-GB" sz="1600" b="1" dirty="0">
                          <a:effectLst/>
                        </a:rPr>
                        <a:t>D1.1: Material synthesis report (M12): report of the synthesis activity of T1.1 and T1.2</a:t>
                      </a:r>
                      <a:endParaRPr lang="it-IT" sz="1600" b="1" dirty="0">
                        <a:effectLst/>
                      </a:endParaRPr>
                    </a:p>
                    <a:p>
                      <a:pPr marL="342900" lvl="0" indent="-342900" algn="just">
                        <a:buFont typeface="Symbol" panose="05050102010706020507" pitchFamily="18" charset="2"/>
                        <a:buChar char=""/>
                      </a:pPr>
                      <a:r>
                        <a:rPr lang="en-GB" sz="1600" b="1" dirty="0">
                          <a:effectLst/>
                        </a:rPr>
                        <a:t>D1.2: Sheath development report (M12): report of the progress of the sheath development activity of T1.3</a:t>
                      </a:r>
                      <a:endParaRPr lang="it-IT" sz="1600" b="1" dirty="0">
                        <a:effectLst/>
                      </a:endParaRPr>
                    </a:p>
                    <a:p>
                      <a:pPr marL="342900" lvl="0" indent="-342900" algn="just">
                        <a:buFont typeface="Symbol" panose="05050102010706020507" pitchFamily="18" charset="2"/>
                        <a:buChar char=""/>
                      </a:pPr>
                      <a:r>
                        <a:rPr lang="en-GB" sz="1600" b="1" dirty="0">
                          <a:effectLst/>
                        </a:rPr>
                        <a:t>D2.1 standard architecture wires (M12): Delivery of wires produced in T2.1 for characterization activities of T3.1</a:t>
                      </a:r>
                      <a:endParaRPr lang="it-IT" sz="1600" b="1"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119298452"/>
                  </a:ext>
                </a:extLst>
              </a:tr>
              <a:tr h="0">
                <a:tc>
                  <a:txBody>
                    <a:bodyPr/>
                    <a:lstStyle/>
                    <a:p>
                      <a:pPr algn="just"/>
                      <a:r>
                        <a:rPr lang="en-GB" sz="1600">
                          <a:effectLst/>
                        </a:rPr>
                        <a:t>2025</a:t>
                      </a:r>
                      <a:endParaRPr lang="it-IT" sz="160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tc>
                  <a:txBody>
                    <a:bodyPr/>
                    <a:lstStyle/>
                    <a:p>
                      <a:pPr marL="342900" lvl="0" indent="-342900" algn="just">
                        <a:buFont typeface="Symbol" panose="05050102010706020507" pitchFamily="18" charset="2"/>
                        <a:buChar char=""/>
                      </a:pPr>
                      <a:r>
                        <a:rPr lang="en-US" sz="1600" dirty="0">
                          <a:effectLst/>
                        </a:rPr>
                        <a:t>D1.3 Material synthesis optimization report (M24): Report of the progress of activities carried out in T1.3, T1.4 and T1.5 regarding the optimization of IBSCs precursors and sheaths. </a:t>
                      </a:r>
                      <a:endParaRPr lang="it-IT" sz="1600" dirty="0">
                        <a:effectLst/>
                      </a:endParaRPr>
                    </a:p>
                    <a:p>
                      <a:pPr marL="342900" lvl="0" indent="-342900" algn="just">
                        <a:buFont typeface="Symbol" panose="05050102010706020507" pitchFamily="18" charset="2"/>
                        <a:buChar char=""/>
                      </a:pPr>
                      <a:r>
                        <a:rPr lang="en-US" sz="1600" b="1" dirty="0">
                          <a:effectLst/>
                        </a:rPr>
                        <a:t>D2.2 new architecture wire (M21): </a:t>
                      </a:r>
                      <a:r>
                        <a:rPr lang="en-GB" sz="1600" b="1" dirty="0">
                          <a:effectLst/>
                        </a:rPr>
                        <a:t>Delivery of wires produced in T2.2 for characterization activities of T3.2</a:t>
                      </a:r>
                      <a:endParaRPr lang="it-IT" sz="1600" b="1" dirty="0">
                        <a:effectLst/>
                      </a:endParaRPr>
                    </a:p>
                    <a:p>
                      <a:pPr marL="342900" lvl="0" indent="-342900" algn="just">
                        <a:buFont typeface="Symbol" panose="05050102010706020507" pitchFamily="18" charset="2"/>
                        <a:buChar char=""/>
                      </a:pPr>
                      <a:r>
                        <a:rPr lang="en-US" sz="1600" b="1" i="0" u="none" dirty="0">
                          <a:effectLst/>
                        </a:rPr>
                        <a:t>D3.1 Standard architecture wires characterization report (M15): Report on the superconducting characterization of wires produced in T2.1</a:t>
                      </a:r>
                      <a:endParaRPr lang="it-IT" sz="1600" b="1" i="0" u="none" dirty="0">
                        <a:effectLst/>
                      </a:endParaRPr>
                    </a:p>
                    <a:p>
                      <a:pPr marL="342900" lvl="0" indent="-342900" algn="just">
                        <a:buFont typeface="Symbol" panose="05050102010706020507" pitchFamily="18" charset="2"/>
                        <a:buChar char=""/>
                      </a:pPr>
                      <a:r>
                        <a:rPr lang="en-US" sz="1600" dirty="0">
                          <a:effectLst/>
                        </a:rPr>
                        <a:t>D3.2 New architecture wires characterization report (M24): Report on the superconducting characterization of wires produced in T2.2</a:t>
                      </a:r>
                      <a:endParaRPr lang="it-IT" sz="1600" dirty="0">
                        <a:effectLst/>
                        <a:latin typeface="Times New Roman" panose="02020603050405020304" pitchFamily="18" charset="0"/>
                        <a:ea typeface="MS Mincho" panose="02020609040205080304" pitchFamily="49" charset="-128"/>
                        <a:cs typeface="Times New Roman" panose="02020603050405020304" pitchFamily="18" charset="0"/>
                      </a:endParaRPr>
                    </a:p>
                  </a:txBody>
                  <a:tcPr marL="68580" marR="68580" marT="0" marB="0"/>
                </a:tc>
                <a:extLst>
                  <a:ext uri="{0D108BD9-81ED-4DB2-BD59-A6C34878D82A}">
                    <a16:rowId xmlns:a16="http://schemas.microsoft.com/office/drawing/2014/main" val="535458118"/>
                  </a:ext>
                </a:extLst>
              </a:tr>
            </a:tbl>
          </a:graphicData>
        </a:graphic>
      </p:graphicFrame>
    </p:spTree>
    <p:extLst>
      <p:ext uri="{BB962C8B-B14F-4D97-AF65-F5344CB8AC3E}">
        <p14:creationId xmlns:p14="http://schemas.microsoft.com/office/powerpoint/2010/main" val="8145192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182D7A5-3C40-E3CF-AC25-15E7EDB086C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812A2A4C-34C7-9EDD-62E4-F503DECE7119}"/>
              </a:ext>
            </a:extLst>
          </p:cNvPr>
          <p:cNvSpPr>
            <a:spLocks noGrp="1"/>
          </p:cNvSpPr>
          <p:nvPr>
            <p:ph type="title"/>
          </p:nvPr>
        </p:nvSpPr>
        <p:spPr/>
        <p:txBody>
          <a:bodyPr/>
          <a:lstStyle/>
          <a:p>
            <a:r>
              <a:rPr lang="it-IT" dirty="0"/>
              <a:t>GANTT chart</a:t>
            </a:r>
            <a:endParaRPr lang="en-US" dirty="0"/>
          </a:p>
        </p:txBody>
      </p:sp>
      <p:sp>
        <p:nvSpPr>
          <p:cNvPr id="6" name="Segnaposto numero diapositiva 5">
            <a:extLst>
              <a:ext uri="{FF2B5EF4-FFF2-40B4-BE49-F238E27FC236}">
                <a16:creationId xmlns:a16="http://schemas.microsoft.com/office/drawing/2014/main" id="{470DA1AA-EC7F-F0B9-E595-E1CA77EFEC04}"/>
              </a:ext>
            </a:extLst>
          </p:cNvPr>
          <p:cNvSpPr>
            <a:spLocks noGrp="1"/>
          </p:cNvSpPr>
          <p:nvPr>
            <p:ph type="sldNum" sz="quarter" idx="4"/>
          </p:nvPr>
        </p:nvSpPr>
        <p:spPr/>
        <p:txBody>
          <a:bodyPr/>
          <a:lstStyle/>
          <a:p>
            <a:fld id="{02C7C199-0D0D-7840-A88D-785280B31CF7}" type="slidenum">
              <a:rPr lang="it-IT" smtClean="0"/>
              <a:t>43</a:t>
            </a:fld>
            <a:endParaRPr lang="it-IT"/>
          </a:p>
        </p:txBody>
      </p:sp>
      <p:sp>
        <p:nvSpPr>
          <p:cNvPr id="7" name="Segnaposto piè di pagina 6">
            <a:extLst>
              <a:ext uri="{FF2B5EF4-FFF2-40B4-BE49-F238E27FC236}">
                <a16:creationId xmlns:a16="http://schemas.microsoft.com/office/drawing/2014/main" id="{9D1AC4CB-2D1D-83EF-96E3-6A9AE8B60E9E}"/>
              </a:ext>
            </a:extLst>
          </p:cNvPr>
          <p:cNvSpPr>
            <a:spLocks noGrp="1"/>
          </p:cNvSpPr>
          <p:nvPr>
            <p:ph type="ftr" sz="quarter" idx="3"/>
          </p:nvPr>
        </p:nvSpPr>
        <p:spPr/>
        <p:txBody>
          <a:bodyPr/>
          <a:lstStyle/>
          <a:p>
            <a:r>
              <a:rPr lang="it-IT"/>
              <a:t>ENR-04-ENEA-03 ORION</a:t>
            </a:r>
            <a:endParaRPr lang="it-IT" dirty="0"/>
          </a:p>
        </p:txBody>
      </p:sp>
      <p:graphicFrame>
        <p:nvGraphicFramePr>
          <p:cNvPr id="3" name="Tabella 2">
            <a:extLst>
              <a:ext uri="{FF2B5EF4-FFF2-40B4-BE49-F238E27FC236}">
                <a16:creationId xmlns:a16="http://schemas.microsoft.com/office/drawing/2014/main" id="{7027BE13-EB9A-3466-6FA5-4694F33F82E6}"/>
              </a:ext>
            </a:extLst>
          </p:cNvPr>
          <p:cNvGraphicFramePr>
            <a:graphicFrameLocks noGrp="1"/>
          </p:cNvGraphicFramePr>
          <p:nvPr/>
        </p:nvGraphicFramePr>
        <p:xfrm>
          <a:off x="0" y="1062990"/>
          <a:ext cx="9067797" cy="3017520"/>
        </p:xfrm>
        <a:graphic>
          <a:graphicData uri="http://schemas.openxmlformats.org/drawingml/2006/table">
            <a:tbl>
              <a:tblPr>
                <a:tableStyleId>{5C22544A-7EE6-4342-B048-85BDC9FD1C3A}</a:tableStyleId>
              </a:tblPr>
              <a:tblGrid>
                <a:gridCol w="1007533">
                  <a:extLst>
                    <a:ext uri="{9D8B030D-6E8A-4147-A177-3AD203B41FA5}">
                      <a16:colId xmlns:a16="http://schemas.microsoft.com/office/drawing/2014/main" val="3647739464"/>
                    </a:ext>
                  </a:extLst>
                </a:gridCol>
                <a:gridCol w="1007533">
                  <a:extLst>
                    <a:ext uri="{9D8B030D-6E8A-4147-A177-3AD203B41FA5}">
                      <a16:colId xmlns:a16="http://schemas.microsoft.com/office/drawing/2014/main" val="3449720418"/>
                    </a:ext>
                  </a:extLst>
                </a:gridCol>
                <a:gridCol w="1007533">
                  <a:extLst>
                    <a:ext uri="{9D8B030D-6E8A-4147-A177-3AD203B41FA5}">
                      <a16:colId xmlns:a16="http://schemas.microsoft.com/office/drawing/2014/main" val="1457632035"/>
                    </a:ext>
                  </a:extLst>
                </a:gridCol>
                <a:gridCol w="1007533">
                  <a:extLst>
                    <a:ext uri="{9D8B030D-6E8A-4147-A177-3AD203B41FA5}">
                      <a16:colId xmlns:a16="http://schemas.microsoft.com/office/drawing/2014/main" val="2840729884"/>
                    </a:ext>
                  </a:extLst>
                </a:gridCol>
                <a:gridCol w="1007533">
                  <a:extLst>
                    <a:ext uri="{9D8B030D-6E8A-4147-A177-3AD203B41FA5}">
                      <a16:colId xmlns:a16="http://schemas.microsoft.com/office/drawing/2014/main" val="1592108550"/>
                    </a:ext>
                  </a:extLst>
                </a:gridCol>
                <a:gridCol w="1007533">
                  <a:extLst>
                    <a:ext uri="{9D8B030D-6E8A-4147-A177-3AD203B41FA5}">
                      <a16:colId xmlns:a16="http://schemas.microsoft.com/office/drawing/2014/main" val="1796644974"/>
                    </a:ext>
                  </a:extLst>
                </a:gridCol>
                <a:gridCol w="1007533">
                  <a:extLst>
                    <a:ext uri="{9D8B030D-6E8A-4147-A177-3AD203B41FA5}">
                      <a16:colId xmlns:a16="http://schemas.microsoft.com/office/drawing/2014/main" val="3516437354"/>
                    </a:ext>
                  </a:extLst>
                </a:gridCol>
                <a:gridCol w="1007533">
                  <a:extLst>
                    <a:ext uri="{9D8B030D-6E8A-4147-A177-3AD203B41FA5}">
                      <a16:colId xmlns:a16="http://schemas.microsoft.com/office/drawing/2014/main" val="2968600113"/>
                    </a:ext>
                  </a:extLst>
                </a:gridCol>
                <a:gridCol w="1007533">
                  <a:extLst>
                    <a:ext uri="{9D8B030D-6E8A-4147-A177-3AD203B41FA5}">
                      <a16:colId xmlns:a16="http://schemas.microsoft.com/office/drawing/2014/main" val="1973296545"/>
                    </a:ext>
                  </a:extLst>
                </a:gridCol>
              </a:tblGrid>
              <a:tr h="182880">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3</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6</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9</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12</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15</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18</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21</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rPr>
                        <a:t>24</a:t>
                      </a:r>
                      <a:endParaRPr lang="it-IT"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99510532"/>
                  </a:ext>
                </a:extLst>
              </a:tr>
              <a:tr h="182880">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rPr>
                        <a:t>M1-M3</a:t>
                      </a:r>
                      <a:endParaRPr lang="it-IT"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rPr>
                        <a:t>M4-M6</a:t>
                      </a:r>
                      <a:endParaRPr lang="it-IT"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M7-M9</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M10-M12</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M13-M15</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M16-M18</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M19-M21</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a:effectLst/>
                        </a:rPr>
                        <a:t>M22-M24</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8284172"/>
                  </a:ext>
                </a:extLst>
              </a:tr>
              <a:tr h="182880">
                <a:tc>
                  <a:txBody>
                    <a:bodyPr/>
                    <a:lstStyle/>
                    <a:p>
                      <a:pPr algn="ctr" fontAlgn="b"/>
                      <a:r>
                        <a:rPr lang="it-IT" sz="1600" u="none" strike="noStrike">
                          <a:effectLst/>
                        </a:rPr>
                        <a:t>T1.1</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a:effectLst/>
                          <a:highlight>
                            <a:srgbClr val="AEAAAA"/>
                          </a:highlight>
                        </a:rPr>
                        <a:t> </a:t>
                      </a:r>
                      <a:endParaRPr lang="it-IT" sz="1600" b="0" i="0" u="none" strike="noStrike">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a:effectLst/>
                          <a:highlight>
                            <a:srgbClr val="AEAAAA"/>
                          </a:highlight>
                        </a:rPr>
                        <a:t> </a:t>
                      </a:r>
                      <a:endParaRPr lang="it-IT" sz="1600" b="0" i="0" u="none" strike="noStrike">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rowSpan="2">
                  <a:txBody>
                    <a:bodyPr/>
                    <a:lstStyle/>
                    <a:p>
                      <a:pPr algn="ctr" fontAlgn="ctr"/>
                      <a:r>
                        <a:rPr lang="it-IT" sz="1600" u="none" strike="noStrike">
                          <a:effectLst/>
                        </a:rPr>
                        <a:t>D1.1</a:t>
                      </a:r>
                      <a:endParaRPr lang="it-IT"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20598152"/>
                  </a:ext>
                </a:extLst>
              </a:tr>
              <a:tr h="182880">
                <a:tc>
                  <a:txBody>
                    <a:bodyPr/>
                    <a:lstStyle/>
                    <a:p>
                      <a:pPr algn="ctr" fontAlgn="b"/>
                      <a:r>
                        <a:rPr lang="it-IT" sz="1600" u="none" strike="noStrike">
                          <a:effectLst/>
                        </a:rPr>
                        <a:t>T1.2</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vMerge="1">
                  <a:txBody>
                    <a:bodyPr/>
                    <a:lstStyle/>
                    <a:p>
                      <a:endParaRPr lang="it-IT"/>
                    </a:p>
                  </a:txBody>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977632615"/>
                  </a:ext>
                </a:extLst>
              </a:tr>
              <a:tr h="182880">
                <a:tc>
                  <a:txBody>
                    <a:bodyPr/>
                    <a:lstStyle/>
                    <a:p>
                      <a:pPr algn="ctr" fontAlgn="b"/>
                      <a:r>
                        <a:rPr lang="it-IT" sz="1600" u="none" strike="noStrike">
                          <a:effectLst/>
                        </a:rPr>
                        <a:t>T1.3</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a:effectLst/>
                          <a:highlight>
                            <a:srgbClr val="AEAAAA"/>
                          </a:highlight>
                        </a:rPr>
                        <a:t> </a:t>
                      </a:r>
                      <a:endParaRPr lang="it-IT" sz="1600" b="0" i="0" u="none" strike="noStrike">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D1.2 + M1</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9623565"/>
                  </a:ext>
                </a:extLst>
              </a:tr>
              <a:tr h="182880">
                <a:tc>
                  <a:txBody>
                    <a:bodyPr/>
                    <a:lstStyle/>
                    <a:p>
                      <a:pPr algn="ctr" fontAlgn="b"/>
                      <a:r>
                        <a:rPr lang="it-IT" sz="1600" u="none" strike="noStrike">
                          <a:effectLst/>
                        </a:rPr>
                        <a:t>T1.4</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rowSpan="2">
                  <a:txBody>
                    <a:bodyPr/>
                    <a:lstStyle/>
                    <a:p>
                      <a:pPr algn="ctr" fontAlgn="ctr"/>
                      <a:r>
                        <a:rPr lang="it-IT" sz="1600" u="none" strike="noStrike">
                          <a:effectLst/>
                        </a:rPr>
                        <a:t>D1.3</a:t>
                      </a:r>
                      <a:endParaRPr lang="it-IT" sz="1600" b="0" i="0" u="none" strike="noStrike">
                        <a:solidFill>
                          <a:srgbClr val="000000"/>
                        </a:solidFill>
                        <a:effectLst/>
                        <a:latin typeface="Calibri" panose="020F0502020204030204" pitchFamily="34" charset="0"/>
                      </a:endParaRP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81873928"/>
                  </a:ext>
                </a:extLst>
              </a:tr>
              <a:tr h="182880">
                <a:tc>
                  <a:txBody>
                    <a:bodyPr/>
                    <a:lstStyle/>
                    <a:p>
                      <a:pPr algn="ctr" fontAlgn="b"/>
                      <a:r>
                        <a:rPr lang="it-IT" sz="1600" u="none" strike="noStrike">
                          <a:effectLst/>
                        </a:rPr>
                        <a:t>T1.5</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a:effectLst/>
                          <a:highlight>
                            <a:srgbClr val="AEAAAA"/>
                          </a:highlight>
                        </a:rPr>
                        <a:t> </a:t>
                      </a:r>
                      <a:endParaRPr lang="it-IT" sz="1600" b="0" i="0" u="none" strike="noStrike">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endParaRPr lang="it-IT"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it-IT"/>
                    </a:p>
                  </a:txBody>
                  <a:tcPr/>
                </a:tc>
                <a:extLst>
                  <a:ext uri="{0D108BD9-81ED-4DB2-BD59-A6C34878D82A}">
                    <a16:rowId xmlns:a16="http://schemas.microsoft.com/office/drawing/2014/main" val="282813384"/>
                  </a:ext>
                </a:extLst>
              </a:tr>
              <a:tr h="182880">
                <a:tc>
                  <a:txBody>
                    <a:bodyPr/>
                    <a:lstStyle/>
                    <a:p>
                      <a:pPr algn="ctr" fontAlgn="b"/>
                      <a:r>
                        <a:rPr lang="it-IT" sz="1600" u="none" strike="noStrike">
                          <a:effectLst/>
                        </a:rPr>
                        <a:t>T2.1</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D2.1</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rPr>
                        <a:t>M2</a:t>
                      </a:r>
                      <a:endParaRPr lang="it-IT"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036898"/>
                  </a:ext>
                </a:extLst>
              </a:tr>
              <a:tr h="182880">
                <a:tc>
                  <a:txBody>
                    <a:bodyPr/>
                    <a:lstStyle/>
                    <a:p>
                      <a:pPr algn="ctr" fontAlgn="b"/>
                      <a:r>
                        <a:rPr lang="it-IT" sz="1600" u="none" strike="noStrike">
                          <a:effectLst/>
                        </a:rPr>
                        <a:t>T2.2</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D2.3</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246141"/>
                  </a:ext>
                </a:extLst>
              </a:tr>
              <a:tr h="182880">
                <a:tc>
                  <a:txBody>
                    <a:bodyPr/>
                    <a:lstStyle/>
                    <a:p>
                      <a:pPr algn="ctr" fontAlgn="b"/>
                      <a:r>
                        <a:rPr lang="it-IT" sz="1600" u="none" strike="noStrike">
                          <a:effectLst/>
                        </a:rPr>
                        <a:t>T2.3</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a:effectLst/>
                          <a:highlight>
                            <a:srgbClr val="AEAAAA"/>
                          </a:highlight>
                        </a:rPr>
                        <a:t> </a:t>
                      </a:r>
                      <a:endParaRPr lang="it-IT" sz="1600" b="0" i="0" u="none" strike="noStrike">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a:effectLst/>
                          <a:highlight>
                            <a:srgbClr val="AEAAAA"/>
                          </a:highlight>
                        </a:rPr>
                        <a:t> </a:t>
                      </a:r>
                      <a:endParaRPr lang="it-IT" sz="1600" b="0" i="0" u="none" strike="noStrike">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a:effectLst/>
                          <a:highlight>
                            <a:srgbClr val="AEAAAA"/>
                          </a:highlight>
                        </a:rPr>
                        <a:t> </a:t>
                      </a:r>
                      <a:endParaRPr lang="it-IT" sz="1600" b="0" i="0" u="none" strike="noStrike">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2971102385"/>
                  </a:ext>
                </a:extLst>
              </a:tr>
              <a:tr h="182880">
                <a:tc>
                  <a:txBody>
                    <a:bodyPr/>
                    <a:lstStyle/>
                    <a:p>
                      <a:pPr algn="ctr" fontAlgn="b"/>
                      <a:r>
                        <a:rPr lang="it-IT" sz="1600" u="none" strike="noStrike">
                          <a:effectLst/>
                        </a:rPr>
                        <a:t>T3.1</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D3.1 + M2</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9970565"/>
                  </a:ext>
                </a:extLst>
              </a:tr>
              <a:tr h="182880">
                <a:tc>
                  <a:txBody>
                    <a:bodyPr/>
                    <a:lstStyle/>
                    <a:p>
                      <a:pPr algn="ctr" fontAlgn="b"/>
                      <a:r>
                        <a:rPr lang="it-IT" sz="1600" u="none" strike="noStrike">
                          <a:effectLst/>
                        </a:rPr>
                        <a:t>T3.2</a:t>
                      </a:r>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endParaRPr lang="it-IT" sz="1600" b="0" i="0" u="none" strike="noStrike" dirty="0">
                        <a:solidFill>
                          <a:srgbClr val="000000"/>
                        </a:solidFill>
                        <a:effectLs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 </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pPr algn="ctr" fontAlgn="b"/>
                      <a:r>
                        <a:rPr lang="it-IT" sz="1600" u="none" strike="noStrike" dirty="0">
                          <a:effectLst/>
                          <a:highlight>
                            <a:srgbClr val="AEAAAA"/>
                          </a:highlight>
                        </a:rPr>
                        <a:t>D3.2 + M3</a:t>
                      </a:r>
                      <a:endParaRPr lang="it-IT" sz="1600" b="0" i="0" u="none" strike="noStrike" dirty="0">
                        <a:solidFill>
                          <a:srgbClr val="000000"/>
                        </a:solidFill>
                        <a:effectLst/>
                        <a:highlight>
                          <a:srgbClr val="AEAAAA"/>
                        </a:highlight>
                        <a:latin typeface="Calibri" panose="020F0502020204030204" pitchFamily="34" charset="0"/>
                      </a:endParaRPr>
                    </a:p>
                  </a:txBody>
                  <a:tcPr marL="7620" marR="7620" marT="762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647382393"/>
                  </a:ext>
                </a:extLst>
              </a:tr>
            </a:tbl>
          </a:graphicData>
        </a:graphic>
      </p:graphicFrame>
      <p:sp>
        <p:nvSpPr>
          <p:cNvPr id="5" name="CasellaDiTesto 4">
            <a:extLst>
              <a:ext uri="{FF2B5EF4-FFF2-40B4-BE49-F238E27FC236}">
                <a16:creationId xmlns:a16="http://schemas.microsoft.com/office/drawing/2014/main" id="{D43A626E-F29F-B8E1-2753-AF3F5886F67C}"/>
              </a:ext>
            </a:extLst>
          </p:cNvPr>
          <p:cNvSpPr txBox="1"/>
          <p:nvPr/>
        </p:nvSpPr>
        <p:spPr>
          <a:xfrm>
            <a:off x="4533507" y="141663"/>
            <a:ext cx="1429366" cy="369332"/>
          </a:xfrm>
          <a:prstGeom prst="rect">
            <a:avLst/>
          </a:prstGeom>
        </p:spPr>
        <p:style>
          <a:lnRef idx="2">
            <a:schemeClr val="dk1"/>
          </a:lnRef>
          <a:fillRef idx="1">
            <a:schemeClr val="lt1"/>
          </a:fillRef>
          <a:effectRef idx="0">
            <a:schemeClr val="dk1"/>
          </a:effectRef>
          <a:fontRef idx="minor">
            <a:schemeClr val="dk1"/>
          </a:fontRef>
        </p:style>
        <p:txBody>
          <a:bodyPr wrap="none" rtlCol="0">
            <a:spAutoFit/>
          </a:bodyPr>
          <a:lstStyle/>
          <a:p>
            <a:r>
              <a:rPr lang="it-IT" dirty="0" err="1"/>
              <a:t>We</a:t>
            </a:r>
            <a:r>
              <a:rPr lang="it-IT" dirty="0"/>
              <a:t> are </a:t>
            </a:r>
            <a:r>
              <a:rPr lang="it-IT" dirty="0" err="1"/>
              <a:t>here</a:t>
            </a:r>
            <a:r>
              <a:rPr lang="it-IT" dirty="0"/>
              <a:t>!</a:t>
            </a:r>
          </a:p>
        </p:txBody>
      </p:sp>
    </p:spTree>
    <p:extLst>
      <p:ext uri="{BB962C8B-B14F-4D97-AF65-F5344CB8AC3E}">
        <p14:creationId xmlns:p14="http://schemas.microsoft.com/office/powerpoint/2010/main" val="866031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3079B69-D9B8-DE2E-171A-222572A1BF94}"/>
              </a:ext>
            </a:extLst>
          </p:cNvPr>
          <p:cNvSpPr>
            <a:spLocks noGrp="1"/>
          </p:cNvSpPr>
          <p:nvPr>
            <p:ph type="title"/>
          </p:nvPr>
        </p:nvSpPr>
        <p:spPr/>
        <p:txBody>
          <a:bodyPr/>
          <a:lstStyle/>
          <a:p>
            <a:r>
              <a:rPr lang="it-IT" dirty="0" err="1"/>
              <a:t>IBSCs</a:t>
            </a:r>
            <a:r>
              <a:rPr lang="it-IT" dirty="0"/>
              <a:t> </a:t>
            </a:r>
            <a:r>
              <a:rPr lang="it-IT" dirty="0" err="1"/>
              <a:t>wires</a:t>
            </a:r>
            <a:r>
              <a:rPr lang="it-IT" dirty="0"/>
              <a:t>: </a:t>
            </a:r>
            <a:r>
              <a:rPr lang="it-IT" dirty="0" err="1"/>
              <a:t>Powder</a:t>
            </a:r>
            <a:r>
              <a:rPr lang="it-IT" dirty="0"/>
              <a:t> in Tube</a:t>
            </a:r>
            <a:endParaRPr lang="en-US" dirty="0"/>
          </a:p>
        </p:txBody>
      </p:sp>
      <p:sp>
        <p:nvSpPr>
          <p:cNvPr id="6" name="Segnaposto numero diapositiva 5">
            <a:extLst>
              <a:ext uri="{FF2B5EF4-FFF2-40B4-BE49-F238E27FC236}">
                <a16:creationId xmlns:a16="http://schemas.microsoft.com/office/drawing/2014/main" id="{FE5E4431-C517-85AF-8474-CCCF5F0C4FEE}"/>
              </a:ext>
            </a:extLst>
          </p:cNvPr>
          <p:cNvSpPr>
            <a:spLocks noGrp="1"/>
          </p:cNvSpPr>
          <p:nvPr>
            <p:ph type="sldNum" sz="quarter" idx="4"/>
          </p:nvPr>
        </p:nvSpPr>
        <p:spPr/>
        <p:txBody>
          <a:bodyPr/>
          <a:lstStyle/>
          <a:p>
            <a:fld id="{02C7C199-0D0D-7840-A88D-785280B31CF7}" type="slidenum">
              <a:rPr lang="it-IT" smtClean="0">
                <a:latin typeface="+mj-lt"/>
              </a:rPr>
              <a:t>5</a:t>
            </a:fld>
            <a:endParaRPr lang="it-IT">
              <a:latin typeface="+mj-lt"/>
            </a:endParaRPr>
          </a:p>
        </p:txBody>
      </p:sp>
      <p:sp>
        <p:nvSpPr>
          <p:cNvPr id="7" name="Segnaposto piè di pagina 6">
            <a:extLst>
              <a:ext uri="{FF2B5EF4-FFF2-40B4-BE49-F238E27FC236}">
                <a16:creationId xmlns:a16="http://schemas.microsoft.com/office/drawing/2014/main" id="{B745B3F7-E288-A707-D39A-319C2334362E}"/>
              </a:ext>
            </a:extLst>
          </p:cNvPr>
          <p:cNvSpPr>
            <a:spLocks noGrp="1"/>
          </p:cNvSpPr>
          <p:nvPr>
            <p:ph type="ftr" sz="quarter" idx="3"/>
          </p:nvPr>
        </p:nvSpPr>
        <p:spPr/>
        <p:txBody>
          <a:bodyPr/>
          <a:lstStyle/>
          <a:p>
            <a:r>
              <a:rPr lang="it-IT">
                <a:latin typeface="+mj-lt"/>
              </a:rPr>
              <a:t>ENR-04-ENEA-03 ORION</a:t>
            </a:r>
            <a:endParaRPr lang="it-IT" dirty="0">
              <a:latin typeface="+mj-lt"/>
            </a:endParaRPr>
          </a:p>
        </p:txBody>
      </p:sp>
      <p:pic>
        <p:nvPicPr>
          <p:cNvPr id="8" name="Immagine 7">
            <a:extLst>
              <a:ext uri="{FF2B5EF4-FFF2-40B4-BE49-F238E27FC236}">
                <a16:creationId xmlns:a16="http://schemas.microsoft.com/office/drawing/2014/main" id="{F61E1B4D-BD42-6157-B4A1-DCAA40338243}"/>
              </a:ext>
            </a:extLst>
          </p:cNvPr>
          <p:cNvPicPr>
            <a:picLocks noChangeAspect="1"/>
          </p:cNvPicPr>
          <p:nvPr/>
        </p:nvPicPr>
        <p:blipFill>
          <a:blip r:embed="rId2"/>
          <a:stretch>
            <a:fillRect/>
          </a:stretch>
        </p:blipFill>
        <p:spPr>
          <a:xfrm>
            <a:off x="0" y="844001"/>
            <a:ext cx="6793271" cy="3882649"/>
          </a:xfrm>
          <a:prstGeom prst="rect">
            <a:avLst/>
          </a:prstGeom>
        </p:spPr>
      </p:pic>
      <p:sp>
        <p:nvSpPr>
          <p:cNvPr id="9" name="CasellaDiTesto 8">
            <a:extLst>
              <a:ext uri="{FF2B5EF4-FFF2-40B4-BE49-F238E27FC236}">
                <a16:creationId xmlns:a16="http://schemas.microsoft.com/office/drawing/2014/main" id="{C2C28676-F8C0-463E-030B-C70D565AB0C9}"/>
              </a:ext>
            </a:extLst>
          </p:cNvPr>
          <p:cNvSpPr txBox="1"/>
          <p:nvPr/>
        </p:nvSpPr>
        <p:spPr>
          <a:xfrm>
            <a:off x="3435964" y="4780114"/>
            <a:ext cx="6097508" cy="276999"/>
          </a:xfrm>
          <a:prstGeom prst="rect">
            <a:avLst/>
          </a:prstGeom>
          <a:noFill/>
        </p:spPr>
        <p:txBody>
          <a:bodyPr wrap="square">
            <a:spAutoFit/>
          </a:bodyPr>
          <a:lstStyle/>
          <a:p>
            <a:r>
              <a:rPr lang="it-IT" sz="1200" dirty="0">
                <a:latin typeface="+mj-lt"/>
                <a:cs typeface="Times New Roman" panose="02020603050405020304" pitchFamily="18" charset="0"/>
              </a:rPr>
              <a:t>10.1093/</a:t>
            </a:r>
            <a:r>
              <a:rPr lang="it-IT" sz="1200" dirty="0" err="1">
                <a:latin typeface="+mj-lt"/>
                <a:cs typeface="Times New Roman" panose="02020603050405020304" pitchFamily="18" charset="0"/>
              </a:rPr>
              <a:t>nsr</a:t>
            </a:r>
            <a:r>
              <a:rPr lang="it-IT" sz="1200" dirty="0">
                <a:latin typeface="+mj-lt"/>
                <a:cs typeface="Times New Roman" panose="02020603050405020304" pitchFamily="18" charset="0"/>
              </a:rPr>
              <a:t>/nwae122</a:t>
            </a:r>
          </a:p>
        </p:txBody>
      </p:sp>
      <p:sp>
        <p:nvSpPr>
          <p:cNvPr id="10" name="CasellaDiTesto 9">
            <a:extLst>
              <a:ext uri="{FF2B5EF4-FFF2-40B4-BE49-F238E27FC236}">
                <a16:creationId xmlns:a16="http://schemas.microsoft.com/office/drawing/2014/main" id="{9455CACB-1CF2-4174-2CE1-73EAA3DBBD3D}"/>
              </a:ext>
            </a:extLst>
          </p:cNvPr>
          <p:cNvSpPr txBox="1"/>
          <p:nvPr/>
        </p:nvSpPr>
        <p:spPr>
          <a:xfrm>
            <a:off x="6724650" y="1897459"/>
            <a:ext cx="2493921" cy="1107996"/>
          </a:xfrm>
          <a:prstGeom prst="rect">
            <a:avLst/>
          </a:prstGeom>
        </p:spPr>
        <p:txBody>
          <a:bodyPr vert="horz" wrap="square" lIns="91440" tIns="0" rIns="91440" bIns="0" rtlCol="0">
            <a:spAutoFit/>
          </a:bodyPr>
          <a:lstStyle/>
          <a:p>
            <a:r>
              <a:rPr lang="it-IT" dirty="0" err="1">
                <a:latin typeface="+mj-lt"/>
              </a:rPr>
              <a:t>Current</a:t>
            </a:r>
            <a:r>
              <a:rPr lang="it-IT" dirty="0">
                <a:latin typeface="+mj-lt"/>
              </a:rPr>
              <a:t> state of the art</a:t>
            </a:r>
          </a:p>
          <a:p>
            <a:pPr marL="285750" indent="-285750">
              <a:buFont typeface="Wingdings" panose="05000000000000000000" pitchFamily="2" charset="2"/>
              <a:buChar char="ü"/>
            </a:pPr>
            <a:r>
              <a:rPr lang="en-US" dirty="0">
                <a:latin typeface="+mj-lt"/>
              </a:rPr>
              <a:t>Ba/K-122 compound</a:t>
            </a:r>
          </a:p>
          <a:p>
            <a:pPr marL="285750" indent="-285750">
              <a:buFont typeface="Wingdings" panose="05000000000000000000" pitchFamily="2" charset="2"/>
              <a:buChar char="ü"/>
            </a:pPr>
            <a:r>
              <a:rPr lang="en-US" dirty="0">
                <a:latin typeface="+mj-lt"/>
              </a:rPr>
              <a:t>Ag sheaths</a:t>
            </a:r>
          </a:p>
        </p:txBody>
      </p:sp>
      <p:pic>
        <p:nvPicPr>
          <p:cNvPr id="3" name="Immagine 2">
            <a:extLst>
              <a:ext uri="{FF2B5EF4-FFF2-40B4-BE49-F238E27FC236}">
                <a16:creationId xmlns:a16="http://schemas.microsoft.com/office/drawing/2014/main" id="{F184EAB9-B611-5950-5D2B-67C048B5F3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41739918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E207F2-545C-87CE-DE2C-6D420583772C}"/>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C7E0CB7-8D4E-719E-FA21-8FBDF950AA48}"/>
              </a:ext>
            </a:extLst>
          </p:cNvPr>
          <p:cNvSpPr>
            <a:spLocks noGrp="1"/>
          </p:cNvSpPr>
          <p:nvPr>
            <p:ph type="title"/>
          </p:nvPr>
        </p:nvSpPr>
        <p:spPr/>
        <p:txBody>
          <a:bodyPr/>
          <a:lstStyle/>
          <a:p>
            <a:r>
              <a:rPr lang="it-IT" dirty="0"/>
              <a:t>IBS </a:t>
            </a:r>
            <a:r>
              <a:rPr lang="it-IT" dirty="0" err="1"/>
              <a:t>Wires</a:t>
            </a:r>
            <a:endParaRPr lang="en-US" dirty="0"/>
          </a:p>
        </p:txBody>
      </p:sp>
      <p:sp>
        <p:nvSpPr>
          <p:cNvPr id="6" name="Segnaposto numero diapositiva 5">
            <a:extLst>
              <a:ext uri="{FF2B5EF4-FFF2-40B4-BE49-F238E27FC236}">
                <a16:creationId xmlns:a16="http://schemas.microsoft.com/office/drawing/2014/main" id="{9493A2A1-9338-5E8F-05BC-CC8D4255A66D}"/>
              </a:ext>
            </a:extLst>
          </p:cNvPr>
          <p:cNvSpPr>
            <a:spLocks noGrp="1"/>
          </p:cNvSpPr>
          <p:nvPr>
            <p:ph type="sldNum" sz="quarter" idx="4"/>
          </p:nvPr>
        </p:nvSpPr>
        <p:spPr/>
        <p:txBody>
          <a:bodyPr/>
          <a:lstStyle/>
          <a:p>
            <a:fld id="{02C7C199-0D0D-7840-A88D-785280B31CF7}" type="slidenum">
              <a:rPr lang="it-IT" smtClean="0"/>
              <a:t>6</a:t>
            </a:fld>
            <a:endParaRPr lang="it-IT"/>
          </a:p>
        </p:txBody>
      </p:sp>
      <p:sp>
        <p:nvSpPr>
          <p:cNvPr id="7" name="Segnaposto piè di pagina 6">
            <a:extLst>
              <a:ext uri="{FF2B5EF4-FFF2-40B4-BE49-F238E27FC236}">
                <a16:creationId xmlns:a16="http://schemas.microsoft.com/office/drawing/2014/main" id="{534315E4-7EC0-903F-3E33-B64BB7CAA139}"/>
              </a:ext>
            </a:extLst>
          </p:cNvPr>
          <p:cNvSpPr>
            <a:spLocks noGrp="1"/>
          </p:cNvSpPr>
          <p:nvPr>
            <p:ph type="ftr" sz="quarter" idx="3"/>
          </p:nvPr>
        </p:nvSpPr>
        <p:spPr/>
        <p:txBody>
          <a:bodyPr/>
          <a:lstStyle/>
          <a:p>
            <a:r>
              <a:rPr lang="it-IT"/>
              <a:t>ENR-04-ENEA-03 ORION</a:t>
            </a:r>
            <a:endParaRPr lang="it-IT" dirty="0"/>
          </a:p>
        </p:txBody>
      </p:sp>
      <p:pic>
        <p:nvPicPr>
          <p:cNvPr id="8" name="Immagine 7">
            <a:extLst>
              <a:ext uri="{FF2B5EF4-FFF2-40B4-BE49-F238E27FC236}">
                <a16:creationId xmlns:a16="http://schemas.microsoft.com/office/drawing/2014/main" id="{64F176ED-52F6-5DB2-5CC2-A9542F91C628}"/>
              </a:ext>
            </a:extLst>
          </p:cNvPr>
          <p:cNvPicPr>
            <a:picLocks noChangeAspect="1"/>
          </p:cNvPicPr>
          <p:nvPr/>
        </p:nvPicPr>
        <p:blipFill>
          <a:blip r:embed="rId2"/>
          <a:srcRect r="49308"/>
          <a:stretch/>
        </p:blipFill>
        <p:spPr>
          <a:xfrm>
            <a:off x="172128" y="872420"/>
            <a:ext cx="4356086" cy="1699330"/>
          </a:xfrm>
          <a:prstGeom prst="rect">
            <a:avLst/>
          </a:prstGeom>
        </p:spPr>
      </p:pic>
      <p:pic>
        <p:nvPicPr>
          <p:cNvPr id="9" name="Immagine 8">
            <a:extLst>
              <a:ext uri="{FF2B5EF4-FFF2-40B4-BE49-F238E27FC236}">
                <a16:creationId xmlns:a16="http://schemas.microsoft.com/office/drawing/2014/main" id="{CCF9EC03-AED4-A9E9-08B4-ACD5CD1FF588}"/>
              </a:ext>
            </a:extLst>
          </p:cNvPr>
          <p:cNvPicPr>
            <a:picLocks noChangeAspect="1"/>
          </p:cNvPicPr>
          <p:nvPr/>
        </p:nvPicPr>
        <p:blipFill>
          <a:blip r:embed="rId3"/>
          <a:stretch>
            <a:fillRect/>
          </a:stretch>
        </p:blipFill>
        <p:spPr>
          <a:xfrm>
            <a:off x="4834128" y="872420"/>
            <a:ext cx="3852672" cy="2794885"/>
          </a:xfrm>
          <a:prstGeom prst="rect">
            <a:avLst/>
          </a:prstGeom>
        </p:spPr>
      </p:pic>
      <p:pic>
        <p:nvPicPr>
          <p:cNvPr id="10" name="Immagine 9">
            <a:extLst>
              <a:ext uri="{FF2B5EF4-FFF2-40B4-BE49-F238E27FC236}">
                <a16:creationId xmlns:a16="http://schemas.microsoft.com/office/drawing/2014/main" id="{ABFBF681-1E39-08A2-3A95-C24A2E8CC815}"/>
              </a:ext>
            </a:extLst>
          </p:cNvPr>
          <p:cNvPicPr>
            <a:picLocks noChangeAspect="1"/>
          </p:cNvPicPr>
          <p:nvPr/>
        </p:nvPicPr>
        <p:blipFill>
          <a:blip r:embed="rId2"/>
          <a:srcRect l="50804"/>
          <a:stretch/>
        </p:blipFill>
        <p:spPr>
          <a:xfrm>
            <a:off x="209202" y="2571750"/>
            <a:ext cx="4227571" cy="1699330"/>
          </a:xfrm>
          <a:prstGeom prst="rect">
            <a:avLst/>
          </a:prstGeom>
        </p:spPr>
      </p:pic>
      <p:sp>
        <p:nvSpPr>
          <p:cNvPr id="14" name="CasellaDiTesto 13">
            <a:extLst>
              <a:ext uri="{FF2B5EF4-FFF2-40B4-BE49-F238E27FC236}">
                <a16:creationId xmlns:a16="http://schemas.microsoft.com/office/drawing/2014/main" id="{1B34C29C-0ED4-6165-6058-A7F214DAC7F8}"/>
              </a:ext>
            </a:extLst>
          </p:cNvPr>
          <p:cNvSpPr txBox="1"/>
          <p:nvPr/>
        </p:nvSpPr>
        <p:spPr>
          <a:xfrm>
            <a:off x="5215862" y="3957519"/>
            <a:ext cx="3772021" cy="830997"/>
          </a:xfrm>
          <a:prstGeom prst="rect">
            <a:avLst/>
          </a:prstGeom>
          <a:noFill/>
        </p:spPr>
        <p:txBody>
          <a:bodyPr wrap="square">
            <a:spAutoFit/>
          </a:bodyPr>
          <a:lstStyle/>
          <a:p>
            <a:r>
              <a:rPr lang="en-US" sz="1200" dirty="0"/>
              <a:t>Dong, C., Xu, Q., &amp; Ma, Y. (2024). Towards high-field applications: high-performance, low-cost iron-based superconductors. </a:t>
            </a:r>
            <a:r>
              <a:rPr lang="en-US" sz="1200" i="1" dirty="0"/>
              <a:t>National Science Review</a:t>
            </a:r>
            <a:r>
              <a:rPr lang="en-US" sz="1200" dirty="0"/>
              <a:t>. https://doi.org/10.1093/nsr/nwae122</a:t>
            </a:r>
          </a:p>
        </p:txBody>
      </p:sp>
      <p:pic>
        <p:nvPicPr>
          <p:cNvPr id="3" name="Immagine 2">
            <a:extLst>
              <a:ext uri="{FF2B5EF4-FFF2-40B4-BE49-F238E27FC236}">
                <a16:creationId xmlns:a16="http://schemas.microsoft.com/office/drawing/2014/main" id="{3C0B5B1A-EA99-83E9-DE09-BC322621A5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291326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8AE9D32-23C0-DAC0-3C91-8966B691AFBA}"/>
              </a:ext>
            </a:extLst>
          </p:cNvPr>
          <p:cNvSpPr>
            <a:spLocks noGrp="1"/>
          </p:cNvSpPr>
          <p:nvPr>
            <p:ph type="title"/>
          </p:nvPr>
        </p:nvSpPr>
        <p:spPr/>
        <p:txBody>
          <a:bodyPr/>
          <a:lstStyle/>
          <a:p>
            <a:r>
              <a:rPr lang="it-IT" dirty="0">
                <a:latin typeface="+mn-lt"/>
              </a:rPr>
              <a:t>ORION - </a:t>
            </a:r>
            <a:r>
              <a:rPr lang="it-IT" dirty="0" err="1">
                <a:latin typeface="+mn-lt"/>
              </a:rPr>
              <a:t>Participants</a:t>
            </a:r>
            <a:endParaRPr lang="en-US" dirty="0">
              <a:latin typeface="+mn-lt"/>
            </a:endParaRPr>
          </a:p>
        </p:txBody>
      </p:sp>
      <p:sp>
        <p:nvSpPr>
          <p:cNvPr id="6" name="Segnaposto numero diapositiva 5">
            <a:extLst>
              <a:ext uri="{FF2B5EF4-FFF2-40B4-BE49-F238E27FC236}">
                <a16:creationId xmlns:a16="http://schemas.microsoft.com/office/drawing/2014/main" id="{B2C36F38-7474-CF73-9768-63744A84BA99}"/>
              </a:ext>
            </a:extLst>
          </p:cNvPr>
          <p:cNvSpPr>
            <a:spLocks noGrp="1"/>
          </p:cNvSpPr>
          <p:nvPr>
            <p:ph type="sldNum" sz="quarter" idx="4"/>
          </p:nvPr>
        </p:nvSpPr>
        <p:spPr/>
        <p:txBody>
          <a:bodyPr/>
          <a:lstStyle/>
          <a:p>
            <a:fld id="{02C7C199-0D0D-7840-A88D-785280B31CF7}" type="slidenum">
              <a:rPr lang="it-IT" smtClean="0"/>
              <a:t>7</a:t>
            </a:fld>
            <a:endParaRPr lang="it-IT"/>
          </a:p>
        </p:txBody>
      </p:sp>
      <p:sp>
        <p:nvSpPr>
          <p:cNvPr id="7" name="Segnaposto piè di pagina 6">
            <a:extLst>
              <a:ext uri="{FF2B5EF4-FFF2-40B4-BE49-F238E27FC236}">
                <a16:creationId xmlns:a16="http://schemas.microsoft.com/office/drawing/2014/main" id="{4F8AC191-27FB-7CDD-2D67-48581172EDE0}"/>
              </a:ext>
            </a:extLst>
          </p:cNvPr>
          <p:cNvSpPr>
            <a:spLocks noGrp="1"/>
          </p:cNvSpPr>
          <p:nvPr>
            <p:ph type="ftr" sz="quarter" idx="3"/>
          </p:nvPr>
        </p:nvSpPr>
        <p:spPr/>
        <p:txBody>
          <a:bodyPr/>
          <a:lstStyle/>
          <a:p>
            <a:r>
              <a:rPr lang="it-IT"/>
              <a:t>ENR-04-ENEA-03 ORION</a:t>
            </a:r>
            <a:endParaRPr lang="it-IT" dirty="0"/>
          </a:p>
        </p:txBody>
      </p:sp>
      <p:grpSp>
        <p:nvGrpSpPr>
          <p:cNvPr id="8" name="Gruppo 7">
            <a:extLst>
              <a:ext uri="{FF2B5EF4-FFF2-40B4-BE49-F238E27FC236}">
                <a16:creationId xmlns:a16="http://schemas.microsoft.com/office/drawing/2014/main" id="{D1B7876E-357E-4E31-7F48-054C6831BC60}"/>
              </a:ext>
            </a:extLst>
          </p:cNvPr>
          <p:cNvGrpSpPr/>
          <p:nvPr/>
        </p:nvGrpSpPr>
        <p:grpSpPr>
          <a:xfrm>
            <a:off x="3588466" y="769857"/>
            <a:ext cx="2607013" cy="1080000"/>
            <a:chOff x="5317787" y="2665377"/>
            <a:chExt cx="2607013" cy="1527243"/>
          </a:xfrm>
        </p:grpSpPr>
        <p:pic>
          <p:nvPicPr>
            <p:cNvPr id="9" name="Immagine 8">
              <a:extLst>
                <a:ext uri="{FF2B5EF4-FFF2-40B4-BE49-F238E27FC236}">
                  <a16:creationId xmlns:a16="http://schemas.microsoft.com/office/drawing/2014/main" id="{A923291C-FE42-BDFC-410A-06D628592448}"/>
                </a:ext>
              </a:extLst>
            </p:cNvPr>
            <p:cNvPicPr>
              <a:picLocks noChangeAspect="1"/>
            </p:cNvPicPr>
            <p:nvPr/>
          </p:nvPicPr>
          <p:blipFill>
            <a:blip r:embed="rId2"/>
            <a:stretch>
              <a:fillRect/>
            </a:stretch>
          </p:blipFill>
          <p:spPr>
            <a:xfrm>
              <a:off x="5317787" y="2762655"/>
              <a:ext cx="1556426" cy="1332689"/>
            </a:xfrm>
            <a:prstGeom prst="rect">
              <a:avLst/>
            </a:prstGeom>
          </p:spPr>
        </p:pic>
        <p:pic>
          <p:nvPicPr>
            <p:cNvPr id="10" name="Immagine 9">
              <a:extLst>
                <a:ext uri="{FF2B5EF4-FFF2-40B4-BE49-F238E27FC236}">
                  <a16:creationId xmlns:a16="http://schemas.microsoft.com/office/drawing/2014/main" id="{D3B319A2-F3E0-133B-6646-38DBCC294B7A}"/>
                </a:ext>
              </a:extLst>
            </p:cNvPr>
            <p:cNvPicPr>
              <a:picLocks noChangeAspect="1"/>
            </p:cNvPicPr>
            <p:nvPr/>
          </p:nvPicPr>
          <p:blipFill>
            <a:blip r:embed="rId3"/>
            <a:stretch>
              <a:fillRect/>
            </a:stretch>
          </p:blipFill>
          <p:spPr>
            <a:xfrm>
              <a:off x="6874213" y="2665377"/>
              <a:ext cx="1050587" cy="1527243"/>
            </a:xfrm>
            <a:prstGeom prst="rect">
              <a:avLst/>
            </a:prstGeom>
          </p:spPr>
        </p:pic>
      </p:grpSp>
      <p:pic>
        <p:nvPicPr>
          <p:cNvPr id="11" name="Immagine 10">
            <a:extLst>
              <a:ext uri="{FF2B5EF4-FFF2-40B4-BE49-F238E27FC236}">
                <a16:creationId xmlns:a16="http://schemas.microsoft.com/office/drawing/2014/main" id="{5A93EAB2-06AF-EB9F-EB8F-B93B06B070E0}"/>
              </a:ext>
            </a:extLst>
          </p:cNvPr>
          <p:cNvPicPr>
            <a:picLocks noChangeAspect="1"/>
          </p:cNvPicPr>
          <p:nvPr/>
        </p:nvPicPr>
        <p:blipFill>
          <a:blip r:embed="rId4"/>
          <a:stretch>
            <a:fillRect/>
          </a:stretch>
        </p:blipFill>
        <p:spPr>
          <a:xfrm>
            <a:off x="512384" y="2929857"/>
            <a:ext cx="1947273" cy="1080000"/>
          </a:xfrm>
          <a:prstGeom prst="rect">
            <a:avLst/>
          </a:prstGeom>
        </p:spPr>
      </p:pic>
      <p:pic>
        <p:nvPicPr>
          <p:cNvPr id="12" name="Immagine 11" descr="Immagine che contiene Carattere, testo, Elementi grafici, schermata&#10;&#10;Descrizione generata automaticamente">
            <a:extLst>
              <a:ext uri="{FF2B5EF4-FFF2-40B4-BE49-F238E27FC236}">
                <a16:creationId xmlns:a16="http://schemas.microsoft.com/office/drawing/2014/main" id="{17AA13FF-EBC1-7FE5-0DE7-9C6870C566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8723" y="2668993"/>
            <a:ext cx="2120000" cy="1080000"/>
          </a:xfrm>
          <a:prstGeom prst="rect">
            <a:avLst/>
          </a:prstGeom>
        </p:spPr>
      </p:pic>
      <p:pic>
        <p:nvPicPr>
          <p:cNvPr id="13" name="Immagine 12" descr="Immagine che contiene schermata, triangolo, Elementi grafici, Carattere&#10;&#10;Descrizione generata automaticamente">
            <a:extLst>
              <a:ext uri="{FF2B5EF4-FFF2-40B4-BE49-F238E27FC236}">
                <a16:creationId xmlns:a16="http://schemas.microsoft.com/office/drawing/2014/main" id="{54553F01-7C06-CB99-CBF4-3A2F43B5FE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4243" y="861250"/>
            <a:ext cx="1440000" cy="2112004"/>
          </a:xfrm>
          <a:prstGeom prst="rect">
            <a:avLst/>
          </a:prstGeom>
        </p:spPr>
      </p:pic>
      <p:pic>
        <p:nvPicPr>
          <p:cNvPr id="14" name="Immagine 13" descr="Immagine che contiene Elementi grafici, schermata, grafica, Blu elettrico&#10;&#10;Descrizione generata automaticamente">
            <a:extLst>
              <a:ext uri="{FF2B5EF4-FFF2-40B4-BE49-F238E27FC236}">
                <a16:creationId xmlns:a16="http://schemas.microsoft.com/office/drawing/2014/main" id="{2A8FA3D6-5C7B-82DD-EC11-64C96AE8BFB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5197" y="869187"/>
            <a:ext cx="2641648" cy="792732"/>
          </a:xfrm>
          <a:prstGeom prst="rect">
            <a:avLst/>
          </a:prstGeom>
        </p:spPr>
      </p:pic>
      <p:sp>
        <p:nvSpPr>
          <p:cNvPr id="15" name="CasellaDiTesto 14">
            <a:extLst>
              <a:ext uri="{FF2B5EF4-FFF2-40B4-BE49-F238E27FC236}">
                <a16:creationId xmlns:a16="http://schemas.microsoft.com/office/drawing/2014/main" id="{F38A5CB0-13A0-471B-3729-56541308D61C}"/>
              </a:ext>
            </a:extLst>
          </p:cNvPr>
          <p:cNvSpPr txBox="1"/>
          <p:nvPr/>
        </p:nvSpPr>
        <p:spPr>
          <a:xfrm>
            <a:off x="-7860" y="1655923"/>
            <a:ext cx="3148780" cy="1077218"/>
          </a:xfrm>
          <a:prstGeom prst="rect">
            <a:avLst/>
          </a:prstGeom>
          <a:noFill/>
        </p:spPr>
        <p:txBody>
          <a:bodyPr wrap="square">
            <a:spAutoFit/>
          </a:bodyPr>
          <a:lstStyle/>
          <a:p>
            <a:pPr algn="ctr">
              <a:lnSpc>
                <a:spcPct val="100000"/>
              </a:lnSpc>
            </a:pPr>
            <a:r>
              <a:rPr lang="en-US" sz="1600" b="1" dirty="0">
                <a:effectLst/>
                <a:ea typeface="MS Mincho" panose="02020609040205080304" pitchFamily="49" charset="-128"/>
                <a:cs typeface="Times New Roman" panose="02020603050405020304" pitchFamily="18" charset="0"/>
              </a:rPr>
              <a:t>ENEA</a:t>
            </a:r>
            <a:r>
              <a:rPr lang="en-US" sz="1600" dirty="0">
                <a:effectLst/>
                <a:ea typeface="MS Mincho" panose="02020609040205080304" pitchFamily="49" charset="-128"/>
                <a:cs typeface="Times New Roman" panose="02020603050405020304" pitchFamily="18" charset="0"/>
              </a:rPr>
              <a:t> (Italy) - Superconductivity </a:t>
            </a:r>
            <a:r>
              <a:rPr lang="en-US" sz="1600" dirty="0">
                <a:ea typeface="MS Mincho" panose="02020609040205080304" pitchFamily="49" charset="-128"/>
                <a:cs typeface="Times New Roman" panose="02020603050405020304" pitchFamily="18" charset="0"/>
              </a:rPr>
              <a:t>section and the </a:t>
            </a:r>
            <a:r>
              <a:rPr lang="en-US" sz="1600" dirty="0">
                <a:effectLst/>
                <a:ea typeface="MS Mincho" panose="02020609040205080304" pitchFamily="49" charset="-128"/>
                <a:cs typeface="Times New Roman" panose="02020603050405020304" pitchFamily="18" charset="0"/>
              </a:rPr>
              <a:t>“Materials and chemical-physical processes” laboratory</a:t>
            </a:r>
            <a:endParaRPr lang="it-IT" sz="1600" dirty="0">
              <a:effectLst/>
              <a:ea typeface="MS Mincho" panose="02020609040205080304" pitchFamily="49" charset="-128"/>
              <a:cs typeface="Times New Roman" panose="02020603050405020304" pitchFamily="18" charset="0"/>
            </a:endParaRPr>
          </a:p>
        </p:txBody>
      </p:sp>
      <p:sp>
        <p:nvSpPr>
          <p:cNvPr id="16" name="CasellaDiTesto 15">
            <a:extLst>
              <a:ext uri="{FF2B5EF4-FFF2-40B4-BE49-F238E27FC236}">
                <a16:creationId xmlns:a16="http://schemas.microsoft.com/office/drawing/2014/main" id="{88BD8803-CAF5-F28C-8B29-1BDD7A71FAF9}"/>
              </a:ext>
            </a:extLst>
          </p:cNvPr>
          <p:cNvSpPr txBox="1"/>
          <p:nvPr/>
        </p:nvSpPr>
        <p:spPr>
          <a:xfrm>
            <a:off x="3198067" y="1849857"/>
            <a:ext cx="3528060" cy="584775"/>
          </a:xfrm>
          <a:prstGeom prst="rect">
            <a:avLst/>
          </a:prstGeom>
          <a:noFill/>
        </p:spPr>
        <p:txBody>
          <a:bodyPr wrap="square">
            <a:spAutoFit/>
          </a:bodyPr>
          <a:lstStyle/>
          <a:p>
            <a:pPr algn="ctr">
              <a:lnSpc>
                <a:spcPct val="100000"/>
              </a:lnSpc>
            </a:pPr>
            <a:r>
              <a:rPr lang="en-US" sz="1600" dirty="0">
                <a:effectLst/>
                <a:ea typeface="MS Mincho" panose="02020609040205080304" pitchFamily="49" charset="-128"/>
                <a:cs typeface="Times New Roman" panose="02020603050405020304" pitchFamily="18" charset="0"/>
              </a:rPr>
              <a:t>The </a:t>
            </a:r>
            <a:r>
              <a:rPr lang="en-US" sz="1600" b="1" dirty="0">
                <a:effectLst/>
                <a:ea typeface="MS Mincho" panose="02020609040205080304" pitchFamily="49" charset="-128"/>
                <a:cs typeface="Times New Roman" panose="02020603050405020304" pitchFamily="18" charset="0"/>
              </a:rPr>
              <a:t>SPIN</a:t>
            </a:r>
            <a:r>
              <a:rPr lang="en-US" sz="1600" dirty="0">
                <a:effectLst/>
                <a:ea typeface="MS Mincho" panose="02020609040205080304" pitchFamily="49" charset="-128"/>
                <a:cs typeface="Times New Roman" panose="02020603050405020304" pitchFamily="18" charset="0"/>
              </a:rPr>
              <a:t> Institute, part of the National Research Council (</a:t>
            </a:r>
            <a:r>
              <a:rPr lang="en-US" sz="1600" b="1" dirty="0">
                <a:effectLst/>
                <a:ea typeface="MS Mincho" panose="02020609040205080304" pitchFamily="49" charset="-128"/>
                <a:cs typeface="Times New Roman" panose="02020603050405020304" pitchFamily="18" charset="0"/>
              </a:rPr>
              <a:t>CNR</a:t>
            </a:r>
            <a:r>
              <a:rPr lang="en-US" sz="1600" dirty="0">
                <a:effectLst/>
                <a:ea typeface="MS Mincho" panose="02020609040205080304" pitchFamily="49" charset="-128"/>
                <a:cs typeface="Times New Roman" panose="02020603050405020304" pitchFamily="18" charset="0"/>
              </a:rPr>
              <a:t>). </a:t>
            </a:r>
          </a:p>
        </p:txBody>
      </p:sp>
      <p:sp>
        <p:nvSpPr>
          <p:cNvPr id="18" name="CasellaDiTesto 17">
            <a:extLst>
              <a:ext uri="{FF2B5EF4-FFF2-40B4-BE49-F238E27FC236}">
                <a16:creationId xmlns:a16="http://schemas.microsoft.com/office/drawing/2014/main" id="{8EE6D35E-5BB7-4D6B-3299-6111FF89E9DD}"/>
              </a:ext>
            </a:extLst>
          </p:cNvPr>
          <p:cNvSpPr txBox="1"/>
          <p:nvPr/>
        </p:nvSpPr>
        <p:spPr>
          <a:xfrm>
            <a:off x="6172717" y="2929857"/>
            <a:ext cx="3083052" cy="1323439"/>
          </a:xfrm>
          <a:prstGeom prst="rect">
            <a:avLst/>
          </a:prstGeom>
          <a:noFill/>
        </p:spPr>
        <p:txBody>
          <a:bodyPr wrap="square">
            <a:spAutoFit/>
          </a:bodyPr>
          <a:lstStyle/>
          <a:p>
            <a:pPr algn="ctr">
              <a:lnSpc>
                <a:spcPct val="100000"/>
              </a:lnSpc>
            </a:pPr>
            <a:r>
              <a:rPr lang="en-US" sz="1600" dirty="0">
                <a:effectLst/>
                <a:ea typeface="MS Mincho" panose="02020609040205080304" pitchFamily="49" charset="-128"/>
                <a:cs typeface="Times New Roman" panose="02020603050405020304" pitchFamily="18" charset="0"/>
              </a:rPr>
              <a:t>The Microtomography Laboratory of the National Institute for Laser, Plasma and Radiation Physics (</a:t>
            </a:r>
            <a:r>
              <a:rPr lang="en-US" sz="1600" b="1" dirty="0">
                <a:effectLst/>
                <a:ea typeface="MS Mincho" panose="02020609040205080304" pitchFamily="49" charset="-128"/>
                <a:cs typeface="Times New Roman" panose="02020603050405020304" pitchFamily="18" charset="0"/>
              </a:rPr>
              <a:t>INFLPR</a:t>
            </a:r>
            <a:r>
              <a:rPr lang="en-US" sz="1600" dirty="0">
                <a:effectLst/>
                <a:ea typeface="MS Mincho" panose="02020609040205080304" pitchFamily="49" charset="-128"/>
                <a:cs typeface="Times New Roman" panose="02020603050405020304" pitchFamily="18" charset="0"/>
              </a:rPr>
              <a:t>), Bucharest, Romania, </a:t>
            </a:r>
          </a:p>
        </p:txBody>
      </p:sp>
      <p:sp>
        <p:nvSpPr>
          <p:cNvPr id="19" name="CasellaDiTesto 18">
            <a:extLst>
              <a:ext uri="{FF2B5EF4-FFF2-40B4-BE49-F238E27FC236}">
                <a16:creationId xmlns:a16="http://schemas.microsoft.com/office/drawing/2014/main" id="{CA85CEEA-C8DD-39F2-BB58-43E34C59F1F7}"/>
              </a:ext>
            </a:extLst>
          </p:cNvPr>
          <p:cNvSpPr txBox="1"/>
          <p:nvPr/>
        </p:nvSpPr>
        <p:spPr>
          <a:xfrm>
            <a:off x="0" y="3943171"/>
            <a:ext cx="3083052" cy="1077218"/>
          </a:xfrm>
          <a:prstGeom prst="rect">
            <a:avLst/>
          </a:prstGeom>
          <a:solidFill>
            <a:schemeClr val="bg1"/>
          </a:solidFill>
        </p:spPr>
        <p:txBody>
          <a:bodyPr wrap="square">
            <a:spAutoFit/>
          </a:bodyPr>
          <a:lstStyle/>
          <a:p>
            <a:pPr algn="ctr">
              <a:lnSpc>
                <a:spcPct val="100000"/>
              </a:lnSpc>
            </a:pPr>
            <a:r>
              <a:rPr lang="en-US" sz="1600" b="1" dirty="0">
                <a:effectLst/>
                <a:ea typeface="MS Mincho" panose="02020609040205080304" pitchFamily="49" charset="-128"/>
                <a:cs typeface="Times New Roman" panose="02020603050405020304" pitchFamily="18" charset="0"/>
              </a:rPr>
              <a:t>Roma Tre</a:t>
            </a:r>
            <a:r>
              <a:rPr lang="en-US" sz="1600" dirty="0">
                <a:effectLst/>
                <a:ea typeface="MS Mincho" panose="02020609040205080304" pitchFamily="49" charset="-128"/>
                <a:cs typeface="Times New Roman" panose="02020603050405020304" pitchFamily="18" charset="0"/>
              </a:rPr>
              <a:t> </a:t>
            </a:r>
            <a:r>
              <a:rPr lang="en-US" sz="1600" b="1" dirty="0">
                <a:effectLst/>
                <a:ea typeface="MS Mincho" panose="02020609040205080304" pitchFamily="49" charset="-128"/>
                <a:cs typeface="Times New Roman" panose="02020603050405020304" pitchFamily="18" charset="0"/>
              </a:rPr>
              <a:t>University</a:t>
            </a:r>
            <a:r>
              <a:rPr lang="en-US" sz="1600" dirty="0">
                <a:effectLst/>
                <a:ea typeface="MS Mincho" panose="02020609040205080304" pitchFamily="49" charset="-128"/>
                <a:cs typeface="Times New Roman" panose="02020603050405020304" pitchFamily="18" charset="0"/>
              </a:rPr>
              <a:t>, Department of Industrial, Electronic and Mechanical Engineering</a:t>
            </a:r>
            <a:endParaRPr lang="it-IT" sz="2000" dirty="0">
              <a:cs typeface="Times New Roman" panose="02020603050405020304" pitchFamily="18" charset="0"/>
            </a:endParaRPr>
          </a:p>
        </p:txBody>
      </p:sp>
      <p:sp>
        <p:nvSpPr>
          <p:cNvPr id="17" name="CasellaDiTesto 16">
            <a:extLst>
              <a:ext uri="{FF2B5EF4-FFF2-40B4-BE49-F238E27FC236}">
                <a16:creationId xmlns:a16="http://schemas.microsoft.com/office/drawing/2014/main" id="{426F7F4B-1E5D-713D-718F-44085962FCED}"/>
              </a:ext>
            </a:extLst>
          </p:cNvPr>
          <p:cNvSpPr txBox="1"/>
          <p:nvPr/>
        </p:nvSpPr>
        <p:spPr>
          <a:xfrm>
            <a:off x="2713172" y="3666172"/>
            <a:ext cx="3868603" cy="1323439"/>
          </a:xfrm>
          <a:prstGeom prst="rect">
            <a:avLst/>
          </a:prstGeom>
          <a:noFill/>
        </p:spPr>
        <p:txBody>
          <a:bodyPr wrap="square">
            <a:spAutoFit/>
          </a:bodyPr>
          <a:lstStyle/>
          <a:p>
            <a:pPr algn="ctr">
              <a:lnSpc>
                <a:spcPct val="100000"/>
              </a:lnSpc>
            </a:pPr>
            <a:r>
              <a:rPr lang="en-US" sz="1600" dirty="0">
                <a:effectLst/>
                <a:ea typeface="MS Mincho" panose="02020609040205080304" pitchFamily="49" charset="-128"/>
                <a:cs typeface="Times New Roman" panose="02020603050405020304" pitchFamily="18" charset="0"/>
              </a:rPr>
              <a:t>The Center for Superconductivity, Spintronics and Surface Science (</a:t>
            </a:r>
            <a:r>
              <a:rPr lang="en-US" sz="1600" b="1" dirty="0">
                <a:effectLst/>
                <a:ea typeface="MS Mincho" panose="02020609040205080304" pitchFamily="49" charset="-128"/>
                <a:cs typeface="Times New Roman" panose="02020603050405020304" pitchFamily="18" charset="0"/>
              </a:rPr>
              <a:t>C4S</a:t>
            </a:r>
            <a:r>
              <a:rPr lang="en-US" sz="1600" dirty="0">
                <a:effectLst/>
                <a:ea typeface="MS Mincho" panose="02020609040205080304" pitchFamily="49" charset="-128"/>
                <a:cs typeface="Times New Roman" panose="02020603050405020304" pitchFamily="18" charset="0"/>
              </a:rPr>
              <a:t>) within the Technical University Cluj-Napoca (</a:t>
            </a:r>
            <a:r>
              <a:rPr lang="en-US" sz="1600" b="1" dirty="0">
                <a:effectLst/>
                <a:ea typeface="MS Mincho" panose="02020609040205080304" pitchFamily="49" charset="-128"/>
                <a:cs typeface="Times New Roman" panose="02020603050405020304" pitchFamily="18" charset="0"/>
              </a:rPr>
              <a:t>TUCN</a:t>
            </a:r>
            <a:r>
              <a:rPr lang="en-US" sz="1600" dirty="0">
                <a:effectLst/>
                <a:ea typeface="MS Mincho" panose="02020609040205080304" pitchFamily="49" charset="-128"/>
                <a:cs typeface="Times New Roman" panose="02020603050405020304" pitchFamily="18" charset="0"/>
              </a:rPr>
              <a:t>), of the Romanian EURATOM/</a:t>
            </a:r>
            <a:r>
              <a:rPr lang="en-US" sz="1600" dirty="0" err="1">
                <a:effectLst/>
                <a:ea typeface="MS Mincho" panose="02020609040205080304" pitchFamily="49" charset="-128"/>
                <a:cs typeface="Times New Roman" panose="02020603050405020304" pitchFamily="18" charset="0"/>
              </a:rPr>
              <a:t>MEdC</a:t>
            </a:r>
            <a:r>
              <a:rPr lang="en-US" sz="1600" dirty="0">
                <a:effectLst/>
                <a:ea typeface="MS Mincho" panose="02020609040205080304" pitchFamily="49" charset="-128"/>
                <a:cs typeface="Times New Roman" panose="02020603050405020304" pitchFamily="18" charset="0"/>
              </a:rPr>
              <a:t> Association</a:t>
            </a:r>
          </a:p>
        </p:txBody>
      </p:sp>
      <p:pic>
        <p:nvPicPr>
          <p:cNvPr id="3" name="Immagine 2">
            <a:extLst>
              <a:ext uri="{FF2B5EF4-FFF2-40B4-BE49-F238E27FC236}">
                <a16:creationId xmlns:a16="http://schemas.microsoft.com/office/drawing/2014/main" id="{B67B7F96-72DA-6151-014D-8C510661163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16319994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dirty="0"/>
              <a:t>Project </a:t>
            </a:r>
            <a:r>
              <a:rPr lang="it-IT" dirty="0" err="1"/>
              <a:t>aim</a:t>
            </a:r>
            <a:endParaRPr lang="it-IT" dirty="0"/>
          </a:p>
        </p:txBody>
      </p:sp>
      <p:sp>
        <p:nvSpPr>
          <p:cNvPr id="3" name="Segnaposto numero diapositiva 2"/>
          <p:cNvSpPr>
            <a:spLocks noGrp="1"/>
          </p:cNvSpPr>
          <p:nvPr>
            <p:ph type="sldNum" sz="quarter" idx="4"/>
          </p:nvPr>
        </p:nvSpPr>
        <p:spPr>
          <a:xfrm>
            <a:off x="6553200" y="4767264"/>
            <a:ext cx="2133600" cy="273844"/>
          </a:xfrm>
        </p:spPr>
        <p:txBody>
          <a:bodyPr/>
          <a:lstStyle/>
          <a:p>
            <a:fld id="{02C7C199-0D0D-7840-A88D-785280B31CF7}" type="slidenum">
              <a:rPr lang="it-IT" smtClean="0">
                <a:latin typeface="+mj-lt"/>
              </a:rPr>
              <a:t>8</a:t>
            </a:fld>
            <a:endParaRPr lang="it-IT" dirty="0">
              <a:latin typeface="+mj-lt"/>
            </a:endParaRPr>
          </a:p>
        </p:txBody>
      </p:sp>
      <p:sp>
        <p:nvSpPr>
          <p:cNvPr id="5" name="Segnaposto testo 4"/>
          <p:cNvSpPr>
            <a:spLocks noGrp="1"/>
          </p:cNvSpPr>
          <p:nvPr>
            <p:ph type="body" sz="quarter" idx="14"/>
          </p:nvPr>
        </p:nvSpPr>
        <p:spPr>
          <a:xfrm>
            <a:off x="413412" y="1138034"/>
            <a:ext cx="8730588" cy="3838167"/>
          </a:xfrm>
        </p:spPr>
        <p:txBody>
          <a:bodyPr/>
          <a:lstStyle/>
          <a:p>
            <a:pPr marL="0" indent="0" algn="just">
              <a:buNone/>
            </a:pPr>
            <a:r>
              <a:rPr lang="en-US" sz="1800" dirty="0">
                <a:effectLst/>
                <a:latin typeface="+mj-lt"/>
                <a:ea typeface="MS Mincho" panose="02020609040205080304" pitchFamily="49" charset="-128"/>
                <a:cs typeface="Times New Roman" panose="02020603050405020304" pitchFamily="18" charset="0"/>
              </a:rPr>
              <a:t>The general scientific objective is the fabrication of superconducting wires based on IBSCs materials, with the production of short samples characterized by high critical currents (i.e. </a:t>
            </a:r>
            <a:r>
              <a:rPr lang="en-US" sz="1800" i="1" dirty="0">
                <a:effectLst/>
                <a:latin typeface="+mj-lt"/>
                <a:ea typeface="MS Mincho" panose="02020609040205080304" pitchFamily="49" charset="-128"/>
                <a:cs typeface="Times New Roman" panose="02020603050405020304" pitchFamily="18" charset="0"/>
              </a:rPr>
              <a:t>J</a:t>
            </a:r>
            <a:r>
              <a:rPr lang="en-US" sz="1800" i="1" baseline="-25000" dirty="0">
                <a:effectLst/>
                <a:latin typeface="+mj-lt"/>
                <a:ea typeface="MS Mincho" panose="02020609040205080304" pitchFamily="49" charset="-128"/>
                <a:cs typeface="Times New Roman" panose="02020603050405020304" pitchFamily="18" charset="0"/>
              </a:rPr>
              <a:t>c</a:t>
            </a:r>
            <a:r>
              <a:rPr lang="en-US" sz="1800" dirty="0">
                <a:effectLst/>
                <a:latin typeface="+mj-lt"/>
                <a:ea typeface="MS Mincho" panose="02020609040205080304" pitchFamily="49" charset="-128"/>
                <a:cs typeface="Times New Roman" panose="02020603050405020304" pitchFamily="18" charset="0"/>
              </a:rPr>
              <a:t> ~ 10</a:t>
            </a:r>
            <a:r>
              <a:rPr lang="en-US" sz="1800" baseline="30000" dirty="0">
                <a:effectLst/>
                <a:latin typeface="+mj-lt"/>
                <a:ea typeface="MS Mincho" panose="02020609040205080304" pitchFamily="49" charset="-128"/>
                <a:cs typeface="Times New Roman" panose="02020603050405020304" pitchFamily="18" charset="0"/>
              </a:rPr>
              <a:t>5</a:t>
            </a:r>
            <a:r>
              <a:rPr lang="en-US" sz="1800" dirty="0">
                <a:effectLst/>
                <a:latin typeface="+mj-lt"/>
                <a:ea typeface="MS Mincho" panose="02020609040205080304" pitchFamily="49" charset="-128"/>
                <a:cs typeface="Times New Roman" panose="02020603050405020304" pitchFamily="18" charset="0"/>
              </a:rPr>
              <a:t>A/cm</a:t>
            </a:r>
            <a:r>
              <a:rPr lang="en-US" sz="1800" baseline="30000" dirty="0">
                <a:effectLst/>
                <a:latin typeface="+mj-lt"/>
                <a:ea typeface="MS Mincho" panose="02020609040205080304" pitchFamily="49" charset="-128"/>
                <a:cs typeface="Times New Roman" panose="02020603050405020304" pitchFamily="18" charset="0"/>
              </a:rPr>
              <a:t>2</a:t>
            </a:r>
            <a:r>
              <a:rPr lang="en-US" sz="1800" dirty="0">
                <a:effectLst/>
                <a:latin typeface="+mj-lt"/>
                <a:ea typeface="MS Mincho" panose="02020609040205080304" pitchFamily="49" charset="-128"/>
                <a:cs typeface="Times New Roman" panose="02020603050405020304" pitchFamily="18" charset="0"/>
              </a:rPr>
              <a:t> @ 10 T).</a:t>
            </a:r>
          </a:p>
          <a:p>
            <a:pPr marL="0" indent="0" algn="just">
              <a:buNone/>
            </a:pPr>
            <a:r>
              <a:rPr lang="en-US" sz="1800" dirty="0">
                <a:effectLst/>
                <a:latin typeface="+mj-lt"/>
                <a:ea typeface="MS Mincho" panose="02020609040205080304" pitchFamily="49" charset="-128"/>
                <a:cs typeface="Times New Roman" panose="02020603050405020304" pitchFamily="18" charset="0"/>
              </a:rPr>
              <a:t>To approach the goal, several aspects have been addressed, namely:</a:t>
            </a:r>
          </a:p>
          <a:p>
            <a:pPr marL="342900" lvl="0" indent="-342900" algn="l">
              <a:lnSpc>
                <a:spcPct val="107000"/>
              </a:lnSpc>
              <a:spcAft>
                <a:spcPts val="800"/>
              </a:spcAft>
              <a:buFont typeface="Symbol" panose="05050102010706020507" pitchFamily="18" charset="2"/>
              <a:buChar char=""/>
            </a:pPr>
            <a:r>
              <a:rPr lang="en-US" sz="1800" dirty="0">
                <a:effectLst/>
                <a:latin typeface="+mj-lt"/>
                <a:ea typeface="MS Mincho" panose="02020609040205080304" pitchFamily="49" charset="-128"/>
                <a:cs typeface="Times New Roman" panose="02020603050405020304" pitchFamily="18" charset="0"/>
              </a:rPr>
              <a:t>Optimization of the superconducting material properties and synthesis procedures devoted to the fabrication of wires through the PIT method</a:t>
            </a:r>
          </a:p>
          <a:p>
            <a:pPr marL="342900" lvl="0" indent="-342900" algn="l">
              <a:lnSpc>
                <a:spcPct val="107000"/>
              </a:lnSpc>
              <a:spcAft>
                <a:spcPts val="800"/>
              </a:spcAft>
              <a:buFont typeface="Symbol" panose="05050102010706020507" pitchFamily="18" charset="2"/>
              <a:buChar char=""/>
            </a:pPr>
            <a:r>
              <a:rPr lang="en-US" sz="1800" dirty="0">
                <a:effectLst/>
                <a:latin typeface="+mj-lt"/>
                <a:ea typeface="MS Mincho" panose="02020609040205080304" pitchFamily="49" charset="-128"/>
                <a:cs typeface="Times New Roman" panose="02020603050405020304" pitchFamily="18" charset="0"/>
              </a:rPr>
              <a:t>Development of composite sheaths compatible with the mechanical and thermal processes in view of the applications in fusion machines.</a:t>
            </a:r>
          </a:p>
          <a:p>
            <a:pPr marL="342900" indent="-342900">
              <a:lnSpc>
                <a:spcPct val="107000"/>
              </a:lnSpc>
              <a:spcAft>
                <a:spcPts val="800"/>
              </a:spcAft>
              <a:buFont typeface="Symbol" panose="05050102010706020507" pitchFamily="18" charset="2"/>
              <a:buChar char=""/>
            </a:pPr>
            <a:r>
              <a:rPr lang="en-US" sz="1800" dirty="0">
                <a:ea typeface="MS Mincho" panose="02020609040205080304" pitchFamily="49" charset="-128"/>
                <a:cs typeface="Times New Roman" panose="02020603050405020304" pitchFamily="18" charset="0"/>
              </a:rPr>
              <a:t>Implementation of microtomography techniques on IBSC wires to investigate their microstructure</a:t>
            </a:r>
          </a:p>
          <a:p>
            <a:pPr marL="342900" lvl="0" indent="-342900" algn="l">
              <a:lnSpc>
                <a:spcPct val="107000"/>
              </a:lnSpc>
              <a:spcAft>
                <a:spcPts val="800"/>
              </a:spcAft>
              <a:buFont typeface="Symbol" panose="05050102010706020507" pitchFamily="18" charset="2"/>
              <a:buChar char=""/>
            </a:pPr>
            <a:endParaRPr lang="en-US" sz="1800" dirty="0">
              <a:effectLst/>
              <a:latin typeface="+mj-lt"/>
              <a:ea typeface="MS Mincho" panose="02020609040205080304" pitchFamily="49" charset="-128"/>
              <a:cs typeface="Times New Roman" panose="02020603050405020304" pitchFamily="18" charset="0"/>
            </a:endParaRPr>
          </a:p>
        </p:txBody>
      </p:sp>
      <p:sp>
        <p:nvSpPr>
          <p:cNvPr id="7" name="Segnaposto piè di pagina 6"/>
          <p:cNvSpPr>
            <a:spLocks noGrp="1"/>
          </p:cNvSpPr>
          <p:nvPr>
            <p:ph type="ftr" sz="quarter" idx="3"/>
          </p:nvPr>
        </p:nvSpPr>
        <p:spPr/>
        <p:txBody>
          <a:bodyPr/>
          <a:lstStyle/>
          <a:p>
            <a:r>
              <a:rPr lang="it-IT">
                <a:latin typeface="+mj-lt"/>
              </a:rPr>
              <a:t>ENR-04-ENEA-03 ORION</a:t>
            </a:r>
            <a:endParaRPr lang="it-IT" dirty="0">
              <a:latin typeface="+mj-lt"/>
            </a:endParaRPr>
          </a:p>
        </p:txBody>
      </p:sp>
      <p:pic>
        <p:nvPicPr>
          <p:cNvPr id="8" name="Immagine 7">
            <a:extLst>
              <a:ext uri="{FF2B5EF4-FFF2-40B4-BE49-F238E27FC236}">
                <a16:creationId xmlns:a16="http://schemas.microsoft.com/office/drawing/2014/main" id="{0AF0B40C-4A6C-6568-10A8-7A509F4CB6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15402611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7AA92-422D-0D43-15E9-A0ADF29764F7}"/>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3D028476-54DB-B83C-B93D-5DB81DE07A75}"/>
              </a:ext>
            </a:extLst>
          </p:cNvPr>
          <p:cNvSpPr>
            <a:spLocks noGrp="1"/>
          </p:cNvSpPr>
          <p:nvPr>
            <p:ph type="title"/>
          </p:nvPr>
        </p:nvSpPr>
        <p:spPr/>
        <p:txBody>
          <a:bodyPr/>
          <a:lstStyle/>
          <a:p>
            <a:r>
              <a:rPr lang="it-IT" dirty="0"/>
              <a:t>Project </a:t>
            </a:r>
            <a:r>
              <a:rPr lang="it-IT" dirty="0" err="1"/>
              <a:t>aim</a:t>
            </a:r>
            <a:r>
              <a:rPr lang="it-IT" dirty="0"/>
              <a:t> (2)</a:t>
            </a:r>
          </a:p>
        </p:txBody>
      </p:sp>
      <p:sp>
        <p:nvSpPr>
          <p:cNvPr id="3" name="Segnaposto numero diapositiva 2">
            <a:extLst>
              <a:ext uri="{FF2B5EF4-FFF2-40B4-BE49-F238E27FC236}">
                <a16:creationId xmlns:a16="http://schemas.microsoft.com/office/drawing/2014/main" id="{2392CC8E-8E15-B63B-14FF-C82010224150}"/>
              </a:ext>
            </a:extLst>
          </p:cNvPr>
          <p:cNvSpPr>
            <a:spLocks noGrp="1"/>
          </p:cNvSpPr>
          <p:nvPr>
            <p:ph type="sldNum" sz="quarter" idx="4"/>
          </p:nvPr>
        </p:nvSpPr>
        <p:spPr>
          <a:xfrm>
            <a:off x="6553200" y="4767264"/>
            <a:ext cx="2133600" cy="273844"/>
          </a:xfrm>
        </p:spPr>
        <p:txBody>
          <a:bodyPr/>
          <a:lstStyle/>
          <a:p>
            <a:fld id="{02C7C199-0D0D-7840-A88D-785280B31CF7}" type="slidenum">
              <a:rPr lang="it-IT" smtClean="0">
                <a:latin typeface="+mj-lt"/>
              </a:rPr>
              <a:t>9</a:t>
            </a:fld>
            <a:endParaRPr lang="it-IT" dirty="0">
              <a:latin typeface="+mj-lt"/>
            </a:endParaRPr>
          </a:p>
        </p:txBody>
      </p:sp>
      <p:sp>
        <p:nvSpPr>
          <p:cNvPr id="5" name="Segnaposto testo 4">
            <a:extLst>
              <a:ext uri="{FF2B5EF4-FFF2-40B4-BE49-F238E27FC236}">
                <a16:creationId xmlns:a16="http://schemas.microsoft.com/office/drawing/2014/main" id="{90574735-5942-AA08-853A-A6431C478826}"/>
              </a:ext>
            </a:extLst>
          </p:cNvPr>
          <p:cNvSpPr>
            <a:spLocks noGrp="1"/>
          </p:cNvSpPr>
          <p:nvPr>
            <p:ph type="body" sz="quarter" idx="14"/>
          </p:nvPr>
        </p:nvSpPr>
        <p:spPr>
          <a:xfrm>
            <a:off x="357994" y="1192878"/>
            <a:ext cx="8730588" cy="2757743"/>
          </a:xfrm>
        </p:spPr>
        <p:txBody>
          <a:bodyPr/>
          <a:lstStyle/>
          <a:p>
            <a:pPr marL="342900" lvl="0" indent="-342900" algn="l">
              <a:lnSpc>
                <a:spcPct val="107000"/>
              </a:lnSpc>
              <a:spcAft>
                <a:spcPts val="800"/>
              </a:spcAft>
              <a:buFont typeface="Symbol" panose="05050102010706020507" pitchFamily="18" charset="2"/>
              <a:buChar char=""/>
            </a:pPr>
            <a:r>
              <a:rPr lang="en-US" sz="1800" dirty="0">
                <a:effectLst/>
                <a:latin typeface="+mj-lt"/>
                <a:ea typeface="MS Mincho" panose="02020609040205080304" pitchFamily="49" charset="-128"/>
                <a:cs typeface="Times New Roman" panose="02020603050405020304" pitchFamily="18" charset="0"/>
              </a:rPr>
              <a:t>Development of opportune mechanical and thermal processes aimed to enhance the performance of isotropic wires reducing the need for high pressure thermal treatments. </a:t>
            </a:r>
          </a:p>
          <a:p>
            <a:pPr marL="342900" lvl="0" indent="-342900" algn="l">
              <a:lnSpc>
                <a:spcPct val="107000"/>
              </a:lnSpc>
              <a:spcAft>
                <a:spcPts val="800"/>
              </a:spcAft>
              <a:buFont typeface="Symbol" panose="05050102010706020507" pitchFamily="18" charset="2"/>
              <a:buChar char=""/>
            </a:pPr>
            <a:r>
              <a:rPr lang="en-US" sz="1800" dirty="0">
                <a:effectLst/>
                <a:latin typeface="+mj-lt"/>
                <a:ea typeface="MS Mincho" panose="02020609040205080304" pitchFamily="49" charset="-128"/>
                <a:cs typeface="Times New Roman" panose="02020603050405020304" pitchFamily="18" charset="0"/>
              </a:rPr>
              <a:t>Evaluation of the wires homogeneity by means of transport measurements on samples of representative lengths (i.e. 1m) through the adoption of appropriate solutions (i.e. ITER barrels).</a:t>
            </a:r>
          </a:p>
          <a:p>
            <a:pPr marL="342900" lvl="0" indent="-342900" algn="l">
              <a:lnSpc>
                <a:spcPct val="107000"/>
              </a:lnSpc>
              <a:spcAft>
                <a:spcPts val="800"/>
              </a:spcAft>
              <a:buFont typeface="Symbol" panose="05050102010706020507" pitchFamily="18" charset="2"/>
              <a:buChar char=""/>
            </a:pPr>
            <a:r>
              <a:rPr lang="en-US" sz="1800" dirty="0">
                <a:effectLst/>
                <a:latin typeface="+mj-lt"/>
                <a:ea typeface="MS Mincho" panose="02020609040205080304" pitchFamily="49" charset="-128"/>
                <a:cs typeface="Times New Roman" panose="02020603050405020304" pitchFamily="18" charset="0"/>
              </a:rPr>
              <a:t>Technological advancement aimed in perspective of the development of multifilamentary wires.</a:t>
            </a:r>
          </a:p>
        </p:txBody>
      </p:sp>
      <p:sp>
        <p:nvSpPr>
          <p:cNvPr id="7" name="Segnaposto piè di pagina 6">
            <a:extLst>
              <a:ext uri="{FF2B5EF4-FFF2-40B4-BE49-F238E27FC236}">
                <a16:creationId xmlns:a16="http://schemas.microsoft.com/office/drawing/2014/main" id="{17F20FD5-EB14-4334-6675-DE0078854715}"/>
              </a:ext>
            </a:extLst>
          </p:cNvPr>
          <p:cNvSpPr>
            <a:spLocks noGrp="1"/>
          </p:cNvSpPr>
          <p:nvPr>
            <p:ph type="ftr" sz="quarter" idx="3"/>
          </p:nvPr>
        </p:nvSpPr>
        <p:spPr/>
        <p:txBody>
          <a:bodyPr/>
          <a:lstStyle/>
          <a:p>
            <a:r>
              <a:rPr lang="it-IT">
                <a:latin typeface="+mj-lt"/>
              </a:rPr>
              <a:t>ENR-04-ENEA-03 ORION</a:t>
            </a:r>
            <a:endParaRPr lang="it-IT" dirty="0">
              <a:latin typeface="+mj-lt"/>
            </a:endParaRPr>
          </a:p>
        </p:txBody>
      </p:sp>
      <p:pic>
        <p:nvPicPr>
          <p:cNvPr id="8" name="Immagine 7">
            <a:extLst>
              <a:ext uri="{FF2B5EF4-FFF2-40B4-BE49-F238E27FC236}">
                <a16:creationId xmlns:a16="http://schemas.microsoft.com/office/drawing/2014/main" id="{06AC3CCA-6420-6C7A-8F32-7629581FF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1752" y="0"/>
            <a:ext cx="3242248" cy="792000"/>
          </a:xfrm>
          <a:prstGeom prst="rect">
            <a:avLst/>
          </a:prstGeom>
          <a:solidFill>
            <a:schemeClr val="bg1"/>
          </a:solidFill>
        </p:spPr>
      </p:pic>
    </p:spTree>
    <p:extLst>
      <p:ext uri="{BB962C8B-B14F-4D97-AF65-F5344CB8AC3E}">
        <p14:creationId xmlns:p14="http://schemas.microsoft.com/office/powerpoint/2010/main" val="3423011996"/>
      </p:ext>
    </p:extLst>
  </p:cSld>
  <p:clrMapOvr>
    <a:masterClrMapping/>
  </p:clrMapOvr>
</p:sld>
</file>

<file path=ppt/theme/theme1.xml><?xml version="1.0" encoding="utf-8"?>
<a:theme xmlns:a="http://schemas.openxmlformats.org/drawingml/2006/main" name="ModelloTemplateENEAit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o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vert="horz" wrap="square" lIns="91440" tIns="0" rIns="91440" bIns="0" rtlCol="0">
        <a:spAutoFit/>
      </a:bodyPr>
      <a:lstStyle>
        <a:defPPr>
          <a:defRPr dirty="0" smtClean="0"/>
        </a:defPPr>
      </a:lstStyle>
    </a:txDef>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ModelloTemplateENEAita.potx</Template>
  <TotalTime>2299</TotalTime>
  <Words>2399</Words>
  <Application>Microsoft Office PowerPoint</Application>
  <PresentationFormat>On-screen Show (16:9)</PresentationFormat>
  <Paragraphs>446</Paragraphs>
  <Slides>43</Slides>
  <Notes>1</Notes>
  <HiddenSlides>6</HiddenSlides>
  <MMClips>0</MMClips>
  <ScaleCrop>false</ScaleCrop>
  <HeadingPairs>
    <vt:vector size="4" baseType="variant">
      <vt:variant>
        <vt:lpstr>Theme</vt:lpstr>
      </vt:variant>
      <vt:variant>
        <vt:i4>1</vt:i4>
      </vt:variant>
      <vt:variant>
        <vt:lpstr>Slide Titles</vt:lpstr>
      </vt:variant>
      <vt:variant>
        <vt:i4>43</vt:i4>
      </vt:variant>
    </vt:vector>
  </HeadingPairs>
  <TitlesOfParts>
    <vt:vector size="44" baseType="lpstr">
      <vt:lpstr>ModelloTemplateENEAita</vt:lpstr>
      <vt:lpstr>ENR-04-ENEA-03</vt:lpstr>
      <vt:lpstr>Outline </vt:lpstr>
      <vt:lpstr>Iron Based Superconductors</vt:lpstr>
      <vt:lpstr>IBSCs range of applications</vt:lpstr>
      <vt:lpstr>IBSCs wires: Powder in Tube</vt:lpstr>
      <vt:lpstr>IBS Wires</vt:lpstr>
      <vt:lpstr>ORION - Participants</vt:lpstr>
      <vt:lpstr>Project aim</vt:lpstr>
      <vt:lpstr>Project aim (2)</vt:lpstr>
      <vt:lpstr>122 Ag wires (1)</vt:lpstr>
      <vt:lpstr>122 Synthesis &amp; optimization </vt:lpstr>
      <vt:lpstr>122 Ag wires (2)</vt:lpstr>
      <vt:lpstr>122 Ag wires (3)</vt:lpstr>
      <vt:lpstr>122 Ag wires (4)</vt:lpstr>
      <vt:lpstr>122 Ag wires performance</vt:lpstr>
      <vt:lpstr>1144 Synthesis &amp; optimization</vt:lpstr>
      <vt:lpstr>1144 Synthesis &amp; optimization (2)</vt:lpstr>
      <vt:lpstr>Reactors chemical compatibility</vt:lpstr>
      <vt:lpstr>Focusing on the 1144 material</vt:lpstr>
      <vt:lpstr>Focusing on the 1144 material</vt:lpstr>
      <vt:lpstr>Focusing on the 1144 material (2)</vt:lpstr>
      <vt:lpstr>1144 PIT production</vt:lpstr>
      <vt:lpstr>Adoption of Ta tube</vt:lpstr>
      <vt:lpstr>First multifilamentary approach</vt:lpstr>
      <vt:lpstr>Ta fragility issues</vt:lpstr>
      <vt:lpstr>Alloy tuning</vt:lpstr>
      <vt:lpstr>Crucial issue: current transfer</vt:lpstr>
      <vt:lpstr>122 composite sheath wires</vt:lpstr>
      <vt:lpstr>122 composite sheath wires</vt:lpstr>
      <vt:lpstr>Internal microstructure </vt:lpstr>
      <vt:lpstr>Towards multifilamentary wires</vt:lpstr>
      <vt:lpstr>1st attempt: MW01</vt:lpstr>
      <vt:lpstr>2nd and 3rd attempt: MW02/03</vt:lpstr>
      <vt:lpstr>Project summary</vt:lpstr>
      <vt:lpstr>Conclusions</vt:lpstr>
      <vt:lpstr>Perspectives</vt:lpstr>
      <vt:lpstr>PowerPoint Presentation</vt:lpstr>
      <vt:lpstr>PowerPoint Presentation</vt:lpstr>
      <vt:lpstr>Project Activities</vt:lpstr>
      <vt:lpstr>Project workflow</vt:lpstr>
      <vt:lpstr>Milestones - Deliverables</vt:lpstr>
      <vt:lpstr>Milestones - Deliverables</vt:lpstr>
      <vt:lpstr>GANTT chart</vt:lpstr>
    </vt:vector>
  </TitlesOfParts>
  <Company>ENEA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di PowerPoint</dc:title>
  <dc:creator>Serena Lucibello</dc:creator>
  <cp:lastModifiedBy>Andrea Masi</cp:lastModifiedBy>
  <cp:revision>116</cp:revision>
  <cp:lastPrinted>2017-01-17T13:52:56Z</cp:lastPrinted>
  <dcterms:created xsi:type="dcterms:W3CDTF">2017-01-03T12:35:40Z</dcterms:created>
  <dcterms:modified xsi:type="dcterms:W3CDTF">2025-11-26T08:08:33Z</dcterms:modified>
</cp:coreProperties>
</file>