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4442" r:id="rId3"/>
    <p:sldId id="4461" r:id="rId4"/>
    <p:sldId id="4447" r:id="rId5"/>
    <p:sldId id="257" r:id="rId6"/>
    <p:sldId id="4501" r:id="rId7"/>
    <p:sldId id="258" r:id="rId8"/>
    <p:sldId id="4479" r:id="rId9"/>
    <p:sldId id="4485" r:id="rId10"/>
    <p:sldId id="4486" r:id="rId11"/>
    <p:sldId id="4493" r:id="rId12"/>
    <p:sldId id="4494" r:id="rId13"/>
    <p:sldId id="4483" r:id="rId14"/>
    <p:sldId id="4482" r:id="rId15"/>
    <p:sldId id="4495" r:id="rId16"/>
    <p:sldId id="4496" r:id="rId17"/>
    <p:sldId id="4500" r:id="rId18"/>
    <p:sldId id="4502" r:id="rId19"/>
    <p:sldId id="4503" r:id="rId20"/>
    <p:sldId id="261" r:id="rId21"/>
    <p:sldId id="4497" r:id="rId22"/>
    <p:sldId id="4498" r:id="rId23"/>
    <p:sldId id="4499" r:id="rId24"/>
    <p:sldId id="4487" r:id="rId25"/>
    <p:sldId id="362" r:id="rId26"/>
    <p:sldId id="4489" r:id="rId27"/>
    <p:sldId id="4490" r:id="rId28"/>
    <p:sldId id="4491" r:id="rId29"/>
    <p:sldId id="4488"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90"/>
    <p:restoredTop sz="84190"/>
  </p:normalViewPr>
  <p:slideViewPr>
    <p:cSldViewPr snapToGrid="0">
      <p:cViewPr varScale="1">
        <p:scale>
          <a:sx n="113" d="100"/>
          <a:sy n="113" d="100"/>
        </p:scale>
        <p:origin x="18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823AC-9A15-9147-B186-148B00D5092C}" type="datetimeFigureOut">
              <a:rPr lang="en-US" smtClean="0"/>
              <a:t>11/22/25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B2CE4-BE1E-3246-BC01-BC66E1BA75C7}" type="slidenum">
              <a:rPr lang="en-US" smtClean="0"/>
              <a:t>‹N°›</a:t>
            </a:fld>
            <a:endParaRPr lang="en-US"/>
          </a:p>
        </p:txBody>
      </p:sp>
    </p:spTree>
    <p:extLst>
      <p:ext uri="{BB962C8B-B14F-4D97-AF65-F5344CB8AC3E}">
        <p14:creationId xmlns:p14="http://schemas.microsoft.com/office/powerpoint/2010/main" val="35736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1</a:t>
            </a:fld>
            <a:endParaRPr lang="en-US"/>
          </a:p>
        </p:txBody>
      </p:sp>
    </p:spTree>
    <p:extLst>
      <p:ext uri="{BB962C8B-B14F-4D97-AF65-F5344CB8AC3E}">
        <p14:creationId xmlns:p14="http://schemas.microsoft.com/office/powerpoint/2010/main" val="358857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4ED90-E74F-776F-80DD-7B11ED1ACE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8DF1D0-8EAD-88B0-AF2E-AABAA175D5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3B2262-CD20-8097-0B24-012F866B4271}"/>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F7B68BB1-121B-D9DA-9F93-5D9B92C5925E}"/>
              </a:ext>
            </a:extLst>
          </p:cNvPr>
          <p:cNvSpPr>
            <a:spLocks noGrp="1"/>
          </p:cNvSpPr>
          <p:nvPr>
            <p:ph type="sldNum" sz="quarter" idx="5"/>
          </p:nvPr>
        </p:nvSpPr>
        <p:spPr/>
        <p:txBody>
          <a:bodyPr/>
          <a:lstStyle/>
          <a:p>
            <a:fld id="{403B2CE4-BE1E-3246-BC01-BC66E1BA75C7}" type="slidenum">
              <a:rPr lang="en-US" smtClean="0"/>
              <a:t>14</a:t>
            </a:fld>
            <a:endParaRPr lang="en-US"/>
          </a:p>
        </p:txBody>
      </p:sp>
    </p:spTree>
    <p:extLst>
      <p:ext uri="{BB962C8B-B14F-4D97-AF65-F5344CB8AC3E}">
        <p14:creationId xmlns:p14="http://schemas.microsoft.com/office/powerpoint/2010/main" val="157863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B50F-8B5B-06C9-5196-6750CB2145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73E7FE-420E-1C6F-60F7-6C29CA2DDC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94DA6B-8035-078C-12C1-D15FE974E765}"/>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36D0682D-DECD-F363-F3C9-ECBE77FB000A}"/>
              </a:ext>
            </a:extLst>
          </p:cNvPr>
          <p:cNvSpPr>
            <a:spLocks noGrp="1"/>
          </p:cNvSpPr>
          <p:nvPr>
            <p:ph type="sldNum" sz="quarter" idx="5"/>
          </p:nvPr>
        </p:nvSpPr>
        <p:spPr/>
        <p:txBody>
          <a:bodyPr/>
          <a:lstStyle/>
          <a:p>
            <a:fld id="{403B2CE4-BE1E-3246-BC01-BC66E1BA75C7}" type="slidenum">
              <a:rPr lang="en-US" smtClean="0"/>
              <a:t>15</a:t>
            </a:fld>
            <a:endParaRPr lang="en-US"/>
          </a:p>
        </p:txBody>
      </p:sp>
    </p:spTree>
    <p:extLst>
      <p:ext uri="{BB962C8B-B14F-4D97-AF65-F5344CB8AC3E}">
        <p14:creationId xmlns:p14="http://schemas.microsoft.com/office/powerpoint/2010/main" val="113158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0631-EC27-B865-8DE4-BBBF1CB0E7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7E7BB7-3EC5-9C4C-E5E9-9F60B24EF4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71AEB7B-499B-9BC4-1959-D8626A0FF798}"/>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28A36A3D-D9EA-E713-86E6-A1AEF0DDD5A5}"/>
              </a:ext>
            </a:extLst>
          </p:cNvPr>
          <p:cNvSpPr>
            <a:spLocks noGrp="1"/>
          </p:cNvSpPr>
          <p:nvPr>
            <p:ph type="sldNum" sz="quarter" idx="5"/>
          </p:nvPr>
        </p:nvSpPr>
        <p:spPr/>
        <p:txBody>
          <a:bodyPr/>
          <a:lstStyle/>
          <a:p>
            <a:fld id="{403B2CE4-BE1E-3246-BC01-BC66E1BA75C7}" type="slidenum">
              <a:rPr lang="en-US" smtClean="0"/>
              <a:t>16</a:t>
            </a:fld>
            <a:endParaRPr lang="en-US"/>
          </a:p>
        </p:txBody>
      </p:sp>
    </p:spTree>
    <p:extLst>
      <p:ext uri="{BB962C8B-B14F-4D97-AF65-F5344CB8AC3E}">
        <p14:creationId xmlns:p14="http://schemas.microsoft.com/office/powerpoint/2010/main" val="384927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17</a:t>
            </a:fld>
            <a:endParaRPr lang="en-US"/>
          </a:p>
        </p:txBody>
      </p:sp>
    </p:spTree>
    <p:extLst>
      <p:ext uri="{BB962C8B-B14F-4D97-AF65-F5344CB8AC3E}">
        <p14:creationId xmlns:p14="http://schemas.microsoft.com/office/powerpoint/2010/main" val="3264544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20</a:t>
            </a:fld>
            <a:endParaRPr lang="en-US"/>
          </a:p>
        </p:txBody>
      </p:sp>
    </p:spTree>
    <p:extLst>
      <p:ext uri="{BB962C8B-B14F-4D97-AF65-F5344CB8AC3E}">
        <p14:creationId xmlns:p14="http://schemas.microsoft.com/office/powerpoint/2010/main" val="314815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21</a:t>
            </a:fld>
            <a:endParaRPr lang="en-US"/>
          </a:p>
        </p:txBody>
      </p:sp>
    </p:spTree>
    <p:extLst>
      <p:ext uri="{BB962C8B-B14F-4D97-AF65-F5344CB8AC3E}">
        <p14:creationId xmlns:p14="http://schemas.microsoft.com/office/powerpoint/2010/main" val="78148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DE46-4394-936D-971A-3B28A38C53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20B0A0-57D7-07E3-41EA-B42F5B2416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09BAE2-BC14-DE7B-FCE7-C646B19002CD}"/>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5BFA245F-C364-8524-F696-BE307782F6BB}"/>
              </a:ext>
            </a:extLst>
          </p:cNvPr>
          <p:cNvSpPr>
            <a:spLocks noGrp="1"/>
          </p:cNvSpPr>
          <p:nvPr>
            <p:ph type="sldNum" sz="quarter" idx="5"/>
          </p:nvPr>
        </p:nvSpPr>
        <p:spPr/>
        <p:txBody>
          <a:bodyPr/>
          <a:lstStyle/>
          <a:p>
            <a:fld id="{403B2CE4-BE1E-3246-BC01-BC66E1BA75C7}" type="slidenum">
              <a:rPr lang="en-US" smtClean="0"/>
              <a:t>24</a:t>
            </a:fld>
            <a:endParaRPr lang="en-US"/>
          </a:p>
        </p:txBody>
      </p:sp>
    </p:spTree>
    <p:extLst>
      <p:ext uri="{BB962C8B-B14F-4D97-AF65-F5344CB8AC3E}">
        <p14:creationId xmlns:p14="http://schemas.microsoft.com/office/powerpoint/2010/main" val="287204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5</a:t>
            </a:fld>
            <a:endParaRPr lang="en-US"/>
          </a:p>
        </p:txBody>
      </p:sp>
    </p:spTree>
    <p:extLst>
      <p:ext uri="{BB962C8B-B14F-4D97-AF65-F5344CB8AC3E}">
        <p14:creationId xmlns:p14="http://schemas.microsoft.com/office/powerpoint/2010/main" val="296339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42469-A659-BD79-4C44-F4DC0A8014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89D4CC-8511-0022-B905-F36A7FCA2A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01EC38E-8973-D5B1-0841-C2E532ABF557}"/>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AA3137F4-257C-C36D-CB8D-B09A51549925}"/>
              </a:ext>
            </a:extLst>
          </p:cNvPr>
          <p:cNvSpPr>
            <a:spLocks noGrp="1"/>
          </p:cNvSpPr>
          <p:nvPr>
            <p:ph type="sldNum" sz="quarter" idx="5"/>
          </p:nvPr>
        </p:nvSpPr>
        <p:spPr/>
        <p:txBody>
          <a:bodyPr/>
          <a:lstStyle/>
          <a:p>
            <a:fld id="{403B2CE4-BE1E-3246-BC01-BC66E1BA75C7}" type="slidenum">
              <a:rPr lang="en-US" smtClean="0"/>
              <a:t>6</a:t>
            </a:fld>
            <a:endParaRPr lang="en-US"/>
          </a:p>
        </p:txBody>
      </p:sp>
    </p:spTree>
    <p:extLst>
      <p:ext uri="{BB962C8B-B14F-4D97-AF65-F5344CB8AC3E}">
        <p14:creationId xmlns:p14="http://schemas.microsoft.com/office/powerpoint/2010/main" val="53492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7</a:t>
            </a:fld>
            <a:endParaRPr lang="en-US"/>
          </a:p>
        </p:txBody>
      </p:sp>
    </p:spTree>
    <p:extLst>
      <p:ext uri="{BB962C8B-B14F-4D97-AF65-F5344CB8AC3E}">
        <p14:creationId xmlns:p14="http://schemas.microsoft.com/office/powerpoint/2010/main" val="384356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0E365-1531-17C2-FF60-0A99B5BEE2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4AD718-1618-4811-93F7-8E142F66A8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A95CCF-F76C-680D-D219-73769EF5AB2B}"/>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0FD488E1-5F7C-57BC-205A-8B1E6D4FB51A}"/>
              </a:ext>
            </a:extLst>
          </p:cNvPr>
          <p:cNvSpPr>
            <a:spLocks noGrp="1"/>
          </p:cNvSpPr>
          <p:nvPr>
            <p:ph type="sldNum" sz="quarter" idx="5"/>
          </p:nvPr>
        </p:nvSpPr>
        <p:spPr/>
        <p:txBody>
          <a:bodyPr/>
          <a:lstStyle/>
          <a:p>
            <a:fld id="{403B2CE4-BE1E-3246-BC01-BC66E1BA75C7}" type="slidenum">
              <a:rPr lang="en-US" smtClean="0"/>
              <a:t>8</a:t>
            </a:fld>
            <a:endParaRPr lang="en-US"/>
          </a:p>
        </p:txBody>
      </p:sp>
    </p:spTree>
    <p:extLst>
      <p:ext uri="{BB962C8B-B14F-4D97-AF65-F5344CB8AC3E}">
        <p14:creationId xmlns:p14="http://schemas.microsoft.com/office/powerpoint/2010/main" val="8519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41EE-183D-B044-9B47-0D24B609FF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D021ED-FECB-6D28-EB44-FE376E44B1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C1EC83-43C6-A7F1-D7DC-3963C67236BD}"/>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A10279B8-F98F-6A04-558D-DEE0B99DF8A1}"/>
              </a:ext>
            </a:extLst>
          </p:cNvPr>
          <p:cNvSpPr>
            <a:spLocks noGrp="1"/>
          </p:cNvSpPr>
          <p:nvPr>
            <p:ph type="sldNum" sz="quarter" idx="5"/>
          </p:nvPr>
        </p:nvSpPr>
        <p:spPr/>
        <p:txBody>
          <a:bodyPr/>
          <a:lstStyle/>
          <a:p>
            <a:fld id="{403B2CE4-BE1E-3246-BC01-BC66E1BA75C7}" type="slidenum">
              <a:rPr lang="en-US" smtClean="0"/>
              <a:t>9</a:t>
            </a:fld>
            <a:endParaRPr lang="en-US"/>
          </a:p>
        </p:txBody>
      </p:sp>
    </p:spTree>
    <p:extLst>
      <p:ext uri="{BB962C8B-B14F-4D97-AF65-F5344CB8AC3E}">
        <p14:creationId xmlns:p14="http://schemas.microsoft.com/office/powerpoint/2010/main" val="29527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49B6-005B-DD84-E699-2E2CF48CCE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E6762A-F1AD-DAAA-8453-EF6C0A4EFD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09D036-A1F7-25ED-81D4-B209EF6F0613}"/>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C5128322-6512-DBC9-C6CE-828C9D283DE6}"/>
              </a:ext>
            </a:extLst>
          </p:cNvPr>
          <p:cNvSpPr>
            <a:spLocks noGrp="1"/>
          </p:cNvSpPr>
          <p:nvPr>
            <p:ph type="sldNum" sz="quarter" idx="5"/>
          </p:nvPr>
        </p:nvSpPr>
        <p:spPr/>
        <p:txBody>
          <a:bodyPr/>
          <a:lstStyle/>
          <a:p>
            <a:fld id="{403B2CE4-BE1E-3246-BC01-BC66E1BA75C7}" type="slidenum">
              <a:rPr lang="en-US" smtClean="0"/>
              <a:t>10</a:t>
            </a:fld>
            <a:endParaRPr lang="en-US"/>
          </a:p>
        </p:txBody>
      </p:sp>
    </p:spTree>
    <p:extLst>
      <p:ext uri="{BB962C8B-B14F-4D97-AF65-F5344CB8AC3E}">
        <p14:creationId xmlns:p14="http://schemas.microsoft.com/office/powerpoint/2010/main" val="37602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03B2CE4-BE1E-3246-BC01-BC66E1BA75C7}" type="slidenum">
              <a:rPr lang="en-US" smtClean="0"/>
              <a:t>12</a:t>
            </a:fld>
            <a:endParaRPr lang="en-US"/>
          </a:p>
        </p:txBody>
      </p:sp>
    </p:spTree>
    <p:extLst>
      <p:ext uri="{BB962C8B-B14F-4D97-AF65-F5344CB8AC3E}">
        <p14:creationId xmlns:p14="http://schemas.microsoft.com/office/powerpoint/2010/main" val="3091523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AFD0-1400-7FB9-AB8B-DBA5C591F5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8A600D-6D42-7B27-661B-A73CD56E21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6FD8E9-098E-4D29-10FD-60991BC04469}"/>
              </a:ext>
            </a:extLst>
          </p:cNvPr>
          <p:cNvSpPr>
            <a:spLocks noGrp="1"/>
          </p:cNvSpPr>
          <p:nvPr>
            <p:ph type="body" idx="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7E1DF566-8B98-D69B-A8E4-9B40B42A3B64}"/>
              </a:ext>
            </a:extLst>
          </p:cNvPr>
          <p:cNvSpPr>
            <a:spLocks noGrp="1"/>
          </p:cNvSpPr>
          <p:nvPr>
            <p:ph type="sldNum" sz="quarter" idx="5"/>
          </p:nvPr>
        </p:nvSpPr>
        <p:spPr/>
        <p:txBody>
          <a:bodyPr/>
          <a:lstStyle/>
          <a:p>
            <a:fld id="{403B2CE4-BE1E-3246-BC01-BC66E1BA75C7}" type="slidenum">
              <a:rPr lang="en-US" smtClean="0"/>
              <a:t>13</a:t>
            </a:fld>
            <a:endParaRPr lang="en-US"/>
          </a:p>
        </p:txBody>
      </p:sp>
    </p:spTree>
    <p:extLst>
      <p:ext uri="{BB962C8B-B14F-4D97-AF65-F5344CB8AC3E}">
        <p14:creationId xmlns:p14="http://schemas.microsoft.com/office/powerpoint/2010/main" val="249267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8BD3B-F638-FDA2-4D51-B73893B1ABD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7ACA8035-1C03-19E0-06ED-E1038EB31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4A5B0831-362E-4992-EEF3-01450B6A47EB}"/>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AFB18DD3-94E3-644C-51E8-B9820C51B10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3E8C77A-434E-993B-EDC7-6CA55FDFFD8E}"/>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47123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C698A-4706-101A-3EBC-9E483771F84B}"/>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C94C03CE-2173-2C6C-5AAA-B9275DCA62B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82A620F-415E-7B28-121D-73A99ADD8943}"/>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E28104AE-B576-AAB6-49F9-07D7133C1CBB}"/>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C06E9D3-7607-CBA5-E55D-3AC865D8D09E}"/>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61512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48EB7E3-B8A7-F269-3332-67F4AFD1F0ED}"/>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FB557DE5-C4FB-EF7F-BA14-6E07BFBAD2B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78C2BE5-D401-7741-6B5B-1681756AC5D6}"/>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54EAE918-01D6-C2A7-025A-5F3509B985A6}"/>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C0526E7-8E4E-D381-5CE0-9C169B68C0BA}"/>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234070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436384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pl-PL" dirty="0"/>
              <a:t>Wydarzenie, Miejsce i data</a:t>
            </a:r>
          </a:p>
        </p:txBody>
      </p:sp>
      <p:sp>
        <p:nvSpPr>
          <p:cNvPr id="4" name="Slide Number Placeholder 3"/>
          <p:cNvSpPr>
            <a:spLocks noGrp="1"/>
          </p:cNvSpPr>
          <p:nvPr>
            <p:ph type="sldNum" sz="quarter" idx="12"/>
          </p:nvPr>
        </p:nvSpPr>
        <p:spPr/>
        <p:txBody>
          <a:bodyPr/>
          <a:lstStyle/>
          <a:p>
            <a:fld id="{C24C8026-EAC7-49E5-BEC5-E21BD80EF24E}" type="slidenum">
              <a:rPr lang="pl-PL" smtClean="0"/>
              <a:t>‹N°›</a:t>
            </a:fld>
            <a:endParaRPr lang="pl-PL"/>
          </a:p>
        </p:txBody>
      </p:sp>
      <p:sp>
        <p:nvSpPr>
          <p:cNvPr id="5" name="Title Placeholder 1"/>
          <p:cNvSpPr>
            <a:spLocks noGrp="1"/>
          </p:cNvSpPr>
          <p:nvPr>
            <p:ph type="title"/>
          </p:nvPr>
        </p:nvSpPr>
        <p:spPr>
          <a:xfrm>
            <a:off x="2044699" y="95663"/>
            <a:ext cx="8147755" cy="403580"/>
          </a:xfrm>
          <a:prstGeom prst="rect">
            <a:avLst/>
          </a:prstGeom>
        </p:spPr>
        <p:txBody>
          <a:bodyPr vert="horz" lIns="91440" tIns="45720" rIns="91440" bIns="45720" rtlCol="0" anchor="ctr">
            <a:noAutofit/>
          </a:bodyPr>
          <a:lstStyle/>
          <a:p>
            <a:r>
              <a:rPr lang="pl-PL" dirty="0"/>
              <a:t>Tytuł prezentacji</a:t>
            </a:r>
            <a:endParaRPr lang="en-US" dirty="0"/>
          </a:p>
        </p:txBody>
      </p:sp>
    </p:spTree>
    <p:extLst>
      <p:ext uri="{BB962C8B-B14F-4D97-AF65-F5344CB8AC3E}">
        <p14:creationId xmlns:p14="http://schemas.microsoft.com/office/powerpoint/2010/main" val="365044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9393A-08B4-9925-BCF1-8B960D44DD92}"/>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88C464A7-0A2B-0F3E-B246-F932D1E5FF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D52B4466-3E26-EF81-F13E-5151C023FF99}"/>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627429DF-48D8-4363-0FE4-AC6CA2EB3E90}"/>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57BEB3E-CA18-9BB0-7814-ED933D48BA33}"/>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193849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52FFE-F55B-6A96-0804-148C0C5EB5C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802EC0CA-36ED-03A4-1B9C-AF8BADC158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B47873A-54E6-A5D1-DED4-7750D9036AC5}"/>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393AF52E-E03B-E0FD-B7A0-2F1895F438D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EF53A79-CF3A-EC1A-0E45-C2082EF871FD}"/>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48974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C92AB-6DAF-0482-AF48-151CDA3E0E6E}"/>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7C6B7010-22DD-D8BE-D5D5-8241C76F53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9E3B9556-BA9C-4F80-1738-BB43C23644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71851523-5F84-DBDE-3AA3-3F963D918465}"/>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6" name="Espace réservé du pied de page 5">
            <a:extLst>
              <a:ext uri="{FF2B5EF4-FFF2-40B4-BE49-F238E27FC236}">
                <a16:creationId xmlns:a16="http://schemas.microsoft.com/office/drawing/2014/main" id="{3E4E0FC6-4511-DF65-21E8-70529C50EBC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CF31751-38F9-47FF-7D04-E94281F0BF65}"/>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55903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E177C-AE5F-1AF4-7837-4B8BA258F1E1}"/>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F54B98FD-5268-3F2A-3A5F-85E36D98D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EABC680-AD52-692F-B93A-04A1DEBC95B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81AE1DC1-8222-D59E-866C-3A2382BB4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1ECD3BB-512C-65FF-1DEE-0EBB1E1AE7F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FA2DAB7A-5EBD-50C2-79FC-5779C7EC4271}"/>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8" name="Espace réservé du pied de page 7">
            <a:extLst>
              <a:ext uri="{FF2B5EF4-FFF2-40B4-BE49-F238E27FC236}">
                <a16:creationId xmlns:a16="http://schemas.microsoft.com/office/drawing/2014/main" id="{E49E9154-E545-4220-B443-C8EC88EAA864}"/>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00AB22E7-8BC8-9BFF-D970-9BEF35B3B261}"/>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076272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1E1D4-BEE8-8B6C-6140-CF1E2D65EA01}"/>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D63D1D29-18B5-A205-BA1F-1E9EEC75D7A1}"/>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4" name="Espace réservé du pied de page 3">
            <a:extLst>
              <a:ext uri="{FF2B5EF4-FFF2-40B4-BE49-F238E27FC236}">
                <a16:creationId xmlns:a16="http://schemas.microsoft.com/office/drawing/2014/main" id="{77281AD7-FE04-D4A9-B841-BE6EB5DCDAB0}"/>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023EA145-A518-E55F-0142-DBEA466FEF40}"/>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42079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81A776-FFBF-ED6F-0335-3A3D978ED1C1}"/>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3" name="Espace réservé du pied de page 2">
            <a:extLst>
              <a:ext uri="{FF2B5EF4-FFF2-40B4-BE49-F238E27FC236}">
                <a16:creationId xmlns:a16="http://schemas.microsoft.com/office/drawing/2014/main" id="{864C9132-7A05-4472-B423-11612A5BE484}"/>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A7627BD2-6CBC-C72B-D5CB-FB48F59C9B7B}"/>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00867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041620-F1EC-C5C6-0A40-25447C78A08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2D347E5C-E540-0D3F-E92B-FE2509787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2080B4DE-1F00-996A-E8C6-12DA55D40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162E81-E450-E726-AD3D-3FD427D8C5B2}"/>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6" name="Espace réservé du pied de page 5">
            <a:extLst>
              <a:ext uri="{FF2B5EF4-FFF2-40B4-BE49-F238E27FC236}">
                <a16:creationId xmlns:a16="http://schemas.microsoft.com/office/drawing/2014/main" id="{3E7FE2B8-8C20-5B24-6493-3BA747823DB9}"/>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A0624C3B-88B7-DF52-4C29-313CAFFE0631}"/>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68664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0675B-FCA8-AEB5-A2B7-E550BB1A7D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F8ABDB80-D424-0905-33B9-22BCD60F2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C94DDBD0-1722-6DBE-533E-C022A04B7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973ECBD-711C-29AA-52FB-1FCEE4AA7400}"/>
              </a:ext>
            </a:extLst>
          </p:cNvPr>
          <p:cNvSpPr>
            <a:spLocks noGrp="1"/>
          </p:cNvSpPr>
          <p:nvPr>
            <p:ph type="dt" sz="half" idx="10"/>
          </p:nvPr>
        </p:nvSpPr>
        <p:spPr/>
        <p:txBody>
          <a:bodyPr/>
          <a:lstStyle/>
          <a:p>
            <a:fld id="{C26F7C45-47C5-FE4F-9A9A-254858B818E1}" type="datetimeFigureOut">
              <a:rPr lang="en-US" smtClean="0"/>
              <a:t>11/22/25</a:t>
            </a:fld>
            <a:endParaRPr lang="en-US"/>
          </a:p>
        </p:txBody>
      </p:sp>
      <p:sp>
        <p:nvSpPr>
          <p:cNvPr id="6" name="Espace réservé du pied de page 5">
            <a:extLst>
              <a:ext uri="{FF2B5EF4-FFF2-40B4-BE49-F238E27FC236}">
                <a16:creationId xmlns:a16="http://schemas.microsoft.com/office/drawing/2014/main" id="{476E77D9-DFDA-D74F-C82F-5BAFA2D361D5}"/>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9D8FEB46-CD37-2031-57C6-EADD58C1BD37}"/>
              </a:ext>
            </a:extLst>
          </p:cNvPr>
          <p:cNvSpPr>
            <a:spLocks noGrp="1"/>
          </p:cNvSpPr>
          <p:nvPr>
            <p:ph type="sldNum" sz="quarter" idx="12"/>
          </p:nvPr>
        </p:nvSpPr>
        <p:spPr/>
        <p:txBody>
          <a:bodyPr/>
          <a:lstStyle/>
          <a:p>
            <a:fld id="{875D5127-F662-3A41-9AB0-7F052AAA6D4D}" type="slidenum">
              <a:rPr lang="en-US" smtClean="0"/>
              <a:t>‹N°›</a:t>
            </a:fld>
            <a:endParaRPr lang="en-US"/>
          </a:p>
        </p:txBody>
      </p:sp>
    </p:spTree>
    <p:extLst>
      <p:ext uri="{BB962C8B-B14F-4D97-AF65-F5344CB8AC3E}">
        <p14:creationId xmlns:p14="http://schemas.microsoft.com/office/powerpoint/2010/main" val="3980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EFBFF7B-E866-9018-7EBA-41798EA0A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CBFFBB20-0602-FE2E-CD59-722725F2D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26325B62-4EA0-9FD4-C290-1C6317F97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F7C45-47C5-FE4F-9A9A-254858B818E1}" type="datetimeFigureOut">
              <a:rPr lang="en-US" smtClean="0"/>
              <a:t>11/22/25</a:t>
            </a:fld>
            <a:endParaRPr lang="en-US"/>
          </a:p>
        </p:txBody>
      </p:sp>
      <p:sp>
        <p:nvSpPr>
          <p:cNvPr id="5" name="Espace réservé du pied de page 4">
            <a:extLst>
              <a:ext uri="{FF2B5EF4-FFF2-40B4-BE49-F238E27FC236}">
                <a16:creationId xmlns:a16="http://schemas.microsoft.com/office/drawing/2014/main" id="{2673487D-97A5-3CCA-9450-B4EB5EEC2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17DF6F53-CD1F-B140-C417-3A328FBDF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D5127-F662-3A41-9AB0-7F052AAA6D4D}" type="slidenum">
              <a:rPr lang="en-US" smtClean="0"/>
              <a:t>‹N°›</a:t>
            </a:fld>
            <a:endParaRPr lang="en-US"/>
          </a:p>
        </p:txBody>
      </p:sp>
    </p:spTree>
    <p:extLst>
      <p:ext uri="{BB962C8B-B14F-4D97-AF65-F5344CB8AC3E}">
        <p14:creationId xmlns:p14="http://schemas.microsoft.com/office/powerpoint/2010/main" val="131180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1.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0.png"/><Relationship Id="rId4" Type="http://schemas.openxmlformats.org/officeDocument/2006/relationships/image" Target="../media/image51.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59.gif"/><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 Laboratoire pour l'Utilisation des Lasers Intenses…">
            <a:extLst>
              <a:ext uri="{FF2B5EF4-FFF2-40B4-BE49-F238E27FC236}">
                <a16:creationId xmlns:a16="http://schemas.microsoft.com/office/drawing/2014/main" id="{F1F7A365-992C-AE04-32FB-CFF28214FD0F}"/>
              </a:ext>
            </a:extLst>
          </p:cNvPr>
          <p:cNvSpPr txBox="1">
            <a:spLocks noGrp="1"/>
          </p:cNvSpPr>
          <p:nvPr>
            <p:ph type="ctrTitle"/>
          </p:nvPr>
        </p:nvSpPr>
        <p:spPr>
          <a:xfrm>
            <a:off x="1331698" y="1534511"/>
            <a:ext cx="9528604" cy="4192083"/>
          </a:xfrm>
          <a:prstGeom prst="rect">
            <a:avLst/>
          </a:prstGeom>
        </p:spPr>
        <p:txBody>
          <a:bodyPr>
            <a:normAutofit/>
          </a:bodyPr>
          <a:lstStyle/>
          <a:p>
            <a:pPr rtl="0"/>
            <a:r>
              <a:rPr lang="fr-FR" sz="4400" b="1" dirty="0">
                <a:latin typeface="Calibri" panose="020F0502020204030204" pitchFamily="34" charset="0"/>
                <a:cs typeface="Calibri" panose="020F0502020204030204" pitchFamily="34" charset="0"/>
              </a:rPr>
              <a:t> </a:t>
            </a:r>
            <a: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t>High gain direct drive ignition with Foams </a:t>
            </a:r>
            <a:b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br>
            <a: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t>as a Pathway to Energy</a:t>
            </a:r>
            <a:b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br>
            <a: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t>(FOPIFE) </a:t>
            </a:r>
            <a:br>
              <a:rPr lang="en-US" altLang="fr-FR" sz="3200" b="1" dirty="0">
                <a:solidFill>
                  <a:srgbClr val="1F497D"/>
                </a:solidFill>
                <a:latin typeface="Calibri" panose="020F0502020204030204" pitchFamily="34" charset="0"/>
                <a:ea typeface="MS Mincho" panose="02020609040205080304" pitchFamily="49" charset="-128"/>
                <a:cs typeface="Calibri" panose="020F0502020204030204" pitchFamily="34" charset="0"/>
              </a:rPr>
            </a:br>
            <a:br>
              <a:rPr kumimoji="0" lang="en-US" altLang="fr-FR" sz="4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t> end of the term review </a:t>
            </a:r>
            <a:b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br>
            <a:b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br>
            <a: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t>S. Le Pape</a:t>
            </a:r>
            <a:b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br>
            <a:b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br>
            <a:r>
              <a:rPr lang="en-US" alt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rPr>
              <a:t>ENR-IFE.02.CEA-02, 2024-2026</a:t>
            </a:r>
            <a:endParaRPr lang="fr-FR" sz="2700" dirty="0">
              <a:solidFill>
                <a:srgbClr val="1F497D"/>
              </a:solidFill>
              <a:latin typeface="Calibri" panose="020F0502020204030204" pitchFamily="34" charset="0"/>
              <a:ea typeface="MS Mincho" panose="02020609040205080304" pitchFamily="49" charset="-128"/>
              <a:cs typeface="Times New Roman" panose="02020603050405020304" pitchFamily="18" charset="0"/>
            </a:endParaRPr>
          </a:p>
        </p:txBody>
      </p:sp>
      <p:pic>
        <p:nvPicPr>
          <p:cNvPr id="5" name="Image 4">
            <a:extLst>
              <a:ext uri="{FF2B5EF4-FFF2-40B4-BE49-F238E27FC236}">
                <a16:creationId xmlns:a16="http://schemas.microsoft.com/office/drawing/2014/main" id="{1BA122FA-DCD9-4640-B5C0-060A2F43DB66}"/>
              </a:ext>
            </a:extLst>
          </p:cNvPr>
          <p:cNvPicPr>
            <a:picLocks noChangeAspect="1"/>
          </p:cNvPicPr>
          <p:nvPr/>
        </p:nvPicPr>
        <p:blipFill>
          <a:blip r:embed="rId3"/>
          <a:stretch>
            <a:fillRect/>
          </a:stretch>
        </p:blipFill>
        <p:spPr>
          <a:xfrm>
            <a:off x="8907573" y="239085"/>
            <a:ext cx="2882900" cy="850900"/>
          </a:xfrm>
          <a:prstGeom prst="rect">
            <a:avLst/>
          </a:prstGeom>
        </p:spPr>
      </p:pic>
    </p:spTree>
    <p:extLst>
      <p:ext uri="{BB962C8B-B14F-4D97-AF65-F5344CB8AC3E}">
        <p14:creationId xmlns:p14="http://schemas.microsoft.com/office/powerpoint/2010/main" val="371071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C992B-6395-2396-6DB6-34777EBFFA8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30FF1C5-B3C2-ADF6-A6CF-2EDD495CB4BF}"/>
              </a:ext>
            </a:extLst>
          </p:cNvPr>
          <p:cNvSpPr txBox="1"/>
          <p:nvPr/>
        </p:nvSpPr>
        <p:spPr>
          <a:xfrm>
            <a:off x="1905960" y="19748"/>
            <a:ext cx="9340231" cy="830997"/>
          </a:xfrm>
          <a:prstGeom prst="rect">
            <a:avLst/>
          </a:prstGeom>
          <a:noFill/>
        </p:spPr>
        <p:txBody>
          <a:bodyPr wrap="square" rtlCol="0">
            <a:spAutoFit/>
          </a:bodyPr>
          <a:lstStyle/>
          <a:p>
            <a:pPr marR="0" lvl="0" algn="ctr" fontAlgn="base">
              <a:lnSpc>
                <a:spcPct val="100000"/>
              </a:lnSpc>
              <a:spcBef>
                <a:spcPct val="0"/>
              </a:spcBef>
              <a:spcAft>
                <a:spcPct val="0"/>
              </a:spcAft>
              <a:buClrTx/>
              <a:buSzTx/>
              <a:tabLst/>
            </a:pPr>
            <a:r>
              <a:rPr lang="en-US" alt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Developing understanding of fundamental processes  of laser foam interactions: simulations</a:t>
            </a:r>
          </a:p>
        </p:txBody>
      </p:sp>
      <p:sp>
        <p:nvSpPr>
          <p:cNvPr id="5" name="Rectangle 1">
            <a:extLst>
              <a:ext uri="{FF2B5EF4-FFF2-40B4-BE49-F238E27FC236}">
                <a16:creationId xmlns:a16="http://schemas.microsoft.com/office/drawing/2014/main" id="{2D941789-661A-CA3D-82F6-BD39D8612D1B}"/>
              </a:ext>
            </a:extLst>
          </p:cNvPr>
          <p:cNvSpPr>
            <a:spLocks noChangeArrowheads="1"/>
          </p:cNvSpPr>
          <p:nvPr/>
        </p:nvSpPr>
        <p:spPr bwMode="auto">
          <a:xfrm>
            <a:off x="104981" y="1573026"/>
            <a:ext cx="11334307" cy="473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endParaRPr lang="en-US" sz="2000" noProof="0"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sz="2000" b="1" noProof="0"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Transformation of a nanostructured medium into a plasma</a:t>
            </a:r>
            <a:r>
              <a:rPr lang="en-US" sz="2000" noProof="0" dirty="0">
                <a:solidFill>
                  <a:srgbClr val="FF0000"/>
                </a:solidFill>
                <a:effectLst/>
                <a:latin typeface="Calibri" panose="020F0502020204030204" pitchFamily="34" charset="0"/>
                <a:cs typeface="Calibri" panose="020F0502020204030204" pitchFamily="34" charset="0"/>
              </a:rPr>
              <a:t> </a:t>
            </a:r>
          </a:p>
          <a:p>
            <a:pPr marR="0" lvl="0" algn="l" defTabSz="914400" rtl="0" eaLnBrk="0" fontAlgn="base" latinLnBrk="0" hangingPunct="0">
              <a:lnSpc>
                <a:spcPct val="100000"/>
              </a:lnSpc>
              <a:spcBef>
                <a:spcPct val="0"/>
              </a:spcBef>
              <a:spcAft>
                <a:spcPct val="0"/>
              </a:spcAft>
              <a:buClrTx/>
              <a:buSzTx/>
              <a:tabLst/>
            </a:pPr>
            <a:endParaRPr lang="en-US" sz="2000" noProof="0" dirty="0">
              <a:effectLst/>
              <a:latin typeface="Calibri" panose="020F0502020204030204" pitchFamily="34" charset="0"/>
              <a:ea typeface="MS Mincho" panose="02020609040205080304" pitchFamily="49" charset="-128"/>
              <a:cs typeface="Calibri" panose="020F0502020204030204" pitchFamily="34" charset="0"/>
            </a:endParaRPr>
          </a:p>
          <a:p>
            <a:pPr lvl="1"/>
            <a:r>
              <a:rPr lang="en-US" sz="2000" b="1" noProof="0" dirty="0">
                <a:latin typeface="Calibri" panose="020F0502020204030204" pitchFamily="34" charset="0"/>
                <a:ea typeface="MS Mincho" panose="02020609040205080304" pitchFamily="49" charset="-128"/>
                <a:cs typeface="Calibri" panose="020F0502020204030204" pitchFamily="34" charset="0"/>
              </a:rPr>
              <a:t>PIC and rad hydro simulation </a:t>
            </a:r>
          </a:p>
          <a:p>
            <a:pPr lvl="1"/>
            <a:r>
              <a:rPr lang="en-US" sz="2000" noProof="0" dirty="0">
                <a:latin typeface="Calibri" panose="020F0502020204030204" pitchFamily="34" charset="0"/>
                <a:ea typeface="MS Mincho" panose="02020609040205080304" pitchFamily="49" charset="-128"/>
                <a:cs typeface="Calibri" panose="020F0502020204030204" pitchFamily="34" charset="0"/>
              </a:rPr>
              <a:t>		laser absorption into foams (PIC) </a:t>
            </a:r>
          </a:p>
          <a:p>
            <a:pPr lvl="1"/>
            <a:r>
              <a:rPr lang="en-US" sz="2000" noProof="0" dirty="0">
                <a:latin typeface="Calibri" panose="020F0502020204030204" pitchFamily="34" charset="0"/>
                <a:ea typeface="MS Mincho" panose="02020609040205080304" pitchFamily="49" charset="-128"/>
                <a:cs typeface="Calibri" panose="020F0502020204030204" pitchFamily="34" charset="0"/>
              </a:rPr>
              <a:t>		shock propagation in over dense foams (rad hydro)	</a:t>
            </a:r>
          </a:p>
          <a:p>
            <a:pPr lvl="1"/>
            <a:endParaRPr lang="en-US" sz="2000" dirty="0">
              <a:latin typeface="Calibri" panose="020F0502020204030204" pitchFamily="34" charset="0"/>
              <a:ea typeface="MS Mincho" panose="02020609040205080304" pitchFamily="49" charset="-128"/>
              <a:cs typeface="Calibri" panose="020F0502020204030204" pitchFamily="34" charset="0"/>
            </a:endParaRPr>
          </a:p>
          <a:p>
            <a:pPr lvl="1"/>
            <a:endParaRPr lang="en-US" sz="2000" noProof="0" dirty="0">
              <a:latin typeface="Calibri" panose="020F0502020204030204" pitchFamily="34" charset="0"/>
              <a:ea typeface="MS Mincho" panose="02020609040205080304" pitchFamily="49" charset="-128"/>
              <a:cs typeface="Calibri" panose="020F0502020204030204" pitchFamily="34" charset="0"/>
            </a:endParaRPr>
          </a:p>
          <a:p>
            <a:pPr lvl="1"/>
            <a:r>
              <a:rPr lang="en-US" sz="2000" b="1" noProof="0" dirty="0">
                <a:effectLst/>
                <a:latin typeface="Calibri" panose="020F0502020204030204" pitchFamily="34" charset="0"/>
                <a:ea typeface="MS Mincho" panose="02020609040205080304" pitchFamily="49" charset="-128"/>
                <a:cs typeface="Calibri" panose="020F0502020204030204" pitchFamily="34" charset="0"/>
              </a:rPr>
              <a:t>			FLU</a:t>
            </a:r>
            <a:r>
              <a:rPr lang="en-US" sz="2000" b="1" noProof="0" dirty="0">
                <a:latin typeface="Calibri" panose="020F0502020204030204" pitchFamily="34" charset="0"/>
                <a:ea typeface="MS Mincho" panose="02020609040205080304" pitchFamily="49" charset="-128"/>
                <a:cs typeface="Calibri" panose="020F0502020204030204" pitchFamily="34" charset="0"/>
              </a:rPr>
              <a:t>KA modeling of X-ray/ proton radiographies</a:t>
            </a:r>
          </a:p>
          <a:p>
            <a:pPr lvl="1"/>
            <a:endParaRPr lang="en-US" sz="2000" b="1" dirty="0">
              <a:latin typeface="Calibri" panose="020F0502020204030204" pitchFamily="34" charset="0"/>
              <a:ea typeface="MS Mincho" panose="02020609040205080304" pitchFamily="49" charset="-128"/>
              <a:cs typeface="Calibri" panose="020F0502020204030204" pitchFamily="34" charset="0"/>
            </a:endParaRPr>
          </a:p>
          <a:p>
            <a:pPr lvl="1"/>
            <a:r>
              <a:rPr lang="en-US" sz="2000" noProof="0" dirty="0">
                <a:latin typeface="Calibri" panose="020F0502020204030204" pitchFamily="34" charset="0"/>
                <a:ea typeface="MS Mincho" panose="02020609040205080304" pitchFamily="49" charset="-128"/>
                <a:cs typeface="Calibri" panose="020F0502020204030204" pitchFamily="34" charset="0"/>
              </a:rPr>
              <a:t> -&gt; define the need in term of X ray source </a:t>
            </a:r>
          </a:p>
          <a:p>
            <a:pPr lvl="1"/>
            <a:endParaRPr lang="en-US" sz="2000" dirty="0">
              <a:latin typeface="Calibri" panose="020F0502020204030204" pitchFamily="34" charset="0"/>
              <a:ea typeface="MS Mincho" panose="02020609040205080304" pitchFamily="49" charset="-128"/>
              <a:cs typeface="Calibri" panose="020F0502020204030204" pitchFamily="34" charset="0"/>
            </a:endParaRPr>
          </a:p>
          <a:p>
            <a:pPr lvl="1"/>
            <a:endParaRPr lang="en-US" sz="2000" noProof="0" dirty="0">
              <a:effectLst/>
              <a:latin typeface="Calibri" panose="020F0502020204030204" pitchFamily="34" charset="0"/>
              <a:ea typeface="MS Mincho" panose="02020609040205080304" pitchFamily="49" charset="-128"/>
              <a:cs typeface="Calibri" panose="020F0502020204030204" pitchFamily="34" charset="0"/>
            </a:endParaRPr>
          </a:p>
          <a:p>
            <a:pPr lvl="1"/>
            <a:r>
              <a:rPr lang="en-US" sz="2000" b="1" noProof="0" dirty="0">
                <a:latin typeface="Calibri" panose="020F0502020204030204" pitchFamily="34" charset="0"/>
                <a:ea typeface="MS Mincho" panose="02020609040205080304" pitchFamily="49" charset="-128"/>
                <a:cs typeface="Calibri" panose="020F0502020204030204" pitchFamily="34" charset="0"/>
              </a:rPr>
              <a:t>			Development of Rayleigh Taylor instabilities in foam mediums</a:t>
            </a:r>
          </a:p>
          <a:p>
            <a:pPr marL="0" indent="0">
              <a:lnSpc>
                <a:spcPct val="115000"/>
              </a:lnSpc>
              <a:spcBef>
                <a:spcPts val="0"/>
              </a:spcBef>
              <a:buNone/>
            </a:pPr>
            <a:endParaRPr lang="en-US" sz="2000" dirty="0">
              <a:latin typeface="Calibri" panose="020F0502020204030204" pitchFamily="34" charset="0"/>
              <a:ea typeface="MS Mincho" panose="02020609040205080304" pitchFamily="49" charset="-128"/>
              <a:cs typeface="Calibri" panose="020F0502020204030204" pitchFamily="34" charset="0"/>
            </a:endParaRPr>
          </a:p>
        </p:txBody>
      </p:sp>
      <p:pic>
        <p:nvPicPr>
          <p:cNvPr id="12" name="Image 11">
            <a:extLst>
              <a:ext uri="{FF2B5EF4-FFF2-40B4-BE49-F238E27FC236}">
                <a16:creationId xmlns:a16="http://schemas.microsoft.com/office/drawing/2014/main" id="{41C51E7D-EBC6-3671-5EE3-FD0EF8E84261}"/>
              </a:ext>
            </a:extLst>
          </p:cNvPr>
          <p:cNvPicPr>
            <a:picLocks noChangeAspect="1"/>
          </p:cNvPicPr>
          <p:nvPr/>
        </p:nvPicPr>
        <p:blipFill>
          <a:blip r:embed="rId3"/>
          <a:stretch>
            <a:fillRect/>
          </a:stretch>
        </p:blipFill>
        <p:spPr>
          <a:xfrm>
            <a:off x="104981" y="317086"/>
            <a:ext cx="1623792" cy="479269"/>
          </a:xfrm>
          <a:prstGeom prst="rect">
            <a:avLst/>
          </a:prstGeom>
        </p:spPr>
      </p:pic>
      <p:pic>
        <p:nvPicPr>
          <p:cNvPr id="6" name="Image 5">
            <a:extLst>
              <a:ext uri="{FF2B5EF4-FFF2-40B4-BE49-F238E27FC236}">
                <a16:creationId xmlns:a16="http://schemas.microsoft.com/office/drawing/2014/main" id="{99FEF0C5-CD7C-E426-4F00-F09750E38C81}"/>
              </a:ext>
            </a:extLst>
          </p:cNvPr>
          <p:cNvPicPr>
            <a:picLocks noChangeAspect="1"/>
          </p:cNvPicPr>
          <p:nvPr/>
        </p:nvPicPr>
        <p:blipFill>
          <a:blip r:embed="rId4"/>
          <a:stretch>
            <a:fillRect/>
          </a:stretch>
        </p:blipFill>
        <p:spPr>
          <a:xfrm>
            <a:off x="8669886" y="3429000"/>
            <a:ext cx="1340412" cy="1202844"/>
          </a:xfrm>
          <a:prstGeom prst="rect">
            <a:avLst/>
          </a:prstGeom>
        </p:spPr>
      </p:pic>
      <p:pic>
        <p:nvPicPr>
          <p:cNvPr id="7" name="Image 6">
            <a:extLst>
              <a:ext uri="{FF2B5EF4-FFF2-40B4-BE49-F238E27FC236}">
                <a16:creationId xmlns:a16="http://schemas.microsoft.com/office/drawing/2014/main" id="{B4358B84-F7CF-4008-F8B4-153BDF37C4A2}"/>
              </a:ext>
            </a:extLst>
          </p:cNvPr>
          <p:cNvPicPr>
            <a:picLocks noChangeAspect="1"/>
          </p:cNvPicPr>
          <p:nvPr/>
        </p:nvPicPr>
        <p:blipFill>
          <a:blip r:embed="rId5"/>
          <a:stretch>
            <a:fillRect/>
          </a:stretch>
        </p:blipFill>
        <p:spPr>
          <a:xfrm>
            <a:off x="10294576" y="3429000"/>
            <a:ext cx="1428990" cy="1267652"/>
          </a:xfrm>
          <a:prstGeom prst="rect">
            <a:avLst/>
          </a:prstGeom>
        </p:spPr>
      </p:pic>
      <p:pic>
        <p:nvPicPr>
          <p:cNvPr id="8" name="Picture 2" descr="La UCLM - Fundación UCLM">
            <a:extLst>
              <a:ext uri="{FF2B5EF4-FFF2-40B4-BE49-F238E27FC236}">
                <a16:creationId xmlns:a16="http://schemas.microsoft.com/office/drawing/2014/main" id="{9CA056D2-8824-2D9E-8278-C4213EFEF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712" y="5510094"/>
            <a:ext cx="1579485" cy="47178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7A6CB7B-01B9-ADEA-60ED-307AF95041CB}"/>
              </a:ext>
            </a:extLst>
          </p:cNvPr>
          <p:cNvPicPr>
            <a:picLocks noChangeAspect="1"/>
          </p:cNvPicPr>
          <p:nvPr/>
        </p:nvPicPr>
        <p:blipFill>
          <a:blip r:embed="rId7"/>
          <a:stretch>
            <a:fillRect/>
          </a:stretch>
        </p:blipFill>
        <p:spPr>
          <a:xfrm>
            <a:off x="774381" y="3429000"/>
            <a:ext cx="1131579" cy="696909"/>
          </a:xfrm>
          <a:prstGeom prst="rect">
            <a:avLst/>
          </a:prstGeom>
        </p:spPr>
      </p:pic>
    </p:spTree>
    <p:extLst>
      <p:ext uri="{BB962C8B-B14F-4D97-AF65-F5344CB8AC3E}">
        <p14:creationId xmlns:p14="http://schemas.microsoft.com/office/powerpoint/2010/main" val="164270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1A64C-0DA9-4DC0-A195-1C21D1EEEB9E}"/>
              </a:ext>
            </a:extLst>
          </p:cNvPr>
          <p:cNvSpPr>
            <a:spLocks noGrp="1"/>
          </p:cNvSpPr>
          <p:nvPr>
            <p:ph type="title"/>
          </p:nvPr>
        </p:nvSpPr>
        <p:spPr>
          <a:xfrm>
            <a:off x="3710492" y="201768"/>
            <a:ext cx="6111240" cy="1325563"/>
          </a:xfrm>
        </p:spPr>
        <p:txBody>
          <a:bodyPr/>
          <a:lstStyle/>
          <a:p>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The Rayleigh-Taylor instability with foams</a:t>
            </a:r>
            <a:endPar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sp>
        <p:nvSpPr>
          <p:cNvPr id="3" name="Marcador de contenido 2">
            <a:extLst>
              <a:ext uri="{FF2B5EF4-FFF2-40B4-BE49-F238E27FC236}">
                <a16:creationId xmlns:a16="http://schemas.microsoft.com/office/drawing/2014/main" id="{C97701DA-D9D3-B17D-CD4D-13377463994C}"/>
              </a:ext>
            </a:extLst>
          </p:cNvPr>
          <p:cNvSpPr>
            <a:spLocks noGrp="1"/>
          </p:cNvSpPr>
          <p:nvPr>
            <p:ph idx="1"/>
          </p:nvPr>
        </p:nvSpPr>
        <p:spPr>
          <a:xfrm>
            <a:off x="397137" y="2304894"/>
            <a:ext cx="10515600" cy="4351338"/>
          </a:xfrm>
        </p:spPr>
        <p:txBody>
          <a:bodyPr>
            <a:normAutofit/>
          </a:bodyPr>
          <a:lstStyle/>
          <a:p>
            <a:r>
              <a:rPr lang="en-US" sz="2000" b="1" dirty="0">
                <a:latin typeface="Calibri" panose="020F0502020204030204" pitchFamily="34" charset="0"/>
                <a:ea typeface="MS Mincho" panose="02020609040205080304" pitchFamily="49" charset="-128"/>
                <a:cs typeface="Calibri" panose="020F0502020204030204" pitchFamily="34" charset="0"/>
              </a:rPr>
              <a:t>How does the RTI behave when a foam is involved?</a:t>
            </a:r>
          </a:p>
          <a:p>
            <a:endParaRPr lang="en-US" sz="2000" b="1" dirty="0">
              <a:latin typeface="Calibri" panose="020F0502020204030204" pitchFamily="34" charset="0"/>
              <a:ea typeface="MS Mincho" panose="02020609040205080304" pitchFamily="49" charset="-128"/>
              <a:cs typeface="Calibri" panose="020F0502020204030204" pitchFamily="34" charset="0"/>
            </a:endParaRPr>
          </a:p>
          <a:p>
            <a:pPr lvl="1"/>
            <a:r>
              <a:rPr lang="en-US" sz="2000" dirty="0">
                <a:latin typeface="Calibri" panose="020F0502020204030204" pitchFamily="34" charset="0"/>
                <a:ea typeface="MS Mincho" panose="02020609040205080304" pitchFamily="49" charset="-128"/>
                <a:cs typeface="Calibri" panose="020F0502020204030204" pitchFamily="34" charset="0"/>
              </a:rPr>
              <a:t>One end of the theoretical spectrum: considering it a homogeneous medium of a designated average density.</a:t>
            </a:r>
          </a:p>
          <a:p>
            <a:pPr lvl="1"/>
            <a:r>
              <a:rPr lang="en-US" sz="2000" dirty="0">
                <a:latin typeface="Calibri" panose="020F0502020204030204" pitchFamily="34" charset="0"/>
                <a:ea typeface="MS Mincho" panose="02020609040205080304" pitchFamily="49" charset="-128"/>
                <a:cs typeface="Calibri" panose="020F0502020204030204" pitchFamily="34" charset="0"/>
              </a:rPr>
              <a:t>The other end of the same spectrum: consider an intact foam.</a:t>
            </a:r>
          </a:p>
          <a:p>
            <a:pPr lvl="1"/>
            <a:endParaRPr lang="en-US" sz="2000" b="1" dirty="0">
              <a:latin typeface="Calibri" panose="020F0502020204030204" pitchFamily="34" charset="0"/>
              <a:ea typeface="MS Mincho" panose="02020609040205080304" pitchFamily="49" charset="-128"/>
              <a:cs typeface="Calibri" panose="020F0502020204030204" pitchFamily="34" charset="0"/>
            </a:endParaRPr>
          </a:p>
          <a:p>
            <a:r>
              <a:rPr lang="en-US" sz="2000" b="1" dirty="0">
                <a:latin typeface="Calibri" panose="020F0502020204030204" pitchFamily="34" charset="0"/>
                <a:ea typeface="MS Mincho" panose="02020609040205080304" pitchFamily="49" charset="-128"/>
                <a:cs typeface="Calibri" panose="020F0502020204030204" pitchFamily="34" charset="0"/>
              </a:rPr>
              <a:t>Theoretical model of the RTI  with an intact foam.</a:t>
            </a:r>
          </a:p>
          <a:p>
            <a:endParaRPr lang="en-US" sz="2000" b="1" dirty="0">
              <a:latin typeface="Calibri" panose="020F0502020204030204" pitchFamily="34" charset="0"/>
              <a:ea typeface="MS Mincho" panose="02020609040205080304" pitchFamily="49" charset="-128"/>
              <a:cs typeface="Calibri" panose="020F0502020204030204" pitchFamily="34" charset="0"/>
            </a:endParaRPr>
          </a:p>
          <a:p>
            <a:pPr lvl="1"/>
            <a:r>
              <a:rPr lang="en-US" sz="2000" dirty="0">
                <a:latin typeface="Calibri" panose="020F0502020204030204" pitchFamily="34" charset="0"/>
                <a:ea typeface="MS Mincho" panose="02020609040205080304" pitchFamily="49" charset="-128"/>
                <a:cs typeface="Calibri" panose="020F0502020204030204" pitchFamily="34" charset="0"/>
              </a:rPr>
              <a:t>Mechanical properties of the foam from its inner structure (Gibson 1982, 1987)</a:t>
            </a:r>
          </a:p>
          <a:p>
            <a:pPr lvl="1"/>
            <a:r>
              <a:rPr lang="en-US" sz="2000" dirty="0">
                <a:latin typeface="Calibri" panose="020F0502020204030204" pitchFamily="34" charset="0"/>
                <a:ea typeface="MS Mincho" panose="02020609040205080304" pitchFamily="49" charset="-128"/>
                <a:cs typeface="Calibri" panose="020F0502020204030204" pitchFamily="34" charset="0"/>
              </a:rPr>
              <a:t>RTI formalism (Piriz 2005)</a:t>
            </a:r>
          </a:p>
        </p:txBody>
      </p:sp>
      <p:pic>
        <p:nvPicPr>
          <p:cNvPr id="4" name="Picture 2" descr="La UCLM - Fundación UCLM">
            <a:extLst>
              <a:ext uri="{FF2B5EF4-FFF2-40B4-BE49-F238E27FC236}">
                <a16:creationId xmlns:a16="http://schemas.microsoft.com/office/drawing/2014/main" id="{FF2B6D57-64BD-3C45-ADEA-44AA48F76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42" y="1055542"/>
            <a:ext cx="1579485" cy="4717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ABCC13F-DF99-62D2-72CC-87E62976E7D7}"/>
              </a:ext>
            </a:extLst>
          </p:cNvPr>
          <p:cNvPicPr>
            <a:picLocks noChangeAspect="1"/>
          </p:cNvPicPr>
          <p:nvPr/>
        </p:nvPicPr>
        <p:blipFill>
          <a:blip r:embed="rId3"/>
          <a:stretch>
            <a:fillRect/>
          </a:stretch>
        </p:blipFill>
        <p:spPr>
          <a:xfrm>
            <a:off x="26304" y="435759"/>
            <a:ext cx="1623792" cy="479269"/>
          </a:xfrm>
          <a:prstGeom prst="rect">
            <a:avLst/>
          </a:prstGeom>
        </p:spPr>
      </p:pic>
    </p:spTree>
    <p:extLst>
      <p:ext uri="{BB962C8B-B14F-4D97-AF65-F5344CB8AC3E}">
        <p14:creationId xmlns:p14="http://schemas.microsoft.com/office/powerpoint/2010/main" val="354206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A6DC9-CA77-4350-1AF8-6668C0C1FE8C}"/>
              </a:ext>
            </a:extLst>
          </p:cNvPr>
          <p:cNvSpPr>
            <a:spLocks noGrp="1"/>
          </p:cNvSpPr>
          <p:nvPr>
            <p:ph type="title"/>
          </p:nvPr>
        </p:nvSpPr>
        <p:spPr>
          <a:xfrm>
            <a:off x="104675" y="902962"/>
            <a:ext cx="3455821" cy="1616203"/>
          </a:xfrm>
        </p:spPr>
        <p:txBody>
          <a:bodyPr anchor="b">
            <a:normAutofit/>
          </a:bodyPr>
          <a:lstStyle/>
          <a:p>
            <a:r>
              <a:rPr lang="en-US" sz="2000" b="1" dirty="0">
                <a:latin typeface="Calibri" panose="020F0502020204030204" pitchFamily="34" charset="0"/>
                <a:ea typeface="MS Mincho" panose="02020609040205080304" pitchFamily="49" charset="-128"/>
                <a:cs typeface="Calibri" panose="020F0502020204030204" pitchFamily="34" charset="0"/>
              </a:rPr>
              <a:t>Main result</a:t>
            </a:r>
            <a:endParaRPr lang="fr-FR" sz="2000" b="1" dirty="0">
              <a:latin typeface="Calibri" panose="020F0502020204030204" pitchFamily="34" charset="0"/>
              <a:ea typeface="MS Mincho" panose="02020609040205080304" pitchFamily="49" charset="-128"/>
              <a:cs typeface="Calibri" panose="020F0502020204030204" pitchFamily="34" charset="0"/>
            </a:endParaRPr>
          </a:p>
        </p:txBody>
      </p:sp>
      <p:sp>
        <p:nvSpPr>
          <p:cNvPr id="3" name="Marcador de contenido 2">
            <a:extLst>
              <a:ext uri="{FF2B5EF4-FFF2-40B4-BE49-F238E27FC236}">
                <a16:creationId xmlns:a16="http://schemas.microsoft.com/office/drawing/2014/main" id="{CFBE734B-832B-64CF-3E8C-D7C5F02E6E17}"/>
              </a:ext>
            </a:extLst>
          </p:cNvPr>
          <p:cNvSpPr>
            <a:spLocks noGrp="1"/>
          </p:cNvSpPr>
          <p:nvPr>
            <p:ph idx="1"/>
          </p:nvPr>
        </p:nvSpPr>
        <p:spPr>
          <a:xfrm>
            <a:off x="357003" y="2931509"/>
            <a:ext cx="3455821" cy="3447832"/>
          </a:xfrm>
        </p:spPr>
        <p:txBody>
          <a:bodyPr anchor="t">
            <a:normAutofit/>
          </a:bodyPr>
          <a:lstStyle/>
          <a:p>
            <a:r>
              <a:rPr lang="en-US" sz="2000" noProof="0" dirty="0"/>
              <a:t>For small deformation, the foam acts like a spring (</a:t>
            </a:r>
            <a:r>
              <a:rPr lang="en-US" sz="2000" b="1" noProof="0" dirty="0"/>
              <a:t>elastic</a:t>
            </a:r>
            <a:r>
              <a:rPr lang="en-US" sz="2000" noProof="0" dirty="0"/>
              <a:t> phase)</a:t>
            </a:r>
          </a:p>
          <a:p>
            <a:r>
              <a:rPr lang="en-US" sz="2000" dirty="0"/>
              <a:t>Growth rate of RTI </a:t>
            </a:r>
            <a:r>
              <a:rPr lang="en-US" sz="2000" b="1" dirty="0"/>
              <a:t>reduced</a:t>
            </a:r>
            <a:r>
              <a:rPr lang="en-US" sz="2000" dirty="0"/>
              <a:t>, and even </a:t>
            </a:r>
            <a:r>
              <a:rPr lang="en-US" sz="2000" b="1" dirty="0"/>
              <a:t>stabilized for</a:t>
            </a:r>
            <a:br>
              <a:rPr lang="en-US" sz="2000" b="1" dirty="0"/>
            </a:br>
            <a:r>
              <a:rPr lang="en-US" sz="2000" b="1" dirty="0"/>
              <a:t>k &gt; </a:t>
            </a:r>
            <a:r>
              <a:rPr lang="en-US" sz="2000" b="1" dirty="0">
                <a:solidFill>
                  <a:srgbClr val="FF0000"/>
                </a:solidFill>
              </a:rPr>
              <a:t>km</a:t>
            </a:r>
          </a:p>
          <a:p>
            <a:r>
              <a:rPr lang="en-US" sz="2000" b="1" dirty="0">
                <a:solidFill>
                  <a:srgbClr val="FF0000"/>
                </a:solidFill>
              </a:rPr>
              <a:t>km</a:t>
            </a:r>
            <a:r>
              <a:rPr lang="en-US" sz="2000" b="1" dirty="0"/>
              <a:t> given in terms of the foam’ internal structure</a:t>
            </a:r>
          </a:p>
        </p:txBody>
      </p:sp>
      <p:pic>
        <p:nvPicPr>
          <p:cNvPr id="5" name="Imagen 4">
            <a:extLst>
              <a:ext uri="{FF2B5EF4-FFF2-40B4-BE49-F238E27FC236}">
                <a16:creationId xmlns:a16="http://schemas.microsoft.com/office/drawing/2014/main" id="{B09F5942-0E4D-0B2D-C156-52EE983E2558}"/>
              </a:ext>
            </a:extLst>
          </p:cNvPr>
          <p:cNvPicPr>
            <a:picLocks noChangeAspect="1"/>
          </p:cNvPicPr>
          <p:nvPr/>
        </p:nvPicPr>
        <p:blipFill>
          <a:blip r:embed="rId3"/>
          <a:srcRect t="7375" r="13142" b="26110"/>
          <a:stretch>
            <a:fillRect/>
          </a:stretch>
        </p:blipFill>
        <p:spPr>
          <a:xfrm>
            <a:off x="4699616" y="1778791"/>
            <a:ext cx="6096000" cy="3659053"/>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E994F832-0F75-A4BE-5E8C-F97297ED6F09}"/>
              </a:ext>
            </a:extLst>
          </p:cNvPr>
          <p:cNvSpPr txBox="1"/>
          <p:nvPr/>
        </p:nvSpPr>
        <p:spPr>
          <a:xfrm>
            <a:off x="4775826" y="5842337"/>
            <a:ext cx="6623357" cy="646331"/>
          </a:xfrm>
          <a:prstGeom prst="rect">
            <a:avLst/>
          </a:prstGeom>
          <a:noFill/>
        </p:spPr>
        <p:txBody>
          <a:bodyPr wrap="square">
            <a:spAutoFit/>
          </a:bodyPr>
          <a:lstStyle/>
          <a:p>
            <a:pPr algn="ctr"/>
            <a:r>
              <a:rPr lang="en-US" sz="1800" b="0" i="0" u="none" strike="noStrike" baseline="0" dirty="0"/>
              <a:t>Ratio of the </a:t>
            </a:r>
            <a:r>
              <a:rPr lang="en-US" sz="1800" b="1" i="0" u="none" strike="noStrike" baseline="0" dirty="0">
                <a:solidFill>
                  <a:schemeClr val="accent6"/>
                </a:solidFill>
              </a:rPr>
              <a:t>growth rate γ’ of the foam-RTI</a:t>
            </a:r>
            <a:r>
              <a:rPr lang="en-US" sz="1800" b="0" i="0" u="none" strike="noStrike" baseline="0" dirty="0"/>
              <a:t>, to the </a:t>
            </a:r>
            <a:r>
              <a:rPr lang="en-US" sz="1800" b="1" i="0" u="none" strike="noStrike" baseline="0" dirty="0">
                <a:solidFill>
                  <a:schemeClr val="accent2"/>
                </a:solidFill>
              </a:rPr>
              <a:t>growth rate γ of the averaged medium-RTI</a:t>
            </a:r>
            <a:r>
              <a:rPr lang="en-US" sz="1800" b="0" i="0" u="none" strike="noStrike" baseline="0" dirty="0"/>
              <a:t>, in the elastic phase </a:t>
            </a:r>
            <a:r>
              <a:rPr lang="fr-FR" sz="1800" b="0" i="0" u="none" strike="noStrike" baseline="0" dirty="0"/>
              <a:t>of the </a:t>
            </a:r>
            <a:r>
              <a:rPr lang="fr-FR" sz="1800" b="0" i="0" u="none" strike="noStrike" baseline="0" dirty="0" err="1"/>
              <a:t>foam</a:t>
            </a:r>
            <a:r>
              <a:rPr lang="fr-FR" sz="1800" b="0" i="0" u="none" strike="noStrike" baseline="0" dirty="0"/>
              <a:t>.</a:t>
            </a:r>
            <a:endParaRPr lang="fr-FR" dirty="0"/>
          </a:p>
        </p:txBody>
      </p:sp>
      <p:sp>
        <p:nvSpPr>
          <p:cNvPr id="9" name="CuadroTexto 8">
            <a:extLst>
              <a:ext uri="{FF2B5EF4-FFF2-40B4-BE49-F238E27FC236}">
                <a16:creationId xmlns:a16="http://schemas.microsoft.com/office/drawing/2014/main" id="{7776B3AF-B9C2-BA83-5C01-92E65FCD2018}"/>
              </a:ext>
            </a:extLst>
          </p:cNvPr>
          <p:cNvSpPr txBox="1"/>
          <p:nvPr/>
        </p:nvSpPr>
        <p:spPr>
          <a:xfrm>
            <a:off x="10795616" y="5099818"/>
            <a:ext cx="1039381" cy="400110"/>
          </a:xfrm>
          <a:prstGeom prst="rect">
            <a:avLst/>
          </a:prstGeom>
          <a:noFill/>
        </p:spPr>
        <p:txBody>
          <a:bodyPr wrap="square">
            <a:spAutoFit/>
          </a:bodyPr>
          <a:lstStyle/>
          <a:p>
            <a:r>
              <a:rPr lang="en-US" sz="2000" b="1" dirty="0"/>
              <a:t>k/</a:t>
            </a:r>
            <a:r>
              <a:rPr lang="en-US" sz="2000" b="1" dirty="0">
                <a:solidFill>
                  <a:srgbClr val="FF0000"/>
                </a:solidFill>
              </a:rPr>
              <a:t>km</a:t>
            </a:r>
            <a:endParaRPr lang="fr-FR" sz="2000" dirty="0"/>
          </a:p>
        </p:txBody>
      </p:sp>
      <p:sp>
        <p:nvSpPr>
          <p:cNvPr id="17" name="CuadroTexto 16">
            <a:extLst>
              <a:ext uri="{FF2B5EF4-FFF2-40B4-BE49-F238E27FC236}">
                <a16:creationId xmlns:a16="http://schemas.microsoft.com/office/drawing/2014/main" id="{013DC81D-4410-E615-B1FA-F6BB58A42D17}"/>
              </a:ext>
            </a:extLst>
          </p:cNvPr>
          <p:cNvSpPr txBox="1"/>
          <p:nvPr/>
        </p:nvSpPr>
        <p:spPr>
          <a:xfrm>
            <a:off x="4892155" y="1334856"/>
            <a:ext cx="919243" cy="461665"/>
          </a:xfrm>
          <a:prstGeom prst="rect">
            <a:avLst/>
          </a:prstGeom>
          <a:noFill/>
        </p:spPr>
        <p:txBody>
          <a:bodyPr wrap="square">
            <a:spAutoFit/>
          </a:bodyPr>
          <a:lstStyle/>
          <a:p>
            <a:r>
              <a:rPr lang="en-US" sz="2400" b="1" i="0" u="none" strike="noStrike" baseline="0" dirty="0">
                <a:solidFill>
                  <a:schemeClr val="accent6"/>
                </a:solidFill>
                <a:latin typeface="CMMI9"/>
              </a:rPr>
              <a:t>γ’</a:t>
            </a:r>
            <a:r>
              <a:rPr lang="en-US" sz="2400" b="1" dirty="0">
                <a:latin typeface="CMMI9"/>
              </a:rPr>
              <a:t>/</a:t>
            </a:r>
            <a:r>
              <a:rPr lang="en-US" sz="2400" b="1" dirty="0">
                <a:solidFill>
                  <a:schemeClr val="accent2"/>
                </a:solidFill>
                <a:latin typeface="CMMI9"/>
              </a:rPr>
              <a:t>γ</a:t>
            </a:r>
            <a:endParaRPr lang="fr-FR" sz="2400" dirty="0">
              <a:solidFill>
                <a:schemeClr val="accent2"/>
              </a:solidFill>
            </a:endParaRPr>
          </a:p>
        </p:txBody>
      </p:sp>
      <p:sp>
        <p:nvSpPr>
          <p:cNvPr id="4" name="Título 1">
            <a:extLst>
              <a:ext uri="{FF2B5EF4-FFF2-40B4-BE49-F238E27FC236}">
                <a16:creationId xmlns:a16="http://schemas.microsoft.com/office/drawing/2014/main" id="{2786D8DC-D93C-ED8D-0013-B2962EE65F5A}"/>
              </a:ext>
            </a:extLst>
          </p:cNvPr>
          <p:cNvSpPr txBox="1">
            <a:spLocks/>
          </p:cNvSpPr>
          <p:nvPr/>
        </p:nvSpPr>
        <p:spPr>
          <a:xfrm>
            <a:off x="3710492" y="-136575"/>
            <a:ext cx="61112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The Rayleigh-Taylor instability with foams</a:t>
            </a:r>
            <a:endPar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pic>
        <p:nvPicPr>
          <p:cNvPr id="6" name="Picture 2" descr="La UCLM - Fundación UCLM">
            <a:extLst>
              <a:ext uri="{FF2B5EF4-FFF2-40B4-BE49-F238E27FC236}">
                <a16:creationId xmlns:a16="http://schemas.microsoft.com/office/drawing/2014/main" id="{F921636B-7FF9-D020-63BF-5FEC466D6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50" y="903849"/>
            <a:ext cx="1579485" cy="4717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E7D6698F-E46B-1D84-BB47-51DF1C20768E}"/>
              </a:ext>
            </a:extLst>
          </p:cNvPr>
          <p:cNvPicPr>
            <a:picLocks noChangeAspect="1"/>
          </p:cNvPicPr>
          <p:nvPr/>
        </p:nvPicPr>
        <p:blipFill>
          <a:blip r:embed="rId5"/>
          <a:stretch>
            <a:fillRect/>
          </a:stretch>
        </p:blipFill>
        <p:spPr>
          <a:xfrm>
            <a:off x="0" y="248698"/>
            <a:ext cx="1623792" cy="479269"/>
          </a:xfrm>
          <a:prstGeom prst="rect">
            <a:avLst/>
          </a:prstGeom>
        </p:spPr>
      </p:pic>
      <p:sp>
        <p:nvSpPr>
          <p:cNvPr id="10" name="CuadroTexto 6">
            <a:extLst>
              <a:ext uri="{FF2B5EF4-FFF2-40B4-BE49-F238E27FC236}">
                <a16:creationId xmlns:a16="http://schemas.microsoft.com/office/drawing/2014/main" id="{9D4D2C91-F424-F0AD-B0EF-57D4D8379A29}"/>
              </a:ext>
            </a:extLst>
          </p:cNvPr>
          <p:cNvSpPr txBox="1"/>
          <p:nvPr/>
        </p:nvSpPr>
        <p:spPr>
          <a:xfrm>
            <a:off x="75623" y="6488668"/>
            <a:ext cx="6096000" cy="369332"/>
          </a:xfrm>
          <a:prstGeom prst="rect">
            <a:avLst/>
          </a:prstGeom>
          <a:noFill/>
        </p:spPr>
        <p:txBody>
          <a:bodyPr wrap="square">
            <a:spAutoFit/>
          </a:bodyPr>
          <a:lstStyle/>
          <a:p>
            <a:r>
              <a:rPr lang="es-ES" b="1" i="0" dirty="0" err="1">
                <a:solidFill>
                  <a:schemeClr val="accent1"/>
                </a:solidFill>
                <a:effectLst/>
                <a:latin typeface="Helvetica Neue"/>
              </a:rPr>
              <a:t>Under</a:t>
            </a:r>
            <a:r>
              <a:rPr lang="es-ES" b="1" i="0" dirty="0">
                <a:solidFill>
                  <a:schemeClr val="accent1"/>
                </a:solidFill>
                <a:effectLst/>
                <a:latin typeface="Helvetica Neue"/>
              </a:rPr>
              <a:t> </a:t>
            </a:r>
            <a:r>
              <a:rPr lang="es-ES" b="1" i="0" dirty="0" err="1">
                <a:solidFill>
                  <a:schemeClr val="accent1"/>
                </a:solidFill>
                <a:effectLst/>
                <a:latin typeface="Helvetica Neue"/>
              </a:rPr>
              <a:t>review</a:t>
            </a:r>
            <a:r>
              <a:rPr lang="es-ES" b="1" i="0" dirty="0">
                <a:solidFill>
                  <a:schemeClr val="accent1"/>
                </a:solidFill>
                <a:effectLst/>
                <a:latin typeface="Helvetica Neue"/>
              </a:rPr>
              <a:t>, arXiv:2510.27518</a:t>
            </a:r>
            <a:endParaRPr lang="fr-FR" b="1" dirty="0">
              <a:solidFill>
                <a:schemeClr val="accent1"/>
              </a:solidFill>
            </a:endParaRPr>
          </a:p>
        </p:txBody>
      </p:sp>
      <p:sp>
        <p:nvSpPr>
          <p:cNvPr id="13" name="ZoneTexte 12">
            <a:extLst>
              <a:ext uri="{FF2B5EF4-FFF2-40B4-BE49-F238E27FC236}">
                <a16:creationId xmlns:a16="http://schemas.microsoft.com/office/drawing/2014/main" id="{ADB75DF1-6D5B-B045-229F-2932CF1D7779}"/>
              </a:ext>
            </a:extLst>
          </p:cNvPr>
          <p:cNvSpPr txBox="1"/>
          <p:nvPr/>
        </p:nvSpPr>
        <p:spPr>
          <a:xfrm>
            <a:off x="5351777" y="1050824"/>
            <a:ext cx="6096000" cy="369332"/>
          </a:xfrm>
          <a:prstGeom prst="rect">
            <a:avLst/>
          </a:prstGeom>
          <a:noFill/>
        </p:spPr>
        <p:txBody>
          <a:bodyPr wrap="square">
            <a:spAutoFit/>
          </a:bodyPr>
          <a:lstStyle/>
          <a:p>
            <a:r>
              <a:rPr lang="en-US" dirty="0"/>
              <a:t>The interface is stable against the RTI for</a:t>
            </a:r>
          </a:p>
        </p:txBody>
      </p:sp>
      <p:pic>
        <p:nvPicPr>
          <p:cNvPr id="18" name="Image 17">
            <a:extLst>
              <a:ext uri="{FF2B5EF4-FFF2-40B4-BE49-F238E27FC236}">
                <a16:creationId xmlns:a16="http://schemas.microsoft.com/office/drawing/2014/main" id="{9D1730B5-D685-6D8D-06B4-7BDAEF348215}"/>
              </a:ext>
            </a:extLst>
          </p:cNvPr>
          <p:cNvPicPr>
            <a:picLocks noChangeAspect="1"/>
          </p:cNvPicPr>
          <p:nvPr/>
        </p:nvPicPr>
        <p:blipFill>
          <a:blip r:embed="rId6"/>
          <a:srcRect t="23470"/>
          <a:stretch>
            <a:fillRect/>
          </a:stretch>
        </p:blipFill>
        <p:spPr>
          <a:xfrm>
            <a:off x="9455057" y="975663"/>
            <a:ext cx="1776771" cy="637912"/>
          </a:xfrm>
          <a:prstGeom prst="rect">
            <a:avLst/>
          </a:prstGeom>
        </p:spPr>
      </p:pic>
    </p:spTree>
    <p:extLst>
      <p:ext uri="{BB962C8B-B14F-4D97-AF65-F5344CB8AC3E}">
        <p14:creationId xmlns:p14="http://schemas.microsoft.com/office/powerpoint/2010/main" val="65941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5AB15-ECA4-251A-4AE1-F9FD5A53471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AA04CDD-48E0-A88D-2ECF-7A07B8C6E2B2}"/>
              </a:ext>
            </a:extLst>
          </p:cNvPr>
          <p:cNvSpPr txBox="1"/>
          <p:nvPr/>
        </p:nvSpPr>
        <p:spPr>
          <a:xfrm>
            <a:off x="2132509" y="322331"/>
            <a:ext cx="9518888" cy="461665"/>
          </a:xfrm>
          <a:prstGeom prst="rect">
            <a:avLst/>
          </a:prstGeom>
          <a:noFill/>
        </p:spPr>
        <p:txBody>
          <a:bodyPr wrap="none" rtlCol="0">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Shock propagation in </a:t>
            </a:r>
            <a:r>
              <a:rPr lang="en-US"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overdense</a:t>
            </a: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foam: simulation results (FLASH and PIC)</a:t>
            </a:r>
          </a:p>
        </p:txBody>
      </p:sp>
      <p:pic>
        <p:nvPicPr>
          <p:cNvPr id="2" name="Image 1">
            <a:extLst>
              <a:ext uri="{FF2B5EF4-FFF2-40B4-BE49-F238E27FC236}">
                <a16:creationId xmlns:a16="http://schemas.microsoft.com/office/drawing/2014/main" id="{B427EDF2-9D81-BEC0-FBFB-868B8B5DA92C}"/>
              </a:ext>
            </a:extLst>
          </p:cNvPr>
          <p:cNvPicPr>
            <a:picLocks noChangeAspect="1"/>
          </p:cNvPicPr>
          <p:nvPr/>
        </p:nvPicPr>
        <p:blipFill>
          <a:blip r:embed="rId3"/>
          <a:stretch>
            <a:fillRect/>
          </a:stretch>
        </p:blipFill>
        <p:spPr>
          <a:xfrm>
            <a:off x="135314" y="47993"/>
            <a:ext cx="1623792" cy="479269"/>
          </a:xfrm>
          <a:prstGeom prst="rect">
            <a:avLst/>
          </a:prstGeom>
        </p:spPr>
      </p:pic>
      <p:sp>
        <p:nvSpPr>
          <p:cNvPr id="7" name="CasellaDiTesto 3">
            <a:extLst>
              <a:ext uri="{FF2B5EF4-FFF2-40B4-BE49-F238E27FC236}">
                <a16:creationId xmlns:a16="http://schemas.microsoft.com/office/drawing/2014/main" id="{6DB1A7E9-8434-0BED-D57C-6EEF45D92120}"/>
              </a:ext>
            </a:extLst>
          </p:cNvPr>
          <p:cNvSpPr txBox="1"/>
          <p:nvPr/>
        </p:nvSpPr>
        <p:spPr>
          <a:xfrm>
            <a:off x="349861" y="1642856"/>
            <a:ext cx="7219309" cy="1199239"/>
          </a:xfrm>
          <a:prstGeom prst="rect">
            <a:avLst/>
          </a:prstGeom>
          <a:noFill/>
        </p:spPr>
        <p:txBody>
          <a:bodyPr wrap="square" rtlCol="0">
            <a:spAutoFit/>
          </a:bodyPr>
          <a:lstStyle/>
          <a:p>
            <a:pPr marL="285750" lvl="0" indent="-285750">
              <a:lnSpc>
                <a:spcPct val="114000"/>
              </a:lnSpc>
              <a:spcAft>
                <a:spcPts val="3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simulative work on micro-structured foams, in collaboration with LULI (France) and with </a:t>
            </a:r>
            <a:r>
              <a:rPr lang="en-US" sz="1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Politecnico</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Turin (Italy) has been started by using the PIC code SMILEI to investigate the evolution of the laser-generated plasma in the single pore and the effect of ion-ion collisions for the colliding plasmas from neighboring pores.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magine 4">
            <a:extLst>
              <a:ext uri="{FF2B5EF4-FFF2-40B4-BE49-F238E27FC236}">
                <a16:creationId xmlns:a16="http://schemas.microsoft.com/office/drawing/2014/main" id="{D584F197-3ECA-00A2-5E08-06BD3EDAEFB2}"/>
              </a:ext>
            </a:extLst>
          </p:cNvPr>
          <p:cNvPicPr>
            <a:picLocks noChangeAspect="1"/>
          </p:cNvPicPr>
          <p:nvPr/>
        </p:nvPicPr>
        <p:blipFill>
          <a:blip r:embed="rId4"/>
          <a:stretch>
            <a:fillRect/>
          </a:stretch>
        </p:blipFill>
        <p:spPr>
          <a:xfrm>
            <a:off x="9737165" y="1823496"/>
            <a:ext cx="2104974" cy="2629231"/>
          </a:xfrm>
          <a:prstGeom prst="rect">
            <a:avLst/>
          </a:prstGeom>
        </p:spPr>
      </p:pic>
      <p:pic>
        <p:nvPicPr>
          <p:cNvPr id="10" name="Immagine 6">
            <a:extLst>
              <a:ext uri="{FF2B5EF4-FFF2-40B4-BE49-F238E27FC236}">
                <a16:creationId xmlns:a16="http://schemas.microsoft.com/office/drawing/2014/main" id="{E54748D9-A214-2B58-336C-390012E5E0E0}"/>
              </a:ext>
            </a:extLst>
          </p:cNvPr>
          <p:cNvPicPr>
            <a:picLocks noChangeAspect="1"/>
          </p:cNvPicPr>
          <p:nvPr/>
        </p:nvPicPr>
        <p:blipFill>
          <a:blip r:embed="rId5"/>
          <a:stretch>
            <a:fillRect/>
          </a:stretch>
        </p:blipFill>
        <p:spPr>
          <a:xfrm>
            <a:off x="7705164" y="1823497"/>
            <a:ext cx="2104973" cy="2629232"/>
          </a:xfrm>
          <a:prstGeom prst="rect">
            <a:avLst/>
          </a:prstGeom>
        </p:spPr>
      </p:pic>
      <p:sp>
        <p:nvSpPr>
          <p:cNvPr id="17" name="CasellaDiTesto 8">
            <a:extLst>
              <a:ext uri="{FF2B5EF4-FFF2-40B4-BE49-F238E27FC236}">
                <a16:creationId xmlns:a16="http://schemas.microsoft.com/office/drawing/2014/main" id="{55FCAFC7-5CCE-F371-FEFD-5018B86919E2}"/>
              </a:ext>
            </a:extLst>
          </p:cNvPr>
          <p:cNvSpPr txBox="1"/>
          <p:nvPr/>
        </p:nvSpPr>
        <p:spPr>
          <a:xfrm>
            <a:off x="397267" y="3495734"/>
            <a:ext cx="7100813" cy="956993"/>
          </a:xfrm>
          <a:prstGeom prst="rect">
            <a:avLst/>
          </a:prstGeom>
          <a:noFill/>
        </p:spPr>
        <p:txBody>
          <a:bodyPr wrap="square">
            <a:spAutoFit/>
          </a:bodyPr>
          <a:lstStyle/>
          <a:p>
            <a:pPr marL="285750" lvl="0" indent="-285750">
              <a:lnSpc>
                <a:spcPct val="114000"/>
              </a:lnSpc>
              <a:spcAft>
                <a:spcPts val="3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series of 3D numerical simulations with the FLASH code on the irradiation of printed log-pile structures was completed. </a:t>
            </a:r>
          </a:p>
          <a:p>
            <a:pPr marL="285750" lvl="0" indent="-285750">
              <a:lnSpc>
                <a:spcPct val="114000"/>
              </a:lnSpc>
              <a:spcAft>
                <a:spcPts val="30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Good agreement with experimental data from ABC experiments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CasellaDiTesto 13">
            <a:extLst>
              <a:ext uri="{FF2B5EF4-FFF2-40B4-BE49-F238E27FC236}">
                <a16:creationId xmlns:a16="http://schemas.microsoft.com/office/drawing/2014/main" id="{A3EE018D-F9F1-1ABF-1713-1BD4E684032C}"/>
              </a:ext>
            </a:extLst>
          </p:cNvPr>
          <p:cNvSpPr txBox="1"/>
          <p:nvPr/>
        </p:nvSpPr>
        <p:spPr>
          <a:xfrm>
            <a:off x="397267" y="5533981"/>
            <a:ext cx="11370068" cy="918521"/>
          </a:xfrm>
          <a:prstGeom prst="rect">
            <a:avLst/>
          </a:prstGeom>
          <a:noFill/>
        </p:spPr>
        <p:txBody>
          <a:bodyPr wrap="square">
            <a:spAutoFit/>
          </a:bodyPr>
          <a:lstStyle/>
          <a:p>
            <a:pPr marL="285750" indent="-285750">
              <a:lnSpc>
                <a:spcPct val="114000"/>
              </a:lnSpc>
              <a:buFont typeface="Arial" panose="020B0604020202020204" pitchFamily="34" charset="0"/>
              <a:buChar char="•"/>
            </a:pPr>
            <a:r>
              <a:rPr lang="it-IT" sz="1600" b="1" dirty="0">
                <a:solidFill>
                  <a:srgbClr val="000000"/>
                </a:solidFill>
                <a:effectLst/>
                <a:ea typeface="Calibri" panose="020F0502020204030204" pitchFamily="34" charset="0"/>
                <a:cs typeface="Times New Roman" panose="02020603050405020304" pitchFamily="18" charset="0"/>
              </a:rPr>
              <a:t>ENEA – Politecnico of Milan. </a:t>
            </a:r>
            <a:r>
              <a:rPr lang="en-GB" sz="1600" dirty="0">
                <a:effectLst/>
                <a:ea typeface="Calibri" panose="020F0502020204030204" pitchFamily="34" charset="0"/>
                <a:cs typeface="Times New Roman" panose="02020603050405020304" pitchFamily="18" charset="0"/>
              </a:rPr>
              <a:t>A simulative work has been started to investigate the peculiar behaviour of these materials observed during an experimental campaign at the ABC laser facility in Frascati (Italy), by using PIC codes to simulate the laser-matter interaction on the nano-scale. </a:t>
            </a:r>
            <a:endParaRPr lang="it-IT" sz="1600" dirty="0"/>
          </a:p>
        </p:txBody>
      </p:sp>
      <p:pic>
        <p:nvPicPr>
          <p:cNvPr id="20" name="Image 19">
            <a:extLst>
              <a:ext uri="{FF2B5EF4-FFF2-40B4-BE49-F238E27FC236}">
                <a16:creationId xmlns:a16="http://schemas.microsoft.com/office/drawing/2014/main" id="{9DB9C393-BBFB-0094-7729-BBA5AF4A14E3}"/>
              </a:ext>
            </a:extLst>
          </p:cNvPr>
          <p:cNvPicPr>
            <a:picLocks noChangeAspect="1"/>
          </p:cNvPicPr>
          <p:nvPr/>
        </p:nvPicPr>
        <p:blipFill>
          <a:blip r:embed="rId6"/>
          <a:stretch>
            <a:fillRect/>
          </a:stretch>
        </p:blipFill>
        <p:spPr>
          <a:xfrm>
            <a:off x="193208" y="561602"/>
            <a:ext cx="1623792" cy="541264"/>
          </a:xfrm>
          <a:prstGeom prst="rect">
            <a:avLst/>
          </a:prstGeom>
        </p:spPr>
      </p:pic>
    </p:spTree>
    <p:extLst>
      <p:ext uri="{BB962C8B-B14F-4D97-AF65-F5344CB8AC3E}">
        <p14:creationId xmlns:p14="http://schemas.microsoft.com/office/powerpoint/2010/main" val="387084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F15D-02BB-2056-21E4-64DD14B9F1A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C2F003A-539A-638F-E9C2-1B5FC0F6541C}"/>
              </a:ext>
            </a:extLst>
          </p:cNvPr>
          <p:cNvSpPr txBox="1"/>
          <p:nvPr/>
        </p:nvSpPr>
        <p:spPr>
          <a:xfrm>
            <a:off x="2164471" y="207897"/>
            <a:ext cx="8489760" cy="461665"/>
          </a:xfrm>
          <a:prstGeom prst="rect">
            <a:avLst/>
          </a:prstGeom>
          <a:noFill/>
        </p:spPr>
        <p:txBody>
          <a:bodyPr wrap="none" rtlCol="0">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Shock propagation in </a:t>
            </a:r>
            <a:r>
              <a:rPr lang="en-US"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overdense</a:t>
            </a: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foam: simulation results (FLASH)</a:t>
            </a:r>
          </a:p>
        </p:txBody>
      </p:sp>
      <p:pic>
        <p:nvPicPr>
          <p:cNvPr id="2" name="Image 1">
            <a:extLst>
              <a:ext uri="{FF2B5EF4-FFF2-40B4-BE49-F238E27FC236}">
                <a16:creationId xmlns:a16="http://schemas.microsoft.com/office/drawing/2014/main" id="{658871DF-583C-24B1-ADE9-2D99C48B96F8}"/>
              </a:ext>
            </a:extLst>
          </p:cNvPr>
          <p:cNvPicPr>
            <a:picLocks noChangeAspect="1"/>
          </p:cNvPicPr>
          <p:nvPr/>
        </p:nvPicPr>
        <p:blipFill>
          <a:blip r:embed="rId3"/>
          <a:stretch>
            <a:fillRect/>
          </a:stretch>
        </p:blipFill>
        <p:spPr>
          <a:xfrm>
            <a:off x="262636" y="190293"/>
            <a:ext cx="1623792" cy="479269"/>
          </a:xfrm>
          <a:prstGeom prst="rect">
            <a:avLst/>
          </a:prstGeom>
        </p:spPr>
      </p:pic>
      <p:grpSp>
        <p:nvGrpSpPr>
          <p:cNvPr id="5" name="Groupe 4">
            <a:extLst>
              <a:ext uri="{FF2B5EF4-FFF2-40B4-BE49-F238E27FC236}">
                <a16:creationId xmlns:a16="http://schemas.microsoft.com/office/drawing/2014/main" id="{9784D640-B43D-CA70-3095-6D2B7A7CDA7E}"/>
              </a:ext>
            </a:extLst>
          </p:cNvPr>
          <p:cNvGrpSpPr/>
          <p:nvPr/>
        </p:nvGrpSpPr>
        <p:grpSpPr>
          <a:xfrm>
            <a:off x="-352322" y="1800029"/>
            <a:ext cx="9394484" cy="5689550"/>
            <a:chOff x="-43509" y="604706"/>
            <a:chExt cx="11371615" cy="6228481"/>
          </a:xfrm>
        </p:grpSpPr>
        <p:pic>
          <p:nvPicPr>
            <p:cNvPr id="6" name="Image 5">
              <a:extLst>
                <a:ext uri="{FF2B5EF4-FFF2-40B4-BE49-F238E27FC236}">
                  <a16:creationId xmlns:a16="http://schemas.microsoft.com/office/drawing/2014/main" id="{69B2EE5F-6C3C-8D62-75EC-7769F55B1D38}"/>
                </a:ext>
              </a:extLst>
            </p:cNvPr>
            <p:cNvPicPr>
              <a:picLocks noChangeAspect="1"/>
            </p:cNvPicPr>
            <p:nvPr/>
          </p:nvPicPr>
          <p:blipFill rotWithShape="1">
            <a:blip r:embed="rId4"/>
            <a:srcRect l="50053"/>
            <a:stretch/>
          </p:blipFill>
          <p:spPr>
            <a:xfrm>
              <a:off x="6909190" y="604706"/>
              <a:ext cx="4418916" cy="5275028"/>
            </a:xfrm>
            <a:prstGeom prst="rect">
              <a:avLst/>
            </a:prstGeom>
          </p:spPr>
        </p:pic>
        <p:sp>
          <p:nvSpPr>
            <p:cNvPr id="8" name="ZoneTexte 7">
              <a:extLst>
                <a:ext uri="{FF2B5EF4-FFF2-40B4-BE49-F238E27FC236}">
                  <a16:creationId xmlns:a16="http://schemas.microsoft.com/office/drawing/2014/main" id="{093D8D75-63A1-9891-4CA8-E40D10DB8DF0}"/>
                </a:ext>
              </a:extLst>
            </p:cNvPr>
            <p:cNvSpPr txBox="1"/>
            <p:nvPr/>
          </p:nvSpPr>
          <p:spPr>
            <a:xfrm>
              <a:off x="-43509" y="6462564"/>
              <a:ext cx="5464972" cy="370623"/>
            </a:xfrm>
            <a:prstGeom prst="rect">
              <a:avLst/>
            </a:prstGeom>
            <a:noFill/>
          </p:spPr>
          <p:txBody>
            <a:bodyPr wrap="square" rtlCol="0">
              <a:spAutoFit/>
            </a:bodyPr>
            <a:lstStyle/>
            <a:p>
              <a:r>
                <a:rPr lang="en-US" sz="1600" dirty="0"/>
                <a:t>Phys. Plasmas 2025, to be published</a:t>
              </a:r>
            </a:p>
          </p:txBody>
        </p:sp>
      </p:grpSp>
      <p:grpSp>
        <p:nvGrpSpPr>
          <p:cNvPr id="11" name="Groupe 10">
            <a:extLst>
              <a:ext uri="{FF2B5EF4-FFF2-40B4-BE49-F238E27FC236}">
                <a16:creationId xmlns:a16="http://schemas.microsoft.com/office/drawing/2014/main" id="{72E70AC6-062F-8517-8E42-32EF204368ED}"/>
              </a:ext>
            </a:extLst>
          </p:cNvPr>
          <p:cNvGrpSpPr/>
          <p:nvPr/>
        </p:nvGrpSpPr>
        <p:grpSpPr>
          <a:xfrm>
            <a:off x="11450" y="1830089"/>
            <a:ext cx="4877648" cy="4580468"/>
            <a:chOff x="119336" y="728700"/>
            <a:chExt cx="6228104" cy="5807287"/>
          </a:xfrm>
        </p:grpSpPr>
        <p:pic>
          <p:nvPicPr>
            <p:cNvPr id="12" name="Image 11">
              <a:extLst>
                <a:ext uri="{FF2B5EF4-FFF2-40B4-BE49-F238E27FC236}">
                  <a16:creationId xmlns:a16="http://schemas.microsoft.com/office/drawing/2014/main" id="{A91AEB58-A2BA-67D9-449C-6BBE45F2716B}"/>
                </a:ext>
              </a:extLst>
            </p:cNvPr>
            <p:cNvPicPr>
              <a:picLocks noChangeAspect="1"/>
            </p:cNvPicPr>
            <p:nvPr/>
          </p:nvPicPr>
          <p:blipFill>
            <a:blip r:embed="rId5"/>
            <a:stretch>
              <a:fillRect/>
            </a:stretch>
          </p:blipFill>
          <p:spPr>
            <a:xfrm>
              <a:off x="1020008" y="728700"/>
              <a:ext cx="5148000" cy="3281594"/>
            </a:xfrm>
            <a:prstGeom prst="rect">
              <a:avLst/>
            </a:prstGeom>
          </p:spPr>
        </p:pic>
        <p:sp>
          <p:nvSpPr>
            <p:cNvPr id="13" name="Flèche droite 9">
              <a:extLst>
                <a:ext uri="{FF2B5EF4-FFF2-40B4-BE49-F238E27FC236}">
                  <a16:creationId xmlns:a16="http://schemas.microsoft.com/office/drawing/2014/main" id="{2DC2A0BB-F27C-2D42-2780-5811F9A7D511}"/>
                </a:ext>
              </a:extLst>
            </p:cNvPr>
            <p:cNvSpPr/>
            <p:nvPr/>
          </p:nvSpPr>
          <p:spPr>
            <a:xfrm>
              <a:off x="119336" y="1808820"/>
              <a:ext cx="1185201" cy="1135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laser</a:t>
              </a:r>
            </a:p>
          </p:txBody>
        </p:sp>
        <p:pic>
          <p:nvPicPr>
            <p:cNvPr id="14" name="Image 13">
              <a:extLst>
                <a:ext uri="{FF2B5EF4-FFF2-40B4-BE49-F238E27FC236}">
                  <a16:creationId xmlns:a16="http://schemas.microsoft.com/office/drawing/2014/main" id="{43F87A3A-B377-12D7-3D90-82CD1EA7E182}"/>
                </a:ext>
              </a:extLst>
            </p:cNvPr>
            <p:cNvPicPr>
              <a:picLocks noChangeAspect="1"/>
            </p:cNvPicPr>
            <p:nvPr/>
          </p:nvPicPr>
          <p:blipFill rotWithShape="1">
            <a:blip r:embed="rId6"/>
            <a:srcRect t="8235" b="10116"/>
            <a:stretch/>
          </p:blipFill>
          <p:spPr>
            <a:xfrm>
              <a:off x="1055440" y="4005064"/>
              <a:ext cx="5292000" cy="2530923"/>
            </a:xfrm>
            <a:prstGeom prst="rect">
              <a:avLst/>
            </a:prstGeom>
          </p:spPr>
        </p:pic>
        <p:sp>
          <p:nvSpPr>
            <p:cNvPr id="15" name="ZoneTexte 14">
              <a:extLst>
                <a:ext uri="{FF2B5EF4-FFF2-40B4-BE49-F238E27FC236}">
                  <a16:creationId xmlns:a16="http://schemas.microsoft.com/office/drawing/2014/main" id="{D84BA99D-77DA-C12B-0EB6-DEB9D20329FA}"/>
                </a:ext>
              </a:extLst>
            </p:cNvPr>
            <p:cNvSpPr txBox="1"/>
            <p:nvPr/>
          </p:nvSpPr>
          <p:spPr>
            <a:xfrm>
              <a:off x="1559496" y="4257092"/>
              <a:ext cx="982961" cy="307777"/>
            </a:xfrm>
            <a:prstGeom prst="rect">
              <a:avLst/>
            </a:prstGeom>
            <a:noFill/>
          </p:spPr>
          <p:txBody>
            <a:bodyPr wrap="none" rtlCol="0">
              <a:spAutoFit/>
            </a:bodyPr>
            <a:lstStyle/>
            <a:p>
              <a:r>
                <a:rPr lang="en-US" sz="1400" dirty="0"/>
                <a:t>turbulence</a:t>
              </a:r>
            </a:p>
          </p:txBody>
        </p:sp>
        <p:sp>
          <p:nvSpPr>
            <p:cNvPr id="16" name="ZoneTexte 15">
              <a:extLst>
                <a:ext uri="{FF2B5EF4-FFF2-40B4-BE49-F238E27FC236}">
                  <a16:creationId xmlns:a16="http://schemas.microsoft.com/office/drawing/2014/main" id="{597EDDC1-C6D1-1F77-2422-D44DA8E8D9AA}"/>
                </a:ext>
              </a:extLst>
            </p:cNvPr>
            <p:cNvSpPr txBox="1"/>
            <p:nvPr/>
          </p:nvSpPr>
          <p:spPr>
            <a:xfrm>
              <a:off x="1595500" y="5589240"/>
              <a:ext cx="784125" cy="307777"/>
            </a:xfrm>
            <a:prstGeom prst="rect">
              <a:avLst/>
            </a:prstGeom>
            <a:noFill/>
          </p:spPr>
          <p:txBody>
            <a:bodyPr wrap="none" rtlCol="0">
              <a:spAutoFit/>
            </a:bodyPr>
            <a:lstStyle/>
            <a:p>
              <a:r>
                <a:rPr lang="en-US" sz="1400" dirty="0">
                  <a:solidFill>
                    <a:srgbClr val="FFFF00"/>
                  </a:solidFill>
                </a:rPr>
                <a:t>vorticity</a:t>
              </a:r>
            </a:p>
          </p:txBody>
        </p:sp>
      </p:grpSp>
      <p:sp>
        <p:nvSpPr>
          <p:cNvPr id="18" name="ZoneTexte 17">
            <a:extLst>
              <a:ext uri="{FF2B5EF4-FFF2-40B4-BE49-F238E27FC236}">
                <a16:creationId xmlns:a16="http://schemas.microsoft.com/office/drawing/2014/main" id="{575C2136-1A5C-670E-6D62-EE17ABF39774}"/>
              </a:ext>
            </a:extLst>
          </p:cNvPr>
          <p:cNvSpPr txBox="1"/>
          <p:nvPr/>
        </p:nvSpPr>
        <p:spPr>
          <a:xfrm>
            <a:off x="9405452" y="2560960"/>
            <a:ext cx="2775098" cy="1754326"/>
          </a:xfrm>
          <a:prstGeom prst="rect">
            <a:avLst/>
          </a:prstGeom>
          <a:noFill/>
        </p:spPr>
        <p:txBody>
          <a:bodyPr wrap="square">
            <a:spAutoFit/>
          </a:bodyPr>
          <a:lstStyle/>
          <a:p>
            <a:r>
              <a:rPr lang="en-US" dirty="0"/>
              <a:t>Ion overheating upstream the shock front and plasma homogenization downstream the front: generation of plasma turbulence and vorticity</a:t>
            </a:r>
          </a:p>
        </p:txBody>
      </p:sp>
      <p:pic>
        <p:nvPicPr>
          <p:cNvPr id="19" name="Image 18">
            <a:extLst>
              <a:ext uri="{FF2B5EF4-FFF2-40B4-BE49-F238E27FC236}">
                <a16:creationId xmlns:a16="http://schemas.microsoft.com/office/drawing/2014/main" id="{C83614C4-B145-B6E2-4D6F-C412FACDE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538" y="714539"/>
            <a:ext cx="1428098" cy="7199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92282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F0C2-063E-DE8F-49A6-9B40DA15BFF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2B738BB0-7DBE-6224-52A7-1E044AC54C97}"/>
              </a:ext>
            </a:extLst>
          </p:cNvPr>
          <p:cNvSpPr txBox="1"/>
          <p:nvPr/>
        </p:nvSpPr>
        <p:spPr>
          <a:xfrm>
            <a:off x="2164471" y="207897"/>
            <a:ext cx="8489760" cy="461665"/>
          </a:xfrm>
          <a:prstGeom prst="rect">
            <a:avLst/>
          </a:prstGeom>
          <a:noFill/>
        </p:spPr>
        <p:txBody>
          <a:bodyPr wrap="none" rtlCol="0">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Shock propagation in </a:t>
            </a:r>
            <a:r>
              <a:rPr lang="en-US"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overdense</a:t>
            </a: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foam: simulation results (FLASH)</a:t>
            </a:r>
          </a:p>
        </p:txBody>
      </p:sp>
      <p:pic>
        <p:nvPicPr>
          <p:cNvPr id="2" name="Image 1">
            <a:extLst>
              <a:ext uri="{FF2B5EF4-FFF2-40B4-BE49-F238E27FC236}">
                <a16:creationId xmlns:a16="http://schemas.microsoft.com/office/drawing/2014/main" id="{4D893D20-6922-9B43-972F-808615B5C0DE}"/>
              </a:ext>
            </a:extLst>
          </p:cNvPr>
          <p:cNvPicPr>
            <a:picLocks noChangeAspect="1"/>
          </p:cNvPicPr>
          <p:nvPr/>
        </p:nvPicPr>
        <p:blipFill>
          <a:blip r:embed="rId3"/>
          <a:stretch>
            <a:fillRect/>
          </a:stretch>
        </p:blipFill>
        <p:spPr>
          <a:xfrm>
            <a:off x="262636" y="190293"/>
            <a:ext cx="1623792" cy="479269"/>
          </a:xfrm>
          <a:prstGeom prst="rect">
            <a:avLst/>
          </a:prstGeom>
        </p:spPr>
      </p:pic>
      <p:pic>
        <p:nvPicPr>
          <p:cNvPr id="3" name="Image 2">
            <a:extLst>
              <a:ext uri="{FF2B5EF4-FFF2-40B4-BE49-F238E27FC236}">
                <a16:creationId xmlns:a16="http://schemas.microsoft.com/office/drawing/2014/main" id="{AC948B15-0F4C-B204-54BE-B4A421BE320E}"/>
              </a:ext>
            </a:extLst>
          </p:cNvPr>
          <p:cNvPicPr>
            <a:picLocks noChangeAspect="1"/>
          </p:cNvPicPr>
          <p:nvPr/>
        </p:nvPicPr>
        <p:blipFill>
          <a:blip r:embed="rId4"/>
          <a:stretch>
            <a:fillRect/>
          </a:stretch>
        </p:blipFill>
        <p:spPr>
          <a:xfrm>
            <a:off x="193208" y="561602"/>
            <a:ext cx="1623792" cy="541264"/>
          </a:xfrm>
          <a:prstGeom prst="rect">
            <a:avLst/>
          </a:prstGeom>
        </p:spPr>
      </p:pic>
      <p:pic>
        <p:nvPicPr>
          <p:cNvPr id="7" name="Image 6">
            <a:extLst>
              <a:ext uri="{FF2B5EF4-FFF2-40B4-BE49-F238E27FC236}">
                <a16:creationId xmlns:a16="http://schemas.microsoft.com/office/drawing/2014/main" id="{58198770-A23B-DD80-A483-FFD30D52E094}"/>
              </a:ext>
            </a:extLst>
          </p:cNvPr>
          <p:cNvPicPr>
            <a:picLocks noChangeAspect="1"/>
          </p:cNvPicPr>
          <p:nvPr/>
        </p:nvPicPr>
        <p:blipFill>
          <a:blip r:embed="rId5"/>
          <a:stretch>
            <a:fillRect/>
          </a:stretch>
        </p:blipFill>
        <p:spPr>
          <a:xfrm>
            <a:off x="193208" y="1701840"/>
            <a:ext cx="6369766" cy="4161077"/>
          </a:xfrm>
          <a:prstGeom prst="rect">
            <a:avLst/>
          </a:prstGeom>
        </p:spPr>
      </p:pic>
      <p:pic>
        <p:nvPicPr>
          <p:cNvPr id="10" name="Image 9">
            <a:extLst>
              <a:ext uri="{FF2B5EF4-FFF2-40B4-BE49-F238E27FC236}">
                <a16:creationId xmlns:a16="http://schemas.microsoft.com/office/drawing/2014/main" id="{EC2E74CC-BF3B-C902-77AB-AF4F99FCEA5C}"/>
              </a:ext>
            </a:extLst>
          </p:cNvPr>
          <p:cNvPicPr>
            <a:picLocks noChangeAspect="1"/>
          </p:cNvPicPr>
          <p:nvPr/>
        </p:nvPicPr>
        <p:blipFill>
          <a:blip r:embed="rId6"/>
          <a:srcRect l="33575" r="34176"/>
          <a:stretch>
            <a:fillRect/>
          </a:stretch>
        </p:blipFill>
        <p:spPr>
          <a:xfrm>
            <a:off x="8058670" y="2149024"/>
            <a:ext cx="2211327" cy="2559951"/>
          </a:xfrm>
          <a:prstGeom prst="rect">
            <a:avLst/>
          </a:prstGeom>
        </p:spPr>
      </p:pic>
      <p:pic>
        <p:nvPicPr>
          <p:cNvPr id="17" name="Image 16">
            <a:extLst>
              <a:ext uri="{FF2B5EF4-FFF2-40B4-BE49-F238E27FC236}">
                <a16:creationId xmlns:a16="http://schemas.microsoft.com/office/drawing/2014/main" id="{22EE4081-7FED-2F97-3AD0-513B214152B5}"/>
              </a:ext>
            </a:extLst>
          </p:cNvPr>
          <p:cNvPicPr>
            <a:picLocks noChangeAspect="1"/>
          </p:cNvPicPr>
          <p:nvPr/>
        </p:nvPicPr>
        <p:blipFill>
          <a:blip r:embed="rId6"/>
          <a:srcRect l="66183"/>
          <a:stretch>
            <a:fillRect/>
          </a:stretch>
        </p:blipFill>
        <p:spPr>
          <a:xfrm>
            <a:off x="6191514" y="849576"/>
            <a:ext cx="2051177" cy="2264485"/>
          </a:xfrm>
          <a:prstGeom prst="rect">
            <a:avLst/>
          </a:prstGeom>
        </p:spPr>
      </p:pic>
      <p:pic>
        <p:nvPicPr>
          <p:cNvPr id="9" name="Image 8">
            <a:extLst>
              <a:ext uri="{FF2B5EF4-FFF2-40B4-BE49-F238E27FC236}">
                <a16:creationId xmlns:a16="http://schemas.microsoft.com/office/drawing/2014/main" id="{C498383A-0408-9413-3AD3-D082D09D5006}"/>
              </a:ext>
            </a:extLst>
          </p:cNvPr>
          <p:cNvPicPr>
            <a:picLocks noChangeAspect="1"/>
          </p:cNvPicPr>
          <p:nvPr/>
        </p:nvPicPr>
        <p:blipFill>
          <a:blip r:embed="rId6"/>
          <a:srcRect r="66701"/>
          <a:stretch>
            <a:fillRect/>
          </a:stretch>
        </p:blipFill>
        <p:spPr>
          <a:xfrm>
            <a:off x="9922409" y="4322137"/>
            <a:ext cx="2076383" cy="2327966"/>
          </a:xfrm>
          <a:prstGeom prst="rect">
            <a:avLst/>
          </a:prstGeom>
        </p:spPr>
      </p:pic>
      <p:sp>
        <p:nvSpPr>
          <p:cNvPr id="20" name="ZoneTexte 19">
            <a:extLst>
              <a:ext uri="{FF2B5EF4-FFF2-40B4-BE49-F238E27FC236}">
                <a16:creationId xmlns:a16="http://schemas.microsoft.com/office/drawing/2014/main" id="{ADB8B05C-F966-2161-F888-0DBF5030016E}"/>
              </a:ext>
            </a:extLst>
          </p:cNvPr>
          <p:cNvSpPr txBox="1"/>
          <p:nvPr/>
        </p:nvSpPr>
        <p:spPr>
          <a:xfrm>
            <a:off x="111858" y="6345849"/>
            <a:ext cx="4105226" cy="369332"/>
          </a:xfrm>
          <a:prstGeom prst="rect">
            <a:avLst/>
          </a:prstGeom>
          <a:noFill/>
        </p:spPr>
        <p:txBody>
          <a:bodyPr wrap="none" rtlCol="0">
            <a:spAutoFit/>
          </a:bodyPr>
          <a:lstStyle/>
          <a:p>
            <a:r>
              <a:rPr lang="en-US" dirty="0"/>
              <a:t>Experiment carried out @ Vulcan on 2021</a:t>
            </a:r>
          </a:p>
        </p:txBody>
      </p:sp>
      <p:pic>
        <p:nvPicPr>
          <p:cNvPr id="21" name="Image 20">
            <a:extLst>
              <a:ext uri="{FF2B5EF4-FFF2-40B4-BE49-F238E27FC236}">
                <a16:creationId xmlns:a16="http://schemas.microsoft.com/office/drawing/2014/main" id="{42917632-2A1B-0AE2-FA2B-ED79B7C1C1FC}"/>
              </a:ext>
            </a:extLst>
          </p:cNvPr>
          <p:cNvPicPr>
            <a:picLocks noChangeAspect="1"/>
          </p:cNvPicPr>
          <p:nvPr/>
        </p:nvPicPr>
        <p:blipFill>
          <a:blip r:embed="rId7"/>
          <a:stretch>
            <a:fillRect/>
          </a:stretch>
        </p:blipFill>
        <p:spPr>
          <a:xfrm>
            <a:off x="387451" y="1220380"/>
            <a:ext cx="1498977" cy="507590"/>
          </a:xfrm>
          <a:prstGeom prst="rect">
            <a:avLst/>
          </a:prstGeom>
        </p:spPr>
      </p:pic>
    </p:spTree>
    <p:extLst>
      <p:ext uri="{BB962C8B-B14F-4D97-AF65-F5344CB8AC3E}">
        <p14:creationId xmlns:p14="http://schemas.microsoft.com/office/powerpoint/2010/main" val="497571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BBE1-85D7-5D8C-A4BA-A1E3DDF2EFD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B5475CF3-A37B-EE76-73A1-3A6E68BC852B}"/>
              </a:ext>
            </a:extLst>
          </p:cNvPr>
          <p:cNvSpPr txBox="1"/>
          <p:nvPr/>
        </p:nvSpPr>
        <p:spPr>
          <a:xfrm>
            <a:off x="2164471" y="207897"/>
            <a:ext cx="8489760" cy="461665"/>
          </a:xfrm>
          <a:prstGeom prst="rect">
            <a:avLst/>
          </a:prstGeom>
          <a:noFill/>
        </p:spPr>
        <p:txBody>
          <a:bodyPr wrap="none" rtlCol="0">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Shock propagation in </a:t>
            </a:r>
            <a:r>
              <a:rPr lang="en-US"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overdense</a:t>
            </a: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foam: simulation results (FLASH)</a:t>
            </a:r>
          </a:p>
        </p:txBody>
      </p:sp>
      <p:pic>
        <p:nvPicPr>
          <p:cNvPr id="2" name="Image 1">
            <a:extLst>
              <a:ext uri="{FF2B5EF4-FFF2-40B4-BE49-F238E27FC236}">
                <a16:creationId xmlns:a16="http://schemas.microsoft.com/office/drawing/2014/main" id="{BA438061-2AD0-C871-1039-5AB1A485959F}"/>
              </a:ext>
            </a:extLst>
          </p:cNvPr>
          <p:cNvPicPr>
            <a:picLocks noChangeAspect="1"/>
          </p:cNvPicPr>
          <p:nvPr/>
        </p:nvPicPr>
        <p:blipFill>
          <a:blip r:embed="rId3"/>
          <a:stretch>
            <a:fillRect/>
          </a:stretch>
        </p:blipFill>
        <p:spPr>
          <a:xfrm>
            <a:off x="262636" y="190293"/>
            <a:ext cx="1623792" cy="479269"/>
          </a:xfrm>
          <a:prstGeom prst="rect">
            <a:avLst/>
          </a:prstGeom>
        </p:spPr>
      </p:pic>
      <p:pic>
        <p:nvPicPr>
          <p:cNvPr id="3" name="Image 2">
            <a:extLst>
              <a:ext uri="{FF2B5EF4-FFF2-40B4-BE49-F238E27FC236}">
                <a16:creationId xmlns:a16="http://schemas.microsoft.com/office/drawing/2014/main" id="{F88D36CC-9CE8-1F07-9312-994D26D4DB1C}"/>
              </a:ext>
            </a:extLst>
          </p:cNvPr>
          <p:cNvPicPr>
            <a:picLocks noChangeAspect="1"/>
          </p:cNvPicPr>
          <p:nvPr/>
        </p:nvPicPr>
        <p:blipFill>
          <a:blip r:embed="rId4"/>
          <a:stretch>
            <a:fillRect/>
          </a:stretch>
        </p:blipFill>
        <p:spPr>
          <a:xfrm>
            <a:off x="193208" y="561602"/>
            <a:ext cx="1623792" cy="541264"/>
          </a:xfrm>
          <a:prstGeom prst="rect">
            <a:avLst/>
          </a:prstGeom>
        </p:spPr>
      </p:pic>
      <p:pic>
        <p:nvPicPr>
          <p:cNvPr id="5" name="Image 4">
            <a:extLst>
              <a:ext uri="{FF2B5EF4-FFF2-40B4-BE49-F238E27FC236}">
                <a16:creationId xmlns:a16="http://schemas.microsoft.com/office/drawing/2014/main" id="{EE193EE8-B3F2-AF9E-5234-17C5EA5532FD}"/>
              </a:ext>
            </a:extLst>
          </p:cNvPr>
          <p:cNvPicPr>
            <a:picLocks noChangeAspect="1"/>
          </p:cNvPicPr>
          <p:nvPr/>
        </p:nvPicPr>
        <p:blipFill>
          <a:blip r:embed="rId5"/>
          <a:srcRect t="20019"/>
          <a:stretch>
            <a:fillRect/>
          </a:stretch>
        </p:blipFill>
        <p:spPr>
          <a:xfrm>
            <a:off x="548746" y="1871075"/>
            <a:ext cx="11294811" cy="3706564"/>
          </a:xfrm>
          <a:prstGeom prst="rect">
            <a:avLst/>
          </a:prstGeom>
        </p:spPr>
      </p:pic>
      <p:sp>
        <p:nvSpPr>
          <p:cNvPr id="6" name="ZoneTexte 5">
            <a:extLst>
              <a:ext uri="{FF2B5EF4-FFF2-40B4-BE49-F238E27FC236}">
                <a16:creationId xmlns:a16="http://schemas.microsoft.com/office/drawing/2014/main" id="{D3C5BE1F-D743-387A-B778-3A20EC0FCC81}"/>
              </a:ext>
            </a:extLst>
          </p:cNvPr>
          <p:cNvSpPr txBox="1"/>
          <p:nvPr/>
        </p:nvSpPr>
        <p:spPr>
          <a:xfrm>
            <a:off x="111858" y="6345849"/>
            <a:ext cx="6084294" cy="369332"/>
          </a:xfrm>
          <a:prstGeom prst="rect">
            <a:avLst/>
          </a:prstGeom>
          <a:noFill/>
        </p:spPr>
        <p:txBody>
          <a:bodyPr wrap="none" rtlCol="0">
            <a:spAutoFit/>
          </a:bodyPr>
          <a:lstStyle/>
          <a:p>
            <a:r>
              <a:rPr lang="en-US" dirty="0"/>
              <a:t>Simulations done with new foam models implemented in Flash</a:t>
            </a:r>
          </a:p>
        </p:txBody>
      </p:sp>
      <p:sp>
        <p:nvSpPr>
          <p:cNvPr id="8" name="ZoneTexte 7">
            <a:extLst>
              <a:ext uri="{FF2B5EF4-FFF2-40B4-BE49-F238E27FC236}">
                <a16:creationId xmlns:a16="http://schemas.microsoft.com/office/drawing/2014/main" id="{4D93A57D-59A0-62FC-C4F0-E09883B0C528}"/>
              </a:ext>
            </a:extLst>
          </p:cNvPr>
          <p:cNvSpPr txBox="1"/>
          <p:nvPr/>
        </p:nvSpPr>
        <p:spPr>
          <a:xfrm>
            <a:off x="1587449" y="1474175"/>
            <a:ext cx="10127068" cy="369332"/>
          </a:xfrm>
          <a:prstGeom prst="rect">
            <a:avLst/>
          </a:prstGeom>
          <a:noFill/>
        </p:spPr>
        <p:txBody>
          <a:bodyPr wrap="none" rtlCol="0">
            <a:spAutoFit/>
          </a:bodyPr>
          <a:lstStyle/>
          <a:p>
            <a:r>
              <a:rPr lang="en-US" dirty="0"/>
              <a:t>On hydro scale no impact of foam structure on shock propagation (same conclusion than EOS experiments)</a:t>
            </a:r>
          </a:p>
        </p:txBody>
      </p:sp>
    </p:spTree>
    <p:extLst>
      <p:ext uri="{BB962C8B-B14F-4D97-AF65-F5344CB8AC3E}">
        <p14:creationId xmlns:p14="http://schemas.microsoft.com/office/powerpoint/2010/main" val="170712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6E0669E-7620-2F8F-FF79-3CD842957FBF}"/>
              </a:ext>
            </a:extLst>
          </p:cNvPr>
          <p:cNvPicPr>
            <a:picLocks noChangeAspect="1"/>
          </p:cNvPicPr>
          <p:nvPr/>
        </p:nvPicPr>
        <p:blipFill>
          <a:blip r:embed="rId3"/>
          <a:stretch>
            <a:fillRect/>
          </a:stretch>
        </p:blipFill>
        <p:spPr>
          <a:xfrm>
            <a:off x="143933" y="657450"/>
            <a:ext cx="1662289" cy="779894"/>
          </a:xfrm>
          <a:prstGeom prst="rect">
            <a:avLst/>
          </a:prstGeom>
        </p:spPr>
      </p:pic>
      <p:pic>
        <p:nvPicPr>
          <p:cNvPr id="3" name="Image 2">
            <a:extLst>
              <a:ext uri="{FF2B5EF4-FFF2-40B4-BE49-F238E27FC236}">
                <a16:creationId xmlns:a16="http://schemas.microsoft.com/office/drawing/2014/main" id="{2C93AFFE-8188-5295-7369-7FC979F816F3}"/>
              </a:ext>
            </a:extLst>
          </p:cNvPr>
          <p:cNvPicPr>
            <a:picLocks noChangeAspect="1"/>
          </p:cNvPicPr>
          <p:nvPr/>
        </p:nvPicPr>
        <p:blipFill>
          <a:blip r:embed="rId4"/>
          <a:stretch>
            <a:fillRect/>
          </a:stretch>
        </p:blipFill>
        <p:spPr>
          <a:xfrm>
            <a:off x="2369483" y="669562"/>
            <a:ext cx="654755" cy="654755"/>
          </a:xfrm>
          <a:prstGeom prst="rect">
            <a:avLst/>
          </a:prstGeom>
        </p:spPr>
      </p:pic>
      <p:pic>
        <p:nvPicPr>
          <p:cNvPr id="4" name="Image 3">
            <a:extLst>
              <a:ext uri="{FF2B5EF4-FFF2-40B4-BE49-F238E27FC236}">
                <a16:creationId xmlns:a16="http://schemas.microsoft.com/office/drawing/2014/main" id="{9F8133B4-74E8-6118-AD33-70F3DE010AF1}"/>
              </a:ext>
            </a:extLst>
          </p:cNvPr>
          <p:cNvPicPr>
            <a:picLocks noChangeAspect="1"/>
          </p:cNvPicPr>
          <p:nvPr/>
        </p:nvPicPr>
        <p:blipFill>
          <a:blip r:embed="rId5"/>
          <a:stretch>
            <a:fillRect/>
          </a:stretch>
        </p:blipFill>
        <p:spPr>
          <a:xfrm>
            <a:off x="262636" y="207897"/>
            <a:ext cx="1623792" cy="479269"/>
          </a:xfrm>
          <a:prstGeom prst="rect">
            <a:avLst/>
          </a:prstGeom>
        </p:spPr>
      </p:pic>
      <p:sp>
        <p:nvSpPr>
          <p:cNvPr id="6" name="ZoneTexte 5">
            <a:extLst>
              <a:ext uri="{FF2B5EF4-FFF2-40B4-BE49-F238E27FC236}">
                <a16:creationId xmlns:a16="http://schemas.microsoft.com/office/drawing/2014/main" id="{A8517822-0F69-B202-AE9C-93A24203DAA9}"/>
              </a:ext>
            </a:extLst>
          </p:cNvPr>
          <p:cNvSpPr txBox="1"/>
          <p:nvPr/>
        </p:nvSpPr>
        <p:spPr>
          <a:xfrm>
            <a:off x="3104444" y="207897"/>
            <a:ext cx="7563555" cy="461665"/>
          </a:xfrm>
          <a:prstGeom prst="rect">
            <a:avLst/>
          </a:prstGeom>
          <a:noFill/>
        </p:spPr>
        <p:txBody>
          <a:bodyPr wrap="square">
            <a:spAutoFit/>
          </a:bodyPr>
          <a:lstStyle/>
          <a:p>
            <a:pPr algn="ctr" fontAlgn="base">
              <a:spcBef>
                <a:spcPct val="0"/>
              </a:spcBef>
              <a:spcAft>
                <a:spcPct val="0"/>
              </a:spcAft>
              <a:buNone/>
            </a:pPr>
            <a:r>
              <a:rPr lang="fr-FR"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Simulated</a:t>
            </a:r>
            <a:r>
              <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X-ray </a:t>
            </a:r>
            <a:r>
              <a:rPr lang="fr-FR"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radiographs</a:t>
            </a:r>
            <a:r>
              <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of micron </a:t>
            </a:r>
            <a:r>
              <a:rPr lang="fr-FR"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scale</a:t>
            </a:r>
            <a:r>
              <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a:t>
            </a:r>
            <a:r>
              <a:rPr lang="fr-FR"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structured</a:t>
            </a:r>
            <a:endParaRPr 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pic>
        <p:nvPicPr>
          <p:cNvPr id="7" name="Image 6">
            <a:extLst>
              <a:ext uri="{FF2B5EF4-FFF2-40B4-BE49-F238E27FC236}">
                <a16:creationId xmlns:a16="http://schemas.microsoft.com/office/drawing/2014/main" id="{507A3A01-2D99-7CCD-A8BA-16507A41E289}"/>
              </a:ext>
            </a:extLst>
          </p:cNvPr>
          <p:cNvPicPr>
            <a:picLocks noChangeAspect="1"/>
          </p:cNvPicPr>
          <p:nvPr/>
        </p:nvPicPr>
        <p:blipFill>
          <a:blip r:embed="rId6"/>
          <a:stretch>
            <a:fillRect/>
          </a:stretch>
        </p:blipFill>
        <p:spPr>
          <a:xfrm>
            <a:off x="208506" y="2040114"/>
            <a:ext cx="5631464" cy="2958396"/>
          </a:xfrm>
          <a:prstGeom prst="rect">
            <a:avLst/>
          </a:prstGeom>
        </p:spPr>
      </p:pic>
      <p:pic>
        <p:nvPicPr>
          <p:cNvPr id="8" name="Image 7">
            <a:extLst>
              <a:ext uri="{FF2B5EF4-FFF2-40B4-BE49-F238E27FC236}">
                <a16:creationId xmlns:a16="http://schemas.microsoft.com/office/drawing/2014/main" id="{46D8E721-0575-ABEA-6A40-02166DC54475}"/>
              </a:ext>
            </a:extLst>
          </p:cNvPr>
          <p:cNvPicPr>
            <a:picLocks noChangeAspect="1"/>
          </p:cNvPicPr>
          <p:nvPr/>
        </p:nvPicPr>
        <p:blipFill>
          <a:blip r:embed="rId7"/>
          <a:stretch>
            <a:fillRect/>
          </a:stretch>
        </p:blipFill>
        <p:spPr>
          <a:xfrm>
            <a:off x="6403231" y="1107130"/>
            <a:ext cx="4751375" cy="1685344"/>
          </a:xfrm>
          <a:prstGeom prst="rect">
            <a:avLst/>
          </a:prstGeom>
        </p:spPr>
      </p:pic>
      <p:pic>
        <p:nvPicPr>
          <p:cNvPr id="9" name="Image 8">
            <a:extLst>
              <a:ext uri="{FF2B5EF4-FFF2-40B4-BE49-F238E27FC236}">
                <a16:creationId xmlns:a16="http://schemas.microsoft.com/office/drawing/2014/main" id="{B25310E8-D78D-D2EE-4627-DA49406FA2A8}"/>
              </a:ext>
            </a:extLst>
          </p:cNvPr>
          <p:cNvPicPr>
            <a:picLocks noChangeAspect="1"/>
          </p:cNvPicPr>
          <p:nvPr/>
        </p:nvPicPr>
        <p:blipFill>
          <a:blip r:embed="rId8"/>
          <a:stretch>
            <a:fillRect/>
          </a:stretch>
        </p:blipFill>
        <p:spPr>
          <a:xfrm>
            <a:off x="6387820" y="3261329"/>
            <a:ext cx="4831644" cy="2159327"/>
          </a:xfrm>
          <a:prstGeom prst="rect">
            <a:avLst/>
          </a:prstGeom>
        </p:spPr>
      </p:pic>
      <p:pic>
        <p:nvPicPr>
          <p:cNvPr id="10" name="Image 9">
            <a:extLst>
              <a:ext uri="{FF2B5EF4-FFF2-40B4-BE49-F238E27FC236}">
                <a16:creationId xmlns:a16="http://schemas.microsoft.com/office/drawing/2014/main" id="{1F30C18F-5F5F-4F30-9F49-974489D8B9A7}"/>
              </a:ext>
            </a:extLst>
          </p:cNvPr>
          <p:cNvPicPr>
            <a:picLocks noChangeAspect="1"/>
          </p:cNvPicPr>
          <p:nvPr/>
        </p:nvPicPr>
        <p:blipFill>
          <a:blip r:embed="rId9"/>
          <a:stretch>
            <a:fillRect/>
          </a:stretch>
        </p:blipFill>
        <p:spPr>
          <a:xfrm>
            <a:off x="6096000" y="5581986"/>
            <a:ext cx="5181600" cy="762000"/>
          </a:xfrm>
          <a:prstGeom prst="rect">
            <a:avLst/>
          </a:prstGeom>
        </p:spPr>
      </p:pic>
      <p:sp>
        <p:nvSpPr>
          <p:cNvPr id="12" name="ZoneTexte 11">
            <a:extLst>
              <a:ext uri="{FF2B5EF4-FFF2-40B4-BE49-F238E27FC236}">
                <a16:creationId xmlns:a16="http://schemas.microsoft.com/office/drawing/2014/main" id="{AFCC1EF4-7E97-BC39-921E-A0C92A4992E8}"/>
              </a:ext>
            </a:extLst>
          </p:cNvPr>
          <p:cNvSpPr txBox="1"/>
          <p:nvPr/>
        </p:nvSpPr>
        <p:spPr>
          <a:xfrm>
            <a:off x="262636" y="5420656"/>
            <a:ext cx="5032413" cy="923330"/>
          </a:xfrm>
          <a:prstGeom prst="rect">
            <a:avLst/>
          </a:prstGeom>
          <a:noFill/>
        </p:spPr>
        <p:txBody>
          <a:bodyPr wrap="square">
            <a:spAutoFit/>
          </a:bodyPr>
          <a:lstStyle/>
          <a:p>
            <a:pPr algn="just">
              <a:buNone/>
            </a:pPr>
            <a:r>
              <a:rPr lang="fr-FR" dirty="0">
                <a:effectLst/>
              </a:rPr>
              <a:t>The structure of the </a:t>
            </a:r>
            <a:r>
              <a:rPr lang="fr-FR" dirty="0" err="1">
                <a:effectLst/>
              </a:rPr>
              <a:t>foam</a:t>
            </a:r>
            <a:r>
              <a:rPr lang="fr-FR" dirty="0">
                <a:effectLst/>
              </a:rPr>
              <a:t> </a:t>
            </a:r>
            <a:r>
              <a:rPr lang="fr-FR" dirty="0" err="1">
                <a:effectLst/>
              </a:rPr>
              <a:t>is</a:t>
            </a:r>
            <a:r>
              <a:rPr lang="fr-FR" dirty="0">
                <a:effectLst/>
              </a:rPr>
              <a:t> </a:t>
            </a:r>
            <a:r>
              <a:rPr lang="fr-FR" dirty="0" err="1">
                <a:effectLst/>
              </a:rPr>
              <a:t>clearly</a:t>
            </a:r>
            <a:r>
              <a:rPr lang="fr-FR" dirty="0">
                <a:effectLst/>
              </a:rPr>
              <a:t> </a:t>
            </a:r>
            <a:r>
              <a:rPr lang="fr-FR" dirty="0" err="1">
                <a:effectLst/>
              </a:rPr>
              <a:t>resolvable</a:t>
            </a:r>
            <a:r>
              <a:rPr lang="fr-FR" dirty="0">
                <a:effectLst/>
              </a:rPr>
              <a:t> and </a:t>
            </a:r>
            <a:r>
              <a:rPr lang="fr-FR" dirty="0" err="1">
                <a:effectLst/>
              </a:rPr>
              <a:t>it</a:t>
            </a:r>
            <a:r>
              <a:rPr lang="fr-FR" dirty="0">
                <a:effectLst/>
              </a:rPr>
              <a:t> </a:t>
            </a:r>
            <a:r>
              <a:rPr lang="fr-FR" dirty="0" err="1">
                <a:effectLst/>
              </a:rPr>
              <a:t>is</a:t>
            </a:r>
            <a:r>
              <a:rPr lang="fr-FR" dirty="0">
                <a:effectLst/>
              </a:rPr>
              <a:t> </a:t>
            </a:r>
            <a:r>
              <a:rPr lang="fr-FR" dirty="0" err="1">
                <a:effectLst/>
              </a:rPr>
              <a:t>clear</a:t>
            </a:r>
            <a:r>
              <a:rPr lang="fr-FR" dirty="0">
                <a:effectLst/>
              </a:rPr>
              <a:t> </a:t>
            </a:r>
            <a:r>
              <a:rPr lang="fr-FR" dirty="0" err="1">
                <a:effectLst/>
              </a:rPr>
              <a:t>that</a:t>
            </a:r>
            <a:r>
              <a:rPr lang="fr-FR" dirty="0">
                <a:effectLst/>
              </a:rPr>
              <a:t> for a real world </a:t>
            </a:r>
            <a:r>
              <a:rPr lang="fr-FR" dirty="0" err="1">
                <a:effectLst/>
              </a:rPr>
              <a:t>target</a:t>
            </a:r>
            <a:r>
              <a:rPr lang="fr-FR" dirty="0">
                <a:effectLst/>
              </a:rPr>
              <a:t>, </a:t>
            </a:r>
            <a:r>
              <a:rPr lang="fr-FR" dirty="0" err="1">
                <a:effectLst/>
              </a:rPr>
              <a:t>it</a:t>
            </a:r>
            <a:r>
              <a:rPr lang="fr-FR" dirty="0">
                <a:effectLst/>
              </a:rPr>
              <a:t> </a:t>
            </a:r>
            <a:r>
              <a:rPr lang="fr-FR" dirty="0" err="1">
                <a:effectLst/>
              </a:rPr>
              <a:t>is</a:t>
            </a:r>
            <a:r>
              <a:rPr lang="fr-FR" dirty="0">
                <a:effectLst/>
              </a:rPr>
              <a:t> possible to </a:t>
            </a:r>
            <a:r>
              <a:rPr lang="fr-FR" dirty="0" err="1">
                <a:effectLst/>
              </a:rPr>
              <a:t>resolve</a:t>
            </a:r>
            <a:r>
              <a:rPr lang="fr-FR" dirty="0">
                <a:effectLst/>
              </a:rPr>
              <a:t> the </a:t>
            </a:r>
            <a:r>
              <a:rPr lang="fr-FR" dirty="0" err="1">
                <a:effectLst/>
              </a:rPr>
              <a:t>detail</a:t>
            </a:r>
            <a:r>
              <a:rPr lang="fr-FR" dirty="0">
                <a:effectLst/>
              </a:rPr>
              <a:t> </a:t>
            </a:r>
            <a:r>
              <a:rPr lang="fr-FR" dirty="0" err="1">
                <a:effectLst/>
              </a:rPr>
              <a:t>with</a:t>
            </a:r>
            <a:r>
              <a:rPr lang="fr-FR" dirty="0">
                <a:effectLst/>
              </a:rPr>
              <a:t> a 1 </a:t>
            </a:r>
            <a:r>
              <a:rPr lang="el-GR" dirty="0">
                <a:effectLst/>
              </a:rPr>
              <a:t>μ</a:t>
            </a:r>
            <a:r>
              <a:rPr lang="fr-FR" dirty="0">
                <a:effectLst/>
              </a:rPr>
              <a:t>m FWHM source size.</a:t>
            </a:r>
          </a:p>
        </p:txBody>
      </p:sp>
      <p:sp>
        <p:nvSpPr>
          <p:cNvPr id="13" name="Rectangle : coins arrondis 12">
            <a:extLst>
              <a:ext uri="{FF2B5EF4-FFF2-40B4-BE49-F238E27FC236}">
                <a16:creationId xmlns:a16="http://schemas.microsoft.com/office/drawing/2014/main" id="{7E965538-4C6E-5BF8-A710-640DE50740CB}"/>
              </a:ext>
            </a:extLst>
          </p:cNvPr>
          <p:cNvSpPr/>
          <p:nvPr/>
        </p:nvSpPr>
        <p:spPr>
          <a:xfrm>
            <a:off x="5778104" y="782198"/>
            <a:ext cx="5894607" cy="5867905"/>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 coins arrondis 13">
            <a:extLst>
              <a:ext uri="{FF2B5EF4-FFF2-40B4-BE49-F238E27FC236}">
                <a16:creationId xmlns:a16="http://schemas.microsoft.com/office/drawing/2014/main" id="{F3B908D3-6940-2C5E-934B-4C12C4E47E10}"/>
              </a:ext>
            </a:extLst>
          </p:cNvPr>
          <p:cNvSpPr/>
          <p:nvPr/>
        </p:nvSpPr>
        <p:spPr>
          <a:xfrm>
            <a:off x="180793" y="1561523"/>
            <a:ext cx="5520096" cy="3552345"/>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04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chine&#10;&#10;Description automatically generated">
            <a:extLst>
              <a:ext uri="{FF2B5EF4-FFF2-40B4-BE49-F238E27FC236}">
                <a16:creationId xmlns:a16="http://schemas.microsoft.com/office/drawing/2014/main" id="{F251FFE2-B519-E2BD-861C-E3AF5AB5F335}"/>
              </a:ext>
            </a:extLst>
          </p:cNvPr>
          <p:cNvPicPr>
            <a:picLocks noChangeAspect="1"/>
          </p:cNvPicPr>
          <p:nvPr/>
        </p:nvPicPr>
        <p:blipFill>
          <a:blip r:embed="rId2"/>
          <a:stretch>
            <a:fillRect/>
          </a:stretch>
        </p:blipFill>
        <p:spPr>
          <a:xfrm>
            <a:off x="143933" y="1886897"/>
            <a:ext cx="7013328" cy="2855185"/>
          </a:xfrm>
          <a:prstGeom prst="rect">
            <a:avLst/>
          </a:prstGeom>
        </p:spPr>
      </p:pic>
      <p:sp>
        <p:nvSpPr>
          <p:cNvPr id="6" name="TextBox 5">
            <a:extLst>
              <a:ext uri="{FF2B5EF4-FFF2-40B4-BE49-F238E27FC236}">
                <a16:creationId xmlns:a16="http://schemas.microsoft.com/office/drawing/2014/main" id="{6E962035-2872-6EC0-B750-3E06EB5AE7E7}"/>
              </a:ext>
            </a:extLst>
          </p:cNvPr>
          <p:cNvSpPr txBox="1"/>
          <p:nvPr/>
        </p:nvSpPr>
        <p:spPr>
          <a:xfrm>
            <a:off x="1659467" y="5604933"/>
            <a:ext cx="8676615" cy="646331"/>
          </a:xfrm>
          <a:prstGeom prst="rect">
            <a:avLst/>
          </a:prstGeom>
          <a:noFill/>
        </p:spPr>
        <p:txBody>
          <a:bodyPr wrap="square">
            <a:spAutoFit/>
          </a:bodyPr>
          <a:lstStyle/>
          <a:p>
            <a:pPr algn="ctr">
              <a:spcAft>
                <a:spcPts val="1000"/>
              </a:spcAft>
            </a:pPr>
            <a:r>
              <a:rPr lang="en-GB" sz="1800" dirty="0">
                <a:effectLst/>
                <a:ea typeface="Cambria" panose="02040503050406030204" pitchFamily="18" charset="0"/>
                <a:cs typeface="Times New Roman" panose="02020603050405020304" pitchFamily="18" charset="0"/>
              </a:rPr>
              <a:t>A schematic of the interaction chamber and a photograph of the chamber itself showing the rotating target and the mount for positioning the foams to be radiographed.</a:t>
            </a:r>
            <a:endParaRPr lang="en-GR" sz="2000" dirty="0">
              <a:effectLst/>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EB0EB0B-FD38-D016-A253-1A644FF09693}"/>
              </a:ext>
            </a:extLst>
          </p:cNvPr>
          <p:cNvSpPr txBox="1"/>
          <p:nvPr/>
        </p:nvSpPr>
        <p:spPr>
          <a:xfrm>
            <a:off x="3024238" y="165942"/>
            <a:ext cx="8808764" cy="830997"/>
          </a:xfrm>
          <a:prstGeom prst="rect">
            <a:avLst/>
          </a:prstGeom>
          <a:noFill/>
        </p:spPr>
        <p:txBody>
          <a:bodyPr wrap="square">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Point projection X-ray radiography of foam targets using a laser produced X-ray source.</a:t>
            </a:r>
            <a:endParaRPr lang="en-GR"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pic>
        <p:nvPicPr>
          <p:cNvPr id="2" name="Image 1">
            <a:extLst>
              <a:ext uri="{FF2B5EF4-FFF2-40B4-BE49-F238E27FC236}">
                <a16:creationId xmlns:a16="http://schemas.microsoft.com/office/drawing/2014/main" id="{DFFE8F73-356D-54A1-5354-72C1EDFE2340}"/>
              </a:ext>
            </a:extLst>
          </p:cNvPr>
          <p:cNvPicPr>
            <a:picLocks noChangeAspect="1"/>
          </p:cNvPicPr>
          <p:nvPr/>
        </p:nvPicPr>
        <p:blipFill>
          <a:blip r:embed="rId3"/>
          <a:stretch>
            <a:fillRect/>
          </a:stretch>
        </p:blipFill>
        <p:spPr>
          <a:xfrm>
            <a:off x="143933" y="657450"/>
            <a:ext cx="1662289" cy="779894"/>
          </a:xfrm>
          <a:prstGeom prst="rect">
            <a:avLst/>
          </a:prstGeom>
        </p:spPr>
      </p:pic>
      <p:pic>
        <p:nvPicPr>
          <p:cNvPr id="5" name="Image 4">
            <a:extLst>
              <a:ext uri="{FF2B5EF4-FFF2-40B4-BE49-F238E27FC236}">
                <a16:creationId xmlns:a16="http://schemas.microsoft.com/office/drawing/2014/main" id="{C2DF2628-1CC4-DC2F-9DBE-1AAAB12CAB59}"/>
              </a:ext>
            </a:extLst>
          </p:cNvPr>
          <p:cNvPicPr>
            <a:picLocks noChangeAspect="1"/>
          </p:cNvPicPr>
          <p:nvPr/>
        </p:nvPicPr>
        <p:blipFill>
          <a:blip r:embed="rId4"/>
          <a:stretch>
            <a:fillRect/>
          </a:stretch>
        </p:blipFill>
        <p:spPr>
          <a:xfrm>
            <a:off x="2369483" y="669562"/>
            <a:ext cx="654755" cy="654755"/>
          </a:xfrm>
          <a:prstGeom prst="rect">
            <a:avLst/>
          </a:prstGeom>
        </p:spPr>
      </p:pic>
      <p:pic>
        <p:nvPicPr>
          <p:cNvPr id="7" name="Image 6">
            <a:extLst>
              <a:ext uri="{FF2B5EF4-FFF2-40B4-BE49-F238E27FC236}">
                <a16:creationId xmlns:a16="http://schemas.microsoft.com/office/drawing/2014/main" id="{7B155D98-B664-FEA5-A42F-D127CB30261A}"/>
              </a:ext>
            </a:extLst>
          </p:cNvPr>
          <p:cNvPicPr>
            <a:picLocks noChangeAspect="1"/>
          </p:cNvPicPr>
          <p:nvPr/>
        </p:nvPicPr>
        <p:blipFill>
          <a:blip r:embed="rId5"/>
          <a:stretch>
            <a:fillRect/>
          </a:stretch>
        </p:blipFill>
        <p:spPr>
          <a:xfrm>
            <a:off x="262636" y="207897"/>
            <a:ext cx="1623792" cy="479269"/>
          </a:xfrm>
          <a:prstGeom prst="rect">
            <a:avLst/>
          </a:prstGeom>
        </p:spPr>
      </p:pic>
      <p:pic>
        <p:nvPicPr>
          <p:cNvPr id="8" name="Picture 3" descr="A machine with wires and cables&#10;&#10;Description automatically generated with medium confidence">
            <a:extLst>
              <a:ext uri="{FF2B5EF4-FFF2-40B4-BE49-F238E27FC236}">
                <a16:creationId xmlns:a16="http://schemas.microsoft.com/office/drawing/2014/main" id="{4EA00B8A-5646-149C-7348-1E84FFEAFC94}"/>
              </a:ext>
            </a:extLst>
          </p:cNvPr>
          <p:cNvPicPr>
            <a:picLocks noChangeAspect="1"/>
          </p:cNvPicPr>
          <p:nvPr/>
        </p:nvPicPr>
        <p:blipFill>
          <a:blip r:embed="rId6"/>
          <a:stretch>
            <a:fillRect/>
          </a:stretch>
        </p:blipFill>
        <p:spPr>
          <a:xfrm>
            <a:off x="7922286" y="1886897"/>
            <a:ext cx="3569804" cy="2781827"/>
          </a:xfrm>
          <a:prstGeom prst="rect">
            <a:avLst/>
          </a:prstGeom>
        </p:spPr>
      </p:pic>
      <p:sp>
        <p:nvSpPr>
          <p:cNvPr id="10" name="ZoneTexte 9">
            <a:extLst>
              <a:ext uri="{FF2B5EF4-FFF2-40B4-BE49-F238E27FC236}">
                <a16:creationId xmlns:a16="http://schemas.microsoft.com/office/drawing/2014/main" id="{F832C2E2-7316-9400-08DD-6CA577DF96DC}"/>
              </a:ext>
            </a:extLst>
          </p:cNvPr>
          <p:cNvSpPr txBox="1"/>
          <p:nvPr/>
        </p:nvSpPr>
        <p:spPr>
          <a:xfrm>
            <a:off x="7922286" y="4804176"/>
            <a:ext cx="6096000" cy="369332"/>
          </a:xfrm>
          <a:prstGeom prst="rect">
            <a:avLst/>
          </a:prstGeom>
          <a:noFill/>
        </p:spPr>
        <p:txBody>
          <a:bodyPr wrap="square">
            <a:spAutoFit/>
          </a:bodyPr>
          <a:lstStyle/>
          <a:p>
            <a:r>
              <a:rPr lang="en-GB" sz="1800" dirty="0">
                <a:effectLst/>
                <a:ea typeface="Cambria" panose="02040503050406030204" pitchFamily="18" charset="0"/>
                <a:cs typeface="Times New Roman" panose="02020603050405020304" pitchFamily="18" charset="0"/>
              </a:rPr>
              <a:t>Raptor Photonics X-ray camera</a:t>
            </a:r>
            <a:endParaRPr lang="en-US" dirty="0"/>
          </a:p>
        </p:txBody>
      </p:sp>
    </p:spTree>
    <p:extLst>
      <p:ext uri="{BB962C8B-B14F-4D97-AF65-F5344CB8AC3E}">
        <p14:creationId xmlns:p14="http://schemas.microsoft.com/office/powerpoint/2010/main" val="3302630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18003-90FA-2D90-F1C8-6802BF148050}"/>
              </a:ext>
            </a:extLst>
          </p:cNvPr>
          <p:cNvPicPr>
            <a:picLocks noChangeAspect="1"/>
          </p:cNvPicPr>
          <p:nvPr/>
        </p:nvPicPr>
        <p:blipFill>
          <a:blip r:embed="rId2"/>
          <a:stretch>
            <a:fillRect/>
          </a:stretch>
        </p:blipFill>
        <p:spPr>
          <a:xfrm>
            <a:off x="2821038" y="1733332"/>
            <a:ext cx="7305095" cy="3724480"/>
          </a:xfrm>
          <a:prstGeom prst="rect">
            <a:avLst/>
          </a:prstGeom>
        </p:spPr>
      </p:pic>
      <p:sp>
        <p:nvSpPr>
          <p:cNvPr id="7" name="TextBox 6">
            <a:extLst>
              <a:ext uri="{FF2B5EF4-FFF2-40B4-BE49-F238E27FC236}">
                <a16:creationId xmlns:a16="http://schemas.microsoft.com/office/drawing/2014/main" id="{1348B8B5-CD0D-F5A3-F02E-969B9071A627}"/>
              </a:ext>
            </a:extLst>
          </p:cNvPr>
          <p:cNvSpPr txBox="1"/>
          <p:nvPr/>
        </p:nvSpPr>
        <p:spPr>
          <a:xfrm>
            <a:off x="3843274" y="6004949"/>
            <a:ext cx="6096000" cy="646331"/>
          </a:xfrm>
          <a:prstGeom prst="rect">
            <a:avLst/>
          </a:prstGeom>
          <a:noFill/>
        </p:spPr>
        <p:txBody>
          <a:bodyPr wrap="square">
            <a:spAutoFit/>
          </a:bodyPr>
          <a:lstStyle/>
          <a:p>
            <a:pPr>
              <a:spcAft>
                <a:spcPts val="1000"/>
              </a:spcAft>
            </a:pPr>
            <a:r>
              <a:rPr lang="en-GB" sz="1800" dirty="0">
                <a:effectLst/>
                <a:ea typeface="Cambria" panose="02040503050406030204" pitchFamily="18" charset="0"/>
                <a:cs typeface="Times New Roman" panose="02020603050405020304" pitchFamily="18" charset="0"/>
              </a:rPr>
              <a:t>Typical Radiograph of 5.5 mg/cm</a:t>
            </a:r>
            <a:r>
              <a:rPr lang="en-GB" sz="1800" baseline="30000" dirty="0">
                <a:effectLst/>
                <a:ea typeface="Cambria" panose="02040503050406030204" pitchFamily="18" charset="0"/>
                <a:cs typeface="Times New Roman" panose="02020603050405020304" pitchFamily="18" charset="0"/>
              </a:rPr>
              <a:t>3</a:t>
            </a:r>
            <a:r>
              <a:rPr lang="en-GB" sz="1800" dirty="0">
                <a:effectLst/>
                <a:ea typeface="Cambria" panose="02040503050406030204" pitchFamily="18" charset="0"/>
                <a:cs typeface="Times New Roman" panose="02020603050405020304" pitchFamily="18" charset="0"/>
              </a:rPr>
              <a:t>, 1mm thick foam. Dimension indicated are the distance across the foam.</a:t>
            </a:r>
            <a:endParaRPr lang="en-GR" sz="2000" dirty="0">
              <a:effectLst/>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66B45D6-C0F0-1376-9590-A480FF2C1C0D}"/>
              </a:ext>
            </a:extLst>
          </p:cNvPr>
          <p:cNvSpPr txBox="1"/>
          <p:nvPr/>
        </p:nvSpPr>
        <p:spPr>
          <a:xfrm>
            <a:off x="3843274" y="168112"/>
            <a:ext cx="7521830" cy="830997"/>
          </a:xfrm>
          <a:prstGeom prst="rect">
            <a:avLst/>
          </a:prstGeom>
          <a:noFill/>
        </p:spPr>
        <p:txBody>
          <a:bodyPr wrap="square">
            <a:spAutoFit/>
          </a:bodyPr>
          <a:lstStyle/>
          <a:p>
            <a:pPr algn="ctr">
              <a:spcAft>
                <a:spcPts val="100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Point projection X-ray radiography of foam targets using a laser produced X-ray source.</a:t>
            </a:r>
            <a:endParaRPr lang="en-GR"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pic>
        <p:nvPicPr>
          <p:cNvPr id="3" name="Image 2">
            <a:extLst>
              <a:ext uri="{FF2B5EF4-FFF2-40B4-BE49-F238E27FC236}">
                <a16:creationId xmlns:a16="http://schemas.microsoft.com/office/drawing/2014/main" id="{4B6FADA2-EF7C-F0BE-B7A4-99C9A1379B60}"/>
              </a:ext>
            </a:extLst>
          </p:cNvPr>
          <p:cNvPicPr>
            <a:picLocks noChangeAspect="1"/>
          </p:cNvPicPr>
          <p:nvPr/>
        </p:nvPicPr>
        <p:blipFill>
          <a:blip r:embed="rId3"/>
          <a:stretch>
            <a:fillRect/>
          </a:stretch>
        </p:blipFill>
        <p:spPr>
          <a:xfrm>
            <a:off x="143933" y="657450"/>
            <a:ext cx="1662289" cy="779894"/>
          </a:xfrm>
          <a:prstGeom prst="rect">
            <a:avLst/>
          </a:prstGeom>
        </p:spPr>
      </p:pic>
      <p:pic>
        <p:nvPicPr>
          <p:cNvPr id="4" name="Image 3">
            <a:extLst>
              <a:ext uri="{FF2B5EF4-FFF2-40B4-BE49-F238E27FC236}">
                <a16:creationId xmlns:a16="http://schemas.microsoft.com/office/drawing/2014/main" id="{CFBE6C83-C7E0-891D-0729-459223E17939}"/>
              </a:ext>
            </a:extLst>
          </p:cNvPr>
          <p:cNvPicPr>
            <a:picLocks noChangeAspect="1"/>
          </p:cNvPicPr>
          <p:nvPr/>
        </p:nvPicPr>
        <p:blipFill>
          <a:blip r:embed="rId4"/>
          <a:stretch>
            <a:fillRect/>
          </a:stretch>
        </p:blipFill>
        <p:spPr>
          <a:xfrm>
            <a:off x="2369483" y="669562"/>
            <a:ext cx="654755" cy="654755"/>
          </a:xfrm>
          <a:prstGeom prst="rect">
            <a:avLst/>
          </a:prstGeom>
        </p:spPr>
      </p:pic>
      <p:pic>
        <p:nvPicPr>
          <p:cNvPr id="6" name="Image 5">
            <a:extLst>
              <a:ext uri="{FF2B5EF4-FFF2-40B4-BE49-F238E27FC236}">
                <a16:creationId xmlns:a16="http://schemas.microsoft.com/office/drawing/2014/main" id="{96EBE623-9F7D-0B5D-13B7-8056839D8784}"/>
              </a:ext>
            </a:extLst>
          </p:cNvPr>
          <p:cNvPicPr>
            <a:picLocks noChangeAspect="1"/>
          </p:cNvPicPr>
          <p:nvPr/>
        </p:nvPicPr>
        <p:blipFill>
          <a:blip r:embed="rId5"/>
          <a:stretch>
            <a:fillRect/>
          </a:stretch>
        </p:blipFill>
        <p:spPr>
          <a:xfrm>
            <a:off x="262636" y="207897"/>
            <a:ext cx="1623792" cy="479269"/>
          </a:xfrm>
          <a:prstGeom prst="rect">
            <a:avLst/>
          </a:prstGeom>
        </p:spPr>
      </p:pic>
    </p:spTree>
    <p:extLst>
      <p:ext uri="{BB962C8B-B14F-4D97-AF65-F5344CB8AC3E}">
        <p14:creationId xmlns:p14="http://schemas.microsoft.com/office/powerpoint/2010/main" val="3158209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870D-5E1F-D756-6119-7C3A77DB8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6A2DC-421F-460D-02CB-EE6684B361D2}"/>
              </a:ext>
            </a:extLst>
          </p:cNvPr>
          <p:cNvSpPr>
            <a:spLocks noGrp="1"/>
          </p:cNvSpPr>
          <p:nvPr>
            <p:ph type="title"/>
          </p:nvPr>
        </p:nvSpPr>
        <p:spPr>
          <a:xfrm>
            <a:off x="2014171" y="-139547"/>
            <a:ext cx="8163658" cy="1076640"/>
          </a:xfrm>
        </p:spPr>
        <p:txBody>
          <a:bodyPr>
            <a:normAutofit/>
          </a:bodyPr>
          <a:lstStyle/>
          <a:p>
            <a:pPr algn="ctr"/>
            <a:r>
              <a:rPr lang="en-US" sz="2400" b="1" dirty="0">
                <a:solidFill>
                  <a:schemeClr val="accent1">
                    <a:lumMod val="75000"/>
                  </a:schemeClr>
                </a:solidFill>
                <a:latin typeface="+mn-lt"/>
                <a:cs typeface="Calibri" panose="020F0502020204030204" pitchFamily="34" charset="0"/>
              </a:rPr>
              <a:t>Why could foam be a path toward IFE ?</a:t>
            </a:r>
          </a:p>
        </p:txBody>
      </p:sp>
      <p:sp>
        <p:nvSpPr>
          <p:cNvPr id="12" name="Rettangolo 2">
            <a:extLst>
              <a:ext uri="{FF2B5EF4-FFF2-40B4-BE49-F238E27FC236}">
                <a16:creationId xmlns:a16="http://schemas.microsoft.com/office/drawing/2014/main" id="{9FB6A11B-67F5-FE42-FF9B-F75833D3191A}"/>
              </a:ext>
            </a:extLst>
          </p:cNvPr>
          <p:cNvSpPr/>
          <p:nvPr/>
        </p:nvSpPr>
        <p:spPr>
          <a:xfrm>
            <a:off x="695739" y="4870174"/>
            <a:ext cx="3607904" cy="288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49DFC6C5-D92F-55D5-AC73-D68D1488A34B}"/>
              </a:ext>
            </a:extLst>
          </p:cNvPr>
          <p:cNvSpPr txBox="1">
            <a:spLocks/>
          </p:cNvSpPr>
          <p:nvPr/>
        </p:nvSpPr>
        <p:spPr>
          <a:xfrm>
            <a:off x="328954" y="1410114"/>
            <a:ext cx="11069463" cy="47380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2000" b="1" dirty="0">
                <a:solidFill>
                  <a:srgbClr val="FF0000"/>
                </a:solidFill>
              </a:rPr>
              <a:t>Engineering</a:t>
            </a:r>
          </a:p>
          <a:p>
            <a:pPr marL="0" indent="0">
              <a:spcBef>
                <a:spcPts val="1200"/>
              </a:spcBef>
              <a:buNone/>
            </a:pPr>
            <a:r>
              <a:rPr lang="en-US" sz="2000" dirty="0"/>
              <a:t>Foam wetted with DT are a path for high repetition rate target operations and lower cost </a:t>
            </a:r>
          </a:p>
          <a:p>
            <a:pPr marL="0" indent="0">
              <a:spcBef>
                <a:spcPts val="1200"/>
              </a:spcBef>
              <a:buNone/>
            </a:pPr>
            <a:endParaRPr lang="en-US" sz="2000" dirty="0"/>
          </a:p>
          <a:p>
            <a:pPr marL="0" indent="0">
              <a:spcBef>
                <a:spcPts val="1200"/>
              </a:spcBef>
              <a:buNone/>
            </a:pPr>
            <a:r>
              <a:rPr lang="en-US" sz="2000" b="1" dirty="0">
                <a:solidFill>
                  <a:srgbClr val="FF0000"/>
                </a:solidFill>
              </a:rPr>
              <a:t>Physics</a:t>
            </a:r>
          </a:p>
          <a:p>
            <a:pPr marL="0" indent="0">
              <a:spcBef>
                <a:spcPts val="1200"/>
              </a:spcBef>
              <a:buNone/>
            </a:pPr>
            <a:endParaRPr lang="en-US" sz="2000" dirty="0"/>
          </a:p>
          <a:p>
            <a:pPr marL="0" indent="0">
              <a:spcBef>
                <a:spcPts val="1200"/>
              </a:spcBef>
              <a:buNone/>
            </a:pPr>
            <a:r>
              <a:rPr lang="en-US" sz="2000" dirty="0"/>
              <a:t>Getting most of the laser energy absorbed by ablator plasmas in the corona </a:t>
            </a:r>
          </a:p>
          <a:p>
            <a:pPr marL="0" indent="0">
              <a:spcBef>
                <a:spcPts val="1200"/>
              </a:spcBef>
              <a:buNone/>
            </a:pPr>
            <a:endParaRPr lang="en-US" sz="2000" dirty="0"/>
          </a:p>
          <a:p>
            <a:pPr marL="0" indent="0">
              <a:spcBef>
                <a:spcPts val="1200"/>
              </a:spcBef>
              <a:buNone/>
            </a:pPr>
            <a:r>
              <a:rPr lang="en-US" sz="2000" dirty="0"/>
              <a:t>Obtaining the best hydro-efficiency to couple as large a fraction of laser energy as possible to the kinetic energy of the imploding capsule</a:t>
            </a:r>
          </a:p>
          <a:p>
            <a:pPr marL="0" indent="0">
              <a:spcBef>
                <a:spcPts val="1200"/>
              </a:spcBef>
              <a:buNone/>
            </a:pPr>
            <a:endParaRPr lang="en-US" sz="2000" dirty="0"/>
          </a:p>
          <a:p>
            <a:pPr marL="0" indent="0">
              <a:spcBef>
                <a:spcPts val="1200"/>
              </a:spcBef>
              <a:buNone/>
            </a:pPr>
            <a:r>
              <a:rPr lang="en-US" sz="2000" dirty="0"/>
              <a:t>Increasing capsule stability</a:t>
            </a:r>
          </a:p>
        </p:txBody>
      </p:sp>
      <p:pic>
        <p:nvPicPr>
          <p:cNvPr id="4" name="Image 3">
            <a:extLst>
              <a:ext uri="{FF2B5EF4-FFF2-40B4-BE49-F238E27FC236}">
                <a16:creationId xmlns:a16="http://schemas.microsoft.com/office/drawing/2014/main" id="{75665ED4-92D4-6316-EB10-7A6D48E2A33B}"/>
              </a:ext>
            </a:extLst>
          </p:cNvPr>
          <p:cNvPicPr>
            <a:picLocks noChangeAspect="1"/>
          </p:cNvPicPr>
          <p:nvPr/>
        </p:nvPicPr>
        <p:blipFill>
          <a:blip r:embed="rId2"/>
          <a:stretch>
            <a:fillRect/>
          </a:stretch>
        </p:blipFill>
        <p:spPr>
          <a:xfrm>
            <a:off x="215949" y="178451"/>
            <a:ext cx="1665297" cy="406364"/>
          </a:xfrm>
          <a:prstGeom prst="rect">
            <a:avLst/>
          </a:prstGeom>
        </p:spPr>
      </p:pic>
    </p:spTree>
    <p:extLst>
      <p:ext uri="{BB962C8B-B14F-4D97-AF65-F5344CB8AC3E}">
        <p14:creationId xmlns:p14="http://schemas.microsoft.com/office/powerpoint/2010/main" val="2983037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C6F549-2C11-377F-8F9C-23BF954817E9}"/>
              </a:ext>
            </a:extLst>
          </p:cNvPr>
          <p:cNvSpPr txBox="1"/>
          <p:nvPr/>
        </p:nvSpPr>
        <p:spPr>
          <a:xfrm>
            <a:off x="1964333" y="182433"/>
            <a:ext cx="9357113" cy="461665"/>
          </a:xfrm>
          <a:prstGeom prst="rect">
            <a:avLst/>
          </a:prstGeom>
          <a:noFill/>
        </p:spPr>
        <p:txBody>
          <a:bodyPr wrap="none" rtlCol="0">
            <a:spAutoFit/>
          </a:bodyPr>
          <a:lstStyle/>
          <a:p>
            <a:pPr lvl="1"/>
            <a:r>
              <a:rPr lang="en-US" alt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studying the use of advanced nanostructured materials for first wall </a:t>
            </a:r>
          </a:p>
        </p:txBody>
      </p:sp>
      <p:sp>
        <p:nvSpPr>
          <p:cNvPr id="5" name="Rectangle 1">
            <a:extLst>
              <a:ext uri="{FF2B5EF4-FFF2-40B4-BE49-F238E27FC236}">
                <a16:creationId xmlns:a16="http://schemas.microsoft.com/office/drawing/2014/main" id="{96308DAF-178C-5853-23F2-CF2FFC837691}"/>
              </a:ext>
            </a:extLst>
          </p:cNvPr>
          <p:cNvSpPr>
            <a:spLocks noChangeArrowheads="1"/>
          </p:cNvSpPr>
          <p:nvPr/>
        </p:nvSpPr>
        <p:spPr bwMode="auto">
          <a:xfrm>
            <a:off x="396849" y="1382286"/>
            <a:ext cx="1133430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Ø"/>
              <a:tabLst/>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lvl="0" algn="ct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lvl="1"/>
            <a:r>
              <a:rPr lang="en-US" sz="2400" b="1" dirty="0">
                <a:latin typeface="Calibri" panose="020F0502020204030204" pitchFamily="34" charset="0"/>
                <a:ea typeface="MS Mincho" panose="02020609040205080304" pitchFamily="49" charset="-128"/>
                <a:cs typeface="Calibri" panose="020F0502020204030204" pitchFamily="34" charset="0"/>
              </a:rPr>
              <a:t>Nanostructured materials for fusion reactor first wall</a:t>
            </a:r>
            <a:r>
              <a:rPr lang="fr-FR" sz="2400" b="1" dirty="0">
                <a:latin typeface="Calibri" panose="020F0502020204030204" pitchFamily="34" charset="0"/>
                <a:ea typeface="MS Mincho" panose="02020609040205080304" pitchFamily="49" charset="-128"/>
                <a:cs typeface="Calibri" panose="020F0502020204030204" pitchFamily="34" charset="0"/>
              </a:rPr>
              <a:t>   </a:t>
            </a:r>
          </a:p>
          <a:p>
            <a:pPr lvl="1"/>
            <a:endParaRPr lang="fr-FR" sz="2400" dirty="0">
              <a:latin typeface="Calibri" panose="020F0502020204030204" pitchFamily="34" charset="0"/>
              <a:ea typeface="MS Mincho" panose="02020609040205080304" pitchFamily="49" charset="-128"/>
              <a:cs typeface="Calibri" panose="020F0502020204030204" pitchFamily="34" charset="0"/>
            </a:endParaRPr>
          </a:p>
          <a:p>
            <a:pPr lvl="1"/>
            <a:endParaRPr lang="fr-FR" sz="2400" dirty="0">
              <a:latin typeface="Calibri" panose="020F0502020204030204" pitchFamily="34" charset="0"/>
              <a:ea typeface="MS Mincho" panose="02020609040205080304" pitchFamily="49" charset="-128"/>
              <a:cs typeface="Calibri" panose="020F0502020204030204" pitchFamily="34" charset="0"/>
            </a:endParaRPr>
          </a:p>
          <a:p>
            <a:pPr lvl="1"/>
            <a:r>
              <a:rPr lang="fr-FR" sz="2400" dirty="0">
                <a:latin typeface="Calibri" panose="020F0502020204030204" pitchFamily="34" charset="0"/>
                <a:ea typeface="MS Mincho" panose="02020609040205080304" pitchFamily="49" charset="-128"/>
                <a:cs typeface="Calibri" panose="020F0502020204030204" pitchFamily="34" charset="0"/>
              </a:rPr>
              <a:t>		</a:t>
            </a:r>
            <a:r>
              <a:rPr lang="fr-FR" sz="2000" dirty="0" err="1">
                <a:latin typeface="Calibri" panose="020F0502020204030204" pitchFamily="34" charset="0"/>
                <a:ea typeface="MS Mincho" panose="02020609040205080304" pitchFamily="49" charset="-128"/>
                <a:cs typeface="Calibri" panose="020F0502020204030204" pitchFamily="34" charset="0"/>
              </a:rPr>
              <a:t>Nanoparticle</a:t>
            </a:r>
            <a:r>
              <a:rPr lang="fr-FR" sz="2000" dirty="0">
                <a:latin typeface="Calibri" panose="020F0502020204030204" pitchFamily="34" charset="0"/>
                <a:ea typeface="MS Mincho" panose="02020609040205080304" pitchFamily="49" charset="-128"/>
                <a:cs typeface="Calibri" panose="020F0502020204030204" pitchFamily="34" charset="0"/>
              </a:rPr>
              <a:t> of W </a:t>
            </a:r>
            <a:r>
              <a:rPr lang="fr-FR" sz="2000" dirty="0" err="1">
                <a:latin typeface="Calibri" panose="020F0502020204030204" pitchFamily="34" charset="0"/>
                <a:ea typeface="MS Mincho" panose="02020609040205080304" pitchFamily="49" charset="-128"/>
                <a:cs typeface="Calibri" panose="020F0502020204030204" pitchFamily="34" charset="0"/>
              </a:rPr>
              <a:t>withstand</a:t>
            </a:r>
            <a:r>
              <a:rPr lang="fr-FR" sz="2000" dirty="0">
                <a:latin typeface="Calibri" panose="020F0502020204030204" pitchFamily="34" charset="0"/>
                <a:ea typeface="MS Mincho" panose="02020609040205080304" pitchFamily="49" charset="-128"/>
                <a:cs typeface="Calibri" panose="020F0502020204030204" pitchFamily="34" charset="0"/>
              </a:rPr>
              <a:t> high </a:t>
            </a:r>
            <a:r>
              <a:rPr lang="fr-FR" sz="2000" dirty="0" err="1">
                <a:latin typeface="Calibri" panose="020F0502020204030204" pitchFamily="34" charset="0"/>
                <a:ea typeface="MS Mincho" panose="02020609040205080304" pitchFamily="49" charset="-128"/>
                <a:cs typeface="Calibri" panose="020F0502020204030204" pitchFamily="34" charset="0"/>
              </a:rPr>
              <a:t>temperatures</a:t>
            </a:r>
            <a:r>
              <a:rPr lang="fr-FR" sz="2000" dirty="0">
                <a:latin typeface="Calibri" panose="020F0502020204030204" pitchFamily="34" charset="0"/>
                <a:ea typeface="MS Mincho" panose="02020609040205080304" pitchFamily="49" charset="-128"/>
                <a:cs typeface="Calibri" panose="020F0502020204030204" pitchFamily="34" charset="0"/>
              </a:rPr>
              <a:t> and pressures and </a:t>
            </a:r>
            <a:r>
              <a:rPr lang="fr-FR" sz="2000" dirty="0" err="1">
                <a:latin typeface="Calibri" panose="020F0502020204030204" pitchFamily="34" charset="0"/>
                <a:ea typeface="MS Mincho" panose="02020609040205080304" pitchFamily="49" charset="-128"/>
                <a:cs typeface="Calibri" panose="020F0502020204030204" pitchFamily="34" charset="0"/>
              </a:rPr>
              <a:t>exhbits</a:t>
            </a:r>
            <a:r>
              <a:rPr lang="fr-FR" sz="2000" dirty="0">
                <a:latin typeface="Calibri" panose="020F0502020204030204" pitchFamily="34" charset="0"/>
                <a:ea typeface="MS Mincho" panose="02020609040205080304" pitchFamily="49" charset="-128"/>
                <a:cs typeface="Calibri" panose="020F0502020204030204" pitchFamily="34" charset="0"/>
              </a:rPr>
              <a:t> 				self </a:t>
            </a:r>
            <a:r>
              <a:rPr lang="fr-FR" sz="2000" dirty="0" err="1">
                <a:latin typeface="Calibri" panose="020F0502020204030204" pitchFamily="34" charset="0"/>
                <a:ea typeface="MS Mincho" panose="02020609040205080304" pitchFamily="49" charset="-128"/>
                <a:cs typeface="Calibri" panose="020F0502020204030204" pitchFamily="34" charset="0"/>
              </a:rPr>
              <a:t>healing</a:t>
            </a:r>
            <a:r>
              <a:rPr lang="fr-FR" sz="2000" dirty="0">
                <a:latin typeface="Calibri" panose="020F0502020204030204" pitchFamily="34" charset="0"/>
                <a:ea typeface="MS Mincho" panose="02020609040205080304" pitchFamily="49" charset="-128"/>
                <a:cs typeface="Calibri" panose="020F0502020204030204" pitchFamily="34" charset="0"/>
              </a:rPr>
              <a:t> </a:t>
            </a:r>
            <a:r>
              <a:rPr lang="fr-FR" sz="2000" dirty="0" err="1">
                <a:latin typeface="Calibri" panose="020F0502020204030204" pitchFamily="34" charset="0"/>
                <a:ea typeface="MS Mincho" panose="02020609040205080304" pitchFamily="49" charset="-128"/>
                <a:cs typeface="Calibri" panose="020F0502020204030204" pitchFamily="34" charset="0"/>
              </a:rPr>
              <a:t>propoerties</a:t>
            </a:r>
            <a:r>
              <a:rPr lang="fr-FR" sz="2000" dirty="0">
                <a:latin typeface="Calibri" panose="020F0502020204030204" pitchFamily="34" charset="0"/>
                <a:ea typeface="MS Mincho" panose="02020609040205080304" pitchFamily="49" charset="-128"/>
                <a:cs typeface="Calibri" panose="020F0502020204030204" pitchFamily="34" charset="0"/>
              </a:rPr>
              <a:t> </a:t>
            </a:r>
            <a:endParaRPr lang="en-US" sz="2000" dirty="0">
              <a:latin typeface="Calibri" panose="020F0502020204030204" pitchFamily="34" charset="0"/>
              <a:ea typeface="MS Mincho" panose="02020609040205080304" pitchFamily="49" charset="-128"/>
              <a:cs typeface="Calibri" panose="020F0502020204030204" pitchFamily="34" charset="0"/>
            </a:endParaRPr>
          </a:p>
          <a:p>
            <a:pPr lvl="1"/>
            <a:endParaRPr lang="fr-FR" sz="2400" dirty="0">
              <a:latin typeface="Calibri" panose="020F0502020204030204" pitchFamily="34" charset="0"/>
              <a:ea typeface="MS Mincho" panose="02020609040205080304" pitchFamily="49" charset="-128"/>
              <a:cs typeface="Calibri" panose="020F0502020204030204" pitchFamily="34" charset="0"/>
            </a:endParaRPr>
          </a:p>
          <a:p>
            <a:pPr lvl="1"/>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lvl="1"/>
            <a:r>
              <a:rPr lang="en-US" sz="2400" b="1" dirty="0">
                <a:latin typeface="Calibri" panose="020F0502020204030204" pitchFamily="34" charset="0"/>
                <a:ea typeface="MS Mincho" panose="02020609040205080304" pitchFamily="49" charset="-128"/>
                <a:cs typeface="Calibri" panose="020F0502020204030204" pitchFamily="34" charset="0"/>
              </a:rPr>
              <a:t>Development of a laser-driven foam-based neutron source for material research</a:t>
            </a:r>
            <a:r>
              <a:rPr lang="fr-FR" sz="2400" b="1" dirty="0">
                <a:latin typeface="Calibri" panose="020F0502020204030204" pitchFamily="34" charset="0"/>
                <a:ea typeface="MS Mincho" panose="02020609040205080304" pitchFamily="49" charset="-128"/>
                <a:cs typeface="Calibri" panose="020F0502020204030204" pitchFamily="34" charset="0"/>
              </a:rPr>
              <a:t> </a:t>
            </a:r>
            <a:endParaRPr lang="en-US" altLang="fr-FR" sz="2400" b="1"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p:txBody>
      </p:sp>
      <p:sp>
        <p:nvSpPr>
          <p:cNvPr id="3" name="Rectangle 1">
            <a:extLst>
              <a:ext uri="{FF2B5EF4-FFF2-40B4-BE49-F238E27FC236}">
                <a16:creationId xmlns:a16="http://schemas.microsoft.com/office/drawing/2014/main" id="{30490702-D77D-3D6F-DA4A-76BDD8BBD2E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 1">
            <a:extLst>
              <a:ext uri="{FF2B5EF4-FFF2-40B4-BE49-F238E27FC236}">
                <a16:creationId xmlns:a16="http://schemas.microsoft.com/office/drawing/2014/main" id="{37B5B652-EE90-AEA7-A2B9-52A2275B3A5E}"/>
              </a:ext>
            </a:extLst>
          </p:cNvPr>
          <p:cNvPicPr>
            <a:picLocks noChangeAspect="1"/>
          </p:cNvPicPr>
          <p:nvPr/>
        </p:nvPicPr>
        <p:blipFill>
          <a:blip r:embed="rId3"/>
          <a:stretch>
            <a:fillRect/>
          </a:stretch>
        </p:blipFill>
        <p:spPr>
          <a:xfrm>
            <a:off x="262636" y="190293"/>
            <a:ext cx="1623792" cy="479269"/>
          </a:xfrm>
          <a:prstGeom prst="rect">
            <a:avLst/>
          </a:prstGeom>
        </p:spPr>
      </p:pic>
      <p:pic>
        <p:nvPicPr>
          <p:cNvPr id="7" name="Image 6">
            <a:extLst>
              <a:ext uri="{FF2B5EF4-FFF2-40B4-BE49-F238E27FC236}">
                <a16:creationId xmlns:a16="http://schemas.microsoft.com/office/drawing/2014/main" id="{8A7519D6-84B4-CCFD-A05E-41A784F764DC}"/>
              </a:ext>
            </a:extLst>
          </p:cNvPr>
          <p:cNvPicPr>
            <a:picLocks noChangeAspect="1"/>
          </p:cNvPicPr>
          <p:nvPr/>
        </p:nvPicPr>
        <p:blipFill>
          <a:blip r:embed="rId4"/>
          <a:stretch>
            <a:fillRect/>
          </a:stretch>
        </p:blipFill>
        <p:spPr>
          <a:xfrm>
            <a:off x="8418553" y="2071854"/>
            <a:ext cx="1132859" cy="1164327"/>
          </a:xfrm>
          <a:prstGeom prst="rect">
            <a:avLst/>
          </a:prstGeom>
        </p:spPr>
      </p:pic>
      <p:pic>
        <p:nvPicPr>
          <p:cNvPr id="8" name="Image 7">
            <a:extLst>
              <a:ext uri="{FF2B5EF4-FFF2-40B4-BE49-F238E27FC236}">
                <a16:creationId xmlns:a16="http://schemas.microsoft.com/office/drawing/2014/main" id="{EC7CF38C-DCFB-B8A8-0D86-191D2EA0EF3F}"/>
              </a:ext>
            </a:extLst>
          </p:cNvPr>
          <p:cNvPicPr>
            <a:picLocks noChangeAspect="1"/>
          </p:cNvPicPr>
          <p:nvPr/>
        </p:nvPicPr>
        <p:blipFill>
          <a:blip r:embed="rId5"/>
          <a:stretch>
            <a:fillRect/>
          </a:stretch>
        </p:blipFill>
        <p:spPr>
          <a:xfrm>
            <a:off x="9788806" y="1740397"/>
            <a:ext cx="1378138" cy="1495784"/>
          </a:xfrm>
          <a:prstGeom prst="rect">
            <a:avLst/>
          </a:prstGeom>
        </p:spPr>
      </p:pic>
    </p:spTree>
    <p:extLst>
      <p:ext uri="{BB962C8B-B14F-4D97-AF65-F5344CB8AC3E}">
        <p14:creationId xmlns:p14="http://schemas.microsoft.com/office/powerpoint/2010/main" val="271060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D870354-2318-E7E8-9874-73530ED9C549}"/>
              </a:ext>
            </a:extLst>
          </p:cNvPr>
          <p:cNvPicPr>
            <a:picLocks noChangeAspect="1"/>
          </p:cNvPicPr>
          <p:nvPr/>
        </p:nvPicPr>
        <p:blipFill>
          <a:blip r:embed="rId3"/>
          <a:stretch>
            <a:fillRect/>
          </a:stretch>
        </p:blipFill>
        <p:spPr>
          <a:xfrm>
            <a:off x="244122" y="745067"/>
            <a:ext cx="873478" cy="1001588"/>
          </a:xfrm>
          <a:prstGeom prst="rect">
            <a:avLst/>
          </a:prstGeom>
        </p:spPr>
      </p:pic>
      <p:pic>
        <p:nvPicPr>
          <p:cNvPr id="5" name="Image 4">
            <a:extLst>
              <a:ext uri="{FF2B5EF4-FFF2-40B4-BE49-F238E27FC236}">
                <a16:creationId xmlns:a16="http://schemas.microsoft.com/office/drawing/2014/main" id="{A27BD8D7-9640-90EA-B1CD-A1C6EC09F092}"/>
              </a:ext>
            </a:extLst>
          </p:cNvPr>
          <p:cNvPicPr>
            <a:picLocks noChangeAspect="1"/>
          </p:cNvPicPr>
          <p:nvPr/>
        </p:nvPicPr>
        <p:blipFill>
          <a:blip r:embed="rId4"/>
          <a:stretch>
            <a:fillRect/>
          </a:stretch>
        </p:blipFill>
        <p:spPr>
          <a:xfrm>
            <a:off x="262636" y="190293"/>
            <a:ext cx="1623792" cy="479269"/>
          </a:xfrm>
          <a:prstGeom prst="rect">
            <a:avLst/>
          </a:prstGeom>
        </p:spPr>
      </p:pic>
      <p:pic>
        <p:nvPicPr>
          <p:cNvPr id="11" name="Image 10">
            <a:extLst>
              <a:ext uri="{FF2B5EF4-FFF2-40B4-BE49-F238E27FC236}">
                <a16:creationId xmlns:a16="http://schemas.microsoft.com/office/drawing/2014/main" id="{F7E69734-7DDA-24F0-CAE8-8C8CEF8E05E0}"/>
              </a:ext>
            </a:extLst>
          </p:cNvPr>
          <p:cNvPicPr>
            <a:picLocks noChangeAspect="1"/>
          </p:cNvPicPr>
          <p:nvPr/>
        </p:nvPicPr>
        <p:blipFill>
          <a:blip r:embed="rId5"/>
          <a:stretch>
            <a:fillRect/>
          </a:stretch>
        </p:blipFill>
        <p:spPr>
          <a:xfrm>
            <a:off x="1268001" y="1178983"/>
            <a:ext cx="9442405" cy="4815417"/>
          </a:xfrm>
          <a:prstGeom prst="rect">
            <a:avLst/>
          </a:prstGeom>
        </p:spPr>
      </p:pic>
      <p:sp>
        <p:nvSpPr>
          <p:cNvPr id="13" name="ZoneTexte 12">
            <a:extLst>
              <a:ext uri="{FF2B5EF4-FFF2-40B4-BE49-F238E27FC236}">
                <a16:creationId xmlns:a16="http://schemas.microsoft.com/office/drawing/2014/main" id="{DAC1E0E1-8886-46B5-D8EB-72AB0F2BABF4}"/>
              </a:ext>
            </a:extLst>
          </p:cNvPr>
          <p:cNvSpPr txBox="1"/>
          <p:nvPr/>
        </p:nvSpPr>
        <p:spPr>
          <a:xfrm>
            <a:off x="1481594" y="3429000"/>
            <a:ext cx="4388628" cy="830997"/>
          </a:xfrm>
          <a:prstGeom prst="rect">
            <a:avLst/>
          </a:prstGeom>
          <a:noFill/>
        </p:spPr>
        <p:txBody>
          <a:bodyPr wrap="square">
            <a:spAutoFit/>
          </a:bodyPr>
          <a:lstStyle/>
          <a:p>
            <a:pPr>
              <a:buNone/>
            </a:pPr>
            <a:r>
              <a:rPr lang="fr-FR" sz="1600" dirty="0">
                <a:solidFill>
                  <a:srgbClr val="FF0000"/>
                </a:solidFill>
                <a:effectLst/>
              </a:rPr>
              <a:t>At </a:t>
            </a:r>
            <a:r>
              <a:rPr lang="fr-FR" sz="1600" dirty="0" err="1">
                <a:solidFill>
                  <a:srgbClr val="FF0000"/>
                </a:solidFill>
                <a:effectLst/>
              </a:rPr>
              <a:t>higher</a:t>
            </a:r>
            <a:r>
              <a:rPr lang="fr-FR" sz="1600" dirty="0">
                <a:solidFill>
                  <a:srgbClr val="FF0000"/>
                </a:solidFill>
                <a:effectLst/>
              </a:rPr>
              <a:t> </a:t>
            </a:r>
            <a:r>
              <a:rPr lang="fr-FR" sz="1600" dirty="0" err="1">
                <a:solidFill>
                  <a:srgbClr val="FF0000"/>
                </a:solidFill>
                <a:effectLst/>
              </a:rPr>
              <a:t>temperatures</a:t>
            </a:r>
            <a:r>
              <a:rPr lang="fr-FR" sz="1600" dirty="0">
                <a:solidFill>
                  <a:srgbClr val="FF0000"/>
                </a:solidFill>
                <a:effectLst/>
              </a:rPr>
              <a:t> the W-</a:t>
            </a:r>
            <a:r>
              <a:rPr lang="fr-FR" sz="1600" dirty="0" err="1">
                <a:solidFill>
                  <a:srgbClr val="FF0000"/>
                </a:solidFill>
                <a:effectLst/>
              </a:rPr>
              <a:t>hNP</a:t>
            </a:r>
            <a:r>
              <a:rPr lang="fr-FR" sz="1600" dirty="0">
                <a:solidFill>
                  <a:srgbClr val="FF0000"/>
                </a:solidFill>
                <a:effectLst/>
              </a:rPr>
              <a:t> </a:t>
            </a:r>
            <a:r>
              <a:rPr lang="fr-FR" sz="1600" dirty="0" err="1">
                <a:solidFill>
                  <a:srgbClr val="FF0000"/>
                </a:solidFill>
                <a:effectLst/>
              </a:rPr>
              <a:t>fully</a:t>
            </a:r>
            <a:r>
              <a:rPr lang="fr-FR" sz="1600" dirty="0">
                <a:solidFill>
                  <a:srgbClr val="FF0000"/>
                </a:solidFill>
                <a:effectLst/>
              </a:rPr>
              <a:t> collapses </a:t>
            </a:r>
            <a:r>
              <a:rPr lang="fr-FR" sz="1600" dirty="0" err="1">
                <a:solidFill>
                  <a:srgbClr val="FF0000"/>
                </a:solidFill>
                <a:effectLst/>
              </a:rPr>
              <a:t>into</a:t>
            </a:r>
            <a:r>
              <a:rPr lang="fr-FR" sz="1600" dirty="0">
                <a:solidFill>
                  <a:srgbClr val="FF0000"/>
                </a:solidFill>
                <a:effectLst/>
              </a:rPr>
              <a:t> a </a:t>
            </a:r>
            <a:r>
              <a:rPr lang="fr-FR" sz="1600" dirty="0" err="1">
                <a:solidFill>
                  <a:srgbClr val="FF0000"/>
                </a:solidFill>
                <a:effectLst/>
              </a:rPr>
              <a:t>solid</a:t>
            </a:r>
            <a:r>
              <a:rPr lang="fr-FR" sz="1600" dirty="0">
                <a:solidFill>
                  <a:srgbClr val="FF0000"/>
                </a:solidFill>
                <a:effectLst/>
              </a:rPr>
              <a:t> NP, and </a:t>
            </a:r>
            <a:r>
              <a:rPr lang="fr-FR" sz="1600" dirty="0" err="1">
                <a:solidFill>
                  <a:srgbClr val="FF0000"/>
                </a:solidFill>
                <a:effectLst/>
              </a:rPr>
              <a:t>finally</a:t>
            </a:r>
            <a:r>
              <a:rPr lang="fr-FR" sz="1600" dirty="0">
                <a:solidFill>
                  <a:srgbClr val="FF0000"/>
                </a:solidFill>
                <a:effectLst/>
              </a:rPr>
              <a:t> </a:t>
            </a:r>
            <a:r>
              <a:rPr lang="fr-FR" sz="1600" dirty="0" err="1">
                <a:solidFill>
                  <a:srgbClr val="FF0000"/>
                </a:solidFill>
                <a:effectLst/>
              </a:rPr>
              <a:t>melts</a:t>
            </a:r>
            <a:r>
              <a:rPr lang="fr-FR" sz="1600" dirty="0">
                <a:solidFill>
                  <a:srgbClr val="FF0000"/>
                </a:solidFill>
                <a:effectLst/>
              </a:rPr>
              <a:t> at 3500 K (</a:t>
            </a:r>
            <a:r>
              <a:rPr lang="fr-FR" sz="1600" dirty="0" err="1">
                <a:solidFill>
                  <a:srgbClr val="FF0000"/>
                </a:solidFill>
                <a:effectLst/>
              </a:rPr>
              <a:t>almost</a:t>
            </a:r>
            <a:r>
              <a:rPr lang="fr-FR" sz="1600" dirty="0">
                <a:solidFill>
                  <a:srgbClr val="FF0000"/>
                </a:solidFill>
                <a:effectLst/>
              </a:rPr>
              <a:t> the </a:t>
            </a:r>
            <a:r>
              <a:rPr lang="fr-FR" sz="1600" dirty="0" err="1">
                <a:solidFill>
                  <a:srgbClr val="FF0000"/>
                </a:solidFill>
                <a:effectLst/>
              </a:rPr>
              <a:t>melting</a:t>
            </a:r>
            <a:r>
              <a:rPr lang="fr-FR" sz="1600" dirty="0">
                <a:solidFill>
                  <a:srgbClr val="FF0000"/>
                </a:solidFill>
                <a:effectLst/>
              </a:rPr>
              <a:t> of bulk W)</a:t>
            </a:r>
          </a:p>
        </p:txBody>
      </p:sp>
    </p:spTree>
    <p:extLst>
      <p:ext uri="{BB962C8B-B14F-4D97-AF65-F5344CB8AC3E}">
        <p14:creationId xmlns:p14="http://schemas.microsoft.com/office/powerpoint/2010/main" val="2898207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CA6FB3A-9058-9FE6-59DA-B2FBC2FC55AE}"/>
              </a:ext>
            </a:extLst>
          </p:cNvPr>
          <p:cNvPicPr>
            <a:picLocks noChangeAspect="1"/>
          </p:cNvPicPr>
          <p:nvPr/>
        </p:nvPicPr>
        <p:blipFill>
          <a:blip r:embed="rId2"/>
          <a:stretch>
            <a:fillRect/>
          </a:stretch>
        </p:blipFill>
        <p:spPr>
          <a:xfrm>
            <a:off x="1587140" y="383821"/>
            <a:ext cx="9493572" cy="5046133"/>
          </a:xfrm>
          <a:prstGeom prst="rect">
            <a:avLst/>
          </a:prstGeom>
        </p:spPr>
      </p:pic>
      <p:sp>
        <p:nvSpPr>
          <p:cNvPr id="4" name="ZoneTexte 3">
            <a:extLst>
              <a:ext uri="{FF2B5EF4-FFF2-40B4-BE49-F238E27FC236}">
                <a16:creationId xmlns:a16="http://schemas.microsoft.com/office/drawing/2014/main" id="{2064E2E7-C923-AEF1-9E20-ED402148B84A}"/>
              </a:ext>
            </a:extLst>
          </p:cNvPr>
          <p:cNvSpPr txBox="1"/>
          <p:nvPr/>
        </p:nvSpPr>
        <p:spPr>
          <a:xfrm>
            <a:off x="1637748" y="2788693"/>
            <a:ext cx="4696178" cy="1477328"/>
          </a:xfrm>
          <a:prstGeom prst="rect">
            <a:avLst/>
          </a:prstGeom>
          <a:noFill/>
        </p:spPr>
        <p:txBody>
          <a:bodyPr wrap="square">
            <a:spAutoFit/>
          </a:bodyPr>
          <a:lstStyle/>
          <a:p>
            <a:pPr algn="just">
              <a:buNone/>
            </a:pPr>
            <a:r>
              <a:rPr lang="fr-FR" dirty="0">
                <a:solidFill>
                  <a:srgbClr val="3366FF"/>
                </a:solidFill>
                <a:effectLst/>
              </a:rPr>
              <a:t>The system </a:t>
            </a:r>
            <a:r>
              <a:rPr lang="fr-FR" dirty="0" err="1">
                <a:solidFill>
                  <a:srgbClr val="3366FF"/>
                </a:solidFill>
                <a:effectLst/>
              </a:rPr>
              <a:t>was</a:t>
            </a:r>
            <a:r>
              <a:rPr lang="fr-FR" dirty="0">
                <a:solidFill>
                  <a:srgbClr val="3366FF"/>
                </a:solidFill>
                <a:effectLst/>
              </a:rPr>
              <a:t> </a:t>
            </a:r>
            <a:r>
              <a:rPr lang="fr-FR" dirty="0" err="1">
                <a:solidFill>
                  <a:srgbClr val="3366FF"/>
                </a:solidFill>
                <a:effectLst/>
              </a:rPr>
              <a:t>heated</a:t>
            </a:r>
            <a:r>
              <a:rPr lang="fr-FR" dirty="0">
                <a:solidFill>
                  <a:srgbClr val="3366FF"/>
                </a:solidFill>
                <a:effectLst/>
              </a:rPr>
              <a:t> and </a:t>
            </a:r>
            <a:r>
              <a:rPr lang="fr-FR" dirty="0" err="1">
                <a:solidFill>
                  <a:srgbClr val="3366FF"/>
                </a:solidFill>
                <a:effectLst/>
              </a:rPr>
              <a:t>cooled</a:t>
            </a:r>
            <a:r>
              <a:rPr lang="fr-FR" dirty="0">
                <a:solidFill>
                  <a:srgbClr val="3366FF"/>
                </a:solidFill>
              </a:rPr>
              <a:t> </a:t>
            </a:r>
            <a:r>
              <a:rPr lang="fr-FR" dirty="0" err="1">
                <a:solidFill>
                  <a:srgbClr val="3366FF"/>
                </a:solidFill>
                <a:effectLst/>
              </a:rPr>
              <a:t>during</a:t>
            </a:r>
            <a:r>
              <a:rPr lang="fr-FR" dirty="0">
                <a:solidFill>
                  <a:srgbClr val="3366FF"/>
                </a:solidFill>
                <a:effectLst/>
              </a:rPr>
              <a:t> five successive cycles, in </a:t>
            </a:r>
            <a:r>
              <a:rPr lang="fr-FR" dirty="0" err="1">
                <a:solidFill>
                  <a:srgbClr val="3366FF"/>
                </a:solidFill>
                <a:effectLst/>
              </a:rPr>
              <a:t>which</a:t>
            </a:r>
            <a:r>
              <a:rPr lang="fr-FR" dirty="0">
                <a:solidFill>
                  <a:srgbClr val="3366FF"/>
                </a:solidFill>
                <a:effectLst/>
              </a:rPr>
              <a:t> the </a:t>
            </a:r>
            <a:r>
              <a:rPr lang="fr-FR" dirty="0" err="1">
                <a:solidFill>
                  <a:srgbClr val="3366FF"/>
                </a:solidFill>
                <a:effectLst/>
              </a:rPr>
              <a:t>temperature</a:t>
            </a:r>
            <a:r>
              <a:rPr lang="fr-FR" dirty="0">
                <a:solidFill>
                  <a:srgbClr val="3366FF"/>
                </a:solidFill>
                <a:effectLst/>
              </a:rPr>
              <a:t> </a:t>
            </a:r>
            <a:r>
              <a:rPr lang="fr-FR" dirty="0" err="1">
                <a:solidFill>
                  <a:srgbClr val="3366FF"/>
                </a:solidFill>
                <a:effectLst/>
              </a:rPr>
              <a:t>was</a:t>
            </a:r>
            <a:r>
              <a:rPr lang="fr-FR" dirty="0">
                <a:solidFill>
                  <a:srgbClr val="3366FF"/>
                </a:solidFill>
                <a:effectLst/>
              </a:rPr>
              <a:t> </a:t>
            </a:r>
            <a:r>
              <a:rPr lang="fr-FR" dirty="0" err="1">
                <a:solidFill>
                  <a:srgbClr val="3366FF"/>
                </a:solidFill>
                <a:effectLst/>
              </a:rPr>
              <a:t>raised</a:t>
            </a:r>
            <a:r>
              <a:rPr lang="fr-FR" dirty="0">
                <a:solidFill>
                  <a:srgbClr val="3366FF"/>
                </a:solidFill>
              </a:rPr>
              <a:t> </a:t>
            </a:r>
            <a:r>
              <a:rPr lang="fr-FR" dirty="0" err="1">
                <a:solidFill>
                  <a:srgbClr val="3366FF"/>
                </a:solidFill>
                <a:effectLst/>
              </a:rPr>
              <a:t>from</a:t>
            </a:r>
            <a:r>
              <a:rPr lang="fr-FR" dirty="0">
                <a:solidFill>
                  <a:srgbClr val="3366FF"/>
                </a:solidFill>
                <a:effectLst/>
              </a:rPr>
              <a:t> 300 K to 2000 K in 3 ns, </a:t>
            </a:r>
            <a:r>
              <a:rPr lang="fr-FR" dirty="0" err="1">
                <a:solidFill>
                  <a:srgbClr val="3366FF"/>
                </a:solidFill>
                <a:effectLst/>
              </a:rPr>
              <a:t>kept</a:t>
            </a:r>
            <a:r>
              <a:rPr lang="fr-FR" dirty="0">
                <a:solidFill>
                  <a:srgbClr val="3366FF"/>
                </a:solidFill>
              </a:rPr>
              <a:t> </a:t>
            </a:r>
            <a:r>
              <a:rPr lang="fr-FR" dirty="0">
                <a:solidFill>
                  <a:srgbClr val="3366FF"/>
                </a:solidFill>
                <a:effectLst/>
              </a:rPr>
              <a:t>at </a:t>
            </a:r>
            <a:r>
              <a:rPr lang="fr-FR" dirty="0" err="1">
                <a:solidFill>
                  <a:srgbClr val="3366FF"/>
                </a:solidFill>
                <a:effectLst/>
              </a:rPr>
              <a:t>that</a:t>
            </a:r>
            <a:r>
              <a:rPr lang="fr-FR" dirty="0">
                <a:solidFill>
                  <a:srgbClr val="3366FF"/>
                </a:solidFill>
                <a:effectLst/>
              </a:rPr>
              <a:t> value for the </a:t>
            </a:r>
            <a:r>
              <a:rPr lang="fr-FR" dirty="0" err="1">
                <a:solidFill>
                  <a:srgbClr val="3366FF"/>
                </a:solidFill>
                <a:effectLst/>
              </a:rPr>
              <a:t>following</a:t>
            </a:r>
            <a:r>
              <a:rPr lang="fr-FR" dirty="0">
                <a:solidFill>
                  <a:srgbClr val="3366FF"/>
                </a:solidFill>
                <a:effectLst/>
              </a:rPr>
              <a:t> 0.3 ns, and </a:t>
            </a:r>
            <a:r>
              <a:rPr lang="fr-FR" dirty="0" err="1">
                <a:solidFill>
                  <a:srgbClr val="3366FF"/>
                </a:solidFill>
                <a:effectLst/>
              </a:rPr>
              <a:t>finally</a:t>
            </a:r>
            <a:r>
              <a:rPr lang="fr-FR" dirty="0">
                <a:solidFill>
                  <a:srgbClr val="3366FF"/>
                </a:solidFill>
                <a:effectLst/>
              </a:rPr>
              <a:t> </a:t>
            </a:r>
            <a:r>
              <a:rPr lang="fr-FR" dirty="0" err="1">
                <a:solidFill>
                  <a:srgbClr val="3366FF"/>
                </a:solidFill>
                <a:effectLst/>
              </a:rPr>
              <a:t>cooled</a:t>
            </a:r>
            <a:r>
              <a:rPr lang="fr-FR" dirty="0">
                <a:solidFill>
                  <a:srgbClr val="3366FF"/>
                </a:solidFill>
                <a:effectLst/>
              </a:rPr>
              <a:t> down </a:t>
            </a:r>
            <a:r>
              <a:rPr lang="fr-FR" dirty="0" err="1">
                <a:solidFill>
                  <a:srgbClr val="3366FF"/>
                </a:solidFill>
                <a:effectLst/>
              </a:rPr>
              <a:t>again</a:t>
            </a:r>
            <a:r>
              <a:rPr lang="fr-FR" dirty="0">
                <a:solidFill>
                  <a:srgbClr val="3366FF"/>
                </a:solidFill>
                <a:effectLst/>
              </a:rPr>
              <a:t> to 300 K in 3 ns.</a:t>
            </a:r>
          </a:p>
        </p:txBody>
      </p:sp>
      <p:pic>
        <p:nvPicPr>
          <p:cNvPr id="5" name="Image 4">
            <a:extLst>
              <a:ext uri="{FF2B5EF4-FFF2-40B4-BE49-F238E27FC236}">
                <a16:creationId xmlns:a16="http://schemas.microsoft.com/office/drawing/2014/main" id="{ECCF4907-C2F1-3DD4-CD58-0170B6CD14AC}"/>
              </a:ext>
            </a:extLst>
          </p:cNvPr>
          <p:cNvPicPr>
            <a:picLocks noChangeAspect="1"/>
          </p:cNvPicPr>
          <p:nvPr/>
        </p:nvPicPr>
        <p:blipFill>
          <a:blip r:embed="rId3"/>
          <a:stretch>
            <a:fillRect/>
          </a:stretch>
        </p:blipFill>
        <p:spPr>
          <a:xfrm>
            <a:off x="244122" y="745067"/>
            <a:ext cx="873478" cy="1001588"/>
          </a:xfrm>
          <a:prstGeom prst="rect">
            <a:avLst/>
          </a:prstGeom>
        </p:spPr>
      </p:pic>
      <p:pic>
        <p:nvPicPr>
          <p:cNvPr id="6" name="Image 5">
            <a:extLst>
              <a:ext uri="{FF2B5EF4-FFF2-40B4-BE49-F238E27FC236}">
                <a16:creationId xmlns:a16="http://schemas.microsoft.com/office/drawing/2014/main" id="{ADED5013-C54D-BFE2-ED59-7858A6617C90}"/>
              </a:ext>
            </a:extLst>
          </p:cNvPr>
          <p:cNvPicPr>
            <a:picLocks noChangeAspect="1"/>
          </p:cNvPicPr>
          <p:nvPr/>
        </p:nvPicPr>
        <p:blipFill>
          <a:blip r:embed="rId4"/>
          <a:stretch>
            <a:fillRect/>
          </a:stretch>
        </p:blipFill>
        <p:spPr>
          <a:xfrm>
            <a:off x="262636" y="190293"/>
            <a:ext cx="1623792" cy="479269"/>
          </a:xfrm>
          <a:prstGeom prst="rect">
            <a:avLst/>
          </a:prstGeom>
        </p:spPr>
      </p:pic>
    </p:spTree>
    <p:extLst>
      <p:ext uri="{BB962C8B-B14F-4D97-AF65-F5344CB8AC3E}">
        <p14:creationId xmlns:p14="http://schemas.microsoft.com/office/powerpoint/2010/main" val="4327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91E2F8-2C4F-BF95-DB28-16E5A6762F86}"/>
              </a:ext>
            </a:extLst>
          </p:cNvPr>
          <p:cNvPicPr>
            <a:picLocks noChangeAspect="1"/>
          </p:cNvPicPr>
          <p:nvPr/>
        </p:nvPicPr>
        <p:blipFill>
          <a:blip r:embed="rId2"/>
          <a:stretch>
            <a:fillRect/>
          </a:stretch>
        </p:blipFill>
        <p:spPr>
          <a:xfrm>
            <a:off x="993349" y="860778"/>
            <a:ext cx="10205301" cy="5136443"/>
          </a:xfrm>
          <a:prstGeom prst="rect">
            <a:avLst/>
          </a:prstGeom>
        </p:spPr>
      </p:pic>
      <p:pic>
        <p:nvPicPr>
          <p:cNvPr id="3" name="Image 2">
            <a:extLst>
              <a:ext uri="{FF2B5EF4-FFF2-40B4-BE49-F238E27FC236}">
                <a16:creationId xmlns:a16="http://schemas.microsoft.com/office/drawing/2014/main" id="{41521539-67E4-D99A-44D9-4F39BC79C4E2}"/>
              </a:ext>
            </a:extLst>
          </p:cNvPr>
          <p:cNvPicPr>
            <a:picLocks noChangeAspect="1"/>
          </p:cNvPicPr>
          <p:nvPr/>
        </p:nvPicPr>
        <p:blipFill>
          <a:blip r:embed="rId3"/>
          <a:stretch>
            <a:fillRect/>
          </a:stretch>
        </p:blipFill>
        <p:spPr>
          <a:xfrm>
            <a:off x="244122" y="745067"/>
            <a:ext cx="873478" cy="1001588"/>
          </a:xfrm>
          <a:prstGeom prst="rect">
            <a:avLst/>
          </a:prstGeom>
        </p:spPr>
      </p:pic>
      <p:pic>
        <p:nvPicPr>
          <p:cNvPr id="4" name="Image 3">
            <a:extLst>
              <a:ext uri="{FF2B5EF4-FFF2-40B4-BE49-F238E27FC236}">
                <a16:creationId xmlns:a16="http://schemas.microsoft.com/office/drawing/2014/main" id="{1EE9E4A1-4C03-1966-4FCF-646C9A6EF8E7}"/>
              </a:ext>
            </a:extLst>
          </p:cNvPr>
          <p:cNvPicPr>
            <a:picLocks noChangeAspect="1"/>
          </p:cNvPicPr>
          <p:nvPr/>
        </p:nvPicPr>
        <p:blipFill>
          <a:blip r:embed="rId4"/>
          <a:stretch>
            <a:fillRect/>
          </a:stretch>
        </p:blipFill>
        <p:spPr>
          <a:xfrm>
            <a:off x="262636" y="190293"/>
            <a:ext cx="1623792" cy="479269"/>
          </a:xfrm>
          <a:prstGeom prst="rect">
            <a:avLst/>
          </a:prstGeom>
        </p:spPr>
      </p:pic>
    </p:spTree>
    <p:extLst>
      <p:ext uri="{BB962C8B-B14F-4D97-AF65-F5344CB8AC3E}">
        <p14:creationId xmlns:p14="http://schemas.microsoft.com/office/powerpoint/2010/main" val="211775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26F1-5D31-A4B4-8334-1E0881D2380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5490933-B849-4D9C-6E26-DD1D998B7706}"/>
              </a:ext>
            </a:extLst>
          </p:cNvPr>
          <p:cNvSpPr txBox="1"/>
          <p:nvPr/>
        </p:nvSpPr>
        <p:spPr>
          <a:xfrm>
            <a:off x="1663392" y="25140"/>
            <a:ext cx="9965031" cy="830997"/>
          </a:xfrm>
          <a:prstGeom prst="rect">
            <a:avLst/>
          </a:prstGeom>
          <a:noFill/>
        </p:spPr>
        <p:txBody>
          <a:bodyPr wrap="square" rtlCol="0">
            <a:spAutoFit/>
          </a:bodyPr>
          <a:lstStyle/>
          <a:p>
            <a:pPr lvl="1"/>
            <a:r>
              <a:rPr lang="en-US" sz="2400" b="1" noProof="0" dirty="0">
                <a:solidFill>
                  <a:srgbClr val="1F497D"/>
                </a:solidFill>
                <a:latin typeface="Calibri" panose="020F0502020204030204" pitchFamily="34" charset="0"/>
                <a:ea typeface="MS Mincho" panose="02020609040205080304" pitchFamily="49" charset="-128"/>
                <a:cs typeface="Calibri" panose="020F0502020204030204" pitchFamily="34" charset="0"/>
              </a:rPr>
              <a:t>Development of a laser-driven foam-based neutron source for material research: proton generation experiment @ GEKKO XII</a:t>
            </a:r>
          </a:p>
        </p:txBody>
      </p:sp>
      <p:sp>
        <p:nvSpPr>
          <p:cNvPr id="3" name="Rectangle 1">
            <a:extLst>
              <a:ext uri="{FF2B5EF4-FFF2-40B4-BE49-F238E27FC236}">
                <a16:creationId xmlns:a16="http://schemas.microsoft.com/office/drawing/2014/main" id="{CE619BD0-F0BB-88E0-9708-64984E07932A}"/>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 1">
            <a:extLst>
              <a:ext uri="{FF2B5EF4-FFF2-40B4-BE49-F238E27FC236}">
                <a16:creationId xmlns:a16="http://schemas.microsoft.com/office/drawing/2014/main" id="{9927EB4C-D3E2-DEEE-D11F-6BFC1B7ECFDF}"/>
              </a:ext>
            </a:extLst>
          </p:cNvPr>
          <p:cNvPicPr>
            <a:picLocks noChangeAspect="1"/>
          </p:cNvPicPr>
          <p:nvPr/>
        </p:nvPicPr>
        <p:blipFill>
          <a:blip r:embed="rId3"/>
          <a:stretch>
            <a:fillRect/>
          </a:stretch>
        </p:blipFill>
        <p:spPr>
          <a:xfrm>
            <a:off x="197596" y="29786"/>
            <a:ext cx="1623792" cy="479269"/>
          </a:xfrm>
          <a:prstGeom prst="rect">
            <a:avLst/>
          </a:prstGeom>
        </p:spPr>
      </p:pic>
      <p:sp>
        <p:nvSpPr>
          <p:cNvPr id="10" name="ZoneTexte 9">
            <a:extLst>
              <a:ext uri="{FF2B5EF4-FFF2-40B4-BE49-F238E27FC236}">
                <a16:creationId xmlns:a16="http://schemas.microsoft.com/office/drawing/2014/main" id="{7206E8FE-A28A-A425-65B2-8F298CB9788B}"/>
              </a:ext>
            </a:extLst>
          </p:cNvPr>
          <p:cNvSpPr txBox="1"/>
          <p:nvPr/>
        </p:nvSpPr>
        <p:spPr>
          <a:xfrm>
            <a:off x="2221729" y="4021551"/>
            <a:ext cx="2620287" cy="400110"/>
          </a:xfrm>
          <a:prstGeom prst="rect">
            <a:avLst/>
          </a:prstGeom>
          <a:noFill/>
        </p:spPr>
        <p:txBody>
          <a:bodyPr wrap="square" rtlCol="0">
            <a:spAutoFit/>
          </a:bodyPr>
          <a:lstStyle/>
          <a:p>
            <a:pPr algn="just"/>
            <a:r>
              <a:rPr lang="en-US" sz="2000" dirty="0"/>
              <a:t>3 mg/cc foam targets</a:t>
            </a:r>
          </a:p>
        </p:txBody>
      </p:sp>
      <p:pic>
        <p:nvPicPr>
          <p:cNvPr id="11" name="Immagine 66">
            <a:extLst>
              <a:ext uri="{FF2B5EF4-FFF2-40B4-BE49-F238E27FC236}">
                <a16:creationId xmlns:a16="http://schemas.microsoft.com/office/drawing/2014/main" id="{8D52D162-C88E-36C0-E4CA-706C06FE0EEA}"/>
              </a:ext>
            </a:extLst>
          </p:cNvPr>
          <p:cNvPicPr>
            <a:picLocks noChangeAspect="1"/>
          </p:cNvPicPr>
          <p:nvPr/>
        </p:nvPicPr>
        <p:blipFill>
          <a:blip r:embed="rId4"/>
          <a:stretch>
            <a:fillRect/>
          </a:stretch>
        </p:blipFill>
        <p:spPr>
          <a:xfrm>
            <a:off x="3814856" y="4608236"/>
            <a:ext cx="2300147" cy="1746039"/>
          </a:xfrm>
          <a:prstGeom prst="rect">
            <a:avLst/>
          </a:prstGeom>
        </p:spPr>
      </p:pic>
      <p:pic>
        <p:nvPicPr>
          <p:cNvPr id="12" name="Immagine 67">
            <a:extLst>
              <a:ext uri="{FF2B5EF4-FFF2-40B4-BE49-F238E27FC236}">
                <a16:creationId xmlns:a16="http://schemas.microsoft.com/office/drawing/2014/main" id="{B2DFCACA-2FD2-79F6-3812-EFBA04BB4F97}"/>
              </a:ext>
            </a:extLst>
          </p:cNvPr>
          <p:cNvPicPr>
            <a:picLocks noChangeAspect="1"/>
          </p:cNvPicPr>
          <p:nvPr/>
        </p:nvPicPr>
        <p:blipFill>
          <a:blip r:embed="rId5"/>
          <a:stretch>
            <a:fillRect/>
          </a:stretch>
        </p:blipFill>
        <p:spPr>
          <a:xfrm>
            <a:off x="1071656" y="4608236"/>
            <a:ext cx="2300147" cy="1746038"/>
          </a:xfrm>
          <a:prstGeom prst="rect">
            <a:avLst/>
          </a:prstGeom>
        </p:spPr>
      </p:pic>
      <p:pic>
        <p:nvPicPr>
          <p:cNvPr id="13" name="Image 3">
            <a:extLst>
              <a:ext uri="{FF2B5EF4-FFF2-40B4-BE49-F238E27FC236}">
                <a16:creationId xmlns:a16="http://schemas.microsoft.com/office/drawing/2014/main" id="{B55AD19C-B19E-8B63-0D54-AB742720843E}"/>
              </a:ext>
            </a:extLst>
          </p:cNvPr>
          <p:cNvPicPr>
            <a:picLocks noChangeAspect="1"/>
          </p:cNvPicPr>
          <p:nvPr/>
        </p:nvPicPr>
        <p:blipFill>
          <a:blip r:embed="rId6"/>
          <a:stretch>
            <a:fillRect/>
          </a:stretch>
        </p:blipFill>
        <p:spPr>
          <a:xfrm>
            <a:off x="1818512" y="1226757"/>
            <a:ext cx="3023504" cy="2572127"/>
          </a:xfrm>
          <a:prstGeom prst="rect">
            <a:avLst/>
          </a:prstGeom>
        </p:spPr>
      </p:pic>
      <p:pic>
        <p:nvPicPr>
          <p:cNvPr id="14" name="Image 6">
            <a:extLst>
              <a:ext uri="{FF2B5EF4-FFF2-40B4-BE49-F238E27FC236}">
                <a16:creationId xmlns:a16="http://schemas.microsoft.com/office/drawing/2014/main" id="{A72989E4-A9C3-EF3F-9736-401384408F58}"/>
              </a:ext>
            </a:extLst>
          </p:cNvPr>
          <p:cNvPicPr>
            <a:picLocks noChangeAspect="1"/>
          </p:cNvPicPr>
          <p:nvPr/>
        </p:nvPicPr>
        <p:blipFill>
          <a:blip r:embed="rId7"/>
          <a:stretch>
            <a:fillRect/>
          </a:stretch>
        </p:blipFill>
        <p:spPr>
          <a:xfrm>
            <a:off x="8006290" y="3801413"/>
            <a:ext cx="2965947" cy="2320508"/>
          </a:xfrm>
          <a:prstGeom prst="rect">
            <a:avLst/>
          </a:prstGeom>
        </p:spPr>
      </p:pic>
      <p:pic>
        <p:nvPicPr>
          <p:cNvPr id="15" name="Image 4">
            <a:extLst>
              <a:ext uri="{FF2B5EF4-FFF2-40B4-BE49-F238E27FC236}">
                <a16:creationId xmlns:a16="http://schemas.microsoft.com/office/drawing/2014/main" id="{1D550264-7561-87DB-4AA5-07D1A77CBE24}"/>
              </a:ext>
            </a:extLst>
          </p:cNvPr>
          <p:cNvPicPr>
            <a:picLocks noChangeAspect="1"/>
          </p:cNvPicPr>
          <p:nvPr/>
        </p:nvPicPr>
        <p:blipFill rotWithShape="1">
          <a:blip r:embed="rId8"/>
          <a:srcRect t="1" b="1904"/>
          <a:stretch/>
        </p:blipFill>
        <p:spPr>
          <a:xfrm>
            <a:off x="8006290" y="1394817"/>
            <a:ext cx="3023504" cy="2320507"/>
          </a:xfrm>
          <a:prstGeom prst="rect">
            <a:avLst/>
          </a:prstGeom>
        </p:spPr>
      </p:pic>
      <p:sp>
        <p:nvSpPr>
          <p:cNvPr id="16" name="Rectangle : coins arrondis 15">
            <a:extLst>
              <a:ext uri="{FF2B5EF4-FFF2-40B4-BE49-F238E27FC236}">
                <a16:creationId xmlns:a16="http://schemas.microsoft.com/office/drawing/2014/main" id="{7A30220C-D0B1-7AD1-12BF-303364D40320}"/>
              </a:ext>
            </a:extLst>
          </p:cNvPr>
          <p:cNvSpPr/>
          <p:nvPr/>
        </p:nvSpPr>
        <p:spPr>
          <a:xfrm>
            <a:off x="7500395" y="856138"/>
            <a:ext cx="4257981" cy="5265783"/>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E7D13AEE-5C6F-027C-03BA-C14C89BD394D}"/>
              </a:ext>
            </a:extLst>
          </p:cNvPr>
          <p:cNvSpPr txBox="1"/>
          <p:nvPr/>
        </p:nvSpPr>
        <p:spPr>
          <a:xfrm>
            <a:off x="8785596" y="852731"/>
            <a:ext cx="2620287" cy="400110"/>
          </a:xfrm>
          <a:prstGeom prst="rect">
            <a:avLst/>
          </a:prstGeom>
          <a:noFill/>
        </p:spPr>
        <p:txBody>
          <a:bodyPr wrap="square" rtlCol="0">
            <a:spAutoFit/>
          </a:bodyPr>
          <a:lstStyle/>
          <a:p>
            <a:pPr algn="just"/>
            <a:r>
              <a:rPr lang="en-US" sz="2000" dirty="0"/>
              <a:t>Proton spectra</a:t>
            </a:r>
          </a:p>
        </p:txBody>
      </p:sp>
      <p:pic>
        <p:nvPicPr>
          <p:cNvPr id="18" name="Image 17">
            <a:extLst>
              <a:ext uri="{FF2B5EF4-FFF2-40B4-BE49-F238E27FC236}">
                <a16:creationId xmlns:a16="http://schemas.microsoft.com/office/drawing/2014/main" id="{654B8F6A-0CC2-B2CF-4F60-82FA43FF0F15}"/>
              </a:ext>
            </a:extLst>
          </p:cNvPr>
          <p:cNvPicPr>
            <a:picLocks noChangeAspect="1"/>
          </p:cNvPicPr>
          <p:nvPr/>
        </p:nvPicPr>
        <p:blipFill>
          <a:blip r:embed="rId9"/>
          <a:stretch>
            <a:fillRect/>
          </a:stretch>
        </p:blipFill>
        <p:spPr>
          <a:xfrm>
            <a:off x="433624" y="546899"/>
            <a:ext cx="1498977" cy="507590"/>
          </a:xfrm>
          <a:prstGeom prst="rect">
            <a:avLst/>
          </a:prstGeom>
        </p:spPr>
      </p:pic>
      <p:sp>
        <p:nvSpPr>
          <p:cNvPr id="20" name="ZoneTexte 19">
            <a:extLst>
              <a:ext uri="{FF2B5EF4-FFF2-40B4-BE49-F238E27FC236}">
                <a16:creationId xmlns:a16="http://schemas.microsoft.com/office/drawing/2014/main" id="{95F84E67-F49F-ADB2-9368-0ACCAF40918F}"/>
              </a:ext>
            </a:extLst>
          </p:cNvPr>
          <p:cNvSpPr txBox="1"/>
          <p:nvPr/>
        </p:nvSpPr>
        <p:spPr>
          <a:xfrm>
            <a:off x="7872719" y="6202286"/>
            <a:ext cx="4688249" cy="646331"/>
          </a:xfrm>
          <a:prstGeom prst="rect">
            <a:avLst/>
          </a:prstGeom>
          <a:noFill/>
        </p:spPr>
        <p:txBody>
          <a:bodyPr wrap="square">
            <a:spAutoFit/>
          </a:bodyPr>
          <a:lstStyle/>
          <a:p>
            <a:r>
              <a:rPr lang="en-US" sz="1800" b="1" dirty="0">
                <a:solidFill>
                  <a:srgbClr val="006DBF"/>
                </a:solidFill>
                <a:effectLst/>
              </a:rPr>
              <a:t>With </a:t>
            </a:r>
            <a:r>
              <a:rPr lang="en-US" sz="1800" b="1" dirty="0" err="1">
                <a:solidFill>
                  <a:srgbClr val="006DBF"/>
                </a:solidFill>
                <a:effectLst/>
              </a:rPr>
              <a:t>undercritical</a:t>
            </a:r>
            <a:r>
              <a:rPr lang="en-US" sz="1800" b="1" dirty="0">
                <a:solidFill>
                  <a:srgbClr val="006DBF"/>
                </a:solidFill>
                <a:effectLst/>
              </a:rPr>
              <a:t> foams, a very strong emission of protons at low energies </a:t>
            </a:r>
            <a:endParaRPr lang="en-US" b="1" dirty="0"/>
          </a:p>
        </p:txBody>
      </p: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594AB0A4-0557-2293-574F-9569E101B697}"/>
                  </a:ext>
                </a:extLst>
              </p:cNvPr>
              <p:cNvSpPr txBox="1"/>
              <p:nvPr/>
            </p:nvSpPr>
            <p:spPr>
              <a:xfrm>
                <a:off x="9532786" y="2076625"/>
                <a:ext cx="2166350" cy="584775"/>
              </a:xfrm>
              <a:prstGeom prst="rect">
                <a:avLst/>
              </a:prstGeom>
              <a:noFill/>
            </p:spPr>
            <p:txBody>
              <a:bodyPr wrap="square">
                <a:spAutoFit/>
              </a:bodyPr>
              <a:lstStyle/>
              <a:p>
                <a:r>
                  <a:rPr lang="fr-FR" sz="1600" dirty="0">
                    <a:cs typeface="Calibri" panose="020F0502020204030204" pitchFamily="34" charset="0"/>
                  </a:rPr>
                  <a:t>Foam 3mg/cc </a:t>
                </a:r>
              </a:p>
              <a:p>
                <a14:m>
                  <m:oMath xmlns:m="http://schemas.openxmlformats.org/officeDocument/2006/math">
                    <m:r>
                      <a:rPr lang="fr-FR" sz="1600" i="1" smtClean="0">
                        <a:latin typeface="Cambria Math" panose="02040503050406030204" pitchFamily="18" charset="0"/>
                        <a:ea typeface="Cambria Math" panose="02040503050406030204" pitchFamily="18" charset="0"/>
                      </a:rPr>
                      <m:t>≈</m:t>
                    </m:r>
                  </m:oMath>
                </a14:m>
                <a:r>
                  <a:rPr lang="fr-FR" sz="1600" dirty="0">
                    <a:cs typeface="Calibri" panose="020F0502020204030204" pitchFamily="34" charset="0"/>
                  </a:rPr>
                  <a:t>2.7 10</a:t>
                </a:r>
                <a:r>
                  <a:rPr lang="fr-FR" sz="1600" baseline="30000" dirty="0">
                    <a:cs typeface="Calibri" panose="020F0502020204030204" pitchFamily="34" charset="0"/>
                  </a:rPr>
                  <a:t>15</a:t>
                </a:r>
                <a:r>
                  <a:rPr lang="fr-FR" sz="1600" dirty="0">
                    <a:cs typeface="Calibri" panose="020F0502020204030204" pitchFamily="34" charset="0"/>
                  </a:rPr>
                  <a:t> protons/sr</a:t>
                </a:r>
              </a:p>
            </p:txBody>
          </p:sp>
        </mc:Choice>
        <mc:Fallback xmlns="">
          <p:sp>
            <p:nvSpPr>
              <p:cNvPr id="23" name="ZoneTexte 22">
                <a:extLst>
                  <a:ext uri="{FF2B5EF4-FFF2-40B4-BE49-F238E27FC236}">
                    <a16:creationId xmlns:a16="http://schemas.microsoft.com/office/drawing/2014/main" id="{594AB0A4-0557-2293-574F-9569E101B697}"/>
                  </a:ext>
                </a:extLst>
              </p:cNvPr>
              <p:cNvSpPr txBox="1">
                <a:spLocks noRot="1" noChangeAspect="1" noMove="1" noResize="1" noEditPoints="1" noAdjustHandles="1" noChangeArrowheads="1" noChangeShapeType="1" noTextEdit="1"/>
              </p:cNvSpPr>
              <p:nvPr/>
            </p:nvSpPr>
            <p:spPr>
              <a:xfrm>
                <a:off x="9532786" y="2076625"/>
                <a:ext cx="2166350" cy="584775"/>
              </a:xfrm>
              <a:prstGeom prst="rect">
                <a:avLst/>
              </a:prstGeom>
              <a:blipFill>
                <a:blip r:embed="rId10"/>
                <a:stretch>
                  <a:fillRect l="-1744" t="-2128"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9D0B0903-4010-649C-1687-258F0DA60C6F}"/>
                  </a:ext>
                </a:extLst>
              </p:cNvPr>
              <p:cNvSpPr txBox="1"/>
              <p:nvPr/>
            </p:nvSpPr>
            <p:spPr>
              <a:xfrm>
                <a:off x="9376416" y="4272291"/>
                <a:ext cx="2775030" cy="646331"/>
              </a:xfrm>
              <a:prstGeom prst="rect">
                <a:avLst/>
              </a:prstGeom>
              <a:noFill/>
            </p:spPr>
            <p:txBody>
              <a:bodyPr wrap="square">
                <a:spAutoFit/>
              </a:bodyPr>
              <a:lstStyle/>
              <a:p>
                <a:r>
                  <a:rPr lang="fr-FR" sz="1800" dirty="0"/>
                  <a:t>CH 6um </a:t>
                </a:r>
              </a:p>
              <a:p>
                <a14:m>
                  <m:oMath xmlns:m="http://schemas.openxmlformats.org/officeDocument/2006/math">
                    <m:r>
                      <a:rPr lang="fr-FR" sz="1800" i="1" smtClean="0">
                        <a:latin typeface="Cambria Math" panose="02040503050406030204" pitchFamily="18" charset="0"/>
                        <a:ea typeface="Cambria Math" panose="02040503050406030204" pitchFamily="18" charset="0"/>
                      </a:rPr>
                      <m:t>≈</m:t>
                    </m:r>
                  </m:oMath>
                </a14:m>
                <a:r>
                  <a:rPr lang="fr-FR" sz="1800" dirty="0"/>
                  <a:t>2.7 10</a:t>
                </a:r>
                <a:r>
                  <a:rPr lang="fr-FR" sz="1800" baseline="30000" dirty="0"/>
                  <a:t>14</a:t>
                </a:r>
                <a:r>
                  <a:rPr lang="fr-FR" sz="1800" dirty="0"/>
                  <a:t> protons/sr</a:t>
                </a:r>
              </a:p>
            </p:txBody>
          </p:sp>
        </mc:Choice>
        <mc:Fallback xmlns="">
          <p:sp>
            <p:nvSpPr>
              <p:cNvPr id="25" name="ZoneTexte 24">
                <a:extLst>
                  <a:ext uri="{FF2B5EF4-FFF2-40B4-BE49-F238E27FC236}">
                    <a16:creationId xmlns:a16="http://schemas.microsoft.com/office/drawing/2014/main" id="{9D0B0903-4010-649C-1687-258F0DA60C6F}"/>
                  </a:ext>
                </a:extLst>
              </p:cNvPr>
              <p:cNvSpPr txBox="1">
                <a:spLocks noRot="1" noChangeAspect="1" noMove="1" noResize="1" noEditPoints="1" noAdjustHandles="1" noChangeArrowheads="1" noChangeShapeType="1" noTextEdit="1"/>
              </p:cNvSpPr>
              <p:nvPr/>
            </p:nvSpPr>
            <p:spPr>
              <a:xfrm>
                <a:off x="9376416" y="4272291"/>
                <a:ext cx="2775030" cy="646331"/>
              </a:xfrm>
              <a:prstGeom prst="rect">
                <a:avLst/>
              </a:prstGeom>
              <a:blipFill>
                <a:blip r:embed="rId11"/>
                <a:stretch>
                  <a:fillRect l="-1826" t="-3846" b="-15385"/>
                </a:stretch>
              </a:blipFill>
            </p:spPr>
            <p:txBody>
              <a:bodyPr/>
              <a:lstStyle/>
              <a:p>
                <a:r>
                  <a:rPr lang="en-US">
                    <a:noFill/>
                  </a:rPr>
                  <a:t> </a:t>
                </a:r>
              </a:p>
            </p:txBody>
          </p:sp>
        </mc:Fallback>
      </mc:AlternateContent>
    </p:spTree>
    <p:extLst>
      <p:ext uri="{BB962C8B-B14F-4D97-AF65-F5344CB8AC3E}">
        <p14:creationId xmlns:p14="http://schemas.microsoft.com/office/powerpoint/2010/main" val="394670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03E3F9-77F2-54F3-6298-48A3DFC4D7E0}"/>
              </a:ext>
            </a:extLst>
          </p:cNvPr>
          <p:cNvSpPr>
            <a:spLocks noGrp="1"/>
          </p:cNvSpPr>
          <p:nvPr>
            <p:ph type="title"/>
          </p:nvPr>
        </p:nvSpPr>
        <p:spPr>
          <a:xfrm>
            <a:off x="2654969" y="322339"/>
            <a:ext cx="11408735" cy="403580"/>
          </a:xfrm>
        </p:spPr>
        <p:txBody>
          <a:bodyPr/>
          <a:lstStyle/>
          <a:p>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Foams</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in laser neutron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sources</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for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damage</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and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activation</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studies</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a:t>
            </a:r>
            <a:b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b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PIC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simulations</a:t>
            </a:r>
            <a:r>
              <a:rPr lang="pl-PL"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 of neutron </a:t>
            </a:r>
            <a:r>
              <a:rPr lang="pl-PL" sz="2400" b="1" dirty="0" err="1">
                <a:solidFill>
                  <a:srgbClr val="1F497D"/>
                </a:solidFill>
                <a:latin typeface="Calibri" panose="020F0502020204030204" pitchFamily="34" charset="0"/>
                <a:ea typeface="MS Mincho" panose="02020609040205080304" pitchFamily="49" charset="-128"/>
                <a:cs typeface="Calibri" panose="020F0502020204030204" pitchFamily="34" charset="0"/>
              </a:rPr>
              <a:t>generation</a:t>
            </a:r>
            <a:endPar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sp>
        <p:nvSpPr>
          <p:cNvPr id="3" name="pole tekstowe 2">
            <a:extLst>
              <a:ext uri="{FF2B5EF4-FFF2-40B4-BE49-F238E27FC236}">
                <a16:creationId xmlns:a16="http://schemas.microsoft.com/office/drawing/2014/main" id="{90FE7A3B-2562-538B-211B-929C3240A27B}"/>
              </a:ext>
            </a:extLst>
          </p:cNvPr>
          <p:cNvSpPr txBox="1"/>
          <p:nvPr/>
        </p:nvSpPr>
        <p:spPr>
          <a:xfrm>
            <a:off x="1187380" y="1542999"/>
            <a:ext cx="9817239" cy="584775"/>
          </a:xfrm>
          <a:prstGeom prst="rect">
            <a:avLst/>
          </a:prstGeom>
          <a:noFill/>
        </p:spPr>
        <p:txBody>
          <a:bodyPr wrap="square" rtlCol="0">
            <a:spAutoFit/>
          </a:bodyPr>
          <a:lstStyle/>
          <a:p>
            <a:pPr algn="l"/>
            <a:endParaRPr lang="pl-PL" sz="1600">
              <a:cs typeface="Times New Roman" panose="02020603050405020304" pitchFamily="18" charset="0"/>
            </a:endParaRPr>
          </a:p>
          <a:p>
            <a:pPr algn="l"/>
            <a:r>
              <a:rPr lang="pl-PL" sz="1600">
                <a:cs typeface="Times New Roman" panose="02020603050405020304" pitchFamily="18" charset="0"/>
              </a:rPr>
              <a:t> </a:t>
            </a:r>
            <a:endParaRPr lang="en-US" sz="1600" dirty="0">
              <a:cs typeface="Times New Roman" panose="02020603050405020304" pitchFamily="18" charset="0"/>
            </a:endParaRPr>
          </a:p>
        </p:txBody>
      </p:sp>
      <p:sp>
        <p:nvSpPr>
          <p:cNvPr id="8" name="pole tekstowe 7">
            <a:extLst>
              <a:ext uri="{FF2B5EF4-FFF2-40B4-BE49-F238E27FC236}">
                <a16:creationId xmlns:a16="http://schemas.microsoft.com/office/drawing/2014/main" id="{E395AF56-2D89-A22F-6A27-DD567AEFC278}"/>
              </a:ext>
            </a:extLst>
          </p:cNvPr>
          <p:cNvSpPr txBox="1"/>
          <p:nvPr/>
        </p:nvSpPr>
        <p:spPr>
          <a:xfrm>
            <a:off x="327346" y="1853547"/>
            <a:ext cx="4435879" cy="3785652"/>
          </a:xfrm>
          <a:prstGeom prst="rect">
            <a:avLst/>
          </a:prstGeom>
          <a:noFill/>
        </p:spPr>
        <p:txBody>
          <a:bodyPr wrap="square" rtlCol="0">
            <a:spAutoFit/>
          </a:bodyPr>
          <a:lstStyle/>
          <a:p>
            <a:pPr marL="285750" indent="-285750" algn="l">
              <a:buFont typeface="Arial" panose="020B0604020202020204" pitchFamily="34" charset="0"/>
              <a:buChar char="•"/>
            </a:pPr>
            <a:r>
              <a:rPr lang="pl-PL" sz="1600" dirty="0">
                <a:cs typeface="Times New Roman" panose="02020603050405020304" pitchFamily="18" charset="0"/>
              </a:rPr>
              <a:t>Reference target: C </a:t>
            </a:r>
            <a:r>
              <a:rPr lang="pl-PL" sz="1600" dirty="0" err="1">
                <a:cs typeface="Times New Roman" panose="02020603050405020304" pitchFamily="18" charset="0"/>
              </a:rPr>
              <a:t>foam</a:t>
            </a:r>
            <a:r>
              <a:rPr lang="pl-PL" sz="1600" dirty="0">
                <a:cs typeface="Times New Roman" panose="02020603050405020304" pitchFamily="18" charset="0"/>
              </a:rPr>
              <a:t> + Al </a:t>
            </a:r>
            <a:r>
              <a:rPr lang="pl-PL" sz="1600" dirty="0" err="1">
                <a:cs typeface="Times New Roman" panose="02020603050405020304" pitchFamily="18" charset="0"/>
              </a:rPr>
              <a:t>foil</a:t>
            </a:r>
            <a:r>
              <a:rPr lang="pl-PL" sz="1600" dirty="0">
                <a:cs typeface="Times New Roman" panose="02020603050405020304" pitchFamily="18" charset="0"/>
              </a:rPr>
              <a:t> + CH2 </a:t>
            </a:r>
            <a:r>
              <a:rPr lang="pl-PL" sz="1600" dirty="0" err="1">
                <a:cs typeface="Times New Roman" panose="02020603050405020304" pitchFamily="18" charset="0"/>
              </a:rPr>
              <a:t>contaminants</a:t>
            </a:r>
            <a:endParaRPr lang="pl-PL" sz="1600" dirty="0">
              <a:cs typeface="Times New Roman" panose="02020603050405020304" pitchFamily="18" charset="0"/>
            </a:endParaRPr>
          </a:p>
          <a:p>
            <a:pPr algn="l"/>
            <a:endParaRPr lang="pl-PL" sz="1600" dirty="0">
              <a:cs typeface="Times New Roman" panose="02020603050405020304" pitchFamily="18" charset="0"/>
            </a:endParaRPr>
          </a:p>
          <a:p>
            <a:pPr marL="285750" indent="-285750" algn="l">
              <a:buFont typeface="Arial" panose="020B0604020202020204" pitchFamily="34" charset="0"/>
              <a:buChar char="•"/>
            </a:pPr>
            <a:r>
              <a:rPr lang="pl-PL" sz="1600" dirty="0" err="1">
                <a:cs typeface="Times New Roman" panose="02020603050405020304" pitchFamily="18" charset="0"/>
              </a:rPr>
              <a:t>Production</a:t>
            </a:r>
            <a:r>
              <a:rPr lang="pl-PL" sz="1600" dirty="0">
                <a:cs typeface="Times New Roman" panose="02020603050405020304" pitchFamily="18" charset="0"/>
              </a:rPr>
              <a:t> target: </a:t>
            </a:r>
            <a:r>
              <a:rPr lang="pl-PL" sz="1600" dirty="0" err="1">
                <a:cs typeface="Times New Roman" panose="02020603050405020304" pitchFamily="18" charset="0"/>
              </a:rPr>
              <a:t>additional</a:t>
            </a:r>
            <a:r>
              <a:rPr lang="pl-PL" sz="1600" dirty="0">
                <a:cs typeface="Times New Roman" panose="02020603050405020304" pitchFamily="18" charset="0"/>
              </a:rPr>
              <a:t> ~100 </a:t>
            </a:r>
            <a:r>
              <a:rPr lang="el-GR" sz="1600" dirty="0">
                <a:cs typeface="Times New Roman" panose="02020603050405020304" pitchFamily="18" charset="0"/>
              </a:rPr>
              <a:t>μ</a:t>
            </a:r>
            <a:r>
              <a:rPr lang="pl-PL" sz="1600" dirty="0">
                <a:cs typeface="Times New Roman" panose="02020603050405020304" pitchFamily="18" charset="0"/>
              </a:rPr>
              <a:t>m solid </a:t>
            </a:r>
            <a:r>
              <a:rPr lang="pl-PL" sz="1600" dirty="0" err="1">
                <a:cs typeface="Times New Roman" panose="02020603050405020304" pitchFamily="18" charset="0"/>
              </a:rPr>
              <a:t>density</a:t>
            </a:r>
            <a:r>
              <a:rPr lang="pl-PL" sz="1600" dirty="0">
                <a:cs typeface="Times New Roman" panose="02020603050405020304" pitchFamily="18" charset="0"/>
              </a:rPr>
              <a:t> CH2 </a:t>
            </a:r>
            <a:r>
              <a:rPr lang="pl-PL" sz="1600" dirty="0" err="1">
                <a:cs typeface="Times New Roman" panose="02020603050405020304" pitchFamily="18" charset="0"/>
              </a:rPr>
              <a:t>layer</a:t>
            </a:r>
            <a:r>
              <a:rPr lang="pl-PL" sz="1600" dirty="0">
                <a:cs typeface="Times New Roman" panose="02020603050405020304" pitchFamily="18" charset="0"/>
              </a:rPr>
              <a:t> on the </a:t>
            </a:r>
            <a:r>
              <a:rPr lang="pl-PL" sz="1600" dirty="0" err="1">
                <a:cs typeface="Times New Roman" panose="02020603050405020304" pitchFamily="18" charset="0"/>
              </a:rPr>
              <a:t>rear</a:t>
            </a:r>
            <a:r>
              <a:rPr lang="pl-PL" sz="1600" dirty="0">
                <a:cs typeface="Times New Roman" panose="02020603050405020304" pitchFamily="18" charset="0"/>
              </a:rPr>
              <a:t> to </a:t>
            </a:r>
            <a:r>
              <a:rPr lang="pl-PL" sz="1600" dirty="0" err="1">
                <a:cs typeface="Times New Roman" panose="02020603050405020304" pitchFamily="18" charset="0"/>
              </a:rPr>
              <a:t>boost</a:t>
            </a:r>
            <a:r>
              <a:rPr lang="pl-PL" sz="1600" dirty="0">
                <a:cs typeface="Times New Roman" panose="02020603050405020304" pitchFamily="18" charset="0"/>
              </a:rPr>
              <a:t> proton </a:t>
            </a:r>
            <a:r>
              <a:rPr lang="pl-PL" sz="1600" dirty="0" err="1">
                <a:cs typeface="Times New Roman" panose="02020603050405020304" pitchFamily="18" charset="0"/>
              </a:rPr>
              <a:t>count</a:t>
            </a:r>
            <a:r>
              <a:rPr lang="pl-PL" sz="1600" dirty="0">
                <a:cs typeface="Times New Roman" panose="02020603050405020304" pitchFamily="18" charset="0"/>
              </a:rPr>
              <a:t>. </a:t>
            </a:r>
          </a:p>
          <a:p>
            <a:pPr marL="285750" indent="-285750" algn="l">
              <a:buFont typeface="Arial" panose="020B0604020202020204" pitchFamily="34" charset="0"/>
              <a:buChar char="•"/>
            </a:pPr>
            <a:endParaRPr lang="pl-PL" sz="1600" dirty="0">
              <a:cs typeface="Times New Roman" panose="02020603050405020304" pitchFamily="18" charset="0"/>
            </a:endParaRPr>
          </a:p>
          <a:p>
            <a:pPr marL="285750" indent="-285750" algn="l">
              <a:buFont typeface="Arial" panose="020B0604020202020204" pitchFamily="34" charset="0"/>
              <a:buChar char="•"/>
            </a:pPr>
            <a:r>
              <a:rPr lang="pl-PL" sz="1600" dirty="0" err="1">
                <a:cs typeface="Times New Roman" panose="02020603050405020304" pitchFamily="18" charset="0"/>
              </a:rPr>
              <a:t>Results</a:t>
            </a:r>
            <a:r>
              <a:rPr lang="pl-PL" sz="1600" dirty="0">
                <a:cs typeface="Times New Roman" panose="02020603050405020304" pitchFamily="18" charset="0"/>
              </a:rPr>
              <a:t> (2D EPOCH): </a:t>
            </a:r>
          </a:p>
          <a:p>
            <a:pPr marL="742950" lvl="1" indent="-285750">
              <a:buFont typeface="Arial" panose="020B0604020202020204" pitchFamily="34" charset="0"/>
              <a:buChar char="•"/>
            </a:pPr>
            <a:r>
              <a:rPr lang="pl-PL" sz="1600" dirty="0">
                <a:cs typeface="Times New Roman" panose="02020603050405020304" pitchFamily="18" charset="0"/>
              </a:rPr>
              <a:t>proton </a:t>
            </a:r>
            <a:r>
              <a:rPr lang="pl-PL" sz="1600" dirty="0" err="1">
                <a:cs typeface="Times New Roman" panose="02020603050405020304" pitchFamily="18" charset="0"/>
              </a:rPr>
              <a:t>cutoff</a:t>
            </a:r>
            <a:r>
              <a:rPr lang="pl-PL" sz="1600" dirty="0">
                <a:cs typeface="Times New Roman" panose="02020603050405020304" pitchFamily="18" charset="0"/>
              </a:rPr>
              <a:t> ~35 </a:t>
            </a:r>
            <a:r>
              <a:rPr lang="pl-PL" sz="1600" dirty="0" err="1">
                <a:cs typeface="Times New Roman" panose="02020603050405020304" pitchFamily="18" charset="0"/>
              </a:rPr>
              <a:t>MeV</a:t>
            </a:r>
            <a:r>
              <a:rPr lang="pl-PL" sz="1600" dirty="0">
                <a:cs typeface="Times New Roman" panose="02020603050405020304" pitchFamily="18" charset="0"/>
              </a:rPr>
              <a:t>; </a:t>
            </a:r>
          </a:p>
          <a:p>
            <a:pPr marL="742950" lvl="1" indent="-285750">
              <a:buFont typeface="Arial" panose="020B0604020202020204" pitchFamily="34" charset="0"/>
              <a:buChar char="•"/>
            </a:pPr>
            <a:r>
              <a:rPr lang="pl-PL" sz="1600" dirty="0">
                <a:cs typeface="Times New Roman" panose="02020603050405020304" pitchFamily="18" charset="0"/>
              </a:rPr>
              <a:t>3.3e11 </a:t>
            </a:r>
            <a:r>
              <a:rPr lang="pl-PL" sz="1600" dirty="0" err="1">
                <a:cs typeface="Times New Roman" panose="02020603050405020304" pitchFamily="18" charset="0"/>
              </a:rPr>
              <a:t>protons</a:t>
            </a:r>
            <a:r>
              <a:rPr lang="pl-PL" sz="1600" dirty="0">
                <a:cs typeface="Times New Roman" panose="02020603050405020304" pitchFamily="18" charset="0"/>
              </a:rPr>
              <a:t> with E&gt;10 </a:t>
            </a:r>
            <a:r>
              <a:rPr lang="pl-PL" sz="1600" dirty="0" err="1">
                <a:cs typeface="Times New Roman" panose="02020603050405020304" pitchFamily="18" charset="0"/>
              </a:rPr>
              <a:t>MeV</a:t>
            </a:r>
            <a:r>
              <a:rPr lang="pl-PL" sz="1600" dirty="0">
                <a:cs typeface="Times New Roman" panose="02020603050405020304" pitchFamily="18" charset="0"/>
              </a:rPr>
              <a:t> per </a:t>
            </a:r>
            <a:r>
              <a:rPr lang="pl-PL" sz="1600" dirty="0" err="1">
                <a:cs typeface="Times New Roman" panose="02020603050405020304" pitchFamily="18" charset="0"/>
              </a:rPr>
              <a:t>shot</a:t>
            </a:r>
            <a:r>
              <a:rPr lang="pl-PL" sz="1600" dirty="0">
                <a:cs typeface="Times New Roman" panose="02020603050405020304" pitchFamily="18" charset="0"/>
              </a:rPr>
              <a:t>;</a:t>
            </a:r>
          </a:p>
          <a:p>
            <a:pPr lvl="1"/>
            <a:r>
              <a:rPr lang="pl-PL" sz="1600" dirty="0">
                <a:cs typeface="Times New Roman" panose="02020603050405020304" pitchFamily="18" charset="0"/>
              </a:rPr>
              <a:t> </a:t>
            </a:r>
          </a:p>
          <a:p>
            <a:pPr marL="285750" indent="-285750">
              <a:buFont typeface="Arial" panose="020B0604020202020204" pitchFamily="34" charset="0"/>
              <a:buChar char="•"/>
            </a:pPr>
            <a:r>
              <a:rPr lang="pl-PL" sz="1600" dirty="0" err="1">
                <a:cs typeface="Times New Roman" panose="02020603050405020304" pitchFamily="18" charset="0"/>
              </a:rPr>
              <a:t>Neutrons</a:t>
            </a:r>
            <a:r>
              <a:rPr lang="pl-PL" sz="1600" dirty="0">
                <a:cs typeface="Times New Roman" panose="02020603050405020304" pitchFamily="18" charset="0"/>
              </a:rPr>
              <a:t> </a:t>
            </a:r>
            <a:r>
              <a:rPr lang="pl-PL" sz="1600" dirty="0" err="1">
                <a:cs typeface="Times New Roman" panose="02020603050405020304" pitchFamily="18" charset="0"/>
              </a:rPr>
              <a:t>generated</a:t>
            </a:r>
            <a:r>
              <a:rPr lang="pl-PL" sz="1600" dirty="0">
                <a:cs typeface="Times New Roman" panose="02020603050405020304" pitchFamily="18" charset="0"/>
              </a:rPr>
              <a:t> </a:t>
            </a:r>
            <a:r>
              <a:rPr lang="pl-PL" sz="1600" dirty="0" err="1">
                <a:cs typeface="Times New Roman" panose="02020603050405020304" pitchFamily="18" charset="0"/>
              </a:rPr>
              <a:t>using</a:t>
            </a:r>
            <a:r>
              <a:rPr lang="pl-PL" sz="1600" dirty="0">
                <a:cs typeface="Times New Roman" panose="02020603050405020304" pitchFamily="18" charset="0"/>
              </a:rPr>
              <a:t> a 0.8 cm Be </a:t>
            </a:r>
            <a:r>
              <a:rPr lang="pl-PL" sz="1600" dirty="0" err="1">
                <a:cs typeface="Times New Roman" panose="02020603050405020304" pitchFamily="18" charset="0"/>
              </a:rPr>
              <a:t>converter</a:t>
            </a:r>
            <a:r>
              <a:rPr lang="pl-PL" sz="1600" dirty="0">
                <a:cs typeface="Times New Roman" panose="02020603050405020304" pitchFamily="18" charset="0"/>
              </a:rPr>
              <a:t> </a:t>
            </a:r>
            <a:r>
              <a:rPr lang="pl-PL" sz="1600" dirty="0" err="1">
                <a:cs typeface="Times New Roman" panose="02020603050405020304" pitchFamily="18" charset="0"/>
              </a:rPr>
              <a:t>plate</a:t>
            </a:r>
            <a:r>
              <a:rPr lang="pl-PL" sz="1600" dirty="0">
                <a:cs typeface="Times New Roman" panose="02020603050405020304" pitchFamily="18" charset="0"/>
              </a:rPr>
              <a:t> (</a:t>
            </a:r>
            <a:r>
              <a:rPr lang="pl-PL" sz="1600" dirty="0" err="1">
                <a:cs typeface="Times New Roman" panose="02020603050405020304" pitchFamily="18" charset="0"/>
              </a:rPr>
              <a:t>Fluka</a:t>
            </a:r>
            <a:r>
              <a:rPr lang="pl-PL" sz="1600" dirty="0">
                <a:cs typeface="Times New Roman" panose="02020603050405020304" pitchFamily="18" charset="0"/>
              </a:rPr>
              <a:t> </a:t>
            </a:r>
            <a:r>
              <a:rPr lang="pl-PL" sz="1600" dirty="0" err="1">
                <a:cs typeface="Times New Roman" panose="02020603050405020304" pitchFamily="18" charset="0"/>
              </a:rPr>
              <a:t>simulation</a:t>
            </a:r>
            <a:r>
              <a:rPr lang="pl-PL" sz="1600" dirty="0">
                <a:cs typeface="Times New Roman" panose="02020603050405020304" pitchFamily="18" charset="0"/>
              </a:rPr>
              <a:t>):</a:t>
            </a:r>
          </a:p>
          <a:p>
            <a:pPr algn="l"/>
            <a:endParaRPr lang="pl-PL" sz="1600" dirty="0">
              <a:cs typeface="Times New Roman" panose="02020603050405020304" pitchFamily="18" charset="0"/>
            </a:endParaRPr>
          </a:p>
          <a:p>
            <a:pPr marL="285750" indent="-285750" algn="l">
              <a:buFont typeface="Arial" panose="020B0604020202020204" pitchFamily="34" charset="0"/>
              <a:buChar char="•"/>
            </a:pPr>
            <a:endParaRPr lang="en-US" sz="1600" dirty="0">
              <a:cs typeface="Times New Roman" panose="02020603050405020304" pitchFamily="18" charset="0"/>
            </a:endParaRPr>
          </a:p>
        </p:txBody>
      </p:sp>
      <p:sp>
        <p:nvSpPr>
          <p:cNvPr id="17" name="pole tekstowe 16">
            <a:extLst>
              <a:ext uri="{FF2B5EF4-FFF2-40B4-BE49-F238E27FC236}">
                <a16:creationId xmlns:a16="http://schemas.microsoft.com/office/drawing/2014/main" id="{58D52671-4253-BC9E-7920-F59DA5FB9210}"/>
              </a:ext>
            </a:extLst>
          </p:cNvPr>
          <p:cNvSpPr txBox="1"/>
          <p:nvPr/>
        </p:nvSpPr>
        <p:spPr>
          <a:xfrm>
            <a:off x="5519056" y="6074803"/>
            <a:ext cx="6097554" cy="369332"/>
          </a:xfrm>
          <a:prstGeom prst="rect">
            <a:avLst/>
          </a:prstGeom>
          <a:noFill/>
        </p:spPr>
        <p:txBody>
          <a:bodyPr wrap="square">
            <a:spAutoFit/>
          </a:bodyPr>
          <a:lstStyle/>
          <a:p>
            <a:pPr algn="ctr"/>
            <a:r>
              <a:rPr lang="en-US" dirty="0">
                <a:solidFill>
                  <a:srgbClr val="FF0000"/>
                </a:solidFill>
              </a:rPr>
              <a:t>100 Hz rep rate =&gt; </a:t>
            </a:r>
            <a:r>
              <a:rPr lang="pl-PL" dirty="0">
                <a:solidFill>
                  <a:srgbClr val="FF0000"/>
                </a:solidFill>
              </a:rPr>
              <a:t>9.5×109 n/s for 10 </a:t>
            </a:r>
            <a:r>
              <a:rPr lang="pl-PL" dirty="0" err="1">
                <a:solidFill>
                  <a:srgbClr val="FF0000"/>
                </a:solidFill>
              </a:rPr>
              <a:t>Hz</a:t>
            </a:r>
            <a:r>
              <a:rPr lang="pl-PL" dirty="0">
                <a:solidFill>
                  <a:srgbClr val="FF0000"/>
                </a:solidFill>
              </a:rPr>
              <a:t> </a:t>
            </a:r>
            <a:endParaRPr lang="en-US" dirty="0">
              <a:solidFill>
                <a:srgbClr val="FF0000"/>
              </a:solidFill>
            </a:endParaRPr>
          </a:p>
        </p:txBody>
      </p:sp>
      <p:pic>
        <p:nvPicPr>
          <p:cNvPr id="4" name="Image 3">
            <a:extLst>
              <a:ext uri="{FF2B5EF4-FFF2-40B4-BE49-F238E27FC236}">
                <a16:creationId xmlns:a16="http://schemas.microsoft.com/office/drawing/2014/main" id="{F4919F9F-714B-0562-E6EB-50DDD7F53F89}"/>
              </a:ext>
            </a:extLst>
          </p:cNvPr>
          <p:cNvPicPr>
            <a:picLocks noChangeAspect="1"/>
          </p:cNvPicPr>
          <p:nvPr/>
        </p:nvPicPr>
        <p:blipFill>
          <a:blip r:embed="rId2"/>
          <a:stretch>
            <a:fillRect/>
          </a:stretch>
        </p:blipFill>
        <p:spPr>
          <a:xfrm>
            <a:off x="262636" y="190293"/>
            <a:ext cx="1623792" cy="479269"/>
          </a:xfrm>
          <a:prstGeom prst="rect">
            <a:avLst/>
          </a:prstGeom>
        </p:spPr>
      </p:pic>
      <p:pic>
        <p:nvPicPr>
          <p:cNvPr id="6" name="Image 5">
            <a:extLst>
              <a:ext uri="{FF2B5EF4-FFF2-40B4-BE49-F238E27FC236}">
                <a16:creationId xmlns:a16="http://schemas.microsoft.com/office/drawing/2014/main" id="{DBC5A6DA-659B-310E-C63F-10B31970F680}"/>
              </a:ext>
            </a:extLst>
          </p:cNvPr>
          <p:cNvPicPr>
            <a:picLocks noChangeAspect="1"/>
          </p:cNvPicPr>
          <p:nvPr/>
        </p:nvPicPr>
        <p:blipFill>
          <a:blip r:embed="rId3"/>
          <a:stretch>
            <a:fillRect/>
          </a:stretch>
        </p:blipFill>
        <p:spPr>
          <a:xfrm>
            <a:off x="141710" y="632305"/>
            <a:ext cx="1837561" cy="518575"/>
          </a:xfrm>
          <a:prstGeom prst="rect">
            <a:avLst/>
          </a:prstGeom>
        </p:spPr>
      </p:pic>
      <p:sp>
        <p:nvSpPr>
          <p:cNvPr id="13" name="Rectangle : coins arrondis 12">
            <a:extLst>
              <a:ext uri="{FF2B5EF4-FFF2-40B4-BE49-F238E27FC236}">
                <a16:creationId xmlns:a16="http://schemas.microsoft.com/office/drawing/2014/main" id="{8BB78B9D-B2C3-2891-C02C-FFF5F5BDC29D}"/>
              </a:ext>
            </a:extLst>
          </p:cNvPr>
          <p:cNvSpPr/>
          <p:nvPr/>
        </p:nvSpPr>
        <p:spPr>
          <a:xfrm>
            <a:off x="165902" y="1341541"/>
            <a:ext cx="4750209" cy="5265783"/>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 coins arrondis 13">
            <a:extLst>
              <a:ext uri="{FF2B5EF4-FFF2-40B4-BE49-F238E27FC236}">
                <a16:creationId xmlns:a16="http://schemas.microsoft.com/office/drawing/2014/main" id="{0DE38CE9-5A58-A755-6CE3-0426C91087BE}"/>
              </a:ext>
            </a:extLst>
          </p:cNvPr>
          <p:cNvSpPr/>
          <p:nvPr/>
        </p:nvSpPr>
        <p:spPr>
          <a:xfrm>
            <a:off x="5045681" y="1309654"/>
            <a:ext cx="6853697" cy="4368947"/>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3" descr="Obraz zawierający Wielobarwność, zrzut ekranu, krąg">
            <a:extLst>
              <a:ext uri="{FF2B5EF4-FFF2-40B4-BE49-F238E27FC236}">
                <a16:creationId xmlns:a16="http://schemas.microsoft.com/office/drawing/2014/main" id="{15A27BBA-5074-2C95-589D-FB74FB455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5638" y="2127774"/>
            <a:ext cx="2971800" cy="1866900"/>
          </a:xfrm>
          <a:prstGeom prst="rect">
            <a:avLst/>
          </a:prstGeom>
        </p:spPr>
      </p:pic>
      <p:pic>
        <p:nvPicPr>
          <p:cNvPr id="12" name="Obraz 1">
            <a:extLst>
              <a:ext uri="{FF2B5EF4-FFF2-40B4-BE49-F238E27FC236}">
                <a16:creationId xmlns:a16="http://schemas.microsoft.com/office/drawing/2014/main" id="{003F1E93-F45B-DA2A-6E75-7B9F1103DA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292818" y="1853547"/>
            <a:ext cx="3295683" cy="2330102"/>
          </a:xfrm>
          <a:prstGeom prst="rect">
            <a:avLst/>
          </a:prstGeom>
          <a:noFill/>
        </p:spPr>
      </p:pic>
      <p:sp>
        <p:nvSpPr>
          <p:cNvPr id="16" name="ZoneTexte 15">
            <a:extLst>
              <a:ext uri="{FF2B5EF4-FFF2-40B4-BE49-F238E27FC236}">
                <a16:creationId xmlns:a16="http://schemas.microsoft.com/office/drawing/2014/main" id="{97179EE6-259B-AF12-D399-75A01A45CC67}"/>
              </a:ext>
            </a:extLst>
          </p:cNvPr>
          <p:cNvSpPr txBox="1"/>
          <p:nvPr/>
        </p:nvSpPr>
        <p:spPr>
          <a:xfrm>
            <a:off x="5292818" y="4158488"/>
            <a:ext cx="6323792" cy="1077218"/>
          </a:xfrm>
          <a:prstGeom prst="rect">
            <a:avLst/>
          </a:prstGeom>
          <a:noFill/>
        </p:spPr>
        <p:txBody>
          <a:bodyPr wrap="square">
            <a:spAutoFit/>
          </a:bodyPr>
          <a:lstStyle/>
          <a:p>
            <a:r>
              <a:rPr lang="en-US" sz="1600" dirty="0">
                <a:effectLst/>
                <a:latin typeface="Times New Roman" panose="02020603050405020304" pitchFamily="18" charset="0"/>
                <a:ea typeface="Times New Roman" panose="02020603050405020304" pitchFamily="18" charset="0"/>
              </a:rPr>
              <a:t>Fig.1 a) Neutron spectra obtained with </a:t>
            </a:r>
            <a:r>
              <a:rPr lang="en-US" sz="1600" dirty="0">
                <a:latin typeface="Times New Roman" panose="02020603050405020304" pitchFamily="18" charset="0"/>
                <a:ea typeface="Times New Roman" panose="02020603050405020304" pitchFamily="18" charset="0"/>
              </a:rPr>
              <a:t>3J</a:t>
            </a:r>
            <a:r>
              <a:rPr lang="en-US" sz="1600" dirty="0">
                <a:effectLst/>
                <a:latin typeface="Times New Roman" panose="02020603050405020304" pitchFamily="18" charset="0"/>
                <a:ea typeface="Times New Roman" panose="02020603050405020304" pitchFamily="18" charset="0"/>
              </a:rPr>
              <a:t> (blue solid curve), </a:t>
            </a:r>
            <a:r>
              <a:rPr lang="en-US" sz="1600" dirty="0">
                <a:latin typeface="Times New Roman" panose="02020603050405020304" pitchFamily="18" charset="0"/>
                <a:ea typeface="Times New Roman" panose="02020603050405020304" pitchFamily="18" charset="0"/>
              </a:rPr>
              <a:t>and 30 J</a:t>
            </a:r>
            <a:r>
              <a:rPr lang="en-US" sz="1600" dirty="0">
                <a:effectLst/>
                <a:latin typeface="Times New Roman" panose="02020603050405020304" pitchFamily="18" charset="0"/>
                <a:ea typeface="Times New Roman" panose="02020603050405020304" pitchFamily="18" charset="0"/>
              </a:rPr>
              <a:t> (red solid curve) and from protons restricted to 15-22 MeV interval (red dashed curve). b) Spatial distribution of neutron fluence for neutron generation off Be converter using protons accelerated with the laser B.</a:t>
            </a:r>
            <a:r>
              <a:rPr lang="fr-FR" sz="1600" dirty="0">
                <a:effectLst/>
              </a:rPr>
              <a:t> </a:t>
            </a:r>
            <a:endParaRPr lang="en-US" sz="1600" dirty="0"/>
          </a:p>
        </p:txBody>
      </p:sp>
    </p:spTree>
    <p:extLst>
      <p:ext uri="{BB962C8B-B14F-4D97-AF65-F5344CB8AC3E}">
        <p14:creationId xmlns:p14="http://schemas.microsoft.com/office/powerpoint/2010/main" val="1354692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749E-7922-54AE-6539-2C127C2A7AC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DBABDF0-621A-F057-F820-3B1712A43852}"/>
              </a:ext>
            </a:extLst>
          </p:cNvPr>
          <p:cNvSpPr>
            <a:spLocks noGrp="1"/>
          </p:cNvSpPr>
          <p:nvPr>
            <p:ph type="title"/>
          </p:nvPr>
        </p:nvSpPr>
        <p:spPr>
          <a:xfrm>
            <a:off x="3905035" y="190293"/>
            <a:ext cx="11408735" cy="403580"/>
          </a:xfrm>
        </p:spPr>
        <p:txBody>
          <a:bodyPr/>
          <a:lstStyle/>
          <a:p>
            <a:r>
              <a:rPr lang="en-US" sz="2400" b="1" noProof="0" dirty="0">
                <a:solidFill>
                  <a:srgbClr val="1F497D"/>
                </a:solidFill>
                <a:latin typeface="Calibri" panose="020F0502020204030204" pitchFamily="34" charset="0"/>
                <a:ea typeface="MS Mincho" panose="02020609040205080304" pitchFamily="49" charset="-128"/>
                <a:cs typeface="Calibri" panose="020F0502020204030204" pitchFamily="34" charset="0"/>
              </a:rPr>
              <a:t>FOPIFE scientific dissemination</a:t>
            </a:r>
          </a:p>
        </p:txBody>
      </p:sp>
      <p:pic>
        <p:nvPicPr>
          <p:cNvPr id="4" name="Image 3">
            <a:extLst>
              <a:ext uri="{FF2B5EF4-FFF2-40B4-BE49-F238E27FC236}">
                <a16:creationId xmlns:a16="http://schemas.microsoft.com/office/drawing/2014/main" id="{3F4363BA-EE56-2C16-9CA3-2F1A4F66CEBD}"/>
              </a:ext>
            </a:extLst>
          </p:cNvPr>
          <p:cNvPicPr>
            <a:picLocks noChangeAspect="1"/>
          </p:cNvPicPr>
          <p:nvPr/>
        </p:nvPicPr>
        <p:blipFill>
          <a:blip r:embed="rId2"/>
          <a:stretch>
            <a:fillRect/>
          </a:stretch>
        </p:blipFill>
        <p:spPr>
          <a:xfrm>
            <a:off x="262636" y="190293"/>
            <a:ext cx="1623792" cy="479269"/>
          </a:xfrm>
          <a:prstGeom prst="rect">
            <a:avLst/>
          </a:prstGeom>
        </p:spPr>
      </p:pic>
      <p:pic>
        <p:nvPicPr>
          <p:cNvPr id="6" name="Image 5">
            <a:extLst>
              <a:ext uri="{FF2B5EF4-FFF2-40B4-BE49-F238E27FC236}">
                <a16:creationId xmlns:a16="http://schemas.microsoft.com/office/drawing/2014/main" id="{E872CCE5-B804-850F-0915-967721485924}"/>
              </a:ext>
            </a:extLst>
          </p:cNvPr>
          <p:cNvPicPr>
            <a:picLocks noChangeAspect="1"/>
          </p:cNvPicPr>
          <p:nvPr/>
        </p:nvPicPr>
        <p:blipFill>
          <a:blip r:embed="rId3"/>
          <a:stretch>
            <a:fillRect/>
          </a:stretch>
        </p:blipFill>
        <p:spPr>
          <a:xfrm>
            <a:off x="141710" y="632305"/>
            <a:ext cx="1837561" cy="518575"/>
          </a:xfrm>
          <a:prstGeom prst="rect">
            <a:avLst/>
          </a:prstGeom>
        </p:spPr>
      </p:pic>
      <p:graphicFrame>
        <p:nvGraphicFramePr>
          <p:cNvPr id="11" name="Tableau 10">
            <a:extLst>
              <a:ext uri="{FF2B5EF4-FFF2-40B4-BE49-F238E27FC236}">
                <a16:creationId xmlns:a16="http://schemas.microsoft.com/office/drawing/2014/main" id="{AF7DF282-B80F-60BE-A9F2-2D7F2EC7B7FC}"/>
              </a:ext>
            </a:extLst>
          </p:cNvPr>
          <p:cNvGraphicFramePr>
            <a:graphicFrameLocks noGrp="1"/>
          </p:cNvGraphicFramePr>
          <p:nvPr/>
        </p:nvGraphicFramePr>
        <p:xfrm>
          <a:off x="141710" y="1263162"/>
          <a:ext cx="11908580" cy="5478981"/>
        </p:xfrm>
        <a:graphic>
          <a:graphicData uri="http://schemas.openxmlformats.org/drawingml/2006/table">
            <a:tbl>
              <a:tblPr firstRow="1" firstCol="1" bandRow="1">
                <a:tableStyleId>{5C22544A-7EE6-4342-B048-85BDC9FD1C3A}</a:tableStyleId>
              </a:tblPr>
              <a:tblGrid>
                <a:gridCol w="2130890">
                  <a:extLst>
                    <a:ext uri="{9D8B030D-6E8A-4147-A177-3AD203B41FA5}">
                      <a16:colId xmlns:a16="http://schemas.microsoft.com/office/drawing/2014/main" val="3044386247"/>
                    </a:ext>
                  </a:extLst>
                </a:gridCol>
                <a:gridCol w="3602304">
                  <a:extLst>
                    <a:ext uri="{9D8B030D-6E8A-4147-A177-3AD203B41FA5}">
                      <a16:colId xmlns:a16="http://schemas.microsoft.com/office/drawing/2014/main" val="2350220326"/>
                    </a:ext>
                  </a:extLst>
                </a:gridCol>
                <a:gridCol w="4288465">
                  <a:extLst>
                    <a:ext uri="{9D8B030D-6E8A-4147-A177-3AD203B41FA5}">
                      <a16:colId xmlns:a16="http://schemas.microsoft.com/office/drawing/2014/main" val="1472705468"/>
                    </a:ext>
                  </a:extLst>
                </a:gridCol>
                <a:gridCol w="1886921">
                  <a:extLst>
                    <a:ext uri="{9D8B030D-6E8A-4147-A177-3AD203B41FA5}">
                      <a16:colId xmlns:a16="http://schemas.microsoft.com/office/drawing/2014/main" val="3361498834"/>
                    </a:ext>
                  </a:extLst>
                </a:gridCol>
              </a:tblGrid>
              <a:tr h="316347">
                <a:tc>
                  <a:txBody>
                    <a:bodyPr/>
                    <a:lstStyle/>
                    <a:p>
                      <a:pPr algn="just">
                        <a:lnSpc>
                          <a:spcPct val="115000"/>
                        </a:lnSpc>
                        <a:spcAft>
                          <a:spcPts val="1000"/>
                        </a:spcAft>
                      </a:pPr>
                      <a:r>
                        <a:rPr lang="en-GB" sz="1400" dirty="0">
                          <a:effectLst/>
                        </a:rPr>
                        <a:t>First Author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Title of work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dirty="0">
                          <a:effectLst/>
                        </a:rPr>
                        <a:t>Journal / Conference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Doc. Type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extLst>
                  <a:ext uri="{0D108BD9-81ED-4DB2-BD59-A6C34878D82A}">
                    <a16:rowId xmlns:a16="http://schemas.microsoft.com/office/drawing/2014/main" val="2003161780"/>
                  </a:ext>
                </a:extLst>
              </a:tr>
              <a:tr h="553786">
                <a:tc>
                  <a:txBody>
                    <a:bodyPr/>
                    <a:lstStyle/>
                    <a:p>
                      <a:pPr algn="just">
                        <a:lnSpc>
                          <a:spcPct val="115000"/>
                        </a:lnSpc>
                        <a:spcAft>
                          <a:spcPts val="1000"/>
                        </a:spcAft>
                      </a:pPr>
                      <a:r>
                        <a:rPr lang="en-GB" sz="1400">
                          <a:effectLst/>
                        </a:rPr>
                        <a:t>S. Le Pape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Foams as a Pathway to Energy from Inertial Fusion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JPP Frontiers of Plasma Physics Colloquium, December 19</a:t>
                      </a:r>
                      <a:endParaRPr lang="fr-FR" sz="1400">
                        <a:effectLst/>
                      </a:endParaRPr>
                    </a:p>
                    <a:p>
                      <a:pPr algn="just">
                        <a:lnSpc>
                          <a:spcPct val="115000"/>
                        </a:lnSpc>
                        <a:spcAft>
                          <a:spcPts val="1000"/>
                        </a:spcAft>
                      </a:pPr>
                      <a:r>
                        <a:rPr lang="en-GB" sz="14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Invited 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124405004"/>
                  </a:ext>
                </a:extLst>
              </a:tr>
              <a:tr h="638994">
                <a:tc>
                  <a:txBody>
                    <a:bodyPr/>
                    <a:lstStyle/>
                    <a:p>
                      <a:pPr algn="just">
                        <a:lnSpc>
                          <a:spcPct val="115000"/>
                        </a:lnSpc>
                        <a:spcAft>
                          <a:spcPts val="1000"/>
                        </a:spcAft>
                      </a:pPr>
                      <a:r>
                        <a:rPr lang="en-GB" sz="1400">
                          <a:effectLst/>
                        </a:rPr>
                        <a:t>M. Cipriani</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Foams for Inertial Confinement Fusion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Workshop on Micro- and Nano-Structured Materials for Experiments with High-Power Lasers, sept 21, 2024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Invited 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836263782"/>
                  </a:ext>
                </a:extLst>
              </a:tr>
              <a:tr h="316347">
                <a:tc>
                  <a:txBody>
                    <a:bodyPr/>
                    <a:lstStyle/>
                    <a:p>
                      <a:pPr algn="just">
                        <a:lnSpc>
                          <a:spcPct val="115000"/>
                        </a:lnSpc>
                        <a:spcAft>
                          <a:spcPts val="1000"/>
                        </a:spcAft>
                      </a:pPr>
                      <a:r>
                        <a:rPr lang="en-GB" sz="1400">
                          <a:effectLst/>
                        </a:rPr>
                        <a:t>M. Cipriani</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Foams for Inertial Confinement Fusion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Direct Drive and Fast Ignition Workshop in Paris (May 2024)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Plenary 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209063733"/>
                  </a:ext>
                </a:extLst>
              </a:tr>
              <a:tr h="531445">
                <a:tc>
                  <a:txBody>
                    <a:bodyPr/>
                    <a:lstStyle/>
                    <a:p>
                      <a:pPr algn="just">
                        <a:lnSpc>
                          <a:spcPct val="115000"/>
                        </a:lnSpc>
                        <a:spcAft>
                          <a:spcPts val="1000"/>
                        </a:spcAft>
                      </a:pPr>
                      <a:r>
                        <a:rPr lang="en-GB" sz="1400">
                          <a:effectLst/>
                        </a:rPr>
                        <a:t>V. Tikhonchuk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Physics of porous materials under extreme laser-generated conditions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ECLIM, 09/2024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Invited 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951973059"/>
                  </a:ext>
                </a:extLst>
              </a:tr>
              <a:tr h="423896">
                <a:tc>
                  <a:txBody>
                    <a:bodyPr/>
                    <a:lstStyle/>
                    <a:p>
                      <a:pPr algn="just">
                        <a:lnSpc>
                          <a:spcPct val="115000"/>
                        </a:lnSpc>
                        <a:spcAft>
                          <a:spcPts val="1000"/>
                        </a:spcAft>
                      </a:pPr>
                      <a:r>
                        <a:rPr lang="en-GB" sz="1400">
                          <a:effectLst/>
                        </a:rPr>
                        <a:t>J. Limpouch</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Laser interaction with foams of different spatial structures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ECLIM, 09/2024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576578497"/>
                  </a:ext>
                </a:extLst>
              </a:tr>
              <a:tr h="423896">
                <a:tc>
                  <a:txBody>
                    <a:bodyPr/>
                    <a:lstStyle/>
                    <a:p>
                      <a:pPr algn="just">
                        <a:lnSpc>
                          <a:spcPct val="115000"/>
                        </a:lnSpc>
                        <a:spcAft>
                          <a:spcPts val="1000"/>
                        </a:spcAft>
                      </a:pPr>
                      <a:r>
                        <a:rPr lang="en-GB" sz="1400">
                          <a:effectLst/>
                        </a:rPr>
                        <a:t>L. Hudec</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Investigation of ion temperature in low-density undercritical foams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EPS conference in July 2024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Invited talk</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298111000"/>
                  </a:ext>
                </a:extLst>
              </a:tr>
              <a:tr h="423896">
                <a:tc>
                  <a:txBody>
                    <a:bodyPr/>
                    <a:lstStyle/>
                    <a:p>
                      <a:pPr algn="just">
                        <a:lnSpc>
                          <a:spcPct val="115000"/>
                        </a:lnSpc>
                        <a:spcAft>
                          <a:spcPts val="1000"/>
                        </a:spcAft>
                      </a:pPr>
                      <a:r>
                        <a:rPr lang="en-GB" sz="1400">
                          <a:effectLst/>
                        </a:rPr>
                        <a:t>L. Hudec</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Investigation of ion temperature in low-density undercritical foams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EPS conference in July 2024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Paper in PPCF</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72016486"/>
                  </a:ext>
                </a:extLst>
              </a:tr>
              <a:tr h="316347">
                <a:tc>
                  <a:txBody>
                    <a:bodyPr/>
                    <a:lstStyle/>
                    <a:p>
                      <a:pPr algn="just">
                        <a:lnSpc>
                          <a:spcPct val="115000"/>
                        </a:lnSpc>
                        <a:spcAft>
                          <a:spcPts val="1000"/>
                        </a:spcAft>
                      </a:pPr>
                      <a:r>
                        <a:rPr lang="en-GB" sz="1400">
                          <a:effectLst/>
                        </a:rPr>
                        <a:t>A. Gintrand</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Laser-induced shock waves in over-critical foams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Direct Drive and Fast Ignition Workshop in Paris (May 2024)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talk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94241076"/>
                  </a:ext>
                </a:extLst>
              </a:tr>
              <a:tr h="423896">
                <a:tc>
                  <a:txBody>
                    <a:bodyPr/>
                    <a:lstStyle/>
                    <a:p>
                      <a:pPr algn="just">
                        <a:lnSpc>
                          <a:spcPct val="115000"/>
                        </a:lnSpc>
                        <a:spcAft>
                          <a:spcPts val="1000"/>
                        </a:spcAft>
                      </a:pPr>
                      <a:r>
                        <a:rPr lang="en-GB" sz="1400">
                          <a:effectLst/>
                        </a:rPr>
                        <a:t>J. Limpouch</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Laser interaction with foams of different spatial structures</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Matter Radiat. Extrem. 10, 017402 (2025)</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paper</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126230697"/>
                  </a:ext>
                </a:extLst>
              </a:tr>
              <a:tr h="531445">
                <a:tc>
                  <a:txBody>
                    <a:bodyPr/>
                    <a:lstStyle/>
                    <a:p>
                      <a:pPr algn="just">
                        <a:lnSpc>
                          <a:spcPct val="115000"/>
                        </a:lnSpc>
                        <a:spcAft>
                          <a:spcPts val="1000"/>
                        </a:spcAft>
                      </a:pPr>
                      <a:r>
                        <a:rPr lang="en-GB" sz="1400">
                          <a:effectLst/>
                        </a:rPr>
                        <a:t>V. Tikhonchuk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Physics of porous materials under extreme laser-generated conditions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a:effectLst/>
                        </a:rPr>
                        <a:t>Matter Rad. Extrem. 9, 033001 (2024)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535758799"/>
                  </a:ext>
                </a:extLst>
              </a:tr>
            </a:tbl>
          </a:graphicData>
        </a:graphic>
      </p:graphicFrame>
    </p:spTree>
    <p:extLst>
      <p:ext uri="{BB962C8B-B14F-4D97-AF65-F5344CB8AC3E}">
        <p14:creationId xmlns:p14="http://schemas.microsoft.com/office/powerpoint/2010/main" val="1194553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9629-9DBA-8D82-39F0-42101809F41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AA551BE-3D20-BEF1-0B2D-FDDC795E8A59}"/>
              </a:ext>
            </a:extLst>
          </p:cNvPr>
          <p:cNvSpPr>
            <a:spLocks noGrp="1"/>
          </p:cNvSpPr>
          <p:nvPr>
            <p:ph type="title"/>
          </p:nvPr>
        </p:nvSpPr>
        <p:spPr>
          <a:xfrm>
            <a:off x="3905035" y="190293"/>
            <a:ext cx="11408735" cy="403580"/>
          </a:xfrm>
        </p:spPr>
        <p:txBody>
          <a:bodyPr/>
          <a:lstStyle/>
          <a:p>
            <a:r>
              <a:rPr lang="en-US" sz="2400" b="1" noProof="0" dirty="0">
                <a:solidFill>
                  <a:srgbClr val="1F497D"/>
                </a:solidFill>
                <a:latin typeface="Calibri" panose="020F0502020204030204" pitchFamily="34" charset="0"/>
                <a:ea typeface="MS Mincho" panose="02020609040205080304" pitchFamily="49" charset="-128"/>
                <a:cs typeface="Calibri" panose="020F0502020204030204" pitchFamily="34" charset="0"/>
              </a:rPr>
              <a:t>FOPIFE scientific dissemination</a:t>
            </a:r>
          </a:p>
        </p:txBody>
      </p:sp>
      <p:pic>
        <p:nvPicPr>
          <p:cNvPr id="4" name="Image 3">
            <a:extLst>
              <a:ext uri="{FF2B5EF4-FFF2-40B4-BE49-F238E27FC236}">
                <a16:creationId xmlns:a16="http://schemas.microsoft.com/office/drawing/2014/main" id="{EDF7AD54-D152-B408-3649-026827C6E26D}"/>
              </a:ext>
            </a:extLst>
          </p:cNvPr>
          <p:cNvPicPr>
            <a:picLocks noChangeAspect="1"/>
          </p:cNvPicPr>
          <p:nvPr/>
        </p:nvPicPr>
        <p:blipFill>
          <a:blip r:embed="rId2"/>
          <a:stretch>
            <a:fillRect/>
          </a:stretch>
        </p:blipFill>
        <p:spPr>
          <a:xfrm>
            <a:off x="262636" y="190293"/>
            <a:ext cx="1623792" cy="479269"/>
          </a:xfrm>
          <a:prstGeom prst="rect">
            <a:avLst/>
          </a:prstGeom>
        </p:spPr>
      </p:pic>
      <p:pic>
        <p:nvPicPr>
          <p:cNvPr id="6" name="Image 5">
            <a:extLst>
              <a:ext uri="{FF2B5EF4-FFF2-40B4-BE49-F238E27FC236}">
                <a16:creationId xmlns:a16="http://schemas.microsoft.com/office/drawing/2014/main" id="{137E3C00-D839-081F-13A1-1798B547E215}"/>
              </a:ext>
            </a:extLst>
          </p:cNvPr>
          <p:cNvPicPr>
            <a:picLocks noChangeAspect="1"/>
          </p:cNvPicPr>
          <p:nvPr/>
        </p:nvPicPr>
        <p:blipFill>
          <a:blip r:embed="rId3"/>
          <a:stretch>
            <a:fillRect/>
          </a:stretch>
        </p:blipFill>
        <p:spPr>
          <a:xfrm>
            <a:off x="141710" y="632305"/>
            <a:ext cx="1837561" cy="518575"/>
          </a:xfrm>
          <a:prstGeom prst="rect">
            <a:avLst/>
          </a:prstGeom>
        </p:spPr>
      </p:pic>
      <p:graphicFrame>
        <p:nvGraphicFramePr>
          <p:cNvPr id="11" name="Tableau 10">
            <a:extLst>
              <a:ext uri="{FF2B5EF4-FFF2-40B4-BE49-F238E27FC236}">
                <a16:creationId xmlns:a16="http://schemas.microsoft.com/office/drawing/2014/main" id="{B8DCEAF9-BBC9-DEFD-9799-949C96CC1A6D}"/>
              </a:ext>
            </a:extLst>
          </p:cNvPr>
          <p:cNvGraphicFramePr>
            <a:graphicFrameLocks noGrp="1"/>
          </p:cNvGraphicFramePr>
          <p:nvPr>
            <p:extLst>
              <p:ext uri="{D42A27DB-BD31-4B8C-83A1-F6EECF244321}">
                <p14:modId xmlns:p14="http://schemas.microsoft.com/office/powerpoint/2010/main" val="3426861356"/>
              </p:ext>
            </p:extLst>
          </p:nvPr>
        </p:nvGraphicFramePr>
        <p:xfrm>
          <a:off x="141710" y="1263162"/>
          <a:ext cx="11908580" cy="4802933"/>
        </p:xfrm>
        <a:graphic>
          <a:graphicData uri="http://schemas.openxmlformats.org/drawingml/2006/table">
            <a:tbl>
              <a:tblPr firstRow="1" firstCol="1" bandRow="1">
                <a:tableStyleId>{5C22544A-7EE6-4342-B048-85BDC9FD1C3A}</a:tableStyleId>
              </a:tblPr>
              <a:tblGrid>
                <a:gridCol w="2130890">
                  <a:extLst>
                    <a:ext uri="{9D8B030D-6E8A-4147-A177-3AD203B41FA5}">
                      <a16:colId xmlns:a16="http://schemas.microsoft.com/office/drawing/2014/main" val="3044386247"/>
                    </a:ext>
                  </a:extLst>
                </a:gridCol>
                <a:gridCol w="3602304">
                  <a:extLst>
                    <a:ext uri="{9D8B030D-6E8A-4147-A177-3AD203B41FA5}">
                      <a16:colId xmlns:a16="http://schemas.microsoft.com/office/drawing/2014/main" val="2350220326"/>
                    </a:ext>
                  </a:extLst>
                </a:gridCol>
                <a:gridCol w="4288465">
                  <a:extLst>
                    <a:ext uri="{9D8B030D-6E8A-4147-A177-3AD203B41FA5}">
                      <a16:colId xmlns:a16="http://schemas.microsoft.com/office/drawing/2014/main" val="1472705468"/>
                    </a:ext>
                  </a:extLst>
                </a:gridCol>
                <a:gridCol w="1886921">
                  <a:extLst>
                    <a:ext uri="{9D8B030D-6E8A-4147-A177-3AD203B41FA5}">
                      <a16:colId xmlns:a16="http://schemas.microsoft.com/office/drawing/2014/main" val="3361498834"/>
                    </a:ext>
                  </a:extLst>
                </a:gridCol>
              </a:tblGrid>
              <a:tr h="316347">
                <a:tc>
                  <a:txBody>
                    <a:bodyPr/>
                    <a:lstStyle/>
                    <a:p>
                      <a:pPr algn="just">
                        <a:lnSpc>
                          <a:spcPct val="115000"/>
                        </a:lnSpc>
                        <a:spcAft>
                          <a:spcPts val="1000"/>
                        </a:spcAft>
                      </a:pPr>
                      <a:r>
                        <a:rPr lang="en-GB" sz="1400" dirty="0">
                          <a:effectLst/>
                        </a:rPr>
                        <a:t>First Author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Title of work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dirty="0">
                          <a:effectLst/>
                        </a:rPr>
                        <a:t>Journal / Conference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Doc. Type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extLst>
                  <a:ext uri="{0D108BD9-81ED-4DB2-BD59-A6C34878D82A}">
                    <a16:rowId xmlns:a16="http://schemas.microsoft.com/office/drawing/2014/main" val="2003161780"/>
                  </a:ext>
                </a:extLst>
              </a:tr>
              <a:tr h="553786">
                <a:tc>
                  <a:txBody>
                    <a:bodyPr/>
                    <a:lstStyle/>
                    <a:p>
                      <a:pPr algn="just">
                        <a:lnSpc>
                          <a:spcPct val="115000"/>
                        </a:lnSpc>
                        <a:spcAft>
                          <a:spcPts val="1000"/>
                        </a:spcAft>
                      </a:pPr>
                      <a:r>
                        <a:rPr lang="en-GB" sz="1400">
                          <a:effectLst/>
                        </a:rPr>
                        <a:t>S. Le Pape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Foams as a Pathway to Energy from Inertial Fusion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fr-FR" sz="1400" dirty="0">
                          <a:effectLst/>
                        </a:rPr>
                        <a:t>Fusion </a:t>
                      </a:r>
                      <a:r>
                        <a:rPr lang="fr-FR" sz="1400" dirty="0" err="1">
                          <a:effectLst/>
                        </a:rPr>
                        <a:t>energy</a:t>
                      </a:r>
                      <a:r>
                        <a:rPr lang="fr-FR" sz="1400" dirty="0">
                          <a:effectLst/>
                        </a:rPr>
                        <a:t> </a:t>
                      </a:r>
                      <a:r>
                        <a:rPr lang="fr-FR" sz="1400" dirty="0" err="1">
                          <a:effectLst/>
                        </a:rPr>
                        <a:t>conference</a:t>
                      </a:r>
                      <a:r>
                        <a:rPr lang="fr-FR" sz="1400" dirty="0">
                          <a:effectLst/>
                        </a:rPr>
                        <a:t>, </a:t>
                      </a:r>
                      <a:r>
                        <a:rPr lang="fr-FR" sz="1400" dirty="0" err="1">
                          <a:effectLst/>
                        </a:rPr>
                        <a:t>Chendgu</a:t>
                      </a:r>
                      <a:r>
                        <a:rPr lang="fr-FR" sz="1400" dirty="0">
                          <a:effectLst/>
                        </a:rPr>
                        <a:t> </a:t>
                      </a:r>
                    </a:p>
                    <a:p>
                      <a:pPr algn="just">
                        <a:lnSpc>
                          <a:spcPct val="115000"/>
                        </a:lnSpc>
                        <a:spcAft>
                          <a:spcPts val="1000"/>
                        </a:spcAft>
                      </a:pPr>
                      <a:r>
                        <a:rPr lang="en-GB"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 talk</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124405004"/>
                  </a:ext>
                </a:extLst>
              </a:tr>
              <a:tr h="638994">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L. Wegert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fr-FR" sz="1400" kern="1200" dirty="0" err="1">
                          <a:solidFill>
                            <a:schemeClr val="dk1"/>
                          </a:solidFill>
                          <a:effectLst/>
                          <a:latin typeface="+mn-lt"/>
                          <a:ea typeface="+mn-ea"/>
                          <a:cs typeface="+mn-cs"/>
                        </a:rPr>
                        <a:t>Probing</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Ultrafast</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Foam</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Homogenization</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with</a:t>
                      </a:r>
                      <a:r>
                        <a:rPr lang="fr-FR" sz="1400" kern="1200" dirty="0">
                          <a:solidFill>
                            <a:schemeClr val="dk1"/>
                          </a:solidFill>
                          <a:effectLst/>
                          <a:latin typeface="+mn-lt"/>
                          <a:ea typeface="+mn-ea"/>
                          <a:cs typeface="+mn-cs"/>
                        </a:rPr>
                        <a:t> </a:t>
                      </a:r>
                      <a:r>
                        <a:rPr lang="fr-FR" sz="1400" kern="1200" dirty="0" err="1">
                          <a:solidFill>
                            <a:schemeClr val="dk1"/>
                          </a:solidFill>
                          <a:effectLst/>
                          <a:latin typeface="+mn-lt"/>
                          <a:ea typeface="+mn-ea"/>
                          <a:cs typeface="+mn-cs"/>
                        </a:rPr>
                        <a:t>Grating-Based</a:t>
                      </a:r>
                      <a:r>
                        <a:rPr lang="fr-FR" sz="1400" kern="1200" dirty="0">
                          <a:solidFill>
                            <a:schemeClr val="dk1"/>
                          </a:solidFill>
                          <a:effectLst/>
                          <a:latin typeface="+mn-lt"/>
                          <a:ea typeface="+mn-ea"/>
                          <a:cs typeface="+mn-cs"/>
                        </a:rPr>
                        <a:t> X-Ray </a:t>
                      </a:r>
                      <a:r>
                        <a:rPr lang="fr-FR" sz="1400" kern="1200" dirty="0" err="1">
                          <a:solidFill>
                            <a:schemeClr val="dk1"/>
                          </a:solidFill>
                          <a:effectLst/>
                          <a:latin typeface="+mn-lt"/>
                          <a:ea typeface="+mn-ea"/>
                          <a:cs typeface="+mn-cs"/>
                        </a:rPr>
                        <a:t>Dark</a:t>
                      </a:r>
                      <a:r>
                        <a:rPr lang="fr-FR" sz="1400" kern="1200" dirty="0">
                          <a:solidFill>
                            <a:schemeClr val="dk1"/>
                          </a:solidFill>
                          <a:effectLst/>
                          <a:latin typeface="+mn-lt"/>
                          <a:ea typeface="+mn-ea"/>
                          <a:cs typeface="+mn-cs"/>
                        </a:rPr>
                        <a:t>-Field Imaging</a:t>
                      </a:r>
                    </a:p>
                  </a:txBody>
                  <a:tcPr marL="38628" marR="38628" marT="0" marB="0"/>
                </a:tc>
                <a:tc>
                  <a:txBody>
                    <a:bodyPr/>
                    <a:lstStyle/>
                    <a:p>
                      <a:pPr algn="just">
                        <a:lnSpc>
                          <a:spcPct val="115000"/>
                        </a:lnSpc>
                        <a:spcAft>
                          <a:spcPts val="1000"/>
                        </a:spcAft>
                      </a:pPr>
                      <a:r>
                        <a:rPr lang="en-GB" sz="1400" dirty="0">
                          <a:effectLst/>
                        </a:rPr>
                        <a:t>Accepted in Scientific report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836263782"/>
                  </a:ext>
                </a:extLst>
              </a:tr>
              <a:tr h="316347">
                <a:tc>
                  <a:txBody>
                    <a:bodyPr/>
                    <a:lstStyle/>
                    <a:p>
                      <a:pPr algn="just">
                        <a:lnSpc>
                          <a:spcPct val="115000"/>
                        </a:lnSpc>
                        <a:spcAft>
                          <a:spcPts val="1000"/>
                        </a:spcAft>
                      </a:pPr>
                      <a:r>
                        <a:rPr lang="en-GB" sz="1400" dirty="0">
                          <a:effectLst/>
                        </a:rPr>
                        <a:t>M. Temporal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Alpha particles range modified by hot-electrons adversely affects the energy threshold in direct drive Inertial Confinement Fusion</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Eur. J. Phys. </a:t>
                      </a:r>
                      <a:r>
                        <a:rPr lang="en-US" sz="1400" kern="1200" dirty="0">
                          <a:solidFill>
                            <a:schemeClr val="dk1"/>
                          </a:solidFill>
                          <a:effectLst/>
                          <a:latin typeface="+mn-lt"/>
                          <a:ea typeface="+mn-ea"/>
                          <a:cs typeface="+mn-cs"/>
                        </a:rPr>
                        <a:t>Plus 139, 2 (2024)</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209063733"/>
                  </a:ext>
                </a:extLst>
              </a:tr>
              <a:tr h="526492">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GB" sz="1400" dirty="0">
                          <a:effectLst/>
                        </a:rPr>
                        <a:t>M. Temporal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Reduction of the deceleration phase to mitigate the negative effect of hydrodynamic instabilities in direct-drive ICF implosions</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Phys. Scr. 99 095601 (2024).</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951973059"/>
                  </a:ext>
                </a:extLst>
              </a:tr>
              <a:tr h="423896">
                <a:tc>
                  <a:txBody>
                    <a:bodyPr/>
                    <a:lstStyle/>
                    <a:p>
                      <a:pPr algn="just">
                        <a:lnSpc>
                          <a:spcPct val="115000"/>
                        </a:lnSpc>
                        <a:spcAft>
                          <a:spcPts val="1000"/>
                        </a:spcAft>
                      </a:pPr>
                      <a:r>
                        <a:rPr lang="fr-FR" sz="1400" b="1" kern="1200" dirty="0">
                          <a:solidFill>
                            <a:schemeClr val="lt1"/>
                          </a:solidFill>
                          <a:effectLst/>
                          <a:latin typeface="+mn-lt"/>
                          <a:ea typeface="+mn-ea"/>
                          <a:cs typeface="+mn-cs"/>
                        </a:rPr>
                        <a:t>A. R. </a:t>
                      </a:r>
                      <a:r>
                        <a:rPr lang="fr-FR" sz="1400" b="1" kern="1200" dirty="0" err="1">
                          <a:solidFill>
                            <a:schemeClr val="lt1"/>
                          </a:solidFill>
                          <a:effectLst/>
                          <a:latin typeface="+mn-lt"/>
                          <a:ea typeface="+mn-ea"/>
                          <a:cs typeface="+mn-cs"/>
                        </a:rPr>
                        <a:t>Piriz</a:t>
                      </a:r>
                      <a:r>
                        <a:rPr lang="fr-FR" sz="1400" b="1" kern="1200" dirty="0">
                          <a:solidFill>
                            <a:schemeClr val="lt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Nonlinear, single mode, two-dimensional Rayleigh-Taylor instability in ideal media</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Phys. </a:t>
                      </a:r>
                      <a:r>
                        <a:rPr lang="en-US" sz="1400" kern="1200" dirty="0">
                          <a:solidFill>
                            <a:schemeClr val="dk1"/>
                          </a:solidFill>
                          <a:effectLst/>
                          <a:latin typeface="+mn-lt"/>
                          <a:ea typeface="+mn-ea"/>
                          <a:cs typeface="+mn-cs"/>
                        </a:rPr>
                        <a:t>Rev. E 110, 025101(2024).</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576578497"/>
                  </a:ext>
                </a:extLst>
              </a:tr>
              <a:tr h="423896">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fr-FR" sz="1400" b="1" kern="1200" dirty="0">
                          <a:solidFill>
                            <a:schemeClr val="lt1"/>
                          </a:solidFill>
                          <a:effectLst/>
                          <a:latin typeface="+mn-lt"/>
                          <a:ea typeface="+mn-ea"/>
                          <a:cs typeface="+mn-cs"/>
                        </a:rPr>
                        <a:t>A. R. </a:t>
                      </a:r>
                      <a:r>
                        <a:rPr lang="fr-FR" sz="1400" b="1" kern="1200" dirty="0" err="1">
                          <a:solidFill>
                            <a:schemeClr val="lt1"/>
                          </a:solidFill>
                          <a:effectLst/>
                          <a:latin typeface="+mn-lt"/>
                          <a:ea typeface="+mn-ea"/>
                          <a:cs typeface="+mn-cs"/>
                        </a:rPr>
                        <a:t>Piriz</a:t>
                      </a:r>
                      <a:r>
                        <a:rPr lang="fr-FR" sz="1400" b="1" kern="1200" dirty="0">
                          <a:solidFill>
                            <a:schemeClr val="lt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Quasi-irrotational approximation for the Rayleigh-Taylor instability in a solid bounded by a rigid wall</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Phys. </a:t>
                      </a:r>
                      <a:r>
                        <a:rPr lang="es-ES" sz="1400" kern="1200" dirty="0">
                          <a:solidFill>
                            <a:schemeClr val="dk1"/>
                          </a:solidFill>
                          <a:effectLst/>
                          <a:latin typeface="+mn-lt"/>
                          <a:ea typeface="+mn-ea"/>
                          <a:cs typeface="+mn-cs"/>
                        </a:rPr>
                        <a:t>Rev. E 111, 015102 (2025).</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2298111000"/>
                  </a:ext>
                </a:extLst>
              </a:tr>
              <a:tr h="423896">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fr-FR" sz="1400" b="1" kern="1200" dirty="0">
                          <a:solidFill>
                            <a:schemeClr val="lt1"/>
                          </a:solidFill>
                          <a:effectLst/>
                          <a:latin typeface="+mn-lt"/>
                          <a:ea typeface="+mn-ea"/>
                          <a:cs typeface="+mn-cs"/>
                        </a:rPr>
                        <a:t>A. R. </a:t>
                      </a:r>
                      <a:r>
                        <a:rPr lang="fr-FR" sz="1400" b="1" kern="1200" dirty="0" err="1">
                          <a:solidFill>
                            <a:schemeClr val="lt1"/>
                          </a:solidFill>
                          <a:effectLst/>
                          <a:latin typeface="+mn-lt"/>
                          <a:ea typeface="+mn-ea"/>
                          <a:cs typeface="+mn-cs"/>
                        </a:rPr>
                        <a:t>Piriz</a:t>
                      </a:r>
                      <a:r>
                        <a:rPr lang="fr-FR" sz="1400" b="1" kern="1200" dirty="0">
                          <a:solidFill>
                            <a:schemeClr val="lt1"/>
                          </a:solidFill>
                          <a:effectLst/>
                          <a:latin typeface="+mn-lt"/>
                          <a:ea typeface="+mn-ea"/>
                          <a:cs typeface="+mn-cs"/>
                        </a:rPr>
                        <a:t> </a:t>
                      </a:r>
                    </a:p>
                    <a:p>
                      <a:pPr algn="just">
                        <a:lnSpc>
                          <a:spcPct val="115000"/>
                        </a:lnSpc>
                        <a:spcAft>
                          <a:spcPts val="10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marL="0" algn="just" defTabSz="914400" rtl="0" eaLnBrk="1" latinLnBrk="0" hangingPunct="1">
                        <a:lnSpc>
                          <a:spcPct val="115000"/>
                        </a:lnSpc>
                        <a:spcAft>
                          <a:spcPts val="1000"/>
                        </a:spcAft>
                      </a:pPr>
                      <a:r>
                        <a:rPr lang="en-GB" sz="1400" kern="1200" dirty="0">
                          <a:solidFill>
                            <a:schemeClr val="dk1"/>
                          </a:solidFill>
                          <a:effectLst/>
                          <a:latin typeface="+mn-lt"/>
                          <a:ea typeface="+mn-ea"/>
                          <a:cs typeface="+mn-cs"/>
                        </a:rPr>
                        <a:t>The Rayleigh-Taylor instability in viscous fluids: the finite thickness effect revisited</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Phys. </a:t>
                      </a:r>
                      <a:r>
                        <a:rPr lang="en-US" sz="1400" kern="1200" dirty="0">
                          <a:solidFill>
                            <a:schemeClr val="dk1"/>
                          </a:solidFill>
                          <a:effectLst/>
                          <a:latin typeface="+mn-lt"/>
                          <a:ea typeface="+mn-ea"/>
                          <a:cs typeface="+mn-cs"/>
                        </a:rPr>
                        <a:t>Fluids 37, 022130 (2025).</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dirty="0">
                          <a:effectLst/>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72016486"/>
                  </a:ext>
                </a:extLst>
              </a:tr>
            </a:tbl>
          </a:graphicData>
        </a:graphic>
      </p:graphicFrame>
    </p:spTree>
    <p:extLst>
      <p:ext uri="{BB962C8B-B14F-4D97-AF65-F5344CB8AC3E}">
        <p14:creationId xmlns:p14="http://schemas.microsoft.com/office/powerpoint/2010/main" val="3567543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11F3-6638-EA4C-65C2-AE2C8ADB850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0CED004-B7FC-6009-BEE3-06C12E6AABC2}"/>
              </a:ext>
            </a:extLst>
          </p:cNvPr>
          <p:cNvSpPr>
            <a:spLocks noGrp="1"/>
          </p:cNvSpPr>
          <p:nvPr>
            <p:ph type="title"/>
          </p:nvPr>
        </p:nvSpPr>
        <p:spPr>
          <a:xfrm>
            <a:off x="3905035" y="190293"/>
            <a:ext cx="11408735" cy="403580"/>
          </a:xfrm>
        </p:spPr>
        <p:txBody>
          <a:bodyPr/>
          <a:lstStyle/>
          <a:p>
            <a:r>
              <a:rPr lang="en-US" sz="2400" b="1" noProof="0" dirty="0">
                <a:solidFill>
                  <a:srgbClr val="1F497D"/>
                </a:solidFill>
                <a:latin typeface="Calibri" panose="020F0502020204030204" pitchFamily="34" charset="0"/>
                <a:ea typeface="MS Mincho" panose="02020609040205080304" pitchFamily="49" charset="-128"/>
                <a:cs typeface="Calibri" panose="020F0502020204030204" pitchFamily="34" charset="0"/>
              </a:rPr>
              <a:t>FOPIFE scientific dissemination</a:t>
            </a:r>
          </a:p>
        </p:txBody>
      </p:sp>
      <p:pic>
        <p:nvPicPr>
          <p:cNvPr id="4" name="Image 3">
            <a:extLst>
              <a:ext uri="{FF2B5EF4-FFF2-40B4-BE49-F238E27FC236}">
                <a16:creationId xmlns:a16="http://schemas.microsoft.com/office/drawing/2014/main" id="{9B9CC8E0-946A-CBA4-D87E-40CF15618D80}"/>
              </a:ext>
            </a:extLst>
          </p:cNvPr>
          <p:cNvPicPr>
            <a:picLocks noChangeAspect="1"/>
          </p:cNvPicPr>
          <p:nvPr/>
        </p:nvPicPr>
        <p:blipFill>
          <a:blip r:embed="rId2"/>
          <a:stretch>
            <a:fillRect/>
          </a:stretch>
        </p:blipFill>
        <p:spPr>
          <a:xfrm>
            <a:off x="262636" y="190293"/>
            <a:ext cx="1623792" cy="479269"/>
          </a:xfrm>
          <a:prstGeom prst="rect">
            <a:avLst/>
          </a:prstGeom>
        </p:spPr>
      </p:pic>
      <p:pic>
        <p:nvPicPr>
          <p:cNvPr id="6" name="Image 5">
            <a:extLst>
              <a:ext uri="{FF2B5EF4-FFF2-40B4-BE49-F238E27FC236}">
                <a16:creationId xmlns:a16="http://schemas.microsoft.com/office/drawing/2014/main" id="{0B6F4F87-5473-9AAA-3379-D6CD969F67C7}"/>
              </a:ext>
            </a:extLst>
          </p:cNvPr>
          <p:cNvPicPr>
            <a:picLocks noChangeAspect="1"/>
          </p:cNvPicPr>
          <p:nvPr/>
        </p:nvPicPr>
        <p:blipFill>
          <a:blip r:embed="rId3"/>
          <a:stretch>
            <a:fillRect/>
          </a:stretch>
        </p:blipFill>
        <p:spPr>
          <a:xfrm>
            <a:off x="141710" y="632305"/>
            <a:ext cx="1837561" cy="518575"/>
          </a:xfrm>
          <a:prstGeom prst="rect">
            <a:avLst/>
          </a:prstGeom>
        </p:spPr>
      </p:pic>
      <p:graphicFrame>
        <p:nvGraphicFramePr>
          <p:cNvPr id="11" name="Tableau 10">
            <a:extLst>
              <a:ext uri="{FF2B5EF4-FFF2-40B4-BE49-F238E27FC236}">
                <a16:creationId xmlns:a16="http://schemas.microsoft.com/office/drawing/2014/main" id="{3A16D599-9D9B-00C1-984F-ADF5597B6681}"/>
              </a:ext>
            </a:extLst>
          </p:cNvPr>
          <p:cNvGraphicFramePr>
            <a:graphicFrameLocks noGrp="1"/>
          </p:cNvGraphicFramePr>
          <p:nvPr>
            <p:extLst>
              <p:ext uri="{D42A27DB-BD31-4B8C-83A1-F6EECF244321}">
                <p14:modId xmlns:p14="http://schemas.microsoft.com/office/powerpoint/2010/main" val="3373579070"/>
              </p:ext>
            </p:extLst>
          </p:nvPr>
        </p:nvGraphicFramePr>
        <p:xfrm>
          <a:off x="141710" y="1263162"/>
          <a:ext cx="11908580" cy="3120183"/>
        </p:xfrm>
        <a:graphic>
          <a:graphicData uri="http://schemas.openxmlformats.org/drawingml/2006/table">
            <a:tbl>
              <a:tblPr firstRow="1" firstCol="1" bandRow="1">
                <a:tableStyleId>{5C22544A-7EE6-4342-B048-85BDC9FD1C3A}</a:tableStyleId>
              </a:tblPr>
              <a:tblGrid>
                <a:gridCol w="2130890">
                  <a:extLst>
                    <a:ext uri="{9D8B030D-6E8A-4147-A177-3AD203B41FA5}">
                      <a16:colId xmlns:a16="http://schemas.microsoft.com/office/drawing/2014/main" val="3044386247"/>
                    </a:ext>
                  </a:extLst>
                </a:gridCol>
                <a:gridCol w="3602304">
                  <a:extLst>
                    <a:ext uri="{9D8B030D-6E8A-4147-A177-3AD203B41FA5}">
                      <a16:colId xmlns:a16="http://schemas.microsoft.com/office/drawing/2014/main" val="2350220326"/>
                    </a:ext>
                  </a:extLst>
                </a:gridCol>
                <a:gridCol w="4288465">
                  <a:extLst>
                    <a:ext uri="{9D8B030D-6E8A-4147-A177-3AD203B41FA5}">
                      <a16:colId xmlns:a16="http://schemas.microsoft.com/office/drawing/2014/main" val="1472705468"/>
                    </a:ext>
                  </a:extLst>
                </a:gridCol>
                <a:gridCol w="1886921">
                  <a:extLst>
                    <a:ext uri="{9D8B030D-6E8A-4147-A177-3AD203B41FA5}">
                      <a16:colId xmlns:a16="http://schemas.microsoft.com/office/drawing/2014/main" val="3361498834"/>
                    </a:ext>
                  </a:extLst>
                </a:gridCol>
              </a:tblGrid>
              <a:tr h="316347">
                <a:tc>
                  <a:txBody>
                    <a:bodyPr/>
                    <a:lstStyle/>
                    <a:p>
                      <a:pPr algn="just">
                        <a:lnSpc>
                          <a:spcPct val="115000"/>
                        </a:lnSpc>
                        <a:spcAft>
                          <a:spcPts val="1000"/>
                        </a:spcAft>
                      </a:pPr>
                      <a:r>
                        <a:rPr lang="en-GB" sz="1400" dirty="0">
                          <a:effectLst/>
                        </a:rPr>
                        <a:t>First Author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Title of work</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dirty="0">
                          <a:effectLst/>
                        </a:rPr>
                        <a:t>Journal / Conference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tc>
                  <a:txBody>
                    <a:bodyPr/>
                    <a:lstStyle/>
                    <a:p>
                      <a:pPr algn="just">
                        <a:lnSpc>
                          <a:spcPct val="115000"/>
                        </a:lnSpc>
                        <a:spcAft>
                          <a:spcPts val="1000"/>
                        </a:spcAft>
                      </a:pPr>
                      <a:r>
                        <a:rPr lang="en-GB" sz="1400">
                          <a:effectLst/>
                        </a:rPr>
                        <a:t>Doc. Type</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20387" marR="10015" marT="0" marB="0"/>
                </a:tc>
                <a:extLst>
                  <a:ext uri="{0D108BD9-81ED-4DB2-BD59-A6C34878D82A}">
                    <a16:rowId xmlns:a16="http://schemas.microsoft.com/office/drawing/2014/main" val="2003161780"/>
                  </a:ext>
                </a:extLst>
              </a:tr>
              <a:tr h="553786">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fr-FR" sz="1400" b="1" kern="1200" dirty="0">
                          <a:solidFill>
                            <a:schemeClr val="lt1"/>
                          </a:solidFill>
                          <a:effectLst/>
                          <a:latin typeface="+mn-lt"/>
                          <a:ea typeface="+mn-ea"/>
                          <a:cs typeface="+mn-cs"/>
                        </a:rPr>
                        <a:t>A. R. </a:t>
                      </a:r>
                      <a:r>
                        <a:rPr lang="fr-FR" sz="1400" b="1" kern="1200" dirty="0" err="1">
                          <a:solidFill>
                            <a:schemeClr val="lt1"/>
                          </a:solidFill>
                          <a:effectLst/>
                          <a:latin typeface="+mn-lt"/>
                          <a:ea typeface="+mn-ea"/>
                          <a:cs typeface="+mn-cs"/>
                        </a:rPr>
                        <a:t>Piriz</a:t>
                      </a:r>
                      <a:r>
                        <a:rPr lang="fr-FR" sz="1400" b="1" kern="1200" dirty="0">
                          <a:solidFill>
                            <a:schemeClr val="lt1"/>
                          </a:solidFill>
                          <a:effectLst/>
                          <a:latin typeface="+mn-lt"/>
                          <a:ea typeface="+mn-ea"/>
                          <a:cs typeface="+mn-cs"/>
                        </a:rPr>
                        <a:t> </a:t>
                      </a:r>
                    </a:p>
                    <a:p>
                      <a:pPr algn="just">
                        <a:lnSpc>
                          <a:spcPct val="115000"/>
                        </a:lnSpc>
                        <a:spcAft>
                          <a:spcPts val="10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Quasi-irrotational growth rate for the Rayleigh-Taylor instability in accelerated elastic and viscous layers</a:t>
                      </a:r>
                      <a:r>
                        <a:rPr lang="fr-FR" sz="1400" kern="1200" dirty="0">
                          <a:solidFill>
                            <a:schemeClr val="dk1"/>
                          </a:solidFill>
                          <a:effectLst/>
                          <a:latin typeface="+mn-lt"/>
                          <a:ea typeface="+mn-ea"/>
                          <a:cs typeface="+mn-cs"/>
                        </a:rPr>
                        <a:t> </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Phys. </a:t>
                      </a:r>
                      <a:r>
                        <a:rPr lang="en-US" sz="1400" kern="1200" dirty="0">
                          <a:solidFill>
                            <a:schemeClr val="dk1"/>
                          </a:solidFill>
                          <a:effectLst/>
                          <a:latin typeface="+mn-lt"/>
                          <a:ea typeface="+mn-ea"/>
                          <a:cs typeface="+mn-cs"/>
                        </a:rPr>
                        <a:t>Rev. E 112, 015105 (2025).</a:t>
                      </a:r>
                      <a:r>
                        <a:rPr lang="fr-FR" sz="1400" kern="1200" dirty="0">
                          <a:solidFill>
                            <a:schemeClr val="dk1"/>
                          </a:solidFill>
                          <a:effectLst/>
                          <a:latin typeface="+mn-lt"/>
                          <a:ea typeface="+mn-ea"/>
                          <a:cs typeface="+mn-cs"/>
                        </a:rPr>
                        <a:t> </a:t>
                      </a:r>
                    </a:p>
                    <a:p>
                      <a:pPr algn="just">
                        <a:lnSpc>
                          <a:spcPct val="115000"/>
                        </a:lnSpc>
                        <a:spcAft>
                          <a:spcPts val="1000"/>
                        </a:spcAft>
                      </a:pPr>
                      <a:r>
                        <a:rPr lang="en-GB"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rPr>
                        <a:t> 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124405004"/>
                  </a:ext>
                </a:extLst>
              </a:tr>
              <a:tr h="638994">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 Bret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US" sz="1400" dirty="0"/>
                        <a:t>The Rayleigh-Taylor instability with foams</a:t>
                      </a:r>
                      <a:endParaRPr lang="fr-FR" sz="1400" kern="1200" dirty="0">
                        <a:solidFill>
                          <a:schemeClr val="dk1"/>
                        </a:solidFill>
                        <a:effectLst/>
                        <a:latin typeface="+mn-lt"/>
                        <a:ea typeface="+mn-ea"/>
                        <a:cs typeface="+mn-cs"/>
                      </a:endParaRPr>
                    </a:p>
                  </a:txBody>
                  <a:tcPr marL="38628" marR="38628" marT="0" marB="0"/>
                </a:tc>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s-ES" sz="1400" kern="1200" dirty="0" err="1">
                          <a:solidFill>
                            <a:schemeClr val="dk1"/>
                          </a:solidFill>
                          <a:effectLst/>
                          <a:latin typeface="+mn-lt"/>
                          <a:ea typeface="+mn-ea"/>
                          <a:cs typeface="+mn-cs"/>
                        </a:rPr>
                        <a:t>Under</a:t>
                      </a:r>
                      <a:r>
                        <a:rPr lang="es-ES" sz="1400" kern="1200" dirty="0">
                          <a:solidFill>
                            <a:schemeClr val="dk1"/>
                          </a:solidFill>
                          <a:effectLst/>
                          <a:latin typeface="+mn-lt"/>
                          <a:ea typeface="+mn-ea"/>
                          <a:cs typeface="+mn-cs"/>
                        </a:rPr>
                        <a:t> </a:t>
                      </a:r>
                      <a:r>
                        <a:rPr lang="es-ES" sz="1400" kern="1200" dirty="0" err="1">
                          <a:solidFill>
                            <a:schemeClr val="dk1"/>
                          </a:solidFill>
                          <a:effectLst/>
                          <a:latin typeface="+mn-lt"/>
                          <a:ea typeface="+mn-ea"/>
                          <a:cs typeface="+mn-cs"/>
                        </a:rPr>
                        <a:t>review</a:t>
                      </a:r>
                      <a:r>
                        <a:rPr lang="es-ES" sz="1400" kern="1200" dirty="0">
                          <a:solidFill>
                            <a:schemeClr val="dk1"/>
                          </a:solidFill>
                          <a:effectLst/>
                          <a:latin typeface="+mn-lt"/>
                          <a:ea typeface="+mn-ea"/>
                          <a:cs typeface="+mn-cs"/>
                        </a:rPr>
                        <a:t>, arXiv:2510.27518</a:t>
                      </a:r>
                      <a:endParaRPr lang="fr-FR" sz="1400" kern="1200" dirty="0">
                        <a:solidFill>
                          <a:schemeClr val="dk1"/>
                        </a:solidFill>
                        <a:effectLst/>
                        <a:latin typeface="+mn-lt"/>
                        <a:ea typeface="+mn-ea"/>
                        <a:cs typeface="+mn-cs"/>
                      </a:endParaRPr>
                    </a:p>
                    <a:p>
                      <a:pPr algn="just">
                        <a:lnSpc>
                          <a:spcPct val="115000"/>
                        </a:lnSpc>
                        <a:spcAft>
                          <a:spcPts val="10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836263782"/>
                  </a:ext>
                </a:extLst>
              </a:tr>
              <a:tr h="316347">
                <a:tc>
                  <a:txBody>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fr-FR" sz="1400" b="1" kern="1200" dirty="0">
                          <a:solidFill>
                            <a:schemeClr val="lt1"/>
                          </a:solidFill>
                          <a:effectLst/>
                          <a:latin typeface="Calibri" panose="020F0502020204030204" pitchFamily="34" charset="0"/>
                          <a:ea typeface="+mn-ea"/>
                          <a:cs typeface="Times New Roman" panose="02020603050405020304" pitchFamily="18" charset="0"/>
                        </a:rPr>
                        <a:t>O. </a:t>
                      </a:r>
                      <a:r>
                        <a:rPr lang="fr-FR" sz="1400" b="1" kern="1200" dirty="0" err="1">
                          <a:solidFill>
                            <a:schemeClr val="lt1"/>
                          </a:solidFill>
                          <a:effectLst/>
                          <a:latin typeface="Calibri" panose="020F0502020204030204" pitchFamily="34" charset="0"/>
                          <a:ea typeface="+mn-ea"/>
                          <a:cs typeface="Times New Roman" panose="02020603050405020304" pitchFamily="18" charset="0"/>
                        </a:rPr>
                        <a:t>Turianska</a:t>
                      </a:r>
                      <a:endParaRPr lang="fr-FR" sz="1400" b="1" kern="1200" dirty="0">
                        <a:solidFill>
                          <a:schemeClr val="lt1"/>
                        </a:solidFill>
                        <a:effectLst/>
                        <a:latin typeface="Calibri" panose="020F0502020204030204" pitchFamily="34" charset="0"/>
                        <a:ea typeface="+mn-ea"/>
                        <a:cs typeface="Times New Roman" panose="02020603050405020304" pitchFamily="18" charset="0"/>
                      </a:endParaRPr>
                    </a:p>
                    <a:p>
                      <a:pPr algn="just">
                        <a:lnSpc>
                          <a:spcPct val="115000"/>
                        </a:lnSpc>
                        <a:spcAft>
                          <a:spcPts val="10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fr-FR" sz="1400" kern="1200" dirty="0">
                          <a:solidFill>
                            <a:schemeClr val="dk1"/>
                          </a:solidFill>
                          <a:latin typeface="+mn-lt"/>
                          <a:ea typeface="+mn-ea"/>
                          <a:cs typeface="+mn-cs"/>
                        </a:rPr>
                        <a:t>Laser-</a:t>
                      </a:r>
                      <a:r>
                        <a:rPr lang="fr-FR" sz="1400" kern="1200" dirty="0" err="1">
                          <a:solidFill>
                            <a:schemeClr val="dk1"/>
                          </a:solidFill>
                          <a:latin typeface="+mn-lt"/>
                          <a:ea typeface="+mn-ea"/>
                          <a:cs typeface="+mn-cs"/>
                        </a:rPr>
                        <a:t>driven</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shock</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waves</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propagating</a:t>
                      </a:r>
                      <a:r>
                        <a:rPr lang="fr-FR" sz="1400" kern="1200" dirty="0">
                          <a:solidFill>
                            <a:schemeClr val="dk1"/>
                          </a:solidFill>
                          <a:latin typeface="+mn-lt"/>
                          <a:ea typeface="+mn-ea"/>
                          <a:cs typeface="+mn-cs"/>
                        </a:rPr>
                        <a:t> in </a:t>
                      </a:r>
                      <a:r>
                        <a:rPr lang="fr-FR" sz="1400" kern="1200" dirty="0" err="1">
                          <a:solidFill>
                            <a:schemeClr val="dk1"/>
                          </a:solidFill>
                          <a:latin typeface="+mn-lt"/>
                          <a:ea typeface="+mn-ea"/>
                          <a:cs typeface="+mn-cs"/>
                        </a:rPr>
                        <a:t>foam</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targets</a:t>
                      </a:r>
                      <a:r>
                        <a:rPr lang="fr-FR" sz="1400" kern="1200" dirty="0">
                          <a:solidFill>
                            <a:schemeClr val="dk1"/>
                          </a:solidFill>
                          <a:latin typeface="+mn-lt"/>
                          <a:ea typeface="+mn-ea"/>
                          <a:cs typeface="+mn-cs"/>
                        </a:rPr>
                        <a:t>: time-</a:t>
                      </a:r>
                      <a:r>
                        <a:rPr lang="fr-FR" sz="1400" kern="1200" dirty="0" err="1">
                          <a:solidFill>
                            <a:schemeClr val="dk1"/>
                          </a:solidFill>
                          <a:latin typeface="+mn-lt"/>
                          <a:ea typeface="+mn-ea"/>
                          <a:cs typeface="+mn-cs"/>
                        </a:rPr>
                        <a:t>resolved</a:t>
                      </a:r>
                      <a:r>
                        <a:rPr lang="fr-FR" sz="1400" kern="1200" dirty="0">
                          <a:solidFill>
                            <a:schemeClr val="dk1"/>
                          </a:solidFill>
                          <a:latin typeface="+mn-lt"/>
                          <a:ea typeface="+mn-ea"/>
                          <a:cs typeface="+mn-cs"/>
                        </a:rPr>
                        <a:t> X-ray </a:t>
                      </a:r>
                      <a:r>
                        <a:rPr lang="fr-FR" sz="1400" kern="1200" dirty="0" err="1">
                          <a:solidFill>
                            <a:schemeClr val="dk1"/>
                          </a:solidFill>
                          <a:latin typeface="+mn-lt"/>
                          <a:ea typeface="+mn-ea"/>
                          <a:cs typeface="+mn-cs"/>
                        </a:rPr>
                        <a:t>radiography</a:t>
                      </a:r>
                      <a:r>
                        <a:rPr lang="fr-FR" sz="1400" kern="1200" dirty="0">
                          <a:solidFill>
                            <a:schemeClr val="dk1"/>
                          </a:solidFill>
                          <a:latin typeface="+mn-lt"/>
                          <a:ea typeface="+mn-ea"/>
                          <a:cs typeface="+mn-cs"/>
                        </a:rPr>
                        <a:t> and 2D </a:t>
                      </a:r>
                      <a:r>
                        <a:rPr lang="fr-FR" sz="1400" kern="1200" dirty="0" err="1">
                          <a:solidFill>
                            <a:schemeClr val="dk1"/>
                          </a:solidFill>
                          <a:latin typeface="+mn-lt"/>
                          <a:ea typeface="+mn-ea"/>
                          <a:cs typeface="+mn-cs"/>
                        </a:rPr>
                        <a:t>hydrodynamic</a:t>
                      </a:r>
                      <a:r>
                        <a:rPr lang="fr-FR" sz="1400" kern="1200" dirty="0">
                          <a:solidFill>
                            <a:schemeClr val="dk1"/>
                          </a:solidFill>
                          <a:latin typeface="+mn-lt"/>
                          <a:ea typeface="+mn-ea"/>
                          <a:cs typeface="+mn-cs"/>
                        </a:rPr>
                        <a:t> simulations</a:t>
                      </a:r>
                    </a:p>
                  </a:txBody>
                  <a:tcPr marL="38628" marR="38628" marT="0" marB="0"/>
                </a:tc>
                <a:tc>
                  <a:txBody>
                    <a:bodyPr/>
                    <a:lstStyle/>
                    <a:p>
                      <a:pPr algn="just">
                        <a:lnSpc>
                          <a:spcPct val="115000"/>
                        </a:lnSpc>
                        <a:spcAft>
                          <a:spcPts val="1000"/>
                        </a:spcAft>
                      </a:pPr>
                      <a:r>
                        <a:rPr lang="en-GB" sz="1400" kern="1200" dirty="0">
                          <a:solidFill>
                            <a:schemeClr val="dk1"/>
                          </a:solidFill>
                          <a:effectLst/>
                          <a:latin typeface="+mn-lt"/>
                          <a:ea typeface="+mn-ea"/>
                          <a:cs typeface="+mn-cs"/>
                        </a:rPr>
                        <a:t>Plasma 2025, </a:t>
                      </a:r>
                      <a:r>
                        <a:rPr lang="en-GB" sz="1400" kern="1200" dirty="0" err="1">
                          <a:solidFill>
                            <a:schemeClr val="dk1"/>
                          </a:solidFill>
                          <a:effectLst/>
                          <a:latin typeface="+mn-lt"/>
                          <a:ea typeface="+mn-ea"/>
                          <a:cs typeface="+mn-cs"/>
                        </a:rPr>
                        <a:t>Warsav</a:t>
                      </a:r>
                      <a:endParaRPr lang="fr-FR" sz="1400" kern="1200" dirty="0">
                        <a:solidFill>
                          <a:schemeClr val="dk1"/>
                        </a:solidFill>
                        <a:effectLst/>
                        <a:latin typeface="+mn-lt"/>
                        <a:ea typeface="+mn-ea"/>
                        <a:cs typeface="+mn-cs"/>
                      </a:endParaRPr>
                    </a:p>
                  </a:txBody>
                  <a:tcPr marL="38628" marR="38628" marT="0" marB="0"/>
                </a:tc>
                <a:tc>
                  <a:txBody>
                    <a:bodyPr/>
                    <a:lstStyle/>
                    <a:p>
                      <a:pPr algn="just">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Invited talk</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1209063733"/>
                  </a:ext>
                </a:extLst>
              </a:tr>
              <a:tr h="316347">
                <a:tc>
                  <a:txBody>
                    <a:bodyPr/>
                    <a:lstStyle/>
                    <a:p>
                      <a:pPr algn="just">
                        <a:lnSpc>
                          <a:spcPct val="115000"/>
                        </a:lnSpc>
                        <a:spcAft>
                          <a:spcPts val="10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C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Kanstein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tc>
                  <a:txBody>
                    <a:bodyPr/>
                    <a:lstStyle/>
                    <a:p>
                      <a:pPr algn="just">
                        <a:lnSpc>
                          <a:spcPct val="115000"/>
                        </a:lnSpc>
                        <a:spcAft>
                          <a:spcPts val="1000"/>
                        </a:spcAft>
                      </a:pPr>
                      <a:r>
                        <a:rPr lang="fr-FR" sz="1400" kern="1200" dirty="0" err="1">
                          <a:solidFill>
                            <a:schemeClr val="dk1"/>
                          </a:solidFill>
                          <a:latin typeface="+mn-lt"/>
                          <a:ea typeface="+mn-ea"/>
                          <a:cs typeface="+mn-cs"/>
                        </a:rPr>
                        <a:t>Experimental</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study</a:t>
                      </a:r>
                      <a:r>
                        <a:rPr lang="fr-FR" sz="1400" kern="1200" dirty="0">
                          <a:solidFill>
                            <a:schemeClr val="dk1"/>
                          </a:solidFill>
                          <a:latin typeface="+mn-lt"/>
                          <a:ea typeface="+mn-ea"/>
                          <a:cs typeface="+mn-cs"/>
                        </a:rPr>
                        <a:t> of laser plasma </a:t>
                      </a:r>
                      <a:r>
                        <a:rPr lang="fr-FR" sz="1400" kern="1200" dirty="0" err="1">
                          <a:solidFill>
                            <a:schemeClr val="dk1"/>
                          </a:solidFill>
                          <a:latin typeface="+mn-lt"/>
                          <a:ea typeface="+mn-ea"/>
                          <a:cs typeface="+mn-cs"/>
                        </a:rPr>
                        <a:t>instabilities</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with</a:t>
                      </a:r>
                      <a:r>
                        <a:rPr lang="fr-FR" sz="1400" kern="1200" dirty="0">
                          <a:solidFill>
                            <a:schemeClr val="dk1"/>
                          </a:solidFill>
                          <a:latin typeface="+mn-lt"/>
                          <a:ea typeface="+mn-ea"/>
                          <a:cs typeface="+mn-cs"/>
                        </a:rPr>
                        <a:t> </a:t>
                      </a:r>
                      <a:r>
                        <a:rPr lang="fr-FR" sz="1400" kern="1200" dirty="0" err="1">
                          <a:solidFill>
                            <a:schemeClr val="dk1"/>
                          </a:solidFill>
                          <a:latin typeface="+mn-lt"/>
                          <a:ea typeface="+mn-ea"/>
                          <a:cs typeface="+mn-cs"/>
                        </a:rPr>
                        <a:t>broadband</a:t>
                      </a:r>
                      <a:r>
                        <a:rPr lang="fr-FR" sz="1400" kern="1200" dirty="0">
                          <a:solidFill>
                            <a:schemeClr val="dk1"/>
                          </a:solidFill>
                          <a:latin typeface="+mn-lt"/>
                          <a:ea typeface="+mn-ea"/>
                          <a:cs typeface="+mn-cs"/>
                        </a:rPr>
                        <a:t> laser pulses at the GSI PHELIX laser </a:t>
                      </a:r>
                      <a:r>
                        <a:rPr lang="fr-FR" sz="1400" kern="1200" dirty="0" err="1">
                          <a:solidFill>
                            <a:schemeClr val="dk1"/>
                          </a:solidFill>
                          <a:latin typeface="+mn-lt"/>
                          <a:ea typeface="+mn-ea"/>
                          <a:cs typeface="+mn-cs"/>
                        </a:rPr>
                        <a:t>facility</a:t>
                      </a:r>
                      <a:endParaRPr lang="fr-FR" sz="1400" kern="1200" dirty="0">
                        <a:solidFill>
                          <a:schemeClr val="dk1"/>
                        </a:solidFill>
                        <a:latin typeface="+mn-lt"/>
                        <a:ea typeface="+mn-ea"/>
                        <a:cs typeface="+mn-cs"/>
                      </a:endParaRPr>
                    </a:p>
                  </a:txBody>
                  <a:tcPr marL="38628" marR="38628" marT="0" marB="0"/>
                </a:tc>
                <a:tc>
                  <a:txBody>
                    <a:bodyPr/>
                    <a:lstStyle/>
                    <a:p>
                      <a:pPr algn="just">
                        <a:lnSpc>
                          <a:spcPct val="115000"/>
                        </a:lnSpc>
                        <a:spcAft>
                          <a:spcPts val="1000"/>
                        </a:spcAft>
                      </a:pPr>
                      <a:r>
                        <a:rPr lang="fr-FR" sz="1400" kern="1200" dirty="0">
                          <a:solidFill>
                            <a:schemeClr val="dk1"/>
                          </a:solidFill>
                          <a:effectLst/>
                          <a:latin typeface="+mn-lt"/>
                          <a:ea typeface="+mn-ea"/>
                          <a:cs typeface="+mn-cs"/>
                        </a:rPr>
                        <a:t>Plasma Phys. Control. Fusion 67 (2025)</a:t>
                      </a:r>
                    </a:p>
                  </a:txBody>
                  <a:tcPr marL="38628" marR="38628" marT="0" marB="0"/>
                </a:tc>
                <a:tc>
                  <a:txBody>
                    <a:bodyPr/>
                    <a:lstStyle/>
                    <a:p>
                      <a:pPr algn="just">
                        <a:lnSpc>
                          <a:spcPct val="115000"/>
                        </a:lnSpc>
                        <a:spcAft>
                          <a:spcPts val="1000"/>
                        </a:spcAft>
                      </a:pPr>
                      <a:r>
                        <a:rPr lang="fr-FR" sz="1400" dirty="0" err="1">
                          <a:effectLst/>
                          <a:latin typeface="Calibri" panose="020F0502020204030204" pitchFamily="34" charset="0"/>
                          <a:ea typeface="Calibri" panose="020F0502020204030204" pitchFamily="34" charset="0"/>
                          <a:cs typeface="Times New Roman" panose="02020603050405020304" pitchFamily="18" charset="0"/>
                        </a:rPr>
                        <a:t>paper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628" marR="38628" marT="0" marB="0"/>
                </a:tc>
                <a:extLst>
                  <a:ext uri="{0D108BD9-81ED-4DB2-BD59-A6C34878D82A}">
                    <a16:rowId xmlns:a16="http://schemas.microsoft.com/office/drawing/2014/main" val="3580895535"/>
                  </a:ext>
                </a:extLst>
              </a:tr>
            </a:tbl>
          </a:graphicData>
        </a:graphic>
      </p:graphicFrame>
    </p:spTree>
    <p:extLst>
      <p:ext uri="{BB962C8B-B14F-4D97-AF65-F5344CB8AC3E}">
        <p14:creationId xmlns:p14="http://schemas.microsoft.com/office/powerpoint/2010/main" val="3376118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99B55-29BB-5597-61B2-3F219C254BF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BC7D6EC-17C2-9557-D82E-D97EE371EAE7}"/>
              </a:ext>
            </a:extLst>
          </p:cNvPr>
          <p:cNvSpPr>
            <a:spLocks noGrp="1"/>
          </p:cNvSpPr>
          <p:nvPr>
            <p:ph type="title"/>
          </p:nvPr>
        </p:nvSpPr>
        <p:spPr>
          <a:xfrm>
            <a:off x="3905035" y="190293"/>
            <a:ext cx="11408735" cy="403580"/>
          </a:xfrm>
        </p:spPr>
        <p:txBody>
          <a:bodyPr/>
          <a:lstStyle/>
          <a:p>
            <a:r>
              <a:rPr lang="en-US" sz="2400" b="1" noProof="0" dirty="0">
                <a:solidFill>
                  <a:srgbClr val="1F497D"/>
                </a:solidFill>
                <a:latin typeface="Calibri" panose="020F0502020204030204" pitchFamily="34" charset="0"/>
                <a:ea typeface="MS Mincho" panose="02020609040205080304" pitchFamily="49" charset="-128"/>
                <a:cs typeface="Calibri" panose="020F0502020204030204" pitchFamily="34" charset="0"/>
              </a:rPr>
              <a:t>Projects deliverables</a:t>
            </a:r>
          </a:p>
        </p:txBody>
      </p:sp>
      <p:pic>
        <p:nvPicPr>
          <p:cNvPr id="4" name="Image 3">
            <a:extLst>
              <a:ext uri="{FF2B5EF4-FFF2-40B4-BE49-F238E27FC236}">
                <a16:creationId xmlns:a16="http://schemas.microsoft.com/office/drawing/2014/main" id="{A41E2E51-0FAE-42FD-AD9E-D6033F99C59E}"/>
              </a:ext>
            </a:extLst>
          </p:cNvPr>
          <p:cNvPicPr>
            <a:picLocks noChangeAspect="1"/>
          </p:cNvPicPr>
          <p:nvPr/>
        </p:nvPicPr>
        <p:blipFill>
          <a:blip r:embed="rId2"/>
          <a:stretch>
            <a:fillRect/>
          </a:stretch>
        </p:blipFill>
        <p:spPr>
          <a:xfrm>
            <a:off x="262636" y="190293"/>
            <a:ext cx="1623792" cy="479269"/>
          </a:xfrm>
          <a:prstGeom prst="rect">
            <a:avLst/>
          </a:prstGeom>
        </p:spPr>
      </p:pic>
      <p:pic>
        <p:nvPicPr>
          <p:cNvPr id="6" name="Image 5">
            <a:extLst>
              <a:ext uri="{FF2B5EF4-FFF2-40B4-BE49-F238E27FC236}">
                <a16:creationId xmlns:a16="http://schemas.microsoft.com/office/drawing/2014/main" id="{28BBC793-0432-6572-91C1-40E5DA3AEC02}"/>
              </a:ext>
            </a:extLst>
          </p:cNvPr>
          <p:cNvPicPr>
            <a:picLocks noChangeAspect="1"/>
          </p:cNvPicPr>
          <p:nvPr/>
        </p:nvPicPr>
        <p:blipFill>
          <a:blip r:embed="rId3"/>
          <a:stretch>
            <a:fillRect/>
          </a:stretch>
        </p:blipFill>
        <p:spPr>
          <a:xfrm>
            <a:off x="141710" y="632305"/>
            <a:ext cx="1837561" cy="518575"/>
          </a:xfrm>
          <a:prstGeom prst="rect">
            <a:avLst/>
          </a:prstGeom>
        </p:spPr>
      </p:pic>
      <p:pic>
        <p:nvPicPr>
          <p:cNvPr id="3" name="Image 2">
            <a:extLst>
              <a:ext uri="{FF2B5EF4-FFF2-40B4-BE49-F238E27FC236}">
                <a16:creationId xmlns:a16="http://schemas.microsoft.com/office/drawing/2014/main" id="{9B6DA4C7-6160-E220-6865-C37085EE4AEB}"/>
              </a:ext>
            </a:extLst>
          </p:cNvPr>
          <p:cNvPicPr>
            <a:picLocks noChangeAspect="1"/>
          </p:cNvPicPr>
          <p:nvPr/>
        </p:nvPicPr>
        <p:blipFill>
          <a:blip r:embed="rId4"/>
          <a:stretch>
            <a:fillRect/>
          </a:stretch>
        </p:blipFill>
        <p:spPr>
          <a:xfrm>
            <a:off x="141710" y="1337756"/>
            <a:ext cx="8355891" cy="4546249"/>
          </a:xfrm>
          <a:prstGeom prst="rect">
            <a:avLst/>
          </a:prstGeom>
        </p:spPr>
      </p:pic>
      <p:sp>
        <p:nvSpPr>
          <p:cNvPr id="7" name="ZoneTexte 6">
            <a:extLst>
              <a:ext uri="{FF2B5EF4-FFF2-40B4-BE49-F238E27FC236}">
                <a16:creationId xmlns:a16="http://schemas.microsoft.com/office/drawing/2014/main" id="{C93434D2-85A6-D728-68D2-349A4CE3F42C}"/>
              </a:ext>
            </a:extLst>
          </p:cNvPr>
          <p:cNvSpPr txBox="1"/>
          <p:nvPr/>
        </p:nvSpPr>
        <p:spPr>
          <a:xfrm>
            <a:off x="8710681" y="1896940"/>
            <a:ext cx="665567" cy="369332"/>
          </a:xfrm>
          <a:prstGeom prst="rect">
            <a:avLst/>
          </a:prstGeom>
          <a:noFill/>
        </p:spPr>
        <p:txBody>
          <a:bodyPr wrap="none" rtlCol="0">
            <a:spAutoFit/>
          </a:bodyPr>
          <a:lstStyle/>
          <a:p>
            <a:r>
              <a:rPr lang="en-US" dirty="0">
                <a:solidFill>
                  <a:schemeClr val="accent6"/>
                </a:solidFill>
              </a:rPr>
              <a:t>done</a:t>
            </a:r>
          </a:p>
        </p:txBody>
      </p:sp>
      <p:sp>
        <p:nvSpPr>
          <p:cNvPr id="8" name="ZoneTexte 7">
            <a:extLst>
              <a:ext uri="{FF2B5EF4-FFF2-40B4-BE49-F238E27FC236}">
                <a16:creationId xmlns:a16="http://schemas.microsoft.com/office/drawing/2014/main" id="{1ADE0DB2-9D56-D028-B286-19A7281C9B75}"/>
              </a:ext>
            </a:extLst>
          </p:cNvPr>
          <p:cNvSpPr txBox="1"/>
          <p:nvPr/>
        </p:nvSpPr>
        <p:spPr>
          <a:xfrm>
            <a:off x="8710681" y="2266272"/>
            <a:ext cx="1218282" cy="369332"/>
          </a:xfrm>
          <a:prstGeom prst="rect">
            <a:avLst/>
          </a:prstGeom>
          <a:noFill/>
        </p:spPr>
        <p:txBody>
          <a:bodyPr wrap="none" rtlCol="0">
            <a:spAutoFit/>
          </a:bodyPr>
          <a:lstStyle/>
          <a:p>
            <a:r>
              <a:rPr lang="en-US" dirty="0">
                <a:solidFill>
                  <a:srgbClr val="FFC000"/>
                </a:solidFill>
              </a:rPr>
              <a:t>In progress</a:t>
            </a:r>
          </a:p>
        </p:txBody>
      </p:sp>
      <p:sp>
        <p:nvSpPr>
          <p:cNvPr id="9" name="ZoneTexte 8">
            <a:extLst>
              <a:ext uri="{FF2B5EF4-FFF2-40B4-BE49-F238E27FC236}">
                <a16:creationId xmlns:a16="http://schemas.microsoft.com/office/drawing/2014/main" id="{5757C796-7CCB-795E-9A30-DCD42C074389}"/>
              </a:ext>
            </a:extLst>
          </p:cNvPr>
          <p:cNvSpPr txBox="1"/>
          <p:nvPr/>
        </p:nvSpPr>
        <p:spPr>
          <a:xfrm>
            <a:off x="8710681" y="2635604"/>
            <a:ext cx="665567" cy="369332"/>
          </a:xfrm>
          <a:prstGeom prst="rect">
            <a:avLst/>
          </a:prstGeom>
          <a:noFill/>
        </p:spPr>
        <p:txBody>
          <a:bodyPr wrap="none" rtlCol="0">
            <a:spAutoFit/>
          </a:bodyPr>
          <a:lstStyle/>
          <a:p>
            <a:r>
              <a:rPr lang="en-US" dirty="0">
                <a:solidFill>
                  <a:schemeClr val="accent6"/>
                </a:solidFill>
              </a:rPr>
              <a:t>done</a:t>
            </a:r>
          </a:p>
        </p:txBody>
      </p:sp>
      <p:sp>
        <p:nvSpPr>
          <p:cNvPr id="10" name="ZoneTexte 9">
            <a:extLst>
              <a:ext uri="{FF2B5EF4-FFF2-40B4-BE49-F238E27FC236}">
                <a16:creationId xmlns:a16="http://schemas.microsoft.com/office/drawing/2014/main" id="{E625BE5F-DE92-1350-38AA-0DA385AB58E9}"/>
              </a:ext>
            </a:extLst>
          </p:cNvPr>
          <p:cNvSpPr txBox="1"/>
          <p:nvPr/>
        </p:nvSpPr>
        <p:spPr>
          <a:xfrm>
            <a:off x="8710681" y="3090439"/>
            <a:ext cx="665567" cy="369332"/>
          </a:xfrm>
          <a:prstGeom prst="rect">
            <a:avLst/>
          </a:prstGeom>
          <a:noFill/>
        </p:spPr>
        <p:txBody>
          <a:bodyPr wrap="none" rtlCol="0">
            <a:spAutoFit/>
          </a:bodyPr>
          <a:lstStyle/>
          <a:p>
            <a:r>
              <a:rPr lang="en-US" dirty="0">
                <a:solidFill>
                  <a:schemeClr val="accent6"/>
                </a:solidFill>
              </a:rPr>
              <a:t>done</a:t>
            </a:r>
          </a:p>
        </p:txBody>
      </p:sp>
      <p:sp>
        <p:nvSpPr>
          <p:cNvPr id="12" name="ZoneTexte 11">
            <a:extLst>
              <a:ext uri="{FF2B5EF4-FFF2-40B4-BE49-F238E27FC236}">
                <a16:creationId xmlns:a16="http://schemas.microsoft.com/office/drawing/2014/main" id="{DC15CFC9-A7D7-AEA1-B439-EE0B6584364E}"/>
              </a:ext>
            </a:extLst>
          </p:cNvPr>
          <p:cNvSpPr txBox="1"/>
          <p:nvPr/>
        </p:nvSpPr>
        <p:spPr>
          <a:xfrm>
            <a:off x="8710681" y="3569339"/>
            <a:ext cx="665567" cy="369332"/>
          </a:xfrm>
          <a:prstGeom prst="rect">
            <a:avLst/>
          </a:prstGeom>
          <a:noFill/>
        </p:spPr>
        <p:txBody>
          <a:bodyPr wrap="none" rtlCol="0">
            <a:spAutoFit/>
          </a:bodyPr>
          <a:lstStyle/>
          <a:p>
            <a:r>
              <a:rPr lang="en-US" dirty="0">
                <a:solidFill>
                  <a:schemeClr val="accent6"/>
                </a:solidFill>
              </a:rPr>
              <a:t>done</a:t>
            </a:r>
          </a:p>
        </p:txBody>
      </p:sp>
      <p:sp>
        <p:nvSpPr>
          <p:cNvPr id="13" name="ZoneTexte 12">
            <a:extLst>
              <a:ext uri="{FF2B5EF4-FFF2-40B4-BE49-F238E27FC236}">
                <a16:creationId xmlns:a16="http://schemas.microsoft.com/office/drawing/2014/main" id="{CBDCCC61-3884-0FED-F1D2-16A471A6B44E}"/>
              </a:ext>
            </a:extLst>
          </p:cNvPr>
          <p:cNvSpPr txBox="1"/>
          <p:nvPr/>
        </p:nvSpPr>
        <p:spPr>
          <a:xfrm>
            <a:off x="8767107" y="4123337"/>
            <a:ext cx="1218282" cy="369332"/>
          </a:xfrm>
          <a:prstGeom prst="rect">
            <a:avLst/>
          </a:prstGeom>
          <a:noFill/>
        </p:spPr>
        <p:txBody>
          <a:bodyPr wrap="none" rtlCol="0">
            <a:spAutoFit/>
          </a:bodyPr>
          <a:lstStyle/>
          <a:p>
            <a:r>
              <a:rPr lang="en-US" dirty="0">
                <a:solidFill>
                  <a:srgbClr val="FFC000"/>
                </a:solidFill>
              </a:rPr>
              <a:t>In progress</a:t>
            </a:r>
          </a:p>
        </p:txBody>
      </p:sp>
      <p:sp>
        <p:nvSpPr>
          <p:cNvPr id="14" name="ZoneTexte 13">
            <a:extLst>
              <a:ext uri="{FF2B5EF4-FFF2-40B4-BE49-F238E27FC236}">
                <a16:creationId xmlns:a16="http://schemas.microsoft.com/office/drawing/2014/main" id="{FA325D77-30E8-124D-3A36-109C5C950B30}"/>
              </a:ext>
            </a:extLst>
          </p:cNvPr>
          <p:cNvSpPr txBox="1"/>
          <p:nvPr/>
        </p:nvSpPr>
        <p:spPr>
          <a:xfrm>
            <a:off x="8710681" y="4811357"/>
            <a:ext cx="1218282" cy="369332"/>
          </a:xfrm>
          <a:prstGeom prst="rect">
            <a:avLst/>
          </a:prstGeom>
          <a:noFill/>
        </p:spPr>
        <p:txBody>
          <a:bodyPr wrap="none" rtlCol="0">
            <a:spAutoFit/>
          </a:bodyPr>
          <a:lstStyle/>
          <a:p>
            <a:r>
              <a:rPr lang="en-US" dirty="0">
                <a:solidFill>
                  <a:srgbClr val="FFC000"/>
                </a:solidFill>
              </a:rPr>
              <a:t>In progress</a:t>
            </a:r>
          </a:p>
        </p:txBody>
      </p:sp>
      <p:sp>
        <p:nvSpPr>
          <p:cNvPr id="15" name="ZoneTexte 14">
            <a:extLst>
              <a:ext uri="{FF2B5EF4-FFF2-40B4-BE49-F238E27FC236}">
                <a16:creationId xmlns:a16="http://schemas.microsoft.com/office/drawing/2014/main" id="{6DBDC2B1-1744-EB5A-70A8-D1BB800E4225}"/>
              </a:ext>
            </a:extLst>
          </p:cNvPr>
          <p:cNvSpPr txBox="1"/>
          <p:nvPr/>
        </p:nvSpPr>
        <p:spPr>
          <a:xfrm>
            <a:off x="8767107" y="5314711"/>
            <a:ext cx="665567" cy="369332"/>
          </a:xfrm>
          <a:prstGeom prst="rect">
            <a:avLst/>
          </a:prstGeom>
          <a:noFill/>
        </p:spPr>
        <p:txBody>
          <a:bodyPr wrap="none" rtlCol="0">
            <a:spAutoFit/>
          </a:bodyPr>
          <a:lstStyle/>
          <a:p>
            <a:r>
              <a:rPr lang="en-US" dirty="0">
                <a:solidFill>
                  <a:schemeClr val="accent6"/>
                </a:solidFill>
              </a:rPr>
              <a:t>done</a:t>
            </a:r>
          </a:p>
        </p:txBody>
      </p:sp>
    </p:spTree>
    <p:extLst>
      <p:ext uri="{BB962C8B-B14F-4D97-AF65-F5344CB8AC3E}">
        <p14:creationId xmlns:p14="http://schemas.microsoft.com/office/powerpoint/2010/main" val="28803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92D8-5912-4722-6058-661E6C59A56F}"/>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3845F016-82D2-297B-5FD6-5A49715F1150}"/>
              </a:ext>
            </a:extLst>
          </p:cNvPr>
          <p:cNvPicPr>
            <a:picLocks noChangeAspect="1"/>
          </p:cNvPicPr>
          <p:nvPr/>
        </p:nvPicPr>
        <p:blipFill>
          <a:blip r:embed="rId2">
            <a:extLst>
              <a:ext uri="{28A0092B-C50C-407E-A947-70E740481C1C}">
                <a14:useLocalDpi xmlns:a14="http://schemas.microsoft.com/office/drawing/2010/main" val="0"/>
              </a:ext>
            </a:extLst>
          </a:blip>
          <a:srcRect l="-54824" r="54824"/>
          <a:stretch/>
        </p:blipFill>
        <p:spPr>
          <a:xfrm>
            <a:off x="-3833529" y="1739010"/>
            <a:ext cx="8930428" cy="3379980"/>
          </a:xfrm>
          <a:prstGeom prst="rect">
            <a:avLst/>
          </a:prstGeom>
        </p:spPr>
      </p:pic>
      <p:sp>
        <p:nvSpPr>
          <p:cNvPr id="2" name="Title 1">
            <a:extLst>
              <a:ext uri="{FF2B5EF4-FFF2-40B4-BE49-F238E27FC236}">
                <a16:creationId xmlns:a16="http://schemas.microsoft.com/office/drawing/2014/main" id="{8767A4C1-4DA8-1011-6849-500BC669B726}"/>
              </a:ext>
            </a:extLst>
          </p:cNvPr>
          <p:cNvSpPr>
            <a:spLocks noGrp="1"/>
          </p:cNvSpPr>
          <p:nvPr>
            <p:ph type="title"/>
          </p:nvPr>
        </p:nvSpPr>
        <p:spPr>
          <a:xfrm>
            <a:off x="2014171" y="-139547"/>
            <a:ext cx="8163658" cy="1076640"/>
          </a:xfrm>
        </p:spPr>
        <p:txBody>
          <a:bodyPr>
            <a:normAutofit/>
          </a:bodyPr>
          <a:lstStyle/>
          <a:p>
            <a:pPr algn="ctr"/>
            <a:r>
              <a:rPr lang="en-US" sz="2400" b="1" dirty="0">
                <a:solidFill>
                  <a:schemeClr val="accent1">
                    <a:lumMod val="75000"/>
                  </a:schemeClr>
                </a:solidFill>
                <a:latin typeface="+mn-lt"/>
                <a:cs typeface="Calibri" panose="020F0502020204030204" pitchFamily="34" charset="0"/>
              </a:rPr>
              <a:t>What would a foam target for IFE potentially look like?</a:t>
            </a:r>
          </a:p>
        </p:txBody>
      </p:sp>
      <p:sp>
        <p:nvSpPr>
          <p:cNvPr id="6" name="ZoneTexte 5">
            <a:extLst>
              <a:ext uri="{FF2B5EF4-FFF2-40B4-BE49-F238E27FC236}">
                <a16:creationId xmlns:a16="http://schemas.microsoft.com/office/drawing/2014/main" id="{EE3EB609-1417-D761-DFD4-85785757F052}"/>
              </a:ext>
            </a:extLst>
          </p:cNvPr>
          <p:cNvSpPr txBox="1"/>
          <p:nvPr/>
        </p:nvSpPr>
        <p:spPr>
          <a:xfrm>
            <a:off x="7231792" y="1134282"/>
            <a:ext cx="3991379" cy="923330"/>
          </a:xfrm>
          <a:prstGeom prst="rect">
            <a:avLst/>
          </a:prstGeom>
          <a:noFill/>
        </p:spPr>
        <p:txBody>
          <a:bodyPr wrap="square" rtlCol="0">
            <a:spAutoFit/>
          </a:bodyPr>
          <a:lstStyle/>
          <a:p>
            <a:pPr algn="ctr"/>
            <a:r>
              <a:rPr lang="en-US" dirty="0"/>
              <a:t>Under dense CH foam </a:t>
            </a:r>
          </a:p>
          <a:p>
            <a:pPr algn="ctr"/>
            <a:r>
              <a:rPr lang="en-US" dirty="0"/>
              <a:t>To increase laser absorption and mitigate imprint </a:t>
            </a:r>
          </a:p>
        </p:txBody>
      </p:sp>
      <p:sp>
        <p:nvSpPr>
          <p:cNvPr id="7" name="ZoneTexte 6">
            <a:extLst>
              <a:ext uri="{FF2B5EF4-FFF2-40B4-BE49-F238E27FC236}">
                <a16:creationId xmlns:a16="http://schemas.microsoft.com/office/drawing/2014/main" id="{42C79CB1-0FD1-FB60-CFB5-8AD869BC1D95}"/>
              </a:ext>
            </a:extLst>
          </p:cNvPr>
          <p:cNvSpPr txBox="1"/>
          <p:nvPr/>
        </p:nvSpPr>
        <p:spPr>
          <a:xfrm>
            <a:off x="7859484" y="5888934"/>
            <a:ext cx="2927944" cy="646331"/>
          </a:xfrm>
          <a:prstGeom prst="rect">
            <a:avLst/>
          </a:prstGeom>
          <a:noFill/>
        </p:spPr>
        <p:txBody>
          <a:bodyPr wrap="square" rtlCol="0">
            <a:spAutoFit/>
          </a:bodyPr>
          <a:lstStyle/>
          <a:p>
            <a:pPr algn="ctr"/>
            <a:r>
              <a:rPr lang="en-US" dirty="0" err="1"/>
              <a:t>Overdense</a:t>
            </a:r>
            <a:r>
              <a:rPr lang="en-US" dirty="0"/>
              <a:t> CH foam </a:t>
            </a:r>
          </a:p>
          <a:p>
            <a:pPr algn="ctr"/>
            <a:r>
              <a:rPr lang="en-US" dirty="0"/>
              <a:t>containing the DT fuel</a:t>
            </a:r>
          </a:p>
        </p:txBody>
      </p:sp>
      <p:sp>
        <p:nvSpPr>
          <p:cNvPr id="14" name="Rectangle 13">
            <a:extLst>
              <a:ext uri="{FF2B5EF4-FFF2-40B4-BE49-F238E27FC236}">
                <a16:creationId xmlns:a16="http://schemas.microsoft.com/office/drawing/2014/main" id="{CDE43B4D-F1DC-C0C2-1BB9-AD3BA9B18186}"/>
              </a:ext>
            </a:extLst>
          </p:cNvPr>
          <p:cNvSpPr/>
          <p:nvPr/>
        </p:nvSpPr>
        <p:spPr>
          <a:xfrm>
            <a:off x="2830286" y="5257800"/>
            <a:ext cx="544285" cy="555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68A3FEA-7FAD-3B59-0197-D45F697A6E74}"/>
              </a:ext>
            </a:extLst>
          </p:cNvPr>
          <p:cNvSpPr/>
          <p:nvPr/>
        </p:nvSpPr>
        <p:spPr>
          <a:xfrm>
            <a:off x="7619999" y="5257800"/>
            <a:ext cx="478971" cy="555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Image 19">
            <a:extLst>
              <a:ext uri="{FF2B5EF4-FFF2-40B4-BE49-F238E27FC236}">
                <a16:creationId xmlns:a16="http://schemas.microsoft.com/office/drawing/2014/main" id="{F014067F-1D9B-58AA-F2E9-489313D21C9B}"/>
              </a:ext>
            </a:extLst>
          </p:cNvPr>
          <p:cNvPicPr>
            <a:picLocks noChangeAspect="1"/>
          </p:cNvPicPr>
          <p:nvPr/>
        </p:nvPicPr>
        <p:blipFill>
          <a:blip r:embed="rId3"/>
          <a:stretch>
            <a:fillRect/>
          </a:stretch>
        </p:blipFill>
        <p:spPr>
          <a:xfrm>
            <a:off x="215949" y="178451"/>
            <a:ext cx="1665297" cy="406364"/>
          </a:xfrm>
          <a:prstGeom prst="rect">
            <a:avLst/>
          </a:prstGeom>
        </p:spPr>
      </p:pic>
      <p:pic>
        <p:nvPicPr>
          <p:cNvPr id="21" name="Image 20">
            <a:extLst>
              <a:ext uri="{FF2B5EF4-FFF2-40B4-BE49-F238E27FC236}">
                <a16:creationId xmlns:a16="http://schemas.microsoft.com/office/drawing/2014/main" id="{AF7A1578-A77C-73C4-1E63-37C796900F70}"/>
              </a:ext>
            </a:extLst>
          </p:cNvPr>
          <p:cNvPicPr>
            <a:picLocks noChangeAspect="1"/>
          </p:cNvPicPr>
          <p:nvPr/>
        </p:nvPicPr>
        <p:blipFill>
          <a:blip r:embed="rId2">
            <a:extLst>
              <a:ext uri="{28A0092B-C50C-407E-A947-70E740481C1C}">
                <a14:useLocalDpi xmlns:a14="http://schemas.microsoft.com/office/drawing/2010/main" val="0"/>
              </a:ext>
            </a:extLst>
          </a:blip>
          <a:srcRect l="43940" r="-43940"/>
          <a:stretch/>
        </p:blipFill>
        <p:spPr>
          <a:xfrm>
            <a:off x="6625723" y="2244717"/>
            <a:ext cx="8930428" cy="3379980"/>
          </a:xfrm>
          <a:prstGeom prst="rect">
            <a:avLst/>
          </a:prstGeom>
        </p:spPr>
      </p:pic>
    </p:spTree>
    <p:extLst>
      <p:ext uri="{BB962C8B-B14F-4D97-AF65-F5344CB8AC3E}">
        <p14:creationId xmlns:p14="http://schemas.microsoft.com/office/powerpoint/2010/main" val="329282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880E5-2B92-F86F-101F-CBEE7574C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D016D-0915-A6F2-9AE8-1CA0F0DF0469}"/>
              </a:ext>
            </a:extLst>
          </p:cNvPr>
          <p:cNvSpPr>
            <a:spLocks noGrp="1"/>
          </p:cNvSpPr>
          <p:nvPr>
            <p:ph type="title"/>
          </p:nvPr>
        </p:nvSpPr>
        <p:spPr>
          <a:xfrm>
            <a:off x="2014171" y="-139547"/>
            <a:ext cx="8163658" cy="1076640"/>
          </a:xfrm>
        </p:spPr>
        <p:txBody>
          <a:bodyPr>
            <a:normAutofit/>
          </a:bodyPr>
          <a:lstStyle/>
          <a:p>
            <a:pPr algn="ctr"/>
            <a:r>
              <a:rPr lang="en-US" sz="2400" b="1" dirty="0">
                <a:solidFill>
                  <a:schemeClr val="accent1">
                    <a:lumMod val="75000"/>
                  </a:schemeClr>
                </a:solidFill>
                <a:latin typeface="+mn-lt"/>
                <a:cs typeface="Calibri" panose="020F0502020204030204" pitchFamily="34" charset="0"/>
              </a:rPr>
              <a:t>What do we mean by foam materials?   </a:t>
            </a:r>
          </a:p>
        </p:txBody>
      </p:sp>
      <p:pic>
        <p:nvPicPr>
          <p:cNvPr id="10" name="Image 9" descr="LULI logo nouveau gris bleu.jpg">
            <a:extLst>
              <a:ext uri="{FF2B5EF4-FFF2-40B4-BE49-F238E27FC236}">
                <a16:creationId xmlns:a16="http://schemas.microsoft.com/office/drawing/2014/main" id="{E6C5EC97-0526-0164-CB89-CF7FC20BD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85451" y="250244"/>
            <a:ext cx="990600" cy="521677"/>
          </a:xfrm>
          <a:prstGeom prst="rect">
            <a:avLst/>
          </a:prstGeom>
        </p:spPr>
      </p:pic>
      <p:sp>
        <p:nvSpPr>
          <p:cNvPr id="12" name="Rettangolo 2">
            <a:extLst>
              <a:ext uri="{FF2B5EF4-FFF2-40B4-BE49-F238E27FC236}">
                <a16:creationId xmlns:a16="http://schemas.microsoft.com/office/drawing/2014/main" id="{61FC749A-B62F-CF1D-5AB2-C1507485F74E}"/>
              </a:ext>
            </a:extLst>
          </p:cNvPr>
          <p:cNvSpPr/>
          <p:nvPr/>
        </p:nvSpPr>
        <p:spPr>
          <a:xfrm>
            <a:off x="695739" y="4870174"/>
            <a:ext cx="3607904" cy="288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7D291B3D-D484-BD74-5563-CCEF1A0F19C4}"/>
              </a:ext>
            </a:extLst>
          </p:cNvPr>
          <p:cNvSpPr txBox="1">
            <a:spLocks/>
          </p:cNvSpPr>
          <p:nvPr/>
        </p:nvSpPr>
        <p:spPr>
          <a:xfrm>
            <a:off x="118796" y="1242071"/>
            <a:ext cx="8785718" cy="47380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2000" b="1" dirty="0">
                <a:solidFill>
                  <a:srgbClr val="FF0000"/>
                </a:solidFill>
              </a:rPr>
              <a:t>Chemical synthesis of foam from liquid gels: </a:t>
            </a:r>
            <a:r>
              <a:rPr lang="en-US" sz="2000" dirty="0"/>
              <a:t>K. Nagai et al. Phys. Plasmas 2018: multi-stage fabrication process, random fractal structure, pore size 1-2 µm, materials: carbon, hydrogen, oxygen, wire thickness 100s nm</a:t>
            </a:r>
          </a:p>
          <a:p>
            <a:pPr marL="0" indent="0">
              <a:spcBef>
                <a:spcPts val="1200"/>
              </a:spcBef>
              <a:buNone/>
            </a:pPr>
            <a:endParaRPr lang="en-US" sz="2000" b="1" dirty="0"/>
          </a:p>
          <a:p>
            <a:pPr marL="0" indent="0">
              <a:spcBef>
                <a:spcPts val="1200"/>
              </a:spcBef>
              <a:buNone/>
            </a:pPr>
            <a:endParaRPr lang="en-US" sz="2000" b="1" dirty="0"/>
          </a:p>
          <a:p>
            <a:pPr marL="0" indent="0">
              <a:spcBef>
                <a:spcPts val="1200"/>
              </a:spcBef>
              <a:buNone/>
            </a:pPr>
            <a:r>
              <a:rPr lang="en-US" sz="2000" b="1" dirty="0">
                <a:solidFill>
                  <a:srgbClr val="FF0000"/>
                </a:solidFill>
              </a:rPr>
              <a:t>Carbon nanotube &amp; graphene target fabrication technology: </a:t>
            </a:r>
            <a:r>
              <a:rPr lang="en-US" sz="2000" dirty="0"/>
              <a:t>P. Wang et al. HPLSE 2019: catalyst chemical  vapor deposition on a substrate, pore size &lt; 1 µm, 95% of carbon, folded foil structure, sheet thickness 10s nm</a:t>
            </a:r>
          </a:p>
          <a:p>
            <a:pPr marL="0" indent="0">
              <a:spcBef>
                <a:spcPts val="1200"/>
              </a:spcBef>
              <a:buNone/>
            </a:pPr>
            <a:endParaRPr lang="en-US" sz="2000" b="1" dirty="0"/>
          </a:p>
          <a:p>
            <a:pPr marL="0" indent="0">
              <a:spcBef>
                <a:spcPts val="1200"/>
              </a:spcBef>
              <a:buNone/>
            </a:pPr>
            <a:endParaRPr lang="en-US" sz="2000" b="1" dirty="0"/>
          </a:p>
          <a:p>
            <a:pPr marL="0" indent="0">
              <a:spcBef>
                <a:spcPts val="1200"/>
              </a:spcBef>
              <a:buNone/>
            </a:pPr>
            <a:r>
              <a:rPr lang="en-US" sz="2000" b="1" dirty="0"/>
              <a:t>Additive manufacturing of foams: </a:t>
            </a:r>
            <a:r>
              <a:rPr lang="en-US" sz="2000" dirty="0"/>
              <a:t>J. Fischer &amp; M. Wegener, Laser Photon. 2013: a novel technique of 3D printing 2P LL: better control of foam properties and higher rigidity, pore size 10-50 µm, wire thickness ~few microns</a:t>
            </a:r>
          </a:p>
          <a:p>
            <a:pPr marL="0" indent="0">
              <a:spcBef>
                <a:spcPts val="1200"/>
              </a:spcBef>
              <a:buNone/>
            </a:pPr>
            <a:endParaRPr lang="en-US" sz="2000" b="1" dirty="0"/>
          </a:p>
        </p:txBody>
      </p:sp>
      <p:pic>
        <p:nvPicPr>
          <p:cNvPr id="4" name="Image 3">
            <a:extLst>
              <a:ext uri="{FF2B5EF4-FFF2-40B4-BE49-F238E27FC236}">
                <a16:creationId xmlns:a16="http://schemas.microsoft.com/office/drawing/2014/main" id="{A7CF84DD-2F6D-886C-B312-84404EAB0A26}"/>
              </a:ext>
            </a:extLst>
          </p:cNvPr>
          <p:cNvPicPr>
            <a:picLocks noChangeAspect="1"/>
          </p:cNvPicPr>
          <p:nvPr/>
        </p:nvPicPr>
        <p:blipFill>
          <a:blip r:embed="rId3"/>
          <a:stretch>
            <a:fillRect/>
          </a:stretch>
        </p:blipFill>
        <p:spPr>
          <a:xfrm>
            <a:off x="9394153" y="1177783"/>
            <a:ext cx="1567351" cy="1367487"/>
          </a:xfrm>
          <a:prstGeom prst="rect">
            <a:avLst/>
          </a:prstGeom>
        </p:spPr>
      </p:pic>
      <p:pic>
        <p:nvPicPr>
          <p:cNvPr id="5" name="Image 4">
            <a:extLst>
              <a:ext uri="{FF2B5EF4-FFF2-40B4-BE49-F238E27FC236}">
                <a16:creationId xmlns:a16="http://schemas.microsoft.com/office/drawing/2014/main" id="{9FB4BF26-98A4-D612-D3B4-047449CBE1B4}"/>
              </a:ext>
            </a:extLst>
          </p:cNvPr>
          <p:cNvPicPr>
            <a:picLocks noChangeAspect="1"/>
          </p:cNvPicPr>
          <p:nvPr/>
        </p:nvPicPr>
        <p:blipFill>
          <a:blip r:embed="rId4"/>
          <a:stretch>
            <a:fillRect/>
          </a:stretch>
        </p:blipFill>
        <p:spPr>
          <a:xfrm>
            <a:off x="9438185" y="3012528"/>
            <a:ext cx="1534505" cy="1534505"/>
          </a:xfrm>
          <a:prstGeom prst="rect">
            <a:avLst/>
          </a:prstGeom>
        </p:spPr>
      </p:pic>
      <p:pic>
        <p:nvPicPr>
          <p:cNvPr id="6" name="Image 5">
            <a:extLst>
              <a:ext uri="{FF2B5EF4-FFF2-40B4-BE49-F238E27FC236}">
                <a16:creationId xmlns:a16="http://schemas.microsoft.com/office/drawing/2014/main" id="{01808929-41CD-A189-CC07-8C3F3E6B389D}"/>
              </a:ext>
            </a:extLst>
          </p:cNvPr>
          <p:cNvPicPr>
            <a:picLocks noChangeAspect="1"/>
          </p:cNvPicPr>
          <p:nvPr/>
        </p:nvPicPr>
        <p:blipFill>
          <a:blip r:embed="rId5"/>
          <a:stretch>
            <a:fillRect/>
          </a:stretch>
        </p:blipFill>
        <p:spPr>
          <a:xfrm>
            <a:off x="9394153" y="5014291"/>
            <a:ext cx="1556621" cy="1118577"/>
          </a:xfrm>
          <a:prstGeom prst="rect">
            <a:avLst/>
          </a:prstGeom>
        </p:spPr>
      </p:pic>
      <p:pic>
        <p:nvPicPr>
          <p:cNvPr id="8" name="Image 7">
            <a:extLst>
              <a:ext uri="{FF2B5EF4-FFF2-40B4-BE49-F238E27FC236}">
                <a16:creationId xmlns:a16="http://schemas.microsoft.com/office/drawing/2014/main" id="{6D0B0F1D-6DA5-7A43-EA93-EB28F3F263E6}"/>
              </a:ext>
            </a:extLst>
          </p:cNvPr>
          <p:cNvPicPr>
            <a:picLocks noChangeAspect="1"/>
          </p:cNvPicPr>
          <p:nvPr/>
        </p:nvPicPr>
        <p:blipFill>
          <a:blip r:embed="rId6"/>
          <a:stretch>
            <a:fillRect/>
          </a:stretch>
        </p:blipFill>
        <p:spPr>
          <a:xfrm>
            <a:off x="215949" y="178451"/>
            <a:ext cx="1665297" cy="406364"/>
          </a:xfrm>
          <a:prstGeom prst="rect">
            <a:avLst/>
          </a:prstGeom>
        </p:spPr>
      </p:pic>
    </p:spTree>
    <p:extLst>
      <p:ext uri="{BB962C8B-B14F-4D97-AF65-F5344CB8AC3E}">
        <p14:creationId xmlns:p14="http://schemas.microsoft.com/office/powerpoint/2010/main" val="3392749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C6F549-2C11-377F-8F9C-23BF954817E9}"/>
              </a:ext>
            </a:extLst>
          </p:cNvPr>
          <p:cNvSpPr txBox="1"/>
          <p:nvPr/>
        </p:nvSpPr>
        <p:spPr>
          <a:xfrm>
            <a:off x="3979073" y="134409"/>
            <a:ext cx="4233851" cy="538609"/>
          </a:xfrm>
          <a:prstGeom prst="rect">
            <a:avLst/>
          </a:prstGeom>
          <a:noFill/>
        </p:spPr>
        <p:txBody>
          <a:bodyPr wrap="none" rtlCol="0">
            <a:spAutoFit/>
          </a:bodyPr>
          <a:lstStyle/>
          <a:p>
            <a:r>
              <a:rPr lang="en-US" sz="2900" b="1" dirty="0">
                <a:solidFill>
                  <a:srgbClr val="1F497D"/>
                </a:solidFill>
                <a:latin typeface="Calibri" panose="020F0502020204030204" pitchFamily="34" charset="0"/>
                <a:ea typeface="MS Mincho" panose="02020609040205080304" pitchFamily="49" charset="-128"/>
                <a:cs typeface="Calibri" panose="020F0502020204030204" pitchFamily="34" charset="0"/>
              </a:rPr>
              <a:t>Objectives of the proposal</a:t>
            </a:r>
          </a:p>
        </p:txBody>
      </p:sp>
      <p:sp>
        <p:nvSpPr>
          <p:cNvPr id="5" name="Rectangle 1">
            <a:extLst>
              <a:ext uri="{FF2B5EF4-FFF2-40B4-BE49-F238E27FC236}">
                <a16:creationId xmlns:a16="http://schemas.microsoft.com/office/drawing/2014/main" id="{96308DAF-178C-5853-23F2-CF2FFC837691}"/>
              </a:ext>
            </a:extLst>
          </p:cNvPr>
          <p:cNvSpPr>
            <a:spLocks noChangeArrowheads="1"/>
          </p:cNvSpPr>
          <p:nvPr/>
        </p:nvSpPr>
        <p:spPr bwMode="auto">
          <a:xfrm>
            <a:off x="428844" y="735955"/>
            <a:ext cx="11334307"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tabLst/>
            </a:pPr>
            <a:r>
              <a:rPr kumimoji="0" lang="en-US" altLang="fr-FR" sz="2800" b="1" i="0" u="none"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Calibri" panose="020F0502020204030204" pitchFamily="34" charset="0"/>
              </a:rPr>
              <a:t>studying fundamental properties of foams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8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Ø"/>
              <a:tabLst/>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D</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eveloping understanding of fundamental processes of laser foam interactions</a:t>
            </a: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A</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cquiring new insights into basic ignition physics on MJ-scale laser facilities</a:t>
            </a: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S</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tudying the use of advanced nanostructured materials for first wall </a:t>
            </a:r>
          </a:p>
          <a:p>
            <a:pPr marL="800100" lvl="1" indent="-342900">
              <a:buFont typeface="Wingdings" pitchFamily="2" charset="2"/>
              <a:buChar char="q"/>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lvl="1"/>
            <a:r>
              <a:rPr lang="en-US" altLang="fr-FR" sz="2400" dirty="0">
                <a:solidFill>
                  <a:srgbClr val="FF0000"/>
                </a:solidFill>
                <a:latin typeface="Calibri" panose="020F0502020204030204" pitchFamily="34" charset="0"/>
                <a:ea typeface="MS Mincho" panose="02020609040205080304" pitchFamily="49" charset="-128"/>
                <a:cs typeface="Calibri" panose="020F0502020204030204" pitchFamily="34" charset="0"/>
              </a:rPr>
              <a:t>In 2025, 9 papers were published from experiments/simulations carried out in 2024</a:t>
            </a:r>
            <a:endParaRPr kumimoji="0" lang="en-US" altLang="fr-FR" sz="24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0FFAC870-8ADF-197B-D3B4-94710846CDB2}"/>
              </a:ext>
            </a:extLst>
          </p:cNvPr>
          <p:cNvPicPr>
            <a:picLocks noChangeAspect="1"/>
          </p:cNvPicPr>
          <p:nvPr/>
        </p:nvPicPr>
        <p:blipFill>
          <a:blip r:embed="rId3"/>
          <a:stretch>
            <a:fillRect/>
          </a:stretch>
        </p:blipFill>
        <p:spPr>
          <a:xfrm>
            <a:off x="173477" y="82231"/>
            <a:ext cx="2178411" cy="642967"/>
          </a:xfrm>
          <a:prstGeom prst="rect">
            <a:avLst/>
          </a:prstGeom>
        </p:spPr>
      </p:pic>
    </p:spTree>
    <p:extLst>
      <p:ext uri="{BB962C8B-B14F-4D97-AF65-F5344CB8AC3E}">
        <p14:creationId xmlns:p14="http://schemas.microsoft.com/office/powerpoint/2010/main" val="334713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5B67-E14B-DAF8-74B0-45A88D25A2F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C8D212D-A614-57F2-2863-8CD316492B58}"/>
              </a:ext>
            </a:extLst>
          </p:cNvPr>
          <p:cNvSpPr txBox="1"/>
          <p:nvPr/>
        </p:nvSpPr>
        <p:spPr>
          <a:xfrm>
            <a:off x="3979073" y="134409"/>
            <a:ext cx="4233851" cy="538609"/>
          </a:xfrm>
          <a:prstGeom prst="rect">
            <a:avLst/>
          </a:prstGeom>
          <a:noFill/>
        </p:spPr>
        <p:txBody>
          <a:bodyPr wrap="none" rtlCol="0">
            <a:spAutoFit/>
          </a:bodyPr>
          <a:lstStyle/>
          <a:p>
            <a:r>
              <a:rPr lang="en-US" sz="2900" b="1" dirty="0">
                <a:solidFill>
                  <a:srgbClr val="1F497D"/>
                </a:solidFill>
                <a:latin typeface="Calibri" panose="020F0502020204030204" pitchFamily="34" charset="0"/>
                <a:ea typeface="MS Mincho" panose="02020609040205080304" pitchFamily="49" charset="-128"/>
                <a:cs typeface="Calibri" panose="020F0502020204030204" pitchFamily="34" charset="0"/>
              </a:rPr>
              <a:t>Objectives of the proposal</a:t>
            </a:r>
          </a:p>
        </p:txBody>
      </p:sp>
      <p:sp>
        <p:nvSpPr>
          <p:cNvPr id="5" name="Rectangle 1">
            <a:extLst>
              <a:ext uri="{FF2B5EF4-FFF2-40B4-BE49-F238E27FC236}">
                <a16:creationId xmlns:a16="http://schemas.microsoft.com/office/drawing/2014/main" id="{D7A42F2D-D3E1-FE7F-DC8A-CEC983206757}"/>
              </a:ext>
            </a:extLst>
          </p:cNvPr>
          <p:cNvSpPr>
            <a:spLocks noChangeArrowheads="1"/>
          </p:cNvSpPr>
          <p:nvPr/>
        </p:nvSpPr>
        <p:spPr bwMode="auto">
          <a:xfrm>
            <a:off x="428844" y="1653751"/>
            <a:ext cx="11334307"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tabLst/>
            </a:pPr>
            <a:r>
              <a:rPr kumimoji="0" lang="en-US" altLang="fr-FR" sz="2800" b="1" i="0" u="none" strike="noStrike" cap="none" normalizeH="0" baseline="0" dirty="0">
                <a:ln>
                  <a:noFill/>
                </a:ln>
                <a:solidFill>
                  <a:srgbClr val="FF0000"/>
                </a:solidFill>
                <a:effectLst/>
                <a:latin typeface="Calibri" panose="020F0502020204030204" pitchFamily="34" charset="0"/>
                <a:ea typeface="MS Mincho" panose="02020609040205080304" pitchFamily="49" charset="-128"/>
                <a:cs typeface="Calibri" panose="020F0502020204030204" pitchFamily="34" charset="0"/>
              </a:rPr>
              <a:t>studying fundamental properties of foams </a:t>
            </a:r>
          </a:p>
          <a:p>
            <a:pPr marL="0" marR="0" lvl="0" indent="0" algn="l" defTabSz="914400" rtl="0" eaLnBrk="0" fontAlgn="base" latinLnBrk="0" hangingPunct="0">
              <a:lnSpc>
                <a:spcPct val="100000"/>
              </a:lnSpc>
              <a:spcBef>
                <a:spcPct val="0"/>
              </a:spcBef>
              <a:spcAft>
                <a:spcPct val="0"/>
              </a:spcAft>
              <a:buClrTx/>
              <a:buSzTx/>
              <a:tabLst/>
            </a:pPr>
            <a:endParaRPr kumimoji="0" lang="en-US" altLang="fr-FR" sz="2800" b="1"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Ø"/>
              <a:tabLst/>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fr-FR" sz="2400" dirty="0">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D</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eveloping understanding of fundamental processes of laser foam interactions</a:t>
            </a: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A</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cquiring new insights into basic ignition physics on MJ-scale laser facilities</a:t>
            </a: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a:p>
            <a:pPr marL="800100" lvl="1" indent="-342900">
              <a:buFont typeface="Wingdings" pitchFamily="2" charset="2"/>
              <a:buChar char="q"/>
            </a:pPr>
            <a:r>
              <a:rPr lang="en-US" altLang="fr-FR" sz="2400" dirty="0">
                <a:latin typeface="Calibri" panose="020F0502020204030204" pitchFamily="34" charset="0"/>
                <a:ea typeface="MS Mincho" panose="02020609040205080304" pitchFamily="49" charset="-128"/>
                <a:cs typeface="Calibri" panose="020F0502020204030204" pitchFamily="34" charset="0"/>
              </a:rPr>
              <a:t>S</a:t>
            </a:r>
            <a:r>
              <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rPr>
              <a:t>tudying the use of advanced nanostructured materials for first wall </a:t>
            </a:r>
            <a:endParaRPr kumimoji="0" lang="en-US" altLang="fr-F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931869D5-FE2C-0F05-C02D-1E7AD3617C36}"/>
              </a:ext>
            </a:extLst>
          </p:cNvPr>
          <p:cNvPicPr>
            <a:picLocks noChangeAspect="1"/>
          </p:cNvPicPr>
          <p:nvPr/>
        </p:nvPicPr>
        <p:blipFill>
          <a:blip r:embed="rId3"/>
          <a:stretch>
            <a:fillRect/>
          </a:stretch>
        </p:blipFill>
        <p:spPr>
          <a:xfrm>
            <a:off x="173477" y="82231"/>
            <a:ext cx="2178411" cy="642967"/>
          </a:xfrm>
          <a:prstGeom prst="rect">
            <a:avLst/>
          </a:prstGeom>
        </p:spPr>
      </p:pic>
    </p:spTree>
    <p:extLst>
      <p:ext uri="{BB962C8B-B14F-4D97-AF65-F5344CB8AC3E}">
        <p14:creationId xmlns:p14="http://schemas.microsoft.com/office/powerpoint/2010/main" val="65139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C6F549-2C11-377F-8F9C-23BF954817E9}"/>
              </a:ext>
            </a:extLst>
          </p:cNvPr>
          <p:cNvSpPr txBox="1"/>
          <p:nvPr/>
        </p:nvSpPr>
        <p:spPr>
          <a:xfrm>
            <a:off x="1905960" y="19748"/>
            <a:ext cx="9340231" cy="830997"/>
          </a:xfrm>
          <a:prstGeom prst="rect">
            <a:avLst/>
          </a:prstGeom>
          <a:noFill/>
        </p:spPr>
        <p:txBody>
          <a:bodyPr wrap="square" rtlCol="0">
            <a:spAutoFit/>
          </a:bodyPr>
          <a:lstStyle/>
          <a:p>
            <a:pPr marR="0" lvl="0" algn="ctr" fontAlgn="base">
              <a:lnSpc>
                <a:spcPct val="100000"/>
              </a:lnSpc>
              <a:spcBef>
                <a:spcPct val="0"/>
              </a:spcBef>
              <a:spcAft>
                <a:spcPct val="0"/>
              </a:spcAft>
              <a:buClrTx/>
              <a:buSzTx/>
              <a:tabLst/>
            </a:pPr>
            <a:r>
              <a:rPr lang="en-US" altLang="fr-FR"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Developing understanding of fundamental processes  of laser foam interactions: experiments</a:t>
            </a:r>
          </a:p>
        </p:txBody>
      </p:sp>
      <p:sp>
        <p:nvSpPr>
          <p:cNvPr id="5" name="Rectangle 1">
            <a:extLst>
              <a:ext uri="{FF2B5EF4-FFF2-40B4-BE49-F238E27FC236}">
                <a16:creationId xmlns:a16="http://schemas.microsoft.com/office/drawing/2014/main" id="{96308DAF-178C-5853-23F2-CF2FFC837691}"/>
              </a:ext>
            </a:extLst>
          </p:cNvPr>
          <p:cNvSpPr>
            <a:spLocks noChangeArrowheads="1"/>
          </p:cNvSpPr>
          <p:nvPr/>
        </p:nvSpPr>
        <p:spPr bwMode="auto">
          <a:xfrm>
            <a:off x="282626" y="1623149"/>
            <a:ext cx="1133430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lang="en-US" sz="18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Transformation of a nanostructured medium into a plasma</a:t>
            </a:r>
            <a:r>
              <a:rPr lang="fr-FR" sz="2400" dirty="0">
                <a:solidFill>
                  <a:srgbClr val="FF0000"/>
                </a:solidFill>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MS Mincho" panose="02020609040205080304" pitchFamily="49" charset="-128"/>
              <a:cs typeface="Calibri" panose="020F0502020204030204" pitchFamily="34" charset="0"/>
            </a:endParaRPr>
          </a:p>
          <a:p>
            <a:pPr lvl="1"/>
            <a:r>
              <a:rPr lang="en-US" altLang="fr-FR" dirty="0">
                <a:latin typeface="Calibri" panose="020F0502020204030204" pitchFamily="34" charset="0"/>
                <a:ea typeface="MS Mincho" panose="02020609040205080304" pitchFamily="49" charset="-128"/>
                <a:cs typeface="Calibri" panose="020F0502020204030204" pitchFamily="34" charset="0"/>
              </a:rPr>
              <a:t>Experimental and simulation study of foam </a:t>
            </a:r>
            <a:r>
              <a:rPr lang="en-US" dirty="0">
                <a:effectLst/>
                <a:latin typeface="Calibri" panose="020F0502020204030204" pitchFamily="34" charset="0"/>
                <a:ea typeface="MS Mincho" panose="02020609040205080304" pitchFamily="49" charset="-128"/>
                <a:cs typeface="Calibri" panose="020F0502020204030204" pitchFamily="34" charset="0"/>
              </a:rPr>
              <a:t>homogenization – experiment @ GSI in September 2024, experiment @ SACLA in January 2025</a:t>
            </a:r>
            <a:endParaRPr lang="fr-FR" dirty="0">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sz="1800" b="1" dirty="0">
              <a:effectLst/>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sz="18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Laser-plasma interaction</a:t>
            </a:r>
            <a:r>
              <a:rPr lang="fr-FR" sz="2400" dirty="0">
                <a:solidFill>
                  <a:srgbClr val="FF0000"/>
                </a:solidFill>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MS Mincho" panose="02020609040205080304" pitchFamily="49" charset="-128"/>
              <a:cs typeface="Calibri" panose="020F0502020204030204" pitchFamily="34" charset="0"/>
            </a:endParaRPr>
          </a:p>
          <a:p>
            <a:pPr lvl="1"/>
            <a:r>
              <a:rPr lang="en-US" altLang="fr-FR" dirty="0">
                <a:latin typeface="Calibri" panose="020F0502020204030204" pitchFamily="34" charset="0"/>
                <a:ea typeface="MS Mincho" panose="02020609040205080304" pitchFamily="49" charset="-128"/>
                <a:cs typeface="Calibri" panose="020F0502020204030204" pitchFamily="34" charset="0"/>
              </a:rPr>
              <a:t>Impact of foam on Laser </a:t>
            </a:r>
            <a:r>
              <a:rPr lang="en-US" altLang="fr-FR" dirty="0" err="1">
                <a:latin typeface="Calibri" panose="020F0502020204030204" pitchFamily="34" charset="0"/>
                <a:ea typeface="MS Mincho" panose="02020609040205080304" pitchFamily="49" charset="-128"/>
                <a:cs typeface="Calibri" panose="020F0502020204030204" pitchFamily="34" charset="0"/>
              </a:rPr>
              <a:t>Plama</a:t>
            </a:r>
            <a:r>
              <a:rPr lang="en-US" altLang="fr-FR" dirty="0">
                <a:latin typeface="Calibri" panose="020F0502020204030204" pitchFamily="34" charset="0"/>
                <a:ea typeface="MS Mincho" panose="02020609040205080304" pitchFamily="49" charset="-128"/>
                <a:cs typeface="Calibri" panose="020F0502020204030204" pitchFamily="34" charset="0"/>
              </a:rPr>
              <a:t> Instabilities and Cross Beam Energy Transfer, broadband LPI studies @ GSI, experiment planed on LULI2000 due in February 2026</a:t>
            </a:r>
          </a:p>
          <a:p>
            <a:pPr lvl="1"/>
            <a:endParaRPr lang="en-US" altLang="fr-FR" dirty="0">
              <a:latin typeface="Calibri" panose="020F0502020204030204" pitchFamily="34" charset="0"/>
              <a:ea typeface="MS Mincho" panose="02020609040205080304" pitchFamily="49" charset="-128"/>
              <a:cs typeface="Calibri" panose="020F0502020204030204" pitchFamily="34" charset="0"/>
            </a:endParaRPr>
          </a:p>
          <a:p>
            <a:pPr lvl="1"/>
            <a:r>
              <a:rPr lang="en-US" altLang="fr-FR" dirty="0">
                <a:latin typeface="Calibri" panose="020F0502020204030204" pitchFamily="34" charset="0"/>
                <a:ea typeface="MS Mincho" panose="02020609040205080304" pitchFamily="49" charset="-128"/>
                <a:cs typeface="Calibri" panose="020F0502020204030204" pitchFamily="34" charset="0"/>
              </a:rPr>
              <a:t>Impact of foam on proton generation experiment on LFEX </a:t>
            </a:r>
            <a:r>
              <a:rPr lang="en-US" altLang="fr-FR" dirty="0" err="1">
                <a:latin typeface="Calibri" panose="020F0502020204030204" pitchFamily="34" charset="0"/>
                <a:ea typeface="MS Mincho" panose="02020609040205080304" pitchFamily="49" charset="-128"/>
                <a:cs typeface="Calibri" panose="020F0502020204030204" pitchFamily="34" charset="0"/>
              </a:rPr>
              <a:t>japan</a:t>
            </a:r>
            <a:endParaRPr lang="en-US" altLang="fr-FR"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fr-FR" sz="2400" b="0" i="0" u="none" strike="noStrike" cap="none" normalizeH="0" baseline="0" dirty="0">
              <a:ln>
                <a:noFill/>
              </a:ln>
              <a:solidFill>
                <a:schemeClr val="tx1"/>
              </a:solidFill>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sz="18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rPr>
              <a:t>Basic properties of a foam plasma</a:t>
            </a:r>
            <a:r>
              <a:rPr lang="fr-FR" sz="2400" dirty="0">
                <a:solidFill>
                  <a:srgbClr val="FF0000"/>
                </a:solidFill>
                <a:effectLst/>
                <a:latin typeface="Calibri" panose="020F0502020204030204" pitchFamily="34" charset="0"/>
                <a:cs typeface="Calibri" panose="020F0502020204030204" pitchFamily="34" charset="0"/>
              </a:rPr>
              <a:t> </a:t>
            </a:r>
            <a:endParaRPr lang="fr-FR" altLang="fr-FR" sz="2400" dirty="0">
              <a:latin typeface="Calibri" panose="020F0502020204030204" pitchFamily="34" charset="0"/>
              <a:ea typeface="MS Mincho" panose="02020609040205080304" pitchFamily="49" charset="-128"/>
              <a:cs typeface="Calibri" panose="020F0502020204030204" pitchFamily="34" charset="0"/>
            </a:endParaRPr>
          </a:p>
          <a:p>
            <a:pPr lvl="1"/>
            <a:r>
              <a:rPr lang="fr-FR" altLang="fr-FR" dirty="0">
                <a:latin typeface="Calibri" panose="020F0502020204030204" pitchFamily="34" charset="0"/>
                <a:ea typeface="MS Mincho" panose="02020609040205080304" pitchFamily="49" charset="-128"/>
                <a:cs typeface="Calibri" panose="020F0502020204030204" pitchFamily="34" charset="0"/>
              </a:rPr>
              <a:t>Equation Of State -&gt; </a:t>
            </a:r>
            <a:r>
              <a:rPr lang="fr-FR" altLang="fr-FR" dirty="0" err="1">
                <a:latin typeface="Calibri" panose="020F0502020204030204" pitchFamily="34" charset="0"/>
                <a:ea typeface="MS Mincho" panose="02020609040205080304" pitchFamily="49" charset="-128"/>
                <a:cs typeface="Calibri" panose="020F0502020204030204" pitchFamily="34" charset="0"/>
              </a:rPr>
              <a:t>experiment</a:t>
            </a:r>
            <a:r>
              <a:rPr lang="fr-FR" altLang="fr-FR" dirty="0">
                <a:latin typeface="Calibri" panose="020F0502020204030204" pitchFamily="34" charset="0"/>
                <a:ea typeface="MS Mincho" panose="02020609040205080304" pitchFamily="49" charset="-128"/>
                <a:cs typeface="Calibri" panose="020F0502020204030204" pitchFamily="34" charset="0"/>
              </a:rPr>
              <a:t> @ GEKKO XII in </a:t>
            </a:r>
            <a:r>
              <a:rPr lang="fr-FR" altLang="fr-FR" dirty="0" err="1">
                <a:latin typeface="Calibri" panose="020F0502020204030204" pitchFamily="34" charset="0"/>
                <a:ea typeface="MS Mincho" panose="02020609040205080304" pitchFamily="49" charset="-128"/>
                <a:cs typeface="Calibri" panose="020F0502020204030204" pitchFamily="34" charset="0"/>
              </a:rPr>
              <a:t>december</a:t>
            </a:r>
            <a:r>
              <a:rPr lang="fr-FR" altLang="fr-FR" dirty="0">
                <a:latin typeface="Calibri" panose="020F0502020204030204" pitchFamily="34" charset="0"/>
                <a:ea typeface="MS Mincho" panose="02020609040205080304" pitchFamily="49" charset="-128"/>
                <a:cs typeface="Calibri" panose="020F0502020204030204" pitchFamily="34" charset="0"/>
              </a:rPr>
              <a:t> 2024 and </a:t>
            </a:r>
            <a:r>
              <a:rPr lang="fr-FR" altLang="fr-FR" dirty="0" err="1">
                <a:latin typeface="Calibri" panose="020F0502020204030204" pitchFamily="34" charset="0"/>
                <a:ea typeface="MS Mincho" panose="02020609040205080304" pitchFamily="49" charset="-128"/>
                <a:cs typeface="Calibri" panose="020F0502020204030204" pitchFamily="34" charset="0"/>
              </a:rPr>
              <a:t>experiment</a:t>
            </a:r>
            <a:r>
              <a:rPr lang="fr-FR" altLang="fr-FR" dirty="0">
                <a:latin typeface="Calibri" panose="020F0502020204030204" pitchFamily="34" charset="0"/>
                <a:ea typeface="MS Mincho" panose="02020609040205080304" pitchFamily="49" charset="-128"/>
                <a:cs typeface="Calibri" panose="020F0502020204030204" pitchFamily="34" charset="0"/>
              </a:rPr>
              <a:t> @ LULI2000 in April 2025 (first </a:t>
            </a:r>
            <a:r>
              <a:rPr lang="fr-FR" altLang="fr-FR" dirty="0" err="1">
                <a:latin typeface="Calibri" panose="020F0502020204030204" pitchFamily="34" charset="0"/>
                <a:ea typeface="MS Mincho" panose="02020609040205080304" pitchFamily="49" charset="-128"/>
                <a:cs typeface="Calibri" panose="020F0502020204030204" pitchFamily="34" charset="0"/>
              </a:rPr>
              <a:t>study</a:t>
            </a:r>
            <a:r>
              <a:rPr lang="fr-FR" altLang="fr-FR" dirty="0">
                <a:latin typeface="Calibri" panose="020F0502020204030204" pitchFamily="34" charset="0"/>
                <a:ea typeface="MS Mincho" panose="02020609040205080304" pitchFamily="49" charset="-128"/>
                <a:cs typeface="Calibri" panose="020F0502020204030204" pitchFamily="34" charset="0"/>
              </a:rPr>
              <a:t> of </a:t>
            </a:r>
            <a:r>
              <a:rPr lang="fr-FR" altLang="fr-FR" dirty="0" err="1">
                <a:latin typeface="Calibri" panose="020F0502020204030204" pitchFamily="34" charset="0"/>
                <a:ea typeface="MS Mincho" panose="02020609040205080304" pitchFamily="49" charset="-128"/>
                <a:cs typeface="Calibri" panose="020F0502020204030204" pitchFamily="34" charset="0"/>
              </a:rPr>
              <a:t>wetted</a:t>
            </a:r>
            <a:r>
              <a:rPr lang="fr-FR" altLang="fr-FR" dirty="0">
                <a:latin typeface="Calibri" panose="020F0502020204030204" pitchFamily="34" charset="0"/>
                <a:ea typeface="MS Mincho" panose="02020609040205080304" pitchFamily="49" charset="-128"/>
                <a:cs typeface="Calibri" panose="020F0502020204030204" pitchFamily="34" charset="0"/>
              </a:rPr>
              <a:t> </a:t>
            </a:r>
            <a:r>
              <a:rPr lang="fr-FR" altLang="fr-FR" dirty="0" err="1">
                <a:latin typeface="Calibri" panose="020F0502020204030204" pitchFamily="34" charset="0"/>
                <a:ea typeface="MS Mincho" panose="02020609040205080304" pitchFamily="49" charset="-128"/>
                <a:cs typeface="Calibri" panose="020F0502020204030204" pitchFamily="34" charset="0"/>
              </a:rPr>
              <a:t>foam</a:t>
            </a:r>
            <a:r>
              <a:rPr lang="fr-FR" altLang="fr-FR" dirty="0">
                <a:latin typeface="Calibri" panose="020F0502020204030204" pitchFamily="34" charset="0"/>
                <a:ea typeface="MS Mincho" panose="02020609040205080304" pitchFamily="49" charset="-128"/>
                <a:cs typeface="Calibri" panose="020F0502020204030204" pitchFamily="34" charset="0"/>
              </a:rPr>
              <a:t> @ LULI)</a:t>
            </a:r>
          </a:p>
          <a:p>
            <a:pPr lvl="1"/>
            <a:endParaRPr lang="fr-FR" altLang="fr-FR" dirty="0">
              <a:latin typeface="Calibri" panose="020F0502020204030204" pitchFamily="34" charset="0"/>
              <a:ea typeface="MS Mincho" panose="02020609040205080304" pitchFamily="49" charset="-128"/>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fr-FR" sz="24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Calibri" panose="020F0502020204030204" pitchFamily="34" charset="0"/>
            </a:endParaRPr>
          </a:p>
        </p:txBody>
      </p:sp>
      <p:pic>
        <p:nvPicPr>
          <p:cNvPr id="12" name="Image 11">
            <a:extLst>
              <a:ext uri="{FF2B5EF4-FFF2-40B4-BE49-F238E27FC236}">
                <a16:creationId xmlns:a16="http://schemas.microsoft.com/office/drawing/2014/main" id="{549719AA-B7F1-D60A-F0E9-9ED25517B6C0}"/>
              </a:ext>
            </a:extLst>
          </p:cNvPr>
          <p:cNvPicPr>
            <a:picLocks noChangeAspect="1"/>
          </p:cNvPicPr>
          <p:nvPr/>
        </p:nvPicPr>
        <p:blipFill>
          <a:blip r:embed="rId3"/>
          <a:stretch>
            <a:fillRect/>
          </a:stretch>
        </p:blipFill>
        <p:spPr>
          <a:xfrm>
            <a:off x="104981" y="317086"/>
            <a:ext cx="1623792" cy="479269"/>
          </a:xfrm>
          <a:prstGeom prst="rect">
            <a:avLst/>
          </a:prstGeom>
        </p:spPr>
      </p:pic>
    </p:spTree>
    <p:extLst>
      <p:ext uri="{BB962C8B-B14F-4D97-AF65-F5344CB8AC3E}">
        <p14:creationId xmlns:p14="http://schemas.microsoft.com/office/powerpoint/2010/main" val="3634388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A9CD0610-2133-E0ED-CE9F-49E2A4F676F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FE07772-E09B-F23A-9143-25CA034D3283}"/>
              </a:ext>
            </a:extLst>
          </p:cNvPr>
          <p:cNvSpPr txBox="1"/>
          <p:nvPr/>
        </p:nvSpPr>
        <p:spPr>
          <a:xfrm>
            <a:off x="3289285" y="91636"/>
            <a:ext cx="7637091" cy="830997"/>
          </a:xfrm>
          <a:prstGeom prst="rect">
            <a:avLst/>
          </a:prstGeom>
          <a:noFill/>
        </p:spPr>
        <p:txBody>
          <a:bodyPr wrap="none" rtlCol="0">
            <a:spAutoFit/>
          </a:bodyPr>
          <a:lstStyle/>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Foam homogenization study: Probing Proton Heated Foam</a:t>
            </a:r>
          </a:p>
          <a:p>
            <a:pPr algn="ctr" fontAlgn="base">
              <a:spcBef>
                <a:spcPct val="0"/>
              </a:spcBef>
              <a:spcAft>
                <a:spcPct val="0"/>
              </a:spcAft>
            </a:pPr>
            <a:r>
              <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with X-Ray Talbot Interferometry </a:t>
            </a:r>
          </a:p>
        </p:txBody>
      </p:sp>
      <p:pic>
        <p:nvPicPr>
          <p:cNvPr id="2" name="Image 1">
            <a:extLst>
              <a:ext uri="{FF2B5EF4-FFF2-40B4-BE49-F238E27FC236}">
                <a16:creationId xmlns:a16="http://schemas.microsoft.com/office/drawing/2014/main" id="{59B662BD-7AED-716A-A1E4-17DE7449CCF1}"/>
              </a:ext>
            </a:extLst>
          </p:cNvPr>
          <p:cNvPicPr>
            <a:picLocks noChangeAspect="1"/>
          </p:cNvPicPr>
          <p:nvPr/>
        </p:nvPicPr>
        <p:blipFill>
          <a:blip r:embed="rId3"/>
          <a:stretch>
            <a:fillRect/>
          </a:stretch>
        </p:blipFill>
        <p:spPr>
          <a:xfrm>
            <a:off x="186340" y="39248"/>
            <a:ext cx="1623792" cy="479269"/>
          </a:xfrm>
          <a:prstGeom prst="rect">
            <a:avLst/>
          </a:prstGeom>
        </p:spPr>
      </p:pic>
      <p:pic>
        <p:nvPicPr>
          <p:cNvPr id="6" name="Grafik 3">
            <a:extLst>
              <a:ext uri="{FF2B5EF4-FFF2-40B4-BE49-F238E27FC236}">
                <a16:creationId xmlns:a16="http://schemas.microsoft.com/office/drawing/2014/main" id="{BA5A0635-C304-3BAA-5713-951D97983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89" y="2046172"/>
            <a:ext cx="4500961" cy="2531791"/>
          </a:xfrm>
          <a:prstGeom prst="rect">
            <a:avLst/>
          </a:prstGeom>
        </p:spPr>
      </p:pic>
      <p:sp>
        <p:nvSpPr>
          <p:cNvPr id="9" name="Textfeld 17">
            <a:extLst>
              <a:ext uri="{FF2B5EF4-FFF2-40B4-BE49-F238E27FC236}">
                <a16:creationId xmlns:a16="http://schemas.microsoft.com/office/drawing/2014/main" id="{38C706C4-3957-7836-C1DF-622CF3A18BFC}"/>
              </a:ext>
            </a:extLst>
          </p:cNvPr>
          <p:cNvSpPr txBox="1"/>
          <p:nvPr/>
        </p:nvSpPr>
        <p:spPr>
          <a:xfrm>
            <a:off x="1711387" y="1288804"/>
            <a:ext cx="2701871" cy="369332"/>
          </a:xfrm>
          <a:prstGeom prst="rect">
            <a:avLst/>
          </a:prstGeom>
        </p:spPr>
        <p:txBody>
          <a:bodyPr vert="horz" wrap="square" lIns="91440" tIns="45720" rIns="91440" bIns="45720" rtlCol="0" anchor="t">
            <a:spAutoFit/>
          </a:bodyPr>
          <a:lstStyle/>
          <a:p>
            <a:pPr algn="l"/>
            <a:r>
              <a:rPr lang="en-US" b="1" dirty="0"/>
              <a:t>Experimental setup</a:t>
            </a:r>
          </a:p>
        </p:txBody>
      </p:sp>
      <p:grpSp>
        <p:nvGrpSpPr>
          <p:cNvPr id="10" name="Gruppieren 31">
            <a:extLst>
              <a:ext uri="{FF2B5EF4-FFF2-40B4-BE49-F238E27FC236}">
                <a16:creationId xmlns:a16="http://schemas.microsoft.com/office/drawing/2014/main" id="{E0D3E822-6A7F-5BE0-2906-F96558E855A6}"/>
              </a:ext>
            </a:extLst>
          </p:cNvPr>
          <p:cNvGrpSpPr/>
          <p:nvPr/>
        </p:nvGrpSpPr>
        <p:grpSpPr>
          <a:xfrm>
            <a:off x="2993158" y="4577963"/>
            <a:ext cx="1044633" cy="878601"/>
            <a:chOff x="3471043" y="1026223"/>
            <a:chExt cx="1778001" cy="1495409"/>
          </a:xfrm>
        </p:grpSpPr>
        <p:pic>
          <p:nvPicPr>
            <p:cNvPr id="11" name="Grafik 32">
              <a:extLst>
                <a:ext uri="{FF2B5EF4-FFF2-40B4-BE49-F238E27FC236}">
                  <a16:creationId xmlns:a16="http://schemas.microsoft.com/office/drawing/2014/main" id="{3064A13A-E124-3238-B5D6-D8F99041EB22}"/>
                </a:ext>
              </a:extLst>
            </p:cNvPr>
            <p:cNvPicPr>
              <a:picLocks noChangeAspect="1"/>
            </p:cNvPicPr>
            <p:nvPr/>
          </p:nvPicPr>
          <p:blipFill rotWithShape="1">
            <a:blip r:embed="rId5"/>
            <a:srcRect l="531" r="3758" b="1793"/>
            <a:stretch/>
          </p:blipFill>
          <p:spPr>
            <a:xfrm>
              <a:off x="3471043" y="1089753"/>
              <a:ext cx="1778001" cy="1431879"/>
            </a:xfrm>
            <a:prstGeom prst="rect">
              <a:avLst/>
            </a:prstGeom>
          </p:spPr>
        </p:pic>
        <p:sp>
          <p:nvSpPr>
            <p:cNvPr id="12" name="Textfeld 35">
              <a:extLst>
                <a:ext uri="{FF2B5EF4-FFF2-40B4-BE49-F238E27FC236}">
                  <a16:creationId xmlns:a16="http://schemas.microsoft.com/office/drawing/2014/main" id="{8584FFDB-4116-13A4-9219-17F57A75BD00}"/>
                </a:ext>
              </a:extLst>
            </p:cNvPr>
            <p:cNvSpPr txBox="1"/>
            <p:nvPr/>
          </p:nvSpPr>
          <p:spPr>
            <a:xfrm rot="3220361">
              <a:off x="3550133" y="1371963"/>
              <a:ext cx="860305" cy="445269"/>
            </a:xfrm>
            <a:prstGeom prst="rect">
              <a:avLst/>
            </a:prstGeom>
          </p:spPr>
          <p:txBody>
            <a:bodyPr vert="horz" wrap="square" lIns="91440" tIns="45720" rIns="91440" bIns="45720" rtlCol="0" anchor="t">
              <a:spAutoFit/>
            </a:bodyPr>
            <a:lstStyle/>
            <a:p>
              <a:pPr algn="l"/>
              <a:r>
                <a:rPr lang="en-US" sz="1100" dirty="0"/>
                <a:t>foam</a:t>
              </a:r>
            </a:p>
          </p:txBody>
        </p:sp>
        <p:cxnSp>
          <p:nvCxnSpPr>
            <p:cNvPr id="13" name="Gerade Verbindung mit Pfeil 36">
              <a:extLst>
                <a:ext uri="{FF2B5EF4-FFF2-40B4-BE49-F238E27FC236}">
                  <a16:creationId xmlns:a16="http://schemas.microsoft.com/office/drawing/2014/main" id="{C691129A-596D-FA6E-394F-C22DDBE0D574}"/>
                </a:ext>
              </a:extLst>
            </p:cNvPr>
            <p:cNvCxnSpPr/>
            <p:nvPr/>
          </p:nvCxnSpPr>
          <p:spPr>
            <a:xfrm flipV="1">
              <a:off x="4190212" y="1416440"/>
              <a:ext cx="200380" cy="55052"/>
            </a:xfrm>
            <a:prstGeom prst="straightConnector1">
              <a:avLst/>
            </a:prstGeom>
            <a:ln w="6350">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14" name="Textfeld 37">
              <a:extLst>
                <a:ext uri="{FF2B5EF4-FFF2-40B4-BE49-F238E27FC236}">
                  <a16:creationId xmlns:a16="http://schemas.microsoft.com/office/drawing/2014/main" id="{D0621843-3505-D021-1912-94FBAB85F106}"/>
                </a:ext>
              </a:extLst>
            </p:cNvPr>
            <p:cNvSpPr txBox="1"/>
            <p:nvPr/>
          </p:nvSpPr>
          <p:spPr>
            <a:xfrm>
              <a:off x="3939283" y="1026223"/>
              <a:ext cx="1061601" cy="445269"/>
            </a:xfrm>
            <a:prstGeom prst="rect">
              <a:avLst/>
            </a:prstGeom>
          </p:spPr>
          <p:txBody>
            <a:bodyPr vert="horz" wrap="square" lIns="91440" tIns="45720" rIns="91440" bIns="45720" rtlCol="0" anchor="t">
              <a:spAutoFit/>
            </a:bodyPr>
            <a:lstStyle/>
            <a:p>
              <a:pPr algn="l"/>
              <a:r>
                <a:rPr lang="en-US" sz="1100" dirty="0"/>
                <a:t>500µm</a:t>
              </a:r>
            </a:p>
          </p:txBody>
        </p:sp>
      </p:grpSp>
      <p:grpSp>
        <p:nvGrpSpPr>
          <p:cNvPr id="15" name="Gruppieren 38">
            <a:extLst>
              <a:ext uri="{FF2B5EF4-FFF2-40B4-BE49-F238E27FC236}">
                <a16:creationId xmlns:a16="http://schemas.microsoft.com/office/drawing/2014/main" id="{B40E5FC4-BDD3-69CC-7A35-7AA2B95FE995}"/>
              </a:ext>
            </a:extLst>
          </p:cNvPr>
          <p:cNvGrpSpPr/>
          <p:nvPr/>
        </p:nvGrpSpPr>
        <p:grpSpPr>
          <a:xfrm>
            <a:off x="3012297" y="5474091"/>
            <a:ext cx="1306706" cy="984639"/>
            <a:chOff x="1128585" y="1025192"/>
            <a:chExt cx="1608103" cy="1211749"/>
          </a:xfrm>
        </p:grpSpPr>
        <p:grpSp>
          <p:nvGrpSpPr>
            <p:cNvPr id="16" name="Gruppieren 39">
              <a:extLst>
                <a:ext uri="{FF2B5EF4-FFF2-40B4-BE49-F238E27FC236}">
                  <a16:creationId xmlns:a16="http://schemas.microsoft.com/office/drawing/2014/main" id="{6D226812-A3BE-BAFB-C5C1-AEB4EC87C9BC}"/>
                </a:ext>
              </a:extLst>
            </p:cNvPr>
            <p:cNvGrpSpPr/>
            <p:nvPr/>
          </p:nvGrpSpPr>
          <p:grpSpPr>
            <a:xfrm>
              <a:off x="1128585" y="1025192"/>
              <a:ext cx="1608103" cy="1211749"/>
              <a:chOff x="143858" y="2162059"/>
              <a:chExt cx="1519021" cy="1193575"/>
            </a:xfrm>
          </p:grpSpPr>
          <p:pic>
            <p:nvPicPr>
              <p:cNvPr id="18" name="Grafik 41">
                <a:extLst>
                  <a:ext uri="{FF2B5EF4-FFF2-40B4-BE49-F238E27FC236}">
                    <a16:creationId xmlns:a16="http://schemas.microsoft.com/office/drawing/2014/main" id="{7F5965D4-0FCB-E919-2304-67968EEDB829}"/>
                  </a:ext>
                </a:extLst>
              </p:cNvPr>
              <p:cNvPicPr>
                <a:picLocks noChangeAspect="1"/>
              </p:cNvPicPr>
              <p:nvPr/>
            </p:nvPicPr>
            <p:blipFill rotWithShape="1">
              <a:blip r:embed="rId6"/>
              <a:srcRect l="10739"/>
              <a:stretch/>
            </p:blipFill>
            <p:spPr>
              <a:xfrm>
                <a:off x="143858" y="2162059"/>
                <a:ext cx="1396574" cy="1193575"/>
              </a:xfrm>
              <a:prstGeom prst="rect">
                <a:avLst/>
              </a:prstGeom>
            </p:spPr>
          </p:pic>
          <p:sp>
            <p:nvSpPr>
              <p:cNvPr id="19" name="Rechteck 42">
                <a:extLst>
                  <a:ext uri="{FF2B5EF4-FFF2-40B4-BE49-F238E27FC236}">
                    <a16:creationId xmlns:a16="http://schemas.microsoft.com/office/drawing/2014/main" id="{99D6A1FD-6C5E-8519-FB66-8212C9299B2D}"/>
                  </a:ext>
                </a:extLst>
              </p:cNvPr>
              <p:cNvSpPr/>
              <p:nvPr/>
            </p:nvSpPr>
            <p:spPr>
              <a:xfrm>
                <a:off x="1099616" y="3070822"/>
                <a:ext cx="435608" cy="11750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feld 43">
                <a:extLst>
                  <a:ext uri="{FF2B5EF4-FFF2-40B4-BE49-F238E27FC236}">
                    <a16:creationId xmlns:a16="http://schemas.microsoft.com/office/drawing/2014/main" id="{74D11555-B26F-EAB8-5E8F-B1ED1A23727A}"/>
                  </a:ext>
                </a:extLst>
              </p:cNvPr>
              <p:cNvSpPr txBox="1"/>
              <p:nvPr/>
            </p:nvSpPr>
            <p:spPr>
              <a:xfrm>
                <a:off x="978561" y="2961684"/>
                <a:ext cx="684318" cy="335777"/>
              </a:xfrm>
              <a:prstGeom prst="rect">
                <a:avLst/>
              </a:prstGeom>
            </p:spPr>
            <p:txBody>
              <a:bodyPr vert="horz" wrap="square" lIns="91440" tIns="45720" rIns="91440" bIns="45720" rtlCol="0" anchor="t">
                <a:spAutoFit/>
              </a:bodyPr>
              <a:lstStyle/>
              <a:p>
                <a:r>
                  <a:rPr lang="en-US" sz="1200" dirty="0">
                    <a:solidFill>
                      <a:schemeClr val="bg1"/>
                    </a:solidFill>
                  </a:rPr>
                  <a:t>10µm</a:t>
                </a:r>
                <a:endParaRPr lang="en-US" sz="1200" dirty="0">
                  <a:solidFill>
                    <a:srgbClr val="FF0000"/>
                  </a:solidFill>
                </a:endParaRPr>
              </a:p>
            </p:txBody>
          </p:sp>
        </p:grpSp>
        <p:sp>
          <p:nvSpPr>
            <p:cNvPr id="17" name="Textfeld 40">
              <a:extLst>
                <a:ext uri="{FF2B5EF4-FFF2-40B4-BE49-F238E27FC236}">
                  <a16:creationId xmlns:a16="http://schemas.microsoft.com/office/drawing/2014/main" id="{7D4935C8-6AB6-C515-5A40-A1028BB84031}"/>
                </a:ext>
              </a:extLst>
            </p:cNvPr>
            <p:cNvSpPr txBox="1"/>
            <p:nvPr/>
          </p:nvSpPr>
          <p:spPr>
            <a:xfrm>
              <a:off x="1128585" y="1025194"/>
              <a:ext cx="1472964" cy="430887"/>
            </a:xfrm>
            <a:prstGeom prst="rect">
              <a:avLst/>
            </a:prstGeom>
            <a:solidFill>
              <a:srgbClr val="FFFFFF">
                <a:alpha val="50196"/>
              </a:srgbClr>
            </a:solidFill>
          </p:spPr>
          <p:txBody>
            <a:bodyPr vert="horz" wrap="square" lIns="91440" tIns="45720" rIns="91440" bIns="45720" rtlCol="0" anchor="t">
              <a:spAutoFit/>
            </a:bodyPr>
            <a:lstStyle/>
            <a:p>
              <a:pPr algn="ctr"/>
              <a:r>
                <a:rPr lang="en-US" sz="1050" dirty="0"/>
                <a:t>250mg/cc</a:t>
              </a:r>
            </a:p>
            <a:p>
              <a:pPr algn="ctr"/>
              <a:r>
                <a:rPr lang="en-US" sz="1050" dirty="0"/>
                <a:t>TMPTA foam</a:t>
              </a:r>
            </a:p>
          </p:txBody>
        </p:sp>
      </p:grpSp>
      <p:pic>
        <p:nvPicPr>
          <p:cNvPr id="21" name="Grafik 44">
            <a:extLst>
              <a:ext uri="{FF2B5EF4-FFF2-40B4-BE49-F238E27FC236}">
                <a16:creationId xmlns:a16="http://schemas.microsoft.com/office/drawing/2014/main" id="{DDCCB88D-D230-A9AB-57DC-6F8AE6E47B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876" y="5143177"/>
            <a:ext cx="1691640" cy="1252839"/>
          </a:xfrm>
          <a:prstGeom prst="rect">
            <a:avLst/>
          </a:prstGeom>
        </p:spPr>
      </p:pic>
      <p:sp>
        <p:nvSpPr>
          <p:cNvPr id="22" name="Textfeld 28">
            <a:extLst>
              <a:ext uri="{FF2B5EF4-FFF2-40B4-BE49-F238E27FC236}">
                <a16:creationId xmlns:a16="http://schemas.microsoft.com/office/drawing/2014/main" id="{BBA34985-FB22-E169-92F0-19916EA76B62}"/>
              </a:ext>
            </a:extLst>
          </p:cNvPr>
          <p:cNvSpPr txBox="1"/>
          <p:nvPr/>
        </p:nvSpPr>
        <p:spPr>
          <a:xfrm>
            <a:off x="998236" y="4784292"/>
            <a:ext cx="1426302" cy="438582"/>
          </a:xfrm>
          <a:prstGeom prst="rect">
            <a:avLst/>
          </a:prstGeom>
        </p:spPr>
        <p:txBody>
          <a:bodyPr vert="horz" wrap="square" lIns="91440" tIns="45720" rIns="91440" bIns="45720" rtlCol="0" anchor="t">
            <a:spAutoFit/>
          </a:bodyPr>
          <a:lstStyle/>
          <a:p>
            <a:pPr algn="ctr"/>
            <a:r>
              <a:rPr lang="en-US" sz="1200" dirty="0"/>
              <a:t>5µm W-wire </a:t>
            </a:r>
            <a:r>
              <a:rPr lang="en-US" sz="1050" dirty="0"/>
              <a:t>(laser-driven </a:t>
            </a:r>
            <a:r>
              <a:rPr lang="en-US" sz="1050" dirty="0" err="1"/>
              <a:t>backlighter</a:t>
            </a:r>
            <a:r>
              <a:rPr lang="en-US" sz="1050" dirty="0"/>
              <a:t>)</a:t>
            </a:r>
          </a:p>
        </p:txBody>
      </p:sp>
      <p:cxnSp>
        <p:nvCxnSpPr>
          <p:cNvPr id="23" name="Gerade Verbindung mit Pfeil 45">
            <a:extLst>
              <a:ext uri="{FF2B5EF4-FFF2-40B4-BE49-F238E27FC236}">
                <a16:creationId xmlns:a16="http://schemas.microsoft.com/office/drawing/2014/main" id="{C588B9E8-4C68-BE33-EF44-EBFDD937D550}"/>
              </a:ext>
            </a:extLst>
          </p:cNvPr>
          <p:cNvCxnSpPr>
            <a:stCxn id="26" idx="0"/>
          </p:cNvCxnSpPr>
          <p:nvPr/>
        </p:nvCxnSpPr>
        <p:spPr>
          <a:xfrm flipH="1" flipV="1">
            <a:off x="1350945" y="4172073"/>
            <a:ext cx="179504" cy="60014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Abgerundetes Rechteck 53">
            <a:extLst>
              <a:ext uri="{FF2B5EF4-FFF2-40B4-BE49-F238E27FC236}">
                <a16:creationId xmlns:a16="http://schemas.microsoft.com/office/drawing/2014/main" id="{DE35CEEE-0EB5-62CC-9655-C4C7E7BAAB2B}"/>
              </a:ext>
            </a:extLst>
          </p:cNvPr>
          <p:cNvSpPr/>
          <p:nvPr/>
        </p:nvSpPr>
        <p:spPr>
          <a:xfrm>
            <a:off x="623116" y="4772221"/>
            <a:ext cx="1814665" cy="1617818"/>
          </a:xfrm>
          <a:prstGeom prst="roundRect">
            <a:avLst>
              <a:gd name="adj" fmla="val 5363"/>
            </a:avLst>
          </a:prstGeom>
          <a:noFill/>
          <a:ln>
            <a:solidFill>
              <a:srgbClr val="66666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Abgerundetes Rechteck 54">
            <a:extLst>
              <a:ext uri="{FF2B5EF4-FFF2-40B4-BE49-F238E27FC236}">
                <a16:creationId xmlns:a16="http://schemas.microsoft.com/office/drawing/2014/main" id="{145320BC-2A6B-B1DD-FE0A-FE22404947E5}"/>
              </a:ext>
            </a:extLst>
          </p:cNvPr>
          <p:cNvSpPr/>
          <p:nvPr/>
        </p:nvSpPr>
        <p:spPr>
          <a:xfrm>
            <a:off x="2906066" y="4597272"/>
            <a:ext cx="1367217" cy="1876698"/>
          </a:xfrm>
          <a:prstGeom prst="roundRect">
            <a:avLst>
              <a:gd name="adj" fmla="val 6635"/>
            </a:avLst>
          </a:prstGeom>
          <a:noFill/>
          <a:ln>
            <a:solidFill>
              <a:srgbClr val="66666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feld 72">
            <a:extLst>
              <a:ext uri="{FF2B5EF4-FFF2-40B4-BE49-F238E27FC236}">
                <a16:creationId xmlns:a16="http://schemas.microsoft.com/office/drawing/2014/main" id="{8814BD23-47B1-9748-89FD-22178D1E9C9D}"/>
              </a:ext>
            </a:extLst>
          </p:cNvPr>
          <p:cNvSpPr txBox="1"/>
          <p:nvPr/>
        </p:nvSpPr>
        <p:spPr>
          <a:xfrm>
            <a:off x="556649" y="2538665"/>
            <a:ext cx="1063641" cy="461665"/>
          </a:xfrm>
          <a:prstGeom prst="rect">
            <a:avLst/>
          </a:prstGeom>
          <a:solidFill>
            <a:schemeClr val="bg1"/>
          </a:solidFill>
          <a:ln>
            <a:solidFill>
              <a:srgbClr val="666666"/>
            </a:solidFill>
          </a:ln>
        </p:spPr>
        <p:txBody>
          <a:bodyPr vert="horz" wrap="square" lIns="91440" tIns="45720" rIns="91440" bIns="45720" rtlCol="0" anchor="t">
            <a:spAutoFit/>
          </a:bodyPr>
          <a:lstStyle/>
          <a:p>
            <a:pPr algn="ctr"/>
            <a:r>
              <a:rPr lang="en-US" sz="1200" dirty="0"/>
              <a:t>PHELIX:</a:t>
            </a:r>
          </a:p>
          <a:p>
            <a:pPr algn="ctr"/>
            <a:r>
              <a:rPr lang="en-US" sz="1200" dirty="0"/>
              <a:t>30</a:t>
            </a:r>
            <a:r>
              <a:rPr lang="en-US" sz="500" dirty="0"/>
              <a:t> </a:t>
            </a:r>
            <a:r>
              <a:rPr lang="en-US" sz="1200" dirty="0"/>
              <a:t>J, 1</a:t>
            </a:r>
            <a:r>
              <a:rPr lang="en-US" sz="500" dirty="0"/>
              <a:t> </a:t>
            </a:r>
            <a:r>
              <a:rPr lang="en-US" sz="1200" dirty="0" err="1"/>
              <a:t>ps</a:t>
            </a:r>
            <a:endParaRPr lang="en-US" sz="1200" dirty="0"/>
          </a:p>
        </p:txBody>
      </p:sp>
      <p:cxnSp>
        <p:nvCxnSpPr>
          <p:cNvPr id="31" name="Gerade Verbindung mit Pfeil 45">
            <a:extLst>
              <a:ext uri="{FF2B5EF4-FFF2-40B4-BE49-F238E27FC236}">
                <a16:creationId xmlns:a16="http://schemas.microsoft.com/office/drawing/2014/main" id="{A0BC3FE6-86F8-3DAA-C174-FB1F6704E7C9}"/>
              </a:ext>
            </a:extLst>
          </p:cNvPr>
          <p:cNvCxnSpPr>
            <a:cxnSpLocks/>
          </p:cNvCxnSpPr>
          <p:nvPr/>
        </p:nvCxnSpPr>
        <p:spPr>
          <a:xfrm flipH="1" flipV="1">
            <a:off x="2300937" y="4088524"/>
            <a:ext cx="624518" cy="50874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5" name="Image 54">
            <a:extLst>
              <a:ext uri="{FF2B5EF4-FFF2-40B4-BE49-F238E27FC236}">
                <a16:creationId xmlns:a16="http://schemas.microsoft.com/office/drawing/2014/main" id="{417020A3-E30B-FFE1-F3BC-E4E73FE7EFB0}"/>
              </a:ext>
            </a:extLst>
          </p:cNvPr>
          <p:cNvPicPr>
            <a:picLocks noChangeAspect="1"/>
          </p:cNvPicPr>
          <p:nvPr/>
        </p:nvPicPr>
        <p:blipFill>
          <a:blip r:embed="rId8"/>
          <a:stretch>
            <a:fillRect/>
          </a:stretch>
        </p:blipFill>
        <p:spPr>
          <a:xfrm>
            <a:off x="209324" y="430731"/>
            <a:ext cx="1832611" cy="461357"/>
          </a:xfrm>
          <a:prstGeom prst="rect">
            <a:avLst/>
          </a:prstGeom>
        </p:spPr>
      </p:pic>
      <p:sp>
        <p:nvSpPr>
          <p:cNvPr id="56" name="Rectangle : coins arrondis 55">
            <a:extLst>
              <a:ext uri="{FF2B5EF4-FFF2-40B4-BE49-F238E27FC236}">
                <a16:creationId xmlns:a16="http://schemas.microsoft.com/office/drawing/2014/main" id="{E25FD8B3-72D7-0B10-DA29-DA0C0419E6D4}"/>
              </a:ext>
            </a:extLst>
          </p:cNvPr>
          <p:cNvSpPr/>
          <p:nvPr/>
        </p:nvSpPr>
        <p:spPr>
          <a:xfrm>
            <a:off x="298737" y="1220161"/>
            <a:ext cx="4880199" cy="5546199"/>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A51071FC-9A76-8F0C-CEE6-9949188FB6C1}"/>
              </a:ext>
            </a:extLst>
          </p:cNvPr>
          <p:cNvPicPr>
            <a:picLocks noChangeAspect="1"/>
          </p:cNvPicPr>
          <p:nvPr/>
        </p:nvPicPr>
        <p:blipFill>
          <a:blip r:embed="rId9"/>
          <a:stretch>
            <a:fillRect/>
          </a:stretch>
        </p:blipFill>
        <p:spPr>
          <a:xfrm>
            <a:off x="5851906" y="2389163"/>
            <a:ext cx="6177520" cy="3146458"/>
          </a:xfrm>
          <a:prstGeom prst="rect">
            <a:avLst/>
          </a:prstGeom>
        </p:spPr>
      </p:pic>
      <p:sp>
        <p:nvSpPr>
          <p:cNvPr id="5" name="Rectangle : coins arrondis 4">
            <a:extLst>
              <a:ext uri="{FF2B5EF4-FFF2-40B4-BE49-F238E27FC236}">
                <a16:creationId xmlns:a16="http://schemas.microsoft.com/office/drawing/2014/main" id="{3FD384D4-102B-94F8-BBC1-B03174D84A40}"/>
              </a:ext>
            </a:extLst>
          </p:cNvPr>
          <p:cNvSpPr/>
          <p:nvPr/>
        </p:nvSpPr>
        <p:spPr>
          <a:xfrm>
            <a:off x="5571400" y="1220160"/>
            <a:ext cx="6401861" cy="5546199"/>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a:extLst>
              <a:ext uri="{FF2B5EF4-FFF2-40B4-BE49-F238E27FC236}">
                <a16:creationId xmlns:a16="http://schemas.microsoft.com/office/drawing/2014/main" id="{D0DC1151-0C43-13E7-F1A7-402A95B757CB}"/>
              </a:ext>
            </a:extLst>
          </p:cNvPr>
          <p:cNvSpPr txBox="1"/>
          <p:nvPr/>
        </p:nvSpPr>
        <p:spPr>
          <a:xfrm>
            <a:off x="5873675" y="1569935"/>
            <a:ext cx="6099586" cy="646331"/>
          </a:xfrm>
          <a:prstGeom prst="rect">
            <a:avLst/>
          </a:prstGeom>
          <a:noFill/>
        </p:spPr>
        <p:txBody>
          <a:bodyPr wrap="square">
            <a:spAutoFit/>
          </a:bodyPr>
          <a:lstStyle/>
          <a:p>
            <a:pPr algn="ctr">
              <a:buNone/>
            </a:pPr>
            <a:r>
              <a:rPr lang="fr-FR" b="1" dirty="0"/>
              <a:t>Time </a:t>
            </a:r>
            <a:r>
              <a:rPr lang="fr-FR" b="1" dirty="0" err="1"/>
              <a:t>evolution</a:t>
            </a:r>
            <a:r>
              <a:rPr lang="fr-FR" b="1" dirty="0"/>
              <a:t> of </a:t>
            </a:r>
            <a:r>
              <a:rPr lang="fr-FR" b="1" dirty="0" err="1"/>
              <a:t>dark-field</a:t>
            </a:r>
            <a:r>
              <a:rPr lang="fr-FR" b="1" dirty="0"/>
              <a:t> values at </a:t>
            </a:r>
            <a:r>
              <a:rPr lang="fr-FR" b="1" dirty="0" err="1"/>
              <a:t>different</a:t>
            </a:r>
            <a:r>
              <a:rPr lang="fr-FR" b="1" dirty="0"/>
              <a:t> </a:t>
            </a:r>
            <a:r>
              <a:rPr lang="fr-FR" b="1" dirty="0" err="1"/>
              <a:t>foam</a:t>
            </a:r>
            <a:r>
              <a:rPr lang="fr-FR" b="1" dirty="0"/>
              <a:t> </a:t>
            </a:r>
            <a:r>
              <a:rPr lang="fr-FR" b="1" dirty="0" err="1"/>
              <a:t>temperatures</a:t>
            </a:r>
            <a:endParaRPr lang="fr-FR" b="1" dirty="0"/>
          </a:p>
        </p:txBody>
      </p:sp>
      <p:sp>
        <p:nvSpPr>
          <p:cNvPr id="24" name="ZoneTexte 23">
            <a:extLst>
              <a:ext uri="{FF2B5EF4-FFF2-40B4-BE49-F238E27FC236}">
                <a16:creationId xmlns:a16="http://schemas.microsoft.com/office/drawing/2014/main" id="{61FB9E0D-936F-4C32-0F38-834359CF3152}"/>
              </a:ext>
            </a:extLst>
          </p:cNvPr>
          <p:cNvSpPr txBox="1"/>
          <p:nvPr/>
        </p:nvSpPr>
        <p:spPr>
          <a:xfrm>
            <a:off x="5731486" y="5900609"/>
            <a:ext cx="6099586" cy="369332"/>
          </a:xfrm>
          <a:prstGeom prst="rect">
            <a:avLst/>
          </a:prstGeom>
          <a:noFill/>
        </p:spPr>
        <p:txBody>
          <a:bodyPr wrap="square">
            <a:spAutoFit/>
          </a:bodyPr>
          <a:lstStyle/>
          <a:p>
            <a:pPr algn="ctr">
              <a:buNone/>
            </a:pPr>
            <a:r>
              <a:rPr lang="fr-FR" b="1" dirty="0"/>
              <a:t>Accepted for publication in </a:t>
            </a:r>
            <a:r>
              <a:rPr lang="fr-FR" b="1" dirty="0" err="1"/>
              <a:t>scientific</a:t>
            </a:r>
            <a:r>
              <a:rPr lang="fr-FR" b="1" dirty="0"/>
              <a:t> report (2025)</a:t>
            </a:r>
          </a:p>
        </p:txBody>
      </p:sp>
    </p:spTree>
    <p:extLst>
      <p:ext uri="{BB962C8B-B14F-4D97-AF65-F5344CB8AC3E}">
        <p14:creationId xmlns:p14="http://schemas.microsoft.com/office/powerpoint/2010/main" val="29730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1C70B-9ECD-80A9-382F-B925E39EA1AB}"/>
            </a:ext>
          </a:extLst>
        </p:cNvPr>
        <p:cNvGrpSpPr/>
        <p:nvPr/>
      </p:nvGrpSpPr>
      <p:grpSpPr>
        <a:xfrm>
          <a:off x="0" y="0"/>
          <a:ext cx="0" cy="0"/>
          <a:chOff x="0" y="0"/>
          <a:chExt cx="0" cy="0"/>
        </a:xfrm>
      </p:grpSpPr>
      <p:pic>
        <p:nvPicPr>
          <p:cNvPr id="32" name="Image 31">
            <a:extLst>
              <a:ext uri="{FF2B5EF4-FFF2-40B4-BE49-F238E27FC236}">
                <a16:creationId xmlns:a16="http://schemas.microsoft.com/office/drawing/2014/main" id="{9BF83956-0B3E-B2B5-08B6-94EDC0C145C7}"/>
              </a:ext>
            </a:extLst>
          </p:cNvPr>
          <p:cNvPicPr>
            <a:picLocks noChangeAspect="1"/>
          </p:cNvPicPr>
          <p:nvPr/>
        </p:nvPicPr>
        <p:blipFill>
          <a:blip r:embed="rId3"/>
          <a:srcRect t="60293"/>
          <a:stretch>
            <a:fillRect/>
          </a:stretch>
        </p:blipFill>
        <p:spPr>
          <a:xfrm>
            <a:off x="8191048" y="1189798"/>
            <a:ext cx="3677753" cy="2152446"/>
          </a:xfrm>
          <a:prstGeom prst="rect">
            <a:avLst/>
          </a:prstGeom>
        </p:spPr>
      </p:pic>
      <p:sp>
        <p:nvSpPr>
          <p:cNvPr id="4" name="ZoneTexte 3">
            <a:extLst>
              <a:ext uri="{FF2B5EF4-FFF2-40B4-BE49-F238E27FC236}">
                <a16:creationId xmlns:a16="http://schemas.microsoft.com/office/drawing/2014/main" id="{86EAC650-DD64-1C7E-0D41-15B1B79C5266}"/>
              </a:ext>
            </a:extLst>
          </p:cNvPr>
          <p:cNvSpPr txBox="1"/>
          <p:nvPr/>
        </p:nvSpPr>
        <p:spPr>
          <a:xfrm>
            <a:off x="3372521" y="207897"/>
            <a:ext cx="6073650" cy="461665"/>
          </a:xfrm>
          <a:prstGeom prst="rect">
            <a:avLst/>
          </a:prstGeom>
          <a:noFill/>
        </p:spPr>
        <p:txBody>
          <a:bodyPr wrap="none" rtlCol="0">
            <a:spAutoFit/>
          </a:bodyPr>
          <a:lstStyle/>
          <a:p>
            <a:pPr algn="ctr" fontAlgn="base">
              <a:spcBef>
                <a:spcPct val="0"/>
              </a:spcBef>
              <a:spcAft>
                <a:spcPct val="0"/>
              </a:spcAft>
            </a:pPr>
            <a:r>
              <a:rPr lang="en-GB" sz="2400" b="1" dirty="0">
                <a:solidFill>
                  <a:srgbClr val="1F497D"/>
                </a:solidFill>
                <a:latin typeface="Calibri" panose="020F0502020204030204" pitchFamily="34" charset="0"/>
                <a:ea typeface="MS Mincho" panose="02020609040205080304" pitchFamily="49" charset="-128"/>
                <a:cs typeface="Calibri" panose="020F0502020204030204" pitchFamily="34" charset="0"/>
              </a:rPr>
              <a:t>effect of broadband laser on LPI growth @ GSI</a:t>
            </a:r>
            <a:endParaRPr lang="en-US" sz="2400" b="1" dirty="0">
              <a:solidFill>
                <a:srgbClr val="1F497D"/>
              </a:solidFill>
              <a:latin typeface="Calibri" panose="020F0502020204030204" pitchFamily="34" charset="0"/>
              <a:ea typeface="MS Mincho" panose="02020609040205080304" pitchFamily="49" charset="-128"/>
              <a:cs typeface="Calibri" panose="020F0502020204030204" pitchFamily="34" charset="0"/>
            </a:endParaRPr>
          </a:p>
        </p:txBody>
      </p:sp>
      <p:pic>
        <p:nvPicPr>
          <p:cNvPr id="2" name="Image 1">
            <a:extLst>
              <a:ext uri="{FF2B5EF4-FFF2-40B4-BE49-F238E27FC236}">
                <a16:creationId xmlns:a16="http://schemas.microsoft.com/office/drawing/2014/main" id="{AACEB0E2-48F8-E376-0C99-B78F37C976E5}"/>
              </a:ext>
            </a:extLst>
          </p:cNvPr>
          <p:cNvPicPr>
            <a:picLocks noChangeAspect="1"/>
          </p:cNvPicPr>
          <p:nvPr/>
        </p:nvPicPr>
        <p:blipFill>
          <a:blip r:embed="rId4"/>
          <a:stretch>
            <a:fillRect/>
          </a:stretch>
        </p:blipFill>
        <p:spPr>
          <a:xfrm>
            <a:off x="97742" y="46892"/>
            <a:ext cx="1623792" cy="479269"/>
          </a:xfrm>
          <a:prstGeom prst="rect">
            <a:avLst/>
          </a:prstGeom>
        </p:spPr>
      </p:pic>
      <p:sp>
        <p:nvSpPr>
          <p:cNvPr id="11" name="Google Shape;86;p15">
            <a:extLst>
              <a:ext uri="{FF2B5EF4-FFF2-40B4-BE49-F238E27FC236}">
                <a16:creationId xmlns:a16="http://schemas.microsoft.com/office/drawing/2014/main" id="{0D6F4520-114C-D007-2A96-0318A984EFA0}"/>
              </a:ext>
            </a:extLst>
          </p:cNvPr>
          <p:cNvSpPr/>
          <p:nvPr/>
        </p:nvSpPr>
        <p:spPr>
          <a:xfrm>
            <a:off x="960766" y="4105629"/>
            <a:ext cx="3033835" cy="1543200"/>
          </a:xfrm>
          <a:prstGeom prst="roundRect">
            <a:avLst>
              <a:gd name="adj" fmla="val 16667"/>
            </a:avLst>
          </a:prstGeom>
          <a:noFill/>
          <a:ln w="9525" cap="flat" cmpd="sng">
            <a:solidFill>
              <a:srgbClr val="C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alibri"/>
                <a:ea typeface="Calibri"/>
                <a:cs typeface="Calibri"/>
                <a:sym typeface="Calibri"/>
              </a:rPr>
              <a:t> </a:t>
            </a:r>
            <a:endParaRPr>
              <a:latin typeface="Calibri"/>
              <a:ea typeface="Calibri"/>
              <a:cs typeface="Calibri"/>
              <a:sym typeface="Calibri"/>
            </a:endParaRPr>
          </a:p>
        </p:txBody>
      </p:sp>
      <p:pic>
        <p:nvPicPr>
          <p:cNvPr id="12" name="Google Shape;87;p15">
            <a:extLst>
              <a:ext uri="{FF2B5EF4-FFF2-40B4-BE49-F238E27FC236}">
                <a16:creationId xmlns:a16="http://schemas.microsoft.com/office/drawing/2014/main" id="{34C2397C-43AD-E135-3F99-5C75C1D1F5B8}"/>
              </a:ext>
            </a:extLst>
          </p:cNvPr>
          <p:cNvPicPr preferRelativeResize="0"/>
          <p:nvPr/>
        </p:nvPicPr>
        <p:blipFill>
          <a:blip r:embed="rId5">
            <a:alphaModFix/>
          </a:blip>
          <a:stretch>
            <a:fillRect/>
          </a:stretch>
        </p:blipFill>
        <p:spPr>
          <a:xfrm>
            <a:off x="1036777" y="4167537"/>
            <a:ext cx="2836872" cy="1395050"/>
          </a:xfrm>
          <a:prstGeom prst="rect">
            <a:avLst/>
          </a:prstGeom>
          <a:noFill/>
          <a:ln>
            <a:noFill/>
          </a:ln>
        </p:spPr>
      </p:pic>
      <p:sp>
        <p:nvSpPr>
          <p:cNvPr id="13" name="Google Shape;88;p15">
            <a:extLst>
              <a:ext uri="{FF2B5EF4-FFF2-40B4-BE49-F238E27FC236}">
                <a16:creationId xmlns:a16="http://schemas.microsoft.com/office/drawing/2014/main" id="{DE53D3F7-EC6A-BE3E-FE73-59DBE908CDD2}"/>
              </a:ext>
            </a:extLst>
          </p:cNvPr>
          <p:cNvSpPr txBox="1"/>
          <p:nvPr/>
        </p:nvSpPr>
        <p:spPr>
          <a:xfrm>
            <a:off x="2687329" y="4984563"/>
            <a:ext cx="1135500" cy="333900"/>
          </a:xfrm>
          <a:prstGeom prst="rect">
            <a:avLst/>
          </a:prstGeom>
          <a:noFill/>
          <a:ln>
            <a:noFill/>
          </a:ln>
        </p:spPr>
        <p:txBody>
          <a:bodyPr spcFirstLastPara="1" wrap="square" lIns="91425" tIns="91425" rIns="91425" bIns="91425" anchor="ctr" anchorCtr="0">
            <a:noAutofit/>
          </a:bodyPr>
          <a:lstStyle/>
          <a:p>
            <a:pPr algn="ctr"/>
            <a:r>
              <a:rPr lang="en-GB" sz="1050" dirty="0">
                <a:solidFill>
                  <a:schemeClr val="dk1"/>
                </a:solidFill>
                <a:latin typeface="Calibri"/>
                <a:ea typeface="Calibri"/>
                <a:cs typeface="Calibri"/>
                <a:sym typeface="Calibri"/>
              </a:rPr>
              <a:t>FWHM</a:t>
            </a:r>
          </a:p>
          <a:p>
            <a:pPr marL="0" lvl="0" indent="0" algn="ctr" rtl="0">
              <a:spcBef>
                <a:spcPts val="0"/>
              </a:spcBef>
              <a:spcAft>
                <a:spcPts val="0"/>
              </a:spcAft>
              <a:buNone/>
            </a:pPr>
            <a:r>
              <a:rPr lang="en-GB" sz="1050" dirty="0">
                <a:solidFill>
                  <a:schemeClr val="dk1"/>
                </a:solidFill>
                <a:latin typeface="Calibri"/>
                <a:ea typeface="Calibri"/>
                <a:cs typeface="Calibri"/>
                <a:sym typeface="Calibri"/>
              </a:rPr>
              <a:t>~2.5 nm</a:t>
            </a:r>
            <a:endParaRPr lang="en-GB" sz="1100" dirty="0">
              <a:solidFill>
                <a:schemeClr val="dk1"/>
              </a:solidFill>
              <a:latin typeface="Calibri"/>
              <a:ea typeface="Calibri"/>
              <a:cs typeface="Calibri"/>
              <a:sym typeface="Calibri"/>
            </a:endParaRPr>
          </a:p>
        </p:txBody>
      </p:sp>
      <p:sp>
        <p:nvSpPr>
          <p:cNvPr id="15" name="Google Shape;90;p15">
            <a:extLst>
              <a:ext uri="{FF2B5EF4-FFF2-40B4-BE49-F238E27FC236}">
                <a16:creationId xmlns:a16="http://schemas.microsoft.com/office/drawing/2014/main" id="{03E64165-1E8E-3B7F-94A8-6F2725CEC0DE}"/>
              </a:ext>
            </a:extLst>
          </p:cNvPr>
          <p:cNvSpPr/>
          <p:nvPr/>
        </p:nvSpPr>
        <p:spPr>
          <a:xfrm>
            <a:off x="981328" y="1753087"/>
            <a:ext cx="3082661" cy="2069700"/>
          </a:xfrm>
          <a:prstGeom prst="roundRect">
            <a:avLst>
              <a:gd name="adj" fmla="val 16667"/>
            </a:avLst>
          </a:prstGeom>
          <a:noFill/>
          <a:ln w="9525" cap="flat" cmpd="sng">
            <a:solidFill>
              <a:srgbClr val="C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alibri"/>
                <a:ea typeface="Calibri"/>
                <a:cs typeface="Calibri"/>
                <a:sym typeface="Calibri"/>
              </a:rPr>
              <a:t> </a:t>
            </a:r>
            <a:endParaRPr>
              <a:latin typeface="Calibri"/>
              <a:ea typeface="Calibri"/>
              <a:cs typeface="Calibri"/>
              <a:sym typeface="Calibri"/>
            </a:endParaRPr>
          </a:p>
        </p:txBody>
      </p:sp>
      <p:sp>
        <p:nvSpPr>
          <p:cNvPr id="16" name="Google Shape;91;p15">
            <a:extLst>
              <a:ext uri="{FF2B5EF4-FFF2-40B4-BE49-F238E27FC236}">
                <a16:creationId xmlns:a16="http://schemas.microsoft.com/office/drawing/2014/main" id="{10053C64-1754-29A9-54C7-19329F850777}"/>
              </a:ext>
            </a:extLst>
          </p:cNvPr>
          <p:cNvSpPr txBox="1"/>
          <p:nvPr/>
        </p:nvSpPr>
        <p:spPr>
          <a:xfrm>
            <a:off x="909638" y="1778700"/>
            <a:ext cx="3154351" cy="216005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434343"/>
              </a:buClr>
              <a:buSzPts val="1400"/>
              <a:buFont typeface="Calibri"/>
              <a:buChar char="➢"/>
            </a:pPr>
            <a:r>
              <a:rPr lang="en-GB" sz="1200" dirty="0">
                <a:solidFill>
                  <a:srgbClr val="434343"/>
                </a:solidFill>
                <a:latin typeface="Calibri"/>
                <a:ea typeface="Calibri"/>
                <a:cs typeface="Calibri"/>
                <a:sym typeface="Calibri"/>
              </a:rPr>
              <a:t>Experiments at GSI facility in 2024 and 2025, P.I. M. Roth, in collaboration with Focussed Energy, GSI, INO-CNR, Univ. York, Univ. Darmstadt, CLF</a:t>
            </a:r>
          </a:p>
          <a:p>
            <a:pPr marL="457200" lvl="0" indent="-317500" algn="l" rtl="0">
              <a:spcBef>
                <a:spcPts val="0"/>
              </a:spcBef>
              <a:spcAft>
                <a:spcPts val="0"/>
              </a:spcAft>
              <a:buClr>
                <a:srgbClr val="434343"/>
              </a:buClr>
              <a:buSzPts val="1400"/>
              <a:buFont typeface="Calibri"/>
              <a:buChar char="➢"/>
            </a:pPr>
            <a:endParaRPr lang="en-GB" sz="1200" dirty="0">
              <a:solidFill>
                <a:srgbClr val="434343"/>
              </a:solidFill>
              <a:latin typeface="Calibri"/>
              <a:ea typeface="Calibri"/>
              <a:cs typeface="Calibri"/>
              <a:sym typeface="Calibri"/>
            </a:endParaRPr>
          </a:p>
          <a:p>
            <a:pPr marL="457200" lvl="0" indent="-317500" algn="l" rtl="0">
              <a:spcBef>
                <a:spcPts val="0"/>
              </a:spcBef>
              <a:spcAft>
                <a:spcPts val="0"/>
              </a:spcAft>
              <a:buClr>
                <a:srgbClr val="434343"/>
              </a:buClr>
              <a:buSzPts val="1400"/>
              <a:buFont typeface="Calibri"/>
              <a:buChar char="➢"/>
            </a:pPr>
            <a:r>
              <a:rPr lang="en-GB" sz="1200" dirty="0">
                <a:solidFill>
                  <a:srgbClr val="434343"/>
                </a:solidFill>
                <a:latin typeface="Calibri"/>
                <a:ea typeface="Calibri"/>
                <a:cs typeface="Calibri"/>
                <a:sym typeface="Calibri"/>
              </a:rPr>
              <a:t>compared the use of “typical” narrowband laser and a broadband laser </a:t>
            </a:r>
            <a:br>
              <a:rPr lang="en-GB" sz="1200" dirty="0">
                <a:solidFill>
                  <a:srgbClr val="434343"/>
                </a:solidFill>
                <a:latin typeface="Calibri"/>
                <a:ea typeface="Calibri"/>
                <a:cs typeface="Calibri"/>
                <a:sym typeface="Calibri"/>
              </a:rPr>
            </a:br>
            <a:endParaRPr sz="1200" dirty="0">
              <a:solidFill>
                <a:srgbClr val="434343"/>
              </a:solidFill>
              <a:latin typeface="Calibri"/>
              <a:ea typeface="Calibri"/>
              <a:cs typeface="Calibri"/>
              <a:sym typeface="Calibri"/>
            </a:endParaRPr>
          </a:p>
          <a:p>
            <a:pPr marL="457200" lvl="0" indent="-317500" algn="l" rtl="0">
              <a:spcBef>
                <a:spcPts val="0"/>
              </a:spcBef>
              <a:spcAft>
                <a:spcPts val="0"/>
              </a:spcAft>
              <a:buClr>
                <a:srgbClr val="434343"/>
              </a:buClr>
              <a:buSzPts val="1400"/>
              <a:buFont typeface="Calibri"/>
              <a:buChar char="➢"/>
            </a:pPr>
            <a:r>
              <a:rPr lang="en-GB" sz="1200" dirty="0">
                <a:solidFill>
                  <a:srgbClr val="434343"/>
                </a:solidFill>
                <a:latin typeface="Calibri"/>
                <a:ea typeface="Calibri"/>
                <a:cs typeface="Calibri"/>
                <a:sym typeface="Calibri"/>
              </a:rPr>
              <a:t>Simulations predict that bandwidth should be sufficient to affect TPD</a:t>
            </a:r>
            <a:endParaRPr sz="1200" dirty="0">
              <a:solidFill>
                <a:srgbClr val="434343"/>
              </a:solidFill>
              <a:latin typeface="Calibri"/>
              <a:ea typeface="Calibri"/>
              <a:cs typeface="Calibri"/>
              <a:sym typeface="Calibri"/>
            </a:endParaRPr>
          </a:p>
        </p:txBody>
      </p:sp>
      <p:pic>
        <p:nvPicPr>
          <p:cNvPr id="26" name="Image 25">
            <a:extLst>
              <a:ext uri="{FF2B5EF4-FFF2-40B4-BE49-F238E27FC236}">
                <a16:creationId xmlns:a16="http://schemas.microsoft.com/office/drawing/2014/main" id="{03CF77C3-005B-71B5-E662-78E336B9D610}"/>
              </a:ext>
            </a:extLst>
          </p:cNvPr>
          <p:cNvPicPr>
            <a:picLocks noChangeAspect="1"/>
          </p:cNvPicPr>
          <p:nvPr/>
        </p:nvPicPr>
        <p:blipFill>
          <a:blip r:embed="rId6"/>
          <a:stretch>
            <a:fillRect/>
          </a:stretch>
        </p:blipFill>
        <p:spPr>
          <a:xfrm>
            <a:off x="262636" y="1308872"/>
            <a:ext cx="4427518" cy="5262601"/>
          </a:xfrm>
          <a:prstGeom prst="rect">
            <a:avLst/>
          </a:prstGeom>
        </p:spPr>
      </p:pic>
      <p:pic>
        <p:nvPicPr>
          <p:cNvPr id="28" name="Image 27">
            <a:extLst>
              <a:ext uri="{FF2B5EF4-FFF2-40B4-BE49-F238E27FC236}">
                <a16:creationId xmlns:a16="http://schemas.microsoft.com/office/drawing/2014/main" id="{358BEC02-F769-7C4D-32E6-C4A8CE9141E9}"/>
              </a:ext>
            </a:extLst>
          </p:cNvPr>
          <p:cNvPicPr>
            <a:picLocks noChangeAspect="1"/>
          </p:cNvPicPr>
          <p:nvPr/>
        </p:nvPicPr>
        <p:blipFill>
          <a:blip r:embed="rId7"/>
          <a:stretch>
            <a:fillRect/>
          </a:stretch>
        </p:blipFill>
        <p:spPr>
          <a:xfrm>
            <a:off x="151178" y="508828"/>
            <a:ext cx="1516919" cy="408598"/>
          </a:xfrm>
          <a:prstGeom prst="rect">
            <a:avLst/>
          </a:prstGeom>
        </p:spPr>
      </p:pic>
      <p:sp>
        <p:nvSpPr>
          <p:cNvPr id="9" name="ZoneTexte 8">
            <a:extLst>
              <a:ext uri="{FF2B5EF4-FFF2-40B4-BE49-F238E27FC236}">
                <a16:creationId xmlns:a16="http://schemas.microsoft.com/office/drawing/2014/main" id="{4D663BFD-30BE-C78E-3804-D37065DF3F4F}"/>
              </a:ext>
            </a:extLst>
          </p:cNvPr>
          <p:cNvSpPr txBox="1"/>
          <p:nvPr/>
        </p:nvSpPr>
        <p:spPr>
          <a:xfrm>
            <a:off x="151178" y="6478797"/>
            <a:ext cx="6099586" cy="369332"/>
          </a:xfrm>
          <a:prstGeom prst="rect">
            <a:avLst/>
          </a:prstGeom>
          <a:noFill/>
        </p:spPr>
        <p:txBody>
          <a:bodyPr wrap="square">
            <a:spAutoFit/>
          </a:bodyPr>
          <a:lstStyle/>
          <a:p>
            <a:r>
              <a:rPr lang="en-US" dirty="0"/>
              <a:t>Plasma Phys. Control. Fusion 67 (2025)</a:t>
            </a:r>
          </a:p>
        </p:txBody>
      </p:sp>
      <p:sp>
        <p:nvSpPr>
          <p:cNvPr id="29" name="ZoneTexte 28">
            <a:extLst>
              <a:ext uri="{FF2B5EF4-FFF2-40B4-BE49-F238E27FC236}">
                <a16:creationId xmlns:a16="http://schemas.microsoft.com/office/drawing/2014/main" id="{D9EBB7D7-08C7-4435-1F71-EA807AFE9211}"/>
              </a:ext>
            </a:extLst>
          </p:cNvPr>
          <p:cNvSpPr txBox="1"/>
          <p:nvPr/>
        </p:nvSpPr>
        <p:spPr>
          <a:xfrm>
            <a:off x="5473381" y="5523974"/>
            <a:ext cx="6395420" cy="923330"/>
          </a:xfrm>
          <a:prstGeom prst="rect">
            <a:avLst/>
          </a:prstGeom>
          <a:noFill/>
        </p:spPr>
        <p:txBody>
          <a:bodyPr wrap="square">
            <a:spAutoFit/>
          </a:bodyPr>
          <a:lstStyle/>
          <a:p>
            <a:r>
              <a:rPr lang="en-US" dirty="0"/>
              <a:t>The fractions of backscattered energy suggest a reduction</a:t>
            </a:r>
          </a:p>
          <a:p>
            <a:r>
              <a:rPr lang="en-US" dirty="0"/>
              <a:t>in SBS with bandwidth in the backscatter direction, and potentially decreased TPD. For SRS there is no observable difference</a:t>
            </a:r>
          </a:p>
        </p:txBody>
      </p:sp>
      <p:pic>
        <p:nvPicPr>
          <p:cNvPr id="30" name="Image 29">
            <a:extLst>
              <a:ext uri="{FF2B5EF4-FFF2-40B4-BE49-F238E27FC236}">
                <a16:creationId xmlns:a16="http://schemas.microsoft.com/office/drawing/2014/main" id="{DF0AFABB-95C3-025E-7936-42838BA78748}"/>
              </a:ext>
            </a:extLst>
          </p:cNvPr>
          <p:cNvPicPr>
            <a:picLocks noChangeAspect="1"/>
          </p:cNvPicPr>
          <p:nvPr/>
        </p:nvPicPr>
        <p:blipFill>
          <a:blip r:embed="rId3"/>
          <a:srcRect b="68377"/>
          <a:stretch>
            <a:fillRect/>
          </a:stretch>
        </p:blipFill>
        <p:spPr>
          <a:xfrm>
            <a:off x="4581419" y="1075548"/>
            <a:ext cx="3695998" cy="1722736"/>
          </a:xfrm>
          <a:prstGeom prst="rect">
            <a:avLst/>
          </a:prstGeom>
        </p:spPr>
      </p:pic>
      <p:pic>
        <p:nvPicPr>
          <p:cNvPr id="31" name="Image 30">
            <a:extLst>
              <a:ext uri="{FF2B5EF4-FFF2-40B4-BE49-F238E27FC236}">
                <a16:creationId xmlns:a16="http://schemas.microsoft.com/office/drawing/2014/main" id="{FD3EFA76-B1C6-D03B-C52E-30E1F254DCF0}"/>
              </a:ext>
            </a:extLst>
          </p:cNvPr>
          <p:cNvPicPr>
            <a:picLocks noChangeAspect="1"/>
          </p:cNvPicPr>
          <p:nvPr/>
        </p:nvPicPr>
        <p:blipFill>
          <a:blip r:embed="rId3"/>
          <a:srcRect t="32000" b="38927"/>
          <a:stretch>
            <a:fillRect/>
          </a:stretch>
        </p:blipFill>
        <p:spPr>
          <a:xfrm>
            <a:off x="6565893" y="3429000"/>
            <a:ext cx="3555032" cy="1523426"/>
          </a:xfrm>
          <a:prstGeom prst="rect">
            <a:avLst/>
          </a:prstGeom>
        </p:spPr>
      </p:pic>
      <p:pic>
        <p:nvPicPr>
          <p:cNvPr id="34" name="Image 33">
            <a:extLst>
              <a:ext uri="{FF2B5EF4-FFF2-40B4-BE49-F238E27FC236}">
                <a16:creationId xmlns:a16="http://schemas.microsoft.com/office/drawing/2014/main" id="{B649D737-92CB-E19F-2A5F-A847387F15F6}"/>
              </a:ext>
            </a:extLst>
          </p:cNvPr>
          <p:cNvPicPr>
            <a:picLocks noChangeAspect="1"/>
          </p:cNvPicPr>
          <p:nvPr/>
        </p:nvPicPr>
        <p:blipFill>
          <a:blip r:embed="rId8"/>
          <a:stretch>
            <a:fillRect/>
          </a:stretch>
        </p:blipFill>
        <p:spPr>
          <a:xfrm>
            <a:off x="5408846" y="2935842"/>
            <a:ext cx="2501900" cy="355600"/>
          </a:xfrm>
          <a:prstGeom prst="rect">
            <a:avLst/>
          </a:prstGeom>
        </p:spPr>
      </p:pic>
      <p:pic>
        <p:nvPicPr>
          <p:cNvPr id="35" name="Image 34">
            <a:extLst>
              <a:ext uri="{FF2B5EF4-FFF2-40B4-BE49-F238E27FC236}">
                <a16:creationId xmlns:a16="http://schemas.microsoft.com/office/drawing/2014/main" id="{293F2532-607D-12C3-AE0A-A5AFCA3F6DE1}"/>
              </a:ext>
            </a:extLst>
          </p:cNvPr>
          <p:cNvPicPr>
            <a:picLocks noChangeAspect="1"/>
          </p:cNvPicPr>
          <p:nvPr/>
        </p:nvPicPr>
        <p:blipFill>
          <a:blip r:embed="rId8"/>
          <a:stretch>
            <a:fillRect/>
          </a:stretch>
        </p:blipFill>
        <p:spPr>
          <a:xfrm>
            <a:off x="7246727" y="4965712"/>
            <a:ext cx="2501900" cy="355600"/>
          </a:xfrm>
          <a:prstGeom prst="rect">
            <a:avLst/>
          </a:prstGeom>
        </p:spPr>
      </p:pic>
      <p:sp>
        <p:nvSpPr>
          <p:cNvPr id="36" name="Rectangle : coins arrondis 35">
            <a:extLst>
              <a:ext uri="{FF2B5EF4-FFF2-40B4-BE49-F238E27FC236}">
                <a16:creationId xmlns:a16="http://schemas.microsoft.com/office/drawing/2014/main" id="{43CE23E9-3A2A-3988-D220-E0D587ECA646}"/>
              </a:ext>
            </a:extLst>
          </p:cNvPr>
          <p:cNvSpPr/>
          <p:nvPr/>
        </p:nvSpPr>
        <p:spPr>
          <a:xfrm>
            <a:off x="4581420" y="782198"/>
            <a:ext cx="7391842" cy="5867905"/>
          </a:xfrm>
          <a:prstGeom prst="round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4264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4899</TotalTime>
  <Words>2162</Words>
  <Application>Microsoft Macintosh PowerPoint</Application>
  <PresentationFormat>Grand écran</PresentationFormat>
  <Paragraphs>307</Paragraphs>
  <Slides>29</Slides>
  <Notes>16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Arial</vt:lpstr>
      <vt:lpstr>Calibri</vt:lpstr>
      <vt:lpstr>Calibri Light</vt:lpstr>
      <vt:lpstr>Cambria</vt:lpstr>
      <vt:lpstr>Cambria Math</vt:lpstr>
      <vt:lpstr>CMMI9</vt:lpstr>
      <vt:lpstr>Helvetica Neue</vt:lpstr>
      <vt:lpstr>Times New Roman</vt:lpstr>
      <vt:lpstr>Wingdings</vt:lpstr>
      <vt:lpstr>Thème Office</vt:lpstr>
      <vt:lpstr> High gain direct drive ignition with Foams  as a Pathway to Energy (FOPIFE)    end of the term review   S. Le Pape  ENR-IFE.02.CEA-02, 2024-2026</vt:lpstr>
      <vt:lpstr>Why could foam be a path toward IFE ?</vt:lpstr>
      <vt:lpstr>What would a foam target for IFE potentially look like?</vt:lpstr>
      <vt:lpstr>What do we mean by foam materials?   </vt:lpstr>
      <vt:lpstr>Présentation PowerPoint</vt:lpstr>
      <vt:lpstr>Présentation PowerPoint</vt:lpstr>
      <vt:lpstr>Présentation PowerPoint</vt:lpstr>
      <vt:lpstr>Présentation PowerPoint</vt:lpstr>
      <vt:lpstr>Présentation PowerPoint</vt:lpstr>
      <vt:lpstr>Présentation PowerPoint</vt:lpstr>
      <vt:lpstr>The Rayleigh-Taylor instability with foams</vt:lpstr>
      <vt:lpstr>Main result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Foams in laser neutron sources for damage and activation studies: PIC simulations of neutron generation</vt:lpstr>
      <vt:lpstr>FOPIFE scientific dissemination</vt:lpstr>
      <vt:lpstr>FOPIFE scientific dissemination</vt:lpstr>
      <vt:lpstr>FOPIFE scientific dissemination</vt:lpstr>
      <vt:lpstr>Projects deliverables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High gain direct drive ignition with Foams  as a Pathway to Energy (FOPIFE)   Eurofusion ENR proposal   ENR-IFE.02.CEA-02</dc:title>
  <dc:creator>gsi luli</dc:creator>
  <cp:lastModifiedBy>Sebastien Lepape</cp:lastModifiedBy>
  <cp:revision>56</cp:revision>
  <dcterms:created xsi:type="dcterms:W3CDTF">2024-02-23T07:25:01Z</dcterms:created>
  <dcterms:modified xsi:type="dcterms:W3CDTF">2025-11-24T08:47:04Z</dcterms:modified>
</cp:coreProperties>
</file>