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65" r:id="rId2"/>
    <p:sldId id="278" r:id="rId3"/>
    <p:sldId id="280" r:id="rId4"/>
    <p:sldId id="281" r:id="rId5"/>
    <p:sldId id="279" r:id="rId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27" autoAdjust="0"/>
    <p:restoredTop sz="97461" autoAdjust="0"/>
  </p:normalViewPr>
  <p:slideViewPr>
    <p:cSldViewPr showGuides="1">
      <p:cViewPr varScale="1">
        <p:scale>
          <a:sx n="71" d="100"/>
          <a:sy n="71" d="100"/>
        </p:scale>
        <p:origin x="94" y="52"/>
      </p:cViewPr>
      <p:guideLst>
        <p:guide orient="horz" pos="1026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0" d="100"/>
          <a:sy n="70" d="100"/>
        </p:scale>
        <p:origin x="2037" y="5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E1389CC-567B-462D-9606-5A6D48725E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2223E6-8DEC-4459-8B52-D06E9BD3DA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9E86A-6679-4EC8-847C-9F954F45BF68}" type="datetimeFigureOut">
              <a:rPr lang="de-DE" smtClean="0"/>
              <a:t>17.03.2020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E09F90-192B-4C21-A710-7EFC4BA93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7B6243-ABD9-472E-9641-6E7B2B863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8E8B7-5326-4A3E-8AE4-83D3CDA8A9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575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3C419-10E8-4216-A6CC-B7C8A23909AD}" type="datetimeFigureOut">
              <a:rPr lang="de-DE" smtClean="0"/>
              <a:t>17.03.2020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6CAD1-FD47-46B0-9C16-1B81F4E690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32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2444192"/>
            <a:ext cx="107283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1088740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7CEB1C7-3CEB-41C0-967D-A5811A09D9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620" y="6423285"/>
            <a:ext cx="2304000" cy="9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0BABBA3-207B-428D-8CD0-97794373E0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20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8" y="2660216"/>
            <a:ext cx="10728324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8" y="1124744"/>
            <a:ext cx="10728325" cy="136180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D7831BC-0764-4D94-B436-8046AD2DF0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7390AF7B-9835-4AEF-ADBF-224AF53FB4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620" y="6423285"/>
            <a:ext cx="2304000" cy="90000"/>
          </a:xfrm>
          <a:blipFill>
            <a:blip r:embed="rId3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9604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70822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185084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33D537E-7D32-4AF3-8F50-037B43117F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02F77179-7DE6-490F-AFDB-836C5B895F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620" y="6423285"/>
            <a:ext cx="2304000" cy="90000"/>
          </a:xfrm>
          <a:blipFill>
            <a:blip r:embed="rId3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3494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11514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221088"/>
            <a:ext cx="10728325" cy="54714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lang="de-DE" sz="1800" b="1" cap="none" spc="0" baseline="0" dirty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noProof="0" dirty="0"/>
              <a:t>Subline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36BB06C-78EA-49C8-AAD0-451B7CEFCA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1F0FB68E-EE59-46F0-A3EA-690446700A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620" y="6423285"/>
            <a:ext cx="2304000" cy="90000"/>
          </a:xfrm>
          <a:blipFill>
            <a:blip r:embed="rId3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8135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 noProof="0"/>
              <a:t>Titelmasterformat durch Klicken bearbeiten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0FEB314-58C6-43FB-BF57-07B357AFA1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4F581D6B-1739-4E95-A7A3-5B7B04BE533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12424" y="6602437"/>
            <a:ext cx="2232248" cy="221109"/>
          </a:xfrm>
        </p:spPr>
        <p:txBody>
          <a:bodyPr/>
          <a:lstStyle/>
          <a:p>
            <a:r>
              <a:rPr lang="en-US" dirty="0"/>
              <a:t>Zlobinski  -  Page </a:t>
            </a:r>
            <a:fld id="{A52F4D17-1AD6-42D9-B93A-EB002C62F438}" type="slidenum">
              <a:rPr lang="en-US" smtClean="0"/>
              <a:pPr/>
              <a:t>‹Nr.›</a:t>
            </a:fld>
            <a:r>
              <a:rPr lang="en-US" dirty="0"/>
              <a:t> / 15</a:t>
            </a:r>
          </a:p>
        </p:txBody>
      </p:sp>
    </p:spTree>
    <p:extLst>
      <p:ext uri="{BB962C8B-B14F-4D97-AF65-F5344CB8AC3E}">
        <p14:creationId xmlns:p14="http://schemas.microsoft.com/office/powerpoint/2010/main" val="121020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 noProof="0"/>
              <a:t>Titelmasterformat durch Klicken bearbeiten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1578310"/>
            <a:ext cx="11449050" cy="4190666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29624FD4-E8F5-4C76-8AB0-019D7FCEAA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4F581D6B-1739-4E95-A7A3-5B7B04BE533F}"/>
              </a:ext>
            </a:extLst>
          </p:cNvPr>
          <p:cNvSpPr txBox="1">
            <a:spLocks/>
          </p:cNvSpPr>
          <p:nvPr userDrawn="1"/>
        </p:nvSpPr>
        <p:spPr>
          <a:xfrm>
            <a:off x="9912424" y="6602437"/>
            <a:ext cx="223224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Zlobinski  -  Page </a:t>
            </a:r>
            <a:fld id="{A52F4D17-1AD6-42D9-B93A-EB002C62F438}" type="slidenum">
              <a:rPr lang="en-US" smtClean="0"/>
              <a:pPr/>
              <a:t>‹Nr.›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3926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 noProof="0"/>
              <a:t>Titelmasterformat durch Klicken bearbeiten</a:t>
            </a:r>
            <a:endParaRPr lang="en-US" noProof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8A00DEAD-5DE0-4EC4-9106-51A82A9A0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A390F4-CC78-4ED1-8D50-5D59AE8D05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23A5E56D-954A-4968-9BC8-DFAC877CAA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3338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1C326D2C-F758-4203-BE3D-8CDB8EB30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3338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8D87DCD3-D230-4056-A20A-D9CBA549CE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4F581D6B-1739-4E95-A7A3-5B7B04BE533F}"/>
              </a:ext>
            </a:extLst>
          </p:cNvPr>
          <p:cNvSpPr txBox="1">
            <a:spLocks/>
          </p:cNvSpPr>
          <p:nvPr userDrawn="1"/>
        </p:nvSpPr>
        <p:spPr>
          <a:xfrm>
            <a:off x="9912424" y="6602437"/>
            <a:ext cx="223224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Zlobinski  -  Page </a:t>
            </a:r>
            <a:fld id="{A52F4D17-1AD6-42D9-B93A-EB002C62F438}" type="slidenum">
              <a:rPr lang="en-US" smtClean="0"/>
              <a:pPr/>
              <a:t>‹Nr.›</a:t>
            </a:fld>
            <a:r>
              <a:rPr lang="en-US"/>
              <a:t> /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5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 noProof="0"/>
              <a:t>Titelmasterformat durch Klicken bearbeiten</a:t>
            </a:r>
            <a:endParaRPr lang="en-US" noProof="0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F63E2467-CDE8-4456-BDC8-2E6458C092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4F581D6B-1739-4E95-A7A3-5B7B04BE533F}"/>
              </a:ext>
            </a:extLst>
          </p:cNvPr>
          <p:cNvSpPr txBox="1">
            <a:spLocks/>
          </p:cNvSpPr>
          <p:nvPr userDrawn="1"/>
        </p:nvSpPr>
        <p:spPr>
          <a:xfrm>
            <a:off x="9912424" y="6602437"/>
            <a:ext cx="223224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Zlobinski  -  Page </a:t>
            </a:r>
            <a:fld id="{A52F4D17-1AD6-42D9-B93A-EB002C62F438}" type="slidenum">
              <a:rPr lang="en-US" smtClean="0"/>
              <a:pPr/>
              <a:t>‹Nr.›</a:t>
            </a:fld>
            <a:r>
              <a:rPr lang="en-US"/>
              <a:t> /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87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581D6B-1739-4E95-A7A3-5B7B04BE533F}"/>
              </a:ext>
            </a:extLst>
          </p:cNvPr>
          <p:cNvSpPr txBox="1">
            <a:spLocks/>
          </p:cNvSpPr>
          <p:nvPr userDrawn="1"/>
        </p:nvSpPr>
        <p:spPr>
          <a:xfrm>
            <a:off x="9912424" y="6602437"/>
            <a:ext cx="223224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Zlobinski  -  Page </a:t>
            </a:r>
            <a:fld id="{A52F4D17-1AD6-42D9-B93A-EB002C62F438}" type="slidenum">
              <a:rPr lang="en-US" smtClean="0"/>
              <a:pPr/>
              <a:t>‹Nr.›</a:t>
            </a:fld>
            <a:r>
              <a:rPr lang="en-US"/>
              <a:t> /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1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475" y="1563143"/>
            <a:ext cx="11449050" cy="4214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Mastertextformat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6105" y="6381328"/>
            <a:ext cx="160050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00 Month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8290" y="6381328"/>
            <a:ext cx="720000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</a:t>
            </a:r>
            <a:fld id="{A52F4D17-1AD6-42D9-B93A-EB002C62F438}" type="slidenum">
              <a:rPr lang="en-US" smtClean="0"/>
              <a:pPr/>
              <a:t>‹Nr.›</a:t>
            </a:fld>
            <a:endParaRPr lang="en-US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5" y="324000"/>
            <a:ext cx="11449050" cy="11247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Mastertitelformat bearbeiten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2C4F5F8-9F24-424C-8284-2E94052236C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F6C8115-8683-472F-BE9F-3E719023445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67" y="6424763"/>
            <a:ext cx="2303553" cy="9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4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62" r:id="rId5"/>
    <p:sldLayoutId id="2147483672" r:id="rId6"/>
    <p:sldLayoutId id="2147483673" r:id="rId7"/>
    <p:sldLayoutId id="2147483666" r:id="rId8"/>
    <p:sldLayoutId id="2147483667" r:id="rId9"/>
  </p:sldLayoutIdLst>
  <p:hf hdr="0" ftr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3200" b="1" kern="1200" cap="all" spc="1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26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6" pos="3659" userDrawn="1">
          <p15:clr>
            <a:srgbClr val="F26B43"/>
          </p15:clr>
        </p15:guide>
        <p15:guide id="7" pos="4021" userDrawn="1">
          <p15:clr>
            <a:srgbClr val="F26B43"/>
          </p15:clr>
        </p15:guide>
        <p15:guide id="8" orient="horz" pos="36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hyperlink" Target="https://doi.org/10.1016/j.fusengdes.2017.01.015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64521-ED94-4240-8AD4-6C3D7A90E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9" y="537344"/>
            <a:ext cx="11268817" cy="1883544"/>
          </a:xfrm>
        </p:spPr>
        <p:txBody>
          <a:bodyPr/>
          <a:lstStyle/>
          <a:p>
            <a:r>
              <a:rPr lang="en-GB" sz="2400" cap="none" dirty="0" smtClean="0"/>
              <a:t>LID target plate</a:t>
            </a:r>
            <a:endParaRPr lang="en-US" sz="2400" cap="none" noProof="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693119F-69DD-4BF5-B78E-98C0144F5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7" y="4437112"/>
            <a:ext cx="10728325" cy="516756"/>
          </a:xfrm>
        </p:spPr>
        <p:txBody>
          <a:bodyPr/>
          <a:lstStyle/>
          <a:p>
            <a:r>
              <a:rPr lang="en-US" cap="none" dirty="0" smtClean="0"/>
              <a:t>17</a:t>
            </a:r>
            <a:r>
              <a:rPr lang="en-US" cap="none" noProof="0" dirty="0" smtClean="0"/>
              <a:t>.3.2020  </a:t>
            </a:r>
            <a:r>
              <a:rPr lang="en-US" cap="none" noProof="0" dirty="0" smtClean="0"/>
              <a:t>I  </a:t>
            </a:r>
            <a:r>
              <a:rPr lang="en-US" cap="none" noProof="0" dirty="0" err="1" smtClean="0"/>
              <a:t>Miroslaw</a:t>
            </a:r>
            <a:r>
              <a:rPr lang="en-US" cap="none" noProof="0" dirty="0" smtClean="0"/>
              <a:t> Zlobinski, G. </a:t>
            </a:r>
            <a:r>
              <a:rPr lang="en-US" cap="none" dirty="0" err="1" smtClean="0"/>
              <a:t>Sergienko</a:t>
            </a:r>
            <a:r>
              <a:rPr lang="en-US" cap="none" dirty="0" smtClean="0"/>
              <a:t> et al.</a:t>
            </a:r>
            <a:endParaRPr lang="en-US" cap="none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5FFF684-B650-40AA-89A0-80D31734A2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1836" y="2540637"/>
            <a:ext cx="10728325" cy="1680451"/>
          </a:xfrm>
        </p:spPr>
        <p:txBody>
          <a:bodyPr/>
          <a:lstStyle/>
          <a:p>
            <a:r>
              <a:rPr lang="en-GB" sz="2400" dirty="0" smtClean="0"/>
              <a:t>1</a:t>
            </a:r>
            <a:r>
              <a:rPr lang="en-GB" sz="2400" baseline="30000" dirty="0" smtClean="0"/>
              <a:t>st</a:t>
            </a:r>
            <a:r>
              <a:rPr lang="en-GB" sz="2400" dirty="0" smtClean="0"/>
              <a:t> thoughts</a:t>
            </a:r>
            <a:endParaRPr lang="en-GB" sz="2400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F7FD6BE-2AD6-4D5D-AF5C-37BA9885D0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6004143"/>
            <a:ext cx="564986" cy="564005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6095999" y="5898923"/>
            <a:ext cx="2560159" cy="766384"/>
            <a:chOff x="642938" y="191890"/>
            <a:chExt cx="13470681" cy="4032448"/>
          </a:xfrm>
        </p:grpSpPr>
        <p:sp>
          <p:nvSpPr>
            <p:cNvPr id="8" name="Rectangle 6"/>
            <p:cNvSpPr/>
            <p:nvPr userDrawn="1"/>
          </p:nvSpPr>
          <p:spPr bwMode="auto">
            <a:xfrm>
              <a:off x="642938" y="504480"/>
              <a:ext cx="13470681" cy="343217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 w="0">
                  <a:solidFill>
                    <a:schemeClr val="tx1"/>
                  </a:solidFill>
                </a:ln>
                <a:solidFill>
                  <a:srgbClr val="003399"/>
                </a:solidFill>
                <a:effectLst/>
                <a:latin typeface="Arial" charset="0"/>
              </a:endParaRPr>
            </a:p>
          </p:txBody>
        </p:sp>
        <p:pic>
          <p:nvPicPr>
            <p:cNvPr id="10" name="Picture 7" descr="EUROfusion-white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938" y="191890"/>
              <a:ext cx="13163393" cy="4032448"/>
            </a:xfrm>
            <a:prstGeom prst="rect">
              <a:avLst/>
            </a:prstGeom>
          </p:spPr>
        </p:pic>
      </p:grpSp>
      <p:grpSp>
        <p:nvGrpSpPr>
          <p:cNvPr id="11" name="Gruppieren 10"/>
          <p:cNvGrpSpPr/>
          <p:nvPr/>
        </p:nvGrpSpPr>
        <p:grpSpPr>
          <a:xfrm>
            <a:off x="4799856" y="5958956"/>
            <a:ext cx="936764" cy="648072"/>
            <a:chOff x="5220072" y="5733256"/>
            <a:chExt cx="936764" cy="648072"/>
          </a:xfrm>
        </p:grpSpPr>
        <p:sp>
          <p:nvSpPr>
            <p:cNvPr id="12" name="Rectangle 9"/>
            <p:cNvSpPr/>
            <p:nvPr/>
          </p:nvSpPr>
          <p:spPr bwMode="auto">
            <a:xfrm>
              <a:off x="5220072" y="5734477"/>
              <a:ext cx="936764" cy="646851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363"/>
            <a:stretch/>
          </p:blipFill>
          <p:spPr>
            <a:xfrm>
              <a:off x="5427877" y="5733256"/>
              <a:ext cx="668124" cy="648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837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2">
            <a:extLst>
              <a:ext uri="{FF2B5EF4-FFF2-40B4-BE49-F238E27FC236}">
                <a16:creationId xmlns:a16="http://schemas.microsoft.com/office/drawing/2014/main" id="{6286C8E4-E276-4C55-A3A6-1F80C65CE841}"/>
              </a:ext>
            </a:extLst>
          </p:cNvPr>
          <p:cNvSpPr txBox="1">
            <a:spLocks/>
          </p:cNvSpPr>
          <p:nvPr/>
        </p:nvSpPr>
        <p:spPr>
          <a:xfrm>
            <a:off x="68224" y="58902"/>
            <a:ext cx="11626658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850391" rtl="0" eaLnBrk="1" latinLnBrk="0" hangingPunct="1">
              <a:lnSpc>
                <a:spcPts val="2900"/>
              </a:lnSpc>
              <a:spcBef>
                <a:spcPct val="0"/>
              </a:spcBef>
              <a:buNone/>
              <a:defRPr sz="2604" b="1" kern="1200" cap="all" spc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ITER like castellation</a:t>
            </a:r>
            <a:endParaRPr lang="en-GB" sz="23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D596F88-44D3-4D7B-B97F-5D160EC53CA3}"/>
              </a:ext>
            </a:extLst>
          </p:cNvPr>
          <p:cNvSpPr/>
          <p:nvPr/>
        </p:nvSpPr>
        <p:spPr>
          <a:xfrm>
            <a:off x="191344" y="620688"/>
            <a:ext cx="3558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 divertor test tiles in WEST :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D596F88-44D3-4D7B-B97F-5D160EC53CA3}"/>
              </a:ext>
            </a:extLst>
          </p:cNvPr>
          <p:cNvSpPr/>
          <p:nvPr/>
        </p:nvSpPr>
        <p:spPr>
          <a:xfrm>
            <a:off x="9120336" y="287502"/>
            <a:ext cx="3558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Geometry: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numéro de diapositive 4"/>
          <p:cNvSpPr txBox="1">
            <a:spLocks/>
          </p:cNvSpPr>
          <p:nvPr/>
        </p:nvSpPr>
        <p:spPr>
          <a:xfrm>
            <a:off x="10244750" y="5873476"/>
            <a:ext cx="510152" cy="1576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2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4362" y="723920"/>
            <a:ext cx="3050990" cy="1819257"/>
          </a:xfrm>
          <a:prstGeom prst="rect">
            <a:avLst/>
          </a:prstGeom>
        </p:spPr>
      </p:pic>
      <p:grpSp>
        <p:nvGrpSpPr>
          <p:cNvPr id="5" name="Gruppieren 4"/>
          <p:cNvGrpSpPr/>
          <p:nvPr/>
        </p:nvGrpSpPr>
        <p:grpSpPr>
          <a:xfrm>
            <a:off x="263352" y="1340768"/>
            <a:ext cx="7200025" cy="4339959"/>
            <a:chOff x="263352" y="1340768"/>
            <a:chExt cx="7200025" cy="4339959"/>
          </a:xfrm>
        </p:grpSpPr>
        <p:grpSp>
          <p:nvGrpSpPr>
            <p:cNvPr id="3" name="Gruppieren 2"/>
            <p:cNvGrpSpPr/>
            <p:nvPr/>
          </p:nvGrpSpPr>
          <p:grpSpPr>
            <a:xfrm>
              <a:off x="263352" y="1340768"/>
              <a:ext cx="7200025" cy="4339959"/>
              <a:chOff x="263352" y="1340768"/>
              <a:chExt cx="7200025" cy="4339959"/>
            </a:xfrm>
          </p:grpSpPr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352" y="1340768"/>
                <a:ext cx="7200025" cy="43399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Rechteck 1"/>
              <p:cNvSpPr/>
              <p:nvPr/>
            </p:nvSpPr>
            <p:spPr>
              <a:xfrm>
                <a:off x="1775520" y="1988840"/>
                <a:ext cx="2304256" cy="2448272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5000"/>
                  </a:lnSpc>
                </a:pPr>
                <a:endParaRPr lang="de-DE" sz="2400" dirty="0" err="1" smtClean="0"/>
              </a:p>
            </p:txBody>
          </p:sp>
        </p:grpSp>
        <p:pic>
          <p:nvPicPr>
            <p:cNvPr id="12" name="Picture 5" descr="WESTblanc0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0016" y="5168811"/>
              <a:ext cx="1116012" cy="449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Rechteck 14">
            <a:extLst>
              <a:ext uri="{FF2B5EF4-FFF2-40B4-BE49-F238E27FC236}">
                <a16:creationId xmlns:a16="http://schemas.microsoft.com/office/drawing/2014/main" id="{4D596F88-44D3-4D7B-B97F-5D160EC53CA3}"/>
              </a:ext>
            </a:extLst>
          </p:cNvPr>
          <p:cNvSpPr/>
          <p:nvPr/>
        </p:nvSpPr>
        <p:spPr>
          <a:xfrm>
            <a:off x="7968208" y="2620605"/>
            <a:ext cx="3860718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mm fixed for ITER (IEK-2 info)</a:t>
            </a:r>
          </a:p>
          <a:p>
            <a:pPr>
              <a:spcBef>
                <a:spcPct val="20000"/>
              </a:spcBef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mm probably. width fixed?</a:t>
            </a:r>
          </a:p>
          <a:p>
            <a:pPr>
              <a:spcBef>
                <a:spcPct val="20000"/>
              </a:spcBef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4D596F88-44D3-4D7B-B97F-5D160EC53CA3}"/>
              </a:ext>
            </a:extLst>
          </p:cNvPr>
          <p:cNvSpPr/>
          <p:nvPr/>
        </p:nvSpPr>
        <p:spPr>
          <a:xfrm>
            <a:off x="7682661" y="5281430"/>
            <a:ext cx="4253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 (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2017)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doi:10.1016/j.fusengdes.2017.01.015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6"/>
          <a:srcRect l="34288" t="32990" r="12571" b="39290"/>
          <a:stretch/>
        </p:blipFill>
        <p:spPr>
          <a:xfrm>
            <a:off x="7696124" y="3605162"/>
            <a:ext cx="4482336" cy="171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4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/>
        </p:nvGrpSpPr>
        <p:grpSpPr>
          <a:xfrm>
            <a:off x="7485048" y="842236"/>
            <a:ext cx="4692322" cy="1381159"/>
            <a:chOff x="7382987" y="1687373"/>
            <a:chExt cx="4692322" cy="1381159"/>
          </a:xfrm>
        </p:grpSpPr>
        <p:sp>
          <p:nvSpPr>
            <p:cNvPr id="14" name="Cube 13"/>
            <p:cNvSpPr/>
            <p:nvPr/>
          </p:nvSpPr>
          <p:spPr>
            <a:xfrm>
              <a:off x="7870073" y="1687373"/>
              <a:ext cx="1512168" cy="864096"/>
            </a:xfrm>
            <a:prstGeom prst="cub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 smtClean="0"/>
            </a:p>
          </p:txBody>
        </p:sp>
        <p:sp>
          <p:nvSpPr>
            <p:cNvPr id="18" name="Cube 17"/>
            <p:cNvSpPr/>
            <p:nvPr/>
          </p:nvSpPr>
          <p:spPr>
            <a:xfrm>
              <a:off x="9216607" y="1688792"/>
              <a:ext cx="1512168" cy="864096"/>
            </a:xfrm>
            <a:prstGeom prst="cub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 smtClean="0"/>
            </a:p>
          </p:txBody>
        </p:sp>
        <p:sp>
          <p:nvSpPr>
            <p:cNvPr id="20" name="Cube 19"/>
            <p:cNvSpPr/>
            <p:nvPr/>
          </p:nvSpPr>
          <p:spPr>
            <a:xfrm>
              <a:off x="10563141" y="1687373"/>
              <a:ext cx="1512168" cy="864096"/>
            </a:xfrm>
            <a:prstGeom prst="cub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 smtClean="0"/>
            </a:p>
          </p:txBody>
        </p:sp>
        <p:sp>
          <p:nvSpPr>
            <p:cNvPr id="23" name="Cube 22"/>
            <p:cNvSpPr/>
            <p:nvPr/>
          </p:nvSpPr>
          <p:spPr>
            <a:xfrm>
              <a:off x="7624821" y="1943801"/>
              <a:ext cx="1512168" cy="864096"/>
            </a:xfrm>
            <a:prstGeom prst="cub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 smtClean="0"/>
            </a:p>
          </p:txBody>
        </p:sp>
        <p:sp>
          <p:nvSpPr>
            <p:cNvPr id="24" name="Cube 23"/>
            <p:cNvSpPr/>
            <p:nvPr/>
          </p:nvSpPr>
          <p:spPr>
            <a:xfrm>
              <a:off x="8971355" y="1945220"/>
              <a:ext cx="1512168" cy="864096"/>
            </a:xfrm>
            <a:prstGeom prst="cub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 smtClean="0"/>
            </a:p>
          </p:txBody>
        </p:sp>
        <p:sp>
          <p:nvSpPr>
            <p:cNvPr id="25" name="Cube 24"/>
            <p:cNvSpPr/>
            <p:nvPr/>
          </p:nvSpPr>
          <p:spPr>
            <a:xfrm>
              <a:off x="10317889" y="1943801"/>
              <a:ext cx="1512168" cy="864096"/>
            </a:xfrm>
            <a:prstGeom prst="cub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 smtClean="0"/>
            </a:p>
          </p:txBody>
        </p:sp>
        <p:sp>
          <p:nvSpPr>
            <p:cNvPr id="26" name="Cube 25"/>
            <p:cNvSpPr/>
            <p:nvPr/>
          </p:nvSpPr>
          <p:spPr>
            <a:xfrm>
              <a:off x="7382987" y="2193458"/>
              <a:ext cx="1512168" cy="864096"/>
            </a:xfrm>
            <a:prstGeom prst="cub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 smtClean="0"/>
            </a:p>
          </p:txBody>
        </p:sp>
        <p:sp>
          <p:nvSpPr>
            <p:cNvPr id="27" name="Cube 26"/>
            <p:cNvSpPr/>
            <p:nvPr/>
          </p:nvSpPr>
          <p:spPr>
            <a:xfrm>
              <a:off x="8729521" y="2194877"/>
              <a:ext cx="1512168" cy="864096"/>
            </a:xfrm>
            <a:prstGeom prst="cub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 smtClean="0"/>
            </a:p>
          </p:txBody>
        </p:sp>
        <p:sp>
          <p:nvSpPr>
            <p:cNvPr id="28" name="Cube 27"/>
            <p:cNvSpPr/>
            <p:nvPr/>
          </p:nvSpPr>
          <p:spPr>
            <a:xfrm>
              <a:off x="10076055" y="2193458"/>
              <a:ext cx="1512168" cy="864096"/>
            </a:xfrm>
            <a:prstGeom prst="cub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 smtClean="0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7382987" y="2647890"/>
              <a:ext cx="3969597" cy="42064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 smtClean="0"/>
            </a:p>
          </p:txBody>
        </p:sp>
      </p:grpSp>
      <p:sp>
        <p:nvSpPr>
          <p:cNvPr id="6" name="Shape 42">
            <a:extLst>
              <a:ext uri="{FF2B5EF4-FFF2-40B4-BE49-F238E27FC236}">
                <a16:creationId xmlns:a16="http://schemas.microsoft.com/office/drawing/2014/main" id="{6286C8E4-E276-4C55-A3A6-1F80C65CE841}"/>
              </a:ext>
            </a:extLst>
          </p:cNvPr>
          <p:cNvSpPr txBox="1">
            <a:spLocks/>
          </p:cNvSpPr>
          <p:nvPr/>
        </p:nvSpPr>
        <p:spPr>
          <a:xfrm>
            <a:off x="200982" y="84207"/>
            <a:ext cx="11626658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850391" rtl="0" eaLnBrk="1" latinLnBrk="0" hangingPunct="1">
              <a:lnSpc>
                <a:spcPts val="2900"/>
              </a:lnSpc>
              <a:spcBef>
                <a:spcPct val="0"/>
              </a:spcBef>
              <a:buNone/>
              <a:defRPr sz="2604" b="1" kern="1200" cap="all" spc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JET top inner divertor (old CAD model) </a:t>
            </a:r>
            <a:endParaRPr lang="en-GB" sz="23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D596F88-44D3-4D7B-B97F-5D160EC53CA3}"/>
              </a:ext>
            </a:extLst>
          </p:cNvPr>
          <p:cNvSpPr/>
          <p:nvPr/>
        </p:nvSpPr>
        <p:spPr>
          <a:xfrm>
            <a:off x="8501005" y="208907"/>
            <a:ext cx="3558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 target tile geometry: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numéro de diapositive 4"/>
          <p:cNvSpPr txBox="1">
            <a:spLocks/>
          </p:cNvSpPr>
          <p:nvPr/>
        </p:nvSpPr>
        <p:spPr>
          <a:xfrm>
            <a:off x="10244750" y="5873476"/>
            <a:ext cx="510152" cy="1576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3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4D596F88-44D3-4D7B-B97F-5D160EC53CA3}"/>
              </a:ext>
            </a:extLst>
          </p:cNvPr>
          <p:cNvSpPr/>
          <p:nvPr/>
        </p:nvSpPr>
        <p:spPr>
          <a:xfrm>
            <a:off x="7966922" y="2415096"/>
            <a:ext cx="3860718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surface: bulk W (ca. 4-5 mm)</a:t>
            </a:r>
            <a:b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notches (ca. 2 mm deep)</a:t>
            </a:r>
            <a:b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ITER castellation geometry</a:t>
            </a:r>
          </a:p>
          <a:p>
            <a:pPr>
              <a:spcBef>
                <a:spcPct val="20000"/>
              </a:spcBef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mm x 28 mm,  g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ap: ? mm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uppieren 30"/>
          <p:cNvGrpSpPr/>
          <p:nvPr/>
        </p:nvGrpSpPr>
        <p:grpSpPr>
          <a:xfrm>
            <a:off x="7702189" y="4077072"/>
            <a:ext cx="4392755" cy="1887645"/>
            <a:chOff x="7702189" y="4530302"/>
            <a:chExt cx="4392755" cy="1887645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00" t="16549" r="3341" b="17628"/>
            <a:stretch/>
          </p:blipFill>
          <p:spPr>
            <a:xfrm>
              <a:off x="7702189" y="4544114"/>
              <a:ext cx="4392755" cy="1873833"/>
            </a:xfrm>
            <a:prstGeom prst="rect">
              <a:avLst/>
            </a:prstGeom>
          </p:spPr>
        </p:pic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4D596F88-44D3-4D7B-B97F-5D160EC53CA3}"/>
                </a:ext>
              </a:extLst>
            </p:cNvPr>
            <p:cNvSpPr/>
            <p:nvPr/>
          </p:nvSpPr>
          <p:spPr>
            <a:xfrm>
              <a:off x="9647374" y="4530302"/>
              <a:ext cx="20429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 view of tile 0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uppieren 35"/>
          <p:cNvGrpSpPr/>
          <p:nvPr/>
        </p:nvGrpSpPr>
        <p:grpSpPr>
          <a:xfrm>
            <a:off x="68224" y="552005"/>
            <a:ext cx="7416824" cy="5832648"/>
            <a:chOff x="68224" y="552005"/>
            <a:chExt cx="7416824" cy="5832648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44" t="4851" r="14562" b="10100"/>
            <a:stretch/>
          </p:blipFill>
          <p:spPr>
            <a:xfrm>
              <a:off x="68224" y="552005"/>
              <a:ext cx="7416824" cy="5832648"/>
            </a:xfrm>
            <a:prstGeom prst="rect">
              <a:avLst/>
            </a:prstGeom>
          </p:spPr>
        </p:pic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4D596F88-44D3-4D7B-B97F-5D160EC53CA3}"/>
                </a:ext>
              </a:extLst>
            </p:cNvPr>
            <p:cNvSpPr/>
            <p:nvPr/>
          </p:nvSpPr>
          <p:spPr>
            <a:xfrm>
              <a:off x="1559496" y="3145164"/>
              <a:ext cx="696407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tile 0</a:t>
              </a:r>
              <a:endPara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Rechteck 34">
            <a:extLst>
              <a:ext uri="{FF2B5EF4-FFF2-40B4-BE49-F238E27FC236}">
                <a16:creationId xmlns:a16="http://schemas.microsoft.com/office/drawing/2014/main" id="{4D596F88-44D3-4D7B-B97F-5D160EC53CA3}"/>
              </a:ext>
            </a:extLst>
          </p:cNvPr>
          <p:cNvSpPr/>
          <p:nvPr/>
        </p:nvSpPr>
        <p:spPr>
          <a:xfrm>
            <a:off x="4354088" y="3630904"/>
            <a:ext cx="69640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tile 1</a:t>
            </a:r>
            <a:endParaRPr lang="en-US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44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2">
            <a:extLst>
              <a:ext uri="{FF2B5EF4-FFF2-40B4-BE49-F238E27FC236}">
                <a16:creationId xmlns:a16="http://schemas.microsoft.com/office/drawing/2014/main" id="{6286C8E4-E276-4C55-A3A6-1F80C65CE841}"/>
              </a:ext>
            </a:extLst>
          </p:cNvPr>
          <p:cNvSpPr txBox="1">
            <a:spLocks/>
          </p:cNvSpPr>
          <p:nvPr/>
        </p:nvSpPr>
        <p:spPr>
          <a:xfrm>
            <a:off x="68224" y="58902"/>
            <a:ext cx="11626658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850391" rtl="0" eaLnBrk="1" latinLnBrk="0" hangingPunct="1">
              <a:lnSpc>
                <a:spcPts val="2900"/>
              </a:lnSpc>
              <a:spcBef>
                <a:spcPct val="0"/>
              </a:spcBef>
              <a:buNone/>
              <a:defRPr sz="2604" b="1" kern="1200" cap="all" spc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Tile mounting (old CAD model)</a:t>
            </a:r>
            <a:endParaRPr lang="en-GB" sz="23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numéro de diapositive 4"/>
          <p:cNvSpPr txBox="1">
            <a:spLocks/>
          </p:cNvSpPr>
          <p:nvPr/>
        </p:nvSpPr>
        <p:spPr>
          <a:xfrm>
            <a:off x="10244750" y="5873476"/>
            <a:ext cx="510152" cy="1576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4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191344" y="1975946"/>
            <a:ext cx="6264696" cy="3565504"/>
            <a:chOff x="191344" y="1975946"/>
            <a:chExt cx="6264696" cy="3565504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7" t="18071" r="18242"/>
            <a:stretch/>
          </p:blipFill>
          <p:spPr>
            <a:xfrm>
              <a:off x="191344" y="1975946"/>
              <a:ext cx="6264696" cy="3565504"/>
            </a:xfrm>
            <a:prstGeom prst="rect">
              <a:avLst/>
            </a:prstGeom>
          </p:spPr>
        </p:pic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4D596F88-44D3-4D7B-B97F-5D160EC53CA3}"/>
                </a:ext>
              </a:extLst>
            </p:cNvPr>
            <p:cNvSpPr/>
            <p:nvPr/>
          </p:nvSpPr>
          <p:spPr>
            <a:xfrm>
              <a:off x="3323692" y="2060848"/>
              <a:ext cx="696407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tile 0</a:t>
              </a:r>
              <a:endPara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5401132" y="188640"/>
            <a:ext cx="6768752" cy="6336705"/>
            <a:chOff x="5401132" y="188640"/>
            <a:chExt cx="6768752" cy="6336705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90" t="147" r="31193" b="1638"/>
            <a:stretch/>
          </p:blipFill>
          <p:spPr>
            <a:xfrm>
              <a:off x="5401132" y="188640"/>
              <a:ext cx="6768752" cy="6336705"/>
            </a:xfrm>
            <a:prstGeom prst="rect">
              <a:avLst/>
            </a:prstGeom>
          </p:spPr>
        </p:pic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4D596F88-44D3-4D7B-B97F-5D160EC53CA3}"/>
                </a:ext>
              </a:extLst>
            </p:cNvPr>
            <p:cNvSpPr/>
            <p:nvPr/>
          </p:nvSpPr>
          <p:spPr>
            <a:xfrm>
              <a:off x="10516759" y="761276"/>
              <a:ext cx="696407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tile 1</a:t>
              </a:r>
              <a:endPara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94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42"/>
          <p:cNvSpPr>
            <a:spLocks noGrp="1"/>
          </p:cNvSpPr>
          <p:nvPr>
            <p:ph type="title" idx="4294967295"/>
          </p:nvPr>
        </p:nvSpPr>
        <p:spPr>
          <a:xfrm>
            <a:off x="119336" y="188640"/>
            <a:ext cx="11626658" cy="457200"/>
          </a:xfrm>
          <a:prstGeom prst="rect">
            <a:avLst/>
          </a:prstGeom>
        </p:spPr>
        <p:txBody>
          <a:bodyPr>
            <a:noAutofit/>
          </a:bodyPr>
          <a:lstStyle>
            <a:lvl1pPr defTabSz="850391">
              <a:lnSpc>
                <a:spcPts val="2900"/>
              </a:lnSpc>
              <a:defRPr sz="2604"/>
            </a:lvl1pPr>
          </a:lstStyle>
          <a:p>
            <a:r>
              <a:rPr lang="en-GB" sz="23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Targeting (cross section view) (new CAD2020 model)</a:t>
            </a:r>
            <a:endParaRPr lang="en-GB" sz="23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525" t="7509" r="2849" b="5969"/>
          <a:stretch/>
        </p:blipFill>
        <p:spPr>
          <a:xfrm>
            <a:off x="127653" y="980728"/>
            <a:ext cx="9001001" cy="5256584"/>
          </a:xfrm>
          <a:prstGeom prst="rect">
            <a:avLst/>
          </a:prstGeom>
        </p:spPr>
      </p:pic>
      <p:cxnSp>
        <p:nvCxnSpPr>
          <p:cNvPr id="3" name="Gerader Verbinder 2"/>
          <p:cNvCxnSpPr/>
          <p:nvPr/>
        </p:nvCxnSpPr>
        <p:spPr>
          <a:xfrm flipH="1">
            <a:off x="1487489" y="1846217"/>
            <a:ext cx="7081745" cy="34549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 flipH="1">
            <a:off x="1487489" y="1541417"/>
            <a:ext cx="6898865" cy="3759791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 flipH="1">
            <a:off x="1544096" y="1715589"/>
            <a:ext cx="6911927" cy="3572557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id="{4D596F88-44D3-4D7B-B97F-5D160EC53CA3}"/>
              </a:ext>
            </a:extLst>
          </p:cNvPr>
          <p:cNvSpPr/>
          <p:nvPr/>
        </p:nvSpPr>
        <p:spPr>
          <a:xfrm>
            <a:off x="845511" y="5238421"/>
            <a:ext cx="69640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tile 0</a:t>
            </a:r>
            <a:endParaRPr lang="en-US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4D596F88-44D3-4D7B-B97F-5D160EC53CA3}"/>
              </a:ext>
            </a:extLst>
          </p:cNvPr>
          <p:cNvSpPr/>
          <p:nvPr/>
        </p:nvSpPr>
        <p:spPr>
          <a:xfrm>
            <a:off x="1703512" y="5316203"/>
            <a:ext cx="69640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tile 1</a:t>
            </a:r>
            <a:endParaRPr lang="en-US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02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ülich">
  <a:themeElements>
    <a:clrScheme name="Benutzerdefiniert 1">
      <a:dk1>
        <a:sysClr val="windowText" lastClr="000000"/>
      </a:dk1>
      <a:lt1>
        <a:sysClr val="window" lastClr="FFFFFF"/>
      </a:lt1>
      <a:dk2>
        <a:srgbClr val="6D268E"/>
      </a:dk2>
      <a:lt2>
        <a:srgbClr val="EBEBEB"/>
      </a:lt2>
      <a:accent1>
        <a:srgbClr val="023D6B"/>
      </a:accent1>
      <a:accent2>
        <a:srgbClr val="ADBDE3"/>
      </a:accent2>
      <a:accent3>
        <a:srgbClr val="30A93B"/>
      </a:accent3>
      <a:accent4>
        <a:srgbClr val="FFE900"/>
      </a:accent4>
      <a:accent5>
        <a:srgbClr val="FF8C0C"/>
      </a:accent5>
      <a:accent6>
        <a:srgbClr val="DF0F44"/>
      </a:accent6>
      <a:hlink>
        <a:srgbClr val="0000FF"/>
      </a:hlink>
      <a:folHlink>
        <a:srgbClr val="6D268E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uelich_PowerPoint_16x9_en.potx" id="{29595BB3-892E-4A2B-BFFC-905C8F8D5303}" vid="{E1FF22B7-866D-4E77-AF2B-40B5522CEB0B}"/>
    </a:ext>
  </a:extLst>
</a:theme>
</file>

<file path=ppt/theme/theme2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2018-02-28_ppt_16x9_EN</Template>
  <TotalTime>0</TotalTime>
  <Words>139</Words>
  <Application>Microsoft Office PowerPoint</Application>
  <PresentationFormat>Breitbild</PresentationFormat>
  <Paragraphs>25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8" baseType="lpstr">
      <vt:lpstr>Arial</vt:lpstr>
      <vt:lpstr>Calibri</vt:lpstr>
      <vt:lpstr>Jülich</vt:lpstr>
      <vt:lpstr>LID target plate</vt:lpstr>
      <vt:lpstr>PowerPoint-Präsentation</vt:lpstr>
      <vt:lpstr>PowerPoint-Präsentation</vt:lpstr>
      <vt:lpstr>PowerPoint-Präsentation</vt:lpstr>
      <vt:lpstr>Targeting (cross section view) (new CAD2020 model)</vt:lpstr>
    </vt:vector>
  </TitlesOfParts>
  <Company>Forschungszentrum Jülich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of presentation</dc:title>
  <dc:creator>Zlobinski</dc:creator>
  <cp:lastModifiedBy>Zlobinski</cp:lastModifiedBy>
  <cp:revision>186</cp:revision>
  <cp:lastPrinted>2019-12-12T08:39:50Z</cp:lastPrinted>
  <dcterms:created xsi:type="dcterms:W3CDTF">2018-10-01T16:40:19Z</dcterms:created>
  <dcterms:modified xsi:type="dcterms:W3CDTF">2020-03-17T14:19:11Z</dcterms:modified>
</cp:coreProperties>
</file>