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414" r:id="rId3"/>
    <p:sldId id="415" r:id="rId4"/>
    <p:sldId id="416" r:id="rId5"/>
    <p:sldId id="417" r:id="rId6"/>
    <p:sldId id="425" r:id="rId7"/>
    <p:sldId id="424" r:id="rId8"/>
    <p:sldId id="419" r:id="rId9"/>
    <p:sldId id="420" r:id="rId10"/>
    <p:sldId id="421" r:id="rId11"/>
    <p:sldId id="426" r:id="rId12"/>
    <p:sldId id="422" r:id="rId13"/>
    <p:sldId id="423" r:id="rId14"/>
    <p:sldId id="427" r:id="rId15"/>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CDDD"/>
    <a:srgbClr val="00009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707CFA-663E-4021-8A04-6953B13E2E59}" v="47" dt="2025-10-08T13:44:42.7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69CF1AB2-1976-4502-BF36-3FF5EA218861}" styleName="Medium Style 4 - Accent 1">
    <a:wholeTbl>
      <a:tcTxStyle>
        <a:fontRef idx="minor">
          <a:prstClr val="black"/>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1"/>
              </a:solidFill>
            </a:ln>
          </a:top>
        </a:tcBdr>
        <a:fill>
          <a:solidFill>
            <a:schemeClr val="accent1">
              <a:tint val="20000"/>
            </a:schemeClr>
          </a:solidFill>
        </a:fill>
      </a:tcStyle>
    </a:lastRow>
    <a:seCell>
      <a:tcStyle>
        <a:tcBdr/>
      </a:tcStyle>
    </a:seCell>
    <a:swCell>
      <a:tcStyle>
        <a:tcBdr/>
      </a:tcStyle>
    </a:swCell>
    <a:firstRow>
      <a:tcTxStyle b="on">
        <a:fontRef idx="minor">
          <a:prstClr val="black"/>
        </a:fontRef>
        <a:schemeClr val="dk1"/>
      </a:tcTxStyle>
      <a:tcStyle>
        <a:tcBdr>
          <a:bottom>
            <a:ln w="12700">
              <a:solidFill>
                <a:schemeClr val="accent1"/>
              </a:solidFill>
            </a:ln>
          </a:bottom>
        </a:tcBdr>
        <a:fill>
          <a:solidFill>
            <a:schemeClr val="accent1">
              <a:tint val="20000"/>
            </a:schemeClr>
          </a:solidFill>
        </a:fill>
      </a:tcStyle>
    </a:firstRow>
    <a:neCell>
      <a:tcStyle>
        <a:tcBdr/>
      </a:tcStyle>
    </a:neCell>
    <a:nwCell>
      <a:tcStyle>
        <a:tcBdr/>
      </a:tcStyle>
    </a:nwCell>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94118" autoAdjust="0"/>
  </p:normalViewPr>
  <p:slideViewPr>
    <p:cSldViewPr snapToGrid="0">
      <p:cViewPr varScale="1">
        <p:scale>
          <a:sx n="115" d="100"/>
          <a:sy n="115" d="100"/>
        </p:scale>
        <p:origin x="588" y="114"/>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kola Antti" userId="65992f85-13c6-4cb4-8e3e-57db52c3c016" providerId="ADAL" clId="{ACDDEA02-F0C8-4B69-8E8A-5EDB17AC0478}"/>
    <pc:docChg chg="undo custSel addSld delSld modSld sldOrd modMainMaster">
      <pc:chgData name="Hakola Antti" userId="65992f85-13c6-4cb4-8e3e-57db52c3c016" providerId="ADAL" clId="{ACDDEA02-F0C8-4B69-8E8A-5EDB17AC0478}" dt="2025-10-09T14:10:59.209" v="8840" actId="113"/>
      <pc:docMkLst>
        <pc:docMk/>
      </pc:docMkLst>
      <pc:sldChg chg="modSp mod">
        <pc:chgData name="Hakola Antti" userId="65992f85-13c6-4cb4-8e3e-57db52c3c016" providerId="ADAL" clId="{ACDDEA02-F0C8-4B69-8E8A-5EDB17AC0478}" dt="2025-10-08T05:16:00.981" v="30" actId="6549"/>
        <pc:sldMkLst>
          <pc:docMk/>
          <pc:sldMk cId="0" sldId="256"/>
        </pc:sldMkLst>
        <pc:spChg chg="mod">
          <ac:chgData name="Hakola Antti" userId="65992f85-13c6-4cb4-8e3e-57db52c3c016" providerId="ADAL" clId="{ACDDEA02-F0C8-4B69-8E8A-5EDB17AC0478}" dt="2025-10-08T05:15:41.202" v="9" actId="20577"/>
          <ac:spMkLst>
            <pc:docMk/>
            <pc:sldMk cId="0" sldId="256"/>
            <ac:spMk id="2" creationId="{00000000-0000-0000-0000-000000000000}"/>
          </ac:spMkLst>
        </pc:spChg>
        <pc:spChg chg="mod">
          <ac:chgData name="Hakola Antti" userId="65992f85-13c6-4cb4-8e3e-57db52c3c016" providerId="ADAL" clId="{ACDDEA02-F0C8-4B69-8E8A-5EDB17AC0478}" dt="2025-10-08T05:16:00.981" v="30" actId="6549"/>
          <ac:spMkLst>
            <pc:docMk/>
            <pc:sldMk cId="0" sldId="256"/>
            <ac:spMk id="6" creationId="{A17BFC62-E6B9-290F-4867-2D0577BC73BE}"/>
          </ac:spMkLst>
        </pc:spChg>
      </pc:sldChg>
      <pc:sldChg chg="del">
        <pc:chgData name="Hakola Antti" userId="65992f85-13c6-4cb4-8e3e-57db52c3c016" providerId="ADAL" clId="{ACDDEA02-F0C8-4B69-8E8A-5EDB17AC0478}" dt="2025-10-08T05:35:00.139" v="2147" actId="47"/>
        <pc:sldMkLst>
          <pc:docMk/>
          <pc:sldMk cId="3579216872" sldId="388"/>
        </pc:sldMkLst>
      </pc:sldChg>
      <pc:sldChg chg="del">
        <pc:chgData name="Hakola Antti" userId="65992f85-13c6-4cb4-8e3e-57db52c3c016" providerId="ADAL" clId="{ACDDEA02-F0C8-4B69-8E8A-5EDB17AC0478}" dt="2025-10-08T05:36:32.063" v="2165" actId="47"/>
        <pc:sldMkLst>
          <pc:docMk/>
          <pc:sldMk cId="20187884" sldId="389"/>
        </pc:sldMkLst>
      </pc:sldChg>
      <pc:sldChg chg="del">
        <pc:chgData name="Hakola Antti" userId="65992f85-13c6-4cb4-8e3e-57db52c3c016" providerId="ADAL" clId="{ACDDEA02-F0C8-4B69-8E8A-5EDB17AC0478}" dt="2025-10-08T05:43:12.815" v="2594" actId="47"/>
        <pc:sldMkLst>
          <pc:docMk/>
          <pc:sldMk cId="2537542973" sldId="390"/>
        </pc:sldMkLst>
      </pc:sldChg>
      <pc:sldChg chg="del">
        <pc:chgData name="Hakola Antti" userId="65992f85-13c6-4cb4-8e3e-57db52c3c016" providerId="ADAL" clId="{ACDDEA02-F0C8-4B69-8E8A-5EDB17AC0478}" dt="2025-10-08T05:43:42.381" v="2597" actId="47"/>
        <pc:sldMkLst>
          <pc:docMk/>
          <pc:sldMk cId="690325705" sldId="391"/>
        </pc:sldMkLst>
      </pc:sldChg>
      <pc:sldChg chg="del">
        <pc:chgData name="Hakola Antti" userId="65992f85-13c6-4cb4-8e3e-57db52c3c016" providerId="ADAL" clId="{ACDDEA02-F0C8-4B69-8E8A-5EDB17AC0478}" dt="2025-10-08T05:43:36.628" v="2595" actId="47"/>
        <pc:sldMkLst>
          <pc:docMk/>
          <pc:sldMk cId="535670520" sldId="392"/>
        </pc:sldMkLst>
      </pc:sldChg>
      <pc:sldChg chg="del">
        <pc:chgData name="Hakola Antti" userId="65992f85-13c6-4cb4-8e3e-57db52c3c016" providerId="ADAL" clId="{ACDDEA02-F0C8-4B69-8E8A-5EDB17AC0478}" dt="2025-10-08T05:43:39.101" v="2596" actId="47"/>
        <pc:sldMkLst>
          <pc:docMk/>
          <pc:sldMk cId="2685876908" sldId="393"/>
        </pc:sldMkLst>
      </pc:sldChg>
      <pc:sldChg chg="addSp delSp modSp del mod">
        <pc:chgData name="Hakola Antti" userId="65992f85-13c6-4cb4-8e3e-57db52c3c016" providerId="ADAL" clId="{ACDDEA02-F0C8-4B69-8E8A-5EDB17AC0478}" dt="2025-10-08T05:51:58.998" v="3217" actId="47"/>
        <pc:sldMkLst>
          <pc:docMk/>
          <pc:sldMk cId="2026281370" sldId="394"/>
        </pc:sldMkLst>
        <pc:spChg chg="add mod">
          <ac:chgData name="Hakola Antti" userId="65992f85-13c6-4cb4-8e3e-57db52c3c016" providerId="ADAL" clId="{ACDDEA02-F0C8-4B69-8E8A-5EDB17AC0478}" dt="2025-10-08T05:51:49.124" v="3214" actId="21"/>
          <ac:spMkLst>
            <pc:docMk/>
            <pc:sldMk cId="2026281370" sldId="394"/>
            <ac:spMk id="5" creationId="{B1422AFC-2351-D7C7-7559-12534117E122}"/>
          </ac:spMkLst>
        </pc:spChg>
        <pc:spChg chg="del mod">
          <ac:chgData name="Hakola Antti" userId="65992f85-13c6-4cb4-8e3e-57db52c3c016" providerId="ADAL" clId="{ACDDEA02-F0C8-4B69-8E8A-5EDB17AC0478}" dt="2025-10-08T05:51:49.124" v="3214" actId="21"/>
          <ac:spMkLst>
            <pc:docMk/>
            <pc:sldMk cId="2026281370" sldId="394"/>
            <ac:spMk id="6" creationId="{69930478-F2BB-7FB1-6EF8-513BDA0CC19E}"/>
          </ac:spMkLst>
        </pc:spChg>
        <pc:graphicFrameChg chg="del mod modGraphic">
          <ac:chgData name="Hakola Antti" userId="65992f85-13c6-4cb4-8e3e-57db52c3c016" providerId="ADAL" clId="{ACDDEA02-F0C8-4B69-8E8A-5EDB17AC0478}" dt="2025-10-08T05:51:49.124" v="3214" actId="21"/>
          <ac:graphicFrameMkLst>
            <pc:docMk/>
            <pc:sldMk cId="2026281370" sldId="394"/>
            <ac:graphicFrameMk id="7" creationId="{AB355D1C-96EF-ACD2-531F-777AC8F29681}"/>
          </ac:graphicFrameMkLst>
        </pc:graphicFrameChg>
      </pc:sldChg>
      <pc:sldChg chg="del">
        <pc:chgData name="Hakola Antti" userId="65992f85-13c6-4cb4-8e3e-57db52c3c016" providerId="ADAL" clId="{ACDDEA02-F0C8-4B69-8E8A-5EDB17AC0478}" dt="2025-10-08T13:04:35.991" v="5482" actId="47"/>
        <pc:sldMkLst>
          <pc:docMk/>
          <pc:sldMk cId="1486378573" sldId="395"/>
        </pc:sldMkLst>
      </pc:sldChg>
      <pc:sldChg chg="del">
        <pc:chgData name="Hakola Antti" userId="65992f85-13c6-4cb4-8e3e-57db52c3c016" providerId="ADAL" clId="{ACDDEA02-F0C8-4B69-8E8A-5EDB17AC0478}" dt="2025-10-08T13:04:35.991" v="5482" actId="47"/>
        <pc:sldMkLst>
          <pc:docMk/>
          <pc:sldMk cId="3858273055" sldId="396"/>
        </pc:sldMkLst>
      </pc:sldChg>
      <pc:sldChg chg="del">
        <pc:chgData name="Hakola Antti" userId="65992f85-13c6-4cb4-8e3e-57db52c3c016" providerId="ADAL" clId="{ACDDEA02-F0C8-4B69-8E8A-5EDB17AC0478}" dt="2025-10-08T13:04:35.991" v="5482" actId="47"/>
        <pc:sldMkLst>
          <pc:docMk/>
          <pc:sldMk cId="3839410634" sldId="397"/>
        </pc:sldMkLst>
      </pc:sldChg>
      <pc:sldChg chg="del">
        <pc:chgData name="Hakola Antti" userId="65992f85-13c6-4cb4-8e3e-57db52c3c016" providerId="ADAL" clId="{ACDDEA02-F0C8-4B69-8E8A-5EDB17AC0478}" dt="2025-10-08T13:04:35.991" v="5482" actId="47"/>
        <pc:sldMkLst>
          <pc:docMk/>
          <pc:sldMk cId="1970398320" sldId="398"/>
        </pc:sldMkLst>
      </pc:sldChg>
      <pc:sldChg chg="del">
        <pc:chgData name="Hakola Antti" userId="65992f85-13c6-4cb4-8e3e-57db52c3c016" providerId="ADAL" clId="{ACDDEA02-F0C8-4B69-8E8A-5EDB17AC0478}" dt="2025-10-08T12:38:32.208" v="4214" actId="47"/>
        <pc:sldMkLst>
          <pc:docMk/>
          <pc:sldMk cId="174147367" sldId="399"/>
        </pc:sldMkLst>
      </pc:sldChg>
      <pc:sldChg chg="del">
        <pc:chgData name="Hakola Antti" userId="65992f85-13c6-4cb4-8e3e-57db52c3c016" providerId="ADAL" clId="{ACDDEA02-F0C8-4B69-8E8A-5EDB17AC0478}" dt="2025-10-08T13:04:35.991" v="5482" actId="47"/>
        <pc:sldMkLst>
          <pc:docMk/>
          <pc:sldMk cId="3317130340" sldId="400"/>
        </pc:sldMkLst>
      </pc:sldChg>
      <pc:sldChg chg="del">
        <pc:chgData name="Hakola Antti" userId="65992f85-13c6-4cb4-8e3e-57db52c3c016" providerId="ADAL" clId="{ACDDEA02-F0C8-4B69-8E8A-5EDB17AC0478}" dt="2025-10-08T13:04:35.991" v="5482" actId="47"/>
        <pc:sldMkLst>
          <pc:docMk/>
          <pc:sldMk cId="285048518" sldId="401"/>
        </pc:sldMkLst>
      </pc:sldChg>
      <pc:sldChg chg="del">
        <pc:chgData name="Hakola Antti" userId="65992f85-13c6-4cb4-8e3e-57db52c3c016" providerId="ADAL" clId="{ACDDEA02-F0C8-4B69-8E8A-5EDB17AC0478}" dt="2025-10-08T12:53:25.596" v="4961" actId="47"/>
        <pc:sldMkLst>
          <pc:docMk/>
          <pc:sldMk cId="3942028390" sldId="402"/>
        </pc:sldMkLst>
      </pc:sldChg>
      <pc:sldChg chg="del">
        <pc:chgData name="Hakola Antti" userId="65992f85-13c6-4cb4-8e3e-57db52c3c016" providerId="ADAL" clId="{ACDDEA02-F0C8-4B69-8E8A-5EDB17AC0478}" dt="2025-10-08T13:04:35.991" v="5482" actId="47"/>
        <pc:sldMkLst>
          <pc:docMk/>
          <pc:sldMk cId="2555385812" sldId="403"/>
        </pc:sldMkLst>
      </pc:sldChg>
      <pc:sldChg chg="del">
        <pc:chgData name="Hakola Antti" userId="65992f85-13c6-4cb4-8e3e-57db52c3c016" providerId="ADAL" clId="{ACDDEA02-F0C8-4B69-8E8A-5EDB17AC0478}" dt="2025-10-08T13:04:35.991" v="5482" actId="47"/>
        <pc:sldMkLst>
          <pc:docMk/>
          <pc:sldMk cId="2024290971" sldId="404"/>
        </pc:sldMkLst>
      </pc:sldChg>
      <pc:sldChg chg="del">
        <pc:chgData name="Hakola Antti" userId="65992f85-13c6-4cb4-8e3e-57db52c3c016" providerId="ADAL" clId="{ACDDEA02-F0C8-4B69-8E8A-5EDB17AC0478}" dt="2025-10-08T13:04:35.991" v="5482" actId="47"/>
        <pc:sldMkLst>
          <pc:docMk/>
          <pc:sldMk cId="3336058156" sldId="405"/>
        </pc:sldMkLst>
      </pc:sldChg>
      <pc:sldChg chg="del">
        <pc:chgData name="Hakola Antti" userId="65992f85-13c6-4cb4-8e3e-57db52c3c016" providerId="ADAL" clId="{ACDDEA02-F0C8-4B69-8E8A-5EDB17AC0478}" dt="2025-10-08T13:04:35.991" v="5482" actId="47"/>
        <pc:sldMkLst>
          <pc:docMk/>
          <pc:sldMk cId="1398672942" sldId="406"/>
        </pc:sldMkLst>
      </pc:sldChg>
      <pc:sldChg chg="del">
        <pc:chgData name="Hakola Antti" userId="65992f85-13c6-4cb4-8e3e-57db52c3c016" providerId="ADAL" clId="{ACDDEA02-F0C8-4B69-8E8A-5EDB17AC0478}" dt="2025-10-08T13:04:35.991" v="5482" actId="47"/>
        <pc:sldMkLst>
          <pc:docMk/>
          <pc:sldMk cId="3488746993" sldId="407"/>
        </pc:sldMkLst>
      </pc:sldChg>
      <pc:sldChg chg="del">
        <pc:chgData name="Hakola Antti" userId="65992f85-13c6-4cb4-8e3e-57db52c3c016" providerId="ADAL" clId="{ACDDEA02-F0C8-4B69-8E8A-5EDB17AC0478}" dt="2025-10-08T13:02:57.993" v="5371" actId="47"/>
        <pc:sldMkLst>
          <pc:docMk/>
          <pc:sldMk cId="3522397113" sldId="408"/>
        </pc:sldMkLst>
      </pc:sldChg>
      <pc:sldChg chg="del">
        <pc:chgData name="Hakola Antti" userId="65992f85-13c6-4cb4-8e3e-57db52c3c016" providerId="ADAL" clId="{ACDDEA02-F0C8-4B69-8E8A-5EDB17AC0478}" dt="2025-10-08T13:04:35.991" v="5482" actId="47"/>
        <pc:sldMkLst>
          <pc:docMk/>
          <pc:sldMk cId="1596843992" sldId="409"/>
        </pc:sldMkLst>
      </pc:sldChg>
      <pc:sldChg chg="del">
        <pc:chgData name="Hakola Antti" userId="65992f85-13c6-4cb4-8e3e-57db52c3c016" providerId="ADAL" clId="{ACDDEA02-F0C8-4B69-8E8A-5EDB17AC0478}" dt="2025-10-08T13:04:35.991" v="5482" actId="47"/>
        <pc:sldMkLst>
          <pc:docMk/>
          <pc:sldMk cId="3725172891" sldId="410"/>
        </pc:sldMkLst>
      </pc:sldChg>
      <pc:sldChg chg="del">
        <pc:chgData name="Hakola Antti" userId="65992f85-13c6-4cb4-8e3e-57db52c3c016" providerId="ADAL" clId="{ACDDEA02-F0C8-4B69-8E8A-5EDB17AC0478}" dt="2025-10-08T13:04:35.991" v="5482" actId="47"/>
        <pc:sldMkLst>
          <pc:docMk/>
          <pc:sldMk cId="1345743267" sldId="411"/>
        </pc:sldMkLst>
      </pc:sldChg>
      <pc:sldChg chg="del">
        <pc:chgData name="Hakola Antti" userId="65992f85-13c6-4cb4-8e3e-57db52c3c016" providerId="ADAL" clId="{ACDDEA02-F0C8-4B69-8E8A-5EDB17AC0478}" dt="2025-10-08T13:04:35.991" v="5482" actId="47"/>
        <pc:sldMkLst>
          <pc:docMk/>
          <pc:sldMk cId="4032261583" sldId="412"/>
        </pc:sldMkLst>
      </pc:sldChg>
      <pc:sldChg chg="del">
        <pc:chgData name="Hakola Antti" userId="65992f85-13c6-4cb4-8e3e-57db52c3c016" providerId="ADAL" clId="{ACDDEA02-F0C8-4B69-8E8A-5EDB17AC0478}" dt="2025-10-08T13:44:16.786" v="6833" actId="47"/>
        <pc:sldMkLst>
          <pc:docMk/>
          <pc:sldMk cId="3393765882" sldId="413"/>
        </pc:sldMkLst>
      </pc:sldChg>
      <pc:sldChg chg="addSp delSp modSp new mod">
        <pc:chgData name="Hakola Antti" userId="65992f85-13c6-4cb4-8e3e-57db52c3c016" providerId="ADAL" clId="{ACDDEA02-F0C8-4B69-8E8A-5EDB17AC0478}" dt="2025-10-08T05:34:45.689" v="2144" actId="6549"/>
        <pc:sldMkLst>
          <pc:docMk/>
          <pc:sldMk cId="2414398014" sldId="414"/>
        </pc:sldMkLst>
        <pc:spChg chg="del">
          <ac:chgData name="Hakola Antti" userId="65992f85-13c6-4cb4-8e3e-57db52c3c016" providerId="ADAL" clId="{ACDDEA02-F0C8-4B69-8E8A-5EDB17AC0478}" dt="2025-10-08T05:16:56.689" v="55" actId="478"/>
          <ac:spMkLst>
            <pc:docMk/>
            <pc:sldMk cId="2414398014" sldId="414"/>
            <ac:spMk id="2" creationId="{7509F61B-C24B-63AF-0C82-0BF2EEA6C544}"/>
          </ac:spMkLst>
        </pc:spChg>
        <pc:spChg chg="add mod">
          <ac:chgData name="Hakola Antti" userId="65992f85-13c6-4cb4-8e3e-57db52c3c016" providerId="ADAL" clId="{ACDDEA02-F0C8-4B69-8E8A-5EDB17AC0478}" dt="2025-10-08T05:16:54.124" v="54"/>
          <ac:spMkLst>
            <pc:docMk/>
            <pc:sldMk cId="2414398014" sldId="414"/>
            <ac:spMk id="5" creationId="{17300FD7-FC33-C1B0-FD77-9EB79EA3A07B}"/>
          </ac:spMkLst>
        </pc:spChg>
        <pc:spChg chg="add mod">
          <ac:chgData name="Hakola Antti" userId="65992f85-13c6-4cb4-8e3e-57db52c3c016" providerId="ADAL" clId="{ACDDEA02-F0C8-4B69-8E8A-5EDB17AC0478}" dt="2025-10-08T05:16:52.285" v="53"/>
          <ac:spMkLst>
            <pc:docMk/>
            <pc:sldMk cId="2414398014" sldId="414"/>
            <ac:spMk id="6" creationId="{8A19D766-7B8F-9D1B-632F-AC98D41290AA}"/>
          </ac:spMkLst>
        </pc:spChg>
        <pc:spChg chg="add mod">
          <ac:chgData name="Hakola Antti" userId="65992f85-13c6-4cb4-8e3e-57db52c3c016" providerId="ADAL" clId="{ACDDEA02-F0C8-4B69-8E8A-5EDB17AC0478}" dt="2025-10-08T05:17:05.335" v="66" actId="20577"/>
          <ac:spMkLst>
            <pc:docMk/>
            <pc:sldMk cId="2414398014" sldId="414"/>
            <ac:spMk id="7" creationId="{58662E72-C773-1700-72A8-533B889FB480}"/>
          </ac:spMkLst>
        </pc:spChg>
        <pc:spChg chg="add mod">
          <ac:chgData name="Hakola Antti" userId="65992f85-13c6-4cb4-8e3e-57db52c3c016" providerId="ADAL" clId="{ACDDEA02-F0C8-4B69-8E8A-5EDB17AC0478}" dt="2025-10-08T05:34:45.689" v="2144" actId="6549"/>
          <ac:spMkLst>
            <pc:docMk/>
            <pc:sldMk cId="2414398014" sldId="414"/>
            <ac:spMk id="8" creationId="{D0AF74CF-5585-45EF-C725-FAA8D6CD2E36}"/>
          </ac:spMkLst>
        </pc:spChg>
      </pc:sldChg>
      <pc:sldChg chg="addSp delSp modSp new mod">
        <pc:chgData name="Hakola Antti" userId="65992f85-13c6-4cb4-8e3e-57db52c3c016" providerId="ADAL" clId="{ACDDEA02-F0C8-4B69-8E8A-5EDB17AC0478}" dt="2025-10-08T05:37:50.800" v="2172"/>
        <pc:sldMkLst>
          <pc:docMk/>
          <pc:sldMk cId="1271092728" sldId="415"/>
        </pc:sldMkLst>
        <pc:spChg chg="del">
          <ac:chgData name="Hakola Antti" userId="65992f85-13c6-4cb4-8e3e-57db52c3c016" providerId="ADAL" clId="{ACDDEA02-F0C8-4B69-8E8A-5EDB17AC0478}" dt="2025-10-08T05:34:58.307" v="2146" actId="478"/>
          <ac:spMkLst>
            <pc:docMk/>
            <pc:sldMk cId="1271092728" sldId="415"/>
            <ac:spMk id="2" creationId="{86B0E42B-EF3F-DB45-7B47-2F04649DB8EA}"/>
          </ac:spMkLst>
        </pc:spChg>
        <pc:spChg chg="add mod">
          <ac:chgData name="Hakola Antti" userId="65992f85-13c6-4cb4-8e3e-57db52c3c016" providerId="ADAL" clId="{ACDDEA02-F0C8-4B69-8E8A-5EDB17AC0478}" dt="2025-10-08T05:35:24.928" v="2149" actId="20577"/>
          <ac:spMkLst>
            <pc:docMk/>
            <pc:sldMk cId="1271092728" sldId="415"/>
            <ac:spMk id="5" creationId="{6FF6C36D-436D-37F8-378B-33EF28CBA1C8}"/>
          </ac:spMkLst>
        </pc:spChg>
        <pc:spChg chg="add mod">
          <ac:chgData name="Hakola Antti" userId="65992f85-13c6-4cb4-8e3e-57db52c3c016" providerId="ADAL" clId="{ACDDEA02-F0C8-4B69-8E8A-5EDB17AC0478}" dt="2025-10-08T05:35:12.139" v="2148"/>
          <ac:spMkLst>
            <pc:docMk/>
            <pc:sldMk cId="1271092728" sldId="415"/>
            <ac:spMk id="7" creationId="{3D91F83C-57A6-978F-AB4F-0DF03F4C8FBE}"/>
          </ac:spMkLst>
        </pc:spChg>
        <pc:spChg chg="add mod">
          <ac:chgData name="Hakola Antti" userId="65992f85-13c6-4cb4-8e3e-57db52c3c016" providerId="ADAL" clId="{ACDDEA02-F0C8-4B69-8E8A-5EDB17AC0478}" dt="2025-10-08T05:36:18.310" v="2162" actId="207"/>
          <ac:spMkLst>
            <pc:docMk/>
            <pc:sldMk cId="1271092728" sldId="415"/>
            <ac:spMk id="8" creationId="{807A9B90-DC57-7E9B-FDA8-B10BAA19C68F}"/>
          </ac:spMkLst>
        </pc:spChg>
        <pc:spChg chg="add mod">
          <ac:chgData name="Hakola Antti" userId="65992f85-13c6-4cb4-8e3e-57db52c3c016" providerId="ADAL" clId="{ACDDEA02-F0C8-4B69-8E8A-5EDB17AC0478}" dt="2025-10-08T05:36:22.547" v="2164" actId="1076"/>
          <ac:spMkLst>
            <pc:docMk/>
            <pc:sldMk cId="1271092728" sldId="415"/>
            <ac:spMk id="9" creationId="{89C34EAF-1583-55EF-ABC2-D55629EF3536}"/>
          </ac:spMkLst>
        </pc:spChg>
        <pc:graphicFrameChg chg="add mod modGraphic">
          <ac:chgData name="Hakola Antti" userId="65992f85-13c6-4cb4-8e3e-57db52c3c016" providerId="ADAL" clId="{ACDDEA02-F0C8-4B69-8E8A-5EDB17AC0478}" dt="2025-10-08T05:37:50.800" v="2172"/>
          <ac:graphicFrameMkLst>
            <pc:docMk/>
            <pc:sldMk cId="1271092728" sldId="415"/>
            <ac:graphicFrameMk id="6" creationId="{C5B7F79A-18BE-4DBE-0895-689A6DCF15F4}"/>
          </ac:graphicFrameMkLst>
        </pc:graphicFrameChg>
      </pc:sldChg>
      <pc:sldChg chg="addSp delSp modSp new mod">
        <pc:chgData name="Hakola Antti" userId="65992f85-13c6-4cb4-8e3e-57db52c3c016" providerId="ADAL" clId="{ACDDEA02-F0C8-4B69-8E8A-5EDB17AC0478}" dt="2025-10-08T05:43:06.558" v="2593" actId="113"/>
        <pc:sldMkLst>
          <pc:docMk/>
          <pc:sldMk cId="2994617543" sldId="416"/>
        </pc:sldMkLst>
        <pc:spChg chg="del">
          <ac:chgData name="Hakola Antti" userId="65992f85-13c6-4cb4-8e3e-57db52c3c016" providerId="ADAL" clId="{ACDDEA02-F0C8-4B69-8E8A-5EDB17AC0478}" dt="2025-10-08T05:38:03.068" v="2174" actId="478"/>
          <ac:spMkLst>
            <pc:docMk/>
            <pc:sldMk cId="2994617543" sldId="416"/>
            <ac:spMk id="2" creationId="{D063A9C5-B764-767D-EDA1-F564DECFD0F4}"/>
          </ac:spMkLst>
        </pc:spChg>
        <pc:spChg chg="add mod">
          <ac:chgData name="Hakola Antti" userId="65992f85-13c6-4cb4-8e3e-57db52c3c016" providerId="ADAL" clId="{ACDDEA02-F0C8-4B69-8E8A-5EDB17AC0478}" dt="2025-10-08T05:38:17.004" v="2200" actId="20577"/>
          <ac:spMkLst>
            <pc:docMk/>
            <pc:sldMk cId="2994617543" sldId="416"/>
            <ac:spMk id="5" creationId="{38B66897-E8F4-DAA7-1444-E88203B8D612}"/>
          </ac:spMkLst>
        </pc:spChg>
        <pc:graphicFrameChg chg="add mod modGraphic">
          <ac:chgData name="Hakola Antti" userId="65992f85-13c6-4cb4-8e3e-57db52c3c016" providerId="ADAL" clId="{ACDDEA02-F0C8-4B69-8E8A-5EDB17AC0478}" dt="2025-10-08T05:43:06.558" v="2593" actId="113"/>
          <ac:graphicFrameMkLst>
            <pc:docMk/>
            <pc:sldMk cId="2994617543" sldId="416"/>
            <ac:graphicFrameMk id="6" creationId="{129DA694-DED9-B1AD-570F-7A82E515E645}"/>
          </ac:graphicFrameMkLst>
        </pc:graphicFrameChg>
      </pc:sldChg>
      <pc:sldChg chg="addSp delSp modSp new mod">
        <pc:chgData name="Hakola Antti" userId="65992f85-13c6-4cb4-8e3e-57db52c3c016" providerId="ADAL" clId="{ACDDEA02-F0C8-4B69-8E8A-5EDB17AC0478}" dt="2025-10-08T12:33:14.607" v="3857" actId="207"/>
        <pc:sldMkLst>
          <pc:docMk/>
          <pc:sldMk cId="1388212200" sldId="417"/>
        </pc:sldMkLst>
        <pc:spChg chg="del">
          <ac:chgData name="Hakola Antti" userId="65992f85-13c6-4cb4-8e3e-57db52c3c016" providerId="ADAL" clId="{ACDDEA02-F0C8-4B69-8E8A-5EDB17AC0478}" dt="2025-10-08T05:43:48.102" v="2599" actId="478"/>
          <ac:spMkLst>
            <pc:docMk/>
            <pc:sldMk cId="1388212200" sldId="417"/>
            <ac:spMk id="2" creationId="{7096087A-3D55-5AC8-94F4-A42A7DBC5E91}"/>
          </ac:spMkLst>
        </pc:spChg>
        <pc:spChg chg="add del mod">
          <ac:chgData name="Hakola Antti" userId="65992f85-13c6-4cb4-8e3e-57db52c3c016" providerId="ADAL" clId="{ACDDEA02-F0C8-4B69-8E8A-5EDB17AC0478}" dt="2025-10-08T05:51:41.599" v="3212" actId="478"/>
          <ac:spMkLst>
            <pc:docMk/>
            <pc:sldMk cId="1388212200" sldId="417"/>
            <ac:spMk id="5" creationId="{CCDE5430-B77B-BCEA-A6BE-247F10160CD9}"/>
          </ac:spMkLst>
        </pc:spChg>
        <pc:spChg chg="add del mod">
          <ac:chgData name="Hakola Antti" userId="65992f85-13c6-4cb4-8e3e-57db52c3c016" providerId="ADAL" clId="{ACDDEA02-F0C8-4B69-8E8A-5EDB17AC0478}" dt="2025-10-08T05:51:43.330" v="3213" actId="478"/>
          <ac:spMkLst>
            <pc:docMk/>
            <pc:sldMk cId="1388212200" sldId="417"/>
            <ac:spMk id="8" creationId="{D0B244F3-B4D3-E217-B578-7F106DA0D15C}"/>
          </ac:spMkLst>
        </pc:spChg>
        <pc:spChg chg="add mod">
          <ac:chgData name="Hakola Antti" userId="65992f85-13c6-4cb4-8e3e-57db52c3c016" providerId="ADAL" clId="{ACDDEA02-F0C8-4B69-8E8A-5EDB17AC0478}" dt="2025-10-08T05:51:51.648" v="3215"/>
          <ac:spMkLst>
            <pc:docMk/>
            <pc:sldMk cId="1388212200" sldId="417"/>
            <ac:spMk id="9" creationId="{69930478-F2BB-7FB1-6EF8-513BDA0CC19E}"/>
          </ac:spMkLst>
        </pc:spChg>
        <pc:graphicFrameChg chg="add del mod">
          <ac:chgData name="Hakola Antti" userId="65992f85-13c6-4cb4-8e3e-57db52c3c016" providerId="ADAL" clId="{ACDDEA02-F0C8-4B69-8E8A-5EDB17AC0478}" dt="2025-10-08T05:51:38.849" v="3211" actId="478"/>
          <ac:graphicFrameMkLst>
            <pc:docMk/>
            <pc:sldMk cId="1388212200" sldId="417"/>
            <ac:graphicFrameMk id="6" creationId="{E6A24456-7A8F-23DE-D3D5-ED6E07B42BBE}"/>
          </ac:graphicFrameMkLst>
        </pc:graphicFrameChg>
        <pc:graphicFrameChg chg="add mod modGraphic">
          <ac:chgData name="Hakola Antti" userId="65992f85-13c6-4cb4-8e3e-57db52c3c016" providerId="ADAL" clId="{ACDDEA02-F0C8-4B69-8E8A-5EDB17AC0478}" dt="2025-10-08T12:33:14.607" v="3857" actId="207"/>
          <ac:graphicFrameMkLst>
            <pc:docMk/>
            <pc:sldMk cId="1388212200" sldId="417"/>
            <ac:graphicFrameMk id="10" creationId="{AB355D1C-96EF-ACD2-531F-777AC8F29681}"/>
          </ac:graphicFrameMkLst>
        </pc:graphicFrameChg>
      </pc:sldChg>
      <pc:sldChg chg="add del">
        <pc:chgData name="Hakola Antti" userId="65992f85-13c6-4cb4-8e3e-57db52c3c016" providerId="ADAL" clId="{ACDDEA02-F0C8-4B69-8E8A-5EDB17AC0478}" dt="2025-10-08T05:51:59.838" v="3218" actId="47"/>
        <pc:sldMkLst>
          <pc:docMk/>
          <pc:sldMk cId="2878326748" sldId="418"/>
        </pc:sldMkLst>
      </pc:sldChg>
      <pc:sldChg chg="modSp add mod">
        <pc:chgData name="Hakola Antti" userId="65992f85-13c6-4cb4-8e3e-57db52c3c016" providerId="ADAL" clId="{ACDDEA02-F0C8-4B69-8E8A-5EDB17AC0478}" dt="2025-10-08T12:33:50.801" v="3887" actId="207"/>
        <pc:sldMkLst>
          <pc:docMk/>
          <pc:sldMk cId="2906124787" sldId="419"/>
        </pc:sldMkLst>
        <pc:graphicFrameChg chg="modGraphic">
          <ac:chgData name="Hakola Antti" userId="65992f85-13c6-4cb4-8e3e-57db52c3c016" providerId="ADAL" clId="{ACDDEA02-F0C8-4B69-8E8A-5EDB17AC0478}" dt="2025-10-08T12:33:50.801" v="3887" actId="207"/>
          <ac:graphicFrameMkLst>
            <pc:docMk/>
            <pc:sldMk cId="2906124787" sldId="419"/>
            <ac:graphicFrameMk id="10" creationId="{C0E59128-EE7E-BEE6-7D8B-B08074EC3B99}"/>
          </ac:graphicFrameMkLst>
        </pc:graphicFrameChg>
      </pc:sldChg>
      <pc:sldChg chg="addSp delSp modSp new mod">
        <pc:chgData name="Hakola Antti" userId="65992f85-13c6-4cb4-8e3e-57db52c3c016" providerId="ADAL" clId="{ACDDEA02-F0C8-4B69-8E8A-5EDB17AC0478}" dt="2025-10-08T12:38:13.268" v="4212" actId="113"/>
        <pc:sldMkLst>
          <pc:docMk/>
          <pc:sldMk cId="1795777150" sldId="420"/>
        </pc:sldMkLst>
        <pc:spChg chg="del">
          <ac:chgData name="Hakola Antti" userId="65992f85-13c6-4cb4-8e3e-57db52c3c016" providerId="ADAL" clId="{ACDDEA02-F0C8-4B69-8E8A-5EDB17AC0478}" dt="2025-10-08T12:16:41.653" v="3222" actId="478"/>
          <ac:spMkLst>
            <pc:docMk/>
            <pc:sldMk cId="1795777150" sldId="420"/>
            <ac:spMk id="2" creationId="{15F428C8-1226-768B-7809-1DA7E24B8765}"/>
          </ac:spMkLst>
        </pc:spChg>
        <pc:spChg chg="add mod">
          <ac:chgData name="Hakola Antti" userId="65992f85-13c6-4cb4-8e3e-57db52c3c016" providerId="ADAL" clId="{ACDDEA02-F0C8-4B69-8E8A-5EDB17AC0478}" dt="2025-10-08T12:16:57.428" v="3240" actId="20577"/>
          <ac:spMkLst>
            <pc:docMk/>
            <pc:sldMk cId="1795777150" sldId="420"/>
            <ac:spMk id="5" creationId="{ADFD5124-800B-F37B-22AE-82F9708F1EE7}"/>
          </ac:spMkLst>
        </pc:spChg>
        <pc:graphicFrameChg chg="add mod modGraphic">
          <ac:chgData name="Hakola Antti" userId="65992f85-13c6-4cb4-8e3e-57db52c3c016" providerId="ADAL" clId="{ACDDEA02-F0C8-4B69-8E8A-5EDB17AC0478}" dt="2025-10-08T12:38:13.268" v="4212" actId="113"/>
          <ac:graphicFrameMkLst>
            <pc:docMk/>
            <pc:sldMk cId="1795777150" sldId="420"/>
            <ac:graphicFrameMk id="6" creationId="{F787E9FA-5D18-C480-30EF-AD5B8BD42C00}"/>
          </ac:graphicFrameMkLst>
        </pc:graphicFrameChg>
      </pc:sldChg>
      <pc:sldChg chg="addSp delSp modSp new mod">
        <pc:chgData name="Hakola Antti" userId="65992f85-13c6-4cb4-8e3e-57db52c3c016" providerId="ADAL" clId="{ACDDEA02-F0C8-4B69-8E8A-5EDB17AC0478}" dt="2025-10-08T13:43:01.595" v="6832" actId="20577"/>
        <pc:sldMkLst>
          <pc:docMk/>
          <pc:sldMk cId="112843220" sldId="421"/>
        </pc:sldMkLst>
        <pc:spChg chg="del">
          <ac:chgData name="Hakola Antti" userId="65992f85-13c6-4cb4-8e3e-57db52c3c016" providerId="ADAL" clId="{ACDDEA02-F0C8-4B69-8E8A-5EDB17AC0478}" dt="2025-10-08T12:38:42.503" v="4215" actId="478"/>
          <ac:spMkLst>
            <pc:docMk/>
            <pc:sldMk cId="112843220" sldId="421"/>
            <ac:spMk id="2" creationId="{0AF0EC8D-49F3-A2A2-DFDD-41DE14DB06EF}"/>
          </ac:spMkLst>
        </pc:spChg>
        <pc:spChg chg="add mod">
          <ac:chgData name="Hakola Antti" userId="65992f85-13c6-4cb4-8e3e-57db52c3c016" providerId="ADAL" clId="{ACDDEA02-F0C8-4B69-8E8A-5EDB17AC0478}" dt="2025-10-08T12:38:48.424" v="4233" actId="20577"/>
          <ac:spMkLst>
            <pc:docMk/>
            <pc:sldMk cId="112843220" sldId="421"/>
            <ac:spMk id="5" creationId="{51068BBE-8761-1E7F-5B50-7BF8ED42E882}"/>
          </ac:spMkLst>
        </pc:spChg>
        <pc:graphicFrameChg chg="add mod modGraphic">
          <ac:chgData name="Hakola Antti" userId="65992f85-13c6-4cb4-8e3e-57db52c3c016" providerId="ADAL" clId="{ACDDEA02-F0C8-4B69-8E8A-5EDB17AC0478}" dt="2025-10-08T13:43:01.595" v="6832" actId="20577"/>
          <ac:graphicFrameMkLst>
            <pc:docMk/>
            <pc:sldMk cId="112843220" sldId="421"/>
            <ac:graphicFrameMk id="6" creationId="{AF2C5F6B-478D-9CC9-C635-F1DB5B61E425}"/>
          </ac:graphicFrameMkLst>
        </pc:graphicFrameChg>
      </pc:sldChg>
      <pc:sldChg chg="addSp delSp modSp new mod">
        <pc:chgData name="Hakola Antti" userId="65992f85-13c6-4cb4-8e3e-57db52c3c016" providerId="ADAL" clId="{ACDDEA02-F0C8-4B69-8E8A-5EDB17AC0478}" dt="2025-10-08T13:03:15.977" v="5403" actId="20577"/>
        <pc:sldMkLst>
          <pc:docMk/>
          <pc:sldMk cId="1977231437" sldId="422"/>
        </pc:sldMkLst>
        <pc:spChg chg="del">
          <ac:chgData name="Hakola Antti" userId="65992f85-13c6-4cb4-8e3e-57db52c3c016" providerId="ADAL" clId="{ACDDEA02-F0C8-4B69-8E8A-5EDB17AC0478}" dt="2025-10-08T12:53:37.107" v="4962" actId="478"/>
          <ac:spMkLst>
            <pc:docMk/>
            <pc:sldMk cId="1977231437" sldId="422"/>
            <ac:spMk id="2" creationId="{AA4F6C36-6C8E-50D7-573F-87F5B9458310}"/>
          </ac:spMkLst>
        </pc:spChg>
        <pc:spChg chg="add mod">
          <ac:chgData name="Hakola Antti" userId="65992f85-13c6-4cb4-8e3e-57db52c3c016" providerId="ADAL" clId="{ACDDEA02-F0C8-4B69-8E8A-5EDB17AC0478}" dt="2025-10-08T13:03:15.977" v="5403" actId="20577"/>
          <ac:spMkLst>
            <pc:docMk/>
            <pc:sldMk cId="1977231437" sldId="422"/>
            <ac:spMk id="5" creationId="{A444852B-23F8-CB4A-D049-DF509475138B}"/>
          </ac:spMkLst>
        </pc:spChg>
        <pc:graphicFrameChg chg="add mod modGraphic">
          <ac:chgData name="Hakola Antti" userId="65992f85-13c6-4cb4-8e3e-57db52c3c016" providerId="ADAL" clId="{ACDDEA02-F0C8-4B69-8E8A-5EDB17AC0478}" dt="2025-10-08T13:02:40.830" v="5368" actId="113"/>
          <ac:graphicFrameMkLst>
            <pc:docMk/>
            <pc:sldMk cId="1977231437" sldId="422"/>
            <ac:graphicFrameMk id="6" creationId="{ED2B7F24-FA97-957C-9736-3DAAA7829C3A}"/>
          </ac:graphicFrameMkLst>
        </pc:graphicFrameChg>
      </pc:sldChg>
      <pc:sldChg chg="addSp delSp modSp new mod">
        <pc:chgData name="Hakola Antti" userId="65992f85-13c6-4cb4-8e3e-57db52c3c016" providerId="ADAL" clId="{ACDDEA02-F0C8-4B69-8E8A-5EDB17AC0478}" dt="2025-10-08T13:04:20.942" v="5481" actId="113"/>
        <pc:sldMkLst>
          <pc:docMk/>
          <pc:sldMk cId="970409028" sldId="423"/>
        </pc:sldMkLst>
        <pc:spChg chg="del">
          <ac:chgData name="Hakola Antti" userId="65992f85-13c6-4cb4-8e3e-57db52c3c016" providerId="ADAL" clId="{ACDDEA02-F0C8-4B69-8E8A-5EDB17AC0478}" dt="2025-10-08T13:02:54.062" v="5370" actId="478"/>
          <ac:spMkLst>
            <pc:docMk/>
            <pc:sldMk cId="970409028" sldId="423"/>
            <ac:spMk id="2" creationId="{FC5CEEF3-11E5-1E36-ECB2-023923AAE7D7}"/>
          </ac:spMkLst>
        </pc:spChg>
        <pc:spChg chg="add mod">
          <ac:chgData name="Hakola Antti" userId="65992f85-13c6-4cb4-8e3e-57db52c3c016" providerId="ADAL" clId="{ACDDEA02-F0C8-4B69-8E8A-5EDB17AC0478}" dt="2025-10-08T13:03:22.706" v="5420" actId="20577"/>
          <ac:spMkLst>
            <pc:docMk/>
            <pc:sldMk cId="970409028" sldId="423"/>
            <ac:spMk id="5" creationId="{7142F92B-1885-606A-6F17-0649B6E803AB}"/>
          </ac:spMkLst>
        </pc:spChg>
        <pc:graphicFrameChg chg="add mod modGraphic">
          <ac:chgData name="Hakola Antti" userId="65992f85-13c6-4cb4-8e3e-57db52c3c016" providerId="ADAL" clId="{ACDDEA02-F0C8-4B69-8E8A-5EDB17AC0478}" dt="2025-10-08T13:04:20.942" v="5481" actId="113"/>
          <ac:graphicFrameMkLst>
            <pc:docMk/>
            <pc:sldMk cId="970409028" sldId="423"/>
            <ac:graphicFrameMk id="6" creationId="{136C2A17-F920-5A5E-CA00-2AFCDD3E55D9}"/>
          </ac:graphicFrameMkLst>
        </pc:graphicFrameChg>
      </pc:sldChg>
      <pc:sldChg chg="addSp delSp modSp new mod">
        <pc:chgData name="Hakola Antti" userId="65992f85-13c6-4cb4-8e3e-57db52c3c016" providerId="ADAL" clId="{ACDDEA02-F0C8-4B69-8E8A-5EDB17AC0478}" dt="2025-10-09T14:07:50.485" v="8795" actId="948"/>
        <pc:sldMkLst>
          <pc:docMk/>
          <pc:sldMk cId="2701698361" sldId="424"/>
        </pc:sldMkLst>
        <pc:spChg chg="del">
          <ac:chgData name="Hakola Antti" userId="65992f85-13c6-4cb4-8e3e-57db52c3c016" providerId="ADAL" clId="{ACDDEA02-F0C8-4B69-8E8A-5EDB17AC0478}" dt="2025-10-08T13:04:47.116" v="5484" actId="478"/>
          <ac:spMkLst>
            <pc:docMk/>
            <pc:sldMk cId="2701698361" sldId="424"/>
            <ac:spMk id="2" creationId="{F5D7651C-75B5-7EF2-B244-37F6DF74AAF8}"/>
          </ac:spMkLst>
        </pc:spChg>
        <pc:spChg chg="add mod">
          <ac:chgData name="Hakola Antti" userId="65992f85-13c6-4cb4-8e3e-57db52c3c016" providerId="ADAL" clId="{ACDDEA02-F0C8-4B69-8E8A-5EDB17AC0478}" dt="2025-10-08T13:26:21.897" v="5905" actId="20577"/>
          <ac:spMkLst>
            <pc:docMk/>
            <pc:sldMk cId="2701698361" sldId="424"/>
            <ac:spMk id="5" creationId="{4F25B159-F22D-0050-D7BB-030ABC0B9350}"/>
          </ac:spMkLst>
        </pc:spChg>
        <pc:spChg chg="add mod">
          <ac:chgData name="Hakola Antti" userId="65992f85-13c6-4cb4-8e3e-57db52c3c016" providerId="ADAL" clId="{ACDDEA02-F0C8-4B69-8E8A-5EDB17AC0478}" dt="2025-10-09T14:07:50.485" v="8795" actId="948"/>
          <ac:spMkLst>
            <pc:docMk/>
            <pc:sldMk cId="2701698361" sldId="424"/>
            <ac:spMk id="6" creationId="{F6D90402-F78C-50A2-A789-19032C896074}"/>
          </ac:spMkLst>
        </pc:spChg>
        <pc:spChg chg="add del mod">
          <ac:chgData name="Hakola Antti" userId="65992f85-13c6-4cb4-8e3e-57db52c3c016" providerId="ADAL" clId="{ACDDEA02-F0C8-4B69-8E8A-5EDB17AC0478}" dt="2025-10-08T13:20:01.123" v="5831" actId="478"/>
          <ac:spMkLst>
            <pc:docMk/>
            <pc:sldMk cId="2701698361" sldId="424"/>
            <ac:spMk id="7" creationId="{7EA4A2AF-0030-D6AC-DA4C-F027A1BECE41}"/>
          </ac:spMkLst>
        </pc:spChg>
        <pc:spChg chg="add mod">
          <ac:chgData name="Hakola Antti" userId="65992f85-13c6-4cb4-8e3e-57db52c3c016" providerId="ADAL" clId="{ACDDEA02-F0C8-4B69-8E8A-5EDB17AC0478}" dt="2025-10-08T13:19:56.814" v="5830" actId="1076"/>
          <ac:spMkLst>
            <pc:docMk/>
            <pc:sldMk cId="2701698361" sldId="424"/>
            <ac:spMk id="8" creationId="{8F3CDC81-A6C0-A132-5774-7D89CAF32F44}"/>
          </ac:spMkLst>
        </pc:spChg>
        <pc:spChg chg="add mod">
          <ac:chgData name="Hakola Antti" userId="65992f85-13c6-4cb4-8e3e-57db52c3c016" providerId="ADAL" clId="{ACDDEA02-F0C8-4B69-8E8A-5EDB17AC0478}" dt="2025-10-08T13:20:28.479" v="5837" actId="255"/>
          <ac:spMkLst>
            <pc:docMk/>
            <pc:sldMk cId="2701698361" sldId="424"/>
            <ac:spMk id="13" creationId="{7B1EC30C-35DE-DB05-57E7-33460BC8B008}"/>
          </ac:spMkLst>
        </pc:spChg>
        <pc:spChg chg="add mod">
          <ac:chgData name="Hakola Antti" userId="65992f85-13c6-4cb4-8e3e-57db52c3c016" providerId="ADAL" clId="{ACDDEA02-F0C8-4B69-8E8A-5EDB17AC0478}" dt="2025-10-08T13:20:39.079" v="5839" actId="1076"/>
          <ac:spMkLst>
            <pc:docMk/>
            <pc:sldMk cId="2701698361" sldId="424"/>
            <ac:spMk id="14" creationId="{F4B9DC38-F59F-0457-D774-B6E453C85314}"/>
          </ac:spMkLst>
        </pc:spChg>
        <pc:spChg chg="add mod">
          <ac:chgData name="Hakola Antti" userId="65992f85-13c6-4cb4-8e3e-57db52c3c016" providerId="ADAL" clId="{ACDDEA02-F0C8-4B69-8E8A-5EDB17AC0478}" dt="2025-10-08T13:20:59.942" v="5844" actId="1076"/>
          <ac:spMkLst>
            <pc:docMk/>
            <pc:sldMk cId="2701698361" sldId="424"/>
            <ac:spMk id="15" creationId="{E8172FF4-9D8E-1339-AC22-8A19285D6E08}"/>
          </ac:spMkLst>
        </pc:spChg>
        <pc:spChg chg="add mod">
          <ac:chgData name="Hakola Antti" userId="65992f85-13c6-4cb4-8e3e-57db52c3c016" providerId="ADAL" clId="{ACDDEA02-F0C8-4B69-8E8A-5EDB17AC0478}" dt="2025-10-08T13:20:56.160" v="5843" actId="1076"/>
          <ac:spMkLst>
            <pc:docMk/>
            <pc:sldMk cId="2701698361" sldId="424"/>
            <ac:spMk id="16" creationId="{185C7338-2F43-B572-7A9B-B4C4F0F657B9}"/>
          </ac:spMkLst>
        </pc:spChg>
        <pc:spChg chg="add mod">
          <ac:chgData name="Hakola Antti" userId="65992f85-13c6-4cb4-8e3e-57db52c3c016" providerId="ADAL" clId="{ACDDEA02-F0C8-4B69-8E8A-5EDB17AC0478}" dt="2025-10-08T13:20:49.904" v="5841" actId="1076"/>
          <ac:spMkLst>
            <pc:docMk/>
            <pc:sldMk cId="2701698361" sldId="424"/>
            <ac:spMk id="17" creationId="{1068AA0D-8496-5AFF-40DC-C1F33D3BC0BC}"/>
          </ac:spMkLst>
        </pc:spChg>
        <pc:spChg chg="add mod">
          <ac:chgData name="Hakola Antti" userId="65992f85-13c6-4cb4-8e3e-57db52c3c016" providerId="ADAL" clId="{ACDDEA02-F0C8-4B69-8E8A-5EDB17AC0478}" dt="2025-10-08T13:25:47.174" v="5868" actId="113"/>
          <ac:spMkLst>
            <pc:docMk/>
            <pc:sldMk cId="2701698361" sldId="424"/>
            <ac:spMk id="20" creationId="{FD94A283-3987-3909-576B-5F697CB57A2B}"/>
          </ac:spMkLst>
        </pc:spChg>
        <pc:spChg chg="add mod">
          <ac:chgData name="Hakola Antti" userId="65992f85-13c6-4cb4-8e3e-57db52c3c016" providerId="ADAL" clId="{ACDDEA02-F0C8-4B69-8E8A-5EDB17AC0478}" dt="2025-10-08T13:25:59.141" v="5879" actId="20577"/>
          <ac:spMkLst>
            <pc:docMk/>
            <pc:sldMk cId="2701698361" sldId="424"/>
            <ac:spMk id="21" creationId="{1B29A429-8948-5CB8-79C0-6B1B81E051DB}"/>
          </ac:spMkLst>
        </pc:spChg>
        <pc:picChg chg="add mod">
          <ac:chgData name="Hakola Antti" userId="65992f85-13c6-4cb4-8e3e-57db52c3c016" providerId="ADAL" clId="{ACDDEA02-F0C8-4B69-8E8A-5EDB17AC0478}" dt="2025-10-08T13:19:56.814" v="5830" actId="1076"/>
          <ac:picMkLst>
            <pc:docMk/>
            <pc:sldMk cId="2701698361" sldId="424"/>
            <ac:picMk id="9" creationId="{DA23C931-01CC-4A31-7704-24D6442FFE66}"/>
          </ac:picMkLst>
        </pc:picChg>
        <pc:picChg chg="add mod">
          <ac:chgData name="Hakola Antti" userId="65992f85-13c6-4cb4-8e3e-57db52c3c016" providerId="ADAL" clId="{ACDDEA02-F0C8-4B69-8E8A-5EDB17AC0478}" dt="2025-10-08T13:19:56.814" v="5830" actId="1076"/>
          <ac:picMkLst>
            <pc:docMk/>
            <pc:sldMk cId="2701698361" sldId="424"/>
            <ac:picMk id="10" creationId="{4DA84F7E-3463-378C-1110-733B2CA62CF9}"/>
          </ac:picMkLst>
        </pc:picChg>
        <pc:picChg chg="add mod">
          <ac:chgData name="Hakola Antti" userId="65992f85-13c6-4cb4-8e3e-57db52c3c016" providerId="ADAL" clId="{ACDDEA02-F0C8-4B69-8E8A-5EDB17AC0478}" dt="2025-10-08T13:19:56.814" v="5830" actId="1076"/>
          <ac:picMkLst>
            <pc:docMk/>
            <pc:sldMk cId="2701698361" sldId="424"/>
            <ac:picMk id="11" creationId="{3350602D-7D0A-610A-B864-C742D613CF86}"/>
          </ac:picMkLst>
        </pc:picChg>
        <pc:picChg chg="add mod">
          <ac:chgData name="Hakola Antti" userId="65992f85-13c6-4cb4-8e3e-57db52c3c016" providerId="ADAL" clId="{ACDDEA02-F0C8-4B69-8E8A-5EDB17AC0478}" dt="2025-10-08T13:25:35.351" v="5850" actId="1076"/>
          <ac:picMkLst>
            <pc:docMk/>
            <pc:sldMk cId="2701698361" sldId="424"/>
            <ac:picMk id="19" creationId="{0038219C-0115-56C1-8491-BF94FC7C89A1}"/>
          </ac:picMkLst>
        </pc:picChg>
      </pc:sldChg>
      <pc:sldChg chg="addSp delSp modSp new mod ord">
        <pc:chgData name="Hakola Antti" userId="65992f85-13c6-4cb4-8e3e-57db52c3c016" providerId="ADAL" clId="{ACDDEA02-F0C8-4B69-8E8A-5EDB17AC0478}" dt="2025-10-09T14:07:36.556" v="8794" actId="113"/>
        <pc:sldMkLst>
          <pc:docMk/>
          <pc:sldMk cId="3943935724" sldId="425"/>
        </pc:sldMkLst>
        <pc:spChg chg="del">
          <ac:chgData name="Hakola Antti" userId="65992f85-13c6-4cb4-8e3e-57db52c3c016" providerId="ADAL" clId="{ACDDEA02-F0C8-4B69-8E8A-5EDB17AC0478}" dt="2025-10-08T13:26:12.374" v="5881" actId="478"/>
          <ac:spMkLst>
            <pc:docMk/>
            <pc:sldMk cId="3943935724" sldId="425"/>
            <ac:spMk id="2" creationId="{7809F3FE-3482-FEFF-C2B6-CCBE42FD8617}"/>
          </ac:spMkLst>
        </pc:spChg>
        <pc:spChg chg="add mod">
          <ac:chgData name="Hakola Antti" userId="65992f85-13c6-4cb4-8e3e-57db52c3c016" providerId="ADAL" clId="{ACDDEA02-F0C8-4B69-8E8A-5EDB17AC0478}" dt="2025-10-08T13:28:01.091" v="5993" actId="20577"/>
          <ac:spMkLst>
            <pc:docMk/>
            <pc:sldMk cId="3943935724" sldId="425"/>
            <ac:spMk id="5" creationId="{4CED4768-CD22-2592-D93F-46192ABD3082}"/>
          </ac:spMkLst>
        </pc:spChg>
        <pc:spChg chg="add mod">
          <ac:chgData name="Hakola Antti" userId="65992f85-13c6-4cb4-8e3e-57db52c3c016" providerId="ADAL" clId="{ACDDEA02-F0C8-4B69-8E8A-5EDB17AC0478}" dt="2025-10-09T14:07:36.556" v="8794" actId="113"/>
          <ac:spMkLst>
            <pc:docMk/>
            <pc:sldMk cId="3943935724" sldId="425"/>
            <ac:spMk id="7" creationId="{1A127124-0144-E631-18FD-54BC0256F489}"/>
          </ac:spMkLst>
        </pc:spChg>
        <pc:picChg chg="add mod">
          <ac:chgData name="Hakola Antti" userId="65992f85-13c6-4cb4-8e3e-57db52c3c016" providerId="ADAL" clId="{ACDDEA02-F0C8-4B69-8E8A-5EDB17AC0478}" dt="2025-10-08T13:28:41.353" v="5996" actId="1076"/>
          <ac:picMkLst>
            <pc:docMk/>
            <pc:sldMk cId="3943935724" sldId="425"/>
            <ac:picMk id="6" creationId="{81F52C33-1FB3-E2B4-57E8-4DC8DEB35053}"/>
          </ac:picMkLst>
        </pc:picChg>
      </pc:sldChg>
      <pc:sldChg chg="addSp delSp modSp new mod">
        <pc:chgData name="Hakola Antti" userId="65992f85-13c6-4cb4-8e3e-57db52c3c016" providerId="ADAL" clId="{ACDDEA02-F0C8-4B69-8E8A-5EDB17AC0478}" dt="2025-10-09T14:09:18.811" v="8811" actId="113"/>
        <pc:sldMkLst>
          <pc:docMk/>
          <pc:sldMk cId="1250495546" sldId="426"/>
        </pc:sldMkLst>
        <pc:spChg chg="del">
          <ac:chgData name="Hakola Antti" userId="65992f85-13c6-4cb4-8e3e-57db52c3c016" providerId="ADAL" clId="{ACDDEA02-F0C8-4B69-8E8A-5EDB17AC0478}" dt="2025-10-08T13:33:10.942" v="6269" actId="478"/>
          <ac:spMkLst>
            <pc:docMk/>
            <pc:sldMk cId="1250495546" sldId="426"/>
            <ac:spMk id="2" creationId="{28A796F1-D03A-D2F6-7AA1-FD928D97AE8C}"/>
          </ac:spMkLst>
        </pc:spChg>
        <pc:spChg chg="add mod">
          <ac:chgData name="Hakola Antti" userId="65992f85-13c6-4cb4-8e3e-57db52c3c016" providerId="ADAL" clId="{ACDDEA02-F0C8-4B69-8E8A-5EDB17AC0478}" dt="2025-10-08T13:42:53.844" v="6815" actId="20577"/>
          <ac:spMkLst>
            <pc:docMk/>
            <pc:sldMk cId="1250495546" sldId="426"/>
            <ac:spMk id="5" creationId="{3184CBD3-E1D3-CE30-5FE7-DC44A15C1234}"/>
          </ac:spMkLst>
        </pc:spChg>
        <pc:spChg chg="add mod">
          <ac:chgData name="Hakola Antti" userId="65992f85-13c6-4cb4-8e3e-57db52c3c016" providerId="ADAL" clId="{ACDDEA02-F0C8-4B69-8E8A-5EDB17AC0478}" dt="2025-10-09T14:09:18.811" v="8811" actId="113"/>
          <ac:spMkLst>
            <pc:docMk/>
            <pc:sldMk cId="1250495546" sldId="426"/>
            <ac:spMk id="9" creationId="{8AF733CA-0A9B-81EC-1B75-80BCB54F32D5}"/>
          </ac:spMkLst>
        </pc:spChg>
        <pc:picChg chg="add mod">
          <ac:chgData name="Hakola Antti" userId="65992f85-13c6-4cb4-8e3e-57db52c3c016" providerId="ADAL" clId="{ACDDEA02-F0C8-4B69-8E8A-5EDB17AC0478}" dt="2025-10-08T13:36:17.331" v="6341" actId="14100"/>
          <ac:picMkLst>
            <pc:docMk/>
            <pc:sldMk cId="1250495546" sldId="426"/>
            <ac:picMk id="6" creationId="{74E0A86F-B41C-2AAB-87C3-F2D461B82402}"/>
          </ac:picMkLst>
        </pc:picChg>
        <pc:picChg chg="add del mod">
          <ac:chgData name="Hakola Antti" userId="65992f85-13c6-4cb4-8e3e-57db52c3c016" providerId="ADAL" clId="{ACDDEA02-F0C8-4B69-8E8A-5EDB17AC0478}" dt="2025-10-08T13:36:01.794" v="6336" actId="478"/>
          <ac:picMkLst>
            <pc:docMk/>
            <pc:sldMk cId="1250495546" sldId="426"/>
            <ac:picMk id="7" creationId="{C0F0D89F-598D-82D1-3EE7-92D7D02C5230}"/>
          </ac:picMkLst>
        </pc:picChg>
        <pc:picChg chg="add mod">
          <ac:chgData name="Hakola Antti" userId="65992f85-13c6-4cb4-8e3e-57db52c3c016" providerId="ADAL" clId="{ACDDEA02-F0C8-4B69-8E8A-5EDB17AC0478}" dt="2025-10-08T13:36:21.582" v="6342" actId="14100"/>
          <ac:picMkLst>
            <pc:docMk/>
            <pc:sldMk cId="1250495546" sldId="426"/>
            <ac:picMk id="8" creationId="{506390A1-A8DD-47E9-3861-D03E7699982D}"/>
          </ac:picMkLst>
        </pc:picChg>
      </pc:sldChg>
      <pc:sldChg chg="addSp delSp modSp new mod">
        <pc:chgData name="Hakola Antti" userId="65992f85-13c6-4cb4-8e3e-57db52c3c016" providerId="ADAL" clId="{ACDDEA02-F0C8-4B69-8E8A-5EDB17AC0478}" dt="2025-10-09T14:10:59.209" v="8840" actId="113"/>
        <pc:sldMkLst>
          <pc:docMk/>
          <pc:sldMk cId="3170550865" sldId="427"/>
        </pc:sldMkLst>
        <pc:spChg chg="del">
          <ac:chgData name="Hakola Antti" userId="65992f85-13c6-4cb4-8e3e-57db52c3c016" providerId="ADAL" clId="{ACDDEA02-F0C8-4B69-8E8A-5EDB17AC0478}" dt="2025-10-08T13:44:21.507" v="6835" actId="478"/>
          <ac:spMkLst>
            <pc:docMk/>
            <pc:sldMk cId="3170550865" sldId="427"/>
            <ac:spMk id="2" creationId="{9FC74385-74AD-022F-254F-A986E7770A19}"/>
          </ac:spMkLst>
        </pc:spChg>
        <pc:spChg chg="add mod">
          <ac:chgData name="Hakola Antti" userId="65992f85-13c6-4cb4-8e3e-57db52c3c016" providerId="ADAL" clId="{ACDDEA02-F0C8-4B69-8E8A-5EDB17AC0478}" dt="2025-10-08T13:44:50.440" v="6854" actId="20577"/>
          <ac:spMkLst>
            <pc:docMk/>
            <pc:sldMk cId="3170550865" sldId="427"/>
            <ac:spMk id="5" creationId="{9019219A-B695-E7EB-15B4-21848E060C28}"/>
          </ac:spMkLst>
        </pc:spChg>
        <pc:spChg chg="add mod">
          <ac:chgData name="Hakola Antti" userId="65992f85-13c6-4cb4-8e3e-57db52c3c016" providerId="ADAL" clId="{ACDDEA02-F0C8-4B69-8E8A-5EDB17AC0478}" dt="2025-10-09T14:10:59.209" v="8840" actId="113"/>
          <ac:spMkLst>
            <pc:docMk/>
            <pc:sldMk cId="3170550865" sldId="427"/>
            <ac:spMk id="6" creationId="{5303F81D-22BB-B9AC-F464-EF691927C4A5}"/>
          </ac:spMkLst>
        </pc:spChg>
      </pc:sldChg>
      <pc:sldMasterChg chg="modSldLayout">
        <pc:chgData name="Hakola Antti" userId="65992f85-13c6-4cb4-8e3e-57db52c3c016" providerId="ADAL" clId="{ACDDEA02-F0C8-4B69-8E8A-5EDB17AC0478}" dt="2025-10-08T05:16:37.501" v="51"/>
        <pc:sldMasterMkLst>
          <pc:docMk/>
          <pc:sldMasterMk cId="0" sldId="2147483648"/>
        </pc:sldMasterMkLst>
        <pc:sldLayoutChg chg="modSp mod">
          <pc:chgData name="Hakola Antti" userId="65992f85-13c6-4cb4-8e3e-57db52c3c016" providerId="ADAL" clId="{ACDDEA02-F0C8-4B69-8E8A-5EDB17AC0478}" dt="2025-10-08T05:16:24.042" v="49" actId="20577"/>
          <pc:sldLayoutMkLst>
            <pc:docMk/>
            <pc:sldMasterMk cId="0" sldId="2147483648"/>
            <pc:sldLayoutMk cId="0" sldId="2147483650"/>
          </pc:sldLayoutMkLst>
          <pc:spChg chg="mod">
            <ac:chgData name="Hakola Antti" userId="65992f85-13c6-4cb4-8e3e-57db52c3c016" providerId="ADAL" clId="{ACDDEA02-F0C8-4B69-8E8A-5EDB17AC0478}" dt="2025-10-08T05:16:24.042" v="49" actId="20577"/>
            <ac:spMkLst>
              <pc:docMk/>
              <pc:sldMasterMk cId="0" sldId="2147483648"/>
              <pc:sldLayoutMk cId="0" sldId="2147483650"/>
              <ac:spMk id="8" creationId="{00000000-0000-0000-0000-000000000000}"/>
            </ac:spMkLst>
          </pc:spChg>
        </pc:sldLayoutChg>
        <pc:sldLayoutChg chg="modSp">
          <pc:chgData name="Hakola Antti" userId="65992f85-13c6-4cb4-8e3e-57db52c3c016" providerId="ADAL" clId="{ACDDEA02-F0C8-4B69-8E8A-5EDB17AC0478}" dt="2025-10-08T05:16:32.679" v="50"/>
          <pc:sldLayoutMkLst>
            <pc:docMk/>
            <pc:sldMasterMk cId="0" sldId="2147483648"/>
            <pc:sldLayoutMk cId="0" sldId="2147483651"/>
          </pc:sldLayoutMkLst>
          <pc:spChg chg="mod">
            <ac:chgData name="Hakola Antti" userId="65992f85-13c6-4cb4-8e3e-57db52c3c016" providerId="ADAL" clId="{ACDDEA02-F0C8-4B69-8E8A-5EDB17AC0478}" dt="2025-10-08T05:16:32.679" v="50"/>
            <ac:spMkLst>
              <pc:docMk/>
              <pc:sldMasterMk cId="0" sldId="2147483648"/>
              <pc:sldLayoutMk cId="0" sldId="2147483651"/>
              <ac:spMk id="8" creationId="{00000000-0000-0000-0000-000000000000}"/>
            </ac:spMkLst>
          </pc:spChg>
        </pc:sldLayoutChg>
        <pc:sldLayoutChg chg="modSp">
          <pc:chgData name="Hakola Antti" userId="65992f85-13c6-4cb4-8e3e-57db52c3c016" providerId="ADAL" clId="{ACDDEA02-F0C8-4B69-8E8A-5EDB17AC0478}" dt="2025-10-08T05:16:37.501" v="51"/>
          <pc:sldLayoutMkLst>
            <pc:docMk/>
            <pc:sldMasterMk cId="0" sldId="2147483648"/>
            <pc:sldLayoutMk cId="0" sldId="2147483652"/>
          </pc:sldLayoutMkLst>
          <pc:spChg chg="mod">
            <ac:chgData name="Hakola Antti" userId="65992f85-13c6-4cb4-8e3e-57db52c3c016" providerId="ADAL" clId="{ACDDEA02-F0C8-4B69-8E8A-5EDB17AC0478}" dt="2025-10-08T05:16:37.501" v="51"/>
            <ac:spMkLst>
              <pc:docMk/>
              <pc:sldMasterMk cId="0" sldId="2147483648"/>
              <pc:sldLayoutMk cId="0" sldId="2147483652"/>
              <ac:spMk id="8"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2D1B89E-83DC-3F72-35C6-2FE9493E3D5A}" type="slidenum">
              <a:rPr/>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endParaRPr lang="fi-FI"/>
          </a:p>
        </p:txBody>
      </p:sp>
    </p:spTree>
    <p:extLst>
      <p:ext uri="{BB962C8B-B14F-4D97-AF65-F5344CB8AC3E}">
        <p14:creationId xmlns:p14="http://schemas.microsoft.com/office/powerpoint/2010/main" val="3405317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p:txBody>
      </p:sp>
      <p:sp>
        <p:nvSpPr>
          <p:cNvPr id="8" name="Footer Placeholder 7"/>
          <p:cNvSpPr>
            <a:spLocks noGrp="1"/>
          </p:cNvSpPr>
          <p:nvPr>
            <p:ph type="ftr" sz="quarter" idx="11"/>
          </p:nvPr>
        </p:nvSpPr>
        <p:spPr bwMode="auto">
          <a:xfrm>
            <a:off x="825624" y="6555770"/>
            <a:ext cx="4476049"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SPB monitoring meeting | 10 October 2025</a:t>
            </a:r>
            <a:endParaRPr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SPB monitoring meeting | 10 October 2025</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4692581"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SPB monitoring meeting | 10 October 2025</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368" y="2074187"/>
            <a:ext cx="11184864" cy="620251"/>
          </a:xfrm>
        </p:spPr>
        <p:txBody>
          <a:bodyPr>
            <a:normAutofit/>
          </a:bodyPr>
          <a:lstStyle/>
          <a:p>
            <a:pPr>
              <a:defRPr/>
            </a:pPr>
            <a:r>
              <a:rPr lang="en-US" sz="3200" dirty="0"/>
              <a:t>SP B monitoring meeting 2025</a:t>
            </a:r>
            <a:endParaRPr sz="3200" dirty="0"/>
          </a:p>
        </p:txBody>
      </p:sp>
      <p:sp>
        <p:nvSpPr>
          <p:cNvPr id="3" name="Text Placeholder 2"/>
          <p:cNvSpPr>
            <a:spLocks noGrp="1"/>
          </p:cNvSpPr>
          <p:nvPr>
            <p:ph type="body" sz="quarter" idx="10"/>
          </p:nvPr>
        </p:nvSpPr>
        <p:spPr bwMode="auto"/>
        <p:txBody>
          <a:bodyPr/>
          <a:lstStyle/>
          <a:p>
            <a:pPr>
              <a:defRPr/>
            </a:pPr>
            <a:r>
              <a:rPr lang="en-GB" dirty="0"/>
              <a:t>Antti Hakola</a:t>
            </a:r>
            <a:endParaRPr dirty="0"/>
          </a:p>
        </p:txBody>
      </p:sp>
      <p:sp>
        <p:nvSpPr>
          <p:cNvPr id="4" name="Text Placeholder 3"/>
          <p:cNvSpPr>
            <a:spLocks noGrp="1"/>
          </p:cNvSpPr>
          <p:nvPr>
            <p:ph type="body" sz="quarter" idx="11"/>
          </p:nvPr>
        </p:nvSpPr>
        <p:spPr bwMode="auto">
          <a:xfrm>
            <a:off x="407367" y="4159259"/>
            <a:ext cx="11350623" cy="990299"/>
          </a:xfrm>
        </p:spPr>
        <p:txBody>
          <a:bodyPr>
            <a:normAutofit/>
          </a:bodyPr>
          <a:lstStyle/>
          <a:p>
            <a:pPr>
              <a:defRPr/>
            </a:pPr>
            <a:r>
              <a:rPr lang="en-GB" sz="1600" dirty="0"/>
              <a:t>On behalf of the SP B team and task holders</a:t>
            </a:r>
            <a:endParaRPr sz="1600" dirty="0"/>
          </a:p>
        </p:txBody>
      </p:sp>
      <p:sp>
        <p:nvSpPr>
          <p:cNvPr id="6" name="Text Placeholder 2">
            <a:extLst>
              <a:ext uri="{FF2B5EF4-FFF2-40B4-BE49-F238E27FC236}">
                <a16:creationId xmlns:a16="http://schemas.microsoft.com/office/drawing/2014/main" id="{A17BFC62-E6B9-290F-4867-2D0577BC73BE}"/>
              </a:ext>
            </a:extLst>
          </p:cNvPr>
          <p:cNvSpPr txBox="1">
            <a:spLocks/>
          </p:cNvSpPr>
          <p:nvPr/>
        </p:nvSpPr>
        <p:spPr bwMode="auto">
          <a:xfrm>
            <a:off x="407366" y="2550861"/>
            <a:ext cx="6844772" cy="457848"/>
          </a:xfrm>
          <a:prstGeom prst="rect">
            <a:avLst/>
          </a:prstGeom>
        </p:spPr>
        <p:txBody>
          <a:bodyPr vert="horz" lIns="91440" tIns="45720" rIns="91440" bIns="45720" rtlCol="0">
            <a:normAutofit/>
          </a:bodyPr>
          <a:lstStyle>
            <a:lvl1pPr marL="0" indent="0" algn="l" defTabSz="685800">
              <a:spcBef>
                <a:spcPts val="0"/>
              </a:spcBef>
              <a:buFont typeface="Arial"/>
              <a:buNone/>
              <a:defRPr sz="2400" b="1">
                <a:solidFill>
                  <a:schemeClr val="tx1"/>
                </a:solidFill>
                <a:latin typeface="+mn-lt"/>
                <a:ea typeface="+mn-ea"/>
                <a:cs typeface="+mn-cs"/>
              </a:defRPr>
            </a:lvl1pPr>
            <a:lvl2pPr marL="342900" indent="0" algn="l" defTabSz="685800">
              <a:spcBef>
                <a:spcPts val="0"/>
              </a:spcBef>
              <a:buFont typeface="Arial"/>
              <a:buNone/>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a:defRPr/>
            </a:pPr>
            <a:r>
              <a:rPr lang="en-GB" dirty="0"/>
              <a:t>Overview, 10 October,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8F0736B-D90D-737C-B578-97DCDC0583AB}"/>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EA2072F6-BBC4-9273-16C2-1738CEB0B22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10</a:t>
            </a:fld>
            <a:endParaRPr lang="en-GB">
              <a:solidFill>
                <a:prstClr val="white"/>
              </a:solidFill>
            </a:endParaRPr>
          </a:p>
        </p:txBody>
      </p:sp>
      <p:sp>
        <p:nvSpPr>
          <p:cNvPr id="5" name="Titre 1">
            <a:extLst>
              <a:ext uri="{FF2B5EF4-FFF2-40B4-BE49-F238E27FC236}">
                <a16:creationId xmlns:a16="http://schemas.microsoft.com/office/drawing/2014/main" id="{51068BBE-8761-1E7F-5B50-7BF8ED42E882}"/>
              </a:ext>
            </a:extLst>
          </p:cNvPr>
          <p:cNvSpPr>
            <a:spLocks noGrp="1"/>
          </p:cNvSpPr>
          <p:nvPr>
            <p:ph type="title"/>
          </p:nvPr>
        </p:nvSpPr>
        <p:spPr>
          <a:xfrm>
            <a:off x="982663" y="192088"/>
            <a:ext cx="9451975" cy="457200"/>
          </a:xfrm>
        </p:spPr>
        <p:txBody>
          <a:bodyPr/>
          <a:lstStyle/>
          <a:p>
            <a:r>
              <a:rPr lang="fr-FR" dirty="0"/>
              <a:t>SP B.4 </a:t>
            </a:r>
            <a:r>
              <a:rPr lang="fr-FR" dirty="0" err="1"/>
              <a:t>deliverables</a:t>
            </a:r>
            <a:r>
              <a:rPr lang="fr-FR" dirty="0"/>
              <a:t> 2025 and </a:t>
            </a:r>
            <a:r>
              <a:rPr lang="fr-FR" dirty="0" err="1"/>
              <a:t>their</a:t>
            </a:r>
            <a:r>
              <a:rPr lang="fr-FR" dirty="0"/>
              <a:t> </a:t>
            </a:r>
            <a:r>
              <a:rPr lang="fr-FR" dirty="0" err="1"/>
              <a:t>status</a:t>
            </a:r>
            <a:endParaRPr lang="fr-FR" dirty="0"/>
          </a:p>
        </p:txBody>
      </p:sp>
      <p:graphicFrame>
        <p:nvGraphicFramePr>
          <p:cNvPr id="6" name="Tabelle 5">
            <a:extLst>
              <a:ext uri="{FF2B5EF4-FFF2-40B4-BE49-F238E27FC236}">
                <a16:creationId xmlns:a16="http://schemas.microsoft.com/office/drawing/2014/main" id="{AF2C5F6B-478D-9CC9-C635-F1DB5B61E425}"/>
              </a:ext>
            </a:extLst>
          </p:cNvPr>
          <p:cNvGraphicFramePr>
            <a:graphicFrameLocks noGrp="1"/>
          </p:cNvGraphicFramePr>
          <p:nvPr>
            <p:extLst>
              <p:ext uri="{D42A27DB-BD31-4B8C-83A1-F6EECF244321}">
                <p14:modId xmlns:p14="http://schemas.microsoft.com/office/powerpoint/2010/main" val="1769601969"/>
              </p:ext>
            </p:extLst>
          </p:nvPr>
        </p:nvGraphicFramePr>
        <p:xfrm>
          <a:off x="162704" y="698386"/>
          <a:ext cx="11789151" cy="5505958"/>
        </p:xfrm>
        <a:graphic>
          <a:graphicData uri="http://schemas.openxmlformats.org/drawingml/2006/table">
            <a:tbl>
              <a:tblPr firstRow="1" firstCol="1" bandRow="1">
                <a:tableStyleId>{5C22544A-7EE6-4342-B048-85BDC9FD1C3A}</a:tableStyleId>
              </a:tblPr>
              <a:tblGrid>
                <a:gridCol w="1327666">
                  <a:extLst>
                    <a:ext uri="{9D8B030D-6E8A-4147-A177-3AD203B41FA5}">
                      <a16:colId xmlns:a16="http://schemas.microsoft.com/office/drawing/2014/main" val="531328472"/>
                    </a:ext>
                  </a:extLst>
                </a:gridCol>
                <a:gridCol w="2246819">
                  <a:extLst>
                    <a:ext uri="{9D8B030D-6E8A-4147-A177-3AD203B41FA5}">
                      <a16:colId xmlns:a16="http://schemas.microsoft.com/office/drawing/2014/main" val="1334987883"/>
                    </a:ext>
                  </a:extLst>
                </a:gridCol>
                <a:gridCol w="8214666">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200" dirty="0" err="1">
                          <a:effectLst/>
                          <a:latin typeface="Calibri" panose="020F0502020204030204" pitchFamily="34" charset="0"/>
                          <a:ea typeface="+mn-ea"/>
                          <a:cs typeface="Times New Roman" panose="02020603050405020304" pitchFamily="18" charset="0"/>
                        </a:rPr>
                        <a:t>Activity</a:t>
                      </a:r>
                      <a:endParaRPr lang="de-DE" sz="12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200" dirty="0" err="1">
                          <a:effectLst/>
                        </a:rPr>
                        <a:t>Deliverable</a:t>
                      </a:r>
                      <a:r>
                        <a:rPr lang="de-DE" sz="1200" dirty="0">
                          <a:effectLst/>
                        </a:rPr>
                        <a:t> ID(s)</a:t>
                      </a:r>
                      <a:endParaRPr lang="de-DE" sz="12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200" spc="-15" dirty="0">
                          <a:effectLst/>
                        </a:rPr>
                        <a:t>Title</a:t>
                      </a:r>
                      <a:endParaRPr lang="de-DE" sz="12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D001</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3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W- and B-based coatings with pre-defined composition and morphology for experiments in linear plasma facilities (ENEA)</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Most</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of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the</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agreed</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B and W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reference</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layers</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produced</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D002</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4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W-based coatings with pre-defined composition and morphology for experiments in linear plasma facilities (IAP)</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spc="-15"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Most</a:t>
                      </a:r>
                      <a:r>
                        <a:rPr lang="fi-FI" sz="1200" b="1" spc="-15"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of </a:t>
                      </a:r>
                      <a:r>
                        <a:rPr lang="fi-FI" sz="1200" b="1" spc="-15"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a:t>
                      </a:r>
                      <a:r>
                        <a:rPr lang="fi-FI" sz="1200" b="1" spc="-15"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agreed</a:t>
                      </a:r>
                      <a:r>
                        <a:rPr lang="fi-FI" sz="1200" b="1" spc="-15"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W </a:t>
                      </a:r>
                      <a:r>
                        <a:rPr lang="fi-FI" sz="1200" b="1" spc="-15"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reference</a:t>
                      </a:r>
                      <a:r>
                        <a:rPr lang="fi-FI" sz="1200" b="1" spc="-15"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layers</a:t>
                      </a:r>
                      <a:r>
                        <a:rPr lang="fi-FI" sz="1200" b="1" spc="-15"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produced</a:t>
                      </a:r>
                      <a:endParaRPr lang="fi-FI" sz="1200" b="1" spc="-15"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D003</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6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reference layers with pre-defined composition and morphology for comparison with data from tokamaks (IAP)</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685800" eaLnBrk="1" fontAlgn="auto" latinLnBrk="0" hangingPunct="1">
                        <a:lnSpc>
                          <a:spcPct val="115000"/>
                        </a:lnSpc>
                        <a:spcBef>
                          <a:spcPts val="0"/>
                        </a:spcBef>
                        <a:spcAft>
                          <a:spcPts val="0"/>
                        </a:spcAft>
                        <a:buClrTx/>
                        <a:buSzTx/>
                        <a:buFontTx/>
                        <a:buNone/>
                        <a:tabLst>
                          <a:tab pos="-914400" algn="l"/>
                          <a:tab pos="228600" algn="l"/>
                          <a:tab pos="4800600" algn="l"/>
                        </a:tabLst>
                        <a:defRPr/>
                      </a:pPr>
                      <a:r>
                        <a:rPr lang="fi-FI" sz="1200" b="1" dirty="0" err="1">
                          <a:solidFill>
                            <a:srgbClr val="FF0000"/>
                          </a:solidFill>
                          <a:effectLst/>
                          <a:latin typeface="Calibri" panose="020F0502020204030204" pitchFamily="34" charset="0"/>
                          <a:ea typeface="SimSun" panose="02010600030101010101" pitchFamily="2" charset="-122"/>
                          <a:cs typeface="Arial" panose="020B0604020202020204" pitchFamily="34" charset="0"/>
                        </a:rPr>
                        <a:t>See</a:t>
                      </a:r>
                      <a:r>
                        <a:rPr lang="fi-FI" sz="1200" b="1" dirty="0">
                          <a:solidFill>
                            <a:srgbClr val="FF000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FF0000"/>
                          </a:solidFill>
                          <a:effectLst/>
                          <a:latin typeface="Calibri" panose="020F0502020204030204" pitchFamily="34" charset="0"/>
                          <a:ea typeface="SimSun" panose="02010600030101010101" pitchFamily="2" charset="-122"/>
                          <a:cs typeface="Arial" panose="020B0604020202020204" pitchFamily="34" charset="0"/>
                        </a:rPr>
                        <a:t>talk</a:t>
                      </a:r>
                      <a:r>
                        <a:rPr lang="fi-FI" sz="1200" b="1" dirty="0">
                          <a:solidFill>
                            <a:srgbClr val="FF000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FF0000"/>
                          </a:solidFill>
                          <a:effectLst/>
                          <a:latin typeface="Calibri" panose="020F0502020204030204" pitchFamily="34" charset="0"/>
                          <a:ea typeface="SimSun" panose="02010600030101010101" pitchFamily="2" charset="-122"/>
                          <a:cs typeface="Arial" panose="020B0604020202020204" pitchFamily="34" charset="0"/>
                        </a:rPr>
                        <a:t>by</a:t>
                      </a:r>
                      <a:r>
                        <a:rPr lang="fi-FI" sz="1200" b="1" dirty="0">
                          <a:solidFill>
                            <a:srgbClr val="FF0000"/>
                          </a:solidFill>
                          <a:effectLst/>
                          <a:latin typeface="Calibri" panose="020F0502020204030204" pitchFamily="34" charset="0"/>
                          <a:ea typeface="SimSun" panose="02010600030101010101" pitchFamily="2" charset="-122"/>
                          <a:cs typeface="Arial" panose="020B0604020202020204" pitchFamily="34" charset="0"/>
                        </a:rPr>
                        <a:t> C. Porosnicu</a:t>
                      </a:r>
                    </a:p>
                  </a:txBody>
                  <a:tcPr marL="68580" marR="68580" marT="0" marB="0">
                    <a:solidFill>
                      <a:schemeClr val="accent6">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D004</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2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Raman analyses of selected B reference samples (CEA)</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talk</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C. Pardanaud</a:t>
                      </a:r>
                      <a:endParaRPr lang="fi-FI" sz="12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D005</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SEM and SIMS analyses of selected B and W reference samples (CIEMAT)</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Several</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B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samples</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analysed</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using</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SIMS</a:t>
                      </a:r>
                    </a:p>
                  </a:txBody>
                  <a:tcPr marL="68580" marR="68580" marT="0" marB="0">
                    <a:solidFill>
                      <a:schemeClr val="accent6">
                        <a:lumMod val="60000"/>
                        <a:lumOff val="40000"/>
                      </a:schemeClr>
                    </a:solidFill>
                  </a:tcPr>
                </a:tc>
                <a:extLst>
                  <a:ext uri="{0D108BD9-81ED-4DB2-BD59-A6C34878D82A}">
                    <a16:rowId xmlns:a16="http://schemas.microsoft.com/office/drawing/2014/main" val="3759700484"/>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D006</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2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LIBS and SEM analyses of selected B reference samples (FZJ)</a:t>
                      </a:r>
                      <a:endParaRPr lang="fi-FI" sz="1200" b="1"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talk</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M. Rasinski</a:t>
                      </a:r>
                      <a:endParaRPr lang="fi-FI" sz="12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956729932"/>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D007</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2 PM + 1 PM (AR)</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 investigations of selected B and W reference samples (IPPLM)</a:t>
                      </a:r>
                      <a:endParaRPr lang="fi-FI" sz="1200" spc="-1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Several</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W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reference</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layers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characterized</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to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serve</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as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pre-measurements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for plasma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experiments</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080333847"/>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D008</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5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selected B and W reference samples (IST)</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talk</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R. Mateus</a:t>
                      </a:r>
                      <a:endParaRPr lang="fi-FI" sz="12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547814676"/>
                  </a:ext>
                </a:extLst>
              </a:tr>
              <a:tr h="76646">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D009</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4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XPS and TDS analyses of selected B reference samples </a:t>
                      </a:r>
                      <a:r>
                        <a:rPr lang="pl-PL" sz="1200" spc="-15" dirty="0">
                          <a:effectLst/>
                          <a:latin typeface="Calibri" panose="020F0502020204030204" pitchFamily="34" charset="0"/>
                          <a:ea typeface="Times New Roman" panose="02020603050405020304" pitchFamily="18" charset="0"/>
                          <a:cs typeface="Calibri" panose="020F0502020204030204" pitchFamily="34" charset="0"/>
                        </a:rPr>
                        <a:t>(JSI)</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TDS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measurements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of B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ongoing</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602051758"/>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D010</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5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and structural analyses of selected B and W reference samples (NCSRD)</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talk</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K. Mergia</a:t>
                      </a:r>
                      <a:endParaRPr lang="fi-FI" sz="12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617178334"/>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D011</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TOF-ERDA analyses of selected B and W reference samples (RBI)</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Analyses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completed</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389450369"/>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dk1"/>
                          </a:solidFill>
                          <a:effectLst/>
                          <a:latin typeface="+mn-lt"/>
                          <a:ea typeface="+mn-ea"/>
                          <a:cs typeface="+mn-cs"/>
                        </a:rPr>
                        <a:t>D012</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1.5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selected B reference samples (VR)</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talk</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E. Pitthan Filho</a:t>
                      </a:r>
                      <a:endParaRPr lang="fi-FI" sz="12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277554009"/>
                  </a:ext>
                </a:extLst>
              </a:tr>
              <a:tr h="0">
                <a:tc>
                  <a:txBody>
                    <a:bodyPr/>
                    <a:lstStyle/>
                    <a:p>
                      <a:pPr marL="21590" algn="ctr">
                        <a:lnSpc>
                          <a:spcPct val="115000"/>
                        </a:lnSpc>
                        <a:spcAft>
                          <a:spcPts val="300"/>
                        </a:spcAft>
                      </a:pPr>
                      <a:r>
                        <a:rPr lang="de-DE" sz="12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200" kern="1200" dirty="0">
                          <a:solidFill>
                            <a:schemeClr val="tx1"/>
                          </a:solidFill>
                          <a:effectLst/>
                          <a:latin typeface="+mn-lt"/>
                          <a:ea typeface="+mn-ea"/>
                          <a:cs typeface="+mn-cs"/>
                        </a:rPr>
                        <a:t>D013</a:t>
                      </a:r>
                    </a:p>
                    <a:p>
                      <a:pPr marL="21590" algn="ctr" defTabSz="914400" rtl="0" eaLnBrk="1" latinLnBrk="0" hangingPunct="1">
                        <a:lnSpc>
                          <a:spcPct val="115000"/>
                        </a:lnSpc>
                        <a:spcBef>
                          <a:spcPts val="0"/>
                        </a:spcBef>
                        <a:spcAft>
                          <a:spcPts val="0"/>
                        </a:spcAft>
                      </a:pPr>
                      <a:r>
                        <a:rPr lang="de-DE" sz="120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a:lnSpc>
                          <a:spcPct val="115000"/>
                        </a:lnSpc>
                        <a:spcBef>
                          <a:spcPts val="0"/>
                        </a:spcBef>
                        <a:spcAft>
                          <a:spcPts val="0"/>
                        </a:spcAft>
                        <a:tabLst>
                          <a:tab pos="-914400" algn="l"/>
                          <a:tab pos="228600" algn="l"/>
                          <a:tab pos="4800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SIMS measurements and ion-beam analyses of selected B and W reference samples (VTT)</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 pos="4800600" algn="l"/>
                        </a:tabLst>
                      </a:pP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Measurements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of B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completed</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see</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next</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slide</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3413629634"/>
                  </a:ext>
                </a:extLst>
              </a:tr>
            </a:tbl>
          </a:graphicData>
        </a:graphic>
      </p:graphicFrame>
    </p:spTree>
    <p:extLst>
      <p:ext uri="{BB962C8B-B14F-4D97-AF65-F5344CB8AC3E}">
        <p14:creationId xmlns:p14="http://schemas.microsoft.com/office/powerpoint/2010/main" val="112843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CCE059C-92C7-E39E-FB3D-BA56516C1E32}"/>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162980E1-4119-B53B-29E6-2DD886C58685}"/>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11</a:t>
            </a:fld>
            <a:endParaRPr lang="en-GB">
              <a:solidFill>
                <a:prstClr val="white"/>
              </a:solidFill>
            </a:endParaRPr>
          </a:p>
        </p:txBody>
      </p:sp>
      <p:sp>
        <p:nvSpPr>
          <p:cNvPr id="5" name="Titre 1">
            <a:extLst>
              <a:ext uri="{FF2B5EF4-FFF2-40B4-BE49-F238E27FC236}">
                <a16:creationId xmlns:a16="http://schemas.microsoft.com/office/drawing/2014/main" id="{3184CBD3-E1D3-CE30-5FE7-DC44A15C1234}"/>
              </a:ext>
            </a:extLst>
          </p:cNvPr>
          <p:cNvSpPr>
            <a:spLocks noGrp="1"/>
          </p:cNvSpPr>
          <p:nvPr>
            <p:ph type="title"/>
          </p:nvPr>
        </p:nvSpPr>
        <p:spPr>
          <a:xfrm>
            <a:off x="982663" y="192088"/>
            <a:ext cx="9451975" cy="457200"/>
          </a:xfrm>
        </p:spPr>
        <p:txBody>
          <a:bodyPr/>
          <a:lstStyle/>
          <a:p>
            <a:r>
              <a:rPr lang="fr-FR" dirty="0"/>
              <a:t>First TOF-SIMS </a:t>
            </a:r>
            <a:r>
              <a:rPr lang="fr-FR" dirty="0" err="1"/>
              <a:t>depth</a:t>
            </a:r>
            <a:r>
              <a:rPr lang="fr-FR" dirty="0"/>
              <a:t> profiles of B </a:t>
            </a:r>
            <a:r>
              <a:rPr lang="fr-FR" dirty="0" err="1"/>
              <a:t>reference</a:t>
            </a:r>
            <a:r>
              <a:rPr lang="fr-FR" dirty="0"/>
              <a:t> </a:t>
            </a:r>
            <a:r>
              <a:rPr lang="fr-FR" dirty="0" err="1"/>
              <a:t>layers</a:t>
            </a:r>
            <a:r>
              <a:rPr lang="fr-FR" dirty="0"/>
              <a:t> (VTT)</a:t>
            </a:r>
          </a:p>
        </p:txBody>
      </p:sp>
      <p:pic>
        <p:nvPicPr>
          <p:cNvPr id="6" name="Picture 5">
            <a:extLst>
              <a:ext uri="{FF2B5EF4-FFF2-40B4-BE49-F238E27FC236}">
                <a16:creationId xmlns:a16="http://schemas.microsoft.com/office/drawing/2014/main" id="{74E0A86F-B41C-2AAB-87C3-F2D461B824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047" y="784602"/>
            <a:ext cx="5534487" cy="4241307"/>
          </a:xfrm>
          <a:prstGeom prst="rect">
            <a:avLst/>
          </a:prstGeom>
          <a:noFill/>
          <a:ln>
            <a:noFill/>
          </a:ln>
        </p:spPr>
      </p:pic>
      <p:pic>
        <p:nvPicPr>
          <p:cNvPr id="8" name="Picture 7">
            <a:extLst>
              <a:ext uri="{FF2B5EF4-FFF2-40B4-BE49-F238E27FC236}">
                <a16:creationId xmlns:a16="http://schemas.microsoft.com/office/drawing/2014/main" id="{506390A1-A8DD-47E9-3861-D03E769998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6953" y="784602"/>
            <a:ext cx="5534487" cy="4241307"/>
          </a:xfrm>
          <a:prstGeom prst="rect">
            <a:avLst/>
          </a:prstGeom>
          <a:noFill/>
          <a:ln>
            <a:noFill/>
          </a:ln>
        </p:spPr>
      </p:pic>
      <p:sp>
        <p:nvSpPr>
          <p:cNvPr id="9" name="TextBox 8">
            <a:extLst>
              <a:ext uri="{FF2B5EF4-FFF2-40B4-BE49-F238E27FC236}">
                <a16:creationId xmlns:a16="http://schemas.microsoft.com/office/drawing/2014/main" id="{8AF733CA-0A9B-81EC-1B75-80BCB54F32D5}"/>
              </a:ext>
            </a:extLst>
          </p:cNvPr>
          <p:cNvSpPr txBox="1"/>
          <p:nvPr/>
        </p:nvSpPr>
        <p:spPr bwMode="auto">
          <a:xfrm>
            <a:off x="390698" y="5132991"/>
            <a:ext cx="11130742" cy="135421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fi-FI" dirty="0" err="1"/>
              <a:t>Measurements</a:t>
            </a:r>
            <a:r>
              <a:rPr lang="fi-FI" dirty="0"/>
              <a:t> made </a:t>
            </a:r>
            <a:r>
              <a:rPr lang="fi-FI" dirty="0" err="1"/>
              <a:t>both</a:t>
            </a:r>
            <a:r>
              <a:rPr lang="fi-FI" dirty="0"/>
              <a:t> </a:t>
            </a:r>
            <a:r>
              <a:rPr lang="fi-FI" dirty="0" err="1"/>
              <a:t>with</a:t>
            </a:r>
            <a:r>
              <a:rPr lang="fi-FI" dirty="0"/>
              <a:t> </a:t>
            </a:r>
            <a:r>
              <a:rPr lang="fi-FI" b="1" dirty="0" err="1">
                <a:solidFill>
                  <a:srgbClr val="FF0000"/>
                </a:solidFill>
              </a:rPr>
              <a:t>positive</a:t>
            </a:r>
            <a:r>
              <a:rPr lang="fi-FI" b="1" dirty="0">
                <a:solidFill>
                  <a:srgbClr val="FF0000"/>
                </a:solidFill>
              </a:rPr>
              <a:t> and </a:t>
            </a:r>
            <a:r>
              <a:rPr lang="fi-FI" b="1" dirty="0" err="1">
                <a:solidFill>
                  <a:srgbClr val="FF0000"/>
                </a:solidFill>
              </a:rPr>
              <a:t>negative</a:t>
            </a:r>
            <a:r>
              <a:rPr lang="fi-FI" b="1" dirty="0">
                <a:solidFill>
                  <a:srgbClr val="FF0000"/>
                </a:solidFill>
              </a:rPr>
              <a:t> </a:t>
            </a:r>
            <a:r>
              <a:rPr lang="fi-FI" b="1" dirty="0" err="1">
                <a:solidFill>
                  <a:srgbClr val="FF0000"/>
                </a:solidFill>
              </a:rPr>
              <a:t>secondary</a:t>
            </a:r>
            <a:r>
              <a:rPr lang="fi-FI" b="1" dirty="0">
                <a:solidFill>
                  <a:srgbClr val="FF0000"/>
                </a:solidFill>
              </a:rPr>
              <a:t> </a:t>
            </a:r>
            <a:r>
              <a:rPr lang="fi-FI" b="1" dirty="0" err="1">
                <a:solidFill>
                  <a:srgbClr val="FF0000"/>
                </a:solidFill>
              </a:rPr>
              <a:t>ions</a:t>
            </a:r>
            <a:r>
              <a:rPr lang="fi-FI" b="1" dirty="0">
                <a:solidFill>
                  <a:srgbClr val="FF0000"/>
                </a:solidFill>
              </a:rPr>
              <a:t> for </a:t>
            </a:r>
            <a:r>
              <a:rPr lang="fi-FI" b="1" dirty="0" err="1">
                <a:solidFill>
                  <a:srgbClr val="FF0000"/>
                </a:solidFill>
              </a:rPr>
              <a:t>layers</a:t>
            </a:r>
            <a:r>
              <a:rPr lang="fi-FI" b="1" dirty="0">
                <a:solidFill>
                  <a:srgbClr val="FF0000"/>
                </a:solidFill>
              </a:rPr>
              <a:t> </a:t>
            </a:r>
            <a:r>
              <a:rPr lang="fi-FI" b="1" dirty="0" err="1">
                <a:solidFill>
                  <a:srgbClr val="FF0000"/>
                </a:solidFill>
              </a:rPr>
              <a:t>produced</a:t>
            </a:r>
            <a:r>
              <a:rPr lang="fi-FI" b="1" dirty="0">
                <a:solidFill>
                  <a:srgbClr val="FF0000"/>
                </a:solidFill>
              </a:rPr>
              <a:t> </a:t>
            </a:r>
            <a:r>
              <a:rPr lang="fi-FI" b="1" dirty="0" err="1">
                <a:solidFill>
                  <a:srgbClr val="FF0000"/>
                </a:solidFill>
              </a:rPr>
              <a:t>by</a:t>
            </a:r>
            <a:r>
              <a:rPr lang="fi-FI" b="1" dirty="0">
                <a:solidFill>
                  <a:srgbClr val="FF0000"/>
                </a:solidFill>
              </a:rPr>
              <a:t> VR</a:t>
            </a:r>
          </a:p>
          <a:p>
            <a:pPr marL="285750" indent="-285750">
              <a:spcBef>
                <a:spcPts val="600"/>
              </a:spcBef>
              <a:buFont typeface="Arial" panose="020B0604020202020204" pitchFamily="34" charset="0"/>
              <a:buChar char="•"/>
            </a:pPr>
            <a:r>
              <a:rPr lang="fi-FI" dirty="0" err="1"/>
              <a:t>Layers</a:t>
            </a:r>
            <a:r>
              <a:rPr lang="fi-FI" dirty="0"/>
              <a:t> </a:t>
            </a:r>
            <a:r>
              <a:rPr lang="fi-FI" dirty="0" err="1"/>
              <a:t>contain</a:t>
            </a:r>
            <a:r>
              <a:rPr lang="fi-FI" dirty="0"/>
              <a:t> </a:t>
            </a:r>
            <a:r>
              <a:rPr lang="fi-FI" dirty="0" err="1"/>
              <a:t>several</a:t>
            </a:r>
            <a:r>
              <a:rPr lang="fi-FI" dirty="0"/>
              <a:t> </a:t>
            </a:r>
            <a:r>
              <a:rPr lang="fi-FI" dirty="0" err="1"/>
              <a:t>impurities</a:t>
            </a:r>
            <a:endParaRPr lang="fi-FI" dirty="0"/>
          </a:p>
          <a:p>
            <a:pPr marL="285750" indent="-285750">
              <a:spcBef>
                <a:spcPts val="600"/>
              </a:spcBef>
              <a:buFont typeface="Arial" panose="020B0604020202020204" pitchFamily="34" charset="0"/>
              <a:buChar char="•"/>
            </a:pPr>
            <a:r>
              <a:rPr lang="fi-FI" b="1" dirty="0" err="1">
                <a:solidFill>
                  <a:srgbClr val="0070C0"/>
                </a:solidFill>
              </a:rPr>
              <a:t>Notable</a:t>
            </a:r>
            <a:r>
              <a:rPr lang="fi-FI" b="1" dirty="0">
                <a:solidFill>
                  <a:srgbClr val="0070C0"/>
                </a:solidFill>
              </a:rPr>
              <a:t> O </a:t>
            </a:r>
            <a:r>
              <a:rPr lang="fi-FI" b="1" dirty="0" err="1">
                <a:solidFill>
                  <a:srgbClr val="0070C0"/>
                </a:solidFill>
              </a:rPr>
              <a:t>concentrations</a:t>
            </a:r>
            <a:r>
              <a:rPr lang="fi-FI" b="1" dirty="0">
                <a:solidFill>
                  <a:srgbClr val="0070C0"/>
                </a:solidFill>
              </a:rPr>
              <a:t> on </a:t>
            </a:r>
            <a:r>
              <a:rPr lang="fi-FI" b="1" dirty="0" err="1">
                <a:solidFill>
                  <a:srgbClr val="0070C0"/>
                </a:solidFill>
              </a:rPr>
              <a:t>the</a:t>
            </a:r>
            <a:r>
              <a:rPr lang="fi-FI" b="1" dirty="0">
                <a:solidFill>
                  <a:srgbClr val="0070C0"/>
                </a:solidFill>
              </a:rPr>
              <a:t> </a:t>
            </a:r>
            <a:r>
              <a:rPr lang="fi-FI" b="1" dirty="0" err="1">
                <a:solidFill>
                  <a:srgbClr val="0070C0"/>
                </a:solidFill>
              </a:rPr>
              <a:t>samples</a:t>
            </a:r>
            <a:r>
              <a:rPr lang="fi-FI" b="1" dirty="0">
                <a:solidFill>
                  <a:srgbClr val="0070C0"/>
                </a:solidFill>
              </a:rPr>
              <a:t> </a:t>
            </a:r>
            <a:r>
              <a:rPr lang="fi-FI" dirty="0"/>
              <a:t>– and </a:t>
            </a:r>
            <a:r>
              <a:rPr lang="fi-FI" dirty="0" err="1"/>
              <a:t>the</a:t>
            </a:r>
            <a:r>
              <a:rPr lang="fi-FI" dirty="0"/>
              <a:t> </a:t>
            </a:r>
            <a:r>
              <a:rPr lang="fi-FI" dirty="0" err="1"/>
              <a:t>interface</a:t>
            </a:r>
            <a:r>
              <a:rPr lang="fi-FI" dirty="0"/>
              <a:t> </a:t>
            </a:r>
            <a:r>
              <a:rPr lang="fi-FI" dirty="0" err="1"/>
              <a:t>peak</a:t>
            </a:r>
            <a:r>
              <a:rPr lang="fi-FI" dirty="0"/>
              <a:t> </a:t>
            </a:r>
            <a:r>
              <a:rPr lang="fi-FI" dirty="0" err="1"/>
              <a:t>becomes</a:t>
            </a:r>
            <a:r>
              <a:rPr lang="fi-FI" dirty="0"/>
              <a:t> </a:t>
            </a:r>
            <a:r>
              <a:rPr lang="fi-FI" dirty="0" err="1"/>
              <a:t>flat</a:t>
            </a:r>
            <a:r>
              <a:rPr lang="fi-FI" dirty="0"/>
              <a:t> and </a:t>
            </a:r>
            <a:r>
              <a:rPr lang="fi-FI" dirty="0" err="1"/>
              <a:t>strong</a:t>
            </a:r>
            <a:r>
              <a:rPr lang="fi-FI" dirty="0"/>
              <a:t> </a:t>
            </a:r>
            <a:r>
              <a:rPr lang="fi-FI" dirty="0" err="1"/>
              <a:t>when</a:t>
            </a:r>
            <a:r>
              <a:rPr lang="fi-FI" dirty="0"/>
              <a:t> </a:t>
            </a:r>
            <a:r>
              <a:rPr lang="fi-FI" dirty="0" err="1"/>
              <a:t>repeating</a:t>
            </a:r>
            <a:r>
              <a:rPr lang="fi-FI" dirty="0"/>
              <a:t> </a:t>
            </a:r>
            <a:r>
              <a:rPr lang="fi-FI" dirty="0" err="1"/>
              <a:t>the</a:t>
            </a:r>
            <a:r>
              <a:rPr lang="fi-FI" dirty="0"/>
              <a:t> </a:t>
            </a:r>
            <a:r>
              <a:rPr lang="fi-FI" dirty="0" err="1"/>
              <a:t>measurements</a:t>
            </a:r>
            <a:r>
              <a:rPr lang="fi-FI" dirty="0"/>
              <a:t> </a:t>
            </a:r>
            <a:r>
              <a:rPr lang="fi-FI" dirty="0" err="1"/>
              <a:t>after</a:t>
            </a:r>
            <a:r>
              <a:rPr lang="fi-FI" dirty="0"/>
              <a:t> 2 </a:t>
            </a:r>
            <a:r>
              <a:rPr lang="fi-FI" dirty="0" err="1"/>
              <a:t>months</a:t>
            </a:r>
            <a:r>
              <a:rPr lang="fi-FI" dirty="0"/>
              <a:t> </a:t>
            </a:r>
            <a:r>
              <a:rPr lang="fi-FI" dirty="0">
                <a:sym typeface="Wingdings" panose="05000000000000000000" pitchFamily="2" charset="2"/>
              </a:rPr>
              <a:t> </a:t>
            </a:r>
            <a:r>
              <a:rPr lang="fi-FI" dirty="0" err="1"/>
              <a:t>clear</a:t>
            </a:r>
            <a:r>
              <a:rPr lang="fi-FI" dirty="0"/>
              <a:t> </a:t>
            </a:r>
            <a:r>
              <a:rPr lang="fi-FI" b="1" dirty="0" err="1">
                <a:solidFill>
                  <a:srgbClr val="0070C0"/>
                </a:solidFill>
              </a:rPr>
              <a:t>oxidization</a:t>
            </a:r>
            <a:r>
              <a:rPr lang="fi-FI" b="1" dirty="0">
                <a:solidFill>
                  <a:srgbClr val="0070C0"/>
                </a:solidFill>
              </a:rPr>
              <a:t> of </a:t>
            </a:r>
            <a:r>
              <a:rPr lang="fi-FI" b="1" dirty="0" err="1">
                <a:solidFill>
                  <a:srgbClr val="0070C0"/>
                </a:solidFill>
              </a:rPr>
              <a:t>the</a:t>
            </a:r>
            <a:r>
              <a:rPr lang="fi-FI" b="1" dirty="0">
                <a:solidFill>
                  <a:srgbClr val="0070C0"/>
                </a:solidFill>
              </a:rPr>
              <a:t> </a:t>
            </a:r>
            <a:r>
              <a:rPr lang="fi-FI" b="1" dirty="0" err="1">
                <a:solidFill>
                  <a:srgbClr val="0070C0"/>
                </a:solidFill>
              </a:rPr>
              <a:t>samples</a:t>
            </a:r>
            <a:r>
              <a:rPr lang="fi-FI" b="1" dirty="0">
                <a:solidFill>
                  <a:srgbClr val="0070C0"/>
                </a:solidFill>
              </a:rPr>
              <a:t> </a:t>
            </a:r>
            <a:r>
              <a:rPr lang="fi-FI" b="1" dirty="0" err="1">
                <a:solidFill>
                  <a:srgbClr val="0070C0"/>
                </a:solidFill>
              </a:rPr>
              <a:t>with</a:t>
            </a:r>
            <a:r>
              <a:rPr lang="fi-FI" b="1" dirty="0">
                <a:solidFill>
                  <a:srgbClr val="0070C0"/>
                </a:solidFill>
              </a:rPr>
              <a:t> </a:t>
            </a:r>
            <a:r>
              <a:rPr lang="fi-FI" b="1" dirty="0" err="1">
                <a:solidFill>
                  <a:srgbClr val="0070C0"/>
                </a:solidFill>
              </a:rPr>
              <a:t>time</a:t>
            </a:r>
            <a:endParaRPr lang="fi-FI" b="1" dirty="0">
              <a:solidFill>
                <a:srgbClr val="0070C0"/>
              </a:solidFill>
            </a:endParaRPr>
          </a:p>
        </p:txBody>
      </p:sp>
    </p:spTree>
    <p:extLst>
      <p:ext uri="{BB962C8B-B14F-4D97-AF65-F5344CB8AC3E}">
        <p14:creationId xmlns:p14="http://schemas.microsoft.com/office/powerpoint/2010/main" val="1250495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6B179B-C601-736F-E89A-F471558E619F}"/>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D6D169D7-7C19-1460-A180-B5F95EBC797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12</a:t>
            </a:fld>
            <a:endParaRPr lang="en-GB">
              <a:solidFill>
                <a:prstClr val="white"/>
              </a:solidFill>
            </a:endParaRPr>
          </a:p>
        </p:txBody>
      </p:sp>
      <p:sp>
        <p:nvSpPr>
          <p:cNvPr id="5" name="Titre 1">
            <a:extLst>
              <a:ext uri="{FF2B5EF4-FFF2-40B4-BE49-F238E27FC236}">
                <a16:creationId xmlns:a16="http://schemas.microsoft.com/office/drawing/2014/main" id="{A444852B-23F8-CB4A-D049-DF509475138B}"/>
              </a:ext>
            </a:extLst>
          </p:cNvPr>
          <p:cNvSpPr>
            <a:spLocks noGrp="1"/>
          </p:cNvSpPr>
          <p:nvPr>
            <p:ph type="title"/>
          </p:nvPr>
        </p:nvSpPr>
        <p:spPr>
          <a:xfrm>
            <a:off x="982663" y="192088"/>
            <a:ext cx="9451975" cy="457200"/>
          </a:xfrm>
        </p:spPr>
        <p:txBody>
          <a:bodyPr/>
          <a:lstStyle/>
          <a:p>
            <a:r>
              <a:rPr lang="fr-FR" dirty="0"/>
              <a:t>SP B.5 </a:t>
            </a:r>
            <a:r>
              <a:rPr lang="fr-FR" dirty="0" err="1"/>
              <a:t>deliverables</a:t>
            </a:r>
            <a:r>
              <a:rPr lang="fr-FR" dirty="0"/>
              <a:t> 2025 and </a:t>
            </a:r>
            <a:r>
              <a:rPr lang="fr-FR" dirty="0" err="1"/>
              <a:t>their</a:t>
            </a:r>
            <a:r>
              <a:rPr lang="fr-FR" dirty="0"/>
              <a:t> </a:t>
            </a:r>
            <a:r>
              <a:rPr lang="fr-FR" dirty="0" err="1"/>
              <a:t>status</a:t>
            </a:r>
            <a:endParaRPr lang="fr-FR" dirty="0"/>
          </a:p>
        </p:txBody>
      </p:sp>
      <p:graphicFrame>
        <p:nvGraphicFramePr>
          <p:cNvPr id="6" name="Tabelle 5">
            <a:extLst>
              <a:ext uri="{FF2B5EF4-FFF2-40B4-BE49-F238E27FC236}">
                <a16:creationId xmlns:a16="http://schemas.microsoft.com/office/drawing/2014/main" id="{ED2B7F24-FA97-957C-9736-3DAAA7829C3A}"/>
              </a:ext>
            </a:extLst>
          </p:cNvPr>
          <p:cNvGraphicFramePr>
            <a:graphicFrameLocks noGrp="1"/>
          </p:cNvGraphicFramePr>
          <p:nvPr>
            <p:extLst>
              <p:ext uri="{D42A27DB-BD31-4B8C-83A1-F6EECF244321}">
                <p14:modId xmlns:p14="http://schemas.microsoft.com/office/powerpoint/2010/main" val="2769563136"/>
              </p:ext>
            </p:extLst>
          </p:nvPr>
        </p:nvGraphicFramePr>
        <p:xfrm>
          <a:off x="251520" y="846200"/>
          <a:ext cx="11799803" cy="5563302"/>
        </p:xfrm>
        <a:graphic>
          <a:graphicData uri="http://schemas.openxmlformats.org/drawingml/2006/table">
            <a:tbl>
              <a:tblPr firstRow="1" firstCol="1" bandRow="1">
                <a:tableStyleId>{5C22544A-7EE6-4342-B048-85BDC9FD1C3A}</a:tableStyleId>
              </a:tblPr>
              <a:tblGrid>
                <a:gridCol w="1328866">
                  <a:extLst>
                    <a:ext uri="{9D8B030D-6E8A-4147-A177-3AD203B41FA5}">
                      <a16:colId xmlns:a16="http://schemas.microsoft.com/office/drawing/2014/main" val="531328472"/>
                    </a:ext>
                  </a:extLst>
                </a:gridCol>
                <a:gridCol w="2248849">
                  <a:extLst>
                    <a:ext uri="{9D8B030D-6E8A-4147-A177-3AD203B41FA5}">
                      <a16:colId xmlns:a16="http://schemas.microsoft.com/office/drawing/2014/main" val="1334987883"/>
                    </a:ext>
                  </a:extLst>
                </a:gridCol>
                <a:gridCol w="8222088">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400" dirty="0" err="1">
                          <a:effectLst/>
                          <a:latin typeface="Calibri" panose="020F0502020204030204" pitchFamily="34" charset="0"/>
                          <a:ea typeface="+mn-ea"/>
                          <a:cs typeface="Times New Roman" panose="02020603050405020304" pitchFamily="18" charset="0"/>
                        </a:rPr>
                        <a:t>Activity</a:t>
                      </a:r>
                      <a:endParaRPr lang="de-DE" sz="14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400" dirty="0" err="1">
                          <a:effectLst/>
                        </a:rPr>
                        <a:t>Deliverable</a:t>
                      </a:r>
                      <a:r>
                        <a:rPr lang="de-DE" sz="1400" dirty="0">
                          <a:effectLst/>
                        </a:rPr>
                        <a:t> ID(s)</a:t>
                      </a:r>
                      <a:endParaRPr lang="de-DE" sz="14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400" spc="-15" dirty="0">
                          <a:effectLst/>
                        </a:rPr>
                        <a:t>Title</a:t>
                      </a:r>
                      <a:endParaRPr lang="de-DE" sz="14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D001</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1.5 PM</a:t>
                      </a:r>
                    </a:p>
                  </a:txBody>
                  <a:tcPr marL="68580" marR="68580" marT="0" marB="0">
                    <a:solidFill>
                      <a:schemeClr val="accent5">
                        <a:lumMod val="60000"/>
                        <a:lumOff val="40000"/>
                      </a:schemeClr>
                    </a:solidFill>
                  </a:tcPr>
                </a:tc>
                <a:tc>
                  <a:txBody>
                    <a:bodyPr/>
                    <a:lstStyle/>
                    <a:p>
                      <a:pPr>
                        <a:lnSpc>
                          <a:spcPct val="115000"/>
                        </a:lnSpc>
                        <a:spcBef>
                          <a:spcPts val="0"/>
                        </a:spcBef>
                        <a:spcAft>
                          <a:spcPts val="0"/>
                        </a:spcAft>
                        <a:tabLst>
                          <a:tab pos="-914400" algn="l"/>
                          <a:tab pos="228600" algn="l"/>
                        </a:tabLs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Database of the characteristics of produced W dust particles in the presence of different gas mixtures and comparison with data from tokamaks (IAP)</a:t>
                      </a:r>
                      <a:endParaRPr lang="fi-FI"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Lst>
                      </a:pPr>
                      <a:r>
                        <a:rPr lang="fi-FI" sz="1200" b="1"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Dust</a:t>
                      </a:r>
                      <a:r>
                        <a:rPr lang="fi-FI" sz="1200" b="1"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production</a:t>
                      </a:r>
                      <a:r>
                        <a:rPr lang="fi-FI" sz="1200" b="1"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studied</a:t>
                      </a:r>
                      <a:r>
                        <a:rPr lang="fi-FI" sz="1200" b="1"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in D</a:t>
                      </a:r>
                      <a:r>
                        <a:rPr lang="fi-FI" sz="1200" b="1" baseline="-25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2</a:t>
                      </a:r>
                      <a:r>
                        <a:rPr lang="fi-FI" sz="1200" b="1"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discharges</a:t>
                      </a:r>
                      <a:r>
                        <a:rPr lang="fi-FI" sz="1200" b="1"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in </a:t>
                      </a:r>
                      <a:r>
                        <a:rPr lang="fi-FI" sz="1200" b="1"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the</a:t>
                      </a:r>
                      <a:r>
                        <a:rPr lang="fi-FI" sz="1200" b="1"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presence</a:t>
                      </a:r>
                      <a:r>
                        <a:rPr lang="fi-FI" sz="1200" b="1"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of Ne and Kr</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D002</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1.5 PM</a:t>
                      </a:r>
                    </a:p>
                  </a:txBody>
                  <a:tcPr marL="68580" marR="68580" marT="0" marB="0">
                    <a:solidFill>
                      <a:schemeClr val="accent5">
                        <a:lumMod val="60000"/>
                        <a:lumOff val="40000"/>
                      </a:schemeClr>
                    </a:solidFill>
                  </a:tcPr>
                </a:tc>
                <a:tc>
                  <a:txBody>
                    <a:bodyPr/>
                    <a:lstStyle/>
                    <a:p>
                      <a:pPr>
                        <a:lnSpc>
                          <a:spcPct val="115000"/>
                        </a:lnSpc>
                        <a:spcBef>
                          <a:spcPts val="0"/>
                        </a:spcBef>
                        <a:spcAft>
                          <a:spcPts val="0"/>
                        </a:spcAft>
                        <a:tabLst>
                          <a:tab pos="-914400" algn="l"/>
                          <a:tab pos="228600" algn="l"/>
                        </a:tabLs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Database of the characteristics of produced B dust particles in the presence of different gas mixtures and comparison with data from tokamaks (IAP)</a:t>
                      </a:r>
                      <a:endParaRPr lang="fi-FI"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Lst>
                      </a:pPr>
                      <a:r>
                        <a:rPr lang="fi-FI" sz="1200" b="1"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No </a:t>
                      </a:r>
                      <a:r>
                        <a:rPr lang="fi-FI" sz="1200" b="1"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report</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D003</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chemeClr val="accent5">
                        <a:lumMod val="60000"/>
                        <a:lumOff val="40000"/>
                      </a:schemeClr>
                    </a:solidFill>
                  </a:tcPr>
                </a:tc>
                <a:tc>
                  <a:txBody>
                    <a:bodyPr/>
                    <a:lstStyle/>
                    <a:p>
                      <a:pPr>
                        <a:lnSpc>
                          <a:spcPct val="115000"/>
                        </a:lnSpc>
                        <a:spcBef>
                          <a:spcPts val="0"/>
                        </a:spcBef>
                        <a:spcAft>
                          <a:spcPts val="0"/>
                        </a:spcAft>
                        <a:tabLst>
                          <a:tab pos="-914400" algn="l"/>
                          <a:tab pos="228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Surface analyses of dust generated on AUG, WEST, and W7-X and comparison to the data originating from laboratory experiments (MPG)</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Lst>
                      </a:pP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AUG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dust</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collector</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analyses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successfully</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restarted</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and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results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compared</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to data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from</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 lab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arc</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device</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3978565712"/>
                  </a:ext>
                </a:extLst>
              </a:tr>
              <a:tr h="48841">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D004</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chemeClr val="accent5">
                        <a:lumMod val="60000"/>
                        <a:lumOff val="40000"/>
                      </a:schemeClr>
                    </a:solidFill>
                  </a:tcPr>
                </a:tc>
                <a:tc>
                  <a:txBody>
                    <a:bodyPr/>
                    <a:lstStyle/>
                    <a:p>
                      <a:pPr>
                        <a:lnSpc>
                          <a:spcPct val="115000"/>
                        </a:lnSpc>
                        <a:spcBef>
                          <a:spcPts val="0"/>
                        </a:spcBef>
                        <a:spcAft>
                          <a:spcPts val="0"/>
                        </a:spcAft>
                        <a:tabLst>
                          <a:tab pos="-914400" algn="l"/>
                          <a:tab pos="228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Report on surface properties of boron dust on plasma-facing components and assessment for heat balance for boron powder injected into AUG plasmas (VR)</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Lst>
                      </a:pPr>
                      <a:r>
                        <a:rPr lang="en-US"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Microphysical properties of boron dust studied to a large extent</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2915481941"/>
                  </a:ext>
                </a:extLst>
              </a:tr>
              <a:tr h="48841">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D005</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4 PM</a:t>
                      </a:r>
                    </a:p>
                  </a:txBody>
                  <a:tcPr marL="68580" marR="68580" marT="0" marB="0">
                    <a:solidFill>
                      <a:schemeClr val="accent5">
                        <a:lumMod val="60000"/>
                        <a:lumOff val="40000"/>
                      </a:schemeClr>
                    </a:solidFill>
                  </a:tcPr>
                </a:tc>
                <a:tc>
                  <a:txBody>
                    <a:bodyPr/>
                    <a:lstStyle/>
                    <a:p>
                      <a:pPr>
                        <a:lnSpc>
                          <a:spcPct val="115000"/>
                        </a:lnSpc>
                        <a:spcBef>
                          <a:spcPts val="0"/>
                        </a:spcBef>
                        <a:spcAft>
                          <a:spcPts val="0"/>
                        </a:spcAft>
                        <a:tabLst>
                          <a:tab pos="-914400" algn="l"/>
                          <a:tab pos="228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dust samples originating from AUG, WEST, and W7-X (RBI)</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Lst>
                      </a:pP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Waiting</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for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from</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W7-X</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93CDDD"/>
                    </a:solidFill>
                  </a:tcPr>
                </a:tc>
                <a:extLst>
                  <a:ext uri="{0D108BD9-81ED-4DB2-BD59-A6C34878D82A}">
                    <a16:rowId xmlns:a16="http://schemas.microsoft.com/office/drawing/2014/main" val="1234563012"/>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D006</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rgbClr val="93CDDD"/>
                    </a:solidFill>
                  </a:tcPr>
                </a:tc>
                <a:tc>
                  <a:txBody>
                    <a:bodyPr/>
                    <a:lstStyle/>
                    <a:p>
                      <a:pPr>
                        <a:lnSpc>
                          <a:spcPct val="115000"/>
                        </a:lnSpc>
                        <a:spcBef>
                          <a:spcPts val="0"/>
                        </a:spcBef>
                        <a:spcAft>
                          <a:spcPts val="0"/>
                        </a:spcAft>
                        <a:tabLst>
                          <a:tab pos="-914400" algn="l"/>
                          <a:tab pos="228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 and LIBS analyses of dust samples originating from AUG, WEST, and W7-X (FZJ)</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685800" eaLnBrk="1" fontAlgn="auto" latinLnBrk="0" hangingPunct="1">
                        <a:lnSpc>
                          <a:spcPct val="115000"/>
                        </a:lnSpc>
                        <a:spcBef>
                          <a:spcPts val="0"/>
                        </a:spcBef>
                        <a:spcAft>
                          <a:spcPts val="0"/>
                        </a:spcAft>
                        <a:buClrTx/>
                        <a:buSzTx/>
                        <a:buFontTx/>
                        <a:buNone/>
                        <a:tabLst>
                          <a:tab pos="-914400" algn="l"/>
                          <a:tab pos="228600" algn="l"/>
                        </a:tabLst>
                        <a:defRPr/>
                      </a:pP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Waiting</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for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from</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W7-X</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93CDDD"/>
                    </a:solidFill>
                  </a:tcPr>
                </a:tc>
                <a:extLst>
                  <a:ext uri="{0D108BD9-81ED-4DB2-BD59-A6C34878D82A}">
                    <a16:rowId xmlns:a16="http://schemas.microsoft.com/office/drawing/2014/main" val="4127906237"/>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tx1"/>
                          </a:solidFill>
                          <a:effectLst/>
                          <a:latin typeface="+mn-lt"/>
                          <a:ea typeface="+mn-ea"/>
                          <a:cs typeface="+mn-cs"/>
                        </a:rPr>
                        <a:t>D007</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4 PM</a:t>
                      </a:r>
                    </a:p>
                  </a:txBody>
                  <a:tcPr marL="68580" marR="68580" marT="0" marB="0">
                    <a:solidFill>
                      <a:srgbClr val="93CDDD"/>
                    </a:solidFill>
                  </a:tcPr>
                </a:tc>
                <a:tc>
                  <a:txBody>
                    <a:bodyPr/>
                    <a:lstStyle/>
                    <a:p>
                      <a:pPr>
                        <a:lnSpc>
                          <a:spcPct val="115000"/>
                        </a:lnSpc>
                        <a:spcBef>
                          <a:spcPts val="0"/>
                        </a:spcBef>
                        <a:spcAft>
                          <a:spcPts val="0"/>
                        </a:spcAft>
                        <a:tabLst>
                          <a:tab pos="-914400" algn="l"/>
                          <a:tab pos="228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B dust originating from AUG, WEST, and W7-X (VR)</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685800" eaLnBrk="1" fontAlgn="auto" latinLnBrk="0" hangingPunct="1">
                        <a:lnSpc>
                          <a:spcPct val="115000"/>
                        </a:lnSpc>
                        <a:spcBef>
                          <a:spcPts val="0"/>
                        </a:spcBef>
                        <a:spcAft>
                          <a:spcPts val="0"/>
                        </a:spcAft>
                        <a:buClrTx/>
                        <a:buSzTx/>
                        <a:buFontTx/>
                        <a:buNone/>
                        <a:tabLst>
                          <a:tab pos="-914400" algn="l"/>
                          <a:tab pos="228600" algn="l"/>
                        </a:tabLst>
                        <a:defRPr/>
                      </a:pP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Waiting</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for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from</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W7-X</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93CDDD"/>
                    </a:solidFill>
                  </a:tcPr>
                </a:tc>
                <a:extLst>
                  <a:ext uri="{0D108BD9-81ED-4DB2-BD59-A6C34878D82A}">
                    <a16:rowId xmlns:a16="http://schemas.microsoft.com/office/drawing/2014/main" val="4027925098"/>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D008</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4 PM</a:t>
                      </a:r>
                    </a:p>
                  </a:txBody>
                  <a:tcPr marL="68580" marR="68580" marT="0" marB="0">
                    <a:solidFill>
                      <a:srgbClr val="93CDDD"/>
                    </a:solidFill>
                  </a:tcPr>
                </a:tc>
                <a:tc>
                  <a:txBody>
                    <a:bodyPr/>
                    <a:lstStyle/>
                    <a:p>
                      <a:pPr>
                        <a:lnSpc>
                          <a:spcPct val="115000"/>
                        </a:lnSpc>
                        <a:spcBef>
                          <a:spcPts val="0"/>
                        </a:spcBef>
                        <a:spcAft>
                          <a:spcPts val="0"/>
                        </a:spcAft>
                        <a:tabLst>
                          <a:tab pos="-914400" algn="l"/>
                          <a:tab pos="228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 analyses of B dust originating from WEST and W7-X (IPPLM)</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685800" eaLnBrk="1" fontAlgn="auto" latinLnBrk="0" hangingPunct="1">
                        <a:lnSpc>
                          <a:spcPct val="115000"/>
                        </a:lnSpc>
                        <a:spcBef>
                          <a:spcPts val="0"/>
                        </a:spcBef>
                        <a:spcAft>
                          <a:spcPts val="0"/>
                        </a:spcAft>
                        <a:buClrTx/>
                        <a:buSzTx/>
                        <a:buFontTx/>
                        <a:buNone/>
                        <a:tabLst>
                          <a:tab pos="-914400" algn="l"/>
                          <a:tab pos="228600" algn="l"/>
                        </a:tabLst>
                        <a:defRPr/>
                      </a:pP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Waiting</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for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from</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W7-X</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93CDDD"/>
                    </a:solidFill>
                  </a:tcPr>
                </a:tc>
                <a:extLst>
                  <a:ext uri="{0D108BD9-81ED-4DB2-BD59-A6C34878D82A}">
                    <a16:rowId xmlns:a16="http://schemas.microsoft.com/office/drawing/2014/main" val="1545367794"/>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D009</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1 PM</a:t>
                      </a:r>
                    </a:p>
                  </a:txBody>
                  <a:tcPr marL="68580" marR="68580" marT="0" marB="0">
                    <a:solidFill>
                      <a:srgbClr val="93CDDD"/>
                    </a:solidFill>
                  </a:tcPr>
                </a:tc>
                <a:tc>
                  <a:txBody>
                    <a:bodyPr/>
                    <a:lstStyle/>
                    <a:p>
                      <a:pPr>
                        <a:lnSpc>
                          <a:spcPct val="115000"/>
                        </a:lnSpc>
                        <a:spcBef>
                          <a:spcPts val="0"/>
                        </a:spcBef>
                        <a:spcAft>
                          <a:spcPts val="0"/>
                        </a:spcAft>
                        <a:tabLst>
                          <a:tab pos="-914400" algn="l"/>
                          <a:tab pos="228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Report on the properties, composition, and amounts of dust produced on WEST during the Phase 1 operations (CEA)</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Lst>
                      </a:pP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No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report</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93CDDD"/>
                    </a:solidFill>
                  </a:tcPr>
                </a:tc>
                <a:extLst>
                  <a:ext uri="{0D108BD9-81ED-4DB2-BD59-A6C34878D82A}">
                    <a16:rowId xmlns:a16="http://schemas.microsoft.com/office/drawing/2014/main" val="1317633708"/>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00B0F0"/>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D010</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rgbClr val="00B0F0"/>
                    </a:solidFill>
                  </a:tcPr>
                </a:tc>
                <a:tc>
                  <a:txBody>
                    <a:bodyPr/>
                    <a:lstStyle/>
                    <a:p>
                      <a:pPr>
                        <a:lnSpc>
                          <a:spcPct val="115000"/>
                        </a:lnSpc>
                        <a:spcBef>
                          <a:spcPts val="0"/>
                        </a:spcBef>
                        <a:spcAft>
                          <a:spcPts val="0"/>
                        </a:spcAft>
                        <a:tabLst>
                          <a:tab pos="-914400" algn="l"/>
                          <a:tab pos="228600" algn="l"/>
                        </a:tabLst>
                      </a:pPr>
                      <a:r>
                        <a:rPr lang="pl-PL"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Fracture and strentgh properties of B and W reference layers on W (UKAEA)</a:t>
                      </a:r>
                      <a:endParaRPr lang="fi-FI" sz="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0"/>
                        </a:spcBef>
                        <a:spcAft>
                          <a:spcPts val="0"/>
                        </a:spcAft>
                        <a:tabLst>
                          <a:tab pos="-914400" algn="l"/>
                          <a:tab pos="228600" algn="l"/>
                        </a:tabLst>
                      </a:pP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Failed</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so</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far</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retry</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with</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new</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sets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of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00B0F0"/>
                    </a:solidFill>
                  </a:tcPr>
                </a:tc>
                <a:extLst>
                  <a:ext uri="{0D108BD9-81ED-4DB2-BD59-A6C34878D82A}">
                    <a16:rowId xmlns:a16="http://schemas.microsoft.com/office/drawing/2014/main" val="2338675152"/>
                  </a:ext>
                </a:extLst>
              </a:tr>
            </a:tbl>
          </a:graphicData>
        </a:graphic>
      </p:graphicFrame>
    </p:spTree>
    <p:extLst>
      <p:ext uri="{BB962C8B-B14F-4D97-AF65-F5344CB8AC3E}">
        <p14:creationId xmlns:p14="http://schemas.microsoft.com/office/powerpoint/2010/main" val="1977231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950D2E8-8DCA-7987-FB6F-20E45D8B3784}"/>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2F7349FF-7BC3-E708-FBB1-5B00FDF9AA7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13</a:t>
            </a:fld>
            <a:endParaRPr lang="en-GB">
              <a:solidFill>
                <a:prstClr val="white"/>
              </a:solidFill>
            </a:endParaRPr>
          </a:p>
        </p:txBody>
      </p:sp>
      <p:sp>
        <p:nvSpPr>
          <p:cNvPr id="5" name="Titre 1">
            <a:extLst>
              <a:ext uri="{FF2B5EF4-FFF2-40B4-BE49-F238E27FC236}">
                <a16:creationId xmlns:a16="http://schemas.microsoft.com/office/drawing/2014/main" id="{7142F92B-1885-606A-6F17-0649B6E803AB}"/>
              </a:ext>
            </a:extLst>
          </p:cNvPr>
          <p:cNvSpPr>
            <a:spLocks noGrp="1"/>
          </p:cNvSpPr>
          <p:nvPr>
            <p:ph type="title"/>
          </p:nvPr>
        </p:nvSpPr>
        <p:spPr>
          <a:xfrm>
            <a:off x="983432" y="192515"/>
            <a:ext cx="9451776" cy="457200"/>
          </a:xfrm>
        </p:spPr>
        <p:txBody>
          <a:bodyPr/>
          <a:lstStyle/>
          <a:p>
            <a:r>
              <a:rPr lang="fr-FR" dirty="0"/>
              <a:t>SP B.6 </a:t>
            </a:r>
            <a:r>
              <a:rPr lang="fr-FR" dirty="0" err="1"/>
              <a:t>deliverables</a:t>
            </a:r>
            <a:r>
              <a:rPr lang="fr-FR" dirty="0"/>
              <a:t> 2025 and </a:t>
            </a:r>
            <a:r>
              <a:rPr lang="fr-FR" dirty="0" err="1"/>
              <a:t>their</a:t>
            </a:r>
            <a:r>
              <a:rPr lang="fr-FR" dirty="0"/>
              <a:t> </a:t>
            </a:r>
            <a:r>
              <a:rPr lang="fr-FR" dirty="0" err="1"/>
              <a:t>status</a:t>
            </a:r>
            <a:endParaRPr lang="fr-FR" dirty="0"/>
          </a:p>
        </p:txBody>
      </p:sp>
      <p:graphicFrame>
        <p:nvGraphicFramePr>
          <p:cNvPr id="6" name="Tabelle 5">
            <a:extLst>
              <a:ext uri="{FF2B5EF4-FFF2-40B4-BE49-F238E27FC236}">
                <a16:creationId xmlns:a16="http://schemas.microsoft.com/office/drawing/2014/main" id="{136C2A17-F920-5A5E-CA00-2AFCDD3E55D9}"/>
              </a:ext>
            </a:extLst>
          </p:cNvPr>
          <p:cNvGraphicFramePr>
            <a:graphicFrameLocks noGrp="1"/>
          </p:cNvGraphicFramePr>
          <p:nvPr>
            <p:extLst>
              <p:ext uri="{D42A27DB-BD31-4B8C-83A1-F6EECF244321}">
                <p14:modId xmlns:p14="http://schemas.microsoft.com/office/powerpoint/2010/main" val="829746035"/>
              </p:ext>
            </p:extLst>
          </p:nvPr>
        </p:nvGraphicFramePr>
        <p:xfrm>
          <a:off x="251520" y="846200"/>
          <a:ext cx="11799803" cy="2924810"/>
        </p:xfrm>
        <a:graphic>
          <a:graphicData uri="http://schemas.openxmlformats.org/drawingml/2006/table">
            <a:tbl>
              <a:tblPr firstRow="1" firstCol="1" bandRow="1">
                <a:tableStyleId>{073A0DAA-6AF3-43AB-8588-CEC1D06C72B9}</a:tableStyleId>
              </a:tblPr>
              <a:tblGrid>
                <a:gridCol w="1328866">
                  <a:extLst>
                    <a:ext uri="{9D8B030D-6E8A-4147-A177-3AD203B41FA5}">
                      <a16:colId xmlns:a16="http://schemas.microsoft.com/office/drawing/2014/main" val="531328472"/>
                    </a:ext>
                  </a:extLst>
                </a:gridCol>
                <a:gridCol w="2248849">
                  <a:extLst>
                    <a:ext uri="{9D8B030D-6E8A-4147-A177-3AD203B41FA5}">
                      <a16:colId xmlns:a16="http://schemas.microsoft.com/office/drawing/2014/main" val="1334987883"/>
                    </a:ext>
                  </a:extLst>
                </a:gridCol>
                <a:gridCol w="8222088">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600" dirty="0" err="1">
                          <a:effectLst/>
                        </a:rPr>
                        <a:t>Activity</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600" dirty="0" err="1">
                          <a:effectLst/>
                        </a:rPr>
                        <a:t>Deliverable</a:t>
                      </a:r>
                      <a:r>
                        <a:rPr lang="de-DE" sz="1600" dirty="0">
                          <a:effectLst/>
                        </a:rPr>
                        <a:t> ID(s)</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600" spc="-15" dirty="0">
                          <a:effectLst/>
                        </a:rPr>
                        <a:t>Title</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D001</a:t>
                      </a:r>
                    </a:p>
                    <a:p>
                      <a:pPr marL="21590" algn="ctr" defTabSz="914400" rtl="0" eaLnBrk="1" latinLnBrk="0" hangingPunct="1">
                        <a:lnSpc>
                          <a:spcPct val="115000"/>
                        </a:lnSpc>
                        <a:spcAft>
                          <a:spcPts val="300"/>
                        </a:spcAft>
                      </a:pPr>
                      <a:r>
                        <a:rPr lang="de-DE" sz="1600" kern="1200" dirty="0">
                          <a:solidFill>
                            <a:srgbClr val="C00000"/>
                          </a:solidFill>
                          <a:effectLst/>
                        </a:rPr>
                        <a:t>3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pl-PL"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Preparation and post characterization of exposed Mo mirrors (FZJ)</a:t>
                      </a:r>
                      <a:endParaRPr lang="fi-FI"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600" b="1"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To </a:t>
                      </a:r>
                      <a:r>
                        <a:rPr lang="fi-FI" sz="1600" b="1"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be</a:t>
                      </a:r>
                      <a:r>
                        <a:rPr lang="fi-FI" sz="1600" b="1"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600" b="1"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completed</a:t>
                      </a:r>
                      <a:r>
                        <a:rPr lang="fi-FI" sz="1600" b="1"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endParaRPr lang="fi-FI" sz="16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D002</a:t>
                      </a:r>
                    </a:p>
                    <a:p>
                      <a:pPr marL="21590" algn="ctr" defTabSz="914400" rtl="0" eaLnBrk="1" latinLnBrk="0" hangingPunct="1">
                        <a:lnSpc>
                          <a:spcPct val="115000"/>
                        </a:lnSpc>
                        <a:spcAft>
                          <a:spcPts val="300"/>
                        </a:spcAft>
                      </a:pPr>
                      <a:r>
                        <a:rPr lang="de-DE" sz="1600" kern="1200" dirty="0">
                          <a:solidFill>
                            <a:srgbClr val="C00000"/>
                          </a:solidFill>
                          <a:effectLst/>
                        </a:rPr>
                        <a:t>1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pl-PL"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Handling and exposure of Mo mirrors using AUG LBO-manipulator during boronizations (MPG)</a:t>
                      </a:r>
                      <a:endParaRPr lang="fi-FI"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685800" eaLnBrk="1" fontAlgn="auto" latinLnBrk="0" hangingPunct="1">
                        <a:lnSpc>
                          <a:spcPct val="115000"/>
                        </a:lnSpc>
                        <a:spcBef>
                          <a:spcPts val="240"/>
                        </a:spcBef>
                        <a:spcAft>
                          <a:spcPts val="240"/>
                        </a:spcAft>
                        <a:buClrTx/>
                        <a:buSzTx/>
                        <a:buFontTx/>
                        <a:buNone/>
                        <a:tabLst>
                          <a:tab pos="-914400" algn="l"/>
                          <a:tab pos="228600" algn="l"/>
                        </a:tabLst>
                        <a:defRPr/>
                      </a:pPr>
                      <a:r>
                        <a:rPr lang="fi-FI" sz="1600" b="1"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Completed</a:t>
                      </a:r>
                      <a:endParaRPr lang="fi-FI" sz="16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D003</a:t>
                      </a:r>
                    </a:p>
                    <a:p>
                      <a:pPr marL="21590" algn="ctr" defTabSz="914400" rtl="0" eaLnBrk="1" latinLnBrk="0" hangingPunct="1">
                        <a:lnSpc>
                          <a:spcPct val="115000"/>
                        </a:lnSpc>
                        <a:spcAft>
                          <a:spcPts val="300"/>
                        </a:spcAft>
                      </a:pPr>
                      <a:r>
                        <a:rPr lang="de-DE" sz="1600" kern="1200" dirty="0">
                          <a:solidFill>
                            <a:srgbClr val="C00000"/>
                          </a:solidFill>
                          <a:effectLst/>
                        </a:rPr>
                        <a:t>1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pl-PL"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Handling and exposure of Mo mirrors using W7-X multipurpose manipulator during boronizations (MPG)</a:t>
                      </a:r>
                      <a:endParaRPr lang="fi-FI"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685800" eaLnBrk="1" fontAlgn="auto" latinLnBrk="0" hangingPunct="1">
                        <a:lnSpc>
                          <a:spcPct val="115000"/>
                        </a:lnSpc>
                        <a:spcBef>
                          <a:spcPts val="240"/>
                        </a:spcBef>
                        <a:spcAft>
                          <a:spcPts val="240"/>
                        </a:spcAft>
                        <a:buClrTx/>
                        <a:buSzTx/>
                        <a:buFontTx/>
                        <a:buNone/>
                        <a:tabLst>
                          <a:tab pos="-914400" algn="l"/>
                          <a:tab pos="228600" algn="l"/>
                        </a:tabLst>
                        <a:defRPr/>
                      </a:pPr>
                      <a:r>
                        <a:rPr lang="fi-FI" sz="1600" b="1"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Completed</a:t>
                      </a:r>
                      <a:endParaRPr lang="fi-FI" sz="16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78565712"/>
                  </a:ext>
                </a:extLst>
              </a:tr>
              <a:tr h="0">
                <a:tc>
                  <a:txBody>
                    <a:bodyPr/>
                    <a:lstStyle/>
                    <a:p>
                      <a:pPr marL="21590" marR="0" lvl="0" indent="0" algn="ctr" defTabSz="685800" eaLnBrk="1" fontAlgn="auto" latinLnBrk="0" hangingPunct="1">
                        <a:lnSpc>
                          <a:spcPct val="115000"/>
                        </a:lnSpc>
                        <a:spcBef>
                          <a:spcPts val="0"/>
                        </a:spcBef>
                        <a:spcAft>
                          <a:spcPts val="300"/>
                        </a:spcAft>
                        <a:buClrTx/>
                        <a:buSzTx/>
                        <a:buFontTx/>
                        <a:buNone/>
                        <a:tabLst/>
                        <a:defRPr/>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p>
                      <a:pPr marL="21590" algn="ctr">
                        <a:lnSpc>
                          <a:spcPct val="115000"/>
                        </a:lnSpc>
                        <a:spcAft>
                          <a:spcPts val="300"/>
                        </a:spcAft>
                      </a:pP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D004</a:t>
                      </a:r>
                    </a:p>
                    <a:p>
                      <a:pPr marL="21590" algn="ctr" defTabSz="914400" rtl="0" eaLnBrk="1" latinLnBrk="0" hangingPunct="1">
                        <a:lnSpc>
                          <a:spcPct val="115000"/>
                        </a:lnSpc>
                        <a:spcAft>
                          <a:spcPts val="300"/>
                        </a:spcAft>
                      </a:pPr>
                      <a:r>
                        <a:rPr lang="de-DE" sz="1600" kern="1200" dirty="0">
                          <a:solidFill>
                            <a:srgbClr val="C00000"/>
                          </a:solidFill>
                          <a:effectLst/>
                        </a:rPr>
                        <a:t>3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pl-PL"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Changes in the optical properties of the exposed Mo mirrors (EPFL)</a:t>
                      </a:r>
                      <a:endParaRPr lang="fi-FI"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6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Not</a:t>
                      </a:r>
                      <a:r>
                        <a:rPr lang="fi-FI" sz="16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6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started</a:t>
                      </a:r>
                      <a:endParaRPr lang="fi-FI" sz="16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03891001"/>
                  </a:ext>
                </a:extLst>
              </a:tr>
            </a:tbl>
          </a:graphicData>
        </a:graphic>
      </p:graphicFrame>
    </p:spTree>
    <p:extLst>
      <p:ext uri="{BB962C8B-B14F-4D97-AF65-F5344CB8AC3E}">
        <p14:creationId xmlns:p14="http://schemas.microsoft.com/office/powerpoint/2010/main" val="970409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33B984-0A2F-EB44-A409-F02DD46DEDDB}"/>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80DD4865-FEA8-FF5E-681F-5A55C1A3096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14</a:t>
            </a:fld>
            <a:endParaRPr lang="en-GB">
              <a:solidFill>
                <a:prstClr val="white"/>
              </a:solidFill>
            </a:endParaRPr>
          </a:p>
        </p:txBody>
      </p:sp>
      <p:sp>
        <p:nvSpPr>
          <p:cNvPr id="5" name="Titre 1">
            <a:extLst>
              <a:ext uri="{FF2B5EF4-FFF2-40B4-BE49-F238E27FC236}">
                <a16:creationId xmlns:a16="http://schemas.microsoft.com/office/drawing/2014/main" id="{9019219A-B695-E7EB-15B4-21848E060C28}"/>
              </a:ext>
            </a:extLst>
          </p:cNvPr>
          <p:cNvSpPr>
            <a:spLocks noGrp="1"/>
          </p:cNvSpPr>
          <p:nvPr>
            <p:ph type="title"/>
          </p:nvPr>
        </p:nvSpPr>
        <p:spPr>
          <a:xfrm>
            <a:off x="983432" y="192515"/>
            <a:ext cx="9451776" cy="457200"/>
          </a:xfrm>
        </p:spPr>
        <p:txBody>
          <a:bodyPr/>
          <a:lstStyle/>
          <a:p>
            <a:r>
              <a:rPr lang="fr-FR" dirty="0" err="1"/>
              <a:t>Where</a:t>
            </a:r>
            <a:r>
              <a:rPr lang="fr-FR" dirty="0"/>
              <a:t> are </a:t>
            </a:r>
            <a:r>
              <a:rPr lang="fr-FR" dirty="0" err="1"/>
              <a:t>we</a:t>
            </a:r>
            <a:r>
              <a:rPr lang="fr-FR" dirty="0"/>
              <a:t> </a:t>
            </a:r>
            <a:r>
              <a:rPr lang="fr-FR" dirty="0" err="1"/>
              <a:t>with</a:t>
            </a:r>
            <a:r>
              <a:rPr lang="fr-FR" dirty="0"/>
              <a:t> SP B and </a:t>
            </a:r>
            <a:r>
              <a:rPr lang="fr-FR" dirty="0" err="1"/>
              <a:t>what</a:t>
            </a:r>
            <a:r>
              <a:rPr lang="fr-FR" dirty="0"/>
              <a:t> </a:t>
            </a:r>
            <a:r>
              <a:rPr lang="fr-FR" dirty="0" err="1"/>
              <a:t>next</a:t>
            </a:r>
            <a:r>
              <a:rPr lang="fr-FR" dirty="0"/>
              <a:t>?</a:t>
            </a:r>
          </a:p>
        </p:txBody>
      </p:sp>
      <p:sp>
        <p:nvSpPr>
          <p:cNvPr id="6" name="Textfeld 4">
            <a:extLst>
              <a:ext uri="{FF2B5EF4-FFF2-40B4-BE49-F238E27FC236}">
                <a16:creationId xmlns:a16="http://schemas.microsoft.com/office/drawing/2014/main" id="{5303F81D-22BB-B9AC-F464-EF691927C4A5}"/>
              </a:ext>
            </a:extLst>
          </p:cNvPr>
          <p:cNvSpPr txBox="1"/>
          <p:nvPr/>
        </p:nvSpPr>
        <p:spPr>
          <a:xfrm>
            <a:off x="147881" y="852529"/>
            <a:ext cx="11896237" cy="3934154"/>
          </a:xfrm>
          <a:prstGeom prst="rect">
            <a:avLst/>
          </a:prstGeom>
          <a:noFill/>
          <a:ln w="12700">
            <a:noFill/>
          </a:ln>
        </p:spPr>
        <p:txBody>
          <a:bodyPr wrap="square" rtlCol="0">
            <a:spAutoFit/>
          </a:bodyPr>
          <a:lstStyle/>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Generally</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a:t>
            </a:r>
            <a:r>
              <a:rPr lang="fi-FI" sz="1600" b="1" dirty="0" err="1">
                <a:solidFill>
                  <a:srgbClr val="FF0000"/>
                </a:solidFill>
                <a:cs typeface="Arial" panose="020B0604020202020204" pitchFamily="34" charset="0"/>
              </a:rPr>
              <a:t>work</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has</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progressed</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steadily</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since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the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kick-off</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meeting</a:t>
            </a:r>
            <a:endParaRPr lang="fi-FI" sz="1600" b="1" dirty="0">
              <a:solidFill>
                <a:srgbClr val="FF000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Several</a:t>
            </a:r>
            <a:r>
              <a:rPr lang="fi-FI" sz="1400" dirty="0">
                <a:cs typeface="Arial" panose="020B0604020202020204" pitchFamily="34" charset="0"/>
              </a:rPr>
              <a:t> </a:t>
            </a:r>
            <a:r>
              <a:rPr lang="fi-FI" sz="1400" dirty="0" err="1">
                <a:cs typeface="Arial" panose="020B0604020202020204" pitchFamily="34" charset="0"/>
              </a:rPr>
              <a:t>smaller</a:t>
            </a:r>
            <a:r>
              <a:rPr lang="fi-FI" sz="1400" dirty="0">
                <a:cs typeface="Arial" panose="020B0604020202020204" pitchFamily="34" charset="0"/>
              </a:rPr>
              <a:t>, </a:t>
            </a:r>
            <a:r>
              <a:rPr lang="fi-FI" sz="1400" dirty="0" err="1">
                <a:cs typeface="Arial" panose="020B0604020202020204" pitchFamily="34" charset="0"/>
              </a:rPr>
              <a:t>thematic</a:t>
            </a:r>
            <a:r>
              <a:rPr lang="fi-FI" sz="1400" dirty="0">
                <a:cs typeface="Arial" panose="020B0604020202020204" pitchFamily="34" charset="0"/>
              </a:rPr>
              <a:t> </a:t>
            </a:r>
            <a:r>
              <a:rPr lang="fi-FI" sz="1400" dirty="0" err="1">
                <a:cs typeface="Arial" panose="020B0604020202020204" pitchFamily="34" charset="0"/>
              </a:rPr>
              <a:t>meetings</a:t>
            </a:r>
            <a:r>
              <a:rPr lang="fi-FI" sz="1400" dirty="0">
                <a:cs typeface="Arial" panose="020B0604020202020204" pitchFamily="34" charset="0"/>
              </a:rPr>
              <a:t> </a:t>
            </a:r>
            <a:r>
              <a:rPr lang="fi-FI" sz="1400" dirty="0" err="1">
                <a:cs typeface="Arial" panose="020B0604020202020204" pitchFamily="34" charset="0"/>
              </a:rPr>
              <a:t>organized</a:t>
            </a:r>
            <a:r>
              <a:rPr lang="fi-FI" sz="1400" dirty="0">
                <a:cs typeface="Arial" panose="020B0604020202020204" pitchFamily="34" charset="0"/>
              </a:rPr>
              <a:t> </a:t>
            </a:r>
            <a:r>
              <a:rPr lang="fi-FI" sz="1400" dirty="0" err="1">
                <a:cs typeface="Arial" panose="020B0604020202020204" pitchFamily="34" charset="0"/>
              </a:rPr>
              <a:t>after</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Prague</a:t>
            </a:r>
            <a:r>
              <a:rPr lang="fi-FI" sz="1400" dirty="0">
                <a:cs typeface="Arial" panose="020B0604020202020204" pitchFamily="34" charset="0"/>
              </a:rPr>
              <a:t> </a:t>
            </a:r>
            <a:r>
              <a:rPr lang="fi-FI" sz="1400" dirty="0" err="1">
                <a:cs typeface="Arial" panose="020B0604020202020204" pitchFamily="34" charset="0"/>
              </a:rPr>
              <a:t>meeting</a:t>
            </a:r>
            <a:r>
              <a:rPr lang="fi-FI" sz="1400" dirty="0">
                <a:cs typeface="Arial" panose="020B0604020202020204" pitchFamily="34" charset="0"/>
              </a:rPr>
              <a:t> in </a:t>
            </a:r>
            <a:r>
              <a:rPr lang="fi-FI" sz="1400" dirty="0" err="1">
                <a:cs typeface="Arial" panose="020B0604020202020204" pitchFamily="34" charset="0"/>
              </a:rPr>
              <a:t>March</a:t>
            </a:r>
            <a:r>
              <a:rPr lang="fi-FI" sz="1400" dirty="0">
                <a:cs typeface="Arial" panose="020B0604020202020204" pitchFamily="34" charset="0"/>
              </a:rPr>
              <a:t> (on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mirrors</a:t>
            </a:r>
            <a:r>
              <a:rPr lang="fi-FI" sz="1400" dirty="0">
                <a:cs typeface="Arial" panose="020B0604020202020204" pitchFamily="34" charset="0"/>
              </a:rPr>
              <a:t>, and </a:t>
            </a:r>
            <a:r>
              <a:rPr lang="fi-FI" sz="1400" dirty="0" err="1">
                <a:cs typeface="Arial" panose="020B0604020202020204" pitchFamily="34" charset="0"/>
              </a:rPr>
              <a:t>sample</a:t>
            </a:r>
            <a:r>
              <a:rPr lang="fi-FI" sz="1400" dirty="0">
                <a:cs typeface="Arial" panose="020B0604020202020204" pitchFamily="34" charset="0"/>
              </a:rPr>
              <a:t> </a:t>
            </a:r>
            <a:r>
              <a:rPr lang="fi-FI" sz="1400" dirty="0" err="1">
                <a:cs typeface="Arial" panose="020B0604020202020204" pitchFamily="34" charset="0"/>
              </a:rPr>
              <a:t>analyses</a:t>
            </a:r>
            <a:r>
              <a:rPr lang="fi-FI" sz="1400" dirty="0">
                <a:cs typeface="Arial" panose="020B0604020202020204" pitchFamily="34" charset="0"/>
              </a:rPr>
              <a:t>) to </a:t>
            </a:r>
            <a:r>
              <a:rPr lang="fi-FI" sz="1400" dirty="0" err="1">
                <a:cs typeface="Arial" panose="020B0604020202020204" pitchFamily="34" charset="0"/>
              </a:rPr>
              <a:t>agree</a:t>
            </a:r>
            <a:r>
              <a:rPr lang="fi-FI" sz="1400" dirty="0">
                <a:cs typeface="Arial" panose="020B0604020202020204" pitchFamily="34" charset="0"/>
              </a:rPr>
              <a:t> on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details</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Needs</a:t>
            </a:r>
            <a:r>
              <a:rPr lang="fi-FI" sz="1400" dirty="0">
                <a:cs typeface="Arial" panose="020B0604020202020204" pitchFamily="34" charset="0"/>
              </a:rPr>
              <a:t> for W and B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updated</a:t>
            </a:r>
            <a:r>
              <a:rPr lang="fi-FI" sz="1400" dirty="0">
                <a:cs typeface="Arial" panose="020B0604020202020204" pitchFamily="34" charset="0"/>
              </a:rPr>
              <a:t> in </a:t>
            </a:r>
            <a:r>
              <a:rPr lang="fi-FI" sz="1400" dirty="0" err="1">
                <a:cs typeface="Arial" panose="020B0604020202020204" pitchFamily="34" charset="0"/>
              </a:rPr>
              <a:t>July</a:t>
            </a:r>
            <a:r>
              <a:rPr lang="fi-FI" sz="1400" dirty="0">
                <a:cs typeface="Arial" panose="020B0604020202020204" pitchFamily="34" charset="0"/>
              </a:rPr>
              <a:t> </a:t>
            </a:r>
            <a:r>
              <a:rPr lang="fi-FI" sz="1400" dirty="0" err="1">
                <a:cs typeface="Arial" panose="020B0604020202020204" pitchFamily="34" charset="0"/>
              </a:rPr>
              <a:t>before</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holidays</a:t>
            </a:r>
            <a:r>
              <a:rPr lang="fi-FI" sz="1400" dirty="0">
                <a:cs typeface="Arial" panose="020B0604020202020204" pitchFamily="34" charset="0"/>
              </a:rPr>
              <a:t> and </a:t>
            </a:r>
            <a:r>
              <a:rPr lang="fi-FI" sz="1400" dirty="0" err="1">
                <a:cs typeface="Arial" panose="020B0604020202020204" pitchFamily="34" charset="0"/>
              </a:rPr>
              <a:t>task</a:t>
            </a:r>
            <a:r>
              <a:rPr lang="fi-FI" sz="1400" dirty="0">
                <a:cs typeface="Arial" panose="020B0604020202020204" pitchFamily="34" charset="0"/>
              </a:rPr>
              <a:t> </a:t>
            </a:r>
            <a:r>
              <a:rPr lang="fi-FI" sz="1400" dirty="0" err="1">
                <a:cs typeface="Arial" panose="020B0604020202020204" pitchFamily="34" charset="0"/>
              </a:rPr>
              <a:t>descriptions</a:t>
            </a:r>
            <a:r>
              <a:rPr lang="fi-FI" sz="1400" dirty="0">
                <a:cs typeface="Arial" panose="020B0604020202020204" pitchFamily="34" charset="0"/>
              </a:rPr>
              <a:t> </a:t>
            </a:r>
            <a:r>
              <a:rPr lang="fi-FI" sz="1400" dirty="0" err="1">
                <a:cs typeface="Arial" panose="020B0604020202020204" pitchFamily="34" charset="0"/>
              </a:rPr>
              <a:t>adjusted</a:t>
            </a:r>
            <a:r>
              <a:rPr lang="fi-FI" sz="1400" dirty="0">
                <a:cs typeface="Arial" panose="020B0604020202020204" pitchFamily="34" charset="0"/>
              </a:rPr>
              <a:t> </a:t>
            </a:r>
            <a:r>
              <a:rPr lang="fi-FI" sz="1400" dirty="0" err="1">
                <a:cs typeface="Arial" panose="020B0604020202020204" pitchFamily="34" charset="0"/>
              </a:rPr>
              <a:t>accordingly</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dirty="0">
                <a:cs typeface="Arial" panose="020B0604020202020204" pitchFamily="34" charset="0"/>
              </a:rPr>
              <a:t>New </a:t>
            </a:r>
            <a:r>
              <a:rPr lang="fi-FI" sz="1600" dirty="0" err="1">
                <a:cs typeface="Arial" panose="020B0604020202020204" pitchFamily="34" charset="0"/>
              </a:rPr>
              <a:t>call</a:t>
            </a:r>
            <a:r>
              <a:rPr lang="fi-FI" sz="1600" dirty="0">
                <a:cs typeface="Arial" panose="020B0604020202020204" pitchFamily="34" charset="0"/>
              </a:rPr>
              <a:t> for 2026-2027 </a:t>
            </a:r>
            <a:r>
              <a:rPr lang="fi-FI" sz="1600" dirty="0" err="1">
                <a:cs typeface="Arial" panose="020B0604020202020204" pitchFamily="34" charset="0"/>
              </a:rPr>
              <a:t>work</a:t>
            </a:r>
            <a:r>
              <a:rPr lang="fi-FI" sz="1600" dirty="0">
                <a:cs typeface="Arial" panose="020B0604020202020204" pitchFamily="34" charset="0"/>
              </a:rPr>
              <a:t> </a:t>
            </a:r>
            <a:r>
              <a:rPr lang="fi-FI" sz="1600" dirty="0" err="1">
                <a:cs typeface="Arial" panose="020B0604020202020204" pitchFamily="34" charset="0"/>
              </a:rPr>
              <a:t>programme</a:t>
            </a:r>
            <a:r>
              <a:rPr lang="fi-FI" sz="1600" dirty="0">
                <a:cs typeface="Arial" panose="020B0604020202020204" pitchFamily="34" charset="0"/>
              </a:rPr>
              <a:t> </a:t>
            </a:r>
            <a:r>
              <a:rPr lang="fi-FI" sz="1600" dirty="0" err="1">
                <a:cs typeface="Arial" panose="020B0604020202020204" pitchFamily="34" charset="0"/>
              </a:rPr>
              <a:t>closed</a:t>
            </a:r>
            <a:r>
              <a:rPr lang="fi-FI" sz="1600" dirty="0">
                <a:cs typeface="Arial" panose="020B0604020202020204" pitchFamily="34" charset="0"/>
              </a:rPr>
              <a:t> and </a:t>
            </a:r>
            <a:r>
              <a:rPr lang="fi-FI" sz="1600" dirty="0" err="1">
                <a:cs typeface="Arial" panose="020B0604020202020204" pitchFamily="34" charset="0"/>
              </a:rPr>
              <a:t>the</a:t>
            </a:r>
            <a:r>
              <a:rPr lang="fi-FI" sz="1600" dirty="0">
                <a:cs typeface="Arial" panose="020B0604020202020204" pitchFamily="34" charset="0"/>
              </a:rPr>
              <a:t> </a:t>
            </a:r>
            <a:r>
              <a:rPr lang="fi-FI" sz="1600" b="1" dirty="0" err="1">
                <a:solidFill>
                  <a:srgbClr val="0070C0"/>
                </a:solidFill>
                <a:cs typeface="Arial" panose="020B0604020202020204" pitchFamily="34" charset="0"/>
              </a:rPr>
              <a:t>preliminary</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results</a:t>
            </a:r>
            <a:r>
              <a:rPr lang="fi-FI" sz="1600" b="1" dirty="0">
                <a:solidFill>
                  <a:srgbClr val="0070C0"/>
                </a:solidFill>
                <a:cs typeface="Arial" panose="020B0604020202020204" pitchFamily="34" charset="0"/>
              </a:rPr>
              <a:t> of </a:t>
            </a:r>
            <a:r>
              <a:rPr lang="fi-FI" sz="1600" b="1" dirty="0" err="1">
                <a:solidFill>
                  <a:srgbClr val="0070C0"/>
                </a:solidFill>
                <a:cs typeface="Arial" panose="020B0604020202020204" pitchFamily="34" charset="0"/>
              </a:rPr>
              <a:t>selection</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communicated</a:t>
            </a:r>
            <a:r>
              <a:rPr lang="fi-FI" sz="1600" b="1" dirty="0">
                <a:solidFill>
                  <a:srgbClr val="0070C0"/>
                </a:solidFill>
                <a:cs typeface="Arial" panose="020B0604020202020204" pitchFamily="34" charset="0"/>
              </a:rPr>
              <a:t> to </a:t>
            </a:r>
            <a:r>
              <a:rPr lang="fi-FI" sz="1600" b="1" dirty="0" err="1">
                <a:solidFill>
                  <a:srgbClr val="0070C0"/>
                </a:solidFill>
                <a:cs typeface="Arial" panose="020B0604020202020204" pitchFamily="34" charset="0"/>
              </a:rPr>
              <a:t>all</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proposed</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task</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holders</a:t>
            </a:r>
            <a:endParaRPr lang="fi-FI" sz="1600" b="1" dirty="0">
              <a:solidFill>
                <a:srgbClr val="0070C0"/>
              </a:solidFill>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rPr>
              <a:t>Tight</a:t>
            </a:r>
            <a:r>
              <a:rPr lang="fi-FI" sz="1400" dirty="0">
                <a:cs typeface="Arial" panose="020B0604020202020204" pitchFamily="34" charset="0"/>
              </a:rPr>
              <a:t> </a:t>
            </a:r>
            <a:r>
              <a:rPr lang="fi-FI" sz="1400" dirty="0" err="1">
                <a:cs typeface="Arial" panose="020B0604020202020204" pitchFamily="34" charset="0"/>
              </a:rPr>
              <a:t>budget</a:t>
            </a:r>
            <a:r>
              <a:rPr lang="fi-FI" sz="1400" dirty="0">
                <a:cs typeface="Arial" panose="020B0604020202020204" pitchFamily="34" charset="0"/>
              </a:rPr>
              <a:t>, </a:t>
            </a:r>
            <a:r>
              <a:rPr lang="fi-FI" sz="1400" dirty="0" err="1">
                <a:cs typeface="Arial" panose="020B0604020202020204" pitchFamily="34" charset="0"/>
              </a:rPr>
              <a:t>practically</a:t>
            </a:r>
            <a:r>
              <a:rPr lang="fi-FI" sz="1400" dirty="0">
                <a:cs typeface="Arial" panose="020B0604020202020204" pitchFamily="34" charset="0"/>
              </a:rPr>
              <a:t> </a:t>
            </a:r>
            <a:r>
              <a:rPr lang="fi-FI" sz="1400" dirty="0" err="1">
                <a:cs typeface="Arial" panose="020B0604020202020204" pitchFamily="34" charset="0"/>
              </a:rPr>
              <a:t>everybody</a:t>
            </a:r>
            <a:r>
              <a:rPr lang="fi-FI" sz="1400" dirty="0">
                <a:cs typeface="Arial" panose="020B0604020202020204" pitchFamily="34" charset="0"/>
              </a:rPr>
              <a:t> </a:t>
            </a:r>
            <a:r>
              <a:rPr lang="fi-FI" sz="1400" dirty="0" err="1">
                <a:cs typeface="Arial" panose="020B0604020202020204" pitchFamily="34" charset="0"/>
              </a:rPr>
              <a:t>was</a:t>
            </a:r>
            <a:r>
              <a:rPr lang="fi-FI" sz="1400" dirty="0">
                <a:cs typeface="Arial" panose="020B0604020202020204" pitchFamily="34" charset="0"/>
              </a:rPr>
              <a:t> </a:t>
            </a:r>
            <a:r>
              <a:rPr lang="fi-FI" sz="1400" dirty="0" err="1">
                <a:cs typeface="Arial" panose="020B0604020202020204" pitchFamily="34" charset="0"/>
              </a:rPr>
              <a:t>cut</a:t>
            </a:r>
            <a:r>
              <a:rPr lang="fi-FI" sz="1400" dirty="0">
                <a:cs typeface="Arial" panose="020B0604020202020204" pitchFamily="34" charset="0"/>
              </a:rPr>
              <a:t> </a:t>
            </a:r>
            <a:r>
              <a:rPr lang="fi-FI" sz="1400" dirty="0" err="1">
                <a:cs typeface="Arial" panose="020B0604020202020204" pitchFamily="34" charset="0"/>
              </a:rPr>
              <a:t>with</a:t>
            </a:r>
            <a:r>
              <a:rPr lang="fi-FI" sz="1400" dirty="0">
                <a:cs typeface="Arial" panose="020B0604020202020204" pitchFamily="34" charset="0"/>
              </a:rPr>
              <a:t> </a:t>
            </a:r>
            <a:r>
              <a:rPr lang="fi-FI" sz="1400" dirty="0" err="1">
                <a:cs typeface="Arial" panose="020B0604020202020204" pitchFamily="34" charset="0"/>
              </a:rPr>
              <a:t>respect</a:t>
            </a:r>
            <a:r>
              <a:rPr lang="fi-FI" sz="1400" dirty="0">
                <a:cs typeface="Arial" panose="020B0604020202020204" pitchFamily="34" charset="0"/>
              </a:rPr>
              <a:t> to </a:t>
            </a:r>
            <a:r>
              <a:rPr lang="fi-FI" sz="1400" dirty="0" err="1">
                <a:cs typeface="Arial" panose="020B0604020202020204" pitchFamily="34" charset="0"/>
              </a:rPr>
              <a:t>the</a:t>
            </a:r>
            <a:r>
              <a:rPr lang="fi-FI" sz="1400" dirty="0">
                <a:cs typeface="Arial" panose="020B0604020202020204" pitchFamily="34" charset="0"/>
              </a:rPr>
              <a:t> 2025 </a:t>
            </a:r>
            <a:r>
              <a:rPr lang="fi-FI" sz="1400" dirty="0" err="1">
                <a:cs typeface="Arial" panose="020B0604020202020204" pitchFamily="34" charset="0"/>
              </a:rPr>
              <a:t>allocations</a:t>
            </a:r>
            <a:r>
              <a:rPr lang="fi-FI" sz="1400" dirty="0">
                <a:cs typeface="Arial" panose="020B0604020202020204" pitchFamily="34" charset="0"/>
              </a:rPr>
              <a:t> and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submitted</a:t>
            </a:r>
            <a:r>
              <a:rPr lang="fi-FI" sz="1400" dirty="0">
                <a:cs typeface="Arial" panose="020B0604020202020204" pitchFamily="34" charset="0"/>
              </a:rPr>
              <a:t> </a:t>
            </a:r>
            <a:r>
              <a:rPr lang="fi-FI" sz="1400" dirty="0" err="1">
                <a:cs typeface="Arial" panose="020B0604020202020204" pitchFamily="34" charset="0"/>
              </a:rPr>
              <a:t>bids</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In addition, some </a:t>
            </a:r>
            <a:r>
              <a:rPr lang="fi-FI" sz="1400" dirty="0" err="1">
                <a:cs typeface="Arial" panose="020B0604020202020204" pitchFamily="34" charset="0"/>
              </a:rPr>
              <a:t>areas</a:t>
            </a:r>
            <a:r>
              <a:rPr lang="fi-FI" sz="1400" dirty="0">
                <a:cs typeface="Arial" panose="020B0604020202020204" pitchFamily="34" charset="0"/>
              </a:rPr>
              <a:t> </a:t>
            </a:r>
            <a:r>
              <a:rPr lang="fi-FI" sz="1400" dirty="0" err="1">
                <a:cs typeface="Arial" panose="020B0604020202020204" pitchFamily="34" charset="0"/>
              </a:rPr>
              <a:t>were</a:t>
            </a:r>
            <a:r>
              <a:rPr lang="fi-FI" sz="1400" dirty="0">
                <a:cs typeface="Arial" panose="020B0604020202020204" pitchFamily="34" charset="0"/>
              </a:rPr>
              <a:t> </a:t>
            </a:r>
            <a:r>
              <a:rPr lang="fi-FI" sz="1400" dirty="0" err="1">
                <a:cs typeface="Arial" panose="020B0604020202020204" pitchFamily="34" charset="0"/>
              </a:rPr>
              <a:t>completely</a:t>
            </a:r>
            <a:r>
              <a:rPr lang="fi-FI" sz="1400" dirty="0">
                <a:cs typeface="Arial" panose="020B0604020202020204" pitchFamily="34" charset="0"/>
              </a:rPr>
              <a:t> </a:t>
            </a:r>
            <a:r>
              <a:rPr lang="fi-FI" sz="1400" dirty="0" err="1">
                <a:cs typeface="Arial" panose="020B0604020202020204" pitchFamily="34" charset="0"/>
              </a:rPr>
              <a:t>stopped</a:t>
            </a:r>
            <a:r>
              <a:rPr lang="fi-FI" sz="1400" dirty="0">
                <a:cs typeface="Arial" panose="020B0604020202020204" pitchFamily="34" charset="0"/>
              </a:rPr>
              <a:t>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mirrors</a:t>
            </a:r>
            <a:r>
              <a:rPr lang="fi-FI" sz="1400" dirty="0">
                <a:cs typeface="Arial" panose="020B0604020202020204" pitchFamily="34" charset="0"/>
              </a:rPr>
              <a:t>) and </a:t>
            </a:r>
            <a:r>
              <a:rPr lang="fi-FI" sz="1400" dirty="0" err="1">
                <a:cs typeface="Arial" panose="020B0604020202020204" pitchFamily="34" charset="0"/>
              </a:rPr>
              <a:t>all</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surface</a:t>
            </a:r>
            <a:r>
              <a:rPr lang="fi-FI" sz="1400" dirty="0">
                <a:cs typeface="Arial" panose="020B0604020202020204" pitchFamily="34" charset="0"/>
              </a:rPr>
              <a:t> </a:t>
            </a:r>
            <a:r>
              <a:rPr lang="fi-FI" sz="1400" dirty="0" err="1">
                <a:cs typeface="Arial" panose="020B0604020202020204" pitchFamily="34" charset="0"/>
              </a:rPr>
              <a:t>analyses</a:t>
            </a:r>
            <a:r>
              <a:rPr lang="fi-FI" sz="1400" dirty="0">
                <a:cs typeface="Arial" panose="020B0604020202020204" pitchFamily="34" charset="0"/>
              </a:rPr>
              <a:t> </a:t>
            </a:r>
            <a:r>
              <a:rPr lang="fi-FI" sz="1400" dirty="0" err="1">
                <a:cs typeface="Arial" panose="020B0604020202020204" pitchFamily="34" charset="0"/>
              </a:rPr>
              <a:t>moved</a:t>
            </a:r>
            <a:r>
              <a:rPr lang="fi-FI" sz="1400" dirty="0">
                <a:cs typeface="Arial" panose="020B0604020202020204" pitchFamily="34" charset="0"/>
              </a:rPr>
              <a:t> </a:t>
            </a:r>
            <a:r>
              <a:rPr lang="fi-FI" sz="1400" dirty="0" err="1">
                <a:cs typeface="Arial" panose="020B0604020202020204" pitchFamily="34" charset="0"/>
              </a:rPr>
              <a:t>under</a:t>
            </a:r>
            <a:r>
              <a:rPr lang="fi-FI" sz="1400" dirty="0">
                <a:cs typeface="Arial" panose="020B0604020202020204" pitchFamily="34" charset="0"/>
              </a:rPr>
              <a:t> </a:t>
            </a:r>
            <a:r>
              <a:rPr lang="fi-FI" sz="1400" dirty="0" err="1">
                <a:cs typeface="Arial" panose="020B0604020202020204" pitchFamily="34" charset="0"/>
              </a:rPr>
              <a:t>one</a:t>
            </a:r>
            <a:r>
              <a:rPr lang="fi-FI" sz="1400" dirty="0">
                <a:cs typeface="Arial" panose="020B0604020202020204" pitchFamily="34" charset="0"/>
              </a:rPr>
              <a:t> </a:t>
            </a:r>
            <a:r>
              <a:rPr lang="fi-FI" sz="1400" dirty="0" err="1">
                <a:cs typeface="Arial" panose="020B0604020202020204" pitchFamily="34" charset="0"/>
              </a:rPr>
              <a:t>activity</a:t>
            </a:r>
            <a:r>
              <a:rPr lang="fi-FI" sz="1400" dirty="0">
                <a:cs typeface="Arial" panose="020B0604020202020204" pitchFamily="34" charset="0"/>
              </a:rPr>
              <a:t> </a:t>
            </a:r>
            <a:r>
              <a:rPr lang="fi-FI" sz="1400" dirty="0" err="1">
                <a:cs typeface="Arial" panose="020B0604020202020204" pitchFamily="34" charset="0"/>
              </a:rPr>
              <a:t>area</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Some </a:t>
            </a:r>
            <a:r>
              <a:rPr lang="fi-FI" sz="1400" dirty="0" err="1">
                <a:cs typeface="Arial" panose="020B0604020202020204" pitchFamily="34" charset="0"/>
              </a:rPr>
              <a:t>new</a:t>
            </a:r>
            <a:r>
              <a:rPr lang="fi-FI" sz="1400" dirty="0">
                <a:cs typeface="Arial" panose="020B0604020202020204" pitchFamily="34" charset="0"/>
              </a:rPr>
              <a:t> </a:t>
            </a:r>
            <a:r>
              <a:rPr lang="fi-FI" sz="1400" dirty="0" err="1">
                <a:cs typeface="Arial" panose="020B0604020202020204" pitchFamily="34" charset="0"/>
              </a:rPr>
              <a:t>contributors</a:t>
            </a:r>
            <a:r>
              <a:rPr lang="fi-FI" sz="1400" dirty="0">
                <a:cs typeface="Arial" panose="020B0604020202020204" pitchFamily="34" charset="0"/>
              </a:rPr>
              <a:t> </a:t>
            </a:r>
            <a:r>
              <a:rPr lang="fi-FI" sz="1400" dirty="0" err="1">
                <a:cs typeface="Arial" panose="020B0604020202020204" pitchFamily="34" charset="0"/>
              </a:rPr>
              <a:t>but</a:t>
            </a:r>
            <a:r>
              <a:rPr lang="fi-FI" sz="1400" dirty="0">
                <a:cs typeface="Arial" panose="020B0604020202020204" pitchFamily="34" charset="0"/>
              </a:rPr>
              <a:t> </a:t>
            </a:r>
            <a:r>
              <a:rPr lang="fi-FI" sz="1400" dirty="0" err="1">
                <a:cs typeface="Arial" panose="020B0604020202020204" pitchFamily="34" charset="0"/>
              </a:rPr>
              <a:t>essentially</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same</a:t>
            </a:r>
            <a:r>
              <a:rPr lang="fi-FI" sz="1400" dirty="0">
                <a:cs typeface="Arial" panose="020B0604020202020204" pitchFamily="34" charset="0"/>
              </a:rPr>
              <a:t> team </a:t>
            </a:r>
            <a:r>
              <a:rPr lang="fi-FI" sz="1400" dirty="0" err="1">
                <a:cs typeface="Arial" panose="020B0604020202020204" pitchFamily="34" charset="0"/>
              </a:rPr>
              <a:t>will</a:t>
            </a:r>
            <a:r>
              <a:rPr lang="fi-FI" sz="1400" dirty="0">
                <a:cs typeface="Arial" panose="020B0604020202020204" pitchFamily="34" charset="0"/>
              </a:rPr>
              <a:t> </a:t>
            </a:r>
            <a:r>
              <a:rPr lang="fi-FI" sz="1400" dirty="0" err="1">
                <a:cs typeface="Arial" panose="020B0604020202020204" pitchFamily="34" charset="0"/>
              </a:rPr>
              <a:t>continue</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b="1" dirty="0" err="1">
                <a:cs typeface="Arial" panose="020B0604020202020204" pitchFamily="34" charset="0"/>
              </a:rPr>
              <a:t>Possible</a:t>
            </a:r>
            <a:r>
              <a:rPr lang="fi-FI" sz="1400" b="1" dirty="0">
                <a:cs typeface="Arial" panose="020B0604020202020204" pitchFamily="34" charset="0"/>
              </a:rPr>
              <a:t> </a:t>
            </a:r>
            <a:r>
              <a:rPr lang="fi-FI" sz="1400" b="1" dirty="0" err="1">
                <a:cs typeface="Arial" panose="020B0604020202020204" pitchFamily="34" charset="0"/>
              </a:rPr>
              <a:t>budget</a:t>
            </a:r>
            <a:r>
              <a:rPr lang="fi-FI" sz="1400" b="1" dirty="0">
                <a:cs typeface="Arial" panose="020B0604020202020204" pitchFamily="34" charset="0"/>
              </a:rPr>
              <a:t> </a:t>
            </a:r>
            <a:r>
              <a:rPr lang="fi-FI" sz="1400" b="1" dirty="0" err="1">
                <a:cs typeface="Arial" panose="020B0604020202020204" pitchFamily="34" charset="0"/>
              </a:rPr>
              <a:t>adjustements</a:t>
            </a:r>
            <a:r>
              <a:rPr lang="fi-FI" sz="1400" b="1" dirty="0">
                <a:cs typeface="Arial" panose="020B0604020202020204" pitchFamily="34" charset="0"/>
              </a:rPr>
              <a:t> </a:t>
            </a:r>
            <a:r>
              <a:rPr lang="fi-FI" sz="1400" b="1" dirty="0" err="1">
                <a:cs typeface="Arial" panose="020B0604020202020204" pitchFamily="34" charset="0"/>
              </a:rPr>
              <a:t>can</a:t>
            </a:r>
            <a:r>
              <a:rPr lang="fi-FI" sz="1400" b="1" dirty="0">
                <a:cs typeface="Arial" panose="020B0604020202020204" pitchFamily="34" charset="0"/>
              </a:rPr>
              <a:t> </a:t>
            </a:r>
            <a:r>
              <a:rPr lang="fi-FI" sz="1400" b="1" dirty="0" err="1">
                <a:cs typeface="Arial" panose="020B0604020202020204" pitchFamily="34" charset="0"/>
              </a:rPr>
              <a:t>be</a:t>
            </a:r>
            <a:r>
              <a:rPr lang="fi-FI" sz="1400" b="1" dirty="0">
                <a:cs typeface="Arial" panose="020B0604020202020204" pitchFamily="34" charset="0"/>
              </a:rPr>
              <a:t> made </a:t>
            </a:r>
            <a:r>
              <a:rPr lang="fi-FI" sz="1400" b="1" dirty="0" err="1">
                <a:cs typeface="Arial" panose="020B0604020202020204" pitchFamily="34" charset="0"/>
              </a:rPr>
              <a:t>only</a:t>
            </a:r>
            <a:r>
              <a:rPr lang="fi-FI" sz="1400" b="1" dirty="0">
                <a:cs typeface="Arial" panose="020B0604020202020204" pitchFamily="34" charset="0"/>
              </a:rPr>
              <a:t> in 2026</a:t>
            </a:r>
          </a:p>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Everybody</a:t>
            </a:r>
            <a:r>
              <a:rPr lang="fi-FI" sz="1600" dirty="0">
                <a:cs typeface="Arial" panose="020B0604020202020204" pitchFamily="34" charset="0"/>
              </a:rPr>
              <a:t> is </a:t>
            </a:r>
            <a:r>
              <a:rPr lang="fi-FI" sz="1600" dirty="0" err="1">
                <a:cs typeface="Arial" panose="020B0604020202020204" pitchFamily="34" charset="0"/>
              </a:rPr>
              <a:t>asked</a:t>
            </a:r>
            <a:r>
              <a:rPr lang="fi-FI" sz="1600" dirty="0">
                <a:cs typeface="Arial" panose="020B0604020202020204" pitchFamily="34" charset="0"/>
              </a:rPr>
              <a:t> to </a:t>
            </a:r>
            <a:r>
              <a:rPr lang="fi-FI" sz="1600" dirty="0" err="1">
                <a:cs typeface="Arial" panose="020B0604020202020204" pitchFamily="34" charset="0"/>
              </a:rPr>
              <a:t>complete</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tasks</a:t>
            </a:r>
            <a:r>
              <a:rPr lang="fi-FI" sz="1600" dirty="0">
                <a:cs typeface="Arial" panose="020B0604020202020204" pitchFamily="34" charset="0"/>
              </a:rPr>
              <a:t> as </a:t>
            </a:r>
            <a:r>
              <a:rPr lang="fi-FI" sz="1600" dirty="0" err="1">
                <a:cs typeface="Arial" panose="020B0604020202020204" pitchFamily="34" charset="0"/>
              </a:rPr>
              <a:t>much</a:t>
            </a:r>
            <a:r>
              <a:rPr lang="fi-FI" sz="1600" dirty="0">
                <a:cs typeface="Arial" panose="020B0604020202020204" pitchFamily="34" charset="0"/>
              </a:rPr>
              <a:t> as </a:t>
            </a:r>
            <a:r>
              <a:rPr lang="fi-FI" sz="1600" dirty="0" err="1">
                <a:cs typeface="Arial" panose="020B0604020202020204" pitchFamily="34" charset="0"/>
              </a:rPr>
              <a:t>possible</a:t>
            </a:r>
            <a:r>
              <a:rPr lang="fi-FI" sz="1600" dirty="0">
                <a:cs typeface="Arial" panose="020B0604020202020204" pitchFamily="34" charset="0"/>
              </a:rPr>
              <a:t> – </a:t>
            </a:r>
            <a:r>
              <a:rPr lang="fi-FI" sz="1600" b="1" dirty="0" err="1">
                <a:solidFill>
                  <a:srgbClr val="FF0000"/>
                </a:solidFill>
                <a:cs typeface="Arial" panose="020B0604020202020204" pitchFamily="34" charset="0"/>
              </a:rPr>
              <a:t>shifting</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resources</a:t>
            </a:r>
            <a:r>
              <a:rPr lang="fi-FI" sz="1600" b="1" dirty="0">
                <a:solidFill>
                  <a:srgbClr val="FF0000"/>
                </a:solidFill>
                <a:cs typeface="Arial" panose="020B0604020202020204" pitchFamily="34" charset="0"/>
              </a:rPr>
              <a:t> into 2026 is </a:t>
            </a:r>
            <a:r>
              <a:rPr lang="fi-FI" sz="1600" b="1" dirty="0" err="1">
                <a:solidFill>
                  <a:srgbClr val="FF0000"/>
                </a:solidFill>
                <a:cs typeface="Arial" panose="020B0604020202020204" pitchFamily="34" charset="0"/>
              </a:rPr>
              <a:t>very</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difficult</a:t>
            </a:r>
            <a:r>
              <a:rPr lang="fi-FI" sz="1600" dirty="0">
                <a:cs typeface="Arial" panose="020B0604020202020204" pitchFamily="34" charset="0"/>
              </a:rPr>
              <a:t> (</a:t>
            </a:r>
            <a:r>
              <a:rPr lang="fi-FI" sz="1600" dirty="0" err="1">
                <a:cs typeface="Arial" panose="020B0604020202020204" pitchFamily="34" charset="0"/>
              </a:rPr>
              <a:t>practically</a:t>
            </a:r>
            <a:r>
              <a:rPr lang="fi-FI" sz="1600" dirty="0">
                <a:cs typeface="Arial" panose="020B0604020202020204" pitchFamily="34" charset="0"/>
              </a:rPr>
              <a:t> </a:t>
            </a:r>
            <a:r>
              <a:rPr lang="fi-FI" sz="1600" dirty="0" err="1">
                <a:cs typeface="Arial" panose="020B0604020202020204" pitchFamily="34" charset="0"/>
              </a:rPr>
              <a:t>impossible</a:t>
            </a:r>
            <a:r>
              <a:rPr lang="fi-FI" sz="1600" dirty="0">
                <a:cs typeface="Arial" panose="020B0604020202020204" pitchFamily="34" charset="0"/>
              </a:rPr>
              <a:t>)</a:t>
            </a:r>
          </a:p>
          <a:p>
            <a:pPr marL="285750" indent="-285750">
              <a:lnSpc>
                <a:spcPct val="113000"/>
              </a:lnSpc>
              <a:spcBef>
                <a:spcPts val="600"/>
              </a:spcBef>
              <a:buFont typeface="Wingdings" panose="05000000000000000000" pitchFamily="2" charset="2"/>
              <a:buChar char="§"/>
            </a:pPr>
            <a:r>
              <a:rPr lang="fi-FI" sz="1600" b="1" dirty="0" err="1">
                <a:solidFill>
                  <a:srgbClr val="0070C0"/>
                </a:solidFill>
                <a:cs typeface="Arial" panose="020B0604020202020204" pitchFamily="34" charset="0"/>
              </a:rPr>
              <a:t>What</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next</a:t>
            </a:r>
            <a:r>
              <a:rPr lang="fi-FI" sz="1600" b="1" dirty="0">
                <a:solidFill>
                  <a:srgbClr val="0070C0"/>
                </a:solidFill>
                <a:cs typeface="Arial" panose="020B0604020202020204" pitchFamily="34" charset="0"/>
              </a:rPr>
              <a:t>?</a:t>
            </a:r>
          </a:p>
          <a:p>
            <a:pPr marL="742950" lvl="1" indent="-285750">
              <a:lnSpc>
                <a:spcPct val="113000"/>
              </a:lnSpc>
              <a:buFont typeface="Wingdings" panose="05000000000000000000" pitchFamily="2" charset="2"/>
              <a:buChar char="ü"/>
            </a:pPr>
            <a:r>
              <a:rPr lang="fi-FI" sz="1400" dirty="0">
                <a:cs typeface="Arial" panose="020B0604020202020204" pitchFamily="34" charset="0"/>
              </a:rPr>
              <a:t>WPPWIE </a:t>
            </a:r>
            <a:r>
              <a:rPr lang="fi-FI" sz="1400" dirty="0" err="1">
                <a:cs typeface="Arial" panose="020B0604020202020204" pitchFamily="34" charset="0"/>
              </a:rPr>
              <a:t>review</a:t>
            </a:r>
            <a:r>
              <a:rPr lang="fi-FI" sz="1400" dirty="0">
                <a:cs typeface="Arial" panose="020B0604020202020204" pitchFamily="34" charset="0"/>
              </a:rPr>
              <a:t> </a:t>
            </a:r>
            <a:r>
              <a:rPr lang="fi-FI" sz="1400" dirty="0" err="1">
                <a:cs typeface="Arial" panose="020B0604020202020204" pitchFamily="34" charset="0"/>
              </a:rPr>
              <a:t>meeting</a:t>
            </a:r>
            <a:r>
              <a:rPr lang="fi-FI" sz="1400" dirty="0">
                <a:cs typeface="Arial" panose="020B0604020202020204" pitchFamily="34" charset="0"/>
              </a:rPr>
              <a:t> in FZJ in 17-21 November </a:t>
            </a:r>
            <a:r>
              <a:rPr lang="fi-FI" sz="1400" dirty="0">
                <a:cs typeface="Arial" panose="020B0604020202020204" pitchFamily="34" charset="0"/>
                <a:sym typeface="Wingdings" panose="05000000000000000000" pitchFamily="2" charset="2"/>
              </a:rPr>
              <a:t> </a:t>
            </a:r>
            <a:r>
              <a:rPr lang="fi-FI" sz="1400" u="sng" dirty="0">
                <a:cs typeface="Arial" panose="020B0604020202020204" pitchFamily="34" charset="0"/>
                <a:sym typeface="Wingdings" panose="05000000000000000000" pitchFamily="2" charset="2"/>
              </a:rPr>
              <a:t>PLEASE PROVIDE ME WITH 1-2 SLIDES OF YOUR TASK AND ACHIEVEMENTS</a:t>
            </a:r>
            <a:r>
              <a:rPr lang="fi-FI" sz="1400" u="sng" dirty="0">
                <a:cs typeface="Arial" panose="020B0604020202020204" pitchFamily="34" charset="0"/>
              </a:rPr>
              <a:t> </a:t>
            </a:r>
          </a:p>
          <a:p>
            <a:pPr marL="742950" lvl="1" indent="-285750">
              <a:lnSpc>
                <a:spcPct val="113000"/>
              </a:lnSpc>
              <a:buFont typeface="Wingdings" panose="05000000000000000000" pitchFamily="2" charset="2"/>
              <a:buChar char="ü"/>
            </a:pPr>
            <a:r>
              <a:rPr lang="fi-FI" sz="1400" dirty="0">
                <a:cs typeface="Arial" panose="020B0604020202020204" pitchFamily="34" charset="0"/>
              </a:rPr>
              <a:t>If </a:t>
            </a:r>
            <a:r>
              <a:rPr lang="fi-FI" sz="1400" dirty="0" err="1">
                <a:cs typeface="Arial" panose="020B0604020202020204" pitchFamily="34" charset="0"/>
              </a:rPr>
              <a:t>willing</a:t>
            </a:r>
            <a:r>
              <a:rPr lang="fi-FI" sz="1400" dirty="0">
                <a:cs typeface="Arial" panose="020B0604020202020204" pitchFamily="34" charset="0"/>
              </a:rPr>
              <a:t> to </a:t>
            </a:r>
            <a:r>
              <a:rPr lang="fi-FI" sz="1400" dirty="0" err="1">
                <a:cs typeface="Arial" panose="020B0604020202020204" pitchFamily="34" charset="0"/>
              </a:rPr>
              <a:t>give</a:t>
            </a:r>
            <a:r>
              <a:rPr lang="fi-FI" sz="1400" dirty="0">
                <a:cs typeface="Arial" panose="020B0604020202020204" pitchFamily="34" charset="0"/>
              </a:rPr>
              <a:t> a </a:t>
            </a:r>
            <a:r>
              <a:rPr lang="fi-FI" sz="1400" dirty="0" err="1">
                <a:cs typeface="Arial" panose="020B0604020202020204" pitchFamily="34" charset="0"/>
              </a:rPr>
              <a:t>highlight</a:t>
            </a:r>
            <a:r>
              <a:rPr lang="fi-FI" sz="1400" dirty="0">
                <a:cs typeface="Arial" panose="020B0604020202020204" pitchFamily="34" charset="0"/>
              </a:rPr>
              <a:t> </a:t>
            </a:r>
            <a:r>
              <a:rPr lang="fi-FI" sz="1400" dirty="0" err="1">
                <a:cs typeface="Arial" panose="020B0604020202020204" pitchFamily="34" charset="0"/>
              </a:rPr>
              <a:t>talk</a:t>
            </a:r>
            <a:r>
              <a:rPr lang="fi-FI" sz="1400" dirty="0">
                <a:cs typeface="Arial" panose="020B0604020202020204" pitchFamily="34" charset="0"/>
              </a:rPr>
              <a:t>, </a:t>
            </a:r>
            <a:r>
              <a:rPr lang="fi-FI" sz="1400" b="1" dirty="0" err="1">
                <a:solidFill>
                  <a:srgbClr val="0070C0"/>
                </a:solidFill>
                <a:cs typeface="Arial" panose="020B0604020202020204" pitchFamily="34" charset="0"/>
              </a:rPr>
              <a:t>there</a:t>
            </a:r>
            <a:r>
              <a:rPr lang="fi-FI" sz="1400" b="1" dirty="0">
                <a:solidFill>
                  <a:srgbClr val="0070C0"/>
                </a:solidFill>
                <a:cs typeface="Arial" panose="020B0604020202020204" pitchFamily="34" charset="0"/>
              </a:rPr>
              <a:t> is at </a:t>
            </a:r>
            <a:r>
              <a:rPr lang="fi-FI" sz="1400" b="1" dirty="0" err="1">
                <a:solidFill>
                  <a:srgbClr val="0070C0"/>
                </a:solidFill>
                <a:cs typeface="Arial" panose="020B0604020202020204" pitchFamily="34" charset="0"/>
              </a:rPr>
              <a:t>least</a:t>
            </a:r>
            <a:r>
              <a:rPr lang="fi-FI" sz="1400" b="1" dirty="0">
                <a:solidFill>
                  <a:srgbClr val="0070C0"/>
                </a:solidFill>
                <a:cs typeface="Arial" panose="020B0604020202020204" pitchFamily="34" charset="0"/>
              </a:rPr>
              <a:t> </a:t>
            </a:r>
            <a:r>
              <a:rPr lang="fi-FI" sz="1400" b="1" dirty="0" err="1">
                <a:solidFill>
                  <a:srgbClr val="0070C0"/>
                </a:solidFill>
                <a:cs typeface="Arial" panose="020B0604020202020204" pitchFamily="34" charset="0"/>
              </a:rPr>
              <a:t>one</a:t>
            </a:r>
            <a:r>
              <a:rPr lang="fi-FI" sz="1400" b="1" dirty="0">
                <a:solidFill>
                  <a:srgbClr val="0070C0"/>
                </a:solidFill>
                <a:cs typeface="Arial" panose="020B0604020202020204" pitchFamily="34" charset="0"/>
              </a:rPr>
              <a:t> open </a:t>
            </a:r>
            <a:r>
              <a:rPr lang="fi-FI" sz="1400" b="1" dirty="0" err="1">
                <a:solidFill>
                  <a:srgbClr val="0070C0"/>
                </a:solidFill>
                <a:cs typeface="Arial" panose="020B0604020202020204" pitchFamily="34" charset="0"/>
              </a:rPr>
              <a:t>slot</a:t>
            </a:r>
            <a:r>
              <a:rPr lang="fi-FI" sz="1400" b="1" dirty="0">
                <a:solidFill>
                  <a:srgbClr val="0070C0"/>
                </a:solidFill>
                <a:cs typeface="Arial" panose="020B0604020202020204" pitchFamily="34" charset="0"/>
              </a:rPr>
              <a:t> on </a:t>
            </a:r>
            <a:r>
              <a:rPr lang="fi-FI" sz="1400" b="1" dirty="0" err="1">
                <a:solidFill>
                  <a:srgbClr val="0070C0"/>
                </a:solidFill>
                <a:cs typeface="Arial" panose="020B0604020202020204" pitchFamily="34" charset="0"/>
              </a:rPr>
              <a:t>the</a:t>
            </a:r>
            <a:r>
              <a:rPr lang="fi-FI" sz="1400" b="1" dirty="0">
                <a:solidFill>
                  <a:srgbClr val="0070C0"/>
                </a:solidFill>
                <a:cs typeface="Arial" panose="020B0604020202020204" pitchFamily="34" charset="0"/>
              </a:rPr>
              <a:t> agenda</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This</a:t>
            </a:r>
            <a:r>
              <a:rPr lang="fi-FI" sz="1400" dirty="0">
                <a:cs typeface="Arial" panose="020B0604020202020204" pitchFamily="34" charset="0"/>
              </a:rPr>
              <a:t> is </a:t>
            </a:r>
            <a:r>
              <a:rPr lang="fi-FI" sz="1400" dirty="0" err="1">
                <a:cs typeface="Arial" panose="020B0604020202020204" pitchFamily="34" charset="0"/>
              </a:rPr>
              <a:t>also</a:t>
            </a:r>
            <a:r>
              <a:rPr lang="fi-FI" sz="1400" dirty="0">
                <a:cs typeface="Arial" panose="020B0604020202020204" pitchFamily="34" charset="0"/>
              </a:rPr>
              <a:t> </a:t>
            </a:r>
            <a:r>
              <a:rPr lang="fi-FI" sz="1400" dirty="0" err="1">
                <a:cs typeface="Arial" panose="020B0604020202020204" pitchFamily="34" charset="0"/>
              </a:rPr>
              <a:t>important</a:t>
            </a:r>
            <a:r>
              <a:rPr lang="fi-FI" sz="1400" dirty="0">
                <a:cs typeface="Arial" panose="020B0604020202020204" pitchFamily="34" charset="0"/>
              </a:rPr>
              <a:t> for </a:t>
            </a:r>
            <a:r>
              <a:rPr lang="fi-FI" sz="1400" dirty="0" err="1">
                <a:cs typeface="Arial" panose="020B0604020202020204" pitchFamily="34" charset="0"/>
              </a:rPr>
              <a:t>compiling</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report</a:t>
            </a:r>
            <a:r>
              <a:rPr lang="fi-FI" sz="1400" dirty="0">
                <a:cs typeface="Arial" panose="020B0604020202020204" pitchFamily="34" charset="0"/>
              </a:rPr>
              <a:t> of </a:t>
            </a:r>
            <a:r>
              <a:rPr lang="fi-FI" sz="1400" dirty="0" err="1">
                <a:cs typeface="Arial" panose="020B0604020202020204" pitchFamily="34" charset="0"/>
              </a:rPr>
              <a:t>the</a:t>
            </a:r>
            <a:r>
              <a:rPr lang="fi-FI" sz="1400" dirty="0">
                <a:cs typeface="Arial" panose="020B0604020202020204" pitchFamily="34" charset="0"/>
              </a:rPr>
              <a:t> 2025 </a:t>
            </a:r>
            <a:r>
              <a:rPr lang="fi-FI" sz="1400" dirty="0" err="1">
                <a:cs typeface="Arial" panose="020B0604020202020204" pitchFamily="34" charset="0"/>
              </a:rPr>
              <a:t>activities</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slides</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are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not</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enough</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but</a:t>
            </a:r>
            <a:r>
              <a:rPr lang="fi-FI" sz="1400" dirty="0">
                <a:cs typeface="Arial" panose="020B0604020202020204" pitchFamily="34" charset="0"/>
                <a:sym typeface="Wingdings" panose="05000000000000000000" pitchFamily="2" charset="2"/>
              </a:rPr>
              <a:t> a </a:t>
            </a:r>
            <a:r>
              <a:rPr lang="fi-FI" sz="1400" dirty="0" err="1">
                <a:cs typeface="Arial" panose="020B0604020202020204" pitchFamily="34" charset="0"/>
                <a:sym typeface="Wingdings" panose="05000000000000000000" pitchFamily="2" charset="2"/>
              </a:rPr>
              <a:t>written</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report</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needed</a:t>
            </a:r>
            <a:endParaRPr lang="fi-FI" sz="1400" dirty="0">
              <a:cs typeface="Arial" panose="020B0604020202020204" pitchFamily="34" charset="0"/>
              <a:sym typeface="Wingdings" panose="05000000000000000000" pitchFamily="2" charset="2"/>
            </a:endParaRPr>
          </a:p>
          <a:p>
            <a:pPr marL="742950" lvl="1" indent="-285750">
              <a:lnSpc>
                <a:spcPct val="113000"/>
              </a:lnSpc>
              <a:buFont typeface="Wingdings" panose="05000000000000000000" pitchFamily="2" charset="2"/>
              <a:buChar char="ü"/>
            </a:pPr>
            <a:r>
              <a:rPr lang="fi-FI" sz="1400" b="1" dirty="0" err="1">
                <a:solidFill>
                  <a:srgbClr val="FF0000"/>
                </a:solidFill>
                <a:cs typeface="Arial" panose="020B0604020202020204" pitchFamily="34" charset="0"/>
                <a:sym typeface="Wingdings" panose="05000000000000000000" pitchFamily="2" charset="2"/>
              </a:rPr>
              <a:t>Drafting</a:t>
            </a:r>
            <a:r>
              <a:rPr lang="fi-FI" sz="1400" b="1" dirty="0">
                <a:solidFill>
                  <a:srgbClr val="FF0000"/>
                </a:solidFill>
                <a:cs typeface="Arial" panose="020B0604020202020204" pitchFamily="34" charset="0"/>
                <a:sym typeface="Wingdings" panose="05000000000000000000" pitchFamily="2" charset="2"/>
              </a:rPr>
              <a:t> of </a:t>
            </a:r>
            <a:r>
              <a:rPr lang="fi-FI" sz="1400" b="1" dirty="0" err="1">
                <a:solidFill>
                  <a:srgbClr val="FF0000"/>
                </a:solidFill>
                <a:cs typeface="Arial" panose="020B0604020202020204" pitchFamily="34" charset="0"/>
                <a:sym typeface="Wingdings" panose="05000000000000000000" pitchFamily="2" charset="2"/>
              </a:rPr>
              <a:t>the</a:t>
            </a:r>
            <a:r>
              <a:rPr lang="fi-FI" sz="1400" b="1" dirty="0">
                <a:solidFill>
                  <a:srgbClr val="FF0000"/>
                </a:solidFill>
                <a:cs typeface="Arial" panose="020B0604020202020204" pitchFamily="34" charset="0"/>
                <a:sym typeface="Wingdings" panose="05000000000000000000" pitchFamily="2" charset="2"/>
              </a:rPr>
              <a:t> 2026-2027 </a:t>
            </a:r>
            <a:r>
              <a:rPr lang="fi-FI" sz="1400" b="1" dirty="0" err="1">
                <a:solidFill>
                  <a:srgbClr val="FF0000"/>
                </a:solidFill>
                <a:cs typeface="Arial" panose="020B0604020202020204" pitchFamily="34" charset="0"/>
                <a:sym typeface="Wingdings" panose="05000000000000000000" pitchFamily="2" charset="2"/>
              </a:rPr>
              <a:t>activity</a:t>
            </a:r>
            <a:r>
              <a:rPr lang="fi-FI" sz="1400" b="1" dirty="0">
                <a:solidFill>
                  <a:srgbClr val="FF0000"/>
                </a:solidFill>
                <a:cs typeface="Arial" panose="020B0604020202020204" pitchFamily="34" charset="0"/>
                <a:sym typeface="Wingdings" panose="05000000000000000000" pitchFamily="2" charset="2"/>
              </a:rPr>
              <a:t> </a:t>
            </a:r>
            <a:r>
              <a:rPr lang="fi-FI" sz="1400" b="1" dirty="0" err="1">
                <a:solidFill>
                  <a:srgbClr val="FF0000"/>
                </a:solidFill>
                <a:cs typeface="Arial" panose="020B0604020202020204" pitchFamily="34" charset="0"/>
                <a:sym typeface="Wingdings" panose="05000000000000000000" pitchFamily="2" charset="2"/>
              </a:rPr>
              <a:t>sheets</a:t>
            </a:r>
            <a:r>
              <a:rPr lang="fi-FI" sz="1400" b="1" dirty="0">
                <a:solidFill>
                  <a:srgbClr val="FF0000"/>
                </a:solidFill>
                <a:cs typeface="Arial" panose="020B0604020202020204" pitchFamily="34" charset="0"/>
                <a:sym typeface="Wingdings" panose="05000000000000000000" pitchFamily="2" charset="2"/>
              </a:rPr>
              <a:t> </a:t>
            </a:r>
            <a:r>
              <a:rPr lang="fi-FI" sz="1400" b="1" dirty="0" err="1">
                <a:solidFill>
                  <a:srgbClr val="FF0000"/>
                </a:solidFill>
                <a:cs typeface="Arial" panose="020B0604020202020204" pitchFamily="34" charset="0"/>
                <a:sym typeface="Wingdings" panose="05000000000000000000" pitchFamily="2" charset="2"/>
              </a:rPr>
              <a:t>ongoing</a:t>
            </a:r>
            <a:r>
              <a:rPr lang="fi-FI" sz="1400" b="1" dirty="0">
                <a:solidFill>
                  <a:srgbClr val="FF0000"/>
                </a:solidFill>
                <a:cs typeface="Arial" panose="020B0604020202020204" pitchFamily="34" charset="0"/>
                <a:sym typeface="Wingdings" panose="05000000000000000000" pitchFamily="2" charset="2"/>
              </a:rPr>
              <a:t> </a:t>
            </a:r>
            <a:endParaRPr lang="fi-FI" sz="1600" b="1" dirty="0">
              <a:solidFill>
                <a:srgbClr val="FF0000"/>
              </a:solidFill>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170550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9E2C73-FF28-9317-2DA5-A83F9AD1DD76}"/>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2F45A8D9-8E17-71ED-B6AC-2E5A67F278A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a:t>
            </a:fld>
            <a:endParaRPr lang="en-GB">
              <a:solidFill>
                <a:prstClr val="white"/>
              </a:solidFill>
            </a:endParaRPr>
          </a:p>
        </p:txBody>
      </p:sp>
      <p:sp>
        <p:nvSpPr>
          <p:cNvPr id="7" name="Titre 1">
            <a:extLst>
              <a:ext uri="{FF2B5EF4-FFF2-40B4-BE49-F238E27FC236}">
                <a16:creationId xmlns:a16="http://schemas.microsoft.com/office/drawing/2014/main" id="{58662E72-C773-1700-72A8-533B889FB480}"/>
              </a:ext>
            </a:extLst>
          </p:cNvPr>
          <p:cNvSpPr>
            <a:spLocks noGrp="1"/>
          </p:cNvSpPr>
          <p:nvPr>
            <p:ph type="title"/>
          </p:nvPr>
        </p:nvSpPr>
        <p:spPr>
          <a:xfrm>
            <a:off x="983432" y="192515"/>
            <a:ext cx="9451776" cy="457200"/>
          </a:xfrm>
        </p:spPr>
        <p:txBody>
          <a:bodyPr/>
          <a:lstStyle/>
          <a:p>
            <a:r>
              <a:rPr lang="fr-FR" dirty="0" err="1"/>
              <a:t>Overview</a:t>
            </a:r>
            <a:r>
              <a:rPr lang="fr-FR" dirty="0"/>
              <a:t> of SP B in 2025 – high-</a:t>
            </a:r>
            <a:r>
              <a:rPr lang="fr-FR" dirty="0" err="1"/>
              <a:t>level</a:t>
            </a:r>
            <a:r>
              <a:rPr lang="fr-FR" dirty="0"/>
              <a:t> </a:t>
            </a:r>
            <a:r>
              <a:rPr lang="fr-FR" dirty="0" err="1"/>
              <a:t>status</a:t>
            </a:r>
            <a:r>
              <a:rPr lang="fr-FR" dirty="0"/>
              <a:t> of </a:t>
            </a:r>
            <a:r>
              <a:rPr lang="fr-FR" dirty="0" err="1"/>
              <a:t>activities</a:t>
            </a:r>
            <a:endParaRPr lang="fr-FR" dirty="0"/>
          </a:p>
        </p:txBody>
      </p:sp>
      <p:sp>
        <p:nvSpPr>
          <p:cNvPr id="8" name="Textfeld 4">
            <a:extLst>
              <a:ext uri="{FF2B5EF4-FFF2-40B4-BE49-F238E27FC236}">
                <a16:creationId xmlns:a16="http://schemas.microsoft.com/office/drawing/2014/main" id="{D0AF74CF-5585-45EF-C725-FAA8D6CD2E36}"/>
              </a:ext>
            </a:extLst>
          </p:cNvPr>
          <p:cNvSpPr txBox="1"/>
          <p:nvPr/>
        </p:nvSpPr>
        <p:spPr>
          <a:xfrm>
            <a:off x="107504" y="767061"/>
            <a:ext cx="11833484" cy="5243102"/>
          </a:xfrm>
          <a:prstGeom prst="rect">
            <a:avLst/>
          </a:prstGeom>
          <a:noFill/>
          <a:ln w="12700">
            <a:noFill/>
          </a:ln>
        </p:spPr>
        <p:txBody>
          <a:bodyPr wrap="square" rtlCol="0">
            <a:spAutoFit/>
          </a:bodyPr>
          <a:lstStyle/>
          <a:p>
            <a:pPr>
              <a:lnSpc>
                <a:spcPct val="113000"/>
              </a:lnSpc>
            </a:pPr>
            <a:r>
              <a:rPr lang="fi-FI" sz="1600" dirty="0" err="1">
                <a:cs typeface="Arial" panose="020B0604020202020204" pitchFamily="34" charset="0"/>
              </a:rPr>
              <a:t>Progress</a:t>
            </a:r>
            <a:r>
              <a:rPr lang="fi-FI" sz="1600" dirty="0">
                <a:cs typeface="Arial" panose="020B0604020202020204" pitchFamily="34" charset="0"/>
              </a:rPr>
              <a:t> </a:t>
            </a:r>
            <a:r>
              <a:rPr lang="fi-FI" sz="1600" dirty="0" err="1">
                <a:cs typeface="Arial" panose="020B0604020202020204" pitchFamily="34" charset="0"/>
              </a:rPr>
              <a:t>has</a:t>
            </a:r>
            <a:r>
              <a:rPr lang="fi-FI" sz="1600" dirty="0">
                <a:cs typeface="Arial" panose="020B0604020202020204" pitchFamily="34" charset="0"/>
              </a:rPr>
              <a:t> </a:t>
            </a:r>
            <a:r>
              <a:rPr lang="fi-FI" sz="1600" dirty="0" err="1">
                <a:cs typeface="Arial" panose="020B0604020202020204" pitchFamily="34" charset="0"/>
              </a:rPr>
              <a:t>been</a:t>
            </a:r>
            <a:r>
              <a:rPr lang="fi-FI" sz="1600" dirty="0">
                <a:cs typeface="Arial" panose="020B0604020202020204" pitchFamily="34" charset="0"/>
              </a:rPr>
              <a:t> made in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following</a:t>
            </a:r>
            <a:r>
              <a:rPr lang="fi-FI" sz="1600" dirty="0">
                <a:cs typeface="Arial" panose="020B0604020202020204" pitchFamily="34" charset="0"/>
              </a:rPr>
              <a:t> </a:t>
            </a:r>
            <a:r>
              <a:rPr lang="fi-FI" sz="1600" dirty="0" err="1">
                <a:cs typeface="Arial" panose="020B0604020202020204" pitchFamily="34" charset="0"/>
              </a:rPr>
              <a:t>activity</a:t>
            </a:r>
            <a:r>
              <a:rPr lang="fi-FI" sz="1600" dirty="0">
                <a:cs typeface="Arial" panose="020B0604020202020204" pitchFamily="34" charset="0"/>
              </a:rPr>
              <a:t> </a:t>
            </a:r>
            <a:r>
              <a:rPr lang="fi-FI" sz="1600" dirty="0" err="1">
                <a:cs typeface="Arial" panose="020B0604020202020204" pitchFamily="34" charset="0"/>
              </a:rPr>
              <a:t>areas</a:t>
            </a:r>
            <a:r>
              <a:rPr lang="fi-FI" sz="1600" dirty="0">
                <a:cs typeface="Arial" panose="020B0604020202020204" pitchFamily="34" charset="0"/>
              </a:rPr>
              <a:t> as </a:t>
            </a:r>
            <a:r>
              <a:rPr lang="fi-FI" sz="1600" dirty="0" err="1">
                <a:cs typeface="Arial" panose="020B0604020202020204" pitchFamily="34" charset="0"/>
              </a:rPr>
              <a:t>follows</a:t>
            </a:r>
            <a:endParaRPr lang="fi-FI" sz="16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B.1: </a:t>
            </a:r>
            <a:r>
              <a:rPr lang="en-US" sz="1600" b="1" dirty="0">
                <a:solidFill>
                  <a:srgbClr val="0070C0"/>
                </a:solidFill>
                <a:cs typeface="Arial" panose="020B0604020202020204" pitchFamily="34" charset="0"/>
              </a:rPr>
              <a:t>Physics of erosion and deposition - </a:t>
            </a:r>
            <a:r>
              <a:rPr lang="fi-FI" sz="1600" b="1" dirty="0" err="1">
                <a:solidFill>
                  <a:srgbClr val="0070C0"/>
                </a:solidFill>
                <a:cs typeface="Arial" panose="020B0604020202020204" pitchFamily="34" charset="0"/>
              </a:rPr>
              <a:t>focus</a:t>
            </a:r>
            <a:r>
              <a:rPr lang="fi-FI" sz="1600" b="1" dirty="0">
                <a:solidFill>
                  <a:srgbClr val="0070C0"/>
                </a:solidFill>
                <a:cs typeface="Arial" panose="020B0604020202020204" pitchFamily="34" charset="0"/>
              </a:rPr>
              <a:t> on cross-</a:t>
            </a:r>
            <a:r>
              <a:rPr lang="fi-FI" sz="1600" b="1" dirty="0" err="1">
                <a:solidFill>
                  <a:srgbClr val="0070C0"/>
                </a:solidFill>
                <a:cs typeface="Arial" panose="020B0604020202020204" pitchFamily="34" charset="0"/>
              </a:rPr>
              <a:t>machine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investigations</a:t>
            </a:r>
            <a:r>
              <a:rPr lang="fi-FI" sz="1600" b="1" dirty="0">
                <a:solidFill>
                  <a:srgbClr val="0070C0"/>
                </a:solidFill>
                <a:cs typeface="Arial" panose="020B0604020202020204" pitchFamily="34" charset="0"/>
              </a:rPr>
              <a:t> </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Several</a:t>
            </a:r>
            <a:r>
              <a:rPr lang="fi-FI" sz="1400" dirty="0">
                <a:cs typeface="Arial" panose="020B0604020202020204" pitchFamily="34" charset="0"/>
              </a:rPr>
              <a:t> B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exposed</a:t>
            </a:r>
            <a:r>
              <a:rPr lang="fi-FI" sz="1400" dirty="0">
                <a:cs typeface="Arial" panose="020B0604020202020204" pitchFamily="34" charset="0"/>
              </a:rPr>
              <a:t> to </a:t>
            </a:r>
            <a:r>
              <a:rPr lang="fi-FI" sz="1400" dirty="0" err="1">
                <a:cs typeface="Arial" panose="020B0604020202020204" pitchFamily="34" charset="0"/>
              </a:rPr>
              <a:t>plasmas</a:t>
            </a:r>
            <a:r>
              <a:rPr lang="fi-FI" sz="1400" dirty="0">
                <a:cs typeface="Arial" panose="020B0604020202020204" pitchFamily="34" charset="0"/>
              </a:rPr>
              <a:t> (PSI-2, MAGNUM-PSI, </a:t>
            </a:r>
            <a:r>
              <a:rPr lang="fi-FI" sz="1400" dirty="0" err="1">
                <a:cs typeface="Arial" panose="020B0604020202020204" pitchFamily="34" charset="0"/>
              </a:rPr>
              <a:t>GyM</a:t>
            </a:r>
            <a:r>
              <a:rPr lang="fi-FI" sz="1400" dirty="0">
                <a:cs typeface="Arial" panose="020B0604020202020204" pitchFamily="34" charset="0"/>
              </a:rPr>
              <a:t>) to </a:t>
            </a:r>
            <a:r>
              <a:rPr lang="fi-FI" sz="1400" dirty="0" err="1">
                <a:cs typeface="Arial" panose="020B0604020202020204" pitchFamily="34" charset="0"/>
              </a:rPr>
              <a:t>study</a:t>
            </a:r>
            <a:r>
              <a:rPr lang="fi-FI" sz="1400" dirty="0">
                <a:cs typeface="Arial" panose="020B0604020202020204" pitchFamily="34" charset="0"/>
              </a:rPr>
              <a:t> </a:t>
            </a:r>
            <a:r>
              <a:rPr lang="fi-FI" sz="1400" dirty="0" err="1">
                <a:cs typeface="Arial" panose="020B0604020202020204" pitchFamily="34" charset="0"/>
              </a:rPr>
              <a:t>physical</a:t>
            </a:r>
            <a:r>
              <a:rPr lang="fi-FI" sz="1400" dirty="0">
                <a:cs typeface="Arial" panose="020B0604020202020204" pitchFamily="34" charset="0"/>
              </a:rPr>
              <a:t> and </a:t>
            </a:r>
            <a:r>
              <a:rPr lang="fi-FI" sz="1400" dirty="0" err="1">
                <a:cs typeface="Arial" panose="020B0604020202020204" pitchFamily="34" charset="0"/>
              </a:rPr>
              <a:t>chemical</a:t>
            </a:r>
            <a:r>
              <a:rPr lang="fi-FI" sz="1400" dirty="0">
                <a:cs typeface="Arial" panose="020B0604020202020204" pitchFamily="34" charset="0"/>
              </a:rPr>
              <a:t> </a:t>
            </a:r>
            <a:r>
              <a:rPr lang="fi-FI" sz="1400" dirty="0" err="1">
                <a:cs typeface="Arial" panose="020B0604020202020204" pitchFamily="34" charset="0"/>
              </a:rPr>
              <a:t>erosion</a:t>
            </a:r>
            <a:r>
              <a:rPr lang="fi-FI" sz="1400" dirty="0">
                <a:cs typeface="Arial" panose="020B0604020202020204" pitchFamily="34" charset="0"/>
              </a:rPr>
              <a:t>; W </a:t>
            </a:r>
            <a:r>
              <a:rPr lang="fi-FI" sz="1400" dirty="0" err="1">
                <a:cs typeface="Arial" panose="020B0604020202020204" pitchFamily="34" charset="0"/>
              </a:rPr>
              <a:t>programme</a:t>
            </a:r>
            <a:r>
              <a:rPr lang="fi-FI" sz="1400" dirty="0">
                <a:cs typeface="Arial" panose="020B0604020202020204" pitchFamily="34" charset="0"/>
              </a:rPr>
              <a:t> </a:t>
            </a:r>
            <a:r>
              <a:rPr lang="fi-FI" sz="1400" dirty="0" err="1">
                <a:cs typeface="Arial" panose="020B0604020202020204" pitchFamily="34" charset="0"/>
              </a:rPr>
              <a:t>proceeding</a:t>
            </a:r>
            <a:r>
              <a:rPr lang="fi-FI" sz="1400" dirty="0">
                <a:cs typeface="Arial" panose="020B0604020202020204" pitchFamily="34" charset="0"/>
              </a:rPr>
              <a:t> </a:t>
            </a:r>
            <a:r>
              <a:rPr lang="fi-FI" sz="1400" dirty="0" err="1">
                <a:cs typeface="Arial" panose="020B0604020202020204" pitchFamily="34" charset="0"/>
              </a:rPr>
              <a:t>more</a:t>
            </a:r>
            <a:r>
              <a:rPr lang="fi-FI" sz="1400" dirty="0">
                <a:cs typeface="Arial" panose="020B0604020202020204" pitchFamily="34" charset="0"/>
              </a:rPr>
              <a:t> </a:t>
            </a:r>
            <a:r>
              <a:rPr lang="fi-FI" sz="1400" dirty="0" err="1">
                <a:cs typeface="Arial" panose="020B0604020202020204" pitchFamily="34" charset="0"/>
              </a:rPr>
              <a:t>slowly</a:t>
            </a:r>
            <a:r>
              <a:rPr lang="fi-FI" sz="1400" dirty="0">
                <a:cs typeface="Arial" panose="020B0604020202020204" pitchFamily="34" charset="0"/>
              </a:rPr>
              <a:t> </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Erosion</a:t>
            </a:r>
            <a:r>
              <a:rPr lang="fi-FI" sz="1400" dirty="0">
                <a:cs typeface="Arial" panose="020B0604020202020204" pitchFamily="34" charset="0"/>
              </a:rPr>
              <a:t> </a:t>
            </a:r>
            <a:r>
              <a:rPr lang="fi-FI" sz="1400" dirty="0" err="1">
                <a:cs typeface="Arial" panose="020B0604020202020204" pitchFamily="34" charset="0"/>
              </a:rPr>
              <a:t>rates</a:t>
            </a:r>
            <a:r>
              <a:rPr lang="fi-FI" sz="1400" dirty="0">
                <a:cs typeface="Arial" panose="020B0604020202020204" pitchFamily="34" charset="0"/>
              </a:rPr>
              <a:t> at </a:t>
            </a:r>
            <a:r>
              <a:rPr lang="fi-FI" sz="1400" dirty="0" err="1">
                <a:cs typeface="Arial" panose="020B0604020202020204" pitchFamily="34" charset="0"/>
              </a:rPr>
              <a:t>varying</a:t>
            </a:r>
            <a:r>
              <a:rPr lang="fi-FI" sz="1400" dirty="0">
                <a:cs typeface="Arial" panose="020B0604020202020204" pitchFamily="34" charset="0"/>
              </a:rPr>
              <a:t> </a:t>
            </a:r>
            <a:r>
              <a:rPr lang="fi-FI" sz="1400" dirty="0" err="1">
                <a:cs typeface="Arial" panose="020B0604020202020204" pitchFamily="34" charset="0"/>
              </a:rPr>
              <a:t>incident</a:t>
            </a:r>
            <a:r>
              <a:rPr lang="fi-FI" sz="1400" dirty="0">
                <a:cs typeface="Arial" panose="020B0604020202020204" pitchFamily="34" charset="0"/>
              </a:rPr>
              <a:t> </a:t>
            </a:r>
            <a:r>
              <a:rPr lang="fi-FI" sz="1400" dirty="0" err="1">
                <a:cs typeface="Arial" panose="020B0604020202020204" pitchFamily="34" charset="0"/>
              </a:rPr>
              <a:t>angles</a:t>
            </a:r>
            <a:r>
              <a:rPr lang="fi-FI" sz="1400" dirty="0">
                <a:cs typeface="Arial" panose="020B0604020202020204" pitchFamily="34" charset="0"/>
              </a:rPr>
              <a:t> </a:t>
            </a:r>
            <a:r>
              <a:rPr lang="fi-FI" sz="1400" dirty="0" err="1">
                <a:cs typeface="Arial" panose="020B0604020202020204" pitchFamily="34" charset="0"/>
              </a:rPr>
              <a:t>measured</a:t>
            </a:r>
            <a:r>
              <a:rPr lang="fi-FI" sz="1400" dirty="0">
                <a:cs typeface="Arial" panose="020B0604020202020204" pitchFamily="34" charset="0"/>
              </a:rPr>
              <a:t> for W and B </a:t>
            </a:r>
            <a:r>
              <a:rPr lang="fi-FI" sz="1400" dirty="0" err="1">
                <a:cs typeface="Arial" panose="020B0604020202020204" pitchFamily="34" charset="0"/>
              </a:rPr>
              <a:t>reference</a:t>
            </a:r>
            <a:r>
              <a:rPr lang="fi-FI" sz="1400" dirty="0">
                <a:cs typeface="Arial" panose="020B0604020202020204" pitchFamily="34" charset="0"/>
              </a:rPr>
              <a:t>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exposure</a:t>
            </a:r>
            <a:r>
              <a:rPr lang="fi-FI" sz="1400" dirty="0">
                <a:cs typeface="Arial" panose="020B0604020202020204" pitchFamily="34" charset="0"/>
              </a:rPr>
              <a:t> of W </a:t>
            </a:r>
            <a:r>
              <a:rPr lang="fi-FI" sz="1400" dirty="0" err="1">
                <a:cs typeface="Arial" panose="020B0604020202020204" pitchFamily="34" charset="0"/>
              </a:rPr>
              <a:t>layers</a:t>
            </a:r>
            <a:r>
              <a:rPr lang="fi-FI" sz="1400" dirty="0">
                <a:cs typeface="Arial" panose="020B0604020202020204" pitchFamily="34" charset="0"/>
              </a:rPr>
              <a:t> to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impacts</a:t>
            </a:r>
            <a:r>
              <a:rPr lang="fi-FI" sz="1400" dirty="0">
                <a:cs typeface="Arial" panose="020B0604020202020204" pitchFamily="34" charset="0"/>
              </a:rPr>
              <a:t> </a:t>
            </a:r>
            <a:r>
              <a:rPr lang="fi-FI" sz="1400" dirty="0" err="1">
                <a:cs typeface="Arial" panose="020B0604020202020204" pitchFamily="34" charset="0"/>
              </a:rPr>
              <a:t>scheduled</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B.2: </a:t>
            </a:r>
            <a:r>
              <a:rPr lang="fi-FI" sz="1600" b="1" dirty="0" err="1">
                <a:solidFill>
                  <a:srgbClr val="0070C0"/>
                </a:solidFill>
                <a:cs typeface="Arial" panose="020B0604020202020204" pitchFamily="34" charset="0"/>
              </a:rPr>
              <a:t>Material</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migration</a:t>
            </a:r>
            <a:r>
              <a:rPr lang="fi-FI" sz="1600" b="1" dirty="0">
                <a:solidFill>
                  <a:srgbClr val="0070C0"/>
                </a:solidFill>
                <a:cs typeface="Arial" panose="020B0604020202020204" pitchFamily="34" charset="0"/>
              </a:rPr>
              <a:t> in </a:t>
            </a:r>
            <a:r>
              <a:rPr lang="fi-FI" sz="1600" b="1" dirty="0" err="1">
                <a:solidFill>
                  <a:srgbClr val="0070C0"/>
                </a:solidFill>
                <a:cs typeface="Arial" panose="020B0604020202020204" pitchFamily="34" charset="0"/>
              </a:rPr>
              <a:t>toroidal</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devices</a:t>
            </a:r>
            <a:r>
              <a:rPr lang="fi-FI" sz="1600" b="1" dirty="0">
                <a:solidFill>
                  <a:srgbClr val="0070C0"/>
                </a:solidFill>
                <a:cs typeface="Arial" panose="020B0604020202020204" pitchFamily="34" charset="0"/>
              </a:rPr>
              <a:t> - </a:t>
            </a:r>
            <a:r>
              <a:rPr lang="fi-FI" sz="1600" b="1" dirty="0" err="1">
                <a:solidFill>
                  <a:srgbClr val="0070C0"/>
                </a:solidFill>
                <a:cs typeface="Arial" panose="020B0604020202020204" pitchFamily="34" charset="0"/>
              </a:rPr>
              <a:t>concentrate</a:t>
            </a:r>
            <a:r>
              <a:rPr lang="fi-FI" sz="1600" b="1" dirty="0">
                <a:solidFill>
                  <a:srgbClr val="0070C0"/>
                </a:solidFill>
                <a:cs typeface="Arial" panose="020B0604020202020204" pitchFamily="34" charset="0"/>
              </a:rPr>
              <a:t> on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from</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boronization</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studies</a:t>
            </a:r>
            <a:r>
              <a:rPr lang="fi-FI" sz="1600" b="1" dirty="0">
                <a:solidFill>
                  <a:srgbClr val="0070C0"/>
                </a:solidFill>
                <a:cs typeface="Arial" panose="020B0604020202020204" pitchFamily="34" charset="0"/>
              </a:rPr>
              <a:t> and WEST </a:t>
            </a:r>
            <a:r>
              <a:rPr lang="fi-FI" sz="1600" b="1" dirty="0" err="1">
                <a:solidFill>
                  <a:srgbClr val="0070C0"/>
                </a:solidFill>
                <a:cs typeface="Arial" panose="020B0604020202020204" pitchFamily="34" charset="0"/>
              </a:rPr>
              <a:t>monoblocks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Results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WEST </a:t>
            </a:r>
            <a:r>
              <a:rPr lang="fi-FI" sz="1400" dirty="0" err="1">
                <a:cs typeface="Arial" panose="020B0604020202020204" pitchFamily="34" charset="0"/>
              </a:rPr>
              <a:t>Phase</a:t>
            </a:r>
            <a:r>
              <a:rPr lang="fi-FI" sz="1400" dirty="0">
                <a:cs typeface="Arial" panose="020B0604020202020204" pitchFamily="34" charset="0"/>
              </a:rPr>
              <a:t> 1 </a:t>
            </a:r>
            <a:r>
              <a:rPr lang="fi-FI" sz="1400" dirty="0" err="1">
                <a:cs typeface="Arial" panose="020B0604020202020204" pitchFamily="34" charset="0"/>
              </a:rPr>
              <a:t>tiles</a:t>
            </a:r>
            <a:r>
              <a:rPr lang="fi-FI" sz="1400" dirty="0">
                <a:cs typeface="Arial" panose="020B0604020202020204" pitchFamily="34" charset="0"/>
              </a:rPr>
              <a:t> and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extensively</a:t>
            </a:r>
            <a:r>
              <a:rPr lang="fi-FI" sz="1400" dirty="0">
                <a:cs typeface="Arial" panose="020B0604020202020204" pitchFamily="34" charset="0"/>
              </a:rPr>
              <a:t> </a:t>
            </a:r>
            <a:r>
              <a:rPr lang="fi-FI" sz="1400" dirty="0" err="1">
                <a:cs typeface="Arial" panose="020B0604020202020204" pitchFamily="34" charset="0"/>
              </a:rPr>
              <a:t>reported</a:t>
            </a:r>
            <a:r>
              <a:rPr lang="fi-FI" sz="1400" dirty="0">
                <a:cs typeface="Arial" panose="020B0604020202020204" pitchFamily="34" charset="0"/>
              </a:rPr>
              <a:t> (PFMC 2025), </a:t>
            </a:r>
            <a:r>
              <a:rPr lang="fi-FI" sz="1400" dirty="0" err="1">
                <a:cs typeface="Arial" panose="020B0604020202020204" pitchFamily="34" charset="0"/>
              </a:rPr>
              <a:t>cutting</a:t>
            </a:r>
            <a:r>
              <a:rPr lang="fi-FI" sz="1400" dirty="0">
                <a:cs typeface="Arial" panose="020B0604020202020204" pitchFamily="34" charset="0"/>
              </a:rPr>
              <a:t> of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t>
            </a:r>
            <a:r>
              <a:rPr lang="fi-FI" sz="1400" dirty="0" err="1">
                <a:cs typeface="Arial" panose="020B0604020202020204" pitchFamily="34" charset="0"/>
              </a:rPr>
              <a:t>Phase</a:t>
            </a:r>
            <a:r>
              <a:rPr lang="fi-FI" sz="1400" dirty="0">
                <a:cs typeface="Arial" panose="020B0604020202020204" pitchFamily="34" charset="0"/>
              </a:rPr>
              <a:t> 2 </a:t>
            </a:r>
            <a:r>
              <a:rPr lang="fi-FI" sz="1400" dirty="0" err="1">
                <a:cs typeface="Arial" panose="020B0604020202020204" pitchFamily="34" charset="0"/>
              </a:rPr>
              <a:t>PFUs</a:t>
            </a:r>
            <a:r>
              <a:rPr lang="fi-FI" sz="1400" dirty="0">
                <a:cs typeface="Arial" panose="020B0604020202020204" pitchFamily="34" charset="0"/>
              </a:rPr>
              <a:t> </a:t>
            </a:r>
            <a:r>
              <a:rPr lang="fi-FI" sz="1400" dirty="0" err="1">
                <a:cs typeface="Arial" panose="020B0604020202020204" pitchFamily="34" charset="0"/>
              </a:rPr>
              <a:t>ongoing</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Several</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AUG and WEST </a:t>
            </a:r>
            <a:r>
              <a:rPr lang="fi-FI" sz="1400" dirty="0" err="1">
                <a:cs typeface="Arial" panose="020B0604020202020204" pitchFamily="34" charset="0"/>
              </a:rPr>
              <a:t>boronizations</a:t>
            </a:r>
            <a:r>
              <a:rPr lang="fi-FI" sz="1400" dirty="0">
                <a:cs typeface="Arial" panose="020B0604020202020204" pitchFamily="34" charset="0"/>
              </a:rPr>
              <a:t> (</a:t>
            </a:r>
            <a:r>
              <a:rPr lang="fi-FI" sz="1400" dirty="0" err="1">
                <a:cs typeface="Arial" panose="020B0604020202020204" pitchFamily="34" charset="0"/>
              </a:rPr>
              <a:t>full</a:t>
            </a:r>
            <a:r>
              <a:rPr lang="fi-FI" sz="1400" dirty="0">
                <a:cs typeface="Arial" panose="020B0604020202020204" pitchFamily="34" charset="0"/>
              </a:rPr>
              <a:t> and </a:t>
            </a:r>
            <a:r>
              <a:rPr lang="fi-FI" sz="1400" dirty="0" err="1">
                <a:cs typeface="Arial" panose="020B0604020202020204" pitchFamily="34" charset="0"/>
              </a:rPr>
              <a:t>partial</a:t>
            </a:r>
            <a:r>
              <a:rPr lang="fi-FI" sz="1400" dirty="0">
                <a:cs typeface="Arial" panose="020B0604020202020204" pitchFamily="34" charset="0"/>
              </a:rPr>
              <a:t>) </a:t>
            </a:r>
            <a:r>
              <a:rPr lang="fi-FI" sz="1400" dirty="0" err="1">
                <a:cs typeface="Arial" panose="020B0604020202020204" pitchFamily="34" charset="0"/>
              </a:rPr>
              <a:t>analysed</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Analysis of </a:t>
            </a:r>
            <a:r>
              <a:rPr lang="fi-FI" sz="1400" dirty="0" err="1">
                <a:cs typeface="Arial" panose="020B0604020202020204" pitchFamily="34" charset="0"/>
              </a:rPr>
              <a:t>cavity</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W7-X </a:t>
            </a:r>
            <a:r>
              <a:rPr lang="fi-FI" sz="1400" dirty="0" err="1">
                <a:cs typeface="Arial" panose="020B0604020202020204" pitchFamily="34" charset="0"/>
              </a:rPr>
              <a:t>completed</a:t>
            </a:r>
            <a:r>
              <a:rPr lang="fi-FI" sz="1400" dirty="0">
                <a:cs typeface="Arial" panose="020B0604020202020204" pitchFamily="34" charset="0"/>
              </a:rPr>
              <a:t>, </a:t>
            </a:r>
            <a:r>
              <a:rPr lang="fi-FI" sz="1400" dirty="0" err="1">
                <a:cs typeface="Arial" panose="020B0604020202020204" pitchFamily="34" charset="0"/>
              </a:rPr>
              <a:t>measurements</a:t>
            </a:r>
            <a:r>
              <a:rPr lang="fi-FI" sz="1400" dirty="0">
                <a:cs typeface="Arial" panose="020B0604020202020204" pitchFamily="34" charset="0"/>
              </a:rPr>
              <a:t> of </a:t>
            </a:r>
            <a:r>
              <a:rPr lang="fi-FI" sz="1400" dirty="0" err="1">
                <a:cs typeface="Arial" panose="020B0604020202020204" pitchFamily="34" charset="0"/>
              </a:rPr>
              <a:t>divertor</a:t>
            </a:r>
            <a:r>
              <a:rPr lang="fi-FI" sz="1400" dirty="0">
                <a:cs typeface="Arial" panose="020B0604020202020204" pitchFamily="34" charset="0"/>
              </a:rPr>
              <a:t> </a:t>
            </a:r>
            <a:r>
              <a:rPr lang="fi-FI" sz="1400" dirty="0" err="1">
                <a:cs typeface="Arial" panose="020B0604020202020204" pitchFamily="34" charset="0"/>
              </a:rPr>
              <a:t>manipulator</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AUG </a:t>
            </a:r>
            <a:r>
              <a:rPr lang="fi-FI" sz="1400" dirty="0" err="1">
                <a:cs typeface="Arial" panose="020B0604020202020204" pitchFamily="34" charset="0"/>
              </a:rPr>
              <a:t>started</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B.3: </a:t>
            </a:r>
            <a:r>
              <a:rPr lang="fi-FI" sz="1600" b="1" dirty="0" err="1">
                <a:solidFill>
                  <a:srgbClr val="0070C0"/>
                </a:solidFill>
                <a:cs typeface="Arial" panose="020B0604020202020204" pitchFamily="34" charset="0"/>
              </a:rPr>
              <a:t>Characterization</a:t>
            </a:r>
            <a:r>
              <a:rPr lang="fi-FI" sz="1600" b="1" dirty="0">
                <a:solidFill>
                  <a:srgbClr val="0070C0"/>
                </a:solidFill>
                <a:cs typeface="Arial" panose="020B0604020202020204" pitchFamily="34" charset="0"/>
              </a:rPr>
              <a:t> of plasma-</a:t>
            </a:r>
            <a:r>
              <a:rPr lang="fi-FI" sz="1600" b="1" dirty="0" err="1">
                <a:solidFill>
                  <a:srgbClr val="0070C0"/>
                </a:solidFill>
                <a:cs typeface="Arial" panose="020B0604020202020204" pitchFamily="34" charset="0"/>
              </a:rPr>
              <a:t>exposed</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materials</a:t>
            </a:r>
            <a:r>
              <a:rPr lang="fi-FI" sz="1600" b="1" dirty="0">
                <a:solidFill>
                  <a:srgbClr val="0070C0"/>
                </a:solidFill>
                <a:cs typeface="Arial" panose="020B0604020202020204" pitchFamily="34" charset="0"/>
              </a:rPr>
              <a:t> -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coming</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from</a:t>
            </a:r>
            <a:r>
              <a:rPr lang="fi-FI" sz="1600" b="1" dirty="0">
                <a:solidFill>
                  <a:srgbClr val="0070C0"/>
                </a:solidFill>
                <a:cs typeface="Arial" panose="020B0604020202020204" pitchFamily="34" charset="0"/>
              </a:rPr>
              <a:t> SP B.1 and SP B.2 (+ SP B.4)</a:t>
            </a:r>
            <a:endParaRPr lang="fi-FI" sz="14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dirty="0">
                <a:cs typeface="Arial" panose="020B0604020202020204" pitchFamily="34" charset="0"/>
              </a:rPr>
              <a:t>Focus on WEST </a:t>
            </a:r>
            <a:r>
              <a:rPr lang="fi-FI" sz="1400" dirty="0" err="1">
                <a:cs typeface="Arial" panose="020B0604020202020204" pitchFamily="34" charset="0"/>
              </a:rPr>
              <a:t>samples</a:t>
            </a:r>
            <a:r>
              <a:rPr lang="fi-FI" sz="1400" dirty="0">
                <a:cs typeface="Arial" panose="020B0604020202020204" pitchFamily="34" charset="0"/>
              </a:rPr>
              <a:t> as </a:t>
            </a:r>
            <a:r>
              <a:rPr lang="fi-FI" sz="1400" dirty="0" err="1">
                <a:cs typeface="Arial" panose="020B0604020202020204" pitchFamily="34" charset="0"/>
              </a:rPr>
              <a:t>well</a:t>
            </a:r>
            <a:r>
              <a:rPr lang="fi-FI" sz="1400" dirty="0">
                <a:cs typeface="Arial" panose="020B0604020202020204" pitchFamily="34" charset="0"/>
              </a:rPr>
              <a:t> as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t>
            </a:r>
            <a:r>
              <a:rPr lang="fi-FI" sz="1400" dirty="0" err="1">
                <a:cs typeface="Arial" panose="020B0604020202020204" pitchFamily="34" charset="0"/>
              </a:rPr>
              <a:t>boronization</a:t>
            </a:r>
            <a:r>
              <a:rPr lang="fi-FI" sz="1400" dirty="0">
                <a:cs typeface="Arial" panose="020B0604020202020204" pitchFamily="34" charset="0"/>
              </a:rPr>
              <a:t> </a:t>
            </a:r>
            <a:r>
              <a:rPr lang="fi-FI" sz="1400" dirty="0" err="1">
                <a:cs typeface="Arial" panose="020B0604020202020204" pitchFamily="34" charset="0"/>
              </a:rPr>
              <a:t>experiments</a:t>
            </a:r>
            <a:r>
              <a:rPr lang="fi-FI" sz="1400" dirty="0">
                <a:cs typeface="Arial" panose="020B0604020202020204" pitchFamily="34" charset="0"/>
              </a:rPr>
              <a:t> and </a:t>
            </a:r>
            <a:r>
              <a:rPr lang="fi-FI" sz="1400" dirty="0" err="1">
                <a:cs typeface="Arial" panose="020B0604020202020204" pitchFamily="34" charset="0"/>
              </a:rPr>
              <a:t>varying</a:t>
            </a:r>
            <a:r>
              <a:rPr lang="fi-FI" sz="1400" dirty="0">
                <a:cs typeface="Arial" panose="020B0604020202020204" pitchFamily="34" charset="0"/>
              </a:rPr>
              <a:t> B </a:t>
            </a:r>
            <a:r>
              <a:rPr lang="fi-FI" sz="1400" dirty="0" err="1">
                <a:cs typeface="Arial" panose="020B0604020202020204" pitchFamily="34" charset="0"/>
              </a:rPr>
              <a:t>reference</a:t>
            </a:r>
            <a:r>
              <a:rPr lang="fi-FI" sz="1400" dirty="0">
                <a:cs typeface="Arial" panose="020B0604020202020204" pitchFamily="34" charset="0"/>
              </a:rPr>
              <a:t> </a:t>
            </a:r>
            <a:r>
              <a:rPr lang="fi-FI" sz="1400" dirty="0" err="1">
                <a:cs typeface="Arial" panose="020B0604020202020204" pitchFamily="34" charset="0"/>
              </a:rPr>
              <a:t>layers</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B.4: </a:t>
            </a:r>
            <a:r>
              <a:rPr lang="en-US" sz="1600" b="1" dirty="0">
                <a:solidFill>
                  <a:srgbClr val="0070C0"/>
                </a:solidFill>
                <a:cs typeface="Arial" panose="020B0604020202020204" pitchFamily="34" charset="0"/>
              </a:rPr>
              <a:t>Reference coatings for ITER and DEMO - </a:t>
            </a:r>
            <a:r>
              <a:rPr lang="fi-FI" sz="1600" b="1" dirty="0" err="1">
                <a:solidFill>
                  <a:srgbClr val="0070C0"/>
                </a:solidFill>
                <a:cs typeface="Arial" panose="020B0604020202020204" pitchFamily="34" charset="0"/>
              </a:rPr>
              <a:t>production</a:t>
            </a:r>
            <a:r>
              <a:rPr lang="fi-FI" sz="1600" b="1" dirty="0">
                <a:solidFill>
                  <a:srgbClr val="0070C0"/>
                </a:solidFill>
                <a:cs typeface="Arial" panose="020B0604020202020204" pitchFamily="34" charset="0"/>
              </a:rPr>
              <a:t> of B and W </a:t>
            </a:r>
            <a:r>
              <a:rPr lang="fi-FI" sz="1600" b="1" dirty="0" err="1">
                <a:solidFill>
                  <a:srgbClr val="0070C0"/>
                </a:solidFill>
                <a:cs typeface="Arial" panose="020B0604020202020204" pitchFamily="34" charset="0"/>
              </a:rPr>
              <a:t>layers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Large</a:t>
            </a:r>
            <a:r>
              <a:rPr lang="fi-FI" sz="1400" dirty="0">
                <a:cs typeface="Arial" panose="020B0604020202020204" pitchFamily="34" charset="0"/>
              </a:rPr>
              <a:t> </a:t>
            </a:r>
            <a:r>
              <a:rPr lang="fi-FI" sz="1400" dirty="0" err="1">
                <a:cs typeface="Arial" panose="020B0604020202020204" pitchFamily="34" charset="0"/>
              </a:rPr>
              <a:t>programme</a:t>
            </a:r>
            <a:r>
              <a:rPr lang="fi-FI" sz="1400" dirty="0">
                <a:cs typeface="Arial" panose="020B0604020202020204" pitchFamily="34" charset="0"/>
              </a:rPr>
              <a:t> to </a:t>
            </a:r>
            <a:r>
              <a:rPr lang="fi-FI" sz="1400" dirty="0" err="1">
                <a:cs typeface="Arial" panose="020B0604020202020204" pitchFamily="34" charset="0"/>
              </a:rPr>
              <a:t>compare</a:t>
            </a:r>
            <a:r>
              <a:rPr lang="fi-FI" sz="1400" dirty="0">
                <a:cs typeface="Arial" panose="020B0604020202020204" pitchFamily="34" charset="0"/>
              </a:rPr>
              <a:t> B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produced</a:t>
            </a:r>
            <a:r>
              <a:rPr lang="fi-FI" sz="1400" dirty="0">
                <a:cs typeface="Arial" panose="020B0604020202020204" pitchFamily="34" charset="0"/>
              </a:rPr>
              <a:t> </a:t>
            </a:r>
            <a:r>
              <a:rPr lang="fi-FI" sz="1400" dirty="0" err="1">
                <a:cs typeface="Arial" panose="020B0604020202020204" pitchFamily="34" charset="0"/>
              </a:rPr>
              <a:t>by</a:t>
            </a:r>
            <a:r>
              <a:rPr lang="fi-FI" sz="1400" dirty="0">
                <a:cs typeface="Arial" panose="020B0604020202020204" pitchFamily="34" charset="0"/>
              </a:rPr>
              <a:t> </a:t>
            </a:r>
            <a:r>
              <a:rPr lang="fi-FI" sz="1400" dirty="0" err="1">
                <a:cs typeface="Arial" panose="020B0604020202020204" pitchFamily="34" charset="0"/>
              </a:rPr>
              <a:t>different</a:t>
            </a:r>
            <a:r>
              <a:rPr lang="fi-FI" sz="1400" dirty="0">
                <a:cs typeface="Arial" panose="020B0604020202020204" pitchFamily="34" charset="0"/>
              </a:rPr>
              <a:t> </a:t>
            </a:r>
            <a:r>
              <a:rPr lang="fi-FI" sz="1400" dirty="0" err="1">
                <a:cs typeface="Arial" panose="020B0604020202020204" pitchFamily="34" charset="0"/>
              </a:rPr>
              <a:t>labs</a:t>
            </a:r>
            <a:r>
              <a:rPr lang="fi-FI" sz="1400" dirty="0">
                <a:cs typeface="Arial" panose="020B0604020202020204" pitchFamily="34" charset="0"/>
              </a:rPr>
              <a:t> </a:t>
            </a:r>
            <a:r>
              <a:rPr lang="fi-FI" sz="1400" dirty="0" err="1">
                <a:cs typeface="Arial" panose="020B0604020202020204" pitchFamily="34" charset="0"/>
              </a:rPr>
              <a:t>by</a:t>
            </a:r>
            <a:r>
              <a:rPr lang="fi-FI" sz="1400" dirty="0">
                <a:cs typeface="Arial" panose="020B0604020202020204" pitchFamily="34" charset="0"/>
              </a:rPr>
              <a:t> </a:t>
            </a:r>
            <a:r>
              <a:rPr lang="fi-FI" sz="1400" dirty="0" err="1">
                <a:cs typeface="Arial" panose="020B0604020202020204" pitchFamily="34" charset="0"/>
              </a:rPr>
              <a:t>different</a:t>
            </a:r>
            <a:r>
              <a:rPr lang="fi-FI" sz="1400" dirty="0">
                <a:cs typeface="Arial" panose="020B0604020202020204" pitchFamily="34" charset="0"/>
              </a:rPr>
              <a:t> </a:t>
            </a:r>
            <a:r>
              <a:rPr lang="fi-FI" sz="1400" dirty="0" err="1">
                <a:cs typeface="Arial" panose="020B0604020202020204" pitchFamily="34" charset="0"/>
              </a:rPr>
              <a:t>techniques</a:t>
            </a:r>
            <a:r>
              <a:rPr lang="fi-FI" sz="1400" dirty="0">
                <a:cs typeface="Arial" panose="020B0604020202020204" pitchFamily="34" charset="0"/>
              </a:rPr>
              <a:t> – </a:t>
            </a:r>
            <a:r>
              <a:rPr lang="fi-FI" sz="1400" dirty="0" err="1">
                <a:cs typeface="Arial" panose="020B0604020202020204" pitchFamily="34" charset="0"/>
              </a:rPr>
              <a:t>all</a:t>
            </a:r>
            <a:r>
              <a:rPr lang="fi-FI" sz="1400" dirty="0">
                <a:cs typeface="Arial" panose="020B0604020202020204" pitchFamily="34" charset="0"/>
              </a:rPr>
              <a:t> </a:t>
            </a:r>
            <a:r>
              <a:rPr lang="fi-FI" sz="1400" dirty="0" err="1">
                <a:cs typeface="Arial" panose="020B0604020202020204" pitchFamily="34" charset="0"/>
              </a:rPr>
              <a:t>except</a:t>
            </a:r>
            <a:r>
              <a:rPr lang="fi-FI" sz="1400" dirty="0">
                <a:cs typeface="Arial" panose="020B0604020202020204" pitchFamily="34" charset="0"/>
              </a:rPr>
              <a:t> VTT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produced</a:t>
            </a:r>
            <a:r>
              <a:rPr lang="fi-FI" sz="1400" dirty="0">
                <a:cs typeface="Arial" panose="020B0604020202020204" pitchFamily="34" charset="0"/>
              </a:rPr>
              <a:t> (pure B </a:t>
            </a:r>
            <a:r>
              <a:rPr lang="fi-FI" sz="1400" dirty="0" err="1">
                <a:cs typeface="Arial" panose="020B0604020202020204" pitchFamily="34" charset="0"/>
              </a:rPr>
              <a:t>layers</a:t>
            </a:r>
            <a:r>
              <a:rPr lang="fi-FI" sz="1400" dirty="0">
                <a:cs typeface="Arial" panose="020B0604020202020204" pitchFamily="34" charset="0"/>
              </a:rPr>
              <a:t>)</a:t>
            </a:r>
          </a:p>
          <a:p>
            <a:pPr marL="742950" lvl="1" indent="-285750">
              <a:lnSpc>
                <a:spcPct val="113000"/>
              </a:lnSpc>
              <a:buFont typeface="Wingdings" panose="05000000000000000000" pitchFamily="2" charset="2"/>
              <a:buChar char="ü"/>
            </a:pPr>
            <a:r>
              <a:rPr lang="fi-FI" sz="1400" dirty="0">
                <a:cs typeface="Arial" panose="020B0604020202020204" pitchFamily="34" charset="0"/>
              </a:rPr>
              <a:t>W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produced</a:t>
            </a:r>
            <a:r>
              <a:rPr lang="fi-FI" sz="1400" dirty="0">
                <a:cs typeface="Arial" panose="020B0604020202020204" pitchFamily="34" charset="0"/>
              </a:rPr>
              <a:t> for </a:t>
            </a:r>
            <a:r>
              <a:rPr lang="fi-FI" sz="1400" dirty="0" err="1">
                <a:cs typeface="Arial" panose="020B0604020202020204" pitchFamily="34" charset="0"/>
              </a:rPr>
              <a:t>targeted</a:t>
            </a:r>
            <a:r>
              <a:rPr lang="fi-FI" sz="1400" dirty="0">
                <a:cs typeface="Arial" panose="020B0604020202020204" pitchFamily="34" charset="0"/>
              </a:rPr>
              <a:t> </a:t>
            </a:r>
            <a:r>
              <a:rPr lang="fi-FI" sz="1400" dirty="0" err="1">
                <a:cs typeface="Arial" panose="020B0604020202020204" pitchFamily="34" charset="0"/>
              </a:rPr>
              <a:t>activities</a:t>
            </a:r>
            <a:r>
              <a:rPr lang="fi-FI" sz="1400" dirty="0">
                <a:cs typeface="Arial" panose="020B0604020202020204" pitchFamily="34" charset="0"/>
              </a:rPr>
              <a:t>, </a:t>
            </a:r>
            <a:r>
              <a:rPr lang="fi-FI" sz="1400" dirty="0" err="1">
                <a:cs typeface="Arial" panose="020B0604020202020204" pitchFamily="34" charset="0"/>
              </a:rPr>
              <a:t>highest</a:t>
            </a:r>
            <a:r>
              <a:rPr lang="fi-FI" sz="1400" dirty="0">
                <a:cs typeface="Arial" panose="020B0604020202020204" pitchFamily="34" charset="0"/>
              </a:rPr>
              <a:t> </a:t>
            </a:r>
            <a:r>
              <a:rPr lang="fi-FI" sz="1400" dirty="0" err="1">
                <a:cs typeface="Arial" panose="020B0604020202020204" pitchFamily="34" charset="0"/>
              </a:rPr>
              <a:t>interest</a:t>
            </a:r>
            <a:r>
              <a:rPr lang="fi-FI" sz="1400" dirty="0">
                <a:cs typeface="Arial" panose="020B0604020202020204" pitchFamily="34" charset="0"/>
              </a:rPr>
              <a:t> for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emulating</a:t>
            </a:r>
            <a:r>
              <a:rPr lang="fi-FI" sz="1400" dirty="0">
                <a:cs typeface="Arial" panose="020B0604020202020204" pitchFamily="34" charset="0"/>
              </a:rPr>
              <a:t> </a:t>
            </a:r>
            <a:r>
              <a:rPr lang="fi-FI" sz="1400" dirty="0" err="1">
                <a:cs typeface="Arial" panose="020B0604020202020204" pitchFamily="34" charset="0"/>
              </a:rPr>
              <a:t>re-deposits</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B.5: </a:t>
            </a:r>
            <a:r>
              <a:rPr lang="en-US" sz="1600" b="1" dirty="0">
                <a:solidFill>
                  <a:srgbClr val="0070C0"/>
                </a:solidFill>
                <a:cs typeface="Arial" panose="020B0604020202020204" pitchFamily="34" charset="0"/>
              </a:rPr>
              <a:t>Production of metallic dust in toroidal devices – re-scoping to primarily deal with dust analyses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W7-X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available</a:t>
            </a:r>
            <a:r>
              <a:rPr lang="fi-FI" sz="1400" dirty="0">
                <a:cs typeface="Arial" panose="020B0604020202020204" pitchFamily="34" charset="0"/>
              </a:rPr>
              <a:t> and </a:t>
            </a:r>
            <a:r>
              <a:rPr lang="fi-FI" sz="1400" dirty="0" err="1">
                <a:cs typeface="Arial" panose="020B0604020202020204" pitchFamily="34" charset="0"/>
              </a:rPr>
              <a:t>their</a:t>
            </a:r>
            <a:r>
              <a:rPr lang="fi-FI" sz="1400" dirty="0">
                <a:cs typeface="Arial" panose="020B0604020202020204" pitchFamily="34" charset="0"/>
              </a:rPr>
              <a:t> </a:t>
            </a:r>
            <a:r>
              <a:rPr lang="fi-FI" sz="1400" dirty="0" err="1">
                <a:cs typeface="Arial" panose="020B0604020202020204" pitchFamily="34" charset="0"/>
              </a:rPr>
              <a:t>characterization</a:t>
            </a:r>
            <a:r>
              <a:rPr lang="fi-FI" sz="1400" dirty="0">
                <a:cs typeface="Arial" panose="020B0604020202020204" pitchFamily="34" charset="0"/>
              </a:rPr>
              <a:t> </a:t>
            </a:r>
            <a:r>
              <a:rPr lang="fi-FI" sz="1400" dirty="0" err="1">
                <a:cs typeface="Arial" panose="020B0604020202020204" pitchFamily="34" charset="0"/>
              </a:rPr>
              <a:t>chain</a:t>
            </a:r>
            <a:r>
              <a:rPr lang="fi-FI" sz="1400" dirty="0">
                <a:cs typeface="Arial" panose="020B0604020202020204" pitchFamily="34" charset="0"/>
              </a:rPr>
              <a:t> </a:t>
            </a:r>
            <a:r>
              <a:rPr lang="fi-FI" sz="1400" dirty="0" err="1">
                <a:cs typeface="Arial" panose="020B0604020202020204" pitchFamily="34" charset="0"/>
              </a:rPr>
              <a:t>agreed</a:t>
            </a:r>
            <a:r>
              <a:rPr lang="fi-FI" sz="1400" dirty="0">
                <a:cs typeface="Arial" panose="020B0604020202020204" pitchFamily="34" charset="0"/>
              </a:rPr>
              <a:t>;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AUG and WEST to </a:t>
            </a:r>
            <a:r>
              <a:rPr lang="fi-FI" sz="1400" dirty="0" err="1">
                <a:cs typeface="Arial" panose="020B0604020202020204" pitchFamily="34" charset="0"/>
              </a:rPr>
              <a:t>be</a:t>
            </a:r>
            <a:r>
              <a:rPr lang="fi-FI" sz="1400" dirty="0">
                <a:cs typeface="Arial" panose="020B0604020202020204" pitchFamily="34" charset="0"/>
              </a:rPr>
              <a:t> </a:t>
            </a:r>
            <a:r>
              <a:rPr lang="fi-FI" sz="1400" dirty="0" err="1">
                <a:cs typeface="Arial" panose="020B0604020202020204" pitchFamily="34" charset="0"/>
              </a:rPr>
              <a:t>clarified</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Formation</a:t>
            </a:r>
            <a:r>
              <a:rPr lang="fi-FI" sz="1400" dirty="0">
                <a:cs typeface="Arial" panose="020B0604020202020204" pitchFamily="34" charset="0"/>
              </a:rPr>
              <a:t> </a:t>
            </a:r>
            <a:r>
              <a:rPr lang="fi-FI" sz="1400" dirty="0" err="1">
                <a:cs typeface="Arial" panose="020B0604020202020204" pitchFamily="34" charset="0"/>
              </a:rPr>
              <a:t>studies</a:t>
            </a:r>
            <a:r>
              <a:rPr lang="fi-FI" sz="1400" dirty="0">
                <a:cs typeface="Arial" panose="020B0604020202020204" pitchFamily="34" charset="0"/>
              </a:rPr>
              <a:t> of B and W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particles</a:t>
            </a:r>
            <a:r>
              <a:rPr lang="fi-FI" sz="1400" dirty="0">
                <a:cs typeface="Arial" panose="020B0604020202020204" pitchFamily="34" charset="0"/>
              </a:rPr>
              <a:t> </a:t>
            </a:r>
            <a:r>
              <a:rPr lang="fi-FI" sz="1400" dirty="0" err="1">
                <a:cs typeface="Arial" panose="020B0604020202020204" pitchFamily="34" charset="0"/>
              </a:rPr>
              <a:t>continued</a:t>
            </a:r>
            <a:r>
              <a:rPr lang="fi-FI" sz="1400" dirty="0">
                <a:cs typeface="Arial" panose="020B0604020202020204" pitchFamily="34" charset="0"/>
              </a:rPr>
              <a:t>, </a:t>
            </a:r>
            <a:r>
              <a:rPr lang="fi-FI" sz="1400" dirty="0" err="1">
                <a:cs typeface="Arial" panose="020B0604020202020204" pitchFamily="34" charset="0"/>
              </a:rPr>
              <a:t>this</a:t>
            </a:r>
            <a:r>
              <a:rPr lang="fi-FI" sz="1400" dirty="0">
                <a:cs typeface="Arial" panose="020B0604020202020204" pitchFamily="34" charset="0"/>
              </a:rPr>
              <a:t> </a:t>
            </a:r>
            <a:r>
              <a:rPr lang="fi-FI" sz="1400" dirty="0" err="1">
                <a:cs typeface="Arial" panose="020B0604020202020204" pitchFamily="34" charset="0"/>
              </a:rPr>
              <a:t>subtask</a:t>
            </a:r>
            <a:r>
              <a:rPr lang="fi-FI" sz="1400" dirty="0">
                <a:cs typeface="Arial" panose="020B0604020202020204" pitchFamily="34" charset="0"/>
              </a:rPr>
              <a:t> </a:t>
            </a:r>
            <a:r>
              <a:rPr lang="fi-FI" sz="1400" dirty="0" err="1">
                <a:cs typeface="Arial" panose="020B0604020202020204" pitchFamily="34" charset="0"/>
              </a:rPr>
              <a:t>will</a:t>
            </a:r>
            <a:r>
              <a:rPr lang="fi-FI" sz="1400" dirty="0">
                <a:cs typeface="Arial" panose="020B0604020202020204" pitchFamily="34" charset="0"/>
              </a:rPr>
              <a:t> </a:t>
            </a:r>
            <a:r>
              <a:rPr lang="fi-FI" sz="1400" dirty="0" err="1">
                <a:cs typeface="Arial" panose="020B0604020202020204" pitchFamily="34" charset="0"/>
              </a:rPr>
              <a:t>be</a:t>
            </a:r>
            <a:r>
              <a:rPr lang="fi-FI" sz="1400" dirty="0">
                <a:cs typeface="Arial" panose="020B0604020202020204" pitchFamily="34" charset="0"/>
              </a:rPr>
              <a:t> </a:t>
            </a:r>
            <a:r>
              <a:rPr lang="fi-FI" sz="1400" dirty="0" err="1">
                <a:cs typeface="Arial" panose="020B0604020202020204" pitchFamily="34" charset="0"/>
              </a:rPr>
              <a:t>largely</a:t>
            </a:r>
            <a:r>
              <a:rPr lang="fi-FI" sz="1400" dirty="0">
                <a:cs typeface="Arial" panose="020B0604020202020204" pitchFamily="34" charset="0"/>
              </a:rPr>
              <a:t> </a:t>
            </a:r>
            <a:r>
              <a:rPr lang="fi-FI" sz="1400" dirty="0" err="1">
                <a:cs typeface="Arial" panose="020B0604020202020204" pitchFamily="34" charset="0"/>
              </a:rPr>
              <a:t>finished</a:t>
            </a:r>
            <a:r>
              <a:rPr lang="fi-FI" sz="1400" dirty="0">
                <a:cs typeface="Arial" panose="020B0604020202020204" pitchFamily="34" charset="0"/>
              </a:rPr>
              <a:t> </a:t>
            </a:r>
            <a:r>
              <a:rPr lang="fi-FI" sz="1400" dirty="0" err="1">
                <a:cs typeface="Arial" panose="020B0604020202020204" pitchFamily="34" charset="0"/>
              </a:rPr>
              <a:t>by</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end</a:t>
            </a:r>
            <a:r>
              <a:rPr lang="fi-FI" sz="1400" dirty="0">
                <a:cs typeface="Arial" panose="020B0604020202020204" pitchFamily="34" charset="0"/>
              </a:rPr>
              <a:t> of 2025</a:t>
            </a: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B.6: B deposition on </a:t>
            </a:r>
            <a:r>
              <a:rPr lang="fi-FI" sz="1600" b="1" dirty="0" err="1">
                <a:solidFill>
                  <a:srgbClr val="0070C0"/>
                </a:solidFill>
                <a:cs typeface="Arial" panose="020B0604020202020204" pitchFamily="34" charset="0"/>
              </a:rPr>
              <a:t>diagnostics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mirrors</a:t>
            </a:r>
            <a:r>
              <a:rPr lang="fi-FI" sz="1600" b="1" dirty="0">
                <a:solidFill>
                  <a:srgbClr val="0070C0"/>
                </a:solidFill>
                <a:cs typeface="Arial" panose="020B0604020202020204" pitchFamily="34" charset="0"/>
              </a:rPr>
              <a:t> </a:t>
            </a:r>
            <a:endParaRPr lang="fi-FI" sz="1600" b="1" dirty="0">
              <a:solidFill>
                <a:srgbClr val="7030A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Post-</a:t>
            </a:r>
            <a:r>
              <a:rPr lang="fi-FI" sz="1400" dirty="0" err="1">
                <a:cs typeface="Arial" panose="020B0604020202020204" pitchFamily="34" charset="0"/>
              </a:rPr>
              <a:t>exposure</a:t>
            </a:r>
            <a:r>
              <a:rPr lang="fi-FI" sz="1400" dirty="0">
                <a:cs typeface="Arial" panose="020B0604020202020204" pitchFamily="34" charset="0"/>
              </a:rPr>
              <a:t> </a:t>
            </a:r>
            <a:r>
              <a:rPr lang="fi-FI" sz="1400" dirty="0" err="1">
                <a:cs typeface="Arial" panose="020B0604020202020204" pitchFamily="34" charset="0"/>
              </a:rPr>
              <a:t>analyses</a:t>
            </a:r>
            <a:r>
              <a:rPr lang="fi-FI" sz="1400" dirty="0">
                <a:cs typeface="Arial" panose="020B0604020202020204" pitchFamily="34" charset="0"/>
              </a:rPr>
              <a:t> of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mirrors</a:t>
            </a:r>
            <a:r>
              <a:rPr lang="fi-FI" sz="1400" dirty="0">
                <a:cs typeface="Arial" panose="020B0604020202020204" pitchFamily="34" charset="0"/>
              </a:rPr>
              <a:t> </a:t>
            </a:r>
            <a:r>
              <a:rPr lang="fi-FI" sz="1400" dirty="0" err="1">
                <a:cs typeface="Arial" panose="020B0604020202020204" pitchFamily="34" charset="0"/>
              </a:rPr>
              <a:t>still</a:t>
            </a:r>
            <a:r>
              <a:rPr lang="fi-FI" sz="1400" dirty="0">
                <a:cs typeface="Arial" panose="020B0604020202020204" pitchFamily="34" charset="0"/>
              </a:rPr>
              <a:t> </a:t>
            </a:r>
            <a:r>
              <a:rPr lang="fi-FI" sz="1400" dirty="0" err="1">
                <a:cs typeface="Arial" panose="020B0604020202020204" pitchFamily="34" charset="0"/>
              </a:rPr>
              <a:t>ongoing</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need</a:t>
            </a:r>
            <a:r>
              <a:rPr lang="fi-FI" sz="1400" dirty="0">
                <a:cs typeface="Arial" panose="020B0604020202020204" pitchFamily="34" charset="0"/>
              </a:rPr>
              <a:t> to </a:t>
            </a:r>
            <a:r>
              <a:rPr lang="fi-FI" sz="1400" dirty="0" err="1">
                <a:cs typeface="Arial" panose="020B0604020202020204" pitchFamily="34" charset="0"/>
              </a:rPr>
              <a:t>be</a:t>
            </a:r>
            <a:r>
              <a:rPr lang="fi-FI" sz="1400" dirty="0">
                <a:cs typeface="Arial" panose="020B0604020202020204" pitchFamily="34" charset="0"/>
              </a:rPr>
              <a:t> </a:t>
            </a:r>
            <a:r>
              <a:rPr lang="fi-FI" sz="1400" dirty="0" err="1">
                <a:cs typeface="Arial" panose="020B0604020202020204" pitchFamily="34" charset="0"/>
              </a:rPr>
              <a:t>shipped</a:t>
            </a:r>
            <a:r>
              <a:rPr lang="fi-FI" sz="1400" dirty="0">
                <a:cs typeface="Arial" panose="020B0604020202020204" pitchFamily="34" charset="0"/>
              </a:rPr>
              <a:t> to </a:t>
            </a:r>
            <a:r>
              <a:rPr lang="fi-FI" sz="1400" dirty="0" err="1">
                <a:cs typeface="Arial" panose="020B0604020202020204" pitchFamily="34" charset="0"/>
              </a:rPr>
              <a:t>other</a:t>
            </a:r>
            <a:r>
              <a:rPr lang="fi-FI" sz="1400" dirty="0">
                <a:cs typeface="Arial" panose="020B0604020202020204" pitchFamily="34" charset="0"/>
              </a:rPr>
              <a:t> </a:t>
            </a:r>
            <a:r>
              <a:rPr lang="fi-FI" sz="1400" dirty="0" err="1">
                <a:cs typeface="Arial" panose="020B0604020202020204" pitchFamily="34" charset="0"/>
              </a:rPr>
              <a:t>labs</a:t>
            </a:r>
            <a:r>
              <a:rPr lang="fi-FI" sz="1400" dirty="0">
                <a:cs typeface="Arial" panose="020B0604020202020204" pitchFamily="34" charset="0"/>
              </a:rPr>
              <a:t> </a:t>
            </a:r>
            <a:r>
              <a:rPr lang="fi-FI" sz="1400" dirty="0" err="1">
                <a:cs typeface="Arial" panose="020B0604020202020204" pitchFamily="34" charset="0"/>
              </a:rPr>
              <a:t>before</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end</a:t>
            </a:r>
            <a:r>
              <a:rPr lang="fi-FI" sz="1400" dirty="0">
                <a:cs typeface="Arial" panose="020B0604020202020204" pitchFamily="34" charset="0"/>
              </a:rPr>
              <a:t> of 2025</a:t>
            </a:r>
          </a:p>
        </p:txBody>
      </p:sp>
    </p:spTree>
    <p:extLst>
      <p:ext uri="{BB962C8B-B14F-4D97-AF65-F5344CB8AC3E}">
        <p14:creationId xmlns:p14="http://schemas.microsoft.com/office/powerpoint/2010/main" val="2414398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8991FF-47FF-2CB5-4E84-7D206786E5B2}"/>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48626CE0-BE23-4D09-C2C0-ECD46DE19B7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a:t>
            </a:fld>
            <a:endParaRPr lang="en-GB">
              <a:solidFill>
                <a:prstClr val="white"/>
              </a:solidFill>
            </a:endParaRPr>
          </a:p>
        </p:txBody>
      </p:sp>
      <p:sp>
        <p:nvSpPr>
          <p:cNvPr id="5" name="Titre 1">
            <a:extLst>
              <a:ext uri="{FF2B5EF4-FFF2-40B4-BE49-F238E27FC236}">
                <a16:creationId xmlns:a16="http://schemas.microsoft.com/office/drawing/2014/main" id="{6FF6C36D-436D-37F8-378B-33EF28CBA1C8}"/>
              </a:ext>
            </a:extLst>
          </p:cNvPr>
          <p:cNvSpPr>
            <a:spLocks noGrp="1"/>
          </p:cNvSpPr>
          <p:nvPr>
            <p:ph type="title"/>
          </p:nvPr>
        </p:nvSpPr>
        <p:spPr>
          <a:xfrm>
            <a:off x="983432" y="192515"/>
            <a:ext cx="9857288" cy="457200"/>
          </a:xfrm>
        </p:spPr>
        <p:txBody>
          <a:bodyPr/>
          <a:lstStyle/>
          <a:p>
            <a:r>
              <a:rPr lang="fr-FR" dirty="0"/>
              <a:t>High-</a:t>
            </a:r>
            <a:r>
              <a:rPr lang="fr-FR" dirty="0" err="1"/>
              <a:t>level</a:t>
            </a:r>
            <a:r>
              <a:rPr lang="fr-FR" dirty="0"/>
              <a:t> </a:t>
            </a:r>
            <a:r>
              <a:rPr lang="fr-FR" dirty="0" err="1"/>
              <a:t>deliverables</a:t>
            </a:r>
            <a:r>
              <a:rPr lang="fr-FR" dirty="0"/>
              <a:t> and </a:t>
            </a:r>
            <a:r>
              <a:rPr lang="fr-FR" dirty="0" err="1"/>
              <a:t>milestones</a:t>
            </a:r>
            <a:r>
              <a:rPr lang="fr-FR" dirty="0"/>
              <a:t> for SP B in 2025</a:t>
            </a:r>
          </a:p>
        </p:txBody>
      </p:sp>
      <p:graphicFrame>
        <p:nvGraphicFramePr>
          <p:cNvPr id="6" name="Tabelle 7">
            <a:extLst>
              <a:ext uri="{FF2B5EF4-FFF2-40B4-BE49-F238E27FC236}">
                <a16:creationId xmlns:a16="http://schemas.microsoft.com/office/drawing/2014/main" id="{C5B7F79A-18BE-4DBE-0895-689A6DCF15F4}"/>
              </a:ext>
            </a:extLst>
          </p:cNvPr>
          <p:cNvGraphicFramePr>
            <a:graphicFrameLocks noGrp="1"/>
          </p:cNvGraphicFramePr>
          <p:nvPr>
            <p:extLst>
              <p:ext uri="{D42A27DB-BD31-4B8C-83A1-F6EECF244321}">
                <p14:modId xmlns:p14="http://schemas.microsoft.com/office/powerpoint/2010/main" val="1795564259"/>
              </p:ext>
            </p:extLst>
          </p:nvPr>
        </p:nvGraphicFramePr>
        <p:xfrm>
          <a:off x="360040" y="2380665"/>
          <a:ext cx="11569216" cy="3912243"/>
        </p:xfrm>
        <a:graphic>
          <a:graphicData uri="http://schemas.openxmlformats.org/drawingml/2006/table">
            <a:tbl>
              <a:tblPr firstRow="1" firstCol="1" bandRow="1">
                <a:tableStyleId>{5C22544A-7EE6-4342-B048-85BDC9FD1C3A}</a:tableStyleId>
              </a:tblPr>
              <a:tblGrid>
                <a:gridCol w="1080754">
                  <a:extLst>
                    <a:ext uri="{9D8B030D-6E8A-4147-A177-3AD203B41FA5}">
                      <a16:colId xmlns:a16="http://schemas.microsoft.com/office/drawing/2014/main" val="1621520873"/>
                    </a:ext>
                  </a:extLst>
                </a:gridCol>
                <a:gridCol w="905775">
                  <a:extLst>
                    <a:ext uri="{9D8B030D-6E8A-4147-A177-3AD203B41FA5}">
                      <a16:colId xmlns:a16="http://schemas.microsoft.com/office/drawing/2014/main" val="2839852955"/>
                    </a:ext>
                  </a:extLst>
                </a:gridCol>
                <a:gridCol w="8193145">
                  <a:extLst>
                    <a:ext uri="{9D8B030D-6E8A-4147-A177-3AD203B41FA5}">
                      <a16:colId xmlns:a16="http://schemas.microsoft.com/office/drawing/2014/main" val="2383909151"/>
                    </a:ext>
                  </a:extLst>
                </a:gridCol>
                <a:gridCol w="1389542">
                  <a:extLst>
                    <a:ext uri="{9D8B030D-6E8A-4147-A177-3AD203B41FA5}">
                      <a16:colId xmlns:a16="http://schemas.microsoft.com/office/drawing/2014/main" val="4219246605"/>
                    </a:ext>
                  </a:extLst>
                </a:gridCol>
              </a:tblGrid>
              <a:tr h="715508">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b="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nSpc>
                          <a:spcPct val="107000"/>
                        </a:lnSpc>
                        <a:spcAft>
                          <a:spcPts val="300"/>
                        </a:spcAft>
                      </a:pPr>
                      <a:r>
                        <a:rPr lang="en-GB" sz="16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Erosion rates of co-deposited/re-deposited W layers at reactor-relevant particle fluxes and fluences determined. (ITER+DEMO)</a:t>
                      </a:r>
                      <a:endParaRPr lang="fi-FI" sz="16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nSpc>
                          <a:spcPct val="107000"/>
                        </a:lnSpc>
                        <a:spcAft>
                          <a:spcPts val="300"/>
                        </a:spcAft>
                      </a:pPr>
                      <a:r>
                        <a:rPr lang="en-GB" sz="1600" b="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31.12.2025  </a:t>
                      </a:r>
                      <a:endParaRPr lang="fi-FI" sz="16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704286932"/>
                  </a:ext>
                </a:extLst>
              </a:tr>
              <a:tr h="639347">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WMxx+1</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Material migration pathways elucidated for W and B in toroidal devices (AUG, WEST, W7-X) during and after </a:t>
                      </a:r>
                      <a:r>
                        <a:rPr lang="en-GB" sz="16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boronizations</a:t>
                      </a:r>
                      <a:r>
                        <a:rPr lang="en-GB" sz="16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(ITER) </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31.12.2025 </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547136608"/>
                  </a:ext>
                </a:extLst>
              </a:tr>
              <a:tr h="639347">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WMxx+2</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Erosion and deposition patterns on PFUs removed after Phase 1 and Phase 2 operations on WEST compared. (ITER)  </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31.12.2025 </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3745538837"/>
                  </a:ext>
                </a:extLst>
              </a:tr>
              <a:tr h="639347">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WMxx+3</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Co-deposited boron layers with varying oxygen contents and surface morphologies delivered and characterized. </a:t>
                      </a: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(ITER)</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31.12.2025</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249276014"/>
                  </a:ext>
                </a:extLst>
              </a:tr>
              <a:tr h="639347">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WMxx+4</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 dust samples from toroidal fusion devices (AUG, WEST, W7-X) characterized and extrapolations made towards fusion reactors. (DEMO)</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31.12.2025</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920380371"/>
                  </a:ext>
                </a:extLst>
              </a:tr>
              <a:tr h="639347">
                <a:tc>
                  <a:txBody>
                    <a:bodyPr/>
                    <a:lstStyle/>
                    <a:p>
                      <a:pPr>
                        <a:lnSpc>
                          <a:spcPct val="107000"/>
                        </a:lnSpc>
                        <a:spcAft>
                          <a:spcPts val="300"/>
                        </a:spcAft>
                      </a:pPr>
                      <a:r>
                        <a:rPr lang="en-GB" sz="1600" b="1" kern="100">
                          <a:effectLst/>
                          <a:latin typeface="Calibri" panose="020F0502020204030204" pitchFamily="34" charset="0"/>
                          <a:ea typeface="Times New Roman" panose="02020603050405020304" pitchFamily="18" charset="0"/>
                          <a:cs typeface="Times New Roman" panose="02020603050405020304" pitchFamily="18" charset="0"/>
                        </a:rPr>
                        <a:t>WMxx+5</a:t>
                      </a:r>
                      <a:endParaRPr lang="fi-FI"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 B</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B contamination determined on diagnostics mirrors after AUG and W7-X boronization experiments. (ITER)</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30.06.2025</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711760744"/>
                  </a:ext>
                </a:extLst>
              </a:tr>
            </a:tbl>
          </a:graphicData>
        </a:graphic>
      </p:graphicFrame>
      <p:sp>
        <p:nvSpPr>
          <p:cNvPr id="7" name="TextBox 6">
            <a:extLst>
              <a:ext uri="{FF2B5EF4-FFF2-40B4-BE49-F238E27FC236}">
                <a16:creationId xmlns:a16="http://schemas.microsoft.com/office/drawing/2014/main" id="{3D91F83C-57A6-978F-AB4F-0DF03F4C8FBE}"/>
              </a:ext>
            </a:extLst>
          </p:cNvPr>
          <p:cNvSpPr txBox="1"/>
          <p:nvPr/>
        </p:nvSpPr>
        <p:spPr bwMode="auto">
          <a:xfrm>
            <a:off x="360040" y="951741"/>
            <a:ext cx="115692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Erosion and deposition patterns at the divertor and main-chamber structures of toroidal fusion devices following operations with and without </a:t>
            </a:r>
            <a:r>
              <a:rPr lang="en-US" dirty="0" err="1"/>
              <a:t>boronizations</a:t>
            </a:r>
            <a:endParaRPr lang="en-US" dirty="0"/>
          </a:p>
          <a:p>
            <a:pPr marL="285750" indent="-285750">
              <a:buFont typeface="Arial" panose="020B0604020202020204" pitchFamily="34" charset="0"/>
              <a:buChar char="•"/>
            </a:pPr>
            <a:r>
              <a:rPr lang="en-US" dirty="0"/>
              <a:t>Reporting the role of fluence and pulse length in the erosion-deposition balance in toroidal fusion devices under reactor-relevant operational conditions </a:t>
            </a:r>
            <a:endParaRPr lang="fi-FI" dirty="0"/>
          </a:p>
        </p:txBody>
      </p:sp>
      <p:sp>
        <p:nvSpPr>
          <p:cNvPr id="8" name="Oval 7">
            <a:extLst>
              <a:ext uri="{FF2B5EF4-FFF2-40B4-BE49-F238E27FC236}">
                <a16:creationId xmlns:a16="http://schemas.microsoft.com/office/drawing/2014/main" id="{807A9B90-DC57-7E9B-FDA8-B10BAA19C68F}"/>
              </a:ext>
            </a:extLst>
          </p:cNvPr>
          <p:cNvSpPr/>
          <p:nvPr/>
        </p:nvSpPr>
        <p:spPr>
          <a:xfrm>
            <a:off x="11641256" y="1066038"/>
            <a:ext cx="288000" cy="28800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val 8">
            <a:extLst>
              <a:ext uri="{FF2B5EF4-FFF2-40B4-BE49-F238E27FC236}">
                <a16:creationId xmlns:a16="http://schemas.microsoft.com/office/drawing/2014/main" id="{89C34EAF-1583-55EF-ABC2-D55629EF3536}"/>
              </a:ext>
            </a:extLst>
          </p:cNvPr>
          <p:cNvSpPr/>
          <p:nvPr/>
        </p:nvSpPr>
        <p:spPr>
          <a:xfrm>
            <a:off x="11647453" y="1656064"/>
            <a:ext cx="288000" cy="28800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271092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7ABB2DA-7068-ABB2-0EAF-A9FAC51E7DFC}"/>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ADF2160C-6CF8-E47E-9DD1-59B17C66FDB5}"/>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a:t>
            </a:fld>
            <a:endParaRPr lang="en-GB">
              <a:solidFill>
                <a:prstClr val="white"/>
              </a:solidFill>
            </a:endParaRPr>
          </a:p>
        </p:txBody>
      </p:sp>
      <p:sp>
        <p:nvSpPr>
          <p:cNvPr id="5" name="Titre 1">
            <a:extLst>
              <a:ext uri="{FF2B5EF4-FFF2-40B4-BE49-F238E27FC236}">
                <a16:creationId xmlns:a16="http://schemas.microsoft.com/office/drawing/2014/main" id="{38B66897-E8F4-DAA7-1444-E88203B8D612}"/>
              </a:ext>
            </a:extLst>
          </p:cNvPr>
          <p:cNvSpPr>
            <a:spLocks noGrp="1"/>
          </p:cNvSpPr>
          <p:nvPr>
            <p:ph type="title"/>
          </p:nvPr>
        </p:nvSpPr>
        <p:spPr>
          <a:xfrm>
            <a:off x="983432" y="192515"/>
            <a:ext cx="9857288" cy="457200"/>
          </a:xfrm>
        </p:spPr>
        <p:txBody>
          <a:bodyPr/>
          <a:lstStyle/>
          <a:p>
            <a:r>
              <a:rPr lang="fr-FR" dirty="0"/>
              <a:t>SP B.1 </a:t>
            </a:r>
            <a:r>
              <a:rPr lang="fr-FR" dirty="0" err="1"/>
              <a:t>deliverables</a:t>
            </a:r>
            <a:r>
              <a:rPr lang="fr-FR" dirty="0"/>
              <a:t> 2025 and </a:t>
            </a:r>
            <a:r>
              <a:rPr lang="fr-FR" dirty="0" err="1"/>
              <a:t>their</a:t>
            </a:r>
            <a:r>
              <a:rPr lang="fr-FR" dirty="0"/>
              <a:t> </a:t>
            </a:r>
            <a:r>
              <a:rPr lang="fr-FR" dirty="0" err="1"/>
              <a:t>status</a:t>
            </a:r>
            <a:endParaRPr lang="fr-FR" dirty="0"/>
          </a:p>
        </p:txBody>
      </p:sp>
      <p:graphicFrame>
        <p:nvGraphicFramePr>
          <p:cNvPr id="6" name="Tabelle 5">
            <a:extLst>
              <a:ext uri="{FF2B5EF4-FFF2-40B4-BE49-F238E27FC236}">
                <a16:creationId xmlns:a16="http://schemas.microsoft.com/office/drawing/2014/main" id="{129DA694-DED9-B1AD-570F-7A82E515E645}"/>
              </a:ext>
            </a:extLst>
          </p:cNvPr>
          <p:cNvGraphicFramePr>
            <a:graphicFrameLocks noGrp="1"/>
          </p:cNvGraphicFramePr>
          <p:nvPr>
            <p:extLst>
              <p:ext uri="{D42A27DB-BD31-4B8C-83A1-F6EECF244321}">
                <p14:modId xmlns:p14="http://schemas.microsoft.com/office/powerpoint/2010/main" val="2526171855"/>
              </p:ext>
            </p:extLst>
          </p:nvPr>
        </p:nvGraphicFramePr>
        <p:xfrm>
          <a:off x="251520" y="908720"/>
          <a:ext cx="11592138" cy="4067748"/>
        </p:xfrm>
        <a:graphic>
          <a:graphicData uri="http://schemas.openxmlformats.org/drawingml/2006/table">
            <a:tbl>
              <a:tblPr firstRow="1" firstCol="1" bandRow="1">
                <a:tableStyleId>{5C22544A-7EE6-4342-B048-85BDC9FD1C3A}</a:tableStyleId>
              </a:tblPr>
              <a:tblGrid>
                <a:gridCol w="1305479">
                  <a:extLst>
                    <a:ext uri="{9D8B030D-6E8A-4147-A177-3AD203B41FA5}">
                      <a16:colId xmlns:a16="http://schemas.microsoft.com/office/drawing/2014/main" val="531328472"/>
                    </a:ext>
                  </a:extLst>
                </a:gridCol>
                <a:gridCol w="1643401">
                  <a:extLst>
                    <a:ext uri="{9D8B030D-6E8A-4147-A177-3AD203B41FA5}">
                      <a16:colId xmlns:a16="http://schemas.microsoft.com/office/drawing/2014/main" val="1334987883"/>
                    </a:ext>
                  </a:extLst>
                </a:gridCol>
                <a:gridCol w="8643258">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600" dirty="0" err="1">
                          <a:effectLst/>
                          <a:latin typeface="Calibri" panose="020F0502020204030204" pitchFamily="34" charset="0"/>
                          <a:ea typeface="+mn-ea"/>
                          <a:cs typeface="Times New Roman" panose="02020603050405020304" pitchFamily="18" charset="0"/>
                        </a:rPr>
                        <a:t>Activity</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600" dirty="0" err="1">
                          <a:effectLst/>
                        </a:rPr>
                        <a:t>Deliverable</a:t>
                      </a:r>
                      <a:r>
                        <a:rPr lang="de-DE" sz="1600" dirty="0">
                          <a:effectLst/>
                        </a:rPr>
                        <a:t> ID(s)</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600" spc="-15" dirty="0">
                          <a:effectLst/>
                        </a:rPr>
                        <a:t>Title</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D001</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3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Erosion rates of W/B model systems and re-deposited W with different morphologies and compositions as well as the formation and erosion rates of thick re-deposits in MAGNUM-PSI with flux and fluence (DIFFER) </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presentation</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T. Morgan</a:t>
                      </a:r>
                      <a:endParaRPr lang="fi-FI" sz="14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D002</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4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Erosion rates of W/B model systems and re-deposited W with different morphologies and compositions in GyM with flux and fluence </a:t>
                      </a:r>
                      <a:r>
                        <a:rPr lang="pl-PL" sz="1400" dirty="0">
                          <a:effectLst/>
                          <a:latin typeface="Calibri" panose="020F0502020204030204" pitchFamily="34" charset="0"/>
                          <a:ea typeface="Times New Roman" panose="02020603050405020304" pitchFamily="18" charset="0"/>
                          <a:cs typeface="Calibri" panose="020F0502020204030204" pitchFamily="34" charset="0"/>
                        </a:rPr>
                        <a:t>(ENEA)</a:t>
                      </a:r>
                      <a:endParaRPr lang="fi-FI" sz="14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15000"/>
                        </a:lnSpc>
                        <a:spcBef>
                          <a:spcPts val="240"/>
                        </a:spcBef>
                        <a:spcAft>
                          <a:spcPts val="240"/>
                        </a:spcAft>
                        <a:buFont typeface="Arial" panose="020B0604020202020204" pitchFamily="34" charset="0"/>
                        <a:buNone/>
                        <a:tabLst>
                          <a:tab pos="-914400" algn="l"/>
                          <a:tab pos="228600" algn="l"/>
                        </a:tabLst>
                      </a:pP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W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samples</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with</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different</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morphologies</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and B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samples</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exposed</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to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Ar</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plasmas</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in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GyM</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and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their</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erosion</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assessed</a:t>
                      </a:r>
                      <a:endPar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p>
                      <a:pPr marL="0" indent="0">
                        <a:lnSpc>
                          <a:spcPct val="115000"/>
                        </a:lnSpc>
                        <a:spcBef>
                          <a:spcPts val="240"/>
                        </a:spcBef>
                        <a:spcAft>
                          <a:spcPts val="240"/>
                        </a:spcAft>
                        <a:buFont typeface="Arial" panose="020B0604020202020204" pitchFamily="34" charset="0"/>
                        <a:buNone/>
                        <a:tabLst>
                          <a:tab pos="-914400" algn="l"/>
                          <a:tab pos="228600" algn="l"/>
                        </a:tabLst>
                      </a:pP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Samples</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sent</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to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participating</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labs</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for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analyses</a:t>
                      </a:r>
                      <a:endPar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D003</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7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Erosion rates of W/B model systems and re-deposited W with different morphologies and compositions in PSI-2 with flux and fluence </a:t>
                      </a:r>
                      <a:r>
                        <a:rPr lang="pl-PL" sz="1400" dirty="0">
                          <a:effectLst/>
                          <a:latin typeface="Calibri" panose="020F0502020204030204" pitchFamily="34" charset="0"/>
                          <a:ea typeface="Times New Roman" panose="02020603050405020304" pitchFamily="18" charset="0"/>
                          <a:cs typeface="Calibri" panose="020F0502020204030204" pitchFamily="34" charset="0"/>
                        </a:rPr>
                        <a:t>(FZJ)</a:t>
                      </a:r>
                      <a:endParaRPr lang="fi-FI" sz="14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685800" eaLnBrk="1" fontAlgn="auto" latinLnBrk="0" hangingPunct="1">
                        <a:lnSpc>
                          <a:spcPct val="115000"/>
                        </a:lnSpc>
                        <a:spcBef>
                          <a:spcPts val="240"/>
                        </a:spcBef>
                        <a:spcAft>
                          <a:spcPts val="240"/>
                        </a:spcAft>
                        <a:buClrTx/>
                        <a:buSzTx/>
                        <a:buFontTx/>
                        <a:buNone/>
                        <a:tabLst>
                          <a:tab pos="-914400" algn="l"/>
                          <a:tab pos="228600" algn="l"/>
                        </a:tabLst>
                        <a:defRPr/>
                      </a:pP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presentation</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M. Rasinski</a:t>
                      </a:r>
                      <a:endParaRPr lang="fi-FI" sz="14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D004</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5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dirty="0">
                          <a:effectLst/>
                          <a:latin typeface="Calibri" panose="020F0502020204030204" pitchFamily="34" charset="0"/>
                          <a:ea typeface="Times New Roman" panose="02020603050405020304" pitchFamily="18" charset="0"/>
                          <a:cs typeface="Times New Roman" panose="02020603050405020304" pitchFamily="18" charset="0"/>
                        </a:rPr>
                        <a:t>Erosion rates of co-deposited W- and B-based model systems following exposure to controlled ion beams</a:t>
                      </a:r>
                      <a:r>
                        <a:rPr lang="pl-PL" sz="1400" spc="-15" dirty="0">
                          <a:effectLst/>
                          <a:latin typeface="Calibri" panose="020F0502020204030204" pitchFamily="34" charset="0"/>
                          <a:ea typeface="Times New Roman" panose="02020603050405020304" pitchFamily="18" charset="0"/>
                          <a:cs typeface="Calibri" panose="020F0502020204030204" pitchFamily="34" charset="0"/>
                        </a:rPr>
                        <a:t> (ÖAW)</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presentation</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R. Gurschl</a:t>
                      </a:r>
                      <a:endParaRPr lang="fi-FI" sz="14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D005</a:t>
                      </a:r>
                      <a:endParaRPr lang="fi-FI"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1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Erosion rates following high-energy dust impacts on W model systems and comparison to data from tokamaks (ENEA)</a:t>
                      </a:r>
                      <a:endPar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Waiting</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for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all</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the</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to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arrive</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(status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mid-September</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before</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starting</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dust-impact</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experiments</a:t>
                      </a:r>
                      <a:endPar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3759700484"/>
                  </a:ext>
                </a:extLst>
              </a:tr>
            </a:tbl>
          </a:graphicData>
        </a:graphic>
      </p:graphicFrame>
    </p:spTree>
    <p:extLst>
      <p:ext uri="{BB962C8B-B14F-4D97-AF65-F5344CB8AC3E}">
        <p14:creationId xmlns:p14="http://schemas.microsoft.com/office/powerpoint/2010/main" val="2994617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354F49A-1D82-7F0C-4C54-9558394B3059}"/>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621B88E7-6B13-4B1F-0EE3-0C8C4193946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a:t>
            </a:fld>
            <a:endParaRPr lang="en-GB">
              <a:solidFill>
                <a:prstClr val="white"/>
              </a:solidFill>
            </a:endParaRPr>
          </a:p>
        </p:txBody>
      </p:sp>
      <p:sp>
        <p:nvSpPr>
          <p:cNvPr id="9" name="Titre 1">
            <a:extLst>
              <a:ext uri="{FF2B5EF4-FFF2-40B4-BE49-F238E27FC236}">
                <a16:creationId xmlns:a16="http://schemas.microsoft.com/office/drawing/2014/main" id="{69930478-F2BB-7FB1-6EF8-513BDA0CC19E}"/>
              </a:ext>
            </a:extLst>
          </p:cNvPr>
          <p:cNvSpPr>
            <a:spLocks noGrp="1"/>
          </p:cNvSpPr>
          <p:nvPr>
            <p:ph type="title"/>
          </p:nvPr>
        </p:nvSpPr>
        <p:spPr>
          <a:xfrm>
            <a:off x="983432" y="192515"/>
            <a:ext cx="9857288" cy="457200"/>
          </a:xfrm>
        </p:spPr>
        <p:txBody>
          <a:bodyPr/>
          <a:lstStyle/>
          <a:p>
            <a:r>
              <a:rPr lang="fr-FR" dirty="0"/>
              <a:t>SP B.2 </a:t>
            </a:r>
            <a:r>
              <a:rPr lang="fr-FR" dirty="0" err="1"/>
              <a:t>deliverables</a:t>
            </a:r>
            <a:r>
              <a:rPr lang="fr-FR" dirty="0"/>
              <a:t> 2025 and </a:t>
            </a:r>
            <a:r>
              <a:rPr lang="fr-FR" dirty="0" err="1"/>
              <a:t>their</a:t>
            </a:r>
            <a:r>
              <a:rPr lang="fr-FR" dirty="0"/>
              <a:t> </a:t>
            </a:r>
            <a:r>
              <a:rPr lang="fr-FR" dirty="0" err="1"/>
              <a:t>status</a:t>
            </a:r>
            <a:endParaRPr lang="fr-FR" dirty="0"/>
          </a:p>
        </p:txBody>
      </p:sp>
      <p:graphicFrame>
        <p:nvGraphicFramePr>
          <p:cNvPr id="10" name="Tabelle 5">
            <a:extLst>
              <a:ext uri="{FF2B5EF4-FFF2-40B4-BE49-F238E27FC236}">
                <a16:creationId xmlns:a16="http://schemas.microsoft.com/office/drawing/2014/main" id="{AB355D1C-96EF-ACD2-531F-777AC8F29681}"/>
              </a:ext>
            </a:extLst>
          </p:cNvPr>
          <p:cNvGraphicFramePr>
            <a:graphicFrameLocks noGrp="1"/>
          </p:cNvGraphicFramePr>
          <p:nvPr>
            <p:extLst>
              <p:ext uri="{D42A27DB-BD31-4B8C-83A1-F6EECF244321}">
                <p14:modId xmlns:p14="http://schemas.microsoft.com/office/powerpoint/2010/main" val="296503537"/>
              </p:ext>
            </p:extLst>
          </p:nvPr>
        </p:nvGraphicFramePr>
        <p:xfrm>
          <a:off x="299931" y="851078"/>
          <a:ext cx="11592138" cy="3885822"/>
        </p:xfrm>
        <a:graphic>
          <a:graphicData uri="http://schemas.openxmlformats.org/drawingml/2006/table">
            <a:tbl>
              <a:tblPr firstRow="1" firstCol="1" bandRow="1">
                <a:tableStyleId>{5C22544A-7EE6-4342-B048-85BDC9FD1C3A}</a:tableStyleId>
              </a:tblPr>
              <a:tblGrid>
                <a:gridCol w="1305479">
                  <a:extLst>
                    <a:ext uri="{9D8B030D-6E8A-4147-A177-3AD203B41FA5}">
                      <a16:colId xmlns:a16="http://schemas.microsoft.com/office/drawing/2014/main" val="531328472"/>
                    </a:ext>
                  </a:extLst>
                </a:gridCol>
                <a:gridCol w="1643401">
                  <a:extLst>
                    <a:ext uri="{9D8B030D-6E8A-4147-A177-3AD203B41FA5}">
                      <a16:colId xmlns:a16="http://schemas.microsoft.com/office/drawing/2014/main" val="1334987883"/>
                    </a:ext>
                  </a:extLst>
                </a:gridCol>
                <a:gridCol w="8643258">
                  <a:extLst>
                    <a:ext uri="{9D8B030D-6E8A-4147-A177-3AD203B41FA5}">
                      <a16:colId xmlns:a16="http://schemas.microsoft.com/office/drawing/2014/main" val="1851282849"/>
                    </a:ext>
                  </a:extLst>
                </a:gridCol>
              </a:tblGrid>
              <a:tr h="233852">
                <a:tc>
                  <a:txBody>
                    <a:bodyPr/>
                    <a:lstStyle/>
                    <a:p>
                      <a:pPr marL="21590" algn="ctr">
                        <a:lnSpc>
                          <a:spcPct val="115000"/>
                        </a:lnSpc>
                        <a:spcAft>
                          <a:spcPts val="300"/>
                        </a:spcAft>
                      </a:pPr>
                      <a:r>
                        <a:rPr lang="de-DE" sz="1500" dirty="0" err="1">
                          <a:effectLst/>
                          <a:latin typeface="Calibri" panose="020F0502020204030204" pitchFamily="34" charset="0"/>
                          <a:ea typeface="+mn-ea"/>
                          <a:cs typeface="Times New Roman" panose="02020603050405020304" pitchFamily="18" charset="0"/>
                        </a:rPr>
                        <a:t>Activity</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500" dirty="0" err="1">
                          <a:effectLst/>
                        </a:rPr>
                        <a:t>Deliverable</a:t>
                      </a:r>
                      <a:r>
                        <a:rPr lang="de-DE" sz="1500" dirty="0">
                          <a:effectLst/>
                        </a:rPr>
                        <a:t> ID(s)</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500" spc="-15" dirty="0">
                          <a:effectLst/>
                        </a:rPr>
                        <a:t>Title</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D001</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6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WEST campaigns: erosion and deposition patterns on PFUs after WEST Phase 1 (C1-C5) and Phase 2 (C6-C10) operations and thickness profile of layers originating from boronizations (CEA)</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presentation</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M. Diez</a:t>
                      </a:r>
                      <a:endParaRPr lang="fi-FI" sz="14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392664685"/>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D002</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WEST campaigns: microscopy investigations of He-exposed PFUs after Phase 1 and Phase 2 operations on WEST (CEA)</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685800" eaLnBrk="1" fontAlgn="auto" latinLnBrk="0" hangingPunct="1">
                        <a:lnSpc>
                          <a:spcPct val="115000"/>
                        </a:lnSpc>
                        <a:spcBef>
                          <a:spcPts val="240"/>
                        </a:spcBef>
                        <a:spcAft>
                          <a:spcPts val="240"/>
                        </a:spcAft>
                        <a:buClrTx/>
                        <a:buSzTx/>
                        <a:buFontTx/>
                        <a:buNone/>
                        <a:tabLst>
                          <a:tab pos="-914400" algn="l"/>
                          <a:tab pos="228600" algn="l"/>
                        </a:tabLst>
                        <a:defRPr/>
                      </a:pP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presentation</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M. Diez</a:t>
                      </a:r>
                      <a:endParaRPr lang="fi-FI" sz="14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558489909"/>
                  </a:ext>
                </a:extLst>
              </a:tr>
              <a:tr h="754039">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D003</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WEST campaigns: detailed investigation of selected PFUs, including side faces of marker tiles, for their erosion, deposition, and surface-modification patterns at different locations with respect to magnetic ripple (MPG)</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Talk</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by</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M. Balden in PFMC 2025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next</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4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slide</a:t>
                      </a:r>
                      <a:r>
                        <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a:t>
                      </a:r>
                    </a:p>
                  </a:txBody>
                  <a:tcPr marL="68580" marR="68580" marT="0" marB="0">
                    <a:solidFill>
                      <a:schemeClr val="accent2">
                        <a:lumMod val="60000"/>
                        <a:lumOff val="40000"/>
                      </a:schemeClr>
                    </a:solidFill>
                  </a:tcPr>
                </a:tc>
                <a:extLst>
                  <a:ext uri="{0D108BD9-81ED-4DB2-BD59-A6C34878D82A}">
                    <a16:rowId xmlns:a16="http://schemas.microsoft.com/office/drawing/2014/main" val="3978565712"/>
                  </a:ext>
                </a:extLst>
              </a:tr>
              <a:tr h="754039">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D004</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5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AUG manipulator experiments: pre- and post characterization of samples exposed to AUG plasmas and/or boronizations on AUG for their erosion and surface-modification patterns as well as boron deposition profiles (MPG)</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Experiments</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performed</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and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analyses</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ongoing</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next</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slide</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a:t>
                      </a:r>
                      <a:endPar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915481941"/>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D005</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3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AUG manipulator experiments: deposition profiles of B and D on samples exposed to AUG plasmas and/or boronizations on AUG at high spatial and depth resolution (VTT)</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685800" eaLnBrk="1" fontAlgn="auto" latinLnBrk="0" hangingPunct="1">
                        <a:lnSpc>
                          <a:spcPct val="115000"/>
                        </a:lnSpc>
                        <a:spcBef>
                          <a:spcPts val="240"/>
                        </a:spcBef>
                        <a:spcAft>
                          <a:spcPts val="240"/>
                        </a:spcAft>
                        <a:buClrTx/>
                        <a:buSzTx/>
                        <a:buFontTx/>
                        <a:buNone/>
                        <a:tabLst>
                          <a:tab pos="-914400" algn="l"/>
                          <a:tab pos="228600" algn="l"/>
                        </a:tabLst>
                        <a:defRPr/>
                      </a:pP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See</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previous</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line</a:t>
                      </a:r>
                      <a:endPar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759700484"/>
                  </a:ext>
                </a:extLst>
              </a:tr>
            </a:tbl>
          </a:graphicData>
        </a:graphic>
      </p:graphicFrame>
    </p:spTree>
    <p:extLst>
      <p:ext uri="{BB962C8B-B14F-4D97-AF65-F5344CB8AC3E}">
        <p14:creationId xmlns:p14="http://schemas.microsoft.com/office/powerpoint/2010/main" val="1388212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5DF85C-8063-5417-61A0-24AB940200B9}"/>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5EF46997-203E-6593-AC68-878615F8EB4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a:t>
            </a:fld>
            <a:endParaRPr lang="en-GB">
              <a:solidFill>
                <a:prstClr val="white"/>
              </a:solidFill>
            </a:endParaRPr>
          </a:p>
        </p:txBody>
      </p:sp>
      <p:sp>
        <p:nvSpPr>
          <p:cNvPr id="5" name="Titre 1">
            <a:extLst>
              <a:ext uri="{FF2B5EF4-FFF2-40B4-BE49-F238E27FC236}">
                <a16:creationId xmlns:a16="http://schemas.microsoft.com/office/drawing/2014/main" id="{4CED4768-CD22-2592-D93F-46192ABD3082}"/>
              </a:ext>
            </a:extLst>
          </p:cNvPr>
          <p:cNvSpPr>
            <a:spLocks noGrp="1"/>
          </p:cNvSpPr>
          <p:nvPr>
            <p:ph type="title"/>
          </p:nvPr>
        </p:nvSpPr>
        <p:spPr>
          <a:xfrm>
            <a:off x="983432" y="192515"/>
            <a:ext cx="9857288" cy="457200"/>
          </a:xfrm>
        </p:spPr>
        <p:txBody>
          <a:bodyPr/>
          <a:lstStyle/>
          <a:p>
            <a:r>
              <a:rPr lang="fr-FR" dirty="0" err="1"/>
              <a:t>Effect</a:t>
            </a:r>
            <a:r>
              <a:rPr lang="fr-FR" dirty="0"/>
              <a:t> of </a:t>
            </a:r>
            <a:r>
              <a:rPr lang="fr-FR" dirty="0" err="1"/>
              <a:t>toroidal</a:t>
            </a:r>
            <a:r>
              <a:rPr lang="fr-FR" dirty="0"/>
              <a:t> </a:t>
            </a:r>
            <a:r>
              <a:rPr lang="fr-FR" dirty="0" err="1"/>
              <a:t>ripple</a:t>
            </a:r>
            <a:r>
              <a:rPr lang="fr-FR" dirty="0"/>
              <a:t> on </a:t>
            </a:r>
            <a:r>
              <a:rPr lang="fr-FR" dirty="0" err="1"/>
              <a:t>erosion</a:t>
            </a:r>
            <a:r>
              <a:rPr lang="fr-FR" dirty="0"/>
              <a:t> at WEST (MPG + CEA)</a:t>
            </a:r>
          </a:p>
        </p:txBody>
      </p:sp>
      <p:pic>
        <p:nvPicPr>
          <p:cNvPr id="6" name="Grafik 6">
            <a:extLst>
              <a:ext uri="{FF2B5EF4-FFF2-40B4-BE49-F238E27FC236}">
                <a16:creationId xmlns:a16="http://schemas.microsoft.com/office/drawing/2014/main" id="{81F52C33-1FB3-E2B4-57E8-4DC8DEB350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4078" y="1097280"/>
            <a:ext cx="5514616" cy="4805273"/>
          </a:xfrm>
          <a:prstGeom prst="rect">
            <a:avLst/>
          </a:prstGeom>
          <a:noFill/>
          <a:ln>
            <a:noFill/>
          </a:ln>
        </p:spPr>
      </p:pic>
      <p:sp>
        <p:nvSpPr>
          <p:cNvPr id="7" name="TextBox 6">
            <a:extLst>
              <a:ext uri="{FF2B5EF4-FFF2-40B4-BE49-F238E27FC236}">
                <a16:creationId xmlns:a16="http://schemas.microsoft.com/office/drawing/2014/main" id="{1A127124-0144-E631-18FD-54BC0256F489}"/>
              </a:ext>
            </a:extLst>
          </p:cNvPr>
          <p:cNvSpPr txBox="1"/>
          <p:nvPr/>
        </p:nvSpPr>
        <p:spPr bwMode="auto">
          <a:xfrm>
            <a:off x="490451" y="1147156"/>
            <a:ext cx="6159731" cy="218521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fi-FI" dirty="0" err="1"/>
              <a:t>Several</a:t>
            </a:r>
            <a:r>
              <a:rPr lang="fi-FI" dirty="0"/>
              <a:t> </a:t>
            </a:r>
            <a:r>
              <a:rPr lang="fi-FI" b="1" dirty="0" err="1">
                <a:solidFill>
                  <a:srgbClr val="FF0000"/>
                </a:solidFill>
              </a:rPr>
              <a:t>standard</a:t>
            </a:r>
            <a:r>
              <a:rPr lang="fi-FI" b="1" dirty="0">
                <a:solidFill>
                  <a:srgbClr val="FF0000"/>
                </a:solidFill>
              </a:rPr>
              <a:t> W-</a:t>
            </a:r>
            <a:r>
              <a:rPr lang="fi-FI" b="1" dirty="0" err="1">
                <a:solidFill>
                  <a:srgbClr val="FF0000"/>
                </a:solidFill>
              </a:rPr>
              <a:t>coated</a:t>
            </a:r>
            <a:r>
              <a:rPr lang="fi-FI" b="1" dirty="0">
                <a:solidFill>
                  <a:srgbClr val="FF0000"/>
                </a:solidFill>
              </a:rPr>
              <a:t> </a:t>
            </a:r>
            <a:r>
              <a:rPr lang="fi-FI" b="1" dirty="0" err="1">
                <a:solidFill>
                  <a:srgbClr val="FF0000"/>
                </a:solidFill>
              </a:rPr>
              <a:t>tiles</a:t>
            </a:r>
            <a:r>
              <a:rPr lang="fi-FI" b="1" dirty="0">
                <a:solidFill>
                  <a:srgbClr val="FF0000"/>
                </a:solidFill>
              </a:rPr>
              <a:t> (</a:t>
            </a:r>
            <a:r>
              <a:rPr lang="fi-FI" b="1" dirty="0" err="1">
                <a:solidFill>
                  <a:srgbClr val="FF0000"/>
                </a:solidFill>
              </a:rPr>
              <a:t>from</a:t>
            </a:r>
            <a:r>
              <a:rPr lang="fi-FI" b="1" dirty="0">
                <a:solidFill>
                  <a:srgbClr val="FF0000"/>
                </a:solidFill>
              </a:rPr>
              <a:t> </a:t>
            </a:r>
            <a:r>
              <a:rPr lang="fi-FI" b="1" dirty="0" err="1">
                <a:solidFill>
                  <a:srgbClr val="FF0000"/>
                </a:solidFill>
              </a:rPr>
              <a:t>Phase</a:t>
            </a:r>
            <a:r>
              <a:rPr lang="fi-FI" b="1" dirty="0">
                <a:solidFill>
                  <a:srgbClr val="FF0000"/>
                </a:solidFill>
              </a:rPr>
              <a:t> 1) </a:t>
            </a:r>
            <a:r>
              <a:rPr lang="fi-FI" b="1" dirty="0" err="1">
                <a:solidFill>
                  <a:srgbClr val="FF0000"/>
                </a:solidFill>
              </a:rPr>
              <a:t>from</a:t>
            </a:r>
            <a:r>
              <a:rPr lang="fi-FI" b="1" dirty="0">
                <a:solidFill>
                  <a:srgbClr val="FF0000"/>
                </a:solidFill>
              </a:rPr>
              <a:t> </a:t>
            </a:r>
            <a:r>
              <a:rPr lang="fi-FI" b="1" dirty="0" err="1">
                <a:solidFill>
                  <a:srgbClr val="FF0000"/>
                </a:solidFill>
              </a:rPr>
              <a:t>different</a:t>
            </a:r>
            <a:r>
              <a:rPr lang="fi-FI" b="1" dirty="0">
                <a:solidFill>
                  <a:srgbClr val="FF0000"/>
                </a:solidFill>
              </a:rPr>
              <a:t> </a:t>
            </a:r>
            <a:r>
              <a:rPr lang="fi-FI" b="1" dirty="0" err="1">
                <a:solidFill>
                  <a:srgbClr val="FF0000"/>
                </a:solidFill>
              </a:rPr>
              <a:t>toroidal</a:t>
            </a:r>
            <a:r>
              <a:rPr lang="fi-FI" b="1" dirty="0">
                <a:solidFill>
                  <a:srgbClr val="FF0000"/>
                </a:solidFill>
              </a:rPr>
              <a:t> </a:t>
            </a:r>
            <a:r>
              <a:rPr lang="fi-FI" b="1" dirty="0" err="1">
                <a:solidFill>
                  <a:srgbClr val="FF0000"/>
                </a:solidFill>
              </a:rPr>
              <a:t>locations</a:t>
            </a:r>
            <a:r>
              <a:rPr lang="fi-FI" b="1" dirty="0">
                <a:solidFill>
                  <a:srgbClr val="FF0000"/>
                </a:solidFill>
              </a:rPr>
              <a:t> </a:t>
            </a:r>
            <a:r>
              <a:rPr lang="fi-FI" dirty="0" err="1"/>
              <a:t>analysed</a:t>
            </a:r>
            <a:r>
              <a:rPr lang="fi-FI" dirty="0"/>
              <a:t> for </a:t>
            </a:r>
            <a:r>
              <a:rPr lang="fi-FI" dirty="0" err="1"/>
              <a:t>their</a:t>
            </a:r>
            <a:r>
              <a:rPr lang="fi-FI" dirty="0"/>
              <a:t> net-</a:t>
            </a:r>
            <a:r>
              <a:rPr lang="fi-FI" dirty="0" err="1"/>
              <a:t>erosion</a:t>
            </a:r>
            <a:r>
              <a:rPr lang="fi-FI" dirty="0"/>
              <a:t> </a:t>
            </a:r>
            <a:r>
              <a:rPr lang="fi-FI" dirty="0" err="1"/>
              <a:t>patterns</a:t>
            </a:r>
            <a:endParaRPr lang="fi-FI" dirty="0"/>
          </a:p>
          <a:p>
            <a:pPr marL="285750" indent="-285750">
              <a:spcBef>
                <a:spcPts val="600"/>
              </a:spcBef>
              <a:buFont typeface="Arial" panose="020B0604020202020204" pitchFamily="34" charset="0"/>
              <a:buChar char="•"/>
            </a:pPr>
            <a:r>
              <a:rPr lang="fi-FI" dirty="0">
                <a:solidFill>
                  <a:prstClr val="black"/>
                </a:solidFill>
              </a:rPr>
              <a:t>Some ~5-10 </a:t>
            </a:r>
            <a:r>
              <a:rPr lang="fi-FI" dirty="0" err="1">
                <a:solidFill>
                  <a:prstClr val="black"/>
                </a:solidFill>
              </a:rPr>
              <a:t>times</a:t>
            </a:r>
            <a:r>
              <a:rPr lang="fi-FI" dirty="0">
                <a:solidFill>
                  <a:prstClr val="black"/>
                </a:solidFill>
              </a:rPr>
              <a:t> </a:t>
            </a:r>
            <a:r>
              <a:rPr lang="fi-FI" b="1" dirty="0" err="1">
                <a:solidFill>
                  <a:srgbClr val="0070C0"/>
                </a:solidFill>
              </a:rPr>
              <a:t>different</a:t>
            </a:r>
            <a:r>
              <a:rPr lang="fi-FI" b="1" dirty="0">
                <a:solidFill>
                  <a:srgbClr val="0070C0"/>
                </a:solidFill>
              </a:rPr>
              <a:t> </a:t>
            </a:r>
            <a:r>
              <a:rPr lang="fi-FI" b="1" dirty="0" err="1">
                <a:solidFill>
                  <a:srgbClr val="0070C0"/>
                </a:solidFill>
              </a:rPr>
              <a:t>erosion</a:t>
            </a:r>
            <a:r>
              <a:rPr lang="fi-FI" b="1" dirty="0">
                <a:solidFill>
                  <a:srgbClr val="0070C0"/>
                </a:solidFill>
              </a:rPr>
              <a:t> </a:t>
            </a:r>
            <a:r>
              <a:rPr lang="fi-FI" b="1" dirty="0" err="1">
                <a:solidFill>
                  <a:srgbClr val="0070C0"/>
                </a:solidFill>
              </a:rPr>
              <a:t>rates</a:t>
            </a:r>
            <a:r>
              <a:rPr lang="fi-FI" b="1" dirty="0">
                <a:solidFill>
                  <a:srgbClr val="0070C0"/>
                </a:solidFill>
              </a:rPr>
              <a:t> </a:t>
            </a:r>
            <a:r>
              <a:rPr lang="fi-FI" b="1" dirty="0" err="1">
                <a:solidFill>
                  <a:srgbClr val="0070C0"/>
                </a:solidFill>
              </a:rPr>
              <a:t>between</a:t>
            </a:r>
            <a:r>
              <a:rPr lang="fi-FI" b="1" dirty="0">
                <a:solidFill>
                  <a:srgbClr val="0070C0"/>
                </a:solidFill>
              </a:rPr>
              <a:t> </a:t>
            </a:r>
            <a:r>
              <a:rPr lang="fi-FI" b="1" dirty="0" err="1">
                <a:solidFill>
                  <a:srgbClr val="0070C0"/>
                </a:solidFill>
              </a:rPr>
              <a:t>minima</a:t>
            </a:r>
            <a:r>
              <a:rPr lang="fi-FI" b="1" dirty="0">
                <a:solidFill>
                  <a:srgbClr val="0070C0"/>
                </a:solidFill>
              </a:rPr>
              <a:t> and </a:t>
            </a:r>
            <a:r>
              <a:rPr lang="fi-FI" b="1" dirty="0" err="1">
                <a:solidFill>
                  <a:srgbClr val="0070C0"/>
                </a:solidFill>
              </a:rPr>
              <a:t>maxima</a:t>
            </a:r>
            <a:r>
              <a:rPr lang="fi-FI" b="1" dirty="0">
                <a:solidFill>
                  <a:srgbClr val="0070C0"/>
                </a:solidFill>
              </a:rPr>
              <a:t> of </a:t>
            </a:r>
            <a:r>
              <a:rPr lang="fi-FI" b="1" dirty="0" err="1">
                <a:solidFill>
                  <a:srgbClr val="0070C0"/>
                </a:solidFill>
              </a:rPr>
              <a:t>the</a:t>
            </a:r>
            <a:r>
              <a:rPr lang="fi-FI" b="1" dirty="0">
                <a:solidFill>
                  <a:srgbClr val="0070C0"/>
                </a:solidFill>
              </a:rPr>
              <a:t> </a:t>
            </a:r>
            <a:r>
              <a:rPr lang="fi-FI" b="1" dirty="0" err="1">
                <a:solidFill>
                  <a:srgbClr val="0070C0"/>
                </a:solidFill>
              </a:rPr>
              <a:t>ripple</a:t>
            </a:r>
            <a:r>
              <a:rPr lang="fi-FI" b="1" dirty="0">
                <a:solidFill>
                  <a:srgbClr val="0070C0"/>
                </a:solidFill>
              </a:rPr>
              <a:t> </a:t>
            </a:r>
            <a:r>
              <a:rPr lang="fi-FI" dirty="0">
                <a:solidFill>
                  <a:prstClr val="black"/>
                </a:solidFill>
              </a:rPr>
              <a:t>and </a:t>
            </a:r>
            <a:r>
              <a:rPr lang="fi-FI" dirty="0" err="1">
                <a:solidFill>
                  <a:prstClr val="black"/>
                </a:solidFill>
              </a:rPr>
              <a:t>with</a:t>
            </a:r>
            <a:r>
              <a:rPr lang="fi-FI" dirty="0">
                <a:solidFill>
                  <a:prstClr val="black"/>
                </a:solidFill>
              </a:rPr>
              <a:t> </a:t>
            </a:r>
            <a:r>
              <a:rPr lang="fi-FI" dirty="0" err="1">
                <a:solidFill>
                  <a:prstClr val="black"/>
                </a:solidFill>
              </a:rPr>
              <a:t>strong</a:t>
            </a:r>
            <a:r>
              <a:rPr lang="fi-FI" dirty="0">
                <a:solidFill>
                  <a:prstClr val="black"/>
                </a:solidFill>
              </a:rPr>
              <a:t> </a:t>
            </a:r>
            <a:r>
              <a:rPr lang="fi-FI" dirty="0" err="1">
                <a:solidFill>
                  <a:prstClr val="black"/>
                </a:solidFill>
              </a:rPr>
              <a:t>local</a:t>
            </a:r>
            <a:r>
              <a:rPr lang="fi-FI" dirty="0">
                <a:solidFill>
                  <a:prstClr val="black"/>
                </a:solidFill>
              </a:rPr>
              <a:t> </a:t>
            </a:r>
            <a:r>
              <a:rPr lang="fi-FI" dirty="0" err="1">
                <a:solidFill>
                  <a:prstClr val="black"/>
                </a:solidFill>
              </a:rPr>
              <a:t>variations</a:t>
            </a:r>
            <a:endParaRPr lang="fi-FI" dirty="0">
              <a:solidFill>
                <a:prstClr val="black"/>
              </a:solidFill>
            </a:endParaRPr>
          </a:p>
          <a:p>
            <a:pPr marL="285750" indent="-285750">
              <a:spcBef>
                <a:spcPts val="600"/>
              </a:spcBef>
              <a:buFont typeface="Arial" panose="020B0604020202020204" pitchFamily="34" charset="0"/>
              <a:buChar char="•"/>
            </a:pPr>
            <a:r>
              <a:rPr lang="en-US" dirty="0"/>
              <a:t>Highest erosion on each tile is </a:t>
            </a:r>
            <a:r>
              <a:rPr lang="en-US" b="1" dirty="0">
                <a:solidFill>
                  <a:srgbClr val="FF0000"/>
                </a:solidFill>
              </a:rPr>
              <a:t>not at the toroidal central line </a:t>
            </a:r>
            <a:r>
              <a:rPr lang="en-US" dirty="0"/>
              <a:t>due to the beveling and shadowing of the tiles</a:t>
            </a:r>
          </a:p>
        </p:txBody>
      </p:sp>
    </p:spTree>
    <p:extLst>
      <p:ext uri="{BB962C8B-B14F-4D97-AF65-F5344CB8AC3E}">
        <p14:creationId xmlns:p14="http://schemas.microsoft.com/office/powerpoint/2010/main" val="3943935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16FD21-3A66-184F-13BD-F98FF5BB1A64}"/>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9609DDF9-84E4-5464-E7B5-76EEB3CD0B4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a:t>
            </a:fld>
            <a:endParaRPr lang="en-GB">
              <a:solidFill>
                <a:prstClr val="white"/>
              </a:solidFill>
            </a:endParaRPr>
          </a:p>
        </p:txBody>
      </p:sp>
      <p:sp>
        <p:nvSpPr>
          <p:cNvPr id="5" name="Titre 1">
            <a:extLst>
              <a:ext uri="{FF2B5EF4-FFF2-40B4-BE49-F238E27FC236}">
                <a16:creationId xmlns:a16="http://schemas.microsoft.com/office/drawing/2014/main" id="{4F25B159-F22D-0050-D7BB-030ABC0B9350}"/>
              </a:ext>
            </a:extLst>
          </p:cNvPr>
          <p:cNvSpPr>
            <a:spLocks noGrp="1"/>
          </p:cNvSpPr>
          <p:nvPr>
            <p:ph type="title"/>
          </p:nvPr>
        </p:nvSpPr>
        <p:spPr>
          <a:xfrm>
            <a:off x="983432" y="192515"/>
            <a:ext cx="9857288" cy="457200"/>
          </a:xfrm>
        </p:spPr>
        <p:txBody>
          <a:bodyPr/>
          <a:lstStyle/>
          <a:p>
            <a:r>
              <a:rPr lang="fr-FR" dirty="0"/>
              <a:t>Erosion </a:t>
            </a:r>
            <a:r>
              <a:rPr lang="fr-FR" dirty="0" err="1"/>
              <a:t>experiments</a:t>
            </a:r>
            <a:r>
              <a:rPr lang="fr-FR" dirty="0"/>
              <a:t> on AUG (MPG + FZJ + VTT)</a:t>
            </a:r>
          </a:p>
        </p:txBody>
      </p:sp>
      <p:sp>
        <p:nvSpPr>
          <p:cNvPr id="6" name="TextBox 5">
            <a:extLst>
              <a:ext uri="{FF2B5EF4-FFF2-40B4-BE49-F238E27FC236}">
                <a16:creationId xmlns:a16="http://schemas.microsoft.com/office/drawing/2014/main" id="{F6D90402-F78C-50A2-A789-19032C896074}"/>
              </a:ext>
            </a:extLst>
          </p:cNvPr>
          <p:cNvSpPr txBox="1"/>
          <p:nvPr/>
        </p:nvSpPr>
        <p:spPr bwMode="auto">
          <a:xfrm>
            <a:off x="490451" y="1147156"/>
            <a:ext cx="7855528" cy="72327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fi-FI" dirty="0" err="1"/>
              <a:t>Samples</a:t>
            </a:r>
            <a:r>
              <a:rPr lang="fi-FI" dirty="0"/>
              <a:t> </a:t>
            </a:r>
            <a:r>
              <a:rPr lang="fi-FI" dirty="0" err="1"/>
              <a:t>exposed</a:t>
            </a:r>
            <a:r>
              <a:rPr lang="fi-FI" dirty="0"/>
              <a:t> to L-</a:t>
            </a:r>
            <a:r>
              <a:rPr lang="fi-FI" dirty="0" err="1"/>
              <a:t>mode</a:t>
            </a:r>
            <a:r>
              <a:rPr lang="fi-FI" dirty="0"/>
              <a:t> and H-</a:t>
            </a:r>
            <a:r>
              <a:rPr lang="fi-FI" dirty="0" err="1"/>
              <a:t>mode</a:t>
            </a:r>
            <a:r>
              <a:rPr lang="fi-FI" dirty="0"/>
              <a:t> </a:t>
            </a:r>
            <a:r>
              <a:rPr lang="fi-FI" dirty="0" err="1"/>
              <a:t>plasmas</a:t>
            </a:r>
            <a:r>
              <a:rPr lang="fi-FI" dirty="0"/>
              <a:t> on AUG </a:t>
            </a:r>
            <a:r>
              <a:rPr lang="fi-FI" dirty="0" err="1"/>
              <a:t>with</a:t>
            </a:r>
            <a:r>
              <a:rPr lang="fi-FI" dirty="0"/>
              <a:t> Ne </a:t>
            </a:r>
            <a:r>
              <a:rPr lang="fi-FI" dirty="0" err="1"/>
              <a:t>injection</a:t>
            </a:r>
            <a:r>
              <a:rPr lang="fi-FI" dirty="0"/>
              <a:t> </a:t>
            </a:r>
          </a:p>
          <a:p>
            <a:pPr marL="285750" indent="-285750">
              <a:spcBef>
                <a:spcPts val="600"/>
              </a:spcBef>
              <a:buFont typeface="Arial" panose="020B0604020202020204" pitchFamily="34" charset="0"/>
              <a:buChar char="•"/>
            </a:pPr>
            <a:r>
              <a:rPr lang="fi-FI" dirty="0" err="1"/>
              <a:t>Pre-characterization</a:t>
            </a:r>
            <a:r>
              <a:rPr lang="fi-FI" dirty="0"/>
              <a:t> </a:t>
            </a:r>
            <a:r>
              <a:rPr lang="fi-FI" dirty="0" err="1"/>
              <a:t>done</a:t>
            </a:r>
            <a:r>
              <a:rPr lang="fi-FI" dirty="0"/>
              <a:t>, </a:t>
            </a:r>
            <a:r>
              <a:rPr lang="fi-FI" dirty="0" err="1"/>
              <a:t>post</a:t>
            </a:r>
            <a:r>
              <a:rPr lang="fi-FI" dirty="0"/>
              <a:t> </a:t>
            </a:r>
            <a:r>
              <a:rPr lang="fi-FI" dirty="0" err="1"/>
              <a:t>analyses</a:t>
            </a:r>
            <a:r>
              <a:rPr lang="fi-FI" dirty="0"/>
              <a:t> to </a:t>
            </a:r>
            <a:r>
              <a:rPr lang="fi-FI" dirty="0" err="1"/>
              <a:t>be</a:t>
            </a:r>
            <a:r>
              <a:rPr lang="fi-FI" dirty="0"/>
              <a:t> </a:t>
            </a:r>
            <a:r>
              <a:rPr lang="fi-FI" dirty="0" err="1"/>
              <a:t>initiated</a:t>
            </a:r>
            <a:r>
              <a:rPr lang="fi-FI" dirty="0"/>
              <a:t> in </a:t>
            </a:r>
            <a:r>
              <a:rPr lang="fi-FI" dirty="0" err="1"/>
              <a:t>late</a:t>
            </a:r>
            <a:r>
              <a:rPr lang="fi-FI" dirty="0"/>
              <a:t> 2025</a:t>
            </a:r>
          </a:p>
        </p:txBody>
      </p:sp>
      <p:sp>
        <p:nvSpPr>
          <p:cNvPr id="8" name="Slide Number Placeholder 5">
            <a:extLst>
              <a:ext uri="{FF2B5EF4-FFF2-40B4-BE49-F238E27FC236}">
                <a16:creationId xmlns:a16="http://schemas.microsoft.com/office/drawing/2014/main" id="{8F3CDC81-A6C0-A132-5774-7D89CAF32F44}"/>
              </a:ext>
            </a:extLst>
          </p:cNvPr>
          <p:cNvSpPr txBox="1">
            <a:spLocks/>
          </p:cNvSpPr>
          <p:nvPr/>
        </p:nvSpPr>
        <p:spPr bwMode="auto">
          <a:xfrm>
            <a:off x="12040747" y="6176874"/>
            <a:ext cx="151254" cy="177474"/>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29CFC0E-F416-BA45-B4EF-0C170B52BA08}" type="slidenum">
              <a:rPr lang="fi-FI" smtClean="0"/>
              <a:pPr>
                <a:defRPr/>
              </a:pPr>
              <a:t>7</a:t>
            </a:fld>
            <a:endParaRPr lang="fi-FI"/>
          </a:p>
        </p:txBody>
      </p:sp>
      <p:pic>
        <p:nvPicPr>
          <p:cNvPr id="9" name="Picture 6">
            <a:extLst>
              <a:ext uri="{FF2B5EF4-FFF2-40B4-BE49-F238E27FC236}">
                <a16:creationId xmlns:a16="http://schemas.microsoft.com/office/drawing/2014/main" id="{DA23C931-01CC-4A31-7704-24D6442FFE66}"/>
              </a:ext>
            </a:extLst>
          </p:cNvPr>
          <p:cNvPicPr>
            <a:picLocks noChangeAspect="1"/>
          </p:cNvPicPr>
          <p:nvPr/>
        </p:nvPicPr>
        <p:blipFill>
          <a:blip r:embed="rId2"/>
          <a:stretch/>
        </p:blipFill>
        <p:spPr bwMode="auto">
          <a:xfrm rot="16199999">
            <a:off x="8869667" y="2882036"/>
            <a:ext cx="4753767" cy="1645111"/>
          </a:xfrm>
          <a:prstGeom prst="rect">
            <a:avLst/>
          </a:prstGeom>
        </p:spPr>
      </p:pic>
      <p:pic>
        <p:nvPicPr>
          <p:cNvPr id="10" name="Picture 7">
            <a:extLst>
              <a:ext uri="{FF2B5EF4-FFF2-40B4-BE49-F238E27FC236}">
                <a16:creationId xmlns:a16="http://schemas.microsoft.com/office/drawing/2014/main" id="{4DA84F7E-3463-378C-1110-733B2CA62CF9}"/>
              </a:ext>
            </a:extLst>
          </p:cNvPr>
          <p:cNvPicPr>
            <a:picLocks noChangeAspect="1"/>
          </p:cNvPicPr>
          <p:nvPr/>
        </p:nvPicPr>
        <p:blipFill>
          <a:blip r:embed="rId3"/>
          <a:stretch/>
        </p:blipFill>
        <p:spPr bwMode="auto">
          <a:xfrm rot="16199999">
            <a:off x="6913758" y="2873477"/>
            <a:ext cx="4753767" cy="1662230"/>
          </a:xfrm>
          <a:prstGeom prst="rect">
            <a:avLst/>
          </a:prstGeom>
        </p:spPr>
      </p:pic>
      <p:pic>
        <p:nvPicPr>
          <p:cNvPr id="11" name="Picture 13">
            <a:extLst>
              <a:ext uri="{FF2B5EF4-FFF2-40B4-BE49-F238E27FC236}">
                <a16:creationId xmlns:a16="http://schemas.microsoft.com/office/drawing/2014/main" id="{3350602D-7D0A-610A-B864-C742D613CF86}"/>
              </a:ext>
            </a:extLst>
          </p:cNvPr>
          <p:cNvPicPr>
            <a:picLocks noChangeAspect="1"/>
          </p:cNvPicPr>
          <p:nvPr/>
        </p:nvPicPr>
        <p:blipFill>
          <a:blip r:embed="rId4"/>
          <a:stretch/>
        </p:blipFill>
        <p:spPr bwMode="auto">
          <a:xfrm>
            <a:off x="8436823" y="1327708"/>
            <a:ext cx="1682218" cy="4753767"/>
          </a:xfrm>
          <a:prstGeom prst="rect">
            <a:avLst/>
          </a:prstGeom>
        </p:spPr>
      </p:pic>
      <p:cxnSp>
        <p:nvCxnSpPr>
          <p:cNvPr id="12" name="Straight Connector 15">
            <a:extLst>
              <a:ext uri="{FF2B5EF4-FFF2-40B4-BE49-F238E27FC236}">
                <a16:creationId xmlns:a16="http://schemas.microsoft.com/office/drawing/2014/main" id="{C7DC0E39-1F0D-0719-2011-C4F7D3EF6BDA}"/>
              </a:ext>
            </a:extLst>
          </p:cNvPr>
          <p:cNvCxnSpPr>
            <a:cxnSpLocks/>
          </p:cNvCxnSpPr>
          <p:nvPr/>
        </p:nvCxnSpPr>
        <p:spPr bwMode="auto">
          <a:xfrm>
            <a:off x="8459527" y="4547771"/>
            <a:ext cx="2300757" cy="0"/>
          </a:xfrm>
          <a:prstGeom prst="line">
            <a:avLst/>
          </a:prstGeom>
          <a:ln w="38100" cmpd="sng">
            <a:solidFill>
              <a:schemeClr val="accent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9">
            <a:extLst>
              <a:ext uri="{FF2B5EF4-FFF2-40B4-BE49-F238E27FC236}">
                <a16:creationId xmlns:a16="http://schemas.microsoft.com/office/drawing/2014/main" id="{7B1EC30C-35DE-DB05-57E7-33460BC8B008}"/>
              </a:ext>
            </a:extLst>
          </p:cNvPr>
          <p:cNvSpPr txBox="1"/>
          <p:nvPr/>
        </p:nvSpPr>
        <p:spPr bwMode="auto">
          <a:xfrm>
            <a:off x="8506269" y="4193156"/>
            <a:ext cx="942139" cy="338554"/>
          </a:xfrm>
          <a:prstGeom prst="rect">
            <a:avLst/>
          </a:prstGeom>
          <a:noFill/>
        </p:spPr>
        <p:txBody>
          <a:bodyPr wrap="square">
            <a:spAutoFit/>
          </a:bodyPr>
          <a:lstStyle/>
          <a:p>
            <a:pPr>
              <a:defRPr/>
            </a:pPr>
            <a:r>
              <a:rPr sz="1600" b="1" i="0" u="none" strike="noStrike" cap="none" spc="40" dirty="0">
                <a:ln>
                  <a:noFill/>
                </a:ln>
                <a:solidFill>
                  <a:schemeClr val="accent5"/>
                </a:solidFill>
                <a:latin typeface="Arial"/>
                <a:ea typeface="Arial"/>
                <a:cs typeface="Arial"/>
              </a:rPr>
              <a:t>OSP</a:t>
            </a:r>
            <a:endParaRPr sz="1600" dirty="0">
              <a:solidFill>
                <a:schemeClr val="accent5"/>
              </a:solidFill>
            </a:endParaRPr>
          </a:p>
        </p:txBody>
      </p:sp>
      <p:sp>
        <p:nvSpPr>
          <p:cNvPr id="14" name="TextBox 20">
            <a:extLst>
              <a:ext uri="{FF2B5EF4-FFF2-40B4-BE49-F238E27FC236}">
                <a16:creationId xmlns:a16="http://schemas.microsoft.com/office/drawing/2014/main" id="{F4B9DC38-F59F-0457-D774-B6E453C85314}"/>
              </a:ext>
            </a:extLst>
          </p:cNvPr>
          <p:cNvSpPr txBox="1"/>
          <p:nvPr/>
        </p:nvSpPr>
        <p:spPr bwMode="auto">
          <a:xfrm>
            <a:off x="9532562" y="1624211"/>
            <a:ext cx="586479" cy="338554"/>
          </a:xfrm>
          <a:prstGeom prst="rect">
            <a:avLst/>
          </a:prstGeom>
          <a:noFill/>
        </p:spPr>
        <p:txBody>
          <a:bodyPr wrap="square">
            <a:spAutoFit/>
          </a:bodyPr>
          <a:lstStyle/>
          <a:p>
            <a:pPr>
              <a:defRPr/>
            </a:pPr>
            <a:r>
              <a:rPr sz="1600" b="1" i="0" u="none" strike="noStrike" cap="none" spc="40" dirty="0">
                <a:ln>
                  <a:noFill/>
                </a:ln>
                <a:solidFill>
                  <a:srgbClr val="FF0000"/>
                </a:solidFill>
                <a:latin typeface="Arial"/>
                <a:ea typeface="Arial"/>
                <a:cs typeface="Arial"/>
              </a:rPr>
              <a:t>VIS</a:t>
            </a:r>
            <a:endParaRPr sz="1600" dirty="0">
              <a:solidFill>
                <a:srgbClr val="FF0000"/>
              </a:solidFill>
            </a:endParaRPr>
          </a:p>
        </p:txBody>
      </p:sp>
      <p:sp>
        <p:nvSpPr>
          <p:cNvPr id="15" name="TextBox 30">
            <a:extLst>
              <a:ext uri="{FF2B5EF4-FFF2-40B4-BE49-F238E27FC236}">
                <a16:creationId xmlns:a16="http://schemas.microsoft.com/office/drawing/2014/main" id="{E8172FF4-9D8E-1339-AC22-8A19285D6E08}"/>
              </a:ext>
            </a:extLst>
          </p:cNvPr>
          <p:cNvSpPr txBox="1"/>
          <p:nvPr/>
        </p:nvSpPr>
        <p:spPr bwMode="auto">
          <a:xfrm>
            <a:off x="9084967" y="3858796"/>
            <a:ext cx="297388" cy="338554"/>
          </a:xfrm>
          <a:prstGeom prst="rect">
            <a:avLst/>
          </a:prstGeom>
          <a:noFill/>
        </p:spPr>
        <p:txBody>
          <a:bodyPr wrap="square">
            <a:spAutoFit/>
          </a:bodyPr>
          <a:lstStyle/>
          <a:p>
            <a:pPr>
              <a:defRPr/>
            </a:pPr>
            <a:r>
              <a:rPr sz="1600" b="1" i="0" u="none" strike="noStrike" cap="none" spc="40" dirty="0">
                <a:ln>
                  <a:noFill/>
                </a:ln>
                <a:solidFill>
                  <a:srgbClr val="00B0F0"/>
                </a:solidFill>
                <a:latin typeface="Arial"/>
                <a:ea typeface="Arial"/>
                <a:cs typeface="Arial"/>
              </a:rPr>
              <a:t>W</a:t>
            </a:r>
            <a:endParaRPr sz="1600" dirty="0">
              <a:solidFill>
                <a:srgbClr val="00B0F0"/>
              </a:solidFill>
            </a:endParaRPr>
          </a:p>
        </p:txBody>
      </p:sp>
      <p:sp>
        <p:nvSpPr>
          <p:cNvPr id="16" name="TextBox 31">
            <a:extLst>
              <a:ext uri="{FF2B5EF4-FFF2-40B4-BE49-F238E27FC236}">
                <a16:creationId xmlns:a16="http://schemas.microsoft.com/office/drawing/2014/main" id="{185C7338-2F43-B572-7A9B-B4C4F0F657B9}"/>
              </a:ext>
            </a:extLst>
          </p:cNvPr>
          <p:cNvSpPr txBox="1"/>
          <p:nvPr/>
        </p:nvSpPr>
        <p:spPr bwMode="auto">
          <a:xfrm>
            <a:off x="9525802" y="3836074"/>
            <a:ext cx="496238" cy="338554"/>
          </a:xfrm>
          <a:prstGeom prst="rect">
            <a:avLst/>
          </a:prstGeom>
          <a:noFill/>
        </p:spPr>
        <p:txBody>
          <a:bodyPr wrap="square">
            <a:spAutoFit/>
          </a:bodyPr>
          <a:lstStyle/>
          <a:p>
            <a:pPr>
              <a:defRPr/>
            </a:pPr>
            <a:r>
              <a:rPr sz="1600" b="1" i="0" u="none" strike="noStrike" cap="none" spc="40" dirty="0">
                <a:ln>
                  <a:noFill/>
                </a:ln>
                <a:solidFill>
                  <a:srgbClr val="00B050"/>
                </a:solidFill>
                <a:latin typeface="Arial"/>
                <a:ea typeface="Arial"/>
                <a:cs typeface="Arial"/>
              </a:rPr>
              <a:t>Mo</a:t>
            </a:r>
            <a:endParaRPr sz="1600" dirty="0">
              <a:solidFill>
                <a:srgbClr val="00B050"/>
              </a:solidFill>
            </a:endParaRPr>
          </a:p>
        </p:txBody>
      </p:sp>
      <p:sp>
        <p:nvSpPr>
          <p:cNvPr id="17" name="TextBox 12">
            <a:extLst>
              <a:ext uri="{FF2B5EF4-FFF2-40B4-BE49-F238E27FC236}">
                <a16:creationId xmlns:a16="http://schemas.microsoft.com/office/drawing/2014/main" id="{1068AA0D-8496-5AFF-40DC-C1F33D3BC0BC}"/>
              </a:ext>
            </a:extLst>
          </p:cNvPr>
          <p:cNvSpPr txBox="1"/>
          <p:nvPr/>
        </p:nvSpPr>
        <p:spPr bwMode="auto">
          <a:xfrm>
            <a:off x="11103467" y="3768204"/>
            <a:ext cx="800358" cy="338554"/>
          </a:xfrm>
          <a:prstGeom prst="rect">
            <a:avLst/>
          </a:prstGeom>
          <a:noFill/>
        </p:spPr>
        <p:txBody>
          <a:bodyPr wrap="square">
            <a:spAutoFit/>
          </a:bodyPr>
          <a:lstStyle/>
          <a:p>
            <a:pPr>
              <a:defRPr/>
            </a:pPr>
            <a:r>
              <a:rPr sz="1600" b="1" i="0" u="none" strike="noStrike" cap="none" spc="40" dirty="0" err="1">
                <a:ln>
                  <a:noFill/>
                </a:ln>
                <a:solidFill>
                  <a:srgbClr val="FFFF00"/>
                </a:solidFill>
                <a:latin typeface="Arial"/>
                <a:ea typeface="Arial"/>
                <a:cs typeface="Arial"/>
              </a:rPr>
              <a:t>Pt|</a:t>
            </a:r>
            <a:r>
              <a:rPr sz="1600" b="1" i="0" u="none" strike="noStrike" cap="none" spc="40" dirty="0" err="1">
                <a:ln>
                  <a:noFill/>
                </a:ln>
                <a:solidFill>
                  <a:srgbClr val="00B050"/>
                </a:solidFill>
                <a:latin typeface="Arial"/>
                <a:ea typeface="Arial"/>
                <a:cs typeface="Arial"/>
              </a:rPr>
              <a:t>Mo</a:t>
            </a:r>
            <a:endParaRPr sz="1600" dirty="0">
              <a:solidFill>
                <a:srgbClr val="00B050"/>
              </a:solidFill>
            </a:endParaRPr>
          </a:p>
        </p:txBody>
      </p:sp>
      <p:pic>
        <p:nvPicPr>
          <p:cNvPr id="19" name="Picture 18">
            <a:extLst>
              <a:ext uri="{FF2B5EF4-FFF2-40B4-BE49-F238E27FC236}">
                <a16:creationId xmlns:a16="http://schemas.microsoft.com/office/drawing/2014/main" id="{0038219C-0115-56C1-8491-BF94FC7C89A1}"/>
              </a:ext>
            </a:extLst>
          </p:cNvPr>
          <p:cNvPicPr>
            <a:picLocks noChangeAspect="1"/>
          </p:cNvPicPr>
          <p:nvPr/>
        </p:nvPicPr>
        <p:blipFill>
          <a:blip r:embed="rId5"/>
          <a:stretch>
            <a:fillRect/>
          </a:stretch>
        </p:blipFill>
        <p:spPr>
          <a:xfrm>
            <a:off x="213787" y="2829338"/>
            <a:ext cx="6936915" cy="3404743"/>
          </a:xfrm>
          <a:prstGeom prst="rect">
            <a:avLst/>
          </a:prstGeom>
        </p:spPr>
      </p:pic>
      <p:sp>
        <p:nvSpPr>
          <p:cNvPr id="20" name="TextBox 19">
            <a:extLst>
              <a:ext uri="{FF2B5EF4-FFF2-40B4-BE49-F238E27FC236}">
                <a16:creationId xmlns:a16="http://schemas.microsoft.com/office/drawing/2014/main" id="{FD94A283-3987-3909-576B-5F697CB57A2B}"/>
              </a:ext>
            </a:extLst>
          </p:cNvPr>
          <p:cNvSpPr txBox="1"/>
          <p:nvPr/>
        </p:nvSpPr>
        <p:spPr bwMode="auto">
          <a:xfrm>
            <a:off x="8352445" y="881736"/>
            <a:ext cx="1757212" cy="369332"/>
          </a:xfrm>
          <a:prstGeom prst="rect">
            <a:avLst/>
          </a:prstGeom>
          <a:noFill/>
        </p:spPr>
        <p:txBody>
          <a:bodyPr wrap="none" rtlCol="0">
            <a:spAutoFit/>
          </a:bodyPr>
          <a:lstStyle/>
          <a:p>
            <a:r>
              <a:rPr lang="fi-FI" b="1" dirty="0" err="1"/>
              <a:t>Before</a:t>
            </a:r>
            <a:r>
              <a:rPr lang="fi-FI" b="1" dirty="0"/>
              <a:t> </a:t>
            </a:r>
            <a:r>
              <a:rPr lang="fi-FI" b="1" dirty="0" err="1"/>
              <a:t>exposure</a:t>
            </a:r>
            <a:endParaRPr lang="fi-FI" b="1" dirty="0"/>
          </a:p>
        </p:txBody>
      </p:sp>
      <p:sp>
        <p:nvSpPr>
          <p:cNvPr id="21" name="TextBox 20">
            <a:extLst>
              <a:ext uri="{FF2B5EF4-FFF2-40B4-BE49-F238E27FC236}">
                <a16:creationId xmlns:a16="http://schemas.microsoft.com/office/drawing/2014/main" id="{1B29A429-8948-5CB8-79C0-6B1B81E051DB}"/>
              </a:ext>
            </a:extLst>
          </p:cNvPr>
          <p:cNvSpPr txBox="1"/>
          <p:nvPr/>
        </p:nvSpPr>
        <p:spPr bwMode="auto">
          <a:xfrm>
            <a:off x="276670" y="2322983"/>
            <a:ext cx="1608133" cy="369332"/>
          </a:xfrm>
          <a:prstGeom prst="rect">
            <a:avLst/>
          </a:prstGeom>
          <a:noFill/>
        </p:spPr>
        <p:txBody>
          <a:bodyPr wrap="none" rtlCol="0">
            <a:spAutoFit/>
          </a:bodyPr>
          <a:lstStyle/>
          <a:p>
            <a:r>
              <a:rPr lang="fi-FI" b="1" dirty="0" err="1"/>
              <a:t>After</a:t>
            </a:r>
            <a:r>
              <a:rPr lang="fi-FI" b="1" dirty="0"/>
              <a:t> </a:t>
            </a:r>
            <a:r>
              <a:rPr lang="fi-FI" b="1" dirty="0" err="1"/>
              <a:t>exposure</a:t>
            </a:r>
            <a:endParaRPr lang="fi-FI" b="1" dirty="0"/>
          </a:p>
        </p:txBody>
      </p:sp>
    </p:spTree>
    <p:extLst>
      <p:ext uri="{BB962C8B-B14F-4D97-AF65-F5344CB8AC3E}">
        <p14:creationId xmlns:p14="http://schemas.microsoft.com/office/powerpoint/2010/main" val="270169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15C6E-06A1-6166-4A85-48BC9BF8859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844238E-B95F-CECD-060B-3F8EAFB7657E}"/>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672F4ED7-B7EE-1C15-3913-6FFAFCF5AD5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a:t>
            </a:fld>
            <a:endParaRPr lang="en-GB">
              <a:solidFill>
                <a:prstClr val="white"/>
              </a:solidFill>
            </a:endParaRPr>
          </a:p>
        </p:txBody>
      </p:sp>
      <p:sp>
        <p:nvSpPr>
          <p:cNvPr id="9" name="Titre 1">
            <a:extLst>
              <a:ext uri="{FF2B5EF4-FFF2-40B4-BE49-F238E27FC236}">
                <a16:creationId xmlns:a16="http://schemas.microsoft.com/office/drawing/2014/main" id="{8883BA12-87D5-21F3-4B5A-82FCFE33FADC}"/>
              </a:ext>
            </a:extLst>
          </p:cNvPr>
          <p:cNvSpPr>
            <a:spLocks noGrp="1"/>
          </p:cNvSpPr>
          <p:nvPr>
            <p:ph type="title"/>
          </p:nvPr>
        </p:nvSpPr>
        <p:spPr>
          <a:xfrm>
            <a:off x="983432" y="192515"/>
            <a:ext cx="9857288" cy="457200"/>
          </a:xfrm>
        </p:spPr>
        <p:txBody>
          <a:bodyPr/>
          <a:lstStyle/>
          <a:p>
            <a:r>
              <a:rPr lang="fr-FR" dirty="0"/>
              <a:t>SP B.2 </a:t>
            </a:r>
            <a:r>
              <a:rPr lang="fr-FR" dirty="0" err="1"/>
              <a:t>deliverables</a:t>
            </a:r>
            <a:r>
              <a:rPr lang="fr-FR" dirty="0"/>
              <a:t> 2025 and </a:t>
            </a:r>
            <a:r>
              <a:rPr lang="fr-FR" dirty="0" err="1"/>
              <a:t>their</a:t>
            </a:r>
            <a:r>
              <a:rPr lang="fr-FR" dirty="0"/>
              <a:t> </a:t>
            </a:r>
            <a:r>
              <a:rPr lang="fr-FR" dirty="0" err="1"/>
              <a:t>status</a:t>
            </a:r>
            <a:endParaRPr lang="fr-FR" dirty="0"/>
          </a:p>
        </p:txBody>
      </p:sp>
      <p:graphicFrame>
        <p:nvGraphicFramePr>
          <p:cNvPr id="10" name="Tabelle 5">
            <a:extLst>
              <a:ext uri="{FF2B5EF4-FFF2-40B4-BE49-F238E27FC236}">
                <a16:creationId xmlns:a16="http://schemas.microsoft.com/office/drawing/2014/main" id="{C0E59128-EE7E-BEE6-7D8B-B08074EC3B99}"/>
              </a:ext>
            </a:extLst>
          </p:cNvPr>
          <p:cNvGraphicFramePr>
            <a:graphicFrameLocks noGrp="1"/>
          </p:cNvGraphicFramePr>
          <p:nvPr>
            <p:extLst>
              <p:ext uri="{D42A27DB-BD31-4B8C-83A1-F6EECF244321}">
                <p14:modId xmlns:p14="http://schemas.microsoft.com/office/powerpoint/2010/main" val="179767176"/>
              </p:ext>
            </p:extLst>
          </p:nvPr>
        </p:nvGraphicFramePr>
        <p:xfrm>
          <a:off x="299931" y="851078"/>
          <a:ext cx="11592138" cy="3409508"/>
        </p:xfrm>
        <a:graphic>
          <a:graphicData uri="http://schemas.openxmlformats.org/drawingml/2006/table">
            <a:tbl>
              <a:tblPr firstRow="1" firstCol="1" bandRow="1">
                <a:tableStyleId>{5C22544A-7EE6-4342-B048-85BDC9FD1C3A}</a:tableStyleId>
              </a:tblPr>
              <a:tblGrid>
                <a:gridCol w="1305479">
                  <a:extLst>
                    <a:ext uri="{9D8B030D-6E8A-4147-A177-3AD203B41FA5}">
                      <a16:colId xmlns:a16="http://schemas.microsoft.com/office/drawing/2014/main" val="531328472"/>
                    </a:ext>
                  </a:extLst>
                </a:gridCol>
                <a:gridCol w="1643401">
                  <a:extLst>
                    <a:ext uri="{9D8B030D-6E8A-4147-A177-3AD203B41FA5}">
                      <a16:colId xmlns:a16="http://schemas.microsoft.com/office/drawing/2014/main" val="1334987883"/>
                    </a:ext>
                  </a:extLst>
                </a:gridCol>
                <a:gridCol w="8643258">
                  <a:extLst>
                    <a:ext uri="{9D8B030D-6E8A-4147-A177-3AD203B41FA5}">
                      <a16:colId xmlns:a16="http://schemas.microsoft.com/office/drawing/2014/main" val="1851282849"/>
                    </a:ext>
                  </a:extLst>
                </a:gridCol>
              </a:tblGrid>
              <a:tr h="233852">
                <a:tc>
                  <a:txBody>
                    <a:bodyPr/>
                    <a:lstStyle/>
                    <a:p>
                      <a:pPr marL="21590" algn="ctr">
                        <a:lnSpc>
                          <a:spcPct val="115000"/>
                        </a:lnSpc>
                        <a:spcAft>
                          <a:spcPts val="300"/>
                        </a:spcAft>
                      </a:pPr>
                      <a:r>
                        <a:rPr lang="de-DE" sz="1500" dirty="0" err="1">
                          <a:effectLst/>
                          <a:latin typeface="Calibri" panose="020F0502020204030204" pitchFamily="34" charset="0"/>
                          <a:ea typeface="+mn-ea"/>
                          <a:cs typeface="Times New Roman" panose="02020603050405020304" pitchFamily="18" charset="0"/>
                        </a:rPr>
                        <a:t>Activity</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500" dirty="0" err="1">
                          <a:effectLst/>
                        </a:rPr>
                        <a:t>Deliverable</a:t>
                      </a:r>
                      <a:r>
                        <a:rPr lang="de-DE" sz="1500" dirty="0">
                          <a:effectLst/>
                        </a:rPr>
                        <a:t> ID(s)</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500" spc="-15" dirty="0">
                          <a:effectLst/>
                        </a:rPr>
                        <a:t>Title</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D006</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AUG campaigns: deposition profiles on samples originating from boronizations on AUG (RBI)</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Scope</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changed</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to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perform</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microbeam</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investigations</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of AUG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manipulator</a:t>
                      </a:r>
                      <a:r>
                        <a:rPr lang="fi-FI" sz="14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endParaRPr lang="fi-FI" sz="14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956729932"/>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D007</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AUG  campaigns: changes in the surface properties of samples exposed to AUG plasmas and/or boronizations on AUG (FZJ)</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talk</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M. Rasinski</a:t>
                      </a:r>
                      <a:endParaRPr lang="fi-FI" sz="14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080333847"/>
                  </a:ext>
                </a:extLst>
              </a:tr>
              <a:tr h="517052">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D008</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W7-X manipulator experiments: erosion and deposition characteristics on manipulator and other samples exposed to OP2 plasmas on W7-X (FZJ)</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en-US" sz="1400" b="1" spc="-15"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Preparation and pre-characterization of W and Mo samples before W7X OP2.3 exposures</a:t>
                      </a:r>
                    </a:p>
                    <a:p>
                      <a:pPr>
                        <a:lnSpc>
                          <a:spcPct val="115000"/>
                        </a:lnSpc>
                        <a:spcBef>
                          <a:spcPts val="240"/>
                        </a:spcBef>
                        <a:spcAft>
                          <a:spcPts val="240"/>
                        </a:spcAft>
                        <a:tabLst>
                          <a:tab pos="-914400" algn="l"/>
                          <a:tab pos="228600" algn="l"/>
                        </a:tabLst>
                      </a:pPr>
                      <a:r>
                        <a:rPr lang="en-US" sz="1400" b="1" spc="-15"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Post characterization initiated</a:t>
                      </a:r>
                      <a:endParaRPr lang="fi-FI" sz="1400" b="1" spc="-15"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547814676"/>
                  </a:ext>
                </a:extLst>
              </a:tr>
              <a:tr h="497661">
                <a:tc>
                  <a:txBody>
                    <a:bodyPr/>
                    <a:lstStyle/>
                    <a:p>
                      <a:pPr marL="21590" marR="0" lvl="0" indent="0" algn="ctr" defTabSz="685800" eaLnBrk="1" fontAlgn="auto" latinLnBrk="0" hangingPunct="1">
                        <a:lnSpc>
                          <a:spcPct val="115000"/>
                        </a:lnSpc>
                        <a:spcBef>
                          <a:spcPts val="0"/>
                        </a:spcBef>
                        <a:spcAft>
                          <a:spcPts val="300"/>
                        </a:spcAft>
                        <a:buClrTx/>
                        <a:buSzTx/>
                        <a:buFontTx/>
                        <a:buNone/>
                        <a:tabLst/>
                        <a:defRPr/>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tx1"/>
                          </a:solidFill>
                          <a:effectLst/>
                          <a:latin typeface="+mn-lt"/>
                          <a:ea typeface="+mn-ea"/>
                          <a:cs typeface="+mn-cs"/>
                        </a:rPr>
                        <a:t>D009</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3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W7-X manipulator experiments: erosion and deposition patterns on manipulator samples and wall components from OP2 experiments and/or boronizations on W7-X (MPG)</a:t>
                      </a:r>
                      <a:endParaRPr lang="fi-FI" sz="1400" spc="-15"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685800" eaLnBrk="1" fontAlgn="auto" latinLnBrk="0" hangingPunct="1">
                        <a:lnSpc>
                          <a:spcPct val="115000"/>
                        </a:lnSpc>
                        <a:spcBef>
                          <a:spcPts val="240"/>
                        </a:spcBef>
                        <a:spcAft>
                          <a:spcPts val="240"/>
                        </a:spcAft>
                        <a:buClrTx/>
                        <a:buSzTx/>
                        <a:buFontTx/>
                        <a:buNone/>
                        <a:tabLst>
                          <a:tab pos="-914400" algn="l"/>
                          <a:tab pos="228600" algn="l"/>
                        </a:tabLst>
                        <a:defRPr/>
                      </a:pP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presentation</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4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4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C. P. Dhard</a:t>
                      </a:r>
                      <a:endParaRPr lang="fi-FI" sz="14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171291380"/>
                  </a:ext>
                </a:extLst>
              </a:tr>
            </a:tbl>
          </a:graphicData>
        </a:graphic>
      </p:graphicFrame>
    </p:spTree>
    <p:extLst>
      <p:ext uri="{BB962C8B-B14F-4D97-AF65-F5344CB8AC3E}">
        <p14:creationId xmlns:p14="http://schemas.microsoft.com/office/powerpoint/2010/main" val="2906124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6BE45AB-3FD1-7295-90AA-0D97E312E88A}"/>
              </a:ext>
            </a:extLst>
          </p:cNvPr>
          <p:cNvSpPr>
            <a:spLocks noGrp="1"/>
          </p:cNvSpPr>
          <p:nvPr>
            <p:ph type="ftr" sz="quarter" idx="11"/>
          </p:nvPr>
        </p:nvSpPr>
        <p:spPr/>
        <p:txBody>
          <a:bodyPr/>
          <a:lstStyle/>
          <a:p>
            <a:pPr>
              <a:defRPr/>
            </a:pPr>
            <a:r>
              <a:rPr lang="en-GB">
                <a:solidFill>
                  <a:prstClr val="white"/>
                </a:solidFill>
              </a:rPr>
              <a:t>A. Hakola| WPPWIE SPB monitoring meeting | 10 October 2025</a:t>
            </a:r>
            <a:endParaRPr lang="en-GB" dirty="0"/>
          </a:p>
        </p:txBody>
      </p:sp>
      <p:sp>
        <p:nvSpPr>
          <p:cNvPr id="4" name="Slide Number Placeholder 3">
            <a:extLst>
              <a:ext uri="{FF2B5EF4-FFF2-40B4-BE49-F238E27FC236}">
                <a16:creationId xmlns:a16="http://schemas.microsoft.com/office/drawing/2014/main" id="{A2A8D9BC-B20E-057C-96D1-32F9F569AC2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9</a:t>
            </a:fld>
            <a:endParaRPr lang="en-GB">
              <a:solidFill>
                <a:prstClr val="white"/>
              </a:solidFill>
            </a:endParaRPr>
          </a:p>
        </p:txBody>
      </p:sp>
      <p:sp>
        <p:nvSpPr>
          <p:cNvPr id="5" name="Titre 1">
            <a:extLst>
              <a:ext uri="{FF2B5EF4-FFF2-40B4-BE49-F238E27FC236}">
                <a16:creationId xmlns:a16="http://schemas.microsoft.com/office/drawing/2014/main" id="{ADFD5124-800B-F37B-22AE-82F9708F1EE7}"/>
              </a:ext>
            </a:extLst>
          </p:cNvPr>
          <p:cNvSpPr>
            <a:spLocks noGrp="1"/>
          </p:cNvSpPr>
          <p:nvPr>
            <p:ph type="title"/>
          </p:nvPr>
        </p:nvSpPr>
        <p:spPr>
          <a:xfrm>
            <a:off x="982663" y="192088"/>
            <a:ext cx="9451975" cy="457200"/>
          </a:xfrm>
        </p:spPr>
        <p:txBody>
          <a:bodyPr/>
          <a:lstStyle/>
          <a:p>
            <a:r>
              <a:rPr lang="fr-FR" dirty="0"/>
              <a:t>SP B.3 </a:t>
            </a:r>
            <a:r>
              <a:rPr lang="fr-FR" dirty="0" err="1"/>
              <a:t>deliverables</a:t>
            </a:r>
            <a:r>
              <a:rPr lang="fr-FR" dirty="0"/>
              <a:t> 2025 and </a:t>
            </a:r>
            <a:r>
              <a:rPr lang="fr-FR" dirty="0" err="1"/>
              <a:t>their</a:t>
            </a:r>
            <a:r>
              <a:rPr lang="fr-FR" dirty="0"/>
              <a:t> </a:t>
            </a:r>
            <a:r>
              <a:rPr lang="fr-FR" dirty="0" err="1"/>
              <a:t>status</a:t>
            </a:r>
            <a:endParaRPr lang="fr-FR" dirty="0"/>
          </a:p>
        </p:txBody>
      </p:sp>
      <p:graphicFrame>
        <p:nvGraphicFramePr>
          <p:cNvPr id="6" name="Tabelle 5">
            <a:extLst>
              <a:ext uri="{FF2B5EF4-FFF2-40B4-BE49-F238E27FC236}">
                <a16:creationId xmlns:a16="http://schemas.microsoft.com/office/drawing/2014/main" id="{F787E9FA-5D18-C480-30EF-AD5B8BD42C00}"/>
              </a:ext>
            </a:extLst>
          </p:cNvPr>
          <p:cNvGraphicFramePr>
            <a:graphicFrameLocks noGrp="1"/>
          </p:cNvGraphicFramePr>
          <p:nvPr>
            <p:extLst>
              <p:ext uri="{D42A27DB-BD31-4B8C-83A1-F6EECF244321}">
                <p14:modId xmlns:p14="http://schemas.microsoft.com/office/powerpoint/2010/main" val="2299498864"/>
              </p:ext>
            </p:extLst>
          </p:nvPr>
        </p:nvGraphicFramePr>
        <p:xfrm>
          <a:off x="219544" y="726549"/>
          <a:ext cx="11752912" cy="5767324"/>
        </p:xfrm>
        <a:graphic>
          <a:graphicData uri="http://schemas.openxmlformats.org/drawingml/2006/table">
            <a:tbl>
              <a:tblPr firstRow="1" firstCol="1" bandRow="1">
                <a:tableStyleId>{5C22544A-7EE6-4342-B048-85BDC9FD1C3A}</a:tableStyleId>
              </a:tblPr>
              <a:tblGrid>
                <a:gridCol w="1323585">
                  <a:extLst>
                    <a:ext uri="{9D8B030D-6E8A-4147-A177-3AD203B41FA5}">
                      <a16:colId xmlns:a16="http://schemas.microsoft.com/office/drawing/2014/main" val="531328472"/>
                    </a:ext>
                  </a:extLst>
                </a:gridCol>
                <a:gridCol w="2239913">
                  <a:extLst>
                    <a:ext uri="{9D8B030D-6E8A-4147-A177-3AD203B41FA5}">
                      <a16:colId xmlns:a16="http://schemas.microsoft.com/office/drawing/2014/main" val="1334987883"/>
                    </a:ext>
                  </a:extLst>
                </a:gridCol>
                <a:gridCol w="8189414">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250" dirty="0" err="1">
                          <a:effectLst/>
                          <a:latin typeface="Calibri" panose="020F0502020204030204" pitchFamily="34" charset="0"/>
                          <a:ea typeface="+mn-ea"/>
                          <a:cs typeface="Times New Roman" panose="02020603050405020304" pitchFamily="18" charset="0"/>
                        </a:rPr>
                        <a:t>Activity</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250" dirty="0" err="1">
                          <a:effectLst/>
                        </a:rPr>
                        <a:t>Deliverable</a:t>
                      </a:r>
                      <a:r>
                        <a:rPr lang="de-DE" sz="1250" dirty="0">
                          <a:effectLst/>
                        </a:rPr>
                        <a:t> ID(s)</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250" spc="-15" dirty="0">
                          <a:effectLst/>
                        </a:rPr>
                        <a:t>Title</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D001</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Depth profiles and surface morphology of selected B or W layers (CIEMAT)</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Several</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B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analyzed</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using</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SIMS</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D002</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4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Surface modifications and fuel content of selected AUG, WEST, W7-X, and PSI-2 samples (FZJ)</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Pending</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for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from</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linear-machine</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experiments</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D003</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Composition of layers on selected WEST monoblock samples (IAP)</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GDOES and XPS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analyses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done</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for WEST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and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results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included</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in WEST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contributions</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D004</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3 PM + 2 PM (AR)</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Surface modifications of selected WEST, W7-X, MAGNUM-PSI, PSI-2, and GyM samples (IPPLM)</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WEST MB and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boronization</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characterized</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D005</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3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Composition and fuel content of layers on selected WEST monoblock samples and on SP B.1 or SP X </a:t>
                      </a:r>
                      <a:r>
                        <a:rPr lang="fi-FI" sz="1200" spc="-15" dirty="0" err="1">
                          <a:effectLst/>
                          <a:latin typeface="Calibri" panose="020F0502020204030204" pitchFamily="34" charset="0"/>
                          <a:ea typeface="Times New Roman" panose="02020603050405020304" pitchFamily="18" charset="0"/>
                          <a:cs typeface="Calibri" panose="020F0502020204030204" pitchFamily="34" charset="0"/>
                        </a:rPr>
                        <a:t>samples</a:t>
                      </a:r>
                      <a:r>
                        <a:rPr lang="pl-PL" sz="1200" spc="-15" dirty="0">
                          <a:effectLst/>
                          <a:latin typeface="Calibri" panose="020F0502020204030204" pitchFamily="34" charset="0"/>
                          <a:ea typeface="Times New Roman" panose="02020603050405020304" pitchFamily="18" charset="0"/>
                          <a:cs typeface="Calibri" panose="020F0502020204030204" pitchFamily="34" charset="0"/>
                        </a:rPr>
                        <a:t> (IST)</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Pending</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for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new</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samples</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from</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WEST,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previous</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results</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reported</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in PFMC</a:t>
                      </a:r>
                    </a:p>
                  </a:txBody>
                  <a:tcPr marL="68580" marR="68580" marT="0" marB="0">
                    <a:solidFill>
                      <a:schemeClr val="accent4">
                        <a:lumMod val="60000"/>
                        <a:lumOff val="40000"/>
                      </a:schemeClr>
                    </a:solidFill>
                  </a:tcPr>
                </a:tc>
                <a:extLst>
                  <a:ext uri="{0D108BD9-81ED-4DB2-BD59-A6C34878D82A}">
                    <a16:rowId xmlns:a16="http://schemas.microsoft.com/office/drawing/2014/main" val="3759700484"/>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D006</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3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Micro- and macroscale composition of layers on selected AUG, WEST, MAGNUM-PSI, PSI-2, and GyM samples (JSI)</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Pending</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for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new</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samples</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from</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WEST,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instead</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ion-beam</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measurements</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made for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several</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new</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B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samples</a:t>
                      </a:r>
                      <a:endParaRPr lang="fi-FI" sz="12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956729932"/>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D007</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Surface modifications and erosion/deposition profiles of samples and wall tiles from AUG, WEST, and W7-X (MPG)</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Several</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AUG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tiles</a:t>
                      </a:r>
                      <a:r>
                        <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rPr>
                        <a:t> </a:t>
                      </a:r>
                      <a:r>
                        <a:rPr lang="fi-FI" sz="1200" b="1" dirty="0" err="1">
                          <a:solidFill>
                            <a:srgbClr val="002060"/>
                          </a:solidFill>
                          <a:effectLst/>
                          <a:latin typeface="Calibri" panose="020F0502020204030204" pitchFamily="34" charset="0"/>
                          <a:ea typeface="SimSun" panose="02010600030101010101" pitchFamily="2" charset="-122"/>
                          <a:cs typeface="Arial" panose="020B0604020202020204" pitchFamily="34" charset="0"/>
                        </a:rPr>
                        <a:t>characterized</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080333847"/>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D008</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5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Surface modifications and composition of layers on  selected WEST, MAGNUM-PSI, PSI-2, and GyM samples (NCSRD)</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talk</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K. Mergia</a:t>
                      </a:r>
                      <a:endParaRPr lang="fi-FI" sz="12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547814676"/>
                  </a:ext>
                </a:extLst>
              </a:tr>
              <a:tr h="76646">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D009</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Micro- and macroscale composition of layers on selected AUG, WEST, MAGNUM-PSI, PSI-2, and GyM samples (RBI)</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Focus on WEST MB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602051758"/>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D010</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1.5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Erosion and deposition patterns on selected WEST samples as well composition of plasma-exposed B and W layers (VR)</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See</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talk</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by</a:t>
                      </a:r>
                      <a:r>
                        <a:rPr lang="fi-FI" sz="1200" b="1"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E. Pitthan Filho</a:t>
                      </a:r>
                      <a:endParaRPr lang="fi-FI" sz="1200" b="1"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617178334"/>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D011</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Depth profiles and composition of deposited layers of selected samples from AUG, WEST, W7-X, MAGNUM-PSI, PSI-2, and GyM (VTT)</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Focus on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compiling</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an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overview</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of WEST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(PFMC &amp; IAEA)</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89450369"/>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D012</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Depth profiles for layers on selected WEST monoblock samples (UT)</a:t>
                      </a:r>
                      <a:endParaRPr lang="fi-FI" sz="1200" spc="-15"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Bef>
                          <a:spcPts val="240"/>
                        </a:spcBef>
                        <a:spcAft>
                          <a:spcPts val="240"/>
                        </a:spcAft>
                        <a:tabLst>
                          <a:tab pos="-914400" algn="l"/>
                          <a:tab pos="228600" algn="l"/>
                        </a:tabLst>
                      </a:pP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No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new</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samples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could</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be</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measured</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issues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with</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laser),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previous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results</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fi-FI" sz="1200" b="1" spc="-15"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reported</a:t>
                      </a:r>
                      <a:r>
                        <a:rPr lang="fi-FI" sz="1200" b="1" spc="-15"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in PFMC</a:t>
                      </a:r>
                      <a:endParaRPr lang="fi-FI" sz="1200" b="1"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868844038"/>
                  </a:ext>
                </a:extLst>
              </a:tr>
            </a:tbl>
          </a:graphicData>
        </a:graphic>
      </p:graphicFrame>
    </p:spTree>
    <p:extLst>
      <p:ext uri="{BB962C8B-B14F-4D97-AF65-F5344CB8AC3E}">
        <p14:creationId xmlns:p14="http://schemas.microsoft.com/office/powerpoint/2010/main" val="1795777150"/>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44845</TotalTime>
  <Words>3092</Words>
  <Application>Microsoft Office PowerPoint</Application>
  <DocSecurity>0</DocSecurity>
  <PresentationFormat>Widescreen</PresentationFormat>
  <Paragraphs>406</Paragraphs>
  <Slides>14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EUROfusion.1line_5_3_2019</vt:lpstr>
      <vt:lpstr>SP B monitoring meeting 2025</vt:lpstr>
      <vt:lpstr>Overview of SP B in 2025 – high-level status of activities</vt:lpstr>
      <vt:lpstr>High-level deliverables and milestones for SP B in 2025</vt:lpstr>
      <vt:lpstr>SP B.1 deliverables 2025 and their status</vt:lpstr>
      <vt:lpstr>SP B.2 deliverables 2025 and their status</vt:lpstr>
      <vt:lpstr>Effect of toroidal ripple on erosion at WEST (MPG + CEA)</vt:lpstr>
      <vt:lpstr>Erosion experiments on AUG (MPG + FZJ + VTT)</vt:lpstr>
      <vt:lpstr>SP B.2 deliverables 2025 and their status</vt:lpstr>
      <vt:lpstr>SP B.3 deliverables 2025 and their status</vt:lpstr>
      <vt:lpstr>SP B.4 deliverables 2025 and their status</vt:lpstr>
      <vt:lpstr>First TOF-SIMS depth profiles of B reference layers (VTT)</vt:lpstr>
      <vt:lpstr>SP B.5 deliverables 2025 and their status</vt:lpstr>
      <vt:lpstr>SP B.6 deliverables 2025 and their status</vt:lpstr>
      <vt:lpstr>Where are we with SP B and what next?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Hakola Antti</cp:lastModifiedBy>
  <cp:revision>33</cp:revision>
  <dcterms:created xsi:type="dcterms:W3CDTF">2023-11-15T09:40:03Z</dcterms:created>
  <dcterms:modified xsi:type="dcterms:W3CDTF">2025-10-09T14:11:01Z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