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45"/>
  </p:notesMasterIdLst>
  <p:sldIdLst>
    <p:sldId id="257" r:id="rId2"/>
    <p:sldId id="344" r:id="rId3"/>
    <p:sldId id="349" r:id="rId4"/>
    <p:sldId id="392" r:id="rId5"/>
    <p:sldId id="393" r:id="rId6"/>
    <p:sldId id="338" r:id="rId7"/>
    <p:sldId id="353" r:id="rId8"/>
    <p:sldId id="378" r:id="rId9"/>
    <p:sldId id="648" r:id="rId10"/>
    <p:sldId id="649" r:id="rId11"/>
    <p:sldId id="650" r:id="rId12"/>
    <p:sldId id="372" r:id="rId13"/>
    <p:sldId id="383" r:id="rId14"/>
    <p:sldId id="382" r:id="rId15"/>
    <p:sldId id="359" r:id="rId16"/>
    <p:sldId id="364" r:id="rId17"/>
    <p:sldId id="384" r:id="rId18"/>
    <p:sldId id="386" r:id="rId19"/>
    <p:sldId id="647" r:id="rId20"/>
    <p:sldId id="387" r:id="rId21"/>
    <p:sldId id="388" r:id="rId22"/>
    <p:sldId id="355" r:id="rId23"/>
    <p:sldId id="379" r:id="rId24"/>
    <p:sldId id="651" r:id="rId25"/>
    <p:sldId id="365" r:id="rId26"/>
    <p:sldId id="366" r:id="rId27"/>
    <p:sldId id="390" r:id="rId28"/>
    <p:sldId id="653" r:id="rId29"/>
    <p:sldId id="654" r:id="rId30"/>
    <p:sldId id="396" r:id="rId31"/>
    <p:sldId id="367" r:id="rId32"/>
    <p:sldId id="333" r:id="rId33"/>
    <p:sldId id="394" r:id="rId34"/>
    <p:sldId id="385" r:id="rId35"/>
    <p:sldId id="377" r:id="rId36"/>
    <p:sldId id="351" r:id="rId37"/>
    <p:sldId id="346" r:id="rId38"/>
    <p:sldId id="374" r:id="rId39"/>
    <p:sldId id="373" r:id="rId40"/>
    <p:sldId id="347" r:id="rId41"/>
    <p:sldId id="381" r:id="rId42"/>
    <p:sldId id="380" r:id="rId43"/>
    <p:sldId id="64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D37393"/>
    <a:srgbClr val="081DBC"/>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38" autoAdjust="0"/>
    <p:restoredTop sz="94660"/>
  </p:normalViewPr>
  <p:slideViewPr>
    <p:cSldViewPr snapToGrid="0">
      <p:cViewPr varScale="1">
        <p:scale>
          <a:sx n="65" d="100"/>
          <a:sy n="65" d="100"/>
        </p:scale>
        <p:origin x="88" y="2144"/>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13.01.2026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9.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9.jp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lvl1pPr>
              <a:defRPr/>
            </a:lvl1p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12" name="Picture 222" descr="Eurofusion logo">
            <a:extLst>
              <a:ext uri="{FF2B5EF4-FFF2-40B4-BE49-F238E27FC236}">
                <a16:creationId xmlns:a16="http://schemas.microsoft.com/office/drawing/2014/main" id="{B50FC490-9249-4693-9156-65AF1E69DB0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436944" y="413155"/>
            <a:ext cx="3594729" cy="94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14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16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190"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8" name="Picture 222" descr="Eurofusion logo">
            <a:extLst>
              <a:ext uri="{FF2B5EF4-FFF2-40B4-BE49-F238E27FC236}">
                <a16:creationId xmlns:a16="http://schemas.microsoft.com/office/drawing/2014/main" id="{39280F8C-D90E-4496-BD65-730C269967E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79497" y="413156"/>
            <a:ext cx="3774452" cy="98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3" name="Picture 222" descr="Eurofusion logo">
            <a:extLst>
              <a:ext uri="{FF2B5EF4-FFF2-40B4-BE49-F238E27FC236}">
                <a16:creationId xmlns:a16="http://schemas.microsoft.com/office/drawing/2014/main" id="{3066D264-B6F7-4C95-BAD2-899F7C380A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93606" y="429548"/>
            <a:ext cx="3595618" cy="94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9" name="Picture 222" descr="Eurofusion logo">
            <a:extLst>
              <a:ext uri="{FF2B5EF4-FFF2-40B4-BE49-F238E27FC236}">
                <a16:creationId xmlns:a16="http://schemas.microsoft.com/office/drawing/2014/main" id="{32AE3DEA-B2EC-4172-9789-7020A63C87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93606" y="454457"/>
            <a:ext cx="3627454" cy="95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07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lvl1pPr>
              <a:defRPr/>
            </a:lvl1p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pic>
        <p:nvPicPr>
          <p:cNvPr id="35038" name="Picture 222" descr="Eurofusion logo">
            <a:extLst>
              <a:ext uri="{FF2B5EF4-FFF2-40B4-BE49-F238E27FC236}">
                <a16:creationId xmlns:a16="http://schemas.microsoft.com/office/drawing/2014/main" id="{EDF9C0ED-0985-4F85-ACCF-0522DBA8660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168465" y="104212"/>
            <a:ext cx="2987168" cy="78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37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09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
        <p:nvSpPr>
          <p:cNvPr id="9" name="Datumsplatzhalter 7">
            <a:extLst>
              <a:ext uri="{FF2B5EF4-FFF2-40B4-BE49-F238E27FC236}">
                <a16:creationId xmlns:a16="http://schemas.microsoft.com/office/drawing/2014/main" id="{F7E6E71B-C98E-47E1-8B31-EBEC5F4312A4}"/>
              </a:ext>
            </a:extLst>
          </p:cNvPr>
          <p:cNvSpPr>
            <a:spLocks noGrp="1"/>
          </p:cNvSpPr>
          <p:nvPr>
            <p:ph type="dt" sz="half" idx="14"/>
          </p:nvPr>
        </p:nvSpPr>
        <p:spPr>
          <a:xfrm>
            <a:off x="4053455" y="6561600"/>
            <a:ext cx="7227319" cy="144000"/>
          </a:xfrm>
        </p:spPr>
        <p:txBody>
          <a:bodyPr/>
          <a:lstStyle>
            <a:lvl1pPr>
              <a:defRPr/>
            </a:lvl1pPr>
          </a:lstStyle>
          <a:p>
            <a:r>
              <a:rPr lang="de-DE"/>
              <a:t>Short title goes here</a:t>
            </a:r>
            <a:endParaRPr lang="de-DE" dirty="0"/>
          </a:p>
        </p:txBody>
      </p:sp>
      <p:sp>
        <p:nvSpPr>
          <p:cNvPr id="10" name="Fußzeilenplatzhalter 8">
            <a:extLst>
              <a:ext uri="{FF2B5EF4-FFF2-40B4-BE49-F238E27FC236}">
                <a16:creationId xmlns:a16="http://schemas.microsoft.com/office/drawing/2014/main" id="{A93FE429-0ABC-40D0-8EA8-67BBB286C612}"/>
              </a:ext>
            </a:extLst>
          </p:cNvPr>
          <p:cNvSpPr>
            <a:spLocks noGrp="1"/>
          </p:cNvSpPr>
          <p:nvPr>
            <p:ph type="ftr" sz="quarter" idx="15"/>
          </p:nvPr>
        </p:nvSpPr>
        <p:spPr>
          <a:xfrm>
            <a:off x="658813" y="6561600"/>
            <a:ext cx="6115051" cy="144000"/>
          </a:xfrm>
        </p:spPr>
        <p:txBody>
          <a:bodyPr/>
          <a:lstStyle/>
          <a:p>
            <a:r>
              <a:rPr lang="de-DE"/>
              <a:t>Max-Planck-Institut für Plasmaphysik | Author Name | Date</a:t>
            </a:r>
            <a:endParaRPr lang="de-DE" dirty="0"/>
          </a:p>
        </p:txBody>
      </p:sp>
    </p:spTree>
    <p:extLst>
      <p:ext uri="{BB962C8B-B14F-4D97-AF65-F5344CB8AC3E}">
        <p14:creationId xmlns:p14="http://schemas.microsoft.com/office/powerpoint/2010/main" val="31761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118"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64"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a:t>Short title goes 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pic>
        <p:nvPicPr>
          <p:cNvPr id="12" name="Picture 222" descr="Eurofusion logo">
            <a:extLst>
              <a:ext uri="{FF2B5EF4-FFF2-40B4-BE49-F238E27FC236}">
                <a16:creationId xmlns:a16="http://schemas.microsoft.com/office/drawing/2014/main" id="{10322EB3-B765-4230-B9F4-499E74FA0AF6}"/>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168465" y="104212"/>
            <a:ext cx="2987168" cy="78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5.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mhoelzl.home.ipp.mpg.de/" TargetMode="External"/><Relationship Id="rId2" Type="http://schemas.openxmlformats.org/officeDocument/2006/relationships/hyperlink" Target="https://www.jorek.eu/"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en-GB" b="1" dirty="0"/>
              <a:t>Matthias Hoe</a:t>
            </a:r>
            <a:r>
              <a:rPr lang="de-DE" b="1" dirty="0" err="1"/>
              <a:t>lzl</a:t>
            </a:r>
            <a:r>
              <a:rPr lang="de-DE" b="1" dirty="0"/>
              <a:t> </a:t>
            </a:r>
            <a:r>
              <a:rPr lang="de-DE" dirty="0" err="1"/>
              <a:t>for</a:t>
            </a:r>
            <a:r>
              <a:rPr lang="de-DE" dirty="0"/>
              <a:t> </a:t>
            </a:r>
            <a:r>
              <a:rPr lang="de-DE" dirty="0" err="1"/>
              <a:t>the</a:t>
            </a:r>
            <a:r>
              <a:rPr lang="de-DE" dirty="0"/>
              <a:t> </a:t>
            </a:r>
            <a:r>
              <a:rPr lang="de-DE" sz="3200" b="1" dirty="0">
                <a:solidFill>
                  <a:srgbClr val="FFFF00"/>
                </a:solidFill>
              </a:rPr>
              <a:t>TSVV 8</a:t>
            </a:r>
            <a:r>
              <a:rPr lang="de-DE" dirty="0">
                <a:solidFill>
                  <a:srgbClr val="FFFF00"/>
                </a:solidFill>
              </a:rPr>
              <a:t> </a:t>
            </a:r>
            <a:r>
              <a:rPr lang="de-DE" dirty="0" err="1"/>
              <a:t>team</a:t>
            </a:r>
            <a:r>
              <a:rPr lang="de-DE" dirty="0"/>
              <a:t> &amp; </a:t>
            </a:r>
            <a:r>
              <a:rPr lang="de-DE" dirty="0" err="1"/>
              <a:t>collaborators</a:t>
            </a:r>
            <a:br>
              <a:rPr lang="en-GB" dirty="0">
                <a:solidFill>
                  <a:srgbClr val="99BBBB"/>
                </a:solidFill>
              </a:rPr>
            </a:br>
            <a:r>
              <a:rPr lang="en-GB" dirty="0">
                <a:solidFill>
                  <a:srgbClr val="99BBBB"/>
                </a:solidFill>
              </a:rPr>
              <a:t>acknowledgements: on the slides + references at the end</a:t>
            </a:r>
            <a:endParaRPr lang="de-DE" dirty="0"/>
          </a:p>
        </p:txBody>
      </p:sp>
      <p:sp>
        <p:nvSpPr>
          <p:cNvPr id="7" name="Titel 6"/>
          <p:cNvSpPr>
            <a:spLocks noGrp="1"/>
          </p:cNvSpPr>
          <p:nvPr>
            <p:ph type="title"/>
          </p:nvPr>
        </p:nvSpPr>
        <p:spPr>
          <a:xfrm>
            <a:off x="1036637" y="1956206"/>
            <a:ext cx="9576655" cy="2055725"/>
          </a:xfrm>
        </p:spPr>
        <p:txBody>
          <a:bodyPr/>
          <a:lstStyle/>
          <a:p>
            <a:r>
              <a:rPr lang="fr-FR" dirty="0" err="1">
                <a:solidFill>
                  <a:srgbClr val="FFFF00"/>
                </a:solidFill>
              </a:rPr>
              <a:t>Simulating</a:t>
            </a:r>
            <a:r>
              <a:rPr lang="fr-FR" dirty="0">
                <a:solidFill>
                  <a:srgbClr val="FFFF00"/>
                </a:solidFill>
              </a:rPr>
              <a:t> large-</a:t>
            </a:r>
            <a:r>
              <a:rPr lang="fr-FR" dirty="0" err="1">
                <a:solidFill>
                  <a:srgbClr val="FFFF00"/>
                </a:solidFill>
              </a:rPr>
              <a:t>scale</a:t>
            </a:r>
            <a:br>
              <a:rPr lang="fr-FR" dirty="0">
                <a:solidFill>
                  <a:srgbClr val="FFFF00"/>
                </a:solidFill>
              </a:rPr>
            </a:br>
            <a:r>
              <a:rPr lang="fr-FR" dirty="0">
                <a:solidFill>
                  <a:srgbClr val="FFFF00"/>
                </a:solidFill>
              </a:rPr>
              <a:t>transient plasma </a:t>
            </a:r>
            <a:r>
              <a:rPr lang="fr-FR" dirty="0" err="1">
                <a:solidFill>
                  <a:srgbClr val="FFFF00"/>
                </a:solidFill>
              </a:rPr>
              <a:t>dynamics</a:t>
            </a:r>
            <a:br>
              <a:rPr lang="fr-FR" dirty="0">
                <a:solidFill>
                  <a:srgbClr val="FFFF00"/>
                </a:solidFill>
              </a:rPr>
            </a:br>
            <a:r>
              <a:rPr lang="fr-FR" dirty="0">
                <a:solidFill>
                  <a:srgbClr val="FFFF00"/>
                </a:solidFill>
              </a:rPr>
              <a:t>in </a:t>
            </a:r>
            <a:r>
              <a:rPr lang="fr-FR" dirty="0" err="1">
                <a:solidFill>
                  <a:srgbClr val="FFFF00"/>
                </a:solidFill>
              </a:rPr>
              <a:t>magnetically</a:t>
            </a:r>
            <a:r>
              <a:rPr lang="fr-FR" dirty="0">
                <a:solidFill>
                  <a:srgbClr val="FFFF00"/>
                </a:solidFill>
              </a:rPr>
              <a:t> </a:t>
            </a:r>
            <a:r>
              <a:rPr lang="fr-FR" dirty="0" err="1">
                <a:solidFill>
                  <a:srgbClr val="FFFF00"/>
                </a:solidFill>
              </a:rPr>
              <a:t>confined</a:t>
            </a:r>
            <a:br>
              <a:rPr lang="fr-FR" dirty="0">
                <a:solidFill>
                  <a:srgbClr val="FFFF00"/>
                </a:solidFill>
              </a:rPr>
            </a:br>
            <a:r>
              <a:rPr lang="fr-FR" dirty="0">
                <a:solidFill>
                  <a:srgbClr val="FFFF00"/>
                </a:solidFill>
              </a:rPr>
              <a:t>fusion plasmas</a:t>
            </a:r>
            <a:br>
              <a:rPr lang="en-US" dirty="0">
                <a:solidFill>
                  <a:srgbClr val="FFC000"/>
                </a:solidFill>
              </a:rPr>
            </a:br>
            <a:br>
              <a:rPr lang="en-US" sz="2000" dirty="0">
                <a:solidFill>
                  <a:srgbClr val="FFFF00"/>
                </a:solidFill>
              </a:rPr>
            </a:br>
            <a:endParaRPr lang="en-GB" b="0" dirty="0">
              <a:solidFill>
                <a:srgbClr val="FFFF00"/>
              </a:solidFill>
            </a:endParaRPr>
          </a:p>
        </p:txBody>
      </p:sp>
      <p:pic>
        <p:nvPicPr>
          <p:cNvPr id="5" name="Picture 4">
            <a:extLst>
              <a:ext uri="{FF2B5EF4-FFF2-40B4-BE49-F238E27FC236}">
                <a16:creationId xmlns:a16="http://schemas.microsoft.com/office/drawing/2014/main" id="{0E6DAC53-F5AA-4DA8-B829-05B8BFAFCBE0}"/>
              </a:ext>
            </a:extLst>
          </p:cNvPr>
          <p:cNvPicPr>
            <a:picLocks noChangeAspect="1"/>
          </p:cNvPicPr>
          <p:nvPr/>
        </p:nvPicPr>
        <p:blipFill>
          <a:blip r:embed="rId2"/>
          <a:stretch>
            <a:fillRect/>
          </a:stretch>
        </p:blipFill>
        <p:spPr>
          <a:xfrm>
            <a:off x="6729616" y="1060027"/>
            <a:ext cx="5267374" cy="4613042"/>
          </a:xfrm>
          <a:prstGeom prst="rect">
            <a:avLst/>
          </a:prstGeom>
        </p:spPr>
      </p:pic>
    </p:spTree>
    <p:extLst>
      <p:ext uri="{BB962C8B-B14F-4D97-AF65-F5344CB8AC3E}">
        <p14:creationId xmlns:p14="http://schemas.microsoft.com/office/powerpoint/2010/main" val="49350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E0338B-1ED4-411A-A7E2-265DA3F2DF57}"/>
              </a:ext>
            </a:extLst>
          </p:cNvPr>
          <p:cNvSpPr>
            <a:spLocks noGrp="1"/>
          </p:cNvSpPr>
          <p:nvPr>
            <p:ph type="title"/>
          </p:nvPr>
        </p:nvSpPr>
        <p:spPr/>
        <p:txBody>
          <a:bodyPr/>
          <a:lstStyle/>
          <a:p>
            <a:r>
              <a:rPr lang="en-US" dirty="0"/>
              <a:t>Edge localized mode cycles</a:t>
            </a:r>
            <a:endParaRPr lang="de-DE" dirty="0"/>
          </a:p>
        </p:txBody>
      </p:sp>
      <p:sp>
        <p:nvSpPr>
          <p:cNvPr id="10" name="Datumsplatzhalter 3">
            <a:extLst>
              <a:ext uri="{FF2B5EF4-FFF2-40B4-BE49-F238E27FC236}">
                <a16:creationId xmlns:a16="http://schemas.microsoft.com/office/drawing/2014/main" id="{D99A6AE0-F6D7-426D-85D5-24952FA8A3D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2B78F00-B724-40E6-9B09-D0A53D1E8753}"/>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3E2CCC1A-0C66-4EF4-A6D3-B0D82FB15B00}"/>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10</a:t>
            </a:fld>
            <a:endParaRPr lang="de-DE" dirty="0"/>
          </a:p>
        </p:txBody>
      </p:sp>
      <p:pic>
        <p:nvPicPr>
          <p:cNvPr id="7" name="Picture 6">
            <a:extLst>
              <a:ext uri="{FF2B5EF4-FFF2-40B4-BE49-F238E27FC236}">
                <a16:creationId xmlns:a16="http://schemas.microsoft.com/office/drawing/2014/main" id="{39A01F32-77B3-407D-BE79-98AC4B74BCC7}"/>
              </a:ext>
            </a:extLst>
          </p:cNvPr>
          <p:cNvPicPr>
            <a:picLocks noChangeAspect="1"/>
          </p:cNvPicPr>
          <p:nvPr/>
        </p:nvPicPr>
        <p:blipFill>
          <a:blip r:embed="rId2"/>
          <a:stretch>
            <a:fillRect/>
          </a:stretch>
        </p:blipFill>
        <p:spPr>
          <a:xfrm>
            <a:off x="695325" y="2557260"/>
            <a:ext cx="5480417" cy="3672408"/>
          </a:xfrm>
          <a:prstGeom prst="rect">
            <a:avLst/>
          </a:prstGeom>
        </p:spPr>
      </p:pic>
      <p:sp>
        <p:nvSpPr>
          <p:cNvPr id="8" name="Content Placeholder 1">
            <a:extLst>
              <a:ext uri="{FF2B5EF4-FFF2-40B4-BE49-F238E27FC236}">
                <a16:creationId xmlns:a16="http://schemas.microsoft.com/office/drawing/2014/main" id="{99ED7CA2-188C-480F-9CE5-9B212421E31D}"/>
              </a:ext>
            </a:extLst>
          </p:cNvPr>
          <p:cNvSpPr>
            <a:spLocks noGrp="1"/>
          </p:cNvSpPr>
          <p:nvPr>
            <p:ph sz="quarter" idx="13"/>
          </p:nvPr>
        </p:nvSpPr>
        <p:spPr>
          <a:xfrm>
            <a:off x="6773864" y="1281374"/>
            <a:ext cx="4591614" cy="4843462"/>
          </a:xfrm>
        </p:spPr>
        <p:txBody>
          <a:bodyPr>
            <a:normAutofit/>
          </a:bodyPr>
          <a:lstStyle/>
          <a:p>
            <a:pPr marL="285750" indent="-285750">
              <a:buFont typeface="Arial" panose="020B0604020202020204" pitchFamily="34" charset="0"/>
              <a:buChar char="•"/>
            </a:pPr>
            <a:r>
              <a:rPr lang="en-US" dirty="0"/>
              <a:t>The interplay between stabilizing and destabilizing effects leads to periodic edge localized modes with very similar properties as in the experiment in terms of size, precursors and explosive onset</a:t>
            </a:r>
          </a:p>
          <a:p>
            <a:pPr marL="285750" indent="-285750">
              <a:buFont typeface="Arial" panose="020B0604020202020204" pitchFamily="34" charset="0"/>
              <a:buChar char="•"/>
            </a:pPr>
            <a:r>
              <a:rPr lang="en-US" dirty="0"/>
              <a:t>The ELM frequency reacts to changes in heating power like in the experiment</a:t>
            </a:r>
            <a:endParaRPr lang="de-DE" dirty="0"/>
          </a:p>
        </p:txBody>
      </p:sp>
      <p:sp>
        <p:nvSpPr>
          <p:cNvPr id="13" name="TextBox 7">
            <a:extLst>
              <a:ext uri="{FF2B5EF4-FFF2-40B4-BE49-F238E27FC236}">
                <a16:creationId xmlns:a16="http://schemas.microsoft.com/office/drawing/2014/main" id="{90853857-702D-4829-9AAB-C868F8E84DC9}"/>
              </a:ext>
            </a:extLst>
          </p:cNvPr>
          <p:cNvSpPr txBox="1"/>
          <p:nvPr/>
        </p:nvSpPr>
        <p:spPr>
          <a:xfrm>
            <a:off x="5795973" y="6633600"/>
            <a:ext cx="157895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A Cathey, M Hoelzl et al</a:t>
            </a:r>
          </a:p>
        </p:txBody>
      </p:sp>
    </p:spTree>
    <p:extLst>
      <p:ext uri="{BB962C8B-B14F-4D97-AF65-F5344CB8AC3E}">
        <p14:creationId xmlns:p14="http://schemas.microsoft.com/office/powerpoint/2010/main" val="203117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E0338B-1ED4-411A-A7E2-265DA3F2DF57}"/>
              </a:ext>
            </a:extLst>
          </p:cNvPr>
          <p:cNvSpPr>
            <a:spLocks noGrp="1"/>
          </p:cNvSpPr>
          <p:nvPr>
            <p:ph type="title"/>
          </p:nvPr>
        </p:nvSpPr>
        <p:spPr/>
        <p:txBody>
          <a:bodyPr/>
          <a:lstStyle/>
          <a:p>
            <a:r>
              <a:rPr lang="en-US" dirty="0"/>
              <a:t>Edge localized mode cycles</a:t>
            </a:r>
            <a:endParaRPr lang="de-DE" dirty="0"/>
          </a:p>
        </p:txBody>
      </p:sp>
      <p:sp>
        <p:nvSpPr>
          <p:cNvPr id="10" name="Datumsplatzhalter 3">
            <a:extLst>
              <a:ext uri="{FF2B5EF4-FFF2-40B4-BE49-F238E27FC236}">
                <a16:creationId xmlns:a16="http://schemas.microsoft.com/office/drawing/2014/main" id="{D99A6AE0-F6D7-426D-85D5-24952FA8A3D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2B78F00-B724-40E6-9B09-D0A53D1E8753}"/>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3E2CCC1A-0C66-4EF4-A6D3-B0D82FB15B00}"/>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11</a:t>
            </a:fld>
            <a:endParaRPr lang="de-DE" dirty="0"/>
          </a:p>
        </p:txBody>
      </p:sp>
      <p:pic>
        <p:nvPicPr>
          <p:cNvPr id="7" name="Picture 6">
            <a:extLst>
              <a:ext uri="{FF2B5EF4-FFF2-40B4-BE49-F238E27FC236}">
                <a16:creationId xmlns:a16="http://schemas.microsoft.com/office/drawing/2014/main" id="{39A01F32-77B3-407D-BE79-98AC4B74BCC7}"/>
              </a:ext>
            </a:extLst>
          </p:cNvPr>
          <p:cNvPicPr>
            <a:picLocks noChangeAspect="1"/>
          </p:cNvPicPr>
          <p:nvPr/>
        </p:nvPicPr>
        <p:blipFill>
          <a:blip r:embed="rId4"/>
          <a:stretch>
            <a:fillRect/>
          </a:stretch>
        </p:blipFill>
        <p:spPr>
          <a:xfrm>
            <a:off x="695325" y="2557260"/>
            <a:ext cx="5480417" cy="3672408"/>
          </a:xfrm>
          <a:prstGeom prst="rect">
            <a:avLst/>
          </a:prstGeom>
        </p:spPr>
      </p:pic>
      <p:pic>
        <p:nvPicPr>
          <p:cNvPr id="8" name="elm-movie-1_C2">
            <a:hlinkClick r:id="" action="ppaction://media"/>
            <a:extLst>
              <a:ext uri="{FF2B5EF4-FFF2-40B4-BE49-F238E27FC236}">
                <a16:creationId xmlns:a16="http://schemas.microsoft.com/office/drawing/2014/main" id="{6FDA6786-7AA2-481F-8376-5B8D1C9A11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87198" y="0"/>
            <a:ext cx="4062412" cy="6858000"/>
          </a:xfrm>
          <a:prstGeom prst="rect">
            <a:avLst/>
          </a:prstGeom>
        </p:spPr>
      </p:pic>
      <p:sp>
        <p:nvSpPr>
          <p:cNvPr id="9" name="TextBox 7">
            <a:extLst>
              <a:ext uri="{FF2B5EF4-FFF2-40B4-BE49-F238E27FC236}">
                <a16:creationId xmlns:a16="http://schemas.microsoft.com/office/drawing/2014/main" id="{4B969BB8-05E5-427B-9E53-C9155EB723F6}"/>
              </a:ext>
            </a:extLst>
          </p:cNvPr>
          <p:cNvSpPr txBox="1"/>
          <p:nvPr/>
        </p:nvSpPr>
        <p:spPr>
          <a:xfrm>
            <a:off x="5795973" y="6633600"/>
            <a:ext cx="157895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A Cathey, M Hoelzl et al</a:t>
            </a:r>
          </a:p>
        </p:txBody>
      </p:sp>
      <p:sp>
        <p:nvSpPr>
          <p:cNvPr id="2" name="Rechteck 1">
            <a:extLst>
              <a:ext uri="{FF2B5EF4-FFF2-40B4-BE49-F238E27FC236}">
                <a16:creationId xmlns:a16="http://schemas.microsoft.com/office/drawing/2014/main" id="{7DA7D8AA-AB59-4D6E-ADC0-4423106CA026}"/>
              </a:ext>
            </a:extLst>
          </p:cNvPr>
          <p:cNvSpPr/>
          <p:nvPr/>
        </p:nvSpPr>
        <p:spPr>
          <a:xfrm>
            <a:off x="10124902" y="6043353"/>
            <a:ext cx="2024708" cy="420970"/>
          </a:xfrm>
          <a:prstGeom prst="rect">
            <a:avLst/>
          </a:prstGeom>
          <a:solidFill>
            <a:schemeClr val="tx1"/>
          </a:solid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ln>
                <a:solidFill>
                  <a:schemeClr val="tx1"/>
                </a:solidFill>
              </a:ln>
            </a:endParaRPr>
          </a:p>
        </p:txBody>
      </p:sp>
    </p:spTree>
    <p:extLst>
      <p:ext uri="{BB962C8B-B14F-4D97-AF65-F5344CB8AC3E}">
        <p14:creationId xmlns:p14="http://schemas.microsoft.com/office/powerpoint/2010/main" val="1920792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E0245D-87D6-4B6D-A3F1-ACCD6174C90C}"/>
              </a:ext>
            </a:extLst>
          </p:cNvPr>
          <p:cNvSpPr>
            <a:spLocks noGrp="1"/>
          </p:cNvSpPr>
          <p:nvPr>
            <p:ph sz="quarter" idx="13"/>
          </p:nvPr>
        </p:nvSpPr>
        <p:spPr>
          <a:xfrm>
            <a:off x="658813" y="1609726"/>
            <a:ext cx="4591614" cy="4843462"/>
          </a:xfrm>
        </p:spPr>
        <p:txBody>
          <a:bodyPr>
            <a:normAutofit/>
          </a:bodyPr>
          <a:lstStyle/>
          <a:p>
            <a:pPr marL="285750" indent="-285750">
              <a:buFont typeface="Arial" panose="020B0604020202020204" pitchFamily="34" charset="0"/>
              <a:buChar char="•"/>
            </a:pPr>
            <a:r>
              <a:rPr lang="en-US" dirty="0"/>
              <a:t>An approach is to periodically inject frozen deuterium pellets to trigger ELMs before they would naturally occur – increase frequency, reduce size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Unfortunately, ELM triggering does not work immediately after a previous ELM limiting it to a fallback solution</a:t>
            </a:r>
          </a:p>
          <a:p>
            <a:endParaRPr lang="en-US" dirty="0"/>
          </a:p>
          <a:p>
            <a:pPr marL="285750" indent="-285750">
              <a:buFont typeface="Arial" panose="020B0604020202020204" pitchFamily="34" charset="0"/>
              <a:buChar char="•"/>
            </a:pPr>
            <a:r>
              <a:rPr lang="en-US" dirty="0"/>
              <a:t>Research continues to study how </a:t>
            </a:r>
            <a:r>
              <a:rPr lang="en-US" i="1" dirty="0"/>
              <a:t>unintentional</a:t>
            </a:r>
            <a:r>
              <a:rPr lang="en-US" dirty="0"/>
              <a:t> ELM triggering by fueling pellets can be avoided</a:t>
            </a:r>
          </a:p>
          <a:p>
            <a:endParaRPr lang="de-DE" dirty="0"/>
          </a:p>
        </p:txBody>
      </p:sp>
      <p:sp>
        <p:nvSpPr>
          <p:cNvPr id="6" name="Title 5">
            <a:extLst>
              <a:ext uri="{FF2B5EF4-FFF2-40B4-BE49-F238E27FC236}">
                <a16:creationId xmlns:a16="http://schemas.microsoft.com/office/drawing/2014/main" id="{A6BA466E-E434-4114-8948-A192A54FBC4F}"/>
              </a:ext>
            </a:extLst>
          </p:cNvPr>
          <p:cNvSpPr>
            <a:spLocks noGrp="1"/>
          </p:cNvSpPr>
          <p:nvPr>
            <p:ph type="title"/>
          </p:nvPr>
        </p:nvSpPr>
        <p:spPr/>
        <p:txBody>
          <a:bodyPr/>
          <a:lstStyle/>
          <a:p>
            <a:r>
              <a:rPr lang="en-US" dirty="0"/>
              <a:t>Pellet ELM triggering</a:t>
            </a:r>
            <a:endParaRPr lang="de-DE" dirty="0"/>
          </a:p>
        </p:txBody>
      </p:sp>
      <p:pic>
        <p:nvPicPr>
          <p:cNvPr id="7" name="Picture 6">
            <a:extLst>
              <a:ext uri="{FF2B5EF4-FFF2-40B4-BE49-F238E27FC236}">
                <a16:creationId xmlns:a16="http://schemas.microsoft.com/office/drawing/2014/main" id="{97423F73-5F06-47B5-9833-DFEC2E64CD21}"/>
              </a:ext>
            </a:extLst>
          </p:cNvPr>
          <p:cNvPicPr>
            <a:picLocks noChangeAspect="1"/>
          </p:cNvPicPr>
          <p:nvPr/>
        </p:nvPicPr>
        <p:blipFill>
          <a:blip r:embed="rId2"/>
          <a:stretch>
            <a:fillRect/>
          </a:stretch>
        </p:blipFill>
        <p:spPr>
          <a:xfrm>
            <a:off x="6158575" y="0"/>
            <a:ext cx="6033425" cy="6857976"/>
          </a:xfrm>
          <a:prstGeom prst="rect">
            <a:avLst/>
          </a:prstGeom>
        </p:spPr>
      </p:pic>
      <p:sp>
        <p:nvSpPr>
          <p:cNvPr id="3" name="Rectangle 2">
            <a:extLst>
              <a:ext uri="{FF2B5EF4-FFF2-40B4-BE49-F238E27FC236}">
                <a16:creationId xmlns:a16="http://schemas.microsoft.com/office/drawing/2014/main" id="{3CDC6195-DC88-4F64-BF61-C3AB21AC8E03}"/>
              </a:ext>
            </a:extLst>
          </p:cNvPr>
          <p:cNvSpPr/>
          <p:nvPr/>
        </p:nvSpPr>
        <p:spPr>
          <a:xfrm>
            <a:off x="6158575" y="2264898"/>
            <a:ext cx="5977154" cy="4234376"/>
          </a:xfrm>
          <a:prstGeom prst="rect">
            <a:avLst/>
          </a:prstGeom>
          <a:solidFill>
            <a:schemeClr val="tx1"/>
          </a:solid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8" name="TextBox 7">
            <a:extLst>
              <a:ext uri="{FF2B5EF4-FFF2-40B4-BE49-F238E27FC236}">
                <a16:creationId xmlns:a16="http://schemas.microsoft.com/office/drawing/2014/main" id="{EA52DEEF-E05D-431E-9AD8-BD9D20519128}"/>
              </a:ext>
            </a:extLst>
          </p:cNvPr>
          <p:cNvSpPr txBox="1"/>
          <p:nvPr/>
        </p:nvSpPr>
        <p:spPr>
          <a:xfrm>
            <a:off x="9798551" y="6635224"/>
            <a:ext cx="233717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S Futatani, A Cathey, M Hoelzl et al</a:t>
            </a:r>
          </a:p>
        </p:txBody>
      </p:sp>
      <p:sp>
        <p:nvSpPr>
          <p:cNvPr id="9" name="Fußzeilenplatzhalter 4">
            <a:extLst>
              <a:ext uri="{FF2B5EF4-FFF2-40B4-BE49-F238E27FC236}">
                <a16:creationId xmlns:a16="http://schemas.microsoft.com/office/drawing/2014/main" id="{96142D9A-BDC4-49A0-9468-C2AFAA5BD292}"/>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Tree>
    <p:extLst>
      <p:ext uri="{BB962C8B-B14F-4D97-AF65-F5344CB8AC3E}">
        <p14:creationId xmlns:p14="http://schemas.microsoft.com/office/powerpoint/2010/main" val="281332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BA466E-E434-4114-8948-A192A54FBC4F}"/>
              </a:ext>
            </a:extLst>
          </p:cNvPr>
          <p:cNvSpPr>
            <a:spLocks noGrp="1"/>
          </p:cNvSpPr>
          <p:nvPr>
            <p:ph type="title"/>
          </p:nvPr>
        </p:nvSpPr>
        <p:spPr/>
        <p:txBody>
          <a:bodyPr/>
          <a:lstStyle/>
          <a:p>
            <a:r>
              <a:rPr lang="en-US" dirty="0"/>
              <a:t>Pellet ELM triggering</a:t>
            </a:r>
            <a:endParaRPr lang="de-DE" dirty="0"/>
          </a:p>
        </p:txBody>
      </p:sp>
      <p:pic>
        <p:nvPicPr>
          <p:cNvPr id="7" name="Picture 6">
            <a:extLst>
              <a:ext uri="{FF2B5EF4-FFF2-40B4-BE49-F238E27FC236}">
                <a16:creationId xmlns:a16="http://schemas.microsoft.com/office/drawing/2014/main" id="{97423F73-5F06-47B5-9833-DFEC2E64CD21}"/>
              </a:ext>
            </a:extLst>
          </p:cNvPr>
          <p:cNvPicPr>
            <a:picLocks noChangeAspect="1"/>
          </p:cNvPicPr>
          <p:nvPr/>
        </p:nvPicPr>
        <p:blipFill>
          <a:blip r:embed="rId2"/>
          <a:stretch>
            <a:fillRect/>
          </a:stretch>
        </p:blipFill>
        <p:spPr>
          <a:xfrm>
            <a:off x="6158575" y="0"/>
            <a:ext cx="6033425" cy="6857976"/>
          </a:xfrm>
          <a:prstGeom prst="rect">
            <a:avLst/>
          </a:prstGeom>
        </p:spPr>
      </p:pic>
      <p:sp>
        <p:nvSpPr>
          <p:cNvPr id="8" name="Rectangle 7">
            <a:extLst>
              <a:ext uri="{FF2B5EF4-FFF2-40B4-BE49-F238E27FC236}">
                <a16:creationId xmlns:a16="http://schemas.microsoft.com/office/drawing/2014/main" id="{21091D58-73FE-4BAF-90C5-0563D685227B}"/>
              </a:ext>
            </a:extLst>
          </p:cNvPr>
          <p:cNvSpPr/>
          <p:nvPr/>
        </p:nvSpPr>
        <p:spPr>
          <a:xfrm>
            <a:off x="6158575" y="4506350"/>
            <a:ext cx="5977154" cy="1992923"/>
          </a:xfrm>
          <a:prstGeom prst="rect">
            <a:avLst/>
          </a:prstGeom>
          <a:solidFill>
            <a:schemeClr val="tx1"/>
          </a:solid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9" name="TextBox 8">
            <a:extLst>
              <a:ext uri="{FF2B5EF4-FFF2-40B4-BE49-F238E27FC236}">
                <a16:creationId xmlns:a16="http://schemas.microsoft.com/office/drawing/2014/main" id="{E92FD05E-DB2B-456B-93ED-D9BAA8D3ED22}"/>
              </a:ext>
            </a:extLst>
          </p:cNvPr>
          <p:cNvSpPr txBox="1"/>
          <p:nvPr/>
        </p:nvSpPr>
        <p:spPr>
          <a:xfrm>
            <a:off x="9798551" y="6635224"/>
            <a:ext cx="233717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S Futatani, A Cathey, M Hoelzl et al</a:t>
            </a:r>
          </a:p>
        </p:txBody>
      </p:sp>
      <p:sp>
        <p:nvSpPr>
          <p:cNvPr id="13" name="Content Placeholder 1">
            <a:extLst>
              <a:ext uri="{FF2B5EF4-FFF2-40B4-BE49-F238E27FC236}">
                <a16:creationId xmlns:a16="http://schemas.microsoft.com/office/drawing/2014/main" id="{A9A2705D-8221-4E64-815D-6887895889D8}"/>
              </a:ext>
            </a:extLst>
          </p:cNvPr>
          <p:cNvSpPr>
            <a:spLocks noGrp="1"/>
          </p:cNvSpPr>
          <p:nvPr>
            <p:ph sz="quarter" idx="13"/>
          </p:nvPr>
        </p:nvSpPr>
        <p:spPr>
          <a:xfrm>
            <a:off x="658813" y="1609726"/>
            <a:ext cx="4591614" cy="4843462"/>
          </a:xfrm>
        </p:spPr>
        <p:txBody>
          <a:bodyPr>
            <a:normAutofit/>
          </a:bodyPr>
          <a:lstStyle/>
          <a:p>
            <a:pPr marL="285750" indent="-285750">
              <a:buFont typeface="Arial" panose="020B0604020202020204" pitchFamily="34" charset="0"/>
              <a:buChar char="•"/>
            </a:pPr>
            <a:r>
              <a:rPr lang="en-US" dirty="0"/>
              <a:t>An approach is to periodically inject frozen deuterium pellets to trigger ELMs before they would naturally occur – increase frequency, reduce size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Unfortunately, ELM triggering does not work immediately after a previous ELM limiting it to a fallback solution</a:t>
            </a:r>
          </a:p>
          <a:p>
            <a:endParaRPr lang="en-US" dirty="0"/>
          </a:p>
          <a:p>
            <a:pPr marL="285750" indent="-285750">
              <a:buFont typeface="Arial" panose="020B0604020202020204" pitchFamily="34" charset="0"/>
              <a:buChar char="•"/>
            </a:pPr>
            <a:r>
              <a:rPr lang="en-US" dirty="0"/>
              <a:t>Research continues to study how </a:t>
            </a:r>
            <a:r>
              <a:rPr lang="en-US" i="1" dirty="0"/>
              <a:t>unintentional</a:t>
            </a:r>
            <a:r>
              <a:rPr lang="en-US" dirty="0"/>
              <a:t> ELM triggering by fueling pellets can be avoided</a:t>
            </a:r>
          </a:p>
          <a:p>
            <a:endParaRPr lang="de-DE" dirty="0"/>
          </a:p>
        </p:txBody>
      </p:sp>
      <p:sp>
        <p:nvSpPr>
          <p:cNvPr id="12" name="Fußzeilenplatzhalter 4">
            <a:extLst>
              <a:ext uri="{FF2B5EF4-FFF2-40B4-BE49-F238E27FC236}">
                <a16:creationId xmlns:a16="http://schemas.microsoft.com/office/drawing/2014/main" id="{AD1A0BF5-1EE7-426A-A553-67B6619CAB27}"/>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4" name="Foliennummernplatzhalter 5">
            <a:extLst>
              <a:ext uri="{FF2B5EF4-FFF2-40B4-BE49-F238E27FC236}">
                <a16:creationId xmlns:a16="http://schemas.microsoft.com/office/drawing/2014/main" id="{C0595FAC-618D-4D44-BFE5-60B9DC09D14F}"/>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13</a:t>
            </a:fld>
            <a:endParaRPr lang="de-DE" dirty="0"/>
          </a:p>
        </p:txBody>
      </p:sp>
    </p:spTree>
    <p:extLst>
      <p:ext uri="{BB962C8B-B14F-4D97-AF65-F5344CB8AC3E}">
        <p14:creationId xmlns:p14="http://schemas.microsoft.com/office/powerpoint/2010/main" val="2191351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BA466E-E434-4114-8948-A192A54FBC4F}"/>
              </a:ext>
            </a:extLst>
          </p:cNvPr>
          <p:cNvSpPr>
            <a:spLocks noGrp="1"/>
          </p:cNvSpPr>
          <p:nvPr>
            <p:ph type="title"/>
          </p:nvPr>
        </p:nvSpPr>
        <p:spPr/>
        <p:txBody>
          <a:bodyPr/>
          <a:lstStyle/>
          <a:p>
            <a:r>
              <a:rPr lang="en-US" dirty="0"/>
              <a:t>Pellet ELM triggering</a:t>
            </a:r>
            <a:endParaRPr lang="de-DE" dirty="0"/>
          </a:p>
        </p:txBody>
      </p:sp>
      <p:pic>
        <p:nvPicPr>
          <p:cNvPr id="7" name="Picture 6">
            <a:extLst>
              <a:ext uri="{FF2B5EF4-FFF2-40B4-BE49-F238E27FC236}">
                <a16:creationId xmlns:a16="http://schemas.microsoft.com/office/drawing/2014/main" id="{97423F73-5F06-47B5-9833-DFEC2E64CD21}"/>
              </a:ext>
            </a:extLst>
          </p:cNvPr>
          <p:cNvPicPr>
            <a:picLocks noChangeAspect="1"/>
          </p:cNvPicPr>
          <p:nvPr/>
        </p:nvPicPr>
        <p:blipFill>
          <a:blip r:embed="rId2"/>
          <a:stretch>
            <a:fillRect/>
          </a:stretch>
        </p:blipFill>
        <p:spPr>
          <a:xfrm>
            <a:off x="6158575" y="0"/>
            <a:ext cx="6033425" cy="6857976"/>
          </a:xfrm>
          <a:prstGeom prst="rect">
            <a:avLst/>
          </a:prstGeom>
        </p:spPr>
      </p:pic>
      <p:sp>
        <p:nvSpPr>
          <p:cNvPr id="8" name="TextBox 7">
            <a:extLst>
              <a:ext uri="{FF2B5EF4-FFF2-40B4-BE49-F238E27FC236}">
                <a16:creationId xmlns:a16="http://schemas.microsoft.com/office/drawing/2014/main" id="{C2CBE810-FE8A-40CB-B29C-D09C67E024D3}"/>
              </a:ext>
            </a:extLst>
          </p:cNvPr>
          <p:cNvSpPr txBox="1"/>
          <p:nvPr/>
        </p:nvSpPr>
        <p:spPr>
          <a:xfrm>
            <a:off x="9798551" y="6635224"/>
            <a:ext cx="233717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S Futatani, A Cathey, M Hoelzl et al</a:t>
            </a:r>
          </a:p>
        </p:txBody>
      </p:sp>
      <p:sp>
        <p:nvSpPr>
          <p:cNvPr id="12" name="Content Placeholder 1">
            <a:extLst>
              <a:ext uri="{FF2B5EF4-FFF2-40B4-BE49-F238E27FC236}">
                <a16:creationId xmlns:a16="http://schemas.microsoft.com/office/drawing/2014/main" id="{F4E19E90-FF31-4C9D-BF0B-20E9DAD27A34}"/>
              </a:ext>
            </a:extLst>
          </p:cNvPr>
          <p:cNvSpPr>
            <a:spLocks noGrp="1"/>
          </p:cNvSpPr>
          <p:nvPr>
            <p:ph sz="quarter" idx="13"/>
          </p:nvPr>
        </p:nvSpPr>
        <p:spPr>
          <a:xfrm>
            <a:off x="658813" y="1609726"/>
            <a:ext cx="4591614" cy="4843462"/>
          </a:xfrm>
        </p:spPr>
        <p:txBody>
          <a:bodyPr>
            <a:normAutofit/>
          </a:bodyPr>
          <a:lstStyle/>
          <a:p>
            <a:pPr marL="285750" indent="-285750">
              <a:buFont typeface="Arial" panose="020B0604020202020204" pitchFamily="34" charset="0"/>
              <a:buChar char="•"/>
            </a:pPr>
            <a:r>
              <a:rPr lang="en-US" dirty="0"/>
              <a:t>An approach is to periodically inject frozen deuterium pellets to trigger ELMs before they would naturally occur – increase frequency, reduce size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Unfortunately, ELM triggering does not work immediately after a previous ELM limiting it to a fallback solution</a:t>
            </a:r>
          </a:p>
          <a:p>
            <a:endParaRPr lang="en-US" dirty="0"/>
          </a:p>
          <a:p>
            <a:pPr marL="285750" indent="-285750">
              <a:buFont typeface="Arial" panose="020B0604020202020204" pitchFamily="34" charset="0"/>
              <a:buChar char="•"/>
            </a:pPr>
            <a:r>
              <a:rPr lang="en-US" dirty="0"/>
              <a:t>Research continues to study how </a:t>
            </a:r>
            <a:r>
              <a:rPr lang="en-US" i="1" dirty="0"/>
              <a:t>unintentional</a:t>
            </a:r>
            <a:r>
              <a:rPr lang="en-US" dirty="0"/>
              <a:t> ELM triggering by fueling pellets can be avoided</a:t>
            </a:r>
          </a:p>
          <a:p>
            <a:endParaRPr lang="de-DE" dirty="0"/>
          </a:p>
        </p:txBody>
      </p:sp>
      <p:sp>
        <p:nvSpPr>
          <p:cNvPr id="11" name="Fußzeilenplatzhalter 4">
            <a:extLst>
              <a:ext uri="{FF2B5EF4-FFF2-40B4-BE49-F238E27FC236}">
                <a16:creationId xmlns:a16="http://schemas.microsoft.com/office/drawing/2014/main" id="{8CB96FCB-B266-4295-BECB-C8A5DF4D7CFB}"/>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Tree>
    <p:extLst>
      <p:ext uri="{BB962C8B-B14F-4D97-AF65-F5344CB8AC3E}">
        <p14:creationId xmlns:p14="http://schemas.microsoft.com/office/powerpoint/2010/main" val="201503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0605C-6DFD-4938-93B8-403F2EF93DD7}"/>
              </a:ext>
            </a:extLst>
          </p:cNvPr>
          <p:cNvSpPr>
            <a:spLocks noGrp="1"/>
          </p:cNvSpPr>
          <p:nvPr>
            <p:ph sz="quarter" idx="13"/>
          </p:nvPr>
        </p:nvSpPr>
        <p:spPr>
          <a:xfrm>
            <a:off x="658813" y="1609726"/>
            <a:ext cx="4464250" cy="4843462"/>
          </a:xfrm>
        </p:spPr>
        <p:txBody>
          <a:bodyPr/>
          <a:lstStyle/>
          <a:p>
            <a:pPr marL="285750" indent="-285750">
              <a:buFont typeface="Arial" panose="020B0604020202020204" pitchFamily="34" charset="0"/>
              <a:buChar char="•"/>
            </a:pPr>
            <a:r>
              <a:rPr lang="en-US" dirty="0"/>
              <a:t>Regimes exist, where saturated or fluctuating modes at the edge of the plasma prevent pressure pedestal build-up to an ELM unstable state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a:t>
            </a:r>
            <a:r>
              <a:rPr lang="en-US" b="1" dirty="0"/>
              <a:t>“quiescent H-mode”</a:t>
            </a:r>
            <a:r>
              <a:rPr lang="en-US" dirty="0"/>
              <a:t> is such a regime and was simulated successfully for present experiments, improving the understanding significantly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Extrapolation to future devices is an area of active research</a:t>
            </a:r>
            <a:endParaRPr lang="de-DE" dirty="0"/>
          </a:p>
        </p:txBody>
      </p:sp>
      <p:sp>
        <p:nvSpPr>
          <p:cNvPr id="6" name="Title 5">
            <a:extLst>
              <a:ext uri="{FF2B5EF4-FFF2-40B4-BE49-F238E27FC236}">
                <a16:creationId xmlns:a16="http://schemas.microsoft.com/office/drawing/2014/main" id="{84D587D9-07B3-47FE-912A-88F1AABE2BA0}"/>
              </a:ext>
            </a:extLst>
          </p:cNvPr>
          <p:cNvSpPr>
            <a:spLocks noGrp="1"/>
          </p:cNvSpPr>
          <p:nvPr>
            <p:ph type="title"/>
          </p:nvPr>
        </p:nvSpPr>
        <p:spPr/>
        <p:txBody>
          <a:bodyPr/>
          <a:lstStyle/>
          <a:p>
            <a:r>
              <a:rPr lang="en-US" dirty="0"/>
              <a:t>ELM free regimes</a:t>
            </a:r>
            <a:endParaRPr lang="de-DE" dirty="0"/>
          </a:p>
        </p:txBody>
      </p:sp>
      <p:pic>
        <p:nvPicPr>
          <p:cNvPr id="7" name="Picture 6">
            <a:extLst>
              <a:ext uri="{FF2B5EF4-FFF2-40B4-BE49-F238E27FC236}">
                <a16:creationId xmlns:a16="http://schemas.microsoft.com/office/drawing/2014/main" id="{795D6B85-4F05-4488-BB12-74EB9A58163E}"/>
              </a:ext>
            </a:extLst>
          </p:cNvPr>
          <p:cNvPicPr>
            <a:picLocks noChangeAspect="1"/>
          </p:cNvPicPr>
          <p:nvPr/>
        </p:nvPicPr>
        <p:blipFill>
          <a:blip r:embed="rId2"/>
          <a:stretch>
            <a:fillRect/>
          </a:stretch>
        </p:blipFill>
        <p:spPr>
          <a:xfrm>
            <a:off x="5396169" y="1609726"/>
            <a:ext cx="6684119" cy="3363462"/>
          </a:xfrm>
          <a:prstGeom prst="rect">
            <a:avLst/>
          </a:prstGeom>
        </p:spPr>
      </p:pic>
      <p:sp>
        <p:nvSpPr>
          <p:cNvPr id="8" name="Arrow: Down 7">
            <a:extLst>
              <a:ext uri="{FF2B5EF4-FFF2-40B4-BE49-F238E27FC236}">
                <a16:creationId xmlns:a16="http://schemas.microsoft.com/office/drawing/2014/main" id="{F0E59957-6AAA-452E-B26A-BB05A564EEE3}"/>
              </a:ext>
            </a:extLst>
          </p:cNvPr>
          <p:cNvSpPr/>
          <p:nvPr/>
        </p:nvSpPr>
        <p:spPr>
          <a:xfrm>
            <a:off x="10816325" y="3477145"/>
            <a:ext cx="327619" cy="831273"/>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0" name="TextBox 9">
            <a:extLst>
              <a:ext uri="{FF2B5EF4-FFF2-40B4-BE49-F238E27FC236}">
                <a16:creationId xmlns:a16="http://schemas.microsoft.com/office/drawing/2014/main" id="{D18175BE-5D3F-4A19-AAD9-EFB7E3C68D2E}"/>
              </a:ext>
            </a:extLst>
          </p:cNvPr>
          <p:cNvSpPr txBox="1"/>
          <p:nvPr/>
        </p:nvSpPr>
        <p:spPr>
          <a:xfrm>
            <a:off x="8077364" y="5163635"/>
            <a:ext cx="2148024"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L Meier, M Hoelzl, A Cathey et al</a:t>
            </a:r>
          </a:p>
        </p:txBody>
      </p:sp>
      <p:sp>
        <p:nvSpPr>
          <p:cNvPr id="4" name="Textfeld 3">
            <a:extLst>
              <a:ext uri="{FF2B5EF4-FFF2-40B4-BE49-F238E27FC236}">
                <a16:creationId xmlns:a16="http://schemas.microsoft.com/office/drawing/2014/main" id="{8BB18E5B-4D2E-4FEB-85D8-4543646DAB94}"/>
              </a:ext>
            </a:extLst>
          </p:cNvPr>
          <p:cNvSpPr txBox="1"/>
          <p:nvPr/>
        </p:nvSpPr>
        <p:spPr>
          <a:xfrm>
            <a:off x="5522604" y="6227758"/>
            <a:ext cx="6431248" cy="222561"/>
          </a:xfrm>
          <a:prstGeom prst="rect">
            <a:avLst/>
          </a:prstGeom>
          <a:noFill/>
        </p:spPr>
        <p:txBody>
          <a:bodyPr wrap="none" lIns="0" tIns="0" rIns="0" bIns="0" rtlCol="0" anchor="t" anchorCtr="0">
            <a:spAutoFit/>
          </a:bodyPr>
          <a:lstStyle/>
          <a:p>
            <a:pPr>
              <a:lnSpc>
                <a:spcPct val="150000"/>
              </a:lnSpc>
              <a:spcBef>
                <a:spcPts val="1150"/>
              </a:spcBef>
            </a:pPr>
            <a:r>
              <a:rPr lang="en-US" sz="1100" b="1" dirty="0">
                <a:solidFill>
                  <a:schemeClr val="bg1">
                    <a:lumMod val="50000"/>
                  </a:schemeClr>
                </a:solidFill>
              </a:rPr>
              <a:t>Similar work for HL-3: Liang Z., Hoelzl M., Cathey A., et al., Physics of Plasmas 32, 012502 (2025)</a:t>
            </a:r>
          </a:p>
        </p:txBody>
      </p:sp>
      <p:sp>
        <p:nvSpPr>
          <p:cNvPr id="14" name="Datumsplatzhalter 3">
            <a:extLst>
              <a:ext uri="{FF2B5EF4-FFF2-40B4-BE49-F238E27FC236}">
                <a16:creationId xmlns:a16="http://schemas.microsoft.com/office/drawing/2014/main" id="{29398D1B-9BB9-4170-B7F9-0163ECDA6CD0}"/>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5" name="Fußzeilenplatzhalter 4">
            <a:extLst>
              <a:ext uri="{FF2B5EF4-FFF2-40B4-BE49-F238E27FC236}">
                <a16:creationId xmlns:a16="http://schemas.microsoft.com/office/drawing/2014/main" id="{5B8FB650-D39E-4459-8187-8AABD61B4707}"/>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6" name="Foliennummernplatzhalter 5">
            <a:extLst>
              <a:ext uri="{FF2B5EF4-FFF2-40B4-BE49-F238E27FC236}">
                <a16:creationId xmlns:a16="http://schemas.microsoft.com/office/drawing/2014/main" id="{855340A2-95BE-46BC-A01D-79E89D6583AE}"/>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15</a:t>
            </a:fld>
            <a:endParaRPr lang="de-DE" dirty="0"/>
          </a:p>
        </p:txBody>
      </p:sp>
    </p:spTree>
    <p:extLst>
      <p:ext uri="{BB962C8B-B14F-4D97-AF65-F5344CB8AC3E}">
        <p14:creationId xmlns:p14="http://schemas.microsoft.com/office/powerpoint/2010/main" val="957558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F63D3B-F452-4A60-A7FB-5EE362A33FCF}"/>
              </a:ext>
            </a:extLst>
          </p:cNvPr>
          <p:cNvSpPr>
            <a:spLocks noGrp="1"/>
          </p:cNvSpPr>
          <p:nvPr>
            <p:ph sz="quarter" idx="13"/>
          </p:nvPr>
        </p:nvSpPr>
        <p:spPr>
          <a:xfrm>
            <a:off x="658813" y="1609726"/>
            <a:ext cx="4768594" cy="4843462"/>
          </a:xfrm>
        </p:spPr>
        <p:txBody>
          <a:bodyPr>
            <a:normAutofit/>
          </a:bodyPr>
          <a:lstStyle/>
          <a:p>
            <a:pPr marL="285750" indent="-285750">
              <a:buFont typeface="Arial" panose="020B0604020202020204" pitchFamily="34" charset="0"/>
              <a:buChar char="•"/>
            </a:pPr>
            <a:r>
              <a:rPr lang="en-US" dirty="0"/>
              <a:t>Another </a:t>
            </a:r>
            <a:r>
              <a:rPr lang="en-US" b="1" i="1" dirty="0"/>
              <a:t>active</a:t>
            </a:r>
            <a:r>
              <a:rPr lang="en-US" dirty="0"/>
              <a:t> control technique for ELMs relies on the application of </a:t>
            </a:r>
            <a:r>
              <a:rPr lang="en-US" b="1" dirty="0"/>
              <a:t>external magnetic perturbation fields</a:t>
            </a:r>
            <a:r>
              <a:rPr lang="en-US" dirty="0"/>
              <a:t> – an important technique foreseen for ITER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Recent experiments and simulations  proved </a:t>
            </a:r>
            <a:r>
              <a:rPr lang="en-US" b="1" dirty="0"/>
              <a:t>magnetic island penetration</a:t>
            </a:r>
            <a:r>
              <a:rPr lang="en-US" dirty="0"/>
              <a:t> at the pedestal top, which has been a long standing open question</a:t>
            </a:r>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9AA6DFC9-344D-4653-BE12-4EAC820385A0}"/>
              </a:ext>
            </a:extLst>
          </p:cNvPr>
          <p:cNvSpPr>
            <a:spLocks noGrp="1"/>
          </p:cNvSpPr>
          <p:nvPr>
            <p:ph type="title"/>
          </p:nvPr>
        </p:nvSpPr>
        <p:spPr/>
        <p:txBody>
          <a:bodyPr/>
          <a:lstStyle/>
          <a:p>
            <a:r>
              <a:rPr lang="en-US" dirty="0"/>
              <a:t>Active ELM control</a:t>
            </a:r>
            <a:endParaRPr lang="de-DE" dirty="0"/>
          </a:p>
        </p:txBody>
      </p:sp>
      <p:pic>
        <p:nvPicPr>
          <p:cNvPr id="7" name="Picture 6">
            <a:extLst>
              <a:ext uri="{FF2B5EF4-FFF2-40B4-BE49-F238E27FC236}">
                <a16:creationId xmlns:a16="http://schemas.microsoft.com/office/drawing/2014/main" id="{6CBB7324-2F38-43EF-8DF6-FBD60CF0D808}"/>
              </a:ext>
            </a:extLst>
          </p:cNvPr>
          <p:cNvPicPr>
            <a:picLocks noChangeAspect="1"/>
          </p:cNvPicPr>
          <p:nvPr/>
        </p:nvPicPr>
        <p:blipFill>
          <a:blip r:embed="rId2">
            <a:extLst>
              <a:ext uri="{BEBA8EAE-BF5A-486C-A8C5-ECC9F3942E4B}">
                <a14:imgProps xmlns:a14="http://schemas.microsoft.com/office/drawing/2010/main">
                  <a14:imgLayer r:embed="rId3">
                    <a14:imgEffect>
                      <a14:saturation sat="149000"/>
                    </a14:imgEffect>
                    <a14:imgEffect>
                      <a14:brightnessContrast bright="10000" contrast="30000"/>
                    </a14:imgEffect>
                  </a14:imgLayer>
                </a14:imgProps>
              </a:ext>
            </a:extLst>
          </a:blip>
          <a:stretch>
            <a:fillRect/>
          </a:stretch>
        </p:blipFill>
        <p:spPr>
          <a:xfrm>
            <a:off x="6448995" y="0"/>
            <a:ext cx="5743005" cy="3512327"/>
          </a:xfrm>
          <a:prstGeom prst="rect">
            <a:avLst/>
          </a:prstGeom>
        </p:spPr>
      </p:pic>
      <p:grpSp>
        <p:nvGrpSpPr>
          <p:cNvPr id="8" name="Group 7">
            <a:extLst>
              <a:ext uri="{FF2B5EF4-FFF2-40B4-BE49-F238E27FC236}">
                <a16:creationId xmlns:a16="http://schemas.microsoft.com/office/drawing/2014/main" id="{59532D2D-0C98-4F45-8F8D-311641C0CC2F}"/>
              </a:ext>
            </a:extLst>
          </p:cNvPr>
          <p:cNvGrpSpPr/>
          <p:nvPr/>
        </p:nvGrpSpPr>
        <p:grpSpPr>
          <a:xfrm>
            <a:off x="5902932" y="3637590"/>
            <a:ext cx="5204719" cy="2869804"/>
            <a:chOff x="6096000" y="3313990"/>
            <a:chExt cx="4514722" cy="2489350"/>
          </a:xfrm>
        </p:grpSpPr>
        <p:pic>
          <p:nvPicPr>
            <p:cNvPr id="9" name="Picture 8">
              <a:extLst>
                <a:ext uri="{FF2B5EF4-FFF2-40B4-BE49-F238E27FC236}">
                  <a16:creationId xmlns:a16="http://schemas.microsoft.com/office/drawing/2014/main" id="{4966AD83-9FB7-4046-BE97-94ABACC89ED0}"/>
                </a:ext>
              </a:extLst>
            </p:cNvPr>
            <p:cNvPicPr>
              <a:picLocks noChangeAspect="1"/>
            </p:cNvPicPr>
            <p:nvPr/>
          </p:nvPicPr>
          <p:blipFill>
            <a:blip r:embed="rId4"/>
            <a:stretch>
              <a:fillRect/>
            </a:stretch>
          </p:blipFill>
          <p:spPr>
            <a:xfrm>
              <a:off x="6096000" y="3584005"/>
              <a:ext cx="4514722" cy="2219335"/>
            </a:xfrm>
            <a:prstGeom prst="rect">
              <a:avLst/>
            </a:prstGeom>
          </p:spPr>
        </p:pic>
        <p:sp>
          <p:nvSpPr>
            <p:cNvPr id="10" name="TextBox 9">
              <a:extLst>
                <a:ext uri="{FF2B5EF4-FFF2-40B4-BE49-F238E27FC236}">
                  <a16:creationId xmlns:a16="http://schemas.microsoft.com/office/drawing/2014/main" id="{C9C3566B-ACD1-41ED-AD2E-379312206AB7}"/>
                </a:ext>
              </a:extLst>
            </p:cNvPr>
            <p:cNvSpPr txBox="1"/>
            <p:nvPr/>
          </p:nvSpPr>
          <p:spPr>
            <a:xfrm>
              <a:off x="6597622" y="3313990"/>
              <a:ext cx="3255139" cy="222312"/>
            </a:xfrm>
            <a:prstGeom prst="rect">
              <a:avLst/>
            </a:prstGeom>
            <a:noFill/>
          </p:spPr>
          <p:txBody>
            <a:bodyPr wrap="none" lIns="0" tIns="0" rIns="0" bIns="0" rtlCol="0" anchor="t" anchorCtr="0">
              <a:spAutoFit/>
            </a:bodyPr>
            <a:lstStyle/>
            <a:p>
              <a:pPr algn="l">
                <a:lnSpc>
                  <a:spcPts val="2300"/>
                </a:lnSpc>
                <a:spcBef>
                  <a:spcPts val="1150"/>
                </a:spcBef>
              </a:pPr>
              <a:r>
                <a:rPr lang="en-US" sz="1200" dirty="0"/>
                <a:t>Island not penetrated	         	      Island penetrated</a:t>
              </a:r>
              <a:endParaRPr lang="de-DE" sz="1200" dirty="0" err="1"/>
            </a:p>
          </p:txBody>
        </p:sp>
      </p:grpSp>
      <p:sp>
        <p:nvSpPr>
          <p:cNvPr id="11" name="TextBox 10">
            <a:extLst>
              <a:ext uri="{FF2B5EF4-FFF2-40B4-BE49-F238E27FC236}">
                <a16:creationId xmlns:a16="http://schemas.microsoft.com/office/drawing/2014/main" id="{23674FAC-4D9E-4EBC-BD2B-B1826B7231F5}"/>
              </a:ext>
            </a:extLst>
          </p:cNvPr>
          <p:cNvSpPr txBox="1"/>
          <p:nvPr/>
        </p:nvSpPr>
        <p:spPr>
          <a:xfrm>
            <a:off x="2194489" y="5839599"/>
            <a:ext cx="2263440"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M Willensdorfer, V Mitterauer et al</a:t>
            </a:r>
          </a:p>
        </p:txBody>
      </p:sp>
      <p:sp>
        <p:nvSpPr>
          <p:cNvPr id="15" name="Datumsplatzhalter 3">
            <a:extLst>
              <a:ext uri="{FF2B5EF4-FFF2-40B4-BE49-F238E27FC236}">
                <a16:creationId xmlns:a16="http://schemas.microsoft.com/office/drawing/2014/main" id="{92A5EE7F-7ACA-418E-BF03-8FC977FC5A45}"/>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6" name="Fußzeilenplatzhalter 4">
            <a:extLst>
              <a:ext uri="{FF2B5EF4-FFF2-40B4-BE49-F238E27FC236}">
                <a16:creationId xmlns:a16="http://schemas.microsoft.com/office/drawing/2014/main" id="{CD787D21-78D1-45CA-AA64-09DC85BD2A67}"/>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7" name="Foliennummernplatzhalter 5">
            <a:extLst>
              <a:ext uri="{FF2B5EF4-FFF2-40B4-BE49-F238E27FC236}">
                <a16:creationId xmlns:a16="http://schemas.microsoft.com/office/drawing/2014/main" id="{48246DC1-C311-428F-B1FE-D8F2A4A7D6E1}"/>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16</a:t>
            </a:fld>
            <a:endParaRPr lang="de-DE" dirty="0"/>
          </a:p>
        </p:txBody>
      </p:sp>
    </p:spTree>
    <p:extLst>
      <p:ext uri="{BB962C8B-B14F-4D97-AF65-F5344CB8AC3E}">
        <p14:creationId xmlns:p14="http://schemas.microsoft.com/office/powerpoint/2010/main" val="3056940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68509-7612-4459-B424-305C013AA1FE}"/>
              </a:ext>
            </a:extLst>
          </p:cNvPr>
          <p:cNvSpPr>
            <a:spLocks noGrp="1"/>
          </p:cNvSpPr>
          <p:nvPr>
            <p:ph sz="quarter" idx="13"/>
          </p:nvPr>
        </p:nvSpPr>
        <p:spPr>
          <a:xfrm>
            <a:off x="658812" y="1609726"/>
            <a:ext cx="5657209" cy="4843462"/>
          </a:xfrm>
        </p:spPr>
        <p:txBody>
          <a:bodyPr>
            <a:normAutofit/>
          </a:bodyPr>
          <a:lstStyle/>
          <a:p>
            <a:pPr marL="285750" indent="-285750">
              <a:buFont typeface="Arial" panose="020B0604020202020204" pitchFamily="34" charset="0"/>
              <a:buChar char="•"/>
            </a:pPr>
            <a:r>
              <a:rPr lang="en-US" dirty="0"/>
              <a:t>Previously, edge MHD simulations were relying on simple models for </a:t>
            </a:r>
            <a:r>
              <a:rPr lang="en-US" b="1" dirty="0"/>
              <a:t>scrape-off layer and divertor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Incorporating </a:t>
            </a:r>
            <a:r>
              <a:rPr lang="en-US" b="1" dirty="0"/>
              <a:t>full-f kinetic </a:t>
            </a:r>
            <a:r>
              <a:rPr lang="en-US" b="1" dirty="0" err="1"/>
              <a:t>PiC</a:t>
            </a:r>
            <a:r>
              <a:rPr lang="en-US" b="1" dirty="0"/>
              <a:t> models for neutrals and impurities</a:t>
            </a:r>
            <a:r>
              <a:rPr lang="en-US" dirty="0"/>
              <a:t> starts to capture the relevant physics and close this gap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Here: evolution of electron density distribution after impurity puffing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Recently demonstrated realistic XPR formation, small-ELM burn-through, time evolving detachment</a:t>
            </a:r>
            <a:endParaRPr lang="de-DE" dirty="0"/>
          </a:p>
        </p:txBody>
      </p:sp>
      <p:sp>
        <p:nvSpPr>
          <p:cNvPr id="6" name="Title 5">
            <a:extLst>
              <a:ext uri="{FF2B5EF4-FFF2-40B4-BE49-F238E27FC236}">
                <a16:creationId xmlns:a16="http://schemas.microsoft.com/office/drawing/2014/main" id="{F5B57102-5883-46DA-A0A8-8BE367AAC3F0}"/>
              </a:ext>
            </a:extLst>
          </p:cNvPr>
          <p:cNvSpPr>
            <a:spLocks noGrp="1"/>
          </p:cNvSpPr>
          <p:nvPr>
            <p:ph type="title"/>
          </p:nvPr>
        </p:nvSpPr>
        <p:spPr/>
        <p:txBody>
          <a:bodyPr/>
          <a:lstStyle/>
          <a:p>
            <a:r>
              <a:rPr lang="en-US" dirty="0"/>
              <a:t>Incorporating advanced physics effects</a:t>
            </a:r>
            <a:endParaRPr lang="de-DE" dirty="0"/>
          </a:p>
        </p:txBody>
      </p:sp>
      <p:pic>
        <p:nvPicPr>
          <p:cNvPr id="7" name="Picture 6">
            <a:extLst>
              <a:ext uri="{FF2B5EF4-FFF2-40B4-BE49-F238E27FC236}">
                <a16:creationId xmlns:a16="http://schemas.microsoft.com/office/drawing/2014/main" id="{A3C51440-CC15-485D-AE85-3447FB54BBEE}"/>
              </a:ext>
            </a:extLst>
          </p:cNvPr>
          <p:cNvPicPr>
            <a:picLocks noChangeAspect="1"/>
          </p:cNvPicPr>
          <p:nvPr/>
        </p:nvPicPr>
        <p:blipFill rotWithShape="1">
          <a:blip r:embed="rId2"/>
          <a:srcRect b="20389"/>
          <a:stretch/>
        </p:blipFill>
        <p:spPr>
          <a:xfrm>
            <a:off x="6555415" y="989984"/>
            <a:ext cx="5477943" cy="3597996"/>
          </a:xfrm>
          <a:prstGeom prst="rect">
            <a:avLst/>
          </a:prstGeom>
        </p:spPr>
      </p:pic>
      <p:sp>
        <p:nvSpPr>
          <p:cNvPr id="9" name="TextBox 8">
            <a:extLst>
              <a:ext uri="{FF2B5EF4-FFF2-40B4-BE49-F238E27FC236}">
                <a16:creationId xmlns:a16="http://schemas.microsoft.com/office/drawing/2014/main" id="{9766DA03-5282-4932-BE5C-B6F7E56F3761}"/>
              </a:ext>
            </a:extLst>
          </p:cNvPr>
          <p:cNvSpPr txBox="1"/>
          <p:nvPr/>
        </p:nvSpPr>
        <p:spPr>
          <a:xfrm>
            <a:off x="3196605" y="4688742"/>
            <a:ext cx="2947923"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Y-C Liang, S Korving, M </a:t>
            </a:r>
            <a:r>
              <a:rPr lang="en-US" sz="1100" b="1" dirty="0" err="1">
                <a:solidFill>
                  <a:srgbClr val="0070C0"/>
                </a:solidFill>
              </a:rPr>
              <a:t>Szucs</a:t>
            </a:r>
            <a:r>
              <a:rPr lang="en-US" sz="1100" b="1" dirty="0">
                <a:solidFill>
                  <a:srgbClr val="0070C0"/>
                </a:solidFill>
              </a:rPr>
              <a:t>, D Maris et al</a:t>
            </a:r>
          </a:p>
        </p:txBody>
      </p:sp>
      <p:pic>
        <p:nvPicPr>
          <p:cNvPr id="13" name="Picture 12">
            <a:extLst>
              <a:ext uri="{FF2B5EF4-FFF2-40B4-BE49-F238E27FC236}">
                <a16:creationId xmlns:a16="http://schemas.microsoft.com/office/drawing/2014/main" id="{52475450-1BE1-4612-8458-87153B478CD4}"/>
              </a:ext>
            </a:extLst>
          </p:cNvPr>
          <p:cNvPicPr>
            <a:picLocks noChangeAspect="1"/>
          </p:cNvPicPr>
          <p:nvPr/>
        </p:nvPicPr>
        <p:blipFill rotWithShape="1">
          <a:blip r:embed="rId2"/>
          <a:srcRect l="7098" t="82683" r="16789"/>
          <a:stretch/>
        </p:blipFill>
        <p:spPr>
          <a:xfrm>
            <a:off x="8190788" y="746301"/>
            <a:ext cx="2892723" cy="542989"/>
          </a:xfrm>
          <a:prstGeom prst="rect">
            <a:avLst/>
          </a:prstGeom>
        </p:spPr>
      </p:pic>
      <p:sp>
        <p:nvSpPr>
          <p:cNvPr id="14" name="Datumsplatzhalter 3">
            <a:extLst>
              <a:ext uri="{FF2B5EF4-FFF2-40B4-BE49-F238E27FC236}">
                <a16:creationId xmlns:a16="http://schemas.microsoft.com/office/drawing/2014/main" id="{92200064-90CF-49D1-92B8-84FE56A06D5C}"/>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5" name="Fußzeilenplatzhalter 4">
            <a:extLst>
              <a:ext uri="{FF2B5EF4-FFF2-40B4-BE49-F238E27FC236}">
                <a16:creationId xmlns:a16="http://schemas.microsoft.com/office/drawing/2014/main" id="{C2095B42-354A-4C7A-A078-28DC596815B3}"/>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6" name="Foliennummernplatzhalter 5">
            <a:extLst>
              <a:ext uri="{FF2B5EF4-FFF2-40B4-BE49-F238E27FC236}">
                <a16:creationId xmlns:a16="http://schemas.microsoft.com/office/drawing/2014/main" id="{AB947A07-0D39-4A22-A938-F3BECE70BA67}"/>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17</a:t>
            </a:fld>
            <a:endParaRPr lang="de-DE" dirty="0"/>
          </a:p>
        </p:txBody>
      </p:sp>
      <p:sp>
        <p:nvSpPr>
          <p:cNvPr id="17" name="TextBox 10">
            <a:extLst>
              <a:ext uri="{FF2B5EF4-FFF2-40B4-BE49-F238E27FC236}">
                <a16:creationId xmlns:a16="http://schemas.microsoft.com/office/drawing/2014/main" id="{2DD81F6D-E4B3-4D84-8EF2-15FB611708D2}"/>
              </a:ext>
            </a:extLst>
          </p:cNvPr>
          <p:cNvSpPr txBox="1"/>
          <p:nvPr/>
        </p:nvSpPr>
        <p:spPr>
          <a:xfrm>
            <a:off x="4780116" y="3568679"/>
            <a:ext cx="985847"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S Korving et al</a:t>
            </a:r>
          </a:p>
        </p:txBody>
      </p:sp>
      <p:sp>
        <p:nvSpPr>
          <p:cNvPr id="18" name="TextBox 8">
            <a:extLst>
              <a:ext uri="{FF2B5EF4-FFF2-40B4-BE49-F238E27FC236}">
                <a16:creationId xmlns:a16="http://schemas.microsoft.com/office/drawing/2014/main" id="{2D636D96-DFBC-4FC3-A4DE-C97A1B9B56C3}"/>
              </a:ext>
            </a:extLst>
          </p:cNvPr>
          <p:cNvSpPr txBox="1"/>
          <p:nvPr/>
        </p:nvSpPr>
        <p:spPr>
          <a:xfrm>
            <a:off x="2378441" y="6157939"/>
            <a:ext cx="2858155"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Y-C Liang et al; M </a:t>
            </a:r>
            <a:r>
              <a:rPr lang="en-US" sz="1100" b="1" dirty="0" err="1">
                <a:solidFill>
                  <a:srgbClr val="0070C0"/>
                </a:solidFill>
              </a:rPr>
              <a:t>Szucs</a:t>
            </a:r>
            <a:r>
              <a:rPr lang="en-US" sz="1100" b="1" dirty="0">
                <a:solidFill>
                  <a:srgbClr val="0070C0"/>
                </a:solidFill>
              </a:rPr>
              <a:t> et al; D Maris et al</a:t>
            </a:r>
          </a:p>
        </p:txBody>
      </p:sp>
    </p:spTree>
    <p:extLst>
      <p:ext uri="{BB962C8B-B14F-4D97-AF65-F5344CB8AC3E}">
        <p14:creationId xmlns:p14="http://schemas.microsoft.com/office/powerpoint/2010/main" val="218885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3A1D275-7791-4B47-AB87-E48D195DC042}"/>
              </a:ext>
            </a:extLst>
          </p:cNvPr>
          <p:cNvSpPr>
            <a:spLocks noGrp="1"/>
          </p:cNvSpPr>
          <p:nvPr>
            <p:ph sz="quarter" idx="13"/>
          </p:nvPr>
        </p:nvSpPr>
        <p:spPr>
          <a:xfrm>
            <a:off x="658813" y="1609726"/>
            <a:ext cx="3813174" cy="4843462"/>
          </a:xfrm>
        </p:spPr>
        <p:txBody>
          <a:bodyPr/>
          <a:lstStyle/>
          <a:p>
            <a:pPr marL="285750" indent="-285750">
              <a:buFont typeface="Arial" panose="020B0604020202020204" pitchFamily="34" charset="0"/>
              <a:buChar char="•"/>
            </a:pPr>
            <a:r>
              <a:rPr lang="en-US" dirty="0"/>
              <a:t>ITER 15 MA H-Mode plasma with RMPs applied</a:t>
            </a:r>
          </a:p>
          <a:p>
            <a:pPr marL="285750" indent="-285750">
              <a:buFont typeface="Arial" panose="020B0604020202020204" pitchFamily="34" charset="0"/>
              <a:buChar char="•"/>
            </a:pPr>
            <a:r>
              <a:rPr lang="en-US" b="1" dirty="0"/>
              <a:t>Tungsten transport by neoclassical processes</a:t>
            </a:r>
            <a:endParaRPr lang="en-US" dirty="0"/>
          </a:p>
          <a:p>
            <a:pPr marL="285750" indent="-285750">
              <a:buFont typeface="Arial" panose="020B0604020202020204" pitchFamily="34" charset="0"/>
              <a:buChar char="•"/>
            </a:pPr>
            <a:r>
              <a:rPr lang="en-US" dirty="0"/>
              <a:t>Found that </a:t>
            </a:r>
            <a:r>
              <a:rPr lang="en-US" dirty="0" err="1"/>
              <a:t>ExB</a:t>
            </a:r>
            <a:r>
              <a:rPr lang="en-US" dirty="0"/>
              <a:t> convection cells can increase tungsten penetration into the core plasma</a:t>
            </a:r>
            <a:endParaRPr lang="de-DE" dirty="0"/>
          </a:p>
        </p:txBody>
      </p:sp>
      <p:sp>
        <p:nvSpPr>
          <p:cNvPr id="6" name="Titel 5">
            <a:extLst>
              <a:ext uri="{FF2B5EF4-FFF2-40B4-BE49-F238E27FC236}">
                <a16:creationId xmlns:a16="http://schemas.microsoft.com/office/drawing/2014/main" id="{C4347C3E-2703-43D0-A194-1313B2813849}"/>
              </a:ext>
            </a:extLst>
          </p:cNvPr>
          <p:cNvSpPr>
            <a:spLocks noGrp="1"/>
          </p:cNvSpPr>
          <p:nvPr>
            <p:ph type="title"/>
          </p:nvPr>
        </p:nvSpPr>
        <p:spPr/>
        <p:txBody>
          <a:bodyPr/>
          <a:lstStyle/>
          <a:p>
            <a:r>
              <a:rPr lang="en-US" dirty="0"/>
              <a:t>Tungsten in RMP plasmas</a:t>
            </a:r>
            <a:endParaRPr lang="de-DE" dirty="0"/>
          </a:p>
        </p:txBody>
      </p:sp>
      <p:pic>
        <p:nvPicPr>
          <p:cNvPr id="7" name="Grafik 6">
            <a:extLst>
              <a:ext uri="{FF2B5EF4-FFF2-40B4-BE49-F238E27FC236}">
                <a16:creationId xmlns:a16="http://schemas.microsoft.com/office/drawing/2014/main" id="{70AE3E27-C8AC-4DF3-8FFD-DDBF37F34CA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71986" y="1223963"/>
            <a:ext cx="7917401" cy="5359717"/>
          </a:xfrm>
          <a:prstGeom prst="rect">
            <a:avLst/>
          </a:prstGeom>
        </p:spPr>
      </p:pic>
      <p:sp>
        <p:nvSpPr>
          <p:cNvPr id="8" name="TextBox 10">
            <a:extLst>
              <a:ext uri="{FF2B5EF4-FFF2-40B4-BE49-F238E27FC236}">
                <a16:creationId xmlns:a16="http://schemas.microsoft.com/office/drawing/2014/main" id="{E42ADB2F-8997-4367-83E0-02E6D9512601}"/>
              </a:ext>
            </a:extLst>
          </p:cNvPr>
          <p:cNvSpPr txBox="1"/>
          <p:nvPr/>
        </p:nvSpPr>
        <p:spPr>
          <a:xfrm>
            <a:off x="5603076" y="5879617"/>
            <a:ext cx="985847"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S Korving et al</a:t>
            </a:r>
          </a:p>
        </p:txBody>
      </p:sp>
      <p:sp>
        <p:nvSpPr>
          <p:cNvPr id="9" name="Datumsplatzhalter 3">
            <a:extLst>
              <a:ext uri="{FF2B5EF4-FFF2-40B4-BE49-F238E27FC236}">
                <a16:creationId xmlns:a16="http://schemas.microsoft.com/office/drawing/2014/main" id="{28E227FF-874B-424F-9992-EF0C8F961FC6}"/>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0" name="Fußzeilenplatzhalter 4">
            <a:extLst>
              <a:ext uri="{FF2B5EF4-FFF2-40B4-BE49-F238E27FC236}">
                <a16:creationId xmlns:a16="http://schemas.microsoft.com/office/drawing/2014/main" id="{B85ED9C8-F391-476F-81AE-F6C339606B42}"/>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1" name="Foliennummernplatzhalter 5">
            <a:extLst>
              <a:ext uri="{FF2B5EF4-FFF2-40B4-BE49-F238E27FC236}">
                <a16:creationId xmlns:a16="http://schemas.microsoft.com/office/drawing/2014/main" id="{BE6C0529-1D13-461B-AEA4-7A0B70252073}"/>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18</a:t>
            </a:fld>
            <a:endParaRPr lang="de-DE" dirty="0"/>
          </a:p>
        </p:txBody>
      </p:sp>
    </p:spTree>
    <p:extLst>
      <p:ext uri="{BB962C8B-B14F-4D97-AF65-F5344CB8AC3E}">
        <p14:creationId xmlns:p14="http://schemas.microsoft.com/office/powerpoint/2010/main" val="96151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2" name="Picture 12">
            <a:extLst>
              <a:ext uri="{FF2B5EF4-FFF2-40B4-BE49-F238E27FC236}">
                <a16:creationId xmlns:a16="http://schemas.microsoft.com/office/drawing/2014/main" id="{AE737CEA-AE8A-41CD-817F-648FA691E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92" b="3704"/>
          <a:stretch/>
        </p:blipFill>
        <p:spPr bwMode="auto">
          <a:xfrm>
            <a:off x="8021108" y="3284339"/>
            <a:ext cx="3547822" cy="327726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89E8A393-BE9C-4F30-8539-EBC029E7D12F}"/>
              </a:ext>
            </a:extLst>
          </p:cNvPr>
          <p:cNvSpPr>
            <a:spLocks noGrp="1"/>
          </p:cNvSpPr>
          <p:nvPr>
            <p:ph type="title"/>
          </p:nvPr>
        </p:nvSpPr>
        <p:spPr/>
        <p:txBody>
          <a:bodyPr/>
          <a:lstStyle/>
          <a:p>
            <a:r>
              <a:rPr lang="en-US" dirty="0"/>
              <a:t>CASTOR3D: Linear extended </a:t>
            </a:r>
            <a:r>
              <a:rPr lang="en-US" dirty="0" err="1"/>
              <a:t>visco</a:t>
            </a:r>
            <a:r>
              <a:rPr lang="en-US" dirty="0"/>
              <a:t>-resistive MHD</a:t>
            </a:r>
            <a:br>
              <a:rPr lang="en-US" dirty="0"/>
            </a:br>
            <a:r>
              <a:rPr lang="en-US" dirty="0"/>
              <a:t>with neoclassical flows applied to ASDEX Upgrade</a:t>
            </a:r>
            <a:endParaRPr lang="de-DE" dirty="0"/>
          </a:p>
        </p:txBody>
      </p:sp>
      <p:sp>
        <p:nvSpPr>
          <p:cNvPr id="7" name="Datumsplatzhalter 3">
            <a:extLst>
              <a:ext uri="{FF2B5EF4-FFF2-40B4-BE49-F238E27FC236}">
                <a16:creationId xmlns:a16="http://schemas.microsoft.com/office/drawing/2014/main" id="{F0A5E61A-6F9C-49FC-9831-6A06AAEAA295}"/>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8" name="Fußzeilenplatzhalter 4">
            <a:extLst>
              <a:ext uri="{FF2B5EF4-FFF2-40B4-BE49-F238E27FC236}">
                <a16:creationId xmlns:a16="http://schemas.microsoft.com/office/drawing/2014/main" id="{13E5D107-3127-4560-B872-9D3FDB8AC8BE}"/>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9" name="Foliennummernplatzhalter 5">
            <a:extLst>
              <a:ext uri="{FF2B5EF4-FFF2-40B4-BE49-F238E27FC236}">
                <a16:creationId xmlns:a16="http://schemas.microsoft.com/office/drawing/2014/main" id="{11D254A4-098E-494B-BE7F-812F4EADC5D0}"/>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19</a:t>
            </a:fld>
            <a:endParaRPr lang="de-DE" dirty="0"/>
          </a:p>
        </p:txBody>
      </p:sp>
      <p:sp>
        <p:nvSpPr>
          <p:cNvPr id="5" name="Rectangle 1">
            <a:extLst>
              <a:ext uri="{FF2B5EF4-FFF2-40B4-BE49-F238E27FC236}">
                <a16:creationId xmlns:a16="http://schemas.microsoft.com/office/drawing/2014/main" id="{C931DAF0-9ABF-4F6A-B1E5-61E60533BA53}"/>
              </a:ext>
            </a:extLst>
          </p:cNvPr>
          <p:cNvSpPr>
            <a:spLocks noGrp="1" noChangeArrowheads="1"/>
          </p:cNvSpPr>
          <p:nvPr>
            <p:ph sz="quarter" idx="13"/>
          </p:nvPr>
        </p:nvSpPr>
        <p:spPr bwMode="auto">
          <a:xfrm>
            <a:off x="344180" y="1411565"/>
            <a:ext cx="115396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2400" b="1" i="0" u="none" strike="noStrike" cap="none" normalizeH="0" baseline="0" dirty="0">
                <a:ln>
                  <a:noFill/>
                </a:ln>
                <a:solidFill>
                  <a:srgbClr val="006C66"/>
                </a:solidFill>
                <a:effectLst/>
                <a:latin typeface="Arial" panose="020B0604020202020204" pitchFamily="34" charset="0"/>
                <a:cs typeface="Arial" panose="020B0604020202020204" pitchFamily="34" charset="0"/>
              </a:rPr>
              <a:t>Enhanced </a:t>
            </a:r>
            <a:r>
              <a:rPr kumimoji="0" lang="de-DE" altLang="de-DE" sz="2400" b="1" i="0" u="none" strike="noStrike" cap="none" normalizeH="0" baseline="0" dirty="0" err="1">
                <a:ln>
                  <a:noFill/>
                </a:ln>
                <a:solidFill>
                  <a:srgbClr val="006C66"/>
                </a:solidFill>
                <a:effectLst/>
                <a:latin typeface="Arial" panose="020B0604020202020204" pitchFamily="34" charset="0"/>
                <a:cs typeface="Arial" panose="020B0604020202020204" pitchFamily="34" charset="0"/>
              </a:rPr>
              <a:t>equilibrium</a:t>
            </a:r>
            <a:r>
              <a:rPr kumimoji="0" lang="de-DE" altLang="de-DE" sz="2400" b="1" i="0" u="none" strike="noStrike" cap="none" normalizeH="0" baseline="0" dirty="0">
                <a:ln>
                  <a:noFill/>
                </a:ln>
                <a:solidFill>
                  <a:srgbClr val="006C66"/>
                </a:solidFill>
                <a:effectLst/>
                <a:latin typeface="Arial" panose="020B0604020202020204" pitchFamily="34" charset="0"/>
                <a:cs typeface="Arial" panose="020B0604020202020204" pitchFamily="34" charset="0"/>
              </a:rPr>
              <a:t> </a:t>
            </a:r>
            <a:r>
              <a:rPr kumimoji="0" lang="de-DE" altLang="de-DE" sz="2400" b="1" i="0" u="none" strike="noStrike" cap="none" normalizeH="0" baseline="0" dirty="0" err="1">
                <a:ln>
                  <a:noFill/>
                </a:ln>
                <a:solidFill>
                  <a:srgbClr val="006C66"/>
                </a:solidFill>
                <a:effectLst/>
                <a:latin typeface="Arial" panose="020B0604020202020204" pitchFamily="34" charset="0"/>
                <a:cs typeface="Arial" panose="020B0604020202020204" pitchFamily="34" charset="0"/>
              </a:rPr>
              <a:t>flow</a:t>
            </a:r>
            <a:r>
              <a:rPr kumimoji="0" lang="de-DE" altLang="de-DE" sz="2400" b="1" i="0" u="none" strike="noStrike" cap="none" normalizeH="0" baseline="0" dirty="0">
                <a:ln>
                  <a:noFill/>
                </a:ln>
                <a:solidFill>
                  <a:srgbClr val="006C66"/>
                </a:solidFill>
                <a:effectLst/>
                <a:latin typeface="Arial" panose="020B0604020202020204" pitchFamily="34" charset="0"/>
                <a:cs typeface="Arial" panose="020B0604020202020204" pitchFamily="34" charset="0"/>
              </a:rPr>
              <a:t> </a:t>
            </a:r>
            <a:r>
              <a:rPr kumimoji="0" lang="de-DE" altLang="de-DE" sz="2400" b="1" i="0" u="none" strike="noStrike" cap="none" normalizeH="0" baseline="0" dirty="0" err="1">
                <a:ln>
                  <a:noFill/>
                </a:ln>
                <a:solidFill>
                  <a:srgbClr val="006C66"/>
                </a:solidFill>
                <a:effectLst/>
                <a:latin typeface="Arial" panose="020B0604020202020204" pitchFamily="34" charset="0"/>
                <a:cs typeface="Arial" panose="020B0604020202020204" pitchFamily="34" charset="0"/>
              </a:rPr>
              <a:t>model</a:t>
            </a:r>
            <a:br>
              <a:rPr lang="de-DE" altLang="de-DE" sz="2400" dirty="0">
                <a:solidFill>
                  <a:srgbClr val="000000"/>
                </a:solidFill>
                <a:latin typeface="Arial" panose="020B0604020202020204" pitchFamily="34" charset="0"/>
                <a:cs typeface="Arial" panose="020B0604020202020204" pitchFamily="34" charset="0"/>
              </a:rPr>
            </a:br>
            <a:r>
              <a:rPr kumimoji="0" lang="de-DE" altLang="de-DE" sz="2400" i="0" u="none" strike="noStrike" cap="none" normalizeH="0" baseline="0" dirty="0">
                <a:ln>
                  <a:noFill/>
                </a:ln>
                <a:effectLst/>
                <a:latin typeface="Arial" panose="020B0604020202020204" pitchFamily="34" charset="0"/>
                <a:cs typeface="Arial" panose="020B0604020202020204" pitchFamily="34" charset="0"/>
              </a:rPr>
              <a:t>Drift </a:t>
            </a:r>
            <a:r>
              <a:rPr kumimoji="0" lang="de-DE" altLang="de-DE" sz="2400" i="0" u="none" strike="noStrike" cap="none" normalizeH="0" baseline="0" dirty="0" err="1">
                <a:ln>
                  <a:noFill/>
                </a:ln>
                <a:effectLst/>
                <a:latin typeface="Arial" panose="020B0604020202020204" pitchFamily="34" charset="0"/>
                <a:cs typeface="Arial" panose="020B0604020202020204" pitchFamily="34" charset="0"/>
              </a:rPr>
              <a:t>flows</a:t>
            </a:r>
            <a:r>
              <a:rPr kumimoji="0" lang="de-DE" altLang="de-DE" sz="2400" i="0" u="none" strike="noStrike" cap="none" normalizeH="0" baseline="0" dirty="0">
                <a:ln>
                  <a:noFill/>
                </a:ln>
                <a:effectLst/>
                <a:latin typeface="Arial" panose="020B0604020202020204" pitchFamily="34" charset="0"/>
                <a:cs typeface="Arial" panose="020B0604020202020204" pitchFamily="34" charset="0"/>
              </a:rPr>
              <a:t> (</a:t>
            </a:r>
            <a:r>
              <a:rPr kumimoji="0" lang="de-DE" altLang="de-DE" sz="2400" i="0" u="none" strike="noStrike" cap="none" normalizeH="0" baseline="0" dirty="0" err="1">
                <a:ln>
                  <a:noFill/>
                </a:ln>
                <a:effectLst/>
                <a:latin typeface="Arial" panose="020B0604020202020204" pitchFamily="34" charset="0"/>
                <a:cs typeface="Arial" panose="020B0604020202020204" pitchFamily="34" charset="0"/>
              </a:rPr>
              <a:t>ion</a:t>
            </a:r>
            <a:r>
              <a:rPr kumimoji="0" lang="de-DE" altLang="de-DE" sz="2400" i="0" u="none" strike="noStrike" cap="none" normalizeH="0" baseline="0" dirty="0">
                <a:ln>
                  <a:noFill/>
                </a:ln>
                <a:effectLst/>
                <a:latin typeface="Arial" panose="020B0604020202020204" pitchFamily="34" charset="0"/>
                <a:cs typeface="Arial" panose="020B0604020202020204" pitchFamily="34" charset="0"/>
              </a:rPr>
              <a:t> </a:t>
            </a:r>
            <a:r>
              <a:rPr kumimoji="0" lang="de-DE" altLang="de-DE" sz="2400" i="0" u="none" strike="noStrike" cap="none" normalizeH="0" baseline="0" dirty="0" err="1">
                <a:ln>
                  <a:noFill/>
                </a:ln>
                <a:effectLst/>
                <a:latin typeface="Arial" panose="020B0604020202020204" pitchFamily="34" charset="0"/>
                <a:cs typeface="Arial" panose="020B0604020202020204" pitchFamily="34" charset="0"/>
              </a:rPr>
              <a:t>diamagnetic</a:t>
            </a:r>
            <a:r>
              <a:rPr kumimoji="0" lang="de-DE" altLang="de-DE" sz="2400" i="0" u="none" strike="noStrike" cap="none" normalizeH="0" baseline="0" dirty="0">
                <a:ln>
                  <a:noFill/>
                </a:ln>
                <a:effectLst/>
                <a:latin typeface="Arial" panose="020B0604020202020204" pitchFamily="34" charset="0"/>
                <a:cs typeface="Arial" panose="020B0604020202020204" pitchFamily="34" charset="0"/>
              </a:rPr>
              <a:t> + </a:t>
            </a:r>
            <a:r>
              <a:rPr kumimoji="0" lang="de-DE" altLang="de-DE" sz="2400" i="0" u="none" strike="noStrike" cap="none" normalizeH="0" baseline="0" dirty="0" err="1">
                <a:ln>
                  <a:noFill/>
                </a:ln>
                <a:effectLst/>
                <a:latin typeface="Arial" panose="020B0604020202020204" pitchFamily="34" charset="0"/>
                <a:cs typeface="Arial" panose="020B0604020202020204" pitchFamily="34" charset="0"/>
              </a:rPr>
              <a:t>ExB</a:t>
            </a:r>
            <a:r>
              <a:rPr kumimoji="0" lang="de-DE" altLang="de-DE" sz="2400" i="0" u="none" strike="noStrike" cap="none" normalizeH="0" baseline="0" dirty="0">
                <a:ln>
                  <a:noFill/>
                </a:ln>
                <a:effectLst/>
                <a:latin typeface="Arial" panose="020B0604020202020204" pitchFamily="34" charset="0"/>
                <a:cs typeface="Arial" panose="020B0604020202020204" pitchFamily="34" charset="0"/>
              </a:rPr>
              <a:t>) + parallel </a:t>
            </a:r>
            <a:r>
              <a:rPr kumimoji="0" lang="de-DE" altLang="de-DE" sz="2400" i="0" u="none" strike="noStrike" cap="none" normalizeH="0" baseline="0" dirty="0" err="1">
                <a:ln>
                  <a:noFill/>
                </a:ln>
                <a:effectLst/>
                <a:latin typeface="Arial" panose="020B0604020202020204" pitchFamily="34" charset="0"/>
                <a:cs typeface="Arial" panose="020B0604020202020204" pitchFamily="34" charset="0"/>
              </a:rPr>
              <a:t>flows</a:t>
            </a:r>
            <a:endParaRPr lang="de-DE" altLang="de-DE" sz="24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Enables</a:t>
            </a:r>
            <a:r>
              <a:rPr kumimoji="0" lang="de-DE" altLang="de-DE"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more</a:t>
            </a:r>
            <a:r>
              <a:rPr kumimoji="0" lang="de-DE" altLang="de-DE"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accurate</a:t>
            </a:r>
            <a:r>
              <a:rPr kumimoji="0" lang="de-DE" altLang="de-DE"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interpretation</a:t>
            </a:r>
            <a:r>
              <a:rPr kumimoji="0" lang="de-DE" altLang="de-DE"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 </a:t>
            </a:r>
            <a:r>
              <a:rPr kumimoji="0" lang="de-DE" altLang="de-DE"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prediction</a:t>
            </a:r>
            <a:r>
              <a:rPr kumimoji="0" lang="de-DE" altLang="de-DE"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experimental </a:t>
            </a:r>
            <a:r>
              <a:rPr kumimoji="0" lang="de-DE" altLang="de-DE"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observations</a:t>
            </a:r>
            <a:endParaRPr kumimoji="0" lang="de-DE" altLang="de-DE"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de-DE" sz="2400" dirty="0">
              <a:solidFill>
                <a:srgbClr val="000000"/>
              </a:solidFill>
              <a:latin typeface="Arial" panose="020B0604020202020204" pitchFamily="34" charset="0"/>
              <a:cs typeface="Arial" panose="020B0604020202020204" pitchFamily="34" charset="0"/>
            </a:endParaRPr>
          </a:p>
          <a:p>
            <a:pPr marL="285750" lvl="0" indent="-285750" eaLnBrk="0" fontAlgn="base" hangingPunct="0">
              <a:lnSpc>
                <a:spcPct val="100000"/>
              </a:lnSpc>
              <a:spcBef>
                <a:spcPct val="0"/>
              </a:spcBef>
              <a:spcAft>
                <a:spcPct val="0"/>
              </a:spcAft>
              <a:buFont typeface="Arial" panose="020B0604020202020204" pitchFamily="34" charset="0"/>
              <a:buChar char="•"/>
            </a:pPr>
            <a:r>
              <a:rPr lang="en-US" altLang="de-DE" sz="2400" dirty="0"/>
              <a:t>Application to resistive ballooning modes in an AUG discharge</a:t>
            </a:r>
            <a:endParaRPr kumimoji="0" lang="de-DE" altLang="de-DE" sz="2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pic>
        <p:nvPicPr>
          <p:cNvPr id="10" name="Grafik 9">
            <a:extLst>
              <a:ext uri="{FF2B5EF4-FFF2-40B4-BE49-F238E27FC236}">
                <a16:creationId xmlns:a16="http://schemas.microsoft.com/office/drawing/2014/main" id="{A4277DF1-E869-4989-9204-D1123671BA93}"/>
              </a:ext>
            </a:extLst>
          </p:cNvPr>
          <p:cNvPicPr>
            <a:picLocks noChangeAspect="1"/>
          </p:cNvPicPr>
          <p:nvPr/>
        </p:nvPicPr>
        <p:blipFill rotWithShape="1">
          <a:blip r:embed="rId3"/>
          <a:srcRect l="37146"/>
          <a:stretch/>
        </p:blipFill>
        <p:spPr>
          <a:xfrm>
            <a:off x="8073924" y="1205723"/>
            <a:ext cx="3355751" cy="814859"/>
          </a:xfrm>
          <a:prstGeom prst="rect">
            <a:avLst/>
          </a:prstGeom>
        </p:spPr>
      </p:pic>
      <p:pic>
        <p:nvPicPr>
          <p:cNvPr id="40968" name="Picture 8">
            <a:extLst>
              <a:ext uri="{FF2B5EF4-FFF2-40B4-BE49-F238E27FC236}">
                <a16:creationId xmlns:a16="http://schemas.microsoft.com/office/drawing/2014/main" id="{4F96BE17-F492-420C-85D2-9421630E8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300" y="3426245"/>
            <a:ext cx="2941504"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Gerade Verbindung mit Pfeil 15">
            <a:extLst>
              <a:ext uri="{FF2B5EF4-FFF2-40B4-BE49-F238E27FC236}">
                <a16:creationId xmlns:a16="http://schemas.microsoft.com/office/drawing/2014/main" id="{3EFC03D9-2D1D-4421-BBD6-9EAB3A9EB348}"/>
              </a:ext>
            </a:extLst>
          </p:cNvPr>
          <p:cNvCxnSpPr/>
          <p:nvPr/>
        </p:nvCxnSpPr>
        <p:spPr>
          <a:xfrm>
            <a:off x="4389120" y="4740463"/>
            <a:ext cx="4061861" cy="298383"/>
          </a:xfrm>
          <a:prstGeom prst="straightConnector1">
            <a:avLst/>
          </a:prstGeom>
          <a:ln w="38100" cmpd="sng">
            <a:solidFill>
              <a:srgbClr val="0070C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EAB316A0-0761-48B9-AFEB-C7C230FC0B4B}"/>
              </a:ext>
            </a:extLst>
          </p:cNvPr>
          <p:cNvSpPr txBox="1"/>
          <p:nvPr/>
        </p:nvSpPr>
        <p:spPr>
          <a:xfrm>
            <a:off x="6225661" y="4454116"/>
            <a:ext cx="184826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most unstable mode</a:t>
            </a:r>
            <a:endParaRPr lang="de-DE" sz="1600" dirty="0" err="1"/>
          </a:p>
        </p:txBody>
      </p:sp>
      <p:sp>
        <p:nvSpPr>
          <p:cNvPr id="18" name="Textfeld 17">
            <a:extLst>
              <a:ext uri="{FF2B5EF4-FFF2-40B4-BE49-F238E27FC236}">
                <a16:creationId xmlns:a16="http://schemas.microsoft.com/office/drawing/2014/main" id="{5B03FDFC-470B-426C-98CB-3E09569B7958}"/>
              </a:ext>
            </a:extLst>
          </p:cNvPr>
          <p:cNvSpPr txBox="1"/>
          <p:nvPr/>
        </p:nvSpPr>
        <p:spPr>
          <a:xfrm>
            <a:off x="5673159" y="5641068"/>
            <a:ext cx="2584041" cy="716735"/>
          </a:xfrm>
          <a:prstGeom prst="rect">
            <a:avLst/>
          </a:prstGeom>
          <a:noFill/>
        </p:spPr>
        <p:txBody>
          <a:bodyPr wrap="none" lIns="0" tIns="0" rIns="0" bIns="0" rtlCol="0" anchor="t" anchorCtr="0">
            <a:spAutoFit/>
          </a:bodyPr>
          <a:lstStyle/>
          <a:p>
            <a:pPr>
              <a:lnSpc>
                <a:spcPts val="2300"/>
              </a:lnSpc>
              <a:spcBef>
                <a:spcPts val="1150"/>
              </a:spcBef>
            </a:pPr>
            <a:r>
              <a:rPr lang="en-US" sz="1600" dirty="0"/>
              <a:t>Exp. mode frequency ~7kHz</a:t>
            </a:r>
          </a:p>
          <a:p>
            <a:pPr marL="180000" indent="-180000" algn="l">
              <a:lnSpc>
                <a:spcPts val="2300"/>
              </a:lnSpc>
              <a:spcBef>
                <a:spcPts val="1150"/>
              </a:spcBef>
              <a:buFont typeface="Arial" panose="020B0604020202020204" pitchFamily="34" charset="0"/>
              <a:buChar char="•"/>
            </a:pPr>
            <a:endParaRPr lang="de-DE" sz="1600" dirty="0" err="1"/>
          </a:p>
        </p:txBody>
      </p:sp>
      <p:sp>
        <p:nvSpPr>
          <p:cNvPr id="25" name="TextBox 11">
            <a:extLst>
              <a:ext uri="{FF2B5EF4-FFF2-40B4-BE49-F238E27FC236}">
                <a16:creationId xmlns:a16="http://schemas.microsoft.com/office/drawing/2014/main" id="{E1B9483B-9F97-4687-A8EE-7DD7E33B6FF8}"/>
              </a:ext>
            </a:extLst>
          </p:cNvPr>
          <p:cNvSpPr txBox="1"/>
          <p:nvPr/>
        </p:nvSpPr>
        <p:spPr>
          <a:xfrm>
            <a:off x="438110" y="5715585"/>
            <a:ext cx="1118896"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J Puchmayr et al</a:t>
            </a:r>
          </a:p>
        </p:txBody>
      </p:sp>
    </p:spTree>
    <p:extLst>
      <p:ext uri="{BB962C8B-B14F-4D97-AF65-F5344CB8AC3E}">
        <p14:creationId xmlns:p14="http://schemas.microsoft.com/office/powerpoint/2010/main" val="346822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9EF6061-181E-4752-A72B-14272085BACE}"/>
              </a:ext>
            </a:extLst>
          </p:cNvPr>
          <p:cNvSpPr>
            <a:spLocks noGrp="1"/>
          </p:cNvSpPr>
          <p:nvPr>
            <p:ph type="body" sz="quarter" idx="17"/>
          </p:nvPr>
        </p:nvSpPr>
        <p:spPr/>
        <p:txBody>
          <a:bodyPr>
            <a:normAutofit/>
          </a:bodyPr>
          <a:lstStyle/>
          <a:p>
            <a:pPr marL="285750" indent="-285750">
              <a:buFont typeface="Arial" panose="020B0604020202020204" pitchFamily="34" charset="0"/>
              <a:buChar char="•"/>
            </a:pPr>
            <a:r>
              <a:rPr lang="en-US" dirty="0"/>
              <a:t>A well confined fusion plasma with high pressure gradients and plasma currents can give rise to </a:t>
            </a:r>
            <a:r>
              <a:rPr lang="en-US" b="1" dirty="0"/>
              <a:t>violent instabilities</a:t>
            </a:r>
            <a:endParaRPr lang="en-US" dirty="0"/>
          </a:p>
          <a:p>
            <a:pPr marL="285750" indent="-285750">
              <a:buFont typeface="Arial" panose="020B0604020202020204" pitchFamily="34" charset="0"/>
              <a:buChar char="•"/>
            </a:pPr>
            <a:r>
              <a:rPr lang="en-US" dirty="0"/>
              <a:t>While a reactor aims to operate in</a:t>
            </a:r>
            <a:br>
              <a:rPr lang="en-US" dirty="0"/>
            </a:br>
            <a:r>
              <a:rPr lang="en-US" dirty="0"/>
              <a:t>the absence of such events, they</a:t>
            </a:r>
            <a:br>
              <a:rPr lang="en-US" dirty="0"/>
            </a:br>
            <a:r>
              <a:rPr lang="en-US" b="1" dirty="0"/>
              <a:t>can never be fully avoided</a:t>
            </a:r>
            <a:r>
              <a:rPr lang="en-US" dirty="0"/>
              <a:t>, in</a:t>
            </a:r>
            <a:br>
              <a:rPr lang="en-US" dirty="0"/>
            </a:br>
            <a:r>
              <a:rPr lang="en-US" dirty="0"/>
              <a:t>particular in the research phase or</a:t>
            </a:r>
            <a:br>
              <a:rPr lang="en-US" dirty="0"/>
            </a:br>
            <a:r>
              <a:rPr lang="en-US" dirty="0"/>
              <a:t>as a result of technical failures</a:t>
            </a:r>
          </a:p>
        </p:txBody>
      </p:sp>
      <p:sp>
        <p:nvSpPr>
          <p:cNvPr id="7" name="Title 6">
            <a:extLst>
              <a:ext uri="{FF2B5EF4-FFF2-40B4-BE49-F238E27FC236}">
                <a16:creationId xmlns:a16="http://schemas.microsoft.com/office/drawing/2014/main" id="{306819C5-F782-4E3F-9262-DEBBA60A302F}"/>
              </a:ext>
            </a:extLst>
          </p:cNvPr>
          <p:cNvSpPr>
            <a:spLocks noGrp="1"/>
          </p:cNvSpPr>
          <p:nvPr>
            <p:ph type="title"/>
          </p:nvPr>
        </p:nvSpPr>
        <p:spPr/>
        <p:txBody>
          <a:bodyPr/>
          <a:lstStyle/>
          <a:p>
            <a:r>
              <a:rPr lang="en-US" dirty="0"/>
              <a:t>Why simulate large scale plasma instabilities?</a:t>
            </a:r>
            <a:endParaRPr lang="de-DE" dirty="0"/>
          </a:p>
        </p:txBody>
      </p:sp>
      <p:pic>
        <p:nvPicPr>
          <p:cNvPr id="9" name="video_display_1160824028">
            <a:hlinkClick r:id="" action="ppaction://media"/>
            <a:extLst>
              <a:ext uri="{FF2B5EF4-FFF2-40B4-BE49-F238E27FC236}">
                <a16:creationId xmlns:a16="http://schemas.microsoft.com/office/drawing/2014/main" id="{679F122F-A852-409D-AD07-A76AB3E6E004}"/>
              </a:ext>
            </a:extLst>
          </p:cNvPr>
          <p:cNvPicPr>
            <a:picLocks noChangeAspect="1"/>
          </p:cNvPicPr>
          <p:nvPr>
            <a:videoFile r:link="rId1"/>
            <p:extLst>
              <p:ext uri="{DAA4B4D4-6D71-4841-9C94-3DE7FCFB9230}">
                <p14:media xmlns:p14="http://schemas.microsoft.com/office/powerpoint/2010/main" r:embed="rId2">
                  <p14:trim st="4008"/>
                </p14:media>
              </p:ext>
            </p:extLst>
          </p:nvPr>
        </p:nvPicPr>
        <p:blipFill>
          <a:blip r:embed="rId4"/>
          <a:stretch>
            <a:fillRect/>
          </a:stretch>
        </p:blipFill>
        <p:spPr>
          <a:xfrm>
            <a:off x="5359563" y="2166198"/>
            <a:ext cx="6832437" cy="4691801"/>
          </a:xfrm>
          <a:prstGeom prst="rect">
            <a:avLst/>
          </a:prstGeom>
        </p:spPr>
      </p:pic>
      <p:sp>
        <p:nvSpPr>
          <p:cNvPr id="2" name="TextBox 1">
            <a:extLst>
              <a:ext uri="{FF2B5EF4-FFF2-40B4-BE49-F238E27FC236}">
                <a16:creationId xmlns:a16="http://schemas.microsoft.com/office/drawing/2014/main" id="{FA0C1FF2-FF9E-4DAA-B36A-EBBCAB1D4453}"/>
              </a:ext>
            </a:extLst>
          </p:cNvPr>
          <p:cNvSpPr txBox="1"/>
          <p:nvPr/>
        </p:nvSpPr>
        <p:spPr>
          <a:xfrm>
            <a:off x="10478219" y="2104845"/>
            <a:ext cx="1665521" cy="253339"/>
          </a:xfrm>
          <a:prstGeom prst="rect">
            <a:avLst/>
          </a:prstGeom>
          <a:noFill/>
        </p:spPr>
        <p:txBody>
          <a:bodyPr wrap="none" lIns="0" tIns="0" rIns="0" bIns="0" rtlCol="0" anchor="t" anchorCtr="0">
            <a:spAutoFit/>
          </a:bodyPr>
          <a:lstStyle/>
          <a:p>
            <a:pPr algn="l">
              <a:lnSpc>
                <a:spcPts val="2300"/>
              </a:lnSpc>
              <a:spcBef>
                <a:spcPts val="1150"/>
              </a:spcBef>
            </a:pPr>
            <a:r>
              <a:rPr lang="en-US" sz="1100" dirty="0">
                <a:solidFill>
                  <a:schemeClr val="tx1">
                    <a:lumMod val="65000"/>
                    <a:lumOff val="35000"/>
                  </a:schemeClr>
                </a:solidFill>
              </a:rPr>
              <a:t>Movie: courtesy R </a:t>
            </a:r>
            <a:r>
              <a:rPr lang="en-US" sz="1100" dirty="0" err="1">
                <a:solidFill>
                  <a:schemeClr val="tx1">
                    <a:lumMod val="65000"/>
                    <a:lumOff val="35000"/>
                  </a:schemeClr>
                </a:solidFill>
              </a:rPr>
              <a:t>Granetz</a:t>
            </a:r>
            <a:endParaRPr lang="de-DE" sz="1100" dirty="0" err="1">
              <a:solidFill>
                <a:schemeClr val="tx1">
                  <a:lumMod val="65000"/>
                  <a:lumOff val="35000"/>
                </a:schemeClr>
              </a:solidFill>
            </a:endParaRPr>
          </a:p>
        </p:txBody>
      </p:sp>
    </p:spTree>
    <p:extLst>
      <p:ext uri="{BB962C8B-B14F-4D97-AF65-F5344CB8AC3E}">
        <p14:creationId xmlns:p14="http://schemas.microsoft.com/office/powerpoint/2010/main" val="1751916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Selected </a:t>
            </a:r>
            <a:r>
              <a:rPr lang="de-DE" dirty="0" err="1"/>
              <a:t>highlights</a:t>
            </a:r>
            <a:r>
              <a:rPr lang="de-DE" dirty="0"/>
              <a:t> </a:t>
            </a:r>
            <a:r>
              <a:rPr lang="de-DE" dirty="0" err="1"/>
              <a:t>from</a:t>
            </a:r>
            <a:r>
              <a:rPr lang="de-DE" dirty="0"/>
              <a:t> </a:t>
            </a:r>
            <a:r>
              <a:rPr lang="de-DE" dirty="0" err="1"/>
              <a:t>our</a:t>
            </a:r>
            <a:r>
              <a:rPr lang="de-DE" dirty="0"/>
              <a:t> different </a:t>
            </a:r>
            <a:r>
              <a:rPr lang="de-DE" dirty="0" err="1"/>
              <a:t>research</a:t>
            </a:r>
            <a:r>
              <a:rPr lang="de-DE" dirty="0"/>
              <a:t> </a:t>
            </a:r>
            <a:r>
              <a:rPr lang="de-DE" dirty="0" err="1"/>
              <a:t>fields</a:t>
            </a:r>
            <a:endParaRPr lang="de-DE" dirty="0"/>
          </a:p>
        </p:txBody>
      </p:sp>
      <p:sp>
        <p:nvSpPr>
          <p:cNvPr id="11" name="Rectangle 24">
            <a:extLst>
              <a:ext uri="{FF2B5EF4-FFF2-40B4-BE49-F238E27FC236}">
                <a16:creationId xmlns:a16="http://schemas.microsoft.com/office/drawing/2014/main" id="{69E7C168-9E43-43A3-B5D8-0588E9C4C3B3}"/>
              </a:ext>
            </a:extLst>
          </p:cNvPr>
          <p:cNvSpPr/>
          <p:nvPr/>
        </p:nvSpPr>
        <p:spPr>
          <a:xfrm>
            <a:off x="755576" y="400563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Disruptions</a:t>
            </a:r>
          </a:p>
        </p:txBody>
      </p:sp>
      <p:sp>
        <p:nvSpPr>
          <p:cNvPr id="12" name="Rectangle 27">
            <a:extLst>
              <a:ext uri="{FF2B5EF4-FFF2-40B4-BE49-F238E27FC236}">
                <a16:creationId xmlns:a16="http://schemas.microsoft.com/office/drawing/2014/main" id="{69F6478B-953D-429A-A520-7A2370544F0B}"/>
              </a:ext>
            </a:extLst>
          </p:cNvPr>
          <p:cNvSpPr/>
          <p:nvPr/>
        </p:nvSpPr>
        <p:spPr>
          <a:xfrm>
            <a:off x="6692856" y="1839571"/>
            <a:ext cx="3960440" cy="1245376"/>
          </a:xfrm>
          <a:prstGeom prst="rect">
            <a:avLst/>
          </a:prstGeom>
          <a:solidFill>
            <a:srgbClr val="3377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Core</a:t>
            </a:r>
          </a:p>
        </p:txBody>
      </p:sp>
      <p:sp>
        <p:nvSpPr>
          <p:cNvPr id="13" name="Rectangle 25">
            <a:extLst>
              <a:ext uri="{FF2B5EF4-FFF2-40B4-BE49-F238E27FC236}">
                <a16:creationId xmlns:a16="http://schemas.microsoft.com/office/drawing/2014/main" id="{3E822008-2FC4-4AAC-9DF2-BCF9C6427387}"/>
              </a:ext>
            </a:extLst>
          </p:cNvPr>
          <p:cNvSpPr/>
          <p:nvPr/>
        </p:nvSpPr>
        <p:spPr>
          <a:xfrm>
            <a:off x="755576" y="183957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Edge &amp; SOL</a:t>
            </a:r>
          </a:p>
        </p:txBody>
      </p:sp>
      <p:sp>
        <p:nvSpPr>
          <p:cNvPr id="10" name="Datumsplatzhalter 3">
            <a:extLst>
              <a:ext uri="{FF2B5EF4-FFF2-40B4-BE49-F238E27FC236}">
                <a16:creationId xmlns:a16="http://schemas.microsoft.com/office/drawing/2014/main" id="{91DB58B3-4CED-456B-BEC0-E60C1BB7A9BB}"/>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5" name="Fußzeilenplatzhalter 4">
            <a:extLst>
              <a:ext uri="{FF2B5EF4-FFF2-40B4-BE49-F238E27FC236}">
                <a16:creationId xmlns:a16="http://schemas.microsoft.com/office/drawing/2014/main" id="{D6A3A40C-CB8E-4A20-8330-B8EFF71AAE5D}"/>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6" name="Foliennummernplatzhalter 5">
            <a:extLst>
              <a:ext uri="{FF2B5EF4-FFF2-40B4-BE49-F238E27FC236}">
                <a16:creationId xmlns:a16="http://schemas.microsoft.com/office/drawing/2014/main" id="{97675492-22E4-4401-9AD2-A0558B7266E5}"/>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20</a:t>
            </a:fld>
            <a:endParaRPr lang="de-DE" dirty="0"/>
          </a:p>
        </p:txBody>
      </p:sp>
    </p:spTree>
    <p:extLst>
      <p:ext uri="{BB962C8B-B14F-4D97-AF65-F5344CB8AC3E}">
        <p14:creationId xmlns:p14="http://schemas.microsoft.com/office/powerpoint/2010/main" val="180536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3E6C7E2-1A6B-47E0-8EDF-95977A1F06CA}"/>
              </a:ext>
            </a:extLst>
          </p:cNvPr>
          <p:cNvSpPr>
            <a:spLocks noGrp="1"/>
          </p:cNvSpPr>
          <p:nvPr>
            <p:ph sz="quarter" idx="13"/>
          </p:nvPr>
        </p:nvSpPr>
        <p:spPr>
          <a:xfrm>
            <a:off x="658813" y="1609726"/>
            <a:ext cx="3511868" cy="4843462"/>
          </a:xfrm>
        </p:spPr>
        <p:txBody>
          <a:bodyPr/>
          <a:lstStyle/>
          <a:p>
            <a:pPr marL="285750" indent="-285750">
              <a:buFont typeface="Arial" panose="020B0604020202020204" pitchFamily="34" charset="0"/>
              <a:buChar char="•"/>
            </a:pPr>
            <a:r>
              <a:rPr lang="en-US" dirty="0"/>
              <a:t>Flux pumping is a method exploiting quasi-interchange mode activity for sawtooth prevention</a:t>
            </a:r>
          </a:p>
          <a:p>
            <a:pPr marL="285750" indent="-285750">
              <a:buFont typeface="Arial" panose="020B0604020202020204" pitchFamily="34" charset="0"/>
              <a:buChar char="•"/>
            </a:pPr>
            <a:r>
              <a:rPr lang="en-US" dirty="0"/>
              <a:t>Recent simulations for ASDEX Upgrade at </a:t>
            </a:r>
            <a:r>
              <a:rPr lang="en-US" b="1" dirty="0"/>
              <a:t>fully realistic plasma parameters </a:t>
            </a:r>
            <a:r>
              <a:rPr lang="en-US" dirty="0"/>
              <a:t>demonstrate the clamping of q0 to unity and </a:t>
            </a:r>
            <a:r>
              <a:rPr lang="en-US" b="1" dirty="0"/>
              <a:t>quantitatively reproduce the experimental dynamo loop voltage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Also looking at EP effects</a:t>
            </a:r>
            <a:endParaRPr lang="de-DE" dirty="0"/>
          </a:p>
        </p:txBody>
      </p:sp>
      <p:sp>
        <p:nvSpPr>
          <p:cNvPr id="6" name="Titel 5">
            <a:extLst>
              <a:ext uri="{FF2B5EF4-FFF2-40B4-BE49-F238E27FC236}">
                <a16:creationId xmlns:a16="http://schemas.microsoft.com/office/drawing/2014/main" id="{D761CCD5-E9EB-4B03-A80F-436EEDC31C48}"/>
              </a:ext>
            </a:extLst>
          </p:cNvPr>
          <p:cNvSpPr>
            <a:spLocks noGrp="1"/>
          </p:cNvSpPr>
          <p:nvPr>
            <p:ph type="title"/>
          </p:nvPr>
        </p:nvSpPr>
        <p:spPr/>
        <p:txBody>
          <a:bodyPr/>
          <a:lstStyle/>
          <a:p>
            <a:r>
              <a:rPr lang="en-US" dirty="0"/>
              <a:t>Flux pumping</a:t>
            </a:r>
            <a:endParaRPr lang="de-DE" dirty="0"/>
          </a:p>
        </p:txBody>
      </p:sp>
      <p:pic>
        <p:nvPicPr>
          <p:cNvPr id="7" name="Grafik 6">
            <a:extLst>
              <a:ext uri="{FF2B5EF4-FFF2-40B4-BE49-F238E27FC236}">
                <a16:creationId xmlns:a16="http://schemas.microsoft.com/office/drawing/2014/main" id="{0760ABBE-8F50-4DCD-A1A3-9AD1306C8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503" y="1191864"/>
            <a:ext cx="7812805" cy="5261324"/>
          </a:xfrm>
          <a:prstGeom prst="rect">
            <a:avLst/>
          </a:prstGeom>
        </p:spPr>
      </p:pic>
      <p:sp>
        <p:nvSpPr>
          <p:cNvPr id="8" name="TextBox 11">
            <a:extLst>
              <a:ext uri="{FF2B5EF4-FFF2-40B4-BE49-F238E27FC236}">
                <a16:creationId xmlns:a16="http://schemas.microsoft.com/office/drawing/2014/main" id="{BD30617D-9727-42C0-8686-570B7C5B41B9}"/>
              </a:ext>
            </a:extLst>
          </p:cNvPr>
          <p:cNvSpPr txBox="1"/>
          <p:nvPr/>
        </p:nvSpPr>
        <p:spPr>
          <a:xfrm>
            <a:off x="8430655" y="6114212"/>
            <a:ext cx="1665521"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HW Zhang, M Hoelzl et al</a:t>
            </a:r>
          </a:p>
        </p:txBody>
      </p:sp>
      <p:sp>
        <p:nvSpPr>
          <p:cNvPr id="9" name="Datumsplatzhalter 3">
            <a:extLst>
              <a:ext uri="{FF2B5EF4-FFF2-40B4-BE49-F238E27FC236}">
                <a16:creationId xmlns:a16="http://schemas.microsoft.com/office/drawing/2014/main" id="{6E995FFC-E8CB-47B5-9B27-8A82FA9D24DC}"/>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0" name="Fußzeilenplatzhalter 4">
            <a:extLst>
              <a:ext uri="{FF2B5EF4-FFF2-40B4-BE49-F238E27FC236}">
                <a16:creationId xmlns:a16="http://schemas.microsoft.com/office/drawing/2014/main" id="{64DBFCF9-FD81-491C-A024-29A961832972}"/>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1" name="Foliennummernplatzhalter 5">
            <a:extLst>
              <a:ext uri="{FF2B5EF4-FFF2-40B4-BE49-F238E27FC236}">
                <a16:creationId xmlns:a16="http://schemas.microsoft.com/office/drawing/2014/main" id="{E871F9CE-026C-401A-BBED-77DEEF4346DB}"/>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21</a:t>
            </a:fld>
            <a:endParaRPr lang="de-DE" dirty="0"/>
          </a:p>
        </p:txBody>
      </p:sp>
      <p:sp>
        <p:nvSpPr>
          <p:cNvPr id="3" name="Pfeil: nach unten 2">
            <a:extLst>
              <a:ext uri="{FF2B5EF4-FFF2-40B4-BE49-F238E27FC236}">
                <a16:creationId xmlns:a16="http://schemas.microsoft.com/office/drawing/2014/main" id="{1F112123-D030-4584-95D1-4D14941E5B15}"/>
              </a:ext>
            </a:extLst>
          </p:cNvPr>
          <p:cNvSpPr/>
          <p:nvPr/>
        </p:nvSpPr>
        <p:spPr>
          <a:xfrm>
            <a:off x="4946073" y="1704109"/>
            <a:ext cx="216131" cy="436418"/>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2" name="Pfeil: nach unten 11">
            <a:extLst>
              <a:ext uri="{FF2B5EF4-FFF2-40B4-BE49-F238E27FC236}">
                <a16:creationId xmlns:a16="http://schemas.microsoft.com/office/drawing/2014/main" id="{2A988D37-FEEA-476D-8D59-7A956868A7C4}"/>
              </a:ext>
            </a:extLst>
          </p:cNvPr>
          <p:cNvSpPr/>
          <p:nvPr/>
        </p:nvSpPr>
        <p:spPr>
          <a:xfrm rot="10800000">
            <a:off x="5054138" y="5511338"/>
            <a:ext cx="216131" cy="239684"/>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Tree>
    <p:extLst>
      <p:ext uri="{BB962C8B-B14F-4D97-AF65-F5344CB8AC3E}">
        <p14:creationId xmlns:p14="http://schemas.microsoft.com/office/powerpoint/2010/main" val="204548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Selected </a:t>
            </a:r>
            <a:r>
              <a:rPr lang="de-DE" dirty="0" err="1"/>
              <a:t>highlights</a:t>
            </a:r>
            <a:r>
              <a:rPr lang="de-DE" dirty="0"/>
              <a:t> </a:t>
            </a:r>
            <a:r>
              <a:rPr lang="de-DE" dirty="0" err="1"/>
              <a:t>from</a:t>
            </a:r>
            <a:r>
              <a:rPr lang="de-DE" dirty="0"/>
              <a:t> </a:t>
            </a:r>
            <a:r>
              <a:rPr lang="de-DE" dirty="0" err="1"/>
              <a:t>our</a:t>
            </a:r>
            <a:r>
              <a:rPr lang="de-DE" dirty="0"/>
              <a:t> different </a:t>
            </a:r>
            <a:r>
              <a:rPr lang="de-DE" dirty="0" err="1"/>
              <a:t>research</a:t>
            </a:r>
            <a:r>
              <a:rPr lang="de-DE" dirty="0"/>
              <a:t> </a:t>
            </a:r>
            <a:r>
              <a:rPr lang="de-DE" dirty="0" err="1"/>
              <a:t>fields</a:t>
            </a:r>
            <a:endParaRPr lang="de-DE" dirty="0"/>
          </a:p>
        </p:txBody>
      </p:sp>
      <p:sp>
        <p:nvSpPr>
          <p:cNvPr id="25" name="Rectangle 24">
            <a:extLst>
              <a:ext uri="{FF2B5EF4-FFF2-40B4-BE49-F238E27FC236}">
                <a16:creationId xmlns:a16="http://schemas.microsoft.com/office/drawing/2014/main" id="{8C1CF821-1E1E-48C7-B942-04E4C8566720}"/>
              </a:ext>
            </a:extLst>
          </p:cNvPr>
          <p:cNvSpPr/>
          <p:nvPr/>
        </p:nvSpPr>
        <p:spPr>
          <a:xfrm>
            <a:off x="755576" y="4005631"/>
            <a:ext cx="3960440" cy="1245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Disruptions</a:t>
            </a:r>
          </a:p>
        </p:txBody>
      </p:sp>
      <p:sp>
        <p:nvSpPr>
          <p:cNvPr id="28" name="Rectangle 27">
            <a:extLst>
              <a:ext uri="{FF2B5EF4-FFF2-40B4-BE49-F238E27FC236}">
                <a16:creationId xmlns:a16="http://schemas.microsoft.com/office/drawing/2014/main" id="{09481B04-9AE2-4350-A335-C577E72DB214}"/>
              </a:ext>
            </a:extLst>
          </p:cNvPr>
          <p:cNvSpPr/>
          <p:nvPr/>
        </p:nvSpPr>
        <p:spPr>
          <a:xfrm>
            <a:off x="6692856" y="1839571"/>
            <a:ext cx="3960440" cy="124537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90000"/>
                  </a:schemeClr>
                </a:solidFill>
              </a:rPr>
              <a:t>Core</a:t>
            </a:r>
          </a:p>
        </p:txBody>
      </p:sp>
      <p:sp>
        <p:nvSpPr>
          <p:cNvPr id="11" name="Rectangle 25">
            <a:extLst>
              <a:ext uri="{FF2B5EF4-FFF2-40B4-BE49-F238E27FC236}">
                <a16:creationId xmlns:a16="http://schemas.microsoft.com/office/drawing/2014/main" id="{391AA22D-9D41-4415-8D07-8774ACC9EF80}"/>
              </a:ext>
            </a:extLst>
          </p:cNvPr>
          <p:cNvSpPr/>
          <p:nvPr/>
        </p:nvSpPr>
        <p:spPr>
          <a:xfrm>
            <a:off x="755576" y="183957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Edge &amp; SOL</a:t>
            </a:r>
          </a:p>
        </p:txBody>
      </p:sp>
      <p:sp>
        <p:nvSpPr>
          <p:cNvPr id="10" name="Datumsplatzhalter 3">
            <a:extLst>
              <a:ext uri="{FF2B5EF4-FFF2-40B4-BE49-F238E27FC236}">
                <a16:creationId xmlns:a16="http://schemas.microsoft.com/office/drawing/2014/main" id="{A4FFF80D-C816-4534-8004-B0BF4C209AA2}"/>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3" name="Fußzeilenplatzhalter 4">
            <a:extLst>
              <a:ext uri="{FF2B5EF4-FFF2-40B4-BE49-F238E27FC236}">
                <a16:creationId xmlns:a16="http://schemas.microsoft.com/office/drawing/2014/main" id="{C26372B2-9018-49ED-BF71-04C91E758FF0}"/>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4" name="Foliennummernplatzhalter 5">
            <a:extLst>
              <a:ext uri="{FF2B5EF4-FFF2-40B4-BE49-F238E27FC236}">
                <a16:creationId xmlns:a16="http://schemas.microsoft.com/office/drawing/2014/main" id="{35051D0E-E56A-40F3-84B9-B983B30D597F}"/>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22</a:t>
            </a:fld>
            <a:endParaRPr lang="de-DE" dirty="0"/>
          </a:p>
        </p:txBody>
      </p:sp>
    </p:spTree>
    <p:extLst>
      <p:ext uri="{BB962C8B-B14F-4D97-AF65-F5344CB8AC3E}">
        <p14:creationId xmlns:p14="http://schemas.microsoft.com/office/powerpoint/2010/main" val="2089641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355CC6-04FE-453B-979D-520F2BD35C03}"/>
              </a:ext>
            </a:extLst>
          </p:cNvPr>
          <p:cNvSpPr>
            <a:spLocks noGrp="1"/>
          </p:cNvSpPr>
          <p:nvPr>
            <p:ph sz="quarter" idx="13"/>
          </p:nvPr>
        </p:nvSpPr>
        <p:spPr/>
        <p:txBody>
          <a:bodyPr>
            <a:normAutofit fontScale="77500" lnSpcReduction="20000"/>
          </a:bodyPr>
          <a:lstStyle/>
          <a:p>
            <a:r>
              <a:rPr lang="en-US" b="1" dirty="0"/>
              <a:t>Loss of temperature (Thermal quench)</a:t>
            </a:r>
          </a:p>
          <a:p>
            <a:pPr marL="465138" lvl="3" indent="-285750"/>
            <a:r>
              <a:rPr lang="en-US" dirty="0"/>
              <a:t>Large MHD activity causes “stochastic magnetic fields” such that electrons can efficiently transport thermal energy from inside the plasma to the walls (10 keV → 100 eV). I</a:t>
            </a:r>
            <a:r>
              <a:rPr lang="de-DE" dirty="0" err="1"/>
              <a:t>mpurity</a:t>
            </a:r>
            <a:r>
              <a:rPr lang="de-DE" dirty="0"/>
              <a:t> </a:t>
            </a:r>
            <a:r>
              <a:rPr lang="de-DE" dirty="0" err="1"/>
              <a:t>radiation</a:t>
            </a:r>
            <a:r>
              <a:rPr lang="de-DE" dirty="0"/>
              <a:t> </a:t>
            </a:r>
            <a:r>
              <a:rPr lang="de-DE" dirty="0" err="1"/>
              <a:t>reduces</a:t>
            </a:r>
            <a:r>
              <a:rPr lang="de-DE" dirty="0"/>
              <a:t> </a:t>
            </a:r>
            <a:r>
              <a:rPr lang="de-DE" dirty="0" err="1"/>
              <a:t>the</a:t>
            </a:r>
            <a:r>
              <a:rPr lang="de-DE" dirty="0"/>
              <a:t> </a:t>
            </a:r>
            <a:r>
              <a:rPr lang="de-DE" dirty="0" err="1"/>
              <a:t>temperatures</a:t>
            </a:r>
            <a:r>
              <a:rPr lang="de-DE" dirty="0"/>
              <a:t> </a:t>
            </a:r>
            <a:r>
              <a:rPr lang="de-DE" dirty="0" err="1"/>
              <a:t>further</a:t>
            </a:r>
            <a:r>
              <a:rPr lang="de-DE" dirty="0"/>
              <a:t> </a:t>
            </a:r>
            <a:r>
              <a:rPr lang="en-US" dirty="0"/>
              <a:t>(100 eV → ~1 eV)</a:t>
            </a:r>
            <a:r>
              <a:rPr lang="de-DE" dirty="0"/>
              <a:t>.</a:t>
            </a:r>
            <a:br>
              <a:rPr lang="de-DE" dirty="0"/>
            </a:br>
            <a:r>
              <a:rPr lang="de-DE" b="1" dirty="0">
                <a:solidFill>
                  <a:srgbClr val="C00000"/>
                </a:solidFill>
              </a:rPr>
              <a:t>► Large </a:t>
            </a:r>
            <a:r>
              <a:rPr lang="de-DE" b="1" dirty="0" err="1">
                <a:solidFill>
                  <a:srgbClr val="C00000"/>
                </a:solidFill>
              </a:rPr>
              <a:t>heat</a:t>
            </a:r>
            <a:r>
              <a:rPr lang="de-DE" b="1" dirty="0">
                <a:solidFill>
                  <a:srgbClr val="C00000"/>
                </a:solidFill>
              </a:rPr>
              <a:t> </a:t>
            </a:r>
            <a:r>
              <a:rPr lang="de-DE" b="1" dirty="0" err="1">
                <a:solidFill>
                  <a:srgbClr val="C00000"/>
                </a:solidFill>
              </a:rPr>
              <a:t>loads</a:t>
            </a:r>
            <a:endParaRPr lang="en-US" b="1" dirty="0">
              <a:solidFill>
                <a:srgbClr val="C00000"/>
              </a:solidFill>
            </a:endParaRPr>
          </a:p>
          <a:p>
            <a:endParaRPr lang="en-US" sz="1400" b="1" dirty="0"/>
          </a:p>
          <a:p>
            <a:r>
              <a:rPr lang="en-US" b="1" dirty="0"/>
              <a:t>Loss of the plasma current (Current quench)</a:t>
            </a:r>
          </a:p>
          <a:p>
            <a:pPr marL="465138" lvl="3" indent="-285750"/>
            <a:r>
              <a:rPr lang="en-US" dirty="0"/>
              <a:t>The strongly enhanced resistivity after the temperature drop causes the plasma current to decay on the resistive time scale.</a:t>
            </a:r>
          </a:p>
          <a:p>
            <a:endParaRPr lang="en-US" sz="1300" dirty="0"/>
          </a:p>
          <a:p>
            <a:r>
              <a:rPr lang="en-US" b="1" dirty="0"/>
              <a:t>Runaway electrons</a:t>
            </a:r>
          </a:p>
          <a:p>
            <a:pPr marL="465138" lvl="3" indent="-285750"/>
            <a:r>
              <a:rPr lang="en-US" dirty="0"/>
              <a:t>If acceleration by the toroidal electric field exceeds the collisional drag, electrons continuously gain energy. An avalanching can set in such that a beam of relativistic electrons forms.</a:t>
            </a:r>
            <a:br>
              <a:rPr lang="en-US" dirty="0"/>
            </a:br>
            <a:r>
              <a:rPr lang="de-DE" b="1" dirty="0">
                <a:solidFill>
                  <a:srgbClr val="C00000"/>
                </a:solidFill>
              </a:rPr>
              <a:t>► </a:t>
            </a:r>
            <a:r>
              <a:rPr lang="en-US" b="1" dirty="0">
                <a:solidFill>
                  <a:srgbClr val="C00000"/>
                </a:solidFill>
              </a:rPr>
              <a:t>Deep melting in the walls</a:t>
            </a:r>
            <a:endParaRPr lang="de-DE" b="1" dirty="0">
              <a:solidFill>
                <a:srgbClr val="C00000"/>
              </a:solidFill>
            </a:endParaRPr>
          </a:p>
          <a:p>
            <a:endParaRPr lang="en-US" sz="1300" dirty="0"/>
          </a:p>
          <a:p>
            <a:r>
              <a:rPr lang="en-US" b="1" dirty="0"/>
              <a:t>Vertical instability</a:t>
            </a:r>
          </a:p>
          <a:p>
            <a:pPr marL="465138" lvl="3" indent="-285750"/>
            <a:r>
              <a:rPr lang="en-US" dirty="0"/>
              <a:t>Since the plasma is vertically elongated to get good performance, it becomes vertically unstable during a disruption.</a:t>
            </a:r>
            <a:br>
              <a:rPr lang="en-US" dirty="0"/>
            </a:br>
            <a:r>
              <a:rPr lang="de-DE" b="1" dirty="0">
                <a:solidFill>
                  <a:srgbClr val="C00000"/>
                </a:solidFill>
              </a:rPr>
              <a:t>► Large </a:t>
            </a:r>
            <a:r>
              <a:rPr lang="de-DE" b="1" dirty="0" err="1">
                <a:solidFill>
                  <a:srgbClr val="C00000"/>
                </a:solidFill>
              </a:rPr>
              <a:t>electromagnetic</a:t>
            </a:r>
            <a:r>
              <a:rPr lang="de-DE" b="1" dirty="0">
                <a:solidFill>
                  <a:srgbClr val="C00000"/>
                </a:solidFill>
              </a:rPr>
              <a:t> </a:t>
            </a:r>
            <a:r>
              <a:rPr lang="de-DE" b="1" dirty="0" err="1">
                <a:solidFill>
                  <a:srgbClr val="C00000"/>
                </a:solidFill>
              </a:rPr>
              <a:t>forces</a:t>
            </a:r>
            <a:endParaRPr lang="en-US" dirty="0">
              <a:solidFill>
                <a:srgbClr val="C00000"/>
              </a:solidFill>
            </a:endParaRPr>
          </a:p>
          <a:p>
            <a:endParaRPr lang="en-US" sz="1300" dirty="0"/>
          </a:p>
          <a:p>
            <a:r>
              <a:rPr lang="en-US" dirty="0"/>
              <a:t>Thus, </a:t>
            </a:r>
            <a:r>
              <a:rPr lang="en-US" b="1" dirty="0"/>
              <a:t>avoidance and mitigation </a:t>
            </a:r>
            <a:r>
              <a:rPr lang="en-US" dirty="0"/>
              <a:t>are essential. Simulations aim to predict the efficiency in future devices.</a:t>
            </a:r>
          </a:p>
        </p:txBody>
      </p:sp>
      <p:sp>
        <p:nvSpPr>
          <p:cNvPr id="6" name="Title 5">
            <a:extLst>
              <a:ext uri="{FF2B5EF4-FFF2-40B4-BE49-F238E27FC236}">
                <a16:creationId xmlns:a16="http://schemas.microsoft.com/office/drawing/2014/main" id="{21D97F7D-6E12-4C7F-812E-CC5F15AECB54}"/>
              </a:ext>
            </a:extLst>
          </p:cNvPr>
          <p:cNvSpPr>
            <a:spLocks noGrp="1"/>
          </p:cNvSpPr>
          <p:nvPr>
            <p:ph type="title"/>
          </p:nvPr>
        </p:nvSpPr>
        <p:spPr/>
        <p:txBody>
          <a:bodyPr/>
          <a:lstStyle/>
          <a:p>
            <a:r>
              <a:rPr lang="en-US" dirty="0"/>
              <a:t>Disruptions in a nutshell</a:t>
            </a:r>
            <a:endParaRPr lang="de-DE" dirty="0"/>
          </a:p>
        </p:txBody>
      </p:sp>
      <p:sp>
        <p:nvSpPr>
          <p:cNvPr id="10" name="Datumsplatzhalter 3">
            <a:extLst>
              <a:ext uri="{FF2B5EF4-FFF2-40B4-BE49-F238E27FC236}">
                <a16:creationId xmlns:a16="http://schemas.microsoft.com/office/drawing/2014/main" id="{D317051C-395B-4F28-84B1-D4B3B5CCCD3E}"/>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002F556C-110B-42B1-8BF9-0EE0968CDBEF}"/>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A95AD2AC-7FA1-4A41-8488-14B07A525DE1}"/>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23</a:t>
            </a:fld>
            <a:endParaRPr lang="de-DE" dirty="0"/>
          </a:p>
        </p:txBody>
      </p:sp>
    </p:spTree>
    <p:extLst>
      <p:ext uri="{BB962C8B-B14F-4D97-AF65-F5344CB8AC3E}">
        <p14:creationId xmlns:p14="http://schemas.microsoft.com/office/powerpoint/2010/main" val="4107967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E35C8F-BEFE-46B4-8BDA-C161221B30EE}"/>
              </a:ext>
            </a:extLst>
          </p:cNvPr>
          <p:cNvSpPr>
            <a:spLocks noGrp="1"/>
          </p:cNvSpPr>
          <p:nvPr>
            <p:ph sz="quarter" idx="13"/>
          </p:nvPr>
        </p:nvSpPr>
        <p:spPr>
          <a:xfrm>
            <a:off x="658813" y="1609726"/>
            <a:ext cx="5251482" cy="4843462"/>
          </a:xfrm>
        </p:spPr>
        <p:txBody>
          <a:bodyPr>
            <a:normAutofit lnSpcReduction="10000"/>
          </a:bodyPr>
          <a:lstStyle/>
          <a:p>
            <a:pPr marL="285750" indent="-285750">
              <a:buFont typeface="Arial" panose="020B0604020202020204" pitchFamily="34" charset="0"/>
              <a:buChar char="•"/>
            </a:pPr>
            <a:r>
              <a:rPr lang="en-US" dirty="0"/>
              <a:t>The leading disruption mitigation method relies on </a:t>
            </a:r>
            <a:r>
              <a:rPr lang="en-US" b="1" dirty="0"/>
              <a:t>injection of “shattered pellets” (SPI) </a:t>
            </a:r>
            <a:r>
              <a:rPr lang="en-US" dirty="0"/>
              <a:t>composed of deuterium and impurity doping (e.g., Neon)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Simulations of the resulting “thermal quench” and “current quench” in 3D are very challenging, but match experiments increasingly well regarding thermal collapse, impurity radiation, current evolution, etc.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AUG results are shown</a:t>
            </a:r>
          </a:p>
          <a:p>
            <a:pPr marL="285750" indent="-285750">
              <a:buFont typeface="Arial" panose="020B0604020202020204" pitchFamily="34" charset="0"/>
              <a:buChar char="•"/>
            </a:pPr>
            <a:r>
              <a:rPr lang="en-US" b="1" dirty="0"/>
              <a:t>There are excellent results on JET by</a:t>
            </a:r>
            <a:br>
              <a:rPr lang="en-US" b="1" dirty="0"/>
            </a:br>
            <a:r>
              <a:rPr lang="en-US" sz="1100" b="1" dirty="0">
                <a:solidFill>
                  <a:srgbClr val="0070C0"/>
                </a:solidFill>
              </a:rPr>
              <a:t>M Kong et al, D Bonfiglio et al</a:t>
            </a:r>
            <a:endParaRPr lang="de-DE" b="1" dirty="0">
              <a:solidFill>
                <a:srgbClr val="0070C0"/>
              </a:solidFill>
            </a:endParaRPr>
          </a:p>
        </p:txBody>
      </p:sp>
      <p:sp>
        <p:nvSpPr>
          <p:cNvPr id="6" name="Title 5">
            <a:extLst>
              <a:ext uri="{FF2B5EF4-FFF2-40B4-BE49-F238E27FC236}">
                <a16:creationId xmlns:a16="http://schemas.microsoft.com/office/drawing/2014/main" id="{5CF7FE24-FA40-4CC9-BD00-37AE0241C8FF}"/>
              </a:ext>
            </a:extLst>
          </p:cNvPr>
          <p:cNvSpPr>
            <a:spLocks noGrp="1"/>
          </p:cNvSpPr>
          <p:nvPr>
            <p:ph type="title"/>
          </p:nvPr>
        </p:nvSpPr>
        <p:spPr/>
        <p:txBody>
          <a:bodyPr/>
          <a:lstStyle/>
          <a:p>
            <a:r>
              <a:rPr lang="en-US" dirty="0"/>
              <a:t>Mitigation</a:t>
            </a:r>
            <a:endParaRPr lang="de-DE" dirty="0"/>
          </a:p>
        </p:txBody>
      </p:sp>
      <p:sp>
        <p:nvSpPr>
          <p:cNvPr id="8" name="TextBox 7">
            <a:extLst>
              <a:ext uri="{FF2B5EF4-FFF2-40B4-BE49-F238E27FC236}">
                <a16:creationId xmlns:a16="http://schemas.microsoft.com/office/drawing/2014/main" id="{EA66DB3B-7318-4793-884C-A77CB42C0291}"/>
              </a:ext>
            </a:extLst>
          </p:cNvPr>
          <p:cNvSpPr txBox="1"/>
          <p:nvPr/>
        </p:nvSpPr>
        <p:spPr>
          <a:xfrm>
            <a:off x="3518254" y="5358350"/>
            <a:ext cx="1476366"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W Tang, M Hoelzl et al</a:t>
            </a:r>
          </a:p>
        </p:txBody>
      </p:sp>
      <p:sp>
        <p:nvSpPr>
          <p:cNvPr id="10" name="Fußzeilenplatzhalter 4">
            <a:extLst>
              <a:ext uri="{FF2B5EF4-FFF2-40B4-BE49-F238E27FC236}">
                <a16:creationId xmlns:a16="http://schemas.microsoft.com/office/drawing/2014/main" id="{BEBCE775-8C1E-49EA-B736-1CD7095126FA}"/>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BE643064-83E2-4FEF-9971-410ABA05BD68}"/>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24</a:t>
            </a:fld>
            <a:endParaRPr lang="de-DE" dirty="0"/>
          </a:p>
        </p:txBody>
      </p:sp>
      <p:pic>
        <p:nvPicPr>
          <p:cNvPr id="9" name="Grafik 8">
            <a:extLst>
              <a:ext uri="{FF2B5EF4-FFF2-40B4-BE49-F238E27FC236}">
                <a16:creationId xmlns:a16="http://schemas.microsoft.com/office/drawing/2014/main" id="{725E6F01-489D-4CBB-B678-36EC708E270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866633" y="900816"/>
            <a:ext cx="5154404" cy="3070473"/>
          </a:xfrm>
          <a:prstGeom prst="rect">
            <a:avLst/>
          </a:prstGeom>
        </p:spPr>
      </p:pic>
      <p:pic>
        <p:nvPicPr>
          <p:cNvPr id="11" name="Grafik 10">
            <a:extLst>
              <a:ext uri="{FF2B5EF4-FFF2-40B4-BE49-F238E27FC236}">
                <a16:creationId xmlns:a16="http://schemas.microsoft.com/office/drawing/2014/main" id="{204D4FFE-6077-454C-B58B-546B91665289}"/>
              </a:ext>
            </a:extLst>
          </p:cNvPr>
          <p:cNvPicPr>
            <a:picLocks noChangeAspect="1"/>
          </p:cNvPicPr>
          <p:nvPr/>
        </p:nvPicPr>
        <p:blipFill>
          <a:blip r:embed="rId4"/>
          <a:stretch>
            <a:fillRect/>
          </a:stretch>
        </p:blipFill>
        <p:spPr>
          <a:xfrm>
            <a:off x="7946754" y="3731512"/>
            <a:ext cx="4132560" cy="2974088"/>
          </a:xfrm>
          <a:prstGeom prst="rect">
            <a:avLst/>
          </a:prstGeom>
        </p:spPr>
      </p:pic>
    </p:spTree>
    <p:extLst>
      <p:ext uri="{BB962C8B-B14F-4D97-AF65-F5344CB8AC3E}">
        <p14:creationId xmlns:p14="http://schemas.microsoft.com/office/powerpoint/2010/main" val="2256651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C51A88-46A6-48AE-855A-989BA50A6581}"/>
              </a:ext>
            </a:extLst>
          </p:cNvPr>
          <p:cNvSpPr>
            <a:spLocks noGrp="1"/>
          </p:cNvSpPr>
          <p:nvPr>
            <p:ph sz="quarter" idx="13"/>
          </p:nvPr>
        </p:nvSpPr>
        <p:spPr>
          <a:xfrm>
            <a:off x="658812" y="1609726"/>
            <a:ext cx="5225457" cy="4843462"/>
          </a:xfrm>
        </p:spPr>
        <p:txBody>
          <a:bodyPr/>
          <a:lstStyle/>
          <a:p>
            <a:pPr marL="285750" indent="-285750">
              <a:buFont typeface="Arial" panose="020B0604020202020204" pitchFamily="34" charset="0"/>
              <a:buChar char="•"/>
            </a:pPr>
            <a:r>
              <a:rPr lang="en-US" dirty="0"/>
              <a:t>Recent simulations reveal how impurity injection is able to </a:t>
            </a:r>
            <a:r>
              <a:rPr lang="en-US" b="1" dirty="0"/>
              <a:t>mitigate the </a:t>
            </a:r>
            <a:r>
              <a:rPr lang="en-US" b="1" i="1" dirty="0"/>
              <a:t>vertical</a:t>
            </a:r>
            <a:r>
              <a:rPr lang="en-US" b="1" dirty="0"/>
              <a:t> electromagnetic forces onto the vessel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a result of a flattening of the current distribution across the region of the main plasma into the surrounding “vacuum region”</a:t>
            </a:r>
          </a:p>
          <a:p>
            <a:pPr marL="285750" indent="-285750">
              <a:buFont typeface="Arial" panose="020B0604020202020204" pitchFamily="34" charset="0"/>
              <a:buChar char="•"/>
            </a:pPr>
            <a:r>
              <a:rPr lang="en-US" dirty="0"/>
              <a:t>Simulations are in excellent agreement with dedicated experiments and allow reliable predictions for ITER</a:t>
            </a:r>
            <a:endParaRPr lang="de-DE" dirty="0"/>
          </a:p>
        </p:txBody>
      </p:sp>
      <p:sp>
        <p:nvSpPr>
          <p:cNvPr id="6" name="Title 5">
            <a:extLst>
              <a:ext uri="{FF2B5EF4-FFF2-40B4-BE49-F238E27FC236}">
                <a16:creationId xmlns:a16="http://schemas.microsoft.com/office/drawing/2014/main" id="{F8B01FEC-0FC8-473D-855D-E5CB504B00D0}"/>
              </a:ext>
            </a:extLst>
          </p:cNvPr>
          <p:cNvSpPr>
            <a:spLocks noGrp="1"/>
          </p:cNvSpPr>
          <p:nvPr>
            <p:ph type="title"/>
          </p:nvPr>
        </p:nvSpPr>
        <p:spPr/>
        <p:txBody>
          <a:bodyPr/>
          <a:lstStyle/>
          <a:p>
            <a:r>
              <a:rPr lang="en-US" dirty="0"/>
              <a:t>Mechanism of vertical force mitigation</a:t>
            </a:r>
            <a:endParaRPr lang="de-DE" dirty="0"/>
          </a:p>
        </p:txBody>
      </p:sp>
      <p:pic>
        <p:nvPicPr>
          <p:cNvPr id="7" name="Picture 6">
            <a:extLst>
              <a:ext uri="{FF2B5EF4-FFF2-40B4-BE49-F238E27FC236}">
                <a16:creationId xmlns:a16="http://schemas.microsoft.com/office/drawing/2014/main" id="{6E109D29-A2F2-4D2B-9AF8-7DF5F987BBBE}"/>
              </a:ext>
            </a:extLst>
          </p:cNvPr>
          <p:cNvPicPr>
            <a:picLocks noChangeAspect="1"/>
          </p:cNvPicPr>
          <p:nvPr/>
        </p:nvPicPr>
        <p:blipFill rotWithShape="1">
          <a:blip r:embed="rId2"/>
          <a:srcRect l="15448" t="4723" r="33986" b="11805"/>
          <a:stretch/>
        </p:blipFill>
        <p:spPr>
          <a:xfrm>
            <a:off x="7419619" y="1153405"/>
            <a:ext cx="3320027" cy="5079277"/>
          </a:xfrm>
          <a:prstGeom prst="rect">
            <a:avLst/>
          </a:prstGeom>
        </p:spPr>
      </p:pic>
      <p:cxnSp>
        <p:nvCxnSpPr>
          <p:cNvPr id="8" name="Straight Connector 7">
            <a:extLst>
              <a:ext uri="{FF2B5EF4-FFF2-40B4-BE49-F238E27FC236}">
                <a16:creationId xmlns:a16="http://schemas.microsoft.com/office/drawing/2014/main" id="{3BC571F4-27E3-4719-BF61-10DD08B009D8}"/>
              </a:ext>
            </a:extLst>
          </p:cNvPr>
          <p:cNvCxnSpPr>
            <a:cxnSpLocks/>
          </p:cNvCxnSpPr>
          <p:nvPr/>
        </p:nvCxnSpPr>
        <p:spPr>
          <a:xfrm flipV="1">
            <a:off x="9148115" y="3477792"/>
            <a:ext cx="2042009" cy="1279394"/>
          </a:xfrm>
          <a:prstGeom prst="line">
            <a:avLst/>
          </a:prstGeom>
          <a:ln w="1905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F4209C-C937-4FAA-86DE-94984846D9AB}"/>
              </a:ext>
            </a:extLst>
          </p:cNvPr>
          <p:cNvCxnSpPr>
            <a:cxnSpLocks/>
          </p:cNvCxnSpPr>
          <p:nvPr/>
        </p:nvCxnSpPr>
        <p:spPr>
          <a:xfrm flipH="1">
            <a:off x="9122373" y="2546379"/>
            <a:ext cx="2125598" cy="1378334"/>
          </a:xfrm>
          <a:prstGeom prst="line">
            <a:avLst/>
          </a:prstGeom>
          <a:ln w="1905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73F0FB-53CE-4F16-99A7-E6C74C8973C2}"/>
              </a:ext>
            </a:extLst>
          </p:cNvPr>
          <p:cNvSpPr txBox="1"/>
          <p:nvPr/>
        </p:nvSpPr>
        <p:spPr>
          <a:xfrm>
            <a:off x="10932803" y="3059668"/>
            <a:ext cx="1051014" cy="369332"/>
          </a:xfrm>
          <a:prstGeom prst="rect">
            <a:avLst/>
          </a:prstGeom>
          <a:noFill/>
        </p:spPr>
        <p:txBody>
          <a:bodyPr wrap="square" lIns="0" tIns="0" rIns="0" bIns="0" rtlCol="0" anchor="t" anchorCtr="0">
            <a:spAutoFit/>
          </a:bodyPr>
          <a:lstStyle/>
          <a:p>
            <a:pPr algn="l">
              <a:spcBef>
                <a:spcPts val="1150"/>
              </a:spcBef>
            </a:pPr>
            <a:r>
              <a:rPr lang="en-US" sz="1200" dirty="0"/>
              <a:t>Trajectory of magnetic axis</a:t>
            </a:r>
            <a:endParaRPr lang="de-DE" sz="1200" dirty="0" err="1"/>
          </a:p>
        </p:txBody>
      </p:sp>
      <p:sp>
        <p:nvSpPr>
          <p:cNvPr id="11" name="TextBox 10">
            <a:extLst>
              <a:ext uri="{FF2B5EF4-FFF2-40B4-BE49-F238E27FC236}">
                <a16:creationId xmlns:a16="http://schemas.microsoft.com/office/drawing/2014/main" id="{EEFFAC13-976A-4A5C-B213-1F08937B1396}"/>
              </a:ext>
            </a:extLst>
          </p:cNvPr>
          <p:cNvSpPr txBox="1"/>
          <p:nvPr/>
        </p:nvSpPr>
        <p:spPr>
          <a:xfrm>
            <a:off x="10932803" y="2149359"/>
            <a:ext cx="1200770" cy="369332"/>
          </a:xfrm>
          <a:prstGeom prst="rect">
            <a:avLst/>
          </a:prstGeom>
          <a:noFill/>
        </p:spPr>
        <p:txBody>
          <a:bodyPr wrap="square" lIns="0" tIns="0" rIns="0" bIns="0" rtlCol="0" anchor="t" anchorCtr="0">
            <a:spAutoFit/>
          </a:bodyPr>
          <a:lstStyle/>
          <a:p>
            <a:pPr algn="l">
              <a:spcBef>
                <a:spcPts val="1150"/>
              </a:spcBef>
            </a:pPr>
            <a:r>
              <a:rPr lang="en-US" sz="1200" dirty="0"/>
              <a:t>Trajectory of current centroid</a:t>
            </a:r>
            <a:endParaRPr lang="de-DE" sz="1200" dirty="0" err="1"/>
          </a:p>
        </p:txBody>
      </p:sp>
      <p:sp>
        <p:nvSpPr>
          <p:cNvPr id="12" name="Oval 11">
            <a:extLst>
              <a:ext uri="{FF2B5EF4-FFF2-40B4-BE49-F238E27FC236}">
                <a16:creationId xmlns:a16="http://schemas.microsoft.com/office/drawing/2014/main" id="{43C708B7-B304-4D42-B4A6-BEAAFB145DC9}"/>
              </a:ext>
            </a:extLst>
          </p:cNvPr>
          <p:cNvSpPr/>
          <p:nvPr/>
        </p:nvSpPr>
        <p:spPr>
          <a:xfrm>
            <a:off x="9091934" y="4298532"/>
            <a:ext cx="112362" cy="112362"/>
          </a:xfrm>
          <a:prstGeom prst="ellipse">
            <a:avLst/>
          </a:prstGeom>
          <a:solidFill>
            <a:schemeClr val="accent4">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3" name="Oval 12">
            <a:extLst>
              <a:ext uri="{FF2B5EF4-FFF2-40B4-BE49-F238E27FC236}">
                <a16:creationId xmlns:a16="http://schemas.microsoft.com/office/drawing/2014/main" id="{6AE805AE-1093-4D9A-BFBD-A273A6385054}"/>
              </a:ext>
            </a:extLst>
          </p:cNvPr>
          <p:cNvSpPr/>
          <p:nvPr/>
        </p:nvSpPr>
        <p:spPr>
          <a:xfrm>
            <a:off x="8947649" y="5644843"/>
            <a:ext cx="112362" cy="11236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4" name="TextBox 13">
            <a:extLst>
              <a:ext uri="{FF2B5EF4-FFF2-40B4-BE49-F238E27FC236}">
                <a16:creationId xmlns:a16="http://schemas.microsoft.com/office/drawing/2014/main" id="{BC6B0B5D-A015-405B-A3FB-F6DF3624761D}"/>
              </a:ext>
            </a:extLst>
          </p:cNvPr>
          <p:cNvSpPr txBox="1"/>
          <p:nvPr/>
        </p:nvSpPr>
        <p:spPr>
          <a:xfrm>
            <a:off x="4147093" y="6063405"/>
            <a:ext cx="3079369"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N Schwarz, FJ Artola, F Vannini, M Hoelzl et al</a:t>
            </a:r>
          </a:p>
        </p:txBody>
      </p:sp>
      <p:sp>
        <p:nvSpPr>
          <p:cNvPr id="18" name="Datumsplatzhalter 3">
            <a:extLst>
              <a:ext uri="{FF2B5EF4-FFF2-40B4-BE49-F238E27FC236}">
                <a16:creationId xmlns:a16="http://schemas.microsoft.com/office/drawing/2014/main" id="{6A0C3C95-CD94-4FC9-B6EC-CF47B88EE075}"/>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9" name="Fußzeilenplatzhalter 4">
            <a:extLst>
              <a:ext uri="{FF2B5EF4-FFF2-40B4-BE49-F238E27FC236}">
                <a16:creationId xmlns:a16="http://schemas.microsoft.com/office/drawing/2014/main" id="{607A042F-FF1C-4399-9DB9-963CFDADB014}"/>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20" name="Foliennummernplatzhalter 5">
            <a:extLst>
              <a:ext uri="{FF2B5EF4-FFF2-40B4-BE49-F238E27FC236}">
                <a16:creationId xmlns:a16="http://schemas.microsoft.com/office/drawing/2014/main" id="{620F5302-F97F-4742-9BE3-433C683DF212}"/>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25</a:t>
            </a:fld>
            <a:endParaRPr lang="de-DE" dirty="0"/>
          </a:p>
        </p:txBody>
      </p:sp>
    </p:spTree>
    <p:extLst>
      <p:ext uri="{BB962C8B-B14F-4D97-AF65-F5344CB8AC3E}">
        <p14:creationId xmlns:p14="http://schemas.microsoft.com/office/powerpoint/2010/main" val="1430054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75AFA7-5AA7-48C0-A3C8-64FAA77A4A95}"/>
              </a:ext>
            </a:extLst>
          </p:cNvPr>
          <p:cNvSpPr>
            <a:spLocks noGrp="1"/>
          </p:cNvSpPr>
          <p:nvPr>
            <p:ph sz="quarter" idx="13"/>
          </p:nvPr>
        </p:nvSpPr>
        <p:spPr>
          <a:xfrm>
            <a:off x="658812" y="1609726"/>
            <a:ext cx="4729821" cy="4843462"/>
          </a:xfrm>
        </p:spPr>
        <p:txBody>
          <a:bodyPr>
            <a:normAutofit fontScale="92500"/>
          </a:bodyPr>
          <a:lstStyle/>
          <a:p>
            <a:pPr marL="285750" indent="-285750">
              <a:buFont typeface="Arial" panose="020B0604020202020204" pitchFamily="34" charset="0"/>
              <a:buChar char="•"/>
            </a:pPr>
            <a:r>
              <a:rPr lang="en-US" dirty="0"/>
              <a:t>The </a:t>
            </a:r>
            <a:r>
              <a:rPr lang="en-US" b="1" i="1" dirty="0"/>
              <a:t>horizontal </a:t>
            </a:r>
            <a:r>
              <a:rPr lang="en-US" dirty="0"/>
              <a:t>forces onto future machines during a disruption are still very uncertain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resolve this, JOREK was coupled to the 3D volumetric resistive wall code CARIDDI for eddy currents – a first of a kind 3D plasma 3D wall model</a:t>
            </a:r>
          </a:p>
          <a:p>
            <a:pPr marL="285750" indent="-285750">
              <a:buFont typeface="Arial" panose="020B0604020202020204" pitchFamily="34" charset="0"/>
              <a:buChar char="•"/>
            </a:pPr>
            <a:r>
              <a:rPr lang="en-US" dirty="0"/>
              <a:t>The figure shows a first application to a “vertical displacement event” in the ASDEX Upgrade tokamak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extension to “halo currents”, which flow from the plasma directly into the walls is ongoing to complete the picture</a:t>
            </a:r>
          </a:p>
          <a:p>
            <a:pPr marL="285750" indent="-285750">
              <a:buFont typeface="Arial" panose="020B0604020202020204" pitchFamily="34" charset="0"/>
              <a:buChar char="•"/>
            </a:pPr>
            <a:endParaRPr lang="de-DE" dirty="0"/>
          </a:p>
        </p:txBody>
      </p:sp>
      <p:sp>
        <p:nvSpPr>
          <p:cNvPr id="6" name="Title 5">
            <a:extLst>
              <a:ext uri="{FF2B5EF4-FFF2-40B4-BE49-F238E27FC236}">
                <a16:creationId xmlns:a16="http://schemas.microsoft.com/office/drawing/2014/main" id="{C1272FC9-D301-489F-964C-B39F7F585735}"/>
              </a:ext>
            </a:extLst>
          </p:cNvPr>
          <p:cNvSpPr>
            <a:spLocks noGrp="1"/>
          </p:cNvSpPr>
          <p:nvPr>
            <p:ph type="title"/>
          </p:nvPr>
        </p:nvSpPr>
        <p:spPr/>
        <p:txBody>
          <a:bodyPr/>
          <a:lstStyle/>
          <a:p>
            <a:r>
              <a:rPr lang="en-US" dirty="0"/>
              <a:t>Incorporating accurate 3D plasma 3D wall effects</a:t>
            </a:r>
            <a:endParaRPr lang="de-DE" dirty="0"/>
          </a:p>
        </p:txBody>
      </p:sp>
      <p:pic>
        <p:nvPicPr>
          <p:cNvPr id="7" name="Picture 6">
            <a:extLst>
              <a:ext uri="{FF2B5EF4-FFF2-40B4-BE49-F238E27FC236}">
                <a16:creationId xmlns:a16="http://schemas.microsoft.com/office/drawing/2014/main" id="{2D4832C7-D17B-4794-A092-131174D2D103}"/>
              </a:ext>
            </a:extLst>
          </p:cNvPr>
          <p:cNvPicPr>
            <a:picLocks noChangeAspect="1"/>
          </p:cNvPicPr>
          <p:nvPr/>
        </p:nvPicPr>
        <p:blipFill>
          <a:blip r:embed="rId2"/>
          <a:stretch>
            <a:fillRect/>
          </a:stretch>
        </p:blipFill>
        <p:spPr>
          <a:xfrm>
            <a:off x="5474100" y="920522"/>
            <a:ext cx="6677680" cy="5848155"/>
          </a:xfrm>
          <a:prstGeom prst="rect">
            <a:avLst/>
          </a:prstGeom>
        </p:spPr>
      </p:pic>
      <p:sp>
        <p:nvSpPr>
          <p:cNvPr id="8" name="TextBox 7">
            <a:extLst>
              <a:ext uri="{FF2B5EF4-FFF2-40B4-BE49-F238E27FC236}">
                <a16:creationId xmlns:a16="http://schemas.microsoft.com/office/drawing/2014/main" id="{20751277-98EE-4B9F-868F-CA688D687A1D}"/>
              </a:ext>
            </a:extLst>
          </p:cNvPr>
          <p:cNvSpPr txBox="1"/>
          <p:nvPr/>
        </p:nvSpPr>
        <p:spPr>
          <a:xfrm>
            <a:off x="4689928" y="6315449"/>
            <a:ext cx="1703993"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N Schwarz, N Isernia et al</a:t>
            </a:r>
          </a:p>
        </p:txBody>
      </p:sp>
      <p:sp>
        <p:nvSpPr>
          <p:cNvPr id="12" name="Datumsplatzhalter 3">
            <a:extLst>
              <a:ext uri="{FF2B5EF4-FFF2-40B4-BE49-F238E27FC236}">
                <a16:creationId xmlns:a16="http://schemas.microsoft.com/office/drawing/2014/main" id="{4BE6DBF5-D9FD-4E8B-95F0-A12C1385C997}"/>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3" name="Fußzeilenplatzhalter 4">
            <a:extLst>
              <a:ext uri="{FF2B5EF4-FFF2-40B4-BE49-F238E27FC236}">
                <a16:creationId xmlns:a16="http://schemas.microsoft.com/office/drawing/2014/main" id="{872EDD76-4430-4677-B76F-18E337D96EBC}"/>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4" name="Foliennummernplatzhalter 5">
            <a:extLst>
              <a:ext uri="{FF2B5EF4-FFF2-40B4-BE49-F238E27FC236}">
                <a16:creationId xmlns:a16="http://schemas.microsoft.com/office/drawing/2014/main" id="{ABE15DEA-BFA3-4F06-AB6A-35323BA75204}"/>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26</a:t>
            </a:fld>
            <a:endParaRPr lang="de-DE" dirty="0"/>
          </a:p>
        </p:txBody>
      </p:sp>
    </p:spTree>
    <p:extLst>
      <p:ext uri="{BB962C8B-B14F-4D97-AF65-F5344CB8AC3E}">
        <p14:creationId xmlns:p14="http://schemas.microsoft.com/office/powerpoint/2010/main" val="2165510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Selected </a:t>
            </a:r>
            <a:r>
              <a:rPr lang="de-DE" dirty="0" err="1"/>
              <a:t>highlights</a:t>
            </a:r>
            <a:r>
              <a:rPr lang="de-DE" dirty="0"/>
              <a:t> </a:t>
            </a:r>
            <a:r>
              <a:rPr lang="de-DE" dirty="0" err="1"/>
              <a:t>from</a:t>
            </a:r>
            <a:r>
              <a:rPr lang="de-DE" dirty="0"/>
              <a:t> </a:t>
            </a:r>
            <a:r>
              <a:rPr lang="de-DE" dirty="0" err="1"/>
              <a:t>our</a:t>
            </a:r>
            <a:r>
              <a:rPr lang="de-DE" dirty="0"/>
              <a:t> different </a:t>
            </a:r>
            <a:r>
              <a:rPr lang="de-DE" dirty="0" err="1"/>
              <a:t>research</a:t>
            </a:r>
            <a:r>
              <a:rPr lang="de-DE" dirty="0"/>
              <a:t> </a:t>
            </a:r>
            <a:r>
              <a:rPr lang="de-DE" dirty="0" err="1"/>
              <a:t>fields</a:t>
            </a:r>
            <a:endParaRPr lang="de-DE" dirty="0"/>
          </a:p>
        </p:txBody>
      </p:sp>
      <p:sp>
        <p:nvSpPr>
          <p:cNvPr id="13" name="Rectangle 24">
            <a:extLst>
              <a:ext uri="{FF2B5EF4-FFF2-40B4-BE49-F238E27FC236}">
                <a16:creationId xmlns:a16="http://schemas.microsoft.com/office/drawing/2014/main" id="{C228B980-4D36-42FA-95DB-B8410E2C64F7}"/>
              </a:ext>
            </a:extLst>
          </p:cNvPr>
          <p:cNvSpPr/>
          <p:nvPr/>
        </p:nvSpPr>
        <p:spPr>
          <a:xfrm>
            <a:off x="755576" y="400563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Disruptions</a:t>
            </a:r>
          </a:p>
        </p:txBody>
      </p:sp>
      <p:sp>
        <p:nvSpPr>
          <p:cNvPr id="14" name="Rectangle 27">
            <a:extLst>
              <a:ext uri="{FF2B5EF4-FFF2-40B4-BE49-F238E27FC236}">
                <a16:creationId xmlns:a16="http://schemas.microsoft.com/office/drawing/2014/main" id="{DDA4CA2C-482C-41AD-B06D-AC4BF7EE4F83}"/>
              </a:ext>
            </a:extLst>
          </p:cNvPr>
          <p:cNvSpPr/>
          <p:nvPr/>
        </p:nvSpPr>
        <p:spPr>
          <a:xfrm>
            <a:off x="6692856" y="183957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Core</a:t>
            </a:r>
          </a:p>
        </p:txBody>
      </p:sp>
      <p:sp>
        <p:nvSpPr>
          <p:cNvPr id="15" name="Rectangle 25">
            <a:extLst>
              <a:ext uri="{FF2B5EF4-FFF2-40B4-BE49-F238E27FC236}">
                <a16:creationId xmlns:a16="http://schemas.microsoft.com/office/drawing/2014/main" id="{5E2E8262-06F6-4C44-86F9-E5663AAF9960}"/>
              </a:ext>
            </a:extLst>
          </p:cNvPr>
          <p:cNvSpPr/>
          <p:nvPr/>
        </p:nvSpPr>
        <p:spPr>
          <a:xfrm>
            <a:off x="755576" y="183957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Edge &amp; SOL</a:t>
            </a:r>
          </a:p>
        </p:txBody>
      </p:sp>
      <p:sp>
        <p:nvSpPr>
          <p:cNvPr id="10" name="Datumsplatzhalter 3">
            <a:extLst>
              <a:ext uri="{FF2B5EF4-FFF2-40B4-BE49-F238E27FC236}">
                <a16:creationId xmlns:a16="http://schemas.microsoft.com/office/drawing/2014/main" id="{C2928822-0058-4CE8-85D5-5280DFE6F57F}"/>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D574988-2F0E-418F-8428-C957352B527D}"/>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0266B526-2E5C-46A6-9E1C-74908421743F}"/>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27</a:t>
            </a:fld>
            <a:endParaRPr lang="de-DE" dirty="0"/>
          </a:p>
        </p:txBody>
      </p:sp>
      <p:sp>
        <p:nvSpPr>
          <p:cNvPr id="17" name="Rectangle 26">
            <a:extLst>
              <a:ext uri="{FF2B5EF4-FFF2-40B4-BE49-F238E27FC236}">
                <a16:creationId xmlns:a16="http://schemas.microsoft.com/office/drawing/2014/main" id="{D4D8C9C3-7BC1-4A2A-9A90-119C8352BACA}"/>
              </a:ext>
            </a:extLst>
          </p:cNvPr>
          <p:cNvSpPr/>
          <p:nvPr/>
        </p:nvSpPr>
        <p:spPr>
          <a:xfrm>
            <a:off x="6692856" y="4005631"/>
            <a:ext cx="3960440" cy="124537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Enabling new work on</a:t>
            </a:r>
          </a:p>
          <a:p>
            <a:pPr algn="ctr"/>
            <a:r>
              <a:rPr lang="en-US" b="1" dirty="0">
                <a:solidFill>
                  <a:srgbClr val="FFFF00"/>
                </a:solidFill>
              </a:rPr>
              <a:t>PiC / GK, REs, EPs, </a:t>
            </a:r>
            <a:r>
              <a:rPr lang="en-US" b="1" dirty="0" err="1">
                <a:solidFill>
                  <a:srgbClr val="FFFF00"/>
                </a:solidFill>
              </a:rPr>
              <a:t>stellarators</a:t>
            </a:r>
            <a:endParaRPr lang="en-US" b="1" dirty="0">
              <a:solidFill>
                <a:srgbClr val="FFFF00"/>
              </a:solidFill>
            </a:endParaRPr>
          </a:p>
        </p:txBody>
      </p:sp>
    </p:spTree>
    <p:extLst>
      <p:ext uri="{BB962C8B-B14F-4D97-AF65-F5344CB8AC3E}">
        <p14:creationId xmlns:p14="http://schemas.microsoft.com/office/powerpoint/2010/main" val="3115696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JOREK </a:t>
            </a:r>
            <a:r>
              <a:rPr lang="de-DE" dirty="0" err="1"/>
              <a:t>as</a:t>
            </a:r>
            <a:r>
              <a:rPr lang="de-DE" dirty="0"/>
              <a:t> GK Code</a:t>
            </a:r>
          </a:p>
        </p:txBody>
      </p:sp>
      <p:sp>
        <p:nvSpPr>
          <p:cNvPr id="10" name="Datumsplatzhalter 3">
            <a:extLst>
              <a:ext uri="{FF2B5EF4-FFF2-40B4-BE49-F238E27FC236}">
                <a16:creationId xmlns:a16="http://schemas.microsoft.com/office/drawing/2014/main" id="{C2928822-0058-4CE8-85D5-5280DFE6F57F}"/>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D574988-2F0E-418F-8428-C957352B527D}"/>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0266B526-2E5C-46A6-9E1C-74908421743F}"/>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28</a:t>
            </a:fld>
            <a:endParaRPr lang="de-DE" dirty="0"/>
          </a:p>
        </p:txBody>
      </p:sp>
      <p:sp>
        <p:nvSpPr>
          <p:cNvPr id="18" name="Content Placeholder 1">
            <a:extLst>
              <a:ext uri="{FF2B5EF4-FFF2-40B4-BE49-F238E27FC236}">
                <a16:creationId xmlns:a16="http://schemas.microsoft.com/office/drawing/2014/main" id="{BEE4D452-DF9E-41EF-9D12-D2E4E30B39B3}"/>
              </a:ext>
            </a:extLst>
          </p:cNvPr>
          <p:cNvSpPr>
            <a:spLocks noGrp="1"/>
          </p:cNvSpPr>
          <p:nvPr>
            <p:ph sz="quarter" idx="13"/>
          </p:nvPr>
        </p:nvSpPr>
        <p:spPr>
          <a:xfrm>
            <a:off x="658812" y="1609726"/>
            <a:ext cx="4729821" cy="4843462"/>
          </a:xfrm>
        </p:spPr>
        <p:txBody>
          <a:bodyPr>
            <a:normAutofit/>
          </a:bodyPr>
          <a:lstStyle/>
          <a:p>
            <a:pPr marL="285750" indent="-285750">
              <a:buFont typeface="Arial" panose="020B0604020202020204" pitchFamily="34" charset="0"/>
              <a:buChar char="•"/>
            </a:pPr>
            <a:r>
              <a:rPr lang="en-US" dirty="0"/>
              <a:t>Particles initialized in JOREK MHD fields</a:t>
            </a:r>
          </a:p>
          <a:p>
            <a:pPr marL="285750" indent="-285750">
              <a:buFont typeface="Arial" panose="020B0604020202020204" pitchFamily="34" charset="0"/>
              <a:buChar char="•"/>
            </a:pPr>
            <a:r>
              <a:rPr lang="en-US" dirty="0"/>
              <a:t>Including SOL</a:t>
            </a:r>
          </a:p>
          <a:p>
            <a:pPr marL="285750" indent="-285750">
              <a:buFont typeface="Arial" panose="020B0604020202020204" pitchFamily="34" charset="0"/>
              <a:buChar char="•"/>
            </a:pPr>
            <a:r>
              <a:rPr lang="en-US" dirty="0"/>
              <a:t>Non-linear full-f</a:t>
            </a:r>
          </a:p>
          <a:p>
            <a:pPr marL="285750" indent="-285750">
              <a:buFont typeface="Arial" panose="020B0604020202020204" pitchFamily="34" charset="0"/>
              <a:buChar char="•"/>
            </a:pPr>
            <a:r>
              <a:rPr lang="en-US" dirty="0"/>
              <a:t>RK4 pusher </a:t>
            </a:r>
          </a:p>
          <a:p>
            <a:pPr marL="285750" indent="-285750">
              <a:buFont typeface="Arial" panose="020B0604020202020204" pitchFamily="34" charset="0"/>
              <a:buChar char="•"/>
            </a:pPr>
            <a:r>
              <a:rPr lang="en-US" dirty="0"/>
              <a:t>Electrostatic turbulence</a:t>
            </a:r>
          </a:p>
          <a:p>
            <a:pPr marL="285750" indent="-285750">
              <a:buFont typeface="Arial" panose="020B0604020202020204" pitchFamily="34" charset="0"/>
              <a:buChar char="•"/>
            </a:pPr>
            <a:r>
              <a:rPr lang="en-US" dirty="0"/>
              <a:t>GK Ions</a:t>
            </a:r>
          </a:p>
          <a:p>
            <a:pPr marL="285750" indent="-285750">
              <a:buFont typeface="Arial" panose="020B0604020202020204" pitchFamily="34" charset="0"/>
              <a:buChar char="•"/>
            </a:pPr>
            <a:r>
              <a:rPr lang="en-US" dirty="0"/>
              <a:t>Adiabatic/drift-kinetic electrons</a:t>
            </a:r>
          </a:p>
          <a:p>
            <a:pPr marL="285750" indent="-285750">
              <a:buFont typeface="Arial" panose="020B0604020202020204" pitchFamily="34" charset="0"/>
              <a:buChar char="•"/>
            </a:pPr>
            <a:r>
              <a:rPr lang="en-US" dirty="0"/>
              <a:t>Electron-ion collisions</a:t>
            </a:r>
          </a:p>
        </p:txBody>
      </p:sp>
      <p:sp>
        <p:nvSpPr>
          <p:cNvPr id="19" name="ZoneTexte 16">
            <a:extLst>
              <a:ext uri="{FF2B5EF4-FFF2-40B4-BE49-F238E27FC236}">
                <a16:creationId xmlns:a16="http://schemas.microsoft.com/office/drawing/2014/main" id="{FADBC154-8290-4CCE-BB02-158F711E6765}"/>
              </a:ext>
            </a:extLst>
          </p:cNvPr>
          <p:cNvSpPr txBox="1"/>
          <p:nvPr/>
        </p:nvSpPr>
        <p:spPr>
          <a:xfrm>
            <a:off x="5575610" y="844771"/>
            <a:ext cx="6184590" cy="646331"/>
          </a:xfrm>
          <a:prstGeom prst="rect">
            <a:avLst/>
          </a:prstGeom>
          <a:noFill/>
        </p:spPr>
        <p:txBody>
          <a:bodyPr wrap="square">
            <a:spAutoFit/>
          </a:bodyPr>
          <a:lstStyle/>
          <a:p>
            <a:r>
              <a:rPr lang="en-US" dirty="0">
                <a:solidFill>
                  <a:srgbClr val="FF0000"/>
                </a:solidFill>
              </a:rPr>
              <a:t>Ions: // and </a:t>
            </a:r>
            <a:r>
              <a:rPr lang="en-US" dirty="0" err="1">
                <a:solidFill>
                  <a:srgbClr val="FF0000"/>
                </a:solidFill>
              </a:rPr>
              <a:t>ExB</a:t>
            </a:r>
            <a:r>
              <a:rPr lang="en-US" dirty="0">
                <a:solidFill>
                  <a:srgbClr val="FF0000"/>
                </a:solidFill>
              </a:rPr>
              <a:t> motion of gyro-centers in gyro-averaged electric field. Electrons: guiding centers.</a:t>
            </a:r>
          </a:p>
        </p:txBody>
      </p:sp>
      <p:pic>
        <p:nvPicPr>
          <p:cNvPr id="20" name="Image 13">
            <a:extLst>
              <a:ext uri="{FF2B5EF4-FFF2-40B4-BE49-F238E27FC236}">
                <a16:creationId xmlns:a16="http://schemas.microsoft.com/office/drawing/2014/main" id="{760A394B-4C6C-40F1-812B-07E6F35D4B1C}"/>
              </a:ext>
            </a:extLst>
          </p:cNvPr>
          <p:cNvPicPr>
            <a:picLocks noChangeAspect="1"/>
          </p:cNvPicPr>
          <p:nvPr/>
        </p:nvPicPr>
        <p:blipFill>
          <a:blip r:embed="rId2"/>
          <a:stretch>
            <a:fillRect/>
          </a:stretch>
        </p:blipFill>
        <p:spPr>
          <a:xfrm>
            <a:off x="5605203" y="2482789"/>
            <a:ext cx="3068898" cy="717611"/>
          </a:xfrm>
          <a:prstGeom prst="rect">
            <a:avLst/>
          </a:prstGeom>
        </p:spPr>
      </p:pic>
      <p:pic>
        <p:nvPicPr>
          <p:cNvPr id="21" name="Image 18">
            <a:extLst>
              <a:ext uri="{FF2B5EF4-FFF2-40B4-BE49-F238E27FC236}">
                <a16:creationId xmlns:a16="http://schemas.microsoft.com/office/drawing/2014/main" id="{B63DEBAF-CC3D-4300-8FD7-78FF9BC76CFA}"/>
              </a:ext>
            </a:extLst>
          </p:cNvPr>
          <p:cNvPicPr>
            <a:picLocks noChangeAspect="1"/>
          </p:cNvPicPr>
          <p:nvPr/>
        </p:nvPicPr>
        <p:blipFill>
          <a:blip r:embed="rId3"/>
          <a:stretch>
            <a:fillRect/>
          </a:stretch>
        </p:blipFill>
        <p:spPr>
          <a:xfrm>
            <a:off x="8828793" y="2566143"/>
            <a:ext cx="3165761" cy="493777"/>
          </a:xfrm>
          <a:prstGeom prst="rect">
            <a:avLst/>
          </a:prstGeom>
        </p:spPr>
      </p:pic>
      <p:pic>
        <p:nvPicPr>
          <p:cNvPr id="22" name="Image 24">
            <a:extLst>
              <a:ext uri="{FF2B5EF4-FFF2-40B4-BE49-F238E27FC236}">
                <a16:creationId xmlns:a16="http://schemas.microsoft.com/office/drawing/2014/main" id="{57186BB8-CCF8-4BE3-9C78-2F22A152FCAB}"/>
              </a:ext>
            </a:extLst>
          </p:cNvPr>
          <p:cNvPicPr>
            <a:picLocks noChangeAspect="1"/>
          </p:cNvPicPr>
          <p:nvPr/>
        </p:nvPicPr>
        <p:blipFill>
          <a:blip r:embed="rId4"/>
          <a:stretch>
            <a:fillRect/>
          </a:stretch>
        </p:blipFill>
        <p:spPr>
          <a:xfrm>
            <a:off x="4635500" y="6213766"/>
            <a:ext cx="4368800" cy="504998"/>
          </a:xfrm>
          <a:prstGeom prst="rect">
            <a:avLst/>
          </a:prstGeom>
        </p:spPr>
      </p:pic>
      <p:pic>
        <p:nvPicPr>
          <p:cNvPr id="23" name="Image 26">
            <a:extLst>
              <a:ext uri="{FF2B5EF4-FFF2-40B4-BE49-F238E27FC236}">
                <a16:creationId xmlns:a16="http://schemas.microsoft.com/office/drawing/2014/main" id="{699501B5-207B-4AF5-B1DE-8F10DD2F099F}"/>
              </a:ext>
            </a:extLst>
          </p:cNvPr>
          <p:cNvPicPr>
            <a:picLocks noChangeAspect="1"/>
          </p:cNvPicPr>
          <p:nvPr/>
        </p:nvPicPr>
        <p:blipFill>
          <a:blip r:embed="rId5"/>
          <a:stretch>
            <a:fillRect/>
          </a:stretch>
        </p:blipFill>
        <p:spPr>
          <a:xfrm>
            <a:off x="9017000" y="6195454"/>
            <a:ext cx="2960351" cy="522846"/>
          </a:xfrm>
          <a:prstGeom prst="rect">
            <a:avLst/>
          </a:prstGeom>
        </p:spPr>
      </p:pic>
      <p:sp>
        <p:nvSpPr>
          <p:cNvPr id="24" name="ZoneTexte 28">
            <a:extLst>
              <a:ext uri="{FF2B5EF4-FFF2-40B4-BE49-F238E27FC236}">
                <a16:creationId xmlns:a16="http://schemas.microsoft.com/office/drawing/2014/main" id="{2610CB16-A9BC-44D3-8EFB-03F9A074D812}"/>
              </a:ext>
            </a:extLst>
          </p:cNvPr>
          <p:cNvSpPr txBox="1"/>
          <p:nvPr/>
        </p:nvSpPr>
        <p:spPr>
          <a:xfrm>
            <a:off x="5638800" y="5733534"/>
            <a:ext cx="6146800" cy="369332"/>
          </a:xfrm>
          <a:prstGeom prst="rect">
            <a:avLst/>
          </a:prstGeom>
          <a:noFill/>
        </p:spPr>
        <p:txBody>
          <a:bodyPr wrap="square">
            <a:spAutoFit/>
          </a:bodyPr>
          <a:lstStyle/>
          <a:p>
            <a:r>
              <a:rPr lang="en-GB" dirty="0">
                <a:solidFill>
                  <a:srgbClr val="FF0000"/>
                </a:solidFill>
                <a:latin typeface="Arial" panose="020B0604020202020204" pitchFamily="34" charset="0"/>
                <a:cs typeface="Arial" panose="020B0604020202020204" pitchFamily="34" charset="0"/>
              </a:rPr>
              <a:t> Moments (particles =&gt; finite elements projections) </a:t>
            </a:r>
            <a:endParaRPr lang="fr-FR" dirty="0"/>
          </a:p>
        </p:txBody>
      </p:sp>
      <p:sp>
        <p:nvSpPr>
          <p:cNvPr id="25" name="Rectangle 14">
            <a:extLst>
              <a:ext uri="{FF2B5EF4-FFF2-40B4-BE49-F238E27FC236}">
                <a16:creationId xmlns:a16="http://schemas.microsoft.com/office/drawing/2014/main" id="{AF58E851-4BBC-48E6-A021-57B5220DF0AC}"/>
              </a:ext>
            </a:extLst>
          </p:cNvPr>
          <p:cNvSpPr/>
          <p:nvPr/>
        </p:nvSpPr>
        <p:spPr>
          <a:xfrm>
            <a:off x="5279444" y="3052930"/>
            <a:ext cx="6697907" cy="369332"/>
          </a:xfrm>
          <a:prstGeom prst="rect">
            <a:avLst/>
          </a:prstGeom>
        </p:spPr>
        <p:txBody>
          <a:bodyPr wrap="square">
            <a:spAutoFit/>
          </a:bodyPr>
          <a:lstStyle/>
          <a:p>
            <a:r>
              <a:rPr lang="en-GB" dirty="0">
                <a:solidFill>
                  <a:srgbClr val="FF0000"/>
                </a:solidFill>
                <a:latin typeface="Arial" panose="020B0604020202020204" pitchFamily="34" charset="0"/>
                <a:cs typeface="Arial" panose="020B0604020202020204" pitchFamily="34" charset="0"/>
              </a:rPr>
              <a:t>Poisson equation for kinetic electrons solved in weak form:</a:t>
            </a:r>
          </a:p>
        </p:txBody>
      </p:sp>
      <p:pic>
        <p:nvPicPr>
          <p:cNvPr id="26" name="Image 2">
            <a:extLst>
              <a:ext uri="{FF2B5EF4-FFF2-40B4-BE49-F238E27FC236}">
                <a16:creationId xmlns:a16="http://schemas.microsoft.com/office/drawing/2014/main" id="{AE0EFCA7-50BB-4425-94D8-2057F0FC7BE5}"/>
              </a:ext>
            </a:extLst>
          </p:cNvPr>
          <p:cNvPicPr>
            <a:picLocks noChangeAspect="1"/>
          </p:cNvPicPr>
          <p:nvPr/>
        </p:nvPicPr>
        <p:blipFill>
          <a:blip r:embed="rId6"/>
          <a:stretch>
            <a:fillRect/>
          </a:stretch>
        </p:blipFill>
        <p:spPr>
          <a:xfrm>
            <a:off x="5588000" y="1465188"/>
            <a:ext cx="6197600" cy="1057423"/>
          </a:xfrm>
          <a:prstGeom prst="rect">
            <a:avLst/>
          </a:prstGeom>
          <a:ln w="28575">
            <a:solidFill>
              <a:srgbClr val="FF0000"/>
            </a:solidFill>
          </a:ln>
        </p:spPr>
      </p:pic>
      <p:pic>
        <p:nvPicPr>
          <p:cNvPr id="27" name="Image 4">
            <a:extLst>
              <a:ext uri="{FF2B5EF4-FFF2-40B4-BE49-F238E27FC236}">
                <a16:creationId xmlns:a16="http://schemas.microsoft.com/office/drawing/2014/main" id="{E77F86E8-029A-45F4-BF02-B2697ABC0197}"/>
              </a:ext>
            </a:extLst>
          </p:cNvPr>
          <p:cNvPicPr>
            <a:picLocks noChangeAspect="1"/>
          </p:cNvPicPr>
          <p:nvPr/>
        </p:nvPicPr>
        <p:blipFill>
          <a:blip r:embed="rId7"/>
          <a:stretch>
            <a:fillRect/>
          </a:stretch>
        </p:blipFill>
        <p:spPr>
          <a:xfrm>
            <a:off x="5900656" y="3408534"/>
            <a:ext cx="4897577" cy="918767"/>
          </a:xfrm>
          <a:prstGeom prst="rect">
            <a:avLst/>
          </a:prstGeom>
          <a:ln w="28575">
            <a:solidFill>
              <a:srgbClr val="FF0000"/>
            </a:solidFill>
          </a:ln>
        </p:spPr>
      </p:pic>
      <p:pic>
        <p:nvPicPr>
          <p:cNvPr id="28" name="Image 9">
            <a:extLst>
              <a:ext uri="{FF2B5EF4-FFF2-40B4-BE49-F238E27FC236}">
                <a16:creationId xmlns:a16="http://schemas.microsoft.com/office/drawing/2014/main" id="{022BA360-10DC-4063-BCF4-34A1C9EE5427}"/>
              </a:ext>
            </a:extLst>
          </p:cNvPr>
          <p:cNvPicPr>
            <a:picLocks noChangeAspect="1"/>
          </p:cNvPicPr>
          <p:nvPr/>
        </p:nvPicPr>
        <p:blipFill>
          <a:blip r:embed="rId8"/>
          <a:stretch>
            <a:fillRect/>
          </a:stretch>
        </p:blipFill>
        <p:spPr>
          <a:xfrm>
            <a:off x="5635843" y="4417454"/>
            <a:ext cx="6096811" cy="1223492"/>
          </a:xfrm>
          <a:prstGeom prst="rect">
            <a:avLst/>
          </a:prstGeom>
        </p:spPr>
      </p:pic>
      <p:sp>
        <p:nvSpPr>
          <p:cNvPr id="17" name="TextBox 7">
            <a:extLst>
              <a:ext uri="{FF2B5EF4-FFF2-40B4-BE49-F238E27FC236}">
                <a16:creationId xmlns:a16="http://schemas.microsoft.com/office/drawing/2014/main" id="{9FE61C8F-6EA2-4DD4-B578-B1242356F7D3}"/>
              </a:ext>
            </a:extLst>
          </p:cNvPr>
          <p:cNvSpPr txBox="1"/>
          <p:nvPr/>
        </p:nvSpPr>
        <p:spPr>
          <a:xfrm>
            <a:off x="508627" y="6018227"/>
            <a:ext cx="219771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GTA </a:t>
            </a:r>
            <a:r>
              <a:rPr lang="en-US" sz="1100" b="1" dirty="0" err="1">
                <a:solidFill>
                  <a:srgbClr val="0070C0"/>
                </a:solidFill>
              </a:rPr>
              <a:t>Huijsmans</a:t>
            </a:r>
            <a:r>
              <a:rPr lang="en-US" sz="1100" b="1" dirty="0">
                <a:solidFill>
                  <a:srgbClr val="0070C0"/>
                </a:solidFill>
              </a:rPr>
              <a:t>, M Becoulet et al</a:t>
            </a:r>
          </a:p>
        </p:txBody>
      </p:sp>
    </p:spTree>
    <p:extLst>
      <p:ext uri="{BB962C8B-B14F-4D97-AF65-F5344CB8AC3E}">
        <p14:creationId xmlns:p14="http://schemas.microsoft.com/office/powerpoint/2010/main" val="4251870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JOREK </a:t>
            </a:r>
            <a:r>
              <a:rPr lang="de-DE" dirty="0" err="1"/>
              <a:t>as</a:t>
            </a:r>
            <a:r>
              <a:rPr lang="de-DE" dirty="0"/>
              <a:t> GK Code: ITG/TEM in COMPASS L-Mode</a:t>
            </a:r>
          </a:p>
        </p:txBody>
      </p:sp>
      <p:sp>
        <p:nvSpPr>
          <p:cNvPr id="10" name="Datumsplatzhalter 3">
            <a:extLst>
              <a:ext uri="{FF2B5EF4-FFF2-40B4-BE49-F238E27FC236}">
                <a16:creationId xmlns:a16="http://schemas.microsoft.com/office/drawing/2014/main" id="{C2928822-0058-4CE8-85D5-5280DFE6F57F}"/>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D574988-2F0E-418F-8428-C957352B527D}"/>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0266B526-2E5C-46A6-9E1C-74908421743F}"/>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29</a:t>
            </a:fld>
            <a:endParaRPr lang="de-DE" dirty="0"/>
          </a:p>
        </p:txBody>
      </p:sp>
      <p:sp>
        <p:nvSpPr>
          <p:cNvPr id="29" name="Rectangle 15">
            <a:extLst>
              <a:ext uri="{FF2B5EF4-FFF2-40B4-BE49-F238E27FC236}">
                <a16:creationId xmlns:a16="http://schemas.microsoft.com/office/drawing/2014/main" id="{BD80D1E4-BE5D-4669-813E-50D2B532B300}"/>
              </a:ext>
            </a:extLst>
          </p:cNvPr>
          <p:cNvSpPr/>
          <p:nvPr/>
        </p:nvSpPr>
        <p:spPr>
          <a:xfrm>
            <a:off x="2841424" y="1123283"/>
            <a:ext cx="2900470" cy="1200329"/>
          </a:xfrm>
          <a:prstGeom prst="rect">
            <a:avLst/>
          </a:prstGeom>
        </p:spPr>
        <p:txBody>
          <a:bodyPr wrap="square">
            <a:spAutoFit/>
          </a:bodyPr>
          <a:lstStyle/>
          <a:p>
            <a:r>
              <a:rPr lang="en-GB" dirty="0">
                <a:latin typeface="Arial" panose="020B0604020202020204" pitchFamily="34" charset="0"/>
                <a:cs typeface="Arial" panose="020B0604020202020204" pitchFamily="34" charset="0"/>
              </a:rPr>
              <a:t>Magnetic flux perturbation with RMP(1.5kAt, N=2) with plasma response calculated by JOREK</a:t>
            </a:r>
          </a:p>
        </p:txBody>
      </p:sp>
      <p:pic>
        <p:nvPicPr>
          <p:cNvPr id="30" name="Image 2">
            <a:extLst>
              <a:ext uri="{FF2B5EF4-FFF2-40B4-BE49-F238E27FC236}">
                <a16:creationId xmlns:a16="http://schemas.microsoft.com/office/drawing/2014/main" id="{DC76D3C1-B1DC-48BA-8250-27C5DAE9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930" y="2753027"/>
            <a:ext cx="2739505" cy="3386337"/>
          </a:xfrm>
          <a:prstGeom prst="rect">
            <a:avLst/>
          </a:prstGeom>
        </p:spPr>
      </p:pic>
      <p:pic>
        <p:nvPicPr>
          <p:cNvPr id="31" name="Image 14">
            <a:extLst>
              <a:ext uri="{FF2B5EF4-FFF2-40B4-BE49-F238E27FC236}">
                <a16:creationId xmlns:a16="http://schemas.microsoft.com/office/drawing/2014/main" id="{145408E3-F1FA-486C-917D-E8E1E597C772}"/>
              </a:ext>
            </a:extLst>
          </p:cNvPr>
          <p:cNvPicPr>
            <a:picLocks noChangeAspect="1"/>
          </p:cNvPicPr>
          <p:nvPr/>
        </p:nvPicPr>
        <p:blipFill>
          <a:blip r:embed="rId3"/>
          <a:stretch>
            <a:fillRect/>
          </a:stretch>
        </p:blipFill>
        <p:spPr>
          <a:xfrm>
            <a:off x="5793022" y="2443208"/>
            <a:ext cx="2651731" cy="3711388"/>
          </a:xfrm>
          <a:prstGeom prst="rect">
            <a:avLst/>
          </a:prstGeom>
        </p:spPr>
      </p:pic>
      <p:pic>
        <p:nvPicPr>
          <p:cNvPr id="32" name="Image 20">
            <a:extLst>
              <a:ext uri="{FF2B5EF4-FFF2-40B4-BE49-F238E27FC236}">
                <a16:creationId xmlns:a16="http://schemas.microsoft.com/office/drawing/2014/main" id="{5D814395-DF79-4323-9B48-F7E9931862DE}"/>
              </a:ext>
            </a:extLst>
          </p:cNvPr>
          <p:cNvPicPr>
            <a:picLocks noChangeAspect="1"/>
          </p:cNvPicPr>
          <p:nvPr/>
        </p:nvPicPr>
        <p:blipFill>
          <a:blip r:embed="rId4"/>
          <a:stretch>
            <a:fillRect/>
          </a:stretch>
        </p:blipFill>
        <p:spPr>
          <a:xfrm>
            <a:off x="247142" y="2544383"/>
            <a:ext cx="2594282" cy="3637108"/>
          </a:xfrm>
          <a:prstGeom prst="rect">
            <a:avLst/>
          </a:prstGeom>
        </p:spPr>
      </p:pic>
      <p:sp>
        <p:nvSpPr>
          <p:cNvPr id="33" name="Rectangle 21">
            <a:extLst>
              <a:ext uri="{FF2B5EF4-FFF2-40B4-BE49-F238E27FC236}">
                <a16:creationId xmlns:a16="http://schemas.microsoft.com/office/drawing/2014/main" id="{F9B111D2-1A12-435F-A0D1-48B5A278E34A}"/>
              </a:ext>
            </a:extLst>
          </p:cNvPr>
          <p:cNvSpPr/>
          <p:nvPr/>
        </p:nvSpPr>
        <p:spPr>
          <a:xfrm>
            <a:off x="0" y="1195000"/>
            <a:ext cx="2653941" cy="646331"/>
          </a:xfrm>
          <a:prstGeom prst="rect">
            <a:avLst/>
          </a:prstGeom>
        </p:spPr>
        <p:txBody>
          <a:bodyPr wrap="square">
            <a:spAutoFit/>
          </a:bodyPr>
          <a:lstStyle/>
          <a:p>
            <a:r>
              <a:rPr lang="en-GB" dirty="0">
                <a:latin typeface="Arial" panose="020B0604020202020204" pitchFamily="34" charset="0"/>
                <a:cs typeface="Arial" panose="020B0604020202020204" pitchFamily="34" charset="0"/>
              </a:rPr>
              <a:t>Density fluctuations without RMPs</a:t>
            </a:r>
          </a:p>
        </p:txBody>
      </p:sp>
      <p:sp>
        <p:nvSpPr>
          <p:cNvPr id="34" name="Rectangle 22">
            <a:extLst>
              <a:ext uri="{FF2B5EF4-FFF2-40B4-BE49-F238E27FC236}">
                <a16:creationId xmlns:a16="http://schemas.microsoft.com/office/drawing/2014/main" id="{737D11A8-B76A-482F-AEB8-D399F360A6BC}"/>
              </a:ext>
            </a:extLst>
          </p:cNvPr>
          <p:cNvSpPr/>
          <p:nvPr/>
        </p:nvSpPr>
        <p:spPr>
          <a:xfrm>
            <a:off x="5921188" y="1172589"/>
            <a:ext cx="2653941" cy="923330"/>
          </a:xfrm>
          <a:prstGeom prst="rect">
            <a:avLst/>
          </a:prstGeom>
        </p:spPr>
        <p:txBody>
          <a:bodyPr wrap="square">
            <a:spAutoFit/>
          </a:bodyPr>
          <a:lstStyle/>
          <a:p>
            <a:r>
              <a:rPr lang="en-GB" dirty="0">
                <a:latin typeface="Arial" panose="020B0604020202020204" pitchFamily="34" charset="0"/>
                <a:cs typeface="Arial" panose="020B0604020202020204" pitchFamily="34" charset="0"/>
              </a:rPr>
              <a:t>Density fluctuations with RMPs are increased=&gt; density pump-out</a:t>
            </a:r>
          </a:p>
        </p:txBody>
      </p:sp>
      <p:pic>
        <p:nvPicPr>
          <p:cNvPr id="35" name="Image 23">
            <a:extLst>
              <a:ext uri="{FF2B5EF4-FFF2-40B4-BE49-F238E27FC236}">
                <a16:creationId xmlns:a16="http://schemas.microsoft.com/office/drawing/2014/main" id="{86BB4C22-339D-465D-8578-266FA3D783AC}"/>
              </a:ext>
            </a:extLst>
          </p:cNvPr>
          <p:cNvPicPr>
            <a:picLocks noChangeAspect="1"/>
          </p:cNvPicPr>
          <p:nvPr/>
        </p:nvPicPr>
        <p:blipFill>
          <a:blip r:embed="rId5"/>
          <a:stretch>
            <a:fillRect/>
          </a:stretch>
        </p:blipFill>
        <p:spPr>
          <a:xfrm>
            <a:off x="8458200" y="2698703"/>
            <a:ext cx="3065930" cy="3482788"/>
          </a:xfrm>
          <a:prstGeom prst="rect">
            <a:avLst/>
          </a:prstGeom>
          <a:ln w="19050">
            <a:solidFill>
              <a:schemeClr val="tx1"/>
            </a:solidFill>
          </a:ln>
        </p:spPr>
      </p:pic>
      <p:sp>
        <p:nvSpPr>
          <p:cNvPr id="36" name="ZoneTexte 24">
            <a:extLst>
              <a:ext uri="{FF2B5EF4-FFF2-40B4-BE49-F238E27FC236}">
                <a16:creationId xmlns:a16="http://schemas.microsoft.com/office/drawing/2014/main" id="{14C9E3B3-A0D4-4C3E-A6EF-6335BF94DDFC}"/>
              </a:ext>
            </a:extLst>
          </p:cNvPr>
          <p:cNvSpPr txBox="1"/>
          <p:nvPr/>
        </p:nvSpPr>
        <p:spPr>
          <a:xfrm>
            <a:off x="9046509" y="1263459"/>
            <a:ext cx="2558302" cy="923330"/>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Density pump-out with RMPs due to increased turbulence</a:t>
            </a:r>
            <a:endParaRPr lang="fr-FR" dirty="0"/>
          </a:p>
        </p:txBody>
      </p:sp>
      <p:sp>
        <p:nvSpPr>
          <p:cNvPr id="4" name="Textfeld 3">
            <a:extLst>
              <a:ext uri="{FF2B5EF4-FFF2-40B4-BE49-F238E27FC236}">
                <a16:creationId xmlns:a16="http://schemas.microsoft.com/office/drawing/2014/main" id="{52CF3E86-0345-4D3F-B7E9-E966FDC293BC}"/>
              </a:ext>
            </a:extLst>
          </p:cNvPr>
          <p:cNvSpPr txBox="1"/>
          <p:nvPr/>
        </p:nvSpPr>
        <p:spPr>
          <a:xfrm>
            <a:off x="4742412" y="6343012"/>
            <a:ext cx="6033703"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 broad application e.g. to turbulence in negative triangularity</a:t>
            </a:r>
            <a:endParaRPr lang="de-DE" sz="1600" b="1" dirty="0" err="1"/>
          </a:p>
        </p:txBody>
      </p:sp>
      <p:sp>
        <p:nvSpPr>
          <p:cNvPr id="37" name="TextBox 7">
            <a:extLst>
              <a:ext uri="{FF2B5EF4-FFF2-40B4-BE49-F238E27FC236}">
                <a16:creationId xmlns:a16="http://schemas.microsoft.com/office/drawing/2014/main" id="{D4EF148C-E6BB-42CE-AC8C-4FB37C00C245}"/>
              </a:ext>
            </a:extLst>
          </p:cNvPr>
          <p:cNvSpPr txBox="1"/>
          <p:nvPr/>
        </p:nvSpPr>
        <p:spPr>
          <a:xfrm>
            <a:off x="1043649" y="6286907"/>
            <a:ext cx="2236190" cy="169277"/>
          </a:xfrm>
          <a:prstGeom prst="rect">
            <a:avLst/>
          </a:prstGeom>
          <a:noFill/>
        </p:spPr>
        <p:txBody>
          <a:bodyPr wrap="none" lIns="0" tIns="0" rIns="0" bIns="0" rtlCol="0" anchor="t" anchorCtr="0">
            <a:spAutoFit/>
          </a:bodyPr>
          <a:lstStyle/>
          <a:p>
            <a:pPr>
              <a:spcBef>
                <a:spcPts val="1150"/>
              </a:spcBef>
            </a:pPr>
            <a:r>
              <a:rPr lang="en-US" sz="1100" b="1" dirty="0">
                <a:solidFill>
                  <a:srgbClr val="0070C0"/>
                </a:solidFill>
              </a:rPr>
              <a:t>M Becoulet , GTA </a:t>
            </a:r>
            <a:r>
              <a:rPr lang="en-US" sz="1100" b="1" dirty="0" err="1">
                <a:solidFill>
                  <a:srgbClr val="0070C0"/>
                </a:solidFill>
              </a:rPr>
              <a:t>Huijsmans</a:t>
            </a:r>
            <a:r>
              <a:rPr lang="en-US" sz="1100" b="1" dirty="0">
                <a:solidFill>
                  <a:srgbClr val="0070C0"/>
                </a:solidFill>
              </a:rPr>
              <a:t> et al</a:t>
            </a:r>
          </a:p>
        </p:txBody>
      </p:sp>
    </p:spTree>
    <p:extLst>
      <p:ext uri="{BB962C8B-B14F-4D97-AF65-F5344CB8AC3E}">
        <p14:creationId xmlns:p14="http://schemas.microsoft.com/office/powerpoint/2010/main" val="314453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102158-A254-4FE6-A525-878044AF776F}"/>
              </a:ext>
            </a:extLst>
          </p:cNvPr>
          <p:cNvSpPr>
            <a:spLocks noGrp="1"/>
          </p:cNvSpPr>
          <p:nvPr>
            <p:ph type="body" sz="quarter" idx="17"/>
          </p:nvPr>
        </p:nvSpPr>
        <p:spPr/>
        <p:txBody>
          <a:bodyPr>
            <a:normAutofit fontScale="92500" lnSpcReduction="20000"/>
          </a:bodyPr>
          <a:lstStyle/>
          <a:p>
            <a:r>
              <a:rPr lang="en-US" b="1" dirty="0"/>
              <a:t>Multi-scale in time and space</a:t>
            </a:r>
          </a:p>
          <a:p>
            <a:r>
              <a:rPr lang="en-US" dirty="0"/>
              <a:t>Global simulations ↔ fine local structures</a:t>
            </a:r>
          </a:p>
          <a:p>
            <a:r>
              <a:rPr lang="en-US" dirty="0"/>
              <a:t>Long time scales   ↔ fast bursts of instabilities</a:t>
            </a:r>
          </a:p>
          <a:p>
            <a:endParaRPr lang="en-US" dirty="0"/>
          </a:p>
          <a:p>
            <a:r>
              <a:rPr lang="en-US" b="1" dirty="0"/>
              <a:t>Truly multi-physics</a:t>
            </a:r>
          </a:p>
          <a:p>
            <a:r>
              <a:rPr lang="en-US" dirty="0"/>
              <a:t>Main plasma • impurities • neutrals • atomic physics • radiation • plasma-wall interaction • relativistic electrons • pellets • turbulence • electro-magnetic interaction with conducting structures • …</a:t>
            </a:r>
          </a:p>
          <a:p>
            <a:endParaRPr lang="en-US" b="1" dirty="0"/>
          </a:p>
          <a:p>
            <a:r>
              <a:rPr lang="en-US" b="1" dirty="0"/>
              <a:t>Absolutely non-perturbative</a:t>
            </a:r>
          </a:p>
          <a:p>
            <a:r>
              <a:rPr lang="en-US" dirty="0"/>
              <a:t>Complete change of magnetic topology • enormous </a:t>
            </a:r>
            <a:r>
              <a:rPr lang="en-US" dirty="0" err="1"/>
              <a:t>spatio</a:t>
            </a:r>
            <a:r>
              <a:rPr lang="en-US" dirty="0"/>
              <a:t>-temporal variations • global re-distribution and loss of heat, particles and current</a:t>
            </a:r>
          </a:p>
          <a:p>
            <a:endParaRPr lang="en-US" dirty="0"/>
          </a:p>
          <a:p>
            <a:r>
              <a:rPr lang="en-US" b="1" dirty="0"/>
              <a:t>Extreme anisotropy</a:t>
            </a:r>
          </a:p>
          <a:p>
            <a:r>
              <a:rPr lang="en-US" dirty="0"/>
              <a:t>Heat transport along field lines ~10</a:t>
            </a:r>
            <a:r>
              <a:rPr lang="en-US" baseline="30000" dirty="0"/>
              <a:t>9</a:t>
            </a:r>
            <a:r>
              <a:rPr lang="en-US" dirty="0"/>
              <a:t> times faster than perpendicular to them</a:t>
            </a:r>
          </a:p>
          <a:p>
            <a:endParaRPr lang="en-US" dirty="0"/>
          </a:p>
        </p:txBody>
      </p:sp>
      <p:sp>
        <p:nvSpPr>
          <p:cNvPr id="4" name="Title 3">
            <a:extLst>
              <a:ext uri="{FF2B5EF4-FFF2-40B4-BE49-F238E27FC236}">
                <a16:creationId xmlns:a16="http://schemas.microsoft.com/office/drawing/2014/main" id="{0D52673C-119F-4920-848C-433E7B39AC44}"/>
              </a:ext>
            </a:extLst>
          </p:cNvPr>
          <p:cNvSpPr>
            <a:spLocks noGrp="1"/>
          </p:cNvSpPr>
          <p:nvPr>
            <p:ph type="title"/>
          </p:nvPr>
        </p:nvSpPr>
        <p:spPr/>
        <p:txBody>
          <a:bodyPr/>
          <a:lstStyle/>
          <a:p>
            <a:r>
              <a:rPr lang="en-US" dirty="0"/>
              <a:t>Challenges</a:t>
            </a:r>
            <a:endParaRPr lang="de-DE" dirty="0"/>
          </a:p>
        </p:txBody>
      </p:sp>
      <p:sp>
        <p:nvSpPr>
          <p:cNvPr id="10" name="Datumsplatzhalter 3">
            <a:extLst>
              <a:ext uri="{FF2B5EF4-FFF2-40B4-BE49-F238E27FC236}">
                <a16:creationId xmlns:a16="http://schemas.microsoft.com/office/drawing/2014/main" id="{B2F2F864-7566-40B1-9E72-DF8A947D517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48759323-15D5-414B-A53A-6F406E0CC6E1}"/>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BFB268FA-5D89-4A29-ADB4-2BA3F8F4870D}"/>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a:t>
            </a:fld>
            <a:endParaRPr lang="de-DE" dirty="0"/>
          </a:p>
        </p:txBody>
      </p:sp>
    </p:spTree>
    <p:extLst>
      <p:ext uri="{BB962C8B-B14F-4D97-AF65-F5344CB8AC3E}">
        <p14:creationId xmlns:p14="http://schemas.microsoft.com/office/powerpoint/2010/main" val="30938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1996556-B7D1-45A1-BF39-18E0B7C64004}"/>
              </a:ext>
            </a:extLst>
          </p:cNvPr>
          <p:cNvSpPr>
            <a:spLocks noGrp="1"/>
          </p:cNvSpPr>
          <p:nvPr>
            <p:ph sz="quarter" idx="13"/>
          </p:nvPr>
        </p:nvSpPr>
        <p:spPr>
          <a:xfrm>
            <a:off x="658812" y="1609726"/>
            <a:ext cx="4673803" cy="4843462"/>
          </a:xfrm>
        </p:spPr>
        <p:txBody>
          <a:bodyPr>
            <a:normAutofit fontScale="92500" lnSpcReduction="10000"/>
          </a:bodyPr>
          <a:lstStyle/>
          <a:p>
            <a:pPr marL="285750" indent="-285750">
              <a:buFont typeface="Arial" panose="020B0604020202020204" pitchFamily="34" charset="0"/>
              <a:buChar char="•"/>
            </a:pPr>
            <a:r>
              <a:rPr lang="en-US" dirty="0"/>
              <a:t>Multi-harmonic simulations enhanced by the piecewise field-aligned finite element method (PFAFEM)</a:t>
            </a:r>
          </a:p>
          <a:p>
            <a:pPr marL="285750" indent="-285750">
              <a:buFont typeface="Arial" panose="020B0604020202020204" pitchFamily="34" charset="0"/>
              <a:buChar char="•"/>
            </a:pPr>
            <a:r>
              <a:rPr lang="en-US" dirty="0"/>
              <a:t>Traditional grid, but </a:t>
            </a:r>
            <a:r>
              <a:rPr lang="en-US" i="1" dirty="0"/>
              <a:t>basis functions </a:t>
            </a:r>
            <a:r>
              <a:rPr lang="en-US" dirty="0" err="1"/>
              <a:t>piecewisely</a:t>
            </a:r>
            <a:r>
              <a:rPr lang="en-US" dirty="0"/>
              <a:t> field-aligned</a:t>
            </a:r>
          </a:p>
          <a:p>
            <a:pPr marL="285750" indent="-285750">
              <a:buFont typeface="Arial" panose="020B0604020202020204" pitchFamily="34" charset="0"/>
              <a:buChar char="•"/>
            </a:pPr>
            <a:r>
              <a:rPr lang="en-US" dirty="0"/>
              <a:t>&gt;10× efficiency in grid and particle usage</a:t>
            </a:r>
          </a:p>
          <a:p>
            <a:pPr marL="285750" indent="-285750">
              <a:buFont typeface="Arial" panose="020B0604020202020204" pitchFamily="34" charset="0"/>
              <a:buChar char="•"/>
            </a:pPr>
            <a:r>
              <a:rPr lang="en-US" dirty="0"/>
              <a:t>Multi-harmonics simulations of the ion temperature gradient mode capture the nonlinear spreading of turbulence </a:t>
            </a:r>
          </a:p>
          <a:p>
            <a:pPr marL="285750" indent="-285750">
              <a:buFont typeface="Arial" panose="020B0604020202020204" pitchFamily="34" charset="0"/>
              <a:buChar char="•"/>
            </a:pPr>
            <a:r>
              <a:rPr lang="en-US" dirty="0"/>
              <a:t>Applicability: Core and edge across separatrix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methods were transferred from TRIMEG to JOREK already and some are being implemented into EUTERPE</a:t>
            </a:r>
            <a:endParaRPr lang="de-DE" dirty="0"/>
          </a:p>
        </p:txBody>
      </p:sp>
      <p:sp>
        <p:nvSpPr>
          <p:cNvPr id="6" name="Titel 5">
            <a:extLst>
              <a:ext uri="{FF2B5EF4-FFF2-40B4-BE49-F238E27FC236}">
                <a16:creationId xmlns:a16="http://schemas.microsoft.com/office/drawing/2014/main" id="{30F09636-1353-4A41-8295-2243BD320864}"/>
              </a:ext>
            </a:extLst>
          </p:cNvPr>
          <p:cNvSpPr>
            <a:spLocks noGrp="1"/>
          </p:cNvSpPr>
          <p:nvPr>
            <p:ph type="title"/>
          </p:nvPr>
        </p:nvSpPr>
        <p:spPr/>
        <p:txBody>
          <a:bodyPr/>
          <a:lstStyle/>
          <a:p>
            <a:r>
              <a:rPr lang="en-US" dirty="0"/>
              <a:t>Piecewise Field-Aligned Finite Elements for</a:t>
            </a:r>
            <a:br>
              <a:rPr lang="en-US" dirty="0"/>
            </a:br>
            <a:r>
              <a:rPr lang="en-US" dirty="0"/>
              <a:t>Multi-Harmonic PiC Simulations in TRIMEG</a:t>
            </a:r>
            <a:endParaRPr lang="de-DE" dirty="0"/>
          </a:p>
        </p:txBody>
      </p:sp>
      <p:pic>
        <p:nvPicPr>
          <p:cNvPr id="7" name="Picture 3">
            <a:extLst>
              <a:ext uri="{FF2B5EF4-FFF2-40B4-BE49-F238E27FC236}">
                <a16:creationId xmlns:a16="http://schemas.microsoft.com/office/drawing/2014/main" id="{24D78528-FF42-48AA-ACE7-23DA35629FB7}"/>
              </a:ext>
            </a:extLst>
          </p:cNvPr>
          <p:cNvPicPr>
            <a:picLocks noChangeAspect="1"/>
          </p:cNvPicPr>
          <p:nvPr/>
        </p:nvPicPr>
        <p:blipFill rotWithShape="1">
          <a:blip r:embed="rId2">
            <a:extLst>
              <a:ext uri="{28A0092B-C50C-407E-A947-70E740481C1C}">
                <a14:useLocalDpi xmlns:a14="http://schemas.microsoft.com/office/drawing/2010/main" val="0"/>
              </a:ext>
            </a:extLst>
          </a:blip>
          <a:srcRect r="1984"/>
          <a:stretch/>
        </p:blipFill>
        <p:spPr>
          <a:xfrm>
            <a:off x="6096000" y="1717756"/>
            <a:ext cx="2774675" cy="1631964"/>
          </a:xfrm>
          <a:prstGeom prst="rect">
            <a:avLst/>
          </a:prstGeom>
        </p:spPr>
      </p:pic>
      <p:pic>
        <p:nvPicPr>
          <p:cNvPr id="8" name="Content Placeholder 14">
            <a:extLst>
              <a:ext uri="{FF2B5EF4-FFF2-40B4-BE49-F238E27FC236}">
                <a16:creationId xmlns:a16="http://schemas.microsoft.com/office/drawing/2014/main" id="{587C4BA5-3C37-49F9-9521-E064CA015001}"/>
              </a:ext>
            </a:extLst>
          </p:cNvPr>
          <p:cNvPicPr>
            <a:picLocks noChangeAspect="1"/>
          </p:cNvPicPr>
          <p:nvPr/>
        </p:nvPicPr>
        <p:blipFill rotWithShape="1">
          <a:blip r:embed="rId3">
            <a:extLst>
              <a:ext uri="{28A0092B-C50C-407E-A947-70E740481C1C}">
                <a14:useLocalDpi xmlns:a14="http://schemas.microsoft.com/office/drawing/2010/main" val="0"/>
              </a:ext>
            </a:extLst>
          </a:blip>
          <a:srcRect t="8316" r="5882" b="5392"/>
          <a:stretch/>
        </p:blipFill>
        <p:spPr>
          <a:xfrm>
            <a:off x="6217120" y="3971570"/>
            <a:ext cx="2834813" cy="2436683"/>
          </a:xfrm>
          <a:prstGeom prst="rect">
            <a:avLst/>
          </a:prstGeom>
        </p:spPr>
      </p:pic>
      <p:pic>
        <p:nvPicPr>
          <p:cNvPr id="9" name="Picture 6">
            <a:extLst>
              <a:ext uri="{FF2B5EF4-FFF2-40B4-BE49-F238E27FC236}">
                <a16:creationId xmlns:a16="http://schemas.microsoft.com/office/drawing/2014/main" id="{33821233-648A-46F1-99E6-1B2523329577}"/>
              </a:ext>
            </a:extLst>
          </p:cNvPr>
          <p:cNvPicPr>
            <a:picLocks noChangeAspect="1"/>
          </p:cNvPicPr>
          <p:nvPr/>
        </p:nvPicPr>
        <p:blipFill rotWithShape="1">
          <a:blip r:embed="rId4">
            <a:extLst>
              <a:ext uri="{28A0092B-C50C-407E-A947-70E740481C1C}">
                <a14:useLocalDpi xmlns:a14="http://schemas.microsoft.com/office/drawing/2010/main" val="0"/>
              </a:ext>
            </a:extLst>
          </a:blip>
          <a:srcRect l="3901" r="16547"/>
          <a:stretch/>
        </p:blipFill>
        <p:spPr>
          <a:xfrm>
            <a:off x="8926285" y="1378593"/>
            <a:ext cx="3265715" cy="5185953"/>
          </a:xfrm>
          <a:prstGeom prst="rect">
            <a:avLst/>
          </a:prstGeom>
        </p:spPr>
      </p:pic>
      <p:sp>
        <p:nvSpPr>
          <p:cNvPr id="10" name="Datumsplatzhalter 3">
            <a:extLst>
              <a:ext uri="{FF2B5EF4-FFF2-40B4-BE49-F238E27FC236}">
                <a16:creationId xmlns:a16="http://schemas.microsoft.com/office/drawing/2014/main" id="{4B652080-1801-487F-99F5-D86C15967A06}"/>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2F79025-BB0D-4EEA-8ADF-3D5A7A1E8D02}"/>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51E998A6-ABCF-4503-9598-9E0E4EF32BCA}"/>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30</a:t>
            </a:fld>
            <a:endParaRPr lang="de-DE" dirty="0"/>
          </a:p>
        </p:txBody>
      </p:sp>
      <p:sp>
        <p:nvSpPr>
          <p:cNvPr id="13" name="TextBox 7">
            <a:extLst>
              <a:ext uri="{FF2B5EF4-FFF2-40B4-BE49-F238E27FC236}">
                <a16:creationId xmlns:a16="http://schemas.microsoft.com/office/drawing/2014/main" id="{BBE4E6D7-27A2-40C9-9CD5-A4D9180F033A}"/>
              </a:ext>
            </a:extLst>
          </p:cNvPr>
          <p:cNvSpPr txBox="1"/>
          <p:nvPr/>
        </p:nvSpPr>
        <p:spPr>
          <a:xfrm>
            <a:off x="5861253" y="6453188"/>
            <a:ext cx="711733"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ZX Lu et al</a:t>
            </a:r>
          </a:p>
        </p:txBody>
      </p:sp>
    </p:spTree>
    <p:extLst>
      <p:ext uri="{BB962C8B-B14F-4D97-AF65-F5344CB8AC3E}">
        <p14:creationId xmlns:p14="http://schemas.microsoft.com/office/powerpoint/2010/main" val="3627307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C522F3-684C-4BAF-A09A-156772411124}"/>
              </a:ext>
            </a:extLst>
          </p:cNvPr>
          <p:cNvSpPr>
            <a:spLocks noGrp="1"/>
          </p:cNvSpPr>
          <p:nvPr>
            <p:ph sz="quarter" idx="13"/>
          </p:nvPr>
        </p:nvSpPr>
        <p:spPr>
          <a:xfrm>
            <a:off x="658812" y="1609726"/>
            <a:ext cx="5829271" cy="4843462"/>
          </a:xfrm>
        </p:spPr>
        <p:txBody>
          <a:bodyPr>
            <a:normAutofit/>
          </a:bodyPr>
          <a:lstStyle/>
          <a:p>
            <a:r>
              <a:rPr lang="en-US" b="1" dirty="0">
                <a:solidFill>
                  <a:schemeClr val="accent1">
                    <a:lumMod val="75000"/>
                  </a:schemeClr>
                </a:solidFill>
              </a:rPr>
              <a:t>REs:</a:t>
            </a:r>
            <a:r>
              <a:rPr lang="en-US" dirty="0"/>
              <a:t> Our work supported and to some extent enabled 3D RE beam termination studies with fluid as well as advanced hybrid fluid-kinetic models (lead by TSVV 9)</a:t>
            </a:r>
          </a:p>
          <a:p>
            <a:endParaRPr lang="en-US" dirty="0"/>
          </a:p>
          <a:p>
            <a:r>
              <a:rPr lang="en-US" b="1" dirty="0">
                <a:solidFill>
                  <a:schemeClr val="accent1">
                    <a:lumMod val="75000"/>
                  </a:schemeClr>
                </a:solidFill>
              </a:rPr>
              <a:t>EPs:</a:t>
            </a:r>
            <a:r>
              <a:rPr lang="en-US" dirty="0"/>
              <a:t> Our work supported and to some extent enabled studies of q=1 instabilities and interaction with EPs</a:t>
            </a:r>
            <a:br>
              <a:rPr lang="en-US" dirty="0"/>
            </a:br>
            <a:r>
              <a:rPr lang="en-US" dirty="0"/>
              <a:t>(lead by TSVV 10)</a:t>
            </a:r>
          </a:p>
          <a:p>
            <a:endParaRPr lang="en-US" dirty="0"/>
          </a:p>
          <a:p>
            <a:r>
              <a:rPr lang="en-US" b="1" dirty="0">
                <a:solidFill>
                  <a:schemeClr val="accent1">
                    <a:lumMod val="75000"/>
                  </a:schemeClr>
                </a:solidFill>
              </a:rPr>
              <a:t>Stellarator:</a:t>
            </a:r>
            <a:r>
              <a:rPr lang="en-US" dirty="0"/>
              <a:t> Our work established novel modeling capabilities in Europe to study questions regarding island divertor geometry, pellet ablation, ECCD induced core crashes, edge instabilities, and exhaust</a:t>
            </a:r>
          </a:p>
        </p:txBody>
      </p:sp>
      <p:sp>
        <p:nvSpPr>
          <p:cNvPr id="6" name="Title 5">
            <a:extLst>
              <a:ext uri="{FF2B5EF4-FFF2-40B4-BE49-F238E27FC236}">
                <a16:creationId xmlns:a16="http://schemas.microsoft.com/office/drawing/2014/main" id="{FF429120-54BF-4067-BE5A-3B9C97DCB26F}"/>
              </a:ext>
            </a:extLst>
          </p:cNvPr>
          <p:cNvSpPr>
            <a:spLocks noGrp="1"/>
          </p:cNvSpPr>
          <p:nvPr>
            <p:ph type="title"/>
          </p:nvPr>
        </p:nvSpPr>
        <p:spPr/>
        <p:txBody>
          <a:bodyPr/>
          <a:lstStyle/>
          <a:p>
            <a:r>
              <a:rPr lang="en-US" dirty="0"/>
              <a:t>Support of further work</a:t>
            </a:r>
            <a:endParaRPr lang="de-DE" dirty="0"/>
          </a:p>
        </p:txBody>
      </p:sp>
      <p:pic>
        <p:nvPicPr>
          <p:cNvPr id="14" name="Grafik 13">
            <a:extLst>
              <a:ext uri="{FF2B5EF4-FFF2-40B4-BE49-F238E27FC236}">
                <a16:creationId xmlns:a16="http://schemas.microsoft.com/office/drawing/2014/main" id="{C5DFA5E3-73D9-4D8E-976D-6B9F06FA30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864" y="936553"/>
            <a:ext cx="2160903" cy="1620677"/>
          </a:xfrm>
          <a:prstGeom prst="rect">
            <a:avLst/>
          </a:prstGeom>
        </p:spPr>
      </p:pic>
      <p:pic>
        <p:nvPicPr>
          <p:cNvPr id="15" name="Grafik 14">
            <a:extLst>
              <a:ext uri="{FF2B5EF4-FFF2-40B4-BE49-F238E27FC236}">
                <a16:creationId xmlns:a16="http://schemas.microsoft.com/office/drawing/2014/main" id="{0C12D740-4A9F-4AFA-92C8-5C71EC9F4A28}"/>
              </a:ext>
            </a:extLst>
          </p:cNvPr>
          <p:cNvPicPr>
            <a:picLocks noChangeAspect="1"/>
          </p:cNvPicPr>
          <p:nvPr/>
        </p:nvPicPr>
        <p:blipFill>
          <a:blip r:embed="rId3">
            <a:extLst>
              <a:ext uri="{BEBA8EAE-BF5A-486C-A8C5-ECC9F3942E4B}">
                <a14:imgProps xmlns:a14="http://schemas.microsoft.com/office/drawing/2010/main">
                  <a14:imgLayer r:embed="rId4">
                    <a14:imgEffect>
                      <a14:saturation sat="120000"/>
                    </a14:imgEffect>
                    <a14:imgEffect>
                      <a14:brightnessContrast bright="20000" contrast="20000"/>
                    </a14:imgEffect>
                  </a14:imgLayer>
                </a14:imgProps>
              </a:ext>
            </a:extLst>
          </a:blip>
          <a:stretch>
            <a:fillRect/>
          </a:stretch>
        </p:blipFill>
        <p:spPr>
          <a:xfrm>
            <a:off x="6823229" y="4677454"/>
            <a:ext cx="2062172" cy="2070702"/>
          </a:xfrm>
          <a:prstGeom prst="rect">
            <a:avLst/>
          </a:prstGeom>
        </p:spPr>
      </p:pic>
      <p:sp>
        <p:nvSpPr>
          <p:cNvPr id="9" name="Datumsplatzhalter 3">
            <a:extLst>
              <a:ext uri="{FF2B5EF4-FFF2-40B4-BE49-F238E27FC236}">
                <a16:creationId xmlns:a16="http://schemas.microsoft.com/office/drawing/2014/main" id="{223C1C82-C27C-4D5D-A3B9-5743BD1ED941}"/>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3" name="Fußzeilenplatzhalter 4">
            <a:extLst>
              <a:ext uri="{FF2B5EF4-FFF2-40B4-BE49-F238E27FC236}">
                <a16:creationId xmlns:a16="http://schemas.microsoft.com/office/drawing/2014/main" id="{F04ED5DB-5265-42A2-AE7B-15F306D9F694}"/>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6" name="Foliennummernplatzhalter 5">
            <a:extLst>
              <a:ext uri="{FF2B5EF4-FFF2-40B4-BE49-F238E27FC236}">
                <a16:creationId xmlns:a16="http://schemas.microsoft.com/office/drawing/2014/main" id="{95C6CF36-EF83-4B8D-8D31-CC114D47A07A}"/>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31</a:t>
            </a:fld>
            <a:endParaRPr lang="de-DE" dirty="0"/>
          </a:p>
        </p:txBody>
      </p:sp>
      <p:pic>
        <p:nvPicPr>
          <p:cNvPr id="3" name="Grafik 2">
            <a:extLst>
              <a:ext uri="{FF2B5EF4-FFF2-40B4-BE49-F238E27FC236}">
                <a16:creationId xmlns:a16="http://schemas.microsoft.com/office/drawing/2014/main" id="{4A0C61CC-35E1-45C7-9966-530470F86EEE}"/>
              </a:ext>
            </a:extLst>
          </p:cNvPr>
          <p:cNvPicPr>
            <a:picLocks noChangeAspect="1"/>
          </p:cNvPicPr>
          <p:nvPr/>
        </p:nvPicPr>
        <p:blipFill>
          <a:blip r:embed="rId5"/>
          <a:stretch>
            <a:fillRect/>
          </a:stretch>
        </p:blipFill>
        <p:spPr>
          <a:xfrm>
            <a:off x="6539087" y="2879471"/>
            <a:ext cx="3745114" cy="1755427"/>
          </a:xfrm>
          <a:prstGeom prst="rect">
            <a:avLst/>
          </a:prstGeom>
        </p:spPr>
      </p:pic>
    </p:spTree>
    <p:extLst>
      <p:ext uri="{BB962C8B-B14F-4D97-AF65-F5344CB8AC3E}">
        <p14:creationId xmlns:p14="http://schemas.microsoft.com/office/powerpoint/2010/main" val="2221527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A3D33A9-3DD5-478F-97BE-1692EE928CB8}"/>
              </a:ext>
            </a:extLst>
          </p:cNvPr>
          <p:cNvSpPr>
            <a:spLocks noGrp="1"/>
          </p:cNvSpPr>
          <p:nvPr>
            <p:ph type="title"/>
          </p:nvPr>
        </p:nvSpPr>
        <p:spPr>
          <a:xfrm>
            <a:off x="658813" y="441325"/>
            <a:ext cx="9612984" cy="782638"/>
          </a:xfrm>
        </p:spPr>
        <p:txBody>
          <a:bodyPr/>
          <a:lstStyle/>
          <a:p>
            <a:r>
              <a:rPr lang="en-US" dirty="0"/>
              <a:t>Summary</a:t>
            </a:r>
            <a:endParaRPr lang="de-DE" dirty="0"/>
          </a:p>
        </p:txBody>
      </p:sp>
      <p:sp>
        <p:nvSpPr>
          <p:cNvPr id="11" name="TextBox 10">
            <a:extLst>
              <a:ext uri="{FF2B5EF4-FFF2-40B4-BE49-F238E27FC236}">
                <a16:creationId xmlns:a16="http://schemas.microsoft.com/office/drawing/2014/main" id="{FBF61D2B-6A67-4466-AEE2-7825E67A060C}"/>
              </a:ext>
            </a:extLst>
          </p:cNvPr>
          <p:cNvSpPr txBox="1"/>
          <p:nvPr/>
        </p:nvSpPr>
        <p:spPr>
          <a:xfrm>
            <a:off x="218615" y="1055856"/>
            <a:ext cx="3525004" cy="1614416"/>
          </a:xfrm>
          <a:prstGeom prst="rect">
            <a:avLst/>
          </a:prstGeom>
          <a:noFill/>
        </p:spPr>
        <p:txBody>
          <a:bodyPr wrap="none" lIns="0" tIns="0" rIns="0" bIns="0" rtlCol="0" anchor="t" anchorCtr="0">
            <a:spAutoFit/>
          </a:bodyPr>
          <a:lstStyle/>
          <a:p>
            <a:pPr algn="l">
              <a:lnSpc>
                <a:spcPts val="2300"/>
              </a:lnSpc>
              <a:spcBef>
                <a:spcPts val="1150"/>
              </a:spcBef>
            </a:pPr>
            <a:r>
              <a:rPr lang="en-US" sz="1600" b="1" dirty="0"/>
              <a:t>Large scale plasma instabilities</a:t>
            </a:r>
          </a:p>
          <a:p>
            <a:pPr algn="l">
              <a:lnSpc>
                <a:spcPts val="2300"/>
              </a:lnSpc>
              <a:spcBef>
                <a:spcPts val="1150"/>
              </a:spcBef>
            </a:pPr>
            <a:r>
              <a:rPr lang="en-US" sz="1600" b="1" dirty="0"/>
              <a:t>True multi-physics multi-scale full-f</a:t>
            </a:r>
          </a:p>
          <a:p>
            <a:pPr algn="l">
              <a:lnSpc>
                <a:spcPts val="2300"/>
              </a:lnSpc>
              <a:spcBef>
                <a:spcPts val="1150"/>
              </a:spcBef>
            </a:pPr>
            <a:r>
              <a:rPr lang="en-US" sz="1600" b="1" dirty="0"/>
              <a:t>Major model developments</a:t>
            </a:r>
          </a:p>
          <a:p>
            <a:pPr algn="l">
              <a:lnSpc>
                <a:spcPts val="2300"/>
              </a:lnSpc>
              <a:spcBef>
                <a:spcPts val="1150"/>
              </a:spcBef>
            </a:pPr>
            <a:r>
              <a:rPr lang="en-US" sz="1600" b="1" dirty="0"/>
              <a:t>200 pinboard entries since Mar 2022</a:t>
            </a:r>
          </a:p>
        </p:txBody>
      </p:sp>
      <p:pic>
        <p:nvPicPr>
          <p:cNvPr id="32" name="Picture 31">
            <a:extLst>
              <a:ext uri="{FF2B5EF4-FFF2-40B4-BE49-F238E27FC236}">
                <a16:creationId xmlns:a16="http://schemas.microsoft.com/office/drawing/2014/main" id="{EC11BCFB-3DB2-4F40-A4EA-07990AAE097E}"/>
              </a:ext>
            </a:extLst>
          </p:cNvPr>
          <p:cNvPicPr>
            <a:picLocks noChangeAspect="1"/>
          </p:cNvPicPr>
          <p:nvPr/>
        </p:nvPicPr>
        <p:blipFill>
          <a:blip r:embed="rId2"/>
          <a:stretch>
            <a:fillRect/>
          </a:stretch>
        </p:blipFill>
        <p:spPr>
          <a:xfrm>
            <a:off x="4147910" y="47911"/>
            <a:ext cx="1482952" cy="1018069"/>
          </a:xfrm>
          <a:prstGeom prst="rect">
            <a:avLst/>
          </a:prstGeom>
        </p:spPr>
      </p:pic>
      <p:sp>
        <p:nvSpPr>
          <p:cNvPr id="16" name="Rectangle 24">
            <a:extLst>
              <a:ext uri="{FF2B5EF4-FFF2-40B4-BE49-F238E27FC236}">
                <a16:creationId xmlns:a16="http://schemas.microsoft.com/office/drawing/2014/main" id="{1222ACA4-84BE-402D-9687-6DC84458A067}"/>
              </a:ext>
            </a:extLst>
          </p:cNvPr>
          <p:cNvSpPr/>
          <p:nvPr/>
        </p:nvSpPr>
        <p:spPr>
          <a:xfrm>
            <a:off x="1736478" y="5260852"/>
            <a:ext cx="3960440" cy="1245376"/>
          </a:xfrm>
          <a:prstGeom prst="rect">
            <a:avLst/>
          </a:prstGeom>
          <a:solidFill>
            <a:schemeClr val="accent1"/>
          </a:solidFill>
          <a:ln>
            <a:solidFill>
              <a:srgbClr val="99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Disruptions</a:t>
            </a:r>
          </a:p>
        </p:txBody>
      </p:sp>
      <p:sp>
        <p:nvSpPr>
          <p:cNvPr id="17" name="Rectangle 27">
            <a:extLst>
              <a:ext uri="{FF2B5EF4-FFF2-40B4-BE49-F238E27FC236}">
                <a16:creationId xmlns:a16="http://schemas.microsoft.com/office/drawing/2014/main" id="{2B67EBCE-48D8-45BC-B5AF-39B372338091}"/>
              </a:ext>
            </a:extLst>
          </p:cNvPr>
          <p:cNvSpPr/>
          <p:nvPr/>
        </p:nvSpPr>
        <p:spPr>
          <a:xfrm>
            <a:off x="7673758" y="3094792"/>
            <a:ext cx="3960440" cy="1245376"/>
          </a:xfrm>
          <a:prstGeom prst="rect">
            <a:avLst/>
          </a:prstGeom>
          <a:solidFill>
            <a:schemeClr val="accent1"/>
          </a:solidFill>
          <a:ln>
            <a:solidFill>
              <a:srgbClr val="99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Core</a:t>
            </a:r>
          </a:p>
        </p:txBody>
      </p:sp>
      <p:sp>
        <p:nvSpPr>
          <p:cNvPr id="18" name="Rectangle 25">
            <a:extLst>
              <a:ext uri="{FF2B5EF4-FFF2-40B4-BE49-F238E27FC236}">
                <a16:creationId xmlns:a16="http://schemas.microsoft.com/office/drawing/2014/main" id="{80B60C7F-1B2D-4C26-8B4A-8AD94232E284}"/>
              </a:ext>
            </a:extLst>
          </p:cNvPr>
          <p:cNvSpPr/>
          <p:nvPr/>
        </p:nvSpPr>
        <p:spPr>
          <a:xfrm>
            <a:off x="1736478" y="3094792"/>
            <a:ext cx="3960440" cy="1245376"/>
          </a:xfrm>
          <a:prstGeom prst="rect">
            <a:avLst/>
          </a:prstGeom>
          <a:solidFill>
            <a:schemeClr val="accent1"/>
          </a:solidFill>
          <a:ln>
            <a:solidFill>
              <a:srgbClr val="99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Edge &amp; SOL</a:t>
            </a:r>
          </a:p>
        </p:txBody>
      </p:sp>
      <p:sp>
        <p:nvSpPr>
          <p:cNvPr id="2" name="Textfeld 1">
            <a:extLst>
              <a:ext uri="{FF2B5EF4-FFF2-40B4-BE49-F238E27FC236}">
                <a16:creationId xmlns:a16="http://schemas.microsoft.com/office/drawing/2014/main" id="{85972062-A9A6-4D71-BA03-B1F9C536A4BA}"/>
              </a:ext>
            </a:extLst>
          </p:cNvPr>
          <p:cNvSpPr txBox="1"/>
          <p:nvPr/>
        </p:nvSpPr>
        <p:spPr>
          <a:xfrm>
            <a:off x="456982" y="6506228"/>
            <a:ext cx="6573274"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Work of TSVVs 8 and 9 on disruptions and REs continues in TSVV-F</a:t>
            </a:r>
            <a:endParaRPr lang="de-DE" sz="1600" b="1" dirty="0" err="1"/>
          </a:p>
        </p:txBody>
      </p:sp>
      <p:sp>
        <p:nvSpPr>
          <p:cNvPr id="13" name="Rectangle 26">
            <a:extLst>
              <a:ext uri="{FF2B5EF4-FFF2-40B4-BE49-F238E27FC236}">
                <a16:creationId xmlns:a16="http://schemas.microsoft.com/office/drawing/2014/main" id="{9E1A79B0-A41C-446C-BBA6-3D4B1F74DDAE}"/>
              </a:ext>
            </a:extLst>
          </p:cNvPr>
          <p:cNvSpPr/>
          <p:nvPr/>
        </p:nvSpPr>
        <p:spPr>
          <a:xfrm>
            <a:off x="7673758" y="5260852"/>
            <a:ext cx="3960440" cy="124537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Enabling new work on</a:t>
            </a:r>
          </a:p>
          <a:p>
            <a:pPr algn="ctr"/>
            <a:r>
              <a:rPr lang="en-US" b="1" dirty="0">
                <a:solidFill>
                  <a:srgbClr val="FFFF00"/>
                </a:solidFill>
              </a:rPr>
              <a:t>PiC / GK, REs, EPs, </a:t>
            </a:r>
            <a:r>
              <a:rPr lang="en-US" b="1" dirty="0" err="1">
                <a:solidFill>
                  <a:srgbClr val="FFFF00"/>
                </a:solidFill>
              </a:rPr>
              <a:t>stellarators</a:t>
            </a:r>
            <a:endParaRPr lang="en-US" b="1" dirty="0">
              <a:solidFill>
                <a:srgbClr val="FFFF00"/>
              </a:solidFill>
            </a:endParaRPr>
          </a:p>
        </p:txBody>
      </p:sp>
    </p:spTree>
    <p:extLst>
      <p:ext uri="{BB962C8B-B14F-4D97-AF65-F5344CB8AC3E}">
        <p14:creationId xmlns:p14="http://schemas.microsoft.com/office/powerpoint/2010/main" val="3098563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9370A52-3FED-420B-A5BE-A50AB5E52BAA}"/>
              </a:ext>
            </a:extLst>
          </p:cNvPr>
          <p:cNvSpPr>
            <a:spLocks noGrp="1"/>
          </p:cNvSpPr>
          <p:nvPr>
            <p:ph type="title"/>
          </p:nvPr>
        </p:nvSpPr>
        <p:spPr/>
        <p:txBody>
          <a:bodyPr/>
          <a:lstStyle/>
          <a:p>
            <a:r>
              <a:rPr lang="en-US" dirty="0"/>
              <a:t>BACKUP SLIDES</a:t>
            </a:r>
            <a:endParaRPr lang="de-DE" dirty="0"/>
          </a:p>
        </p:txBody>
      </p:sp>
    </p:spTree>
    <p:extLst>
      <p:ext uri="{BB962C8B-B14F-4D97-AF65-F5344CB8AC3E}">
        <p14:creationId xmlns:p14="http://schemas.microsoft.com/office/powerpoint/2010/main" val="3692957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3A9E3A-53F6-41A4-9EC2-E66DC4F46238}"/>
              </a:ext>
            </a:extLst>
          </p:cNvPr>
          <p:cNvSpPr>
            <a:spLocks noGrp="1"/>
          </p:cNvSpPr>
          <p:nvPr>
            <p:ph type="title"/>
          </p:nvPr>
        </p:nvSpPr>
        <p:spPr/>
        <p:txBody>
          <a:bodyPr/>
          <a:lstStyle/>
          <a:p>
            <a:r>
              <a:rPr lang="en-US" dirty="0"/>
              <a:t>International team (as of IAEA-FEC overview poster)</a:t>
            </a:r>
            <a:endParaRPr lang="de-DE" dirty="0"/>
          </a:p>
        </p:txBody>
      </p:sp>
      <p:sp>
        <p:nvSpPr>
          <p:cNvPr id="11" name="TextBox 5">
            <a:extLst>
              <a:ext uri="{FF2B5EF4-FFF2-40B4-BE49-F238E27FC236}">
                <a16:creationId xmlns:a16="http://schemas.microsoft.com/office/drawing/2014/main" id="{A383808B-81DB-4159-8FAB-64C5785FB7C5}"/>
              </a:ext>
            </a:extLst>
          </p:cNvPr>
          <p:cNvSpPr txBox="1"/>
          <p:nvPr/>
        </p:nvSpPr>
        <p:spPr>
          <a:xfrm>
            <a:off x="304799" y="909898"/>
            <a:ext cx="11557001" cy="5539978"/>
          </a:xfrm>
          <a:prstGeom prst="rect">
            <a:avLst/>
          </a:prstGeom>
          <a:solidFill>
            <a:schemeClr val="tx2"/>
          </a:solidFill>
        </p:spPr>
        <p:txBody>
          <a:bodyPr wrap="square" rtlCol="0">
            <a:spAutoFit/>
          </a:bodyPr>
          <a:lstStyle/>
          <a:p>
            <a:pPr algn="ctr"/>
            <a:r>
              <a:rPr lang="en-US" b="1" u="sng" dirty="0">
                <a:solidFill>
                  <a:schemeClr val="bg1"/>
                </a:solidFill>
              </a:rPr>
              <a:t>M Hoelzl</a:t>
            </a:r>
            <a:r>
              <a:rPr lang="en-US" b="1" baseline="30000" dirty="0">
                <a:solidFill>
                  <a:schemeClr val="bg1"/>
                </a:solidFill>
              </a:rPr>
              <a:t>1</a:t>
            </a:r>
            <a:r>
              <a:rPr lang="en-US" b="1" dirty="0">
                <a:solidFill>
                  <a:schemeClr val="bg1"/>
                </a:solidFill>
              </a:rPr>
              <a:t>, GTA Huijsmans</a:t>
            </a:r>
            <a:r>
              <a:rPr lang="en-US" b="1" baseline="30000" dirty="0">
                <a:solidFill>
                  <a:schemeClr val="bg1"/>
                </a:solidFill>
              </a:rPr>
              <a:t>2</a:t>
            </a:r>
            <a:r>
              <a:rPr lang="en-US" b="1" dirty="0">
                <a:solidFill>
                  <a:schemeClr val="bg1"/>
                </a:solidFill>
              </a:rPr>
              <a:t>, FJ Artola</a:t>
            </a:r>
            <a:r>
              <a:rPr lang="en-US" b="1" baseline="30000" dirty="0">
                <a:solidFill>
                  <a:schemeClr val="bg1"/>
                </a:solidFill>
              </a:rPr>
              <a:t>3</a:t>
            </a:r>
            <a:r>
              <a:rPr lang="en-US" b="1" dirty="0">
                <a:solidFill>
                  <a:schemeClr val="bg1"/>
                </a:solidFill>
              </a:rPr>
              <a:t>, N Schwarz</a:t>
            </a:r>
            <a:r>
              <a:rPr lang="en-US" b="1" baseline="30000" dirty="0">
                <a:solidFill>
                  <a:schemeClr val="bg1"/>
                </a:solidFill>
              </a:rPr>
              <a:t>3</a:t>
            </a:r>
            <a:r>
              <a:rPr lang="en-US" b="1" dirty="0">
                <a:solidFill>
                  <a:schemeClr val="bg1"/>
                </a:solidFill>
              </a:rPr>
              <a:t>, D Hu</a:t>
            </a:r>
            <a:r>
              <a:rPr lang="en-US" b="1" baseline="30000" dirty="0">
                <a:solidFill>
                  <a:schemeClr val="bg1"/>
                </a:solidFill>
              </a:rPr>
              <a:t>4</a:t>
            </a:r>
            <a:r>
              <a:rPr lang="en-US" b="1" dirty="0">
                <a:solidFill>
                  <a:schemeClr val="bg1"/>
                </a:solidFill>
              </a:rPr>
              <a:t>, G Su</a:t>
            </a:r>
            <a:r>
              <a:rPr lang="en-US" b="1" baseline="30000" dirty="0">
                <a:solidFill>
                  <a:schemeClr val="bg1"/>
                </a:solidFill>
              </a:rPr>
              <a:t>1,5</a:t>
            </a:r>
            <a:r>
              <a:rPr lang="en-US" b="1" dirty="0">
                <a:solidFill>
                  <a:schemeClr val="bg1"/>
                </a:solidFill>
              </a:rPr>
              <a:t>, E Nardon</a:t>
            </a:r>
            <a:r>
              <a:rPr lang="en-US" b="1" baseline="30000" dirty="0">
                <a:solidFill>
                  <a:schemeClr val="bg1"/>
                </a:solidFill>
              </a:rPr>
              <a:t>2</a:t>
            </a:r>
            <a:r>
              <a:rPr lang="en-US" b="1" dirty="0">
                <a:solidFill>
                  <a:schemeClr val="bg1"/>
                </a:solidFill>
              </a:rPr>
              <a:t>, N Isernia</a:t>
            </a:r>
            <a:r>
              <a:rPr lang="en-US" b="1" baseline="30000" dirty="0">
                <a:solidFill>
                  <a:schemeClr val="bg1"/>
                </a:solidFill>
              </a:rPr>
              <a:t>6</a:t>
            </a:r>
            <a:r>
              <a:rPr lang="en-US" b="1" dirty="0">
                <a:solidFill>
                  <a:schemeClr val="bg1"/>
                </a:solidFill>
              </a:rPr>
              <a:t>, P Rac</a:t>
            </a:r>
            <a:r>
              <a:rPr lang="en-US" b="1" baseline="30000" dirty="0">
                <a:solidFill>
                  <a:schemeClr val="bg1"/>
                </a:solidFill>
              </a:rPr>
              <a:t>1</a:t>
            </a:r>
            <a:r>
              <a:rPr lang="en-US" b="1" dirty="0">
                <a:solidFill>
                  <a:schemeClr val="bg1"/>
                </a:solidFill>
              </a:rPr>
              <a:t>, A Cathey</a:t>
            </a:r>
            <a:r>
              <a:rPr lang="en-US" b="1" baseline="30000" dirty="0">
                <a:solidFill>
                  <a:schemeClr val="bg1"/>
                </a:solidFill>
              </a:rPr>
              <a:t>1</a:t>
            </a:r>
            <a:r>
              <a:rPr lang="en-US" b="1" dirty="0">
                <a:solidFill>
                  <a:schemeClr val="bg1"/>
                </a:solidFill>
              </a:rPr>
              <a:t>, M Kong</a:t>
            </a:r>
            <a:r>
              <a:rPr lang="en-US" b="1" baseline="30000" dirty="0">
                <a:solidFill>
                  <a:schemeClr val="bg1"/>
                </a:solidFill>
              </a:rPr>
              <a:t>7</a:t>
            </a:r>
            <a:r>
              <a:rPr lang="en-US" b="1" dirty="0">
                <a:solidFill>
                  <a:schemeClr val="bg1"/>
                </a:solidFill>
              </a:rPr>
              <a:t>, K Aleynikova</a:t>
            </a:r>
            <a:r>
              <a:rPr lang="en-US" b="1" baseline="30000" dirty="0">
                <a:solidFill>
                  <a:schemeClr val="bg1"/>
                </a:solidFill>
              </a:rPr>
              <a:t>1</a:t>
            </a:r>
            <a:r>
              <a:rPr lang="en-US" b="1" dirty="0">
                <a:solidFill>
                  <a:schemeClr val="bg1"/>
                </a:solidFill>
              </a:rPr>
              <a:t>, F Antlitz</a:t>
            </a:r>
            <a:r>
              <a:rPr lang="en-US" b="1" baseline="30000" dirty="0">
                <a:solidFill>
                  <a:schemeClr val="bg1"/>
                </a:solidFill>
              </a:rPr>
              <a:t>1</a:t>
            </a:r>
            <a:r>
              <a:rPr lang="en-US" b="1" dirty="0">
                <a:solidFill>
                  <a:schemeClr val="bg1"/>
                </a:solidFill>
              </a:rPr>
              <a:t>, T Atane</a:t>
            </a:r>
            <a:r>
              <a:rPr lang="en-US" b="1" baseline="30000" dirty="0">
                <a:solidFill>
                  <a:schemeClr val="bg1"/>
                </a:solidFill>
              </a:rPr>
              <a:t>1</a:t>
            </a:r>
            <a:r>
              <a:rPr lang="en-US" b="1" dirty="0">
                <a:solidFill>
                  <a:schemeClr val="bg1"/>
                </a:solidFill>
              </a:rPr>
              <a:t>, S Bakes</a:t>
            </a:r>
            <a:r>
              <a:rPr lang="en-US" b="1" baseline="30000" dirty="0">
                <a:solidFill>
                  <a:schemeClr val="bg1"/>
                </a:solidFill>
              </a:rPr>
              <a:t>8</a:t>
            </a:r>
            <a:r>
              <a:rPr lang="en-US" b="1" dirty="0">
                <a:solidFill>
                  <a:schemeClr val="bg1"/>
                </a:solidFill>
              </a:rPr>
              <a:t>, V Bandaru</a:t>
            </a:r>
            <a:r>
              <a:rPr lang="en-US" b="1" baseline="30000" dirty="0">
                <a:solidFill>
                  <a:schemeClr val="bg1"/>
                </a:solidFill>
              </a:rPr>
              <a:t>9</a:t>
            </a:r>
            <a:r>
              <a:rPr lang="en-US" b="1" dirty="0">
                <a:solidFill>
                  <a:schemeClr val="bg1"/>
                </a:solidFill>
              </a:rPr>
              <a:t>, M Becoulet</a:t>
            </a:r>
            <a:r>
              <a:rPr lang="en-US" b="1" baseline="30000" dirty="0">
                <a:solidFill>
                  <a:schemeClr val="bg1"/>
                </a:solidFill>
              </a:rPr>
              <a:t>2</a:t>
            </a:r>
            <a:r>
              <a:rPr lang="en-US" b="1" dirty="0">
                <a:solidFill>
                  <a:schemeClr val="bg1"/>
                </a:solidFill>
              </a:rPr>
              <a:t>, H Bergstroem</a:t>
            </a:r>
            <a:r>
              <a:rPr lang="en-US" b="1" baseline="30000" dirty="0">
                <a:solidFill>
                  <a:schemeClr val="bg1"/>
                </a:solidFill>
              </a:rPr>
              <a:t>1</a:t>
            </a:r>
            <a:r>
              <a:rPr lang="en-US" b="1" dirty="0">
                <a:solidFill>
                  <a:schemeClr val="bg1"/>
                </a:solidFill>
              </a:rPr>
              <a:t>, A Bhole</a:t>
            </a:r>
            <a:r>
              <a:rPr lang="en-US" b="1" baseline="30000" dirty="0">
                <a:solidFill>
                  <a:schemeClr val="bg1"/>
                </a:solidFill>
              </a:rPr>
              <a:t>10</a:t>
            </a:r>
            <a:r>
              <a:rPr lang="en-US" b="1" dirty="0">
                <a:solidFill>
                  <a:schemeClr val="bg1"/>
                </a:solidFill>
              </a:rPr>
              <a:t>, D Bonfiglio</a:t>
            </a:r>
            <a:r>
              <a:rPr lang="en-US" b="1" baseline="30000" dirty="0">
                <a:solidFill>
                  <a:schemeClr val="bg1"/>
                </a:solidFill>
              </a:rPr>
              <a:t>11</a:t>
            </a:r>
            <a:r>
              <a:rPr lang="en-US" b="1" dirty="0">
                <a:solidFill>
                  <a:schemeClr val="bg1"/>
                </a:solidFill>
              </a:rPr>
              <a:t>, M Calcagno</a:t>
            </a:r>
            <a:r>
              <a:rPr lang="en-US" b="1" baseline="30000" dirty="0">
                <a:solidFill>
                  <a:schemeClr val="bg1"/>
                </a:solidFill>
              </a:rPr>
              <a:t>11</a:t>
            </a:r>
            <a:r>
              <a:rPr lang="en-US" b="1" dirty="0">
                <a:solidFill>
                  <a:schemeClr val="bg1"/>
                </a:solidFill>
              </a:rPr>
              <a:t>, J Carpenter</a:t>
            </a:r>
            <a:r>
              <a:rPr lang="en-US" b="1" baseline="30000" dirty="0">
                <a:solidFill>
                  <a:schemeClr val="bg1"/>
                </a:solidFill>
              </a:rPr>
              <a:t>12</a:t>
            </a:r>
            <a:r>
              <a:rPr lang="en-US" b="1" dirty="0">
                <a:solidFill>
                  <a:schemeClr val="bg1"/>
                </a:solidFill>
              </a:rPr>
              <a:t>, E Carra</a:t>
            </a:r>
            <a:r>
              <a:rPr lang="en-US" b="1" baseline="30000" dirty="0">
                <a:solidFill>
                  <a:schemeClr val="bg1"/>
                </a:solidFill>
              </a:rPr>
              <a:t>1</a:t>
            </a:r>
            <a:r>
              <a:rPr lang="en-US" b="1" dirty="0">
                <a:solidFill>
                  <a:schemeClr val="bg1"/>
                </a:solidFill>
              </a:rPr>
              <a:t>, F Cipolletta</a:t>
            </a:r>
            <a:r>
              <a:rPr lang="en-US" b="1" baseline="30000" dirty="0">
                <a:solidFill>
                  <a:schemeClr val="bg1"/>
                </a:solidFill>
              </a:rPr>
              <a:t>13</a:t>
            </a:r>
            <a:r>
              <a:rPr lang="en-US" b="1" dirty="0">
                <a:solidFill>
                  <a:schemeClr val="bg1"/>
                </a:solidFill>
              </a:rPr>
              <a:t>, E Crovini</a:t>
            </a:r>
            <a:r>
              <a:rPr lang="en-US" b="1" baseline="30000" dirty="0">
                <a:solidFill>
                  <a:schemeClr val="bg1"/>
                </a:solidFill>
              </a:rPr>
              <a:t>14</a:t>
            </a:r>
            <a:r>
              <a:rPr lang="en-US" b="1" dirty="0">
                <a:solidFill>
                  <a:schemeClr val="bg1"/>
                </a:solidFill>
              </a:rPr>
              <a:t>, V Dwarka</a:t>
            </a:r>
            <a:r>
              <a:rPr lang="en-US" b="1" baseline="30000" dirty="0">
                <a:solidFill>
                  <a:schemeClr val="bg1"/>
                </a:solidFill>
              </a:rPr>
              <a:t>15</a:t>
            </a:r>
            <a:r>
              <a:rPr lang="en-US" b="1" dirty="0">
                <a:solidFill>
                  <a:schemeClr val="bg1"/>
                </a:solidFill>
              </a:rPr>
              <a:t>, L Edes</a:t>
            </a:r>
            <a:r>
              <a:rPr lang="en-US" b="1" baseline="30000" dirty="0">
                <a:solidFill>
                  <a:schemeClr val="bg1"/>
                </a:solidFill>
              </a:rPr>
              <a:t>7</a:t>
            </a:r>
            <a:r>
              <a:rPr lang="en-US" b="1" dirty="0">
                <a:solidFill>
                  <a:schemeClr val="bg1"/>
                </a:solidFill>
              </a:rPr>
              <a:t>, E Emanuelli</a:t>
            </a:r>
            <a:r>
              <a:rPr lang="en-US" b="1" baseline="30000" dirty="0">
                <a:solidFill>
                  <a:schemeClr val="bg1"/>
                </a:solidFill>
              </a:rPr>
              <a:t>16</a:t>
            </a:r>
            <a:r>
              <a:rPr lang="en-US" b="1" dirty="0">
                <a:solidFill>
                  <a:schemeClr val="bg1"/>
                </a:solidFill>
              </a:rPr>
              <a:t>, A Fil</a:t>
            </a:r>
            <a:r>
              <a:rPr lang="en-US" b="1" baseline="30000" dirty="0">
                <a:solidFill>
                  <a:schemeClr val="bg1"/>
                </a:solidFill>
              </a:rPr>
              <a:t>2</a:t>
            </a:r>
            <a:r>
              <a:rPr lang="en-US" b="1" dirty="0">
                <a:solidFill>
                  <a:schemeClr val="bg1"/>
                </a:solidFill>
              </a:rPr>
              <a:t>, LV Greco</a:t>
            </a:r>
            <a:r>
              <a:rPr lang="en-US" b="1" baseline="30000" dirty="0">
                <a:solidFill>
                  <a:schemeClr val="bg1"/>
                </a:solidFill>
              </a:rPr>
              <a:t>1</a:t>
            </a:r>
            <a:r>
              <a:rPr lang="en-US" b="1" dirty="0">
                <a:solidFill>
                  <a:schemeClr val="bg1"/>
                </a:solidFill>
              </a:rPr>
              <a:t>, I Holod</a:t>
            </a:r>
            <a:r>
              <a:rPr lang="en-US" b="1" baseline="30000" dirty="0">
                <a:solidFill>
                  <a:schemeClr val="bg1"/>
                </a:solidFill>
              </a:rPr>
              <a:t>1</a:t>
            </a:r>
            <a:r>
              <a:rPr lang="en-US" b="1" dirty="0">
                <a:solidFill>
                  <a:schemeClr val="bg1"/>
                </a:solidFill>
              </a:rPr>
              <a:t>, S Hu</a:t>
            </a:r>
            <a:r>
              <a:rPr lang="en-US" b="1" baseline="30000" dirty="0">
                <a:solidFill>
                  <a:schemeClr val="bg1"/>
                </a:solidFill>
              </a:rPr>
              <a:t>17</a:t>
            </a:r>
            <a:r>
              <a:rPr lang="en-US" b="1" dirty="0">
                <a:solidFill>
                  <a:schemeClr val="bg1"/>
                </a:solidFill>
              </a:rPr>
              <a:t>, C Jiang</a:t>
            </a:r>
            <a:r>
              <a:rPr lang="en-US" b="1" baseline="30000" dirty="0">
                <a:solidFill>
                  <a:schemeClr val="bg1"/>
                </a:solidFill>
              </a:rPr>
              <a:t>4</a:t>
            </a:r>
            <a:r>
              <a:rPr lang="en-US" b="1" dirty="0">
                <a:solidFill>
                  <a:schemeClr val="bg1"/>
                </a:solidFill>
              </a:rPr>
              <a:t>, T Kant</a:t>
            </a:r>
            <a:r>
              <a:rPr lang="en-US" b="1" baseline="30000" dirty="0">
                <a:solidFill>
                  <a:schemeClr val="bg1"/>
                </a:solidFill>
              </a:rPr>
              <a:t>18,3</a:t>
            </a:r>
            <a:r>
              <a:rPr lang="en-US" b="1" dirty="0">
                <a:solidFill>
                  <a:schemeClr val="bg1"/>
                </a:solidFill>
              </a:rPr>
              <a:t>, SK Kim</a:t>
            </a:r>
            <a:r>
              <a:rPr lang="en-US" b="1" baseline="30000" dirty="0">
                <a:solidFill>
                  <a:schemeClr val="bg1"/>
                </a:solidFill>
              </a:rPr>
              <a:t>19</a:t>
            </a:r>
            <a:r>
              <a:rPr lang="en-US" b="1" dirty="0">
                <a:solidFill>
                  <a:schemeClr val="bg1"/>
                </a:solidFill>
              </a:rPr>
              <a:t>, S Korving</a:t>
            </a:r>
            <a:r>
              <a:rPr lang="en-US" b="1" baseline="30000" dirty="0">
                <a:solidFill>
                  <a:schemeClr val="bg1"/>
                </a:solidFill>
              </a:rPr>
              <a:t>3</a:t>
            </a:r>
            <a:r>
              <a:rPr lang="en-US" b="1" dirty="0">
                <a:solidFill>
                  <a:schemeClr val="bg1"/>
                </a:solidFill>
              </a:rPr>
              <a:t>, A Kryzhanovskyy</a:t>
            </a:r>
            <a:r>
              <a:rPr lang="en-US" b="1" baseline="30000" dirty="0">
                <a:solidFill>
                  <a:schemeClr val="bg1"/>
                </a:solidFill>
              </a:rPr>
              <a:t>11</a:t>
            </a:r>
            <a:r>
              <a:rPr lang="en-US" b="1" dirty="0">
                <a:solidFill>
                  <a:schemeClr val="bg1"/>
                </a:solidFill>
              </a:rPr>
              <a:t>, SJ Lee</a:t>
            </a:r>
            <a:r>
              <a:rPr lang="en-US" b="1" baseline="30000" dirty="0">
                <a:solidFill>
                  <a:schemeClr val="bg1"/>
                </a:solidFill>
              </a:rPr>
              <a:t>20</a:t>
            </a:r>
            <a:r>
              <a:rPr lang="en-US" b="1" dirty="0">
                <a:solidFill>
                  <a:schemeClr val="bg1"/>
                </a:solidFill>
              </a:rPr>
              <a:t>, Y-C Liang</a:t>
            </a:r>
            <a:r>
              <a:rPr lang="en-US" b="1" baseline="30000" dirty="0">
                <a:solidFill>
                  <a:schemeClr val="bg1"/>
                </a:solidFill>
              </a:rPr>
              <a:t>1</a:t>
            </a:r>
            <a:r>
              <a:rPr lang="en-US" b="1" dirty="0">
                <a:solidFill>
                  <a:schemeClr val="bg1"/>
                </a:solidFill>
              </a:rPr>
              <a:t>, Z Liang</a:t>
            </a:r>
            <a:r>
              <a:rPr lang="en-US" b="1" baseline="30000" dirty="0">
                <a:solidFill>
                  <a:schemeClr val="bg1"/>
                </a:solidFill>
              </a:rPr>
              <a:t>21,1</a:t>
            </a:r>
            <a:r>
              <a:rPr lang="en-US" b="1" dirty="0">
                <a:solidFill>
                  <a:schemeClr val="bg1"/>
                </a:solidFill>
              </a:rPr>
              <a:t>, S-J Liu</a:t>
            </a:r>
            <a:r>
              <a:rPr lang="en-US" b="1" baseline="30000" dirty="0">
                <a:solidFill>
                  <a:schemeClr val="bg1"/>
                </a:solidFill>
              </a:rPr>
              <a:t>1</a:t>
            </a:r>
            <a:r>
              <a:rPr lang="en-US" b="1" dirty="0">
                <a:solidFill>
                  <a:schemeClr val="bg1"/>
                </a:solidFill>
              </a:rPr>
              <a:t>, YL Liu</a:t>
            </a:r>
            <a:r>
              <a:rPr lang="en-US" b="1" baseline="30000" dirty="0">
                <a:solidFill>
                  <a:schemeClr val="bg1"/>
                </a:solidFill>
              </a:rPr>
              <a:t>21</a:t>
            </a:r>
            <a:r>
              <a:rPr lang="en-US" b="1" dirty="0">
                <a:solidFill>
                  <a:schemeClr val="bg1"/>
                </a:solidFill>
              </a:rPr>
              <a:t>, ZX Lu</a:t>
            </a:r>
            <a:r>
              <a:rPr lang="en-US" b="1" baseline="30000" dirty="0">
                <a:solidFill>
                  <a:schemeClr val="bg1"/>
                </a:solidFill>
              </a:rPr>
              <a:t>1</a:t>
            </a:r>
            <a:r>
              <a:rPr lang="en-US" b="1" dirty="0">
                <a:solidFill>
                  <a:schemeClr val="bg1"/>
                </a:solidFill>
              </a:rPr>
              <a:t>, D Maris</a:t>
            </a:r>
            <a:r>
              <a:rPr lang="en-US" b="1" baseline="30000" dirty="0">
                <a:solidFill>
                  <a:schemeClr val="bg1"/>
                </a:solidFill>
              </a:rPr>
              <a:t>22,3</a:t>
            </a:r>
            <a:r>
              <a:rPr lang="en-US" b="1" dirty="0">
                <a:solidFill>
                  <a:schemeClr val="bg1"/>
                </a:solidFill>
              </a:rPr>
              <a:t>, D Mendonca</a:t>
            </a:r>
            <a:r>
              <a:rPr lang="en-US" b="1" baseline="30000" dirty="0">
                <a:solidFill>
                  <a:schemeClr val="bg1"/>
                </a:solidFill>
              </a:rPr>
              <a:t>1</a:t>
            </a:r>
            <a:r>
              <a:rPr lang="en-US" b="1" dirty="0">
                <a:solidFill>
                  <a:schemeClr val="bg1"/>
                </a:solidFill>
              </a:rPr>
              <a:t>, V Mitterauer</a:t>
            </a:r>
            <a:r>
              <a:rPr lang="en-US" b="1" baseline="30000" dirty="0">
                <a:solidFill>
                  <a:schemeClr val="bg1"/>
                </a:solidFill>
              </a:rPr>
              <a:t>1</a:t>
            </a:r>
            <a:r>
              <a:rPr lang="en-US" b="1" dirty="0">
                <a:solidFill>
                  <a:schemeClr val="bg1"/>
                </a:solidFill>
              </a:rPr>
              <a:t>, K Munechika</a:t>
            </a:r>
            <a:r>
              <a:rPr lang="en-US" b="1" baseline="30000" dirty="0">
                <a:solidFill>
                  <a:schemeClr val="bg1"/>
                </a:solidFill>
              </a:rPr>
              <a:t>3</a:t>
            </a:r>
            <a:r>
              <a:rPr lang="en-US" b="1" dirty="0">
                <a:solidFill>
                  <a:schemeClr val="bg1"/>
                </a:solidFill>
              </a:rPr>
              <a:t>, N Nikulsin</a:t>
            </a:r>
            <a:r>
              <a:rPr lang="en-US" b="1" baseline="30000" dirty="0">
                <a:solidFill>
                  <a:schemeClr val="bg1"/>
                </a:solidFill>
              </a:rPr>
              <a:t>1</a:t>
            </a:r>
            <a:r>
              <a:rPr lang="en-US" b="1" dirty="0">
                <a:solidFill>
                  <a:schemeClr val="bg1"/>
                </a:solidFill>
              </a:rPr>
              <a:t>, B Nkonga</a:t>
            </a:r>
            <a:r>
              <a:rPr lang="en-US" b="1" baseline="30000" dirty="0">
                <a:solidFill>
                  <a:schemeClr val="bg1"/>
                </a:solidFill>
              </a:rPr>
              <a:t>10</a:t>
            </a:r>
            <a:r>
              <a:rPr lang="en-US" b="1" dirty="0">
                <a:solidFill>
                  <a:schemeClr val="bg1"/>
                </a:solidFill>
              </a:rPr>
              <a:t>, H Nystroem</a:t>
            </a:r>
            <a:r>
              <a:rPr lang="en-US" b="1" baseline="30000" dirty="0">
                <a:solidFill>
                  <a:schemeClr val="bg1"/>
                </a:solidFill>
              </a:rPr>
              <a:t>23</a:t>
            </a:r>
            <a:r>
              <a:rPr lang="en-US" b="1" dirty="0">
                <a:solidFill>
                  <a:schemeClr val="bg1"/>
                </a:solidFill>
              </a:rPr>
              <a:t>, K Obrejan</a:t>
            </a:r>
            <a:r>
              <a:rPr lang="en-US" b="1" baseline="30000" dirty="0">
                <a:solidFill>
                  <a:schemeClr val="bg1"/>
                </a:solidFill>
              </a:rPr>
              <a:t>2</a:t>
            </a:r>
            <a:r>
              <a:rPr lang="en-US" b="1" dirty="0">
                <a:solidFill>
                  <a:schemeClr val="bg1"/>
                </a:solidFill>
              </a:rPr>
              <a:t>, SJP Pamela</a:t>
            </a:r>
            <a:r>
              <a:rPr lang="en-US" b="1" baseline="30000" dirty="0">
                <a:solidFill>
                  <a:schemeClr val="bg1"/>
                </a:solidFill>
              </a:rPr>
              <a:t>8</a:t>
            </a:r>
            <a:r>
              <a:rPr lang="en-US" b="1" dirty="0">
                <a:solidFill>
                  <a:schemeClr val="bg1"/>
                </a:solidFill>
              </a:rPr>
              <a:t>, J Puchmayr</a:t>
            </a:r>
            <a:r>
              <a:rPr lang="en-US" b="1" baseline="30000" dirty="0">
                <a:solidFill>
                  <a:schemeClr val="bg1"/>
                </a:solidFill>
              </a:rPr>
              <a:t>1</a:t>
            </a:r>
            <a:r>
              <a:rPr lang="en-US" b="1" dirty="0">
                <a:solidFill>
                  <a:schemeClr val="bg1"/>
                </a:solidFill>
              </a:rPr>
              <a:t>, L Puel</a:t>
            </a:r>
            <a:r>
              <a:rPr lang="en-US" b="1" baseline="30000" dirty="0">
                <a:solidFill>
                  <a:schemeClr val="bg1"/>
                </a:solidFill>
              </a:rPr>
              <a:t>2,3</a:t>
            </a:r>
            <a:r>
              <a:rPr lang="en-US" b="1" dirty="0">
                <a:solidFill>
                  <a:schemeClr val="bg1"/>
                </a:solidFill>
              </a:rPr>
              <a:t>, R Ramasamy</a:t>
            </a:r>
            <a:r>
              <a:rPr lang="en-US" b="1" baseline="30000" dirty="0">
                <a:solidFill>
                  <a:schemeClr val="bg1"/>
                </a:solidFill>
              </a:rPr>
              <a:t>1</a:t>
            </a:r>
            <a:r>
              <a:rPr lang="en-US" b="1" dirty="0">
                <a:solidFill>
                  <a:schemeClr val="bg1"/>
                </a:solidFill>
              </a:rPr>
              <a:t>, C Rogge</a:t>
            </a:r>
            <a:r>
              <a:rPr lang="en-US" b="1" baseline="30000" dirty="0">
                <a:solidFill>
                  <a:schemeClr val="bg1"/>
                </a:solidFill>
              </a:rPr>
              <a:t>1</a:t>
            </a:r>
            <a:r>
              <a:rPr lang="en-US" b="1" dirty="0">
                <a:solidFill>
                  <a:schemeClr val="bg1"/>
                </a:solidFill>
              </a:rPr>
              <a:t>, G Rubinacci</a:t>
            </a:r>
            <a:r>
              <a:rPr lang="en-US" b="1" baseline="30000" dirty="0">
                <a:solidFill>
                  <a:schemeClr val="bg1"/>
                </a:solidFill>
              </a:rPr>
              <a:t>6</a:t>
            </a:r>
            <a:r>
              <a:rPr lang="en-US" b="1" dirty="0">
                <a:solidFill>
                  <a:schemeClr val="bg1"/>
                </a:solidFill>
              </a:rPr>
              <a:t>, L Singh</a:t>
            </a:r>
            <a:r>
              <a:rPr lang="en-US" b="1" baseline="30000" dirty="0">
                <a:solidFill>
                  <a:schemeClr val="bg1"/>
                </a:solidFill>
              </a:rPr>
              <a:t>2</a:t>
            </a:r>
            <a:r>
              <a:rPr lang="en-US" b="1" dirty="0">
                <a:solidFill>
                  <a:schemeClr val="bg1"/>
                </a:solidFill>
              </a:rPr>
              <a:t>, C Sommariva</a:t>
            </a:r>
            <a:r>
              <a:rPr lang="en-US" b="1" baseline="30000" dirty="0">
                <a:solidFill>
                  <a:schemeClr val="bg1"/>
                </a:solidFill>
              </a:rPr>
              <a:t>7</a:t>
            </a:r>
            <a:r>
              <a:rPr lang="en-US" b="1" dirty="0">
                <a:solidFill>
                  <a:schemeClr val="bg1"/>
                </a:solidFill>
              </a:rPr>
              <a:t>, R Sparago</a:t>
            </a:r>
            <a:r>
              <a:rPr lang="en-US" b="1" baseline="30000" dirty="0">
                <a:solidFill>
                  <a:schemeClr val="bg1"/>
                </a:solidFill>
              </a:rPr>
              <a:t>1,3</a:t>
            </a:r>
            <a:r>
              <a:rPr lang="en-US" b="1" dirty="0">
                <a:solidFill>
                  <a:schemeClr val="bg1"/>
                </a:solidFill>
              </a:rPr>
              <a:t>, Y Sun</a:t>
            </a:r>
            <a:r>
              <a:rPr lang="en-US" b="1" baseline="30000" dirty="0">
                <a:solidFill>
                  <a:schemeClr val="bg1"/>
                </a:solidFill>
              </a:rPr>
              <a:t>4</a:t>
            </a:r>
            <a:r>
              <a:rPr lang="en-US" b="1" dirty="0">
                <a:solidFill>
                  <a:schemeClr val="bg1"/>
                </a:solidFill>
              </a:rPr>
              <a:t>, M Szucs</a:t>
            </a:r>
            <a:r>
              <a:rPr lang="en-US" b="1" baseline="30000" dirty="0">
                <a:solidFill>
                  <a:schemeClr val="bg1"/>
                </a:solidFill>
              </a:rPr>
              <a:t>1,3</a:t>
            </a:r>
            <a:r>
              <a:rPr lang="en-US" b="1" dirty="0">
                <a:solidFill>
                  <a:schemeClr val="bg1"/>
                </a:solidFill>
              </a:rPr>
              <a:t>, W Tang</a:t>
            </a:r>
            <a:r>
              <a:rPr lang="en-US" b="1" baseline="30000" dirty="0">
                <a:solidFill>
                  <a:schemeClr val="bg1"/>
                </a:solidFill>
              </a:rPr>
              <a:t>1</a:t>
            </a:r>
            <a:r>
              <a:rPr lang="en-US" b="1" dirty="0">
                <a:solidFill>
                  <a:schemeClr val="bg1"/>
                </a:solidFill>
              </a:rPr>
              <a:t>, F Vannini</a:t>
            </a:r>
            <a:r>
              <a:rPr lang="en-US" b="1" baseline="30000" dirty="0">
                <a:solidFill>
                  <a:schemeClr val="bg1"/>
                </a:solidFill>
              </a:rPr>
              <a:t>1</a:t>
            </a:r>
            <a:r>
              <a:rPr lang="en-US" b="1" dirty="0">
                <a:solidFill>
                  <a:schemeClr val="bg1"/>
                </a:solidFill>
              </a:rPr>
              <a:t>, O Varley</a:t>
            </a:r>
            <a:r>
              <a:rPr lang="en-US" b="1" baseline="30000" dirty="0">
                <a:solidFill>
                  <a:schemeClr val="bg1"/>
                </a:solidFill>
              </a:rPr>
              <a:t>1</a:t>
            </a:r>
            <a:r>
              <a:rPr lang="en-US" b="1" dirty="0">
                <a:solidFill>
                  <a:schemeClr val="bg1"/>
                </a:solidFill>
              </a:rPr>
              <a:t>, S Ventre</a:t>
            </a:r>
            <a:r>
              <a:rPr lang="en-US" b="1" baseline="30000" dirty="0">
                <a:solidFill>
                  <a:schemeClr val="bg1"/>
                </a:solidFill>
              </a:rPr>
              <a:t>6</a:t>
            </a:r>
            <a:r>
              <a:rPr lang="en-US" b="1" dirty="0">
                <a:solidFill>
                  <a:schemeClr val="bg1"/>
                </a:solidFill>
              </a:rPr>
              <a:t>, F Villone</a:t>
            </a:r>
            <a:r>
              <a:rPr lang="en-US" b="1" baseline="30000" dirty="0">
                <a:solidFill>
                  <a:schemeClr val="bg1"/>
                </a:solidFill>
              </a:rPr>
              <a:t>6</a:t>
            </a:r>
            <a:r>
              <a:rPr lang="en-US" b="1" dirty="0">
                <a:solidFill>
                  <a:schemeClr val="bg1"/>
                </a:solidFill>
              </a:rPr>
              <a:t>, C Wang</a:t>
            </a:r>
            <a:r>
              <a:rPr lang="en-US" b="1" baseline="30000" dirty="0">
                <a:solidFill>
                  <a:schemeClr val="bg1"/>
                </a:solidFill>
              </a:rPr>
              <a:t>7</a:t>
            </a:r>
            <a:r>
              <a:rPr lang="en-US" b="1" dirty="0">
                <a:solidFill>
                  <a:schemeClr val="bg1"/>
                </a:solidFill>
              </a:rPr>
              <a:t>, L Wang</a:t>
            </a:r>
            <a:r>
              <a:rPr lang="en-US" b="1" baseline="30000" dirty="0">
                <a:solidFill>
                  <a:schemeClr val="bg1"/>
                </a:solidFill>
              </a:rPr>
              <a:t>17</a:t>
            </a:r>
            <a:r>
              <a:rPr lang="en-US" b="1" dirty="0">
                <a:solidFill>
                  <a:schemeClr val="bg1"/>
                </a:solidFill>
              </a:rPr>
              <a:t>, F Wouters</a:t>
            </a:r>
            <a:r>
              <a:rPr lang="en-US" b="1" baseline="30000" dirty="0">
                <a:solidFill>
                  <a:schemeClr val="bg1"/>
                </a:solidFill>
              </a:rPr>
              <a:t>1</a:t>
            </a:r>
            <a:r>
              <a:rPr lang="en-US" b="1" dirty="0">
                <a:solidFill>
                  <a:schemeClr val="bg1"/>
                </a:solidFill>
              </a:rPr>
              <a:t>, and H Zhang</a:t>
            </a:r>
            <a:r>
              <a:rPr lang="en-US" b="1" baseline="30000" dirty="0">
                <a:solidFill>
                  <a:schemeClr val="bg1"/>
                </a:solidFill>
              </a:rPr>
              <a:t>1</a:t>
            </a:r>
          </a:p>
          <a:p>
            <a:pPr algn="ctr"/>
            <a:r>
              <a:rPr lang="en-US" sz="1600" b="1" baseline="30000" dirty="0">
                <a:solidFill>
                  <a:schemeClr val="bg1">
                    <a:lumMod val="65000"/>
                  </a:schemeClr>
                </a:solidFill>
              </a:rPr>
              <a:t>1</a:t>
            </a:r>
            <a:r>
              <a:rPr lang="en-US" sz="1600" dirty="0">
                <a:solidFill>
                  <a:schemeClr val="bg1">
                    <a:lumMod val="65000"/>
                  </a:schemeClr>
                </a:solidFill>
              </a:rPr>
              <a:t>Max Planck Institute for Plasma Physics, Garching and Greifswald, Germany   </a:t>
            </a:r>
            <a:r>
              <a:rPr lang="en-US" sz="1600" b="1" baseline="30000" dirty="0">
                <a:solidFill>
                  <a:schemeClr val="bg1">
                    <a:lumMod val="65000"/>
                  </a:schemeClr>
                </a:solidFill>
              </a:rPr>
              <a:t>2</a:t>
            </a:r>
            <a:r>
              <a:rPr lang="en-US" sz="1600" dirty="0">
                <a:solidFill>
                  <a:schemeClr val="bg1">
                    <a:lumMod val="65000"/>
                  </a:schemeClr>
                </a:solidFill>
              </a:rPr>
              <a:t>CEA, IRFM, Saint-Paul-</a:t>
            </a:r>
            <a:r>
              <a:rPr lang="en-US" sz="1600" dirty="0" err="1">
                <a:solidFill>
                  <a:schemeClr val="bg1">
                    <a:lumMod val="65000"/>
                  </a:schemeClr>
                </a:solidFill>
              </a:rPr>
              <a:t>lez</a:t>
            </a:r>
            <a:r>
              <a:rPr lang="en-US" sz="1600" dirty="0">
                <a:solidFill>
                  <a:schemeClr val="bg1">
                    <a:lumMod val="65000"/>
                  </a:schemeClr>
                </a:solidFill>
              </a:rPr>
              <a:t>-Durance, France   </a:t>
            </a:r>
            <a:r>
              <a:rPr lang="en-US" sz="1600" b="1" baseline="30000" dirty="0">
                <a:solidFill>
                  <a:schemeClr val="bg1">
                    <a:lumMod val="65000"/>
                  </a:schemeClr>
                </a:solidFill>
              </a:rPr>
              <a:t>3</a:t>
            </a:r>
            <a:r>
              <a:rPr lang="en-US" sz="1600" dirty="0">
                <a:solidFill>
                  <a:schemeClr val="bg1">
                    <a:lumMod val="65000"/>
                  </a:schemeClr>
                </a:solidFill>
              </a:rPr>
              <a:t>ITER Organization, Saint Paul Lez Durance, France   </a:t>
            </a:r>
            <a:r>
              <a:rPr lang="en-US" sz="1600" b="1" baseline="30000" dirty="0">
                <a:solidFill>
                  <a:schemeClr val="bg1">
                    <a:lumMod val="65000"/>
                  </a:schemeClr>
                </a:solidFill>
              </a:rPr>
              <a:t>4</a:t>
            </a:r>
            <a:r>
              <a:rPr lang="en-US" sz="1600" dirty="0">
                <a:solidFill>
                  <a:schemeClr val="bg1">
                    <a:lumMod val="65000"/>
                  </a:schemeClr>
                </a:solidFill>
              </a:rPr>
              <a:t>School of Physics, </a:t>
            </a:r>
            <a:r>
              <a:rPr lang="en-US" sz="1600" dirty="0" err="1">
                <a:solidFill>
                  <a:schemeClr val="bg1">
                    <a:lumMod val="65000"/>
                  </a:schemeClr>
                </a:solidFill>
              </a:rPr>
              <a:t>Beihang</a:t>
            </a:r>
            <a:r>
              <a:rPr lang="en-US" sz="1600" dirty="0">
                <a:solidFill>
                  <a:schemeClr val="bg1">
                    <a:lumMod val="65000"/>
                  </a:schemeClr>
                </a:solidFill>
              </a:rPr>
              <a:t> University, Beijing, China   </a:t>
            </a:r>
            <a:r>
              <a:rPr lang="en-US" sz="1600" b="1" baseline="30000" dirty="0">
                <a:solidFill>
                  <a:schemeClr val="bg1">
                    <a:lumMod val="65000"/>
                  </a:schemeClr>
                </a:solidFill>
              </a:rPr>
              <a:t>5</a:t>
            </a:r>
            <a:r>
              <a:rPr lang="en-US" sz="1600" dirty="0">
                <a:solidFill>
                  <a:schemeClr val="bg1">
                    <a:lumMod val="65000"/>
                  </a:schemeClr>
                </a:solidFill>
              </a:rPr>
              <a:t>Department of Applied Physics and Applied Mathematics, Columbia University, New York, USA   </a:t>
            </a:r>
            <a:r>
              <a:rPr lang="en-US" sz="1600" b="1" baseline="30000" dirty="0">
                <a:solidFill>
                  <a:schemeClr val="bg1">
                    <a:lumMod val="65000"/>
                  </a:schemeClr>
                </a:solidFill>
              </a:rPr>
              <a:t>6</a:t>
            </a:r>
            <a:r>
              <a:rPr lang="en-US" sz="1600" dirty="0">
                <a:solidFill>
                  <a:schemeClr val="bg1">
                    <a:lumMod val="65000"/>
                  </a:schemeClr>
                </a:solidFill>
              </a:rPr>
              <a:t>Consorzio CREATE, </a:t>
            </a:r>
            <a:r>
              <a:rPr lang="en-US" sz="1600" dirty="0" err="1">
                <a:solidFill>
                  <a:schemeClr val="bg1">
                    <a:lumMod val="65000"/>
                  </a:schemeClr>
                </a:solidFill>
              </a:rPr>
              <a:t>Universita</a:t>
            </a:r>
            <a:r>
              <a:rPr lang="en-US" sz="1600" dirty="0">
                <a:solidFill>
                  <a:schemeClr val="bg1">
                    <a:lumMod val="65000"/>
                  </a:schemeClr>
                </a:solidFill>
              </a:rPr>
              <a:t> </a:t>
            </a:r>
            <a:r>
              <a:rPr lang="en-US" sz="1600" dirty="0" err="1">
                <a:solidFill>
                  <a:schemeClr val="bg1">
                    <a:lumMod val="65000"/>
                  </a:schemeClr>
                </a:solidFill>
              </a:rPr>
              <a:t>degli</a:t>
            </a:r>
            <a:r>
              <a:rPr lang="en-US" sz="1600" dirty="0">
                <a:solidFill>
                  <a:schemeClr val="bg1">
                    <a:lumMod val="65000"/>
                  </a:schemeClr>
                </a:solidFill>
              </a:rPr>
              <a:t> </a:t>
            </a:r>
            <a:r>
              <a:rPr lang="en-US" sz="1600" dirty="0" err="1">
                <a:solidFill>
                  <a:schemeClr val="bg1">
                    <a:lumMod val="65000"/>
                  </a:schemeClr>
                </a:solidFill>
              </a:rPr>
              <a:t>Studi</a:t>
            </a:r>
            <a:r>
              <a:rPr lang="en-US" sz="1600" dirty="0">
                <a:solidFill>
                  <a:schemeClr val="bg1">
                    <a:lumMod val="65000"/>
                  </a:schemeClr>
                </a:solidFill>
              </a:rPr>
              <a:t> di Napoli Federico II, Napoli, Italy   </a:t>
            </a:r>
            <a:r>
              <a:rPr lang="en-US" sz="1600" b="1" baseline="30000" dirty="0">
                <a:solidFill>
                  <a:schemeClr val="bg1">
                    <a:lumMod val="65000"/>
                  </a:schemeClr>
                </a:solidFill>
              </a:rPr>
              <a:t>7</a:t>
            </a:r>
            <a:r>
              <a:rPr lang="en-US" sz="1600" dirty="0">
                <a:solidFill>
                  <a:schemeClr val="bg1">
                    <a:lumMod val="65000"/>
                  </a:schemeClr>
                </a:solidFill>
              </a:rPr>
              <a:t>EPFL, Swiss Plasma Center SPC, CH-1015 Lausanne, Switzerland   </a:t>
            </a:r>
            <a:r>
              <a:rPr lang="en-US" sz="1600" b="1" baseline="30000" dirty="0">
                <a:solidFill>
                  <a:schemeClr val="bg1">
                    <a:lumMod val="65000"/>
                  </a:schemeClr>
                </a:solidFill>
              </a:rPr>
              <a:t>8</a:t>
            </a:r>
            <a:r>
              <a:rPr lang="en-US" sz="1600" dirty="0">
                <a:solidFill>
                  <a:schemeClr val="bg1">
                    <a:lumMod val="65000"/>
                  </a:schemeClr>
                </a:solidFill>
              </a:rPr>
              <a:t>UKAEA, Abingdon, </a:t>
            </a:r>
            <a:r>
              <a:rPr lang="en-US" sz="1600" dirty="0" err="1">
                <a:solidFill>
                  <a:schemeClr val="bg1">
                    <a:lumMod val="65000"/>
                  </a:schemeClr>
                </a:solidFill>
              </a:rPr>
              <a:t>Oxfordshire</a:t>
            </a:r>
            <a:r>
              <a:rPr lang="en-US" sz="1600" dirty="0">
                <a:solidFill>
                  <a:schemeClr val="bg1">
                    <a:lumMod val="65000"/>
                  </a:schemeClr>
                </a:solidFill>
              </a:rPr>
              <a:t>, UK   </a:t>
            </a:r>
            <a:r>
              <a:rPr lang="en-US" sz="1600" b="1" baseline="30000" dirty="0">
                <a:solidFill>
                  <a:schemeClr val="bg1">
                    <a:lumMod val="65000"/>
                  </a:schemeClr>
                </a:solidFill>
              </a:rPr>
              <a:t>9</a:t>
            </a:r>
            <a:r>
              <a:rPr lang="en-US" sz="1600" dirty="0">
                <a:solidFill>
                  <a:schemeClr val="bg1">
                    <a:lumMod val="65000"/>
                  </a:schemeClr>
                </a:solidFill>
              </a:rPr>
              <a:t>Indian Institute of Technology, Guwahati, India   </a:t>
            </a:r>
            <a:r>
              <a:rPr lang="en-US" sz="1600" b="1" baseline="30000" dirty="0">
                <a:solidFill>
                  <a:schemeClr val="bg1">
                    <a:lumMod val="65000"/>
                  </a:schemeClr>
                </a:solidFill>
              </a:rPr>
              <a:t>10</a:t>
            </a:r>
            <a:r>
              <a:rPr lang="en-US" sz="1600" dirty="0">
                <a:solidFill>
                  <a:schemeClr val="bg1">
                    <a:lumMod val="65000"/>
                  </a:schemeClr>
                </a:solidFill>
              </a:rPr>
              <a:t>University Cote d’Azur and </a:t>
            </a:r>
            <a:r>
              <a:rPr lang="en-US" sz="1600" dirty="0" err="1">
                <a:solidFill>
                  <a:schemeClr val="bg1">
                    <a:lumMod val="65000"/>
                  </a:schemeClr>
                </a:solidFill>
              </a:rPr>
              <a:t>Inria</a:t>
            </a:r>
            <a:r>
              <a:rPr lang="en-US" sz="1600" dirty="0">
                <a:solidFill>
                  <a:schemeClr val="bg1">
                    <a:lumMod val="65000"/>
                  </a:schemeClr>
                </a:solidFill>
              </a:rPr>
              <a:t> </a:t>
            </a:r>
            <a:r>
              <a:rPr lang="en-US" sz="1600" dirty="0" err="1">
                <a:solidFill>
                  <a:schemeClr val="bg1">
                    <a:lumMod val="65000"/>
                  </a:schemeClr>
                </a:solidFill>
              </a:rPr>
              <a:t>d’UniCA</a:t>
            </a:r>
            <a:r>
              <a:rPr lang="en-US" sz="1600" dirty="0">
                <a:solidFill>
                  <a:schemeClr val="bg1">
                    <a:lumMod val="65000"/>
                  </a:schemeClr>
                </a:solidFill>
              </a:rPr>
              <a:t>, Nice Sophia-Antipolis, France   </a:t>
            </a:r>
            <a:r>
              <a:rPr lang="en-US" sz="1600" b="1" baseline="30000" dirty="0">
                <a:solidFill>
                  <a:schemeClr val="bg1">
                    <a:lumMod val="65000"/>
                  </a:schemeClr>
                </a:solidFill>
              </a:rPr>
              <a:t>11</a:t>
            </a:r>
            <a:r>
              <a:rPr lang="en-US" sz="1600" dirty="0">
                <a:solidFill>
                  <a:schemeClr val="bg1">
                    <a:lumMod val="65000"/>
                  </a:schemeClr>
                </a:solidFill>
              </a:rPr>
              <a:t>Consorzio RFX and CNR-ISTP Padova, Italy   </a:t>
            </a:r>
            <a:r>
              <a:rPr lang="en-US" sz="1600" b="1" baseline="30000" dirty="0">
                <a:solidFill>
                  <a:schemeClr val="bg1">
                    <a:lumMod val="65000"/>
                  </a:schemeClr>
                </a:solidFill>
              </a:rPr>
              <a:t>12</a:t>
            </a:r>
            <a:r>
              <a:rPr lang="en-US" sz="1600" dirty="0">
                <a:solidFill>
                  <a:schemeClr val="bg1">
                    <a:lumMod val="65000"/>
                  </a:schemeClr>
                </a:solidFill>
              </a:rPr>
              <a:t>Department of Physics, Durham University, Durham, United Kingdom   </a:t>
            </a:r>
            <a:r>
              <a:rPr lang="en-US" sz="1600" b="1" baseline="30000" dirty="0">
                <a:solidFill>
                  <a:schemeClr val="bg1">
                    <a:lumMod val="65000"/>
                  </a:schemeClr>
                </a:solidFill>
              </a:rPr>
              <a:t>13</a:t>
            </a:r>
            <a:r>
              <a:rPr lang="en-US" sz="1600" dirty="0">
                <a:solidFill>
                  <a:schemeClr val="bg1">
                    <a:lumMod val="65000"/>
                  </a:schemeClr>
                </a:solidFill>
              </a:rPr>
              <a:t>Barcelona Supercomputing Center (BSC), </a:t>
            </a:r>
            <a:r>
              <a:rPr lang="en-US" sz="1600" dirty="0" err="1">
                <a:solidFill>
                  <a:schemeClr val="bg1">
                    <a:lumMod val="65000"/>
                  </a:schemeClr>
                </a:solidFill>
              </a:rPr>
              <a:t>Placa</a:t>
            </a:r>
            <a:r>
              <a:rPr lang="en-US" sz="1600" dirty="0">
                <a:solidFill>
                  <a:schemeClr val="bg1">
                    <a:lumMod val="65000"/>
                  </a:schemeClr>
                </a:solidFill>
              </a:rPr>
              <a:t> </a:t>
            </a:r>
            <a:r>
              <a:rPr lang="en-US" sz="1600" dirty="0" err="1">
                <a:solidFill>
                  <a:schemeClr val="bg1">
                    <a:lumMod val="65000"/>
                  </a:schemeClr>
                </a:solidFill>
              </a:rPr>
              <a:t>d’Eusebi</a:t>
            </a:r>
            <a:r>
              <a:rPr lang="en-US" sz="1600" dirty="0">
                <a:solidFill>
                  <a:schemeClr val="bg1">
                    <a:lumMod val="65000"/>
                  </a:schemeClr>
                </a:solidFill>
              </a:rPr>
              <a:t> </a:t>
            </a:r>
            <a:r>
              <a:rPr lang="en-US" sz="1600" dirty="0" err="1">
                <a:solidFill>
                  <a:schemeClr val="bg1">
                    <a:lumMod val="65000"/>
                  </a:schemeClr>
                </a:solidFill>
              </a:rPr>
              <a:t>Guell</a:t>
            </a:r>
            <a:r>
              <a:rPr lang="en-US" sz="1600" dirty="0">
                <a:solidFill>
                  <a:schemeClr val="bg1">
                    <a:lumMod val="65000"/>
                  </a:schemeClr>
                </a:solidFill>
              </a:rPr>
              <a:t>, 1-3, 08034 Barcelona, Spain  </a:t>
            </a:r>
            <a:r>
              <a:rPr lang="en-US" sz="1600" b="1" baseline="30000" dirty="0">
                <a:solidFill>
                  <a:schemeClr val="bg1">
                    <a:lumMod val="65000"/>
                  </a:schemeClr>
                </a:solidFill>
              </a:rPr>
              <a:t>14</a:t>
            </a:r>
            <a:r>
              <a:rPr lang="en-US" sz="1600" dirty="0">
                <a:solidFill>
                  <a:schemeClr val="bg1">
                    <a:lumMod val="65000"/>
                  </a:schemeClr>
                </a:solidFill>
              </a:rPr>
              <a:t>Department of Mathematics, Imperial College London, United Kingdom   </a:t>
            </a:r>
            <a:r>
              <a:rPr lang="en-US" sz="1600" b="1" baseline="30000" dirty="0">
                <a:solidFill>
                  <a:schemeClr val="bg1">
                    <a:lumMod val="65000"/>
                  </a:schemeClr>
                </a:solidFill>
              </a:rPr>
              <a:t>15</a:t>
            </a:r>
            <a:r>
              <a:rPr lang="en-US" sz="1600" dirty="0">
                <a:solidFill>
                  <a:schemeClr val="bg1">
                    <a:lumMod val="65000"/>
                  </a:schemeClr>
                </a:solidFill>
              </a:rPr>
              <a:t>Delft University of Technology, Delft, the Netherlands   </a:t>
            </a:r>
            <a:r>
              <a:rPr lang="en-US" sz="1600" b="1" baseline="30000" dirty="0">
                <a:solidFill>
                  <a:schemeClr val="bg1">
                    <a:lumMod val="65000"/>
                  </a:schemeClr>
                </a:solidFill>
              </a:rPr>
              <a:t>16</a:t>
            </a:r>
            <a:r>
              <a:rPr lang="en-US" sz="1600" dirty="0">
                <a:solidFill>
                  <a:schemeClr val="bg1">
                    <a:lumMod val="65000"/>
                  </a:schemeClr>
                </a:solidFill>
              </a:rPr>
              <a:t>NEMO Group, </a:t>
            </a:r>
            <a:r>
              <a:rPr lang="en-US" sz="1600" dirty="0" err="1">
                <a:solidFill>
                  <a:schemeClr val="bg1">
                    <a:lumMod val="65000"/>
                  </a:schemeClr>
                </a:solidFill>
              </a:rPr>
              <a:t>Dipartimento</a:t>
            </a:r>
            <a:r>
              <a:rPr lang="en-US" sz="1600" dirty="0">
                <a:solidFill>
                  <a:schemeClr val="bg1">
                    <a:lumMod val="65000"/>
                  </a:schemeClr>
                </a:solidFill>
              </a:rPr>
              <a:t> </a:t>
            </a:r>
            <a:r>
              <a:rPr lang="en-US" sz="1600" dirty="0" err="1">
                <a:solidFill>
                  <a:schemeClr val="bg1">
                    <a:lumMod val="65000"/>
                  </a:schemeClr>
                </a:solidFill>
              </a:rPr>
              <a:t>Energia</a:t>
            </a:r>
            <a:r>
              <a:rPr lang="en-US" sz="1600" dirty="0">
                <a:solidFill>
                  <a:schemeClr val="bg1">
                    <a:lumMod val="65000"/>
                  </a:schemeClr>
                </a:solidFill>
              </a:rPr>
              <a:t>, </a:t>
            </a:r>
            <a:r>
              <a:rPr lang="en-US" sz="1600" dirty="0" err="1">
                <a:solidFill>
                  <a:schemeClr val="bg1">
                    <a:lumMod val="65000"/>
                  </a:schemeClr>
                </a:solidFill>
              </a:rPr>
              <a:t>Politecnico</a:t>
            </a:r>
            <a:r>
              <a:rPr lang="en-US" sz="1600" dirty="0">
                <a:solidFill>
                  <a:schemeClr val="bg1">
                    <a:lumMod val="65000"/>
                  </a:schemeClr>
                </a:solidFill>
              </a:rPr>
              <a:t> di Torino, Torino, Italy   </a:t>
            </a:r>
            <a:r>
              <a:rPr lang="en-US" sz="1600" b="1" baseline="30000" dirty="0">
                <a:solidFill>
                  <a:schemeClr val="bg1">
                    <a:lumMod val="65000"/>
                  </a:schemeClr>
                </a:solidFill>
              </a:rPr>
              <a:t>17</a:t>
            </a:r>
            <a:r>
              <a:rPr lang="en-US" sz="1600" dirty="0">
                <a:solidFill>
                  <a:schemeClr val="bg1">
                    <a:lumMod val="65000"/>
                  </a:schemeClr>
                </a:solidFill>
              </a:rPr>
              <a:t>Southwestern Institute of Physics, Chengdu, China   </a:t>
            </a:r>
            <a:r>
              <a:rPr lang="en-US" sz="1600" b="1" baseline="30000" dirty="0">
                <a:solidFill>
                  <a:schemeClr val="bg1">
                    <a:lumMod val="65000"/>
                  </a:schemeClr>
                </a:solidFill>
              </a:rPr>
              <a:t>18</a:t>
            </a:r>
            <a:r>
              <a:rPr lang="en-US" sz="1600" dirty="0">
                <a:solidFill>
                  <a:schemeClr val="bg1">
                    <a:lumMod val="65000"/>
                  </a:schemeClr>
                </a:solidFill>
              </a:rPr>
              <a:t>Institute for Plasma Research (IPR), Gandhinagar, India   </a:t>
            </a:r>
            <a:r>
              <a:rPr lang="en-US" sz="1600" b="1" baseline="30000" dirty="0">
                <a:solidFill>
                  <a:schemeClr val="bg1">
                    <a:lumMod val="65000"/>
                  </a:schemeClr>
                </a:solidFill>
              </a:rPr>
              <a:t>19</a:t>
            </a:r>
            <a:r>
              <a:rPr lang="en-US" sz="1600" dirty="0">
                <a:solidFill>
                  <a:schemeClr val="bg1">
                    <a:lumMod val="65000"/>
                  </a:schemeClr>
                </a:solidFill>
              </a:rPr>
              <a:t>Princeton Plasma Physics Laboratory, Princeton, USA   </a:t>
            </a:r>
            <a:r>
              <a:rPr lang="en-US" sz="1600" b="1" baseline="30000" dirty="0">
                <a:solidFill>
                  <a:schemeClr val="bg1">
                    <a:lumMod val="65000"/>
                  </a:schemeClr>
                </a:solidFill>
              </a:rPr>
              <a:t>20</a:t>
            </a:r>
            <a:r>
              <a:rPr lang="en-US" sz="1600" dirty="0">
                <a:solidFill>
                  <a:schemeClr val="bg1">
                    <a:lumMod val="65000"/>
                  </a:schemeClr>
                </a:solidFill>
              </a:rPr>
              <a:t>Seoul National University, Seoul, Republic of Korea   </a:t>
            </a:r>
            <a:r>
              <a:rPr lang="en-US" sz="1600" b="1" baseline="30000" dirty="0">
                <a:solidFill>
                  <a:schemeClr val="bg1">
                    <a:lumMod val="65000"/>
                  </a:schemeClr>
                </a:solidFill>
              </a:rPr>
              <a:t>21</a:t>
            </a:r>
            <a:r>
              <a:rPr lang="en-US" sz="1600" dirty="0">
                <a:solidFill>
                  <a:schemeClr val="bg1">
                    <a:lumMod val="65000"/>
                  </a:schemeClr>
                </a:solidFill>
              </a:rPr>
              <a:t>School of Physics, Dalian University of Technology, Dalian, China </a:t>
            </a:r>
            <a:r>
              <a:rPr lang="en-US" sz="1600" b="1" baseline="30000" dirty="0">
                <a:solidFill>
                  <a:schemeClr val="bg1">
                    <a:lumMod val="65000"/>
                  </a:schemeClr>
                </a:solidFill>
              </a:rPr>
              <a:t>22</a:t>
            </a:r>
            <a:r>
              <a:rPr lang="en-US" sz="1600" dirty="0">
                <a:solidFill>
                  <a:schemeClr val="bg1">
                    <a:lumMod val="65000"/>
                  </a:schemeClr>
                </a:solidFill>
              </a:rPr>
              <a:t>DIFFER, Eindhoven, The Netherlands   </a:t>
            </a:r>
            <a:r>
              <a:rPr lang="en-US" sz="1600" b="1" baseline="30000" dirty="0">
                <a:solidFill>
                  <a:schemeClr val="bg1">
                    <a:lumMod val="65000"/>
                  </a:schemeClr>
                </a:solidFill>
              </a:rPr>
              <a:t>23</a:t>
            </a:r>
            <a:r>
              <a:rPr lang="en-US" sz="1600" dirty="0">
                <a:solidFill>
                  <a:schemeClr val="bg1">
                    <a:lumMod val="65000"/>
                  </a:schemeClr>
                </a:solidFill>
              </a:rPr>
              <a:t>KTH Royal Institute of Technology, Stockholm, Sweden</a:t>
            </a:r>
            <a:r>
              <a:rPr lang="en-US" sz="700" dirty="0">
                <a:solidFill>
                  <a:schemeClr val="bg1">
                    <a:lumMod val="65000"/>
                  </a:schemeClr>
                </a:solidFill>
              </a:rPr>
              <a:t>  </a:t>
            </a:r>
          </a:p>
        </p:txBody>
      </p:sp>
      <p:sp>
        <p:nvSpPr>
          <p:cNvPr id="8" name="Datumsplatzhalter 3">
            <a:extLst>
              <a:ext uri="{FF2B5EF4-FFF2-40B4-BE49-F238E27FC236}">
                <a16:creationId xmlns:a16="http://schemas.microsoft.com/office/drawing/2014/main" id="{62906C9A-E6BC-466D-B546-10E149917553}"/>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9" name="Fußzeilenplatzhalter 4">
            <a:extLst>
              <a:ext uri="{FF2B5EF4-FFF2-40B4-BE49-F238E27FC236}">
                <a16:creationId xmlns:a16="http://schemas.microsoft.com/office/drawing/2014/main" id="{CF24C60E-BBDD-4B87-9EBC-4C2199FDAEC5}"/>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0" name="Foliennummernplatzhalter 5">
            <a:extLst>
              <a:ext uri="{FF2B5EF4-FFF2-40B4-BE49-F238E27FC236}">
                <a16:creationId xmlns:a16="http://schemas.microsoft.com/office/drawing/2014/main" id="{902D2596-A73D-4057-A6D6-1ED51DCFDB3B}"/>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34</a:t>
            </a:fld>
            <a:endParaRPr lang="de-DE" dirty="0"/>
          </a:p>
        </p:txBody>
      </p:sp>
    </p:spTree>
    <p:extLst>
      <p:ext uri="{BB962C8B-B14F-4D97-AF65-F5344CB8AC3E}">
        <p14:creationId xmlns:p14="http://schemas.microsoft.com/office/powerpoint/2010/main" val="3105747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B78B81F-ED94-4766-965D-A907AF986D38}"/>
              </a:ext>
            </a:extLst>
          </p:cNvPr>
          <p:cNvSpPr/>
          <p:nvPr/>
        </p:nvSpPr>
        <p:spPr>
          <a:xfrm>
            <a:off x="9160625" y="81280"/>
            <a:ext cx="2978035" cy="909320"/>
          </a:xfrm>
          <a:prstGeom prst="rect">
            <a:avLst/>
          </a:prstGeom>
          <a:solidFill>
            <a:schemeClr val="bg1"/>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 name="Content Placeholder 1">
            <a:extLst>
              <a:ext uri="{FF2B5EF4-FFF2-40B4-BE49-F238E27FC236}">
                <a16:creationId xmlns:a16="http://schemas.microsoft.com/office/drawing/2014/main" id="{780521E2-2F0B-4CB4-AD46-79C7088AB1EC}"/>
              </a:ext>
            </a:extLst>
          </p:cNvPr>
          <p:cNvSpPr>
            <a:spLocks noGrp="1"/>
          </p:cNvSpPr>
          <p:nvPr>
            <p:ph sz="quarter" idx="13"/>
          </p:nvPr>
        </p:nvSpPr>
        <p:spPr>
          <a:xfrm>
            <a:off x="53340" y="276999"/>
            <a:ext cx="12085320" cy="5953761"/>
          </a:xfrm>
        </p:spPr>
        <p:txBody>
          <a:bodyPr numCol="3" spcCol="360000">
            <a:noAutofit/>
          </a:bodyPr>
          <a:lstStyle/>
          <a:p>
            <a:pPr>
              <a:spcBef>
                <a:spcPts val="0"/>
              </a:spcBef>
            </a:pPr>
            <a:r>
              <a:rPr lang="de-DE" sz="600" b="1" dirty="0"/>
              <a:t>Edge / SOL</a:t>
            </a:r>
          </a:p>
          <a:p>
            <a:pPr marL="171450" indent="-171450">
              <a:spcBef>
                <a:spcPts val="0"/>
              </a:spcBef>
              <a:buFont typeface="Arial" panose="020B0604020202020204" pitchFamily="34" charset="0"/>
              <a:buChar char="•"/>
            </a:pPr>
            <a:r>
              <a:rPr lang="de-DE" sz="600" dirty="0"/>
              <a:t>Liu YL, Liang Z, Feng Y, Bai JS, Wang YM, Liang YF, Hu D, Hoelzl M, Dai SY, JOREK Team. JOREK </a:t>
            </a:r>
            <a:r>
              <a:rPr lang="de-DE" sz="600" dirty="0" err="1"/>
              <a:t>simulations</a:t>
            </a:r>
            <a:r>
              <a:rPr lang="de-DE" sz="600" dirty="0"/>
              <a:t> of ELM </a:t>
            </a:r>
            <a:r>
              <a:rPr lang="de-DE" sz="600" dirty="0" err="1"/>
              <a:t>effects</a:t>
            </a:r>
            <a:r>
              <a:rPr lang="de-DE" sz="600" dirty="0"/>
              <a:t> on </a:t>
            </a:r>
            <a:r>
              <a:rPr lang="de-DE" sz="600" dirty="0" err="1"/>
              <a:t>heat</a:t>
            </a:r>
            <a:r>
              <a:rPr lang="de-DE" sz="600" dirty="0"/>
              <a:t> </a:t>
            </a:r>
            <a:r>
              <a:rPr lang="de-DE" sz="600" dirty="0" err="1"/>
              <a:t>load</a:t>
            </a:r>
            <a:r>
              <a:rPr lang="de-DE" sz="600" dirty="0"/>
              <a:t> and </a:t>
            </a:r>
            <a:r>
              <a:rPr lang="de-DE" sz="600" dirty="0" err="1"/>
              <a:t>target</a:t>
            </a:r>
            <a:r>
              <a:rPr lang="de-DE" sz="600" dirty="0"/>
              <a:t> </a:t>
            </a:r>
            <a:r>
              <a:rPr lang="de-DE" sz="600" dirty="0" err="1"/>
              <a:t>erosion</a:t>
            </a:r>
            <a:r>
              <a:rPr lang="de-DE" sz="600" dirty="0"/>
              <a:t> in </a:t>
            </a:r>
            <a:r>
              <a:rPr lang="de-DE" sz="600" dirty="0" err="1"/>
              <a:t>the</a:t>
            </a:r>
            <a:r>
              <a:rPr lang="de-DE" sz="600" dirty="0"/>
              <a:t> EHL-2 </a:t>
            </a:r>
            <a:r>
              <a:rPr lang="de-DE" sz="600" dirty="0" err="1"/>
              <a:t>spherical</a:t>
            </a:r>
            <a:r>
              <a:rPr lang="de-DE" sz="600" dirty="0"/>
              <a:t> </a:t>
            </a:r>
            <a:r>
              <a:rPr lang="de-DE" sz="600" dirty="0" err="1"/>
              <a:t>torus</a:t>
            </a:r>
            <a:r>
              <a:rPr lang="de-DE" sz="600" dirty="0"/>
              <a:t> (in </a:t>
            </a:r>
            <a:r>
              <a:rPr lang="de-DE" sz="600" dirty="0" err="1"/>
              <a:t>preparation</a:t>
            </a:r>
            <a:r>
              <a:rPr lang="de-DE" sz="600" dirty="0"/>
              <a:t>)</a:t>
            </a:r>
          </a:p>
          <a:p>
            <a:pPr marL="171450" indent="-171450">
              <a:spcBef>
                <a:spcPts val="0"/>
              </a:spcBef>
              <a:buFont typeface="Arial" panose="020B0604020202020204" pitchFamily="34" charset="0"/>
              <a:buChar char="•"/>
            </a:pPr>
            <a:r>
              <a:rPr lang="de-DE" sz="600" dirty="0"/>
              <a:t>Liu YL, Hu D, Dai SY, Liang Z, Gao ZH, Hoelzl M, Korving SQ, </a:t>
            </a:r>
            <a:r>
              <a:rPr lang="de-DE" sz="600" dirty="0" err="1"/>
              <a:t>Huijsmans</a:t>
            </a:r>
            <a:r>
              <a:rPr lang="de-DE" sz="600" dirty="0"/>
              <a:t> GTA, Wang L, Wang DZ, JOREK Team. </a:t>
            </a:r>
            <a:r>
              <a:rPr lang="de-DE" sz="600" dirty="0" err="1"/>
              <a:t>Simulations</a:t>
            </a:r>
            <a:r>
              <a:rPr lang="de-DE" sz="600" dirty="0"/>
              <a:t> of </a:t>
            </a:r>
            <a:r>
              <a:rPr lang="de-DE" sz="600" dirty="0" err="1"/>
              <a:t>tungsten</a:t>
            </a:r>
            <a:r>
              <a:rPr lang="de-DE" sz="600" dirty="0"/>
              <a:t> </a:t>
            </a:r>
            <a:r>
              <a:rPr lang="de-DE" sz="600" dirty="0" err="1"/>
              <a:t>sputtering</a:t>
            </a:r>
            <a:r>
              <a:rPr lang="de-DE" sz="600" dirty="0"/>
              <a:t> and </a:t>
            </a:r>
            <a:r>
              <a:rPr lang="de-DE" sz="600" dirty="0" err="1"/>
              <a:t>transport</a:t>
            </a:r>
            <a:r>
              <a:rPr lang="de-DE" sz="600" dirty="0"/>
              <a:t> </a:t>
            </a:r>
            <a:r>
              <a:rPr lang="de-DE" sz="600" dirty="0" err="1"/>
              <a:t>behaviors</a:t>
            </a:r>
            <a:r>
              <a:rPr lang="de-DE" sz="600" dirty="0"/>
              <a:t> on EAST </a:t>
            </a:r>
            <a:r>
              <a:rPr lang="de-DE" sz="600" dirty="0" err="1"/>
              <a:t>using</a:t>
            </a:r>
            <a:r>
              <a:rPr lang="de-DE" sz="600" dirty="0"/>
              <a:t> JOREK. </a:t>
            </a:r>
            <a:r>
              <a:rPr lang="de-DE" sz="600" dirty="0" err="1"/>
              <a:t>Nuclear</a:t>
            </a:r>
            <a:r>
              <a:rPr lang="de-DE" sz="600" dirty="0"/>
              <a:t> Fusion 65, 076014 (2025)</a:t>
            </a:r>
          </a:p>
          <a:p>
            <a:pPr marL="171450" indent="-171450">
              <a:spcBef>
                <a:spcPts val="0"/>
              </a:spcBef>
              <a:buFont typeface="Arial" panose="020B0604020202020204" pitchFamily="34" charset="0"/>
              <a:buChar char="•"/>
            </a:pPr>
            <a:r>
              <a:rPr lang="de-DE" sz="600" dirty="0"/>
              <a:t>Liang Z., Hoelzl M., Cathey A., Hu D., Dai S. Y., Liu Y.L., Wang D. Z., </a:t>
            </a:r>
            <a:r>
              <a:rPr lang="de-DE" sz="600" dirty="0" err="1"/>
              <a:t>the</a:t>
            </a:r>
            <a:r>
              <a:rPr lang="de-DE" sz="600" dirty="0"/>
              <a:t> JOREK Team. Exploration of </a:t>
            </a:r>
            <a:r>
              <a:rPr lang="de-DE" sz="600" dirty="0" err="1"/>
              <a:t>quiescent</a:t>
            </a:r>
            <a:r>
              <a:rPr lang="de-DE" sz="600" dirty="0"/>
              <a:t> H-mode </a:t>
            </a:r>
            <a:r>
              <a:rPr lang="de-DE" sz="600" dirty="0" err="1"/>
              <a:t>plasma</a:t>
            </a:r>
            <a:r>
              <a:rPr lang="de-DE" sz="600" dirty="0"/>
              <a:t> on HL-3 </a:t>
            </a:r>
            <a:r>
              <a:rPr lang="de-DE" sz="600" dirty="0" err="1"/>
              <a:t>tokamak</a:t>
            </a:r>
            <a:r>
              <a:rPr lang="de-DE" sz="600" dirty="0"/>
              <a:t> </a:t>
            </a:r>
            <a:r>
              <a:rPr lang="de-DE" sz="600" dirty="0" err="1"/>
              <a:t>device</a:t>
            </a:r>
            <a:r>
              <a:rPr lang="de-DE" sz="600" dirty="0"/>
              <a:t> </a:t>
            </a:r>
            <a:r>
              <a:rPr lang="de-DE" sz="600" dirty="0" err="1"/>
              <a:t>with</a:t>
            </a:r>
            <a:r>
              <a:rPr lang="de-DE" sz="600" dirty="0"/>
              <a:t> </a:t>
            </a:r>
            <a:r>
              <a:rPr lang="de-DE" sz="600" dirty="0" err="1"/>
              <a:t>nonlinear</a:t>
            </a:r>
            <a:r>
              <a:rPr lang="de-DE" sz="600" dirty="0"/>
              <a:t> MHD </a:t>
            </a:r>
            <a:r>
              <a:rPr lang="de-DE" sz="600" dirty="0" err="1"/>
              <a:t>simulations</a:t>
            </a:r>
            <a:r>
              <a:rPr lang="de-DE" sz="600" dirty="0"/>
              <a:t>. Physics of Plasmas 32, 012502 (2025)</a:t>
            </a:r>
          </a:p>
          <a:p>
            <a:pPr marL="171450" indent="-171450">
              <a:spcBef>
                <a:spcPts val="0"/>
              </a:spcBef>
              <a:buFont typeface="Arial" panose="020B0604020202020204" pitchFamily="34" charset="0"/>
              <a:buChar char="•"/>
            </a:pPr>
            <a:r>
              <a:rPr lang="de-DE" sz="600" dirty="0"/>
              <a:t>Willensdorfer M, Mitterauer V, Hoelzl M, Suttrop W, </a:t>
            </a:r>
            <a:r>
              <a:rPr lang="de-DE" sz="600" dirty="0" err="1"/>
              <a:t>Cianciosa</a:t>
            </a:r>
            <a:r>
              <a:rPr lang="de-DE" sz="600" dirty="0"/>
              <a:t> M, Dunne M, Fischer R, Leuthold N, Puchmayr J, Samoylov O, Suarez G, Wendler D, ASDEX Upgrade Team. Observation of </a:t>
            </a:r>
            <a:r>
              <a:rPr lang="de-DE" sz="600" dirty="0" err="1"/>
              <a:t>magnetic</a:t>
            </a:r>
            <a:r>
              <a:rPr lang="de-DE" sz="600" dirty="0"/>
              <a:t> </a:t>
            </a:r>
            <a:r>
              <a:rPr lang="de-DE" sz="600" dirty="0" err="1"/>
              <a:t>islands</a:t>
            </a:r>
            <a:r>
              <a:rPr lang="de-DE" sz="600" dirty="0"/>
              <a:t> in </a:t>
            </a:r>
            <a:r>
              <a:rPr lang="de-DE" sz="600" dirty="0" err="1"/>
              <a:t>tokamak</a:t>
            </a:r>
            <a:r>
              <a:rPr lang="de-DE" sz="600" dirty="0"/>
              <a:t> </a:t>
            </a:r>
            <a:r>
              <a:rPr lang="de-DE" sz="600" dirty="0" err="1"/>
              <a:t>plasmas</a:t>
            </a:r>
            <a:r>
              <a:rPr lang="de-DE" sz="600" dirty="0"/>
              <a:t> </a:t>
            </a:r>
            <a:r>
              <a:rPr lang="de-DE" sz="600" dirty="0" err="1"/>
              <a:t>during</a:t>
            </a:r>
            <a:r>
              <a:rPr lang="de-DE" sz="600" dirty="0"/>
              <a:t> </a:t>
            </a:r>
            <a:r>
              <a:rPr lang="de-DE" sz="600" dirty="0" err="1"/>
              <a:t>the</a:t>
            </a:r>
            <a:r>
              <a:rPr lang="de-DE" sz="600" dirty="0"/>
              <a:t> </a:t>
            </a:r>
            <a:r>
              <a:rPr lang="de-DE" sz="600" dirty="0" err="1"/>
              <a:t>suppression</a:t>
            </a:r>
            <a:r>
              <a:rPr lang="de-DE" sz="600" dirty="0"/>
              <a:t> of </a:t>
            </a:r>
            <a:r>
              <a:rPr lang="de-DE" sz="600" dirty="0" err="1"/>
              <a:t>edge-localised</a:t>
            </a:r>
            <a:r>
              <a:rPr lang="de-DE" sz="600" dirty="0"/>
              <a:t> </a:t>
            </a:r>
            <a:r>
              <a:rPr lang="de-DE" sz="600" dirty="0" err="1"/>
              <a:t>modes</a:t>
            </a:r>
            <a:r>
              <a:rPr lang="de-DE" sz="600" dirty="0"/>
              <a:t>. Nature Physics 20, 1980 (2024) </a:t>
            </a:r>
          </a:p>
          <a:p>
            <a:pPr marL="171450" indent="-171450">
              <a:spcBef>
                <a:spcPts val="0"/>
              </a:spcBef>
              <a:buFont typeface="Arial" panose="020B0604020202020204" pitchFamily="34" charset="0"/>
              <a:buChar char="•"/>
            </a:pPr>
            <a:r>
              <a:rPr lang="de-DE" sz="600" dirty="0"/>
              <a:t>Cathey A., Hoelzl M., Meier L., Dunne M.G., </a:t>
            </a:r>
            <a:r>
              <a:rPr lang="de-DE" sz="600" dirty="0" err="1"/>
              <a:t>Huijsmans</a:t>
            </a:r>
            <a:r>
              <a:rPr lang="de-DE" sz="600" dirty="0"/>
              <a:t> G.T.A., Gil L., Harrer G.F., Aiba N., Cruz-Zabala D.J., Lackner K., Pamela S.J.P., Viezzer E., Wolfrum E., Günter S., </a:t>
            </a:r>
            <a:r>
              <a:rPr lang="de-DE" sz="600" dirty="0" err="1"/>
              <a:t>the</a:t>
            </a:r>
            <a:r>
              <a:rPr lang="de-DE" sz="600" dirty="0"/>
              <a:t> JOREK </a:t>
            </a:r>
            <a:r>
              <a:rPr lang="de-DE" sz="600" dirty="0" err="1"/>
              <a:t>team</a:t>
            </a:r>
            <a:r>
              <a:rPr lang="de-DE" sz="600" dirty="0"/>
              <a:t>, </a:t>
            </a:r>
            <a:r>
              <a:rPr lang="de-DE" sz="600" dirty="0" err="1"/>
              <a:t>the</a:t>
            </a:r>
            <a:r>
              <a:rPr lang="de-DE" sz="600" dirty="0"/>
              <a:t> ASDEX Upgrade Team, </a:t>
            </a:r>
            <a:r>
              <a:rPr lang="de-DE" sz="600" dirty="0" err="1"/>
              <a:t>the</a:t>
            </a:r>
            <a:r>
              <a:rPr lang="de-DE" sz="600" dirty="0"/>
              <a:t> EUROfusion MST Team. Non-linear MHD </a:t>
            </a:r>
            <a:r>
              <a:rPr lang="de-DE" sz="600" dirty="0" err="1"/>
              <a:t>investigations</a:t>
            </a:r>
            <a:r>
              <a:rPr lang="de-DE" sz="600" dirty="0"/>
              <a:t> of high-</a:t>
            </a:r>
            <a:r>
              <a:rPr lang="de-DE" sz="600" dirty="0" err="1"/>
              <a:t>confinement</a:t>
            </a:r>
            <a:r>
              <a:rPr lang="de-DE" sz="600" dirty="0"/>
              <a:t> </a:t>
            </a:r>
            <a:r>
              <a:rPr lang="de-DE" sz="600" dirty="0" err="1"/>
              <a:t>regimes</a:t>
            </a:r>
            <a:r>
              <a:rPr lang="de-DE" sz="600" dirty="0"/>
              <a:t> </a:t>
            </a:r>
            <a:r>
              <a:rPr lang="de-DE" sz="600" dirty="0" err="1"/>
              <a:t>without</a:t>
            </a:r>
            <a:r>
              <a:rPr lang="de-DE" sz="600" dirty="0"/>
              <a:t> type-I ELMs in ASDEX Upgrade and JT-60SA. </a:t>
            </a:r>
            <a:r>
              <a:rPr lang="de-DE" sz="600" dirty="0" err="1"/>
              <a:t>Nuclear</a:t>
            </a:r>
            <a:r>
              <a:rPr lang="de-DE" sz="600" dirty="0"/>
              <a:t> Fusion 64, 096003 (2024)</a:t>
            </a:r>
          </a:p>
          <a:p>
            <a:pPr marL="171450" indent="-171450">
              <a:spcBef>
                <a:spcPts val="0"/>
              </a:spcBef>
              <a:buFont typeface="Arial" panose="020B0604020202020204" pitchFamily="34" charset="0"/>
              <a:buChar char="•"/>
            </a:pPr>
            <a:r>
              <a:rPr lang="de-DE" sz="600" dirty="0"/>
              <a:t>Korving S.Q., Mitterauer V., </a:t>
            </a:r>
            <a:r>
              <a:rPr lang="de-DE" sz="600" dirty="0" err="1"/>
              <a:t>Huijsmans</a:t>
            </a:r>
            <a:r>
              <a:rPr lang="de-DE" sz="600" dirty="0"/>
              <a:t> G.T.A., Loarte A., Hoelzl M., JOREK </a:t>
            </a:r>
            <a:r>
              <a:rPr lang="de-DE" sz="600" dirty="0" err="1"/>
              <a:t>team</a:t>
            </a:r>
            <a:r>
              <a:rPr lang="de-DE" sz="600" dirty="0"/>
              <a:t>, ASDEX Upgrade </a:t>
            </a:r>
            <a:r>
              <a:rPr lang="de-DE" sz="600" dirty="0" err="1"/>
              <a:t>team</a:t>
            </a:r>
            <a:r>
              <a:rPr lang="de-DE" sz="600" dirty="0"/>
              <a:t>. Simulation of </a:t>
            </a:r>
            <a:r>
              <a:rPr lang="de-DE" sz="600" dirty="0" err="1"/>
              <a:t>neoclassical</a:t>
            </a:r>
            <a:r>
              <a:rPr lang="de-DE" sz="600" dirty="0"/>
              <a:t> heavy </a:t>
            </a:r>
            <a:r>
              <a:rPr lang="de-DE" sz="600" dirty="0" err="1"/>
              <a:t>impurity</a:t>
            </a:r>
            <a:r>
              <a:rPr lang="de-DE" sz="600" dirty="0"/>
              <a:t> </a:t>
            </a:r>
            <a:r>
              <a:rPr lang="de-DE" sz="600" dirty="0" err="1"/>
              <a:t>transport</a:t>
            </a:r>
            <a:r>
              <a:rPr lang="de-DE" sz="600" dirty="0"/>
              <a:t> in ASDEX Upgrade </a:t>
            </a:r>
            <a:r>
              <a:rPr lang="de-DE" sz="600" dirty="0" err="1"/>
              <a:t>with</a:t>
            </a:r>
            <a:r>
              <a:rPr lang="de-DE" sz="600" dirty="0"/>
              <a:t> </a:t>
            </a:r>
            <a:r>
              <a:rPr lang="de-DE" sz="600" dirty="0" err="1"/>
              <a:t>applied</a:t>
            </a:r>
            <a:r>
              <a:rPr lang="de-DE" sz="600" dirty="0"/>
              <a:t> 3D </a:t>
            </a:r>
            <a:r>
              <a:rPr lang="de-DE" sz="600" dirty="0" err="1"/>
              <a:t>magnetic</a:t>
            </a:r>
            <a:r>
              <a:rPr lang="de-DE" sz="600" dirty="0"/>
              <a:t> </a:t>
            </a:r>
            <a:r>
              <a:rPr lang="de-DE" sz="600" dirty="0" err="1"/>
              <a:t>fields</a:t>
            </a:r>
            <a:r>
              <a:rPr lang="de-DE" sz="600" dirty="0"/>
              <a:t> </a:t>
            </a:r>
            <a:r>
              <a:rPr lang="de-DE" sz="600" dirty="0" err="1"/>
              <a:t>using</a:t>
            </a:r>
            <a:r>
              <a:rPr lang="de-DE" sz="600" dirty="0"/>
              <a:t> </a:t>
            </a:r>
            <a:r>
              <a:rPr lang="de-DE" sz="600" dirty="0" err="1"/>
              <a:t>the</a:t>
            </a:r>
            <a:r>
              <a:rPr lang="de-DE" sz="600" dirty="0"/>
              <a:t> </a:t>
            </a:r>
            <a:r>
              <a:rPr lang="de-DE" sz="600" dirty="0" err="1"/>
              <a:t>nonlinear</a:t>
            </a:r>
            <a:r>
              <a:rPr lang="de-DE" sz="600" dirty="0"/>
              <a:t> MHD code JOREK. Physics of Plasmas 31, 052504 (2024)</a:t>
            </a:r>
          </a:p>
          <a:p>
            <a:pPr marL="171450" indent="-171450">
              <a:spcBef>
                <a:spcPts val="0"/>
              </a:spcBef>
              <a:buFont typeface="Arial" panose="020B0604020202020204" pitchFamily="34" charset="0"/>
              <a:buChar char="•"/>
            </a:pPr>
            <a:r>
              <a:rPr lang="de-DE" sz="600" dirty="0"/>
              <a:t>Kim S.K., Logan N.C., Becoulet M., Hoelzl M., Yu Q., Hu Q., Yang S.M., Park J.-M., </a:t>
            </a:r>
            <a:r>
              <a:rPr lang="de-DE" sz="600" dirty="0" err="1"/>
              <a:t>Huijsmans</a:t>
            </a:r>
            <a:r>
              <a:rPr lang="de-DE" sz="600" dirty="0"/>
              <a:t> G.T.A., Pamela S., Kolemen E., Paz-Soldan C. Transition in </a:t>
            </a:r>
            <a:r>
              <a:rPr lang="de-DE" sz="600" dirty="0" err="1"/>
              <a:t>particle</a:t>
            </a:r>
            <a:r>
              <a:rPr lang="de-DE" sz="600" dirty="0"/>
              <a:t> </a:t>
            </a:r>
            <a:r>
              <a:rPr lang="de-DE" sz="600" dirty="0" err="1"/>
              <a:t>transport</a:t>
            </a:r>
            <a:r>
              <a:rPr lang="de-DE" sz="600" dirty="0"/>
              <a:t> </a:t>
            </a:r>
            <a:r>
              <a:rPr lang="de-DE" sz="600" dirty="0" err="1"/>
              <a:t>under</a:t>
            </a:r>
            <a:r>
              <a:rPr lang="de-DE" sz="600" dirty="0"/>
              <a:t> resonant </a:t>
            </a:r>
            <a:r>
              <a:rPr lang="de-DE" sz="600" dirty="0" err="1"/>
              <a:t>magnetic</a:t>
            </a:r>
            <a:r>
              <a:rPr lang="de-DE" sz="600" dirty="0"/>
              <a:t> </a:t>
            </a:r>
            <a:r>
              <a:rPr lang="de-DE" sz="600" dirty="0" err="1"/>
              <a:t>perturbations</a:t>
            </a:r>
            <a:r>
              <a:rPr lang="de-DE" sz="600" dirty="0"/>
              <a:t> in a </a:t>
            </a:r>
            <a:r>
              <a:rPr lang="de-DE" sz="600" dirty="0" err="1"/>
              <a:t>tokamak</a:t>
            </a:r>
            <a:r>
              <a:rPr lang="de-DE" sz="600" dirty="0"/>
              <a:t>. </a:t>
            </a:r>
            <a:r>
              <a:rPr lang="de-DE" sz="600" dirty="0" err="1"/>
              <a:t>Nuclear</a:t>
            </a:r>
            <a:r>
              <a:rPr lang="de-DE" sz="600" dirty="0"/>
              <a:t> Fusion 63, 106013 (2023)</a:t>
            </a:r>
          </a:p>
          <a:p>
            <a:pPr marL="171450" indent="-171450">
              <a:spcBef>
                <a:spcPts val="0"/>
              </a:spcBef>
              <a:buFont typeface="Arial" panose="020B0604020202020204" pitchFamily="34" charset="0"/>
              <a:buChar char="•"/>
            </a:pPr>
            <a:r>
              <a:rPr lang="de-DE" sz="600" dirty="0"/>
              <a:t>Meier L, Hoelzl M, Cathey A, </a:t>
            </a:r>
            <a:r>
              <a:rPr lang="de-DE" sz="600" dirty="0" err="1"/>
              <a:t>Huijsmans</a:t>
            </a:r>
            <a:r>
              <a:rPr lang="de-DE" sz="600" dirty="0"/>
              <a:t> GTA, Viezzer E, Dunne M, van Dijk J. et al. MHD </a:t>
            </a:r>
            <a:r>
              <a:rPr lang="de-DE" sz="600" dirty="0" err="1"/>
              <a:t>simulations</a:t>
            </a:r>
            <a:r>
              <a:rPr lang="de-DE" sz="600" dirty="0"/>
              <a:t> of </a:t>
            </a:r>
            <a:r>
              <a:rPr lang="de-DE" sz="600" dirty="0" err="1"/>
              <a:t>formation</a:t>
            </a:r>
            <a:r>
              <a:rPr lang="de-DE" sz="600" dirty="0"/>
              <a:t>, </a:t>
            </a:r>
            <a:r>
              <a:rPr lang="de-DE" sz="600" dirty="0" err="1"/>
              <a:t>sustainment</a:t>
            </a:r>
            <a:r>
              <a:rPr lang="de-DE" sz="600" dirty="0"/>
              <a:t> and </a:t>
            </a:r>
            <a:r>
              <a:rPr lang="de-DE" sz="600" dirty="0" err="1"/>
              <a:t>loss</a:t>
            </a:r>
            <a:r>
              <a:rPr lang="de-DE" sz="600" dirty="0"/>
              <a:t> of </a:t>
            </a:r>
            <a:r>
              <a:rPr lang="de-DE" sz="600" dirty="0" err="1"/>
              <a:t>Quiescent</a:t>
            </a:r>
            <a:r>
              <a:rPr lang="de-DE" sz="600" dirty="0"/>
              <a:t> H-mode in </a:t>
            </a:r>
            <a:r>
              <a:rPr lang="de-DE" sz="600" dirty="0" err="1"/>
              <a:t>the</a:t>
            </a:r>
            <a:r>
              <a:rPr lang="de-DE" sz="600" dirty="0"/>
              <a:t> all-tungsten ASDEX Upgrade. </a:t>
            </a:r>
            <a:r>
              <a:rPr lang="de-DE" sz="600" dirty="0" err="1"/>
              <a:t>Nuclear</a:t>
            </a:r>
            <a:r>
              <a:rPr lang="de-DE" sz="600" dirty="0"/>
              <a:t> Fusion 63, 086026 (2023). https://arxiv.org/abs/2301.07607  </a:t>
            </a:r>
          </a:p>
          <a:p>
            <a:pPr marL="171450" indent="-171450">
              <a:spcBef>
                <a:spcPts val="0"/>
              </a:spcBef>
              <a:buFont typeface="Arial" panose="020B0604020202020204" pitchFamily="34" charset="0"/>
              <a:buChar char="•"/>
            </a:pPr>
            <a:r>
              <a:rPr lang="de-DE" sz="600" dirty="0"/>
              <a:t>Cathey A., Hoelzl M., Gil L., Dunne M.G., Harrer G.F., </a:t>
            </a:r>
            <a:r>
              <a:rPr lang="de-DE" sz="600" dirty="0" err="1"/>
              <a:t>Huijsmans</a:t>
            </a:r>
            <a:r>
              <a:rPr lang="de-DE" sz="600" dirty="0"/>
              <a:t> G.T.A., Kalis J., Lackner K., Wolfrum E., Pamela S.J.P., Günter S., JOREK Team, ASDEX Upgrade Team, EUROfusion MST1 Team. </a:t>
            </a:r>
            <a:r>
              <a:rPr lang="de-DE" sz="600" dirty="0" err="1"/>
              <a:t>Probing</a:t>
            </a:r>
            <a:r>
              <a:rPr lang="de-DE" sz="600" dirty="0"/>
              <a:t> non-linear MHD </a:t>
            </a:r>
            <a:r>
              <a:rPr lang="de-DE" sz="600" dirty="0" err="1"/>
              <a:t>stability</a:t>
            </a:r>
            <a:r>
              <a:rPr lang="de-DE" sz="600" dirty="0"/>
              <a:t> of </a:t>
            </a:r>
            <a:r>
              <a:rPr lang="de-DE" sz="600" dirty="0" err="1"/>
              <a:t>the</a:t>
            </a:r>
            <a:r>
              <a:rPr lang="de-DE" sz="600" dirty="0"/>
              <a:t> </a:t>
            </a:r>
            <a:r>
              <a:rPr lang="de-DE" sz="600" dirty="0" err="1"/>
              <a:t>enhanced</a:t>
            </a:r>
            <a:r>
              <a:rPr lang="de-DE" sz="600" dirty="0"/>
              <a:t> D-alpha H-mode in ASDEX Upgrade. </a:t>
            </a:r>
            <a:r>
              <a:rPr lang="de-DE" sz="600" dirty="0" err="1"/>
              <a:t>Nuclear</a:t>
            </a:r>
            <a:r>
              <a:rPr lang="de-DE" sz="600" dirty="0"/>
              <a:t> Fusion 63, 062001 (2023). http://arxiv.org/abs/2301.09066</a:t>
            </a:r>
          </a:p>
          <a:p>
            <a:pPr>
              <a:spcBef>
                <a:spcPts val="0"/>
              </a:spcBef>
            </a:pPr>
            <a:r>
              <a:rPr lang="de-DE" sz="600" b="1" dirty="0" err="1"/>
              <a:t>Disruptions</a:t>
            </a:r>
            <a:r>
              <a:rPr lang="de-DE" sz="600" b="1" dirty="0"/>
              <a:t> / VDEs / REs / SPI</a:t>
            </a:r>
          </a:p>
          <a:p>
            <a:pPr marL="171450" indent="-171450">
              <a:spcBef>
                <a:spcPts val="0"/>
              </a:spcBef>
              <a:buFont typeface="Arial" panose="020B0604020202020204" pitchFamily="34" charset="0"/>
              <a:buChar char="•"/>
            </a:pPr>
            <a:r>
              <a:rPr lang="de-DE" sz="600" dirty="0"/>
              <a:t>Ratynskaia S, Paschalidis K, </a:t>
            </a:r>
            <a:r>
              <a:rPr lang="de-DE" sz="600" dirty="0" err="1"/>
              <a:t>Rizzi</a:t>
            </a:r>
            <a:r>
              <a:rPr lang="de-DE" sz="600" dirty="0"/>
              <a:t> T, Tolias P, Pitts RA, Artola FJ, Bergstroem H, Bandaru VK, Hoelzl M, </a:t>
            </a:r>
            <a:r>
              <a:rPr lang="de-DE" sz="600" dirty="0" err="1"/>
              <a:t>Nicolici</a:t>
            </a:r>
            <a:r>
              <a:rPr lang="de-DE" sz="600" dirty="0"/>
              <a:t> S. Thermal </a:t>
            </a:r>
            <a:r>
              <a:rPr lang="de-DE" sz="600" dirty="0" err="1"/>
              <a:t>resilience</a:t>
            </a:r>
            <a:r>
              <a:rPr lang="de-DE" sz="600" dirty="0"/>
              <a:t> of </a:t>
            </a:r>
            <a:r>
              <a:rPr lang="de-DE" sz="600" dirty="0" err="1"/>
              <a:t>the</a:t>
            </a:r>
            <a:r>
              <a:rPr lang="de-DE" sz="600" dirty="0"/>
              <a:t> ITER </a:t>
            </a:r>
            <a:r>
              <a:rPr lang="de-DE" sz="600" dirty="0" err="1"/>
              <a:t>tungsten</a:t>
            </a:r>
            <a:r>
              <a:rPr lang="de-DE" sz="600" dirty="0"/>
              <a:t> </a:t>
            </a:r>
            <a:r>
              <a:rPr lang="de-DE" sz="600" dirty="0" err="1"/>
              <a:t>first</a:t>
            </a:r>
            <a:r>
              <a:rPr lang="de-DE" sz="600" dirty="0"/>
              <a:t> wall </a:t>
            </a:r>
            <a:r>
              <a:rPr lang="de-DE" sz="600" dirty="0" err="1"/>
              <a:t>to</a:t>
            </a:r>
            <a:r>
              <a:rPr lang="de-DE" sz="600" dirty="0"/>
              <a:t> </a:t>
            </a:r>
            <a:r>
              <a:rPr lang="de-DE" sz="600" dirty="0" err="1"/>
              <a:t>runaway</a:t>
            </a:r>
            <a:r>
              <a:rPr lang="de-DE" sz="600" dirty="0"/>
              <a:t> </a:t>
            </a:r>
            <a:r>
              <a:rPr lang="de-DE" sz="600" dirty="0" err="1"/>
              <a:t>electron</a:t>
            </a:r>
            <a:r>
              <a:rPr lang="de-DE" sz="600" dirty="0"/>
              <a:t> </a:t>
            </a:r>
            <a:r>
              <a:rPr lang="de-DE" sz="600" dirty="0" err="1"/>
              <a:t>impact</a:t>
            </a:r>
            <a:r>
              <a:rPr lang="de-DE" sz="600" dirty="0"/>
              <a:t>. Plasma Physics and </a:t>
            </a:r>
            <a:r>
              <a:rPr lang="de-DE" sz="600" dirty="0" err="1"/>
              <a:t>Controlled</a:t>
            </a:r>
            <a:r>
              <a:rPr lang="de-DE" sz="600" dirty="0"/>
              <a:t> Fusion (</a:t>
            </a:r>
            <a:r>
              <a:rPr lang="de-DE" sz="600" dirty="0" err="1"/>
              <a:t>submitted</a:t>
            </a:r>
            <a:r>
              <a:rPr lang="de-DE" sz="600" dirty="0"/>
              <a:t>) https://arxiv.org/abs/2509.20261 </a:t>
            </a:r>
          </a:p>
          <a:p>
            <a:pPr marL="171450" indent="-171450">
              <a:spcBef>
                <a:spcPts val="0"/>
              </a:spcBef>
              <a:buFont typeface="Arial" panose="020B0604020202020204" pitchFamily="34" charset="0"/>
              <a:buChar char="•"/>
            </a:pPr>
            <a:r>
              <a:rPr lang="de-DE" sz="600" dirty="0"/>
              <a:t>Liu S-J, Liu T, Bergstroem H, Zhang H-W, Hoelzl M, JOREK Team. Hybrid fluid-</a:t>
            </a:r>
            <a:r>
              <a:rPr lang="de-DE" sz="600" dirty="0" err="1"/>
              <a:t>kinetic</a:t>
            </a:r>
            <a:r>
              <a:rPr lang="de-DE" sz="600" dirty="0"/>
              <a:t> </a:t>
            </a:r>
            <a:r>
              <a:rPr lang="de-DE" sz="600" dirty="0" err="1"/>
              <a:t>simulations</a:t>
            </a:r>
            <a:r>
              <a:rPr lang="de-DE" sz="600" dirty="0"/>
              <a:t> of resistive </a:t>
            </a:r>
            <a:r>
              <a:rPr lang="de-DE" sz="600" dirty="0" err="1"/>
              <a:t>instabilities</a:t>
            </a:r>
            <a:r>
              <a:rPr lang="de-DE" sz="600" dirty="0"/>
              <a:t> in </a:t>
            </a:r>
            <a:r>
              <a:rPr lang="de-DE" sz="600" dirty="0" err="1"/>
              <a:t>runaway</a:t>
            </a:r>
            <a:r>
              <a:rPr lang="de-DE" sz="600" dirty="0"/>
              <a:t> </a:t>
            </a:r>
            <a:r>
              <a:rPr lang="de-DE" sz="600" dirty="0" err="1"/>
              <a:t>electron</a:t>
            </a:r>
            <a:r>
              <a:rPr lang="de-DE" sz="600" dirty="0"/>
              <a:t> </a:t>
            </a:r>
            <a:r>
              <a:rPr lang="de-DE" sz="600" dirty="0" err="1"/>
              <a:t>beams</a:t>
            </a:r>
            <a:r>
              <a:rPr lang="de-DE" sz="600" dirty="0"/>
              <a:t>. Journal of Plasma Physics (</a:t>
            </a:r>
            <a:r>
              <a:rPr lang="de-DE" sz="600" dirty="0" err="1"/>
              <a:t>submitted</a:t>
            </a:r>
            <a:r>
              <a:rPr lang="de-DE" sz="600" dirty="0"/>
              <a:t>)</a:t>
            </a:r>
          </a:p>
          <a:p>
            <a:pPr marL="171450" indent="-171450">
              <a:spcBef>
                <a:spcPts val="0"/>
              </a:spcBef>
              <a:buFont typeface="Arial" panose="020B0604020202020204" pitchFamily="34" charset="0"/>
              <a:buChar char="•"/>
            </a:pPr>
            <a:r>
              <a:rPr lang="de-DE" sz="600" dirty="0" err="1"/>
              <a:t>Bonfiglio</a:t>
            </a:r>
            <a:r>
              <a:rPr lang="de-DE" sz="600" dirty="0"/>
              <a:t> D., Hu D., Kong M., </a:t>
            </a:r>
            <a:r>
              <a:rPr lang="de-DE" sz="600" dirty="0" err="1"/>
              <a:t>Nardon</a:t>
            </a:r>
            <a:r>
              <a:rPr lang="de-DE" sz="600" dirty="0"/>
              <a:t> E., Artola F.J., Baylor L.R., </a:t>
            </a:r>
            <a:r>
              <a:rPr lang="de-DE" sz="600" dirty="0" err="1"/>
              <a:t>Boboc</a:t>
            </a:r>
            <a:r>
              <a:rPr lang="de-DE" sz="600" dirty="0"/>
              <a:t> A., Carvalho P., Gebhart T.E., Gerasimov S.N., Hawkes N.C., Hoelzl M., </a:t>
            </a:r>
            <a:r>
              <a:rPr lang="de-DE" sz="600" dirty="0" err="1"/>
              <a:t>Jachmich</a:t>
            </a:r>
            <a:r>
              <a:rPr lang="de-DE" sz="600" dirty="0"/>
              <a:t> S., Lee S.-J, Puglia P, Sheikh U., </a:t>
            </a:r>
            <a:r>
              <a:rPr lang="de-DE" sz="600" dirty="0" err="1"/>
              <a:t>Silburn</a:t>
            </a:r>
            <a:r>
              <a:rPr lang="de-DE" sz="600" dirty="0"/>
              <a:t> S., Stein-</a:t>
            </a:r>
            <a:r>
              <a:rPr lang="de-DE" sz="600" dirty="0" err="1"/>
              <a:t>Lubrano</a:t>
            </a:r>
            <a:r>
              <a:rPr lang="de-DE" sz="600" dirty="0"/>
              <a:t> B., Sun H., Sweeney R., Szepesi G, JOREK Team, JET </a:t>
            </a:r>
            <a:r>
              <a:rPr lang="de-DE" sz="600" dirty="0" err="1"/>
              <a:t>Contributors</a:t>
            </a:r>
            <a:r>
              <a:rPr lang="de-DE" sz="600" dirty="0"/>
              <a:t>. Validation of 3D MHD </a:t>
            </a:r>
            <a:r>
              <a:rPr lang="de-DE" sz="600" dirty="0" err="1"/>
              <a:t>simulations</a:t>
            </a:r>
            <a:r>
              <a:rPr lang="de-DE" sz="600" dirty="0"/>
              <a:t> of </a:t>
            </a:r>
            <a:r>
              <a:rPr lang="de-DE" sz="600" dirty="0" err="1"/>
              <a:t>mixed</a:t>
            </a:r>
            <a:r>
              <a:rPr lang="de-DE" sz="600" dirty="0"/>
              <a:t> Ne-D2 </a:t>
            </a:r>
            <a:r>
              <a:rPr lang="de-DE" sz="600" dirty="0" err="1"/>
              <a:t>shattered</a:t>
            </a:r>
            <a:r>
              <a:rPr lang="de-DE" sz="600" dirty="0"/>
              <a:t> pellet </a:t>
            </a:r>
            <a:r>
              <a:rPr lang="de-DE" sz="600" dirty="0" err="1"/>
              <a:t>injection</a:t>
            </a:r>
            <a:r>
              <a:rPr lang="de-DE" sz="600" dirty="0"/>
              <a:t> in JET. </a:t>
            </a:r>
            <a:r>
              <a:rPr lang="de-DE" sz="600" dirty="0" err="1"/>
              <a:t>Nuclear</a:t>
            </a:r>
            <a:r>
              <a:rPr lang="de-DE" sz="600" dirty="0"/>
              <a:t> Fusion (in </a:t>
            </a:r>
            <a:r>
              <a:rPr lang="de-DE" sz="600" dirty="0" err="1"/>
              <a:t>preparation</a:t>
            </a:r>
            <a:r>
              <a:rPr lang="de-DE" sz="600" dirty="0"/>
              <a:t>)</a:t>
            </a:r>
          </a:p>
          <a:p>
            <a:pPr marL="171450" indent="-171450">
              <a:spcBef>
                <a:spcPts val="0"/>
              </a:spcBef>
              <a:buFont typeface="Arial" panose="020B0604020202020204" pitchFamily="34" charset="0"/>
              <a:buChar char="•"/>
            </a:pPr>
            <a:r>
              <a:rPr lang="de-DE" sz="600" dirty="0"/>
              <a:t>Isernia N, Sparago R, Artola J, Hoelzl M, </a:t>
            </a:r>
            <a:r>
              <a:rPr lang="de-DE" sz="600" dirty="0" err="1"/>
              <a:t>Rubinacci</a:t>
            </a:r>
            <a:r>
              <a:rPr lang="de-DE" sz="600" dirty="0"/>
              <a:t> G, Schwarz N, Ventre S, Villone F. Virtual </a:t>
            </a:r>
            <a:r>
              <a:rPr lang="de-DE" sz="600" dirty="0" err="1"/>
              <a:t>Casing</a:t>
            </a:r>
            <a:r>
              <a:rPr lang="de-DE" sz="600" dirty="0"/>
              <a:t> </a:t>
            </a:r>
            <a:r>
              <a:rPr lang="de-DE" sz="600" dirty="0" err="1"/>
              <a:t>Principle</a:t>
            </a:r>
            <a:r>
              <a:rPr lang="de-DE" sz="600" dirty="0"/>
              <a:t> in </a:t>
            </a:r>
            <a:r>
              <a:rPr lang="de-DE" sz="600" dirty="0" err="1"/>
              <a:t>presence</a:t>
            </a:r>
            <a:r>
              <a:rPr lang="de-DE" sz="600" dirty="0"/>
              <a:t> of sink/source </a:t>
            </a:r>
            <a:r>
              <a:rPr lang="de-DE" sz="600" dirty="0" err="1"/>
              <a:t>currents</a:t>
            </a:r>
            <a:r>
              <a:rPr lang="de-DE" sz="600" dirty="0"/>
              <a:t>. IEEE Transactions on </a:t>
            </a:r>
            <a:r>
              <a:rPr lang="de-DE" sz="600" dirty="0" err="1"/>
              <a:t>Magnetics</a:t>
            </a:r>
            <a:r>
              <a:rPr lang="de-DE" sz="600" dirty="0"/>
              <a:t> (</a:t>
            </a:r>
            <a:r>
              <a:rPr lang="de-DE" sz="600" dirty="0" err="1"/>
              <a:t>submitted</a:t>
            </a:r>
            <a:r>
              <a:rPr lang="de-DE" sz="600" dirty="0"/>
              <a:t>)</a:t>
            </a:r>
          </a:p>
          <a:p>
            <a:pPr marL="171450" indent="-171450">
              <a:spcBef>
                <a:spcPts val="0"/>
              </a:spcBef>
              <a:buFont typeface="Arial" panose="020B0604020202020204" pitchFamily="34" charset="0"/>
              <a:buChar char="•"/>
            </a:pPr>
            <a:r>
              <a:rPr lang="de-DE" sz="600" dirty="0"/>
              <a:t>Ratynskaia S, Hoelzl M, </a:t>
            </a:r>
            <a:r>
              <a:rPr lang="de-DE" sz="600" dirty="0" err="1"/>
              <a:t>Nardon</a:t>
            </a:r>
            <a:r>
              <a:rPr lang="de-DE" sz="600" dirty="0"/>
              <a:t> E, Aleynikov P, Artola F.J, Bandaru V, Beidler M, Breizman B, </a:t>
            </a:r>
            <a:r>
              <a:rPr lang="de-DE" sz="600" dirty="0" err="1"/>
              <a:t>del-Castillo-Negrete</a:t>
            </a:r>
            <a:r>
              <a:rPr lang="de-DE" sz="600" dirty="0"/>
              <a:t> D, </a:t>
            </a:r>
            <a:r>
              <a:rPr lang="de-DE" sz="600" dirty="0" err="1"/>
              <a:t>DeAngeli</a:t>
            </a:r>
            <a:r>
              <a:rPr lang="de-DE" sz="600" dirty="0"/>
              <a:t> M, Dimitriou V, Ding R, Eriksson J, Ficker O, Granetz RS, Hollmann E, Hoppe M, </a:t>
            </a:r>
            <a:r>
              <a:rPr lang="de-DE" sz="600" dirty="0" err="1"/>
              <a:t>Houry</a:t>
            </a:r>
            <a:r>
              <a:rPr lang="de-DE" sz="600" dirty="0"/>
              <a:t> M, Jepu I, Koslowski HR, Liu C, Martin-Solis JR, Pautasso G, </a:t>
            </a:r>
            <a:r>
              <a:rPr lang="de-DE" sz="600" dirty="0" err="1"/>
              <a:t>Peneliau</a:t>
            </a:r>
            <a:r>
              <a:rPr lang="de-DE" sz="600" dirty="0"/>
              <a:t> Y, Pitts RA, Pokol G, Reux C, Sheikh U, </a:t>
            </a:r>
            <a:r>
              <a:rPr lang="de-DE" sz="600" dirty="0" err="1"/>
              <a:t>Silburn</a:t>
            </a:r>
            <a:r>
              <a:rPr lang="de-DE" sz="600" dirty="0"/>
              <a:t> SA, Tang T, Tinguely RA, Tolias P, </a:t>
            </a:r>
            <a:r>
              <a:rPr lang="de-DE" sz="600" dirty="0" err="1"/>
              <a:t>Tomesova</a:t>
            </a:r>
            <a:r>
              <a:rPr lang="de-DE" sz="600" dirty="0"/>
              <a:t> E, Villari R: </a:t>
            </a:r>
            <a:r>
              <a:rPr lang="de-DE" sz="600" dirty="0" err="1"/>
              <a:t>Runaway</a:t>
            </a:r>
            <a:r>
              <a:rPr lang="de-DE" sz="600" dirty="0"/>
              <a:t> </a:t>
            </a:r>
            <a:r>
              <a:rPr lang="de-DE" sz="600" dirty="0" err="1"/>
              <a:t>electron-induced</a:t>
            </a:r>
            <a:r>
              <a:rPr lang="de-DE" sz="600" dirty="0"/>
              <a:t> </a:t>
            </a:r>
            <a:r>
              <a:rPr lang="de-DE" sz="600" dirty="0" err="1"/>
              <a:t>plasma</a:t>
            </a:r>
            <a:r>
              <a:rPr lang="de-DE" sz="600" dirty="0"/>
              <a:t> </a:t>
            </a:r>
            <a:r>
              <a:rPr lang="de-DE" sz="600" dirty="0" err="1"/>
              <a:t>facing</a:t>
            </a:r>
            <a:r>
              <a:rPr lang="de-DE" sz="600" dirty="0"/>
              <a:t> </a:t>
            </a:r>
            <a:r>
              <a:rPr lang="de-DE" sz="600" dirty="0" err="1"/>
              <a:t>component</a:t>
            </a:r>
            <a:r>
              <a:rPr lang="de-DE" sz="600" dirty="0"/>
              <a:t> </a:t>
            </a:r>
            <a:r>
              <a:rPr lang="de-DE" sz="600" dirty="0" err="1"/>
              <a:t>damage</a:t>
            </a:r>
            <a:r>
              <a:rPr lang="de-DE" sz="600" dirty="0"/>
              <a:t> in </a:t>
            </a:r>
            <a:r>
              <a:rPr lang="de-DE" sz="600" dirty="0" err="1"/>
              <a:t>tokamaks</a:t>
            </a:r>
            <a:r>
              <a:rPr lang="de-DE" sz="600" dirty="0"/>
              <a:t>. Plasma Physics and </a:t>
            </a:r>
            <a:r>
              <a:rPr lang="de-DE" sz="600" dirty="0" err="1"/>
              <a:t>Controlled</a:t>
            </a:r>
            <a:r>
              <a:rPr lang="de-DE" sz="600" dirty="0"/>
              <a:t> Fusion (</a:t>
            </a:r>
            <a:r>
              <a:rPr lang="de-DE" sz="600" dirty="0" err="1"/>
              <a:t>submitted</a:t>
            </a:r>
            <a:r>
              <a:rPr lang="de-DE" sz="600" dirty="0"/>
              <a:t>) https://arxiv.org/abs/2506.10411 </a:t>
            </a:r>
          </a:p>
          <a:p>
            <a:pPr marL="171450" indent="-171450">
              <a:spcBef>
                <a:spcPts val="0"/>
              </a:spcBef>
              <a:buFont typeface="Arial" panose="020B0604020202020204" pitchFamily="34" charset="0"/>
              <a:buChar char="•"/>
            </a:pPr>
            <a:r>
              <a:rPr lang="de-DE" sz="600" dirty="0"/>
              <a:t>Emanuelli E, Vannini F, Hoelzl M, Schwarz N, </a:t>
            </a:r>
            <a:r>
              <a:rPr lang="de-DE" sz="600" dirty="0" err="1"/>
              <a:t>Nardon</a:t>
            </a:r>
            <a:r>
              <a:rPr lang="de-DE" sz="600" dirty="0"/>
              <a:t> E, Bandaru V, </a:t>
            </a:r>
            <a:r>
              <a:rPr lang="de-DE" sz="600" dirty="0" err="1"/>
              <a:t>Bonfiglio</a:t>
            </a:r>
            <a:r>
              <a:rPr lang="de-DE" sz="600" dirty="0"/>
              <a:t> D, </a:t>
            </a:r>
            <a:r>
              <a:rPr lang="de-DE" sz="600" dirty="0" err="1"/>
              <a:t>Kryzhanovskyy</a:t>
            </a:r>
            <a:r>
              <a:rPr lang="de-DE" sz="600" dirty="0"/>
              <a:t> A, Ramogida G, Subba F, JOREK Team. Simulation of </a:t>
            </a:r>
            <a:r>
              <a:rPr lang="de-DE" sz="600" dirty="0" err="1"/>
              <a:t>runaway</a:t>
            </a:r>
            <a:r>
              <a:rPr lang="de-DE" sz="600" dirty="0"/>
              <a:t> </a:t>
            </a:r>
            <a:r>
              <a:rPr lang="de-DE" sz="600" dirty="0" err="1"/>
              <a:t>electron</a:t>
            </a:r>
            <a:r>
              <a:rPr lang="de-DE" sz="600" dirty="0"/>
              <a:t> </a:t>
            </a:r>
            <a:r>
              <a:rPr lang="de-DE" sz="600" dirty="0" err="1"/>
              <a:t>generation</a:t>
            </a:r>
            <a:r>
              <a:rPr lang="de-DE" sz="600" dirty="0"/>
              <a:t> in </a:t>
            </a:r>
            <a:r>
              <a:rPr lang="de-DE" sz="600" dirty="0" err="1"/>
              <a:t>the</a:t>
            </a:r>
            <a:r>
              <a:rPr lang="de-DE" sz="600" dirty="0"/>
              <a:t> Day-0 </a:t>
            </a:r>
            <a:r>
              <a:rPr lang="de-DE" sz="600" dirty="0" err="1"/>
              <a:t>scenario</a:t>
            </a:r>
            <a:r>
              <a:rPr lang="de-DE" sz="600" dirty="0"/>
              <a:t> of DTT. Fusion Engineering and Design (</a:t>
            </a:r>
            <a:r>
              <a:rPr lang="de-DE" sz="600" dirty="0" err="1"/>
              <a:t>submitted</a:t>
            </a:r>
            <a:r>
              <a:rPr lang="de-DE" sz="600" dirty="0"/>
              <a:t>)</a:t>
            </a:r>
          </a:p>
          <a:p>
            <a:pPr marL="171450" indent="-171450">
              <a:spcBef>
                <a:spcPts val="0"/>
              </a:spcBef>
              <a:buFont typeface="Arial" panose="020B0604020202020204" pitchFamily="34" charset="0"/>
              <a:buChar char="•"/>
            </a:pPr>
            <a:r>
              <a:rPr lang="de-DE" sz="600" dirty="0"/>
              <a:t>Tang W, Hoelzl M, Lehnen M, Hu D, Artola FJ, Halldestam P, Heinrich P, </a:t>
            </a:r>
            <a:r>
              <a:rPr lang="de-DE" sz="600" dirty="0" err="1"/>
              <a:t>Jachmich</a:t>
            </a:r>
            <a:r>
              <a:rPr lang="de-DE" sz="600" dirty="0"/>
              <a:t> S, </a:t>
            </a:r>
            <a:r>
              <a:rPr lang="de-DE" sz="600" dirty="0" err="1"/>
              <a:t>Nardon</a:t>
            </a:r>
            <a:r>
              <a:rPr lang="de-DE" sz="600" dirty="0"/>
              <a:t> E, Papp G, Patel A, ASDEX Upgrade Team, EUROfusion WP TE Team, JOREK Team. Non-linear </a:t>
            </a:r>
            <a:r>
              <a:rPr lang="de-DE" sz="600" dirty="0" err="1"/>
              <a:t>shattered</a:t>
            </a:r>
            <a:r>
              <a:rPr lang="de-DE" sz="600" dirty="0"/>
              <a:t> pellet </a:t>
            </a:r>
            <a:r>
              <a:rPr lang="de-DE" sz="600" dirty="0" err="1"/>
              <a:t>injection</a:t>
            </a:r>
            <a:r>
              <a:rPr lang="de-DE" sz="600" dirty="0"/>
              <a:t> </a:t>
            </a:r>
            <a:r>
              <a:rPr lang="de-DE" sz="600" dirty="0" err="1"/>
              <a:t>modelling</a:t>
            </a:r>
            <a:r>
              <a:rPr lang="de-DE" sz="600" dirty="0"/>
              <a:t> in ASDEX Upgrade. </a:t>
            </a:r>
            <a:r>
              <a:rPr lang="de-DE" sz="600" dirty="0" err="1"/>
              <a:t>Nuclear</a:t>
            </a:r>
            <a:r>
              <a:rPr lang="de-DE" sz="600" dirty="0"/>
              <a:t> Fusion (</a:t>
            </a:r>
            <a:r>
              <a:rPr lang="de-DE" sz="600" dirty="0" err="1"/>
              <a:t>accepted</a:t>
            </a:r>
            <a:r>
              <a:rPr lang="de-DE" sz="600" dirty="0"/>
              <a:t>). https://arxiv.org/abs/2412.03112 </a:t>
            </a:r>
          </a:p>
          <a:p>
            <a:pPr marL="171450" indent="-171450">
              <a:spcBef>
                <a:spcPts val="0"/>
              </a:spcBef>
              <a:buFont typeface="Arial" panose="020B0604020202020204" pitchFamily="34" charset="0"/>
              <a:buChar char="•"/>
            </a:pPr>
            <a:r>
              <a:rPr lang="de-DE" sz="600" dirty="0"/>
              <a:t>Sparago R, Artola FJ, Hoelzl M. Self-</a:t>
            </a:r>
            <a:r>
              <a:rPr lang="de-DE" sz="600" dirty="0" err="1"/>
              <a:t>consistent</a:t>
            </a:r>
            <a:r>
              <a:rPr lang="de-DE" sz="600" dirty="0"/>
              <a:t> </a:t>
            </a:r>
            <a:r>
              <a:rPr lang="de-DE" sz="600" dirty="0" err="1"/>
              <a:t>full</a:t>
            </a:r>
            <a:r>
              <a:rPr lang="de-DE" sz="600" dirty="0"/>
              <a:t> MHD </a:t>
            </a:r>
            <a:r>
              <a:rPr lang="de-DE" sz="600" dirty="0" err="1"/>
              <a:t>coupling</a:t>
            </a:r>
            <a:r>
              <a:rPr lang="de-DE" sz="600" dirty="0"/>
              <a:t> of JOREK and STARWALL </a:t>
            </a:r>
            <a:r>
              <a:rPr lang="de-DE" sz="600" dirty="0" err="1"/>
              <a:t>for</a:t>
            </a:r>
            <a:r>
              <a:rPr lang="de-DE" sz="600" dirty="0"/>
              <a:t> </a:t>
            </a:r>
            <a:r>
              <a:rPr lang="de-DE" sz="600" dirty="0" err="1"/>
              <a:t>advanced</a:t>
            </a:r>
            <a:r>
              <a:rPr lang="de-DE" sz="600" dirty="0"/>
              <a:t> </a:t>
            </a:r>
            <a:r>
              <a:rPr lang="de-DE" sz="600" dirty="0" err="1"/>
              <a:t>plasma</a:t>
            </a:r>
            <a:r>
              <a:rPr lang="de-DE" sz="600" dirty="0"/>
              <a:t> </a:t>
            </a:r>
            <a:r>
              <a:rPr lang="de-DE" sz="600" dirty="0" err="1"/>
              <a:t>free</a:t>
            </a:r>
            <a:r>
              <a:rPr lang="de-DE" sz="600" dirty="0"/>
              <a:t> </a:t>
            </a:r>
            <a:r>
              <a:rPr lang="de-DE" sz="600" dirty="0" err="1"/>
              <a:t>boundary</a:t>
            </a:r>
            <a:r>
              <a:rPr lang="de-DE" sz="600" dirty="0"/>
              <a:t> </a:t>
            </a:r>
            <a:r>
              <a:rPr lang="de-DE" sz="600" dirty="0" err="1"/>
              <a:t>simulation</a:t>
            </a:r>
            <a:r>
              <a:rPr lang="de-DE" sz="600" dirty="0"/>
              <a:t>. Plasma Physics and </a:t>
            </a:r>
            <a:r>
              <a:rPr lang="de-DE" sz="600" dirty="0" err="1"/>
              <a:t>Controlled</a:t>
            </a:r>
            <a:r>
              <a:rPr lang="de-DE" sz="600" dirty="0"/>
              <a:t> Fusion 67, 045021 (2025) https://arxiv.org/abs/2501.05956 </a:t>
            </a:r>
          </a:p>
          <a:p>
            <a:pPr marL="171450" indent="-171450">
              <a:spcBef>
                <a:spcPts val="0"/>
              </a:spcBef>
              <a:buFont typeface="Arial" panose="020B0604020202020204" pitchFamily="34" charset="0"/>
              <a:buChar char="•"/>
            </a:pPr>
            <a:r>
              <a:rPr lang="de-DE" sz="600" dirty="0"/>
              <a:t>Vannini F, Bandaru V, Bergstroem H, Schwarz N, Artola FJ, Hoelzl M, Pautasso G, </a:t>
            </a:r>
            <a:r>
              <a:rPr lang="de-DE" sz="600" dirty="0" err="1"/>
              <a:t>Nardon</a:t>
            </a:r>
            <a:r>
              <a:rPr lang="de-DE" sz="600" dirty="0"/>
              <a:t> E, Maviglia F, </a:t>
            </a:r>
            <a:r>
              <a:rPr lang="de-DE" sz="600" dirty="0" err="1"/>
              <a:t>Richiusa</a:t>
            </a:r>
            <a:r>
              <a:rPr lang="de-DE" sz="600" dirty="0"/>
              <a:t> ML, Emanuelli E, JOREK Team. </a:t>
            </a:r>
            <a:r>
              <a:rPr lang="de-DE" sz="600" dirty="0" err="1"/>
              <a:t>Runaway</a:t>
            </a:r>
            <a:r>
              <a:rPr lang="de-DE" sz="600" dirty="0"/>
              <a:t> </a:t>
            </a:r>
            <a:r>
              <a:rPr lang="de-DE" sz="600" dirty="0" err="1"/>
              <a:t>electron</a:t>
            </a:r>
            <a:r>
              <a:rPr lang="de-DE" sz="600" dirty="0"/>
              <a:t> beam </a:t>
            </a:r>
            <a:r>
              <a:rPr lang="de-DE" sz="600" dirty="0" err="1"/>
              <a:t>formation</a:t>
            </a:r>
            <a:r>
              <a:rPr lang="de-DE" sz="600" dirty="0"/>
              <a:t>, </a:t>
            </a:r>
            <a:r>
              <a:rPr lang="de-DE" sz="600" dirty="0" err="1"/>
              <a:t>vertical</a:t>
            </a:r>
            <a:r>
              <a:rPr lang="de-DE" sz="600" dirty="0"/>
              <a:t> </a:t>
            </a:r>
            <a:r>
              <a:rPr lang="de-DE" sz="600" dirty="0" err="1"/>
              <a:t>motion</a:t>
            </a:r>
            <a:r>
              <a:rPr lang="de-DE" sz="600" dirty="0"/>
              <a:t>, </a:t>
            </a:r>
            <a:r>
              <a:rPr lang="de-DE" sz="600" dirty="0" err="1"/>
              <a:t>termination</a:t>
            </a:r>
            <a:r>
              <a:rPr lang="de-DE" sz="600" dirty="0"/>
              <a:t> and wall </a:t>
            </a:r>
            <a:r>
              <a:rPr lang="de-DE" sz="600" dirty="0" err="1"/>
              <a:t>loads</a:t>
            </a:r>
            <a:r>
              <a:rPr lang="de-DE" sz="600" dirty="0"/>
              <a:t> in EU-DEMO. </a:t>
            </a:r>
            <a:r>
              <a:rPr lang="de-DE" sz="600" dirty="0" err="1"/>
              <a:t>Nuclear</a:t>
            </a:r>
            <a:r>
              <a:rPr lang="de-DE" sz="600" dirty="0"/>
              <a:t> Fusion 65, 046006 (2025). https://arxiv.org/abs/2407.03940 </a:t>
            </a:r>
          </a:p>
          <a:p>
            <a:pPr marL="171450" indent="-171450">
              <a:spcBef>
                <a:spcPts val="0"/>
              </a:spcBef>
              <a:buFont typeface="Arial" panose="020B0604020202020204" pitchFamily="34" charset="0"/>
              <a:buChar char="•"/>
            </a:pPr>
            <a:r>
              <a:rPr lang="de-DE" sz="600" dirty="0"/>
              <a:t>Bergstroem H, Liu S-J, Bandaru V, Hoelzl M. </a:t>
            </a:r>
            <a:r>
              <a:rPr lang="de-DE" sz="600" dirty="0" err="1"/>
              <a:t>Introduction</a:t>
            </a:r>
            <a:r>
              <a:rPr lang="de-DE" sz="600" dirty="0"/>
              <a:t> of a 3D global non-linear </a:t>
            </a:r>
            <a:r>
              <a:rPr lang="de-DE" sz="600" dirty="0" err="1"/>
              <a:t>full</a:t>
            </a:r>
            <a:r>
              <a:rPr lang="de-DE" sz="600" dirty="0"/>
              <a:t>-f </a:t>
            </a:r>
            <a:r>
              <a:rPr lang="de-DE" sz="600" dirty="0" err="1"/>
              <a:t>particle</a:t>
            </a:r>
            <a:r>
              <a:rPr lang="de-DE" sz="600" dirty="0"/>
              <a:t>-in-</a:t>
            </a:r>
            <a:r>
              <a:rPr lang="de-DE" sz="600" dirty="0" err="1"/>
              <a:t>cell</a:t>
            </a:r>
            <a:r>
              <a:rPr lang="de-DE" sz="600" dirty="0"/>
              <a:t> </a:t>
            </a:r>
            <a:r>
              <a:rPr lang="de-DE" sz="600" dirty="0" err="1"/>
              <a:t>model</a:t>
            </a:r>
            <a:r>
              <a:rPr lang="de-DE" sz="600" dirty="0"/>
              <a:t> </a:t>
            </a:r>
            <a:r>
              <a:rPr lang="de-DE" sz="600" dirty="0" err="1"/>
              <a:t>for</a:t>
            </a:r>
            <a:r>
              <a:rPr lang="de-DE" sz="600" dirty="0"/>
              <a:t> </a:t>
            </a:r>
            <a:r>
              <a:rPr lang="de-DE" sz="600" dirty="0" err="1"/>
              <a:t>runaway</a:t>
            </a:r>
            <a:r>
              <a:rPr lang="de-DE" sz="600" dirty="0"/>
              <a:t> </a:t>
            </a:r>
            <a:r>
              <a:rPr lang="de-DE" sz="600" dirty="0" err="1"/>
              <a:t>electrons</a:t>
            </a:r>
            <a:r>
              <a:rPr lang="de-DE" sz="600" dirty="0"/>
              <a:t> in JOREK. Plasma Physics and </a:t>
            </a:r>
            <a:r>
              <a:rPr lang="de-DE" sz="600" dirty="0" err="1"/>
              <a:t>Controlled</a:t>
            </a:r>
            <a:r>
              <a:rPr lang="de-DE" sz="600" dirty="0"/>
              <a:t> Fusion 67, 035004 (2025)</a:t>
            </a:r>
          </a:p>
          <a:p>
            <a:pPr marL="171450" indent="-171450">
              <a:spcBef>
                <a:spcPts val="0"/>
              </a:spcBef>
              <a:buFont typeface="Arial" panose="020B0604020202020204" pitchFamily="34" charset="0"/>
              <a:buChar char="•"/>
            </a:pPr>
            <a:r>
              <a:rPr lang="de-DE" sz="600" dirty="0"/>
              <a:t>Bandaru V., Hoelzl M., Artola F.J., Lehnen M., JOREK Team. </a:t>
            </a:r>
            <a:r>
              <a:rPr lang="de-DE" sz="600" dirty="0" err="1"/>
              <a:t>Axisymmetric</a:t>
            </a:r>
            <a:r>
              <a:rPr lang="de-DE" sz="600" dirty="0"/>
              <a:t> </a:t>
            </a:r>
            <a:r>
              <a:rPr lang="de-DE" sz="600" dirty="0" err="1"/>
              <a:t>predictions</a:t>
            </a:r>
            <a:r>
              <a:rPr lang="de-DE" sz="600" dirty="0"/>
              <a:t> </a:t>
            </a:r>
            <a:r>
              <a:rPr lang="de-DE" sz="600" dirty="0" err="1"/>
              <a:t>for</a:t>
            </a:r>
            <a:r>
              <a:rPr lang="de-DE" sz="600" dirty="0"/>
              <a:t> </a:t>
            </a:r>
            <a:r>
              <a:rPr lang="de-DE" sz="600" dirty="0" err="1"/>
              <a:t>mitigated</a:t>
            </a:r>
            <a:r>
              <a:rPr lang="de-DE" sz="600" dirty="0"/>
              <a:t> </a:t>
            </a:r>
            <a:r>
              <a:rPr lang="de-DE" sz="600" dirty="0" err="1"/>
              <a:t>vertically</a:t>
            </a:r>
            <a:r>
              <a:rPr lang="de-DE" sz="600" dirty="0"/>
              <a:t> </a:t>
            </a:r>
            <a:r>
              <a:rPr lang="de-DE" sz="600" dirty="0" err="1"/>
              <a:t>unstable</a:t>
            </a:r>
            <a:r>
              <a:rPr lang="de-DE" sz="600" dirty="0"/>
              <a:t> </a:t>
            </a:r>
            <a:r>
              <a:rPr lang="de-DE" sz="600" dirty="0" err="1"/>
              <a:t>disruptions</a:t>
            </a:r>
            <a:r>
              <a:rPr lang="de-DE" sz="600" dirty="0"/>
              <a:t> in ITER </a:t>
            </a:r>
            <a:r>
              <a:rPr lang="de-DE" sz="600" dirty="0" err="1"/>
              <a:t>with</a:t>
            </a:r>
            <a:r>
              <a:rPr lang="de-DE" sz="600" dirty="0"/>
              <a:t> </a:t>
            </a:r>
            <a:r>
              <a:rPr lang="de-DE" sz="600" dirty="0" err="1"/>
              <a:t>runaway</a:t>
            </a:r>
            <a:r>
              <a:rPr lang="de-DE" sz="600" dirty="0"/>
              <a:t> </a:t>
            </a:r>
            <a:r>
              <a:rPr lang="de-DE" sz="600" dirty="0" err="1"/>
              <a:t>electrons</a:t>
            </a:r>
            <a:r>
              <a:rPr lang="de-DE" sz="600" dirty="0"/>
              <a:t>. Journal of Plasma Physics 91, E27 (2025). https://arxiv.org/abs/2406.09703 </a:t>
            </a:r>
          </a:p>
          <a:p>
            <a:pPr marL="171450" indent="-171450">
              <a:spcBef>
                <a:spcPts val="0"/>
              </a:spcBef>
              <a:buFont typeface="Arial" panose="020B0604020202020204" pitchFamily="34" charset="0"/>
              <a:buChar char="•"/>
            </a:pPr>
            <a:r>
              <a:rPr lang="de-DE" sz="600" dirty="0"/>
              <a:t>Wang C, </a:t>
            </a:r>
            <a:r>
              <a:rPr lang="de-DE" sz="600" dirty="0" err="1"/>
              <a:t>Nardon</a:t>
            </a:r>
            <a:r>
              <a:rPr lang="de-DE" sz="600" dirty="0"/>
              <a:t> E, Artola FJ, Bandaru V, Hoelzl M, Simulation of </a:t>
            </a:r>
            <a:r>
              <a:rPr lang="de-DE" sz="600" dirty="0" err="1"/>
              <a:t>runaway</a:t>
            </a:r>
            <a:r>
              <a:rPr lang="de-DE" sz="600" dirty="0"/>
              <a:t> </a:t>
            </a:r>
            <a:r>
              <a:rPr lang="de-DE" sz="600" dirty="0" err="1"/>
              <a:t>electron</a:t>
            </a:r>
            <a:r>
              <a:rPr lang="de-DE" sz="600" dirty="0"/>
              <a:t> </a:t>
            </a:r>
            <a:r>
              <a:rPr lang="de-DE" sz="600" dirty="0" err="1"/>
              <a:t>generation</a:t>
            </a:r>
            <a:r>
              <a:rPr lang="de-DE" sz="600" dirty="0"/>
              <a:t> </a:t>
            </a:r>
            <a:r>
              <a:rPr lang="de-DE" sz="600" dirty="0" err="1"/>
              <a:t>during</a:t>
            </a:r>
            <a:r>
              <a:rPr lang="de-DE" sz="600" dirty="0"/>
              <a:t> </a:t>
            </a:r>
            <a:r>
              <a:rPr lang="de-DE" sz="600" dirty="0" err="1"/>
              <a:t>disruptions</a:t>
            </a:r>
            <a:r>
              <a:rPr lang="de-DE" sz="600" dirty="0"/>
              <a:t> </a:t>
            </a:r>
            <a:r>
              <a:rPr lang="de-DE" sz="600" dirty="0" err="1"/>
              <a:t>with</a:t>
            </a:r>
            <a:r>
              <a:rPr lang="de-DE" sz="600" dirty="0"/>
              <a:t> </a:t>
            </a:r>
            <a:r>
              <a:rPr lang="de-DE" sz="600" dirty="0" err="1"/>
              <a:t>vertical</a:t>
            </a:r>
            <a:r>
              <a:rPr lang="de-DE" sz="600" dirty="0"/>
              <a:t> </a:t>
            </a:r>
            <a:r>
              <a:rPr lang="de-DE" sz="600" dirty="0" err="1"/>
              <a:t>motion</a:t>
            </a:r>
            <a:r>
              <a:rPr lang="de-DE" sz="600" dirty="0"/>
              <a:t> of </a:t>
            </a:r>
            <a:r>
              <a:rPr lang="de-DE" sz="600" dirty="0" err="1"/>
              <a:t>the</a:t>
            </a:r>
            <a:r>
              <a:rPr lang="de-DE" sz="600" dirty="0"/>
              <a:t> </a:t>
            </a:r>
            <a:r>
              <a:rPr lang="de-DE" sz="600" dirty="0" err="1"/>
              <a:t>plasma</a:t>
            </a:r>
            <a:r>
              <a:rPr lang="de-DE" sz="600" dirty="0"/>
              <a:t> in ITER. </a:t>
            </a:r>
            <a:r>
              <a:rPr lang="de-DE" sz="600" dirty="0" err="1"/>
              <a:t>Nuclear</a:t>
            </a:r>
            <a:r>
              <a:rPr lang="de-DE" sz="600" dirty="0"/>
              <a:t> Fusion 65, 016012 (2024)</a:t>
            </a:r>
          </a:p>
          <a:p>
            <a:pPr marL="171450" indent="-171450">
              <a:spcBef>
                <a:spcPts val="0"/>
              </a:spcBef>
              <a:buFont typeface="Arial" panose="020B0604020202020204" pitchFamily="34" charset="0"/>
              <a:buChar char="•"/>
            </a:pPr>
            <a:r>
              <a:rPr lang="de-DE" sz="600" dirty="0"/>
              <a:t>Lee S.-J., Hu D., Lehnen M., </a:t>
            </a:r>
            <a:r>
              <a:rPr lang="de-DE" sz="600" dirty="0" err="1"/>
              <a:t>Nardon</a:t>
            </a:r>
            <a:r>
              <a:rPr lang="de-DE" sz="600" dirty="0"/>
              <a:t> E., Kim J., </a:t>
            </a:r>
            <a:r>
              <a:rPr lang="de-DE" sz="600" dirty="0" err="1"/>
              <a:t>Bonfiglio</a:t>
            </a:r>
            <a:r>
              <a:rPr lang="de-DE" sz="600" dirty="0"/>
              <a:t> D., Artola F.J., Hoelzl M. , Na Y.-S., JOREK </a:t>
            </a:r>
            <a:r>
              <a:rPr lang="de-DE" sz="600" dirty="0" err="1"/>
              <a:t>team</a:t>
            </a:r>
            <a:r>
              <a:rPr lang="de-DE" sz="600" dirty="0"/>
              <a:t>. </a:t>
            </a:r>
            <a:r>
              <a:rPr lang="de-DE" sz="600" dirty="0" err="1"/>
              <a:t>Nonlinear</a:t>
            </a:r>
            <a:r>
              <a:rPr lang="de-DE" sz="600" dirty="0"/>
              <a:t> MHD </a:t>
            </a:r>
            <a:r>
              <a:rPr lang="de-DE" sz="600" dirty="0" err="1"/>
              <a:t>modelling</a:t>
            </a:r>
            <a:r>
              <a:rPr lang="de-DE" sz="600" dirty="0"/>
              <a:t> of Neon </a:t>
            </a:r>
            <a:r>
              <a:rPr lang="de-DE" sz="600" dirty="0" err="1"/>
              <a:t>Doped</a:t>
            </a:r>
            <a:r>
              <a:rPr lang="de-DE" sz="600" dirty="0"/>
              <a:t> </a:t>
            </a:r>
            <a:r>
              <a:rPr lang="de-DE" sz="600" dirty="0" err="1"/>
              <a:t>Shattered</a:t>
            </a:r>
            <a:r>
              <a:rPr lang="de-DE" sz="600" dirty="0"/>
              <a:t> Pellet </a:t>
            </a:r>
            <a:r>
              <a:rPr lang="de-DE" sz="600" dirty="0" err="1"/>
              <a:t>Injection</a:t>
            </a:r>
            <a:r>
              <a:rPr lang="de-DE" sz="600" dirty="0"/>
              <a:t> </a:t>
            </a:r>
            <a:r>
              <a:rPr lang="de-DE" sz="600" dirty="0" err="1"/>
              <a:t>with</a:t>
            </a:r>
            <a:r>
              <a:rPr lang="de-DE" sz="600" dirty="0"/>
              <a:t> JOREK and </a:t>
            </a:r>
            <a:r>
              <a:rPr lang="de-DE" sz="600" dirty="0" err="1"/>
              <a:t>Its</a:t>
            </a:r>
            <a:r>
              <a:rPr lang="de-DE" sz="600" dirty="0"/>
              <a:t> </a:t>
            </a:r>
            <a:r>
              <a:rPr lang="de-DE" sz="600" dirty="0" err="1"/>
              <a:t>Comparison</a:t>
            </a:r>
            <a:r>
              <a:rPr lang="de-DE" sz="600" dirty="0"/>
              <a:t> </a:t>
            </a:r>
            <a:r>
              <a:rPr lang="de-DE" sz="600" dirty="0" err="1"/>
              <a:t>to</a:t>
            </a:r>
            <a:r>
              <a:rPr lang="de-DE" sz="600" dirty="0"/>
              <a:t> Experiments in KSTAR. </a:t>
            </a:r>
            <a:r>
              <a:rPr lang="de-DE" sz="600" dirty="0" err="1"/>
              <a:t>Nuclear</a:t>
            </a:r>
            <a:r>
              <a:rPr lang="de-DE" sz="600" dirty="0"/>
              <a:t> Fusion 64, 106042 (2024)</a:t>
            </a:r>
          </a:p>
          <a:p>
            <a:pPr marL="171450" indent="-171450">
              <a:spcBef>
                <a:spcPts val="0"/>
              </a:spcBef>
              <a:buFont typeface="Arial" panose="020B0604020202020204" pitchFamily="34" charset="0"/>
              <a:buChar char="•"/>
            </a:pPr>
            <a:r>
              <a:rPr lang="de-DE" sz="600" dirty="0"/>
              <a:t>Bandaru V, Hoelzl M, Artola FJ, Vallhagen O, Lehnen M, JOREK Team. </a:t>
            </a:r>
            <a:r>
              <a:rPr lang="de-DE" sz="600" dirty="0" err="1"/>
              <a:t>Runaway</a:t>
            </a:r>
            <a:r>
              <a:rPr lang="de-DE" sz="600" dirty="0"/>
              <a:t> </a:t>
            </a:r>
            <a:r>
              <a:rPr lang="de-DE" sz="600" dirty="0" err="1"/>
              <a:t>electron</a:t>
            </a:r>
            <a:r>
              <a:rPr lang="de-DE" sz="600" dirty="0"/>
              <a:t> fluid </a:t>
            </a:r>
            <a:r>
              <a:rPr lang="de-DE" sz="600" dirty="0" err="1"/>
              <a:t>model</a:t>
            </a:r>
            <a:r>
              <a:rPr lang="de-DE" sz="600" dirty="0"/>
              <a:t> </a:t>
            </a:r>
            <a:r>
              <a:rPr lang="de-DE" sz="600" dirty="0" err="1"/>
              <a:t>extension</a:t>
            </a:r>
            <a:r>
              <a:rPr lang="de-DE" sz="600" dirty="0"/>
              <a:t> in JOREK and ITER </a:t>
            </a:r>
            <a:r>
              <a:rPr lang="de-DE" sz="600" dirty="0" err="1"/>
              <a:t>relavant</a:t>
            </a:r>
            <a:r>
              <a:rPr lang="de-DE" sz="600" dirty="0"/>
              <a:t> </a:t>
            </a:r>
            <a:r>
              <a:rPr lang="de-DE" sz="600" dirty="0" err="1"/>
              <a:t>benchmarks</a:t>
            </a:r>
            <a:r>
              <a:rPr lang="de-DE" sz="600" dirty="0"/>
              <a:t>. Physics of Plasmas 31, 082503 (2024)</a:t>
            </a:r>
          </a:p>
          <a:p>
            <a:pPr marL="171450" indent="-171450">
              <a:spcBef>
                <a:spcPts val="0"/>
              </a:spcBef>
              <a:buFont typeface="Arial" panose="020B0604020202020204" pitchFamily="34" charset="0"/>
              <a:buChar char="•"/>
            </a:pPr>
            <a:r>
              <a:rPr lang="de-DE" sz="600" dirty="0"/>
              <a:t>Bergström H, Särkimäki K, Bandaru V, Skyllas MM, Hoelzl M, JOREK Team. Assessment of </a:t>
            </a:r>
            <a:r>
              <a:rPr lang="de-DE" sz="600" dirty="0" err="1"/>
              <a:t>runaway</a:t>
            </a:r>
            <a:r>
              <a:rPr lang="de-DE" sz="600" dirty="0"/>
              <a:t> </a:t>
            </a:r>
            <a:r>
              <a:rPr lang="de-DE" sz="600" dirty="0" err="1"/>
              <a:t>electron</a:t>
            </a:r>
            <a:r>
              <a:rPr lang="de-DE" sz="600" dirty="0"/>
              <a:t> </a:t>
            </a:r>
            <a:r>
              <a:rPr lang="de-DE" sz="600" dirty="0" err="1"/>
              <a:t>load</a:t>
            </a:r>
            <a:r>
              <a:rPr lang="de-DE" sz="600" dirty="0"/>
              <a:t> </a:t>
            </a:r>
            <a:r>
              <a:rPr lang="de-DE" sz="600" dirty="0" err="1"/>
              <a:t>distribution</a:t>
            </a:r>
            <a:r>
              <a:rPr lang="de-DE" sz="600" dirty="0"/>
              <a:t> in ITER </a:t>
            </a:r>
            <a:r>
              <a:rPr lang="de-DE" sz="600" dirty="0" err="1"/>
              <a:t>during</a:t>
            </a:r>
            <a:r>
              <a:rPr lang="de-DE" sz="600" dirty="0"/>
              <a:t> 3D MHD </a:t>
            </a:r>
            <a:r>
              <a:rPr lang="de-DE" sz="600" dirty="0" err="1"/>
              <a:t>induced</a:t>
            </a:r>
            <a:r>
              <a:rPr lang="de-DE" sz="600" dirty="0"/>
              <a:t> beam </a:t>
            </a:r>
            <a:r>
              <a:rPr lang="de-DE" sz="600" dirty="0" err="1"/>
              <a:t>termination</a:t>
            </a:r>
            <a:r>
              <a:rPr lang="de-DE" sz="600" dirty="0"/>
              <a:t>. Plasma Physics and </a:t>
            </a:r>
            <a:r>
              <a:rPr lang="de-DE" sz="600" dirty="0" err="1"/>
              <a:t>Controlled</a:t>
            </a:r>
            <a:r>
              <a:rPr lang="de-DE" sz="600" dirty="0"/>
              <a:t> Fusion 66, 095001 (2024)</a:t>
            </a:r>
          </a:p>
          <a:p>
            <a:pPr marL="171450" indent="-171450">
              <a:spcBef>
                <a:spcPts val="0"/>
              </a:spcBef>
              <a:buFont typeface="Arial" panose="020B0604020202020204" pitchFamily="34" charset="0"/>
              <a:buChar char="•"/>
            </a:pPr>
            <a:r>
              <a:rPr lang="de-DE" sz="600" dirty="0"/>
              <a:t>Liu S-J, Wang F, Hu D, Wang Z-X, JOREK Team. Transport </a:t>
            </a:r>
            <a:r>
              <a:rPr lang="de-DE" sz="600" dirty="0" err="1"/>
              <a:t>characteristic</a:t>
            </a:r>
            <a:r>
              <a:rPr lang="de-DE" sz="600" dirty="0"/>
              <a:t> </a:t>
            </a:r>
            <a:r>
              <a:rPr lang="de-DE" sz="600" dirty="0" err="1"/>
              <a:t>evaluation</a:t>
            </a:r>
            <a:r>
              <a:rPr lang="de-DE" sz="600" dirty="0"/>
              <a:t> of </a:t>
            </a:r>
            <a:r>
              <a:rPr lang="de-DE" sz="600" dirty="0" err="1"/>
              <a:t>runaway</a:t>
            </a:r>
            <a:r>
              <a:rPr lang="de-DE" sz="600" dirty="0"/>
              <a:t> </a:t>
            </a:r>
            <a:r>
              <a:rPr lang="de-DE" sz="600" dirty="0" err="1"/>
              <a:t>electrons</a:t>
            </a:r>
            <a:r>
              <a:rPr lang="de-DE" sz="600" dirty="0"/>
              <a:t> in an ITER </a:t>
            </a:r>
            <a:r>
              <a:rPr lang="de-DE" sz="600" dirty="0" err="1"/>
              <a:t>disruption</a:t>
            </a:r>
            <a:r>
              <a:rPr lang="de-DE" sz="600" dirty="0"/>
              <a:t> </a:t>
            </a:r>
            <a:r>
              <a:rPr lang="de-DE" sz="600" dirty="0" err="1"/>
              <a:t>simulation</a:t>
            </a:r>
            <a:r>
              <a:rPr lang="de-DE" sz="600" dirty="0"/>
              <a:t>. Plasma Physics and </a:t>
            </a:r>
            <a:r>
              <a:rPr lang="de-DE" sz="600" dirty="0" err="1"/>
              <a:t>Controlled</a:t>
            </a:r>
            <a:r>
              <a:rPr lang="de-DE" sz="600" dirty="0"/>
              <a:t> Fusion 66, 085016 (2024). </a:t>
            </a:r>
          </a:p>
          <a:p>
            <a:pPr marL="171450" indent="-171450">
              <a:spcBef>
                <a:spcPts val="0"/>
              </a:spcBef>
              <a:buFont typeface="Arial" panose="020B0604020202020204" pitchFamily="34" charset="0"/>
              <a:buChar char="•"/>
            </a:pPr>
            <a:r>
              <a:rPr lang="de-DE" sz="600" dirty="0"/>
              <a:t>Hu D., Artola F.J., </a:t>
            </a:r>
            <a:r>
              <a:rPr lang="de-DE" sz="600" dirty="0" err="1"/>
              <a:t>Nardon</a:t>
            </a:r>
            <a:r>
              <a:rPr lang="de-DE" sz="600" dirty="0"/>
              <a:t> E., Lehnen M., Kong M., </a:t>
            </a:r>
            <a:r>
              <a:rPr lang="de-DE" sz="600" dirty="0" err="1"/>
              <a:t>Bonfiglio</a:t>
            </a:r>
            <a:r>
              <a:rPr lang="de-DE" sz="600" dirty="0"/>
              <a:t> D., Hoelzl M., </a:t>
            </a:r>
            <a:r>
              <a:rPr lang="de-DE" sz="600" dirty="0" err="1"/>
              <a:t>Huijsmans</a:t>
            </a:r>
            <a:r>
              <a:rPr lang="de-DE" sz="600" dirty="0"/>
              <a:t> G.T.A., JOREK Team. </a:t>
            </a:r>
            <a:r>
              <a:rPr lang="de-DE" sz="600" dirty="0" err="1"/>
              <a:t>Plasmoid</a:t>
            </a:r>
            <a:r>
              <a:rPr lang="de-DE" sz="600" dirty="0"/>
              <a:t> </a:t>
            </a:r>
            <a:r>
              <a:rPr lang="de-DE" sz="600" dirty="0" err="1"/>
              <a:t>drift</a:t>
            </a:r>
            <a:r>
              <a:rPr lang="de-DE" sz="600" dirty="0"/>
              <a:t> and </a:t>
            </a:r>
            <a:r>
              <a:rPr lang="de-DE" sz="600" dirty="0" err="1"/>
              <a:t>first</a:t>
            </a:r>
            <a:r>
              <a:rPr lang="de-DE" sz="600" dirty="0"/>
              <a:t> wall </a:t>
            </a:r>
            <a:r>
              <a:rPr lang="de-DE" sz="600" dirty="0" err="1"/>
              <a:t>heat</a:t>
            </a:r>
            <a:r>
              <a:rPr lang="de-DE" sz="600" dirty="0"/>
              <a:t> </a:t>
            </a:r>
            <a:r>
              <a:rPr lang="de-DE" sz="600" dirty="0" err="1"/>
              <a:t>deposition</a:t>
            </a:r>
            <a:r>
              <a:rPr lang="de-DE" sz="600" dirty="0"/>
              <a:t> </a:t>
            </a:r>
            <a:r>
              <a:rPr lang="de-DE" sz="600" dirty="0" err="1"/>
              <a:t>during</a:t>
            </a:r>
            <a:r>
              <a:rPr lang="de-DE" sz="600" dirty="0"/>
              <a:t> ITER H-mode dual-SPIs in JOREK </a:t>
            </a:r>
            <a:r>
              <a:rPr lang="de-DE" sz="600" dirty="0" err="1"/>
              <a:t>simulations</a:t>
            </a:r>
            <a:r>
              <a:rPr lang="de-DE" sz="600" dirty="0"/>
              <a:t>. </a:t>
            </a:r>
            <a:r>
              <a:rPr lang="de-DE" sz="600" dirty="0" err="1"/>
              <a:t>Nuclear</a:t>
            </a:r>
            <a:r>
              <a:rPr lang="de-DE" sz="600" dirty="0"/>
              <a:t> Fusion 64, 086005 (2024)</a:t>
            </a:r>
          </a:p>
          <a:p>
            <a:pPr marL="171450" indent="-171450">
              <a:spcBef>
                <a:spcPts val="0"/>
              </a:spcBef>
              <a:buFont typeface="Arial" panose="020B0604020202020204" pitchFamily="34" charset="0"/>
              <a:buChar char="•"/>
            </a:pPr>
            <a:r>
              <a:rPr lang="de-DE" sz="600" dirty="0"/>
              <a:t>Bandaru V, Hoelzl M, Bergstroem H, Artola FJ, </a:t>
            </a:r>
            <a:r>
              <a:rPr lang="de-DE" sz="600" dirty="0" err="1"/>
              <a:t>Saerkimaeki</a:t>
            </a:r>
            <a:r>
              <a:rPr lang="de-DE" sz="600" dirty="0"/>
              <a:t> K, Lehnen M, JOREK Team. Assessment of </a:t>
            </a:r>
            <a:r>
              <a:rPr lang="de-DE" sz="600" dirty="0" err="1"/>
              <a:t>runaway</a:t>
            </a:r>
            <a:r>
              <a:rPr lang="de-DE" sz="600" dirty="0"/>
              <a:t> </a:t>
            </a:r>
            <a:r>
              <a:rPr lang="de-DE" sz="600" dirty="0" err="1"/>
              <a:t>electron</a:t>
            </a:r>
            <a:r>
              <a:rPr lang="de-DE" sz="600" dirty="0"/>
              <a:t> beam </a:t>
            </a:r>
            <a:r>
              <a:rPr lang="de-DE" sz="600" dirty="0" err="1"/>
              <a:t>termination</a:t>
            </a:r>
            <a:r>
              <a:rPr lang="de-DE" sz="600" dirty="0"/>
              <a:t> and </a:t>
            </a:r>
            <a:r>
              <a:rPr lang="de-DE" sz="600" dirty="0" err="1"/>
              <a:t>impact</a:t>
            </a:r>
            <a:r>
              <a:rPr lang="de-DE" sz="600" dirty="0"/>
              <a:t> in ITER. </a:t>
            </a:r>
            <a:r>
              <a:rPr lang="de-DE" sz="600" dirty="0" err="1"/>
              <a:t>Nuclear</a:t>
            </a:r>
            <a:r>
              <a:rPr lang="de-DE" sz="600" dirty="0"/>
              <a:t> Fusion 64, 076053 (2024)</a:t>
            </a:r>
          </a:p>
          <a:p>
            <a:pPr marL="171450" indent="-171450">
              <a:spcBef>
                <a:spcPts val="0"/>
              </a:spcBef>
              <a:buFont typeface="Arial" panose="020B0604020202020204" pitchFamily="34" charset="0"/>
              <a:buChar char="•"/>
            </a:pPr>
            <a:r>
              <a:rPr lang="de-DE" sz="600" dirty="0"/>
              <a:t>Kong M, </a:t>
            </a:r>
            <a:r>
              <a:rPr lang="de-DE" sz="600" dirty="0" err="1"/>
              <a:t>Nardon</a:t>
            </a:r>
            <a:r>
              <a:rPr lang="de-DE" sz="600" dirty="0"/>
              <a:t> E, Hoelzl M, </a:t>
            </a:r>
            <a:r>
              <a:rPr lang="de-DE" sz="600" dirty="0" err="1"/>
              <a:t>Bonfiglio</a:t>
            </a:r>
            <a:r>
              <a:rPr lang="de-DE" sz="600" dirty="0"/>
              <a:t> D, Hu D, Lee S-J, </a:t>
            </a:r>
            <a:r>
              <a:rPr lang="de-DE" sz="600" dirty="0" err="1"/>
              <a:t>Samulyak</a:t>
            </a:r>
            <a:r>
              <a:rPr lang="de-DE" sz="600" dirty="0"/>
              <a:t> R, </a:t>
            </a:r>
            <a:r>
              <a:rPr lang="de-DE" sz="600" dirty="0" err="1"/>
              <a:t>Shekh</a:t>
            </a:r>
            <a:r>
              <a:rPr lang="de-DE" sz="600" dirty="0"/>
              <a:t> UA, </a:t>
            </a:r>
            <a:r>
              <a:rPr lang="de-DE" sz="600" dirty="0" err="1"/>
              <a:t>Silburn</a:t>
            </a:r>
            <a:r>
              <a:rPr lang="de-DE" sz="600" dirty="0"/>
              <a:t> SA, Artola FJ et al, Interpretative 3D MHD </a:t>
            </a:r>
            <a:r>
              <a:rPr lang="de-DE" sz="600" dirty="0" err="1"/>
              <a:t>modelling</a:t>
            </a:r>
            <a:r>
              <a:rPr lang="de-DE" sz="600" dirty="0"/>
              <a:t> of </a:t>
            </a:r>
            <a:r>
              <a:rPr lang="de-DE" sz="600" dirty="0" err="1"/>
              <a:t>deuterium</a:t>
            </a:r>
            <a:r>
              <a:rPr lang="de-DE" sz="600" dirty="0"/>
              <a:t> SPI </a:t>
            </a:r>
            <a:r>
              <a:rPr lang="de-DE" sz="600" dirty="0" err="1"/>
              <a:t>into</a:t>
            </a:r>
            <a:r>
              <a:rPr lang="de-DE" sz="600" dirty="0"/>
              <a:t> a JET H-mode </a:t>
            </a:r>
            <a:r>
              <a:rPr lang="de-DE" sz="600" dirty="0" err="1"/>
              <a:t>plasma</a:t>
            </a:r>
            <a:r>
              <a:rPr lang="de-DE" sz="600" dirty="0"/>
              <a:t>. </a:t>
            </a:r>
            <a:r>
              <a:rPr lang="de-DE" sz="600" dirty="0" err="1"/>
              <a:t>Nuclear</a:t>
            </a:r>
            <a:r>
              <a:rPr lang="de-DE" sz="600" dirty="0"/>
              <a:t> Fusion 64, 066004 (2024)</a:t>
            </a:r>
          </a:p>
          <a:p>
            <a:pPr marL="171450" indent="-171450">
              <a:spcBef>
                <a:spcPts val="0"/>
              </a:spcBef>
              <a:buFont typeface="Arial" panose="020B0604020202020204" pitchFamily="34" charset="0"/>
              <a:buChar char="•"/>
            </a:pPr>
            <a:r>
              <a:rPr lang="de-DE" sz="600" dirty="0"/>
              <a:t>Artola FJ, Schwarz N, Vannini F, Gerasimov S, Loarte A, Hoelzl M, Lehnen M, JOREK Team. Modeling of </a:t>
            </a:r>
            <a:r>
              <a:rPr lang="de-DE" sz="600" dirty="0" err="1"/>
              <a:t>Vertical</a:t>
            </a:r>
            <a:r>
              <a:rPr lang="de-DE" sz="600" dirty="0"/>
              <a:t> </a:t>
            </a:r>
            <a:r>
              <a:rPr lang="de-DE" sz="600" dirty="0" err="1"/>
              <a:t>Displacement</a:t>
            </a:r>
            <a:r>
              <a:rPr lang="de-DE" sz="600" dirty="0"/>
              <a:t> Events in </a:t>
            </a:r>
            <a:r>
              <a:rPr lang="de-DE" sz="600" dirty="0" err="1"/>
              <a:t>tokamaks</a:t>
            </a:r>
            <a:r>
              <a:rPr lang="de-DE" sz="600" dirty="0"/>
              <a:t>: </a:t>
            </a:r>
            <a:r>
              <a:rPr lang="de-DE" sz="600" dirty="0" err="1"/>
              <a:t>status</a:t>
            </a:r>
            <a:r>
              <a:rPr lang="de-DE" sz="600" dirty="0"/>
              <a:t> and </a:t>
            </a:r>
            <a:r>
              <a:rPr lang="de-DE" sz="600" dirty="0" err="1"/>
              <a:t>challenges</a:t>
            </a:r>
            <a:r>
              <a:rPr lang="de-DE" sz="600" dirty="0"/>
              <a:t>. Plasma Physics and </a:t>
            </a:r>
            <a:r>
              <a:rPr lang="de-DE" sz="600" dirty="0" err="1"/>
              <a:t>Controlled</a:t>
            </a:r>
            <a:r>
              <a:rPr lang="de-DE" sz="600" dirty="0"/>
              <a:t> Fusion 66, 055015 (2024)</a:t>
            </a:r>
          </a:p>
          <a:p>
            <a:pPr marL="171450" indent="-171450">
              <a:spcBef>
                <a:spcPts val="0"/>
              </a:spcBef>
              <a:buFont typeface="Arial" panose="020B0604020202020204" pitchFamily="34" charset="0"/>
              <a:buChar char="•"/>
            </a:pPr>
            <a:r>
              <a:rPr lang="de-DE" sz="600" dirty="0"/>
              <a:t>Isernia N, Schwarz N, Artola FJ, Ventre S, Hoelzl M, </a:t>
            </a:r>
            <a:r>
              <a:rPr lang="de-DE" sz="600" dirty="0" err="1"/>
              <a:t>Rubinacci</a:t>
            </a:r>
            <a:r>
              <a:rPr lang="de-DE" sz="600" dirty="0"/>
              <a:t> G, Villone F, JOREK Team. Self-</a:t>
            </a:r>
            <a:r>
              <a:rPr lang="de-DE" sz="600" dirty="0" err="1"/>
              <a:t>consistent</a:t>
            </a:r>
            <a:r>
              <a:rPr lang="de-DE" sz="600" dirty="0"/>
              <a:t> </a:t>
            </a:r>
            <a:r>
              <a:rPr lang="de-DE" sz="600" dirty="0" err="1"/>
              <a:t>coupling</a:t>
            </a:r>
            <a:r>
              <a:rPr lang="de-DE" sz="600" dirty="0"/>
              <a:t> of JOREK and CARIDDI: On </a:t>
            </a:r>
            <a:r>
              <a:rPr lang="de-DE" sz="600" dirty="0" err="1"/>
              <a:t>the</a:t>
            </a:r>
            <a:r>
              <a:rPr lang="de-DE" sz="600" dirty="0"/>
              <a:t> </a:t>
            </a:r>
            <a:r>
              <a:rPr lang="de-DE" sz="600" dirty="0" err="1"/>
              <a:t>electromagnetic</a:t>
            </a:r>
            <a:r>
              <a:rPr lang="de-DE" sz="600" dirty="0"/>
              <a:t> </a:t>
            </a:r>
            <a:r>
              <a:rPr lang="de-DE" sz="600" dirty="0" err="1"/>
              <a:t>interaction</a:t>
            </a:r>
            <a:r>
              <a:rPr lang="de-DE" sz="600" dirty="0"/>
              <a:t> of 3D </a:t>
            </a:r>
            <a:r>
              <a:rPr lang="de-DE" sz="600" dirty="0" err="1"/>
              <a:t>tokamak</a:t>
            </a:r>
            <a:r>
              <a:rPr lang="de-DE" sz="600" dirty="0"/>
              <a:t> </a:t>
            </a:r>
            <a:r>
              <a:rPr lang="de-DE" sz="600" dirty="0" err="1"/>
              <a:t>plasmas</a:t>
            </a:r>
            <a:r>
              <a:rPr lang="de-DE" sz="600" dirty="0"/>
              <a:t> </a:t>
            </a:r>
            <a:r>
              <a:rPr lang="de-DE" sz="600" dirty="0" err="1"/>
              <a:t>with</a:t>
            </a:r>
            <a:r>
              <a:rPr lang="de-DE" sz="600" dirty="0"/>
              <a:t> 3D </a:t>
            </a:r>
            <a:r>
              <a:rPr lang="de-DE" sz="600" dirty="0" err="1"/>
              <a:t>volumetric</a:t>
            </a:r>
            <a:r>
              <a:rPr lang="de-DE" sz="600" dirty="0"/>
              <a:t> </a:t>
            </a:r>
            <a:r>
              <a:rPr lang="de-DE" sz="600" dirty="0" err="1"/>
              <a:t>conductors</a:t>
            </a:r>
            <a:r>
              <a:rPr lang="de-DE" sz="600" dirty="0"/>
              <a:t>. Physics of Plasmas 30 113901 (2023)</a:t>
            </a:r>
          </a:p>
          <a:p>
            <a:pPr marL="171450" indent="-171450">
              <a:spcBef>
                <a:spcPts val="0"/>
              </a:spcBef>
              <a:buFont typeface="Arial" panose="020B0604020202020204" pitchFamily="34" charset="0"/>
              <a:buChar char="•"/>
            </a:pPr>
            <a:r>
              <a:rPr lang="de-DE" sz="600" dirty="0"/>
              <a:t>Schwarz N, Artola FJ, Vannini F, Hoelzl M, Bernert M, Bock A, Driessen T, Dunne M, Giannone L, Heinrich P, de Marne P, Papp G, Pautasso G, Gerasimov S, ASDEX Upgrade Team, JET </a:t>
            </a:r>
            <a:r>
              <a:rPr lang="de-DE" sz="600" dirty="0" err="1"/>
              <a:t>Contributors</a:t>
            </a:r>
            <a:r>
              <a:rPr lang="de-DE" sz="600" dirty="0"/>
              <a:t>, JOREK Team. The </a:t>
            </a:r>
            <a:r>
              <a:rPr lang="de-DE" sz="600" dirty="0" err="1"/>
              <a:t>mechanism</a:t>
            </a:r>
            <a:r>
              <a:rPr lang="de-DE" sz="600" dirty="0"/>
              <a:t> of </a:t>
            </a:r>
            <a:r>
              <a:rPr lang="de-DE" sz="600" dirty="0" err="1"/>
              <a:t>the</a:t>
            </a:r>
            <a:r>
              <a:rPr lang="de-DE" sz="600" dirty="0"/>
              <a:t> global </a:t>
            </a:r>
            <a:r>
              <a:rPr lang="de-DE" sz="600" dirty="0" err="1"/>
              <a:t>vertical</a:t>
            </a:r>
            <a:r>
              <a:rPr lang="de-DE" sz="600" dirty="0"/>
              <a:t> </a:t>
            </a:r>
            <a:r>
              <a:rPr lang="de-DE" sz="600" dirty="0" err="1"/>
              <a:t>force</a:t>
            </a:r>
            <a:r>
              <a:rPr lang="de-DE" sz="600" dirty="0"/>
              <a:t> </a:t>
            </a:r>
            <a:r>
              <a:rPr lang="de-DE" sz="600" dirty="0" err="1"/>
              <a:t>reduction</a:t>
            </a:r>
            <a:r>
              <a:rPr lang="de-DE" sz="600" dirty="0"/>
              <a:t> in </a:t>
            </a:r>
            <a:r>
              <a:rPr lang="de-DE" sz="600" dirty="0" err="1"/>
              <a:t>disruptions</a:t>
            </a:r>
            <a:r>
              <a:rPr lang="de-DE" sz="600" dirty="0"/>
              <a:t> </a:t>
            </a:r>
            <a:r>
              <a:rPr lang="de-DE" sz="600" dirty="0" err="1"/>
              <a:t>mitigated</a:t>
            </a:r>
            <a:r>
              <a:rPr lang="de-DE" sz="600" dirty="0"/>
              <a:t> </a:t>
            </a:r>
            <a:r>
              <a:rPr lang="de-DE" sz="600" dirty="0" err="1"/>
              <a:t>by</a:t>
            </a:r>
            <a:r>
              <a:rPr lang="de-DE" sz="600" dirty="0"/>
              <a:t> massive material </a:t>
            </a:r>
            <a:r>
              <a:rPr lang="de-DE" sz="600" dirty="0" err="1"/>
              <a:t>injection</a:t>
            </a:r>
            <a:r>
              <a:rPr lang="de-DE" sz="600" dirty="0"/>
              <a:t>. </a:t>
            </a:r>
            <a:r>
              <a:rPr lang="de-DE" sz="600" dirty="0" err="1"/>
              <a:t>Nuclear</a:t>
            </a:r>
            <a:r>
              <a:rPr lang="de-DE" sz="600" dirty="0"/>
              <a:t> Fusion 63 126016 (2023)</a:t>
            </a:r>
          </a:p>
          <a:p>
            <a:pPr marL="171450" indent="-171450">
              <a:spcBef>
                <a:spcPts val="0"/>
              </a:spcBef>
              <a:buFont typeface="Arial" panose="020B0604020202020204" pitchFamily="34" charset="0"/>
              <a:buChar char="•"/>
            </a:pPr>
            <a:r>
              <a:rPr lang="de-DE" sz="600" dirty="0"/>
              <a:t>Bandaru V., Hoelzl M. </a:t>
            </a:r>
            <a:r>
              <a:rPr lang="de-DE" sz="600" dirty="0" err="1"/>
              <a:t>Tokamak</a:t>
            </a:r>
            <a:r>
              <a:rPr lang="de-DE" sz="600" dirty="0"/>
              <a:t> </a:t>
            </a:r>
            <a:r>
              <a:rPr lang="de-DE" sz="600" dirty="0" err="1"/>
              <a:t>equilibria</a:t>
            </a:r>
            <a:r>
              <a:rPr lang="de-DE" sz="600" dirty="0"/>
              <a:t> </a:t>
            </a:r>
            <a:r>
              <a:rPr lang="de-DE" sz="600" dirty="0" err="1"/>
              <a:t>with</a:t>
            </a:r>
            <a:r>
              <a:rPr lang="de-DE" sz="600" dirty="0"/>
              <a:t> </a:t>
            </a:r>
            <a:r>
              <a:rPr lang="de-DE" sz="600" dirty="0" err="1"/>
              <a:t>relativistic</a:t>
            </a:r>
            <a:r>
              <a:rPr lang="de-DE" sz="600" dirty="0"/>
              <a:t> </a:t>
            </a:r>
            <a:r>
              <a:rPr lang="de-DE" sz="600" dirty="0" err="1"/>
              <a:t>runaway</a:t>
            </a:r>
            <a:r>
              <a:rPr lang="de-DE" sz="600" dirty="0"/>
              <a:t> </a:t>
            </a:r>
            <a:r>
              <a:rPr lang="de-DE" sz="600" dirty="0" err="1"/>
              <a:t>electrons</a:t>
            </a:r>
            <a:r>
              <a:rPr lang="de-DE" sz="600" dirty="0"/>
              <a:t>. Physics of Plasmas 30, 092508 (2023)</a:t>
            </a:r>
          </a:p>
          <a:p>
            <a:pPr marL="171450" indent="-171450">
              <a:spcBef>
                <a:spcPts val="0"/>
              </a:spcBef>
              <a:buFont typeface="Arial" panose="020B0604020202020204" pitchFamily="34" charset="0"/>
              <a:buChar char="•"/>
            </a:pPr>
            <a:r>
              <a:rPr lang="de-DE" sz="600" dirty="0" err="1"/>
              <a:t>Nardon</a:t>
            </a:r>
            <a:r>
              <a:rPr lang="de-DE" sz="600" dirty="0"/>
              <a:t> E., Särkimäki K., Artola F.J., </a:t>
            </a:r>
            <a:r>
              <a:rPr lang="de-DE" sz="600" dirty="0" err="1"/>
              <a:t>Sadouni</a:t>
            </a:r>
            <a:r>
              <a:rPr lang="de-DE" sz="600" dirty="0"/>
              <a:t> S., JOREK Team, JET </a:t>
            </a:r>
            <a:r>
              <a:rPr lang="de-DE" sz="600" dirty="0" err="1"/>
              <a:t>contributors</a:t>
            </a:r>
            <a:r>
              <a:rPr lang="de-DE" sz="600" dirty="0"/>
              <a:t>. On </a:t>
            </a:r>
            <a:r>
              <a:rPr lang="de-DE" sz="600" dirty="0" err="1"/>
              <a:t>the</a:t>
            </a:r>
            <a:r>
              <a:rPr lang="de-DE" sz="600" dirty="0"/>
              <a:t> </a:t>
            </a:r>
            <a:r>
              <a:rPr lang="de-DE" sz="600" dirty="0" err="1"/>
              <a:t>origin</a:t>
            </a:r>
            <a:r>
              <a:rPr lang="de-DE" sz="600" dirty="0"/>
              <a:t> of </a:t>
            </a:r>
            <a:r>
              <a:rPr lang="de-DE" sz="600" dirty="0" err="1"/>
              <a:t>the</a:t>
            </a:r>
            <a:r>
              <a:rPr lang="de-DE" sz="600" dirty="0"/>
              <a:t> </a:t>
            </a:r>
            <a:r>
              <a:rPr lang="de-DE" sz="600" dirty="0" err="1"/>
              <a:t>plasma</a:t>
            </a:r>
            <a:r>
              <a:rPr lang="de-DE" sz="600" dirty="0"/>
              <a:t> </a:t>
            </a:r>
            <a:r>
              <a:rPr lang="de-DE" sz="600" dirty="0" err="1"/>
              <a:t>current</a:t>
            </a:r>
            <a:r>
              <a:rPr lang="de-DE" sz="600" dirty="0"/>
              <a:t> </a:t>
            </a:r>
            <a:r>
              <a:rPr lang="de-DE" sz="600" dirty="0" err="1"/>
              <a:t>spike</a:t>
            </a:r>
            <a:r>
              <a:rPr lang="de-DE" sz="600" dirty="0"/>
              <a:t> </a:t>
            </a:r>
            <a:r>
              <a:rPr lang="de-DE" sz="600" dirty="0" err="1"/>
              <a:t>during</a:t>
            </a:r>
            <a:r>
              <a:rPr lang="de-DE" sz="600" dirty="0"/>
              <a:t> a </a:t>
            </a:r>
            <a:r>
              <a:rPr lang="de-DE" sz="600" dirty="0" err="1"/>
              <a:t>tokamak</a:t>
            </a:r>
            <a:r>
              <a:rPr lang="de-DE" sz="600" dirty="0"/>
              <a:t> </a:t>
            </a:r>
            <a:r>
              <a:rPr lang="de-DE" sz="600" dirty="0" err="1"/>
              <a:t>disruption</a:t>
            </a:r>
            <a:r>
              <a:rPr lang="de-DE" sz="600" dirty="0"/>
              <a:t> and </a:t>
            </a:r>
            <a:r>
              <a:rPr lang="de-DE" sz="600" dirty="0" err="1"/>
              <a:t>its</a:t>
            </a:r>
            <a:r>
              <a:rPr lang="de-DE" sz="600" dirty="0"/>
              <a:t> </a:t>
            </a:r>
            <a:r>
              <a:rPr lang="de-DE" sz="600" dirty="0" err="1"/>
              <a:t>relation</a:t>
            </a:r>
            <a:r>
              <a:rPr lang="de-DE" sz="600" dirty="0"/>
              <a:t> </a:t>
            </a:r>
            <a:r>
              <a:rPr lang="de-DE" sz="600" dirty="0" err="1"/>
              <a:t>with</a:t>
            </a:r>
            <a:r>
              <a:rPr lang="de-DE" sz="600" dirty="0"/>
              <a:t> </a:t>
            </a:r>
            <a:r>
              <a:rPr lang="de-DE" sz="600" dirty="0" err="1"/>
              <a:t>magnetic</a:t>
            </a:r>
            <a:r>
              <a:rPr lang="de-DE" sz="600" dirty="0"/>
              <a:t> </a:t>
            </a:r>
            <a:r>
              <a:rPr lang="de-DE" sz="600" dirty="0" err="1"/>
              <a:t>stochasticity</a:t>
            </a:r>
            <a:r>
              <a:rPr lang="de-DE" sz="600" dirty="0"/>
              <a:t>. </a:t>
            </a:r>
            <a:r>
              <a:rPr lang="de-DE" sz="600" dirty="0" err="1"/>
              <a:t>Nuclear</a:t>
            </a:r>
            <a:r>
              <a:rPr lang="de-DE" sz="600" dirty="0"/>
              <a:t> Fusion 63, 056011 (2023) </a:t>
            </a:r>
          </a:p>
          <a:p>
            <a:pPr marL="171450" indent="-171450">
              <a:spcBef>
                <a:spcPts val="0"/>
              </a:spcBef>
              <a:buFont typeface="Arial" panose="020B0604020202020204" pitchFamily="34" charset="0"/>
              <a:buChar char="•"/>
            </a:pPr>
            <a:r>
              <a:rPr lang="de-DE" sz="600" dirty="0"/>
              <a:t>Hu D, </a:t>
            </a:r>
            <a:r>
              <a:rPr lang="de-DE" sz="600" dirty="0" err="1"/>
              <a:t>Nardon</a:t>
            </a:r>
            <a:r>
              <a:rPr lang="de-DE" sz="600" dirty="0"/>
              <a:t> E, Artola FJ, Lehnen M, </a:t>
            </a:r>
            <a:r>
              <a:rPr lang="de-DE" sz="600" dirty="0" err="1"/>
              <a:t>Bonfiglio</a:t>
            </a:r>
            <a:r>
              <a:rPr lang="de-DE" sz="600" dirty="0"/>
              <a:t> D, Hoelzl M, </a:t>
            </a:r>
            <a:r>
              <a:rPr lang="de-DE" sz="600" dirty="0" err="1"/>
              <a:t>Huijsmans</a:t>
            </a:r>
            <a:r>
              <a:rPr lang="de-DE" sz="600" dirty="0"/>
              <a:t> GTA, Lee S-J, JOREK Team. </a:t>
            </a:r>
            <a:r>
              <a:rPr lang="de-DE" sz="600" dirty="0" err="1"/>
              <a:t>Collisional-radiative</a:t>
            </a:r>
            <a:r>
              <a:rPr lang="de-DE" sz="600" dirty="0"/>
              <a:t> </a:t>
            </a:r>
            <a:r>
              <a:rPr lang="de-DE" sz="600" dirty="0" err="1"/>
              <a:t>simulation</a:t>
            </a:r>
            <a:r>
              <a:rPr lang="de-DE" sz="600" dirty="0"/>
              <a:t> of </a:t>
            </a:r>
            <a:r>
              <a:rPr lang="de-DE" sz="600" dirty="0" err="1"/>
              <a:t>impurity</a:t>
            </a:r>
            <a:r>
              <a:rPr lang="de-DE" sz="600" dirty="0"/>
              <a:t> </a:t>
            </a:r>
            <a:r>
              <a:rPr lang="de-DE" sz="600" dirty="0" err="1"/>
              <a:t>assimilation</a:t>
            </a:r>
            <a:r>
              <a:rPr lang="de-DE" sz="600" dirty="0"/>
              <a:t>, </a:t>
            </a:r>
            <a:r>
              <a:rPr lang="de-DE" sz="600" dirty="0" err="1"/>
              <a:t>radiative</a:t>
            </a:r>
            <a:r>
              <a:rPr lang="de-DE" sz="600" dirty="0"/>
              <a:t> </a:t>
            </a:r>
            <a:r>
              <a:rPr lang="de-DE" sz="600" dirty="0" err="1"/>
              <a:t>collapse</a:t>
            </a:r>
            <a:r>
              <a:rPr lang="de-DE" sz="600" dirty="0"/>
              <a:t> and MHD </a:t>
            </a:r>
            <a:r>
              <a:rPr lang="de-DE" sz="600" dirty="0" err="1"/>
              <a:t>dynamics</a:t>
            </a:r>
            <a:r>
              <a:rPr lang="de-DE" sz="600" dirty="0"/>
              <a:t> after ITER </a:t>
            </a:r>
            <a:r>
              <a:rPr lang="de-DE" sz="600" dirty="0" err="1"/>
              <a:t>Shattered</a:t>
            </a:r>
            <a:r>
              <a:rPr lang="de-DE" sz="600" dirty="0"/>
              <a:t> Pellet </a:t>
            </a:r>
            <a:r>
              <a:rPr lang="de-DE" sz="600" dirty="0" err="1"/>
              <a:t>Injection</a:t>
            </a:r>
            <a:r>
              <a:rPr lang="de-DE" sz="600" dirty="0"/>
              <a:t>. </a:t>
            </a:r>
            <a:r>
              <a:rPr lang="de-DE" sz="600" dirty="0" err="1"/>
              <a:t>Nuclear</a:t>
            </a:r>
            <a:r>
              <a:rPr lang="de-DE" sz="600" dirty="0"/>
              <a:t> Fusion 63, 066008 (2023). </a:t>
            </a:r>
          </a:p>
          <a:p>
            <a:pPr marL="171450" indent="-171450">
              <a:spcBef>
                <a:spcPts val="0"/>
              </a:spcBef>
              <a:buFont typeface="Arial" panose="020B0604020202020204" pitchFamily="34" charset="0"/>
              <a:buChar char="•"/>
            </a:pPr>
            <a:r>
              <a:rPr lang="de-DE" sz="600" dirty="0" err="1"/>
              <a:t>Nardon</a:t>
            </a:r>
            <a:r>
              <a:rPr lang="de-DE" sz="600" dirty="0"/>
              <a:t> E., Särkimäki K., Artola F.J., </a:t>
            </a:r>
            <a:r>
              <a:rPr lang="de-DE" sz="600" dirty="0" err="1"/>
              <a:t>Sadouni</a:t>
            </a:r>
            <a:r>
              <a:rPr lang="de-DE" sz="600" dirty="0"/>
              <a:t> S., JOREK Team, JET </a:t>
            </a:r>
            <a:r>
              <a:rPr lang="de-DE" sz="600" dirty="0" err="1"/>
              <a:t>Contributors</a:t>
            </a:r>
            <a:r>
              <a:rPr lang="de-DE" sz="600" dirty="0"/>
              <a:t>. On </a:t>
            </a:r>
            <a:r>
              <a:rPr lang="de-DE" sz="600" dirty="0" err="1"/>
              <a:t>the</a:t>
            </a:r>
            <a:r>
              <a:rPr lang="de-DE" sz="600" dirty="0"/>
              <a:t> </a:t>
            </a:r>
            <a:r>
              <a:rPr lang="de-DE" sz="600" dirty="0" err="1"/>
              <a:t>origin</a:t>
            </a:r>
            <a:r>
              <a:rPr lang="de-DE" sz="600" dirty="0"/>
              <a:t> of </a:t>
            </a:r>
            <a:r>
              <a:rPr lang="de-DE" sz="600" dirty="0" err="1"/>
              <a:t>the</a:t>
            </a:r>
            <a:r>
              <a:rPr lang="de-DE" sz="600" dirty="0"/>
              <a:t> </a:t>
            </a:r>
            <a:r>
              <a:rPr lang="de-DE" sz="600" dirty="0" err="1"/>
              <a:t>plasma</a:t>
            </a:r>
            <a:r>
              <a:rPr lang="de-DE" sz="600" dirty="0"/>
              <a:t> </a:t>
            </a:r>
            <a:r>
              <a:rPr lang="de-DE" sz="600" dirty="0" err="1"/>
              <a:t>current</a:t>
            </a:r>
            <a:r>
              <a:rPr lang="de-DE" sz="600" dirty="0"/>
              <a:t> </a:t>
            </a:r>
            <a:r>
              <a:rPr lang="de-DE" sz="600" dirty="0" err="1"/>
              <a:t>spike</a:t>
            </a:r>
            <a:r>
              <a:rPr lang="de-DE" sz="600" dirty="0"/>
              <a:t> </a:t>
            </a:r>
            <a:r>
              <a:rPr lang="de-DE" sz="600" dirty="0" err="1"/>
              <a:t>during</a:t>
            </a:r>
            <a:r>
              <a:rPr lang="de-DE" sz="600" dirty="0"/>
              <a:t> a </a:t>
            </a:r>
            <a:r>
              <a:rPr lang="de-DE" sz="600" dirty="0" err="1"/>
              <a:t>tokamak</a:t>
            </a:r>
            <a:r>
              <a:rPr lang="de-DE" sz="600" dirty="0"/>
              <a:t> </a:t>
            </a:r>
            <a:r>
              <a:rPr lang="de-DE" sz="600" dirty="0" err="1"/>
              <a:t>disruption</a:t>
            </a:r>
            <a:r>
              <a:rPr lang="de-DE" sz="600" dirty="0"/>
              <a:t> and </a:t>
            </a:r>
            <a:r>
              <a:rPr lang="de-DE" sz="600" dirty="0" err="1"/>
              <a:t>its</a:t>
            </a:r>
            <a:r>
              <a:rPr lang="de-DE" sz="600" dirty="0"/>
              <a:t> </a:t>
            </a:r>
            <a:r>
              <a:rPr lang="de-DE" sz="600" dirty="0" err="1"/>
              <a:t>relation</a:t>
            </a:r>
            <a:r>
              <a:rPr lang="de-DE" sz="600" dirty="0"/>
              <a:t> </a:t>
            </a:r>
            <a:r>
              <a:rPr lang="de-DE" sz="600" dirty="0" err="1"/>
              <a:t>with</a:t>
            </a:r>
            <a:r>
              <a:rPr lang="de-DE" sz="600" dirty="0"/>
              <a:t> </a:t>
            </a:r>
            <a:r>
              <a:rPr lang="de-DE" sz="600" dirty="0" err="1"/>
              <a:t>magnetic</a:t>
            </a:r>
            <a:r>
              <a:rPr lang="de-DE" sz="600" dirty="0"/>
              <a:t> </a:t>
            </a:r>
            <a:r>
              <a:rPr lang="de-DE" sz="600" dirty="0" err="1"/>
              <a:t>stochasticity</a:t>
            </a:r>
            <a:r>
              <a:rPr lang="de-DE" sz="600" dirty="0"/>
              <a:t>. </a:t>
            </a:r>
            <a:r>
              <a:rPr lang="de-DE" sz="600" dirty="0" err="1"/>
              <a:t>Nuclear</a:t>
            </a:r>
            <a:r>
              <a:rPr lang="de-DE" sz="600" dirty="0"/>
              <a:t> Fusion 63, 056011 (2023) </a:t>
            </a:r>
          </a:p>
          <a:p>
            <a:pPr marL="171450" indent="-171450">
              <a:spcBef>
                <a:spcPts val="0"/>
              </a:spcBef>
              <a:buFont typeface="Arial" panose="020B0604020202020204" pitchFamily="34" charset="0"/>
              <a:buChar char="•"/>
            </a:pPr>
            <a:r>
              <a:rPr lang="de-DE" sz="600" dirty="0"/>
              <a:t>Schwarz N, Artola FJ, Hoelzl M, Bernert M, Brida D, Giannone L, Maraschek M, Papp G, Pautasso G, Sieglin B, Zammuto I, ASDEX Upgrade Team, JOREK Team. Experiments and non-linear MHD </a:t>
            </a:r>
            <a:r>
              <a:rPr lang="de-DE" sz="600" dirty="0" err="1"/>
              <a:t>simulations</a:t>
            </a:r>
            <a:r>
              <a:rPr lang="de-DE" sz="600" dirty="0"/>
              <a:t> of </a:t>
            </a:r>
            <a:r>
              <a:rPr lang="de-DE" sz="600" dirty="0" err="1"/>
              <a:t>hot</a:t>
            </a:r>
            <a:r>
              <a:rPr lang="de-DE" sz="600" dirty="0"/>
              <a:t> </a:t>
            </a:r>
            <a:r>
              <a:rPr lang="de-DE" sz="600" dirty="0" err="1"/>
              <a:t>vertical</a:t>
            </a:r>
            <a:r>
              <a:rPr lang="de-DE" sz="600" dirty="0"/>
              <a:t> </a:t>
            </a:r>
            <a:r>
              <a:rPr lang="de-DE" sz="600" dirty="0" err="1"/>
              <a:t>displacement</a:t>
            </a:r>
            <a:r>
              <a:rPr lang="de-DE" sz="600" dirty="0"/>
              <a:t> </a:t>
            </a:r>
            <a:r>
              <a:rPr lang="de-DE" sz="600" dirty="0" err="1"/>
              <a:t>events</a:t>
            </a:r>
            <a:r>
              <a:rPr lang="de-DE" sz="600" dirty="0"/>
              <a:t> in ASDEX Upgrade. Plasma Physics and </a:t>
            </a:r>
            <a:r>
              <a:rPr lang="de-DE" sz="600" dirty="0" err="1"/>
              <a:t>Controlled</a:t>
            </a:r>
            <a:r>
              <a:rPr lang="de-DE" sz="600" dirty="0"/>
              <a:t> Fusion 65, 054003 (2023)  https://iopscience.iop.org/article/10.1088/1361-6587/acc358/meta</a:t>
            </a:r>
          </a:p>
          <a:p>
            <a:pPr>
              <a:spcBef>
                <a:spcPts val="0"/>
              </a:spcBef>
            </a:pPr>
            <a:r>
              <a:rPr lang="de-DE" sz="600" b="1" dirty="0"/>
              <a:t>Core / EPs</a:t>
            </a:r>
          </a:p>
          <a:p>
            <a:pPr marL="171450" indent="-171450">
              <a:spcBef>
                <a:spcPts val="0"/>
              </a:spcBef>
              <a:buFont typeface="Arial" panose="020B0604020202020204" pitchFamily="34" charset="0"/>
              <a:buChar char="•"/>
            </a:pPr>
            <a:r>
              <a:rPr lang="de-DE" sz="600" dirty="0"/>
              <a:t>Antlitz F, Wang X, Hoelzl M, </a:t>
            </a:r>
            <a:r>
              <a:rPr lang="de-DE" sz="600" dirty="0" err="1"/>
              <a:t>Huijsmans</a:t>
            </a:r>
            <a:r>
              <a:rPr lang="de-DE" sz="600" dirty="0"/>
              <a:t> GTA, Zhang H, Puchmayr J, Lauber </a:t>
            </a:r>
            <a:r>
              <a:rPr lang="de-DE" sz="600" dirty="0" err="1"/>
              <a:t>Ph</a:t>
            </a:r>
            <a:r>
              <a:rPr lang="de-DE" sz="600" dirty="0"/>
              <a:t>, Hayward-Schneider T, Mishchenko A, E Poli, Lu ZX, JOREK Team. </a:t>
            </a:r>
            <a:r>
              <a:rPr lang="de-DE" sz="600" dirty="0" err="1"/>
              <a:t>Comparisons</a:t>
            </a:r>
            <a:r>
              <a:rPr lang="de-DE" sz="600" dirty="0"/>
              <a:t> of MHD and </a:t>
            </a:r>
            <a:r>
              <a:rPr lang="de-DE" sz="600" dirty="0" err="1"/>
              <a:t>gyrokinetic</a:t>
            </a:r>
            <a:r>
              <a:rPr lang="de-DE" sz="600" dirty="0"/>
              <a:t> </a:t>
            </a:r>
            <a:r>
              <a:rPr lang="de-DE" sz="600" dirty="0" err="1"/>
              <a:t>simulations</a:t>
            </a:r>
            <a:r>
              <a:rPr lang="de-DE" sz="600" dirty="0"/>
              <a:t> of linear </a:t>
            </a:r>
            <a:r>
              <a:rPr lang="de-DE" sz="600" dirty="0" err="1"/>
              <a:t>instabilities</a:t>
            </a:r>
            <a:r>
              <a:rPr lang="de-DE" sz="600" dirty="0"/>
              <a:t> at </a:t>
            </a:r>
            <a:r>
              <a:rPr lang="de-DE" sz="600" dirty="0" err="1"/>
              <a:t>the</a:t>
            </a:r>
            <a:r>
              <a:rPr lang="de-DE" sz="600" dirty="0"/>
              <a:t> q=1 </a:t>
            </a:r>
            <a:r>
              <a:rPr lang="de-DE" sz="600" dirty="0" err="1"/>
              <a:t>surface</a:t>
            </a:r>
            <a:r>
              <a:rPr lang="de-DE" sz="600" dirty="0"/>
              <a:t> (in </a:t>
            </a:r>
            <a:r>
              <a:rPr lang="de-DE" sz="600" dirty="0" err="1"/>
              <a:t>preparation</a:t>
            </a:r>
            <a:r>
              <a:rPr lang="de-DE" sz="600" dirty="0"/>
              <a:t>)</a:t>
            </a:r>
          </a:p>
          <a:p>
            <a:pPr marL="171450" indent="-171450">
              <a:spcBef>
                <a:spcPts val="0"/>
              </a:spcBef>
              <a:buFont typeface="Arial" panose="020B0604020202020204" pitchFamily="34" charset="0"/>
              <a:buChar char="•"/>
            </a:pPr>
            <a:r>
              <a:rPr lang="de-DE" sz="600" dirty="0"/>
              <a:t>Feng Y, Liu YL, Liang Z, Huang XL, Liu B, Hu D, Hoelzl M, Dai SY, JOREK Team. JOREK </a:t>
            </a:r>
            <a:r>
              <a:rPr lang="de-DE" sz="600" dirty="0" err="1"/>
              <a:t>predictive</a:t>
            </a:r>
            <a:r>
              <a:rPr lang="de-DE" sz="600" dirty="0"/>
              <a:t> </a:t>
            </a:r>
            <a:r>
              <a:rPr lang="de-DE" sz="600" dirty="0" err="1"/>
              <a:t>simulation</a:t>
            </a:r>
            <a:r>
              <a:rPr lang="de-DE" sz="600" dirty="0"/>
              <a:t> of </a:t>
            </a:r>
            <a:r>
              <a:rPr lang="de-DE" sz="600" dirty="0" err="1"/>
              <a:t>boron</a:t>
            </a:r>
            <a:r>
              <a:rPr lang="de-DE" sz="600" dirty="0"/>
              <a:t> pellet </a:t>
            </a:r>
            <a:r>
              <a:rPr lang="de-DE" sz="600" dirty="0" err="1"/>
              <a:t>injection</a:t>
            </a:r>
            <a:r>
              <a:rPr lang="de-DE" sz="600" dirty="0"/>
              <a:t> in </a:t>
            </a:r>
            <a:r>
              <a:rPr lang="de-DE" sz="600" dirty="0" err="1"/>
              <a:t>the</a:t>
            </a:r>
            <a:r>
              <a:rPr lang="de-DE" sz="600" dirty="0"/>
              <a:t> EHL-2 </a:t>
            </a:r>
            <a:r>
              <a:rPr lang="de-DE" sz="600" dirty="0" err="1"/>
              <a:t>spherical</a:t>
            </a:r>
            <a:r>
              <a:rPr lang="de-DE" sz="600" dirty="0"/>
              <a:t> </a:t>
            </a:r>
            <a:r>
              <a:rPr lang="de-DE" sz="600" dirty="0" err="1"/>
              <a:t>torus</a:t>
            </a:r>
            <a:r>
              <a:rPr lang="de-DE" sz="600" dirty="0"/>
              <a:t> (in </a:t>
            </a:r>
            <a:r>
              <a:rPr lang="de-DE" sz="600" dirty="0" err="1"/>
              <a:t>preparation</a:t>
            </a:r>
            <a:r>
              <a:rPr lang="de-DE" sz="600" dirty="0"/>
              <a:t>)</a:t>
            </a:r>
          </a:p>
          <a:p>
            <a:pPr marL="171450" indent="-171450">
              <a:spcBef>
                <a:spcPts val="0"/>
              </a:spcBef>
              <a:buFont typeface="Arial" panose="020B0604020202020204" pitchFamily="34" charset="0"/>
              <a:buChar char="•"/>
            </a:pPr>
            <a:r>
              <a:rPr lang="de-DE" sz="600" dirty="0"/>
              <a:t>Zhang H, Hoelzl M, Krebs I, Burckhart A, Bock A, Guenter S, Igochine V, Lackner K, Yu Q, Zohm H, JOREK Team. Quantitative </a:t>
            </a:r>
            <a:r>
              <a:rPr lang="de-DE" sz="600" dirty="0" err="1"/>
              <a:t>magnetohydrodynamic</a:t>
            </a:r>
            <a:r>
              <a:rPr lang="de-DE" sz="600" dirty="0"/>
              <a:t> </a:t>
            </a:r>
            <a:r>
              <a:rPr lang="de-DE" sz="600" dirty="0" err="1"/>
              <a:t>modelling</a:t>
            </a:r>
            <a:r>
              <a:rPr lang="de-DE" sz="600" dirty="0"/>
              <a:t> of </a:t>
            </a:r>
            <a:r>
              <a:rPr lang="de-DE" sz="600" dirty="0" err="1"/>
              <a:t>flux</a:t>
            </a:r>
            <a:r>
              <a:rPr lang="de-DE" sz="600" dirty="0"/>
              <a:t> </a:t>
            </a:r>
            <a:r>
              <a:rPr lang="de-DE" sz="600" dirty="0" err="1"/>
              <a:t>pumping</a:t>
            </a:r>
            <a:r>
              <a:rPr lang="de-DE" sz="600" dirty="0"/>
              <a:t> in AUG. </a:t>
            </a:r>
            <a:r>
              <a:rPr lang="de-DE" sz="600" dirty="0" err="1"/>
              <a:t>Nuclear</a:t>
            </a:r>
            <a:r>
              <a:rPr lang="de-DE" sz="600" dirty="0"/>
              <a:t> Fusion 65, 066001 (2025) https://arxiv.org/abs/2503.03344 </a:t>
            </a:r>
          </a:p>
          <a:p>
            <a:pPr marL="171450" indent="-171450">
              <a:spcBef>
                <a:spcPts val="0"/>
              </a:spcBef>
              <a:buFont typeface="Arial" panose="020B0604020202020204" pitchFamily="34" charset="0"/>
              <a:buChar char="•"/>
            </a:pPr>
            <a:r>
              <a:rPr lang="de-DE" sz="600" dirty="0"/>
              <a:t>Kong M, </a:t>
            </a:r>
            <a:r>
              <a:rPr lang="de-DE" sz="600" dirty="0" err="1"/>
              <a:t>Nardon</a:t>
            </a:r>
            <a:r>
              <a:rPr lang="de-DE" sz="600" dirty="0"/>
              <a:t> E, </a:t>
            </a:r>
            <a:r>
              <a:rPr lang="de-DE" sz="600" dirty="0" err="1"/>
              <a:t>Bonfiglio</a:t>
            </a:r>
            <a:r>
              <a:rPr lang="de-DE" sz="600" dirty="0"/>
              <a:t> D, Hoelzl M, Hu D, JOREK Team, EUROfusion TE Team. 3D MHD </a:t>
            </a:r>
            <a:r>
              <a:rPr lang="de-DE" sz="600" dirty="0" err="1"/>
              <a:t>modelling</a:t>
            </a:r>
            <a:r>
              <a:rPr lang="de-DE" sz="600" dirty="0"/>
              <a:t> of </a:t>
            </a:r>
            <a:r>
              <a:rPr lang="de-DE" sz="600" dirty="0" err="1"/>
              <a:t>plasmoid</a:t>
            </a:r>
            <a:r>
              <a:rPr lang="de-DE" sz="600" dirty="0"/>
              <a:t> </a:t>
            </a:r>
            <a:r>
              <a:rPr lang="de-DE" sz="600" dirty="0" err="1"/>
              <a:t>drift</a:t>
            </a:r>
            <a:r>
              <a:rPr lang="de-DE" sz="600" dirty="0"/>
              <a:t> </a:t>
            </a:r>
            <a:r>
              <a:rPr lang="de-DE" sz="600" dirty="0" err="1"/>
              <a:t>following</a:t>
            </a:r>
            <a:r>
              <a:rPr lang="de-DE" sz="600" dirty="0"/>
              <a:t> massive material </a:t>
            </a:r>
            <a:r>
              <a:rPr lang="de-DE" sz="600" dirty="0" err="1"/>
              <a:t>injection</a:t>
            </a:r>
            <a:r>
              <a:rPr lang="de-DE" sz="600" dirty="0"/>
              <a:t> in a </a:t>
            </a:r>
            <a:r>
              <a:rPr lang="de-DE" sz="600" dirty="0" err="1"/>
              <a:t>tokamak</a:t>
            </a:r>
            <a:r>
              <a:rPr lang="de-DE" sz="600" dirty="0"/>
              <a:t>. </a:t>
            </a:r>
            <a:r>
              <a:rPr lang="de-DE" sz="600" dirty="0" err="1"/>
              <a:t>Nuclear</a:t>
            </a:r>
            <a:r>
              <a:rPr lang="de-DE" sz="600" dirty="0"/>
              <a:t> Fusion 65, 016042 (2024)</a:t>
            </a:r>
          </a:p>
          <a:p>
            <a:pPr marL="171450" indent="-171450">
              <a:spcBef>
                <a:spcPts val="0"/>
              </a:spcBef>
              <a:buFont typeface="Arial" panose="020B0604020202020204" pitchFamily="34" charset="0"/>
              <a:buChar char="•"/>
            </a:pPr>
            <a:r>
              <a:rPr lang="de-DE" sz="600" dirty="0" err="1"/>
              <a:t>Nardon</a:t>
            </a:r>
            <a:r>
              <a:rPr lang="de-DE" sz="600" dirty="0"/>
              <a:t> E., Bandaru V., Hoelzl M., Artola F.J., Maget P., </a:t>
            </a:r>
            <a:r>
              <a:rPr lang="de-DE" sz="600" dirty="0" err="1"/>
              <a:t>the</a:t>
            </a:r>
            <a:r>
              <a:rPr lang="de-DE" sz="600" dirty="0"/>
              <a:t> JOREK </a:t>
            </a:r>
            <a:r>
              <a:rPr lang="de-DE" sz="600" dirty="0" err="1"/>
              <a:t>team</a:t>
            </a:r>
            <a:r>
              <a:rPr lang="de-DE" sz="600" dirty="0"/>
              <a:t>, JET </a:t>
            </a:r>
            <a:r>
              <a:rPr lang="de-DE" sz="600" dirty="0" err="1"/>
              <a:t>contributors</a:t>
            </a:r>
            <a:r>
              <a:rPr lang="de-DE" sz="600" dirty="0"/>
              <a:t>. Non-linear </a:t>
            </a:r>
            <a:r>
              <a:rPr lang="de-DE" sz="600" dirty="0" err="1"/>
              <a:t>dynamics</a:t>
            </a:r>
            <a:r>
              <a:rPr lang="de-DE" sz="600" dirty="0"/>
              <a:t> of </a:t>
            </a:r>
            <a:r>
              <a:rPr lang="de-DE" sz="600" dirty="0" err="1"/>
              <a:t>the</a:t>
            </a:r>
            <a:r>
              <a:rPr lang="de-DE" sz="600" dirty="0"/>
              <a:t> double </a:t>
            </a:r>
            <a:r>
              <a:rPr lang="de-DE" sz="600" dirty="0" err="1"/>
              <a:t>tearing</a:t>
            </a:r>
            <a:r>
              <a:rPr lang="de-DE" sz="600" dirty="0"/>
              <a:t> </a:t>
            </a:r>
            <a:r>
              <a:rPr lang="de-DE" sz="600" dirty="0" err="1"/>
              <a:t>mode</a:t>
            </a:r>
            <a:r>
              <a:rPr lang="de-DE" sz="600" dirty="0"/>
              <a:t>. Physics of Plasmas 30, 092502 (2023)</a:t>
            </a:r>
          </a:p>
          <a:p>
            <a:pPr marL="171450" indent="-171450">
              <a:spcBef>
                <a:spcPts val="0"/>
              </a:spcBef>
              <a:buFont typeface="Arial" panose="020B0604020202020204" pitchFamily="34" charset="0"/>
              <a:buChar char="•"/>
            </a:pPr>
            <a:endParaRPr lang="de-DE" sz="600" dirty="0"/>
          </a:p>
          <a:p>
            <a:pPr marL="171450" indent="-171450">
              <a:spcBef>
                <a:spcPts val="0"/>
              </a:spcBef>
              <a:buFont typeface="Arial" panose="020B0604020202020204" pitchFamily="34" charset="0"/>
              <a:buChar char="•"/>
            </a:pPr>
            <a:r>
              <a:rPr lang="de-DE" sz="600" dirty="0"/>
              <a:t>Stellarator</a:t>
            </a:r>
          </a:p>
          <a:p>
            <a:pPr marL="171450" indent="-171450">
              <a:spcBef>
                <a:spcPts val="0"/>
              </a:spcBef>
              <a:buFont typeface="Arial" panose="020B0604020202020204" pitchFamily="34" charset="0"/>
              <a:buChar char="•"/>
            </a:pPr>
            <a:r>
              <a:rPr lang="de-DE" sz="600" dirty="0"/>
              <a:t>Ramasamy R, Zhang H, Geiger J, Nührenberg C, Smith HM, Lackner K, Igochine V, JOREK Team. A </a:t>
            </a:r>
            <a:r>
              <a:rPr lang="de-DE" sz="600" dirty="0" err="1"/>
              <a:t>comparison</a:t>
            </a:r>
            <a:r>
              <a:rPr lang="de-DE" sz="600" dirty="0"/>
              <a:t> of </a:t>
            </a:r>
            <a:r>
              <a:rPr lang="de-DE" sz="600" dirty="0" err="1"/>
              <a:t>low</a:t>
            </a:r>
            <a:r>
              <a:rPr lang="de-DE" sz="600" dirty="0"/>
              <a:t>-n Mercier </a:t>
            </a:r>
            <a:r>
              <a:rPr lang="de-DE" sz="600" dirty="0" err="1"/>
              <a:t>unstable</a:t>
            </a:r>
            <a:r>
              <a:rPr lang="de-DE" sz="600" dirty="0"/>
              <a:t> Wendelstein </a:t>
            </a:r>
            <a:r>
              <a:rPr lang="de-DE" sz="600" dirty="0" err="1"/>
              <a:t>stellarators</a:t>
            </a:r>
            <a:r>
              <a:rPr lang="de-DE" sz="600" dirty="0"/>
              <a:t> and quasi-</a:t>
            </a:r>
            <a:r>
              <a:rPr lang="de-DE" sz="600" dirty="0" err="1"/>
              <a:t>interchange</a:t>
            </a:r>
            <a:r>
              <a:rPr lang="de-DE" sz="600" dirty="0"/>
              <a:t> </a:t>
            </a:r>
            <a:r>
              <a:rPr lang="de-DE" sz="600" dirty="0" err="1"/>
              <a:t>modes</a:t>
            </a:r>
            <a:r>
              <a:rPr lang="de-DE" sz="600" dirty="0"/>
              <a:t> in </a:t>
            </a:r>
            <a:r>
              <a:rPr lang="de-DE" sz="600" dirty="0" err="1"/>
              <a:t>tokamaks</a:t>
            </a:r>
            <a:r>
              <a:rPr lang="de-DE" sz="600" dirty="0"/>
              <a:t>. Journal of Plasma Physics 91, E119 (2025). https://arxiv.org/abs/2505.03987 </a:t>
            </a:r>
          </a:p>
          <a:p>
            <a:pPr marL="171450" indent="-171450">
              <a:spcBef>
                <a:spcPts val="0"/>
              </a:spcBef>
              <a:buFont typeface="Arial" panose="020B0604020202020204" pitchFamily="34" charset="0"/>
              <a:buChar char="•"/>
            </a:pPr>
            <a:r>
              <a:rPr lang="de-DE" sz="600" dirty="0"/>
              <a:t>Ramasamy R., Aleynikova K., Nikulsin N., Hindenlang F., Holod I., Strumberger E., Hoelzl M., JOREK Team. </a:t>
            </a:r>
            <a:r>
              <a:rPr lang="de-DE" sz="600" dirty="0" err="1"/>
              <a:t>Nonlinear</a:t>
            </a:r>
            <a:r>
              <a:rPr lang="de-DE" sz="600" dirty="0"/>
              <a:t> MHD </a:t>
            </a:r>
            <a:r>
              <a:rPr lang="de-DE" sz="600" dirty="0" err="1"/>
              <a:t>modeling</a:t>
            </a:r>
            <a:r>
              <a:rPr lang="de-DE" sz="600" dirty="0"/>
              <a:t> of soft </a:t>
            </a:r>
            <a:r>
              <a:rPr lang="de-DE" sz="600" dirty="0" err="1"/>
              <a:t>beta</a:t>
            </a:r>
            <a:r>
              <a:rPr lang="de-DE" sz="600" dirty="0"/>
              <a:t> </a:t>
            </a:r>
            <a:r>
              <a:rPr lang="de-DE" sz="600" dirty="0" err="1"/>
              <a:t>limits</a:t>
            </a:r>
            <a:r>
              <a:rPr lang="de-DE" sz="600" dirty="0"/>
              <a:t> in W7-AS. </a:t>
            </a:r>
            <a:r>
              <a:rPr lang="de-DE" sz="600" dirty="0" err="1"/>
              <a:t>Nuclear</a:t>
            </a:r>
            <a:r>
              <a:rPr lang="de-DE" sz="600" dirty="0"/>
              <a:t> Fusion 64, 086030 (2024). https://arxiv.org/abs/2402.02881 </a:t>
            </a:r>
          </a:p>
          <a:p>
            <a:pPr marL="171450" indent="-171450">
              <a:spcBef>
                <a:spcPts val="0"/>
              </a:spcBef>
              <a:buFont typeface="Arial" panose="020B0604020202020204" pitchFamily="34" charset="0"/>
              <a:buChar char="•"/>
            </a:pPr>
            <a:r>
              <a:rPr lang="de-DE" sz="600" dirty="0"/>
              <a:t>Ramasamy R, Hoelzl M, Henneberg S, Strumberger E, Lackner K, Guenter S. </a:t>
            </a:r>
            <a:r>
              <a:rPr lang="de-DE" sz="600" dirty="0" err="1"/>
              <a:t>How</a:t>
            </a:r>
            <a:r>
              <a:rPr lang="de-DE" sz="600" dirty="0"/>
              <a:t> </a:t>
            </a:r>
            <a:r>
              <a:rPr lang="de-DE" sz="600" dirty="0" err="1"/>
              <a:t>well</a:t>
            </a:r>
            <a:r>
              <a:rPr lang="de-DE" sz="600" dirty="0"/>
              <a:t> </a:t>
            </a:r>
            <a:r>
              <a:rPr lang="de-DE" sz="600" dirty="0" err="1"/>
              <a:t>can</a:t>
            </a:r>
            <a:r>
              <a:rPr lang="de-DE" sz="600" dirty="0"/>
              <a:t> VMEC </a:t>
            </a:r>
            <a:r>
              <a:rPr lang="de-DE" sz="600" dirty="0" err="1"/>
              <a:t>predict</a:t>
            </a:r>
            <a:r>
              <a:rPr lang="de-DE" sz="600" dirty="0"/>
              <a:t> </a:t>
            </a:r>
            <a:r>
              <a:rPr lang="de-DE" sz="600" dirty="0" err="1"/>
              <a:t>the</a:t>
            </a:r>
            <a:r>
              <a:rPr lang="de-DE" sz="600" dirty="0"/>
              <a:t> initial </a:t>
            </a:r>
            <a:r>
              <a:rPr lang="de-DE" sz="600" dirty="0" err="1"/>
              <a:t>saturation</a:t>
            </a:r>
            <a:r>
              <a:rPr lang="de-DE" sz="600" dirty="0"/>
              <a:t> of external </a:t>
            </a:r>
            <a:r>
              <a:rPr lang="de-DE" sz="600" dirty="0" err="1"/>
              <a:t>kink</a:t>
            </a:r>
            <a:r>
              <a:rPr lang="de-DE" sz="600" dirty="0"/>
              <a:t> </a:t>
            </a:r>
            <a:r>
              <a:rPr lang="de-DE" sz="600" dirty="0" err="1"/>
              <a:t>modes</a:t>
            </a:r>
            <a:r>
              <a:rPr lang="de-DE" sz="600" dirty="0"/>
              <a:t> in </a:t>
            </a:r>
            <a:r>
              <a:rPr lang="de-DE" sz="600" dirty="0" err="1"/>
              <a:t>near</a:t>
            </a:r>
            <a:r>
              <a:rPr lang="de-DE" sz="600" dirty="0"/>
              <a:t> </a:t>
            </a:r>
            <a:r>
              <a:rPr lang="de-DE" sz="600" dirty="0" err="1"/>
              <a:t>circular</a:t>
            </a:r>
            <a:r>
              <a:rPr lang="de-DE" sz="600" dirty="0"/>
              <a:t> </a:t>
            </a:r>
            <a:r>
              <a:rPr lang="de-DE" sz="600" dirty="0" err="1"/>
              <a:t>tokamaks</a:t>
            </a:r>
            <a:r>
              <a:rPr lang="de-DE" sz="600" dirty="0"/>
              <a:t> and $l=2$ </a:t>
            </a:r>
            <a:r>
              <a:rPr lang="de-DE" sz="600" dirty="0" err="1"/>
              <a:t>stellarators</a:t>
            </a:r>
            <a:r>
              <a:rPr lang="de-DE" sz="600" dirty="0"/>
              <a:t>. Physics of Plasmas. Physics of Plasmas 30, 062506 (2023). https://arxiv.org/abs/2302.13291 </a:t>
            </a:r>
          </a:p>
          <a:p>
            <a:pPr>
              <a:spcBef>
                <a:spcPts val="0"/>
              </a:spcBef>
            </a:pPr>
            <a:r>
              <a:rPr lang="de-DE" sz="600" b="1" dirty="0" err="1"/>
              <a:t>Numerics</a:t>
            </a:r>
            <a:r>
              <a:rPr lang="de-DE" sz="600" b="1" dirty="0"/>
              <a:t> / Review</a:t>
            </a:r>
          </a:p>
          <a:p>
            <a:pPr marL="171450" indent="-171450">
              <a:spcBef>
                <a:spcPts val="0"/>
              </a:spcBef>
              <a:buFont typeface="Arial" panose="020B0604020202020204" pitchFamily="34" charset="0"/>
              <a:buChar char="•"/>
            </a:pPr>
            <a:r>
              <a:rPr lang="de-DE" sz="600" dirty="0"/>
              <a:t>Pamela S.J.P., Carey N., Brandstetter J., Akers R., </a:t>
            </a:r>
            <a:r>
              <a:rPr lang="de-DE" sz="600" dirty="0" err="1"/>
              <a:t>Zanisi</a:t>
            </a:r>
            <a:r>
              <a:rPr lang="de-DE" sz="600" dirty="0"/>
              <a:t> L., Buchanan J., </a:t>
            </a:r>
            <a:r>
              <a:rPr lang="de-DE" sz="600" dirty="0" err="1"/>
              <a:t>Gopakumar</a:t>
            </a:r>
            <a:r>
              <a:rPr lang="de-DE" sz="600" dirty="0"/>
              <a:t> V., Hoelzl M., </a:t>
            </a:r>
            <a:r>
              <a:rPr lang="de-DE" sz="600" dirty="0" err="1"/>
              <a:t>Huijsmans</a:t>
            </a:r>
            <a:r>
              <a:rPr lang="de-DE" sz="600" dirty="0"/>
              <a:t> G., </a:t>
            </a:r>
            <a:r>
              <a:rPr lang="de-DE" sz="600" dirty="0" err="1"/>
              <a:t>Pentland</a:t>
            </a:r>
            <a:r>
              <a:rPr lang="de-DE" sz="600" dirty="0"/>
              <a:t> K., James T., </a:t>
            </a:r>
            <a:r>
              <a:rPr lang="de-DE" sz="600" dirty="0" err="1"/>
              <a:t>Antonucci</a:t>
            </a:r>
            <a:r>
              <a:rPr lang="de-DE" sz="600" dirty="0"/>
              <a:t> G., JOREK Team. Neural-</a:t>
            </a:r>
            <a:r>
              <a:rPr lang="de-DE" sz="600" dirty="0" err="1"/>
              <a:t>Parareal</a:t>
            </a:r>
            <a:r>
              <a:rPr lang="de-DE" sz="600" dirty="0"/>
              <a:t>: </a:t>
            </a:r>
            <a:r>
              <a:rPr lang="de-DE" sz="600" dirty="0" err="1"/>
              <a:t>Dynamically</a:t>
            </a:r>
            <a:r>
              <a:rPr lang="de-DE" sz="600" dirty="0"/>
              <a:t> Training </a:t>
            </a:r>
            <a:r>
              <a:rPr lang="de-DE" sz="600" dirty="0" err="1"/>
              <a:t>Neural</a:t>
            </a:r>
            <a:r>
              <a:rPr lang="de-DE" sz="600" dirty="0"/>
              <a:t> PDE </a:t>
            </a:r>
            <a:r>
              <a:rPr lang="de-DE" sz="600" dirty="0" err="1"/>
              <a:t>Solvers</a:t>
            </a:r>
            <a:r>
              <a:rPr lang="de-DE" sz="600" dirty="0"/>
              <a:t> </a:t>
            </a:r>
            <a:r>
              <a:rPr lang="de-DE" sz="600" dirty="0" err="1"/>
              <a:t>as</a:t>
            </a:r>
            <a:r>
              <a:rPr lang="de-DE" sz="600" dirty="0"/>
              <a:t> </a:t>
            </a:r>
            <a:r>
              <a:rPr lang="de-DE" sz="600" dirty="0" err="1"/>
              <a:t>Coarse</a:t>
            </a:r>
            <a:r>
              <a:rPr lang="de-DE" sz="600" dirty="0"/>
              <a:t> </a:t>
            </a:r>
            <a:r>
              <a:rPr lang="de-DE" sz="600" dirty="0" err="1"/>
              <a:t>Approximators</a:t>
            </a:r>
            <a:r>
              <a:rPr lang="de-DE" sz="600" dirty="0"/>
              <a:t> </a:t>
            </a:r>
            <a:r>
              <a:rPr lang="de-DE" sz="600" dirty="0" err="1"/>
              <a:t>for</a:t>
            </a:r>
            <a:r>
              <a:rPr lang="de-DE" sz="600" dirty="0"/>
              <a:t> Time-</a:t>
            </a:r>
            <a:r>
              <a:rPr lang="de-DE" sz="600" dirty="0" err="1"/>
              <a:t>Parallelisation</a:t>
            </a:r>
            <a:r>
              <a:rPr lang="de-DE" sz="600" dirty="0"/>
              <a:t> of Fusion MHD </a:t>
            </a:r>
            <a:r>
              <a:rPr lang="de-DE" sz="600" dirty="0" err="1"/>
              <a:t>Simulations</a:t>
            </a:r>
            <a:r>
              <a:rPr lang="de-DE" sz="600" dirty="0"/>
              <a:t>. Computer Physics Communications 109391 (2024) https://arxiv.org/abs/2405.01355 </a:t>
            </a:r>
          </a:p>
          <a:p>
            <a:pPr marL="171450" indent="-171450">
              <a:spcBef>
                <a:spcPts val="0"/>
              </a:spcBef>
              <a:buFont typeface="Arial" panose="020B0604020202020204" pitchFamily="34" charset="0"/>
              <a:buChar char="•"/>
            </a:pPr>
            <a:r>
              <a:rPr lang="de-DE" sz="600" dirty="0"/>
              <a:t>Hoelzl M, </a:t>
            </a:r>
            <a:r>
              <a:rPr lang="de-DE" sz="600" dirty="0" err="1"/>
              <a:t>Huijsmans</a:t>
            </a:r>
            <a:r>
              <a:rPr lang="de-DE" sz="600" dirty="0"/>
              <a:t> GTA, Artola FJ, </a:t>
            </a:r>
            <a:r>
              <a:rPr lang="de-DE" sz="600" dirty="0" err="1"/>
              <a:t>Nardon</a:t>
            </a:r>
            <a:r>
              <a:rPr lang="de-DE" sz="600" dirty="0"/>
              <a:t> E, Becoulet M, Schwarz N, Cathey A, Pamela SJP, Aleynikova K, Antlitz F, Bandaru V, Bergstrom H, Bhole A, Bogaarts T, </a:t>
            </a:r>
            <a:r>
              <a:rPr lang="de-DE" sz="600" dirty="0" err="1"/>
              <a:t>Bonfiglio</a:t>
            </a:r>
            <a:r>
              <a:rPr lang="de-DE" sz="600" dirty="0"/>
              <a:t> D, Cipolletta F, Driessen T, Eides L, Futatani S, Hao G, Hindenlang F, Holod I, Hu D, Hu S, Isernia N, Isliker H, Kim SK, Kong M, Korving S, Kos L, Krebs I, Lee SJ, Liang Y-C, Liang Z, Liu S-J, Lu ZX, Meier L, Messfeldt L, Mitterauer V, Nikulsin N, </a:t>
            </a:r>
            <a:r>
              <a:rPr lang="de-DE" sz="600" dirty="0" err="1"/>
              <a:t>Nkonga</a:t>
            </a:r>
            <a:r>
              <a:rPr lang="de-DE" sz="600" dirty="0"/>
              <a:t> B, Ramasamy R, Reinking J, Rogge C, </a:t>
            </a:r>
            <a:r>
              <a:rPr lang="de-DE" sz="600" dirty="0" err="1"/>
              <a:t>Rubinacci</a:t>
            </a:r>
            <a:r>
              <a:rPr lang="de-DE" sz="600" dirty="0"/>
              <a:t> G, </a:t>
            </a:r>
            <a:r>
              <a:rPr lang="de-DE" sz="600" dirty="0" err="1"/>
              <a:t>Sarkimaki</a:t>
            </a:r>
            <a:r>
              <a:rPr lang="de-DE" sz="600" dirty="0"/>
              <a:t> K, Smits T, Sommariva C, Sparago R, </a:t>
            </a:r>
            <a:r>
              <a:rPr lang="de-DE" sz="600" dirty="0" err="1"/>
              <a:t>Strien</a:t>
            </a:r>
            <a:r>
              <a:rPr lang="de-DE" sz="600" dirty="0"/>
              <a:t> K, </a:t>
            </a:r>
            <a:r>
              <a:rPr lang="de-DE" sz="600" dirty="0" err="1"/>
              <a:t>Szucs</a:t>
            </a:r>
            <a:r>
              <a:rPr lang="de-DE" sz="600" dirty="0"/>
              <a:t> M, Tang W, van </a:t>
            </a:r>
            <a:r>
              <a:rPr lang="de-DE" sz="600" dirty="0" err="1"/>
              <a:t>Tongeren</a:t>
            </a:r>
            <a:r>
              <a:rPr lang="de-DE" sz="600" dirty="0"/>
              <a:t> J, Vannini F, Ventre S, Villone F, Wang C, Wang L, </a:t>
            </a:r>
            <a:r>
              <a:rPr lang="de-DE" sz="600" dirty="0" err="1"/>
              <a:t>Wieschollek</a:t>
            </a:r>
            <a:r>
              <a:rPr lang="de-DE" sz="600" dirty="0"/>
              <a:t> F, Wouters F, Zielinski J, Zhang H. Non-linear MHD </a:t>
            </a:r>
            <a:r>
              <a:rPr lang="de-DE" sz="600" dirty="0" err="1"/>
              <a:t>modelling</a:t>
            </a:r>
            <a:r>
              <a:rPr lang="de-DE" sz="600" dirty="0"/>
              <a:t> of </a:t>
            </a:r>
            <a:r>
              <a:rPr lang="de-DE" sz="600" dirty="0" err="1"/>
              <a:t>transients</a:t>
            </a:r>
            <a:r>
              <a:rPr lang="de-DE" sz="600" dirty="0"/>
              <a:t> in </a:t>
            </a:r>
            <a:r>
              <a:rPr lang="de-DE" sz="600" dirty="0" err="1"/>
              <a:t>tokamaks</a:t>
            </a:r>
            <a:r>
              <a:rPr lang="de-DE" sz="600" dirty="0"/>
              <a:t>: </a:t>
            </a:r>
            <a:r>
              <a:rPr lang="de-DE" sz="600" dirty="0" err="1"/>
              <a:t>Recent</a:t>
            </a:r>
            <a:r>
              <a:rPr lang="de-DE" sz="600" dirty="0"/>
              <a:t> </a:t>
            </a:r>
            <a:r>
              <a:rPr lang="de-DE" sz="600" dirty="0" err="1"/>
              <a:t>advances</a:t>
            </a:r>
            <a:r>
              <a:rPr lang="de-DE" sz="600" dirty="0"/>
              <a:t> </a:t>
            </a:r>
            <a:r>
              <a:rPr lang="de-DE" sz="600" dirty="0" err="1"/>
              <a:t>with</a:t>
            </a:r>
            <a:r>
              <a:rPr lang="de-DE" sz="600" dirty="0"/>
              <a:t> </a:t>
            </a:r>
            <a:r>
              <a:rPr lang="de-DE" sz="600" dirty="0" err="1"/>
              <a:t>the</a:t>
            </a:r>
            <a:r>
              <a:rPr lang="de-DE" sz="600" dirty="0"/>
              <a:t> JOREK code. </a:t>
            </a:r>
            <a:r>
              <a:rPr lang="de-DE" sz="600" dirty="0" err="1"/>
              <a:t>Nuclear</a:t>
            </a:r>
            <a:r>
              <a:rPr lang="de-DE" sz="600" dirty="0"/>
              <a:t> Fusion 64, 112016 (2024)</a:t>
            </a:r>
          </a:p>
          <a:p>
            <a:pPr marL="171450" indent="-171450">
              <a:spcBef>
                <a:spcPts val="0"/>
              </a:spcBef>
              <a:buFont typeface="Arial" panose="020B0604020202020204" pitchFamily="34" charset="0"/>
              <a:buChar char="•"/>
            </a:pPr>
            <a:r>
              <a:rPr lang="de-DE" sz="600" dirty="0"/>
              <a:t>Cipolletta F., Schwarz N., Hoelzl M., Ventre S., Isernia N., </a:t>
            </a:r>
            <a:r>
              <a:rPr lang="de-DE" sz="600" dirty="0" err="1"/>
              <a:t>Rubinacci</a:t>
            </a:r>
            <a:r>
              <a:rPr lang="de-DE" sz="600" dirty="0"/>
              <a:t> G., Soba A., </a:t>
            </a:r>
            <a:r>
              <a:rPr lang="de-DE" sz="600" dirty="0" err="1"/>
              <a:t>JOREK~Team</a:t>
            </a:r>
            <a:r>
              <a:rPr lang="de-DE" sz="600" dirty="0"/>
              <a:t>. Implementation of </a:t>
            </a:r>
            <a:r>
              <a:rPr lang="de-DE" sz="600" dirty="0" err="1"/>
              <a:t>matrix</a:t>
            </a:r>
            <a:r>
              <a:rPr lang="de-DE" sz="600" dirty="0"/>
              <a:t> </a:t>
            </a:r>
            <a:r>
              <a:rPr lang="de-DE" sz="600" dirty="0" err="1"/>
              <a:t>compression</a:t>
            </a:r>
            <a:r>
              <a:rPr lang="de-DE" sz="600" dirty="0"/>
              <a:t> </a:t>
            </a:r>
            <a:r>
              <a:rPr lang="de-DE" sz="600" dirty="0" err="1"/>
              <a:t>for</a:t>
            </a:r>
            <a:r>
              <a:rPr lang="de-DE" sz="600" dirty="0"/>
              <a:t> </a:t>
            </a:r>
            <a:r>
              <a:rPr lang="de-DE" sz="600" dirty="0" err="1"/>
              <a:t>the</a:t>
            </a:r>
            <a:r>
              <a:rPr lang="de-DE" sz="600" dirty="0"/>
              <a:t> </a:t>
            </a:r>
            <a:r>
              <a:rPr lang="de-DE" sz="600" dirty="0" err="1"/>
              <a:t>coupling</a:t>
            </a:r>
            <a:r>
              <a:rPr lang="de-DE" sz="600" dirty="0"/>
              <a:t> of JOREK </a:t>
            </a:r>
            <a:r>
              <a:rPr lang="de-DE" sz="600" dirty="0" err="1"/>
              <a:t>to</a:t>
            </a:r>
            <a:r>
              <a:rPr lang="de-DE" sz="600" dirty="0"/>
              <a:t> </a:t>
            </a:r>
            <a:r>
              <a:rPr lang="de-DE" sz="600" dirty="0" err="1"/>
              <a:t>the</a:t>
            </a:r>
            <a:r>
              <a:rPr lang="de-DE" sz="600" dirty="0"/>
              <a:t> 3D </a:t>
            </a:r>
            <a:r>
              <a:rPr lang="de-DE" sz="600" dirty="0" err="1"/>
              <a:t>realistic</a:t>
            </a:r>
            <a:r>
              <a:rPr lang="de-DE" sz="600" dirty="0"/>
              <a:t> </a:t>
            </a:r>
            <a:r>
              <a:rPr lang="de-DE" sz="600" dirty="0" err="1"/>
              <a:t>conducting</a:t>
            </a:r>
            <a:r>
              <a:rPr lang="de-DE" sz="600" dirty="0"/>
              <a:t> wall </a:t>
            </a:r>
            <a:r>
              <a:rPr lang="de-DE" sz="600" dirty="0" err="1"/>
              <a:t>structures</a:t>
            </a:r>
            <a:r>
              <a:rPr lang="de-DE" sz="600" dirty="0"/>
              <a:t>. Plasma Physics and </a:t>
            </a:r>
            <a:r>
              <a:rPr lang="de-DE" sz="600" dirty="0" err="1"/>
              <a:t>Controlled</a:t>
            </a:r>
            <a:r>
              <a:rPr lang="de-DE" sz="600" dirty="0"/>
              <a:t> Fusion 66, 105009 (2024)</a:t>
            </a:r>
          </a:p>
          <a:p>
            <a:pPr marL="171450" indent="-171450">
              <a:spcBef>
                <a:spcPts val="0"/>
              </a:spcBef>
              <a:buFont typeface="Arial" panose="020B0604020202020204" pitchFamily="34" charset="0"/>
              <a:buChar char="•"/>
            </a:pPr>
            <a:r>
              <a:rPr lang="de-DE" sz="600" dirty="0"/>
              <a:t>Bhole A, </a:t>
            </a:r>
            <a:r>
              <a:rPr lang="de-DE" sz="600" dirty="0" err="1"/>
              <a:t>Nkonga</a:t>
            </a:r>
            <a:r>
              <a:rPr lang="de-DE" sz="600" dirty="0"/>
              <a:t> B, Costa J, </a:t>
            </a:r>
            <a:r>
              <a:rPr lang="de-DE" sz="600" dirty="0" err="1"/>
              <a:t>Huijsmans</a:t>
            </a:r>
            <a:r>
              <a:rPr lang="de-DE" sz="600" dirty="0"/>
              <a:t> GTA, Pamela SJP, Hoelzl M, JOREK </a:t>
            </a:r>
            <a:r>
              <a:rPr lang="de-DE" sz="600" dirty="0" err="1"/>
              <a:t>team</a:t>
            </a:r>
            <a:r>
              <a:rPr lang="de-DE" sz="600" dirty="0"/>
              <a:t>. </a:t>
            </a:r>
            <a:r>
              <a:rPr lang="de-DE" sz="600" dirty="0" err="1"/>
              <a:t>Stabilized</a:t>
            </a:r>
            <a:r>
              <a:rPr lang="de-DE" sz="600" dirty="0"/>
              <a:t> Bi-</a:t>
            </a:r>
            <a:r>
              <a:rPr lang="de-DE" sz="600" dirty="0" err="1"/>
              <a:t>cubic</a:t>
            </a:r>
            <a:r>
              <a:rPr lang="de-DE" sz="600" dirty="0"/>
              <a:t> </a:t>
            </a:r>
            <a:r>
              <a:rPr lang="de-DE" sz="600" dirty="0" err="1"/>
              <a:t>Hermite</a:t>
            </a:r>
            <a:r>
              <a:rPr lang="de-DE" sz="600" dirty="0"/>
              <a:t> </a:t>
            </a:r>
            <a:r>
              <a:rPr lang="de-DE" sz="600" dirty="0" err="1"/>
              <a:t>Bezier</a:t>
            </a:r>
            <a:r>
              <a:rPr lang="de-DE" sz="600" dirty="0"/>
              <a:t> Finite Element Method </a:t>
            </a:r>
            <a:r>
              <a:rPr lang="de-DE" sz="600" dirty="0" err="1"/>
              <a:t>with</a:t>
            </a:r>
            <a:r>
              <a:rPr lang="de-DE" sz="600" dirty="0"/>
              <a:t> </a:t>
            </a:r>
            <a:r>
              <a:rPr lang="de-DE" sz="600" dirty="0" err="1"/>
              <a:t>Application</a:t>
            </a:r>
            <a:r>
              <a:rPr lang="de-DE" sz="600" dirty="0"/>
              <a:t> </a:t>
            </a:r>
            <a:r>
              <a:rPr lang="de-DE" sz="600" dirty="0" err="1"/>
              <a:t>to</a:t>
            </a:r>
            <a:r>
              <a:rPr lang="de-DE" sz="600" dirty="0"/>
              <a:t> Gas-Plasma Interactions </a:t>
            </a:r>
            <a:r>
              <a:rPr lang="de-DE" sz="600" dirty="0" err="1"/>
              <a:t>Occurring</a:t>
            </a:r>
            <a:r>
              <a:rPr lang="de-DE" sz="600" dirty="0"/>
              <a:t> </a:t>
            </a:r>
            <a:r>
              <a:rPr lang="de-DE" sz="600" dirty="0" err="1"/>
              <a:t>During</a:t>
            </a:r>
            <a:r>
              <a:rPr lang="de-DE" sz="600" dirty="0"/>
              <a:t> Massive Material </a:t>
            </a:r>
            <a:r>
              <a:rPr lang="de-DE" sz="600" dirty="0" err="1"/>
              <a:t>Injection</a:t>
            </a:r>
            <a:r>
              <a:rPr lang="de-DE" sz="600" dirty="0"/>
              <a:t> in </a:t>
            </a:r>
            <a:r>
              <a:rPr lang="de-DE" sz="600" dirty="0" err="1"/>
              <a:t>Tokamaks</a:t>
            </a:r>
            <a:r>
              <a:rPr lang="de-DE" sz="600" dirty="0"/>
              <a:t>. Computers and </a:t>
            </a:r>
            <a:r>
              <a:rPr lang="de-DE" sz="600" dirty="0" err="1"/>
              <a:t>Mathematics</a:t>
            </a:r>
            <a:r>
              <a:rPr lang="de-DE" sz="600" dirty="0"/>
              <a:t> </a:t>
            </a:r>
            <a:r>
              <a:rPr lang="de-DE" sz="600" dirty="0" err="1"/>
              <a:t>with</a:t>
            </a:r>
            <a:r>
              <a:rPr lang="de-DE" sz="600" dirty="0"/>
              <a:t> </a:t>
            </a:r>
            <a:r>
              <a:rPr lang="de-DE" sz="600" dirty="0" err="1"/>
              <a:t>Applications</a:t>
            </a:r>
            <a:r>
              <a:rPr lang="de-DE" sz="600" dirty="0"/>
              <a:t> 142, 225-226 (2023). Preprint: http://dx.doi.org/10.2139/ssrn.4359796</a:t>
            </a:r>
          </a:p>
        </p:txBody>
      </p:sp>
      <p:sp>
        <p:nvSpPr>
          <p:cNvPr id="6" name="Title 5">
            <a:extLst>
              <a:ext uri="{FF2B5EF4-FFF2-40B4-BE49-F238E27FC236}">
                <a16:creationId xmlns:a16="http://schemas.microsoft.com/office/drawing/2014/main" id="{EB683157-B6FA-4C00-B65E-092C29098904}"/>
              </a:ext>
            </a:extLst>
          </p:cNvPr>
          <p:cNvSpPr>
            <a:spLocks noGrp="1"/>
          </p:cNvSpPr>
          <p:nvPr>
            <p:ph type="title"/>
          </p:nvPr>
        </p:nvSpPr>
        <p:spPr>
          <a:xfrm>
            <a:off x="658813" y="0"/>
            <a:ext cx="9612984" cy="348898"/>
          </a:xfrm>
        </p:spPr>
        <p:txBody>
          <a:bodyPr/>
          <a:lstStyle/>
          <a:p>
            <a:r>
              <a:rPr lang="en-US" dirty="0"/>
              <a:t>Selected recent publications</a:t>
            </a:r>
            <a:endParaRPr lang="de-DE" dirty="0"/>
          </a:p>
        </p:txBody>
      </p:sp>
      <p:sp>
        <p:nvSpPr>
          <p:cNvPr id="7" name="Rectangle 6">
            <a:extLst>
              <a:ext uri="{FF2B5EF4-FFF2-40B4-BE49-F238E27FC236}">
                <a16:creationId xmlns:a16="http://schemas.microsoft.com/office/drawing/2014/main" id="{4537D818-E182-4CF6-BDE1-5D0255BF372F}"/>
              </a:ext>
            </a:extLst>
          </p:cNvPr>
          <p:cNvSpPr/>
          <p:nvPr/>
        </p:nvSpPr>
        <p:spPr>
          <a:xfrm>
            <a:off x="5218138" y="-36513"/>
            <a:ext cx="5449633" cy="276999"/>
          </a:xfrm>
          <a:prstGeom prst="rect">
            <a:avLst/>
          </a:prstGeom>
        </p:spPr>
        <p:txBody>
          <a:bodyPr wrap="none">
            <a:spAutoFit/>
          </a:bodyPr>
          <a:lstStyle/>
          <a:p>
            <a:pPr>
              <a:spcBef>
                <a:spcPts val="1800"/>
              </a:spcBef>
            </a:pPr>
            <a:r>
              <a:rPr lang="en-US" sz="1200" dirty="0"/>
              <a:t>S</a:t>
            </a:r>
            <a:r>
              <a:rPr lang="de-DE" sz="1200" dirty="0" err="1"/>
              <a:t>ee</a:t>
            </a:r>
            <a:r>
              <a:rPr lang="de-DE" sz="1200" dirty="0"/>
              <a:t> also:    </a:t>
            </a:r>
            <a:r>
              <a:rPr lang="de-DE" sz="1200" b="1" dirty="0">
                <a:hlinkClick r:id="rId2"/>
              </a:rPr>
              <a:t>https://www.jorek.eu/</a:t>
            </a:r>
            <a:r>
              <a:rPr lang="de-DE" sz="1200" b="1" dirty="0"/>
              <a:t>    </a:t>
            </a:r>
            <a:r>
              <a:rPr lang="de-DE" sz="1200" dirty="0"/>
              <a:t>and    </a:t>
            </a:r>
            <a:r>
              <a:rPr lang="de-DE" sz="1200" dirty="0">
                <a:hlinkClick r:id="rId3"/>
              </a:rPr>
              <a:t>https://mhoelzl.home.ipp.mpg.de/</a:t>
            </a:r>
            <a:r>
              <a:rPr lang="de-DE" sz="1200" dirty="0"/>
              <a:t> </a:t>
            </a:r>
          </a:p>
        </p:txBody>
      </p:sp>
    </p:spTree>
    <p:extLst>
      <p:ext uri="{BB962C8B-B14F-4D97-AF65-F5344CB8AC3E}">
        <p14:creationId xmlns:p14="http://schemas.microsoft.com/office/powerpoint/2010/main" val="3480946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B78DB3-D0EF-436A-A54F-39301163142A}"/>
              </a:ext>
            </a:extLst>
          </p:cNvPr>
          <p:cNvPicPr>
            <a:picLocks noChangeAspect="1"/>
          </p:cNvPicPr>
          <p:nvPr/>
        </p:nvPicPr>
        <p:blipFill>
          <a:blip r:embed="rId2"/>
          <a:stretch>
            <a:fillRect/>
          </a:stretch>
        </p:blipFill>
        <p:spPr>
          <a:xfrm>
            <a:off x="5607674" y="1223963"/>
            <a:ext cx="6464935" cy="4020212"/>
          </a:xfrm>
          <a:prstGeom prst="rect">
            <a:avLst/>
          </a:prstGeom>
        </p:spPr>
      </p:pic>
      <p:sp>
        <p:nvSpPr>
          <p:cNvPr id="3" name="Text Placeholder 2">
            <a:extLst>
              <a:ext uri="{FF2B5EF4-FFF2-40B4-BE49-F238E27FC236}">
                <a16:creationId xmlns:a16="http://schemas.microsoft.com/office/drawing/2014/main" id="{49ECAC5C-BAEB-434F-AF06-FFE2E6020440}"/>
              </a:ext>
            </a:extLst>
          </p:cNvPr>
          <p:cNvSpPr>
            <a:spLocks noGrp="1"/>
          </p:cNvSpPr>
          <p:nvPr>
            <p:ph type="body" sz="quarter" idx="17"/>
          </p:nvPr>
        </p:nvSpPr>
        <p:spPr>
          <a:xfrm>
            <a:off x="658813" y="1609725"/>
            <a:ext cx="4906310" cy="4843463"/>
          </a:xfrm>
        </p:spPr>
        <p:txBody>
          <a:bodyPr/>
          <a:lstStyle/>
          <a:p>
            <a:pPr marL="285750" indent="-285750">
              <a:buFont typeface="Arial" panose="020B0604020202020204" pitchFamily="34" charset="0"/>
              <a:buChar char="•"/>
            </a:pPr>
            <a:r>
              <a:rPr lang="en-US" b="1" dirty="0"/>
              <a:t>Magneto-hydrodynamics (MHD)</a:t>
            </a:r>
            <a:br>
              <a:rPr lang="en-US" b="1" dirty="0"/>
            </a:br>
            <a:r>
              <a:rPr lang="en-US" dirty="0"/>
              <a:t>in different flavors and with various extensions</a:t>
            </a:r>
          </a:p>
          <a:p>
            <a:endParaRPr lang="en-US" dirty="0"/>
          </a:p>
          <a:p>
            <a:pPr marL="285750" indent="-285750">
              <a:buFont typeface="Arial" panose="020B0604020202020204" pitchFamily="34" charset="0"/>
              <a:buChar char="+"/>
            </a:pPr>
            <a:r>
              <a:rPr lang="en-US" b="1" dirty="0"/>
              <a:t>Kinetic full-f PiC </a:t>
            </a:r>
            <a:r>
              <a:rPr lang="en-US" dirty="0"/>
              <a:t>for specific particle species coupled to the MHD, e.g., neutrals, impurities, energetic ions, relativistic electrons,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is a </a:t>
            </a:r>
            <a:r>
              <a:rPr lang="en-US" b="1" dirty="0"/>
              <a:t>full MHD </a:t>
            </a:r>
            <a:r>
              <a:rPr lang="en-US" dirty="0"/>
              <a:t>variant as well as a </a:t>
            </a:r>
            <a:r>
              <a:rPr lang="en-US" b="1" dirty="0"/>
              <a:t>reduced MHD </a:t>
            </a:r>
            <a:r>
              <a:rPr lang="en-US" dirty="0"/>
              <a:t>variant (neglecting </a:t>
            </a:r>
            <a:r>
              <a:rPr lang="el-GR" dirty="0"/>
              <a:t>δ</a:t>
            </a:r>
            <a:r>
              <a:rPr lang="en-US" dirty="0"/>
              <a:t>B</a:t>
            </a:r>
            <a:r>
              <a:rPr lang="en-US" baseline="-25000" dirty="0"/>
              <a:t>||</a:t>
            </a:r>
            <a:r>
              <a:rPr lang="en-US" dirty="0"/>
              <a:t>) </a:t>
            </a:r>
          </a:p>
        </p:txBody>
      </p:sp>
      <p:sp>
        <p:nvSpPr>
          <p:cNvPr id="4" name="Title 3">
            <a:extLst>
              <a:ext uri="{FF2B5EF4-FFF2-40B4-BE49-F238E27FC236}">
                <a16:creationId xmlns:a16="http://schemas.microsoft.com/office/drawing/2014/main" id="{BE5772EB-EA3C-4C58-9715-E39BE452B3C5}"/>
              </a:ext>
            </a:extLst>
          </p:cNvPr>
          <p:cNvSpPr>
            <a:spLocks noGrp="1"/>
          </p:cNvSpPr>
          <p:nvPr>
            <p:ph type="title"/>
          </p:nvPr>
        </p:nvSpPr>
        <p:spPr/>
        <p:txBody>
          <a:bodyPr/>
          <a:lstStyle/>
          <a:p>
            <a:r>
              <a:rPr lang="en-US" dirty="0"/>
              <a:t>Physics models used in the JOREK code</a:t>
            </a:r>
            <a:endParaRPr lang="de-DE" dirty="0"/>
          </a:p>
        </p:txBody>
      </p:sp>
      <p:sp>
        <p:nvSpPr>
          <p:cNvPr id="11" name="Datumsplatzhalter 3">
            <a:extLst>
              <a:ext uri="{FF2B5EF4-FFF2-40B4-BE49-F238E27FC236}">
                <a16:creationId xmlns:a16="http://schemas.microsoft.com/office/drawing/2014/main" id="{B35740CD-BDBC-4D23-B83F-D53FA078EA52}"/>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2" name="Fußzeilenplatzhalter 4">
            <a:extLst>
              <a:ext uri="{FF2B5EF4-FFF2-40B4-BE49-F238E27FC236}">
                <a16:creationId xmlns:a16="http://schemas.microsoft.com/office/drawing/2014/main" id="{DD0F2347-4C88-4020-AAE3-D9DBF6973E9A}"/>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3" name="Foliennummernplatzhalter 5">
            <a:extLst>
              <a:ext uri="{FF2B5EF4-FFF2-40B4-BE49-F238E27FC236}">
                <a16:creationId xmlns:a16="http://schemas.microsoft.com/office/drawing/2014/main" id="{B8485264-04B7-4D83-A764-31BA42C8BA1F}"/>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36</a:t>
            </a:fld>
            <a:endParaRPr lang="de-DE" dirty="0"/>
          </a:p>
        </p:txBody>
      </p:sp>
    </p:spTree>
    <p:extLst>
      <p:ext uri="{BB962C8B-B14F-4D97-AF65-F5344CB8AC3E}">
        <p14:creationId xmlns:p14="http://schemas.microsoft.com/office/powerpoint/2010/main" val="4247349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6889B4-D312-459D-8F4C-D0103A54B359}"/>
              </a:ext>
            </a:extLst>
          </p:cNvPr>
          <p:cNvSpPr>
            <a:spLocks noGrp="1"/>
          </p:cNvSpPr>
          <p:nvPr>
            <p:ph type="body" sz="quarter" idx="17"/>
          </p:nvPr>
        </p:nvSpPr>
        <p:spPr>
          <a:xfrm>
            <a:off x="658813" y="1609725"/>
            <a:ext cx="6420217" cy="4843463"/>
          </a:xfrm>
        </p:spPr>
        <p:txBody>
          <a:bodyPr/>
          <a:lstStyle/>
          <a:p>
            <a:pPr marL="285750" indent="-285750">
              <a:buFont typeface="Arial" panose="020B0604020202020204" pitchFamily="34" charset="0"/>
              <a:buChar char="•"/>
            </a:pPr>
            <a:r>
              <a:rPr lang="en-US" b="1" dirty="0"/>
              <a:t>2D iso-parametric G</a:t>
            </a:r>
            <a:r>
              <a:rPr lang="en-US" b="1" baseline="30000" dirty="0"/>
              <a:t>1</a:t>
            </a:r>
            <a:r>
              <a:rPr lang="en-US" b="1" dirty="0"/>
              <a:t> continuous Bezier finite elements (or higher order)</a:t>
            </a:r>
          </a:p>
          <a:p>
            <a:pPr marL="285750" indent="-285750">
              <a:buFont typeface="Arial" panose="020B0604020202020204" pitchFamily="34" charset="0"/>
              <a:buChar char="•"/>
            </a:pPr>
            <a:r>
              <a:rPr lang="en-US" b="1" dirty="0"/>
              <a:t>Toroidal Fourier decomposition</a:t>
            </a:r>
          </a:p>
          <a:p>
            <a:pPr marL="285750" indent="-285750">
              <a:buFont typeface="Arial" panose="020B0604020202020204" pitchFamily="34" charset="0"/>
              <a:buChar char="•"/>
            </a:pPr>
            <a:r>
              <a:rPr lang="en-US" dirty="0"/>
              <a:t>Shock capturing</a:t>
            </a:r>
          </a:p>
          <a:p>
            <a:pPr marL="285750" indent="-285750">
              <a:buFont typeface="Arial" panose="020B0604020202020204" pitchFamily="34" charset="0"/>
              <a:buChar char="•"/>
            </a:pPr>
            <a:r>
              <a:rPr lang="en-US" dirty="0"/>
              <a:t>TG and VMS stabilization</a:t>
            </a:r>
          </a:p>
          <a:p>
            <a:pPr marL="285750" indent="-285750">
              <a:buFont typeface="Arial" panose="020B0604020202020204" pitchFamily="34" charset="0"/>
              <a:buChar char="•"/>
            </a:pPr>
            <a:endParaRPr lang="en-US" dirty="0"/>
          </a:p>
          <a:p>
            <a:r>
              <a:rPr lang="en-US" dirty="0"/>
              <a:t>In contrast to turbulence codes, no alignment of the grid to the magnetic field, only to initial flux surfaces, due to the extremely dynamic nature of most phenomena of interest</a:t>
            </a:r>
            <a:endParaRPr lang="de-DE" dirty="0"/>
          </a:p>
        </p:txBody>
      </p:sp>
      <p:sp>
        <p:nvSpPr>
          <p:cNvPr id="4" name="Title 3">
            <a:extLst>
              <a:ext uri="{FF2B5EF4-FFF2-40B4-BE49-F238E27FC236}">
                <a16:creationId xmlns:a16="http://schemas.microsoft.com/office/drawing/2014/main" id="{6458BF73-52CB-4E44-89B4-90E4F61137C8}"/>
              </a:ext>
            </a:extLst>
          </p:cNvPr>
          <p:cNvSpPr>
            <a:spLocks noGrp="1"/>
          </p:cNvSpPr>
          <p:nvPr>
            <p:ph type="title"/>
          </p:nvPr>
        </p:nvSpPr>
        <p:spPr/>
        <p:txBody>
          <a:bodyPr/>
          <a:lstStyle/>
          <a:p>
            <a:r>
              <a:rPr lang="en-US" dirty="0"/>
              <a:t>Numerical methods: Spatial discretization</a:t>
            </a:r>
            <a:endParaRPr lang="de-DE" dirty="0"/>
          </a:p>
        </p:txBody>
      </p:sp>
      <p:pic>
        <p:nvPicPr>
          <p:cNvPr id="9" name="Picture 8">
            <a:extLst>
              <a:ext uri="{FF2B5EF4-FFF2-40B4-BE49-F238E27FC236}">
                <a16:creationId xmlns:a16="http://schemas.microsoft.com/office/drawing/2014/main" id="{233CC037-0880-4178-80E4-5A7F8F26C986}"/>
              </a:ext>
            </a:extLst>
          </p:cNvPr>
          <p:cNvPicPr>
            <a:picLocks noChangeAspect="1"/>
          </p:cNvPicPr>
          <p:nvPr/>
        </p:nvPicPr>
        <p:blipFill>
          <a:blip r:embed="rId2"/>
          <a:stretch>
            <a:fillRect/>
          </a:stretch>
        </p:blipFill>
        <p:spPr>
          <a:xfrm>
            <a:off x="7515036" y="889907"/>
            <a:ext cx="4676964" cy="5617487"/>
          </a:xfrm>
          <a:prstGeom prst="rect">
            <a:avLst/>
          </a:prstGeom>
        </p:spPr>
      </p:pic>
      <p:sp>
        <p:nvSpPr>
          <p:cNvPr id="12" name="Datumsplatzhalter 3">
            <a:extLst>
              <a:ext uri="{FF2B5EF4-FFF2-40B4-BE49-F238E27FC236}">
                <a16:creationId xmlns:a16="http://schemas.microsoft.com/office/drawing/2014/main" id="{700C0A47-B956-4888-AE25-D5E938BAF96E}"/>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3" name="Fußzeilenplatzhalter 4">
            <a:extLst>
              <a:ext uri="{FF2B5EF4-FFF2-40B4-BE49-F238E27FC236}">
                <a16:creationId xmlns:a16="http://schemas.microsoft.com/office/drawing/2014/main" id="{AE5E4382-18EA-4C4A-B2A0-0198F486D6CC}"/>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4" name="Foliennummernplatzhalter 5">
            <a:extLst>
              <a:ext uri="{FF2B5EF4-FFF2-40B4-BE49-F238E27FC236}">
                <a16:creationId xmlns:a16="http://schemas.microsoft.com/office/drawing/2014/main" id="{543908A4-7630-4C9E-89ED-65EA83370FA4}"/>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37</a:t>
            </a:fld>
            <a:endParaRPr lang="de-DE" dirty="0"/>
          </a:p>
        </p:txBody>
      </p:sp>
    </p:spTree>
    <p:extLst>
      <p:ext uri="{BB962C8B-B14F-4D97-AF65-F5344CB8AC3E}">
        <p14:creationId xmlns:p14="http://schemas.microsoft.com/office/powerpoint/2010/main" val="3384408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58BF73-52CB-4E44-89B4-90E4F61137C8}"/>
              </a:ext>
            </a:extLst>
          </p:cNvPr>
          <p:cNvSpPr>
            <a:spLocks noGrp="1"/>
          </p:cNvSpPr>
          <p:nvPr>
            <p:ph type="title"/>
          </p:nvPr>
        </p:nvSpPr>
        <p:spPr/>
        <p:txBody>
          <a:bodyPr/>
          <a:lstStyle/>
          <a:p>
            <a:r>
              <a:rPr lang="en-US" dirty="0"/>
              <a:t>Numerical methods: Spatial discretization</a:t>
            </a:r>
            <a:endParaRPr lang="de-DE" dirty="0"/>
          </a:p>
        </p:txBody>
      </p:sp>
      <p:pic>
        <p:nvPicPr>
          <p:cNvPr id="7" name="Picture 6">
            <a:extLst>
              <a:ext uri="{FF2B5EF4-FFF2-40B4-BE49-F238E27FC236}">
                <a16:creationId xmlns:a16="http://schemas.microsoft.com/office/drawing/2014/main" id="{1391A5E4-6EF0-4DC7-A804-FBAF8D6F6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3760" y="70068"/>
            <a:ext cx="3034508" cy="6455276"/>
          </a:xfrm>
          <a:prstGeom prst="rect">
            <a:avLst/>
          </a:prstGeom>
        </p:spPr>
      </p:pic>
      <p:sp>
        <p:nvSpPr>
          <p:cNvPr id="9" name="TextBox 8">
            <a:extLst>
              <a:ext uri="{FF2B5EF4-FFF2-40B4-BE49-F238E27FC236}">
                <a16:creationId xmlns:a16="http://schemas.microsoft.com/office/drawing/2014/main" id="{3FDCC3DF-FD04-4B5A-8E9A-FD46FBA98D24}"/>
              </a:ext>
            </a:extLst>
          </p:cNvPr>
          <p:cNvSpPr txBox="1"/>
          <p:nvPr/>
        </p:nvSpPr>
        <p:spPr>
          <a:xfrm>
            <a:off x="10410674" y="5405887"/>
            <a:ext cx="1277594" cy="338554"/>
          </a:xfrm>
          <a:prstGeom prst="rect">
            <a:avLst/>
          </a:prstGeom>
          <a:noFill/>
        </p:spPr>
        <p:txBody>
          <a:bodyPr wrap="none" lIns="0" tIns="0" rIns="0" bIns="0" rtlCol="0" anchor="t" anchorCtr="0">
            <a:spAutoFit/>
          </a:bodyPr>
          <a:lstStyle/>
          <a:p>
            <a:pPr algn="l">
              <a:spcBef>
                <a:spcPts val="1150"/>
              </a:spcBef>
            </a:pPr>
            <a:r>
              <a:rPr lang="en-US" sz="1100" b="1" dirty="0">
                <a:solidFill>
                  <a:srgbClr val="002060"/>
                </a:solidFill>
              </a:rPr>
              <a:t>ITER example case</a:t>
            </a:r>
            <a:br>
              <a:rPr lang="de-DE" sz="1100" b="1" dirty="0">
                <a:solidFill>
                  <a:srgbClr val="002060"/>
                </a:solidFill>
              </a:rPr>
            </a:br>
            <a:r>
              <a:rPr lang="de-DE" sz="1100" b="1" dirty="0">
                <a:solidFill>
                  <a:srgbClr val="002060"/>
                </a:solidFill>
              </a:rPr>
              <a:t>SJP Pamela et al</a:t>
            </a:r>
            <a:endParaRPr lang="en-US" sz="1100" b="1" dirty="0">
              <a:solidFill>
                <a:srgbClr val="002060"/>
              </a:solidFill>
            </a:endParaRPr>
          </a:p>
        </p:txBody>
      </p:sp>
      <p:sp>
        <p:nvSpPr>
          <p:cNvPr id="11" name="Text Placeholder 2">
            <a:extLst>
              <a:ext uri="{FF2B5EF4-FFF2-40B4-BE49-F238E27FC236}">
                <a16:creationId xmlns:a16="http://schemas.microsoft.com/office/drawing/2014/main" id="{1C90ABE5-93AD-4F48-B914-F58E6A81424A}"/>
              </a:ext>
            </a:extLst>
          </p:cNvPr>
          <p:cNvSpPr>
            <a:spLocks noGrp="1"/>
          </p:cNvSpPr>
          <p:nvPr>
            <p:ph type="body" sz="quarter" idx="17"/>
          </p:nvPr>
        </p:nvSpPr>
        <p:spPr>
          <a:xfrm>
            <a:off x="658813" y="1609725"/>
            <a:ext cx="6420217" cy="4843463"/>
          </a:xfrm>
        </p:spPr>
        <p:txBody>
          <a:bodyPr/>
          <a:lstStyle/>
          <a:p>
            <a:pPr marL="285750" indent="-285750">
              <a:buFont typeface="Arial" panose="020B0604020202020204" pitchFamily="34" charset="0"/>
              <a:buChar char="•"/>
            </a:pPr>
            <a:r>
              <a:rPr lang="en-US" b="1" dirty="0"/>
              <a:t>2D iso-parametric G</a:t>
            </a:r>
            <a:r>
              <a:rPr lang="en-US" b="1" baseline="30000" dirty="0"/>
              <a:t>1</a:t>
            </a:r>
            <a:r>
              <a:rPr lang="en-US" b="1" dirty="0"/>
              <a:t> continuous Bezier finite elements (or higher order)</a:t>
            </a:r>
          </a:p>
          <a:p>
            <a:pPr marL="285750" indent="-285750">
              <a:buFont typeface="Arial" panose="020B0604020202020204" pitchFamily="34" charset="0"/>
              <a:buChar char="•"/>
            </a:pPr>
            <a:r>
              <a:rPr lang="en-US" b="1" dirty="0"/>
              <a:t>Toroidal Fourier decomposition</a:t>
            </a:r>
          </a:p>
          <a:p>
            <a:pPr marL="285750" indent="-285750">
              <a:buFont typeface="Arial" panose="020B0604020202020204" pitchFamily="34" charset="0"/>
              <a:buChar char="•"/>
            </a:pPr>
            <a:r>
              <a:rPr lang="en-US" dirty="0"/>
              <a:t>Shock capturing</a:t>
            </a:r>
          </a:p>
          <a:p>
            <a:pPr marL="285750" indent="-285750">
              <a:buFont typeface="Arial" panose="020B0604020202020204" pitchFamily="34" charset="0"/>
              <a:buChar char="•"/>
            </a:pPr>
            <a:r>
              <a:rPr lang="en-US" dirty="0"/>
              <a:t>TG and VMS stabilization</a:t>
            </a:r>
          </a:p>
          <a:p>
            <a:pPr marL="285750" indent="-285750">
              <a:buFont typeface="Arial" panose="020B0604020202020204" pitchFamily="34" charset="0"/>
              <a:buChar char="•"/>
            </a:pPr>
            <a:endParaRPr lang="en-US" dirty="0"/>
          </a:p>
          <a:p>
            <a:r>
              <a:rPr lang="en-US" dirty="0"/>
              <a:t>In contrast to turbulence codes, no alignment of the grid to the magnetic field, only to initial flux surfaces, due to the extremely dynamic nature of most phenomena of interest</a:t>
            </a:r>
            <a:endParaRPr lang="de-DE" dirty="0"/>
          </a:p>
        </p:txBody>
      </p:sp>
      <p:sp>
        <p:nvSpPr>
          <p:cNvPr id="10" name="Datumsplatzhalter 3">
            <a:extLst>
              <a:ext uri="{FF2B5EF4-FFF2-40B4-BE49-F238E27FC236}">
                <a16:creationId xmlns:a16="http://schemas.microsoft.com/office/drawing/2014/main" id="{6E434906-073A-4ADE-A503-FB89CA9E210C}"/>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5" name="Fußzeilenplatzhalter 4">
            <a:extLst>
              <a:ext uri="{FF2B5EF4-FFF2-40B4-BE49-F238E27FC236}">
                <a16:creationId xmlns:a16="http://schemas.microsoft.com/office/drawing/2014/main" id="{0DB28168-FB4D-4EF8-90A0-B0F3510C3A12}"/>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6" name="Foliennummernplatzhalter 5">
            <a:extLst>
              <a:ext uri="{FF2B5EF4-FFF2-40B4-BE49-F238E27FC236}">
                <a16:creationId xmlns:a16="http://schemas.microsoft.com/office/drawing/2014/main" id="{25A240F7-7134-45BA-A44A-AE8240F0F2D3}"/>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38</a:t>
            </a:fld>
            <a:endParaRPr lang="de-DE" dirty="0"/>
          </a:p>
        </p:txBody>
      </p:sp>
    </p:spTree>
    <p:extLst>
      <p:ext uri="{BB962C8B-B14F-4D97-AF65-F5344CB8AC3E}">
        <p14:creationId xmlns:p14="http://schemas.microsoft.com/office/powerpoint/2010/main" val="3789408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58BF73-52CB-4E44-89B4-90E4F61137C8}"/>
              </a:ext>
            </a:extLst>
          </p:cNvPr>
          <p:cNvSpPr>
            <a:spLocks noGrp="1"/>
          </p:cNvSpPr>
          <p:nvPr>
            <p:ph type="title"/>
          </p:nvPr>
        </p:nvSpPr>
        <p:spPr/>
        <p:txBody>
          <a:bodyPr/>
          <a:lstStyle/>
          <a:p>
            <a:r>
              <a:rPr lang="en-US" dirty="0"/>
              <a:t>Numerical methods: Spatial discretization</a:t>
            </a:r>
            <a:endParaRPr lang="de-DE" dirty="0"/>
          </a:p>
        </p:txBody>
      </p:sp>
      <p:pic>
        <p:nvPicPr>
          <p:cNvPr id="7" name="Picture 6">
            <a:extLst>
              <a:ext uri="{FF2B5EF4-FFF2-40B4-BE49-F238E27FC236}">
                <a16:creationId xmlns:a16="http://schemas.microsoft.com/office/drawing/2014/main" id="{1391A5E4-6EF0-4DC7-A804-FBAF8D6F6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3760" y="70068"/>
            <a:ext cx="3034508" cy="6455276"/>
          </a:xfrm>
          <a:prstGeom prst="rect">
            <a:avLst/>
          </a:prstGeom>
        </p:spPr>
      </p:pic>
      <p:pic>
        <p:nvPicPr>
          <p:cNvPr id="8" name="Picture 7">
            <a:extLst>
              <a:ext uri="{FF2B5EF4-FFF2-40B4-BE49-F238E27FC236}">
                <a16:creationId xmlns:a16="http://schemas.microsoft.com/office/drawing/2014/main" id="{63B27200-CA20-4877-BFE1-A148DDE88B94}"/>
              </a:ext>
            </a:extLst>
          </p:cNvPr>
          <p:cNvPicPr>
            <a:picLocks noChangeAspect="1"/>
          </p:cNvPicPr>
          <p:nvPr/>
        </p:nvPicPr>
        <p:blipFill>
          <a:blip r:embed="rId3"/>
          <a:stretch>
            <a:fillRect/>
          </a:stretch>
        </p:blipFill>
        <p:spPr>
          <a:xfrm>
            <a:off x="8653760" y="57426"/>
            <a:ext cx="3043534" cy="6475169"/>
          </a:xfrm>
          <a:prstGeom prst="rect">
            <a:avLst/>
          </a:prstGeom>
        </p:spPr>
      </p:pic>
      <p:sp>
        <p:nvSpPr>
          <p:cNvPr id="13" name="TextBox 12">
            <a:extLst>
              <a:ext uri="{FF2B5EF4-FFF2-40B4-BE49-F238E27FC236}">
                <a16:creationId xmlns:a16="http://schemas.microsoft.com/office/drawing/2014/main" id="{05494A1B-04D1-47D6-A785-D1355FEBC4FD}"/>
              </a:ext>
            </a:extLst>
          </p:cNvPr>
          <p:cNvSpPr txBox="1"/>
          <p:nvPr/>
        </p:nvSpPr>
        <p:spPr>
          <a:xfrm>
            <a:off x="10410674" y="5405887"/>
            <a:ext cx="1277594" cy="338554"/>
          </a:xfrm>
          <a:prstGeom prst="rect">
            <a:avLst/>
          </a:prstGeom>
          <a:noFill/>
        </p:spPr>
        <p:txBody>
          <a:bodyPr wrap="none" lIns="0" tIns="0" rIns="0" bIns="0" rtlCol="0" anchor="t" anchorCtr="0">
            <a:spAutoFit/>
          </a:bodyPr>
          <a:lstStyle/>
          <a:p>
            <a:pPr algn="l">
              <a:spcBef>
                <a:spcPts val="1150"/>
              </a:spcBef>
            </a:pPr>
            <a:r>
              <a:rPr lang="en-US" sz="1100" b="1" dirty="0">
                <a:solidFill>
                  <a:srgbClr val="002060"/>
                </a:solidFill>
              </a:rPr>
              <a:t>ITER example case</a:t>
            </a:r>
            <a:br>
              <a:rPr lang="de-DE" sz="1100" b="1" dirty="0">
                <a:solidFill>
                  <a:srgbClr val="002060"/>
                </a:solidFill>
              </a:rPr>
            </a:br>
            <a:r>
              <a:rPr lang="de-DE" sz="1100" b="1" dirty="0">
                <a:solidFill>
                  <a:srgbClr val="002060"/>
                </a:solidFill>
              </a:rPr>
              <a:t>SJP Pamela et al</a:t>
            </a:r>
            <a:endParaRPr lang="en-US" sz="1100" b="1" dirty="0">
              <a:solidFill>
                <a:srgbClr val="002060"/>
              </a:solidFill>
            </a:endParaRPr>
          </a:p>
        </p:txBody>
      </p:sp>
      <p:sp>
        <p:nvSpPr>
          <p:cNvPr id="17" name="Text Placeholder 2">
            <a:extLst>
              <a:ext uri="{FF2B5EF4-FFF2-40B4-BE49-F238E27FC236}">
                <a16:creationId xmlns:a16="http://schemas.microsoft.com/office/drawing/2014/main" id="{8F7009B5-15F3-4E54-8E28-B0B7C4390701}"/>
              </a:ext>
            </a:extLst>
          </p:cNvPr>
          <p:cNvSpPr>
            <a:spLocks noGrp="1"/>
          </p:cNvSpPr>
          <p:nvPr>
            <p:ph type="body" sz="quarter" idx="17"/>
          </p:nvPr>
        </p:nvSpPr>
        <p:spPr>
          <a:xfrm>
            <a:off x="658813" y="1609725"/>
            <a:ext cx="6420217" cy="4843463"/>
          </a:xfrm>
        </p:spPr>
        <p:txBody>
          <a:bodyPr/>
          <a:lstStyle/>
          <a:p>
            <a:pPr marL="285750" indent="-285750">
              <a:buFont typeface="Arial" panose="020B0604020202020204" pitchFamily="34" charset="0"/>
              <a:buChar char="•"/>
            </a:pPr>
            <a:r>
              <a:rPr lang="en-US" b="1" dirty="0"/>
              <a:t>2D iso-parametric G</a:t>
            </a:r>
            <a:r>
              <a:rPr lang="en-US" b="1" baseline="30000" dirty="0"/>
              <a:t>1</a:t>
            </a:r>
            <a:r>
              <a:rPr lang="en-US" b="1" dirty="0"/>
              <a:t> continuous Bezier finite elements (or higher order)</a:t>
            </a:r>
          </a:p>
          <a:p>
            <a:pPr marL="285750" indent="-285750">
              <a:buFont typeface="Arial" panose="020B0604020202020204" pitchFamily="34" charset="0"/>
              <a:buChar char="•"/>
            </a:pPr>
            <a:r>
              <a:rPr lang="en-US" b="1" dirty="0"/>
              <a:t>Toroidal Fourier decomposition</a:t>
            </a:r>
          </a:p>
          <a:p>
            <a:pPr marL="285750" indent="-285750">
              <a:buFont typeface="Arial" panose="020B0604020202020204" pitchFamily="34" charset="0"/>
              <a:buChar char="•"/>
            </a:pPr>
            <a:r>
              <a:rPr lang="en-US" dirty="0"/>
              <a:t>Shock capturing</a:t>
            </a:r>
          </a:p>
          <a:p>
            <a:pPr marL="285750" indent="-285750">
              <a:buFont typeface="Arial" panose="020B0604020202020204" pitchFamily="34" charset="0"/>
              <a:buChar char="•"/>
            </a:pPr>
            <a:r>
              <a:rPr lang="en-US" dirty="0"/>
              <a:t>TG and VMS stabilization</a:t>
            </a:r>
          </a:p>
          <a:p>
            <a:pPr marL="285750" indent="-285750">
              <a:buFont typeface="Arial" panose="020B0604020202020204" pitchFamily="34" charset="0"/>
              <a:buChar char="•"/>
            </a:pPr>
            <a:endParaRPr lang="en-US" dirty="0"/>
          </a:p>
          <a:p>
            <a:r>
              <a:rPr lang="en-US" dirty="0"/>
              <a:t>In contrast to turbulence codes, no alignment of the grid to the magnetic field, only to initial flux surfaces, due to the extremely dynamic nature of most phenomena of interest</a:t>
            </a:r>
            <a:endParaRPr lang="de-DE" dirty="0"/>
          </a:p>
        </p:txBody>
      </p:sp>
      <p:sp>
        <p:nvSpPr>
          <p:cNvPr id="10" name="Datumsplatzhalter 3">
            <a:extLst>
              <a:ext uri="{FF2B5EF4-FFF2-40B4-BE49-F238E27FC236}">
                <a16:creationId xmlns:a16="http://schemas.microsoft.com/office/drawing/2014/main" id="{CF1840FB-5DFD-4D08-82A3-DF3FB774D0DD}"/>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2E4A4534-1283-4841-BA0A-8E6BBF894E3D}"/>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BAB6E344-F33B-4D32-BBF1-1251FE6497E7}"/>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39</a:t>
            </a:fld>
            <a:endParaRPr lang="de-DE" dirty="0"/>
          </a:p>
        </p:txBody>
      </p:sp>
    </p:spTree>
    <p:extLst>
      <p:ext uri="{BB962C8B-B14F-4D97-AF65-F5344CB8AC3E}">
        <p14:creationId xmlns:p14="http://schemas.microsoft.com/office/powerpoint/2010/main" val="1789950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1E93E3CD-D4BE-450F-8EDD-74E929C8C898}"/>
              </a:ext>
            </a:extLst>
          </p:cNvPr>
          <p:cNvSpPr>
            <a:spLocks noGrp="1"/>
          </p:cNvSpPr>
          <p:nvPr>
            <p:ph sz="quarter" idx="13"/>
          </p:nvPr>
        </p:nvSpPr>
        <p:spPr/>
        <p:txBody>
          <a:bodyPr>
            <a:normAutofit fontScale="85000" lnSpcReduction="20000"/>
          </a:bodyPr>
          <a:lstStyle/>
          <a:p>
            <a:pPr>
              <a:lnSpc>
                <a:spcPct val="110000"/>
              </a:lnSpc>
              <a:spcBef>
                <a:spcPts val="0"/>
              </a:spcBef>
            </a:pPr>
            <a:r>
              <a:rPr lang="en-US" sz="2400" b="1" dirty="0"/>
              <a:t>                 </a:t>
            </a:r>
            <a:r>
              <a:rPr lang="en-US" sz="2400" dirty="0"/>
              <a:t>3D non-linear extended MHD &amp; hybrid fluid-kinetic</a:t>
            </a:r>
            <a:endParaRPr lang="en-US" sz="2800" b="1" dirty="0"/>
          </a:p>
          <a:p>
            <a:pPr marL="285750" indent="-285750">
              <a:buFont typeface="Arial" panose="020B0604020202020204" pitchFamily="34" charset="0"/>
              <a:buChar char="•"/>
            </a:pPr>
            <a:r>
              <a:rPr lang="en-US" sz="2400" dirty="0"/>
              <a:t>Full or reduced MHD with two-fluid extensions</a:t>
            </a:r>
          </a:p>
          <a:p>
            <a:pPr marL="285750" indent="-285750">
              <a:buFont typeface="Arial" panose="020B0604020202020204" pitchFamily="34" charset="0"/>
              <a:buChar char="•"/>
            </a:pPr>
            <a:r>
              <a:rPr lang="en-US" sz="2400" dirty="0"/>
              <a:t>Full-f particle-in-cell for neutrals, impurities, runaway electrons (REs),</a:t>
            </a:r>
            <a:br>
              <a:rPr lang="en-US" sz="2400" dirty="0"/>
            </a:br>
            <a:r>
              <a:rPr lang="en-US" sz="2400" dirty="0"/>
              <a:t>energetic particles (EPs)</a:t>
            </a:r>
          </a:p>
          <a:p>
            <a:pPr marL="285750" indent="-285750">
              <a:buFont typeface="Arial" panose="020B0604020202020204" pitchFamily="34" charset="0"/>
              <a:buChar char="•"/>
            </a:pPr>
            <a:r>
              <a:rPr lang="en-US" sz="2400" dirty="0"/>
              <a:t>Novel electrostatic GK capabilities</a:t>
            </a:r>
          </a:p>
          <a:p>
            <a:pPr>
              <a:lnSpc>
                <a:spcPct val="110000"/>
              </a:lnSpc>
              <a:spcBef>
                <a:spcPts val="0"/>
              </a:spcBef>
            </a:pPr>
            <a:endParaRPr lang="en-US" sz="2200" b="1" dirty="0">
              <a:solidFill>
                <a:srgbClr val="002060"/>
              </a:solidFill>
            </a:endParaRPr>
          </a:p>
          <a:p>
            <a:pPr>
              <a:lnSpc>
                <a:spcPct val="110000"/>
              </a:lnSpc>
              <a:spcBef>
                <a:spcPts val="0"/>
              </a:spcBef>
            </a:pPr>
            <a:endParaRPr lang="en-US" sz="2400" b="1" dirty="0">
              <a:solidFill>
                <a:srgbClr val="002060"/>
              </a:solidFill>
            </a:endParaRPr>
          </a:p>
          <a:p>
            <a:pPr>
              <a:lnSpc>
                <a:spcPct val="110000"/>
              </a:lnSpc>
              <a:spcBef>
                <a:spcPts val="0"/>
              </a:spcBef>
            </a:pPr>
            <a:r>
              <a:rPr lang="en-US" sz="2400" b="1" dirty="0">
                <a:solidFill>
                  <a:srgbClr val="002060"/>
                </a:solidFill>
              </a:rPr>
              <a:t>CARIDDI</a:t>
            </a:r>
            <a:r>
              <a:rPr lang="en-US" sz="2400" dirty="0"/>
              <a:t> 3D volumetric resistive wall code // </a:t>
            </a:r>
            <a:r>
              <a:rPr lang="en-US" sz="2400" b="1" dirty="0">
                <a:solidFill>
                  <a:srgbClr val="002060"/>
                </a:solidFill>
              </a:rPr>
              <a:t>STARWALL</a:t>
            </a:r>
            <a:r>
              <a:rPr lang="en-US" sz="2400" dirty="0"/>
              <a:t> for simpler walls</a:t>
            </a:r>
          </a:p>
          <a:p>
            <a:endParaRPr lang="en-US" sz="1400" b="1" dirty="0">
              <a:solidFill>
                <a:schemeClr val="bg1">
                  <a:lumMod val="50000"/>
                </a:schemeClr>
              </a:solidFill>
            </a:endParaRPr>
          </a:p>
          <a:p>
            <a:endParaRPr lang="en-US" sz="1400" b="1" dirty="0">
              <a:solidFill>
                <a:schemeClr val="bg1">
                  <a:lumMod val="50000"/>
                </a:schemeClr>
              </a:solidFill>
            </a:endParaRPr>
          </a:p>
          <a:p>
            <a:r>
              <a:rPr lang="en-US" sz="2100" b="1" dirty="0">
                <a:solidFill>
                  <a:srgbClr val="002060"/>
                </a:solidFill>
              </a:rPr>
              <a:t>TRIMEG</a:t>
            </a:r>
          </a:p>
          <a:p>
            <a:pPr marL="285750" indent="-285750">
              <a:buFont typeface="Arial" panose="020B0604020202020204" pitchFamily="34" charset="0"/>
              <a:buChar char="•"/>
            </a:pPr>
            <a:r>
              <a:rPr lang="en-US" sz="2100" dirty="0"/>
              <a:t>3D GK PiC, high order FEM, electromagnetic capabilities, full-f/delta-f, non-linear collisions, …</a:t>
            </a:r>
          </a:p>
          <a:p>
            <a:endParaRPr lang="en-US" sz="1400" dirty="0"/>
          </a:p>
          <a:p>
            <a:r>
              <a:rPr lang="en-US" sz="2100" b="1" dirty="0">
                <a:solidFill>
                  <a:srgbClr val="002060"/>
                </a:solidFill>
              </a:rPr>
              <a:t>CASTOR3D</a:t>
            </a:r>
          </a:p>
          <a:p>
            <a:pPr marL="285750" indent="-285750">
              <a:buFont typeface="Arial" panose="020B0604020202020204" pitchFamily="34" charset="0"/>
              <a:buChar char="•"/>
            </a:pPr>
            <a:r>
              <a:rPr lang="en-US" sz="2100" dirty="0"/>
              <a:t>3D </a:t>
            </a:r>
            <a:r>
              <a:rPr lang="en-US" sz="2100" i="1" dirty="0"/>
              <a:t>linear</a:t>
            </a:r>
            <a:r>
              <a:rPr lang="en-US" sz="2100" dirty="0"/>
              <a:t> extended </a:t>
            </a:r>
            <a:r>
              <a:rPr lang="en-US" sz="2100" dirty="0" err="1"/>
              <a:t>visco</a:t>
            </a:r>
            <a:r>
              <a:rPr lang="en-US" sz="2100" dirty="0"/>
              <a:t>-resistive MHD for tokamak and </a:t>
            </a:r>
            <a:r>
              <a:rPr lang="en-US" sz="2100" dirty="0" err="1"/>
              <a:t>stellarators</a:t>
            </a:r>
            <a:endParaRPr lang="en-US" sz="2100" dirty="0"/>
          </a:p>
          <a:p>
            <a:pPr marL="285750" indent="-285750">
              <a:buFont typeface="Arial" panose="020B0604020202020204" pitchFamily="34" charset="0"/>
              <a:buChar char="•"/>
            </a:pPr>
            <a:endParaRPr lang="en-US" dirty="0">
              <a:solidFill>
                <a:schemeClr val="tx1">
                  <a:lumMod val="50000"/>
                  <a:lumOff val="50000"/>
                </a:schemeClr>
              </a:solidFill>
            </a:endParaRPr>
          </a:p>
        </p:txBody>
      </p:sp>
      <p:sp>
        <p:nvSpPr>
          <p:cNvPr id="4" name="Datumsplatzhalter 3">
            <a:extLst>
              <a:ext uri="{FF2B5EF4-FFF2-40B4-BE49-F238E27FC236}">
                <a16:creationId xmlns:a16="http://schemas.microsoft.com/office/drawing/2014/main" id="{A2B799D0-480B-41AC-A9C9-4B685BD43FCA}"/>
              </a:ext>
            </a:extLst>
          </p:cNvPr>
          <p:cNvSpPr>
            <a:spLocks noGrp="1"/>
          </p:cNvSpPr>
          <p:nvPr>
            <p:ph type="dt" sz="half" idx="14"/>
          </p:nvPr>
        </p:nvSpPr>
        <p:spPr/>
        <p:txBody>
          <a:bodyPr/>
          <a:lstStyle/>
          <a:p>
            <a:r>
              <a:rPr lang="de-DE" dirty="0"/>
              <a:t>TSVV 8: MHD </a:t>
            </a:r>
            <a:r>
              <a:rPr lang="de-DE" dirty="0" err="1"/>
              <a:t>Transients</a:t>
            </a:r>
            <a:endParaRPr lang="de-DE" dirty="0"/>
          </a:p>
        </p:txBody>
      </p:sp>
      <p:sp>
        <p:nvSpPr>
          <p:cNvPr id="5" name="Fußzeilenplatzhalter 4">
            <a:extLst>
              <a:ext uri="{FF2B5EF4-FFF2-40B4-BE49-F238E27FC236}">
                <a16:creationId xmlns:a16="http://schemas.microsoft.com/office/drawing/2014/main" id="{01273E8C-200C-45AA-96FA-FD692DDBD64B}"/>
              </a:ext>
            </a:extLst>
          </p:cNvPr>
          <p:cNvSpPr>
            <a:spLocks noGrp="1"/>
          </p:cNvSpPr>
          <p:nvPr>
            <p:ph type="ftr" sz="quarter" idx="15"/>
          </p:nvPr>
        </p:nvSpPr>
        <p:spPr/>
        <p:txBody>
          <a:bodyPr/>
          <a:lstStyle/>
          <a:p>
            <a:r>
              <a:rPr lang="de-DE" dirty="0"/>
              <a:t>Max-Planck-Institut für Plasmaphysik | Matthias Hoelzl | Jan 14th 2026</a:t>
            </a:r>
          </a:p>
        </p:txBody>
      </p:sp>
      <p:sp>
        <p:nvSpPr>
          <p:cNvPr id="6" name="Foliennummernplatzhalter 5">
            <a:extLst>
              <a:ext uri="{FF2B5EF4-FFF2-40B4-BE49-F238E27FC236}">
                <a16:creationId xmlns:a16="http://schemas.microsoft.com/office/drawing/2014/main" id="{C315084A-E396-46C5-821A-C62EEC292FDA}"/>
              </a:ext>
            </a:extLst>
          </p:cNvPr>
          <p:cNvSpPr>
            <a:spLocks noGrp="1"/>
          </p:cNvSpPr>
          <p:nvPr>
            <p:ph type="sldNum" sz="quarter" idx="16"/>
          </p:nvPr>
        </p:nvSpPr>
        <p:spPr/>
        <p:txBody>
          <a:bodyPr/>
          <a:lstStyle/>
          <a:p>
            <a:fld id="{ECE691D0-CC49-4FC7-9C4D-6112B0CB3A76}" type="slidenum">
              <a:rPr lang="de-DE" smtClean="0"/>
              <a:pPr/>
              <a:t>4</a:t>
            </a:fld>
            <a:endParaRPr lang="de-DE" dirty="0"/>
          </a:p>
        </p:txBody>
      </p:sp>
      <p:sp>
        <p:nvSpPr>
          <p:cNvPr id="7" name="Titel 6">
            <a:extLst>
              <a:ext uri="{FF2B5EF4-FFF2-40B4-BE49-F238E27FC236}">
                <a16:creationId xmlns:a16="http://schemas.microsoft.com/office/drawing/2014/main" id="{7D81094B-E32B-4468-8943-13F09BBDBDC9}"/>
              </a:ext>
            </a:extLst>
          </p:cNvPr>
          <p:cNvSpPr>
            <a:spLocks noGrp="1"/>
          </p:cNvSpPr>
          <p:nvPr>
            <p:ph type="title"/>
          </p:nvPr>
        </p:nvSpPr>
        <p:spPr/>
        <p:txBody>
          <a:bodyPr/>
          <a:lstStyle/>
          <a:p>
            <a:r>
              <a:rPr lang="en-US" dirty="0"/>
              <a:t>Main codes &amp; models</a:t>
            </a:r>
            <a:endParaRPr lang="de-DE" dirty="0"/>
          </a:p>
        </p:txBody>
      </p:sp>
      <p:pic>
        <p:nvPicPr>
          <p:cNvPr id="3" name="Grafik 2">
            <a:extLst>
              <a:ext uri="{FF2B5EF4-FFF2-40B4-BE49-F238E27FC236}">
                <a16:creationId xmlns:a16="http://schemas.microsoft.com/office/drawing/2014/main" id="{E8C454B6-1788-4EDB-936C-AA8180AE99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28757" y="1510220"/>
            <a:ext cx="1154315" cy="525926"/>
          </a:xfrm>
          <a:prstGeom prst="rect">
            <a:avLst/>
          </a:prstGeom>
        </p:spPr>
      </p:pic>
      <p:sp>
        <p:nvSpPr>
          <p:cNvPr id="10" name="Textfeld 9">
            <a:extLst>
              <a:ext uri="{FF2B5EF4-FFF2-40B4-BE49-F238E27FC236}">
                <a16:creationId xmlns:a16="http://schemas.microsoft.com/office/drawing/2014/main" id="{EB9B1B5C-41C9-4C3F-81E1-FA26E9411849}"/>
              </a:ext>
            </a:extLst>
          </p:cNvPr>
          <p:cNvSpPr txBox="1"/>
          <p:nvPr/>
        </p:nvSpPr>
        <p:spPr>
          <a:xfrm>
            <a:off x="771402" y="3572642"/>
            <a:ext cx="272709" cy="314638"/>
          </a:xfrm>
          <a:prstGeom prst="rect">
            <a:avLst/>
          </a:prstGeom>
          <a:noFill/>
        </p:spPr>
        <p:txBody>
          <a:bodyPr wrap="square" lIns="0" tIns="0" rIns="0" bIns="0" rtlCol="0" anchor="t" anchorCtr="0">
            <a:spAutoFit/>
          </a:bodyPr>
          <a:lstStyle/>
          <a:p>
            <a:pPr algn="l">
              <a:lnSpc>
                <a:spcPts val="2300"/>
              </a:lnSpc>
              <a:spcBef>
                <a:spcPts val="1150"/>
              </a:spcBef>
            </a:pPr>
            <a:r>
              <a:rPr lang="en-US" sz="3200" b="1" dirty="0">
                <a:solidFill>
                  <a:schemeClr val="tx1">
                    <a:lumMod val="50000"/>
                    <a:lumOff val="50000"/>
                  </a:schemeClr>
                </a:solidFill>
              </a:rPr>
              <a:t>+</a:t>
            </a:r>
            <a:endParaRPr lang="de-DE" sz="3200" b="1" dirty="0" err="1">
              <a:solidFill>
                <a:schemeClr val="tx1">
                  <a:lumMod val="50000"/>
                  <a:lumOff val="50000"/>
                </a:schemeClr>
              </a:solidFill>
            </a:endParaRPr>
          </a:p>
        </p:txBody>
      </p:sp>
    </p:spTree>
    <p:extLst>
      <p:ext uri="{BB962C8B-B14F-4D97-AF65-F5344CB8AC3E}">
        <p14:creationId xmlns:p14="http://schemas.microsoft.com/office/powerpoint/2010/main" val="3159536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9AC6CD-C185-4AA6-B20C-A9A244FF2BE9}"/>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Time integration is </a:t>
            </a:r>
            <a:r>
              <a:rPr lang="en-US" b="1" dirty="0"/>
              <a:t>fully implicit </a:t>
            </a:r>
            <a:r>
              <a:rPr lang="en-US" dirty="0"/>
              <a:t>to avoid excessive CGL criteria (e.g., parallel heat conduction)</a:t>
            </a:r>
          </a:p>
          <a:p>
            <a:pPr marL="285750" indent="-285750">
              <a:buFont typeface="Arial" panose="020B0604020202020204" pitchFamily="34" charset="0"/>
              <a:buChar char="•"/>
            </a:pPr>
            <a:r>
              <a:rPr lang="en-US" dirty="0"/>
              <a:t>Requires solving </a:t>
            </a:r>
            <a:r>
              <a:rPr lang="en-US" b="1" dirty="0"/>
              <a:t>enormous sparse matrix systems</a:t>
            </a:r>
          </a:p>
          <a:p>
            <a:pPr marL="285750" indent="-285750">
              <a:buFont typeface="Arial" panose="020B0604020202020204" pitchFamily="34" charset="0"/>
              <a:buChar char="•"/>
            </a:pPr>
            <a:r>
              <a:rPr lang="en-US" dirty="0"/>
              <a:t>Large example: </a:t>
            </a:r>
            <a:r>
              <a:rPr lang="en-US" b="1" dirty="0"/>
              <a:t>dimension 40 million, 500 billion non-zero entries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Selection of iterative solvers including </a:t>
            </a:r>
            <a:r>
              <a:rPr lang="en-US" dirty="0" err="1"/>
              <a:t>gmres</a:t>
            </a:r>
            <a:r>
              <a:rPr lang="en-US" dirty="0"/>
              <a:t> and </a:t>
            </a:r>
            <a:r>
              <a:rPr lang="en-US" dirty="0" err="1"/>
              <a:t>bicgstab</a:t>
            </a:r>
            <a:endParaRPr lang="en-US" dirty="0"/>
          </a:p>
          <a:p>
            <a:pPr marL="285750" indent="-285750">
              <a:buFont typeface="Arial" panose="020B0604020202020204" pitchFamily="34" charset="0"/>
              <a:buChar char="+"/>
            </a:pPr>
            <a:r>
              <a:rPr lang="en-US" dirty="0"/>
              <a:t>Hybrid MPI + OpenMP</a:t>
            </a:r>
          </a:p>
          <a:p>
            <a:pPr marL="285750" indent="-285750">
              <a:buFont typeface="Arial" panose="020B0604020202020204" pitchFamily="34" charset="0"/>
              <a:buChar char="+"/>
            </a:pPr>
            <a:r>
              <a:rPr lang="en-US" dirty="0"/>
              <a:t>Non-linear time stepping</a:t>
            </a:r>
          </a:p>
          <a:p>
            <a:pPr marL="285750" indent="-285750">
              <a:buFont typeface="Arial" panose="020B0604020202020204" pitchFamily="34" charset="0"/>
              <a:buChar char="+"/>
            </a:pPr>
            <a:r>
              <a:rPr lang="en-US" dirty="0"/>
              <a:t>Hand-written preconditioner solving blocks of the matrix directly</a:t>
            </a:r>
          </a:p>
          <a:p>
            <a:endParaRPr lang="en-US" dirty="0"/>
          </a:p>
          <a:p>
            <a:pPr marL="285750" indent="-285750">
              <a:buFont typeface="Arial" panose="020B0604020202020204" pitchFamily="34" charset="0"/>
              <a:buChar char="•"/>
            </a:pPr>
            <a:r>
              <a:rPr lang="en-US" dirty="0"/>
              <a:t>We work with experts on optimizing our iterative solver algorithms.</a:t>
            </a:r>
          </a:p>
        </p:txBody>
      </p:sp>
      <p:sp>
        <p:nvSpPr>
          <p:cNvPr id="4" name="Title 3">
            <a:extLst>
              <a:ext uri="{FF2B5EF4-FFF2-40B4-BE49-F238E27FC236}">
                <a16:creationId xmlns:a16="http://schemas.microsoft.com/office/drawing/2014/main" id="{699868ED-DA7D-490C-BC5D-4517E43DCCC9}"/>
              </a:ext>
            </a:extLst>
          </p:cNvPr>
          <p:cNvSpPr>
            <a:spLocks noGrp="1"/>
          </p:cNvSpPr>
          <p:nvPr>
            <p:ph type="title"/>
          </p:nvPr>
        </p:nvSpPr>
        <p:spPr/>
        <p:txBody>
          <a:bodyPr/>
          <a:lstStyle/>
          <a:p>
            <a:r>
              <a:rPr lang="en-US" dirty="0"/>
              <a:t>Problem size, solver and preconditioner</a:t>
            </a:r>
            <a:endParaRPr lang="de-DE" dirty="0"/>
          </a:p>
        </p:txBody>
      </p:sp>
      <p:pic>
        <p:nvPicPr>
          <p:cNvPr id="11" name="Picture 10">
            <a:extLst>
              <a:ext uri="{FF2B5EF4-FFF2-40B4-BE49-F238E27FC236}">
                <a16:creationId xmlns:a16="http://schemas.microsoft.com/office/drawing/2014/main" id="{3406C1F0-5B7F-47AF-82F3-A5EEA7649941}"/>
              </a:ext>
            </a:extLst>
          </p:cNvPr>
          <p:cNvPicPr>
            <a:picLocks noChangeAspect="1"/>
          </p:cNvPicPr>
          <p:nvPr/>
        </p:nvPicPr>
        <p:blipFill>
          <a:blip r:embed="rId2"/>
          <a:stretch>
            <a:fillRect/>
          </a:stretch>
        </p:blipFill>
        <p:spPr>
          <a:xfrm>
            <a:off x="8280138" y="3287840"/>
            <a:ext cx="3789942" cy="2628926"/>
          </a:xfrm>
          <a:prstGeom prst="rect">
            <a:avLst/>
          </a:prstGeom>
        </p:spPr>
      </p:pic>
      <p:sp>
        <p:nvSpPr>
          <p:cNvPr id="13" name="TextBox 12">
            <a:extLst>
              <a:ext uri="{FF2B5EF4-FFF2-40B4-BE49-F238E27FC236}">
                <a16:creationId xmlns:a16="http://schemas.microsoft.com/office/drawing/2014/main" id="{023F855C-93DD-4BDE-B60B-697036FFD8EA}"/>
              </a:ext>
            </a:extLst>
          </p:cNvPr>
          <p:cNvSpPr txBox="1"/>
          <p:nvPr/>
        </p:nvSpPr>
        <p:spPr>
          <a:xfrm>
            <a:off x="9728519" y="133204"/>
            <a:ext cx="1444306"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2060"/>
                </a:solidFill>
              </a:rPr>
              <a:t>I Holod, M Hoelzl et al</a:t>
            </a:r>
          </a:p>
        </p:txBody>
      </p:sp>
      <p:sp>
        <p:nvSpPr>
          <p:cNvPr id="9" name="Datumsplatzhalter 3">
            <a:extLst>
              <a:ext uri="{FF2B5EF4-FFF2-40B4-BE49-F238E27FC236}">
                <a16:creationId xmlns:a16="http://schemas.microsoft.com/office/drawing/2014/main" id="{DC6D6AE7-5DFA-49A1-8572-1E1F5D1DD165}"/>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0" name="Fußzeilenplatzhalter 4">
            <a:extLst>
              <a:ext uri="{FF2B5EF4-FFF2-40B4-BE49-F238E27FC236}">
                <a16:creationId xmlns:a16="http://schemas.microsoft.com/office/drawing/2014/main" id="{A212D043-6842-4730-91F9-2A993219907A}"/>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5FCE7000-BE7D-49A4-83F2-361AFD12CE03}"/>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40</a:t>
            </a:fld>
            <a:endParaRPr lang="de-DE" dirty="0"/>
          </a:p>
        </p:txBody>
      </p:sp>
    </p:spTree>
    <p:extLst>
      <p:ext uri="{BB962C8B-B14F-4D97-AF65-F5344CB8AC3E}">
        <p14:creationId xmlns:p14="http://schemas.microsoft.com/office/powerpoint/2010/main" val="3036461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9868ED-DA7D-490C-BC5D-4517E43DCCC9}"/>
              </a:ext>
            </a:extLst>
          </p:cNvPr>
          <p:cNvSpPr>
            <a:spLocks noGrp="1"/>
          </p:cNvSpPr>
          <p:nvPr>
            <p:ph type="title"/>
          </p:nvPr>
        </p:nvSpPr>
        <p:spPr/>
        <p:txBody>
          <a:bodyPr/>
          <a:lstStyle/>
          <a:p>
            <a:r>
              <a:rPr lang="en-US" dirty="0"/>
              <a:t>Problem size, solver and preconditioner</a:t>
            </a:r>
            <a:endParaRPr lang="de-DE" dirty="0"/>
          </a:p>
        </p:txBody>
      </p:sp>
      <p:pic>
        <p:nvPicPr>
          <p:cNvPr id="8" name="Picture 7">
            <a:extLst>
              <a:ext uri="{FF2B5EF4-FFF2-40B4-BE49-F238E27FC236}">
                <a16:creationId xmlns:a16="http://schemas.microsoft.com/office/drawing/2014/main" id="{10BAC4D3-FB8A-4005-9EB9-63E1FFD1B778}"/>
              </a:ext>
            </a:extLst>
          </p:cNvPr>
          <p:cNvPicPr>
            <a:picLocks noChangeAspect="1"/>
          </p:cNvPicPr>
          <p:nvPr/>
        </p:nvPicPr>
        <p:blipFill>
          <a:blip r:embed="rId2"/>
          <a:stretch>
            <a:fillRect/>
          </a:stretch>
        </p:blipFill>
        <p:spPr>
          <a:xfrm>
            <a:off x="8280138" y="3287840"/>
            <a:ext cx="3789942" cy="2628926"/>
          </a:xfrm>
          <a:prstGeom prst="rect">
            <a:avLst/>
          </a:prstGeom>
        </p:spPr>
      </p:pic>
      <p:pic>
        <p:nvPicPr>
          <p:cNvPr id="10" name="Picture 9">
            <a:extLst>
              <a:ext uri="{FF2B5EF4-FFF2-40B4-BE49-F238E27FC236}">
                <a16:creationId xmlns:a16="http://schemas.microsoft.com/office/drawing/2014/main" id="{9130A060-B55A-45F5-A8E0-42C74D00EB00}"/>
              </a:ext>
            </a:extLst>
          </p:cNvPr>
          <p:cNvPicPr>
            <a:picLocks noChangeAspect="1"/>
          </p:cNvPicPr>
          <p:nvPr/>
        </p:nvPicPr>
        <p:blipFill>
          <a:blip r:embed="rId3"/>
          <a:stretch>
            <a:fillRect/>
          </a:stretch>
        </p:blipFill>
        <p:spPr>
          <a:xfrm>
            <a:off x="8280137" y="3287838"/>
            <a:ext cx="1894971" cy="2378189"/>
          </a:xfrm>
          <a:prstGeom prst="rect">
            <a:avLst/>
          </a:prstGeom>
        </p:spPr>
      </p:pic>
      <p:sp>
        <p:nvSpPr>
          <p:cNvPr id="9" name="TextBox 8">
            <a:extLst>
              <a:ext uri="{FF2B5EF4-FFF2-40B4-BE49-F238E27FC236}">
                <a16:creationId xmlns:a16="http://schemas.microsoft.com/office/drawing/2014/main" id="{E32EBDDD-5728-4400-9568-F93631739E7A}"/>
              </a:ext>
            </a:extLst>
          </p:cNvPr>
          <p:cNvSpPr txBox="1"/>
          <p:nvPr/>
        </p:nvSpPr>
        <p:spPr>
          <a:xfrm>
            <a:off x="9728519" y="133204"/>
            <a:ext cx="1444306"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2060"/>
                </a:solidFill>
              </a:rPr>
              <a:t>I Holod, M Hoelzl et al</a:t>
            </a:r>
          </a:p>
        </p:txBody>
      </p:sp>
      <p:sp>
        <p:nvSpPr>
          <p:cNvPr id="15" name="Text Placeholder 2">
            <a:extLst>
              <a:ext uri="{FF2B5EF4-FFF2-40B4-BE49-F238E27FC236}">
                <a16:creationId xmlns:a16="http://schemas.microsoft.com/office/drawing/2014/main" id="{CCE048B4-4202-4E5F-A141-D7EA8B0567BB}"/>
              </a:ext>
            </a:extLst>
          </p:cNvPr>
          <p:cNvSpPr>
            <a:spLocks noGrp="1"/>
          </p:cNvSpPr>
          <p:nvPr>
            <p:ph type="body" sz="quarter" idx="17"/>
          </p:nvPr>
        </p:nvSpPr>
        <p:spPr>
          <a:xfrm>
            <a:off x="658813" y="1609725"/>
            <a:ext cx="10514012" cy="4843463"/>
          </a:xfrm>
        </p:spPr>
        <p:txBody>
          <a:bodyPr/>
          <a:lstStyle/>
          <a:p>
            <a:pPr marL="285750" indent="-285750">
              <a:buFont typeface="Arial" panose="020B0604020202020204" pitchFamily="34" charset="0"/>
              <a:buChar char="•"/>
            </a:pPr>
            <a:r>
              <a:rPr lang="en-US" dirty="0"/>
              <a:t>Time integration is </a:t>
            </a:r>
            <a:r>
              <a:rPr lang="en-US" b="1" dirty="0"/>
              <a:t>fully implicit </a:t>
            </a:r>
            <a:r>
              <a:rPr lang="en-US" dirty="0"/>
              <a:t>to avoid excessive CGL criteria (e.g., parallel heat conduction)</a:t>
            </a:r>
          </a:p>
          <a:p>
            <a:pPr marL="285750" indent="-285750">
              <a:buFont typeface="Arial" panose="020B0604020202020204" pitchFamily="34" charset="0"/>
              <a:buChar char="•"/>
            </a:pPr>
            <a:r>
              <a:rPr lang="en-US" dirty="0"/>
              <a:t>Requires solving </a:t>
            </a:r>
            <a:r>
              <a:rPr lang="en-US" b="1" dirty="0"/>
              <a:t>enormous sparse matrix systems</a:t>
            </a:r>
          </a:p>
          <a:p>
            <a:pPr marL="285750" indent="-285750">
              <a:buFont typeface="Arial" panose="020B0604020202020204" pitchFamily="34" charset="0"/>
              <a:buChar char="•"/>
            </a:pPr>
            <a:r>
              <a:rPr lang="en-US" dirty="0"/>
              <a:t>Large example: </a:t>
            </a:r>
            <a:r>
              <a:rPr lang="en-US" b="1" dirty="0"/>
              <a:t>dimension 40 million, 500 billion non-zero entries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Selection of iterative solvers including </a:t>
            </a:r>
            <a:r>
              <a:rPr lang="en-US" dirty="0" err="1"/>
              <a:t>gmres</a:t>
            </a:r>
            <a:r>
              <a:rPr lang="en-US" dirty="0"/>
              <a:t> and </a:t>
            </a:r>
            <a:r>
              <a:rPr lang="en-US" dirty="0" err="1"/>
              <a:t>bicgstab</a:t>
            </a:r>
            <a:endParaRPr lang="en-US" dirty="0"/>
          </a:p>
          <a:p>
            <a:pPr marL="285750" indent="-285750">
              <a:buFont typeface="Arial" panose="020B0604020202020204" pitchFamily="34" charset="0"/>
              <a:buChar char="+"/>
            </a:pPr>
            <a:r>
              <a:rPr lang="en-US" dirty="0"/>
              <a:t>Hybrid MPI + OpenMP</a:t>
            </a:r>
          </a:p>
          <a:p>
            <a:pPr marL="285750" indent="-285750">
              <a:buFont typeface="Arial" panose="020B0604020202020204" pitchFamily="34" charset="0"/>
              <a:buChar char="+"/>
            </a:pPr>
            <a:r>
              <a:rPr lang="en-US" dirty="0"/>
              <a:t>Non-linear time stepping</a:t>
            </a:r>
          </a:p>
          <a:p>
            <a:pPr marL="285750" indent="-285750">
              <a:buFont typeface="Arial" panose="020B0604020202020204" pitchFamily="34" charset="0"/>
              <a:buChar char="+"/>
            </a:pPr>
            <a:r>
              <a:rPr lang="en-US" dirty="0"/>
              <a:t>Hand-written preconditioner solving blocks of the matrix directly</a:t>
            </a:r>
          </a:p>
          <a:p>
            <a:endParaRPr lang="en-US" dirty="0"/>
          </a:p>
          <a:p>
            <a:pPr marL="285750" indent="-285750">
              <a:buFont typeface="Arial" panose="020B0604020202020204" pitchFamily="34" charset="0"/>
              <a:buChar char="•"/>
            </a:pPr>
            <a:r>
              <a:rPr lang="en-US" dirty="0"/>
              <a:t>We work with experts on optimizing our iterative solver algorithms.</a:t>
            </a:r>
          </a:p>
        </p:txBody>
      </p:sp>
      <p:sp>
        <p:nvSpPr>
          <p:cNvPr id="14" name="Datumsplatzhalter 3">
            <a:extLst>
              <a:ext uri="{FF2B5EF4-FFF2-40B4-BE49-F238E27FC236}">
                <a16:creationId xmlns:a16="http://schemas.microsoft.com/office/drawing/2014/main" id="{B9A58E17-3460-43C6-9C80-1A54D58F9CB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6" name="Fußzeilenplatzhalter 4">
            <a:extLst>
              <a:ext uri="{FF2B5EF4-FFF2-40B4-BE49-F238E27FC236}">
                <a16:creationId xmlns:a16="http://schemas.microsoft.com/office/drawing/2014/main" id="{976EBD37-B9A8-4D8C-B84F-12A7BCA07A51}"/>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7" name="Foliennummernplatzhalter 5">
            <a:extLst>
              <a:ext uri="{FF2B5EF4-FFF2-40B4-BE49-F238E27FC236}">
                <a16:creationId xmlns:a16="http://schemas.microsoft.com/office/drawing/2014/main" id="{82CB73A9-81C6-48D8-9939-7B4677363C42}"/>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41</a:t>
            </a:fld>
            <a:endParaRPr lang="de-DE" dirty="0"/>
          </a:p>
        </p:txBody>
      </p:sp>
    </p:spTree>
    <p:extLst>
      <p:ext uri="{BB962C8B-B14F-4D97-AF65-F5344CB8AC3E}">
        <p14:creationId xmlns:p14="http://schemas.microsoft.com/office/powerpoint/2010/main" val="79384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59EE6E-4441-4DF7-AD74-324B0B4EB45F}"/>
              </a:ext>
            </a:extLst>
          </p:cNvPr>
          <p:cNvSpPr>
            <a:spLocks noGrp="1"/>
          </p:cNvSpPr>
          <p:nvPr>
            <p:ph type="body" sz="quarter" idx="17"/>
          </p:nvPr>
        </p:nvSpPr>
        <p:spPr/>
        <p:txBody>
          <a:bodyPr>
            <a:normAutofit fontScale="92500" lnSpcReduction="20000"/>
          </a:bodyPr>
          <a:lstStyle/>
          <a:p>
            <a:pPr marL="285750" indent="-285750">
              <a:buFont typeface="Arial" panose="020B0604020202020204" pitchFamily="34" charset="0"/>
              <a:buChar char="•"/>
            </a:pPr>
            <a:r>
              <a:rPr lang="en-US" dirty="0"/>
              <a:t>Our community has projects on HPC systems worldwide including </a:t>
            </a:r>
            <a:r>
              <a:rPr lang="en-US" b="1" dirty="0"/>
              <a:t>Germany, France, Italy, Japan, China, Korea, USA, Switzerland, …</a:t>
            </a:r>
          </a:p>
          <a:p>
            <a:pPr marL="465138" lvl="3" indent="-285750"/>
            <a:r>
              <a:rPr lang="en-US" dirty="0"/>
              <a:t>Many Intel based, some AMD based, but also Tianhe, …</a:t>
            </a:r>
          </a:p>
          <a:p>
            <a:pPr marL="465138" lvl="3" indent="-285750"/>
            <a:r>
              <a:rPr lang="en-US" dirty="0"/>
              <a:t>Limited library dependencies, fairly easily portable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Accelerated platforms (GPUs) are presently a main focus of </a:t>
            </a:r>
            <a:r>
              <a:rPr lang="en-US" b="1" dirty="0" err="1"/>
              <a:t>numerics</a:t>
            </a:r>
            <a:r>
              <a:rPr lang="en-US" b="1" dirty="0"/>
              <a:t>/HPC work</a:t>
            </a:r>
          </a:p>
          <a:p>
            <a:pPr marL="465138" lvl="3" indent="-285750"/>
            <a:r>
              <a:rPr lang="en-US" dirty="0"/>
              <a:t>Hybrid fluid-kinetic production simulations have very recently been demonstrated both for AMD and Nvidia based systems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 challenges</a:t>
            </a:r>
          </a:p>
          <a:p>
            <a:pPr marL="465138" lvl="3" indent="-285750"/>
            <a:r>
              <a:rPr lang="en-US" b="1" dirty="0"/>
              <a:t>Huge sparse matrix systems</a:t>
            </a:r>
          </a:p>
          <a:p>
            <a:pPr marL="465138" lvl="3" indent="-285750"/>
            <a:r>
              <a:rPr lang="en-US" b="1" dirty="0"/>
              <a:t>Memory bandwidth limited</a:t>
            </a:r>
          </a:p>
          <a:p>
            <a:pPr marL="465138" lvl="3" indent="-285750"/>
            <a:r>
              <a:rPr lang="en-US" b="1" dirty="0"/>
              <a:t>High memory demand</a:t>
            </a:r>
          </a:p>
          <a:p>
            <a:pPr marL="465138" lvl="3" indent="-285750"/>
            <a:r>
              <a:rPr lang="en-US" b="1" dirty="0"/>
              <a:t>Double precision floating point accuracy</a:t>
            </a:r>
          </a:p>
        </p:txBody>
      </p:sp>
      <p:sp>
        <p:nvSpPr>
          <p:cNvPr id="4" name="Title 3">
            <a:extLst>
              <a:ext uri="{FF2B5EF4-FFF2-40B4-BE49-F238E27FC236}">
                <a16:creationId xmlns:a16="http://schemas.microsoft.com/office/drawing/2014/main" id="{B9A16923-1E3C-4C94-8293-07A0E96A3472}"/>
              </a:ext>
            </a:extLst>
          </p:cNvPr>
          <p:cNvSpPr>
            <a:spLocks noGrp="1"/>
          </p:cNvSpPr>
          <p:nvPr>
            <p:ph type="title"/>
          </p:nvPr>
        </p:nvSpPr>
        <p:spPr/>
        <p:txBody>
          <a:bodyPr/>
          <a:lstStyle/>
          <a:p>
            <a:r>
              <a:rPr lang="en-US" dirty="0"/>
              <a:t>HPC</a:t>
            </a:r>
            <a:endParaRPr lang="de-DE" dirty="0"/>
          </a:p>
        </p:txBody>
      </p:sp>
      <p:sp>
        <p:nvSpPr>
          <p:cNvPr id="10" name="Datumsplatzhalter 3">
            <a:extLst>
              <a:ext uri="{FF2B5EF4-FFF2-40B4-BE49-F238E27FC236}">
                <a16:creationId xmlns:a16="http://schemas.microsoft.com/office/drawing/2014/main" id="{8A9E8216-7C6F-4CF6-AB19-B34F65B78D7C}"/>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87C8D791-E53D-485C-8F95-6FF4197A2794}"/>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943A9F35-C343-459C-B64B-D011451D46F0}"/>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42</a:t>
            </a:fld>
            <a:endParaRPr lang="de-DE" dirty="0"/>
          </a:p>
        </p:txBody>
      </p:sp>
    </p:spTree>
    <p:extLst>
      <p:ext uri="{BB962C8B-B14F-4D97-AF65-F5344CB8AC3E}">
        <p14:creationId xmlns:p14="http://schemas.microsoft.com/office/powerpoint/2010/main" val="212443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68D1554-5DF6-46D5-A4D0-FEBC0A732F3E}"/>
              </a:ext>
            </a:extLst>
          </p:cNvPr>
          <p:cNvSpPr>
            <a:spLocks noGrp="1"/>
          </p:cNvSpPr>
          <p:nvPr>
            <p:ph type="sldNum" sz="quarter" idx="12"/>
          </p:nvPr>
        </p:nvSpPr>
        <p:spPr/>
        <p:txBody>
          <a:bodyPr/>
          <a:lstStyle/>
          <a:p>
            <a:fld id="{0CBC77A0-1F4E-42FF-9FFC-F45C3A64AF90}" type="slidenum">
              <a:rPr lang="fr-FR" smtClean="0"/>
              <a:t>43</a:t>
            </a:fld>
            <a:endParaRPr lang="fr-FR"/>
          </a:p>
        </p:txBody>
      </p:sp>
      <p:sp>
        <p:nvSpPr>
          <p:cNvPr id="4" name="ZoneTexte 3">
            <a:extLst>
              <a:ext uri="{FF2B5EF4-FFF2-40B4-BE49-F238E27FC236}">
                <a16:creationId xmlns:a16="http://schemas.microsoft.com/office/drawing/2014/main" id="{1F35D2B5-F42C-4A5B-851E-AE117DAA21C6}"/>
              </a:ext>
            </a:extLst>
          </p:cNvPr>
          <p:cNvSpPr txBox="1"/>
          <p:nvPr/>
        </p:nvSpPr>
        <p:spPr>
          <a:xfrm>
            <a:off x="0" y="0"/>
            <a:ext cx="10834352" cy="707886"/>
          </a:xfrm>
          <a:prstGeom prst="rect">
            <a:avLst/>
          </a:prstGeom>
          <a:noFill/>
        </p:spPr>
        <p:txBody>
          <a:bodyPr wrap="square">
            <a:spAutoFit/>
          </a:bodyPr>
          <a:lstStyle/>
          <a:p>
            <a:pPr algn="ct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Non-linear gyrokinetic Ion Temperature Gradient and Trapped Electron Mode turbulence modelling in X-point geometry in negative and positive triangularity.</a:t>
            </a:r>
            <a:endParaRPr lang="fr-FR" sz="2000" dirty="0"/>
          </a:p>
        </p:txBody>
      </p:sp>
      <p:sp>
        <p:nvSpPr>
          <p:cNvPr id="6" name="ZoneTexte 5">
            <a:extLst>
              <a:ext uri="{FF2B5EF4-FFF2-40B4-BE49-F238E27FC236}">
                <a16:creationId xmlns:a16="http://schemas.microsoft.com/office/drawing/2014/main" id="{07629E55-E30B-43CE-B5C5-E1C45C370114}"/>
              </a:ext>
            </a:extLst>
          </p:cNvPr>
          <p:cNvSpPr txBox="1"/>
          <p:nvPr/>
        </p:nvSpPr>
        <p:spPr>
          <a:xfrm>
            <a:off x="0" y="732799"/>
            <a:ext cx="5331854" cy="1200329"/>
          </a:xfrm>
          <a:prstGeom prst="rect">
            <a:avLst/>
          </a:prstGeom>
          <a:noFill/>
        </p:spPr>
        <p:txBody>
          <a:bodyPr wrap="square">
            <a:spAutoFit/>
          </a:bodyPr>
          <a:lstStyle/>
          <a:p>
            <a:pPr fontAlgn="base">
              <a:spcAft>
                <a:spcPts val="1000"/>
              </a:spcAft>
            </a:pPr>
            <a:r>
              <a:rPr lang="fr-FR" b="1" u="sng" dirty="0">
                <a:solidFill>
                  <a:srgbClr val="FF0000"/>
                </a:solidFill>
                <a:ea typeface="Calibri" panose="020F0502020204030204" pitchFamily="34" charset="0"/>
                <a:cs typeface="Times New Roman" panose="02020603050405020304" pitchFamily="18" charset="0"/>
              </a:rPr>
              <a:t>Collaboration</a:t>
            </a:r>
            <a:r>
              <a:rPr lang="fr-FR" b="1" dirty="0">
                <a:ea typeface="Calibri" panose="020F0502020204030204" pitchFamily="34" charset="0"/>
                <a:cs typeface="Times New Roman" panose="02020603050405020304" pitchFamily="18" charset="0"/>
              </a:rPr>
              <a:t>: </a:t>
            </a:r>
            <a:r>
              <a:rPr lang="fr-FR" b="1" i="1" dirty="0">
                <a:ea typeface="Calibri" panose="020F0502020204030204" pitchFamily="34" charset="0"/>
                <a:cs typeface="Times New Roman" panose="02020603050405020304" pitchFamily="18" charset="0"/>
              </a:rPr>
              <a:t>IRFM</a:t>
            </a:r>
            <a:r>
              <a:rPr lang="fr-FR" i="1" dirty="0">
                <a:ea typeface="Calibri" panose="020F0502020204030204" pitchFamily="34" charset="0"/>
                <a:cs typeface="Times New Roman" panose="02020603050405020304" pitchFamily="18" charset="0"/>
              </a:rPr>
              <a:t>: </a:t>
            </a:r>
            <a:r>
              <a:rPr lang="fr-FR" i="1" dirty="0" err="1">
                <a:ea typeface="Calibri" panose="020F0502020204030204" pitchFamily="34" charset="0"/>
                <a:cs typeface="Times New Roman" panose="02020603050405020304" pitchFamily="18" charset="0"/>
              </a:rPr>
              <a:t>Gyzela</a:t>
            </a:r>
            <a:r>
              <a:rPr lang="fr-FR" i="1" dirty="0">
                <a:ea typeface="Calibri" panose="020F0502020204030204" pitchFamily="34" charset="0"/>
                <a:cs typeface="Times New Roman" panose="02020603050405020304" pitchFamily="18" charset="0"/>
              </a:rPr>
              <a:t> team, </a:t>
            </a:r>
            <a:r>
              <a:rPr lang="fr-FR" b="1" i="1" dirty="0">
                <a:ea typeface="Calibri" panose="020F0502020204030204" pitchFamily="34" charset="0"/>
                <a:cs typeface="Times New Roman" panose="02020603050405020304" pitchFamily="18" charset="0"/>
              </a:rPr>
              <a:t>USA</a:t>
            </a:r>
            <a:r>
              <a:rPr lang="fr-FR" i="1" dirty="0">
                <a:ea typeface="Calibri" panose="020F0502020204030204" pitchFamily="34" charset="0"/>
                <a:cs typeface="Times New Roman" panose="02020603050405020304" pitchFamily="18" charset="0"/>
              </a:rPr>
              <a:t>: GA, San Diego, LA </a:t>
            </a:r>
            <a:r>
              <a:rPr lang="fr-FR" i="1" dirty="0" err="1">
                <a:ea typeface="Calibri" panose="020F0502020204030204" pitchFamily="34" charset="0"/>
                <a:cs typeface="Times New Roman" panose="02020603050405020304" pitchFamily="18" charset="0"/>
              </a:rPr>
              <a:t>Univ.,</a:t>
            </a:r>
            <a:r>
              <a:rPr lang="fr-FR" b="1" i="1" dirty="0" err="1">
                <a:ea typeface="Calibri" panose="020F0502020204030204" pitchFamily="34" charset="0"/>
                <a:cs typeface="Times New Roman" panose="02020603050405020304" pitchFamily="18" charset="0"/>
              </a:rPr>
              <a:t>Germany</a:t>
            </a:r>
            <a:r>
              <a:rPr lang="fr-FR" i="1" dirty="0">
                <a:ea typeface="Calibri" panose="020F0502020204030204" pitchFamily="34" charset="0"/>
                <a:cs typeface="Times New Roman" panose="02020603050405020304" pitchFamily="18" charset="0"/>
              </a:rPr>
              <a:t>: IPP </a:t>
            </a:r>
            <a:r>
              <a:rPr lang="fr-FR" i="1" dirty="0" err="1">
                <a:ea typeface="Calibri" panose="020F0502020204030204" pitchFamily="34" charset="0"/>
                <a:cs typeface="Times New Roman" panose="02020603050405020304" pitchFamily="18" charset="0"/>
              </a:rPr>
              <a:t>Garching</a:t>
            </a:r>
            <a:r>
              <a:rPr lang="fr-FR" i="1" dirty="0">
                <a:ea typeface="Calibri" panose="020F0502020204030204" pitchFamily="34" charset="0"/>
                <a:cs typeface="Times New Roman" panose="02020603050405020304" pitchFamily="18" charset="0"/>
              </a:rPr>
              <a:t>; </a:t>
            </a:r>
            <a:r>
              <a:rPr lang="fr-FR" b="1" i="1" dirty="0">
                <a:ea typeface="Calibri" panose="020F0502020204030204" pitchFamily="34" charset="0"/>
                <a:cs typeface="Times New Roman" panose="02020603050405020304" pitchFamily="18" charset="0"/>
              </a:rPr>
              <a:t>Switzerland</a:t>
            </a:r>
            <a:r>
              <a:rPr lang="fr-FR" i="1" dirty="0">
                <a:ea typeface="Calibri" panose="020F0502020204030204" pitchFamily="34" charset="0"/>
                <a:cs typeface="Times New Roman" panose="02020603050405020304" pitchFamily="18" charset="0"/>
              </a:rPr>
              <a:t>: EPFL, </a:t>
            </a:r>
            <a:r>
              <a:rPr lang="fr-FR" b="1" i="1" dirty="0" err="1">
                <a:ea typeface="Calibri" panose="020F0502020204030204" pitchFamily="34" charset="0"/>
                <a:cs typeface="Times New Roman" panose="02020603050405020304" pitchFamily="18" charset="0"/>
              </a:rPr>
              <a:t>Netherlands</a:t>
            </a:r>
            <a:r>
              <a:rPr lang="fr-FR" i="1" dirty="0">
                <a:ea typeface="Calibri" panose="020F0502020204030204" pitchFamily="34" charset="0"/>
                <a:cs typeface="Times New Roman" panose="02020603050405020304" pitchFamily="18" charset="0"/>
              </a:rPr>
              <a:t>: Eindhoven </a:t>
            </a:r>
            <a:r>
              <a:rPr lang="fr-FR" i="1" dirty="0" err="1">
                <a:ea typeface="Calibri" panose="020F0502020204030204" pitchFamily="34" charset="0"/>
                <a:cs typeface="Times New Roman" panose="02020603050405020304" pitchFamily="18" charset="0"/>
              </a:rPr>
              <a:t>University</a:t>
            </a:r>
            <a:r>
              <a:rPr lang="fr-FR" i="1" dirty="0">
                <a:ea typeface="Calibri" panose="020F0502020204030204" pitchFamily="34" charset="0"/>
                <a:cs typeface="Times New Roman" panose="02020603050405020304" pitchFamily="18" charset="0"/>
              </a:rPr>
              <a:t> of </a:t>
            </a:r>
            <a:r>
              <a:rPr lang="fr-FR" i="1" dirty="0" err="1">
                <a:ea typeface="Calibri" panose="020F0502020204030204" pitchFamily="34" charset="0"/>
                <a:cs typeface="Times New Roman" panose="02020603050405020304" pitchFamily="18" charset="0"/>
              </a:rPr>
              <a:t>Technology</a:t>
            </a:r>
            <a:r>
              <a:rPr lang="fr-FR" i="1" dirty="0">
                <a:ea typeface="Calibri" panose="020F0502020204030204" pitchFamily="34" charset="0"/>
                <a:cs typeface="Times New Roman" panose="02020603050405020304" pitchFamily="18" charset="0"/>
              </a:rPr>
              <a:t> .</a:t>
            </a:r>
          </a:p>
        </p:txBody>
      </p:sp>
      <p:sp>
        <p:nvSpPr>
          <p:cNvPr id="8" name="ZoneTexte 7">
            <a:extLst>
              <a:ext uri="{FF2B5EF4-FFF2-40B4-BE49-F238E27FC236}">
                <a16:creationId xmlns:a16="http://schemas.microsoft.com/office/drawing/2014/main" id="{867D2BA6-1846-4ABC-BDFA-BDB3B55AF88F}"/>
              </a:ext>
            </a:extLst>
          </p:cNvPr>
          <p:cNvSpPr txBox="1"/>
          <p:nvPr/>
        </p:nvSpPr>
        <p:spPr>
          <a:xfrm>
            <a:off x="0" y="1971073"/>
            <a:ext cx="7547020" cy="369332"/>
          </a:xfrm>
          <a:prstGeom prst="rect">
            <a:avLst/>
          </a:prstGeom>
          <a:noFill/>
        </p:spPr>
        <p:txBody>
          <a:bodyPr wrap="square">
            <a:spAutoFit/>
          </a:bodyPr>
          <a:lstStyle/>
          <a:p>
            <a:pPr fontAlgn="base">
              <a:spcAft>
                <a:spcPts val="1000"/>
              </a:spcAft>
            </a:pPr>
            <a:r>
              <a:rPr lang="en-GB" sz="1800" b="1" u="sng" dirty="0">
                <a:solidFill>
                  <a:srgbClr val="FF0000"/>
                </a:solidFill>
                <a:ea typeface="Calibri" panose="020F0502020204030204" pitchFamily="34" charset="0"/>
                <a:cs typeface="Times New Roman" panose="02020603050405020304" pitchFamily="18" charset="0"/>
              </a:rPr>
              <a:t>Main discoveries (simulations of </a:t>
            </a:r>
            <a:r>
              <a:rPr lang="en-GB" sz="1800" b="1" dirty="0">
                <a:solidFill>
                  <a:srgbClr val="FF0000"/>
                </a:solidFill>
                <a:ea typeface="Calibri" panose="020F0502020204030204" pitchFamily="34" charset="0"/>
                <a:cs typeface="Times New Roman" panose="02020603050405020304" pitchFamily="18" charset="0"/>
              </a:rPr>
              <a:t>DIII-D experiment)</a:t>
            </a:r>
            <a:r>
              <a:rPr lang="fr-FR" sz="1800" b="1" dirty="0">
                <a:solidFill>
                  <a:srgbClr val="FF0000"/>
                </a:solidFill>
                <a:ea typeface="Calibri" panose="020F0502020204030204" pitchFamily="34" charset="0"/>
                <a:cs typeface="Times New Roman" panose="02020603050405020304" pitchFamily="18" charset="0"/>
              </a:rPr>
              <a:t>: </a:t>
            </a:r>
          </a:p>
        </p:txBody>
      </p:sp>
      <p:sp>
        <p:nvSpPr>
          <p:cNvPr id="9" name="ZoneTexte 8">
            <a:extLst>
              <a:ext uri="{FF2B5EF4-FFF2-40B4-BE49-F238E27FC236}">
                <a16:creationId xmlns:a16="http://schemas.microsoft.com/office/drawing/2014/main" id="{E50CC06F-376B-4817-8AD8-2DD23A4E2AEC}"/>
              </a:ext>
            </a:extLst>
          </p:cNvPr>
          <p:cNvSpPr txBox="1"/>
          <p:nvPr/>
        </p:nvSpPr>
        <p:spPr>
          <a:xfrm>
            <a:off x="5900546" y="759786"/>
            <a:ext cx="5628067" cy="923330"/>
          </a:xfrm>
          <a:prstGeom prst="rect">
            <a:avLst/>
          </a:prstGeom>
          <a:noFill/>
        </p:spPr>
        <p:txBody>
          <a:bodyPr wrap="square">
            <a:spAutoFit/>
          </a:bodyPr>
          <a:lstStyle/>
          <a:p>
            <a:pPr fontAlgn="base">
              <a:spcAft>
                <a:spcPts val="1000"/>
              </a:spcAft>
            </a:pPr>
            <a:r>
              <a:rPr lang="fr-FR" sz="1800" b="1" u="sng" dirty="0">
                <a:solidFill>
                  <a:srgbClr val="FF0000"/>
                </a:solidFill>
                <a:ea typeface="Calibri" panose="020F0502020204030204" pitchFamily="34" charset="0"/>
                <a:cs typeface="Times New Roman" panose="02020603050405020304" pitchFamily="18" charset="0"/>
              </a:rPr>
              <a:t>Motivation</a:t>
            </a:r>
            <a:r>
              <a:rPr lang="fr-FR" sz="1800" b="1" dirty="0">
                <a:ea typeface="Calibri" panose="020F0502020204030204" pitchFamily="34" charset="0"/>
                <a:cs typeface="Times New Roman" panose="02020603050405020304" pitchFamily="18" charset="0"/>
              </a:rPr>
              <a:t>: High confinement </a:t>
            </a:r>
            <a:r>
              <a:rPr lang="fr-FR" sz="1800" b="1" dirty="0" err="1">
                <a:ea typeface="Calibri" panose="020F0502020204030204" pitchFamily="34" charset="0"/>
                <a:cs typeface="Times New Roman" panose="02020603050405020304" pitchFamily="18" charset="0"/>
              </a:rPr>
              <a:t>similar</a:t>
            </a:r>
            <a:r>
              <a:rPr lang="fr-FR" sz="1800" b="1" dirty="0">
                <a:ea typeface="Calibri" panose="020F0502020204030204" pitchFamily="34" charset="0"/>
                <a:cs typeface="Times New Roman" panose="02020603050405020304" pitchFamily="18" charset="0"/>
              </a:rPr>
              <a:t> to H-mode, but </a:t>
            </a:r>
            <a:r>
              <a:rPr lang="fr-FR" sz="1800" b="1" dirty="0" err="1">
                <a:ea typeface="Calibri" panose="020F0502020204030204" pitchFamily="34" charset="0"/>
                <a:cs typeface="Times New Roman" panose="02020603050405020304" pitchFamily="18" charset="0"/>
              </a:rPr>
              <a:t>without</a:t>
            </a:r>
            <a:r>
              <a:rPr lang="fr-FR" sz="1800" b="1" dirty="0">
                <a:ea typeface="Calibri" panose="020F0502020204030204" pitchFamily="34" charset="0"/>
                <a:cs typeface="Times New Roman" panose="02020603050405020304" pitchFamily="18" charset="0"/>
              </a:rPr>
              <a:t> high </a:t>
            </a:r>
            <a:r>
              <a:rPr lang="fr-FR" sz="1800" b="1" dirty="0" err="1">
                <a:ea typeface="Calibri" panose="020F0502020204030204" pitchFamily="34" charset="0"/>
                <a:cs typeface="Times New Roman" panose="02020603050405020304" pitchFamily="18" charset="0"/>
              </a:rPr>
              <a:t>pedestal</a:t>
            </a:r>
            <a:r>
              <a:rPr lang="fr-FR" sz="1800" b="1" dirty="0">
                <a:ea typeface="Calibri" panose="020F0502020204030204" pitchFamily="34" charset="0"/>
                <a:cs typeface="Times New Roman" panose="02020603050405020304" pitchFamily="18" charset="0"/>
              </a:rPr>
              <a:t> and </a:t>
            </a:r>
            <a:r>
              <a:rPr lang="fr-FR" sz="1800" b="1" dirty="0" err="1">
                <a:ea typeface="Calibri" panose="020F0502020204030204" pitchFamily="34" charset="0"/>
                <a:cs typeface="Times New Roman" panose="02020603050405020304" pitchFamily="18" charset="0"/>
              </a:rPr>
              <a:t>ELMs</a:t>
            </a:r>
            <a:r>
              <a:rPr lang="fr-FR" sz="1800" b="1" dirty="0">
                <a:ea typeface="Calibri" panose="020F0502020204030204" pitchFamily="34" charset="0"/>
                <a:cs typeface="Times New Roman" panose="02020603050405020304" pitchFamily="18" charset="0"/>
              </a:rPr>
              <a:t>. TCV, DIII-D, AUG, WEST </a:t>
            </a:r>
            <a:r>
              <a:rPr lang="fr-FR" sz="1800" b="1" dirty="0" err="1">
                <a:ea typeface="Calibri" panose="020F0502020204030204" pitchFamily="34" charset="0"/>
                <a:cs typeface="Times New Roman" panose="02020603050405020304" pitchFamily="18" charset="0"/>
              </a:rPr>
              <a:t>experiments</a:t>
            </a:r>
            <a:r>
              <a:rPr lang="fr-FR" sz="1800" b="1" dirty="0">
                <a:ea typeface="Calibri" panose="020F0502020204030204" pitchFamily="34" charset="0"/>
                <a:cs typeface="Times New Roman" panose="02020603050405020304" pitchFamily="18" charset="0"/>
              </a:rPr>
              <a:t>, </a:t>
            </a:r>
            <a:r>
              <a:rPr lang="fr-FR" sz="1800" b="1" dirty="0" err="1">
                <a:ea typeface="Calibri" panose="020F0502020204030204" pitchFamily="34" charset="0"/>
                <a:cs typeface="Times New Roman" panose="02020603050405020304" pitchFamily="18" charset="0"/>
              </a:rPr>
              <a:t>reactors</a:t>
            </a:r>
            <a:r>
              <a:rPr lang="fr-FR" sz="1800" b="1" dirty="0">
                <a:ea typeface="Calibri" panose="020F0502020204030204" pitchFamily="34" charset="0"/>
                <a:cs typeface="Times New Roman" panose="02020603050405020304" pitchFamily="18" charset="0"/>
              </a:rPr>
              <a:t> design? </a:t>
            </a:r>
          </a:p>
        </p:txBody>
      </p:sp>
      <p:sp>
        <p:nvSpPr>
          <p:cNvPr id="11" name="ZoneTexte 10">
            <a:extLst>
              <a:ext uri="{FF2B5EF4-FFF2-40B4-BE49-F238E27FC236}">
                <a16:creationId xmlns:a16="http://schemas.microsoft.com/office/drawing/2014/main" id="{DDF512F1-92E8-4A56-8EC3-475EF4DBD668}"/>
              </a:ext>
            </a:extLst>
          </p:cNvPr>
          <p:cNvSpPr txBox="1"/>
          <p:nvPr/>
        </p:nvSpPr>
        <p:spPr>
          <a:xfrm>
            <a:off x="5642083" y="1993155"/>
            <a:ext cx="6396506" cy="3477875"/>
          </a:xfrm>
          <a:prstGeom prst="rect">
            <a:avLst/>
          </a:prstGeom>
          <a:noFill/>
        </p:spPr>
        <p:txBody>
          <a:bodyPr wrap="square">
            <a:spAutoFit/>
          </a:bodyPr>
          <a:lstStyle/>
          <a:p>
            <a:pPr marL="914400" lvl="1" indent="-457200">
              <a:buFont typeface="Arial" panose="020B0604020202020204" pitchFamily="34" charset="0"/>
              <a:buChar char="•"/>
            </a:pPr>
            <a:r>
              <a:rPr lang="en-GB" sz="2000" i="1" dirty="0">
                <a:solidFill>
                  <a:srgbClr val="0000FF"/>
                </a:solidFill>
                <a:latin typeface="Arial" panose="020B0604020202020204" pitchFamily="34" charset="0"/>
                <a:cs typeface="Arial" panose="020B0604020202020204" pitchFamily="34" charset="0"/>
              </a:rPr>
              <a:t>Stronger and more sheared </a:t>
            </a:r>
            <a:r>
              <a:rPr lang="en-GB" sz="2000" i="1" u="sng" dirty="0">
                <a:solidFill>
                  <a:srgbClr val="0000FF"/>
                </a:solidFill>
                <a:latin typeface="Arial" panose="020B0604020202020204" pitchFamily="34" charset="0"/>
                <a:cs typeface="Arial" panose="020B0604020202020204" pitchFamily="34" charset="0"/>
              </a:rPr>
              <a:t>zonal flows </a:t>
            </a:r>
            <a:r>
              <a:rPr lang="en-GB" sz="2000" i="1" dirty="0">
                <a:solidFill>
                  <a:srgbClr val="0000FF"/>
                </a:solidFill>
                <a:latin typeface="Arial" panose="020B0604020202020204" pitchFamily="34" charset="0"/>
                <a:cs typeface="Arial" panose="020B0604020202020204" pitchFamily="34" charset="0"/>
              </a:rPr>
              <a:t>in NT especially at the edge.</a:t>
            </a:r>
          </a:p>
          <a:p>
            <a:pPr marL="914400" lvl="1" indent="-457200">
              <a:buFont typeface="Arial" panose="020B0604020202020204" pitchFamily="34" charset="0"/>
              <a:buChar char="•"/>
            </a:pPr>
            <a:r>
              <a:rPr lang="en-GB" sz="2000" i="1" dirty="0">
                <a:solidFill>
                  <a:srgbClr val="0000FF"/>
                </a:solidFill>
                <a:latin typeface="Arial" panose="020B0604020202020204" pitchFamily="34" charset="0"/>
                <a:cs typeface="Arial" panose="020B0604020202020204" pitchFamily="34" charset="0"/>
              </a:rPr>
              <a:t>Smaller </a:t>
            </a:r>
            <a:r>
              <a:rPr lang="en-GB" sz="2000" i="1" u="sng" dirty="0">
                <a:solidFill>
                  <a:srgbClr val="0000FF"/>
                </a:solidFill>
                <a:latin typeface="Arial" panose="020B0604020202020204" pitchFamily="34" charset="0"/>
                <a:cs typeface="Arial" panose="020B0604020202020204" pitchFamily="34" charset="0"/>
              </a:rPr>
              <a:t>correlation </a:t>
            </a:r>
            <a:r>
              <a:rPr lang="en-GB" u="sng" dirty="0">
                <a:solidFill>
                  <a:srgbClr val="0000FF"/>
                </a:solidFill>
                <a:latin typeface="Arial" panose="020B0604020202020204" pitchFamily="34" charset="0"/>
                <a:cs typeface="Arial" panose="020B0604020202020204" pitchFamily="34" charset="0"/>
              </a:rPr>
              <a:t>length</a:t>
            </a:r>
            <a:r>
              <a:rPr lang="en-GB" sz="2000" i="1" u="sng" dirty="0">
                <a:solidFill>
                  <a:srgbClr val="0000FF"/>
                </a:solidFill>
                <a:latin typeface="Arial" panose="020B0604020202020204" pitchFamily="34" charset="0"/>
                <a:cs typeface="Arial" panose="020B0604020202020204" pitchFamily="34" charset="0"/>
              </a:rPr>
              <a:t> </a:t>
            </a:r>
            <a:r>
              <a:rPr lang="en-GB" sz="2000" i="1" dirty="0">
                <a:solidFill>
                  <a:srgbClr val="0000FF"/>
                </a:solidFill>
                <a:latin typeface="Arial" panose="020B0604020202020204" pitchFamily="34" charset="0"/>
                <a:cs typeface="Arial" panose="020B0604020202020204" pitchFamily="34" charset="0"/>
              </a:rPr>
              <a:t>of density fluctuations in NT.</a:t>
            </a:r>
          </a:p>
          <a:p>
            <a:pPr marL="914400" lvl="1" indent="-457200">
              <a:buFont typeface="Arial" panose="020B0604020202020204" pitchFamily="34" charset="0"/>
              <a:buChar char="•"/>
            </a:pPr>
            <a:r>
              <a:rPr lang="en-GB" sz="2000" i="1" u="sng" dirty="0">
                <a:solidFill>
                  <a:srgbClr val="0000FF"/>
                </a:solidFill>
                <a:cs typeface="Arial" panose="020B0604020202020204" pitchFamily="34" charset="0"/>
              </a:rPr>
              <a:t>Bohm </a:t>
            </a:r>
            <a:r>
              <a:rPr lang="en-GB" sz="2000" i="1" u="sng" dirty="0">
                <a:solidFill>
                  <a:srgbClr val="0000FF"/>
                </a:solidFill>
                <a:latin typeface="Symbol" panose="05050102010706020507" pitchFamily="18" charset="2"/>
                <a:cs typeface="Arial" panose="020B0604020202020204" pitchFamily="34" charset="0"/>
              </a:rPr>
              <a:t>r</a:t>
            </a:r>
            <a:r>
              <a:rPr lang="en-GB" sz="2000" i="1" u="sng" dirty="0">
                <a:solidFill>
                  <a:srgbClr val="0000FF"/>
                </a:solidFill>
                <a:latin typeface="Arial" panose="020B0604020202020204" pitchFamily="34" charset="0"/>
                <a:cs typeface="Arial" panose="020B0604020202020204" pitchFamily="34" charset="0"/>
              </a:rPr>
              <a:t>* scaling in </a:t>
            </a:r>
            <a:r>
              <a:rPr lang="en-GB" sz="2000" i="1" dirty="0">
                <a:solidFill>
                  <a:srgbClr val="0000FF"/>
                </a:solidFill>
                <a:latin typeface="Arial" panose="020B0604020202020204" pitchFamily="34" charset="0"/>
                <a:cs typeface="Arial" panose="020B0604020202020204" pitchFamily="34" charset="0"/>
              </a:rPr>
              <a:t>NT but NT generally performs better than PT.</a:t>
            </a:r>
          </a:p>
          <a:p>
            <a:pPr marL="914400" lvl="1" indent="-457200">
              <a:buFont typeface="Arial" panose="020B0604020202020204" pitchFamily="34" charset="0"/>
              <a:buChar char="•"/>
            </a:pPr>
            <a:r>
              <a:rPr lang="en-GB" sz="2000" i="1" dirty="0">
                <a:solidFill>
                  <a:srgbClr val="0000FF"/>
                </a:solidFill>
                <a:cs typeface="Arial" panose="020B0604020202020204" pitchFamily="34" charset="0"/>
              </a:rPr>
              <a:t>Weak dependence on </a:t>
            </a:r>
            <a:r>
              <a:rPr lang="en-GB" sz="2000" i="1" u="sng" dirty="0" err="1">
                <a:solidFill>
                  <a:srgbClr val="0000FF"/>
                </a:solidFill>
                <a:cs typeface="Arial" panose="020B0604020202020204" pitchFamily="34" charset="0"/>
              </a:rPr>
              <a:t>collisionality</a:t>
            </a:r>
            <a:r>
              <a:rPr lang="en-GB" sz="2000" i="1" u="sng" dirty="0">
                <a:solidFill>
                  <a:srgbClr val="0000FF"/>
                </a:solidFill>
                <a:cs typeface="Arial" panose="020B0604020202020204" pitchFamily="34" charset="0"/>
              </a:rPr>
              <a:t> </a:t>
            </a:r>
            <a:r>
              <a:rPr lang="en-GB" sz="2000" i="1" u="sng" dirty="0">
                <a:solidFill>
                  <a:srgbClr val="0000FF"/>
                </a:solidFill>
                <a:latin typeface="Symbol" panose="05050102010706020507" pitchFamily="18" charset="2"/>
                <a:cs typeface="Arial" panose="020B0604020202020204" pitchFamily="34" charset="0"/>
              </a:rPr>
              <a:t>n</a:t>
            </a:r>
            <a:r>
              <a:rPr lang="en-GB" sz="2000" i="1" u="sng" dirty="0">
                <a:solidFill>
                  <a:srgbClr val="0000FF"/>
                </a:solidFill>
                <a:latin typeface="Arial" panose="020B0604020202020204" pitchFamily="34" charset="0"/>
                <a:cs typeface="Arial" panose="020B0604020202020204" pitchFamily="34" charset="0"/>
              </a:rPr>
              <a:t>* (</a:t>
            </a:r>
            <a:r>
              <a:rPr lang="en-GB" sz="2000" i="1" dirty="0">
                <a:solidFill>
                  <a:srgbClr val="0000FF"/>
                </a:solidFill>
                <a:latin typeface="Arial" panose="020B0604020202020204" pitchFamily="34" charset="0"/>
                <a:cs typeface="Arial" panose="020B0604020202020204" pitchFamily="34" charset="0"/>
              </a:rPr>
              <a:t>for tested here cases).</a:t>
            </a:r>
          </a:p>
          <a:p>
            <a:pPr marL="914400" lvl="1" indent="-457200">
              <a:buFont typeface="Arial" panose="020B0604020202020204" pitchFamily="34" charset="0"/>
              <a:buChar char="•"/>
            </a:pPr>
            <a:r>
              <a:rPr lang="en-GB" sz="2000" i="1" dirty="0">
                <a:solidFill>
                  <a:srgbClr val="0000FF"/>
                </a:solidFill>
                <a:latin typeface="Arial" panose="020B0604020202020204" pitchFamily="34" charset="0"/>
                <a:cs typeface="Arial" panose="020B0604020202020204" pitchFamily="34" charset="0"/>
              </a:rPr>
              <a:t>Intrinsic </a:t>
            </a:r>
            <a:r>
              <a:rPr lang="en-GB" sz="2000" i="1" u="sng" dirty="0">
                <a:solidFill>
                  <a:srgbClr val="0000FF"/>
                </a:solidFill>
                <a:latin typeface="Arial" panose="020B0604020202020204" pitchFamily="34" charset="0"/>
                <a:cs typeface="Arial" panose="020B0604020202020204" pitchFamily="34" charset="0"/>
              </a:rPr>
              <a:t>edge counter-current toroidal rotation </a:t>
            </a:r>
            <a:r>
              <a:rPr lang="en-GB" sz="2000" i="1" dirty="0">
                <a:solidFill>
                  <a:srgbClr val="0000FF"/>
                </a:solidFill>
                <a:latin typeface="Arial" panose="020B0604020202020204" pitchFamily="34" charset="0"/>
                <a:cs typeface="Arial" panose="020B0604020202020204" pitchFamily="34" charset="0"/>
              </a:rPr>
              <a:t>in NT, co-current in PT. </a:t>
            </a:r>
          </a:p>
          <a:p>
            <a:pPr marL="914400" lvl="1" indent="-457200">
              <a:buFont typeface="Arial" panose="020B0604020202020204" pitchFamily="34" charset="0"/>
              <a:buChar char="•"/>
            </a:pPr>
            <a:endParaRPr lang="en-GB" sz="2000" i="1" dirty="0">
              <a:solidFill>
                <a:srgbClr val="0000FF"/>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83885C9A-069A-44E8-B269-717AF091CA9D}"/>
              </a:ext>
            </a:extLst>
          </p:cNvPr>
          <p:cNvPicPr>
            <a:picLocks noChangeAspect="1"/>
          </p:cNvPicPr>
          <p:nvPr/>
        </p:nvPicPr>
        <p:blipFill>
          <a:blip r:embed="rId2"/>
          <a:stretch>
            <a:fillRect/>
          </a:stretch>
        </p:blipFill>
        <p:spPr>
          <a:xfrm>
            <a:off x="2936383" y="3889420"/>
            <a:ext cx="3039414" cy="2390356"/>
          </a:xfrm>
          <a:prstGeom prst="rect">
            <a:avLst/>
          </a:prstGeom>
        </p:spPr>
      </p:pic>
      <p:pic>
        <p:nvPicPr>
          <p:cNvPr id="15" name="Image 14">
            <a:extLst>
              <a:ext uri="{FF2B5EF4-FFF2-40B4-BE49-F238E27FC236}">
                <a16:creationId xmlns:a16="http://schemas.microsoft.com/office/drawing/2014/main" id="{E546C5C7-4456-4BEC-87A5-0DFF044EE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46986"/>
            <a:ext cx="2995669" cy="1517136"/>
          </a:xfrm>
          <a:prstGeom prst="rect">
            <a:avLst/>
          </a:prstGeom>
        </p:spPr>
      </p:pic>
      <p:pic>
        <p:nvPicPr>
          <p:cNvPr id="16" name="Image 15">
            <a:extLst>
              <a:ext uri="{FF2B5EF4-FFF2-40B4-BE49-F238E27FC236}">
                <a16:creationId xmlns:a16="http://schemas.microsoft.com/office/drawing/2014/main" id="{86DFC7AD-1878-49C9-A988-090BDCAF9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690" y="2500637"/>
            <a:ext cx="2797803" cy="1466056"/>
          </a:xfrm>
          <a:prstGeom prst="rect">
            <a:avLst/>
          </a:prstGeom>
        </p:spPr>
      </p:pic>
      <p:pic>
        <p:nvPicPr>
          <p:cNvPr id="17" name="Image 16">
            <a:extLst>
              <a:ext uri="{FF2B5EF4-FFF2-40B4-BE49-F238E27FC236}">
                <a16:creationId xmlns:a16="http://schemas.microsoft.com/office/drawing/2014/main" id="{80E74EEB-99E6-49F7-85F8-7AC0ED10C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599" y="3984463"/>
            <a:ext cx="2354659" cy="2483572"/>
          </a:xfrm>
          <a:prstGeom prst="rect">
            <a:avLst/>
          </a:prstGeom>
        </p:spPr>
      </p:pic>
      <p:sp>
        <p:nvSpPr>
          <p:cNvPr id="20" name="ZoneTexte 19">
            <a:extLst>
              <a:ext uri="{FF2B5EF4-FFF2-40B4-BE49-F238E27FC236}">
                <a16:creationId xmlns:a16="http://schemas.microsoft.com/office/drawing/2014/main" id="{ACFD12B5-B494-4426-A2DE-1F4B482E08BA}"/>
              </a:ext>
            </a:extLst>
          </p:cNvPr>
          <p:cNvSpPr txBox="1"/>
          <p:nvPr/>
        </p:nvSpPr>
        <p:spPr>
          <a:xfrm>
            <a:off x="357389" y="2603609"/>
            <a:ext cx="608527" cy="369332"/>
          </a:xfrm>
          <a:prstGeom prst="rect">
            <a:avLst/>
          </a:prstGeom>
          <a:noFill/>
        </p:spPr>
        <p:txBody>
          <a:bodyPr wrap="square">
            <a:spAutoFit/>
          </a:bodyPr>
          <a:lstStyle/>
          <a:p>
            <a:r>
              <a:rPr lang="fr-FR" b="1" dirty="0">
                <a:solidFill>
                  <a:schemeClr val="bg1"/>
                </a:solidFill>
                <a:cs typeface="Times New Roman" panose="02020603050405020304" pitchFamily="18" charset="0"/>
              </a:rPr>
              <a:t>NT</a:t>
            </a:r>
            <a:endParaRPr lang="fr-FR" dirty="0">
              <a:solidFill>
                <a:schemeClr val="bg1"/>
              </a:solidFill>
            </a:endParaRPr>
          </a:p>
        </p:txBody>
      </p:sp>
      <p:sp>
        <p:nvSpPr>
          <p:cNvPr id="21" name="ZoneTexte 20">
            <a:extLst>
              <a:ext uri="{FF2B5EF4-FFF2-40B4-BE49-F238E27FC236}">
                <a16:creationId xmlns:a16="http://schemas.microsoft.com/office/drawing/2014/main" id="{74D4237E-AF76-4A23-9A5E-CF8CBFFE0B33}"/>
              </a:ext>
            </a:extLst>
          </p:cNvPr>
          <p:cNvSpPr txBox="1"/>
          <p:nvPr/>
        </p:nvSpPr>
        <p:spPr>
          <a:xfrm>
            <a:off x="3420413" y="2678737"/>
            <a:ext cx="608527" cy="369332"/>
          </a:xfrm>
          <a:prstGeom prst="rect">
            <a:avLst/>
          </a:prstGeom>
          <a:noFill/>
        </p:spPr>
        <p:txBody>
          <a:bodyPr wrap="square">
            <a:spAutoFit/>
          </a:bodyPr>
          <a:lstStyle/>
          <a:p>
            <a:r>
              <a:rPr lang="fr-FR" b="1" dirty="0">
                <a:solidFill>
                  <a:srgbClr val="0000FF"/>
                </a:solidFill>
                <a:cs typeface="Times New Roman" panose="02020603050405020304" pitchFamily="18" charset="0"/>
              </a:rPr>
              <a:t>PT</a:t>
            </a:r>
            <a:endParaRPr lang="fr-FR" dirty="0">
              <a:solidFill>
                <a:srgbClr val="0000FF"/>
              </a:solidFill>
            </a:endParaRPr>
          </a:p>
        </p:txBody>
      </p:sp>
    </p:spTree>
    <p:extLst>
      <p:ext uri="{BB962C8B-B14F-4D97-AF65-F5344CB8AC3E}">
        <p14:creationId xmlns:p14="http://schemas.microsoft.com/office/powerpoint/2010/main" val="95109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3D3B6B9-EA34-467B-8A07-5FA6DC1655C7}"/>
              </a:ext>
            </a:extLst>
          </p:cNvPr>
          <p:cNvSpPr>
            <a:spLocks noGrp="1"/>
          </p:cNvSpPr>
          <p:nvPr>
            <p:ph sz="quarter" idx="13"/>
          </p:nvPr>
        </p:nvSpPr>
        <p:spPr/>
        <p:txBody>
          <a:bodyPr>
            <a:normAutofit/>
          </a:bodyPr>
          <a:lstStyle/>
          <a:p>
            <a:pPr marL="285750" indent="-285750">
              <a:buFont typeface="Arial" panose="020B0604020202020204" pitchFamily="34" charset="0"/>
              <a:buChar char="•"/>
            </a:pPr>
            <a:r>
              <a:rPr lang="en-US" b="1" dirty="0">
                <a:solidFill>
                  <a:srgbClr val="C00000"/>
                </a:solidFill>
              </a:rPr>
              <a:t>Pedestal: </a:t>
            </a:r>
            <a:r>
              <a:rPr lang="en-US" b="1" dirty="0"/>
              <a:t>ELMs, small-ELM / ELM-free, X-point radiator, resonant magnetic perturbations</a:t>
            </a:r>
            <a:endParaRPr lang="en-US" dirty="0"/>
          </a:p>
          <a:p>
            <a:pPr marL="285750" indent="-285750">
              <a:buFont typeface="Arial" panose="020B0604020202020204" pitchFamily="34" charset="0"/>
              <a:buChar char="•"/>
            </a:pPr>
            <a:r>
              <a:rPr lang="en-US" b="1" dirty="0">
                <a:solidFill>
                  <a:srgbClr val="C00000"/>
                </a:solidFill>
              </a:rPr>
              <a:t>3D </a:t>
            </a:r>
            <a:r>
              <a:rPr lang="en-US" b="1" dirty="0" err="1">
                <a:solidFill>
                  <a:srgbClr val="C00000"/>
                </a:solidFill>
              </a:rPr>
              <a:t>Div</a:t>
            </a:r>
            <a:r>
              <a:rPr lang="en-US" b="1" dirty="0">
                <a:solidFill>
                  <a:srgbClr val="C00000"/>
                </a:solidFill>
              </a:rPr>
              <a:t>/SOL: </a:t>
            </a:r>
            <a:r>
              <a:rPr lang="en-US" b="1" dirty="0"/>
              <a:t>3D divertor, scrape-off layer and (neoclassical) impurity transport physics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C00000"/>
                </a:solidFill>
              </a:rPr>
              <a:t>Core: </a:t>
            </a:r>
            <a:r>
              <a:rPr lang="en-US" b="1" dirty="0"/>
              <a:t>e.g. sawtooth prevention, NTMs,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solidFill>
                  <a:srgbClr val="C00000"/>
                </a:solidFill>
              </a:rPr>
              <a:t>Disruptions: </a:t>
            </a:r>
            <a:r>
              <a:rPr lang="en-US" b="1" dirty="0"/>
              <a:t>including vertical displacement events, shattered pellet injection, halo currents</a:t>
            </a:r>
            <a:endParaRPr lang="en-US" dirty="0"/>
          </a:p>
          <a:p>
            <a:pPr marL="285750" indent="-285750">
              <a:buFont typeface="Arial" panose="020B0604020202020204" pitchFamily="34" charset="0"/>
              <a:buChar char="•"/>
            </a:pPr>
            <a:endParaRPr lang="en-US" b="1" dirty="0"/>
          </a:p>
          <a:p>
            <a:endParaRPr lang="en-US" b="1" dirty="0"/>
          </a:p>
          <a:p>
            <a:pPr marL="285750" indent="-285750">
              <a:buFont typeface="Arial" panose="020B0604020202020204" pitchFamily="34" charset="0"/>
              <a:buChar char="•"/>
            </a:pPr>
            <a:r>
              <a:rPr lang="en-US" b="1" dirty="0">
                <a:solidFill>
                  <a:schemeClr val="accent5">
                    <a:lumMod val="50000"/>
                  </a:schemeClr>
                </a:solidFill>
              </a:rPr>
              <a:t>Stellarator MHD </a:t>
            </a:r>
            <a:r>
              <a:rPr lang="en-US" dirty="0">
                <a:solidFill>
                  <a:schemeClr val="bg1">
                    <a:lumMod val="50000"/>
                  </a:schemeClr>
                </a:solidFill>
              </a:rPr>
              <a:t>(supported by us; mostly outside TSVVs)</a:t>
            </a:r>
          </a:p>
          <a:p>
            <a:pPr marL="285750" indent="-285750">
              <a:buFont typeface="Arial" panose="020B0604020202020204" pitchFamily="34" charset="0"/>
              <a:buChar char="•"/>
            </a:pPr>
            <a:r>
              <a:rPr lang="en-US" b="1" dirty="0">
                <a:solidFill>
                  <a:schemeClr val="accent5">
                    <a:lumMod val="50000"/>
                  </a:schemeClr>
                </a:solidFill>
              </a:rPr>
              <a:t>Energetic particles </a:t>
            </a:r>
            <a:r>
              <a:rPr lang="en-US" dirty="0">
                <a:solidFill>
                  <a:schemeClr val="bg1">
                    <a:lumMod val="50000"/>
                  </a:schemeClr>
                </a:solidFill>
              </a:rPr>
              <a:t>(supported by us and building up on our PiC developments; lead by TSVV 10)</a:t>
            </a:r>
          </a:p>
          <a:p>
            <a:pPr marL="285750" indent="-285750">
              <a:buFont typeface="Arial" panose="020B0604020202020204" pitchFamily="34" charset="0"/>
              <a:buChar char="•"/>
            </a:pPr>
            <a:r>
              <a:rPr lang="en-US" b="1" dirty="0">
                <a:solidFill>
                  <a:schemeClr val="accent5">
                    <a:lumMod val="50000"/>
                  </a:schemeClr>
                </a:solidFill>
              </a:rPr>
              <a:t>Runaway electrons </a:t>
            </a:r>
            <a:r>
              <a:rPr lang="en-US" dirty="0">
                <a:solidFill>
                  <a:schemeClr val="bg1">
                    <a:lumMod val="50000"/>
                  </a:schemeClr>
                </a:solidFill>
              </a:rPr>
              <a:t>(supported by us and building up on our PiC developments; lead by TSVV 9)</a:t>
            </a:r>
          </a:p>
        </p:txBody>
      </p:sp>
      <p:sp>
        <p:nvSpPr>
          <p:cNvPr id="6" name="Titel 5">
            <a:extLst>
              <a:ext uri="{FF2B5EF4-FFF2-40B4-BE49-F238E27FC236}">
                <a16:creationId xmlns:a16="http://schemas.microsoft.com/office/drawing/2014/main" id="{49507589-9423-47C3-ABE2-6310712E4A28}"/>
              </a:ext>
            </a:extLst>
          </p:cNvPr>
          <p:cNvSpPr>
            <a:spLocks noGrp="1"/>
          </p:cNvSpPr>
          <p:nvPr>
            <p:ph type="title"/>
          </p:nvPr>
        </p:nvSpPr>
        <p:spPr/>
        <p:txBody>
          <a:bodyPr/>
          <a:lstStyle/>
          <a:p>
            <a:r>
              <a:rPr lang="en-US" dirty="0"/>
              <a:t>Subjects</a:t>
            </a:r>
            <a:endParaRPr lang="de-DE" dirty="0"/>
          </a:p>
        </p:txBody>
      </p:sp>
      <p:sp>
        <p:nvSpPr>
          <p:cNvPr id="7" name="Datumsplatzhalter 3">
            <a:extLst>
              <a:ext uri="{FF2B5EF4-FFF2-40B4-BE49-F238E27FC236}">
                <a16:creationId xmlns:a16="http://schemas.microsoft.com/office/drawing/2014/main" id="{3AF62739-ACF5-47CD-B9A1-AFB79EF86B96}"/>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8" name="Fußzeilenplatzhalter 4">
            <a:extLst>
              <a:ext uri="{FF2B5EF4-FFF2-40B4-BE49-F238E27FC236}">
                <a16:creationId xmlns:a16="http://schemas.microsoft.com/office/drawing/2014/main" id="{E9FBF5AE-5834-4F67-9855-62DB60DC7B37}"/>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9" name="Foliennummernplatzhalter 5">
            <a:extLst>
              <a:ext uri="{FF2B5EF4-FFF2-40B4-BE49-F238E27FC236}">
                <a16:creationId xmlns:a16="http://schemas.microsoft.com/office/drawing/2014/main" id="{CBF7FABD-5CC7-4A43-B3F7-4A44F18E8346}"/>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5</a:t>
            </a:fld>
            <a:endParaRPr lang="de-DE" dirty="0"/>
          </a:p>
        </p:txBody>
      </p:sp>
    </p:spTree>
    <p:extLst>
      <p:ext uri="{BB962C8B-B14F-4D97-AF65-F5344CB8AC3E}">
        <p14:creationId xmlns:p14="http://schemas.microsoft.com/office/powerpoint/2010/main" val="378609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Selected </a:t>
            </a:r>
            <a:r>
              <a:rPr lang="de-DE" dirty="0" err="1"/>
              <a:t>highlights</a:t>
            </a:r>
            <a:r>
              <a:rPr lang="de-DE" dirty="0"/>
              <a:t> </a:t>
            </a:r>
            <a:r>
              <a:rPr lang="de-DE" dirty="0" err="1"/>
              <a:t>from</a:t>
            </a:r>
            <a:r>
              <a:rPr lang="de-DE" dirty="0"/>
              <a:t> </a:t>
            </a:r>
            <a:r>
              <a:rPr lang="de-DE" dirty="0" err="1"/>
              <a:t>our</a:t>
            </a:r>
            <a:r>
              <a:rPr lang="de-DE" dirty="0"/>
              <a:t> different </a:t>
            </a:r>
            <a:r>
              <a:rPr lang="de-DE" dirty="0" err="1"/>
              <a:t>research</a:t>
            </a:r>
            <a:r>
              <a:rPr lang="de-DE" dirty="0"/>
              <a:t> </a:t>
            </a:r>
            <a:r>
              <a:rPr lang="de-DE" dirty="0" err="1"/>
              <a:t>fields</a:t>
            </a:r>
            <a:endParaRPr lang="de-DE" dirty="0"/>
          </a:p>
        </p:txBody>
      </p:sp>
      <p:sp>
        <p:nvSpPr>
          <p:cNvPr id="25" name="Rectangle 24">
            <a:extLst>
              <a:ext uri="{FF2B5EF4-FFF2-40B4-BE49-F238E27FC236}">
                <a16:creationId xmlns:a16="http://schemas.microsoft.com/office/drawing/2014/main" id="{8C1CF821-1E1E-48C7-B942-04E4C8566720}"/>
              </a:ext>
            </a:extLst>
          </p:cNvPr>
          <p:cNvSpPr/>
          <p:nvPr/>
        </p:nvSpPr>
        <p:spPr>
          <a:xfrm>
            <a:off x="755576" y="4005631"/>
            <a:ext cx="3960440" cy="1245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Disruptions</a:t>
            </a:r>
          </a:p>
        </p:txBody>
      </p:sp>
      <p:sp>
        <p:nvSpPr>
          <p:cNvPr id="26" name="Rectangle 25">
            <a:extLst>
              <a:ext uri="{FF2B5EF4-FFF2-40B4-BE49-F238E27FC236}">
                <a16:creationId xmlns:a16="http://schemas.microsoft.com/office/drawing/2014/main" id="{E0667DBA-D71C-4A10-B4E0-2E460F7C63CF}"/>
              </a:ext>
            </a:extLst>
          </p:cNvPr>
          <p:cNvSpPr/>
          <p:nvPr/>
        </p:nvSpPr>
        <p:spPr>
          <a:xfrm>
            <a:off x="755576" y="1839571"/>
            <a:ext cx="3960440" cy="1245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Edge &amp; SOL</a:t>
            </a:r>
          </a:p>
        </p:txBody>
      </p:sp>
      <p:sp>
        <p:nvSpPr>
          <p:cNvPr id="28" name="Rectangle 27">
            <a:extLst>
              <a:ext uri="{FF2B5EF4-FFF2-40B4-BE49-F238E27FC236}">
                <a16:creationId xmlns:a16="http://schemas.microsoft.com/office/drawing/2014/main" id="{09481B04-9AE2-4350-A335-C577E72DB214}"/>
              </a:ext>
            </a:extLst>
          </p:cNvPr>
          <p:cNvSpPr/>
          <p:nvPr/>
        </p:nvSpPr>
        <p:spPr>
          <a:xfrm>
            <a:off x="6692856" y="1839571"/>
            <a:ext cx="3960440" cy="12453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Core</a:t>
            </a:r>
          </a:p>
        </p:txBody>
      </p:sp>
      <p:sp>
        <p:nvSpPr>
          <p:cNvPr id="13" name="Datumsplatzhalter 3">
            <a:extLst>
              <a:ext uri="{FF2B5EF4-FFF2-40B4-BE49-F238E27FC236}">
                <a16:creationId xmlns:a16="http://schemas.microsoft.com/office/drawing/2014/main" id="{C038DD58-E5BB-4D86-8657-21B21FEE2570}"/>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4" name="Fußzeilenplatzhalter 4">
            <a:extLst>
              <a:ext uri="{FF2B5EF4-FFF2-40B4-BE49-F238E27FC236}">
                <a16:creationId xmlns:a16="http://schemas.microsoft.com/office/drawing/2014/main" id="{CD19E6D8-F1EB-4FEF-98F2-D662EEF52C77}"/>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5" name="Foliennummernplatzhalter 5">
            <a:extLst>
              <a:ext uri="{FF2B5EF4-FFF2-40B4-BE49-F238E27FC236}">
                <a16:creationId xmlns:a16="http://schemas.microsoft.com/office/drawing/2014/main" id="{93F6DB05-C4E0-48E7-BB2D-886395CFD439}"/>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6</a:t>
            </a:fld>
            <a:endParaRPr lang="de-DE" dirty="0"/>
          </a:p>
        </p:txBody>
      </p:sp>
    </p:spTree>
    <p:extLst>
      <p:ext uri="{BB962C8B-B14F-4D97-AF65-F5344CB8AC3E}">
        <p14:creationId xmlns:p14="http://schemas.microsoft.com/office/powerpoint/2010/main" val="80462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379A3-13BE-4119-A08A-88B4FEFF3670}"/>
              </a:ext>
            </a:extLst>
          </p:cNvPr>
          <p:cNvSpPr>
            <a:spLocks noGrp="1"/>
          </p:cNvSpPr>
          <p:nvPr>
            <p:ph type="title"/>
          </p:nvPr>
        </p:nvSpPr>
        <p:spPr/>
        <p:txBody>
          <a:bodyPr/>
          <a:lstStyle/>
          <a:p>
            <a:r>
              <a:rPr lang="de-DE" dirty="0"/>
              <a:t>Selected </a:t>
            </a:r>
            <a:r>
              <a:rPr lang="de-DE" dirty="0" err="1"/>
              <a:t>highlights</a:t>
            </a:r>
            <a:r>
              <a:rPr lang="de-DE" dirty="0"/>
              <a:t> </a:t>
            </a:r>
            <a:r>
              <a:rPr lang="de-DE" dirty="0" err="1"/>
              <a:t>from</a:t>
            </a:r>
            <a:r>
              <a:rPr lang="de-DE" dirty="0"/>
              <a:t> </a:t>
            </a:r>
            <a:r>
              <a:rPr lang="de-DE" dirty="0" err="1"/>
              <a:t>our</a:t>
            </a:r>
            <a:r>
              <a:rPr lang="de-DE" dirty="0"/>
              <a:t> different </a:t>
            </a:r>
            <a:r>
              <a:rPr lang="de-DE" dirty="0" err="1"/>
              <a:t>research</a:t>
            </a:r>
            <a:r>
              <a:rPr lang="de-DE" dirty="0"/>
              <a:t> </a:t>
            </a:r>
            <a:r>
              <a:rPr lang="de-DE" dirty="0" err="1"/>
              <a:t>fields</a:t>
            </a:r>
            <a:endParaRPr lang="de-DE" dirty="0"/>
          </a:p>
        </p:txBody>
      </p:sp>
      <p:sp>
        <p:nvSpPr>
          <p:cNvPr id="25" name="Rectangle 24">
            <a:extLst>
              <a:ext uri="{FF2B5EF4-FFF2-40B4-BE49-F238E27FC236}">
                <a16:creationId xmlns:a16="http://schemas.microsoft.com/office/drawing/2014/main" id="{8C1CF821-1E1E-48C7-B942-04E4C8566720}"/>
              </a:ext>
            </a:extLst>
          </p:cNvPr>
          <p:cNvSpPr/>
          <p:nvPr/>
        </p:nvSpPr>
        <p:spPr>
          <a:xfrm>
            <a:off x="755576" y="4005631"/>
            <a:ext cx="3960440" cy="124537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90000"/>
                  </a:schemeClr>
                </a:solidFill>
              </a:rPr>
              <a:t>Disruptions</a:t>
            </a:r>
          </a:p>
        </p:txBody>
      </p:sp>
      <p:sp>
        <p:nvSpPr>
          <p:cNvPr id="26" name="Rectangle 25">
            <a:extLst>
              <a:ext uri="{FF2B5EF4-FFF2-40B4-BE49-F238E27FC236}">
                <a16:creationId xmlns:a16="http://schemas.microsoft.com/office/drawing/2014/main" id="{E0667DBA-D71C-4A10-B4E0-2E460F7C63CF}"/>
              </a:ext>
            </a:extLst>
          </p:cNvPr>
          <p:cNvSpPr/>
          <p:nvPr/>
        </p:nvSpPr>
        <p:spPr>
          <a:xfrm>
            <a:off x="755576" y="1839571"/>
            <a:ext cx="3960440" cy="1245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Edge &amp; SOL</a:t>
            </a:r>
          </a:p>
        </p:txBody>
      </p:sp>
      <p:sp>
        <p:nvSpPr>
          <p:cNvPr id="15" name="Rectangle 27">
            <a:extLst>
              <a:ext uri="{FF2B5EF4-FFF2-40B4-BE49-F238E27FC236}">
                <a16:creationId xmlns:a16="http://schemas.microsoft.com/office/drawing/2014/main" id="{645A7701-8E4B-4FEE-AF79-45CE6F5C44ED}"/>
              </a:ext>
            </a:extLst>
          </p:cNvPr>
          <p:cNvSpPr/>
          <p:nvPr/>
        </p:nvSpPr>
        <p:spPr>
          <a:xfrm>
            <a:off x="6692856" y="1839571"/>
            <a:ext cx="3960440" cy="12453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rPr>
              <a:t>Core</a:t>
            </a:r>
          </a:p>
        </p:txBody>
      </p:sp>
      <p:sp>
        <p:nvSpPr>
          <p:cNvPr id="13" name="Datumsplatzhalter 3">
            <a:extLst>
              <a:ext uri="{FF2B5EF4-FFF2-40B4-BE49-F238E27FC236}">
                <a16:creationId xmlns:a16="http://schemas.microsoft.com/office/drawing/2014/main" id="{4E710AD5-C2D0-440F-B938-3A78808BCDE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6" name="Fußzeilenplatzhalter 4">
            <a:extLst>
              <a:ext uri="{FF2B5EF4-FFF2-40B4-BE49-F238E27FC236}">
                <a16:creationId xmlns:a16="http://schemas.microsoft.com/office/drawing/2014/main" id="{0372FF08-DB71-4E72-9559-7DB2B68703D2}"/>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7" name="Foliennummernplatzhalter 5">
            <a:extLst>
              <a:ext uri="{FF2B5EF4-FFF2-40B4-BE49-F238E27FC236}">
                <a16:creationId xmlns:a16="http://schemas.microsoft.com/office/drawing/2014/main" id="{AE4CBE35-7E14-43AA-901C-15E949FCE5B4}"/>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7</a:t>
            </a:fld>
            <a:endParaRPr lang="de-DE" dirty="0"/>
          </a:p>
        </p:txBody>
      </p:sp>
    </p:spTree>
    <p:extLst>
      <p:ext uri="{BB962C8B-B14F-4D97-AF65-F5344CB8AC3E}">
        <p14:creationId xmlns:p14="http://schemas.microsoft.com/office/powerpoint/2010/main" val="89843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37BFE0-8C5E-4B20-ABAB-DFBE14957AD5}"/>
              </a:ext>
            </a:extLst>
          </p:cNvPr>
          <p:cNvSpPr>
            <a:spLocks noGrp="1"/>
          </p:cNvSpPr>
          <p:nvPr>
            <p:ph sz="quarter" idx="13"/>
          </p:nvPr>
        </p:nvSpPr>
        <p:spPr/>
        <p:txBody>
          <a:bodyPr>
            <a:normAutofit lnSpcReduction="10000"/>
          </a:bodyPr>
          <a:lstStyle/>
          <a:p>
            <a:pPr marL="285750" indent="-285750">
              <a:buFont typeface="Arial" panose="020B0604020202020204" pitchFamily="34" charset="0"/>
              <a:buChar char="•"/>
            </a:pPr>
            <a:r>
              <a:rPr lang="en-US" b="1" dirty="0"/>
              <a:t>High confinement plasmas (“H-mode”) feature a </a:t>
            </a:r>
            <a:r>
              <a:rPr lang="en-US" b="1" dirty="0">
                <a:solidFill>
                  <a:srgbClr val="C00000"/>
                </a:solidFill>
              </a:rPr>
              <a:t>pedestal region </a:t>
            </a:r>
            <a:r>
              <a:rPr lang="en-US" b="1" dirty="0"/>
              <a:t>at the edge with particularly </a:t>
            </a:r>
            <a:r>
              <a:rPr lang="en-US" b="1" dirty="0">
                <a:solidFill>
                  <a:srgbClr val="C00000"/>
                </a:solidFill>
              </a:rPr>
              <a:t>high pressure gradients, current densities and shear flows</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Pressure gradients and current densities can destabilize “peeling-ballooning modes”. Shear flows act stabilizing. Depending on the regime, this can lead to </a:t>
            </a:r>
            <a:r>
              <a:rPr lang="en-US" b="1" dirty="0">
                <a:solidFill>
                  <a:srgbClr val="C00000"/>
                </a:solidFill>
              </a:rPr>
              <a:t>large periodic edge localized mode (ELM) crashes, which expel ~10% of the plasma stored energy</a:t>
            </a:r>
            <a:r>
              <a:rPr lang="en-US" dirty="0">
                <a:solidFill>
                  <a:srgbClr val="C00000"/>
                </a:solidFill>
              </a:rPr>
              <a:t> </a:t>
            </a:r>
            <a:r>
              <a:rPr lang="en-US" dirty="0"/>
              <a:t>in a time scale of a millisecond.</a:t>
            </a:r>
          </a:p>
          <a:p>
            <a:pPr marL="285750" indent="-285750">
              <a:buFont typeface="Arial" panose="020B0604020202020204" pitchFamily="34" charset="0"/>
              <a:buChar char="•"/>
            </a:pPr>
            <a:r>
              <a:rPr lang="en-US" dirty="0"/>
              <a:t>Such transient heat loads are problematic for the lifetime of material components.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Thus, deep understanding of the processes is needed to either </a:t>
            </a:r>
            <a:r>
              <a:rPr lang="en-US" b="1" dirty="0"/>
              <a:t>actively control </a:t>
            </a:r>
            <a:r>
              <a:rPr lang="en-US" dirty="0"/>
              <a:t>these ELMs or reliably operate in </a:t>
            </a:r>
            <a:r>
              <a:rPr lang="en-US" b="1" dirty="0"/>
              <a:t>naturally ELM free regimes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Plasma edge instabilities are directly connected to exhaust questions regarding </a:t>
            </a:r>
            <a:r>
              <a:rPr lang="en-US" b="1" dirty="0"/>
              <a:t>scrape-off layer and divertor</a:t>
            </a:r>
            <a:endParaRPr lang="de-DE" b="1" dirty="0"/>
          </a:p>
        </p:txBody>
      </p:sp>
      <p:sp>
        <p:nvSpPr>
          <p:cNvPr id="6" name="Title 5">
            <a:extLst>
              <a:ext uri="{FF2B5EF4-FFF2-40B4-BE49-F238E27FC236}">
                <a16:creationId xmlns:a16="http://schemas.microsoft.com/office/drawing/2014/main" id="{A7E0338B-1ED4-411A-A7E2-265DA3F2DF57}"/>
              </a:ext>
            </a:extLst>
          </p:cNvPr>
          <p:cNvSpPr>
            <a:spLocks noGrp="1"/>
          </p:cNvSpPr>
          <p:nvPr>
            <p:ph type="title"/>
          </p:nvPr>
        </p:nvSpPr>
        <p:spPr/>
        <p:txBody>
          <a:bodyPr/>
          <a:lstStyle/>
          <a:p>
            <a:r>
              <a:rPr lang="en-US" dirty="0"/>
              <a:t>Edge instabilities in a nutshell</a:t>
            </a:r>
            <a:endParaRPr lang="de-DE" dirty="0"/>
          </a:p>
        </p:txBody>
      </p:sp>
      <p:sp>
        <p:nvSpPr>
          <p:cNvPr id="10" name="Datumsplatzhalter 3">
            <a:extLst>
              <a:ext uri="{FF2B5EF4-FFF2-40B4-BE49-F238E27FC236}">
                <a16:creationId xmlns:a16="http://schemas.microsoft.com/office/drawing/2014/main" id="{D99A6AE0-F6D7-426D-85D5-24952FA8A3D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2B78F00-B724-40E6-9B09-D0A53D1E8753}"/>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3E2CCC1A-0C66-4EF4-A6D3-B0D82FB15B00}"/>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8</a:t>
            </a:fld>
            <a:endParaRPr lang="de-DE" dirty="0"/>
          </a:p>
        </p:txBody>
      </p:sp>
    </p:spTree>
    <p:extLst>
      <p:ext uri="{BB962C8B-B14F-4D97-AF65-F5344CB8AC3E}">
        <p14:creationId xmlns:p14="http://schemas.microsoft.com/office/powerpoint/2010/main" val="1013787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E0338B-1ED4-411A-A7E2-265DA3F2DF57}"/>
              </a:ext>
            </a:extLst>
          </p:cNvPr>
          <p:cNvSpPr>
            <a:spLocks noGrp="1"/>
          </p:cNvSpPr>
          <p:nvPr>
            <p:ph type="title"/>
          </p:nvPr>
        </p:nvSpPr>
        <p:spPr/>
        <p:txBody>
          <a:bodyPr/>
          <a:lstStyle/>
          <a:p>
            <a:r>
              <a:rPr lang="en-US" dirty="0"/>
              <a:t>Edge localized mode cycles</a:t>
            </a:r>
            <a:endParaRPr lang="de-DE" dirty="0"/>
          </a:p>
        </p:txBody>
      </p:sp>
      <p:sp>
        <p:nvSpPr>
          <p:cNvPr id="10" name="Datumsplatzhalter 3">
            <a:extLst>
              <a:ext uri="{FF2B5EF4-FFF2-40B4-BE49-F238E27FC236}">
                <a16:creationId xmlns:a16="http://schemas.microsoft.com/office/drawing/2014/main" id="{D99A6AE0-F6D7-426D-85D5-24952FA8A3D9}"/>
              </a:ext>
            </a:extLst>
          </p:cNvPr>
          <p:cNvSpPr>
            <a:spLocks noGrp="1"/>
          </p:cNvSpPr>
          <p:nvPr>
            <p:ph type="dt" sz="half" idx="14"/>
          </p:nvPr>
        </p:nvSpPr>
        <p:spPr>
          <a:xfrm>
            <a:off x="4053455" y="6561600"/>
            <a:ext cx="7227319" cy="144000"/>
          </a:xfrm>
        </p:spPr>
        <p:txBody>
          <a:bodyPr/>
          <a:lstStyle/>
          <a:p>
            <a:r>
              <a:rPr lang="de-DE" dirty="0"/>
              <a:t>TSVV 8: MHD </a:t>
            </a:r>
            <a:r>
              <a:rPr lang="de-DE" dirty="0" err="1"/>
              <a:t>Transients</a:t>
            </a:r>
            <a:endParaRPr lang="de-DE" dirty="0"/>
          </a:p>
        </p:txBody>
      </p:sp>
      <p:sp>
        <p:nvSpPr>
          <p:cNvPr id="11" name="Fußzeilenplatzhalter 4">
            <a:extLst>
              <a:ext uri="{FF2B5EF4-FFF2-40B4-BE49-F238E27FC236}">
                <a16:creationId xmlns:a16="http://schemas.microsoft.com/office/drawing/2014/main" id="{62B78F00-B724-40E6-9B09-D0A53D1E8753}"/>
              </a:ext>
            </a:extLst>
          </p:cNvPr>
          <p:cNvSpPr>
            <a:spLocks noGrp="1"/>
          </p:cNvSpPr>
          <p:nvPr>
            <p:ph type="ftr" sz="quarter" idx="15"/>
          </p:nvPr>
        </p:nvSpPr>
        <p:spPr>
          <a:xfrm>
            <a:off x="658813" y="6561600"/>
            <a:ext cx="6115051" cy="144000"/>
          </a:xfrm>
        </p:spPr>
        <p:txBody>
          <a:bodyPr/>
          <a:lstStyle/>
          <a:p>
            <a:r>
              <a:rPr lang="de-DE" dirty="0"/>
              <a:t>Max-Planck-Institut für Plasmaphysik | Matthias Hoelzl | Jan 14th 2026</a:t>
            </a:r>
          </a:p>
        </p:txBody>
      </p:sp>
      <p:sp>
        <p:nvSpPr>
          <p:cNvPr id="12" name="Foliennummernplatzhalter 5">
            <a:extLst>
              <a:ext uri="{FF2B5EF4-FFF2-40B4-BE49-F238E27FC236}">
                <a16:creationId xmlns:a16="http://schemas.microsoft.com/office/drawing/2014/main" id="{3E2CCC1A-0C66-4EF4-A6D3-B0D82FB15B00}"/>
              </a:ext>
            </a:extLst>
          </p:cNvPr>
          <p:cNvSpPr>
            <a:spLocks noGrp="1"/>
          </p:cNvSpPr>
          <p:nvPr>
            <p:ph type="sldNum" sz="quarter" idx="16"/>
          </p:nvPr>
        </p:nvSpPr>
        <p:spPr>
          <a:xfrm>
            <a:off x="11280774" y="6561601"/>
            <a:ext cx="217349" cy="144000"/>
          </a:xfrm>
        </p:spPr>
        <p:txBody>
          <a:bodyPr/>
          <a:lstStyle/>
          <a:p>
            <a:fld id="{ECE691D0-CC49-4FC7-9C4D-6112B0CB3A76}" type="slidenum">
              <a:rPr lang="de-DE" smtClean="0"/>
              <a:pPr/>
              <a:t>9</a:t>
            </a:fld>
            <a:endParaRPr lang="de-DE" dirty="0"/>
          </a:p>
        </p:txBody>
      </p:sp>
      <p:pic>
        <p:nvPicPr>
          <p:cNvPr id="9" name="Picture 6">
            <a:extLst>
              <a:ext uri="{FF2B5EF4-FFF2-40B4-BE49-F238E27FC236}">
                <a16:creationId xmlns:a16="http://schemas.microsoft.com/office/drawing/2014/main" id="{278D0B79-38B6-4012-8D9D-185A4079C963}"/>
              </a:ext>
            </a:extLst>
          </p:cNvPr>
          <p:cNvPicPr>
            <a:picLocks noChangeAspect="1"/>
          </p:cNvPicPr>
          <p:nvPr/>
        </p:nvPicPr>
        <p:blipFill>
          <a:blip r:embed="rId2"/>
          <a:stretch>
            <a:fillRect/>
          </a:stretch>
        </p:blipFill>
        <p:spPr>
          <a:xfrm>
            <a:off x="697976" y="2557260"/>
            <a:ext cx="5475115" cy="3672408"/>
          </a:xfrm>
          <a:prstGeom prst="rect">
            <a:avLst/>
          </a:prstGeom>
        </p:spPr>
      </p:pic>
      <p:sp>
        <p:nvSpPr>
          <p:cNvPr id="13" name="Content Placeholder 1">
            <a:extLst>
              <a:ext uri="{FF2B5EF4-FFF2-40B4-BE49-F238E27FC236}">
                <a16:creationId xmlns:a16="http://schemas.microsoft.com/office/drawing/2014/main" id="{1DB2D055-F0DA-4B9F-9CE8-7D322328DE8D}"/>
              </a:ext>
            </a:extLst>
          </p:cNvPr>
          <p:cNvSpPr>
            <a:spLocks noGrp="1"/>
          </p:cNvSpPr>
          <p:nvPr>
            <p:ph sz="quarter" idx="13"/>
          </p:nvPr>
        </p:nvSpPr>
        <p:spPr>
          <a:xfrm>
            <a:off x="6773864" y="1281374"/>
            <a:ext cx="4591614" cy="4843462"/>
          </a:xfrm>
        </p:spPr>
        <p:txBody>
          <a:bodyPr>
            <a:normAutofit/>
          </a:bodyPr>
          <a:lstStyle/>
          <a:p>
            <a:pPr marL="285750" indent="-285750">
              <a:buFont typeface="Arial" panose="020B0604020202020204" pitchFamily="34" charset="0"/>
              <a:buChar char="•"/>
            </a:pPr>
            <a:r>
              <a:rPr lang="en-US" dirty="0"/>
              <a:t>The interplay between stabilizing and destabilizing effects leads to periodic edge localized modes with very similar properties as in the experiment in terms of size, precursors and explosive onset</a:t>
            </a:r>
            <a:endParaRPr lang="de-DE" dirty="0"/>
          </a:p>
        </p:txBody>
      </p:sp>
      <p:sp>
        <p:nvSpPr>
          <p:cNvPr id="14" name="TextBox 7">
            <a:extLst>
              <a:ext uri="{FF2B5EF4-FFF2-40B4-BE49-F238E27FC236}">
                <a16:creationId xmlns:a16="http://schemas.microsoft.com/office/drawing/2014/main" id="{43DFCF36-96A6-43E7-B974-F4FB7976A20A}"/>
              </a:ext>
            </a:extLst>
          </p:cNvPr>
          <p:cNvSpPr txBox="1"/>
          <p:nvPr/>
        </p:nvSpPr>
        <p:spPr>
          <a:xfrm>
            <a:off x="5795973" y="6633600"/>
            <a:ext cx="1578958" cy="169277"/>
          </a:xfrm>
          <a:prstGeom prst="rect">
            <a:avLst/>
          </a:prstGeom>
          <a:noFill/>
        </p:spPr>
        <p:txBody>
          <a:bodyPr wrap="none" lIns="0" tIns="0" rIns="0" bIns="0" rtlCol="0" anchor="t" anchorCtr="0">
            <a:spAutoFit/>
          </a:bodyPr>
          <a:lstStyle/>
          <a:p>
            <a:pPr algn="l">
              <a:spcBef>
                <a:spcPts val="1150"/>
              </a:spcBef>
            </a:pPr>
            <a:r>
              <a:rPr lang="en-US" sz="1100" b="1" dirty="0">
                <a:solidFill>
                  <a:srgbClr val="0070C0"/>
                </a:solidFill>
              </a:rPr>
              <a:t>A Cathey, M Hoelzl et al</a:t>
            </a:r>
          </a:p>
        </p:txBody>
      </p:sp>
    </p:spTree>
    <p:extLst>
      <p:ext uri="{BB962C8B-B14F-4D97-AF65-F5344CB8AC3E}">
        <p14:creationId xmlns:p14="http://schemas.microsoft.com/office/powerpoint/2010/main" val="4577736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IPP 2022_Final(1)</Template>
  <TotalTime>0</TotalTime>
  <Words>6726</Words>
  <Application>Microsoft Office PowerPoint</Application>
  <PresentationFormat>Breitbild</PresentationFormat>
  <Paragraphs>480</Paragraphs>
  <Slides>43</Slides>
  <Notes>0</Notes>
  <HiddenSlides>0</HiddenSlides>
  <MMClips>2</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43</vt:i4>
      </vt:variant>
    </vt:vector>
  </HeadingPairs>
  <TitlesOfParts>
    <vt:vector size="52" baseType="lpstr">
      <vt:lpstr>.SF NS Symbols Regular</vt:lpstr>
      <vt:lpstr>Arial</vt:lpstr>
      <vt:lpstr>Arial Narrow</vt:lpstr>
      <vt:lpstr>Calibri</vt:lpstr>
      <vt:lpstr>Symbol</vt:lpstr>
      <vt:lpstr>Times New Roman</vt:lpstr>
      <vt:lpstr>Wingdings 3</vt:lpstr>
      <vt:lpstr>IPP</vt:lpstr>
      <vt:lpstr>think-cell Folie</vt:lpstr>
      <vt:lpstr>Simulating large-scale transient plasma dynamics in magnetically confined fusion plasmas  </vt:lpstr>
      <vt:lpstr>Why simulate large scale plasma instabilities?</vt:lpstr>
      <vt:lpstr>Challenges</vt:lpstr>
      <vt:lpstr>Main codes &amp; models</vt:lpstr>
      <vt:lpstr>Subjects</vt:lpstr>
      <vt:lpstr>Selected highlights from our different research fields</vt:lpstr>
      <vt:lpstr>Selected highlights from our different research fields</vt:lpstr>
      <vt:lpstr>Edge instabilities in a nutshell</vt:lpstr>
      <vt:lpstr>Edge localized mode cycles</vt:lpstr>
      <vt:lpstr>Edge localized mode cycles</vt:lpstr>
      <vt:lpstr>Edge localized mode cycles</vt:lpstr>
      <vt:lpstr>Pellet ELM triggering</vt:lpstr>
      <vt:lpstr>Pellet ELM triggering</vt:lpstr>
      <vt:lpstr>Pellet ELM triggering</vt:lpstr>
      <vt:lpstr>ELM free regimes</vt:lpstr>
      <vt:lpstr>Active ELM control</vt:lpstr>
      <vt:lpstr>Incorporating advanced physics effects</vt:lpstr>
      <vt:lpstr>Tungsten in RMP plasmas</vt:lpstr>
      <vt:lpstr>CASTOR3D: Linear extended visco-resistive MHD with neoclassical flows applied to ASDEX Upgrade</vt:lpstr>
      <vt:lpstr>Selected highlights from our different research fields</vt:lpstr>
      <vt:lpstr>Flux pumping</vt:lpstr>
      <vt:lpstr>Selected highlights from our different research fields</vt:lpstr>
      <vt:lpstr>Disruptions in a nutshell</vt:lpstr>
      <vt:lpstr>Mitigation</vt:lpstr>
      <vt:lpstr>Mechanism of vertical force mitigation</vt:lpstr>
      <vt:lpstr>Incorporating accurate 3D plasma 3D wall effects</vt:lpstr>
      <vt:lpstr>Selected highlights from our different research fields</vt:lpstr>
      <vt:lpstr>JOREK as GK Code</vt:lpstr>
      <vt:lpstr>JOREK as GK Code: ITG/TEM in COMPASS L-Mode</vt:lpstr>
      <vt:lpstr>Piecewise Field-Aligned Finite Elements for Multi-Harmonic PiC Simulations in TRIMEG</vt:lpstr>
      <vt:lpstr>Support of further work</vt:lpstr>
      <vt:lpstr>Summary</vt:lpstr>
      <vt:lpstr>BACKUP SLIDES</vt:lpstr>
      <vt:lpstr>International team (as of IAEA-FEC overview poster)</vt:lpstr>
      <vt:lpstr>Selected recent publications</vt:lpstr>
      <vt:lpstr>Physics models used in the JOREK code</vt:lpstr>
      <vt:lpstr>Numerical methods: Spatial discretization</vt:lpstr>
      <vt:lpstr>Numerical methods: Spatial discretization</vt:lpstr>
      <vt:lpstr>Numerical methods: Spatial discretization</vt:lpstr>
      <vt:lpstr>Problem size, solver and preconditioner</vt:lpstr>
      <vt:lpstr>Problem size, solver and preconditioner</vt:lpstr>
      <vt:lpstr>HPC</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Matthias Hoelzl</dc:creator>
  <cp:lastModifiedBy>Matthias Hölzl</cp:lastModifiedBy>
  <cp:revision>305</cp:revision>
  <dcterms:created xsi:type="dcterms:W3CDTF">2023-06-26T06:41:08Z</dcterms:created>
  <dcterms:modified xsi:type="dcterms:W3CDTF">2026-01-14T13:06:54Z</dcterms:modified>
</cp:coreProperties>
</file>