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71" r:id="rId5"/>
  </p:sldMasterIdLst>
  <p:notesMasterIdLst>
    <p:notesMasterId r:id="rId34"/>
  </p:notesMasterIdLst>
  <p:sldIdLst>
    <p:sldId id="256" r:id="rId6"/>
    <p:sldId id="317" r:id="rId7"/>
    <p:sldId id="332" r:id="rId8"/>
    <p:sldId id="333" r:id="rId9"/>
    <p:sldId id="334" r:id="rId10"/>
    <p:sldId id="335" r:id="rId11"/>
    <p:sldId id="336" r:id="rId12"/>
    <p:sldId id="337" r:id="rId13"/>
    <p:sldId id="338" r:id="rId14"/>
    <p:sldId id="355" r:id="rId15"/>
    <p:sldId id="315" r:id="rId16"/>
    <p:sldId id="356" r:id="rId17"/>
    <p:sldId id="357" r:id="rId18"/>
    <p:sldId id="358" r:id="rId19"/>
    <p:sldId id="366" r:id="rId20"/>
    <p:sldId id="364" r:id="rId21"/>
    <p:sldId id="378" r:id="rId22"/>
    <p:sldId id="365" r:id="rId23"/>
    <p:sldId id="367" r:id="rId24"/>
    <p:sldId id="361" r:id="rId25"/>
    <p:sldId id="362" r:id="rId26"/>
    <p:sldId id="363" r:id="rId27"/>
    <p:sldId id="372" r:id="rId28"/>
    <p:sldId id="377" r:id="rId29"/>
    <p:sldId id="373" r:id="rId30"/>
    <p:sldId id="374" r:id="rId31"/>
    <p:sldId id="375" r:id="rId32"/>
    <p:sldId id="37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9900"/>
    <a:srgbClr val="9900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47B9C-FA66-3140-BA18-EEBDC97CAF72}" type="datetimeFigureOut">
              <a:rPr lang="en-HU" smtClean="0"/>
              <a:t>01/14/2026</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A324-DFA8-D040-9055-3D6CD64BF146}" type="slidenum">
              <a:rPr lang="en-HU" smtClean="0"/>
              <a:t>‹N°›</a:t>
            </a:fld>
            <a:endParaRPr lang="en-HU"/>
          </a:p>
        </p:txBody>
      </p:sp>
    </p:spTree>
    <p:extLst>
      <p:ext uri="{BB962C8B-B14F-4D97-AF65-F5344CB8AC3E}">
        <p14:creationId xmlns:p14="http://schemas.microsoft.com/office/powerpoint/2010/main" val="366527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Master" Target="../slideMasters/slideMaster2.xml"/><Relationship Id="rId4" Type="http://schemas.openxmlformats.org/officeDocument/2006/relationships/image" Target="../media/image25.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7381" y="2348880"/>
            <a:ext cx="11329259" cy="1296144"/>
          </a:xfrm>
        </p:spPr>
        <p:txBody>
          <a:bodyPr>
            <a:noAutofit/>
          </a:bodyPr>
          <a:lstStyle>
            <a:lvl1pPr algn="l">
              <a:defRPr sz="4667"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527381" y="4293096"/>
            <a:ext cx="5856651" cy="432048"/>
          </a:xfrm>
        </p:spPr>
        <p:txBody>
          <a:bodyPr>
            <a:normAutofit/>
          </a:bodyPr>
          <a:lstStyle>
            <a:lvl1pPr marL="0" indent="0" algn="l">
              <a:buNone/>
              <a:defRPr sz="2933" b="1" baseline="0">
                <a:solidFill>
                  <a:schemeClr val="bg1"/>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207435" y="-457199"/>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6" name="Picture Placeholder 10"/>
          <p:cNvSpPr>
            <a:spLocks noGrp="1"/>
          </p:cNvSpPr>
          <p:nvPr>
            <p:ph type="pic" sz="quarter" idx="10" hasCustomPrompt="1"/>
          </p:nvPr>
        </p:nvSpPr>
        <p:spPr>
          <a:xfrm>
            <a:off x="527383" y="5691684"/>
            <a:ext cx="1727167" cy="905669"/>
          </a:xfrm>
        </p:spPr>
        <p:txBody>
          <a:bodyPr>
            <a:normAutofit/>
          </a:bodyPr>
          <a:lstStyle>
            <a:lvl1pPr marL="0" indent="0" algn="ctr">
              <a:buFontTx/>
              <a:buNone/>
              <a:defRPr sz="24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7632172" y="5661248"/>
            <a:ext cx="4224469"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grpSp>
        <p:nvGrpSpPr>
          <p:cNvPr id="9" name="Group 8"/>
          <p:cNvGrpSpPr/>
          <p:nvPr userDrawn="1"/>
        </p:nvGrpSpPr>
        <p:grpSpPr>
          <a:xfrm>
            <a:off x="24307044" y="40252897"/>
            <a:ext cx="13233195" cy="178164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562461" rtl="0" eaLnBrk="1" fontAlgn="base" latinLnBrk="0" hangingPunct="1">
                <a:lnSpc>
                  <a:spcPct val="100000"/>
                </a:lnSpc>
                <a:spcBef>
                  <a:spcPct val="0"/>
                </a:spcBef>
                <a:spcAft>
                  <a:spcPct val="0"/>
                </a:spcAft>
                <a:buClrTx/>
                <a:buSzTx/>
                <a:buFontTx/>
                <a:buNone/>
                <a:tabLst/>
              </a:pPr>
              <a:endParaRPr kumimoji="0" lang="en-US" sz="10933"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24510244" y="40405297"/>
            <a:ext cx="13233195" cy="178164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562461" rtl="0" eaLnBrk="1" fontAlgn="base" latinLnBrk="0" hangingPunct="1">
                <a:lnSpc>
                  <a:spcPct val="100000"/>
                </a:lnSpc>
                <a:spcBef>
                  <a:spcPct val="0"/>
                </a:spcBef>
                <a:spcAft>
                  <a:spcPct val="0"/>
                </a:spcAft>
                <a:buClrTx/>
                <a:buSzTx/>
                <a:buFontTx/>
                <a:buNone/>
                <a:tabLst/>
              </a:pPr>
              <a:endParaRPr kumimoji="0" lang="en-US" sz="10933"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24713444" y="40557697"/>
            <a:ext cx="13233195" cy="178164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562461" rtl="0" eaLnBrk="1" fontAlgn="base" latinLnBrk="0" hangingPunct="1">
                <a:lnSpc>
                  <a:spcPct val="100000"/>
                </a:lnSpc>
                <a:spcBef>
                  <a:spcPct val="0"/>
                </a:spcBef>
                <a:spcAft>
                  <a:spcPct val="0"/>
                </a:spcAft>
                <a:buClrTx/>
                <a:buSzTx/>
                <a:buFontTx/>
                <a:buNone/>
                <a:tabLst/>
              </a:pPr>
              <a:endParaRPr kumimoji="0" lang="en-US" sz="10933"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24916644" y="40710097"/>
            <a:ext cx="13233195" cy="178164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562461" rtl="0" eaLnBrk="1" fontAlgn="base" latinLnBrk="0" hangingPunct="1">
                <a:lnSpc>
                  <a:spcPct val="100000"/>
                </a:lnSpc>
                <a:spcBef>
                  <a:spcPct val="0"/>
                </a:spcBef>
                <a:spcAft>
                  <a:spcPct val="0"/>
                </a:spcAft>
                <a:buClrTx/>
                <a:buSzTx/>
                <a:buFontTx/>
                <a:buNone/>
                <a:tabLst/>
              </a:pPr>
              <a:endParaRPr kumimoji="0" lang="en-US" sz="10933"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12192000" cy="5568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48128" y="5760001"/>
            <a:ext cx="4608512" cy="865604"/>
          </a:xfrm>
          <a:prstGeom prst="rect">
            <a:avLst/>
          </a:prstGeom>
        </p:spPr>
      </p:pic>
    </p:spTree>
    <p:extLst>
      <p:ext uri="{BB962C8B-B14F-4D97-AF65-F5344CB8AC3E}">
        <p14:creationId xmlns:p14="http://schemas.microsoft.com/office/powerpoint/2010/main" val="117630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n>
                <a:noFill/>
              </a:ln>
              <a:effectLst/>
            </a:endParaRPr>
          </a:p>
        </p:txBody>
      </p:sp>
      <p:sp>
        <p:nvSpPr>
          <p:cNvPr id="2" name="Title 1"/>
          <p:cNvSpPr>
            <a:spLocks noGrp="1"/>
          </p:cNvSpPr>
          <p:nvPr>
            <p:ph type="title"/>
          </p:nvPr>
        </p:nvSpPr>
        <p:spPr>
          <a:xfrm>
            <a:off x="609600" y="76200"/>
            <a:ext cx="10058400" cy="457200"/>
          </a:xfrm>
        </p:spPr>
        <p:txBody>
          <a:bodyPr>
            <a:noAutofit/>
          </a:bodyPr>
          <a:lstStyle>
            <a:lvl1pPr algn="l">
              <a:lnSpc>
                <a:spcPts val="4267"/>
              </a:lnSpc>
              <a:defRPr sz="4267" b="1">
                <a:latin typeface="Arial" panose="020B0604020202020204" pitchFamily="34" charset="0"/>
                <a:cs typeface="Arial" panose="020B0604020202020204" pitchFamily="34" charset="0"/>
              </a:defRPr>
            </a:lvl1pPr>
          </a:lstStyle>
          <a:p>
            <a:r>
              <a:rPr lang="fr-FR"/>
              <a:t>Modifiez le style du titre</a:t>
            </a:r>
            <a:endParaRPr lang="en-GB" dirty="0"/>
          </a:p>
        </p:txBody>
      </p:sp>
      <p:sp>
        <p:nvSpPr>
          <p:cNvPr id="3" name="Content Placeholder 2"/>
          <p:cNvSpPr>
            <a:spLocks noGrp="1"/>
          </p:cNvSpPr>
          <p:nvPr>
            <p:ph idx="1"/>
          </p:nvPr>
        </p:nvSpPr>
        <p:spPr>
          <a:xfrm>
            <a:off x="609600" y="1412776"/>
            <a:ext cx="10972800" cy="4896544"/>
          </a:xfrm>
        </p:spPr>
        <p:txBody>
          <a:bodyPr/>
          <a:lstStyle>
            <a:lvl1pPr marL="457189" indent="-457189">
              <a:buFont typeface="Arial" panose="020B0604020202020204" pitchFamily="34" charset="0"/>
              <a:buChar char="•"/>
              <a:defRPr sz="3200">
                <a:latin typeface="Arial" panose="020B0604020202020204" pitchFamily="34" charset="0"/>
                <a:cs typeface="Arial" panose="020B0604020202020204" pitchFamily="34" charset="0"/>
              </a:defRPr>
            </a:lvl1pPr>
            <a:lvl2pPr marL="990575" indent="-380990">
              <a:buFont typeface="Arial" panose="020B0604020202020204" pitchFamily="34" charset="0"/>
              <a:buChar char="•"/>
              <a:defRPr sz="2667">
                <a:latin typeface="Arial" panose="020B0604020202020204" pitchFamily="34" charset="0"/>
                <a:cs typeface="Arial" panose="020B0604020202020204" pitchFamily="34" charset="0"/>
              </a:defRPr>
            </a:lvl2pPr>
            <a:lvl3pPr marL="1523962" indent="-304792">
              <a:buFont typeface="Arial" panose="020B0604020202020204" pitchFamily="34" charset="0"/>
              <a:buChar char="•"/>
              <a:defRPr sz="2400">
                <a:latin typeface="Arial" panose="020B0604020202020204" pitchFamily="34" charset="0"/>
                <a:cs typeface="Arial" panose="020B0604020202020204" pitchFamily="34" charset="0"/>
              </a:defRPr>
            </a:lvl3pPr>
            <a:lvl4pPr>
              <a:defRPr/>
            </a:lvl4pPr>
            <a:lvl5pPr>
              <a:defRPr/>
            </a:lvl5pPr>
          </a:lstStyle>
          <a:p>
            <a:pPr lvl="0"/>
            <a:r>
              <a:rPr lang="fr-FR"/>
              <a:t>Modifier les styles du texte du masque</a:t>
            </a:r>
          </a:p>
          <a:p>
            <a:pPr lvl="1"/>
            <a:r>
              <a:rPr lang="fr-FR"/>
              <a:t>Deuxième niveau</a:t>
            </a:r>
          </a:p>
          <a:p>
            <a:pPr lvl="2"/>
            <a:r>
              <a:rPr lang="fr-FR"/>
              <a:t>Troisième niveau</a:t>
            </a:r>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8555" y="93574"/>
            <a:ext cx="490611" cy="498653"/>
          </a:xfrm>
          <a:prstGeom prst="rect">
            <a:avLst/>
          </a:prstGeom>
        </p:spPr>
      </p:pic>
    </p:spTree>
    <p:extLst>
      <p:ext uri="{BB962C8B-B14F-4D97-AF65-F5344CB8AC3E}">
        <p14:creationId xmlns:p14="http://schemas.microsoft.com/office/powerpoint/2010/main" val="416219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a:t>EUROfusion integrates R&amp;D in fusion science and technology to realize fusion in:</a:t>
            </a:r>
          </a:p>
          <a:p>
            <a:pPr marL="0" indent="0">
              <a:buNone/>
            </a:pPr>
            <a:endParaRPr lang="en-GB" sz="2400"/>
          </a:p>
          <a:p>
            <a:pPr marL="808038" indent="-808038">
              <a:lnSpc>
                <a:spcPct val="150000"/>
              </a:lnSpc>
              <a:buNone/>
            </a:pPr>
            <a:r>
              <a:rPr lang="en-GB" sz="2400" b="1"/>
              <a:t>29</a:t>
            </a:r>
            <a:r>
              <a:rPr lang="en-GB" sz="2400"/>
              <a:t> 	Countries</a:t>
            </a:r>
          </a:p>
          <a:p>
            <a:pPr marL="808038" indent="-808038">
              <a:lnSpc>
                <a:spcPct val="150000"/>
              </a:lnSpc>
              <a:buNone/>
            </a:pPr>
            <a:r>
              <a:rPr lang="en-GB" sz="2400" b="1"/>
              <a:t>31</a:t>
            </a:r>
            <a:r>
              <a:rPr lang="en-GB" sz="2400"/>
              <a:t> 	Research </a:t>
            </a:r>
            <a:r>
              <a:rPr lang="en-GB" sz="2400" err="1"/>
              <a:t>Centers</a:t>
            </a:r>
            <a:r>
              <a:rPr lang="en-GB" sz="2400"/>
              <a:t> and Institutes</a:t>
            </a:r>
          </a:p>
          <a:p>
            <a:pPr marL="0" indent="0">
              <a:lnSpc>
                <a:spcPct val="150000"/>
              </a:lnSpc>
              <a:buNone/>
            </a:pPr>
            <a:r>
              <a:rPr lang="en-GB" sz="2400" b="1"/>
              <a:t>169</a:t>
            </a:r>
            <a:r>
              <a:rPr lang="en-GB" sz="2400"/>
              <a:t>     Universities, industry partners and others</a:t>
            </a:r>
          </a:p>
          <a:p>
            <a:pPr marL="0" indent="0">
              <a:lnSpc>
                <a:spcPct val="150000"/>
              </a:lnSpc>
              <a:buNone/>
            </a:pPr>
            <a:endParaRPr lang="en-GB" sz="2400"/>
          </a:p>
          <a:p>
            <a:pPr marL="0" indent="0">
              <a:lnSpc>
                <a:spcPct val="150000"/>
              </a:lnSpc>
              <a:buNone/>
            </a:pPr>
            <a:r>
              <a:rPr lang="en-GB" sz="2400"/>
              <a:t>And brings together:</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1000</a:t>
            </a:r>
            <a:r>
              <a:rPr lang="en-GB" sz="2400" b="0" i="0" u="none" strike="noStrike">
                <a:solidFill>
                  <a:schemeClr val="tx1"/>
                </a:solidFill>
                <a:effectLst/>
                <a:latin typeface="+mn-lt"/>
              </a:rPr>
              <a:t> MSc and PhD students</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4000</a:t>
            </a:r>
            <a:r>
              <a:rPr lang="en-GB" sz="24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05400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Consortium Members &amp; Partners</a:t>
            </a:r>
          </a:p>
          <a:p>
            <a:pPr marL="0" indent="0">
              <a:buNone/>
            </a:pPr>
            <a:endParaRPr lang="en-GB" sz="2800" b="1" err="1">
              <a:solidFill>
                <a:schemeClr val="tx2"/>
              </a:solidFill>
            </a:endParaRPr>
          </a:p>
        </p:txBody>
      </p:sp>
    </p:spTree>
    <p:extLst>
      <p:ext uri="{BB962C8B-B14F-4D97-AF65-F5344CB8AC3E}">
        <p14:creationId xmlns:p14="http://schemas.microsoft.com/office/powerpoint/2010/main" val="20459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304891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a:solidFill>
                  <a:srgbClr val="374957"/>
                </a:solidFill>
                <a:effectLst/>
                <a:latin typeface="Poppins" pitchFamily="2" charset="77"/>
                <a:cs typeface="Poppins" pitchFamily="2" charset="77"/>
              </a:rPr>
              <a:t>"Icon made by </a:t>
            </a:r>
            <a:r>
              <a:rPr lang="en-GB" sz="1400" b="0" i="0" u="none" strike="noStrike" err="1">
                <a:solidFill>
                  <a:srgbClr val="22244E"/>
                </a:solidFill>
                <a:effectLst/>
                <a:latin typeface="Poppins" pitchFamily="2" charset="77"/>
                <a:cs typeface="Poppins" pitchFamily="2" charset="77"/>
              </a:rPr>
              <a:t>Freepik</a:t>
            </a:r>
            <a:r>
              <a:rPr lang="en-GB" sz="1400" b="0" i="0" u="none" strike="noStrike">
                <a:solidFill>
                  <a:srgbClr val="22244E"/>
                </a:solidFill>
                <a:effectLst/>
                <a:latin typeface="Poppins" pitchFamily="2" charset="77"/>
                <a:cs typeface="Poppins" pitchFamily="2" charset="77"/>
              </a:rPr>
              <a:t> </a:t>
            </a:r>
            <a:r>
              <a:rPr lang="en-GB" sz="1400" b="0" i="0">
                <a:solidFill>
                  <a:srgbClr val="374957"/>
                </a:solidFill>
                <a:effectLst/>
                <a:latin typeface="Poppins" pitchFamily="2" charset="77"/>
                <a:cs typeface="Poppins" pitchFamily="2" charset="77"/>
              </a:rPr>
              <a:t>from </a:t>
            </a:r>
            <a:r>
              <a:rPr lang="en-GB" sz="1400" b="0" i="0" u="none" strike="noStrike">
                <a:solidFill>
                  <a:srgbClr val="22244E"/>
                </a:solidFill>
                <a:effectLst/>
                <a:latin typeface="Poppins" pitchFamily="2" charset="77"/>
                <a:cs typeface="Poppins" pitchFamily="2" charset="77"/>
                <a:hlinkClick r:id="rId4"/>
              </a:rPr>
              <a:t>www.flaticon.com</a:t>
            </a:r>
            <a:r>
              <a:rPr lang="en-GB" sz="1400" b="0" i="0">
                <a:solidFill>
                  <a:srgbClr val="374957"/>
                </a:solidFill>
                <a:effectLst/>
                <a:latin typeface="Poppins" pitchFamily="2" charset="77"/>
                <a:cs typeface="Poppins" pitchFamily="2" charset="77"/>
              </a:rPr>
              <a:t>"</a:t>
            </a:r>
            <a:endParaRPr lang="en-HU" sz="140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FusionInCloseUp</a:t>
            </a:r>
            <a:endParaRPr lang="en-HU" sz="20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fusion2050</a:t>
            </a:r>
            <a:endParaRPr lang="en-HU" sz="20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eurofusion_consortium</a:t>
            </a:r>
            <a:endParaRPr lang="en-HU" sz="20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err="1">
                <a:solidFill>
                  <a:srgbClr val="374957"/>
                </a:solidFill>
                <a:effectLst/>
                <a:latin typeface="Poppins" pitchFamily="2" charset="77"/>
                <a:cs typeface="Poppins" pitchFamily="2" charset="77"/>
              </a:rPr>
              <a:t>eurofusion</a:t>
            </a:r>
            <a:endParaRPr lang="en-HU" sz="20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channels</a:t>
            </a:r>
          </a:p>
        </p:txBody>
      </p:sp>
    </p:spTree>
    <p:extLst>
      <p:ext uri="{BB962C8B-B14F-4D97-AF65-F5344CB8AC3E}">
        <p14:creationId xmlns:p14="http://schemas.microsoft.com/office/powerpoint/2010/main" val="95519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8" r:id="rId7"/>
    <p:sldLayoutId id="2147483667" r:id="rId8"/>
    <p:sldLayoutId id="2147483670"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r-FR"/>
              <a:t>Modifiez le style du titre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6A6D9FA1-99C7-4910-8E32-B85D378B0060}" type="slidenum">
              <a:rPr lang="en-GB" smtClean="0"/>
              <a:pPr/>
              <a:t>‹N°›</a:t>
            </a:fld>
            <a:endParaRPr lang="en-GB" dirty="0"/>
          </a:p>
        </p:txBody>
      </p:sp>
    </p:spTree>
    <p:extLst>
      <p:ext uri="{BB962C8B-B14F-4D97-AF65-F5344CB8AC3E}">
        <p14:creationId xmlns:p14="http://schemas.microsoft.com/office/powerpoint/2010/main" val="321110750"/>
      </p:ext>
    </p:extLst>
  </p:cSld>
  <p:clrMap bg1="lt1" tx1="dk1" bg2="lt2" tx2="dk2" accent1="accent1" accent2="accent2" accent3="accent3" accent4="accent4" accent5="accent5" accent6="accent6" hlink="hlink" folHlink="folHlink"/>
  <p:sldLayoutIdLst>
    <p:sldLayoutId id="2147483672" r:id="rId1"/>
    <p:sldLayoutId id="2147483673" r:id="rId2"/>
  </p:sldLayoutIdLst>
  <p:hf sldNum="0" hdr="0" ftr="0" dt="0"/>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www.jorek.eu/" TargetMode="External"/><Relationship Id="rId7" Type="http://schemas.openxmlformats.org/officeDocument/2006/relationships/hyperlink" Target="https://iopscience.iop.org/article/10.1088/1741-4326/aa95cd/meta" TargetMode="External"/><Relationship Id="rId2" Type="http://schemas.openxmlformats.org/officeDocument/2006/relationships/hyperlink" Target="https://ft.nephy.chalmers.se/dream/" TargetMode="External"/><Relationship Id="rId1" Type="http://schemas.openxmlformats.org/officeDocument/2006/relationships/slideLayout" Target="../slideLayouts/slideLayout11.xml"/><Relationship Id="rId6" Type="http://schemas.openxmlformats.org/officeDocument/2006/relationships/hyperlink" Target="https://doi.org/10.1088/1741-4326/ac75fd" TargetMode="External"/><Relationship Id="rId11" Type="http://schemas.openxmlformats.org/officeDocument/2006/relationships/image" Target="../media/image54.png"/><Relationship Id="rId5" Type="http://schemas.openxmlformats.org/officeDocument/2006/relationships/hyperlink" Target="https://iopscience.iop.org/article/10.1088/1361-6587/adaee7/meta" TargetMode="External"/><Relationship Id="rId10" Type="http://schemas.openxmlformats.org/officeDocument/2006/relationships/hyperlink" Target="https://www.sciencedirect.com/science/article/pii/S0010465521002101?via%3Dihub" TargetMode="External"/><Relationship Id="rId4" Type="http://schemas.openxmlformats.org/officeDocument/2006/relationships/hyperlink" Target="https://journals.aps.org/pre/abstract/10.1103/PhysRevE.99.063317" TargetMode="External"/><Relationship Id="rId9" Type="http://schemas.openxmlformats.org/officeDocument/2006/relationships/hyperlink" Target="https://iopscience.iop.org/article/10.1088/1741-4326/abf99f"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doi.org/10.1017/S0022377825000327" TargetMode="External"/><Relationship Id="rId3" Type="http://schemas.openxmlformats.org/officeDocument/2006/relationships/hyperlink" Target="https://iopscience.iop.org/article/10.1088/1741-4326/ad96ca/meta" TargetMode="External"/><Relationship Id="rId7" Type="http://schemas.openxmlformats.org/officeDocument/2006/relationships/hyperlink" Target="https://iopscience.iop.org/article/10.1088/1741-4326/ae2d70/meta" TargetMode="External"/><Relationship Id="rId2" Type="http://schemas.openxmlformats.org/officeDocument/2006/relationships/hyperlink" Target="https://doi.org/10.1017/S0022377823000466" TargetMode="External"/><Relationship Id="rId1" Type="http://schemas.openxmlformats.org/officeDocument/2006/relationships/slideLayout" Target="../slideLayouts/slideLayout11.xml"/><Relationship Id="rId6" Type="http://schemas.openxmlformats.org/officeDocument/2006/relationships/hyperlink" Target="https://iopscience.iop.org/article/10.1088/1361-6587/adaee7/meta" TargetMode="External"/><Relationship Id="rId11" Type="http://schemas.openxmlformats.org/officeDocument/2006/relationships/slide" Target="slide18.xml"/><Relationship Id="rId5" Type="http://schemas.openxmlformats.org/officeDocument/2006/relationships/hyperlink" Target="https://journals.aps.org/prl/abstract/10.1103/PhysRevLett.134.035101" TargetMode="External"/><Relationship Id="rId10" Type="http://schemas.openxmlformats.org/officeDocument/2006/relationships/hyperlink" Target="https://doi.org/10.1088/1361-6587/adbcd5" TargetMode="External"/><Relationship Id="rId4" Type="http://schemas.openxmlformats.org/officeDocument/2006/relationships/hyperlink" Target="https://doi.org/10.1088/1741-4326/ad3b1c" TargetMode="External"/><Relationship Id="rId9" Type="http://schemas.openxmlformats.org/officeDocument/2006/relationships/hyperlink" Target="https://doi.org/10.1088/1741-4326/ad8d66"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doi.org/10.1088/1741-4326/ad6e03" TargetMode="External"/><Relationship Id="rId3" Type="http://schemas.openxmlformats.org/officeDocument/2006/relationships/hyperlink" Target="https://doi.org/10.1088/1361-6587/ae140f" TargetMode="External"/><Relationship Id="rId7" Type="http://schemas.openxmlformats.org/officeDocument/2006/relationships/hyperlink" Target="https://iopscience.iop.org/article/10.1088/1361-6587/adaee7/meta" TargetMode="External"/><Relationship Id="rId2" Type="http://schemas.openxmlformats.org/officeDocument/2006/relationships/hyperlink" Target="https://www.cambridge.org/core/journals/journal-of-plasma-physics/article/reduced-kinetic-modelling-of-shattered-pellet-injection-in-asdex-upgrade/6CAE9C8A9A2676D38D1F6230029E254E" TargetMode="External"/><Relationship Id="rId1" Type="http://schemas.openxmlformats.org/officeDocument/2006/relationships/slideLayout" Target="../slideLayouts/slideLayout11.xml"/><Relationship Id="rId6" Type="http://schemas.openxmlformats.org/officeDocument/2006/relationships/hyperlink" Target="https://doi.org/10.1017/S0022377822001210" TargetMode="External"/><Relationship Id="rId5" Type="http://schemas.openxmlformats.org/officeDocument/2006/relationships/hyperlink" Target="https://doi.org/10.1088/1741-4326/acc417" TargetMode="External"/><Relationship Id="rId4" Type="http://schemas.openxmlformats.org/officeDocument/2006/relationships/hyperlink" Target="https://doi.org/10.1088/1361-6587/ac234b" TargetMode="External"/><Relationship Id="rId9" Type="http://schemas.openxmlformats.org/officeDocument/2006/relationships/slide" Target="slide19.xml"/></Relationships>
</file>

<file path=ppt/slides/_rels/slide14.xml.rels><?xml version="1.0" encoding="UTF-8" standalone="yes"?>
<Relationships xmlns="http://schemas.openxmlformats.org/package/2006/relationships"><Relationship Id="rId8" Type="http://schemas.openxmlformats.org/officeDocument/2006/relationships/hyperlink" Target="https://iopscience.iop.org/article/10.1088/1741-4326/ad50ea" TargetMode="External"/><Relationship Id="rId13" Type="http://schemas.openxmlformats.org/officeDocument/2006/relationships/hyperlink" Target="https://iopscience.iop.org/article/10.1088/1361-6587/acb083/meta" TargetMode="External"/><Relationship Id="rId3" Type="http://schemas.openxmlformats.org/officeDocument/2006/relationships/hyperlink" Target="https://doi.org/10.1017/S0022377825000327" TargetMode="External"/><Relationship Id="rId7" Type="http://schemas.openxmlformats.org/officeDocument/2006/relationships/hyperlink" Target="https://iopscience.iop.org/article/10.1088/1361-6587/ad5fb5" TargetMode="External"/><Relationship Id="rId12" Type="http://schemas.openxmlformats.org/officeDocument/2006/relationships/hyperlink" Target="https://www.cambridge.org/core/journals/journal-of-plasma-physics/article/runaway-dynamics-in-reactorscale-spherical-tokamak-disruptions/1DEC5C370B7DB38D17B9461B2F726E65" TargetMode="External"/><Relationship Id="rId2" Type="http://schemas.openxmlformats.org/officeDocument/2006/relationships/hyperlink" Target="https://iopscience.iop.org/article/10.1088/1741-4326/ad54d7/meta" TargetMode="External"/><Relationship Id="rId16" Type="http://schemas.openxmlformats.org/officeDocument/2006/relationships/slide" Target="slide20.xml"/><Relationship Id="rId1" Type="http://schemas.openxmlformats.org/officeDocument/2006/relationships/slideLayout" Target="../slideLayouts/slideLayout11.xml"/><Relationship Id="rId6" Type="http://schemas.openxmlformats.org/officeDocument/2006/relationships/hyperlink" Target="https://doi.org/10.1088/1741-4326/ac75fd" TargetMode="External"/><Relationship Id="rId11" Type="http://schemas.openxmlformats.org/officeDocument/2006/relationships/hyperlink" Target="https://www.sciencedirect.com/science/article/pii/S0920379625007835" TargetMode="External"/><Relationship Id="rId5" Type="http://schemas.openxmlformats.org/officeDocument/2006/relationships/hyperlink" Target="https://iopscience.iop.org/article/10.1088/1741-4326/ae2d70/meta" TargetMode="External"/><Relationship Id="rId15" Type="http://schemas.openxmlformats.org/officeDocument/2006/relationships/slide" Target="slide23.xml"/><Relationship Id="rId10" Type="http://schemas.openxmlformats.org/officeDocument/2006/relationships/hyperlink" Target="https://iopscience.iop.org/article/10.1088/1741-4326/adac77/meta" TargetMode="External"/><Relationship Id="rId4" Type="http://schemas.openxmlformats.org/officeDocument/2006/relationships/hyperlink" Target="https://doi.org/10.1017/S0022377824000606" TargetMode="External"/><Relationship Id="rId9" Type="http://schemas.openxmlformats.org/officeDocument/2006/relationships/hyperlink" Target="https://doi.org/10.1063/5.0162608" TargetMode="External"/><Relationship Id="rId14" Type="http://schemas.openxmlformats.org/officeDocument/2006/relationships/hyperlink" Target="https://www.cambridge.org/core/journals/journal-of-plasma-physics/article/runaway-electron-generation-in-disruptions-mitigated-by-deuterium-and-noble-gas-injection-in-sparc/102BA9549D305614F561A6EE6F350A8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doi.org/10.1088/1361-6587/adaee7" TargetMode="External"/><Relationship Id="rId1" Type="http://schemas.openxmlformats.org/officeDocument/2006/relationships/slideLayout" Target="../slideLayouts/slideLayout11.xml"/><Relationship Id="rId5" Type="http://schemas.openxmlformats.org/officeDocument/2006/relationships/image" Target="../media/image56.png"/><Relationship Id="rId4" Type="http://schemas.openxmlformats.org/officeDocument/2006/relationships/slide" Target="slide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mbridge.org/core/journals/journal-of-plasma-physics/article/bayesian-approach-for-validation-of-runaway-electron-simulations/BAA76565A74988425015D4D5EA447A91" TargetMode="External"/><Relationship Id="rId2" Type="http://schemas.openxmlformats.org/officeDocument/2006/relationships/image" Target="../media/image57.png"/><Relationship Id="rId1" Type="http://schemas.openxmlformats.org/officeDocument/2006/relationships/slideLayout" Target="../slideLayouts/slideLayout11.xml"/><Relationship Id="rId6" Type="http://schemas.openxmlformats.org/officeDocument/2006/relationships/slide" Target="slide13.xml"/><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17/S0022377825000327" TargetMode="External"/><Relationship Id="rId2" Type="http://schemas.openxmlformats.org/officeDocument/2006/relationships/hyperlink" Target="https://iopscience.iop.org/article/10.1088/1741-4326/ad54d7/meta"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1.xml"/><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6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103/PhysRevLett.126.175001" TargetMode="External"/><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iopscience.iop.org/article/10.1088/1741-4326/ad50ea" TargetMode="External"/><Relationship Id="rId2" Type="http://schemas.openxmlformats.org/officeDocument/2006/relationships/image" Target="../media/image6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1.xml"/><Relationship Id="rId6" Type="http://schemas.openxmlformats.org/officeDocument/2006/relationships/hyperlink" Target="https://iopscience.iop.org/article/10.1088/1361-6587/ad5fb5" TargetMode="External"/><Relationship Id="rId5" Type="http://schemas.openxmlformats.org/officeDocument/2006/relationships/image" Target="../media/image69.png"/><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2" Type="http://schemas.openxmlformats.org/officeDocument/2006/relationships/hyperlink" Target="https://doi.org/10.1063/1.2817016"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11.xml"/><Relationship Id="rId5" Type="http://schemas.openxmlformats.org/officeDocument/2006/relationships/hyperlink" Target="https://doi.org/10.1063/5.0162608" TargetMode="External"/><Relationship Id="rId4" Type="http://schemas.openxmlformats.org/officeDocument/2006/relationships/hyperlink" Target="https://iopscience.iop.org/article/10.1088/1741-4326/ad50e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88/1361-6587/adbcd5" TargetMode="External"/><Relationship Id="rId2" Type="http://schemas.openxmlformats.org/officeDocument/2006/relationships/hyperlink" Target="https://doi.org/10.1088/1361-6587/adaee7" TargetMode="External"/><Relationship Id="rId1" Type="http://schemas.openxmlformats.org/officeDocument/2006/relationships/slideLayout" Target="../slideLayouts/slideLayout11.xml"/><Relationship Id="rId5" Type="http://schemas.openxmlformats.org/officeDocument/2006/relationships/slide" Target="slide14.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5" Type="http://schemas.openxmlformats.org/officeDocument/2006/relationships/hyperlink" Target="https://doi.org/10.1088/1361-6587/ac234b" TargetMode="Externa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hyperlink" Target="https://iopscience.iop.org/article/10.1088/1361-6587/ae1c6c/meta" TargetMode="External"/><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iopscience.iop.org/article/10.1088/1741-4326/ab1822/meta" TargetMode="External"/><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hyperlink" Target="https://aip.scitation.org/doi/full/10.1063/1.491358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ubs.aip.org/aip/pop/article/15/7/072502/985696" TargetMode="External"/><Relationship Id="rId2" Type="http://schemas.openxmlformats.org/officeDocument/2006/relationships/hyperlink" Target="https://iopscience.iop.org/article/10.1088/0029-5515/15/3/007/meta" TargetMode="Externa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 Id="rId6" Type="http://schemas.openxmlformats.org/officeDocument/2006/relationships/image" Target="../media/image44.jpeg"/><Relationship Id="rId5" Type="http://schemas.openxmlformats.org/officeDocument/2006/relationships/hyperlink" Target="https://doi.org/10.1088/1741-4326/aa6939" TargetMode="External"/><Relationship Id="rId4" Type="http://schemas.openxmlformats.org/officeDocument/2006/relationships/image" Target="../media/image43.jpe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hyperlink" Target="https://doi.org/10.1088/1741-4326/ab26c2" TargetMode="External"/><Relationship Id="rId2" Type="http://schemas.openxmlformats.org/officeDocument/2006/relationships/image" Target="../media/image45.png"/><Relationship Id="rId1" Type="http://schemas.openxmlformats.org/officeDocument/2006/relationships/slideLayout" Target="../slideLayouts/slideLayout11.xml"/><Relationship Id="rId6" Type="http://schemas.openxmlformats.org/officeDocument/2006/relationships/hyperlink" Target="doi:10.1088/0029-5515/47/6/S03" TargetMode="External"/><Relationship Id="rId5" Type="http://schemas.openxmlformats.org/officeDocument/2006/relationships/image" Target="../media/image47.png"/><Relationship Id="rId4" Type="http://schemas.openxmlformats.org/officeDocument/2006/relationships/hyperlink" Target="https://iopscience.iop.org/article/10.1088/0029-5515/37/10/I03"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png"/><Relationship Id="rId7" Type="http://schemas.openxmlformats.org/officeDocument/2006/relationships/hyperlink" Target="https://doi.org/10.1016/j.fusengdes.2022.113067" TargetMode="External"/><Relationship Id="rId2" Type="http://schemas.openxmlformats.org/officeDocument/2006/relationships/image" Target="../media/image48.png"/><Relationship Id="rId1" Type="http://schemas.openxmlformats.org/officeDocument/2006/relationships/slideLayout" Target="../slideLayouts/slideLayout11.xml"/><Relationship Id="rId6" Type="http://schemas.openxmlformats.org/officeDocument/2006/relationships/hyperlink" Target="https://iopscience.iop.org/article/10.1088/1361-6587/acb083/meta" TargetMode="External"/><Relationship Id="rId5" Type="http://schemas.openxmlformats.org/officeDocument/2006/relationships/image" Target="../media/image50.png"/><Relationship Id="rId4" Type="http://schemas.openxmlformats.org/officeDocument/2006/relationships/hyperlink" Target="http://dx.doi.org/10.1016/j.jnucmat.2014.10.0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a:xfrm>
            <a:off x="477829" y="2463217"/>
            <a:ext cx="11125942" cy="824887"/>
          </a:xfrm>
        </p:spPr>
        <p:txBody>
          <a:bodyPr>
            <a:normAutofit fontScale="90000"/>
          </a:bodyPr>
          <a:lstStyle/>
          <a:p>
            <a:r>
              <a:rPr lang="en-US" dirty="0">
                <a:latin typeface="Arial" panose="020B0604020202020204" pitchFamily="34" charset="0"/>
                <a:cs typeface="Arial" panose="020B0604020202020204" pitchFamily="34" charset="0"/>
              </a:rPr>
              <a:t>TSVV 9: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Dynamics of runaway electrons during tokamak disruptions</a:t>
            </a:r>
          </a:p>
        </p:txBody>
      </p:sp>
      <p:sp>
        <p:nvSpPr>
          <p:cNvPr id="5" name="Text Placeholder 4">
            <a:extLst>
              <a:ext uri="{FF2B5EF4-FFF2-40B4-BE49-F238E27FC236}">
                <a16:creationId xmlns:a16="http://schemas.microsoft.com/office/drawing/2014/main" id="{69B1C4E6-8430-E382-942E-FCFA9EFDCB6F}"/>
              </a:ext>
            </a:extLst>
          </p:cNvPr>
          <p:cNvSpPr>
            <a:spLocks noGrp="1"/>
          </p:cNvSpPr>
          <p:nvPr>
            <p:ph type="body" sz="quarter" idx="12"/>
          </p:nvPr>
        </p:nvSpPr>
        <p:spPr>
          <a:xfrm>
            <a:off x="5153025" y="6197331"/>
            <a:ext cx="6934200" cy="338554"/>
          </a:xfrm>
        </p:spPr>
        <p:txBody>
          <a:bodyPr>
            <a:normAutofit fontScale="85000" lnSpcReduction="10000"/>
          </a:bodyPr>
          <a:lstStyle/>
          <a:p>
            <a:r>
              <a:rPr lang="en-US" sz="1800" dirty="0">
                <a:latin typeface="Arial" panose="020B0604020202020204" pitchFamily="34" charset="0"/>
                <a:cs typeface="Arial" panose="020B0604020202020204" pitchFamily="34" charset="0"/>
              </a:rPr>
              <a:t>E. Nardon, </a:t>
            </a:r>
            <a:r>
              <a:rPr lang="en-US" sz="1800" dirty="0" err="1">
                <a:latin typeface="Arial" panose="020B0604020202020204" pitchFamily="34" charset="0"/>
                <a:cs typeface="Arial" panose="020B0604020202020204" pitchFamily="34" charset="0"/>
              </a:rPr>
              <a:t>EUROfusion</a:t>
            </a:r>
            <a:r>
              <a:rPr lang="en-US" sz="1800" dirty="0">
                <a:latin typeface="Arial" panose="020B0604020202020204" pitchFamily="34" charset="0"/>
                <a:cs typeface="Arial" panose="020B0604020202020204" pitchFamily="34" charset="0"/>
              </a:rPr>
              <a:t> Science Meeting – TSVV final reports, 14/01/2026</a:t>
            </a:r>
          </a:p>
        </p:txBody>
      </p:sp>
      <p:pic>
        <p:nvPicPr>
          <p:cNvPr id="6" name="Picture 9" descr="cea_logo_small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0592" y="3875166"/>
            <a:ext cx="818120" cy="667794"/>
          </a:xfrm>
          <a:prstGeom prst="rect">
            <a:avLst/>
          </a:prstGeom>
          <a:effectLst/>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0716" y="3875166"/>
            <a:ext cx="752186" cy="667794"/>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6546" y="3875166"/>
            <a:ext cx="751177" cy="701099"/>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4906" y="3845418"/>
            <a:ext cx="1679172" cy="727289"/>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3892" y="4748291"/>
            <a:ext cx="1005983" cy="479283"/>
          </a:xfrm>
          <a:prstGeom prst="rect">
            <a:avLst/>
          </a:prstGeom>
        </p:spPr>
      </p:pic>
      <p:pic>
        <p:nvPicPr>
          <p:cNvPr id="11" name="Image 10"/>
          <p:cNvPicPr>
            <a:picLocks noChangeAspect="1"/>
          </p:cNvPicPr>
          <p:nvPr/>
        </p:nvPicPr>
        <p:blipFill>
          <a:blip r:embed="rId7"/>
          <a:stretch>
            <a:fillRect/>
          </a:stretch>
        </p:blipFill>
        <p:spPr>
          <a:xfrm>
            <a:off x="4400736" y="3875166"/>
            <a:ext cx="667794" cy="667794"/>
          </a:xfrm>
          <a:prstGeom prst="rect">
            <a:avLst/>
          </a:prstGeom>
        </p:spPr>
      </p:pic>
      <p:pic>
        <p:nvPicPr>
          <p:cNvPr id="12" name="Image 11"/>
          <p:cNvPicPr>
            <a:picLocks noChangeAspect="1"/>
          </p:cNvPicPr>
          <p:nvPr/>
        </p:nvPicPr>
        <p:blipFill>
          <a:blip r:embed="rId8"/>
          <a:stretch>
            <a:fillRect/>
          </a:stretch>
        </p:blipFill>
        <p:spPr>
          <a:xfrm>
            <a:off x="3331404" y="4748291"/>
            <a:ext cx="1651962" cy="572679"/>
          </a:xfrm>
          <a:prstGeom prst="rect">
            <a:avLst/>
          </a:prstGeom>
        </p:spPr>
      </p:pic>
      <p:pic>
        <p:nvPicPr>
          <p:cNvPr id="13" name="Image 12"/>
          <p:cNvPicPr>
            <a:picLocks noChangeAspect="1"/>
          </p:cNvPicPr>
          <p:nvPr/>
        </p:nvPicPr>
        <p:blipFill>
          <a:blip r:embed="rId9"/>
          <a:stretch>
            <a:fillRect/>
          </a:stretch>
        </p:blipFill>
        <p:spPr>
          <a:xfrm>
            <a:off x="1459315" y="4808885"/>
            <a:ext cx="1783587" cy="517987"/>
          </a:xfrm>
          <a:prstGeom prst="rect">
            <a:avLst/>
          </a:prstGeom>
        </p:spPr>
      </p:pic>
    </p:spTree>
    <p:extLst>
      <p:ext uri="{BB962C8B-B14F-4D97-AF65-F5344CB8AC3E}">
        <p14:creationId xmlns:p14="http://schemas.microsoft.com/office/powerpoint/2010/main" val="167461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3851"/>
            <a:ext cx="10058400" cy="457200"/>
          </a:xfrm>
        </p:spPr>
        <p:txBody>
          <a:bodyPr/>
          <a:lstStyle/>
          <a:p>
            <a:r>
              <a:rPr lang="fr-FR" sz="3200" dirty="0"/>
              <a:t>The TSVV 9 </a:t>
            </a:r>
            <a:r>
              <a:rPr lang="fr-FR" sz="3200" dirty="0" err="1"/>
              <a:t>project</a:t>
            </a:r>
            <a:endParaRPr lang="fr-FR" sz="3200" dirty="0"/>
          </a:p>
        </p:txBody>
      </p:sp>
      <p:sp>
        <p:nvSpPr>
          <p:cNvPr id="5" name="ZoneTexte 4"/>
          <p:cNvSpPr txBox="1"/>
          <p:nvPr/>
        </p:nvSpPr>
        <p:spPr>
          <a:xfrm>
            <a:off x="671397" y="705963"/>
            <a:ext cx="10849205" cy="1323439"/>
          </a:xfrm>
          <a:prstGeom prst="rect">
            <a:avLst/>
          </a:prstGeom>
          <a:noFill/>
        </p:spPr>
        <p:txBody>
          <a:bodyPr wrap="square" rtlCol="0">
            <a:spAutoFit/>
          </a:bodyPr>
          <a:lstStyle/>
          <a:p>
            <a:pPr marL="380990"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 6 </a:t>
            </a:r>
            <a:r>
              <a:rPr lang="fr-FR" sz="2000" dirty="0" err="1">
                <a:solidFill>
                  <a:prstClr val="black"/>
                </a:solidFill>
                <a:latin typeface="Arial" panose="020B0604020202020204" pitchFamily="34" charset="0"/>
                <a:cs typeface="Arial" panose="020B0604020202020204" pitchFamily="34" charset="0"/>
              </a:rPr>
              <a:t>ppy</a:t>
            </a:r>
            <a:r>
              <a:rPr lang="fr-FR" sz="2000" dirty="0">
                <a:solidFill>
                  <a:prstClr val="black"/>
                </a:solidFill>
                <a:latin typeface="Arial" panose="020B0604020202020204" pitchFamily="34" charset="0"/>
                <a:cs typeface="Arial" panose="020B0604020202020204" pitchFamily="34" charset="0"/>
              </a:rPr>
              <a:t>/</a:t>
            </a:r>
            <a:r>
              <a:rPr lang="fr-FR" sz="2000" dirty="0" err="1">
                <a:solidFill>
                  <a:prstClr val="black"/>
                </a:solidFill>
                <a:latin typeface="Arial" panose="020B0604020202020204" pitchFamily="34" charset="0"/>
                <a:cs typeface="Arial" panose="020B0604020202020204" pitchFamily="34" charset="0"/>
              </a:rPr>
              <a:t>year</a:t>
            </a:r>
            <a:r>
              <a:rPr lang="fr-FR" sz="2000" dirty="0">
                <a:solidFill>
                  <a:prstClr val="black"/>
                </a:solidFill>
                <a:latin typeface="Arial" panose="020B0604020202020204" pitchFamily="34" charset="0"/>
                <a:cs typeface="Arial" panose="020B0604020202020204" pitchFamily="34" charset="0"/>
              </a:rPr>
              <a:t> over 2021-2025</a:t>
            </a:r>
          </a:p>
          <a:p>
            <a:pPr marL="380990" indent="-380990" defTabSz="1219170">
              <a:buFont typeface="Arial" panose="020B0604020202020204" pitchFamily="34" charset="0"/>
              <a:buChar char="•"/>
            </a:pPr>
            <a:r>
              <a:rPr lang="fr-FR" sz="2000" dirty="0" err="1">
                <a:solidFill>
                  <a:prstClr val="black"/>
                </a:solidFill>
                <a:latin typeface="Arial" panose="020B0604020202020204" pitchFamily="34" charset="0"/>
                <a:cs typeface="Arial" panose="020B0604020202020204" pitchFamily="34" charset="0"/>
              </a:rPr>
              <a:t>Labs</a:t>
            </a:r>
            <a:r>
              <a:rPr lang="fr-FR" sz="2000" dirty="0">
                <a:solidFill>
                  <a:prstClr val="black"/>
                </a:solidFill>
                <a:latin typeface="Arial" panose="020B0604020202020204" pitchFamily="34" charset="0"/>
                <a:cs typeface="Arial" panose="020B0604020202020204" pitchFamily="34" charset="0"/>
              </a:rPr>
              <a:t>.: IRFM, </a:t>
            </a:r>
            <a:r>
              <a:rPr lang="fr-FR" sz="2000" dirty="0" err="1">
                <a:solidFill>
                  <a:prstClr val="black"/>
                </a:solidFill>
                <a:latin typeface="Arial" panose="020B0604020202020204" pitchFamily="34" charset="0"/>
                <a:cs typeface="Arial" panose="020B0604020202020204" pitchFamily="34" charset="0"/>
              </a:rPr>
              <a:t>Chalmers</a:t>
            </a:r>
            <a:r>
              <a:rPr lang="fr-FR" sz="2000" dirty="0">
                <a:solidFill>
                  <a:prstClr val="black"/>
                </a:solidFill>
                <a:latin typeface="Arial" panose="020B0604020202020204" pitchFamily="34" charset="0"/>
                <a:cs typeface="Arial" panose="020B0604020202020204" pitchFamily="34" charset="0"/>
              </a:rPr>
              <a:t> U., KTH, IPP </a:t>
            </a:r>
            <a:r>
              <a:rPr lang="fr-FR" sz="2000" dirty="0" err="1">
                <a:solidFill>
                  <a:prstClr val="black"/>
                </a:solidFill>
                <a:latin typeface="Arial" panose="020B0604020202020204" pitchFamily="34" charset="0"/>
                <a:cs typeface="Arial" panose="020B0604020202020204" pitchFamily="34" charset="0"/>
              </a:rPr>
              <a:t>Garching</a:t>
            </a:r>
            <a:r>
              <a:rPr lang="fr-FR" sz="2000" dirty="0">
                <a:solidFill>
                  <a:prstClr val="black"/>
                </a:solidFill>
                <a:latin typeface="Arial" panose="020B0604020202020204" pitchFamily="34" charset="0"/>
                <a:cs typeface="Arial" panose="020B0604020202020204" pitchFamily="34" charset="0"/>
              </a:rPr>
              <a:t>, EPFL, ACH VTT</a:t>
            </a:r>
          </a:p>
          <a:p>
            <a:pPr marL="380990"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 15 </a:t>
            </a:r>
            <a:r>
              <a:rPr lang="fr-FR" sz="2000" dirty="0" err="1">
                <a:solidFill>
                  <a:prstClr val="black"/>
                </a:solidFill>
                <a:latin typeface="Arial" panose="020B0604020202020204" pitchFamily="34" charset="0"/>
                <a:cs typeface="Arial" panose="020B0604020202020204" pitchFamily="34" charset="0"/>
              </a:rPr>
              <a:t>funded</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contributors</a:t>
            </a:r>
            <a:r>
              <a:rPr lang="fr-FR" sz="2000" dirty="0">
                <a:solidFill>
                  <a:prstClr val="black"/>
                </a:solidFill>
                <a:latin typeface="Arial" panose="020B0604020202020204" pitchFamily="34" charset="0"/>
                <a:cs typeface="Arial" panose="020B0604020202020204" pitchFamily="34" charset="0"/>
              </a:rPr>
              <a:t> + </a:t>
            </a:r>
            <a:r>
              <a:rPr lang="fr-FR" sz="2000" dirty="0" err="1">
                <a:solidFill>
                  <a:prstClr val="black"/>
                </a:solidFill>
                <a:latin typeface="Arial" panose="020B0604020202020204" pitchFamily="34" charset="0"/>
                <a:cs typeface="Arial" panose="020B0604020202020204" pitchFamily="34" charset="0"/>
              </a:rPr>
              <a:t>many</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unfunded</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collaborators</a:t>
            </a:r>
            <a:endParaRPr lang="fr-FR" sz="2000" dirty="0">
              <a:solidFill>
                <a:prstClr val="black"/>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Important synergies </a:t>
            </a:r>
            <a:r>
              <a:rPr lang="fr-FR" sz="2000" dirty="0" err="1">
                <a:solidFill>
                  <a:prstClr val="black"/>
                </a:solidFill>
                <a:latin typeface="Arial" panose="020B0604020202020204" pitchFamily="34" charset="0"/>
                <a:cs typeface="Arial" panose="020B0604020202020204" pitchFamily="34" charset="0"/>
              </a:rPr>
              <a:t>with</a:t>
            </a:r>
            <a:r>
              <a:rPr lang="fr-FR" sz="2000" dirty="0">
                <a:solidFill>
                  <a:prstClr val="black"/>
                </a:solidFill>
                <a:latin typeface="Arial" panose="020B0604020202020204" pitchFamily="34" charset="0"/>
                <a:cs typeface="Arial" panose="020B0604020202020204" pitchFamily="34" charset="0"/>
              </a:rPr>
              <a:t> TSVV 8, WPTE, ITER DMS </a:t>
            </a:r>
            <a:r>
              <a:rPr lang="fr-FR" sz="2000" dirty="0" err="1">
                <a:solidFill>
                  <a:prstClr val="black"/>
                </a:solidFill>
                <a:latin typeface="Arial" panose="020B0604020202020204" pitchFamily="34" charset="0"/>
                <a:cs typeface="Arial" panose="020B0604020202020204" pitchFamily="34" charset="0"/>
              </a:rPr>
              <a:t>Task</a:t>
            </a:r>
            <a:r>
              <a:rPr lang="fr-FR" sz="2000" dirty="0">
                <a:solidFill>
                  <a:prstClr val="black"/>
                </a:solidFill>
                <a:latin typeface="Arial" panose="020B0604020202020204" pitchFamily="34" charset="0"/>
                <a:cs typeface="Arial" panose="020B0604020202020204" pitchFamily="34" charset="0"/>
              </a:rPr>
              <a:t> Force, …</a:t>
            </a:r>
          </a:p>
        </p:txBody>
      </p:sp>
      <p:pic>
        <p:nvPicPr>
          <p:cNvPr id="9" name="Picture 2" descr="Participants to the Joint Runaway Electron Modelling (REM) and WPTE RT03 Analysis meeting (2025)">
            <a:extLst>
              <a:ext uri="{FF2B5EF4-FFF2-40B4-BE49-F238E27FC236}">
                <a16:creationId xmlns:a16="http://schemas.microsoft.com/office/drawing/2014/main" id="{0720D4A8-597D-4111-A0E1-7A19C63B0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590" y="2128785"/>
            <a:ext cx="8698407" cy="4119284"/>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4D015CF3-1712-48A5-9D4D-4AC44B1FB8CA}"/>
              </a:ext>
            </a:extLst>
          </p:cNvPr>
          <p:cNvSpPr txBox="1"/>
          <p:nvPr/>
        </p:nvSpPr>
        <p:spPr>
          <a:xfrm>
            <a:off x="1674493" y="6248069"/>
            <a:ext cx="8594602" cy="307777"/>
          </a:xfrm>
          <a:prstGeom prst="rect">
            <a:avLst/>
          </a:prstGeom>
          <a:noFill/>
        </p:spPr>
        <p:txBody>
          <a:bodyPr wrap="square" rtlCol="0">
            <a:spAutoFit/>
          </a:bodyPr>
          <a:lstStyle/>
          <a:p>
            <a:pPr algn="ctr"/>
            <a:r>
              <a:rPr lang="fr-FR" sz="1400" dirty="0">
                <a:latin typeface="Arial" panose="020B0604020202020204" pitchFamily="34" charset="0"/>
                <a:cs typeface="Arial" panose="020B0604020202020204" pitchFamily="34" charset="0"/>
              </a:rPr>
              <a:t>Group </a:t>
            </a:r>
            <a:r>
              <a:rPr lang="fr-FR" sz="1400" dirty="0" err="1">
                <a:latin typeface="Arial" panose="020B0604020202020204" pitchFamily="34" charset="0"/>
                <a:cs typeface="Arial" panose="020B0604020202020204" pitchFamily="34" charset="0"/>
              </a:rPr>
              <a:t>picture</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from</a:t>
            </a:r>
            <a:r>
              <a:rPr lang="fr-FR" sz="1400" dirty="0">
                <a:latin typeface="Arial" panose="020B0604020202020204" pitchFamily="34" charset="0"/>
                <a:cs typeface="Arial" panose="020B0604020202020204" pitchFamily="34" charset="0"/>
              </a:rPr>
              <a:t> the 12th </a:t>
            </a:r>
            <a:r>
              <a:rPr lang="fr-FR" sz="1400" dirty="0" err="1">
                <a:latin typeface="Arial" panose="020B0604020202020204" pitchFamily="34" charset="0"/>
                <a:cs typeface="Arial" panose="020B0604020202020204" pitchFamily="34" charset="0"/>
              </a:rPr>
              <a:t>Runaway</a:t>
            </a:r>
            <a:r>
              <a:rPr lang="fr-FR" sz="1400" dirty="0">
                <a:latin typeface="Arial" panose="020B0604020202020204" pitchFamily="34" charset="0"/>
                <a:cs typeface="Arial" panose="020B0604020202020204" pitchFamily="34" charset="0"/>
              </a:rPr>
              <a:t> Electron Modelling meeting, Lausanne, June 2025</a:t>
            </a:r>
            <a:endParaRPr lang="en-US" sz="1400" dirty="0">
              <a:latin typeface="Arial" panose="020B0604020202020204" pitchFamily="34" charset="0"/>
              <a:cs typeface="Arial" panose="020B0604020202020204" pitchFamily="34" charset="0"/>
            </a:endParaRPr>
          </a:p>
        </p:txBody>
      </p:sp>
      <p:sp>
        <p:nvSpPr>
          <p:cNvPr id="7" name="Espace réservé du pied de page 3">
            <a:extLst>
              <a:ext uri="{FF2B5EF4-FFF2-40B4-BE49-F238E27FC236}">
                <a16:creationId xmlns:a16="http://schemas.microsoft.com/office/drawing/2014/main" id="{8030A72A-C9D7-40CA-A45A-F43D12DC3FAA}"/>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10</a:t>
            </a:fld>
            <a:endParaRPr lang="en-GB" sz="1600" dirty="0">
              <a:solidFill>
                <a:prstClr val="black"/>
              </a:solidFill>
            </a:endParaRPr>
          </a:p>
        </p:txBody>
      </p:sp>
    </p:spTree>
    <p:extLst>
      <p:ext uri="{BB962C8B-B14F-4D97-AF65-F5344CB8AC3E}">
        <p14:creationId xmlns:p14="http://schemas.microsoft.com/office/powerpoint/2010/main" val="281625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9010" y="113851"/>
            <a:ext cx="10388990" cy="457200"/>
          </a:xfrm>
        </p:spPr>
        <p:txBody>
          <a:bodyPr/>
          <a:lstStyle/>
          <a:p>
            <a:r>
              <a:rPr lang="en-US" sz="3200" dirty="0"/>
              <a:t>Simulation tools: 2 main ‘workhorses’</a:t>
            </a:r>
          </a:p>
        </p:txBody>
      </p:sp>
      <p:sp>
        <p:nvSpPr>
          <p:cNvPr id="5" name="ZoneTexte 4"/>
          <p:cNvSpPr txBox="1"/>
          <p:nvPr/>
        </p:nvSpPr>
        <p:spPr>
          <a:xfrm>
            <a:off x="272950" y="1103540"/>
            <a:ext cx="11865663" cy="5631350"/>
          </a:xfrm>
          <a:prstGeom prst="rect">
            <a:avLst/>
          </a:prstGeom>
          <a:noFill/>
        </p:spPr>
        <p:txBody>
          <a:bodyPr wrap="square" rtlCol="0">
            <a:spAutoFit/>
          </a:bodyPr>
          <a:lstStyle/>
          <a:p>
            <a:pPr marL="342900" indent="-342900" defTabSz="1219170">
              <a:buFont typeface="Arial" panose="020B0604020202020204" pitchFamily="34" charset="0"/>
              <a:buChar char="•"/>
            </a:pPr>
            <a:r>
              <a:rPr lang="fr-FR" sz="2133" b="1" dirty="0">
                <a:solidFill>
                  <a:prstClr val="black"/>
                </a:solidFill>
                <a:latin typeface="Arial" panose="020B0604020202020204" pitchFamily="34" charset="0"/>
                <a:cs typeface="Arial" panose="020B0604020202020204" pitchFamily="34" charset="0"/>
                <a:hlinkClick r:id="rId2"/>
              </a:rPr>
              <a:t>DREAM</a:t>
            </a:r>
            <a:endParaRPr lang="fr-FR" sz="1600" b="1" dirty="0">
              <a:solidFill>
                <a:prstClr val="black"/>
              </a:solidFill>
              <a:latin typeface="Arial" panose="020B0604020202020204" pitchFamily="34" charset="0"/>
              <a:cs typeface="Arial" panose="020B0604020202020204" pitchFamily="34" charset="0"/>
            </a:endParaRPr>
          </a:p>
          <a:p>
            <a:pPr marL="800100" lvl="1" indent="-342900" defTabSz="1219170">
              <a:buFont typeface="Arial" panose="020B0604020202020204" pitchFamily="34" charset="0"/>
              <a:buChar char="–"/>
            </a:pPr>
            <a:r>
              <a:rPr lang="en-US" sz="2133" dirty="0">
                <a:solidFill>
                  <a:prstClr val="black"/>
                </a:solidFill>
                <a:latin typeface="Arial" panose="020B0604020202020204" pitchFamily="34" charset="0"/>
                <a:cs typeface="Arial" panose="020B0604020202020204" pitchFamily="34" charset="0"/>
              </a:rPr>
              <a:t>Designed specifically to model REs during disruptions</a:t>
            </a:r>
          </a:p>
          <a:p>
            <a:pPr marL="800100" lvl="1" indent="-342900" defTabSz="1219170">
              <a:buFont typeface="Arial" panose="020B0604020202020204" pitchFamily="34" charset="0"/>
              <a:buChar char="–"/>
            </a:pPr>
            <a:r>
              <a:rPr lang="en-US" sz="2133" dirty="0">
                <a:solidFill>
                  <a:prstClr val="black"/>
                </a:solidFill>
                <a:latin typeface="Arial" panose="020B0604020202020204" pitchFamily="34" charset="0"/>
                <a:cs typeface="Arial" panose="020B0604020202020204" pitchFamily="34" charset="0"/>
              </a:rPr>
              <a:t>1D (flux surface averaged, fixed geometry), 2P</a:t>
            </a:r>
          </a:p>
          <a:p>
            <a:pPr marL="800100" lvl="1" indent="-342900" defTabSz="1219170">
              <a:buFont typeface="Arial" panose="020B0604020202020204" pitchFamily="34" charset="0"/>
              <a:buChar char="–"/>
            </a:pPr>
            <a:r>
              <a:rPr lang="en-US" sz="2133" dirty="0">
                <a:solidFill>
                  <a:prstClr val="black"/>
                </a:solidFill>
                <a:latin typeface="Arial" panose="020B0604020202020204" pitchFamily="34" charset="0"/>
                <a:cs typeface="Arial" panose="020B0604020202020204" pitchFamily="34" charset="0"/>
              </a:rPr>
              <a:t>Self-consistently evolves e</a:t>
            </a:r>
            <a:r>
              <a:rPr lang="en-US" sz="2133" baseline="30000" dirty="0">
                <a:solidFill>
                  <a:prstClr val="black"/>
                </a:solidFill>
                <a:latin typeface="Arial" panose="020B0604020202020204" pitchFamily="34" charset="0"/>
                <a:cs typeface="Arial" panose="020B0604020202020204" pitchFamily="34" charset="0"/>
              </a:rPr>
              <a:t>-</a:t>
            </a:r>
            <a:r>
              <a:rPr lang="en-US" sz="2133" dirty="0">
                <a:solidFill>
                  <a:prstClr val="black"/>
                </a:solidFill>
                <a:latin typeface="Arial" panose="020B0604020202020204" pitchFamily="34" charset="0"/>
                <a:cs typeface="Arial" panose="020B0604020202020204" pitchFamily="34" charset="0"/>
              </a:rPr>
              <a:t> distribution function using bounce-averaged kinetic equation</a:t>
            </a:r>
          </a:p>
          <a:p>
            <a:pPr marL="1257300" lvl="2" indent="-342900" defTabSz="1219170">
              <a:buFont typeface="Arial" panose="020B0604020202020204" pitchFamily="34" charset="0"/>
              <a:buChar char="–"/>
            </a:pPr>
            <a:r>
              <a:rPr lang="en-US" sz="2133">
                <a:solidFill>
                  <a:prstClr val="black"/>
                </a:solidFill>
                <a:latin typeface="Arial" panose="020B0604020202020204" pitchFamily="34" charset="0"/>
                <a:cs typeface="Arial" panose="020B0604020202020204" pitchFamily="34" charset="0"/>
              </a:rPr>
              <a:t>Different possible levels </a:t>
            </a:r>
            <a:r>
              <a:rPr lang="en-US" sz="2133" dirty="0">
                <a:solidFill>
                  <a:prstClr val="black"/>
                </a:solidFill>
                <a:latin typeface="Arial" panose="020B0604020202020204" pitchFamily="34" charset="0"/>
                <a:cs typeface="Arial" panose="020B0604020202020204" pitchFamily="34" charset="0"/>
              </a:rPr>
              <a:t>of description, from fully kinetic to fluid-like</a:t>
            </a:r>
          </a:p>
          <a:p>
            <a:pPr marL="990575" lvl="1" indent="-380990" defTabSz="1219170">
              <a:buFont typeface="Arial" panose="020B0604020202020204" pitchFamily="34" charset="0"/>
              <a:buChar char="•"/>
            </a:pPr>
            <a:endParaRPr lang="fr-FR" sz="2000" dirty="0">
              <a:solidFill>
                <a:prstClr val="black"/>
              </a:solidFill>
              <a:latin typeface="Arial" panose="020B0604020202020204" pitchFamily="34" charset="0"/>
              <a:cs typeface="Arial" panose="020B0604020202020204" pitchFamily="34" charset="0"/>
            </a:endParaRPr>
          </a:p>
          <a:p>
            <a:pPr marL="990575" lvl="1" indent="-380990" defTabSz="1219170">
              <a:buFont typeface="Arial" panose="020B0604020202020204" pitchFamily="34" charset="0"/>
              <a:buChar char="•"/>
            </a:pPr>
            <a:endParaRPr lang="fr-FR" sz="2000" dirty="0">
              <a:solidFill>
                <a:prstClr val="black"/>
              </a:solidFill>
              <a:latin typeface="Arial" panose="020B0604020202020204" pitchFamily="34" charset="0"/>
              <a:cs typeface="Arial" panose="020B0604020202020204" pitchFamily="34" charset="0"/>
            </a:endParaRPr>
          </a:p>
          <a:p>
            <a:pPr marL="342900" indent="-342900" defTabSz="1219170">
              <a:buFont typeface="Arial" panose="020B0604020202020204" pitchFamily="34" charset="0"/>
              <a:buChar char="•"/>
            </a:pPr>
            <a:r>
              <a:rPr lang="fr-FR" sz="2133" b="1" dirty="0">
                <a:solidFill>
                  <a:prstClr val="black"/>
                </a:solidFill>
                <a:latin typeface="Arial" panose="020B0604020202020204" pitchFamily="34" charset="0"/>
                <a:cs typeface="Arial" panose="020B0604020202020204" pitchFamily="34" charset="0"/>
                <a:hlinkClick r:id="rId3"/>
              </a:rPr>
              <a:t>JOREK</a:t>
            </a:r>
            <a:endParaRPr lang="fr-FR" sz="2133" b="1" dirty="0">
              <a:solidFill>
                <a:prstClr val="black"/>
              </a:solidFill>
              <a:latin typeface="Arial" panose="020B0604020202020204" pitchFamily="34" charset="0"/>
              <a:cs typeface="Arial" panose="020B0604020202020204" pitchFamily="34" charset="0"/>
            </a:endParaRPr>
          </a:p>
          <a:p>
            <a:pPr marL="800100" lvl="1" indent="-342900" defTabSz="1219170">
              <a:buFont typeface="Arial" panose="020B0604020202020204" pitchFamily="34" charset="0"/>
              <a:buChar char="–"/>
            </a:pPr>
            <a:r>
              <a:rPr lang="fr-FR" sz="2133" dirty="0" err="1">
                <a:solidFill>
                  <a:prstClr val="black"/>
                </a:solidFill>
                <a:latin typeface="Arial" panose="020B0604020202020204" pitchFamily="34" charset="0"/>
                <a:cs typeface="Arial" panose="020B0604020202020204" pitchFamily="34" charset="0"/>
              </a:rPr>
              <a:t>Originally</a:t>
            </a:r>
            <a:r>
              <a:rPr lang="fr-FR" sz="2133" dirty="0">
                <a:solidFill>
                  <a:prstClr val="black"/>
                </a:solidFill>
                <a:latin typeface="Arial" panose="020B0604020202020204" pitchFamily="34" charset="0"/>
                <a:cs typeface="Arial" panose="020B0604020202020204" pitchFamily="34" charset="0"/>
              </a:rPr>
              <a:t> an MHD code, </a:t>
            </a:r>
            <a:r>
              <a:rPr lang="fr-FR" sz="2133" dirty="0" err="1">
                <a:solidFill>
                  <a:prstClr val="black"/>
                </a:solidFill>
                <a:latin typeface="Arial" panose="020B0604020202020204" pitchFamily="34" charset="0"/>
                <a:cs typeface="Arial" panose="020B0604020202020204" pitchFamily="34" charset="0"/>
              </a:rPr>
              <a:t>later</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extended</a:t>
            </a:r>
            <a:r>
              <a:rPr lang="fr-FR" sz="2133" dirty="0">
                <a:solidFill>
                  <a:prstClr val="black"/>
                </a:solidFill>
                <a:latin typeface="Arial" panose="020B0604020202020204" pitchFamily="34" charset="0"/>
                <a:cs typeface="Arial" panose="020B0604020202020204" pitchFamily="34" charset="0"/>
              </a:rPr>
              <a:t> to model </a:t>
            </a:r>
            <a:r>
              <a:rPr lang="fr-FR" sz="2133" dirty="0" err="1">
                <a:solidFill>
                  <a:prstClr val="black"/>
                </a:solidFill>
                <a:latin typeface="Arial" panose="020B0604020202020204" pitchFamily="34" charset="0"/>
                <a:cs typeface="Arial" panose="020B0604020202020204" pitchFamily="34" charset="0"/>
              </a:rPr>
              <a:t>REs</a:t>
            </a:r>
            <a:endParaRPr lang="fr-FR" sz="2133" dirty="0">
              <a:solidFill>
                <a:prstClr val="black"/>
              </a:solidFill>
              <a:latin typeface="Arial" panose="020B0604020202020204" pitchFamily="34" charset="0"/>
              <a:cs typeface="Arial" panose="020B0604020202020204" pitchFamily="34" charset="0"/>
            </a:endParaRPr>
          </a:p>
          <a:p>
            <a:pPr marL="800100" lvl="1" indent="-342900" defTabSz="1219170">
              <a:buFont typeface="Arial" panose="020B0604020202020204" pitchFamily="34" charset="0"/>
              <a:buChar char="–"/>
            </a:pPr>
            <a:r>
              <a:rPr lang="fr-FR" sz="2133" dirty="0">
                <a:solidFill>
                  <a:prstClr val="black"/>
                </a:solidFill>
                <a:latin typeface="Arial" panose="020B0604020202020204" pitchFamily="34" charset="0"/>
                <a:cs typeface="Arial" panose="020B0604020202020204" pitchFamily="34" charset="0"/>
              </a:rPr>
              <a:t>2D or 3D, self-</a:t>
            </a:r>
            <a:r>
              <a:rPr lang="fr-FR" sz="2133" dirty="0" err="1">
                <a:solidFill>
                  <a:prstClr val="black"/>
                </a:solidFill>
                <a:latin typeface="Arial" panose="020B0604020202020204" pitchFamily="34" charset="0"/>
                <a:cs typeface="Arial" panose="020B0604020202020204" pitchFamily="34" charset="0"/>
              </a:rPr>
              <a:t>consistently</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evolved</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geometry</a:t>
            </a:r>
            <a:endParaRPr lang="fr-FR" sz="2133" dirty="0">
              <a:solidFill>
                <a:prstClr val="black"/>
              </a:solidFill>
              <a:latin typeface="Arial" panose="020B0604020202020204" pitchFamily="34" charset="0"/>
              <a:cs typeface="Arial" panose="020B0604020202020204" pitchFamily="34" charset="0"/>
            </a:endParaRPr>
          </a:p>
          <a:p>
            <a:pPr marL="800100" lvl="1" indent="-342900" defTabSz="1219170">
              <a:buFont typeface="Arial" panose="020B0604020202020204" pitchFamily="34" charset="0"/>
              <a:buChar char="–"/>
            </a:pPr>
            <a:r>
              <a:rPr lang="fr-FR" sz="2133" dirty="0" err="1">
                <a:solidFill>
                  <a:prstClr val="black"/>
                </a:solidFill>
                <a:latin typeface="Arial" panose="020B0604020202020204" pitchFamily="34" charset="0"/>
                <a:cs typeface="Arial" panose="020B0604020202020204" pitchFamily="34" charset="0"/>
              </a:rPr>
              <a:t>Fluid</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REs</a:t>
            </a:r>
            <a:r>
              <a:rPr lang="fr-FR" sz="2133" dirty="0">
                <a:solidFill>
                  <a:prstClr val="black"/>
                </a:solidFill>
                <a:latin typeface="Arial" panose="020B0604020202020204" pitchFamily="34" charset="0"/>
                <a:cs typeface="Arial" panose="020B0604020202020204" pitchFamily="34" charset="0"/>
              </a:rPr>
              <a:t> </a:t>
            </a:r>
            <a:r>
              <a:rPr lang="fr-FR" sz="1600" dirty="0">
                <a:solidFill>
                  <a:prstClr val="black"/>
                </a:solidFill>
                <a:latin typeface="Arial" panose="020B0604020202020204" pitchFamily="34" charset="0"/>
                <a:cs typeface="Arial" panose="020B0604020202020204" pitchFamily="34" charset="0"/>
                <a:hlinkClick r:id="rId4"/>
              </a:rPr>
              <a:t>[Bandaru PRE 2019]</a:t>
            </a:r>
            <a:r>
              <a:rPr lang="fr-FR" sz="2133" dirty="0">
                <a:solidFill>
                  <a:prstClr val="black"/>
                </a:solidFill>
                <a:latin typeface="Arial" panose="020B0604020202020204" pitchFamily="34" charset="0"/>
                <a:cs typeface="Arial" panose="020B0604020202020204" pitchFamily="34" charset="0"/>
              </a:rPr>
              <a:t> </a:t>
            </a:r>
          </a:p>
          <a:p>
            <a:pPr marL="800100" lvl="1" indent="-342900" defTabSz="1219170">
              <a:buFont typeface="Arial" panose="020B0604020202020204" pitchFamily="34" charset="0"/>
              <a:buChar char="–"/>
            </a:pPr>
            <a:r>
              <a:rPr lang="fr-FR" sz="2133" dirty="0" err="1">
                <a:solidFill>
                  <a:prstClr val="black"/>
                </a:solidFill>
                <a:latin typeface="Arial" panose="020B0604020202020204" pitchFamily="34" charset="0"/>
                <a:cs typeface="Arial" panose="020B0604020202020204" pitchFamily="34" charset="0"/>
              </a:rPr>
              <a:t>Kinetic</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REs</a:t>
            </a:r>
            <a:r>
              <a:rPr lang="fr-FR" sz="2133" dirty="0">
                <a:solidFill>
                  <a:prstClr val="black"/>
                </a:solidFill>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hlinkClick r:id="rId5"/>
              </a:rPr>
              <a:t>[Bergström PPCF 2025]</a:t>
            </a:r>
            <a:r>
              <a:rPr lang="fr-FR" sz="1600" dirty="0">
                <a:latin typeface="Arial" panose="020B0604020202020204" pitchFamily="34" charset="0"/>
                <a:cs typeface="Arial" panose="020B0604020202020204" pitchFamily="34" charset="0"/>
              </a:rPr>
              <a:t> </a:t>
            </a:r>
            <a:r>
              <a:rPr lang="fr-FR" sz="1600" dirty="0">
                <a:solidFill>
                  <a:prstClr val="black"/>
                </a:solidFill>
                <a:latin typeface="Arial" panose="020B0604020202020204" pitchFamily="34" charset="0"/>
                <a:cs typeface="Arial" panose="020B0604020202020204" pitchFamily="34" charset="0"/>
                <a:hlinkClick r:id="rId6"/>
              </a:rPr>
              <a:t>[</a:t>
            </a:r>
            <a:r>
              <a:rPr lang="fr-FR" sz="1600" dirty="0" err="1">
                <a:solidFill>
                  <a:prstClr val="black"/>
                </a:solidFill>
                <a:latin typeface="Arial" panose="020B0604020202020204" pitchFamily="34" charset="0"/>
                <a:cs typeface="Arial" panose="020B0604020202020204" pitchFamily="34" charset="0"/>
                <a:hlinkClick r:id="rId6"/>
              </a:rPr>
              <a:t>Särkimäki</a:t>
            </a:r>
            <a:r>
              <a:rPr lang="fr-FR" sz="1600" dirty="0">
                <a:solidFill>
                  <a:prstClr val="black"/>
                </a:solidFill>
                <a:latin typeface="Arial" panose="020B0604020202020204" pitchFamily="34" charset="0"/>
                <a:cs typeface="Arial" panose="020B0604020202020204" pitchFamily="34" charset="0"/>
                <a:hlinkClick r:id="rId6"/>
              </a:rPr>
              <a:t> NF 2022]</a:t>
            </a:r>
            <a:r>
              <a:rPr lang="fr-FR" sz="1600" dirty="0">
                <a:solidFill>
                  <a:prstClr val="black"/>
                </a:solidFill>
                <a:latin typeface="Arial" panose="020B0604020202020204" pitchFamily="34" charset="0"/>
                <a:cs typeface="Arial" panose="020B0604020202020204" pitchFamily="34" charset="0"/>
              </a:rPr>
              <a:t> </a:t>
            </a:r>
            <a:r>
              <a:rPr lang="fr-FR" sz="1600" dirty="0">
                <a:solidFill>
                  <a:prstClr val="black"/>
                </a:solidFill>
                <a:latin typeface="Arial" panose="020B0604020202020204" pitchFamily="34" charset="0"/>
                <a:cs typeface="Arial" panose="020B0604020202020204" pitchFamily="34" charset="0"/>
                <a:hlinkClick r:id="rId7"/>
              </a:rPr>
              <a:t>[Sommariva NF 2018]</a:t>
            </a:r>
            <a:r>
              <a:rPr lang="fr-FR" sz="1600" dirty="0">
                <a:solidFill>
                  <a:prstClr val="black"/>
                </a:solidFill>
                <a:latin typeface="Arial" panose="020B0604020202020204" pitchFamily="34" charset="0"/>
                <a:cs typeface="Arial" panose="020B0604020202020204" pitchFamily="34" charset="0"/>
              </a:rPr>
              <a:t> </a:t>
            </a:r>
          </a:p>
          <a:p>
            <a:pPr marL="152385" defTabSz="1219170"/>
            <a:endParaRPr lang="fr-FR" sz="2000" dirty="0">
              <a:solidFill>
                <a:prstClr val="black"/>
              </a:solidFill>
              <a:latin typeface="Arial" panose="020B0604020202020204" pitchFamily="34" charset="0"/>
              <a:cs typeface="Arial" panose="020B0604020202020204" pitchFamily="34" charset="0"/>
            </a:endParaRPr>
          </a:p>
          <a:p>
            <a:pPr marL="152385" defTabSz="1219170"/>
            <a:endParaRPr lang="fr-FR" sz="2000" dirty="0">
              <a:solidFill>
                <a:prstClr val="black"/>
              </a:solidFill>
              <a:latin typeface="Arial" panose="020B0604020202020204" pitchFamily="34" charset="0"/>
              <a:cs typeface="Arial" panose="020B0604020202020204" pitchFamily="34" charset="0"/>
            </a:endParaRP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133" dirty="0">
                <a:solidFill>
                  <a:prstClr val="black"/>
                </a:solidFill>
                <a:latin typeface="Arial" panose="020B0604020202020204" pitchFamily="34" charset="0"/>
                <a:cs typeface="Arial" panose="020B0604020202020204" pitchFamily="34" charset="0"/>
              </a:rPr>
              <a:t>Good </a:t>
            </a:r>
            <a:r>
              <a:rPr lang="fr-FR" sz="2133" b="1" dirty="0" err="1">
                <a:solidFill>
                  <a:prstClr val="black"/>
                </a:solidFill>
                <a:latin typeface="Arial" panose="020B0604020202020204" pitchFamily="34" charset="0"/>
                <a:cs typeface="Arial" panose="020B0604020202020204" pitchFamily="34" charset="0"/>
              </a:rPr>
              <a:t>complementarity</a:t>
            </a:r>
            <a:r>
              <a:rPr lang="fr-FR" sz="2133" b="1" dirty="0">
                <a:solidFill>
                  <a:prstClr val="black"/>
                </a:solidFill>
                <a:latin typeface="Arial" panose="020B0604020202020204" pitchFamily="34" charset="0"/>
                <a:cs typeface="Arial" panose="020B0604020202020204" pitchFamily="34" charset="0"/>
              </a:rPr>
              <a:t> and </a:t>
            </a:r>
            <a:r>
              <a:rPr lang="fr-FR" sz="2133" b="1" dirty="0" err="1">
                <a:solidFill>
                  <a:prstClr val="black"/>
                </a:solidFill>
                <a:latin typeface="Arial" panose="020B0604020202020204" pitchFamily="34" charset="0"/>
                <a:cs typeface="Arial" panose="020B0604020202020204" pitchFamily="34" charset="0"/>
              </a:rPr>
              <a:t>synergy</a:t>
            </a:r>
            <a:r>
              <a:rPr lang="fr-FR" sz="2133" b="1"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between</a:t>
            </a:r>
            <a:r>
              <a:rPr lang="fr-FR" sz="2133" dirty="0">
                <a:solidFill>
                  <a:prstClr val="black"/>
                </a:solidFill>
                <a:latin typeface="Arial" panose="020B0604020202020204" pitchFamily="34" charset="0"/>
                <a:cs typeface="Arial" panose="020B0604020202020204" pitchFamily="34" charset="0"/>
              </a:rPr>
              <a:t> the 2 codes</a:t>
            </a:r>
          </a:p>
          <a:p>
            <a:pPr marL="800100" lvl="1" indent="-342900" defTabSz="1219170">
              <a:buFont typeface="Arial" panose="020B0604020202020204" pitchFamily="34" charset="0"/>
              <a:buChar char="–"/>
              <a:defRPr/>
            </a:pPr>
            <a:r>
              <a:rPr lang="fr-FR" sz="2133" dirty="0" err="1">
                <a:solidFill>
                  <a:prstClr val="black"/>
                </a:solidFill>
                <a:latin typeface="Arial" panose="020B0604020202020204" pitchFamily="34" charset="0"/>
                <a:cs typeface="Arial" panose="020B0604020202020204" pitchFamily="34" charset="0"/>
              </a:rPr>
              <a:t>Simplifying</a:t>
            </a:r>
            <a:r>
              <a:rPr lang="fr-FR" sz="2133" dirty="0">
                <a:solidFill>
                  <a:prstClr val="black"/>
                </a:solidFill>
                <a:latin typeface="Arial" panose="020B0604020202020204" pitchFamily="34" charset="0"/>
                <a:cs typeface="Arial" panose="020B0604020202020204" pitchFamily="34" charset="0"/>
              </a:rPr>
              <a:t> a bit, DREAM </a:t>
            </a:r>
            <a:r>
              <a:rPr lang="fr-FR" sz="2133" dirty="0" err="1">
                <a:solidFill>
                  <a:prstClr val="black"/>
                </a:solidFill>
                <a:latin typeface="Arial" panose="020B0604020202020204" pitchFamily="34" charset="0"/>
                <a:cs typeface="Arial" panose="020B0604020202020204" pitchFamily="34" charset="0"/>
              </a:rPr>
              <a:t>is</a:t>
            </a:r>
            <a:r>
              <a:rPr lang="fr-FR" sz="2133" dirty="0">
                <a:solidFill>
                  <a:prstClr val="black"/>
                </a:solidFill>
                <a:latin typeface="Arial" panose="020B0604020202020204" pitchFamily="34" charset="0"/>
                <a:cs typeface="Arial" panose="020B0604020202020204" pitchFamily="34" charset="0"/>
              </a:rPr>
              <a:t> </a:t>
            </a:r>
            <a:r>
              <a:rPr lang="en-US" sz="2133" dirty="0">
                <a:solidFill>
                  <a:prstClr val="black"/>
                </a:solidFill>
                <a:latin typeface="Arial" panose="020B0604020202020204" pitchFamily="34" charset="0"/>
                <a:cs typeface="Arial" panose="020B0604020202020204" pitchFamily="34" charset="0"/>
              </a:rPr>
              <a:t>faster but contains less physics</a:t>
            </a:r>
          </a:p>
          <a:p>
            <a:pPr marR="0" lvl="0" algn="l" defTabSz="1219170" rtl="0" eaLnBrk="1" fontAlgn="auto" latinLnBrk="0" hangingPunct="1">
              <a:lnSpc>
                <a:spcPct val="100000"/>
              </a:lnSpc>
              <a:spcBef>
                <a:spcPts val="0"/>
              </a:spcBef>
              <a:spcAft>
                <a:spcPts val="0"/>
              </a:spcAft>
              <a:buClrTx/>
              <a:buSzTx/>
              <a:tabLst/>
              <a:defRPr/>
            </a:pPr>
            <a:endParaRPr lang="fr-FR" sz="2133" dirty="0">
              <a:solidFill>
                <a:prstClr val="black"/>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8"/>
          <a:stretch>
            <a:fillRect/>
          </a:stretch>
        </p:blipFill>
        <p:spPr>
          <a:xfrm>
            <a:off x="9262103" y="674498"/>
            <a:ext cx="2656947" cy="1353075"/>
          </a:xfrm>
          <a:prstGeom prst="rect">
            <a:avLst/>
          </a:prstGeom>
        </p:spPr>
      </p:pic>
      <p:sp>
        <p:nvSpPr>
          <p:cNvPr id="3" name="Rectangle 2"/>
          <p:cNvSpPr/>
          <p:nvPr/>
        </p:nvSpPr>
        <p:spPr>
          <a:xfrm>
            <a:off x="10370171" y="4687027"/>
            <a:ext cx="1710725" cy="338554"/>
          </a:xfrm>
          <a:prstGeom prst="rect">
            <a:avLst/>
          </a:prstGeom>
        </p:spPr>
        <p:txBody>
          <a:bodyPr wrap="none">
            <a:spAutoFit/>
          </a:bodyPr>
          <a:lstStyle/>
          <a:p>
            <a:pPr defTabSz="1219170"/>
            <a:r>
              <a:rPr lang="fr-FR" sz="1600" dirty="0">
                <a:solidFill>
                  <a:prstClr val="black"/>
                </a:solidFill>
                <a:latin typeface="Arial" panose="020B0604020202020204" pitchFamily="34" charset="0"/>
                <a:cs typeface="Arial" panose="020B0604020202020204" pitchFamily="34" charset="0"/>
                <a:hlinkClick r:id="rId9"/>
              </a:rPr>
              <a:t>[Hoelzl NF 2021]</a:t>
            </a:r>
            <a:endParaRPr lang="fr-FR" sz="1600" dirty="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10343705" y="1833863"/>
            <a:ext cx="1904689" cy="338554"/>
          </a:xfrm>
          <a:prstGeom prst="rect">
            <a:avLst/>
          </a:prstGeom>
        </p:spPr>
        <p:txBody>
          <a:bodyPr wrap="none">
            <a:spAutoFit/>
          </a:bodyPr>
          <a:lstStyle/>
          <a:p>
            <a:pPr defTabSz="1219170"/>
            <a:r>
              <a:rPr lang="fr-FR" sz="1600" dirty="0">
                <a:solidFill>
                  <a:prstClr val="black"/>
                </a:solidFill>
                <a:latin typeface="Arial" panose="020B0604020202020204" pitchFamily="34" charset="0"/>
                <a:cs typeface="Arial" panose="020B0604020202020204" pitchFamily="34" charset="0"/>
                <a:hlinkClick r:id="rId10"/>
              </a:rPr>
              <a:t>[Hoppe CPC 2021]</a:t>
            </a:r>
            <a:endParaRPr lang="fr-FR" sz="1600" dirty="0">
              <a:solidFill>
                <a:prstClr val="black"/>
              </a:solidFill>
              <a:latin typeface="Arial" panose="020B0604020202020204" pitchFamily="34" charset="0"/>
              <a:cs typeface="Arial" panose="020B0604020202020204" pitchFamily="34" charset="0"/>
            </a:endParaRPr>
          </a:p>
        </p:txBody>
      </p:sp>
      <p:pic>
        <p:nvPicPr>
          <p:cNvPr id="2050" name="Picture 2" descr="JOREK logo">
            <a:extLst>
              <a:ext uri="{FF2B5EF4-FFF2-40B4-BE49-F238E27FC236}">
                <a16:creationId xmlns:a16="http://schemas.microsoft.com/office/drawing/2014/main" id="{F7C4F328-1659-43C2-87D4-086DAE522CB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74615" y="3719813"/>
            <a:ext cx="200025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pied de page 3">
            <a:extLst>
              <a:ext uri="{FF2B5EF4-FFF2-40B4-BE49-F238E27FC236}">
                <a16:creationId xmlns:a16="http://schemas.microsoft.com/office/drawing/2014/main" id="{87AFBD72-FEEB-4EAE-AF86-2AF2CCC39536}"/>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11</a:t>
            </a:fld>
            <a:endParaRPr lang="en-GB" sz="1600" dirty="0">
              <a:solidFill>
                <a:prstClr val="black"/>
              </a:solidFill>
            </a:endParaRPr>
          </a:p>
        </p:txBody>
      </p:sp>
    </p:spTree>
    <p:extLst>
      <p:ext uri="{BB962C8B-B14F-4D97-AF65-F5344CB8AC3E}">
        <p14:creationId xmlns:p14="http://schemas.microsoft.com/office/powerpoint/2010/main" val="3688424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113851"/>
            <a:ext cx="10044608" cy="457200"/>
          </a:xfrm>
        </p:spPr>
        <p:txBody>
          <a:bodyPr/>
          <a:lstStyle/>
          <a:p>
            <a:r>
              <a:rPr lang="fr-FR" sz="3200" dirty="0"/>
              <a:t>Model/code </a:t>
            </a:r>
            <a:r>
              <a:rPr lang="fr-FR" sz="3200" dirty="0" err="1"/>
              <a:t>developments</a:t>
            </a:r>
            <a:endParaRPr lang="fr-FR" sz="3200" dirty="0"/>
          </a:p>
        </p:txBody>
      </p:sp>
      <p:sp>
        <p:nvSpPr>
          <p:cNvPr id="13" name="ZoneTexte 12"/>
          <p:cNvSpPr txBox="1"/>
          <p:nvPr/>
        </p:nvSpPr>
        <p:spPr>
          <a:xfrm>
            <a:off x="623392" y="1000651"/>
            <a:ext cx="10734675" cy="4801314"/>
          </a:xfrm>
          <a:prstGeom prst="rect">
            <a:avLst/>
          </a:prstGeom>
          <a:noFill/>
        </p:spPr>
        <p:txBody>
          <a:bodyPr wrap="square" rtlCol="0">
            <a:spAutoFit/>
          </a:bodyPr>
          <a:lstStyle/>
          <a:p>
            <a:pPr marL="380990" indent="-380990" defTabSz="1219170">
              <a:buFont typeface="Arial" panose="020B0604020202020204" pitchFamily="34" charset="0"/>
              <a:buChar char="•"/>
            </a:pPr>
            <a:r>
              <a:rPr lang="fr-FR" b="1" dirty="0">
                <a:solidFill>
                  <a:prstClr val="black"/>
                </a:solidFill>
                <a:latin typeface="Arial" panose="020B0604020202020204" pitchFamily="34" charset="0"/>
                <a:cs typeface="Arial" panose="020B0604020202020204" pitchFamily="34" charset="0"/>
              </a:rPr>
              <a:t>Pellet </a:t>
            </a:r>
            <a:r>
              <a:rPr lang="fr-FR" b="1" dirty="0" err="1">
                <a:solidFill>
                  <a:prstClr val="black"/>
                </a:solidFill>
                <a:latin typeface="Arial" panose="020B0604020202020204" pitchFamily="34" charset="0"/>
                <a:cs typeface="Arial" panose="020B0604020202020204" pitchFamily="34" charset="0"/>
              </a:rPr>
              <a:t>models</a:t>
            </a:r>
            <a:r>
              <a:rPr lang="fr-FR" b="1" dirty="0">
                <a:solidFill>
                  <a:prstClr val="black"/>
                </a:solidFill>
                <a:latin typeface="Arial" panose="020B0604020202020204" pitchFamily="34" charset="0"/>
                <a:cs typeface="Arial" panose="020B0604020202020204" pitchFamily="34" charset="0"/>
              </a:rPr>
              <a:t> </a:t>
            </a:r>
            <a:r>
              <a:rPr lang="fr-FR" dirty="0">
                <a:solidFill>
                  <a:prstClr val="black"/>
                </a:solidFill>
                <a:latin typeface="Arial" panose="020B0604020202020204" pitchFamily="34" charset="0"/>
                <a:cs typeface="Arial" panose="020B0604020202020204" pitchFamily="34" charset="0"/>
              </a:rPr>
              <a:t>(essential to </a:t>
            </a:r>
            <a:r>
              <a:rPr lang="fr-FR" dirty="0" err="1">
                <a:solidFill>
                  <a:prstClr val="black"/>
                </a:solidFill>
                <a:latin typeface="Arial" panose="020B0604020202020204" pitchFamily="34" charset="0"/>
                <a:cs typeface="Arial" panose="020B0604020202020204" pitchFamily="34" charset="0"/>
              </a:rPr>
              <a:t>study</a:t>
            </a:r>
            <a:r>
              <a:rPr lang="fr-FR" dirty="0">
                <a:solidFill>
                  <a:prstClr val="black"/>
                </a:solidFill>
                <a:latin typeface="Arial" panose="020B0604020202020204" pitchFamily="34" charset="0"/>
                <a:cs typeface="Arial" panose="020B0604020202020204" pitchFamily="34" charset="0"/>
              </a:rPr>
              <a:t> disruption mitigation </a:t>
            </a:r>
            <a:r>
              <a:rPr lang="fr-FR" dirty="0" err="1">
                <a:solidFill>
                  <a:prstClr val="black"/>
                </a:solidFill>
                <a:latin typeface="Arial" panose="020B0604020202020204" pitchFamily="34" charset="0"/>
                <a:cs typeface="Arial" panose="020B0604020202020204" pitchFamily="34" charset="0"/>
              </a:rPr>
              <a:t>with</a:t>
            </a:r>
            <a:r>
              <a:rPr lang="fr-FR" dirty="0">
                <a:solidFill>
                  <a:prstClr val="black"/>
                </a:solidFill>
                <a:latin typeface="Arial" panose="020B0604020202020204" pitchFamily="34" charset="0"/>
                <a:cs typeface="Arial" panose="020B0604020202020204" pitchFamily="34" charset="0"/>
              </a:rPr>
              <a:t> SPI)</a:t>
            </a:r>
          </a:p>
          <a:p>
            <a:pPr marL="838190" lvl="1" indent="-380990" defTabSz="1219170">
              <a:buFont typeface="Arial" panose="020B0604020202020204" pitchFamily="34" charset="0"/>
              <a:buChar char="–"/>
            </a:pPr>
            <a:r>
              <a:rPr lang="fr-FR" dirty="0">
                <a:solidFill>
                  <a:prstClr val="black"/>
                </a:solidFill>
                <a:latin typeface="Arial" panose="020B0604020202020204" pitchFamily="34" charset="0"/>
                <a:cs typeface="Arial" panose="020B0604020202020204" pitchFamily="34" charset="0"/>
              </a:rPr>
              <a:t>Self-consistent ablation </a:t>
            </a:r>
            <a:r>
              <a:rPr lang="fr-FR" b="1" dirty="0" err="1">
                <a:solidFill>
                  <a:prstClr val="black"/>
                </a:solidFill>
                <a:latin typeface="Arial" panose="020B0604020202020204" pitchFamily="34" charset="0"/>
                <a:cs typeface="Arial" panose="020B0604020202020204" pitchFamily="34" charset="0"/>
              </a:rPr>
              <a:t>plasmoid</a:t>
            </a:r>
            <a:r>
              <a:rPr lang="fr-FR" b="1" dirty="0">
                <a:solidFill>
                  <a:prstClr val="black"/>
                </a:solidFill>
                <a:latin typeface="Arial" panose="020B0604020202020204" pitchFamily="34" charset="0"/>
                <a:cs typeface="Arial" panose="020B0604020202020204" pitchFamily="34" charset="0"/>
              </a:rPr>
              <a:t> drift </a:t>
            </a:r>
            <a:r>
              <a:rPr lang="fr-FR" dirty="0">
                <a:solidFill>
                  <a:prstClr val="black"/>
                </a:solidFill>
                <a:latin typeface="Arial" panose="020B0604020202020204" pitchFamily="34" charset="0"/>
                <a:cs typeface="Arial" panose="020B0604020202020204" pitchFamily="34" charset="0"/>
              </a:rPr>
              <a:t>model </a:t>
            </a:r>
            <a:r>
              <a:rPr lang="fr-FR" sz="1600" dirty="0">
                <a:solidFill>
                  <a:prstClr val="black"/>
                </a:solidFill>
                <a:latin typeface="Arial" panose="020B0604020202020204" pitchFamily="34" charset="0"/>
                <a:cs typeface="Arial" panose="020B0604020202020204" pitchFamily="34" charset="0"/>
                <a:hlinkClick r:id="rId2"/>
              </a:rPr>
              <a:t>[Vallhagen JPP 2023]</a:t>
            </a:r>
            <a:r>
              <a:rPr lang="fr-FR" dirty="0">
                <a:solidFill>
                  <a:prstClr val="black"/>
                </a:solidFill>
                <a:latin typeface="Arial" panose="020B0604020202020204" pitchFamily="34" charset="0"/>
                <a:cs typeface="Arial" panose="020B0604020202020204" pitchFamily="34" charset="0"/>
              </a:rPr>
              <a:t> </a:t>
            </a:r>
            <a:r>
              <a:rPr lang="fr-FR" dirty="0" err="1">
                <a:solidFill>
                  <a:prstClr val="black"/>
                </a:solidFill>
                <a:latin typeface="Arial" panose="020B0604020202020204" pitchFamily="34" charset="0"/>
                <a:cs typeface="Arial" panose="020B0604020202020204" pitchFamily="34" charset="0"/>
              </a:rPr>
              <a:t>implemented</a:t>
            </a:r>
            <a:r>
              <a:rPr lang="fr-FR" dirty="0">
                <a:solidFill>
                  <a:prstClr val="black"/>
                </a:solidFill>
                <a:latin typeface="Arial" panose="020B0604020202020204" pitchFamily="34" charset="0"/>
                <a:cs typeface="Arial" panose="020B0604020202020204" pitchFamily="34" charset="0"/>
              </a:rPr>
              <a:t> in DREAM </a:t>
            </a:r>
          </a:p>
          <a:p>
            <a:pPr marL="838190" lvl="1" indent="-380990" defTabSz="1219170">
              <a:buFont typeface="Arial" panose="020B0604020202020204" pitchFamily="34" charset="0"/>
              <a:buChar char="–"/>
            </a:pPr>
            <a:r>
              <a:rPr lang="it-IT" dirty="0">
                <a:latin typeface="Arial" panose="020B0604020202020204" pitchFamily="34" charset="0"/>
                <a:cs typeface="Arial" panose="020B0604020202020204" pitchFamily="34" charset="0"/>
              </a:rPr>
              <a:t>Physics of pellet ablation plasmoid drifts also investigated with JOREK </a:t>
            </a:r>
            <a:r>
              <a:rPr lang="it-IT" sz="1600" dirty="0">
                <a:latin typeface="Arial" panose="020B0604020202020204" pitchFamily="34" charset="0"/>
                <a:cs typeface="Arial" panose="020B0604020202020204" pitchFamily="34" charset="0"/>
                <a:hlinkClick r:id="rId3"/>
              </a:rPr>
              <a:t>[Kong NF 2025]</a:t>
            </a:r>
            <a:endParaRPr lang="it-IT" dirty="0">
              <a:latin typeface="Arial" panose="020B0604020202020204" pitchFamily="34" charset="0"/>
              <a:cs typeface="Arial" panose="020B0604020202020204" pitchFamily="34" charset="0"/>
            </a:endParaRPr>
          </a:p>
          <a:p>
            <a:pPr marL="838190" lvl="1" indent="-380990" defTabSz="1219170">
              <a:buFont typeface="Arial" panose="020B0604020202020204" pitchFamily="34" charset="0"/>
              <a:buChar char="–"/>
            </a:pPr>
            <a:r>
              <a:rPr lang="it-IT" dirty="0">
                <a:latin typeface="Arial" panose="020B0604020202020204" pitchFamily="34" charset="0"/>
                <a:cs typeface="Arial" panose="020B0604020202020204" pitchFamily="34" charset="0"/>
              </a:rPr>
              <a:t>Ad hoc ablation plasmoid teleportation model in JOREK </a:t>
            </a:r>
            <a:r>
              <a:rPr lang="it-IT" sz="1600" dirty="0">
                <a:latin typeface="Arial" panose="020B0604020202020204" pitchFamily="34" charset="0"/>
                <a:cs typeface="Arial" panose="020B0604020202020204" pitchFamily="34" charset="0"/>
                <a:hlinkClick r:id="rId4"/>
              </a:rPr>
              <a:t>[Kong NF 2024]</a:t>
            </a:r>
            <a:r>
              <a:rPr lang="it-IT" sz="1600" dirty="0">
                <a:latin typeface="Arial" panose="020B0604020202020204" pitchFamily="34" charset="0"/>
                <a:cs typeface="Arial" panose="020B0604020202020204" pitchFamily="34" charset="0"/>
              </a:rPr>
              <a:t> </a:t>
            </a:r>
          </a:p>
          <a:p>
            <a:pPr marL="838190" lvl="1" indent="-380990" defTabSz="1219170">
              <a:buFont typeface="Arial" panose="020B0604020202020204" pitchFamily="34" charset="0"/>
              <a:buChar char="–"/>
            </a:pPr>
            <a:r>
              <a:rPr lang="fr-FR" dirty="0">
                <a:solidFill>
                  <a:prstClr val="black"/>
                </a:solidFill>
                <a:latin typeface="Arial" panose="020B0604020202020204" pitchFamily="34" charset="0"/>
                <a:cs typeface="Arial" panose="020B0604020202020204" pitchFamily="34" charset="0"/>
              </a:rPr>
              <a:t>Pellet </a:t>
            </a:r>
            <a:r>
              <a:rPr lang="fr-FR" b="1" dirty="0">
                <a:solidFill>
                  <a:prstClr val="black"/>
                </a:solidFill>
                <a:latin typeface="Arial" panose="020B0604020202020204" pitchFamily="34" charset="0"/>
                <a:cs typeface="Arial" panose="020B0604020202020204" pitchFamily="34" charset="0"/>
              </a:rPr>
              <a:t>rocket </a:t>
            </a:r>
            <a:r>
              <a:rPr lang="fr-FR" b="1" dirty="0" err="1">
                <a:solidFill>
                  <a:prstClr val="black"/>
                </a:solidFill>
                <a:latin typeface="Arial" panose="020B0604020202020204" pitchFamily="34" charset="0"/>
                <a:cs typeface="Arial" panose="020B0604020202020204" pitchFamily="34" charset="0"/>
              </a:rPr>
              <a:t>effect</a:t>
            </a:r>
            <a:r>
              <a:rPr lang="fr-FR" b="1" dirty="0">
                <a:solidFill>
                  <a:prstClr val="black"/>
                </a:solidFill>
                <a:latin typeface="Arial" panose="020B0604020202020204" pitchFamily="34" charset="0"/>
                <a:cs typeface="Arial" panose="020B0604020202020204" pitchFamily="34" charset="0"/>
              </a:rPr>
              <a:t> </a:t>
            </a:r>
            <a:r>
              <a:rPr lang="fr-FR" dirty="0">
                <a:solidFill>
                  <a:prstClr val="black"/>
                </a:solidFill>
                <a:latin typeface="Arial" panose="020B0604020202020204" pitchFamily="34" charset="0"/>
                <a:cs typeface="Arial" panose="020B0604020202020204" pitchFamily="34" charset="0"/>
              </a:rPr>
              <a:t>model </a:t>
            </a:r>
            <a:r>
              <a:rPr lang="fr-FR" sz="1600" dirty="0">
                <a:latin typeface="Arial" panose="020B0604020202020204" pitchFamily="34" charset="0"/>
                <a:cs typeface="Arial" panose="020B0604020202020204" pitchFamily="34" charset="0"/>
                <a:hlinkClick r:id="rId5"/>
              </a:rPr>
              <a:t>[Guth PRL 2025]</a:t>
            </a:r>
            <a:r>
              <a:rPr lang="fr-FR" sz="1600" dirty="0">
                <a:latin typeface="Arial" panose="020B0604020202020204" pitchFamily="34" charset="0"/>
                <a:cs typeface="Arial" panose="020B0604020202020204" pitchFamily="34" charset="0"/>
              </a:rPr>
              <a:t> </a:t>
            </a:r>
            <a:r>
              <a:rPr lang="fr-FR" sz="1600" dirty="0">
                <a:solidFill>
                  <a:srgbClr val="0000FF"/>
                </a:solidFill>
                <a:latin typeface="Arial" panose="020B0604020202020204" pitchFamily="34" charset="0"/>
                <a:cs typeface="Arial" panose="020B0604020202020204" pitchFamily="34" charset="0"/>
              </a:rPr>
              <a:t>[Guth JPP </a:t>
            </a:r>
            <a:r>
              <a:rPr lang="fr-FR" sz="1600" dirty="0" err="1">
                <a:solidFill>
                  <a:srgbClr val="0000FF"/>
                </a:solidFill>
                <a:latin typeface="Arial" panose="020B0604020202020204" pitchFamily="34" charset="0"/>
                <a:cs typeface="Arial" panose="020B0604020202020204" pitchFamily="34" charset="0"/>
              </a:rPr>
              <a:t>accepted</a:t>
            </a:r>
            <a:r>
              <a:rPr lang="fr-FR" sz="1600" dirty="0">
                <a:solidFill>
                  <a:srgbClr val="0000FF"/>
                </a:solidFill>
                <a:latin typeface="Arial" panose="020B0604020202020204" pitchFamily="34" charset="0"/>
                <a:cs typeface="Arial" panose="020B0604020202020204" pitchFamily="34" charset="0"/>
              </a:rPr>
              <a:t>]</a:t>
            </a:r>
          </a:p>
          <a:p>
            <a:pPr defTabSz="1219170"/>
            <a:endParaRPr lang="fr-FR" dirty="0">
              <a:solidFill>
                <a:prstClr val="black"/>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pPr>
            <a:r>
              <a:rPr lang="fr-FR" b="1" dirty="0" err="1">
                <a:solidFill>
                  <a:prstClr val="black"/>
                </a:solidFill>
                <a:latin typeface="Arial" panose="020B0604020202020204" pitchFamily="34" charset="0"/>
                <a:cs typeface="Arial" panose="020B0604020202020204" pitchFamily="34" charset="0"/>
              </a:rPr>
              <a:t>Kinetic</a:t>
            </a:r>
            <a:r>
              <a:rPr lang="fr-FR" b="1" dirty="0">
                <a:solidFill>
                  <a:prstClr val="black"/>
                </a:solidFill>
                <a:latin typeface="Arial" panose="020B0604020202020204" pitchFamily="34" charset="0"/>
                <a:cs typeface="Arial" panose="020B0604020202020204" pitchFamily="34" charset="0"/>
              </a:rPr>
              <a:t> </a:t>
            </a:r>
            <a:r>
              <a:rPr lang="fr-FR" b="1" dirty="0" err="1">
                <a:solidFill>
                  <a:prstClr val="black"/>
                </a:solidFill>
                <a:latin typeface="Arial" panose="020B0604020202020204" pitchFamily="34" charset="0"/>
                <a:cs typeface="Arial" panose="020B0604020202020204" pitchFamily="34" charset="0"/>
              </a:rPr>
              <a:t>REs</a:t>
            </a:r>
            <a:r>
              <a:rPr lang="fr-FR" b="1" dirty="0">
                <a:solidFill>
                  <a:prstClr val="black"/>
                </a:solidFill>
                <a:latin typeface="Arial" panose="020B0604020202020204" pitchFamily="34" charset="0"/>
                <a:cs typeface="Arial" panose="020B0604020202020204" pitchFamily="34" charset="0"/>
              </a:rPr>
              <a:t> in JOREK</a:t>
            </a:r>
          </a:p>
          <a:p>
            <a:pPr marL="838190" lvl="1" indent="-380990" defTabSz="1219170">
              <a:buFont typeface="Arial" panose="020B0604020202020204" pitchFamily="34" charset="0"/>
              <a:buChar char="–"/>
            </a:pPr>
            <a:r>
              <a:rPr lang="fr-FR" dirty="0">
                <a:solidFill>
                  <a:prstClr val="black"/>
                </a:solidFill>
                <a:latin typeface="Arial" panose="020B0604020202020204" pitchFamily="34" charset="0"/>
                <a:cs typeface="Arial" panose="020B0604020202020204" pitchFamily="34" charset="0"/>
              </a:rPr>
              <a:t>Self-consistent </a:t>
            </a:r>
            <a:r>
              <a:rPr lang="fr-FR" dirty="0" err="1">
                <a:solidFill>
                  <a:prstClr val="black"/>
                </a:solidFill>
                <a:latin typeface="Arial" panose="020B0604020202020204" pitchFamily="34" charset="0"/>
                <a:cs typeface="Arial" panose="020B0604020202020204" pitchFamily="34" charset="0"/>
              </a:rPr>
              <a:t>coupling</a:t>
            </a:r>
            <a:r>
              <a:rPr lang="fr-FR" dirty="0">
                <a:solidFill>
                  <a:prstClr val="black"/>
                </a:solidFill>
                <a:latin typeface="Arial" panose="020B0604020202020204" pitchFamily="34" charset="0"/>
                <a:cs typeface="Arial" panose="020B0604020202020204" pitchFamily="34" charset="0"/>
              </a:rPr>
              <a:t> to the MHD </a:t>
            </a:r>
            <a:r>
              <a:rPr lang="fr-FR" dirty="0" err="1">
                <a:solidFill>
                  <a:prstClr val="black"/>
                </a:solidFill>
                <a:latin typeface="Arial" panose="020B0604020202020204" pitchFamily="34" charset="0"/>
                <a:cs typeface="Arial" panose="020B0604020202020204" pitchFamily="34" charset="0"/>
              </a:rPr>
              <a:t>equations</a:t>
            </a:r>
            <a:r>
              <a:rPr lang="fr-FR" dirty="0">
                <a:solidFill>
                  <a:prstClr val="black"/>
                </a:solidFill>
                <a:latin typeface="Arial" panose="020B0604020202020204" pitchFamily="34" charset="0"/>
                <a:cs typeface="Arial" panose="020B0604020202020204" pitchFamily="34" charset="0"/>
              </a:rPr>
              <a:t> via </a:t>
            </a:r>
            <a:r>
              <a:rPr lang="fr-FR" dirty="0" err="1">
                <a:solidFill>
                  <a:prstClr val="black"/>
                </a:solidFill>
                <a:latin typeface="Arial" panose="020B0604020202020204" pitchFamily="34" charset="0"/>
                <a:cs typeface="Arial" panose="020B0604020202020204" pitchFamily="34" charset="0"/>
              </a:rPr>
              <a:t>PiC</a:t>
            </a:r>
            <a:r>
              <a:rPr lang="fr-FR" dirty="0">
                <a:solidFill>
                  <a:prstClr val="black"/>
                </a:solidFill>
                <a:latin typeface="Arial" panose="020B0604020202020204" pitchFamily="34" charset="0"/>
                <a:cs typeface="Arial" panose="020B0604020202020204" pitchFamily="34" charset="0"/>
              </a:rPr>
              <a:t> </a:t>
            </a:r>
            <a:r>
              <a:rPr lang="fr-FR" dirty="0" err="1">
                <a:solidFill>
                  <a:prstClr val="black"/>
                </a:solidFill>
                <a:latin typeface="Arial" panose="020B0604020202020204" pitchFamily="34" charset="0"/>
                <a:cs typeface="Arial" panose="020B0604020202020204" pitchFamily="34" charset="0"/>
              </a:rPr>
              <a:t>method</a:t>
            </a:r>
            <a:r>
              <a:rPr lang="fr-FR" dirty="0">
                <a:solidFill>
                  <a:prstClr val="black"/>
                </a:solidFill>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hlinkClick r:id="rId6"/>
              </a:rPr>
              <a:t>[Bergström PPCF 2025]</a:t>
            </a:r>
            <a:endParaRPr lang="fr-FR" sz="1600" dirty="0">
              <a:solidFill>
                <a:prstClr val="black"/>
              </a:solidFill>
              <a:latin typeface="Arial" panose="020B0604020202020204" pitchFamily="34" charset="0"/>
              <a:cs typeface="Arial" panose="020B0604020202020204" pitchFamily="34" charset="0"/>
            </a:endParaRPr>
          </a:p>
          <a:p>
            <a:pPr marL="838190" lvl="1" indent="-380990" defTabSz="1219170">
              <a:buFont typeface="Arial" panose="020B0604020202020204" pitchFamily="34" charset="0"/>
              <a:buChar char="–"/>
            </a:pPr>
            <a:r>
              <a:rPr lang="fr-FR" dirty="0">
                <a:solidFill>
                  <a:prstClr val="black"/>
                </a:solidFill>
                <a:latin typeface="Arial" panose="020B0604020202020204" pitchFamily="34" charset="0"/>
                <a:cs typeface="Arial" panose="020B0604020202020204" pitchFamily="34" charset="0"/>
              </a:rPr>
              <a:t>Hot </a:t>
            </a:r>
            <a:r>
              <a:rPr lang="fr-FR" dirty="0" err="1">
                <a:solidFill>
                  <a:prstClr val="black"/>
                </a:solidFill>
                <a:latin typeface="Arial" panose="020B0604020202020204" pitchFamily="34" charset="0"/>
                <a:cs typeface="Arial" panose="020B0604020202020204" pitchFamily="34" charset="0"/>
              </a:rPr>
              <a:t>tail</a:t>
            </a:r>
            <a:r>
              <a:rPr lang="fr-FR" dirty="0">
                <a:solidFill>
                  <a:prstClr val="black"/>
                </a:solidFill>
                <a:latin typeface="Arial" panose="020B0604020202020204" pitchFamily="34" charset="0"/>
                <a:cs typeface="Arial" panose="020B0604020202020204" pitchFamily="34" charset="0"/>
              </a:rPr>
              <a:t> (test </a:t>
            </a:r>
            <a:r>
              <a:rPr lang="fr-FR" dirty="0" err="1">
                <a:solidFill>
                  <a:prstClr val="black"/>
                </a:solidFill>
                <a:latin typeface="Arial" panose="020B0604020202020204" pitchFamily="34" charset="0"/>
                <a:cs typeface="Arial" panose="020B0604020202020204" pitchFamily="34" charset="0"/>
              </a:rPr>
              <a:t>particles</a:t>
            </a:r>
            <a:r>
              <a:rPr lang="fr-FR" dirty="0">
                <a:solidFill>
                  <a:prstClr val="black"/>
                </a:solidFill>
                <a:latin typeface="Arial" panose="020B0604020202020204" pitchFamily="34" charset="0"/>
                <a:cs typeface="Arial" panose="020B0604020202020204" pitchFamily="34" charset="0"/>
              </a:rPr>
              <a:t>) </a:t>
            </a:r>
            <a:r>
              <a:rPr lang="fr-FR" sz="1600" dirty="0">
                <a:solidFill>
                  <a:prstClr val="black"/>
                </a:solidFill>
                <a:latin typeface="Arial" panose="020B0604020202020204" pitchFamily="34" charset="0"/>
                <a:cs typeface="Arial" panose="020B0604020202020204" pitchFamily="34" charset="0"/>
                <a:hlinkClick r:id="rId7"/>
              </a:rPr>
              <a:t>[Puel NF 2025]</a:t>
            </a:r>
            <a:endParaRPr lang="fr-FR" sz="1600" dirty="0">
              <a:solidFill>
                <a:prstClr val="black"/>
              </a:solidFill>
              <a:latin typeface="Arial" panose="020B0604020202020204" pitchFamily="34" charset="0"/>
              <a:cs typeface="Arial" panose="020B0604020202020204" pitchFamily="34" charset="0"/>
            </a:endParaRPr>
          </a:p>
          <a:p>
            <a:pPr marL="838190" lvl="1" indent="-380990" defTabSz="1219170">
              <a:buFont typeface="Arial" panose="020B0604020202020204" pitchFamily="34" charset="0"/>
              <a:buChar char="–"/>
            </a:pPr>
            <a:r>
              <a:rPr lang="fr-FR" dirty="0">
                <a:solidFill>
                  <a:prstClr val="black"/>
                </a:solidFill>
                <a:latin typeface="Arial" panose="020B0604020202020204" pitchFamily="34" charset="0"/>
                <a:cs typeface="Arial" panose="020B0604020202020204" pitchFamily="34" charset="0"/>
              </a:rPr>
              <a:t>Avalanche </a:t>
            </a:r>
            <a:r>
              <a:rPr lang="fr-FR" sz="1600" dirty="0">
                <a:solidFill>
                  <a:srgbClr val="0000FF"/>
                </a:solidFill>
                <a:latin typeface="Arial" panose="020B0604020202020204" pitchFamily="34" charset="0"/>
                <a:cs typeface="Arial" panose="020B0604020202020204" pitchFamily="34" charset="0"/>
              </a:rPr>
              <a:t>[Wouters EFTC 2025]</a:t>
            </a:r>
          </a:p>
          <a:p>
            <a:pPr marL="342900" indent="-342900" defTabSz="1219170">
              <a:buFont typeface="Arial" panose="020B0604020202020204" pitchFamily="34" charset="0"/>
              <a:buChar char="•"/>
            </a:pPr>
            <a:endParaRPr lang="fr-FR" dirty="0">
              <a:solidFill>
                <a:prstClr val="black"/>
              </a:solidFill>
              <a:latin typeface="Arial" panose="020B0604020202020204" pitchFamily="34" charset="0"/>
              <a:cs typeface="Arial" panose="020B0604020202020204" pitchFamily="34" charset="0"/>
            </a:endParaRPr>
          </a:p>
          <a:p>
            <a:pPr marL="342900" indent="-342900" defTabSz="1219170">
              <a:buFont typeface="Arial" panose="020B0604020202020204" pitchFamily="34" charset="0"/>
              <a:buChar char="•"/>
            </a:pPr>
            <a:r>
              <a:rPr lang="fr-FR" dirty="0" err="1">
                <a:solidFill>
                  <a:prstClr val="black"/>
                </a:solidFill>
                <a:latin typeface="Arial" panose="020B0604020202020204" pitchFamily="34" charset="0"/>
                <a:cs typeface="Arial" panose="020B0604020202020204" pitchFamily="34" charset="0"/>
              </a:rPr>
              <a:t>Effect</a:t>
            </a:r>
            <a:r>
              <a:rPr lang="fr-FR" dirty="0">
                <a:solidFill>
                  <a:prstClr val="black"/>
                </a:solidFill>
                <a:latin typeface="Arial" panose="020B0604020202020204" pitchFamily="34" charset="0"/>
                <a:cs typeface="Arial" panose="020B0604020202020204" pitchFamily="34" charset="0"/>
              </a:rPr>
              <a:t> of </a:t>
            </a:r>
            <a:r>
              <a:rPr lang="fr-FR" b="1" dirty="0">
                <a:solidFill>
                  <a:prstClr val="black"/>
                </a:solidFill>
                <a:latin typeface="Arial" panose="020B0604020202020204" pitchFamily="34" charset="0"/>
                <a:cs typeface="Arial" panose="020B0604020202020204" pitchFamily="34" charset="0"/>
              </a:rPr>
              <a:t>vertical plasma motion </a:t>
            </a:r>
            <a:r>
              <a:rPr lang="fr-FR" dirty="0" err="1">
                <a:solidFill>
                  <a:prstClr val="black"/>
                </a:solidFill>
                <a:latin typeface="Arial" panose="020B0604020202020204" pitchFamily="34" charset="0"/>
                <a:cs typeface="Arial" panose="020B0604020202020204" pitchFamily="34" charset="0"/>
              </a:rPr>
              <a:t>implemented</a:t>
            </a:r>
            <a:r>
              <a:rPr lang="fr-FR" dirty="0">
                <a:solidFill>
                  <a:prstClr val="black"/>
                </a:solidFill>
                <a:latin typeface="Arial" panose="020B0604020202020204" pitchFamily="34" charset="0"/>
                <a:cs typeface="Arial" panose="020B0604020202020204" pitchFamily="34" charset="0"/>
              </a:rPr>
              <a:t> in DREAM </a:t>
            </a:r>
            <a:r>
              <a:rPr lang="fr-FR" sz="1600" dirty="0">
                <a:latin typeface="Arial" panose="020B0604020202020204" pitchFamily="34" charset="0"/>
                <a:cs typeface="Arial" panose="020B0604020202020204" pitchFamily="34" charset="0"/>
                <a:hlinkClick r:id="rId8"/>
              </a:rPr>
              <a:t>[Vallhagen JPP 2025]</a:t>
            </a:r>
            <a:r>
              <a:rPr lang="fr-FR" dirty="0">
                <a:latin typeface="Arial" panose="020B0604020202020204" pitchFamily="34" charset="0"/>
                <a:cs typeface="Arial" panose="020B0604020202020204" pitchFamily="34" charset="0"/>
              </a:rPr>
              <a:t> </a:t>
            </a:r>
            <a:r>
              <a:rPr lang="fr-FR" dirty="0" err="1">
                <a:solidFill>
                  <a:prstClr val="black"/>
                </a:solidFill>
                <a:latin typeface="Arial" panose="020B0604020202020204" pitchFamily="34" charset="0"/>
                <a:cs typeface="Arial" panose="020B0604020202020204" pitchFamily="34" charset="0"/>
              </a:rPr>
              <a:t>based</a:t>
            </a:r>
            <a:r>
              <a:rPr lang="fr-FR" dirty="0">
                <a:solidFill>
                  <a:prstClr val="black"/>
                </a:solidFill>
                <a:latin typeface="Arial" panose="020B0604020202020204" pitchFamily="34" charset="0"/>
                <a:cs typeface="Arial" panose="020B0604020202020204" pitchFamily="34" charset="0"/>
              </a:rPr>
              <a:t> on key input </a:t>
            </a:r>
            <a:r>
              <a:rPr lang="fr-FR" dirty="0" err="1">
                <a:solidFill>
                  <a:prstClr val="black"/>
                </a:solidFill>
                <a:latin typeface="Arial" panose="020B0604020202020204" pitchFamily="34" charset="0"/>
                <a:cs typeface="Arial" panose="020B0604020202020204" pitchFamily="34" charset="0"/>
              </a:rPr>
              <a:t>from</a:t>
            </a:r>
            <a:r>
              <a:rPr lang="fr-FR" dirty="0">
                <a:solidFill>
                  <a:prstClr val="black"/>
                </a:solidFill>
                <a:latin typeface="Arial" panose="020B0604020202020204" pitchFamily="34" charset="0"/>
                <a:cs typeface="Arial" panose="020B0604020202020204" pitchFamily="34" charset="0"/>
              </a:rPr>
              <a:t> JOREK </a:t>
            </a:r>
            <a:r>
              <a:rPr lang="fr-FR" sz="1600" dirty="0">
                <a:latin typeface="Arial" panose="020B0604020202020204" pitchFamily="34" charset="0"/>
                <a:cs typeface="Arial" panose="020B0604020202020204" pitchFamily="34" charset="0"/>
                <a:hlinkClick r:id="rId9"/>
              </a:rPr>
              <a:t>[Wang NF 2025]</a:t>
            </a:r>
            <a:endParaRPr lang="fr-FR" sz="1600" dirty="0">
              <a:solidFill>
                <a:prstClr val="black"/>
              </a:solidFill>
              <a:latin typeface="Arial" panose="020B0604020202020204" pitchFamily="34" charset="0"/>
              <a:cs typeface="Arial" panose="020B0604020202020204" pitchFamily="34" charset="0"/>
            </a:endParaRPr>
          </a:p>
          <a:p>
            <a:pPr marL="342900" indent="-342900" defTabSz="1219170">
              <a:buFont typeface="Arial" panose="020B0604020202020204" pitchFamily="34" charset="0"/>
              <a:buChar char="•"/>
            </a:pPr>
            <a:endParaRPr lang="fr-FR" dirty="0">
              <a:solidFill>
                <a:prstClr val="black"/>
              </a:solidFill>
              <a:latin typeface="Arial" panose="020B0604020202020204" pitchFamily="34" charset="0"/>
              <a:cs typeface="Arial" panose="020B0604020202020204" pitchFamily="34" charset="0"/>
            </a:endParaRPr>
          </a:p>
          <a:p>
            <a:pPr marL="342900" indent="-342900" defTabSz="1219170">
              <a:buFont typeface="Arial" panose="020B0604020202020204" pitchFamily="34" charset="0"/>
              <a:buChar char="•"/>
            </a:pPr>
            <a:r>
              <a:rPr lang="fr-FR" b="1" dirty="0" err="1">
                <a:solidFill>
                  <a:prstClr val="black"/>
                </a:solidFill>
                <a:latin typeface="Arial" panose="020B0604020202020204" pitchFamily="34" charset="0"/>
                <a:cs typeface="Arial" panose="020B0604020202020204" pitchFamily="34" charset="0"/>
              </a:rPr>
              <a:t>Reduced</a:t>
            </a:r>
            <a:r>
              <a:rPr lang="fr-FR" b="1" dirty="0">
                <a:solidFill>
                  <a:prstClr val="black"/>
                </a:solidFill>
                <a:latin typeface="Arial" panose="020B0604020202020204" pitchFamily="34" charset="0"/>
                <a:cs typeface="Arial" panose="020B0604020202020204" pitchFamily="34" charset="0"/>
              </a:rPr>
              <a:t> model </a:t>
            </a:r>
            <a:r>
              <a:rPr lang="fr-FR" dirty="0">
                <a:solidFill>
                  <a:prstClr val="black"/>
                </a:solidFill>
                <a:latin typeface="Arial" panose="020B0604020202020204" pitchFamily="34" charset="0"/>
                <a:cs typeface="Arial" panose="020B0604020202020204" pitchFamily="34" charset="0"/>
              </a:rPr>
              <a:t>to </a:t>
            </a:r>
            <a:r>
              <a:rPr lang="fr-FR" dirty="0" err="1">
                <a:solidFill>
                  <a:prstClr val="black"/>
                </a:solidFill>
                <a:latin typeface="Arial" panose="020B0604020202020204" pitchFamily="34" charset="0"/>
                <a:cs typeface="Arial" panose="020B0604020202020204" pitchFamily="34" charset="0"/>
              </a:rPr>
              <a:t>predict</a:t>
            </a:r>
            <a:r>
              <a:rPr lang="fr-FR" dirty="0">
                <a:solidFill>
                  <a:prstClr val="black"/>
                </a:solidFill>
                <a:latin typeface="Arial" panose="020B0604020202020204" pitchFamily="34" charset="0"/>
                <a:cs typeface="Arial" panose="020B0604020202020204" pitchFamily="34" charset="0"/>
              </a:rPr>
              <a:t> RE </a:t>
            </a:r>
            <a:r>
              <a:rPr lang="fr-FR" dirty="0" err="1">
                <a:solidFill>
                  <a:prstClr val="black"/>
                </a:solidFill>
                <a:latin typeface="Arial" panose="020B0604020202020204" pitchFamily="34" charset="0"/>
                <a:cs typeface="Arial" panose="020B0604020202020204" pitchFamily="34" charset="0"/>
              </a:rPr>
              <a:t>generation</a:t>
            </a:r>
            <a:r>
              <a:rPr lang="fr-FR" dirty="0">
                <a:solidFill>
                  <a:prstClr val="black"/>
                </a:solidFill>
                <a:latin typeface="Arial" panose="020B0604020202020204" pitchFamily="34" charset="0"/>
                <a:cs typeface="Arial" panose="020B0604020202020204" pitchFamily="34" charset="0"/>
              </a:rPr>
              <a:t> in </a:t>
            </a:r>
            <a:r>
              <a:rPr lang="fr-FR" dirty="0" err="1">
                <a:solidFill>
                  <a:prstClr val="black"/>
                </a:solidFill>
                <a:latin typeface="Arial" panose="020B0604020202020204" pitchFamily="34" charset="0"/>
                <a:cs typeface="Arial" panose="020B0604020202020204" pitchFamily="34" charset="0"/>
              </a:rPr>
              <a:t>activated</a:t>
            </a:r>
            <a:r>
              <a:rPr lang="fr-FR" dirty="0">
                <a:solidFill>
                  <a:prstClr val="black"/>
                </a:solidFill>
                <a:latin typeface="Arial" panose="020B0604020202020204" pitchFamily="34" charset="0"/>
                <a:cs typeface="Arial" panose="020B0604020202020204" pitchFamily="34" charset="0"/>
              </a:rPr>
              <a:t> tokamaks </a:t>
            </a:r>
            <a:r>
              <a:rPr lang="fr-FR" sz="1600" dirty="0">
                <a:solidFill>
                  <a:srgbClr val="0000FF"/>
                </a:solidFill>
                <a:latin typeface="Arial" panose="020B0604020202020204" pitchFamily="34" charset="0"/>
                <a:cs typeface="Arial" panose="020B0604020202020204" pitchFamily="34" charset="0"/>
              </a:rPr>
              <a:t>[Zaar JPP </a:t>
            </a:r>
            <a:r>
              <a:rPr lang="fr-FR" sz="1600" dirty="0" err="1">
                <a:solidFill>
                  <a:srgbClr val="0000FF"/>
                </a:solidFill>
                <a:latin typeface="Arial" panose="020B0604020202020204" pitchFamily="34" charset="0"/>
                <a:cs typeface="Arial" panose="020B0604020202020204" pitchFamily="34" charset="0"/>
              </a:rPr>
              <a:t>submitted</a:t>
            </a:r>
            <a:r>
              <a:rPr lang="fr-FR" sz="1600" dirty="0">
                <a:solidFill>
                  <a:srgbClr val="0000FF"/>
                </a:solidFill>
                <a:latin typeface="Arial" panose="020B0604020202020204" pitchFamily="34" charset="0"/>
                <a:cs typeface="Arial" panose="020B0604020202020204" pitchFamily="34" charset="0"/>
              </a:rPr>
              <a:t>]</a:t>
            </a:r>
            <a:endParaRPr lang="fr-FR" sz="1600" dirty="0">
              <a:solidFill>
                <a:prstClr val="black"/>
              </a:solidFill>
              <a:latin typeface="Arial" panose="020B0604020202020204" pitchFamily="34" charset="0"/>
              <a:cs typeface="Arial" panose="020B0604020202020204" pitchFamily="34" charset="0"/>
            </a:endParaRPr>
          </a:p>
          <a:p>
            <a:pPr defTabSz="1219170"/>
            <a:endParaRPr lang="fr-FR" dirty="0">
              <a:solidFill>
                <a:prstClr val="black"/>
              </a:solidFill>
              <a:latin typeface="Arial" panose="020B0604020202020204" pitchFamily="34" charset="0"/>
              <a:cs typeface="Arial" panose="020B0604020202020204" pitchFamily="34" charset="0"/>
            </a:endParaRPr>
          </a:p>
          <a:p>
            <a:pPr marL="342900" indent="-342900" defTabSz="1219170">
              <a:buFont typeface="Arial" panose="020B0604020202020204" pitchFamily="34" charset="0"/>
              <a:buChar char="•"/>
            </a:pPr>
            <a:r>
              <a:rPr lang="fr-FR" dirty="0">
                <a:latin typeface="Arial" panose="020B0604020202020204" pitchFamily="34" charset="0"/>
                <a:cs typeface="Arial" panose="020B0604020202020204" pitchFamily="34" charset="0"/>
              </a:rPr>
              <a:t>Model for </a:t>
            </a:r>
            <a:r>
              <a:rPr lang="fr-FR" b="1" dirty="0" err="1">
                <a:latin typeface="Arial" panose="020B0604020202020204" pitchFamily="34" charset="0"/>
                <a:cs typeface="Arial" panose="020B0604020202020204" pitchFamily="34" charset="0"/>
              </a:rPr>
              <a:t>upper</a:t>
            </a:r>
            <a:r>
              <a:rPr lang="fr-FR" b="1" dirty="0">
                <a:latin typeface="Arial" panose="020B0604020202020204" pitchFamily="34" charset="0"/>
                <a:cs typeface="Arial" panose="020B0604020202020204" pitchFamily="34" charset="0"/>
              </a:rPr>
              <a:t> neutral pressure </a:t>
            </a:r>
            <a:r>
              <a:rPr lang="fr-FR" b="1" dirty="0" err="1">
                <a:latin typeface="Arial" panose="020B0604020202020204" pitchFamily="34" charset="0"/>
                <a:cs typeface="Arial" panose="020B0604020202020204" pitchFamily="34" charset="0"/>
              </a:rPr>
              <a:t>limit</a:t>
            </a:r>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to </a:t>
            </a:r>
            <a:r>
              <a:rPr lang="fr-FR" dirty="0" err="1">
                <a:latin typeface="Arial" panose="020B0604020202020204" pitchFamily="34" charset="0"/>
                <a:cs typeface="Arial" panose="020B0604020202020204" pitchFamily="34" charset="0"/>
              </a:rPr>
              <a:t>access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benign</a:t>
            </a:r>
            <a:r>
              <a:rPr lang="fr-FR" dirty="0">
                <a:latin typeface="Arial" panose="020B0604020202020204" pitchFamily="34" charset="0"/>
                <a:cs typeface="Arial" panose="020B0604020202020204" pitchFamily="34" charset="0"/>
              </a:rPr>
              <a:t> RE </a:t>
            </a:r>
            <a:r>
              <a:rPr lang="fr-FR" dirty="0" err="1">
                <a:latin typeface="Arial" panose="020B0604020202020204" pitchFamily="34" charset="0"/>
                <a:cs typeface="Arial" panose="020B0604020202020204" pitchFamily="34" charset="0"/>
              </a:rPr>
              <a:t>beam</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termination</a:t>
            </a:r>
            <a:r>
              <a:rPr lang="fr-FR"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hlinkClick r:id="rId10"/>
              </a:rPr>
              <a:t>[Hoppe PPCF 2025]</a:t>
            </a:r>
            <a:endParaRPr lang="fr-FR" sz="1600" dirty="0">
              <a:solidFill>
                <a:prstClr val="black"/>
              </a:solidFill>
              <a:latin typeface="Arial" panose="020B0604020202020204" pitchFamily="34" charset="0"/>
              <a:cs typeface="Arial" panose="020B0604020202020204" pitchFamily="34" charset="0"/>
            </a:endParaRPr>
          </a:p>
        </p:txBody>
      </p:sp>
      <p:sp>
        <p:nvSpPr>
          <p:cNvPr id="5" name="Espace réservé du pied de page 3">
            <a:extLst>
              <a:ext uri="{FF2B5EF4-FFF2-40B4-BE49-F238E27FC236}">
                <a16:creationId xmlns:a16="http://schemas.microsoft.com/office/drawing/2014/main" id="{FDEF3799-14C6-46E3-A56B-E0944E9232AB}"/>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12</a:t>
            </a:fld>
            <a:endParaRPr lang="en-GB" sz="1600" dirty="0">
              <a:solidFill>
                <a:prstClr val="black"/>
              </a:solidFill>
            </a:endParaRPr>
          </a:p>
        </p:txBody>
      </p:sp>
      <p:sp>
        <p:nvSpPr>
          <p:cNvPr id="3" name="Étoile : 5 branches 2">
            <a:hlinkClick r:id="rId11" action="ppaction://hlinksldjump"/>
            <a:extLst>
              <a:ext uri="{FF2B5EF4-FFF2-40B4-BE49-F238E27FC236}">
                <a16:creationId xmlns:a16="http://schemas.microsoft.com/office/drawing/2014/main" id="{DB8B7062-49BD-4931-B22C-3E6FC2C95567}"/>
              </a:ext>
            </a:extLst>
          </p:cNvPr>
          <p:cNvSpPr/>
          <p:nvPr/>
        </p:nvSpPr>
        <p:spPr>
          <a:xfrm>
            <a:off x="10267950" y="2971800"/>
            <a:ext cx="266700" cy="27622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4322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3851"/>
            <a:ext cx="10058400" cy="457200"/>
          </a:xfrm>
        </p:spPr>
        <p:txBody>
          <a:bodyPr/>
          <a:lstStyle/>
          <a:p>
            <a:r>
              <a:rPr lang="fr-FR" sz="3200" dirty="0"/>
              <a:t>Validation</a:t>
            </a:r>
          </a:p>
        </p:txBody>
      </p:sp>
      <p:sp>
        <p:nvSpPr>
          <p:cNvPr id="13" name="ZoneTexte 12"/>
          <p:cNvSpPr txBox="1"/>
          <p:nvPr/>
        </p:nvSpPr>
        <p:spPr>
          <a:xfrm>
            <a:off x="349489" y="1166842"/>
            <a:ext cx="11534775" cy="3693319"/>
          </a:xfrm>
          <a:prstGeom prst="rect">
            <a:avLst/>
          </a:prstGeom>
          <a:noFill/>
        </p:spPr>
        <p:txBody>
          <a:bodyPr wrap="square" rtlCol="0">
            <a:spAutoFit/>
          </a:bodyPr>
          <a:lstStyle/>
          <a:p>
            <a:pPr marL="380990" indent="-380990" defTabSz="1219170">
              <a:buFont typeface="Arial" panose="020B0604020202020204" pitchFamily="34" charset="0"/>
              <a:buChar char="•"/>
            </a:pPr>
            <a:r>
              <a:rPr lang="fr-FR" dirty="0">
                <a:latin typeface="Arial" panose="020B0604020202020204" pitchFamily="34" charset="0"/>
                <a:cs typeface="Arial" panose="020B0604020202020204" pitchFamily="34" charset="0"/>
              </a:rPr>
              <a:t>Validation of DREAM </a:t>
            </a:r>
            <a:r>
              <a:rPr lang="fr-FR" b="1" dirty="0">
                <a:latin typeface="Arial" panose="020B0604020202020204" pitchFamily="34" charset="0"/>
                <a:cs typeface="Arial" panose="020B0604020202020204" pitchFamily="34" charset="0"/>
              </a:rPr>
              <a:t>SPI simulations </a:t>
            </a:r>
            <a:r>
              <a:rPr lang="fr-FR" dirty="0">
                <a:latin typeface="Arial" panose="020B0604020202020204" pitchFamily="34" charset="0"/>
                <a:cs typeface="Arial" panose="020B0604020202020204" pitchFamily="34" charset="0"/>
              </a:rPr>
              <a:t>for ASDEX Upgrade </a:t>
            </a:r>
            <a:r>
              <a:rPr lang="fr-FR" sz="1600" dirty="0">
                <a:latin typeface="Arial" panose="020B0604020202020204" pitchFamily="34" charset="0"/>
                <a:cs typeface="Arial" panose="020B0604020202020204" pitchFamily="34" charset="0"/>
                <a:hlinkClick r:id="rId2"/>
              </a:rPr>
              <a:t>[Halldestam JPP 2025]</a:t>
            </a:r>
            <a:r>
              <a:rPr lang="fr-FR" sz="160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hlinkClick r:id="rId3"/>
              </a:rPr>
              <a:t>[Vallhagen PPCF 2025]</a:t>
            </a:r>
            <a:r>
              <a:rPr lang="fr-FR" sz="1600" dirty="0">
                <a:latin typeface="Arial" panose="020B0604020202020204" pitchFamily="34" charset="0"/>
                <a:cs typeface="Arial" panose="020B0604020202020204" pitchFamily="34" charset="0"/>
              </a:rPr>
              <a:t> </a:t>
            </a:r>
            <a:endParaRPr lang="fr-FR" sz="1600" dirty="0">
              <a:solidFill>
                <a:prstClr val="black"/>
              </a:solidFill>
              <a:latin typeface="Arial" panose="020B0604020202020204" pitchFamily="34" charset="0"/>
              <a:cs typeface="Arial" panose="020B0604020202020204" pitchFamily="34" charset="0"/>
            </a:endParaRPr>
          </a:p>
          <a:p>
            <a:pPr marL="838190" lvl="1" indent="-380990" defTabSz="1219170">
              <a:buFont typeface="Arial" panose="020B0604020202020204" pitchFamily="34" charset="0"/>
              <a:buChar char="–"/>
            </a:pPr>
            <a:r>
              <a:rPr lang="fr-FR" dirty="0">
                <a:solidFill>
                  <a:prstClr val="black"/>
                </a:solidFill>
                <a:latin typeface="Arial" panose="020B0604020202020204" pitchFamily="34" charset="0"/>
                <a:cs typeface="Arial" panose="020B0604020202020204" pitchFamily="34" charset="0"/>
              </a:rPr>
              <a:t>(</a:t>
            </a:r>
            <a:r>
              <a:rPr lang="fr-FR" dirty="0" err="1">
                <a:solidFill>
                  <a:prstClr val="black"/>
                </a:solidFill>
                <a:latin typeface="Arial" panose="020B0604020202020204" pitchFamily="34" charset="0"/>
                <a:cs typeface="Arial" panose="020B0604020202020204" pitchFamily="34" charset="0"/>
              </a:rPr>
              <a:t>Similar</a:t>
            </a:r>
            <a:r>
              <a:rPr lang="fr-FR" dirty="0">
                <a:solidFill>
                  <a:prstClr val="black"/>
                </a:solidFill>
                <a:latin typeface="Arial" panose="020B0604020202020204" pitchFamily="34" charset="0"/>
                <a:cs typeface="Arial" panose="020B0604020202020204" pitchFamily="34" charset="0"/>
              </a:rPr>
              <a:t> effort for JOREK SPI simulations on ASDEX Upgrade, JET, …, but </a:t>
            </a:r>
            <a:r>
              <a:rPr lang="fr-FR" dirty="0" err="1">
                <a:solidFill>
                  <a:prstClr val="black"/>
                </a:solidFill>
                <a:latin typeface="Arial" panose="020B0604020202020204" pitchFamily="34" charset="0"/>
                <a:cs typeface="Arial" panose="020B0604020202020204" pitchFamily="34" charset="0"/>
              </a:rPr>
              <a:t>mainly</a:t>
            </a:r>
            <a:r>
              <a:rPr lang="fr-FR" dirty="0">
                <a:solidFill>
                  <a:prstClr val="black"/>
                </a:solidFill>
                <a:latin typeface="Arial" panose="020B0604020202020204" pitchFamily="34" charset="0"/>
                <a:cs typeface="Arial" panose="020B0604020202020204" pitchFamily="34" charset="0"/>
              </a:rPr>
              <a:t> </a:t>
            </a:r>
            <a:r>
              <a:rPr lang="fr-FR" dirty="0" err="1">
                <a:solidFill>
                  <a:prstClr val="black"/>
                </a:solidFill>
                <a:latin typeface="Arial" panose="020B0604020202020204" pitchFamily="34" charset="0"/>
                <a:cs typeface="Arial" panose="020B0604020202020204" pitchFamily="34" charset="0"/>
              </a:rPr>
              <a:t>outside</a:t>
            </a:r>
            <a:r>
              <a:rPr lang="fr-FR" dirty="0">
                <a:solidFill>
                  <a:prstClr val="black"/>
                </a:solidFill>
                <a:latin typeface="Arial" panose="020B0604020202020204" pitchFamily="34" charset="0"/>
                <a:cs typeface="Arial" panose="020B0604020202020204" pitchFamily="34" charset="0"/>
              </a:rPr>
              <a:t> TSVV 9)</a:t>
            </a:r>
          </a:p>
          <a:p>
            <a:pPr marL="380990" indent="-380990" defTabSz="1219170">
              <a:buFont typeface="Arial" panose="020B0604020202020204" pitchFamily="34" charset="0"/>
              <a:buChar char="•"/>
            </a:pPr>
            <a:endParaRPr lang="fr-FR" dirty="0">
              <a:solidFill>
                <a:prstClr val="black"/>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pPr>
            <a:r>
              <a:rPr lang="fr-FR" dirty="0">
                <a:solidFill>
                  <a:prstClr val="black"/>
                </a:solidFill>
                <a:latin typeface="Arial" panose="020B0604020202020204" pitchFamily="34" charset="0"/>
                <a:cs typeface="Arial" panose="020B0604020202020204" pitchFamily="34" charset="0"/>
              </a:rPr>
              <a:t>Validation and investigation of </a:t>
            </a:r>
            <a:r>
              <a:rPr lang="fr-FR" b="1" dirty="0">
                <a:solidFill>
                  <a:prstClr val="black"/>
                </a:solidFill>
                <a:latin typeface="Arial" panose="020B0604020202020204" pitchFamily="34" charset="0"/>
                <a:cs typeface="Arial" panose="020B0604020202020204" pitchFamily="34" charset="0"/>
              </a:rPr>
              <a:t>3D MHD aspects of disruptions </a:t>
            </a:r>
            <a:r>
              <a:rPr lang="fr-FR" dirty="0" err="1">
                <a:solidFill>
                  <a:prstClr val="black"/>
                </a:solidFill>
                <a:latin typeface="Arial" panose="020B0604020202020204" pitchFamily="34" charset="0"/>
                <a:cs typeface="Arial" panose="020B0604020202020204" pitchFamily="34" charset="0"/>
              </a:rPr>
              <a:t>with</a:t>
            </a:r>
            <a:r>
              <a:rPr lang="fr-FR" dirty="0">
                <a:solidFill>
                  <a:prstClr val="black"/>
                </a:solidFill>
                <a:latin typeface="Arial" panose="020B0604020202020204" pitchFamily="34" charset="0"/>
                <a:cs typeface="Arial" panose="020B0604020202020204" pitchFamily="34" charset="0"/>
              </a:rPr>
              <a:t> JOREK</a:t>
            </a:r>
          </a:p>
          <a:p>
            <a:pPr marL="838190" lvl="1" indent="-380990" defTabSz="1219170">
              <a:buFont typeface="Arial" panose="020B0604020202020204" pitchFamily="34" charset="0"/>
              <a:buChar char="–"/>
            </a:pPr>
            <a:r>
              <a:rPr lang="fr-FR" dirty="0" err="1">
                <a:solidFill>
                  <a:prstClr val="black"/>
                </a:solidFill>
                <a:latin typeface="Arial" panose="020B0604020202020204" pitchFamily="34" charset="0"/>
                <a:cs typeface="Arial" panose="020B0604020202020204" pitchFamily="34" charset="0"/>
              </a:rPr>
              <a:t>I</a:t>
            </a:r>
            <a:r>
              <a:rPr lang="fr-FR" baseline="-25000" dirty="0" err="1">
                <a:solidFill>
                  <a:prstClr val="black"/>
                </a:solidFill>
                <a:latin typeface="Arial" panose="020B0604020202020204" pitchFamily="34" charset="0"/>
                <a:cs typeface="Arial" panose="020B0604020202020204" pitchFamily="34" charset="0"/>
              </a:rPr>
              <a:t>p</a:t>
            </a:r>
            <a:r>
              <a:rPr lang="fr-FR" dirty="0">
                <a:solidFill>
                  <a:prstClr val="black"/>
                </a:solidFill>
                <a:latin typeface="Arial" panose="020B0604020202020204" pitchFamily="34" charset="0"/>
                <a:cs typeface="Arial" panose="020B0604020202020204" pitchFamily="34" charset="0"/>
              </a:rPr>
              <a:t> spike, </a:t>
            </a:r>
            <a:r>
              <a:rPr lang="fr-FR" dirty="0" err="1">
                <a:solidFill>
                  <a:prstClr val="black"/>
                </a:solidFill>
                <a:latin typeface="Arial" panose="020B0604020202020204" pitchFamily="34" charset="0"/>
                <a:cs typeface="Arial" panose="020B0604020202020204" pitchFamily="34" charset="0"/>
              </a:rPr>
              <a:t>magnetic</a:t>
            </a:r>
            <a:r>
              <a:rPr lang="fr-FR" dirty="0">
                <a:solidFill>
                  <a:prstClr val="black"/>
                </a:solidFill>
                <a:latin typeface="Arial" panose="020B0604020202020204" pitchFamily="34" charset="0"/>
                <a:cs typeface="Arial" panose="020B0604020202020204" pitchFamily="34" charset="0"/>
              </a:rPr>
              <a:t> </a:t>
            </a:r>
            <a:r>
              <a:rPr lang="fr-FR" dirty="0" err="1">
                <a:solidFill>
                  <a:prstClr val="black"/>
                </a:solidFill>
                <a:latin typeface="Arial" panose="020B0604020202020204" pitchFamily="34" charset="0"/>
                <a:cs typeface="Arial" panose="020B0604020202020204" pitchFamily="34" charset="0"/>
              </a:rPr>
              <a:t>stochasticity</a:t>
            </a:r>
            <a:r>
              <a:rPr lang="fr-FR" dirty="0">
                <a:solidFill>
                  <a:prstClr val="black"/>
                </a:solidFill>
                <a:latin typeface="Arial" panose="020B0604020202020204" pitchFamily="34" charset="0"/>
                <a:cs typeface="Arial" panose="020B0604020202020204" pitchFamily="34" charset="0"/>
              </a:rPr>
              <a:t>, </a:t>
            </a:r>
            <a:r>
              <a:rPr lang="fr-FR" dirty="0" err="1">
                <a:solidFill>
                  <a:prstClr val="black"/>
                </a:solidFill>
                <a:latin typeface="Arial" panose="020B0604020202020204" pitchFamily="34" charset="0"/>
                <a:cs typeface="Arial" panose="020B0604020202020204" pitchFamily="34" charset="0"/>
              </a:rPr>
              <a:t>impurity</a:t>
            </a:r>
            <a:r>
              <a:rPr lang="fr-FR" dirty="0">
                <a:solidFill>
                  <a:prstClr val="black"/>
                </a:solidFill>
                <a:latin typeface="Arial" panose="020B0604020202020204" pitchFamily="34" charset="0"/>
                <a:cs typeface="Arial" panose="020B0604020202020204" pitchFamily="34" charset="0"/>
              </a:rPr>
              <a:t> </a:t>
            </a:r>
            <a:r>
              <a:rPr lang="fr-FR" dirty="0" err="1">
                <a:solidFill>
                  <a:prstClr val="black"/>
                </a:solidFill>
                <a:latin typeface="Arial" panose="020B0604020202020204" pitchFamily="34" charset="0"/>
                <a:cs typeface="Arial" panose="020B0604020202020204" pitchFamily="34" charset="0"/>
              </a:rPr>
              <a:t>mixing</a:t>
            </a:r>
            <a:r>
              <a:rPr lang="fr-FR" dirty="0">
                <a:solidFill>
                  <a:prstClr val="black"/>
                </a:solidFill>
                <a:latin typeface="Arial" panose="020B0604020202020204" pitchFamily="34" charset="0"/>
                <a:cs typeface="Arial" panose="020B0604020202020204" pitchFamily="34" charset="0"/>
              </a:rPr>
              <a:t> </a:t>
            </a:r>
            <a:r>
              <a:rPr lang="fr-FR" sz="1600" dirty="0">
                <a:solidFill>
                  <a:prstClr val="black"/>
                </a:solidFill>
                <a:latin typeface="Arial" panose="020B0604020202020204" pitchFamily="34" charset="0"/>
                <a:cs typeface="Arial" panose="020B0604020202020204" pitchFamily="34" charset="0"/>
                <a:hlinkClick r:id="rId4"/>
              </a:rPr>
              <a:t>[Nardon PPCF 2021]</a:t>
            </a:r>
            <a:r>
              <a:rPr lang="fr-FR" sz="1600" dirty="0">
                <a:solidFill>
                  <a:prstClr val="black"/>
                </a:solidFill>
                <a:latin typeface="Arial" panose="020B0604020202020204" pitchFamily="34" charset="0"/>
                <a:cs typeface="Arial" panose="020B0604020202020204" pitchFamily="34" charset="0"/>
              </a:rPr>
              <a:t> </a:t>
            </a:r>
            <a:r>
              <a:rPr lang="en-US" sz="1600" dirty="0">
                <a:solidFill>
                  <a:srgbClr val="FF00FF"/>
                </a:solidFill>
                <a:latin typeface="Arial" panose="020B0604020202020204" pitchFamily="34" charset="0"/>
                <a:cs typeface="Arial" panose="020B0604020202020204" pitchFamily="34" charset="0"/>
                <a:hlinkClick r:id="rId5"/>
              </a:rPr>
              <a:t>[Nardon NF 2023]</a:t>
            </a:r>
            <a:endParaRPr lang="fr-FR" sz="1600" dirty="0">
              <a:solidFill>
                <a:prstClr val="black"/>
              </a:solidFill>
              <a:latin typeface="Arial" panose="020B0604020202020204" pitchFamily="34" charset="0"/>
              <a:cs typeface="Arial" panose="020B0604020202020204" pitchFamily="34" charset="0"/>
            </a:endParaRPr>
          </a:p>
          <a:p>
            <a:pPr marL="838190" lvl="1" indent="-380990" defTabSz="1219170">
              <a:buFont typeface="Arial" panose="020B0604020202020204" pitchFamily="34" charset="0"/>
              <a:buChar char="•"/>
            </a:pPr>
            <a:endParaRPr lang="fr-FR" dirty="0">
              <a:solidFill>
                <a:prstClr val="black"/>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pPr>
            <a:r>
              <a:rPr lang="fr-FR" dirty="0">
                <a:solidFill>
                  <a:prstClr val="black"/>
                </a:solidFill>
                <a:latin typeface="Arial" panose="020B0604020202020204" pitchFamily="34" charset="0"/>
                <a:cs typeface="Arial" panose="020B0604020202020204" pitchFamily="34" charset="0"/>
              </a:rPr>
              <a:t>Validation of </a:t>
            </a:r>
            <a:r>
              <a:rPr lang="fr-FR" b="1" dirty="0">
                <a:solidFill>
                  <a:prstClr val="black"/>
                </a:solidFill>
                <a:latin typeface="Arial" panose="020B0604020202020204" pitchFamily="34" charset="0"/>
                <a:cs typeface="Arial" panose="020B0604020202020204" pitchFamily="34" charset="0"/>
              </a:rPr>
              <a:t>RE </a:t>
            </a:r>
            <a:r>
              <a:rPr lang="fr-FR" b="1" dirty="0" err="1">
                <a:solidFill>
                  <a:prstClr val="black"/>
                </a:solidFill>
                <a:latin typeface="Arial" panose="020B0604020202020204" pitchFamily="34" charset="0"/>
                <a:cs typeface="Arial" panose="020B0604020202020204" pitchFamily="34" charset="0"/>
              </a:rPr>
              <a:t>beam</a:t>
            </a:r>
            <a:r>
              <a:rPr lang="fr-FR" b="1" dirty="0">
                <a:solidFill>
                  <a:prstClr val="black"/>
                </a:solidFill>
                <a:latin typeface="Arial" panose="020B0604020202020204" pitchFamily="34" charset="0"/>
                <a:cs typeface="Arial" panose="020B0604020202020204" pitchFamily="34" charset="0"/>
              </a:rPr>
              <a:t> formation </a:t>
            </a:r>
            <a:r>
              <a:rPr lang="fr-FR" dirty="0">
                <a:solidFill>
                  <a:prstClr val="black"/>
                </a:solidFill>
                <a:latin typeface="Arial" panose="020B0604020202020204" pitchFamily="34" charset="0"/>
                <a:cs typeface="Arial" panose="020B0604020202020204" pitchFamily="34" charset="0"/>
              </a:rPr>
              <a:t>simulations </a:t>
            </a:r>
            <a:r>
              <a:rPr lang="fr-FR" dirty="0" err="1">
                <a:solidFill>
                  <a:prstClr val="black"/>
                </a:solidFill>
                <a:latin typeface="Arial" panose="020B0604020202020204" pitchFamily="34" charset="0"/>
                <a:cs typeface="Arial" panose="020B0604020202020204" pitchFamily="34" charset="0"/>
              </a:rPr>
              <a:t>with</a:t>
            </a:r>
            <a:r>
              <a:rPr lang="fr-FR" dirty="0">
                <a:solidFill>
                  <a:prstClr val="black"/>
                </a:solidFill>
                <a:latin typeface="Arial" panose="020B0604020202020204" pitchFamily="34" charset="0"/>
                <a:cs typeface="Arial" panose="020B0604020202020204" pitchFamily="34" charset="0"/>
              </a:rPr>
              <a:t> JOREK and DREAM </a:t>
            </a:r>
            <a:r>
              <a:rPr lang="fr-FR" sz="1600" dirty="0">
                <a:latin typeface="Arial" panose="020B0604020202020204" pitchFamily="34" charset="0"/>
                <a:cs typeface="Arial" panose="020B0604020202020204" pitchFamily="34" charset="0"/>
                <a:hlinkClick r:id="rId6"/>
              </a:rPr>
              <a:t>[</a:t>
            </a:r>
            <a:r>
              <a:rPr lang="fr-FR" sz="1600" dirty="0" err="1">
                <a:latin typeface="Arial" panose="020B0604020202020204" pitchFamily="34" charset="0"/>
                <a:cs typeface="Arial" panose="020B0604020202020204" pitchFamily="34" charset="0"/>
                <a:hlinkClick r:id="rId6"/>
              </a:rPr>
              <a:t>Järvinen</a:t>
            </a:r>
            <a:r>
              <a:rPr lang="fr-FR" sz="1600" dirty="0">
                <a:latin typeface="Arial" panose="020B0604020202020204" pitchFamily="34" charset="0"/>
                <a:cs typeface="Arial" panose="020B0604020202020204" pitchFamily="34" charset="0"/>
                <a:hlinkClick r:id="rId6"/>
              </a:rPr>
              <a:t> JPP 2022]</a:t>
            </a:r>
            <a:r>
              <a:rPr lang="fr-FR" sz="1600" dirty="0">
                <a:latin typeface="Arial" panose="020B0604020202020204" pitchFamily="34" charset="0"/>
                <a:cs typeface="Arial" panose="020B0604020202020204" pitchFamily="34" charset="0"/>
              </a:rPr>
              <a:t> </a:t>
            </a:r>
            <a:r>
              <a:rPr lang="fr-FR" sz="1600" dirty="0">
                <a:solidFill>
                  <a:srgbClr val="0000FF"/>
                </a:solidFill>
                <a:latin typeface="Arial" panose="020B0604020202020204" pitchFamily="34" charset="0"/>
                <a:cs typeface="Arial" panose="020B0604020202020204" pitchFamily="34" charset="0"/>
              </a:rPr>
              <a:t>[Nardon REM 2024]</a:t>
            </a:r>
            <a:endParaRPr lang="fr-FR" dirty="0">
              <a:solidFill>
                <a:prstClr val="black"/>
              </a:solidFill>
              <a:latin typeface="Arial" panose="020B0604020202020204" pitchFamily="34" charset="0"/>
              <a:cs typeface="Arial" panose="020B0604020202020204" pitchFamily="34" charset="0"/>
            </a:endParaRPr>
          </a:p>
          <a:p>
            <a:pPr marL="838190" lvl="1" indent="-380990" defTabSz="1219170">
              <a:buFont typeface="Arial" panose="020B0604020202020204" pitchFamily="34" charset="0"/>
              <a:buChar char="–"/>
            </a:pPr>
            <a:r>
              <a:rPr lang="fr-FR" dirty="0" err="1">
                <a:latin typeface="Arial" panose="020B0604020202020204" pitchFamily="34" charset="0"/>
                <a:cs typeface="Arial" panose="020B0604020202020204" pitchFamily="34" charset="0"/>
              </a:rPr>
              <a:t>Using</a:t>
            </a:r>
            <a:r>
              <a:rPr lang="fr-FR"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Bayesian</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framework</a:t>
            </a:r>
            <a:r>
              <a:rPr lang="fr-FR" b="1" dirty="0">
                <a:latin typeface="Arial" panose="020B0604020202020204" pitchFamily="34" charset="0"/>
                <a:cs typeface="Arial" panose="020B0604020202020204" pitchFamily="34" charset="0"/>
              </a:rPr>
              <a:t> </a:t>
            </a:r>
            <a:r>
              <a:rPr lang="fr-FR" dirty="0">
                <a:solidFill>
                  <a:prstClr val="black"/>
                </a:solidFill>
                <a:latin typeface="Arial" panose="020B0604020202020204" pitchFamily="34" charset="0"/>
                <a:cs typeface="Arial" panose="020B0604020202020204" pitchFamily="34" charset="0"/>
              </a:rPr>
              <a:t>(ACH VTT)</a:t>
            </a:r>
            <a:endParaRPr lang="fr-FR" dirty="0">
              <a:solidFill>
                <a:srgbClr val="0000FF"/>
              </a:solidFill>
              <a:latin typeface="Arial" panose="020B0604020202020204" pitchFamily="34" charset="0"/>
              <a:cs typeface="Arial" panose="020B0604020202020204" pitchFamily="34" charset="0"/>
            </a:endParaRPr>
          </a:p>
          <a:p>
            <a:pPr defTabSz="1219170"/>
            <a:endParaRPr lang="fr-FR" dirty="0">
              <a:solidFill>
                <a:prstClr val="black"/>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pPr>
            <a:r>
              <a:rPr lang="fr-FR" b="1" dirty="0">
                <a:solidFill>
                  <a:prstClr val="black"/>
                </a:solidFill>
                <a:latin typeface="Arial" panose="020B0604020202020204" pitchFamily="34" charset="0"/>
                <a:cs typeface="Arial" panose="020B0604020202020204" pitchFamily="34" charset="0"/>
              </a:rPr>
              <a:t>RE </a:t>
            </a:r>
            <a:r>
              <a:rPr lang="fr-FR" b="1" dirty="0" err="1">
                <a:solidFill>
                  <a:prstClr val="black"/>
                </a:solidFill>
                <a:latin typeface="Arial" panose="020B0604020202020204" pitchFamily="34" charset="0"/>
                <a:cs typeface="Arial" panose="020B0604020202020204" pitchFamily="34" charset="0"/>
              </a:rPr>
              <a:t>benign</a:t>
            </a:r>
            <a:r>
              <a:rPr lang="fr-FR" b="1" dirty="0">
                <a:solidFill>
                  <a:prstClr val="black"/>
                </a:solidFill>
                <a:latin typeface="Arial" panose="020B0604020202020204" pitchFamily="34" charset="0"/>
                <a:cs typeface="Arial" panose="020B0604020202020204" pitchFamily="34" charset="0"/>
              </a:rPr>
              <a:t> </a:t>
            </a:r>
            <a:r>
              <a:rPr lang="fr-FR" b="1" dirty="0" err="1">
                <a:solidFill>
                  <a:prstClr val="black"/>
                </a:solidFill>
                <a:latin typeface="Arial" panose="020B0604020202020204" pitchFamily="34" charset="0"/>
                <a:cs typeface="Arial" panose="020B0604020202020204" pitchFamily="34" charset="0"/>
              </a:rPr>
              <a:t>termination</a:t>
            </a:r>
            <a:endParaRPr lang="fr-FR" b="1" dirty="0">
              <a:solidFill>
                <a:prstClr val="black"/>
              </a:solidFill>
              <a:latin typeface="Arial" panose="020B0604020202020204" pitchFamily="34" charset="0"/>
              <a:cs typeface="Arial" panose="020B0604020202020204" pitchFamily="34" charset="0"/>
            </a:endParaRPr>
          </a:p>
          <a:p>
            <a:pPr marL="838190" lvl="1" indent="-380990" defTabSz="1219170">
              <a:buFont typeface="Arial" panose="020B0604020202020204" pitchFamily="34" charset="0"/>
              <a:buChar char="–"/>
            </a:pPr>
            <a:r>
              <a:rPr lang="fr-FR" dirty="0">
                <a:latin typeface="Arial" panose="020B0604020202020204" pitchFamily="34" charset="0"/>
                <a:cs typeface="Arial" panose="020B0604020202020204" pitchFamily="34" charset="0"/>
              </a:rPr>
              <a:t>JOREK simulations for JET </a:t>
            </a:r>
            <a:r>
              <a:rPr lang="fr-FR" sz="1600" dirty="0">
                <a:latin typeface="Arial" panose="020B0604020202020204" pitchFamily="34" charset="0"/>
                <a:cs typeface="Arial" panose="020B0604020202020204" pitchFamily="34" charset="0"/>
                <a:hlinkClick r:id="rId7"/>
              </a:rPr>
              <a:t>[Bergström PPCF 2025]</a:t>
            </a:r>
            <a:r>
              <a:rPr lang="fr-FR" sz="1600" dirty="0">
                <a:latin typeface="Arial" panose="020B0604020202020204" pitchFamily="34" charset="0"/>
                <a:cs typeface="Arial" panose="020B0604020202020204" pitchFamily="34" charset="0"/>
              </a:rPr>
              <a:t> </a:t>
            </a:r>
            <a:r>
              <a:rPr lang="fr-FR" sz="1600" dirty="0">
                <a:solidFill>
                  <a:srgbClr val="0000FF"/>
                </a:solidFill>
                <a:latin typeface="Arial" panose="020B0604020202020204" pitchFamily="34" charset="0"/>
                <a:cs typeface="Arial" panose="020B0604020202020204" pitchFamily="34" charset="0"/>
              </a:rPr>
              <a:t>[Singh REM 2024] </a:t>
            </a:r>
            <a:r>
              <a:rPr lang="fr-FR" sz="1600" dirty="0">
                <a:solidFill>
                  <a:srgbClr val="0000FF"/>
                </a:solidFill>
                <a:latin typeface="Arial" panose="020B0604020202020204" pitchFamily="34" charset="0"/>
                <a:cs typeface="Arial" panose="020B0604020202020204" pitchFamily="34" charset="0"/>
                <a:hlinkClick r:id="rId8"/>
              </a:rPr>
              <a:t>[</a:t>
            </a:r>
            <a:r>
              <a:rPr lang="fr-FR" sz="1600" dirty="0" err="1">
                <a:solidFill>
                  <a:srgbClr val="0000FF"/>
                </a:solidFill>
                <a:latin typeface="Arial" panose="020B0604020202020204" pitchFamily="34" charset="0"/>
                <a:cs typeface="Arial" panose="020B0604020202020204" pitchFamily="34" charset="0"/>
                <a:hlinkClick r:id="rId8"/>
              </a:rPr>
              <a:t>Sommariva</a:t>
            </a:r>
            <a:r>
              <a:rPr lang="fr-FR" sz="1600" dirty="0">
                <a:solidFill>
                  <a:srgbClr val="0000FF"/>
                </a:solidFill>
                <a:latin typeface="Arial" panose="020B0604020202020204" pitchFamily="34" charset="0"/>
                <a:cs typeface="Arial" panose="020B0604020202020204" pitchFamily="34" charset="0"/>
                <a:hlinkClick r:id="rId8"/>
              </a:rPr>
              <a:t> NF 2024]</a:t>
            </a:r>
            <a:endParaRPr lang="fr-FR" sz="1600" dirty="0">
              <a:solidFill>
                <a:srgbClr val="0000FF"/>
              </a:solidFill>
              <a:latin typeface="Arial" panose="020B0604020202020204" pitchFamily="34" charset="0"/>
              <a:cs typeface="Arial" panose="020B0604020202020204" pitchFamily="34" charset="0"/>
            </a:endParaRPr>
          </a:p>
          <a:p>
            <a:pPr marL="838190" lvl="1" indent="-380990" defTabSz="1219170">
              <a:buFont typeface="Arial" panose="020B0604020202020204" pitchFamily="34" charset="0"/>
              <a:buChar char="•"/>
            </a:pPr>
            <a:endParaRPr lang="fr-FR" dirty="0">
              <a:solidFill>
                <a:srgbClr val="0000FF"/>
              </a:solidFill>
              <a:latin typeface="Arial" panose="020B0604020202020204" pitchFamily="34" charset="0"/>
              <a:cs typeface="Arial" panose="020B0604020202020204" pitchFamily="34" charset="0"/>
            </a:endParaRPr>
          </a:p>
          <a:p>
            <a:pPr marL="838190" lvl="1" indent="-380990" defTabSz="1219170">
              <a:buFont typeface="Arial" panose="020B0604020202020204" pitchFamily="34" charset="0"/>
              <a:buChar char="•"/>
            </a:pPr>
            <a:endParaRPr lang="en-US" dirty="0">
              <a:solidFill>
                <a:srgbClr val="FF0000"/>
              </a:solidFill>
              <a:latin typeface="Arial" panose="020B0604020202020204" pitchFamily="34" charset="0"/>
              <a:cs typeface="Arial" panose="020B0604020202020204" pitchFamily="34" charset="0"/>
            </a:endParaRPr>
          </a:p>
        </p:txBody>
      </p:sp>
      <p:sp>
        <p:nvSpPr>
          <p:cNvPr id="5" name="Espace réservé du pied de page 3">
            <a:extLst>
              <a:ext uri="{FF2B5EF4-FFF2-40B4-BE49-F238E27FC236}">
                <a16:creationId xmlns:a16="http://schemas.microsoft.com/office/drawing/2014/main" id="{7713EBD4-315D-4658-985C-145E8281A635}"/>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13</a:t>
            </a:fld>
            <a:endParaRPr lang="en-GB" sz="1600" dirty="0">
              <a:solidFill>
                <a:prstClr val="black"/>
              </a:solidFill>
            </a:endParaRPr>
          </a:p>
        </p:txBody>
      </p:sp>
      <p:sp>
        <p:nvSpPr>
          <p:cNvPr id="6" name="Étoile : 5 branches 5">
            <a:hlinkClick r:id="rId9" action="ppaction://hlinksldjump"/>
            <a:extLst>
              <a:ext uri="{FF2B5EF4-FFF2-40B4-BE49-F238E27FC236}">
                <a16:creationId xmlns:a16="http://schemas.microsoft.com/office/drawing/2014/main" id="{7DF8C8C6-003A-459E-91D6-9536B404DA1C}"/>
              </a:ext>
            </a:extLst>
          </p:cNvPr>
          <p:cNvSpPr/>
          <p:nvPr/>
        </p:nvSpPr>
        <p:spPr>
          <a:xfrm>
            <a:off x="5505450" y="3184151"/>
            <a:ext cx="266700" cy="27622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85605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3851"/>
            <a:ext cx="10058400" cy="457200"/>
          </a:xfrm>
        </p:spPr>
        <p:txBody>
          <a:bodyPr/>
          <a:lstStyle/>
          <a:p>
            <a:r>
              <a:rPr lang="fr-FR" sz="3200" dirty="0" err="1"/>
              <a:t>Predictions</a:t>
            </a:r>
            <a:endParaRPr lang="fr-FR" sz="3200" dirty="0"/>
          </a:p>
        </p:txBody>
      </p:sp>
      <p:sp>
        <p:nvSpPr>
          <p:cNvPr id="13" name="ZoneTexte 12"/>
          <p:cNvSpPr txBox="1"/>
          <p:nvPr/>
        </p:nvSpPr>
        <p:spPr>
          <a:xfrm>
            <a:off x="135136" y="926654"/>
            <a:ext cx="11674077" cy="5324535"/>
          </a:xfrm>
          <a:prstGeom prst="rect">
            <a:avLst/>
          </a:prstGeom>
          <a:noFill/>
        </p:spPr>
        <p:txBody>
          <a:bodyPr wrap="square" rtlCol="0">
            <a:spAutoFit/>
          </a:bodyPr>
          <a:lstStyle/>
          <a:p>
            <a:pPr marL="380990" indent="-380990" defTabSz="1219170">
              <a:buFont typeface="Arial" panose="020B0604020202020204" pitchFamily="34" charset="0"/>
              <a:buChar char="•"/>
            </a:pPr>
            <a:r>
              <a:rPr lang="fr-FR" b="1" dirty="0">
                <a:solidFill>
                  <a:prstClr val="black"/>
                </a:solidFill>
                <a:latin typeface="Arial" panose="020B0604020202020204" pitchFamily="34" charset="0"/>
                <a:cs typeface="Arial" panose="020B0604020202020204" pitchFamily="34" charset="0"/>
              </a:rPr>
              <a:t>ITER</a:t>
            </a:r>
          </a:p>
          <a:p>
            <a:pPr marL="838190" lvl="1" indent="-380990" defTabSz="1219170">
              <a:buFont typeface="Arial" panose="020B0604020202020204" pitchFamily="34" charset="0"/>
              <a:buChar char="–"/>
            </a:pPr>
            <a:r>
              <a:rPr lang="fr-FR" b="1" dirty="0">
                <a:solidFill>
                  <a:prstClr val="black"/>
                </a:solidFill>
                <a:latin typeface="Arial" panose="020B0604020202020204" pitchFamily="34" charset="0"/>
                <a:cs typeface="Arial" panose="020B0604020202020204" pitchFamily="34" charset="0"/>
              </a:rPr>
              <a:t>RE </a:t>
            </a:r>
            <a:r>
              <a:rPr lang="fr-FR" b="1" dirty="0" err="1">
                <a:solidFill>
                  <a:prstClr val="black"/>
                </a:solidFill>
                <a:latin typeface="Arial" panose="020B0604020202020204" pitchFamily="34" charset="0"/>
                <a:cs typeface="Arial" panose="020B0604020202020204" pitchFamily="34" charset="0"/>
              </a:rPr>
              <a:t>generation</a:t>
            </a:r>
            <a:endParaRPr lang="fr-FR" b="1" dirty="0">
              <a:solidFill>
                <a:prstClr val="black"/>
              </a:solidFill>
              <a:latin typeface="Arial" panose="020B0604020202020204" pitchFamily="34" charset="0"/>
              <a:cs typeface="Arial" panose="020B0604020202020204" pitchFamily="34" charset="0"/>
            </a:endParaRPr>
          </a:p>
          <a:p>
            <a:pPr marL="1295390" lvl="2" indent="-380990" defTabSz="1219170">
              <a:buFont typeface="Arial" panose="020B0604020202020204" pitchFamily="34" charset="0"/>
              <a:buChar char="–"/>
            </a:pPr>
            <a:r>
              <a:rPr lang="fr-FR" dirty="0">
                <a:latin typeface="Arial" panose="020B0604020202020204" pitchFamily="34" charset="0"/>
                <a:cs typeface="Arial" panose="020B0604020202020204" pitchFamily="34" charset="0"/>
              </a:rPr>
              <a:t>Extensive </a:t>
            </a:r>
            <a:r>
              <a:rPr lang="fr-FR" dirty="0" err="1">
                <a:latin typeface="Arial" panose="020B0604020202020204" pitchFamily="34" charset="0"/>
                <a:cs typeface="Arial" panose="020B0604020202020204" pitchFamily="34" charset="0"/>
              </a:rPr>
              <a:t>predictions</a:t>
            </a:r>
            <a:r>
              <a:rPr lang="fr-FR" dirty="0">
                <a:latin typeface="Arial" panose="020B0604020202020204" pitchFamily="34" charset="0"/>
                <a:cs typeface="Arial" panose="020B0604020202020204" pitchFamily="34" charset="0"/>
              </a:rPr>
              <a:t> for SPI-</a:t>
            </a:r>
            <a:r>
              <a:rPr lang="fr-FR" dirty="0" err="1">
                <a:latin typeface="Arial" panose="020B0604020202020204" pitchFamily="34" charset="0"/>
                <a:cs typeface="Arial" panose="020B0604020202020204" pitchFamily="34" charset="0"/>
              </a:rPr>
              <a:t>mitigated</a:t>
            </a:r>
            <a:r>
              <a:rPr lang="fr-FR" dirty="0">
                <a:latin typeface="Arial" panose="020B0604020202020204" pitchFamily="34" charset="0"/>
                <a:cs typeface="Arial" panose="020B0604020202020204" pitchFamily="34" charset="0"/>
              </a:rPr>
              <a:t> disruptions </a:t>
            </a:r>
            <a:r>
              <a:rPr lang="fr-FR" dirty="0" err="1">
                <a:latin typeface="Arial" panose="020B0604020202020204" pitchFamily="34" charset="0"/>
                <a:cs typeface="Arial" panose="020B0604020202020204" pitchFamily="34" charset="0"/>
              </a:rPr>
              <a:t>with</a:t>
            </a:r>
            <a:r>
              <a:rPr lang="fr-FR" dirty="0">
                <a:latin typeface="Arial" panose="020B0604020202020204" pitchFamily="34" charset="0"/>
                <a:cs typeface="Arial" panose="020B0604020202020204" pitchFamily="34" charset="0"/>
              </a:rPr>
              <a:t> DREAM </a:t>
            </a:r>
            <a:r>
              <a:rPr lang="fr-FR" sz="1600" dirty="0">
                <a:latin typeface="Arial" panose="020B0604020202020204" pitchFamily="34" charset="0"/>
                <a:cs typeface="Arial" panose="020B0604020202020204" pitchFamily="34" charset="0"/>
                <a:hlinkClick r:id="rId2"/>
              </a:rPr>
              <a:t>[Vallhagen NF 2024]</a:t>
            </a:r>
            <a:r>
              <a:rPr lang="fr-FR" sz="160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hlinkClick r:id="rId3"/>
              </a:rPr>
              <a:t>[Vallhagen JPP 2025]</a:t>
            </a:r>
            <a:r>
              <a:rPr lang="fr-FR" sz="1600" dirty="0">
                <a:latin typeface="Arial" panose="020B0604020202020204" pitchFamily="34" charset="0"/>
                <a:cs typeface="Arial" panose="020B0604020202020204" pitchFamily="34" charset="0"/>
              </a:rPr>
              <a:t> </a:t>
            </a:r>
            <a:r>
              <a:rPr lang="fr-FR" sz="1600" dirty="0">
                <a:solidFill>
                  <a:srgbClr val="0000FF"/>
                </a:solidFill>
                <a:latin typeface="Arial" panose="020B0604020202020204" pitchFamily="34" charset="0"/>
                <a:cs typeface="Arial" panose="020B0604020202020204" pitchFamily="34" charset="0"/>
              </a:rPr>
              <a:t>[</a:t>
            </a:r>
            <a:r>
              <a:rPr lang="fr-FR" sz="1600" dirty="0" err="1">
                <a:solidFill>
                  <a:srgbClr val="0000FF"/>
                </a:solidFill>
                <a:latin typeface="Arial" panose="020B0604020202020204" pitchFamily="34" charset="0"/>
                <a:cs typeface="Arial" panose="020B0604020202020204" pitchFamily="34" charset="0"/>
              </a:rPr>
              <a:t>Votta</a:t>
            </a:r>
            <a:r>
              <a:rPr lang="fr-FR" sz="1600" dirty="0">
                <a:solidFill>
                  <a:srgbClr val="0000FF"/>
                </a:solidFill>
                <a:latin typeface="Arial" panose="020B0604020202020204" pitchFamily="34" charset="0"/>
                <a:cs typeface="Arial" panose="020B0604020202020204" pitchFamily="34" charset="0"/>
              </a:rPr>
              <a:t>, in </a:t>
            </a:r>
            <a:r>
              <a:rPr lang="fr-FR" sz="1600" dirty="0" err="1">
                <a:solidFill>
                  <a:srgbClr val="0000FF"/>
                </a:solidFill>
                <a:latin typeface="Arial" panose="020B0604020202020204" pitchFamily="34" charset="0"/>
                <a:cs typeface="Arial" panose="020B0604020202020204" pitchFamily="34" charset="0"/>
              </a:rPr>
              <a:t>prep</a:t>
            </a:r>
            <a:r>
              <a:rPr lang="fr-FR" sz="1600" dirty="0">
                <a:solidFill>
                  <a:srgbClr val="0000FF"/>
                </a:solidFill>
                <a:latin typeface="Arial" panose="020B0604020202020204" pitchFamily="34" charset="0"/>
                <a:cs typeface="Arial" panose="020B0604020202020204" pitchFamily="34" charset="0"/>
              </a:rPr>
              <a:t>.]</a:t>
            </a:r>
            <a:endParaRPr lang="fr-FR" dirty="0">
              <a:solidFill>
                <a:srgbClr val="0000FF"/>
              </a:solidFill>
              <a:latin typeface="Arial" panose="020B0604020202020204" pitchFamily="34" charset="0"/>
              <a:cs typeface="Arial" panose="020B0604020202020204" pitchFamily="34" charset="0"/>
            </a:endParaRPr>
          </a:p>
          <a:p>
            <a:pPr marL="1295390" lvl="2" indent="-380990" defTabSz="1219170">
              <a:buFont typeface="Arial" panose="020B0604020202020204" pitchFamily="34" charset="0"/>
              <a:buChar char="–"/>
            </a:pPr>
            <a:r>
              <a:rPr lang="fr-FR" dirty="0" err="1">
                <a:latin typeface="Arial" panose="020B0604020202020204" pitchFamily="34" charset="0"/>
                <a:cs typeface="Arial" panose="020B0604020202020204" pitchFamily="34" charset="0"/>
              </a:rPr>
              <a:t>Compared</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fluid</a:t>
            </a:r>
            <a:r>
              <a:rPr lang="fr-FR" dirty="0">
                <a:latin typeface="Arial" panose="020B0604020202020204" pitchFamily="34" charset="0"/>
                <a:cs typeface="Arial" panose="020B0604020202020204" pitchFamily="34" charset="0"/>
              </a:rPr>
              <a:t> and </a:t>
            </a:r>
            <a:r>
              <a:rPr lang="fr-FR" dirty="0" err="1">
                <a:latin typeface="Arial" panose="020B0604020202020204" pitchFamily="34" charset="0"/>
                <a:cs typeface="Arial" panose="020B0604020202020204" pitchFamily="34" charset="0"/>
              </a:rPr>
              <a:t>kinetic</a:t>
            </a:r>
            <a:r>
              <a:rPr lang="fr-FR" dirty="0">
                <a:latin typeface="Arial" panose="020B0604020202020204" pitchFamily="34" charset="0"/>
                <a:cs typeface="Arial" panose="020B0604020202020204" pitchFamily="34" charset="0"/>
              </a:rPr>
              <a:t> DREAM </a:t>
            </a:r>
            <a:r>
              <a:rPr lang="fr-FR" dirty="0" err="1">
                <a:latin typeface="Arial" panose="020B0604020202020204" pitchFamily="34" charset="0"/>
                <a:cs typeface="Arial" panose="020B0604020202020204" pitchFamily="34" charset="0"/>
              </a:rPr>
              <a:t>predictions</a:t>
            </a:r>
            <a:r>
              <a:rPr lang="fr-FR"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hlinkClick r:id="rId4"/>
              </a:rPr>
              <a:t>[Ekmark JPP 2024]</a:t>
            </a:r>
            <a:endParaRPr lang="fr-FR" sz="1600" dirty="0">
              <a:latin typeface="Arial" panose="020B0604020202020204" pitchFamily="34" charset="0"/>
              <a:cs typeface="Arial" panose="020B0604020202020204" pitchFamily="34" charset="0"/>
            </a:endParaRPr>
          </a:p>
          <a:p>
            <a:pPr marL="1295390" lvl="2" indent="-380990" defTabSz="1219170">
              <a:buFont typeface="Arial" panose="020B0604020202020204" pitchFamily="34" charset="0"/>
              <a:buChar char="–"/>
            </a:pPr>
            <a:r>
              <a:rPr lang="fr-FR" dirty="0" err="1">
                <a:latin typeface="Arial" panose="020B0604020202020204" pitchFamily="34" charset="0"/>
                <a:cs typeface="Arial" panose="020B0604020202020204" pitchFamily="34" charset="0"/>
              </a:rPr>
              <a:t>Optimised</a:t>
            </a:r>
            <a:r>
              <a:rPr lang="fr-FR" dirty="0">
                <a:latin typeface="Arial" panose="020B0604020202020204" pitchFamily="34" charset="0"/>
                <a:cs typeface="Arial" panose="020B0604020202020204" pitchFamily="34" charset="0"/>
              </a:rPr>
              <a:t> mitigation </a:t>
            </a:r>
            <a:r>
              <a:rPr lang="fr-FR" dirty="0" err="1">
                <a:latin typeface="Arial" panose="020B0604020202020204" pitchFamily="34" charset="0"/>
                <a:cs typeface="Arial" panose="020B0604020202020204" pitchFamily="34" charset="0"/>
              </a:rPr>
              <a:t>through</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Bayesian</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framework</a:t>
            </a:r>
            <a:r>
              <a:rPr lang="fr-FR"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hlinkClick r:id="rId4"/>
              </a:rPr>
              <a:t>[Ekmark JPP 2024]</a:t>
            </a:r>
            <a:endParaRPr lang="fr-FR" sz="1600" dirty="0">
              <a:latin typeface="Arial" panose="020B0604020202020204" pitchFamily="34" charset="0"/>
              <a:cs typeface="Arial" panose="020B0604020202020204" pitchFamily="34" charset="0"/>
            </a:endParaRPr>
          </a:p>
          <a:p>
            <a:pPr marL="1295390" lvl="2" indent="-380990" defTabSz="1219170">
              <a:buFont typeface="Arial" panose="020B0604020202020204" pitchFamily="34" charset="0"/>
              <a:buChar char="–"/>
            </a:pPr>
            <a:r>
              <a:rPr lang="fr-FR" dirty="0" err="1">
                <a:latin typeface="Arial" panose="020B0604020202020204" pitchFamily="34" charset="0"/>
                <a:cs typeface="Arial" panose="020B0604020202020204" pitchFamily="34" charset="0"/>
              </a:rPr>
              <a:t>Started</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assessing</a:t>
            </a:r>
            <a:r>
              <a:rPr lang="fr-FR" dirty="0">
                <a:latin typeface="Arial" panose="020B0604020202020204" pitchFamily="34" charset="0"/>
                <a:cs typeface="Arial" panose="020B0604020202020204" pitchFamily="34" charset="0"/>
              </a:rPr>
              <a:t> hot </a:t>
            </a:r>
            <a:r>
              <a:rPr lang="fr-FR" dirty="0" err="1">
                <a:latin typeface="Arial" panose="020B0604020202020204" pitchFamily="34" charset="0"/>
                <a:cs typeface="Arial" panose="020B0604020202020204" pitchFamily="34" charset="0"/>
              </a:rPr>
              <a:t>tail</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generation</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with</a:t>
            </a:r>
            <a:r>
              <a:rPr lang="fr-FR" dirty="0">
                <a:latin typeface="Arial" panose="020B0604020202020204" pitchFamily="34" charset="0"/>
                <a:cs typeface="Arial" panose="020B0604020202020204" pitchFamily="34" charset="0"/>
              </a:rPr>
              <a:t> JOREK </a:t>
            </a:r>
            <a:r>
              <a:rPr lang="fr-FR" sz="1600" dirty="0">
                <a:solidFill>
                  <a:prstClr val="black"/>
                </a:solidFill>
                <a:latin typeface="Arial" panose="020B0604020202020204" pitchFamily="34" charset="0"/>
                <a:cs typeface="Arial" panose="020B0604020202020204" pitchFamily="34" charset="0"/>
                <a:hlinkClick r:id="rId5"/>
              </a:rPr>
              <a:t>[Puel NF 2025]</a:t>
            </a:r>
            <a:endParaRPr lang="fr-FR" dirty="0">
              <a:latin typeface="Arial" panose="020B0604020202020204" pitchFamily="34" charset="0"/>
              <a:cs typeface="Arial" panose="020B0604020202020204" pitchFamily="34" charset="0"/>
            </a:endParaRPr>
          </a:p>
          <a:p>
            <a:pPr marL="1295390" lvl="2" indent="-380990" defTabSz="1219170">
              <a:buFont typeface="Arial" panose="020B0604020202020204" pitchFamily="34" charset="0"/>
              <a:buChar char="–"/>
            </a:pPr>
            <a:r>
              <a:rPr lang="fr-FR" dirty="0" err="1">
                <a:latin typeface="Arial" panose="020B0604020202020204" pitchFamily="34" charset="0"/>
                <a:cs typeface="Arial" panose="020B0604020202020204" pitchFamily="34" charset="0"/>
              </a:rPr>
              <a:t>Investigated</a:t>
            </a:r>
            <a:r>
              <a:rPr lang="fr-FR" dirty="0">
                <a:latin typeface="Arial" panose="020B0604020202020204" pitchFamily="34" charset="0"/>
                <a:cs typeface="Arial" panose="020B0604020202020204" pitchFamily="34" charset="0"/>
              </a:rPr>
              <a:t> 3D MHD </a:t>
            </a:r>
            <a:r>
              <a:rPr lang="fr-FR" dirty="0" err="1">
                <a:latin typeface="Arial" panose="020B0604020202020204" pitchFamily="34" charset="0"/>
                <a:cs typeface="Arial" panose="020B0604020202020204" pitchFamily="34" charset="0"/>
              </a:rPr>
              <a:t>effects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during</a:t>
            </a:r>
            <a:r>
              <a:rPr lang="fr-FR" dirty="0">
                <a:latin typeface="Arial" panose="020B0604020202020204" pitchFamily="34" charset="0"/>
                <a:cs typeface="Arial" panose="020B0604020202020204" pitchFamily="34" charset="0"/>
              </a:rPr>
              <a:t> the CQ </a:t>
            </a:r>
            <a:r>
              <a:rPr lang="fr-FR" dirty="0" err="1">
                <a:latin typeface="Arial" panose="020B0604020202020204" pitchFamily="34" charset="0"/>
                <a:cs typeface="Arial" panose="020B0604020202020204" pitchFamily="34" charset="0"/>
              </a:rPr>
              <a:t>with</a:t>
            </a:r>
            <a:r>
              <a:rPr lang="fr-FR" dirty="0">
                <a:latin typeface="Arial" panose="020B0604020202020204" pitchFamily="34" charset="0"/>
                <a:cs typeface="Arial" panose="020B0604020202020204" pitchFamily="34" charset="0"/>
              </a:rPr>
              <a:t> JOREK </a:t>
            </a:r>
            <a:r>
              <a:rPr lang="en-US" sz="1600" dirty="0">
                <a:solidFill>
                  <a:srgbClr val="FF00FF"/>
                </a:solidFill>
                <a:latin typeface="Arial" panose="020B0604020202020204" pitchFamily="34" charset="0"/>
                <a:cs typeface="Arial" panose="020B0604020202020204" pitchFamily="34" charset="0"/>
                <a:hlinkClick r:id="rId6"/>
              </a:rPr>
              <a:t>[</a:t>
            </a:r>
            <a:r>
              <a:rPr lang="en-US" sz="1600" dirty="0" err="1">
                <a:solidFill>
                  <a:srgbClr val="FF00FF"/>
                </a:solidFill>
                <a:latin typeface="Arial" panose="020B0604020202020204" pitchFamily="34" charset="0"/>
                <a:cs typeface="Arial" panose="020B0604020202020204" pitchFamily="34" charset="0"/>
                <a:hlinkClick r:id="rId6"/>
              </a:rPr>
              <a:t>Särkimäki</a:t>
            </a:r>
            <a:r>
              <a:rPr lang="en-US" sz="1600" dirty="0">
                <a:solidFill>
                  <a:srgbClr val="FF00FF"/>
                </a:solidFill>
                <a:latin typeface="Arial" panose="020B0604020202020204" pitchFamily="34" charset="0"/>
                <a:cs typeface="Arial" panose="020B0604020202020204" pitchFamily="34" charset="0"/>
                <a:hlinkClick r:id="rId6"/>
              </a:rPr>
              <a:t> NF 2022]</a:t>
            </a:r>
            <a:r>
              <a:rPr lang="fr-FR" sz="1600" dirty="0">
                <a:latin typeface="Arial" panose="020B0604020202020204" pitchFamily="34" charset="0"/>
                <a:cs typeface="Arial" panose="020B0604020202020204" pitchFamily="34" charset="0"/>
              </a:rPr>
              <a:t> </a:t>
            </a:r>
            <a:r>
              <a:rPr lang="fr-FR" sz="1600" dirty="0">
                <a:solidFill>
                  <a:srgbClr val="0000FF"/>
                </a:solidFill>
                <a:latin typeface="Arial" panose="020B0604020202020204" pitchFamily="34" charset="0"/>
                <a:cs typeface="Arial" panose="020B0604020202020204" pitchFamily="34" charset="0"/>
              </a:rPr>
              <a:t>[Wang, in </a:t>
            </a:r>
            <a:r>
              <a:rPr lang="fr-FR" sz="1600" dirty="0" err="1">
                <a:solidFill>
                  <a:srgbClr val="0000FF"/>
                </a:solidFill>
                <a:latin typeface="Arial" panose="020B0604020202020204" pitchFamily="34" charset="0"/>
                <a:cs typeface="Arial" panose="020B0604020202020204" pitchFamily="34" charset="0"/>
              </a:rPr>
              <a:t>prep</a:t>
            </a:r>
            <a:r>
              <a:rPr lang="fr-FR" sz="1600" dirty="0">
                <a:solidFill>
                  <a:srgbClr val="0000FF"/>
                </a:solidFill>
                <a:latin typeface="Arial" panose="020B0604020202020204" pitchFamily="34" charset="0"/>
                <a:cs typeface="Arial" panose="020B0604020202020204" pitchFamily="34" charset="0"/>
              </a:rPr>
              <a:t>.]</a:t>
            </a:r>
          </a:p>
          <a:p>
            <a:pPr marL="838190" lvl="1" indent="-380990" defTabSz="1219170">
              <a:buFont typeface="Arial" panose="020B0604020202020204" pitchFamily="34" charset="0"/>
              <a:buChar char="–"/>
            </a:pPr>
            <a:r>
              <a:rPr lang="fr-FR" b="1" dirty="0">
                <a:solidFill>
                  <a:prstClr val="black"/>
                </a:solidFill>
                <a:latin typeface="Arial" panose="020B0604020202020204" pitchFamily="34" charset="0"/>
                <a:cs typeface="Arial" panose="020B0604020202020204" pitchFamily="34" charset="0"/>
              </a:rPr>
              <a:t>RE </a:t>
            </a:r>
            <a:r>
              <a:rPr lang="fr-FR" b="1" dirty="0" err="1">
                <a:solidFill>
                  <a:prstClr val="black"/>
                </a:solidFill>
                <a:latin typeface="Arial" panose="020B0604020202020204" pitchFamily="34" charset="0"/>
                <a:cs typeface="Arial" panose="020B0604020202020204" pitchFamily="34" charset="0"/>
              </a:rPr>
              <a:t>termination</a:t>
            </a:r>
            <a:endParaRPr lang="fr-FR" b="1" dirty="0">
              <a:solidFill>
                <a:prstClr val="black"/>
              </a:solidFill>
              <a:latin typeface="Arial" panose="020B0604020202020204" pitchFamily="34" charset="0"/>
              <a:cs typeface="Arial" panose="020B0604020202020204" pitchFamily="34" charset="0"/>
            </a:endParaRPr>
          </a:p>
          <a:p>
            <a:pPr marL="1295390" lvl="2" indent="-380990" defTabSz="1219170">
              <a:buFont typeface="Arial" panose="020B0604020202020204" pitchFamily="34" charset="0"/>
              <a:buChar char="–"/>
            </a:pPr>
            <a:r>
              <a:rPr lang="fr-FR" dirty="0">
                <a:latin typeface="Arial" panose="020B0604020202020204" pitchFamily="34" charset="0"/>
                <a:cs typeface="Arial" panose="020B0604020202020204" pitchFamily="34" charset="0"/>
              </a:rPr>
              <a:t>First </a:t>
            </a:r>
            <a:r>
              <a:rPr lang="fr-FR" dirty="0" err="1">
                <a:latin typeface="Arial" panose="020B0604020202020204" pitchFamily="34" charset="0"/>
                <a:cs typeface="Arial" panose="020B0604020202020204" pitchFamily="34" charset="0"/>
              </a:rPr>
              <a:t>predictions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with</a:t>
            </a:r>
            <a:r>
              <a:rPr lang="fr-FR" dirty="0">
                <a:latin typeface="Arial" panose="020B0604020202020204" pitchFamily="34" charset="0"/>
                <a:cs typeface="Arial" panose="020B0604020202020204" pitchFamily="34" charset="0"/>
              </a:rPr>
              <a:t> JOREK </a:t>
            </a:r>
            <a:r>
              <a:rPr lang="fr-FR" sz="1600" dirty="0">
                <a:latin typeface="Arial" panose="020B0604020202020204" pitchFamily="34" charset="0"/>
                <a:cs typeface="Arial" panose="020B0604020202020204" pitchFamily="34" charset="0"/>
                <a:hlinkClick r:id="rId7"/>
              </a:rPr>
              <a:t>[Bergström PPCF 2024]</a:t>
            </a:r>
            <a:r>
              <a:rPr lang="fr-FR" sz="160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hlinkClick r:id="rId8"/>
              </a:rPr>
              <a:t>[Bandaru NF 2024]</a:t>
            </a:r>
            <a:endParaRPr lang="fr-FR" sz="1600" dirty="0">
              <a:latin typeface="Arial" panose="020B0604020202020204" pitchFamily="34" charset="0"/>
              <a:cs typeface="Arial" panose="020B0604020202020204" pitchFamily="34" charset="0"/>
            </a:endParaRPr>
          </a:p>
          <a:p>
            <a:pPr marL="1295390" lvl="2" indent="-380990" defTabSz="1219170">
              <a:buFont typeface="Arial" panose="020B0604020202020204" pitchFamily="34" charset="0"/>
              <a:buChar char="–"/>
            </a:pPr>
            <a:r>
              <a:rPr lang="fr-FR" dirty="0">
                <a:latin typeface="Arial" panose="020B0604020202020204" pitchFamily="34" charset="0"/>
                <a:cs typeface="Arial" panose="020B0604020202020204" pitchFamily="34" charset="0"/>
              </a:rPr>
              <a:t>Investigation of the </a:t>
            </a:r>
            <a:r>
              <a:rPr lang="fr-FR" dirty="0" err="1">
                <a:latin typeface="Arial" panose="020B0604020202020204" pitchFamily="34" charset="0"/>
                <a:cs typeface="Arial" panose="020B0604020202020204" pitchFamily="34" charset="0"/>
              </a:rPr>
              <a:t>role</a:t>
            </a:r>
            <a:r>
              <a:rPr lang="fr-FR" dirty="0">
                <a:latin typeface="Arial" panose="020B0604020202020204" pitchFamily="34" charset="0"/>
                <a:cs typeface="Arial" panose="020B0604020202020204" pitchFamily="34" charset="0"/>
              </a:rPr>
              <a:t> of background plasma </a:t>
            </a:r>
            <a:r>
              <a:rPr lang="fr-FR" dirty="0" err="1">
                <a:latin typeface="Arial" panose="020B0604020202020204" pitchFamily="34" charset="0"/>
                <a:cs typeface="Arial" panose="020B0604020202020204" pitchFamily="34" charset="0"/>
              </a:rPr>
              <a:t>resistivity</a:t>
            </a:r>
            <a:r>
              <a:rPr lang="fr-FR" dirty="0">
                <a:latin typeface="Arial" panose="020B0604020202020204" pitchFamily="34" charset="0"/>
                <a:cs typeface="Arial" panose="020B0604020202020204" pitchFamily="34" charset="0"/>
              </a:rPr>
              <a:t> </a:t>
            </a:r>
            <a:r>
              <a:rPr lang="en-US" sz="1600" dirty="0">
                <a:solidFill>
                  <a:srgbClr val="FF00FF"/>
                </a:solidFill>
                <a:latin typeface="Arial" panose="020B0604020202020204" pitchFamily="34" charset="0"/>
                <a:cs typeface="Arial" panose="020B0604020202020204" pitchFamily="34" charset="0"/>
                <a:hlinkClick r:id="rId9"/>
              </a:rPr>
              <a:t>[Nardon </a:t>
            </a:r>
            <a:r>
              <a:rPr lang="en-US" sz="1600" dirty="0" err="1">
                <a:solidFill>
                  <a:srgbClr val="FF00FF"/>
                </a:solidFill>
                <a:latin typeface="Arial" panose="020B0604020202020204" pitchFamily="34" charset="0"/>
                <a:cs typeface="Arial" panose="020B0604020202020204" pitchFamily="34" charset="0"/>
                <a:hlinkClick r:id="rId9"/>
              </a:rPr>
              <a:t>PoP</a:t>
            </a:r>
            <a:r>
              <a:rPr lang="en-US" sz="1600" dirty="0">
                <a:solidFill>
                  <a:srgbClr val="FF00FF"/>
                </a:solidFill>
                <a:latin typeface="Arial" panose="020B0604020202020204" pitchFamily="34" charset="0"/>
                <a:cs typeface="Arial" panose="020B0604020202020204" pitchFamily="34" charset="0"/>
                <a:hlinkClick r:id="rId9"/>
              </a:rPr>
              <a:t> 2023]</a:t>
            </a:r>
            <a:endParaRPr lang="fr-FR" sz="1600" dirty="0">
              <a:latin typeface="Arial" panose="020B0604020202020204" pitchFamily="34" charset="0"/>
              <a:cs typeface="Arial" panose="020B0604020202020204" pitchFamily="34" charset="0"/>
            </a:endParaRPr>
          </a:p>
          <a:p>
            <a:pPr defTabSz="1219170"/>
            <a:endParaRPr lang="fr-FR" b="1" dirty="0">
              <a:solidFill>
                <a:prstClr val="black"/>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pPr>
            <a:r>
              <a:rPr lang="fr-FR" b="1" dirty="0" err="1">
                <a:solidFill>
                  <a:prstClr val="black"/>
                </a:solidFill>
                <a:latin typeface="Arial" panose="020B0604020202020204" pitchFamily="34" charset="0"/>
                <a:cs typeface="Arial" panose="020B0604020202020204" pitchFamily="34" charset="0"/>
              </a:rPr>
              <a:t>Other</a:t>
            </a:r>
            <a:r>
              <a:rPr lang="fr-FR" b="1" dirty="0">
                <a:solidFill>
                  <a:prstClr val="black"/>
                </a:solidFill>
                <a:latin typeface="Arial" panose="020B0604020202020204" pitchFamily="34" charset="0"/>
                <a:cs typeface="Arial" panose="020B0604020202020204" pitchFamily="34" charset="0"/>
              </a:rPr>
              <a:t> machines</a:t>
            </a:r>
          </a:p>
          <a:p>
            <a:pPr marL="838190" lvl="1" indent="-380990" defTabSz="1219170">
              <a:buFont typeface="Arial" panose="020B0604020202020204" pitchFamily="34" charset="0"/>
              <a:buChar char="–"/>
            </a:pPr>
            <a:r>
              <a:rPr lang="en-US" dirty="0">
                <a:latin typeface="Arial" panose="020B0604020202020204" pitchFamily="34" charset="0"/>
                <a:cs typeface="Arial" panose="020B0604020202020204" pitchFamily="34" charset="0"/>
              </a:rPr>
              <a:t>Predicted RE beam generation and termination in </a:t>
            </a:r>
            <a:r>
              <a:rPr lang="en-US" b="1" dirty="0">
                <a:latin typeface="Arial" panose="020B0604020202020204" pitchFamily="34" charset="0"/>
                <a:cs typeface="Arial" panose="020B0604020202020204" pitchFamily="34" charset="0"/>
              </a:rPr>
              <a:t>EU-DEMO</a:t>
            </a:r>
            <a:r>
              <a:rPr lang="en-US" dirty="0">
                <a:latin typeface="Arial" panose="020B0604020202020204" pitchFamily="34" charset="0"/>
                <a:cs typeface="Arial" panose="020B0604020202020204" pitchFamily="34" charset="0"/>
              </a:rPr>
              <a:t> with JOREK </a:t>
            </a:r>
            <a:r>
              <a:rPr lang="fr-FR" sz="1600" dirty="0">
                <a:latin typeface="Arial" panose="020B0604020202020204" pitchFamily="34" charset="0"/>
                <a:cs typeface="Arial" panose="020B0604020202020204" pitchFamily="34" charset="0"/>
                <a:hlinkClick r:id="rId10"/>
              </a:rPr>
              <a:t>[Vannini NF 2025]</a:t>
            </a:r>
            <a:endParaRPr lang="fr-FR" sz="1600" dirty="0">
              <a:latin typeface="Arial" panose="020B0604020202020204" pitchFamily="34" charset="0"/>
              <a:cs typeface="Arial" panose="020B0604020202020204" pitchFamily="34" charset="0"/>
            </a:endParaRPr>
          </a:p>
          <a:p>
            <a:pPr marL="838190" lvl="1" indent="-380990" defTabSz="1219170">
              <a:buFont typeface="Arial" panose="020B0604020202020204" pitchFamily="34" charset="0"/>
              <a:buChar char="–"/>
            </a:pPr>
            <a:r>
              <a:rPr lang="en-US" dirty="0">
                <a:latin typeface="Arial" panose="020B0604020202020204" pitchFamily="34" charset="0"/>
                <a:cs typeface="Arial" panose="020B0604020202020204" pitchFamily="34" charset="0"/>
              </a:rPr>
              <a:t>Predicted RE generation in </a:t>
            </a:r>
            <a:r>
              <a:rPr lang="en-US" b="1" dirty="0">
                <a:latin typeface="Arial" panose="020B0604020202020204" pitchFamily="34" charset="0"/>
                <a:cs typeface="Arial" panose="020B0604020202020204" pitchFamily="34" charset="0"/>
              </a:rPr>
              <a:t>DTT</a:t>
            </a:r>
            <a:r>
              <a:rPr lang="en-US" dirty="0">
                <a:latin typeface="Arial" panose="020B0604020202020204" pitchFamily="34" charset="0"/>
                <a:cs typeface="Arial" panose="020B0604020202020204" pitchFamily="34" charset="0"/>
              </a:rPr>
              <a:t> with </a:t>
            </a:r>
            <a:r>
              <a:rPr lang="fr-FR" dirty="0">
                <a:latin typeface="Arial" panose="020B0604020202020204" pitchFamily="34" charset="0"/>
                <a:cs typeface="Arial" panose="020B0604020202020204" pitchFamily="34" charset="0"/>
              </a:rPr>
              <a:t>JOREK </a:t>
            </a:r>
            <a:r>
              <a:rPr lang="fr-FR" sz="1600" dirty="0">
                <a:solidFill>
                  <a:srgbClr val="0000FF"/>
                </a:solidFill>
                <a:latin typeface="Arial" panose="020B0604020202020204" pitchFamily="34" charset="0"/>
                <a:cs typeface="Arial" panose="020B0604020202020204" pitchFamily="34" charset="0"/>
                <a:hlinkClick r:id="rId11"/>
              </a:rPr>
              <a:t>[Emanuelli FED 2026]</a:t>
            </a:r>
            <a:r>
              <a:rPr lang="fr-FR" sz="1600" dirty="0">
                <a:solidFill>
                  <a:srgbClr val="0000FF"/>
                </a:solidFill>
                <a:latin typeface="Arial" panose="020B0604020202020204" pitchFamily="34" charset="0"/>
                <a:cs typeface="Arial" panose="020B0604020202020204" pitchFamily="34" charset="0"/>
              </a:rPr>
              <a:t> [Emanuelli, </a:t>
            </a:r>
            <a:r>
              <a:rPr lang="fr-FR" sz="1600" dirty="0" err="1">
                <a:solidFill>
                  <a:srgbClr val="0000FF"/>
                </a:solidFill>
                <a:latin typeface="Arial" panose="020B0604020202020204" pitchFamily="34" charset="0"/>
                <a:cs typeface="Arial" panose="020B0604020202020204" pitchFamily="34" charset="0"/>
              </a:rPr>
              <a:t>submitted</a:t>
            </a:r>
            <a:r>
              <a:rPr lang="fr-FR" sz="1600" dirty="0">
                <a:solidFill>
                  <a:srgbClr val="0000FF"/>
                </a:solidFill>
                <a:latin typeface="Arial" panose="020B0604020202020204" pitchFamily="34" charset="0"/>
                <a:cs typeface="Arial" panose="020B0604020202020204" pitchFamily="34" charset="0"/>
              </a:rPr>
              <a:t>]</a:t>
            </a:r>
          </a:p>
          <a:p>
            <a:pPr marL="838190" lvl="1" indent="-380990" defTabSz="1219170">
              <a:buFont typeface="Arial" panose="020B0604020202020204" pitchFamily="34" charset="0"/>
              <a:buChar char="–"/>
            </a:pPr>
            <a:r>
              <a:rPr lang="en-US" dirty="0">
                <a:latin typeface="Arial" panose="020B0604020202020204" pitchFamily="34" charset="0"/>
                <a:cs typeface="Arial" panose="020B0604020202020204" pitchFamily="34" charset="0"/>
              </a:rPr>
              <a:t>Predicted RE beam generation in </a:t>
            </a:r>
            <a:r>
              <a:rPr lang="en-US" b="1" dirty="0">
                <a:latin typeface="Arial" panose="020B0604020202020204" pitchFamily="34" charset="0"/>
                <a:cs typeface="Arial" panose="020B0604020202020204" pitchFamily="34" charset="0"/>
              </a:rPr>
              <a:t>≈STEP </a:t>
            </a:r>
            <a:r>
              <a:rPr lang="en-US" dirty="0">
                <a:latin typeface="Arial" panose="020B0604020202020204" pitchFamily="34" charset="0"/>
                <a:cs typeface="Arial" panose="020B0604020202020204" pitchFamily="34" charset="0"/>
              </a:rPr>
              <a:t>with DREAM </a:t>
            </a:r>
            <a:r>
              <a:rPr lang="fr-FR" sz="1600" dirty="0">
                <a:solidFill>
                  <a:prstClr val="black"/>
                </a:solidFill>
                <a:latin typeface="Arial" panose="020B0604020202020204" pitchFamily="34" charset="0"/>
                <a:cs typeface="Arial" panose="020B0604020202020204" pitchFamily="34" charset="0"/>
                <a:hlinkClick r:id="rId12"/>
              </a:rPr>
              <a:t>[Berger JPP 2022]</a:t>
            </a:r>
            <a:endParaRPr lang="en-US" dirty="0">
              <a:latin typeface="Arial" panose="020B0604020202020204" pitchFamily="34" charset="0"/>
              <a:cs typeface="Arial" panose="020B0604020202020204" pitchFamily="34" charset="0"/>
            </a:endParaRPr>
          </a:p>
          <a:p>
            <a:pPr marL="838190" lvl="1" indent="-380990" defTabSz="1219170">
              <a:buFont typeface="Arial" panose="020B0604020202020204" pitchFamily="34" charset="0"/>
              <a:buChar char="–"/>
            </a:pPr>
            <a:r>
              <a:rPr lang="en-US" b="1" dirty="0">
                <a:latin typeface="Arial" panose="020B0604020202020204" pitchFamily="34" charset="0"/>
                <a:cs typeface="Arial" panose="020B0604020202020204" pitchFamily="34" charset="0"/>
              </a:rPr>
              <a:t>SPARC</a:t>
            </a:r>
            <a:r>
              <a:rPr lang="en-US" dirty="0">
                <a:latin typeface="Arial" panose="020B0604020202020204" pitchFamily="34" charset="0"/>
                <a:cs typeface="Arial" panose="020B0604020202020204" pitchFamily="34" charset="0"/>
              </a:rPr>
              <a:t>: </a:t>
            </a:r>
          </a:p>
          <a:p>
            <a:pPr marL="1295390" lvl="2" indent="-380990" defTabSz="1219170">
              <a:buFont typeface="Arial" panose="020B0604020202020204" pitchFamily="34" charset="0"/>
              <a:buChar char="–"/>
            </a:pPr>
            <a:r>
              <a:rPr lang="en-US" dirty="0">
                <a:latin typeface="Arial" panose="020B0604020202020204" pitchFamily="34" charset="0"/>
                <a:cs typeface="Arial" panose="020B0604020202020204" pitchFamily="34" charset="0"/>
              </a:rPr>
              <a:t>Predicted effect of REMC with DREAM </a:t>
            </a:r>
            <a:r>
              <a:rPr lang="en-US" sz="1600" dirty="0">
                <a:solidFill>
                  <a:prstClr val="black"/>
                </a:solidFill>
                <a:latin typeface="Arial" panose="020B0604020202020204" pitchFamily="34" charset="0"/>
                <a:cs typeface="Arial" panose="020B0604020202020204" pitchFamily="34" charset="0"/>
                <a:hlinkClick r:id="rId13"/>
              </a:rPr>
              <a:t>[Tinguely PPCF 2023]</a:t>
            </a:r>
            <a:r>
              <a:rPr lang="en-US" sz="1600" dirty="0">
                <a:solidFill>
                  <a:prstClr val="black"/>
                </a:solidFill>
                <a:latin typeface="Arial" panose="020B0604020202020204" pitchFamily="34" charset="0"/>
                <a:cs typeface="Arial" panose="020B0604020202020204" pitchFamily="34" charset="0"/>
              </a:rPr>
              <a:t> </a:t>
            </a:r>
          </a:p>
          <a:p>
            <a:pPr marL="1295390" lvl="2" indent="-380990" defTabSz="121917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Predicted RE generation in MGI-mitigated disruptions with DREAM (w/o REMC) </a:t>
            </a:r>
            <a:r>
              <a:rPr lang="en-US" sz="1600" dirty="0">
                <a:latin typeface="Arial" panose="020B0604020202020204" pitchFamily="34" charset="0"/>
                <a:cs typeface="Arial" panose="020B0604020202020204" pitchFamily="34" charset="0"/>
                <a:hlinkClick r:id="rId14"/>
              </a:rPr>
              <a:t>[Ekmark JPP 2025]</a:t>
            </a:r>
            <a:r>
              <a:rPr lang="en-US" sz="1600" dirty="0">
                <a:latin typeface="Arial" panose="020B0604020202020204" pitchFamily="34" charset="0"/>
                <a:cs typeface="Arial" panose="020B0604020202020204" pitchFamily="34" charset="0"/>
              </a:rPr>
              <a:t> </a:t>
            </a:r>
          </a:p>
        </p:txBody>
      </p:sp>
      <p:sp>
        <p:nvSpPr>
          <p:cNvPr id="5" name="Espace réservé du pied de page 3">
            <a:extLst>
              <a:ext uri="{FF2B5EF4-FFF2-40B4-BE49-F238E27FC236}">
                <a16:creationId xmlns:a16="http://schemas.microsoft.com/office/drawing/2014/main" id="{F83EB844-DC61-4A3F-9D8D-CA31594F8891}"/>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14</a:t>
            </a:fld>
            <a:endParaRPr lang="en-GB" sz="1600" dirty="0">
              <a:solidFill>
                <a:prstClr val="black"/>
              </a:solidFill>
            </a:endParaRPr>
          </a:p>
        </p:txBody>
      </p:sp>
      <p:sp>
        <p:nvSpPr>
          <p:cNvPr id="6" name="Étoile : 5 branches 5">
            <a:hlinkClick r:id="rId15" action="ppaction://hlinksldjump"/>
            <a:extLst>
              <a:ext uri="{FF2B5EF4-FFF2-40B4-BE49-F238E27FC236}">
                <a16:creationId xmlns:a16="http://schemas.microsoft.com/office/drawing/2014/main" id="{27C1FF52-A0C2-46F6-A483-D559DC536805}"/>
              </a:ext>
            </a:extLst>
          </p:cNvPr>
          <p:cNvSpPr/>
          <p:nvPr/>
        </p:nvSpPr>
        <p:spPr>
          <a:xfrm>
            <a:off x="9186367" y="3515280"/>
            <a:ext cx="266700" cy="27622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Étoile : 5 branches 6">
            <a:hlinkClick r:id="rId16" action="ppaction://hlinksldjump"/>
            <a:extLst>
              <a:ext uri="{FF2B5EF4-FFF2-40B4-BE49-F238E27FC236}">
                <a16:creationId xmlns:a16="http://schemas.microsoft.com/office/drawing/2014/main" id="{78DB3B6E-AACD-4050-8DAE-7969F1E5C3A4}"/>
              </a:ext>
            </a:extLst>
          </p:cNvPr>
          <p:cNvSpPr/>
          <p:nvPr/>
        </p:nvSpPr>
        <p:spPr>
          <a:xfrm>
            <a:off x="11567005" y="1610280"/>
            <a:ext cx="266700" cy="27622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16941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3851"/>
            <a:ext cx="10058400" cy="457200"/>
          </a:xfrm>
        </p:spPr>
        <p:txBody>
          <a:bodyPr/>
          <a:lstStyle/>
          <a:p>
            <a:r>
              <a:rPr lang="fr-FR" sz="3200" dirty="0" err="1"/>
              <a:t>Summary</a:t>
            </a:r>
            <a:endParaRPr lang="fr-FR" sz="3200" dirty="0"/>
          </a:p>
        </p:txBody>
      </p:sp>
      <p:sp>
        <p:nvSpPr>
          <p:cNvPr id="5" name="ZoneTexte 4"/>
          <p:cNvSpPr txBox="1"/>
          <p:nvPr/>
        </p:nvSpPr>
        <p:spPr>
          <a:xfrm>
            <a:off x="109537" y="852830"/>
            <a:ext cx="11972925" cy="5863144"/>
          </a:xfrm>
          <a:prstGeom prst="rect">
            <a:avLst/>
          </a:prstGeom>
          <a:noFill/>
        </p:spPr>
        <p:txBody>
          <a:bodyPr wrap="square" rtlCol="0">
            <a:spAutoFit/>
          </a:bodyPr>
          <a:lstStyle/>
          <a:p>
            <a:pPr marL="380990" indent="-380990" defTabSz="1219170">
              <a:spcAft>
                <a:spcPts val="600"/>
              </a:spcAft>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DREAM and JOREK </a:t>
            </a:r>
            <a:r>
              <a:rPr lang="en-US" sz="2000" dirty="0">
                <a:solidFill>
                  <a:prstClr val="black"/>
                </a:solidFill>
                <a:latin typeface="Arial" panose="020B0604020202020204" pitchFamily="34" charset="0"/>
                <a:cs typeface="Arial" panose="020B0604020202020204" pitchFamily="34" charset="0"/>
              </a:rPr>
              <a:t>have been </a:t>
            </a:r>
            <a:r>
              <a:rPr lang="en-US" sz="2000" b="1" dirty="0">
                <a:solidFill>
                  <a:prstClr val="black"/>
                </a:solidFill>
                <a:latin typeface="Arial" panose="020B0604020202020204" pitchFamily="34" charset="0"/>
                <a:cs typeface="Arial" panose="020B0604020202020204" pitchFamily="34" charset="0"/>
              </a:rPr>
              <a:t>developed massively </a:t>
            </a:r>
            <a:r>
              <a:rPr lang="en-US" sz="2000" dirty="0">
                <a:solidFill>
                  <a:prstClr val="black"/>
                </a:solidFill>
                <a:latin typeface="Arial" panose="020B0604020202020204" pitchFamily="34" charset="0"/>
                <a:cs typeface="Arial" panose="020B0604020202020204" pitchFamily="34" charset="0"/>
              </a:rPr>
              <a:t>to improve the modelling of RE dynamics during tokamak disruptions</a:t>
            </a:r>
          </a:p>
          <a:p>
            <a:pPr marL="838190" lvl="1" indent="-380990" defTabSz="1219170">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This is highly complex </a:t>
            </a:r>
            <a:r>
              <a:rPr lang="en-US" sz="2000" b="1" dirty="0">
                <a:solidFill>
                  <a:prstClr val="black"/>
                </a:solidFill>
                <a:latin typeface="Arial" panose="020B0604020202020204" pitchFamily="34" charset="0"/>
                <a:cs typeface="Arial" panose="020B0604020202020204" pitchFamily="34" charset="0"/>
              </a:rPr>
              <a:t>integrated</a:t>
            </a:r>
            <a:r>
              <a:rPr lang="en-US" sz="2000" dirty="0">
                <a:solidFill>
                  <a:prstClr val="black"/>
                </a:solidFill>
                <a:latin typeface="Arial" panose="020B0604020202020204" pitchFamily="34" charset="0"/>
                <a:cs typeface="Arial" panose="020B0604020202020204" pitchFamily="34" charset="0"/>
              </a:rPr>
              <a:t> modelling</a:t>
            </a:r>
          </a:p>
          <a:p>
            <a:pPr marL="838190" lvl="1" indent="-380990" defTabSz="1219170">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Good </a:t>
            </a:r>
            <a:r>
              <a:rPr lang="en-US" sz="2000" b="1" dirty="0">
                <a:solidFill>
                  <a:prstClr val="black"/>
                </a:solidFill>
                <a:latin typeface="Arial" panose="020B0604020202020204" pitchFamily="34" charset="0"/>
                <a:cs typeface="Arial" panose="020B0604020202020204" pitchFamily="34" charset="0"/>
              </a:rPr>
              <a:t>complementarity and synergy</a:t>
            </a:r>
            <a:r>
              <a:rPr lang="en-US" sz="2000" dirty="0">
                <a:solidFill>
                  <a:prstClr val="black"/>
                </a:solidFill>
                <a:latin typeface="Arial" panose="020B0604020202020204" pitchFamily="34" charset="0"/>
                <a:cs typeface="Arial" panose="020B0604020202020204" pitchFamily="34" charset="0"/>
              </a:rPr>
              <a:t> between the 2 codes</a:t>
            </a:r>
          </a:p>
          <a:p>
            <a:pPr marL="380990" indent="-380990" defTabSz="1219170">
              <a:spcAft>
                <a:spcPts val="600"/>
              </a:spcAft>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marL="380990" indent="-380990" defTabSz="1219170">
              <a:spcAft>
                <a:spcPts val="600"/>
              </a:spcAft>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Validation</a:t>
            </a:r>
            <a:r>
              <a:rPr lang="en-US" sz="2000" dirty="0">
                <a:solidFill>
                  <a:prstClr val="black"/>
                </a:solidFill>
                <a:latin typeface="Arial" panose="020B0604020202020204" pitchFamily="34" charset="0"/>
                <a:cs typeface="Arial" panose="020B0604020202020204" pitchFamily="34" charset="0"/>
              </a:rPr>
              <a:t> has progressed but is a complex task, to be pursued</a:t>
            </a:r>
          </a:p>
          <a:p>
            <a:pPr marL="838190" lvl="1" indent="-380990" defTabSz="1219170">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Avalanche model partly validated using Bayesian framework</a:t>
            </a:r>
          </a:p>
          <a:p>
            <a:pPr marL="838190" lvl="1" indent="-380990" defTabSz="1219170">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Other models (RE impact, hot tail) started but difficult</a:t>
            </a:r>
          </a:p>
          <a:p>
            <a:pPr marL="838190" lvl="1" indent="-380990" defTabSz="1219170">
              <a:spcAft>
                <a:spcPts val="600"/>
              </a:spcAft>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marL="380990" indent="-380990" defTabSz="1219170">
              <a:spcAft>
                <a:spcPts val="600"/>
              </a:spcAft>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Avoiding RE beams </a:t>
            </a:r>
            <a:r>
              <a:rPr lang="en-US" sz="2000" dirty="0">
                <a:solidFill>
                  <a:prstClr val="black"/>
                </a:solidFill>
                <a:latin typeface="Arial" panose="020B0604020202020204" pitchFamily="34" charset="0"/>
                <a:cs typeface="Arial" panose="020B0604020202020204" pitchFamily="34" charset="0"/>
              </a:rPr>
              <a:t>in large future machines like ITER remains a </a:t>
            </a:r>
            <a:r>
              <a:rPr lang="en-US" sz="2000" b="1" u="sng" dirty="0">
                <a:solidFill>
                  <a:srgbClr val="FF0000"/>
                </a:solidFill>
                <a:latin typeface="Arial" panose="020B0604020202020204" pitchFamily="34" charset="0"/>
                <a:cs typeface="Arial" panose="020B0604020202020204" pitchFamily="34" charset="0"/>
              </a:rPr>
              <a:t>major challenge</a:t>
            </a:r>
          </a:p>
          <a:p>
            <a:pPr marL="838190" lvl="1" indent="-380990" defTabSz="1219170">
              <a:spcAft>
                <a:spcPts val="600"/>
              </a:spcAft>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Enormous avalanche gain </a:t>
            </a:r>
            <a:r>
              <a:rPr lang="en-US" sz="2000" dirty="0">
                <a:solidFill>
                  <a:prstClr val="black"/>
                </a:solidFill>
                <a:latin typeface="Arial" panose="020B0604020202020204" pitchFamily="34" charset="0"/>
                <a:cs typeface="Arial" panose="020B0604020202020204" pitchFamily="34" charset="0"/>
              </a:rPr>
              <a:t>+ nuclear seeds + possibly large hot tail seed</a:t>
            </a:r>
          </a:p>
          <a:p>
            <a:pPr marL="838190" lvl="1" indent="-380990" defTabSz="1219170">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It is critical to capture the mechanisms that impact the </a:t>
            </a:r>
            <a:r>
              <a:rPr lang="en-US" sz="2000" b="1" dirty="0">
                <a:solidFill>
                  <a:prstClr val="black"/>
                </a:solidFill>
                <a:latin typeface="Arial" panose="020B0604020202020204" pitchFamily="34" charset="0"/>
                <a:cs typeface="Arial" panose="020B0604020202020204" pitchFamily="34" charset="0"/>
              </a:rPr>
              <a:t>avalanche gain </a:t>
            </a:r>
            <a:r>
              <a:rPr lang="en-US" sz="2000" dirty="0">
                <a:solidFill>
                  <a:prstClr val="black"/>
                </a:solidFill>
                <a:latin typeface="Arial" panose="020B0604020202020204" pitchFamily="34" charset="0"/>
                <a:cs typeface="Arial" panose="020B0604020202020204" pitchFamily="34" charset="0"/>
              </a:rPr>
              <a:t>(e.g. vertical motion during CQ, j profile flattening during TQ)</a:t>
            </a:r>
          </a:p>
          <a:p>
            <a:pPr marL="380990" indent="-380990" defTabSz="1219170">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Some aspects of </a:t>
            </a:r>
            <a:r>
              <a:rPr lang="en-US" sz="2000" b="1" dirty="0">
                <a:solidFill>
                  <a:prstClr val="black"/>
                </a:solidFill>
                <a:latin typeface="Arial" panose="020B0604020202020204" pitchFamily="34" charset="0"/>
                <a:cs typeface="Arial" panose="020B0604020202020204" pitchFamily="34" charset="0"/>
              </a:rPr>
              <a:t>RE beam terminations </a:t>
            </a:r>
            <a:r>
              <a:rPr lang="en-US" sz="2000" dirty="0">
                <a:solidFill>
                  <a:prstClr val="black"/>
                </a:solidFill>
                <a:latin typeface="Arial" panose="020B0604020202020204" pitchFamily="34" charset="0"/>
                <a:cs typeface="Arial" panose="020B0604020202020204" pitchFamily="34" charset="0"/>
              </a:rPr>
              <a:t>have been modelled and understood, but </a:t>
            </a:r>
            <a:r>
              <a:rPr lang="en-US" sz="2000" b="1" dirty="0">
                <a:solidFill>
                  <a:prstClr val="black"/>
                </a:solidFill>
                <a:latin typeface="Arial" panose="020B0604020202020204" pitchFamily="34" charset="0"/>
                <a:cs typeface="Arial" panose="020B0604020202020204" pitchFamily="34" charset="0"/>
              </a:rPr>
              <a:t>a lot remains to be investigated</a:t>
            </a:r>
          </a:p>
        </p:txBody>
      </p:sp>
      <p:sp>
        <p:nvSpPr>
          <p:cNvPr id="6" name="Espace réservé du pied de page 3">
            <a:extLst>
              <a:ext uri="{FF2B5EF4-FFF2-40B4-BE49-F238E27FC236}">
                <a16:creationId xmlns:a16="http://schemas.microsoft.com/office/drawing/2014/main" id="{8C0414A1-30C5-4B1E-8096-04CEBE93C4B6}"/>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15</a:t>
            </a:fld>
            <a:endParaRPr lang="en-GB" sz="1600" dirty="0">
              <a:solidFill>
                <a:prstClr val="black"/>
              </a:solidFill>
            </a:endParaRPr>
          </a:p>
        </p:txBody>
      </p:sp>
    </p:spTree>
    <p:extLst>
      <p:ext uri="{BB962C8B-B14F-4D97-AF65-F5344CB8AC3E}">
        <p14:creationId xmlns:p14="http://schemas.microsoft.com/office/powerpoint/2010/main" val="191879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3851"/>
            <a:ext cx="10058400" cy="457200"/>
          </a:xfrm>
        </p:spPr>
        <p:txBody>
          <a:bodyPr/>
          <a:lstStyle/>
          <a:p>
            <a:r>
              <a:rPr lang="fr-FR" sz="3200" dirty="0"/>
              <a:t>Perspectives</a:t>
            </a:r>
          </a:p>
        </p:txBody>
      </p:sp>
      <p:sp>
        <p:nvSpPr>
          <p:cNvPr id="5" name="ZoneTexte 4"/>
          <p:cNvSpPr txBox="1"/>
          <p:nvPr/>
        </p:nvSpPr>
        <p:spPr>
          <a:xfrm>
            <a:off x="609600" y="1192180"/>
            <a:ext cx="10849205" cy="4170372"/>
          </a:xfrm>
          <a:prstGeom prst="rect">
            <a:avLst/>
          </a:prstGeom>
          <a:noFill/>
        </p:spPr>
        <p:txBody>
          <a:bodyPr wrap="square" rtlCol="0">
            <a:spAutoFit/>
          </a:bodyPr>
          <a:lstStyle/>
          <a:p>
            <a:pPr marL="380990" indent="-380990" defTabSz="1219170">
              <a:spcAft>
                <a:spcPts val="600"/>
              </a:spcAft>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Essential to maintain a strong activity</a:t>
            </a:r>
          </a:p>
          <a:p>
            <a:pPr marL="838190" lvl="1" indent="-380990" defTabSz="1219170">
              <a:spcAft>
                <a:spcPts val="600"/>
              </a:spcAft>
              <a:buFont typeface="Arial" panose="020B0604020202020204" pitchFamily="34" charset="0"/>
              <a:buChar char="–"/>
            </a:pPr>
            <a:r>
              <a:rPr lang="en-US" sz="2000" u="sng" dirty="0">
                <a:solidFill>
                  <a:prstClr val="black"/>
                </a:solidFill>
                <a:latin typeface="Arial" panose="020B0604020202020204" pitchFamily="34" charset="0"/>
                <a:cs typeface="Arial" panose="020B0604020202020204" pitchFamily="34" charset="0"/>
              </a:rPr>
              <a:t>Partly</a:t>
            </a:r>
            <a:r>
              <a:rPr lang="en-US" sz="2000" dirty="0">
                <a:solidFill>
                  <a:prstClr val="black"/>
                </a:solidFill>
                <a:latin typeface="Arial" panose="020B0604020202020204" pitchFamily="34" charset="0"/>
                <a:cs typeface="Arial" panose="020B0604020202020204" pitchFamily="34" charset="0"/>
              </a:rPr>
              <a:t> covered by TSVV-F in 2026-2027</a:t>
            </a:r>
          </a:p>
          <a:p>
            <a:pPr marL="838190" lvl="1" indent="-380990" defTabSz="1219170">
              <a:spcAft>
                <a:spcPts val="600"/>
              </a:spcAft>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marL="380990" indent="-380990" defTabSz="1219170">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Key topics: </a:t>
            </a:r>
          </a:p>
          <a:p>
            <a:pPr marL="838190" lvl="1" indent="-380990" defTabSz="1219170">
              <a:spcAft>
                <a:spcPts val="600"/>
              </a:spcAft>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TQ physics </a:t>
            </a:r>
            <a:r>
              <a:rPr lang="en-US" sz="2000" dirty="0">
                <a:solidFill>
                  <a:prstClr val="black"/>
                </a:solidFill>
                <a:latin typeface="Arial" panose="020B0604020202020204" pitchFamily="34" charset="0"/>
                <a:cs typeface="Arial" panose="020B0604020202020204" pitchFamily="34" charset="0"/>
              </a:rPr>
              <a:t>(in particular in SPI-mitigated disruptions): trigger condition, transport, current density profile flattening, hot tail RE generation</a:t>
            </a:r>
          </a:p>
          <a:p>
            <a:pPr marL="838190" lvl="1" indent="-380990" defTabSz="1219170">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Impact of </a:t>
            </a:r>
            <a:r>
              <a:rPr lang="en-US" sz="2000" b="1" dirty="0">
                <a:solidFill>
                  <a:prstClr val="black"/>
                </a:solidFill>
                <a:latin typeface="Arial" panose="020B0604020202020204" pitchFamily="34" charset="0"/>
                <a:cs typeface="Arial" panose="020B0604020202020204" pitchFamily="34" charset="0"/>
              </a:rPr>
              <a:t>3D MHD activity during the CQ </a:t>
            </a:r>
            <a:r>
              <a:rPr lang="en-US" sz="2000" dirty="0">
                <a:solidFill>
                  <a:prstClr val="black"/>
                </a:solidFill>
                <a:latin typeface="Arial" panose="020B0604020202020204" pitchFamily="34" charset="0"/>
                <a:cs typeface="Arial" panose="020B0604020202020204" pitchFamily="34" charset="0"/>
              </a:rPr>
              <a:t>on RE beam dynamics</a:t>
            </a:r>
          </a:p>
          <a:p>
            <a:pPr marL="838190" lvl="1" indent="-380990" defTabSz="1219170">
              <a:spcAft>
                <a:spcPts val="600"/>
              </a:spcAft>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RE beam termination and PFC damage</a:t>
            </a:r>
          </a:p>
          <a:p>
            <a:pPr marL="838190" lvl="1" indent="-380990" defTabSz="1219170">
              <a:spcAft>
                <a:spcPts val="600"/>
              </a:spcAft>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Access conditions to benign terminations</a:t>
            </a:r>
          </a:p>
          <a:p>
            <a:pPr lvl="2" defTabSz="1219170">
              <a:spcAft>
                <a:spcPts val="600"/>
              </a:spcAft>
            </a:pPr>
            <a:r>
              <a:rPr lang="en-US" sz="2000" dirty="0">
                <a:solidFill>
                  <a:prstClr val="black"/>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Might be </a:t>
            </a:r>
            <a:r>
              <a:rPr lang="en-US" sz="2000" b="1" dirty="0">
                <a:latin typeface="Arial" panose="020B0604020202020204" pitchFamily="34" charset="0"/>
                <a:cs typeface="Arial" panose="020B0604020202020204" pitchFamily="34" charset="0"/>
              </a:rPr>
              <a:t>in conflict </a:t>
            </a:r>
            <a:r>
              <a:rPr lang="en-US" sz="2000" dirty="0">
                <a:latin typeface="Arial" panose="020B0604020202020204" pitchFamily="34" charset="0"/>
                <a:cs typeface="Arial" panose="020B0604020202020204" pitchFamily="34" charset="0"/>
              </a:rPr>
              <a:t>with current RE avoidance strategy in ITER</a:t>
            </a:r>
          </a:p>
          <a:p>
            <a:pPr marL="380990" indent="-380990" defTabSz="1219170">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p:txBody>
      </p:sp>
      <p:sp>
        <p:nvSpPr>
          <p:cNvPr id="6" name="Espace réservé du pied de page 3">
            <a:extLst>
              <a:ext uri="{FF2B5EF4-FFF2-40B4-BE49-F238E27FC236}">
                <a16:creationId xmlns:a16="http://schemas.microsoft.com/office/drawing/2014/main" id="{8C0414A1-30C5-4B1E-8096-04CEBE93C4B6}"/>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16</a:t>
            </a:fld>
            <a:endParaRPr lang="en-GB" sz="1600" dirty="0">
              <a:solidFill>
                <a:prstClr val="black"/>
              </a:solidFill>
            </a:endParaRPr>
          </a:p>
        </p:txBody>
      </p:sp>
    </p:spTree>
    <p:extLst>
      <p:ext uri="{BB962C8B-B14F-4D97-AF65-F5344CB8AC3E}">
        <p14:creationId xmlns:p14="http://schemas.microsoft.com/office/powerpoint/2010/main" val="731937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a:extLst>
              <a:ext uri="{FF2B5EF4-FFF2-40B4-BE49-F238E27FC236}">
                <a16:creationId xmlns:a16="http://schemas.microsoft.com/office/drawing/2014/main" id="{8C0414A1-30C5-4B1E-8096-04CEBE93C4B6}"/>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17</a:t>
            </a:fld>
            <a:endParaRPr lang="en-GB" sz="1600" dirty="0">
              <a:solidFill>
                <a:prstClr val="black"/>
              </a:solidFill>
            </a:endParaRPr>
          </a:p>
        </p:txBody>
      </p:sp>
    </p:spTree>
    <p:extLst>
      <p:ext uri="{BB962C8B-B14F-4D97-AF65-F5344CB8AC3E}">
        <p14:creationId xmlns:p14="http://schemas.microsoft.com/office/powerpoint/2010/main" val="375131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3851"/>
            <a:ext cx="10058400" cy="457200"/>
          </a:xfrm>
        </p:spPr>
        <p:txBody>
          <a:bodyPr/>
          <a:lstStyle/>
          <a:p>
            <a:r>
              <a:rPr lang="fr-FR" sz="3200" dirty="0"/>
              <a:t>Self-consistent MHD + </a:t>
            </a:r>
            <a:r>
              <a:rPr lang="fr-FR" sz="3200" dirty="0" err="1"/>
              <a:t>kinetic</a:t>
            </a:r>
            <a:r>
              <a:rPr lang="fr-FR" sz="3200" dirty="0"/>
              <a:t> </a:t>
            </a:r>
            <a:r>
              <a:rPr lang="fr-FR" sz="3200" dirty="0" err="1"/>
              <a:t>REs</a:t>
            </a:r>
            <a:r>
              <a:rPr lang="fr-FR" sz="3200" dirty="0"/>
              <a:t> in JOREK</a:t>
            </a:r>
          </a:p>
        </p:txBody>
      </p:sp>
      <p:sp>
        <p:nvSpPr>
          <p:cNvPr id="10" name="Espace réservé du pied de page 3">
            <a:extLst>
              <a:ext uri="{FF2B5EF4-FFF2-40B4-BE49-F238E27FC236}">
                <a16:creationId xmlns:a16="http://schemas.microsoft.com/office/drawing/2014/main" id="{ACF12AF3-1F4E-4388-89EE-E059D44D1A41}"/>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18</a:t>
            </a:fld>
            <a:endParaRPr lang="en-GB" sz="1600" dirty="0">
              <a:solidFill>
                <a:prstClr val="black"/>
              </a:solidFill>
            </a:endParaRPr>
          </a:p>
        </p:txBody>
      </p:sp>
      <p:sp>
        <p:nvSpPr>
          <p:cNvPr id="6" name="ZoneTexte 5">
            <a:extLst>
              <a:ext uri="{FF2B5EF4-FFF2-40B4-BE49-F238E27FC236}">
                <a16:creationId xmlns:a16="http://schemas.microsoft.com/office/drawing/2014/main" id="{EE4C96A2-9722-4462-B1E4-6FA0EF51BBCA}"/>
              </a:ext>
            </a:extLst>
          </p:cNvPr>
          <p:cNvSpPr txBox="1"/>
          <p:nvPr/>
        </p:nvSpPr>
        <p:spPr>
          <a:xfrm>
            <a:off x="520682" y="1047610"/>
            <a:ext cx="10236235" cy="784830"/>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fr-FR" sz="2000" dirty="0">
                <a:latin typeface="Arial"/>
                <a:cs typeface="Arial"/>
              </a:rPr>
              <a:t>JOREK </a:t>
            </a:r>
            <a:r>
              <a:rPr lang="fr-FR" sz="2000" b="1" dirty="0" err="1">
                <a:latin typeface="Arial"/>
                <a:cs typeface="Arial"/>
              </a:rPr>
              <a:t>electron</a:t>
            </a:r>
            <a:r>
              <a:rPr lang="fr-FR" sz="2000" b="1" dirty="0">
                <a:latin typeface="Arial"/>
                <a:cs typeface="Arial"/>
              </a:rPr>
              <a:t> pusher</a:t>
            </a:r>
            <a:r>
              <a:rPr lang="fr-FR" sz="2000" dirty="0">
                <a:latin typeface="Arial"/>
                <a:cs typeface="Arial"/>
              </a:rPr>
              <a:t> </a:t>
            </a:r>
            <a:r>
              <a:rPr lang="fr-FR" sz="2000" dirty="0" err="1">
                <a:latin typeface="Arial"/>
                <a:cs typeface="Arial"/>
              </a:rPr>
              <a:t>evolves</a:t>
            </a:r>
            <a:r>
              <a:rPr lang="fr-FR" sz="2000" dirty="0">
                <a:latin typeface="Arial"/>
                <a:cs typeface="Arial"/>
              </a:rPr>
              <a:t> a </a:t>
            </a:r>
            <a:r>
              <a:rPr lang="fr-FR" sz="2000" b="1" dirty="0">
                <a:latin typeface="Arial"/>
                <a:cs typeface="Arial"/>
              </a:rPr>
              <a:t>population of </a:t>
            </a:r>
            <a:r>
              <a:rPr lang="fr-FR" sz="2000" b="1" dirty="0" err="1">
                <a:latin typeface="Arial"/>
                <a:cs typeface="Arial"/>
              </a:rPr>
              <a:t>kinetic</a:t>
            </a:r>
            <a:r>
              <a:rPr lang="fr-FR" sz="2000" b="1" dirty="0">
                <a:latin typeface="Arial"/>
                <a:cs typeface="Arial"/>
              </a:rPr>
              <a:t> </a:t>
            </a:r>
            <a:r>
              <a:rPr lang="fr-FR" sz="2000" b="1" dirty="0" err="1">
                <a:latin typeface="Arial"/>
                <a:cs typeface="Arial"/>
              </a:rPr>
              <a:t>electrons</a:t>
            </a:r>
            <a:endParaRPr lang="fr-FR" sz="2000" dirty="0">
              <a:latin typeface="Arial"/>
              <a:cs typeface="Arial"/>
            </a:endParaRPr>
          </a:p>
          <a:p>
            <a:pPr marL="285750" indent="-285750">
              <a:spcAft>
                <a:spcPts val="600"/>
              </a:spcAft>
              <a:buFont typeface="Arial" panose="020B0604020202020204" pitchFamily="34" charset="0"/>
              <a:buChar char="•"/>
            </a:pPr>
            <a:r>
              <a:rPr lang="fr-FR" sz="2000" b="1" dirty="0">
                <a:latin typeface="Arial" panose="020B0604020202020204" pitchFamily="34" charset="0"/>
                <a:cs typeface="Arial" panose="020B0604020202020204" pitchFamily="34" charset="0"/>
              </a:rPr>
              <a:t>Moments</a:t>
            </a:r>
            <a:r>
              <a:rPr lang="fr-FR" sz="2000" dirty="0">
                <a:latin typeface="Arial" panose="020B0604020202020204" pitchFamily="34" charset="0"/>
                <a:cs typeface="Arial" panose="020B0604020202020204" pitchFamily="34" charset="0"/>
              </a:rPr>
              <a:t> of </a:t>
            </a:r>
            <a:r>
              <a:rPr lang="fr-FR" sz="2000" dirty="0" err="1">
                <a:latin typeface="Arial" panose="020B0604020202020204" pitchFamily="34" charset="0"/>
                <a:cs typeface="Arial" panose="020B0604020202020204" pitchFamily="34" charset="0"/>
              </a:rPr>
              <a:t>this</a:t>
            </a:r>
            <a:r>
              <a:rPr lang="fr-FR" sz="2000" dirty="0">
                <a:latin typeface="Arial" panose="020B0604020202020204" pitchFamily="34" charset="0"/>
                <a:cs typeface="Arial" panose="020B0604020202020204" pitchFamily="34" charset="0"/>
              </a:rPr>
              <a:t> population </a:t>
            </a:r>
            <a:r>
              <a:rPr lang="fr-FR" sz="2000" dirty="0" err="1">
                <a:latin typeface="Arial" panose="020B0604020202020204" pitchFamily="34" charset="0"/>
                <a:cs typeface="Arial" panose="020B0604020202020204" pitchFamily="34" charset="0"/>
              </a:rPr>
              <a:t>used</a:t>
            </a:r>
            <a:r>
              <a:rPr lang="fr-FR" sz="2000" dirty="0">
                <a:latin typeface="Arial" panose="020B0604020202020204" pitchFamily="34" charset="0"/>
                <a:cs typeface="Arial" panose="020B0604020202020204" pitchFamily="34" charset="0"/>
              </a:rPr>
              <a:t> in the </a:t>
            </a:r>
            <a:r>
              <a:rPr lang="fr-FR" sz="2000" dirty="0" err="1">
                <a:latin typeface="Arial" panose="020B0604020202020204" pitchFamily="34" charset="0"/>
                <a:cs typeface="Arial" panose="020B0604020202020204" pitchFamily="34" charset="0"/>
              </a:rPr>
              <a:t>fluid</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equations</a:t>
            </a:r>
            <a:endParaRPr lang="fr-FR" sz="2000"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25FC5059-AE63-4F6A-8509-E1BAC99BAAA4}"/>
              </a:ext>
            </a:extLst>
          </p:cNvPr>
          <p:cNvSpPr txBox="1"/>
          <p:nvPr/>
        </p:nvSpPr>
        <p:spPr>
          <a:xfrm>
            <a:off x="1840758" y="2128472"/>
            <a:ext cx="4725867" cy="400110"/>
          </a:xfrm>
          <a:prstGeom prst="rect">
            <a:avLst/>
          </a:prstGeom>
          <a:noFill/>
        </p:spPr>
        <p:txBody>
          <a:bodyPr wrap="square" lIns="91440" tIns="45720" rIns="91440" bIns="45720" rtlCol="0" anchor="t">
            <a:spAutoFit/>
          </a:bodyPr>
          <a:lstStyle/>
          <a:p>
            <a:pPr algn="ctr"/>
            <a:r>
              <a:rPr lang="fr-FR" sz="2000" u="sng" dirty="0">
                <a:latin typeface="Arial"/>
                <a:cs typeface="Arial"/>
              </a:rPr>
              <a:t>Pressure </a:t>
            </a:r>
            <a:r>
              <a:rPr lang="fr-FR" sz="2000" u="sng" dirty="0" err="1">
                <a:latin typeface="Arial"/>
                <a:cs typeface="Arial"/>
              </a:rPr>
              <a:t>coupling</a:t>
            </a:r>
            <a:r>
              <a:rPr lang="fr-FR" sz="2000" u="sng" dirty="0">
                <a:latin typeface="Arial"/>
                <a:cs typeface="Arial"/>
              </a:rPr>
              <a:t> </a:t>
            </a:r>
            <a:r>
              <a:rPr lang="fr-FR" sz="2000" u="sng" dirty="0" err="1">
                <a:latin typeface="Arial"/>
                <a:cs typeface="Arial"/>
              </a:rPr>
              <a:t>scheme</a:t>
            </a:r>
            <a:endParaRPr lang="fr-FR" sz="2000" u="sng"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FE794D0A-7EB3-4ED4-B40F-DE99CAF216E9}"/>
              </a:ext>
            </a:extLst>
          </p:cNvPr>
          <p:cNvSpPr txBox="1"/>
          <p:nvPr/>
        </p:nvSpPr>
        <p:spPr>
          <a:xfrm>
            <a:off x="8782051" y="2385987"/>
            <a:ext cx="3324225" cy="369332"/>
          </a:xfrm>
          <a:prstGeom prst="rect">
            <a:avLst/>
          </a:prstGeom>
          <a:noFill/>
        </p:spPr>
        <p:txBody>
          <a:bodyPr wrap="square">
            <a:spAutoFit/>
          </a:bodyPr>
          <a:lstStyle/>
          <a:p>
            <a:pPr lvl="1" defTabSz="1219170">
              <a:spcAft>
                <a:spcPts val="600"/>
              </a:spcAft>
            </a:pPr>
            <a:r>
              <a:rPr lang="en-US" dirty="0">
                <a:solidFill>
                  <a:prstClr val="black"/>
                </a:solidFill>
                <a:latin typeface="Arial" panose="020B0604020202020204" pitchFamily="34" charset="0"/>
                <a:cs typeface="Arial" panose="020B0604020202020204" pitchFamily="34" charset="0"/>
                <a:hlinkClick r:id="rId2"/>
              </a:rPr>
              <a:t>[Bergström PPCF 2025]</a:t>
            </a:r>
            <a:endParaRPr lang="en-US" sz="2000" dirty="0">
              <a:solidFill>
                <a:prstClr val="black"/>
              </a:solidFill>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F8AFB204-F4FA-4F0E-8618-2B33B546933C}"/>
              </a:ext>
            </a:extLst>
          </p:cNvPr>
          <p:cNvSpPr txBox="1"/>
          <p:nvPr/>
        </p:nvSpPr>
        <p:spPr>
          <a:xfrm>
            <a:off x="533903" y="4506712"/>
            <a:ext cx="8070868" cy="1554272"/>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fr-FR" sz="2000" b="1" dirty="0">
                <a:latin typeface="Arial"/>
                <a:cs typeface="Arial"/>
              </a:rPr>
              <a:t>Benchmarks</a:t>
            </a:r>
            <a:r>
              <a:rPr lang="fr-FR" sz="2000" dirty="0">
                <a:latin typeface="Arial"/>
                <a:cs typeface="Arial"/>
              </a:rPr>
              <a:t> on, e.g.: </a:t>
            </a:r>
          </a:p>
          <a:p>
            <a:pPr marL="800100" lvl="1" indent="-342900">
              <a:spcAft>
                <a:spcPts val="600"/>
              </a:spcAft>
              <a:buFont typeface="Arial" panose="020B0604020202020204" pitchFamily="34" charset="0"/>
              <a:buChar char="–"/>
            </a:pPr>
            <a:r>
              <a:rPr lang="en-US" sz="2000" dirty="0">
                <a:latin typeface="Arial"/>
                <a:cs typeface="Arial"/>
              </a:rPr>
              <a:t>Impact of RE energy on major radius of magnetic axis</a:t>
            </a:r>
          </a:p>
          <a:p>
            <a:pPr marL="800100" lvl="1" indent="-342900">
              <a:spcAft>
                <a:spcPts val="600"/>
              </a:spcAft>
              <a:buFont typeface="Arial" panose="020B0604020202020204" pitchFamily="34" charset="0"/>
              <a:buChar char="–"/>
            </a:pPr>
            <a:r>
              <a:rPr lang="en-US" sz="2000" dirty="0">
                <a:latin typeface="Arial"/>
                <a:cs typeface="Arial"/>
              </a:rPr>
              <a:t>Linear tearing mode growth rates</a:t>
            </a:r>
            <a:endParaRPr lang="fr-FR" sz="2000" dirty="0">
              <a:latin typeface="Arial"/>
              <a:cs typeface="Arial"/>
            </a:endParaRPr>
          </a:p>
          <a:p>
            <a:pPr marL="285750" indent="-285750">
              <a:spcAft>
                <a:spcPts val="600"/>
              </a:spcAft>
              <a:buFont typeface="Arial" panose="020B0604020202020204" pitchFamily="34" charset="0"/>
              <a:buChar char="•"/>
            </a:pPr>
            <a:r>
              <a:rPr lang="fr-FR" sz="2000" b="1" dirty="0">
                <a:latin typeface="Arial"/>
                <a:cs typeface="Arial"/>
              </a:rPr>
              <a:t>First applications </a:t>
            </a:r>
            <a:r>
              <a:rPr lang="fr-FR" sz="2000" dirty="0">
                <a:latin typeface="Arial"/>
                <a:cs typeface="Arial"/>
              </a:rPr>
              <a:t>to </a:t>
            </a:r>
            <a:r>
              <a:rPr lang="fr-FR" sz="2000" b="1" dirty="0">
                <a:latin typeface="Arial"/>
                <a:cs typeface="Arial"/>
              </a:rPr>
              <a:t>RE </a:t>
            </a:r>
            <a:r>
              <a:rPr lang="fr-FR" sz="2000" b="1" dirty="0" err="1">
                <a:latin typeface="Arial"/>
                <a:cs typeface="Arial"/>
              </a:rPr>
              <a:t>beam</a:t>
            </a:r>
            <a:r>
              <a:rPr lang="fr-FR" sz="2000" b="1" dirty="0">
                <a:latin typeface="Arial"/>
                <a:cs typeface="Arial"/>
              </a:rPr>
              <a:t> </a:t>
            </a:r>
            <a:r>
              <a:rPr lang="fr-FR" sz="2000" b="1" dirty="0" err="1">
                <a:latin typeface="Arial"/>
                <a:cs typeface="Arial"/>
              </a:rPr>
              <a:t>terminations</a:t>
            </a:r>
            <a:endParaRPr lang="fr-FR" sz="2000" b="1" dirty="0">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F4EF8049-6894-41A8-8050-D295C5A04E84}"/>
              </a:ext>
            </a:extLst>
          </p:cNvPr>
          <p:cNvPicPr>
            <a:picLocks noChangeAspect="1"/>
          </p:cNvPicPr>
          <p:nvPr/>
        </p:nvPicPr>
        <p:blipFill>
          <a:blip r:embed="rId3"/>
          <a:stretch>
            <a:fillRect/>
          </a:stretch>
        </p:blipFill>
        <p:spPr>
          <a:xfrm>
            <a:off x="8782051" y="3124200"/>
            <a:ext cx="3189910" cy="3303510"/>
          </a:xfrm>
          <a:prstGeom prst="rect">
            <a:avLst/>
          </a:prstGeom>
        </p:spPr>
      </p:pic>
      <p:cxnSp>
        <p:nvCxnSpPr>
          <p:cNvPr id="14" name="Connecteur droit avec flèche 13">
            <a:extLst>
              <a:ext uri="{FF2B5EF4-FFF2-40B4-BE49-F238E27FC236}">
                <a16:creationId xmlns:a16="http://schemas.microsoft.com/office/drawing/2014/main" id="{880DFEC3-9FC5-4E38-A53B-52111D62C116}"/>
              </a:ext>
            </a:extLst>
          </p:cNvPr>
          <p:cNvCxnSpPr>
            <a:cxnSpLocks/>
          </p:cNvCxnSpPr>
          <p:nvPr/>
        </p:nvCxnSpPr>
        <p:spPr>
          <a:xfrm flipV="1">
            <a:off x="7693891" y="4809940"/>
            <a:ext cx="907184" cy="2792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Flèche : courbe vers la gauche 15">
            <a:hlinkClick r:id="rId4" action="ppaction://hlinksldjump"/>
            <a:extLst>
              <a:ext uri="{FF2B5EF4-FFF2-40B4-BE49-F238E27FC236}">
                <a16:creationId xmlns:a16="http://schemas.microsoft.com/office/drawing/2014/main" id="{B6E81362-356E-4861-A2A0-1C878D4036BF}"/>
              </a:ext>
            </a:extLst>
          </p:cNvPr>
          <p:cNvSpPr/>
          <p:nvPr/>
        </p:nvSpPr>
        <p:spPr>
          <a:xfrm flipV="1">
            <a:off x="11753851" y="6427260"/>
            <a:ext cx="352425" cy="369331"/>
          </a:xfrm>
          <a:prstGeom prst="curvedLeftArrow">
            <a:avLst>
              <a:gd name="adj1" fmla="val 25000"/>
              <a:gd name="adj2" fmla="val 50000"/>
              <a:gd name="adj3" fmla="val 30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8" name="Groupe 17">
            <a:extLst>
              <a:ext uri="{FF2B5EF4-FFF2-40B4-BE49-F238E27FC236}">
                <a16:creationId xmlns:a16="http://schemas.microsoft.com/office/drawing/2014/main" id="{73F950D4-36A0-46B1-86BC-A5642C333A1F}"/>
              </a:ext>
            </a:extLst>
          </p:cNvPr>
          <p:cNvGrpSpPr/>
          <p:nvPr/>
        </p:nvGrpSpPr>
        <p:grpSpPr>
          <a:xfrm>
            <a:off x="220039" y="2570653"/>
            <a:ext cx="8296432" cy="1838045"/>
            <a:chOff x="220039" y="2570653"/>
            <a:chExt cx="8296432" cy="1838045"/>
          </a:xfrm>
        </p:grpSpPr>
        <p:pic>
          <p:nvPicPr>
            <p:cNvPr id="12" name="Image 11">
              <a:extLst>
                <a:ext uri="{FF2B5EF4-FFF2-40B4-BE49-F238E27FC236}">
                  <a16:creationId xmlns:a16="http://schemas.microsoft.com/office/drawing/2014/main" id="{F5389E33-C787-4096-91DC-B7E350F9BDBA}"/>
                </a:ext>
              </a:extLst>
            </p:cNvPr>
            <p:cNvPicPr>
              <a:picLocks noChangeAspect="1"/>
            </p:cNvPicPr>
            <p:nvPr/>
          </p:nvPicPr>
          <p:blipFill>
            <a:blip r:embed="rId5"/>
            <a:stretch>
              <a:fillRect/>
            </a:stretch>
          </p:blipFill>
          <p:spPr>
            <a:xfrm>
              <a:off x="220039" y="2570653"/>
              <a:ext cx="8207451" cy="1714649"/>
            </a:xfrm>
            <a:prstGeom prst="rect">
              <a:avLst/>
            </a:prstGeom>
          </p:spPr>
        </p:pic>
        <p:sp>
          <p:nvSpPr>
            <p:cNvPr id="15" name="Rectangle 14">
              <a:extLst>
                <a:ext uri="{FF2B5EF4-FFF2-40B4-BE49-F238E27FC236}">
                  <a16:creationId xmlns:a16="http://schemas.microsoft.com/office/drawing/2014/main" id="{2D9DC2BB-D9E8-4F1F-8858-01D761ADB9C7}"/>
                </a:ext>
              </a:extLst>
            </p:cNvPr>
            <p:cNvSpPr/>
            <p:nvPr/>
          </p:nvSpPr>
          <p:spPr>
            <a:xfrm>
              <a:off x="7844118" y="3648635"/>
              <a:ext cx="672353" cy="628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93C55753-8403-4883-9A48-CF1DFD001562}"/>
                </a:ext>
              </a:extLst>
            </p:cNvPr>
            <p:cNvSpPr/>
            <p:nvPr/>
          </p:nvSpPr>
          <p:spPr>
            <a:xfrm>
              <a:off x="6014344" y="3780495"/>
              <a:ext cx="672353" cy="628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1" name="Connecteur droit 20">
            <a:extLst>
              <a:ext uri="{FF2B5EF4-FFF2-40B4-BE49-F238E27FC236}">
                <a16:creationId xmlns:a16="http://schemas.microsoft.com/office/drawing/2014/main" id="{0AE5FB03-3BDA-4C9F-8B50-07357A3B617D}"/>
              </a:ext>
            </a:extLst>
          </p:cNvPr>
          <p:cNvCxnSpPr/>
          <p:nvPr/>
        </p:nvCxnSpPr>
        <p:spPr>
          <a:xfrm>
            <a:off x="905164" y="1804732"/>
            <a:ext cx="108989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43AE3900-CB82-4D9F-8094-6F87F4C9DD9A}"/>
              </a:ext>
            </a:extLst>
          </p:cNvPr>
          <p:cNvCxnSpPr>
            <a:cxnSpLocks/>
          </p:cNvCxnSpPr>
          <p:nvPr/>
        </p:nvCxnSpPr>
        <p:spPr>
          <a:xfrm>
            <a:off x="6109424" y="3481133"/>
            <a:ext cx="4849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08A7CA5E-3E08-4902-968B-4905134D2CE2}"/>
              </a:ext>
            </a:extLst>
          </p:cNvPr>
          <p:cNvCxnSpPr>
            <a:cxnSpLocks/>
          </p:cNvCxnSpPr>
          <p:nvPr/>
        </p:nvCxnSpPr>
        <p:spPr>
          <a:xfrm>
            <a:off x="7120806" y="3481133"/>
            <a:ext cx="4849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DEF4CCB2-E151-4DE2-8015-CDB348A80FDA}"/>
              </a:ext>
            </a:extLst>
          </p:cNvPr>
          <p:cNvCxnSpPr>
            <a:cxnSpLocks/>
          </p:cNvCxnSpPr>
          <p:nvPr/>
        </p:nvCxnSpPr>
        <p:spPr>
          <a:xfrm>
            <a:off x="4277962" y="4212186"/>
            <a:ext cx="4849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531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8909063-D98A-4414-8559-A755E368F643}"/>
              </a:ext>
            </a:extLst>
          </p:cNvPr>
          <p:cNvPicPr>
            <a:picLocks noChangeAspect="1"/>
          </p:cNvPicPr>
          <p:nvPr/>
        </p:nvPicPr>
        <p:blipFill rotWithShape="1">
          <a:blip r:embed="rId2"/>
          <a:srcRect t="50287" r="47974"/>
          <a:stretch/>
        </p:blipFill>
        <p:spPr>
          <a:xfrm>
            <a:off x="6752225" y="3080174"/>
            <a:ext cx="2856144" cy="2585102"/>
          </a:xfrm>
          <a:prstGeom prst="rect">
            <a:avLst/>
          </a:prstGeom>
        </p:spPr>
      </p:pic>
      <p:sp>
        <p:nvSpPr>
          <p:cNvPr id="2" name="Titre 1"/>
          <p:cNvSpPr>
            <a:spLocks noGrp="1"/>
          </p:cNvSpPr>
          <p:nvPr>
            <p:ph type="title"/>
          </p:nvPr>
        </p:nvSpPr>
        <p:spPr>
          <a:xfrm>
            <a:off x="609600" y="113851"/>
            <a:ext cx="10058400" cy="457200"/>
          </a:xfrm>
        </p:spPr>
        <p:txBody>
          <a:bodyPr/>
          <a:lstStyle/>
          <a:p>
            <a:r>
              <a:rPr lang="fr-FR" sz="3200" dirty="0"/>
              <a:t>Validation of RE </a:t>
            </a:r>
            <a:r>
              <a:rPr lang="fr-FR" sz="3200" dirty="0" err="1"/>
              <a:t>generation</a:t>
            </a:r>
            <a:r>
              <a:rPr lang="fr-FR" sz="3200" dirty="0"/>
              <a:t> </a:t>
            </a:r>
            <a:r>
              <a:rPr lang="fr-FR" sz="3200" dirty="0" err="1"/>
              <a:t>models</a:t>
            </a:r>
            <a:endParaRPr lang="fr-FR" sz="3200" dirty="0"/>
          </a:p>
        </p:txBody>
      </p:sp>
      <p:sp>
        <p:nvSpPr>
          <p:cNvPr id="10" name="Espace réservé du pied de page 3">
            <a:extLst>
              <a:ext uri="{FF2B5EF4-FFF2-40B4-BE49-F238E27FC236}">
                <a16:creationId xmlns:a16="http://schemas.microsoft.com/office/drawing/2014/main" id="{ACF12AF3-1F4E-4388-89EE-E059D44D1A41}"/>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19</a:t>
            </a:fld>
            <a:endParaRPr lang="en-GB" sz="1600" dirty="0">
              <a:solidFill>
                <a:prstClr val="black"/>
              </a:solidFill>
            </a:endParaRPr>
          </a:p>
        </p:txBody>
      </p:sp>
      <p:sp>
        <p:nvSpPr>
          <p:cNvPr id="4" name="ZoneTexte 3">
            <a:extLst>
              <a:ext uri="{FF2B5EF4-FFF2-40B4-BE49-F238E27FC236}">
                <a16:creationId xmlns:a16="http://schemas.microsoft.com/office/drawing/2014/main" id="{08EBC10F-4759-4D66-A447-96ABB23086A6}"/>
              </a:ext>
            </a:extLst>
          </p:cNvPr>
          <p:cNvSpPr txBox="1"/>
          <p:nvPr/>
        </p:nvSpPr>
        <p:spPr>
          <a:xfrm>
            <a:off x="333375" y="750894"/>
            <a:ext cx="11963399" cy="3554819"/>
          </a:xfrm>
          <a:prstGeom prst="rect">
            <a:avLst/>
          </a:prstGeom>
          <a:noFill/>
        </p:spPr>
        <p:txBody>
          <a:bodyPr wrap="square" rtlCol="0">
            <a:spAutoFit/>
          </a:bodyPr>
          <a:lstStyle/>
          <a:p>
            <a:pPr marL="380990" indent="-380990" defTabSz="1219170">
              <a:spcAft>
                <a:spcPts val="600"/>
              </a:spcAft>
              <a:buFont typeface="Arial" panose="020B0604020202020204" pitchFamily="34" charset="0"/>
              <a:buChar char="•"/>
            </a:pPr>
            <a:r>
              <a:rPr lang="fr-FR" dirty="0">
                <a:latin typeface="Arial" panose="020B0604020202020204" pitchFamily="34" charset="0"/>
                <a:cs typeface="Arial" panose="020B0604020202020204" pitchFamily="34" charset="0"/>
              </a:rPr>
              <a:t>Validation </a:t>
            </a:r>
            <a:r>
              <a:rPr lang="fr-FR" dirty="0" err="1">
                <a:latin typeface="Arial" panose="020B0604020202020204" pitchFamily="34" charset="0"/>
                <a:cs typeface="Arial" panose="020B0604020202020204" pitchFamily="34" charset="0"/>
              </a:rPr>
              <a:t>is</a:t>
            </a:r>
            <a:r>
              <a:rPr lang="fr-FR" dirty="0">
                <a:latin typeface="Arial" panose="020B0604020202020204" pitchFamily="34" charset="0"/>
                <a:cs typeface="Arial" panose="020B0604020202020204" pitchFamily="34" charset="0"/>
              </a:rPr>
              <a:t> made </a:t>
            </a:r>
            <a:r>
              <a:rPr lang="fr-FR" b="1" dirty="0" err="1">
                <a:latin typeface="Arial" panose="020B0604020202020204" pitchFamily="34" charset="0"/>
                <a:cs typeface="Arial" panose="020B0604020202020204" pitchFamily="34" charset="0"/>
              </a:rPr>
              <a:t>difficult</a:t>
            </a:r>
            <a:r>
              <a:rPr lang="fr-FR" dirty="0">
                <a:latin typeface="Arial" panose="020B0604020202020204" pitchFamily="34" charset="0"/>
                <a:cs typeface="Arial" panose="020B0604020202020204" pitchFamily="34" charset="0"/>
              </a:rPr>
              <a:t> by the existence of </a:t>
            </a:r>
            <a:r>
              <a:rPr lang="fr-FR" b="1" dirty="0">
                <a:latin typeface="Arial" panose="020B0604020202020204" pitchFamily="34" charset="0"/>
                <a:cs typeface="Arial" panose="020B0604020202020204" pitchFamily="34" charset="0"/>
              </a:rPr>
              <a:t>“free </a:t>
            </a:r>
            <a:r>
              <a:rPr lang="fr-FR" b="1" dirty="0" err="1">
                <a:latin typeface="Arial" panose="020B0604020202020204" pitchFamily="34" charset="0"/>
                <a:cs typeface="Arial" panose="020B0604020202020204" pitchFamily="34" charset="0"/>
              </a:rPr>
              <a:t>parameters</a:t>
            </a:r>
            <a:r>
              <a:rPr lang="fr-FR" b="1" dirty="0">
                <a:latin typeface="Arial" panose="020B0604020202020204" pitchFamily="34" charset="0"/>
                <a:cs typeface="Arial" panose="020B0604020202020204" pitchFamily="34" charset="0"/>
              </a:rPr>
              <a:t>” </a:t>
            </a:r>
          </a:p>
          <a:p>
            <a:pPr marL="380990" indent="-380990" defTabSz="1219170">
              <a:spcAft>
                <a:spcPts val="600"/>
              </a:spcAft>
              <a:buFont typeface="Arial" panose="020B0604020202020204" pitchFamily="34" charset="0"/>
              <a:buChar char="•"/>
            </a:pPr>
            <a:r>
              <a:rPr lang="fr-FR" dirty="0" err="1">
                <a:latin typeface="Arial" panose="020B0604020202020204" pitchFamily="34" charset="0"/>
                <a:cs typeface="Arial" panose="020B0604020202020204" pitchFamily="34" charset="0"/>
              </a:rPr>
              <a:t>Typical</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example</a:t>
            </a:r>
            <a:r>
              <a:rPr lang="fr-FR" dirty="0">
                <a:latin typeface="Arial" panose="020B0604020202020204" pitchFamily="34" charset="0"/>
                <a:cs typeface="Arial" panose="020B0604020202020204" pitchFamily="34" charset="0"/>
              </a:rPr>
              <a:t>: validation of the </a:t>
            </a:r>
            <a:r>
              <a:rPr lang="fr-FR" b="1" dirty="0">
                <a:latin typeface="Arial" panose="020B0604020202020204" pitchFamily="34" charset="0"/>
                <a:cs typeface="Arial" panose="020B0604020202020204" pitchFamily="34" charset="0"/>
              </a:rPr>
              <a:t>avalanche model</a:t>
            </a:r>
            <a:endParaRPr lang="fr-FR" dirty="0">
              <a:latin typeface="Arial" panose="020B0604020202020204" pitchFamily="34" charset="0"/>
              <a:cs typeface="Arial" panose="020B0604020202020204" pitchFamily="34" charset="0"/>
            </a:endParaRPr>
          </a:p>
          <a:p>
            <a:pPr marL="838190" lvl="1" indent="-380990" defTabSz="1219170">
              <a:spcAft>
                <a:spcPts val="600"/>
              </a:spcAft>
              <a:buFont typeface="Arial" panose="020B0604020202020204" pitchFamily="34" charset="0"/>
              <a:buChar char="•"/>
            </a:pPr>
            <a:r>
              <a:rPr lang="fr-FR" dirty="0">
                <a:latin typeface="Arial" panose="020B0604020202020204" pitchFamily="34" charset="0"/>
                <a:cs typeface="Arial" panose="020B0604020202020204" pitchFamily="34" charset="0"/>
              </a:rPr>
              <a:t>Aim: </a:t>
            </a:r>
            <a:r>
              <a:rPr lang="fr-FR" dirty="0" err="1">
                <a:latin typeface="Arial" panose="020B0604020202020204" pitchFamily="34" charset="0"/>
                <a:cs typeface="Arial" panose="020B0604020202020204" pitchFamily="34" charset="0"/>
              </a:rPr>
              <a:t>reproduce</a:t>
            </a:r>
            <a:r>
              <a:rPr lang="fr-FR" dirty="0">
                <a:latin typeface="Arial" panose="020B0604020202020204" pitchFamily="34" charset="0"/>
                <a:cs typeface="Arial" panose="020B0604020202020204" pitchFamily="34" charset="0"/>
              </a:rPr>
              <a:t> the RE plateau </a:t>
            </a:r>
            <a:r>
              <a:rPr lang="fr-FR" dirty="0" err="1">
                <a:latin typeface="Arial" panose="020B0604020202020204" pitchFamily="34" charset="0"/>
                <a:cs typeface="Arial" panose="020B0604020202020204" pitchFamily="34" charset="0"/>
              </a:rPr>
              <a:t>current</a:t>
            </a:r>
            <a:r>
              <a:rPr lang="fr-FR" dirty="0">
                <a:latin typeface="Arial" panose="020B0604020202020204" pitchFamily="34" charset="0"/>
                <a:cs typeface="Arial" panose="020B0604020202020204" pitchFamily="34" charset="0"/>
              </a:rPr>
              <a:t> I</a:t>
            </a:r>
            <a:r>
              <a:rPr lang="fr-FR" baseline="-25000" dirty="0">
                <a:latin typeface="Arial" panose="020B0604020202020204" pitchFamily="34" charset="0"/>
                <a:cs typeface="Arial" panose="020B0604020202020204" pitchFamily="34" charset="0"/>
              </a:rPr>
              <a:t>RE</a:t>
            </a:r>
            <a:endParaRPr lang="fr-FR" dirty="0">
              <a:latin typeface="Arial" panose="020B0604020202020204" pitchFamily="34" charset="0"/>
              <a:cs typeface="Arial" panose="020B0604020202020204" pitchFamily="34" charset="0"/>
            </a:endParaRPr>
          </a:p>
          <a:p>
            <a:pPr marL="838190" lvl="1" indent="-380990" defTabSz="1219170">
              <a:spcAft>
                <a:spcPts val="600"/>
              </a:spcAft>
              <a:buFont typeface="Arial" panose="020B0604020202020204" pitchFamily="34" charset="0"/>
              <a:buChar char="•"/>
            </a:pPr>
            <a:r>
              <a:rPr lang="fr-FR" dirty="0">
                <a:latin typeface="Arial" panose="020B0604020202020204" pitchFamily="34" charset="0"/>
                <a:cs typeface="Arial" panose="020B0604020202020204" pitchFamily="34" charset="0"/>
              </a:rPr>
              <a:t>Issue: RE </a:t>
            </a:r>
            <a:r>
              <a:rPr lang="fr-FR" dirty="0" err="1">
                <a:latin typeface="Arial" panose="020B0604020202020204" pitchFamily="34" charset="0"/>
                <a:cs typeface="Arial" panose="020B0604020202020204" pitchFamily="34" charset="0"/>
              </a:rPr>
              <a:t>seed</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is</a:t>
            </a:r>
            <a:r>
              <a:rPr lang="fr-FR" dirty="0">
                <a:latin typeface="Arial" panose="020B0604020202020204" pitchFamily="34" charset="0"/>
                <a:cs typeface="Arial" panose="020B0604020202020204" pitchFamily="34" charset="0"/>
              </a:rPr>
              <a:t> “free” → Can </a:t>
            </a:r>
            <a:r>
              <a:rPr lang="fr-FR" dirty="0" err="1">
                <a:latin typeface="Arial" panose="020B0604020202020204" pitchFamily="34" charset="0"/>
                <a:cs typeface="Arial" panose="020B0604020202020204" pitchFamily="34" charset="0"/>
              </a:rPr>
              <a:t>be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used</a:t>
            </a:r>
            <a:r>
              <a:rPr lang="fr-FR" dirty="0">
                <a:latin typeface="Arial" panose="020B0604020202020204" pitchFamily="34" charset="0"/>
                <a:cs typeface="Arial" panose="020B0604020202020204" pitchFamily="34" charset="0"/>
              </a:rPr>
              <a:t> as a </a:t>
            </a:r>
            <a:r>
              <a:rPr lang="fr-FR" dirty="0" err="1">
                <a:latin typeface="Arial" panose="020B0604020202020204" pitchFamily="34" charset="0"/>
                <a:cs typeface="Arial" panose="020B0604020202020204" pitchFamily="34" charset="0"/>
              </a:rPr>
              <a:t>knob</a:t>
            </a:r>
            <a:r>
              <a:rPr lang="fr-FR" dirty="0">
                <a:latin typeface="Arial" panose="020B0604020202020204" pitchFamily="34" charset="0"/>
                <a:cs typeface="Arial" panose="020B0604020202020204" pitchFamily="34" charset="0"/>
              </a:rPr>
              <a:t> to match I</a:t>
            </a:r>
            <a:r>
              <a:rPr lang="fr-FR" baseline="-25000" dirty="0">
                <a:latin typeface="Arial" panose="020B0604020202020204" pitchFamily="34" charset="0"/>
                <a:cs typeface="Arial" panose="020B0604020202020204" pitchFamily="34" charset="0"/>
              </a:rPr>
              <a:t>RE</a:t>
            </a:r>
            <a:r>
              <a:rPr lang="fr-FR" dirty="0">
                <a:latin typeface="Arial" panose="020B0604020202020204" pitchFamily="34" charset="0"/>
                <a:cs typeface="Arial" panose="020B0604020202020204" pitchFamily="34" charset="0"/>
              </a:rPr>
              <a:t> → </a:t>
            </a:r>
            <a:r>
              <a:rPr lang="fr-FR" b="1" dirty="0">
                <a:latin typeface="Arial" panose="020B0604020202020204" pitchFamily="34" charset="0"/>
                <a:cs typeface="Arial" panose="020B0604020202020204" pitchFamily="34" charset="0"/>
              </a:rPr>
              <a:t>“Fancy </a:t>
            </a:r>
            <a:r>
              <a:rPr lang="fr-FR" b="1" dirty="0" err="1">
                <a:latin typeface="Arial" panose="020B0604020202020204" pitchFamily="34" charset="0"/>
                <a:cs typeface="Arial" panose="020B0604020202020204" pitchFamily="34" charset="0"/>
              </a:rPr>
              <a:t>fitting</a:t>
            </a:r>
            <a:r>
              <a:rPr lang="fr-FR" b="1"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instead</a:t>
            </a:r>
            <a:r>
              <a:rPr lang="fr-FR" dirty="0">
                <a:latin typeface="Arial" panose="020B0604020202020204" pitchFamily="34" charset="0"/>
                <a:cs typeface="Arial" panose="020B0604020202020204" pitchFamily="34" charset="0"/>
              </a:rPr>
              <a:t> of validation </a:t>
            </a:r>
          </a:p>
          <a:p>
            <a:pPr marL="380990" indent="-380990" defTabSz="1219170">
              <a:spcAft>
                <a:spcPts val="600"/>
              </a:spcAft>
              <a:buFont typeface="Arial" panose="020B0604020202020204" pitchFamily="34" charset="0"/>
              <a:buChar char="•"/>
            </a:pPr>
            <a:r>
              <a:rPr lang="fr-FR" dirty="0">
                <a:latin typeface="Arial" panose="020B0604020202020204" pitchFamily="34" charset="0"/>
                <a:cs typeface="Arial" panose="020B0604020202020204" pitchFamily="34" charset="0"/>
              </a:rPr>
              <a:t>Solution?</a:t>
            </a:r>
          </a:p>
          <a:p>
            <a:pPr lvl="1" defTabSz="1219170">
              <a:spcAft>
                <a:spcPts val="600"/>
              </a:spcAft>
            </a:pPr>
            <a:r>
              <a:rPr lang="fr-FR" dirty="0">
                <a:solidFill>
                  <a:prstClr val="black"/>
                </a:solidFill>
                <a:latin typeface="Arial" panose="020B0604020202020204" pitchFamily="34" charset="0"/>
                <a:cs typeface="Arial" panose="020B0604020202020204" pitchFamily="34" charset="0"/>
              </a:rPr>
              <a:t>1) </a:t>
            </a:r>
            <a:r>
              <a:rPr lang="fr-FR" b="1" dirty="0" err="1">
                <a:solidFill>
                  <a:prstClr val="black"/>
                </a:solidFill>
                <a:latin typeface="Arial" panose="020B0604020202020204" pitchFamily="34" charset="0"/>
                <a:cs typeface="Arial" panose="020B0604020202020204" pitchFamily="34" charset="0"/>
              </a:rPr>
              <a:t>Automatize</a:t>
            </a:r>
            <a:r>
              <a:rPr lang="fr-FR" b="1" dirty="0">
                <a:solidFill>
                  <a:prstClr val="black"/>
                </a:solidFill>
                <a:latin typeface="Arial" panose="020B0604020202020204" pitchFamily="34" charset="0"/>
                <a:cs typeface="Arial" panose="020B0604020202020204" pitchFamily="34" charset="0"/>
              </a:rPr>
              <a:t> </a:t>
            </a:r>
            <a:r>
              <a:rPr lang="fr-FR" b="1" dirty="0" err="1">
                <a:solidFill>
                  <a:prstClr val="black"/>
                </a:solidFill>
                <a:latin typeface="Arial" panose="020B0604020202020204" pitchFamily="34" charset="0"/>
                <a:cs typeface="Arial" panose="020B0604020202020204" pitchFamily="34" charset="0"/>
              </a:rPr>
              <a:t>fancy</a:t>
            </a:r>
            <a:r>
              <a:rPr lang="fr-FR" b="1" dirty="0">
                <a:solidFill>
                  <a:prstClr val="black"/>
                </a:solidFill>
                <a:latin typeface="Arial" panose="020B0604020202020204" pitchFamily="34" charset="0"/>
                <a:cs typeface="Arial" panose="020B0604020202020204" pitchFamily="34" charset="0"/>
              </a:rPr>
              <a:t> </a:t>
            </a:r>
            <a:r>
              <a:rPr lang="fr-FR" b="1" dirty="0" err="1">
                <a:solidFill>
                  <a:prstClr val="black"/>
                </a:solidFill>
                <a:latin typeface="Arial" panose="020B0604020202020204" pitchFamily="34" charset="0"/>
                <a:cs typeface="Arial" panose="020B0604020202020204" pitchFamily="34" charset="0"/>
              </a:rPr>
              <a:t>fitting</a:t>
            </a:r>
            <a:r>
              <a:rPr lang="fr-FR" dirty="0">
                <a:solidFill>
                  <a:prstClr val="black"/>
                </a:solidFill>
                <a:latin typeface="Arial" panose="020B0604020202020204" pitchFamily="34" charset="0"/>
                <a:cs typeface="Arial" panose="020B0604020202020204" pitchFamily="34" charset="0"/>
              </a:rPr>
              <a:t> </a:t>
            </a:r>
            <a:r>
              <a:rPr lang="fr-FR" dirty="0" err="1">
                <a:solidFill>
                  <a:prstClr val="black"/>
                </a:solidFill>
                <a:latin typeface="Arial" panose="020B0604020202020204" pitchFamily="34" charset="0"/>
                <a:cs typeface="Arial" panose="020B0604020202020204" pitchFamily="34" charset="0"/>
              </a:rPr>
              <a:t>through</a:t>
            </a:r>
            <a:r>
              <a:rPr lang="fr-FR" dirty="0">
                <a:solidFill>
                  <a:prstClr val="black"/>
                </a:solidFill>
                <a:latin typeface="Arial" panose="020B0604020202020204" pitchFamily="34" charset="0"/>
                <a:cs typeface="Arial" panose="020B0604020202020204" pitchFamily="34" charset="0"/>
              </a:rPr>
              <a:t> </a:t>
            </a:r>
            <a:r>
              <a:rPr lang="fr-FR" b="1" dirty="0" err="1">
                <a:solidFill>
                  <a:prstClr val="black"/>
                </a:solidFill>
                <a:latin typeface="Arial" panose="020B0604020202020204" pitchFamily="34" charset="0"/>
                <a:cs typeface="Arial" panose="020B0604020202020204" pitchFamily="34" charset="0"/>
              </a:rPr>
              <a:t>Bayesian</a:t>
            </a:r>
            <a:r>
              <a:rPr lang="fr-FR" b="1" dirty="0">
                <a:solidFill>
                  <a:prstClr val="black"/>
                </a:solidFill>
                <a:latin typeface="Arial" panose="020B0604020202020204" pitchFamily="34" charset="0"/>
                <a:cs typeface="Arial" panose="020B0604020202020204" pitchFamily="34" charset="0"/>
              </a:rPr>
              <a:t> optimisation </a:t>
            </a:r>
            <a:r>
              <a:rPr lang="fr-FR" b="1" dirty="0" err="1">
                <a:solidFill>
                  <a:prstClr val="black"/>
                </a:solidFill>
                <a:latin typeface="Arial" panose="020B0604020202020204" pitchFamily="34" charset="0"/>
                <a:cs typeface="Arial" panose="020B0604020202020204" pitchFamily="34" charset="0"/>
              </a:rPr>
              <a:t>framework</a:t>
            </a:r>
            <a:r>
              <a:rPr lang="fr-FR" dirty="0">
                <a:solidFill>
                  <a:prstClr val="black"/>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Speed, </a:t>
            </a:r>
            <a:r>
              <a:rPr lang="fr-FR" dirty="0" err="1">
                <a:latin typeface="Arial" panose="020B0604020202020204" pitchFamily="34" charset="0"/>
                <a:cs typeface="Arial" panose="020B0604020202020204" pitchFamily="34" charset="0"/>
              </a:rPr>
              <a:t>objectivity</a:t>
            </a:r>
            <a:endParaRPr lang="fr-FR" dirty="0">
              <a:latin typeface="Arial" panose="020B0604020202020204" pitchFamily="34" charset="0"/>
              <a:cs typeface="Arial" panose="020B0604020202020204" pitchFamily="34" charset="0"/>
            </a:endParaRPr>
          </a:p>
          <a:p>
            <a:pPr lvl="1" defTabSz="1219170">
              <a:spcAft>
                <a:spcPts val="600"/>
              </a:spcAft>
            </a:pPr>
            <a:r>
              <a:rPr lang="fr-FR" dirty="0">
                <a:solidFill>
                  <a:prstClr val="black"/>
                </a:solidFill>
                <a:latin typeface="Arial" panose="020B0604020202020204" pitchFamily="34" charset="0"/>
                <a:cs typeface="Arial" panose="020B0604020202020204" pitchFamily="34" charset="0"/>
              </a:rPr>
              <a:t>2) Try to match </a:t>
            </a:r>
            <a:r>
              <a:rPr lang="fr-FR" b="1" dirty="0">
                <a:solidFill>
                  <a:prstClr val="black"/>
                </a:solidFill>
                <a:latin typeface="Arial" panose="020B0604020202020204" pitchFamily="34" charset="0"/>
                <a:cs typeface="Arial" panose="020B0604020202020204" pitchFamily="34" charset="0"/>
              </a:rPr>
              <a:t>more </a:t>
            </a:r>
            <a:r>
              <a:rPr lang="fr-FR" b="1" dirty="0" err="1">
                <a:solidFill>
                  <a:prstClr val="black"/>
                </a:solidFill>
                <a:latin typeface="Arial" panose="020B0604020202020204" pitchFamily="34" charset="0"/>
                <a:cs typeface="Arial" panose="020B0604020202020204" pitchFamily="34" charset="0"/>
              </a:rPr>
              <a:t>experimental</a:t>
            </a:r>
            <a:r>
              <a:rPr lang="fr-FR" b="1" dirty="0">
                <a:solidFill>
                  <a:prstClr val="black"/>
                </a:solidFill>
                <a:latin typeface="Arial" panose="020B0604020202020204" pitchFamily="34" charset="0"/>
                <a:cs typeface="Arial" panose="020B0604020202020204" pitchFamily="34" charset="0"/>
              </a:rPr>
              <a:t> observations</a:t>
            </a:r>
            <a:r>
              <a:rPr lang="fr-FR" dirty="0">
                <a:solidFill>
                  <a:prstClr val="black"/>
                </a:solidFill>
                <a:latin typeface="Arial" panose="020B0604020202020204" pitchFamily="34" charset="0"/>
                <a:cs typeface="Arial" panose="020B0604020202020204" pitchFamily="34" charset="0"/>
              </a:rPr>
              <a:t>, e.g. </a:t>
            </a:r>
          </a:p>
          <a:p>
            <a:pPr lvl="1" defTabSz="1219170">
              <a:spcAft>
                <a:spcPts val="600"/>
              </a:spcAft>
            </a:pPr>
            <a:r>
              <a:rPr lang="fr-FR" dirty="0">
                <a:solidFill>
                  <a:prstClr val="black"/>
                </a:solidFill>
                <a:latin typeface="Arial" panose="020B0604020202020204" pitchFamily="34" charset="0"/>
                <a:cs typeface="Arial" panose="020B0604020202020204" pitchFamily="34" charset="0"/>
              </a:rPr>
              <a:t>    synchrotron radiation, </a:t>
            </a:r>
            <a:r>
              <a:rPr lang="fr-FR" dirty="0" err="1">
                <a:solidFill>
                  <a:prstClr val="black"/>
                </a:solidFill>
                <a:latin typeface="Arial" panose="020B0604020202020204" pitchFamily="34" charset="0"/>
                <a:cs typeface="Arial" panose="020B0604020202020204" pitchFamily="34" charset="0"/>
              </a:rPr>
              <a:t>detailed</a:t>
            </a:r>
            <a:r>
              <a:rPr lang="fr-FR" dirty="0">
                <a:solidFill>
                  <a:prstClr val="black"/>
                </a:solidFill>
                <a:latin typeface="Arial" panose="020B0604020202020204" pitchFamily="34" charset="0"/>
                <a:cs typeface="Arial" panose="020B0604020202020204" pitchFamily="34" charset="0"/>
              </a:rPr>
              <a:t> </a:t>
            </a:r>
            <a:r>
              <a:rPr lang="fr-FR" dirty="0" err="1">
                <a:solidFill>
                  <a:prstClr val="black"/>
                </a:solidFill>
                <a:latin typeface="Arial" panose="020B0604020202020204" pitchFamily="34" charset="0"/>
                <a:cs typeface="Arial" panose="020B0604020202020204" pitchFamily="34" charset="0"/>
              </a:rPr>
              <a:t>shape</a:t>
            </a:r>
            <a:r>
              <a:rPr lang="fr-FR" dirty="0">
                <a:solidFill>
                  <a:prstClr val="black"/>
                </a:solidFill>
                <a:latin typeface="Arial" panose="020B0604020202020204" pitchFamily="34" charset="0"/>
                <a:cs typeface="Arial" panose="020B0604020202020204" pitchFamily="34" charset="0"/>
              </a:rPr>
              <a:t> of </a:t>
            </a:r>
            <a:r>
              <a:rPr lang="fr-FR" dirty="0" err="1">
                <a:solidFill>
                  <a:prstClr val="black"/>
                </a:solidFill>
                <a:latin typeface="Arial" panose="020B0604020202020204" pitchFamily="34" charset="0"/>
                <a:cs typeface="Arial" panose="020B0604020202020204" pitchFamily="34" charset="0"/>
              </a:rPr>
              <a:t>I</a:t>
            </a:r>
            <a:r>
              <a:rPr lang="fr-FR" baseline="-25000" dirty="0" err="1">
                <a:solidFill>
                  <a:prstClr val="black"/>
                </a:solidFill>
                <a:latin typeface="Arial" panose="020B0604020202020204" pitchFamily="34" charset="0"/>
                <a:cs typeface="Arial" panose="020B0604020202020204" pitchFamily="34" charset="0"/>
              </a:rPr>
              <a:t>p</a:t>
            </a:r>
            <a:r>
              <a:rPr lang="fr-FR" dirty="0">
                <a:solidFill>
                  <a:prstClr val="black"/>
                </a:solidFill>
                <a:latin typeface="Arial" panose="020B0604020202020204" pitchFamily="34" charset="0"/>
                <a:cs typeface="Arial" panose="020B0604020202020204" pitchFamily="34" charset="0"/>
              </a:rPr>
              <a:t>(t) </a:t>
            </a:r>
            <a:r>
              <a:rPr lang="fr-FR" dirty="0" err="1">
                <a:solidFill>
                  <a:prstClr val="black"/>
                </a:solidFill>
                <a:latin typeface="Arial" panose="020B0604020202020204" pitchFamily="34" charset="0"/>
                <a:cs typeface="Arial" panose="020B0604020202020204" pitchFamily="34" charset="0"/>
              </a:rPr>
              <a:t>curve</a:t>
            </a:r>
            <a:r>
              <a:rPr lang="fr-FR" dirty="0">
                <a:solidFill>
                  <a:prstClr val="black"/>
                </a:solidFill>
                <a:latin typeface="Arial" panose="020B0604020202020204" pitchFamily="34" charset="0"/>
                <a:cs typeface="Arial" panose="020B0604020202020204" pitchFamily="34" charset="0"/>
              </a:rPr>
              <a:t>, …</a:t>
            </a:r>
          </a:p>
          <a:p>
            <a:pPr lvl="1" defTabSz="1219170">
              <a:spcAft>
                <a:spcPts val="600"/>
              </a:spcAft>
            </a:pPr>
            <a:r>
              <a:rPr lang="fr-FR" dirty="0">
                <a:solidFill>
                  <a:prstClr val="black"/>
                </a:solidFill>
                <a:latin typeface="Arial" panose="020B0604020202020204" pitchFamily="34" charset="0"/>
                <a:cs typeface="Arial" panose="020B0604020202020204" pitchFamily="34" charset="0"/>
              </a:rPr>
              <a:t>3) Show </a:t>
            </a:r>
            <a:r>
              <a:rPr lang="fr-FR" dirty="0" err="1">
                <a:solidFill>
                  <a:prstClr val="black"/>
                </a:solidFill>
                <a:latin typeface="Arial" panose="020B0604020202020204" pitchFamily="34" charset="0"/>
                <a:cs typeface="Arial" panose="020B0604020202020204" pitchFamily="34" charset="0"/>
              </a:rPr>
              <a:t>that</a:t>
            </a:r>
            <a:r>
              <a:rPr lang="fr-FR" dirty="0">
                <a:solidFill>
                  <a:prstClr val="black"/>
                </a:solidFill>
                <a:latin typeface="Arial" panose="020B0604020202020204" pitchFamily="34" charset="0"/>
                <a:cs typeface="Arial" panose="020B0604020202020204" pitchFamily="34" charset="0"/>
              </a:rPr>
              <a:t> </a:t>
            </a:r>
            <a:r>
              <a:rPr lang="fr-FR" dirty="0" err="1">
                <a:solidFill>
                  <a:prstClr val="black"/>
                </a:solidFill>
                <a:latin typeface="Arial" panose="020B0604020202020204" pitchFamily="34" charset="0"/>
                <a:cs typeface="Arial" panose="020B0604020202020204" pitchFamily="34" charset="0"/>
              </a:rPr>
              <a:t>fancy</a:t>
            </a:r>
            <a:r>
              <a:rPr lang="fr-FR" dirty="0">
                <a:solidFill>
                  <a:prstClr val="black"/>
                </a:solidFill>
                <a:latin typeface="Arial" panose="020B0604020202020204" pitchFamily="34" charset="0"/>
                <a:cs typeface="Arial" panose="020B0604020202020204" pitchFamily="34" charset="0"/>
              </a:rPr>
              <a:t> </a:t>
            </a:r>
            <a:r>
              <a:rPr lang="fr-FR" dirty="0" err="1">
                <a:solidFill>
                  <a:prstClr val="black"/>
                </a:solidFill>
                <a:latin typeface="Arial" panose="020B0604020202020204" pitchFamily="34" charset="0"/>
                <a:cs typeface="Arial" panose="020B0604020202020204" pitchFamily="34" charset="0"/>
              </a:rPr>
              <a:t>fitting</a:t>
            </a:r>
            <a:r>
              <a:rPr lang="fr-FR" dirty="0">
                <a:solidFill>
                  <a:prstClr val="black"/>
                </a:solidFill>
                <a:latin typeface="Arial" panose="020B0604020202020204" pitchFamily="34" charset="0"/>
                <a:cs typeface="Arial" panose="020B0604020202020204" pitchFamily="34" charset="0"/>
              </a:rPr>
              <a:t> </a:t>
            </a:r>
            <a:r>
              <a:rPr lang="fr-FR" dirty="0" err="1">
                <a:solidFill>
                  <a:prstClr val="black"/>
                </a:solidFill>
                <a:latin typeface="Arial" panose="020B0604020202020204" pitchFamily="34" charset="0"/>
                <a:cs typeface="Arial" panose="020B0604020202020204" pitchFamily="34" charset="0"/>
              </a:rPr>
              <a:t>is</a:t>
            </a:r>
            <a:r>
              <a:rPr lang="fr-FR" dirty="0">
                <a:solidFill>
                  <a:prstClr val="black"/>
                </a:solidFill>
                <a:latin typeface="Arial" panose="020B0604020202020204" pitchFamily="34" charset="0"/>
                <a:cs typeface="Arial" panose="020B0604020202020204" pitchFamily="34" charset="0"/>
              </a:rPr>
              <a:t> </a:t>
            </a:r>
            <a:r>
              <a:rPr lang="fr-FR" b="1" u="sng" dirty="0">
                <a:solidFill>
                  <a:prstClr val="black"/>
                </a:solidFill>
                <a:latin typeface="Arial" panose="020B0604020202020204" pitchFamily="34" charset="0"/>
                <a:cs typeface="Arial" panose="020B0604020202020204" pitchFamily="34" charset="0"/>
              </a:rPr>
              <a:t>not</a:t>
            </a:r>
            <a:r>
              <a:rPr lang="fr-FR" b="1" dirty="0">
                <a:solidFill>
                  <a:prstClr val="black"/>
                </a:solidFill>
                <a:latin typeface="Arial" panose="020B0604020202020204" pitchFamily="34" charset="0"/>
                <a:cs typeface="Arial" panose="020B0604020202020204" pitchFamily="34" charset="0"/>
              </a:rPr>
              <a:t> possible </a:t>
            </a:r>
            <a:r>
              <a:rPr lang="fr-FR" dirty="0" err="1">
                <a:solidFill>
                  <a:prstClr val="black"/>
                </a:solidFill>
                <a:latin typeface="Arial" panose="020B0604020202020204" pitchFamily="34" charset="0"/>
                <a:cs typeface="Arial" panose="020B0604020202020204" pitchFamily="34" charset="0"/>
              </a:rPr>
              <a:t>with</a:t>
            </a:r>
            <a:r>
              <a:rPr lang="fr-FR" dirty="0">
                <a:solidFill>
                  <a:prstClr val="black"/>
                </a:solidFill>
                <a:latin typeface="Arial" panose="020B0604020202020204" pitchFamily="34" charset="0"/>
                <a:cs typeface="Arial" panose="020B0604020202020204" pitchFamily="34" charset="0"/>
              </a:rPr>
              <a:t> </a:t>
            </a:r>
          </a:p>
          <a:p>
            <a:pPr lvl="1" defTabSz="1219170">
              <a:spcAft>
                <a:spcPts val="600"/>
              </a:spcAft>
            </a:pPr>
            <a:r>
              <a:rPr lang="fr-FR" dirty="0">
                <a:solidFill>
                  <a:prstClr val="black"/>
                </a:solidFill>
                <a:latin typeface="Arial" panose="020B0604020202020204" pitchFamily="34" charset="0"/>
                <a:cs typeface="Arial" panose="020B0604020202020204" pitchFamily="34" charset="0"/>
              </a:rPr>
              <a:t>    a </a:t>
            </a:r>
            <a:r>
              <a:rPr lang="fr-FR" b="1" u="sng" dirty="0" err="1">
                <a:solidFill>
                  <a:prstClr val="black"/>
                </a:solidFill>
                <a:latin typeface="Arial" panose="020B0604020202020204" pitchFamily="34" charset="0"/>
                <a:cs typeface="Arial" panose="020B0604020202020204" pitchFamily="34" charset="0"/>
              </a:rPr>
              <a:t>falsified</a:t>
            </a:r>
            <a:r>
              <a:rPr lang="fr-FR" b="1" dirty="0">
                <a:solidFill>
                  <a:prstClr val="black"/>
                </a:solidFill>
                <a:latin typeface="Arial" panose="020B0604020202020204" pitchFamily="34" charset="0"/>
                <a:cs typeface="Arial" panose="020B0604020202020204" pitchFamily="34" charset="0"/>
              </a:rPr>
              <a:t> model</a:t>
            </a:r>
          </a:p>
        </p:txBody>
      </p:sp>
      <p:sp>
        <p:nvSpPr>
          <p:cNvPr id="5" name="Rectangle 4">
            <a:extLst>
              <a:ext uri="{FF2B5EF4-FFF2-40B4-BE49-F238E27FC236}">
                <a16:creationId xmlns:a16="http://schemas.microsoft.com/office/drawing/2014/main" id="{8583F1FF-39E8-4386-83F0-AB7B2B581980}"/>
              </a:ext>
            </a:extLst>
          </p:cNvPr>
          <p:cNvSpPr/>
          <p:nvPr/>
        </p:nvSpPr>
        <p:spPr>
          <a:xfrm>
            <a:off x="8281028" y="5760757"/>
            <a:ext cx="2505075" cy="369332"/>
          </a:xfrm>
          <a:prstGeom prst="rect">
            <a:avLst/>
          </a:prstGeom>
        </p:spPr>
        <p:txBody>
          <a:bodyPr wrap="square">
            <a:spAutoFit/>
          </a:bodyPr>
          <a:lstStyle/>
          <a:p>
            <a:pPr algn="ctr"/>
            <a:r>
              <a:rPr lang="en-US" dirty="0">
                <a:solidFill>
                  <a:srgbClr val="FF00FF"/>
                </a:solidFill>
                <a:latin typeface="Arial" panose="020B0604020202020204" pitchFamily="34" charset="0"/>
                <a:cs typeface="Arial" panose="020B0604020202020204" pitchFamily="34" charset="0"/>
                <a:hlinkClick r:id="rId3"/>
              </a:rPr>
              <a:t>[</a:t>
            </a:r>
            <a:r>
              <a:rPr lang="en-US" dirty="0" err="1">
                <a:solidFill>
                  <a:srgbClr val="FF00FF"/>
                </a:solidFill>
                <a:latin typeface="Arial" panose="020B0604020202020204" pitchFamily="34" charset="0"/>
                <a:cs typeface="Arial" panose="020B0604020202020204" pitchFamily="34" charset="0"/>
                <a:hlinkClick r:id="rId3"/>
              </a:rPr>
              <a:t>Järvinen</a:t>
            </a:r>
            <a:r>
              <a:rPr lang="en-US" dirty="0">
                <a:solidFill>
                  <a:srgbClr val="FF00FF"/>
                </a:solidFill>
                <a:latin typeface="Arial" panose="020B0604020202020204" pitchFamily="34" charset="0"/>
                <a:cs typeface="Arial" panose="020B0604020202020204" pitchFamily="34" charset="0"/>
                <a:hlinkClick r:id="rId3"/>
              </a:rPr>
              <a:t> JPP 2022]</a:t>
            </a:r>
            <a:endParaRPr lang="en-US" sz="2000" dirty="0">
              <a:solidFill>
                <a:srgbClr val="FF00FF"/>
              </a:solidFill>
              <a:latin typeface="Arial" panose="020B0604020202020204" pitchFamily="34" charset="0"/>
              <a:cs typeface="Arial" panose="020B0604020202020204" pitchFamily="34" charset="0"/>
            </a:endParaRPr>
          </a:p>
        </p:txBody>
      </p:sp>
      <p:grpSp>
        <p:nvGrpSpPr>
          <p:cNvPr id="7" name="Groupe 6">
            <a:extLst>
              <a:ext uri="{FF2B5EF4-FFF2-40B4-BE49-F238E27FC236}">
                <a16:creationId xmlns:a16="http://schemas.microsoft.com/office/drawing/2014/main" id="{3337DD3D-B3DE-4961-AE2D-8D8E66674CBF}"/>
              </a:ext>
            </a:extLst>
          </p:cNvPr>
          <p:cNvGrpSpPr/>
          <p:nvPr/>
        </p:nvGrpSpPr>
        <p:grpSpPr>
          <a:xfrm>
            <a:off x="9697426" y="3139975"/>
            <a:ext cx="2448272" cy="2429820"/>
            <a:chOff x="4932040" y="1878221"/>
            <a:chExt cx="2842611" cy="2747737"/>
          </a:xfrm>
        </p:grpSpPr>
        <p:pic>
          <p:nvPicPr>
            <p:cNvPr id="8" name="Image 7">
              <a:extLst>
                <a:ext uri="{FF2B5EF4-FFF2-40B4-BE49-F238E27FC236}">
                  <a16:creationId xmlns:a16="http://schemas.microsoft.com/office/drawing/2014/main" id="{22D40DAF-EDEF-4F8E-91DA-623056FB86F3}"/>
                </a:ext>
              </a:extLst>
            </p:cNvPr>
            <p:cNvPicPr>
              <a:picLocks noChangeAspect="1"/>
            </p:cNvPicPr>
            <p:nvPr/>
          </p:nvPicPr>
          <p:blipFill>
            <a:blip r:embed="rId4"/>
            <a:stretch>
              <a:fillRect/>
            </a:stretch>
          </p:blipFill>
          <p:spPr>
            <a:xfrm>
              <a:off x="5004048" y="1878221"/>
              <a:ext cx="2770603" cy="2747737"/>
            </a:xfrm>
            <a:prstGeom prst="rect">
              <a:avLst/>
            </a:prstGeom>
          </p:spPr>
        </p:pic>
        <p:sp>
          <p:nvSpPr>
            <p:cNvPr id="9" name="Rectangle 8">
              <a:extLst>
                <a:ext uri="{FF2B5EF4-FFF2-40B4-BE49-F238E27FC236}">
                  <a16:creationId xmlns:a16="http://schemas.microsoft.com/office/drawing/2014/main" id="{27FC36DD-CD7B-41EA-A7F1-9CCA7E11B162}"/>
                </a:ext>
              </a:extLst>
            </p:cNvPr>
            <p:cNvSpPr/>
            <p:nvPr/>
          </p:nvSpPr>
          <p:spPr>
            <a:xfrm>
              <a:off x="4932040" y="4299942"/>
              <a:ext cx="144016" cy="20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a:extLst>
              <a:ext uri="{FF2B5EF4-FFF2-40B4-BE49-F238E27FC236}">
                <a16:creationId xmlns:a16="http://schemas.microsoft.com/office/drawing/2014/main" id="{1AE65C83-D52B-4DEE-B867-76C71A61B590}"/>
              </a:ext>
            </a:extLst>
          </p:cNvPr>
          <p:cNvPicPr>
            <a:picLocks noChangeAspect="1"/>
          </p:cNvPicPr>
          <p:nvPr/>
        </p:nvPicPr>
        <p:blipFill>
          <a:blip r:embed="rId5"/>
          <a:stretch>
            <a:fillRect/>
          </a:stretch>
        </p:blipFill>
        <p:spPr>
          <a:xfrm>
            <a:off x="1410843" y="4641647"/>
            <a:ext cx="2900896" cy="2187778"/>
          </a:xfrm>
          <a:prstGeom prst="rect">
            <a:avLst/>
          </a:prstGeom>
        </p:spPr>
      </p:pic>
      <p:sp>
        <p:nvSpPr>
          <p:cNvPr id="12" name="ZoneTexte 11">
            <a:extLst>
              <a:ext uri="{FF2B5EF4-FFF2-40B4-BE49-F238E27FC236}">
                <a16:creationId xmlns:a16="http://schemas.microsoft.com/office/drawing/2014/main" id="{600172B0-2383-4F3F-AD78-4E738B192A13}"/>
              </a:ext>
            </a:extLst>
          </p:cNvPr>
          <p:cNvSpPr txBox="1"/>
          <p:nvPr/>
        </p:nvSpPr>
        <p:spPr>
          <a:xfrm>
            <a:off x="2983719" y="6085984"/>
            <a:ext cx="2326481" cy="369332"/>
          </a:xfrm>
          <a:prstGeom prst="rect">
            <a:avLst/>
          </a:prstGeom>
          <a:noFill/>
        </p:spPr>
        <p:txBody>
          <a:bodyPr wrap="square">
            <a:spAutoFit/>
          </a:bodyPr>
          <a:lstStyle/>
          <a:p>
            <a:r>
              <a:rPr lang="fr-FR" dirty="0">
                <a:solidFill>
                  <a:srgbClr val="0000FF"/>
                </a:solidFill>
                <a:latin typeface="Arial" panose="020B0604020202020204" pitchFamily="34" charset="0"/>
                <a:cs typeface="Arial" panose="020B0604020202020204" pitchFamily="34" charset="0"/>
              </a:rPr>
              <a:t>[Nardon REM 2024]</a:t>
            </a:r>
            <a:endParaRPr lang="fr-FR" dirty="0">
              <a:solidFill>
                <a:srgbClr val="0000FF"/>
              </a:solidFill>
            </a:endParaRPr>
          </a:p>
        </p:txBody>
      </p:sp>
      <p:sp>
        <p:nvSpPr>
          <p:cNvPr id="15" name="ZoneTexte 14">
            <a:extLst>
              <a:ext uri="{FF2B5EF4-FFF2-40B4-BE49-F238E27FC236}">
                <a16:creationId xmlns:a16="http://schemas.microsoft.com/office/drawing/2014/main" id="{4C32DAF9-6521-4197-9BF1-F9D94ECC010A}"/>
              </a:ext>
            </a:extLst>
          </p:cNvPr>
          <p:cNvSpPr txBox="1"/>
          <p:nvPr/>
        </p:nvSpPr>
        <p:spPr>
          <a:xfrm>
            <a:off x="1473387" y="4353732"/>
            <a:ext cx="3215331" cy="338554"/>
          </a:xfrm>
          <a:prstGeom prst="rect">
            <a:avLst/>
          </a:prstGeom>
          <a:noFill/>
        </p:spPr>
        <p:txBody>
          <a:bodyPr wrap="square">
            <a:spAutoFit/>
          </a:bodyPr>
          <a:lstStyle/>
          <a:p>
            <a:pPr algn="ctr"/>
            <a:r>
              <a:rPr lang="fr-FR" sz="1600" dirty="0" err="1">
                <a:latin typeface="Arial" panose="020B0604020202020204" pitchFamily="34" charset="0"/>
                <a:cs typeface="Arial" panose="020B0604020202020204" pitchFamily="34" charset="0"/>
              </a:rPr>
              <a:t>Falsifying</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Γ</a:t>
            </a:r>
            <a:r>
              <a:rPr lang="fr-FR" sz="1600" baseline="-25000" dirty="0" err="1">
                <a:latin typeface="Arial" panose="020B0604020202020204" pitchFamily="34" charset="0"/>
                <a:cs typeface="Arial" panose="020B0604020202020204" pitchFamily="34" charset="0"/>
              </a:rPr>
              <a:t>av</a:t>
            </a:r>
            <a:r>
              <a:rPr lang="fr-FR" sz="1600" dirty="0">
                <a:latin typeface="Arial" panose="020B0604020202020204" pitchFamily="34" charset="0"/>
                <a:cs typeface="Arial" panose="020B0604020202020204" pitchFamily="34" charset="0"/>
              </a:rPr>
              <a:t>: </a:t>
            </a:r>
            <a:r>
              <a:rPr lang="fr-FR" sz="1600" dirty="0" err="1">
                <a:solidFill>
                  <a:srgbClr val="FF0000"/>
                </a:solidFill>
                <a:latin typeface="Arial" panose="020B0604020202020204" pitchFamily="34" charset="0"/>
                <a:cs typeface="Arial" panose="020B0604020202020204" pitchFamily="34" charset="0"/>
              </a:rPr>
              <a:t>true</a:t>
            </a:r>
            <a:r>
              <a:rPr lang="fr-FR" sz="1600" dirty="0">
                <a:solidFill>
                  <a:srgbClr val="FF0000"/>
                </a:solidFill>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a:t>
            </a:r>
            <a:r>
              <a:rPr lang="fr-FR" sz="1600" dirty="0">
                <a:solidFill>
                  <a:srgbClr val="FF0000"/>
                </a:solidFill>
                <a:latin typeface="Arial" panose="020B0604020202020204" pitchFamily="34" charset="0"/>
                <a:cs typeface="Arial" panose="020B0604020202020204" pitchFamily="34" charset="0"/>
              </a:rPr>
              <a:t> </a:t>
            </a:r>
            <a:r>
              <a:rPr lang="fr-FR" sz="1600" dirty="0">
                <a:solidFill>
                  <a:srgbClr val="FF33CC"/>
                </a:solidFill>
                <a:latin typeface="Arial" panose="020B0604020202020204" pitchFamily="34" charset="0"/>
                <a:cs typeface="Arial" panose="020B0604020202020204" pitchFamily="34" charset="0"/>
              </a:rPr>
              <a:t>x 2</a:t>
            </a:r>
            <a:r>
              <a:rPr lang="fr-FR" sz="1600" dirty="0">
                <a:latin typeface="Arial" panose="020B0604020202020204" pitchFamily="34" charset="0"/>
                <a:cs typeface="Arial" panose="020B0604020202020204" pitchFamily="34" charset="0"/>
              </a:rPr>
              <a:t> / </a:t>
            </a:r>
            <a:r>
              <a:rPr lang="fr-FR" sz="1600" dirty="0">
                <a:solidFill>
                  <a:srgbClr val="00CC00"/>
                </a:solidFill>
                <a:latin typeface="Arial" panose="020B0604020202020204" pitchFamily="34" charset="0"/>
                <a:cs typeface="Arial" panose="020B0604020202020204" pitchFamily="34" charset="0"/>
              </a:rPr>
              <a:t>x 0.5</a:t>
            </a:r>
            <a:endParaRPr lang="fr-FR" sz="1600" dirty="0">
              <a:solidFill>
                <a:srgbClr val="FF0000"/>
              </a:solidFill>
              <a:latin typeface="Arial" panose="020B0604020202020204" pitchFamily="34" charset="0"/>
              <a:cs typeface="Arial" panose="020B0604020202020204" pitchFamily="34" charset="0"/>
            </a:endParaRPr>
          </a:p>
        </p:txBody>
      </p:sp>
      <p:sp>
        <p:nvSpPr>
          <p:cNvPr id="16" name="Flèche : courbe vers la gauche 15">
            <a:hlinkClick r:id="rId6" action="ppaction://hlinksldjump"/>
            <a:extLst>
              <a:ext uri="{FF2B5EF4-FFF2-40B4-BE49-F238E27FC236}">
                <a16:creationId xmlns:a16="http://schemas.microsoft.com/office/drawing/2014/main" id="{C4F58A3B-1872-4DE3-A4F5-DE8F41CDDC60}"/>
              </a:ext>
            </a:extLst>
          </p:cNvPr>
          <p:cNvSpPr/>
          <p:nvPr/>
        </p:nvSpPr>
        <p:spPr>
          <a:xfrm flipV="1">
            <a:off x="11753851" y="6427260"/>
            <a:ext cx="352425" cy="369331"/>
          </a:xfrm>
          <a:prstGeom prst="curvedLeftArrow">
            <a:avLst>
              <a:gd name="adj1" fmla="val 25000"/>
              <a:gd name="adj2" fmla="val 50000"/>
              <a:gd name="adj3" fmla="val 30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ZoneTexte 16">
            <a:extLst>
              <a:ext uri="{FF2B5EF4-FFF2-40B4-BE49-F238E27FC236}">
                <a16:creationId xmlns:a16="http://schemas.microsoft.com/office/drawing/2014/main" id="{B9164873-E521-4F14-A7AC-EAA8437DA3DB}"/>
              </a:ext>
            </a:extLst>
          </p:cNvPr>
          <p:cNvSpPr txBox="1"/>
          <p:nvPr/>
        </p:nvSpPr>
        <p:spPr>
          <a:xfrm>
            <a:off x="3518085" y="4931697"/>
            <a:ext cx="2752165" cy="584775"/>
          </a:xfrm>
          <a:prstGeom prst="rect">
            <a:avLst/>
          </a:prstGeom>
          <a:noFill/>
        </p:spPr>
        <p:txBody>
          <a:bodyPr wrap="square">
            <a:spAutoFit/>
          </a:bodyPr>
          <a:lstStyle/>
          <a:p>
            <a:pPr lvl="1" defTabSz="1219170"/>
            <a:r>
              <a:rPr lang="fr-FR" sz="1600" dirty="0">
                <a:latin typeface="Arial" panose="020B0604020202020204" pitchFamily="34" charset="0"/>
                <a:cs typeface="Arial" panose="020B0604020202020204" pitchFamily="34" charset="0"/>
              </a:rPr>
              <a:t>(JOREK data </a:t>
            </a:r>
            <a:r>
              <a:rPr lang="fr-FR" sz="1600" dirty="0" err="1">
                <a:latin typeface="Arial" panose="020B0604020202020204" pitchFamily="34" charset="0"/>
                <a:cs typeface="Arial" panose="020B0604020202020204" pitchFamily="34" charset="0"/>
              </a:rPr>
              <a:t>lost</a:t>
            </a:r>
            <a:r>
              <a:rPr lang="fr-FR" sz="1600" dirty="0">
                <a:latin typeface="Arial" panose="020B0604020202020204" pitchFamily="34" charset="0"/>
                <a:cs typeface="Arial" panose="020B0604020202020204" pitchFamily="34" charset="0"/>
              </a:rPr>
              <a:t> in Marconi </a:t>
            </a:r>
            <a:r>
              <a:rPr lang="fr-FR" sz="1600" dirty="0" err="1">
                <a:latin typeface="Arial" panose="020B0604020202020204" pitchFamily="34" charset="0"/>
                <a:cs typeface="Arial" panose="020B0604020202020204" pitchFamily="34" charset="0"/>
              </a:rPr>
              <a:t>flooding</a:t>
            </a:r>
            <a:r>
              <a:rPr lang="fr-FR" sz="160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sym typeface="Wingdings" panose="05000000000000000000" pitchFamily="2" charset="2"/>
              </a:rPr>
              <a:t>) </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83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3851"/>
            <a:ext cx="10058400" cy="457200"/>
          </a:xfrm>
        </p:spPr>
        <p:txBody>
          <a:bodyPr/>
          <a:lstStyle/>
          <a:p>
            <a:r>
              <a:rPr lang="fr-FR" sz="3200" dirty="0" err="1"/>
              <a:t>Outline</a:t>
            </a:r>
            <a:endParaRPr lang="fr-FR" sz="3200" dirty="0"/>
          </a:p>
        </p:txBody>
      </p:sp>
      <p:sp>
        <p:nvSpPr>
          <p:cNvPr id="5" name="ZoneTexte 4"/>
          <p:cNvSpPr txBox="1"/>
          <p:nvPr/>
        </p:nvSpPr>
        <p:spPr>
          <a:xfrm>
            <a:off x="609600" y="1192180"/>
            <a:ext cx="10849205" cy="4031873"/>
          </a:xfrm>
          <a:prstGeom prst="rect">
            <a:avLst/>
          </a:prstGeom>
          <a:noFill/>
        </p:spPr>
        <p:txBody>
          <a:bodyPr wrap="square" rtlCol="0">
            <a:spAutoFit/>
          </a:bodyPr>
          <a:lstStyle/>
          <a:p>
            <a:pPr marL="380990" indent="-380990" defTabSz="1219170">
              <a:spcAft>
                <a:spcPts val="600"/>
              </a:spcAft>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Introduction to disruptions and Runaway Electrons (REs)</a:t>
            </a:r>
          </a:p>
          <a:p>
            <a:pPr marL="380990" indent="-380990" defTabSz="1219170">
              <a:spcAft>
                <a:spcPts val="600"/>
              </a:spcAft>
              <a:buFont typeface="Arial" panose="020B0604020202020204" pitchFamily="34" charset="0"/>
              <a:buChar char="•"/>
            </a:pPr>
            <a:endParaRPr lang="en-US" sz="2400" dirty="0">
              <a:solidFill>
                <a:prstClr val="black"/>
              </a:solidFill>
              <a:latin typeface="Arial" panose="020B0604020202020204" pitchFamily="34" charset="0"/>
              <a:cs typeface="Arial" panose="020B0604020202020204" pitchFamily="34" charset="0"/>
            </a:endParaRPr>
          </a:p>
          <a:p>
            <a:pPr marL="380990" indent="-380990" defTabSz="1219170">
              <a:spcAft>
                <a:spcPts val="600"/>
              </a:spcAft>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TSVV 9 team, tools, activities – with selected highlights:</a:t>
            </a:r>
          </a:p>
          <a:p>
            <a:pPr marL="838190" lvl="1" indent="-380990" defTabSz="1219170">
              <a:spcAft>
                <a:spcPts val="600"/>
              </a:spcAft>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Self-consistent MHD + kinetic REs in JOREK</a:t>
            </a:r>
          </a:p>
          <a:p>
            <a:pPr marL="838190" lvl="1" indent="-380990" defTabSz="1219170">
              <a:spcAft>
                <a:spcPts val="600"/>
              </a:spcAft>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Validation of RE generation models</a:t>
            </a:r>
          </a:p>
          <a:p>
            <a:pPr marL="838190" lvl="1" indent="-380990" defTabSz="1219170">
              <a:spcAft>
                <a:spcPts val="600"/>
              </a:spcAft>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Predictions on RE avoidance in ITER</a:t>
            </a:r>
          </a:p>
          <a:p>
            <a:pPr marL="838190" lvl="1" indent="-380990" defTabSz="1219170">
              <a:spcAft>
                <a:spcPts val="600"/>
              </a:spcAft>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Trying to understand RE beam benign terminations</a:t>
            </a:r>
          </a:p>
          <a:p>
            <a:pPr marL="380990" indent="-380990" defTabSz="1219170">
              <a:spcAft>
                <a:spcPts val="600"/>
              </a:spcAft>
              <a:buFont typeface="Arial" panose="020B0604020202020204" pitchFamily="34" charset="0"/>
              <a:buChar char="•"/>
            </a:pPr>
            <a:endParaRPr lang="en-US" sz="2400" dirty="0">
              <a:solidFill>
                <a:prstClr val="black"/>
              </a:solidFill>
              <a:latin typeface="Arial" panose="020B0604020202020204" pitchFamily="34" charset="0"/>
              <a:cs typeface="Arial" panose="020B0604020202020204" pitchFamily="34" charset="0"/>
            </a:endParaRPr>
          </a:p>
          <a:p>
            <a:pPr marL="380990" indent="-380990" defTabSz="1219170">
              <a:spcAft>
                <a:spcPts val="600"/>
              </a:spcAft>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Summary and perspectives</a:t>
            </a:r>
          </a:p>
        </p:txBody>
      </p:sp>
      <p:sp>
        <p:nvSpPr>
          <p:cNvPr id="6" name="Espace réservé du pied de page 3">
            <a:extLst>
              <a:ext uri="{FF2B5EF4-FFF2-40B4-BE49-F238E27FC236}">
                <a16:creationId xmlns:a16="http://schemas.microsoft.com/office/drawing/2014/main" id="{2A178849-7AA8-4C66-82DF-F9A2072F2A93}"/>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2</a:t>
            </a:fld>
            <a:endParaRPr lang="en-GB" sz="1600" dirty="0">
              <a:solidFill>
                <a:prstClr val="black"/>
              </a:solidFill>
            </a:endParaRPr>
          </a:p>
        </p:txBody>
      </p:sp>
    </p:spTree>
    <p:extLst>
      <p:ext uri="{BB962C8B-B14F-4D97-AF65-F5344CB8AC3E}">
        <p14:creationId xmlns:p14="http://schemas.microsoft.com/office/powerpoint/2010/main" val="133591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3851"/>
            <a:ext cx="10058400" cy="457200"/>
          </a:xfrm>
        </p:spPr>
        <p:txBody>
          <a:bodyPr/>
          <a:lstStyle/>
          <a:p>
            <a:r>
              <a:rPr lang="fr-FR" sz="3200" dirty="0" err="1"/>
              <a:t>Predictions</a:t>
            </a:r>
            <a:r>
              <a:rPr lang="fr-FR" sz="3200" dirty="0"/>
              <a:t> on RE </a:t>
            </a:r>
            <a:r>
              <a:rPr lang="fr-FR" sz="3200" dirty="0" err="1"/>
              <a:t>avoidance</a:t>
            </a:r>
            <a:r>
              <a:rPr lang="fr-FR" sz="3200" dirty="0"/>
              <a:t> in ITER</a:t>
            </a:r>
          </a:p>
        </p:txBody>
      </p:sp>
      <p:sp>
        <p:nvSpPr>
          <p:cNvPr id="13" name="ZoneTexte 12"/>
          <p:cNvSpPr txBox="1"/>
          <p:nvPr/>
        </p:nvSpPr>
        <p:spPr>
          <a:xfrm>
            <a:off x="623392" y="1089898"/>
            <a:ext cx="11142464" cy="4678204"/>
          </a:xfrm>
          <a:prstGeom prst="rect">
            <a:avLst/>
          </a:prstGeom>
          <a:noFill/>
        </p:spPr>
        <p:txBody>
          <a:bodyPr wrap="square" rtlCol="0">
            <a:spAutoFit/>
          </a:bodyPr>
          <a:lstStyle/>
          <a:p>
            <a:pPr marL="380990" indent="-380990" defTabSz="1219170">
              <a:buFont typeface="Arial" panose="020B0604020202020204" pitchFamily="34" charset="0"/>
              <a:buChar char="•"/>
            </a:pPr>
            <a:r>
              <a:rPr lang="fr-FR" sz="2000" dirty="0">
                <a:latin typeface="Arial" panose="020B0604020202020204" pitchFamily="34" charset="0"/>
                <a:cs typeface="Arial" panose="020B0604020202020204" pitchFamily="34" charset="0"/>
              </a:rPr>
              <a:t>Extensive </a:t>
            </a:r>
            <a:r>
              <a:rPr lang="fr-FR" sz="2000" dirty="0" err="1">
                <a:latin typeface="Arial" panose="020B0604020202020204" pitchFamily="34" charset="0"/>
                <a:cs typeface="Arial" panose="020B0604020202020204" pitchFamily="34" charset="0"/>
              </a:rPr>
              <a:t>predictions</a:t>
            </a:r>
            <a:r>
              <a:rPr lang="fr-FR" sz="2000" dirty="0">
                <a:latin typeface="Arial" panose="020B0604020202020204" pitchFamily="34" charset="0"/>
                <a:cs typeface="Arial" panose="020B0604020202020204" pitchFamily="34" charset="0"/>
              </a:rPr>
              <a:t> for </a:t>
            </a:r>
            <a:r>
              <a:rPr lang="fr-FR" sz="2000" b="1" dirty="0">
                <a:latin typeface="Arial" panose="020B0604020202020204" pitchFamily="34" charset="0"/>
                <a:cs typeface="Arial" panose="020B0604020202020204" pitchFamily="34" charset="0"/>
              </a:rPr>
              <a:t>SPI-</a:t>
            </a:r>
            <a:r>
              <a:rPr lang="fr-FR" sz="2000" b="1" dirty="0" err="1">
                <a:latin typeface="Arial" panose="020B0604020202020204" pitchFamily="34" charset="0"/>
                <a:cs typeface="Arial" panose="020B0604020202020204" pitchFamily="34" charset="0"/>
              </a:rPr>
              <a:t>mitigated</a:t>
            </a:r>
            <a:r>
              <a:rPr lang="fr-FR" sz="2000" b="1" dirty="0">
                <a:latin typeface="Arial" panose="020B0604020202020204" pitchFamily="34" charset="0"/>
                <a:cs typeface="Arial" panose="020B0604020202020204" pitchFamily="34" charset="0"/>
              </a:rPr>
              <a:t> disruptions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with</a:t>
            </a:r>
            <a:r>
              <a:rPr lang="fr-FR" sz="2000" dirty="0">
                <a:latin typeface="Arial" panose="020B0604020202020204" pitchFamily="34" charset="0"/>
                <a:cs typeface="Arial" panose="020B0604020202020204" pitchFamily="34" charset="0"/>
              </a:rPr>
              <a:t> DREAM </a:t>
            </a:r>
            <a:r>
              <a:rPr lang="fr-FR" dirty="0">
                <a:latin typeface="Arial" panose="020B0604020202020204" pitchFamily="34" charset="0"/>
                <a:cs typeface="Arial" panose="020B0604020202020204" pitchFamily="34" charset="0"/>
                <a:hlinkClick r:id="rId2"/>
              </a:rPr>
              <a:t>[Vallhagen NF 2024]</a:t>
            </a:r>
            <a:r>
              <a:rPr lang="fr-FR"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hlinkClick r:id="rId3"/>
              </a:rPr>
              <a:t>[Vallhagen JPP 2025]</a:t>
            </a:r>
            <a:r>
              <a:rPr lang="fr-FR" dirty="0">
                <a:latin typeface="Arial" panose="020B0604020202020204" pitchFamily="34" charset="0"/>
                <a:cs typeface="Arial" panose="020B0604020202020204" pitchFamily="34" charset="0"/>
              </a:rPr>
              <a:t> </a:t>
            </a:r>
            <a:r>
              <a:rPr lang="fr-FR" dirty="0">
                <a:solidFill>
                  <a:srgbClr val="0000FF"/>
                </a:solidFill>
                <a:latin typeface="Arial" panose="020B0604020202020204" pitchFamily="34" charset="0"/>
                <a:cs typeface="Arial" panose="020B0604020202020204" pitchFamily="34" charset="0"/>
              </a:rPr>
              <a:t>[</a:t>
            </a:r>
            <a:r>
              <a:rPr lang="fr-FR" dirty="0" err="1">
                <a:solidFill>
                  <a:srgbClr val="0000FF"/>
                </a:solidFill>
                <a:latin typeface="Arial" panose="020B0604020202020204" pitchFamily="34" charset="0"/>
                <a:cs typeface="Arial" panose="020B0604020202020204" pitchFamily="34" charset="0"/>
              </a:rPr>
              <a:t>Votta</a:t>
            </a:r>
            <a:r>
              <a:rPr lang="fr-FR" dirty="0">
                <a:solidFill>
                  <a:srgbClr val="0000FF"/>
                </a:solidFill>
                <a:latin typeface="Arial" panose="020B0604020202020204" pitchFamily="34" charset="0"/>
                <a:cs typeface="Arial" panose="020B0604020202020204" pitchFamily="34" charset="0"/>
              </a:rPr>
              <a:t>, in </a:t>
            </a:r>
            <a:r>
              <a:rPr lang="fr-FR" dirty="0" err="1">
                <a:solidFill>
                  <a:srgbClr val="0000FF"/>
                </a:solidFill>
                <a:latin typeface="Arial" panose="020B0604020202020204" pitchFamily="34" charset="0"/>
                <a:cs typeface="Arial" panose="020B0604020202020204" pitchFamily="34" charset="0"/>
              </a:rPr>
              <a:t>prep</a:t>
            </a:r>
            <a:r>
              <a:rPr lang="fr-FR" dirty="0">
                <a:solidFill>
                  <a:srgbClr val="0000FF"/>
                </a:solidFill>
                <a:latin typeface="Arial" panose="020B0604020202020204" pitchFamily="34" charset="0"/>
                <a:cs typeface="Arial" panose="020B0604020202020204" pitchFamily="34" charset="0"/>
              </a:rPr>
              <a:t>.]</a:t>
            </a:r>
          </a:p>
          <a:p>
            <a:pPr marL="838190" lvl="1"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Cover a </a:t>
            </a:r>
            <a:r>
              <a:rPr lang="fr-FR" sz="2000" dirty="0" err="1">
                <a:solidFill>
                  <a:prstClr val="black"/>
                </a:solidFill>
                <a:latin typeface="Arial" panose="020B0604020202020204" pitchFamily="34" charset="0"/>
                <a:cs typeface="Arial" panose="020B0604020202020204" pitchFamily="34" charset="0"/>
              </a:rPr>
              <a:t>wide</a:t>
            </a:r>
            <a:r>
              <a:rPr lang="fr-FR" sz="2000" dirty="0">
                <a:solidFill>
                  <a:prstClr val="black"/>
                </a:solidFill>
                <a:latin typeface="Arial" panose="020B0604020202020204" pitchFamily="34" charset="0"/>
                <a:cs typeface="Arial" panose="020B0604020202020204" pitchFamily="34" charset="0"/>
              </a:rPr>
              <a:t> range of plasma scenarios and SPI </a:t>
            </a:r>
            <a:r>
              <a:rPr lang="fr-FR" sz="2000" dirty="0" err="1">
                <a:solidFill>
                  <a:prstClr val="black"/>
                </a:solidFill>
                <a:latin typeface="Arial" panose="020B0604020202020204" pitchFamily="34" charset="0"/>
                <a:cs typeface="Arial" panose="020B0604020202020204" pitchFamily="34" charset="0"/>
              </a:rPr>
              <a:t>parameters</a:t>
            </a:r>
            <a:endParaRPr lang="fr-FR" sz="2000" dirty="0">
              <a:solidFill>
                <a:prstClr val="black"/>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pPr>
            <a:endParaRPr lang="fr-FR" sz="2000" dirty="0">
              <a:solidFill>
                <a:prstClr val="black"/>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The model </a:t>
            </a:r>
            <a:r>
              <a:rPr lang="fr-FR" sz="2000" dirty="0" err="1">
                <a:solidFill>
                  <a:prstClr val="black"/>
                </a:solidFill>
                <a:latin typeface="Arial" panose="020B0604020202020204" pitchFamily="34" charset="0"/>
                <a:cs typeface="Arial" panose="020B0604020202020204" pitchFamily="34" charset="0"/>
              </a:rPr>
              <a:t>includes</a:t>
            </a:r>
            <a:r>
              <a:rPr lang="fr-FR" sz="2000" dirty="0">
                <a:solidFill>
                  <a:prstClr val="black"/>
                </a:solidFill>
                <a:latin typeface="Arial" panose="020B0604020202020204" pitchFamily="34" charset="0"/>
                <a:cs typeface="Arial" panose="020B0604020202020204" pitchFamily="34" charset="0"/>
              </a:rPr>
              <a:t> </a:t>
            </a:r>
            <a:r>
              <a:rPr lang="fr-FR" sz="2000" b="1" dirty="0">
                <a:solidFill>
                  <a:prstClr val="black"/>
                </a:solidFill>
                <a:latin typeface="Arial" panose="020B0604020202020204" pitchFamily="34" charset="0"/>
                <a:cs typeface="Arial" panose="020B0604020202020204" pitchFamily="34" charset="0"/>
              </a:rPr>
              <a:t>‘ad hoc’ </a:t>
            </a:r>
            <a:r>
              <a:rPr lang="fr-FR" sz="2000" b="1" dirty="0" err="1">
                <a:solidFill>
                  <a:prstClr val="black"/>
                </a:solidFill>
                <a:latin typeface="Arial" panose="020B0604020202020204" pitchFamily="34" charset="0"/>
                <a:cs typeface="Arial" panose="020B0604020202020204" pitchFamily="34" charset="0"/>
              </a:rPr>
              <a:t>ingredients</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informed</a:t>
            </a:r>
            <a:r>
              <a:rPr lang="fr-FR" sz="2000" dirty="0">
                <a:solidFill>
                  <a:prstClr val="black"/>
                </a:solidFill>
                <a:latin typeface="Arial" panose="020B0604020202020204" pitchFamily="34" charset="0"/>
                <a:cs typeface="Arial" panose="020B0604020202020204" pitchFamily="34" charset="0"/>
              </a:rPr>
              <a:t> e.g. by JOREK simulations</a:t>
            </a:r>
          </a:p>
          <a:p>
            <a:pPr marL="838190" lvl="1"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TQ: trigger condition, duration, transport, j profile </a:t>
            </a:r>
            <a:r>
              <a:rPr lang="fr-FR" sz="2000" dirty="0" err="1">
                <a:solidFill>
                  <a:prstClr val="black"/>
                </a:solidFill>
                <a:latin typeface="Arial" panose="020B0604020202020204" pitchFamily="34" charset="0"/>
                <a:cs typeface="Arial" panose="020B0604020202020204" pitchFamily="34" charset="0"/>
              </a:rPr>
              <a:t>flattening</a:t>
            </a:r>
            <a:endParaRPr lang="fr-FR" sz="2000" dirty="0">
              <a:solidFill>
                <a:prstClr val="black"/>
              </a:solidFill>
              <a:latin typeface="Arial" panose="020B0604020202020204" pitchFamily="34" charset="0"/>
              <a:cs typeface="Arial" panose="020B0604020202020204" pitchFamily="34" charset="0"/>
            </a:endParaRPr>
          </a:p>
          <a:p>
            <a:pPr marL="838190" lvl="1" indent="-380990" defTabSz="1219170">
              <a:buFont typeface="Arial" panose="020B0604020202020204" pitchFamily="34" charset="0"/>
              <a:buChar char="–"/>
            </a:pPr>
            <a:r>
              <a:rPr lang="fr-FR" sz="2000" dirty="0" err="1">
                <a:solidFill>
                  <a:prstClr val="black"/>
                </a:solidFill>
                <a:latin typeface="Arial" panose="020B0604020202020204" pitchFamily="34" charset="0"/>
                <a:cs typeface="Arial" panose="020B0604020202020204" pitchFamily="34" charset="0"/>
              </a:rPr>
              <a:t>Effect</a:t>
            </a:r>
            <a:r>
              <a:rPr lang="fr-FR" sz="2000" dirty="0">
                <a:solidFill>
                  <a:prstClr val="black"/>
                </a:solidFill>
                <a:latin typeface="Arial" panose="020B0604020202020204" pitchFamily="34" charset="0"/>
                <a:cs typeface="Arial" panose="020B0604020202020204" pitchFamily="34" charset="0"/>
              </a:rPr>
              <a:t> of vertical motion </a:t>
            </a:r>
            <a:r>
              <a:rPr lang="fr-FR" sz="2000" dirty="0" err="1">
                <a:solidFill>
                  <a:prstClr val="black"/>
                </a:solidFill>
                <a:latin typeface="Arial" panose="020B0604020202020204" pitchFamily="34" charset="0"/>
                <a:cs typeface="Arial" panose="020B0604020202020204" pitchFamily="34" charset="0"/>
              </a:rPr>
              <a:t>during</a:t>
            </a:r>
            <a:r>
              <a:rPr lang="fr-FR" sz="2000" dirty="0">
                <a:solidFill>
                  <a:prstClr val="black"/>
                </a:solidFill>
                <a:latin typeface="Arial" panose="020B0604020202020204" pitchFamily="34" charset="0"/>
                <a:cs typeface="Arial" panose="020B0604020202020204" pitchFamily="34" charset="0"/>
              </a:rPr>
              <a:t> CQ</a:t>
            </a:r>
          </a:p>
          <a:p>
            <a:pPr lvl="1" defTabSz="1219170"/>
            <a:endParaRPr lang="fr-FR" sz="2000" dirty="0">
              <a:solidFill>
                <a:prstClr val="black"/>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pPr>
            <a:r>
              <a:rPr lang="fr-FR" sz="2000" b="1" dirty="0" err="1">
                <a:solidFill>
                  <a:prstClr val="black"/>
                </a:solidFill>
                <a:latin typeface="Arial" panose="020B0604020202020204" pitchFamily="34" charset="0"/>
                <a:cs typeface="Arial" panose="020B0604020202020204" pitchFamily="34" charset="0"/>
              </a:rPr>
              <a:t>Avoiding</a:t>
            </a:r>
            <a:r>
              <a:rPr lang="fr-FR" sz="2000" b="1" dirty="0">
                <a:solidFill>
                  <a:prstClr val="black"/>
                </a:solidFill>
                <a:latin typeface="Arial" panose="020B0604020202020204" pitchFamily="34" charset="0"/>
                <a:cs typeface="Arial" panose="020B0604020202020204" pitchFamily="34" charset="0"/>
              </a:rPr>
              <a:t> multi-MA RE </a:t>
            </a:r>
            <a:r>
              <a:rPr lang="fr-FR" sz="2000" b="1" dirty="0" err="1">
                <a:solidFill>
                  <a:prstClr val="black"/>
                </a:solidFill>
                <a:latin typeface="Arial" panose="020B0604020202020204" pitchFamily="34" charset="0"/>
                <a:cs typeface="Arial" panose="020B0604020202020204" pitchFamily="34" charset="0"/>
              </a:rPr>
              <a:t>beams</a:t>
            </a:r>
            <a:r>
              <a:rPr lang="fr-FR" sz="2000" b="1" dirty="0">
                <a:solidFill>
                  <a:prstClr val="black"/>
                </a:solidFill>
                <a:latin typeface="Arial" panose="020B0604020202020204" pitchFamily="34" charset="0"/>
                <a:cs typeface="Arial" panose="020B0604020202020204" pitchFamily="34" charset="0"/>
              </a:rPr>
              <a:t> in ITER disruptions </a:t>
            </a:r>
            <a:r>
              <a:rPr lang="fr-FR" sz="2000" b="1" dirty="0" err="1">
                <a:solidFill>
                  <a:prstClr val="black"/>
                </a:solidFill>
                <a:latin typeface="Arial" panose="020B0604020202020204" pitchFamily="34" charset="0"/>
                <a:cs typeface="Arial" panose="020B0604020202020204" pitchFamily="34" charset="0"/>
              </a:rPr>
              <a:t>is</a:t>
            </a:r>
            <a:r>
              <a:rPr lang="fr-FR" sz="2000" b="1" dirty="0">
                <a:solidFill>
                  <a:prstClr val="black"/>
                </a:solidFill>
                <a:latin typeface="Arial" panose="020B0604020202020204" pitchFamily="34" charset="0"/>
                <a:cs typeface="Arial" panose="020B0604020202020204" pitchFamily="34" charset="0"/>
              </a:rPr>
              <a:t> </a:t>
            </a:r>
            <a:r>
              <a:rPr lang="fr-FR" sz="2000" b="1" dirty="0" err="1">
                <a:solidFill>
                  <a:srgbClr val="FF0000"/>
                </a:solidFill>
                <a:latin typeface="Arial" panose="020B0604020202020204" pitchFamily="34" charset="0"/>
                <a:cs typeface="Arial" panose="020B0604020202020204" pitchFamily="34" charset="0"/>
              </a:rPr>
              <a:t>challenging</a:t>
            </a:r>
            <a:endParaRPr lang="fr-FR" sz="2000" b="1" dirty="0">
              <a:solidFill>
                <a:srgbClr val="FF0000"/>
              </a:solidFill>
              <a:latin typeface="Arial" panose="020B0604020202020204" pitchFamily="34" charset="0"/>
              <a:cs typeface="Arial" panose="020B0604020202020204" pitchFamily="34" charset="0"/>
            </a:endParaRPr>
          </a:p>
          <a:p>
            <a:pPr marL="838190" lvl="1" indent="-380990" defTabSz="1219170">
              <a:buFont typeface="Arial" panose="020B0604020202020204" pitchFamily="34" charset="0"/>
              <a:buChar char="–"/>
            </a:pPr>
            <a:r>
              <a:rPr lang="fr-FR" sz="2000" dirty="0" err="1">
                <a:solidFill>
                  <a:prstClr val="black"/>
                </a:solidFill>
                <a:latin typeface="Arial" panose="020B0604020202020204" pitchFamily="34" charset="0"/>
                <a:cs typeface="Arial" panose="020B0604020202020204" pitchFamily="34" charset="0"/>
              </a:rPr>
              <a:t>Enormous</a:t>
            </a:r>
            <a:r>
              <a:rPr lang="fr-FR" sz="2000" dirty="0">
                <a:solidFill>
                  <a:prstClr val="black"/>
                </a:solidFill>
                <a:latin typeface="Arial" panose="020B0604020202020204" pitchFamily="34" charset="0"/>
                <a:cs typeface="Arial" panose="020B0604020202020204" pitchFamily="34" charset="0"/>
              </a:rPr>
              <a:t> avalanche gain + </a:t>
            </a:r>
            <a:r>
              <a:rPr lang="fr-FR" sz="2000" dirty="0" err="1">
                <a:solidFill>
                  <a:prstClr val="black"/>
                </a:solidFill>
                <a:latin typeface="Arial" panose="020B0604020202020204" pitchFamily="34" charset="0"/>
                <a:cs typeface="Arial" panose="020B0604020202020204" pitchFamily="34" charset="0"/>
              </a:rPr>
              <a:t>unavoidable</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nuclear</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seeds</a:t>
            </a:r>
            <a:endParaRPr lang="fr-FR" sz="2000" dirty="0">
              <a:solidFill>
                <a:prstClr val="black"/>
              </a:solidFill>
              <a:latin typeface="Arial" panose="020B0604020202020204" pitchFamily="34" charset="0"/>
              <a:cs typeface="Arial" panose="020B0604020202020204" pitchFamily="34" charset="0"/>
            </a:endParaRPr>
          </a:p>
          <a:p>
            <a:pPr marL="838190" lvl="1"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In addition, hot </a:t>
            </a:r>
            <a:r>
              <a:rPr lang="fr-FR" sz="2000" dirty="0" err="1">
                <a:solidFill>
                  <a:prstClr val="black"/>
                </a:solidFill>
                <a:latin typeface="Arial" panose="020B0604020202020204" pitchFamily="34" charset="0"/>
                <a:cs typeface="Arial" panose="020B0604020202020204" pitchFamily="34" charset="0"/>
              </a:rPr>
              <a:t>tail</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generation</a:t>
            </a:r>
            <a:r>
              <a:rPr lang="fr-FR" sz="2000" dirty="0">
                <a:solidFill>
                  <a:prstClr val="black"/>
                </a:solidFill>
                <a:latin typeface="Arial" panose="020B0604020202020204" pitchFamily="34" charset="0"/>
                <a:cs typeface="Arial" panose="020B0604020202020204" pitchFamily="34" charset="0"/>
              </a:rPr>
              <a:t> can </a:t>
            </a:r>
            <a:r>
              <a:rPr lang="fr-FR" sz="2000" dirty="0" err="1">
                <a:solidFill>
                  <a:prstClr val="black"/>
                </a:solidFill>
                <a:latin typeface="Arial" panose="020B0604020202020204" pitchFamily="34" charset="0"/>
                <a:cs typeface="Arial" panose="020B0604020202020204" pitchFamily="34" charset="0"/>
              </a:rPr>
              <a:t>also</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be</a:t>
            </a:r>
            <a:r>
              <a:rPr lang="fr-FR" sz="2000" dirty="0">
                <a:solidFill>
                  <a:prstClr val="black"/>
                </a:solidFill>
                <a:latin typeface="Arial" panose="020B0604020202020204" pitchFamily="34" charset="0"/>
                <a:cs typeface="Arial" panose="020B0604020202020204" pitchFamily="34" charset="0"/>
              </a:rPr>
              <a:t> a major </a:t>
            </a:r>
            <a:r>
              <a:rPr lang="fr-FR" sz="2000" dirty="0" err="1">
                <a:solidFill>
                  <a:prstClr val="black"/>
                </a:solidFill>
                <a:latin typeface="Arial" panose="020B0604020202020204" pitchFamily="34" charset="0"/>
                <a:cs typeface="Arial" panose="020B0604020202020204" pitchFamily="34" charset="0"/>
              </a:rPr>
              <a:t>concern</a:t>
            </a:r>
            <a:endParaRPr lang="fr-FR" sz="2000" dirty="0">
              <a:solidFill>
                <a:prstClr val="black"/>
              </a:solidFill>
              <a:latin typeface="Arial" panose="020B0604020202020204" pitchFamily="34" charset="0"/>
              <a:cs typeface="Arial" panose="020B0604020202020204" pitchFamily="34" charset="0"/>
            </a:endParaRPr>
          </a:p>
          <a:p>
            <a:pPr defTabSz="1219170"/>
            <a:endParaRPr lang="fr-FR" sz="2000" dirty="0">
              <a:solidFill>
                <a:prstClr val="black"/>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pPr>
            <a:r>
              <a:rPr lang="fr-FR" sz="2000" dirty="0" err="1">
                <a:solidFill>
                  <a:prstClr val="black"/>
                </a:solidFill>
                <a:latin typeface="Arial" panose="020B0604020202020204" pitchFamily="34" charset="0"/>
                <a:cs typeface="Arial" panose="020B0604020202020204" pitchFamily="34" charset="0"/>
              </a:rPr>
              <a:t>Strategy</a:t>
            </a:r>
            <a:r>
              <a:rPr lang="fr-FR" sz="2000" dirty="0">
                <a:solidFill>
                  <a:prstClr val="black"/>
                </a:solidFill>
                <a:latin typeface="Arial" panose="020B0604020202020204" pitchFamily="34" charset="0"/>
                <a:cs typeface="Arial" panose="020B0604020202020204" pitchFamily="34" charset="0"/>
              </a:rPr>
              <a:t>: use SPI to </a:t>
            </a:r>
            <a:r>
              <a:rPr lang="fr-FR" sz="2000" b="1" dirty="0" err="1">
                <a:solidFill>
                  <a:prstClr val="black"/>
                </a:solidFill>
                <a:latin typeface="Arial" panose="020B0604020202020204" pitchFamily="34" charset="0"/>
                <a:cs typeface="Arial" panose="020B0604020202020204" pitchFamily="34" charset="0"/>
              </a:rPr>
              <a:t>dilute</a:t>
            </a:r>
            <a:r>
              <a:rPr lang="fr-FR" sz="2000" b="1" dirty="0">
                <a:solidFill>
                  <a:prstClr val="black"/>
                </a:solidFill>
                <a:latin typeface="Arial" panose="020B0604020202020204" pitchFamily="34" charset="0"/>
                <a:cs typeface="Arial" panose="020B0604020202020204" pitchFamily="34" charset="0"/>
              </a:rPr>
              <a:t> the plasma as </a:t>
            </a:r>
            <a:r>
              <a:rPr lang="fr-FR" sz="2000" b="1" dirty="0" err="1">
                <a:solidFill>
                  <a:prstClr val="black"/>
                </a:solidFill>
                <a:latin typeface="Arial" panose="020B0604020202020204" pitchFamily="34" charset="0"/>
                <a:cs typeface="Arial" panose="020B0604020202020204" pitchFamily="34" charset="0"/>
              </a:rPr>
              <a:t>much</a:t>
            </a:r>
            <a:r>
              <a:rPr lang="fr-FR" sz="2000" b="1" dirty="0">
                <a:solidFill>
                  <a:prstClr val="black"/>
                </a:solidFill>
                <a:latin typeface="Arial" panose="020B0604020202020204" pitchFamily="34" charset="0"/>
                <a:cs typeface="Arial" panose="020B0604020202020204" pitchFamily="34" charset="0"/>
              </a:rPr>
              <a:t> as possible </a:t>
            </a:r>
            <a:r>
              <a:rPr lang="fr-FR" sz="2000" b="1" dirty="0" err="1">
                <a:solidFill>
                  <a:prstClr val="black"/>
                </a:solidFill>
                <a:latin typeface="Arial" panose="020B0604020202020204" pitchFamily="34" charset="0"/>
                <a:cs typeface="Arial" panose="020B0604020202020204" pitchFamily="34" charset="0"/>
              </a:rPr>
              <a:t>before</a:t>
            </a:r>
            <a:r>
              <a:rPr lang="fr-FR" sz="2000" b="1" dirty="0">
                <a:solidFill>
                  <a:prstClr val="black"/>
                </a:solidFill>
                <a:latin typeface="Arial" panose="020B0604020202020204" pitchFamily="34" charset="0"/>
                <a:cs typeface="Arial" panose="020B0604020202020204" pitchFamily="34" charset="0"/>
              </a:rPr>
              <a:t> the TQ</a:t>
            </a:r>
          </a:p>
          <a:p>
            <a:pPr marL="838190" lvl="1" indent="-380990" defTabSz="1219170">
              <a:buFont typeface="Arial" panose="020B0604020202020204" pitchFamily="34" charset="0"/>
              <a:buChar char="–"/>
            </a:pPr>
            <a:r>
              <a:rPr lang="fr-FR" sz="2000" dirty="0" err="1">
                <a:solidFill>
                  <a:prstClr val="black"/>
                </a:solidFill>
                <a:latin typeface="Arial" panose="020B0604020202020204" pitchFamily="34" charset="0"/>
                <a:cs typeface="Arial" panose="020B0604020202020204" pitchFamily="34" charset="0"/>
              </a:rPr>
              <a:t>Suppresses</a:t>
            </a:r>
            <a:r>
              <a:rPr lang="fr-FR" sz="2000" dirty="0">
                <a:solidFill>
                  <a:prstClr val="black"/>
                </a:solidFill>
                <a:latin typeface="Arial" panose="020B0604020202020204" pitchFamily="34" charset="0"/>
                <a:cs typeface="Arial" panose="020B0604020202020204" pitchFamily="34" charset="0"/>
              </a:rPr>
              <a:t> hot </a:t>
            </a:r>
            <a:r>
              <a:rPr lang="fr-FR" sz="2000" dirty="0" err="1">
                <a:solidFill>
                  <a:prstClr val="black"/>
                </a:solidFill>
                <a:latin typeface="Arial" panose="020B0604020202020204" pitchFamily="34" charset="0"/>
                <a:cs typeface="Arial" panose="020B0604020202020204" pitchFamily="34" charset="0"/>
              </a:rPr>
              <a:t>tail</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generation</a:t>
            </a:r>
            <a:r>
              <a:rPr lang="fr-FR" sz="2000" dirty="0">
                <a:solidFill>
                  <a:prstClr val="black"/>
                </a:solidFill>
                <a:latin typeface="Arial" panose="020B0604020202020204" pitchFamily="34" charset="0"/>
                <a:cs typeface="Arial" panose="020B0604020202020204" pitchFamily="34" charset="0"/>
              </a:rPr>
              <a:t> by </a:t>
            </a:r>
            <a:r>
              <a:rPr lang="fr-FR" sz="2000" dirty="0" err="1">
                <a:solidFill>
                  <a:prstClr val="black"/>
                </a:solidFill>
                <a:latin typeface="Arial" panose="020B0604020202020204" pitchFamily="34" charset="0"/>
                <a:cs typeface="Arial" panose="020B0604020202020204" pitchFamily="34" charset="0"/>
              </a:rPr>
              <a:t>increasing</a:t>
            </a:r>
            <a:r>
              <a:rPr lang="fr-FR" sz="2000" dirty="0">
                <a:solidFill>
                  <a:prstClr val="black"/>
                </a:solidFill>
                <a:latin typeface="Arial" panose="020B0604020202020204" pitchFamily="34" charset="0"/>
                <a:cs typeface="Arial" panose="020B0604020202020204" pitchFamily="34" charset="0"/>
              </a:rPr>
              <a:t> the </a:t>
            </a:r>
            <a:r>
              <a:rPr lang="fr-FR" sz="2000" dirty="0" err="1">
                <a:solidFill>
                  <a:prstClr val="black"/>
                </a:solidFill>
                <a:latin typeface="Arial" panose="020B0604020202020204" pitchFamily="34" charset="0"/>
                <a:cs typeface="Arial" panose="020B0604020202020204" pitchFamily="34" charset="0"/>
              </a:rPr>
              <a:t>collisionality</a:t>
            </a:r>
            <a:r>
              <a:rPr lang="fr-FR" sz="2000" dirty="0">
                <a:solidFill>
                  <a:prstClr val="black"/>
                </a:solidFill>
                <a:latin typeface="Arial" panose="020B0604020202020204" pitchFamily="34" charset="0"/>
                <a:cs typeface="Arial" panose="020B0604020202020204" pitchFamily="34" charset="0"/>
              </a:rPr>
              <a:t> </a:t>
            </a:r>
          </a:p>
          <a:p>
            <a:pPr marL="838190" lvl="1"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a:t>
            </a:r>
            <a:r>
              <a:rPr lang="fr-FR" sz="2000" dirty="0" err="1">
                <a:solidFill>
                  <a:prstClr val="black"/>
                </a:solidFill>
                <a:latin typeface="Arial" panose="020B0604020202020204" pitchFamily="34" charset="0"/>
                <a:cs typeface="Arial" panose="020B0604020202020204" pitchFamily="34" charset="0"/>
              </a:rPr>
              <a:t>Moderately</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reduces</a:t>
            </a:r>
            <a:r>
              <a:rPr lang="fr-FR" sz="2000" dirty="0">
                <a:solidFill>
                  <a:prstClr val="black"/>
                </a:solidFill>
                <a:latin typeface="Arial" panose="020B0604020202020204" pitchFamily="34" charset="0"/>
                <a:cs typeface="Arial" panose="020B0604020202020204" pitchFamily="34" charset="0"/>
              </a:rPr>
              <a:t> the avalanche gain </a:t>
            </a:r>
            <a:r>
              <a:rPr lang="fr-FR" sz="2000" dirty="0" err="1">
                <a:solidFill>
                  <a:prstClr val="black"/>
                </a:solidFill>
                <a:latin typeface="Arial" panose="020B0604020202020204" pitchFamily="34" charset="0"/>
                <a:cs typeface="Arial" panose="020B0604020202020204" pitchFamily="34" charset="0"/>
              </a:rPr>
              <a:t>G</a:t>
            </a:r>
            <a:r>
              <a:rPr lang="fr-FR" sz="2000" baseline="-25000" dirty="0" err="1">
                <a:solidFill>
                  <a:prstClr val="black"/>
                </a:solidFill>
                <a:latin typeface="Arial" panose="020B0604020202020204" pitchFamily="34" charset="0"/>
                <a:cs typeface="Arial" panose="020B0604020202020204" pitchFamily="34" charset="0"/>
              </a:rPr>
              <a:t>av</a:t>
            </a:r>
            <a:r>
              <a:rPr lang="fr-FR" sz="2000" dirty="0">
                <a:solidFill>
                  <a:prstClr val="black"/>
                </a:solidFill>
                <a:latin typeface="Arial" panose="020B0604020202020204" pitchFamily="34" charset="0"/>
                <a:cs typeface="Arial" panose="020B0604020202020204" pitchFamily="34" charset="0"/>
              </a:rPr>
              <a:t> by </a:t>
            </a:r>
            <a:r>
              <a:rPr lang="fr-FR" sz="2000" dirty="0" err="1">
                <a:solidFill>
                  <a:prstClr val="black"/>
                </a:solidFill>
                <a:latin typeface="Arial" panose="020B0604020202020204" pitchFamily="34" charset="0"/>
                <a:cs typeface="Arial" panose="020B0604020202020204" pitchFamily="34" charset="0"/>
              </a:rPr>
              <a:t>raising</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E</a:t>
            </a:r>
            <a:r>
              <a:rPr lang="fr-FR" sz="2000" baseline="-25000" dirty="0" err="1">
                <a:solidFill>
                  <a:prstClr val="black"/>
                </a:solidFill>
                <a:latin typeface="Arial" panose="020B0604020202020204" pitchFamily="34" charset="0"/>
                <a:cs typeface="Arial" panose="020B0604020202020204" pitchFamily="34" charset="0"/>
              </a:rPr>
              <a:t>c</a:t>
            </a:r>
            <a:endParaRPr lang="fr-FR" sz="2000" baseline="-25000" dirty="0">
              <a:solidFill>
                <a:prstClr val="black"/>
              </a:solidFill>
              <a:latin typeface="Arial" panose="020B0604020202020204" pitchFamily="34" charset="0"/>
              <a:cs typeface="Arial" panose="020B0604020202020204" pitchFamily="34" charset="0"/>
            </a:endParaRPr>
          </a:p>
        </p:txBody>
      </p:sp>
      <p:sp>
        <p:nvSpPr>
          <p:cNvPr id="5" name="Espace réservé du pied de page 3">
            <a:extLst>
              <a:ext uri="{FF2B5EF4-FFF2-40B4-BE49-F238E27FC236}">
                <a16:creationId xmlns:a16="http://schemas.microsoft.com/office/drawing/2014/main" id="{7AAAC4FB-9672-4597-A2F1-43EDA1E09E1A}"/>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20</a:t>
            </a:fld>
            <a:endParaRPr lang="en-GB" sz="1600" dirty="0">
              <a:solidFill>
                <a:prstClr val="black"/>
              </a:solidFill>
            </a:endParaRPr>
          </a:p>
        </p:txBody>
      </p:sp>
    </p:spTree>
    <p:extLst>
      <p:ext uri="{BB962C8B-B14F-4D97-AF65-F5344CB8AC3E}">
        <p14:creationId xmlns:p14="http://schemas.microsoft.com/office/powerpoint/2010/main" val="3519882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432B07E-52B7-4A13-AD19-C31A55411CFF}"/>
              </a:ext>
            </a:extLst>
          </p:cNvPr>
          <p:cNvPicPr>
            <a:picLocks noChangeAspect="1"/>
          </p:cNvPicPr>
          <p:nvPr/>
        </p:nvPicPr>
        <p:blipFill>
          <a:blip r:embed="rId2"/>
          <a:stretch>
            <a:fillRect/>
          </a:stretch>
        </p:blipFill>
        <p:spPr>
          <a:xfrm>
            <a:off x="2192324" y="792553"/>
            <a:ext cx="7635902" cy="419136"/>
          </a:xfrm>
          <a:prstGeom prst="rect">
            <a:avLst/>
          </a:prstGeom>
        </p:spPr>
      </p:pic>
      <p:pic>
        <p:nvPicPr>
          <p:cNvPr id="5" name="Image 4">
            <a:extLst>
              <a:ext uri="{FF2B5EF4-FFF2-40B4-BE49-F238E27FC236}">
                <a16:creationId xmlns:a16="http://schemas.microsoft.com/office/drawing/2014/main" id="{DF607A62-6E08-4C6D-AA38-4C0903C638D8}"/>
              </a:ext>
            </a:extLst>
          </p:cNvPr>
          <p:cNvPicPr>
            <a:picLocks noChangeAspect="1"/>
          </p:cNvPicPr>
          <p:nvPr/>
        </p:nvPicPr>
        <p:blipFill rotWithShape="1">
          <a:blip r:embed="rId3"/>
          <a:srcRect t="50240" r="50860"/>
          <a:stretch/>
        </p:blipFill>
        <p:spPr>
          <a:xfrm>
            <a:off x="42352" y="1581021"/>
            <a:ext cx="5596448" cy="2533821"/>
          </a:xfrm>
          <a:prstGeom prst="rect">
            <a:avLst/>
          </a:prstGeom>
        </p:spPr>
      </p:pic>
      <p:sp>
        <p:nvSpPr>
          <p:cNvPr id="8" name="ZoneTexte 7">
            <a:extLst>
              <a:ext uri="{FF2B5EF4-FFF2-40B4-BE49-F238E27FC236}">
                <a16:creationId xmlns:a16="http://schemas.microsoft.com/office/drawing/2014/main" id="{BC4F61B0-8F49-45F6-B8B6-9A82B97A42BB}"/>
              </a:ext>
            </a:extLst>
          </p:cNvPr>
          <p:cNvSpPr txBox="1"/>
          <p:nvPr/>
        </p:nvSpPr>
        <p:spPr>
          <a:xfrm>
            <a:off x="820936" y="1211689"/>
            <a:ext cx="4751189" cy="369332"/>
          </a:xfrm>
          <a:prstGeom prst="rect">
            <a:avLst/>
          </a:prstGeom>
          <a:noFill/>
        </p:spPr>
        <p:txBody>
          <a:bodyPr wrap="square" rtlCol="0">
            <a:spAutoFit/>
          </a:bodyPr>
          <a:lstStyle/>
          <a:p>
            <a:pPr algn="ctr" defTabSz="1219170"/>
            <a:r>
              <a:rPr lang="en-US" b="1" dirty="0">
                <a:latin typeface="Arial" panose="020B0604020202020204" pitchFamily="34" charset="0"/>
                <a:cs typeface="Arial" panose="020B0604020202020204" pitchFamily="34" charset="0"/>
              </a:rPr>
              <a:t>15 MA L-mode plasma, </a:t>
            </a:r>
            <a:r>
              <a:rPr lang="en-US" b="1" u="sng" dirty="0">
                <a:latin typeface="Arial" panose="020B0604020202020204" pitchFamily="34" charset="0"/>
                <a:cs typeface="Arial" panose="020B0604020202020204" pitchFamily="34" charset="0"/>
              </a:rPr>
              <a:t>no nuclear seeds</a:t>
            </a:r>
          </a:p>
        </p:txBody>
      </p:sp>
      <p:pic>
        <p:nvPicPr>
          <p:cNvPr id="7" name="Image 6">
            <a:extLst>
              <a:ext uri="{FF2B5EF4-FFF2-40B4-BE49-F238E27FC236}">
                <a16:creationId xmlns:a16="http://schemas.microsoft.com/office/drawing/2014/main" id="{D290C6F7-16F7-4A89-8F64-2CB179F349FC}"/>
              </a:ext>
            </a:extLst>
          </p:cNvPr>
          <p:cNvPicPr>
            <a:picLocks noChangeAspect="1"/>
          </p:cNvPicPr>
          <p:nvPr/>
        </p:nvPicPr>
        <p:blipFill>
          <a:blip r:embed="rId4"/>
          <a:stretch>
            <a:fillRect/>
          </a:stretch>
        </p:blipFill>
        <p:spPr>
          <a:xfrm>
            <a:off x="6285888" y="1581021"/>
            <a:ext cx="5324475" cy="2463280"/>
          </a:xfrm>
          <a:prstGeom prst="rect">
            <a:avLst/>
          </a:prstGeom>
        </p:spPr>
      </p:pic>
      <p:sp>
        <p:nvSpPr>
          <p:cNvPr id="11" name="ZoneTexte 10">
            <a:extLst>
              <a:ext uri="{FF2B5EF4-FFF2-40B4-BE49-F238E27FC236}">
                <a16:creationId xmlns:a16="http://schemas.microsoft.com/office/drawing/2014/main" id="{13878A8E-B979-47B9-9BFE-FF581FDB3E88}"/>
              </a:ext>
            </a:extLst>
          </p:cNvPr>
          <p:cNvSpPr txBox="1"/>
          <p:nvPr/>
        </p:nvSpPr>
        <p:spPr>
          <a:xfrm>
            <a:off x="6619877" y="1211689"/>
            <a:ext cx="5153015" cy="369332"/>
          </a:xfrm>
          <a:prstGeom prst="rect">
            <a:avLst/>
          </a:prstGeom>
          <a:noFill/>
        </p:spPr>
        <p:txBody>
          <a:bodyPr wrap="square" rtlCol="0">
            <a:spAutoFit/>
          </a:bodyPr>
          <a:lstStyle/>
          <a:p>
            <a:pPr algn="ctr" defTabSz="1219170"/>
            <a:r>
              <a:rPr lang="en-US" b="1" dirty="0">
                <a:latin typeface="Arial" panose="020B0604020202020204" pitchFamily="34" charset="0"/>
                <a:cs typeface="Arial" panose="020B0604020202020204" pitchFamily="34" charset="0"/>
              </a:rPr>
              <a:t>15 MA H-mode plasma, </a:t>
            </a:r>
            <a:r>
              <a:rPr lang="en-US" b="1" u="sng" dirty="0">
                <a:latin typeface="Arial" panose="020B0604020202020204" pitchFamily="34" charset="0"/>
                <a:cs typeface="Arial" panose="020B0604020202020204" pitchFamily="34" charset="0"/>
              </a:rPr>
              <a:t>with nuclear seeds</a:t>
            </a:r>
          </a:p>
        </p:txBody>
      </p:sp>
      <p:sp>
        <p:nvSpPr>
          <p:cNvPr id="14" name="ZoneTexte 13">
            <a:extLst>
              <a:ext uri="{FF2B5EF4-FFF2-40B4-BE49-F238E27FC236}">
                <a16:creationId xmlns:a16="http://schemas.microsoft.com/office/drawing/2014/main" id="{485F8FAF-4446-47E9-9612-E5C82E6B219E}"/>
              </a:ext>
            </a:extLst>
          </p:cNvPr>
          <p:cNvSpPr txBox="1"/>
          <p:nvPr/>
        </p:nvSpPr>
        <p:spPr>
          <a:xfrm>
            <a:off x="6401416" y="4376976"/>
            <a:ext cx="5646324" cy="1631216"/>
          </a:xfrm>
          <a:prstGeom prst="rect">
            <a:avLst/>
          </a:prstGeom>
          <a:noFill/>
        </p:spPr>
        <p:txBody>
          <a:bodyPr wrap="square" rtlCol="0">
            <a:spAutoFit/>
          </a:bodyPr>
          <a:lstStyle/>
          <a:p>
            <a:pPr marL="380990"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Multi-MA RE </a:t>
            </a:r>
            <a:r>
              <a:rPr lang="fr-FR" sz="2000" dirty="0" err="1">
                <a:solidFill>
                  <a:prstClr val="black"/>
                </a:solidFill>
                <a:latin typeface="Arial" panose="020B0604020202020204" pitchFamily="34" charset="0"/>
                <a:cs typeface="Arial" panose="020B0604020202020204" pitchFamily="34" charset="0"/>
              </a:rPr>
              <a:t>beam</a:t>
            </a:r>
            <a:r>
              <a:rPr lang="fr-FR" sz="2000"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cannot</a:t>
            </a:r>
            <a:r>
              <a:rPr lang="fr-FR" sz="2000" b="1"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be</a:t>
            </a:r>
            <a:r>
              <a:rPr lang="fr-FR" sz="2000" b="1"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avoided</a:t>
            </a:r>
            <a:r>
              <a:rPr lang="fr-FR" sz="2000" b="1"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because</a:t>
            </a:r>
            <a:r>
              <a:rPr lang="fr-FR" sz="2000" dirty="0">
                <a:solidFill>
                  <a:prstClr val="black"/>
                </a:solidFill>
                <a:latin typeface="Arial" panose="020B0604020202020204" pitchFamily="34" charset="0"/>
                <a:cs typeface="Arial" panose="020B0604020202020204" pitchFamily="34" charset="0"/>
              </a:rPr>
              <a:t> of </a:t>
            </a:r>
            <a:r>
              <a:rPr lang="fr-FR" sz="2000" dirty="0" err="1">
                <a:solidFill>
                  <a:prstClr val="black"/>
                </a:solidFill>
                <a:latin typeface="Arial" panose="020B0604020202020204" pitchFamily="34" charset="0"/>
                <a:cs typeface="Arial" panose="020B0604020202020204" pitchFamily="34" charset="0"/>
              </a:rPr>
              <a:t>unavoidable</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nuclear</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seeds</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combined</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with</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very</a:t>
            </a:r>
            <a:r>
              <a:rPr lang="fr-FR" sz="2000" dirty="0">
                <a:solidFill>
                  <a:prstClr val="black"/>
                </a:solidFill>
                <a:latin typeface="Arial" panose="020B0604020202020204" pitchFamily="34" charset="0"/>
                <a:cs typeface="Arial" panose="020B0604020202020204" pitchFamily="34" charset="0"/>
              </a:rPr>
              <a:t> large avalanche gain</a:t>
            </a:r>
          </a:p>
          <a:p>
            <a:pPr marL="380990" indent="-380990" defTabSz="1219170">
              <a:buFont typeface="Arial" panose="020B0604020202020204" pitchFamily="34" charset="0"/>
              <a:buChar char="•"/>
            </a:pPr>
            <a:endParaRPr lang="fr-FR" sz="2000" dirty="0">
              <a:solidFill>
                <a:prstClr val="black"/>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But </a:t>
            </a:r>
            <a:r>
              <a:rPr lang="fr-FR" sz="2000" dirty="0" err="1">
                <a:solidFill>
                  <a:prstClr val="black"/>
                </a:solidFill>
                <a:latin typeface="Arial" panose="020B0604020202020204" pitchFamily="34" charset="0"/>
                <a:cs typeface="Arial" panose="020B0604020202020204" pitchFamily="34" charset="0"/>
              </a:rPr>
              <a:t>these</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predictions</a:t>
            </a:r>
            <a:r>
              <a:rPr lang="fr-FR" sz="2000"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may</a:t>
            </a:r>
            <a:r>
              <a:rPr lang="fr-FR" sz="2000" b="1"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be</a:t>
            </a:r>
            <a:r>
              <a:rPr lang="fr-FR" sz="2000" b="1"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pessimistic</a:t>
            </a:r>
            <a:r>
              <a:rPr lang="fr-FR" sz="2000" dirty="0">
                <a:solidFill>
                  <a:prstClr val="black"/>
                </a:solidFill>
                <a:latin typeface="Arial" panose="020B0604020202020204" pitchFamily="34" charset="0"/>
                <a:cs typeface="Arial" panose="020B0604020202020204" pitchFamily="34" charset="0"/>
              </a:rPr>
              <a:t>…</a:t>
            </a:r>
          </a:p>
        </p:txBody>
      </p:sp>
      <p:cxnSp>
        <p:nvCxnSpPr>
          <p:cNvPr id="16" name="Connecteur droit 15">
            <a:extLst>
              <a:ext uri="{FF2B5EF4-FFF2-40B4-BE49-F238E27FC236}">
                <a16:creationId xmlns:a16="http://schemas.microsoft.com/office/drawing/2014/main" id="{CA09D3BC-C980-4414-B513-60B9079F41AD}"/>
              </a:ext>
            </a:extLst>
          </p:cNvPr>
          <p:cNvCxnSpPr/>
          <p:nvPr/>
        </p:nvCxnSpPr>
        <p:spPr>
          <a:xfrm>
            <a:off x="6010275" y="1396355"/>
            <a:ext cx="0" cy="482347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sp>
        <p:nvSpPr>
          <p:cNvPr id="17" name="ZoneTexte 16">
            <a:extLst>
              <a:ext uri="{FF2B5EF4-FFF2-40B4-BE49-F238E27FC236}">
                <a16:creationId xmlns:a16="http://schemas.microsoft.com/office/drawing/2014/main" id="{E7F0D2C8-9803-48D3-9BAB-A3BE3CC62507}"/>
              </a:ext>
            </a:extLst>
          </p:cNvPr>
          <p:cNvSpPr txBox="1"/>
          <p:nvPr/>
        </p:nvSpPr>
        <p:spPr>
          <a:xfrm>
            <a:off x="229216" y="4376976"/>
            <a:ext cx="5596447" cy="1631216"/>
          </a:xfrm>
          <a:prstGeom prst="rect">
            <a:avLst/>
          </a:prstGeom>
          <a:noFill/>
        </p:spPr>
        <p:txBody>
          <a:bodyPr wrap="square" rtlCol="0">
            <a:spAutoFit/>
          </a:bodyPr>
          <a:lstStyle/>
          <a:p>
            <a:pPr marL="380990"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RE </a:t>
            </a:r>
            <a:r>
              <a:rPr lang="fr-FR" sz="2000" dirty="0" err="1">
                <a:solidFill>
                  <a:prstClr val="black"/>
                </a:solidFill>
                <a:latin typeface="Arial" panose="020B0604020202020204" pitchFamily="34" charset="0"/>
                <a:cs typeface="Arial" panose="020B0604020202020204" pitchFamily="34" charset="0"/>
              </a:rPr>
              <a:t>beam</a:t>
            </a:r>
            <a:r>
              <a:rPr lang="fr-FR" sz="2000" dirty="0">
                <a:solidFill>
                  <a:prstClr val="black"/>
                </a:solidFill>
                <a:latin typeface="Arial" panose="020B0604020202020204" pitchFamily="34" charset="0"/>
                <a:cs typeface="Arial" panose="020B0604020202020204" pitchFamily="34" charset="0"/>
              </a:rPr>
              <a:t> </a:t>
            </a:r>
            <a:r>
              <a:rPr lang="fr-FR" sz="2000" b="1" dirty="0">
                <a:solidFill>
                  <a:prstClr val="black"/>
                </a:solidFill>
                <a:latin typeface="Arial" panose="020B0604020202020204" pitchFamily="34" charset="0"/>
                <a:cs typeface="Arial" panose="020B0604020202020204" pitchFamily="34" charset="0"/>
              </a:rPr>
              <a:t>can </a:t>
            </a:r>
            <a:r>
              <a:rPr lang="fr-FR" sz="2000" b="1" dirty="0" err="1">
                <a:solidFill>
                  <a:prstClr val="black"/>
                </a:solidFill>
                <a:latin typeface="Arial" panose="020B0604020202020204" pitchFamily="34" charset="0"/>
                <a:cs typeface="Arial" panose="020B0604020202020204" pitchFamily="34" charset="0"/>
              </a:rPr>
              <a:t>be</a:t>
            </a:r>
            <a:r>
              <a:rPr lang="fr-FR" sz="2000" b="1"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avoided</a:t>
            </a:r>
            <a:r>
              <a:rPr lang="fr-FR" sz="2000" b="1" dirty="0">
                <a:solidFill>
                  <a:prstClr val="black"/>
                </a:solidFill>
                <a:latin typeface="Arial" panose="020B0604020202020204" pitchFamily="34" charset="0"/>
                <a:cs typeface="Arial" panose="020B0604020202020204" pitchFamily="34" charset="0"/>
              </a:rPr>
              <a:t> </a:t>
            </a:r>
            <a:r>
              <a:rPr lang="fr-FR" sz="2000" dirty="0">
                <a:solidFill>
                  <a:prstClr val="black"/>
                </a:solidFill>
                <a:latin typeface="Arial" panose="020B0604020202020204" pitchFamily="34" charset="0"/>
                <a:cs typeface="Arial" panose="020B0604020202020204" pitchFamily="34" charset="0"/>
              </a:rPr>
              <a:t>by </a:t>
            </a:r>
            <a:r>
              <a:rPr lang="fr-FR" sz="2000" dirty="0" err="1">
                <a:solidFill>
                  <a:prstClr val="black"/>
                </a:solidFill>
                <a:latin typeface="Arial" panose="020B0604020202020204" pitchFamily="34" charset="0"/>
                <a:cs typeface="Arial" panose="020B0604020202020204" pitchFamily="34" charset="0"/>
              </a:rPr>
              <a:t>suppressing</a:t>
            </a:r>
            <a:r>
              <a:rPr lang="fr-FR" sz="2000" dirty="0">
                <a:solidFill>
                  <a:prstClr val="black"/>
                </a:solidFill>
                <a:latin typeface="Arial" panose="020B0604020202020204" pitchFamily="34" charset="0"/>
                <a:cs typeface="Arial" panose="020B0604020202020204" pitchFamily="34" charset="0"/>
              </a:rPr>
              <a:t> the hot </a:t>
            </a:r>
            <a:r>
              <a:rPr lang="fr-FR" sz="2000" dirty="0" err="1">
                <a:solidFill>
                  <a:prstClr val="black"/>
                </a:solidFill>
                <a:latin typeface="Arial" panose="020B0604020202020204" pitchFamily="34" charset="0"/>
                <a:cs typeface="Arial" panose="020B0604020202020204" pitchFamily="34" charset="0"/>
              </a:rPr>
              <a:t>tail</a:t>
            </a:r>
            <a:r>
              <a:rPr lang="fr-FR" sz="2000" dirty="0">
                <a:solidFill>
                  <a:prstClr val="black"/>
                </a:solidFill>
                <a:latin typeface="Arial" panose="020B0604020202020204" pitchFamily="34" charset="0"/>
                <a:cs typeface="Arial" panose="020B0604020202020204" pitchFamily="34" charset="0"/>
              </a:rPr>
              <a:t> (+ </a:t>
            </a:r>
            <a:r>
              <a:rPr lang="fr-FR" sz="2000" dirty="0" err="1">
                <a:solidFill>
                  <a:prstClr val="black"/>
                </a:solidFill>
                <a:latin typeface="Arial" panose="020B0604020202020204" pitchFamily="34" charset="0"/>
                <a:cs typeface="Arial" panose="020B0604020202020204" pitchFamily="34" charset="0"/>
              </a:rPr>
              <a:t>Dreicer</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seeds</a:t>
            </a:r>
            <a:endParaRPr lang="fr-FR" sz="2000" dirty="0">
              <a:solidFill>
                <a:prstClr val="black"/>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pPr>
            <a:endParaRPr lang="fr-FR" sz="2000" dirty="0">
              <a:solidFill>
                <a:prstClr val="black"/>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Most effective </a:t>
            </a:r>
            <a:r>
              <a:rPr lang="fr-FR" sz="2000" dirty="0" err="1">
                <a:solidFill>
                  <a:prstClr val="black"/>
                </a:solidFill>
                <a:latin typeface="Arial" panose="020B0604020202020204" pitchFamily="34" charset="0"/>
                <a:cs typeface="Arial" panose="020B0604020202020204" pitchFamily="34" charset="0"/>
              </a:rPr>
              <a:t>method</a:t>
            </a:r>
            <a:r>
              <a:rPr lang="fr-FR" sz="2000"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staggered</a:t>
            </a:r>
            <a:r>
              <a:rPr lang="fr-FR" sz="2000" b="1" dirty="0">
                <a:solidFill>
                  <a:prstClr val="black"/>
                </a:solidFill>
                <a:latin typeface="Arial" panose="020B0604020202020204" pitchFamily="34" charset="0"/>
                <a:cs typeface="Arial" panose="020B0604020202020204" pitchFamily="34" charset="0"/>
              </a:rPr>
              <a:t> injection</a:t>
            </a:r>
            <a:r>
              <a:rPr lang="fr-FR" sz="2000" dirty="0">
                <a:solidFill>
                  <a:prstClr val="black"/>
                </a:solidFill>
                <a:latin typeface="Arial" panose="020B0604020202020204" pitchFamily="34" charset="0"/>
                <a:cs typeface="Arial" panose="020B0604020202020204" pitchFamily="34" charset="0"/>
              </a:rPr>
              <a:t>, i.e. pure H SPI </a:t>
            </a:r>
            <a:r>
              <a:rPr lang="fr-FR" sz="2000" dirty="0" err="1">
                <a:solidFill>
                  <a:prstClr val="black"/>
                </a:solidFill>
                <a:latin typeface="Arial" panose="020B0604020202020204" pitchFamily="34" charset="0"/>
                <a:cs typeface="Arial" panose="020B0604020202020204" pitchFamily="34" charset="0"/>
              </a:rPr>
              <a:t>followed</a:t>
            </a:r>
            <a:r>
              <a:rPr lang="fr-FR" sz="2000" dirty="0">
                <a:solidFill>
                  <a:prstClr val="black"/>
                </a:solidFill>
                <a:latin typeface="Arial" panose="020B0604020202020204" pitchFamily="34" charset="0"/>
                <a:cs typeface="Arial" panose="020B0604020202020204" pitchFamily="34" charset="0"/>
              </a:rPr>
              <a:t> by </a:t>
            </a:r>
            <a:r>
              <a:rPr lang="fr-FR" sz="2000" dirty="0" err="1">
                <a:solidFill>
                  <a:prstClr val="black"/>
                </a:solidFill>
                <a:latin typeface="Arial" panose="020B0604020202020204" pitchFamily="34" charset="0"/>
                <a:cs typeface="Arial" panose="020B0604020202020204" pitchFamily="34" charset="0"/>
              </a:rPr>
              <a:t>H+Ne</a:t>
            </a:r>
            <a:r>
              <a:rPr lang="fr-FR" sz="2000" dirty="0">
                <a:solidFill>
                  <a:prstClr val="black"/>
                </a:solidFill>
                <a:latin typeface="Arial" panose="020B0604020202020204" pitchFamily="34" charset="0"/>
                <a:cs typeface="Arial" panose="020B0604020202020204" pitchFamily="34" charset="0"/>
              </a:rPr>
              <a:t> SPI </a:t>
            </a:r>
            <a:endParaRPr lang="en-US" sz="2000" dirty="0">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7BC10CE9-AF5F-41D5-85B5-CFCA6B9F01CC}"/>
              </a:ext>
            </a:extLst>
          </p:cNvPr>
          <p:cNvSpPr txBox="1"/>
          <p:nvPr/>
        </p:nvSpPr>
        <p:spPr>
          <a:xfrm>
            <a:off x="10303860" y="792553"/>
            <a:ext cx="1791507" cy="369332"/>
          </a:xfrm>
          <a:prstGeom prst="rect">
            <a:avLst/>
          </a:prstGeom>
          <a:noFill/>
        </p:spPr>
        <p:txBody>
          <a:bodyPr wrap="square">
            <a:spAutoFit/>
          </a:bodyPr>
          <a:lstStyle/>
          <a:p>
            <a:pPr algn="ctr" defTabSz="1219170"/>
            <a:r>
              <a:rPr lang="fr-FR" dirty="0">
                <a:solidFill>
                  <a:srgbClr val="0000FF"/>
                </a:solidFill>
                <a:latin typeface="Arial" panose="020B0604020202020204" pitchFamily="34" charset="0"/>
                <a:cs typeface="Arial" panose="020B0604020202020204" pitchFamily="34" charset="0"/>
              </a:rPr>
              <a:t>[</a:t>
            </a:r>
            <a:r>
              <a:rPr lang="fr-FR" dirty="0" err="1">
                <a:solidFill>
                  <a:srgbClr val="0000FF"/>
                </a:solidFill>
                <a:latin typeface="Arial" panose="020B0604020202020204" pitchFamily="34" charset="0"/>
                <a:cs typeface="Arial" panose="020B0604020202020204" pitchFamily="34" charset="0"/>
              </a:rPr>
              <a:t>Votta</a:t>
            </a:r>
            <a:r>
              <a:rPr lang="fr-FR" dirty="0">
                <a:solidFill>
                  <a:srgbClr val="0000FF"/>
                </a:solidFill>
                <a:latin typeface="Arial" panose="020B0604020202020204" pitchFamily="34" charset="0"/>
                <a:cs typeface="Arial" panose="020B0604020202020204" pitchFamily="34" charset="0"/>
              </a:rPr>
              <a:t>, in </a:t>
            </a:r>
            <a:r>
              <a:rPr lang="fr-FR" dirty="0" err="1">
                <a:solidFill>
                  <a:srgbClr val="0000FF"/>
                </a:solidFill>
                <a:latin typeface="Arial" panose="020B0604020202020204" pitchFamily="34" charset="0"/>
                <a:cs typeface="Arial" panose="020B0604020202020204" pitchFamily="34" charset="0"/>
              </a:rPr>
              <a:t>prep</a:t>
            </a:r>
            <a:r>
              <a:rPr lang="fr-FR" dirty="0">
                <a:solidFill>
                  <a:srgbClr val="0000FF"/>
                </a:solidFill>
                <a:latin typeface="Arial" panose="020B0604020202020204" pitchFamily="34" charset="0"/>
                <a:cs typeface="Arial" panose="020B0604020202020204" pitchFamily="34" charset="0"/>
              </a:rPr>
              <a:t>.]</a:t>
            </a:r>
          </a:p>
        </p:txBody>
      </p:sp>
      <p:sp>
        <p:nvSpPr>
          <p:cNvPr id="12" name="Espace réservé du pied de page 3">
            <a:extLst>
              <a:ext uri="{FF2B5EF4-FFF2-40B4-BE49-F238E27FC236}">
                <a16:creationId xmlns:a16="http://schemas.microsoft.com/office/drawing/2014/main" id="{DC47F852-863A-4099-809C-7B80E5A2724B}"/>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21</a:t>
            </a:fld>
            <a:endParaRPr lang="en-GB" sz="1600" dirty="0">
              <a:solidFill>
                <a:prstClr val="black"/>
              </a:solidFill>
            </a:endParaRPr>
          </a:p>
        </p:txBody>
      </p:sp>
    </p:spTree>
    <p:extLst>
      <p:ext uri="{BB962C8B-B14F-4D97-AF65-F5344CB8AC3E}">
        <p14:creationId xmlns:p14="http://schemas.microsoft.com/office/powerpoint/2010/main" val="1706031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15C0099-AC91-4DE1-A960-C3128AD25726}"/>
              </a:ext>
            </a:extLst>
          </p:cNvPr>
          <p:cNvPicPr>
            <a:picLocks noChangeAspect="1"/>
          </p:cNvPicPr>
          <p:nvPr/>
        </p:nvPicPr>
        <p:blipFill>
          <a:blip r:embed="rId2"/>
          <a:stretch>
            <a:fillRect/>
          </a:stretch>
        </p:blipFill>
        <p:spPr>
          <a:xfrm>
            <a:off x="2563022" y="2583301"/>
            <a:ext cx="5704670" cy="3175600"/>
          </a:xfrm>
          <a:prstGeom prst="rect">
            <a:avLst/>
          </a:prstGeom>
        </p:spPr>
      </p:pic>
      <p:sp>
        <p:nvSpPr>
          <p:cNvPr id="9" name="ZoneTexte 8">
            <a:extLst>
              <a:ext uri="{FF2B5EF4-FFF2-40B4-BE49-F238E27FC236}">
                <a16:creationId xmlns:a16="http://schemas.microsoft.com/office/drawing/2014/main" id="{FD2DB1B0-5DC8-42DD-9EBA-920F780A320F}"/>
              </a:ext>
            </a:extLst>
          </p:cNvPr>
          <p:cNvSpPr txBox="1"/>
          <p:nvPr/>
        </p:nvSpPr>
        <p:spPr>
          <a:xfrm>
            <a:off x="3133719" y="2264274"/>
            <a:ext cx="5133967" cy="369332"/>
          </a:xfrm>
          <a:prstGeom prst="rect">
            <a:avLst/>
          </a:prstGeom>
          <a:noFill/>
        </p:spPr>
        <p:txBody>
          <a:bodyPr wrap="square" rtlCol="0">
            <a:spAutoFit/>
          </a:bodyPr>
          <a:lstStyle/>
          <a:p>
            <a:pPr algn="ctr" defTabSz="1219170"/>
            <a:r>
              <a:rPr lang="en-US" b="1" dirty="0">
                <a:latin typeface="Arial" panose="020B0604020202020204" pitchFamily="34" charset="0"/>
                <a:cs typeface="Arial" panose="020B0604020202020204" pitchFamily="34" charset="0"/>
              </a:rPr>
              <a:t>15 MA H-mode plasma, </a:t>
            </a:r>
            <a:r>
              <a:rPr lang="en-US" b="1" u="sng" dirty="0">
                <a:latin typeface="Arial" panose="020B0604020202020204" pitchFamily="34" charset="0"/>
                <a:cs typeface="Arial" panose="020B0604020202020204" pitchFamily="34" charset="0"/>
              </a:rPr>
              <a:t>with nuclear seeds</a:t>
            </a:r>
          </a:p>
        </p:txBody>
      </p:sp>
      <p:sp>
        <p:nvSpPr>
          <p:cNvPr id="14" name="ZoneTexte 13">
            <a:extLst>
              <a:ext uri="{FF2B5EF4-FFF2-40B4-BE49-F238E27FC236}">
                <a16:creationId xmlns:a16="http://schemas.microsoft.com/office/drawing/2014/main" id="{BA927671-100B-4949-B8FF-4B9C9AC342CD}"/>
              </a:ext>
            </a:extLst>
          </p:cNvPr>
          <p:cNvSpPr txBox="1"/>
          <p:nvPr/>
        </p:nvSpPr>
        <p:spPr>
          <a:xfrm>
            <a:off x="1981200" y="792553"/>
            <a:ext cx="9484578" cy="1323439"/>
          </a:xfrm>
          <a:prstGeom prst="rect">
            <a:avLst/>
          </a:prstGeom>
          <a:noFill/>
        </p:spPr>
        <p:txBody>
          <a:bodyPr wrap="square" rtlCol="0">
            <a:spAutoFit/>
          </a:bodyPr>
          <a:lstStyle/>
          <a:p>
            <a:pPr marL="285750" indent="-285750" defTabSz="1219170">
              <a:buFont typeface="Arial" panose="020B0604020202020204" pitchFamily="34" charset="0"/>
              <a:buChar char="•"/>
            </a:pPr>
            <a:r>
              <a:rPr lang="en-US" sz="2000" dirty="0">
                <a:latin typeface="Arial" panose="020B0604020202020204" pitchFamily="34" charset="0"/>
                <a:cs typeface="Arial" panose="020B0604020202020204" pitchFamily="34" charset="0"/>
              </a:rPr>
              <a:t>Including a </a:t>
            </a:r>
            <a:r>
              <a:rPr lang="en-US" sz="2000" b="1" dirty="0">
                <a:latin typeface="Arial" panose="020B0604020202020204" pitchFamily="34" charset="0"/>
                <a:cs typeface="Arial" panose="020B0604020202020204" pitchFamily="34" charset="0"/>
              </a:rPr>
              <a:t>j profile flattening</a:t>
            </a:r>
            <a:r>
              <a:rPr lang="en-US" sz="2000" dirty="0">
                <a:latin typeface="Arial" panose="020B0604020202020204" pitchFamily="34" charset="0"/>
                <a:cs typeface="Arial" panose="020B0604020202020204" pitchFamily="34" charset="0"/>
              </a:rPr>
              <a:t> during the TQ </a:t>
            </a:r>
            <a:r>
              <a:rPr lang="fr-FR" sz="2000" i="0" dirty="0" err="1">
                <a:solidFill>
                  <a:srgbClr val="202122"/>
                </a:solidFill>
                <a:effectLst/>
                <a:latin typeface="Arial" panose="020B0604020202020204" pitchFamily="34" charset="0"/>
                <a:cs typeface="Arial" panose="020B0604020202020204" pitchFamily="34" charset="0"/>
              </a:rPr>
              <a:t>improves</a:t>
            </a:r>
            <a:r>
              <a:rPr lang="fr-FR" sz="2000" i="0" dirty="0">
                <a:solidFill>
                  <a:srgbClr val="202122"/>
                </a:solidFill>
                <a:effectLst/>
                <a:latin typeface="Arial" panose="020B0604020202020204" pitchFamily="34" charset="0"/>
                <a:cs typeface="Arial" panose="020B0604020202020204" pitchFamily="34" charset="0"/>
              </a:rPr>
              <a:t> prospects</a:t>
            </a:r>
          </a:p>
          <a:p>
            <a:pPr marL="742950" lvl="1" indent="-285750" defTabSz="1219170">
              <a:buFont typeface="Arial" panose="020B0604020202020204" pitchFamily="34" charset="0"/>
              <a:buChar char="–"/>
            </a:pPr>
            <a:r>
              <a:rPr lang="en-US" sz="2000" dirty="0">
                <a:latin typeface="Arial" panose="020B0604020202020204" pitchFamily="34" charset="0"/>
                <a:cs typeface="Arial" panose="020B0604020202020204" pitchFamily="34" charset="0"/>
              </a:rPr>
              <a:t>Related to the I</a:t>
            </a:r>
            <a:r>
              <a:rPr lang="en-US" sz="2000" baseline="-25000" dirty="0">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 spike – a common feature of disruptions</a:t>
            </a:r>
          </a:p>
          <a:p>
            <a:pPr marL="742950" lvl="1" indent="-285750" defTabSz="1219170">
              <a:buFont typeface="Arial" panose="020B0604020202020204" pitchFamily="34" charset="0"/>
              <a:buChar char="–"/>
            </a:pPr>
            <a:r>
              <a:rPr lang="en-US" sz="2000" dirty="0">
                <a:latin typeface="Arial" panose="020B0604020202020204" pitchFamily="34" charset="0"/>
                <a:cs typeface="Arial" panose="020B0604020202020204" pitchFamily="34" charset="0"/>
              </a:rPr>
              <a:t>Modelled in DREAM through a hyper-resistivity term (</a:t>
            </a:r>
            <a:r>
              <a:rPr lang="el-GR" sz="2000" i="0" dirty="0">
                <a:solidFill>
                  <a:srgbClr val="202122"/>
                </a:solidFill>
                <a:effectLst/>
                <a:latin typeface="Arial" panose="020B0604020202020204" pitchFamily="34" charset="0"/>
                <a:cs typeface="Arial" panose="020B0604020202020204" pitchFamily="34" charset="0"/>
              </a:rPr>
              <a:t>Λ</a:t>
            </a:r>
            <a:r>
              <a:rPr lang="fr-FR" sz="2000" i="0" baseline="-25000" dirty="0">
                <a:solidFill>
                  <a:srgbClr val="202122"/>
                </a:solidFill>
                <a:effectLst/>
                <a:latin typeface="Arial" panose="020B0604020202020204" pitchFamily="34" charset="0"/>
                <a:cs typeface="Arial" panose="020B0604020202020204" pitchFamily="34" charset="0"/>
              </a:rPr>
              <a:t>m</a:t>
            </a:r>
            <a:r>
              <a:rPr lang="fr-FR" sz="2000" i="0" dirty="0">
                <a:solidFill>
                  <a:srgbClr val="202122"/>
                </a:solidFill>
                <a:effectLst/>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742950" lvl="1" indent="-285750" defTabSz="1219170">
              <a:buFont typeface="Arial" panose="020B0604020202020204" pitchFamily="34" charset="0"/>
              <a:buChar char="–"/>
            </a:pPr>
            <a:r>
              <a:rPr lang="en-US" sz="2000" dirty="0">
                <a:latin typeface="Arial" panose="020B0604020202020204" pitchFamily="34" charset="0"/>
                <a:cs typeface="Arial" panose="020B0604020202020204" pitchFamily="34" charset="0"/>
              </a:rPr>
              <a:t>Reduces the avalanche gain </a:t>
            </a:r>
            <a:r>
              <a:rPr lang="fr-FR" sz="2000" dirty="0" err="1">
                <a:solidFill>
                  <a:prstClr val="black"/>
                </a:solidFill>
                <a:latin typeface="Arial" panose="020B0604020202020204" pitchFamily="34" charset="0"/>
                <a:cs typeface="Arial" panose="020B0604020202020204" pitchFamily="34" charset="0"/>
              </a:rPr>
              <a:t>G</a:t>
            </a:r>
            <a:r>
              <a:rPr lang="fr-FR" sz="2000" baseline="-25000" dirty="0" err="1">
                <a:solidFill>
                  <a:prstClr val="black"/>
                </a:solidFill>
                <a:latin typeface="Arial" panose="020B0604020202020204" pitchFamily="34" charset="0"/>
                <a:cs typeface="Arial" panose="020B0604020202020204" pitchFamily="34" charset="0"/>
              </a:rPr>
              <a:t>av</a:t>
            </a:r>
            <a:r>
              <a:rPr lang="fr-FR" sz="2000" dirty="0">
                <a:solidFill>
                  <a:prstClr val="black"/>
                </a:solidFill>
                <a:latin typeface="Arial" panose="020B0604020202020204" pitchFamily="34" charset="0"/>
                <a:cs typeface="Arial" panose="020B0604020202020204" pitchFamily="34" charset="0"/>
              </a:rPr>
              <a:t> by </a:t>
            </a:r>
            <a:r>
              <a:rPr lang="fr-FR" sz="2000" dirty="0" err="1">
                <a:solidFill>
                  <a:prstClr val="black"/>
                </a:solidFill>
                <a:latin typeface="Arial" panose="020B0604020202020204" pitchFamily="34" charset="0"/>
                <a:cs typeface="Arial" panose="020B0604020202020204" pitchFamily="34" charset="0"/>
              </a:rPr>
              <a:t>reducing</a:t>
            </a:r>
            <a:r>
              <a:rPr lang="fr-FR" sz="2000" dirty="0">
                <a:solidFill>
                  <a:prstClr val="black"/>
                </a:solidFill>
                <a:latin typeface="Arial" panose="020B0604020202020204" pitchFamily="34" charset="0"/>
                <a:cs typeface="Arial" panose="020B0604020202020204" pitchFamily="34" charset="0"/>
              </a:rPr>
              <a:t> </a:t>
            </a:r>
            <a:r>
              <a:rPr lang="el-GR" sz="2000" dirty="0">
                <a:solidFill>
                  <a:prstClr val="black"/>
                </a:solidFill>
                <a:latin typeface="Arial" panose="020B0604020202020204" pitchFamily="34" charset="0"/>
                <a:cs typeface="Arial" panose="020B0604020202020204" pitchFamily="34" charset="0"/>
              </a:rPr>
              <a:t>Δψ</a:t>
            </a:r>
            <a:endParaRPr lang="en-US" sz="2000"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84B65F15-363D-413A-BDC5-0550F5BE1B3C}"/>
              </a:ext>
            </a:extLst>
          </p:cNvPr>
          <p:cNvSpPr txBox="1"/>
          <p:nvPr/>
        </p:nvSpPr>
        <p:spPr>
          <a:xfrm>
            <a:off x="1820645" y="5877873"/>
            <a:ext cx="8133553" cy="400110"/>
          </a:xfrm>
          <a:prstGeom prst="rect">
            <a:avLst/>
          </a:prstGeom>
          <a:noFill/>
        </p:spPr>
        <p:txBody>
          <a:bodyPr wrap="square" rtlCol="0">
            <a:spAutoFit/>
          </a:bodyPr>
          <a:lstStyle/>
          <a:p>
            <a:pPr marL="285750" indent="-285750" defTabSz="1219170">
              <a:buFont typeface="Symbol" panose="05050102010706020507" pitchFamily="18" charset="2"/>
              <a:buChar char="Þ"/>
            </a:pPr>
            <a:r>
              <a:rPr lang="fr-FR" sz="2000" b="1" dirty="0">
                <a:latin typeface="Arial" panose="020B0604020202020204" pitchFamily="34" charset="0"/>
                <a:cs typeface="Arial" panose="020B0604020202020204" pitchFamily="34" charset="0"/>
              </a:rPr>
              <a:t> RE </a:t>
            </a:r>
            <a:r>
              <a:rPr lang="fr-FR" sz="2000" b="1" dirty="0" err="1">
                <a:latin typeface="Arial" panose="020B0604020202020204" pitchFamily="34" charset="0"/>
                <a:cs typeface="Arial" panose="020B0604020202020204" pitchFamily="34" charset="0"/>
              </a:rPr>
              <a:t>avoidance</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may</a:t>
            </a:r>
            <a:r>
              <a:rPr lang="fr-FR" sz="2000" b="1" dirty="0">
                <a:latin typeface="Arial" panose="020B0604020202020204" pitchFamily="34" charset="0"/>
                <a:cs typeface="Arial" panose="020B0604020202020204" pitchFamily="34" charset="0"/>
              </a:rPr>
              <a:t> not </a:t>
            </a:r>
            <a:r>
              <a:rPr lang="fr-FR" sz="2000" b="1" dirty="0" err="1">
                <a:latin typeface="Arial" panose="020B0604020202020204" pitchFamily="34" charset="0"/>
                <a:cs typeface="Arial" panose="020B0604020202020204" pitchFamily="34" charset="0"/>
              </a:rPr>
              <a:t>be</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hopeless</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even</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with</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nuclear</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seeds</a:t>
            </a:r>
            <a:r>
              <a:rPr lang="fr-FR" sz="2000" b="1"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3D6A5F48-7C6C-4D8E-8014-BBC658DDF2A9}"/>
              </a:ext>
            </a:extLst>
          </p:cNvPr>
          <p:cNvSpPr txBox="1"/>
          <p:nvPr/>
        </p:nvSpPr>
        <p:spPr>
          <a:xfrm>
            <a:off x="10303860" y="792553"/>
            <a:ext cx="1791507" cy="369332"/>
          </a:xfrm>
          <a:prstGeom prst="rect">
            <a:avLst/>
          </a:prstGeom>
          <a:noFill/>
        </p:spPr>
        <p:txBody>
          <a:bodyPr wrap="square">
            <a:spAutoFit/>
          </a:bodyPr>
          <a:lstStyle/>
          <a:p>
            <a:pPr algn="ctr" defTabSz="1219170"/>
            <a:r>
              <a:rPr lang="fr-FR" dirty="0">
                <a:solidFill>
                  <a:srgbClr val="0000FF"/>
                </a:solidFill>
                <a:latin typeface="Arial" panose="020B0604020202020204" pitchFamily="34" charset="0"/>
                <a:cs typeface="Arial" panose="020B0604020202020204" pitchFamily="34" charset="0"/>
              </a:rPr>
              <a:t>[</a:t>
            </a:r>
            <a:r>
              <a:rPr lang="fr-FR" dirty="0" err="1">
                <a:solidFill>
                  <a:srgbClr val="0000FF"/>
                </a:solidFill>
                <a:latin typeface="Arial" panose="020B0604020202020204" pitchFamily="34" charset="0"/>
                <a:cs typeface="Arial" panose="020B0604020202020204" pitchFamily="34" charset="0"/>
              </a:rPr>
              <a:t>Votta</a:t>
            </a:r>
            <a:r>
              <a:rPr lang="fr-FR" dirty="0">
                <a:solidFill>
                  <a:srgbClr val="0000FF"/>
                </a:solidFill>
                <a:latin typeface="Arial" panose="020B0604020202020204" pitchFamily="34" charset="0"/>
                <a:cs typeface="Arial" panose="020B0604020202020204" pitchFamily="34" charset="0"/>
              </a:rPr>
              <a:t>, in </a:t>
            </a:r>
            <a:r>
              <a:rPr lang="fr-FR" dirty="0" err="1">
                <a:solidFill>
                  <a:srgbClr val="0000FF"/>
                </a:solidFill>
                <a:latin typeface="Arial" panose="020B0604020202020204" pitchFamily="34" charset="0"/>
                <a:cs typeface="Arial" panose="020B0604020202020204" pitchFamily="34" charset="0"/>
              </a:rPr>
              <a:t>prep</a:t>
            </a:r>
            <a:r>
              <a:rPr lang="fr-FR" dirty="0">
                <a:solidFill>
                  <a:srgbClr val="0000FF"/>
                </a:solidFill>
                <a:latin typeface="Arial" panose="020B0604020202020204" pitchFamily="34" charset="0"/>
                <a:cs typeface="Arial" panose="020B0604020202020204" pitchFamily="34" charset="0"/>
              </a:rPr>
              <a:t>.]</a:t>
            </a:r>
          </a:p>
        </p:txBody>
      </p:sp>
      <p:sp>
        <p:nvSpPr>
          <p:cNvPr id="8" name="Espace réservé du pied de page 3">
            <a:extLst>
              <a:ext uri="{FF2B5EF4-FFF2-40B4-BE49-F238E27FC236}">
                <a16:creationId xmlns:a16="http://schemas.microsoft.com/office/drawing/2014/main" id="{E360E5AA-4FAD-4F84-B029-0464F5FC7413}"/>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22</a:t>
            </a:fld>
            <a:endParaRPr lang="en-GB" sz="1600" dirty="0">
              <a:solidFill>
                <a:prstClr val="black"/>
              </a:solidFill>
            </a:endParaRPr>
          </a:p>
        </p:txBody>
      </p:sp>
      <p:sp>
        <p:nvSpPr>
          <p:cNvPr id="12" name="Flèche : courbe vers la gauche 11">
            <a:hlinkClick r:id="rId3" action="ppaction://hlinksldjump"/>
            <a:extLst>
              <a:ext uri="{FF2B5EF4-FFF2-40B4-BE49-F238E27FC236}">
                <a16:creationId xmlns:a16="http://schemas.microsoft.com/office/drawing/2014/main" id="{49A9F541-E93B-4C9F-840B-65169605EAA2}"/>
              </a:ext>
            </a:extLst>
          </p:cNvPr>
          <p:cNvSpPr/>
          <p:nvPr/>
        </p:nvSpPr>
        <p:spPr>
          <a:xfrm flipV="1">
            <a:off x="11753851" y="6427260"/>
            <a:ext cx="352425" cy="369331"/>
          </a:xfrm>
          <a:prstGeom prst="curvedLeftArrow">
            <a:avLst>
              <a:gd name="adj1" fmla="val 25000"/>
              <a:gd name="adj2" fmla="val 50000"/>
              <a:gd name="adj3" fmla="val 30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992546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3">
            <a:extLst>
              <a:ext uri="{FF2B5EF4-FFF2-40B4-BE49-F238E27FC236}">
                <a16:creationId xmlns:a16="http://schemas.microsoft.com/office/drawing/2014/main" id="{ACF12AF3-1F4E-4388-89EE-E059D44D1A41}"/>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23</a:t>
            </a:fld>
            <a:endParaRPr lang="en-GB" sz="1600" dirty="0">
              <a:solidFill>
                <a:prstClr val="black"/>
              </a:solidFill>
            </a:endParaRPr>
          </a:p>
        </p:txBody>
      </p:sp>
      <p:sp>
        <p:nvSpPr>
          <p:cNvPr id="4" name="ZoneTexte 3">
            <a:extLst>
              <a:ext uri="{FF2B5EF4-FFF2-40B4-BE49-F238E27FC236}">
                <a16:creationId xmlns:a16="http://schemas.microsoft.com/office/drawing/2014/main" id="{E69306B2-A772-439C-955A-F70C47CBE725}"/>
              </a:ext>
            </a:extLst>
          </p:cNvPr>
          <p:cNvSpPr txBox="1"/>
          <p:nvPr/>
        </p:nvSpPr>
        <p:spPr>
          <a:xfrm>
            <a:off x="125652" y="4606245"/>
            <a:ext cx="11982450" cy="1938992"/>
          </a:xfrm>
          <a:prstGeom prst="rect">
            <a:avLst/>
          </a:prstGeom>
          <a:noFill/>
        </p:spPr>
        <p:txBody>
          <a:bodyPr wrap="square" rtlCol="0">
            <a:spAutoFit/>
          </a:bodyPr>
          <a:lstStyle/>
          <a:p>
            <a:pPr marL="380990" indent="-380990" defTabSz="1219170">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Typical chronology of benign terminations:</a:t>
            </a:r>
          </a:p>
          <a:p>
            <a:pPr lvl="1" defTabSz="1219170">
              <a:spcAft>
                <a:spcPts val="600"/>
              </a:spcAft>
            </a:pPr>
            <a:r>
              <a:rPr lang="en-US" sz="2000" dirty="0">
                <a:solidFill>
                  <a:prstClr val="black"/>
                </a:solidFill>
                <a:latin typeface="Arial" panose="020B0604020202020204" pitchFamily="34" charset="0"/>
                <a:cs typeface="Arial" panose="020B0604020202020204" pitchFamily="34" charset="0"/>
              </a:rPr>
              <a:t>1) Injection of D</a:t>
            </a:r>
            <a:r>
              <a:rPr lang="en-US" sz="2000" baseline="-25000" dirty="0">
                <a:solidFill>
                  <a:prstClr val="black"/>
                </a:solidFill>
                <a:latin typeface="Arial" panose="020B0604020202020204" pitchFamily="34" charset="0"/>
                <a:cs typeface="Arial" panose="020B0604020202020204" pitchFamily="34" charset="0"/>
              </a:rPr>
              <a:t>2</a:t>
            </a:r>
            <a:r>
              <a:rPr lang="en-US" sz="2000" dirty="0">
                <a:solidFill>
                  <a:prstClr val="black"/>
                </a:solidFill>
                <a:latin typeface="Arial" panose="020B0604020202020204" pitchFamily="34" charset="0"/>
                <a:cs typeface="Arial" panose="020B0604020202020204" pitchFamily="34" charset="0"/>
              </a:rPr>
              <a:t> into the RE beam → Recombination of the background plasma</a:t>
            </a:r>
          </a:p>
          <a:p>
            <a:pPr lvl="1" defTabSz="1219170">
              <a:spcAft>
                <a:spcPts val="600"/>
              </a:spcAft>
            </a:pPr>
            <a:r>
              <a:rPr lang="en-US" sz="2000" dirty="0">
                <a:solidFill>
                  <a:prstClr val="black"/>
                </a:solidFill>
                <a:latin typeface="Arial" panose="020B0604020202020204" pitchFamily="34" charset="0"/>
                <a:cs typeface="Arial" panose="020B0604020202020204" pitchFamily="34" charset="0"/>
              </a:rPr>
              <a:t>2) At some point, violent instability → Complete loss of the REs</a:t>
            </a:r>
          </a:p>
          <a:p>
            <a:pPr marL="380990" indent="-380990" defTabSz="1219170">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Background plasma </a:t>
            </a:r>
            <a:r>
              <a:rPr lang="en-US" sz="2000" b="1" dirty="0">
                <a:solidFill>
                  <a:prstClr val="black"/>
                </a:solidFill>
                <a:latin typeface="Arial" panose="020B0604020202020204" pitchFamily="34" charset="0"/>
                <a:cs typeface="Arial" panose="020B0604020202020204" pitchFamily="34" charset="0"/>
              </a:rPr>
              <a:t>recombination</a:t>
            </a:r>
            <a:r>
              <a:rPr lang="en-US" sz="2000" dirty="0">
                <a:solidFill>
                  <a:prstClr val="black"/>
                </a:solidFill>
                <a:latin typeface="Arial" panose="020B0604020202020204" pitchFamily="34" charset="0"/>
                <a:cs typeface="Arial" panose="020B0604020202020204" pitchFamily="34" charset="0"/>
              </a:rPr>
              <a:t> seems essential. Why?</a:t>
            </a:r>
          </a:p>
          <a:p>
            <a:pPr marL="380990" indent="-380990" defTabSz="1219170">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Here, we propose a </a:t>
            </a:r>
            <a:r>
              <a:rPr lang="en-US" sz="2000" b="1" dirty="0">
                <a:solidFill>
                  <a:prstClr val="black"/>
                </a:solidFill>
                <a:latin typeface="Arial" panose="020B0604020202020204" pitchFamily="34" charset="0"/>
                <a:cs typeface="Arial" panose="020B0604020202020204" pitchFamily="34" charset="0"/>
              </a:rPr>
              <a:t>tentative partial interpretation</a:t>
            </a:r>
            <a:r>
              <a:rPr lang="en-US" sz="2000" dirty="0">
                <a:solidFill>
                  <a:prstClr val="black"/>
                </a:solidFill>
                <a:latin typeface="Arial" panose="020B0604020202020204" pitchFamily="34" charset="0"/>
                <a:cs typeface="Arial" panose="020B0604020202020204" pitchFamily="34" charset="0"/>
              </a:rPr>
              <a:t>, which certainly does not cover the whole story.</a:t>
            </a:r>
          </a:p>
        </p:txBody>
      </p:sp>
      <p:sp>
        <p:nvSpPr>
          <p:cNvPr id="5" name="Titre 1">
            <a:extLst>
              <a:ext uri="{FF2B5EF4-FFF2-40B4-BE49-F238E27FC236}">
                <a16:creationId xmlns:a16="http://schemas.microsoft.com/office/drawing/2014/main" id="{1C017A9D-C7A8-47E8-88DE-F97773E67B1E}"/>
              </a:ext>
            </a:extLst>
          </p:cNvPr>
          <p:cNvSpPr>
            <a:spLocks noGrp="1"/>
          </p:cNvSpPr>
          <p:nvPr>
            <p:ph type="title"/>
          </p:nvPr>
        </p:nvSpPr>
        <p:spPr>
          <a:xfrm>
            <a:off x="609600" y="113851"/>
            <a:ext cx="10610850" cy="457200"/>
          </a:xfrm>
        </p:spPr>
        <p:txBody>
          <a:bodyPr/>
          <a:lstStyle/>
          <a:p>
            <a:r>
              <a:rPr lang="en-US" sz="2800" dirty="0"/>
              <a:t>Trying to understand RE beam benign terminations</a:t>
            </a:r>
          </a:p>
        </p:txBody>
      </p:sp>
      <p:pic>
        <p:nvPicPr>
          <p:cNvPr id="3" name="Image 2">
            <a:extLst>
              <a:ext uri="{FF2B5EF4-FFF2-40B4-BE49-F238E27FC236}">
                <a16:creationId xmlns:a16="http://schemas.microsoft.com/office/drawing/2014/main" id="{29E7EEA2-E00B-4CEC-B4E5-59442C62D7FF}"/>
              </a:ext>
            </a:extLst>
          </p:cNvPr>
          <p:cNvPicPr>
            <a:picLocks noChangeAspect="1"/>
          </p:cNvPicPr>
          <p:nvPr/>
        </p:nvPicPr>
        <p:blipFill>
          <a:blip r:embed="rId2"/>
          <a:stretch>
            <a:fillRect/>
          </a:stretch>
        </p:blipFill>
        <p:spPr>
          <a:xfrm>
            <a:off x="2923498" y="1102251"/>
            <a:ext cx="5325030" cy="3419475"/>
          </a:xfrm>
          <a:prstGeom prst="rect">
            <a:avLst/>
          </a:prstGeom>
        </p:spPr>
      </p:pic>
      <p:sp>
        <p:nvSpPr>
          <p:cNvPr id="7" name="Rectangle 6">
            <a:extLst>
              <a:ext uri="{FF2B5EF4-FFF2-40B4-BE49-F238E27FC236}">
                <a16:creationId xmlns:a16="http://schemas.microsoft.com/office/drawing/2014/main" id="{DD1D13AF-D988-46B1-B102-148DAE4BA5F9}"/>
              </a:ext>
            </a:extLst>
          </p:cNvPr>
          <p:cNvSpPr/>
          <p:nvPr/>
        </p:nvSpPr>
        <p:spPr>
          <a:xfrm>
            <a:off x="9086532" y="2988704"/>
            <a:ext cx="2133918" cy="369332"/>
          </a:xfrm>
          <a:prstGeom prst="rect">
            <a:avLst/>
          </a:prstGeom>
        </p:spPr>
        <p:txBody>
          <a:bodyPr wrap="square">
            <a:spAutoFit/>
          </a:bodyPr>
          <a:lstStyle/>
          <a:p>
            <a:r>
              <a:rPr lang="fr-FR" dirty="0">
                <a:latin typeface="Arial" panose="020B0604020202020204" pitchFamily="34" charset="0"/>
                <a:cs typeface="Arial" panose="020B0604020202020204" pitchFamily="34" charset="0"/>
                <a:hlinkClick r:id="rId3"/>
              </a:rPr>
              <a:t>[Reux PRL 2021]</a:t>
            </a:r>
            <a:endParaRPr lang="fr-FR" sz="1200"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17ED8274-1AFC-4C2E-BDE7-59FF906BAA08}"/>
              </a:ext>
            </a:extLst>
          </p:cNvPr>
          <p:cNvSpPr txBox="1"/>
          <p:nvPr/>
        </p:nvSpPr>
        <p:spPr>
          <a:xfrm>
            <a:off x="1566862" y="702141"/>
            <a:ext cx="8696325" cy="400110"/>
          </a:xfrm>
          <a:prstGeom prst="rect">
            <a:avLst/>
          </a:prstGeom>
          <a:noFill/>
        </p:spPr>
        <p:txBody>
          <a:bodyPr wrap="square">
            <a:spAutoFit/>
          </a:bodyPr>
          <a:lstStyle/>
          <a:p>
            <a:pPr algn="ctr"/>
            <a:r>
              <a:rPr lang="fr-FR" sz="2000" b="1" dirty="0">
                <a:latin typeface="Arial" panose="020B0604020202020204" pitchFamily="34" charset="0"/>
                <a:cs typeface="Arial" panose="020B0604020202020204" pitchFamily="34" charset="0"/>
              </a:rPr>
              <a:t>RE </a:t>
            </a:r>
            <a:r>
              <a:rPr lang="fr-FR" sz="2000" b="1" dirty="0" err="1">
                <a:latin typeface="Arial" panose="020B0604020202020204" pitchFamily="34" charset="0"/>
                <a:cs typeface="Arial" panose="020B0604020202020204" pitchFamily="34" charset="0"/>
              </a:rPr>
              <a:t>beam</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terminations</a:t>
            </a:r>
            <a:r>
              <a:rPr lang="fr-FR" sz="2000" b="1" dirty="0">
                <a:latin typeface="Arial" panose="020B0604020202020204" pitchFamily="34" charset="0"/>
                <a:cs typeface="Arial" panose="020B0604020202020204" pitchFamily="34" charset="0"/>
              </a:rPr>
              <a:t> in JET, </a:t>
            </a:r>
            <a:r>
              <a:rPr lang="fr-FR" sz="2000" b="1" dirty="0" err="1">
                <a:latin typeface="Arial" panose="020B0604020202020204" pitchFamily="34" charset="0"/>
                <a:cs typeface="Arial" panose="020B0604020202020204" pitchFamily="34" charset="0"/>
              </a:rPr>
              <a:t>including</a:t>
            </a:r>
            <a:r>
              <a:rPr lang="fr-FR" sz="2000" b="1" dirty="0">
                <a:latin typeface="Arial" panose="020B0604020202020204" pitchFamily="34" charset="0"/>
                <a:cs typeface="Arial" panose="020B0604020202020204" pitchFamily="34" charset="0"/>
              </a:rPr>
              <a:t> a </a:t>
            </a:r>
            <a:r>
              <a:rPr lang="fr-FR" sz="2000" b="1" dirty="0" err="1">
                <a:solidFill>
                  <a:srgbClr val="008000"/>
                </a:solidFill>
                <a:latin typeface="Arial" panose="020B0604020202020204" pitchFamily="34" charset="0"/>
                <a:cs typeface="Arial" panose="020B0604020202020204" pitchFamily="34" charset="0"/>
              </a:rPr>
              <a:t>benign</a:t>
            </a:r>
            <a:r>
              <a:rPr lang="fr-FR" sz="2000" b="1" dirty="0">
                <a:solidFill>
                  <a:srgbClr val="00B050"/>
                </a:solidFill>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one</a:t>
            </a:r>
            <a:endParaRPr lang="fr-FR" sz="2000" dirty="0"/>
          </a:p>
        </p:txBody>
      </p:sp>
    </p:spTree>
    <p:extLst>
      <p:ext uri="{BB962C8B-B14F-4D97-AF65-F5344CB8AC3E}">
        <p14:creationId xmlns:p14="http://schemas.microsoft.com/office/powerpoint/2010/main" val="1073791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851DB5-E13F-4246-B808-A9C969E52614}"/>
              </a:ext>
            </a:extLst>
          </p:cNvPr>
          <p:cNvPicPr>
            <a:picLocks noChangeAspect="1"/>
          </p:cNvPicPr>
          <p:nvPr/>
        </p:nvPicPr>
        <p:blipFill rotWithShape="1">
          <a:blip r:embed="rId2"/>
          <a:srcRect l="12239" r="9775" b="9642"/>
          <a:stretch/>
        </p:blipFill>
        <p:spPr>
          <a:xfrm>
            <a:off x="2952750" y="1756080"/>
            <a:ext cx="5647612" cy="3727198"/>
          </a:xfrm>
          <a:prstGeom prst="rect">
            <a:avLst/>
          </a:prstGeom>
        </p:spPr>
      </p:pic>
      <p:sp>
        <p:nvSpPr>
          <p:cNvPr id="10" name="Espace réservé du pied de page 3">
            <a:extLst>
              <a:ext uri="{FF2B5EF4-FFF2-40B4-BE49-F238E27FC236}">
                <a16:creationId xmlns:a16="http://schemas.microsoft.com/office/drawing/2014/main" id="{ACF12AF3-1F4E-4388-89EE-E059D44D1A41}"/>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24</a:t>
            </a:fld>
            <a:endParaRPr lang="en-GB" sz="1600" dirty="0">
              <a:solidFill>
                <a:prstClr val="black"/>
              </a:solidFill>
            </a:endParaRPr>
          </a:p>
        </p:txBody>
      </p:sp>
      <p:sp>
        <p:nvSpPr>
          <p:cNvPr id="8" name="Rectangle 7">
            <a:extLst>
              <a:ext uri="{FF2B5EF4-FFF2-40B4-BE49-F238E27FC236}">
                <a16:creationId xmlns:a16="http://schemas.microsoft.com/office/drawing/2014/main" id="{99730BE6-DD31-42B2-93BC-BC1A9284096F}"/>
              </a:ext>
            </a:extLst>
          </p:cNvPr>
          <p:cNvSpPr/>
          <p:nvPr/>
        </p:nvSpPr>
        <p:spPr>
          <a:xfrm>
            <a:off x="3452497" y="1105819"/>
            <a:ext cx="4384014" cy="400110"/>
          </a:xfrm>
          <a:prstGeom prst="rect">
            <a:avLst/>
          </a:prstGeom>
        </p:spPr>
        <p:txBody>
          <a:bodyPr wrap="square">
            <a:spAutoFit/>
          </a:bodyPr>
          <a:lstStyle/>
          <a:p>
            <a:pPr algn="ctr"/>
            <a:r>
              <a:rPr lang="fr-FR" sz="2000" u="sng" dirty="0">
                <a:latin typeface="Arial" panose="020B0604020202020204" pitchFamily="34" charset="0"/>
                <a:cs typeface="Arial" panose="020B0604020202020204" pitchFamily="34" charset="0"/>
              </a:rPr>
              <a:t>Poincaré plot (dots) + </a:t>
            </a:r>
            <a:r>
              <a:rPr lang="fr-FR" sz="2000" u="sng" dirty="0" err="1">
                <a:latin typeface="Arial" panose="020B0604020202020204" pitchFamily="34" charset="0"/>
                <a:cs typeface="Arial" panose="020B0604020202020204" pitchFamily="34" charset="0"/>
              </a:rPr>
              <a:t>n</a:t>
            </a:r>
            <a:r>
              <a:rPr lang="fr-FR" sz="2000" u="sng" baseline="-25000" dirty="0" err="1">
                <a:latin typeface="Arial" panose="020B0604020202020204" pitchFamily="34" charset="0"/>
                <a:cs typeface="Arial" panose="020B0604020202020204" pitchFamily="34" charset="0"/>
              </a:rPr>
              <a:t>RE</a:t>
            </a:r>
            <a:r>
              <a:rPr lang="fr-FR" sz="2000" u="sng" dirty="0">
                <a:latin typeface="Arial" panose="020B0604020202020204" pitchFamily="34" charset="0"/>
                <a:cs typeface="Arial" panose="020B0604020202020204" pitchFamily="34" charset="0"/>
              </a:rPr>
              <a:t> (</a:t>
            </a:r>
            <a:r>
              <a:rPr lang="fr-FR" sz="2000" u="sng" dirty="0" err="1">
                <a:latin typeface="Arial" panose="020B0604020202020204" pitchFamily="34" charset="0"/>
                <a:cs typeface="Arial" panose="020B0604020202020204" pitchFamily="34" charset="0"/>
              </a:rPr>
              <a:t>color</a:t>
            </a:r>
            <a:r>
              <a:rPr lang="fr-FR" sz="2000" u="sng" dirty="0">
                <a:latin typeface="Arial" panose="020B0604020202020204" pitchFamily="34" charset="0"/>
                <a:cs typeface="Arial" panose="020B0604020202020204" pitchFamily="34" charset="0"/>
              </a:rPr>
              <a:t>)</a:t>
            </a:r>
            <a:endParaRPr lang="fr-FR" sz="2000" u="sng" baseline="-25000" dirty="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0E257914-1981-40E8-9D29-67449387CB4E}"/>
              </a:ext>
            </a:extLst>
          </p:cNvPr>
          <p:cNvSpPr txBox="1"/>
          <p:nvPr/>
        </p:nvSpPr>
        <p:spPr>
          <a:xfrm>
            <a:off x="2243136" y="737493"/>
            <a:ext cx="7315200" cy="400110"/>
          </a:xfrm>
          <a:prstGeom prst="rect">
            <a:avLst/>
          </a:prstGeom>
          <a:noFill/>
        </p:spPr>
        <p:txBody>
          <a:bodyPr wrap="square">
            <a:spAutoFit/>
          </a:bodyPr>
          <a:lstStyle/>
          <a:p>
            <a:r>
              <a:rPr lang="fr-FR" sz="2000" b="1" dirty="0">
                <a:latin typeface="Arial" panose="020B0604020202020204" pitchFamily="34" charset="0"/>
                <a:cs typeface="Arial" panose="020B0604020202020204" pitchFamily="34" charset="0"/>
              </a:rPr>
              <a:t>ITER simulation </a:t>
            </a:r>
            <a:r>
              <a:rPr lang="fr-FR" sz="2000" b="1" dirty="0" err="1">
                <a:latin typeface="Arial" panose="020B0604020202020204" pitchFamily="34" charset="0"/>
                <a:cs typeface="Arial" panose="020B0604020202020204" pitchFamily="34" charset="0"/>
              </a:rPr>
              <a:t>using</a:t>
            </a:r>
            <a:r>
              <a:rPr lang="fr-FR" sz="2000" b="1" dirty="0">
                <a:latin typeface="Arial" panose="020B0604020202020204" pitchFamily="34" charset="0"/>
                <a:cs typeface="Arial" panose="020B0604020202020204" pitchFamily="34" charset="0"/>
              </a:rPr>
              <a:t> JOREK </a:t>
            </a:r>
            <a:r>
              <a:rPr lang="fr-FR" sz="2000" b="1" dirty="0" err="1">
                <a:latin typeface="Arial" panose="020B0604020202020204" pitchFamily="34" charset="0"/>
                <a:cs typeface="Arial" panose="020B0604020202020204" pitchFamily="34" charset="0"/>
              </a:rPr>
              <a:t>with</a:t>
            </a:r>
            <a:r>
              <a:rPr lang="fr-FR" sz="2000" b="1" dirty="0">
                <a:latin typeface="Arial" panose="020B0604020202020204" pitchFamily="34" charset="0"/>
                <a:cs typeface="Arial" panose="020B0604020202020204" pitchFamily="34" charset="0"/>
              </a:rPr>
              <a:t> the RE </a:t>
            </a:r>
            <a:r>
              <a:rPr lang="fr-FR" sz="2000" b="1" dirty="0" err="1">
                <a:latin typeface="Arial" panose="020B0604020202020204" pitchFamily="34" charset="0"/>
                <a:cs typeface="Arial" panose="020B0604020202020204" pitchFamily="34" charset="0"/>
              </a:rPr>
              <a:t>fluid</a:t>
            </a:r>
            <a:r>
              <a:rPr lang="fr-FR" sz="2000" b="1" dirty="0">
                <a:latin typeface="Arial" panose="020B0604020202020204" pitchFamily="34" charset="0"/>
                <a:cs typeface="Arial" panose="020B0604020202020204" pitchFamily="34" charset="0"/>
              </a:rPr>
              <a:t> model </a:t>
            </a:r>
          </a:p>
        </p:txBody>
      </p:sp>
      <p:sp>
        <p:nvSpPr>
          <p:cNvPr id="13" name="Rectangle 12">
            <a:extLst>
              <a:ext uri="{FF2B5EF4-FFF2-40B4-BE49-F238E27FC236}">
                <a16:creationId xmlns:a16="http://schemas.microsoft.com/office/drawing/2014/main" id="{3D6A081A-5ED4-4A7B-B250-B99643F04CC5}"/>
              </a:ext>
            </a:extLst>
          </p:cNvPr>
          <p:cNvSpPr/>
          <p:nvPr/>
        </p:nvSpPr>
        <p:spPr>
          <a:xfrm>
            <a:off x="9353551" y="4574813"/>
            <a:ext cx="2133918" cy="369332"/>
          </a:xfrm>
          <a:prstGeom prst="rect">
            <a:avLst/>
          </a:prstGeom>
        </p:spPr>
        <p:txBody>
          <a:bodyPr wrap="none">
            <a:spAutoFit/>
          </a:bodyPr>
          <a:lstStyle/>
          <a:p>
            <a:r>
              <a:rPr lang="fr-FR" dirty="0">
                <a:latin typeface="Arial" panose="020B0604020202020204" pitchFamily="34" charset="0"/>
                <a:cs typeface="Arial" panose="020B0604020202020204" pitchFamily="34" charset="0"/>
                <a:hlinkClick r:id="rId3"/>
              </a:rPr>
              <a:t>[Bandaru NF 2024]</a:t>
            </a:r>
            <a:endParaRPr lang="fr-FR" sz="1200" dirty="0">
              <a:latin typeface="Arial" panose="020B06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6C2CEC79-4FC4-420B-8432-1B365060506F}"/>
              </a:ext>
            </a:extLst>
          </p:cNvPr>
          <p:cNvSpPr txBox="1"/>
          <p:nvPr/>
        </p:nvSpPr>
        <p:spPr>
          <a:xfrm>
            <a:off x="2053148" y="1500755"/>
            <a:ext cx="7186102" cy="338554"/>
          </a:xfrm>
          <a:prstGeom prst="rect">
            <a:avLst/>
          </a:prstGeom>
          <a:noFill/>
        </p:spPr>
        <p:txBody>
          <a:bodyPr wrap="square">
            <a:spAutoFit/>
          </a:bodyPr>
          <a:lstStyle/>
          <a:p>
            <a:pPr algn="ctr"/>
            <a:r>
              <a:rPr lang="fr-FR" sz="1600" dirty="0">
                <a:latin typeface="Arial" panose="020B0604020202020204" pitchFamily="34" charset="0"/>
                <a:cs typeface="Arial" panose="020B0604020202020204" pitchFamily="34" charset="0"/>
              </a:rPr>
              <a:t>(Time </a:t>
            </a:r>
            <a:r>
              <a:rPr lang="fr-FR" sz="1600" dirty="0" err="1">
                <a:latin typeface="Arial" panose="020B0604020202020204" pitchFamily="34" charset="0"/>
                <a:cs typeface="Arial" panose="020B0604020202020204" pitchFamily="34" charset="0"/>
              </a:rPr>
              <a:t>progressing</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from</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left</a:t>
            </a:r>
            <a:r>
              <a:rPr lang="fr-FR" sz="1600" dirty="0">
                <a:latin typeface="Arial" panose="020B0604020202020204" pitchFamily="34" charset="0"/>
                <a:cs typeface="Arial" panose="020B0604020202020204" pitchFamily="34" charset="0"/>
              </a:rPr>
              <a:t> to right and top to </a:t>
            </a:r>
            <a:r>
              <a:rPr lang="fr-FR" sz="1600" dirty="0" err="1">
                <a:latin typeface="Arial" panose="020B0604020202020204" pitchFamily="34" charset="0"/>
                <a:cs typeface="Arial" panose="020B0604020202020204" pitchFamily="34" charset="0"/>
              </a:rPr>
              <a:t>bottom</a:t>
            </a:r>
            <a:r>
              <a:rPr lang="fr-FR" sz="1600" dirty="0">
                <a:latin typeface="Arial" panose="020B0604020202020204" pitchFamily="34" charset="0"/>
                <a:cs typeface="Arial" panose="020B0604020202020204" pitchFamily="34" charset="0"/>
              </a:rPr>
              <a:t>)</a:t>
            </a:r>
          </a:p>
        </p:txBody>
      </p:sp>
      <p:sp>
        <p:nvSpPr>
          <p:cNvPr id="12" name="ZoneTexte 11">
            <a:extLst>
              <a:ext uri="{FF2B5EF4-FFF2-40B4-BE49-F238E27FC236}">
                <a16:creationId xmlns:a16="http://schemas.microsoft.com/office/drawing/2014/main" id="{24085EEA-BED3-481F-9FD8-BBE30E87F490}"/>
              </a:ext>
            </a:extLst>
          </p:cNvPr>
          <p:cNvSpPr txBox="1"/>
          <p:nvPr/>
        </p:nvSpPr>
        <p:spPr>
          <a:xfrm>
            <a:off x="1273137" y="5498272"/>
            <a:ext cx="10050646" cy="1015663"/>
          </a:xfrm>
          <a:prstGeom prst="rect">
            <a:avLst/>
          </a:prstGeom>
          <a:noFill/>
        </p:spPr>
        <p:txBody>
          <a:bodyPr wrap="square" rtlCol="0">
            <a:spAutoFit/>
          </a:bodyPr>
          <a:lstStyle/>
          <a:p>
            <a:pPr marL="380990" indent="-380990" defTabSz="1219170">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Dominantly m/n = 2/1 instability related to </a:t>
            </a:r>
            <a:r>
              <a:rPr lang="en-US" sz="2000" dirty="0" err="1">
                <a:solidFill>
                  <a:prstClr val="black"/>
                </a:solidFill>
                <a:latin typeface="Arial" panose="020B0604020202020204" pitchFamily="34" charset="0"/>
                <a:cs typeface="Arial" panose="020B0604020202020204" pitchFamily="34" charset="0"/>
              </a:rPr>
              <a:t>q</a:t>
            </a:r>
            <a:r>
              <a:rPr lang="en-US" sz="2000" baseline="-25000" dirty="0" err="1">
                <a:solidFill>
                  <a:prstClr val="black"/>
                </a:solidFill>
                <a:latin typeface="Arial" panose="020B0604020202020204" pitchFamily="34" charset="0"/>
                <a:cs typeface="Arial" panose="020B0604020202020204" pitchFamily="34" charset="0"/>
              </a:rPr>
              <a:t>a</a:t>
            </a:r>
            <a:r>
              <a:rPr lang="en-US" sz="2000" dirty="0">
                <a:solidFill>
                  <a:prstClr val="black"/>
                </a:solidFill>
                <a:latin typeface="Arial" panose="020B0604020202020204" pitchFamily="34" charset="0"/>
                <a:cs typeface="Arial" panose="020B0604020202020204" pitchFamily="34" charset="0"/>
              </a:rPr>
              <a:t> approaching 2</a:t>
            </a:r>
          </a:p>
          <a:p>
            <a:pPr marL="380990" indent="-380990" defTabSz="1219170">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As the instability grows, </a:t>
            </a:r>
            <a:r>
              <a:rPr lang="en-US" sz="2000" b="1" dirty="0">
                <a:solidFill>
                  <a:prstClr val="black"/>
                </a:solidFill>
                <a:latin typeface="Arial" panose="020B0604020202020204" pitchFamily="34" charset="0"/>
                <a:cs typeface="Arial" panose="020B0604020202020204" pitchFamily="34" charset="0"/>
              </a:rPr>
              <a:t>magnetic stochasticity </a:t>
            </a:r>
            <a:r>
              <a:rPr lang="en-US" sz="2000" dirty="0">
                <a:solidFill>
                  <a:prstClr val="black"/>
                </a:solidFill>
                <a:latin typeface="Arial" panose="020B0604020202020204" pitchFamily="34" charset="0"/>
                <a:cs typeface="Arial" panose="020B0604020202020204" pitchFamily="34" charset="0"/>
              </a:rPr>
              <a:t>develops, deconfining the </a:t>
            </a:r>
            <a:r>
              <a:rPr lang="en-US" sz="2000" dirty="0" err="1">
                <a:solidFill>
                  <a:prstClr val="black"/>
                </a:solidFill>
                <a:latin typeface="Arial" panose="020B0604020202020204" pitchFamily="34" charset="0"/>
                <a:cs typeface="Arial" panose="020B0604020202020204" pitchFamily="34" charset="0"/>
              </a:rPr>
              <a:t>REs.</a:t>
            </a:r>
            <a:endParaRPr lang="en-US" sz="2000" dirty="0">
              <a:solidFill>
                <a:prstClr val="black"/>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The stochastic region expands radially in time. Let’s call its radial extent </a:t>
            </a:r>
            <a:r>
              <a:rPr lang="el-GR" sz="2000" b="1" dirty="0">
                <a:solidFill>
                  <a:prstClr val="black"/>
                </a:solidFill>
                <a:latin typeface="Arial" panose="020B0604020202020204" pitchFamily="34" charset="0"/>
                <a:cs typeface="Arial" panose="020B0604020202020204" pitchFamily="34" charset="0"/>
              </a:rPr>
              <a:t>Δ</a:t>
            </a:r>
            <a:r>
              <a:rPr lang="en-US" sz="2000" b="1" dirty="0" err="1">
                <a:solidFill>
                  <a:prstClr val="black"/>
                </a:solidFill>
                <a:latin typeface="Arial" panose="020B0604020202020204" pitchFamily="34" charset="0"/>
                <a:cs typeface="Arial" panose="020B0604020202020204" pitchFamily="34" charset="0"/>
              </a:rPr>
              <a:t>r</a:t>
            </a:r>
            <a:r>
              <a:rPr lang="en-US" sz="2000" b="1" baseline="-25000" dirty="0" err="1">
                <a:solidFill>
                  <a:prstClr val="black"/>
                </a:solidFill>
                <a:latin typeface="Arial" panose="020B0604020202020204" pitchFamily="34" charset="0"/>
                <a:cs typeface="Arial" panose="020B0604020202020204" pitchFamily="34" charset="0"/>
              </a:rPr>
              <a:t>stoch</a:t>
            </a:r>
            <a:r>
              <a:rPr lang="en-US" sz="2000" dirty="0">
                <a:solidFill>
                  <a:prstClr val="black"/>
                </a:solidFill>
                <a:latin typeface="Arial" panose="020B0604020202020204" pitchFamily="34" charset="0"/>
                <a:cs typeface="Arial" panose="020B0604020202020204" pitchFamily="34" charset="0"/>
              </a:rPr>
              <a:t>.</a:t>
            </a:r>
            <a:endParaRPr lang="en-US" sz="2000" baseline="-25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8386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3">
            <a:extLst>
              <a:ext uri="{FF2B5EF4-FFF2-40B4-BE49-F238E27FC236}">
                <a16:creationId xmlns:a16="http://schemas.microsoft.com/office/drawing/2014/main" id="{ACF12AF3-1F4E-4388-89EE-E059D44D1A41}"/>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25</a:t>
            </a:fld>
            <a:endParaRPr lang="en-GB" sz="1600" dirty="0">
              <a:solidFill>
                <a:prstClr val="black"/>
              </a:solidFill>
            </a:endParaRPr>
          </a:p>
        </p:txBody>
      </p:sp>
      <p:pic>
        <p:nvPicPr>
          <p:cNvPr id="15" name="Image 14">
            <a:extLst>
              <a:ext uri="{FF2B5EF4-FFF2-40B4-BE49-F238E27FC236}">
                <a16:creationId xmlns:a16="http://schemas.microsoft.com/office/drawing/2014/main" id="{73731B28-8FE4-46C8-9548-38C2B6BF4B8C}"/>
              </a:ext>
            </a:extLst>
          </p:cNvPr>
          <p:cNvPicPr>
            <a:picLocks noChangeAspect="1"/>
          </p:cNvPicPr>
          <p:nvPr/>
        </p:nvPicPr>
        <p:blipFill>
          <a:blip r:embed="rId2"/>
          <a:stretch>
            <a:fillRect/>
          </a:stretch>
        </p:blipFill>
        <p:spPr>
          <a:xfrm>
            <a:off x="1834970" y="1277736"/>
            <a:ext cx="3803830" cy="3301024"/>
          </a:xfrm>
          <a:prstGeom prst="rect">
            <a:avLst/>
          </a:prstGeom>
        </p:spPr>
      </p:pic>
      <p:pic>
        <p:nvPicPr>
          <p:cNvPr id="21" name="Image 20">
            <a:extLst>
              <a:ext uri="{FF2B5EF4-FFF2-40B4-BE49-F238E27FC236}">
                <a16:creationId xmlns:a16="http://schemas.microsoft.com/office/drawing/2014/main" id="{85E21F48-82CE-486B-A2A3-1D1265763EF2}"/>
              </a:ext>
            </a:extLst>
          </p:cNvPr>
          <p:cNvPicPr>
            <a:picLocks noChangeAspect="1"/>
          </p:cNvPicPr>
          <p:nvPr/>
        </p:nvPicPr>
        <p:blipFill rotWithShape="1">
          <a:blip r:embed="rId3"/>
          <a:srcRect b="76432"/>
          <a:stretch/>
        </p:blipFill>
        <p:spPr>
          <a:xfrm>
            <a:off x="6795345" y="1129593"/>
            <a:ext cx="2940328" cy="657265"/>
          </a:xfrm>
          <a:prstGeom prst="rect">
            <a:avLst/>
          </a:prstGeom>
        </p:spPr>
      </p:pic>
      <p:grpSp>
        <p:nvGrpSpPr>
          <p:cNvPr id="9" name="Groupe 8">
            <a:extLst>
              <a:ext uri="{FF2B5EF4-FFF2-40B4-BE49-F238E27FC236}">
                <a16:creationId xmlns:a16="http://schemas.microsoft.com/office/drawing/2014/main" id="{C1BDABB2-EF8F-409B-8A73-FDC34B7FCCC1}"/>
              </a:ext>
            </a:extLst>
          </p:cNvPr>
          <p:cNvGrpSpPr/>
          <p:nvPr/>
        </p:nvGrpSpPr>
        <p:grpSpPr>
          <a:xfrm>
            <a:off x="6125971" y="1524000"/>
            <a:ext cx="3922903" cy="3435221"/>
            <a:chOff x="6364096" y="1133475"/>
            <a:chExt cx="3922903" cy="3435221"/>
          </a:xfrm>
        </p:grpSpPr>
        <p:grpSp>
          <p:nvGrpSpPr>
            <p:cNvPr id="16" name="Groupe 15">
              <a:extLst>
                <a:ext uri="{FF2B5EF4-FFF2-40B4-BE49-F238E27FC236}">
                  <a16:creationId xmlns:a16="http://schemas.microsoft.com/office/drawing/2014/main" id="{590851C5-FD3C-4B3E-93F2-C40DC6FCE8E9}"/>
                </a:ext>
              </a:extLst>
            </p:cNvPr>
            <p:cNvGrpSpPr/>
            <p:nvPr/>
          </p:nvGrpSpPr>
          <p:grpSpPr>
            <a:xfrm>
              <a:off x="6364096" y="1133475"/>
              <a:ext cx="3922903" cy="2994940"/>
              <a:chOff x="7027020" y="4308545"/>
              <a:chExt cx="2609242" cy="1863429"/>
            </a:xfrm>
          </p:grpSpPr>
          <p:grpSp>
            <p:nvGrpSpPr>
              <p:cNvPr id="17" name="Groupe 16">
                <a:extLst>
                  <a:ext uri="{FF2B5EF4-FFF2-40B4-BE49-F238E27FC236}">
                    <a16:creationId xmlns:a16="http://schemas.microsoft.com/office/drawing/2014/main" id="{1913C692-9B6F-4528-9DFB-18B3FB9A3629}"/>
                  </a:ext>
                </a:extLst>
              </p:cNvPr>
              <p:cNvGrpSpPr/>
              <p:nvPr/>
            </p:nvGrpSpPr>
            <p:grpSpPr>
              <a:xfrm>
                <a:off x="7027020" y="4308545"/>
                <a:ext cx="2554624" cy="1863429"/>
                <a:chOff x="7076698" y="4371134"/>
                <a:chExt cx="2554624" cy="1863429"/>
              </a:xfrm>
            </p:grpSpPr>
            <p:pic>
              <p:nvPicPr>
                <p:cNvPr id="19" name="Image 18">
                  <a:extLst>
                    <a:ext uri="{FF2B5EF4-FFF2-40B4-BE49-F238E27FC236}">
                      <a16:creationId xmlns:a16="http://schemas.microsoft.com/office/drawing/2014/main" id="{B3283127-FA26-4CAB-BECA-91EEDA4FC067}"/>
                    </a:ext>
                  </a:extLst>
                </p:cNvPr>
                <p:cNvPicPr>
                  <a:picLocks noChangeAspect="1"/>
                </p:cNvPicPr>
                <p:nvPr/>
              </p:nvPicPr>
              <p:blipFill rotWithShape="1">
                <a:blip r:embed="rId3"/>
                <a:srcRect t="23188"/>
                <a:stretch/>
              </p:blipFill>
              <p:spPr>
                <a:xfrm>
                  <a:off x="7368218" y="4473704"/>
                  <a:ext cx="2263104" cy="1760859"/>
                </a:xfrm>
                <a:prstGeom prst="rect">
                  <a:avLst/>
                </a:prstGeom>
              </p:spPr>
            </p:pic>
            <p:pic>
              <p:nvPicPr>
                <p:cNvPr id="20" name="Image 19">
                  <a:extLst>
                    <a:ext uri="{FF2B5EF4-FFF2-40B4-BE49-F238E27FC236}">
                      <a16:creationId xmlns:a16="http://schemas.microsoft.com/office/drawing/2014/main" id="{1C48E3CC-E1E4-44F4-8E41-52568FA196DF}"/>
                    </a:ext>
                  </a:extLst>
                </p:cNvPr>
                <p:cNvPicPr>
                  <a:picLocks noChangeAspect="1"/>
                </p:cNvPicPr>
                <p:nvPr/>
              </p:nvPicPr>
              <p:blipFill rotWithShape="1">
                <a:blip r:embed="rId4"/>
                <a:srcRect r="53781"/>
                <a:stretch/>
              </p:blipFill>
              <p:spPr>
                <a:xfrm>
                  <a:off x="7076698" y="4371134"/>
                  <a:ext cx="236902" cy="1850942"/>
                </a:xfrm>
                <a:prstGeom prst="rect">
                  <a:avLst/>
                </a:prstGeom>
              </p:spPr>
            </p:pic>
          </p:grpSp>
          <p:sp>
            <p:nvSpPr>
              <p:cNvPr id="18" name="Rectangle 17">
                <a:extLst>
                  <a:ext uri="{FF2B5EF4-FFF2-40B4-BE49-F238E27FC236}">
                    <a16:creationId xmlns:a16="http://schemas.microsoft.com/office/drawing/2014/main" id="{5BA2DD74-A40F-498E-B575-DCF36D056CDE}"/>
                  </a:ext>
                </a:extLst>
              </p:cNvPr>
              <p:cNvSpPr/>
              <p:nvPr/>
            </p:nvSpPr>
            <p:spPr>
              <a:xfrm>
                <a:off x="9549889" y="4538804"/>
                <a:ext cx="86373" cy="125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3" name="Image 22">
              <a:extLst>
                <a:ext uri="{FF2B5EF4-FFF2-40B4-BE49-F238E27FC236}">
                  <a16:creationId xmlns:a16="http://schemas.microsoft.com/office/drawing/2014/main" id="{71411A00-0DC3-4D16-A2FD-3FA37FAA60E8}"/>
                </a:ext>
              </a:extLst>
            </p:cNvPr>
            <p:cNvPicPr>
              <a:picLocks noChangeAspect="1"/>
            </p:cNvPicPr>
            <p:nvPr/>
          </p:nvPicPr>
          <p:blipFill>
            <a:blip r:embed="rId5"/>
            <a:stretch>
              <a:fillRect/>
            </a:stretch>
          </p:blipFill>
          <p:spPr>
            <a:xfrm>
              <a:off x="6985863" y="4006291"/>
              <a:ext cx="3228546" cy="562405"/>
            </a:xfrm>
            <a:prstGeom prst="rect">
              <a:avLst/>
            </a:prstGeom>
          </p:spPr>
        </p:pic>
      </p:grpSp>
      <p:sp>
        <p:nvSpPr>
          <p:cNvPr id="24" name="ZoneTexte 23">
            <a:extLst>
              <a:ext uri="{FF2B5EF4-FFF2-40B4-BE49-F238E27FC236}">
                <a16:creationId xmlns:a16="http://schemas.microsoft.com/office/drawing/2014/main" id="{5B7AE882-E0F4-4D98-B1F8-BE13B5EBEEA0}"/>
              </a:ext>
            </a:extLst>
          </p:cNvPr>
          <p:cNvSpPr txBox="1"/>
          <p:nvPr/>
        </p:nvSpPr>
        <p:spPr>
          <a:xfrm>
            <a:off x="2096896" y="802654"/>
            <a:ext cx="7315200" cy="400110"/>
          </a:xfrm>
          <a:prstGeom prst="rect">
            <a:avLst/>
          </a:prstGeom>
          <a:noFill/>
        </p:spPr>
        <p:txBody>
          <a:bodyPr wrap="square">
            <a:spAutoFit/>
          </a:bodyPr>
          <a:lstStyle/>
          <a:p>
            <a:pPr algn="ctr"/>
            <a:r>
              <a:rPr lang="fr-FR" sz="2000" b="1" dirty="0">
                <a:latin typeface="Arial" panose="020B0604020202020204" pitchFamily="34" charset="0"/>
                <a:cs typeface="Arial" panose="020B0604020202020204" pitchFamily="34" charset="0"/>
              </a:rPr>
              <a:t>RE </a:t>
            </a:r>
            <a:r>
              <a:rPr lang="fr-FR" sz="2000" b="1" dirty="0" err="1">
                <a:latin typeface="Arial" panose="020B0604020202020204" pitchFamily="34" charset="0"/>
                <a:cs typeface="Arial" panose="020B0604020202020204" pitchFamily="34" charset="0"/>
              </a:rPr>
              <a:t>heat</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load</a:t>
            </a:r>
            <a:r>
              <a:rPr lang="fr-FR" sz="2000" b="1" dirty="0">
                <a:latin typeface="Arial" panose="020B0604020202020204" pitchFamily="34" charset="0"/>
                <a:cs typeface="Arial" panose="020B0604020202020204" pitchFamily="34" charset="0"/>
              </a:rPr>
              <a:t> on the </a:t>
            </a:r>
            <a:r>
              <a:rPr lang="fr-FR" sz="2000" b="1" dirty="0" err="1">
                <a:latin typeface="Arial" panose="020B0604020202020204" pitchFamily="34" charset="0"/>
                <a:cs typeface="Arial" panose="020B0604020202020204" pitchFamily="34" charset="0"/>
              </a:rPr>
              <a:t>wall</a:t>
            </a:r>
            <a:r>
              <a:rPr lang="fr-FR" sz="2000" b="1" dirty="0">
                <a:latin typeface="Arial" panose="020B0604020202020204" pitchFamily="34" charset="0"/>
                <a:cs typeface="Arial" panose="020B0604020202020204" pitchFamily="34" charset="0"/>
              </a:rPr>
              <a:t> in the </a:t>
            </a:r>
            <a:r>
              <a:rPr lang="fr-FR" sz="2000" b="1" dirty="0" err="1">
                <a:latin typeface="Arial" panose="020B0604020202020204" pitchFamily="34" charset="0"/>
                <a:cs typeface="Arial" panose="020B0604020202020204" pitchFamily="34" charset="0"/>
              </a:rPr>
              <a:t>previous</a:t>
            </a:r>
            <a:r>
              <a:rPr lang="fr-FR" sz="2000" b="1" dirty="0">
                <a:latin typeface="Arial" panose="020B0604020202020204" pitchFamily="34" charset="0"/>
                <a:cs typeface="Arial" panose="020B0604020202020204" pitchFamily="34" charset="0"/>
              </a:rPr>
              <a:t> ITER simulation</a:t>
            </a:r>
          </a:p>
        </p:txBody>
      </p:sp>
      <p:sp>
        <p:nvSpPr>
          <p:cNvPr id="14" name="Rectangle 13">
            <a:extLst>
              <a:ext uri="{FF2B5EF4-FFF2-40B4-BE49-F238E27FC236}">
                <a16:creationId xmlns:a16="http://schemas.microsoft.com/office/drawing/2014/main" id="{5DE9B71F-F4AA-45A1-A4A0-4D29E0067E44}"/>
              </a:ext>
            </a:extLst>
          </p:cNvPr>
          <p:cNvSpPr/>
          <p:nvPr/>
        </p:nvSpPr>
        <p:spPr>
          <a:xfrm>
            <a:off x="9323561" y="4825871"/>
            <a:ext cx="2634054" cy="369332"/>
          </a:xfrm>
          <a:prstGeom prst="rect">
            <a:avLst/>
          </a:prstGeom>
        </p:spPr>
        <p:txBody>
          <a:bodyPr wrap="none">
            <a:spAutoFit/>
          </a:bodyPr>
          <a:lstStyle/>
          <a:p>
            <a:r>
              <a:rPr lang="fr-FR" dirty="0">
                <a:latin typeface="Arial" panose="020B0604020202020204" pitchFamily="34" charset="0"/>
                <a:cs typeface="Arial" panose="020B0604020202020204" pitchFamily="34" charset="0"/>
                <a:hlinkClick r:id="rId6"/>
              </a:rPr>
              <a:t>[Bergström PPCF 2024]</a:t>
            </a:r>
            <a:endParaRPr lang="fr-FR" dirty="0">
              <a:latin typeface="Arial" panose="020B06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E6338154-FCCA-48E5-B130-FB07851EB69D}"/>
              </a:ext>
            </a:extLst>
          </p:cNvPr>
          <p:cNvSpPr txBox="1"/>
          <p:nvPr/>
        </p:nvSpPr>
        <p:spPr>
          <a:xfrm>
            <a:off x="1224058" y="5403369"/>
            <a:ext cx="10012218" cy="1092607"/>
          </a:xfrm>
          <a:prstGeom prst="rect">
            <a:avLst/>
          </a:prstGeom>
          <a:noFill/>
        </p:spPr>
        <p:txBody>
          <a:bodyPr wrap="square" rtlCol="0">
            <a:spAutoFit/>
          </a:bodyPr>
          <a:lstStyle/>
          <a:p>
            <a:pPr marL="380990" indent="-380990" defTabSz="1219170">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The deconfined REs distribute on the wall inside the </a:t>
            </a:r>
            <a:r>
              <a:rPr lang="en-US" sz="2000" b="1" dirty="0">
                <a:solidFill>
                  <a:prstClr val="black"/>
                </a:solidFill>
                <a:latin typeface="Arial" panose="020B0604020202020204" pitchFamily="34" charset="0"/>
                <a:cs typeface="Arial" panose="020B0604020202020204" pitchFamily="34" charset="0"/>
              </a:rPr>
              <a:t>“magnetic footprint”</a:t>
            </a:r>
            <a:r>
              <a:rPr lang="en-US" sz="2000" dirty="0">
                <a:solidFill>
                  <a:prstClr val="black"/>
                </a:solidFill>
                <a:latin typeface="Arial" panose="020B0604020202020204" pitchFamily="34" charset="0"/>
                <a:cs typeface="Arial" panose="020B0604020202020204" pitchFamily="34" charset="0"/>
              </a:rPr>
              <a:t>,</a:t>
            </a:r>
            <a:r>
              <a:rPr lang="en-US" sz="2000" b="1"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whose area </a:t>
            </a:r>
            <a:r>
              <a:rPr lang="fr-FR" sz="2000" b="1" dirty="0" err="1">
                <a:latin typeface="Arial" panose="020B0604020202020204" pitchFamily="34" charset="0"/>
                <a:cs typeface="Arial" panose="020B0604020202020204" pitchFamily="34" charset="0"/>
              </a:rPr>
              <a:t>A</a:t>
            </a:r>
            <a:r>
              <a:rPr lang="fr-FR" sz="2000" b="1" baseline="-25000" dirty="0" err="1">
                <a:latin typeface="Arial" panose="020B0604020202020204" pitchFamily="34" charset="0"/>
                <a:cs typeface="Arial" panose="020B0604020202020204" pitchFamily="34" charset="0"/>
              </a:rPr>
              <a:t>footprint</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increases</a:t>
            </a:r>
            <a:r>
              <a:rPr lang="fr-FR" sz="2000" dirty="0">
                <a:latin typeface="Arial" panose="020B0604020202020204" pitchFamily="34" charset="0"/>
                <a:cs typeface="Arial" panose="020B0604020202020204" pitchFamily="34" charset="0"/>
              </a:rPr>
              <a:t> in time. </a:t>
            </a:r>
          </a:p>
          <a:p>
            <a:pPr marL="380990" indent="-380990" defTabSz="1219170">
              <a:spcAft>
                <a:spcPts val="600"/>
              </a:spcAft>
              <a:buFont typeface="Arial" panose="020B0604020202020204" pitchFamily="34" charset="0"/>
              <a:buChar char="•"/>
            </a:pPr>
            <a:r>
              <a:rPr lang="fr-FR" sz="2000" dirty="0" err="1">
                <a:latin typeface="Arial" panose="020B0604020202020204" pitchFamily="34" charset="0"/>
                <a:cs typeface="Arial" panose="020B0604020202020204" pitchFamily="34" charset="0"/>
              </a:rPr>
              <a:t>A</a:t>
            </a:r>
            <a:r>
              <a:rPr lang="fr-FR" sz="2000" baseline="-25000" dirty="0" err="1">
                <a:latin typeface="Arial" panose="020B0604020202020204" pitchFamily="34" charset="0"/>
                <a:cs typeface="Arial" panose="020B0604020202020204" pitchFamily="34" charset="0"/>
              </a:rPr>
              <a:t>footprint</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is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largely</a:t>
            </a:r>
            <a:r>
              <a:rPr lang="fr-FR" sz="2000"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determined</a:t>
            </a:r>
            <a:r>
              <a:rPr lang="fr-FR" sz="2000" b="1" dirty="0">
                <a:latin typeface="Arial" panose="020B0604020202020204" pitchFamily="34" charset="0"/>
                <a:cs typeface="Arial" panose="020B0604020202020204" pitchFamily="34" charset="0"/>
              </a:rPr>
              <a:t> by the amplitude of the dominant (i.e. 2/1) mode</a:t>
            </a:r>
            <a:r>
              <a:rPr lang="fr-FR" sz="2000" dirty="0">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475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3">
            <a:extLst>
              <a:ext uri="{FF2B5EF4-FFF2-40B4-BE49-F238E27FC236}">
                <a16:creationId xmlns:a16="http://schemas.microsoft.com/office/drawing/2014/main" id="{ACF12AF3-1F4E-4388-89EE-E059D44D1A41}"/>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26</a:t>
            </a:fld>
            <a:endParaRPr lang="en-GB" sz="1600" dirty="0">
              <a:solidFill>
                <a:prstClr val="black"/>
              </a:solidFill>
            </a:endParaRPr>
          </a:p>
        </p:txBody>
      </p:sp>
      <p:grpSp>
        <p:nvGrpSpPr>
          <p:cNvPr id="22" name="Groupe 21">
            <a:extLst>
              <a:ext uri="{FF2B5EF4-FFF2-40B4-BE49-F238E27FC236}">
                <a16:creationId xmlns:a16="http://schemas.microsoft.com/office/drawing/2014/main" id="{994EEA5E-0D5F-4D11-84A4-E96F4F5FD52A}"/>
              </a:ext>
            </a:extLst>
          </p:cNvPr>
          <p:cNvGrpSpPr/>
          <p:nvPr/>
        </p:nvGrpSpPr>
        <p:grpSpPr>
          <a:xfrm>
            <a:off x="3965041" y="836158"/>
            <a:ext cx="3759617" cy="3175836"/>
            <a:chOff x="7612678" y="3737024"/>
            <a:chExt cx="3759617" cy="3175836"/>
          </a:xfrm>
        </p:grpSpPr>
        <p:sp>
          <p:nvSpPr>
            <p:cNvPr id="23" name="ZoneTexte 22">
              <a:extLst>
                <a:ext uri="{FF2B5EF4-FFF2-40B4-BE49-F238E27FC236}">
                  <a16:creationId xmlns:a16="http://schemas.microsoft.com/office/drawing/2014/main" id="{04E8DFFA-2129-4196-9957-28B896762168}"/>
                </a:ext>
              </a:extLst>
            </p:cNvPr>
            <p:cNvSpPr txBox="1"/>
            <p:nvPr/>
          </p:nvSpPr>
          <p:spPr>
            <a:xfrm>
              <a:off x="10184131" y="6415864"/>
              <a:ext cx="1188164" cy="496996"/>
            </a:xfrm>
            <a:prstGeom prst="rect">
              <a:avLst/>
            </a:prstGeom>
            <a:noFill/>
          </p:spPr>
          <p:txBody>
            <a:bodyPr wrap="square">
              <a:spAutoFit/>
            </a:bodyPr>
            <a:lstStyle/>
            <a:p>
              <a:pPr>
                <a:lnSpc>
                  <a:spcPct val="150000"/>
                </a:lnSpc>
              </a:pPr>
              <a:r>
                <a:rPr lang="fr-FR" sz="2000" dirty="0" err="1">
                  <a:latin typeface="Arial" panose="020B0604020202020204" pitchFamily="34" charset="0"/>
                  <a:cs typeface="Arial" panose="020B0604020202020204" pitchFamily="34" charset="0"/>
                </a:rPr>
                <a:t>A</a:t>
              </a:r>
              <a:r>
                <a:rPr lang="fr-FR" sz="2000" baseline="-25000" dirty="0" err="1">
                  <a:latin typeface="Arial" panose="020B0604020202020204" pitchFamily="34" charset="0"/>
                  <a:cs typeface="Arial" panose="020B0604020202020204" pitchFamily="34" charset="0"/>
                </a:rPr>
                <a:t>footprint</a:t>
              </a:r>
              <a:endParaRPr lang="fr-FR" sz="2000" baseline="-25000" dirty="0">
                <a:latin typeface="Arial" panose="020B0604020202020204" pitchFamily="34" charset="0"/>
                <a:cs typeface="Arial" panose="020B0604020202020204" pitchFamily="34" charset="0"/>
              </a:endParaRPr>
            </a:p>
          </p:txBody>
        </p:sp>
        <p:grpSp>
          <p:nvGrpSpPr>
            <p:cNvPr id="24" name="Groupe 23">
              <a:extLst>
                <a:ext uri="{FF2B5EF4-FFF2-40B4-BE49-F238E27FC236}">
                  <a16:creationId xmlns:a16="http://schemas.microsoft.com/office/drawing/2014/main" id="{43FB77E9-24B2-4B13-AB6F-2942FADBFAF7}"/>
                </a:ext>
              </a:extLst>
            </p:cNvPr>
            <p:cNvGrpSpPr/>
            <p:nvPr/>
          </p:nvGrpSpPr>
          <p:grpSpPr>
            <a:xfrm>
              <a:off x="7612678" y="3737024"/>
              <a:ext cx="3172211" cy="2955504"/>
              <a:chOff x="7612678" y="3737024"/>
              <a:chExt cx="3172211" cy="2955504"/>
            </a:xfrm>
          </p:grpSpPr>
          <p:cxnSp>
            <p:nvCxnSpPr>
              <p:cNvPr id="25" name="Connecteur droit avec flèche 24">
                <a:extLst>
                  <a:ext uri="{FF2B5EF4-FFF2-40B4-BE49-F238E27FC236}">
                    <a16:creationId xmlns:a16="http://schemas.microsoft.com/office/drawing/2014/main" id="{3B73ED2B-3BD6-4EEC-BDA3-EA99C040C825}"/>
                  </a:ext>
                </a:extLst>
              </p:cNvPr>
              <p:cNvCxnSpPr>
                <a:cxnSpLocks/>
              </p:cNvCxnSpPr>
              <p:nvPr/>
            </p:nvCxnSpPr>
            <p:spPr>
              <a:xfrm flipV="1">
                <a:off x="7927759" y="4264673"/>
                <a:ext cx="0" cy="22343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necteur droit avec flèche 25">
                <a:extLst>
                  <a:ext uri="{FF2B5EF4-FFF2-40B4-BE49-F238E27FC236}">
                    <a16:creationId xmlns:a16="http://schemas.microsoft.com/office/drawing/2014/main" id="{06FFD750-6EBC-4438-90C9-102C9E567974}"/>
                  </a:ext>
                </a:extLst>
              </p:cNvPr>
              <p:cNvCxnSpPr>
                <a:cxnSpLocks/>
              </p:cNvCxnSpPr>
              <p:nvPr/>
            </p:nvCxnSpPr>
            <p:spPr>
              <a:xfrm flipV="1">
                <a:off x="7927759" y="6498989"/>
                <a:ext cx="285713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ZoneTexte 26">
                <a:extLst>
                  <a:ext uri="{FF2B5EF4-FFF2-40B4-BE49-F238E27FC236}">
                    <a16:creationId xmlns:a16="http://schemas.microsoft.com/office/drawing/2014/main" id="{11871405-C0BD-4F0C-A9BD-7A7D1D5F6B03}"/>
                  </a:ext>
                </a:extLst>
              </p:cNvPr>
              <p:cNvSpPr txBox="1"/>
              <p:nvPr/>
            </p:nvSpPr>
            <p:spPr>
              <a:xfrm>
                <a:off x="7616120" y="3737024"/>
                <a:ext cx="1081157" cy="496996"/>
              </a:xfrm>
              <a:prstGeom prst="rect">
                <a:avLst/>
              </a:prstGeom>
              <a:noFill/>
            </p:spPr>
            <p:txBody>
              <a:bodyPr wrap="square">
                <a:spAutoFit/>
              </a:bodyPr>
              <a:lstStyle/>
              <a:p>
                <a:pPr>
                  <a:lnSpc>
                    <a:spcPct val="150000"/>
                  </a:lnSpc>
                </a:pPr>
                <a:r>
                  <a:rPr lang="el-GR" sz="2000" dirty="0">
                    <a:latin typeface="Arial" panose="020B0604020202020204" pitchFamily="34" charset="0"/>
                    <a:cs typeface="Arial" panose="020B0604020202020204" pitchFamily="34" charset="0"/>
                  </a:rPr>
                  <a:t>Δ</a:t>
                </a:r>
                <a:r>
                  <a:rPr lang="fr-FR" sz="2000" dirty="0" err="1">
                    <a:latin typeface="Arial" panose="020B0604020202020204" pitchFamily="34" charset="0"/>
                    <a:cs typeface="Arial" panose="020B0604020202020204" pitchFamily="34" charset="0"/>
                  </a:rPr>
                  <a:t>r</a:t>
                </a:r>
                <a:r>
                  <a:rPr lang="fr-FR" sz="2000" baseline="-25000" dirty="0" err="1">
                    <a:latin typeface="Arial" panose="020B0604020202020204" pitchFamily="34" charset="0"/>
                    <a:cs typeface="Arial" panose="020B0604020202020204" pitchFamily="34" charset="0"/>
                  </a:rPr>
                  <a:t>stoch</a:t>
                </a:r>
                <a:endParaRPr lang="fr-FR" sz="2000" baseline="-25000" dirty="0">
                  <a:latin typeface="Arial" panose="020B0604020202020204" pitchFamily="34" charset="0"/>
                  <a:cs typeface="Arial" panose="020B0604020202020204" pitchFamily="34" charset="0"/>
                </a:endParaRPr>
              </a:p>
            </p:txBody>
          </p:sp>
          <p:cxnSp>
            <p:nvCxnSpPr>
              <p:cNvPr id="28" name="Connecteur droit 27">
                <a:extLst>
                  <a:ext uri="{FF2B5EF4-FFF2-40B4-BE49-F238E27FC236}">
                    <a16:creationId xmlns:a16="http://schemas.microsoft.com/office/drawing/2014/main" id="{BED2BBDA-7C27-4504-B848-977F80FC1D11}"/>
                  </a:ext>
                </a:extLst>
              </p:cNvPr>
              <p:cNvCxnSpPr>
                <a:cxnSpLocks/>
              </p:cNvCxnSpPr>
              <p:nvPr/>
            </p:nvCxnSpPr>
            <p:spPr>
              <a:xfrm>
                <a:off x="7915215" y="4448247"/>
                <a:ext cx="2820755"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29" name="ZoneTexte 28">
                <a:extLst>
                  <a:ext uri="{FF2B5EF4-FFF2-40B4-BE49-F238E27FC236}">
                    <a16:creationId xmlns:a16="http://schemas.microsoft.com/office/drawing/2014/main" id="{0FDB0A43-5492-4CBF-A63B-3BFA59A5D667}"/>
                  </a:ext>
                </a:extLst>
              </p:cNvPr>
              <p:cNvSpPr txBox="1"/>
              <p:nvPr/>
            </p:nvSpPr>
            <p:spPr>
              <a:xfrm>
                <a:off x="7616120" y="6195532"/>
                <a:ext cx="450413" cy="496996"/>
              </a:xfrm>
              <a:prstGeom prst="rect">
                <a:avLst/>
              </a:prstGeom>
              <a:noFill/>
            </p:spPr>
            <p:txBody>
              <a:bodyPr wrap="square">
                <a:spAutoFit/>
              </a:bodyPr>
              <a:lstStyle/>
              <a:p>
                <a:pPr>
                  <a:lnSpc>
                    <a:spcPct val="150000"/>
                  </a:lnSpc>
                </a:pPr>
                <a:r>
                  <a:rPr lang="fr-FR" sz="2000" dirty="0">
                    <a:latin typeface="Arial" panose="020B0604020202020204" pitchFamily="34" charset="0"/>
                    <a:cs typeface="Arial" panose="020B0604020202020204" pitchFamily="34" charset="0"/>
                  </a:rPr>
                  <a:t>0</a:t>
                </a:r>
              </a:p>
            </p:txBody>
          </p:sp>
          <p:sp>
            <p:nvSpPr>
              <p:cNvPr id="30" name="ZoneTexte 29">
                <a:extLst>
                  <a:ext uri="{FF2B5EF4-FFF2-40B4-BE49-F238E27FC236}">
                    <a16:creationId xmlns:a16="http://schemas.microsoft.com/office/drawing/2014/main" id="{E0F2E57F-9C91-4C15-A239-DB749711D420}"/>
                  </a:ext>
                </a:extLst>
              </p:cNvPr>
              <p:cNvSpPr txBox="1"/>
              <p:nvPr/>
            </p:nvSpPr>
            <p:spPr>
              <a:xfrm>
                <a:off x="7612678" y="4155116"/>
                <a:ext cx="450413" cy="496996"/>
              </a:xfrm>
              <a:prstGeom prst="rect">
                <a:avLst/>
              </a:prstGeom>
              <a:noFill/>
            </p:spPr>
            <p:txBody>
              <a:bodyPr wrap="square">
                <a:spAutoFit/>
              </a:bodyPr>
              <a:lstStyle/>
              <a:p>
                <a:pPr>
                  <a:lnSpc>
                    <a:spcPct val="150000"/>
                  </a:lnSpc>
                </a:pPr>
                <a:r>
                  <a:rPr lang="fr-FR" sz="2000" dirty="0">
                    <a:latin typeface="Arial" panose="020B0604020202020204" pitchFamily="34" charset="0"/>
                    <a:cs typeface="Arial" panose="020B0604020202020204" pitchFamily="34" charset="0"/>
                  </a:rPr>
                  <a:t>a</a:t>
                </a:r>
              </a:p>
            </p:txBody>
          </p:sp>
          <p:cxnSp>
            <p:nvCxnSpPr>
              <p:cNvPr id="31" name="Connecteur droit 30">
                <a:extLst>
                  <a:ext uri="{FF2B5EF4-FFF2-40B4-BE49-F238E27FC236}">
                    <a16:creationId xmlns:a16="http://schemas.microsoft.com/office/drawing/2014/main" id="{CA380C4F-2F8B-4E2E-86A2-16B507477C91}"/>
                  </a:ext>
                </a:extLst>
              </p:cNvPr>
              <p:cNvCxnSpPr>
                <a:cxnSpLocks/>
              </p:cNvCxnSpPr>
              <p:nvPr/>
            </p:nvCxnSpPr>
            <p:spPr>
              <a:xfrm flipH="1">
                <a:off x="7948314" y="4445176"/>
                <a:ext cx="2565574" cy="204546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3FC3F430-C19B-48C9-B28D-21B5D962ADD6}"/>
                  </a:ext>
                </a:extLst>
              </p:cNvPr>
              <p:cNvCxnSpPr>
                <a:cxnSpLocks/>
              </p:cNvCxnSpPr>
              <p:nvPr/>
            </p:nvCxnSpPr>
            <p:spPr>
              <a:xfrm flipH="1">
                <a:off x="7943412" y="4445175"/>
                <a:ext cx="434762" cy="20561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D2FEE7A8-1740-453C-A9C0-7ABCC8EE7CC5}"/>
                  </a:ext>
                </a:extLst>
              </p:cNvPr>
              <p:cNvSpPr txBox="1"/>
              <p:nvPr/>
            </p:nvSpPr>
            <p:spPr>
              <a:xfrm>
                <a:off x="9302535" y="5255164"/>
                <a:ext cx="1188164" cy="496996"/>
              </a:xfrm>
              <a:prstGeom prst="rect">
                <a:avLst/>
              </a:prstGeom>
              <a:noFill/>
            </p:spPr>
            <p:txBody>
              <a:bodyPr wrap="square">
                <a:spAutoFit/>
              </a:bodyPr>
              <a:lstStyle/>
              <a:p>
                <a:pPr>
                  <a:lnSpc>
                    <a:spcPct val="150000"/>
                  </a:lnSpc>
                </a:pPr>
                <a:r>
                  <a:rPr lang="fr-FR" sz="2000" dirty="0" err="1">
                    <a:solidFill>
                      <a:srgbClr val="0000FF"/>
                    </a:solidFill>
                    <a:latin typeface="Arial" panose="020B0604020202020204" pitchFamily="34" charset="0"/>
                    <a:cs typeface="Arial" panose="020B0604020202020204" pitchFamily="34" charset="0"/>
                  </a:rPr>
                  <a:t>Benign</a:t>
                </a:r>
                <a:endParaRPr lang="fr-FR" sz="2000" baseline="-25000" dirty="0">
                  <a:solidFill>
                    <a:srgbClr val="0000FF"/>
                  </a:solidFill>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8C9BF2FB-8B11-4129-9F8C-7B551C0895DD}"/>
                  </a:ext>
                </a:extLst>
              </p:cNvPr>
              <p:cNvSpPr txBox="1"/>
              <p:nvPr/>
            </p:nvSpPr>
            <p:spPr>
              <a:xfrm>
                <a:off x="8365628" y="4400981"/>
                <a:ext cx="1715567" cy="496996"/>
              </a:xfrm>
              <a:prstGeom prst="rect">
                <a:avLst/>
              </a:prstGeom>
              <a:noFill/>
            </p:spPr>
            <p:txBody>
              <a:bodyPr wrap="square">
                <a:spAutoFit/>
              </a:bodyPr>
              <a:lstStyle/>
              <a:p>
                <a:pPr>
                  <a:lnSpc>
                    <a:spcPct val="150000"/>
                  </a:lnSpc>
                </a:pPr>
                <a:r>
                  <a:rPr lang="fr-FR" sz="2000" dirty="0">
                    <a:solidFill>
                      <a:srgbClr val="FF0000"/>
                    </a:solidFill>
                    <a:latin typeface="Arial" panose="020B0604020202020204" pitchFamily="34" charset="0"/>
                    <a:cs typeface="Arial" panose="020B0604020202020204" pitchFamily="34" charset="0"/>
                  </a:rPr>
                  <a:t>Non-</a:t>
                </a:r>
                <a:r>
                  <a:rPr lang="fr-FR" sz="2000" dirty="0" err="1">
                    <a:solidFill>
                      <a:srgbClr val="FF0000"/>
                    </a:solidFill>
                    <a:latin typeface="Arial" panose="020B0604020202020204" pitchFamily="34" charset="0"/>
                    <a:cs typeface="Arial" panose="020B0604020202020204" pitchFamily="34" charset="0"/>
                  </a:rPr>
                  <a:t>benign</a:t>
                </a:r>
                <a:endParaRPr lang="fr-FR" sz="2000" baseline="-25000" dirty="0">
                  <a:solidFill>
                    <a:srgbClr val="FF0000"/>
                  </a:solidFill>
                  <a:latin typeface="Arial" panose="020B0604020202020204" pitchFamily="34" charset="0"/>
                  <a:cs typeface="Arial" panose="020B0604020202020204" pitchFamily="34" charset="0"/>
                </a:endParaRPr>
              </a:p>
            </p:txBody>
          </p:sp>
        </p:grpSp>
      </p:grpSp>
      <p:sp>
        <p:nvSpPr>
          <p:cNvPr id="17" name="ZoneTexte 16">
            <a:extLst>
              <a:ext uri="{FF2B5EF4-FFF2-40B4-BE49-F238E27FC236}">
                <a16:creationId xmlns:a16="http://schemas.microsoft.com/office/drawing/2014/main" id="{AFDB5E1B-4078-45AE-99A8-43767B0798D1}"/>
              </a:ext>
            </a:extLst>
          </p:cNvPr>
          <p:cNvSpPr txBox="1"/>
          <p:nvPr/>
        </p:nvSpPr>
        <p:spPr>
          <a:xfrm>
            <a:off x="1186100" y="4143099"/>
            <a:ext cx="9861554" cy="234365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fr-FR" sz="2000" dirty="0">
                <a:latin typeface="Arial" panose="020B0604020202020204" pitchFamily="34" charset="0"/>
                <a:cs typeface="Arial" panose="020B0604020202020204" pitchFamily="34" charset="0"/>
              </a:rPr>
              <a:t>A key factor </a:t>
            </a:r>
            <a:r>
              <a:rPr lang="fr-FR" sz="2000" dirty="0" err="1">
                <a:latin typeface="Arial" panose="020B0604020202020204" pitchFamily="34" charset="0"/>
                <a:cs typeface="Arial" panose="020B0604020202020204" pitchFamily="34" charset="0"/>
              </a:rPr>
              <a:t>determining</a:t>
            </a:r>
            <a:r>
              <a:rPr lang="fr-FR" sz="2000" dirty="0">
                <a:latin typeface="Arial" panose="020B0604020202020204" pitchFamily="34" charset="0"/>
                <a:cs typeface="Arial" panose="020B0604020202020204" pitchFamily="34" charset="0"/>
              </a:rPr>
              <a:t> the </a:t>
            </a:r>
            <a:r>
              <a:rPr lang="fr-FR" sz="2000" dirty="0" err="1">
                <a:latin typeface="Arial" panose="020B0604020202020204" pitchFamily="34" charset="0"/>
                <a:cs typeface="Arial" panose="020B0604020202020204" pitchFamily="34" charset="0"/>
              </a:rPr>
              <a:t>severity</a:t>
            </a:r>
            <a:r>
              <a:rPr lang="fr-FR" sz="2000" dirty="0">
                <a:latin typeface="Arial" panose="020B0604020202020204" pitchFamily="34" charset="0"/>
                <a:cs typeface="Arial" panose="020B0604020202020204" pitchFamily="34" charset="0"/>
              </a:rPr>
              <a:t> of the impact </a:t>
            </a:r>
            <a:r>
              <a:rPr lang="fr-FR" sz="2000" dirty="0" err="1">
                <a:latin typeface="Arial" panose="020B0604020202020204" pitchFamily="34" charset="0"/>
                <a:cs typeface="Arial" panose="020B0604020202020204" pitchFamily="34" charset="0"/>
              </a:rPr>
              <a:t>may</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be</a:t>
            </a:r>
            <a:r>
              <a:rPr lang="fr-FR" sz="2000" dirty="0">
                <a:latin typeface="Arial" panose="020B0604020202020204" pitchFamily="34" charset="0"/>
                <a:cs typeface="Arial" panose="020B0604020202020204" pitchFamily="34" charset="0"/>
              </a:rPr>
              <a:t> the </a:t>
            </a:r>
            <a:r>
              <a:rPr lang="fr-FR" sz="2000" b="1" dirty="0">
                <a:latin typeface="Arial" panose="020B0604020202020204" pitchFamily="34" charset="0"/>
                <a:cs typeface="Arial" panose="020B0604020202020204" pitchFamily="34" charset="0"/>
              </a:rPr>
              <a:t>ratio </a:t>
            </a:r>
            <a:r>
              <a:rPr lang="el-GR" sz="2000" b="1" dirty="0">
                <a:latin typeface="Arial" panose="020B0604020202020204" pitchFamily="34" charset="0"/>
                <a:cs typeface="Arial" panose="020B0604020202020204" pitchFamily="34" charset="0"/>
              </a:rPr>
              <a:t>Δ</a:t>
            </a:r>
            <a:r>
              <a:rPr lang="fr-FR" sz="2000" b="1" dirty="0" err="1">
                <a:latin typeface="Arial" panose="020B0604020202020204" pitchFamily="34" charset="0"/>
                <a:cs typeface="Arial" panose="020B0604020202020204" pitchFamily="34" charset="0"/>
              </a:rPr>
              <a:t>r</a:t>
            </a:r>
            <a:r>
              <a:rPr lang="fr-FR" sz="2000" b="1" baseline="-25000" dirty="0" err="1">
                <a:latin typeface="Arial" panose="020B0604020202020204" pitchFamily="34" charset="0"/>
                <a:cs typeface="Arial" panose="020B0604020202020204" pitchFamily="34" charset="0"/>
              </a:rPr>
              <a:t>stoch</a:t>
            </a:r>
            <a:r>
              <a:rPr lang="fr-FR" sz="2000" b="1" dirty="0">
                <a:latin typeface="Arial" panose="020B0604020202020204" pitchFamily="34" charset="0"/>
                <a:cs typeface="Arial" panose="020B0604020202020204" pitchFamily="34" charset="0"/>
              </a:rPr>
              <a:t>/</a:t>
            </a:r>
            <a:r>
              <a:rPr lang="fr-FR" sz="2000" b="1" dirty="0" err="1">
                <a:latin typeface="Arial" panose="020B0604020202020204" pitchFamily="34" charset="0"/>
                <a:cs typeface="Arial" panose="020B0604020202020204" pitchFamily="34" charset="0"/>
              </a:rPr>
              <a:t>A</a:t>
            </a:r>
            <a:r>
              <a:rPr lang="fr-FR" sz="2000" b="1" baseline="-25000" dirty="0" err="1">
                <a:latin typeface="Arial" panose="020B0604020202020204" pitchFamily="34" charset="0"/>
                <a:cs typeface="Arial" panose="020B0604020202020204" pitchFamily="34" charset="0"/>
              </a:rPr>
              <a:t>footprint</a:t>
            </a:r>
            <a:r>
              <a:rPr lang="fr-FR" sz="20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fr-FR" sz="2000" dirty="0" err="1">
                <a:latin typeface="Arial" panose="020B0604020202020204" pitchFamily="34" charset="0"/>
                <a:cs typeface="Arial" panose="020B0604020202020204" pitchFamily="34" charset="0"/>
              </a:rPr>
              <a:t>Experimentally</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benign</a:t>
            </a:r>
            <a:r>
              <a:rPr lang="fr-FR" sz="2000" dirty="0">
                <a:latin typeface="Arial" panose="020B0604020202020204" pitchFamily="34" charset="0"/>
                <a:cs typeface="Arial" panose="020B0604020202020204" pitchFamily="34" charset="0"/>
              </a:rPr>
              <a:t> impacts have a </a:t>
            </a:r>
            <a:r>
              <a:rPr lang="fr-FR" sz="2000" b="1" dirty="0" err="1">
                <a:latin typeface="Arial" panose="020B0604020202020204" pitchFamily="34" charset="0"/>
                <a:cs typeface="Arial" panose="020B0604020202020204" pitchFamily="34" charset="0"/>
              </a:rPr>
              <a:t>larger</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A</a:t>
            </a:r>
            <a:r>
              <a:rPr lang="fr-FR" sz="2000" b="1" baseline="-25000" dirty="0" err="1">
                <a:latin typeface="Arial" panose="020B0604020202020204" pitchFamily="34" charset="0"/>
                <a:cs typeface="Arial" panose="020B0604020202020204" pitchFamily="34" charset="0"/>
              </a:rPr>
              <a:t>footprint</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Why</a:t>
            </a:r>
            <a:r>
              <a:rPr lang="fr-FR" sz="20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fr-FR" sz="2000" dirty="0">
                <a:latin typeface="Arial" panose="020B0604020202020204" pitchFamily="34" charset="0"/>
                <a:cs typeface="Arial" panose="020B0604020202020204" pitchFamily="34" charset="0"/>
              </a:rPr>
              <a:t>This </a:t>
            </a:r>
            <a:r>
              <a:rPr lang="fr-FR" sz="2000" dirty="0" err="1">
                <a:latin typeface="Arial" panose="020B0604020202020204" pitchFamily="34" charset="0"/>
                <a:cs typeface="Arial" panose="020B0604020202020204" pitchFamily="34" charset="0"/>
              </a:rPr>
              <a:t>may</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be</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related</a:t>
            </a:r>
            <a:r>
              <a:rPr lang="fr-FR" sz="2000" dirty="0">
                <a:latin typeface="Arial" panose="020B0604020202020204" pitchFamily="34" charset="0"/>
                <a:cs typeface="Arial" panose="020B0604020202020204" pitchFamily="34" charset="0"/>
              </a:rPr>
              <a:t> to the </a:t>
            </a:r>
            <a:r>
              <a:rPr lang="fr-FR" sz="2000" b="1" dirty="0">
                <a:latin typeface="Arial" panose="020B0604020202020204" pitchFamily="34" charset="0"/>
                <a:cs typeface="Arial" panose="020B0604020202020204" pitchFamily="34" charset="0"/>
              </a:rPr>
              <a:t>background plasma </a:t>
            </a:r>
            <a:r>
              <a:rPr lang="fr-FR" sz="2000" b="1" dirty="0" err="1">
                <a:latin typeface="Arial" panose="020B0604020202020204" pitchFamily="34" charset="0"/>
                <a:cs typeface="Arial" panose="020B0604020202020204" pitchFamily="34" charset="0"/>
              </a:rPr>
              <a:t>resistivity</a:t>
            </a:r>
            <a:r>
              <a:rPr lang="fr-FR" sz="2000" b="1"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η</a:t>
            </a:r>
            <a:r>
              <a:rPr lang="fr-FR" sz="2000" dirty="0">
                <a:latin typeface="Arial" panose="020B0604020202020204" pitchFamily="34" charset="0"/>
                <a:cs typeface="Arial" panose="020B0604020202020204" pitchFamily="34" charset="0"/>
              </a:rPr>
              <a:t>.</a:t>
            </a:r>
          </a:p>
          <a:p>
            <a:pPr marL="800100" lvl="1" indent="-342900">
              <a:lnSpc>
                <a:spcPct val="150000"/>
              </a:lnSpc>
              <a:buFont typeface="Arial" panose="020B0604020202020204" pitchFamily="34" charset="0"/>
              <a:buChar char="–"/>
            </a:pPr>
            <a:r>
              <a:rPr lang="fr-FR" sz="2000" u="sng" dirty="0">
                <a:latin typeface="Arial" panose="020B0604020202020204" pitchFamily="34" charset="0"/>
                <a:cs typeface="Arial" panose="020B0604020202020204" pitchFamily="34" charset="0"/>
              </a:rPr>
              <a:t>Note:</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Instability</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dynamics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largely</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determined</a:t>
            </a:r>
            <a:r>
              <a:rPr lang="fr-FR" sz="2000" dirty="0">
                <a:latin typeface="Arial" panose="020B0604020202020204" pitchFamily="34" charset="0"/>
                <a:cs typeface="Arial" panose="020B0604020202020204" pitchFamily="34" charset="0"/>
              </a:rPr>
              <a:t> by </a:t>
            </a:r>
            <a:r>
              <a:rPr lang="el-GR" sz="2000" dirty="0">
                <a:latin typeface="Arial" panose="020B0604020202020204" pitchFamily="34" charset="0"/>
                <a:cs typeface="Arial" panose="020B0604020202020204" pitchFamily="34" charset="0"/>
              </a:rPr>
              <a:t>η</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even</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though</a:t>
            </a:r>
            <a:r>
              <a:rPr lang="fr-FR" sz="2000" dirty="0">
                <a:latin typeface="Arial" panose="020B0604020202020204" pitchFamily="34" charset="0"/>
                <a:cs typeface="Arial" panose="020B0604020202020204" pitchFamily="34" charset="0"/>
              </a:rPr>
              <a:t> the </a:t>
            </a:r>
            <a:r>
              <a:rPr lang="fr-FR" sz="2000" dirty="0" err="1">
                <a:latin typeface="Arial" panose="020B0604020202020204" pitchFamily="34" charset="0"/>
                <a:cs typeface="Arial" panose="020B0604020202020204" pitchFamily="34" charset="0"/>
              </a:rPr>
              <a:t>current</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is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initially</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fully</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carried</a:t>
            </a:r>
            <a:r>
              <a:rPr lang="fr-FR" sz="2000" dirty="0">
                <a:latin typeface="Arial" panose="020B0604020202020204" pitchFamily="34" charset="0"/>
                <a:cs typeface="Arial" panose="020B0604020202020204" pitchFamily="34" charset="0"/>
              </a:rPr>
              <a:t> by </a:t>
            </a:r>
            <a:r>
              <a:rPr lang="fr-FR" sz="2000" dirty="0" err="1">
                <a:latin typeface="Arial" panose="020B0604020202020204" pitchFamily="34" charset="0"/>
                <a:cs typeface="Arial" panose="020B0604020202020204" pitchFamily="34" charset="0"/>
              </a:rPr>
              <a:t>REs</a:t>
            </a:r>
            <a:r>
              <a:rPr lang="fr-FR" sz="2000"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hlinkClick r:id="rId2"/>
              </a:rPr>
              <a:t>[Helander </a:t>
            </a:r>
            <a:r>
              <a:rPr lang="fr-FR" dirty="0" err="1">
                <a:latin typeface="Arial" panose="020B0604020202020204" pitchFamily="34" charset="0"/>
                <a:cs typeface="Arial" panose="020B0604020202020204" pitchFamily="34" charset="0"/>
                <a:hlinkClick r:id="rId2"/>
              </a:rPr>
              <a:t>PoP</a:t>
            </a:r>
            <a:r>
              <a:rPr lang="fr-FR" dirty="0">
                <a:latin typeface="Arial" panose="020B0604020202020204" pitchFamily="34" charset="0"/>
                <a:cs typeface="Arial" panose="020B0604020202020204" pitchFamily="34" charset="0"/>
                <a:hlinkClick r:id="rId2"/>
              </a:rPr>
              <a:t> 2007]</a:t>
            </a:r>
            <a:r>
              <a:rPr lang="fr-FR"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971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3">
            <a:extLst>
              <a:ext uri="{FF2B5EF4-FFF2-40B4-BE49-F238E27FC236}">
                <a16:creationId xmlns:a16="http://schemas.microsoft.com/office/drawing/2014/main" id="{ACF12AF3-1F4E-4388-89EE-E059D44D1A41}"/>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27</a:t>
            </a:fld>
            <a:endParaRPr lang="en-GB" sz="1600" dirty="0">
              <a:solidFill>
                <a:prstClr val="black"/>
              </a:solidFill>
            </a:endParaRPr>
          </a:p>
        </p:txBody>
      </p:sp>
      <p:pic>
        <p:nvPicPr>
          <p:cNvPr id="36" name="Image 35">
            <a:extLst>
              <a:ext uri="{FF2B5EF4-FFF2-40B4-BE49-F238E27FC236}">
                <a16:creationId xmlns:a16="http://schemas.microsoft.com/office/drawing/2014/main" id="{029180CD-4C42-4614-95E1-986D8E53FDCC}"/>
              </a:ext>
            </a:extLst>
          </p:cNvPr>
          <p:cNvPicPr>
            <a:picLocks noChangeAspect="1"/>
          </p:cNvPicPr>
          <p:nvPr/>
        </p:nvPicPr>
        <p:blipFill rotWithShape="1">
          <a:blip r:embed="rId2"/>
          <a:srcRect l="12239" r="9775" b="9642"/>
          <a:stretch/>
        </p:blipFill>
        <p:spPr>
          <a:xfrm>
            <a:off x="1562097" y="1493870"/>
            <a:ext cx="4524378" cy="2985908"/>
          </a:xfrm>
          <a:prstGeom prst="rect">
            <a:avLst/>
          </a:prstGeom>
        </p:spPr>
      </p:pic>
      <p:pic>
        <p:nvPicPr>
          <p:cNvPr id="37" name="Image 36">
            <a:extLst>
              <a:ext uri="{FF2B5EF4-FFF2-40B4-BE49-F238E27FC236}">
                <a16:creationId xmlns:a16="http://schemas.microsoft.com/office/drawing/2014/main" id="{2040EE63-E966-4312-8AA0-C8AEAF84DA4F}"/>
              </a:ext>
            </a:extLst>
          </p:cNvPr>
          <p:cNvPicPr>
            <a:picLocks noChangeAspect="1"/>
          </p:cNvPicPr>
          <p:nvPr/>
        </p:nvPicPr>
        <p:blipFill rotWithShape="1">
          <a:blip r:embed="rId3"/>
          <a:srcRect l="11445" r="7368" b="13417"/>
          <a:stretch/>
        </p:blipFill>
        <p:spPr>
          <a:xfrm>
            <a:off x="6402676" y="1481392"/>
            <a:ext cx="4618463" cy="2985908"/>
          </a:xfrm>
          <a:prstGeom prst="rect">
            <a:avLst/>
          </a:prstGeom>
        </p:spPr>
      </p:pic>
      <p:sp>
        <p:nvSpPr>
          <p:cNvPr id="38" name="ZoneTexte 37">
            <a:extLst>
              <a:ext uri="{FF2B5EF4-FFF2-40B4-BE49-F238E27FC236}">
                <a16:creationId xmlns:a16="http://schemas.microsoft.com/office/drawing/2014/main" id="{0C3B98DC-CA12-44A1-91BC-656B4C2B6313}"/>
              </a:ext>
            </a:extLst>
          </p:cNvPr>
          <p:cNvSpPr txBox="1"/>
          <p:nvPr/>
        </p:nvSpPr>
        <p:spPr>
          <a:xfrm>
            <a:off x="2782537" y="1164580"/>
            <a:ext cx="1675469" cy="400110"/>
          </a:xfrm>
          <a:prstGeom prst="rect">
            <a:avLst/>
          </a:prstGeom>
          <a:noFill/>
        </p:spPr>
        <p:txBody>
          <a:bodyPr wrap="square">
            <a:spAutoFit/>
          </a:bodyPr>
          <a:lstStyle/>
          <a:p>
            <a:pPr algn="ctr"/>
            <a:r>
              <a:rPr lang="el-GR" sz="2000" dirty="0">
                <a:latin typeface="Arial" panose="020B0604020202020204" pitchFamily="34" charset="0"/>
                <a:cs typeface="Arial" panose="020B0604020202020204" pitchFamily="34" charset="0"/>
              </a:rPr>
              <a:t>η</a:t>
            </a:r>
            <a:r>
              <a:rPr lang="fr-FR" sz="2000" dirty="0">
                <a:latin typeface="Arial" panose="020B0604020202020204" pitchFamily="34" charset="0"/>
                <a:cs typeface="Arial" panose="020B0604020202020204" pitchFamily="34" charset="0"/>
              </a:rPr>
              <a:t> = </a:t>
            </a:r>
            <a:r>
              <a:rPr lang="el-GR" sz="2000" dirty="0">
                <a:latin typeface="Arial" panose="020B0604020202020204" pitchFamily="34" charset="0"/>
                <a:cs typeface="Arial" panose="020B0604020202020204" pitchFamily="34" charset="0"/>
              </a:rPr>
              <a:t>η</a:t>
            </a:r>
            <a:r>
              <a:rPr lang="fr-FR" sz="2000" baseline="-25000" dirty="0">
                <a:latin typeface="Arial" panose="020B0604020202020204" pitchFamily="34" charset="0"/>
                <a:cs typeface="Arial" panose="020B0604020202020204" pitchFamily="34" charset="0"/>
              </a:rPr>
              <a:t>0</a:t>
            </a:r>
            <a:r>
              <a:rPr lang="fr-FR" sz="2000" dirty="0">
                <a:latin typeface="Arial" panose="020B0604020202020204" pitchFamily="34" charset="0"/>
                <a:cs typeface="Arial" panose="020B0604020202020204" pitchFamily="34" charset="0"/>
              </a:rPr>
              <a:t>  </a:t>
            </a:r>
          </a:p>
        </p:txBody>
      </p:sp>
      <p:sp>
        <p:nvSpPr>
          <p:cNvPr id="39" name="ZoneTexte 38">
            <a:extLst>
              <a:ext uri="{FF2B5EF4-FFF2-40B4-BE49-F238E27FC236}">
                <a16:creationId xmlns:a16="http://schemas.microsoft.com/office/drawing/2014/main" id="{FB82D894-D726-4194-963E-B588DFE81762}"/>
              </a:ext>
            </a:extLst>
          </p:cNvPr>
          <p:cNvSpPr txBox="1"/>
          <p:nvPr/>
        </p:nvSpPr>
        <p:spPr>
          <a:xfrm>
            <a:off x="7521282" y="1164580"/>
            <a:ext cx="2089442" cy="400110"/>
          </a:xfrm>
          <a:prstGeom prst="rect">
            <a:avLst/>
          </a:prstGeom>
          <a:noFill/>
        </p:spPr>
        <p:txBody>
          <a:bodyPr wrap="square">
            <a:spAutoFit/>
          </a:bodyPr>
          <a:lstStyle/>
          <a:p>
            <a:pPr algn="ctr"/>
            <a:r>
              <a:rPr lang="el-GR" sz="2000" dirty="0">
                <a:latin typeface="Arial" panose="020B0604020202020204" pitchFamily="34" charset="0"/>
                <a:cs typeface="Arial" panose="020B0604020202020204" pitchFamily="34" charset="0"/>
              </a:rPr>
              <a:t>η</a:t>
            </a:r>
            <a:r>
              <a:rPr lang="fr-FR" sz="2000" dirty="0">
                <a:latin typeface="Arial" panose="020B0604020202020204" pitchFamily="34" charset="0"/>
                <a:cs typeface="Arial" panose="020B0604020202020204" pitchFamily="34" charset="0"/>
              </a:rPr>
              <a:t> = 10 </a:t>
            </a:r>
            <a:r>
              <a:rPr lang="el-GR" sz="2000" dirty="0">
                <a:latin typeface="Arial" panose="020B0604020202020204" pitchFamily="34" charset="0"/>
                <a:cs typeface="Arial" panose="020B0604020202020204" pitchFamily="34" charset="0"/>
              </a:rPr>
              <a:t>η</a:t>
            </a:r>
            <a:r>
              <a:rPr lang="fr-FR" sz="2000" baseline="-25000" dirty="0">
                <a:latin typeface="Arial" panose="020B0604020202020204" pitchFamily="34" charset="0"/>
                <a:cs typeface="Arial" panose="020B0604020202020204" pitchFamily="34" charset="0"/>
              </a:rPr>
              <a:t>0</a:t>
            </a:r>
            <a:r>
              <a:rPr lang="fr-FR" sz="2000" dirty="0">
                <a:latin typeface="Arial" panose="020B0604020202020204" pitchFamily="34" charset="0"/>
                <a:cs typeface="Arial" panose="020B0604020202020204" pitchFamily="34" charset="0"/>
              </a:rPr>
              <a:t>  </a:t>
            </a:r>
          </a:p>
        </p:txBody>
      </p:sp>
      <p:sp>
        <p:nvSpPr>
          <p:cNvPr id="21" name="Rectangle 20">
            <a:extLst>
              <a:ext uri="{FF2B5EF4-FFF2-40B4-BE49-F238E27FC236}">
                <a16:creationId xmlns:a16="http://schemas.microsoft.com/office/drawing/2014/main" id="{44450705-D30C-4894-895D-5388F63B3E88}"/>
              </a:ext>
            </a:extLst>
          </p:cNvPr>
          <p:cNvSpPr/>
          <p:nvPr/>
        </p:nvSpPr>
        <p:spPr>
          <a:xfrm>
            <a:off x="9981882" y="1108936"/>
            <a:ext cx="2133918" cy="369332"/>
          </a:xfrm>
          <a:prstGeom prst="rect">
            <a:avLst/>
          </a:prstGeom>
        </p:spPr>
        <p:txBody>
          <a:bodyPr wrap="none">
            <a:spAutoFit/>
          </a:bodyPr>
          <a:lstStyle/>
          <a:p>
            <a:r>
              <a:rPr lang="fr-FR" dirty="0">
                <a:latin typeface="Arial" panose="020B0604020202020204" pitchFamily="34" charset="0"/>
                <a:cs typeface="Arial" panose="020B0604020202020204" pitchFamily="34" charset="0"/>
                <a:hlinkClick r:id="rId4"/>
              </a:rPr>
              <a:t>[Bandaru NF 2024]</a:t>
            </a:r>
            <a:endParaRPr lang="fr-FR" sz="1200" dirty="0">
              <a:latin typeface="Arial" panose="020B0604020202020204" pitchFamily="34" charset="0"/>
              <a:cs typeface="Arial" panose="020B0604020202020204" pitchFamily="34" charset="0"/>
            </a:endParaRPr>
          </a:p>
        </p:txBody>
      </p:sp>
      <p:sp>
        <p:nvSpPr>
          <p:cNvPr id="40" name="ZoneTexte 39">
            <a:extLst>
              <a:ext uri="{FF2B5EF4-FFF2-40B4-BE49-F238E27FC236}">
                <a16:creationId xmlns:a16="http://schemas.microsoft.com/office/drawing/2014/main" id="{B433A811-A0EE-4163-B487-53FA6CAED4ED}"/>
              </a:ext>
            </a:extLst>
          </p:cNvPr>
          <p:cNvSpPr txBox="1"/>
          <p:nvPr/>
        </p:nvSpPr>
        <p:spPr>
          <a:xfrm>
            <a:off x="278052" y="4618723"/>
            <a:ext cx="11677649" cy="1938992"/>
          </a:xfrm>
          <a:prstGeom prst="rect">
            <a:avLst/>
          </a:prstGeom>
          <a:noFill/>
        </p:spPr>
        <p:txBody>
          <a:bodyPr wrap="square">
            <a:spAutoFit/>
          </a:bodyPr>
          <a:lstStyle/>
          <a:p>
            <a:pPr marL="285750" indent="-285750">
              <a:spcAft>
                <a:spcPts val="600"/>
              </a:spcAft>
              <a:buFont typeface="Arial" panose="020B0604020202020204" pitchFamily="34" charset="0"/>
              <a:buChar char="•"/>
            </a:pPr>
            <a:r>
              <a:rPr lang="fr-FR" sz="2000" dirty="0">
                <a:latin typeface="Arial" panose="020B0604020202020204" pitchFamily="34" charset="0"/>
                <a:cs typeface="Arial" panose="020B0604020202020204" pitchFamily="34" charset="0"/>
              </a:rPr>
              <a:t>At </a:t>
            </a:r>
            <a:r>
              <a:rPr lang="fr-FR" sz="2000" dirty="0" err="1">
                <a:latin typeface="Arial" panose="020B0604020202020204" pitchFamily="34" charset="0"/>
                <a:cs typeface="Arial" panose="020B0604020202020204" pitchFamily="34" charset="0"/>
              </a:rPr>
              <a:t>lower</a:t>
            </a:r>
            <a:r>
              <a:rPr lang="fr-FR" sz="2000" dirty="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η</a:t>
            </a:r>
            <a:r>
              <a:rPr lang="fr-FR" sz="2000" dirty="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Δ</a:t>
            </a:r>
            <a:r>
              <a:rPr lang="fr-FR" sz="2000" dirty="0" err="1">
                <a:latin typeface="Arial" panose="020B0604020202020204" pitchFamily="34" charset="0"/>
                <a:cs typeface="Arial" panose="020B0604020202020204" pitchFamily="34" charset="0"/>
              </a:rPr>
              <a:t>r</a:t>
            </a:r>
            <a:r>
              <a:rPr lang="fr-FR" sz="2000" baseline="-25000" dirty="0" err="1">
                <a:latin typeface="Arial" panose="020B0604020202020204" pitchFamily="34" charset="0"/>
                <a:cs typeface="Arial" panose="020B0604020202020204" pitchFamily="34" charset="0"/>
              </a:rPr>
              <a:t>stoch</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is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larger</a:t>
            </a:r>
            <a:r>
              <a:rPr lang="fr-FR" sz="2000" dirty="0">
                <a:latin typeface="Arial" panose="020B0604020202020204" pitchFamily="34" charset="0"/>
                <a:cs typeface="Arial" panose="020B0604020202020204" pitchFamily="34" charset="0"/>
              </a:rPr>
              <a:t> for a </a:t>
            </a:r>
            <a:r>
              <a:rPr lang="fr-FR" sz="2000" dirty="0" err="1">
                <a:latin typeface="Arial" panose="020B0604020202020204" pitchFamily="34" charset="0"/>
                <a:cs typeface="Arial" panose="020B0604020202020204" pitchFamily="34" charset="0"/>
              </a:rPr>
              <a:t>given</a:t>
            </a:r>
            <a:r>
              <a:rPr lang="fr-FR" sz="2000" dirty="0">
                <a:latin typeface="Arial" panose="020B0604020202020204" pitchFamily="34" charset="0"/>
                <a:cs typeface="Arial" panose="020B0604020202020204" pitchFamily="34" charset="0"/>
              </a:rPr>
              <a:t> 2/1 mode amplitude.</a:t>
            </a:r>
          </a:p>
          <a:p>
            <a:pPr marL="800100" lvl="1" indent="-342900">
              <a:spcAft>
                <a:spcPts val="600"/>
              </a:spcAft>
              <a:buFont typeface="Arial" panose="020B0604020202020204" pitchFamily="34" charset="0"/>
              <a:buChar char="–"/>
            </a:pPr>
            <a:r>
              <a:rPr lang="fr-FR" sz="2000" dirty="0">
                <a:latin typeface="Arial" panose="020B0604020202020204" pitchFamily="34" charset="0"/>
                <a:cs typeface="Arial" panose="020B0604020202020204" pitchFamily="34" charset="0"/>
              </a:rPr>
              <a:t>This </a:t>
            </a:r>
            <a:r>
              <a:rPr lang="fr-FR" sz="2000" dirty="0" err="1">
                <a:latin typeface="Arial" panose="020B0604020202020204" pitchFamily="34" charset="0"/>
                <a:cs typeface="Arial" panose="020B0604020202020204" pitchFamily="34" charset="0"/>
              </a:rPr>
              <a:t>is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because</a:t>
            </a:r>
            <a:r>
              <a:rPr lang="fr-FR" sz="2000" dirty="0">
                <a:latin typeface="Arial" panose="020B0604020202020204" pitchFamily="34" charset="0"/>
                <a:cs typeface="Arial" panose="020B0604020202020204" pitchFamily="34" charset="0"/>
              </a:rPr>
              <a:t> of </a:t>
            </a:r>
            <a:r>
              <a:rPr lang="fr-FR" sz="2000" dirty="0" err="1">
                <a:latin typeface="Arial" panose="020B0604020202020204" pitchFamily="34" charset="0"/>
                <a:cs typeface="Arial" panose="020B0604020202020204" pitchFamily="34" charset="0"/>
              </a:rPr>
              <a:t>stronger</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secondary</a:t>
            </a:r>
            <a:r>
              <a:rPr lang="fr-FR" sz="2000" dirty="0">
                <a:latin typeface="Arial" panose="020B0604020202020204" pitchFamily="34" charset="0"/>
                <a:cs typeface="Arial" panose="020B0604020202020204" pitchFamily="34" charset="0"/>
              </a:rPr>
              <a:t> modes, as </a:t>
            </a:r>
            <a:r>
              <a:rPr lang="fr-FR" sz="2000" dirty="0" err="1">
                <a:latin typeface="Arial" panose="020B0604020202020204" pitchFamily="34" charset="0"/>
                <a:cs typeface="Arial" panose="020B0604020202020204" pitchFamily="34" charset="0"/>
              </a:rPr>
              <a:t>detailed</a:t>
            </a:r>
            <a:r>
              <a:rPr lang="fr-FR" sz="2000" dirty="0">
                <a:latin typeface="Arial" panose="020B0604020202020204" pitchFamily="34" charset="0"/>
                <a:cs typeface="Arial" panose="020B0604020202020204" pitchFamily="34" charset="0"/>
              </a:rPr>
              <a:t> in </a:t>
            </a:r>
            <a:r>
              <a:rPr lang="fr-FR" dirty="0">
                <a:latin typeface="Arial" panose="020B0604020202020204" pitchFamily="34" charset="0"/>
                <a:cs typeface="Arial" panose="020B0604020202020204" pitchFamily="34" charset="0"/>
                <a:hlinkClick r:id="rId5"/>
              </a:rPr>
              <a:t>[Nardon </a:t>
            </a:r>
            <a:r>
              <a:rPr lang="fr-FR" dirty="0" err="1">
                <a:latin typeface="Arial" panose="020B0604020202020204" pitchFamily="34" charset="0"/>
                <a:cs typeface="Arial" panose="020B0604020202020204" pitchFamily="34" charset="0"/>
                <a:hlinkClick r:id="rId5"/>
              </a:rPr>
              <a:t>PoP</a:t>
            </a:r>
            <a:r>
              <a:rPr lang="fr-FR" dirty="0">
                <a:latin typeface="Arial" panose="020B0604020202020204" pitchFamily="34" charset="0"/>
                <a:cs typeface="Arial" panose="020B0604020202020204" pitchFamily="34" charset="0"/>
                <a:hlinkClick r:id="rId5"/>
              </a:rPr>
              <a:t> 2023]</a:t>
            </a:r>
            <a:r>
              <a:rPr lang="fr-FR" dirty="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fr-FR" sz="2000" dirty="0" err="1">
                <a:latin typeface="Arial" panose="020B0604020202020204" pitchFamily="34" charset="0"/>
                <a:cs typeface="Arial" panose="020B0604020202020204" pitchFamily="34" charset="0"/>
              </a:rPr>
              <a:t>Since</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A</a:t>
            </a:r>
            <a:r>
              <a:rPr lang="fr-FR" sz="2000" baseline="-25000" dirty="0" err="1">
                <a:latin typeface="Arial" panose="020B0604020202020204" pitchFamily="34" charset="0"/>
                <a:cs typeface="Arial" panose="020B0604020202020204" pitchFamily="34" charset="0"/>
              </a:rPr>
              <a:t>footprint</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is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determined</a:t>
            </a:r>
            <a:r>
              <a:rPr lang="fr-FR" sz="2000" dirty="0">
                <a:latin typeface="Arial" panose="020B0604020202020204" pitchFamily="34" charset="0"/>
                <a:cs typeface="Arial" panose="020B0604020202020204" pitchFamily="34" charset="0"/>
              </a:rPr>
              <a:t> by the amplitude of the 2/1 mode, </a:t>
            </a:r>
            <a:r>
              <a:rPr lang="el-GR" sz="2000" b="1" dirty="0">
                <a:latin typeface="Arial" panose="020B0604020202020204" pitchFamily="34" charset="0"/>
                <a:cs typeface="Arial" panose="020B0604020202020204" pitchFamily="34" charset="0"/>
              </a:rPr>
              <a:t>Δ</a:t>
            </a:r>
            <a:r>
              <a:rPr lang="fr-FR" sz="2000" b="1" dirty="0" err="1">
                <a:latin typeface="Arial" panose="020B0604020202020204" pitchFamily="34" charset="0"/>
                <a:cs typeface="Arial" panose="020B0604020202020204" pitchFamily="34" charset="0"/>
              </a:rPr>
              <a:t>r</a:t>
            </a:r>
            <a:r>
              <a:rPr lang="fr-FR" sz="2000" b="1" baseline="-25000" dirty="0" err="1">
                <a:latin typeface="Arial" panose="020B0604020202020204" pitchFamily="34" charset="0"/>
                <a:cs typeface="Arial" panose="020B0604020202020204" pitchFamily="34" charset="0"/>
              </a:rPr>
              <a:t>stoch</a:t>
            </a:r>
            <a:r>
              <a:rPr lang="fr-FR" sz="2000" b="1" dirty="0">
                <a:latin typeface="Arial" panose="020B0604020202020204" pitchFamily="34" charset="0"/>
                <a:cs typeface="Arial" panose="020B0604020202020204" pitchFamily="34" charset="0"/>
              </a:rPr>
              <a:t>/</a:t>
            </a:r>
            <a:r>
              <a:rPr lang="fr-FR" sz="2000" b="1" dirty="0" err="1">
                <a:latin typeface="Arial" panose="020B0604020202020204" pitchFamily="34" charset="0"/>
                <a:cs typeface="Arial" panose="020B0604020202020204" pitchFamily="34" charset="0"/>
              </a:rPr>
              <a:t>A</a:t>
            </a:r>
            <a:r>
              <a:rPr lang="fr-FR" sz="2000" b="1" baseline="-25000" dirty="0" err="1">
                <a:latin typeface="Arial" panose="020B0604020202020204" pitchFamily="34" charset="0"/>
                <a:cs typeface="Arial" panose="020B0604020202020204" pitchFamily="34" charset="0"/>
              </a:rPr>
              <a:t>footprint</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is</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larger</a:t>
            </a:r>
            <a:r>
              <a:rPr lang="fr-FR" sz="2000" b="1" dirty="0">
                <a:latin typeface="Arial" panose="020B0604020202020204" pitchFamily="34" charset="0"/>
                <a:cs typeface="Arial" panose="020B0604020202020204" pitchFamily="34" charset="0"/>
              </a:rPr>
              <a:t> at </a:t>
            </a:r>
            <a:r>
              <a:rPr lang="fr-FR" sz="2000" b="1" dirty="0" err="1">
                <a:latin typeface="Arial" panose="020B0604020202020204" pitchFamily="34" charset="0"/>
                <a:cs typeface="Arial" panose="020B0604020202020204" pitchFamily="34" charset="0"/>
              </a:rPr>
              <a:t>lower</a:t>
            </a:r>
            <a:r>
              <a:rPr lang="fr-FR" sz="2000" b="1"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η</a:t>
            </a:r>
            <a:r>
              <a:rPr lang="fr-FR" sz="2000" dirty="0">
                <a:latin typeface="Arial" panose="020B0604020202020204" pitchFamily="34" charset="0"/>
                <a:cs typeface="Arial" panose="020B0604020202020204" pitchFamily="34" charset="0"/>
              </a:rPr>
              <a:t>.</a:t>
            </a:r>
            <a:endParaRPr lang="fr-FR" sz="2000" b="1" dirty="0">
              <a:latin typeface="Arial" panose="020B0604020202020204" pitchFamily="34" charset="0"/>
              <a:cs typeface="Arial" panose="020B0604020202020204" pitchFamily="34" charset="0"/>
            </a:endParaRPr>
          </a:p>
          <a:p>
            <a:pPr marL="342900" indent="-342900">
              <a:spcAft>
                <a:spcPts val="600"/>
              </a:spcAft>
              <a:buFont typeface="Symbol" panose="05050102010706020507" pitchFamily="18" charset="2"/>
              <a:buChar char="Þ"/>
            </a:pPr>
            <a:r>
              <a:rPr lang="fr-FR" sz="2000" b="1" dirty="0">
                <a:latin typeface="Arial" panose="020B0604020202020204" pitchFamily="34" charset="0"/>
                <a:cs typeface="Arial" panose="020B0604020202020204" pitchFamily="34" charset="0"/>
              </a:rPr>
              <a:t>Low </a:t>
            </a:r>
            <a:r>
              <a:rPr lang="el-GR" sz="2000" b="1" dirty="0">
                <a:latin typeface="Arial" panose="020B0604020202020204" pitchFamily="34" charset="0"/>
                <a:cs typeface="Arial" panose="020B0604020202020204" pitchFamily="34" charset="0"/>
              </a:rPr>
              <a:t>η</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promotes</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larger</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heat</a:t>
            </a:r>
            <a:r>
              <a:rPr lang="fr-FR" sz="2000" b="1" dirty="0">
                <a:latin typeface="Arial" panose="020B0604020202020204" pitchFamily="34" charset="0"/>
                <a:cs typeface="Arial" panose="020B0604020202020204" pitchFamily="34" charset="0"/>
              </a:rPr>
              <a:t> fluxes. </a:t>
            </a:r>
          </a:p>
          <a:p>
            <a:pPr marL="342900" indent="-342900">
              <a:spcAft>
                <a:spcPts val="600"/>
              </a:spcAft>
              <a:buFont typeface="Symbol" panose="05050102010706020507" pitchFamily="18" charset="2"/>
              <a:buChar char="Þ"/>
            </a:pPr>
            <a:r>
              <a:rPr lang="fr-FR" sz="2000" b="1" dirty="0">
                <a:latin typeface="Arial" panose="020B0604020202020204" pitchFamily="34" charset="0"/>
                <a:cs typeface="Arial" panose="020B0604020202020204" pitchFamily="34" charset="0"/>
              </a:rPr>
              <a:t>The </a:t>
            </a:r>
            <a:r>
              <a:rPr lang="fr-FR" sz="2000" b="1" dirty="0" err="1">
                <a:latin typeface="Arial" panose="020B0604020202020204" pitchFamily="34" charset="0"/>
                <a:cs typeface="Arial" panose="020B0604020202020204" pitchFamily="34" charset="0"/>
              </a:rPr>
              <a:t>increased</a:t>
            </a:r>
            <a:r>
              <a:rPr lang="fr-FR" sz="2000" b="1"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η </a:t>
            </a:r>
            <a:r>
              <a:rPr lang="fr-FR" sz="2000" b="1" dirty="0" err="1">
                <a:latin typeface="Arial" panose="020B0604020202020204" pitchFamily="34" charset="0"/>
                <a:cs typeface="Arial" panose="020B0604020202020204" pitchFamily="34" charset="0"/>
              </a:rPr>
              <a:t>resulting</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from</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recombination</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may</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be</a:t>
            </a:r>
            <a:r>
              <a:rPr lang="fr-FR" sz="2000" b="1" dirty="0">
                <a:latin typeface="Arial" panose="020B0604020202020204" pitchFamily="34" charset="0"/>
                <a:cs typeface="Arial" panose="020B0604020202020204" pitchFamily="34" charset="0"/>
              </a:rPr>
              <a:t> a key factor in </a:t>
            </a:r>
            <a:r>
              <a:rPr lang="fr-FR" sz="2000" b="1" dirty="0" err="1">
                <a:latin typeface="Arial" panose="020B0604020202020204" pitchFamily="34" charset="0"/>
                <a:cs typeface="Arial" panose="020B0604020202020204" pitchFamily="34" charset="0"/>
              </a:rPr>
              <a:t>benign</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terminations</a:t>
            </a:r>
            <a:r>
              <a:rPr lang="fr-FR" sz="2000" b="1" dirty="0">
                <a:latin typeface="Arial" panose="020B0604020202020204" pitchFamily="34" charset="0"/>
                <a:cs typeface="Arial" panose="020B0604020202020204" pitchFamily="34" charset="0"/>
              </a:rPr>
              <a:t>. </a:t>
            </a:r>
          </a:p>
        </p:txBody>
      </p:sp>
      <p:sp>
        <p:nvSpPr>
          <p:cNvPr id="41" name="ZoneTexte 40">
            <a:extLst>
              <a:ext uri="{FF2B5EF4-FFF2-40B4-BE49-F238E27FC236}">
                <a16:creationId xmlns:a16="http://schemas.microsoft.com/office/drawing/2014/main" id="{9EC3AC4C-892C-4019-9FEE-6321861070BB}"/>
              </a:ext>
            </a:extLst>
          </p:cNvPr>
          <p:cNvSpPr txBox="1"/>
          <p:nvPr/>
        </p:nvSpPr>
        <p:spPr>
          <a:xfrm>
            <a:off x="1657350" y="745123"/>
            <a:ext cx="8696325" cy="400110"/>
          </a:xfrm>
          <a:prstGeom prst="rect">
            <a:avLst/>
          </a:prstGeom>
          <a:noFill/>
        </p:spPr>
        <p:txBody>
          <a:bodyPr wrap="square">
            <a:spAutoFit/>
          </a:bodyPr>
          <a:lstStyle/>
          <a:p>
            <a:r>
              <a:rPr lang="fr-FR" sz="2000" b="1" dirty="0" err="1">
                <a:latin typeface="Arial" panose="020B0604020202020204" pitchFamily="34" charset="0"/>
                <a:cs typeface="Arial" panose="020B0604020202020204" pitchFamily="34" charset="0"/>
              </a:rPr>
              <a:t>Comparing</a:t>
            </a:r>
            <a:r>
              <a:rPr lang="fr-FR" sz="2000" b="1" dirty="0">
                <a:latin typeface="Arial" panose="020B0604020202020204" pitchFamily="34" charset="0"/>
                <a:cs typeface="Arial" panose="020B0604020202020204" pitchFamily="34" charset="0"/>
              </a:rPr>
              <a:t> 2 simulations at </a:t>
            </a:r>
            <a:r>
              <a:rPr lang="fr-FR" sz="2000" b="1" dirty="0" err="1">
                <a:latin typeface="Arial" panose="020B0604020202020204" pitchFamily="34" charset="0"/>
                <a:cs typeface="Arial" panose="020B0604020202020204" pitchFamily="34" charset="0"/>
              </a:rPr>
              <a:t>different</a:t>
            </a:r>
            <a:r>
              <a:rPr lang="fr-FR" sz="2000" b="1" dirty="0">
                <a:latin typeface="Arial" panose="020B0604020202020204" pitchFamily="34" charset="0"/>
                <a:cs typeface="Arial" panose="020B0604020202020204" pitchFamily="34" charset="0"/>
              </a:rPr>
              <a:t> background plasma </a:t>
            </a:r>
            <a:r>
              <a:rPr lang="fr-FR" sz="2000" b="1" dirty="0" err="1">
                <a:latin typeface="Arial" panose="020B0604020202020204" pitchFamily="34" charset="0"/>
                <a:cs typeface="Arial" panose="020B0604020202020204" pitchFamily="34" charset="0"/>
              </a:rPr>
              <a:t>resistivity</a:t>
            </a:r>
            <a:r>
              <a:rPr lang="fr-FR" sz="2000" b="1"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η</a:t>
            </a:r>
            <a:endParaRPr lang="fr-FR" sz="2000" dirty="0"/>
          </a:p>
        </p:txBody>
      </p:sp>
    </p:spTree>
    <p:extLst>
      <p:ext uri="{BB962C8B-B14F-4D97-AF65-F5344CB8AC3E}">
        <p14:creationId xmlns:p14="http://schemas.microsoft.com/office/powerpoint/2010/main" val="805914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3">
            <a:extLst>
              <a:ext uri="{FF2B5EF4-FFF2-40B4-BE49-F238E27FC236}">
                <a16:creationId xmlns:a16="http://schemas.microsoft.com/office/drawing/2014/main" id="{ACF12AF3-1F4E-4388-89EE-E059D44D1A41}"/>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28</a:t>
            </a:fld>
            <a:endParaRPr lang="en-GB" sz="1600" dirty="0">
              <a:solidFill>
                <a:prstClr val="black"/>
              </a:solidFill>
            </a:endParaRPr>
          </a:p>
        </p:txBody>
      </p:sp>
      <p:sp>
        <p:nvSpPr>
          <p:cNvPr id="4" name="ZoneTexte 3">
            <a:extLst>
              <a:ext uri="{FF2B5EF4-FFF2-40B4-BE49-F238E27FC236}">
                <a16:creationId xmlns:a16="http://schemas.microsoft.com/office/drawing/2014/main" id="{E69306B2-A772-439C-955A-F70C47CBE725}"/>
              </a:ext>
            </a:extLst>
          </p:cNvPr>
          <p:cNvSpPr txBox="1"/>
          <p:nvPr/>
        </p:nvSpPr>
        <p:spPr>
          <a:xfrm>
            <a:off x="400051" y="1039780"/>
            <a:ext cx="10896599" cy="5909310"/>
          </a:xfrm>
          <a:prstGeom prst="rect">
            <a:avLst/>
          </a:prstGeom>
          <a:noFill/>
        </p:spPr>
        <p:txBody>
          <a:bodyPr wrap="square" rtlCol="0">
            <a:spAutoFit/>
          </a:bodyPr>
          <a:lstStyle/>
          <a:p>
            <a:pPr defTabSz="1219170">
              <a:spcAft>
                <a:spcPts val="600"/>
              </a:spcAft>
            </a:pPr>
            <a:r>
              <a:rPr lang="en-US" sz="2000" u="sng" dirty="0">
                <a:solidFill>
                  <a:prstClr val="black"/>
                </a:solidFill>
                <a:latin typeface="Arial" panose="020B0604020202020204" pitchFamily="34" charset="0"/>
                <a:cs typeface="Arial" panose="020B0604020202020204" pitchFamily="34" charset="0"/>
              </a:rPr>
              <a:t>Some key open points:</a:t>
            </a:r>
          </a:p>
          <a:p>
            <a:pPr marL="380990" indent="-380990" defTabSz="1219170">
              <a:spcAft>
                <a:spcPts val="600"/>
              </a:spcAft>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marL="838190" lvl="1" indent="-380990" defTabSz="1219170">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JOREK simulations so far were initialized from an unstable state. How does the picture change when </a:t>
            </a:r>
            <a:r>
              <a:rPr lang="en-US" sz="2000" b="1" dirty="0">
                <a:solidFill>
                  <a:prstClr val="black"/>
                </a:solidFill>
                <a:latin typeface="Arial" panose="020B0604020202020204" pitchFamily="34" charset="0"/>
                <a:cs typeface="Arial" panose="020B0604020202020204" pitchFamily="34" charset="0"/>
              </a:rPr>
              <a:t>evolving across the instability boundary</a:t>
            </a:r>
            <a:r>
              <a:rPr lang="en-US" sz="2000" dirty="0">
                <a:solidFill>
                  <a:prstClr val="black"/>
                </a:solidFill>
                <a:latin typeface="Arial" panose="020B0604020202020204" pitchFamily="34" charset="0"/>
                <a:cs typeface="Arial" panose="020B0604020202020204" pitchFamily="34" charset="0"/>
              </a:rPr>
              <a:t>?</a:t>
            </a:r>
          </a:p>
          <a:p>
            <a:pPr marL="380990" indent="-380990" defTabSz="1219170">
              <a:spcAft>
                <a:spcPts val="600"/>
              </a:spcAft>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marL="838190" lvl="1" indent="-380990" defTabSz="1219170">
              <a:spcAft>
                <a:spcPts val="600"/>
              </a:spcAft>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Kinetic + orbit shift effects</a:t>
            </a:r>
            <a:r>
              <a:rPr lang="en-US" sz="2000" dirty="0">
                <a:solidFill>
                  <a:prstClr val="black"/>
                </a:solidFill>
                <a:latin typeface="Arial" panose="020B0604020202020204" pitchFamily="34" charset="0"/>
                <a:cs typeface="Arial" panose="020B0604020202020204" pitchFamily="34" charset="0"/>
              </a:rPr>
              <a:t>? → Simulations with the JOREK kinetic RE model </a:t>
            </a:r>
            <a:r>
              <a:rPr lang="en-US" dirty="0">
                <a:solidFill>
                  <a:prstClr val="black"/>
                </a:solidFill>
                <a:latin typeface="Arial" panose="020B0604020202020204" pitchFamily="34" charset="0"/>
                <a:cs typeface="Arial" panose="020B0604020202020204" pitchFamily="34" charset="0"/>
                <a:hlinkClick r:id="rId2"/>
              </a:rPr>
              <a:t>[Bergström PPCF 2025]</a:t>
            </a:r>
            <a:r>
              <a:rPr lang="en-US" dirty="0">
                <a:solidFill>
                  <a:prstClr val="black"/>
                </a:solidFill>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a:p>
            <a:pPr marL="380990" indent="-380990" defTabSz="1219170">
              <a:spcAft>
                <a:spcPts val="600"/>
              </a:spcAft>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marL="838190" lvl="1" indent="-380990" defTabSz="1219170">
              <a:spcAft>
                <a:spcPts val="600"/>
              </a:spcAft>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Self-consistent</a:t>
            </a:r>
            <a:r>
              <a:rPr lang="en-US" sz="2000" dirty="0">
                <a:solidFill>
                  <a:prstClr val="black"/>
                </a:solidFill>
                <a:latin typeface="Arial" panose="020B0604020202020204" pitchFamily="34" charset="0"/>
                <a:cs typeface="Arial" panose="020B0604020202020204" pitchFamily="34" charset="0"/>
              </a:rPr>
              <a:t> modelling of the (recombined) </a:t>
            </a:r>
            <a:r>
              <a:rPr lang="en-US" sz="2000" b="1" dirty="0">
                <a:solidFill>
                  <a:prstClr val="black"/>
                </a:solidFill>
                <a:latin typeface="Arial" panose="020B0604020202020204" pitchFamily="34" charset="0"/>
                <a:cs typeface="Arial" panose="020B0604020202020204" pitchFamily="34" charset="0"/>
              </a:rPr>
              <a:t>background plasma</a:t>
            </a:r>
            <a:r>
              <a:rPr lang="en-US" sz="2000" dirty="0">
                <a:solidFill>
                  <a:prstClr val="black"/>
                </a:solidFill>
                <a:latin typeface="Arial" panose="020B0604020202020204" pitchFamily="34" charset="0"/>
                <a:cs typeface="Arial" panose="020B0604020202020204" pitchFamily="34" charset="0"/>
              </a:rPr>
              <a:t> and its re-ionization during the termination</a:t>
            </a:r>
          </a:p>
          <a:p>
            <a:pPr marL="838190" lvl="1" indent="-380990" defTabSz="1219170">
              <a:spcAft>
                <a:spcPts val="600"/>
              </a:spcAft>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marL="838190" lvl="1" indent="-380990" defTabSz="1219170">
              <a:spcAft>
                <a:spcPts val="600"/>
              </a:spcAft>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Access conditions to benign terminations</a:t>
            </a:r>
          </a:p>
          <a:p>
            <a:pPr marL="1295390" lvl="2" indent="-380990" defTabSz="1219170">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Might be </a:t>
            </a:r>
            <a:r>
              <a:rPr lang="en-US" sz="2000" b="1" dirty="0">
                <a:latin typeface="Arial" panose="020B0604020202020204" pitchFamily="34" charset="0"/>
                <a:cs typeface="Arial" panose="020B0604020202020204" pitchFamily="34" charset="0"/>
              </a:rPr>
              <a:t>in conflict </a:t>
            </a:r>
            <a:r>
              <a:rPr lang="en-US" sz="2000" dirty="0">
                <a:latin typeface="Arial" panose="020B0604020202020204" pitchFamily="34" charset="0"/>
                <a:cs typeface="Arial" panose="020B0604020202020204" pitchFamily="34" charset="0"/>
              </a:rPr>
              <a:t>with current RE avoidance </a:t>
            </a:r>
          </a:p>
          <a:p>
            <a:pPr lvl="2" defTabSz="1219170">
              <a:spcAft>
                <a:spcPts val="600"/>
              </a:spcAft>
            </a:pPr>
            <a:r>
              <a:rPr lang="en-US" sz="2000" dirty="0">
                <a:latin typeface="Arial" panose="020B0604020202020204" pitchFamily="34" charset="0"/>
                <a:cs typeface="Arial" panose="020B0604020202020204" pitchFamily="34" charset="0"/>
              </a:rPr>
              <a:t>      strategy in ITER</a:t>
            </a:r>
          </a:p>
          <a:p>
            <a:pPr marL="1295390" lvl="2" indent="-380990" defTabSz="1219170">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Model for </a:t>
            </a:r>
            <a:r>
              <a:rPr lang="en-US" sz="2000" b="1" dirty="0">
                <a:solidFill>
                  <a:prstClr val="black"/>
                </a:solidFill>
                <a:latin typeface="Arial" panose="020B0604020202020204" pitchFamily="34" charset="0"/>
                <a:cs typeface="Arial" panose="020B0604020202020204" pitchFamily="34" charset="0"/>
              </a:rPr>
              <a:t>upper neutral pressure limit </a:t>
            </a:r>
            <a:r>
              <a:rPr lang="en-US" dirty="0">
                <a:solidFill>
                  <a:prstClr val="black"/>
                </a:solidFill>
                <a:latin typeface="Arial" panose="020B0604020202020204" pitchFamily="34" charset="0"/>
                <a:cs typeface="Arial" panose="020B0604020202020204" pitchFamily="34" charset="0"/>
                <a:hlinkClick r:id="rId3"/>
              </a:rPr>
              <a:t>[Hoppe PPCF 2025]</a:t>
            </a:r>
            <a:endParaRPr lang="en-US" dirty="0">
              <a:solidFill>
                <a:prstClr val="black"/>
              </a:solidFill>
              <a:latin typeface="Arial" panose="020B0604020202020204" pitchFamily="34" charset="0"/>
              <a:cs typeface="Arial" panose="020B0604020202020204" pitchFamily="34" charset="0"/>
            </a:endParaRPr>
          </a:p>
          <a:p>
            <a:pPr marL="1295390" lvl="2" indent="-380990" defTabSz="1219170">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F49D25D8-36CF-42F9-9A34-11324AA69689}"/>
              </a:ext>
            </a:extLst>
          </p:cNvPr>
          <p:cNvPicPr>
            <a:picLocks noChangeAspect="1"/>
          </p:cNvPicPr>
          <p:nvPr/>
        </p:nvPicPr>
        <p:blipFill>
          <a:blip r:embed="rId4"/>
          <a:stretch>
            <a:fillRect/>
          </a:stretch>
        </p:blipFill>
        <p:spPr>
          <a:xfrm>
            <a:off x="8391301" y="4343400"/>
            <a:ext cx="2981779" cy="2201837"/>
          </a:xfrm>
          <a:prstGeom prst="rect">
            <a:avLst/>
          </a:prstGeom>
        </p:spPr>
      </p:pic>
      <p:sp>
        <p:nvSpPr>
          <p:cNvPr id="9" name="Flèche : courbe vers la gauche 8">
            <a:hlinkClick r:id="rId5" action="ppaction://hlinksldjump"/>
            <a:extLst>
              <a:ext uri="{FF2B5EF4-FFF2-40B4-BE49-F238E27FC236}">
                <a16:creationId xmlns:a16="http://schemas.microsoft.com/office/drawing/2014/main" id="{0D01B9EF-18F3-499C-9108-D26C010298B3}"/>
              </a:ext>
            </a:extLst>
          </p:cNvPr>
          <p:cNvSpPr/>
          <p:nvPr/>
        </p:nvSpPr>
        <p:spPr>
          <a:xfrm flipV="1">
            <a:off x="11753851" y="6427260"/>
            <a:ext cx="352425" cy="369331"/>
          </a:xfrm>
          <a:prstGeom prst="curvedLeftArrow">
            <a:avLst>
              <a:gd name="adj1" fmla="val 25000"/>
              <a:gd name="adj2" fmla="val 50000"/>
              <a:gd name="adj3" fmla="val 30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65277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3851"/>
            <a:ext cx="10058400" cy="457200"/>
          </a:xfrm>
        </p:spPr>
        <p:txBody>
          <a:bodyPr/>
          <a:lstStyle/>
          <a:p>
            <a:r>
              <a:rPr lang="fr-FR" sz="3200" dirty="0"/>
              <a:t>Disruptions</a:t>
            </a:r>
          </a:p>
        </p:txBody>
      </p:sp>
      <p:pic>
        <p:nvPicPr>
          <p:cNvPr id="7"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5122" y="3443600"/>
            <a:ext cx="5226772" cy="2416219"/>
          </a:xfrm>
          <a:prstGeom prst="rect">
            <a:avLst/>
          </a:prstGeom>
        </p:spPr>
      </p:pic>
      <p:sp>
        <p:nvSpPr>
          <p:cNvPr id="9" name="ZoneTexte 8"/>
          <p:cNvSpPr txBox="1"/>
          <p:nvPr/>
        </p:nvSpPr>
        <p:spPr>
          <a:xfrm>
            <a:off x="8607356" y="4989852"/>
            <a:ext cx="3383059" cy="338554"/>
          </a:xfrm>
          <a:prstGeom prst="rect">
            <a:avLst/>
          </a:prstGeom>
          <a:noFill/>
        </p:spPr>
        <p:txBody>
          <a:bodyPr wrap="square" rtlCol="0">
            <a:spAutoFit/>
          </a:bodyPr>
          <a:lstStyle/>
          <a:p>
            <a:pPr algn="ctr" defTabSz="1219170"/>
            <a:r>
              <a:rPr lang="fr-FR" sz="1600" dirty="0">
                <a:solidFill>
                  <a:prstClr val="black"/>
                </a:solidFill>
                <a:latin typeface="Arial" panose="020B0604020202020204" pitchFamily="34" charset="0"/>
                <a:cs typeface="Arial" panose="020B0604020202020204" pitchFamily="34" charset="0"/>
              </a:rPr>
              <a:t>[</a:t>
            </a:r>
            <a:r>
              <a:rPr lang="fr-FR" sz="1600" dirty="0" err="1">
                <a:solidFill>
                  <a:prstClr val="black"/>
                </a:solidFill>
                <a:latin typeface="Arial" panose="020B0604020202020204" pitchFamily="34" charset="0"/>
                <a:cs typeface="Arial" panose="020B0604020202020204" pitchFamily="34" charset="0"/>
              </a:rPr>
              <a:t>Courtesy</a:t>
            </a:r>
            <a:r>
              <a:rPr lang="fr-FR" sz="1600" dirty="0">
                <a:solidFill>
                  <a:prstClr val="black"/>
                </a:solidFill>
                <a:latin typeface="Arial" panose="020B0604020202020204" pitchFamily="34" charset="0"/>
                <a:cs typeface="Arial" panose="020B0604020202020204" pitchFamily="34" charset="0"/>
              </a:rPr>
              <a:t> M. </a:t>
            </a:r>
            <a:r>
              <a:rPr lang="fr-FR" sz="1600" dirty="0" err="1">
                <a:solidFill>
                  <a:prstClr val="black"/>
                </a:solidFill>
                <a:latin typeface="Arial" panose="020B0604020202020204" pitchFamily="34" charset="0"/>
                <a:cs typeface="Arial" panose="020B0604020202020204" pitchFamily="34" charset="0"/>
              </a:rPr>
              <a:t>Lehnen</a:t>
            </a:r>
            <a:r>
              <a:rPr lang="fr-FR" sz="1600" dirty="0">
                <a:solidFill>
                  <a:prstClr val="black"/>
                </a:solidFill>
                <a:latin typeface="Arial" panose="020B0604020202020204" pitchFamily="34" charset="0"/>
                <a:cs typeface="Arial" panose="020B0604020202020204" pitchFamily="34" charset="0"/>
              </a:rPr>
              <a:t>]</a:t>
            </a:r>
          </a:p>
        </p:txBody>
      </p:sp>
      <p:pic>
        <p:nvPicPr>
          <p:cNvPr id="5" name="Image 4"/>
          <p:cNvPicPr>
            <a:picLocks noChangeAspect="1"/>
          </p:cNvPicPr>
          <p:nvPr/>
        </p:nvPicPr>
        <p:blipFill>
          <a:blip r:embed="rId3"/>
          <a:stretch>
            <a:fillRect/>
          </a:stretch>
        </p:blipFill>
        <p:spPr>
          <a:xfrm>
            <a:off x="201585" y="2575609"/>
            <a:ext cx="2454031" cy="3750876"/>
          </a:xfrm>
          <a:prstGeom prst="rect">
            <a:avLst/>
          </a:prstGeom>
        </p:spPr>
      </p:pic>
      <p:sp>
        <p:nvSpPr>
          <p:cNvPr id="10" name="ZoneTexte 9"/>
          <p:cNvSpPr txBox="1"/>
          <p:nvPr/>
        </p:nvSpPr>
        <p:spPr>
          <a:xfrm>
            <a:off x="6495122" y="848948"/>
            <a:ext cx="5696878" cy="2246769"/>
          </a:xfrm>
          <a:prstGeom prst="rect">
            <a:avLst/>
          </a:prstGeom>
          <a:noFill/>
        </p:spPr>
        <p:txBody>
          <a:bodyPr wrap="square" rtlCol="0">
            <a:spAutoFit/>
          </a:bodyPr>
          <a:lstStyle/>
          <a:p>
            <a:pPr marL="380990" indent="-380990" defTabSz="1219170">
              <a:buFont typeface="Arial" panose="020B0604020202020204" pitchFamily="34" charset="0"/>
              <a:buChar char="•"/>
            </a:pPr>
            <a:r>
              <a:rPr lang="fr-FR" sz="2000" b="1" dirty="0" err="1">
                <a:solidFill>
                  <a:prstClr val="black"/>
                </a:solidFill>
                <a:latin typeface="Arial" panose="020B0604020202020204" pitchFamily="34" charset="0"/>
                <a:cs typeface="Arial" panose="020B0604020202020204" pitchFamily="34" charset="0"/>
              </a:rPr>
              <a:t>Current</a:t>
            </a:r>
            <a:r>
              <a:rPr lang="fr-FR" sz="2000" b="1"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Quench</a:t>
            </a:r>
            <a:r>
              <a:rPr lang="fr-FR" sz="2000" b="1" dirty="0">
                <a:solidFill>
                  <a:prstClr val="black"/>
                </a:solidFill>
                <a:latin typeface="Arial" panose="020B0604020202020204" pitchFamily="34" charset="0"/>
                <a:cs typeface="Arial" panose="020B0604020202020204" pitchFamily="34" charset="0"/>
              </a:rPr>
              <a:t> (CQ)</a:t>
            </a:r>
            <a:r>
              <a:rPr lang="fr-FR" sz="2000" dirty="0">
                <a:solidFill>
                  <a:prstClr val="black"/>
                </a:solidFill>
                <a:latin typeface="Arial" panose="020B0604020202020204" pitchFamily="34" charset="0"/>
                <a:cs typeface="Arial" panose="020B0604020202020204" pitchFamily="34" charset="0"/>
              </a:rPr>
              <a:t>: </a:t>
            </a:r>
          </a:p>
          <a:p>
            <a:pPr marL="990575" lvl="1" indent="-380990" defTabSz="1219170">
              <a:buFont typeface="Arial" panose="020B0604020202020204" pitchFamily="34" charset="0"/>
              <a:buChar char="−"/>
            </a:pPr>
            <a:r>
              <a:rPr lang="fr-FR" sz="2000" dirty="0" err="1">
                <a:solidFill>
                  <a:prstClr val="black"/>
                </a:solidFill>
                <a:latin typeface="Arial" panose="020B0604020202020204" pitchFamily="34" charset="0"/>
                <a:cs typeface="Arial" panose="020B0604020202020204" pitchFamily="34" charset="0"/>
              </a:rPr>
              <a:t>Very</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resistive</a:t>
            </a:r>
            <a:r>
              <a:rPr lang="fr-FR" sz="2000" dirty="0">
                <a:solidFill>
                  <a:prstClr val="black"/>
                </a:solidFill>
                <a:latin typeface="Arial" panose="020B0604020202020204" pitchFamily="34" charset="0"/>
                <a:cs typeface="Arial" panose="020B0604020202020204" pitchFamily="34" charset="0"/>
              </a:rPr>
              <a:t> post-TQ plasma</a:t>
            </a:r>
          </a:p>
          <a:p>
            <a:pPr marL="990575" lvl="1" indent="-380990" defTabSz="1219170">
              <a:buFont typeface="Arial" panose="020B0604020202020204" pitchFamily="34" charset="0"/>
              <a:buChar char="−"/>
            </a:pPr>
            <a:r>
              <a:rPr lang="fr-FR" sz="2000" dirty="0" err="1">
                <a:solidFill>
                  <a:prstClr val="black"/>
                </a:solidFill>
                <a:latin typeface="Arial" panose="020B0604020202020204" pitchFamily="34" charset="0"/>
                <a:cs typeface="Arial" panose="020B0604020202020204" pitchFamily="34" charset="0"/>
              </a:rPr>
              <a:t>I</a:t>
            </a:r>
            <a:r>
              <a:rPr lang="fr-FR" sz="2000" baseline="-25000" dirty="0" err="1">
                <a:solidFill>
                  <a:prstClr val="black"/>
                </a:solidFill>
                <a:latin typeface="Arial" panose="020B0604020202020204" pitchFamily="34" charset="0"/>
                <a:cs typeface="Arial" panose="020B0604020202020204" pitchFamily="34" charset="0"/>
              </a:rPr>
              <a:t>p</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decay</a:t>
            </a:r>
            <a:endParaRPr lang="fr-FR" sz="2000" dirty="0">
              <a:solidFill>
                <a:prstClr val="black"/>
              </a:solidFill>
              <a:latin typeface="Arial" panose="020B0604020202020204" pitchFamily="34" charset="0"/>
              <a:cs typeface="Arial" panose="020B0604020202020204" pitchFamily="34" charset="0"/>
            </a:endParaRPr>
          </a:p>
          <a:p>
            <a:pPr marL="990575" lvl="1" indent="-380990" defTabSz="1219170">
              <a:buFont typeface="Arial" panose="020B0604020202020204" pitchFamily="34" charset="0"/>
              <a:buChar char="−"/>
            </a:pPr>
            <a:r>
              <a:rPr lang="fr-FR" sz="2000" dirty="0" err="1">
                <a:solidFill>
                  <a:prstClr val="black"/>
                </a:solidFill>
                <a:latin typeface="Arial" panose="020B0604020202020204" pitchFamily="34" charset="0"/>
                <a:cs typeface="Arial" panose="020B0604020202020204" pitchFamily="34" charset="0"/>
              </a:rPr>
              <a:t>Electromagnetic</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loads</a:t>
            </a:r>
            <a:r>
              <a:rPr lang="fr-FR" sz="2000" dirty="0">
                <a:solidFill>
                  <a:prstClr val="black"/>
                </a:solidFill>
                <a:latin typeface="Arial" panose="020B0604020202020204" pitchFamily="34" charset="0"/>
                <a:cs typeface="Arial" panose="020B0604020202020204" pitchFamily="34" charset="0"/>
              </a:rPr>
              <a:t> </a:t>
            </a:r>
          </a:p>
          <a:p>
            <a:pPr marL="990575" lvl="1"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Thermal flash on </a:t>
            </a:r>
            <a:r>
              <a:rPr lang="fr-FR" sz="2000" dirty="0" err="1">
                <a:solidFill>
                  <a:prstClr val="black"/>
                </a:solidFill>
                <a:latin typeface="Arial" panose="020B0604020202020204" pitchFamily="34" charset="0"/>
                <a:cs typeface="Arial" panose="020B0604020202020204" pitchFamily="34" charset="0"/>
              </a:rPr>
              <a:t>PFCs</a:t>
            </a:r>
            <a:endParaRPr lang="fr-FR" sz="2000" dirty="0">
              <a:solidFill>
                <a:prstClr val="black"/>
              </a:solidFill>
              <a:latin typeface="Arial" panose="020B0604020202020204" pitchFamily="34" charset="0"/>
              <a:cs typeface="Arial" panose="020B0604020202020204" pitchFamily="34" charset="0"/>
            </a:endParaRPr>
          </a:p>
          <a:p>
            <a:pPr marL="990575" lvl="1"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Large </a:t>
            </a:r>
            <a:r>
              <a:rPr lang="fr-FR" sz="2000" dirty="0" err="1">
                <a:solidFill>
                  <a:prstClr val="black"/>
                </a:solidFill>
                <a:latin typeface="Arial" panose="020B0604020202020204" pitchFamily="34" charset="0"/>
                <a:cs typeface="Arial" panose="020B0604020202020204" pitchFamily="34" charset="0"/>
              </a:rPr>
              <a:t>electric</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field</a:t>
            </a:r>
            <a:r>
              <a:rPr lang="fr-FR" sz="2000" dirty="0">
                <a:solidFill>
                  <a:prstClr val="black"/>
                </a:solidFill>
                <a:latin typeface="Arial" panose="020B0604020202020204" pitchFamily="34" charset="0"/>
                <a:cs typeface="Arial" panose="020B0604020202020204" pitchFamily="34" charset="0"/>
              </a:rPr>
              <a:t> E</a:t>
            </a:r>
            <a:r>
              <a:rPr lang="el-GR" sz="2000" b="0" i="0" baseline="-25000" dirty="0">
                <a:solidFill>
                  <a:srgbClr val="202122"/>
                </a:solidFill>
                <a:effectLst/>
                <a:latin typeface="Arial" panose="020B0604020202020204" pitchFamily="34" charset="0"/>
                <a:cs typeface="Arial" panose="020B0604020202020204" pitchFamily="34" charset="0"/>
              </a:rPr>
              <a:t>φ</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typically</a:t>
            </a:r>
            <a:r>
              <a:rPr lang="fr-FR" sz="2000" dirty="0">
                <a:solidFill>
                  <a:prstClr val="black"/>
                </a:solidFill>
                <a:latin typeface="Arial" panose="020B0604020202020204" pitchFamily="34" charset="0"/>
                <a:cs typeface="Arial" panose="020B0604020202020204" pitchFamily="34" charset="0"/>
              </a:rPr>
              <a:t> &gt;&gt; </a:t>
            </a:r>
            <a:r>
              <a:rPr lang="fr-FR" sz="2000" dirty="0" err="1">
                <a:solidFill>
                  <a:prstClr val="black"/>
                </a:solidFill>
                <a:latin typeface="Arial" panose="020B0604020202020204" pitchFamily="34" charset="0"/>
                <a:cs typeface="Arial" panose="020B0604020202020204" pitchFamily="34" charset="0"/>
              </a:rPr>
              <a:t>E</a:t>
            </a:r>
            <a:r>
              <a:rPr lang="fr-FR" sz="2000" baseline="-25000" dirty="0" err="1">
                <a:solidFill>
                  <a:prstClr val="black"/>
                </a:solidFill>
                <a:latin typeface="Arial" panose="020B0604020202020204" pitchFamily="34" charset="0"/>
                <a:cs typeface="Arial" panose="020B0604020202020204" pitchFamily="34" charset="0"/>
              </a:rPr>
              <a:t>c</a:t>
            </a:r>
            <a:endParaRPr lang="fr-FR" sz="2000" dirty="0">
              <a:solidFill>
                <a:prstClr val="black"/>
              </a:solidFill>
              <a:latin typeface="Arial" panose="020B0604020202020204" pitchFamily="34" charset="0"/>
              <a:cs typeface="Arial" panose="020B0604020202020204" pitchFamily="34" charset="0"/>
            </a:endParaRPr>
          </a:p>
          <a:p>
            <a:pPr marL="609585" lvl="1" defTabSz="1219170"/>
            <a:r>
              <a:rPr lang="fr-FR" sz="2000" dirty="0">
                <a:solidFill>
                  <a:srgbClr val="0000FF"/>
                </a:solidFill>
                <a:latin typeface="Arial" panose="020B0604020202020204" pitchFamily="34" charset="0"/>
                <a:cs typeface="Arial" panose="020B0604020202020204" pitchFamily="34" charset="0"/>
              </a:rPr>
              <a:t>	→ </a:t>
            </a:r>
            <a:r>
              <a:rPr lang="fr-FR" sz="2000" dirty="0" err="1">
                <a:solidFill>
                  <a:srgbClr val="0000FF"/>
                </a:solidFill>
                <a:latin typeface="Arial" panose="020B0604020202020204" pitchFamily="34" charset="0"/>
                <a:cs typeface="Arial" panose="020B0604020202020204" pitchFamily="34" charset="0"/>
              </a:rPr>
              <a:t>Sometimes</a:t>
            </a:r>
            <a:r>
              <a:rPr lang="fr-FR" sz="2000" dirty="0">
                <a:solidFill>
                  <a:srgbClr val="0000FF"/>
                </a:solidFill>
                <a:latin typeface="Arial" panose="020B0604020202020204" pitchFamily="34" charset="0"/>
                <a:cs typeface="Arial" panose="020B0604020202020204" pitchFamily="34" charset="0"/>
              </a:rPr>
              <a:t>, </a:t>
            </a:r>
            <a:r>
              <a:rPr lang="fr-FR" sz="2000" b="1" dirty="0">
                <a:solidFill>
                  <a:srgbClr val="0000FF"/>
                </a:solidFill>
                <a:latin typeface="Arial" panose="020B0604020202020204" pitchFamily="34" charset="0"/>
                <a:cs typeface="Arial" panose="020B0604020202020204" pitchFamily="34" charset="0"/>
              </a:rPr>
              <a:t>RE </a:t>
            </a:r>
            <a:r>
              <a:rPr lang="fr-FR" sz="2000" b="1" dirty="0" err="1">
                <a:solidFill>
                  <a:srgbClr val="0000FF"/>
                </a:solidFill>
                <a:latin typeface="Arial" panose="020B0604020202020204" pitchFamily="34" charset="0"/>
                <a:cs typeface="Arial" panose="020B0604020202020204" pitchFamily="34" charset="0"/>
              </a:rPr>
              <a:t>beam</a:t>
            </a:r>
            <a:endParaRPr lang="fr-FR" sz="2000" b="1" dirty="0">
              <a:solidFill>
                <a:srgbClr val="0000FF"/>
              </a:solidFill>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4"/>
          <a:stretch>
            <a:fillRect/>
          </a:stretch>
        </p:blipFill>
        <p:spPr>
          <a:xfrm>
            <a:off x="3518799" y="2668480"/>
            <a:ext cx="2385180" cy="3649081"/>
          </a:xfrm>
          <a:prstGeom prst="rect">
            <a:avLst/>
          </a:prstGeom>
        </p:spPr>
      </p:pic>
      <p:cxnSp>
        <p:nvCxnSpPr>
          <p:cNvPr id="12" name="Connecteur droit avec flèche 11"/>
          <p:cNvCxnSpPr/>
          <p:nvPr/>
        </p:nvCxnSpPr>
        <p:spPr>
          <a:xfrm>
            <a:off x="2542927" y="4020400"/>
            <a:ext cx="47770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032325" y="6348977"/>
            <a:ext cx="2972948" cy="379656"/>
          </a:xfrm>
          <a:prstGeom prst="rect">
            <a:avLst/>
          </a:prstGeom>
          <a:noFill/>
        </p:spPr>
        <p:txBody>
          <a:bodyPr wrap="square" rtlCol="0">
            <a:spAutoFit/>
          </a:bodyPr>
          <a:lstStyle/>
          <a:p>
            <a:pPr defTabSz="1219170"/>
            <a:r>
              <a:rPr lang="fr-FR" dirty="0">
                <a:solidFill>
                  <a:prstClr val="black"/>
                </a:solidFill>
                <a:latin typeface="Arial" panose="020B0604020202020204" pitchFamily="34" charset="0"/>
                <a:cs typeface="Arial" panose="020B0604020202020204" pitchFamily="34" charset="0"/>
                <a:hlinkClick r:id="rId5"/>
              </a:rPr>
              <a:t>[</a:t>
            </a:r>
            <a:r>
              <a:rPr lang="fr-FR" dirty="0" err="1">
                <a:solidFill>
                  <a:prstClr val="black"/>
                </a:solidFill>
                <a:latin typeface="Arial" panose="020B0604020202020204" pitchFamily="34" charset="0"/>
                <a:cs typeface="Arial" panose="020B0604020202020204" pitchFamily="34" charset="0"/>
                <a:hlinkClick r:id="rId5"/>
              </a:rPr>
              <a:t>Nardon</a:t>
            </a:r>
            <a:r>
              <a:rPr lang="fr-FR" dirty="0">
                <a:solidFill>
                  <a:prstClr val="black"/>
                </a:solidFill>
                <a:latin typeface="Arial" panose="020B0604020202020204" pitchFamily="34" charset="0"/>
                <a:cs typeface="Arial" panose="020B0604020202020204" pitchFamily="34" charset="0"/>
                <a:hlinkClick r:id="rId5"/>
              </a:rPr>
              <a:t> PPCF 2021]</a:t>
            </a:r>
            <a:endParaRPr lang="fr-FR" dirty="0">
              <a:solidFill>
                <a:prstClr val="black"/>
              </a:solidFill>
              <a:latin typeface="Arial" panose="020B0604020202020204" pitchFamily="34" charset="0"/>
              <a:cs typeface="Arial" panose="020B0604020202020204" pitchFamily="34" charset="0"/>
            </a:endParaRPr>
          </a:p>
        </p:txBody>
      </p:sp>
      <p:grpSp>
        <p:nvGrpSpPr>
          <p:cNvPr id="18" name="Groupe 17"/>
          <p:cNvGrpSpPr/>
          <p:nvPr/>
        </p:nvGrpSpPr>
        <p:grpSpPr>
          <a:xfrm>
            <a:off x="9279431" y="4115674"/>
            <a:ext cx="2304256" cy="190736"/>
            <a:chOff x="7020272" y="3579862"/>
            <a:chExt cx="1728192" cy="143052"/>
          </a:xfrm>
        </p:grpSpPr>
        <p:cxnSp>
          <p:nvCxnSpPr>
            <p:cNvPr id="15" name="Connecteur droit 14"/>
            <p:cNvCxnSpPr/>
            <p:nvPr/>
          </p:nvCxnSpPr>
          <p:spPr>
            <a:xfrm>
              <a:off x="7020272" y="3579862"/>
              <a:ext cx="1728192" cy="0"/>
            </a:xfrm>
            <a:prstGeom prst="line">
              <a:avLst/>
            </a:prstGeom>
            <a:ln>
              <a:solidFill>
                <a:srgbClr val="0000FF"/>
              </a:solidFill>
              <a:prstDash val="soli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020272" y="3587119"/>
              <a:ext cx="1728192" cy="135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grpSp>
      <p:sp>
        <p:nvSpPr>
          <p:cNvPr id="19" name="Rectangle 18"/>
          <p:cNvSpPr/>
          <p:nvPr/>
        </p:nvSpPr>
        <p:spPr>
          <a:xfrm>
            <a:off x="6975175" y="3076802"/>
            <a:ext cx="3611893" cy="36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3" name="ZoneTexte 2"/>
          <p:cNvSpPr txBox="1"/>
          <p:nvPr/>
        </p:nvSpPr>
        <p:spPr>
          <a:xfrm>
            <a:off x="10545887" y="3634074"/>
            <a:ext cx="513282" cy="461665"/>
          </a:xfrm>
          <a:prstGeom prst="rect">
            <a:avLst/>
          </a:prstGeom>
          <a:noFill/>
        </p:spPr>
        <p:txBody>
          <a:bodyPr wrap="none" rtlCol="0">
            <a:spAutoFit/>
          </a:bodyPr>
          <a:lstStyle/>
          <a:p>
            <a:pPr defTabSz="1219170"/>
            <a:r>
              <a:rPr lang="fr-FR" sz="2400" dirty="0">
                <a:solidFill>
                  <a:srgbClr val="0000FF"/>
                </a:solidFill>
                <a:latin typeface="Calibri"/>
                <a:sym typeface="Wingdings" panose="05000000000000000000" pitchFamily="2" charset="2"/>
              </a:rPr>
              <a:t> </a:t>
            </a:r>
            <a:endParaRPr lang="fr-FR" sz="2400" dirty="0">
              <a:solidFill>
                <a:srgbClr val="0000FF"/>
              </a:solidFill>
              <a:latin typeface="Calibri"/>
            </a:endParaRPr>
          </a:p>
        </p:txBody>
      </p:sp>
      <p:sp>
        <p:nvSpPr>
          <p:cNvPr id="4" name="ZoneTexte 3"/>
          <p:cNvSpPr txBox="1"/>
          <p:nvPr/>
        </p:nvSpPr>
        <p:spPr>
          <a:xfrm>
            <a:off x="143339" y="872034"/>
            <a:ext cx="6528725" cy="1938992"/>
          </a:xfrm>
          <a:prstGeom prst="rect">
            <a:avLst/>
          </a:prstGeom>
          <a:noFill/>
        </p:spPr>
        <p:txBody>
          <a:bodyPr wrap="square" rtlCol="0">
            <a:spAutoFit/>
          </a:bodyPr>
          <a:lstStyle/>
          <a:p>
            <a:pPr marL="380990" indent="-380990" defTabSz="1219170">
              <a:buFont typeface="Arial" panose="020B0604020202020204" pitchFamily="34" charset="0"/>
              <a:buChar char="•"/>
            </a:pPr>
            <a:r>
              <a:rPr lang="fr-FR" sz="2000" b="1" dirty="0">
                <a:solidFill>
                  <a:prstClr val="black"/>
                </a:solidFill>
                <a:latin typeface="Arial" panose="020B0604020202020204" pitchFamily="34" charset="0"/>
                <a:cs typeface="Arial" panose="020B0604020202020204" pitchFamily="34" charset="0"/>
              </a:rPr>
              <a:t>Thermal </a:t>
            </a:r>
            <a:r>
              <a:rPr lang="fr-FR" sz="2000" b="1" dirty="0" err="1">
                <a:solidFill>
                  <a:prstClr val="black"/>
                </a:solidFill>
                <a:latin typeface="Arial" panose="020B0604020202020204" pitchFamily="34" charset="0"/>
                <a:cs typeface="Arial" panose="020B0604020202020204" pitchFamily="34" charset="0"/>
              </a:rPr>
              <a:t>Quench</a:t>
            </a:r>
            <a:r>
              <a:rPr lang="fr-FR" sz="2000" b="1" dirty="0">
                <a:solidFill>
                  <a:prstClr val="black"/>
                </a:solidFill>
                <a:latin typeface="Arial" panose="020B0604020202020204" pitchFamily="34" charset="0"/>
                <a:cs typeface="Arial" panose="020B0604020202020204" pitchFamily="34" charset="0"/>
              </a:rPr>
              <a:t> (TQ)</a:t>
            </a:r>
            <a:r>
              <a:rPr lang="fr-FR" sz="2000" dirty="0">
                <a:solidFill>
                  <a:prstClr val="black"/>
                </a:solidFill>
                <a:latin typeface="Arial" panose="020B0604020202020204" pitchFamily="34" charset="0"/>
                <a:cs typeface="Arial" panose="020B0604020202020204" pitchFamily="34" charset="0"/>
              </a:rPr>
              <a:t>: </a:t>
            </a:r>
          </a:p>
          <a:p>
            <a:pPr marL="990575" lvl="1"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MHD </a:t>
            </a:r>
            <a:r>
              <a:rPr lang="fr-FR" sz="2000" dirty="0" err="1">
                <a:solidFill>
                  <a:prstClr val="black"/>
                </a:solidFill>
                <a:latin typeface="Arial" panose="020B0604020202020204" pitchFamily="34" charset="0"/>
                <a:cs typeface="Arial" panose="020B0604020202020204" pitchFamily="34" charset="0"/>
              </a:rPr>
              <a:t>instability</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stochastic</a:t>
            </a:r>
            <a:r>
              <a:rPr lang="fr-FR" sz="2000" dirty="0">
                <a:solidFill>
                  <a:prstClr val="black"/>
                </a:solidFill>
                <a:latin typeface="Arial" panose="020B0604020202020204" pitchFamily="34" charset="0"/>
                <a:cs typeface="Arial" panose="020B0604020202020204" pitchFamily="34" charset="0"/>
              </a:rPr>
              <a:t> </a:t>
            </a:r>
            <a:r>
              <a:rPr lang="fr-FR" sz="2000" b="1" dirty="0">
                <a:solidFill>
                  <a:prstClr val="black"/>
                </a:solidFill>
                <a:latin typeface="Arial" panose="020B0604020202020204" pitchFamily="34" charset="0"/>
                <a:cs typeface="Arial" panose="020B0604020202020204" pitchFamily="34" charset="0"/>
              </a:rPr>
              <a:t>B</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field</a:t>
            </a:r>
            <a:endParaRPr lang="fr-FR" sz="2000" dirty="0">
              <a:solidFill>
                <a:prstClr val="black"/>
              </a:solidFill>
              <a:latin typeface="Arial" panose="020B0604020202020204" pitchFamily="34" charset="0"/>
              <a:cs typeface="Arial" panose="020B0604020202020204" pitchFamily="34" charset="0"/>
            </a:endParaRPr>
          </a:p>
          <a:p>
            <a:pPr marL="990575" lvl="1" indent="-380990" defTabSz="1219170">
              <a:buFont typeface="Arial" panose="020B0604020202020204" pitchFamily="34" charset="0"/>
              <a:buChar char="−"/>
            </a:pPr>
            <a:r>
              <a:rPr lang="fr-FR" sz="2000" dirty="0" err="1">
                <a:solidFill>
                  <a:prstClr val="black"/>
                </a:solidFill>
                <a:latin typeface="Arial" panose="020B0604020202020204" pitchFamily="34" charset="0"/>
                <a:cs typeface="Arial" panose="020B0604020202020204" pitchFamily="34" charset="0"/>
              </a:rPr>
              <a:t>I</a:t>
            </a:r>
            <a:r>
              <a:rPr lang="fr-FR" sz="2000" baseline="-25000" dirty="0" err="1">
                <a:solidFill>
                  <a:prstClr val="black"/>
                </a:solidFill>
                <a:latin typeface="Arial" panose="020B0604020202020204" pitchFamily="34" charset="0"/>
                <a:cs typeface="Arial" panose="020B0604020202020204" pitchFamily="34" charset="0"/>
              </a:rPr>
              <a:t>p</a:t>
            </a:r>
            <a:r>
              <a:rPr lang="fr-FR" sz="2000" dirty="0">
                <a:solidFill>
                  <a:prstClr val="black"/>
                </a:solidFill>
                <a:latin typeface="Arial" panose="020B0604020202020204" pitchFamily="34" charset="0"/>
                <a:cs typeface="Arial" panose="020B0604020202020204" pitchFamily="34" charset="0"/>
              </a:rPr>
              <a:t> spike</a:t>
            </a:r>
          </a:p>
          <a:p>
            <a:pPr marL="990575" lvl="1"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Radiative collapse</a:t>
            </a:r>
          </a:p>
          <a:p>
            <a:pPr marL="990575" lvl="1"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Thermal flash on </a:t>
            </a:r>
            <a:r>
              <a:rPr lang="fr-FR" sz="2000" dirty="0" err="1">
                <a:solidFill>
                  <a:prstClr val="black"/>
                </a:solidFill>
                <a:latin typeface="Arial" panose="020B0604020202020204" pitchFamily="34" charset="0"/>
                <a:cs typeface="Arial" panose="020B0604020202020204" pitchFamily="34" charset="0"/>
              </a:rPr>
              <a:t>PFCs</a:t>
            </a:r>
            <a:endParaRPr lang="fr-FR" sz="2000" dirty="0">
              <a:solidFill>
                <a:prstClr val="black"/>
              </a:solidFill>
              <a:latin typeface="Arial" panose="020B0604020202020204" pitchFamily="34" charset="0"/>
              <a:cs typeface="Arial" panose="020B0604020202020204" pitchFamily="34" charset="0"/>
            </a:endParaRPr>
          </a:p>
          <a:p>
            <a:pPr defTabSz="1219170"/>
            <a:endParaRPr lang="fr-FR" sz="2000" b="1" dirty="0">
              <a:solidFill>
                <a:prstClr val="black"/>
              </a:solidFill>
              <a:latin typeface="Arial" panose="020B0604020202020204" pitchFamily="34" charset="0"/>
              <a:cs typeface="Arial" panose="020B0604020202020204" pitchFamily="34" charset="0"/>
            </a:endParaRPr>
          </a:p>
        </p:txBody>
      </p:sp>
      <p:sp>
        <p:nvSpPr>
          <p:cNvPr id="21" name="Espace réservé du pied de page 3">
            <a:extLst>
              <a:ext uri="{FF2B5EF4-FFF2-40B4-BE49-F238E27FC236}">
                <a16:creationId xmlns:a16="http://schemas.microsoft.com/office/drawing/2014/main" id="{42A507B3-5BE0-419E-83F0-E62D89CF7869}"/>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3</a:t>
            </a:fld>
            <a:endParaRPr lang="en-GB" sz="1600" dirty="0">
              <a:solidFill>
                <a:prstClr val="black"/>
              </a:solidFill>
            </a:endParaRPr>
          </a:p>
        </p:txBody>
      </p:sp>
    </p:spTree>
    <p:extLst>
      <p:ext uri="{BB962C8B-B14F-4D97-AF65-F5344CB8AC3E}">
        <p14:creationId xmlns:p14="http://schemas.microsoft.com/office/powerpoint/2010/main" val="330285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075" y="62680"/>
            <a:ext cx="10839449" cy="457200"/>
          </a:xfrm>
        </p:spPr>
        <p:txBody>
          <a:bodyPr/>
          <a:lstStyle/>
          <a:p>
            <a:r>
              <a:rPr lang="fr-FR" sz="3000" dirty="0"/>
              <a:t>RE </a:t>
            </a:r>
            <a:r>
              <a:rPr lang="fr-FR" sz="3000" dirty="0" err="1"/>
              <a:t>beam</a:t>
            </a:r>
            <a:r>
              <a:rPr lang="fr-FR" sz="3000" dirty="0"/>
              <a:t> impact: </a:t>
            </a:r>
            <a:r>
              <a:rPr lang="fr-FR" sz="3000" dirty="0" err="1"/>
              <a:t>often</a:t>
            </a:r>
            <a:r>
              <a:rPr lang="fr-FR" sz="3000" dirty="0"/>
              <a:t> </a:t>
            </a:r>
            <a:r>
              <a:rPr lang="fr-FR" sz="3000" dirty="0" err="1"/>
              <a:t>harmful</a:t>
            </a:r>
            <a:r>
              <a:rPr lang="fr-FR" sz="3000" dirty="0"/>
              <a:t>… but can </a:t>
            </a:r>
            <a:r>
              <a:rPr lang="fr-FR" sz="3000" dirty="0" err="1"/>
              <a:t>also</a:t>
            </a:r>
            <a:r>
              <a:rPr lang="fr-FR" sz="3000" dirty="0"/>
              <a:t> </a:t>
            </a:r>
            <a:r>
              <a:rPr lang="fr-FR" sz="3000" dirty="0" err="1"/>
              <a:t>be</a:t>
            </a:r>
            <a:r>
              <a:rPr lang="fr-FR" sz="3000" dirty="0"/>
              <a:t> </a:t>
            </a:r>
            <a:r>
              <a:rPr lang="fr-FR" sz="3000" dirty="0" err="1"/>
              <a:t>benign</a:t>
            </a:r>
            <a:endParaRPr lang="fr-FR" sz="3000" dirty="0"/>
          </a:p>
        </p:txBody>
      </p:sp>
      <p:pic>
        <p:nvPicPr>
          <p:cNvPr id="2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016" t="14859" r="12938" b="30224"/>
          <a:stretch/>
        </p:blipFill>
        <p:spPr bwMode="auto">
          <a:xfrm>
            <a:off x="3278553" y="890915"/>
            <a:ext cx="4902240" cy="336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a:extLst>
              <a:ext uri="{FF2B5EF4-FFF2-40B4-BE49-F238E27FC236}">
                <a16:creationId xmlns:a16="http://schemas.microsoft.com/office/drawing/2014/main" id="{34810C6B-D1A8-40D3-83AF-060E1E1A90D5}"/>
              </a:ext>
            </a:extLst>
          </p:cNvPr>
          <p:cNvSpPr txBox="1"/>
          <p:nvPr/>
        </p:nvSpPr>
        <p:spPr>
          <a:xfrm>
            <a:off x="2198010" y="4542986"/>
            <a:ext cx="8593815" cy="1631216"/>
          </a:xfrm>
          <a:prstGeom prst="rect">
            <a:avLst/>
          </a:prstGeom>
          <a:noFill/>
        </p:spPr>
        <p:txBody>
          <a:bodyPr wrap="square" rtlCol="0">
            <a:spAutoFit/>
          </a:bodyPr>
          <a:lstStyle/>
          <a:p>
            <a:pPr marL="342900" indent="-342900" defTabSz="1219170">
              <a:buFont typeface="Arial" panose="020B0604020202020204" pitchFamily="34" charset="0"/>
              <a:buChar char="•"/>
            </a:pPr>
            <a:r>
              <a:rPr lang="fr-FR" sz="2000" dirty="0" err="1">
                <a:solidFill>
                  <a:prstClr val="black"/>
                </a:solidFill>
                <a:latin typeface="Arial" panose="020B0604020202020204" pitchFamily="34" charset="0"/>
                <a:cs typeface="Arial" panose="020B0604020202020204" pitchFamily="34" charset="0"/>
              </a:rPr>
              <a:t>Recent</a:t>
            </a:r>
            <a:r>
              <a:rPr lang="fr-FR" sz="2000" dirty="0">
                <a:solidFill>
                  <a:prstClr val="black"/>
                </a:solidFill>
                <a:latin typeface="Arial" panose="020B0604020202020204" pitchFamily="34" charset="0"/>
                <a:cs typeface="Arial" panose="020B0604020202020204" pitchFamily="34" charset="0"/>
              </a:rPr>
              <a:t> </a:t>
            </a:r>
            <a:r>
              <a:rPr lang="fr-FR" sz="2000" b="1" dirty="0">
                <a:solidFill>
                  <a:prstClr val="black"/>
                </a:solidFill>
                <a:latin typeface="Arial" panose="020B0604020202020204" pitchFamily="34" charset="0"/>
                <a:cs typeface="Arial" panose="020B0604020202020204" pitchFamily="34" charset="0"/>
              </a:rPr>
              <a:t>PPCF roadmap </a:t>
            </a:r>
            <a:r>
              <a:rPr lang="fr-FR" sz="2000" b="1" dirty="0" err="1">
                <a:solidFill>
                  <a:prstClr val="black"/>
                </a:solidFill>
                <a:latin typeface="Arial" panose="020B0604020202020204" pitchFamily="34" charset="0"/>
                <a:cs typeface="Arial" panose="020B0604020202020204" pitchFamily="34" charset="0"/>
              </a:rPr>
              <a:t>paper</a:t>
            </a:r>
            <a:r>
              <a:rPr lang="fr-FR" sz="2000" dirty="0">
                <a:solidFill>
                  <a:prstClr val="black"/>
                </a:solidFill>
                <a:latin typeface="Arial" panose="020B0604020202020204" pitchFamily="34" charset="0"/>
                <a:cs typeface="Arial" panose="020B0604020202020204" pitchFamily="34" charset="0"/>
              </a:rPr>
              <a:t>: </a:t>
            </a:r>
            <a:r>
              <a:rPr lang="fr-FR" dirty="0">
                <a:solidFill>
                  <a:prstClr val="black"/>
                </a:solidFill>
                <a:latin typeface="Arial" panose="020B0604020202020204" pitchFamily="34" charset="0"/>
                <a:cs typeface="Arial" panose="020B0604020202020204" pitchFamily="34" charset="0"/>
                <a:hlinkClick r:id="rId3"/>
              </a:rPr>
              <a:t>[</a:t>
            </a:r>
            <a:r>
              <a:rPr lang="fr-FR" dirty="0" err="1">
                <a:solidFill>
                  <a:prstClr val="black"/>
                </a:solidFill>
                <a:latin typeface="Arial" panose="020B0604020202020204" pitchFamily="34" charset="0"/>
                <a:cs typeface="Arial" panose="020B0604020202020204" pitchFamily="34" charset="0"/>
                <a:hlinkClick r:id="rId3"/>
              </a:rPr>
              <a:t>Ratynskaia</a:t>
            </a:r>
            <a:r>
              <a:rPr lang="fr-FR" dirty="0">
                <a:solidFill>
                  <a:prstClr val="black"/>
                </a:solidFill>
                <a:latin typeface="Arial" panose="020B0604020202020204" pitchFamily="34" charset="0"/>
                <a:cs typeface="Arial" panose="020B0604020202020204" pitchFamily="34" charset="0"/>
                <a:hlinkClick r:id="rId3"/>
              </a:rPr>
              <a:t> PPCF 2026]</a:t>
            </a:r>
            <a:endParaRPr lang="fr-FR" dirty="0">
              <a:solidFill>
                <a:prstClr val="black"/>
              </a:solidFill>
              <a:latin typeface="Arial" panose="020B0604020202020204" pitchFamily="34" charset="0"/>
              <a:cs typeface="Arial" panose="020B0604020202020204" pitchFamily="34" charset="0"/>
            </a:endParaRPr>
          </a:p>
          <a:p>
            <a:pPr marL="342900" indent="-342900" defTabSz="1219170">
              <a:buFont typeface="Arial" panose="020B0604020202020204" pitchFamily="34" charset="0"/>
              <a:buChar char="•"/>
            </a:pPr>
            <a:endParaRPr lang="fr-FR" sz="2000" dirty="0">
              <a:solidFill>
                <a:prstClr val="black"/>
              </a:solidFill>
              <a:latin typeface="Arial" panose="020B0604020202020204" pitchFamily="34" charset="0"/>
              <a:cs typeface="Arial" panose="020B0604020202020204" pitchFamily="34" charset="0"/>
            </a:endParaRPr>
          </a:p>
          <a:p>
            <a:pPr marL="342900" indent="-34290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Impacts can </a:t>
            </a:r>
            <a:r>
              <a:rPr lang="fr-FR" sz="2000" dirty="0" err="1">
                <a:solidFill>
                  <a:prstClr val="black"/>
                </a:solidFill>
                <a:latin typeface="Arial" panose="020B0604020202020204" pitchFamily="34" charset="0"/>
                <a:cs typeface="Arial" panose="020B0604020202020204" pitchFamily="34" charset="0"/>
              </a:rPr>
              <a:t>be</a:t>
            </a:r>
            <a:r>
              <a:rPr lang="fr-FR" sz="2000"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benign</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under</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specific</a:t>
            </a:r>
            <a:r>
              <a:rPr lang="fr-FR" sz="2000" dirty="0">
                <a:solidFill>
                  <a:prstClr val="black"/>
                </a:solidFill>
                <a:latin typeface="Arial" panose="020B0604020202020204" pitchFamily="34" charset="0"/>
                <a:cs typeface="Arial" panose="020B0604020202020204" pitchFamily="34" charset="0"/>
              </a:rPr>
              <a:t> conditions</a:t>
            </a:r>
          </a:p>
          <a:p>
            <a:pPr marL="800100" lvl="1" indent="-34290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Background plasma </a:t>
            </a:r>
            <a:r>
              <a:rPr lang="fr-FR" sz="2000" dirty="0" err="1">
                <a:solidFill>
                  <a:prstClr val="black"/>
                </a:solidFill>
                <a:latin typeface="Arial" panose="020B0604020202020204" pitchFamily="34" charset="0"/>
                <a:cs typeface="Arial" panose="020B0604020202020204" pitchFamily="34" charset="0"/>
              </a:rPr>
              <a:t>needs</a:t>
            </a:r>
            <a:r>
              <a:rPr lang="fr-FR" sz="2000" dirty="0">
                <a:solidFill>
                  <a:prstClr val="black"/>
                </a:solidFill>
                <a:latin typeface="Arial" panose="020B0604020202020204" pitchFamily="34" charset="0"/>
                <a:cs typeface="Arial" panose="020B0604020202020204" pitchFamily="34" charset="0"/>
              </a:rPr>
              <a:t> to </a:t>
            </a:r>
            <a:r>
              <a:rPr lang="fr-FR" sz="2000" dirty="0" err="1">
                <a:solidFill>
                  <a:prstClr val="black"/>
                </a:solidFill>
                <a:latin typeface="Arial" panose="020B0604020202020204" pitchFamily="34" charset="0"/>
                <a:cs typeface="Arial" panose="020B0604020202020204" pitchFamily="34" charset="0"/>
              </a:rPr>
              <a:t>be</a:t>
            </a:r>
            <a:r>
              <a:rPr lang="fr-FR" sz="2000"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recombined</a:t>
            </a:r>
            <a:endParaRPr lang="fr-FR" sz="2000" b="1" dirty="0">
              <a:solidFill>
                <a:prstClr val="black"/>
              </a:solidFill>
              <a:latin typeface="Arial" panose="020B0604020202020204" pitchFamily="34" charset="0"/>
              <a:cs typeface="Arial" panose="020B0604020202020204" pitchFamily="34" charset="0"/>
            </a:endParaRPr>
          </a:p>
          <a:p>
            <a:pPr marL="800100" lvl="1" indent="-34290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Accessible </a:t>
            </a:r>
            <a:r>
              <a:rPr lang="fr-FR" sz="2000" dirty="0" err="1">
                <a:solidFill>
                  <a:prstClr val="black"/>
                </a:solidFill>
                <a:latin typeface="Arial" panose="020B0604020202020204" pitchFamily="34" charset="0"/>
                <a:cs typeface="Arial" panose="020B0604020202020204" pitchFamily="34" charset="0"/>
              </a:rPr>
              <a:t>only</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inside</a:t>
            </a:r>
            <a:r>
              <a:rPr lang="fr-FR" sz="2000" dirty="0">
                <a:solidFill>
                  <a:prstClr val="black"/>
                </a:solidFill>
                <a:latin typeface="Arial" panose="020B0604020202020204" pitchFamily="34" charset="0"/>
                <a:cs typeface="Arial" panose="020B0604020202020204" pitchFamily="34" charset="0"/>
              </a:rPr>
              <a:t> a certain </a:t>
            </a:r>
            <a:r>
              <a:rPr lang="fr-FR" sz="2000" b="1" dirty="0">
                <a:solidFill>
                  <a:prstClr val="black"/>
                </a:solidFill>
                <a:latin typeface="Arial" panose="020B0604020202020204" pitchFamily="34" charset="0"/>
                <a:cs typeface="Arial" panose="020B0604020202020204" pitchFamily="34" charset="0"/>
              </a:rPr>
              <a:t>range of neutral pressure</a:t>
            </a:r>
          </a:p>
        </p:txBody>
      </p:sp>
      <p:sp>
        <p:nvSpPr>
          <p:cNvPr id="7" name="Espace réservé du pied de page 3">
            <a:extLst>
              <a:ext uri="{FF2B5EF4-FFF2-40B4-BE49-F238E27FC236}">
                <a16:creationId xmlns:a16="http://schemas.microsoft.com/office/drawing/2014/main" id="{2B3CA63C-0590-4D18-A5A2-826EBA45514A}"/>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4</a:t>
            </a:fld>
            <a:endParaRPr lang="en-GB" sz="1600" dirty="0">
              <a:solidFill>
                <a:prstClr val="black"/>
              </a:solidFill>
            </a:endParaRPr>
          </a:p>
        </p:txBody>
      </p:sp>
    </p:spTree>
    <p:extLst>
      <p:ext uri="{BB962C8B-B14F-4D97-AF65-F5344CB8AC3E}">
        <p14:creationId xmlns:p14="http://schemas.microsoft.com/office/powerpoint/2010/main" val="22055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3851"/>
            <a:ext cx="10058400" cy="457200"/>
          </a:xfrm>
        </p:spPr>
        <p:txBody>
          <a:bodyPr/>
          <a:lstStyle/>
          <a:p>
            <a:r>
              <a:rPr lang="fr-FR" sz="3200" dirty="0" err="1"/>
              <a:t>What</a:t>
            </a:r>
            <a:r>
              <a:rPr lang="fr-FR" sz="3200" dirty="0"/>
              <a:t> are </a:t>
            </a:r>
            <a:r>
              <a:rPr lang="fr-FR" sz="3200" dirty="0" err="1"/>
              <a:t>runaway</a:t>
            </a:r>
            <a:r>
              <a:rPr lang="fr-FR" sz="3200" dirty="0"/>
              <a:t> </a:t>
            </a:r>
            <a:r>
              <a:rPr lang="fr-FR" sz="3200" dirty="0" err="1"/>
              <a:t>electrons</a:t>
            </a:r>
            <a:r>
              <a:rPr lang="fr-FR" sz="3200" dirty="0"/>
              <a:t>?</a:t>
            </a:r>
          </a:p>
        </p:txBody>
      </p:sp>
      <p:grpSp>
        <p:nvGrpSpPr>
          <p:cNvPr id="18" name="Groupe 17"/>
          <p:cNvGrpSpPr/>
          <p:nvPr/>
        </p:nvGrpSpPr>
        <p:grpSpPr>
          <a:xfrm>
            <a:off x="1" y="1967731"/>
            <a:ext cx="6336703" cy="3187183"/>
            <a:chOff x="1563038" y="1009498"/>
            <a:chExt cx="5408644" cy="2653140"/>
          </a:xfrm>
        </p:grpSpPr>
        <p:grpSp>
          <p:nvGrpSpPr>
            <p:cNvPr id="16" name="Groupe 15"/>
            <p:cNvGrpSpPr/>
            <p:nvPr/>
          </p:nvGrpSpPr>
          <p:grpSpPr>
            <a:xfrm>
              <a:off x="1604591" y="1009498"/>
              <a:ext cx="5367091" cy="2653140"/>
              <a:chOff x="1604591" y="1009498"/>
              <a:chExt cx="5367091" cy="2653140"/>
            </a:xfrm>
          </p:grpSpPr>
          <p:pic>
            <p:nvPicPr>
              <p:cNvPr id="7" name="Image 6"/>
              <p:cNvPicPr>
                <a:picLocks noChangeAspect="1"/>
              </p:cNvPicPr>
              <p:nvPr/>
            </p:nvPicPr>
            <p:blipFill rotWithShape="1">
              <a:blip r:embed="rId2"/>
              <a:srcRect l="285" t="819"/>
              <a:stretch/>
            </p:blipFill>
            <p:spPr>
              <a:xfrm>
                <a:off x="1691680" y="1009498"/>
                <a:ext cx="5280002" cy="2653140"/>
              </a:xfrm>
              <a:prstGeom prst="rect">
                <a:avLst/>
              </a:prstGeom>
            </p:spPr>
          </p:pic>
          <p:sp>
            <p:nvSpPr>
              <p:cNvPr id="15" name="Rectangle 14"/>
              <p:cNvSpPr/>
              <p:nvPr/>
            </p:nvSpPr>
            <p:spPr>
              <a:xfrm>
                <a:off x="1604591" y="2787774"/>
                <a:ext cx="43473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grpSp>
        <p:sp>
          <p:nvSpPr>
            <p:cNvPr id="13" name="ZoneTexte 12"/>
            <p:cNvSpPr txBox="1"/>
            <p:nvPr/>
          </p:nvSpPr>
          <p:spPr>
            <a:xfrm>
              <a:off x="1563038" y="2311835"/>
              <a:ext cx="443581" cy="350094"/>
            </a:xfrm>
            <a:prstGeom prst="rect">
              <a:avLst/>
            </a:prstGeom>
            <a:solidFill>
              <a:schemeClr val="bg1"/>
            </a:solidFill>
          </p:spPr>
          <p:txBody>
            <a:bodyPr wrap="none" rtlCol="0">
              <a:spAutoFit/>
            </a:bodyPr>
            <a:lstStyle/>
            <a:p>
              <a:pPr defTabSz="1219170"/>
              <a:r>
                <a:rPr lang="fr-FR" sz="2133" b="1" dirty="0" err="1">
                  <a:solidFill>
                    <a:prstClr val="black"/>
                  </a:solidFill>
                  <a:latin typeface="Arial" panose="020B0604020202020204" pitchFamily="34" charset="0"/>
                  <a:cs typeface="Arial" panose="020B0604020202020204" pitchFamily="34" charset="0"/>
                </a:rPr>
                <a:t>eE</a:t>
              </a:r>
              <a:endParaRPr lang="fr-FR" sz="2133" b="1" dirty="0">
                <a:solidFill>
                  <a:prstClr val="black"/>
                </a:solidFill>
                <a:latin typeface="Arial" panose="020B0604020202020204" pitchFamily="34" charset="0"/>
                <a:cs typeface="Arial" panose="020B0604020202020204" pitchFamily="34" charset="0"/>
              </a:endParaRPr>
            </a:p>
          </p:txBody>
        </p:sp>
        <p:sp>
          <p:nvSpPr>
            <p:cNvPr id="14" name="ZoneTexte 13"/>
            <p:cNvSpPr txBox="1"/>
            <p:nvPr/>
          </p:nvSpPr>
          <p:spPr>
            <a:xfrm>
              <a:off x="1563038" y="2757927"/>
              <a:ext cx="648072" cy="350094"/>
            </a:xfrm>
            <a:prstGeom prst="rect">
              <a:avLst/>
            </a:prstGeom>
            <a:noFill/>
          </p:spPr>
          <p:txBody>
            <a:bodyPr wrap="square" rtlCol="0">
              <a:spAutoFit/>
            </a:bodyPr>
            <a:lstStyle/>
            <a:p>
              <a:pPr defTabSz="1219170"/>
              <a:r>
                <a:rPr lang="fr-FR" sz="2133" b="1" dirty="0" err="1">
                  <a:solidFill>
                    <a:prstClr val="black"/>
                  </a:solidFill>
                  <a:latin typeface="Arial" panose="020B0604020202020204" pitchFamily="34" charset="0"/>
                  <a:cs typeface="Arial" panose="020B0604020202020204" pitchFamily="34" charset="0"/>
                </a:rPr>
                <a:t>eE</a:t>
              </a:r>
              <a:r>
                <a:rPr lang="fr-FR" sz="2133" b="1" baseline="-25000" dirty="0" err="1">
                  <a:solidFill>
                    <a:prstClr val="black"/>
                  </a:solidFill>
                  <a:latin typeface="Arial" panose="020B0604020202020204" pitchFamily="34" charset="0"/>
                  <a:cs typeface="Arial" panose="020B0604020202020204" pitchFamily="34" charset="0"/>
                </a:rPr>
                <a:t>c</a:t>
              </a:r>
              <a:endParaRPr lang="fr-FR" sz="2133" b="1" baseline="30000" dirty="0">
                <a:solidFill>
                  <a:prstClr val="black"/>
                </a:solidFill>
                <a:latin typeface="Arial" panose="020B0604020202020204" pitchFamily="34" charset="0"/>
                <a:cs typeface="Arial" panose="020B0604020202020204" pitchFamily="34" charset="0"/>
              </a:endParaRPr>
            </a:p>
          </p:txBody>
        </p:sp>
      </p:grpSp>
      <p:sp>
        <p:nvSpPr>
          <p:cNvPr id="19" name="ZoneTexte 18"/>
          <p:cNvSpPr txBox="1"/>
          <p:nvPr/>
        </p:nvSpPr>
        <p:spPr>
          <a:xfrm>
            <a:off x="188234" y="943069"/>
            <a:ext cx="6809207" cy="830997"/>
          </a:xfrm>
          <a:prstGeom prst="rect">
            <a:avLst/>
          </a:prstGeom>
          <a:noFill/>
        </p:spPr>
        <p:txBody>
          <a:bodyPr wrap="square" rtlCol="0">
            <a:spAutoFit/>
          </a:bodyPr>
          <a:lstStyle/>
          <a:p>
            <a:pPr defTabSz="1219170"/>
            <a:r>
              <a:rPr lang="fr-FR" sz="2400" b="1" dirty="0">
                <a:solidFill>
                  <a:prstClr val="black"/>
                </a:solidFill>
                <a:latin typeface="Arial" panose="020B0604020202020204" pitchFamily="34" charset="0"/>
                <a:cs typeface="Arial" panose="020B0604020202020204" pitchFamily="34" charset="0"/>
              </a:rPr>
              <a:t>Force on an </a:t>
            </a:r>
            <a:r>
              <a:rPr lang="fr-FR" sz="2400" b="1" dirty="0" err="1">
                <a:solidFill>
                  <a:prstClr val="black"/>
                </a:solidFill>
                <a:latin typeface="Arial" panose="020B0604020202020204" pitchFamily="34" charset="0"/>
                <a:cs typeface="Arial" panose="020B0604020202020204" pitchFamily="34" charset="0"/>
              </a:rPr>
              <a:t>electron</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prstClr val="black"/>
                </a:solidFill>
                <a:latin typeface="Arial" panose="020B0604020202020204" pitchFamily="34" charset="0"/>
                <a:cs typeface="Arial" panose="020B0604020202020204" pitchFamily="34" charset="0"/>
              </a:rPr>
              <a:t>from</a:t>
            </a:r>
            <a:r>
              <a:rPr lang="fr-FR" sz="2400" b="1" dirty="0">
                <a:solidFill>
                  <a:prstClr val="black"/>
                </a:solidFill>
                <a:latin typeface="Arial" panose="020B0604020202020204" pitchFamily="34" charset="0"/>
                <a:cs typeface="Arial" panose="020B0604020202020204" pitchFamily="34" charset="0"/>
              </a:rPr>
              <a:t> </a:t>
            </a:r>
            <a:r>
              <a:rPr lang="fr-FR" sz="2400" b="1" dirty="0" err="1">
                <a:solidFill>
                  <a:srgbClr val="008000"/>
                </a:solidFill>
                <a:latin typeface="Arial" panose="020B0604020202020204" pitchFamily="34" charset="0"/>
                <a:cs typeface="Arial" panose="020B0604020202020204" pitchFamily="34" charset="0"/>
              </a:rPr>
              <a:t>collisional</a:t>
            </a:r>
            <a:r>
              <a:rPr lang="fr-FR" sz="2400" b="1" dirty="0">
                <a:solidFill>
                  <a:srgbClr val="008000"/>
                </a:solidFill>
                <a:latin typeface="Arial" panose="020B0604020202020204" pitchFamily="34" charset="0"/>
                <a:cs typeface="Arial" panose="020B0604020202020204" pitchFamily="34" charset="0"/>
              </a:rPr>
              <a:t> friction</a:t>
            </a:r>
            <a:r>
              <a:rPr lang="fr-FR" sz="2400" b="1" dirty="0">
                <a:solidFill>
                  <a:prstClr val="black"/>
                </a:solidFill>
                <a:latin typeface="Arial" panose="020B0604020202020204" pitchFamily="34" charset="0"/>
                <a:cs typeface="Arial" panose="020B0604020202020204" pitchFamily="34" charset="0"/>
              </a:rPr>
              <a:t> + </a:t>
            </a:r>
            <a:r>
              <a:rPr lang="fr-FR" sz="2400" b="1" dirty="0">
                <a:solidFill>
                  <a:srgbClr val="F79646">
                    <a:lumMod val="75000"/>
                  </a:srgbClr>
                </a:solidFill>
                <a:latin typeface="Arial" panose="020B0604020202020204" pitchFamily="34" charset="0"/>
                <a:cs typeface="Arial" panose="020B0604020202020204" pitchFamily="34" charset="0"/>
              </a:rPr>
              <a:t>synchrotron radiation</a:t>
            </a:r>
            <a:r>
              <a:rPr lang="fr-FR" sz="2400" b="1" dirty="0">
                <a:solidFill>
                  <a:prstClr val="black"/>
                </a:solidFill>
                <a:latin typeface="Arial" panose="020B0604020202020204" pitchFamily="34" charset="0"/>
                <a:cs typeface="Arial" panose="020B0604020202020204" pitchFamily="34" charset="0"/>
              </a:rPr>
              <a:t> </a:t>
            </a:r>
            <a:endParaRPr lang="en-US" sz="2400" b="1" dirty="0">
              <a:solidFill>
                <a:prstClr val="black"/>
              </a:solidFill>
              <a:latin typeface="Arial" panose="020B0604020202020204" pitchFamily="34" charset="0"/>
              <a:cs typeface="Arial" panose="020B0604020202020204" pitchFamily="34" charset="0"/>
            </a:endParaRPr>
          </a:p>
        </p:txBody>
      </p:sp>
      <p:sp>
        <p:nvSpPr>
          <p:cNvPr id="20" name="ZoneTexte 19"/>
          <p:cNvSpPr txBox="1"/>
          <p:nvPr/>
        </p:nvSpPr>
        <p:spPr>
          <a:xfrm>
            <a:off x="6150706" y="2227816"/>
            <a:ext cx="6041294" cy="2608791"/>
          </a:xfrm>
          <a:prstGeom prst="rect">
            <a:avLst/>
          </a:prstGeom>
          <a:noFill/>
        </p:spPr>
        <p:txBody>
          <a:bodyPr wrap="square" rtlCol="0">
            <a:spAutoFit/>
          </a:bodyPr>
          <a:lstStyle/>
          <a:p>
            <a:pPr marL="342900" indent="-342900" defTabSz="1219170">
              <a:buFont typeface="Arial" panose="020B0604020202020204" pitchFamily="34" charset="0"/>
              <a:buChar char="•"/>
            </a:pPr>
            <a:r>
              <a:rPr lang="fr-FR" sz="2133" dirty="0">
                <a:solidFill>
                  <a:prstClr val="black"/>
                </a:solidFill>
                <a:latin typeface="Arial" panose="020B0604020202020204" pitchFamily="34" charset="0"/>
                <a:cs typeface="Arial" panose="020B0604020202020204" pitchFamily="34" charset="0"/>
              </a:rPr>
              <a:t>Electrons </a:t>
            </a:r>
            <a:r>
              <a:rPr lang="fr-FR" sz="2133" dirty="0" err="1">
                <a:solidFill>
                  <a:prstClr val="black"/>
                </a:solidFill>
                <a:latin typeface="Arial" panose="020B0604020202020204" pitchFamily="34" charset="0"/>
                <a:cs typeface="Arial" panose="020B0604020202020204" pitchFamily="34" charset="0"/>
              </a:rPr>
              <a:t>may</a:t>
            </a:r>
            <a:r>
              <a:rPr lang="fr-FR" sz="2133" dirty="0">
                <a:solidFill>
                  <a:prstClr val="black"/>
                </a:solidFill>
                <a:latin typeface="Arial" panose="020B0604020202020204" pitchFamily="34" charset="0"/>
                <a:cs typeface="Arial" panose="020B0604020202020204" pitchFamily="34" charset="0"/>
              </a:rPr>
              <a:t> run </a:t>
            </a:r>
            <a:r>
              <a:rPr lang="fr-FR" sz="2133" dirty="0" err="1">
                <a:solidFill>
                  <a:prstClr val="black"/>
                </a:solidFill>
                <a:latin typeface="Arial" panose="020B0604020202020204" pitchFamily="34" charset="0"/>
                <a:cs typeface="Arial" panose="020B0604020202020204" pitchFamily="34" charset="0"/>
              </a:rPr>
              <a:t>away</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whenever</a:t>
            </a:r>
            <a:r>
              <a:rPr lang="fr-FR" sz="2133" dirty="0">
                <a:solidFill>
                  <a:prstClr val="black"/>
                </a:solidFill>
                <a:latin typeface="Arial" panose="020B0604020202020204" pitchFamily="34" charset="0"/>
                <a:cs typeface="Arial" panose="020B0604020202020204" pitchFamily="34" charset="0"/>
              </a:rPr>
              <a:t> E &gt; </a:t>
            </a:r>
            <a:r>
              <a:rPr lang="fr-FR" sz="2133" dirty="0" err="1">
                <a:solidFill>
                  <a:prstClr val="black"/>
                </a:solidFill>
                <a:latin typeface="Arial" panose="020B0604020202020204" pitchFamily="34" charset="0"/>
                <a:cs typeface="Arial" panose="020B0604020202020204" pitchFamily="34" charset="0"/>
              </a:rPr>
              <a:t>E</a:t>
            </a:r>
            <a:r>
              <a:rPr lang="fr-FR" sz="2133" baseline="-25000" dirty="0" err="1">
                <a:solidFill>
                  <a:prstClr val="black"/>
                </a:solidFill>
                <a:latin typeface="Arial" panose="020B0604020202020204" pitchFamily="34" charset="0"/>
                <a:cs typeface="Arial" panose="020B0604020202020204" pitchFamily="34" charset="0"/>
              </a:rPr>
              <a:t>c</a:t>
            </a:r>
            <a:r>
              <a:rPr lang="fr-FR" sz="2133" dirty="0">
                <a:solidFill>
                  <a:prstClr val="black"/>
                </a:solidFill>
                <a:latin typeface="Arial" panose="020B0604020202020204" pitchFamily="34" charset="0"/>
                <a:cs typeface="Arial" panose="020B0604020202020204" pitchFamily="34" charset="0"/>
              </a:rPr>
              <a:t>  </a:t>
            </a:r>
          </a:p>
          <a:p>
            <a:pPr defTabSz="1219170"/>
            <a:r>
              <a:rPr lang="fr-FR" sz="2133" dirty="0">
                <a:solidFill>
                  <a:prstClr val="black"/>
                </a:solidFill>
                <a:latin typeface="Arial" panose="020B0604020202020204" pitchFamily="34" charset="0"/>
                <a:cs typeface="Arial" panose="020B0604020202020204" pitchFamily="34" charset="0"/>
              </a:rPr>
              <a:t>    (</a:t>
            </a:r>
            <a:r>
              <a:rPr lang="fr-FR" sz="2133" b="1" dirty="0">
                <a:solidFill>
                  <a:prstClr val="black"/>
                </a:solidFill>
                <a:latin typeface="Arial" panose="020B0604020202020204" pitchFamily="34" charset="0"/>
                <a:cs typeface="Arial" panose="020B0604020202020204" pitchFamily="34" charset="0"/>
              </a:rPr>
              <a:t>‘</a:t>
            </a:r>
            <a:r>
              <a:rPr lang="fr-FR" sz="2133" b="1" dirty="0" err="1">
                <a:solidFill>
                  <a:prstClr val="black"/>
                </a:solidFill>
                <a:latin typeface="Arial" panose="020B0604020202020204" pitchFamily="34" charset="0"/>
                <a:cs typeface="Arial" panose="020B0604020202020204" pitchFamily="34" charset="0"/>
              </a:rPr>
              <a:t>critical</a:t>
            </a:r>
            <a:r>
              <a:rPr lang="fr-FR" sz="2133" b="1" dirty="0">
                <a:solidFill>
                  <a:prstClr val="black"/>
                </a:solidFill>
                <a:latin typeface="Arial" panose="020B0604020202020204" pitchFamily="34" charset="0"/>
                <a:cs typeface="Arial" panose="020B0604020202020204" pitchFamily="34" charset="0"/>
              </a:rPr>
              <a:t> </a:t>
            </a:r>
            <a:r>
              <a:rPr lang="fr-FR" sz="2133" b="1" dirty="0" err="1">
                <a:solidFill>
                  <a:prstClr val="black"/>
                </a:solidFill>
                <a:latin typeface="Arial" panose="020B0604020202020204" pitchFamily="34" charset="0"/>
                <a:cs typeface="Arial" panose="020B0604020202020204" pitchFamily="34" charset="0"/>
              </a:rPr>
              <a:t>electric</a:t>
            </a:r>
            <a:r>
              <a:rPr lang="fr-FR" sz="2133" b="1" dirty="0">
                <a:solidFill>
                  <a:prstClr val="black"/>
                </a:solidFill>
                <a:latin typeface="Arial" panose="020B0604020202020204" pitchFamily="34" charset="0"/>
                <a:cs typeface="Arial" panose="020B0604020202020204" pitchFamily="34" charset="0"/>
              </a:rPr>
              <a:t> </a:t>
            </a:r>
            <a:r>
              <a:rPr lang="fr-FR" sz="2133" b="1" dirty="0" err="1">
                <a:solidFill>
                  <a:prstClr val="black"/>
                </a:solidFill>
                <a:latin typeface="Arial" panose="020B0604020202020204" pitchFamily="34" charset="0"/>
                <a:cs typeface="Arial" panose="020B0604020202020204" pitchFamily="34" charset="0"/>
              </a:rPr>
              <a:t>field</a:t>
            </a:r>
            <a:r>
              <a:rPr lang="fr-FR" sz="2133" b="1" dirty="0">
                <a:solidFill>
                  <a:prstClr val="black"/>
                </a:solidFill>
                <a:latin typeface="Arial" panose="020B0604020202020204" pitchFamily="34" charset="0"/>
                <a:cs typeface="Arial" panose="020B0604020202020204" pitchFamily="34" charset="0"/>
              </a:rPr>
              <a:t>’</a:t>
            </a:r>
            <a:r>
              <a:rPr lang="fr-FR" sz="2133" dirty="0">
                <a:solidFill>
                  <a:prstClr val="black"/>
                </a:solidFill>
                <a:latin typeface="Arial" panose="020B0604020202020204" pitchFamily="34" charset="0"/>
                <a:cs typeface="Arial" panose="020B0604020202020204" pitchFamily="34" charset="0"/>
              </a:rPr>
              <a:t>)</a:t>
            </a:r>
          </a:p>
          <a:p>
            <a:pPr defTabSz="1219170"/>
            <a:endParaRPr lang="fr-FR" sz="2133" baseline="30000" dirty="0">
              <a:solidFill>
                <a:prstClr val="black"/>
              </a:solidFill>
              <a:latin typeface="Arial" panose="020B0604020202020204" pitchFamily="34" charset="0"/>
              <a:cs typeface="Arial" panose="020B0604020202020204" pitchFamily="34" charset="0"/>
            </a:endParaRPr>
          </a:p>
          <a:p>
            <a:pPr marL="342900" indent="-342900" defTabSz="1219170">
              <a:buFont typeface="Arial" panose="020B0604020202020204" pitchFamily="34" charset="0"/>
              <a:buChar char="•"/>
            </a:pPr>
            <a:r>
              <a:rPr lang="fr-FR" sz="2133" dirty="0" err="1">
                <a:solidFill>
                  <a:prstClr val="black"/>
                </a:solidFill>
                <a:latin typeface="Arial" panose="020B0604020202020204" pitchFamily="34" charset="0"/>
                <a:cs typeface="Arial" panose="020B0604020202020204" pitchFamily="34" charset="0"/>
              </a:rPr>
              <a:t>When</a:t>
            </a:r>
            <a:r>
              <a:rPr lang="fr-FR" sz="2133" dirty="0">
                <a:solidFill>
                  <a:prstClr val="black"/>
                </a:solidFill>
                <a:latin typeface="Arial" panose="020B0604020202020204" pitchFamily="34" charset="0"/>
                <a:cs typeface="Arial" panose="020B0604020202020204" pitchFamily="34" charset="0"/>
              </a:rPr>
              <a:t> E &gt; </a:t>
            </a:r>
            <a:r>
              <a:rPr lang="fr-FR" sz="2133" dirty="0" err="1">
                <a:solidFill>
                  <a:prstClr val="black"/>
                </a:solidFill>
                <a:latin typeface="Arial" panose="020B0604020202020204" pitchFamily="34" charset="0"/>
                <a:cs typeface="Arial" panose="020B0604020202020204" pitchFamily="34" charset="0"/>
              </a:rPr>
              <a:t>E</a:t>
            </a:r>
            <a:r>
              <a:rPr lang="fr-FR" sz="2133" baseline="-25000" dirty="0" err="1">
                <a:solidFill>
                  <a:prstClr val="black"/>
                </a:solidFill>
                <a:latin typeface="Arial" panose="020B0604020202020204" pitchFamily="34" charset="0"/>
                <a:cs typeface="Arial" panose="020B0604020202020204" pitchFamily="34" charset="0"/>
              </a:rPr>
              <a:t>c</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electrons</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faster</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than</a:t>
            </a:r>
            <a:r>
              <a:rPr lang="fr-FR" sz="2133" dirty="0">
                <a:solidFill>
                  <a:prstClr val="black"/>
                </a:solidFill>
                <a:latin typeface="Arial" panose="020B0604020202020204" pitchFamily="34" charset="0"/>
                <a:cs typeface="Arial" panose="020B0604020202020204" pitchFamily="34" charset="0"/>
              </a:rPr>
              <a:t> the   </a:t>
            </a:r>
          </a:p>
          <a:p>
            <a:pPr defTabSz="1219170"/>
            <a:r>
              <a:rPr lang="fr-FR" sz="2133" b="1" dirty="0">
                <a:solidFill>
                  <a:prstClr val="black"/>
                </a:solidFill>
                <a:latin typeface="Arial" panose="020B0604020202020204" pitchFamily="34" charset="0"/>
                <a:cs typeface="Arial" panose="020B0604020202020204" pitchFamily="34" charset="0"/>
              </a:rPr>
              <a:t>    ‘</a:t>
            </a:r>
            <a:r>
              <a:rPr lang="fr-FR" sz="2133" b="1" dirty="0" err="1">
                <a:solidFill>
                  <a:prstClr val="black"/>
                </a:solidFill>
                <a:latin typeface="Arial" panose="020B0604020202020204" pitchFamily="34" charset="0"/>
                <a:cs typeface="Arial" panose="020B0604020202020204" pitchFamily="34" charset="0"/>
              </a:rPr>
              <a:t>critical</a:t>
            </a:r>
            <a:r>
              <a:rPr lang="fr-FR" sz="2133" b="1" dirty="0">
                <a:solidFill>
                  <a:prstClr val="black"/>
                </a:solidFill>
                <a:latin typeface="Arial" panose="020B0604020202020204" pitchFamily="34" charset="0"/>
                <a:cs typeface="Arial" panose="020B0604020202020204" pitchFamily="34" charset="0"/>
              </a:rPr>
              <a:t> </a:t>
            </a:r>
            <a:r>
              <a:rPr lang="fr-FR" sz="2133" b="1" dirty="0" err="1">
                <a:solidFill>
                  <a:prstClr val="black"/>
                </a:solidFill>
                <a:latin typeface="Arial" panose="020B0604020202020204" pitchFamily="34" charset="0"/>
                <a:cs typeface="Arial" panose="020B0604020202020204" pitchFamily="34" charset="0"/>
              </a:rPr>
              <a:t>velocity</a:t>
            </a:r>
            <a:r>
              <a:rPr lang="fr-FR" sz="2133" b="1" dirty="0">
                <a:solidFill>
                  <a:prstClr val="black"/>
                </a:solidFill>
                <a:latin typeface="Arial" panose="020B0604020202020204" pitchFamily="34" charset="0"/>
                <a:cs typeface="Arial" panose="020B0604020202020204" pitchFamily="34" charset="0"/>
              </a:rPr>
              <a:t>’</a:t>
            </a:r>
            <a:r>
              <a:rPr lang="fr-FR" sz="2133" dirty="0">
                <a:solidFill>
                  <a:prstClr val="black"/>
                </a:solidFill>
                <a:latin typeface="Arial" panose="020B0604020202020204" pitchFamily="34" charset="0"/>
                <a:cs typeface="Arial" panose="020B0604020202020204" pitchFamily="34" charset="0"/>
              </a:rPr>
              <a:t> v</a:t>
            </a:r>
            <a:r>
              <a:rPr lang="fr-FR" sz="2133" baseline="-25000" dirty="0">
                <a:solidFill>
                  <a:prstClr val="black"/>
                </a:solidFill>
                <a:latin typeface="Arial" panose="020B0604020202020204" pitchFamily="34" charset="0"/>
                <a:cs typeface="Arial" panose="020B0604020202020204" pitchFamily="34" charset="0"/>
              </a:rPr>
              <a:t>1</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will</a:t>
            </a:r>
            <a:r>
              <a:rPr lang="fr-FR" sz="2133" dirty="0">
                <a:solidFill>
                  <a:prstClr val="black"/>
                </a:solidFill>
                <a:latin typeface="Arial" panose="020B0604020202020204" pitchFamily="34" charset="0"/>
                <a:cs typeface="Arial" panose="020B0604020202020204" pitchFamily="34" charset="0"/>
              </a:rPr>
              <a:t> run </a:t>
            </a:r>
            <a:r>
              <a:rPr lang="fr-FR" sz="2133" dirty="0" err="1">
                <a:solidFill>
                  <a:prstClr val="black"/>
                </a:solidFill>
                <a:latin typeface="Arial" panose="020B0604020202020204" pitchFamily="34" charset="0"/>
                <a:cs typeface="Arial" panose="020B0604020202020204" pitchFamily="34" charset="0"/>
              </a:rPr>
              <a:t>away</a:t>
            </a:r>
            <a:endParaRPr lang="fr-FR" sz="2133" dirty="0">
              <a:solidFill>
                <a:prstClr val="black"/>
              </a:solidFill>
              <a:latin typeface="Arial" panose="020B0604020202020204" pitchFamily="34" charset="0"/>
              <a:cs typeface="Arial" panose="020B0604020202020204" pitchFamily="34" charset="0"/>
            </a:endParaRPr>
          </a:p>
          <a:p>
            <a:pPr defTabSz="1219170"/>
            <a:endParaRPr lang="fr-FR" sz="2133" dirty="0">
              <a:solidFill>
                <a:prstClr val="black"/>
              </a:solidFill>
              <a:latin typeface="Arial" panose="020B0604020202020204" pitchFamily="34" charset="0"/>
              <a:cs typeface="Arial" panose="020B0604020202020204" pitchFamily="34" charset="0"/>
            </a:endParaRPr>
          </a:p>
          <a:p>
            <a:pPr marL="342900" indent="-342900" defTabSz="1219170">
              <a:buFont typeface="Arial" panose="020B0604020202020204" pitchFamily="34" charset="0"/>
              <a:buChar char="•"/>
            </a:pPr>
            <a:r>
              <a:rPr lang="fr-FR" sz="2133" dirty="0">
                <a:solidFill>
                  <a:prstClr val="black"/>
                </a:solidFill>
                <a:latin typeface="Arial" panose="020B0604020202020204" pitchFamily="34" charset="0"/>
                <a:cs typeface="Arial" panose="020B0604020202020204" pitchFamily="34" charset="0"/>
              </a:rPr>
              <a:t>RE </a:t>
            </a:r>
            <a:r>
              <a:rPr lang="fr-FR" sz="2133" dirty="0" err="1">
                <a:solidFill>
                  <a:prstClr val="black"/>
                </a:solidFill>
                <a:latin typeface="Arial" panose="020B0604020202020204" pitchFamily="34" charset="0"/>
                <a:cs typeface="Arial" panose="020B0604020202020204" pitchFamily="34" charset="0"/>
              </a:rPr>
              <a:t>energy</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is</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limited</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typically</a:t>
            </a:r>
            <a:r>
              <a:rPr lang="fr-FR" sz="2133" dirty="0">
                <a:solidFill>
                  <a:prstClr val="black"/>
                </a:solidFill>
                <a:latin typeface="Arial" panose="020B0604020202020204" pitchFamily="34" charset="0"/>
                <a:cs typeface="Arial" panose="020B0604020202020204" pitchFamily="34" charset="0"/>
              </a:rPr>
              <a:t> to </a:t>
            </a:r>
            <a:r>
              <a:rPr lang="fr-FR" sz="2133" b="1" dirty="0">
                <a:solidFill>
                  <a:prstClr val="black"/>
                </a:solidFill>
                <a:latin typeface="Arial" panose="020B0604020202020204" pitchFamily="34" charset="0"/>
                <a:cs typeface="Arial" panose="020B0604020202020204" pitchFamily="34" charset="0"/>
              </a:rPr>
              <a:t>~10-20 MeV</a:t>
            </a:r>
            <a:r>
              <a:rPr lang="fr-FR" sz="2133" dirty="0">
                <a:solidFill>
                  <a:prstClr val="black"/>
                </a:solidFill>
                <a:latin typeface="Arial" panose="020B0604020202020204" pitchFamily="34" charset="0"/>
                <a:cs typeface="Arial" panose="020B0604020202020204" pitchFamily="34" charset="0"/>
              </a:rPr>
              <a:t>)</a:t>
            </a:r>
            <a:r>
              <a:rPr lang="fr-FR" sz="2133" baseline="-25000" dirty="0">
                <a:solidFill>
                  <a:prstClr val="black"/>
                </a:solidFill>
                <a:latin typeface="Arial" panose="020B0604020202020204" pitchFamily="34" charset="0"/>
                <a:cs typeface="Arial" panose="020B0604020202020204" pitchFamily="34" charset="0"/>
              </a:rPr>
              <a:t> </a:t>
            </a:r>
          </a:p>
          <a:p>
            <a:pPr defTabSz="1219170"/>
            <a:r>
              <a:rPr lang="fr-FR" sz="2133" baseline="-25000" dirty="0">
                <a:solidFill>
                  <a:prstClr val="black"/>
                </a:solidFill>
                <a:latin typeface="Arial" panose="020B0604020202020204" pitchFamily="34" charset="0"/>
                <a:cs typeface="Arial" panose="020B0604020202020204" pitchFamily="34" charset="0"/>
              </a:rPr>
              <a:t>       </a:t>
            </a:r>
            <a:r>
              <a:rPr lang="fr-FR" sz="2133" dirty="0">
                <a:solidFill>
                  <a:prstClr val="black"/>
                </a:solidFill>
                <a:latin typeface="Arial" panose="020B0604020202020204" pitchFamily="34" charset="0"/>
                <a:cs typeface="Arial" panose="020B0604020202020204" pitchFamily="34" charset="0"/>
              </a:rPr>
              <a:t>by radiation </a:t>
            </a:r>
            <a:r>
              <a:rPr lang="fr-FR" sz="2133" dirty="0" err="1">
                <a:solidFill>
                  <a:prstClr val="black"/>
                </a:solidFill>
                <a:latin typeface="Arial" panose="020B0604020202020204" pitchFamily="34" charset="0"/>
                <a:cs typeface="Arial" panose="020B0604020202020204" pitchFamily="34" charset="0"/>
              </a:rPr>
              <a:t>reaction</a:t>
            </a:r>
            <a:r>
              <a:rPr lang="fr-FR" sz="2133" dirty="0">
                <a:solidFill>
                  <a:prstClr val="black"/>
                </a:solidFill>
                <a:latin typeface="Arial" panose="020B0604020202020204" pitchFamily="34" charset="0"/>
                <a:cs typeface="Arial" panose="020B0604020202020204" pitchFamily="34" charset="0"/>
              </a:rPr>
              <a:t> forces</a:t>
            </a:r>
            <a:endParaRPr lang="fr-FR" sz="2133" baseline="-25000" dirty="0">
              <a:solidFill>
                <a:prstClr val="black"/>
              </a:solidFill>
              <a:latin typeface="Arial" panose="020B0604020202020204" pitchFamily="34" charset="0"/>
              <a:cs typeface="Arial" panose="020B0604020202020204" pitchFamily="34" charset="0"/>
            </a:endParaRPr>
          </a:p>
        </p:txBody>
      </p:sp>
      <p:sp>
        <p:nvSpPr>
          <p:cNvPr id="21" name="Rectangle 20"/>
          <p:cNvSpPr/>
          <p:nvPr/>
        </p:nvSpPr>
        <p:spPr>
          <a:xfrm>
            <a:off x="2596303" y="5881946"/>
            <a:ext cx="7767480" cy="400110"/>
          </a:xfrm>
          <a:prstGeom prst="rect">
            <a:avLst/>
          </a:prstGeom>
        </p:spPr>
        <p:txBody>
          <a:bodyPr wrap="square">
            <a:spAutoFit/>
          </a:bodyPr>
          <a:lstStyle/>
          <a:p>
            <a:pPr defTabSz="1219170"/>
            <a:r>
              <a:rPr lang="fr-FR" sz="2000" b="1" dirty="0" err="1">
                <a:solidFill>
                  <a:prstClr val="black"/>
                </a:solidFill>
                <a:latin typeface="Arial" panose="020B0604020202020204" pitchFamily="34" charset="0"/>
                <a:cs typeface="Arial" panose="020B0604020202020204" pitchFamily="34" charset="0"/>
              </a:rPr>
              <a:t>Review</a:t>
            </a:r>
            <a:r>
              <a:rPr lang="fr-FR" sz="2000" b="1"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papers</a:t>
            </a:r>
            <a:r>
              <a:rPr lang="fr-FR" sz="2000" dirty="0">
                <a:solidFill>
                  <a:prstClr val="black"/>
                </a:solidFill>
                <a:latin typeface="Arial" panose="020B0604020202020204" pitchFamily="34" charset="0"/>
                <a:cs typeface="Arial" panose="020B0604020202020204" pitchFamily="34" charset="0"/>
              </a:rPr>
              <a:t>:</a:t>
            </a:r>
            <a:r>
              <a:rPr lang="en-US" sz="2000" dirty="0">
                <a:solidFill>
                  <a:prstClr val="black"/>
                </a:solidFill>
                <a:latin typeface="Arial"/>
              </a:rPr>
              <a:t> </a:t>
            </a:r>
            <a:r>
              <a:rPr lang="en-US" dirty="0">
                <a:solidFill>
                  <a:prstClr val="black"/>
                </a:solidFill>
                <a:latin typeface="Arial"/>
                <a:hlinkClick r:id="rId3"/>
              </a:rPr>
              <a:t>[</a:t>
            </a:r>
            <a:r>
              <a:rPr lang="en-US" dirty="0" err="1">
                <a:solidFill>
                  <a:prstClr val="black"/>
                </a:solidFill>
                <a:latin typeface="Arial"/>
                <a:hlinkClick r:id="rId3"/>
              </a:rPr>
              <a:t>Breizman</a:t>
            </a:r>
            <a:r>
              <a:rPr lang="en-US" dirty="0">
                <a:solidFill>
                  <a:prstClr val="black"/>
                </a:solidFill>
                <a:latin typeface="Arial"/>
                <a:hlinkClick r:id="rId3"/>
              </a:rPr>
              <a:t> NF 2019]</a:t>
            </a:r>
            <a:r>
              <a:rPr lang="en-US" dirty="0">
                <a:solidFill>
                  <a:prstClr val="black"/>
                </a:solidFill>
                <a:latin typeface="Arial"/>
              </a:rPr>
              <a:t> </a:t>
            </a:r>
            <a:r>
              <a:rPr lang="en-US" dirty="0">
                <a:solidFill>
                  <a:prstClr val="black"/>
                </a:solidFill>
                <a:latin typeface="Arial" panose="020B0604020202020204" pitchFamily="34" charset="0"/>
                <a:cs typeface="Arial" panose="020B0604020202020204" pitchFamily="34" charset="0"/>
                <a:hlinkClick r:id="rId4"/>
              </a:rPr>
              <a:t>[Boozer </a:t>
            </a:r>
            <a:r>
              <a:rPr lang="en-US" dirty="0" err="1">
                <a:solidFill>
                  <a:prstClr val="black"/>
                </a:solidFill>
                <a:latin typeface="Arial" panose="020B0604020202020204" pitchFamily="34" charset="0"/>
                <a:cs typeface="Arial" panose="020B0604020202020204" pitchFamily="34" charset="0"/>
                <a:hlinkClick r:id="rId4"/>
              </a:rPr>
              <a:t>PoP</a:t>
            </a:r>
            <a:r>
              <a:rPr lang="en-US" dirty="0">
                <a:solidFill>
                  <a:prstClr val="black"/>
                </a:solidFill>
                <a:latin typeface="Arial" panose="020B0604020202020204" pitchFamily="34" charset="0"/>
                <a:cs typeface="Arial" panose="020B0604020202020204" pitchFamily="34" charset="0"/>
                <a:hlinkClick r:id="rId4"/>
              </a:rPr>
              <a:t> 2015]</a:t>
            </a:r>
            <a:r>
              <a:rPr lang="en-US" dirty="0">
                <a:solidFill>
                  <a:prstClr val="black"/>
                </a:solidFill>
                <a:latin typeface="Arial" panose="020B0604020202020204" pitchFamily="34" charset="0"/>
                <a:cs typeface="Arial" panose="020B0604020202020204" pitchFamily="34" charset="0"/>
              </a:rPr>
              <a:t> </a:t>
            </a:r>
            <a:endParaRPr lang="en-US" sz="2000" dirty="0">
              <a:solidFill>
                <a:prstClr val="black"/>
              </a:solidFill>
              <a:latin typeface="Arial" panose="020B0604020202020204" pitchFamily="34" charset="0"/>
              <a:cs typeface="Arial" panose="020B0604020202020204" pitchFamily="34" charset="0"/>
            </a:endParaRPr>
          </a:p>
        </p:txBody>
      </p:sp>
      <p:sp>
        <p:nvSpPr>
          <p:cNvPr id="22" name="Espace réservé du pied de page 3">
            <a:extLst>
              <a:ext uri="{FF2B5EF4-FFF2-40B4-BE49-F238E27FC236}">
                <a16:creationId xmlns:a16="http://schemas.microsoft.com/office/drawing/2014/main" id="{2FDA6385-7A16-4F56-9700-6D89303C2987}"/>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5</a:t>
            </a:fld>
            <a:endParaRPr lang="en-GB" sz="1600" dirty="0">
              <a:solidFill>
                <a:prstClr val="black"/>
              </a:solidFill>
            </a:endParaRPr>
          </a:p>
        </p:txBody>
      </p:sp>
    </p:spTree>
    <p:extLst>
      <p:ext uri="{BB962C8B-B14F-4D97-AF65-F5344CB8AC3E}">
        <p14:creationId xmlns:p14="http://schemas.microsoft.com/office/powerpoint/2010/main" val="405513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3851"/>
            <a:ext cx="10058400" cy="457200"/>
          </a:xfrm>
        </p:spPr>
        <p:txBody>
          <a:bodyPr/>
          <a:lstStyle/>
          <a:p>
            <a:r>
              <a:rPr lang="fr-FR" sz="3200" dirty="0" err="1"/>
              <a:t>Primary</a:t>
            </a:r>
            <a:r>
              <a:rPr lang="fr-FR" sz="3200" dirty="0"/>
              <a:t> (‘</a:t>
            </a:r>
            <a:r>
              <a:rPr lang="fr-FR" sz="3200" dirty="0" err="1"/>
              <a:t>seed</a:t>
            </a:r>
            <a:r>
              <a:rPr lang="fr-FR" sz="3200" dirty="0"/>
              <a:t>’) RE </a:t>
            </a:r>
            <a:r>
              <a:rPr lang="fr-FR" sz="3200" dirty="0" err="1"/>
              <a:t>generation</a:t>
            </a:r>
            <a:r>
              <a:rPr lang="fr-FR" sz="3200" dirty="0"/>
              <a:t> </a:t>
            </a:r>
            <a:r>
              <a:rPr lang="fr-FR" sz="3200" dirty="0" err="1"/>
              <a:t>mechanisms</a:t>
            </a:r>
            <a:r>
              <a:rPr lang="fr-FR" sz="3200" dirty="0"/>
              <a:t> (1/2)</a:t>
            </a:r>
          </a:p>
        </p:txBody>
      </p:sp>
      <p:sp>
        <p:nvSpPr>
          <p:cNvPr id="13" name="ZoneTexte 12"/>
          <p:cNvSpPr txBox="1"/>
          <p:nvPr/>
        </p:nvSpPr>
        <p:spPr>
          <a:xfrm>
            <a:off x="148551" y="1370149"/>
            <a:ext cx="11674077" cy="748795"/>
          </a:xfrm>
          <a:prstGeom prst="rect">
            <a:avLst/>
          </a:prstGeom>
          <a:noFill/>
        </p:spPr>
        <p:txBody>
          <a:bodyPr wrap="square" rtlCol="0">
            <a:spAutoFit/>
          </a:bodyPr>
          <a:lstStyle/>
          <a:p>
            <a:pPr marL="380990" indent="-380990" defTabSz="1219170">
              <a:buFont typeface="Arial" panose="020B0604020202020204" pitchFamily="34" charset="0"/>
              <a:buChar char="•"/>
            </a:pPr>
            <a:r>
              <a:rPr lang="fr-FR" sz="2133" b="1" dirty="0" err="1">
                <a:solidFill>
                  <a:prstClr val="black"/>
                </a:solidFill>
                <a:latin typeface="Arial" panose="020B0604020202020204" pitchFamily="34" charset="0"/>
                <a:cs typeface="Arial" panose="020B0604020202020204" pitchFamily="34" charset="0"/>
              </a:rPr>
              <a:t>Dreicer</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collisional</a:t>
            </a:r>
            <a:r>
              <a:rPr lang="fr-FR" sz="2133" dirty="0">
                <a:solidFill>
                  <a:prstClr val="black"/>
                </a:solidFill>
                <a:latin typeface="Arial" panose="020B0604020202020204" pitchFamily="34" charset="0"/>
                <a:cs typeface="Arial" panose="020B0604020202020204" pitchFamily="34" charset="0"/>
              </a:rPr>
              <a:t> diffusion </a:t>
            </a:r>
            <a:r>
              <a:rPr lang="fr-FR" sz="2133" dirty="0" err="1">
                <a:solidFill>
                  <a:prstClr val="black"/>
                </a:solidFill>
                <a:latin typeface="Arial" panose="020B0604020202020204" pitchFamily="34" charset="0"/>
                <a:cs typeface="Arial" panose="020B0604020202020204" pitchFamily="34" charset="0"/>
              </a:rPr>
              <a:t>into</a:t>
            </a:r>
            <a:r>
              <a:rPr lang="fr-FR" sz="2133" dirty="0">
                <a:solidFill>
                  <a:prstClr val="black"/>
                </a:solidFill>
                <a:latin typeface="Arial" panose="020B0604020202020204" pitchFamily="34" charset="0"/>
                <a:cs typeface="Arial" panose="020B0604020202020204" pitchFamily="34" charset="0"/>
              </a:rPr>
              <a:t> RE </a:t>
            </a:r>
            <a:r>
              <a:rPr lang="fr-FR" sz="2133" dirty="0" err="1">
                <a:solidFill>
                  <a:prstClr val="black"/>
                </a:solidFill>
                <a:latin typeface="Arial" panose="020B0604020202020204" pitchFamily="34" charset="0"/>
                <a:cs typeface="Arial" panose="020B0604020202020204" pitchFamily="34" charset="0"/>
              </a:rPr>
              <a:t>domain</a:t>
            </a:r>
            <a:r>
              <a:rPr lang="fr-FR" sz="2133" dirty="0">
                <a:solidFill>
                  <a:prstClr val="black"/>
                </a:solidFill>
                <a:latin typeface="Arial" panose="020B0604020202020204" pitchFamily="34" charset="0"/>
                <a:cs typeface="Arial" panose="020B0604020202020204" pitchFamily="34" charset="0"/>
              </a:rPr>
              <a:t> </a:t>
            </a:r>
            <a:r>
              <a:rPr lang="fr-FR" sz="1600" dirty="0">
                <a:solidFill>
                  <a:prstClr val="black"/>
                </a:solidFill>
                <a:latin typeface="Arial" panose="020B0604020202020204" pitchFamily="34" charset="0"/>
                <a:cs typeface="Arial" panose="020B0604020202020204" pitchFamily="34" charset="0"/>
                <a:hlinkClick r:id="rId2"/>
              </a:rPr>
              <a:t>[</a:t>
            </a:r>
            <a:r>
              <a:rPr lang="fr-FR" sz="1600" dirty="0" err="1">
                <a:solidFill>
                  <a:prstClr val="black"/>
                </a:solidFill>
                <a:latin typeface="Arial" panose="020B0604020202020204" pitchFamily="34" charset="0"/>
                <a:cs typeface="Arial" panose="020B0604020202020204" pitchFamily="34" charset="0"/>
                <a:hlinkClick r:id="rId2"/>
              </a:rPr>
              <a:t>Connor</a:t>
            </a:r>
            <a:r>
              <a:rPr lang="fr-FR" sz="1600" dirty="0">
                <a:solidFill>
                  <a:prstClr val="black"/>
                </a:solidFill>
                <a:latin typeface="Arial" panose="020B0604020202020204" pitchFamily="34" charset="0"/>
                <a:cs typeface="Arial" panose="020B0604020202020204" pitchFamily="34" charset="0"/>
                <a:hlinkClick r:id="rId2"/>
              </a:rPr>
              <a:t> NF 1975]</a:t>
            </a:r>
            <a:endParaRPr lang="fr-FR" sz="1600" dirty="0">
              <a:solidFill>
                <a:prstClr val="black"/>
              </a:solidFill>
              <a:latin typeface="Arial" panose="020B0604020202020204" pitchFamily="34" charset="0"/>
              <a:cs typeface="Arial" panose="020B0604020202020204" pitchFamily="34" charset="0"/>
            </a:endParaRPr>
          </a:p>
          <a:p>
            <a:pPr marL="990575" lvl="1" indent="-380990" defTabSz="1219170">
              <a:buFont typeface="Arial" panose="020B0604020202020204" pitchFamily="34" charset="0"/>
              <a:buChar char="−"/>
            </a:pPr>
            <a:r>
              <a:rPr lang="en-GB" sz="2133" dirty="0">
                <a:solidFill>
                  <a:prstClr val="black"/>
                </a:solidFill>
                <a:latin typeface="Arial" panose="020B0604020202020204" pitchFamily="34" charset="0"/>
                <a:cs typeface="Arial" panose="020B0604020202020204" pitchFamily="34" charset="0"/>
              </a:rPr>
              <a:t>Typically negligible in ITER</a:t>
            </a:r>
            <a:endParaRPr lang="en-US" sz="1867" baseline="-25000" dirty="0">
              <a:solidFill>
                <a:srgbClr val="FF0000"/>
              </a:solidFill>
              <a:latin typeface="Arial" panose="020B0604020202020204" pitchFamily="34" charset="0"/>
              <a:cs typeface="Arial" panose="020B0604020202020204" pitchFamily="34" charset="0"/>
            </a:endParaRPr>
          </a:p>
        </p:txBody>
      </p:sp>
      <p:sp>
        <p:nvSpPr>
          <p:cNvPr id="14" name="ZoneTexte 13"/>
          <p:cNvSpPr txBox="1"/>
          <p:nvPr/>
        </p:nvSpPr>
        <p:spPr>
          <a:xfrm>
            <a:off x="143338" y="3140969"/>
            <a:ext cx="8452173" cy="2061718"/>
          </a:xfrm>
          <a:prstGeom prst="rect">
            <a:avLst/>
          </a:prstGeom>
          <a:noFill/>
        </p:spPr>
        <p:txBody>
          <a:bodyPr wrap="square" rtlCol="0">
            <a:spAutoFit/>
          </a:bodyPr>
          <a:lstStyle/>
          <a:p>
            <a:pPr marL="380990" indent="-380990" defTabSz="1219170">
              <a:buFont typeface="Arial" panose="020B0604020202020204" pitchFamily="34" charset="0"/>
              <a:buChar char="•"/>
            </a:pPr>
            <a:r>
              <a:rPr lang="fr-FR" sz="2133" b="1" dirty="0">
                <a:solidFill>
                  <a:prstClr val="black"/>
                </a:solidFill>
                <a:latin typeface="Arial" panose="020B0604020202020204" pitchFamily="34" charset="0"/>
                <a:cs typeface="Arial" panose="020B0604020202020204" pitchFamily="34" charset="0"/>
              </a:rPr>
              <a:t>Hot-</a:t>
            </a:r>
            <a:r>
              <a:rPr lang="fr-FR" sz="2133" b="1" dirty="0" err="1">
                <a:solidFill>
                  <a:prstClr val="black"/>
                </a:solidFill>
                <a:latin typeface="Arial" panose="020B0604020202020204" pitchFamily="34" charset="0"/>
                <a:cs typeface="Arial" panose="020B0604020202020204" pitchFamily="34" charset="0"/>
              </a:rPr>
              <a:t>tail</a:t>
            </a:r>
            <a:r>
              <a:rPr lang="fr-FR" sz="2133" dirty="0">
                <a:solidFill>
                  <a:prstClr val="black"/>
                </a:solidFill>
                <a:latin typeface="Arial" panose="020B0604020202020204" pitchFamily="34" charset="0"/>
                <a:cs typeface="Arial" panose="020B0604020202020204" pitchFamily="34" charset="0"/>
              </a:rPr>
              <a:t>: </a:t>
            </a:r>
          </a:p>
          <a:p>
            <a:pPr marL="990575" lvl="1" indent="-380990" defTabSz="1219170">
              <a:buFont typeface="Arial" panose="020B0604020202020204" pitchFamily="34" charset="0"/>
              <a:buChar char="−"/>
            </a:pPr>
            <a:r>
              <a:rPr lang="fr-FR" sz="2133" dirty="0">
                <a:solidFill>
                  <a:prstClr val="black"/>
                </a:solidFill>
                <a:latin typeface="Arial" panose="020B0604020202020204" pitchFamily="34" charset="0"/>
                <a:cs typeface="Arial" panose="020B0604020202020204" pitchFamily="34" charset="0"/>
              </a:rPr>
              <a:t>In case of fast </a:t>
            </a:r>
            <a:r>
              <a:rPr lang="fr-FR" sz="2133" dirty="0" err="1">
                <a:solidFill>
                  <a:prstClr val="black"/>
                </a:solidFill>
                <a:latin typeface="Arial" panose="020B0604020202020204" pitchFamily="34" charset="0"/>
                <a:cs typeface="Arial" panose="020B0604020202020204" pitchFamily="34" charset="0"/>
              </a:rPr>
              <a:t>cooling</a:t>
            </a:r>
            <a:r>
              <a:rPr lang="fr-FR" sz="2133" dirty="0">
                <a:solidFill>
                  <a:prstClr val="black"/>
                </a:solidFill>
                <a:latin typeface="Arial" panose="020B0604020202020204" pitchFamily="34" charset="0"/>
                <a:cs typeface="Arial" panose="020B0604020202020204" pitchFamily="34" charset="0"/>
              </a:rPr>
              <a:t>, e</a:t>
            </a:r>
            <a:r>
              <a:rPr lang="fr-FR" sz="2133" baseline="30000" dirty="0">
                <a:solidFill>
                  <a:prstClr val="black"/>
                </a:solidFill>
                <a:latin typeface="Arial" panose="020B0604020202020204" pitchFamily="34" charset="0"/>
                <a:cs typeface="Arial" panose="020B0604020202020204" pitchFamily="34" charset="0"/>
              </a:rPr>
              <a:t>-</a:t>
            </a:r>
            <a:r>
              <a:rPr lang="fr-FR" sz="2133" dirty="0">
                <a:solidFill>
                  <a:prstClr val="black"/>
                </a:solidFill>
                <a:latin typeface="Arial" panose="020B0604020202020204" pitchFamily="34" charset="0"/>
                <a:cs typeface="Arial" panose="020B0604020202020204" pitchFamily="34" charset="0"/>
              </a:rPr>
              <a:t> distribution </a:t>
            </a:r>
            <a:r>
              <a:rPr lang="fr-FR" sz="2133" dirty="0" err="1">
                <a:solidFill>
                  <a:prstClr val="black"/>
                </a:solidFill>
                <a:latin typeface="Arial" panose="020B0604020202020204" pitchFamily="34" charset="0"/>
                <a:cs typeface="Arial" panose="020B0604020202020204" pitchFamily="34" charset="0"/>
              </a:rPr>
              <a:t>function</a:t>
            </a:r>
            <a:r>
              <a:rPr lang="fr-FR" sz="2133" dirty="0">
                <a:solidFill>
                  <a:prstClr val="black"/>
                </a:solidFill>
                <a:latin typeface="Arial" panose="020B0604020202020204" pitchFamily="34" charset="0"/>
                <a:cs typeface="Arial" panose="020B0604020202020204" pitchFamily="34" charset="0"/>
              </a:rPr>
              <a:t> F </a:t>
            </a:r>
            <a:r>
              <a:rPr lang="fr-FR" sz="2133" dirty="0" err="1">
                <a:solidFill>
                  <a:prstClr val="black"/>
                </a:solidFill>
                <a:latin typeface="Arial" panose="020B0604020202020204" pitchFamily="34" charset="0"/>
                <a:cs typeface="Arial" panose="020B0604020202020204" pitchFamily="34" charset="0"/>
              </a:rPr>
              <a:t>deviates</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from</a:t>
            </a:r>
            <a:r>
              <a:rPr lang="fr-FR" sz="2133" dirty="0">
                <a:solidFill>
                  <a:prstClr val="black"/>
                </a:solidFill>
                <a:latin typeface="Arial" panose="020B0604020202020204" pitchFamily="34" charset="0"/>
                <a:cs typeface="Arial" panose="020B0604020202020204" pitchFamily="34" charset="0"/>
              </a:rPr>
              <a:t> a </a:t>
            </a:r>
            <a:r>
              <a:rPr lang="fr-FR" sz="2133" dirty="0" err="1">
                <a:solidFill>
                  <a:prstClr val="black"/>
                </a:solidFill>
                <a:latin typeface="Arial" panose="020B0604020202020204" pitchFamily="34" charset="0"/>
                <a:cs typeface="Arial" panose="020B0604020202020204" pitchFamily="34" charset="0"/>
              </a:rPr>
              <a:t>Maxwellian</a:t>
            </a:r>
            <a:endParaRPr lang="fr-FR" sz="2133" dirty="0">
              <a:solidFill>
                <a:prstClr val="black"/>
              </a:solidFill>
              <a:latin typeface="Arial" panose="020B0604020202020204" pitchFamily="34" charset="0"/>
              <a:cs typeface="Arial" panose="020B0604020202020204" pitchFamily="34" charset="0"/>
            </a:endParaRPr>
          </a:p>
          <a:p>
            <a:pPr marL="990575" lvl="1" indent="-380990" defTabSz="1219170">
              <a:buFont typeface="Arial" panose="020B0604020202020204" pitchFamily="34" charset="0"/>
              <a:buChar char="−"/>
            </a:pPr>
            <a:r>
              <a:rPr lang="fr-FR" sz="2133" dirty="0">
                <a:solidFill>
                  <a:prstClr val="black"/>
                </a:solidFill>
                <a:latin typeface="Arial" panose="020B0604020202020204" pitchFamily="34" charset="0"/>
                <a:cs typeface="Arial" panose="020B0604020202020204" pitchFamily="34" charset="0"/>
              </a:rPr>
              <a:t>Strong RE production if E </a:t>
            </a:r>
            <a:r>
              <a:rPr lang="fr-FR" sz="2133" dirty="0" err="1">
                <a:solidFill>
                  <a:prstClr val="black"/>
                </a:solidFill>
                <a:latin typeface="Arial" panose="020B0604020202020204" pitchFamily="34" charset="0"/>
                <a:cs typeface="Arial" panose="020B0604020202020204" pitchFamily="34" charset="0"/>
              </a:rPr>
              <a:t>rises</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faster</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than</a:t>
            </a:r>
            <a:r>
              <a:rPr lang="fr-FR" sz="2133" dirty="0">
                <a:solidFill>
                  <a:prstClr val="black"/>
                </a:solidFill>
                <a:latin typeface="Arial" panose="020B0604020202020204" pitchFamily="34" charset="0"/>
                <a:cs typeface="Arial" panose="020B0604020202020204" pitchFamily="34" charset="0"/>
              </a:rPr>
              <a:t> collision time at </a:t>
            </a:r>
            <a:r>
              <a:rPr lang="fr-FR" sz="2133" dirty="0" err="1">
                <a:solidFill>
                  <a:prstClr val="black"/>
                </a:solidFill>
                <a:latin typeface="Arial" panose="020B0604020202020204" pitchFamily="34" charset="0"/>
                <a:cs typeface="Arial" panose="020B0604020202020204" pitchFamily="34" charset="0"/>
              </a:rPr>
              <a:t>critical</a:t>
            </a:r>
            <a:r>
              <a:rPr lang="fr-FR" sz="2133" dirty="0">
                <a:solidFill>
                  <a:prstClr val="black"/>
                </a:solidFill>
                <a:latin typeface="Arial" panose="020B0604020202020204" pitchFamily="34" charset="0"/>
                <a:cs typeface="Arial" panose="020B0604020202020204" pitchFamily="34" charset="0"/>
              </a:rPr>
              <a:t> </a:t>
            </a:r>
            <a:r>
              <a:rPr lang="fr-FR" sz="2133" dirty="0" err="1">
                <a:solidFill>
                  <a:prstClr val="black"/>
                </a:solidFill>
                <a:latin typeface="Arial" panose="020B0604020202020204" pitchFamily="34" charset="0"/>
                <a:cs typeface="Arial" panose="020B0604020202020204" pitchFamily="34" charset="0"/>
              </a:rPr>
              <a:t>velocity</a:t>
            </a:r>
            <a:r>
              <a:rPr lang="fr-FR" sz="2133" dirty="0">
                <a:solidFill>
                  <a:prstClr val="black"/>
                </a:solidFill>
                <a:latin typeface="Arial" panose="020B0604020202020204" pitchFamily="34" charset="0"/>
                <a:cs typeface="Arial" panose="020B0604020202020204" pitchFamily="34" charset="0"/>
              </a:rPr>
              <a:t> </a:t>
            </a:r>
            <a:r>
              <a:rPr lang="fr-FR" sz="1600" dirty="0">
                <a:solidFill>
                  <a:prstClr val="black"/>
                </a:solidFill>
                <a:latin typeface="Arial" panose="020B0604020202020204" pitchFamily="34" charset="0"/>
                <a:cs typeface="Arial" panose="020B0604020202020204" pitchFamily="34" charset="0"/>
                <a:hlinkClick r:id="rId3"/>
              </a:rPr>
              <a:t>[Smith </a:t>
            </a:r>
            <a:r>
              <a:rPr lang="fr-FR" sz="1600" dirty="0" err="1">
                <a:solidFill>
                  <a:prstClr val="black"/>
                </a:solidFill>
                <a:latin typeface="Arial" panose="020B0604020202020204" pitchFamily="34" charset="0"/>
                <a:cs typeface="Arial" panose="020B0604020202020204" pitchFamily="34" charset="0"/>
                <a:hlinkClick r:id="rId3"/>
              </a:rPr>
              <a:t>PoP</a:t>
            </a:r>
            <a:r>
              <a:rPr lang="fr-FR" sz="1600" dirty="0">
                <a:solidFill>
                  <a:prstClr val="black"/>
                </a:solidFill>
                <a:latin typeface="Arial" panose="020B0604020202020204" pitchFamily="34" charset="0"/>
                <a:cs typeface="Arial" panose="020B0604020202020204" pitchFamily="34" charset="0"/>
                <a:hlinkClick r:id="rId3"/>
              </a:rPr>
              <a:t> 2007]</a:t>
            </a:r>
            <a:endParaRPr lang="fr-FR" sz="2133" dirty="0">
              <a:solidFill>
                <a:prstClr val="black"/>
              </a:solidFill>
              <a:latin typeface="Arial" panose="020B0604020202020204" pitchFamily="34" charset="0"/>
              <a:cs typeface="Arial" panose="020B0604020202020204" pitchFamily="34" charset="0"/>
            </a:endParaRPr>
          </a:p>
          <a:p>
            <a:pPr marL="990575" lvl="1" indent="-380990" defTabSz="1219170">
              <a:buFont typeface="Arial" panose="020B0604020202020204" pitchFamily="34" charset="0"/>
              <a:buChar char="−"/>
            </a:pPr>
            <a:r>
              <a:rPr lang="fr-FR" sz="2133" b="1" dirty="0">
                <a:solidFill>
                  <a:prstClr val="black"/>
                </a:solidFill>
                <a:latin typeface="Arial" panose="020B0604020202020204" pitchFamily="34" charset="0"/>
                <a:cs typeface="Arial" panose="020B0604020202020204" pitchFamily="34" charset="0"/>
              </a:rPr>
              <a:t>Hard to </a:t>
            </a:r>
            <a:r>
              <a:rPr lang="fr-FR" sz="2133" b="1" dirty="0" err="1">
                <a:solidFill>
                  <a:prstClr val="black"/>
                </a:solidFill>
                <a:latin typeface="Arial" panose="020B0604020202020204" pitchFamily="34" charset="0"/>
                <a:cs typeface="Arial" panose="020B0604020202020204" pitchFamily="34" charset="0"/>
              </a:rPr>
              <a:t>predict</a:t>
            </a:r>
            <a:r>
              <a:rPr lang="fr-FR" sz="2133" b="1" dirty="0">
                <a:solidFill>
                  <a:prstClr val="black"/>
                </a:solidFill>
                <a:latin typeface="Arial" panose="020B0604020202020204" pitchFamily="34" charset="0"/>
                <a:cs typeface="Arial" panose="020B0604020202020204" pitchFamily="34" charset="0"/>
              </a:rPr>
              <a:t> </a:t>
            </a:r>
            <a:r>
              <a:rPr lang="fr-FR" sz="2133" dirty="0">
                <a:solidFill>
                  <a:prstClr val="black"/>
                </a:solidFill>
                <a:latin typeface="Arial" panose="020B0604020202020204" pitchFamily="34" charset="0"/>
                <a:cs typeface="Arial" panose="020B0604020202020204" pitchFamily="34" charset="0"/>
              </a:rPr>
              <a:t>but </a:t>
            </a:r>
            <a:r>
              <a:rPr lang="fr-FR" sz="2133" b="1" dirty="0" err="1">
                <a:solidFill>
                  <a:prstClr val="black"/>
                </a:solidFill>
                <a:latin typeface="Arial" panose="020B0604020202020204" pitchFamily="34" charset="0"/>
                <a:cs typeface="Arial" panose="020B0604020202020204" pitchFamily="34" charset="0"/>
              </a:rPr>
              <a:t>potentially</a:t>
            </a:r>
            <a:r>
              <a:rPr lang="fr-FR" sz="2133" b="1" dirty="0">
                <a:solidFill>
                  <a:prstClr val="black"/>
                </a:solidFill>
                <a:latin typeface="Arial" panose="020B0604020202020204" pitchFamily="34" charset="0"/>
                <a:cs typeface="Arial" panose="020B0604020202020204" pitchFamily="34" charset="0"/>
              </a:rPr>
              <a:t> by far </a:t>
            </a:r>
            <a:r>
              <a:rPr lang="fr-FR" sz="2133" b="1" dirty="0" err="1">
                <a:solidFill>
                  <a:prstClr val="black"/>
                </a:solidFill>
                <a:latin typeface="Arial" panose="020B0604020202020204" pitchFamily="34" charset="0"/>
                <a:cs typeface="Arial" panose="020B0604020202020204" pitchFamily="34" charset="0"/>
              </a:rPr>
              <a:t>largest</a:t>
            </a:r>
            <a:r>
              <a:rPr lang="fr-FR" sz="2133" b="1" dirty="0">
                <a:solidFill>
                  <a:prstClr val="black"/>
                </a:solidFill>
                <a:latin typeface="Arial" panose="020B0604020202020204" pitchFamily="34" charset="0"/>
                <a:cs typeface="Arial" panose="020B0604020202020204" pitchFamily="34" charset="0"/>
              </a:rPr>
              <a:t> </a:t>
            </a:r>
            <a:r>
              <a:rPr lang="fr-FR" sz="2133" b="1" dirty="0" err="1">
                <a:solidFill>
                  <a:prstClr val="black"/>
                </a:solidFill>
                <a:latin typeface="Arial" panose="020B0604020202020204" pitchFamily="34" charset="0"/>
                <a:cs typeface="Arial" panose="020B0604020202020204" pitchFamily="34" charset="0"/>
              </a:rPr>
              <a:t>seed</a:t>
            </a:r>
            <a:r>
              <a:rPr lang="fr-FR" sz="2133" b="1" dirty="0">
                <a:solidFill>
                  <a:prstClr val="black"/>
                </a:solidFill>
                <a:latin typeface="Arial" panose="020B0604020202020204" pitchFamily="34" charset="0"/>
                <a:cs typeface="Arial" panose="020B0604020202020204" pitchFamily="34" charset="0"/>
              </a:rPr>
              <a:t> in ITER</a:t>
            </a:r>
          </a:p>
        </p:txBody>
      </p:sp>
      <p:grpSp>
        <p:nvGrpSpPr>
          <p:cNvPr id="4" name="Groupe 3"/>
          <p:cNvGrpSpPr/>
          <p:nvPr/>
        </p:nvGrpSpPr>
        <p:grpSpPr>
          <a:xfrm>
            <a:off x="8540019" y="2948947"/>
            <a:ext cx="3577291" cy="3216695"/>
            <a:chOff x="6058818" y="1924769"/>
            <a:chExt cx="2682968" cy="2412521"/>
          </a:xfrm>
        </p:grpSpPr>
        <p:pic>
          <p:nvPicPr>
            <p:cNvPr id="9" name="Image 8"/>
            <p:cNvPicPr>
              <a:picLocks noChangeAspect="1"/>
            </p:cNvPicPr>
            <p:nvPr/>
          </p:nvPicPr>
          <p:blipFill rotWithShape="1">
            <a:blip r:embed="rId4"/>
            <a:srcRect l="5629" r="470"/>
            <a:stretch/>
          </p:blipFill>
          <p:spPr>
            <a:xfrm>
              <a:off x="6228184" y="1924769"/>
              <a:ext cx="2513602" cy="2412521"/>
            </a:xfrm>
            <a:prstGeom prst="rect">
              <a:avLst/>
            </a:prstGeom>
          </p:spPr>
        </p:pic>
        <p:sp>
          <p:nvSpPr>
            <p:cNvPr id="3" name="Rectangle 2"/>
            <p:cNvSpPr/>
            <p:nvPr/>
          </p:nvSpPr>
          <p:spPr>
            <a:xfrm>
              <a:off x="6058818" y="2715766"/>
              <a:ext cx="263534" cy="315423"/>
            </a:xfrm>
            <a:prstGeom prst="rect">
              <a:avLst/>
            </a:prstGeom>
          </p:spPr>
          <p:txBody>
            <a:bodyPr wrap="none">
              <a:spAutoFit/>
            </a:bodyPr>
            <a:lstStyle/>
            <a:p>
              <a:pPr defTabSz="1219170"/>
              <a:r>
                <a:rPr lang="fr-FR" sz="2133" dirty="0">
                  <a:solidFill>
                    <a:prstClr val="black"/>
                  </a:solidFill>
                  <a:latin typeface="Arial" panose="020B0604020202020204" pitchFamily="34" charset="0"/>
                  <a:cs typeface="Arial" panose="020B0604020202020204" pitchFamily="34" charset="0"/>
                </a:rPr>
                <a:t>F</a:t>
              </a:r>
              <a:endParaRPr lang="fr-FR" sz="2133" dirty="0">
                <a:solidFill>
                  <a:prstClr val="black"/>
                </a:solidFill>
                <a:latin typeface="Calibri"/>
              </a:endParaRPr>
            </a:p>
          </p:txBody>
        </p:sp>
      </p:grpSp>
      <p:sp>
        <p:nvSpPr>
          <p:cNvPr id="11" name="Espace réservé du pied de page 3">
            <a:extLst>
              <a:ext uri="{FF2B5EF4-FFF2-40B4-BE49-F238E27FC236}">
                <a16:creationId xmlns:a16="http://schemas.microsoft.com/office/drawing/2014/main" id="{173A418C-6FE3-4D07-839B-B093C161F758}"/>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6</a:t>
            </a:fld>
            <a:endParaRPr lang="en-GB" sz="1600" dirty="0">
              <a:solidFill>
                <a:prstClr val="black"/>
              </a:solidFill>
            </a:endParaRPr>
          </a:p>
        </p:txBody>
      </p:sp>
    </p:spTree>
    <p:extLst>
      <p:ext uri="{BB962C8B-B14F-4D97-AF65-F5344CB8AC3E}">
        <p14:creationId xmlns:p14="http://schemas.microsoft.com/office/powerpoint/2010/main" val="175611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3851"/>
            <a:ext cx="10058400" cy="457200"/>
          </a:xfrm>
        </p:spPr>
        <p:txBody>
          <a:bodyPr/>
          <a:lstStyle/>
          <a:p>
            <a:r>
              <a:rPr lang="fr-FR" sz="3200" dirty="0" err="1"/>
              <a:t>Primary</a:t>
            </a:r>
            <a:r>
              <a:rPr lang="fr-FR" sz="3200" dirty="0"/>
              <a:t> (‘</a:t>
            </a:r>
            <a:r>
              <a:rPr lang="fr-FR" sz="3200" dirty="0" err="1"/>
              <a:t>seed</a:t>
            </a:r>
            <a:r>
              <a:rPr lang="fr-FR" sz="3200" dirty="0"/>
              <a:t>’) RE </a:t>
            </a:r>
            <a:r>
              <a:rPr lang="fr-FR" sz="3200" dirty="0" err="1"/>
              <a:t>generation</a:t>
            </a:r>
            <a:r>
              <a:rPr lang="fr-FR" sz="3200" dirty="0"/>
              <a:t> </a:t>
            </a:r>
            <a:r>
              <a:rPr lang="fr-FR" sz="3200" dirty="0" err="1"/>
              <a:t>mechanisms</a:t>
            </a:r>
            <a:r>
              <a:rPr lang="fr-FR" sz="3200" dirty="0"/>
              <a:t> (2/2)</a:t>
            </a:r>
          </a:p>
        </p:txBody>
      </p:sp>
      <p:pic>
        <p:nvPicPr>
          <p:cNvPr id="6" name="Image 5"/>
          <p:cNvPicPr>
            <a:picLocks noChangeAspect="1"/>
          </p:cNvPicPr>
          <p:nvPr/>
        </p:nvPicPr>
        <p:blipFill>
          <a:blip r:embed="rId2"/>
          <a:stretch>
            <a:fillRect/>
          </a:stretch>
        </p:blipFill>
        <p:spPr>
          <a:xfrm>
            <a:off x="8470978" y="2322393"/>
            <a:ext cx="2197023" cy="1249556"/>
          </a:xfrm>
          <a:prstGeom prst="rect">
            <a:avLst/>
          </a:prstGeom>
        </p:spPr>
      </p:pic>
      <p:pic>
        <p:nvPicPr>
          <p:cNvPr id="12" name="Image 11"/>
          <p:cNvPicPr>
            <a:picLocks noChangeAspect="1"/>
          </p:cNvPicPr>
          <p:nvPr/>
        </p:nvPicPr>
        <p:blipFill>
          <a:blip r:embed="rId3"/>
          <a:stretch>
            <a:fillRect/>
          </a:stretch>
        </p:blipFill>
        <p:spPr>
          <a:xfrm>
            <a:off x="1775812" y="2155509"/>
            <a:ext cx="1818752" cy="1335287"/>
          </a:xfrm>
          <a:prstGeom prst="rect">
            <a:avLst/>
          </a:prstGeom>
        </p:spPr>
      </p:pic>
      <p:sp>
        <p:nvSpPr>
          <p:cNvPr id="13" name="ZoneTexte 12"/>
          <p:cNvSpPr txBox="1"/>
          <p:nvPr/>
        </p:nvSpPr>
        <p:spPr>
          <a:xfrm>
            <a:off x="1277569" y="1543946"/>
            <a:ext cx="2880320" cy="400110"/>
          </a:xfrm>
          <a:prstGeom prst="rect">
            <a:avLst/>
          </a:prstGeom>
          <a:noFill/>
        </p:spPr>
        <p:txBody>
          <a:bodyPr wrap="square" rtlCol="0">
            <a:spAutoFit/>
          </a:bodyPr>
          <a:lstStyle/>
          <a:p>
            <a:pPr marL="380990" indent="-380990" defTabSz="1219170">
              <a:buFont typeface="Arial" panose="020B0604020202020204" pitchFamily="34" charset="0"/>
              <a:buChar char="•"/>
            </a:pPr>
            <a:r>
              <a:rPr lang="fr-FR" sz="2000" b="1" dirty="0">
                <a:solidFill>
                  <a:prstClr val="black"/>
                </a:solidFill>
                <a:latin typeface="Arial" panose="020B0604020202020204" pitchFamily="34" charset="0"/>
                <a:cs typeface="Arial" panose="020B0604020202020204" pitchFamily="34" charset="0"/>
              </a:rPr>
              <a:t>Tritium </a:t>
            </a:r>
            <a:r>
              <a:rPr lang="el-GR" sz="2000" b="1" dirty="0">
                <a:solidFill>
                  <a:prstClr val="black"/>
                </a:solidFill>
                <a:latin typeface="Arial" panose="020B0604020202020204" pitchFamily="34" charset="0"/>
                <a:cs typeface="Arial" panose="020B0604020202020204" pitchFamily="34" charset="0"/>
              </a:rPr>
              <a:t>β</a:t>
            </a:r>
            <a:r>
              <a:rPr lang="fr-FR" sz="2000" b="1"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decay</a:t>
            </a:r>
            <a:endParaRPr lang="en-US" sz="2000" b="1" dirty="0">
              <a:solidFill>
                <a:prstClr val="black"/>
              </a:solidFill>
              <a:latin typeface="Arial" panose="020B0604020202020204" pitchFamily="34" charset="0"/>
              <a:cs typeface="Arial" panose="020B0604020202020204" pitchFamily="34" charset="0"/>
            </a:endParaRPr>
          </a:p>
        </p:txBody>
      </p:sp>
      <p:sp>
        <p:nvSpPr>
          <p:cNvPr id="14" name="ZoneTexte 13"/>
          <p:cNvSpPr txBox="1"/>
          <p:nvPr/>
        </p:nvSpPr>
        <p:spPr>
          <a:xfrm>
            <a:off x="7704270" y="1548652"/>
            <a:ext cx="3226262" cy="707886"/>
          </a:xfrm>
          <a:prstGeom prst="rect">
            <a:avLst/>
          </a:prstGeom>
          <a:noFill/>
        </p:spPr>
        <p:txBody>
          <a:bodyPr wrap="square" rtlCol="0">
            <a:spAutoFit/>
          </a:bodyPr>
          <a:lstStyle/>
          <a:p>
            <a:pPr marL="380990" indent="-380990" defTabSz="1219170">
              <a:buFont typeface="Arial" panose="020B0604020202020204" pitchFamily="34" charset="0"/>
              <a:buChar char="•"/>
            </a:pPr>
            <a:r>
              <a:rPr lang="fr-FR" sz="2000" b="1" dirty="0">
                <a:solidFill>
                  <a:prstClr val="black"/>
                </a:solidFill>
                <a:latin typeface="Arial" panose="020B0604020202020204" pitchFamily="34" charset="0"/>
                <a:cs typeface="Arial" panose="020B0604020202020204" pitchFamily="34" charset="0"/>
              </a:rPr>
              <a:t>Compton </a:t>
            </a:r>
            <a:r>
              <a:rPr lang="fr-FR" sz="2000" b="1" dirty="0" err="1">
                <a:solidFill>
                  <a:prstClr val="black"/>
                </a:solidFill>
                <a:latin typeface="Arial" panose="020B0604020202020204" pitchFamily="34" charset="0"/>
                <a:cs typeface="Arial" panose="020B0604020202020204" pitchFamily="34" charset="0"/>
              </a:rPr>
              <a:t>scattering</a:t>
            </a:r>
            <a:r>
              <a:rPr lang="fr-FR" sz="2000" b="1" dirty="0">
                <a:solidFill>
                  <a:prstClr val="black"/>
                </a:solidFill>
                <a:latin typeface="Arial" panose="020B0604020202020204" pitchFamily="34" charset="0"/>
                <a:cs typeface="Arial" panose="020B0604020202020204" pitchFamily="34" charset="0"/>
              </a:rPr>
              <a:t> </a:t>
            </a:r>
            <a:r>
              <a:rPr lang="fr-FR" sz="2000" dirty="0">
                <a:solidFill>
                  <a:prstClr val="black"/>
                </a:solidFill>
                <a:latin typeface="Arial" panose="020B0604020202020204" pitchFamily="34" charset="0"/>
                <a:cs typeface="Arial" panose="020B0604020202020204" pitchFamily="34" charset="0"/>
              </a:rPr>
              <a:t>by </a:t>
            </a:r>
            <a:r>
              <a:rPr lang="fr-FR" sz="2000" dirty="0" err="1">
                <a:solidFill>
                  <a:prstClr val="black"/>
                </a:solidFill>
                <a:latin typeface="Arial" panose="020B0604020202020204" pitchFamily="34" charset="0"/>
                <a:cs typeface="Arial" panose="020B0604020202020204" pitchFamily="34" charset="0"/>
              </a:rPr>
              <a:t>wall-emitted</a:t>
            </a:r>
            <a:r>
              <a:rPr lang="fr-FR" sz="2000" dirty="0">
                <a:solidFill>
                  <a:prstClr val="black"/>
                </a:solidFill>
                <a:latin typeface="Arial" panose="020B0604020202020204" pitchFamily="34" charset="0"/>
                <a:cs typeface="Arial" panose="020B0604020202020204" pitchFamily="34" charset="0"/>
              </a:rPr>
              <a:t> </a:t>
            </a:r>
            <a:r>
              <a:rPr lang="el-GR" sz="2000" dirty="0">
                <a:solidFill>
                  <a:prstClr val="black"/>
                </a:solidFill>
                <a:latin typeface="Arial" panose="020B0604020202020204" pitchFamily="34" charset="0"/>
                <a:cs typeface="Arial" panose="020B0604020202020204" pitchFamily="34" charset="0"/>
              </a:rPr>
              <a:t>γ</a:t>
            </a:r>
            <a:r>
              <a:rPr lang="fr-FR" sz="2000" dirty="0">
                <a:solidFill>
                  <a:prstClr val="black"/>
                </a:solidFill>
                <a:latin typeface="Arial" panose="020B0604020202020204" pitchFamily="34" charset="0"/>
                <a:cs typeface="Arial" panose="020B0604020202020204" pitchFamily="34" charset="0"/>
              </a:rPr>
              <a:t>’s</a:t>
            </a:r>
          </a:p>
        </p:txBody>
      </p:sp>
      <p:pic>
        <p:nvPicPr>
          <p:cNvPr id="11" name="Image 10"/>
          <p:cNvPicPr>
            <a:picLocks noChangeAspect="1"/>
          </p:cNvPicPr>
          <p:nvPr/>
        </p:nvPicPr>
        <p:blipFill rotWithShape="1">
          <a:blip r:embed="rId4" cstate="print">
            <a:extLst>
              <a:ext uri="{28A0092B-C50C-407E-A947-70E740481C1C}">
                <a14:useLocalDpi xmlns:a14="http://schemas.microsoft.com/office/drawing/2010/main" val="0"/>
              </a:ext>
            </a:extLst>
          </a:blip>
          <a:srcRect l="5826" b="9291"/>
          <a:stretch/>
        </p:blipFill>
        <p:spPr>
          <a:xfrm>
            <a:off x="7730009" y="3637174"/>
            <a:ext cx="3276628" cy="2488732"/>
          </a:xfrm>
          <a:prstGeom prst="rect">
            <a:avLst/>
          </a:prstGeom>
        </p:spPr>
      </p:pic>
      <p:sp>
        <p:nvSpPr>
          <p:cNvPr id="19" name="ZoneTexte 18"/>
          <p:cNvSpPr txBox="1"/>
          <p:nvPr/>
        </p:nvSpPr>
        <p:spPr>
          <a:xfrm>
            <a:off x="8796343" y="5964571"/>
            <a:ext cx="1279517" cy="420564"/>
          </a:xfrm>
          <a:prstGeom prst="rect">
            <a:avLst/>
          </a:prstGeom>
          <a:noFill/>
        </p:spPr>
        <p:txBody>
          <a:bodyPr wrap="none" rtlCol="0">
            <a:spAutoFit/>
          </a:bodyPr>
          <a:lstStyle/>
          <a:p>
            <a:pPr defTabSz="1219170"/>
            <a:r>
              <a:rPr lang="fr-FR" sz="2133" dirty="0">
                <a:solidFill>
                  <a:prstClr val="black"/>
                </a:solidFill>
                <a:latin typeface="Arial" panose="020B0604020202020204" pitchFamily="34" charset="0"/>
                <a:cs typeface="Arial" panose="020B0604020202020204" pitchFamily="34" charset="0"/>
              </a:rPr>
              <a:t>E</a:t>
            </a:r>
            <a:r>
              <a:rPr lang="el-GR" sz="2133" baseline="-25000" dirty="0">
                <a:solidFill>
                  <a:prstClr val="black"/>
                </a:solidFill>
                <a:latin typeface="Arial" panose="020B0604020202020204" pitchFamily="34" charset="0"/>
                <a:cs typeface="Arial" panose="020B0604020202020204" pitchFamily="34" charset="0"/>
              </a:rPr>
              <a:t>γ</a:t>
            </a:r>
            <a:r>
              <a:rPr lang="fr-FR" sz="2133" dirty="0">
                <a:solidFill>
                  <a:prstClr val="black"/>
                </a:solidFill>
                <a:latin typeface="Arial" panose="020B0604020202020204" pitchFamily="34" charset="0"/>
                <a:cs typeface="Arial" panose="020B0604020202020204" pitchFamily="34" charset="0"/>
              </a:rPr>
              <a:t> (MeV)</a:t>
            </a:r>
          </a:p>
        </p:txBody>
      </p:sp>
      <p:sp>
        <p:nvSpPr>
          <p:cNvPr id="20" name="ZoneTexte 19"/>
          <p:cNvSpPr txBox="1"/>
          <p:nvPr/>
        </p:nvSpPr>
        <p:spPr>
          <a:xfrm rot="16200000">
            <a:off x="6697834" y="4505425"/>
            <a:ext cx="1612942" cy="420564"/>
          </a:xfrm>
          <a:prstGeom prst="rect">
            <a:avLst/>
          </a:prstGeom>
          <a:noFill/>
        </p:spPr>
        <p:txBody>
          <a:bodyPr wrap="none" rtlCol="0">
            <a:spAutoFit/>
          </a:bodyPr>
          <a:lstStyle/>
          <a:p>
            <a:pPr defTabSz="1219170"/>
            <a:r>
              <a:rPr lang="el-GR" sz="2133" dirty="0">
                <a:solidFill>
                  <a:prstClr val="black"/>
                </a:solidFill>
                <a:latin typeface="Arial" panose="020B0604020202020204" pitchFamily="34" charset="0"/>
                <a:cs typeface="Arial" panose="020B0604020202020204" pitchFamily="34" charset="0"/>
              </a:rPr>
              <a:t>Γ</a:t>
            </a:r>
            <a:r>
              <a:rPr lang="fr-FR" sz="2133" dirty="0">
                <a:solidFill>
                  <a:prstClr val="black"/>
                </a:solidFill>
                <a:latin typeface="Arial" panose="020B0604020202020204" pitchFamily="34" charset="0"/>
                <a:cs typeface="Arial" panose="020B0604020202020204" pitchFamily="34" charset="0"/>
              </a:rPr>
              <a:t>(E</a:t>
            </a:r>
            <a:r>
              <a:rPr lang="el-GR" sz="2133" baseline="-25000" dirty="0">
                <a:solidFill>
                  <a:prstClr val="black"/>
                </a:solidFill>
                <a:latin typeface="Arial" panose="020B0604020202020204" pitchFamily="34" charset="0"/>
                <a:cs typeface="Arial" panose="020B0604020202020204" pitchFamily="34" charset="0"/>
              </a:rPr>
              <a:t>γ</a:t>
            </a:r>
            <a:r>
              <a:rPr lang="fr-FR" sz="2133" dirty="0">
                <a:solidFill>
                  <a:prstClr val="black"/>
                </a:solidFill>
                <a:latin typeface="Arial" panose="020B0604020202020204" pitchFamily="34" charset="0"/>
                <a:cs typeface="Arial" panose="020B0604020202020204" pitchFamily="34" charset="0"/>
              </a:rPr>
              <a:t>) (MeV)</a:t>
            </a:r>
          </a:p>
        </p:txBody>
      </p:sp>
      <p:sp>
        <p:nvSpPr>
          <p:cNvPr id="21" name="ZoneTexte 20"/>
          <p:cNvSpPr txBox="1"/>
          <p:nvPr/>
        </p:nvSpPr>
        <p:spPr>
          <a:xfrm>
            <a:off x="4478009" y="763115"/>
            <a:ext cx="3226261" cy="400110"/>
          </a:xfrm>
          <a:prstGeom prst="rect">
            <a:avLst/>
          </a:prstGeom>
          <a:noFill/>
        </p:spPr>
        <p:txBody>
          <a:bodyPr wrap="square" rtlCol="0">
            <a:spAutoFit/>
          </a:bodyPr>
          <a:lstStyle/>
          <a:p>
            <a:pPr defTabSz="1219170"/>
            <a:r>
              <a:rPr lang="en-US" sz="2000" b="1" u="sng" dirty="0">
                <a:solidFill>
                  <a:prstClr val="black"/>
                </a:solidFill>
                <a:latin typeface="Arial" panose="020B0604020202020204" pitchFamily="34" charset="0"/>
                <a:cs typeface="Arial" panose="020B0604020202020204" pitchFamily="34" charset="0"/>
              </a:rPr>
              <a:t>‘Nuclear’ seeds:</a:t>
            </a:r>
          </a:p>
        </p:txBody>
      </p:sp>
      <p:sp>
        <p:nvSpPr>
          <p:cNvPr id="22" name="ZoneTexte 21"/>
          <p:cNvSpPr txBox="1"/>
          <p:nvPr/>
        </p:nvSpPr>
        <p:spPr>
          <a:xfrm>
            <a:off x="4553471" y="6085530"/>
            <a:ext cx="2765084" cy="379656"/>
          </a:xfrm>
          <a:prstGeom prst="rect">
            <a:avLst/>
          </a:prstGeom>
          <a:noFill/>
        </p:spPr>
        <p:txBody>
          <a:bodyPr wrap="square" rtlCol="0">
            <a:spAutoFit/>
          </a:bodyPr>
          <a:lstStyle/>
          <a:p>
            <a:pPr algn="ctr" defTabSz="1219170"/>
            <a:r>
              <a:rPr lang="fr-FR" dirty="0">
                <a:solidFill>
                  <a:prstClr val="black"/>
                </a:solidFill>
                <a:latin typeface="Arial" panose="020B0604020202020204" pitchFamily="34" charset="0"/>
                <a:cs typeface="Arial" panose="020B0604020202020204" pitchFamily="34" charset="0"/>
                <a:hlinkClick r:id="rId5"/>
              </a:rPr>
              <a:t>[Martín-</a:t>
            </a:r>
            <a:r>
              <a:rPr lang="fr-FR" dirty="0" err="1">
                <a:solidFill>
                  <a:prstClr val="black"/>
                </a:solidFill>
                <a:latin typeface="Arial" panose="020B0604020202020204" pitchFamily="34" charset="0"/>
                <a:cs typeface="Arial" panose="020B0604020202020204" pitchFamily="34" charset="0"/>
                <a:hlinkClick r:id="rId5"/>
              </a:rPr>
              <a:t>Solís</a:t>
            </a:r>
            <a:r>
              <a:rPr lang="fr-FR" dirty="0">
                <a:solidFill>
                  <a:prstClr val="black"/>
                </a:solidFill>
                <a:latin typeface="Arial" panose="020B0604020202020204" pitchFamily="34" charset="0"/>
                <a:cs typeface="Arial" panose="020B0604020202020204" pitchFamily="34" charset="0"/>
                <a:hlinkClick r:id="rId5"/>
              </a:rPr>
              <a:t> NF 2017]</a:t>
            </a:r>
            <a:endParaRPr lang="en-US" dirty="0">
              <a:solidFill>
                <a:prstClr val="black"/>
              </a:solidFill>
              <a:latin typeface="Arial" panose="020B0604020202020204" pitchFamily="34" charset="0"/>
              <a:cs typeface="Arial" panose="020B0604020202020204" pitchFamily="34" charset="0"/>
            </a:endParaRPr>
          </a:p>
        </p:txBody>
      </p:sp>
      <p:grpSp>
        <p:nvGrpSpPr>
          <p:cNvPr id="5" name="Groupe 4"/>
          <p:cNvGrpSpPr/>
          <p:nvPr/>
        </p:nvGrpSpPr>
        <p:grpSpPr>
          <a:xfrm>
            <a:off x="638814" y="3705111"/>
            <a:ext cx="3656764" cy="2704788"/>
            <a:chOff x="533283" y="2824284"/>
            <a:chExt cx="2742573" cy="2028591"/>
          </a:xfrm>
        </p:grpSpPr>
        <p:grpSp>
          <p:nvGrpSpPr>
            <p:cNvPr id="3" name="Groupe 2"/>
            <p:cNvGrpSpPr/>
            <p:nvPr/>
          </p:nvGrpSpPr>
          <p:grpSpPr>
            <a:xfrm>
              <a:off x="533283" y="2824284"/>
              <a:ext cx="2742573" cy="2028591"/>
              <a:chOff x="101235" y="2824284"/>
              <a:chExt cx="2742573" cy="2028591"/>
            </a:xfrm>
          </p:grpSpPr>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l="5877" b="8354"/>
              <a:stretch/>
            </p:blipFill>
            <p:spPr>
              <a:xfrm>
                <a:off x="428223" y="2824284"/>
                <a:ext cx="2415585" cy="1811449"/>
              </a:xfrm>
              <a:prstGeom prst="rect">
                <a:avLst/>
              </a:prstGeom>
            </p:spPr>
          </p:pic>
          <p:sp>
            <p:nvSpPr>
              <p:cNvPr id="17" name="ZoneTexte 16"/>
              <p:cNvSpPr txBox="1"/>
              <p:nvPr/>
            </p:nvSpPr>
            <p:spPr>
              <a:xfrm>
                <a:off x="1311164" y="4537452"/>
                <a:ext cx="822581" cy="315423"/>
              </a:xfrm>
              <a:prstGeom prst="rect">
                <a:avLst/>
              </a:prstGeom>
              <a:noFill/>
            </p:spPr>
            <p:txBody>
              <a:bodyPr wrap="none" rtlCol="0">
                <a:spAutoFit/>
              </a:bodyPr>
              <a:lstStyle/>
              <a:p>
                <a:pPr defTabSz="1219170"/>
                <a:r>
                  <a:rPr lang="fr-FR" sz="2133" dirty="0">
                    <a:solidFill>
                      <a:prstClr val="black"/>
                    </a:solidFill>
                    <a:latin typeface="Arial" panose="020B0604020202020204" pitchFamily="34" charset="0"/>
                    <a:cs typeface="Arial" panose="020B0604020202020204" pitchFamily="34" charset="0"/>
                  </a:rPr>
                  <a:t>E (</a:t>
                </a:r>
                <a:r>
                  <a:rPr lang="fr-FR" sz="2133" dirty="0" err="1">
                    <a:solidFill>
                      <a:prstClr val="black"/>
                    </a:solidFill>
                    <a:latin typeface="Arial" panose="020B0604020202020204" pitchFamily="34" charset="0"/>
                    <a:cs typeface="Arial" panose="020B0604020202020204" pitchFamily="34" charset="0"/>
                  </a:rPr>
                  <a:t>keV</a:t>
                </a:r>
                <a:r>
                  <a:rPr lang="fr-FR" sz="2133" dirty="0">
                    <a:solidFill>
                      <a:prstClr val="black"/>
                    </a:solidFill>
                    <a:latin typeface="Arial" panose="020B0604020202020204" pitchFamily="34" charset="0"/>
                    <a:cs typeface="Arial" panose="020B0604020202020204" pitchFamily="34" charset="0"/>
                  </a:rPr>
                  <a:t>)</a:t>
                </a:r>
              </a:p>
            </p:txBody>
          </p:sp>
          <p:sp>
            <p:nvSpPr>
              <p:cNvPr id="18" name="ZoneTexte 17"/>
              <p:cNvSpPr txBox="1"/>
              <p:nvPr/>
            </p:nvSpPr>
            <p:spPr>
              <a:xfrm rot="16200000">
                <a:off x="-261148" y="3444697"/>
                <a:ext cx="1040189" cy="315423"/>
              </a:xfrm>
              <a:prstGeom prst="rect">
                <a:avLst/>
              </a:prstGeom>
              <a:noFill/>
            </p:spPr>
            <p:txBody>
              <a:bodyPr wrap="none" rtlCol="0">
                <a:spAutoFit/>
              </a:bodyPr>
              <a:lstStyle/>
              <a:p>
                <a:pPr defTabSz="1219170"/>
                <a:r>
                  <a:rPr lang="el-GR" sz="2133" dirty="0">
                    <a:solidFill>
                      <a:prstClr val="black"/>
                    </a:solidFill>
                    <a:latin typeface="Calibri"/>
                    <a:cs typeface="Arial" panose="020B0604020202020204" pitchFamily="34" charset="0"/>
                  </a:rPr>
                  <a:t>ν</a:t>
                </a:r>
                <a:r>
                  <a:rPr lang="fr-FR" sz="2133" dirty="0">
                    <a:solidFill>
                      <a:prstClr val="black"/>
                    </a:solidFill>
                    <a:latin typeface="Arial" panose="020B0604020202020204" pitchFamily="34" charset="0"/>
                    <a:cs typeface="Arial" panose="020B0604020202020204" pitchFamily="34" charset="0"/>
                  </a:rPr>
                  <a:t>(E) (</a:t>
                </a:r>
                <a:r>
                  <a:rPr lang="fr-FR" sz="2133" dirty="0" err="1">
                    <a:solidFill>
                      <a:prstClr val="black"/>
                    </a:solidFill>
                    <a:latin typeface="Arial" panose="020B0604020202020204" pitchFamily="34" charset="0"/>
                    <a:cs typeface="Arial" panose="020B0604020202020204" pitchFamily="34" charset="0"/>
                  </a:rPr>
                  <a:t>a.u</a:t>
                </a:r>
                <a:r>
                  <a:rPr lang="fr-FR" sz="2133" dirty="0">
                    <a:solidFill>
                      <a:prstClr val="black"/>
                    </a:solidFill>
                    <a:latin typeface="Arial" panose="020B0604020202020204" pitchFamily="34" charset="0"/>
                    <a:cs typeface="Arial" panose="020B0604020202020204" pitchFamily="34" charset="0"/>
                  </a:rPr>
                  <a:t>.)</a:t>
                </a:r>
              </a:p>
            </p:txBody>
          </p:sp>
        </p:grpSp>
        <p:sp>
          <p:nvSpPr>
            <p:cNvPr id="4" name="Rectangle 3"/>
            <p:cNvSpPr/>
            <p:nvPr/>
          </p:nvSpPr>
          <p:spPr>
            <a:xfrm>
              <a:off x="2267744" y="2907440"/>
              <a:ext cx="864096" cy="24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grpSp>
      <p:sp>
        <p:nvSpPr>
          <p:cNvPr id="23" name="ZoneTexte 22"/>
          <p:cNvSpPr txBox="1"/>
          <p:nvPr/>
        </p:nvSpPr>
        <p:spPr>
          <a:xfrm>
            <a:off x="3562351" y="1163225"/>
            <a:ext cx="4332564" cy="400110"/>
          </a:xfrm>
          <a:prstGeom prst="rect">
            <a:avLst/>
          </a:prstGeom>
          <a:noFill/>
        </p:spPr>
        <p:txBody>
          <a:bodyPr wrap="square" rtlCol="0">
            <a:spAutoFit/>
          </a:bodyPr>
          <a:lstStyle/>
          <a:p>
            <a:pPr defTabSz="1219170"/>
            <a:r>
              <a:rPr lang="fr-FR" sz="2000" dirty="0">
                <a:solidFill>
                  <a:prstClr val="black"/>
                </a:solidFill>
                <a:latin typeface="Arial" panose="020B0604020202020204" pitchFamily="34" charset="0"/>
                <a:cs typeface="Arial" panose="020B0604020202020204" pitchFamily="34" charset="0"/>
              </a:rPr>
              <a:t>Small but active </a:t>
            </a:r>
            <a:r>
              <a:rPr lang="fr-FR" sz="2000" dirty="0" err="1">
                <a:solidFill>
                  <a:prstClr val="black"/>
                </a:solidFill>
                <a:latin typeface="Arial" panose="020B0604020202020204" pitchFamily="34" charset="0"/>
                <a:cs typeface="Arial" panose="020B0604020202020204" pitchFamily="34" charset="0"/>
              </a:rPr>
              <a:t>throughout</a:t>
            </a:r>
            <a:r>
              <a:rPr lang="fr-FR" sz="2000" dirty="0">
                <a:solidFill>
                  <a:prstClr val="black"/>
                </a:solidFill>
                <a:latin typeface="Arial" panose="020B0604020202020204" pitchFamily="34" charset="0"/>
                <a:cs typeface="Arial" panose="020B0604020202020204" pitchFamily="34" charset="0"/>
              </a:rPr>
              <a:t> the CQ</a:t>
            </a:r>
          </a:p>
        </p:txBody>
      </p:sp>
      <p:sp>
        <p:nvSpPr>
          <p:cNvPr id="25" name="Espace réservé du pied de page 3">
            <a:extLst>
              <a:ext uri="{FF2B5EF4-FFF2-40B4-BE49-F238E27FC236}">
                <a16:creationId xmlns:a16="http://schemas.microsoft.com/office/drawing/2014/main" id="{729B89B0-010F-4295-A697-C99780FF4D4A}"/>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7</a:t>
            </a:fld>
            <a:endParaRPr lang="en-GB" sz="1600" dirty="0">
              <a:solidFill>
                <a:prstClr val="black"/>
              </a:solidFill>
            </a:endParaRPr>
          </a:p>
        </p:txBody>
      </p:sp>
    </p:spTree>
    <p:extLst>
      <p:ext uri="{BB962C8B-B14F-4D97-AF65-F5344CB8AC3E}">
        <p14:creationId xmlns:p14="http://schemas.microsoft.com/office/powerpoint/2010/main" val="3186722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360" y="113851"/>
            <a:ext cx="10478955" cy="457200"/>
          </a:xfrm>
        </p:spPr>
        <p:txBody>
          <a:bodyPr/>
          <a:lstStyle/>
          <a:p>
            <a:r>
              <a:rPr lang="fr-FR" sz="3200" dirty="0" err="1"/>
              <a:t>Secondary</a:t>
            </a:r>
            <a:r>
              <a:rPr lang="fr-FR" sz="3200" dirty="0"/>
              <a:t> RE </a:t>
            </a:r>
            <a:r>
              <a:rPr lang="fr-FR" sz="3200" dirty="0" err="1"/>
              <a:t>generation</a:t>
            </a:r>
            <a:r>
              <a:rPr lang="fr-FR" sz="3200" dirty="0"/>
              <a:t> </a:t>
            </a:r>
            <a:r>
              <a:rPr lang="fr-FR" sz="3200" dirty="0" err="1"/>
              <a:t>mechanism</a:t>
            </a:r>
            <a:r>
              <a:rPr lang="fr-FR" sz="3200" dirty="0"/>
              <a:t>: the avalanche</a:t>
            </a:r>
          </a:p>
        </p:txBody>
      </p:sp>
      <p:pic>
        <p:nvPicPr>
          <p:cNvPr id="10" name="Image 9"/>
          <p:cNvPicPr>
            <a:picLocks noChangeAspect="1"/>
          </p:cNvPicPr>
          <p:nvPr/>
        </p:nvPicPr>
        <p:blipFill rotWithShape="1">
          <a:blip r:embed="rId2"/>
          <a:srcRect r="719"/>
          <a:stretch/>
        </p:blipFill>
        <p:spPr>
          <a:xfrm>
            <a:off x="9228527" y="823336"/>
            <a:ext cx="2713220" cy="1802712"/>
          </a:xfrm>
          <a:prstGeom prst="rect">
            <a:avLst/>
          </a:prstGeom>
        </p:spPr>
      </p:pic>
      <p:pic>
        <p:nvPicPr>
          <p:cNvPr id="11" name="Image 10"/>
          <p:cNvPicPr>
            <a:picLocks noChangeAspect="1"/>
          </p:cNvPicPr>
          <p:nvPr/>
        </p:nvPicPr>
        <p:blipFill>
          <a:blip r:embed="rId3"/>
          <a:stretch>
            <a:fillRect/>
          </a:stretch>
        </p:blipFill>
        <p:spPr>
          <a:xfrm>
            <a:off x="8640188" y="4641205"/>
            <a:ext cx="3427733" cy="1859240"/>
          </a:xfrm>
          <a:prstGeom prst="rect">
            <a:avLst/>
          </a:prstGeom>
        </p:spPr>
      </p:pic>
      <p:sp>
        <p:nvSpPr>
          <p:cNvPr id="13" name="ZoneTexte 12"/>
          <p:cNvSpPr txBox="1"/>
          <p:nvPr/>
        </p:nvSpPr>
        <p:spPr>
          <a:xfrm>
            <a:off x="143339" y="843459"/>
            <a:ext cx="10849205" cy="707886"/>
          </a:xfrm>
          <a:prstGeom prst="rect">
            <a:avLst/>
          </a:prstGeom>
          <a:noFill/>
        </p:spPr>
        <p:txBody>
          <a:bodyPr wrap="square" rtlCol="0">
            <a:spAutoFit/>
          </a:bodyPr>
          <a:lstStyle/>
          <a:p>
            <a:pPr marL="380990"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Close (‘</a:t>
            </a:r>
            <a:r>
              <a:rPr lang="fr-FR" sz="2000" dirty="0" err="1">
                <a:solidFill>
                  <a:prstClr val="black"/>
                </a:solidFill>
                <a:latin typeface="Arial" panose="020B0604020202020204" pitchFamily="34" charset="0"/>
                <a:cs typeface="Arial" panose="020B0604020202020204" pitchFamily="34" charset="0"/>
              </a:rPr>
              <a:t>knock-on</a:t>
            </a:r>
            <a:r>
              <a:rPr lang="fr-FR" sz="2000" dirty="0">
                <a:solidFill>
                  <a:prstClr val="black"/>
                </a:solidFill>
                <a:latin typeface="Arial" panose="020B0604020202020204" pitchFamily="34" charset="0"/>
                <a:cs typeface="Arial" panose="020B0604020202020204" pitchFamily="34" charset="0"/>
              </a:rPr>
              <a:t>’) collisions </a:t>
            </a:r>
            <a:r>
              <a:rPr lang="fr-FR" sz="2000" dirty="0" err="1">
                <a:solidFill>
                  <a:prstClr val="black"/>
                </a:solidFill>
                <a:latin typeface="Arial" panose="020B0604020202020204" pitchFamily="34" charset="0"/>
                <a:cs typeface="Arial" panose="020B0604020202020204" pitchFamily="34" charset="0"/>
              </a:rPr>
              <a:t>can</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generate</a:t>
            </a:r>
            <a:r>
              <a:rPr lang="fr-FR" sz="2000" dirty="0">
                <a:solidFill>
                  <a:prstClr val="black"/>
                </a:solidFill>
                <a:latin typeface="Arial" panose="020B0604020202020204" pitchFamily="34" charset="0"/>
                <a:cs typeface="Arial" panose="020B0604020202020204" pitchFamily="34" charset="0"/>
              </a:rPr>
              <a:t> 2 </a:t>
            </a:r>
            <a:r>
              <a:rPr lang="fr-FR" sz="2000" dirty="0" err="1">
                <a:solidFill>
                  <a:prstClr val="black"/>
                </a:solidFill>
                <a:latin typeface="Arial" panose="020B0604020202020204" pitchFamily="34" charset="0"/>
                <a:cs typeface="Arial" panose="020B0604020202020204" pitchFamily="34" charset="0"/>
              </a:rPr>
              <a:t>REs</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from</a:t>
            </a:r>
            <a:r>
              <a:rPr lang="fr-FR" sz="2000" dirty="0">
                <a:solidFill>
                  <a:prstClr val="black"/>
                </a:solidFill>
                <a:latin typeface="Arial" panose="020B0604020202020204" pitchFamily="34" charset="0"/>
                <a:cs typeface="Arial" panose="020B0604020202020204" pitchFamily="34" charset="0"/>
              </a:rPr>
              <a:t> 1</a:t>
            </a:r>
          </a:p>
          <a:p>
            <a:pPr defTabSz="1219170"/>
            <a:r>
              <a:rPr lang="fr-FR" sz="2000"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Exponential</a:t>
            </a:r>
            <a:r>
              <a:rPr lang="fr-FR" sz="2000" b="1"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growth</a:t>
            </a:r>
            <a:r>
              <a:rPr lang="fr-FR" sz="2000" dirty="0">
                <a:solidFill>
                  <a:prstClr val="black"/>
                </a:solidFill>
                <a:latin typeface="Arial" panose="020B0604020202020204" pitchFamily="34" charset="0"/>
                <a:cs typeface="Arial" panose="020B0604020202020204" pitchFamily="34" charset="0"/>
              </a:rPr>
              <a:t> in RE population</a:t>
            </a:r>
            <a:endParaRPr lang="en-US" dirty="0">
              <a:solidFill>
                <a:prstClr val="black"/>
              </a:solidFill>
              <a:latin typeface="Arial" panose="020B0604020202020204" pitchFamily="34" charset="0"/>
              <a:cs typeface="Arial" panose="020B0604020202020204" pitchFamily="34" charset="0"/>
            </a:endParaRPr>
          </a:p>
        </p:txBody>
      </p:sp>
      <p:sp>
        <p:nvSpPr>
          <p:cNvPr id="14" name="ZoneTexte 13"/>
          <p:cNvSpPr txBox="1"/>
          <p:nvPr/>
        </p:nvSpPr>
        <p:spPr>
          <a:xfrm>
            <a:off x="143339" y="1786533"/>
            <a:ext cx="10849205" cy="400110"/>
          </a:xfrm>
          <a:prstGeom prst="rect">
            <a:avLst/>
          </a:prstGeom>
          <a:noFill/>
        </p:spPr>
        <p:txBody>
          <a:bodyPr wrap="square" rtlCol="0">
            <a:spAutoFit/>
          </a:bodyPr>
          <a:lstStyle/>
          <a:p>
            <a:pPr marL="380990"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Initial </a:t>
            </a:r>
            <a:r>
              <a:rPr lang="fr-FR" sz="2000" dirty="0" err="1">
                <a:solidFill>
                  <a:prstClr val="black"/>
                </a:solidFill>
                <a:latin typeface="Arial" panose="020B0604020202020204" pitchFamily="34" charset="0"/>
                <a:cs typeface="Arial" panose="020B0604020202020204" pitchFamily="34" charset="0"/>
              </a:rPr>
              <a:t>theory</a:t>
            </a:r>
            <a:r>
              <a:rPr lang="fr-FR" sz="2000" dirty="0">
                <a:solidFill>
                  <a:prstClr val="black"/>
                </a:solidFill>
                <a:latin typeface="Arial" panose="020B0604020202020204" pitchFamily="34" charset="0"/>
                <a:cs typeface="Arial" panose="020B0604020202020204" pitchFamily="34" charset="0"/>
              </a:rPr>
              <a:t> by </a:t>
            </a:r>
            <a:r>
              <a:rPr lang="fr-FR" sz="2000" dirty="0" err="1">
                <a:solidFill>
                  <a:prstClr val="black"/>
                </a:solidFill>
                <a:latin typeface="Arial" panose="020B0604020202020204" pitchFamily="34" charset="0"/>
                <a:cs typeface="Arial" panose="020B0604020202020204" pitchFamily="34" charset="0"/>
              </a:rPr>
              <a:t>Rosenbluth</a:t>
            </a:r>
            <a:r>
              <a:rPr lang="fr-FR" sz="2000" dirty="0">
                <a:solidFill>
                  <a:prstClr val="black"/>
                </a:solidFill>
                <a:latin typeface="Arial" panose="020B0604020202020204" pitchFamily="34" charset="0"/>
                <a:cs typeface="Arial" panose="020B0604020202020204" pitchFamily="34" charset="0"/>
              </a:rPr>
              <a:t> and </a:t>
            </a:r>
            <a:r>
              <a:rPr lang="fr-FR" sz="2000" dirty="0" err="1">
                <a:solidFill>
                  <a:prstClr val="black"/>
                </a:solidFill>
                <a:latin typeface="Arial" panose="020B0604020202020204" pitchFamily="34" charset="0"/>
                <a:cs typeface="Arial" panose="020B0604020202020204" pitchFamily="34" charset="0"/>
              </a:rPr>
              <a:t>Putvinsky</a:t>
            </a:r>
            <a:r>
              <a:rPr lang="fr-FR" sz="2000" dirty="0">
                <a:solidFill>
                  <a:prstClr val="black"/>
                </a:solidFill>
                <a:latin typeface="Arial" panose="020B0604020202020204" pitchFamily="34" charset="0"/>
                <a:cs typeface="Arial" panose="020B0604020202020204" pitchFamily="34" charset="0"/>
              </a:rPr>
              <a:t> </a:t>
            </a:r>
            <a:r>
              <a:rPr lang="fr-FR" sz="1600" dirty="0">
                <a:solidFill>
                  <a:prstClr val="black"/>
                </a:solidFill>
                <a:latin typeface="Arial" panose="020B0604020202020204" pitchFamily="34" charset="0"/>
                <a:cs typeface="Arial" panose="020B0604020202020204" pitchFamily="34" charset="0"/>
                <a:hlinkClick r:id="rId4"/>
              </a:rPr>
              <a:t>[</a:t>
            </a:r>
            <a:r>
              <a:rPr lang="fr-FR" sz="1600" dirty="0" err="1">
                <a:solidFill>
                  <a:prstClr val="black"/>
                </a:solidFill>
                <a:latin typeface="Arial" panose="020B0604020202020204" pitchFamily="34" charset="0"/>
                <a:cs typeface="Arial" panose="020B0604020202020204" pitchFamily="34" charset="0"/>
                <a:hlinkClick r:id="rId4"/>
              </a:rPr>
              <a:t>Rosenbluth</a:t>
            </a:r>
            <a:r>
              <a:rPr lang="fr-FR" sz="1600" dirty="0">
                <a:solidFill>
                  <a:prstClr val="black"/>
                </a:solidFill>
                <a:latin typeface="Arial" panose="020B0604020202020204" pitchFamily="34" charset="0"/>
                <a:cs typeface="Arial" panose="020B0604020202020204" pitchFamily="34" charset="0"/>
                <a:hlinkClick r:id="rId4"/>
              </a:rPr>
              <a:t> NF 1997]</a:t>
            </a:r>
            <a:endParaRPr lang="en-US" sz="1600" dirty="0">
              <a:solidFill>
                <a:prstClr val="black"/>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5"/>
          <a:stretch>
            <a:fillRect/>
          </a:stretch>
        </p:blipFill>
        <p:spPr>
          <a:xfrm>
            <a:off x="1736296" y="2357039"/>
            <a:ext cx="3744416" cy="965665"/>
          </a:xfrm>
          <a:prstGeom prst="rect">
            <a:avLst/>
          </a:prstGeom>
        </p:spPr>
      </p:pic>
      <p:sp>
        <p:nvSpPr>
          <p:cNvPr id="15" name="ZoneTexte 14"/>
          <p:cNvSpPr txBox="1"/>
          <p:nvPr/>
        </p:nvSpPr>
        <p:spPr>
          <a:xfrm>
            <a:off x="420467" y="3566502"/>
            <a:ext cx="11521280" cy="1015663"/>
          </a:xfrm>
          <a:prstGeom prst="rect">
            <a:avLst/>
          </a:prstGeom>
          <a:noFill/>
        </p:spPr>
        <p:txBody>
          <a:bodyPr wrap="square" rtlCol="0">
            <a:spAutoFit/>
          </a:bodyPr>
          <a:lstStyle/>
          <a:p>
            <a:pPr defTabSz="1219170"/>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When</a:t>
            </a:r>
            <a:r>
              <a:rPr lang="fr-FR" sz="2000" dirty="0">
                <a:solidFill>
                  <a:prstClr val="black"/>
                </a:solidFill>
                <a:latin typeface="Arial" panose="020B0604020202020204" pitchFamily="34" charset="0"/>
                <a:cs typeface="Arial" panose="020B0604020202020204" pitchFamily="34" charset="0"/>
              </a:rPr>
              <a:t> E</a:t>
            </a:r>
            <a:r>
              <a:rPr lang="fr-FR" sz="2000" baseline="-25000" dirty="0">
                <a:solidFill>
                  <a:prstClr val="black"/>
                </a:solidFill>
                <a:latin typeface="Arial" panose="020B0604020202020204" pitchFamily="34" charset="0"/>
                <a:cs typeface="Arial" panose="020B0604020202020204" pitchFamily="34" charset="0"/>
              </a:rPr>
              <a:t>||</a:t>
            </a:r>
            <a:r>
              <a:rPr lang="fr-FR" sz="2000" dirty="0">
                <a:solidFill>
                  <a:prstClr val="black"/>
                </a:solidFill>
                <a:latin typeface="Arial" panose="020B0604020202020204" pitchFamily="34" charset="0"/>
                <a:cs typeface="Arial" panose="020B0604020202020204" pitchFamily="34" charset="0"/>
              </a:rPr>
              <a:t> &gt;&gt; </a:t>
            </a:r>
            <a:r>
              <a:rPr lang="fr-FR" sz="2000" dirty="0" err="1">
                <a:solidFill>
                  <a:prstClr val="black"/>
                </a:solidFill>
                <a:latin typeface="Arial" panose="020B0604020202020204" pitchFamily="34" charset="0"/>
                <a:cs typeface="Arial" panose="020B0604020202020204" pitchFamily="34" charset="0"/>
              </a:rPr>
              <a:t>E</a:t>
            </a:r>
            <a:r>
              <a:rPr lang="fr-FR" sz="2000" baseline="-25000" dirty="0" err="1">
                <a:solidFill>
                  <a:prstClr val="black"/>
                </a:solidFill>
                <a:latin typeface="Arial" panose="020B0604020202020204" pitchFamily="34" charset="0"/>
                <a:cs typeface="Arial" panose="020B0604020202020204" pitchFamily="34" charset="0"/>
              </a:rPr>
              <a:t>c</a:t>
            </a:r>
            <a:r>
              <a:rPr lang="fr-FR" sz="2000" dirty="0">
                <a:solidFill>
                  <a:prstClr val="black"/>
                </a:solidFill>
                <a:latin typeface="Arial" panose="020B0604020202020204" pitchFamily="34" charset="0"/>
                <a:cs typeface="Arial" panose="020B0604020202020204" pitchFamily="34" charset="0"/>
              </a:rPr>
              <a:t>, log(</a:t>
            </a:r>
            <a:r>
              <a:rPr lang="fr-FR" sz="2000" dirty="0" err="1">
                <a:solidFill>
                  <a:prstClr val="black"/>
                </a:solidFill>
                <a:latin typeface="Arial" panose="020B0604020202020204" pitchFamily="34" charset="0"/>
                <a:cs typeface="Arial" panose="020B0604020202020204" pitchFamily="34" charset="0"/>
              </a:rPr>
              <a:t>G</a:t>
            </a:r>
            <a:r>
              <a:rPr lang="fr-FR" sz="2000" baseline="-25000" dirty="0" err="1">
                <a:solidFill>
                  <a:prstClr val="black"/>
                </a:solidFill>
                <a:latin typeface="Arial" panose="020B0604020202020204" pitchFamily="34" charset="0"/>
                <a:cs typeface="Arial" panose="020B0604020202020204" pitchFamily="34" charset="0"/>
              </a:rPr>
              <a:t>av</a:t>
            </a:r>
            <a:r>
              <a:rPr lang="fr-FR" sz="2000" dirty="0">
                <a:solidFill>
                  <a:prstClr val="black"/>
                </a:solidFill>
                <a:latin typeface="Arial" panose="020B0604020202020204" pitchFamily="34" charset="0"/>
                <a:cs typeface="Arial" panose="020B0604020202020204" pitchFamily="34" charset="0"/>
              </a:rPr>
              <a:t>) ∝ </a:t>
            </a:r>
            <a:r>
              <a:rPr lang="el-GR" sz="2000" dirty="0">
                <a:solidFill>
                  <a:prstClr val="black"/>
                </a:solidFill>
                <a:latin typeface="Arial" panose="020B0604020202020204" pitchFamily="34" charset="0"/>
                <a:cs typeface="Arial" panose="020B0604020202020204" pitchFamily="34" charset="0"/>
              </a:rPr>
              <a:t>Δψ</a:t>
            </a:r>
            <a:r>
              <a:rPr lang="fr-FR" sz="2000" dirty="0">
                <a:solidFill>
                  <a:prstClr val="black"/>
                </a:solidFill>
                <a:latin typeface="Arial" panose="020B0604020202020204" pitchFamily="34" charset="0"/>
                <a:cs typeface="Arial" panose="020B0604020202020204" pitchFamily="34" charset="0"/>
              </a:rPr>
              <a:t> ∝ </a:t>
            </a:r>
            <a:r>
              <a:rPr lang="el-GR" sz="2000" dirty="0">
                <a:solidFill>
                  <a:prstClr val="black"/>
                </a:solidFill>
                <a:latin typeface="Arial" panose="020B0604020202020204" pitchFamily="34" charset="0"/>
                <a:cs typeface="Arial" panose="020B0604020202020204" pitchFamily="34" charset="0"/>
              </a:rPr>
              <a:t>Δ</a:t>
            </a:r>
            <a:r>
              <a:rPr lang="fr-FR" sz="2000" dirty="0" err="1">
                <a:solidFill>
                  <a:prstClr val="black"/>
                </a:solidFill>
                <a:latin typeface="Arial" panose="020B0604020202020204" pitchFamily="34" charset="0"/>
                <a:cs typeface="Arial" panose="020B0604020202020204" pitchFamily="34" charset="0"/>
              </a:rPr>
              <a:t>I</a:t>
            </a:r>
            <a:r>
              <a:rPr lang="fr-FR" sz="2000" baseline="-25000" dirty="0" err="1">
                <a:solidFill>
                  <a:prstClr val="black"/>
                </a:solidFill>
                <a:latin typeface="Arial" panose="020B0604020202020204" pitchFamily="34" charset="0"/>
                <a:cs typeface="Arial" panose="020B0604020202020204" pitchFamily="34" charset="0"/>
              </a:rPr>
              <a:t>p</a:t>
            </a:r>
            <a:r>
              <a:rPr lang="fr-FR" sz="2000" dirty="0">
                <a:solidFill>
                  <a:prstClr val="black"/>
                </a:solidFill>
                <a:latin typeface="Arial" panose="020B0604020202020204" pitchFamily="34" charset="0"/>
                <a:cs typeface="Arial" panose="020B0604020202020204" pitchFamily="34" charset="0"/>
              </a:rPr>
              <a:t> </a:t>
            </a:r>
          </a:p>
          <a:p>
            <a:pPr defTabSz="1219170"/>
            <a:r>
              <a:rPr lang="fr-FR" sz="2000" dirty="0">
                <a:solidFill>
                  <a:prstClr val="black"/>
                </a:solidFill>
                <a:latin typeface="Arial" panose="020B0604020202020204" pitchFamily="34" charset="0"/>
                <a:cs typeface="Arial" panose="020B0604020202020204" pitchFamily="34" charset="0"/>
              </a:rPr>
              <a:t>→ Avalanche gain </a:t>
            </a:r>
            <a:r>
              <a:rPr lang="fr-FR" sz="2000" b="1" dirty="0" err="1">
                <a:solidFill>
                  <a:srgbClr val="FF0000"/>
                </a:solidFill>
                <a:latin typeface="Arial" panose="020B0604020202020204" pitchFamily="34" charset="0"/>
                <a:cs typeface="Arial" panose="020B0604020202020204" pitchFamily="34" charset="0"/>
              </a:rPr>
              <a:t>G</a:t>
            </a:r>
            <a:r>
              <a:rPr lang="fr-FR" sz="2000" b="1" baseline="-25000" dirty="0" err="1">
                <a:solidFill>
                  <a:srgbClr val="FF0000"/>
                </a:solidFill>
                <a:latin typeface="Arial" panose="020B0604020202020204" pitchFamily="34" charset="0"/>
                <a:cs typeface="Arial" panose="020B0604020202020204" pitchFamily="34" charset="0"/>
              </a:rPr>
              <a:t>av</a:t>
            </a:r>
            <a:r>
              <a:rPr lang="fr-FR" sz="2000" b="1" dirty="0">
                <a:solidFill>
                  <a:srgbClr val="FF0000"/>
                </a:solidFill>
                <a:latin typeface="Arial" panose="020B0604020202020204" pitchFamily="34" charset="0"/>
                <a:cs typeface="Arial" panose="020B0604020202020204" pitchFamily="34" charset="0"/>
              </a:rPr>
              <a:t> </a:t>
            </a:r>
            <a:r>
              <a:rPr lang="fr-FR" sz="2000" b="1" dirty="0" err="1">
                <a:solidFill>
                  <a:srgbClr val="FF0000"/>
                </a:solidFill>
                <a:latin typeface="Arial" panose="020B0604020202020204" pitchFamily="34" charset="0"/>
                <a:cs typeface="Arial" panose="020B0604020202020204" pitchFamily="34" charset="0"/>
              </a:rPr>
              <a:t>scales</a:t>
            </a:r>
            <a:r>
              <a:rPr lang="fr-FR" sz="2000" b="1" dirty="0">
                <a:solidFill>
                  <a:srgbClr val="FF0000"/>
                </a:solidFill>
                <a:latin typeface="Arial" panose="020B0604020202020204" pitchFamily="34" charset="0"/>
                <a:cs typeface="Arial" panose="020B0604020202020204" pitchFamily="34" charset="0"/>
              </a:rPr>
              <a:t> </a:t>
            </a:r>
            <a:r>
              <a:rPr lang="fr-FR" sz="2000" b="1" dirty="0" err="1">
                <a:solidFill>
                  <a:srgbClr val="FF0000"/>
                </a:solidFill>
                <a:latin typeface="Arial" panose="020B0604020202020204" pitchFamily="34" charset="0"/>
                <a:cs typeface="Arial" panose="020B0604020202020204" pitchFamily="34" charset="0"/>
              </a:rPr>
              <a:t>exponentially</a:t>
            </a:r>
            <a:r>
              <a:rPr lang="fr-FR" sz="2000" b="1" dirty="0">
                <a:solidFill>
                  <a:srgbClr val="FF0000"/>
                </a:solidFill>
                <a:latin typeface="Arial" panose="020B0604020202020204" pitchFamily="34" charset="0"/>
                <a:cs typeface="Arial" panose="020B0604020202020204" pitchFamily="34" charset="0"/>
              </a:rPr>
              <a:t> </a:t>
            </a:r>
            <a:r>
              <a:rPr lang="fr-FR" sz="2000" b="1" dirty="0" err="1">
                <a:solidFill>
                  <a:srgbClr val="FF0000"/>
                </a:solidFill>
                <a:latin typeface="Arial" panose="020B0604020202020204" pitchFamily="34" charset="0"/>
                <a:cs typeface="Arial" panose="020B0604020202020204" pitchFamily="34" charset="0"/>
              </a:rPr>
              <a:t>with</a:t>
            </a:r>
            <a:r>
              <a:rPr lang="fr-FR" sz="2000" b="1" dirty="0">
                <a:solidFill>
                  <a:srgbClr val="FF0000"/>
                </a:solidFill>
                <a:latin typeface="Arial" panose="020B0604020202020204" pitchFamily="34" charset="0"/>
                <a:cs typeface="Arial" panose="020B0604020202020204" pitchFamily="34" charset="0"/>
              </a:rPr>
              <a:t> </a:t>
            </a:r>
            <a:r>
              <a:rPr lang="fr-FR" sz="2000" b="1" dirty="0" err="1">
                <a:solidFill>
                  <a:srgbClr val="FF0000"/>
                </a:solidFill>
                <a:latin typeface="Arial" panose="020B0604020202020204" pitchFamily="34" charset="0"/>
                <a:cs typeface="Arial" panose="020B0604020202020204" pitchFamily="34" charset="0"/>
              </a:rPr>
              <a:t>I</a:t>
            </a:r>
            <a:r>
              <a:rPr lang="fr-FR" sz="2000" b="1" baseline="-25000" dirty="0" err="1">
                <a:solidFill>
                  <a:srgbClr val="FF0000"/>
                </a:solidFill>
                <a:latin typeface="Arial" panose="020B0604020202020204" pitchFamily="34" charset="0"/>
                <a:cs typeface="Arial" panose="020B0604020202020204" pitchFamily="34" charset="0"/>
              </a:rPr>
              <a:t>p</a:t>
            </a:r>
            <a:r>
              <a:rPr lang="fr-FR" sz="2000" b="1" dirty="0">
                <a:solidFill>
                  <a:srgbClr val="FF0000"/>
                </a:solidFill>
                <a:latin typeface="Arial" panose="020B0604020202020204" pitchFamily="34" charset="0"/>
                <a:cs typeface="Arial" panose="020B0604020202020204" pitchFamily="34" charset="0"/>
              </a:rPr>
              <a:t>! </a:t>
            </a:r>
          </a:p>
          <a:p>
            <a:pPr defTabSz="1219170"/>
            <a:r>
              <a:rPr lang="fr-FR" sz="2000" b="1"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E.g</a:t>
            </a:r>
            <a:r>
              <a:rPr lang="fr-FR" sz="2000" dirty="0">
                <a:solidFill>
                  <a:prstClr val="black"/>
                </a:solidFill>
                <a:latin typeface="Arial" panose="020B0604020202020204" pitchFamily="34" charset="0"/>
                <a:cs typeface="Arial" panose="020B0604020202020204" pitchFamily="34" charset="0"/>
              </a:rPr>
              <a:t>. </a:t>
            </a:r>
            <a:r>
              <a:rPr lang="de-DE" sz="2000" b="1" dirty="0" err="1">
                <a:solidFill>
                  <a:srgbClr val="FF0000"/>
                </a:solidFill>
                <a:latin typeface="Arial" panose="020B0604020202020204" pitchFamily="34" charset="0"/>
                <a:cs typeface="Arial" panose="020B0604020202020204" pitchFamily="34" charset="0"/>
              </a:rPr>
              <a:t>G</a:t>
            </a:r>
            <a:r>
              <a:rPr lang="de-DE" sz="2000" b="1" baseline="-25000" dirty="0" err="1">
                <a:solidFill>
                  <a:srgbClr val="FF0000"/>
                </a:solidFill>
                <a:latin typeface="Arial" panose="020B0604020202020204" pitchFamily="34" charset="0"/>
                <a:cs typeface="Arial" panose="020B0604020202020204" pitchFamily="34" charset="0"/>
              </a:rPr>
              <a:t>av</a:t>
            </a:r>
            <a:r>
              <a:rPr lang="de-DE" sz="2000" b="1" dirty="0">
                <a:solidFill>
                  <a:srgbClr val="FF0000"/>
                </a:solidFill>
                <a:latin typeface="Arial" panose="020B0604020202020204" pitchFamily="34" charset="0"/>
                <a:cs typeface="Arial" panose="020B0604020202020204" pitchFamily="34" charset="0"/>
              </a:rPr>
              <a:t> = 1.9 × 10</a:t>
            </a:r>
            <a:r>
              <a:rPr lang="de-DE" sz="2000" b="1" baseline="30000" dirty="0">
                <a:solidFill>
                  <a:srgbClr val="FF0000"/>
                </a:solidFill>
                <a:latin typeface="Arial" panose="020B0604020202020204" pitchFamily="34" charset="0"/>
                <a:cs typeface="Arial" panose="020B0604020202020204" pitchFamily="34" charset="0"/>
              </a:rPr>
              <a:t>16</a:t>
            </a:r>
            <a:r>
              <a:rPr lang="de-DE" sz="2000" b="1" dirty="0">
                <a:solidFill>
                  <a:srgbClr val="FF0000"/>
                </a:solidFill>
                <a:latin typeface="Arial" panose="020B0604020202020204" pitchFamily="34" charset="0"/>
                <a:cs typeface="Arial" panose="020B0604020202020204" pitchFamily="34" charset="0"/>
              </a:rPr>
              <a:t> in ITER</a:t>
            </a:r>
            <a:r>
              <a:rPr lang="de-DE" sz="2000" dirty="0">
                <a:solidFill>
                  <a:prstClr val="black"/>
                </a:solidFill>
                <a:latin typeface="Arial" panose="020B0604020202020204" pitchFamily="34" charset="0"/>
                <a:cs typeface="Arial" panose="020B0604020202020204" pitchFamily="34" charset="0"/>
              </a:rPr>
              <a:t> (15 MA) vs. 1.8 × 10</a:t>
            </a:r>
            <a:r>
              <a:rPr lang="de-DE" sz="2000" baseline="30000" dirty="0">
                <a:solidFill>
                  <a:prstClr val="black"/>
                </a:solidFill>
                <a:latin typeface="Arial" panose="020B0604020202020204" pitchFamily="34" charset="0"/>
                <a:cs typeface="Arial" panose="020B0604020202020204" pitchFamily="34" charset="0"/>
              </a:rPr>
              <a:t>3</a:t>
            </a:r>
            <a:r>
              <a:rPr lang="de-DE" sz="2000" dirty="0">
                <a:solidFill>
                  <a:prstClr val="black"/>
                </a:solidFill>
                <a:latin typeface="Arial" panose="020B0604020202020204" pitchFamily="34" charset="0"/>
                <a:cs typeface="Arial" panose="020B0604020202020204" pitchFamily="34" charset="0"/>
              </a:rPr>
              <a:t> in JET (3 MA) </a:t>
            </a:r>
            <a:r>
              <a:rPr lang="de-DE" sz="1600" dirty="0">
                <a:solidFill>
                  <a:prstClr val="black"/>
                </a:solidFill>
                <a:latin typeface="Arial" panose="020B0604020202020204" pitchFamily="34" charset="0"/>
                <a:cs typeface="Arial" panose="020B0604020202020204" pitchFamily="34" charset="0"/>
                <a:hlinkClick r:id="rId6"/>
              </a:rPr>
              <a:t>[</a:t>
            </a:r>
            <a:r>
              <a:rPr lang="de-DE" sz="1600" dirty="0" err="1">
                <a:solidFill>
                  <a:prstClr val="black"/>
                </a:solidFill>
                <a:latin typeface="Arial" panose="020B0604020202020204" pitchFamily="34" charset="0"/>
                <a:cs typeface="Arial" panose="020B0604020202020204" pitchFamily="34" charset="0"/>
                <a:hlinkClick r:id="rId6"/>
              </a:rPr>
              <a:t>Hender</a:t>
            </a:r>
            <a:r>
              <a:rPr lang="de-DE" sz="1600" dirty="0">
                <a:solidFill>
                  <a:prstClr val="black"/>
                </a:solidFill>
                <a:latin typeface="Arial" panose="020B0604020202020204" pitchFamily="34" charset="0"/>
                <a:cs typeface="Arial" panose="020B0604020202020204" pitchFamily="34" charset="0"/>
                <a:hlinkClick r:id="rId6"/>
              </a:rPr>
              <a:t> NF 2007]</a:t>
            </a:r>
            <a:endParaRPr lang="en-US" sz="1600"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5955718" y="2704924"/>
            <a:ext cx="3182144" cy="400110"/>
          </a:xfrm>
          <a:prstGeom prst="rect">
            <a:avLst/>
          </a:prstGeom>
        </p:spPr>
        <p:txBody>
          <a:bodyPr wrap="square">
            <a:spAutoFit/>
          </a:bodyPr>
          <a:lstStyle/>
          <a:p>
            <a:pPr defTabSz="1219170"/>
            <a:r>
              <a:rPr lang="fr-FR" sz="2000" dirty="0">
                <a:solidFill>
                  <a:prstClr val="black"/>
                </a:solidFill>
                <a:latin typeface="Arial" panose="020B0604020202020204" pitchFamily="34" charset="0"/>
                <a:cs typeface="Arial" panose="020B0604020202020204" pitchFamily="34" charset="0"/>
              </a:rPr>
              <a:t>(note: E</a:t>
            </a:r>
            <a:r>
              <a:rPr lang="fr-FR" sz="2000" baseline="-25000" dirty="0">
                <a:solidFill>
                  <a:prstClr val="black"/>
                </a:solidFill>
                <a:latin typeface="Arial" panose="020B0604020202020204" pitchFamily="34" charset="0"/>
                <a:cs typeface="Arial" panose="020B0604020202020204" pitchFamily="34" charset="0"/>
              </a:rPr>
              <a:t>||</a:t>
            </a:r>
            <a:r>
              <a:rPr lang="fr-FR" sz="2000" dirty="0">
                <a:solidFill>
                  <a:prstClr val="black"/>
                </a:solidFill>
                <a:latin typeface="Arial" panose="020B0604020202020204" pitchFamily="34" charset="0"/>
                <a:cs typeface="Arial" panose="020B0604020202020204" pitchFamily="34" charset="0"/>
              </a:rPr>
              <a:t> ≈ ∂</a:t>
            </a:r>
            <a:r>
              <a:rPr lang="fr-FR" sz="2000" baseline="-25000" dirty="0">
                <a:solidFill>
                  <a:prstClr val="black"/>
                </a:solidFill>
                <a:latin typeface="Arial" panose="020B0604020202020204" pitchFamily="34" charset="0"/>
                <a:cs typeface="Arial" panose="020B0604020202020204" pitchFamily="34" charset="0"/>
              </a:rPr>
              <a:t>t</a:t>
            </a:r>
            <a:r>
              <a:rPr lang="el-GR" sz="2000" dirty="0">
                <a:solidFill>
                  <a:prstClr val="black"/>
                </a:solidFill>
                <a:latin typeface="Arial" panose="020B0604020202020204" pitchFamily="34" charset="0"/>
                <a:cs typeface="Arial" panose="020B0604020202020204" pitchFamily="34" charset="0"/>
              </a:rPr>
              <a:t>ψ</a:t>
            </a:r>
            <a:r>
              <a:rPr lang="fr-FR" sz="2000" dirty="0">
                <a:solidFill>
                  <a:prstClr val="black"/>
                </a:solidFill>
                <a:latin typeface="Arial" panose="020B0604020202020204" pitchFamily="34" charset="0"/>
                <a:cs typeface="Arial" panose="020B0604020202020204" pitchFamily="34" charset="0"/>
              </a:rPr>
              <a:t>/R)</a:t>
            </a:r>
            <a:endParaRPr lang="fr-FR" sz="2000" dirty="0">
              <a:solidFill>
                <a:prstClr val="black"/>
              </a:solidFill>
              <a:latin typeface="Calibri"/>
            </a:endParaRPr>
          </a:p>
        </p:txBody>
      </p:sp>
      <p:sp>
        <p:nvSpPr>
          <p:cNvPr id="16" name="ZoneTexte 15"/>
          <p:cNvSpPr txBox="1"/>
          <p:nvPr/>
        </p:nvSpPr>
        <p:spPr>
          <a:xfrm>
            <a:off x="143339" y="4858875"/>
            <a:ext cx="8544949" cy="1323439"/>
          </a:xfrm>
          <a:prstGeom prst="rect">
            <a:avLst/>
          </a:prstGeom>
          <a:noFill/>
        </p:spPr>
        <p:txBody>
          <a:bodyPr wrap="square" rtlCol="0">
            <a:spAutoFit/>
          </a:bodyPr>
          <a:lstStyle/>
          <a:p>
            <a:pPr marL="380990"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Theory </a:t>
            </a:r>
            <a:r>
              <a:rPr lang="fr-FR" sz="2000" dirty="0" err="1">
                <a:solidFill>
                  <a:prstClr val="black"/>
                </a:solidFill>
                <a:latin typeface="Arial" panose="020B0604020202020204" pitchFamily="34" charset="0"/>
                <a:cs typeface="Arial" panose="020B0604020202020204" pitchFamily="34" charset="0"/>
              </a:rPr>
              <a:t>extended</a:t>
            </a:r>
            <a:r>
              <a:rPr lang="fr-FR" sz="2000" dirty="0">
                <a:solidFill>
                  <a:prstClr val="black"/>
                </a:solidFill>
                <a:latin typeface="Arial" panose="020B0604020202020204" pitchFamily="34" charset="0"/>
                <a:cs typeface="Arial" panose="020B0604020202020204" pitchFamily="34" charset="0"/>
              </a:rPr>
              <a:t> to account for </a:t>
            </a:r>
            <a:r>
              <a:rPr lang="fr-FR" sz="2000" b="1" dirty="0" err="1">
                <a:solidFill>
                  <a:prstClr val="black"/>
                </a:solidFill>
                <a:latin typeface="Arial" panose="020B0604020202020204" pitchFamily="34" charset="0"/>
                <a:cs typeface="Arial" panose="020B0604020202020204" pitchFamily="34" charset="0"/>
              </a:rPr>
              <a:t>bound</a:t>
            </a:r>
            <a:r>
              <a:rPr lang="fr-FR" sz="2000" b="1"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electrons</a:t>
            </a:r>
            <a:r>
              <a:rPr lang="fr-FR" sz="2000" b="1" dirty="0">
                <a:solidFill>
                  <a:prstClr val="black"/>
                </a:solidFill>
                <a:latin typeface="Arial" panose="020B0604020202020204" pitchFamily="34" charset="0"/>
                <a:cs typeface="Arial" panose="020B0604020202020204" pitchFamily="34" charset="0"/>
              </a:rPr>
              <a:t> </a:t>
            </a:r>
          </a:p>
          <a:p>
            <a:pPr marL="990575" lvl="1" indent="-380990" defTabSz="1219170">
              <a:buFont typeface="Arial" panose="020B0604020202020204" pitchFamily="34" charset="0"/>
              <a:buChar char="−"/>
            </a:pPr>
            <a:r>
              <a:rPr lang="fr-FR" sz="2000" dirty="0" err="1">
                <a:solidFill>
                  <a:prstClr val="black"/>
                </a:solidFill>
                <a:latin typeface="Arial" panose="020B0604020202020204" pitchFamily="34" charset="0"/>
                <a:cs typeface="Arial" panose="020B0604020202020204" pitchFamily="34" charset="0"/>
              </a:rPr>
              <a:t>Additional</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targets</a:t>
            </a:r>
            <a:r>
              <a:rPr lang="fr-FR" sz="2000" dirty="0">
                <a:solidFill>
                  <a:prstClr val="black"/>
                </a:solidFill>
                <a:latin typeface="Arial" panose="020B0604020202020204" pitchFamily="34" charset="0"/>
                <a:cs typeface="Arial" panose="020B0604020202020204" pitchFamily="34" charset="0"/>
              </a:rPr>
              <a:t> for </a:t>
            </a:r>
            <a:r>
              <a:rPr lang="fr-FR" sz="2000" dirty="0" err="1">
                <a:solidFill>
                  <a:prstClr val="black"/>
                </a:solidFill>
                <a:latin typeface="Arial" panose="020B0604020202020204" pitchFamily="34" charset="0"/>
                <a:cs typeface="Arial" panose="020B0604020202020204" pitchFamily="34" charset="0"/>
              </a:rPr>
              <a:t>knock</a:t>
            </a:r>
            <a:r>
              <a:rPr lang="fr-FR" sz="2000" dirty="0">
                <a:solidFill>
                  <a:prstClr val="black"/>
                </a:solidFill>
                <a:latin typeface="Arial" panose="020B0604020202020204" pitchFamily="34" charset="0"/>
                <a:cs typeface="Arial" panose="020B0604020202020204" pitchFamily="34" charset="0"/>
              </a:rPr>
              <a:t>-on collisions, not </a:t>
            </a:r>
            <a:r>
              <a:rPr lang="fr-FR" sz="2000" dirty="0" err="1">
                <a:solidFill>
                  <a:prstClr val="black"/>
                </a:solidFill>
                <a:latin typeface="Arial" panose="020B0604020202020204" pitchFamily="34" charset="0"/>
                <a:cs typeface="Arial" panose="020B0604020202020204" pitchFamily="34" charset="0"/>
              </a:rPr>
              <a:t>fully</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compensated</a:t>
            </a:r>
            <a:r>
              <a:rPr lang="fr-FR" sz="2000" dirty="0">
                <a:solidFill>
                  <a:prstClr val="black"/>
                </a:solidFill>
                <a:latin typeface="Arial" panose="020B0604020202020204" pitchFamily="34" charset="0"/>
                <a:cs typeface="Arial" panose="020B0604020202020204" pitchFamily="34" charset="0"/>
              </a:rPr>
              <a:t> by </a:t>
            </a:r>
            <a:r>
              <a:rPr lang="fr-FR" sz="2000" dirty="0" err="1">
                <a:solidFill>
                  <a:prstClr val="black"/>
                </a:solidFill>
                <a:latin typeface="Arial" panose="020B0604020202020204" pitchFamily="34" charset="0"/>
                <a:cs typeface="Arial" panose="020B0604020202020204" pitchFamily="34" charset="0"/>
              </a:rPr>
              <a:t>additional</a:t>
            </a:r>
            <a:r>
              <a:rPr lang="fr-FR" sz="2000" dirty="0">
                <a:solidFill>
                  <a:prstClr val="black"/>
                </a:solidFill>
                <a:latin typeface="Arial" panose="020B0604020202020204" pitchFamily="34" charset="0"/>
                <a:cs typeface="Arial" panose="020B0604020202020204" pitchFamily="34" charset="0"/>
              </a:rPr>
              <a:t> friction (</a:t>
            </a:r>
            <a:r>
              <a:rPr lang="fr-FR" sz="2000" dirty="0" err="1">
                <a:solidFill>
                  <a:prstClr val="black"/>
                </a:solidFill>
                <a:latin typeface="Arial" panose="020B0604020202020204" pitchFamily="34" charset="0"/>
                <a:cs typeface="Arial" panose="020B0604020202020204" pitchFamily="34" charset="0"/>
              </a:rPr>
              <a:t>because</a:t>
            </a:r>
            <a:r>
              <a:rPr lang="fr-FR" sz="2000" dirty="0">
                <a:solidFill>
                  <a:prstClr val="black"/>
                </a:solidFill>
                <a:latin typeface="Arial" panose="020B0604020202020204" pitchFamily="34" charset="0"/>
                <a:cs typeface="Arial" panose="020B0604020202020204" pitchFamily="34" charset="0"/>
              </a:rPr>
              <a:t> of charge screening)</a:t>
            </a:r>
          </a:p>
          <a:p>
            <a:pPr marL="609585" lvl="1" defTabSz="1219170"/>
            <a:r>
              <a:rPr lang="fr-FR" sz="2000" dirty="0">
                <a:solidFill>
                  <a:prstClr val="black"/>
                </a:solidFill>
                <a:latin typeface="Arial" panose="020B0604020202020204" pitchFamily="34" charset="0"/>
                <a:cs typeface="Arial" panose="020B0604020202020204" pitchFamily="34" charset="0"/>
              </a:rPr>
              <a:t>→ Can </a:t>
            </a:r>
            <a:r>
              <a:rPr lang="fr-FR" sz="2000" dirty="0" err="1">
                <a:solidFill>
                  <a:prstClr val="black"/>
                </a:solidFill>
                <a:latin typeface="Arial" panose="020B0604020202020204" pitchFamily="34" charset="0"/>
                <a:cs typeface="Arial" panose="020B0604020202020204" pitchFamily="34" charset="0"/>
              </a:rPr>
              <a:t>strongly</a:t>
            </a:r>
            <a:r>
              <a:rPr lang="fr-FR" sz="2000"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boost</a:t>
            </a:r>
            <a:r>
              <a:rPr lang="fr-FR" sz="2000" b="1"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G</a:t>
            </a:r>
            <a:r>
              <a:rPr lang="fr-FR" sz="2000" b="1" baseline="-25000" dirty="0" err="1">
                <a:solidFill>
                  <a:prstClr val="black"/>
                </a:solidFill>
                <a:latin typeface="Arial" panose="020B0604020202020204" pitchFamily="34" charset="0"/>
                <a:cs typeface="Arial" panose="020B0604020202020204" pitchFamily="34" charset="0"/>
              </a:rPr>
              <a:t>av</a:t>
            </a:r>
            <a:r>
              <a:rPr lang="fr-FR" sz="2000" b="1" dirty="0">
                <a:solidFill>
                  <a:prstClr val="black"/>
                </a:solidFill>
                <a:latin typeface="Arial" panose="020B0604020202020204" pitchFamily="34" charset="0"/>
                <a:cs typeface="Arial" panose="020B0604020202020204" pitchFamily="34" charset="0"/>
              </a:rPr>
              <a:t> </a:t>
            </a:r>
            <a:r>
              <a:rPr lang="fr-FR" sz="1600" dirty="0">
                <a:solidFill>
                  <a:prstClr val="black"/>
                </a:solidFill>
                <a:latin typeface="Arial" panose="020B0604020202020204" pitchFamily="34" charset="0"/>
                <a:cs typeface="Arial" panose="020B0604020202020204" pitchFamily="34" charset="0"/>
                <a:hlinkClick r:id="rId7"/>
              </a:rPr>
              <a:t>[</a:t>
            </a:r>
            <a:r>
              <a:rPr lang="fr-FR" sz="1600" dirty="0" err="1">
                <a:solidFill>
                  <a:prstClr val="black"/>
                </a:solidFill>
                <a:latin typeface="Arial" panose="020B0604020202020204" pitchFamily="34" charset="0"/>
                <a:cs typeface="Arial" panose="020B0604020202020204" pitchFamily="34" charset="0"/>
                <a:hlinkClick r:id="rId7"/>
              </a:rPr>
              <a:t>Hesslow</a:t>
            </a:r>
            <a:r>
              <a:rPr lang="fr-FR" sz="1600" dirty="0">
                <a:solidFill>
                  <a:prstClr val="black"/>
                </a:solidFill>
                <a:latin typeface="Arial" panose="020B0604020202020204" pitchFamily="34" charset="0"/>
                <a:cs typeface="Arial" panose="020B0604020202020204" pitchFamily="34" charset="0"/>
                <a:hlinkClick r:id="rId7"/>
              </a:rPr>
              <a:t> NF 2019]</a:t>
            </a:r>
            <a:endParaRPr lang="en-US" sz="1600" dirty="0">
              <a:solidFill>
                <a:prstClr val="black"/>
              </a:solidFill>
              <a:latin typeface="Arial" panose="020B0604020202020204" pitchFamily="34" charset="0"/>
              <a:cs typeface="Arial" panose="020B0604020202020204" pitchFamily="34" charset="0"/>
            </a:endParaRPr>
          </a:p>
        </p:txBody>
      </p:sp>
      <p:sp>
        <p:nvSpPr>
          <p:cNvPr id="17" name="Espace réservé du pied de page 3">
            <a:extLst>
              <a:ext uri="{FF2B5EF4-FFF2-40B4-BE49-F238E27FC236}">
                <a16:creationId xmlns:a16="http://schemas.microsoft.com/office/drawing/2014/main" id="{47725E6D-AF7C-43DE-8137-6AA25A6B6AB1}"/>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8</a:t>
            </a:fld>
            <a:endParaRPr lang="en-GB" sz="1600" dirty="0">
              <a:solidFill>
                <a:prstClr val="black"/>
              </a:solidFill>
            </a:endParaRPr>
          </a:p>
        </p:txBody>
      </p:sp>
    </p:spTree>
    <p:extLst>
      <p:ext uri="{BB962C8B-B14F-4D97-AF65-F5344CB8AC3E}">
        <p14:creationId xmlns:p14="http://schemas.microsoft.com/office/powerpoint/2010/main" val="90237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3851"/>
            <a:ext cx="10058400" cy="457200"/>
          </a:xfrm>
        </p:spPr>
        <p:txBody>
          <a:bodyPr/>
          <a:lstStyle/>
          <a:p>
            <a:r>
              <a:rPr lang="fr-FR" sz="3200" dirty="0"/>
              <a:t>RE-handling </a:t>
            </a:r>
            <a:r>
              <a:rPr lang="fr-FR" sz="3200" dirty="0" err="1"/>
              <a:t>strategies</a:t>
            </a:r>
            <a:endParaRPr lang="fr-FR" sz="3200" dirty="0"/>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557" t="48690" r="26541" b="21196"/>
          <a:stretch/>
        </p:blipFill>
        <p:spPr bwMode="auto">
          <a:xfrm>
            <a:off x="5327916" y="2489310"/>
            <a:ext cx="3857145" cy="1168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a:picLocks noChangeAspect="1"/>
          </p:cNvPicPr>
          <p:nvPr/>
        </p:nvPicPr>
        <p:blipFill rotWithShape="1">
          <a:blip r:embed="rId3"/>
          <a:srcRect t="5683"/>
          <a:stretch/>
        </p:blipFill>
        <p:spPr>
          <a:xfrm>
            <a:off x="9545920" y="774000"/>
            <a:ext cx="2400267" cy="2948977"/>
          </a:xfrm>
          <a:prstGeom prst="rect">
            <a:avLst/>
          </a:prstGeom>
        </p:spPr>
      </p:pic>
      <p:sp>
        <p:nvSpPr>
          <p:cNvPr id="9" name="ZoneTexte 8"/>
          <p:cNvSpPr txBox="1"/>
          <p:nvPr/>
        </p:nvSpPr>
        <p:spPr>
          <a:xfrm>
            <a:off x="1192610" y="979568"/>
            <a:ext cx="9313035" cy="1323439"/>
          </a:xfrm>
          <a:prstGeom prst="rect">
            <a:avLst/>
          </a:prstGeom>
          <a:noFill/>
        </p:spPr>
        <p:txBody>
          <a:bodyPr wrap="square" rtlCol="0">
            <a:spAutoFit/>
          </a:bodyPr>
          <a:lstStyle/>
          <a:p>
            <a:pPr defTabSz="1219170"/>
            <a:r>
              <a:rPr lang="fr-FR" sz="2000" b="1" dirty="0">
                <a:solidFill>
                  <a:prstClr val="black"/>
                </a:solidFill>
                <a:latin typeface="Arial" panose="020B0604020202020204" pitchFamily="34" charset="0"/>
                <a:cs typeface="Arial" panose="020B0604020202020204" pitchFamily="34" charset="0"/>
              </a:rPr>
              <a:t>ITER: </a:t>
            </a:r>
            <a:r>
              <a:rPr lang="fr-FR" sz="2000" b="1" dirty="0" err="1">
                <a:solidFill>
                  <a:prstClr val="black"/>
                </a:solidFill>
                <a:latin typeface="Arial" panose="020B0604020202020204" pitchFamily="34" charset="0"/>
                <a:cs typeface="Arial" panose="020B0604020202020204" pitchFamily="34" charset="0"/>
              </a:rPr>
              <a:t>Shattered</a:t>
            </a:r>
            <a:r>
              <a:rPr lang="fr-FR" sz="2000" b="1" dirty="0">
                <a:solidFill>
                  <a:prstClr val="black"/>
                </a:solidFill>
                <a:latin typeface="Arial" panose="020B0604020202020204" pitchFamily="34" charset="0"/>
                <a:cs typeface="Arial" panose="020B0604020202020204" pitchFamily="34" charset="0"/>
              </a:rPr>
              <a:t> Pellet Injection (SPI) </a:t>
            </a:r>
            <a:r>
              <a:rPr lang="fr-FR" sz="1600" dirty="0">
                <a:solidFill>
                  <a:prstClr val="black"/>
                </a:solidFill>
                <a:latin typeface="Arial" panose="020B0604020202020204" pitchFamily="34" charset="0"/>
                <a:cs typeface="Arial" panose="020B0604020202020204" pitchFamily="34" charset="0"/>
                <a:hlinkClick r:id="rId4"/>
              </a:rPr>
              <a:t>[</a:t>
            </a:r>
            <a:r>
              <a:rPr lang="fr-FR" sz="1600" dirty="0" err="1">
                <a:solidFill>
                  <a:prstClr val="black"/>
                </a:solidFill>
                <a:latin typeface="Arial" panose="020B0604020202020204" pitchFamily="34" charset="0"/>
                <a:cs typeface="Arial" panose="020B0604020202020204" pitchFamily="34" charset="0"/>
                <a:hlinkClick r:id="rId4"/>
              </a:rPr>
              <a:t>Lehnen</a:t>
            </a:r>
            <a:r>
              <a:rPr lang="fr-FR" sz="1600" dirty="0">
                <a:solidFill>
                  <a:prstClr val="black"/>
                </a:solidFill>
                <a:latin typeface="Arial" panose="020B0604020202020204" pitchFamily="34" charset="0"/>
                <a:cs typeface="Arial" panose="020B0604020202020204" pitchFamily="34" charset="0"/>
                <a:hlinkClick r:id="rId4"/>
              </a:rPr>
              <a:t> JNM 2015]</a:t>
            </a:r>
            <a:endParaRPr lang="fr-FR" sz="1600" dirty="0">
              <a:solidFill>
                <a:prstClr val="black"/>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One or </a:t>
            </a:r>
            <a:r>
              <a:rPr lang="fr-FR" sz="2000" dirty="0" err="1">
                <a:solidFill>
                  <a:prstClr val="black"/>
                </a:solidFill>
                <a:latin typeface="Arial" panose="020B0604020202020204" pitchFamily="34" charset="0"/>
                <a:cs typeface="Arial" panose="020B0604020202020204" pitchFamily="34" charset="0"/>
              </a:rPr>
              <a:t>several</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Ne+H</a:t>
            </a:r>
            <a:r>
              <a:rPr lang="fr-FR" sz="2000" dirty="0">
                <a:solidFill>
                  <a:prstClr val="black"/>
                </a:solidFill>
                <a:latin typeface="Arial" panose="020B0604020202020204" pitchFamily="34" charset="0"/>
                <a:cs typeface="Arial" panose="020B0604020202020204" pitchFamily="34" charset="0"/>
              </a:rPr>
              <a:t> pellets (flexible mixture ratio)</a:t>
            </a:r>
          </a:p>
          <a:p>
            <a:pPr marL="380990"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Aim: RE </a:t>
            </a:r>
            <a:r>
              <a:rPr lang="fr-FR" sz="2000" dirty="0" err="1">
                <a:solidFill>
                  <a:prstClr val="black"/>
                </a:solidFill>
                <a:latin typeface="Arial" panose="020B0604020202020204" pitchFamily="34" charset="0"/>
                <a:cs typeface="Arial" panose="020B0604020202020204" pitchFamily="34" charset="0"/>
              </a:rPr>
              <a:t>avoidance</a:t>
            </a:r>
            <a:r>
              <a:rPr lang="fr-FR" sz="2000" dirty="0">
                <a:solidFill>
                  <a:prstClr val="black"/>
                </a:solidFill>
                <a:latin typeface="Arial" panose="020B0604020202020204" pitchFamily="34" charset="0"/>
                <a:cs typeface="Arial" panose="020B0604020202020204" pitchFamily="34" charset="0"/>
              </a:rPr>
              <a:t> and/or mitigation</a:t>
            </a:r>
          </a:p>
          <a:p>
            <a:pPr marL="380990" indent="-380990" defTabSz="1219170">
              <a:buFont typeface="Arial" panose="020B0604020202020204" pitchFamily="34" charset="0"/>
              <a:buChar char="•"/>
            </a:pPr>
            <a:r>
              <a:rPr lang="fr-FR" sz="2000" dirty="0" err="1">
                <a:solidFill>
                  <a:prstClr val="black"/>
                </a:solidFill>
                <a:latin typeface="Arial" panose="020B0604020202020204" pitchFamily="34" charset="0"/>
                <a:cs typeface="Arial" panose="020B0604020202020204" pitchFamily="34" charset="0"/>
              </a:rPr>
              <a:t>Also</a:t>
            </a:r>
            <a:r>
              <a:rPr lang="fr-FR" sz="2000" dirty="0">
                <a:solidFill>
                  <a:prstClr val="black"/>
                </a:solidFill>
                <a:latin typeface="Arial" panose="020B0604020202020204" pitchFamily="34" charset="0"/>
                <a:cs typeface="Arial" panose="020B0604020202020204" pitchFamily="34" charset="0"/>
              </a:rPr>
              <a:t> in charge of thermal and </a:t>
            </a:r>
            <a:r>
              <a:rPr lang="fr-FR" sz="2000" dirty="0" err="1">
                <a:solidFill>
                  <a:prstClr val="black"/>
                </a:solidFill>
                <a:latin typeface="Arial" panose="020B0604020202020204" pitchFamily="34" charset="0"/>
                <a:cs typeface="Arial" panose="020B0604020202020204" pitchFamily="34" charset="0"/>
              </a:rPr>
              <a:t>electromagnetic</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loads</a:t>
            </a:r>
            <a:r>
              <a:rPr lang="fr-FR" sz="2000" dirty="0">
                <a:solidFill>
                  <a:prstClr val="black"/>
                </a:solidFill>
                <a:latin typeface="Arial" panose="020B0604020202020204" pitchFamily="34" charset="0"/>
                <a:cs typeface="Arial" panose="020B0604020202020204" pitchFamily="34" charset="0"/>
              </a:rPr>
              <a:t> mitigation</a:t>
            </a:r>
            <a:endParaRPr lang="en-US" sz="2000" dirty="0">
              <a:solidFill>
                <a:prstClr val="black"/>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5"/>
          <a:stretch>
            <a:fillRect/>
          </a:stretch>
        </p:blipFill>
        <p:spPr>
          <a:xfrm>
            <a:off x="9286381" y="4101075"/>
            <a:ext cx="2762280" cy="2035645"/>
          </a:xfrm>
          <a:prstGeom prst="rect">
            <a:avLst/>
          </a:prstGeom>
        </p:spPr>
      </p:pic>
      <p:sp>
        <p:nvSpPr>
          <p:cNvPr id="10" name="ZoneTexte 9"/>
          <p:cNvSpPr txBox="1"/>
          <p:nvPr/>
        </p:nvSpPr>
        <p:spPr>
          <a:xfrm>
            <a:off x="5825086" y="4401987"/>
            <a:ext cx="3720834" cy="1938992"/>
          </a:xfrm>
          <a:prstGeom prst="rect">
            <a:avLst/>
          </a:prstGeom>
          <a:noFill/>
        </p:spPr>
        <p:txBody>
          <a:bodyPr wrap="square" rtlCol="0">
            <a:spAutoFit/>
          </a:bodyPr>
          <a:lstStyle/>
          <a:p>
            <a:pPr defTabSz="1219170"/>
            <a:r>
              <a:rPr lang="fr-FR" sz="2000" b="1" dirty="0">
                <a:solidFill>
                  <a:prstClr val="black"/>
                </a:solidFill>
                <a:latin typeface="Arial" panose="020B0604020202020204" pitchFamily="34" charset="0"/>
                <a:cs typeface="Arial" panose="020B0604020202020204" pitchFamily="34" charset="0"/>
              </a:rPr>
              <a:t>SPARC: RE Mitigation </a:t>
            </a:r>
            <a:r>
              <a:rPr lang="fr-FR" sz="2000" b="1" dirty="0" err="1">
                <a:solidFill>
                  <a:prstClr val="black"/>
                </a:solidFill>
                <a:latin typeface="Arial" panose="020B0604020202020204" pitchFamily="34" charset="0"/>
                <a:cs typeface="Arial" panose="020B0604020202020204" pitchFamily="34" charset="0"/>
              </a:rPr>
              <a:t>Coil</a:t>
            </a:r>
            <a:r>
              <a:rPr lang="fr-FR" sz="2000" b="1" dirty="0">
                <a:solidFill>
                  <a:prstClr val="black"/>
                </a:solidFill>
                <a:latin typeface="Arial" panose="020B0604020202020204" pitchFamily="34" charset="0"/>
                <a:cs typeface="Arial" panose="020B0604020202020204" pitchFamily="34" charset="0"/>
              </a:rPr>
              <a:t> (REMC)</a:t>
            </a:r>
          </a:p>
          <a:p>
            <a:pPr marL="380990" indent="-380990" defTabSz="1219170">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Passive system</a:t>
            </a:r>
          </a:p>
          <a:p>
            <a:pPr marL="380990" indent="-380990" defTabSz="1219170">
              <a:buFont typeface="Arial" panose="020B0604020202020204" pitchFamily="34" charset="0"/>
              <a:buChar char="•"/>
            </a:pPr>
            <a:r>
              <a:rPr lang="fr-FR" sz="2000" dirty="0" err="1">
                <a:solidFill>
                  <a:prstClr val="black"/>
                </a:solidFill>
                <a:latin typeface="Arial" panose="020B0604020202020204" pitchFamily="34" charset="0"/>
                <a:cs typeface="Arial" panose="020B0604020202020204" pitchFamily="34" charset="0"/>
              </a:rPr>
              <a:t>Induced</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current</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from</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dI</a:t>
            </a:r>
            <a:r>
              <a:rPr lang="fr-FR" sz="2000" baseline="-25000" dirty="0" err="1">
                <a:solidFill>
                  <a:prstClr val="black"/>
                </a:solidFill>
                <a:latin typeface="Arial" panose="020B0604020202020204" pitchFamily="34" charset="0"/>
                <a:cs typeface="Arial" panose="020B0604020202020204" pitchFamily="34" charset="0"/>
              </a:rPr>
              <a:t>p</a:t>
            </a:r>
            <a:r>
              <a:rPr lang="fr-FR" sz="2000" dirty="0">
                <a:solidFill>
                  <a:prstClr val="black"/>
                </a:solidFill>
                <a:latin typeface="Arial" panose="020B0604020202020204" pitchFamily="34" charset="0"/>
                <a:cs typeface="Arial" panose="020B0604020202020204" pitchFamily="34" charset="0"/>
              </a:rPr>
              <a:t>/</a:t>
            </a:r>
            <a:r>
              <a:rPr lang="fr-FR" sz="2000" dirty="0" err="1">
                <a:solidFill>
                  <a:prstClr val="black"/>
                </a:solidFill>
                <a:latin typeface="Arial" panose="020B0604020202020204" pitchFamily="34" charset="0"/>
                <a:cs typeface="Arial" panose="020B0604020202020204" pitchFamily="34" charset="0"/>
              </a:rPr>
              <a:t>dt</a:t>
            </a:r>
            <a:r>
              <a:rPr lang="fr-FR" sz="2000" dirty="0">
                <a:solidFill>
                  <a:prstClr val="black"/>
                </a:solidFill>
                <a:latin typeface="Arial" panose="020B0604020202020204" pitchFamily="34" charset="0"/>
                <a:cs typeface="Arial" panose="020B0604020202020204" pitchFamily="34" charset="0"/>
              </a:rPr>
              <a:t> → </a:t>
            </a:r>
            <a:r>
              <a:rPr lang="fr-FR" sz="2000" b="1" dirty="0">
                <a:solidFill>
                  <a:prstClr val="black"/>
                </a:solidFill>
                <a:latin typeface="Arial" panose="020B0604020202020204" pitchFamily="34" charset="0"/>
                <a:cs typeface="Arial" panose="020B0604020202020204" pitchFamily="34" charset="0"/>
              </a:rPr>
              <a:t>B</a:t>
            </a:r>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stochasticity</a:t>
            </a:r>
            <a:r>
              <a:rPr lang="fr-FR" sz="2000" dirty="0">
                <a:solidFill>
                  <a:prstClr val="black"/>
                </a:solidFill>
                <a:latin typeface="Arial" panose="020B0604020202020204" pitchFamily="34" charset="0"/>
                <a:cs typeface="Arial" panose="020B0604020202020204" pitchFamily="34" charset="0"/>
              </a:rPr>
              <a:t> </a:t>
            </a:r>
          </a:p>
          <a:p>
            <a:pPr defTabSz="1219170"/>
            <a:r>
              <a:rPr lang="fr-FR" sz="2000" dirty="0">
                <a:solidFill>
                  <a:prstClr val="black"/>
                </a:solidFill>
                <a:latin typeface="Arial" panose="020B0604020202020204" pitchFamily="34" charset="0"/>
                <a:cs typeface="Arial" panose="020B0604020202020204" pitchFamily="34" charset="0"/>
              </a:rPr>
              <a:t>        → RE </a:t>
            </a:r>
            <a:r>
              <a:rPr lang="fr-FR" sz="2000" dirty="0" err="1">
                <a:solidFill>
                  <a:prstClr val="black"/>
                </a:solidFill>
                <a:latin typeface="Arial" panose="020B0604020202020204" pitchFamily="34" charset="0"/>
                <a:cs typeface="Arial" panose="020B0604020202020204" pitchFamily="34" charset="0"/>
              </a:rPr>
              <a:t>avoidance</a:t>
            </a:r>
            <a:endParaRPr lang="en-US" sz="2000" dirty="0">
              <a:solidFill>
                <a:prstClr val="black"/>
              </a:solidFill>
              <a:latin typeface="Arial" panose="020B0604020202020204" pitchFamily="34" charset="0"/>
              <a:cs typeface="Arial" panose="020B0604020202020204" pitchFamily="34" charset="0"/>
            </a:endParaRPr>
          </a:p>
        </p:txBody>
      </p:sp>
      <p:sp>
        <p:nvSpPr>
          <p:cNvPr id="13" name="Rectangle 12"/>
          <p:cNvSpPr/>
          <p:nvPr/>
        </p:nvSpPr>
        <p:spPr>
          <a:xfrm>
            <a:off x="9903375" y="6114350"/>
            <a:ext cx="2180790" cy="338554"/>
          </a:xfrm>
          <a:prstGeom prst="rect">
            <a:avLst/>
          </a:prstGeom>
        </p:spPr>
        <p:txBody>
          <a:bodyPr wrap="none">
            <a:spAutoFit/>
          </a:bodyPr>
          <a:lstStyle/>
          <a:p>
            <a:pPr defTabSz="1219170"/>
            <a:r>
              <a:rPr lang="en-US" sz="1600" dirty="0">
                <a:solidFill>
                  <a:prstClr val="black"/>
                </a:solidFill>
                <a:latin typeface="Arial" panose="020B0604020202020204" pitchFamily="34" charset="0"/>
                <a:cs typeface="Arial" panose="020B0604020202020204" pitchFamily="34" charset="0"/>
                <a:hlinkClick r:id="rId6"/>
              </a:rPr>
              <a:t>[</a:t>
            </a:r>
            <a:r>
              <a:rPr lang="en-US" sz="1600" dirty="0" err="1">
                <a:solidFill>
                  <a:prstClr val="black"/>
                </a:solidFill>
                <a:latin typeface="Arial" panose="020B0604020202020204" pitchFamily="34" charset="0"/>
                <a:cs typeface="Arial" panose="020B0604020202020204" pitchFamily="34" charset="0"/>
                <a:hlinkClick r:id="rId6"/>
              </a:rPr>
              <a:t>Tinguely</a:t>
            </a:r>
            <a:r>
              <a:rPr lang="en-US" sz="1600" dirty="0">
                <a:solidFill>
                  <a:prstClr val="black"/>
                </a:solidFill>
                <a:latin typeface="Arial" panose="020B0604020202020204" pitchFamily="34" charset="0"/>
                <a:cs typeface="Arial" panose="020B0604020202020204" pitchFamily="34" charset="0"/>
                <a:hlinkClick r:id="rId6"/>
              </a:rPr>
              <a:t> PPCF 2023]</a:t>
            </a:r>
            <a:endParaRPr lang="fr-FR" sz="1600" dirty="0">
              <a:solidFill>
                <a:prstClr val="black"/>
              </a:solidFill>
              <a:latin typeface="Arial" panose="020B0604020202020204" pitchFamily="34" charset="0"/>
              <a:cs typeface="Arial" panose="020B0604020202020204" pitchFamily="34" charset="0"/>
            </a:endParaRPr>
          </a:p>
        </p:txBody>
      </p:sp>
      <p:sp>
        <p:nvSpPr>
          <p:cNvPr id="14" name="ZoneTexte 13"/>
          <p:cNvSpPr txBox="1"/>
          <p:nvPr/>
        </p:nvSpPr>
        <p:spPr>
          <a:xfrm>
            <a:off x="335364" y="4252011"/>
            <a:ext cx="3447585" cy="954107"/>
          </a:xfrm>
          <a:prstGeom prst="rect">
            <a:avLst/>
          </a:prstGeom>
          <a:noFill/>
        </p:spPr>
        <p:txBody>
          <a:bodyPr wrap="square" rtlCol="0">
            <a:spAutoFit/>
          </a:bodyPr>
          <a:lstStyle/>
          <a:p>
            <a:pPr defTabSz="1219170"/>
            <a:r>
              <a:rPr lang="fr-FR" sz="2000" b="1" dirty="0">
                <a:solidFill>
                  <a:prstClr val="black"/>
                </a:solidFill>
                <a:latin typeface="Arial" panose="020B0604020202020204" pitchFamily="34" charset="0"/>
                <a:cs typeface="Arial" panose="020B0604020202020204" pitchFamily="34" charset="0"/>
              </a:rPr>
              <a:t>EU-DEMO: </a:t>
            </a:r>
          </a:p>
          <a:p>
            <a:pPr defTabSz="1219170"/>
            <a:r>
              <a:rPr lang="fr-FR" sz="2000" b="1" dirty="0" err="1">
                <a:solidFill>
                  <a:prstClr val="black"/>
                </a:solidFill>
                <a:latin typeface="Arial" panose="020B0604020202020204" pitchFamily="34" charset="0"/>
                <a:cs typeface="Arial" panose="020B0604020202020204" pitchFamily="34" charset="0"/>
              </a:rPr>
              <a:t>sacrificial</a:t>
            </a:r>
            <a:r>
              <a:rPr lang="fr-FR" sz="2000" b="1" dirty="0">
                <a:solidFill>
                  <a:prstClr val="black"/>
                </a:solidFill>
                <a:latin typeface="Arial" panose="020B0604020202020204" pitchFamily="34" charset="0"/>
                <a:cs typeface="Arial" panose="020B0604020202020204" pitchFamily="34" charset="0"/>
              </a:rPr>
              <a:t> </a:t>
            </a:r>
            <a:r>
              <a:rPr lang="fr-FR" sz="2000" b="1" dirty="0" err="1">
                <a:solidFill>
                  <a:prstClr val="black"/>
                </a:solidFill>
                <a:latin typeface="Arial" panose="020B0604020202020204" pitchFamily="34" charset="0"/>
                <a:cs typeface="Arial" panose="020B0604020202020204" pitchFamily="34" charset="0"/>
              </a:rPr>
              <a:t>limiters</a:t>
            </a:r>
            <a:r>
              <a:rPr lang="fr-FR" sz="2000" b="1" dirty="0">
                <a:solidFill>
                  <a:prstClr val="black"/>
                </a:solidFill>
                <a:latin typeface="Arial" panose="020B0604020202020204" pitchFamily="34" charset="0"/>
                <a:cs typeface="Arial" panose="020B0604020202020204" pitchFamily="34" charset="0"/>
              </a:rPr>
              <a:t> </a:t>
            </a:r>
          </a:p>
          <a:p>
            <a:pPr defTabSz="1219170"/>
            <a:r>
              <a:rPr lang="fr-FR" sz="1600" dirty="0">
                <a:solidFill>
                  <a:prstClr val="black"/>
                </a:solidFill>
                <a:latin typeface="Arial" panose="020B0604020202020204" pitchFamily="34" charset="0"/>
                <a:cs typeface="Arial" panose="020B0604020202020204" pitchFamily="34" charset="0"/>
                <a:hlinkClick r:id="rId7"/>
              </a:rPr>
              <a:t>[Maviglia FED 2022]</a:t>
            </a:r>
            <a:endParaRPr lang="fr-FR" sz="2400" dirty="0">
              <a:solidFill>
                <a:prstClr val="black"/>
              </a:solidFill>
              <a:latin typeface="Arial" panose="020B0604020202020204" pitchFamily="34" charset="0"/>
              <a:cs typeface="Arial" panose="020B0604020202020204" pitchFamily="34" charset="0"/>
            </a:endParaRPr>
          </a:p>
        </p:txBody>
      </p:sp>
      <p:pic>
        <p:nvPicPr>
          <p:cNvPr id="16" name="Image 15"/>
          <p:cNvPicPr>
            <a:picLocks noChangeAspect="1"/>
          </p:cNvPicPr>
          <p:nvPr/>
        </p:nvPicPr>
        <p:blipFill>
          <a:blip r:embed="rId8"/>
          <a:stretch>
            <a:fillRect/>
          </a:stretch>
        </p:blipFill>
        <p:spPr>
          <a:xfrm>
            <a:off x="2831640" y="3642126"/>
            <a:ext cx="1517017" cy="3053891"/>
          </a:xfrm>
          <a:prstGeom prst="rect">
            <a:avLst/>
          </a:prstGeom>
        </p:spPr>
      </p:pic>
      <p:sp>
        <p:nvSpPr>
          <p:cNvPr id="15" name="Espace réservé du pied de page 3">
            <a:extLst>
              <a:ext uri="{FF2B5EF4-FFF2-40B4-BE49-F238E27FC236}">
                <a16:creationId xmlns:a16="http://schemas.microsoft.com/office/drawing/2014/main" id="{791D2860-27E7-44F2-A2AC-3452C147D42E}"/>
              </a:ext>
            </a:extLst>
          </p:cNvPr>
          <p:cNvSpPr txBox="1">
            <a:spLocks/>
          </p:cNvSpPr>
          <p:nvPr/>
        </p:nvSpPr>
        <p:spPr>
          <a:xfrm>
            <a:off x="623392" y="6545237"/>
            <a:ext cx="10986971" cy="268139"/>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sz="1600" dirty="0">
                <a:solidFill>
                  <a:prstClr val="black"/>
                </a:solidFill>
              </a:rPr>
              <a:t>E. Nardon | </a:t>
            </a:r>
            <a:r>
              <a:rPr lang="en-GB" sz="1600" dirty="0" err="1">
                <a:solidFill>
                  <a:prstClr val="black"/>
                </a:solidFill>
              </a:rPr>
              <a:t>EUROfusion</a:t>
            </a:r>
            <a:r>
              <a:rPr lang="en-GB" sz="1600" dirty="0">
                <a:solidFill>
                  <a:prstClr val="black"/>
                </a:solidFill>
              </a:rPr>
              <a:t> Science Meeting | 14 Jan. 2026 | Page </a:t>
            </a:r>
            <a:fld id="{6A6D9FA1-99C7-4910-8E32-B85D378B0060}" type="slidenum">
              <a:rPr lang="en-GB" sz="1600">
                <a:solidFill>
                  <a:prstClr val="black"/>
                </a:solidFill>
              </a:rPr>
              <a:pPr algn="r" defTabSz="1219170"/>
              <a:t>9</a:t>
            </a:fld>
            <a:endParaRPr lang="en-GB" sz="1600" dirty="0">
              <a:solidFill>
                <a:prstClr val="black"/>
              </a:solidFill>
            </a:endParaRPr>
          </a:p>
        </p:txBody>
      </p:sp>
    </p:spTree>
    <p:extLst>
      <p:ext uri="{BB962C8B-B14F-4D97-AF65-F5344CB8AC3E}">
        <p14:creationId xmlns:p14="http://schemas.microsoft.com/office/powerpoint/2010/main" val="2993283797"/>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22FF28-6CAC-40D9-B3BE-DA4AA3273CC9}">
  <ds:schemaRefs>
    <ds:schemaRef ds:uri="http://schemas.microsoft.com/sharepoint/v3/contenttype/forms"/>
  </ds:schemaRefs>
</ds:datastoreItem>
</file>

<file path=customXml/itemProps2.xml><?xml version="1.0" encoding="utf-8"?>
<ds:datastoreItem xmlns:ds="http://schemas.openxmlformats.org/officeDocument/2006/customXml" ds:itemID="{0E8EE7C9-ECD7-4BCA-AD35-42C1959343C6}">
  <ds:schemaRefs>
    <ds:schemaRef ds:uri="cbbfa1f3-60c2-42de-b5b6-3ee8cb87d964"/>
    <ds:schemaRef ds:uri="e5ba6352-0726-4226-96e7-82f7f1c59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FD49AD-6A3B-49D0-B154-A3C5A5485D0C}">
  <ds:schemaRefs>
    <ds:schemaRef ds:uri="cbbfa1f3-60c2-42de-b5b6-3ee8cb87d96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5ba6352-0726-4226-96e7-82f7f1c59ac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11496</TotalTime>
  <Words>2835</Words>
  <Application>Microsoft Office PowerPoint</Application>
  <PresentationFormat>Grand écran</PresentationFormat>
  <Paragraphs>318</Paragraphs>
  <Slides>28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28</vt:i4>
      </vt:variant>
    </vt:vector>
  </HeadingPairs>
  <TitlesOfParts>
    <vt:vector size="35" baseType="lpstr">
      <vt:lpstr>Aptos</vt:lpstr>
      <vt:lpstr>Arial</vt:lpstr>
      <vt:lpstr>Calibri</vt:lpstr>
      <vt:lpstr>Poppins</vt:lpstr>
      <vt:lpstr>Symbol</vt:lpstr>
      <vt:lpstr>EUROfusion.1line_5_3_2019</vt:lpstr>
      <vt:lpstr>Thème Office</vt:lpstr>
      <vt:lpstr>TSVV 9:  Dynamics of runaway electrons during tokamak disruptions</vt:lpstr>
      <vt:lpstr>Outline</vt:lpstr>
      <vt:lpstr>Disruptions</vt:lpstr>
      <vt:lpstr>RE beam impact: often harmful… but can also be benign</vt:lpstr>
      <vt:lpstr>What are runaway electrons?</vt:lpstr>
      <vt:lpstr>Primary (‘seed’) RE generation mechanisms (1/2)</vt:lpstr>
      <vt:lpstr>Primary (‘seed’) RE generation mechanisms (2/2)</vt:lpstr>
      <vt:lpstr>Secondary RE generation mechanism: the avalanche</vt:lpstr>
      <vt:lpstr>RE-handling strategies</vt:lpstr>
      <vt:lpstr>The TSVV 9 project</vt:lpstr>
      <vt:lpstr>Simulation tools: 2 main ‘workhorses’</vt:lpstr>
      <vt:lpstr>Model/code developments</vt:lpstr>
      <vt:lpstr>Validation</vt:lpstr>
      <vt:lpstr>Predictions</vt:lpstr>
      <vt:lpstr>Summary</vt:lpstr>
      <vt:lpstr>Perspectives</vt:lpstr>
      <vt:lpstr>Présentation PowerPoint</vt:lpstr>
      <vt:lpstr>Self-consistent MHD + kinetic REs in JOREK</vt:lpstr>
      <vt:lpstr>Validation of RE generation models</vt:lpstr>
      <vt:lpstr>Predictions on RE avoidance in ITER</vt:lpstr>
      <vt:lpstr>Présentation PowerPoint</vt:lpstr>
      <vt:lpstr>Présentation PowerPoint</vt:lpstr>
      <vt:lpstr>Trying to understand RE beam benign terminations</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NARDON Eric 207315</cp:lastModifiedBy>
  <cp:revision>529</cp:revision>
  <dcterms:created xsi:type="dcterms:W3CDTF">2023-11-15T09:40:03Z</dcterms:created>
  <dcterms:modified xsi:type="dcterms:W3CDTF">2026-01-14T07:12:56Z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