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4"/>
  </p:notesMasterIdLst>
  <p:handoutMasterIdLst>
    <p:handoutMasterId r:id="rId55"/>
  </p:handoutMasterIdLst>
  <p:sldIdLst>
    <p:sldId id="256" r:id="rId5"/>
    <p:sldId id="615" r:id="rId6"/>
    <p:sldId id="453" r:id="rId7"/>
    <p:sldId id="437" r:id="rId8"/>
    <p:sldId id="585" r:id="rId9"/>
    <p:sldId id="586" r:id="rId10"/>
    <p:sldId id="588" r:id="rId11"/>
    <p:sldId id="537" r:id="rId12"/>
    <p:sldId id="607" r:id="rId13"/>
    <p:sldId id="589" r:id="rId14"/>
    <p:sldId id="594" r:id="rId15"/>
    <p:sldId id="595" r:id="rId16"/>
    <p:sldId id="596" r:id="rId17"/>
    <p:sldId id="597" r:id="rId18"/>
    <p:sldId id="590" r:id="rId19"/>
    <p:sldId id="591" r:id="rId20"/>
    <p:sldId id="592" r:id="rId21"/>
    <p:sldId id="593" r:id="rId22"/>
    <p:sldId id="598" r:id="rId23"/>
    <p:sldId id="599" r:id="rId24"/>
    <p:sldId id="600" r:id="rId25"/>
    <p:sldId id="602" r:id="rId26"/>
    <p:sldId id="605" r:id="rId27"/>
    <p:sldId id="603" r:id="rId28"/>
    <p:sldId id="606" r:id="rId29"/>
    <p:sldId id="612" r:id="rId30"/>
    <p:sldId id="610" r:id="rId31"/>
    <p:sldId id="611" r:id="rId32"/>
    <p:sldId id="613" r:id="rId33"/>
    <p:sldId id="608" r:id="rId34"/>
    <p:sldId id="561" r:id="rId35"/>
    <p:sldId id="564" r:id="rId36"/>
    <p:sldId id="609" r:id="rId37"/>
    <p:sldId id="614" r:id="rId38"/>
    <p:sldId id="582" r:id="rId39"/>
    <p:sldId id="552" r:id="rId40"/>
    <p:sldId id="557" r:id="rId41"/>
    <p:sldId id="583" r:id="rId42"/>
    <p:sldId id="511" r:id="rId43"/>
    <p:sldId id="512" r:id="rId44"/>
    <p:sldId id="513" r:id="rId45"/>
    <p:sldId id="514" r:id="rId46"/>
    <p:sldId id="515" r:id="rId47"/>
    <p:sldId id="436" r:id="rId48"/>
    <p:sldId id="520" r:id="rId49"/>
    <p:sldId id="522" r:id="rId50"/>
    <p:sldId id="524" r:id="rId51"/>
    <p:sldId id="547" r:id="rId52"/>
    <p:sldId id="556" r:id="rId53"/>
  </p:sldIdLst>
  <p:sldSz cx="12192000" cy="6858000"/>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pring" id="{D5F0ED87-7609-4B17-9190-EF089F0BC637}">
          <p14:sldIdLst>
            <p14:sldId id="256"/>
            <p14:sldId id="615"/>
            <p14:sldId id="453"/>
            <p14:sldId id="437"/>
            <p14:sldId id="585"/>
            <p14:sldId id="586"/>
            <p14:sldId id="588"/>
            <p14:sldId id="537"/>
            <p14:sldId id="607"/>
            <p14:sldId id="589"/>
            <p14:sldId id="594"/>
            <p14:sldId id="595"/>
            <p14:sldId id="596"/>
            <p14:sldId id="597"/>
            <p14:sldId id="590"/>
            <p14:sldId id="591"/>
            <p14:sldId id="592"/>
            <p14:sldId id="593"/>
            <p14:sldId id="598"/>
            <p14:sldId id="599"/>
            <p14:sldId id="600"/>
            <p14:sldId id="602"/>
            <p14:sldId id="605"/>
            <p14:sldId id="603"/>
            <p14:sldId id="606"/>
            <p14:sldId id="612"/>
            <p14:sldId id="610"/>
            <p14:sldId id="611"/>
            <p14:sldId id="613"/>
            <p14:sldId id="608"/>
            <p14:sldId id="561"/>
            <p14:sldId id="564"/>
            <p14:sldId id="609"/>
            <p14:sldId id="614"/>
            <p14:sldId id="582"/>
            <p14:sldId id="552"/>
            <p14:sldId id="557"/>
            <p14:sldId id="583"/>
            <p14:sldId id="511"/>
            <p14:sldId id="512"/>
            <p14:sldId id="513"/>
            <p14:sldId id="514"/>
            <p14:sldId id="515"/>
            <p14:sldId id="436"/>
            <p14:sldId id="520"/>
            <p14:sldId id="522"/>
            <p14:sldId id="524"/>
            <p14:sldId id="547"/>
            <p14:sldId id="55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0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me de Andrés Sanchis" initials="CDAS" lastIdx="18" clrIdx="0">
    <p:extLst>
      <p:ext uri="{19B8F6BF-5375-455C-9EA6-DF929625EA0E}">
        <p15:presenceInfo xmlns:p15="http://schemas.microsoft.com/office/powerpoint/2012/main" userId="Carme de Andrés Sanchis" providerId="None"/>
      </p:ext>
    </p:extLst>
  </p:cmAuthor>
  <p:cmAuthor id="2" name="Alexey Mishchenko" initials="AM" lastIdx="1" clrIdx="1">
    <p:extLst>
      <p:ext uri="{19B8F6BF-5375-455C-9EA6-DF929625EA0E}">
        <p15:presenceInfo xmlns:p15="http://schemas.microsoft.com/office/powerpoint/2012/main" userId="Alexey Mishchenk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5DAFA5"/>
    <a:srgbClr val="FFCC00"/>
    <a:srgbClr val="E3E3E3"/>
    <a:srgbClr val="3F8179"/>
    <a:srgbClr val="003399"/>
    <a:srgbClr val="4892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6E9B5A-7E89-491A-8D19-A42FD142E736}" v="1085" dt="2022-03-03T10:37:24.8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15" autoAdjust="0"/>
    <p:restoredTop sz="87816" autoAdjust="0"/>
  </p:normalViewPr>
  <p:slideViewPr>
    <p:cSldViewPr showGuides="1">
      <p:cViewPr varScale="1">
        <p:scale>
          <a:sx n="110" d="100"/>
          <a:sy n="110" d="100"/>
        </p:scale>
        <p:origin x="756" y="10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40" d="100"/>
        <a:sy n="40" d="100"/>
      </p:scale>
      <p:origin x="0" y="0"/>
    </p:cViewPr>
  </p:sorterViewPr>
  <p:notesViewPr>
    <p:cSldViewPr showGuides="1">
      <p:cViewPr varScale="1">
        <p:scale>
          <a:sx n="85" d="100"/>
          <a:sy n="85" d="100"/>
        </p:scale>
        <p:origin x="-3834" y="-96"/>
      </p:cViewPr>
      <p:guideLst>
        <p:guide orient="horz" pos="3110"/>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9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98"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oria Falchetto" userId="S::gloria.falchetto_gmail.com#ext#@eurofusionpilot.onmicrosoft.com::6db4edd4-9c18-4362-92dc-42a37d37f423" providerId="AD" clId="Web-{9A6E9B5A-7E89-491A-8D19-A42FD142E736}"/>
    <pc:docChg chg="modSld">
      <pc:chgData name="Gloria Falchetto" userId="S::gloria.falchetto_gmail.com#ext#@eurofusionpilot.onmicrosoft.com::6db4edd4-9c18-4362-92dc-42a37d37f423" providerId="AD" clId="Web-{9A6E9B5A-7E89-491A-8D19-A42FD142E736}" dt="2022-03-03T10:26:58.271" v="962"/>
      <pc:docMkLst>
        <pc:docMk/>
      </pc:docMkLst>
      <pc:sldChg chg="modSp">
        <pc:chgData name="Gloria Falchetto" userId="S::gloria.falchetto_gmail.com#ext#@eurofusionpilot.onmicrosoft.com::6db4edd4-9c18-4362-92dc-42a37d37f423" providerId="AD" clId="Web-{9A6E9B5A-7E89-491A-8D19-A42FD142E736}" dt="2022-03-03T10:15:21.048" v="637" actId="1076"/>
        <pc:sldMkLst>
          <pc:docMk/>
          <pc:sldMk cId="2515601659" sldId="318"/>
        </pc:sldMkLst>
        <pc:spChg chg="mod">
          <ac:chgData name="Gloria Falchetto" userId="S::gloria.falchetto_gmail.com#ext#@eurofusionpilot.onmicrosoft.com::6db4edd4-9c18-4362-92dc-42a37d37f423" providerId="AD" clId="Web-{9A6E9B5A-7E89-491A-8D19-A42FD142E736}" dt="2022-03-03T10:15:21.048" v="637" actId="1076"/>
          <ac:spMkLst>
            <pc:docMk/>
            <pc:sldMk cId="2515601659" sldId="318"/>
            <ac:spMk id="8" creationId="{00000000-0000-0000-0000-000000000000}"/>
          </ac:spMkLst>
        </pc:spChg>
      </pc:sldChg>
      <pc:sldChg chg="modSp">
        <pc:chgData name="Gloria Falchetto" userId="S::gloria.falchetto_gmail.com#ext#@eurofusionpilot.onmicrosoft.com::6db4edd4-9c18-4362-92dc-42a37d37f423" providerId="AD" clId="Web-{9A6E9B5A-7E89-491A-8D19-A42FD142E736}" dt="2022-03-03T10:16:44.127" v="667" actId="14100"/>
        <pc:sldMkLst>
          <pc:docMk/>
          <pc:sldMk cId="4099960523" sldId="324"/>
        </pc:sldMkLst>
        <pc:spChg chg="mod">
          <ac:chgData name="Gloria Falchetto" userId="S::gloria.falchetto_gmail.com#ext#@eurofusionpilot.onmicrosoft.com::6db4edd4-9c18-4362-92dc-42a37d37f423" providerId="AD" clId="Web-{9A6E9B5A-7E89-491A-8D19-A42FD142E736}" dt="2022-03-03T10:16:44.127" v="667" actId="14100"/>
          <ac:spMkLst>
            <pc:docMk/>
            <pc:sldMk cId="4099960523" sldId="324"/>
            <ac:spMk id="6" creationId="{00000000-0000-0000-0000-000000000000}"/>
          </ac:spMkLst>
        </pc:spChg>
      </pc:sldChg>
      <pc:sldChg chg="modSp">
        <pc:chgData name="Gloria Falchetto" userId="S::gloria.falchetto_gmail.com#ext#@eurofusionpilot.onmicrosoft.com::6db4edd4-9c18-4362-92dc-42a37d37f423" providerId="AD" clId="Web-{9A6E9B5A-7E89-491A-8D19-A42FD142E736}" dt="2022-03-03T10:16:01.845" v="651" actId="1076"/>
        <pc:sldMkLst>
          <pc:docMk/>
          <pc:sldMk cId="2074600589" sldId="325"/>
        </pc:sldMkLst>
        <pc:spChg chg="mod">
          <ac:chgData name="Gloria Falchetto" userId="S::gloria.falchetto_gmail.com#ext#@eurofusionpilot.onmicrosoft.com::6db4edd4-9c18-4362-92dc-42a37d37f423" providerId="AD" clId="Web-{9A6E9B5A-7E89-491A-8D19-A42FD142E736}" dt="2022-03-03T10:16:01.845" v="651" actId="1076"/>
          <ac:spMkLst>
            <pc:docMk/>
            <pc:sldMk cId="2074600589" sldId="325"/>
            <ac:spMk id="7" creationId="{00000000-0000-0000-0000-000000000000}"/>
          </ac:spMkLst>
        </pc:spChg>
      </pc:sldChg>
      <pc:sldChg chg="modSp">
        <pc:chgData name="Gloria Falchetto" userId="S::gloria.falchetto_gmail.com#ext#@eurofusionpilot.onmicrosoft.com::6db4edd4-9c18-4362-92dc-42a37d37f423" providerId="AD" clId="Web-{9A6E9B5A-7E89-491A-8D19-A42FD142E736}" dt="2022-03-03T09:51:00.461" v="2" actId="1076"/>
        <pc:sldMkLst>
          <pc:docMk/>
          <pc:sldMk cId="646261872" sldId="341"/>
        </pc:sldMkLst>
        <pc:graphicFrameChg chg="mod">
          <ac:chgData name="Gloria Falchetto" userId="S::gloria.falchetto_gmail.com#ext#@eurofusionpilot.onmicrosoft.com::6db4edd4-9c18-4362-92dc-42a37d37f423" providerId="AD" clId="Web-{9A6E9B5A-7E89-491A-8D19-A42FD142E736}" dt="2022-03-03T09:51:00.461" v="2" actId="1076"/>
          <ac:graphicFrameMkLst>
            <pc:docMk/>
            <pc:sldMk cId="646261872" sldId="341"/>
            <ac:graphicFrameMk id="7" creationId="{00000000-0000-0000-0000-000000000000}"/>
          </ac:graphicFrameMkLst>
        </pc:graphicFrameChg>
      </pc:sldChg>
      <pc:sldChg chg="modSp">
        <pc:chgData name="Gloria Falchetto" userId="S::gloria.falchetto_gmail.com#ext#@eurofusionpilot.onmicrosoft.com::6db4edd4-9c18-4362-92dc-42a37d37f423" providerId="AD" clId="Web-{9A6E9B5A-7E89-491A-8D19-A42FD142E736}" dt="2022-03-03T10:26:58.271" v="962"/>
        <pc:sldMkLst>
          <pc:docMk/>
          <pc:sldMk cId="1738778709" sldId="349"/>
        </pc:sldMkLst>
        <pc:graphicFrameChg chg="mod modGraphic">
          <ac:chgData name="Gloria Falchetto" userId="S::gloria.falchetto_gmail.com#ext#@eurofusionpilot.onmicrosoft.com::6db4edd4-9c18-4362-92dc-42a37d37f423" providerId="AD" clId="Web-{9A6E9B5A-7E89-491A-8D19-A42FD142E736}" dt="2022-03-03T10:26:58.271" v="962"/>
          <ac:graphicFrameMkLst>
            <pc:docMk/>
            <pc:sldMk cId="1738778709" sldId="349"/>
            <ac:graphicFrameMk id="6" creationId="{00000000-0000-0000-0000-000000000000}"/>
          </ac:graphicFrameMkLst>
        </pc:graphicFrameChg>
      </pc:sldChg>
      <pc:sldChg chg="modSp">
        <pc:chgData name="Gloria Falchetto" userId="S::gloria.falchetto_gmail.com#ext#@eurofusionpilot.onmicrosoft.com::6db4edd4-9c18-4362-92dc-42a37d37f423" providerId="AD" clId="Web-{9A6E9B5A-7E89-491A-8D19-A42FD142E736}" dt="2022-03-03T09:49:18.555" v="1" actId="20577"/>
        <pc:sldMkLst>
          <pc:docMk/>
          <pc:sldMk cId="4115052923" sldId="355"/>
        </pc:sldMkLst>
        <pc:spChg chg="mod">
          <ac:chgData name="Gloria Falchetto" userId="S::gloria.falchetto_gmail.com#ext#@eurofusionpilot.onmicrosoft.com::6db4edd4-9c18-4362-92dc-42a37d37f423" providerId="AD" clId="Web-{9A6E9B5A-7E89-491A-8D19-A42FD142E736}" dt="2022-03-03T09:49:18.555" v="1" actId="20577"/>
          <ac:spMkLst>
            <pc:docMk/>
            <pc:sldMk cId="4115052923" sldId="355"/>
            <ac:spMk id="5" creationId="{00000000-0000-0000-0000-000000000000}"/>
          </ac:spMkLst>
        </pc:spChg>
      </pc:sldChg>
      <pc:sldChg chg="modSp">
        <pc:chgData name="Gloria Falchetto" userId="S::gloria.falchetto_gmail.com#ext#@eurofusionpilot.onmicrosoft.com::6db4edd4-9c18-4362-92dc-42a37d37f423" providerId="AD" clId="Web-{9A6E9B5A-7E89-491A-8D19-A42FD142E736}" dt="2022-03-03T10:25:17.958" v="926"/>
        <pc:sldMkLst>
          <pc:docMk/>
          <pc:sldMk cId="3932242454" sldId="356"/>
        </pc:sldMkLst>
        <pc:graphicFrameChg chg="mod modGraphic">
          <ac:chgData name="Gloria Falchetto" userId="S::gloria.falchetto_gmail.com#ext#@eurofusionpilot.onmicrosoft.com::6db4edd4-9c18-4362-92dc-42a37d37f423" providerId="AD" clId="Web-{9A6E9B5A-7E89-491A-8D19-A42FD142E736}" dt="2022-03-03T10:25:17.958" v="926"/>
          <ac:graphicFrameMkLst>
            <pc:docMk/>
            <pc:sldMk cId="3932242454" sldId="356"/>
            <ac:graphicFrameMk id="15"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889938" cy="493633"/>
          </a:xfrm>
          <a:prstGeom prst="rect">
            <a:avLst/>
          </a:prstGeom>
        </p:spPr>
        <p:txBody>
          <a:bodyPr vert="horz" lIns="94507" tIns="47254" rIns="94507" bIns="47254" rtlCol="0"/>
          <a:lstStyle>
            <a:lvl1pPr algn="l">
              <a:defRPr sz="12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3777609" y="2"/>
            <a:ext cx="2889938" cy="493633"/>
          </a:xfrm>
          <a:prstGeom prst="rect">
            <a:avLst/>
          </a:prstGeom>
        </p:spPr>
        <p:txBody>
          <a:bodyPr vert="horz" lIns="94507" tIns="47254" rIns="94507" bIns="47254" rtlCol="0"/>
          <a:lstStyle>
            <a:lvl1pPr algn="r">
              <a:defRPr sz="1200"/>
            </a:lvl1pPr>
          </a:lstStyle>
          <a:p>
            <a:fld id="{15B2C45A-E869-45FE-B529-AF49C0F3C669}" type="datetimeFigureOut">
              <a:rPr lang="en-GB" smtClean="0">
                <a:latin typeface="Arial" panose="020B0604020202020204" pitchFamily="34" charset="0"/>
              </a:rPr>
              <a:pPr/>
              <a:t>14/01/2026</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377318"/>
            <a:ext cx="2889938" cy="493633"/>
          </a:xfrm>
          <a:prstGeom prst="rect">
            <a:avLst/>
          </a:prstGeom>
        </p:spPr>
        <p:txBody>
          <a:bodyPr vert="horz" lIns="94507" tIns="47254" rIns="94507" bIns="47254" rtlCol="0" anchor="b"/>
          <a:lstStyle>
            <a:lvl1pPr algn="l">
              <a:defRPr sz="12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3777609" y="9377318"/>
            <a:ext cx="2889938" cy="493633"/>
          </a:xfrm>
          <a:prstGeom prst="rect">
            <a:avLst/>
          </a:prstGeom>
        </p:spPr>
        <p:txBody>
          <a:bodyPr vert="horz" lIns="94507" tIns="47254" rIns="94507" bIns="47254" rtlCol="0" anchor="b"/>
          <a:lstStyle>
            <a:lvl1pPr algn="r">
              <a:defRPr sz="1200"/>
            </a:lvl1pPr>
          </a:lstStyle>
          <a:p>
            <a:fld id="{A1166760-0E69-430F-A97F-08802152DB5E}" type="slidenum">
              <a:rPr lang="en-GB" smtClean="0">
                <a:latin typeface="Arial" panose="020B0604020202020204" pitchFamily="34" charset="0"/>
              </a:rPr>
              <a:pPr/>
              <a:t>‹Nr.›</a:t>
            </a:fld>
            <a:endParaRPr lang="en-GB" dirty="0">
              <a:latin typeface="Arial" panose="020B0604020202020204" pitchFamily="34" charset="0"/>
            </a:endParaRPr>
          </a:p>
        </p:txBody>
      </p:sp>
    </p:spTree>
    <p:extLst>
      <p:ext uri="{BB962C8B-B14F-4D97-AF65-F5344CB8AC3E}">
        <p14:creationId xmlns:p14="http://schemas.microsoft.com/office/powerpoint/2010/main" val="2943649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889938" cy="493633"/>
          </a:xfrm>
          <a:prstGeom prst="rect">
            <a:avLst/>
          </a:prstGeom>
        </p:spPr>
        <p:txBody>
          <a:bodyPr vert="horz" lIns="94507" tIns="47254" rIns="94507" bIns="47254"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777609" y="2"/>
            <a:ext cx="2889938" cy="493633"/>
          </a:xfrm>
          <a:prstGeom prst="rect">
            <a:avLst/>
          </a:prstGeom>
        </p:spPr>
        <p:txBody>
          <a:bodyPr vert="horz" lIns="94507" tIns="47254" rIns="94507" bIns="47254" rtlCol="0"/>
          <a:lstStyle>
            <a:lvl1pPr algn="r">
              <a:defRPr sz="1200">
                <a:latin typeface="Arial" panose="020B0604020202020204" pitchFamily="34" charset="0"/>
              </a:defRPr>
            </a:lvl1pPr>
          </a:lstStyle>
          <a:p>
            <a:fld id="{F93E6C17-F35F-4654-8DE9-B693AC206066}" type="datetimeFigureOut">
              <a:rPr lang="en-GB" smtClean="0"/>
              <a:pPr/>
              <a:t>14/01/2026</a:t>
            </a:fld>
            <a:endParaRPr lang="en-GB" dirty="0"/>
          </a:p>
        </p:txBody>
      </p:sp>
      <p:sp>
        <p:nvSpPr>
          <p:cNvPr id="4" name="Slide Image Placeholder 3"/>
          <p:cNvSpPr>
            <a:spLocks noGrp="1" noRot="1" noChangeAspect="1"/>
          </p:cNvSpPr>
          <p:nvPr>
            <p:ph type="sldImg" idx="2"/>
          </p:nvPr>
        </p:nvSpPr>
        <p:spPr>
          <a:xfrm>
            <a:off x="46038" y="741363"/>
            <a:ext cx="6577012" cy="3700462"/>
          </a:xfrm>
          <a:prstGeom prst="rect">
            <a:avLst/>
          </a:prstGeom>
          <a:noFill/>
          <a:ln w="12700">
            <a:solidFill>
              <a:prstClr val="black"/>
            </a:solidFill>
          </a:ln>
        </p:spPr>
        <p:txBody>
          <a:bodyPr vert="horz" lIns="94507" tIns="47254" rIns="94507" bIns="47254" rtlCol="0" anchor="ctr"/>
          <a:lstStyle/>
          <a:p>
            <a:endParaRPr lang="en-GB" dirty="0"/>
          </a:p>
        </p:txBody>
      </p:sp>
      <p:sp>
        <p:nvSpPr>
          <p:cNvPr id="5" name="Notes Placeholder 4"/>
          <p:cNvSpPr>
            <a:spLocks noGrp="1"/>
          </p:cNvSpPr>
          <p:nvPr>
            <p:ph type="body" sz="quarter" idx="3"/>
          </p:nvPr>
        </p:nvSpPr>
        <p:spPr>
          <a:xfrm>
            <a:off x="666909" y="4689518"/>
            <a:ext cx="5335270" cy="4442698"/>
          </a:xfrm>
          <a:prstGeom prst="rect">
            <a:avLst/>
          </a:prstGeom>
        </p:spPr>
        <p:txBody>
          <a:bodyPr vert="horz" lIns="94507" tIns="47254" rIns="94507" bIns="4725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377318"/>
            <a:ext cx="2889938" cy="493633"/>
          </a:xfrm>
          <a:prstGeom prst="rect">
            <a:avLst/>
          </a:prstGeom>
        </p:spPr>
        <p:txBody>
          <a:bodyPr vert="horz" lIns="94507" tIns="47254" rIns="94507" bIns="47254"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777609" y="9377318"/>
            <a:ext cx="2889938" cy="493633"/>
          </a:xfrm>
          <a:prstGeom prst="rect">
            <a:avLst/>
          </a:prstGeom>
        </p:spPr>
        <p:txBody>
          <a:bodyPr vert="horz" lIns="94507" tIns="47254" rIns="94507" bIns="47254" rtlCol="0" anchor="b"/>
          <a:lstStyle>
            <a:lvl1pPr algn="r">
              <a:defRPr sz="1200">
                <a:latin typeface="Arial" panose="020B0604020202020204" pitchFamily="34" charset="0"/>
              </a:defRPr>
            </a:lvl1pPr>
          </a:lstStyle>
          <a:p>
            <a:fld id="{49027E0A-1465-4A40-B1D5-9126D49509FC}" type="slidenum">
              <a:rPr lang="en-GB" smtClean="0"/>
              <a:pPr/>
              <a:t>‹Nr.›</a:t>
            </a:fld>
            <a:endParaRPr lang="en-GB" dirty="0"/>
          </a:p>
        </p:txBody>
      </p:sp>
    </p:spTree>
    <p:extLst>
      <p:ext uri="{BB962C8B-B14F-4D97-AF65-F5344CB8AC3E}">
        <p14:creationId xmlns:p14="http://schemas.microsoft.com/office/powerpoint/2010/main" val="251334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a:t>
            </a:fld>
            <a:endParaRPr lang="en-GB" dirty="0"/>
          </a:p>
        </p:txBody>
      </p:sp>
    </p:spTree>
    <p:extLst>
      <p:ext uri="{BB962C8B-B14F-4D97-AF65-F5344CB8AC3E}">
        <p14:creationId xmlns:p14="http://schemas.microsoft.com/office/powerpoint/2010/main" val="2401222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22</a:t>
            </a:fld>
            <a:endParaRPr lang="en-GB" dirty="0"/>
          </a:p>
        </p:txBody>
      </p:sp>
    </p:spTree>
    <p:extLst>
      <p:ext uri="{BB962C8B-B14F-4D97-AF65-F5344CB8AC3E}">
        <p14:creationId xmlns:p14="http://schemas.microsoft.com/office/powerpoint/2010/main" val="2477590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23</a:t>
            </a:fld>
            <a:endParaRPr lang="en-GB" dirty="0"/>
          </a:p>
        </p:txBody>
      </p:sp>
    </p:spTree>
    <p:extLst>
      <p:ext uri="{BB962C8B-B14F-4D97-AF65-F5344CB8AC3E}">
        <p14:creationId xmlns:p14="http://schemas.microsoft.com/office/powerpoint/2010/main" val="1673680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24</a:t>
            </a:fld>
            <a:endParaRPr lang="en-GB" dirty="0"/>
          </a:p>
        </p:txBody>
      </p:sp>
    </p:spTree>
    <p:extLst>
      <p:ext uri="{BB962C8B-B14F-4D97-AF65-F5344CB8AC3E}">
        <p14:creationId xmlns:p14="http://schemas.microsoft.com/office/powerpoint/2010/main" val="2348948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25</a:t>
            </a:fld>
            <a:endParaRPr lang="en-GB" dirty="0"/>
          </a:p>
        </p:txBody>
      </p:sp>
    </p:spTree>
    <p:extLst>
      <p:ext uri="{BB962C8B-B14F-4D97-AF65-F5344CB8AC3E}">
        <p14:creationId xmlns:p14="http://schemas.microsoft.com/office/powerpoint/2010/main" val="2165629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29</a:t>
            </a:fld>
            <a:endParaRPr lang="en-GB" dirty="0"/>
          </a:p>
        </p:txBody>
      </p:sp>
    </p:spTree>
    <p:extLst>
      <p:ext uri="{BB962C8B-B14F-4D97-AF65-F5344CB8AC3E}">
        <p14:creationId xmlns:p14="http://schemas.microsoft.com/office/powerpoint/2010/main" val="773656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31</a:t>
            </a:fld>
            <a:endParaRPr lang="en-GB" dirty="0"/>
          </a:p>
        </p:txBody>
      </p:sp>
    </p:spTree>
    <p:extLst>
      <p:ext uri="{BB962C8B-B14F-4D97-AF65-F5344CB8AC3E}">
        <p14:creationId xmlns:p14="http://schemas.microsoft.com/office/powerpoint/2010/main" val="3405482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32</a:t>
            </a:fld>
            <a:endParaRPr lang="en-GB" dirty="0"/>
          </a:p>
        </p:txBody>
      </p:sp>
    </p:spTree>
    <p:extLst>
      <p:ext uri="{BB962C8B-B14F-4D97-AF65-F5344CB8AC3E}">
        <p14:creationId xmlns:p14="http://schemas.microsoft.com/office/powerpoint/2010/main" val="181501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33</a:t>
            </a:fld>
            <a:endParaRPr lang="en-GB" dirty="0"/>
          </a:p>
        </p:txBody>
      </p:sp>
    </p:spTree>
    <p:extLst>
      <p:ext uri="{BB962C8B-B14F-4D97-AF65-F5344CB8AC3E}">
        <p14:creationId xmlns:p14="http://schemas.microsoft.com/office/powerpoint/2010/main" val="144871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36</a:t>
            </a:fld>
            <a:endParaRPr lang="en-GB" dirty="0"/>
          </a:p>
        </p:txBody>
      </p:sp>
    </p:spTree>
    <p:extLst>
      <p:ext uri="{BB962C8B-B14F-4D97-AF65-F5344CB8AC3E}">
        <p14:creationId xmlns:p14="http://schemas.microsoft.com/office/powerpoint/2010/main" val="2687167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37</a:t>
            </a:fld>
            <a:endParaRPr lang="en-GB" dirty="0"/>
          </a:p>
        </p:txBody>
      </p:sp>
    </p:spTree>
    <p:extLst>
      <p:ext uri="{BB962C8B-B14F-4D97-AF65-F5344CB8AC3E}">
        <p14:creationId xmlns:p14="http://schemas.microsoft.com/office/powerpoint/2010/main" val="1335777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12</a:t>
            </a:fld>
            <a:endParaRPr lang="en-GB" dirty="0"/>
          </a:p>
        </p:txBody>
      </p:sp>
    </p:spTree>
    <p:extLst>
      <p:ext uri="{BB962C8B-B14F-4D97-AF65-F5344CB8AC3E}">
        <p14:creationId xmlns:p14="http://schemas.microsoft.com/office/powerpoint/2010/main" val="844315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39</a:t>
            </a:fld>
            <a:endParaRPr lang="en-GB" dirty="0"/>
          </a:p>
        </p:txBody>
      </p:sp>
    </p:spTree>
    <p:extLst>
      <p:ext uri="{BB962C8B-B14F-4D97-AF65-F5344CB8AC3E}">
        <p14:creationId xmlns:p14="http://schemas.microsoft.com/office/powerpoint/2010/main" val="1798475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40</a:t>
            </a:fld>
            <a:endParaRPr lang="en-GB" dirty="0"/>
          </a:p>
        </p:txBody>
      </p:sp>
    </p:spTree>
    <p:extLst>
      <p:ext uri="{BB962C8B-B14F-4D97-AF65-F5344CB8AC3E}">
        <p14:creationId xmlns:p14="http://schemas.microsoft.com/office/powerpoint/2010/main" val="3217113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41</a:t>
            </a:fld>
            <a:endParaRPr lang="en-GB" dirty="0"/>
          </a:p>
        </p:txBody>
      </p:sp>
    </p:spTree>
    <p:extLst>
      <p:ext uri="{BB962C8B-B14F-4D97-AF65-F5344CB8AC3E}">
        <p14:creationId xmlns:p14="http://schemas.microsoft.com/office/powerpoint/2010/main" val="1065614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42</a:t>
            </a:fld>
            <a:endParaRPr lang="en-GB" dirty="0"/>
          </a:p>
        </p:txBody>
      </p:sp>
    </p:spTree>
    <p:extLst>
      <p:ext uri="{BB962C8B-B14F-4D97-AF65-F5344CB8AC3E}">
        <p14:creationId xmlns:p14="http://schemas.microsoft.com/office/powerpoint/2010/main" val="1794400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43</a:t>
            </a:fld>
            <a:endParaRPr lang="en-GB" dirty="0"/>
          </a:p>
        </p:txBody>
      </p:sp>
    </p:spTree>
    <p:extLst>
      <p:ext uri="{BB962C8B-B14F-4D97-AF65-F5344CB8AC3E}">
        <p14:creationId xmlns:p14="http://schemas.microsoft.com/office/powerpoint/2010/main" val="1704115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44</a:t>
            </a:fld>
            <a:endParaRPr lang="en-GB" dirty="0"/>
          </a:p>
        </p:txBody>
      </p:sp>
    </p:spTree>
    <p:extLst>
      <p:ext uri="{BB962C8B-B14F-4D97-AF65-F5344CB8AC3E}">
        <p14:creationId xmlns:p14="http://schemas.microsoft.com/office/powerpoint/2010/main" val="170394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45</a:t>
            </a:fld>
            <a:endParaRPr lang="en-GB" dirty="0"/>
          </a:p>
        </p:txBody>
      </p:sp>
    </p:spTree>
    <p:extLst>
      <p:ext uri="{BB962C8B-B14F-4D97-AF65-F5344CB8AC3E}">
        <p14:creationId xmlns:p14="http://schemas.microsoft.com/office/powerpoint/2010/main" val="4159121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13</a:t>
            </a:fld>
            <a:endParaRPr lang="en-GB" dirty="0"/>
          </a:p>
        </p:txBody>
      </p:sp>
    </p:spTree>
    <p:extLst>
      <p:ext uri="{BB962C8B-B14F-4D97-AF65-F5344CB8AC3E}">
        <p14:creationId xmlns:p14="http://schemas.microsoft.com/office/powerpoint/2010/main" val="1506769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15</a:t>
            </a:fld>
            <a:endParaRPr lang="en-GB" dirty="0"/>
          </a:p>
        </p:txBody>
      </p:sp>
    </p:spTree>
    <p:extLst>
      <p:ext uri="{BB962C8B-B14F-4D97-AF65-F5344CB8AC3E}">
        <p14:creationId xmlns:p14="http://schemas.microsoft.com/office/powerpoint/2010/main" val="1331356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16</a:t>
            </a:fld>
            <a:endParaRPr lang="en-GB" dirty="0"/>
          </a:p>
        </p:txBody>
      </p:sp>
    </p:spTree>
    <p:extLst>
      <p:ext uri="{BB962C8B-B14F-4D97-AF65-F5344CB8AC3E}">
        <p14:creationId xmlns:p14="http://schemas.microsoft.com/office/powerpoint/2010/main" val="2065805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17</a:t>
            </a:fld>
            <a:endParaRPr lang="en-GB" dirty="0"/>
          </a:p>
        </p:txBody>
      </p:sp>
    </p:spTree>
    <p:extLst>
      <p:ext uri="{BB962C8B-B14F-4D97-AF65-F5344CB8AC3E}">
        <p14:creationId xmlns:p14="http://schemas.microsoft.com/office/powerpoint/2010/main" val="787150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19</a:t>
            </a:fld>
            <a:endParaRPr lang="en-GB" dirty="0"/>
          </a:p>
        </p:txBody>
      </p:sp>
    </p:spTree>
    <p:extLst>
      <p:ext uri="{BB962C8B-B14F-4D97-AF65-F5344CB8AC3E}">
        <p14:creationId xmlns:p14="http://schemas.microsoft.com/office/powerpoint/2010/main" val="3930990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20</a:t>
            </a:fld>
            <a:endParaRPr lang="en-GB" dirty="0"/>
          </a:p>
        </p:txBody>
      </p:sp>
    </p:spTree>
    <p:extLst>
      <p:ext uri="{BB962C8B-B14F-4D97-AF65-F5344CB8AC3E}">
        <p14:creationId xmlns:p14="http://schemas.microsoft.com/office/powerpoint/2010/main" val="2425665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49027E0A-1465-4A40-B1D5-9126D49509FC}" type="slidenum">
              <a:rPr lang="en-GB" smtClean="0"/>
              <a:pPr/>
              <a:t>21</a:t>
            </a:fld>
            <a:endParaRPr lang="en-GB" dirty="0"/>
          </a:p>
        </p:txBody>
      </p:sp>
    </p:spTree>
    <p:extLst>
      <p:ext uri="{BB962C8B-B14F-4D97-AF65-F5344CB8AC3E}">
        <p14:creationId xmlns:p14="http://schemas.microsoft.com/office/powerpoint/2010/main" val="3114007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4" name="Bild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7348"/>
          <a:stretch/>
        </p:blipFill>
        <p:spPr>
          <a:xfrm>
            <a:off x="-1" y="0"/>
            <a:ext cx="12197925" cy="5570706"/>
          </a:xfrm>
          <a:prstGeom prst="rect">
            <a:avLst/>
          </a:prstGeom>
        </p:spPr>
      </p:pic>
      <p:grpSp>
        <p:nvGrpSpPr>
          <p:cNvPr id="4" name="Gruppieren 3"/>
          <p:cNvGrpSpPr/>
          <p:nvPr userDrawn="1"/>
        </p:nvGrpSpPr>
        <p:grpSpPr>
          <a:xfrm>
            <a:off x="5735960" y="5812522"/>
            <a:ext cx="6120680" cy="784830"/>
            <a:chOff x="5735960" y="5717361"/>
            <a:chExt cx="6120680" cy="784830"/>
          </a:xfrm>
        </p:grpSpPr>
        <p:pic>
          <p:nvPicPr>
            <p:cNvPr id="25" name="Grafik 24"/>
            <p:cNvPicPr preferRelativeResize="0">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784830"/>
            </a:xfrm>
            <a:prstGeom prst="rect">
              <a:avLst/>
            </a:prstGeom>
          </p:spPr>
          <p:txBody>
            <a:bodyPr wrap="square">
              <a:spAutoFit/>
            </a:bodyPr>
            <a:lstStyle/>
            <a:p>
              <a:pPr algn="just">
                <a:lnSpc>
                  <a:spcPct val="90000"/>
                </a:lnSpc>
              </a:pPr>
              <a:r>
                <a:rPr lang="en-GB" sz="1000"/>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Tree>
    <p:extLst>
      <p:ext uri="{BB962C8B-B14F-4D97-AF65-F5344CB8AC3E}">
        <p14:creationId xmlns:p14="http://schemas.microsoft.com/office/powerpoint/2010/main" val="169429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p:cNvSpPr/>
          <p:nvPr userDrawn="1"/>
        </p:nvSpPr>
        <p:spPr>
          <a:xfrm>
            <a:off x="0" y="0"/>
            <a:ext cx="12192000" cy="685800"/>
          </a:xfrm>
          <a:prstGeom prst="rect">
            <a:avLst/>
          </a:prstGeom>
          <a:solidFill>
            <a:srgbClr val="E3E3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noFill/>
              </a:ln>
              <a:effectLst/>
              <a:latin typeface="+mj-lt"/>
            </a:endParaRPr>
          </a:p>
        </p:txBody>
      </p:sp>
      <p:sp>
        <p:nvSpPr>
          <p:cNvPr id="2" name="Title 1"/>
          <p:cNvSpPr>
            <a:spLocks noGrp="1"/>
          </p:cNvSpPr>
          <p:nvPr>
            <p:ph type="title"/>
          </p:nvPr>
        </p:nvSpPr>
        <p:spPr>
          <a:xfrm>
            <a:off x="609600" y="116632"/>
            <a:ext cx="10058400" cy="457200"/>
          </a:xfrm>
        </p:spPr>
        <p:txBody>
          <a:bodyPr>
            <a:noAutofit/>
          </a:bodyPr>
          <a:lstStyle>
            <a:lvl1pPr algn="l">
              <a:lnSpc>
                <a:spcPts val="2400"/>
              </a:lnSpc>
              <a:defRPr sz="2400" b="1">
                <a:latin typeface="+mn-lt"/>
                <a:cs typeface="Arial" panose="020B0604020202020204" pitchFamily="34" charset="0"/>
              </a:defRPr>
            </a:lvl1pPr>
          </a:lstStyle>
          <a:p>
            <a:r>
              <a:rPr lang="en-US" dirty="0"/>
              <a:t>Click to edit Master title style</a:t>
            </a:r>
            <a:endParaRPr lang="en-GB" dirty="0"/>
          </a:p>
        </p:txBody>
      </p:sp>
      <p:pic>
        <p:nvPicPr>
          <p:cNvPr id="4" name="Picture 3" descr="EurofusionDisc.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6560" y="116632"/>
            <a:ext cx="466915" cy="465708"/>
          </a:xfrm>
          <a:prstGeom prst="rect">
            <a:avLst/>
          </a:prstGeom>
        </p:spPr>
      </p:pic>
      <p:sp>
        <p:nvSpPr>
          <p:cNvPr id="8" name="Footer Placeholder 7"/>
          <p:cNvSpPr>
            <a:spLocks noGrp="1"/>
          </p:cNvSpPr>
          <p:nvPr>
            <p:ph type="ftr" sz="quarter" idx="11"/>
          </p:nvPr>
        </p:nvSpPr>
        <p:spPr>
          <a:xfrm>
            <a:off x="609600" y="6528386"/>
            <a:ext cx="4550296" cy="329614"/>
          </a:xfrm>
        </p:spPr>
        <p:txBody>
          <a:bodyPr anchor="t"/>
          <a:lstStyle>
            <a:lvl1pPr>
              <a:defRPr sz="1100"/>
            </a:lvl1pPr>
          </a:lstStyle>
          <a:p>
            <a:r>
              <a:rPr lang="fr-FR" dirty="0" smtClean="0"/>
              <a:t>TSVV10 |  EUROfusion Science Meeting | 14.01.2026</a:t>
            </a:r>
            <a:endParaRPr lang="en-GB" dirty="0"/>
          </a:p>
        </p:txBody>
      </p:sp>
      <p:sp>
        <p:nvSpPr>
          <p:cNvPr id="9" name="Slide Number Placeholder 8"/>
          <p:cNvSpPr>
            <a:spLocks noGrp="1"/>
          </p:cNvSpPr>
          <p:nvPr>
            <p:ph type="sldNum" sz="quarter" idx="12"/>
          </p:nvPr>
        </p:nvSpPr>
        <p:spPr>
          <a:xfrm>
            <a:off x="10992544" y="6525344"/>
            <a:ext cx="720080" cy="199174"/>
          </a:xfrm>
        </p:spPr>
        <p:txBody>
          <a:bodyPr anchor="t"/>
          <a:lstStyle>
            <a:lvl1pPr>
              <a:defRPr sz="1100"/>
            </a:lvl1pPr>
          </a:lstStyle>
          <a:p>
            <a:fld id="{6A6D9FA1-99C7-4910-8E32-B85D378B0060}" type="slidenum">
              <a:rPr lang="en-GB" smtClean="0"/>
              <a:pPr/>
              <a:t>‹Nr.›</a:t>
            </a:fld>
            <a:endParaRPr lang="en-GB" dirty="0"/>
          </a:p>
        </p:txBody>
      </p:sp>
      <p:sp>
        <p:nvSpPr>
          <p:cNvPr id="10" name="Content Placeholder 2"/>
          <p:cNvSpPr>
            <a:spLocks noGrp="1"/>
          </p:cNvSpPr>
          <p:nvPr>
            <p:ph idx="1"/>
          </p:nvPr>
        </p:nvSpPr>
        <p:spPr>
          <a:xfrm>
            <a:off x="609600" y="850846"/>
            <a:ext cx="11103024" cy="5571038"/>
          </a:xfrm>
        </p:spPr>
        <p:txBody>
          <a:bodyPr/>
          <a:lstStyle>
            <a:lvl1pPr marL="342900" indent="-342900">
              <a:lnSpc>
                <a:spcPct val="150000"/>
              </a:lnSpc>
              <a:spcAft>
                <a:spcPts val="600"/>
              </a:spcAft>
              <a:buFont typeface="Arial" panose="020B0604020202020204" pitchFamily="34" charset="0"/>
              <a:buChar char="•"/>
              <a:defRPr sz="2400" b="1">
                <a:latin typeface="+mj-lt"/>
                <a:cs typeface="Arial" panose="020B0604020202020204" pitchFamily="34" charset="0"/>
              </a:defRPr>
            </a:lvl1pPr>
            <a:lvl2pPr marL="742950" indent="-285750">
              <a:lnSpc>
                <a:spcPct val="150000"/>
              </a:lnSpc>
              <a:buFont typeface="Arial" panose="020B0604020202020204" pitchFamily="34" charset="0"/>
              <a:buChar char="−"/>
              <a:defRPr sz="2000">
                <a:solidFill>
                  <a:srgbClr val="002060"/>
                </a:solidFill>
                <a:latin typeface="+mj-lt"/>
                <a:cs typeface="Arial" panose="020B0604020202020204" pitchFamily="34" charset="0"/>
              </a:defRPr>
            </a:lvl2pPr>
            <a:lvl3pPr marL="1143000" indent="-228600">
              <a:lnSpc>
                <a:spcPct val="150000"/>
              </a:lnSpc>
              <a:buFont typeface="Courier New" panose="02070309020205020404" pitchFamily="49" charset="0"/>
              <a:buChar char="o"/>
              <a:defRPr sz="2000">
                <a:latin typeface="+mj-lt"/>
                <a:cs typeface="Arial" panose="020B0604020202020204" pitchFamily="34" charset="0"/>
              </a:defRPr>
            </a:lvl3pPr>
            <a:lvl4pPr marL="1714500" indent="-342900">
              <a:lnSpc>
                <a:spcPct val="150000"/>
              </a:lnSpc>
              <a:buFont typeface="Arial" panose="020B0604020202020204" pitchFamily="34" charset="0"/>
              <a:buChar char="•"/>
              <a:defRPr sz="2000" baseline="0">
                <a:solidFill>
                  <a:srgbClr val="002060"/>
                </a:solidFill>
                <a:latin typeface="+mj-lt"/>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9697516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623392" y="6356353"/>
            <a:ext cx="3860800" cy="365125"/>
          </a:xfrm>
          <a:prstGeom prst="rect">
            <a:avLst/>
          </a:prstGeom>
        </p:spPr>
        <p:txBody>
          <a:bodyPr vert="horz" lIns="91440" tIns="45720" rIns="91440" bIns="45720" rtlCol="0" anchor="ctr"/>
          <a:lstStyle>
            <a:lvl1pPr algn="l">
              <a:defRPr sz="1000">
                <a:solidFill>
                  <a:schemeClr val="tx1">
                    <a:tint val="75000"/>
                  </a:schemeClr>
                </a:solidFill>
                <a:latin typeface="+mn-lt"/>
              </a:defRPr>
            </a:lvl1pPr>
          </a:lstStyle>
          <a:p>
            <a:r>
              <a:rPr lang="fr-FR"/>
              <a:t>A. Author  |  XYZ PB Meeting  |  dd Mth yyyy</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fld id="{6A6D9FA1-99C7-4910-8E32-B85D378B0060}" type="slidenum">
              <a:rPr lang="en-GB" smtClean="0"/>
              <a:pPr/>
              <a:t>‹Nr.›</a:t>
            </a:fld>
            <a:endParaRPr lang="en-GB" dirty="0"/>
          </a:p>
        </p:txBody>
      </p:sp>
    </p:spTree>
    <p:extLst>
      <p:ext uri="{BB962C8B-B14F-4D97-AF65-F5344CB8AC3E}">
        <p14:creationId xmlns:p14="http://schemas.microsoft.com/office/powerpoint/2010/main" val="886642047"/>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png"/><Relationship Id="rId4" Type="http://schemas.openxmlformats.org/officeDocument/2006/relationships/image" Target="../media/image24.gif"/></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indico.euro-fusion.org/category/283/"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iopscience.iop.org/article/10.1088/1361-6587/ac8dbc" TargetMode="External"/><Relationship Id="rId5" Type="http://schemas.openxmlformats.org/officeDocument/2006/relationships/image" Target="../media/image350.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nature.com/articles/s41467-024-52182-z" TargetMode="External"/><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nature.com/ncomm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iopscience.iop.org/article/10.1088/1361-6587/ac8dbc" TargetMode="External"/><Relationship Id="rId5" Type="http://schemas.openxmlformats.org/officeDocument/2006/relationships/image" Target="../media/image350.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idx="4294967295"/>
          </p:nvPr>
        </p:nvSpPr>
        <p:spPr>
          <a:xfrm>
            <a:off x="372848" y="2420888"/>
            <a:ext cx="11377264" cy="1296144"/>
          </a:xfrm>
        </p:spPr>
        <p:txBody>
          <a:bodyPr>
            <a:noAutofit/>
          </a:bodyPr>
          <a:lstStyle/>
          <a:p>
            <a:pPr lvl="0">
              <a:defRPr sz="1800" b="0"/>
            </a:pPr>
            <a:r>
              <a:rPr lang="en-US" sz="3400" b="1" dirty="0"/>
              <a:t>Interplay of electromagnetic turbulence, global MHD modes, fast particles, and Alfvénic instabilities in fusion plasmas </a:t>
            </a:r>
            <a:endParaRPr lang="en-GB" sz="3400" b="1" dirty="0"/>
          </a:p>
        </p:txBody>
      </p:sp>
      <p:sp>
        <p:nvSpPr>
          <p:cNvPr id="9" name="Subtitle 2">
            <a:extLst>
              <a:ext uri="{FF2B5EF4-FFF2-40B4-BE49-F238E27FC236}">
                <a16:creationId xmlns:a16="http://schemas.microsoft.com/office/drawing/2014/main" id="{C9E3BA09-BBCC-413B-A9AB-F5D43B9BD8F6}"/>
              </a:ext>
            </a:extLst>
          </p:cNvPr>
          <p:cNvSpPr txBox="1">
            <a:spLocks/>
          </p:cNvSpPr>
          <p:nvPr/>
        </p:nvSpPr>
        <p:spPr>
          <a:xfrm>
            <a:off x="372848" y="4437112"/>
            <a:ext cx="11699816" cy="720080"/>
          </a:xfrm>
          <a:prstGeom prst="rect">
            <a:avLst/>
          </a:prstGeom>
        </p:spPr>
        <p:txBody>
          <a:bodyPr>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lvl="0" indent="0" algn="ctr" defTabSz="914400">
              <a:lnSpc>
                <a:spcPct val="90000"/>
              </a:lnSpc>
              <a:spcBef>
                <a:spcPts val="1000"/>
              </a:spcBef>
              <a:buNone/>
            </a:pPr>
            <a:r>
              <a:rPr lang="en-US" sz="1350" b="1" dirty="0" smtClean="0">
                <a:solidFill>
                  <a:prstClr val="white"/>
                </a:solidFill>
                <a:latin typeface="Arial" panose="020B0604020202020204" pitchFamily="34" charset="0"/>
                <a:cs typeface="Arial" panose="020B0604020202020204" pitchFamily="34" charset="0"/>
              </a:rPr>
              <a:t>A. Mishchenko on behalf of</a:t>
            </a:r>
            <a:r>
              <a:rPr lang="en-US" sz="1350" b="1" dirty="0">
                <a:solidFill>
                  <a:prstClr val="white"/>
                </a:solidFill>
                <a:latin typeface="Arial" panose="020B0604020202020204" pitchFamily="34" charset="0"/>
                <a:cs typeface="Arial" panose="020B0604020202020204" pitchFamily="34" charset="0"/>
              </a:rPr>
              <a:t> </a:t>
            </a:r>
            <a:r>
              <a:rPr lang="en-US" sz="1350" b="1" dirty="0" smtClean="0">
                <a:solidFill>
                  <a:prstClr val="white"/>
                </a:solidFill>
                <a:latin typeface="Arial" panose="020B0604020202020204" pitchFamily="34" charset="0"/>
                <a:cs typeface="Arial" panose="020B0604020202020204" pitchFamily="34" charset="0"/>
              </a:rPr>
              <a:t> </a:t>
            </a:r>
            <a:r>
              <a:rPr lang="nl-NL" sz="1350" b="1" dirty="0" smtClean="0">
                <a:solidFill>
                  <a:prstClr val="white"/>
                </a:solidFill>
                <a:latin typeface="Arial" panose="020B0604020202020204" pitchFamily="34" charset="0"/>
                <a:cs typeface="Arial" panose="020B0604020202020204" pitchFamily="34" charset="0"/>
              </a:rPr>
              <a:t>E-TASC </a:t>
            </a:r>
            <a:r>
              <a:rPr lang="en-US" sz="1350" b="1" dirty="0" smtClean="0">
                <a:solidFill>
                  <a:prstClr val="white"/>
                </a:solidFill>
                <a:latin typeface="Arial" panose="020B0604020202020204" pitchFamily="34" charset="0"/>
                <a:cs typeface="Arial" panose="020B0604020202020204" pitchFamily="34" charset="0"/>
              </a:rPr>
              <a:t>TSVV-10 team: </a:t>
            </a:r>
            <a:r>
              <a:rPr lang="en-US" sz="1350" b="1" dirty="0">
                <a:solidFill>
                  <a:prstClr val="white"/>
                </a:solidFill>
                <a:latin typeface="Arial" panose="020B0604020202020204" pitchFamily="34" charset="0"/>
                <a:cs typeface="Arial" panose="020B0604020202020204" pitchFamily="34" charset="0"/>
              </a:rPr>
              <a:t>Physics of Burning </a:t>
            </a:r>
            <a:r>
              <a:rPr lang="en-US" sz="1350" b="1" dirty="0" smtClean="0">
                <a:solidFill>
                  <a:prstClr val="white"/>
                </a:solidFill>
                <a:latin typeface="Arial" panose="020B0604020202020204" pitchFamily="34" charset="0"/>
                <a:cs typeface="Arial" panose="020B0604020202020204" pitchFamily="34" charset="0"/>
              </a:rPr>
              <a:t>Plasmas</a:t>
            </a:r>
            <a:endParaRPr lang="en-GB" b="1" dirty="0" smtClean="0">
              <a:solidFill>
                <a:schemeClr val="bg1"/>
              </a:solidFill>
            </a:endParaRP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75" y="5589240"/>
            <a:ext cx="2381625" cy="550783"/>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632" y="5661248"/>
            <a:ext cx="1008112" cy="299245"/>
          </a:xfrm>
          <a:prstGeom prst="rect">
            <a:avLst/>
          </a:prstGeom>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400" y="6339590"/>
            <a:ext cx="945793" cy="277301"/>
          </a:xfrm>
          <a:prstGeom prst="rect">
            <a:avLst/>
          </a:prstGeom>
        </p:spPr>
      </p:pic>
      <p:pic>
        <p:nvPicPr>
          <p:cNvPr id="6" name="Grafi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77297" y="6055636"/>
            <a:ext cx="1430471" cy="616295"/>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8927" y="5661248"/>
            <a:ext cx="1052937" cy="1052937"/>
          </a:xfrm>
          <a:prstGeom prst="rect">
            <a:avLst/>
          </a:prstGeom>
        </p:spPr>
      </p:pic>
      <p:pic>
        <p:nvPicPr>
          <p:cNvPr id="10" name="Grafi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04241" y="5752184"/>
            <a:ext cx="759711" cy="919747"/>
          </a:xfrm>
          <a:prstGeom prst="rect">
            <a:avLst/>
          </a:prstGeom>
        </p:spPr>
      </p:pic>
    </p:spTree>
    <p:extLst>
      <p:ext uri="{BB962C8B-B14F-4D97-AF65-F5344CB8AC3E}">
        <p14:creationId xmlns:p14="http://schemas.microsoft.com/office/powerpoint/2010/main" val="697402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66158"/>
            <a:ext cx="10058400" cy="507674"/>
          </a:xfrm>
        </p:spPr>
        <p:txBody>
          <a:bodyPr/>
          <a:lstStyle/>
          <a:p>
            <a:r>
              <a:rPr lang="fr-FR" dirty="0" smtClean="0"/>
              <a:t>Gyrokinetic codes: ORB5 </a:t>
            </a:r>
            <a:r>
              <a:rPr lang="fr-FR" dirty="0"/>
              <a:t>and EUTERPE codes</a:t>
            </a:r>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10</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pic>
        <p:nvPicPr>
          <p:cNvPr id="15" name="Grafik 14"/>
          <p:cNvPicPr>
            <a:picLocks noChangeAspect="1"/>
          </p:cNvPicPr>
          <p:nvPr/>
        </p:nvPicPr>
        <p:blipFill>
          <a:blip r:embed="rId2"/>
          <a:stretch>
            <a:fillRect/>
          </a:stretch>
        </p:blipFill>
        <p:spPr>
          <a:xfrm>
            <a:off x="6023992" y="1186874"/>
            <a:ext cx="6133095" cy="3744416"/>
          </a:xfrm>
          <a:prstGeom prst="rect">
            <a:avLst/>
          </a:prstGeom>
        </p:spPr>
      </p:pic>
      <p:sp>
        <p:nvSpPr>
          <p:cNvPr id="8" name="Textfeld 7"/>
          <p:cNvSpPr txBox="1"/>
          <p:nvPr/>
        </p:nvSpPr>
        <p:spPr>
          <a:xfrm>
            <a:off x="6312024" y="5013176"/>
            <a:ext cx="5544616" cy="646331"/>
          </a:xfrm>
          <a:prstGeom prst="rect">
            <a:avLst/>
          </a:prstGeom>
          <a:noFill/>
        </p:spPr>
        <p:txBody>
          <a:bodyPr wrap="square" rtlCol="0">
            <a:spAutoFit/>
          </a:bodyPr>
          <a:lstStyle/>
          <a:p>
            <a:r>
              <a:rPr lang="de-DE" dirty="0"/>
              <a:t>Developers </a:t>
            </a:r>
            <a:r>
              <a:rPr lang="de-DE" dirty="0" err="1"/>
              <a:t>and</a:t>
            </a:r>
            <a:r>
              <a:rPr lang="de-DE" dirty="0"/>
              <a:t> </a:t>
            </a:r>
            <a:r>
              <a:rPr lang="de-DE" dirty="0" err="1"/>
              <a:t>users</a:t>
            </a:r>
            <a:r>
              <a:rPr lang="de-DE" dirty="0"/>
              <a:t> in </a:t>
            </a:r>
            <a:r>
              <a:rPr lang="de-DE" dirty="0" err="1"/>
              <a:t>many</a:t>
            </a:r>
            <a:r>
              <a:rPr lang="de-DE" dirty="0"/>
              <a:t> EU </a:t>
            </a:r>
            <a:r>
              <a:rPr lang="de-DE" dirty="0" err="1"/>
              <a:t>fusion</a:t>
            </a:r>
            <a:r>
              <a:rPr lang="de-DE" dirty="0"/>
              <a:t> </a:t>
            </a:r>
            <a:r>
              <a:rPr lang="de-DE" dirty="0" err="1"/>
              <a:t>sites</a:t>
            </a:r>
            <a:endParaRPr lang="de-DE" dirty="0"/>
          </a:p>
          <a:p>
            <a:r>
              <a:rPr lang="de-DE" dirty="0" err="1" smtClean="0"/>
              <a:t>Contributions</a:t>
            </a:r>
            <a:r>
              <a:rPr lang="de-DE" dirty="0" smtClean="0"/>
              <a:t> </a:t>
            </a:r>
            <a:r>
              <a:rPr lang="de-DE" dirty="0" err="1"/>
              <a:t>from</a:t>
            </a:r>
            <a:r>
              <a:rPr lang="de-DE" dirty="0"/>
              <a:t> </a:t>
            </a:r>
            <a:r>
              <a:rPr lang="de-DE" dirty="0" err="1"/>
              <a:t>India</a:t>
            </a:r>
            <a:r>
              <a:rPr lang="de-DE" dirty="0"/>
              <a:t> (IPR) </a:t>
            </a:r>
            <a:r>
              <a:rPr lang="de-DE" dirty="0" err="1"/>
              <a:t>and</a:t>
            </a:r>
            <a:r>
              <a:rPr lang="de-DE" dirty="0"/>
              <a:t> </a:t>
            </a:r>
            <a:r>
              <a:rPr lang="de-DE" dirty="0" smtClean="0"/>
              <a:t>Ukraine</a:t>
            </a:r>
            <a:endParaRPr lang="de-DE" dirty="0"/>
          </a:p>
        </p:txBody>
      </p:sp>
      <p:sp>
        <p:nvSpPr>
          <p:cNvPr id="5" name="Textfeld 4"/>
          <p:cNvSpPr txBox="1"/>
          <p:nvPr/>
        </p:nvSpPr>
        <p:spPr>
          <a:xfrm>
            <a:off x="6384032" y="764704"/>
            <a:ext cx="4104456" cy="369332"/>
          </a:xfrm>
          <a:prstGeom prst="rect">
            <a:avLst/>
          </a:prstGeom>
          <a:noFill/>
        </p:spPr>
        <p:txBody>
          <a:bodyPr wrap="square" rtlCol="0">
            <a:spAutoFit/>
          </a:bodyPr>
          <a:lstStyle/>
          <a:p>
            <a:r>
              <a:rPr lang="de-DE" dirty="0" smtClean="0"/>
              <a:t>ORB5-EUTERPE </a:t>
            </a:r>
            <a:r>
              <a:rPr lang="de-DE" dirty="0" err="1" smtClean="0"/>
              <a:t>community</a:t>
            </a:r>
            <a:r>
              <a:rPr lang="de-DE" dirty="0" smtClean="0"/>
              <a:t> (EU)</a:t>
            </a:r>
            <a:endParaRPr lang="en-US" dirty="0"/>
          </a:p>
        </p:txBody>
      </p:sp>
      <p:sp>
        <p:nvSpPr>
          <p:cNvPr id="9" name="Textfeld 8"/>
          <p:cNvSpPr txBox="1"/>
          <p:nvPr/>
        </p:nvSpPr>
        <p:spPr>
          <a:xfrm>
            <a:off x="191344" y="1178159"/>
            <a:ext cx="6066674" cy="2585323"/>
          </a:xfrm>
          <a:prstGeom prst="rect">
            <a:avLst/>
          </a:prstGeom>
          <a:noFill/>
        </p:spPr>
        <p:txBody>
          <a:bodyPr wrap="square" rtlCol="0">
            <a:spAutoFit/>
          </a:bodyPr>
          <a:lstStyle/>
          <a:p>
            <a:pPr marL="285750" indent="-285750">
              <a:buFont typeface="Wingdings" panose="05000000000000000000" pitchFamily="2" charset="2"/>
              <a:buChar char="v"/>
            </a:pPr>
            <a:r>
              <a:rPr lang="de-DE" dirty="0"/>
              <a:t>Global </a:t>
            </a:r>
            <a:r>
              <a:rPr lang="de-DE" dirty="0" err="1"/>
              <a:t>nonlinear</a:t>
            </a:r>
            <a:r>
              <a:rPr lang="de-DE" dirty="0"/>
              <a:t> gyrokinetic </a:t>
            </a:r>
            <a:r>
              <a:rPr lang="de-DE" dirty="0" err="1"/>
              <a:t>particle</a:t>
            </a:r>
            <a:r>
              <a:rPr lang="de-DE" dirty="0"/>
              <a:t>-in-</a:t>
            </a:r>
            <a:r>
              <a:rPr lang="de-DE" dirty="0" err="1"/>
              <a:t>cell</a:t>
            </a:r>
            <a:r>
              <a:rPr lang="de-DE" dirty="0"/>
              <a:t> </a:t>
            </a:r>
            <a:r>
              <a:rPr lang="de-DE" dirty="0" err="1"/>
              <a:t>codes</a:t>
            </a:r>
            <a:endParaRPr lang="de-DE" dirty="0"/>
          </a:p>
          <a:p>
            <a:pPr marL="285750" indent="-285750">
              <a:buFont typeface="Wingdings" panose="05000000000000000000" pitchFamily="2" charset="2"/>
              <a:buChar char="v"/>
            </a:pPr>
            <a:r>
              <a:rPr lang="de-DE" dirty="0" err="1"/>
              <a:t>Electromagnetic</a:t>
            </a:r>
            <a:r>
              <a:rPr lang="de-DE" dirty="0"/>
              <a:t>, </a:t>
            </a:r>
            <a:r>
              <a:rPr lang="de-DE" dirty="0" err="1"/>
              <a:t>kinetic</a:t>
            </a:r>
            <a:r>
              <a:rPr lang="de-DE" dirty="0"/>
              <a:t> </a:t>
            </a:r>
            <a:r>
              <a:rPr lang="de-DE" dirty="0" err="1"/>
              <a:t>electrons</a:t>
            </a:r>
            <a:r>
              <a:rPr lang="de-DE" dirty="0"/>
              <a:t>, </a:t>
            </a:r>
            <a:r>
              <a:rPr lang="de-DE" dirty="0" err="1"/>
              <a:t>collision</a:t>
            </a:r>
            <a:r>
              <a:rPr lang="de-DE" dirty="0"/>
              <a:t> </a:t>
            </a:r>
            <a:r>
              <a:rPr lang="de-DE" dirty="0" err="1"/>
              <a:t>operators</a:t>
            </a:r>
            <a:endParaRPr lang="de-DE" dirty="0"/>
          </a:p>
          <a:p>
            <a:pPr marL="285750" indent="-285750">
              <a:buFont typeface="Wingdings" panose="05000000000000000000" pitchFamily="2" charset="2"/>
              <a:buChar char="v"/>
            </a:pPr>
            <a:r>
              <a:rPr lang="de-DE" dirty="0" err="1"/>
              <a:t>Arbitrary-wavelength</a:t>
            </a:r>
            <a:r>
              <a:rPr lang="de-DE" dirty="0"/>
              <a:t> </a:t>
            </a:r>
            <a:r>
              <a:rPr lang="de-DE" dirty="0" err="1"/>
              <a:t>solver</a:t>
            </a:r>
            <a:r>
              <a:rPr lang="de-DE" dirty="0"/>
              <a:t>, </a:t>
            </a:r>
            <a:r>
              <a:rPr lang="de-DE" dirty="0" err="1"/>
              <a:t>model</a:t>
            </a:r>
            <a:r>
              <a:rPr lang="de-DE" dirty="0"/>
              <a:t> </a:t>
            </a:r>
            <a:r>
              <a:rPr lang="de-DE" dirty="0" err="1"/>
              <a:t>for</a:t>
            </a:r>
            <a:r>
              <a:rPr lang="de-DE" dirty="0"/>
              <a:t> </a:t>
            </a:r>
            <a:r>
              <a:rPr lang="de-DE" dirty="0" smtClean="0"/>
              <a:t>𝛿𝐵</a:t>
            </a:r>
            <a:r>
              <a:rPr lang="de-DE" baseline="-25000" dirty="0"/>
              <a:t>|| </a:t>
            </a:r>
            <a:r>
              <a:rPr lang="de-DE" dirty="0" err="1" smtClean="0"/>
              <a:t>available</a:t>
            </a:r>
            <a:endParaRPr lang="de-DE" dirty="0"/>
          </a:p>
          <a:p>
            <a:pPr marL="285750" indent="-285750">
              <a:buFont typeface="Wingdings" panose="05000000000000000000" pitchFamily="2" charset="2"/>
              <a:buChar char="v"/>
            </a:pPr>
            <a:r>
              <a:rPr lang="de-DE" dirty="0" err="1"/>
              <a:t>Both</a:t>
            </a:r>
            <a:r>
              <a:rPr lang="de-DE" dirty="0"/>
              <a:t> </a:t>
            </a:r>
            <a:r>
              <a:rPr lang="de-DE" dirty="0" err="1"/>
              <a:t>codes</a:t>
            </a:r>
            <a:r>
              <a:rPr lang="de-DE" dirty="0"/>
              <a:t> </a:t>
            </a:r>
            <a:r>
              <a:rPr lang="de-DE" dirty="0" err="1"/>
              <a:t>started</a:t>
            </a:r>
            <a:r>
              <a:rPr lang="de-DE" dirty="0"/>
              <a:t> </a:t>
            </a:r>
            <a:r>
              <a:rPr lang="de-DE" dirty="0" smtClean="0"/>
              <a:t>at SPC EPFL Lausanne, </a:t>
            </a:r>
            <a:r>
              <a:rPr lang="de-DE" dirty="0" err="1" smtClean="0"/>
              <a:t>closely</a:t>
            </a:r>
            <a:r>
              <a:rPr lang="de-DE" dirty="0" smtClean="0"/>
              <a:t> </a:t>
            </a:r>
            <a:r>
              <a:rPr lang="de-DE" dirty="0" err="1" smtClean="0"/>
              <a:t>related</a:t>
            </a:r>
            <a:endParaRPr lang="de-DE" dirty="0"/>
          </a:p>
          <a:p>
            <a:pPr marL="285750" indent="-285750">
              <a:buFont typeface="Wingdings" panose="05000000000000000000" pitchFamily="2" charset="2"/>
              <a:buChar char="v"/>
            </a:pPr>
            <a:r>
              <a:rPr lang="de-DE" dirty="0"/>
              <a:t>EUTERPE </a:t>
            </a:r>
            <a:r>
              <a:rPr lang="de-DE" dirty="0" err="1"/>
              <a:t>developed</a:t>
            </a:r>
            <a:r>
              <a:rPr lang="de-DE" dirty="0"/>
              <a:t> </a:t>
            </a:r>
            <a:r>
              <a:rPr lang="de-DE" dirty="0" err="1"/>
              <a:t>specifically</a:t>
            </a:r>
            <a:r>
              <a:rPr lang="de-DE" dirty="0"/>
              <a:t> </a:t>
            </a:r>
            <a:r>
              <a:rPr lang="de-DE" dirty="0" err="1"/>
              <a:t>for</a:t>
            </a:r>
            <a:r>
              <a:rPr lang="de-DE" dirty="0"/>
              <a:t> stellarator </a:t>
            </a:r>
            <a:r>
              <a:rPr lang="de-DE" dirty="0" err="1"/>
              <a:t>research</a:t>
            </a:r>
            <a:endParaRPr lang="de-DE" dirty="0"/>
          </a:p>
          <a:p>
            <a:pPr marL="285750" indent="-285750">
              <a:buFont typeface="Wingdings" panose="05000000000000000000" pitchFamily="2" charset="2"/>
              <a:buChar char="v"/>
            </a:pPr>
            <a:r>
              <a:rPr lang="de-DE" dirty="0"/>
              <a:t>Codes </a:t>
            </a:r>
            <a:r>
              <a:rPr lang="de-DE" dirty="0" err="1"/>
              <a:t>are</a:t>
            </a:r>
            <a:r>
              <a:rPr lang="de-DE" dirty="0"/>
              <a:t> </a:t>
            </a:r>
            <a:r>
              <a:rPr lang="de-DE" dirty="0" err="1"/>
              <a:t>supported</a:t>
            </a:r>
            <a:r>
              <a:rPr lang="de-DE" dirty="0"/>
              <a:t> </a:t>
            </a:r>
            <a:r>
              <a:rPr lang="de-DE" dirty="0" err="1"/>
              <a:t>by</a:t>
            </a:r>
            <a:r>
              <a:rPr lang="de-DE" dirty="0"/>
              <a:t> EUROfusion (e.g. E-TASC</a:t>
            </a:r>
            <a:r>
              <a:rPr lang="de-DE" dirty="0" smtClean="0"/>
              <a:t>)</a:t>
            </a:r>
          </a:p>
          <a:p>
            <a:pPr marL="285750" indent="-285750">
              <a:buFont typeface="Wingdings" panose="05000000000000000000" pitchFamily="2" charset="2"/>
              <a:buChar char="v"/>
            </a:pPr>
            <a:r>
              <a:rPr lang="de-DE" dirty="0" err="1" smtClean="0"/>
              <a:t>Since</a:t>
            </a:r>
            <a:r>
              <a:rPr lang="de-DE" dirty="0" smtClean="0"/>
              <a:t> June 2025: </a:t>
            </a:r>
            <a:r>
              <a:rPr lang="de-DE" dirty="0" err="1" smtClean="0"/>
              <a:t>joint</a:t>
            </a:r>
            <a:r>
              <a:rPr lang="de-DE" dirty="0" smtClean="0"/>
              <a:t> </a:t>
            </a:r>
            <a:r>
              <a:rPr lang="de-DE" dirty="0" err="1" smtClean="0"/>
              <a:t>project</a:t>
            </a:r>
            <a:r>
              <a:rPr lang="de-DE" dirty="0" smtClean="0"/>
              <a:t>, </a:t>
            </a:r>
            <a:r>
              <a:rPr lang="de-DE" dirty="0" err="1" smtClean="0"/>
              <a:t>single</a:t>
            </a:r>
            <a:r>
              <a:rPr lang="de-DE" dirty="0" smtClean="0"/>
              <a:t> </a:t>
            </a:r>
            <a:r>
              <a:rPr lang="de-DE" dirty="0" err="1" smtClean="0"/>
              <a:t>repository</a:t>
            </a:r>
            <a:endParaRPr lang="de-DE" dirty="0" smtClean="0"/>
          </a:p>
          <a:p>
            <a:pPr marL="285750" indent="-285750">
              <a:buFont typeface="Wingdings" panose="05000000000000000000" pitchFamily="2" charset="2"/>
              <a:buChar char="v"/>
            </a:pPr>
            <a:r>
              <a:rPr lang="de-DE" dirty="0" smtClean="0"/>
              <a:t>T</a:t>
            </a:r>
            <a:r>
              <a:rPr lang="en-US" dirty="0"/>
              <a:t>he codes can further converge to a single </a:t>
            </a:r>
            <a:r>
              <a:rPr lang="en-US" dirty="0" smtClean="0"/>
              <a:t>codebase</a:t>
            </a:r>
            <a:endParaRPr lang="de-DE" dirty="0" smtClean="0"/>
          </a:p>
          <a:p>
            <a:pPr marL="285750" indent="-285750">
              <a:buFont typeface="Wingdings" panose="05000000000000000000" pitchFamily="2" charset="2"/>
              <a:buChar char="v"/>
            </a:pPr>
            <a:endParaRPr lang="en-US" dirty="0"/>
          </a:p>
        </p:txBody>
      </p:sp>
      <p:pic>
        <p:nvPicPr>
          <p:cNvPr id="10" name="Grafik 9"/>
          <p:cNvPicPr>
            <a:picLocks noChangeAspect="1"/>
          </p:cNvPicPr>
          <p:nvPr/>
        </p:nvPicPr>
        <p:blipFill>
          <a:blip r:embed="rId3"/>
          <a:stretch>
            <a:fillRect/>
          </a:stretch>
        </p:blipFill>
        <p:spPr>
          <a:xfrm>
            <a:off x="191344" y="3763482"/>
            <a:ext cx="5537202" cy="2465654"/>
          </a:xfrm>
          <a:prstGeom prst="rect">
            <a:avLst/>
          </a:prstGeom>
        </p:spPr>
      </p:pic>
      <p:sp>
        <p:nvSpPr>
          <p:cNvPr id="3" name="Textfeld 2"/>
          <p:cNvSpPr txBox="1"/>
          <p:nvPr/>
        </p:nvSpPr>
        <p:spPr>
          <a:xfrm>
            <a:off x="7608168" y="5763618"/>
            <a:ext cx="4248472" cy="707886"/>
          </a:xfrm>
          <a:prstGeom prst="rect">
            <a:avLst/>
          </a:prstGeom>
          <a:noFill/>
        </p:spPr>
        <p:txBody>
          <a:bodyPr wrap="square" rtlCol="0">
            <a:spAutoFit/>
          </a:bodyPr>
          <a:lstStyle/>
          <a:p>
            <a:r>
              <a:rPr lang="de-DE" sz="2000" b="1" u="sng" dirty="0" err="1" smtClean="0">
                <a:solidFill>
                  <a:srgbClr val="C00000"/>
                </a:solidFill>
              </a:rPr>
              <a:t>Crucial</a:t>
            </a:r>
            <a:r>
              <a:rPr lang="de-DE" sz="2000" b="1" u="sng" dirty="0" smtClean="0">
                <a:solidFill>
                  <a:srgbClr val="C00000"/>
                </a:solidFill>
              </a:rPr>
              <a:t> </a:t>
            </a:r>
            <a:r>
              <a:rPr lang="de-DE" sz="2000" b="1" u="sng" dirty="0" err="1" smtClean="0">
                <a:solidFill>
                  <a:srgbClr val="C00000"/>
                </a:solidFill>
              </a:rPr>
              <a:t>role</a:t>
            </a:r>
            <a:r>
              <a:rPr lang="de-DE" sz="2000" b="1" u="sng" dirty="0" smtClean="0">
                <a:solidFill>
                  <a:srgbClr val="C00000"/>
                </a:solidFill>
              </a:rPr>
              <a:t> </a:t>
            </a:r>
            <a:r>
              <a:rPr lang="de-DE" sz="2000" b="1" u="sng" dirty="0" err="1" smtClean="0">
                <a:solidFill>
                  <a:srgbClr val="C00000"/>
                </a:solidFill>
              </a:rPr>
              <a:t>played</a:t>
            </a:r>
            <a:r>
              <a:rPr lang="de-DE" sz="2000" b="1" u="sng" dirty="0" smtClean="0">
                <a:solidFill>
                  <a:srgbClr val="C00000"/>
                </a:solidFill>
              </a:rPr>
              <a:t> </a:t>
            </a:r>
            <a:r>
              <a:rPr lang="de-DE" sz="2000" b="1" u="sng" dirty="0" err="1" smtClean="0">
                <a:solidFill>
                  <a:srgbClr val="C00000"/>
                </a:solidFill>
              </a:rPr>
              <a:t>by</a:t>
            </a:r>
            <a:r>
              <a:rPr lang="de-DE" sz="2000" b="1" u="sng" dirty="0" smtClean="0">
                <a:solidFill>
                  <a:srgbClr val="C00000"/>
                </a:solidFill>
              </a:rPr>
              <a:t> EUROfusion!</a:t>
            </a:r>
            <a:r>
              <a:rPr lang="de-DE" sz="2000" dirty="0" smtClean="0"/>
              <a:t> </a:t>
            </a:r>
          </a:p>
          <a:p>
            <a:r>
              <a:rPr lang="de-DE" sz="2000" dirty="0" smtClean="0"/>
              <a:t>(ENR </a:t>
            </a:r>
            <a:r>
              <a:rPr lang="de-DE" sz="2000" dirty="0" err="1" smtClean="0"/>
              <a:t>projects</a:t>
            </a:r>
            <a:r>
              <a:rPr lang="de-DE" sz="2000" dirty="0" smtClean="0"/>
              <a:t> 2014-2024, TSVV-10)</a:t>
            </a:r>
            <a:endParaRPr lang="en-US" sz="2000" dirty="0"/>
          </a:p>
        </p:txBody>
      </p:sp>
    </p:spTree>
    <p:extLst>
      <p:ext uri="{BB962C8B-B14F-4D97-AF65-F5344CB8AC3E}">
        <p14:creationId xmlns:p14="http://schemas.microsoft.com/office/powerpoint/2010/main" val="28288672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6486" y="716054"/>
            <a:ext cx="3943690" cy="3067315"/>
          </a:xfrm>
          <a:prstGeom prst="rect">
            <a:avLst/>
          </a:prstGeom>
        </p:spPr>
      </p:pic>
      <p:sp>
        <p:nvSpPr>
          <p:cNvPr id="2" name="Titre 1"/>
          <p:cNvSpPr>
            <a:spLocks noGrp="1"/>
          </p:cNvSpPr>
          <p:nvPr>
            <p:ph type="title"/>
          </p:nvPr>
        </p:nvSpPr>
        <p:spPr>
          <a:xfrm>
            <a:off x="47328" y="116632"/>
            <a:ext cx="11017224" cy="457200"/>
          </a:xfrm>
        </p:spPr>
        <p:txBody>
          <a:bodyPr/>
          <a:lstStyle/>
          <a:p>
            <a:r>
              <a:rPr lang="de-DE" dirty="0"/>
              <a:t>Gyrokinetic </a:t>
            </a:r>
            <a:r>
              <a:rPr lang="de-DE" dirty="0" err="1"/>
              <a:t>simulations</a:t>
            </a:r>
            <a:r>
              <a:rPr lang="de-DE" dirty="0"/>
              <a:t> </a:t>
            </a:r>
            <a:r>
              <a:rPr lang="de-DE" dirty="0" err="1"/>
              <a:t>of</a:t>
            </a:r>
            <a:r>
              <a:rPr lang="de-DE" dirty="0"/>
              <a:t> </a:t>
            </a:r>
            <a:r>
              <a:rPr lang="de-DE" dirty="0" err="1" smtClean="0"/>
              <a:t>chirping</a:t>
            </a:r>
            <a:r>
              <a:rPr lang="de-DE" dirty="0" smtClean="0"/>
              <a:t> </a:t>
            </a:r>
            <a:r>
              <a:rPr lang="de-DE" dirty="0" err="1" smtClean="0"/>
              <a:t>instabilities</a:t>
            </a:r>
            <a:r>
              <a:rPr lang="de-DE" dirty="0" smtClean="0"/>
              <a:t>: </a:t>
            </a:r>
            <a:r>
              <a:rPr lang="de-DE" dirty="0" err="1" smtClean="0"/>
              <a:t>wave-particle</a:t>
            </a:r>
            <a:r>
              <a:rPr lang="de-DE" dirty="0" smtClean="0"/>
              <a:t> </a:t>
            </a:r>
            <a:r>
              <a:rPr lang="de-DE" dirty="0" err="1" smtClean="0"/>
              <a:t>nonlinearity</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11</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sp>
        <p:nvSpPr>
          <p:cNvPr id="8" name="Textfeld 7"/>
          <p:cNvSpPr txBox="1"/>
          <p:nvPr/>
        </p:nvSpPr>
        <p:spPr>
          <a:xfrm>
            <a:off x="8112224" y="1268760"/>
            <a:ext cx="3600400" cy="2031325"/>
          </a:xfrm>
          <a:prstGeom prst="rect">
            <a:avLst/>
          </a:prstGeom>
          <a:noFill/>
        </p:spPr>
        <p:txBody>
          <a:bodyPr wrap="square" rtlCol="0">
            <a:spAutoFit/>
          </a:bodyPr>
          <a:lstStyle/>
          <a:p>
            <a:r>
              <a:rPr lang="de-DE" dirty="0" err="1" smtClean="0"/>
              <a:t>Energetic-particle</a:t>
            </a:r>
            <a:r>
              <a:rPr lang="de-DE" dirty="0" smtClean="0"/>
              <a:t> </a:t>
            </a:r>
            <a:r>
              <a:rPr lang="de-DE" dirty="0" err="1" smtClean="0"/>
              <a:t>driven</a:t>
            </a:r>
            <a:r>
              <a:rPr lang="de-DE" dirty="0" smtClean="0"/>
              <a:t>  </a:t>
            </a:r>
            <a:r>
              <a:rPr lang="de-DE" dirty="0"/>
              <a:t>TAE/EPM </a:t>
            </a:r>
            <a:r>
              <a:rPr lang="de-DE" dirty="0" err="1"/>
              <a:t>instabilities</a:t>
            </a:r>
            <a:r>
              <a:rPr lang="de-DE" dirty="0"/>
              <a:t> in </a:t>
            </a:r>
            <a:r>
              <a:rPr lang="de-DE" dirty="0" smtClean="0"/>
              <a:t>TCV-</a:t>
            </a:r>
            <a:r>
              <a:rPr lang="de-DE" dirty="0" err="1" smtClean="0"/>
              <a:t>shaped</a:t>
            </a:r>
            <a:r>
              <a:rPr lang="de-DE" dirty="0" smtClean="0"/>
              <a:t> </a:t>
            </a:r>
            <a:r>
              <a:rPr lang="de-DE" dirty="0" err="1" smtClean="0"/>
              <a:t>tokamak</a:t>
            </a:r>
            <a:r>
              <a:rPr lang="de-DE" dirty="0" smtClean="0"/>
              <a:t>.</a:t>
            </a:r>
          </a:p>
          <a:p>
            <a:endParaRPr lang="de-DE" dirty="0"/>
          </a:p>
          <a:p>
            <a:r>
              <a:rPr lang="de-DE" dirty="0" err="1" smtClean="0"/>
              <a:t>Coupled</a:t>
            </a:r>
            <a:r>
              <a:rPr lang="de-DE" dirty="0" smtClean="0"/>
              <a:t> </a:t>
            </a:r>
            <a:r>
              <a:rPr lang="de-DE" dirty="0" err="1" smtClean="0"/>
              <a:t>poloidal</a:t>
            </a:r>
            <a:r>
              <a:rPr lang="de-DE" dirty="0" smtClean="0"/>
              <a:t> </a:t>
            </a:r>
            <a:r>
              <a:rPr lang="de-DE" dirty="0" err="1" smtClean="0"/>
              <a:t>harmonics</a:t>
            </a:r>
            <a:r>
              <a:rPr lang="de-DE" dirty="0" smtClean="0"/>
              <a:t> m = -2 </a:t>
            </a:r>
            <a:r>
              <a:rPr lang="de-DE" dirty="0" err="1" smtClean="0"/>
              <a:t>and</a:t>
            </a:r>
            <a:r>
              <a:rPr lang="de-DE" dirty="0" smtClean="0"/>
              <a:t> m = -3. Eigenmode </a:t>
            </a:r>
            <a:r>
              <a:rPr lang="de-DE" dirty="0" err="1" smtClean="0"/>
              <a:t>frequency</a:t>
            </a:r>
            <a:r>
              <a:rPr lang="de-DE" dirty="0" smtClean="0"/>
              <a:t> in </a:t>
            </a:r>
            <a:r>
              <a:rPr lang="de-DE" dirty="0" err="1" smtClean="0"/>
              <a:t>the</a:t>
            </a:r>
            <a:r>
              <a:rPr lang="de-DE" dirty="0" smtClean="0"/>
              <a:t> </a:t>
            </a:r>
            <a:r>
              <a:rPr lang="de-DE" dirty="0" err="1" smtClean="0"/>
              <a:t>toroidal</a:t>
            </a:r>
            <a:r>
              <a:rPr lang="de-DE" dirty="0" smtClean="0"/>
              <a:t> </a:t>
            </a:r>
            <a:r>
              <a:rPr lang="de-DE" dirty="0" err="1" smtClean="0"/>
              <a:t>gap</a:t>
            </a:r>
            <a:r>
              <a:rPr lang="de-DE" dirty="0" smtClean="0"/>
              <a:t>.</a:t>
            </a:r>
          </a:p>
          <a:p>
            <a:endParaRPr lang="en-US" dirty="0"/>
          </a:p>
        </p:txBody>
      </p:sp>
      <p:pic>
        <p:nvPicPr>
          <p:cNvPr id="15" name="Grafik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97" y="794660"/>
            <a:ext cx="3669600" cy="2922372"/>
          </a:xfrm>
          <a:prstGeom prst="rect">
            <a:avLst/>
          </a:prstGeom>
        </p:spPr>
      </p:pic>
      <p:sp>
        <p:nvSpPr>
          <p:cNvPr id="3" name="Textfeld 2"/>
          <p:cNvSpPr txBox="1"/>
          <p:nvPr/>
        </p:nvSpPr>
        <p:spPr>
          <a:xfrm>
            <a:off x="11316580" y="736404"/>
            <a:ext cx="792088" cy="400110"/>
          </a:xfrm>
          <a:prstGeom prst="rect">
            <a:avLst/>
          </a:prstGeom>
          <a:noFill/>
        </p:spPr>
        <p:txBody>
          <a:bodyPr wrap="square" rtlCol="0">
            <a:spAutoFit/>
          </a:bodyPr>
          <a:lstStyle/>
          <a:p>
            <a:r>
              <a:rPr lang="de-DE" sz="2000" b="1" dirty="0" smtClean="0">
                <a:solidFill>
                  <a:schemeClr val="tx2"/>
                </a:solidFill>
              </a:rPr>
              <a:t>ORB5</a:t>
            </a:r>
            <a:endParaRPr lang="en-US" sz="2000" b="1" dirty="0">
              <a:solidFill>
                <a:schemeClr val="tx2"/>
              </a:solidFill>
            </a:endParaRPr>
          </a:p>
        </p:txBody>
      </p:sp>
      <p:sp>
        <p:nvSpPr>
          <p:cNvPr id="5" name="Textfeld 4"/>
          <p:cNvSpPr txBox="1"/>
          <p:nvPr/>
        </p:nvSpPr>
        <p:spPr>
          <a:xfrm rot="16200000">
            <a:off x="-870341" y="2079282"/>
            <a:ext cx="2376269" cy="323165"/>
          </a:xfrm>
          <a:prstGeom prst="rect">
            <a:avLst/>
          </a:prstGeom>
          <a:solidFill>
            <a:schemeClr val="bg1"/>
          </a:solidFill>
        </p:spPr>
        <p:txBody>
          <a:bodyPr wrap="square" rtlCol="0">
            <a:spAutoFit/>
          </a:bodyPr>
          <a:lstStyle/>
          <a:p>
            <a:r>
              <a:rPr lang="de-DE" sz="1400" dirty="0" smtClean="0"/>
              <a:t>        </a:t>
            </a:r>
            <a:r>
              <a:rPr lang="de-DE" sz="1500" dirty="0" err="1" smtClean="0"/>
              <a:t>Electrostatic</a:t>
            </a:r>
            <a:r>
              <a:rPr lang="de-DE" sz="1500" dirty="0" smtClean="0"/>
              <a:t> potential</a:t>
            </a:r>
            <a:r>
              <a:rPr lang="de-DE" sz="1400" dirty="0" smtClean="0"/>
              <a:t> </a:t>
            </a:r>
            <a:endParaRPr lang="en-US" sz="1400" dirty="0"/>
          </a:p>
        </p:txBody>
      </p:sp>
      <p:sp>
        <p:nvSpPr>
          <p:cNvPr id="6" name="Textfeld 5"/>
          <p:cNvSpPr txBox="1"/>
          <p:nvPr/>
        </p:nvSpPr>
        <p:spPr>
          <a:xfrm>
            <a:off x="4583832" y="729571"/>
            <a:ext cx="2520280" cy="323165"/>
          </a:xfrm>
          <a:prstGeom prst="rect">
            <a:avLst/>
          </a:prstGeom>
          <a:solidFill>
            <a:schemeClr val="bg1"/>
          </a:solidFill>
        </p:spPr>
        <p:txBody>
          <a:bodyPr wrap="square" rtlCol="0">
            <a:spAutoFit/>
          </a:bodyPr>
          <a:lstStyle/>
          <a:p>
            <a:r>
              <a:rPr lang="de-DE" sz="1500" dirty="0" smtClean="0"/>
              <a:t>FFT </a:t>
            </a:r>
            <a:r>
              <a:rPr lang="de-DE" sz="1500" dirty="0" err="1" smtClean="0"/>
              <a:t>of</a:t>
            </a:r>
            <a:r>
              <a:rPr lang="de-DE" sz="1500" dirty="0" smtClean="0"/>
              <a:t> </a:t>
            </a:r>
            <a:r>
              <a:rPr lang="de-DE" sz="1500" dirty="0" err="1" smtClean="0"/>
              <a:t>electrostatic</a:t>
            </a:r>
            <a:r>
              <a:rPr lang="de-DE" sz="1500" dirty="0" smtClean="0"/>
              <a:t> potential</a:t>
            </a:r>
            <a:endParaRPr lang="en-US" sz="1500" dirty="0"/>
          </a:p>
        </p:txBody>
      </p:sp>
      <p:sp>
        <p:nvSpPr>
          <p:cNvPr id="7" name="Textfeld 6"/>
          <p:cNvSpPr txBox="1"/>
          <p:nvPr/>
        </p:nvSpPr>
        <p:spPr>
          <a:xfrm>
            <a:off x="4188586" y="3491716"/>
            <a:ext cx="3203558" cy="307777"/>
          </a:xfrm>
          <a:prstGeom prst="rect">
            <a:avLst/>
          </a:prstGeom>
          <a:solidFill>
            <a:schemeClr val="bg1"/>
          </a:solidFill>
        </p:spPr>
        <p:txBody>
          <a:bodyPr wrap="square" rtlCol="0">
            <a:spAutoFit/>
          </a:bodyPr>
          <a:lstStyle/>
          <a:p>
            <a:r>
              <a:rPr lang="de-DE" sz="1400" dirty="0" smtClean="0"/>
              <a:t>                          Minor </a:t>
            </a:r>
            <a:r>
              <a:rPr lang="de-DE" sz="1400" dirty="0" err="1" smtClean="0"/>
              <a:t>radius</a:t>
            </a:r>
            <a:endParaRPr lang="en-US" sz="1400" dirty="0"/>
          </a:p>
        </p:txBody>
      </p:sp>
      <p:sp>
        <p:nvSpPr>
          <p:cNvPr id="12" name="Textfeld 11"/>
          <p:cNvSpPr txBox="1"/>
          <p:nvPr/>
        </p:nvSpPr>
        <p:spPr>
          <a:xfrm>
            <a:off x="484400" y="713267"/>
            <a:ext cx="3168352" cy="323165"/>
          </a:xfrm>
          <a:prstGeom prst="rect">
            <a:avLst/>
          </a:prstGeom>
          <a:solidFill>
            <a:schemeClr val="bg1"/>
          </a:solidFill>
        </p:spPr>
        <p:txBody>
          <a:bodyPr wrap="square" rtlCol="0">
            <a:spAutoFit/>
          </a:bodyPr>
          <a:lstStyle/>
          <a:p>
            <a:r>
              <a:rPr lang="de-DE" sz="1500" dirty="0" smtClean="0"/>
              <a:t>    </a:t>
            </a:r>
            <a:r>
              <a:rPr lang="de-DE" sz="1400" dirty="0" smtClean="0"/>
              <a:t> </a:t>
            </a:r>
            <a:r>
              <a:rPr lang="de-DE" sz="1400" dirty="0" err="1" smtClean="0"/>
              <a:t>Poloidal</a:t>
            </a:r>
            <a:r>
              <a:rPr lang="de-DE" sz="1400" dirty="0" smtClean="0"/>
              <a:t> </a:t>
            </a:r>
            <a:r>
              <a:rPr lang="de-DE" sz="1400" dirty="0" err="1" smtClean="0"/>
              <a:t>harmonics</a:t>
            </a:r>
            <a:r>
              <a:rPr lang="de-DE" sz="1400" dirty="0" smtClean="0"/>
              <a:t> (TAE </a:t>
            </a:r>
            <a:r>
              <a:rPr lang="de-DE" sz="1400" dirty="0" err="1" smtClean="0"/>
              <a:t>mode</a:t>
            </a:r>
            <a:r>
              <a:rPr lang="de-DE" sz="1400" dirty="0" smtClean="0"/>
              <a:t>)</a:t>
            </a:r>
            <a:endParaRPr lang="en-US" sz="1400" dirty="0"/>
          </a:p>
        </p:txBody>
      </p:sp>
      <p:sp>
        <p:nvSpPr>
          <p:cNvPr id="13" name="Textfeld 12"/>
          <p:cNvSpPr txBox="1"/>
          <p:nvPr/>
        </p:nvSpPr>
        <p:spPr>
          <a:xfrm rot="16200000">
            <a:off x="2851652" y="2189107"/>
            <a:ext cx="2436502" cy="307777"/>
          </a:xfrm>
          <a:prstGeom prst="rect">
            <a:avLst/>
          </a:prstGeom>
          <a:solidFill>
            <a:schemeClr val="bg1"/>
          </a:solidFill>
        </p:spPr>
        <p:txBody>
          <a:bodyPr wrap="square" rtlCol="0">
            <a:spAutoFit/>
          </a:bodyPr>
          <a:lstStyle/>
          <a:p>
            <a:r>
              <a:rPr lang="de-DE" sz="1400" dirty="0" smtClean="0"/>
              <a:t>        </a:t>
            </a:r>
            <a:r>
              <a:rPr lang="de-DE" sz="1400" dirty="0" err="1" smtClean="0"/>
              <a:t>Frequency</a:t>
            </a:r>
            <a:r>
              <a:rPr lang="de-DE" sz="1400" dirty="0" smtClean="0"/>
              <a:t> </a:t>
            </a:r>
            <a:r>
              <a:rPr lang="de-DE" sz="1400" dirty="0" err="1" smtClean="0"/>
              <a:t>of</a:t>
            </a:r>
            <a:r>
              <a:rPr lang="de-DE" sz="1400" dirty="0" smtClean="0"/>
              <a:t> </a:t>
            </a:r>
            <a:r>
              <a:rPr lang="de-DE" sz="1400" dirty="0" err="1" smtClean="0"/>
              <a:t>the</a:t>
            </a:r>
            <a:r>
              <a:rPr lang="de-DE" sz="1400" dirty="0" smtClean="0"/>
              <a:t> TAE </a:t>
            </a:r>
            <a:endParaRPr lang="en-US" sz="1400" dirty="0"/>
          </a:p>
        </p:txBody>
      </p:sp>
      <p:sp>
        <p:nvSpPr>
          <p:cNvPr id="17" name="Textfeld 16"/>
          <p:cNvSpPr txBox="1"/>
          <p:nvPr/>
        </p:nvSpPr>
        <p:spPr>
          <a:xfrm>
            <a:off x="444170" y="3429000"/>
            <a:ext cx="3203558" cy="307777"/>
          </a:xfrm>
          <a:prstGeom prst="rect">
            <a:avLst/>
          </a:prstGeom>
          <a:solidFill>
            <a:schemeClr val="bg1"/>
          </a:solidFill>
        </p:spPr>
        <p:txBody>
          <a:bodyPr wrap="square" rtlCol="0">
            <a:spAutoFit/>
          </a:bodyPr>
          <a:lstStyle/>
          <a:p>
            <a:r>
              <a:rPr lang="de-DE" sz="1400" dirty="0" smtClean="0"/>
              <a:t>                          Minor </a:t>
            </a:r>
            <a:r>
              <a:rPr lang="de-DE" sz="1400" dirty="0" err="1" smtClean="0"/>
              <a:t>radius</a:t>
            </a:r>
            <a:endParaRPr lang="en-US" sz="1400" dirty="0"/>
          </a:p>
        </p:txBody>
      </p:sp>
      <p:sp>
        <p:nvSpPr>
          <p:cNvPr id="9" name="Textfeld 8"/>
          <p:cNvSpPr txBox="1"/>
          <p:nvPr/>
        </p:nvSpPr>
        <p:spPr>
          <a:xfrm rot="2745079">
            <a:off x="5567411" y="1318749"/>
            <a:ext cx="1080120" cy="323165"/>
          </a:xfrm>
          <a:prstGeom prst="rect">
            <a:avLst/>
          </a:prstGeom>
          <a:noFill/>
        </p:spPr>
        <p:txBody>
          <a:bodyPr wrap="square" rtlCol="0">
            <a:spAutoFit/>
          </a:bodyPr>
          <a:lstStyle/>
          <a:p>
            <a:r>
              <a:rPr lang="de-DE" sz="1500" dirty="0" err="1" smtClean="0">
                <a:solidFill>
                  <a:schemeClr val="bg1"/>
                </a:solidFill>
              </a:rPr>
              <a:t>continuum</a:t>
            </a:r>
            <a:endParaRPr lang="en-US" sz="1500" dirty="0">
              <a:solidFill>
                <a:schemeClr val="bg1"/>
              </a:solidFill>
            </a:endParaRPr>
          </a:p>
        </p:txBody>
      </p:sp>
      <p:sp>
        <p:nvSpPr>
          <p:cNvPr id="10" name="Textfeld 9"/>
          <p:cNvSpPr txBox="1"/>
          <p:nvPr/>
        </p:nvSpPr>
        <p:spPr>
          <a:xfrm>
            <a:off x="5519936" y="2457763"/>
            <a:ext cx="504056" cy="323165"/>
          </a:xfrm>
          <a:prstGeom prst="rect">
            <a:avLst/>
          </a:prstGeom>
          <a:noFill/>
        </p:spPr>
        <p:txBody>
          <a:bodyPr wrap="square" rtlCol="0">
            <a:spAutoFit/>
          </a:bodyPr>
          <a:lstStyle/>
          <a:p>
            <a:r>
              <a:rPr lang="de-DE" sz="1500" dirty="0" smtClean="0">
                <a:solidFill>
                  <a:schemeClr val="accent6"/>
                </a:solidFill>
              </a:rPr>
              <a:t>TAE</a:t>
            </a:r>
            <a:endParaRPr lang="en-US" sz="1500" dirty="0">
              <a:solidFill>
                <a:schemeClr val="accent6"/>
              </a:solidFill>
            </a:endParaRPr>
          </a:p>
        </p:txBody>
      </p:sp>
    </p:spTree>
    <p:extLst>
      <p:ext uri="{BB962C8B-B14F-4D97-AF65-F5344CB8AC3E}">
        <p14:creationId xmlns:p14="http://schemas.microsoft.com/office/powerpoint/2010/main" val="35171893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6486" y="716054"/>
            <a:ext cx="3943690" cy="3067315"/>
          </a:xfrm>
          <a:prstGeom prst="rect">
            <a:avLst/>
          </a:prstGeom>
        </p:spPr>
      </p:pic>
      <p:sp>
        <p:nvSpPr>
          <p:cNvPr id="2" name="Titre 1"/>
          <p:cNvSpPr>
            <a:spLocks noGrp="1"/>
          </p:cNvSpPr>
          <p:nvPr>
            <p:ph type="title"/>
          </p:nvPr>
        </p:nvSpPr>
        <p:spPr>
          <a:xfrm>
            <a:off x="47328" y="116632"/>
            <a:ext cx="11017224" cy="457200"/>
          </a:xfrm>
        </p:spPr>
        <p:txBody>
          <a:bodyPr/>
          <a:lstStyle/>
          <a:p>
            <a:r>
              <a:rPr lang="de-DE" dirty="0"/>
              <a:t>Gyrokinetic </a:t>
            </a:r>
            <a:r>
              <a:rPr lang="de-DE" dirty="0" err="1"/>
              <a:t>simulations</a:t>
            </a:r>
            <a:r>
              <a:rPr lang="de-DE" dirty="0"/>
              <a:t> </a:t>
            </a:r>
            <a:r>
              <a:rPr lang="de-DE" dirty="0" err="1"/>
              <a:t>of</a:t>
            </a:r>
            <a:r>
              <a:rPr lang="de-DE" dirty="0"/>
              <a:t> </a:t>
            </a:r>
            <a:r>
              <a:rPr lang="de-DE" dirty="0" err="1" smtClean="0"/>
              <a:t>chirping</a:t>
            </a:r>
            <a:r>
              <a:rPr lang="de-DE" dirty="0" smtClean="0"/>
              <a:t> </a:t>
            </a:r>
            <a:r>
              <a:rPr lang="de-DE" dirty="0" err="1" smtClean="0"/>
              <a:t>instabilities</a:t>
            </a:r>
            <a:r>
              <a:rPr lang="de-DE" dirty="0" smtClean="0"/>
              <a:t>: </a:t>
            </a:r>
            <a:r>
              <a:rPr lang="de-DE" dirty="0" err="1" smtClean="0"/>
              <a:t>wave-particle</a:t>
            </a:r>
            <a:r>
              <a:rPr lang="de-DE" dirty="0" smtClean="0"/>
              <a:t> </a:t>
            </a:r>
            <a:r>
              <a:rPr lang="de-DE" dirty="0" err="1" smtClean="0"/>
              <a:t>nonlinearity</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12</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pic>
        <p:nvPicPr>
          <p:cNvPr id="15" name="Grafi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97" y="794660"/>
            <a:ext cx="3669600" cy="2922372"/>
          </a:xfrm>
          <a:prstGeom prst="rect">
            <a:avLst/>
          </a:prstGeom>
        </p:spPr>
      </p:pic>
      <p:sp>
        <p:nvSpPr>
          <p:cNvPr id="3" name="Textfeld 2"/>
          <p:cNvSpPr txBox="1"/>
          <p:nvPr/>
        </p:nvSpPr>
        <p:spPr>
          <a:xfrm>
            <a:off x="11316580" y="736404"/>
            <a:ext cx="792088" cy="400110"/>
          </a:xfrm>
          <a:prstGeom prst="rect">
            <a:avLst/>
          </a:prstGeom>
          <a:noFill/>
        </p:spPr>
        <p:txBody>
          <a:bodyPr wrap="square" rtlCol="0">
            <a:spAutoFit/>
          </a:bodyPr>
          <a:lstStyle/>
          <a:p>
            <a:r>
              <a:rPr lang="de-DE" sz="2000" b="1" dirty="0" smtClean="0">
                <a:solidFill>
                  <a:schemeClr val="tx2"/>
                </a:solidFill>
              </a:rPr>
              <a:t>ORB5</a:t>
            </a:r>
            <a:endParaRPr lang="en-US" sz="2000" b="1" dirty="0">
              <a:solidFill>
                <a:schemeClr val="tx2"/>
              </a:solidFill>
            </a:endParaRPr>
          </a:p>
        </p:txBody>
      </p:sp>
      <p:sp>
        <p:nvSpPr>
          <p:cNvPr id="5" name="Textfeld 4"/>
          <p:cNvSpPr txBox="1"/>
          <p:nvPr/>
        </p:nvSpPr>
        <p:spPr>
          <a:xfrm rot="16200000">
            <a:off x="-870341" y="2079282"/>
            <a:ext cx="2376269" cy="323165"/>
          </a:xfrm>
          <a:prstGeom prst="rect">
            <a:avLst/>
          </a:prstGeom>
          <a:solidFill>
            <a:schemeClr val="bg1"/>
          </a:solidFill>
        </p:spPr>
        <p:txBody>
          <a:bodyPr wrap="square" rtlCol="0">
            <a:spAutoFit/>
          </a:bodyPr>
          <a:lstStyle/>
          <a:p>
            <a:r>
              <a:rPr lang="de-DE" sz="1400" dirty="0" smtClean="0"/>
              <a:t>        </a:t>
            </a:r>
            <a:r>
              <a:rPr lang="de-DE" sz="1500" dirty="0" err="1" smtClean="0"/>
              <a:t>Electrostatic</a:t>
            </a:r>
            <a:r>
              <a:rPr lang="de-DE" sz="1500" dirty="0" smtClean="0"/>
              <a:t> potential</a:t>
            </a:r>
            <a:r>
              <a:rPr lang="de-DE" sz="1400" dirty="0" smtClean="0"/>
              <a:t> </a:t>
            </a:r>
            <a:endParaRPr lang="en-US" sz="1400" dirty="0"/>
          </a:p>
        </p:txBody>
      </p:sp>
      <p:sp>
        <p:nvSpPr>
          <p:cNvPr id="6" name="Textfeld 5"/>
          <p:cNvSpPr txBox="1"/>
          <p:nvPr/>
        </p:nvSpPr>
        <p:spPr>
          <a:xfrm>
            <a:off x="4583832" y="729571"/>
            <a:ext cx="2520280" cy="323165"/>
          </a:xfrm>
          <a:prstGeom prst="rect">
            <a:avLst/>
          </a:prstGeom>
          <a:solidFill>
            <a:schemeClr val="bg1"/>
          </a:solidFill>
        </p:spPr>
        <p:txBody>
          <a:bodyPr wrap="square" rtlCol="0">
            <a:spAutoFit/>
          </a:bodyPr>
          <a:lstStyle/>
          <a:p>
            <a:r>
              <a:rPr lang="de-DE" sz="1500" dirty="0" smtClean="0"/>
              <a:t>FFT </a:t>
            </a:r>
            <a:r>
              <a:rPr lang="de-DE" sz="1500" dirty="0" err="1" smtClean="0"/>
              <a:t>of</a:t>
            </a:r>
            <a:r>
              <a:rPr lang="de-DE" sz="1500" dirty="0" smtClean="0"/>
              <a:t> </a:t>
            </a:r>
            <a:r>
              <a:rPr lang="de-DE" sz="1500" dirty="0" err="1" smtClean="0"/>
              <a:t>electrostatic</a:t>
            </a:r>
            <a:r>
              <a:rPr lang="de-DE" sz="1500" dirty="0" smtClean="0"/>
              <a:t> potential</a:t>
            </a:r>
            <a:endParaRPr lang="en-US" sz="1500" dirty="0"/>
          </a:p>
        </p:txBody>
      </p:sp>
      <p:sp>
        <p:nvSpPr>
          <p:cNvPr id="12" name="Textfeld 11"/>
          <p:cNvSpPr txBox="1"/>
          <p:nvPr/>
        </p:nvSpPr>
        <p:spPr>
          <a:xfrm>
            <a:off x="484400" y="713267"/>
            <a:ext cx="3168352" cy="323165"/>
          </a:xfrm>
          <a:prstGeom prst="rect">
            <a:avLst/>
          </a:prstGeom>
          <a:solidFill>
            <a:schemeClr val="bg1"/>
          </a:solidFill>
        </p:spPr>
        <p:txBody>
          <a:bodyPr wrap="square" rtlCol="0">
            <a:spAutoFit/>
          </a:bodyPr>
          <a:lstStyle/>
          <a:p>
            <a:r>
              <a:rPr lang="de-DE" sz="1500" dirty="0" smtClean="0"/>
              <a:t>     </a:t>
            </a:r>
            <a:r>
              <a:rPr lang="de-DE" sz="1400" dirty="0" err="1" smtClean="0"/>
              <a:t>Poloidal</a:t>
            </a:r>
            <a:r>
              <a:rPr lang="de-DE" sz="1400" dirty="0" smtClean="0"/>
              <a:t> </a:t>
            </a:r>
            <a:r>
              <a:rPr lang="de-DE" sz="1400" dirty="0" err="1" smtClean="0"/>
              <a:t>harmonics</a:t>
            </a:r>
            <a:r>
              <a:rPr lang="de-DE" sz="1400" dirty="0" smtClean="0"/>
              <a:t> (TAE </a:t>
            </a:r>
            <a:r>
              <a:rPr lang="de-DE" sz="1400" dirty="0" err="1" smtClean="0"/>
              <a:t>mode</a:t>
            </a:r>
            <a:r>
              <a:rPr lang="de-DE" sz="1400" dirty="0" smtClean="0"/>
              <a:t>)</a:t>
            </a:r>
            <a:endParaRPr lang="en-US" sz="1400" dirty="0"/>
          </a:p>
        </p:txBody>
      </p:sp>
      <p:sp>
        <p:nvSpPr>
          <p:cNvPr id="13" name="Textfeld 12"/>
          <p:cNvSpPr txBox="1"/>
          <p:nvPr/>
        </p:nvSpPr>
        <p:spPr>
          <a:xfrm rot="16200000">
            <a:off x="2851652" y="2189107"/>
            <a:ext cx="2436502" cy="307777"/>
          </a:xfrm>
          <a:prstGeom prst="rect">
            <a:avLst/>
          </a:prstGeom>
          <a:solidFill>
            <a:schemeClr val="bg1"/>
          </a:solidFill>
        </p:spPr>
        <p:txBody>
          <a:bodyPr wrap="square" rtlCol="0">
            <a:spAutoFit/>
          </a:bodyPr>
          <a:lstStyle/>
          <a:p>
            <a:r>
              <a:rPr lang="de-DE" sz="1400" dirty="0" smtClean="0"/>
              <a:t>        </a:t>
            </a:r>
            <a:r>
              <a:rPr lang="de-DE" sz="1400" dirty="0" err="1" smtClean="0"/>
              <a:t>Frequency</a:t>
            </a:r>
            <a:r>
              <a:rPr lang="de-DE" sz="1400" dirty="0" smtClean="0"/>
              <a:t> </a:t>
            </a:r>
            <a:r>
              <a:rPr lang="de-DE" sz="1400" dirty="0" err="1" smtClean="0"/>
              <a:t>of</a:t>
            </a:r>
            <a:r>
              <a:rPr lang="de-DE" sz="1400" dirty="0" smtClean="0"/>
              <a:t> </a:t>
            </a:r>
            <a:r>
              <a:rPr lang="de-DE" sz="1400" dirty="0" err="1" smtClean="0"/>
              <a:t>the</a:t>
            </a:r>
            <a:r>
              <a:rPr lang="de-DE" sz="1400" dirty="0" smtClean="0"/>
              <a:t> TAE </a:t>
            </a:r>
            <a:endParaRPr lang="en-US" sz="1400" dirty="0"/>
          </a:p>
        </p:txBody>
      </p:sp>
      <p:sp>
        <p:nvSpPr>
          <p:cNvPr id="17" name="Textfeld 16"/>
          <p:cNvSpPr txBox="1"/>
          <p:nvPr/>
        </p:nvSpPr>
        <p:spPr>
          <a:xfrm>
            <a:off x="444170" y="3429000"/>
            <a:ext cx="3203558" cy="307777"/>
          </a:xfrm>
          <a:prstGeom prst="rect">
            <a:avLst/>
          </a:prstGeom>
          <a:solidFill>
            <a:schemeClr val="bg1"/>
          </a:solidFill>
        </p:spPr>
        <p:txBody>
          <a:bodyPr wrap="square" rtlCol="0">
            <a:spAutoFit/>
          </a:bodyPr>
          <a:lstStyle/>
          <a:p>
            <a:r>
              <a:rPr lang="de-DE" sz="1400" dirty="0" smtClean="0"/>
              <a:t>                          Minor </a:t>
            </a:r>
            <a:r>
              <a:rPr lang="de-DE" sz="1400" dirty="0" err="1" smtClean="0"/>
              <a:t>radius</a:t>
            </a:r>
            <a:endParaRPr lang="en-US" sz="1400" dirty="0"/>
          </a:p>
        </p:txBody>
      </p:sp>
      <p:sp>
        <p:nvSpPr>
          <p:cNvPr id="18" name="Textfeld 17"/>
          <p:cNvSpPr txBox="1"/>
          <p:nvPr/>
        </p:nvSpPr>
        <p:spPr>
          <a:xfrm>
            <a:off x="8112224" y="1268760"/>
            <a:ext cx="3996444" cy="3693319"/>
          </a:xfrm>
          <a:prstGeom prst="rect">
            <a:avLst/>
          </a:prstGeom>
          <a:noFill/>
        </p:spPr>
        <p:txBody>
          <a:bodyPr wrap="square" rtlCol="0">
            <a:spAutoFit/>
          </a:bodyPr>
          <a:lstStyle/>
          <a:p>
            <a:r>
              <a:rPr lang="de-DE" dirty="0" err="1" smtClean="0"/>
              <a:t>Energetic-particle</a:t>
            </a:r>
            <a:r>
              <a:rPr lang="de-DE" dirty="0" smtClean="0"/>
              <a:t> </a:t>
            </a:r>
            <a:r>
              <a:rPr lang="de-DE" dirty="0" err="1" smtClean="0"/>
              <a:t>driven</a:t>
            </a:r>
            <a:r>
              <a:rPr lang="de-DE" dirty="0" smtClean="0"/>
              <a:t>  </a:t>
            </a:r>
            <a:r>
              <a:rPr lang="de-DE" dirty="0"/>
              <a:t>TAE/EPM </a:t>
            </a:r>
            <a:r>
              <a:rPr lang="de-DE" dirty="0" err="1"/>
              <a:t>instabilities</a:t>
            </a:r>
            <a:r>
              <a:rPr lang="de-DE" dirty="0"/>
              <a:t> in </a:t>
            </a:r>
            <a:r>
              <a:rPr lang="de-DE" dirty="0" smtClean="0"/>
              <a:t>TCV-</a:t>
            </a:r>
            <a:r>
              <a:rPr lang="de-DE" dirty="0" err="1" smtClean="0"/>
              <a:t>shaped</a:t>
            </a:r>
            <a:r>
              <a:rPr lang="de-DE" dirty="0" smtClean="0"/>
              <a:t> </a:t>
            </a:r>
            <a:r>
              <a:rPr lang="de-DE" dirty="0" err="1" smtClean="0"/>
              <a:t>tokamak</a:t>
            </a:r>
            <a:r>
              <a:rPr lang="de-DE" dirty="0" smtClean="0"/>
              <a:t>.</a:t>
            </a:r>
          </a:p>
          <a:p>
            <a:endParaRPr lang="de-DE" dirty="0"/>
          </a:p>
          <a:p>
            <a:r>
              <a:rPr lang="de-DE" dirty="0" err="1"/>
              <a:t>Coupled</a:t>
            </a:r>
            <a:r>
              <a:rPr lang="de-DE" dirty="0"/>
              <a:t> </a:t>
            </a:r>
            <a:r>
              <a:rPr lang="de-DE" dirty="0" err="1"/>
              <a:t>poloidal</a:t>
            </a:r>
            <a:r>
              <a:rPr lang="de-DE" dirty="0"/>
              <a:t> </a:t>
            </a:r>
            <a:r>
              <a:rPr lang="de-DE" dirty="0" err="1"/>
              <a:t>harmonics</a:t>
            </a:r>
            <a:r>
              <a:rPr lang="de-DE" dirty="0"/>
              <a:t> m = -2 </a:t>
            </a:r>
            <a:r>
              <a:rPr lang="de-DE" dirty="0" err="1"/>
              <a:t>and</a:t>
            </a:r>
            <a:r>
              <a:rPr lang="de-DE" dirty="0"/>
              <a:t> m = -3. Eigenmode </a:t>
            </a:r>
            <a:r>
              <a:rPr lang="de-DE" dirty="0" err="1"/>
              <a:t>frequency</a:t>
            </a:r>
            <a:r>
              <a:rPr lang="de-DE" dirty="0"/>
              <a:t> in </a:t>
            </a:r>
            <a:r>
              <a:rPr lang="de-DE" dirty="0" err="1"/>
              <a:t>the</a:t>
            </a:r>
            <a:r>
              <a:rPr lang="de-DE" dirty="0"/>
              <a:t> </a:t>
            </a:r>
            <a:r>
              <a:rPr lang="de-DE" dirty="0" err="1"/>
              <a:t>toroidal</a:t>
            </a:r>
            <a:r>
              <a:rPr lang="de-DE" dirty="0"/>
              <a:t> </a:t>
            </a:r>
            <a:r>
              <a:rPr lang="de-DE" dirty="0" err="1"/>
              <a:t>gap</a:t>
            </a:r>
            <a:r>
              <a:rPr lang="de-DE" dirty="0"/>
              <a:t>.</a:t>
            </a:r>
          </a:p>
          <a:p>
            <a:endParaRPr lang="de-DE" dirty="0"/>
          </a:p>
          <a:p>
            <a:r>
              <a:rPr lang="en-US" dirty="0" smtClean="0"/>
              <a:t>“Boomerang</a:t>
            </a:r>
            <a:r>
              <a:rPr lang="en-US" dirty="0"/>
              <a:t>” </a:t>
            </a:r>
            <a:r>
              <a:rPr lang="en-US" dirty="0" smtClean="0"/>
              <a:t>shape of 2D </a:t>
            </a:r>
            <a:r>
              <a:rPr lang="en-US" dirty="0"/>
              <a:t>mode structure </a:t>
            </a:r>
            <a:r>
              <a:rPr lang="en-US" dirty="0" smtClean="0"/>
              <a:t>caused by energetic-particle resonant response.</a:t>
            </a:r>
            <a:endParaRPr lang="en-US" dirty="0"/>
          </a:p>
          <a:p>
            <a:endParaRPr lang="de-DE" dirty="0"/>
          </a:p>
          <a:p>
            <a:r>
              <a:rPr lang="de-DE" dirty="0" smtClean="0"/>
              <a:t>Saturation </a:t>
            </a:r>
            <a:r>
              <a:rPr lang="de-DE" dirty="0" err="1" smtClean="0"/>
              <a:t>amplitude</a:t>
            </a:r>
            <a:r>
              <a:rPr lang="de-DE" dirty="0" smtClean="0"/>
              <a:t> </a:t>
            </a:r>
            <a:r>
              <a:rPr lang="de-DE" dirty="0" err="1" smtClean="0"/>
              <a:t>of</a:t>
            </a:r>
            <a:r>
              <a:rPr lang="de-DE" dirty="0" smtClean="0"/>
              <a:t> </a:t>
            </a:r>
            <a:r>
              <a:rPr lang="de-DE" dirty="0" err="1" smtClean="0"/>
              <a:t>the</a:t>
            </a:r>
            <a:r>
              <a:rPr lang="de-DE" dirty="0" smtClean="0"/>
              <a:t> </a:t>
            </a:r>
            <a:r>
              <a:rPr lang="de-DE" dirty="0" err="1" smtClean="0"/>
              <a:t>instability</a:t>
            </a:r>
            <a:r>
              <a:rPr lang="de-DE" dirty="0" smtClean="0"/>
              <a:t> </a:t>
            </a:r>
            <a:r>
              <a:rPr lang="de-DE" dirty="0" err="1" smtClean="0"/>
              <a:t>determines</a:t>
            </a:r>
            <a:r>
              <a:rPr lang="de-DE" dirty="0" smtClean="0"/>
              <a:t> </a:t>
            </a:r>
            <a:r>
              <a:rPr lang="de-DE" dirty="0" err="1" smtClean="0"/>
              <a:t>energetic-particle</a:t>
            </a:r>
            <a:r>
              <a:rPr lang="de-DE" dirty="0" smtClean="0"/>
              <a:t> </a:t>
            </a:r>
            <a:r>
              <a:rPr lang="de-DE" dirty="0" err="1"/>
              <a:t>transport</a:t>
            </a:r>
            <a:r>
              <a:rPr lang="de-DE" dirty="0"/>
              <a:t>. </a:t>
            </a:r>
            <a:endParaRPr lang="en-US" dirty="0"/>
          </a:p>
        </p:txBody>
      </p:sp>
      <p:pic>
        <p:nvPicPr>
          <p:cNvPr id="19" name="Grafik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090" y="3717033"/>
            <a:ext cx="3211597" cy="2882204"/>
          </a:xfrm>
          <a:prstGeom prst="rect">
            <a:avLst/>
          </a:prstGeom>
        </p:spPr>
      </p:pic>
      <p:pic>
        <p:nvPicPr>
          <p:cNvPr id="20" name="Grafik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0225" y="3748593"/>
            <a:ext cx="3753967" cy="2989560"/>
          </a:xfrm>
          <a:prstGeom prst="rect">
            <a:avLst/>
          </a:prstGeom>
        </p:spPr>
      </p:pic>
      <p:sp>
        <p:nvSpPr>
          <p:cNvPr id="21" name="Textfeld 20"/>
          <p:cNvSpPr txBox="1"/>
          <p:nvPr/>
        </p:nvSpPr>
        <p:spPr>
          <a:xfrm>
            <a:off x="1343472" y="3717032"/>
            <a:ext cx="1944216" cy="323165"/>
          </a:xfrm>
          <a:prstGeom prst="rect">
            <a:avLst/>
          </a:prstGeom>
          <a:solidFill>
            <a:schemeClr val="bg1"/>
          </a:solidFill>
        </p:spPr>
        <p:txBody>
          <a:bodyPr wrap="square" rtlCol="0">
            <a:spAutoFit/>
          </a:bodyPr>
          <a:lstStyle/>
          <a:p>
            <a:r>
              <a:rPr lang="de-DE" sz="1500" dirty="0" err="1" smtClean="0"/>
              <a:t>Electrostatic</a:t>
            </a:r>
            <a:r>
              <a:rPr lang="de-DE" sz="1500" dirty="0" smtClean="0"/>
              <a:t> potential</a:t>
            </a:r>
            <a:endParaRPr lang="en-US" sz="1500" dirty="0"/>
          </a:p>
        </p:txBody>
      </p:sp>
      <p:sp>
        <p:nvSpPr>
          <p:cNvPr id="22" name="Textfeld 21"/>
          <p:cNvSpPr txBox="1"/>
          <p:nvPr/>
        </p:nvSpPr>
        <p:spPr>
          <a:xfrm rot="16200000">
            <a:off x="3016930" y="4923889"/>
            <a:ext cx="2376269" cy="538609"/>
          </a:xfrm>
          <a:prstGeom prst="rect">
            <a:avLst/>
          </a:prstGeom>
          <a:solidFill>
            <a:schemeClr val="bg1"/>
          </a:solidFill>
        </p:spPr>
        <p:txBody>
          <a:bodyPr wrap="square" rtlCol="0">
            <a:spAutoFit/>
          </a:bodyPr>
          <a:lstStyle/>
          <a:p>
            <a:r>
              <a:rPr lang="de-DE" sz="1400" dirty="0" smtClean="0"/>
              <a:t>       </a:t>
            </a:r>
          </a:p>
          <a:p>
            <a:r>
              <a:rPr lang="de-DE" sz="1400" dirty="0" smtClean="0"/>
              <a:t>     </a:t>
            </a:r>
            <a:r>
              <a:rPr lang="de-DE" sz="1500" dirty="0" err="1" smtClean="0"/>
              <a:t>Electrostatic</a:t>
            </a:r>
            <a:r>
              <a:rPr lang="de-DE" sz="1500" dirty="0" smtClean="0"/>
              <a:t> potential</a:t>
            </a:r>
            <a:r>
              <a:rPr lang="de-DE" sz="1400" dirty="0" smtClean="0"/>
              <a:t> </a:t>
            </a:r>
            <a:endParaRPr lang="en-US" sz="1400" dirty="0"/>
          </a:p>
        </p:txBody>
      </p:sp>
      <p:sp>
        <p:nvSpPr>
          <p:cNvPr id="23" name="Textfeld 22"/>
          <p:cNvSpPr txBox="1"/>
          <p:nvPr/>
        </p:nvSpPr>
        <p:spPr>
          <a:xfrm rot="16200000">
            <a:off x="1449" y="4967297"/>
            <a:ext cx="2376269" cy="307777"/>
          </a:xfrm>
          <a:prstGeom prst="rect">
            <a:avLst/>
          </a:prstGeom>
          <a:solidFill>
            <a:schemeClr val="bg1"/>
          </a:solidFill>
        </p:spPr>
        <p:txBody>
          <a:bodyPr wrap="square" rtlCol="0">
            <a:spAutoFit/>
          </a:bodyPr>
          <a:lstStyle/>
          <a:p>
            <a:r>
              <a:rPr lang="de-DE" sz="1400" dirty="0" smtClean="0"/>
              <a:t>                           Z </a:t>
            </a:r>
            <a:endParaRPr lang="en-US" sz="1400" dirty="0"/>
          </a:p>
        </p:txBody>
      </p:sp>
      <p:sp>
        <p:nvSpPr>
          <p:cNvPr id="24" name="Textfeld 23"/>
          <p:cNvSpPr txBox="1"/>
          <p:nvPr/>
        </p:nvSpPr>
        <p:spPr>
          <a:xfrm>
            <a:off x="1343472" y="6309320"/>
            <a:ext cx="2016224" cy="307777"/>
          </a:xfrm>
          <a:prstGeom prst="rect">
            <a:avLst/>
          </a:prstGeom>
          <a:solidFill>
            <a:schemeClr val="bg1"/>
          </a:solidFill>
        </p:spPr>
        <p:txBody>
          <a:bodyPr wrap="square" rtlCol="0">
            <a:spAutoFit/>
          </a:bodyPr>
          <a:lstStyle/>
          <a:p>
            <a:r>
              <a:rPr lang="de-DE" sz="1400" dirty="0" smtClean="0"/>
              <a:t>                     R</a:t>
            </a:r>
            <a:endParaRPr lang="en-US" sz="1400" dirty="0"/>
          </a:p>
        </p:txBody>
      </p:sp>
      <p:sp>
        <p:nvSpPr>
          <p:cNvPr id="25" name="Textfeld 24"/>
          <p:cNvSpPr txBox="1"/>
          <p:nvPr/>
        </p:nvSpPr>
        <p:spPr>
          <a:xfrm>
            <a:off x="4583832" y="6453336"/>
            <a:ext cx="3203558" cy="307777"/>
          </a:xfrm>
          <a:prstGeom prst="rect">
            <a:avLst/>
          </a:prstGeom>
          <a:solidFill>
            <a:schemeClr val="bg1"/>
          </a:solidFill>
        </p:spPr>
        <p:txBody>
          <a:bodyPr wrap="square" rtlCol="0">
            <a:spAutoFit/>
          </a:bodyPr>
          <a:lstStyle/>
          <a:p>
            <a:r>
              <a:rPr lang="de-DE" sz="1400" dirty="0" smtClean="0"/>
              <a:t>                          Time</a:t>
            </a:r>
            <a:endParaRPr lang="en-US" sz="1400" dirty="0"/>
          </a:p>
        </p:txBody>
      </p:sp>
      <p:sp>
        <p:nvSpPr>
          <p:cNvPr id="7" name="Textfeld 6"/>
          <p:cNvSpPr txBox="1"/>
          <p:nvPr/>
        </p:nvSpPr>
        <p:spPr>
          <a:xfrm>
            <a:off x="4188586" y="3491716"/>
            <a:ext cx="3203558" cy="477054"/>
          </a:xfrm>
          <a:prstGeom prst="rect">
            <a:avLst/>
          </a:prstGeom>
          <a:solidFill>
            <a:schemeClr val="bg1"/>
          </a:solidFill>
        </p:spPr>
        <p:txBody>
          <a:bodyPr wrap="square" rtlCol="0">
            <a:spAutoFit/>
          </a:bodyPr>
          <a:lstStyle/>
          <a:p>
            <a:r>
              <a:rPr lang="de-DE" sz="1400" dirty="0" smtClean="0"/>
              <a:t>                          Minor </a:t>
            </a:r>
            <a:r>
              <a:rPr lang="de-DE" sz="1400" dirty="0" err="1" smtClean="0"/>
              <a:t>radius</a:t>
            </a:r>
            <a:endParaRPr lang="de-DE" sz="1400" dirty="0" smtClean="0"/>
          </a:p>
          <a:p>
            <a:endParaRPr lang="en-US" sz="1100" dirty="0"/>
          </a:p>
        </p:txBody>
      </p:sp>
      <p:sp>
        <p:nvSpPr>
          <p:cNvPr id="26" name="Textfeld 25"/>
          <p:cNvSpPr txBox="1"/>
          <p:nvPr/>
        </p:nvSpPr>
        <p:spPr>
          <a:xfrm>
            <a:off x="5519936" y="2457763"/>
            <a:ext cx="504056" cy="323165"/>
          </a:xfrm>
          <a:prstGeom prst="rect">
            <a:avLst/>
          </a:prstGeom>
          <a:noFill/>
        </p:spPr>
        <p:txBody>
          <a:bodyPr wrap="square" rtlCol="0">
            <a:spAutoFit/>
          </a:bodyPr>
          <a:lstStyle/>
          <a:p>
            <a:r>
              <a:rPr lang="de-DE" sz="1500" dirty="0" smtClean="0">
                <a:solidFill>
                  <a:schemeClr val="accent6"/>
                </a:solidFill>
              </a:rPr>
              <a:t>TAE</a:t>
            </a:r>
            <a:endParaRPr lang="en-US" sz="1500" dirty="0">
              <a:solidFill>
                <a:schemeClr val="accent6"/>
              </a:solidFill>
            </a:endParaRPr>
          </a:p>
        </p:txBody>
      </p:sp>
      <p:sp>
        <p:nvSpPr>
          <p:cNvPr id="10" name="Textfeld 9"/>
          <p:cNvSpPr txBox="1"/>
          <p:nvPr/>
        </p:nvSpPr>
        <p:spPr>
          <a:xfrm>
            <a:off x="1878757" y="4118883"/>
            <a:ext cx="1224136" cy="246221"/>
          </a:xfrm>
          <a:prstGeom prst="rect">
            <a:avLst/>
          </a:prstGeom>
          <a:solidFill>
            <a:schemeClr val="bg1"/>
          </a:solidFill>
        </p:spPr>
        <p:txBody>
          <a:bodyPr wrap="square" rtlCol="0">
            <a:spAutoFit/>
          </a:bodyPr>
          <a:lstStyle/>
          <a:p>
            <a:r>
              <a:rPr lang="de-DE" sz="1000" dirty="0" smtClean="0"/>
              <a:t>„</a:t>
            </a:r>
            <a:r>
              <a:rPr lang="de-DE" sz="1000" dirty="0" err="1" smtClean="0"/>
              <a:t>Boomerang</a:t>
            </a:r>
            <a:r>
              <a:rPr lang="de-DE" sz="1000" dirty="0" smtClean="0"/>
              <a:t>“ </a:t>
            </a:r>
            <a:r>
              <a:rPr lang="de-DE" sz="1000" dirty="0" err="1" smtClean="0"/>
              <a:t>shape</a:t>
            </a:r>
            <a:endParaRPr lang="en-US" sz="1000" dirty="0"/>
          </a:p>
        </p:txBody>
      </p:sp>
      <p:sp>
        <p:nvSpPr>
          <p:cNvPr id="27" name="Textfeld 26"/>
          <p:cNvSpPr txBox="1"/>
          <p:nvPr/>
        </p:nvSpPr>
        <p:spPr>
          <a:xfrm>
            <a:off x="3215680" y="4040197"/>
            <a:ext cx="529017" cy="2341131"/>
          </a:xfrm>
          <a:prstGeom prst="rect">
            <a:avLst/>
          </a:prstGeom>
          <a:solidFill>
            <a:schemeClr val="bg1"/>
          </a:solidFill>
        </p:spPr>
        <p:txBody>
          <a:bodyPr wrap="square" rtlCol="0">
            <a:spAutoFit/>
          </a:bodyPr>
          <a:lstStyle/>
          <a:p>
            <a:endParaRPr lang="en-US" dirty="0"/>
          </a:p>
        </p:txBody>
      </p:sp>
      <p:cxnSp>
        <p:nvCxnSpPr>
          <p:cNvPr id="9" name="Gerade Verbindung mit Pfeil 8"/>
          <p:cNvCxnSpPr/>
          <p:nvPr/>
        </p:nvCxnSpPr>
        <p:spPr>
          <a:xfrm flipH="1" flipV="1">
            <a:off x="7536160" y="4149080"/>
            <a:ext cx="576064" cy="318228"/>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1341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0225" y="3748593"/>
            <a:ext cx="3753967" cy="2989560"/>
          </a:xfrm>
          <a:prstGeom prst="rect">
            <a:avLst/>
          </a:prstGeom>
        </p:spPr>
      </p:pic>
      <p:pic>
        <p:nvPicPr>
          <p:cNvPr id="14" name="Grafik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6486" y="716054"/>
            <a:ext cx="3943690" cy="3067315"/>
          </a:xfrm>
          <a:prstGeom prst="rect">
            <a:avLst/>
          </a:prstGeom>
        </p:spPr>
      </p:pic>
      <p:sp>
        <p:nvSpPr>
          <p:cNvPr id="2" name="Titre 1"/>
          <p:cNvSpPr>
            <a:spLocks noGrp="1"/>
          </p:cNvSpPr>
          <p:nvPr>
            <p:ph type="title"/>
          </p:nvPr>
        </p:nvSpPr>
        <p:spPr>
          <a:xfrm>
            <a:off x="47328" y="116632"/>
            <a:ext cx="11017224" cy="457200"/>
          </a:xfrm>
        </p:spPr>
        <p:txBody>
          <a:bodyPr/>
          <a:lstStyle/>
          <a:p>
            <a:r>
              <a:rPr lang="de-DE" dirty="0"/>
              <a:t>Gyrokinetic </a:t>
            </a:r>
            <a:r>
              <a:rPr lang="de-DE" dirty="0" err="1"/>
              <a:t>simulations</a:t>
            </a:r>
            <a:r>
              <a:rPr lang="de-DE" dirty="0"/>
              <a:t> </a:t>
            </a:r>
            <a:r>
              <a:rPr lang="de-DE" dirty="0" err="1"/>
              <a:t>of</a:t>
            </a:r>
            <a:r>
              <a:rPr lang="de-DE" dirty="0"/>
              <a:t> </a:t>
            </a:r>
            <a:r>
              <a:rPr lang="de-DE" dirty="0" err="1" smtClean="0"/>
              <a:t>chirping</a:t>
            </a:r>
            <a:r>
              <a:rPr lang="de-DE" dirty="0" smtClean="0"/>
              <a:t> </a:t>
            </a:r>
            <a:r>
              <a:rPr lang="de-DE" dirty="0" err="1" smtClean="0"/>
              <a:t>instabilities</a:t>
            </a:r>
            <a:r>
              <a:rPr lang="de-DE" dirty="0" smtClean="0"/>
              <a:t>: </a:t>
            </a:r>
            <a:r>
              <a:rPr lang="de-DE" dirty="0" err="1" smtClean="0"/>
              <a:t>wave-particle</a:t>
            </a:r>
            <a:r>
              <a:rPr lang="de-DE" dirty="0" smtClean="0"/>
              <a:t> </a:t>
            </a:r>
            <a:r>
              <a:rPr lang="de-DE" dirty="0" err="1" smtClean="0"/>
              <a:t>nonlinearity</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13</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pic>
        <p:nvPicPr>
          <p:cNvPr id="15" name="Grafik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97" y="794660"/>
            <a:ext cx="3669600" cy="2922372"/>
          </a:xfrm>
          <a:prstGeom prst="rect">
            <a:avLst/>
          </a:prstGeom>
        </p:spPr>
      </p:pic>
      <p:sp>
        <p:nvSpPr>
          <p:cNvPr id="5" name="Textfeld 4"/>
          <p:cNvSpPr txBox="1"/>
          <p:nvPr/>
        </p:nvSpPr>
        <p:spPr>
          <a:xfrm rot="16200000">
            <a:off x="-870341" y="2079282"/>
            <a:ext cx="2376269" cy="323165"/>
          </a:xfrm>
          <a:prstGeom prst="rect">
            <a:avLst/>
          </a:prstGeom>
          <a:solidFill>
            <a:schemeClr val="bg1"/>
          </a:solidFill>
        </p:spPr>
        <p:txBody>
          <a:bodyPr wrap="square" rtlCol="0">
            <a:spAutoFit/>
          </a:bodyPr>
          <a:lstStyle/>
          <a:p>
            <a:r>
              <a:rPr lang="de-DE" sz="1400" dirty="0" smtClean="0"/>
              <a:t>        </a:t>
            </a:r>
            <a:r>
              <a:rPr lang="de-DE" sz="1500" dirty="0" err="1" smtClean="0"/>
              <a:t>Electrostatic</a:t>
            </a:r>
            <a:r>
              <a:rPr lang="de-DE" sz="1500" dirty="0" smtClean="0"/>
              <a:t> potential</a:t>
            </a:r>
            <a:r>
              <a:rPr lang="de-DE" sz="1400" dirty="0" smtClean="0"/>
              <a:t> </a:t>
            </a:r>
            <a:endParaRPr lang="en-US" sz="1400" dirty="0"/>
          </a:p>
        </p:txBody>
      </p:sp>
      <p:sp>
        <p:nvSpPr>
          <p:cNvPr id="6" name="Textfeld 5"/>
          <p:cNvSpPr txBox="1"/>
          <p:nvPr/>
        </p:nvSpPr>
        <p:spPr>
          <a:xfrm>
            <a:off x="4583832" y="729571"/>
            <a:ext cx="2520280" cy="323165"/>
          </a:xfrm>
          <a:prstGeom prst="rect">
            <a:avLst/>
          </a:prstGeom>
          <a:solidFill>
            <a:schemeClr val="bg1"/>
          </a:solidFill>
        </p:spPr>
        <p:txBody>
          <a:bodyPr wrap="square" rtlCol="0">
            <a:spAutoFit/>
          </a:bodyPr>
          <a:lstStyle/>
          <a:p>
            <a:r>
              <a:rPr lang="de-DE" sz="1500" dirty="0" smtClean="0"/>
              <a:t>FFT </a:t>
            </a:r>
            <a:r>
              <a:rPr lang="de-DE" sz="1500" dirty="0" err="1" smtClean="0"/>
              <a:t>of</a:t>
            </a:r>
            <a:r>
              <a:rPr lang="de-DE" sz="1500" dirty="0" smtClean="0"/>
              <a:t> </a:t>
            </a:r>
            <a:r>
              <a:rPr lang="de-DE" sz="1500" dirty="0" err="1" smtClean="0"/>
              <a:t>electrostatic</a:t>
            </a:r>
            <a:r>
              <a:rPr lang="de-DE" sz="1500" dirty="0" smtClean="0"/>
              <a:t> potential</a:t>
            </a:r>
            <a:endParaRPr lang="en-US" sz="1500" dirty="0"/>
          </a:p>
        </p:txBody>
      </p:sp>
      <p:sp>
        <p:nvSpPr>
          <p:cNvPr id="13" name="Textfeld 12"/>
          <p:cNvSpPr txBox="1"/>
          <p:nvPr/>
        </p:nvSpPr>
        <p:spPr>
          <a:xfrm rot="16200000">
            <a:off x="2851652" y="2189107"/>
            <a:ext cx="2436502" cy="307777"/>
          </a:xfrm>
          <a:prstGeom prst="rect">
            <a:avLst/>
          </a:prstGeom>
          <a:solidFill>
            <a:schemeClr val="bg1"/>
          </a:solidFill>
        </p:spPr>
        <p:txBody>
          <a:bodyPr wrap="square" rtlCol="0">
            <a:spAutoFit/>
          </a:bodyPr>
          <a:lstStyle/>
          <a:p>
            <a:r>
              <a:rPr lang="de-DE" sz="1400" dirty="0" smtClean="0"/>
              <a:t>        </a:t>
            </a:r>
            <a:r>
              <a:rPr lang="de-DE" sz="1400" dirty="0" err="1" smtClean="0"/>
              <a:t>Frequency</a:t>
            </a:r>
            <a:r>
              <a:rPr lang="de-DE" sz="1400" dirty="0" smtClean="0"/>
              <a:t> </a:t>
            </a:r>
            <a:r>
              <a:rPr lang="de-DE" sz="1400" dirty="0" err="1" smtClean="0"/>
              <a:t>of</a:t>
            </a:r>
            <a:r>
              <a:rPr lang="de-DE" sz="1400" dirty="0" smtClean="0"/>
              <a:t> </a:t>
            </a:r>
            <a:r>
              <a:rPr lang="de-DE" sz="1400" dirty="0" err="1" smtClean="0"/>
              <a:t>the</a:t>
            </a:r>
            <a:r>
              <a:rPr lang="de-DE" sz="1400" dirty="0" smtClean="0"/>
              <a:t> TAE </a:t>
            </a:r>
            <a:endParaRPr lang="en-US" sz="1400" dirty="0"/>
          </a:p>
        </p:txBody>
      </p:sp>
      <p:sp>
        <p:nvSpPr>
          <p:cNvPr id="17" name="Textfeld 16"/>
          <p:cNvSpPr txBox="1"/>
          <p:nvPr/>
        </p:nvSpPr>
        <p:spPr>
          <a:xfrm>
            <a:off x="444170" y="3429000"/>
            <a:ext cx="3203558" cy="307777"/>
          </a:xfrm>
          <a:prstGeom prst="rect">
            <a:avLst/>
          </a:prstGeom>
          <a:solidFill>
            <a:schemeClr val="bg1"/>
          </a:solidFill>
        </p:spPr>
        <p:txBody>
          <a:bodyPr wrap="square" rtlCol="0">
            <a:spAutoFit/>
          </a:bodyPr>
          <a:lstStyle/>
          <a:p>
            <a:r>
              <a:rPr lang="de-DE" sz="1400" dirty="0" smtClean="0"/>
              <a:t>                          Minor </a:t>
            </a:r>
            <a:r>
              <a:rPr lang="de-DE" sz="1400" dirty="0" err="1" smtClean="0"/>
              <a:t>radius</a:t>
            </a:r>
            <a:endParaRPr lang="en-US" sz="1400" dirty="0"/>
          </a:p>
        </p:txBody>
      </p:sp>
      <p:sp>
        <p:nvSpPr>
          <p:cNvPr id="18" name="Textfeld 17"/>
          <p:cNvSpPr txBox="1"/>
          <p:nvPr/>
        </p:nvSpPr>
        <p:spPr>
          <a:xfrm>
            <a:off x="8112224" y="4194954"/>
            <a:ext cx="3996444" cy="1477328"/>
          </a:xfrm>
          <a:prstGeom prst="rect">
            <a:avLst/>
          </a:prstGeom>
          <a:noFill/>
        </p:spPr>
        <p:txBody>
          <a:bodyPr wrap="square" rtlCol="0">
            <a:spAutoFit/>
          </a:bodyPr>
          <a:lstStyle/>
          <a:p>
            <a:r>
              <a:rPr lang="de-DE" dirty="0"/>
              <a:t>Saturation </a:t>
            </a:r>
            <a:r>
              <a:rPr lang="de-DE" dirty="0" err="1"/>
              <a:t>amplitude</a:t>
            </a:r>
            <a:r>
              <a:rPr lang="de-DE" dirty="0"/>
              <a:t> </a:t>
            </a:r>
            <a:r>
              <a:rPr lang="de-DE" dirty="0" err="1"/>
              <a:t>of</a:t>
            </a:r>
            <a:r>
              <a:rPr lang="de-DE" dirty="0"/>
              <a:t> </a:t>
            </a:r>
            <a:r>
              <a:rPr lang="de-DE" dirty="0" err="1"/>
              <a:t>the</a:t>
            </a:r>
            <a:r>
              <a:rPr lang="de-DE" dirty="0"/>
              <a:t> </a:t>
            </a:r>
            <a:r>
              <a:rPr lang="de-DE" dirty="0" err="1"/>
              <a:t>instability</a:t>
            </a:r>
            <a:r>
              <a:rPr lang="de-DE" dirty="0"/>
              <a:t> </a:t>
            </a:r>
            <a:r>
              <a:rPr lang="de-DE" dirty="0" err="1"/>
              <a:t>determines</a:t>
            </a:r>
            <a:r>
              <a:rPr lang="de-DE" dirty="0"/>
              <a:t> </a:t>
            </a:r>
            <a:r>
              <a:rPr lang="de-DE" dirty="0" err="1"/>
              <a:t>energetic-particle</a:t>
            </a:r>
            <a:r>
              <a:rPr lang="de-DE" dirty="0"/>
              <a:t> </a:t>
            </a:r>
            <a:r>
              <a:rPr lang="de-DE" dirty="0" err="1"/>
              <a:t>transport</a:t>
            </a:r>
            <a:r>
              <a:rPr lang="de-DE" dirty="0" smtClean="0"/>
              <a:t>.</a:t>
            </a:r>
          </a:p>
          <a:p>
            <a:endParaRPr lang="de-DE" dirty="0"/>
          </a:p>
          <a:p>
            <a:r>
              <a:rPr lang="de-DE" dirty="0" err="1" smtClean="0"/>
              <a:t>Chirping</a:t>
            </a:r>
            <a:r>
              <a:rPr lang="de-DE" dirty="0" smtClean="0"/>
              <a:t> </a:t>
            </a:r>
            <a:r>
              <a:rPr lang="de-DE" dirty="0" err="1"/>
              <a:t>dynamics</a:t>
            </a:r>
            <a:r>
              <a:rPr lang="de-DE" dirty="0"/>
              <a:t> </a:t>
            </a:r>
            <a:r>
              <a:rPr lang="de-DE" dirty="0" err="1"/>
              <a:t>is</a:t>
            </a:r>
            <a:r>
              <a:rPr lang="de-DE" dirty="0"/>
              <a:t> </a:t>
            </a:r>
            <a:r>
              <a:rPr lang="de-DE" dirty="0" err="1"/>
              <a:t>observed</a:t>
            </a:r>
            <a:r>
              <a:rPr lang="de-DE" dirty="0"/>
              <a:t> </a:t>
            </a:r>
            <a:r>
              <a:rPr lang="de-DE" dirty="0" err="1"/>
              <a:t>for</a:t>
            </a:r>
            <a:r>
              <a:rPr lang="de-DE" dirty="0"/>
              <a:t> </a:t>
            </a:r>
            <a:r>
              <a:rPr lang="de-DE" dirty="0" err="1" smtClean="0"/>
              <a:t>mode</a:t>
            </a:r>
            <a:r>
              <a:rPr lang="de-DE" dirty="0" smtClean="0"/>
              <a:t> </a:t>
            </a:r>
            <a:r>
              <a:rPr lang="de-DE" dirty="0" err="1" smtClean="0"/>
              <a:t>frequency</a:t>
            </a:r>
            <a:r>
              <a:rPr lang="de-DE" dirty="0" smtClean="0"/>
              <a:t>: </a:t>
            </a:r>
            <a:r>
              <a:rPr lang="de-DE" dirty="0" err="1" smtClean="0"/>
              <a:t>phase-space</a:t>
            </a:r>
            <a:r>
              <a:rPr lang="de-DE" dirty="0" smtClean="0"/>
              <a:t> </a:t>
            </a:r>
            <a:r>
              <a:rPr lang="de-DE" dirty="0" err="1" smtClean="0"/>
              <a:t>structures</a:t>
            </a:r>
            <a:r>
              <a:rPr lang="de-DE" dirty="0" smtClean="0"/>
              <a:t>.</a:t>
            </a:r>
            <a:endParaRPr lang="en-US" dirty="0"/>
          </a:p>
        </p:txBody>
      </p:sp>
      <p:pic>
        <p:nvPicPr>
          <p:cNvPr id="19" name="Grafik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090" y="3717033"/>
            <a:ext cx="3211597" cy="2882204"/>
          </a:xfrm>
          <a:prstGeom prst="rect">
            <a:avLst/>
          </a:prstGeom>
        </p:spPr>
      </p:pic>
      <p:sp>
        <p:nvSpPr>
          <p:cNvPr id="21" name="Textfeld 20"/>
          <p:cNvSpPr txBox="1"/>
          <p:nvPr/>
        </p:nvSpPr>
        <p:spPr>
          <a:xfrm>
            <a:off x="1343472" y="3717032"/>
            <a:ext cx="1944216" cy="323165"/>
          </a:xfrm>
          <a:prstGeom prst="rect">
            <a:avLst/>
          </a:prstGeom>
          <a:solidFill>
            <a:schemeClr val="bg1"/>
          </a:solidFill>
        </p:spPr>
        <p:txBody>
          <a:bodyPr wrap="square" rtlCol="0">
            <a:spAutoFit/>
          </a:bodyPr>
          <a:lstStyle/>
          <a:p>
            <a:r>
              <a:rPr lang="de-DE" sz="1500" dirty="0" err="1" smtClean="0"/>
              <a:t>Electrostatic</a:t>
            </a:r>
            <a:r>
              <a:rPr lang="de-DE" sz="1500" dirty="0" smtClean="0"/>
              <a:t> potential</a:t>
            </a:r>
            <a:endParaRPr lang="en-US" sz="1500" dirty="0"/>
          </a:p>
        </p:txBody>
      </p:sp>
      <p:sp>
        <p:nvSpPr>
          <p:cNvPr id="23" name="Textfeld 22"/>
          <p:cNvSpPr txBox="1"/>
          <p:nvPr/>
        </p:nvSpPr>
        <p:spPr>
          <a:xfrm rot="16200000">
            <a:off x="1449" y="4967297"/>
            <a:ext cx="2376269" cy="307777"/>
          </a:xfrm>
          <a:prstGeom prst="rect">
            <a:avLst/>
          </a:prstGeom>
          <a:solidFill>
            <a:schemeClr val="bg1"/>
          </a:solidFill>
        </p:spPr>
        <p:txBody>
          <a:bodyPr wrap="square" rtlCol="0">
            <a:spAutoFit/>
          </a:bodyPr>
          <a:lstStyle/>
          <a:p>
            <a:r>
              <a:rPr lang="de-DE" sz="1400" dirty="0" smtClean="0"/>
              <a:t>                           Z </a:t>
            </a:r>
            <a:endParaRPr lang="en-US" sz="1400" dirty="0"/>
          </a:p>
        </p:txBody>
      </p:sp>
      <p:sp>
        <p:nvSpPr>
          <p:cNvPr id="24" name="Textfeld 23"/>
          <p:cNvSpPr txBox="1"/>
          <p:nvPr/>
        </p:nvSpPr>
        <p:spPr>
          <a:xfrm>
            <a:off x="1343472" y="6309320"/>
            <a:ext cx="2016224" cy="307777"/>
          </a:xfrm>
          <a:prstGeom prst="rect">
            <a:avLst/>
          </a:prstGeom>
          <a:solidFill>
            <a:schemeClr val="bg1"/>
          </a:solidFill>
        </p:spPr>
        <p:txBody>
          <a:bodyPr wrap="square" rtlCol="0">
            <a:spAutoFit/>
          </a:bodyPr>
          <a:lstStyle/>
          <a:p>
            <a:r>
              <a:rPr lang="de-DE" sz="1400" dirty="0" smtClean="0"/>
              <a:t>                     R</a:t>
            </a:r>
            <a:endParaRPr lang="en-US" sz="1400" dirty="0"/>
          </a:p>
        </p:txBody>
      </p:sp>
      <p:sp>
        <p:nvSpPr>
          <p:cNvPr id="25" name="Textfeld 24"/>
          <p:cNvSpPr txBox="1"/>
          <p:nvPr/>
        </p:nvSpPr>
        <p:spPr>
          <a:xfrm>
            <a:off x="4583832" y="6453336"/>
            <a:ext cx="3203558" cy="307777"/>
          </a:xfrm>
          <a:prstGeom prst="rect">
            <a:avLst/>
          </a:prstGeom>
          <a:solidFill>
            <a:schemeClr val="bg1"/>
          </a:solidFill>
        </p:spPr>
        <p:txBody>
          <a:bodyPr wrap="square" rtlCol="0">
            <a:spAutoFit/>
          </a:bodyPr>
          <a:lstStyle/>
          <a:p>
            <a:r>
              <a:rPr lang="de-DE" sz="1400" dirty="0" smtClean="0"/>
              <a:t>                          Time</a:t>
            </a:r>
            <a:endParaRPr lang="en-US" sz="1400" dirty="0"/>
          </a:p>
        </p:txBody>
      </p:sp>
      <p:sp>
        <p:nvSpPr>
          <p:cNvPr id="26" name="Pfeil nach oben 25"/>
          <p:cNvSpPr/>
          <p:nvPr/>
        </p:nvSpPr>
        <p:spPr>
          <a:xfrm>
            <a:off x="4943872" y="2420888"/>
            <a:ext cx="144016" cy="360040"/>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feld 26"/>
          <p:cNvSpPr txBox="1"/>
          <p:nvPr/>
        </p:nvSpPr>
        <p:spPr>
          <a:xfrm>
            <a:off x="4295800" y="2555612"/>
            <a:ext cx="720080" cy="369332"/>
          </a:xfrm>
          <a:prstGeom prst="rect">
            <a:avLst/>
          </a:prstGeom>
          <a:noFill/>
        </p:spPr>
        <p:txBody>
          <a:bodyPr wrap="square" rtlCol="0">
            <a:spAutoFit/>
          </a:bodyPr>
          <a:lstStyle/>
          <a:p>
            <a:r>
              <a:rPr lang="de-DE" b="1" dirty="0" err="1" smtClean="0">
                <a:solidFill>
                  <a:schemeClr val="bg2"/>
                </a:solidFill>
              </a:rPr>
              <a:t>chirp</a:t>
            </a:r>
            <a:endParaRPr lang="en-US" b="1" dirty="0">
              <a:solidFill>
                <a:schemeClr val="bg2"/>
              </a:solidFill>
            </a:endParaRPr>
          </a:p>
        </p:txBody>
      </p:sp>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23870" y="692696"/>
            <a:ext cx="4036726" cy="3139675"/>
          </a:xfrm>
          <a:prstGeom prst="rect">
            <a:avLst/>
          </a:prstGeom>
        </p:spPr>
      </p:pic>
      <p:sp>
        <p:nvSpPr>
          <p:cNvPr id="28" name="Textfeld 27"/>
          <p:cNvSpPr txBox="1"/>
          <p:nvPr/>
        </p:nvSpPr>
        <p:spPr>
          <a:xfrm rot="16200000">
            <a:off x="6524060" y="2200876"/>
            <a:ext cx="2436502" cy="307777"/>
          </a:xfrm>
          <a:prstGeom prst="rect">
            <a:avLst/>
          </a:prstGeom>
          <a:solidFill>
            <a:schemeClr val="bg1"/>
          </a:solidFill>
        </p:spPr>
        <p:txBody>
          <a:bodyPr wrap="square" rtlCol="0">
            <a:spAutoFit/>
          </a:bodyPr>
          <a:lstStyle/>
          <a:p>
            <a:r>
              <a:rPr lang="de-DE" sz="1400" dirty="0" smtClean="0"/>
              <a:t>          </a:t>
            </a:r>
            <a:r>
              <a:rPr lang="de-DE" sz="1400" dirty="0" err="1" smtClean="0"/>
              <a:t>Frequency</a:t>
            </a:r>
            <a:r>
              <a:rPr lang="de-DE" sz="1400" dirty="0" smtClean="0"/>
              <a:t> </a:t>
            </a:r>
            <a:r>
              <a:rPr lang="de-DE" sz="1400" dirty="0" err="1" smtClean="0"/>
              <a:t>of</a:t>
            </a:r>
            <a:r>
              <a:rPr lang="de-DE" sz="1400" dirty="0" smtClean="0"/>
              <a:t> </a:t>
            </a:r>
            <a:r>
              <a:rPr lang="de-DE" sz="1400" dirty="0" err="1" smtClean="0"/>
              <a:t>the</a:t>
            </a:r>
            <a:r>
              <a:rPr lang="de-DE" sz="1400" dirty="0" smtClean="0"/>
              <a:t> TAE </a:t>
            </a:r>
            <a:endParaRPr lang="en-US" sz="1400" dirty="0"/>
          </a:p>
        </p:txBody>
      </p:sp>
      <p:sp>
        <p:nvSpPr>
          <p:cNvPr id="29" name="Textfeld 28"/>
          <p:cNvSpPr txBox="1"/>
          <p:nvPr/>
        </p:nvSpPr>
        <p:spPr>
          <a:xfrm>
            <a:off x="7902965" y="3501008"/>
            <a:ext cx="3268801" cy="307777"/>
          </a:xfrm>
          <a:prstGeom prst="rect">
            <a:avLst/>
          </a:prstGeom>
          <a:solidFill>
            <a:schemeClr val="bg1"/>
          </a:solidFill>
        </p:spPr>
        <p:txBody>
          <a:bodyPr wrap="square" rtlCol="0">
            <a:spAutoFit/>
          </a:bodyPr>
          <a:lstStyle/>
          <a:p>
            <a:r>
              <a:rPr lang="de-DE" sz="1400" dirty="0" smtClean="0"/>
              <a:t>                          Minor </a:t>
            </a:r>
            <a:r>
              <a:rPr lang="de-DE" sz="1400" dirty="0" err="1" smtClean="0"/>
              <a:t>radius</a:t>
            </a:r>
            <a:endParaRPr lang="en-US" sz="1400" dirty="0"/>
          </a:p>
        </p:txBody>
      </p:sp>
      <p:sp>
        <p:nvSpPr>
          <p:cNvPr id="30" name="Textfeld 29"/>
          <p:cNvSpPr txBox="1"/>
          <p:nvPr/>
        </p:nvSpPr>
        <p:spPr>
          <a:xfrm>
            <a:off x="8256240" y="729571"/>
            <a:ext cx="2520280" cy="323165"/>
          </a:xfrm>
          <a:prstGeom prst="rect">
            <a:avLst/>
          </a:prstGeom>
          <a:solidFill>
            <a:schemeClr val="bg1"/>
          </a:solidFill>
        </p:spPr>
        <p:txBody>
          <a:bodyPr wrap="square" rtlCol="0">
            <a:spAutoFit/>
          </a:bodyPr>
          <a:lstStyle/>
          <a:p>
            <a:r>
              <a:rPr lang="de-DE" sz="1500" dirty="0" smtClean="0"/>
              <a:t>FFT </a:t>
            </a:r>
            <a:r>
              <a:rPr lang="de-DE" sz="1500" dirty="0" err="1" smtClean="0"/>
              <a:t>of</a:t>
            </a:r>
            <a:r>
              <a:rPr lang="de-DE" sz="1500" dirty="0" smtClean="0"/>
              <a:t> </a:t>
            </a:r>
            <a:r>
              <a:rPr lang="de-DE" sz="1500" dirty="0" err="1" smtClean="0"/>
              <a:t>electrostatic</a:t>
            </a:r>
            <a:r>
              <a:rPr lang="de-DE" sz="1500" dirty="0" smtClean="0"/>
              <a:t> potential</a:t>
            </a:r>
            <a:endParaRPr lang="en-US" sz="1500" dirty="0"/>
          </a:p>
        </p:txBody>
      </p:sp>
      <p:sp>
        <p:nvSpPr>
          <p:cNvPr id="3" name="Textfeld 2"/>
          <p:cNvSpPr txBox="1"/>
          <p:nvPr/>
        </p:nvSpPr>
        <p:spPr>
          <a:xfrm>
            <a:off x="11316580" y="736404"/>
            <a:ext cx="792088" cy="400110"/>
          </a:xfrm>
          <a:prstGeom prst="rect">
            <a:avLst/>
          </a:prstGeom>
          <a:noFill/>
        </p:spPr>
        <p:txBody>
          <a:bodyPr wrap="square" rtlCol="0">
            <a:spAutoFit/>
          </a:bodyPr>
          <a:lstStyle/>
          <a:p>
            <a:r>
              <a:rPr lang="de-DE" sz="2000" b="1" dirty="0" smtClean="0">
                <a:solidFill>
                  <a:schemeClr val="tx2"/>
                </a:solidFill>
              </a:rPr>
              <a:t>ORB5</a:t>
            </a:r>
            <a:endParaRPr lang="en-US" sz="2000" b="1" dirty="0">
              <a:solidFill>
                <a:schemeClr val="tx2"/>
              </a:solidFill>
            </a:endParaRPr>
          </a:p>
        </p:txBody>
      </p:sp>
      <p:sp>
        <p:nvSpPr>
          <p:cNvPr id="9" name="Pfeil nach rechts 8"/>
          <p:cNvSpPr/>
          <p:nvPr/>
        </p:nvSpPr>
        <p:spPr>
          <a:xfrm>
            <a:off x="7340136" y="723911"/>
            <a:ext cx="630671" cy="324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Gerader Verbinder 10"/>
          <p:cNvCxnSpPr/>
          <p:nvPr/>
        </p:nvCxnSpPr>
        <p:spPr>
          <a:xfrm flipH="1" flipV="1">
            <a:off x="6096000" y="4005058"/>
            <a:ext cx="72008" cy="237627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Gerader Verbinder 31"/>
          <p:cNvCxnSpPr/>
          <p:nvPr/>
        </p:nvCxnSpPr>
        <p:spPr>
          <a:xfrm flipH="1" flipV="1">
            <a:off x="6816080" y="4005064"/>
            <a:ext cx="72008" cy="237627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3" name="Pfeil nach rechts 32"/>
          <p:cNvSpPr/>
          <p:nvPr/>
        </p:nvSpPr>
        <p:spPr>
          <a:xfrm>
            <a:off x="6190097" y="5221224"/>
            <a:ext cx="625983" cy="151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feld 33"/>
          <p:cNvSpPr txBox="1"/>
          <p:nvPr/>
        </p:nvSpPr>
        <p:spPr>
          <a:xfrm>
            <a:off x="4188586" y="3491716"/>
            <a:ext cx="3203558" cy="477054"/>
          </a:xfrm>
          <a:prstGeom prst="rect">
            <a:avLst/>
          </a:prstGeom>
          <a:solidFill>
            <a:schemeClr val="bg1"/>
          </a:solidFill>
        </p:spPr>
        <p:txBody>
          <a:bodyPr wrap="square" rtlCol="0">
            <a:spAutoFit/>
          </a:bodyPr>
          <a:lstStyle/>
          <a:p>
            <a:r>
              <a:rPr lang="de-DE" sz="1400" dirty="0" smtClean="0"/>
              <a:t>                          Minor </a:t>
            </a:r>
            <a:r>
              <a:rPr lang="de-DE" sz="1400" dirty="0" err="1" smtClean="0"/>
              <a:t>radius</a:t>
            </a:r>
            <a:endParaRPr lang="de-DE" sz="1400" dirty="0" smtClean="0"/>
          </a:p>
          <a:p>
            <a:endParaRPr lang="en-US" sz="1100" dirty="0"/>
          </a:p>
        </p:txBody>
      </p:sp>
      <p:sp>
        <p:nvSpPr>
          <p:cNvPr id="35" name="Pfeil nach oben 34"/>
          <p:cNvSpPr/>
          <p:nvPr/>
        </p:nvSpPr>
        <p:spPr>
          <a:xfrm>
            <a:off x="8904312" y="2348880"/>
            <a:ext cx="144016" cy="360040"/>
          </a:xfrm>
          <a:prstGeom prs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feld 35"/>
          <p:cNvSpPr txBox="1"/>
          <p:nvPr/>
        </p:nvSpPr>
        <p:spPr>
          <a:xfrm>
            <a:off x="8256240" y="2483604"/>
            <a:ext cx="720080" cy="369332"/>
          </a:xfrm>
          <a:prstGeom prst="rect">
            <a:avLst/>
          </a:prstGeom>
          <a:noFill/>
        </p:spPr>
        <p:txBody>
          <a:bodyPr wrap="square" rtlCol="0">
            <a:spAutoFit/>
          </a:bodyPr>
          <a:lstStyle/>
          <a:p>
            <a:r>
              <a:rPr lang="de-DE" b="1" dirty="0" err="1" smtClean="0">
                <a:solidFill>
                  <a:schemeClr val="bg2"/>
                </a:solidFill>
              </a:rPr>
              <a:t>chirp</a:t>
            </a:r>
            <a:endParaRPr lang="en-US" b="1" dirty="0">
              <a:solidFill>
                <a:schemeClr val="bg2"/>
              </a:solidFill>
            </a:endParaRPr>
          </a:p>
        </p:txBody>
      </p:sp>
      <p:sp>
        <p:nvSpPr>
          <p:cNvPr id="37" name="Textfeld 36"/>
          <p:cNvSpPr txBox="1"/>
          <p:nvPr/>
        </p:nvSpPr>
        <p:spPr>
          <a:xfrm>
            <a:off x="5519936" y="2457763"/>
            <a:ext cx="504056" cy="323165"/>
          </a:xfrm>
          <a:prstGeom prst="rect">
            <a:avLst/>
          </a:prstGeom>
          <a:noFill/>
        </p:spPr>
        <p:txBody>
          <a:bodyPr wrap="square" rtlCol="0">
            <a:spAutoFit/>
          </a:bodyPr>
          <a:lstStyle/>
          <a:p>
            <a:r>
              <a:rPr lang="de-DE" sz="1500" dirty="0" smtClean="0">
                <a:solidFill>
                  <a:schemeClr val="accent6"/>
                </a:solidFill>
              </a:rPr>
              <a:t>TAE</a:t>
            </a:r>
            <a:endParaRPr lang="en-US" sz="1500" dirty="0">
              <a:solidFill>
                <a:schemeClr val="accent6"/>
              </a:solidFill>
            </a:endParaRPr>
          </a:p>
        </p:txBody>
      </p:sp>
      <p:sp>
        <p:nvSpPr>
          <p:cNvPr id="38" name="Textfeld 37"/>
          <p:cNvSpPr txBox="1"/>
          <p:nvPr/>
        </p:nvSpPr>
        <p:spPr>
          <a:xfrm>
            <a:off x="9624392" y="2348880"/>
            <a:ext cx="504056" cy="323165"/>
          </a:xfrm>
          <a:prstGeom prst="rect">
            <a:avLst/>
          </a:prstGeom>
          <a:noFill/>
        </p:spPr>
        <p:txBody>
          <a:bodyPr wrap="square" rtlCol="0">
            <a:spAutoFit/>
          </a:bodyPr>
          <a:lstStyle/>
          <a:p>
            <a:r>
              <a:rPr lang="de-DE" sz="1500" dirty="0" smtClean="0">
                <a:solidFill>
                  <a:schemeClr val="accent6"/>
                </a:solidFill>
              </a:rPr>
              <a:t>TAE</a:t>
            </a:r>
            <a:endParaRPr lang="en-US" sz="1500" dirty="0">
              <a:solidFill>
                <a:schemeClr val="accent6"/>
              </a:solidFill>
            </a:endParaRPr>
          </a:p>
        </p:txBody>
      </p:sp>
      <p:sp>
        <p:nvSpPr>
          <p:cNvPr id="39" name="Textfeld 38"/>
          <p:cNvSpPr txBox="1"/>
          <p:nvPr/>
        </p:nvSpPr>
        <p:spPr>
          <a:xfrm>
            <a:off x="1878757" y="4118883"/>
            <a:ext cx="1224136" cy="246221"/>
          </a:xfrm>
          <a:prstGeom prst="rect">
            <a:avLst/>
          </a:prstGeom>
          <a:solidFill>
            <a:schemeClr val="bg1"/>
          </a:solidFill>
        </p:spPr>
        <p:txBody>
          <a:bodyPr wrap="square" rtlCol="0">
            <a:spAutoFit/>
          </a:bodyPr>
          <a:lstStyle/>
          <a:p>
            <a:r>
              <a:rPr lang="de-DE" sz="1000" dirty="0" smtClean="0"/>
              <a:t>„</a:t>
            </a:r>
            <a:r>
              <a:rPr lang="de-DE" sz="1000" dirty="0" err="1" smtClean="0"/>
              <a:t>Boomerang</a:t>
            </a:r>
            <a:r>
              <a:rPr lang="de-DE" sz="1000" dirty="0" smtClean="0"/>
              <a:t>“ </a:t>
            </a:r>
            <a:r>
              <a:rPr lang="de-DE" sz="1000" dirty="0" err="1" smtClean="0"/>
              <a:t>shape</a:t>
            </a:r>
            <a:endParaRPr lang="en-US" sz="1000" dirty="0"/>
          </a:p>
        </p:txBody>
      </p:sp>
      <p:sp>
        <p:nvSpPr>
          <p:cNvPr id="40" name="Textfeld 39"/>
          <p:cNvSpPr txBox="1"/>
          <p:nvPr/>
        </p:nvSpPr>
        <p:spPr>
          <a:xfrm>
            <a:off x="3215680" y="4040197"/>
            <a:ext cx="529017" cy="2341131"/>
          </a:xfrm>
          <a:prstGeom prst="rect">
            <a:avLst/>
          </a:prstGeom>
          <a:solidFill>
            <a:schemeClr val="bg1"/>
          </a:solidFill>
        </p:spPr>
        <p:txBody>
          <a:bodyPr wrap="square" rtlCol="0">
            <a:spAutoFit/>
          </a:bodyPr>
          <a:lstStyle/>
          <a:p>
            <a:endParaRPr lang="en-US" dirty="0"/>
          </a:p>
        </p:txBody>
      </p:sp>
      <p:sp>
        <p:nvSpPr>
          <p:cNvPr id="41" name="Textfeld 40"/>
          <p:cNvSpPr txBox="1"/>
          <p:nvPr/>
        </p:nvSpPr>
        <p:spPr>
          <a:xfrm>
            <a:off x="484400" y="713267"/>
            <a:ext cx="3168352" cy="323165"/>
          </a:xfrm>
          <a:prstGeom prst="rect">
            <a:avLst/>
          </a:prstGeom>
          <a:solidFill>
            <a:schemeClr val="bg1"/>
          </a:solidFill>
        </p:spPr>
        <p:txBody>
          <a:bodyPr wrap="square" rtlCol="0">
            <a:spAutoFit/>
          </a:bodyPr>
          <a:lstStyle/>
          <a:p>
            <a:r>
              <a:rPr lang="de-DE" sz="1500" dirty="0" smtClean="0"/>
              <a:t>     </a:t>
            </a:r>
            <a:r>
              <a:rPr lang="de-DE" sz="1400" dirty="0" err="1" smtClean="0"/>
              <a:t>Poloidal</a:t>
            </a:r>
            <a:r>
              <a:rPr lang="de-DE" sz="1400" dirty="0" smtClean="0"/>
              <a:t> </a:t>
            </a:r>
            <a:r>
              <a:rPr lang="de-DE" sz="1400" dirty="0" err="1" smtClean="0"/>
              <a:t>harmonics</a:t>
            </a:r>
            <a:r>
              <a:rPr lang="de-DE" sz="1400" dirty="0" smtClean="0"/>
              <a:t> (TAE </a:t>
            </a:r>
            <a:r>
              <a:rPr lang="de-DE" sz="1400" dirty="0" err="1" smtClean="0"/>
              <a:t>mode</a:t>
            </a:r>
            <a:r>
              <a:rPr lang="de-DE" sz="1400" dirty="0" smtClean="0"/>
              <a:t>)</a:t>
            </a:r>
            <a:endParaRPr lang="en-US" sz="1400" dirty="0"/>
          </a:p>
        </p:txBody>
      </p:sp>
      <p:sp>
        <p:nvSpPr>
          <p:cNvPr id="42" name="Textfeld 41"/>
          <p:cNvSpPr txBox="1"/>
          <p:nvPr/>
        </p:nvSpPr>
        <p:spPr>
          <a:xfrm rot="16200000">
            <a:off x="3016930" y="4923889"/>
            <a:ext cx="2376269" cy="538609"/>
          </a:xfrm>
          <a:prstGeom prst="rect">
            <a:avLst/>
          </a:prstGeom>
          <a:solidFill>
            <a:schemeClr val="bg1"/>
          </a:solidFill>
        </p:spPr>
        <p:txBody>
          <a:bodyPr wrap="square" rtlCol="0">
            <a:spAutoFit/>
          </a:bodyPr>
          <a:lstStyle/>
          <a:p>
            <a:r>
              <a:rPr lang="de-DE" sz="1400" dirty="0" smtClean="0"/>
              <a:t>       </a:t>
            </a:r>
          </a:p>
          <a:p>
            <a:r>
              <a:rPr lang="de-DE" sz="1400" dirty="0" smtClean="0"/>
              <a:t>     </a:t>
            </a:r>
            <a:r>
              <a:rPr lang="de-DE" sz="1500" dirty="0" err="1" smtClean="0"/>
              <a:t>Electrostatic</a:t>
            </a:r>
            <a:r>
              <a:rPr lang="de-DE" sz="1500" dirty="0" smtClean="0"/>
              <a:t> potential</a:t>
            </a:r>
            <a:r>
              <a:rPr lang="de-DE" sz="1400" dirty="0" smtClean="0"/>
              <a:t> </a:t>
            </a:r>
            <a:endParaRPr lang="en-US" sz="1400" dirty="0"/>
          </a:p>
        </p:txBody>
      </p:sp>
      <p:cxnSp>
        <p:nvCxnSpPr>
          <p:cNvPr id="43" name="Gerade Verbindung mit Pfeil 42"/>
          <p:cNvCxnSpPr/>
          <p:nvPr/>
        </p:nvCxnSpPr>
        <p:spPr>
          <a:xfrm flipH="1" flipV="1">
            <a:off x="7575547" y="4145952"/>
            <a:ext cx="608685" cy="256027"/>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66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116632"/>
            <a:ext cx="11017224" cy="457200"/>
          </a:xfrm>
        </p:spPr>
        <p:txBody>
          <a:bodyPr/>
          <a:lstStyle/>
          <a:p>
            <a:r>
              <a:rPr lang="de-DE" dirty="0"/>
              <a:t>Gyrokinetic </a:t>
            </a:r>
            <a:r>
              <a:rPr lang="de-DE" dirty="0" err="1"/>
              <a:t>simulations</a:t>
            </a:r>
            <a:r>
              <a:rPr lang="de-DE" dirty="0"/>
              <a:t> </a:t>
            </a:r>
            <a:r>
              <a:rPr lang="de-DE" dirty="0" err="1"/>
              <a:t>of</a:t>
            </a:r>
            <a:r>
              <a:rPr lang="de-DE" dirty="0"/>
              <a:t> </a:t>
            </a:r>
            <a:r>
              <a:rPr lang="de-DE" dirty="0" err="1" smtClean="0"/>
              <a:t>chirping</a:t>
            </a:r>
            <a:r>
              <a:rPr lang="de-DE" dirty="0" smtClean="0"/>
              <a:t> </a:t>
            </a:r>
            <a:r>
              <a:rPr lang="de-DE" dirty="0" err="1" smtClean="0"/>
              <a:t>instabilities</a:t>
            </a:r>
            <a:r>
              <a:rPr lang="de-DE" dirty="0" smtClean="0"/>
              <a:t>: </a:t>
            </a:r>
            <a:r>
              <a:rPr lang="de-DE" dirty="0" err="1" smtClean="0"/>
              <a:t>wave-particle</a:t>
            </a:r>
            <a:r>
              <a:rPr lang="de-DE" dirty="0" smtClean="0"/>
              <a:t> </a:t>
            </a:r>
            <a:r>
              <a:rPr lang="de-DE" dirty="0" err="1" smtClean="0"/>
              <a:t>nonlinearity</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14</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pic>
        <p:nvPicPr>
          <p:cNvPr id="32" name="Grafik 31"/>
          <p:cNvPicPr>
            <a:picLocks noChangeAspect="1"/>
          </p:cNvPicPr>
          <p:nvPr/>
        </p:nvPicPr>
        <p:blipFill>
          <a:blip r:embed="rId2"/>
          <a:stretch>
            <a:fillRect/>
          </a:stretch>
        </p:blipFill>
        <p:spPr>
          <a:xfrm>
            <a:off x="687122" y="764705"/>
            <a:ext cx="10089398" cy="4912060"/>
          </a:xfrm>
          <a:prstGeom prst="rect">
            <a:avLst/>
          </a:prstGeom>
        </p:spPr>
      </p:pic>
      <p:sp>
        <p:nvSpPr>
          <p:cNvPr id="38" name="Textfeld 37"/>
          <p:cNvSpPr txBox="1"/>
          <p:nvPr/>
        </p:nvSpPr>
        <p:spPr>
          <a:xfrm>
            <a:off x="687122" y="5664363"/>
            <a:ext cx="11665296" cy="646331"/>
          </a:xfrm>
          <a:prstGeom prst="rect">
            <a:avLst/>
          </a:prstGeom>
          <a:noFill/>
        </p:spPr>
        <p:txBody>
          <a:bodyPr wrap="square" rtlCol="0">
            <a:spAutoFit/>
          </a:bodyPr>
          <a:lstStyle/>
          <a:p>
            <a:r>
              <a:rPr lang="de-DE" b="1" dirty="0" err="1" smtClean="0"/>
              <a:t>Theory</a:t>
            </a:r>
            <a:r>
              <a:rPr lang="de-DE" b="1" dirty="0" smtClean="0"/>
              <a:t> </a:t>
            </a:r>
            <a:r>
              <a:rPr lang="de-DE" b="1" dirty="0" err="1"/>
              <a:t>compared</a:t>
            </a:r>
            <a:r>
              <a:rPr lang="de-DE" b="1" dirty="0"/>
              <a:t> </a:t>
            </a:r>
            <a:r>
              <a:rPr lang="de-DE" b="1" dirty="0" err="1"/>
              <a:t>to</a:t>
            </a:r>
            <a:r>
              <a:rPr lang="de-DE" b="1" dirty="0"/>
              <a:t> </a:t>
            </a:r>
            <a:r>
              <a:rPr lang="de-DE" b="1" dirty="0" err="1"/>
              <a:t>simulations</a:t>
            </a:r>
            <a:r>
              <a:rPr lang="de-DE" b="1" dirty="0"/>
              <a:t> (</a:t>
            </a:r>
            <a:r>
              <a:rPr lang="de-DE" b="1" u="sng" dirty="0" err="1"/>
              <a:t>verification</a:t>
            </a:r>
            <a:r>
              <a:rPr lang="de-DE" b="1" dirty="0"/>
              <a:t>): </a:t>
            </a:r>
            <a:r>
              <a:rPr lang="de-DE" dirty="0" err="1"/>
              <a:t>chirping</a:t>
            </a:r>
            <a:r>
              <a:rPr lang="de-DE" dirty="0"/>
              <a:t> </a:t>
            </a:r>
            <a:r>
              <a:rPr lang="de-DE" dirty="0" err="1"/>
              <a:t>modes</a:t>
            </a:r>
            <a:r>
              <a:rPr lang="de-DE" dirty="0"/>
              <a:t> in </a:t>
            </a:r>
            <a:r>
              <a:rPr lang="de-DE" dirty="0" err="1"/>
              <a:t>presence</a:t>
            </a:r>
            <a:r>
              <a:rPr lang="de-DE" dirty="0"/>
              <a:t> </a:t>
            </a:r>
            <a:r>
              <a:rPr lang="de-DE" dirty="0" err="1"/>
              <a:t>of</a:t>
            </a:r>
            <a:r>
              <a:rPr lang="de-DE" dirty="0"/>
              <a:t> </a:t>
            </a:r>
            <a:r>
              <a:rPr lang="de-DE" dirty="0" err="1"/>
              <a:t>energetic</a:t>
            </a:r>
            <a:r>
              <a:rPr lang="de-DE" dirty="0"/>
              <a:t> </a:t>
            </a:r>
            <a:r>
              <a:rPr lang="de-DE" dirty="0" err="1"/>
              <a:t>particles</a:t>
            </a:r>
            <a:r>
              <a:rPr lang="de-DE" dirty="0" smtClean="0"/>
              <a:t>. </a:t>
            </a:r>
            <a:r>
              <a:rPr lang="de-DE" u="sng" dirty="0" err="1" smtClean="0">
                <a:solidFill>
                  <a:srgbClr val="7030A0"/>
                </a:solidFill>
              </a:rPr>
              <a:t>Chirping</a:t>
            </a:r>
            <a:r>
              <a:rPr lang="de-DE" u="sng" dirty="0" smtClean="0">
                <a:solidFill>
                  <a:srgbClr val="7030A0"/>
                </a:solidFill>
              </a:rPr>
              <a:t> </a:t>
            </a:r>
            <a:r>
              <a:rPr lang="de-DE" u="sng" dirty="0">
                <a:solidFill>
                  <a:srgbClr val="7030A0"/>
                </a:solidFill>
              </a:rPr>
              <a:t>rate </a:t>
            </a:r>
            <a:r>
              <a:rPr lang="de-DE" u="sng" dirty="0" err="1">
                <a:solidFill>
                  <a:srgbClr val="7030A0"/>
                </a:solidFill>
              </a:rPr>
              <a:t>from</a:t>
            </a:r>
            <a:r>
              <a:rPr lang="de-DE" u="sng" dirty="0">
                <a:solidFill>
                  <a:srgbClr val="7030A0"/>
                </a:solidFill>
              </a:rPr>
              <a:t> </a:t>
            </a:r>
            <a:r>
              <a:rPr lang="de-DE" u="sng" dirty="0" err="1">
                <a:solidFill>
                  <a:srgbClr val="7030A0"/>
                </a:solidFill>
              </a:rPr>
              <a:t>simulations</a:t>
            </a:r>
            <a:r>
              <a:rPr lang="de-DE" u="sng" dirty="0">
                <a:solidFill>
                  <a:srgbClr val="7030A0"/>
                </a:solidFill>
              </a:rPr>
              <a:t> </a:t>
            </a:r>
            <a:r>
              <a:rPr lang="de-DE" u="sng" dirty="0" err="1">
                <a:solidFill>
                  <a:srgbClr val="7030A0"/>
                </a:solidFill>
              </a:rPr>
              <a:t>is</a:t>
            </a:r>
            <a:r>
              <a:rPr lang="de-DE" u="sng" dirty="0">
                <a:solidFill>
                  <a:srgbClr val="7030A0"/>
                </a:solidFill>
              </a:rPr>
              <a:t> proportional </a:t>
            </a:r>
            <a:r>
              <a:rPr lang="de-DE" u="sng" dirty="0" err="1">
                <a:solidFill>
                  <a:srgbClr val="7030A0"/>
                </a:solidFill>
              </a:rPr>
              <a:t>to</a:t>
            </a:r>
            <a:r>
              <a:rPr lang="de-DE" u="sng" dirty="0">
                <a:solidFill>
                  <a:srgbClr val="7030A0"/>
                </a:solidFill>
              </a:rPr>
              <a:t> </a:t>
            </a:r>
            <a:r>
              <a:rPr lang="de-DE" u="sng" dirty="0" err="1">
                <a:solidFill>
                  <a:srgbClr val="7030A0"/>
                </a:solidFill>
              </a:rPr>
              <a:t>saturation</a:t>
            </a:r>
            <a:r>
              <a:rPr lang="de-DE" u="sng" dirty="0">
                <a:solidFill>
                  <a:srgbClr val="7030A0"/>
                </a:solidFill>
              </a:rPr>
              <a:t> </a:t>
            </a:r>
            <a:r>
              <a:rPr lang="de-DE" u="sng" dirty="0" err="1">
                <a:solidFill>
                  <a:srgbClr val="7030A0"/>
                </a:solidFill>
              </a:rPr>
              <a:t>amplitude</a:t>
            </a:r>
            <a:r>
              <a:rPr lang="de-DE" u="sng" dirty="0">
                <a:solidFill>
                  <a:srgbClr val="7030A0"/>
                </a:solidFill>
              </a:rPr>
              <a:t> (</a:t>
            </a:r>
            <a:r>
              <a:rPr lang="de-DE" u="sng" dirty="0" err="1">
                <a:solidFill>
                  <a:srgbClr val="7030A0"/>
                </a:solidFill>
              </a:rPr>
              <a:t>as</a:t>
            </a:r>
            <a:r>
              <a:rPr lang="de-DE" u="sng" dirty="0">
                <a:solidFill>
                  <a:srgbClr val="7030A0"/>
                </a:solidFill>
              </a:rPr>
              <a:t> </a:t>
            </a:r>
            <a:r>
              <a:rPr lang="de-DE" u="sng" dirty="0" err="1">
                <a:solidFill>
                  <a:srgbClr val="7030A0"/>
                </a:solidFill>
              </a:rPr>
              <a:t>predicted</a:t>
            </a:r>
            <a:r>
              <a:rPr lang="de-DE" u="sng" dirty="0">
                <a:solidFill>
                  <a:srgbClr val="7030A0"/>
                </a:solidFill>
              </a:rPr>
              <a:t> </a:t>
            </a:r>
            <a:r>
              <a:rPr lang="de-DE" u="sng" dirty="0" err="1" smtClean="0">
                <a:solidFill>
                  <a:srgbClr val="7030A0"/>
                </a:solidFill>
              </a:rPr>
              <a:t>theoretically</a:t>
            </a:r>
            <a:r>
              <a:rPr lang="de-DE" u="sng" dirty="0" smtClean="0">
                <a:solidFill>
                  <a:srgbClr val="7030A0"/>
                </a:solidFill>
              </a:rPr>
              <a:t>, [</a:t>
            </a:r>
            <a:r>
              <a:rPr lang="de-DE" u="sng" dirty="0" err="1" smtClean="0">
                <a:solidFill>
                  <a:srgbClr val="7030A0"/>
                </a:solidFill>
              </a:rPr>
              <a:t>Zonca</a:t>
            </a:r>
            <a:r>
              <a:rPr lang="de-DE" u="sng" dirty="0" smtClean="0">
                <a:solidFill>
                  <a:srgbClr val="7030A0"/>
                </a:solidFill>
              </a:rPr>
              <a:t> et al., </a:t>
            </a:r>
            <a:r>
              <a:rPr lang="de-DE" u="sng" dirty="0" err="1" smtClean="0">
                <a:solidFill>
                  <a:srgbClr val="7030A0"/>
                </a:solidFill>
              </a:rPr>
              <a:t>Varenna</a:t>
            </a:r>
            <a:r>
              <a:rPr lang="de-DE" u="sng" dirty="0" smtClean="0">
                <a:solidFill>
                  <a:srgbClr val="7030A0"/>
                </a:solidFill>
              </a:rPr>
              <a:t> </a:t>
            </a:r>
            <a:r>
              <a:rPr lang="de-DE" u="sng" dirty="0" err="1" smtClean="0">
                <a:solidFill>
                  <a:srgbClr val="7030A0"/>
                </a:solidFill>
              </a:rPr>
              <a:t>Conf</a:t>
            </a:r>
            <a:r>
              <a:rPr lang="de-DE" u="sng" dirty="0" smtClean="0">
                <a:solidFill>
                  <a:srgbClr val="7030A0"/>
                </a:solidFill>
              </a:rPr>
              <a:t>. 2024])</a:t>
            </a:r>
            <a:endParaRPr lang="de-DE" u="sng" dirty="0">
              <a:solidFill>
                <a:srgbClr val="7030A0"/>
              </a:solidFill>
            </a:endParaRPr>
          </a:p>
        </p:txBody>
      </p:sp>
      <p:sp>
        <p:nvSpPr>
          <p:cNvPr id="7" name="Textfeld 6"/>
          <p:cNvSpPr txBox="1"/>
          <p:nvPr/>
        </p:nvSpPr>
        <p:spPr>
          <a:xfrm>
            <a:off x="11316580" y="736404"/>
            <a:ext cx="792088" cy="400110"/>
          </a:xfrm>
          <a:prstGeom prst="rect">
            <a:avLst/>
          </a:prstGeom>
          <a:noFill/>
        </p:spPr>
        <p:txBody>
          <a:bodyPr wrap="square" rtlCol="0">
            <a:spAutoFit/>
          </a:bodyPr>
          <a:lstStyle/>
          <a:p>
            <a:r>
              <a:rPr lang="de-DE" sz="2000" b="1" dirty="0" smtClean="0">
                <a:solidFill>
                  <a:schemeClr val="tx2"/>
                </a:solidFill>
              </a:rPr>
              <a:t>ORB5</a:t>
            </a:r>
            <a:endParaRPr lang="en-US" sz="2000" b="1" dirty="0">
              <a:solidFill>
                <a:schemeClr val="tx2"/>
              </a:solidFill>
            </a:endParaRPr>
          </a:p>
        </p:txBody>
      </p:sp>
      <p:sp>
        <p:nvSpPr>
          <p:cNvPr id="3" name="Textfeld 2"/>
          <p:cNvSpPr txBox="1"/>
          <p:nvPr/>
        </p:nvSpPr>
        <p:spPr>
          <a:xfrm>
            <a:off x="609600" y="849486"/>
            <a:ext cx="9878888" cy="923330"/>
          </a:xfrm>
          <a:prstGeom prst="rect">
            <a:avLst/>
          </a:prstGeom>
          <a:solidFill>
            <a:schemeClr val="bg1"/>
          </a:solidFill>
        </p:spPr>
        <p:txBody>
          <a:bodyPr wrap="square" rtlCol="0">
            <a:spAutoFit/>
          </a:bodyPr>
          <a:lstStyle/>
          <a:p>
            <a:r>
              <a:rPr lang="en-US" dirty="0"/>
              <a:t>Comprehensive studies of the nonlinear frequency </a:t>
            </a:r>
            <a:r>
              <a:rPr lang="en-US" dirty="0" smtClean="0"/>
              <a:t>on </a:t>
            </a:r>
            <a:r>
              <a:rPr lang="en-US" dirty="0"/>
              <a:t>Alfven modes </a:t>
            </a:r>
            <a:r>
              <a:rPr lang="en-US" dirty="0" smtClean="0"/>
              <a:t>driven by fast ions.</a:t>
            </a:r>
          </a:p>
          <a:p>
            <a:r>
              <a:rPr lang="en-US" dirty="0" smtClean="0"/>
              <a:t>A large number of global gyrokinetic simulations performed </a:t>
            </a:r>
            <a:r>
              <a:rPr lang="en-US" dirty="0"/>
              <a:t>with ORB5</a:t>
            </a:r>
            <a:r>
              <a:rPr lang="en-US" dirty="0" smtClean="0"/>
              <a:t>.</a:t>
            </a:r>
          </a:p>
          <a:p>
            <a:r>
              <a:rPr lang="de-DE" dirty="0" smtClean="0"/>
              <a:t>Plasma </a:t>
            </a:r>
            <a:r>
              <a:rPr lang="de-DE" dirty="0" err="1" smtClean="0"/>
              <a:t>parameterers</a:t>
            </a:r>
            <a:r>
              <a:rPr lang="de-DE" dirty="0" smtClean="0"/>
              <a:t>, </a:t>
            </a:r>
            <a:r>
              <a:rPr lang="de-DE" dirty="0" err="1" smtClean="0"/>
              <a:t>energetic-particle</a:t>
            </a:r>
            <a:r>
              <a:rPr lang="de-DE" dirty="0" smtClean="0"/>
              <a:t> </a:t>
            </a:r>
            <a:r>
              <a:rPr lang="de-DE" dirty="0" err="1" smtClean="0"/>
              <a:t>parameters</a:t>
            </a:r>
            <a:r>
              <a:rPr lang="de-DE" dirty="0" smtClean="0"/>
              <a:t> </a:t>
            </a:r>
            <a:r>
              <a:rPr lang="de-DE" dirty="0" err="1" smtClean="0"/>
              <a:t>varied</a:t>
            </a:r>
            <a:r>
              <a:rPr lang="de-DE" dirty="0" smtClean="0"/>
              <a:t>. </a:t>
            </a:r>
            <a:r>
              <a:rPr lang="de-DE" dirty="0" err="1" smtClean="0"/>
              <a:t>Chirping</a:t>
            </a:r>
            <a:r>
              <a:rPr lang="de-DE" dirty="0" smtClean="0"/>
              <a:t> rate </a:t>
            </a:r>
            <a:r>
              <a:rPr lang="de-DE" dirty="0" err="1" smtClean="0"/>
              <a:t>follows</a:t>
            </a:r>
            <a:r>
              <a:rPr lang="de-DE" dirty="0" smtClean="0"/>
              <a:t> universal </a:t>
            </a:r>
            <a:r>
              <a:rPr lang="de-DE" dirty="0" err="1" smtClean="0"/>
              <a:t>dependency</a:t>
            </a:r>
            <a:r>
              <a:rPr lang="de-DE" dirty="0" smtClean="0"/>
              <a:t>.</a:t>
            </a:r>
            <a:endParaRPr lang="en-US" dirty="0"/>
          </a:p>
        </p:txBody>
      </p:sp>
      <p:sp>
        <p:nvSpPr>
          <p:cNvPr id="5" name="Textfeld 4"/>
          <p:cNvSpPr txBox="1"/>
          <p:nvPr/>
        </p:nvSpPr>
        <p:spPr>
          <a:xfrm>
            <a:off x="911424" y="4388911"/>
            <a:ext cx="2160240" cy="1107996"/>
          </a:xfrm>
          <a:prstGeom prst="rect">
            <a:avLst/>
          </a:prstGeom>
          <a:solidFill>
            <a:schemeClr val="bg1"/>
          </a:solidFill>
        </p:spPr>
        <p:txBody>
          <a:bodyPr wrap="square" rtlCol="0">
            <a:spAutoFit/>
          </a:bodyPr>
          <a:lstStyle/>
          <a:p>
            <a:pPr algn="ctr"/>
            <a:r>
              <a:rPr lang="de-DE" sz="1500" dirty="0" smtClean="0"/>
              <a:t>Time </a:t>
            </a:r>
            <a:r>
              <a:rPr lang="de-DE" sz="1500" dirty="0" err="1" smtClean="0"/>
              <a:t>evolution</a:t>
            </a:r>
            <a:r>
              <a:rPr lang="de-DE" sz="1500" dirty="0" smtClean="0"/>
              <a:t> </a:t>
            </a:r>
            <a:r>
              <a:rPr lang="de-DE" sz="1500" dirty="0" err="1" smtClean="0"/>
              <a:t>of</a:t>
            </a:r>
            <a:r>
              <a:rPr lang="de-DE" sz="1500" dirty="0" smtClean="0"/>
              <a:t> </a:t>
            </a:r>
            <a:r>
              <a:rPr lang="de-DE" sz="1500" dirty="0" err="1" smtClean="0"/>
              <a:t>the</a:t>
            </a:r>
            <a:r>
              <a:rPr lang="de-DE" sz="1500" dirty="0" smtClean="0"/>
              <a:t> </a:t>
            </a:r>
            <a:r>
              <a:rPr lang="de-DE" sz="1500" dirty="0" err="1" smtClean="0"/>
              <a:t>mode</a:t>
            </a:r>
            <a:r>
              <a:rPr lang="de-DE" sz="1500" dirty="0" smtClean="0"/>
              <a:t> </a:t>
            </a:r>
            <a:r>
              <a:rPr lang="de-DE" sz="1500" dirty="0" err="1" smtClean="0"/>
              <a:t>frequency</a:t>
            </a:r>
            <a:endParaRPr lang="de-DE" sz="1500" dirty="0" smtClean="0"/>
          </a:p>
          <a:p>
            <a:endParaRPr lang="de-DE" dirty="0"/>
          </a:p>
          <a:p>
            <a:endParaRPr lang="en-US" dirty="0"/>
          </a:p>
        </p:txBody>
      </p:sp>
      <p:sp>
        <p:nvSpPr>
          <p:cNvPr id="6" name="Textfeld 5"/>
          <p:cNvSpPr txBox="1"/>
          <p:nvPr/>
        </p:nvSpPr>
        <p:spPr>
          <a:xfrm rot="16200000">
            <a:off x="6064642" y="3915490"/>
            <a:ext cx="864096" cy="323165"/>
          </a:xfrm>
          <a:prstGeom prst="rect">
            <a:avLst/>
          </a:prstGeom>
          <a:solidFill>
            <a:schemeClr val="bg1"/>
          </a:solidFill>
        </p:spPr>
        <p:txBody>
          <a:bodyPr wrap="square" rtlCol="0">
            <a:spAutoFit/>
          </a:bodyPr>
          <a:lstStyle/>
          <a:p>
            <a:r>
              <a:rPr lang="de-DE" sz="1500" dirty="0" smtClean="0"/>
              <a:t>|</a:t>
            </a:r>
            <a:r>
              <a:rPr lang="el-GR" sz="1500" dirty="0" smtClean="0"/>
              <a:t>Δω</a:t>
            </a:r>
            <a:r>
              <a:rPr lang="de-DE" sz="1500" dirty="0" smtClean="0"/>
              <a:t>/</a:t>
            </a:r>
            <a:r>
              <a:rPr lang="el-GR" sz="1500" dirty="0" smtClean="0"/>
              <a:t>Δ</a:t>
            </a:r>
            <a:r>
              <a:rPr lang="de-DE" sz="1500" dirty="0" smtClean="0"/>
              <a:t>t|</a:t>
            </a:r>
            <a:endParaRPr lang="en-US" sz="1500" dirty="0"/>
          </a:p>
        </p:txBody>
      </p:sp>
      <p:sp>
        <p:nvSpPr>
          <p:cNvPr id="11" name="Textfeld 10"/>
          <p:cNvSpPr txBox="1"/>
          <p:nvPr/>
        </p:nvSpPr>
        <p:spPr>
          <a:xfrm>
            <a:off x="7608168" y="2154922"/>
            <a:ext cx="2304256" cy="369332"/>
          </a:xfrm>
          <a:prstGeom prst="rect">
            <a:avLst/>
          </a:prstGeom>
          <a:solidFill>
            <a:schemeClr val="bg1"/>
          </a:solidFill>
        </p:spPr>
        <p:txBody>
          <a:bodyPr wrap="square" rtlCol="0">
            <a:spAutoFit/>
          </a:bodyPr>
          <a:lstStyle/>
          <a:p>
            <a:r>
              <a:rPr lang="de-DE" dirty="0" smtClean="0"/>
              <a:t>            </a:t>
            </a:r>
            <a:r>
              <a:rPr lang="el-GR" dirty="0" smtClean="0"/>
              <a:t>Δω</a:t>
            </a:r>
            <a:r>
              <a:rPr lang="de-DE" dirty="0" smtClean="0"/>
              <a:t>/</a:t>
            </a:r>
            <a:r>
              <a:rPr lang="el-GR" dirty="0" smtClean="0"/>
              <a:t>Δ</a:t>
            </a:r>
            <a:r>
              <a:rPr lang="de-DE" dirty="0" smtClean="0"/>
              <a:t>t  ~  </a:t>
            </a:r>
            <a:r>
              <a:rPr lang="de-DE" dirty="0" err="1" smtClean="0"/>
              <a:t>A</a:t>
            </a:r>
            <a:r>
              <a:rPr lang="de-DE" baseline="-25000" dirty="0" err="1" smtClean="0"/>
              <a:t>sat</a:t>
            </a:r>
            <a:endParaRPr lang="en-US" baseline="-25000" dirty="0"/>
          </a:p>
        </p:txBody>
      </p:sp>
    </p:spTree>
    <p:extLst>
      <p:ext uri="{BB962C8B-B14F-4D97-AF65-F5344CB8AC3E}">
        <p14:creationId xmlns:p14="http://schemas.microsoft.com/office/powerpoint/2010/main" val="36499260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116632"/>
            <a:ext cx="11017224" cy="457200"/>
          </a:xfrm>
        </p:spPr>
        <p:txBody>
          <a:bodyPr/>
          <a:lstStyle/>
          <a:p>
            <a:r>
              <a:rPr lang="fr-FR" dirty="0"/>
              <a:t>ORB5 code: </a:t>
            </a:r>
            <a:r>
              <a:rPr lang="fr-FR" dirty="0" err="1" smtClean="0"/>
              <a:t>effect</a:t>
            </a:r>
            <a:r>
              <a:rPr lang="fr-FR" dirty="0" smtClean="0"/>
              <a:t> of </a:t>
            </a:r>
            <a:r>
              <a:rPr lang="fr-FR" dirty="0" err="1" smtClean="0"/>
              <a:t>fast</a:t>
            </a:r>
            <a:r>
              <a:rPr lang="fr-FR" dirty="0" smtClean="0"/>
              <a:t> ions on </a:t>
            </a:r>
            <a:r>
              <a:rPr lang="fr-FR" dirty="0" err="1" smtClean="0"/>
              <a:t>core</a:t>
            </a:r>
            <a:r>
              <a:rPr lang="fr-FR" dirty="0" smtClean="0"/>
              <a:t> </a:t>
            </a:r>
            <a:r>
              <a:rPr lang="fr-FR" dirty="0"/>
              <a:t>plasma </a:t>
            </a:r>
            <a:r>
              <a:rPr lang="fr-FR" dirty="0" smtClean="0"/>
              <a:t>confinement</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15</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pic>
        <p:nvPicPr>
          <p:cNvPr id="21" name="Grafik 4">
            <a:extLst>
              <a:ext uri="{FF2B5EF4-FFF2-40B4-BE49-F238E27FC236}">
                <a16:creationId xmlns:a16="http://schemas.microsoft.com/office/drawing/2014/main" id="{D069362D-5B00-1046-43C9-EAADFEA3D9AE}"/>
              </a:ext>
            </a:extLst>
          </p:cNvPr>
          <p:cNvPicPr>
            <a:picLocks noChangeAspect="1"/>
          </p:cNvPicPr>
          <p:nvPr/>
        </p:nvPicPr>
        <p:blipFill>
          <a:blip r:embed="rId3"/>
          <a:stretch>
            <a:fillRect/>
          </a:stretch>
        </p:blipFill>
        <p:spPr>
          <a:xfrm>
            <a:off x="335360" y="908720"/>
            <a:ext cx="6972294" cy="2743418"/>
          </a:xfrm>
          <a:prstGeom prst="rect">
            <a:avLst/>
          </a:prstGeom>
        </p:spPr>
      </p:pic>
      <p:pic>
        <p:nvPicPr>
          <p:cNvPr id="22" name="Grafik 7">
            <a:extLst>
              <a:ext uri="{FF2B5EF4-FFF2-40B4-BE49-F238E27FC236}">
                <a16:creationId xmlns:a16="http://schemas.microsoft.com/office/drawing/2014/main" id="{3C9E505C-4D75-28D6-5A42-C3E7649232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6149" y="692696"/>
            <a:ext cx="3012339" cy="2703381"/>
          </a:xfrm>
          <a:prstGeom prst="rect">
            <a:avLst/>
          </a:prstGeom>
        </p:spPr>
      </p:pic>
      <p:sp>
        <p:nvSpPr>
          <p:cNvPr id="3" name="Textfeld 2"/>
          <p:cNvSpPr txBox="1"/>
          <p:nvPr/>
        </p:nvSpPr>
        <p:spPr>
          <a:xfrm>
            <a:off x="47328" y="692696"/>
            <a:ext cx="12097344" cy="353943"/>
          </a:xfrm>
          <a:prstGeom prst="rect">
            <a:avLst/>
          </a:prstGeom>
          <a:noFill/>
        </p:spPr>
        <p:txBody>
          <a:bodyPr wrap="square" rtlCol="0">
            <a:spAutoFit/>
          </a:bodyPr>
          <a:lstStyle/>
          <a:p>
            <a:r>
              <a:rPr lang="en-US" sz="1700" dirty="0"/>
              <a:t>Nonlinear gyrokinetic simulations with ORB5 code demonstrate clear reduction in the heat flux for both the bulk ions and the </a:t>
            </a:r>
            <a:r>
              <a:rPr lang="en-US" sz="1700" dirty="0" smtClean="0"/>
              <a:t>electrons</a:t>
            </a:r>
            <a:endParaRPr lang="en-US" dirty="0"/>
          </a:p>
        </p:txBody>
      </p:sp>
      <p:pic>
        <p:nvPicPr>
          <p:cNvPr id="23" name="Grafik 5">
            <a:extLst>
              <a:ext uri="{FF2B5EF4-FFF2-40B4-BE49-F238E27FC236}">
                <a16:creationId xmlns:a16="http://schemas.microsoft.com/office/drawing/2014/main" id="{D59B300C-8489-3B68-ADAD-898BB8B0FF58}"/>
              </a:ext>
            </a:extLst>
          </p:cNvPr>
          <p:cNvPicPr>
            <a:picLocks noChangeAspect="1"/>
          </p:cNvPicPr>
          <p:nvPr/>
        </p:nvPicPr>
        <p:blipFill>
          <a:blip r:embed="rId5"/>
          <a:stretch>
            <a:fillRect/>
          </a:stretch>
        </p:blipFill>
        <p:spPr>
          <a:xfrm>
            <a:off x="119336" y="3622024"/>
            <a:ext cx="7188318" cy="2983828"/>
          </a:xfrm>
          <a:prstGeom prst="rect">
            <a:avLst/>
          </a:prstGeom>
        </p:spPr>
      </p:pic>
      <p:pic>
        <p:nvPicPr>
          <p:cNvPr id="24" name="Grafik 8">
            <a:extLst>
              <a:ext uri="{FF2B5EF4-FFF2-40B4-BE49-F238E27FC236}">
                <a16:creationId xmlns:a16="http://schemas.microsoft.com/office/drawing/2014/main" id="{CA97DDBD-EB44-D4B3-CF56-9E0AAC78DB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7287" y="3356992"/>
            <a:ext cx="3231115" cy="2899719"/>
          </a:xfrm>
          <a:prstGeom prst="rect">
            <a:avLst/>
          </a:prstGeom>
        </p:spPr>
      </p:pic>
      <mc:AlternateContent xmlns:mc="http://schemas.openxmlformats.org/markup-compatibility/2006" xmlns:a14="http://schemas.microsoft.com/office/drawing/2010/main">
        <mc:Choice Requires="a14">
          <p:sp>
            <p:nvSpPr>
              <p:cNvPr id="25" name="Textfeld 24"/>
              <p:cNvSpPr txBox="1"/>
              <p:nvPr/>
            </p:nvSpPr>
            <p:spPr>
              <a:xfrm>
                <a:off x="47328" y="3518138"/>
                <a:ext cx="12097344" cy="353943"/>
              </a:xfrm>
              <a:prstGeom prst="rect">
                <a:avLst/>
              </a:prstGeom>
              <a:noFill/>
            </p:spPr>
            <p:txBody>
              <a:bodyPr wrap="square" rtlCol="0">
                <a:spAutoFit/>
              </a:bodyPr>
              <a:lstStyle/>
              <a:p>
                <a:r>
                  <a:rPr lang="en-US" sz="1700" dirty="0"/>
                  <a:t>For </a:t>
                </a:r>
                <a14:m>
                  <m:oMath xmlns:m="http://schemas.openxmlformats.org/officeDocument/2006/math">
                    <m:sSub>
                      <m:sSubPr>
                        <m:ctrlPr>
                          <a:rPr lang="de-DE" sz="1700" b="1" i="1">
                            <a:solidFill>
                              <a:srgbClr val="C00000"/>
                            </a:solidFill>
                            <a:latin typeface="Cambria Math" panose="02040503050406030204" pitchFamily="18" charset="0"/>
                          </a:rPr>
                        </m:ctrlPr>
                      </m:sSubPr>
                      <m:e>
                        <m:r>
                          <a:rPr lang="de-DE" sz="1700" b="1" i="1">
                            <a:solidFill>
                              <a:srgbClr val="C00000"/>
                            </a:solidFill>
                            <a:latin typeface="Cambria Math" panose="02040503050406030204" pitchFamily="18" charset="0"/>
                          </a:rPr>
                          <m:t>𝜷</m:t>
                        </m:r>
                      </m:e>
                      <m:sub>
                        <m:r>
                          <a:rPr lang="de-DE" sz="1700" b="1" i="1">
                            <a:solidFill>
                              <a:srgbClr val="C00000"/>
                            </a:solidFill>
                            <a:latin typeface="Cambria Math" panose="02040503050406030204" pitchFamily="18" charset="0"/>
                          </a:rPr>
                          <m:t>𝒆</m:t>
                        </m:r>
                      </m:sub>
                    </m:sSub>
                    <m:r>
                      <a:rPr lang="de-DE" sz="1700" b="1" i="1">
                        <a:solidFill>
                          <a:srgbClr val="C00000"/>
                        </a:solidFill>
                        <a:latin typeface="Cambria Math" panose="02040503050406030204" pitchFamily="18" charset="0"/>
                      </a:rPr>
                      <m:t>=</m:t>
                    </m:r>
                    <m:r>
                      <a:rPr lang="de-DE" sz="1700" b="1" i="1">
                        <a:solidFill>
                          <a:srgbClr val="C00000"/>
                        </a:solidFill>
                        <a:latin typeface="Cambria Math" panose="02040503050406030204" pitchFamily="18" charset="0"/>
                      </a:rPr>
                      <m:t>𝟎</m:t>
                    </m:r>
                    <m:r>
                      <a:rPr lang="de-DE" sz="1700" b="1" i="1">
                        <a:solidFill>
                          <a:srgbClr val="C00000"/>
                        </a:solidFill>
                        <a:latin typeface="Cambria Math" panose="02040503050406030204" pitchFamily="18" charset="0"/>
                      </a:rPr>
                      <m:t>.</m:t>
                    </m:r>
                    <m:r>
                      <a:rPr lang="de-DE" sz="1700" b="1" i="1">
                        <a:solidFill>
                          <a:srgbClr val="C00000"/>
                        </a:solidFill>
                        <a:latin typeface="Cambria Math" panose="02040503050406030204" pitchFamily="18" charset="0"/>
                      </a:rPr>
                      <m:t>𝟏</m:t>
                    </m:r>
                    <m:r>
                      <a:rPr lang="de-DE" sz="1700" b="1" i="1">
                        <a:solidFill>
                          <a:srgbClr val="C00000"/>
                        </a:solidFill>
                        <a:latin typeface="Cambria Math" panose="02040503050406030204" pitchFamily="18" charset="0"/>
                      </a:rPr>
                      <m:t>%</m:t>
                    </m:r>
                  </m:oMath>
                </a14:m>
                <a:r>
                  <a:rPr lang="en-US" sz="1700" dirty="0"/>
                  <a:t>, fast-ion heat flux is small. Total heat flux reduced by the fast ions!</a:t>
                </a:r>
                <a:endParaRPr lang="en-US" sz="1700" dirty="0">
                  <a:solidFill>
                    <a:srgbClr val="C00000"/>
                  </a:solidFill>
                </a:endParaRPr>
              </a:p>
            </p:txBody>
          </p:sp>
        </mc:Choice>
        <mc:Fallback xmlns="">
          <p:sp>
            <p:nvSpPr>
              <p:cNvPr id="25" name="Textfeld 24"/>
              <p:cNvSpPr txBox="1">
                <a:spLocks noRot="1" noChangeAspect="1" noMove="1" noResize="1" noEditPoints="1" noAdjustHandles="1" noChangeArrowheads="1" noChangeShapeType="1" noTextEdit="1"/>
              </p:cNvSpPr>
              <p:nvPr/>
            </p:nvSpPr>
            <p:spPr>
              <a:xfrm>
                <a:off x="47328" y="3518138"/>
                <a:ext cx="12097344" cy="353943"/>
              </a:xfrm>
              <a:prstGeom prst="rect">
                <a:avLst/>
              </a:prstGeom>
              <a:blipFill>
                <a:blip r:embed="rId7"/>
                <a:stretch>
                  <a:fillRect l="-353" t="-5172" b="-22414"/>
                </a:stretch>
              </a:blipFill>
            </p:spPr>
            <p:txBody>
              <a:bodyPr/>
              <a:lstStyle/>
              <a:p>
                <a:r>
                  <a:rPr lang="en-US">
                    <a:noFill/>
                  </a:rPr>
                  <a:t> </a:t>
                </a:r>
              </a:p>
            </p:txBody>
          </p:sp>
        </mc:Fallback>
      </mc:AlternateContent>
      <p:sp>
        <p:nvSpPr>
          <p:cNvPr id="5" name="Textfeld 4"/>
          <p:cNvSpPr txBox="1"/>
          <p:nvPr/>
        </p:nvSpPr>
        <p:spPr>
          <a:xfrm>
            <a:off x="10547350" y="1531240"/>
            <a:ext cx="1597322" cy="646331"/>
          </a:xfrm>
          <a:prstGeom prst="rect">
            <a:avLst/>
          </a:prstGeom>
          <a:noFill/>
        </p:spPr>
        <p:txBody>
          <a:bodyPr wrap="square" rtlCol="0">
            <a:spAutoFit/>
          </a:bodyPr>
          <a:lstStyle/>
          <a:p>
            <a:r>
              <a:rPr lang="de-DE" b="1" dirty="0">
                <a:solidFill>
                  <a:srgbClr val="C00000"/>
                </a:solidFill>
              </a:rPr>
              <a:t>NO fast </a:t>
            </a:r>
            <a:r>
              <a:rPr lang="de-DE" b="1" dirty="0" err="1" smtClean="0">
                <a:solidFill>
                  <a:srgbClr val="C00000"/>
                </a:solidFill>
              </a:rPr>
              <a:t>ions</a:t>
            </a:r>
            <a:r>
              <a:rPr lang="de-DE" b="1" dirty="0" smtClean="0">
                <a:solidFill>
                  <a:srgbClr val="C00000"/>
                </a:solidFill>
              </a:rPr>
              <a:t>: </a:t>
            </a:r>
            <a:r>
              <a:rPr lang="de-DE" b="1" dirty="0" err="1" smtClean="0">
                <a:solidFill>
                  <a:srgbClr val="C00000"/>
                </a:solidFill>
              </a:rPr>
              <a:t>sheared</a:t>
            </a:r>
            <a:r>
              <a:rPr lang="de-DE" b="1" dirty="0" smtClean="0">
                <a:solidFill>
                  <a:srgbClr val="C00000"/>
                </a:solidFill>
              </a:rPr>
              <a:t> </a:t>
            </a:r>
            <a:r>
              <a:rPr lang="de-DE" b="1" dirty="0" err="1" smtClean="0">
                <a:solidFill>
                  <a:srgbClr val="C00000"/>
                </a:solidFill>
              </a:rPr>
              <a:t>flow</a:t>
            </a:r>
            <a:endParaRPr lang="en-US" b="1" dirty="0">
              <a:solidFill>
                <a:srgbClr val="C00000"/>
              </a:solidFill>
            </a:endParaRPr>
          </a:p>
        </p:txBody>
      </p:sp>
      <p:sp>
        <p:nvSpPr>
          <p:cNvPr id="12" name="Textfeld 11"/>
          <p:cNvSpPr txBox="1"/>
          <p:nvPr/>
        </p:nvSpPr>
        <p:spPr>
          <a:xfrm>
            <a:off x="10648402" y="4259127"/>
            <a:ext cx="1496270" cy="923330"/>
          </a:xfrm>
          <a:prstGeom prst="rect">
            <a:avLst/>
          </a:prstGeom>
          <a:noFill/>
        </p:spPr>
        <p:txBody>
          <a:bodyPr wrap="square" rtlCol="0">
            <a:spAutoFit/>
          </a:bodyPr>
          <a:lstStyle/>
          <a:p>
            <a:r>
              <a:rPr lang="de-DE" b="1" dirty="0">
                <a:solidFill>
                  <a:srgbClr val="C00000"/>
                </a:solidFill>
              </a:rPr>
              <a:t>F</a:t>
            </a:r>
            <a:r>
              <a:rPr lang="de-DE" b="1" dirty="0" smtClean="0">
                <a:solidFill>
                  <a:srgbClr val="C00000"/>
                </a:solidFill>
              </a:rPr>
              <a:t>ast </a:t>
            </a:r>
            <a:r>
              <a:rPr lang="de-DE" b="1" dirty="0" err="1" smtClean="0">
                <a:solidFill>
                  <a:srgbClr val="C00000"/>
                </a:solidFill>
              </a:rPr>
              <a:t>ions</a:t>
            </a:r>
            <a:r>
              <a:rPr lang="de-DE" b="1" dirty="0" smtClean="0">
                <a:solidFill>
                  <a:srgbClr val="C00000"/>
                </a:solidFill>
              </a:rPr>
              <a:t> </a:t>
            </a:r>
            <a:r>
              <a:rPr lang="de-DE" b="1" dirty="0" err="1" smtClean="0">
                <a:solidFill>
                  <a:srgbClr val="C00000"/>
                </a:solidFill>
              </a:rPr>
              <a:t>included</a:t>
            </a:r>
            <a:r>
              <a:rPr lang="de-DE" b="1" dirty="0" smtClean="0">
                <a:solidFill>
                  <a:srgbClr val="C00000"/>
                </a:solidFill>
              </a:rPr>
              <a:t>: </a:t>
            </a:r>
            <a:r>
              <a:rPr lang="de-DE" b="1" dirty="0" err="1" smtClean="0">
                <a:solidFill>
                  <a:srgbClr val="C00000"/>
                </a:solidFill>
              </a:rPr>
              <a:t>sheared</a:t>
            </a:r>
            <a:r>
              <a:rPr lang="de-DE" b="1" dirty="0" smtClean="0">
                <a:solidFill>
                  <a:srgbClr val="C00000"/>
                </a:solidFill>
              </a:rPr>
              <a:t> </a:t>
            </a:r>
            <a:r>
              <a:rPr lang="de-DE" b="1" dirty="0" err="1" smtClean="0">
                <a:solidFill>
                  <a:srgbClr val="C00000"/>
                </a:solidFill>
              </a:rPr>
              <a:t>flow</a:t>
            </a:r>
            <a:endParaRPr lang="en-US" b="1" dirty="0">
              <a:solidFill>
                <a:srgbClr val="C00000"/>
              </a:solidFill>
            </a:endParaRPr>
          </a:p>
        </p:txBody>
      </p:sp>
      <p:sp>
        <p:nvSpPr>
          <p:cNvPr id="13" name="Textfeld 12"/>
          <p:cNvSpPr txBox="1"/>
          <p:nvPr/>
        </p:nvSpPr>
        <p:spPr>
          <a:xfrm>
            <a:off x="9585166" y="6200284"/>
            <a:ext cx="1044116" cy="400110"/>
          </a:xfrm>
          <a:prstGeom prst="rect">
            <a:avLst/>
          </a:prstGeom>
          <a:noFill/>
        </p:spPr>
        <p:txBody>
          <a:bodyPr wrap="square" rtlCol="0">
            <a:spAutoFit/>
          </a:bodyPr>
          <a:lstStyle/>
          <a:p>
            <a:r>
              <a:rPr lang="de-DE" sz="2000" b="1" dirty="0" smtClean="0">
                <a:solidFill>
                  <a:schemeClr val="tx2"/>
                </a:solidFill>
              </a:rPr>
              <a:t>ORB5</a:t>
            </a:r>
            <a:endParaRPr lang="en-US" sz="2000" b="1" dirty="0">
              <a:solidFill>
                <a:schemeClr val="tx2"/>
              </a:solidFill>
            </a:endParaRPr>
          </a:p>
        </p:txBody>
      </p:sp>
    </p:spTree>
    <p:extLst>
      <p:ext uri="{BB962C8B-B14F-4D97-AF65-F5344CB8AC3E}">
        <p14:creationId xmlns:p14="http://schemas.microsoft.com/office/powerpoint/2010/main" val="4188028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116632"/>
            <a:ext cx="11017224" cy="457200"/>
          </a:xfrm>
        </p:spPr>
        <p:txBody>
          <a:bodyPr/>
          <a:lstStyle/>
          <a:p>
            <a:r>
              <a:rPr lang="fr-FR" dirty="0"/>
              <a:t>ORB5 code: </a:t>
            </a:r>
            <a:r>
              <a:rPr lang="fr-FR" dirty="0" err="1" smtClean="0"/>
              <a:t>effect</a:t>
            </a:r>
            <a:r>
              <a:rPr lang="fr-FR" dirty="0" smtClean="0"/>
              <a:t> of </a:t>
            </a:r>
            <a:r>
              <a:rPr lang="fr-FR" dirty="0" err="1" smtClean="0"/>
              <a:t>fast</a:t>
            </a:r>
            <a:r>
              <a:rPr lang="fr-FR" dirty="0" smtClean="0"/>
              <a:t> ions on </a:t>
            </a:r>
            <a:r>
              <a:rPr lang="fr-FR" dirty="0" err="1" smtClean="0"/>
              <a:t>core</a:t>
            </a:r>
            <a:r>
              <a:rPr lang="fr-FR" dirty="0" smtClean="0"/>
              <a:t> </a:t>
            </a:r>
            <a:r>
              <a:rPr lang="fr-FR" dirty="0"/>
              <a:t>plasma </a:t>
            </a:r>
            <a:r>
              <a:rPr lang="fr-FR" dirty="0" smtClean="0"/>
              <a:t>confinement</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16</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mc:AlternateContent xmlns:mc="http://schemas.openxmlformats.org/markup-compatibility/2006" xmlns:a14="http://schemas.microsoft.com/office/drawing/2010/main">
        <mc:Choice Requires="a14">
          <p:sp>
            <p:nvSpPr>
              <p:cNvPr id="3" name="Textfeld 2"/>
              <p:cNvSpPr txBox="1"/>
              <p:nvPr/>
            </p:nvSpPr>
            <p:spPr>
              <a:xfrm>
                <a:off x="47328" y="692696"/>
                <a:ext cx="3816424" cy="4801314"/>
              </a:xfrm>
              <a:prstGeom prst="rect">
                <a:avLst/>
              </a:prstGeom>
              <a:noFill/>
            </p:spPr>
            <p:txBody>
              <a:bodyPr wrap="square" rtlCol="0">
                <a:spAutoFit/>
              </a:bodyPr>
              <a:lstStyle/>
              <a:p>
                <a:pPr marL="285750" indent="-285750">
                  <a:buFont typeface="Arial" panose="020B0604020202020204" pitchFamily="34" charset="0"/>
                  <a:buChar char="•"/>
                </a:pPr>
                <a:r>
                  <a:rPr lang="en-US" dirty="0"/>
                  <a:t>For</a:t>
                </a:r>
                <a14:m>
                  <m:oMath xmlns:m="http://schemas.openxmlformats.org/officeDocument/2006/math">
                    <m:sSub>
                      <m:sSubPr>
                        <m:ctrlPr>
                          <a:rPr lang="de-DE" b="1" i="1">
                            <a:solidFill>
                              <a:srgbClr val="C00000"/>
                            </a:solidFill>
                            <a:latin typeface="Cambria Math" panose="02040503050406030204" pitchFamily="18" charset="0"/>
                          </a:rPr>
                        </m:ctrlPr>
                      </m:sSubPr>
                      <m:e>
                        <m:r>
                          <a:rPr lang="de-DE" b="1" i="1">
                            <a:solidFill>
                              <a:srgbClr val="C00000"/>
                            </a:solidFill>
                            <a:latin typeface="Cambria Math" panose="02040503050406030204" pitchFamily="18" charset="0"/>
                          </a:rPr>
                          <m:t>𝜷</m:t>
                        </m:r>
                      </m:e>
                      <m:sub>
                        <m:r>
                          <a:rPr lang="de-DE" b="1" i="1">
                            <a:solidFill>
                              <a:srgbClr val="C00000"/>
                            </a:solidFill>
                            <a:latin typeface="Cambria Math" panose="02040503050406030204" pitchFamily="18" charset="0"/>
                          </a:rPr>
                          <m:t>𝒆</m:t>
                        </m:r>
                      </m:sub>
                    </m:sSub>
                    <m:r>
                      <a:rPr lang="de-DE" b="1" i="1">
                        <a:solidFill>
                          <a:srgbClr val="C00000"/>
                        </a:solidFill>
                        <a:latin typeface="Cambria Math" panose="02040503050406030204" pitchFamily="18" charset="0"/>
                      </a:rPr>
                      <m:t>=</m:t>
                    </m:r>
                    <m:r>
                      <a:rPr lang="de-DE" b="1" i="1">
                        <a:solidFill>
                          <a:srgbClr val="C00000"/>
                        </a:solidFill>
                        <a:latin typeface="Cambria Math" panose="02040503050406030204" pitchFamily="18" charset="0"/>
                      </a:rPr>
                      <m:t>𝟎</m:t>
                    </m:r>
                    <m:r>
                      <a:rPr lang="de-DE" b="1" i="1">
                        <a:solidFill>
                          <a:srgbClr val="C00000"/>
                        </a:solidFill>
                        <a:latin typeface="Cambria Math" panose="02040503050406030204" pitchFamily="18" charset="0"/>
                      </a:rPr>
                      <m:t>.</m:t>
                    </m:r>
                    <m:r>
                      <a:rPr lang="de-DE" b="1" i="1">
                        <a:solidFill>
                          <a:srgbClr val="C00000"/>
                        </a:solidFill>
                        <a:latin typeface="Cambria Math" panose="02040503050406030204" pitchFamily="18" charset="0"/>
                      </a:rPr>
                      <m:t>𝟐𝟒</m:t>
                    </m:r>
                    <m:r>
                      <a:rPr lang="de-DE" b="1" i="1">
                        <a:solidFill>
                          <a:srgbClr val="C00000"/>
                        </a:solidFill>
                        <a:latin typeface="Cambria Math" panose="02040503050406030204" pitchFamily="18" charset="0"/>
                      </a:rPr>
                      <m:t>%</m:t>
                    </m:r>
                  </m:oMath>
                </a14:m>
                <a:r>
                  <a:rPr lang="en-US" dirty="0"/>
                  <a:t>, the dynamics is different. Fast ion heat flux is substantial. Total heat flux is not reduced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Global </a:t>
                </a:r>
                <a:r>
                  <a:rPr lang="en-US" dirty="0" err="1" smtClean="0"/>
                  <a:t>Alfvenic</a:t>
                </a:r>
                <a:r>
                  <a:rPr lang="en-US" dirty="0" smtClean="0"/>
                  <a:t> mode (a BAE) develops driving fast ion energy flux. Work in progress!</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en-US" dirty="0"/>
                  <a:t>Properties of the Zonal State become increasingly more global as plasma 𝛽 is increased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Mesoscale phenomena, such as kinetic Alfvén wave propagation, need to be captured for a correct description of the </a:t>
                </a:r>
                <a:r>
                  <a:rPr lang="en-US" dirty="0" smtClean="0"/>
                  <a:t>plasma dynamics</a:t>
                </a:r>
                <a:endParaRPr lang="en-US" dirty="0"/>
              </a:p>
            </p:txBody>
          </p:sp>
        </mc:Choice>
        <mc:Fallback xmlns="">
          <p:sp>
            <p:nvSpPr>
              <p:cNvPr id="3" name="Textfeld 2"/>
              <p:cNvSpPr txBox="1">
                <a:spLocks noRot="1" noChangeAspect="1" noMove="1" noResize="1" noEditPoints="1" noAdjustHandles="1" noChangeArrowheads="1" noChangeShapeType="1" noTextEdit="1"/>
              </p:cNvSpPr>
              <p:nvPr/>
            </p:nvSpPr>
            <p:spPr>
              <a:xfrm>
                <a:off x="47328" y="692696"/>
                <a:ext cx="3816424" cy="4801314"/>
              </a:xfrm>
              <a:prstGeom prst="rect">
                <a:avLst/>
              </a:prstGeom>
              <a:blipFill>
                <a:blip r:embed="rId3"/>
                <a:stretch>
                  <a:fillRect l="-1118" t="-762" r="-1597" b="-1144"/>
                </a:stretch>
              </a:blipFill>
            </p:spPr>
            <p:txBody>
              <a:bodyPr/>
              <a:lstStyle/>
              <a:p>
                <a:r>
                  <a:rPr lang="en-US">
                    <a:noFill/>
                  </a:rPr>
                  <a:t> </a:t>
                </a:r>
              </a:p>
            </p:txBody>
          </p:sp>
        </mc:Fallback>
      </mc:AlternateContent>
      <p:pic>
        <p:nvPicPr>
          <p:cNvPr id="11" name="Grafik 2">
            <a:extLst>
              <a:ext uri="{FF2B5EF4-FFF2-40B4-BE49-F238E27FC236}">
                <a16:creationId xmlns:a16="http://schemas.microsoft.com/office/drawing/2014/main" id="{5355B3B9-599D-6A08-CC4C-EF6985A20B59}"/>
              </a:ext>
            </a:extLst>
          </p:cNvPr>
          <p:cNvPicPr>
            <a:picLocks noChangeAspect="1"/>
          </p:cNvPicPr>
          <p:nvPr/>
        </p:nvPicPr>
        <p:blipFill>
          <a:blip r:embed="rId4"/>
          <a:stretch>
            <a:fillRect/>
          </a:stretch>
        </p:blipFill>
        <p:spPr>
          <a:xfrm>
            <a:off x="4655840" y="714477"/>
            <a:ext cx="7297356" cy="2930547"/>
          </a:xfrm>
          <a:prstGeom prst="rect">
            <a:avLst/>
          </a:prstGeom>
        </p:spPr>
      </p:pic>
      <p:pic>
        <p:nvPicPr>
          <p:cNvPr id="12" name="Grafik 6">
            <a:extLst>
              <a:ext uri="{FF2B5EF4-FFF2-40B4-BE49-F238E27FC236}">
                <a16:creationId xmlns:a16="http://schemas.microsoft.com/office/drawing/2014/main" id="{6FC12062-79CB-0F8C-1B58-DAA8A9DF7B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3752" y="3416540"/>
            <a:ext cx="3744415" cy="3360372"/>
          </a:xfrm>
          <a:prstGeom prst="rect">
            <a:avLst/>
          </a:prstGeom>
        </p:spPr>
      </p:pic>
      <p:pic>
        <p:nvPicPr>
          <p:cNvPr id="13" name="Grafik 9">
            <a:extLst>
              <a:ext uri="{FF2B5EF4-FFF2-40B4-BE49-F238E27FC236}">
                <a16:creationId xmlns:a16="http://schemas.microsoft.com/office/drawing/2014/main" id="{1D1B23DA-8308-66BE-B301-C7A9F5A1CC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4052" y="3639079"/>
            <a:ext cx="3458532" cy="3103810"/>
          </a:xfrm>
          <a:prstGeom prst="rect">
            <a:avLst/>
          </a:prstGeom>
        </p:spPr>
      </p:pic>
      <p:sp>
        <p:nvSpPr>
          <p:cNvPr id="9" name="Textfeld 8"/>
          <p:cNvSpPr txBox="1"/>
          <p:nvPr/>
        </p:nvSpPr>
        <p:spPr>
          <a:xfrm>
            <a:off x="3935759" y="6373557"/>
            <a:ext cx="2903109" cy="369332"/>
          </a:xfrm>
          <a:prstGeom prst="rect">
            <a:avLst/>
          </a:prstGeom>
          <a:noFill/>
        </p:spPr>
        <p:txBody>
          <a:bodyPr wrap="square" rtlCol="0">
            <a:spAutoFit/>
          </a:bodyPr>
          <a:lstStyle/>
          <a:p>
            <a:r>
              <a:rPr lang="de-DE" b="1" dirty="0" err="1" smtClean="0">
                <a:solidFill>
                  <a:srgbClr val="C00000"/>
                </a:solidFill>
              </a:rPr>
              <a:t>No</a:t>
            </a:r>
            <a:r>
              <a:rPr lang="de-DE" b="1" dirty="0" smtClean="0">
                <a:solidFill>
                  <a:srgbClr val="C00000"/>
                </a:solidFill>
              </a:rPr>
              <a:t> fast </a:t>
            </a:r>
            <a:r>
              <a:rPr lang="de-DE" b="1" dirty="0" err="1" smtClean="0">
                <a:solidFill>
                  <a:srgbClr val="C00000"/>
                </a:solidFill>
              </a:rPr>
              <a:t>ions</a:t>
            </a:r>
            <a:r>
              <a:rPr lang="de-DE" b="1" dirty="0" smtClean="0">
                <a:solidFill>
                  <a:srgbClr val="C00000"/>
                </a:solidFill>
              </a:rPr>
              <a:t>: </a:t>
            </a:r>
            <a:r>
              <a:rPr lang="de-DE" b="1" dirty="0" err="1" smtClean="0">
                <a:solidFill>
                  <a:srgbClr val="C00000"/>
                </a:solidFill>
              </a:rPr>
              <a:t>sheared</a:t>
            </a:r>
            <a:r>
              <a:rPr lang="de-DE" b="1" dirty="0" smtClean="0">
                <a:solidFill>
                  <a:srgbClr val="C00000"/>
                </a:solidFill>
              </a:rPr>
              <a:t> </a:t>
            </a:r>
            <a:r>
              <a:rPr lang="de-DE" b="1" dirty="0" err="1" smtClean="0">
                <a:solidFill>
                  <a:srgbClr val="C00000"/>
                </a:solidFill>
              </a:rPr>
              <a:t>flow</a:t>
            </a:r>
            <a:endParaRPr lang="en-US" b="1" dirty="0">
              <a:solidFill>
                <a:srgbClr val="C00000"/>
              </a:solidFill>
            </a:endParaRPr>
          </a:p>
        </p:txBody>
      </p:sp>
      <p:sp>
        <p:nvSpPr>
          <p:cNvPr id="10" name="Textfeld 9"/>
          <p:cNvSpPr txBox="1"/>
          <p:nvPr/>
        </p:nvSpPr>
        <p:spPr>
          <a:xfrm>
            <a:off x="7536159" y="6438820"/>
            <a:ext cx="3888431" cy="369332"/>
          </a:xfrm>
          <a:prstGeom prst="rect">
            <a:avLst/>
          </a:prstGeom>
          <a:noFill/>
        </p:spPr>
        <p:txBody>
          <a:bodyPr wrap="square" rtlCol="0">
            <a:spAutoFit/>
          </a:bodyPr>
          <a:lstStyle/>
          <a:p>
            <a:r>
              <a:rPr lang="de-DE" b="1" dirty="0">
                <a:solidFill>
                  <a:srgbClr val="C00000"/>
                </a:solidFill>
              </a:rPr>
              <a:t>F</a:t>
            </a:r>
            <a:r>
              <a:rPr lang="de-DE" b="1" dirty="0" smtClean="0">
                <a:solidFill>
                  <a:srgbClr val="C00000"/>
                </a:solidFill>
              </a:rPr>
              <a:t>ast </a:t>
            </a:r>
            <a:r>
              <a:rPr lang="de-DE" b="1" dirty="0" err="1" smtClean="0">
                <a:solidFill>
                  <a:srgbClr val="C00000"/>
                </a:solidFill>
              </a:rPr>
              <a:t>ions</a:t>
            </a:r>
            <a:r>
              <a:rPr lang="de-DE" b="1" dirty="0" smtClean="0">
                <a:solidFill>
                  <a:srgbClr val="C00000"/>
                </a:solidFill>
              </a:rPr>
              <a:t> </a:t>
            </a:r>
            <a:r>
              <a:rPr lang="de-DE" b="1" dirty="0" err="1" smtClean="0">
                <a:solidFill>
                  <a:srgbClr val="C00000"/>
                </a:solidFill>
              </a:rPr>
              <a:t>included</a:t>
            </a:r>
            <a:r>
              <a:rPr lang="de-DE" b="1" dirty="0" smtClean="0">
                <a:solidFill>
                  <a:srgbClr val="C00000"/>
                </a:solidFill>
              </a:rPr>
              <a:t>: global (BAE) </a:t>
            </a:r>
            <a:r>
              <a:rPr lang="de-DE" b="1" dirty="0" err="1" smtClean="0">
                <a:solidFill>
                  <a:srgbClr val="C00000"/>
                </a:solidFill>
              </a:rPr>
              <a:t>mode</a:t>
            </a:r>
            <a:endParaRPr lang="en-US" b="1" dirty="0">
              <a:solidFill>
                <a:srgbClr val="C00000"/>
              </a:solidFill>
            </a:endParaRPr>
          </a:p>
        </p:txBody>
      </p:sp>
      <p:pic>
        <p:nvPicPr>
          <p:cNvPr id="14" name="Picture 13" descr="A diagram of a function&#10;&#10;AI-generated content may be incorrect.">
            <a:extLst>
              <a:ext uri="{FF2B5EF4-FFF2-40B4-BE49-F238E27FC236}">
                <a16:creationId xmlns:a16="http://schemas.microsoft.com/office/drawing/2014/main" id="{FC12E5BB-3120-87E7-F712-91B7A66077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7488" y="5372205"/>
            <a:ext cx="1534957" cy="1251281"/>
          </a:xfrm>
          <a:prstGeom prst="rect">
            <a:avLst/>
          </a:prstGeom>
        </p:spPr>
      </p:pic>
      <p:sp>
        <p:nvSpPr>
          <p:cNvPr id="15" name="Textfeld 14"/>
          <p:cNvSpPr txBox="1"/>
          <p:nvPr/>
        </p:nvSpPr>
        <p:spPr>
          <a:xfrm>
            <a:off x="262497" y="5886811"/>
            <a:ext cx="1044116" cy="400110"/>
          </a:xfrm>
          <a:prstGeom prst="rect">
            <a:avLst/>
          </a:prstGeom>
          <a:noFill/>
        </p:spPr>
        <p:txBody>
          <a:bodyPr wrap="square" rtlCol="0">
            <a:spAutoFit/>
          </a:bodyPr>
          <a:lstStyle/>
          <a:p>
            <a:r>
              <a:rPr lang="de-DE" sz="2000" b="1" dirty="0" smtClean="0">
                <a:solidFill>
                  <a:schemeClr val="tx2"/>
                </a:solidFill>
              </a:rPr>
              <a:t>ORB5</a:t>
            </a:r>
            <a:endParaRPr lang="en-US" sz="2000" b="1" dirty="0">
              <a:solidFill>
                <a:schemeClr val="tx2"/>
              </a:solidFill>
            </a:endParaRPr>
          </a:p>
        </p:txBody>
      </p:sp>
    </p:spTree>
    <p:extLst>
      <p:ext uri="{BB962C8B-B14F-4D97-AF65-F5344CB8AC3E}">
        <p14:creationId xmlns:p14="http://schemas.microsoft.com/office/powerpoint/2010/main" val="8925139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116632"/>
            <a:ext cx="11017224" cy="457200"/>
          </a:xfrm>
        </p:spPr>
        <p:txBody>
          <a:bodyPr/>
          <a:lstStyle/>
          <a:p>
            <a:r>
              <a:rPr lang="en-US" dirty="0" smtClean="0"/>
              <a:t>Experiment: Alfvénic Modes and </a:t>
            </a:r>
            <a:r>
              <a:rPr lang="en-US" dirty="0"/>
              <a:t>Electromagnetic Turbulence </a:t>
            </a:r>
            <a:r>
              <a:rPr lang="en-US" dirty="0" smtClean="0"/>
              <a:t>in </a:t>
            </a:r>
            <a:r>
              <a:rPr lang="en-US" dirty="0" err="1" smtClean="0"/>
              <a:t>Wendelstein</a:t>
            </a:r>
            <a:r>
              <a:rPr lang="en-US" dirty="0" smtClean="0"/>
              <a:t> </a:t>
            </a:r>
            <a:r>
              <a:rPr lang="en-US" dirty="0"/>
              <a:t>7-X</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17</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sp>
        <p:nvSpPr>
          <p:cNvPr id="10" name="Textfeld 9"/>
          <p:cNvSpPr txBox="1"/>
          <p:nvPr/>
        </p:nvSpPr>
        <p:spPr>
          <a:xfrm>
            <a:off x="767408" y="2938866"/>
            <a:ext cx="6264696" cy="3477875"/>
          </a:xfrm>
          <a:prstGeom prst="rect">
            <a:avLst/>
          </a:prstGeom>
          <a:noFill/>
        </p:spPr>
        <p:txBody>
          <a:bodyPr wrap="square" rtlCol="0">
            <a:spAutoFit/>
          </a:bodyPr>
          <a:lstStyle/>
          <a:p>
            <a:r>
              <a:rPr lang="en-US" sz="2000" b="1" dirty="0"/>
              <a:t>Experimental </a:t>
            </a:r>
            <a:r>
              <a:rPr lang="en-US" sz="2000" b="1" dirty="0" smtClean="0"/>
              <a:t>Results:</a:t>
            </a:r>
            <a:endParaRPr lang="en-US" sz="2000" b="1" dirty="0"/>
          </a:p>
          <a:p>
            <a:r>
              <a:rPr lang="en-US" sz="2000" dirty="0"/>
              <a:t>• predominant ITG turbulence observed in </a:t>
            </a:r>
            <a:r>
              <a:rPr lang="en-US" sz="2000" dirty="0" smtClean="0"/>
              <a:t>W7-X</a:t>
            </a:r>
            <a:endParaRPr lang="en-US" sz="2000" dirty="0"/>
          </a:p>
          <a:p>
            <a:r>
              <a:rPr lang="en-US" sz="2000" dirty="0" smtClean="0"/>
              <a:t>• distinctive Alfv</a:t>
            </a:r>
            <a:r>
              <a:rPr lang="en-US" sz="2000" dirty="0"/>
              <a:t>é</a:t>
            </a:r>
            <a:r>
              <a:rPr lang="en-US" sz="2000" dirty="0" smtClean="0"/>
              <a:t>nic frequency </a:t>
            </a:r>
            <a:r>
              <a:rPr lang="en-US" sz="2000" dirty="0"/>
              <a:t>band </a:t>
            </a:r>
            <a:r>
              <a:rPr lang="en-US" sz="2000" dirty="0" smtClean="0"/>
              <a:t>is often seen</a:t>
            </a:r>
          </a:p>
          <a:p>
            <a:endParaRPr lang="en-US" sz="2000" dirty="0"/>
          </a:p>
          <a:p>
            <a:r>
              <a:rPr lang="en-US" sz="2000" dirty="0" smtClean="0"/>
              <a:t>• </a:t>
            </a:r>
            <a:r>
              <a:rPr lang="en-US" sz="2000" dirty="0"/>
              <a:t>temporal evolution of turbulence (</a:t>
            </a:r>
            <a:r>
              <a:rPr lang="en-US" sz="2000" dirty="0" smtClean="0"/>
              <a:t>PCI) and </a:t>
            </a:r>
            <a:r>
              <a:rPr lang="en-US" sz="2000" dirty="0"/>
              <a:t>magnetic fluctuations </a:t>
            </a:r>
            <a:r>
              <a:rPr lang="el-GR" sz="2000" dirty="0" smtClean="0"/>
              <a:t>(</a:t>
            </a:r>
            <a:r>
              <a:rPr lang="en-US" sz="2000" dirty="0" err="1" smtClean="0"/>
              <a:t>Mirnov</a:t>
            </a:r>
            <a:r>
              <a:rPr lang="en-US" sz="2000" dirty="0" smtClean="0"/>
              <a:t>) is very </a:t>
            </a:r>
            <a:r>
              <a:rPr lang="en-US" sz="2000" dirty="0"/>
              <a:t>similar over entire </a:t>
            </a:r>
            <a:r>
              <a:rPr lang="en-US" sz="2000" dirty="0" smtClean="0"/>
              <a:t>discharges</a:t>
            </a:r>
            <a:endParaRPr lang="en-US" sz="2000" dirty="0"/>
          </a:p>
          <a:p>
            <a:r>
              <a:rPr lang="en-US" sz="2000" dirty="0"/>
              <a:t>• Alfvénic fluctuation amplitudes </a:t>
            </a:r>
            <a:r>
              <a:rPr lang="en-US" sz="2000" dirty="0" smtClean="0"/>
              <a:t>and turbulence </a:t>
            </a:r>
            <a:r>
              <a:rPr lang="en-US" sz="2000" dirty="0"/>
              <a:t>level are </a:t>
            </a:r>
            <a:r>
              <a:rPr lang="en-US" sz="2000" dirty="0" smtClean="0"/>
              <a:t>correlated for many plasma discharges</a:t>
            </a:r>
          </a:p>
          <a:p>
            <a:endParaRPr lang="en-US" sz="2000" dirty="0"/>
          </a:p>
          <a:p>
            <a:r>
              <a:rPr lang="en-US" sz="2000" b="1" dirty="0" smtClean="0">
                <a:solidFill>
                  <a:srgbClr val="0070C0"/>
                </a:solidFill>
              </a:rPr>
              <a:t>Hypothesis</a:t>
            </a:r>
            <a:r>
              <a:rPr lang="en-US" sz="2000" b="1" dirty="0">
                <a:solidFill>
                  <a:srgbClr val="0070C0"/>
                </a:solidFill>
              </a:rPr>
              <a:t>: Alfvénic </a:t>
            </a:r>
            <a:r>
              <a:rPr lang="en-US" sz="2000" b="1" dirty="0" smtClean="0">
                <a:solidFill>
                  <a:srgbClr val="0070C0"/>
                </a:solidFill>
              </a:rPr>
              <a:t>fluctuations are nonlinearly </a:t>
            </a:r>
            <a:r>
              <a:rPr lang="en-US" sz="2000" b="1" dirty="0">
                <a:solidFill>
                  <a:srgbClr val="0070C0"/>
                </a:solidFill>
              </a:rPr>
              <a:t>driven by ITG turbulence in W7-X.</a:t>
            </a: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7688" y="692697"/>
            <a:ext cx="7488832" cy="2639192"/>
          </a:xfrm>
          <a:prstGeom prst="rect">
            <a:avLst/>
          </a:prstGeom>
        </p:spPr>
      </p:pic>
      <p:sp>
        <p:nvSpPr>
          <p:cNvPr id="8" name="Textfeld 7"/>
          <p:cNvSpPr txBox="1"/>
          <p:nvPr/>
        </p:nvSpPr>
        <p:spPr>
          <a:xfrm>
            <a:off x="9048328" y="4797152"/>
            <a:ext cx="2232248" cy="830997"/>
          </a:xfrm>
          <a:prstGeom prst="rect">
            <a:avLst/>
          </a:prstGeom>
          <a:noFill/>
        </p:spPr>
        <p:txBody>
          <a:bodyPr wrap="square" rtlCol="0">
            <a:spAutoFit/>
          </a:bodyPr>
          <a:lstStyle/>
          <a:p>
            <a:r>
              <a:rPr lang="de-DE" sz="2400" b="1" dirty="0" err="1" smtClean="0">
                <a:solidFill>
                  <a:srgbClr val="C00000"/>
                </a:solidFill>
              </a:rPr>
              <a:t>Collaboration</a:t>
            </a:r>
            <a:r>
              <a:rPr lang="de-DE" sz="2400" b="1" dirty="0" smtClean="0">
                <a:solidFill>
                  <a:srgbClr val="C00000"/>
                </a:solidFill>
              </a:rPr>
              <a:t> </a:t>
            </a:r>
            <a:r>
              <a:rPr lang="de-DE" sz="2400" b="1" dirty="0" err="1" smtClean="0">
                <a:solidFill>
                  <a:srgbClr val="C00000"/>
                </a:solidFill>
              </a:rPr>
              <a:t>with</a:t>
            </a:r>
            <a:r>
              <a:rPr lang="de-DE" sz="2400" b="1" dirty="0" smtClean="0">
                <a:solidFill>
                  <a:srgbClr val="C00000"/>
                </a:solidFill>
              </a:rPr>
              <a:t> TSVV-13</a:t>
            </a:r>
            <a:endParaRPr lang="en-US" sz="2400" b="1" dirty="0">
              <a:solidFill>
                <a:srgbClr val="C00000"/>
              </a:solidFill>
            </a:endParaRPr>
          </a:p>
        </p:txBody>
      </p:sp>
    </p:spTree>
    <p:extLst>
      <p:ext uri="{BB962C8B-B14F-4D97-AF65-F5344CB8AC3E}">
        <p14:creationId xmlns:p14="http://schemas.microsoft.com/office/powerpoint/2010/main" val="32297686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6686" y="764703"/>
            <a:ext cx="5609456" cy="3519903"/>
          </a:xfrm>
          <a:prstGeom prst="rect">
            <a:avLst/>
          </a:prstGeom>
        </p:spPr>
      </p:pic>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9" y="718932"/>
            <a:ext cx="6120680" cy="3824626"/>
          </a:xfrm>
          <a:prstGeom prst="rect">
            <a:avLst/>
          </a:prstGeom>
        </p:spPr>
      </p:pic>
      <p:sp>
        <p:nvSpPr>
          <p:cNvPr id="2" name="Titre 1"/>
          <p:cNvSpPr>
            <a:spLocks noGrp="1"/>
          </p:cNvSpPr>
          <p:nvPr>
            <p:ph type="title"/>
          </p:nvPr>
        </p:nvSpPr>
        <p:spPr>
          <a:xfrm>
            <a:off x="47328" y="116632"/>
            <a:ext cx="11017224" cy="457200"/>
          </a:xfrm>
        </p:spPr>
        <p:txBody>
          <a:bodyPr/>
          <a:lstStyle/>
          <a:p>
            <a:r>
              <a:rPr lang="en-US" dirty="0" smtClean="0"/>
              <a:t>Simulations: </a:t>
            </a:r>
            <a:r>
              <a:rPr lang="en-US" dirty="0"/>
              <a:t>Alfvénic Modes and Electromagnetic Turbulence in </a:t>
            </a:r>
            <a:r>
              <a:rPr lang="en-US" dirty="0" err="1"/>
              <a:t>Wendelstein</a:t>
            </a:r>
            <a:r>
              <a:rPr lang="en-US" dirty="0"/>
              <a:t> 7-X</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18</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sp>
        <p:nvSpPr>
          <p:cNvPr id="12" name="Textfeld 11"/>
          <p:cNvSpPr txBox="1"/>
          <p:nvPr/>
        </p:nvSpPr>
        <p:spPr>
          <a:xfrm>
            <a:off x="124945" y="4745756"/>
            <a:ext cx="7987279" cy="1923604"/>
          </a:xfrm>
          <a:prstGeom prst="rect">
            <a:avLst/>
          </a:prstGeom>
          <a:noFill/>
        </p:spPr>
        <p:txBody>
          <a:bodyPr wrap="square" rtlCol="0">
            <a:spAutoFit/>
          </a:bodyPr>
          <a:lstStyle/>
          <a:p>
            <a:r>
              <a:rPr lang="en-US" sz="1600" dirty="0" smtClean="0"/>
              <a:t>• </a:t>
            </a:r>
            <a:r>
              <a:rPr lang="en-US" sz="1700" dirty="0"/>
              <a:t>early ITG (</a:t>
            </a:r>
            <a:r>
              <a:rPr lang="en-US" sz="1700" dirty="0" smtClean="0"/>
              <a:t>high-m) activity</a:t>
            </a:r>
            <a:endParaRPr lang="en-US" sz="1700" dirty="0"/>
          </a:p>
          <a:p>
            <a:r>
              <a:rPr lang="en-US" sz="1700" dirty="0" smtClean="0"/>
              <a:t>• </a:t>
            </a:r>
            <a:r>
              <a:rPr lang="en-US" sz="1700" dirty="0"/>
              <a:t>Zonal Flow &amp; Alfvénic </a:t>
            </a:r>
            <a:r>
              <a:rPr lang="en-US" sz="1700" dirty="0" smtClean="0"/>
              <a:t>modes when ITG amplitude has </a:t>
            </a:r>
            <a:r>
              <a:rPr lang="en-US" sz="1700" dirty="0"/>
              <a:t>passed threshold</a:t>
            </a:r>
          </a:p>
          <a:p>
            <a:r>
              <a:rPr lang="en-US" sz="1700" dirty="0"/>
              <a:t>• growth rate </a:t>
            </a:r>
            <a:r>
              <a:rPr lang="en-US" sz="1700" dirty="0" smtClean="0"/>
              <a:t>cascade </a:t>
            </a:r>
            <a:r>
              <a:rPr lang="el-GR" sz="1700" dirty="0" smtClean="0"/>
              <a:t>γ</a:t>
            </a:r>
            <a:r>
              <a:rPr lang="el-GR" sz="1700" baseline="-25000" dirty="0" smtClean="0"/>
              <a:t>1</a:t>
            </a:r>
            <a:r>
              <a:rPr lang="el-GR" sz="1700" dirty="0" smtClean="0"/>
              <a:t> </a:t>
            </a:r>
            <a:r>
              <a:rPr lang="el-GR" sz="1700" dirty="0"/>
              <a:t>: γ</a:t>
            </a:r>
            <a:r>
              <a:rPr lang="el-GR" sz="1700" baseline="-25000" dirty="0"/>
              <a:t>2</a:t>
            </a:r>
            <a:r>
              <a:rPr lang="el-GR" sz="1700" dirty="0"/>
              <a:t> : γ</a:t>
            </a:r>
            <a:r>
              <a:rPr lang="el-GR" sz="1700" baseline="-25000" dirty="0"/>
              <a:t>3</a:t>
            </a:r>
            <a:r>
              <a:rPr lang="el-GR" sz="1700" dirty="0"/>
              <a:t> = </a:t>
            </a:r>
            <a:r>
              <a:rPr lang="el-GR" sz="1700" dirty="0" smtClean="0"/>
              <a:t>γ </a:t>
            </a:r>
            <a:r>
              <a:rPr lang="el-GR" sz="1700" dirty="0"/>
              <a:t>: 2γ : </a:t>
            </a:r>
            <a:r>
              <a:rPr lang="el-GR" sz="1700" dirty="0" smtClean="0"/>
              <a:t>3γ</a:t>
            </a:r>
            <a:r>
              <a:rPr lang="de-DE" sz="1700" dirty="0" smtClean="0"/>
              <a:t> (</a:t>
            </a:r>
            <a:r>
              <a:rPr lang="de-DE" sz="1700" dirty="0" err="1" smtClean="0"/>
              <a:t>similar</a:t>
            </a:r>
            <a:r>
              <a:rPr lang="de-DE" sz="1700" dirty="0" smtClean="0"/>
              <a:t> </a:t>
            </a:r>
            <a:r>
              <a:rPr lang="de-DE" sz="1700" dirty="0" err="1" smtClean="0"/>
              <a:t>to</a:t>
            </a:r>
            <a:r>
              <a:rPr lang="de-DE" sz="1700" dirty="0" smtClean="0"/>
              <a:t> </a:t>
            </a:r>
            <a:r>
              <a:rPr lang="en-US" sz="1700" dirty="0" smtClean="0"/>
              <a:t>“beat-driven</a:t>
            </a:r>
            <a:r>
              <a:rPr lang="en-US" sz="1700" dirty="0"/>
              <a:t>” ZFs</a:t>
            </a:r>
            <a:r>
              <a:rPr lang="en-US" sz="1700" dirty="0" smtClean="0"/>
              <a:t>)</a:t>
            </a:r>
          </a:p>
          <a:p>
            <a:endParaRPr lang="de-DE" sz="1700" dirty="0"/>
          </a:p>
          <a:p>
            <a:r>
              <a:rPr lang="en-US" sz="1700" dirty="0">
                <a:solidFill>
                  <a:srgbClr val="C00000"/>
                </a:solidFill>
              </a:rPr>
              <a:t>The role of ITG </a:t>
            </a:r>
            <a:r>
              <a:rPr lang="en-US" sz="1700" dirty="0" smtClean="0">
                <a:solidFill>
                  <a:srgbClr val="C00000"/>
                </a:solidFill>
              </a:rPr>
              <a:t>activity:</a:t>
            </a:r>
            <a:endParaRPr lang="en-US" sz="1700" dirty="0">
              <a:solidFill>
                <a:srgbClr val="C00000"/>
              </a:solidFill>
            </a:endParaRPr>
          </a:p>
          <a:p>
            <a:r>
              <a:rPr lang="en-US" sz="1700" dirty="0">
                <a:solidFill>
                  <a:srgbClr val="C00000"/>
                </a:solidFill>
              </a:rPr>
              <a:t>1. ITG modes included in </a:t>
            </a:r>
            <a:r>
              <a:rPr lang="en-US" sz="1700" dirty="0" smtClean="0">
                <a:solidFill>
                  <a:srgbClr val="C00000"/>
                </a:solidFill>
              </a:rPr>
              <a:t>simulations → </a:t>
            </a:r>
            <a:r>
              <a:rPr lang="en-US" sz="1700" dirty="0">
                <a:solidFill>
                  <a:srgbClr val="C00000"/>
                </a:solidFill>
              </a:rPr>
              <a:t>low-m </a:t>
            </a:r>
            <a:r>
              <a:rPr lang="en-US" sz="1700" dirty="0" smtClean="0">
                <a:solidFill>
                  <a:srgbClr val="C00000"/>
                </a:solidFill>
              </a:rPr>
              <a:t>Alfvénic modes nonlinearly excited</a:t>
            </a:r>
            <a:endParaRPr lang="en-US" sz="1700" dirty="0">
              <a:solidFill>
                <a:srgbClr val="C00000"/>
              </a:solidFill>
            </a:endParaRPr>
          </a:p>
          <a:p>
            <a:r>
              <a:rPr lang="en-US" sz="1700" dirty="0" smtClean="0">
                <a:solidFill>
                  <a:srgbClr val="C00000"/>
                </a:solidFill>
              </a:rPr>
              <a:t>2</a:t>
            </a:r>
            <a:r>
              <a:rPr lang="en-US" sz="1700" dirty="0">
                <a:solidFill>
                  <a:srgbClr val="C00000"/>
                </a:solidFill>
              </a:rPr>
              <a:t>. ITG modes excluded from </a:t>
            </a:r>
            <a:r>
              <a:rPr lang="en-US" sz="1700" dirty="0" smtClean="0">
                <a:solidFill>
                  <a:srgbClr val="C00000"/>
                </a:solidFill>
              </a:rPr>
              <a:t>simulations → low-m modes remain stable</a:t>
            </a:r>
          </a:p>
        </p:txBody>
      </p:sp>
      <p:sp>
        <p:nvSpPr>
          <p:cNvPr id="13" name="Textfeld 12"/>
          <p:cNvSpPr txBox="1"/>
          <p:nvPr/>
        </p:nvSpPr>
        <p:spPr>
          <a:xfrm>
            <a:off x="7644172" y="5081543"/>
            <a:ext cx="3960440" cy="1200329"/>
          </a:xfrm>
          <a:prstGeom prst="rect">
            <a:avLst/>
          </a:prstGeom>
          <a:noFill/>
        </p:spPr>
        <p:txBody>
          <a:bodyPr wrap="square" rtlCol="0">
            <a:spAutoFit/>
          </a:bodyPr>
          <a:lstStyle/>
          <a:p>
            <a:pPr algn="ctr"/>
            <a:r>
              <a:rPr lang="de-DE" u="sng" dirty="0" smtClean="0">
                <a:solidFill>
                  <a:srgbClr val="C00000"/>
                </a:solidFill>
              </a:rPr>
              <a:t>Gyrokinetic </a:t>
            </a:r>
            <a:r>
              <a:rPr lang="de-DE" u="sng" dirty="0" err="1" smtClean="0">
                <a:solidFill>
                  <a:srgbClr val="C00000"/>
                </a:solidFill>
              </a:rPr>
              <a:t>simulations</a:t>
            </a:r>
            <a:r>
              <a:rPr lang="de-DE" u="sng" dirty="0" smtClean="0">
                <a:solidFill>
                  <a:srgbClr val="C00000"/>
                </a:solidFill>
              </a:rPr>
              <a:t> </a:t>
            </a:r>
            <a:r>
              <a:rPr lang="de-DE" u="sng" dirty="0" err="1" smtClean="0">
                <a:solidFill>
                  <a:srgbClr val="C00000"/>
                </a:solidFill>
              </a:rPr>
              <a:t>recover</a:t>
            </a:r>
            <a:r>
              <a:rPr lang="de-DE" u="sng" dirty="0" smtClean="0">
                <a:solidFill>
                  <a:srgbClr val="C00000"/>
                </a:solidFill>
              </a:rPr>
              <a:t> experimental </a:t>
            </a:r>
            <a:r>
              <a:rPr lang="de-DE" u="sng" dirty="0" err="1" smtClean="0">
                <a:solidFill>
                  <a:srgbClr val="C00000"/>
                </a:solidFill>
              </a:rPr>
              <a:t>frequencies</a:t>
            </a:r>
            <a:endParaRPr lang="de-DE" dirty="0" smtClean="0"/>
          </a:p>
          <a:p>
            <a:endParaRPr lang="en-US" dirty="0" smtClean="0"/>
          </a:p>
          <a:p>
            <a:r>
              <a:rPr lang="en-US" dirty="0" smtClean="0"/>
              <a:t> </a:t>
            </a:r>
            <a:endParaRPr lang="en-US" dirty="0"/>
          </a:p>
        </p:txBody>
      </p:sp>
      <p:sp>
        <p:nvSpPr>
          <p:cNvPr id="9" name="Textfeld 8"/>
          <p:cNvSpPr txBox="1"/>
          <p:nvPr/>
        </p:nvSpPr>
        <p:spPr>
          <a:xfrm>
            <a:off x="10884532" y="724634"/>
            <a:ext cx="1260140" cy="400110"/>
          </a:xfrm>
          <a:prstGeom prst="rect">
            <a:avLst/>
          </a:prstGeom>
          <a:noFill/>
        </p:spPr>
        <p:txBody>
          <a:bodyPr wrap="square" rtlCol="0">
            <a:spAutoFit/>
          </a:bodyPr>
          <a:lstStyle/>
          <a:p>
            <a:r>
              <a:rPr lang="de-DE" sz="2000" b="1" dirty="0" smtClean="0">
                <a:solidFill>
                  <a:schemeClr val="tx2"/>
                </a:solidFill>
              </a:rPr>
              <a:t>EUTERPE</a:t>
            </a:r>
            <a:endParaRPr lang="en-US" sz="2000" b="1" dirty="0">
              <a:solidFill>
                <a:schemeClr val="tx2"/>
              </a:solidFill>
            </a:endParaRPr>
          </a:p>
        </p:txBody>
      </p:sp>
      <p:sp>
        <p:nvSpPr>
          <p:cNvPr id="3" name="Textfeld 2"/>
          <p:cNvSpPr txBox="1"/>
          <p:nvPr/>
        </p:nvSpPr>
        <p:spPr>
          <a:xfrm rot="19168843">
            <a:off x="2076021" y="1892275"/>
            <a:ext cx="504056" cy="369332"/>
          </a:xfrm>
          <a:prstGeom prst="rect">
            <a:avLst/>
          </a:prstGeom>
          <a:noFill/>
        </p:spPr>
        <p:txBody>
          <a:bodyPr wrap="square" rtlCol="0">
            <a:spAutoFit/>
          </a:bodyPr>
          <a:lstStyle/>
          <a:p>
            <a:r>
              <a:rPr lang="de-DE" dirty="0" smtClean="0">
                <a:solidFill>
                  <a:srgbClr val="FF0000"/>
                </a:solidFill>
              </a:rPr>
              <a:t>ITG</a:t>
            </a:r>
            <a:endParaRPr lang="en-US" dirty="0">
              <a:solidFill>
                <a:srgbClr val="FF0000"/>
              </a:solidFill>
            </a:endParaRPr>
          </a:p>
        </p:txBody>
      </p:sp>
      <p:sp>
        <p:nvSpPr>
          <p:cNvPr id="5" name="Textfeld 4"/>
          <p:cNvSpPr txBox="1"/>
          <p:nvPr/>
        </p:nvSpPr>
        <p:spPr>
          <a:xfrm>
            <a:off x="4069913" y="764704"/>
            <a:ext cx="801951" cy="369332"/>
          </a:xfrm>
          <a:prstGeom prst="rect">
            <a:avLst/>
          </a:prstGeom>
          <a:noFill/>
        </p:spPr>
        <p:txBody>
          <a:bodyPr wrap="none" rtlCol="0">
            <a:spAutoFit/>
          </a:bodyPr>
          <a:lstStyle/>
          <a:p>
            <a:r>
              <a:rPr lang="de-DE" b="1" dirty="0" smtClean="0">
                <a:solidFill>
                  <a:schemeClr val="tx2">
                    <a:lumMod val="60000"/>
                    <a:lumOff val="40000"/>
                  </a:schemeClr>
                </a:solidFill>
              </a:rPr>
              <a:t>Alfven</a:t>
            </a:r>
            <a:endParaRPr lang="en-US" b="1" dirty="0">
              <a:solidFill>
                <a:schemeClr val="tx2">
                  <a:lumMod val="60000"/>
                  <a:lumOff val="40000"/>
                </a:schemeClr>
              </a:solidFill>
            </a:endParaRPr>
          </a:p>
        </p:txBody>
      </p:sp>
      <p:sp>
        <p:nvSpPr>
          <p:cNvPr id="8" name="Textfeld 7"/>
          <p:cNvSpPr txBox="1"/>
          <p:nvPr/>
        </p:nvSpPr>
        <p:spPr>
          <a:xfrm>
            <a:off x="4367808" y="1772816"/>
            <a:ext cx="1368152" cy="369332"/>
          </a:xfrm>
          <a:prstGeom prst="rect">
            <a:avLst/>
          </a:prstGeom>
          <a:noFill/>
        </p:spPr>
        <p:txBody>
          <a:bodyPr wrap="square" rtlCol="0">
            <a:spAutoFit/>
          </a:bodyPr>
          <a:lstStyle/>
          <a:p>
            <a:r>
              <a:rPr lang="de-DE" b="1" dirty="0" smtClean="0">
                <a:solidFill>
                  <a:srgbClr val="5DAFA5"/>
                </a:solidFill>
              </a:rPr>
              <a:t>Zonal </a:t>
            </a:r>
            <a:r>
              <a:rPr lang="de-DE" b="1" dirty="0" err="1" smtClean="0">
                <a:solidFill>
                  <a:srgbClr val="5DAFA5"/>
                </a:solidFill>
              </a:rPr>
              <a:t>flow</a:t>
            </a:r>
            <a:endParaRPr lang="en-US" b="1" dirty="0">
              <a:solidFill>
                <a:srgbClr val="5DAFA5"/>
              </a:solidFill>
            </a:endParaRPr>
          </a:p>
        </p:txBody>
      </p:sp>
      <p:sp>
        <p:nvSpPr>
          <p:cNvPr id="6" name="Textfeld 5"/>
          <p:cNvSpPr txBox="1"/>
          <p:nvPr/>
        </p:nvSpPr>
        <p:spPr>
          <a:xfrm>
            <a:off x="7896200" y="1484784"/>
            <a:ext cx="3024336" cy="369332"/>
          </a:xfrm>
          <a:prstGeom prst="rect">
            <a:avLst/>
          </a:prstGeom>
          <a:noFill/>
        </p:spPr>
        <p:txBody>
          <a:bodyPr wrap="square" rtlCol="0">
            <a:spAutoFit/>
          </a:bodyPr>
          <a:lstStyle/>
          <a:p>
            <a:r>
              <a:rPr lang="de-DE" dirty="0" smtClean="0">
                <a:solidFill>
                  <a:srgbClr val="FF0000"/>
                </a:solidFill>
              </a:rPr>
              <a:t>Experimental </a:t>
            </a:r>
            <a:r>
              <a:rPr lang="de-DE" dirty="0" err="1" smtClean="0">
                <a:solidFill>
                  <a:srgbClr val="FF0000"/>
                </a:solidFill>
              </a:rPr>
              <a:t>frequencies</a:t>
            </a:r>
            <a:endParaRPr lang="en-US" dirty="0">
              <a:solidFill>
                <a:srgbClr val="FF0000"/>
              </a:solidFill>
            </a:endParaRPr>
          </a:p>
        </p:txBody>
      </p:sp>
      <p:cxnSp>
        <p:nvCxnSpPr>
          <p:cNvPr id="14" name="Gerade Verbindung mit Pfeil 13"/>
          <p:cNvCxnSpPr/>
          <p:nvPr/>
        </p:nvCxnSpPr>
        <p:spPr>
          <a:xfrm flipV="1">
            <a:off x="10416480" y="1484784"/>
            <a:ext cx="504056" cy="14401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7" name="Gerade Verbindung mit Pfeil 16"/>
          <p:cNvCxnSpPr/>
          <p:nvPr/>
        </p:nvCxnSpPr>
        <p:spPr>
          <a:xfrm>
            <a:off x="10416480" y="1700808"/>
            <a:ext cx="504056" cy="15330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2" name="Textfeld 21"/>
          <p:cNvSpPr txBox="1"/>
          <p:nvPr/>
        </p:nvSpPr>
        <p:spPr>
          <a:xfrm>
            <a:off x="7392144" y="836712"/>
            <a:ext cx="2952328" cy="369332"/>
          </a:xfrm>
          <a:prstGeom prst="rect">
            <a:avLst/>
          </a:prstGeom>
          <a:noFill/>
        </p:spPr>
        <p:txBody>
          <a:bodyPr wrap="square" rtlCol="0">
            <a:spAutoFit/>
          </a:bodyPr>
          <a:lstStyle/>
          <a:p>
            <a:r>
              <a:rPr lang="de-DE" dirty="0" smtClean="0">
                <a:solidFill>
                  <a:schemeClr val="tx2">
                    <a:lumMod val="60000"/>
                    <a:lumOff val="40000"/>
                  </a:schemeClr>
                </a:solidFill>
              </a:rPr>
              <a:t>Simulation </a:t>
            </a:r>
            <a:r>
              <a:rPr lang="de-DE" dirty="0" err="1" smtClean="0">
                <a:solidFill>
                  <a:schemeClr val="tx2">
                    <a:lumMod val="60000"/>
                    <a:lumOff val="40000"/>
                  </a:schemeClr>
                </a:solidFill>
              </a:rPr>
              <a:t>results</a:t>
            </a:r>
            <a:r>
              <a:rPr lang="de-DE" dirty="0" smtClean="0">
                <a:solidFill>
                  <a:schemeClr val="tx2">
                    <a:lumMod val="60000"/>
                    <a:lumOff val="40000"/>
                  </a:schemeClr>
                </a:solidFill>
              </a:rPr>
              <a:t>:</a:t>
            </a:r>
            <a:endParaRPr lang="en-US" dirty="0">
              <a:solidFill>
                <a:schemeClr val="tx2">
                  <a:lumMod val="60000"/>
                  <a:lumOff val="40000"/>
                </a:schemeClr>
              </a:solidFill>
            </a:endParaRPr>
          </a:p>
        </p:txBody>
      </p:sp>
      <p:sp>
        <p:nvSpPr>
          <p:cNvPr id="18" name="Textfeld 17"/>
          <p:cNvSpPr txBox="1"/>
          <p:nvPr/>
        </p:nvSpPr>
        <p:spPr>
          <a:xfrm>
            <a:off x="8735655" y="5818143"/>
            <a:ext cx="2232248" cy="830997"/>
          </a:xfrm>
          <a:prstGeom prst="rect">
            <a:avLst/>
          </a:prstGeom>
          <a:noFill/>
        </p:spPr>
        <p:txBody>
          <a:bodyPr wrap="square" rtlCol="0">
            <a:spAutoFit/>
          </a:bodyPr>
          <a:lstStyle/>
          <a:p>
            <a:r>
              <a:rPr lang="de-DE" sz="2400" b="1" dirty="0" err="1" smtClean="0">
                <a:solidFill>
                  <a:srgbClr val="C00000"/>
                </a:solidFill>
              </a:rPr>
              <a:t>Collaboration</a:t>
            </a:r>
            <a:r>
              <a:rPr lang="de-DE" sz="2400" b="1" dirty="0" smtClean="0">
                <a:solidFill>
                  <a:srgbClr val="C00000"/>
                </a:solidFill>
              </a:rPr>
              <a:t> </a:t>
            </a:r>
            <a:r>
              <a:rPr lang="de-DE" sz="2400" b="1" dirty="0" err="1" smtClean="0">
                <a:solidFill>
                  <a:srgbClr val="C00000"/>
                </a:solidFill>
              </a:rPr>
              <a:t>with</a:t>
            </a:r>
            <a:r>
              <a:rPr lang="de-DE" sz="2400" b="1" dirty="0" smtClean="0">
                <a:solidFill>
                  <a:srgbClr val="C00000"/>
                </a:solidFill>
              </a:rPr>
              <a:t> TSVV-13</a:t>
            </a:r>
            <a:endParaRPr lang="en-US" sz="2400" b="1" dirty="0">
              <a:solidFill>
                <a:srgbClr val="C00000"/>
              </a:solidFill>
            </a:endParaRPr>
          </a:p>
        </p:txBody>
      </p:sp>
    </p:spTree>
    <p:extLst>
      <p:ext uri="{BB962C8B-B14F-4D97-AF65-F5344CB8AC3E}">
        <p14:creationId xmlns:p14="http://schemas.microsoft.com/office/powerpoint/2010/main" val="13946987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116632"/>
            <a:ext cx="11017224" cy="457200"/>
          </a:xfrm>
        </p:spPr>
        <p:txBody>
          <a:bodyPr/>
          <a:lstStyle/>
          <a:p>
            <a:r>
              <a:rPr lang="en-US" dirty="0"/>
              <a:t>Turbulence-Driven Magnetic Islands in </a:t>
            </a:r>
            <a:r>
              <a:rPr lang="en-US" dirty="0" smtClean="0"/>
              <a:t>Toroidal Geometry</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19</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pic>
        <p:nvPicPr>
          <p:cNvPr id="3" name="Grafik 2"/>
          <p:cNvPicPr>
            <a:picLocks noChangeAspect="1"/>
          </p:cNvPicPr>
          <p:nvPr/>
        </p:nvPicPr>
        <p:blipFill>
          <a:blip r:embed="rId3"/>
          <a:stretch>
            <a:fillRect/>
          </a:stretch>
        </p:blipFill>
        <p:spPr>
          <a:xfrm>
            <a:off x="119336" y="908720"/>
            <a:ext cx="8620905" cy="2524024"/>
          </a:xfrm>
          <a:prstGeom prst="rect">
            <a:avLst/>
          </a:prstGeom>
        </p:spPr>
      </p:pic>
      <p:pic>
        <p:nvPicPr>
          <p:cNvPr id="5" name="Grafik 4"/>
          <p:cNvPicPr>
            <a:picLocks noChangeAspect="1"/>
          </p:cNvPicPr>
          <p:nvPr/>
        </p:nvPicPr>
        <p:blipFill>
          <a:blip r:embed="rId4"/>
          <a:stretch>
            <a:fillRect/>
          </a:stretch>
        </p:blipFill>
        <p:spPr>
          <a:xfrm>
            <a:off x="8902918" y="1149968"/>
            <a:ext cx="2809706" cy="5087343"/>
          </a:xfrm>
          <a:prstGeom prst="rect">
            <a:avLst/>
          </a:prstGeom>
        </p:spPr>
      </p:pic>
      <p:pic>
        <p:nvPicPr>
          <p:cNvPr id="6" name="Grafik 5"/>
          <p:cNvPicPr>
            <a:picLocks noChangeAspect="1"/>
          </p:cNvPicPr>
          <p:nvPr/>
        </p:nvPicPr>
        <p:blipFill>
          <a:blip r:embed="rId5"/>
          <a:stretch>
            <a:fillRect/>
          </a:stretch>
        </p:blipFill>
        <p:spPr>
          <a:xfrm>
            <a:off x="3719736" y="3309514"/>
            <a:ext cx="4968552" cy="2711774"/>
          </a:xfrm>
          <a:prstGeom prst="rect">
            <a:avLst/>
          </a:prstGeom>
        </p:spPr>
      </p:pic>
      <p:sp>
        <p:nvSpPr>
          <p:cNvPr id="7" name="Textfeld 6"/>
          <p:cNvSpPr txBox="1"/>
          <p:nvPr/>
        </p:nvSpPr>
        <p:spPr>
          <a:xfrm>
            <a:off x="59552" y="3416532"/>
            <a:ext cx="3660184" cy="3139321"/>
          </a:xfrm>
          <a:prstGeom prst="rect">
            <a:avLst/>
          </a:prstGeom>
          <a:noFill/>
        </p:spPr>
        <p:txBody>
          <a:bodyPr wrap="square" rtlCol="0">
            <a:spAutoFit/>
          </a:bodyPr>
          <a:lstStyle/>
          <a:p>
            <a:r>
              <a:rPr lang="en-US" dirty="0" smtClean="0"/>
              <a:t>Linearly </a:t>
            </a:r>
            <a:r>
              <a:rPr lang="en-US" dirty="0"/>
              <a:t>stable tearing mode </a:t>
            </a:r>
            <a:r>
              <a:rPr lang="en-US" dirty="0" smtClean="0"/>
              <a:t>in toroidal </a:t>
            </a:r>
            <a:r>
              <a:rPr lang="en-US" dirty="0"/>
              <a:t>geometry (</a:t>
            </a:r>
            <a:r>
              <a:rPr lang="en-US" dirty="0" err="1" smtClean="0"/>
              <a:t>collisionless</a:t>
            </a:r>
            <a:r>
              <a:rPr lang="en-US" dirty="0" smtClean="0"/>
              <a:t>).</a:t>
            </a:r>
          </a:p>
          <a:p>
            <a:endParaRPr lang="en-US" dirty="0"/>
          </a:p>
          <a:p>
            <a:r>
              <a:rPr lang="en-US" dirty="0" smtClean="0"/>
              <a:t>Micro-instabilities </a:t>
            </a:r>
            <a:r>
              <a:rPr lang="en-US" dirty="0"/>
              <a:t>generate an E × B flow that drives magnetic field line </a:t>
            </a:r>
            <a:r>
              <a:rPr lang="en-US" dirty="0" smtClean="0"/>
              <a:t>reconnection forming </a:t>
            </a:r>
            <a:r>
              <a:rPr lang="en-US" dirty="0"/>
              <a:t>multiple small-scale islands along </a:t>
            </a:r>
            <a:r>
              <a:rPr lang="en-US" dirty="0" smtClean="0"/>
              <a:t>resonant surface.</a:t>
            </a:r>
          </a:p>
          <a:p>
            <a:endParaRPr lang="en-US" dirty="0" smtClean="0"/>
          </a:p>
          <a:p>
            <a:r>
              <a:rPr lang="en-US" dirty="0" smtClean="0"/>
              <a:t>The small-scale islands interact </a:t>
            </a:r>
            <a:r>
              <a:rPr lang="en-US" dirty="0"/>
              <a:t>non-linearly and </a:t>
            </a:r>
            <a:r>
              <a:rPr lang="en-US" dirty="0" smtClean="0"/>
              <a:t>eventually coalesce </a:t>
            </a:r>
            <a:r>
              <a:rPr lang="en-US" dirty="0"/>
              <a:t>into </a:t>
            </a:r>
            <a:r>
              <a:rPr lang="en-US" dirty="0" smtClean="0"/>
              <a:t>a large-scale </a:t>
            </a:r>
            <a:r>
              <a:rPr lang="en-US" dirty="0"/>
              <a:t>magnetic </a:t>
            </a:r>
            <a:r>
              <a:rPr lang="en-US" dirty="0" smtClean="0"/>
              <a:t>island. </a:t>
            </a:r>
            <a:endParaRPr lang="en-US" dirty="0"/>
          </a:p>
        </p:txBody>
      </p:sp>
      <p:sp>
        <p:nvSpPr>
          <p:cNvPr id="9" name="Textfeld 8"/>
          <p:cNvSpPr txBox="1"/>
          <p:nvPr/>
        </p:nvSpPr>
        <p:spPr>
          <a:xfrm>
            <a:off x="5087888" y="5982379"/>
            <a:ext cx="2808312" cy="830997"/>
          </a:xfrm>
          <a:prstGeom prst="rect">
            <a:avLst/>
          </a:prstGeom>
          <a:noFill/>
        </p:spPr>
        <p:txBody>
          <a:bodyPr wrap="square" rtlCol="0">
            <a:spAutoFit/>
          </a:bodyPr>
          <a:lstStyle/>
          <a:p>
            <a:r>
              <a:rPr lang="de-DE" sz="2400" b="1" dirty="0" err="1" smtClean="0">
                <a:solidFill>
                  <a:srgbClr val="C00000"/>
                </a:solidFill>
              </a:rPr>
              <a:t>Collaboration</a:t>
            </a:r>
            <a:r>
              <a:rPr lang="de-DE" sz="2400" b="1" dirty="0" smtClean="0">
                <a:solidFill>
                  <a:srgbClr val="C00000"/>
                </a:solidFill>
              </a:rPr>
              <a:t> </a:t>
            </a:r>
            <a:r>
              <a:rPr lang="de-DE" sz="2400" b="1" dirty="0" err="1" smtClean="0">
                <a:solidFill>
                  <a:srgbClr val="C00000"/>
                </a:solidFill>
              </a:rPr>
              <a:t>with</a:t>
            </a:r>
            <a:r>
              <a:rPr lang="de-DE" sz="2400" b="1" dirty="0" smtClean="0">
                <a:solidFill>
                  <a:srgbClr val="C00000"/>
                </a:solidFill>
              </a:rPr>
              <a:t> T-RECS </a:t>
            </a:r>
            <a:r>
              <a:rPr lang="de-DE" sz="2400" b="1" dirty="0">
                <a:solidFill>
                  <a:srgbClr val="C00000"/>
                </a:solidFill>
              </a:rPr>
              <a:t>ENR</a:t>
            </a:r>
            <a:endParaRPr lang="en-US" sz="2400" b="1" dirty="0">
              <a:solidFill>
                <a:srgbClr val="C00000"/>
              </a:solidFill>
            </a:endParaRPr>
          </a:p>
        </p:txBody>
      </p:sp>
      <p:sp>
        <p:nvSpPr>
          <p:cNvPr id="10" name="Textfeld 9"/>
          <p:cNvSpPr txBox="1"/>
          <p:nvPr/>
        </p:nvSpPr>
        <p:spPr>
          <a:xfrm>
            <a:off x="10884532" y="724634"/>
            <a:ext cx="1044116" cy="400110"/>
          </a:xfrm>
          <a:prstGeom prst="rect">
            <a:avLst/>
          </a:prstGeom>
          <a:noFill/>
        </p:spPr>
        <p:txBody>
          <a:bodyPr wrap="square" rtlCol="0">
            <a:spAutoFit/>
          </a:bodyPr>
          <a:lstStyle/>
          <a:p>
            <a:r>
              <a:rPr lang="de-DE" sz="2000" b="1" dirty="0" smtClean="0">
                <a:solidFill>
                  <a:schemeClr val="tx2"/>
                </a:solidFill>
              </a:rPr>
              <a:t>ORB5</a:t>
            </a:r>
            <a:endParaRPr lang="en-US" sz="2000" b="1" dirty="0">
              <a:solidFill>
                <a:schemeClr val="tx2"/>
              </a:solidFill>
            </a:endParaRPr>
          </a:p>
        </p:txBody>
      </p:sp>
    </p:spTree>
    <p:extLst>
      <p:ext uri="{BB962C8B-B14F-4D97-AF65-F5344CB8AC3E}">
        <p14:creationId xmlns:p14="http://schemas.microsoft.com/office/powerpoint/2010/main" val="1355492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66158"/>
            <a:ext cx="10058400" cy="507674"/>
          </a:xfrm>
        </p:spPr>
        <p:txBody>
          <a:bodyPr/>
          <a:lstStyle/>
          <a:p>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2</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a:t>
            </a:r>
            <a:r>
              <a:rPr lang="fr-FR" dirty="0" smtClean="0"/>
              <a:t>14.01.2026</a:t>
            </a:r>
            <a:endParaRPr lang="en-GB" dirty="0"/>
          </a:p>
        </p:txBody>
      </p:sp>
      <p:sp>
        <p:nvSpPr>
          <p:cNvPr id="6" name="Textfeld 5"/>
          <p:cNvSpPr txBox="1"/>
          <p:nvPr/>
        </p:nvSpPr>
        <p:spPr>
          <a:xfrm>
            <a:off x="335360" y="908720"/>
            <a:ext cx="11377264" cy="3093154"/>
          </a:xfrm>
          <a:prstGeom prst="rect">
            <a:avLst/>
          </a:prstGeom>
          <a:noFill/>
        </p:spPr>
        <p:txBody>
          <a:bodyPr wrap="square" rtlCol="0">
            <a:spAutoFit/>
          </a:bodyPr>
          <a:lstStyle/>
          <a:p>
            <a:pPr algn="ctr"/>
            <a:endParaRPr lang="de-DE" sz="3900" dirty="0" smtClean="0">
              <a:solidFill>
                <a:srgbClr val="0070C0"/>
              </a:solidFill>
            </a:endParaRPr>
          </a:p>
          <a:p>
            <a:pPr algn="ctr"/>
            <a:endParaRPr lang="de-DE" sz="3900" dirty="0">
              <a:solidFill>
                <a:srgbClr val="0070C0"/>
              </a:solidFill>
            </a:endParaRPr>
          </a:p>
          <a:p>
            <a:pPr algn="ctr"/>
            <a:endParaRPr lang="de-DE" sz="3900" dirty="0" smtClean="0">
              <a:solidFill>
                <a:srgbClr val="0070C0"/>
              </a:solidFill>
            </a:endParaRPr>
          </a:p>
          <a:p>
            <a:pPr algn="ctr"/>
            <a:endParaRPr lang="de-DE" sz="3900" dirty="0">
              <a:solidFill>
                <a:srgbClr val="0070C0"/>
              </a:solidFill>
            </a:endParaRPr>
          </a:p>
          <a:p>
            <a:pPr algn="ctr"/>
            <a:r>
              <a:rPr lang="de-DE" sz="3900" dirty="0" smtClean="0">
                <a:solidFill>
                  <a:srgbClr val="0070C0"/>
                </a:solidFill>
              </a:rPr>
              <a:t>INTRODUCTION</a:t>
            </a:r>
          </a:p>
        </p:txBody>
      </p:sp>
    </p:spTree>
    <p:extLst>
      <p:ext uri="{BB962C8B-B14F-4D97-AF65-F5344CB8AC3E}">
        <p14:creationId xmlns:p14="http://schemas.microsoft.com/office/powerpoint/2010/main" val="3720525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116632"/>
            <a:ext cx="11017224" cy="457200"/>
          </a:xfrm>
        </p:spPr>
        <p:txBody>
          <a:bodyPr/>
          <a:lstStyle/>
          <a:p>
            <a:r>
              <a:rPr lang="en-GB" dirty="0"/>
              <a:t>Gyrokinetic simulations of </a:t>
            </a:r>
            <a:r>
              <a:rPr lang="en-GB" dirty="0" smtClean="0"/>
              <a:t>MHD-unstable stellarator configurations</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20</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sp>
        <p:nvSpPr>
          <p:cNvPr id="8" name="Textfeld 7"/>
          <p:cNvSpPr txBox="1"/>
          <p:nvPr/>
        </p:nvSpPr>
        <p:spPr>
          <a:xfrm>
            <a:off x="10884532" y="724634"/>
            <a:ext cx="1260140" cy="400110"/>
          </a:xfrm>
          <a:prstGeom prst="rect">
            <a:avLst/>
          </a:prstGeom>
          <a:noFill/>
        </p:spPr>
        <p:txBody>
          <a:bodyPr wrap="square" rtlCol="0">
            <a:spAutoFit/>
          </a:bodyPr>
          <a:lstStyle/>
          <a:p>
            <a:r>
              <a:rPr lang="de-DE" sz="2000" b="1" dirty="0" smtClean="0">
                <a:solidFill>
                  <a:schemeClr val="tx2"/>
                </a:solidFill>
              </a:rPr>
              <a:t>EUTERPE</a:t>
            </a:r>
            <a:endParaRPr lang="en-US" sz="2000" b="1" dirty="0">
              <a:solidFill>
                <a:schemeClr val="tx2"/>
              </a:solidFill>
            </a:endParaRPr>
          </a:p>
        </p:txBody>
      </p:sp>
      <p:pic>
        <p:nvPicPr>
          <p:cNvPr id="9" name="Grafik 8"/>
          <p:cNvPicPr>
            <a:picLocks noChangeAspect="1"/>
          </p:cNvPicPr>
          <p:nvPr/>
        </p:nvPicPr>
        <p:blipFill>
          <a:blip r:embed="rId3"/>
          <a:stretch>
            <a:fillRect/>
          </a:stretch>
        </p:blipFill>
        <p:spPr>
          <a:xfrm>
            <a:off x="4367808" y="924689"/>
            <a:ext cx="4993557" cy="5852378"/>
          </a:xfrm>
          <a:prstGeom prst="rect">
            <a:avLst/>
          </a:prstGeom>
        </p:spPr>
      </p:pic>
      <p:sp>
        <p:nvSpPr>
          <p:cNvPr id="10" name="Textfeld 9"/>
          <p:cNvSpPr txBox="1"/>
          <p:nvPr/>
        </p:nvSpPr>
        <p:spPr>
          <a:xfrm>
            <a:off x="47328" y="1602526"/>
            <a:ext cx="3999055" cy="369331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Consider 4-period stellarators:</a:t>
            </a:r>
          </a:p>
          <a:p>
            <a:pPr lvl="1"/>
            <a:r>
              <a:rPr lang="de-DE" dirty="0" err="1" smtClean="0"/>
              <a:t>turning</a:t>
            </a:r>
            <a:r>
              <a:rPr lang="de-DE" dirty="0" smtClean="0"/>
              <a:t>-ellipse </a:t>
            </a:r>
            <a:r>
              <a:rPr lang="de-DE" dirty="0" err="1" smtClean="0"/>
              <a:t>configurations</a:t>
            </a:r>
            <a:endParaRPr lang="de-DE"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solidFill>
                  <a:srgbClr val="0070C0"/>
                </a:solidFill>
              </a:rPr>
              <a:t> </a:t>
            </a:r>
            <a:r>
              <a:rPr lang="en-US" dirty="0">
                <a:solidFill>
                  <a:srgbClr val="0070C0"/>
                </a:solidFill>
              </a:rPr>
              <a:t>Choice: Mercier-unstable </a:t>
            </a:r>
            <a:r>
              <a:rPr lang="en-US" dirty="0" smtClean="0">
                <a:solidFill>
                  <a:srgbClr val="0070C0"/>
                </a:solidFill>
              </a:rPr>
              <a:t>at finite </a:t>
            </a:r>
            <a:r>
              <a:rPr lang="el-GR" dirty="0" smtClean="0">
                <a:solidFill>
                  <a:srgbClr val="0070C0"/>
                </a:solidFill>
              </a:rPr>
              <a:t>β</a:t>
            </a:r>
            <a:r>
              <a:rPr lang="en-US" dirty="0" smtClean="0">
                <a:solidFill>
                  <a:srgbClr val="0070C0"/>
                </a:solidFill>
              </a:rPr>
              <a:t> </a:t>
            </a:r>
            <a:r>
              <a:rPr lang="de-DE" dirty="0" smtClean="0"/>
              <a:t>(not a </a:t>
            </a:r>
            <a:r>
              <a:rPr lang="de-DE" dirty="0" err="1" smtClean="0"/>
              <a:t>reactor</a:t>
            </a:r>
            <a:r>
              <a:rPr lang="de-DE" dirty="0" smtClean="0"/>
              <a:t> </a:t>
            </a:r>
            <a:r>
              <a:rPr lang="de-DE" dirty="0" err="1" smtClean="0"/>
              <a:t>candidate</a:t>
            </a:r>
            <a:r>
              <a:rPr lang="de-DE" dirty="0" smtClean="0"/>
              <a: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err="1" smtClean="0"/>
              <a:t>Perform</a:t>
            </a:r>
            <a:r>
              <a:rPr lang="de-DE" dirty="0" smtClean="0"/>
              <a:t> </a:t>
            </a:r>
            <a:r>
              <a:rPr lang="de-DE" dirty="0" err="1" smtClean="0"/>
              <a:t>full</a:t>
            </a:r>
            <a:r>
              <a:rPr lang="de-DE" dirty="0" smtClean="0"/>
              <a:t>-torus GK </a:t>
            </a:r>
            <a:r>
              <a:rPr lang="de-DE" dirty="0" err="1" smtClean="0"/>
              <a:t>simulations</a:t>
            </a:r>
            <a:r>
              <a:rPr lang="de-DE" dirty="0" smtClean="0"/>
              <a:t> </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smtClean="0"/>
              <a:t>Find </a:t>
            </a:r>
            <a:r>
              <a:rPr lang="de-DE" dirty="0" err="1" smtClean="0"/>
              <a:t>good</a:t>
            </a:r>
            <a:r>
              <a:rPr lang="de-DE" dirty="0" smtClean="0"/>
              <a:t> </a:t>
            </a:r>
            <a:r>
              <a:rPr lang="de-DE" dirty="0" err="1" smtClean="0"/>
              <a:t>agreement</a:t>
            </a:r>
            <a:r>
              <a:rPr lang="de-DE" dirty="0" smtClean="0"/>
              <a:t> </a:t>
            </a:r>
            <a:r>
              <a:rPr lang="de-DE" dirty="0" err="1" smtClean="0"/>
              <a:t>with</a:t>
            </a:r>
            <a:r>
              <a:rPr lang="de-DE" dirty="0" smtClean="0"/>
              <a:t> MHD (CAS3D, CKA) in linear </a:t>
            </a:r>
            <a:r>
              <a:rPr lang="de-DE" dirty="0" err="1" smtClean="0"/>
              <a:t>phase</a:t>
            </a:r>
            <a:r>
              <a:rPr lang="de-DE" dirty="0" smtClean="0"/>
              <a:t>.</a:t>
            </a:r>
          </a:p>
          <a:p>
            <a:pPr marL="285750" indent="-285750">
              <a:buFont typeface="Arial" panose="020B0604020202020204" pitchFamily="34" charset="0"/>
              <a:buChar char="•"/>
            </a:pPr>
            <a:endParaRPr lang="de-DE" dirty="0" smtClean="0"/>
          </a:p>
          <a:p>
            <a:r>
              <a:rPr lang="de-DE" b="1" i="1" dirty="0" smtClean="0">
                <a:solidFill>
                  <a:schemeClr val="accent6"/>
                </a:solidFill>
              </a:rPr>
              <a:t>First-</a:t>
            </a:r>
            <a:r>
              <a:rPr lang="de-DE" b="1" i="1" dirty="0" err="1" smtClean="0">
                <a:solidFill>
                  <a:schemeClr val="accent6"/>
                </a:solidFill>
              </a:rPr>
              <a:t>ever</a:t>
            </a:r>
            <a:r>
              <a:rPr lang="de-DE" b="1" i="1" dirty="0" smtClean="0">
                <a:solidFill>
                  <a:schemeClr val="accent6"/>
                </a:solidFill>
              </a:rPr>
              <a:t> </a:t>
            </a:r>
            <a:r>
              <a:rPr lang="de-DE" b="1" i="1" dirty="0" err="1" smtClean="0">
                <a:solidFill>
                  <a:schemeClr val="accent6"/>
                </a:solidFill>
              </a:rPr>
              <a:t>benchmark</a:t>
            </a:r>
            <a:r>
              <a:rPr lang="de-DE" b="1" i="1" dirty="0" smtClean="0">
                <a:solidFill>
                  <a:schemeClr val="accent6"/>
                </a:solidFill>
              </a:rPr>
              <a:t> </a:t>
            </a:r>
            <a:r>
              <a:rPr lang="de-DE" b="1" i="1" dirty="0" err="1" smtClean="0">
                <a:solidFill>
                  <a:schemeClr val="accent6"/>
                </a:solidFill>
              </a:rPr>
              <a:t>of</a:t>
            </a:r>
            <a:r>
              <a:rPr lang="de-DE" b="1" i="1" dirty="0" smtClean="0">
                <a:solidFill>
                  <a:schemeClr val="accent6"/>
                </a:solidFill>
              </a:rPr>
              <a:t> global MHD </a:t>
            </a:r>
            <a:r>
              <a:rPr lang="de-DE" b="1" i="1" dirty="0" err="1" smtClean="0">
                <a:solidFill>
                  <a:schemeClr val="accent6"/>
                </a:solidFill>
              </a:rPr>
              <a:t>with</a:t>
            </a:r>
            <a:r>
              <a:rPr lang="de-DE" b="1" i="1" dirty="0" smtClean="0">
                <a:solidFill>
                  <a:schemeClr val="accent6"/>
                </a:solidFill>
              </a:rPr>
              <a:t> global gyrokinetics in </a:t>
            </a:r>
            <a:r>
              <a:rPr lang="de-DE" b="1" i="1" dirty="0" err="1" smtClean="0">
                <a:solidFill>
                  <a:schemeClr val="accent6"/>
                </a:solidFill>
              </a:rPr>
              <a:t>stellartors</a:t>
            </a:r>
            <a:r>
              <a:rPr lang="de-DE" b="1" i="1" dirty="0" smtClean="0">
                <a:solidFill>
                  <a:schemeClr val="accent6"/>
                </a:solidFill>
              </a:rPr>
              <a:t>!</a:t>
            </a:r>
            <a:endParaRPr lang="en-US" b="1" i="1" dirty="0">
              <a:solidFill>
                <a:schemeClr val="accent6"/>
              </a:solidFill>
            </a:endParaRPr>
          </a:p>
        </p:txBody>
      </p:sp>
      <p:sp>
        <p:nvSpPr>
          <p:cNvPr id="11" name="Textfeld 10"/>
          <p:cNvSpPr txBox="1"/>
          <p:nvPr/>
        </p:nvSpPr>
        <p:spPr>
          <a:xfrm>
            <a:off x="9649397" y="2060848"/>
            <a:ext cx="2232248" cy="830997"/>
          </a:xfrm>
          <a:prstGeom prst="rect">
            <a:avLst/>
          </a:prstGeom>
          <a:noFill/>
        </p:spPr>
        <p:txBody>
          <a:bodyPr wrap="square" rtlCol="0">
            <a:spAutoFit/>
          </a:bodyPr>
          <a:lstStyle/>
          <a:p>
            <a:r>
              <a:rPr lang="de-DE" sz="2400" b="1" dirty="0" err="1" smtClean="0">
                <a:solidFill>
                  <a:srgbClr val="C00000"/>
                </a:solidFill>
              </a:rPr>
              <a:t>Collaboration</a:t>
            </a:r>
            <a:r>
              <a:rPr lang="de-DE" sz="2400" b="1" dirty="0" smtClean="0">
                <a:solidFill>
                  <a:srgbClr val="C00000"/>
                </a:solidFill>
              </a:rPr>
              <a:t> </a:t>
            </a:r>
            <a:r>
              <a:rPr lang="de-DE" sz="2400" b="1" dirty="0" err="1" smtClean="0">
                <a:solidFill>
                  <a:srgbClr val="C00000"/>
                </a:solidFill>
              </a:rPr>
              <a:t>with</a:t>
            </a:r>
            <a:r>
              <a:rPr lang="de-DE" sz="2400" b="1" dirty="0" smtClean="0">
                <a:solidFill>
                  <a:srgbClr val="C00000"/>
                </a:solidFill>
              </a:rPr>
              <a:t> TSVV-11</a:t>
            </a:r>
            <a:endParaRPr lang="en-US" sz="2400" b="1" dirty="0">
              <a:solidFill>
                <a:srgbClr val="C00000"/>
              </a:solidFill>
            </a:endParaRPr>
          </a:p>
        </p:txBody>
      </p:sp>
      <p:sp>
        <p:nvSpPr>
          <p:cNvPr id="3" name="Textfeld 2"/>
          <p:cNvSpPr txBox="1"/>
          <p:nvPr/>
        </p:nvSpPr>
        <p:spPr>
          <a:xfrm>
            <a:off x="4295800" y="6093296"/>
            <a:ext cx="216024" cy="44134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9655328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116632"/>
            <a:ext cx="11017224" cy="457200"/>
          </a:xfrm>
        </p:spPr>
        <p:txBody>
          <a:bodyPr/>
          <a:lstStyle/>
          <a:p>
            <a:r>
              <a:rPr lang="en-GB" dirty="0"/>
              <a:t>Gyrokinetic simulations of </a:t>
            </a:r>
            <a:r>
              <a:rPr lang="en-GB" dirty="0" smtClean="0"/>
              <a:t>MHD-unstable stellarator configurations</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21</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sp>
        <p:nvSpPr>
          <p:cNvPr id="8" name="Textfeld 7"/>
          <p:cNvSpPr txBox="1"/>
          <p:nvPr/>
        </p:nvSpPr>
        <p:spPr>
          <a:xfrm>
            <a:off x="10884532" y="724634"/>
            <a:ext cx="1260140" cy="400110"/>
          </a:xfrm>
          <a:prstGeom prst="rect">
            <a:avLst/>
          </a:prstGeom>
          <a:noFill/>
        </p:spPr>
        <p:txBody>
          <a:bodyPr wrap="square" rtlCol="0">
            <a:spAutoFit/>
          </a:bodyPr>
          <a:lstStyle/>
          <a:p>
            <a:r>
              <a:rPr lang="de-DE" sz="2000" b="1" dirty="0" smtClean="0">
                <a:solidFill>
                  <a:schemeClr val="tx2"/>
                </a:solidFill>
              </a:rPr>
              <a:t>EUTERPE</a:t>
            </a:r>
            <a:endParaRPr lang="en-US" sz="2000" b="1" dirty="0">
              <a:solidFill>
                <a:schemeClr val="tx2"/>
              </a:solidFill>
            </a:endParaRPr>
          </a:p>
        </p:txBody>
      </p:sp>
      <p:pic>
        <p:nvPicPr>
          <p:cNvPr id="9" name="Grafik 8"/>
          <p:cNvPicPr>
            <a:picLocks noChangeAspect="1"/>
          </p:cNvPicPr>
          <p:nvPr/>
        </p:nvPicPr>
        <p:blipFill>
          <a:blip r:embed="rId3"/>
          <a:stretch>
            <a:fillRect/>
          </a:stretch>
        </p:blipFill>
        <p:spPr>
          <a:xfrm>
            <a:off x="7736349" y="2461903"/>
            <a:ext cx="4408323" cy="3775409"/>
          </a:xfrm>
          <a:prstGeom prst="rect">
            <a:avLst/>
          </a:prstGeom>
        </p:spPr>
      </p:pic>
      <p:pic>
        <p:nvPicPr>
          <p:cNvPr id="10" name="Grafik 9"/>
          <p:cNvPicPr>
            <a:picLocks noChangeAspect="1"/>
          </p:cNvPicPr>
          <p:nvPr/>
        </p:nvPicPr>
        <p:blipFill>
          <a:blip r:embed="rId4"/>
          <a:stretch>
            <a:fillRect/>
          </a:stretch>
        </p:blipFill>
        <p:spPr>
          <a:xfrm>
            <a:off x="3647728" y="764704"/>
            <a:ext cx="4248471" cy="3610842"/>
          </a:xfrm>
          <a:prstGeom prst="rect">
            <a:avLst/>
          </a:prstGeom>
        </p:spPr>
      </p:pic>
      <mc:AlternateContent xmlns:mc="http://schemas.openxmlformats.org/markup-compatibility/2006" xmlns:a14="http://schemas.microsoft.com/office/drawing/2010/main">
        <mc:Choice Requires="a14">
          <p:sp>
            <p:nvSpPr>
              <p:cNvPr id="11" name="Textfeld 10"/>
              <p:cNvSpPr txBox="1"/>
              <p:nvPr/>
            </p:nvSpPr>
            <p:spPr>
              <a:xfrm>
                <a:off x="8400256" y="1412776"/>
                <a:ext cx="3312368" cy="923330"/>
              </a:xfrm>
              <a:prstGeom prst="rect">
                <a:avLst/>
              </a:prstGeom>
              <a:noFill/>
            </p:spPr>
            <p:txBody>
              <a:bodyPr wrap="square" rtlCol="0">
                <a:spAutoFit/>
              </a:bodyPr>
              <a:lstStyle/>
              <a:p>
                <a:r>
                  <a:rPr lang="en-US" dirty="0" smtClean="0"/>
                  <a:t>The ideal-MHD results (solid lines</a:t>
                </a:r>
                <a:r>
                  <a:rPr lang="en-US" dirty="0"/>
                  <a:t>,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𝛾</m:t>
                        </m:r>
                      </m:e>
                      <m:sub>
                        <m:r>
                          <a:rPr lang="de-DE" b="0" i="1" smtClean="0">
                            <a:latin typeface="Cambria Math" panose="02040503050406030204" pitchFamily="18" charset="0"/>
                          </a:rPr>
                          <m:t>h</m:t>
                        </m:r>
                      </m:sub>
                    </m:sSub>
                  </m:oMath>
                </a14:m>
                <a:r>
                  <a:rPr lang="en-US" dirty="0" smtClean="0"/>
                  <a:t> </a:t>
                </a:r>
                <a:r>
                  <a:rPr lang="en-US" dirty="0"/>
                  <a:t>= 5/3), are compared to </a:t>
                </a:r>
                <a:r>
                  <a:rPr lang="en-US" dirty="0" smtClean="0"/>
                  <a:t>the gyrokinetic </a:t>
                </a:r>
                <a:r>
                  <a:rPr lang="en-US" dirty="0"/>
                  <a:t>results (dashed). </a:t>
                </a:r>
              </a:p>
            </p:txBody>
          </p:sp>
        </mc:Choice>
        <mc:Fallback xmlns="">
          <p:sp>
            <p:nvSpPr>
              <p:cNvPr id="11" name="Textfeld 10"/>
              <p:cNvSpPr txBox="1">
                <a:spLocks noRot="1" noChangeAspect="1" noMove="1" noResize="1" noEditPoints="1" noAdjustHandles="1" noChangeArrowheads="1" noChangeShapeType="1" noTextEdit="1"/>
              </p:cNvSpPr>
              <p:nvPr/>
            </p:nvSpPr>
            <p:spPr>
              <a:xfrm>
                <a:off x="8400256" y="1412776"/>
                <a:ext cx="3312368" cy="923330"/>
              </a:xfrm>
              <a:prstGeom prst="rect">
                <a:avLst/>
              </a:prstGeom>
              <a:blipFill>
                <a:blip r:embed="rId5"/>
                <a:stretch>
                  <a:fillRect l="-1657" t="-3974" b="-9934"/>
                </a:stretch>
              </a:blipFill>
            </p:spPr>
            <p:txBody>
              <a:bodyPr/>
              <a:lstStyle/>
              <a:p>
                <a:r>
                  <a:rPr lang="en-US">
                    <a:noFill/>
                  </a:rPr>
                  <a:t> </a:t>
                </a:r>
              </a:p>
            </p:txBody>
          </p:sp>
        </mc:Fallback>
      </mc:AlternateContent>
      <p:sp>
        <p:nvSpPr>
          <p:cNvPr id="12" name="Textfeld 11"/>
          <p:cNvSpPr txBox="1"/>
          <p:nvPr/>
        </p:nvSpPr>
        <p:spPr>
          <a:xfrm>
            <a:off x="4943872" y="5641858"/>
            <a:ext cx="2792477" cy="430887"/>
          </a:xfrm>
          <a:prstGeom prst="rect">
            <a:avLst/>
          </a:prstGeom>
          <a:noFill/>
        </p:spPr>
        <p:txBody>
          <a:bodyPr wrap="square" rtlCol="0">
            <a:spAutoFit/>
          </a:bodyPr>
          <a:lstStyle/>
          <a:p>
            <a:r>
              <a:rPr lang="de-DE" sz="2200" b="1" dirty="0" err="1" smtClean="0">
                <a:solidFill>
                  <a:srgbClr val="C00000"/>
                </a:solidFill>
              </a:rPr>
              <a:t>Very</a:t>
            </a:r>
            <a:r>
              <a:rPr lang="de-DE" sz="2200" b="1" dirty="0" smtClean="0">
                <a:solidFill>
                  <a:srgbClr val="C00000"/>
                </a:solidFill>
              </a:rPr>
              <a:t> </a:t>
            </a:r>
            <a:r>
              <a:rPr lang="de-DE" sz="2200" b="1" dirty="0" err="1" smtClean="0">
                <a:solidFill>
                  <a:srgbClr val="C00000"/>
                </a:solidFill>
              </a:rPr>
              <a:t>good</a:t>
            </a:r>
            <a:r>
              <a:rPr lang="de-DE" sz="2200" b="1" dirty="0" smtClean="0">
                <a:solidFill>
                  <a:srgbClr val="C00000"/>
                </a:solidFill>
              </a:rPr>
              <a:t> </a:t>
            </a:r>
            <a:r>
              <a:rPr lang="de-DE" sz="2200" b="1" dirty="0" err="1" smtClean="0">
                <a:solidFill>
                  <a:srgbClr val="C00000"/>
                </a:solidFill>
              </a:rPr>
              <a:t>agreement</a:t>
            </a:r>
            <a:r>
              <a:rPr lang="de-DE" sz="2200" b="1" dirty="0" smtClean="0">
                <a:solidFill>
                  <a:srgbClr val="C00000"/>
                </a:solidFill>
              </a:rPr>
              <a:t>!</a:t>
            </a:r>
            <a:endParaRPr lang="en-US" sz="2200" b="1" dirty="0">
              <a:solidFill>
                <a:srgbClr val="C00000"/>
              </a:solidFill>
            </a:endParaRPr>
          </a:p>
        </p:txBody>
      </p:sp>
      <p:sp>
        <p:nvSpPr>
          <p:cNvPr id="13" name="Textfeld 12"/>
          <p:cNvSpPr txBox="1"/>
          <p:nvPr/>
        </p:nvSpPr>
        <p:spPr>
          <a:xfrm>
            <a:off x="47328" y="1602526"/>
            <a:ext cx="3999055" cy="369331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Consider 4-period stellarators:</a:t>
            </a:r>
          </a:p>
          <a:p>
            <a:pPr lvl="1"/>
            <a:r>
              <a:rPr lang="de-DE" dirty="0" err="1" smtClean="0"/>
              <a:t>turning</a:t>
            </a:r>
            <a:r>
              <a:rPr lang="de-DE" dirty="0" smtClean="0"/>
              <a:t>-ellipse </a:t>
            </a:r>
            <a:r>
              <a:rPr lang="de-DE" dirty="0" err="1" smtClean="0"/>
              <a:t>configurations</a:t>
            </a:r>
            <a:endParaRPr lang="de-DE"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solidFill>
                  <a:srgbClr val="0070C0"/>
                </a:solidFill>
              </a:rPr>
              <a:t> </a:t>
            </a:r>
            <a:r>
              <a:rPr lang="en-US" dirty="0">
                <a:solidFill>
                  <a:srgbClr val="0070C0"/>
                </a:solidFill>
              </a:rPr>
              <a:t>Choice: Mercier-unstable </a:t>
            </a:r>
            <a:r>
              <a:rPr lang="en-US" dirty="0" smtClean="0">
                <a:solidFill>
                  <a:srgbClr val="0070C0"/>
                </a:solidFill>
              </a:rPr>
              <a:t>at finite </a:t>
            </a:r>
            <a:r>
              <a:rPr lang="el-GR" dirty="0" smtClean="0">
                <a:solidFill>
                  <a:srgbClr val="0070C0"/>
                </a:solidFill>
              </a:rPr>
              <a:t>β</a:t>
            </a:r>
            <a:r>
              <a:rPr lang="en-US" dirty="0" smtClean="0">
                <a:solidFill>
                  <a:srgbClr val="0070C0"/>
                </a:solidFill>
              </a:rPr>
              <a:t> </a:t>
            </a:r>
            <a:r>
              <a:rPr lang="de-DE" dirty="0" smtClean="0"/>
              <a:t>(not a </a:t>
            </a:r>
            <a:r>
              <a:rPr lang="de-DE" dirty="0" err="1" smtClean="0"/>
              <a:t>reactor</a:t>
            </a:r>
            <a:r>
              <a:rPr lang="de-DE" dirty="0" smtClean="0"/>
              <a:t> </a:t>
            </a:r>
            <a:r>
              <a:rPr lang="de-DE" dirty="0" err="1" smtClean="0"/>
              <a:t>candidate</a:t>
            </a:r>
            <a:r>
              <a:rPr lang="de-DE" dirty="0" smtClean="0"/>
              <a: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err="1" smtClean="0"/>
              <a:t>Perform</a:t>
            </a:r>
            <a:r>
              <a:rPr lang="de-DE" dirty="0" smtClean="0"/>
              <a:t> </a:t>
            </a:r>
            <a:r>
              <a:rPr lang="de-DE" dirty="0" err="1" smtClean="0"/>
              <a:t>full</a:t>
            </a:r>
            <a:r>
              <a:rPr lang="de-DE" dirty="0" smtClean="0"/>
              <a:t>-torus GK </a:t>
            </a:r>
            <a:r>
              <a:rPr lang="de-DE" dirty="0" err="1" smtClean="0"/>
              <a:t>simulations</a:t>
            </a:r>
            <a:r>
              <a:rPr lang="de-DE" dirty="0" smtClean="0"/>
              <a:t> </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smtClean="0"/>
              <a:t>Find </a:t>
            </a:r>
            <a:r>
              <a:rPr lang="de-DE" dirty="0" err="1" smtClean="0"/>
              <a:t>good</a:t>
            </a:r>
            <a:r>
              <a:rPr lang="de-DE" dirty="0" smtClean="0"/>
              <a:t> </a:t>
            </a:r>
            <a:r>
              <a:rPr lang="de-DE" dirty="0" err="1" smtClean="0"/>
              <a:t>agreement</a:t>
            </a:r>
            <a:r>
              <a:rPr lang="de-DE" dirty="0" smtClean="0"/>
              <a:t> </a:t>
            </a:r>
            <a:r>
              <a:rPr lang="de-DE" dirty="0" err="1" smtClean="0"/>
              <a:t>with</a:t>
            </a:r>
            <a:r>
              <a:rPr lang="de-DE" dirty="0" smtClean="0"/>
              <a:t> MHD (CAS3D, CKA) in linear </a:t>
            </a:r>
            <a:r>
              <a:rPr lang="de-DE" dirty="0" err="1" smtClean="0"/>
              <a:t>phase</a:t>
            </a:r>
            <a:r>
              <a:rPr lang="de-DE" dirty="0" smtClean="0"/>
              <a:t>.</a:t>
            </a:r>
          </a:p>
          <a:p>
            <a:pPr marL="285750" indent="-285750">
              <a:buFont typeface="Arial" panose="020B0604020202020204" pitchFamily="34" charset="0"/>
              <a:buChar char="•"/>
            </a:pPr>
            <a:endParaRPr lang="de-DE" dirty="0" smtClean="0"/>
          </a:p>
          <a:p>
            <a:r>
              <a:rPr lang="de-DE" b="1" i="1" dirty="0" smtClean="0">
                <a:solidFill>
                  <a:schemeClr val="accent6"/>
                </a:solidFill>
              </a:rPr>
              <a:t>First-</a:t>
            </a:r>
            <a:r>
              <a:rPr lang="de-DE" b="1" i="1" dirty="0" err="1" smtClean="0">
                <a:solidFill>
                  <a:schemeClr val="accent6"/>
                </a:solidFill>
              </a:rPr>
              <a:t>ever</a:t>
            </a:r>
            <a:r>
              <a:rPr lang="de-DE" b="1" i="1" dirty="0" smtClean="0">
                <a:solidFill>
                  <a:schemeClr val="accent6"/>
                </a:solidFill>
              </a:rPr>
              <a:t> </a:t>
            </a:r>
            <a:r>
              <a:rPr lang="de-DE" b="1" i="1" dirty="0" err="1" smtClean="0">
                <a:solidFill>
                  <a:schemeClr val="accent6"/>
                </a:solidFill>
              </a:rPr>
              <a:t>benchmark</a:t>
            </a:r>
            <a:r>
              <a:rPr lang="de-DE" b="1" i="1" dirty="0" smtClean="0">
                <a:solidFill>
                  <a:schemeClr val="accent6"/>
                </a:solidFill>
              </a:rPr>
              <a:t> </a:t>
            </a:r>
            <a:r>
              <a:rPr lang="de-DE" b="1" i="1" dirty="0" err="1" smtClean="0">
                <a:solidFill>
                  <a:schemeClr val="accent6"/>
                </a:solidFill>
              </a:rPr>
              <a:t>of</a:t>
            </a:r>
            <a:r>
              <a:rPr lang="de-DE" b="1" i="1" dirty="0" smtClean="0">
                <a:solidFill>
                  <a:schemeClr val="accent6"/>
                </a:solidFill>
              </a:rPr>
              <a:t> global MHD </a:t>
            </a:r>
            <a:r>
              <a:rPr lang="de-DE" b="1" i="1" dirty="0" err="1" smtClean="0">
                <a:solidFill>
                  <a:schemeClr val="accent6"/>
                </a:solidFill>
              </a:rPr>
              <a:t>with</a:t>
            </a:r>
            <a:r>
              <a:rPr lang="de-DE" b="1" i="1" dirty="0" smtClean="0">
                <a:solidFill>
                  <a:schemeClr val="accent6"/>
                </a:solidFill>
              </a:rPr>
              <a:t> global gyrokinetics in </a:t>
            </a:r>
            <a:r>
              <a:rPr lang="de-DE" b="1" i="1" dirty="0" err="1" smtClean="0">
                <a:solidFill>
                  <a:schemeClr val="accent6"/>
                </a:solidFill>
              </a:rPr>
              <a:t>stellartors</a:t>
            </a:r>
            <a:r>
              <a:rPr lang="de-DE" b="1" i="1" dirty="0" smtClean="0">
                <a:solidFill>
                  <a:schemeClr val="accent6"/>
                </a:solidFill>
              </a:rPr>
              <a:t>!</a:t>
            </a:r>
            <a:endParaRPr lang="en-US" b="1" i="1" dirty="0">
              <a:solidFill>
                <a:schemeClr val="accent6"/>
              </a:solidFill>
            </a:endParaRPr>
          </a:p>
        </p:txBody>
      </p:sp>
      <p:sp>
        <p:nvSpPr>
          <p:cNvPr id="14" name="Textfeld 13"/>
          <p:cNvSpPr txBox="1"/>
          <p:nvPr/>
        </p:nvSpPr>
        <p:spPr>
          <a:xfrm>
            <a:off x="1982765" y="5532621"/>
            <a:ext cx="2232248" cy="830997"/>
          </a:xfrm>
          <a:prstGeom prst="rect">
            <a:avLst/>
          </a:prstGeom>
          <a:noFill/>
        </p:spPr>
        <p:txBody>
          <a:bodyPr wrap="square" rtlCol="0">
            <a:spAutoFit/>
          </a:bodyPr>
          <a:lstStyle/>
          <a:p>
            <a:r>
              <a:rPr lang="de-DE" sz="2400" b="1" dirty="0" err="1" smtClean="0">
                <a:solidFill>
                  <a:srgbClr val="C00000"/>
                </a:solidFill>
              </a:rPr>
              <a:t>Collaboration</a:t>
            </a:r>
            <a:r>
              <a:rPr lang="de-DE" sz="2400" b="1" dirty="0" smtClean="0">
                <a:solidFill>
                  <a:srgbClr val="C00000"/>
                </a:solidFill>
              </a:rPr>
              <a:t> </a:t>
            </a:r>
            <a:r>
              <a:rPr lang="de-DE" sz="2400" b="1" dirty="0" err="1" smtClean="0">
                <a:solidFill>
                  <a:srgbClr val="C00000"/>
                </a:solidFill>
              </a:rPr>
              <a:t>with</a:t>
            </a:r>
            <a:r>
              <a:rPr lang="de-DE" sz="2400" b="1" dirty="0" smtClean="0">
                <a:solidFill>
                  <a:srgbClr val="C00000"/>
                </a:solidFill>
              </a:rPr>
              <a:t> TSVV-11</a:t>
            </a:r>
            <a:endParaRPr lang="en-US" sz="2400" b="1" dirty="0">
              <a:solidFill>
                <a:srgbClr val="C00000"/>
              </a:solidFill>
            </a:endParaRPr>
          </a:p>
        </p:txBody>
      </p:sp>
    </p:spTree>
    <p:extLst>
      <p:ext uri="{BB962C8B-B14F-4D97-AF65-F5344CB8AC3E}">
        <p14:creationId xmlns:p14="http://schemas.microsoft.com/office/powerpoint/2010/main" val="39071719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116632"/>
            <a:ext cx="11017224" cy="457200"/>
          </a:xfrm>
        </p:spPr>
        <p:txBody>
          <a:bodyPr/>
          <a:lstStyle/>
          <a:p>
            <a:r>
              <a:rPr lang="en-GB" dirty="0"/>
              <a:t>Gyrokinetic simulations of </a:t>
            </a:r>
            <a:r>
              <a:rPr lang="en-GB" dirty="0" smtClean="0"/>
              <a:t>MHD-unstable stellarator configurations</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22</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pic>
        <p:nvPicPr>
          <p:cNvPr id="42" name="Grafik 41"/>
          <p:cNvPicPr>
            <a:picLocks noChangeAspect="1"/>
          </p:cNvPicPr>
          <p:nvPr/>
        </p:nvPicPr>
        <p:blipFill>
          <a:blip r:embed="rId3"/>
          <a:stretch>
            <a:fillRect/>
          </a:stretch>
        </p:blipFill>
        <p:spPr>
          <a:xfrm>
            <a:off x="3703397" y="1602526"/>
            <a:ext cx="8468379" cy="3754024"/>
          </a:xfrm>
          <a:prstGeom prst="rect">
            <a:avLst/>
          </a:prstGeom>
        </p:spPr>
      </p:pic>
      <p:sp>
        <p:nvSpPr>
          <p:cNvPr id="43" name="Textfeld 42"/>
          <p:cNvSpPr txBox="1"/>
          <p:nvPr/>
        </p:nvSpPr>
        <p:spPr>
          <a:xfrm>
            <a:off x="6528048" y="796363"/>
            <a:ext cx="5511261" cy="707886"/>
          </a:xfrm>
          <a:prstGeom prst="rect">
            <a:avLst/>
          </a:prstGeom>
          <a:noFill/>
        </p:spPr>
        <p:txBody>
          <a:bodyPr wrap="square" rtlCol="0">
            <a:spAutoFit/>
          </a:bodyPr>
          <a:lstStyle/>
          <a:p>
            <a:r>
              <a:rPr lang="de-DE" sz="2000" dirty="0" err="1" smtClean="0"/>
              <a:t>Perturbed</a:t>
            </a:r>
            <a:r>
              <a:rPr lang="de-DE" sz="2000" dirty="0" smtClean="0"/>
              <a:t> </a:t>
            </a:r>
            <a:r>
              <a:rPr lang="de-DE" sz="2000" dirty="0" err="1" smtClean="0"/>
              <a:t>field-line</a:t>
            </a:r>
            <a:r>
              <a:rPr lang="de-DE" sz="2000" dirty="0" smtClean="0"/>
              <a:t> </a:t>
            </a:r>
            <a:r>
              <a:rPr lang="de-DE" sz="2000" dirty="0" err="1" smtClean="0"/>
              <a:t>tracing</a:t>
            </a:r>
            <a:r>
              <a:rPr lang="de-DE" sz="2000" dirty="0" smtClean="0"/>
              <a:t> </a:t>
            </a:r>
            <a:r>
              <a:rPr lang="de-DE" sz="2000" dirty="0" err="1" smtClean="0"/>
              <a:t>for</a:t>
            </a:r>
            <a:r>
              <a:rPr lang="de-DE" sz="2000" dirty="0" smtClean="0"/>
              <a:t> GK </a:t>
            </a:r>
            <a:r>
              <a:rPr lang="de-DE" sz="2000" dirty="0" err="1" smtClean="0"/>
              <a:t>magnetic</a:t>
            </a:r>
            <a:r>
              <a:rPr lang="de-DE" sz="2000" dirty="0" smtClean="0"/>
              <a:t> </a:t>
            </a:r>
            <a:r>
              <a:rPr lang="de-DE" sz="2000" dirty="0" err="1" smtClean="0"/>
              <a:t>field</a:t>
            </a:r>
            <a:r>
              <a:rPr lang="de-DE" sz="2000" dirty="0" smtClean="0"/>
              <a:t>: </a:t>
            </a:r>
          </a:p>
          <a:p>
            <a:r>
              <a:rPr lang="de-DE" sz="2000" dirty="0" err="1" smtClean="0">
                <a:solidFill>
                  <a:srgbClr val="FF0000"/>
                </a:solidFill>
              </a:rPr>
              <a:t>nonlinear</a:t>
            </a:r>
            <a:r>
              <a:rPr lang="de-DE" sz="2000" dirty="0" smtClean="0">
                <a:solidFill>
                  <a:srgbClr val="FF0000"/>
                </a:solidFill>
              </a:rPr>
              <a:t> </a:t>
            </a:r>
            <a:r>
              <a:rPr lang="en-US" sz="2000" dirty="0" smtClean="0">
                <a:solidFill>
                  <a:srgbClr val="FF0000"/>
                </a:solidFill>
              </a:rPr>
              <a:t>growth of </a:t>
            </a:r>
            <a:r>
              <a:rPr lang="en-US" sz="2000" dirty="0">
                <a:solidFill>
                  <a:srgbClr val="FF0000"/>
                </a:solidFill>
              </a:rPr>
              <a:t>magnetic islands, </a:t>
            </a:r>
            <a:r>
              <a:rPr lang="en-US" sz="2000" dirty="0" err="1" smtClean="0">
                <a:solidFill>
                  <a:srgbClr val="FF0000"/>
                </a:solidFill>
              </a:rPr>
              <a:t>ergodization</a:t>
            </a:r>
            <a:endParaRPr lang="en-US" sz="2000" dirty="0">
              <a:solidFill>
                <a:srgbClr val="FF0000"/>
              </a:solidFill>
            </a:endParaRPr>
          </a:p>
        </p:txBody>
      </p:sp>
      <p:sp>
        <p:nvSpPr>
          <p:cNvPr id="47" name="Textfeld 46"/>
          <p:cNvSpPr txBox="1"/>
          <p:nvPr/>
        </p:nvSpPr>
        <p:spPr>
          <a:xfrm>
            <a:off x="4681224" y="4381418"/>
            <a:ext cx="491136" cy="276999"/>
          </a:xfrm>
          <a:prstGeom prst="rect">
            <a:avLst/>
          </a:prstGeom>
          <a:noFill/>
        </p:spPr>
        <p:txBody>
          <a:bodyPr wrap="square" rtlCol="0">
            <a:spAutoFit/>
          </a:bodyPr>
          <a:lstStyle/>
          <a:p>
            <a:r>
              <a:rPr lang="en-US" sz="1200" dirty="0" smtClean="0">
                <a:solidFill>
                  <a:schemeClr val="accent1"/>
                </a:solidFill>
              </a:rPr>
              <a:t>t </a:t>
            </a:r>
            <a:r>
              <a:rPr lang="en-US" sz="1200" dirty="0">
                <a:solidFill>
                  <a:schemeClr val="accent1"/>
                </a:solidFill>
              </a:rPr>
              <a:t>= 0</a:t>
            </a:r>
          </a:p>
        </p:txBody>
      </p:sp>
      <p:sp>
        <p:nvSpPr>
          <p:cNvPr id="48" name="Textfeld 47"/>
          <p:cNvSpPr txBox="1"/>
          <p:nvPr/>
        </p:nvSpPr>
        <p:spPr>
          <a:xfrm>
            <a:off x="6548960" y="4450675"/>
            <a:ext cx="563144" cy="276999"/>
          </a:xfrm>
          <a:prstGeom prst="rect">
            <a:avLst/>
          </a:prstGeom>
          <a:noFill/>
        </p:spPr>
        <p:txBody>
          <a:bodyPr wrap="square" rtlCol="0">
            <a:spAutoFit/>
          </a:bodyPr>
          <a:lstStyle/>
          <a:p>
            <a:r>
              <a:rPr lang="en-US" sz="1200" dirty="0" smtClean="0">
                <a:solidFill>
                  <a:schemeClr val="accent1"/>
                </a:solidFill>
              </a:rPr>
              <a:t>t </a:t>
            </a:r>
            <a:r>
              <a:rPr lang="en-US" sz="1200" dirty="0">
                <a:solidFill>
                  <a:schemeClr val="accent1"/>
                </a:solidFill>
              </a:rPr>
              <a:t>= </a:t>
            </a:r>
            <a:r>
              <a:rPr lang="en-US" sz="1200" dirty="0" smtClean="0">
                <a:solidFill>
                  <a:schemeClr val="accent1"/>
                </a:solidFill>
              </a:rPr>
              <a:t>32</a:t>
            </a:r>
            <a:endParaRPr lang="en-US" sz="1200" dirty="0">
              <a:solidFill>
                <a:schemeClr val="accent1"/>
              </a:solidFill>
            </a:endParaRPr>
          </a:p>
        </p:txBody>
      </p:sp>
      <p:sp>
        <p:nvSpPr>
          <p:cNvPr id="49" name="Textfeld 48"/>
          <p:cNvSpPr txBox="1"/>
          <p:nvPr/>
        </p:nvSpPr>
        <p:spPr>
          <a:xfrm>
            <a:off x="8318488" y="4450674"/>
            <a:ext cx="707160" cy="276999"/>
          </a:xfrm>
          <a:prstGeom prst="rect">
            <a:avLst/>
          </a:prstGeom>
          <a:noFill/>
        </p:spPr>
        <p:txBody>
          <a:bodyPr wrap="square" rtlCol="0">
            <a:spAutoFit/>
          </a:bodyPr>
          <a:lstStyle/>
          <a:p>
            <a:r>
              <a:rPr lang="en-US" sz="1200" dirty="0" smtClean="0">
                <a:solidFill>
                  <a:schemeClr val="accent1"/>
                </a:solidFill>
              </a:rPr>
              <a:t>t </a:t>
            </a:r>
            <a:r>
              <a:rPr lang="en-US" sz="1200" dirty="0">
                <a:solidFill>
                  <a:schemeClr val="accent1"/>
                </a:solidFill>
              </a:rPr>
              <a:t>= </a:t>
            </a:r>
            <a:r>
              <a:rPr lang="en-US" sz="1200" dirty="0" smtClean="0">
                <a:solidFill>
                  <a:schemeClr val="accent1"/>
                </a:solidFill>
              </a:rPr>
              <a:t>35.6</a:t>
            </a:r>
            <a:endParaRPr lang="en-US" sz="1200" dirty="0">
              <a:solidFill>
                <a:schemeClr val="accent1"/>
              </a:solidFill>
            </a:endParaRPr>
          </a:p>
        </p:txBody>
      </p:sp>
      <p:sp>
        <p:nvSpPr>
          <p:cNvPr id="50" name="Textfeld 49"/>
          <p:cNvSpPr txBox="1"/>
          <p:nvPr/>
        </p:nvSpPr>
        <p:spPr>
          <a:xfrm>
            <a:off x="10232032" y="4450673"/>
            <a:ext cx="617091" cy="276999"/>
          </a:xfrm>
          <a:prstGeom prst="rect">
            <a:avLst/>
          </a:prstGeom>
          <a:noFill/>
        </p:spPr>
        <p:txBody>
          <a:bodyPr wrap="square" rtlCol="0">
            <a:spAutoFit/>
          </a:bodyPr>
          <a:lstStyle/>
          <a:p>
            <a:r>
              <a:rPr lang="en-US" sz="1200" dirty="0" smtClean="0">
                <a:solidFill>
                  <a:schemeClr val="accent1"/>
                </a:solidFill>
              </a:rPr>
              <a:t>t </a:t>
            </a:r>
            <a:r>
              <a:rPr lang="en-US" sz="1200" dirty="0">
                <a:solidFill>
                  <a:schemeClr val="accent1"/>
                </a:solidFill>
              </a:rPr>
              <a:t>= </a:t>
            </a:r>
            <a:r>
              <a:rPr lang="en-US" sz="1200" dirty="0" smtClean="0">
                <a:solidFill>
                  <a:schemeClr val="accent1"/>
                </a:solidFill>
              </a:rPr>
              <a:t>40</a:t>
            </a:r>
            <a:endParaRPr lang="en-US" sz="1200" dirty="0">
              <a:solidFill>
                <a:schemeClr val="accent1"/>
              </a:solidFill>
            </a:endParaRPr>
          </a:p>
        </p:txBody>
      </p:sp>
      <p:sp>
        <p:nvSpPr>
          <p:cNvPr id="53" name="Textfeld 52"/>
          <p:cNvSpPr txBox="1"/>
          <p:nvPr/>
        </p:nvSpPr>
        <p:spPr>
          <a:xfrm>
            <a:off x="7824192" y="1388226"/>
            <a:ext cx="1104790" cy="338554"/>
          </a:xfrm>
          <a:prstGeom prst="rect">
            <a:avLst/>
          </a:prstGeom>
          <a:noFill/>
        </p:spPr>
        <p:txBody>
          <a:bodyPr wrap="none" rtlCol="0">
            <a:spAutoFit/>
          </a:bodyPr>
          <a:lstStyle/>
          <a:p>
            <a:r>
              <a:rPr lang="el-GR" sz="1600" dirty="0"/>
              <a:t>⟨β⟩ = 0.006</a:t>
            </a:r>
            <a:endParaRPr lang="en-US" sz="1600" dirty="0"/>
          </a:p>
        </p:txBody>
      </p:sp>
      <p:sp>
        <p:nvSpPr>
          <p:cNvPr id="6" name="Textfeld 5"/>
          <p:cNvSpPr txBox="1"/>
          <p:nvPr/>
        </p:nvSpPr>
        <p:spPr>
          <a:xfrm>
            <a:off x="6456040" y="5373216"/>
            <a:ext cx="5112567" cy="1477328"/>
          </a:xfrm>
          <a:prstGeom prst="rect">
            <a:avLst/>
          </a:prstGeom>
          <a:noFill/>
        </p:spPr>
        <p:txBody>
          <a:bodyPr wrap="square" rtlCol="0">
            <a:spAutoFit/>
          </a:bodyPr>
          <a:lstStyle/>
          <a:p>
            <a:r>
              <a:rPr lang="de-DE" dirty="0" smtClean="0"/>
              <a:t>MHD </a:t>
            </a:r>
            <a:r>
              <a:rPr lang="de-DE" dirty="0" err="1" smtClean="0"/>
              <a:t>instabilities</a:t>
            </a:r>
            <a:r>
              <a:rPr lang="de-DE" dirty="0" smtClean="0"/>
              <a:t> in stellarator </a:t>
            </a:r>
            <a:r>
              <a:rPr lang="de-DE" dirty="0" err="1" smtClean="0"/>
              <a:t>destroy</a:t>
            </a:r>
            <a:r>
              <a:rPr lang="de-DE" dirty="0" smtClean="0"/>
              <a:t> </a:t>
            </a:r>
            <a:r>
              <a:rPr lang="de-DE" dirty="0" err="1" smtClean="0"/>
              <a:t>flux</a:t>
            </a:r>
            <a:r>
              <a:rPr lang="de-DE" dirty="0" smtClean="0"/>
              <a:t> </a:t>
            </a:r>
            <a:r>
              <a:rPr lang="de-DE" dirty="0" err="1" smtClean="0"/>
              <a:t>surfaces</a:t>
            </a:r>
            <a:r>
              <a:rPr lang="de-DE" dirty="0" smtClean="0"/>
              <a:t>. </a:t>
            </a:r>
            <a:r>
              <a:rPr lang="de-DE" dirty="0" err="1" smtClean="0"/>
              <a:t>Magnetic</a:t>
            </a:r>
            <a:r>
              <a:rPr lang="de-DE" dirty="0" smtClean="0"/>
              <a:t> </a:t>
            </a:r>
            <a:r>
              <a:rPr lang="de-DE" dirty="0" err="1" smtClean="0"/>
              <a:t>configuration</a:t>
            </a:r>
            <a:r>
              <a:rPr lang="de-DE" dirty="0" smtClean="0"/>
              <a:t> </a:t>
            </a:r>
            <a:r>
              <a:rPr lang="de-DE" dirty="0" err="1" smtClean="0"/>
              <a:t>is</a:t>
            </a:r>
            <a:r>
              <a:rPr lang="de-DE" dirty="0" smtClean="0"/>
              <a:t> </a:t>
            </a:r>
            <a:r>
              <a:rPr lang="de-DE" dirty="0" err="1" smtClean="0"/>
              <a:t>affected</a:t>
            </a:r>
            <a:r>
              <a:rPr lang="de-DE" dirty="0" smtClean="0"/>
              <a:t>.</a:t>
            </a:r>
          </a:p>
          <a:p>
            <a:endParaRPr lang="de-DE" dirty="0"/>
          </a:p>
          <a:p>
            <a:pPr algn="ctr"/>
            <a:r>
              <a:rPr lang="de-DE" b="1" i="1" dirty="0" smtClean="0">
                <a:solidFill>
                  <a:schemeClr val="accent6"/>
                </a:solidFill>
              </a:rPr>
              <a:t>First-</a:t>
            </a:r>
            <a:r>
              <a:rPr lang="de-DE" b="1" i="1" dirty="0" err="1" smtClean="0">
                <a:solidFill>
                  <a:schemeClr val="accent6"/>
                </a:solidFill>
              </a:rPr>
              <a:t>ever</a:t>
            </a:r>
            <a:r>
              <a:rPr lang="de-DE" b="1" i="1" dirty="0" smtClean="0">
                <a:solidFill>
                  <a:schemeClr val="accent6"/>
                </a:solidFill>
              </a:rPr>
              <a:t> </a:t>
            </a:r>
            <a:r>
              <a:rPr lang="de-DE" b="1" i="1" dirty="0" err="1" smtClean="0">
                <a:solidFill>
                  <a:schemeClr val="accent6"/>
                </a:solidFill>
              </a:rPr>
              <a:t>fully</a:t>
            </a:r>
            <a:r>
              <a:rPr lang="de-DE" b="1" i="1" dirty="0" smtClean="0">
                <a:solidFill>
                  <a:schemeClr val="accent6"/>
                </a:solidFill>
              </a:rPr>
              <a:t> gyrokinetic </a:t>
            </a:r>
            <a:r>
              <a:rPr lang="de-DE" b="1" i="1" dirty="0" err="1" smtClean="0">
                <a:solidFill>
                  <a:schemeClr val="accent6"/>
                </a:solidFill>
              </a:rPr>
              <a:t>simulations</a:t>
            </a:r>
            <a:r>
              <a:rPr lang="de-DE" b="1" i="1" dirty="0" smtClean="0">
                <a:solidFill>
                  <a:schemeClr val="accent6"/>
                </a:solidFill>
              </a:rPr>
              <a:t> </a:t>
            </a:r>
            <a:r>
              <a:rPr lang="de-DE" b="1" i="1" dirty="0" err="1" smtClean="0">
                <a:solidFill>
                  <a:schemeClr val="accent6"/>
                </a:solidFill>
              </a:rPr>
              <a:t>of</a:t>
            </a:r>
            <a:r>
              <a:rPr lang="de-DE" b="1" i="1" dirty="0" smtClean="0">
                <a:solidFill>
                  <a:schemeClr val="accent6"/>
                </a:solidFill>
              </a:rPr>
              <a:t> </a:t>
            </a:r>
            <a:r>
              <a:rPr lang="de-DE" b="1" i="1" dirty="0" err="1" smtClean="0">
                <a:solidFill>
                  <a:schemeClr val="accent6"/>
                </a:solidFill>
              </a:rPr>
              <a:t>nonlinear</a:t>
            </a:r>
            <a:r>
              <a:rPr lang="de-DE" b="1" i="1" dirty="0" smtClean="0">
                <a:solidFill>
                  <a:schemeClr val="accent6"/>
                </a:solidFill>
              </a:rPr>
              <a:t> MHD in stellarator </a:t>
            </a:r>
            <a:r>
              <a:rPr lang="de-DE" b="1" i="1" dirty="0" err="1" smtClean="0">
                <a:solidFill>
                  <a:schemeClr val="accent6"/>
                </a:solidFill>
              </a:rPr>
              <a:t>plasmas</a:t>
            </a:r>
            <a:r>
              <a:rPr lang="de-DE" b="1" i="1" dirty="0" smtClean="0">
                <a:solidFill>
                  <a:schemeClr val="accent6"/>
                </a:solidFill>
              </a:rPr>
              <a:t>!</a:t>
            </a:r>
            <a:endParaRPr lang="en-US" b="1" i="1" dirty="0">
              <a:solidFill>
                <a:schemeClr val="accent6"/>
              </a:solidFill>
            </a:endParaRPr>
          </a:p>
        </p:txBody>
      </p:sp>
      <p:sp>
        <p:nvSpPr>
          <p:cNvPr id="17" name="Textfeld 16"/>
          <p:cNvSpPr txBox="1"/>
          <p:nvPr/>
        </p:nvSpPr>
        <p:spPr>
          <a:xfrm>
            <a:off x="4295800" y="764704"/>
            <a:ext cx="1260140" cy="400110"/>
          </a:xfrm>
          <a:prstGeom prst="rect">
            <a:avLst/>
          </a:prstGeom>
          <a:noFill/>
        </p:spPr>
        <p:txBody>
          <a:bodyPr wrap="square" rtlCol="0">
            <a:spAutoFit/>
          </a:bodyPr>
          <a:lstStyle/>
          <a:p>
            <a:r>
              <a:rPr lang="de-DE" sz="2000" b="1" dirty="0" smtClean="0">
                <a:solidFill>
                  <a:schemeClr val="tx2"/>
                </a:solidFill>
              </a:rPr>
              <a:t>EUTERPE</a:t>
            </a:r>
            <a:endParaRPr lang="en-US" sz="2000" b="1" dirty="0">
              <a:solidFill>
                <a:schemeClr val="tx2"/>
              </a:solidFill>
            </a:endParaRPr>
          </a:p>
        </p:txBody>
      </p:sp>
      <p:sp>
        <p:nvSpPr>
          <p:cNvPr id="18" name="Textfeld 17"/>
          <p:cNvSpPr txBox="1"/>
          <p:nvPr/>
        </p:nvSpPr>
        <p:spPr>
          <a:xfrm>
            <a:off x="47328" y="1602526"/>
            <a:ext cx="3816423"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Consider 4-period stellarator</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solidFill>
                  <a:srgbClr val="0070C0"/>
                </a:solidFill>
              </a:rPr>
              <a:t> </a:t>
            </a:r>
            <a:r>
              <a:rPr lang="en-US" dirty="0">
                <a:solidFill>
                  <a:srgbClr val="0070C0"/>
                </a:solidFill>
              </a:rPr>
              <a:t>Choice: Mercier-unstable </a:t>
            </a:r>
            <a:r>
              <a:rPr lang="en-US" dirty="0" smtClean="0">
                <a:solidFill>
                  <a:srgbClr val="0070C0"/>
                </a:solidFill>
              </a:rPr>
              <a:t>at finite </a:t>
            </a:r>
            <a:r>
              <a:rPr lang="el-GR" dirty="0" smtClean="0">
                <a:solidFill>
                  <a:srgbClr val="0070C0"/>
                </a:solidFill>
              </a:rPr>
              <a:t>β</a:t>
            </a:r>
            <a:r>
              <a:rPr lang="en-US" dirty="0" smtClean="0">
                <a:solidFill>
                  <a:srgbClr val="0070C0"/>
                </a:solidFill>
              </a:rPr>
              <a:t> </a:t>
            </a:r>
            <a:r>
              <a:rPr lang="de-DE" dirty="0" smtClean="0"/>
              <a:t>(not a </a:t>
            </a:r>
            <a:r>
              <a:rPr lang="de-DE" dirty="0" err="1" smtClean="0"/>
              <a:t>reactor</a:t>
            </a:r>
            <a:r>
              <a:rPr lang="de-DE" dirty="0" smtClean="0"/>
              <a:t> </a:t>
            </a:r>
            <a:r>
              <a:rPr lang="de-DE" dirty="0" err="1" smtClean="0"/>
              <a:t>candidate</a:t>
            </a:r>
            <a:r>
              <a:rPr lang="de-DE" dirty="0" smtClean="0"/>
              <a: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err="1" smtClean="0"/>
              <a:t>Perform</a:t>
            </a:r>
            <a:r>
              <a:rPr lang="de-DE" dirty="0" smtClean="0"/>
              <a:t> </a:t>
            </a:r>
            <a:r>
              <a:rPr lang="de-DE" dirty="0" err="1" smtClean="0"/>
              <a:t>full</a:t>
            </a:r>
            <a:r>
              <a:rPr lang="de-DE" dirty="0" smtClean="0"/>
              <a:t>-torus GK </a:t>
            </a:r>
            <a:r>
              <a:rPr lang="de-DE" dirty="0" err="1" smtClean="0"/>
              <a:t>simulations</a:t>
            </a:r>
            <a:r>
              <a:rPr lang="de-DE" dirty="0" smtClean="0"/>
              <a:t> </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smtClean="0"/>
              <a:t>Find </a:t>
            </a:r>
            <a:r>
              <a:rPr lang="de-DE" dirty="0" err="1" smtClean="0"/>
              <a:t>good</a:t>
            </a:r>
            <a:r>
              <a:rPr lang="de-DE" dirty="0" smtClean="0"/>
              <a:t> </a:t>
            </a:r>
            <a:r>
              <a:rPr lang="de-DE" dirty="0" err="1" smtClean="0"/>
              <a:t>agreement</a:t>
            </a:r>
            <a:r>
              <a:rPr lang="de-DE" dirty="0" smtClean="0"/>
              <a:t> </a:t>
            </a:r>
            <a:r>
              <a:rPr lang="de-DE" dirty="0" err="1" smtClean="0"/>
              <a:t>with</a:t>
            </a:r>
            <a:r>
              <a:rPr lang="de-DE" dirty="0" smtClean="0"/>
              <a:t> MHD (CAS3D, CKA) in linear </a:t>
            </a:r>
            <a:r>
              <a:rPr lang="de-DE" dirty="0" err="1" smtClean="0"/>
              <a:t>phase</a:t>
            </a:r>
            <a:r>
              <a:rPr lang="de-DE" dirty="0" smtClean="0"/>
              <a:t>.</a:t>
            </a:r>
          </a:p>
          <a:p>
            <a:pPr marL="285750" indent="-285750">
              <a:buFont typeface="Arial" panose="020B0604020202020204" pitchFamily="34" charset="0"/>
              <a:buChar char="•"/>
            </a:pPr>
            <a:endParaRPr lang="de-DE" dirty="0" smtClean="0"/>
          </a:p>
          <a:p>
            <a:r>
              <a:rPr lang="de-DE" b="1" i="1" dirty="0" smtClean="0">
                <a:solidFill>
                  <a:schemeClr val="accent6"/>
                </a:solidFill>
              </a:rPr>
              <a:t>First-</a:t>
            </a:r>
            <a:r>
              <a:rPr lang="de-DE" b="1" i="1" dirty="0" err="1" smtClean="0">
                <a:solidFill>
                  <a:schemeClr val="accent6"/>
                </a:solidFill>
              </a:rPr>
              <a:t>ever</a:t>
            </a:r>
            <a:r>
              <a:rPr lang="de-DE" b="1" i="1" dirty="0" smtClean="0">
                <a:solidFill>
                  <a:schemeClr val="accent6"/>
                </a:solidFill>
              </a:rPr>
              <a:t> </a:t>
            </a:r>
            <a:r>
              <a:rPr lang="de-DE" b="1" i="1" dirty="0" err="1" smtClean="0">
                <a:solidFill>
                  <a:schemeClr val="accent6"/>
                </a:solidFill>
              </a:rPr>
              <a:t>benchmark</a:t>
            </a:r>
            <a:r>
              <a:rPr lang="de-DE" b="1" i="1" dirty="0" smtClean="0">
                <a:solidFill>
                  <a:schemeClr val="accent6"/>
                </a:solidFill>
              </a:rPr>
              <a:t> </a:t>
            </a:r>
            <a:r>
              <a:rPr lang="de-DE" b="1" i="1" dirty="0" err="1" smtClean="0">
                <a:solidFill>
                  <a:schemeClr val="accent6"/>
                </a:solidFill>
              </a:rPr>
              <a:t>of</a:t>
            </a:r>
            <a:r>
              <a:rPr lang="de-DE" b="1" i="1" dirty="0" smtClean="0">
                <a:solidFill>
                  <a:schemeClr val="accent6"/>
                </a:solidFill>
              </a:rPr>
              <a:t> global MHD </a:t>
            </a:r>
            <a:r>
              <a:rPr lang="de-DE" b="1" i="1" dirty="0" err="1" smtClean="0">
                <a:solidFill>
                  <a:schemeClr val="accent6"/>
                </a:solidFill>
              </a:rPr>
              <a:t>with</a:t>
            </a:r>
            <a:r>
              <a:rPr lang="de-DE" b="1" i="1" dirty="0" smtClean="0">
                <a:solidFill>
                  <a:schemeClr val="accent6"/>
                </a:solidFill>
              </a:rPr>
              <a:t> global gyrokinetics in </a:t>
            </a:r>
            <a:r>
              <a:rPr lang="de-DE" b="1" i="1" dirty="0" err="1" smtClean="0">
                <a:solidFill>
                  <a:schemeClr val="accent6"/>
                </a:solidFill>
              </a:rPr>
              <a:t>stellartors</a:t>
            </a:r>
            <a:r>
              <a:rPr lang="de-DE" b="1" i="1" dirty="0" smtClean="0">
                <a:solidFill>
                  <a:schemeClr val="accent6"/>
                </a:solidFill>
              </a:rPr>
              <a:t>!</a:t>
            </a:r>
            <a:endParaRPr lang="en-US" b="1" i="1" dirty="0">
              <a:solidFill>
                <a:schemeClr val="accent6"/>
              </a:solidFill>
            </a:endParaRPr>
          </a:p>
        </p:txBody>
      </p:sp>
      <p:sp>
        <p:nvSpPr>
          <p:cNvPr id="7" name="Textfeld 6"/>
          <p:cNvSpPr txBox="1"/>
          <p:nvPr/>
        </p:nvSpPr>
        <p:spPr>
          <a:xfrm>
            <a:off x="1847528" y="5457998"/>
            <a:ext cx="3600400" cy="923330"/>
          </a:xfrm>
          <a:prstGeom prst="rect">
            <a:avLst/>
          </a:prstGeom>
          <a:noFill/>
        </p:spPr>
        <p:txBody>
          <a:bodyPr wrap="square" rtlCol="0">
            <a:spAutoFit/>
          </a:bodyPr>
          <a:lstStyle/>
          <a:p>
            <a:pPr algn="ctr"/>
            <a:r>
              <a:rPr lang="de-DE" b="1" dirty="0" smtClean="0">
                <a:solidFill>
                  <a:schemeClr val="accent2"/>
                </a:solidFill>
              </a:rPr>
              <a:t>Soft </a:t>
            </a:r>
            <a:r>
              <a:rPr lang="de-DE" b="1" dirty="0" err="1" smtClean="0">
                <a:solidFill>
                  <a:schemeClr val="accent2"/>
                </a:solidFill>
              </a:rPr>
              <a:t>decay</a:t>
            </a:r>
            <a:r>
              <a:rPr lang="de-DE" b="1" dirty="0" smtClean="0">
                <a:solidFill>
                  <a:schemeClr val="accent2"/>
                </a:solidFill>
              </a:rPr>
              <a:t> </a:t>
            </a:r>
            <a:r>
              <a:rPr lang="de-DE" b="1" dirty="0" err="1" smtClean="0">
                <a:solidFill>
                  <a:schemeClr val="accent2"/>
                </a:solidFill>
              </a:rPr>
              <a:t>of</a:t>
            </a:r>
            <a:r>
              <a:rPr lang="de-DE" b="1" dirty="0" smtClean="0">
                <a:solidFill>
                  <a:schemeClr val="accent2"/>
                </a:solidFill>
              </a:rPr>
              <a:t> </a:t>
            </a:r>
            <a:r>
              <a:rPr lang="de-DE" b="1" dirty="0" err="1" smtClean="0">
                <a:solidFill>
                  <a:schemeClr val="accent2"/>
                </a:solidFill>
              </a:rPr>
              <a:t>magnetic</a:t>
            </a:r>
            <a:r>
              <a:rPr lang="de-DE" b="1" dirty="0" smtClean="0">
                <a:solidFill>
                  <a:schemeClr val="accent2"/>
                </a:solidFill>
              </a:rPr>
              <a:t> </a:t>
            </a:r>
            <a:r>
              <a:rPr lang="de-DE" b="1" dirty="0" err="1" smtClean="0">
                <a:solidFill>
                  <a:schemeClr val="accent2"/>
                </a:solidFill>
              </a:rPr>
              <a:t>surfaces</a:t>
            </a:r>
            <a:r>
              <a:rPr lang="de-DE" b="1" dirty="0" smtClean="0">
                <a:solidFill>
                  <a:schemeClr val="accent2"/>
                </a:solidFill>
              </a:rPr>
              <a:t>.</a:t>
            </a:r>
          </a:p>
          <a:p>
            <a:pPr algn="ctr"/>
            <a:r>
              <a:rPr lang="de-DE" b="1" dirty="0" err="1" smtClean="0">
                <a:solidFill>
                  <a:schemeClr val="accent2"/>
                </a:solidFill>
              </a:rPr>
              <a:t>No</a:t>
            </a:r>
            <a:r>
              <a:rPr lang="de-DE" b="1" dirty="0" smtClean="0">
                <a:solidFill>
                  <a:schemeClr val="accent2"/>
                </a:solidFill>
              </a:rPr>
              <a:t> </a:t>
            </a:r>
            <a:r>
              <a:rPr lang="de-DE" b="1" dirty="0" err="1" smtClean="0">
                <a:solidFill>
                  <a:schemeClr val="accent2"/>
                </a:solidFill>
              </a:rPr>
              <a:t>disruptive</a:t>
            </a:r>
            <a:r>
              <a:rPr lang="de-DE" b="1" dirty="0" smtClean="0">
                <a:solidFill>
                  <a:schemeClr val="accent2"/>
                </a:solidFill>
              </a:rPr>
              <a:t> </a:t>
            </a:r>
            <a:r>
              <a:rPr lang="de-DE" b="1" dirty="0" err="1" smtClean="0">
                <a:solidFill>
                  <a:schemeClr val="accent2"/>
                </a:solidFill>
              </a:rPr>
              <a:t>dynamics</a:t>
            </a:r>
            <a:r>
              <a:rPr lang="de-DE" b="1" dirty="0" smtClean="0">
                <a:solidFill>
                  <a:schemeClr val="accent2"/>
                </a:solidFill>
              </a:rPr>
              <a:t>!</a:t>
            </a:r>
          </a:p>
          <a:p>
            <a:pPr algn="ctr"/>
            <a:r>
              <a:rPr lang="de-DE" b="1" dirty="0" smtClean="0">
                <a:solidFill>
                  <a:schemeClr val="accent2"/>
                </a:solidFill>
              </a:rPr>
              <a:t>Soft </a:t>
            </a:r>
            <a:r>
              <a:rPr lang="de-DE" b="1" dirty="0" err="1" smtClean="0">
                <a:solidFill>
                  <a:schemeClr val="accent2"/>
                </a:solidFill>
              </a:rPr>
              <a:t>beta</a:t>
            </a:r>
            <a:r>
              <a:rPr lang="de-DE" b="1" dirty="0" smtClean="0">
                <a:solidFill>
                  <a:schemeClr val="accent2"/>
                </a:solidFill>
              </a:rPr>
              <a:t> </a:t>
            </a:r>
            <a:r>
              <a:rPr lang="de-DE" b="1" dirty="0" err="1" smtClean="0">
                <a:solidFill>
                  <a:schemeClr val="accent2"/>
                </a:solidFill>
              </a:rPr>
              <a:t>limit</a:t>
            </a:r>
            <a:r>
              <a:rPr lang="de-DE" b="1" dirty="0" smtClean="0">
                <a:solidFill>
                  <a:schemeClr val="accent2"/>
                </a:solidFill>
              </a:rPr>
              <a:t> in stellarators.</a:t>
            </a:r>
            <a:endParaRPr lang="en-US" b="1" dirty="0">
              <a:solidFill>
                <a:schemeClr val="accent2"/>
              </a:solidFill>
            </a:endParaRPr>
          </a:p>
        </p:txBody>
      </p:sp>
      <p:sp>
        <p:nvSpPr>
          <p:cNvPr id="19" name="Textfeld 18"/>
          <p:cNvSpPr txBox="1"/>
          <p:nvPr/>
        </p:nvSpPr>
        <p:spPr>
          <a:xfrm>
            <a:off x="1091444" y="744707"/>
            <a:ext cx="2232248" cy="830997"/>
          </a:xfrm>
          <a:prstGeom prst="rect">
            <a:avLst/>
          </a:prstGeom>
          <a:noFill/>
        </p:spPr>
        <p:txBody>
          <a:bodyPr wrap="square" rtlCol="0">
            <a:spAutoFit/>
          </a:bodyPr>
          <a:lstStyle/>
          <a:p>
            <a:r>
              <a:rPr lang="de-DE" sz="2400" b="1" dirty="0" err="1" smtClean="0">
                <a:solidFill>
                  <a:srgbClr val="C00000"/>
                </a:solidFill>
              </a:rPr>
              <a:t>Collaboration</a:t>
            </a:r>
            <a:r>
              <a:rPr lang="de-DE" sz="2400" b="1" dirty="0" smtClean="0">
                <a:solidFill>
                  <a:srgbClr val="C00000"/>
                </a:solidFill>
              </a:rPr>
              <a:t> </a:t>
            </a:r>
            <a:r>
              <a:rPr lang="de-DE" sz="2400" b="1" dirty="0" err="1" smtClean="0">
                <a:solidFill>
                  <a:srgbClr val="C00000"/>
                </a:solidFill>
              </a:rPr>
              <a:t>with</a:t>
            </a:r>
            <a:r>
              <a:rPr lang="de-DE" sz="2400" b="1" dirty="0" smtClean="0">
                <a:solidFill>
                  <a:srgbClr val="C00000"/>
                </a:solidFill>
              </a:rPr>
              <a:t> TSVV-11</a:t>
            </a:r>
            <a:endParaRPr lang="en-US" sz="2400" b="1" dirty="0">
              <a:solidFill>
                <a:srgbClr val="C00000"/>
              </a:solidFill>
            </a:endParaRPr>
          </a:p>
        </p:txBody>
      </p:sp>
    </p:spTree>
    <p:extLst>
      <p:ext uri="{BB962C8B-B14F-4D97-AF65-F5344CB8AC3E}">
        <p14:creationId xmlns:p14="http://schemas.microsoft.com/office/powerpoint/2010/main" val="37283385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116632"/>
            <a:ext cx="11017224" cy="457200"/>
          </a:xfrm>
        </p:spPr>
        <p:txBody>
          <a:bodyPr/>
          <a:lstStyle/>
          <a:p>
            <a:r>
              <a:rPr lang="en-GB" dirty="0"/>
              <a:t>Gyrokinetic simulations of </a:t>
            </a:r>
            <a:r>
              <a:rPr lang="en-GB" dirty="0" smtClean="0"/>
              <a:t>turbulence in W7-X: magnetic configuration affected</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23</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sp>
        <p:nvSpPr>
          <p:cNvPr id="9" name="Textfeld 8"/>
          <p:cNvSpPr txBox="1"/>
          <p:nvPr/>
        </p:nvSpPr>
        <p:spPr>
          <a:xfrm>
            <a:off x="6240016" y="1342509"/>
            <a:ext cx="5760640" cy="646331"/>
          </a:xfrm>
          <a:prstGeom prst="rect">
            <a:avLst/>
          </a:prstGeom>
          <a:noFill/>
        </p:spPr>
        <p:txBody>
          <a:bodyPr wrap="square" rtlCol="0">
            <a:spAutoFit/>
          </a:bodyPr>
          <a:lstStyle/>
          <a:p>
            <a:r>
              <a:rPr lang="de-DE" dirty="0" err="1" smtClean="0"/>
              <a:t>Turbulence</a:t>
            </a:r>
            <a:r>
              <a:rPr lang="de-DE" dirty="0" smtClean="0"/>
              <a:t> </a:t>
            </a:r>
            <a:r>
              <a:rPr lang="de-DE" dirty="0" err="1" smtClean="0"/>
              <a:t>leads</a:t>
            </a:r>
            <a:r>
              <a:rPr lang="de-DE" dirty="0" smtClean="0"/>
              <a:t> </a:t>
            </a:r>
            <a:r>
              <a:rPr lang="de-DE" dirty="0" err="1" smtClean="0"/>
              <a:t>to</a:t>
            </a:r>
            <a:r>
              <a:rPr lang="de-DE" dirty="0" smtClean="0"/>
              <a:t> </a:t>
            </a:r>
            <a:r>
              <a:rPr lang="de-DE" dirty="0" err="1" smtClean="0"/>
              <a:t>ergodization</a:t>
            </a:r>
            <a:r>
              <a:rPr lang="de-DE" dirty="0" smtClean="0"/>
              <a:t> </a:t>
            </a:r>
            <a:r>
              <a:rPr lang="de-DE" dirty="0" err="1" smtClean="0"/>
              <a:t>of</a:t>
            </a:r>
            <a:r>
              <a:rPr lang="de-DE" dirty="0" smtClean="0"/>
              <a:t> </a:t>
            </a:r>
            <a:r>
              <a:rPr lang="de-DE" dirty="0" err="1" smtClean="0"/>
              <a:t>flux</a:t>
            </a:r>
            <a:r>
              <a:rPr lang="de-DE" dirty="0" smtClean="0"/>
              <a:t> </a:t>
            </a:r>
            <a:r>
              <a:rPr lang="de-DE" dirty="0" err="1" smtClean="0"/>
              <a:t>surface</a:t>
            </a:r>
            <a:r>
              <a:rPr lang="de-DE" dirty="0" smtClean="0"/>
              <a:t>. </a:t>
            </a:r>
          </a:p>
          <a:p>
            <a:r>
              <a:rPr lang="de-DE" b="1" dirty="0" err="1" smtClean="0">
                <a:solidFill>
                  <a:schemeClr val="accent2"/>
                </a:solidFill>
              </a:rPr>
              <a:t>Magnetic</a:t>
            </a:r>
            <a:r>
              <a:rPr lang="de-DE" b="1" dirty="0" smtClean="0">
                <a:solidFill>
                  <a:schemeClr val="accent2"/>
                </a:solidFill>
              </a:rPr>
              <a:t> </a:t>
            </a:r>
            <a:r>
              <a:rPr lang="de-DE" b="1" dirty="0" err="1" smtClean="0">
                <a:solidFill>
                  <a:schemeClr val="accent2"/>
                </a:solidFill>
              </a:rPr>
              <a:t>configuration</a:t>
            </a:r>
            <a:r>
              <a:rPr lang="de-DE" b="1" dirty="0" smtClean="0">
                <a:solidFill>
                  <a:schemeClr val="accent2"/>
                </a:solidFill>
              </a:rPr>
              <a:t> </a:t>
            </a:r>
            <a:r>
              <a:rPr lang="de-DE" b="1" dirty="0" err="1" smtClean="0">
                <a:solidFill>
                  <a:schemeClr val="accent2"/>
                </a:solidFill>
              </a:rPr>
              <a:t>is</a:t>
            </a:r>
            <a:r>
              <a:rPr lang="de-DE" b="1" dirty="0" smtClean="0">
                <a:solidFill>
                  <a:schemeClr val="accent2"/>
                </a:solidFill>
              </a:rPr>
              <a:t> </a:t>
            </a:r>
            <a:r>
              <a:rPr lang="de-DE" b="1" dirty="0" err="1" smtClean="0">
                <a:solidFill>
                  <a:schemeClr val="accent2"/>
                </a:solidFill>
              </a:rPr>
              <a:t>affected</a:t>
            </a:r>
            <a:r>
              <a:rPr lang="de-DE" b="1" dirty="0" smtClean="0">
                <a:solidFill>
                  <a:schemeClr val="accent2"/>
                </a:solidFill>
              </a:rPr>
              <a:t> </a:t>
            </a:r>
            <a:r>
              <a:rPr lang="de-DE" b="1" dirty="0" err="1" smtClean="0">
                <a:solidFill>
                  <a:schemeClr val="accent2"/>
                </a:solidFill>
              </a:rPr>
              <a:t>by</a:t>
            </a:r>
            <a:r>
              <a:rPr lang="de-DE" b="1" dirty="0" smtClean="0">
                <a:solidFill>
                  <a:schemeClr val="accent2"/>
                </a:solidFill>
              </a:rPr>
              <a:t> EM </a:t>
            </a:r>
            <a:r>
              <a:rPr lang="de-DE" b="1" dirty="0" err="1" smtClean="0">
                <a:solidFill>
                  <a:schemeClr val="accent2"/>
                </a:solidFill>
              </a:rPr>
              <a:t>turbulence</a:t>
            </a:r>
            <a:r>
              <a:rPr lang="de-DE" b="1" dirty="0" smtClean="0">
                <a:solidFill>
                  <a:schemeClr val="accent2"/>
                </a:solidFill>
              </a:rPr>
              <a:t>.</a:t>
            </a:r>
            <a:endParaRPr lang="en-US" b="1" dirty="0">
              <a:solidFill>
                <a:schemeClr val="accent2"/>
              </a:solidFill>
            </a:endParaRPr>
          </a:p>
        </p:txBody>
      </p:sp>
      <p:sp>
        <p:nvSpPr>
          <p:cNvPr id="14" name="Textfeld 13"/>
          <p:cNvSpPr txBox="1"/>
          <p:nvPr/>
        </p:nvSpPr>
        <p:spPr>
          <a:xfrm>
            <a:off x="551384" y="1196752"/>
            <a:ext cx="1260140" cy="400110"/>
          </a:xfrm>
          <a:prstGeom prst="rect">
            <a:avLst/>
          </a:prstGeom>
          <a:noFill/>
        </p:spPr>
        <p:txBody>
          <a:bodyPr wrap="square" rtlCol="0">
            <a:spAutoFit/>
          </a:bodyPr>
          <a:lstStyle/>
          <a:p>
            <a:r>
              <a:rPr lang="de-DE" sz="2000" b="1" dirty="0" smtClean="0">
                <a:solidFill>
                  <a:schemeClr val="tx2"/>
                </a:solidFill>
              </a:rPr>
              <a:t>EUTERPE</a:t>
            </a:r>
            <a:endParaRPr lang="en-US" sz="2000" b="1" dirty="0">
              <a:solidFill>
                <a:schemeClr val="tx2"/>
              </a:solidFill>
            </a:endParaRPr>
          </a:p>
        </p:txBody>
      </p:sp>
      <p:sp>
        <p:nvSpPr>
          <p:cNvPr id="17" name="Textfeld 16"/>
          <p:cNvSpPr txBox="1"/>
          <p:nvPr/>
        </p:nvSpPr>
        <p:spPr>
          <a:xfrm>
            <a:off x="3143672" y="755412"/>
            <a:ext cx="6696744" cy="369332"/>
          </a:xfrm>
          <a:prstGeom prst="rect">
            <a:avLst/>
          </a:prstGeom>
          <a:noFill/>
        </p:spPr>
        <p:txBody>
          <a:bodyPr wrap="square" rtlCol="0">
            <a:spAutoFit/>
          </a:bodyPr>
          <a:lstStyle/>
          <a:p>
            <a:r>
              <a:rPr lang="de-DE" dirty="0" smtClean="0"/>
              <a:t>EM </a:t>
            </a:r>
            <a:r>
              <a:rPr lang="de-DE" dirty="0" err="1" smtClean="0"/>
              <a:t>turbulence</a:t>
            </a:r>
            <a:r>
              <a:rPr lang="de-DE" dirty="0" smtClean="0"/>
              <a:t> in Mercier-</a:t>
            </a:r>
            <a:r>
              <a:rPr lang="de-DE" dirty="0" err="1" smtClean="0"/>
              <a:t>unstable</a:t>
            </a:r>
            <a:r>
              <a:rPr lang="de-DE" dirty="0" smtClean="0"/>
              <a:t> W7-X </a:t>
            </a:r>
            <a:r>
              <a:rPr lang="de-DE" dirty="0" err="1" smtClean="0"/>
              <a:t>configuration</a:t>
            </a:r>
            <a:r>
              <a:rPr lang="de-DE" dirty="0" smtClean="0"/>
              <a:t> at </a:t>
            </a:r>
            <a:r>
              <a:rPr lang="el-GR" dirty="0" smtClean="0"/>
              <a:t>β</a:t>
            </a:r>
            <a:r>
              <a:rPr lang="de-DE" dirty="0" smtClean="0"/>
              <a:t> = 4%.</a:t>
            </a:r>
            <a:endParaRPr lang="en-US" dirty="0"/>
          </a:p>
        </p:txBody>
      </p:sp>
      <p:sp>
        <p:nvSpPr>
          <p:cNvPr id="18" name="Textfeld 17"/>
          <p:cNvSpPr txBox="1"/>
          <p:nvPr/>
        </p:nvSpPr>
        <p:spPr>
          <a:xfrm>
            <a:off x="2063552" y="1414517"/>
            <a:ext cx="3600400" cy="646331"/>
          </a:xfrm>
          <a:prstGeom prst="rect">
            <a:avLst/>
          </a:prstGeom>
          <a:noFill/>
        </p:spPr>
        <p:txBody>
          <a:bodyPr wrap="square" rtlCol="0">
            <a:spAutoFit/>
          </a:bodyPr>
          <a:lstStyle/>
          <a:p>
            <a:r>
              <a:rPr lang="en-US" dirty="0" smtClean="0"/>
              <a:t>Turbulent evolution of total magnetic field (flux surfaces).</a:t>
            </a:r>
            <a:endParaRPr lang="en-US" dirty="0"/>
          </a:p>
        </p:txBody>
      </p:sp>
      <p:pic>
        <p:nvPicPr>
          <p:cNvPr id="5" name="Grafik 4"/>
          <p:cNvPicPr>
            <a:picLocks noChangeAspect="1"/>
          </p:cNvPicPr>
          <p:nvPr/>
        </p:nvPicPr>
        <p:blipFill>
          <a:blip r:embed="rId3"/>
          <a:stretch>
            <a:fillRect/>
          </a:stretch>
        </p:blipFill>
        <p:spPr>
          <a:xfrm>
            <a:off x="191344" y="2237775"/>
            <a:ext cx="4464496" cy="3514386"/>
          </a:xfrm>
          <a:prstGeom prst="rect">
            <a:avLst/>
          </a:prstGeom>
        </p:spPr>
      </p:pic>
      <p:pic>
        <p:nvPicPr>
          <p:cNvPr id="7" name="Grafik 6"/>
          <p:cNvPicPr>
            <a:picLocks noChangeAspect="1"/>
          </p:cNvPicPr>
          <p:nvPr/>
        </p:nvPicPr>
        <p:blipFill>
          <a:blip r:embed="rId4"/>
          <a:stretch>
            <a:fillRect/>
          </a:stretch>
        </p:blipFill>
        <p:spPr>
          <a:xfrm>
            <a:off x="5015880" y="2250571"/>
            <a:ext cx="4824536" cy="3664068"/>
          </a:xfrm>
          <a:prstGeom prst="rect">
            <a:avLst/>
          </a:prstGeom>
        </p:spPr>
      </p:pic>
      <p:sp>
        <p:nvSpPr>
          <p:cNvPr id="10" name="Textfeld 9"/>
          <p:cNvSpPr txBox="1"/>
          <p:nvPr/>
        </p:nvSpPr>
        <p:spPr>
          <a:xfrm>
            <a:off x="1919536" y="5805264"/>
            <a:ext cx="2088232" cy="369332"/>
          </a:xfrm>
          <a:prstGeom prst="rect">
            <a:avLst/>
          </a:prstGeom>
          <a:noFill/>
        </p:spPr>
        <p:txBody>
          <a:bodyPr wrap="square" rtlCol="0">
            <a:spAutoFit/>
          </a:bodyPr>
          <a:lstStyle/>
          <a:p>
            <a:r>
              <a:rPr lang="de-DE" dirty="0" smtClean="0"/>
              <a:t>Linear </a:t>
            </a:r>
            <a:r>
              <a:rPr lang="de-DE" dirty="0" err="1" smtClean="0"/>
              <a:t>phase</a:t>
            </a:r>
            <a:endParaRPr lang="en-US" dirty="0"/>
          </a:p>
        </p:txBody>
      </p:sp>
      <p:sp>
        <p:nvSpPr>
          <p:cNvPr id="19" name="Textfeld 18"/>
          <p:cNvSpPr txBox="1"/>
          <p:nvPr/>
        </p:nvSpPr>
        <p:spPr>
          <a:xfrm>
            <a:off x="6168008" y="5795972"/>
            <a:ext cx="2088232" cy="369332"/>
          </a:xfrm>
          <a:prstGeom prst="rect">
            <a:avLst/>
          </a:prstGeom>
          <a:noFill/>
        </p:spPr>
        <p:txBody>
          <a:bodyPr wrap="square" rtlCol="0">
            <a:spAutoFit/>
          </a:bodyPr>
          <a:lstStyle/>
          <a:p>
            <a:r>
              <a:rPr lang="de-DE" dirty="0" err="1" smtClean="0"/>
              <a:t>Noninear</a:t>
            </a:r>
            <a:r>
              <a:rPr lang="de-DE" dirty="0" smtClean="0"/>
              <a:t> </a:t>
            </a:r>
            <a:r>
              <a:rPr lang="de-DE" dirty="0" err="1" smtClean="0"/>
              <a:t>phase</a:t>
            </a:r>
            <a:endParaRPr lang="en-US" dirty="0"/>
          </a:p>
        </p:txBody>
      </p:sp>
      <p:sp>
        <p:nvSpPr>
          <p:cNvPr id="12" name="Pfeil nach rechts 11"/>
          <p:cNvSpPr/>
          <p:nvPr/>
        </p:nvSpPr>
        <p:spPr>
          <a:xfrm>
            <a:off x="4007768" y="5877272"/>
            <a:ext cx="1626480" cy="225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fik 14"/>
          <p:cNvPicPr>
            <a:picLocks noChangeAspect="1"/>
          </p:cNvPicPr>
          <p:nvPr/>
        </p:nvPicPr>
        <p:blipFill>
          <a:blip r:embed="rId5"/>
          <a:stretch>
            <a:fillRect/>
          </a:stretch>
        </p:blipFill>
        <p:spPr>
          <a:xfrm>
            <a:off x="9840416" y="5040292"/>
            <a:ext cx="2271296" cy="1701075"/>
          </a:xfrm>
          <a:prstGeom prst="rect">
            <a:avLst/>
          </a:prstGeom>
        </p:spPr>
      </p:pic>
      <p:pic>
        <p:nvPicPr>
          <p:cNvPr id="20" name="Grafik 19"/>
          <p:cNvPicPr>
            <a:picLocks noChangeAspect="1"/>
          </p:cNvPicPr>
          <p:nvPr/>
        </p:nvPicPr>
        <p:blipFill>
          <a:blip r:embed="rId6"/>
          <a:stretch>
            <a:fillRect/>
          </a:stretch>
        </p:blipFill>
        <p:spPr>
          <a:xfrm>
            <a:off x="9728348" y="1916832"/>
            <a:ext cx="2219074" cy="1661965"/>
          </a:xfrm>
          <a:prstGeom prst="rect">
            <a:avLst/>
          </a:prstGeom>
        </p:spPr>
      </p:pic>
      <p:pic>
        <p:nvPicPr>
          <p:cNvPr id="21" name="Grafik 20"/>
          <p:cNvPicPr>
            <a:picLocks noChangeAspect="1"/>
          </p:cNvPicPr>
          <p:nvPr/>
        </p:nvPicPr>
        <p:blipFill>
          <a:blip r:embed="rId7"/>
          <a:stretch>
            <a:fillRect/>
          </a:stretch>
        </p:blipFill>
        <p:spPr>
          <a:xfrm>
            <a:off x="9776665" y="3407664"/>
            <a:ext cx="2211357" cy="1656185"/>
          </a:xfrm>
          <a:prstGeom prst="rect">
            <a:avLst/>
          </a:prstGeom>
        </p:spPr>
      </p:pic>
    </p:spTree>
    <p:extLst>
      <p:ext uri="{BB962C8B-B14F-4D97-AF65-F5344CB8AC3E}">
        <p14:creationId xmlns:p14="http://schemas.microsoft.com/office/powerpoint/2010/main" val="15774389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a:stretch>
            <a:fillRect/>
          </a:stretch>
        </p:blipFill>
        <p:spPr>
          <a:xfrm>
            <a:off x="9840416" y="5040292"/>
            <a:ext cx="2271296" cy="1701075"/>
          </a:xfrm>
          <a:prstGeom prst="rect">
            <a:avLst/>
          </a:prstGeom>
        </p:spPr>
      </p:pic>
      <p:sp>
        <p:nvSpPr>
          <p:cNvPr id="2" name="Titre 1"/>
          <p:cNvSpPr>
            <a:spLocks noGrp="1"/>
          </p:cNvSpPr>
          <p:nvPr>
            <p:ph type="title"/>
          </p:nvPr>
        </p:nvSpPr>
        <p:spPr>
          <a:xfrm>
            <a:off x="47328" y="116632"/>
            <a:ext cx="11017224" cy="457200"/>
          </a:xfrm>
        </p:spPr>
        <p:txBody>
          <a:bodyPr/>
          <a:lstStyle/>
          <a:p>
            <a:r>
              <a:rPr lang="en-GB" dirty="0"/>
              <a:t>Gyrokinetic simulations of </a:t>
            </a:r>
            <a:r>
              <a:rPr lang="en-GB" dirty="0" smtClean="0"/>
              <a:t>turbulence in W7-X: magnetic configuration affected</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24</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sp>
        <p:nvSpPr>
          <p:cNvPr id="9" name="Textfeld 8"/>
          <p:cNvSpPr txBox="1"/>
          <p:nvPr/>
        </p:nvSpPr>
        <p:spPr>
          <a:xfrm>
            <a:off x="6240016" y="1342509"/>
            <a:ext cx="5760640" cy="646331"/>
          </a:xfrm>
          <a:prstGeom prst="rect">
            <a:avLst/>
          </a:prstGeom>
          <a:noFill/>
        </p:spPr>
        <p:txBody>
          <a:bodyPr wrap="square" rtlCol="0">
            <a:spAutoFit/>
          </a:bodyPr>
          <a:lstStyle/>
          <a:p>
            <a:r>
              <a:rPr lang="de-DE" dirty="0" err="1" smtClean="0"/>
              <a:t>Turbulence</a:t>
            </a:r>
            <a:r>
              <a:rPr lang="de-DE" dirty="0" smtClean="0"/>
              <a:t> </a:t>
            </a:r>
            <a:r>
              <a:rPr lang="de-DE" dirty="0" err="1" smtClean="0"/>
              <a:t>modifies</a:t>
            </a:r>
            <a:r>
              <a:rPr lang="de-DE" dirty="0" smtClean="0"/>
              <a:t> </a:t>
            </a:r>
            <a:r>
              <a:rPr lang="de-DE" dirty="0" err="1" smtClean="0"/>
              <a:t>rotation</a:t>
            </a:r>
            <a:r>
              <a:rPr lang="de-DE" dirty="0" smtClean="0"/>
              <a:t> </a:t>
            </a:r>
            <a:r>
              <a:rPr lang="de-DE" dirty="0" err="1" smtClean="0"/>
              <a:t>transform</a:t>
            </a:r>
            <a:r>
              <a:rPr lang="de-DE" dirty="0" smtClean="0"/>
              <a:t> (</a:t>
            </a:r>
            <a:r>
              <a:rPr lang="de-DE" dirty="0" err="1" smtClean="0"/>
              <a:t>safety</a:t>
            </a:r>
            <a:r>
              <a:rPr lang="de-DE" dirty="0" smtClean="0"/>
              <a:t> </a:t>
            </a:r>
            <a:r>
              <a:rPr lang="de-DE" dirty="0" err="1" smtClean="0"/>
              <a:t>factor</a:t>
            </a:r>
            <a:r>
              <a:rPr lang="de-DE" dirty="0" smtClean="0"/>
              <a:t>). </a:t>
            </a:r>
          </a:p>
          <a:p>
            <a:r>
              <a:rPr lang="de-DE" b="1" dirty="0" err="1" smtClean="0">
                <a:solidFill>
                  <a:schemeClr val="accent2"/>
                </a:solidFill>
              </a:rPr>
              <a:t>Magnetic</a:t>
            </a:r>
            <a:r>
              <a:rPr lang="de-DE" b="1" dirty="0" smtClean="0">
                <a:solidFill>
                  <a:schemeClr val="accent2"/>
                </a:solidFill>
              </a:rPr>
              <a:t> </a:t>
            </a:r>
            <a:r>
              <a:rPr lang="de-DE" b="1" dirty="0" err="1" smtClean="0">
                <a:solidFill>
                  <a:schemeClr val="accent2"/>
                </a:solidFill>
              </a:rPr>
              <a:t>configuration</a:t>
            </a:r>
            <a:r>
              <a:rPr lang="de-DE" b="1" dirty="0" smtClean="0">
                <a:solidFill>
                  <a:schemeClr val="accent2"/>
                </a:solidFill>
              </a:rPr>
              <a:t> </a:t>
            </a:r>
            <a:r>
              <a:rPr lang="de-DE" b="1" dirty="0" err="1" smtClean="0">
                <a:solidFill>
                  <a:schemeClr val="accent2"/>
                </a:solidFill>
              </a:rPr>
              <a:t>is</a:t>
            </a:r>
            <a:r>
              <a:rPr lang="de-DE" b="1" dirty="0" smtClean="0">
                <a:solidFill>
                  <a:schemeClr val="accent2"/>
                </a:solidFill>
              </a:rPr>
              <a:t> </a:t>
            </a:r>
            <a:r>
              <a:rPr lang="de-DE" b="1" dirty="0" err="1" smtClean="0">
                <a:solidFill>
                  <a:schemeClr val="accent2"/>
                </a:solidFill>
              </a:rPr>
              <a:t>affected</a:t>
            </a:r>
            <a:r>
              <a:rPr lang="de-DE" b="1" dirty="0" smtClean="0">
                <a:solidFill>
                  <a:schemeClr val="accent2"/>
                </a:solidFill>
              </a:rPr>
              <a:t> </a:t>
            </a:r>
            <a:r>
              <a:rPr lang="de-DE" b="1" dirty="0" err="1" smtClean="0">
                <a:solidFill>
                  <a:schemeClr val="accent2"/>
                </a:solidFill>
              </a:rPr>
              <a:t>by</a:t>
            </a:r>
            <a:r>
              <a:rPr lang="de-DE" b="1" dirty="0" smtClean="0">
                <a:solidFill>
                  <a:schemeClr val="accent2"/>
                </a:solidFill>
              </a:rPr>
              <a:t> EM </a:t>
            </a:r>
            <a:r>
              <a:rPr lang="de-DE" b="1" dirty="0" err="1" smtClean="0">
                <a:solidFill>
                  <a:schemeClr val="accent2"/>
                </a:solidFill>
              </a:rPr>
              <a:t>turbulence</a:t>
            </a:r>
            <a:r>
              <a:rPr lang="de-DE" b="1" dirty="0" smtClean="0">
                <a:solidFill>
                  <a:schemeClr val="accent2"/>
                </a:solidFill>
              </a:rPr>
              <a:t>.</a:t>
            </a:r>
            <a:endParaRPr lang="en-US" b="1" dirty="0">
              <a:solidFill>
                <a:schemeClr val="accent2"/>
              </a:solidFill>
            </a:endParaRPr>
          </a:p>
        </p:txBody>
      </p:sp>
      <p:sp>
        <p:nvSpPr>
          <p:cNvPr id="14" name="Textfeld 13"/>
          <p:cNvSpPr txBox="1"/>
          <p:nvPr/>
        </p:nvSpPr>
        <p:spPr>
          <a:xfrm>
            <a:off x="551384" y="1196752"/>
            <a:ext cx="1260140" cy="400110"/>
          </a:xfrm>
          <a:prstGeom prst="rect">
            <a:avLst/>
          </a:prstGeom>
          <a:noFill/>
        </p:spPr>
        <p:txBody>
          <a:bodyPr wrap="square" rtlCol="0">
            <a:spAutoFit/>
          </a:bodyPr>
          <a:lstStyle/>
          <a:p>
            <a:r>
              <a:rPr lang="de-DE" sz="2000" b="1" dirty="0" smtClean="0">
                <a:solidFill>
                  <a:schemeClr val="tx2"/>
                </a:solidFill>
              </a:rPr>
              <a:t>EUTERPE</a:t>
            </a:r>
            <a:endParaRPr lang="en-US" sz="2000" b="1" dirty="0">
              <a:solidFill>
                <a:schemeClr val="tx2"/>
              </a:solidFill>
            </a:endParaRPr>
          </a:p>
        </p:txBody>
      </p:sp>
      <p:sp>
        <p:nvSpPr>
          <p:cNvPr id="17" name="Textfeld 16"/>
          <p:cNvSpPr txBox="1"/>
          <p:nvPr/>
        </p:nvSpPr>
        <p:spPr>
          <a:xfrm>
            <a:off x="3143672" y="755412"/>
            <a:ext cx="6696744" cy="369332"/>
          </a:xfrm>
          <a:prstGeom prst="rect">
            <a:avLst/>
          </a:prstGeom>
          <a:noFill/>
        </p:spPr>
        <p:txBody>
          <a:bodyPr wrap="square" rtlCol="0">
            <a:spAutoFit/>
          </a:bodyPr>
          <a:lstStyle/>
          <a:p>
            <a:r>
              <a:rPr lang="de-DE" dirty="0" smtClean="0"/>
              <a:t>EM </a:t>
            </a:r>
            <a:r>
              <a:rPr lang="de-DE" dirty="0" err="1" smtClean="0"/>
              <a:t>turbulence</a:t>
            </a:r>
            <a:r>
              <a:rPr lang="de-DE" dirty="0" smtClean="0"/>
              <a:t> in Mercier-</a:t>
            </a:r>
            <a:r>
              <a:rPr lang="de-DE" dirty="0" err="1" smtClean="0"/>
              <a:t>unstable</a:t>
            </a:r>
            <a:r>
              <a:rPr lang="de-DE" dirty="0" smtClean="0"/>
              <a:t> W7-X </a:t>
            </a:r>
            <a:r>
              <a:rPr lang="de-DE" dirty="0" err="1" smtClean="0"/>
              <a:t>configuration</a:t>
            </a:r>
            <a:r>
              <a:rPr lang="de-DE" dirty="0" smtClean="0"/>
              <a:t> at </a:t>
            </a:r>
            <a:r>
              <a:rPr lang="el-GR" dirty="0" smtClean="0"/>
              <a:t>β</a:t>
            </a:r>
            <a:r>
              <a:rPr lang="de-DE" dirty="0" smtClean="0"/>
              <a:t> = 4%.</a:t>
            </a:r>
            <a:endParaRPr lang="en-US" dirty="0"/>
          </a:p>
        </p:txBody>
      </p:sp>
      <p:sp>
        <p:nvSpPr>
          <p:cNvPr id="18" name="Textfeld 17"/>
          <p:cNvSpPr txBox="1"/>
          <p:nvPr/>
        </p:nvSpPr>
        <p:spPr>
          <a:xfrm>
            <a:off x="2063552" y="1414517"/>
            <a:ext cx="3672408" cy="646331"/>
          </a:xfrm>
          <a:prstGeom prst="rect">
            <a:avLst/>
          </a:prstGeom>
          <a:noFill/>
        </p:spPr>
        <p:txBody>
          <a:bodyPr wrap="square" rtlCol="0">
            <a:spAutoFit/>
          </a:bodyPr>
          <a:lstStyle/>
          <a:p>
            <a:r>
              <a:rPr lang="en-US" dirty="0" smtClean="0"/>
              <a:t>Turbulent evolution of temperature and safety factor profiles</a:t>
            </a:r>
            <a:endParaRPr lang="en-US" dirty="0"/>
          </a:p>
        </p:txBody>
      </p:sp>
      <p:pic>
        <p:nvPicPr>
          <p:cNvPr id="3" name="Grafik 2"/>
          <p:cNvPicPr>
            <a:picLocks noChangeAspect="1"/>
          </p:cNvPicPr>
          <p:nvPr/>
        </p:nvPicPr>
        <p:blipFill>
          <a:blip r:embed="rId4"/>
          <a:stretch>
            <a:fillRect/>
          </a:stretch>
        </p:blipFill>
        <p:spPr>
          <a:xfrm>
            <a:off x="4943872" y="2420888"/>
            <a:ext cx="4592343" cy="3462775"/>
          </a:xfrm>
          <a:prstGeom prst="rect">
            <a:avLst/>
          </a:prstGeom>
        </p:spPr>
      </p:pic>
      <p:pic>
        <p:nvPicPr>
          <p:cNvPr id="6" name="Grafik 5"/>
          <p:cNvPicPr>
            <a:picLocks noChangeAspect="1"/>
          </p:cNvPicPr>
          <p:nvPr/>
        </p:nvPicPr>
        <p:blipFill>
          <a:blip r:embed="rId5"/>
          <a:stretch>
            <a:fillRect/>
          </a:stretch>
        </p:blipFill>
        <p:spPr>
          <a:xfrm>
            <a:off x="191344" y="2244198"/>
            <a:ext cx="4738690" cy="3583741"/>
          </a:xfrm>
          <a:prstGeom prst="rect">
            <a:avLst/>
          </a:prstGeom>
        </p:spPr>
      </p:pic>
      <p:pic>
        <p:nvPicPr>
          <p:cNvPr id="13" name="Grafik 12"/>
          <p:cNvPicPr>
            <a:picLocks noChangeAspect="1"/>
          </p:cNvPicPr>
          <p:nvPr/>
        </p:nvPicPr>
        <p:blipFill>
          <a:blip r:embed="rId6"/>
          <a:stretch>
            <a:fillRect/>
          </a:stretch>
        </p:blipFill>
        <p:spPr>
          <a:xfrm>
            <a:off x="9728348" y="1916832"/>
            <a:ext cx="2219074" cy="1661965"/>
          </a:xfrm>
          <a:prstGeom prst="rect">
            <a:avLst/>
          </a:prstGeom>
        </p:spPr>
      </p:pic>
      <p:pic>
        <p:nvPicPr>
          <p:cNvPr id="20" name="Grafik 19"/>
          <p:cNvPicPr>
            <a:picLocks noChangeAspect="1"/>
          </p:cNvPicPr>
          <p:nvPr/>
        </p:nvPicPr>
        <p:blipFill>
          <a:blip r:embed="rId7"/>
          <a:stretch>
            <a:fillRect/>
          </a:stretch>
        </p:blipFill>
        <p:spPr>
          <a:xfrm>
            <a:off x="9776665" y="3407664"/>
            <a:ext cx="2211357" cy="1656185"/>
          </a:xfrm>
          <a:prstGeom prst="rect">
            <a:avLst/>
          </a:prstGeom>
        </p:spPr>
      </p:pic>
    </p:spTree>
    <p:extLst>
      <p:ext uri="{BB962C8B-B14F-4D97-AF65-F5344CB8AC3E}">
        <p14:creationId xmlns:p14="http://schemas.microsoft.com/office/powerpoint/2010/main" val="33347208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46856"/>
            <a:ext cx="11017224" cy="573832"/>
          </a:xfrm>
        </p:spPr>
        <p:txBody>
          <a:bodyPr/>
          <a:lstStyle/>
          <a:p>
            <a:r>
              <a:rPr lang="fr-FR" dirty="0" smtClean="0"/>
              <a:t>TSVV-G: future </a:t>
            </a:r>
            <a:r>
              <a:rPr lang="fr-FR" dirty="0" err="1" smtClean="0"/>
              <a:t>steps</a:t>
            </a:r>
            <a:r>
              <a:rPr lang="fr-FR" dirty="0" smtClean="0"/>
              <a:t> for gyrokinetic codes (ORB5/EUTERPE, GENE, GYSELA)</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25</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a:p>
            <a:endParaRPr lang="en-GB" dirty="0"/>
          </a:p>
        </p:txBody>
      </p:sp>
      <p:sp>
        <p:nvSpPr>
          <p:cNvPr id="3" name="Textfeld 2"/>
          <p:cNvSpPr txBox="1"/>
          <p:nvPr/>
        </p:nvSpPr>
        <p:spPr>
          <a:xfrm>
            <a:off x="695400" y="760050"/>
            <a:ext cx="10513168" cy="5909310"/>
          </a:xfrm>
          <a:prstGeom prst="rect">
            <a:avLst/>
          </a:prstGeom>
          <a:noFill/>
        </p:spPr>
        <p:txBody>
          <a:bodyPr wrap="square" rtlCol="0">
            <a:spAutoFit/>
          </a:bodyPr>
          <a:lstStyle/>
          <a:p>
            <a:r>
              <a:rPr lang="de-DE" dirty="0" err="1"/>
              <a:t>Eulerian</a:t>
            </a:r>
            <a:r>
              <a:rPr lang="de-DE" dirty="0"/>
              <a:t> </a:t>
            </a:r>
            <a:r>
              <a:rPr lang="de-DE" dirty="0" err="1"/>
              <a:t>code</a:t>
            </a:r>
            <a:r>
              <a:rPr lang="de-DE" dirty="0"/>
              <a:t> </a:t>
            </a:r>
            <a:r>
              <a:rPr lang="de-DE" dirty="0" smtClean="0"/>
              <a:t>GENE </a:t>
            </a:r>
            <a:r>
              <a:rPr lang="de-DE" dirty="0" err="1" smtClean="0"/>
              <a:t>and</a:t>
            </a:r>
            <a:r>
              <a:rPr lang="de-DE" dirty="0" smtClean="0"/>
              <a:t> </a:t>
            </a:r>
            <a:r>
              <a:rPr lang="de-DE" dirty="0"/>
              <a:t>semi-Lagrangian </a:t>
            </a:r>
            <a:r>
              <a:rPr lang="de-DE" dirty="0" err="1"/>
              <a:t>full</a:t>
            </a:r>
            <a:r>
              <a:rPr lang="de-DE" dirty="0"/>
              <a:t>-f </a:t>
            </a:r>
            <a:r>
              <a:rPr lang="de-DE" dirty="0" err="1"/>
              <a:t>code</a:t>
            </a:r>
            <a:r>
              <a:rPr lang="de-DE" dirty="0"/>
              <a:t> GYSELA </a:t>
            </a:r>
            <a:r>
              <a:rPr lang="de-DE" dirty="0" err="1" smtClean="0"/>
              <a:t>join</a:t>
            </a:r>
            <a:r>
              <a:rPr lang="de-DE" dirty="0" smtClean="0"/>
              <a:t> TSVV-10 PIC </a:t>
            </a:r>
            <a:r>
              <a:rPr lang="de-DE" dirty="0" err="1" smtClean="0"/>
              <a:t>codes</a:t>
            </a:r>
            <a:r>
              <a:rPr lang="de-DE" dirty="0" smtClean="0"/>
              <a:t> ORB5/EUTERPE: </a:t>
            </a:r>
            <a:r>
              <a:rPr lang="de-DE" dirty="0" err="1" smtClean="0"/>
              <a:t>verification</a:t>
            </a:r>
            <a:r>
              <a:rPr lang="de-DE" dirty="0" smtClean="0"/>
              <a:t> </a:t>
            </a:r>
            <a:r>
              <a:rPr lang="de-DE" dirty="0" err="1" smtClean="0"/>
              <a:t>and</a:t>
            </a:r>
            <a:r>
              <a:rPr lang="de-DE" dirty="0" smtClean="0"/>
              <a:t> </a:t>
            </a:r>
            <a:r>
              <a:rPr lang="de-DE" dirty="0" err="1" smtClean="0"/>
              <a:t>levereging</a:t>
            </a:r>
            <a:r>
              <a:rPr lang="de-DE" dirty="0" smtClean="0"/>
              <a:t> </a:t>
            </a:r>
            <a:r>
              <a:rPr lang="de-DE" dirty="0" err="1" smtClean="0"/>
              <a:t>each</a:t>
            </a:r>
            <a:r>
              <a:rPr lang="de-DE" dirty="0"/>
              <a:t> </a:t>
            </a:r>
            <a:r>
              <a:rPr lang="de-DE" dirty="0" err="1" smtClean="0"/>
              <a:t>others</a:t>
            </a:r>
            <a:r>
              <a:rPr lang="de-DE" dirty="0" smtClean="0"/>
              <a:t> </a:t>
            </a:r>
            <a:r>
              <a:rPr lang="de-DE" dirty="0" err="1" smtClean="0"/>
              <a:t>strengths</a:t>
            </a:r>
            <a:r>
              <a:rPr lang="de-DE" dirty="0" smtClean="0"/>
              <a:t> </a:t>
            </a:r>
            <a:r>
              <a:rPr lang="de-DE" dirty="0" err="1" smtClean="0"/>
              <a:t>as</a:t>
            </a:r>
            <a:r>
              <a:rPr lang="de-DE" dirty="0" smtClean="0"/>
              <a:t> </a:t>
            </a:r>
            <a:r>
              <a:rPr lang="de-DE" dirty="0" err="1" smtClean="0"/>
              <a:t>elements</a:t>
            </a:r>
            <a:r>
              <a:rPr lang="de-DE" dirty="0" smtClean="0"/>
              <a:t> </a:t>
            </a:r>
            <a:r>
              <a:rPr lang="de-DE" dirty="0" err="1" smtClean="0"/>
              <a:t>of</a:t>
            </a:r>
            <a:r>
              <a:rPr lang="de-DE" dirty="0" smtClean="0"/>
              <a:t> </a:t>
            </a:r>
            <a:r>
              <a:rPr lang="de-DE" dirty="0" err="1" smtClean="0"/>
              <a:t>the</a:t>
            </a:r>
            <a:r>
              <a:rPr lang="de-DE" dirty="0" smtClean="0"/>
              <a:t> </a:t>
            </a:r>
            <a:r>
              <a:rPr lang="de-DE" dirty="0" err="1" smtClean="0"/>
              <a:t>overall</a:t>
            </a:r>
            <a:r>
              <a:rPr lang="de-DE" dirty="0" smtClean="0"/>
              <a:t> E-TASC </a:t>
            </a:r>
            <a:r>
              <a:rPr lang="de-DE" dirty="0" err="1" smtClean="0"/>
              <a:t>ecosystem</a:t>
            </a:r>
            <a:endParaRPr lang="de-DE" dirty="0" smtClean="0"/>
          </a:p>
          <a:p>
            <a:endParaRPr lang="de-DE" dirty="0"/>
          </a:p>
          <a:p>
            <a:r>
              <a:rPr lang="de-DE" dirty="0" smtClean="0"/>
              <a:t>ORB5/EUTERPE </a:t>
            </a:r>
            <a:r>
              <a:rPr lang="de-DE" dirty="0" err="1" smtClean="0"/>
              <a:t>applications</a:t>
            </a:r>
            <a:r>
              <a:rPr lang="de-DE" dirty="0" smtClean="0"/>
              <a:t>:</a:t>
            </a:r>
          </a:p>
          <a:p>
            <a:pPr marL="285750" indent="-285750">
              <a:buFont typeface="Arial" panose="020B0604020202020204" pitchFamily="34" charset="0"/>
              <a:buChar char="•"/>
            </a:pPr>
            <a:endParaRPr lang="de-DE" dirty="0"/>
          </a:p>
          <a:p>
            <a:pPr marL="742950" lvl="1" indent="-285750">
              <a:buFont typeface="Arial" panose="020B0604020202020204" pitchFamily="34" charset="0"/>
              <a:buChar char="•"/>
            </a:pPr>
            <a:r>
              <a:rPr lang="de-DE" dirty="0" smtClean="0"/>
              <a:t>Saturation </a:t>
            </a:r>
            <a:r>
              <a:rPr lang="de-DE" dirty="0" err="1" smtClean="0"/>
              <a:t>amplitude</a:t>
            </a:r>
            <a:r>
              <a:rPr lang="de-DE" dirty="0" smtClean="0"/>
              <a:t> </a:t>
            </a:r>
            <a:r>
              <a:rPr lang="de-DE" dirty="0" err="1" smtClean="0"/>
              <a:t>studies</a:t>
            </a:r>
            <a:r>
              <a:rPr lang="de-DE" dirty="0" smtClean="0"/>
              <a:t> </a:t>
            </a:r>
            <a:r>
              <a:rPr lang="de-DE" dirty="0" err="1" smtClean="0"/>
              <a:t>using</a:t>
            </a:r>
            <a:r>
              <a:rPr lang="de-DE" dirty="0" smtClean="0"/>
              <a:t> ORB5: AEs + EPs (+ </a:t>
            </a:r>
            <a:r>
              <a:rPr lang="de-DE" dirty="0" err="1" smtClean="0"/>
              <a:t>turbulence</a:t>
            </a:r>
            <a:r>
              <a:rPr lang="de-DE" dirty="0" smtClean="0"/>
              <a:t>)</a:t>
            </a:r>
          </a:p>
          <a:p>
            <a:pPr marL="742950" lvl="1" indent="-285750">
              <a:buFont typeface="Arial" panose="020B0604020202020204" pitchFamily="34" charset="0"/>
              <a:buChar char="•"/>
            </a:pPr>
            <a:r>
              <a:rPr lang="de-DE" dirty="0" err="1" smtClean="0"/>
              <a:t>Effect</a:t>
            </a:r>
            <a:r>
              <a:rPr lang="de-DE" dirty="0" smtClean="0"/>
              <a:t> </a:t>
            </a:r>
            <a:r>
              <a:rPr lang="de-DE" dirty="0" err="1" smtClean="0"/>
              <a:t>of</a:t>
            </a:r>
            <a:r>
              <a:rPr lang="de-DE" dirty="0" smtClean="0"/>
              <a:t> EPs/AEs on </a:t>
            </a:r>
            <a:r>
              <a:rPr lang="de-DE" dirty="0" err="1" smtClean="0"/>
              <a:t>turbulence</a:t>
            </a:r>
            <a:r>
              <a:rPr lang="de-DE" dirty="0" smtClean="0"/>
              <a:t> (e.g. via ZF </a:t>
            </a:r>
            <a:r>
              <a:rPr lang="de-DE" dirty="0" err="1" smtClean="0"/>
              <a:t>generation</a:t>
            </a:r>
            <a:r>
              <a:rPr lang="de-DE" dirty="0" smtClean="0"/>
              <a:t>): ORB5</a:t>
            </a:r>
          </a:p>
          <a:p>
            <a:pPr marL="742950" lvl="1" indent="-285750">
              <a:buFont typeface="Arial" panose="020B0604020202020204" pitchFamily="34" charset="0"/>
              <a:buChar char="•"/>
            </a:pPr>
            <a:r>
              <a:rPr lang="de-DE" dirty="0" smtClean="0"/>
              <a:t>Kink/</a:t>
            </a:r>
            <a:r>
              <a:rPr lang="de-DE" dirty="0" err="1" smtClean="0"/>
              <a:t>fishbone</a:t>
            </a:r>
            <a:r>
              <a:rPr lang="de-DE" dirty="0" smtClean="0"/>
              <a:t> </a:t>
            </a:r>
            <a:r>
              <a:rPr lang="de-DE" dirty="0" err="1" smtClean="0"/>
              <a:t>instability</a:t>
            </a:r>
            <a:r>
              <a:rPr lang="de-DE" dirty="0" smtClean="0"/>
              <a:t>; </a:t>
            </a:r>
            <a:r>
              <a:rPr lang="de-DE" dirty="0" err="1" smtClean="0"/>
              <a:t>effect</a:t>
            </a:r>
            <a:r>
              <a:rPr lang="de-DE" dirty="0" smtClean="0"/>
              <a:t> </a:t>
            </a:r>
            <a:r>
              <a:rPr lang="de-DE" dirty="0" err="1" smtClean="0"/>
              <a:t>of</a:t>
            </a:r>
            <a:r>
              <a:rPr lang="de-DE" dirty="0" smtClean="0"/>
              <a:t> ZFs, </a:t>
            </a:r>
            <a:r>
              <a:rPr lang="de-DE" dirty="0" err="1" smtClean="0"/>
              <a:t>interaction</a:t>
            </a:r>
            <a:r>
              <a:rPr lang="de-DE" dirty="0" smtClean="0"/>
              <a:t> </a:t>
            </a:r>
            <a:r>
              <a:rPr lang="de-DE" dirty="0" err="1" smtClean="0"/>
              <a:t>with</a:t>
            </a:r>
            <a:r>
              <a:rPr lang="de-DE" dirty="0" smtClean="0"/>
              <a:t> </a:t>
            </a:r>
            <a:r>
              <a:rPr lang="de-DE" dirty="0" err="1" smtClean="0"/>
              <a:t>turbulence</a:t>
            </a:r>
            <a:r>
              <a:rPr lang="de-DE" dirty="0" smtClean="0"/>
              <a:t>: ORB5 </a:t>
            </a:r>
            <a:r>
              <a:rPr lang="de-DE" dirty="0" err="1" smtClean="0"/>
              <a:t>and</a:t>
            </a:r>
            <a:r>
              <a:rPr lang="de-DE" dirty="0" smtClean="0"/>
              <a:t> GENE</a:t>
            </a:r>
          </a:p>
          <a:p>
            <a:pPr marL="742950" lvl="1" indent="-285750">
              <a:buFont typeface="Arial" panose="020B0604020202020204" pitchFamily="34" charset="0"/>
              <a:buChar char="•"/>
            </a:pPr>
            <a:r>
              <a:rPr lang="de-DE" dirty="0" err="1" smtClean="0"/>
              <a:t>Tearing</a:t>
            </a:r>
            <a:r>
              <a:rPr lang="de-DE" dirty="0" smtClean="0"/>
              <a:t> </a:t>
            </a:r>
            <a:r>
              <a:rPr lang="de-DE" dirty="0" err="1" smtClean="0"/>
              <a:t>instability</a:t>
            </a:r>
            <a:r>
              <a:rPr lang="de-DE" dirty="0" smtClean="0"/>
              <a:t> </a:t>
            </a:r>
            <a:r>
              <a:rPr lang="de-DE" dirty="0" err="1" smtClean="0"/>
              <a:t>and</a:t>
            </a:r>
            <a:r>
              <a:rPr lang="de-DE" dirty="0" smtClean="0"/>
              <a:t> </a:t>
            </a:r>
            <a:r>
              <a:rPr lang="de-DE" dirty="0" err="1" smtClean="0"/>
              <a:t>turbulence</a:t>
            </a:r>
            <a:r>
              <a:rPr lang="de-DE" dirty="0" smtClean="0"/>
              <a:t> in </a:t>
            </a:r>
            <a:r>
              <a:rPr lang="de-DE" dirty="0" err="1" smtClean="0"/>
              <a:t>tokamaks</a:t>
            </a:r>
            <a:r>
              <a:rPr lang="de-DE" dirty="0" smtClean="0"/>
              <a:t> (turbulent </a:t>
            </a:r>
            <a:r>
              <a:rPr lang="de-DE" dirty="0" err="1" smtClean="0"/>
              <a:t>cascades</a:t>
            </a:r>
            <a:r>
              <a:rPr lang="de-DE" dirty="0" smtClean="0"/>
              <a:t>, </a:t>
            </a:r>
            <a:r>
              <a:rPr lang="de-DE" dirty="0" err="1" smtClean="0"/>
              <a:t>island</a:t>
            </a:r>
            <a:r>
              <a:rPr lang="de-DE" dirty="0" smtClean="0"/>
              <a:t> </a:t>
            </a:r>
            <a:r>
              <a:rPr lang="de-DE" dirty="0" err="1" smtClean="0"/>
              <a:t>merging</a:t>
            </a:r>
            <a:r>
              <a:rPr lang="de-DE" dirty="0" smtClean="0"/>
              <a:t> vs. Island </a:t>
            </a:r>
            <a:r>
              <a:rPr lang="de-DE" dirty="0" err="1" smtClean="0"/>
              <a:t>healing</a:t>
            </a:r>
            <a:r>
              <a:rPr lang="de-DE" dirty="0" smtClean="0"/>
              <a:t>), in </a:t>
            </a:r>
            <a:r>
              <a:rPr lang="de-DE" dirty="0" err="1" smtClean="0"/>
              <a:t>realistic</a:t>
            </a:r>
            <a:r>
              <a:rPr lang="de-DE" dirty="0" smtClean="0"/>
              <a:t> </a:t>
            </a:r>
            <a:r>
              <a:rPr lang="de-DE" dirty="0" err="1" smtClean="0"/>
              <a:t>geometry</a:t>
            </a:r>
            <a:r>
              <a:rPr lang="de-DE" dirty="0"/>
              <a:t> </a:t>
            </a:r>
            <a:r>
              <a:rPr lang="de-DE" dirty="0" err="1" smtClean="0"/>
              <a:t>and</a:t>
            </a:r>
            <a:r>
              <a:rPr lang="de-DE" dirty="0" smtClean="0"/>
              <a:t> </a:t>
            </a:r>
            <a:r>
              <a:rPr lang="de-DE" dirty="0" err="1" smtClean="0"/>
              <a:t>including</a:t>
            </a:r>
            <a:r>
              <a:rPr lang="de-DE" dirty="0" smtClean="0"/>
              <a:t> </a:t>
            </a:r>
            <a:r>
              <a:rPr lang="de-DE" dirty="0" err="1" smtClean="0"/>
              <a:t>collisions</a:t>
            </a:r>
            <a:r>
              <a:rPr lang="de-DE" dirty="0" smtClean="0"/>
              <a:t>: ORB5 </a:t>
            </a:r>
            <a:r>
              <a:rPr lang="de-DE" dirty="0" err="1" smtClean="0"/>
              <a:t>and</a:t>
            </a:r>
            <a:r>
              <a:rPr lang="de-DE" dirty="0" smtClean="0"/>
              <a:t> GENE</a:t>
            </a:r>
            <a:endParaRPr lang="de-DE" dirty="0"/>
          </a:p>
          <a:p>
            <a:pPr marL="742950" lvl="1" indent="-285750">
              <a:buFont typeface="Arial" panose="020B0604020202020204" pitchFamily="34" charset="0"/>
              <a:buChar char="•"/>
            </a:pPr>
            <a:r>
              <a:rPr lang="de-DE" dirty="0" err="1" smtClean="0"/>
              <a:t>Electromagnetic</a:t>
            </a:r>
            <a:r>
              <a:rPr lang="de-DE" dirty="0" smtClean="0"/>
              <a:t> </a:t>
            </a:r>
            <a:r>
              <a:rPr lang="de-DE" dirty="0" err="1" smtClean="0"/>
              <a:t>turbulence</a:t>
            </a:r>
            <a:r>
              <a:rPr lang="de-DE" dirty="0" smtClean="0"/>
              <a:t> in stellarators, EP </a:t>
            </a:r>
            <a:r>
              <a:rPr lang="de-DE" dirty="0" err="1" smtClean="0"/>
              <a:t>physics</a:t>
            </a:r>
            <a:r>
              <a:rPr lang="de-DE" dirty="0" smtClean="0"/>
              <a:t>: EUTERPE</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smtClean="0"/>
              <a:t>ORB5/EUTERPE </a:t>
            </a:r>
            <a:r>
              <a:rPr lang="de-DE" dirty="0" err="1" smtClean="0"/>
              <a:t>development</a:t>
            </a:r>
            <a:r>
              <a:rPr lang="de-DE" dirty="0" smtClean="0"/>
              <a:t>: </a:t>
            </a:r>
          </a:p>
          <a:p>
            <a:pPr marL="742950" lvl="1" indent="-285750">
              <a:buFont typeface="Arial" panose="020B0604020202020204" pitchFamily="34" charset="0"/>
              <a:buChar char="•"/>
            </a:pPr>
            <a:r>
              <a:rPr lang="de-DE" dirty="0"/>
              <a:t>adaptive </a:t>
            </a:r>
            <a:r>
              <a:rPr lang="de-DE" dirty="0" err="1"/>
              <a:t>control-variate</a:t>
            </a:r>
            <a:r>
              <a:rPr lang="de-DE" dirty="0"/>
              <a:t> in ORB5 (PSZS </a:t>
            </a:r>
            <a:r>
              <a:rPr lang="de-DE" dirty="0" err="1"/>
              <a:t>based</a:t>
            </a:r>
            <a:r>
              <a:rPr lang="de-DE" dirty="0"/>
              <a:t>, </a:t>
            </a:r>
            <a:r>
              <a:rPr lang="de-DE" dirty="0" err="1"/>
              <a:t>supported</a:t>
            </a:r>
            <a:r>
              <a:rPr lang="de-DE" dirty="0"/>
              <a:t> </a:t>
            </a:r>
            <a:r>
              <a:rPr lang="de-DE" dirty="0" err="1"/>
              <a:t>by</a:t>
            </a:r>
            <a:r>
              <a:rPr lang="de-DE" dirty="0"/>
              <a:t> </a:t>
            </a:r>
            <a:r>
              <a:rPr lang="de-DE" dirty="0" err="1"/>
              <a:t>neural</a:t>
            </a:r>
            <a:r>
              <a:rPr lang="de-DE" dirty="0"/>
              <a:t> </a:t>
            </a:r>
            <a:r>
              <a:rPr lang="de-DE" dirty="0" err="1"/>
              <a:t>networks</a:t>
            </a:r>
            <a:r>
              <a:rPr lang="de-DE" dirty="0"/>
              <a:t>)</a:t>
            </a:r>
          </a:p>
          <a:p>
            <a:pPr marL="742950" lvl="1" indent="-285750">
              <a:buFont typeface="Arial" panose="020B0604020202020204" pitchFamily="34" charset="0"/>
              <a:buChar char="•"/>
            </a:pPr>
            <a:r>
              <a:rPr lang="de-DE" dirty="0"/>
              <a:t>Field-</a:t>
            </a:r>
            <a:r>
              <a:rPr lang="de-DE" dirty="0" err="1"/>
              <a:t>aligned</a:t>
            </a:r>
            <a:r>
              <a:rPr lang="de-DE" dirty="0"/>
              <a:t> finite </a:t>
            </a:r>
            <a:r>
              <a:rPr lang="de-DE" dirty="0" err="1"/>
              <a:t>elements</a:t>
            </a:r>
            <a:r>
              <a:rPr lang="de-DE" dirty="0"/>
              <a:t> in </a:t>
            </a:r>
            <a:r>
              <a:rPr lang="de-DE" dirty="0" smtClean="0"/>
              <a:t>EUTERPE (</a:t>
            </a:r>
            <a:r>
              <a:rPr lang="de-DE" dirty="0" err="1" smtClean="0"/>
              <a:t>collaboration</a:t>
            </a:r>
            <a:r>
              <a:rPr lang="de-DE" dirty="0" smtClean="0"/>
              <a:t> </a:t>
            </a:r>
            <a:r>
              <a:rPr lang="de-DE" dirty="0" err="1" smtClean="0"/>
              <a:t>with</a:t>
            </a:r>
            <a:r>
              <a:rPr lang="de-DE" dirty="0" smtClean="0"/>
              <a:t> TRIMEG)</a:t>
            </a:r>
          </a:p>
          <a:p>
            <a:pPr marL="742950" lvl="1" indent="-285750">
              <a:buFont typeface="Arial" panose="020B0604020202020204" pitchFamily="34" charset="0"/>
              <a:buChar char="•"/>
            </a:pPr>
            <a:r>
              <a:rPr lang="de-DE" dirty="0" smtClean="0"/>
              <a:t>Further </a:t>
            </a:r>
            <a:r>
              <a:rPr lang="de-DE" dirty="0" err="1" smtClean="0"/>
              <a:t>integration</a:t>
            </a:r>
            <a:r>
              <a:rPr lang="de-DE" dirty="0" smtClean="0"/>
              <a:t> </a:t>
            </a:r>
            <a:r>
              <a:rPr lang="de-DE" dirty="0" err="1" smtClean="0"/>
              <a:t>of</a:t>
            </a:r>
            <a:r>
              <a:rPr lang="de-DE" dirty="0" smtClean="0"/>
              <a:t> </a:t>
            </a:r>
            <a:r>
              <a:rPr lang="de-DE" dirty="0" err="1" smtClean="0"/>
              <a:t>the</a:t>
            </a:r>
            <a:r>
              <a:rPr lang="de-DE" dirty="0" smtClean="0"/>
              <a:t> </a:t>
            </a:r>
            <a:r>
              <a:rPr lang="de-DE" dirty="0" err="1" smtClean="0"/>
              <a:t>codes</a:t>
            </a:r>
            <a:r>
              <a:rPr lang="de-DE" dirty="0" smtClean="0"/>
              <a:t> (</a:t>
            </a:r>
            <a:r>
              <a:rPr lang="de-DE" dirty="0" err="1" smtClean="0"/>
              <a:t>already</a:t>
            </a:r>
            <a:r>
              <a:rPr lang="de-DE" dirty="0" smtClean="0"/>
              <a:t> </a:t>
            </a:r>
            <a:r>
              <a:rPr lang="de-DE" dirty="0" err="1" smtClean="0"/>
              <a:t>parts</a:t>
            </a:r>
            <a:r>
              <a:rPr lang="de-DE" dirty="0" smtClean="0"/>
              <a:t> </a:t>
            </a:r>
            <a:r>
              <a:rPr lang="de-DE" dirty="0" err="1" smtClean="0"/>
              <a:t>of</a:t>
            </a:r>
            <a:r>
              <a:rPr lang="de-DE" dirty="0" smtClean="0"/>
              <a:t> a </a:t>
            </a:r>
            <a:r>
              <a:rPr lang="de-DE" dirty="0" err="1" smtClean="0"/>
              <a:t>joint</a:t>
            </a:r>
            <a:r>
              <a:rPr lang="de-DE" dirty="0" smtClean="0"/>
              <a:t> </a:t>
            </a:r>
            <a:r>
              <a:rPr lang="de-DE" dirty="0" err="1" smtClean="0"/>
              <a:t>project</a:t>
            </a:r>
            <a:r>
              <a:rPr lang="de-DE" dirty="0" smtClean="0"/>
              <a:t>; </a:t>
            </a:r>
            <a:r>
              <a:rPr lang="de-DE" dirty="0" err="1" smtClean="0"/>
              <a:t>single</a:t>
            </a:r>
            <a:r>
              <a:rPr lang="de-DE" dirty="0" smtClean="0"/>
              <a:t> </a:t>
            </a:r>
            <a:r>
              <a:rPr lang="de-DE" dirty="0" err="1" smtClean="0"/>
              <a:t>git</a:t>
            </a:r>
            <a:r>
              <a:rPr lang="de-DE" dirty="0" smtClean="0"/>
              <a: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smtClean="0"/>
              <a:t>GENE </a:t>
            </a:r>
            <a:r>
              <a:rPr lang="de-DE" dirty="0" err="1" smtClean="0"/>
              <a:t>and</a:t>
            </a:r>
            <a:r>
              <a:rPr lang="de-DE" dirty="0" smtClean="0"/>
              <a:t> GYSELA </a:t>
            </a:r>
            <a:r>
              <a:rPr lang="de-DE" dirty="0" err="1" smtClean="0"/>
              <a:t>development</a:t>
            </a:r>
            <a:r>
              <a:rPr lang="de-DE" dirty="0" smtClean="0"/>
              <a:t> </a:t>
            </a:r>
            <a:r>
              <a:rPr lang="de-DE" dirty="0" err="1" smtClean="0"/>
              <a:t>and</a:t>
            </a:r>
            <a:r>
              <a:rPr lang="de-DE" dirty="0" smtClean="0"/>
              <a:t> </a:t>
            </a:r>
            <a:r>
              <a:rPr lang="de-DE" dirty="0" err="1" smtClean="0"/>
              <a:t>applications</a:t>
            </a:r>
            <a:endParaRPr lang="de-DE" dirty="0" smtClean="0"/>
          </a:p>
          <a:p>
            <a:pPr marL="742950" lvl="1" indent="-285750">
              <a:buFont typeface="Arial" panose="020B0604020202020204" pitchFamily="34" charset="0"/>
              <a:buChar char="•"/>
            </a:pPr>
            <a:r>
              <a:rPr lang="de-DE" dirty="0" smtClean="0"/>
              <a:t>AE + EP </a:t>
            </a:r>
            <a:r>
              <a:rPr lang="de-DE" dirty="0" err="1" smtClean="0"/>
              <a:t>comparison</a:t>
            </a:r>
            <a:r>
              <a:rPr lang="de-DE" dirty="0" smtClean="0"/>
              <a:t> (incl. </a:t>
            </a:r>
            <a:r>
              <a:rPr lang="de-DE" dirty="0" err="1" smtClean="0"/>
              <a:t>performance</a:t>
            </a:r>
            <a:r>
              <a:rPr lang="de-DE" dirty="0" smtClean="0"/>
              <a:t>) </a:t>
            </a:r>
            <a:r>
              <a:rPr lang="de-DE" dirty="0" err="1" smtClean="0"/>
              <a:t>of</a:t>
            </a:r>
            <a:r>
              <a:rPr lang="de-DE" dirty="0" smtClean="0"/>
              <a:t> GENE </a:t>
            </a:r>
            <a:r>
              <a:rPr lang="de-DE" dirty="0" err="1" smtClean="0"/>
              <a:t>and</a:t>
            </a:r>
            <a:r>
              <a:rPr lang="de-DE" dirty="0" smtClean="0"/>
              <a:t> GYSELA </a:t>
            </a:r>
            <a:r>
              <a:rPr lang="de-DE" dirty="0" err="1" smtClean="0"/>
              <a:t>with</a:t>
            </a:r>
            <a:r>
              <a:rPr lang="de-DE" dirty="0" smtClean="0"/>
              <a:t> PIC </a:t>
            </a:r>
            <a:r>
              <a:rPr lang="de-DE" dirty="0" err="1" smtClean="0"/>
              <a:t>codes</a:t>
            </a:r>
            <a:r>
              <a:rPr lang="de-DE" dirty="0" smtClean="0"/>
              <a:t> (ITPA, NL </a:t>
            </a:r>
            <a:r>
              <a:rPr lang="de-DE" dirty="0" err="1" smtClean="0"/>
              <a:t>saturation</a:t>
            </a:r>
            <a:r>
              <a:rPr lang="de-DE" dirty="0" smtClean="0"/>
              <a:t>, </a:t>
            </a:r>
            <a:r>
              <a:rPr lang="de-DE" dirty="0" err="1" smtClean="0"/>
              <a:t>etc</a:t>
            </a:r>
            <a:r>
              <a:rPr lang="de-DE" dirty="0" smtClean="0"/>
              <a:t>)</a:t>
            </a:r>
          </a:p>
          <a:p>
            <a:pPr marL="742950" lvl="1" indent="-285750">
              <a:buFont typeface="Arial" panose="020B0604020202020204" pitchFamily="34" charset="0"/>
              <a:buChar char="•"/>
            </a:pPr>
            <a:r>
              <a:rPr lang="de-DE" dirty="0" err="1" smtClean="0"/>
              <a:t>Realistic</a:t>
            </a:r>
            <a:r>
              <a:rPr lang="de-DE" dirty="0" smtClean="0"/>
              <a:t> </a:t>
            </a:r>
            <a:r>
              <a:rPr lang="de-DE" dirty="0" err="1" smtClean="0"/>
              <a:t>CoM</a:t>
            </a:r>
            <a:r>
              <a:rPr lang="de-DE" dirty="0" smtClean="0"/>
              <a:t> </a:t>
            </a:r>
            <a:r>
              <a:rPr lang="de-DE" dirty="0" err="1" smtClean="0"/>
              <a:t>distribution</a:t>
            </a:r>
            <a:r>
              <a:rPr lang="de-DE" dirty="0" smtClean="0"/>
              <a:t> </a:t>
            </a:r>
            <a:r>
              <a:rPr lang="de-DE" dirty="0" err="1" smtClean="0"/>
              <a:t>functions</a:t>
            </a:r>
            <a:r>
              <a:rPr lang="de-DE" dirty="0" smtClean="0"/>
              <a:t> in GYSELA (</a:t>
            </a:r>
            <a:r>
              <a:rPr lang="de-DE" dirty="0" err="1" smtClean="0"/>
              <a:t>following</a:t>
            </a:r>
            <a:r>
              <a:rPr lang="de-DE" dirty="0" smtClean="0"/>
              <a:t> XTOR </a:t>
            </a:r>
            <a:r>
              <a:rPr lang="de-DE" dirty="0" err="1" smtClean="0"/>
              <a:t>CoM</a:t>
            </a:r>
            <a:r>
              <a:rPr lang="de-DE" dirty="0" smtClean="0"/>
              <a:t> </a:t>
            </a:r>
            <a:r>
              <a:rPr lang="de-DE" dirty="0" err="1" smtClean="0"/>
              <a:t>distribution</a:t>
            </a:r>
            <a:r>
              <a:rPr lang="de-DE" dirty="0" smtClean="0"/>
              <a:t> </a:t>
            </a:r>
            <a:r>
              <a:rPr lang="de-DE" dirty="0" err="1" smtClean="0"/>
              <a:t>functions</a:t>
            </a:r>
            <a:r>
              <a:rPr lang="de-DE" dirty="0" smtClean="0"/>
              <a:t>)</a:t>
            </a:r>
          </a:p>
          <a:p>
            <a:pPr marL="742950" lvl="1" indent="-285750">
              <a:buFont typeface="Arial" panose="020B0604020202020204" pitchFamily="34" charset="0"/>
              <a:buChar char="•"/>
            </a:pPr>
            <a:r>
              <a:rPr lang="de-DE" dirty="0" smtClean="0"/>
              <a:t>AE + EP + </a:t>
            </a:r>
            <a:r>
              <a:rPr lang="de-DE" dirty="0" err="1" smtClean="0"/>
              <a:t>turbulence</a:t>
            </a:r>
            <a:r>
              <a:rPr lang="de-DE" dirty="0" smtClean="0"/>
              <a:t> in ITER/DEMO: GENE</a:t>
            </a:r>
          </a:p>
        </p:txBody>
      </p:sp>
    </p:spTree>
    <p:extLst>
      <p:ext uri="{BB962C8B-B14F-4D97-AF65-F5344CB8AC3E}">
        <p14:creationId xmlns:p14="http://schemas.microsoft.com/office/powerpoint/2010/main" val="17939356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66158"/>
            <a:ext cx="10058400" cy="507674"/>
          </a:xfrm>
        </p:spPr>
        <p:txBody>
          <a:bodyPr/>
          <a:lstStyle/>
          <a:p>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26</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a:t>
            </a:r>
            <a:r>
              <a:rPr lang="fr-FR" dirty="0" smtClean="0"/>
              <a:t>14.01.2026</a:t>
            </a:r>
            <a:r>
              <a:rPr lang="fr-FR" dirty="0" smtClean="0"/>
              <a:t> </a:t>
            </a:r>
            <a:endParaRPr lang="en-GB" dirty="0"/>
          </a:p>
        </p:txBody>
      </p:sp>
      <p:sp>
        <p:nvSpPr>
          <p:cNvPr id="6" name="Textfeld 5"/>
          <p:cNvSpPr txBox="1"/>
          <p:nvPr/>
        </p:nvSpPr>
        <p:spPr>
          <a:xfrm>
            <a:off x="335360" y="908720"/>
            <a:ext cx="11377264" cy="3093154"/>
          </a:xfrm>
          <a:prstGeom prst="rect">
            <a:avLst/>
          </a:prstGeom>
          <a:noFill/>
        </p:spPr>
        <p:txBody>
          <a:bodyPr wrap="square" rtlCol="0">
            <a:spAutoFit/>
          </a:bodyPr>
          <a:lstStyle/>
          <a:p>
            <a:pPr algn="ctr"/>
            <a:endParaRPr lang="de-DE" sz="3900" dirty="0" smtClean="0">
              <a:solidFill>
                <a:srgbClr val="0070C0"/>
              </a:solidFill>
            </a:endParaRPr>
          </a:p>
          <a:p>
            <a:pPr algn="ctr"/>
            <a:endParaRPr lang="de-DE" sz="3900" dirty="0">
              <a:solidFill>
                <a:srgbClr val="0070C0"/>
              </a:solidFill>
            </a:endParaRPr>
          </a:p>
          <a:p>
            <a:pPr algn="ctr"/>
            <a:endParaRPr lang="de-DE" sz="3900" dirty="0" smtClean="0">
              <a:solidFill>
                <a:srgbClr val="0070C0"/>
              </a:solidFill>
            </a:endParaRPr>
          </a:p>
          <a:p>
            <a:pPr algn="ctr"/>
            <a:endParaRPr lang="de-DE" sz="3900" dirty="0">
              <a:solidFill>
                <a:srgbClr val="0070C0"/>
              </a:solidFill>
            </a:endParaRPr>
          </a:p>
          <a:p>
            <a:pPr algn="ctr"/>
            <a:r>
              <a:rPr lang="de-DE" sz="3900" dirty="0" smtClean="0">
                <a:solidFill>
                  <a:srgbClr val="0070C0"/>
                </a:solidFill>
              </a:rPr>
              <a:t>HYBRID  MODELS (</a:t>
            </a:r>
            <a:r>
              <a:rPr lang="de-DE" sz="3900" dirty="0" err="1" smtClean="0">
                <a:solidFill>
                  <a:srgbClr val="0070C0"/>
                </a:solidFill>
              </a:rPr>
              <a:t>kinetic</a:t>
            </a:r>
            <a:r>
              <a:rPr lang="de-DE" sz="3900" dirty="0" smtClean="0">
                <a:solidFill>
                  <a:srgbClr val="0070C0"/>
                </a:solidFill>
              </a:rPr>
              <a:t>-fluid)</a:t>
            </a:r>
          </a:p>
        </p:txBody>
      </p:sp>
    </p:spTree>
    <p:extLst>
      <p:ext uri="{BB962C8B-B14F-4D97-AF65-F5344CB8AC3E}">
        <p14:creationId xmlns:p14="http://schemas.microsoft.com/office/powerpoint/2010/main" val="821223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66158"/>
            <a:ext cx="10058400" cy="507674"/>
          </a:xfrm>
        </p:spPr>
        <p:txBody>
          <a:bodyPr/>
          <a:lstStyle/>
          <a:p>
            <a:r>
              <a:rPr lang="fr-FR" dirty="0" smtClean="0"/>
              <a:t>HYMAGYC</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27</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a:t>
            </a:r>
            <a:r>
              <a:rPr lang="fr-FR" dirty="0" smtClean="0"/>
              <a:t>14.01.2026</a:t>
            </a:r>
            <a:r>
              <a:rPr lang="fr-FR" dirty="0" smtClean="0"/>
              <a:t> </a:t>
            </a:r>
            <a:endParaRPr lang="en-GB" dirty="0"/>
          </a:p>
        </p:txBody>
      </p:sp>
      <p:pic>
        <p:nvPicPr>
          <p:cNvPr id="7" name="Grafik 6"/>
          <p:cNvPicPr>
            <a:picLocks noChangeAspect="1"/>
          </p:cNvPicPr>
          <p:nvPr/>
        </p:nvPicPr>
        <p:blipFill>
          <a:blip r:embed="rId2"/>
          <a:stretch>
            <a:fillRect/>
          </a:stretch>
        </p:blipFill>
        <p:spPr>
          <a:xfrm>
            <a:off x="596917" y="869769"/>
            <a:ext cx="9099483" cy="5367543"/>
          </a:xfrm>
          <a:prstGeom prst="rect">
            <a:avLst/>
          </a:prstGeom>
        </p:spPr>
      </p:pic>
      <p:pic>
        <p:nvPicPr>
          <p:cNvPr id="8" name="Grafik 7"/>
          <p:cNvPicPr>
            <a:picLocks noChangeAspect="1"/>
          </p:cNvPicPr>
          <p:nvPr/>
        </p:nvPicPr>
        <p:blipFill>
          <a:blip r:embed="rId3"/>
          <a:stretch>
            <a:fillRect/>
          </a:stretch>
        </p:blipFill>
        <p:spPr>
          <a:xfrm>
            <a:off x="730749" y="6093296"/>
            <a:ext cx="1476819" cy="288032"/>
          </a:xfrm>
          <a:prstGeom prst="rect">
            <a:avLst/>
          </a:prstGeom>
        </p:spPr>
      </p:pic>
      <p:sp>
        <p:nvSpPr>
          <p:cNvPr id="9" name="Textfeld 8"/>
          <p:cNvSpPr txBox="1"/>
          <p:nvPr/>
        </p:nvSpPr>
        <p:spPr>
          <a:xfrm>
            <a:off x="4151784" y="6011996"/>
            <a:ext cx="4320480" cy="369332"/>
          </a:xfrm>
          <a:prstGeom prst="rect">
            <a:avLst/>
          </a:prstGeom>
          <a:noFill/>
        </p:spPr>
        <p:txBody>
          <a:bodyPr wrap="square" rtlCol="0">
            <a:spAutoFit/>
          </a:bodyPr>
          <a:lstStyle/>
          <a:p>
            <a:r>
              <a:rPr lang="de-DE" dirty="0" err="1" smtClean="0"/>
              <a:t>Nonlinear</a:t>
            </a:r>
            <a:r>
              <a:rPr lang="de-DE" dirty="0" smtClean="0"/>
              <a:t> </a:t>
            </a:r>
            <a:r>
              <a:rPr lang="de-DE" dirty="0" err="1" smtClean="0"/>
              <a:t>benchmark</a:t>
            </a:r>
            <a:r>
              <a:rPr lang="de-DE" dirty="0" smtClean="0"/>
              <a:t> [G. Vlad, IAEA 2023]</a:t>
            </a:r>
            <a:endParaRPr lang="en-US" dirty="0"/>
          </a:p>
        </p:txBody>
      </p:sp>
    </p:spTree>
    <p:extLst>
      <p:ext uri="{BB962C8B-B14F-4D97-AF65-F5344CB8AC3E}">
        <p14:creationId xmlns:p14="http://schemas.microsoft.com/office/powerpoint/2010/main" val="990568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66158"/>
            <a:ext cx="10058400" cy="507674"/>
          </a:xfrm>
        </p:spPr>
        <p:txBody>
          <a:bodyPr/>
          <a:lstStyle/>
          <a:p>
            <a:r>
              <a:rPr lang="fr-FR" dirty="0" smtClean="0"/>
              <a:t>XTOR-K</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28</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a:t>
            </a:r>
            <a:r>
              <a:rPr lang="fr-FR" dirty="0" smtClean="0"/>
              <a:t>14.01.2026</a:t>
            </a:r>
            <a:r>
              <a:rPr lang="fr-FR" dirty="0" smtClean="0"/>
              <a:t> </a:t>
            </a:r>
            <a:endParaRPr lang="en-GB" dirty="0"/>
          </a:p>
        </p:txBody>
      </p:sp>
      <p:pic>
        <p:nvPicPr>
          <p:cNvPr id="7" name="Content Placeholder 4"/>
          <p:cNvPicPr>
            <a:picLocks noGrp="1" noChangeAspect="1"/>
          </p:cNvPicPr>
          <p:nvPr>
            <p:ph idx="1"/>
          </p:nvPr>
        </p:nvPicPr>
        <p:blipFill>
          <a:blip r:embed="rId2"/>
          <a:stretch>
            <a:fillRect/>
          </a:stretch>
        </p:blipFill>
        <p:spPr>
          <a:xfrm>
            <a:off x="250825" y="971326"/>
            <a:ext cx="8435975" cy="5093148"/>
          </a:xfrm>
          <a:prstGeom prst="rect">
            <a:avLst/>
          </a:prstGeom>
        </p:spPr>
      </p:pic>
      <p:pic>
        <p:nvPicPr>
          <p:cNvPr id="8" name="Picture 5"/>
          <p:cNvPicPr>
            <a:picLocks noChangeAspect="1"/>
          </p:cNvPicPr>
          <p:nvPr/>
        </p:nvPicPr>
        <p:blipFill>
          <a:blip r:embed="rId3"/>
          <a:stretch>
            <a:fillRect/>
          </a:stretch>
        </p:blipFill>
        <p:spPr>
          <a:xfrm>
            <a:off x="6588224" y="3356992"/>
            <a:ext cx="2520280" cy="1886610"/>
          </a:xfrm>
          <a:prstGeom prst="rect">
            <a:avLst/>
          </a:prstGeom>
        </p:spPr>
      </p:pic>
      <p:sp>
        <p:nvSpPr>
          <p:cNvPr id="9" name="TextBox 2"/>
          <p:cNvSpPr txBox="1"/>
          <p:nvPr/>
        </p:nvSpPr>
        <p:spPr>
          <a:xfrm>
            <a:off x="6948264" y="5243602"/>
            <a:ext cx="1944216" cy="646331"/>
          </a:xfrm>
          <a:prstGeom prst="rect">
            <a:avLst/>
          </a:prstGeom>
          <a:noFill/>
        </p:spPr>
        <p:txBody>
          <a:bodyPr wrap="square" rtlCol="0">
            <a:spAutoFit/>
          </a:bodyPr>
          <a:lstStyle/>
          <a:p>
            <a:r>
              <a:rPr lang="de-DE" b="1" dirty="0" smtClean="0">
                <a:solidFill>
                  <a:srgbClr val="003399"/>
                </a:solidFill>
              </a:rPr>
              <a:t>In </a:t>
            </a:r>
            <a:r>
              <a:rPr lang="de-DE" b="1" dirty="0" err="1" smtClean="0">
                <a:solidFill>
                  <a:srgbClr val="003399"/>
                </a:solidFill>
              </a:rPr>
              <a:t>progress</a:t>
            </a:r>
            <a:r>
              <a:rPr lang="de-DE" b="1" dirty="0" smtClean="0">
                <a:solidFill>
                  <a:srgbClr val="003399"/>
                </a:solidFill>
              </a:rPr>
              <a:t>: </a:t>
            </a:r>
            <a:r>
              <a:rPr lang="de-DE" b="1" dirty="0" err="1" smtClean="0">
                <a:solidFill>
                  <a:srgbClr val="003399"/>
                </a:solidFill>
              </a:rPr>
              <a:t>kink</a:t>
            </a:r>
            <a:r>
              <a:rPr lang="de-DE" b="1" dirty="0" smtClean="0">
                <a:solidFill>
                  <a:srgbClr val="003399"/>
                </a:solidFill>
              </a:rPr>
              <a:t> + fast </a:t>
            </a:r>
            <a:r>
              <a:rPr lang="de-DE" b="1" dirty="0" err="1" smtClean="0">
                <a:solidFill>
                  <a:srgbClr val="003399"/>
                </a:solidFill>
              </a:rPr>
              <a:t>ions</a:t>
            </a:r>
            <a:r>
              <a:rPr lang="de-DE" b="1" dirty="0" smtClean="0">
                <a:solidFill>
                  <a:srgbClr val="003399"/>
                </a:solidFill>
              </a:rPr>
              <a:t> + AEs</a:t>
            </a:r>
            <a:r>
              <a:rPr lang="de-DE" dirty="0" smtClean="0"/>
              <a:t> </a:t>
            </a:r>
            <a:endParaRPr lang="en-US" dirty="0"/>
          </a:p>
        </p:txBody>
      </p:sp>
      <p:sp>
        <p:nvSpPr>
          <p:cNvPr id="10" name="Textfeld 9"/>
          <p:cNvSpPr txBox="1"/>
          <p:nvPr/>
        </p:nvSpPr>
        <p:spPr>
          <a:xfrm>
            <a:off x="7236296" y="2204864"/>
            <a:ext cx="1872208" cy="646331"/>
          </a:xfrm>
          <a:prstGeom prst="rect">
            <a:avLst/>
          </a:prstGeom>
          <a:noFill/>
        </p:spPr>
        <p:txBody>
          <a:bodyPr wrap="square" rtlCol="0">
            <a:spAutoFit/>
          </a:bodyPr>
          <a:lstStyle/>
          <a:p>
            <a:r>
              <a:rPr lang="en-US" dirty="0">
                <a:solidFill>
                  <a:srgbClr val="FF0000"/>
                </a:solidFill>
              </a:rPr>
              <a:t>saturated helical</a:t>
            </a:r>
            <a:br>
              <a:rPr lang="en-US" dirty="0">
                <a:solidFill>
                  <a:srgbClr val="FF0000"/>
                </a:solidFill>
              </a:rPr>
            </a:br>
            <a:r>
              <a:rPr lang="en-US" dirty="0">
                <a:solidFill>
                  <a:srgbClr val="FF0000"/>
                </a:solidFill>
              </a:rPr>
              <a:t>equilibrium state</a:t>
            </a:r>
          </a:p>
        </p:txBody>
      </p:sp>
    </p:spTree>
    <p:extLst>
      <p:ext uri="{BB962C8B-B14F-4D97-AF65-F5344CB8AC3E}">
        <p14:creationId xmlns:p14="http://schemas.microsoft.com/office/powerpoint/2010/main" val="8157574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46856"/>
            <a:ext cx="11017224" cy="573832"/>
          </a:xfrm>
        </p:spPr>
        <p:txBody>
          <a:bodyPr/>
          <a:lstStyle/>
          <a:p>
            <a:r>
              <a:rPr lang="fr-FR" dirty="0" smtClean="0"/>
              <a:t>TSVV-G: future </a:t>
            </a:r>
            <a:r>
              <a:rPr lang="fr-FR" dirty="0" err="1" smtClean="0"/>
              <a:t>steps</a:t>
            </a:r>
            <a:r>
              <a:rPr lang="fr-FR" dirty="0" smtClean="0"/>
              <a:t> for </a:t>
            </a:r>
            <a:r>
              <a:rPr lang="fr-FR" dirty="0" err="1" smtClean="0"/>
              <a:t>hybrid</a:t>
            </a:r>
            <a:r>
              <a:rPr lang="fr-FR" dirty="0" smtClean="0"/>
              <a:t> </a:t>
            </a:r>
            <a:r>
              <a:rPr lang="fr-FR" dirty="0" err="1" smtClean="0"/>
              <a:t>fluid-kinetic</a:t>
            </a:r>
            <a:r>
              <a:rPr lang="fr-FR" dirty="0" smtClean="0"/>
              <a:t> codes (XTOR-K, HYMAGYC, STRUPHY)</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29</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sp>
        <p:nvSpPr>
          <p:cNvPr id="3" name="Textfeld 2"/>
          <p:cNvSpPr txBox="1"/>
          <p:nvPr/>
        </p:nvSpPr>
        <p:spPr>
          <a:xfrm>
            <a:off x="695400" y="1484784"/>
            <a:ext cx="10513168" cy="4524315"/>
          </a:xfrm>
          <a:prstGeom prst="rect">
            <a:avLst/>
          </a:prstGeom>
          <a:noFill/>
        </p:spPr>
        <p:txBody>
          <a:bodyPr wrap="square" rtlCol="0">
            <a:spAutoFit/>
          </a:bodyPr>
          <a:lstStyle/>
          <a:p>
            <a:pPr marL="285750" indent="-285750">
              <a:buFont typeface="Arial" panose="020B0604020202020204" pitchFamily="34" charset="0"/>
              <a:buChar char="•"/>
            </a:pPr>
            <a:r>
              <a:rPr lang="de-DE" dirty="0" smtClean="0"/>
              <a:t>XTOR-K: </a:t>
            </a:r>
            <a:r>
              <a:rPr lang="de-DE" dirty="0" err="1" smtClean="0"/>
              <a:t>nonlinear</a:t>
            </a:r>
            <a:r>
              <a:rPr lang="de-DE" dirty="0" smtClean="0"/>
              <a:t> MHD + </a:t>
            </a:r>
            <a:r>
              <a:rPr lang="de-DE" dirty="0" err="1" smtClean="0"/>
              <a:t>nonlinear</a:t>
            </a:r>
            <a:r>
              <a:rPr lang="de-DE" dirty="0" smtClean="0"/>
              <a:t> </a:t>
            </a:r>
            <a:r>
              <a:rPr lang="de-DE" dirty="0" err="1" smtClean="0"/>
              <a:t>full</a:t>
            </a:r>
            <a:r>
              <a:rPr lang="de-DE" dirty="0" smtClean="0"/>
              <a:t>-orbit EP; </a:t>
            </a:r>
            <a:r>
              <a:rPr lang="de-DE" dirty="0" err="1" smtClean="0"/>
              <a:t>computationally</a:t>
            </a:r>
            <a:r>
              <a:rPr lang="de-DE" dirty="0" smtClean="0"/>
              <a:t> intensive</a:t>
            </a:r>
          </a:p>
          <a:p>
            <a:pPr marL="285750" indent="-285750">
              <a:buFont typeface="Arial" panose="020B0604020202020204" pitchFamily="34" charset="0"/>
              <a:buChar char="•"/>
            </a:pPr>
            <a:r>
              <a:rPr lang="de-DE" dirty="0" smtClean="0"/>
              <a:t>HYMAGYC: linear MHD + </a:t>
            </a:r>
            <a:r>
              <a:rPr lang="de-DE" dirty="0" err="1" smtClean="0"/>
              <a:t>nonlinear</a:t>
            </a:r>
            <a:r>
              <a:rPr lang="de-DE" dirty="0" smtClean="0"/>
              <a:t> EP; </a:t>
            </a:r>
            <a:r>
              <a:rPr lang="de-DE" dirty="0" err="1" smtClean="0"/>
              <a:t>less</a:t>
            </a:r>
            <a:r>
              <a:rPr lang="de-DE" dirty="0" smtClean="0"/>
              <a:t> </a:t>
            </a:r>
            <a:r>
              <a:rPr lang="de-DE" dirty="0" err="1" smtClean="0"/>
              <a:t>computationally</a:t>
            </a:r>
            <a:r>
              <a:rPr lang="de-DE" dirty="0" smtClean="0"/>
              <a:t> </a:t>
            </a:r>
            <a:r>
              <a:rPr lang="de-DE" dirty="0" err="1" smtClean="0"/>
              <a:t>challenging</a:t>
            </a:r>
            <a:r>
              <a:rPr lang="de-DE" dirty="0" smtClean="0"/>
              <a:t> </a:t>
            </a:r>
            <a:r>
              <a:rPr lang="de-DE" dirty="0" err="1" smtClean="0"/>
              <a:t>than</a:t>
            </a:r>
            <a:r>
              <a:rPr lang="de-DE" dirty="0" smtClean="0"/>
              <a:t> XTOR-K</a:t>
            </a:r>
          </a:p>
          <a:p>
            <a:pPr marL="285750" indent="-285750">
              <a:buFont typeface="Arial" panose="020B0604020202020204" pitchFamily="34" charset="0"/>
              <a:buChar char="•"/>
            </a:pPr>
            <a:r>
              <a:rPr lang="de-DE" dirty="0" smtClean="0"/>
              <a:t>STRUPHY: </a:t>
            </a:r>
            <a:r>
              <a:rPr lang="de-DE" dirty="0" err="1" smtClean="0"/>
              <a:t>various</a:t>
            </a:r>
            <a:r>
              <a:rPr lang="de-DE" dirty="0" smtClean="0"/>
              <a:t> </a:t>
            </a:r>
            <a:r>
              <a:rPr lang="de-DE" dirty="0" err="1" smtClean="0"/>
              <a:t>models</a:t>
            </a:r>
            <a:r>
              <a:rPr lang="de-DE" dirty="0" smtClean="0"/>
              <a:t> + </a:t>
            </a:r>
            <a:r>
              <a:rPr lang="de-DE" dirty="0" err="1" smtClean="0"/>
              <a:t>moderd</a:t>
            </a:r>
            <a:r>
              <a:rPr lang="de-DE" dirty="0" smtClean="0"/>
              <a:t> </a:t>
            </a:r>
            <a:r>
              <a:rPr lang="de-DE" dirty="0" err="1" smtClean="0"/>
              <a:t>math</a:t>
            </a:r>
            <a:r>
              <a:rPr lang="de-DE" dirty="0" smtClean="0"/>
              <a:t>; </a:t>
            </a:r>
            <a:r>
              <a:rPr lang="de-DE" dirty="0" err="1" smtClean="0"/>
              <a:t>pythonic</a:t>
            </a:r>
            <a:endParaRPr lang="de-DE" dirty="0" smtClean="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smtClean="0"/>
              <a:t>Fluid-</a:t>
            </a:r>
            <a:r>
              <a:rPr lang="de-DE" dirty="0" err="1" smtClean="0"/>
              <a:t>kinetic</a:t>
            </a:r>
            <a:r>
              <a:rPr lang="de-DE" dirty="0" smtClean="0"/>
              <a:t> </a:t>
            </a:r>
            <a:r>
              <a:rPr lang="de-DE" dirty="0" err="1" smtClean="0"/>
              <a:t>codes</a:t>
            </a:r>
            <a:r>
              <a:rPr lang="de-DE" dirty="0" smtClean="0"/>
              <a:t> </a:t>
            </a:r>
            <a:r>
              <a:rPr lang="de-DE" dirty="0" err="1" smtClean="0"/>
              <a:t>as</a:t>
            </a:r>
            <a:r>
              <a:rPr lang="de-DE" dirty="0" smtClean="0"/>
              <a:t> </a:t>
            </a:r>
            <a:r>
              <a:rPr lang="de-DE" dirty="0" err="1" smtClean="0"/>
              <a:t>elements</a:t>
            </a:r>
            <a:r>
              <a:rPr lang="de-DE" dirty="0" smtClean="0"/>
              <a:t> </a:t>
            </a:r>
            <a:r>
              <a:rPr lang="de-DE" dirty="0" err="1" smtClean="0"/>
              <a:t>of</a:t>
            </a:r>
            <a:r>
              <a:rPr lang="de-DE" dirty="0" smtClean="0"/>
              <a:t> </a:t>
            </a:r>
            <a:r>
              <a:rPr lang="de-DE" dirty="0" err="1" smtClean="0"/>
              <a:t>the</a:t>
            </a:r>
            <a:r>
              <a:rPr lang="de-DE" dirty="0" smtClean="0"/>
              <a:t> Digital-</a:t>
            </a:r>
            <a:r>
              <a:rPr lang="de-DE" dirty="0" err="1" smtClean="0"/>
              <a:t>Twin</a:t>
            </a:r>
            <a:r>
              <a:rPr lang="de-DE" dirty="0" smtClean="0"/>
              <a:t> </a:t>
            </a:r>
            <a:r>
              <a:rPr lang="de-DE" dirty="0" err="1" smtClean="0"/>
              <a:t>eco</a:t>
            </a:r>
            <a:r>
              <a:rPr lang="de-DE" dirty="0" smtClean="0"/>
              <a:t>-system</a:t>
            </a:r>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r>
              <a:rPr lang="de-DE" dirty="0" smtClean="0"/>
              <a:t>Goal: </a:t>
            </a:r>
            <a:r>
              <a:rPr lang="de-DE" dirty="0" err="1" smtClean="0"/>
              <a:t>establishing</a:t>
            </a:r>
            <a:r>
              <a:rPr lang="de-DE" dirty="0" smtClean="0"/>
              <a:t> „</a:t>
            </a:r>
            <a:r>
              <a:rPr lang="de-DE" dirty="0" err="1" smtClean="0"/>
              <a:t>user</a:t>
            </a:r>
            <a:r>
              <a:rPr lang="de-DE" dirty="0" smtClean="0"/>
              <a:t> </a:t>
            </a:r>
            <a:r>
              <a:rPr lang="de-DE" dirty="0" err="1" smtClean="0"/>
              <a:t>comminuties</a:t>
            </a:r>
            <a:r>
              <a:rPr lang="de-DE" dirty="0" smtClean="0"/>
              <a:t>“ </a:t>
            </a:r>
            <a:r>
              <a:rPr lang="de-DE" dirty="0" err="1" smtClean="0"/>
              <a:t>for</a:t>
            </a:r>
            <a:r>
              <a:rPr lang="de-DE" dirty="0" smtClean="0"/>
              <a:t> </a:t>
            </a:r>
            <a:r>
              <a:rPr lang="de-DE" dirty="0" err="1" smtClean="0"/>
              <a:t>the</a:t>
            </a:r>
            <a:r>
              <a:rPr lang="de-DE" dirty="0" smtClean="0"/>
              <a:t> </a:t>
            </a:r>
            <a:r>
              <a:rPr lang="de-DE" dirty="0" err="1" smtClean="0"/>
              <a:t>codes</a:t>
            </a:r>
            <a:r>
              <a:rPr lang="de-DE" dirty="0" smtClean="0"/>
              <a:t> (</a:t>
            </a:r>
            <a:r>
              <a:rPr lang="de-DE" dirty="0" err="1" smtClean="0"/>
              <a:t>across</a:t>
            </a:r>
            <a:r>
              <a:rPr lang="de-DE" dirty="0" smtClean="0"/>
              <a:t> WPs); </a:t>
            </a:r>
            <a:r>
              <a:rPr lang="de-DE" dirty="0" err="1" smtClean="0"/>
              <a:t>interest</a:t>
            </a:r>
            <a:r>
              <a:rPr lang="de-DE" dirty="0" smtClean="0"/>
              <a:t> </a:t>
            </a:r>
            <a:r>
              <a:rPr lang="de-DE" dirty="0" err="1" smtClean="0"/>
              <a:t>has</a:t>
            </a:r>
            <a:r>
              <a:rPr lang="de-DE" dirty="0" smtClean="0"/>
              <a:t> </a:t>
            </a:r>
            <a:r>
              <a:rPr lang="de-DE" dirty="0" err="1" smtClean="0"/>
              <a:t>been</a:t>
            </a:r>
            <a:r>
              <a:rPr lang="de-DE" dirty="0" smtClean="0"/>
              <a:t> </a:t>
            </a:r>
            <a:r>
              <a:rPr lang="de-DE" dirty="0" err="1" smtClean="0"/>
              <a:t>expressed</a:t>
            </a:r>
            <a:r>
              <a:rPr lang="de-DE" dirty="0" smtClean="0"/>
              <a:t> (Rui)</a:t>
            </a:r>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r>
              <a:rPr lang="de-DE" dirty="0" smtClean="0"/>
              <a:t>IMASification </a:t>
            </a:r>
            <a:r>
              <a:rPr lang="de-DE" dirty="0" err="1" smtClean="0"/>
              <a:t>of</a:t>
            </a:r>
            <a:r>
              <a:rPr lang="de-DE" dirty="0" smtClean="0"/>
              <a:t> XTOR-K (</a:t>
            </a:r>
            <a:r>
              <a:rPr lang="de-DE" dirty="0" err="1" smtClean="0"/>
              <a:t>input</a:t>
            </a:r>
            <a:r>
              <a:rPr lang="de-DE" dirty="0" smtClean="0"/>
              <a:t>: </a:t>
            </a:r>
            <a:r>
              <a:rPr lang="de-DE" dirty="0" err="1" smtClean="0"/>
              <a:t>chease</a:t>
            </a:r>
            <a:r>
              <a:rPr lang="de-DE" dirty="0" smtClean="0"/>
              <a:t>, </a:t>
            </a:r>
            <a:r>
              <a:rPr lang="de-DE" dirty="0" err="1" smtClean="0"/>
              <a:t>profiles</a:t>
            </a:r>
            <a:r>
              <a:rPr lang="de-DE" dirty="0" smtClean="0"/>
              <a:t>; </a:t>
            </a:r>
            <a:r>
              <a:rPr lang="de-DE" dirty="0" err="1" smtClean="0"/>
              <a:t>output</a:t>
            </a:r>
            <a:r>
              <a:rPr lang="de-DE" dirty="0" smtClean="0"/>
              <a:t>: </a:t>
            </a:r>
            <a:r>
              <a:rPr lang="de-DE" dirty="0" err="1" smtClean="0"/>
              <a:t>mhd</a:t>
            </a:r>
            <a:r>
              <a:rPr lang="de-DE" dirty="0" smtClean="0"/>
              <a:t> </a:t>
            </a:r>
            <a:r>
              <a:rPr lang="de-DE" dirty="0" err="1" smtClean="0"/>
              <a:t>ids</a:t>
            </a:r>
            <a:r>
              <a:rPr lang="de-DE" dirty="0" smtClean="0"/>
              <a:t>)</a:t>
            </a:r>
          </a:p>
          <a:p>
            <a:pPr marL="285750" indent="-285750">
              <a:buFont typeface="Arial" panose="020B0604020202020204" pitchFamily="34" charset="0"/>
              <a:buChar char="•"/>
            </a:pPr>
            <a:r>
              <a:rPr lang="de-DE" dirty="0" smtClean="0"/>
              <a:t>XTOR-K: </a:t>
            </a:r>
            <a:r>
              <a:rPr lang="de-DE" dirty="0" err="1" smtClean="0"/>
              <a:t>performance</a:t>
            </a:r>
            <a:r>
              <a:rPr lang="de-DE" dirty="0" smtClean="0"/>
              <a:t> </a:t>
            </a:r>
            <a:r>
              <a:rPr lang="de-DE" dirty="0" err="1" smtClean="0"/>
              <a:t>optimization</a:t>
            </a:r>
            <a:r>
              <a:rPr lang="de-DE" dirty="0" smtClean="0"/>
              <a:t> (GPU-</a:t>
            </a:r>
            <a:r>
              <a:rPr lang="de-DE" dirty="0" err="1" smtClean="0"/>
              <a:t>enabling</a:t>
            </a:r>
            <a:r>
              <a:rPr lang="de-DE" dirty="0" smtClean="0"/>
              <a:t> </a:t>
            </a:r>
            <a:r>
              <a:rPr lang="de-DE" dirty="0" err="1" smtClean="0"/>
              <a:t>for</a:t>
            </a:r>
            <a:r>
              <a:rPr lang="de-DE" dirty="0" smtClean="0"/>
              <a:t> </a:t>
            </a:r>
            <a:r>
              <a:rPr lang="de-DE" dirty="0" err="1" smtClean="0"/>
              <a:t>solver</a:t>
            </a:r>
            <a:r>
              <a:rPr lang="de-DE" dirty="0" smtClean="0"/>
              <a:t>; </a:t>
            </a:r>
            <a:r>
              <a:rPr lang="de-DE" dirty="0" err="1" smtClean="0"/>
              <a:t>already</a:t>
            </a:r>
            <a:r>
              <a:rPr lang="de-DE" dirty="0" smtClean="0"/>
              <a:t> </a:t>
            </a:r>
            <a:r>
              <a:rPr lang="de-DE" dirty="0" err="1" smtClean="0"/>
              <a:t>enabled</a:t>
            </a:r>
            <a:r>
              <a:rPr lang="de-DE" dirty="0" smtClean="0"/>
              <a:t> </a:t>
            </a:r>
            <a:r>
              <a:rPr lang="de-DE" dirty="0" err="1" smtClean="0"/>
              <a:t>for</a:t>
            </a:r>
            <a:r>
              <a:rPr lang="de-DE" dirty="0" smtClean="0"/>
              <a:t> </a:t>
            </a:r>
            <a:r>
              <a:rPr lang="de-DE" dirty="0" err="1" smtClean="0"/>
              <a:t>particles</a:t>
            </a:r>
            <a:r>
              <a:rPr lang="de-DE" dirty="0" smtClean="0"/>
              <a:t>)</a:t>
            </a:r>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r>
              <a:rPr lang="de-DE" dirty="0" smtClean="0"/>
              <a:t>STRUPHY: </a:t>
            </a:r>
            <a:r>
              <a:rPr lang="de-DE" dirty="0" err="1" smtClean="0"/>
              <a:t>user</a:t>
            </a:r>
            <a:r>
              <a:rPr lang="de-DE" dirty="0" smtClean="0"/>
              <a:t> </a:t>
            </a:r>
            <a:r>
              <a:rPr lang="de-DE" dirty="0" err="1" smtClean="0"/>
              <a:t>training</a:t>
            </a:r>
            <a:endParaRPr lang="de-DE" dirty="0" smtClean="0"/>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err="1" smtClean="0"/>
              <a:t>Applications</a:t>
            </a:r>
            <a:r>
              <a:rPr lang="de-DE" dirty="0" smtClean="0"/>
              <a:t>: </a:t>
            </a:r>
            <a:r>
              <a:rPr lang="de-DE" dirty="0" err="1" smtClean="0"/>
              <a:t>nonlinear</a:t>
            </a:r>
            <a:r>
              <a:rPr lang="de-DE" dirty="0" smtClean="0"/>
              <a:t> EP </a:t>
            </a:r>
            <a:r>
              <a:rPr lang="de-DE" dirty="0" err="1" smtClean="0"/>
              <a:t>physics</a:t>
            </a:r>
            <a:r>
              <a:rPr lang="de-DE" dirty="0" smtClean="0"/>
              <a:t> </a:t>
            </a:r>
            <a:r>
              <a:rPr lang="de-DE" dirty="0" err="1" smtClean="0"/>
              <a:t>of</a:t>
            </a:r>
            <a:r>
              <a:rPr lang="de-DE" dirty="0" smtClean="0"/>
              <a:t> AEs; </a:t>
            </a:r>
            <a:r>
              <a:rPr lang="de-DE" dirty="0" err="1" smtClean="0"/>
              <a:t>kink</a:t>
            </a:r>
            <a:r>
              <a:rPr lang="de-DE" dirty="0" smtClean="0"/>
              <a:t>/sawteeth in </a:t>
            </a:r>
            <a:r>
              <a:rPr lang="de-DE" dirty="0" err="1" smtClean="0"/>
              <a:t>presence</a:t>
            </a:r>
            <a:r>
              <a:rPr lang="de-DE" dirty="0" smtClean="0"/>
              <a:t> </a:t>
            </a:r>
            <a:r>
              <a:rPr lang="de-DE" dirty="0" err="1" smtClean="0"/>
              <a:t>of</a:t>
            </a:r>
            <a:r>
              <a:rPr lang="de-DE" dirty="0" smtClean="0"/>
              <a:t> EPs, </a:t>
            </a:r>
            <a:r>
              <a:rPr lang="de-DE" dirty="0" err="1" smtClean="0"/>
              <a:t>kink</a:t>
            </a:r>
            <a:r>
              <a:rPr lang="de-DE" dirty="0" smtClean="0"/>
              <a:t> (sawtooth)/</a:t>
            </a:r>
            <a:r>
              <a:rPr lang="de-DE" dirty="0" err="1" smtClean="0"/>
              <a:t>tearing</a:t>
            </a:r>
            <a:r>
              <a:rPr lang="de-DE" dirty="0" smtClean="0"/>
              <a:t> </a:t>
            </a:r>
            <a:r>
              <a:rPr lang="de-DE" dirty="0" err="1" smtClean="0"/>
              <a:t>combinations</a:t>
            </a:r>
            <a:r>
              <a:rPr lang="de-DE" dirty="0" smtClean="0"/>
              <a:t>, </a:t>
            </a:r>
            <a:r>
              <a:rPr lang="de-DE" dirty="0" err="1" smtClean="0"/>
              <a:t>kink</a:t>
            </a:r>
            <a:r>
              <a:rPr lang="de-DE" dirty="0"/>
              <a:t> </a:t>
            </a:r>
            <a:r>
              <a:rPr lang="de-DE" dirty="0" smtClean="0"/>
              <a:t>(sawtooth) / AE </a:t>
            </a:r>
            <a:r>
              <a:rPr lang="de-DE" dirty="0" err="1" smtClean="0"/>
              <a:t>combinations</a:t>
            </a:r>
            <a:r>
              <a:rPr lang="de-DE" dirty="0" smtClean="0"/>
              <a:t>, </a:t>
            </a:r>
            <a:r>
              <a:rPr lang="de-DE" dirty="0" err="1" smtClean="0"/>
              <a:t>flux</a:t>
            </a:r>
            <a:r>
              <a:rPr lang="de-DE" dirty="0" smtClean="0"/>
              <a:t> </a:t>
            </a:r>
            <a:r>
              <a:rPr lang="de-DE" dirty="0" err="1" smtClean="0"/>
              <a:t>pumping</a:t>
            </a:r>
            <a:r>
              <a:rPr lang="de-DE" dirty="0" smtClean="0"/>
              <a:t> (</a:t>
            </a:r>
            <a:r>
              <a:rPr lang="de-DE" dirty="0" err="1" smtClean="0"/>
              <a:t>sawteethless</a:t>
            </a:r>
            <a:r>
              <a:rPr lang="de-DE" dirty="0" smtClean="0"/>
              <a:t> </a:t>
            </a:r>
            <a:r>
              <a:rPr lang="de-DE" dirty="0" err="1" smtClean="0"/>
              <a:t>reactor</a:t>
            </a:r>
            <a:r>
              <a:rPr lang="de-DE" dirty="0" smtClean="0"/>
              <a:t>) </a:t>
            </a:r>
            <a:endParaRPr lang="en-US" dirty="0"/>
          </a:p>
        </p:txBody>
      </p:sp>
    </p:spTree>
    <p:extLst>
      <p:ext uri="{BB962C8B-B14F-4D97-AF65-F5344CB8AC3E}">
        <p14:creationId xmlns:p14="http://schemas.microsoft.com/office/powerpoint/2010/main" val="42348012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66158"/>
            <a:ext cx="10058400" cy="507674"/>
          </a:xfrm>
        </p:spPr>
        <p:txBody>
          <a:bodyPr/>
          <a:lstStyle/>
          <a:p>
            <a:r>
              <a:rPr lang="fr-FR" dirty="0" smtClean="0"/>
              <a:t>TSVV-10: background</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3</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sp>
        <p:nvSpPr>
          <p:cNvPr id="15" name="Rectangle 5"/>
          <p:cNvSpPr>
            <a:spLocks noChangeArrowheads="1"/>
          </p:cNvSpPr>
          <p:nvPr/>
        </p:nvSpPr>
        <p:spPr bwMode="auto">
          <a:xfrm>
            <a:off x="19895" y="903208"/>
            <a:ext cx="12144673"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b="0" i="0" u="none" strike="noStrike" cap="none" normalizeH="0" baseline="0" dirty="0" smtClean="0">
                <a:ln>
                  <a:noFill/>
                </a:ln>
                <a:effectLst/>
                <a:latin typeface="Arial" panose="020B0604020202020204" pitchFamily="34" charset="0"/>
              </a:rPr>
              <a:t>Several experiments worldwide will produce burning plasmas (ITER, BEST, SPARC, Infinity, GIGA, </a:t>
            </a:r>
            <a:r>
              <a:rPr kumimoji="0" lang="en-GB" altLang="en-US" b="0" i="0" u="none" strike="noStrike" cap="none" normalizeH="0" baseline="0" dirty="0" err="1" smtClean="0">
                <a:ln>
                  <a:noFill/>
                </a:ln>
                <a:effectLst/>
                <a:latin typeface="Arial" panose="020B0604020202020204" pitchFamily="34" charset="0"/>
              </a:rPr>
              <a:t>Stellaris</a:t>
            </a:r>
            <a:r>
              <a:rPr kumimoji="0" lang="en-GB" altLang="en-US" b="0" i="0" u="none" strike="noStrike" cap="none" normalizeH="0" baseline="0" dirty="0" smtClean="0">
                <a:ln>
                  <a:noFill/>
                </a:ln>
                <a:effectLst/>
                <a:latin typeface="Arial" panose="020B0604020202020204" pitchFamily="34" charset="0"/>
              </a:rPr>
              <a:t> …).</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GB" altLang="en-US" b="0" i="0" u="none" strike="noStrike" cap="none" normalizeH="0" baseline="0" dirty="0" smtClean="0">
              <a:ln>
                <a:noFill/>
              </a:ln>
              <a:effectLst/>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b="1" i="0" u="none" strike="noStrike" cap="none" normalizeH="0" baseline="0" dirty="0" smtClean="0">
                <a:ln>
                  <a:noFill/>
                </a:ln>
                <a:effectLst/>
                <a:latin typeface="Arial" panose="020B0604020202020204" pitchFamily="34" charset="0"/>
              </a:rPr>
              <a:t>Energetic particles</a:t>
            </a:r>
            <a:r>
              <a:rPr lang="en-GB" altLang="en-US" dirty="0">
                <a:latin typeface="Arial" panose="020B0604020202020204" pitchFamily="34" charset="0"/>
              </a:rPr>
              <a:t> </a:t>
            </a:r>
            <a:r>
              <a:rPr lang="en-GB" altLang="en-US" dirty="0" smtClean="0">
                <a:latin typeface="Arial" panose="020B0604020202020204" pitchFamily="34" charset="0"/>
              </a:rPr>
              <a:t>will be important for</a:t>
            </a:r>
            <a:r>
              <a:rPr kumimoji="0" lang="en-GB" altLang="en-US" b="0" i="0" u="none" strike="noStrike" cap="none" normalizeH="0" baseline="0" dirty="0" smtClean="0">
                <a:ln>
                  <a:noFill/>
                </a:ln>
                <a:effectLst/>
                <a:latin typeface="Arial" panose="020B0604020202020204" pitchFamily="34" charset="0"/>
              </a:rPr>
              <a:t> cross-couplings between micro- and macro-scales.</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GB" altLang="en-US" b="0" i="0" u="none" strike="noStrike" cap="none" normalizeH="0" baseline="0" dirty="0" smtClean="0">
              <a:ln>
                <a:noFill/>
              </a:ln>
              <a:effectLst/>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b="1" i="0" u="none" strike="noStrike" cap="none" normalizeH="0" baseline="0" dirty="0" smtClean="0">
                <a:ln>
                  <a:noFill/>
                </a:ln>
                <a:effectLst/>
                <a:latin typeface="Arial" panose="020B0604020202020204" pitchFamily="34" charset="0"/>
              </a:rPr>
              <a:t>Turbulence and zonal structures </a:t>
            </a:r>
            <a:r>
              <a:rPr kumimoji="0" lang="en-GB" altLang="en-US" b="0" i="0" u="none" strike="noStrike" cap="none" normalizeH="0" baseline="0" dirty="0" smtClean="0">
                <a:ln>
                  <a:noFill/>
                </a:ln>
                <a:effectLst/>
                <a:latin typeface="Arial" panose="020B0604020202020204" pitchFamily="34" charset="0"/>
              </a:rPr>
              <a:t>cannot be considered separately from </a:t>
            </a:r>
            <a:r>
              <a:rPr kumimoji="0" lang="en-GB" altLang="en-US" b="1" i="0" u="none" strike="noStrike" cap="none" normalizeH="0" baseline="0" dirty="0" smtClean="0">
                <a:ln>
                  <a:noFill/>
                </a:ln>
                <a:effectLst/>
                <a:latin typeface="Arial" panose="020B0604020202020204" pitchFamily="34" charset="0"/>
              </a:rPr>
              <a:t>fast particles and Alfvénic modes</a:t>
            </a:r>
            <a:r>
              <a:rPr kumimoji="0" lang="en-GB" altLang="en-US" b="0" i="0" u="none" strike="noStrike" cap="none" normalizeH="0" baseline="0" dirty="0" smtClean="0">
                <a:ln>
                  <a:noFill/>
                </a:ln>
                <a:effectLst/>
                <a:latin typeface="Arial" panose="020B0604020202020204" pitchFamily="34" charset="0"/>
              </a:rPr>
              <a:t>.</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GB" altLang="en-US" b="0" i="0" u="none" strike="noStrike" cap="none" normalizeH="0" baseline="0" dirty="0" smtClean="0">
              <a:ln>
                <a:noFill/>
              </a:ln>
              <a:effectLst/>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b="0" i="0" u="none" strike="noStrike" cap="none" normalizeH="0" baseline="0" dirty="0" smtClean="0">
                <a:ln>
                  <a:noFill/>
                </a:ln>
                <a:effectLst/>
                <a:latin typeface="Arial" panose="020B0604020202020204" pitchFamily="34" charset="0"/>
              </a:rPr>
              <a:t>MHD-type instabilities will also affect the plasma dynamics, turbulence, and transport in phase space.</a:t>
            </a:r>
            <a:r>
              <a:rPr kumimoji="0" lang="en-GB" altLang="en-US" b="0" i="0" u="none" strike="noStrike" cap="none" normalizeH="0" baseline="0" dirty="0" smtClean="0">
                <a:ln>
                  <a:noFill/>
                </a:ln>
                <a:solidFill>
                  <a:schemeClr val="tx1">
                    <a:lumMod val="50000"/>
                    <a:lumOff val="50000"/>
                  </a:schemeClr>
                </a:solidFill>
                <a:effectLst/>
                <a:latin typeface="Arial" panose="020B0604020202020204" pitchFamily="34" charset="0"/>
              </a:rPr>
              <a:t> </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GB" altLang="en-US" b="0" i="0" u="none" strike="noStrike" cap="none" normalizeH="0" baseline="0" dirty="0" smtClean="0">
              <a:ln>
                <a:noFill/>
              </a:ln>
              <a:effectLst/>
              <a:latin typeface="Arial" panose="020B0604020202020204" pitchFamily="34" charset="0"/>
            </a:endParaRPr>
          </a:p>
          <a:p>
            <a:pPr marL="285750" lvl="0" indent="-285750" algn="just" eaLnBrk="0" fontAlgn="base" hangingPunct="0">
              <a:spcBef>
                <a:spcPct val="0"/>
              </a:spcBef>
              <a:spcAft>
                <a:spcPct val="0"/>
              </a:spcAft>
              <a:buFont typeface="Arial" panose="020B0604020202020204" pitchFamily="34" charset="0"/>
              <a:buChar char="•"/>
            </a:pPr>
            <a:r>
              <a:rPr lang="en-GB" altLang="en-US" dirty="0" smtClean="0">
                <a:latin typeface="Arial" panose="020B0604020202020204" pitchFamily="34" charset="0"/>
              </a:rPr>
              <a:t>P</a:t>
            </a:r>
            <a:r>
              <a:rPr kumimoji="0" lang="en-GB" altLang="en-US" b="0" i="0" u="none" strike="noStrike" cap="none" normalizeH="0" baseline="0" dirty="0" smtClean="0">
                <a:ln>
                  <a:noFill/>
                </a:ln>
                <a:effectLst/>
                <a:latin typeface="Arial" panose="020B0604020202020204" pitchFamily="34" charset="0"/>
              </a:rPr>
              <a:t>lasma profile evolution becomes a </a:t>
            </a:r>
            <a:r>
              <a:rPr kumimoji="0" lang="en-GB" altLang="en-US" b="1" i="0" u="none" strike="noStrike" cap="none" normalizeH="0" baseline="0" dirty="0" smtClean="0">
                <a:ln>
                  <a:noFill/>
                </a:ln>
                <a:solidFill>
                  <a:srgbClr val="FF0000"/>
                </a:solidFill>
                <a:effectLst/>
                <a:latin typeface="Arial" panose="020B0604020202020204" pitchFamily="34" charset="0"/>
              </a:rPr>
              <a:t>multi-scale nonlinear problem </a:t>
            </a:r>
            <a:r>
              <a:rPr lang="en-GB" altLang="en-US" b="1" dirty="0">
                <a:solidFill>
                  <a:srgbClr val="FF0000"/>
                </a:solidFill>
                <a:latin typeface="Arial" panose="020B0604020202020204" pitchFamily="34" charset="0"/>
              </a:rPr>
              <a:t>with global and kinetic contributions</a:t>
            </a:r>
            <a:r>
              <a:rPr lang="en-GB" altLang="en-US" dirty="0" smtClean="0">
                <a:latin typeface="Arial" panose="020B0604020202020204" pitchFamily="34" charset="0"/>
              </a:rPr>
              <a:t>.</a:t>
            </a:r>
          </a:p>
          <a:p>
            <a:pPr marL="285750" lvl="0" indent="-285750" algn="just" eaLnBrk="0" fontAlgn="base" hangingPunct="0">
              <a:spcBef>
                <a:spcPct val="0"/>
              </a:spcBef>
              <a:spcAft>
                <a:spcPct val="0"/>
              </a:spcAft>
              <a:buFont typeface="Arial" panose="020B0604020202020204" pitchFamily="34" charset="0"/>
              <a:buChar char="•"/>
            </a:pPr>
            <a:endParaRPr lang="en-GB" altLang="en-US" dirty="0">
              <a:latin typeface="Arial" panose="020B0604020202020204" pitchFamily="34" charset="0"/>
            </a:endParaRPr>
          </a:p>
          <a:p>
            <a:pPr lvl="5" eaLnBrk="0" fontAlgn="base" hangingPunct="0">
              <a:spcBef>
                <a:spcPct val="0"/>
              </a:spcBef>
              <a:spcAft>
                <a:spcPct val="0"/>
              </a:spcAft>
            </a:pPr>
            <a:r>
              <a:rPr lang="en-GB" altLang="en-US" b="1" u="sng" dirty="0" smtClean="0">
                <a:latin typeface="Arial" panose="020B0604020202020204" pitchFamily="34" charset="0"/>
              </a:rPr>
              <a:t>TSVV-10 program:</a:t>
            </a:r>
          </a:p>
          <a:p>
            <a:pPr marL="285750" lvl="0" indent="-285750" algn="just" eaLnBrk="0" fontAlgn="base" hangingPunct="0">
              <a:spcBef>
                <a:spcPct val="0"/>
              </a:spcBef>
              <a:spcAft>
                <a:spcPct val="0"/>
              </a:spcAft>
              <a:buFont typeface="Arial" panose="020B0604020202020204" pitchFamily="34" charset="0"/>
              <a:buChar char="•"/>
            </a:pPr>
            <a:endParaRPr lang="en-GB" altLang="en-US" dirty="0">
              <a:latin typeface="Arial" panose="020B060402020202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u="none" strike="noStrike" cap="none" normalizeH="0" baseline="0" dirty="0" smtClean="0">
                <a:ln>
                  <a:noFill/>
                </a:ln>
                <a:solidFill>
                  <a:schemeClr val="tx2">
                    <a:lumMod val="60000"/>
                    <a:lumOff val="40000"/>
                  </a:schemeClr>
                </a:solidFill>
                <a:effectLst/>
                <a:latin typeface="Arial" panose="020B0604020202020204" pitchFamily="34" charset="0"/>
              </a:rPr>
              <a:t>Global nonlinear gyrokinetics</a:t>
            </a:r>
            <a:r>
              <a:rPr kumimoji="0" lang="en-GB" altLang="en-US" b="1" i="0" u="none" strike="noStrike" cap="none" normalizeH="0" baseline="0" dirty="0" smtClean="0">
                <a:ln>
                  <a:noFill/>
                </a:ln>
                <a:solidFill>
                  <a:schemeClr val="tx2">
                    <a:lumMod val="60000"/>
                    <a:lumOff val="40000"/>
                  </a:schemeClr>
                </a:solidFill>
                <a:effectLst/>
                <a:latin typeface="Arial" panose="020B0604020202020204" pitchFamily="34" charset="0"/>
              </a:rPr>
              <a:t> </a:t>
            </a:r>
            <a:r>
              <a:rPr lang="en-GB" altLang="en-US" dirty="0">
                <a:latin typeface="Arial" panose="020B0604020202020204" pitchFamily="34" charset="0"/>
              </a:rPr>
              <a:t>a</a:t>
            </a:r>
            <a:r>
              <a:rPr kumimoji="0" lang="en-GB" altLang="en-US" b="0" i="0" u="none" strike="noStrike" cap="none" normalizeH="0" baseline="0" dirty="0" smtClean="0">
                <a:ln>
                  <a:noFill/>
                </a:ln>
                <a:effectLst/>
                <a:latin typeface="Arial" panose="020B0604020202020204" pitchFamily="34" charset="0"/>
              </a:rPr>
              <a:t>s a minimal inclusive description</a:t>
            </a:r>
            <a:r>
              <a:rPr kumimoji="0" lang="en-GB" altLang="en-US" b="0" i="0" u="none" strike="noStrike" cap="none" normalizeH="0" dirty="0" smtClean="0">
                <a:ln>
                  <a:noFill/>
                </a:ln>
                <a:effectLst/>
                <a:latin typeface="Arial" panose="020B0604020202020204" pitchFamily="34" charset="0"/>
              </a:rPr>
              <a:t> </a:t>
            </a:r>
            <a:r>
              <a:rPr kumimoji="0" lang="en-GB" altLang="en-US" b="0" i="0" u="none" strike="noStrike" cap="none" normalizeH="0" baseline="0" dirty="0" smtClean="0">
                <a:ln>
                  <a:noFill/>
                </a:ln>
                <a:effectLst/>
                <a:latin typeface="Arial" panose="020B0604020202020204" pitchFamily="34" charset="0"/>
              </a:rPr>
              <a:t>addressing this problem within a single framework. </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GB" altLang="en-US" b="0" i="0" u="none" strike="noStrike" cap="none" normalizeH="0" baseline="0" dirty="0" smtClean="0">
              <a:ln>
                <a:noFill/>
              </a:ln>
              <a:effectLst/>
              <a:latin typeface="Arial" panose="020B0604020202020204" pitchFamily="34" charset="0"/>
            </a:endParaRPr>
          </a:p>
          <a:p>
            <a:pPr marL="285750" lvl="0" indent="-285750" algn="just" eaLnBrk="0" fontAlgn="base" hangingPunct="0">
              <a:spcBef>
                <a:spcPct val="0"/>
              </a:spcBef>
              <a:spcAft>
                <a:spcPct val="0"/>
              </a:spcAft>
              <a:buFont typeface="Arial" panose="020B0604020202020204" pitchFamily="34" charset="0"/>
              <a:buChar char="•"/>
            </a:pPr>
            <a:r>
              <a:rPr lang="en-GB" altLang="en-US" baseline="0" dirty="0" smtClean="0">
                <a:solidFill>
                  <a:schemeClr val="tx2">
                    <a:lumMod val="60000"/>
                    <a:lumOff val="40000"/>
                  </a:schemeClr>
                </a:solidFill>
                <a:latin typeface="Arial" panose="020B0604020202020204" pitchFamily="34" charset="0"/>
              </a:rPr>
              <a:t>Lower fidelity (reduced models):</a:t>
            </a:r>
            <a:r>
              <a:rPr lang="en-GB" altLang="en-US" dirty="0" smtClean="0">
                <a:solidFill>
                  <a:schemeClr val="tx2">
                    <a:lumMod val="60000"/>
                    <a:lumOff val="40000"/>
                  </a:schemeClr>
                </a:solidFill>
                <a:latin typeface="Arial" panose="020B0604020202020204" pitchFamily="34" charset="0"/>
              </a:rPr>
              <a:t> </a:t>
            </a:r>
            <a:r>
              <a:rPr lang="en-GB" altLang="en-US" dirty="0" smtClean="0">
                <a:latin typeface="Arial" panose="020B0604020202020204" pitchFamily="34" charset="0"/>
              </a:rPr>
              <a:t>h</a:t>
            </a:r>
            <a:r>
              <a:rPr lang="en-GB" altLang="en-US" baseline="0" dirty="0" smtClean="0">
                <a:latin typeface="Arial" panose="020B0604020202020204" pitchFamily="34" charset="0"/>
              </a:rPr>
              <a:t>ybrid particle-MHD codes</a:t>
            </a:r>
            <a:r>
              <a:rPr lang="en-GB" altLang="en-US" dirty="0" smtClean="0">
                <a:latin typeface="Arial" panose="020B0604020202020204" pitchFamily="34" charset="0"/>
              </a:rPr>
              <a:t>, phase-space transport codes (quasilinear and PSZS).</a:t>
            </a:r>
          </a:p>
          <a:p>
            <a:pPr marL="285750" lvl="0" indent="-285750" algn="just" eaLnBrk="0" fontAlgn="base" hangingPunct="0">
              <a:spcBef>
                <a:spcPct val="0"/>
              </a:spcBef>
              <a:spcAft>
                <a:spcPct val="0"/>
              </a:spcAft>
              <a:buFont typeface="Arial" panose="020B0604020202020204" pitchFamily="34" charset="0"/>
              <a:buChar char="•"/>
            </a:pPr>
            <a:endParaRPr lang="en-GB" altLang="en-US" dirty="0">
              <a:latin typeface="Arial" panose="020B0604020202020204" pitchFamily="34" charset="0"/>
            </a:endParaRPr>
          </a:p>
          <a:p>
            <a:pPr marL="285750" lvl="0" indent="-285750" algn="just" eaLnBrk="0" fontAlgn="base" hangingPunct="0">
              <a:spcBef>
                <a:spcPct val="0"/>
              </a:spcBef>
              <a:spcAft>
                <a:spcPct val="0"/>
              </a:spcAft>
              <a:buFont typeface="Arial" panose="020B0604020202020204" pitchFamily="34" charset="0"/>
              <a:buChar char="•"/>
            </a:pPr>
            <a:r>
              <a:rPr lang="en-GB" altLang="en-US" baseline="0" dirty="0" smtClean="0">
                <a:latin typeface="Arial" panose="020B0604020202020204" pitchFamily="34" charset="0"/>
              </a:rPr>
              <a:t>Developing</a:t>
            </a:r>
            <a:r>
              <a:rPr lang="en-GB" altLang="en-US" dirty="0" smtClean="0">
                <a:latin typeface="Arial" panose="020B0604020202020204" pitchFamily="34" charset="0"/>
              </a:rPr>
              <a:t> theory and codes for future burning-plasma fusion devices and dedicated ongoing experiments.</a:t>
            </a:r>
            <a:endParaRPr lang="en-GB" altLang="en-US" baseline="0" dirty="0">
              <a:latin typeface="Arial" panose="020B0604020202020204" pitchFamily="34" charset="0"/>
            </a:endParaRPr>
          </a:p>
          <a:p>
            <a:pPr marL="285750" lvl="0" indent="-285750" algn="just" eaLnBrk="0" fontAlgn="base" hangingPunct="0">
              <a:spcBef>
                <a:spcPct val="0"/>
              </a:spcBef>
              <a:spcAft>
                <a:spcPct val="0"/>
              </a:spcAft>
              <a:buFont typeface="Arial" panose="020B0604020202020204" pitchFamily="34" charset="0"/>
              <a:buChar char="•"/>
            </a:pPr>
            <a:endParaRPr kumimoji="0" lang="en-GB" altLang="en-US" b="0" i="0" u="none" strike="noStrike" cap="none" normalizeH="0" dirty="0" smtClean="0">
              <a:ln>
                <a:noFill/>
              </a:ln>
              <a:effectLst/>
              <a:latin typeface="Arial" panose="020B0604020202020204" pitchFamily="34" charset="0"/>
            </a:endParaRPr>
          </a:p>
          <a:p>
            <a:pPr lvl="0" algn="just" eaLnBrk="0" fontAlgn="base" hangingPunct="0">
              <a:spcBef>
                <a:spcPct val="0"/>
              </a:spcBef>
              <a:spcAft>
                <a:spcPct val="0"/>
              </a:spcAft>
            </a:pPr>
            <a:r>
              <a:rPr lang="en-GB" altLang="en-US" baseline="0" dirty="0" smtClean="0">
                <a:latin typeface="Arial" panose="020B0604020202020204" pitchFamily="34" charset="0"/>
              </a:rPr>
              <a:t>			</a:t>
            </a:r>
            <a:r>
              <a:rPr lang="en-GB" altLang="en-US" baseline="0" dirty="0">
                <a:latin typeface="Arial" panose="020B0604020202020204" pitchFamily="34" charset="0"/>
              </a:rPr>
              <a:t>	</a:t>
            </a:r>
            <a:endParaRPr lang="de-DE" altLang="en-US" dirty="0" smtClean="0">
              <a:solidFill>
                <a:srgbClr val="C00000"/>
              </a:solidFill>
              <a:latin typeface="Arial" panose="020B0604020202020204" pitchFamily="34" charset="0"/>
            </a:endParaRPr>
          </a:p>
        </p:txBody>
      </p:sp>
    </p:spTree>
    <p:extLst>
      <p:ext uri="{BB962C8B-B14F-4D97-AF65-F5344CB8AC3E}">
        <p14:creationId xmlns:p14="http://schemas.microsoft.com/office/powerpoint/2010/main" val="19528608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66158"/>
            <a:ext cx="10058400" cy="507674"/>
          </a:xfrm>
        </p:spPr>
        <p:txBody>
          <a:bodyPr/>
          <a:lstStyle/>
          <a:p>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30</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sp>
        <p:nvSpPr>
          <p:cNvPr id="6" name="Textfeld 5"/>
          <p:cNvSpPr txBox="1"/>
          <p:nvPr/>
        </p:nvSpPr>
        <p:spPr>
          <a:xfrm>
            <a:off x="335360" y="908720"/>
            <a:ext cx="11377264" cy="3093154"/>
          </a:xfrm>
          <a:prstGeom prst="rect">
            <a:avLst/>
          </a:prstGeom>
          <a:noFill/>
        </p:spPr>
        <p:txBody>
          <a:bodyPr wrap="square" rtlCol="0">
            <a:spAutoFit/>
          </a:bodyPr>
          <a:lstStyle/>
          <a:p>
            <a:pPr algn="ctr"/>
            <a:endParaRPr lang="de-DE" sz="3900" dirty="0" smtClean="0">
              <a:solidFill>
                <a:srgbClr val="0070C0"/>
              </a:solidFill>
            </a:endParaRPr>
          </a:p>
          <a:p>
            <a:pPr algn="ctr"/>
            <a:endParaRPr lang="de-DE" sz="3900" dirty="0">
              <a:solidFill>
                <a:srgbClr val="0070C0"/>
              </a:solidFill>
            </a:endParaRPr>
          </a:p>
          <a:p>
            <a:pPr algn="ctr"/>
            <a:endParaRPr lang="de-DE" sz="3900" dirty="0" smtClean="0">
              <a:solidFill>
                <a:srgbClr val="0070C0"/>
              </a:solidFill>
            </a:endParaRPr>
          </a:p>
          <a:p>
            <a:pPr algn="ctr"/>
            <a:endParaRPr lang="de-DE" sz="3900" dirty="0">
              <a:solidFill>
                <a:srgbClr val="0070C0"/>
              </a:solidFill>
            </a:endParaRPr>
          </a:p>
          <a:p>
            <a:pPr algn="ctr"/>
            <a:r>
              <a:rPr lang="de-DE" sz="3900" dirty="0" smtClean="0">
                <a:solidFill>
                  <a:srgbClr val="0070C0"/>
                </a:solidFill>
              </a:rPr>
              <a:t>REDUCED  MODELS (quasilinear, PSZS)</a:t>
            </a:r>
          </a:p>
        </p:txBody>
      </p:sp>
    </p:spTree>
    <p:extLst>
      <p:ext uri="{BB962C8B-B14F-4D97-AF65-F5344CB8AC3E}">
        <p14:creationId xmlns:p14="http://schemas.microsoft.com/office/powerpoint/2010/main" val="14449803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46856"/>
            <a:ext cx="11017224" cy="573832"/>
          </a:xfrm>
        </p:spPr>
        <p:txBody>
          <a:bodyPr/>
          <a:lstStyle/>
          <a:p>
            <a:r>
              <a:rPr lang="de-DE" dirty="0" err="1" smtClean="0"/>
              <a:t>Theory-driven</a:t>
            </a:r>
            <a:r>
              <a:rPr lang="de-DE" dirty="0" smtClean="0"/>
              <a:t> </a:t>
            </a:r>
            <a:r>
              <a:rPr lang="de-DE" dirty="0" err="1"/>
              <a:t>reduced</a:t>
            </a:r>
            <a:r>
              <a:rPr lang="de-DE" dirty="0"/>
              <a:t> </a:t>
            </a:r>
            <a:r>
              <a:rPr lang="de-DE" dirty="0" err="1"/>
              <a:t>models</a:t>
            </a:r>
            <a:r>
              <a:rPr lang="de-DE" dirty="0"/>
              <a:t> </a:t>
            </a:r>
            <a:r>
              <a:rPr lang="de-DE" dirty="0" smtClean="0"/>
              <a:t>: </a:t>
            </a:r>
            <a:r>
              <a:rPr lang="de-DE" dirty="0" err="1" smtClean="0"/>
              <a:t>Energetic-particle</a:t>
            </a:r>
            <a:r>
              <a:rPr lang="de-DE" dirty="0" smtClean="0"/>
              <a:t> </a:t>
            </a:r>
            <a:r>
              <a:rPr lang="de-DE" dirty="0"/>
              <a:t>W</a:t>
            </a:r>
            <a:r>
              <a:rPr lang="de-DE" dirty="0" smtClean="0"/>
              <a:t>orkflow</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31</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096" y="725086"/>
            <a:ext cx="5333409" cy="4000057"/>
          </a:xfrm>
          <a:prstGeom prst="rect">
            <a:avLst/>
          </a:prstGeom>
        </p:spPr>
      </p:pic>
      <p:pic>
        <p:nvPicPr>
          <p:cNvPr id="10" name="Grafik 9"/>
          <p:cNvPicPr>
            <a:picLocks noChangeAspect="1"/>
          </p:cNvPicPr>
          <p:nvPr/>
        </p:nvPicPr>
        <p:blipFill>
          <a:blip r:embed="rId4"/>
          <a:stretch>
            <a:fillRect/>
          </a:stretch>
        </p:blipFill>
        <p:spPr>
          <a:xfrm>
            <a:off x="35496" y="720650"/>
            <a:ext cx="2736304" cy="4087770"/>
          </a:xfrm>
          <a:prstGeom prst="rect">
            <a:avLst/>
          </a:prstGeom>
        </p:spPr>
      </p:pic>
      <p:sp>
        <p:nvSpPr>
          <p:cNvPr id="11" name="Arrow"/>
          <p:cNvSpPr/>
          <p:nvPr/>
        </p:nvSpPr>
        <p:spPr>
          <a:xfrm>
            <a:off x="2756613" y="2252535"/>
            <a:ext cx="951291" cy="672409"/>
          </a:xfrm>
          <a:prstGeom prst="rightArrow">
            <a:avLst>
              <a:gd name="adj1" fmla="val 32000"/>
              <a:gd name="adj2" fmla="val 64000"/>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Textfeld 26"/>
          <p:cNvSpPr txBox="1"/>
          <p:nvPr/>
        </p:nvSpPr>
        <p:spPr>
          <a:xfrm>
            <a:off x="251520" y="4547973"/>
            <a:ext cx="8456252" cy="1815882"/>
          </a:xfrm>
          <a:prstGeom prst="rect">
            <a:avLst/>
          </a:prstGeom>
          <a:noFill/>
        </p:spPr>
        <p:txBody>
          <a:bodyPr wrap="square" rtlCol="0">
            <a:spAutoFit/>
          </a:bodyPr>
          <a:lstStyle/>
          <a:p>
            <a:pPr marL="489479" indent="-489479" defTabSz="821531">
              <a:buSzPct val="125000"/>
              <a:buChar char="•"/>
              <a:defRPr sz="3700" b="0">
                <a:latin typeface="Helvetica"/>
                <a:ea typeface="Helvetica"/>
                <a:cs typeface="Helvetica"/>
                <a:sym typeface="Helvetica"/>
              </a:defRPr>
            </a:pPr>
            <a:endParaRPr lang="en-US" sz="1600" dirty="0" smtClean="0"/>
          </a:p>
          <a:p>
            <a:pPr marL="489479" indent="-489479" defTabSz="821531">
              <a:buSzPct val="125000"/>
              <a:buChar char="•"/>
              <a:defRPr sz="3700" b="0">
                <a:latin typeface="Helvetica"/>
                <a:ea typeface="Helvetica"/>
                <a:cs typeface="Helvetica"/>
                <a:sym typeface="Helvetica"/>
              </a:defRPr>
            </a:pPr>
            <a:r>
              <a:rPr lang="en-US" sz="1600" dirty="0" smtClean="0"/>
              <a:t>slow </a:t>
            </a:r>
            <a:r>
              <a:rPr lang="en-US" sz="1600" dirty="0"/>
              <a:t>L-H transition with constant heating power in the presence of strong EP activity</a:t>
            </a:r>
          </a:p>
          <a:p>
            <a:pPr marL="489479" indent="-489479" defTabSz="821531">
              <a:buSzPct val="125000"/>
              <a:buChar char="•"/>
              <a:defRPr sz="3700" b="0">
                <a:latin typeface="Helvetica"/>
                <a:ea typeface="Helvetica"/>
                <a:cs typeface="Helvetica"/>
                <a:sym typeface="Helvetica"/>
              </a:defRPr>
            </a:pPr>
            <a:r>
              <a:rPr lang="en-US" sz="1600" dirty="0"/>
              <a:t>L-mode activity very similar to NLED base case (EGAM/BAE/TAE intermittent crashes, #31213) - but now in flat top phase with transport analysis possible!</a:t>
            </a:r>
          </a:p>
          <a:p>
            <a:pPr marL="489479" indent="-489479" defTabSz="821531">
              <a:buSzPct val="125000"/>
              <a:buChar char="•"/>
              <a:defRPr sz="3700" b="0">
                <a:latin typeface="Helvetica"/>
                <a:ea typeface="Helvetica"/>
                <a:cs typeface="Helvetica"/>
                <a:sym typeface="Helvetica"/>
              </a:defRPr>
            </a:pPr>
            <a:r>
              <a:rPr lang="en-US" sz="1600" dirty="0"/>
              <a:t>automated analysis on Gateway now working using python E</a:t>
            </a:r>
            <a:r>
              <a:rPr lang="en-US" sz="1600" dirty="0" smtClean="0"/>
              <a:t>P-WF</a:t>
            </a:r>
          </a:p>
          <a:p>
            <a:pPr marL="489479" indent="-489479" defTabSz="821531">
              <a:buSzPct val="125000"/>
              <a:buChar char="•"/>
              <a:defRPr sz="3700" b="0">
                <a:latin typeface="Helvetica"/>
                <a:ea typeface="Helvetica"/>
                <a:cs typeface="Helvetica"/>
                <a:sym typeface="Helvetica"/>
              </a:defRPr>
            </a:pPr>
            <a:r>
              <a:rPr lang="de-DE" sz="1600" dirty="0" err="1" smtClean="0"/>
              <a:t>Using</a:t>
            </a:r>
            <a:r>
              <a:rPr lang="de-DE" sz="1600" dirty="0" smtClean="0"/>
              <a:t> time </a:t>
            </a:r>
            <a:r>
              <a:rPr lang="de-DE" sz="1600" dirty="0" err="1" smtClean="0"/>
              <a:t>evolving</a:t>
            </a:r>
            <a:r>
              <a:rPr lang="de-DE" sz="1600" dirty="0" smtClean="0"/>
              <a:t> experimental </a:t>
            </a:r>
            <a:r>
              <a:rPr lang="de-DE" sz="1600" dirty="0" err="1" smtClean="0"/>
              <a:t>profiles</a:t>
            </a:r>
            <a:r>
              <a:rPr lang="de-DE" sz="1600" dirty="0" smtClean="0"/>
              <a:t> (e.g. </a:t>
            </a:r>
            <a:r>
              <a:rPr lang="de-DE" sz="1600" dirty="0" err="1" smtClean="0"/>
              <a:t>density</a:t>
            </a:r>
            <a:r>
              <a:rPr lang="de-DE" sz="1600" dirty="0" smtClean="0"/>
              <a:t>) </a:t>
            </a:r>
            <a:r>
              <a:rPr lang="de-DE" sz="1600" dirty="0" err="1" smtClean="0"/>
              <a:t>for</a:t>
            </a:r>
            <a:r>
              <a:rPr lang="de-DE" sz="1600" dirty="0" smtClean="0"/>
              <a:t> LIGKA EP </a:t>
            </a:r>
            <a:r>
              <a:rPr lang="de-DE" sz="1600" dirty="0" err="1" smtClean="0"/>
              <a:t>simulations</a:t>
            </a:r>
            <a:endParaRPr lang="de-DE" sz="1600" dirty="0" smtClean="0"/>
          </a:p>
          <a:p>
            <a:pPr marL="489479" indent="-489479" defTabSz="821531">
              <a:buSzPct val="125000"/>
              <a:buChar char="•"/>
              <a:defRPr sz="3700" b="0">
                <a:latin typeface="Helvetica"/>
                <a:ea typeface="Helvetica"/>
                <a:cs typeface="Helvetica"/>
                <a:sym typeface="Helvetica"/>
              </a:defRPr>
            </a:pPr>
            <a:r>
              <a:rPr lang="de-DE" sz="1600" dirty="0" err="1" smtClean="0"/>
              <a:t>Hierarchy</a:t>
            </a:r>
            <a:r>
              <a:rPr lang="de-DE" sz="1600" dirty="0" smtClean="0"/>
              <a:t> </a:t>
            </a:r>
            <a:r>
              <a:rPr lang="de-DE" sz="1600" dirty="0" err="1" smtClean="0"/>
              <a:t>of</a:t>
            </a:r>
            <a:r>
              <a:rPr lang="de-DE" sz="1600" dirty="0" smtClean="0"/>
              <a:t> </a:t>
            </a:r>
            <a:r>
              <a:rPr lang="de-DE" sz="1600" dirty="0" err="1" smtClean="0"/>
              <a:t>models</a:t>
            </a:r>
            <a:r>
              <a:rPr lang="de-DE" sz="1600" dirty="0" smtClean="0"/>
              <a:t> </a:t>
            </a:r>
            <a:r>
              <a:rPr lang="de-DE" sz="1600" dirty="0" err="1" smtClean="0"/>
              <a:t>of</a:t>
            </a:r>
            <a:r>
              <a:rPr lang="de-DE" sz="1600" dirty="0" smtClean="0"/>
              <a:t> </a:t>
            </a:r>
            <a:r>
              <a:rPr lang="de-DE" sz="1600" dirty="0" err="1" smtClean="0"/>
              <a:t>varying</a:t>
            </a:r>
            <a:r>
              <a:rPr lang="de-DE" sz="1600" dirty="0" smtClean="0"/>
              <a:t> </a:t>
            </a:r>
            <a:r>
              <a:rPr lang="de-DE" sz="1600" dirty="0" err="1" smtClean="0"/>
              <a:t>fidelity</a:t>
            </a:r>
            <a:r>
              <a:rPr lang="de-DE" sz="1600" dirty="0" smtClean="0"/>
              <a:t> </a:t>
            </a:r>
            <a:r>
              <a:rPr lang="de-DE" sz="1600" dirty="0" err="1" smtClean="0"/>
              <a:t>available</a:t>
            </a:r>
            <a:r>
              <a:rPr lang="de-DE" sz="1600" dirty="0" smtClean="0"/>
              <a:t> (</a:t>
            </a:r>
            <a:r>
              <a:rPr lang="de-DE" sz="1600" dirty="0" err="1" smtClean="0"/>
              <a:t>from</a:t>
            </a:r>
            <a:r>
              <a:rPr lang="de-DE" sz="1600" dirty="0"/>
              <a:t> </a:t>
            </a:r>
            <a:r>
              <a:rPr lang="de-DE" sz="1600" dirty="0" err="1" smtClean="0"/>
              <a:t>local</a:t>
            </a:r>
            <a:r>
              <a:rPr lang="de-DE" sz="1600" dirty="0" smtClean="0"/>
              <a:t> </a:t>
            </a:r>
            <a:r>
              <a:rPr lang="de-DE" sz="1600" dirty="0" err="1" smtClean="0"/>
              <a:t>models</a:t>
            </a:r>
            <a:r>
              <a:rPr lang="de-DE" sz="1600" dirty="0" smtClean="0"/>
              <a:t> </a:t>
            </a:r>
            <a:r>
              <a:rPr lang="de-DE" sz="1600" dirty="0" err="1" smtClean="0"/>
              <a:t>to</a:t>
            </a:r>
            <a:r>
              <a:rPr lang="de-DE" sz="1600" dirty="0" smtClean="0"/>
              <a:t> </a:t>
            </a:r>
            <a:r>
              <a:rPr lang="de-DE" sz="1600" dirty="0" err="1" smtClean="0"/>
              <a:t>full</a:t>
            </a:r>
            <a:r>
              <a:rPr lang="de-DE" sz="1600" dirty="0" smtClean="0"/>
              <a:t> GK)</a:t>
            </a:r>
            <a:endParaRPr lang="en-US" sz="1600" dirty="0"/>
          </a:p>
        </p:txBody>
      </p:sp>
      <p:sp>
        <p:nvSpPr>
          <p:cNvPr id="3" name="Textfeld 2"/>
          <p:cNvSpPr txBox="1"/>
          <p:nvPr/>
        </p:nvSpPr>
        <p:spPr>
          <a:xfrm>
            <a:off x="9336360" y="1556792"/>
            <a:ext cx="2736304" cy="923330"/>
          </a:xfrm>
          <a:prstGeom prst="rect">
            <a:avLst/>
          </a:prstGeom>
          <a:noFill/>
        </p:spPr>
        <p:txBody>
          <a:bodyPr wrap="square" rtlCol="0">
            <a:spAutoFit/>
          </a:bodyPr>
          <a:lstStyle/>
          <a:p>
            <a:r>
              <a:rPr lang="de-DE" dirty="0" smtClean="0"/>
              <a:t>Linear </a:t>
            </a:r>
            <a:r>
              <a:rPr lang="de-DE" dirty="0" err="1" smtClean="0"/>
              <a:t>approximate</a:t>
            </a:r>
            <a:r>
              <a:rPr lang="de-DE" dirty="0" smtClean="0"/>
              <a:t> gyrokinetic </a:t>
            </a:r>
            <a:r>
              <a:rPr lang="de-DE" dirty="0" err="1" smtClean="0"/>
              <a:t>caluculations</a:t>
            </a:r>
            <a:r>
              <a:rPr lang="de-DE" dirty="0" smtClean="0"/>
              <a:t>:</a:t>
            </a:r>
          </a:p>
          <a:p>
            <a:r>
              <a:rPr lang="de-DE" dirty="0" smtClean="0"/>
              <a:t>LIGKA </a:t>
            </a:r>
            <a:r>
              <a:rPr lang="de-DE" dirty="0" err="1" smtClean="0"/>
              <a:t>and</a:t>
            </a:r>
            <a:r>
              <a:rPr lang="de-DE" dirty="0" smtClean="0"/>
              <a:t> simpler </a:t>
            </a:r>
            <a:r>
              <a:rPr lang="de-DE" dirty="0" err="1" smtClean="0"/>
              <a:t>models</a:t>
            </a:r>
            <a:r>
              <a:rPr lang="de-DE" dirty="0" smtClean="0"/>
              <a:t> </a:t>
            </a:r>
            <a:endParaRPr lang="en-US" dirty="0"/>
          </a:p>
        </p:txBody>
      </p:sp>
    </p:spTree>
    <p:extLst>
      <p:ext uri="{BB962C8B-B14F-4D97-AF65-F5344CB8AC3E}">
        <p14:creationId xmlns:p14="http://schemas.microsoft.com/office/powerpoint/2010/main" val="5569772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46856"/>
            <a:ext cx="11017224" cy="573832"/>
          </a:xfrm>
        </p:spPr>
        <p:txBody>
          <a:bodyPr/>
          <a:lstStyle/>
          <a:p>
            <a:r>
              <a:rPr lang="de-DE" dirty="0" err="1" smtClean="0"/>
              <a:t>Theory-driven</a:t>
            </a:r>
            <a:r>
              <a:rPr lang="de-DE" dirty="0" smtClean="0"/>
              <a:t> </a:t>
            </a:r>
            <a:r>
              <a:rPr lang="de-DE" dirty="0" err="1"/>
              <a:t>reduced</a:t>
            </a:r>
            <a:r>
              <a:rPr lang="de-DE" dirty="0"/>
              <a:t> </a:t>
            </a:r>
            <a:r>
              <a:rPr lang="de-DE" dirty="0" err="1" smtClean="0"/>
              <a:t>models</a:t>
            </a:r>
            <a:r>
              <a:rPr lang="de-DE" dirty="0" smtClean="0"/>
              <a:t>: </a:t>
            </a:r>
            <a:r>
              <a:rPr lang="de-DE" dirty="0" err="1" smtClean="0"/>
              <a:t>transport</a:t>
            </a:r>
            <a:r>
              <a:rPr lang="de-DE" dirty="0" smtClean="0"/>
              <a:t> </a:t>
            </a:r>
            <a:r>
              <a:rPr lang="de-DE" dirty="0" err="1" smtClean="0"/>
              <a:t>code</a:t>
            </a:r>
            <a:r>
              <a:rPr lang="de-DE" dirty="0" smtClean="0"/>
              <a:t> (ATEP)</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32</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pic>
        <p:nvPicPr>
          <p:cNvPr id="9" name="Grafik 8"/>
          <p:cNvPicPr>
            <a:picLocks noChangeAspect="1"/>
          </p:cNvPicPr>
          <p:nvPr/>
        </p:nvPicPr>
        <p:blipFill>
          <a:blip r:embed="rId3"/>
          <a:stretch>
            <a:fillRect/>
          </a:stretch>
        </p:blipFill>
        <p:spPr>
          <a:xfrm>
            <a:off x="251520" y="764704"/>
            <a:ext cx="3135238" cy="700968"/>
          </a:xfrm>
          <a:prstGeom prst="rect">
            <a:avLst/>
          </a:prstGeom>
        </p:spPr>
      </p:pic>
      <p:pic>
        <p:nvPicPr>
          <p:cNvPr id="10" name="Grafik 9"/>
          <p:cNvPicPr>
            <a:picLocks noChangeAspect="1"/>
          </p:cNvPicPr>
          <p:nvPr/>
        </p:nvPicPr>
        <p:blipFill>
          <a:blip r:embed="rId4"/>
          <a:stretch>
            <a:fillRect/>
          </a:stretch>
        </p:blipFill>
        <p:spPr>
          <a:xfrm>
            <a:off x="2483768" y="1556792"/>
            <a:ext cx="6614006" cy="2092064"/>
          </a:xfrm>
          <a:prstGeom prst="rect">
            <a:avLst/>
          </a:prstGeom>
        </p:spPr>
      </p:pic>
      <p:pic>
        <p:nvPicPr>
          <p:cNvPr id="11" name="Grafik 10"/>
          <p:cNvPicPr>
            <a:picLocks noChangeAspect="1"/>
          </p:cNvPicPr>
          <p:nvPr/>
        </p:nvPicPr>
        <p:blipFill>
          <a:blip r:embed="rId5"/>
          <a:stretch>
            <a:fillRect/>
          </a:stretch>
        </p:blipFill>
        <p:spPr>
          <a:xfrm>
            <a:off x="2699792" y="3717032"/>
            <a:ext cx="6365329" cy="2379151"/>
          </a:xfrm>
          <a:prstGeom prst="rect">
            <a:avLst/>
          </a:prstGeom>
        </p:spPr>
      </p:pic>
      <p:sp>
        <p:nvSpPr>
          <p:cNvPr id="12" name="Textfeld 11"/>
          <p:cNvSpPr txBox="1"/>
          <p:nvPr/>
        </p:nvSpPr>
        <p:spPr>
          <a:xfrm>
            <a:off x="179512" y="1340768"/>
            <a:ext cx="2376264" cy="5078313"/>
          </a:xfrm>
          <a:prstGeom prst="rect">
            <a:avLst/>
          </a:prstGeom>
          <a:noFill/>
        </p:spPr>
        <p:txBody>
          <a:bodyPr wrap="square" rtlCol="0">
            <a:spAutoFit/>
          </a:bodyPr>
          <a:lstStyle/>
          <a:p>
            <a:r>
              <a:rPr lang="de-DE" dirty="0" smtClean="0"/>
              <a:t>1. </a:t>
            </a:r>
            <a:r>
              <a:rPr lang="de-DE" dirty="0" err="1" smtClean="0"/>
              <a:t>Compute</a:t>
            </a:r>
            <a:r>
              <a:rPr lang="de-DE" dirty="0" smtClean="0"/>
              <a:t> linear </a:t>
            </a:r>
            <a:r>
              <a:rPr lang="de-DE" dirty="0" err="1" smtClean="0"/>
              <a:t>wave</a:t>
            </a:r>
            <a:r>
              <a:rPr lang="de-DE" dirty="0" smtClean="0"/>
              <a:t> (LIGKA)</a:t>
            </a:r>
          </a:p>
          <a:p>
            <a:pPr marL="342900" indent="-342900">
              <a:buAutoNum type="arabicPeriod"/>
            </a:pPr>
            <a:endParaRPr lang="de-DE" dirty="0" smtClean="0"/>
          </a:p>
          <a:p>
            <a:r>
              <a:rPr lang="de-DE" dirty="0" smtClean="0"/>
              <a:t>2. </a:t>
            </a:r>
            <a:r>
              <a:rPr lang="de-DE" dirty="0" err="1" smtClean="0"/>
              <a:t>Compute</a:t>
            </a:r>
            <a:r>
              <a:rPr lang="de-DE" dirty="0" smtClean="0"/>
              <a:t> </a:t>
            </a:r>
            <a:r>
              <a:rPr lang="de-DE" dirty="0" err="1" smtClean="0"/>
              <a:t>kinetic</a:t>
            </a:r>
            <a:r>
              <a:rPr lang="de-DE" dirty="0" smtClean="0"/>
              <a:t> </a:t>
            </a:r>
            <a:r>
              <a:rPr lang="de-DE" dirty="0" err="1" smtClean="0"/>
              <a:t>coefficients</a:t>
            </a:r>
            <a:r>
              <a:rPr lang="de-DE" dirty="0" smtClean="0"/>
              <a:t> </a:t>
            </a:r>
            <a:r>
              <a:rPr lang="de-DE" dirty="0" err="1" smtClean="0"/>
              <a:t>for</a:t>
            </a:r>
            <a:r>
              <a:rPr lang="de-DE" dirty="0" smtClean="0"/>
              <a:t> </a:t>
            </a:r>
            <a:r>
              <a:rPr lang="de-DE" dirty="0" err="1" smtClean="0"/>
              <a:t>this</a:t>
            </a:r>
            <a:r>
              <a:rPr lang="de-DE" dirty="0" smtClean="0"/>
              <a:t> </a:t>
            </a:r>
            <a:r>
              <a:rPr lang="de-DE" dirty="0" err="1" smtClean="0"/>
              <a:t>wave</a:t>
            </a:r>
            <a:r>
              <a:rPr lang="de-DE" dirty="0" smtClean="0"/>
              <a:t> (HAGIS)</a:t>
            </a:r>
          </a:p>
          <a:p>
            <a:endParaRPr lang="de-DE" dirty="0" smtClean="0"/>
          </a:p>
          <a:p>
            <a:r>
              <a:rPr lang="de-DE" dirty="0" smtClean="0"/>
              <a:t>3. </a:t>
            </a:r>
            <a:r>
              <a:rPr lang="de-DE" dirty="0" err="1" smtClean="0"/>
              <a:t>Solve</a:t>
            </a:r>
            <a:r>
              <a:rPr lang="de-DE" dirty="0" smtClean="0"/>
              <a:t> PSZS </a:t>
            </a:r>
            <a:r>
              <a:rPr lang="de-DE" dirty="0" err="1" smtClean="0"/>
              <a:t>kinetic</a:t>
            </a:r>
            <a:r>
              <a:rPr lang="de-DE" dirty="0" smtClean="0"/>
              <a:t> </a:t>
            </a:r>
            <a:r>
              <a:rPr lang="de-DE" dirty="0" err="1" smtClean="0"/>
              <a:t>equation</a:t>
            </a:r>
            <a:r>
              <a:rPr lang="de-DE" dirty="0" smtClean="0"/>
              <a:t> (ATEP </a:t>
            </a:r>
            <a:r>
              <a:rPr lang="de-DE" dirty="0" err="1" smtClean="0"/>
              <a:t>code</a:t>
            </a:r>
            <a:r>
              <a:rPr lang="de-DE" dirty="0" smtClean="0"/>
              <a:t>)</a:t>
            </a:r>
          </a:p>
          <a:p>
            <a:endParaRPr lang="de-DE" dirty="0" smtClean="0"/>
          </a:p>
          <a:p>
            <a:r>
              <a:rPr lang="de-DE" dirty="0" smtClean="0"/>
              <a:t>4. </a:t>
            </a:r>
            <a:r>
              <a:rPr lang="de-DE" dirty="0" err="1" smtClean="0"/>
              <a:t>Compute</a:t>
            </a:r>
            <a:r>
              <a:rPr lang="de-DE" dirty="0" smtClean="0"/>
              <a:t> </a:t>
            </a:r>
            <a:r>
              <a:rPr lang="de-DE" dirty="0" err="1" smtClean="0"/>
              <a:t>moments</a:t>
            </a:r>
            <a:r>
              <a:rPr lang="de-DE" dirty="0" smtClean="0"/>
              <a:t> </a:t>
            </a:r>
            <a:r>
              <a:rPr lang="de-DE" dirty="0" err="1" smtClean="0"/>
              <a:t>of</a:t>
            </a:r>
            <a:r>
              <a:rPr lang="de-DE" dirty="0" smtClean="0"/>
              <a:t> </a:t>
            </a:r>
            <a:r>
              <a:rPr lang="de-DE" dirty="0" err="1" smtClean="0"/>
              <a:t>the</a:t>
            </a:r>
            <a:r>
              <a:rPr lang="de-DE" dirty="0"/>
              <a:t> </a:t>
            </a:r>
            <a:r>
              <a:rPr lang="de-DE" dirty="0" smtClean="0"/>
              <a:t>zonal </a:t>
            </a:r>
            <a:r>
              <a:rPr lang="de-DE" dirty="0" err="1" smtClean="0"/>
              <a:t>state</a:t>
            </a:r>
            <a:r>
              <a:rPr lang="de-DE" dirty="0" smtClean="0"/>
              <a:t> F0</a:t>
            </a:r>
            <a:r>
              <a:rPr lang="en-US" dirty="0" smtClean="0"/>
              <a:t> (new density and current </a:t>
            </a:r>
            <a:r>
              <a:rPr lang="en-US" dirty="0" err="1" smtClean="0"/>
              <a:t>profilels</a:t>
            </a:r>
            <a:r>
              <a:rPr lang="en-US" dirty="0" smtClean="0"/>
              <a:t>)</a:t>
            </a:r>
          </a:p>
          <a:p>
            <a:endParaRPr lang="de-DE" dirty="0"/>
          </a:p>
          <a:p>
            <a:r>
              <a:rPr lang="de-DE" dirty="0" smtClean="0"/>
              <a:t>5. </a:t>
            </a:r>
            <a:r>
              <a:rPr lang="de-DE" dirty="0" err="1" smtClean="0"/>
              <a:t>Compute</a:t>
            </a:r>
            <a:r>
              <a:rPr lang="de-DE" dirty="0" smtClean="0"/>
              <a:t> radial </a:t>
            </a:r>
            <a:r>
              <a:rPr lang="de-DE" dirty="0" err="1" smtClean="0"/>
              <a:t>diffusion</a:t>
            </a:r>
            <a:r>
              <a:rPr lang="de-DE" dirty="0" smtClean="0"/>
              <a:t> </a:t>
            </a:r>
            <a:r>
              <a:rPr lang="de-DE" dirty="0" err="1" smtClean="0"/>
              <a:t>coefficient</a:t>
            </a:r>
            <a:endParaRPr lang="de-DE" dirty="0" smtClean="0"/>
          </a:p>
          <a:p>
            <a:r>
              <a:rPr lang="de-DE" dirty="0" smtClean="0"/>
              <a:t>(</a:t>
            </a:r>
            <a:r>
              <a:rPr lang="de-DE" dirty="0" err="1" smtClean="0"/>
              <a:t>for</a:t>
            </a:r>
            <a:r>
              <a:rPr lang="de-DE" dirty="0" smtClean="0"/>
              <a:t> a </a:t>
            </a:r>
            <a:r>
              <a:rPr lang="de-DE" dirty="0" err="1" smtClean="0"/>
              <a:t>transport</a:t>
            </a:r>
            <a:r>
              <a:rPr lang="de-DE" dirty="0" smtClean="0"/>
              <a:t> </a:t>
            </a:r>
            <a:r>
              <a:rPr lang="de-DE" dirty="0" err="1" smtClean="0"/>
              <a:t>code</a:t>
            </a:r>
            <a:r>
              <a:rPr lang="de-DE" dirty="0" smtClean="0"/>
              <a:t>)</a:t>
            </a:r>
          </a:p>
        </p:txBody>
      </p:sp>
      <p:pic>
        <p:nvPicPr>
          <p:cNvPr id="13" name="Grafik 12"/>
          <p:cNvPicPr>
            <a:picLocks noChangeAspect="1"/>
          </p:cNvPicPr>
          <p:nvPr/>
        </p:nvPicPr>
        <p:blipFill>
          <a:blip r:embed="rId6"/>
          <a:stretch>
            <a:fillRect/>
          </a:stretch>
        </p:blipFill>
        <p:spPr>
          <a:xfrm>
            <a:off x="3749752" y="833825"/>
            <a:ext cx="2478432" cy="578951"/>
          </a:xfrm>
          <a:prstGeom prst="rect">
            <a:avLst/>
          </a:prstGeom>
        </p:spPr>
      </p:pic>
      <p:pic>
        <p:nvPicPr>
          <p:cNvPr id="19" name="Grafik 18"/>
          <p:cNvPicPr>
            <a:picLocks noChangeAspect="1"/>
          </p:cNvPicPr>
          <p:nvPr/>
        </p:nvPicPr>
        <p:blipFill>
          <a:blip r:embed="rId7"/>
          <a:stretch>
            <a:fillRect/>
          </a:stretch>
        </p:blipFill>
        <p:spPr>
          <a:xfrm>
            <a:off x="6876256" y="836712"/>
            <a:ext cx="2118392" cy="509487"/>
          </a:xfrm>
          <a:prstGeom prst="rect">
            <a:avLst/>
          </a:prstGeom>
        </p:spPr>
      </p:pic>
      <p:sp>
        <p:nvSpPr>
          <p:cNvPr id="20" name="Textfeld 19"/>
          <p:cNvSpPr txBox="1"/>
          <p:nvPr/>
        </p:nvSpPr>
        <p:spPr>
          <a:xfrm>
            <a:off x="3386758" y="836712"/>
            <a:ext cx="321146" cy="584775"/>
          </a:xfrm>
          <a:prstGeom prst="rect">
            <a:avLst/>
          </a:prstGeom>
          <a:noFill/>
        </p:spPr>
        <p:txBody>
          <a:bodyPr wrap="square" rtlCol="0">
            <a:spAutoFit/>
          </a:bodyPr>
          <a:lstStyle/>
          <a:p>
            <a:r>
              <a:rPr lang="de-DE" sz="3200" b="1" dirty="0" smtClean="0">
                <a:solidFill>
                  <a:srgbClr val="0070C0"/>
                </a:solidFill>
              </a:rPr>
              <a:t>+</a:t>
            </a:r>
            <a:endParaRPr lang="en-US" sz="3200" b="1" dirty="0">
              <a:solidFill>
                <a:srgbClr val="0070C0"/>
              </a:solidFill>
            </a:endParaRPr>
          </a:p>
        </p:txBody>
      </p:sp>
      <p:sp>
        <p:nvSpPr>
          <p:cNvPr id="21" name="Textfeld 20"/>
          <p:cNvSpPr txBox="1"/>
          <p:nvPr/>
        </p:nvSpPr>
        <p:spPr>
          <a:xfrm>
            <a:off x="6156176" y="836712"/>
            <a:ext cx="761928" cy="584775"/>
          </a:xfrm>
          <a:prstGeom prst="rect">
            <a:avLst/>
          </a:prstGeom>
          <a:noFill/>
        </p:spPr>
        <p:txBody>
          <a:bodyPr wrap="square" rtlCol="0">
            <a:spAutoFit/>
          </a:bodyPr>
          <a:lstStyle/>
          <a:p>
            <a:r>
              <a:rPr lang="de-DE" sz="3200" b="1" dirty="0" smtClean="0">
                <a:solidFill>
                  <a:srgbClr val="0070C0"/>
                </a:solidFill>
              </a:rPr>
              <a:t> =&gt;</a:t>
            </a:r>
            <a:endParaRPr lang="en-US" sz="3200" b="1" dirty="0">
              <a:solidFill>
                <a:srgbClr val="0070C0"/>
              </a:solidFill>
            </a:endParaRPr>
          </a:p>
        </p:txBody>
      </p:sp>
      <p:pic>
        <p:nvPicPr>
          <p:cNvPr id="31" name="Grafik 30"/>
          <p:cNvPicPr>
            <a:picLocks noChangeAspect="1"/>
          </p:cNvPicPr>
          <p:nvPr/>
        </p:nvPicPr>
        <p:blipFill>
          <a:blip r:embed="rId8"/>
          <a:stretch>
            <a:fillRect/>
          </a:stretch>
        </p:blipFill>
        <p:spPr>
          <a:xfrm>
            <a:off x="9192344" y="4107329"/>
            <a:ext cx="2933524" cy="1774273"/>
          </a:xfrm>
          <a:prstGeom prst="rect">
            <a:avLst/>
          </a:prstGeom>
        </p:spPr>
      </p:pic>
      <p:sp>
        <p:nvSpPr>
          <p:cNvPr id="15" name="Textfeld 14"/>
          <p:cNvSpPr txBox="1"/>
          <p:nvPr/>
        </p:nvSpPr>
        <p:spPr>
          <a:xfrm>
            <a:off x="9065120" y="2350786"/>
            <a:ext cx="3060747" cy="1477328"/>
          </a:xfrm>
          <a:prstGeom prst="rect">
            <a:avLst/>
          </a:prstGeom>
          <a:noFill/>
        </p:spPr>
        <p:txBody>
          <a:bodyPr wrap="square" rtlCol="0">
            <a:spAutoFit/>
          </a:bodyPr>
          <a:lstStyle/>
          <a:p>
            <a:r>
              <a:rPr lang="de-DE" dirty="0" err="1" smtClean="0"/>
              <a:t>Based</a:t>
            </a:r>
            <a:r>
              <a:rPr lang="de-DE" dirty="0" smtClean="0"/>
              <a:t> on </a:t>
            </a:r>
            <a:r>
              <a:rPr lang="de-DE" b="1" dirty="0" err="1" smtClean="0"/>
              <a:t>nonlinear</a:t>
            </a:r>
            <a:r>
              <a:rPr lang="de-DE" dirty="0" smtClean="0"/>
              <a:t> </a:t>
            </a:r>
            <a:r>
              <a:rPr lang="de-DE" dirty="0" err="1" smtClean="0"/>
              <a:t>theory</a:t>
            </a:r>
            <a:r>
              <a:rPr lang="de-DE" dirty="0" smtClean="0"/>
              <a:t>: </a:t>
            </a:r>
          </a:p>
          <a:p>
            <a:r>
              <a:rPr lang="de-DE" dirty="0" err="1" smtClean="0"/>
              <a:t>phase</a:t>
            </a:r>
            <a:r>
              <a:rPr lang="de-DE" dirty="0" smtClean="0"/>
              <a:t> </a:t>
            </a:r>
            <a:r>
              <a:rPr lang="de-DE" dirty="0" err="1"/>
              <a:t>space</a:t>
            </a:r>
            <a:r>
              <a:rPr lang="de-DE" dirty="0"/>
              <a:t> zonal </a:t>
            </a:r>
            <a:r>
              <a:rPr lang="de-DE" dirty="0" err="1"/>
              <a:t>structures</a:t>
            </a:r>
            <a:r>
              <a:rPr lang="de-DE" dirty="0"/>
              <a:t> </a:t>
            </a:r>
            <a:r>
              <a:rPr lang="de-DE" dirty="0" err="1"/>
              <a:t>and</a:t>
            </a:r>
            <a:r>
              <a:rPr lang="de-DE" dirty="0"/>
              <a:t> </a:t>
            </a:r>
            <a:r>
              <a:rPr lang="de-DE" dirty="0" err="1"/>
              <a:t>transport</a:t>
            </a:r>
            <a:r>
              <a:rPr lang="de-DE" dirty="0"/>
              <a:t> </a:t>
            </a:r>
            <a:r>
              <a:rPr lang="de-DE" dirty="0" err="1"/>
              <a:t>theory</a:t>
            </a:r>
            <a:r>
              <a:rPr lang="de-DE" dirty="0"/>
              <a:t>, </a:t>
            </a:r>
            <a:r>
              <a:rPr lang="de-DE" dirty="0" err="1"/>
              <a:t>Dyson-Schrödinger</a:t>
            </a:r>
            <a:r>
              <a:rPr lang="de-DE" dirty="0"/>
              <a:t> </a:t>
            </a:r>
            <a:r>
              <a:rPr lang="de-DE" dirty="0" err="1" smtClean="0"/>
              <a:t>model</a:t>
            </a:r>
            <a:r>
              <a:rPr lang="de-DE" dirty="0" smtClean="0"/>
              <a:t> …</a:t>
            </a:r>
            <a:endParaRPr lang="en-US" dirty="0"/>
          </a:p>
          <a:p>
            <a:endParaRPr lang="en-US" dirty="0"/>
          </a:p>
        </p:txBody>
      </p:sp>
      <p:cxnSp>
        <p:nvCxnSpPr>
          <p:cNvPr id="6" name="Gerade Verbindung mit Pfeil 5"/>
          <p:cNvCxnSpPr/>
          <p:nvPr/>
        </p:nvCxnSpPr>
        <p:spPr>
          <a:xfrm flipV="1">
            <a:off x="2344688" y="2902464"/>
            <a:ext cx="1152128" cy="72391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p:cNvCxnSpPr/>
          <p:nvPr/>
        </p:nvCxnSpPr>
        <p:spPr>
          <a:xfrm>
            <a:off x="1963086" y="4869160"/>
            <a:ext cx="1508555" cy="74828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9928756" y="1245903"/>
            <a:ext cx="1999892" cy="707886"/>
          </a:xfrm>
          <a:prstGeom prst="rect">
            <a:avLst/>
          </a:prstGeom>
          <a:noFill/>
        </p:spPr>
        <p:txBody>
          <a:bodyPr wrap="square" rtlCol="0">
            <a:spAutoFit/>
          </a:bodyPr>
          <a:lstStyle/>
          <a:p>
            <a:r>
              <a:rPr lang="de-DE" sz="2000" b="1" dirty="0" smtClean="0">
                <a:solidFill>
                  <a:schemeClr val="tx2"/>
                </a:solidFill>
              </a:rPr>
              <a:t>PSZS </a:t>
            </a:r>
            <a:r>
              <a:rPr lang="de-DE" sz="2000" b="1" dirty="0" err="1" smtClean="0">
                <a:solidFill>
                  <a:schemeClr val="tx2"/>
                </a:solidFill>
              </a:rPr>
              <a:t>compared</a:t>
            </a:r>
            <a:r>
              <a:rPr lang="de-DE" sz="2000" b="1" dirty="0" smtClean="0">
                <a:solidFill>
                  <a:schemeClr val="tx2"/>
                </a:solidFill>
              </a:rPr>
              <a:t> </a:t>
            </a:r>
            <a:r>
              <a:rPr lang="de-DE" sz="2000" b="1" dirty="0" err="1" smtClean="0">
                <a:solidFill>
                  <a:schemeClr val="tx2"/>
                </a:solidFill>
              </a:rPr>
              <a:t>with</a:t>
            </a:r>
            <a:r>
              <a:rPr lang="de-DE" sz="2000" b="1" dirty="0" smtClean="0">
                <a:solidFill>
                  <a:schemeClr val="tx2"/>
                </a:solidFill>
              </a:rPr>
              <a:t> ORB5 (ITER)</a:t>
            </a:r>
            <a:endParaRPr lang="en-US" sz="2000" b="1" dirty="0">
              <a:solidFill>
                <a:schemeClr val="tx2"/>
              </a:solidFill>
            </a:endParaRPr>
          </a:p>
        </p:txBody>
      </p:sp>
    </p:spTree>
    <p:extLst>
      <p:ext uri="{BB962C8B-B14F-4D97-AF65-F5344CB8AC3E}">
        <p14:creationId xmlns:p14="http://schemas.microsoft.com/office/powerpoint/2010/main" val="26061635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46856"/>
            <a:ext cx="11017224" cy="573832"/>
          </a:xfrm>
        </p:spPr>
        <p:txBody>
          <a:bodyPr/>
          <a:lstStyle/>
          <a:p>
            <a:r>
              <a:rPr lang="fr-FR" dirty="0" smtClean="0"/>
              <a:t>TSVV-G: future </a:t>
            </a:r>
            <a:r>
              <a:rPr lang="fr-FR" dirty="0" err="1" smtClean="0"/>
              <a:t>steps</a:t>
            </a:r>
            <a:r>
              <a:rPr lang="fr-FR" dirty="0" smtClean="0"/>
              <a:t> for </a:t>
            </a:r>
            <a:r>
              <a:rPr lang="fr-FR" dirty="0" err="1" smtClean="0"/>
              <a:t>theory</a:t>
            </a:r>
            <a:r>
              <a:rPr lang="fr-FR" dirty="0" smtClean="0"/>
              <a:t> and </a:t>
            </a:r>
            <a:r>
              <a:rPr lang="fr-FR" dirty="0" err="1" smtClean="0"/>
              <a:t>reduced</a:t>
            </a:r>
            <a:r>
              <a:rPr lang="fr-FR" dirty="0" smtClean="0"/>
              <a:t>-model </a:t>
            </a:r>
            <a:r>
              <a:rPr lang="fr-FR" dirty="0" err="1" smtClean="0"/>
              <a:t>computing</a:t>
            </a:r>
            <a:r>
              <a:rPr lang="fr-FR" dirty="0" smtClean="0"/>
              <a:t> (ATEP, EP-WF)</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33</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sp>
        <p:nvSpPr>
          <p:cNvPr id="3" name="Textfeld 2"/>
          <p:cNvSpPr txBox="1"/>
          <p:nvPr/>
        </p:nvSpPr>
        <p:spPr>
          <a:xfrm>
            <a:off x="2135560" y="4050938"/>
            <a:ext cx="9577064" cy="1754326"/>
          </a:xfrm>
          <a:prstGeom prst="rect">
            <a:avLst/>
          </a:prstGeom>
          <a:noFill/>
        </p:spPr>
        <p:txBody>
          <a:bodyPr wrap="square" rtlCol="0">
            <a:spAutoFit/>
          </a:bodyPr>
          <a:lstStyle/>
          <a:p>
            <a:r>
              <a:rPr lang="de-DE" b="1" dirty="0" smtClean="0"/>
              <a:t>			REDUCED MODELS:</a:t>
            </a:r>
            <a:endParaRPr lang="de-DE" dirty="0" smtClean="0"/>
          </a:p>
          <a:p>
            <a:pPr marL="285750" indent="-285750">
              <a:buFont typeface="Arial" panose="020B0604020202020204" pitchFamily="34" charset="0"/>
              <a:buChar char="•"/>
            </a:pPr>
            <a:r>
              <a:rPr lang="de-DE" dirty="0" err="1" smtClean="0"/>
              <a:t>Extending</a:t>
            </a:r>
            <a:r>
              <a:rPr lang="de-DE" dirty="0" smtClean="0"/>
              <a:t> </a:t>
            </a:r>
            <a:r>
              <a:rPr lang="de-DE" dirty="0" err="1" smtClean="0"/>
              <a:t>models</a:t>
            </a:r>
            <a:r>
              <a:rPr lang="de-DE" dirty="0" smtClean="0"/>
              <a:t> </a:t>
            </a:r>
            <a:r>
              <a:rPr lang="de-DE" dirty="0" err="1" smtClean="0"/>
              <a:t>to</a:t>
            </a:r>
            <a:r>
              <a:rPr lang="de-DE" dirty="0" smtClean="0"/>
              <a:t> </a:t>
            </a:r>
            <a:r>
              <a:rPr lang="de-DE" dirty="0" err="1" smtClean="0"/>
              <a:t>transport</a:t>
            </a:r>
            <a:r>
              <a:rPr lang="de-DE" dirty="0" smtClean="0"/>
              <a:t> time </a:t>
            </a:r>
            <a:r>
              <a:rPr lang="de-DE" dirty="0" err="1" smtClean="0"/>
              <a:t>scales</a:t>
            </a:r>
            <a:r>
              <a:rPr lang="de-DE" dirty="0" smtClean="0"/>
              <a:t>, zonal </a:t>
            </a:r>
            <a:r>
              <a:rPr lang="de-DE" dirty="0" err="1" smtClean="0"/>
              <a:t>structures</a:t>
            </a:r>
            <a:endParaRPr lang="de-DE" dirty="0" smtClean="0"/>
          </a:p>
          <a:p>
            <a:pPr marL="285750" indent="-285750">
              <a:buFont typeface="Arial" panose="020B0604020202020204" pitchFamily="34" charset="0"/>
              <a:buChar char="•"/>
            </a:pPr>
            <a:r>
              <a:rPr lang="de-DE" dirty="0" smtClean="0"/>
              <a:t>Integration </a:t>
            </a:r>
            <a:r>
              <a:rPr lang="de-DE" dirty="0" err="1" smtClean="0"/>
              <a:t>with</a:t>
            </a:r>
            <a:r>
              <a:rPr lang="de-DE" dirty="0" smtClean="0"/>
              <a:t> EUROfusion </a:t>
            </a:r>
            <a:r>
              <a:rPr lang="de-DE" dirty="0" err="1" smtClean="0"/>
              <a:t>tools</a:t>
            </a:r>
            <a:r>
              <a:rPr lang="de-DE" dirty="0" smtClean="0"/>
              <a:t> (</a:t>
            </a:r>
            <a:r>
              <a:rPr lang="de-DE" dirty="0" err="1" smtClean="0"/>
              <a:t>transport</a:t>
            </a:r>
            <a:r>
              <a:rPr lang="de-DE" dirty="0" smtClean="0"/>
              <a:t> </a:t>
            </a:r>
            <a:r>
              <a:rPr lang="de-DE" dirty="0" err="1" smtClean="0"/>
              <a:t>codes</a:t>
            </a:r>
            <a:r>
              <a:rPr lang="de-DE" dirty="0" smtClean="0"/>
              <a:t> </a:t>
            </a:r>
            <a:r>
              <a:rPr lang="de-DE" dirty="0" err="1" smtClean="0"/>
              <a:t>etc</a:t>
            </a:r>
            <a:r>
              <a:rPr lang="de-DE" dirty="0" smtClean="0"/>
              <a:t>) via IMAS-IDS</a:t>
            </a:r>
          </a:p>
          <a:p>
            <a:pPr marL="285750" indent="-285750">
              <a:buFont typeface="Arial" panose="020B0604020202020204" pitchFamily="34" charset="0"/>
              <a:buChar char="•"/>
            </a:pPr>
            <a:r>
              <a:rPr lang="de-DE" dirty="0" err="1" smtClean="0"/>
              <a:t>Applications</a:t>
            </a:r>
            <a:r>
              <a:rPr lang="de-DE" dirty="0" smtClean="0"/>
              <a:t> </a:t>
            </a:r>
            <a:r>
              <a:rPr lang="de-DE" dirty="0" err="1" smtClean="0"/>
              <a:t>to</a:t>
            </a:r>
            <a:r>
              <a:rPr lang="de-DE" dirty="0" smtClean="0"/>
              <a:t> </a:t>
            </a:r>
            <a:r>
              <a:rPr lang="de-DE" dirty="0" err="1" smtClean="0"/>
              <a:t>optimization</a:t>
            </a:r>
            <a:r>
              <a:rPr lang="de-DE" dirty="0" smtClean="0"/>
              <a:t> </a:t>
            </a:r>
            <a:r>
              <a:rPr lang="de-DE" dirty="0" err="1" smtClean="0"/>
              <a:t>of</a:t>
            </a:r>
            <a:r>
              <a:rPr lang="de-DE" dirty="0" smtClean="0"/>
              <a:t> </a:t>
            </a:r>
            <a:r>
              <a:rPr lang="de-DE" dirty="0" err="1" smtClean="0"/>
              <a:t>burning</a:t>
            </a:r>
            <a:r>
              <a:rPr lang="de-DE" dirty="0" smtClean="0"/>
              <a:t>-plasma </a:t>
            </a:r>
            <a:r>
              <a:rPr lang="de-DE" dirty="0" err="1" smtClean="0"/>
              <a:t>regimes</a:t>
            </a:r>
            <a:r>
              <a:rPr lang="de-DE" dirty="0" smtClean="0"/>
              <a:t> (</a:t>
            </a:r>
            <a:r>
              <a:rPr lang="de-DE" b="1" dirty="0" err="1" smtClean="0"/>
              <a:t>collaboration</a:t>
            </a:r>
            <a:r>
              <a:rPr lang="de-DE" b="1" dirty="0" smtClean="0"/>
              <a:t> </a:t>
            </a:r>
            <a:r>
              <a:rPr lang="de-DE" b="1" dirty="0" err="1" smtClean="0"/>
              <a:t>with</a:t>
            </a:r>
            <a:r>
              <a:rPr lang="de-DE" b="1" dirty="0" smtClean="0"/>
              <a:t> DEMO Central Team</a:t>
            </a:r>
            <a:r>
              <a:rPr lang="de-DE" dirty="0" smtClean="0"/>
              <a:t>)</a:t>
            </a:r>
          </a:p>
          <a:p>
            <a:pPr marL="285750" indent="-285750">
              <a:buFont typeface="Arial" panose="020B0604020202020204" pitchFamily="34" charset="0"/>
              <a:buChar char="•"/>
            </a:pPr>
            <a:r>
              <a:rPr lang="de-DE" b="1" dirty="0" err="1" smtClean="0"/>
              <a:t>Applications</a:t>
            </a:r>
            <a:r>
              <a:rPr lang="de-DE" b="1" dirty="0" smtClean="0"/>
              <a:t> </a:t>
            </a:r>
            <a:r>
              <a:rPr lang="de-DE" b="1" dirty="0" err="1" smtClean="0"/>
              <a:t>to</a:t>
            </a:r>
            <a:r>
              <a:rPr lang="de-DE" b="1" dirty="0" smtClean="0"/>
              <a:t> </a:t>
            </a:r>
            <a:r>
              <a:rPr lang="de-DE" b="1" dirty="0" err="1" smtClean="0"/>
              <a:t>experiments</a:t>
            </a:r>
            <a:r>
              <a:rPr lang="de-DE" dirty="0" smtClean="0"/>
              <a:t> (</a:t>
            </a:r>
            <a:r>
              <a:rPr lang="de-DE" dirty="0" err="1" smtClean="0"/>
              <a:t>past</a:t>
            </a:r>
            <a:r>
              <a:rPr lang="de-DE" dirty="0" smtClean="0"/>
              <a:t>, </a:t>
            </a:r>
            <a:r>
              <a:rPr lang="de-DE" dirty="0" err="1" smtClean="0"/>
              <a:t>ongoing</a:t>
            </a:r>
            <a:r>
              <a:rPr lang="de-DE" dirty="0" smtClean="0"/>
              <a:t>, </a:t>
            </a:r>
            <a:r>
              <a:rPr lang="de-DE" dirty="0" err="1" smtClean="0"/>
              <a:t>and</a:t>
            </a:r>
            <a:r>
              <a:rPr lang="de-DE" dirty="0" smtClean="0"/>
              <a:t> </a:t>
            </a:r>
            <a:r>
              <a:rPr lang="de-DE" dirty="0" err="1" smtClean="0"/>
              <a:t>planned</a:t>
            </a:r>
            <a:r>
              <a:rPr lang="de-DE" dirty="0" smtClean="0"/>
              <a:t>): JT60-SA, ASDEX-U, JET, ITER, BEST</a:t>
            </a:r>
          </a:p>
          <a:p>
            <a:pPr marL="285750" indent="-285750">
              <a:buFont typeface="Arial" panose="020B0604020202020204" pitchFamily="34" charset="0"/>
              <a:buChar char="•"/>
            </a:pPr>
            <a:r>
              <a:rPr lang="de-DE" b="1" dirty="0" err="1" smtClean="0"/>
              <a:t>Connecting</a:t>
            </a:r>
            <a:r>
              <a:rPr lang="de-DE" b="1" dirty="0" smtClean="0"/>
              <a:t> TSVV-G </a:t>
            </a:r>
            <a:r>
              <a:rPr lang="de-DE" b="1" dirty="0" err="1" smtClean="0"/>
              <a:t>activities</a:t>
            </a:r>
            <a:r>
              <a:rPr lang="de-DE" b="1" dirty="0" smtClean="0"/>
              <a:t> (EP-WF/ATEP </a:t>
            </a:r>
            <a:r>
              <a:rPr lang="de-DE" b="1" dirty="0" err="1" smtClean="0"/>
              <a:t>code</a:t>
            </a:r>
            <a:r>
              <a:rPr lang="de-DE" b="1" dirty="0" smtClean="0"/>
              <a:t>) </a:t>
            </a:r>
            <a:r>
              <a:rPr lang="de-DE" b="1" dirty="0" err="1" smtClean="0"/>
              <a:t>to</a:t>
            </a:r>
            <a:r>
              <a:rPr lang="de-DE" b="1" dirty="0" smtClean="0"/>
              <a:t> </a:t>
            </a:r>
            <a:r>
              <a:rPr lang="de-DE" b="1" dirty="0" err="1" smtClean="0"/>
              <a:t>burning</a:t>
            </a:r>
            <a:r>
              <a:rPr lang="de-DE" b="1" dirty="0" smtClean="0"/>
              <a:t>-plasma </a:t>
            </a:r>
            <a:r>
              <a:rPr lang="de-DE" b="1" dirty="0" err="1" smtClean="0"/>
              <a:t>operation</a:t>
            </a:r>
            <a:r>
              <a:rPr lang="de-DE" b="1" dirty="0" smtClean="0"/>
              <a:t> </a:t>
            </a:r>
            <a:r>
              <a:rPr lang="de-DE" b="1" dirty="0" err="1" smtClean="0"/>
              <a:t>planning</a:t>
            </a:r>
            <a:endParaRPr lang="en-US" b="1" dirty="0"/>
          </a:p>
        </p:txBody>
      </p:sp>
      <p:sp>
        <p:nvSpPr>
          <p:cNvPr id="6" name="Textfeld 5"/>
          <p:cNvSpPr txBox="1"/>
          <p:nvPr/>
        </p:nvSpPr>
        <p:spPr>
          <a:xfrm>
            <a:off x="263352" y="1412776"/>
            <a:ext cx="9289032" cy="1477328"/>
          </a:xfrm>
          <a:prstGeom prst="rect">
            <a:avLst/>
          </a:prstGeom>
          <a:noFill/>
        </p:spPr>
        <p:txBody>
          <a:bodyPr wrap="square" rtlCol="0">
            <a:spAutoFit/>
          </a:bodyPr>
          <a:lstStyle/>
          <a:p>
            <a:r>
              <a:rPr lang="de-DE" dirty="0"/>
              <a:t>	</a:t>
            </a:r>
            <a:r>
              <a:rPr lang="de-DE" dirty="0" smtClean="0"/>
              <a:t>		</a:t>
            </a:r>
            <a:r>
              <a:rPr lang="de-DE" b="1" dirty="0" smtClean="0"/>
              <a:t>THEORY:</a:t>
            </a:r>
          </a:p>
          <a:p>
            <a:pPr marL="285750" indent="-285750">
              <a:buFont typeface="Arial" panose="020B0604020202020204" pitchFamily="34" charset="0"/>
              <a:buChar char="•"/>
            </a:pPr>
            <a:r>
              <a:rPr lang="de-DE" dirty="0" err="1" smtClean="0"/>
              <a:t>Role</a:t>
            </a:r>
            <a:r>
              <a:rPr lang="de-DE" dirty="0" smtClean="0"/>
              <a:t> </a:t>
            </a:r>
            <a:r>
              <a:rPr lang="de-DE" dirty="0" err="1" smtClean="0"/>
              <a:t>of</a:t>
            </a:r>
            <a:r>
              <a:rPr lang="de-DE" dirty="0" smtClean="0"/>
              <a:t> </a:t>
            </a:r>
            <a:r>
              <a:rPr lang="de-DE" dirty="0" err="1" smtClean="0"/>
              <a:t>the</a:t>
            </a:r>
            <a:r>
              <a:rPr lang="de-DE" dirty="0" smtClean="0"/>
              <a:t> </a:t>
            </a:r>
            <a:r>
              <a:rPr lang="de-DE" dirty="0" err="1" smtClean="0"/>
              <a:t>amipolarity</a:t>
            </a:r>
            <a:r>
              <a:rPr lang="de-DE" dirty="0" smtClean="0"/>
              <a:t> in </a:t>
            </a:r>
            <a:r>
              <a:rPr lang="de-DE" dirty="0" err="1" smtClean="0"/>
              <a:t>Alfvenic</a:t>
            </a:r>
            <a:r>
              <a:rPr lang="de-DE" dirty="0" smtClean="0"/>
              <a:t> </a:t>
            </a:r>
            <a:r>
              <a:rPr lang="de-DE" dirty="0" err="1" smtClean="0"/>
              <a:t>mode</a:t>
            </a:r>
            <a:r>
              <a:rPr lang="de-DE" dirty="0" smtClean="0"/>
              <a:t> </a:t>
            </a:r>
            <a:r>
              <a:rPr lang="de-DE" dirty="0" err="1" smtClean="0"/>
              <a:t>saturation</a:t>
            </a:r>
            <a:r>
              <a:rPr lang="de-DE" dirty="0" smtClean="0"/>
              <a:t> (fast-</a:t>
            </a:r>
            <a:r>
              <a:rPr lang="de-DE" dirty="0" err="1" smtClean="0"/>
              <a:t>ion</a:t>
            </a:r>
            <a:r>
              <a:rPr lang="de-DE" dirty="0"/>
              <a:t> </a:t>
            </a:r>
            <a:r>
              <a:rPr lang="de-DE" dirty="0" smtClean="0"/>
              <a:t>vs</a:t>
            </a:r>
            <a:r>
              <a:rPr lang="de-DE" dirty="0"/>
              <a:t>.</a:t>
            </a:r>
            <a:r>
              <a:rPr lang="de-DE" dirty="0" smtClean="0"/>
              <a:t> bulk-plasma </a:t>
            </a:r>
            <a:r>
              <a:rPr lang="de-DE" dirty="0" err="1" smtClean="0"/>
              <a:t>nonlinearities</a:t>
            </a:r>
            <a:r>
              <a:rPr lang="de-DE" dirty="0" smtClean="0"/>
              <a:t>) </a:t>
            </a:r>
          </a:p>
          <a:p>
            <a:pPr marL="285750" indent="-285750">
              <a:buFont typeface="Arial" panose="020B0604020202020204" pitchFamily="34" charset="0"/>
              <a:buChar char="•"/>
            </a:pPr>
            <a:r>
              <a:rPr lang="de-DE" dirty="0" err="1" smtClean="0"/>
              <a:t>Analytic</a:t>
            </a:r>
            <a:r>
              <a:rPr lang="de-DE" dirty="0" smtClean="0"/>
              <a:t> </a:t>
            </a:r>
            <a:r>
              <a:rPr lang="de-DE" dirty="0" err="1" smtClean="0"/>
              <a:t>treatment</a:t>
            </a:r>
            <a:r>
              <a:rPr lang="de-DE" dirty="0" smtClean="0"/>
              <a:t> </a:t>
            </a:r>
            <a:r>
              <a:rPr lang="de-DE" dirty="0" err="1" smtClean="0"/>
              <a:t>of</a:t>
            </a:r>
            <a:r>
              <a:rPr lang="de-DE" dirty="0" smtClean="0"/>
              <a:t> </a:t>
            </a:r>
            <a:r>
              <a:rPr lang="de-DE" dirty="0" err="1" smtClean="0"/>
              <a:t>phase-space</a:t>
            </a:r>
            <a:r>
              <a:rPr lang="de-DE" dirty="0" smtClean="0"/>
              <a:t> </a:t>
            </a:r>
            <a:r>
              <a:rPr lang="de-DE" dirty="0" err="1" smtClean="0"/>
              <a:t>fluxes</a:t>
            </a:r>
            <a:r>
              <a:rPr lang="de-DE" dirty="0" smtClean="0"/>
              <a:t> in </a:t>
            </a:r>
            <a:r>
              <a:rPr lang="de-DE" dirty="0" err="1" smtClean="0"/>
              <a:t>nonlinear</a:t>
            </a:r>
            <a:r>
              <a:rPr lang="de-DE" dirty="0" smtClean="0"/>
              <a:t> TAE </a:t>
            </a:r>
            <a:r>
              <a:rPr lang="de-DE" dirty="0" err="1" smtClean="0"/>
              <a:t>dynamics</a:t>
            </a:r>
            <a:r>
              <a:rPr lang="de-DE" dirty="0" smtClean="0"/>
              <a:t>, in </a:t>
            </a:r>
            <a:r>
              <a:rPr lang="de-DE" dirty="0" err="1" smtClean="0"/>
              <a:t>presence</a:t>
            </a:r>
            <a:r>
              <a:rPr lang="de-DE" dirty="0" smtClean="0"/>
              <a:t> </a:t>
            </a:r>
            <a:r>
              <a:rPr lang="de-DE" dirty="0" err="1" smtClean="0"/>
              <a:t>of</a:t>
            </a:r>
            <a:r>
              <a:rPr lang="de-DE" dirty="0" smtClean="0"/>
              <a:t> </a:t>
            </a:r>
            <a:r>
              <a:rPr lang="de-DE" dirty="0" err="1" smtClean="0"/>
              <a:t>turbulence</a:t>
            </a:r>
            <a:endParaRPr lang="de-DE" dirty="0" smtClean="0"/>
          </a:p>
          <a:p>
            <a:pPr marL="285750" indent="-285750">
              <a:buFont typeface="Arial" panose="020B0604020202020204" pitchFamily="34" charset="0"/>
              <a:buChar char="•"/>
            </a:pPr>
            <a:r>
              <a:rPr lang="de-DE" dirty="0" smtClean="0"/>
              <a:t>Zonal </a:t>
            </a:r>
            <a:r>
              <a:rPr lang="de-DE" dirty="0" err="1" smtClean="0"/>
              <a:t>flow</a:t>
            </a:r>
            <a:r>
              <a:rPr lang="de-DE" dirty="0" smtClean="0"/>
              <a:t> </a:t>
            </a:r>
            <a:r>
              <a:rPr lang="de-DE" dirty="0" err="1" smtClean="0"/>
              <a:t>generation</a:t>
            </a:r>
            <a:r>
              <a:rPr lang="de-DE" dirty="0" smtClean="0"/>
              <a:t> </a:t>
            </a:r>
            <a:r>
              <a:rPr lang="de-DE" dirty="0" err="1" smtClean="0"/>
              <a:t>by</a:t>
            </a:r>
            <a:r>
              <a:rPr lang="de-DE" dirty="0" smtClean="0"/>
              <a:t>  Alfven Eigenmodes (</a:t>
            </a:r>
            <a:r>
              <a:rPr lang="de-DE" dirty="0" err="1" smtClean="0"/>
              <a:t>modulational</a:t>
            </a:r>
            <a:r>
              <a:rPr lang="de-DE" dirty="0" smtClean="0"/>
              <a:t> vs. beat-</a:t>
            </a:r>
            <a:r>
              <a:rPr lang="de-DE" dirty="0" err="1" smtClean="0"/>
              <a:t>driven</a:t>
            </a:r>
            <a:r>
              <a:rPr lang="de-DE" dirty="0" smtClean="0"/>
              <a:t> </a:t>
            </a:r>
            <a:r>
              <a:rPr lang="de-DE" dirty="0" err="1" smtClean="0"/>
              <a:t>regimes</a:t>
            </a:r>
            <a:r>
              <a:rPr lang="de-DE" dirty="0" smtClean="0"/>
              <a:t>)</a:t>
            </a:r>
          </a:p>
          <a:p>
            <a:pPr marL="285750" indent="-285750">
              <a:buFont typeface="Arial" panose="020B0604020202020204" pitchFamily="34" charset="0"/>
              <a:buChar char="•"/>
            </a:pPr>
            <a:r>
              <a:rPr lang="de-DE" dirty="0" err="1" smtClean="0"/>
              <a:t>Chirping</a:t>
            </a:r>
            <a:r>
              <a:rPr lang="de-DE" dirty="0" smtClean="0"/>
              <a:t> </a:t>
            </a:r>
            <a:r>
              <a:rPr lang="de-DE" dirty="0" err="1" smtClean="0"/>
              <a:t>and</a:t>
            </a:r>
            <a:r>
              <a:rPr lang="de-DE" dirty="0" smtClean="0"/>
              <a:t> </a:t>
            </a:r>
            <a:r>
              <a:rPr lang="de-DE" dirty="0" err="1" smtClean="0"/>
              <a:t>saturation</a:t>
            </a:r>
            <a:r>
              <a:rPr lang="de-DE" dirty="0" smtClean="0"/>
              <a:t>: </a:t>
            </a:r>
            <a:r>
              <a:rPr lang="de-DE" dirty="0" err="1" smtClean="0"/>
              <a:t>scalings</a:t>
            </a:r>
            <a:r>
              <a:rPr lang="de-DE" dirty="0" smtClean="0"/>
              <a:t> </a:t>
            </a:r>
            <a:r>
              <a:rPr lang="de-DE" dirty="0" err="1" smtClean="0"/>
              <a:t>with</a:t>
            </a:r>
            <a:r>
              <a:rPr lang="de-DE" dirty="0" smtClean="0"/>
              <a:t> </a:t>
            </a:r>
            <a:r>
              <a:rPr lang="de-DE" dirty="0" err="1" smtClean="0"/>
              <a:t>the</a:t>
            </a:r>
            <a:r>
              <a:rPr lang="de-DE" dirty="0" smtClean="0"/>
              <a:t> </a:t>
            </a:r>
            <a:r>
              <a:rPr lang="de-DE" dirty="0" err="1" smtClean="0"/>
              <a:t>amplitude</a:t>
            </a:r>
            <a:r>
              <a:rPr lang="de-DE" dirty="0" smtClean="0"/>
              <a:t>, zonal </a:t>
            </a:r>
            <a:r>
              <a:rPr lang="de-DE" dirty="0" err="1" smtClean="0"/>
              <a:t>flow</a:t>
            </a:r>
            <a:r>
              <a:rPr lang="de-DE" dirty="0" smtClean="0"/>
              <a:t> </a:t>
            </a:r>
            <a:r>
              <a:rPr lang="de-DE" dirty="0" err="1" smtClean="0"/>
              <a:t>effects</a:t>
            </a:r>
            <a:endParaRPr lang="de-DE" dirty="0" smtClean="0"/>
          </a:p>
        </p:txBody>
      </p:sp>
    </p:spTree>
    <p:extLst>
      <p:ext uri="{BB962C8B-B14F-4D97-AF65-F5344CB8AC3E}">
        <p14:creationId xmlns:p14="http://schemas.microsoft.com/office/powerpoint/2010/main" val="33240217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66158"/>
            <a:ext cx="10058400" cy="507674"/>
          </a:xfrm>
        </p:spPr>
        <p:txBody>
          <a:bodyPr/>
          <a:lstStyle/>
          <a:p>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34</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sp>
        <p:nvSpPr>
          <p:cNvPr id="6" name="Textfeld 5"/>
          <p:cNvSpPr txBox="1"/>
          <p:nvPr/>
        </p:nvSpPr>
        <p:spPr>
          <a:xfrm>
            <a:off x="335360" y="908720"/>
            <a:ext cx="11377264" cy="3093154"/>
          </a:xfrm>
          <a:prstGeom prst="rect">
            <a:avLst/>
          </a:prstGeom>
          <a:noFill/>
        </p:spPr>
        <p:txBody>
          <a:bodyPr wrap="square" rtlCol="0">
            <a:spAutoFit/>
          </a:bodyPr>
          <a:lstStyle/>
          <a:p>
            <a:pPr algn="ctr"/>
            <a:endParaRPr lang="de-DE" sz="3900" dirty="0" smtClean="0">
              <a:solidFill>
                <a:srgbClr val="0070C0"/>
              </a:solidFill>
            </a:endParaRPr>
          </a:p>
          <a:p>
            <a:pPr algn="ctr"/>
            <a:endParaRPr lang="de-DE" sz="3900" dirty="0">
              <a:solidFill>
                <a:srgbClr val="0070C0"/>
              </a:solidFill>
            </a:endParaRPr>
          </a:p>
          <a:p>
            <a:pPr algn="ctr"/>
            <a:endParaRPr lang="de-DE" sz="3900" dirty="0" smtClean="0">
              <a:solidFill>
                <a:srgbClr val="0070C0"/>
              </a:solidFill>
            </a:endParaRPr>
          </a:p>
          <a:p>
            <a:pPr algn="ctr"/>
            <a:endParaRPr lang="de-DE" sz="3900" dirty="0">
              <a:solidFill>
                <a:srgbClr val="0070C0"/>
              </a:solidFill>
            </a:endParaRPr>
          </a:p>
          <a:p>
            <a:pPr algn="ctr"/>
            <a:r>
              <a:rPr lang="de-DE" sz="3900" dirty="0" smtClean="0">
                <a:solidFill>
                  <a:srgbClr val="0070C0"/>
                </a:solidFill>
              </a:rPr>
              <a:t>CONCLUSIONS</a:t>
            </a:r>
          </a:p>
        </p:txBody>
      </p:sp>
    </p:spTree>
    <p:extLst>
      <p:ext uri="{BB962C8B-B14F-4D97-AF65-F5344CB8AC3E}">
        <p14:creationId xmlns:p14="http://schemas.microsoft.com/office/powerpoint/2010/main" val="1824626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66158"/>
            <a:ext cx="10058400" cy="507674"/>
          </a:xfrm>
        </p:spPr>
        <p:txBody>
          <a:bodyPr/>
          <a:lstStyle/>
          <a:p>
            <a:r>
              <a:rPr lang="en-US" smtClean="0"/>
              <a:t>Conclusions</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35</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sp>
        <p:nvSpPr>
          <p:cNvPr id="6" name="Textfeld 5"/>
          <p:cNvSpPr txBox="1"/>
          <p:nvPr/>
        </p:nvSpPr>
        <p:spPr>
          <a:xfrm>
            <a:off x="335360" y="749017"/>
            <a:ext cx="11377264" cy="5632311"/>
          </a:xfrm>
          <a:prstGeom prst="rect">
            <a:avLst/>
          </a:prstGeom>
          <a:noFill/>
        </p:spPr>
        <p:txBody>
          <a:bodyPr wrap="square" rtlCol="0">
            <a:spAutoFit/>
          </a:bodyPr>
          <a:lstStyle/>
          <a:p>
            <a:pPr marL="285750" indent="-285750">
              <a:buFont typeface="Wingdings" panose="05000000000000000000" pitchFamily="2" charset="2"/>
              <a:buChar char="§"/>
            </a:pPr>
            <a:r>
              <a:rPr lang="de-DE" dirty="0" err="1" smtClean="0"/>
              <a:t>Turbulence</a:t>
            </a:r>
            <a:r>
              <a:rPr lang="de-DE" dirty="0" smtClean="0"/>
              <a:t>, zonal </a:t>
            </a:r>
            <a:r>
              <a:rPr lang="de-DE" dirty="0" err="1" smtClean="0"/>
              <a:t>flows</a:t>
            </a:r>
            <a:r>
              <a:rPr lang="de-DE" dirty="0" smtClean="0"/>
              <a:t>, Alfvénic </a:t>
            </a:r>
            <a:r>
              <a:rPr lang="de-DE" dirty="0" err="1" smtClean="0"/>
              <a:t>modes</a:t>
            </a:r>
            <a:r>
              <a:rPr lang="de-DE" dirty="0" smtClean="0"/>
              <a:t>, </a:t>
            </a:r>
            <a:r>
              <a:rPr lang="de-DE" dirty="0" err="1" smtClean="0"/>
              <a:t>energetic</a:t>
            </a:r>
            <a:r>
              <a:rPr lang="de-DE" dirty="0" smtClean="0"/>
              <a:t> </a:t>
            </a:r>
            <a:r>
              <a:rPr lang="de-DE" dirty="0" err="1" smtClean="0"/>
              <a:t>particles</a:t>
            </a:r>
            <a:r>
              <a:rPr lang="de-DE" dirty="0" smtClean="0"/>
              <a:t>, MHD-like </a:t>
            </a:r>
            <a:r>
              <a:rPr lang="de-DE" dirty="0" err="1" smtClean="0"/>
              <a:t>perturbations</a:t>
            </a:r>
            <a:r>
              <a:rPr lang="de-DE" dirty="0" smtClean="0"/>
              <a:t> </a:t>
            </a:r>
            <a:r>
              <a:rPr lang="de-DE" dirty="0" err="1" smtClean="0"/>
              <a:t>coexist</a:t>
            </a:r>
            <a:r>
              <a:rPr lang="de-DE" dirty="0" smtClean="0"/>
              <a:t> </a:t>
            </a:r>
            <a:r>
              <a:rPr lang="de-DE" dirty="0" err="1" smtClean="0"/>
              <a:t>and</a:t>
            </a:r>
            <a:r>
              <a:rPr lang="de-DE" dirty="0" smtClean="0"/>
              <a:t> </a:t>
            </a:r>
            <a:r>
              <a:rPr lang="de-DE" dirty="0" err="1" smtClean="0"/>
              <a:t>affect</a:t>
            </a:r>
            <a:r>
              <a:rPr lang="de-DE" dirty="0" smtClean="0"/>
              <a:t> </a:t>
            </a:r>
            <a:r>
              <a:rPr lang="de-DE" dirty="0" err="1" smtClean="0"/>
              <a:t>each</a:t>
            </a:r>
            <a:r>
              <a:rPr lang="de-DE" dirty="0" smtClean="0"/>
              <a:t> </a:t>
            </a:r>
            <a:r>
              <a:rPr lang="de-DE" dirty="0" err="1" smtClean="0"/>
              <a:t>other</a:t>
            </a:r>
            <a:endParaRPr lang="de-DE" dirty="0" smtClean="0"/>
          </a:p>
          <a:p>
            <a:pPr marL="285750" indent="-285750">
              <a:buFont typeface="Wingdings" panose="05000000000000000000" pitchFamily="2" charset="2"/>
              <a:buChar char="§"/>
            </a:pPr>
            <a:endParaRPr lang="de-DE" dirty="0" smtClean="0"/>
          </a:p>
          <a:p>
            <a:pPr marL="285750" indent="-285750">
              <a:buFont typeface="Wingdings" panose="05000000000000000000" pitchFamily="2" charset="2"/>
              <a:buChar char="§"/>
            </a:pPr>
            <a:r>
              <a:rPr lang="de-DE" dirty="0" smtClean="0"/>
              <a:t>Global </a:t>
            </a:r>
            <a:r>
              <a:rPr lang="de-DE" dirty="0" err="1" smtClean="0"/>
              <a:t>nonlinear</a:t>
            </a:r>
            <a:r>
              <a:rPr lang="de-DE" dirty="0" smtClean="0"/>
              <a:t> gyrokinetics </a:t>
            </a:r>
            <a:r>
              <a:rPr lang="de-DE" dirty="0" err="1" smtClean="0"/>
              <a:t>is</a:t>
            </a:r>
            <a:r>
              <a:rPr lang="de-DE" dirty="0" smtClean="0"/>
              <a:t> a minimal inclusive </a:t>
            </a:r>
            <a:r>
              <a:rPr lang="de-DE" dirty="0" err="1" smtClean="0"/>
              <a:t>approach</a:t>
            </a:r>
            <a:r>
              <a:rPr lang="de-DE" dirty="0" smtClean="0"/>
              <a:t> </a:t>
            </a:r>
            <a:r>
              <a:rPr lang="de-DE" dirty="0" err="1" smtClean="0"/>
              <a:t>for</a:t>
            </a:r>
            <a:r>
              <a:rPr lang="de-DE" dirty="0" smtClean="0"/>
              <a:t> </a:t>
            </a:r>
            <a:r>
              <a:rPr lang="de-DE" dirty="0" err="1" smtClean="0"/>
              <a:t>this</a:t>
            </a:r>
            <a:r>
              <a:rPr lang="de-DE" dirty="0" smtClean="0"/>
              <a:t> </a:t>
            </a:r>
            <a:r>
              <a:rPr lang="de-DE" dirty="0" err="1" smtClean="0"/>
              <a:t>system</a:t>
            </a:r>
            <a:r>
              <a:rPr lang="de-DE" dirty="0" smtClean="0"/>
              <a:t> </a:t>
            </a:r>
            <a:endParaRPr lang="de-DE" dirty="0"/>
          </a:p>
          <a:p>
            <a:pPr marL="285750" indent="-285750">
              <a:buFont typeface="Wingdings" panose="05000000000000000000" pitchFamily="2" charset="2"/>
              <a:buChar char="§"/>
            </a:pPr>
            <a:endParaRPr lang="de-DE" dirty="0" smtClean="0"/>
          </a:p>
          <a:p>
            <a:pPr marL="285750" indent="-285750">
              <a:buFont typeface="Wingdings" panose="05000000000000000000" pitchFamily="2" charset="2"/>
              <a:buChar char="§"/>
            </a:pPr>
            <a:r>
              <a:rPr lang="de-DE" dirty="0" smtClean="0"/>
              <a:t>ORB5 </a:t>
            </a:r>
            <a:r>
              <a:rPr lang="de-DE" dirty="0" err="1" smtClean="0"/>
              <a:t>and</a:t>
            </a:r>
            <a:r>
              <a:rPr lang="de-DE" dirty="0" smtClean="0"/>
              <a:t> EUTERPE </a:t>
            </a:r>
            <a:r>
              <a:rPr lang="de-DE" dirty="0" err="1" smtClean="0"/>
              <a:t>codes</a:t>
            </a:r>
            <a:r>
              <a:rPr lang="de-DE" dirty="0"/>
              <a:t> </a:t>
            </a:r>
            <a:r>
              <a:rPr lang="de-DE" dirty="0" err="1" smtClean="0"/>
              <a:t>provide</a:t>
            </a:r>
            <a:r>
              <a:rPr lang="de-DE" dirty="0" smtClean="0"/>
              <a:t> such a </a:t>
            </a:r>
            <a:r>
              <a:rPr lang="de-DE" dirty="0" err="1" smtClean="0"/>
              <a:t>framework</a:t>
            </a:r>
            <a:r>
              <a:rPr lang="de-DE" dirty="0" smtClean="0"/>
              <a:t>; </a:t>
            </a:r>
            <a:r>
              <a:rPr lang="de-DE" dirty="0" err="1" smtClean="0"/>
              <a:t>enabled</a:t>
            </a:r>
            <a:r>
              <a:rPr lang="de-DE" dirty="0" smtClean="0"/>
              <a:t> </a:t>
            </a:r>
            <a:r>
              <a:rPr lang="de-DE" dirty="0" err="1" smtClean="0"/>
              <a:t>by</a:t>
            </a:r>
            <a:r>
              <a:rPr lang="de-DE" dirty="0" smtClean="0"/>
              <a:t> </a:t>
            </a:r>
            <a:r>
              <a:rPr lang="de-DE" dirty="0" err="1" smtClean="0"/>
              <a:t>numerous</a:t>
            </a:r>
            <a:r>
              <a:rPr lang="de-DE" dirty="0" smtClean="0"/>
              <a:t> </a:t>
            </a:r>
            <a:r>
              <a:rPr lang="de-DE" dirty="0" err="1" smtClean="0"/>
              <a:t>improvements</a:t>
            </a:r>
            <a:r>
              <a:rPr lang="de-DE" dirty="0" smtClean="0"/>
              <a:t> in </a:t>
            </a:r>
            <a:r>
              <a:rPr lang="de-DE" dirty="0" err="1" smtClean="0"/>
              <a:t>algorithms</a:t>
            </a:r>
            <a:endParaRPr lang="de-DE" dirty="0" smtClean="0"/>
          </a:p>
          <a:p>
            <a:pPr marL="285750" indent="-285750">
              <a:buFont typeface="Wingdings" panose="05000000000000000000" pitchFamily="2" charset="2"/>
              <a:buChar char="§"/>
            </a:pPr>
            <a:endParaRPr lang="de-DE" dirty="0"/>
          </a:p>
          <a:p>
            <a:pPr marL="285750" indent="-285750">
              <a:buFont typeface="Wingdings" panose="05000000000000000000" pitchFamily="2" charset="2"/>
              <a:buChar char="§"/>
            </a:pPr>
            <a:r>
              <a:rPr lang="de-DE" dirty="0" smtClean="0"/>
              <a:t>First-in-kind </a:t>
            </a:r>
            <a:r>
              <a:rPr lang="de-DE" dirty="0" err="1" smtClean="0"/>
              <a:t>simulations</a:t>
            </a:r>
            <a:r>
              <a:rPr lang="de-DE" dirty="0" smtClean="0"/>
              <a:t> </a:t>
            </a:r>
            <a:r>
              <a:rPr lang="de-DE" dirty="0" err="1" smtClean="0"/>
              <a:t>of</a:t>
            </a:r>
            <a:r>
              <a:rPr lang="de-DE" dirty="0" smtClean="0"/>
              <a:t> </a:t>
            </a:r>
            <a:r>
              <a:rPr lang="de-DE" dirty="0" err="1" smtClean="0"/>
              <a:t>nonlinear</a:t>
            </a:r>
            <a:r>
              <a:rPr lang="de-DE" dirty="0" smtClean="0"/>
              <a:t> </a:t>
            </a:r>
            <a:r>
              <a:rPr lang="de-DE" dirty="0" err="1" smtClean="0"/>
              <a:t>plasma</a:t>
            </a:r>
            <a:r>
              <a:rPr lang="de-DE" dirty="0" smtClean="0"/>
              <a:t> </a:t>
            </a:r>
            <a:r>
              <a:rPr lang="de-DE" dirty="0" err="1" smtClean="0"/>
              <a:t>evolution</a:t>
            </a:r>
            <a:r>
              <a:rPr lang="de-DE" dirty="0" smtClean="0"/>
              <a:t> </a:t>
            </a:r>
            <a:r>
              <a:rPr lang="de-DE" dirty="0" err="1" smtClean="0"/>
              <a:t>performed</a:t>
            </a:r>
            <a:r>
              <a:rPr lang="de-DE" dirty="0" smtClean="0"/>
              <a:t> in </a:t>
            </a:r>
            <a:r>
              <a:rPr lang="de-DE" dirty="0" err="1" smtClean="0"/>
              <a:t>tokamak</a:t>
            </a:r>
            <a:r>
              <a:rPr lang="de-DE" dirty="0" smtClean="0"/>
              <a:t> </a:t>
            </a:r>
            <a:r>
              <a:rPr lang="de-DE" dirty="0" err="1" smtClean="0"/>
              <a:t>and</a:t>
            </a:r>
            <a:r>
              <a:rPr lang="de-DE" dirty="0" smtClean="0"/>
              <a:t> stellarator geometries</a:t>
            </a:r>
          </a:p>
          <a:p>
            <a:pPr marL="285750" indent="-285750">
              <a:buFont typeface="Wingdings" panose="05000000000000000000" pitchFamily="2" charset="2"/>
              <a:buChar char="§"/>
            </a:pPr>
            <a:endParaRPr lang="de-DE" dirty="0"/>
          </a:p>
          <a:p>
            <a:pPr marL="285750" indent="-285750">
              <a:buFont typeface="Wingdings" panose="05000000000000000000" pitchFamily="2" charset="2"/>
              <a:buChar char="§"/>
            </a:pPr>
            <a:r>
              <a:rPr lang="de-DE" dirty="0" smtClean="0"/>
              <a:t>Hybrid </a:t>
            </a:r>
            <a:r>
              <a:rPr lang="de-DE" dirty="0" err="1" smtClean="0"/>
              <a:t>models</a:t>
            </a:r>
            <a:r>
              <a:rPr lang="de-DE" dirty="0" smtClean="0"/>
              <a:t> (</a:t>
            </a:r>
            <a:r>
              <a:rPr lang="de-DE" dirty="0" err="1" smtClean="0"/>
              <a:t>kinetic</a:t>
            </a:r>
            <a:r>
              <a:rPr lang="de-DE" dirty="0" smtClean="0"/>
              <a:t>-fluid) </a:t>
            </a:r>
            <a:r>
              <a:rPr lang="de-DE" dirty="0" err="1" smtClean="0"/>
              <a:t>and</a:t>
            </a:r>
            <a:r>
              <a:rPr lang="de-DE" dirty="0" smtClean="0"/>
              <a:t> </a:t>
            </a:r>
            <a:r>
              <a:rPr lang="de-DE" dirty="0" err="1" smtClean="0"/>
              <a:t>reduced</a:t>
            </a:r>
            <a:r>
              <a:rPr lang="de-DE" dirty="0" smtClean="0"/>
              <a:t> </a:t>
            </a:r>
            <a:r>
              <a:rPr lang="de-DE" dirty="0" err="1" smtClean="0"/>
              <a:t>models</a:t>
            </a:r>
            <a:r>
              <a:rPr lang="de-DE" dirty="0" smtClean="0"/>
              <a:t> (quasilinear, PSZS) </a:t>
            </a:r>
            <a:r>
              <a:rPr lang="de-DE" dirty="0" err="1" smtClean="0"/>
              <a:t>have</a:t>
            </a:r>
            <a:r>
              <a:rPr lang="de-DE" dirty="0" smtClean="0"/>
              <a:t> also </a:t>
            </a:r>
            <a:r>
              <a:rPr lang="de-DE" dirty="0" err="1" smtClean="0"/>
              <a:t>been</a:t>
            </a:r>
            <a:r>
              <a:rPr lang="de-DE" dirty="0" smtClean="0"/>
              <a:t> </a:t>
            </a:r>
            <a:r>
              <a:rPr lang="de-DE" dirty="0" err="1" smtClean="0"/>
              <a:t>developed</a:t>
            </a:r>
            <a:endParaRPr lang="de-DE" dirty="0" smtClean="0"/>
          </a:p>
          <a:p>
            <a:pPr marL="285750" indent="-285750">
              <a:buFont typeface="Wingdings" panose="05000000000000000000" pitchFamily="2" charset="2"/>
              <a:buChar char="§"/>
            </a:pPr>
            <a:endParaRPr lang="de-DE" dirty="0"/>
          </a:p>
          <a:p>
            <a:pPr marL="285750" indent="-285750">
              <a:buFont typeface="Wingdings" panose="05000000000000000000" pitchFamily="2" charset="2"/>
              <a:buChar char="§"/>
            </a:pPr>
            <a:r>
              <a:rPr lang="en-US" dirty="0"/>
              <a:t>E-TASC software ecosystem will make a qualitative difference for future fusion reactor </a:t>
            </a:r>
            <a:r>
              <a:rPr lang="en-US" dirty="0" smtClean="0"/>
              <a:t>projects (public </a:t>
            </a:r>
            <a:r>
              <a:rPr lang="en-US" dirty="0"/>
              <a:t>and </a:t>
            </a:r>
            <a:r>
              <a:rPr lang="en-US" dirty="0" smtClean="0"/>
              <a:t>private)</a:t>
            </a:r>
          </a:p>
          <a:p>
            <a:pPr marL="285750" indent="-285750">
              <a:buFont typeface="Wingdings" panose="05000000000000000000" pitchFamily="2" charset="2"/>
              <a:buChar char="§"/>
            </a:pPr>
            <a:endParaRPr lang="de-DE" dirty="0" smtClean="0"/>
          </a:p>
          <a:p>
            <a:pPr lvl="0" algn="just" eaLnBrk="0" fontAlgn="base" hangingPunct="0">
              <a:spcBef>
                <a:spcPct val="0"/>
              </a:spcBef>
              <a:spcAft>
                <a:spcPct val="0"/>
              </a:spcAft>
            </a:pPr>
            <a:r>
              <a:rPr lang="de-DE" dirty="0" smtClean="0"/>
              <a:t>			</a:t>
            </a:r>
            <a:r>
              <a:rPr lang="de-DE" dirty="0" smtClean="0">
                <a:hlinkClick r:id="rId2"/>
              </a:rPr>
              <a:t>https</a:t>
            </a:r>
            <a:r>
              <a:rPr lang="de-DE" dirty="0">
                <a:hlinkClick r:id="rId2"/>
              </a:rPr>
              <a:t>://</a:t>
            </a:r>
            <a:r>
              <a:rPr lang="de-DE" dirty="0" smtClean="0">
                <a:hlinkClick r:id="rId2"/>
              </a:rPr>
              <a:t>indico.euro-fusion.org/category/283/</a:t>
            </a:r>
            <a:endParaRPr lang="de-DE" dirty="0" smtClean="0"/>
          </a:p>
          <a:p>
            <a:pPr lvl="0" algn="just" eaLnBrk="0" fontAlgn="base" hangingPunct="0">
              <a:spcBef>
                <a:spcPct val="0"/>
              </a:spcBef>
              <a:spcAft>
                <a:spcPct val="0"/>
              </a:spcAft>
            </a:pPr>
            <a:endParaRPr lang="de-DE" altLang="en-US" u="sng" dirty="0" smtClean="0">
              <a:solidFill>
                <a:srgbClr val="C00000"/>
              </a:solidFill>
              <a:latin typeface="Arial" panose="020B0604020202020204" pitchFamily="34" charset="0"/>
            </a:endParaRPr>
          </a:p>
          <a:p>
            <a:pPr lvl="0" algn="just" eaLnBrk="0" fontAlgn="base" hangingPunct="0">
              <a:spcBef>
                <a:spcPct val="0"/>
              </a:spcBef>
              <a:spcAft>
                <a:spcPct val="0"/>
              </a:spcAft>
            </a:pPr>
            <a:r>
              <a:rPr lang="en-GB" altLang="en-US" dirty="0" smtClean="0">
                <a:solidFill>
                  <a:srgbClr val="C00000"/>
                </a:solidFill>
                <a:latin typeface="Arial" panose="020B0604020202020204" pitchFamily="34" charset="0"/>
              </a:rPr>
              <a:t>		</a:t>
            </a:r>
            <a:r>
              <a:rPr lang="en-GB" altLang="en-US" b="1" u="sng" dirty="0" smtClean="0">
                <a:solidFill>
                  <a:srgbClr val="C00000"/>
                </a:solidFill>
                <a:latin typeface="Arial" panose="020B0604020202020204" pitchFamily="34" charset="0"/>
              </a:rPr>
              <a:t>TSVV-G</a:t>
            </a:r>
            <a:r>
              <a:rPr lang="en-GB" altLang="en-US" b="1" u="sng" dirty="0">
                <a:solidFill>
                  <a:srgbClr val="C00000"/>
                </a:solidFill>
                <a:latin typeface="Arial" panose="020B0604020202020204" pitchFamily="34" charset="0"/>
              </a:rPr>
              <a:t>: continuation of TSVV Task </a:t>
            </a:r>
            <a:r>
              <a:rPr lang="en-GB" altLang="en-US" b="1" u="sng" dirty="0" smtClean="0">
                <a:solidFill>
                  <a:srgbClr val="C00000"/>
                </a:solidFill>
                <a:latin typeface="Arial" panose="020B0604020202020204" pitchFamily="34" charset="0"/>
              </a:rPr>
              <a:t>10</a:t>
            </a:r>
          </a:p>
          <a:p>
            <a:pPr lvl="0" algn="just" eaLnBrk="0" fontAlgn="base" hangingPunct="0">
              <a:spcBef>
                <a:spcPct val="0"/>
              </a:spcBef>
              <a:spcAft>
                <a:spcPct val="0"/>
              </a:spcAft>
            </a:pPr>
            <a:endParaRPr lang="en-GB" altLang="en-US" u="sng" dirty="0">
              <a:solidFill>
                <a:srgbClr val="C00000"/>
              </a:solidFill>
              <a:latin typeface="Arial" panose="020B0604020202020204" pitchFamily="34" charset="0"/>
            </a:endParaRPr>
          </a:p>
          <a:p>
            <a:pPr lvl="0" algn="just" eaLnBrk="0" fontAlgn="base" hangingPunct="0">
              <a:spcBef>
                <a:spcPct val="0"/>
              </a:spcBef>
              <a:spcAft>
                <a:spcPct val="0"/>
              </a:spcAft>
            </a:pPr>
            <a:r>
              <a:rPr lang="en-GB" altLang="en-US" b="1" u="sng" dirty="0" smtClean="0">
                <a:solidFill>
                  <a:srgbClr val="C00000"/>
                </a:solidFill>
                <a:latin typeface="Arial" panose="020B0604020202020204" pitchFamily="34" charset="0"/>
              </a:rPr>
              <a:t>New</a:t>
            </a:r>
            <a:r>
              <a:rPr lang="de-DE" altLang="en-US" b="1" u="sng" dirty="0" smtClean="0">
                <a:solidFill>
                  <a:srgbClr val="C00000"/>
                </a:solidFill>
                <a:latin typeface="Arial" panose="020B0604020202020204" pitchFamily="34" charset="0"/>
              </a:rPr>
              <a:t> </a:t>
            </a:r>
            <a:r>
              <a:rPr lang="de-DE" altLang="en-US" b="1" u="sng" dirty="0" err="1">
                <a:solidFill>
                  <a:srgbClr val="C00000"/>
                </a:solidFill>
                <a:latin typeface="Arial" panose="020B0604020202020204" pitchFamily="34" charset="0"/>
              </a:rPr>
              <a:t>contributors</a:t>
            </a:r>
            <a:r>
              <a:rPr lang="de-DE" altLang="en-US" u="sng" dirty="0">
                <a:solidFill>
                  <a:srgbClr val="C00000"/>
                </a:solidFill>
                <a:latin typeface="Arial" panose="020B0604020202020204" pitchFamily="34" charset="0"/>
              </a:rPr>
              <a:t>:</a:t>
            </a:r>
            <a:r>
              <a:rPr lang="de-DE" altLang="en-US" dirty="0">
                <a:solidFill>
                  <a:srgbClr val="C00000"/>
                </a:solidFill>
                <a:latin typeface="Arial" panose="020B0604020202020204" pitchFamily="34" charset="0"/>
              </a:rPr>
              <a:t> GYSELA </a:t>
            </a:r>
            <a:r>
              <a:rPr lang="de-DE" altLang="en-US" dirty="0" err="1">
                <a:solidFill>
                  <a:srgbClr val="C00000"/>
                </a:solidFill>
                <a:latin typeface="Arial" panose="020B0604020202020204" pitchFamily="34" charset="0"/>
              </a:rPr>
              <a:t>and</a:t>
            </a:r>
            <a:r>
              <a:rPr lang="de-DE" altLang="en-US" dirty="0">
                <a:solidFill>
                  <a:srgbClr val="C00000"/>
                </a:solidFill>
                <a:latin typeface="Arial" panose="020B0604020202020204" pitchFamily="34" charset="0"/>
              </a:rPr>
              <a:t> GENE in </a:t>
            </a:r>
            <a:r>
              <a:rPr lang="de-DE" altLang="en-US" dirty="0" err="1">
                <a:solidFill>
                  <a:srgbClr val="C00000"/>
                </a:solidFill>
                <a:latin typeface="Arial" panose="020B0604020202020204" pitchFamily="34" charset="0"/>
              </a:rPr>
              <a:t>addition</a:t>
            </a:r>
            <a:r>
              <a:rPr lang="de-DE" altLang="en-US" dirty="0">
                <a:solidFill>
                  <a:srgbClr val="C00000"/>
                </a:solidFill>
                <a:latin typeface="Arial" panose="020B0604020202020204" pitchFamily="34" charset="0"/>
              </a:rPr>
              <a:t> </a:t>
            </a:r>
            <a:r>
              <a:rPr lang="de-DE" altLang="en-US" dirty="0" err="1">
                <a:solidFill>
                  <a:srgbClr val="C00000"/>
                </a:solidFill>
                <a:latin typeface="Arial" panose="020B0604020202020204" pitchFamily="34" charset="0"/>
              </a:rPr>
              <a:t>to</a:t>
            </a:r>
            <a:r>
              <a:rPr lang="de-DE" altLang="en-US" dirty="0">
                <a:solidFill>
                  <a:srgbClr val="C00000"/>
                </a:solidFill>
                <a:latin typeface="Arial" panose="020B0604020202020204" pitchFamily="34" charset="0"/>
              </a:rPr>
              <a:t> ORB5/EUTERPE – all </a:t>
            </a:r>
            <a:r>
              <a:rPr lang="de-DE" altLang="en-US" dirty="0" err="1">
                <a:solidFill>
                  <a:srgbClr val="C00000"/>
                </a:solidFill>
                <a:latin typeface="Arial" panose="020B0604020202020204" pitchFamily="34" charset="0"/>
              </a:rPr>
              <a:t>major</a:t>
            </a:r>
            <a:r>
              <a:rPr lang="de-DE" altLang="en-US" dirty="0">
                <a:solidFill>
                  <a:srgbClr val="C00000"/>
                </a:solidFill>
                <a:latin typeface="Arial" panose="020B0604020202020204" pitchFamily="34" charset="0"/>
              </a:rPr>
              <a:t> GK </a:t>
            </a:r>
            <a:r>
              <a:rPr lang="de-DE" altLang="en-US" dirty="0" err="1">
                <a:solidFill>
                  <a:srgbClr val="C00000"/>
                </a:solidFill>
                <a:latin typeface="Arial" panose="020B0604020202020204" pitchFamily="34" charset="0"/>
              </a:rPr>
              <a:t>codes</a:t>
            </a:r>
            <a:r>
              <a:rPr lang="de-DE" altLang="en-US" dirty="0">
                <a:solidFill>
                  <a:srgbClr val="C00000"/>
                </a:solidFill>
                <a:latin typeface="Arial" panose="020B0604020202020204" pitchFamily="34" charset="0"/>
              </a:rPr>
              <a:t> </a:t>
            </a:r>
            <a:r>
              <a:rPr lang="de-DE" altLang="en-US" dirty="0" err="1">
                <a:solidFill>
                  <a:srgbClr val="C00000"/>
                </a:solidFill>
                <a:latin typeface="Arial" panose="020B0604020202020204" pitchFamily="34" charset="0"/>
              </a:rPr>
              <a:t>represented</a:t>
            </a:r>
            <a:r>
              <a:rPr lang="de-DE" altLang="en-US" dirty="0">
                <a:solidFill>
                  <a:srgbClr val="C00000"/>
                </a:solidFill>
                <a:latin typeface="Arial" panose="020B0604020202020204" pitchFamily="34" charset="0"/>
              </a:rPr>
              <a:t>; </a:t>
            </a:r>
            <a:r>
              <a:rPr lang="de-DE" altLang="en-US" dirty="0" err="1">
                <a:solidFill>
                  <a:srgbClr val="C00000"/>
                </a:solidFill>
                <a:latin typeface="Arial" panose="020B0604020202020204" pitchFamily="34" charset="0"/>
              </a:rPr>
              <a:t>cooperation</a:t>
            </a:r>
            <a:r>
              <a:rPr lang="de-DE" altLang="en-US" dirty="0">
                <a:solidFill>
                  <a:srgbClr val="C00000"/>
                </a:solidFill>
                <a:latin typeface="Arial" panose="020B0604020202020204" pitchFamily="34" charset="0"/>
              </a:rPr>
              <a:t> </a:t>
            </a:r>
            <a:r>
              <a:rPr lang="de-DE" altLang="en-US" dirty="0" err="1">
                <a:solidFill>
                  <a:srgbClr val="C00000"/>
                </a:solidFill>
                <a:latin typeface="Arial" panose="020B0604020202020204" pitchFamily="34" charset="0"/>
              </a:rPr>
              <a:t>between</a:t>
            </a:r>
            <a:r>
              <a:rPr lang="de-DE" altLang="en-US" dirty="0">
                <a:solidFill>
                  <a:srgbClr val="C00000"/>
                </a:solidFill>
                <a:latin typeface="Arial" panose="020B0604020202020204" pitchFamily="34" charset="0"/>
              </a:rPr>
              <a:t> </a:t>
            </a:r>
            <a:r>
              <a:rPr lang="de-DE" altLang="en-US" dirty="0" err="1">
                <a:solidFill>
                  <a:srgbClr val="C00000"/>
                </a:solidFill>
                <a:latin typeface="Arial" panose="020B0604020202020204" pitchFamily="34" charset="0"/>
              </a:rPr>
              <a:t>teams</a:t>
            </a:r>
            <a:r>
              <a:rPr lang="de-DE" altLang="en-US" dirty="0">
                <a:solidFill>
                  <a:srgbClr val="C00000"/>
                </a:solidFill>
                <a:latin typeface="Arial" panose="020B0604020202020204" pitchFamily="34" charset="0"/>
              </a:rPr>
              <a:t>, </a:t>
            </a:r>
            <a:r>
              <a:rPr lang="de-DE" altLang="en-US" dirty="0" err="1">
                <a:solidFill>
                  <a:srgbClr val="C00000"/>
                </a:solidFill>
                <a:latin typeface="Arial" panose="020B0604020202020204" pitchFamily="34" charset="0"/>
              </a:rPr>
              <a:t>exchange</a:t>
            </a:r>
            <a:r>
              <a:rPr lang="de-DE" altLang="en-US" dirty="0">
                <a:solidFill>
                  <a:srgbClr val="C00000"/>
                </a:solidFill>
                <a:latin typeface="Arial" panose="020B0604020202020204" pitchFamily="34" charset="0"/>
              </a:rPr>
              <a:t> </a:t>
            </a:r>
            <a:r>
              <a:rPr lang="de-DE" altLang="en-US" dirty="0" err="1">
                <a:solidFill>
                  <a:srgbClr val="C00000"/>
                </a:solidFill>
                <a:latin typeface="Arial" panose="020B0604020202020204" pitchFamily="34" charset="0"/>
              </a:rPr>
              <a:t>of</a:t>
            </a:r>
            <a:r>
              <a:rPr lang="de-DE" altLang="en-US" dirty="0">
                <a:solidFill>
                  <a:srgbClr val="C00000"/>
                </a:solidFill>
                <a:latin typeface="Arial" panose="020B0604020202020204" pitchFamily="34" charset="0"/>
              </a:rPr>
              <a:t> </a:t>
            </a:r>
            <a:r>
              <a:rPr lang="de-DE" altLang="en-US" dirty="0" err="1">
                <a:solidFill>
                  <a:srgbClr val="C00000"/>
                </a:solidFill>
                <a:latin typeface="Arial" panose="020B0604020202020204" pitchFamily="34" charset="0"/>
              </a:rPr>
              <a:t>experience</a:t>
            </a:r>
            <a:r>
              <a:rPr lang="de-DE" altLang="en-US" dirty="0">
                <a:solidFill>
                  <a:srgbClr val="C00000"/>
                </a:solidFill>
                <a:latin typeface="Arial" panose="020B0604020202020204" pitchFamily="34" charset="0"/>
              </a:rPr>
              <a:t>, </a:t>
            </a:r>
            <a:r>
              <a:rPr lang="de-DE" altLang="en-US" dirty="0" err="1">
                <a:solidFill>
                  <a:srgbClr val="C00000"/>
                </a:solidFill>
                <a:latin typeface="Arial" panose="020B0604020202020204" pitchFamily="34" charset="0"/>
              </a:rPr>
              <a:t>favourable</a:t>
            </a:r>
            <a:r>
              <a:rPr lang="de-DE" altLang="en-US" dirty="0">
                <a:solidFill>
                  <a:srgbClr val="C00000"/>
                </a:solidFill>
                <a:latin typeface="Arial" panose="020B0604020202020204" pitchFamily="34" charset="0"/>
              </a:rPr>
              <a:t> </a:t>
            </a:r>
            <a:r>
              <a:rPr lang="de-DE" altLang="en-US" dirty="0" err="1">
                <a:solidFill>
                  <a:srgbClr val="C00000"/>
                </a:solidFill>
                <a:latin typeface="Arial" panose="020B0604020202020204" pitchFamily="34" charset="0"/>
              </a:rPr>
              <a:t>environment</a:t>
            </a:r>
            <a:r>
              <a:rPr lang="de-DE" altLang="en-US" dirty="0">
                <a:solidFill>
                  <a:srgbClr val="C00000"/>
                </a:solidFill>
                <a:latin typeface="Arial" panose="020B0604020202020204" pitchFamily="34" charset="0"/>
              </a:rPr>
              <a:t> </a:t>
            </a:r>
            <a:r>
              <a:rPr lang="de-DE" altLang="en-US" dirty="0" err="1">
                <a:solidFill>
                  <a:srgbClr val="C00000"/>
                </a:solidFill>
                <a:latin typeface="Arial" panose="020B0604020202020204" pitchFamily="34" charset="0"/>
              </a:rPr>
              <a:t>for</a:t>
            </a:r>
            <a:r>
              <a:rPr lang="de-DE" altLang="en-US" dirty="0">
                <a:solidFill>
                  <a:srgbClr val="C00000"/>
                </a:solidFill>
                <a:latin typeface="Arial" panose="020B0604020202020204" pitchFamily="34" charset="0"/>
              </a:rPr>
              <a:t> </a:t>
            </a:r>
            <a:r>
              <a:rPr lang="de-DE" altLang="en-US" dirty="0" err="1">
                <a:solidFill>
                  <a:srgbClr val="C00000"/>
                </a:solidFill>
                <a:latin typeface="Arial" panose="020B0604020202020204" pitchFamily="34" charset="0"/>
              </a:rPr>
              <a:t>scientific</a:t>
            </a:r>
            <a:r>
              <a:rPr lang="de-DE" altLang="en-US" dirty="0">
                <a:solidFill>
                  <a:srgbClr val="C00000"/>
                </a:solidFill>
                <a:latin typeface="Arial" panose="020B0604020202020204" pitchFamily="34" charset="0"/>
              </a:rPr>
              <a:t> </a:t>
            </a:r>
            <a:r>
              <a:rPr lang="de-DE" altLang="en-US" dirty="0" err="1">
                <a:solidFill>
                  <a:srgbClr val="C00000"/>
                </a:solidFill>
                <a:latin typeface="Arial" panose="020B0604020202020204" pitchFamily="34" charset="0"/>
              </a:rPr>
              <a:t>discovery</a:t>
            </a:r>
            <a:endParaRPr lang="de-DE" altLang="en-US" dirty="0">
              <a:solidFill>
                <a:srgbClr val="C00000"/>
              </a:solidFill>
              <a:latin typeface="Arial" panose="020B0604020202020204" pitchFamily="34" charset="0"/>
            </a:endParaRPr>
          </a:p>
          <a:p>
            <a:pPr lvl="0" algn="just" eaLnBrk="0" fontAlgn="base" hangingPunct="0">
              <a:spcBef>
                <a:spcPct val="0"/>
              </a:spcBef>
              <a:spcAft>
                <a:spcPct val="0"/>
              </a:spcAft>
            </a:pPr>
            <a:r>
              <a:rPr lang="de-DE" altLang="en-US" b="1" u="sng" dirty="0" smtClean="0">
                <a:solidFill>
                  <a:srgbClr val="C00000"/>
                </a:solidFill>
                <a:latin typeface="Arial" panose="020B0604020202020204" pitchFamily="34" charset="0"/>
              </a:rPr>
              <a:t>Dissemination</a:t>
            </a:r>
            <a:r>
              <a:rPr lang="de-DE" altLang="en-US" u="sng" dirty="0">
                <a:solidFill>
                  <a:srgbClr val="C00000"/>
                </a:solidFill>
                <a:latin typeface="Arial" panose="020B0604020202020204" pitchFamily="34" charset="0"/>
              </a:rPr>
              <a:t>:</a:t>
            </a:r>
            <a:r>
              <a:rPr lang="de-DE" altLang="en-US" dirty="0">
                <a:solidFill>
                  <a:srgbClr val="C00000"/>
                </a:solidFill>
                <a:latin typeface="Arial" panose="020B0604020202020204" pitchFamily="34" charset="0"/>
              </a:rPr>
              <a:t> </a:t>
            </a:r>
            <a:r>
              <a:rPr lang="de-DE" altLang="en-US" dirty="0" err="1">
                <a:solidFill>
                  <a:srgbClr val="C00000"/>
                </a:solidFill>
                <a:latin typeface="Arial" panose="020B0604020202020204" pitchFamily="34" charset="0"/>
              </a:rPr>
              <a:t>small</a:t>
            </a:r>
            <a:r>
              <a:rPr lang="de-DE" altLang="en-US" dirty="0">
                <a:solidFill>
                  <a:srgbClr val="C00000"/>
                </a:solidFill>
                <a:latin typeface="Arial" panose="020B0604020202020204" pitchFamily="34" charset="0"/>
              </a:rPr>
              <a:t> </a:t>
            </a:r>
            <a:r>
              <a:rPr lang="de-DE" altLang="en-US" dirty="0" err="1" smtClean="0">
                <a:solidFill>
                  <a:srgbClr val="C00000"/>
                </a:solidFill>
                <a:latin typeface="Arial" panose="020B0604020202020204" pitchFamily="34" charset="0"/>
              </a:rPr>
              <a:t>associations</a:t>
            </a:r>
            <a:r>
              <a:rPr lang="de-DE" altLang="en-US" dirty="0" smtClean="0">
                <a:solidFill>
                  <a:srgbClr val="C00000"/>
                </a:solidFill>
                <a:latin typeface="Arial" panose="020B0604020202020204" pitchFamily="34" charset="0"/>
              </a:rPr>
              <a:t> </a:t>
            </a:r>
            <a:r>
              <a:rPr lang="de-DE" altLang="en-US" dirty="0">
                <a:solidFill>
                  <a:srgbClr val="C00000"/>
                </a:solidFill>
                <a:latin typeface="Arial" panose="020B0604020202020204" pitchFamily="34" charset="0"/>
              </a:rPr>
              <a:t>(</a:t>
            </a:r>
            <a:r>
              <a:rPr lang="de-DE" altLang="en-US" dirty="0" err="1">
                <a:solidFill>
                  <a:srgbClr val="C00000"/>
                </a:solidFill>
                <a:latin typeface="Arial" panose="020B0604020202020204" pitchFamily="34" charset="0"/>
              </a:rPr>
              <a:t>Greece</a:t>
            </a:r>
            <a:r>
              <a:rPr lang="de-DE" altLang="en-US" dirty="0">
                <a:solidFill>
                  <a:srgbClr val="C00000"/>
                </a:solidFill>
                <a:latin typeface="Arial" panose="020B0604020202020204" pitchFamily="34" charset="0"/>
              </a:rPr>
              <a:t> </a:t>
            </a:r>
            <a:r>
              <a:rPr lang="de-DE" altLang="en-US" dirty="0" err="1">
                <a:solidFill>
                  <a:srgbClr val="C00000"/>
                </a:solidFill>
                <a:latin typeface="Arial" panose="020B0604020202020204" pitchFamily="34" charset="0"/>
              </a:rPr>
              <a:t>and</a:t>
            </a:r>
            <a:r>
              <a:rPr lang="de-DE" altLang="en-US" dirty="0">
                <a:solidFill>
                  <a:srgbClr val="C00000"/>
                </a:solidFill>
                <a:latin typeface="Arial" panose="020B0604020202020204" pitchFamily="34" charset="0"/>
              </a:rPr>
              <a:t> Ukraine) </a:t>
            </a:r>
            <a:r>
              <a:rPr lang="de-DE" altLang="en-US" dirty="0" err="1" smtClean="0">
                <a:solidFill>
                  <a:srgbClr val="C00000"/>
                </a:solidFill>
                <a:latin typeface="Arial" panose="020B0604020202020204" pitchFamily="34" charset="0"/>
              </a:rPr>
              <a:t>included</a:t>
            </a:r>
            <a:r>
              <a:rPr lang="de-DE" altLang="en-US" dirty="0" smtClean="0">
                <a:solidFill>
                  <a:srgbClr val="C00000"/>
                </a:solidFill>
                <a:latin typeface="Arial" panose="020B0604020202020204" pitchFamily="34" charset="0"/>
              </a:rPr>
              <a:t> in TSVV-G</a:t>
            </a:r>
            <a:endParaRPr lang="en-GB" altLang="en-US" dirty="0">
              <a:solidFill>
                <a:srgbClr val="C00000"/>
              </a:solidFill>
              <a:latin typeface="Arial" panose="020B0604020202020204" pitchFamily="34" charset="0"/>
            </a:endParaRPr>
          </a:p>
          <a:p>
            <a:pPr lvl="0" algn="just" eaLnBrk="0" fontAlgn="base" hangingPunct="0">
              <a:spcBef>
                <a:spcPct val="0"/>
              </a:spcBef>
              <a:spcAft>
                <a:spcPct val="0"/>
              </a:spcAft>
            </a:pPr>
            <a:r>
              <a:rPr lang="en-GB" altLang="en-US" b="1" u="sng" dirty="0" smtClean="0">
                <a:solidFill>
                  <a:srgbClr val="C00000"/>
                </a:solidFill>
                <a:latin typeface="Arial" panose="020B0604020202020204" pitchFamily="34" charset="0"/>
              </a:rPr>
              <a:t>User </a:t>
            </a:r>
            <a:r>
              <a:rPr lang="en-GB" altLang="en-US" b="1" u="sng" dirty="0">
                <a:solidFill>
                  <a:srgbClr val="C00000"/>
                </a:solidFill>
                <a:latin typeface="Arial" panose="020B0604020202020204" pitchFamily="34" charset="0"/>
              </a:rPr>
              <a:t>communities for major </a:t>
            </a:r>
            <a:r>
              <a:rPr lang="en-GB" altLang="en-US" b="1" u="sng" dirty="0" smtClean="0">
                <a:solidFill>
                  <a:srgbClr val="C00000"/>
                </a:solidFill>
                <a:latin typeface="Arial" panose="020B0604020202020204" pitchFamily="34" charset="0"/>
              </a:rPr>
              <a:t>codes (beyond TSVVs)</a:t>
            </a:r>
            <a:r>
              <a:rPr lang="en-GB" altLang="en-US" u="sng" dirty="0" smtClean="0">
                <a:solidFill>
                  <a:srgbClr val="C00000"/>
                </a:solidFill>
                <a:latin typeface="Arial" panose="020B0604020202020204" pitchFamily="34" charset="0"/>
              </a:rPr>
              <a:t>: </a:t>
            </a:r>
            <a:r>
              <a:rPr lang="en-GB" altLang="en-US" dirty="0">
                <a:solidFill>
                  <a:srgbClr val="C00000"/>
                </a:solidFill>
                <a:latin typeface="Arial" panose="020B0604020202020204" pitchFamily="34" charset="0"/>
              </a:rPr>
              <a:t>XTOR-K, HYMAGYC, ORB5/EUTERPE, …</a:t>
            </a:r>
            <a:endParaRPr lang="de-DE" altLang="en-US" u="sng" dirty="0" smtClean="0">
              <a:solidFill>
                <a:srgbClr val="C00000"/>
              </a:solidFill>
              <a:latin typeface="Arial" panose="020B0604020202020204" pitchFamily="34" charset="0"/>
            </a:endParaRPr>
          </a:p>
        </p:txBody>
      </p:sp>
    </p:spTree>
    <p:extLst>
      <p:ext uri="{BB962C8B-B14F-4D97-AF65-F5344CB8AC3E}">
        <p14:creationId xmlns:p14="http://schemas.microsoft.com/office/powerpoint/2010/main" val="17891654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46856"/>
            <a:ext cx="11017224" cy="573832"/>
          </a:xfrm>
        </p:spPr>
        <p:txBody>
          <a:bodyPr/>
          <a:lstStyle/>
          <a:p>
            <a:r>
              <a:rPr lang="fr-FR" dirty="0" smtClean="0"/>
              <a:t>TSVV-10 =&gt; TSVV-G: </a:t>
            </a:r>
            <a:r>
              <a:rPr lang="fr-FR" dirty="0" err="1" smtClean="0"/>
              <a:t>Hierarchy</a:t>
            </a:r>
            <a:r>
              <a:rPr lang="fr-FR" dirty="0" smtClean="0"/>
              <a:t> of </a:t>
            </a:r>
            <a:r>
              <a:rPr lang="fr-FR" dirty="0" err="1" smtClean="0"/>
              <a:t>models</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36</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sp>
        <p:nvSpPr>
          <p:cNvPr id="3" name="Textfeld 2"/>
          <p:cNvSpPr txBox="1"/>
          <p:nvPr/>
        </p:nvSpPr>
        <p:spPr>
          <a:xfrm>
            <a:off x="1199456" y="821025"/>
            <a:ext cx="9649072" cy="5632311"/>
          </a:xfrm>
          <a:prstGeom prst="rect">
            <a:avLst/>
          </a:prstGeom>
          <a:noFill/>
        </p:spPr>
        <p:txBody>
          <a:bodyPr wrap="square" rtlCol="0">
            <a:spAutoFit/>
          </a:bodyPr>
          <a:lstStyle/>
          <a:p>
            <a:pPr marL="285750" indent="-285750">
              <a:buFont typeface="Arial" panose="020B0604020202020204" pitchFamily="34" charset="0"/>
              <a:buChar char="•"/>
            </a:pPr>
            <a:r>
              <a:rPr lang="de-DE" b="1" dirty="0" err="1" smtClean="0"/>
              <a:t>Theory</a:t>
            </a:r>
            <a:endParaRPr lang="de-DE" b="1" dirty="0" smtClean="0"/>
          </a:p>
          <a:p>
            <a:pPr marL="742950" lvl="1" indent="-285750">
              <a:buFont typeface="Arial" panose="020B0604020202020204" pitchFamily="34" charset="0"/>
              <a:buChar char="•"/>
            </a:pPr>
            <a:r>
              <a:rPr lang="de-DE" dirty="0" err="1"/>
              <a:t>d</a:t>
            </a:r>
            <a:r>
              <a:rPr lang="de-DE" dirty="0" err="1" smtClean="0"/>
              <a:t>eep</a:t>
            </a:r>
            <a:r>
              <a:rPr lang="de-DE" dirty="0" smtClean="0"/>
              <a:t> </a:t>
            </a:r>
            <a:r>
              <a:rPr lang="de-DE" dirty="0" err="1" smtClean="0"/>
              <a:t>insight</a:t>
            </a:r>
            <a:r>
              <a:rPr lang="de-DE" dirty="0" smtClean="0"/>
              <a:t> </a:t>
            </a:r>
            <a:r>
              <a:rPr lang="de-DE" dirty="0" err="1" smtClean="0"/>
              <a:t>into</a:t>
            </a:r>
            <a:r>
              <a:rPr lang="de-DE" dirty="0" smtClean="0"/>
              <a:t> </a:t>
            </a:r>
            <a:r>
              <a:rPr lang="de-DE" dirty="0" err="1" smtClean="0"/>
              <a:t>the</a:t>
            </a:r>
            <a:r>
              <a:rPr lang="de-DE" dirty="0" smtClean="0"/>
              <a:t> </a:t>
            </a:r>
            <a:r>
              <a:rPr lang="de-DE" dirty="0" err="1" smtClean="0"/>
              <a:t>physics</a:t>
            </a:r>
            <a:endParaRPr lang="de-DE" dirty="0" smtClean="0"/>
          </a:p>
          <a:p>
            <a:pPr marL="742950" lvl="1" indent="-285750">
              <a:buFont typeface="Arial" panose="020B0604020202020204" pitchFamily="34" charset="0"/>
              <a:buChar char="•"/>
            </a:pPr>
            <a:r>
              <a:rPr lang="de-DE" dirty="0" err="1"/>
              <a:t>p</a:t>
            </a:r>
            <a:r>
              <a:rPr lang="de-DE" dirty="0" err="1" smtClean="0"/>
              <a:t>redictions</a:t>
            </a:r>
            <a:r>
              <a:rPr lang="de-DE" dirty="0" smtClean="0"/>
              <a:t>, </a:t>
            </a:r>
            <a:r>
              <a:rPr lang="de-DE" dirty="0" err="1" smtClean="0"/>
              <a:t>ideas</a:t>
            </a:r>
            <a:r>
              <a:rPr lang="de-DE" dirty="0" smtClean="0"/>
              <a:t>, </a:t>
            </a:r>
            <a:r>
              <a:rPr lang="de-DE" dirty="0" err="1" smtClean="0"/>
              <a:t>limits</a:t>
            </a:r>
            <a:r>
              <a:rPr lang="de-DE" dirty="0" smtClean="0"/>
              <a:t> </a:t>
            </a:r>
            <a:r>
              <a:rPr lang="de-DE" dirty="0" err="1" smtClean="0"/>
              <a:t>for</a:t>
            </a:r>
            <a:r>
              <a:rPr lang="de-DE" dirty="0" smtClean="0"/>
              <a:t> </a:t>
            </a:r>
            <a:r>
              <a:rPr lang="de-DE" dirty="0" err="1" smtClean="0"/>
              <a:t>simulations</a:t>
            </a:r>
            <a:endParaRPr lang="de-DE" dirty="0" smtClean="0"/>
          </a:p>
          <a:p>
            <a:pPr marL="742950" lvl="1" indent="-285750">
              <a:buFont typeface="Arial" panose="020B0604020202020204" pitchFamily="34" charset="0"/>
              <a:buChar char="•"/>
            </a:pPr>
            <a:endParaRPr lang="de-DE" dirty="0" smtClean="0"/>
          </a:p>
          <a:p>
            <a:pPr marL="285750" indent="-285750">
              <a:buFont typeface="Arial" panose="020B0604020202020204" pitchFamily="34" charset="0"/>
              <a:buChar char="•"/>
            </a:pPr>
            <a:r>
              <a:rPr lang="de-DE" b="1" dirty="0" smtClean="0"/>
              <a:t>Low </a:t>
            </a:r>
            <a:r>
              <a:rPr lang="de-DE" b="1" dirty="0" err="1" smtClean="0"/>
              <a:t>fidelity</a:t>
            </a:r>
            <a:r>
              <a:rPr lang="de-DE" b="1" dirty="0" smtClean="0"/>
              <a:t>: </a:t>
            </a:r>
            <a:r>
              <a:rPr lang="de-DE" b="1" dirty="0" err="1" smtClean="0"/>
              <a:t>theory-driven</a:t>
            </a:r>
            <a:r>
              <a:rPr lang="de-DE" b="1" dirty="0" smtClean="0"/>
              <a:t> </a:t>
            </a:r>
            <a:r>
              <a:rPr lang="de-DE" b="1" dirty="0" err="1" smtClean="0"/>
              <a:t>reduced</a:t>
            </a:r>
            <a:r>
              <a:rPr lang="de-DE" b="1" dirty="0" smtClean="0"/>
              <a:t> </a:t>
            </a:r>
            <a:r>
              <a:rPr lang="de-DE" b="1" dirty="0" err="1" smtClean="0"/>
              <a:t>models</a:t>
            </a:r>
            <a:r>
              <a:rPr lang="de-DE" b="1" dirty="0" smtClean="0"/>
              <a:t> (EPWF, ATEP)</a:t>
            </a:r>
          </a:p>
          <a:p>
            <a:pPr marL="742950" lvl="1" indent="-285750">
              <a:buFont typeface="Arial" panose="020B0604020202020204" pitchFamily="34" charset="0"/>
              <a:buChar char="•"/>
            </a:pPr>
            <a:r>
              <a:rPr lang="de-DE" dirty="0" smtClean="0"/>
              <a:t>quick </a:t>
            </a:r>
            <a:r>
              <a:rPr lang="de-DE" dirty="0" err="1" smtClean="0"/>
              <a:t>execution</a:t>
            </a:r>
            <a:endParaRPr lang="de-DE" dirty="0" smtClean="0"/>
          </a:p>
          <a:p>
            <a:pPr marL="742950" lvl="1" indent="-285750">
              <a:buFont typeface="Arial" panose="020B0604020202020204" pitchFamily="34" charset="0"/>
              <a:buChar char="•"/>
            </a:pPr>
            <a:r>
              <a:rPr lang="de-DE" dirty="0" err="1"/>
              <a:t>f</a:t>
            </a:r>
            <a:r>
              <a:rPr lang="de-DE" dirty="0" err="1" smtClean="0"/>
              <a:t>ull</a:t>
            </a:r>
            <a:r>
              <a:rPr lang="de-DE" dirty="0" smtClean="0"/>
              <a:t> IMASification</a:t>
            </a:r>
          </a:p>
          <a:p>
            <a:pPr marL="742950" lvl="1" indent="-285750">
              <a:buFont typeface="Arial" panose="020B0604020202020204" pitchFamily="34" charset="0"/>
              <a:buChar char="•"/>
            </a:pPr>
            <a:r>
              <a:rPr lang="de-DE" dirty="0" smtClean="0"/>
              <a:t>well-</a:t>
            </a:r>
            <a:r>
              <a:rPr lang="de-DE" dirty="0" err="1" smtClean="0"/>
              <a:t>suited</a:t>
            </a:r>
            <a:r>
              <a:rPr lang="de-DE" dirty="0" smtClean="0"/>
              <a:t> </a:t>
            </a:r>
            <a:r>
              <a:rPr lang="de-DE" dirty="0" err="1" smtClean="0"/>
              <a:t>for</a:t>
            </a:r>
            <a:r>
              <a:rPr lang="de-DE" dirty="0" smtClean="0"/>
              <a:t> </a:t>
            </a:r>
            <a:r>
              <a:rPr lang="de-DE" dirty="0" err="1" smtClean="0"/>
              <a:t>integrated</a:t>
            </a:r>
            <a:r>
              <a:rPr lang="de-DE" dirty="0" smtClean="0"/>
              <a:t> </a:t>
            </a:r>
            <a:r>
              <a:rPr lang="de-DE" dirty="0" err="1" smtClean="0"/>
              <a:t>modeling</a:t>
            </a:r>
            <a:r>
              <a:rPr lang="de-DE" dirty="0" smtClean="0"/>
              <a:t> </a:t>
            </a:r>
            <a:r>
              <a:rPr lang="de-DE" dirty="0" err="1" smtClean="0"/>
              <a:t>and</a:t>
            </a:r>
            <a:r>
              <a:rPr lang="de-DE" dirty="0" smtClean="0"/>
              <a:t> </a:t>
            </a:r>
            <a:r>
              <a:rPr lang="de-DE" dirty="0" err="1" smtClean="0"/>
              <a:t>discharge</a:t>
            </a:r>
            <a:r>
              <a:rPr lang="de-DE" dirty="0" smtClean="0"/>
              <a:t> </a:t>
            </a:r>
            <a:r>
              <a:rPr lang="de-DE" dirty="0" err="1" smtClean="0"/>
              <a:t>planning</a:t>
            </a:r>
            <a:endParaRPr lang="de-DE" dirty="0" smtClean="0"/>
          </a:p>
          <a:p>
            <a:pPr marL="742950" lvl="1" indent="-285750">
              <a:buFont typeface="Arial" panose="020B0604020202020204" pitchFamily="34" charset="0"/>
              <a:buChar char="•"/>
            </a:pPr>
            <a:r>
              <a:rPr lang="de-DE" dirty="0" err="1"/>
              <a:t>a</a:t>
            </a:r>
            <a:r>
              <a:rPr lang="de-DE" dirty="0" err="1" smtClean="0"/>
              <a:t>ble</a:t>
            </a:r>
            <a:r>
              <a:rPr lang="de-DE" dirty="0" smtClean="0"/>
              <a:t> </a:t>
            </a:r>
            <a:r>
              <a:rPr lang="de-DE" dirty="0" err="1" smtClean="0"/>
              <a:t>to</a:t>
            </a:r>
            <a:r>
              <a:rPr lang="de-DE" dirty="0" smtClean="0"/>
              <a:t> </a:t>
            </a:r>
            <a:r>
              <a:rPr lang="de-DE" dirty="0" err="1" smtClean="0"/>
              <a:t>address</a:t>
            </a:r>
            <a:r>
              <a:rPr lang="de-DE" dirty="0" smtClean="0"/>
              <a:t> </a:t>
            </a:r>
            <a:r>
              <a:rPr lang="de-DE" dirty="0" err="1" smtClean="0"/>
              <a:t>transport</a:t>
            </a:r>
            <a:r>
              <a:rPr lang="de-DE" dirty="0" smtClean="0"/>
              <a:t> time </a:t>
            </a:r>
            <a:r>
              <a:rPr lang="de-DE" dirty="0" err="1" smtClean="0"/>
              <a:t>scales</a:t>
            </a:r>
            <a:endParaRPr lang="de-DE" dirty="0" smtClean="0"/>
          </a:p>
          <a:p>
            <a:pPr marL="742950" lvl="1" indent="-285750">
              <a:buFont typeface="Arial" panose="020B0604020202020204" pitchFamily="34" charset="0"/>
              <a:buChar char="•"/>
            </a:pPr>
            <a:r>
              <a:rPr lang="de-DE" dirty="0" err="1"/>
              <a:t>s</a:t>
            </a:r>
            <a:r>
              <a:rPr lang="de-DE" dirty="0" err="1" smtClean="0"/>
              <a:t>ometimes</a:t>
            </a:r>
            <a:r>
              <a:rPr lang="de-DE" dirty="0" smtClean="0"/>
              <a:t> </a:t>
            </a:r>
            <a:r>
              <a:rPr lang="de-DE" dirty="0" err="1" smtClean="0"/>
              <a:t>based</a:t>
            </a:r>
            <a:r>
              <a:rPr lang="de-DE" dirty="0" smtClean="0"/>
              <a:t> on </a:t>
            </a:r>
            <a:r>
              <a:rPr lang="de-DE" dirty="0" err="1" smtClean="0"/>
              <a:t>parameters</a:t>
            </a:r>
            <a:r>
              <a:rPr lang="de-DE" dirty="0" smtClean="0"/>
              <a:t> </a:t>
            </a:r>
            <a:r>
              <a:rPr lang="de-DE" dirty="0" err="1" smtClean="0"/>
              <a:t>to</a:t>
            </a:r>
            <a:r>
              <a:rPr lang="de-DE" dirty="0" smtClean="0"/>
              <a:t> </a:t>
            </a:r>
            <a:r>
              <a:rPr lang="de-DE" dirty="0" err="1" smtClean="0"/>
              <a:t>be</a:t>
            </a:r>
            <a:r>
              <a:rPr lang="de-DE" dirty="0" smtClean="0"/>
              <a:t> </a:t>
            </a:r>
            <a:r>
              <a:rPr lang="de-DE" dirty="0" err="1" smtClean="0"/>
              <a:t>derived</a:t>
            </a:r>
            <a:r>
              <a:rPr lang="de-DE" dirty="0" smtClean="0"/>
              <a:t> </a:t>
            </a:r>
            <a:r>
              <a:rPr lang="de-DE" dirty="0" err="1" smtClean="0"/>
              <a:t>from</a:t>
            </a:r>
            <a:r>
              <a:rPr lang="de-DE" dirty="0" smtClean="0"/>
              <a:t> </a:t>
            </a:r>
            <a:r>
              <a:rPr lang="de-DE" dirty="0" err="1" smtClean="0"/>
              <a:t>higher</a:t>
            </a:r>
            <a:r>
              <a:rPr lang="de-DE" dirty="0" smtClean="0"/>
              <a:t> </a:t>
            </a:r>
            <a:r>
              <a:rPr lang="de-DE" dirty="0" err="1" smtClean="0"/>
              <a:t>fidelity</a:t>
            </a:r>
            <a:r>
              <a:rPr lang="de-DE" dirty="0" smtClean="0"/>
              <a:t> </a:t>
            </a:r>
            <a:r>
              <a:rPr lang="de-DE" dirty="0" err="1" smtClean="0"/>
              <a:t>or</a:t>
            </a:r>
            <a:r>
              <a:rPr lang="de-DE" dirty="0" smtClean="0"/>
              <a:t> </a:t>
            </a:r>
            <a:r>
              <a:rPr lang="de-DE" dirty="0" err="1" smtClean="0"/>
              <a:t>experiment</a:t>
            </a:r>
            <a:endParaRPr lang="de-DE" dirty="0" smtClean="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b="1" dirty="0" smtClean="0"/>
              <a:t>Intermediate </a:t>
            </a:r>
            <a:r>
              <a:rPr lang="de-DE" b="1" dirty="0" err="1" smtClean="0"/>
              <a:t>fidelity</a:t>
            </a:r>
            <a:r>
              <a:rPr lang="de-DE" b="1" dirty="0" smtClean="0"/>
              <a:t>: hybrid fluid-gyrokinetic </a:t>
            </a:r>
            <a:r>
              <a:rPr lang="de-DE" b="1" dirty="0" err="1" smtClean="0"/>
              <a:t>models</a:t>
            </a:r>
            <a:r>
              <a:rPr lang="de-DE" b="1" dirty="0" smtClean="0"/>
              <a:t>  (XTOR-K, HYMAGYC + </a:t>
            </a:r>
            <a:r>
              <a:rPr lang="de-DE" b="1" dirty="0" err="1" smtClean="0"/>
              <a:t>Struphy</a:t>
            </a:r>
            <a:r>
              <a:rPr lang="de-DE" b="1" dirty="0" smtClean="0"/>
              <a:t> </a:t>
            </a:r>
            <a:r>
              <a:rPr lang="de-DE" b="1" dirty="0" err="1" smtClean="0"/>
              <a:t>for</a:t>
            </a:r>
            <a:r>
              <a:rPr lang="de-DE" b="1" dirty="0" smtClean="0"/>
              <a:t> TSVV-G)</a:t>
            </a:r>
          </a:p>
          <a:p>
            <a:pPr marL="742950" lvl="1" indent="-285750">
              <a:buFont typeface="Arial" panose="020B0604020202020204" pitchFamily="34" charset="0"/>
              <a:buChar char="•"/>
            </a:pPr>
            <a:r>
              <a:rPr lang="de-DE" dirty="0" err="1"/>
              <a:t>c</a:t>
            </a:r>
            <a:r>
              <a:rPr lang="de-DE" dirty="0" err="1" smtClean="0"/>
              <a:t>omputationally</a:t>
            </a:r>
            <a:r>
              <a:rPr lang="de-DE" dirty="0" smtClean="0"/>
              <a:t> </a:t>
            </a:r>
            <a:r>
              <a:rPr lang="de-DE" dirty="0" err="1" smtClean="0"/>
              <a:t>more</a:t>
            </a:r>
            <a:r>
              <a:rPr lang="de-DE" dirty="0" smtClean="0"/>
              <a:t> expensive but still </a:t>
            </a:r>
            <a:r>
              <a:rPr lang="de-DE" dirty="0" err="1" smtClean="0"/>
              <a:t>very</a:t>
            </a:r>
            <a:r>
              <a:rPr lang="de-DE" dirty="0" smtClean="0"/>
              <a:t> </a:t>
            </a:r>
            <a:r>
              <a:rPr lang="de-DE" dirty="0" err="1" smtClean="0"/>
              <a:t>affordable</a:t>
            </a:r>
            <a:r>
              <a:rPr lang="de-DE" dirty="0" smtClean="0"/>
              <a:t> (</a:t>
            </a:r>
            <a:r>
              <a:rPr lang="de-DE" dirty="0" err="1" smtClean="0"/>
              <a:t>case-dependent</a:t>
            </a:r>
            <a:r>
              <a:rPr lang="de-DE" dirty="0" smtClean="0"/>
              <a:t>)</a:t>
            </a:r>
          </a:p>
          <a:p>
            <a:pPr marL="742950" lvl="1" indent="-285750">
              <a:buFont typeface="Arial" panose="020B0604020202020204" pitchFamily="34" charset="0"/>
              <a:buChar char="•"/>
            </a:pPr>
            <a:r>
              <a:rPr lang="de-DE" dirty="0" err="1"/>
              <a:t>a</a:t>
            </a:r>
            <a:r>
              <a:rPr lang="de-DE" dirty="0" err="1" smtClean="0"/>
              <a:t>ble</a:t>
            </a:r>
            <a:r>
              <a:rPr lang="de-DE" dirty="0" smtClean="0"/>
              <a:t> </a:t>
            </a:r>
            <a:r>
              <a:rPr lang="de-DE" dirty="0" err="1" smtClean="0"/>
              <a:t>to</a:t>
            </a:r>
            <a:r>
              <a:rPr lang="de-DE" dirty="0" smtClean="0"/>
              <a:t> </a:t>
            </a:r>
            <a:r>
              <a:rPr lang="de-DE" dirty="0" err="1" smtClean="0"/>
              <a:t>address</a:t>
            </a:r>
            <a:r>
              <a:rPr lang="de-DE" dirty="0" smtClean="0"/>
              <a:t> </a:t>
            </a:r>
            <a:r>
              <a:rPr lang="de-DE" dirty="0" err="1" smtClean="0"/>
              <a:t>resistive</a:t>
            </a:r>
            <a:r>
              <a:rPr lang="de-DE" dirty="0" smtClean="0"/>
              <a:t> time </a:t>
            </a:r>
            <a:r>
              <a:rPr lang="de-DE" dirty="0" err="1" smtClean="0"/>
              <a:t>scales</a:t>
            </a:r>
            <a:r>
              <a:rPr lang="de-DE" dirty="0" smtClean="0"/>
              <a:t> </a:t>
            </a:r>
            <a:r>
              <a:rPr lang="de-DE" dirty="0" err="1" smtClean="0"/>
              <a:t>and</a:t>
            </a:r>
            <a:r>
              <a:rPr lang="de-DE" dirty="0" smtClean="0"/>
              <a:t> </a:t>
            </a:r>
            <a:r>
              <a:rPr lang="de-DE" dirty="0" err="1" smtClean="0"/>
              <a:t>highly-nonlinear</a:t>
            </a:r>
            <a:r>
              <a:rPr lang="de-DE" dirty="0" smtClean="0"/>
              <a:t> MHD</a:t>
            </a:r>
          </a:p>
          <a:p>
            <a:pPr marL="742950" lvl="1" indent="-285750">
              <a:buFont typeface="Arial" panose="020B0604020202020204" pitchFamily="34" charset="0"/>
              <a:buChar char="•"/>
            </a:pPr>
            <a:r>
              <a:rPr lang="de-DE" dirty="0" err="1" smtClean="0"/>
              <a:t>IMASified</a:t>
            </a:r>
            <a:r>
              <a:rPr lang="de-DE" dirty="0" smtClean="0"/>
              <a:t> (in </a:t>
            </a:r>
            <a:r>
              <a:rPr lang="de-DE" dirty="0" err="1" smtClean="0"/>
              <a:t>some</a:t>
            </a:r>
            <a:r>
              <a:rPr lang="de-DE" dirty="0" smtClean="0"/>
              <a:t> </a:t>
            </a:r>
            <a:r>
              <a:rPr lang="de-DE" dirty="0" err="1" smtClean="0"/>
              <a:t>cases</a:t>
            </a:r>
            <a:r>
              <a:rPr lang="de-DE" dirty="0" smtClean="0"/>
              <a:t>) </a:t>
            </a:r>
            <a:r>
              <a:rPr lang="de-DE" dirty="0" err="1" smtClean="0"/>
              <a:t>and</a:t>
            </a:r>
            <a:r>
              <a:rPr lang="de-DE" dirty="0" smtClean="0"/>
              <a:t> </a:t>
            </a:r>
            <a:r>
              <a:rPr lang="de-DE" dirty="0" err="1" smtClean="0"/>
              <a:t>suited</a:t>
            </a:r>
            <a:r>
              <a:rPr lang="de-DE" dirty="0" smtClean="0"/>
              <a:t> </a:t>
            </a:r>
            <a:r>
              <a:rPr lang="de-DE" dirty="0" err="1" smtClean="0"/>
              <a:t>for</a:t>
            </a:r>
            <a:r>
              <a:rPr lang="de-DE" dirty="0" smtClean="0"/>
              <a:t> </a:t>
            </a:r>
            <a:r>
              <a:rPr lang="de-DE" dirty="0" err="1" smtClean="0"/>
              <a:t>integrated</a:t>
            </a:r>
            <a:r>
              <a:rPr lang="de-DE" dirty="0" smtClean="0"/>
              <a:t> </a:t>
            </a:r>
            <a:r>
              <a:rPr lang="de-DE" dirty="0" err="1" smtClean="0"/>
              <a:t>modeling</a:t>
            </a:r>
            <a:endParaRPr lang="de-DE" dirty="0" smtClean="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b="1" dirty="0" smtClean="0"/>
              <a:t>High </a:t>
            </a:r>
            <a:r>
              <a:rPr lang="de-DE" b="1" dirty="0" err="1" smtClean="0"/>
              <a:t>fidelity</a:t>
            </a:r>
            <a:r>
              <a:rPr lang="de-DE" b="1" dirty="0" smtClean="0"/>
              <a:t>: global gyrokinetic </a:t>
            </a:r>
            <a:r>
              <a:rPr lang="de-DE" b="1" dirty="0" err="1" smtClean="0"/>
              <a:t>codes</a:t>
            </a:r>
            <a:r>
              <a:rPr lang="de-DE" b="1" dirty="0" smtClean="0"/>
              <a:t> (ORB5/EUTERPE/TRIMEG + GENE </a:t>
            </a:r>
            <a:r>
              <a:rPr lang="de-DE" b="1" dirty="0" err="1" smtClean="0"/>
              <a:t>and</a:t>
            </a:r>
            <a:r>
              <a:rPr lang="de-DE" b="1" dirty="0" smtClean="0"/>
              <a:t> GYSELA </a:t>
            </a:r>
            <a:r>
              <a:rPr lang="de-DE" b="1" dirty="0" err="1" smtClean="0"/>
              <a:t>for</a:t>
            </a:r>
            <a:r>
              <a:rPr lang="de-DE" b="1" dirty="0" smtClean="0"/>
              <a:t> TSVV-G)</a:t>
            </a:r>
          </a:p>
          <a:p>
            <a:pPr marL="742950" lvl="1" indent="-285750">
              <a:buFont typeface="Arial" panose="020B0604020202020204" pitchFamily="34" charset="0"/>
              <a:buChar char="•"/>
            </a:pPr>
            <a:r>
              <a:rPr lang="de-DE" dirty="0" err="1"/>
              <a:t>c</a:t>
            </a:r>
            <a:r>
              <a:rPr lang="de-DE" dirty="0" err="1" smtClean="0"/>
              <a:t>omputationally</a:t>
            </a:r>
            <a:r>
              <a:rPr lang="de-DE" dirty="0" smtClean="0"/>
              <a:t> </a:t>
            </a:r>
            <a:r>
              <a:rPr lang="de-DE" dirty="0" err="1" smtClean="0"/>
              <a:t>most</a:t>
            </a:r>
            <a:r>
              <a:rPr lang="de-DE" dirty="0" smtClean="0"/>
              <a:t> expensive</a:t>
            </a:r>
          </a:p>
          <a:p>
            <a:pPr marL="742950" lvl="1" indent="-285750">
              <a:buFont typeface="Arial" panose="020B0604020202020204" pitchFamily="34" charset="0"/>
              <a:buChar char="•"/>
            </a:pPr>
            <a:r>
              <a:rPr lang="de-DE" dirty="0" err="1" smtClean="0"/>
              <a:t>most</a:t>
            </a:r>
            <a:r>
              <a:rPr lang="de-DE" dirty="0" smtClean="0"/>
              <a:t> </a:t>
            </a:r>
            <a:r>
              <a:rPr lang="de-DE" dirty="0" err="1" smtClean="0"/>
              <a:t>accurate</a:t>
            </a:r>
            <a:r>
              <a:rPr lang="de-DE" dirty="0" smtClean="0"/>
              <a:t> </a:t>
            </a:r>
            <a:r>
              <a:rPr lang="de-DE" dirty="0" err="1" smtClean="0"/>
              <a:t>and</a:t>
            </a:r>
            <a:r>
              <a:rPr lang="de-DE" dirty="0" smtClean="0"/>
              <a:t> </a:t>
            </a:r>
            <a:r>
              <a:rPr lang="de-DE" dirty="0" err="1" smtClean="0"/>
              <a:t>realistic</a:t>
            </a:r>
            <a:endParaRPr lang="de-DE" dirty="0" smtClean="0"/>
          </a:p>
          <a:p>
            <a:pPr marL="742950" lvl="1" indent="-285750">
              <a:buFont typeface="Arial" panose="020B0604020202020204" pitchFamily="34" charset="0"/>
              <a:buChar char="•"/>
            </a:pPr>
            <a:r>
              <a:rPr lang="de-DE" dirty="0" smtClean="0"/>
              <a:t>Fundamental </a:t>
            </a:r>
            <a:r>
              <a:rPr lang="de-DE" dirty="0" err="1" smtClean="0"/>
              <a:t>for</a:t>
            </a:r>
            <a:r>
              <a:rPr lang="de-DE" dirty="0" smtClean="0"/>
              <a:t> „</a:t>
            </a:r>
            <a:r>
              <a:rPr lang="de-DE" dirty="0" err="1" smtClean="0"/>
              <a:t>lower</a:t>
            </a:r>
            <a:r>
              <a:rPr lang="de-DE" dirty="0" smtClean="0"/>
              <a:t> </a:t>
            </a:r>
            <a:r>
              <a:rPr lang="de-DE" dirty="0" err="1" smtClean="0"/>
              <a:t>fidelities</a:t>
            </a:r>
            <a:r>
              <a:rPr lang="de-DE" dirty="0" smtClean="0"/>
              <a:t>“</a:t>
            </a:r>
            <a:endParaRPr lang="en-US" dirty="0"/>
          </a:p>
        </p:txBody>
      </p:sp>
    </p:spTree>
    <p:extLst>
      <p:ext uri="{BB962C8B-B14F-4D97-AF65-F5344CB8AC3E}">
        <p14:creationId xmlns:p14="http://schemas.microsoft.com/office/powerpoint/2010/main" val="24742359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46856"/>
            <a:ext cx="11017224" cy="573832"/>
          </a:xfrm>
        </p:spPr>
        <p:txBody>
          <a:bodyPr/>
          <a:lstStyle/>
          <a:p>
            <a:r>
              <a:rPr lang="fr-FR" dirty="0"/>
              <a:t>TSVV-10 =&gt; TSVV-G: </a:t>
            </a:r>
            <a:r>
              <a:rPr lang="fr-FR" dirty="0" smtClean="0"/>
              <a:t>collaboration </a:t>
            </a:r>
            <a:r>
              <a:rPr lang="fr-FR" dirty="0" err="1" smtClean="0"/>
              <a:t>accross</a:t>
            </a:r>
            <a:r>
              <a:rPr lang="fr-FR" dirty="0" smtClean="0"/>
              <a:t> EUROfusion</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37</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sp>
        <p:nvSpPr>
          <p:cNvPr id="5" name="Textfeld 4"/>
          <p:cNvSpPr txBox="1"/>
          <p:nvPr/>
        </p:nvSpPr>
        <p:spPr>
          <a:xfrm>
            <a:off x="335360" y="980728"/>
            <a:ext cx="11521280" cy="4801314"/>
          </a:xfrm>
          <a:prstGeom prst="rect">
            <a:avLst/>
          </a:prstGeom>
          <a:noFill/>
        </p:spPr>
        <p:txBody>
          <a:bodyPr wrap="square" rtlCol="0">
            <a:spAutoFit/>
          </a:bodyPr>
          <a:lstStyle/>
          <a:p>
            <a:r>
              <a:rPr lang="de-DE" dirty="0" smtClean="0"/>
              <a:t>TSVV-G + DCT/WPDES: </a:t>
            </a:r>
            <a:r>
              <a:rPr lang="de-DE" dirty="0" err="1" smtClean="0"/>
              <a:t>reactor</a:t>
            </a:r>
            <a:r>
              <a:rPr lang="de-DE" dirty="0" smtClean="0"/>
              <a:t>-relevant </a:t>
            </a:r>
            <a:r>
              <a:rPr lang="de-DE" dirty="0" err="1" smtClean="0"/>
              <a:t>topics</a:t>
            </a:r>
            <a:r>
              <a:rPr lang="de-DE" dirty="0" smtClean="0"/>
              <a:t> </a:t>
            </a:r>
            <a:r>
              <a:rPr lang="de-DE" dirty="0" err="1" smtClean="0"/>
              <a:t>for</a:t>
            </a:r>
            <a:r>
              <a:rPr lang="de-DE" dirty="0" smtClean="0"/>
              <a:t> </a:t>
            </a:r>
            <a:r>
              <a:rPr lang="de-DE" dirty="0" err="1" smtClean="0"/>
              <a:t>burning</a:t>
            </a:r>
            <a:r>
              <a:rPr lang="de-DE" dirty="0" smtClean="0"/>
              <a:t> </a:t>
            </a:r>
            <a:r>
              <a:rPr lang="de-DE" dirty="0" err="1" smtClean="0"/>
              <a:t>plasmas</a:t>
            </a:r>
            <a:r>
              <a:rPr lang="de-DE" dirty="0" smtClean="0"/>
              <a:t> (</a:t>
            </a:r>
            <a:r>
              <a:rPr lang="de-DE" dirty="0" err="1" smtClean="0"/>
              <a:t>heating</a:t>
            </a:r>
            <a:r>
              <a:rPr lang="de-DE" dirty="0" smtClean="0"/>
              <a:t> in Q&gt;30 </a:t>
            </a:r>
            <a:r>
              <a:rPr lang="de-DE" dirty="0" err="1" smtClean="0"/>
              <a:t>regimes</a:t>
            </a:r>
            <a:r>
              <a:rPr lang="de-DE" dirty="0" smtClean="0"/>
              <a:t> </a:t>
            </a:r>
            <a:r>
              <a:rPr lang="de-DE" dirty="0" err="1" smtClean="0"/>
              <a:t>for</a:t>
            </a:r>
            <a:r>
              <a:rPr lang="de-DE" dirty="0" smtClean="0"/>
              <a:t> Power Plant)</a:t>
            </a:r>
          </a:p>
          <a:p>
            <a:endParaRPr lang="de-DE" dirty="0" smtClean="0"/>
          </a:p>
          <a:p>
            <a:r>
              <a:rPr lang="de-DE" dirty="0" smtClean="0"/>
              <a:t>TSVV-G + WPSA: </a:t>
            </a:r>
            <a:r>
              <a:rPr lang="de-DE" dirty="0" err="1" smtClean="0"/>
              <a:t>collaboration</a:t>
            </a:r>
            <a:r>
              <a:rPr lang="de-DE" dirty="0" smtClean="0"/>
              <a:t> on zonal </a:t>
            </a:r>
            <a:r>
              <a:rPr lang="de-DE" dirty="0" err="1" smtClean="0"/>
              <a:t>flows</a:t>
            </a:r>
            <a:r>
              <a:rPr lang="de-DE" dirty="0" smtClean="0"/>
              <a:t> </a:t>
            </a:r>
            <a:r>
              <a:rPr lang="de-DE" dirty="0" err="1" smtClean="0"/>
              <a:t>and</a:t>
            </a:r>
            <a:r>
              <a:rPr lang="de-DE" dirty="0" smtClean="0"/>
              <a:t> </a:t>
            </a:r>
            <a:r>
              <a:rPr lang="de-DE" dirty="0" err="1" smtClean="0"/>
              <a:t>energetic</a:t>
            </a:r>
            <a:r>
              <a:rPr lang="de-DE" dirty="0" smtClean="0"/>
              <a:t> </a:t>
            </a:r>
            <a:r>
              <a:rPr lang="de-DE" dirty="0" err="1" smtClean="0"/>
              <a:t>particles</a:t>
            </a:r>
            <a:endParaRPr lang="de-DE" dirty="0" smtClean="0"/>
          </a:p>
          <a:p>
            <a:endParaRPr lang="de-DE" dirty="0" smtClean="0"/>
          </a:p>
          <a:p>
            <a:r>
              <a:rPr lang="de-DE" dirty="0" smtClean="0"/>
              <a:t>TSVV-G </a:t>
            </a:r>
            <a:r>
              <a:rPr lang="de-DE" dirty="0"/>
              <a:t>+ WPTE,MOD: ADEX-U/TCV </a:t>
            </a:r>
            <a:r>
              <a:rPr lang="de-DE" dirty="0" err="1"/>
              <a:t>modelling</a:t>
            </a:r>
            <a:endParaRPr lang="de-DE" dirty="0"/>
          </a:p>
          <a:p>
            <a:endParaRPr lang="de-DE" dirty="0" smtClean="0"/>
          </a:p>
          <a:p>
            <a:r>
              <a:rPr lang="de-DE" dirty="0" smtClean="0"/>
              <a:t>TSVV-G </a:t>
            </a:r>
            <a:r>
              <a:rPr lang="de-DE" dirty="0"/>
              <a:t>+ WPW7X: </a:t>
            </a:r>
            <a:r>
              <a:rPr lang="de-DE" dirty="0" err="1"/>
              <a:t>collaboration</a:t>
            </a:r>
            <a:r>
              <a:rPr lang="de-DE" dirty="0"/>
              <a:t> on MHD </a:t>
            </a:r>
            <a:r>
              <a:rPr lang="de-DE" dirty="0" err="1"/>
              <a:t>and</a:t>
            </a:r>
            <a:r>
              <a:rPr lang="de-DE" dirty="0"/>
              <a:t> EP </a:t>
            </a:r>
            <a:r>
              <a:rPr lang="de-DE" dirty="0" err="1"/>
              <a:t>topics</a:t>
            </a:r>
            <a:r>
              <a:rPr lang="de-DE" dirty="0"/>
              <a:t> in </a:t>
            </a:r>
            <a:r>
              <a:rPr lang="de-DE" dirty="0" err="1"/>
              <a:t>the</a:t>
            </a:r>
            <a:r>
              <a:rPr lang="de-DE" dirty="0"/>
              <a:t> </a:t>
            </a:r>
            <a:r>
              <a:rPr lang="de-DE" dirty="0" err="1" smtClean="0"/>
              <a:t>experiment</a:t>
            </a:r>
            <a:endParaRPr lang="de-DE" dirty="0" smtClean="0"/>
          </a:p>
          <a:p>
            <a:endParaRPr lang="de-DE" dirty="0" smtClean="0"/>
          </a:p>
          <a:p>
            <a:r>
              <a:rPr lang="de-DE" dirty="0" smtClean="0"/>
              <a:t>TSVV-G </a:t>
            </a:r>
            <a:r>
              <a:rPr lang="de-DE" dirty="0"/>
              <a:t>+ ITPA-EP: </a:t>
            </a:r>
            <a:r>
              <a:rPr lang="de-DE" dirty="0" err="1"/>
              <a:t>leading</a:t>
            </a:r>
            <a:r>
              <a:rPr lang="de-DE" dirty="0"/>
              <a:t> </a:t>
            </a:r>
            <a:r>
              <a:rPr lang="de-DE" dirty="0" err="1"/>
              <a:t>benchmark</a:t>
            </a:r>
            <a:r>
              <a:rPr lang="de-DE" dirty="0"/>
              <a:t> </a:t>
            </a:r>
            <a:r>
              <a:rPr lang="de-DE" dirty="0" err="1"/>
              <a:t>joint</a:t>
            </a:r>
            <a:r>
              <a:rPr lang="de-DE" dirty="0"/>
              <a:t> </a:t>
            </a:r>
            <a:r>
              <a:rPr lang="de-DE" dirty="0" err="1"/>
              <a:t>activities</a:t>
            </a:r>
            <a:r>
              <a:rPr lang="de-DE" dirty="0"/>
              <a:t> (</a:t>
            </a:r>
            <a:r>
              <a:rPr lang="de-DE" dirty="0" err="1"/>
              <a:t>two</a:t>
            </a:r>
            <a:r>
              <a:rPr lang="de-DE" dirty="0"/>
              <a:t> </a:t>
            </a:r>
            <a:r>
              <a:rPr lang="de-DE" dirty="0" err="1"/>
              <a:t>topics</a:t>
            </a:r>
            <a:r>
              <a:rPr lang="de-DE" dirty="0"/>
              <a:t>)</a:t>
            </a:r>
          </a:p>
          <a:p>
            <a:endParaRPr lang="de-DE" dirty="0" smtClean="0"/>
          </a:p>
          <a:p>
            <a:r>
              <a:rPr lang="de-DE" dirty="0"/>
              <a:t>TSVV-G + TSVV-H/TSVV-E/TSVV-F: </a:t>
            </a:r>
            <a:r>
              <a:rPr lang="de-DE" dirty="0" err="1"/>
              <a:t>integrated</a:t>
            </a:r>
            <a:r>
              <a:rPr lang="de-DE" dirty="0"/>
              <a:t> </a:t>
            </a:r>
            <a:r>
              <a:rPr lang="de-DE" dirty="0" err="1"/>
              <a:t>modelling</a:t>
            </a:r>
            <a:r>
              <a:rPr lang="de-DE" dirty="0"/>
              <a:t> </a:t>
            </a:r>
            <a:r>
              <a:rPr lang="de-DE" dirty="0" err="1"/>
              <a:t>with</a:t>
            </a:r>
            <a:r>
              <a:rPr lang="de-DE" dirty="0"/>
              <a:t> EP </a:t>
            </a:r>
            <a:r>
              <a:rPr lang="de-DE" dirty="0" err="1"/>
              <a:t>actors</a:t>
            </a:r>
            <a:r>
              <a:rPr lang="de-DE" dirty="0"/>
              <a:t> </a:t>
            </a:r>
            <a:r>
              <a:rPr lang="de-DE" dirty="0" err="1"/>
              <a:t>provided</a:t>
            </a:r>
            <a:r>
              <a:rPr lang="de-DE" dirty="0"/>
              <a:t> </a:t>
            </a:r>
            <a:r>
              <a:rPr lang="de-DE" dirty="0" err="1"/>
              <a:t>by</a:t>
            </a:r>
            <a:r>
              <a:rPr lang="de-DE" dirty="0"/>
              <a:t> TSVV-G, </a:t>
            </a:r>
          </a:p>
          <a:p>
            <a:endParaRPr lang="de-DE" dirty="0"/>
          </a:p>
          <a:p>
            <a:r>
              <a:rPr lang="de-DE" dirty="0" smtClean="0"/>
              <a:t>TSVV-G + TSVV-I: </a:t>
            </a:r>
            <a:r>
              <a:rPr lang="de-DE" dirty="0" err="1" smtClean="0"/>
              <a:t>collaboration</a:t>
            </a:r>
            <a:r>
              <a:rPr lang="de-DE" dirty="0" smtClean="0"/>
              <a:t> on gyrokinetic </a:t>
            </a:r>
            <a:r>
              <a:rPr lang="de-DE" dirty="0" err="1" smtClean="0"/>
              <a:t>modelling</a:t>
            </a:r>
            <a:r>
              <a:rPr lang="de-DE" dirty="0" smtClean="0"/>
              <a:t> </a:t>
            </a:r>
            <a:r>
              <a:rPr lang="de-DE" dirty="0" err="1" smtClean="0"/>
              <a:t>of</a:t>
            </a:r>
            <a:r>
              <a:rPr lang="de-DE" dirty="0" smtClean="0"/>
              <a:t> </a:t>
            </a:r>
            <a:r>
              <a:rPr lang="de-DE" dirty="0" err="1" smtClean="0"/>
              <a:t>nonlinear</a:t>
            </a:r>
            <a:r>
              <a:rPr lang="de-DE" dirty="0" smtClean="0"/>
              <a:t> MHD </a:t>
            </a:r>
            <a:r>
              <a:rPr lang="de-DE" dirty="0" err="1" smtClean="0"/>
              <a:t>activity</a:t>
            </a:r>
            <a:r>
              <a:rPr lang="de-DE" dirty="0" smtClean="0"/>
              <a:t> in stellarator </a:t>
            </a:r>
            <a:r>
              <a:rPr lang="de-DE" dirty="0" err="1" smtClean="0"/>
              <a:t>plasmas</a:t>
            </a:r>
            <a:endParaRPr lang="de-DE" dirty="0" smtClean="0"/>
          </a:p>
          <a:p>
            <a:endParaRPr lang="de-DE" dirty="0"/>
          </a:p>
          <a:p>
            <a:r>
              <a:rPr lang="de-DE" dirty="0" smtClean="0"/>
              <a:t>TSVV-G + TSVV-J: </a:t>
            </a:r>
            <a:r>
              <a:rPr lang="de-DE" dirty="0" err="1" smtClean="0"/>
              <a:t>collaboration</a:t>
            </a:r>
            <a:r>
              <a:rPr lang="de-DE" dirty="0" smtClean="0"/>
              <a:t> on EM </a:t>
            </a:r>
            <a:r>
              <a:rPr lang="de-DE" dirty="0" err="1" smtClean="0"/>
              <a:t>turbulence</a:t>
            </a:r>
            <a:r>
              <a:rPr lang="de-DE" dirty="0" smtClean="0"/>
              <a:t> in stellarators</a:t>
            </a:r>
          </a:p>
          <a:p>
            <a:endParaRPr lang="de-DE" dirty="0" smtClean="0"/>
          </a:p>
          <a:p>
            <a:r>
              <a:rPr lang="de-DE" dirty="0" smtClean="0"/>
              <a:t>TSVV-G + ACH: ORB5/EUTERPE(MPG, EPFL), XTOR-K(CIEMAT, IPPLM)</a:t>
            </a:r>
            <a:endParaRPr lang="en-US" dirty="0"/>
          </a:p>
        </p:txBody>
      </p:sp>
    </p:spTree>
    <p:extLst>
      <p:ext uri="{BB962C8B-B14F-4D97-AF65-F5344CB8AC3E}">
        <p14:creationId xmlns:p14="http://schemas.microsoft.com/office/powerpoint/2010/main" val="7061324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66158"/>
            <a:ext cx="10058400" cy="507674"/>
          </a:xfrm>
        </p:spPr>
        <p:txBody>
          <a:bodyPr/>
          <a:lstStyle/>
          <a:p>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38</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smtClean="0"/>
              <a:t>TSVV10 |  EUROfusion Science Meeting | 14.01.2026</a:t>
            </a:r>
            <a:endParaRPr lang="en-GB" dirty="0"/>
          </a:p>
        </p:txBody>
      </p:sp>
      <p:sp>
        <p:nvSpPr>
          <p:cNvPr id="6" name="Textfeld 5"/>
          <p:cNvSpPr txBox="1"/>
          <p:nvPr/>
        </p:nvSpPr>
        <p:spPr>
          <a:xfrm>
            <a:off x="335360" y="908720"/>
            <a:ext cx="11377264" cy="3093154"/>
          </a:xfrm>
          <a:prstGeom prst="rect">
            <a:avLst/>
          </a:prstGeom>
          <a:noFill/>
        </p:spPr>
        <p:txBody>
          <a:bodyPr wrap="square" rtlCol="0">
            <a:spAutoFit/>
          </a:bodyPr>
          <a:lstStyle/>
          <a:p>
            <a:pPr algn="ctr"/>
            <a:endParaRPr lang="de-DE" sz="3900" dirty="0" smtClean="0">
              <a:solidFill>
                <a:srgbClr val="0070C0"/>
              </a:solidFill>
            </a:endParaRPr>
          </a:p>
          <a:p>
            <a:pPr algn="ctr"/>
            <a:endParaRPr lang="de-DE" sz="3900" dirty="0">
              <a:solidFill>
                <a:srgbClr val="0070C0"/>
              </a:solidFill>
            </a:endParaRPr>
          </a:p>
          <a:p>
            <a:pPr algn="ctr"/>
            <a:endParaRPr lang="de-DE" sz="3900" dirty="0" smtClean="0">
              <a:solidFill>
                <a:srgbClr val="0070C0"/>
              </a:solidFill>
            </a:endParaRPr>
          </a:p>
          <a:p>
            <a:pPr algn="ctr"/>
            <a:endParaRPr lang="de-DE" sz="3900" dirty="0">
              <a:solidFill>
                <a:srgbClr val="0070C0"/>
              </a:solidFill>
            </a:endParaRPr>
          </a:p>
          <a:p>
            <a:pPr algn="ctr"/>
            <a:r>
              <a:rPr lang="de-DE" sz="3900" dirty="0" smtClean="0">
                <a:solidFill>
                  <a:srgbClr val="0070C0"/>
                </a:solidFill>
              </a:rPr>
              <a:t>BACKUP SLIDES</a:t>
            </a:r>
          </a:p>
        </p:txBody>
      </p:sp>
    </p:spTree>
    <p:extLst>
      <p:ext uri="{BB962C8B-B14F-4D97-AF65-F5344CB8AC3E}">
        <p14:creationId xmlns:p14="http://schemas.microsoft.com/office/powerpoint/2010/main" val="4611235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116632"/>
            <a:ext cx="11017224" cy="457200"/>
          </a:xfrm>
        </p:spPr>
        <p:txBody>
          <a:bodyPr/>
          <a:lstStyle/>
          <a:p>
            <a:r>
              <a:rPr lang="en-US" dirty="0"/>
              <a:t>Global simulations of EM </a:t>
            </a:r>
            <a:r>
              <a:rPr lang="en-US" dirty="0" smtClean="0"/>
              <a:t>turbulence: EUTERPE</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39</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smtClean="0"/>
              <a:t>TSVV10 |  EUROfusion Science Meeting | 14.01.2026</a:t>
            </a:r>
            <a:endParaRPr lang="en-GB" dirty="0"/>
          </a:p>
        </p:txBody>
      </p:sp>
      <p:pic>
        <p:nvPicPr>
          <p:cNvPr id="6" name="Content Placeholder 4"/>
          <p:cNvPicPr>
            <a:picLocks noGrp="1" noChangeAspect="1"/>
          </p:cNvPicPr>
          <p:nvPr>
            <p:ph idx="1"/>
          </p:nvPr>
        </p:nvPicPr>
        <p:blipFill>
          <a:blip r:embed="rId3" cstate="print"/>
          <a:stretch>
            <a:fillRect/>
          </a:stretch>
        </p:blipFill>
        <p:spPr>
          <a:xfrm>
            <a:off x="323528" y="764705"/>
            <a:ext cx="7644680" cy="2944671"/>
          </a:xfrm>
          <a:prstGeom prst="rect">
            <a:avLst/>
          </a:prstGeom>
        </p:spPr>
      </p:pic>
      <p:pic>
        <p:nvPicPr>
          <p:cNvPr id="7" name="Picture 5"/>
          <p:cNvPicPr>
            <a:picLocks noChangeAspect="1"/>
          </p:cNvPicPr>
          <p:nvPr/>
        </p:nvPicPr>
        <p:blipFill>
          <a:blip r:embed="rId4" cstate="print"/>
          <a:stretch>
            <a:fillRect/>
          </a:stretch>
        </p:blipFill>
        <p:spPr>
          <a:xfrm>
            <a:off x="199655" y="3687889"/>
            <a:ext cx="11584977" cy="2765447"/>
          </a:xfrm>
          <a:prstGeom prst="rect">
            <a:avLst/>
          </a:prstGeom>
        </p:spPr>
      </p:pic>
      <mc:AlternateContent xmlns:mc="http://schemas.openxmlformats.org/markup-compatibility/2006" xmlns:a14="http://schemas.microsoft.com/office/drawing/2010/main">
        <mc:Choice Requires="a14">
          <p:sp>
            <p:nvSpPr>
              <p:cNvPr id="9" name="Textfeld 8"/>
              <p:cNvSpPr txBox="1"/>
              <p:nvPr/>
            </p:nvSpPr>
            <p:spPr>
              <a:xfrm>
                <a:off x="8314543" y="1124744"/>
                <a:ext cx="3600400" cy="2053254"/>
              </a:xfrm>
              <a:prstGeom prst="rect">
                <a:avLst/>
              </a:prstGeom>
              <a:noFill/>
            </p:spPr>
            <p:txBody>
              <a:bodyPr wrap="square" rtlCol="0">
                <a:spAutoFit/>
              </a:bodyPr>
              <a:lstStyle/>
              <a:p>
                <a:r>
                  <a:rPr lang="de-DE" dirty="0" err="1" smtClean="0"/>
                  <a:t>Realistic</a:t>
                </a:r>
                <a:r>
                  <a:rPr lang="de-DE" dirty="0" smtClean="0"/>
                  <a:t> W7-X „UFM“ </a:t>
                </a:r>
                <a:r>
                  <a:rPr lang="de-DE" dirty="0" err="1" smtClean="0"/>
                  <a:t>configuration</a:t>
                </a:r>
                <a:endParaRPr lang="de-DE" dirty="0" smtClean="0"/>
              </a:p>
              <a:p>
                <a:endParaRPr lang="de-DE" dirty="0" smtClean="0"/>
              </a:p>
              <a:p>
                <a:r>
                  <a:rPr lang="de-DE" dirty="0" smtClean="0"/>
                  <a:t>Global </a:t>
                </a:r>
                <a:r>
                  <a:rPr lang="de-DE" dirty="0" err="1" smtClean="0"/>
                  <a:t>geometry</a:t>
                </a:r>
                <a:r>
                  <a:rPr lang="de-DE" dirty="0" smtClean="0"/>
                  <a:t> </a:t>
                </a:r>
                <a:r>
                  <a:rPr lang="de-DE" dirty="0" err="1" smtClean="0"/>
                  <a:t>is</a:t>
                </a:r>
                <a:r>
                  <a:rPr lang="de-DE" dirty="0" smtClean="0"/>
                  <a:t> </a:t>
                </a:r>
                <a:r>
                  <a:rPr lang="de-DE" dirty="0" err="1" smtClean="0"/>
                  <a:t>simulated</a:t>
                </a:r>
                <a:r>
                  <a:rPr lang="de-DE" dirty="0" smtClean="0"/>
                  <a:t> </a:t>
                </a:r>
              </a:p>
              <a:p>
                <a:r>
                  <a:rPr lang="de-DE" dirty="0" smtClean="0"/>
                  <a:t>(</a:t>
                </a:r>
                <a:r>
                  <a:rPr lang="de-DE" dirty="0" err="1" smtClean="0"/>
                  <a:t>no</a:t>
                </a:r>
                <a:r>
                  <a:rPr lang="de-DE" dirty="0" smtClean="0"/>
                  <a:t> </a:t>
                </a:r>
                <a:r>
                  <a:rPr lang="de-DE" dirty="0" err="1" smtClean="0"/>
                  <a:t>flux</a:t>
                </a:r>
                <a:r>
                  <a:rPr lang="de-DE" dirty="0" smtClean="0"/>
                  <a:t>-tube </a:t>
                </a:r>
                <a:r>
                  <a:rPr lang="de-DE" dirty="0" err="1" smtClean="0"/>
                  <a:t>issues</a:t>
                </a:r>
                <a:r>
                  <a:rPr lang="de-DE" dirty="0" smtClean="0"/>
                  <a:t> at </a:t>
                </a:r>
                <a:r>
                  <a:rPr lang="de-DE" dirty="0" err="1" smtClean="0"/>
                  <a:t>small</a:t>
                </a:r>
                <a:r>
                  <a:rPr lang="de-DE" dirty="0" smtClean="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𝑘</m:t>
                        </m:r>
                      </m:e>
                      <m:sub>
                        <m:r>
                          <a:rPr lang="de-DE" i="1">
                            <a:latin typeface="Cambria Math" panose="02040503050406030204" pitchFamily="18" charset="0"/>
                          </a:rPr>
                          <m:t>𝑦</m:t>
                        </m:r>
                      </m:sub>
                    </m:sSub>
                    <m:sSub>
                      <m:sSubPr>
                        <m:ctrlPr>
                          <a:rPr lang="de-DE" i="1">
                            <a:latin typeface="Cambria Math" panose="02040503050406030204" pitchFamily="18" charset="0"/>
                          </a:rPr>
                        </m:ctrlPr>
                      </m:sSubPr>
                      <m:e>
                        <m:r>
                          <a:rPr lang="de-DE" i="1">
                            <a:latin typeface="Cambria Math" panose="02040503050406030204" pitchFamily="18" charset="0"/>
                          </a:rPr>
                          <m:t>𝜌</m:t>
                        </m:r>
                      </m:e>
                      <m:sub>
                        <m:r>
                          <a:rPr lang="de-DE" i="1">
                            <a:latin typeface="Cambria Math" panose="02040503050406030204" pitchFamily="18" charset="0"/>
                          </a:rPr>
                          <m:t>𝑖</m:t>
                        </m:r>
                      </m:sub>
                    </m:sSub>
                  </m:oMath>
                </a14:m>
                <a:r>
                  <a:rPr lang="de-DE" dirty="0" smtClean="0"/>
                  <a:t>)</a:t>
                </a:r>
              </a:p>
              <a:p>
                <a:endParaRPr lang="de-DE" dirty="0" smtClean="0"/>
              </a:p>
              <a:p>
                <a:r>
                  <a:rPr lang="de-DE" dirty="0" err="1" smtClean="0"/>
                  <a:t>For</a:t>
                </a:r>
                <a:r>
                  <a:rPr lang="de-DE" dirty="0" smtClean="0"/>
                  <a:t> </a:t>
                </a:r>
                <a:r>
                  <a:rPr lang="de-DE" dirty="0" err="1" smtClean="0"/>
                  <a:t>more</a:t>
                </a:r>
                <a:r>
                  <a:rPr lang="de-DE" dirty="0" smtClean="0"/>
                  <a:t> EUTERPE </a:t>
                </a:r>
                <a:r>
                  <a:rPr lang="de-DE" dirty="0" err="1" smtClean="0"/>
                  <a:t>results</a:t>
                </a:r>
                <a:r>
                  <a:rPr lang="de-DE" dirty="0" smtClean="0"/>
                  <a:t>, </a:t>
                </a:r>
                <a:r>
                  <a:rPr lang="de-DE" dirty="0" err="1" smtClean="0"/>
                  <a:t>see</a:t>
                </a:r>
                <a:r>
                  <a:rPr lang="de-DE" dirty="0" smtClean="0"/>
                  <a:t> </a:t>
                </a:r>
                <a:r>
                  <a:rPr lang="de-DE" dirty="0" err="1" smtClean="0"/>
                  <a:t>poster</a:t>
                </a:r>
                <a:r>
                  <a:rPr lang="de-DE" dirty="0" smtClean="0"/>
                  <a:t> </a:t>
                </a:r>
                <a:r>
                  <a:rPr lang="de-DE" dirty="0" err="1" smtClean="0"/>
                  <a:t>of</a:t>
                </a:r>
                <a:r>
                  <a:rPr lang="de-DE" dirty="0" smtClean="0"/>
                  <a:t> Y. </a:t>
                </a:r>
                <a:r>
                  <a:rPr lang="de-DE" dirty="0" err="1" smtClean="0"/>
                  <a:t>Narbutt</a:t>
                </a:r>
                <a:endParaRPr lang="en-US" dirty="0"/>
              </a:p>
            </p:txBody>
          </p:sp>
        </mc:Choice>
        <mc:Fallback xmlns="">
          <p:sp>
            <p:nvSpPr>
              <p:cNvPr id="9" name="Textfeld 8"/>
              <p:cNvSpPr txBox="1">
                <a:spLocks noRot="1" noChangeAspect="1" noMove="1" noResize="1" noEditPoints="1" noAdjustHandles="1" noChangeArrowheads="1" noChangeShapeType="1" noTextEdit="1"/>
              </p:cNvSpPr>
              <p:nvPr/>
            </p:nvSpPr>
            <p:spPr>
              <a:xfrm>
                <a:off x="8314543" y="1124744"/>
                <a:ext cx="3600400" cy="2053254"/>
              </a:xfrm>
              <a:prstGeom prst="rect">
                <a:avLst/>
              </a:prstGeom>
              <a:blipFill>
                <a:blip r:embed="rId5"/>
                <a:stretch>
                  <a:fillRect l="-1523" t="-1786" b="-4167"/>
                </a:stretch>
              </a:blipFill>
            </p:spPr>
            <p:txBody>
              <a:bodyPr/>
              <a:lstStyle/>
              <a:p>
                <a:r>
                  <a:rPr lang="en-US">
                    <a:noFill/>
                  </a:rPr>
                  <a:t> </a:t>
                </a:r>
              </a:p>
            </p:txBody>
          </p:sp>
        </mc:Fallback>
      </mc:AlternateContent>
      <p:sp>
        <p:nvSpPr>
          <p:cNvPr id="3" name="Textfeld 2"/>
          <p:cNvSpPr txBox="1"/>
          <p:nvPr/>
        </p:nvSpPr>
        <p:spPr>
          <a:xfrm>
            <a:off x="3791744" y="6453336"/>
            <a:ext cx="6768752" cy="369332"/>
          </a:xfrm>
          <a:prstGeom prst="rect">
            <a:avLst/>
          </a:prstGeom>
          <a:noFill/>
        </p:spPr>
        <p:txBody>
          <a:bodyPr wrap="square" rtlCol="0">
            <a:spAutoFit/>
          </a:bodyPr>
          <a:lstStyle/>
          <a:p>
            <a:r>
              <a:rPr lang="de-DE" dirty="0">
                <a:hlinkClick r:id="rId6"/>
              </a:rPr>
              <a:t>A. Mishchenko et al., </a:t>
            </a:r>
            <a:r>
              <a:rPr lang="fr-FR" i="1" dirty="0">
                <a:hlinkClick r:id="rId6"/>
              </a:rPr>
              <a:t>Plasma Phys. Control. Fusion</a:t>
            </a:r>
            <a:r>
              <a:rPr lang="fr-FR" dirty="0">
                <a:hlinkClick r:id="rId6"/>
              </a:rPr>
              <a:t> </a:t>
            </a:r>
            <a:r>
              <a:rPr lang="fr-FR" b="1" dirty="0">
                <a:hlinkClick r:id="rId6"/>
              </a:rPr>
              <a:t>64,</a:t>
            </a:r>
            <a:r>
              <a:rPr lang="fr-FR" dirty="0">
                <a:hlinkClick r:id="rId6"/>
              </a:rPr>
              <a:t> 104009 (2022</a:t>
            </a:r>
            <a:r>
              <a:rPr lang="fr-FR" dirty="0" smtClean="0">
                <a:hlinkClick r:id="rId6"/>
              </a:rPr>
              <a:t>)</a:t>
            </a:r>
            <a:endParaRPr lang="en-US" dirty="0"/>
          </a:p>
        </p:txBody>
      </p:sp>
    </p:spTree>
    <p:extLst>
      <p:ext uri="{BB962C8B-B14F-4D97-AF65-F5344CB8AC3E}">
        <p14:creationId xmlns:p14="http://schemas.microsoft.com/office/powerpoint/2010/main" val="20520858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66158"/>
            <a:ext cx="10058400" cy="507674"/>
          </a:xfrm>
        </p:spPr>
        <p:txBody>
          <a:bodyPr/>
          <a:lstStyle/>
          <a:p>
            <a:r>
              <a:rPr lang="fr-FR" dirty="0" smtClean="0"/>
              <a:t>TSVV-G background: </a:t>
            </a:r>
            <a:r>
              <a:rPr lang="fr-FR" dirty="0" err="1" smtClean="0"/>
              <a:t>experiment</a:t>
            </a:r>
            <a:r>
              <a:rPr lang="fr-FR" dirty="0" smtClean="0"/>
              <a:t> (JET, </a:t>
            </a:r>
            <a:r>
              <a:rPr lang="fr-FR" dirty="0" err="1"/>
              <a:t>Deuterium</a:t>
            </a:r>
            <a:r>
              <a:rPr lang="fr-FR" dirty="0"/>
              <a:t>-Tritium </a:t>
            </a:r>
            <a:r>
              <a:rPr lang="fr-FR" dirty="0" err="1"/>
              <a:t>campaign</a:t>
            </a:r>
            <a:r>
              <a:rPr lang="fr-FR" dirty="0"/>
              <a:t>)</a:t>
            </a:r>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4</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a:t>
            </a:r>
            <a:r>
              <a:rPr lang="fr-FR" dirty="0" smtClean="0"/>
              <a:t>14.01.2026</a:t>
            </a:r>
            <a:endParaRPr lang="en-GB" dirty="0"/>
          </a:p>
        </p:txBody>
      </p:sp>
      <p:pic>
        <p:nvPicPr>
          <p:cNvPr id="12" name="Grafik 11"/>
          <p:cNvPicPr>
            <a:picLocks noChangeAspect="1"/>
          </p:cNvPicPr>
          <p:nvPr/>
        </p:nvPicPr>
        <p:blipFill>
          <a:blip r:embed="rId2"/>
          <a:stretch>
            <a:fillRect/>
          </a:stretch>
        </p:blipFill>
        <p:spPr>
          <a:xfrm>
            <a:off x="5879976" y="908720"/>
            <a:ext cx="5848976" cy="4492339"/>
          </a:xfrm>
          <a:prstGeom prst="rect">
            <a:avLst/>
          </a:prstGeom>
        </p:spPr>
      </p:pic>
      <p:sp>
        <p:nvSpPr>
          <p:cNvPr id="3" name="Textfeld 2"/>
          <p:cNvSpPr txBox="1"/>
          <p:nvPr/>
        </p:nvSpPr>
        <p:spPr>
          <a:xfrm>
            <a:off x="307975" y="5498565"/>
            <a:ext cx="11692681" cy="1200329"/>
          </a:xfrm>
          <a:prstGeom prst="rect">
            <a:avLst/>
          </a:prstGeom>
          <a:noFill/>
        </p:spPr>
        <p:txBody>
          <a:bodyPr wrap="square" rtlCol="0">
            <a:spAutoFit/>
          </a:bodyPr>
          <a:lstStyle/>
          <a:p>
            <a:r>
              <a:rPr lang="de-DE" dirty="0" smtClean="0"/>
              <a:t>DT JET #99896: ICRF </a:t>
            </a:r>
            <a:r>
              <a:rPr lang="de-DE" dirty="0" err="1" smtClean="0"/>
              <a:t>heating</a:t>
            </a:r>
            <a:r>
              <a:rPr lang="de-DE" dirty="0" smtClean="0"/>
              <a:t> </a:t>
            </a:r>
            <a:r>
              <a:rPr lang="de-DE" dirty="0" err="1" smtClean="0"/>
              <a:t>added</a:t>
            </a:r>
            <a:r>
              <a:rPr lang="de-DE" dirty="0" smtClean="0"/>
              <a:t> at t ~ 7 s; </a:t>
            </a:r>
            <a:r>
              <a:rPr lang="de-DE" dirty="0" err="1" smtClean="0"/>
              <a:t>confinement</a:t>
            </a:r>
            <a:r>
              <a:rPr lang="de-DE" dirty="0" smtClean="0"/>
              <a:t> </a:t>
            </a:r>
            <a:r>
              <a:rPr lang="de-DE" dirty="0" err="1" smtClean="0"/>
              <a:t>improvement</a:t>
            </a:r>
            <a:r>
              <a:rPr lang="de-DE" dirty="0" smtClean="0"/>
              <a:t> </a:t>
            </a:r>
            <a:r>
              <a:rPr lang="de-DE" dirty="0" err="1"/>
              <a:t>and</a:t>
            </a:r>
            <a:r>
              <a:rPr lang="de-DE" dirty="0"/>
              <a:t> </a:t>
            </a:r>
            <a:r>
              <a:rPr lang="de-DE" dirty="0" err="1"/>
              <a:t>increased</a:t>
            </a:r>
            <a:r>
              <a:rPr lang="de-DE" dirty="0"/>
              <a:t> </a:t>
            </a:r>
            <a:r>
              <a:rPr lang="de-DE" dirty="0" err="1"/>
              <a:t>fusion</a:t>
            </a:r>
            <a:r>
              <a:rPr lang="de-DE" dirty="0"/>
              <a:t> </a:t>
            </a:r>
            <a:r>
              <a:rPr lang="de-DE" dirty="0" err="1"/>
              <a:t>reaction</a:t>
            </a:r>
            <a:r>
              <a:rPr lang="de-DE" dirty="0"/>
              <a:t> (fast </a:t>
            </a:r>
            <a:r>
              <a:rPr lang="de-DE" dirty="0" err="1"/>
              <a:t>ions</a:t>
            </a:r>
            <a:r>
              <a:rPr lang="de-DE" dirty="0" smtClean="0"/>
              <a:t>).</a:t>
            </a:r>
          </a:p>
          <a:p>
            <a:r>
              <a:rPr lang="en-US" dirty="0" smtClean="0"/>
              <a:t>Electromagnetic </a:t>
            </a:r>
            <a:r>
              <a:rPr lang="en-US" dirty="0"/>
              <a:t>perturbations over a wide range of </a:t>
            </a:r>
            <a:r>
              <a:rPr lang="en-US" dirty="0" smtClean="0"/>
              <a:t>frequencies.</a:t>
            </a:r>
          </a:p>
          <a:p>
            <a:r>
              <a:rPr lang="en-US" dirty="0" smtClean="0"/>
              <a:t>Heat transport </a:t>
            </a:r>
            <a:r>
              <a:rPr lang="en-US" dirty="0"/>
              <a:t>significantly </a:t>
            </a:r>
            <a:r>
              <a:rPr lang="en-US" dirty="0" smtClean="0"/>
              <a:t>reduced because </a:t>
            </a:r>
            <a:r>
              <a:rPr lang="en-US" dirty="0"/>
              <a:t>of </a:t>
            </a:r>
            <a:r>
              <a:rPr lang="en-US" dirty="0" smtClean="0"/>
              <a:t>the energetic-particle driven instabilities.</a:t>
            </a:r>
            <a:endParaRPr lang="de-DE" dirty="0" smtClean="0">
              <a:hlinkClick r:id="rId3"/>
            </a:endParaRPr>
          </a:p>
          <a:p>
            <a:r>
              <a:rPr lang="de-DE" dirty="0" smtClean="0">
                <a:solidFill>
                  <a:schemeClr val="accent1"/>
                </a:solidFill>
              </a:rPr>
              <a:t>                                                                              </a:t>
            </a:r>
            <a:r>
              <a:rPr lang="de-DE" dirty="0" smtClean="0">
                <a:solidFill>
                  <a:schemeClr val="accent1"/>
                </a:solidFill>
                <a:hlinkClick r:id="rId3"/>
              </a:rPr>
              <a:t>J</a:t>
            </a:r>
            <a:r>
              <a:rPr lang="de-DE" dirty="0">
                <a:solidFill>
                  <a:schemeClr val="accent1"/>
                </a:solidFill>
                <a:hlinkClick r:id="rId3"/>
              </a:rPr>
              <a:t>. Garcia, Y. </a:t>
            </a:r>
            <a:r>
              <a:rPr lang="de-DE" dirty="0" err="1">
                <a:solidFill>
                  <a:schemeClr val="accent1"/>
                </a:solidFill>
                <a:hlinkClick r:id="rId3"/>
              </a:rPr>
              <a:t>Kazakov</a:t>
            </a:r>
            <a:r>
              <a:rPr lang="de-DE" dirty="0">
                <a:solidFill>
                  <a:schemeClr val="accent1"/>
                </a:solidFill>
                <a:hlinkClick r:id="rId3"/>
              </a:rPr>
              <a:t>, R. Coelho et al, Nature Communications [2024</a:t>
            </a:r>
            <a:r>
              <a:rPr lang="de-DE" dirty="0" smtClean="0">
                <a:solidFill>
                  <a:schemeClr val="accent1"/>
                </a:solidFill>
                <a:hlinkClick r:id="rId3"/>
              </a:rPr>
              <a:t>]</a:t>
            </a:r>
            <a:endParaRPr lang="de-DE" sz="2400" dirty="0">
              <a:solidFill>
                <a:schemeClr val="accent1"/>
              </a:solidFill>
              <a:hlinkClick r:id="rId3"/>
            </a:endParaRPr>
          </a:p>
        </p:txBody>
      </p:sp>
      <p:sp>
        <p:nvSpPr>
          <p:cNvPr id="5" name="AutoShape 2" descr="Nature Communications">
            <a:hlinkClick r:id="rId4"/>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Nature Communications">
            <a:hlinkClick r:id="rId4"/>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Grafik 12"/>
          <p:cNvPicPr>
            <a:picLocks noChangeAspect="1"/>
          </p:cNvPicPr>
          <p:nvPr/>
        </p:nvPicPr>
        <p:blipFill>
          <a:blip r:embed="rId5"/>
          <a:stretch>
            <a:fillRect/>
          </a:stretch>
        </p:blipFill>
        <p:spPr>
          <a:xfrm>
            <a:off x="155574" y="3044634"/>
            <a:ext cx="5382988" cy="1680510"/>
          </a:xfrm>
          <a:prstGeom prst="rect">
            <a:avLst/>
          </a:prstGeom>
        </p:spPr>
      </p:pic>
      <p:pic>
        <p:nvPicPr>
          <p:cNvPr id="14" name="Grafik 13"/>
          <p:cNvPicPr>
            <a:picLocks noChangeAspect="1"/>
          </p:cNvPicPr>
          <p:nvPr/>
        </p:nvPicPr>
        <p:blipFill>
          <a:blip r:embed="rId6"/>
          <a:stretch>
            <a:fillRect/>
          </a:stretch>
        </p:blipFill>
        <p:spPr>
          <a:xfrm>
            <a:off x="155574" y="1157256"/>
            <a:ext cx="5369351" cy="1814332"/>
          </a:xfrm>
          <a:prstGeom prst="rect">
            <a:avLst/>
          </a:prstGeom>
        </p:spPr>
      </p:pic>
      <p:pic>
        <p:nvPicPr>
          <p:cNvPr id="15" name="Grafik 14"/>
          <p:cNvPicPr>
            <a:picLocks noChangeAspect="1"/>
          </p:cNvPicPr>
          <p:nvPr/>
        </p:nvPicPr>
        <p:blipFill>
          <a:blip r:embed="rId7"/>
          <a:stretch>
            <a:fillRect/>
          </a:stretch>
        </p:blipFill>
        <p:spPr>
          <a:xfrm>
            <a:off x="880120" y="4653136"/>
            <a:ext cx="4495800" cy="438150"/>
          </a:xfrm>
          <a:prstGeom prst="rect">
            <a:avLst/>
          </a:prstGeom>
        </p:spPr>
      </p:pic>
      <p:pic>
        <p:nvPicPr>
          <p:cNvPr id="17" name="Grafik 16"/>
          <p:cNvPicPr>
            <a:picLocks noChangeAspect="1"/>
          </p:cNvPicPr>
          <p:nvPr/>
        </p:nvPicPr>
        <p:blipFill>
          <a:blip r:embed="rId8"/>
          <a:stretch>
            <a:fillRect/>
          </a:stretch>
        </p:blipFill>
        <p:spPr>
          <a:xfrm>
            <a:off x="1924075" y="891952"/>
            <a:ext cx="2371725" cy="304800"/>
          </a:xfrm>
          <a:prstGeom prst="rect">
            <a:avLst/>
          </a:prstGeom>
        </p:spPr>
      </p:pic>
      <p:sp>
        <p:nvSpPr>
          <p:cNvPr id="9" name="Textfeld 8"/>
          <p:cNvSpPr txBox="1"/>
          <p:nvPr/>
        </p:nvSpPr>
        <p:spPr>
          <a:xfrm>
            <a:off x="8256240" y="2564904"/>
            <a:ext cx="2232248" cy="369332"/>
          </a:xfrm>
          <a:prstGeom prst="rect">
            <a:avLst/>
          </a:prstGeom>
          <a:noFill/>
        </p:spPr>
        <p:txBody>
          <a:bodyPr wrap="square" rtlCol="0">
            <a:spAutoFit/>
          </a:bodyPr>
          <a:lstStyle/>
          <a:p>
            <a:r>
              <a:rPr lang="en-US" dirty="0" smtClean="0">
                <a:solidFill>
                  <a:schemeClr val="bg1"/>
                </a:solidFill>
              </a:rPr>
              <a:t>Alfvénic modes</a:t>
            </a:r>
            <a:endParaRPr lang="en-US" dirty="0">
              <a:solidFill>
                <a:schemeClr val="bg1"/>
              </a:solidFill>
            </a:endParaRPr>
          </a:p>
        </p:txBody>
      </p:sp>
      <p:sp>
        <p:nvSpPr>
          <p:cNvPr id="18" name="Textfeld 17"/>
          <p:cNvSpPr txBox="1"/>
          <p:nvPr/>
        </p:nvSpPr>
        <p:spPr>
          <a:xfrm>
            <a:off x="9336360" y="4005064"/>
            <a:ext cx="2232248" cy="369332"/>
          </a:xfrm>
          <a:prstGeom prst="rect">
            <a:avLst/>
          </a:prstGeom>
          <a:noFill/>
        </p:spPr>
        <p:txBody>
          <a:bodyPr wrap="square" rtlCol="0">
            <a:spAutoFit/>
          </a:bodyPr>
          <a:lstStyle/>
          <a:p>
            <a:r>
              <a:rPr lang="en-US" dirty="0" smtClean="0">
                <a:solidFill>
                  <a:schemeClr val="bg1"/>
                </a:solidFill>
              </a:rPr>
              <a:t>MHD-like modes</a:t>
            </a:r>
            <a:endParaRPr lang="en-US" dirty="0">
              <a:solidFill>
                <a:schemeClr val="bg1"/>
              </a:solidFill>
            </a:endParaRPr>
          </a:p>
        </p:txBody>
      </p:sp>
      <p:sp>
        <p:nvSpPr>
          <p:cNvPr id="19" name="Textfeld 18"/>
          <p:cNvSpPr txBox="1"/>
          <p:nvPr/>
        </p:nvSpPr>
        <p:spPr>
          <a:xfrm>
            <a:off x="8256240" y="3429000"/>
            <a:ext cx="3096344" cy="369332"/>
          </a:xfrm>
          <a:prstGeom prst="rect">
            <a:avLst/>
          </a:prstGeom>
          <a:noFill/>
        </p:spPr>
        <p:txBody>
          <a:bodyPr wrap="square" rtlCol="0">
            <a:spAutoFit/>
          </a:bodyPr>
          <a:lstStyle/>
          <a:p>
            <a:r>
              <a:rPr lang="en-US" dirty="0" smtClean="0">
                <a:solidFill>
                  <a:schemeClr val="bg1"/>
                </a:solidFill>
              </a:rPr>
              <a:t>Low-frequency Alfvénic modes</a:t>
            </a:r>
            <a:endParaRPr lang="en-US" dirty="0">
              <a:solidFill>
                <a:schemeClr val="bg1"/>
              </a:solidFill>
            </a:endParaRPr>
          </a:p>
        </p:txBody>
      </p:sp>
    </p:spTree>
    <p:extLst>
      <p:ext uri="{BB962C8B-B14F-4D97-AF65-F5344CB8AC3E}">
        <p14:creationId xmlns:p14="http://schemas.microsoft.com/office/powerpoint/2010/main" val="9957283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116632"/>
            <a:ext cx="11017224" cy="457200"/>
          </a:xfrm>
        </p:spPr>
        <p:txBody>
          <a:bodyPr/>
          <a:lstStyle/>
          <a:p>
            <a:r>
              <a:rPr lang="en-US" dirty="0"/>
              <a:t>Global simulations of EM </a:t>
            </a:r>
            <a:r>
              <a:rPr lang="en-US" dirty="0" smtClean="0"/>
              <a:t>turbulence: EUTERPE</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40</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smtClean="0"/>
              <a:t>TSVV10 |  EUROfusion Science Meeting | 14.01.2026</a:t>
            </a:r>
            <a:endParaRPr lang="en-GB" dirty="0"/>
          </a:p>
        </p:txBody>
      </p:sp>
      <p:pic>
        <p:nvPicPr>
          <p:cNvPr id="6" name="Content Placeholder 4"/>
          <p:cNvPicPr>
            <a:picLocks noGrp="1" noChangeAspect="1"/>
          </p:cNvPicPr>
          <p:nvPr>
            <p:ph idx="1"/>
          </p:nvPr>
        </p:nvPicPr>
        <p:blipFill>
          <a:blip r:embed="rId3" cstate="print"/>
          <a:stretch>
            <a:fillRect/>
          </a:stretch>
        </p:blipFill>
        <p:spPr>
          <a:xfrm>
            <a:off x="323528" y="764705"/>
            <a:ext cx="7644680" cy="2944671"/>
          </a:xfrm>
          <a:prstGeom prst="rect">
            <a:avLst/>
          </a:prstGeom>
        </p:spPr>
      </p:pic>
      <p:pic>
        <p:nvPicPr>
          <p:cNvPr id="8" name="Picture 6"/>
          <p:cNvPicPr>
            <a:picLocks noChangeAspect="1"/>
          </p:cNvPicPr>
          <p:nvPr/>
        </p:nvPicPr>
        <p:blipFill>
          <a:blip r:embed="rId4" cstate="print"/>
          <a:stretch>
            <a:fillRect/>
          </a:stretch>
        </p:blipFill>
        <p:spPr>
          <a:xfrm>
            <a:off x="539551" y="3648165"/>
            <a:ext cx="10129733" cy="2952229"/>
          </a:xfrm>
          <a:prstGeom prst="rect">
            <a:avLst/>
          </a:prstGeom>
        </p:spPr>
      </p:pic>
      <mc:AlternateContent xmlns:mc="http://schemas.openxmlformats.org/markup-compatibility/2006" xmlns:a14="http://schemas.microsoft.com/office/drawing/2010/main">
        <mc:Choice Requires="a14">
          <p:sp>
            <p:nvSpPr>
              <p:cNvPr id="11" name="Textfeld 10"/>
              <p:cNvSpPr txBox="1"/>
              <p:nvPr/>
            </p:nvSpPr>
            <p:spPr>
              <a:xfrm>
                <a:off x="8314543" y="1124744"/>
                <a:ext cx="3600400" cy="2053254"/>
              </a:xfrm>
              <a:prstGeom prst="rect">
                <a:avLst/>
              </a:prstGeom>
              <a:noFill/>
            </p:spPr>
            <p:txBody>
              <a:bodyPr wrap="square" rtlCol="0">
                <a:spAutoFit/>
              </a:bodyPr>
              <a:lstStyle/>
              <a:p>
                <a:r>
                  <a:rPr lang="de-DE" dirty="0" err="1" smtClean="0"/>
                  <a:t>Realistic</a:t>
                </a:r>
                <a:r>
                  <a:rPr lang="de-DE" dirty="0" smtClean="0"/>
                  <a:t> W7-X „UFM“ </a:t>
                </a:r>
                <a:r>
                  <a:rPr lang="de-DE" dirty="0" err="1" smtClean="0"/>
                  <a:t>configuration</a:t>
                </a:r>
                <a:endParaRPr lang="de-DE" dirty="0" smtClean="0"/>
              </a:p>
              <a:p>
                <a:endParaRPr lang="de-DE" dirty="0" smtClean="0"/>
              </a:p>
              <a:p>
                <a:r>
                  <a:rPr lang="de-DE" dirty="0" smtClean="0"/>
                  <a:t>Global </a:t>
                </a:r>
                <a:r>
                  <a:rPr lang="de-DE" dirty="0" err="1" smtClean="0"/>
                  <a:t>geometry</a:t>
                </a:r>
                <a:r>
                  <a:rPr lang="de-DE" dirty="0" smtClean="0"/>
                  <a:t> </a:t>
                </a:r>
                <a:r>
                  <a:rPr lang="de-DE" dirty="0" err="1" smtClean="0"/>
                  <a:t>is</a:t>
                </a:r>
                <a:r>
                  <a:rPr lang="de-DE" dirty="0" smtClean="0"/>
                  <a:t> </a:t>
                </a:r>
                <a:r>
                  <a:rPr lang="de-DE" dirty="0" err="1" smtClean="0"/>
                  <a:t>simulated</a:t>
                </a:r>
                <a:r>
                  <a:rPr lang="de-DE" dirty="0" smtClean="0"/>
                  <a:t> </a:t>
                </a:r>
              </a:p>
              <a:p>
                <a:r>
                  <a:rPr lang="de-DE" dirty="0" smtClean="0"/>
                  <a:t>(</a:t>
                </a:r>
                <a:r>
                  <a:rPr lang="de-DE" dirty="0" err="1" smtClean="0"/>
                  <a:t>no</a:t>
                </a:r>
                <a:r>
                  <a:rPr lang="de-DE" dirty="0" smtClean="0"/>
                  <a:t> </a:t>
                </a:r>
                <a:r>
                  <a:rPr lang="de-DE" dirty="0" err="1" smtClean="0"/>
                  <a:t>flux</a:t>
                </a:r>
                <a:r>
                  <a:rPr lang="de-DE" dirty="0" smtClean="0"/>
                  <a:t>-tube </a:t>
                </a:r>
                <a:r>
                  <a:rPr lang="de-DE" dirty="0" err="1" smtClean="0"/>
                  <a:t>issues</a:t>
                </a:r>
                <a:r>
                  <a:rPr lang="de-DE" dirty="0" smtClean="0"/>
                  <a:t> at </a:t>
                </a:r>
                <a:r>
                  <a:rPr lang="de-DE" dirty="0" err="1" smtClean="0"/>
                  <a:t>small</a:t>
                </a:r>
                <a:r>
                  <a:rPr lang="de-DE" dirty="0" smtClean="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𝑘</m:t>
                        </m:r>
                      </m:e>
                      <m:sub>
                        <m:r>
                          <a:rPr lang="de-DE" i="1">
                            <a:latin typeface="Cambria Math" panose="02040503050406030204" pitchFamily="18" charset="0"/>
                          </a:rPr>
                          <m:t>𝑦</m:t>
                        </m:r>
                      </m:sub>
                    </m:sSub>
                    <m:sSub>
                      <m:sSubPr>
                        <m:ctrlPr>
                          <a:rPr lang="de-DE" i="1">
                            <a:latin typeface="Cambria Math" panose="02040503050406030204" pitchFamily="18" charset="0"/>
                          </a:rPr>
                        </m:ctrlPr>
                      </m:sSubPr>
                      <m:e>
                        <m:r>
                          <a:rPr lang="de-DE" i="1">
                            <a:latin typeface="Cambria Math" panose="02040503050406030204" pitchFamily="18" charset="0"/>
                          </a:rPr>
                          <m:t>𝜌</m:t>
                        </m:r>
                      </m:e>
                      <m:sub>
                        <m:r>
                          <a:rPr lang="de-DE" i="1">
                            <a:latin typeface="Cambria Math" panose="02040503050406030204" pitchFamily="18" charset="0"/>
                          </a:rPr>
                          <m:t>𝑖</m:t>
                        </m:r>
                      </m:sub>
                    </m:sSub>
                  </m:oMath>
                </a14:m>
                <a:r>
                  <a:rPr lang="de-DE" dirty="0" smtClean="0"/>
                  <a:t>)</a:t>
                </a:r>
              </a:p>
              <a:p>
                <a:endParaRPr lang="de-DE" dirty="0" smtClean="0"/>
              </a:p>
              <a:p>
                <a:r>
                  <a:rPr lang="de-DE" dirty="0" err="1" smtClean="0"/>
                  <a:t>For</a:t>
                </a:r>
                <a:r>
                  <a:rPr lang="de-DE" dirty="0" smtClean="0"/>
                  <a:t> </a:t>
                </a:r>
                <a:r>
                  <a:rPr lang="de-DE" dirty="0" err="1" smtClean="0"/>
                  <a:t>more</a:t>
                </a:r>
                <a:r>
                  <a:rPr lang="de-DE" dirty="0" smtClean="0"/>
                  <a:t> EUTERPE </a:t>
                </a:r>
                <a:r>
                  <a:rPr lang="de-DE" dirty="0" err="1" smtClean="0"/>
                  <a:t>results</a:t>
                </a:r>
                <a:r>
                  <a:rPr lang="de-DE" dirty="0" smtClean="0"/>
                  <a:t>, </a:t>
                </a:r>
                <a:r>
                  <a:rPr lang="de-DE" dirty="0" err="1" smtClean="0"/>
                  <a:t>see</a:t>
                </a:r>
                <a:r>
                  <a:rPr lang="de-DE" dirty="0" smtClean="0"/>
                  <a:t> </a:t>
                </a:r>
                <a:r>
                  <a:rPr lang="de-DE" dirty="0" err="1" smtClean="0"/>
                  <a:t>poster</a:t>
                </a:r>
                <a:r>
                  <a:rPr lang="de-DE" dirty="0" smtClean="0"/>
                  <a:t> </a:t>
                </a:r>
                <a:r>
                  <a:rPr lang="de-DE" dirty="0" err="1" smtClean="0"/>
                  <a:t>of</a:t>
                </a:r>
                <a:r>
                  <a:rPr lang="de-DE" dirty="0" smtClean="0"/>
                  <a:t> Y. </a:t>
                </a:r>
                <a:r>
                  <a:rPr lang="de-DE" dirty="0" err="1" smtClean="0"/>
                  <a:t>Narbutt</a:t>
                </a:r>
                <a:endParaRPr lang="en-US" dirty="0"/>
              </a:p>
            </p:txBody>
          </p:sp>
        </mc:Choice>
        <mc:Fallback xmlns="">
          <p:sp>
            <p:nvSpPr>
              <p:cNvPr id="11" name="Textfeld 10"/>
              <p:cNvSpPr txBox="1">
                <a:spLocks noRot="1" noChangeAspect="1" noMove="1" noResize="1" noEditPoints="1" noAdjustHandles="1" noChangeArrowheads="1" noChangeShapeType="1" noTextEdit="1"/>
              </p:cNvSpPr>
              <p:nvPr/>
            </p:nvSpPr>
            <p:spPr>
              <a:xfrm>
                <a:off x="8314543" y="1124744"/>
                <a:ext cx="3600400" cy="2053254"/>
              </a:xfrm>
              <a:prstGeom prst="rect">
                <a:avLst/>
              </a:prstGeom>
              <a:blipFill>
                <a:blip r:embed="rId5"/>
                <a:stretch>
                  <a:fillRect l="-1523" t="-1786" b="-4167"/>
                </a:stretch>
              </a:blipFill>
            </p:spPr>
            <p:txBody>
              <a:bodyPr/>
              <a:lstStyle/>
              <a:p>
                <a:r>
                  <a:rPr lang="en-US">
                    <a:noFill/>
                  </a:rPr>
                  <a:t> </a:t>
                </a:r>
              </a:p>
            </p:txBody>
          </p:sp>
        </mc:Fallback>
      </mc:AlternateContent>
      <p:sp>
        <p:nvSpPr>
          <p:cNvPr id="9" name="Textfeld 8"/>
          <p:cNvSpPr txBox="1"/>
          <p:nvPr/>
        </p:nvSpPr>
        <p:spPr>
          <a:xfrm>
            <a:off x="3791744" y="6453336"/>
            <a:ext cx="6768752" cy="369332"/>
          </a:xfrm>
          <a:prstGeom prst="rect">
            <a:avLst/>
          </a:prstGeom>
          <a:noFill/>
        </p:spPr>
        <p:txBody>
          <a:bodyPr wrap="square" rtlCol="0">
            <a:spAutoFit/>
          </a:bodyPr>
          <a:lstStyle/>
          <a:p>
            <a:r>
              <a:rPr lang="de-DE" dirty="0">
                <a:hlinkClick r:id="rId6"/>
              </a:rPr>
              <a:t>A. Mishchenko et al., </a:t>
            </a:r>
            <a:r>
              <a:rPr lang="fr-FR" i="1" dirty="0">
                <a:hlinkClick r:id="rId6"/>
              </a:rPr>
              <a:t>Plasma Phys. Control. Fusion</a:t>
            </a:r>
            <a:r>
              <a:rPr lang="fr-FR" dirty="0">
                <a:hlinkClick r:id="rId6"/>
              </a:rPr>
              <a:t> </a:t>
            </a:r>
            <a:r>
              <a:rPr lang="fr-FR" b="1" dirty="0">
                <a:hlinkClick r:id="rId6"/>
              </a:rPr>
              <a:t>64,</a:t>
            </a:r>
            <a:r>
              <a:rPr lang="fr-FR" dirty="0">
                <a:hlinkClick r:id="rId6"/>
              </a:rPr>
              <a:t> 104009 (2022</a:t>
            </a:r>
            <a:r>
              <a:rPr lang="fr-FR" dirty="0" smtClean="0">
                <a:hlinkClick r:id="rId6"/>
              </a:rPr>
              <a:t>)</a:t>
            </a:r>
            <a:endParaRPr lang="en-US" dirty="0"/>
          </a:p>
        </p:txBody>
      </p:sp>
    </p:spTree>
    <p:extLst>
      <p:ext uri="{BB962C8B-B14F-4D97-AF65-F5344CB8AC3E}">
        <p14:creationId xmlns:p14="http://schemas.microsoft.com/office/powerpoint/2010/main" val="25980202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116632"/>
            <a:ext cx="11017224" cy="457200"/>
          </a:xfrm>
        </p:spPr>
        <p:txBody>
          <a:bodyPr/>
          <a:lstStyle/>
          <a:p>
            <a:r>
              <a:rPr lang="en-US" dirty="0"/>
              <a:t>KBM saturation and profile </a:t>
            </a:r>
            <a:r>
              <a:rPr lang="en-US" dirty="0" smtClean="0"/>
              <a:t>relaxation</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41</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smtClean="0"/>
              <a:t>TSVV10 |  EUROfusion Science Meeting | 14.01.2026</a:t>
            </a:r>
            <a:endParaRPr lang="en-GB"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520" y="1358512"/>
            <a:ext cx="5730032" cy="4382151"/>
          </a:xfrm>
          <a:prstGeom prst="rect">
            <a:avLst/>
          </a:prstGeom>
        </p:spPr>
      </p:pic>
      <p:pic>
        <p:nvPicPr>
          <p:cNvPr id="7" name="Grafik 6"/>
          <p:cNvPicPr>
            <a:picLocks noChangeAspect="1"/>
          </p:cNvPicPr>
          <p:nvPr/>
        </p:nvPicPr>
        <p:blipFill>
          <a:blip r:embed="rId4"/>
          <a:stretch>
            <a:fillRect/>
          </a:stretch>
        </p:blipFill>
        <p:spPr>
          <a:xfrm>
            <a:off x="407368" y="980728"/>
            <a:ext cx="4522712" cy="3134366"/>
          </a:xfrm>
          <a:prstGeom prst="rect">
            <a:avLst/>
          </a:prstGeom>
        </p:spPr>
      </p:pic>
      <p:sp>
        <p:nvSpPr>
          <p:cNvPr id="5" name="Ellipse 4"/>
          <p:cNvSpPr/>
          <p:nvPr/>
        </p:nvSpPr>
        <p:spPr>
          <a:xfrm>
            <a:off x="3719736" y="1916832"/>
            <a:ext cx="360040" cy="36004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Gerade Verbindung mit Pfeil 7"/>
          <p:cNvCxnSpPr/>
          <p:nvPr/>
        </p:nvCxnSpPr>
        <p:spPr>
          <a:xfrm>
            <a:off x="4223792" y="2132856"/>
            <a:ext cx="1296144" cy="21602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Textfeld 12"/>
          <p:cNvSpPr txBox="1"/>
          <p:nvPr/>
        </p:nvSpPr>
        <p:spPr>
          <a:xfrm>
            <a:off x="1757518" y="2771636"/>
            <a:ext cx="738082" cy="369332"/>
          </a:xfrm>
          <a:prstGeom prst="rect">
            <a:avLst/>
          </a:prstGeom>
          <a:noFill/>
        </p:spPr>
        <p:txBody>
          <a:bodyPr wrap="square" rtlCol="0">
            <a:spAutoFit/>
          </a:bodyPr>
          <a:lstStyle/>
          <a:p>
            <a:r>
              <a:rPr lang="de-DE" dirty="0" smtClean="0"/>
              <a:t>ITG</a:t>
            </a:r>
            <a:endParaRPr lang="en-US" dirty="0"/>
          </a:p>
        </p:txBody>
      </p:sp>
      <p:sp>
        <p:nvSpPr>
          <p:cNvPr id="14" name="Textfeld 13"/>
          <p:cNvSpPr txBox="1"/>
          <p:nvPr/>
        </p:nvSpPr>
        <p:spPr>
          <a:xfrm rot="17700096">
            <a:off x="3241982" y="2255761"/>
            <a:ext cx="738082" cy="369332"/>
          </a:xfrm>
          <a:prstGeom prst="rect">
            <a:avLst/>
          </a:prstGeom>
          <a:noFill/>
        </p:spPr>
        <p:txBody>
          <a:bodyPr wrap="square" rtlCol="0">
            <a:spAutoFit/>
          </a:bodyPr>
          <a:lstStyle/>
          <a:p>
            <a:r>
              <a:rPr lang="de-DE" dirty="0" smtClean="0"/>
              <a:t>KBM</a:t>
            </a:r>
            <a:endParaRPr lang="en-US" dirty="0"/>
          </a:p>
        </p:txBody>
      </p:sp>
      <p:sp>
        <p:nvSpPr>
          <p:cNvPr id="15" name="Textfeld 14"/>
          <p:cNvSpPr txBox="1"/>
          <p:nvPr/>
        </p:nvSpPr>
        <p:spPr>
          <a:xfrm>
            <a:off x="1127448" y="1270501"/>
            <a:ext cx="2376264" cy="646331"/>
          </a:xfrm>
          <a:prstGeom prst="rect">
            <a:avLst/>
          </a:prstGeom>
          <a:noFill/>
        </p:spPr>
        <p:txBody>
          <a:bodyPr wrap="square" rtlCol="0">
            <a:spAutoFit/>
          </a:bodyPr>
          <a:lstStyle/>
          <a:p>
            <a:r>
              <a:rPr lang="de-DE" dirty="0" smtClean="0"/>
              <a:t>ITG-</a:t>
            </a:r>
            <a:r>
              <a:rPr lang="de-DE" dirty="0" err="1" smtClean="0"/>
              <a:t>to</a:t>
            </a:r>
            <a:r>
              <a:rPr lang="de-DE" dirty="0" smtClean="0"/>
              <a:t>-KBM </a:t>
            </a:r>
            <a:r>
              <a:rPr lang="de-DE" dirty="0" err="1" smtClean="0"/>
              <a:t>transition</a:t>
            </a:r>
            <a:endParaRPr lang="de-DE" dirty="0" smtClean="0"/>
          </a:p>
          <a:p>
            <a:r>
              <a:rPr lang="de-DE" dirty="0"/>
              <a:t>P</a:t>
            </a:r>
            <a:r>
              <a:rPr lang="de-DE" dirty="0" smtClean="0"/>
              <a:t>lasma </a:t>
            </a:r>
            <a:r>
              <a:rPr lang="el-GR" dirty="0" smtClean="0"/>
              <a:t>β</a:t>
            </a:r>
            <a:r>
              <a:rPr lang="de-DE" dirty="0" smtClean="0"/>
              <a:t> </a:t>
            </a:r>
            <a:r>
              <a:rPr lang="de-DE" dirty="0" err="1" smtClean="0"/>
              <a:t>increasing</a:t>
            </a:r>
            <a:endParaRPr lang="en-US" dirty="0"/>
          </a:p>
        </p:txBody>
      </p:sp>
      <p:sp>
        <p:nvSpPr>
          <p:cNvPr id="12" name="Textfeld 11"/>
          <p:cNvSpPr txBox="1"/>
          <p:nvPr/>
        </p:nvSpPr>
        <p:spPr>
          <a:xfrm>
            <a:off x="695400" y="4797152"/>
            <a:ext cx="4639120" cy="1200329"/>
          </a:xfrm>
          <a:prstGeom prst="rect">
            <a:avLst/>
          </a:prstGeom>
          <a:noFill/>
        </p:spPr>
        <p:txBody>
          <a:bodyPr wrap="square" rtlCol="0">
            <a:spAutoFit/>
          </a:bodyPr>
          <a:lstStyle/>
          <a:p>
            <a:r>
              <a:rPr lang="de-DE" dirty="0" smtClean="0"/>
              <a:t>Global </a:t>
            </a:r>
            <a:r>
              <a:rPr lang="de-DE" dirty="0" err="1" smtClean="0"/>
              <a:t>simulations</a:t>
            </a:r>
            <a:r>
              <a:rPr lang="de-DE" dirty="0" smtClean="0"/>
              <a:t> (ORB5)</a:t>
            </a:r>
          </a:p>
          <a:p>
            <a:endParaRPr lang="de-DE" dirty="0"/>
          </a:p>
          <a:p>
            <a:r>
              <a:rPr lang="de-DE" b="1" dirty="0" err="1">
                <a:solidFill>
                  <a:srgbClr val="C00000"/>
                </a:solidFill>
              </a:rPr>
              <a:t>No</a:t>
            </a:r>
            <a:r>
              <a:rPr lang="de-DE" b="1" dirty="0">
                <a:solidFill>
                  <a:srgbClr val="C00000"/>
                </a:solidFill>
              </a:rPr>
              <a:t> </a:t>
            </a:r>
            <a:r>
              <a:rPr lang="de-DE" b="1" dirty="0" err="1">
                <a:solidFill>
                  <a:srgbClr val="C00000"/>
                </a:solidFill>
              </a:rPr>
              <a:t>electromagnetic</a:t>
            </a:r>
            <a:r>
              <a:rPr lang="de-DE" b="1" dirty="0">
                <a:solidFill>
                  <a:srgbClr val="C00000"/>
                </a:solidFill>
              </a:rPr>
              <a:t> </a:t>
            </a:r>
            <a:r>
              <a:rPr lang="de-DE" b="1" dirty="0" err="1">
                <a:solidFill>
                  <a:srgbClr val="C00000"/>
                </a:solidFill>
              </a:rPr>
              <a:t>run-away</a:t>
            </a:r>
            <a:r>
              <a:rPr lang="de-DE" b="1" dirty="0">
                <a:solidFill>
                  <a:srgbClr val="C00000"/>
                </a:solidFill>
              </a:rPr>
              <a:t> in global </a:t>
            </a:r>
            <a:r>
              <a:rPr lang="de-DE" b="1" dirty="0" err="1">
                <a:solidFill>
                  <a:srgbClr val="C00000"/>
                </a:solidFill>
              </a:rPr>
              <a:t>setup</a:t>
            </a:r>
            <a:r>
              <a:rPr lang="de-DE" b="1" dirty="0">
                <a:solidFill>
                  <a:srgbClr val="C00000"/>
                </a:solidFill>
              </a:rPr>
              <a:t>!</a:t>
            </a:r>
          </a:p>
          <a:p>
            <a:endParaRPr lang="de-DE" dirty="0" smtClean="0"/>
          </a:p>
        </p:txBody>
      </p:sp>
    </p:spTree>
    <p:extLst>
      <p:ext uri="{BB962C8B-B14F-4D97-AF65-F5344CB8AC3E}">
        <p14:creationId xmlns:p14="http://schemas.microsoft.com/office/powerpoint/2010/main" val="909240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116632"/>
            <a:ext cx="11017224" cy="457200"/>
          </a:xfrm>
        </p:spPr>
        <p:txBody>
          <a:bodyPr/>
          <a:lstStyle/>
          <a:p>
            <a:r>
              <a:rPr lang="en-US" dirty="0"/>
              <a:t>KBM saturation and profile relaxation</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42</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smtClean="0"/>
              <a:t>TSVV10 |  EUROfusion Science Meeting | 14.01.2026</a:t>
            </a:r>
            <a:endParaRPr lang="en-GB" dirty="0"/>
          </a:p>
        </p:txBody>
      </p:sp>
      <p:pic>
        <p:nvPicPr>
          <p:cNvPr id="5" name="Picture 3"/>
          <p:cNvPicPr>
            <a:picLocks noChangeAspect="1" noChangeArrowheads="1"/>
          </p:cNvPicPr>
          <p:nvPr/>
        </p:nvPicPr>
        <p:blipFill>
          <a:blip r:embed="rId3" cstate="print"/>
          <a:srcRect/>
          <a:stretch>
            <a:fillRect/>
          </a:stretch>
        </p:blipFill>
        <p:spPr bwMode="auto">
          <a:xfrm>
            <a:off x="352357" y="938743"/>
            <a:ext cx="9948048" cy="2548180"/>
          </a:xfrm>
          <a:prstGeom prst="rect">
            <a:avLst/>
          </a:prstGeom>
          <a:noFill/>
          <a:ln w="9525">
            <a:noFill/>
            <a:miter lim="800000"/>
            <a:headEnd/>
            <a:tailEnd/>
          </a:ln>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484" y="3486871"/>
            <a:ext cx="3294742" cy="2534417"/>
          </a:xfrm>
          <a:prstGeom prst="rect">
            <a:avLst/>
          </a:prstGeom>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760" y="3561937"/>
            <a:ext cx="3384376" cy="2603367"/>
          </a:xfrm>
          <a:prstGeom prst="rect">
            <a:avLst/>
          </a:prstGeom>
        </p:spPr>
      </p:pic>
      <p:pic>
        <p:nvPicPr>
          <p:cNvPr id="11" name="Grafik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4880" y="3530982"/>
            <a:ext cx="3464858" cy="2665275"/>
          </a:xfrm>
          <a:prstGeom prst="rect">
            <a:avLst/>
          </a:prstGeom>
        </p:spPr>
      </p:pic>
      <p:sp>
        <p:nvSpPr>
          <p:cNvPr id="12" name="Textfeld 11"/>
          <p:cNvSpPr txBox="1"/>
          <p:nvPr/>
        </p:nvSpPr>
        <p:spPr>
          <a:xfrm>
            <a:off x="1775520" y="6196257"/>
            <a:ext cx="9505056" cy="369332"/>
          </a:xfrm>
          <a:prstGeom prst="rect">
            <a:avLst/>
          </a:prstGeom>
          <a:noFill/>
        </p:spPr>
        <p:txBody>
          <a:bodyPr wrap="square" rtlCol="0">
            <a:spAutoFit/>
          </a:bodyPr>
          <a:lstStyle/>
          <a:p>
            <a:r>
              <a:rPr lang="de-DE" b="1" dirty="0" smtClean="0">
                <a:solidFill>
                  <a:srgbClr val="C00000"/>
                </a:solidFill>
              </a:rPr>
              <a:t>Global </a:t>
            </a:r>
            <a:r>
              <a:rPr lang="de-DE" b="1" dirty="0" err="1" smtClean="0">
                <a:solidFill>
                  <a:srgbClr val="C00000"/>
                </a:solidFill>
              </a:rPr>
              <a:t>simulations</a:t>
            </a:r>
            <a:r>
              <a:rPr lang="de-DE" b="1" dirty="0" smtClean="0">
                <a:solidFill>
                  <a:srgbClr val="C00000"/>
                </a:solidFill>
              </a:rPr>
              <a:t> </a:t>
            </a:r>
            <a:r>
              <a:rPr lang="de-DE" b="1" dirty="0" err="1" smtClean="0">
                <a:solidFill>
                  <a:srgbClr val="C00000"/>
                </a:solidFill>
              </a:rPr>
              <a:t>with</a:t>
            </a:r>
            <a:r>
              <a:rPr lang="de-DE" b="1" dirty="0" smtClean="0">
                <a:solidFill>
                  <a:srgbClr val="C00000"/>
                </a:solidFill>
              </a:rPr>
              <a:t> adaptive </a:t>
            </a:r>
            <a:r>
              <a:rPr lang="de-DE" b="1" dirty="0" err="1" smtClean="0">
                <a:solidFill>
                  <a:srgbClr val="C00000"/>
                </a:solidFill>
              </a:rPr>
              <a:t>control</a:t>
            </a:r>
            <a:r>
              <a:rPr lang="de-DE" b="1" dirty="0" smtClean="0">
                <a:solidFill>
                  <a:srgbClr val="C00000"/>
                </a:solidFill>
              </a:rPr>
              <a:t> </a:t>
            </a:r>
            <a:r>
              <a:rPr lang="de-DE" b="1" dirty="0" err="1" smtClean="0">
                <a:solidFill>
                  <a:srgbClr val="C00000"/>
                </a:solidFill>
              </a:rPr>
              <a:t>variate</a:t>
            </a:r>
            <a:r>
              <a:rPr lang="de-DE" b="1" dirty="0" smtClean="0">
                <a:solidFill>
                  <a:srgbClr val="C00000"/>
                </a:solidFill>
              </a:rPr>
              <a:t> </a:t>
            </a:r>
            <a:r>
              <a:rPr lang="de-DE" b="1" dirty="0" err="1" smtClean="0">
                <a:solidFill>
                  <a:srgbClr val="C00000"/>
                </a:solidFill>
              </a:rPr>
              <a:t>are</a:t>
            </a:r>
            <a:r>
              <a:rPr lang="de-DE" b="1" dirty="0" smtClean="0">
                <a:solidFill>
                  <a:srgbClr val="C00000"/>
                </a:solidFill>
              </a:rPr>
              <a:t> </a:t>
            </a:r>
            <a:r>
              <a:rPr lang="de-DE" b="1" dirty="0" err="1" smtClean="0">
                <a:solidFill>
                  <a:srgbClr val="C00000"/>
                </a:solidFill>
              </a:rPr>
              <a:t>needed</a:t>
            </a:r>
            <a:r>
              <a:rPr lang="de-DE" b="1" dirty="0" smtClean="0">
                <a:solidFill>
                  <a:srgbClr val="C00000"/>
                </a:solidFill>
              </a:rPr>
              <a:t> </a:t>
            </a:r>
            <a:r>
              <a:rPr lang="de-DE" b="1" dirty="0" err="1" smtClean="0">
                <a:solidFill>
                  <a:srgbClr val="C00000"/>
                </a:solidFill>
              </a:rPr>
              <a:t>to</a:t>
            </a:r>
            <a:r>
              <a:rPr lang="de-DE" b="1" dirty="0" smtClean="0">
                <a:solidFill>
                  <a:srgbClr val="C00000"/>
                </a:solidFill>
              </a:rPr>
              <a:t> </a:t>
            </a:r>
            <a:r>
              <a:rPr lang="de-DE" b="1" dirty="0" err="1" smtClean="0">
                <a:solidFill>
                  <a:srgbClr val="C00000"/>
                </a:solidFill>
              </a:rPr>
              <a:t>capture</a:t>
            </a:r>
            <a:r>
              <a:rPr lang="de-DE" b="1" dirty="0" smtClean="0">
                <a:solidFill>
                  <a:srgbClr val="C00000"/>
                </a:solidFill>
              </a:rPr>
              <a:t> </a:t>
            </a:r>
            <a:r>
              <a:rPr lang="de-DE" b="1" dirty="0" err="1" smtClean="0">
                <a:solidFill>
                  <a:srgbClr val="C00000"/>
                </a:solidFill>
              </a:rPr>
              <a:t>the</a:t>
            </a:r>
            <a:r>
              <a:rPr lang="de-DE" b="1" dirty="0" smtClean="0">
                <a:solidFill>
                  <a:srgbClr val="C00000"/>
                </a:solidFill>
              </a:rPr>
              <a:t> </a:t>
            </a:r>
            <a:r>
              <a:rPr lang="de-DE" b="1" dirty="0" err="1" smtClean="0">
                <a:solidFill>
                  <a:srgbClr val="C00000"/>
                </a:solidFill>
              </a:rPr>
              <a:t>profile</a:t>
            </a:r>
            <a:r>
              <a:rPr lang="de-DE" b="1" dirty="0" smtClean="0">
                <a:solidFill>
                  <a:srgbClr val="C00000"/>
                </a:solidFill>
              </a:rPr>
              <a:t> </a:t>
            </a:r>
            <a:r>
              <a:rPr lang="de-DE" b="1" dirty="0" err="1" smtClean="0">
                <a:solidFill>
                  <a:srgbClr val="C00000"/>
                </a:solidFill>
              </a:rPr>
              <a:t>relaxation</a:t>
            </a:r>
            <a:endParaRPr lang="en-US" b="1" dirty="0">
              <a:solidFill>
                <a:srgbClr val="C00000"/>
              </a:solidFill>
            </a:endParaRPr>
          </a:p>
        </p:txBody>
      </p:sp>
    </p:spTree>
    <p:extLst>
      <p:ext uri="{BB962C8B-B14F-4D97-AF65-F5344CB8AC3E}">
        <p14:creationId xmlns:p14="http://schemas.microsoft.com/office/powerpoint/2010/main" val="14246609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116632"/>
            <a:ext cx="11017224" cy="457200"/>
          </a:xfrm>
        </p:spPr>
        <p:txBody>
          <a:bodyPr/>
          <a:lstStyle/>
          <a:p>
            <a:r>
              <a:rPr lang="en-US" dirty="0"/>
              <a:t>KBM saturation and profile relaxation</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43</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smtClean="0"/>
              <a:t>TSVV10 |  EUROfusion Science Meeting | 14.01.2026</a:t>
            </a:r>
            <a:endParaRPr lang="en-GB" dirty="0"/>
          </a:p>
        </p:txBody>
      </p:sp>
      <p:pic>
        <p:nvPicPr>
          <p:cNvPr id="5" name="Picture 3"/>
          <p:cNvPicPr>
            <a:picLocks noChangeAspect="1" noChangeArrowheads="1"/>
          </p:cNvPicPr>
          <p:nvPr/>
        </p:nvPicPr>
        <p:blipFill>
          <a:blip r:embed="rId3" cstate="print"/>
          <a:srcRect/>
          <a:stretch>
            <a:fillRect/>
          </a:stretch>
        </p:blipFill>
        <p:spPr bwMode="auto">
          <a:xfrm>
            <a:off x="352357" y="938743"/>
            <a:ext cx="9948048" cy="2548180"/>
          </a:xfrm>
          <a:prstGeom prst="rect">
            <a:avLst/>
          </a:prstGeom>
          <a:noFill/>
          <a:ln w="9525">
            <a:noFill/>
            <a:miter lim="800000"/>
            <a:headEnd/>
            <a:tailEnd/>
          </a:ln>
        </p:spPr>
      </p:pic>
      <p:sp>
        <p:nvSpPr>
          <p:cNvPr id="12" name="Textfeld 11"/>
          <p:cNvSpPr txBox="1"/>
          <p:nvPr/>
        </p:nvSpPr>
        <p:spPr>
          <a:xfrm>
            <a:off x="1775520" y="6196257"/>
            <a:ext cx="9505056" cy="369332"/>
          </a:xfrm>
          <a:prstGeom prst="rect">
            <a:avLst/>
          </a:prstGeom>
          <a:noFill/>
        </p:spPr>
        <p:txBody>
          <a:bodyPr wrap="square" rtlCol="0">
            <a:spAutoFit/>
          </a:bodyPr>
          <a:lstStyle/>
          <a:p>
            <a:r>
              <a:rPr lang="de-DE" b="1" dirty="0" smtClean="0">
                <a:solidFill>
                  <a:srgbClr val="C00000"/>
                </a:solidFill>
              </a:rPr>
              <a:t>Global </a:t>
            </a:r>
            <a:r>
              <a:rPr lang="de-DE" b="1" dirty="0" err="1" smtClean="0">
                <a:solidFill>
                  <a:srgbClr val="C00000"/>
                </a:solidFill>
              </a:rPr>
              <a:t>simulations</a:t>
            </a:r>
            <a:r>
              <a:rPr lang="de-DE" b="1" dirty="0" smtClean="0">
                <a:solidFill>
                  <a:srgbClr val="C00000"/>
                </a:solidFill>
              </a:rPr>
              <a:t> </a:t>
            </a:r>
            <a:r>
              <a:rPr lang="de-DE" b="1" dirty="0" err="1" smtClean="0">
                <a:solidFill>
                  <a:srgbClr val="C00000"/>
                </a:solidFill>
              </a:rPr>
              <a:t>with</a:t>
            </a:r>
            <a:r>
              <a:rPr lang="de-DE" b="1" dirty="0" smtClean="0">
                <a:solidFill>
                  <a:srgbClr val="C00000"/>
                </a:solidFill>
              </a:rPr>
              <a:t> adaptive </a:t>
            </a:r>
            <a:r>
              <a:rPr lang="de-DE" b="1" dirty="0" err="1" smtClean="0">
                <a:solidFill>
                  <a:srgbClr val="C00000"/>
                </a:solidFill>
              </a:rPr>
              <a:t>control</a:t>
            </a:r>
            <a:r>
              <a:rPr lang="de-DE" b="1" dirty="0" smtClean="0">
                <a:solidFill>
                  <a:srgbClr val="C00000"/>
                </a:solidFill>
              </a:rPr>
              <a:t> </a:t>
            </a:r>
            <a:r>
              <a:rPr lang="de-DE" b="1" dirty="0" err="1" smtClean="0">
                <a:solidFill>
                  <a:srgbClr val="C00000"/>
                </a:solidFill>
              </a:rPr>
              <a:t>variate</a:t>
            </a:r>
            <a:r>
              <a:rPr lang="de-DE" b="1" dirty="0" smtClean="0">
                <a:solidFill>
                  <a:srgbClr val="C00000"/>
                </a:solidFill>
              </a:rPr>
              <a:t> </a:t>
            </a:r>
            <a:r>
              <a:rPr lang="de-DE" b="1" dirty="0" err="1" smtClean="0">
                <a:solidFill>
                  <a:srgbClr val="C00000"/>
                </a:solidFill>
              </a:rPr>
              <a:t>are</a:t>
            </a:r>
            <a:r>
              <a:rPr lang="de-DE" b="1" dirty="0" smtClean="0">
                <a:solidFill>
                  <a:srgbClr val="C00000"/>
                </a:solidFill>
              </a:rPr>
              <a:t> </a:t>
            </a:r>
            <a:r>
              <a:rPr lang="de-DE" b="1" dirty="0" err="1" smtClean="0">
                <a:solidFill>
                  <a:srgbClr val="C00000"/>
                </a:solidFill>
              </a:rPr>
              <a:t>needed</a:t>
            </a:r>
            <a:r>
              <a:rPr lang="de-DE" b="1" dirty="0" smtClean="0">
                <a:solidFill>
                  <a:srgbClr val="C00000"/>
                </a:solidFill>
              </a:rPr>
              <a:t> </a:t>
            </a:r>
            <a:r>
              <a:rPr lang="de-DE" b="1" dirty="0" err="1" smtClean="0">
                <a:solidFill>
                  <a:srgbClr val="C00000"/>
                </a:solidFill>
              </a:rPr>
              <a:t>to</a:t>
            </a:r>
            <a:r>
              <a:rPr lang="de-DE" b="1" dirty="0" smtClean="0">
                <a:solidFill>
                  <a:srgbClr val="C00000"/>
                </a:solidFill>
              </a:rPr>
              <a:t> </a:t>
            </a:r>
            <a:r>
              <a:rPr lang="de-DE" b="1" dirty="0" err="1" smtClean="0">
                <a:solidFill>
                  <a:srgbClr val="C00000"/>
                </a:solidFill>
              </a:rPr>
              <a:t>capture</a:t>
            </a:r>
            <a:r>
              <a:rPr lang="de-DE" b="1" dirty="0" smtClean="0">
                <a:solidFill>
                  <a:srgbClr val="C00000"/>
                </a:solidFill>
              </a:rPr>
              <a:t> </a:t>
            </a:r>
            <a:r>
              <a:rPr lang="de-DE" b="1" dirty="0" err="1" smtClean="0">
                <a:solidFill>
                  <a:srgbClr val="C00000"/>
                </a:solidFill>
              </a:rPr>
              <a:t>the</a:t>
            </a:r>
            <a:r>
              <a:rPr lang="de-DE" b="1" dirty="0" smtClean="0">
                <a:solidFill>
                  <a:srgbClr val="C00000"/>
                </a:solidFill>
              </a:rPr>
              <a:t> </a:t>
            </a:r>
            <a:r>
              <a:rPr lang="de-DE" b="1" dirty="0" err="1" smtClean="0">
                <a:solidFill>
                  <a:srgbClr val="C00000"/>
                </a:solidFill>
              </a:rPr>
              <a:t>profile</a:t>
            </a:r>
            <a:r>
              <a:rPr lang="de-DE" b="1" dirty="0" smtClean="0">
                <a:solidFill>
                  <a:srgbClr val="C00000"/>
                </a:solidFill>
              </a:rPr>
              <a:t> </a:t>
            </a:r>
            <a:r>
              <a:rPr lang="de-DE" b="1" dirty="0" err="1" smtClean="0">
                <a:solidFill>
                  <a:srgbClr val="C00000"/>
                </a:solidFill>
              </a:rPr>
              <a:t>relaxation</a:t>
            </a:r>
            <a:endParaRPr lang="en-US" b="1" dirty="0">
              <a:solidFill>
                <a:srgbClr val="C00000"/>
              </a:solidFill>
            </a:endParaRPr>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760" y="3397128"/>
            <a:ext cx="3607600" cy="2775077"/>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360" y="3422099"/>
            <a:ext cx="3566166" cy="2743205"/>
          </a:xfrm>
          <a:prstGeom prst="rect">
            <a:avLst/>
          </a:prstGeom>
        </p:spPr>
      </p:pic>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2209" y="3429000"/>
            <a:ext cx="3669469" cy="2822669"/>
          </a:xfrm>
          <a:prstGeom prst="rect">
            <a:avLst/>
          </a:prstGeom>
        </p:spPr>
      </p:pic>
    </p:spTree>
    <p:extLst>
      <p:ext uri="{BB962C8B-B14F-4D97-AF65-F5344CB8AC3E}">
        <p14:creationId xmlns:p14="http://schemas.microsoft.com/office/powerpoint/2010/main" val="26359925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28" y="116632"/>
            <a:ext cx="11017224" cy="457200"/>
          </a:xfrm>
        </p:spPr>
        <p:txBody>
          <a:bodyPr/>
          <a:lstStyle/>
          <a:p>
            <a:r>
              <a:rPr lang="en-GB" dirty="0"/>
              <a:t>Tearing instability, turbulence, effect on magnetic configuration</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44</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smtClean="0"/>
              <a:t>TSVV10 |  EUROfusion Science Meeting | 14.01.2026</a:t>
            </a:r>
            <a:endParaRPr lang="en-GB" dirty="0"/>
          </a:p>
        </p:txBody>
      </p:sp>
      <p:pic>
        <p:nvPicPr>
          <p:cNvPr id="6" name="Grafik 5"/>
          <p:cNvPicPr>
            <a:picLocks noChangeAspect="1"/>
          </p:cNvPicPr>
          <p:nvPr/>
        </p:nvPicPr>
        <p:blipFill>
          <a:blip r:embed="rId3"/>
          <a:stretch>
            <a:fillRect/>
          </a:stretch>
        </p:blipFill>
        <p:spPr>
          <a:xfrm>
            <a:off x="47329" y="785443"/>
            <a:ext cx="5904656" cy="3357373"/>
          </a:xfrm>
          <a:prstGeom prst="rect">
            <a:avLst/>
          </a:prstGeom>
        </p:spPr>
      </p:pic>
      <p:pic>
        <p:nvPicPr>
          <p:cNvPr id="43" name="Grafik 42"/>
          <p:cNvPicPr>
            <a:picLocks noChangeAspect="1"/>
          </p:cNvPicPr>
          <p:nvPr/>
        </p:nvPicPr>
        <p:blipFill>
          <a:blip r:embed="rId4"/>
          <a:stretch>
            <a:fillRect/>
          </a:stretch>
        </p:blipFill>
        <p:spPr>
          <a:xfrm>
            <a:off x="3215972" y="704676"/>
            <a:ext cx="2832120" cy="3011164"/>
          </a:xfrm>
          <a:prstGeom prst="rect">
            <a:avLst/>
          </a:prstGeom>
        </p:spPr>
      </p:pic>
      <p:sp>
        <p:nvSpPr>
          <p:cNvPr id="44" name="Textfeld 10"/>
          <p:cNvSpPr txBox="1"/>
          <p:nvPr/>
        </p:nvSpPr>
        <p:spPr>
          <a:xfrm>
            <a:off x="623392" y="4293096"/>
            <a:ext cx="5424700" cy="923330"/>
          </a:xfrm>
          <a:prstGeom prst="rect">
            <a:avLst/>
          </a:prstGeom>
          <a:noFill/>
        </p:spPr>
        <p:txBody>
          <a:bodyPr wrap="square" rtlCol="0">
            <a:spAutoFit/>
          </a:bodyPr>
          <a:lstStyle/>
          <a:p>
            <a:pPr fontAlgn="auto">
              <a:spcBef>
                <a:spcPts val="0"/>
              </a:spcBef>
              <a:spcAft>
                <a:spcPts val="0"/>
              </a:spcAft>
            </a:pPr>
            <a:r>
              <a:rPr lang="en-GB" b="1" dirty="0" smtClean="0">
                <a:solidFill>
                  <a:srgbClr val="FF0000"/>
                </a:solidFill>
                <a:latin typeface="Calibri"/>
              </a:rPr>
              <a:t>Tearing instability generates islands</a:t>
            </a:r>
          </a:p>
          <a:p>
            <a:pPr fontAlgn="auto">
              <a:spcBef>
                <a:spcPts val="0"/>
              </a:spcBef>
              <a:spcAft>
                <a:spcPts val="0"/>
              </a:spcAft>
            </a:pPr>
            <a:r>
              <a:rPr lang="en-GB" b="1" dirty="0" smtClean="0">
                <a:solidFill>
                  <a:srgbClr val="FF0000"/>
                </a:solidFill>
                <a:latin typeface="Calibri"/>
              </a:rPr>
              <a:t>Islands generate flows </a:t>
            </a:r>
          </a:p>
          <a:p>
            <a:pPr fontAlgn="auto">
              <a:spcBef>
                <a:spcPts val="0"/>
              </a:spcBef>
              <a:spcAft>
                <a:spcPts val="0"/>
              </a:spcAft>
            </a:pPr>
            <a:r>
              <a:rPr lang="en-GB" b="1" dirty="0" smtClean="0">
                <a:solidFill>
                  <a:srgbClr val="FF0000"/>
                </a:solidFill>
                <a:latin typeface="Calibri"/>
              </a:rPr>
              <a:t>Flows become unstable  (island saturation or healing).</a:t>
            </a:r>
            <a:endParaRPr lang="en-GB" b="1" dirty="0">
              <a:solidFill>
                <a:srgbClr val="FF0000"/>
              </a:solidFill>
              <a:latin typeface="Calibri"/>
            </a:endParaRPr>
          </a:p>
        </p:txBody>
      </p:sp>
      <p:sp>
        <p:nvSpPr>
          <p:cNvPr id="36" name="Textfeld 35"/>
          <p:cNvSpPr txBox="1"/>
          <p:nvPr/>
        </p:nvSpPr>
        <p:spPr>
          <a:xfrm>
            <a:off x="6888088" y="5733256"/>
            <a:ext cx="5111696" cy="923330"/>
          </a:xfrm>
          <a:prstGeom prst="rect">
            <a:avLst/>
          </a:prstGeom>
          <a:noFill/>
        </p:spPr>
        <p:txBody>
          <a:bodyPr wrap="square" rtlCol="0">
            <a:spAutoFit/>
          </a:bodyPr>
          <a:lstStyle/>
          <a:p>
            <a:r>
              <a:rPr lang="en-US" b="1" dirty="0" smtClean="0">
                <a:solidFill>
                  <a:srgbClr val="FF0000"/>
                </a:solidFill>
              </a:rPr>
              <a:t>Islands perturb parallel current (zonal field).</a:t>
            </a:r>
          </a:p>
          <a:p>
            <a:r>
              <a:rPr lang="de-DE" b="1" dirty="0" err="1" smtClean="0">
                <a:solidFill>
                  <a:srgbClr val="FF0000"/>
                </a:solidFill>
              </a:rPr>
              <a:t>Safety</a:t>
            </a:r>
            <a:r>
              <a:rPr lang="de-DE" b="1" dirty="0" smtClean="0">
                <a:solidFill>
                  <a:srgbClr val="FF0000"/>
                </a:solidFill>
              </a:rPr>
              <a:t> </a:t>
            </a:r>
            <a:r>
              <a:rPr lang="de-DE" b="1" dirty="0" err="1" smtClean="0">
                <a:solidFill>
                  <a:srgbClr val="FF0000"/>
                </a:solidFill>
              </a:rPr>
              <a:t>factor</a:t>
            </a:r>
            <a:r>
              <a:rPr lang="de-DE" b="1" dirty="0" smtClean="0">
                <a:solidFill>
                  <a:srgbClr val="FF0000"/>
                </a:solidFill>
              </a:rPr>
              <a:t> </a:t>
            </a:r>
            <a:r>
              <a:rPr lang="de-DE" b="1" dirty="0" err="1" smtClean="0">
                <a:solidFill>
                  <a:srgbClr val="FF0000"/>
                </a:solidFill>
              </a:rPr>
              <a:t>and</a:t>
            </a:r>
            <a:r>
              <a:rPr lang="de-DE" b="1" dirty="0" smtClean="0">
                <a:solidFill>
                  <a:srgbClr val="FF0000"/>
                </a:solidFill>
              </a:rPr>
              <a:t> </a:t>
            </a:r>
            <a:r>
              <a:rPr lang="de-DE" b="1" dirty="0" err="1" smtClean="0">
                <a:solidFill>
                  <a:srgbClr val="FF0000"/>
                </a:solidFill>
              </a:rPr>
              <a:t>local</a:t>
            </a:r>
            <a:r>
              <a:rPr lang="de-DE" b="1" dirty="0" smtClean="0">
                <a:solidFill>
                  <a:srgbClr val="FF0000"/>
                </a:solidFill>
              </a:rPr>
              <a:t> </a:t>
            </a:r>
            <a:r>
              <a:rPr lang="de-DE" b="1" dirty="0" err="1" smtClean="0">
                <a:solidFill>
                  <a:srgbClr val="FF0000"/>
                </a:solidFill>
              </a:rPr>
              <a:t>shear</a:t>
            </a:r>
            <a:r>
              <a:rPr lang="de-DE" b="1" dirty="0" smtClean="0">
                <a:solidFill>
                  <a:srgbClr val="FF0000"/>
                </a:solidFill>
              </a:rPr>
              <a:t> </a:t>
            </a:r>
            <a:r>
              <a:rPr lang="de-DE" b="1" dirty="0" err="1" smtClean="0">
                <a:solidFill>
                  <a:srgbClr val="FF0000"/>
                </a:solidFill>
              </a:rPr>
              <a:t>nonlinearly</a:t>
            </a:r>
            <a:r>
              <a:rPr lang="de-DE" b="1" dirty="0" smtClean="0">
                <a:solidFill>
                  <a:srgbClr val="FF0000"/>
                </a:solidFill>
              </a:rPr>
              <a:t> </a:t>
            </a:r>
            <a:r>
              <a:rPr lang="de-DE" b="1" dirty="0" err="1" smtClean="0">
                <a:solidFill>
                  <a:srgbClr val="FF0000"/>
                </a:solidFill>
              </a:rPr>
              <a:t>change</a:t>
            </a:r>
            <a:r>
              <a:rPr lang="de-DE" b="1" dirty="0" smtClean="0">
                <a:solidFill>
                  <a:srgbClr val="FF0000"/>
                </a:solidFill>
              </a:rPr>
              <a:t>.</a:t>
            </a:r>
          </a:p>
          <a:p>
            <a:r>
              <a:rPr lang="de-DE" b="1" dirty="0" smtClean="0">
                <a:solidFill>
                  <a:srgbClr val="FF0000"/>
                </a:solidFill>
              </a:rPr>
              <a:t>Island </a:t>
            </a:r>
            <a:r>
              <a:rPr lang="de-DE" b="1" dirty="0" err="1" smtClean="0">
                <a:solidFill>
                  <a:srgbClr val="FF0000"/>
                </a:solidFill>
              </a:rPr>
              <a:t>growth</a:t>
            </a:r>
            <a:r>
              <a:rPr lang="de-DE" b="1" dirty="0" smtClean="0">
                <a:solidFill>
                  <a:srgbClr val="FF0000"/>
                </a:solidFill>
              </a:rPr>
              <a:t> </a:t>
            </a:r>
            <a:r>
              <a:rPr lang="de-DE" b="1" dirty="0" err="1" smtClean="0">
                <a:solidFill>
                  <a:srgbClr val="FF0000"/>
                </a:solidFill>
              </a:rPr>
              <a:t>is</a:t>
            </a:r>
            <a:r>
              <a:rPr lang="de-DE" b="1" dirty="0" smtClean="0">
                <a:solidFill>
                  <a:srgbClr val="FF0000"/>
                </a:solidFill>
              </a:rPr>
              <a:t> </a:t>
            </a:r>
            <a:r>
              <a:rPr lang="de-DE" b="1" dirty="0" err="1" smtClean="0">
                <a:solidFill>
                  <a:srgbClr val="FF0000"/>
                </a:solidFill>
              </a:rPr>
              <a:t>nonlinearly</a:t>
            </a:r>
            <a:r>
              <a:rPr lang="de-DE" b="1" dirty="0" smtClean="0">
                <a:solidFill>
                  <a:srgbClr val="FF0000"/>
                </a:solidFill>
              </a:rPr>
              <a:t> </a:t>
            </a:r>
            <a:r>
              <a:rPr lang="de-DE" b="1" dirty="0" err="1" smtClean="0">
                <a:solidFill>
                  <a:srgbClr val="FF0000"/>
                </a:solidFill>
              </a:rPr>
              <a:t>bound</a:t>
            </a:r>
            <a:r>
              <a:rPr lang="de-DE" b="1" dirty="0" smtClean="0">
                <a:solidFill>
                  <a:srgbClr val="FF0000"/>
                </a:solidFill>
              </a:rPr>
              <a:t>.</a:t>
            </a:r>
            <a:endParaRPr lang="en-US" b="1" dirty="0" smtClean="0">
              <a:solidFill>
                <a:srgbClr val="FF0000"/>
              </a:solidFill>
            </a:endParaRPr>
          </a:p>
        </p:txBody>
      </p:sp>
      <p:sp>
        <p:nvSpPr>
          <p:cNvPr id="5" name="Textfeld 4"/>
          <p:cNvSpPr txBox="1"/>
          <p:nvPr/>
        </p:nvSpPr>
        <p:spPr>
          <a:xfrm>
            <a:off x="335359" y="5157192"/>
            <a:ext cx="5904657" cy="646331"/>
          </a:xfrm>
          <a:prstGeom prst="rect">
            <a:avLst/>
          </a:prstGeom>
          <a:noFill/>
        </p:spPr>
        <p:txBody>
          <a:bodyPr wrap="square" rtlCol="0">
            <a:spAutoFit/>
          </a:bodyPr>
          <a:lstStyle/>
          <a:p>
            <a:r>
              <a:rPr lang="de-DE" dirty="0" err="1" smtClean="0"/>
              <a:t>Tearing</a:t>
            </a:r>
            <a:r>
              <a:rPr lang="de-DE" dirty="0" smtClean="0"/>
              <a:t> </a:t>
            </a:r>
            <a:r>
              <a:rPr lang="de-DE" dirty="0" err="1" smtClean="0"/>
              <a:t>instability</a:t>
            </a:r>
            <a:r>
              <a:rPr lang="de-DE" dirty="0"/>
              <a:t> </a:t>
            </a:r>
            <a:r>
              <a:rPr lang="de-DE" dirty="0" err="1" smtClean="0"/>
              <a:t>and</a:t>
            </a:r>
            <a:r>
              <a:rPr lang="de-DE" dirty="0" smtClean="0"/>
              <a:t> </a:t>
            </a:r>
            <a:r>
              <a:rPr lang="de-DE" dirty="0" err="1" smtClean="0"/>
              <a:t>turbulence</a:t>
            </a:r>
            <a:r>
              <a:rPr lang="de-DE" dirty="0" smtClean="0"/>
              <a:t> </a:t>
            </a:r>
            <a:r>
              <a:rPr lang="de-DE" dirty="0" err="1" smtClean="0"/>
              <a:t>coexist</a:t>
            </a:r>
            <a:r>
              <a:rPr lang="de-DE" dirty="0" smtClean="0"/>
              <a:t> </a:t>
            </a:r>
            <a:r>
              <a:rPr lang="de-DE" dirty="0" err="1" smtClean="0"/>
              <a:t>and</a:t>
            </a:r>
            <a:r>
              <a:rPr lang="de-DE" dirty="0" smtClean="0"/>
              <a:t> </a:t>
            </a:r>
            <a:r>
              <a:rPr lang="de-DE" dirty="0" err="1" smtClean="0"/>
              <a:t>interact</a:t>
            </a:r>
            <a:endParaRPr lang="de-DE" dirty="0" smtClean="0"/>
          </a:p>
          <a:p>
            <a:r>
              <a:rPr lang="de-DE" dirty="0" err="1" smtClean="0"/>
              <a:t>Magnetic</a:t>
            </a:r>
            <a:r>
              <a:rPr lang="de-DE" dirty="0" smtClean="0"/>
              <a:t> </a:t>
            </a:r>
            <a:r>
              <a:rPr lang="de-DE" dirty="0" err="1" smtClean="0"/>
              <a:t>configuration</a:t>
            </a:r>
            <a:r>
              <a:rPr lang="de-DE" dirty="0" smtClean="0"/>
              <a:t> </a:t>
            </a:r>
            <a:r>
              <a:rPr lang="de-DE" dirty="0" err="1" smtClean="0"/>
              <a:t>is</a:t>
            </a:r>
            <a:r>
              <a:rPr lang="de-DE" dirty="0" smtClean="0"/>
              <a:t> </a:t>
            </a:r>
            <a:r>
              <a:rPr lang="de-DE" dirty="0" err="1" smtClean="0"/>
              <a:t>affected</a:t>
            </a:r>
            <a:r>
              <a:rPr lang="de-DE" dirty="0" smtClean="0"/>
              <a:t> (</a:t>
            </a:r>
            <a:r>
              <a:rPr lang="de-DE" dirty="0" err="1" smtClean="0"/>
              <a:t>evolution</a:t>
            </a:r>
            <a:r>
              <a:rPr lang="de-DE" dirty="0" smtClean="0"/>
              <a:t> </a:t>
            </a:r>
            <a:r>
              <a:rPr lang="de-DE" dirty="0" err="1" smtClean="0"/>
              <a:t>of</a:t>
            </a:r>
            <a:r>
              <a:rPr lang="de-DE" dirty="0" smtClean="0"/>
              <a:t> q </a:t>
            </a:r>
            <a:r>
              <a:rPr lang="de-DE" dirty="0" err="1" smtClean="0"/>
              <a:t>profile</a:t>
            </a:r>
            <a:r>
              <a:rPr lang="de-DE" dirty="0" smtClean="0"/>
              <a:t>)</a:t>
            </a:r>
            <a:endParaRPr lang="en-US" dirty="0"/>
          </a:p>
        </p:txBody>
      </p:sp>
      <p:sp>
        <p:nvSpPr>
          <p:cNvPr id="11" name="Textfeld 10"/>
          <p:cNvSpPr txBox="1"/>
          <p:nvPr/>
        </p:nvSpPr>
        <p:spPr>
          <a:xfrm>
            <a:off x="11316580" y="736404"/>
            <a:ext cx="792088" cy="400110"/>
          </a:xfrm>
          <a:prstGeom prst="rect">
            <a:avLst/>
          </a:prstGeom>
          <a:noFill/>
        </p:spPr>
        <p:txBody>
          <a:bodyPr wrap="square" rtlCol="0">
            <a:spAutoFit/>
          </a:bodyPr>
          <a:lstStyle/>
          <a:p>
            <a:r>
              <a:rPr lang="de-DE" sz="2000" b="1" dirty="0" smtClean="0">
                <a:solidFill>
                  <a:schemeClr val="tx2"/>
                </a:solidFill>
              </a:rPr>
              <a:t>ORB5</a:t>
            </a:r>
            <a:endParaRPr lang="en-US" sz="2000" b="1" dirty="0">
              <a:solidFill>
                <a:schemeClr val="tx2"/>
              </a:solidFill>
            </a:endParaRPr>
          </a:p>
        </p:txBody>
      </p:sp>
      <p:pic>
        <p:nvPicPr>
          <p:cNvPr id="3" name="Grafik 2"/>
          <p:cNvPicPr>
            <a:picLocks noChangeAspect="1"/>
          </p:cNvPicPr>
          <p:nvPr/>
        </p:nvPicPr>
        <p:blipFill>
          <a:blip r:embed="rId5"/>
          <a:stretch>
            <a:fillRect/>
          </a:stretch>
        </p:blipFill>
        <p:spPr>
          <a:xfrm>
            <a:off x="6132710" y="1090588"/>
            <a:ext cx="6006458" cy="1938718"/>
          </a:xfrm>
          <a:prstGeom prst="rect">
            <a:avLst/>
          </a:prstGeom>
        </p:spPr>
      </p:pic>
      <p:pic>
        <p:nvPicPr>
          <p:cNvPr id="9" name="Grafik 8"/>
          <p:cNvPicPr>
            <a:picLocks noChangeAspect="1"/>
          </p:cNvPicPr>
          <p:nvPr/>
        </p:nvPicPr>
        <p:blipFill>
          <a:blip r:embed="rId6"/>
          <a:stretch>
            <a:fillRect/>
          </a:stretch>
        </p:blipFill>
        <p:spPr>
          <a:xfrm>
            <a:off x="6267747" y="3104356"/>
            <a:ext cx="5876925" cy="2628900"/>
          </a:xfrm>
          <a:prstGeom prst="rect">
            <a:avLst/>
          </a:prstGeom>
        </p:spPr>
      </p:pic>
      <p:sp>
        <p:nvSpPr>
          <p:cNvPr id="13" name="Textfeld 12"/>
          <p:cNvSpPr txBox="1"/>
          <p:nvPr/>
        </p:nvSpPr>
        <p:spPr>
          <a:xfrm>
            <a:off x="9984432" y="1197062"/>
            <a:ext cx="2015352" cy="553998"/>
          </a:xfrm>
          <a:prstGeom prst="rect">
            <a:avLst/>
          </a:prstGeom>
          <a:noFill/>
        </p:spPr>
        <p:txBody>
          <a:bodyPr wrap="square" rtlCol="0">
            <a:spAutoFit/>
          </a:bodyPr>
          <a:lstStyle/>
          <a:p>
            <a:r>
              <a:rPr lang="de-DE" sz="1500" dirty="0" smtClean="0"/>
              <a:t>Parallel </a:t>
            </a:r>
            <a:r>
              <a:rPr lang="de-DE" sz="1500" dirty="0" err="1" smtClean="0"/>
              <a:t>current</a:t>
            </a:r>
            <a:r>
              <a:rPr lang="de-DE" sz="1500" dirty="0" smtClean="0"/>
              <a:t> </a:t>
            </a:r>
            <a:r>
              <a:rPr lang="de-DE" sz="1500" dirty="0" err="1" smtClean="0"/>
              <a:t>modified</a:t>
            </a:r>
            <a:r>
              <a:rPr lang="de-DE" sz="1500" dirty="0" smtClean="0"/>
              <a:t> </a:t>
            </a:r>
            <a:r>
              <a:rPr lang="de-DE" sz="1500" dirty="0" err="1" smtClean="0"/>
              <a:t>by</a:t>
            </a:r>
            <a:r>
              <a:rPr lang="de-DE" sz="1500" dirty="0" smtClean="0"/>
              <a:t> </a:t>
            </a:r>
            <a:r>
              <a:rPr lang="de-DE" sz="1500" dirty="0" err="1" smtClean="0"/>
              <a:t>the</a:t>
            </a:r>
            <a:r>
              <a:rPr lang="de-DE" sz="1500" dirty="0" smtClean="0"/>
              <a:t> </a:t>
            </a:r>
            <a:r>
              <a:rPr lang="de-DE" sz="1500" dirty="0" err="1" smtClean="0"/>
              <a:t>island</a:t>
            </a:r>
            <a:endParaRPr lang="en-US" sz="1500" dirty="0"/>
          </a:p>
        </p:txBody>
      </p:sp>
      <p:sp>
        <p:nvSpPr>
          <p:cNvPr id="19" name="Textfeld 18"/>
          <p:cNvSpPr txBox="1"/>
          <p:nvPr/>
        </p:nvSpPr>
        <p:spPr>
          <a:xfrm>
            <a:off x="10084171" y="3091026"/>
            <a:ext cx="2015352" cy="553998"/>
          </a:xfrm>
          <a:prstGeom prst="rect">
            <a:avLst/>
          </a:prstGeom>
          <a:noFill/>
        </p:spPr>
        <p:txBody>
          <a:bodyPr wrap="square" rtlCol="0">
            <a:spAutoFit/>
          </a:bodyPr>
          <a:lstStyle/>
          <a:p>
            <a:r>
              <a:rPr lang="de-DE" sz="1500" dirty="0" err="1" smtClean="0"/>
              <a:t>Safety</a:t>
            </a:r>
            <a:r>
              <a:rPr lang="de-DE" sz="1500" dirty="0" smtClean="0"/>
              <a:t> </a:t>
            </a:r>
            <a:r>
              <a:rPr lang="de-DE" sz="1500" dirty="0" err="1" smtClean="0"/>
              <a:t>factor</a:t>
            </a:r>
            <a:r>
              <a:rPr lang="de-DE" sz="1500" dirty="0" smtClean="0"/>
              <a:t> </a:t>
            </a:r>
            <a:r>
              <a:rPr lang="de-DE" sz="1500" dirty="0" err="1" smtClean="0"/>
              <a:t>modified</a:t>
            </a:r>
            <a:r>
              <a:rPr lang="de-DE" sz="1500" dirty="0" smtClean="0"/>
              <a:t> </a:t>
            </a:r>
            <a:r>
              <a:rPr lang="de-DE" sz="1500" dirty="0" err="1" smtClean="0"/>
              <a:t>by</a:t>
            </a:r>
            <a:r>
              <a:rPr lang="de-DE" sz="1500" dirty="0" smtClean="0"/>
              <a:t> </a:t>
            </a:r>
            <a:r>
              <a:rPr lang="de-DE" sz="1500" dirty="0" err="1" smtClean="0"/>
              <a:t>the</a:t>
            </a:r>
            <a:r>
              <a:rPr lang="de-DE" sz="1500" dirty="0" smtClean="0"/>
              <a:t> </a:t>
            </a:r>
            <a:r>
              <a:rPr lang="de-DE" sz="1500" dirty="0" err="1" smtClean="0"/>
              <a:t>island</a:t>
            </a:r>
            <a:endParaRPr lang="en-US" sz="1500" dirty="0"/>
          </a:p>
        </p:txBody>
      </p:sp>
    </p:spTree>
    <p:extLst>
      <p:ext uri="{BB962C8B-B14F-4D97-AF65-F5344CB8AC3E}">
        <p14:creationId xmlns:p14="http://schemas.microsoft.com/office/powerpoint/2010/main" val="17140808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4016" y="46856"/>
            <a:ext cx="11064552" cy="573832"/>
          </a:xfrm>
        </p:spPr>
        <p:txBody>
          <a:bodyPr/>
          <a:lstStyle/>
          <a:p>
            <a:r>
              <a:rPr lang="de-DE" dirty="0" smtClean="0"/>
              <a:t>JET #92416: </a:t>
            </a:r>
            <a:r>
              <a:rPr lang="de-DE" dirty="0" err="1" smtClean="0"/>
              <a:t>Toroidal</a:t>
            </a:r>
            <a:r>
              <a:rPr lang="de-DE" dirty="0" smtClean="0"/>
              <a:t> Alfvén Eigenmodes </a:t>
            </a:r>
            <a:r>
              <a:rPr lang="de-DE" dirty="0" err="1" smtClean="0"/>
              <a:t>seen</a:t>
            </a:r>
            <a:r>
              <a:rPr lang="de-DE" dirty="0" smtClean="0"/>
              <a:t> in Deuterium-Deuterium </a:t>
            </a:r>
            <a:r>
              <a:rPr lang="de-DE" dirty="0" err="1" smtClean="0"/>
              <a:t>experiment</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45</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smtClean="0"/>
              <a:t>TSVV10 |  EUROfusion Science Meeting | 14.01.2026</a:t>
            </a:r>
            <a:endParaRPr lang="en-GB" dirty="0"/>
          </a:p>
        </p:txBody>
      </p:sp>
      <p:sp>
        <p:nvSpPr>
          <p:cNvPr id="6" name="Textfeld 5"/>
          <p:cNvSpPr txBox="1"/>
          <p:nvPr/>
        </p:nvSpPr>
        <p:spPr>
          <a:xfrm>
            <a:off x="8112224" y="1340768"/>
            <a:ext cx="3672916" cy="2585323"/>
          </a:xfrm>
          <a:prstGeom prst="rect">
            <a:avLst/>
          </a:prstGeom>
          <a:noFill/>
        </p:spPr>
        <p:txBody>
          <a:bodyPr wrap="square" rtlCol="0">
            <a:spAutoFit/>
          </a:bodyPr>
          <a:lstStyle/>
          <a:p>
            <a:r>
              <a:rPr lang="en-US" dirty="0"/>
              <a:t>JET DD campaign, </a:t>
            </a:r>
            <a:r>
              <a:rPr lang="en-US" dirty="0" smtClean="0"/>
              <a:t>"</a:t>
            </a:r>
            <a:r>
              <a:rPr lang="en-US" dirty="0"/>
              <a:t>afterglow experiment" shot </a:t>
            </a:r>
            <a:r>
              <a:rPr lang="en-US" dirty="0" smtClean="0"/>
              <a:t>#92416.</a:t>
            </a:r>
          </a:p>
          <a:p>
            <a:endParaRPr lang="en-US" dirty="0" smtClean="0"/>
          </a:p>
          <a:p>
            <a:r>
              <a:rPr lang="en-US" dirty="0" smtClean="0"/>
              <a:t>Experiment investigating plasma behavior after </a:t>
            </a:r>
            <a:r>
              <a:rPr lang="en-US" dirty="0"/>
              <a:t>the main NBI heating pulse t &gt; 6.1 s.</a:t>
            </a:r>
            <a:endParaRPr lang="en-US" dirty="0" smtClean="0"/>
          </a:p>
          <a:p>
            <a:endParaRPr lang="de-DE" dirty="0"/>
          </a:p>
          <a:p>
            <a:r>
              <a:rPr lang="en-US" dirty="0" smtClean="0"/>
              <a:t>In </a:t>
            </a:r>
            <a:r>
              <a:rPr lang="en-US" dirty="0"/>
              <a:t>this shot, </a:t>
            </a:r>
            <a:r>
              <a:rPr lang="en-US" dirty="0" smtClean="0"/>
              <a:t>TAEs </a:t>
            </a:r>
            <a:r>
              <a:rPr lang="en-US" dirty="0"/>
              <a:t>were measured at the time 6.2 s of the </a:t>
            </a:r>
            <a:r>
              <a:rPr lang="en-US" dirty="0" smtClean="0"/>
              <a:t>discharge.</a:t>
            </a:r>
            <a:endParaRPr lang="en-US" dirty="0"/>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0" y="949627"/>
            <a:ext cx="7158156" cy="5256684"/>
          </a:xfrm>
          <a:prstGeom prst="rect">
            <a:avLst/>
          </a:prstGeom>
        </p:spPr>
      </p:pic>
      <p:sp>
        <p:nvSpPr>
          <p:cNvPr id="13" name="Textfeld 12"/>
          <p:cNvSpPr txBox="1"/>
          <p:nvPr/>
        </p:nvSpPr>
        <p:spPr>
          <a:xfrm>
            <a:off x="7824192" y="4255928"/>
            <a:ext cx="4176464" cy="1200329"/>
          </a:xfrm>
          <a:prstGeom prst="rect">
            <a:avLst/>
          </a:prstGeom>
          <a:noFill/>
        </p:spPr>
        <p:txBody>
          <a:bodyPr wrap="square" rtlCol="0">
            <a:spAutoFit/>
          </a:bodyPr>
          <a:lstStyle/>
          <a:p>
            <a:endParaRPr lang="en-US" dirty="0" smtClean="0"/>
          </a:p>
          <a:p>
            <a:endParaRPr lang="en-US" dirty="0" smtClean="0">
              <a:solidFill>
                <a:srgbClr val="0070C0"/>
              </a:solidFill>
            </a:endParaRPr>
          </a:p>
          <a:p>
            <a:r>
              <a:rPr lang="en-US" dirty="0" smtClean="0">
                <a:solidFill>
                  <a:srgbClr val="0070C0"/>
                </a:solidFill>
              </a:rPr>
              <a:t>M</a:t>
            </a:r>
            <a:r>
              <a:rPr lang="en-US" dirty="0">
                <a:solidFill>
                  <a:srgbClr val="0070C0"/>
                </a:solidFill>
              </a:rPr>
              <a:t>. Fitzgerald, S.E. </a:t>
            </a:r>
            <a:r>
              <a:rPr lang="en-US" dirty="0" err="1">
                <a:solidFill>
                  <a:srgbClr val="0070C0"/>
                </a:solidFill>
              </a:rPr>
              <a:t>Sharapov</a:t>
            </a:r>
            <a:r>
              <a:rPr lang="en-US" dirty="0">
                <a:solidFill>
                  <a:srgbClr val="0070C0"/>
                </a:solidFill>
              </a:rPr>
              <a:t>, P. </a:t>
            </a:r>
            <a:r>
              <a:rPr lang="en-US" dirty="0" smtClean="0">
                <a:solidFill>
                  <a:srgbClr val="0070C0"/>
                </a:solidFill>
              </a:rPr>
              <a:t>Siren, et al, Nuclear Fusion (2022)</a:t>
            </a:r>
            <a:endParaRPr lang="en-US" dirty="0">
              <a:solidFill>
                <a:srgbClr val="0070C0"/>
              </a:solidFill>
            </a:endParaRPr>
          </a:p>
        </p:txBody>
      </p:sp>
      <p:cxnSp>
        <p:nvCxnSpPr>
          <p:cNvPr id="15" name="Gerade Verbindung mit Pfeil 14"/>
          <p:cNvCxnSpPr/>
          <p:nvPr/>
        </p:nvCxnSpPr>
        <p:spPr>
          <a:xfrm flipH="1">
            <a:off x="6960604" y="3573016"/>
            <a:ext cx="1151620" cy="1008112"/>
          </a:xfrm>
          <a:prstGeom prst="straightConnector1">
            <a:avLst/>
          </a:prstGeom>
          <a:ln w="66675">
            <a:solidFill>
              <a:srgbClr val="00B050"/>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3" name="Textfeld 2"/>
          <p:cNvSpPr txBox="1"/>
          <p:nvPr/>
        </p:nvSpPr>
        <p:spPr>
          <a:xfrm>
            <a:off x="6023992" y="4437112"/>
            <a:ext cx="720080" cy="369332"/>
          </a:xfrm>
          <a:prstGeom prst="rect">
            <a:avLst/>
          </a:prstGeom>
          <a:noFill/>
        </p:spPr>
        <p:txBody>
          <a:bodyPr wrap="square" rtlCol="0">
            <a:spAutoFit/>
          </a:bodyPr>
          <a:lstStyle/>
          <a:p>
            <a:r>
              <a:rPr lang="de-DE" dirty="0" smtClean="0">
                <a:solidFill>
                  <a:schemeClr val="bg1"/>
                </a:solidFill>
              </a:rPr>
              <a:t>TAEs</a:t>
            </a:r>
            <a:endParaRPr lang="en-US" dirty="0">
              <a:solidFill>
                <a:schemeClr val="bg1"/>
              </a:solidFill>
            </a:endParaRPr>
          </a:p>
        </p:txBody>
      </p:sp>
      <p:sp>
        <p:nvSpPr>
          <p:cNvPr id="5" name="Textfeld 4"/>
          <p:cNvSpPr txBox="1"/>
          <p:nvPr/>
        </p:nvSpPr>
        <p:spPr>
          <a:xfrm rot="1634492">
            <a:off x="6114056" y="1092829"/>
            <a:ext cx="1008112" cy="323165"/>
          </a:xfrm>
          <a:prstGeom prst="rect">
            <a:avLst/>
          </a:prstGeom>
          <a:noFill/>
        </p:spPr>
        <p:txBody>
          <a:bodyPr wrap="square" rtlCol="0">
            <a:spAutoFit/>
          </a:bodyPr>
          <a:lstStyle/>
          <a:p>
            <a:r>
              <a:rPr lang="de-DE" sz="1500" dirty="0" err="1" smtClean="0"/>
              <a:t>afterglow</a:t>
            </a:r>
            <a:endParaRPr lang="en-US" sz="1500" dirty="0"/>
          </a:p>
        </p:txBody>
      </p:sp>
    </p:spTree>
    <p:extLst>
      <p:ext uri="{BB962C8B-B14F-4D97-AF65-F5344CB8AC3E}">
        <p14:creationId xmlns:p14="http://schemas.microsoft.com/office/powerpoint/2010/main" val="36795007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stretch>
            <a:fillRect/>
          </a:stretch>
        </p:blipFill>
        <p:spPr>
          <a:xfrm>
            <a:off x="3647728" y="3501008"/>
            <a:ext cx="2671021" cy="3312368"/>
          </a:xfrm>
          <a:prstGeom prst="rect">
            <a:avLst/>
          </a:prstGeom>
        </p:spPr>
      </p:pic>
      <p:sp>
        <p:nvSpPr>
          <p:cNvPr id="2" name="Titre 1"/>
          <p:cNvSpPr>
            <a:spLocks noGrp="1"/>
          </p:cNvSpPr>
          <p:nvPr>
            <p:ph type="title"/>
          </p:nvPr>
        </p:nvSpPr>
        <p:spPr>
          <a:xfrm>
            <a:off x="609600" y="0"/>
            <a:ext cx="10058400" cy="573832"/>
          </a:xfrm>
        </p:spPr>
        <p:txBody>
          <a:bodyPr/>
          <a:lstStyle/>
          <a:p>
            <a:r>
              <a:rPr lang="de-DE" dirty="0" smtClean="0"/>
              <a:t>JET #92416: TAE </a:t>
            </a:r>
            <a:r>
              <a:rPr lang="de-DE" dirty="0" err="1" smtClean="0"/>
              <a:t>simulations</a:t>
            </a:r>
            <a:r>
              <a:rPr lang="de-DE" dirty="0" smtClean="0"/>
              <a:t>, beat-</a:t>
            </a:r>
            <a:r>
              <a:rPr lang="de-DE" dirty="0" err="1" smtClean="0"/>
              <a:t>driven</a:t>
            </a:r>
            <a:r>
              <a:rPr lang="de-DE" dirty="0" smtClean="0"/>
              <a:t> zonal </a:t>
            </a:r>
            <a:r>
              <a:rPr lang="de-DE" dirty="0" err="1" smtClean="0"/>
              <a:t>flows</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46</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smtClean="0"/>
              <a:t>TSVV10 |  EUROfusion Science Meeting | 14.01.2026</a:t>
            </a:r>
            <a:endParaRPr lang="en-GB" dirty="0"/>
          </a:p>
        </p:txBody>
      </p:sp>
      <p:pic>
        <p:nvPicPr>
          <p:cNvPr id="3" name="Grafik 2"/>
          <p:cNvPicPr>
            <a:picLocks noChangeAspect="1"/>
          </p:cNvPicPr>
          <p:nvPr/>
        </p:nvPicPr>
        <p:blipFill>
          <a:blip r:embed="rId3"/>
          <a:stretch>
            <a:fillRect/>
          </a:stretch>
        </p:blipFill>
        <p:spPr>
          <a:xfrm>
            <a:off x="119337" y="728933"/>
            <a:ext cx="3024336" cy="3708179"/>
          </a:xfrm>
          <a:prstGeom prst="rect">
            <a:avLst/>
          </a:prstGeom>
        </p:spPr>
      </p:pic>
      <p:pic>
        <p:nvPicPr>
          <p:cNvPr id="11" name="Grafik 10"/>
          <p:cNvPicPr>
            <a:picLocks noChangeAspect="1"/>
          </p:cNvPicPr>
          <p:nvPr/>
        </p:nvPicPr>
        <p:blipFill>
          <a:blip r:embed="rId4"/>
          <a:stretch>
            <a:fillRect/>
          </a:stretch>
        </p:blipFill>
        <p:spPr>
          <a:xfrm>
            <a:off x="8112224" y="836712"/>
            <a:ext cx="3600399" cy="2840593"/>
          </a:xfrm>
          <a:prstGeom prst="rect">
            <a:avLst/>
          </a:prstGeom>
        </p:spPr>
      </p:pic>
      <p:sp>
        <p:nvSpPr>
          <p:cNvPr id="12" name="Textfeld 11"/>
          <p:cNvSpPr txBox="1"/>
          <p:nvPr/>
        </p:nvSpPr>
        <p:spPr>
          <a:xfrm>
            <a:off x="407368" y="4725144"/>
            <a:ext cx="3270676" cy="1200329"/>
          </a:xfrm>
          <a:prstGeom prst="rect">
            <a:avLst/>
          </a:prstGeom>
          <a:noFill/>
        </p:spPr>
        <p:txBody>
          <a:bodyPr wrap="square" rtlCol="0">
            <a:spAutoFit/>
          </a:bodyPr>
          <a:lstStyle/>
          <a:p>
            <a:r>
              <a:rPr lang="de-DE" dirty="0" smtClean="0"/>
              <a:t>Fast-</a:t>
            </a:r>
            <a:r>
              <a:rPr lang="de-DE" dirty="0" err="1" smtClean="0"/>
              <a:t>ion</a:t>
            </a:r>
            <a:r>
              <a:rPr lang="de-DE" dirty="0" smtClean="0"/>
              <a:t> </a:t>
            </a:r>
            <a:r>
              <a:rPr lang="de-DE" dirty="0" err="1" smtClean="0"/>
              <a:t>destabilized</a:t>
            </a:r>
            <a:r>
              <a:rPr lang="de-DE" dirty="0" smtClean="0"/>
              <a:t> TAE </a:t>
            </a:r>
            <a:r>
              <a:rPr lang="de-DE" dirty="0" err="1" smtClean="0"/>
              <a:t>generates</a:t>
            </a:r>
            <a:r>
              <a:rPr lang="de-DE" dirty="0" smtClean="0"/>
              <a:t> beat-</a:t>
            </a:r>
            <a:r>
              <a:rPr lang="de-DE" dirty="0" err="1" smtClean="0"/>
              <a:t>driven</a:t>
            </a:r>
            <a:r>
              <a:rPr lang="de-DE" dirty="0" smtClean="0"/>
              <a:t> zonal </a:t>
            </a:r>
            <a:r>
              <a:rPr lang="de-DE" dirty="0" err="1" smtClean="0"/>
              <a:t>flow</a:t>
            </a:r>
            <a:r>
              <a:rPr lang="de-DE" dirty="0" smtClean="0"/>
              <a:t> (double </a:t>
            </a:r>
            <a:r>
              <a:rPr lang="de-DE" dirty="0" err="1" smtClean="0"/>
              <a:t>growth</a:t>
            </a:r>
            <a:r>
              <a:rPr lang="de-DE" dirty="0" smtClean="0"/>
              <a:t> rate </a:t>
            </a:r>
            <a:r>
              <a:rPr lang="de-DE" dirty="0" err="1" smtClean="0"/>
              <a:t>of</a:t>
            </a:r>
            <a:r>
              <a:rPr lang="de-DE" dirty="0" smtClean="0"/>
              <a:t> TAE).</a:t>
            </a:r>
          </a:p>
          <a:p>
            <a:endParaRPr lang="de-DE" dirty="0" smtClean="0"/>
          </a:p>
        </p:txBody>
      </p:sp>
      <p:sp>
        <p:nvSpPr>
          <p:cNvPr id="10" name="Textfeld 9"/>
          <p:cNvSpPr txBox="1"/>
          <p:nvPr/>
        </p:nvSpPr>
        <p:spPr>
          <a:xfrm>
            <a:off x="11316580" y="736404"/>
            <a:ext cx="792088" cy="400110"/>
          </a:xfrm>
          <a:prstGeom prst="rect">
            <a:avLst/>
          </a:prstGeom>
          <a:noFill/>
        </p:spPr>
        <p:txBody>
          <a:bodyPr wrap="square" rtlCol="0">
            <a:spAutoFit/>
          </a:bodyPr>
          <a:lstStyle/>
          <a:p>
            <a:r>
              <a:rPr lang="de-DE" sz="2000" b="1" dirty="0" smtClean="0">
                <a:solidFill>
                  <a:schemeClr val="tx2"/>
                </a:solidFill>
              </a:rPr>
              <a:t>ORB5</a:t>
            </a:r>
            <a:endParaRPr lang="en-US" sz="2000" b="1" dirty="0">
              <a:solidFill>
                <a:schemeClr val="tx2"/>
              </a:solidFill>
            </a:endParaRPr>
          </a:p>
        </p:txBody>
      </p:sp>
      <p:pic>
        <p:nvPicPr>
          <p:cNvPr id="7" name="Grafik 6"/>
          <p:cNvPicPr>
            <a:picLocks noChangeAspect="1"/>
          </p:cNvPicPr>
          <p:nvPr/>
        </p:nvPicPr>
        <p:blipFill>
          <a:blip r:embed="rId5"/>
          <a:stretch>
            <a:fillRect/>
          </a:stretch>
        </p:blipFill>
        <p:spPr>
          <a:xfrm>
            <a:off x="8328248" y="3617555"/>
            <a:ext cx="2809725" cy="2935222"/>
          </a:xfrm>
          <a:prstGeom prst="rect">
            <a:avLst/>
          </a:prstGeom>
        </p:spPr>
      </p:pic>
      <p:sp>
        <p:nvSpPr>
          <p:cNvPr id="14" name="Textfeld 13"/>
          <p:cNvSpPr txBox="1"/>
          <p:nvPr/>
        </p:nvSpPr>
        <p:spPr>
          <a:xfrm>
            <a:off x="4943872" y="2267580"/>
            <a:ext cx="648072" cy="369332"/>
          </a:xfrm>
          <a:prstGeom prst="rect">
            <a:avLst/>
          </a:prstGeom>
          <a:noFill/>
        </p:spPr>
        <p:txBody>
          <a:bodyPr wrap="square" rtlCol="0">
            <a:spAutoFit/>
          </a:bodyPr>
          <a:lstStyle/>
          <a:p>
            <a:r>
              <a:rPr lang="de-DE" b="1" dirty="0" smtClean="0">
                <a:solidFill>
                  <a:schemeClr val="accent2"/>
                </a:solidFill>
              </a:rPr>
              <a:t>TAE</a:t>
            </a:r>
            <a:endParaRPr lang="en-US" b="1" dirty="0">
              <a:solidFill>
                <a:schemeClr val="accent2"/>
              </a:solidFill>
            </a:endParaRPr>
          </a:p>
        </p:txBody>
      </p:sp>
      <p:sp>
        <p:nvSpPr>
          <p:cNvPr id="15" name="Textfeld 14"/>
          <p:cNvSpPr txBox="1"/>
          <p:nvPr/>
        </p:nvSpPr>
        <p:spPr>
          <a:xfrm>
            <a:off x="9264352" y="980728"/>
            <a:ext cx="1152128" cy="200055"/>
          </a:xfrm>
          <a:prstGeom prst="rect">
            <a:avLst/>
          </a:prstGeom>
          <a:solidFill>
            <a:schemeClr val="bg1"/>
          </a:solidFill>
        </p:spPr>
        <p:txBody>
          <a:bodyPr wrap="square" rtlCol="0">
            <a:spAutoFit/>
          </a:bodyPr>
          <a:lstStyle/>
          <a:p>
            <a:endParaRPr lang="en-US" sz="700" dirty="0"/>
          </a:p>
        </p:txBody>
      </p:sp>
      <p:pic>
        <p:nvPicPr>
          <p:cNvPr id="9" name="Grafik 8"/>
          <p:cNvPicPr>
            <a:picLocks noChangeAspect="1"/>
          </p:cNvPicPr>
          <p:nvPr/>
        </p:nvPicPr>
        <p:blipFill>
          <a:blip r:embed="rId6"/>
          <a:stretch>
            <a:fillRect/>
          </a:stretch>
        </p:blipFill>
        <p:spPr>
          <a:xfrm>
            <a:off x="3503712" y="764704"/>
            <a:ext cx="3513935" cy="3015826"/>
          </a:xfrm>
          <a:prstGeom prst="rect">
            <a:avLst/>
          </a:prstGeom>
        </p:spPr>
      </p:pic>
      <p:sp>
        <p:nvSpPr>
          <p:cNvPr id="17" name="Textfeld 16"/>
          <p:cNvSpPr txBox="1"/>
          <p:nvPr/>
        </p:nvSpPr>
        <p:spPr>
          <a:xfrm>
            <a:off x="5015880" y="2276872"/>
            <a:ext cx="648072" cy="369332"/>
          </a:xfrm>
          <a:prstGeom prst="rect">
            <a:avLst/>
          </a:prstGeom>
          <a:noFill/>
        </p:spPr>
        <p:txBody>
          <a:bodyPr wrap="square" rtlCol="0">
            <a:spAutoFit/>
          </a:bodyPr>
          <a:lstStyle/>
          <a:p>
            <a:r>
              <a:rPr lang="de-DE" b="1" dirty="0" smtClean="0">
                <a:solidFill>
                  <a:schemeClr val="accent2"/>
                </a:solidFill>
              </a:rPr>
              <a:t>TAE</a:t>
            </a:r>
            <a:endParaRPr lang="en-US" b="1" dirty="0">
              <a:solidFill>
                <a:schemeClr val="accent2"/>
              </a:solidFill>
            </a:endParaRPr>
          </a:p>
        </p:txBody>
      </p:sp>
      <p:sp>
        <p:nvSpPr>
          <p:cNvPr id="5" name="Textfeld 4"/>
          <p:cNvSpPr txBox="1"/>
          <p:nvPr/>
        </p:nvSpPr>
        <p:spPr>
          <a:xfrm>
            <a:off x="6397825" y="5253007"/>
            <a:ext cx="1930423" cy="1477328"/>
          </a:xfrm>
          <a:prstGeom prst="rect">
            <a:avLst/>
          </a:prstGeom>
          <a:noFill/>
        </p:spPr>
        <p:txBody>
          <a:bodyPr wrap="square" rtlCol="0">
            <a:spAutoFit/>
          </a:bodyPr>
          <a:lstStyle/>
          <a:p>
            <a:r>
              <a:rPr lang="de-DE" dirty="0"/>
              <a:t>Radial </a:t>
            </a:r>
            <a:r>
              <a:rPr lang="de-DE" dirty="0" err="1"/>
              <a:t>location</a:t>
            </a:r>
            <a:r>
              <a:rPr lang="de-DE" dirty="0"/>
              <a:t> </a:t>
            </a:r>
            <a:r>
              <a:rPr lang="de-DE" dirty="0" err="1"/>
              <a:t>of</a:t>
            </a:r>
            <a:r>
              <a:rPr lang="de-DE" dirty="0"/>
              <a:t> </a:t>
            </a:r>
            <a:r>
              <a:rPr lang="de-DE" dirty="0" smtClean="0"/>
              <a:t>zonal </a:t>
            </a:r>
            <a:r>
              <a:rPr lang="de-DE" dirty="0" err="1" smtClean="0"/>
              <a:t>flow</a:t>
            </a:r>
            <a:r>
              <a:rPr lang="de-DE" dirty="0" smtClean="0"/>
              <a:t> </a:t>
            </a:r>
            <a:r>
              <a:rPr lang="de-DE" dirty="0" err="1"/>
              <a:t>is</a:t>
            </a:r>
            <a:r>
              <a:rPr lang="de-DE" dirty="0"/>
              <a:t>  </a:t>
            </a:r>
            <a:r>
              <a:rPr lang="de-DE" dirty="0" err="1"/>
              <a:t>determined</a:t>
            </a:r>
            <a:r>
              <a:rPr lang="de-DE" dirty="0"/>
              <a:t> </a:t>
            </a:r>
            <a:r>
              <a:rPr lang="de-DE" dirty="0" err="1"/>
              <a:t>by</a:t>
            </a:r>
            <a:r>
              <a:rPr lang="de-DE" dirty="0"/>
              <a:t> </a:t>
            </a:r>
            <a:r>
              <a:rPr lang="de-DE" dirty="0" err="1" smtClean="0"/>
              <a:t>the</a:t>
            </a:r>
            <a:r>
              <a:rPr lang="de-DE" dirty="0" smtClean="0"/>
              <a:t> TAE </a:t>
            </a:r>
            <a:r>
              <a:rPr lang="de-DE" dirty="0" err="1" smtClean="0"/>
              <a:t>structure</a:t>
            </a:r>
            <a:r>
              <a:rPr lang="de-DE" dirty="0" smtClean="0"/>
              <a:t>.</a:t>
            </a:r>
            <a:endParaRPr lang="de-DE" dirty="0"/>
          </a:p>
          <a:p>
            <a:endParaRPr lang="en-US" dirty="0"/>
          </a:p>
        </p:txBody>
      </p:sp>
      <p:cxnSp>
        <p:nvCxnSpPr>
          <p:cNvPr id="13" name="Gerader Verbinder 12"/>
          <p:cNvCxnSpPr/>
          <p:nvPr/>
        </p:nvCxnSpPr>
        <p:spPr>
          <a:xfrm>
            <a:off x="9264352" y="3284984"/>
            <a:ext cx="0" cy="1872208"/>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1" name="Gerader Verbinder 20"/>
          <p:cNvCxnSpPr/>
          <p:nvPr/>
        </p:nvCxnSpPr>
        <p:spPr>
          <a:xfrm>
            <a:off x="10632504" y="3284984"/>
            <a:ext cx="0" cy="1872208"/>
          </a:xfrm>
          <a:prstGeom prst="line">
            <a:avLst/>
          </a:prstGeom>
          <a:ln w="28575">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955884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345" y="46856"/>
            <a:ext cx="10945215" cy="573832"/>
          </a:xfrm>
        </p:spPr>
        <p:txBody>
          <a:bodyPr/>
          <a:lstStyle/>
          <a:p>
            <a:r>
              <a:rPr lang="de-DE" dirty="0" smtClean="0"/>
              <a:t>JET </a:t>
            </a:r>
            <a:r>
              <a:rPr lang="de-DE" dirty="0"/>
              <a:t>#92416</a:t>
            </a:r>
            <a:r>
              <a:rPr lang="de-DE" dirty="0" smtClean="0"/>
              <a:t>: ITG </a:t>
            </a:r>
            <a:r>
              <a:rPr lang="de-DE" dirty="0" err="1"/>
              <a:t>simulations</a:t>
            </a:r>
            <a:r>
              <a:rPr lang="de-DE" dirty="0"/>
              <a:t>, TAE-</a:t>
            </a:r>
            <a:r>
              <a:rPr lang="de-DE" dirty="0" err="1"/>
              <a:t>driven</a:t>
            </a:r>
            <a:r>
              <a:rPr lang="de-DE" dirty="0"/>
              <a:t> zonal </a:t>
            </a:r>
            <a:r>
              <a:rPr lang="de-DE" dirty="0" err="1"/>
              <a:t>flows</a:t>
            </a:r>
            <a:r>
              <a:rPr lang="de-DE" dirty="0"/>
              <a:t> </a:t>
            </a:r>
            <a:r>
              <a:rPr lang="de-DE" dirty="0" err="1"/>
              <a:t>suppresses</a:t>
            </a:r>
            <a:r>
              <a:rPr lang="de-DE" dirty="0"/>
              <a:t> </a:t>
            </a:r>
            <a:r>
              <a:rPr lang="de-DE" dirty="0" smtClean="0"/>
              <a:t>ITG (</a:t>
            </a:r>
            <a:r>
              <a:rPr lang="de-DE" dirty="0" err="1" smtClean="0"/>
              <a:t>mode</a:t>
            </a:r>
            <a:r>
              <a:rPr lang="de-DE" dirty="0" smtClean="0"/>
              <a:t> </a:t>
            </a:r>
            <a:r>
              <a:rPr lang="de-DE" dirty="0" err="1" smtClean="0"/>
              <a:t>structure</a:t>
            </a:r>
            <a:r>
              <a:rPr lang="de-DE" dirty="0" smtClean="0"/>
              <a:t>)</a:t>
            </a:r>
            <a:endParaRPr lang="fr-FR" dirty="0">
              <a:solidFill>
                <a:schemeClr val="accent1"/>
              </a:solidFill>
            </a:endParaRPr>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47</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smtClean="0"/>
              <a:t>TSVV10 |  EUROfusion Science Meeting | 14.01.2026</a:t>
            </a:r>
            <a:endParaRPr lang="en-GB" dirty="0"/>
          </a:p>
        </p:txBody>
      </p:sp>
      <p:pic>
        <p:nvPicPr>
          <p:cNvPr id="5" name="Grafik 4"/>
          <p:cNvPicPr>
            <a:picLocks noChangeAspect="1"/>
          </p:cNvPicPr>
          <p:nvPr/>
        </p:nvPicPr>
        <p:blipFill>
          <a:blip r:embed="rId2"/>
          <a:stretch>
            <a:fillRect/>
          </a:stretch>
        </p:blipFill>
        <p:spPr>
          <a:xfrm>
            <a:off x="4655840" y="806656"/>
            <a:ext cx="3888432" cy="3322655"/>
          </a:xfrm>
          <a:prstGeom prst="rect">
            <a:avLst/>
          </a:prstGeom>
        </p:spPr>
      </p:pic>
      <p:pic>
        <p:nvPicPr>
          <p:cNvPr id="6" name="Grafik 5"/>
          <p:cNvPicPr>
            <a:picLocks noChangeAspect="1"/>
          </p:cNvPicPr>
          <p:nvPr/>
        </p:nvPicPr>
        <p:blipFill>
          <a:blip r:embed="rId3"/>
          <a:stretch>
            <a:fillRect/>
          </a:stretch>
        </p:blipFill>
        <p:spPr>
          <a:xfrm>
            <a:off x="8407387" y="1005111"/>
            <a:ext cx="3286125" cy="3124200"/>
          </a:xfrm>
          <a:prstGeom prst="rect">
            <a:avLst/>
          </a:prstGeom>
        </p:spPr>
      </p:pic>
      <p:sp>
        <p:nvSpPr>
          <p:cNvPr id="11" name="Textfeld 10"/>
          <p:cNvSpPr txBox="1"/>
          <p:nvPr/>
        </p:nvSpPr>
        <p:spPr>
          <a:xfrm>
            <a:off x="695400" y="5229200"/>
            <a:ext cx="4752528" cy="646331"/>
          </a:xfrm>
          <a:prstGeom prst="rect">
            <a:avLst/>
          </a:prstGeom>
          <a:noFill/>
        </p:spPr>
        <p:txBody>
          <a:bodyPr wrap="square" rtlCol="0">
            <a:spAutoFit/>
          </a:bodyPr>
          <a:lstStyle/>
          <a:p>
            <a:r>
              <a:rPr lang="de-DE" dirty="0" smtClean="0"/>
              <a:t>Beat-</a:t>
            </a:r>
            <a:r>
              <a:rPr lang="de-DE" dirty="0" err="1" smtClean="0"/>
              <a:t>driven</a:t>
            </a:r>
            <a:r>
              <a:rPr lang="de-DE" dirty="0" smtClean="0"/>
              <a:t> zonal </a:t>
            </a:r>
            <a:r>
              <a:rPr lang="de-DE" dirty="0" err="1" smtClean="0"/>
              <a:t>flow</a:t>
            </a:r>
            <a:r>
              <a:rPr lang="de-DE" dirty="0" smtClean="0"/>
              <a:t> </a:t>
            </a:r>
            <a:r>
              <a:rPr lang="de-DE" dirty="0" err="1" smtClean="0"/>
              <a:t>mitigates</a:t>
            </a:r>
            <a:r>
              <a:rPr lang="de-DE" dirty="0" smtClean="0"/>
              <a:t> ITG </a:t>
            </a:r>
            <a:r>
              <a:rPr lang="de-DE" dirty="0" err="1" smtClean="0"/>
              <a:t>instability</a:t>
            </a:r>
            <a:endParaRPr lang="de-DE" dirty="0" smtClean="0"/>
          </a:p>
          <a:p>
            <a:r>
              <a:rPr lang="de-DE" dirty="0" smtClean="0"/>
              <a:t>(</a:t>
            </a:r>
            <a:r>
              <a:rPr lang="de-DE" dirty="0" err="1" smtClean="0"/>
              <a:t>antenna-emulated</a:t>
            </a:r>
            <a:r>
              <a:rPr lang="de-DE" dirty="0" smtClean="0"/>
              <a:t> ZF)</a:t>
            </a:r>
            <a:endParaRPr lang="en-US" dirty="0"/>
          </a:p>
        </p:txBody>
      </p:sp>
      <p:sp>
        <p:nvSpPr>
          <p:cNvPr id="12" name="Textfeld 11"/>
          <p:cNvSpPr txBox="1"/>
          <p:nvPr/>
        </p:nvSpPr>
        <p:spPr>
          <a:xfrm>
            <a:off x="5885092" y="4252298"/>
            <a:ext cx="5971548" cy="369332"/>
          </a:xfrm>
          <a:prstGeom prst="rect">
            <a:avLst/>
          </a:prstGeom>
          <a:noFill/>
        </p:spPr>
        <p:txBody>
          <a:bodyPr wrap="square" rtlCol="0">
            <a:spAutoFit/>
          </a:bodyPr>
          <a:lstStyle/>
          <a:p>
            <a:r>
              <a:rPr lang="de-DE" dirty="0" smtClean="0"/>
              <a:t>TAE-</a:t>
            </a:r>
            <a:r>
              <a:rPr lang="de-DE" dirty="0" err="1" smtClean="0"/>
              <a:t>driven</a:t>
            </a:r>
            <a:r>
              <a:rPr lang="de-DE" dirty="0" smtClean="0"/>
              <a:t> zonal </a:t>
            </a:r>
            <a:r>
              <a:rPr lang="de-DE" dirty="0" err="1" smtClean="0"/>
              <a:t>flows</a:t>
            </a:r>
            <a:r>
              <a:rPr lang="de-DE" dirty="0" smtClean="0"/>
              <a:t> </a:t>
            </a:r>
            <a:r>
              <a:rPr lang="de-DE" dirty="0" err="1" smtClean="0"/>
              <a:t>strongly</a:t>
            </a:r>
            <a:r>
              <a:rPr lang="de-DE" dirty="0" smtClean="0"/>
              <a:t> </a:t>
            </a:r>
            <a:r>
              <a:rPr lang="de-DE" dirty="0" err="1" smtClean="0"/>
              <a:t>affect</a:t>
            </a:r>
            <a:r>
              <a:rPr lang="de-DE" dirty="0" smtClean="0"/>
              <a:t> </a:t>
            </a:r>
            <a:r>
              <a:rPr lang="de-DE" dirty="0" err="1" smtClean="0"/>
              <a:t>mode</a:t>
            </a:r>
            <a:r>
              <a:rPr lang="de-DE" dirty="0" smtClean="0"/>
              <a:t> </a:t>
            </a:r>
            <a:r>
              <a:rPr lang="de-DE" dirty="0" err="1" smtClean="0"/>
              <a:t>structure</a:t>
            </a:r>
            <a:r>
              <a:rPr lang="de-DE" dirty="0" smtClean="0"/>
              <a:t> </a:t>
            </a:r>
            <a:r>
              <a:rPr lang="de-DE" dirty="0" err="1" smtClean="0"/>
              <a:t>of</a:t>
            </a:r>
            <a:r>
              <a:rPr lang="de-DE" dirty="0" smtClean="0"/>
              <a:t> ITGs</a:t>
            </a:r>
            <a:endParaRPr lang="en-US" dirty="0"/>
          </a:p>
        </p:txBody>
      </p:sp>
      <p:sp>
        <p:nvSpPr>
          <p:cNvPr id="13" name="Textfeld 12"/>
          <p:cNvSpPr txBox="1"/>
          <p:nvPr/>
        </p:nvSpPr>
        <p:spPr>
          <a:xfrm>
            <a:off x="5663952" y="1772816"/>
            <a:ext cx="864096" cy="338554"/>
          </a:xfrm>
          <a:prstGeom prst="rect">
            <a:avLst/>
          </a:prstGeom>
          <a:noFill/>
        </p:spPr>
        <p:txBody>
          <a:bodyPr wrap="square" rtlCol="0">
            <a:spAutoFit/>
          </a:bodyPr>
          <a:lstStyle/>
          <a:p>
            <a:r>
              <a:rPr lang="de-DE" sz="1600" dirty="0" smtClean="0"/>
              <a:t>w/o ZF</a:t>
            </a:r>
            <a:endParaRPr lang="en-US" sz="1600" dirty="0"/>
          </a:p>
        </p:txBody>
      </p:sp>
      <p:sp>
        <p:nvSpPr>
          <p:cNvPr id="14" name="Rechteck 13"/>
          <p:cNvSpPr/>
          <p:nvPr/>
        </p:nvSpPr>
        <p:spPr>
          <a:xfrm>
            <a:off x="9397220" y="2780928"/>
            <a:ext cx="867545" cy="369332"/>
          </a:xfrm>
          <a:prstGeom prst="rect">
            <a:avLst/>
          </a:prstGeom>
        </p:spPr>
        <p:txBody>
          <a:bodyPr wrap="none">
            <a:spAutoFit/>
          </a:bodyPr>
          <a:lstStyle/>
          <a:p>
            <a:r>
              <a:rPr lang="de-DE" dirty="0" err="1" smtClean="0"/>
              <a:t>with</a:t>
            </a:r>
            <a:r>
              <a:rPr lang="de-DE" dirty="0" smtClean="0"/>
              <a:t> </a:t>
            </a:r>
            <a:r>
              <a:rPr lang="de-DE" dirty="0"/>
              <a:t>ZF</a:t>
            </a:r>
            <a:endParaRPr lang="en-US" dirty="0"/>
          </a:p>
        </p:txBody>
      </p:sp>
      <p:sp>
        <p:nvSpPr>
          <p:cNvPr id="15" name="Textfeld 14"/>
          <p:cNvSpPr txBox="1"/>
          <p:nvPr/>
        </p:nvSpPr>
        <p:spPr>
          <a:xfrm>
            <a:off x="11316580" y="736404"/>
            <a:ext cx="792088" cy="400110"/>
          </a:xfrm>
          <a:prstGeom prst="rect">
            <a:avLst/>
          </a:prstGeom>
          <a:noFill/>
        </p:spPr>
        <p:txBody>
          <a:bodyPr wrap="square" rtlCol="0">
            <a:spAutoFit/>
          </a:bodyPr>
          <a:lstStyle/>
          <a:p>
            <a:r>
              <a:rPr lang="de-DE" sz="2000" b="1" dirty="0" smtClean="0">
                <a:solidFill>
                  <a:schemeClr val="tx2"/>
                </a:solidFill>
              </a:rPr>
              <a:t>ORB5</a:t>
            </a:r>
            <a:endParaRPr lang="en-US" sz="2000" b="1" dirty="0">
              <a:solidFill>
                <a:schemeClr val="tx2"/>
              </a:solidFill>
            </a:endParaRPr>
          </a:p>
        </p:txBody>
      </p:sp>
      <p:pic>
        <p:nvPicPr>
          <p:cNvPr id="17" name="Grafik 16"/>
          <p:cNvPicPr>
            <a:picLocks noChangeAspect="1"/>
          </p:cNvPicPr>
          <p:nvPr/>
        </p:nvPicPr>
        <p:blipFill>
          <a:blip r:embed="rId4"/>
          <a:stretch>
            <a:fillRect/>
          </a:stretch>
        </p:blipFill>
        <p:spPr>
          <a:xfrm>
            <a:off x="191345" y="836712"/>
            <a:ext cx="4700602" cy="4176464"/>
          </a:xfrm>
          <a:prstGeom prst="rect">
            <a:avLst/>
          </a:prstGeom>
        </p:spPr>
      </p:pic>
      <p:sp>
        <p:nvSpPr>
          <p:cNvPr id="18" name="Textfeld 17"/>
          <p:cNvSpPr txBox="1"/>
          <p:nvPr/>
        </p:nvSpPr>
        <p:spPr>
          <a:xfrm>
            <a:off x="983432" y="1159584"/>
            <a:ext cx="1152128" cy="1477328"/>
          </a:xfrm>
          <a:prstGeom prst="rect">
            <a:avLst/>
          </a:prstGeom>
          <a:solidFill>
            <a:schemeClr val="bg1"/>
          </a:solidFill>
        </p:spPr>
        <p:txBody>
          <a:bodyPr wrap="square" rtlCol="0">
            <a:spAutoFit/>
          </a:bodyPr>
          <a:lstStyle/>
          <a:p>
            <a:r>
              <a:rPr lang="de-DE" sz="1500" b="1" dirty="0" err="1" smtClean="0">
                <a:solidFill>
                  <a:srgbClr val="0070C0"/>
                </a:solidFill>
              </a:rPr>
              <a:t>No</a:t>
            </a:r>
            <a:r>
              <a:rPr lang="de-DE" sz="1500" b="1" dirty="0" smtClean="0">
                <a:solidFill>
                  <a:srgbClr val="0070C0"/>
                </a:solidFill>
              </a:rPr>
              <a:t> TAE-ZF</a:t>
            </a:r>
          </a:p>
          <a:p>
            <a:endParaRPr lang="de-DE" sz="1500" b="1" dirty="0" smtClean="0">
              <a:solidFill>
                <a:schemeClr val="accent6"/>
              </a:solidFill>
            </a:endParaRPr>
          </a:p>
          <a:p>
            <a:endParaRPr lang="de-DE" sz="1500" b="1" dirty="0">
              <a:solidFill>
                <a:schemeClr val="accent6"/>
              </a:solidFill>
            </a:endParaRPr>
          </a:p>
          <a:p>
            <a:endParaRPr lang="de-DE" sz="1500" b="1" dirty="0">
              <a:solidFill>
                <a:schemeClr val="accent6"/>
              </a:solidFill>
            </a:endParaRPr>
          </a:p>
          <a:p>
            <a:r>
              <a:rPr lang="de-DE" sz="1500" b="1" dirty="0" err="1" smtClean="0">
                <a:solidFill>
                  <a:schemeClr val="accent6"/>
                </a:solidFill>
              </a:rPr>
              <a:t>With</a:t>
            </a:r>
            <a:r>
              <a:rPr lang="de-DE" sz="1500" b="1" dirty="0" smtClean="0">
                <a:solidFill>
                  <a:schemeClr val="accent6"/>
                </a:solidFill>
              </a:rPr>
              <a:t> TAE-ZF</a:t>
            </a:r>
          </a:p>
          <a:p>
            <a:endParaRPr lang="de-DE" sz="1500" b="1" dirty="0" smtClean="0">
              <a:solidFill>
                <a:schemeClr val="accent6"/>
              </a:solidFill>
            </a:endParaRPr>
          </a:p>
        </p:txBody>
      </p:sp>
      <p:cxnSp>
        <p:nvCxnSpPr>
          <p:cNvPr id="19" name="Gerade Verbindung mit Pfeil 18"/>
          <p:cNvCxnSpPr/>
          <p:nvPr/>
        </p:nvCxnSpPr>
        <p:spPr>
          <a:xfrm>
            <a:off x="1847528" y="1412776"/>
            <a:ext cx="750056" cy="4842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p:cNvCxnSpPr/>
          <p:nvPr/>
        </p:nvCxnSpPr>
        <p:spPr>
          <a:xfrm>
            <a:off x="2042536" y="2348880"/>
            <a:ext cx="381056" cy="55091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7" name="Textfeld 6"/>
          <p:cNvSpPr txBox="1"/>
          <p:nvPr/>
        </p:nvSpPr>
        <p:spPr>
          <a:xfrm>
            <a:off x="5663952" y="1772816"/>
            <a:ext cx="1079186" cy="323165"/>
          </a:xfrm>
          <a:prstGeom prst="rect">
            <a:avLst/>
          </a:prstGeom>
          <a:solidFill>
            <a:schemeClr val="bg1"/>
          </a:solidFill>
        </p:spPr>
        <p:txBody>
          <a:bodyPr wrap="square" rtlCol="0">
            <a:spAutoFit/>
          </a:bodyPr>
          <a:lstStyle/>
          <a:p>
            <a:r>
              <a:rPr lang="de-DE" sz="1500" b="1">
                <a:solidFill>
                  <a:srgbClr val="0070C0"/>
                </a:solidFill>
              </a:rPr>
              <a:t>No TAE-ZF</a:t>
            </a:r>
            <a:endParaRPr lang="en-US" dirty="0"/>
          </a:p>
        </p:txBody>
      </p:sp>
      <p:sp>
        <p:nvSpPr>
          <p:cNvPr id="21" name="Textfeld 20"/>
          <p:cNvSpPr txBox="1"/>
          <p:nvPr/>
        </p:nvSpPr>
        <p:spPr>
          <a:xfrm>
            <a:off x="9120336" y="2817803"/>
            <a:ext cx="1296144" cy="323165"/>
          </a:xfrm>
          <a:prstGeom prst="rect">
            <a:avLst/>
          </a:prstGeom>
          <a:solidFill>
            <a:schemeClr val="bg1"/>
          </a:solidFill>
        </p:spPr>
        <p:txBody>
          <a:bodyPr wrap="square" rtlCol="0">
            <a:spAutoFit/>
          </a:bodyPr>
          <a:lstStyle/>
          <a:p>
            <a:pPr lvl="0"/>
            <a:r>
              <a:rPr lang="de-DE" sz="1500" b="1" dirty="0" err="1">
                <a:solidFill>
                  <a:srgbClr val="F79646"/>
                </a:solidFill>
              </a:rPr>
              <a:t>With</a:t>
            </a:r>
            <a:r>
              <a:rPr lang="de-DE" sz="1500" b="1" dirty="0">
                <a:solidFill>
                  <a:srgbClr val="F79646"/>
                </a:solidFill>
              </a:rPr>
              <a:t> </a:t>
            </a:r>
            <a:r>
              <a:rPr lang="de-DE" sz="1500" b="1" dirty="0" smtClean="0">
                <a:solidFill>
                  <a:srgbClr val="F79646"/>
                </a:solidFill>
              </a:rPr>
              <a:t>TAE-ZF</a:t>
            </a:r>
            <a:endParaRPr lang="en-US" dirty="0"/>
          </a:p>
        </p:txBody>
      </p:sp>
    </p:spTree>
    <p:extLst>
      <p:ext uri="{BB962C8B-B14F-4D97-AF65-F5344CB8AC3E}">
        <p14:creationId xmlns:p14="http://schemas.microsoft.com/office/powerpoint/2010/main" val="11754731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66158"/>
            <a:ext cx="10058400" cy="507674"/>
          </a:xfrm>
        </p:spPr>
        <p:txBody>
          <a:bodyPr/>
          <a:lstStyle/>
          <a:p>
            <a:r>
              <a:rPr lang="fr-FR" dirty="0" smtClean="0"/>
              <a:t>XTOR-K</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48</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pic>
        <p:nvPicPr>
          <p:cNvPr id="7" name="Grafik 6"/>
          <p:cNvPicPr>
            <a:picLocks noChangeAspect="1"/>
          </p:cNvPicPr>
          <p:nvPr/>
        </p:nvPicPr>
        <p:blipFill>
          <a:blip r:embed="rId2"/>
          <a:stretch>
            <a:fillRect/>
          </a:stretch>
        </p:blipFill>
        <p:spPr>
          <a:xfrm>
            <a:off x="351984" y="951732"/>
            <a:ext cx="9056384" cy="4925540"/>
          </a:xfrm>
          <a:prstGeom prst="rect">
            <a:avLst/>
          </a:prstGeom>
        </p:spPr>
      </p:pic>
    </p:spTree>
    <p:extLst>
      <p:ext uri="{BB962C8B-B14F-4D97-AF65-F5344CB8AC3E}">
        <p14:creationId xmlns:p14="http://schemas.microsoft.com/office/powerpoint/2010/main" val="32776144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66158"/>
            <a:ext cx="10058400" cy="507674"/>
          </a:xfrm>
        </p:spPr>
        <p:txBody>
          <a:bodyPr/>
          <a:lstStyle/>
          <a:p>
            <a:r>
              <a:rPr lang="fr-FR" dirty="0" smtClean="0"/>
              <a:t>TSVV-G: background</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49</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smtClean="0"/>
              <a:t>TSVV10 |  EUROfusion Science Meeting | 14.01.2026</a:t>
            </a:r>
            <a:endParaRPr lang="en-GB" dirty="0"/>
          </a:p>
        </p:txBody>
      </p:sp>
      <p:sp>
        <p:nvSpPr>
          <p:cNvPr id="3" name="Textfeld 2"/>
          <p:cNvSpPr txBox="1"/>
          <p:nvPr/>
        </p:nvSpPr>
        <p:spPr>
          <a:xfrm>
            <a:off x="479376" y="1196752"/>
            <a:ext cx="11319048" cy="4524315"/>
          </a:xfrm>
          <a:prstGeom prst="rect">
            <a:avLst/>
          </a:prstGeom>
          <a:noFill/>
        </p:spPr>
        <p:txBody>
          <a:bodyPr wrap="square" rtlCol="0">
            <a:spAutoFit/>
          </a:bodyPr>
          <a:lstStyle/>
          <a:p>
            <a:r>
              <a:rPr lang="en-US" dirty="0" smtClean="0"/>
              <a:t>		Call for TSVV-G</a:t>
            </a:r>
            <a:r>
              <a:rPr lang="en-US" dirty="0"/>
              <a:t>: Physics of Burning </a:t>
            </a:r>
            <a:r>
              <a:rPr lang="en-US" dirty="0" smtClean="0"/>
              <a:t>Plasmas</a:t>
            </a:r>
          </a:p>
          <a:p>
            <a:r>
              <a:rPr lang="en-US" dirty="0" smtClean="0"/>
              <a:t> </a:t>
            </a:r>
            <a:endParaRPr lang="en-US" dirty="0"/>
          </a:p>
          <a:p>
            <a:r>
              <a:rPr lang="en-US" dirty="0"/>
              <a:t>Develop a self-consistent description and corresponding simulation tools for the mutual</a:t>
            </a:r>
          </a:p>
          <a:p>
            <a:r>
              <a:rPr lang="en-US" dirty="0"/>
              <a:t>interaction of energetic particles, MHD modes, turbulence, and kinetic plasma profiles in both</a:t>
            </a:r>
          </a:p>
          <a:p>
            <a:r>
              <a:rPr lang="en-US" dirty="0"/>
              <a:t>tokamak and stellarator geometries.</a:t>
            </a:r>
          </a:p>
          <a:p>
            <a:endParaRPr lang="en-US" dirty="0"/>
          </a:p>
          <a:p>
            <a:endParaRPr lang="en-US" dirty="0"/>
          </a:p>
          <a:p>
            <a:r>
              <a:rPr lang="en-US" dirty="0"/>
              <a:t>Develop a theoretical understanding and validated interpretative/predictive capabilities</a:t>
            </a:r>
          </a:p>
          <a:p>
            <a:r>
              <a:rPr lang="en-US" dirty="0"/>
              <a:t>(including reduced models) of burning plasma physics in both tokamak and stellarator</a:t>
            </a:r>
          </a:p>
          <a:p>
            <a:r>
              <a:rPr lang="en-US" dirty="0"/>
              <a:t>geometries. The resulting reduced models are to be used in TSVV-H and TSVV-I.</a:t>
            </a:r>
          </a:p>
          <a:p>
            <a:endParaRPr lang="en-US" dirty="0"/>
          </a:p>
          <a:p>
            <a:endParaRPr lang="en-US" dirty="0"/>
          </a:p>
          <a:p>
            <a:r>
              <a:rPr lang="en-US" dirty="0"/>
              <a:t>Develop strategies to optimize the deposition of fusion alpha energy into the bulk plasma to</a:t>
            </a:r>
          </a:p>
          <a:p>
            <a:r>
              <a:rPr lang="en-US" dirty="0"/>
              <a:t>enhance reactor performance.</a:t>
            </a:r>
          </a:p>
          <a:p>
            <a:endParaRPr lang="en-US" dirty="0"/>
          </a:p>
          <a:p>
            <a:endParaRPr lang="en-US" dirty="0"/>
          </a:p>
        </p:txBody>
      </p:sp>
    </p:spTree>
    <p:extLst>
      <p:ext uri="{BB962C8B-B14F-4D97-AF65-F5344CB8AC3E}">
        <p14:creationId xmlns:p14="http://schemas.microsoft.com/office/powerpoint/2010/main" val="1897410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66158"/>
            <a:ext cx="10058400" cy="507674"/>
          </a:xfrm>
        </p:spPr>
        <p:txBody>
          <a:bodyPr/>
          <a:lstStyle/>
          <a:p>
            <a:r>
              <a:rPr lang="en-US" dirty="0" smtClean="0"/>
              <a:t>Synergies and couplings</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5</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a:p>
            <a:endParaRPr lang="en-GB" dirty="0"/>
          </a:p>
        </p:txBody>
      </p:sp>
      <p:sp>
        <p:nvSpPr>
          <p:cNvPr id="15" name="Rechteck 14"/>
          <p:cNvSpPr>
            <a:spLocks noGrp="1"/>
          </p:cNvSpPr>
          <p:nvPr/>
        </p:nvSpPr>
        <p:spPr>
          <a:xfrm>
            <a:off x="191344" y="764704"/>
            <a:ext cx="4239994" cy="1249912"/>
          </a:xfrm>
          <a:prstGeom prst="rect">
            <a:avLst/>
          </a:prstGeom>
          <a:solidFill>
            <a:srgbClr val="729FCF"/>
          </a:solidFill>
          <a:ln w="12700">
            <a:solidFill>
              <a:srgbClr val="000000"/>
            </a:solidFill>
          </a:ln>
          <a:effectLst/>
        </p:spPr>
        <p:txBody>
          <a:bodyPr wrap="none" lIns="67496" tIns="33748" rIns="67496" bIns="33748" anchor="ctr"/>
          <a:lstStyle/>
          <a:p>
            <a:pPr algn="ctr"/>
            <a:r>
              <a:rPr sz="1900" dirty="0" smtClean="0"/>
              <a:t>Turbulence</a:t>
            </a:r>
            <a:endParaRPr lang="de-DE" sz="1900" dirty="0"/>
          </a:p>
          <a:p>
            <a:pPr algn="ctr"/>
            <a:r>
              <a:rPr lang="de-DE" sz="1900" dirty="0" smtClean="0"/>
              <a:t>(ITG, TEM, KBM …)</a:t>
            </a:r>
            <a:endParaRPr sz="1900" dirty="0"/>
          </a:p>
        </p:txBody>
      </p:sp>
      <p:sp>
        <p:nvSpPr>
          <p:cNvPr id="18" name="Rechteck 17"/>
          <p:cNvSpPr>
            <a:spLocks noGrp="1"/>
          </p:cNvSpPr>
          <p:nvPr/>
        </p:nvSpPr>
        <p:spPr>
          <a:xfrm>
            <a:off x="3649236" y="2348880"/>
            <a:ext cx="3454875" cy="1076027"/>
          </a:xfrm>
          <a:prstGeom prst="rect">
            <a:avLst/>
          </a:prstGeom>
          <a:solidFill>
            <a:srgbClr val="00B050"/>
          </a:solidFill>
          <a:ln w="12700">
            <a:solidFill>
              <a:srgbClr val="000000"/>
            </a:solidFill>
          </a:ln>
          <a:effectLst/>
        </p:spPr>
        <p:txBody>
          <a:bodyPr wrap="none" lIns="67496" tIns="33748" rIns="67496" bIns="33748" anchor="ctr"/>
          <a:lstStyle/>
          <a:p>
            <a:pPr algn="ctr"/>
            <a:r>
              <a:rPr sz="1900" dirty="0" smtClean="0"/>
              <a:t>Profiles </a:t>
            </a:r>
            <a:r>
              <a:rPr sz="1900" dirty="0"/>
              <a:t>; Transport</a:t>
            </a:r>
          </a:p>
        </p:txBody>
      </p:sp>
      <p:sp>
        <p:nvSpPr>
          <p:cNvPr id="20" name="Rechteck 19"/>
          <p:cNvSpPr>
            <a:spLocks noGrp="1"/>
          </p:cNvSpPr>
          <p:nvPr/>
        </p:nvSpPr>
        <p:spPr>
          <a:xfrm>
            <a:off x="6210352" y="764704"/>
            <a:ext cx="4422152" cy="1200998"/>
          </a:xfrm>
          <a:prstGeom prst="rect">
            <a:avLst/>
          </a:prstGeom>
          <a:solidFill>
            <a:srgbClr val="729FCF"/>
          </a:solidFill>
          <a:ln w="12700">
            <a:solidFill>
              <a:srgbClr val="000000"/>
            </a:solidFill>
          </a:ln>
          <a:effectLst/>
        </p:spPr>
        <p:txBody>
          <a:bodyPr wrap="none" lIns="67496" tIns="33748" rIns="67496" bIns="33748" anchor="ctr"/>
          <a:lstStyle/>
          <a:p>
            <a:pPr algn="ctr"/>
            <a:r>
              <a:rPr sz="1900" dirty="0"/>
              <a:t>Zonal </a:t>
            </a:r>
            <a:r>
              <a:rPr lang="de-DE" sz="1900" dirty="0" err="1" smtClean="0"/>
              <a:t>state</a:t>
            </a:r>
            <a:endParaRPr lang="de-DE" sz="1900" dirty="0" smtClean="0"/>
          </a:p>
          <a:p>
            <a:pPr algn="ctr"/>
            <a:r>
              <a:rPr lang="de-DE" sz="1900" dirty="0" smtClean="0"/>
              <a:t> (</a:t>
            </a:r>
            <a:r>
              <a:rPr lang="de-DE" sz="1900" dirty="0" err="1" smtClean="0"/>
              <a:t>coherent</a:t>
            </a:r>
            <a:r>
              <a:rPr lang="de-DE" sz="1900" dirty="0" smtClean="0"/>
              <a:t> </a:t>
            </a:r>
            <a:r>
              <a:rPr lang="de-DE" sz="1900" dirty="0" err="1" smtClean="0"/>
              <a:t>structures</a:t>
            </a:r>
            <a:r>
              <a:rPr lang="de-DE" sz="1900" dirty="0" smtClean="0"/>
              <a:t>)</a:t>
            </a:r>
            <a:endParaRPr sz="1900" dirty="0"/>
          </a:p>
        </p:txBody>
      </p:sp>
      <p:sp>
        <p:nvSpPr>
          <p:cNvPr id="21" name="Pfeil nach links und rechts 20"/>
          <p:cNvSpPr>
            <a:spLocks noGrp="1"/>
          </p:cNvSpPr>
          <p:nvPr/>
        </p:nvSpPr>
        <p:spPr>
          <a:xfrm>
            <a:off x="4655840" y="1124744"/>
            <a:ext cx="1368152" cy="436843"/>
          </a:xfrm>
          <a:prstGeom prst="leftRightArrow">
            <a:avLst/>
          </a:prstGeom>
          <a:solidFill>
            <a:srgbClr val="729FCF"/>
          </a:solidFill>
          <a:ln w="12700">
            <a:solidFill>
              <a:srgbClr val="000000"/>
            </a:solidFill>
          </a:ln>
          <a:effectLst/>
        </p:spPr>
        <p:txBody>
          <a:bodyPr wrap="none" lIns="67496" tIns="33748" rIns="67496" bIns="33748" anchor="ctr"/>
          <a:lstStyle/>
          <a:p>
            <a:endParaRPr sz="1350"/>
          </a:p>
        </p:txBody>
      </p:sp>
      <p:sp>
        <p:nvSpPr>
          <p:cNvPr id="22" name="Pfeil nach oben und unten 21"/>
          <p:cNvSpPr>
            <a:spLocks noGrp="1"/>
          </p:cNvSpPr>
          <p:nvPr/>
        </p:nvSpPr>
        <p:spPr>
          <a:xfrm>
            <a:off x="5267908" y="1781623"/>
            <a:ext cx="252028" cy="495249"/>
          </a:xfrm>
          <a:prstGeom prst="upDownArrow">
            <a:avLst/>
          </a:prstGeom>
          <a:solidFill>
            <a:srgbClr val="00B050"/>
          </a:solidFill>
          <a:ln w="12700">
            <a:solidFill>
              <a:srgbClr val="000000"/>
            </a:solidFill>
          </a:ln>
          <a:effectLst/>
        </p:spPr>
        <p:txBody>
          <a:bodyPr wrap="none" lIns="67496" tIns="33748" rIns="67496" bIns="33748" anchor="ctr"/>
          <a:lstStyle/>
          <a:p>
            <a:endParaRPr sz="1350"/>
          </a:p>
        </p:txBody>
      </p:sp>
      <p:sp>
        <p:nvSpPr>
          <p:cNvPr id="24" name="Rechteck 23"/>
          <p:cNvSpPr>
            <a:spLocks noGrp="1"/>
          </p:cNvSpPr>
          <p:nvPr/>
        </p:nvSpPr>
        <p:spPr>
          <a:xfrm>
            <a:off x="407368" y="3737903"/>
            <a:ext cx="3846187" cy="1131257"/>
          </a:xfrm>
          <a:prstGeom prst="rect">
            <a:avLst/>
          </a:prstGeom>
          <a:solidFill>
            <a:srgbClr val="FF0000"/>
          </a:solidFill>
          <a:ln w="12700">
            <a:solidFill>
              <a:srgbClr val="000000"/>
            </a:solidFill>
          </a:ln>
          <a:effectLst/>
        </p:spPr>
        <p:txBody>
          <a:bodyPr wrap="none" lIns="67496" tIns="33748" rIns="67496" bIns="33748" anchor="ctr"/>
          <a:lstStyle/>
          <a:p>
            <a:pPr algn="ctr"/>
            <a:r>
              <a:rPr sz="1900" dirty="0"/>
              <a:t>Fast particles </a:t>
            </a:r>
          </a:p>
        </p:txBody>
      </p:sp>
      <p:sp>
        <p:nvSpPr>
          <p:cNvPr id="25" name="Rechteck 24"/>
          <p:cNvSpPr>
            <a:spLocks noGrp="1"/>
          </p:cNvSpPr>
          <p:nvPr/>
        </p:nvSpPr>
        <p:spPr>
          <a:xfrm>
            <a:off x="6888088" y="3717032"/>
            <a:ext cx="4418271" cy="1162660"/>
          </a:xfrm>
          <a:prstGeom prst="rect">
            <a:avLst/>
          </a:prstGeom>
          <a:solidFill>
            <a:srgbClr val="FF0000"/>
          </a:solidFill>
          <a:ln w="12700">
            <a:solidFill>
              <a:srgbClr val="000000"/>
            </a:solidFill>
          </a:ln>
          <a:effectLst/>
        </p:spPr>
        <p:txBody>
          <a:bodyPr wrap="none" lIns="67496" tIns="33748" rIns="67496" bIns="33748" anchor="ctr"/>
          <a:lstStyle/>
          <a:p>
            <a:pPr algn="ctr"/>
            <a:r>
              <a:rPr sz="1900" dirty="0" smtClean="0"/>
              <a:t>Alfv</a:t>
            </a:r>
            <a:r>
              <a:rPr lang="en-US" sz="1900" dirty="0" smtClean="0"/>
              <a:t>é</a:t>
            </a:r>
            <a:r>
              <a:rPr sz="1900" dirty="0" smtClean="0"/>
              <a:t>n Eigenmodes</a:t>
            </a:r>
            <a:endParaRPr lang="de-DE" sz="1900" dirty="0" smtClean="0"/>
          </a:p>
          <a:p>
            <a:pPr algn="ctr"/>
            <a:r>
              <a:rPr lang="de-DE" sz="1900" dirty="0" smtClean="0"/>
              <a:t>(TAE, BAE, EPM …)</a:t>
            </a:r>
            <a:endParaRPr sz="1900" dirty="0"/>
          </a:p>
        </p:txBody>
      </p:sp>
      <p:sp>
        <p:nvSpPr>
          <p:cNvPr id="26" name="Pfeil nach links und rechts 25"/>
          <p:cNvSpPr>
            <a:spLocks noGrp="1"/>
          </p:cNvSpPr>
          <p:nvPr/>
        </p:nvSpPr>
        <p:spPr>
          <a:xfrm>
            <a:off x="4295800" y="3933056"/>
            <a:ext cx="2304256" cy="585466"/>
          </a:xfrm>
          <a:prstGeom prst="leftRightArrow">
            <a:avLst/>
          </a:prstGeom>
          <a:solidFill>
            <a:srgbClr val="FF0000"/>
          </a:solidFill>
          <a:ln w="12700">
            <a:solidFill>
              <a:srgbClr val="000000"/>
            </a:solidFill>
          </a:ln>
          <a:effectLst/>
        </p:spPr>
        <p:txBody>
          <a:bodyPr wrap="none" lIns="67496" tIns="33748" rIns="67496" bIns="33748" anchor="ctr"/>
          <a:lstStyle/>
          <a:p>
            <a:endParaRPr sz="1350"/>
          </a:p>
        </p:txBody>
      </p:sp>
      <p:sp>
        <p:nvSpPr>
          <p:cNvPr id="23" name="Pfeil nach oben und unten 22"/>
          <p:cNvSpPr>
            <a:spLocks noGrp="1"/>
          </p:cNvSpPr>
          <p:nvPr/>
        </p:nvSpPr>
        <p:spPr>
          <a:xfrm>
            <a:off x="5231904" y="3501009"/>
            <a:ext cx="288032" cy="550912"/>
          </a:xfrm>
          <a:prstGeom prst="upDownArrow">
            <a:avLst/>
          </a:prstGeom>
          <a:solidFill>
            <a:srgbClr val="00B050"/>
          </a:solidFill>
          <a:ln w="12700">
            <a:solidFill>
              <a:srgbClr val="000000"/>
            </a:solidFill>
          </a:ln>
          <a:effectLst/>
        </p:spPr>
        <p:txBody>
          <a:bodyPr wrap="none" lIns="67496" tIns="33748" rIns="67496" bIns="33748" anchor="ctr"/>
          <a:lstStyle/>
          <a:p>
            <a:endParaRPr sz="1350"/>
          </a:p>
        </p:txBody>
      </p:sp>
      <p:sp>
        <p:nvSpPr>
          <p:cNvPr id="14" name="Rechteck 13"/>
          <p:cNvSpPr>
            <a:spLocks noGrp="1"/>
          </p:cNvSpPr>
          <p:nvPr/>
        </p:nvSpPr>
        <p:spPr>
          <a:xfrm>
            <a:off x="119336" y="5157192"/>
            <a:ext cx="11809312" cy="646059"/>
          </a:xfrm>
          <a:prstGeom prst="rect">
            <a:avLst/>
          </a:prstGeom>
          <a:solidFill>
            <a:srgbClr val="E8A202"/>
          </a:solidFill>
          <a:ln w="12700">
            <a:solidFill>
              <a:srgbClr val="000000"/>
            </a:solidFill>
          </a:ln>
          <a:effectLst/>
        </p:spPr>
        <p:txBody>
          <a:bodyPr wrap="none" lIns="67496" tIns="33748" rIns="67496" bIns="33748" anchor="ctr"/>
          <a:lstStyle/>
          <a:p>
            <a:pPr algn="ctr"/>
            <a:r>
              <a:rPr lang="de-DE" sz="1900" dirty="0" err="1"/>
              <a:t>Ambient</a:t>
            </a:r>
            <a:r>
              <a:rPr lang="de-DE" sz="1900" dirty="0"/>
              <a:t> </a:t>
            </a:r>
            <a:r>
              <a:rPr lang="de-DE" sz="1900" dirty="0" err="1"/>
              <a:t>magnetic</a:t>
            </a:r>
            <a:r>
              <a:rPr lang="de-DE" sz="1900" dirty="0"/>
              <a:t> </a:t>
            </a:r>
            <a:r>
              <a:rPr lang="de-DE" sz="1900" dirty="0" err="1"/>
              <a:t>field</a:t>
            </a:r>
            <a:endParaRPr lang="de-DE" sz="1900" dirty="0"/>
          </a:p>
          <a:p>
            <a:pPr algn="ctr"/>
            <a:r>
              <a:rPr sz="1900" dirty="0" smtClean="0"/>
              <a:t>MHD</a:t>
            </a:r>
            <a:r>
              <a:rPr lang="de-DE" sz="1900" dirty="0" smtClean="0"/>
              <a:t> </a:t>
            </a:r>
            <a:r>
              <a:rPr lang="de-DE" sz="1900" dirty="0" err="1" smtClean="0"/>
              <a:t>modes</a:t>
            </a:r>
            <a:r>
              <a:rPr lang="de-DE" sz="1900" dirty="0" smtClean="0"/>
              <a:t> </a:t>
            </a:r>
            <a:r>
              <a:rPr sz="1900" dirty="0" smtClean="0"/>
              <a:t>(Sawteeth,</a:t>
            </a:r>
            <a:r>
              <a:rPr lang="de-DE" sz="1900" dirty="0" smtClean="0"/>
              <a:t> </a:t>
            </a:r>
            <a:r>
              <a:rPr lang="de-DE" sz="1900" dirty="0" err="1" smtClean="0"/>
              <a:t>fishbones</a:t>
            </a:r>
            <a:r>
              <a:rPr lang="de-DE" sz="1900" dirty="0" smtClean="0"/>
              <a:t>, </a:t>
            </a:r>
            <a:r>
              <a:rPr lang="de-DE" sz="1900" dirty="0" err="1" smtClean="0"/>
              <a:t>islands</a:t>
            </a:r>
            <a:r>
              <a:rPr sz="1900" dirty="0" smtClean="0"/>
              <a:t>)</a:t>
            </a:r>
            <a:endParaRPr sz="1900" dirty="0"/>
          </a:p>
        </p:txBody>
      </p:sp>
    </p:spTree>
    <p:extLst>
      <p:ext uri="{BB962C8B-B14F-4D97-AF65-F5344CB8AC3E}">
        <p14:creationId xmlns:p14="http://schemas.microsoft.com/office/powerpoint/2010/main" val="7346212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66158"/>
            <a:ext cx="10058400" cy="507674"/>
          </a:xfrm>
        </p:spPr>
        <p:txBody>
          <a:bodyPr/>
          <a:lstStyle/>
          <a:p>
            <a:r>
              <a:rPr lang="en-US" dirty="0" smtClean="0"/>
              <a:t>Synergies and couplings</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6</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smtClean="0"/>
              <a:t>TSVV10 </a:t>
            </a:r>
            <a:r>
              <a:rPr lang="fr-FR" dirty="0"/>
              <a:t>|  </a:t>
            </a:r>
            <a:r>
              <a:rPr lang="en-US" dirty="0" smtClean="0"/>
              <a:t>EUROfusion Science Meeting</a:t>
            </a:r>
            <a:r>
              <a:rPr lang="fr-FR" dirty="0" smtClean="0"/>
              <a:t> </a:t>
            </a:r>
            <a:r>
              <a:rPr lang="fr-FR" dirty="0"/>
              <a:t>| </a:t>
            </a:r>
            <a:r>
              <a:rPr lang="fr-FR" dirty="0" smtClean="0"/>
              <a:t>1</a:t>
            </a:r>
            <a:r>
              <a:rPr lang="fr-FR" dirty="0" smtClean="0"/>
              <a:t>4.01.2026</a:t>
            </a:r>
            <a:endParaRPr lang="en-GB" dirty="0"/>
          </a:p>
        </p:txBody>
      </p:sp>
      <p:sp>
        <p:nvSpPr>
          <p:cNvPr id="15" name="Rechteck 14"/>
          <p:cNvSpPr>
            <a:spLocks noGrp="1"/>
          </p:cNvSpPr>
          <p:nvPr/>
        </p:nvSpPr>
        <p:spPr>
          <a:xfrm>
            <a:off x="191344" y="764704"/>
            <a:ext cx="4239994" cy="1249912"/>
          </a:xfrm>
          <a:prstGeom prst="rect">
            <a:avLst/>
          </a:prstGeom>
          <a:solidFill>
            <a:srgbClr val="729FCF"/>
          </a:solidFill>
          <a:ln w="12700">
            <a:solidFill>
              <a:srgbClr val="000000"/>
            </a:solidFill>
          </a:ln>
          <a:effectLst/>
        </p:spPr>
        <p:txBody>
          <a:bodyPr wrap="none" lIns="67496" tIns="33748" rIns="67496" bIns="33748" anchor="ctr"/>
          <a:lstStyle/>
          <a:p>
            <a:pPr algn="ctr"/>
            <a:r>
              <a:rPr sz="1900" dirty="0" smtClean="0"/>
              <a:t>Turbulence</a:t>
            </a:r>
            <a:endParaRPr lang="de-DE" sz="1900" dirty="0"/>
          </a:p>
          <a:p>
            <a:pPr algn="ctr"/>
            <a:r>
              <a:rPr lang="de-DE" sz="1900" dirty="0" smtClean="0"/>
              <a:t>(ITG, TEM, KBM …)</a:t>
            </a:r>
            <a:endParaRPr sz="1900" dirty="0"/>
          </a:p>
        </p:txBody>
      </p:sp>
      <p:sp>
        <p:nvSpPr>
          <p:cNvPr id="18" name="Rechteck 17"/>
          <p:cNvSpPr>
            <a:spLocks noGrp="1"/>
          </p:cNvSpPr>
          <p:nvPr/>
        </p:nvSpPr>
        <p:spPr>
          <a:xfrm>
            <a:off x="3649236" y="2348880"/>
            <a:ext cx="3454875" cy="1076027"/>
          </a:xfrm>
          <a:prstGeom prst="rect">
            <a:avLst/>
          </a:prstGeom>
          <a:solidFill>
            <a:srgbClr val="00B050"/>
          </a:solidFill>
          <a:ln w="12700">
            <a:solidFill>
              <a:srgbClr val="000000"/>
            </a:solidFill>
          </a:ln>
          <a:effectLst/>
        </p:spPr>
        <p:txBody>
          <a:bodyPr wrap="none" lIns="67496" tIns="33748" rIns="67496" bIns="33748" anchor="ctr"/>
          <a:lstStyle/>
          <a:p>
            <a:pPr algn="ctr"/>
            <a:r>
              <a:rPr sz="1900" dirty="0" smtClean="0"/>
              <a:t>Profiles </a:t>
            </a:r>
            <a:r>
              <a:rPr sz="1900" dirty="0"/>
              <a:t>; Transport</a:t>
            </a:r>
          </a:p>
        </p:txBody>
      </p:sp>
      <p:sp>
        <p:nvSpPr>
          <p:cNvPr id="20" name="Rechteck 19"/>
          <p:cNvSpPr>
            <a:spLocks noGrp="1"/>
          </p:cNvSpPr>
          <p:nvPr/>
        </p:nvSpPr>
        <p:spPr>
          <a:xfrm>
            <a:off x="6210352" y="764704"/>
            <a:ext cx="4422152" cy="1200998"/>
          </a:xfrm>
          <a:prstGeom prst="rect">
            <a:avLst/>
          </a:prstGeom>
          <a:solidFill>
            <a:srgbClr val="729FCF"/>
          </a:solidFill>
          <a:ln w="12700">
            <a:solidFill>
              <a:srgbClr val="000000"/>
            </a:solidFill>
          </a:ln>
          <a:effectLst/>
        </p:spPr>
        <p:txBody>
          <a:bodyPr wrap="none" lIns="67496" tIns="33748" rIns="67496" bIns="33748" anchor="ctr"/>
          <a:lstStyle/>
          <a:p>
            <a:pPr algn="ctr"/>
            <a:r>
              <a:rPr sz="1900" dirty="0"/>
              <a:t>Zonal </a:t>
            </a:r>
            <a:r>
              <a:rPr lang="de-DE" sz="1900" dirty="0" err="1" smtClean="0"/>
              <a:t>state</a:t>
            </a:r>
            <a:endParaRPr lang="de-DE" sz="1900" dirty="0" smtClean="0"/>
          </a:p>
          <a:p>
            <a:pPr algn="ctr"/>
            <a:r>
              <a:rPr lang="de-DE" sz="1900" dirty="0" smtClean="0"/>
              <a:t> (</a:t>
            </a:r>
            <a:r>
              <a:rPr lang="de-DE" sz="1900" dirty="0" err="1" smtClean="0"/>
              <a:t>coherent</a:t>
            </a:r>
            <a:r>
              <a:rPr lang="de-DE" sz="1900" dirty="0" smtClean="0"/>
              <a:t> </a:t>
            </a:r>
            <a:r>
              <a:rPr lang="de-DE" sz="1900" dirty="0" err="1" smtClean="0"/>
              <a:t>structures</a:t>
            </a:r>
            <a:r>
              <a:rPr lang="de-DE" sz="1900" dirty="0" smtClean="0"/>
              <a:t>)</a:t>
            </a:r>
            <a:endParaRPr sz="1900" dirty="0"/>
          </a:p>
        </p:txBody>
      </p:sp>
      <p:sp>
        <p:nvSpPr>
          <p:cNvPr id="21" name="Pfeil nach links und rechts 20"/>
          <p:cNvSpPr>
            <a:spLocks noGrp="1"/>
          </p:cNvSpPr>
          <p:nvPr/>
        </p:nvSpPr>
        <p:spPr>
          <a:xfrm>
            <a:off x="4655840" y="1124744"/>
            <a:ext cx="1368152" cy="436843"/>
          </a:xfrm>
          <a:prstGeom prst="leftRightArrow">
            <a:avLst/>
          </a:prstGeom>
          <a:solidFill>
            <a:srgbClr val="729FCF"/>
          </a:solidFill>
          <a:ln w="12700">
            <a:solidFill>
              <a:srgbClr val="000000"/>
            </a:solidFill>
          </a:ln>
          <a:effectLst/>
        </p:spPr>
        <p:txBody>
          <a:bodyPr wrap="none" lIns="67496" tIns="33748" rIns="67496" bIns="33748" anchor="ctr"/>
          <a:lstStyle/>
          <a:p>
            <a:endParaRPr sz="1350"/>
          </a:p>
        </p:txBody>
      </p:sp>
      <p:sp>
        <p:nvSpPr>
          <p:cNvPr id="22" name="Pfeil nach oben und unten 21"/>
          <p:cNvSpPr>
            <a:spLocks noGrp="1"/>
          </p:cNvSpPr>
          <p:nvPr/>
        </p:nvSpPr>
        <p:spPr>
          <a:xfrm>
            <a:off x="5267908" y="1781623"/>
            <a:ext cx="252028" cy="495249"/>
          </a:xfrm>
          <a:prstGeom prst="upDownArrow">
            <a:avLst/>
          </a:prstGeom>
          <a:solidFill>
            <a:srgbClr val="00B050"/>
          </a:solidFill>
          <a:ln w="12700">
            <a:solidFill>
              <a:srgbClr val="000000"/>
            </a:solidFill>
          </a:ln>
          <a:effectLst/>
        </p:spPr>
        <p:txBody>
          <a:bodyPr wrap="none" lIns="67496" tIns="33748" rIns="67496" bIns="33748" anchor="ctr"/>
          <a:lstStyle/>
          <a:p>
            <a:endParaRPr sz="1350"/>
          </a:p>
        </p:txBody>
      </p:sp>
      <p:sp>
        <p:nvSpPr>
          <p:cNvPr id="24" name="Rechteck 23"/>
          <p:cNvSpPr>
            <a:spLocks noGrp="1"/>
          </p:cNvSpPr>
          <p:nvPr/>
        </p:nvSpPr>
        <p:spPr>
          <a:xfrm>
            <a:off x="407368" y="3737903"/>
            <a:ext cx="3846187" cy="1131257"/>
          </a:xfrm>
          <a:prstGeom prst="rect">
            <a:avLst/>
          </a:prstGeom>
          <a:solidFill>
            <a:srgbClr val="FF0000"/>
          </a:solidFill>
          <a:ln w="12700">
            <a:solidFill>
              <a:srgbClr val="000000"/>
            </a:solidFill>
          </a:ln>
          <a:effectLst/>
        </p:spPr>
        <p:txBody>
          <a:bodyPr wrap="none" lIns="67496" tIns="33748" rIns="67496" bIns="33748" anchor="ctr"/>
          <a:lstStyle/>
          <a:p>
            <a:pPr algn="ctr"/>
            <a:r>
              <a:rPr sz="1900" dirty="0"/>
              <a:t>Fast particles </a:t>
            </a:r>
          </a:p>
        </p:txBody>
      </p:sp>
      <p:sp>
        <p:nvSpPr>
          <p:cNvPr id="25" name="Rechteck 24"/>
          <p:cNvSpPr>
            <a:spLocks noGrp="1"/>
          </p:cNvSpPr>
          <p:nvPr/>
        </p:nvSpPr>
        <p:spPr>
          <a:xfrm>
            <a:off x="6888088" y="3717032"/>
            <a:ext cx="4418271" cy="1162660"/>
          </a:xfrm>
          <a:prstGeom prst="rect">
            <a:avLst/>
          </a:prstGeom>
          <a:solidFill>
            <a:srgbClr val="FF0000"/>
          </a:solidFill>
          <a:ln w="12700">
            <a:solidFill>
              <a:srgbClr val="000000"/>
            </a:solidFill>
          </a:ln>
          <a:effectLst/>
        </p:spPr>
        <p:txBody>
          <a:bodyPr wrap="none" lIns="67496" tIns="33748" rIns="67496" bIns="33748" anchor="ctr"/>
          <a:lstStyle/>
          <a:p>
            <a:pPr algn="ctr"/>
            <a:r>
              <a:rPr sz="1900" dirty="0" smtClean="0"/>
              <a:t>Alfv</a:t>
            </a:r>
            <a:r>
              <a:rPr lang="en-US" sz="1900" dirty="0" smtClean="0"/>
              <a:t>é</a:t>
            </a:r>
            <a:r>
              <a:rPr sz="1900" dirty="0" smtClean="0"/>
              <a:t>n Eigenmodes</a:t>
            </a:r>
            <a:endParaRPr lang="de-DE" sz="1900" dirty="0" smtClean="0"/>
          </a:p>
          <a:p>
            <a:pPr algn="ctr"/>
            <a:r>
              <a:rPr lang="de-DE" sz="1900" dirty="0" smtClean="0"/>
              <a:t>(TAE, BAE, EPM …)</a:t>
            </a:r>
            <a:endParaRPr sz="1900" dirty="0"/>
          </a:p>
        </p:txBody>
      </p:sp>
      <p:sp>
        <p:nvSpPr>
          <p:cNvPr id="26" name="Pfeil nach links und rechts 25"/>
          <p:cNvSpPr>
            <a:spLocks noGrp="1"/>
          </p:cNvSpPr>
          <p:nvPr/>
        </p:nvSpPr>
        <p:spPr>
          <a:xfrm>
            <a:off x="4295800" y="3933056"/>
            <a:ext cx="2304256" cy="585466"/>
          </a:xfrm>
          <a:prstGeom prst="leftRightArrow">
            <a:avLst/>
          </a:prstGeom>
          <a:solidFill>
            <a:srgbClr val="FF0000"/>
          </a:solidFill>
          <a:ln w="12700">
            <a:solidFill>
              <a:srgbClr val="000000"/>
            </a:solidFill>
          </a:ln>
          <a:effectLst/>
        </p:spPr>
        <p:txBody>
          <a:bodyPr wrap="none" lIns="67496" tIns="33748" rIns="67496" bIns="33748" anchor="ctr"/>
          <a:lstStyle/>
          <a:p>
            <a:endParaRPr sz="1350"/>
          </a:p>
        </p:txBody>
      </p:sp>
      <p:sp>
        <p:nvSpPr>
          <p:cNvPr id="28" name="Freihandform 27"/>
          <p:cNvSpPr>
            <a:spLocks noGrp="1"/>
          </p:cNvSpPr>
          <p:nvPr/>
        </p:nvSpPr>
        <p:spPr>
          <a:xfrm flipH="1">
            <a:off x="9984431" y="1484784"/>
            <a:ext cx="1321927" cy="2232248"/>
          </a:xfrm>
          <a:custGeom>
            <a:avLst/>
            <a:gdLst/>
            <a:ahLst/>
            <a:cxnLst/>
            <a:rect l="0" t="0" r="r" b="b"/>
            <a:pathLst>
              <a:path w="142" h="147">
                <a:moveTo>
                  <a:pt x="98" y="21"/>
                </a:moveTo>
                <a:cubicBezTo>
                  <a:pt x="64" y="21"/>
                  <a:pt x="36" y="50"/>
                  <a:pt x="36" y="84"/>
                </a:cubicBezTo>
                <a:cubicBezTo>
                  <a:pt x="36" y="102"/>
                  <a:pt x="22" y="116"/>
                  <a:pt x="4" y="116"/>
                </a:cubicBezTo>
                <a:cubicBezTo>
                  <a:pt x="0" y="116"/>
                  <a:pt x="0" y="116"/>
                  <a:pt x="0" y="116"/>
                </a:cubicBezTo>
                <a:cubicBezTo>
                  <a:pt x="0" y="147"/>
                  <a:pt x="0" y="147"/>
                  <a:pt x="0" y="147"/>
                </a:cubicBezTo>
                <a:cubicBezTo>
                  <a:pt x="4" y="147"/>
                  <a:pt x="4" y="147"/>
                  <a:pt x="4" y="147"/>
                </a:cubicBezTo>
                <a:cubicBezTo>
                  <a:pt x="39" y="147"/>
                  <a:pt x="67" y="119"/>
                  <a:pt x="67" y="84"/>
                </a:cubicBezTo>
                <a:cubicBezTo>
                  <a:pt x="67" y="67"/>
                  <a:pt x="81" y="53"/>
                  <a:pt x="98" y="53"/>
                </a:cubicBezTo>
                <a:cubicBezTo>
                  <a:pt x="103" y="53"/>
                  <a:pt x="103" y="53"/>
                  <a:pt x="103" y="53"/>
                </a:cubicBezTo>
                <a:cubicBezTo>
                  <a:pt x="103" y="73"/>
                  <a:pt x="103" y="73"/>
                  <a:pt x="103" y="73"/>
                </a:cubicBezTo>
                <a:cubicBezTo>
                  <a:pt x="142" y="37"/>
                  <a:pt x="142" y="37"/>
                  <a:pt x="142" y="37"/>
                </a:cubicBezTo>
                <a:cubicBezTo>
                  <a:pt x="103" y="0"/>
                  <a:pt x="103" y="0"/>
                  <a:pt x="103" y="0"/>
                </a:cubicBezTo>
                <a:cubicBezTo>
                  <a:pt x="103" y="21"/>
                  <a:pt x="103" y="21"/>
                  <a:pt x="103" y="21"/>
                </a:cubicBezTo>
                <a:lnTo>
                  <a:pt x="98" y="21"/>
                </a:lnTo>
                <a:close/>
              </a:path>
            </a:pathLst>
          </a:custGeom>
          <a:solidFill>
            <a:srgbClr val="FF0000"/>
          </a:solidFill>
          <a:ln w="12700">
            <a:solidFill>
              <a:srgbClr val="000000"/>
            </a:solidFill>
          </a:ln>
          <a:effectLst/>
        </p:spPr>
        <p:txBody>
          <a:bodyPr wrap="none" lIns="67496" tIns="33748" rIns="67496" bIns="33748" anchor="ctr"/>
          <a:lstStyle/>
          <a:p>
            <a:endParaRPr sz="1350"/>
          </a:p>
        </p:txBody>
      </p:sp>
      <p:sp>
        <p:nvSpPr>
          <p:cNvPr id="23" name="Pfeil nach oben und unten 22"/>
          <p:cNvSpPr>
            <a:spLocks noGrp="1"/>
          </p:cNvSpPr>
          <p:nvPr/>
        </p:nvSpPr>
        <p:spPr>
          <a:xfrm>
            <a:off x="5231904" y="3501009"/>
            <a:ext cx="288032" cy="550912"/>
          </a:xfrm>
          <a:prstGeom prst="upDownArrow">
            <a:avLst/>
          </a:prstGeom>
          <a:solidFill>
            <a:srgbClr val="00B050"/>
          </a:solidFill>
          <a:ln w="12700">
            <a:solidFill>
              <a:srgbClr val="000000"/>
            </a:solidFill>
          </a:ln>
          <a:effectLst/>
        </p:spPr>
        <p:txBody>
          <a:bodyPr wrap="none" lIns="67496" tIns="33748" rIns="67496" bIns="33748" anchor="ctr"/>
          <a:lstStyle/>
          <a:p>
            <a:endParaRPr sz="1350"/>
          </a:p>
        </p:txBody>
      </p:sp>
      <p:sp>
        <p:nvSpPr>
          <p:cNvPr id="6" name="Nach rechts gekrümmter Pfeil 5"/>
          <p:cNvSpPr/>
          <p:nvPr/>
        </p:nvSpPr>
        <p:spPr>
          <a:xfrm>
            <a:off x="71893" y="1951828"/>
            <a:ext cx="731520" cy="190922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hteck 18"/>
          <p:cNvSpPr>
            <a:spLocks noGrp="1"/>
          </p:cNvSpPr>
          <p:nvPr/>
        </p:nvSpPr>
        <p:spPr>
          <a:xfrm>
            <a:off x="119336" y="5157192"/>
            <a:ext cx="11809312" cy="646059"/>
          </a:xfrm>
          <a:prstGeom prst="rect">
            <a:avLst/>
          </a:prstGeom>
          <a:solidFill>
            <a:srgbClr val="E8A202"/>
          </a:solidFill>
          <a:ln w="12700">
            <a:solidFill>
              <a:srgbClr val="000000"/>
            </a:solidFill>
          </a:ln>
          <a:effectLst/>
        </p:spPr>
        <p:txBody>
          <a:bodyPr wrap="none" lIns="67496" tIns="33748" rIns="67496" bIns="33748" anchor="ctr"/>
          <a:lstStyle/>
          <a:p>
            <a:pPr algn="ctr"/>
            <a:r>
              <a:rPr lang="de-DE" sz="1900" dirty="0" err="1"/>
              <a:t>Ambient</a:t>
            </a:r>
            <a:r>
              <a:rPr lang="de-DE" sz="1900" dirty="0"/>
              <a:t> </a:t>
            </a:r>
            <a:r>
              <a:rPr lang="de-DE" sz="1900" dirty="0" err="1"/>
              <a:t>magnetic</a:t>
            </a:r>
            <a:r>
              <a:rPr lang="de-DE" sz="1900" dirty="0"/>
              <a:t> </a:t>
            </a:r>
            <a:r>
              <a:rPr lang="de-DE" sz="1900" dirty="0" err="1"/>
              <a:t>field</a:t>
            </a:r>
            <a:endParaRPr lang="de-DE" sz="1900" dirty="0"/>
          </a:p>
          <a:p>
            <a:pPr algn="ctr"/>
            <a:r>
              <a:rPr sz="1900" dirty="0" smtClean="0"/>
              <a:t>MHD</a:t>
            </a:r>
            <a:r>
              <a:rPr lang="de-DE" sz="1900" dirty="0" smtClean="0"/>
              <a:t> </a:t>
            </a:r>
            <a:r>
              <a:rPr lang="de-DE" sz="1900" dirty="0" err="1" smtClean="0"/>
              <a:t>modes</a:t>
            </a:r>
            <a:r>
              <a:rPr lang="de-DE" sz="1900" dirty="0" smtClean="0"/>
              <a:t> </a:t>
            </a:r>
            <a:r>
              <a:rPr sz="1900" dirty="0" smtClean="0"/>
              <a:t>(Sawteeth,</a:t>
            </a:r>
            <a:r>
              <a:rPr lang="de-DE" sz="1900" dirty="0" smtClean="0"/>
              <a:t> </a:t>
            </a:r>
            <a:r>
              <a:rPr lang="de-DE" sz="1900" dirty="0" err="1" smtClean="0"/>
              <a:t>fishbones</a:t>
            </a:r>
            <a:r>
              <a:rPr lang="de-DE" sz="1900" dirty="0" smtClean="0"/>
              <a:t>, </a:t>
            </a:r>
            <a:r>
              <a:rPr lang="de-DE" sz="1900" dirty="0" err="1" smtClean="0"/>
              <a:t>islands</a:t>
            </a:r>
            <a:r>
              <a:rPr sz="1900" dirty="0" smtClean="0"/>
              <a:t>)</a:t>
            </a:r>
            <a:endParaRPr sz="1900" dirty="0"/>
          </a:p>
        </p:txBody>
      </p:sp>
    </p:spTree>
    <p:extLst>
      <p:ext uri="{BB962C8B-B14F-4D97-AF65-F5344CB8AC3E}">
        <p14:creationId xmlns:p14="http://schemas.microsoft.com/office/powerpoint/2010/main" val="34773490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66158"/>
            <a:ext cx="10058400" cy="507674"/>
          </a:xfrm>
        </p:spPr>
        <p:txBody>
          <a:bodyPr/>
          <a:lstStyle/>
          <a:p>
            <a:r>
              <a:rPr lang="en-US" dirty="0" smtClean="0"/>
              <a:t>Synergies and couplings</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7</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p:txBody>
      </p:sp>
      <p:sp>
        <p:nvSpPr>
          <p:cNvPr id="15" name="Rechteck 14"/>
          <p:cNvSpPr>
            <a:spLocks noGrp="1"/>
          </p:cNvSpPr>
          <p:nvPr/>
        </p:nvSpPr>
        <p:spPr>
          <a:xfrm>
            <a:off x="191344" y="764704"/>
            <a:ext cx="4239994" cy="1249912"/>
          </a:xfrm>
          <a:prstGeom prst="rect">
            <a:avLst/>
          </a:prstGeom>
          <a:solidFill>
            <a:srgbClr val="729FCF"/>
          </a:solidFill>
          <a:ln w="12700">
            <a:solidFill>
              <a:srgbClr val="000000"/>
            </a:solidFill>
          </a:ln>
          <a:effectLst/>
        </p:spPr>
        <p:txBody>
          <a:bodyPr wrap="none" lIns="67496" tIns="33748" rIns="67496" bIns="33748" anchor="ctr"/>
          <a:lstStyle/>
          <a:p>
            <a:pPr algn="ctr"/>
            <a:r>
              <a:rPr sz="1900" dirty="0" smtClean="0"/>
              <a:t>Turbulence</a:t>
            </a:r>
            <a:endParaRPr lang="de-DE" sz="1900" dirty="0"/>
          </a:p>
          <a:p>
            <a:pPr algn="ctr"/>
            <a:r>
              <a:rPr lang="de-DE" sz="1900" dirty="0" smtClean="0"/>
              <a:t>(ITG, TEM, KBM …)</a:t>
            </a:r>
            <a:endParaRPr sz="1900" dirty="0"/>
          </a:p>
        </p:txBody>
      </p:sp>
      <p:sp>
        <p:nvSpPr>
          <p:cNvPr id="18" name="Rechteck 17"/>
          <p:cNvSpPr>
            <a:spLocks noGrp="1"/>
          </p:cNvSpPr>
          <p:nvPr/>
        </p:nvSpPr>
        <p:spPr>
          <a:xfrm>
            <a:off x="3649236" y="2348880"/>
            <a:ext cx="3454875" cy="1076027"/>
          </a:xfrm>
          <a:prstGeom prst="rect">
            <a:avLst/>
          </a:prstGeom>
          <a:solidFill>
            <a:srgbClr val="00B050"/>
          </a:solidFill>
          <a:ln w="12700">
            <a:solidFill>
              <a:srgbClr val="000000"/>
            </a:solidFill>
          </a:ln>
          <a:effectLst/>
        </p:spPr>
        <p:txBody>
          <a:bodyPr wrap="none" lIns="67496" tIns="33748" rIns="67496" bIns="33748" anchor="ctr"/>
          <a:lstStyle/>
          <a:p>
            <a:pPr algn="ctr"/>
            <a:r>
              <a:rPr sz="1900" dirty="0" smtClean="0"/>
              <a:t>Profiles </a:t>
            </a:r>
            <a:r>
              <a:rPr sz="1900" dirty="0"/>
              <a:t>; Transport</a:t>
            </a:r>
          </a:p>
        </p:txBody>
      </p:sp>
      <p:sp>
        <p:nvSpPr>
          <p:cNvPr id="20" name="Rechteck 19"/>
          <p:cNvSpPr>
            <a:spLocks noGrp="1"/>
          </p:cNvSpPr>
          <p:nvPr/>
        </p:nvSpPr>
        <p:spPr>
          <a:xfrm>
            <a:off x="6210352" y="764704"/>
            <a:ext cx="4422152" cy="1200998"/>
          </a:xfrm>
          <a:prstGeom prst="rect">
            <a:avLst/>
          </a:prstGeom>
          <a:solidFill>
            <a:srgbClr val="729FCF"/>
          </a:solidFill>
          <a:ln w="12700">
            <a:solidFill>
              <a:srgbClr val="000000"/>
            </a:solidFill>
          </a:ln>
          <a:effectLst/>
        </p:spPr>
        <p:txBody>
          <a:bodyPr wrap="none" lIns="67496" tIns="33748" rIns="67496" bIns="33748" anchor="ctr"/>
          <a:lstStyle/>
          <a:p>
            <a:pPr algn="ctr"/>
            <a:r>
              <a:rPr sz="1900" dirty="0"/>
              <a:t>Zonal </a:t>
            </a:r>
            <a:r>
              <a:rPr lang="de-DE" sz="1900" dirty="0" err="1" smtClean="0"/>
              <a:t>state</a:t>
            </a:r>
            <a:endParaRPr lang="de-DE" sz="1900" dirty="0" smtClean="0"/>
          </a:p>
          <a:p>
            <a:pPr algn="ctr"/>
            <a:r>
              <a:rPr lang="de-DE" sz="1900" dirty="0" smtClean="0"/>
              <a:t> (</a:t>
            </a:r>
            <a:r>
              <a:rPr lang="de-DE" sz="1900" dirty="0" err="1" smtClean="0"/>
              <a:t>coherent</a:t>
            </a:r>
            <a:r>
              <a:rPr lang="de-DE" sz="1900" dirty="0" smtClean="0"/>
              <a:t> </a:t>
            </a:r>
            <a:r>
              <a:rPr lang="de-DE" sz="1900" dirty="0" err="1" smtClean="0"/>
              <a:t>structures</a:t>
            </a:r>
            <a:r>
              <a:rPr lang="de-DE" sz="1900" dirty="0" smtClean="0"/>
              <a:t>)</a:t>
            </a:r>
            <a:endParaRPr sz="1900" dirty="0"/>
          </a:p>
        </p:txBody>
      </p:sp>
      <p:sp>
        <p:nvSpPr>
          <p:cNvPr id="21" name="Pfeil nach links und rechts 20"/>
          <p:cNvSpPr>
            <a:spLocks noGrp="1"/>
          </p:cNvSpPr>
          <p:nvPr/>
        </p:nvSpPr>
        <p:spPr>
          <a:xfrm>
            <a:off x="4655840" y="1124744"/>
            <a:ext cx="1368152" cy="436843"/>
          </a:xfrm>
          <a:prstGeom prst="leftRightArrow">
            <a:avLst/>
          </a:prstGeom>
          <a:solidFill>
            <a:srgbClr val="729FCF"/>
          </a:solidFill>
          <a:ln w="12700">
            <a:solidFill>
              <a:srgbClr val="000000"/>
            </a:solidFill>
          </a:ln>
          <a:effectLst/>
        </p:spPr>
        <p:txBody>
          <a:bodyPr wrap="none" lIns="67496" tIns="33748" rIns="67496" bIns="33748" anchor="ctr"/>
          <a:lstStyle/>
          <a:p>
            <a:endParaRPr sz="1350"/>
          </a:p>
        </p:txBody>
      </p:sp>
      <p:sp>
        <p:nvSpPr>
          <p:cNvPr id="22" name="Pfeil nach oben und unten 21"/>
          <p:cNvSpPr>
            <a:spLocks noGrp="1"/>
          </p:cNvSpPr>
          <p:nvPr/>
        </p:nvSpPr>
        <p:spPr>
          <a:xfrm>
            <a:off x="5267908" y="1781623"/>
            <a:ext cx="252028" cy="495249"/>
          </a:xfrm>
          <a:prstGeom prst="upDownArrow">
            <a:avLst/>
          </a:prstGeom>
          <a:solidFill>
            <a:srgbClr val="00B050"/>
          </a:solidFill>
          <a:ln w="12700">
            <a:solidFill>
              <a:srgbClr val="000000"/>
            </a:solidFill>
          </a:ln>
          <a:effectLst/>
        </p:spPr>
        <p:txBody>
          <a:bodyPr wrap="none" lIns="67496" tIns="33748" rIns="67496" bIns="33748" anchor="ctr"/>
          <a:lstStyle/>
          <a:p>
            <a:endParaRPr sz="1350"/>
          </a:p>
        </p:txBody>
      </p:sp>
      <p:sp>
        <p:nvSpPr>
          <p:cNvPr id="24" name="Rechteck 23"/>
          <p:cNvSpPr>
            <a:spLocks noGrp="1"/>
          </p:cNvSpPr>
          <p:nvPr/>
        </p:nvSpPr>
        <p:spPr>
          <a:xfrm>
            <a:off x="407368" y="3737903"/>
            <a:ext cx="3846187" cy="1131257"/>
          </a:xfrm>
          <a:prstGeom prst="rect">
            <a:avLst/>
          </a:prstGeom>
          <a:solidFill>
            <a:srgbClr val="FF0000"/>
          </a:solidFill>
          <a:ln w="12700">
            <a:solidFill>
              <a:srgbClr val="000000"/>
            </a:solidFill>
          </a:ln>
          <a:effectLst/>
        </p:spPr>
        <p:txBody>
          <a:bodyPr wrap="none" lIns="67496" tIns="33748" rIns="67496" bIns="33748" anchor="ctr"/>
          <a:lstStyle/>
          <a:p>
            <a:pPr algn="ctr"/>
            <a:r>
              <a:rPr sz="1900" dirty="0"/>
              <a:t>Fast particles </a:t>
            </a:r>
          </a:p>
        </p:txBody>
      </p:sp>
      <p:sp>
        <p:nvSpPr>
          <p:cNvPr id="25" name="Rechteck 24"/>
          <p:cNvSpPr>
            <a:spLocks noGrp="1"/>
          </p:cNvSpPr>
          <p:nvPr/>
        </p:nvSpPr>
        <p:spPr>
          <a:xfrm>
            <a:off x="6888088" y="3717032"/>
            <a:ext cx="4418271" cy="1162660"/>
          </a:xfrm>
          <a:prstGeom prst="rect">
            <a:avLst/>
          </a:prstGeom>
          <a:solidFill>
            <a:srgbClr val="FF0000"/>
          </a:solidFill>
          <a:ln w="12700">
            <a:solidFill>
              <a:srgbClr val="000000"/>
            </a:solidFill>
          </a:ln>
          <a:effectLst/>
        </p:spPr>
        <p:txBody>
          <a:bodyPr wrap="none" lIns="67496" tIns="33748" rIns="67496" bIns="33748" anchor="ctr"/>
          <a:lstStyle/>
          <a:p>
            <a:pPr algn="ctr"/>
            <a:r>
              <a:rPr sz="1900" dirty="0" smtClean="0"/>
              <a:t>Alfv</a:t>
            </a:r>
            <a:r>
              <a:rPr lang="en-US" sz="1900" dirty="0" smtClean="0"/>
              <a:t>é</a:t>
            </a:r>
            <a:r>
              <a:rPr sz="1900" dirty="0" smtClean="0"/>
              <a:t>n Eigenmodes</a:t>
            </a:r>
            <a:endParaRPr lang="de-DE" sz="1900" dirty="0" smtClean="0"/>
          </a:p>
          <a:p>
            <a:pPr algn="ctr"/>
            <a:r>
              <a:rPr lang="de-DE" sz="1900" dirty="0" smtClean="0"/>
              <a:t>(TAE, BAE, EPM …)</a:t>
            </a:r>
            <a:endParaRPr sz="1900" dirty="0"/>
          </a:p>
        </p:txBody>
      </p:sp>
      <p:sp>
        <p:nvSpPr>
          <p:cNvPr id="26" name="Pfeil nach links und rechts 25"/>
          <p:cNvSpPr>
            <a:spLocks noGrp="1"/>
          </p:cNvSpPr>
          <p:nvPr/>
        </p:nvSpPr>
        <p:spPr>
          <a:xfrm>
            <a:off x="4295800" y="3933056"/>
            <a:ext cx="2304256" cy="585466"/>
          </a:xfrm>
          <a:prstGeom prst="leftRightArrow">
            <a:avLst/>
          </a:prstGeom>
          <a:solidFill>
            <a:srgbClr val="FF0000"/>
          </a:solidFill>
          <a:ln w="12700">
            <a:solidFill>
              <a:srgbClr val="000000"/>
            </a:solidFill>
          </a:ln>
          <a:effectLst/>
        </p:spPr>
        <p:txBody>
          <a:bodyPr wrap="none" lIns="67496" tIns="33748" rIns="67496" bIns="33748" anchor="ctr"/>
          <a:lstStyle/>
          <a:p>
            <a:endParaRPr sz="1350"/>
          </a:p>
        </p:txBody>
      </p:sp>
      <p:sp>
        <p:nvSpPr>
          <p:cNvPr id="28" name="Freihandform 27"/>
          <p:cNvSpPr>
            <a:spLocks noGrp="1"/>
          </p:cNvSpPr>
          <p:nvPr/>
        </p:nvSpPr>
        <p:spPr>
          <a:xfrm flipH="1">
            <a:off x="9984431" y="1484784"/>
            <a:ext cx="1321927" cy="2232248"/>
          </a:xfrm>
          <a:custGeom>
            <a:avLst/>
            <a:gdLst/>
            <a:ahLst/>
            <a:cxnLst/>
            <a:rect l="0" t="0" r="r" b="b"/>
            <a:pathLst>
              <a:path w="142" h="147">
                <a:moveTo>
                  <a:pt x="98" y="21"/>
                </a:moveTo>
                <a:cubicBezTo>
                  <a:pt x="64" y="21"/>
                  <a:pt x="36" y="50"/>
                  <a:pt x="36" y="84"/>
                </a:cubicBezTo>
                <a:cubicBezTo>
                  <a:pt x="36" y="102"/>
                  <a:pt x="22" y="116"/>
                  <a:pt x="4" y="116"/>
                </a:cubicBezTo>
                <a:cubicBezTo>
                  <a:pt x="0" y="116"/>
                  <a:pt x="0" y="116"/>
                  <a:pt x="0" y="116"/>
                </a:cubicBezTo>
                <a:cubicBezTo>
                  <a:pt x="0" y="147"/>
                  <a:pt x="0" y="147"/>
                  <a:pt x="0" y="147"/>
                </a:cubicBezTo>
                <a:cubicBezTo>
                  <a:pt x="4" y="147"/>
                  <a:pt x="4" y="147"/>
                  <a:pt x="4" y="147"/>
                </a:cubicBezTo>
                <a:cubicBezTo>
                  <a:pt x="39" y="147"/>
                  <a:pt x="67" y="119"/>
                  <a:pt x="67" y="84"/>
                </a:cubicBezTo>
                <a:cubicBezTo>
                  <a:pt x="67" y="67"/>
                  <a:pt x="81" y="53"/>
                  <a:pt x="98" y="53"/>
                </a:cubicBezTo>
                <a:cubicBezTo>
                  <a:pt x="103" y="53"/>
                  <a:pt x="103" y="53"/>
                  <a:pt x="103" y="53"/>
                </a:cubicBezTo>
                <a:cubicBezTo>
                  <a:pt x="103" y="73"/>
                  <a:pt x="103" y="73"/>
                  <a:pt x="103" y="73"/>
                </a:cubicBezTo>
                <a:cubicBezTo>
                  <a:pt x="142" y="37"/>
                  <a:pt x="142" y="37"/>
                  <a:pt x="142" y="37"/>
                </a:cubicBezTo>
                <a:cubicBezTo>
                  <a:pt x="103" y="0"/>
                  <a:pt x="103" y="0"/>
                  <a:pt x="103" y="0"/>
                </a:cubicBezTo>
                <a:cubicBezTo>
                  <a:pt x="103" y="21"/>
                  <a:pt x="103" y="21"/>
                  <a:pt x="103" y="21"/>
                </a:cubicBezTo>
                <a:lnTo>
                  <a:pt x="98" y="21"/>
                </a:lnTo>
                <a:close/>
              </a:path>
            </a:pathLst>
          </a:custGeom>
          <a:solidFill>
            <a:srgbClr val="FF0000"/>
          </a:solidFill>
          <a:ln w="12700">
            <a:solidFill>
              <a:srgbClr val="000000"/>
            </a:solidFill>
          </a:ln>
          <a:effectLst/>
        </p:spPr>
        <p:txBody>
          <a:bodyPr wrap="none" lIns="67496" tIns="33748" rIns="67496" bIns="33748" anchor="ctr"/>
          <a:lstStyle/>
          <a:p>
            <a:endParaRPr sz="1350"/>
          </a:p>
        </p:txBody>
      </p:sp>
      <p:sp>
        <p:nvSpPr>
          <p:cNvPr id="29" name="Rechteck 28"/>
          <p:cNvSpPr>
            <a:spLocks noGrp="1"/>
          </p:cNvSpPr>
          <p:nvPr/>
        </p:nvSpPr>
        <p:spPr>
          <a:xfrm>
            <a:off x="119336" y="5157192"/>
            <a:ext cx="11809312" cy="646059"/>
          </a:xfrm>
          <a:prstGeom prst="rect">
            <a:avLst/>
          </a:prstGeom>
          <a:solidFill>
            <a:srgbClr val="E8A202"/>
          </a:solidFill>
          <a:ln w="12700">
            <a:solidFill>
              <a:srgbClr val="000000"/>
            </a:solidFill>
          </a:ln>
          <a:effectLst/>
        </p:spPr>
        <p:txBody>
          <a:bodyPr wrap="none" lIns="67496" tIns="33748" rIns="67496" bIns="33748" anchor="ctr"/>
          <a:lstStyle/>
          <a:p>
            <a:pPr algn="ctr"/>
            <a:r>
              <a:rPr lang="de-DE" sz="1900" dirty="0" err="1"/>
              <a:t>Ambient</a:t>
            </a:r>
            <a:r>
              <a:rPr lang="de-DE" sz="1900" dirty="0"/>
              <a:t> </a:t>
            </a:r>
            <a:r>
              <a:rPr lang="de-DE" sz="1900" dirty="0" err="1"/>
              <a:t>magnetic</a:t>
            </a:r>
            <a:r>
              <a:rPr lang="de-DE" sz="1900" dirty="0"/>
              <a:t> </a:t>
            </a:r>
            <a:r>
              <a:rPr lang="de-DE" sz="1900" dirty="0" err="1"/>
              <a:t>field</a:t>
            </a:r>
            <a:endParaRPr lang="de-DE" sz="1900" dirty="0"/>
          </a:p>
          <a:p>
            <a:pPr algn="ctr"/>
            <a:r>
              <a:rPr sz="1900" dirty="0" smtClean="0"/>
              <a:t>MHD</a:t>
            </a:r>
            <a:r>
              <a:rPr lang="de-DE" sz="1900" dirty="0" smtClean="0"/>
              <a:t> </a:t>
            </a:r>
            <a:r>
              <a:rPr lang="de-DE" sz="1900" dirty="0" err="1" smtClean="0"/>
              <a:t>modes</a:t>
            </a:r>
            <a:r>
              <a:rPr lang="de-DE" sz="1900" dirty="0" smtClean="0"/>
              <a:t> </a:t>
            </a:r>
            <a:r>
              <a:rPr sz="1900" dirty="0" smtClean="0"/>
              <a:t>(Sawteeth,</a:t>
            </a:r>
            <a:r>
              <a:rPr lang="de-DE" sz="1900" dirty="0" smtClean="0"/>
              <a:t> </a:t>
            </a:r>
            <a:r>
              <a:rPr lang="de-DE" sz="1900" dirty="0" err="1" smtClean="0"/>
              <a:t>fishbones</a:t>
            </a:r>
            <a:r>
              <a:rPr lang="de-DE" sz="1900" dirty="0" smtClean="0"/>
              <a:t>, </a:t>
            </a:r>
            <a:r>
              <a:rPr lang="de-DE" sz="1900" dirty="0" err="1" smtClean="0"/>
              <a:t>islands</a:t>
            </a:r>
            <a:r>
              <a:rPr sz="1900" dirty="0" smtClean="0"/>
              <a:t>)</a:t>
            </a:r>
            <a:endParaRPr sz="1900" dirty="0"/>
          </a:p>
        </p:txBody>
      </p:sp>
      <p:sp>
        <p:nvSpPr>
          <p:cNvPr id="23" name="Pfeil nach oben und unten 22"/>
          <p:cNvSpPr>
            <a:spLocks noGrp="1"/>
          </p:cNvSpPr>
          <p:nvPr/>
        </p:nvSpPr>
        <p:spPr>
          <a:xfrm>
            <a:off x="5231904" y="3501009"/>
            <a:ext cx="288032" cy="550912"/>
          </a:xfrm>
          <a:prstGeom prst="upDownArrow">
            <a:avLst/>
          </a:prstGeom>
          <a:solidFill>
            <a:srgbClr val="00B050"/>
          </a:solidFill>
          <a:ln w="12700">
            <a:solidFill>
              <a:srgbClr val="000000"/>
            </a:solidFill>
          </a:ln>
          <a:effectLst/>
        </p:spPr>
        <p:txBody>
          <a:bodyPr wrap="none" lIns="67496" tIns="33748" rIns="67496" bIns="33748" anchor="ctr"/>
          <a:lstStyle/>
          <a:p>
            <a:endParaRPr sz="1350"/>
          </a:p>
        </p:txBody>
      </p:sp>
      <p:sp>
        <p:nvSpPr>
          <p:cNvPr id="32" name="Pfeil nach oben und unten 31"/>
          <p:cNvSpPr>
            <a:spLocks noGrp="1"/>
          </p:cNvSpPr>
          <p:nvPr/>
        </p:nvSpPr>
        <p:spPr>
          <a:xfrm>
            <a:off x="5231904" y="4488062"/>
            <a:ext cx="313322" cy="597122"/>
          </a:xfrm>
          <a:prstGeom prst="upDownArrow">
            <a:avLst/>
          </a:prstGeom>
          <a:solidFill>
            <a:srgbClr val="FF9900"/>
          </a:solidFill>
          <a:ln w="12700">
            <a:solidFill>
              <a:srgbClr val="000000"/>
            </a:solidFill>
          </a:ln>
          <a:effectLst/>
        </p:spPr>
        <p:txBody>
          <a:bodyPr wrap="none" lIns="67496" tIns="33748" rIns="67496" bIns="33748" anchor="ctr"/>
          <a:lstStyle/>
          <a:p>
            <a:endParaRPr sz="1350"/>
          </a:p>
        </p:txBody>
      </p:sp>
      <p:sp>
        <p:nvSpPr>
          <p:cNvPr id="27" name="Freihandform 26"/>
          <p:cNvSpPr>
            <a:spLocks noGrp="1"/>
          </p:cNvSpPr>
          <p:nvPr/>
        </p:nvSpPr>
        <p:spPr>
          <a:xfrm flipH="1">
            <a:off x="10848528" y="764704"/>
            <a:ext cx="1029235" cy="4392488"/>
          </a:xfrm>
          <a:custGeom>
            <a:avLst/>
            <a:gdLst/>
            <a:ahLst/>
            <a:cxnLst/>
            <a:rect l="0" t="0" r="r" b="b"/>
            <a:pathLst>
              <a:path w="142" h="147">
                <a:moveTo>
                  <a:pt x="98" y="21"/>
                </a:moveTo>
                <a:cubicBezTo>
                  <a:pt x="64" y="21"/>
                  <a:pt x="36" y="50"/>
                  <a:pt x="36" y="84"/>
                </a:cubicBezTo>
                <a:cubicBezTo>
                  <a:pt x="36" y="102"/>
                  <a:pt x="22" y="116"/>
                  <a:pt x="4" y="116"/>
                </a:cubicBezTo>
                <a:cubicBezTo>
                  <a:pt x="0" y="116"/>
                  <a:pt x="0" y="116"/>
                  <a:pt x="0" y="116"/>
                </a:cubicBezTo>
                <a:cubicBezTo>
                  <a:pt x="0" y="147"/>
                  <a:pt x="0" y="147"/>
                  <a:pt x="0" y="147"/>
                </a:cubicBezTo>
                <a:cubicBezTo>
                  <a:pt x="4" y="147"/>
                  <a:pt x="4" y="147"/>
                  <a:pt x="4" y="147"/>
                </a:cubicBezTo>
                <a:cubicBezTo>
                  <a:pt x="39" y="147"/>
                  <a:pt x="67" y="119"/>
                  <a:pt x="67" y="84"/>
                </a:cubicBezTo>
                <a:cubicBezTo>
                  <a:pt x="67" y="67"/>
                  <a:pt x="81" y="53"/>
                  <a:pt x="98" y="53"/>
                </a:cubicBezTo>
                <a:cubicBezTo>
                  <a:pt x="103" y="53"/>
                  <a:pt x="103" y="53"/>
                  <a:pt x="103" y="53"/>
                </a:cubicBezTo>
                <a:cubicBezTo>
                  <a:pt x="103" y="73"/>
                  <a:pt x="103" y="73"/>
                  <a:pt x="103" y="73"/>
                </a:cubicBezTo>
                <a:cubicBezTo>
                  <a:pt x="142" y="37"/>
                  <a:pt x="142" y="37"/>
                  <a:pt x="142" y="37"/>
                </a:cubicBezTo>
                <a:cubicBezTo>
                  <a:pt x="103" y="0"/>
                  <a:pt x="103" y="0"/>
                  <a:pt x="103" y="0"/>
                </a:cubicBezTo>
                <a:cubicBezTo>
                  <a:pt x="103" y="21"/>
                  <a:pt x="103" y="21"/>
                  <a:pt x="103" y="21"/>
                </a:cubicBezTo>
                <a:lnTo>
                  <a:pt x="98" y="21"/>
                </a:lnTo>
                <a:close/>
              </a:path>
            </a:pathLst>
          </a:custGeom>
          <a:solidFill>
            <a:schemeClr val="accent6"/>
          </a:solidFill>
          <a:ln w="12700">
            <a:solidFill>
              <a:srgbClr val="000000"/>
            </a:solidFill>
          </a:ln>
          <a:effectLst/>
        </p:spPr>
        <p:txBody>
          <a:bodyPr wrap="none" lIns="67496" tIns="33748" rIns="67496" bIns="33748" anchor="ctr"/>
          <a:lstStyle/>
          <a:p>
            <a:endParaRPr sz="1350"/>
          </a:p>
        </p:txBody>
      </p:sp>
      <p:sp>
        <p:nvSpPr>
          <p:cNvPr id="19" name="Textfeld 18"/>
          <p:cNvSpPr txBox="1"/>
          <p:nvPr/>
        </p:nvSpPr>
        <p:spPr>
          <a:xfrm>
            <a:off x="10344472" y="5320460"/>
            <a:ext cx="1533291" cy="369332"/>
          </a:xfrm>
          <a:prstGeom prst="rect">
            <a:avLst/>
          </a:prstGeom>
          <a:noFill/>
        </p:spPr>
        <p:txBody>
          <a:bodyPr wrap="square" rtlCol="0">
            <a:spAutoFit/>
          </a:bodyPr>
          <a:lstStyle/>
          <a:p>
            <a:r>
              <a:rPr lang="de-DE" b="1" dirty="0" err="1" smtClean="0"/>
              <a:t>Sheared</a:t>
            </a:r>
            <a:r>
              <a:rPr lang="de-DE" b="1" dirty="0" smtClean="0"/>
              <a:t> </a:t>
            </a:r>
            <a:r>
              <a:rPr lang="de-DE" b="1" dirty="0" err="1" smtClean="0"/>
              <a:t>flows</a:t>
            </a:r>
            <a:endParaRPr lang="en-US" b="1" dirty="0"/>
          </a:p>
        </p:txBody>
      </p:sp>
      <p:sp>
        <p:nvSpPr>
          <p:cNvPr id="30" name="Nach rechts gekrümmter Pfeil 29"/>
          <p:cNvSpPr/>
          <p:nvPr/>
        </p:nvSpPr>
        <p:spPr>
          <a:xfrm>
            <a:off x="71893" y="1951828"/>
            <a:ext cx="731520" cy="190922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Nach rechts gekrümmter Pfeil 2"/>
          <p:cNvSpPr/>
          <p:nvPr/>
        </p:nvSpPr>
        <p:spPr>
          <a:xfrm>
            <a:off x="30285" y="3839990"/>
            <a:ext cx="377083" cy="1296144"/>
          </a:xfrm>
          <a:prstGeom prst="curvedRightArrow">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007380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66158"/>
            <a:ext cx="10058400" cy="507674"/>
          </a:xfrm>
        </p:spPr>
        <p:txBody>
          <a:bodyPr/>
          <a:lstStyle/>
          <a:p>
            <a:r>
              <a:rPr lang="en-US" dirty="0" smtClean="0"/>
              <a:t>Burning plasmas: complex interconnected system</a:t>
            </a:r>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8</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a:p>
            <a:endParaRPr lang="en-GB" dirty="0"/>
          </a:p>
        </p:txBody>
      </p:sp>
      <p:sp>
        <p:nvSpPr>
          <p:cNvPr id="15" name="Rechteck 14"/>
          <p:cNvSpPr>
            <a:spLocks noGrp="1"/>
          </p:cNvSpPr>
          <p:nvPr/>
        </p:nvSpPr>
        <p:spPr>
          <a:xfrm>
            <a:off x="191344" y="764704"/>
            <a:ext cx="4239994" cy="1249912"/>
          </a:xfrm>
          <a:prstGeom prst="rect">
            <a:avLst/>
          </a:prstGeom>
          <a:solidFill>
            <a:srgbClr val="729FCF"/>
          </a:solidFill>
          <a:ln w="12700">
            <a:solidFill>
              <a:srgbClr val="000000"/>
            </a:solidFill>
          </a:ln>
          <a:effectLst/>
        </p:spPr>
        <p:txBody>
          <a:bodyPr wrap="none" lIns="67496" tIns="33748" rIns="67496" bIns="33748" anchor="ctr"/>
          <a:lstStyle/>
          <a:p>
            <a:pPr algn="ctr"/>
            <a:r>
              <a:rPr sz="1900" dirty="0" smtClean="0"/>
              <a:t>Turbulence</a:t>
            </a:r>
            <a:endParaRPr lang="de-DE" sz="1900" dirty="0"/>
          </a:p>
          <a:p>
            <a:pPr algn="ctr"/>
            <a:r>
              <a:rPr lang="de-DE" sz="1900" dirty="0" smtClean="0"/>
              <a:t>(ITG, TEM, KBM …)</a:t>
            </a:r>
            <a:endParaRPr sz="1900" dirty="0"/>
          </a:p>
        </p:txBody>
      </p:sp>
      <p:sp>
        <p:nvSpPr>
          <p:cNvPr id="18" name="Rechteck 17"/>
          <p:cNvSpPr>
            <a:spLocks noGrp="1"/>
          </p:cNvSpPr>
          <p:nvPr/>
        </p:nvSpPr>
        <p:spPr>
          <a:xfrm>
            <a:off x="3649236" y="2348880"/>
            <a:ext cx="3454875" cy="1076027"/>
          </a:xfrm>
          <a:prstGeom prst="rect">
            <a:avLst/>
          </a:prstGeom>
          <a:solidFill>
            <a:srgbClr val="00B050"/>
          </a:solidFill>
          <a:ln w="12700">
            <a:solidFill>
              <a:srgbClr val="000000"/>
            </a:solidFill>
          </a:ln>
          <a:effectLst/>
        </p:spPr>
        <p:txBody>
          <a:bodyPr wrap="none" lIns="67496" tIns="33748" rIns="67496" bIns="33748" anchor="ctr"/>
          <a:lstStyle/>
          <a:p>
            <a:pPr algn="ctr"/>
            <a:r>
              <a:rPr sz="1900" dirty="0" smtClean="0"/>
              <a:t>Profiles </a:t>
            </a:r>
            <a:r>
              <a:rPr sz="1900" dirty="0"/>
              <a:t>; Transport</a:t>
            </a:r>
          </a:p>
        </p:txBody>
      </p:sp>
      <p:sp>
        <p:nvSpPr>
          <p:cNvPr id="20" name="Rechteck 19"/>
          <p:cNvSpPr>
            <a:spLocks noGrp="1"/>
          </p:cNvSpPr>
          <p:nvPr/>
        </p:nvSpPr>
        <p:spPr>
          <a:xfrm>
            <a:off x="6210352" y="764704"/>
            <a:ext cx="4422152" cy="1200998"/>
          </a:xfrm>
          <a:prstGeom prst="rect">
            <a:avLst/>
          </a:prstGeom>
          <a:solidFill>
            <a:srgbClr val="729FCF"/>
          </a:solidFill>
          <a:ln w="12700">
            <a:solidFill>
              <a:srgbClr val="000000"/>
            </a:solidFill>
          </a:ln>
          <a:effectLst/>
        </p:spPr>
        <p:txBody>
          <a:bodyPr wrap="none" lIns="67496" tIns="33748" rIns="67496" bIns="33748" anchor="ctr"/>
          <a:lstStyle/>
          <a:p>
            <a:pPr algn="ctr"/>
            <a:r>
              <a:rPr sz="1900" dirty="0"/>
              <a:t>Zonal </a:t>
            </a:r>
            <a:r>
              <a:rPr lang="de-DE" sz="1900" dirty="0" err="1" smtClean="0"/>
              <a:t>state</a:t>
            </a:r>
            <a:r>
              <a:rPr lang="de-DE" sz="1900" dirty="0"/>
              <a:t> </a:t>
            </a:r>
            <a:endParaRPr lang="de-DE" sz="1900" dirty="0" smtClean="0"/>
          </a:p>
          <a:p>
            <a:pPr algn="ctr"/>
            <a:r>
              <a:rPr lang="de-DE" sz="1900" dirty="0" smtClean="0"/>
              <a:t>(</a:t>
            </a:r>
            <a:r>
              <a:rPr lang="de-DE" sz="1900" dirty="0" err="1" smtClean="0"/>
              <a:t>coherent</a:t>
            </a:r>
            <a:r>
              <a:rPr lang="de-DE" sz="1900" dirty="0" smtClean="0"/>
              <a:t> </a:t>
            </a:r>
            <a:r>
              <a:rPr lang="de-DE" sz="1900" dirty="0" err="1" smtClean="0"/>
              <a:t>structures</a:t>
            </a:r>
            <a:r>
              <a:rPr lang="de-DE" sz="1900" dirty="0" smtClean="0"/>
              <a:t>)</a:t>
            </a:r>
            <a:endParaRPr sz="1900" dirty="0"/>
          </a:p>
        </p:txBody>
      </p:sp>
      <p:sp>
        <p:nvSpPr>
          <p:cNvPr id="21" name="Pfeil nach links und rechts 20"/>
          <p:cNvSpPr>
            <a:spLocks noGrp="1"/>
          </p:cNvSpPr>
          <p:nvPr/>
        </p:nvSpPr>
        <p:spPr>
          <a:xfrm>
            <a:off x="4655840" y="1124744"/>
            <a:ext cx="1368152" cy="436843"/>
          </a:xfrm>
          <a:prstGeom prst="leftRightArrow">
            <a:avLst/>
          </a:prstGeom>
          <a:solidFill>
            <a:srgbClr val="729FCF"/>
          </a:solidFill>
          <a:ln w="12700">
            <a:solidFill>
              <a:srgbClr val="000000"/>
            </a:solidFill>
          </a:ln>
          <a:effectLst/>
        </p:spPr>
        <p:txBody>
          <a:bodyPr wrap="none" lIns="67496" tIns="33748" rIns="67496" bIns="33748" anchor="ctr"/>
          <a:lstStyle/>
          <a:p>
            <a:endParaRPr sz="1350"/>
          </a:p>
        </p:txBody>
      </p:sp>
      <p:sp>
        <p:nvSpPr>
          <p:cNvPr id="22" name="Pfeil nach oben und unten 21"/>
          <p:cNvSpPr>
            <a:spLocks noGrp="1"/>
          </p:cNvSpPr>
          <p:nvPr/>
        </p:nvSpPr>
        <p:spPr>
          <a:xfrm>
            <a:off x="5267908" y="1781623"/>
            <a:ext cx="252028" cy="495249"/>
          </a:xfrm>
          <a:prstGeom prst="upDownArrow">
            <a:avLst/>
          </a:prstGeom>
          <a:solidFill>
            <a:srgbClr val="00B050"/>
          </a:solidFill>
          <a:ln w="12700">
            <a:solidFill>
              <a:srgbClr val="000000"/>
            </a:solidFill>
          </a:ln>
          <a:effectLst/>
        </p:spPr>
        <p:txBody>
          <a:bodyPr wrap="none" lIns="67496" tIns="33748" rIns="67496" bIns="33748" anchor="ctr"/>
          <a:lstStyle/>
          <a:p>
            <a:endParaRPr sz="1350"/>
          </a:p>
        </p:txBody>
      </p:sp>
      <p:sp>
        <p:nvSpPr>
          <p:cNvPr id="24" name="Rechteck 23"/>
          <p:cNvSpPr>
            <a:spLocks noGrp="1"/>
          </p:cNvSpPr>
          <p:nvPr/>
        </p:nvSpPr>
        <p:spPr>
          <a:xfrm>
            <a:off x="407368" y="3737903"/>
            <a:ext cx="3846187" cy="1131257"/>
          </a:xfrm>
          <a:prstGeom prst="rect">
            <a:avLst/>
          </a:prstGeom>
          <a:solidFill>
            <a:srgbClr val="FF0000"/>
          </a:solidFill>
          <a:ln w="12700">
            <a:solidFill>
              <a:srgbClr val="000000"/>
            </a:solidFill>
          </a:ln>
          <a:effectLst/>
        </p:spPr>
        <p:txBody>
          <a:bodyPr wrap="none" lIns="67496" tIns="33748" rIns="67496" bIns="33748" anchor="ctr"/>
          <a:lstStyle/>
          <a:p>
            <a:pPr algn="ctr"/>
            <a:r>
              <a:rPr sz="1900" dirty="0"/>
              <a:t>Fast particles </a:t>
            </a:r>
          </a:p>
        </p:txBody>
      </p:sp>
      <p:sp>
        <p:nvSpPr>
          <p:cNvPr id="25" name="Rechteck 24"/>
          <p:cNvSpPr>
            <a:spLocks noGrp="1"/>
          </p:cNvSpPr>
          <p:nvPr/>
        </p:nvSpPr>
        <p:spPr>
          <a:xfrm>
            <a:off x="6888088" y="3717032"/>
            <a:ext cx="4418271" cy="1162660"/>
          </a:xfrm>
          <a:prstGeom prst="rect">
            <a:avLst/>
          </a:prstGeom>
          <a:solidFill>
            <a:srgbClr val="FF0000"/>
          </a:solidFill>
          <a:ln w="12700">
            <a:solidFill>
              <a:srgbClr val="000000"/>
            </a:solidFill>
          </a:ln>
          <a:effectLst/>
        </p:spPr>
        <p:txBody>
          <a:bodyPr wrap="none" lIns="67496" tIns="33748" rIns="67496" bIns="33748" anchor="ctr"/>
          <a:lstStyle/>
          <a:p>
            <a:pPr algn="ctr"/>
            <a:r>
              <a:rPr sz="1900" dirty="0" smtClean="0"/>
              <a:t>Alfv</a:t>
            </a:r>
            <a:r>
              <a:rPr lang="en-US" sz="1900" dirty="0" smtClean="0"/>
              <a:t>é</a:t>
            </a:r>
            <a:r>
              <a:rPr sz="1900" dirty="0" smtClean="0"/>
              <a:t>n Eigenmodes</a:t>
            </a:r>
            <a:endParaRPr lang="de-DE" sz="1900" dirty="0" smtClean="0"/>
          </a:p>
          <a:p>
            <a:pPr algn="ctr"/>
            <a:r>
              <a:rPr lang="de-DE" sz="1900" dirty="0" smtClean="0"/>
              <a:t>(TAE, BAE, EPM …)</a:t>
            </a:r>
            <a:endParaRPr sz="1900" dirty="0"/>
          </a:p>
        </p:txBody>
      </p:sp>
      <p:sp>
        <p:nvSpPr>
          <p:cNvPr id="26" name="Pfeil nach links und rechts 25"/>
          <p:cNvSpPr>
            <a:spLocks noGrp="1"/>
          </p:cNvSpPr>
          <p:nvPr/>
        </p:nvSpPr>
        <p:spPr>
          <a:xfrm>
            <a:off x="4295800" y="3933056"/>
            <a:ext cx="2304256" cy="585466"/>
          </a:xfrm>
          <a:prstGeom prst="leftRightArrow">
            <a:avLst/>
          </a:prstGeom>
          <a:solidFill>
            <a:srgbClr val="FF0000"/>
          </a:solidFill>
          <a:ln w="12700">
            <a:solidFill>
              <a:srgbClr val="000000"/>
            </a:solidFill>
          </a:ln>
          <a:effectLst/>
        </p:spPr>
        <p:txBody>
          <a:bodyPr wrap="none" lIns="67496" tIns="33748" rIns="67496" bIns="33748" anchor="ctr"/>
          <a:lstStyle/>
          <a:p>
            <a:endParaRPr sz="1350"/>
          </a:p>
        </p:txBody>
      </p:sp>
      <p:sp>
        <p:nvSpPr>
          <p:cNvPr id="28" name="Freihandform 27"/>
          <p:cNvSpPr>
            <a:spLocks noGrp="1"/>
          </p:cNvSpPr>
          <p:nvPr/>
        </p:nvSpPr>
        <p:spPr>
          <a:xfrm flipH="1">
            <a:off x="9984431" y="1484784"/>
            <a:ext cx="1321927" cy="2232248"/>
          </a:xfrm>
          <a:custGeom>
            <a:avLst/>
            <a:gdLst/>
            <a:ahLst/>
            <a:cxnLst/>
            <a:rect l="0" t="0" r="r" b="b"/>
            <a:pathLst>
              <a:path w="142" h="147">
                <a:moveTo>
                  <a:pt x="98" y="21"/>
                </a:moveTo>
                <a:cubicBezTo>
                  <a:pt x="64" y="21"/>
                  <a:pt x="36" y="50"/>
                  <a:pt x="36" y="84"/>
                </a:cubicBezTo>
                <a:cubicBezTo>
                  <a:pt x="36" y="102"/>
                  <a:pt x="22" y="116"/>
                  <a:pt x="4" y="116"/>
                </a:cubicBezTo>
                <a:cubicBezTo>
                  <a:pt x="0" y="116"/>
                  <a:pt x="0" y="116"/>
                  <a:pt x="0" y="116"/>
                </a:cubicBezTo>
                <a:cubicBezTo>
                  <a:pt x="0" y="147"/>
                  <a:pt x="0" y="147"/>
                  <a:pt x="0" y="147"/>
                </a:cubicBezTo>
                <a:cubicBezTo>
                  <a:pt x="4" y="147"/>
                  <a:pt x="4" y="147"/>
                  <a:pt x="4" y="147"/>
                </a:cubicBezTo>
                <a:cubicBezTo>
                  <a:pt x="39" y="147"/>
                  <a:pt x="67" y="119"/>
                  <a:pt x="67" y="84"/>
                </a:cubicBezTo>
                <a:cubicBezTo>
                  <a:pt x="67" y="67"/>
                  <a:pt x="81" y="53"/>
                  <a:pt x="98" y="53"/>
                </a:cubicBezTo>
                <a:cubicBezTo>
                  <a:pt x="103" y="53"/>
                  <a:pt x="103" y="53"/>
                  <a:pt x="103" y="53"/>
                </a:cubicBezTo>
                <a:cubicBezTo>
                  <a:pt x="103" y="73"/>
                  <a:pt x="103" y="73"/>
                  <a:pt x="103" y="73"/>
                </a:cubicBezTo>
                <a:cubicBezTo>
                  <a:pt x="142" y="37"/>
                  <a:pt x="142" y="37"/>
                  <a:pt x="142" y="37"/>
                </a:cubicBezTo>
                <a:cubicBezTo>
                  <a:pt x="103" y="0"/>
                  <a:pt x="103" y="0"/>
                  <a:pt x="103" y="0"/>
                </a:cubicBezTo>
                <a:cubicBezTo>
                  <a:pt x="103" y="21"/>
                  <a:pt x="103" y="21"/>
                  <a:pt x="103" y="21"/>
                </a:cubicBezTo>
                <a:lnTo>
                  <a:pt x="98" y="21"/>
                </a:lnTo>
                <a:close/>
              </a:path>
            </a:pathLst>
          </a:custGeom>
          <a:solidFill>
            <a:srgbClr val="FF0000"/>
          </a:solidFill>
          <a:ln w="12700">
            <a:solidFill>
              <a:srgbClr val="000000"/>
            </a:solidFill>
          </a:ln>
          <a:effectLst/>
        </p:spPr>
        <p:txBody>
          <a:bodyPr wrap="none" lIns="67496" tIns="33748" rIns="67496" bIns="33748" anchor="ctr"/>
          <a:lstStyle/>
          <a:p>
            <a:endParaRPr sz="1350"/>
          </a:p>
        </p:txBody>
      </p:sp>
      <p:sp>
        <p:nvSpPr>
          <p:cNvPr id="3" name="Textfeld 2"/>
          <p:cNvSpPr txBox="1"/>
          <p:nvPr/>
        </p:nvSpPr>
        <p:spPr>
          <a:xfrm>
            <a:off x="825624" y="6021288"/>
            <a:ext cx="11103024" cy="523220"/>
          </a:xfrm>
          <a:prstGeom prst="rect">
            <a:avLst/>
          </a:prstGeom>
          <a:noFill/>
        </p:spPr>
        <p:txBody>
          <a:bodyPr wrap="square" rtlCol="0">
            <a:spAutoFit/>
          </a:bodyPr>
          <a:lstStyle/>
          <a:p>
            <a:r>
              <a:rPr lang="en-US" sz="2800" u="sng" dirty="0">
                <a:solidFill>
                  <a:srgbClr val="2A6099"/>
                </a:solidFill>
                <a:latin typeface="Liberation Sans"/>
                <a:ea typeface="Noto Sans CJK SC"/>
                <a:cs typeface="Droid Sans Devanagari"/>
              </a:rPr>
              <a:t>Global </a:t>
            </a:r>
            <a:r>
              <a:rPr lang="en-US" sz="2800" u="sng" dirty="0" smtClean="0">
                <a:solidFill>
                  <a:srgbClr val="2A6099"/>
                </a:solidFill>
                <a:latin typeface="Liberation Sans"/>
                <a:ea typeface="Noto Sans CJK SC"/>
                <a:cs typeface="Droid Sans Devanagari"/>
              </a:rPr>
              <a:t>NL gyrokinetic </a:t>
            </a:r>
            <a:r>
              <a:rPr lang="en-US" sz="2800" u="sng" dirty="0">
                <a:solidFill>
                  <a:srgbClr val="2A6099"/>
                </a:solidFill>
                <a:latin typeface="Liberation Sans"/>
                <a:ea typeface="Noto Sans CJK SC"/>
                <a:cs typeface="Droid Sans Devanagari"/>
              </a:rPr>
              <a:t>theory is </a:t>
            </a:r>
            <a:r>
              <a:rPr lang="en-US" sz="2800" u="sng" dirty="0" smtClean="0">
                <a:solidFill>
                  <a:srgbClr val="2A6099"/>
                </a:solidFill>
                <a:latin typeface="Liberation Sans"/>
                <a:ea typeface="Noto Sans CJK SC"/>
                <a:cs typeface="Droid Sans Devanagari"/>
              </a:rPr>
              <a:t>a minimal </a:t>
            </a:r>
            <a:r>
              <a:rPr lang="en-US" sz="2800" u="sng" dirty="0">
                <a:solidFill>
                  <a:srgbClr val="2A6099"/>
                </a:solidFill>
                <a:latin typeface="Liberation Sans"/>
                <a:ea typeface="Noto Sans CJK SC"/>
                <a:cs typeface="Droid Sans Devanagari"/>
              </a:rPr>
              <a:t>inclusive </a:t>
            </a:r>
            <a:r>
              <a:rPr lang="en-US" sz="2800" u="sng" dirty="0" smtClean="0">
                <a:solidFill>
                  <a:srgbClr val="2A6099"/>
                </a:solidFill>
                <a:latin typeface="Liberation Sans"/>
                <a:ea typeface="Noto Sans CJK SC"/>
                <a:cs typeface="Droid Sans Devanagari"/>
              </a:rPr>
              <a:t>description</a:t>
            </a:r>
          </a:p>
        </p:txBody>
      </p:sp>
      <p:sp>
        <p:nvSpPr>
          <p:cNvPr id="23" name="Pfeil nach oben und unten 22"/>
          <p:cNvSpPr>
            <a:spLocks noGrp="1"/>
          </p:cNvSpPr>
          <p:nvPr/>
        </p:nvSpPr>
        <p:spPr>
          <a:xfrm>
            <a:off x="5231904" y="3501009"/>
            <a:ext cx="288032" cy="550912"/>
          </a:xfrm>
          <a:prstGeom prst="upDownArrow">
            <a:avLst/>
          </a:prstGeom>
          <a:solidFill>
            <a:srgbClr val="00B050"/>
          </a:solidFill>
          <a:ln w="12700">
            <a:solidFill>
              <a:srgbClr val="000000"/>
            </a:solidFill>
          </a:ln>
          <a:effectLst/>
        </p:spPr>
        <p:txBody>
          <a:bodyPr wrap="none" lIns="67496" tIns="33748" rIns="67496" bIns="33748" anchor="ctr"/>
          <a:lstStyle/>
          <a:p>
            <a:endParaRPr sz="1350"/>
          </a:p>
        </p:txBody>
      </p:sp>
      <p:sp>
        <p:nvSpPr>
          <p:cNvPr id="32" name="Pfeil nach oben und unten 31"/>
          <p:cNvSpPr>
            <a:spLocks noGrp="1"/>
          </p:cNvSpPr>
          <p:nvPr/>
        </p:nvSpPr>
        <p:spPr>
          <a:xfrm>
            <a:off x="5231904" y="4488062"/>
            <a:ext cx="313322" cy="597122"/>
          </a:xfrm>
          <a:prstGeom prst="upDownArrow">
            <a:avLst/>
          </a:prstGeom>
          <a:solidFill>
            <a:srgbClr val="FF9900"/>
          </a:solidFill>
          <a:ln w="12700">
            <a:solidFill>
              <a:srgbClr val="000000"/>
            </a:solidFill>
          </a:ln>
          <a:effectLst/>
        </p:spPr>
        <p:txBody>
          <a:bodyPr wrap="none" lIns="67496" tIns="33748" rIns="67496" bIns="33748" anchor="ctr"/>
          <a:lstStyle/>
          <a:p>
            <a:endParaRPr sz="1350"/>
          </a:p>
        </p:txBody>
      </p:sp>
      <p:sp>
        <p:nvSpPr>
          <p:cNvPr id="19" name="Rechteck 18"/>
          <p:cNvSpPr>
            <a:spLocks noGrp="1"/>
          </p:cNvSpPr>
          <p:nvPr/>
        </p:nvSpPr>
        <p:spPr>
          <a:xfrm>
            <a:off x="119336" y="5157192"/>
            <a:ext cx="11809312" cy="646059"/>
          </a:xfrm>
          <a:prstGeom prst="rect">
            <a:avLst/>
          </a:prstGeom>
          <a:solidFill>
            <a:srgbClr val="E8A202"/>
          </a:solidFill>
          <a:ln w="12700">
            <a:solidFill>
              <a:srgbClr val="000000"/>
            </a:solidFill>
          </a:ln>
          <a:effectLst/>
        </p:spPr>
        <p:txBody>
          <a:bodyPr wrap="none" lIns="67496" tIns="33748" rIns="67496" bIns="33748" anchor="ctr"/>
          <a:lstStyle/>
          <a:p>
            <a:pPr algn="ctr"/>
            <a:r>
              <a:rPr lang="de-DE" sz="1900" dirty="0" err="1"/>
              <a:t>Ambient</a:t>
            </a:r>
            <a:r>
              <a:rPr lang="de-DE" sz="1900" dirty="0"/>
              <a:t> </a:t>
            </a:r>
            <a:r>
              <a:rPr lang="de-DE" sz="1900" dirty="0" err="1"/>
              <a:t>magnetic</a:t>
            </a:r>
            <a:r>
              <a:rPr lang="de-DE" sz="1900" dirty="0"/>
              <a:t> </a:t>
            </a:r>
            <a:r>
              <a:rPr lang="de-DE" sz="1900" dirty="0" err="1"/>
              <a:t>field</a:t>
            </a:r>
            <a:endParaRPr lang="de-DE" sz="1900" dirty="0"/>
          </a:p>
          <a:p>
            <a:pPr algn="ctr"/>
            <a:r>
              <a:rPr sz="1900" dirty="0" smtClean="0"/>
              <a:t>MHD</a:t>
            </a:r>
            <a:r>
              <a:rPr lang="de-DE" sz="1900" dirty="0" smtClean="0"/>
              <a:t> </a:t>
            </a:r>
            <a:r>
              <a:rPr lang="de-DE" sz="1900" dirty="0" err="1" smtClean="0"/>
              <a:t>modes</a:t>
            </a:r>
            <a:r>
              <a:rPr lang="de-DE" sz="1900" dirty="0" smtClean="0"/>
              <a:t> </a:t>
            </a:r>
            <a:r>
              <a:rPr sz="1900" dirty="0" smtClean="0"/>
              <a:t>(Sawteeth,</a:t>
            </a:r>
            <a:r>
              <a:rPr lang="de-DE" sz="1900" dirty="0" smtClean="0"/>
              <a:t> </a:t>
            </a:r>
            <a:r>
              <a:rPr lang="de-DE" sz="1900" dirty="0" err="1" smtClean="0"/>
              <a:t>fishbones</a:t>
            </a:r>
            <a:r>
              <a:rPr lang="de-DE" sz="1900" dirty="0" smtClean="0"/>
              <a:t>, </a:t>
            </a:r>
            <a:r>
              <a:rPr lang="de-DE" sz="1900" dirty="0" err="1" smtClean="0"/>
              <a:t>islands</a:t>
            </a:r>
            <a:r>
              <a:rPr sz="1900" dirty="0" smtClean="0"/>
              <a:t>)</a:t>
            </a:r>
            <a:endParaRPr sz="1900" dirty="0"/>
          </a:p>
        </p:txBody>
      </p:sp>
      <p:sp>
        <p:nvSpPr>
          <p:cNvPr id="27" name="Freihandform 26"/>
          <p:cNvSpPr>
            <a:spLocks noGrp="1"/>
          </p:cNvSpPr>
          <p:nvPr/>
        </p:nvSpPr>
        <p:spPr>
          <a:xfrm flipH="1">
            <a:off x="10848528" y="764704"/>
            <a:ext cx="1029235" cy="4392488"/>
          </a:xfrm>
          <a:custGeom>
            <a:avLst/>
            <a:gdLst/>
            <a:ahLst/>
            <a:cxnLst/>
            <a:rect l="0" t="0" r="r" b="b"/>
            <a:pathLst>
              <a:path w="142" h="147">
                <a:moveTo>
                  <a:pt x="98" y="21"/>
                </a:moveTo>
                <a:cubicBezTo>
                  <a:pt x="64" y="21"/>
                  <a:pt x="36" y="50"/>
                  <a:pt x="36" y="84"/>
                </a:cubicBezTo>
                <a:cubicBezTo>
                  <a:pt x="36" y="102"/>
                  <a:pt x="22" y="116"/>
                  <a:pt x="4" y="116"/>
                </a:cubicBezTo>
                <a:cubicBezTo>
                  <a:pt x="0" y="116"/>
                  <a:pt x="0" y="116"/>
                  <a:pt x="0" y="116"/>
                </a:cubicBezTo>
                <a:cubicBezTo>
                  <a:pt x="0" y="147"/>
                  <a:pt x="0" y="147"/>
                  <a:pt x="0" y="147"/>
                </a:cubicBezTo>
                <a:cubicBezTo>
                  <a:pt x="4" y="147"/>
                  <a:pt x="4" y="147"/>
                  <a:pt x="4" y="147"/>
                </a:cubicBezTo>
                <a:cubicBezTo>
                  <a:pt x="39" y="147"/>
                  <a:pt x="67" y="119"/>
                  <a:pt x="67" y="84"/>
                </a:cubicBezTo>
                <a:cubicBezTo>
                  <a:pt x="67" y="67"/>
                  <a:pt x="81" y="53"/>
                  <a:pt x="98" y="53"/>
                </a:cubicBezTo>
                <a:cubicBezTo>
                  <a:pt x="103" y="53"/>
                  <a:pt x="103" y="53"/>
                  <a:pt x="103" y="53"/>
                </a:cubicBezTo>
                <a:cubicBezTo>
                  <a:pt x="103" y="73"/>
                  <a:pt x="103" y="73"/>
                  <a:pt x="103" y="73"/>
                </a:cubicBezTo>
                <a:cubicBezTo>
                  <a:pt x="142" y="37"/>
                  <a:pt x="142" y="37"/>
                  <a:pt x="142" y="37"/>
                </a:cubicBezTo>
                <a:cubicBezTo>
                  <a:pt x="103" y="0"/>
                  <a:pt x="103" y="0"/>
                  <a:pt x="103" y="0"/>
                </a:cubicBezTo>
                <a:cubicBezTo>
                  <a:pt x="103" y="21"/>
                  <a:pt x="103" y="21"/>
                  <a:pt x="103" y="21"/>
                </a:cubicBezTo>
                <a:lnTo>
                  <a:pt x="98" y="21"/>
                </a:lnTo>
                <a:close/>
              </a:path>
            </a:pathLst>
          </a:custGeom>
          <a:solidFill>
            <a:schemeClr val="accent6"/>
          </a:solidFill>
          <a:ln w="12700">
            <a:solidFill>
              <a:srgbClr val="000000"/>
            </a:solidFill>
          </a:ln>
          <a:effectLst/>
        </p:spPr>
        <p:txBody>
          <a:bodyPr wrap="none" lIns="67496" tIns="33748" rIns="67496" bIns="33748" anchor="ctr"/>
          <a:lstStyle/>
          <a:p>
            <a:endParaRPr sz="1350"/>
          </a:p>
        </p:txBody>
      </p:sp>
      <p:sp>
        <p:nvSpPr>
          <p:cNvPr id="5" name="Textfeld 4"/>
          <p:cNvSpPr txBox="1"/>
          <p:nvPr/>
        </p:nvSpPr>
        <p:spPr>
          <a:xfrm>
            <a:off x="10344472" y="5320460"/>
            <a:ext cx="1533291" cy="369332"/>
          </a:xfrm>
          <a:prstGeom prst="rect">
            <a:avLst/>
          </a:prstGeom>
          <a:noFill/>
        </p:spPr>
        <p:txBody>
          <a:bodyPr wrap="square" rtlCol="0">
            <a:spAutoFit/>
          </a:bodyPr>
          <a:lstStyle/>
          <a:p>
            <a:r>
              <a:rPr lang="de-DE" b="1" dirty="0" err="1" smtClean="0"/>
              <a:t>Sheared</a:t>
            </a:r>
            <a:r>
              <a:rPr lang="de-DE" b="1" dirty="0" smtClean="0"/>
              <a:t> </a:t>
            </a:r>
            <a:r>
              <a:rPr lang="de-DE" b="1" dirty="0" err="1" smtClean="0"/>
              <a:t>flows</a:t>
            </a:r>
            <a:endParaRPr lang="en-US" b="1" dirty="0"/>
          </a:p>
        </p:txBody>
      </p:sp>
      <p:sp>
        <p:nvSpPr>
          <p:cNvPr id="29" name="Nach rechts gekrümmter Pfeil 28"/>
          <p:cNvSpPr/>
          <p:nvPr/>
        </p:nvSpPr>
        <p:spPr>
          <a:xfrm>
            <a:off x="71893" y="1951828"/>
            <a:ext cx="731520" cy="190922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Nach rechts gekrümmter Pfeil 29"/>
          <p:cNvSpPr/>
          <p:nvPr/>
        </p:nvSpPr>
        <p:spPr>
          <a:xfrm>
            <a:off x="30285" y="3839990"/>
            <a:ext cx="377083" cy="1296144"/>
          </a:xfrm>
          <a:prstGeom prst="curvedRightArrow">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066829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66158"/>
            <a:ext cx="10058400" cy="507674"/>
          </a:xfrm>
        </p:spPr>
        <p:txBody>
          <a:bodyPr/>
          <a:lstStyle/>
          <a:p>
            <a:endParaRPr lang="fr-FR" dirty="0"/>
          </a:p>
        </p:txBody>
      </p:sp>
      <p:sp>
        <p:nvSpPr>
          <p:cNvPr id="4" name="Espace réservé du numéro de diapositive 3"/>
          <p:cNvSpPr>
            <a:spLocks noGrp="1"/>
          </p:cNvSpPr>
          <p:nvPr>
            <p:ph type="sldNum" sz="quarter" idx="12"/>
          </p:nvPr>
        </p:nvSpPr>
        <p:spPr/>
        <p:txBody>
          <a:bodyPr/>
          <a:lstStyle/>
          <a:p>
            <a:fld id="{6A6D9FA1-99C7-4910-8E32-B85D378B0060}" type="slidenum">
              <a:rPr lang="en-GB" smtClean="0"/>
              <a:pPr/>
              <a:t>9</a:t>
            </a:fld>
            <a:endParaRPr lang="en-GB" dirty="0"/>
          </a:p>
        </p:txBody>
      </p:sp>
      <p:sp>
        <p:nvSpPr>
          <p:cNvPr id="16" name="Espace réservé du pied de page 2"/>
          <p:cNvSpPr>
            <a:spLocks noGrp="1"/>
          </p:cNvSpPr>
          <p:nvPr>
            <p:ph type="ftr" sz="quarter" idx="11"/>
          </p:nvPr>
        </p:nvSpPr>
        <p:spPr>
          <a:xfrm>
            <a:off x="609600" y="6600394"/>
            <a:ext cx="3470176" cy="284990"/>
          </a:xfrm>
        </p:spPr>
        <p:txBody>
          <a:bodyPr/>
          <a:lstStyle/>
          <a:p>
            <a:r>
              <a:rPr lang="fr-FR" dirty="0"/>
              <a:t>TSVV10 |  </a:t>
            </a:r>
            <a:r>
              <a:rPr lang="en-US" dirty="0"/>
              <a:t>EUROfusion Science Meeting</a:t>
            </a:r>
            <a:r>
              <a:rPr lang="fr-FR" dirty="0"/>
              <a:t> | 14.01.2026</a:t>
            </a:r>
            <a:endParaRPr lang="en-GB" dirty="0"/>
          </a:p>
          <a:p>
            <a:r>
              <a:rPr lang="fr-FR" dirty="0" smtClean="0"/>
              <a:t> </a:t>
            </a:r>
            <a:endParaRPr lang="en-GB" dirty="0"/>
          </a:p>
        </p:txBody>
      </p:sp>
      <p:sp>
        <p:nvSpPr>
          <p:cNvPr id="6" name="Textfeld 5"/>
          <p:cNvSpPr txBox="1"/>
          <p:nvPr/>
        </p:nvSpPr>
        <p:spPr>
          <a:xfrm>
            <a:off x="335360" y="908720"/>
            <a:ext cx="11377264" cy="3093154"/>
          </a:xfrm>
          <a:prstGeom prst="rect">
            <a:avLst/>
          </a:prstGeom>
          <a:noFill/>
        </p:spPr>
        <p:txBody>
          <a:bodyPr wrap="square" rtlCol="0">
            <a:spAutoFit/>
          </a:bodyPr>
          <a:lstStyle/>
          <a:p>
            <a:pPr algn="ctr"/>
            <a:endParaRPr lang="de-DE" sz="3900" dirty="0" smtClean="0">
              <a:solidFill>
                <a:srgbClr val="0070C0"/>
              </a:solidFill>
            </a:endParaRPr>
          </a:p>
          <a:p>
            <a:pPr algn="ctr"/>
            <a:endParaRPr lang="de-DE" sz="3900" dirty="0">
              <a:solidFill>
                <a:srgbClr val="0070C0"/>
              </a:solidFill>
            </a:endParaRPr>
          </a:p>
          <a:p>
            <a:pPr algn="ctr"/>
            <a:endParaRPr lang="de-DE" sz="3900" dirty="0" smtClean="0">
              <a:solidFill>
                <a:srgbClr val="0070C0"/>
              </a:solidFill>
            </a:endParaRPr>
          </a:p>
          <a:p>
            <a:pPr algn="ctr"/>
            <a:endParaRPr lang="de-DE" sz="3900" dirty="0">
              <a:solidFill>
                <a:srgbClr val="0070C0"/>
              </a:solidFill>
            </a:endParaRPr>
          </a:p>
          <a:p>
            <a:pPr algn="ctr"/>
            <a:r>
              <a:rPr lang="de-DE" sz="3900" dirty="0">
                <a:solidFill>
                  <a:srgbClr val="0070C0"/>
                </a:solidFill>
              </a:rPr>
              <a:t>G</a:t>
            </a:r>
            <a:r>
              <a:rPr lang="de-DE" sz="3900" dirty="0" smtClean="0">
                <a:solidFill>
                  <a:srgbClr val="0070C0"/>
                </a:solidFill>
              </a:rPr>
              <a:t>LOBAL  GYROKINETIC  CODES</a:t>
            </a:r>
          </a:p>
        </p:txBody>
      </p:sp>
    </p:spTree>
    <p:extLst>
      <p:ext uri="{BB962C8B-B14F-4D97-AF65-F5344CB8AC3E}">
        <p14:creationId xmlns:p14="http://schemas.microsoft.com/office/powerpoint/2010/main" val="407493554"/>
      </p:ext>
    </p:extLst>
  </p:cSld>
  <p:clrMapOvr>
    <a:masterClrMapping/>
  </p:clrMapOvr>
  <p:timing>
    <p:tnLst>
      <p:par>
        <p:cTn id="1" dur="indefinite" restart="never" nodeType="tmRoot"/>
      </p:par>
    </p:tnLst>
  </p:timing>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ategory xmlns="ceebf156-3aa6-4a56-9fae-c541f08b09ff">Project Board</Category>
    <Subproject xmlns="ceebf156-3aa6-4a56-9fae-c541f08b09ff" xsi:nil="true"/>
    <Status xmlns="ceebf156-3aa6-4a56-9fae-c541f08b09ff">Ongoing</Status>
    <Comment xmlns="ceebf156-3aa6-4a56-9fae-c541f08b09ff" xsi:nil="true"/>
    <FirstAuthor xmlns="ceebf156-3aa6-4a56-9fae-c541f08b09ff">
      <UserInfo>
        <DisplayName>xavier.litaudon</DisplayName>
        <AccountId>16</AccountId>
        <AccountType/>
      </UserInfo>
    </FirstAuthor>
    <Deadline xmlns="ceebf156-3aa6-4a56-9fae-c541f08b09f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CD887D8CEF3174EBF1C10D6E8BD86BB" ma:contentTypeVersion="10" ma:contentTypeDescription="Create a new document." ma:contentTypeScope="" ma:versionID="15e74c89c48643791f4ed0f0dceaf4cc">
  <xsd:schema xmlns:xsd="http://www.w3.org/2001/XMLSchema" xmlns:xs="http://www.w3.org/2001/XMLSchema" xmlns:p="http://schemas.microsoft.com/office/2006/metadata/properties" xmlns:ns2="ceebf156-3aa6-4a56-9fae-c541f08b09ff" targetNamespace="http://schemas.microsoft.com/office/2006/metadata/properties" ma:root="true" ma:fieldsID="fffb55230f81639db2bf79d6b7fc176e" ns2:_="">
    <xsd:import namespace="ceebf156-3aa6-4a56-9fae-c541f08b09ff"/>
    <xsd:element name="properties">
      <xsd:complexType>
        <xsd:sequence>
          <xsd:element name="documentManagement">
            <xsd:complexType>
              <xsd:all>
                <xsd:element ref="ns2:Category" minOccurs="0"/>
                <xsd:element ref="ns2:Deadline" minOccurs="0"/>
                <xsd:element ref="ns2:FirstAuthor" minOccurs="0"/>
                <xsd:element ref="ns2:Status" minOccurs="0"/>
                <xsd:element ref="ns2:MediaServiceMetadata" minOccurs="0"/>
                <xsd:element ref="ns2:MediaServiceFastMetadata" minOccurs="0"/>
                <xsd:element ref="ns2:Comment" minOccurs="0"/>
                <xsd:element ref="ns2:MediaServiceAutoKeyPoints" minOccurs="0"/>
                <xsd:element ref="ns2:MediaServiceKeyPoints" minOccurs="0"/>
                <xsd:element ref="ns2:Subprojec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bf156-3aa6-4a56-9fae-c541f08b09ff"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restriction base="dms:Choice">
          <xsd:enumeration value="Financial"/>
          <xsd:enumeration value="PMP"/>
          <xsd:enumeration value="Project Board"/>
          <xsd:enumeration value="Resources"/>
          <xsd:enumeration value="Other"/>
        </xsd:restriction>
      </xsd:simpleType>
    </xsd:element>
    <xsd:element name="Deadline" ma:index="9" nillable="true" ma:displayName="Deadline" ma:format="DateOnly" ma:internalName="Deadline">
      <xsd:simpleType>
        <xsd:restriction base="dms:DateTime"/>
      </xsd:simpleType>
    </xsd:element>
    <xsd:element name="FirstAuthor" ma:index="10" nillable="true" ma:displayName="First Author" ma:format="Dropdown" ma:list="UserInfo" ma:SharePointGroup="0" ma:internalName="First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11" nillable="true" ma:displayName="Status" ma:format="Dropdown" ma:internalName="Status">
      <xsd:simpleType>
        <xsd:restriction base="dms:Choice">
          <xsd:enumeration value="Trash"/>
          <xsd:enumeration value="Final"/>
          <xsd:enumeration value="Ongoing"/>
          <xsd:enumeration value="Reference"/>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Comment" ma:index="14" nillable="true" ma:displayName="Comment" ma:format="Dropdown" ma:internalName="Comment">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Subproject" ma:index="17" nillable="true" ma:displayName="Subproject" ma:format="Dropdown" ma:internalName="Subproject">
      <xsd:simpleType>
        <xsd:restriction base="dms:Choice">
          <xsd:enumeration value="SP1"/>
          <xsd:enumeration value="SP2"/>
          <xsd:enumeration value="SP3"/>
          <xsd:enumeration value="SP4"/>
          <xsd:enumeration value="SP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2A168E-A114-44BE-B383-DFE104A77FD5}">
  <ds:schemaRefs>
    <ds:schemaRef ds:uri="http://schemas.microsoft.com/sharepoint/v3/contenttype/forms"/>
  </ds:schemaRefs>
</ds:datastoreItem>
</file>

<file path=customXml/itemProps2.xml><?xml version="1.0" encoding="utf-8"?>
<ds:datastoreItem xmlns:ds="http://schemas.openxmlformats.org/officeDocument/2006/customXml" ds:itemID="{80CDE988-15BF-4E33-95B9-B7948E53D32C}">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ceebf156-3aa6-4a56-9fae-c541f08b09ff"/>
    <ds:schemaRef ds:uri="http://www.w3.org/XML/1998/namespace"/>
  </ds:schemaRefs>
</ds:datastoreItem>
</file>

<file path=customXml/itemProps3.xml><?xml version="1.0" encoding="utf-8"?>
<ds:datastoreItem xmlns:ds="http://schemas.openxmlformats.org/officeDocument/2006/customXml" ds:itemID="{B2C258A6-6A10-4279-AA2B-49E9599A7F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ebf156-3aa6-4a56-9fae-c541f08b09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EUROfusion.1line_5_3_2019</Template>
  <TotalTime>0</TotalTime>
  <Words>3794</Words>
  <Application>Microsoft Office PowerPoint</Application>
  <PresentationFormat>Breitbild</PresentationFormat>
  <Paragraphs>658</Paragraphs>
  <Slides>49</Slides>
  <Notes>26</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49</vt:i4>
      </vt:variant>
    </vt:vector>
  </HeadingPairs>
  <TitlesOfParts>
    <vt:vector size="60" baseType="lpstr">
      <vt:lpstr>Arial</vt:lpstr>
      <vt:lpstr>Calibri</vt:lpstr>
      <vt:lpstr>Cambria Math</vt:lpstr>
      <vt:lpstr>Courier New</vt:lpstr>
      <vt:lpstr>Droid Sans Devanagari</vt:lpstr>
      <vt:lpstr>Helvetica</vt:lpstr>
      <vt:lpstr>Helvetica Neue Medium</vt:lpstr>
      <vt:lpstr>Liberation Sans</vt:lpstr>
      <vt:lpstr>Noto Sans CJK SC</vt:lpstr>
      <vt:lpstr>Wingdings</vt:lpstr>
      <vt:lpstr>EUROfusion.1line_5_3_2019</vt:lpstr>
      <vt:lpstr>Interplay of electromagnetic turbulence, global MHD modes, fast particles, and Alfvénic instabilities in fusion plasmas </vt:lpstr>
      <vt:lpstr>PowerPoint-Präsentation</vt:lpstr>
      <vt:lpstr>TSVV-10: background</vt:lpstr>
      <vt:lpstr>TSVV-G background: experiment (JET, Deuterium-Tritium campaign)</vt:lpstr>
      <vt:lpstr>Synergies and couplings</vt:lpstr>
      <vt:lpstr>Synergies and couplings</vt:lpstr>
      <vt:lpstr>Synergies and couplings</vt:lpstr>
      <vt:lpstr>Burning plasmas: complex interconnected system</vt:lpstr>
      <vt:lpstr>PowerPoint-Präsentation</vt:lpstr>
      <vt:lpstr>Gyrokinetic codes: ORB5 and EUTERPE codes</vt:lpstr>
      <vt:lpstr>Gyrokinetic simulations of chirping instabilities: wave-particle nonlinearity</vt:lpstr>
      <vt:lpstr>Gyrokinetic simulations of chirping instabilities: wave-particle nonlinearity</vt:lpstr>
      <vt:lpstr>Gyrokinetic simulations of chirping instabilities: wave-particle nonlinearity</vt:lpstr>
      <vt:lpstr>Gyrokinetic simulations of chirping instabilities: wave-particle nonlinearity</vt:lpstr>
      <vt:lpstr>ORB5 code: effect of fast ions on core plasma confinement</vt:lpstr>
      <vt:lpstr>ORB5 code: effect of fast ions on core plasma confinement</vt:lpstr>
      <vt:lpstr>Experiment: Alfvénic Modes and Electromagnetic Turbulence in Wendelstein 7-X</vt:lpstr>
      <vt:lpstr>Simulations: Alfvénic Modes and Electromagnetic Turbulence in Wendelstein 7-X</vt:lpstr>
      <vt:lpstr>Turbulence-Driven Magnetic Islands in Toroidal Geometry</vt:lpstr>
      <vt:lpstr>Gyrokinetic simulations of MHD-unstable stellarator configurations</vt:lpstr>
      <vt:lpstr>Gyrokinetic simulations of MHD-unstable stellarator configurations</vt:lpstr>
      <vt:lpstr>Gyrokinetic simulations of MHD-unstable stellarator configurations</vt:lpstr>
      <vt:lpstr>Gyrokinetic simulations of turbulence in W7-X: magnetic configuration affected</vt:lpstr>
      <vt:lpstr>Gyrokinetic simulations of turbulence in W7-X: magnetic configuration affected</vt:lpstr>
      <vt:lpstr>TSVV-G: future steps for gyrokinetic codes (ORB5/EUTERPE, GENE, GYSELA)</vt:lpstr>
      <vt:lpstr>PowerPoint-Präsentation</vt:lpstr>
      <vt:lpstr>HYMAGYC</vt:lpstr>
      <vt:lpstr>XTOR-K</vt:lpstr>
      <vt:lpstr>TSVV-G: future steps for hybrid fluid-kinetic codes (XTOR-K, HYMAGYC, STRUPHY)</vt:lpstr>
      <vt:lpstr>PowerPoint-Präsentation</vt:lpstr>
      <vt:lpstr>Theory-driven reduced models : Energetic-particle Workflow</vt:lpstr>
      <vt:lpstr>Theory-driven reduced models: transport code (ATEP)</vt:lpstr>
      <vt:lpstr>TSVV-G: future steps for theory and reduced-model computing (ATEP, EP-WF)</vt:lpstr>
      <vt:lpstr>PowerPoint-Präsentation</vt:lpstr>
      <vt:lpstr>Conclusions</vt:lpstr>
      <vt:lpstr>TSVV-10 =&gt; TSVV-G: Hierarchy of models</vt:lpstr>
      <vt:lpstr>TSVV-10 =&gt; TSVV-G: collaboration accross EUROfusion</vt:lpstr>
      <vt:lpstr>PowerPoint-Präsentation</vt:lpstr>
      <vt:lpstr>Global simulations of EM turbulence: EUTERPE</vt:lpstr>
      <vt:lpstr>Global simulations of EM turbulence: EUTERPE</vt:lpstr>
      <vt:lpstr>KBM saturation and profile relaxation</vt:lpstr>
      <vt:lpstr>KBM saturation and profile relaxation</vt:lpstr>
      <vt:lpstr>KBM saturation and profile relaxation</vt:lpstr>
      <vt:lpstr>Tearing instability, turbulence, effect on magnetic configuration</vt:lpstr>
      <vt:lpstr>JET #92416: Toroidal Alfvén Eigenmodes seen in Deuterium-Deuterium experiment</vt:lpstr>
      <vt:lpstr>JET #92416: TAE simulations, beat-driven zonal flows</vt:lpstr>
      <vt:lpstr>JET #92416: ITG simulations, TAE-driven zonal flows suppresses ITG (mode structure)</vt:lpstr>
      <vt:lpstr>XTOR-K</vt:lpstr>
      <vt:lpstr>TSVV-G: background</vt:lpstr>
    </vt:vector>
  </TitlesOfParts>
  <Company>Windows User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PB-Presentation Template</dc:title>
  <dc:creator>juergen.gafert@kit.edu</dc:creator>
  <cp:lastModifiedBy>Alexey Mishchenko</cp:lastModifiedBy>
  <cp:revision>2566</cp:revision>
  <cp:lastPrinted>2022-03-14T07:20:07Z</cp:lastPrinted>
  <dcterms:created xsi:type="dcterms:W3CDTF">2019-04-02T13:59:54Z</dcterms:created>
  <dcterms:modified xsi:type="dcterms:W3CDTF">2026-01-14T12:20:35Z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0x010100ECD887D8CEF3174EBF1C10D6E8BD86BB</vt:lpwstr>
  </property>
</Properties>
</file>