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6"/>
  </p:notesMasterIdLst>
  <p:sldIdLst>
    <p:sldId id="256" r:id="rId5"/>
    <p:sldId id="258" r:id="rId6"/>
    <p:sldId id="259" r:id="rId7"/>
    <p:sldId id="269" r:id="rId8"/>
    <p:sldId id="270" r:id="rId9"/>
    <p:sldId id="268" r:id="rId10"/>
    <p:sldId id="265" r:id="rId11"/>
    <p:sldId id="691" r:id="rId12"/>
    <p:sldId id="689" r:id="rId13"/>
    <p:sldId id="677" r:id="rId14"/>
    <p:sldId id="667" r:id="rId15"/>
    <p:sldId id="678" r:id="rId16"/>
    <p:sldId id="286" r:id="rId17"/>
    <p:sldId id="692" r:id="rId18"/>
    <p:sldId id="693" r:id="rId19"/>
    <p:sldId id="696" r:id="rId20"/>
    <p:sldId id="263" r:id="rId21"/>
    <p:sldId id="684" r:id="rId22"/>
    <p:sldId id="264" r:id="rId23"/>
    <p:sldId id="680" r:id="rId24"/>
    <p:sldId id="6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30A9E6-F7D1-F4EF-813A-FE4633F4A8BD}" name="Cassandre Ekta Contré" initials="CEC" userId="S::cassandre.contre@epfl.ch::d82c15d5-e7c0-4757-b7c5-c67741adad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4660"/>
  </p:normalViewPr>
  <p:slideViewPr>
    <p:cSldViewPr snapToGrid="0">
      <p:cViewPr varScale="1">
        <p:scale>
          <a:sx n="105" d="100"/>
          <a:sy n="105" d="100"/>
        </p:scale>
        <p:origin x="2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E0638-2C8D-44CC-A67C-90AA5612450D}" type="datetimeFigureOut">
              <a:rPr lang="fr-FR" smtClean="0"/>
              <a:t>14/01/2026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BA626-15F4-465B-AAD2-9FA3AE240DB7}" type="slidenum">
              <a:rPr lang="fr-FR" smtClean="0"/>
              <a:t>‹N°›</a:t>
            </a:fld>
            <a:endParaRPr lang="fr-FR"/>
          </a:p>
        </p:txBody>
      </p:sp>
    </p:spTree>
    <p:extLst>
      <p:ext uri="{BB962C8B-B14F-4D97-AF65-F5344CB8AC3E}">
        <p14:creationId xmlns:p14="http://schemas.microsoft.com/office/powerpoint/2010/main" val="82120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8</a:t>
            </a:fld>
            <a:endParaRPr lang="en-GB" dirty="0"/>
          </a:p>
        </p:txBody>
      </p:sp>
    </p:spTree>
    <p:extLst>
      <p:ext uri="{BB962C8B-B14F-4D97-AF65-F5344CB8AC3E}">
        <p14:creationId xmlns:p14="http://schemas.microsoft.com/office/powerpoint/2010/main" val="127584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9</a:t>
            </a:fld>
            <a:endParaRPr lang="en-GB" dirty="0"/>
          </a:p>
        </p:txBody>
      </p:sp>
    </p:spTree>
    <p:extLst>
      <p:ext uri="{BB962C8B-B14F-4D97-AF65-F5344CB8AC3E}">
        <p14:creationId xmlns:p14="http://schemas.microsoft.com/office/powerpoint/2010/main" val="69013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10</a:t>
            </a:fld>
            <a:endParaRPr lang="en-GB" dirty="0"/>
          </a:p>
        </p:txBody>
      </p:sp>
    </p:spTree>
    <p:extLst>
      <p:ext uri="{BB962C8B-B14F-4D97-AF65-F5344CB8AC3E}">
        <p14:creationId xmlns:p14="http://schemas.microsoft.com/office/powerpoint/2010/main" val="339013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11</a:t>
            </a:fld>
            <a:endParaRPr lang="en-GB" dirty="0"/>
          </a:p>
        </p:txBody>
      </p:sp>
    </p:spTree>
    <p:extLst>
      <p:ext uri="{BB962C8B-B14F-4D97-AF65-F5344CB8AC3E}">
        <p14:creationId xmlns:p14="http://schemas.microsoft.com/office/powerpoint/2010/main" val="317960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2B9310D5-4EA9-4036-A622-A2CF353421C1}" type="slidenum">
              <a:rPr lang="en-US" smtClean="0"/>
              <a:t>13</a:t>
            </a:fld>
            <a:endParaRPr lang="en-US"/>
          </a:p>
        </p:txBody>
      </p:sp>
    </p:spTree>
    <p:extLst>
      <p:ext uri="{BB962C8B-B14F-4D97-AF65-F5344CB8AC3E}">
        <p14:creationId xmlns:p14="http://schemas.microsoft.com/office/powerpoint/2010/main" val="194983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49027E0A-1465-4A40-B1D5-9126D49509FC}" type="slidenum">
              <a:rPr lang="en-GB" smtClean="0"/>
              <a:pPr/>
              <a:t>16</a:t>
            </a:fld>
            <a:endParaRPr lang="en-GB" dirty="0"/>
          </a:p>
        </p:txBody>
      </p:sp>
    </p:spTree>
    <p:extLst>
      <p:ext uri="{BB962C8B-B14F-4D97-AF65-F5344CB8AC3E}">
        <p14:creationId xmlns:p14="http://schemas.microsoft.com/office/powerpoint/2010/main" val="2200209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emf"/><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DIFFER-NL/DIV1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pc.epfl.ch/co-mr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iopscience.iop.org/article/10.1088/1741-4326/ae2c0a/meta" TargetMode="External"/><Relationship Id="rId5" Type="http://schemas.openxmlformats.org/officeDocument/2006/relationships/hyperlink" Target="https://spc.epfl.ch/raptor" TargetMode="Externa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itlab.epfl.ch/fevrier/splend1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p:txBody>
          <a:bodyPr/>
          <a:lstStyle/>
          <a:p>
            <a:r>
              <a:rPr lang="en-US" dirty="0"/>
              <a:t>TSVV15 Pulse Design Tools</a:t>
            </a:r>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407368" y="3171825"/>
            <a:ext cx="6450632" cy="2986088"/>
          </a:xfrm>
        </p:spPr>
        <p:txBody>
          <a:bodyPr>
            <a:normAutofit fontScale="85000" lnSpcReduction="20000"/>
          </a:bodyPr>
          <a:lstStyle/>
          <a:p>
            <a:r>
              <a:rPr lang="en-US" dirty="0"/>
              <a:t>F. Imbeaux, R. Coosemans, P. David, F. Jaulmes, </a:t>
            </a:r>
          </a:p>
          <a:p>
            <a:endParaRPr lang="en-US" dirty="0"/>
          </a:p>
          <a:p>
            <a:r>
              <a:rPr lang="en-US" dirty="0"/>
              <a:t>on behalf of TSVV15 contributors:</a:t>
            </a:r>
          </a:p>
          <a:p>
            <a:r>
              <a:rPr lang="en-US" dirty="0"/>
              <a:t>K. Adam, J.F. Artaud, T. Bolzonella, C. Boulbe, C. Contré, G.L. Derks, E. Fable, B. Faugeras, O. Février, A. Frank, G. Gros, R. Hazelhof, J. Hecko, C. </a:t>
            </a:r>
            <a:r>
              <a:rPr lang="en-US" dirty="0" err="1"/>
              <a:t>Heiss</a:t>
            </a:r>
            <a:r>
              <a:rPr lang="en-US" dirty="0"/>
              <a:t>, I. Ivanova-Stanik, H.T. Kim, L. Kripner, D. Kropackova, S. Marchioni, M. Marin, M. Mattei, A. Mele, A. Merle, R. </a:t>
            </a:r>
            <a:r>
              <a:rPr lang="en-US" dirty="0" err="1"/>
              <a:t>Nouailletas</a:t>
            </a:r>
            <a:r>
              <a:rPr lang="en-US" dirty="0"/>
              <a:t>, A. Panera, A. Pau, L. Pigatto, D. Ricci, L. Saccaro, O. Sauter, F. </a:t>
            </a:r>
            <a:r>
              <a:rPr lang="en-US" dirty="0" err="1"/>
              <a:t>Solfronk</a:t>
            </a:r>
            <a:r>
              <a:rPr lang="en-US" dirty="0"/>
              <a:t>, D. Terranova, G. De Tommasi, S. Van Mulders, S. </a:t>
            </a:r>
            <a:r>
              <a:rPr lang="en-US" dirty="0" err="1"/>
              <a:t>Vorc</a:t>
            </a:r>
            <a:endParaRPr lang="en-US" dirty="0"/>
          </a:p>
          <a:p>
            <a:endParaRPr lang="en-US" dirty="0"/>
          </a:p>
        </p:txBody>
      </p:sp>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89B9B-F359-40A2-BEC3-1EE94F7579F5}"/>
              </a:ext>
            </a:extLst>
          </p:cNvPr>
          <p:cNvSpPr>
            <a:spLocks noGrp="1"/>
          </p:cNvSpPr>
          <p:nvPr>
            <p:ph type="title"/>
          </p:nvPr>
        </p:nvSpPr>
        <p:spPr>
          <a:xfrm>
            <a:off x="832348" y="219264"/>
            <a:ext cx="10643013" cy="457200"/>
          </a:xfrm>
        </p:spPr>
        <p:txBody>
          <a:bodyPr/>
          <a:lstStyle/>
          <a:p>
            <a:r>
              <a:rPr lang="fr-FR" sz="3200" dirty="0" err="1"/>
              <a:t>Task</a:t>
            </a:r>
            <a:r>
              <a:rPr lang="fr-FR" sz="3200" dirty="0"/>
              <a:t> 2: </a:t>
            </a:r>
            <a:r>
              <a:rPr lang="en-GB" sz="3200" dirty="0"/>
              <a:t>Development of Reduced Models: </a:t>
            </a:r>
            <a:r>
              <a:rPr lang="en-US" sz="3200" dirty="0"/>
              <a:t>Reduced Model for Neutral Density in the SOL: DIV-1D</a:t>
            </a:r>
            <a:endParaRPr lang="nl-NL" sz="2000" dirty="0"/>
          </a:p>
        </p:txBody>
      </p:sp>
      <p:pic>
        <p:nvPicPr>
          <p:cNvPr id="5" name="Picture 4">
            <a:extLst>
              <a:ext uri="{FF2B5EF4-FFF2-40B4-BE49-F238E27FC236}">
                <a16:creationId xmlns:a16="http://schemas.microsoft.com/office/drawing/2014/main" id="{7CF279DD-EABA-48E5-A997-F37C6C3E28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0046" y="6318845"/>
            <a:ext cx="594708" cy="177979"/>
          </a:xfrm>
          <a:prstGeom prst="rect">
            <a:avLst/>
          </a:prstGeom>
        </p:spPr>
      </p:pic>
      <p:pic>
        <p:nvPicPr>
          <p:cNvPr id="7" name="Picture 6">
            <a:extLst>
              <a:ext uri="{FF2B5EF4-FFF2-40B4-BE49-F238E27FC236}">
                <a16:creationId xmlns:a16="http://schemas.microsoft.com/office/drawing/2014/main" id="{946DC363-8577-465F-940A-7827144939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93" y="6286835"/>
            <a:ext cx="957431" cy="242000"/>
          </a:xfrm>
          <a:prstGeom prst="rect">
            <a:avLst/>
          </a:prstGeom>
        </p:spPr>
      </p:pic>
      <p:sp>
        <p:nvSpPr>
          <p:cNvPr id="9" name="Footer Placeholder 3">
            <a:extLst>
              <a:ext uri="{FF2B5EF4-FFF2-40B4-BE49-F238E27FC236}">
                <a16:creationId xmlns:a16="http://schemas.microsoft.com/office/drawing/2014/main" id="{E122F409-87D8-4C17-85AD-76DBA78A86FC}"/>
              </a:ext>
            </a:extLst>
          </p:cNvPr>
          <p:cNvSpPr>
            <a:spLocks noGrp="1"/>
          </p:cNvSpPr>
          <p:nvPr>
            <p:ph type="ftr" sz="quarter" idx="11"/>
          </p:nvPr>
        </p:nvSpPr>
        <p:spPr>
          <a:xfrm>
            <a:off x="623392" y="6273765"/>
            <a:ext cx="10986971" cy="268139"/>
          </a:xfrm>
        </p:spPr>
        <p:txBody>
          <a:bodyPr/>
          <a:lstStyle/>
          <a:p>
            <a:pPr algn="r"/>
            <a:r>
              <a:rPr lang="en-GB" dirty="0"/>
              <a:t>TSVV15 | GLD | 20-11-2025 | Page </a:t>
            </a:r>
            <a:fld id="{6A6D9FA1-99C7-4910-8E32-B85D378B0060}" type="slidenum">
              <a:rPr lang="en-GB" smtClean="0"/>
              <a:pPr algn="r"/>
              <a:t>10</a:t>
            </a:fld>
            <a:endParaRPr lang="en-GB" dirty="0"/>
          </a:p>
        </p:txBody>
      </p:sp>
      <p:sp>
        <p:nvSpPr>
          <p:cNvPr id="4" name="Content Placeholder 3">
            <a:extLst>
              <a:ext uri="{FF2B5EF4-FFF2-40B4-BE49-F238E27FC236}">
                <a16:creationId xmlns:a16="http://schemas.microsoft.com/office/drawing/2014/main" id="{D15AB27E-0D98-4A7C-9F1C-1FEB99B15906}"/>
              </a:ext>
            </a:extLst>
          </p:cNvPr>
          <p:cNvSpPr>
            <a:spLocks noGrp="1"/>
          </p:cNvSpPr>
          <p:nvPr>
            <p:ph idx="1"/>
          </p:nvPr>
        </p:nvSpPr>
        <p:spPr>
          <a:xfrm>
            <a:off x="637563" y="949283"/>
            <a:ext cx="10643013" cy="4896544"/>
          </a:xfrm>
        </p:spPr>
        <p:txBody>
          <a:bodyPr numCol="1">
            <a:normAutofit/>
          </a:bodyPr>
          <a:lstStyle/>
          <a:p>
            <a:pPr marL="0" indent="0">
              <a:buNone/>
            </a:pPr>
            <a:r>
              <a:rPr lang="en-US" sz="1867" dirty="0"/>
              <a:t>Self-consistent global particle balance TCV</a:t>
            </a:r>
          </a:p>
          <a:p>
            <a:r>
              <a:rPr lang="en-US" sz="1867" dirty="0"/>
              <a:t>Reproduce density ramp as function </a:t>
            </a:r>
            <a:br>
              <a:rPr lang="en-US" sz="1867" dirty="0"/>
            </a:br>
            <a:r>
              <a:rPr lang="en-US" sz="1867" dirty="0"/>
              <a:t>of molecule puffing</a:t>
            </a:r>
            <a:br>
              <a:rPr lang="en-US" sz="1867" dirty="0"/>
            </a:br>
            <a:r>
              <a:rPr lang="en-US" sz="1867" dirty="0">
                <a:sym typeface="Wingdings" panose="05000000000000000000" pitchFamily="2" charset="2"/>
              </a:rPr>
              <a:t> settings suited</a:t>
            </a:r>
            <a:r>
              <a:rPr lang="en-US" sz="1867" dirty="0"/>
              <a:t> to couple 1D core</a:t>
            </a:r>
            <a:br>
              <a:rPr lang="en-US" sz="1867" dirty="0"/>
            </a:br>
            <a:r>
              <a:rPr lang="en-US" sz="1067" dirty="0"/>
              <a:t>(could solve issue with ASTRA/AUG core coupling)</a:t>
            </a:r>
            <a:br>
              <a:rPr lang="en-US" sz="1067" dirty="0"/>
            </a:br>
            <a:r>
              <a:rPr lang="fr-FR" sz="1067" dirty="0"/>
              <a:t>(G L Derks </a:t>
            </a:r>
            <a:r>
              <a:rPr lang="fr-FR" sz="1067" i="1" dirty="0"/>
              <a:t>et al</a:t>
            </a:r>
            <a:r>
              <a:rPr lang="fr-FR" sz="1067" dirty="0"/>
              <a:t> 2025 </a:t>
            </a:r>
            <a:r>
              <a:rPr lang="fr-FR" sz="1067" i="1" dirty="0"/>
              <a:t>Plasma Phys. Control. Fusion</a:t>
            </a:r>
            <a:r>
              <a:rPr lang="fr-FR" sz="1067" dirty="0"/>
              <a:t> </a:t>
            </a:r>
            <a:r>
              <a:rPr lang="fr-FR" sz="1067" b="1" dirty="0"/>
              <a:t>67</a:t>
            </a:r>
            <a:r>
              <a:rPr lang="fr-FR" sz="1067" dirty="0"/>
              <a:t> 105003)</a:t>
            </a:r>
          </a:p>
          <a:p>
            <a:r>
              <a:rPr lang="fr-FR" sz="1867" dirty="0" err="1"/>
              <a:t>Closure</a:t>
            </a:r>
            <a:r>
              <a:rPr lang="fr-FR" sz="1867" dirty="0"/>
              <a:t> </a:t>
            </a:r>
            <a:r>
              <a:rPr lang="fr-FR" sz="1867" dirty="0" err="1"/>
              <a:t>reservoirs</a:t>
            </a:r>
            <a:r>
              <a:rPr lang="fr-FR" sz="1867" dirty="0"/>
              <a:t> to </a:t>
            </a:r>
            <a:r>
              <a:rPr lang="fr-FR" sz="1867" dirty="0" err="1"/>
              <a:t>be</a:t>
            </a:r>
            <a:r>
              <a:rPr lang="fr-FR" sz="1867" dirty="0"/>
              <a:t> </a:t>
            </a:r>
            <a:r>
              <a:rPr lang="fr-FR" sz="1867" dirty="0" err="1"/>
              <a:t>automated</a:t>
            </a:r>
            <a:endParaRPr lang="fr-FR" sz="1867" dirty="0"/>
          </a:p>
          <a:p>
            <a:pPr marL="0" indent="0">
              <a:buNone/>
            </a:pPr>
            <a:r>
              <a:rPr lang="en-US" sz="1867" dirty="0"/>
              <a:t>Global particle dynamics vs experiment TCV</a:t>
            </a:r>
          </a:p>
          <a:p>
            <a:r>
              <a:rPr lang="en-US" sz="1867" dirty="0"/>
              <a:t>Discrepancies remain with experiments </a:t>
            </a:r>
            <a:r>
              <a:rPr lang="en-US" sz="1067" dirty="0"/>
              <a:t>(</a:t>
            </a:r>
            <a:r>
              <a:rPr lang="fr-FR" sz="1067" dirty="0"/>
              <a:t>G L Derks </a:t>
            </a:r>
            <a:r>
              <a:rPr lang="fr-FR" sz="1067" dirty="0" err="1"/>
              <a:t>inrev</a:t>
            </a:r>
            <a:r>
              <a:rPr lang="fr-FR" sz="1067" dirty="0"/>
              <a:t>.</a:t>
            </a:r>
            <a:r>
              <a:rPr lang="fr-FR" sz="1067" i="1" dirty="0"/>
              <a:t> </a:t>
            </a:r>
            <a:r>
              <a:rPr lang="fr-FR" sz="1067" dirty="0"/>
              <a:t>2025 NF)</a:t>
            </a:r>
            <a:endParaRPr lang="en-US" sz="1867" dirty="0"/>
          </a:p>
        </p:txBody>
      </p:sp>
      <p:pic>
        <p:nvPicPr>
          <p:cNvPr id="43" name="Picture 42">
            <a:extLst>
              <a:ext uri="{FF2B5EF4-FFF2-40B4-BE49-F238E27FC236}">
                <a16:creationId xmlns:a16="http://schemas.microsoft.com/office/drawing/2014/main" id="{DE34AE1A-CC71-4B55-8071-34C1B423A3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6558"/>
          <a:stretch/>
        </p:blipFill>
        <p:spPr>
          <a:xfrm>
            <a:off x="2511353" y="6302169"/>
            <a:ext cx="450012" cy="180900"/>
          </a:xfrm>
          <a:prstGeom prst="rect">
            <a:avLst/>
          </a:prstGeom>
        </p:spPr>
      </p:pic>
      <p:pic>
        <p:nvPicPr>
          <p:cNvPr id="3" name="Picture 2">
            <a:extLst>
              <a:ext uri="{FF2B5EF4-FFF2-40B4-BE49-F238E27FC236}">
                <a16:creationId xmlns:a16="http://schemas.microsoft.com/office/drawing/2014/main" id="{378A9E56-8293-44CA-8B17-2D2BF2E645B3}"/>
              </a:ext>
            </a:extLst>
          </p:cNvPr>
          <p:cNvPicPr>
            <a:picLocks noChangeAspect="1"/>
          </p:cNvPicPr>
          <p:nvPr/>
        </p:nvPicPr>
        <p:blipFill>
          <a:blip r:embed="rId6"/>
          <a:stretch>
            <a:fillRect/>
          </a:stretch>
        </p:blipFill>
        <p:spPr>
          <a:xfrm>
            <a:off x="5593352" y="964451"/>
            <a:ext cx="1441789" cy="1807868"/>
          </a:xfrm>
          <a:prstGeom prst="rect">
            <a:avLst/>
          </a:prstGeom>
          <a:ln>
            <a:solidFill>
              <a:schemeClr val="tx1"/>
            </a:solidFill>
          </a:ln>
        </p:spPr>
      </p:pic>
      <p:sp>
        <p:nvSpPr>
          <p:cNvPr id="48" name="TextBox 47">
            <a:extLst>
              <a:ext uri="{FF2B5EF4-FFF2-40B4-BE49-F238E27FC236}">
                <a16:creationId xmlns:a16="http://schemas.microsoft.com/office/drawing/2014/main" id="{35A86E48-9258-4A04-B8C9-4629DB4ED7C2}"/>
              </a:ext>
            </a:extLst>
          </p:cNvPr>
          <p:cNvSpPr txBox="1"/>
          <p:nvPr/>
        </p:nvSpPr>
        <p:spPr>
          <a:xfrm>
            <a:off x="5875879" y="691146"/>
            <a:ext cx="814582" cy="276999"/>
          </a:xfrm>
          <a:prstGeom prst="rect">
            <a:avLst/>
          </a:prstGeom>
          <a:noFill/>
        </p:spPr>
        <p:txBody>
          <a:bodyPr wrap="none" rtlCol="0">
            <a:spAutoFit/>
          </a:bodyPr>
          <a:lstStyle/>
          <a:p>
            <a:r>
              <a:rPr lang="en-US" sz="1200" dirty="0"/>
              <a:t>Geometry</a:t>
            </a:r>
            <a:endParaRPr lang="nl-NL" sz="1200" dirty="0"/>
          </a:p>
        </p:txBody>
      </p:sp>
      <p:pic>
        <p:nvPicPr>
          <p:cNvPr id="16" name="Picture 15">
            <a:extLst>
              <a:ext uri="{FF2B5EF4-FFF2-40B4-BE49-F238E27FC236}">
                <a16:creationId xmlns:a16="http://schemas.microsoft.com/office/drawing/2014/main" id="{5BEC8D9F-0F61-4F64-8C6F-ADD99F404D21}"/>
              </a:ext>
            </a:extLst>
          </p:cNvPr>
          <p:cNvPicPr>
            <a:picLocks noChangeAspect="1"/>
          </p:cNvPicPr>
          <p:nvPr/>
        </p:nvPicPr>
        <p:blipFill>
          <a:blip r:embed="rId7"/>
          <a:stretch>
            <a:fillRect/>
          </a:stretch>
        </p:blipFill>
        <p:spPr>
          <a:xfrm>
            <a:off x="7675342" y="1199526"/>
            <a:ext cx="1381799" cy="877463"/>
          </a:xfrm>
          <a:prstGeom prst="rect">
            <a:avLst/>
          </a:prstGeom>
          <a:ln>
            <a:solidFill>
              <a:schemeClr val="tx1"/>
            </a:solidFill>
            <a:prstDash val="sysDot"/>
          </a:ln>
        </p:spPr>
      </p:pic>
      <p:pic>
        <p:nvPicPr>
          <p:cNvPr id="18" name="Picture 17">
            <a:extLst>
              <a:ext uri="{FF2B5EF4-FFF2-40B4-BE49-F238E27FC236}">
                <a16:creationId xmlns:a16="http://schemas.microsoft.com/office/drawing/2014/main" id="{438EC41B-4C61-40BF-AA91-158A352F467F}"/>
              </a:ext>
            </a:extLst>
          </p:cNvPr>
          <p:cNvPicPr>
            <a:picLocks noChangeAspect="1"/>
          </p:cNvPicPr>
          <p:nvPr/>
        </p:nvPicPr>
        <p:blipFill>
          <a:blip r:embed="rId8"/>
          <a:stretch>
            <a:fillRect/>
          </a:stretch>
        </p:blipFill>
        <p:spPr>
          <a:xfrm>
            <a:off x="9855608" y="1190108"/>
            <a:ext cx="1424969" cy="896296"/>
          </a:xfrm>
          <a:prstGeom prst="rect">
            <a:avLst/>
          </a:prstGeom>
          <a:ln>
            <a:solidFill>
              <a:schemeClr val="tx1"/>
            </a:solidFill>
            <a:prstDash val="sysDot"/>
          </a:ln>
        </p:spPr>
      </p:pic>
      <p:sp>
        <p:nvSpPr>
          <p:cNvPr id="53" name="TextBox 52">
            <a:extLst>
              <a:ext uri="{FF2B5EF4-FFF2-40B4-BE49-F238E27FC236}">
                <a16:creationId xmlns:a16="http://schemas.microsoft.com/office/drawing/2014/main" id="{5FFE05B7-3A44-49B4-B09A-B9B9FA6E10C3}"/>
              </a:ext>
            </a:extLst>
          </p:cNvPr>
          <p:cNvSpPr txBox="1"/>
          <p:nvPr/>
        </p:nvSpPr>
        <p:spPr>
          <a:xfrm>
            <a:off x="7713769" y="691145"/>
            <a:ext cx="1133900" cy="276999"/>
          </a:xfrm>
          <a:prstGeom prst="rect">
            <a:avLst/>
          </a:prstGeom>
          <a:noFill/>
        </p:spPr>
        <p:txBody>
          <a:bodyPr wrap="none" rtlCol="0">
            <a:spAutoFit/>
          </a:bodyPr>
          <a:lstStyle/>
          <a:p>
            <a:r>
              <a:rPr lang="en-US" sz="1200" dirty="0"/>
              <a:t>Calibration SOL</a:t>
            </a:r>
            <a:endParaRPr lang="nl-NL" sz="1200" dirty="0"/>
          </a:p>
        </p:txBody>
      </p:sp>
      <p:sp>
        <p:nvSpPr>
          <p:cNvPr id="55" name="TextBox 54">
            <a:extLst>
              <a:ext uri="{FF2B5EF4-FFF2-40B4-BE49-F238E27FC236}">
                <a16:creationId xmlns:a16="http://schemas.microsoft.com/office/drawing/2014/main" id="{42659014-F227-4255-8DD0-0F5F06F77C45}"/>
              </a:ext>
            </a:extLst>
          </p:cNvPr>
          <p:cNvSpPr txBox="1"/>
          <p:nvPr/>
        </p:nvSpPr>
        <p:spPr>
          <a:xfrm>
            <a:off x="9937133" y="686651"/>
            <a:ext cx="1303242" cy="276999"/>
          </a:xfrm>
          <a:prstGeom prst="rect">
            <a:avLst/>
          </a:prstGeom>
          <a:noFill/>
        </p:spPr>
        <p:txBody>
          <a:bodyPr wrap="none" rtlCol="0">
            <a:spAutoFit/>
          </a:bodyPr>
          <a:lstStyle/>
          <a:p>
            <a:r>
              <a:rPr lang="en-US" sz="1200" dirty="0"/>
              <a:t>Closure reservoirs</a:t>
            </a:r>
            <a:endParaRPr lang="nl-NL" sz="1200" dirty="0"/>
          </a:p>
        </p:txBody>
      </p:sp>
      <p:pic>
        <p:nvPicPr>
          <p:cNvPr id="60" name="Picture 59">
            <a:extLst>
              <a:ext uri="{FF2B5EF4-FFF2-40B4-BE49-F238E27FC236}">
                <a16:creationId xmlns:a16="http://schemas.microsoft.com/office/drawing/2014/main" id="{06599351-FA79-4B61-8452-1C9DECC97B52}"/>
              </a:ext>
            </a:extLst>
          </p:cNvPr>
          <p:cNvPicPr>
            <a:picLocks noChangeAspect="1"/>
          </p:cNvPicPr>
          <p:nvPr/>
        </p:nvPicPr>
        <p:blipFill rotWithShape="1">
          <a:blip r:embed="rId9"/>
          <a:srcRect t="49337"/>
          <a:stretch/>
        </p:blipFill>
        <p:spPr>
          <a:xfrm>
            <a:off x="7286459" y="2835339"/>
            <a:ext cx="1795100" cy="1342247"/>
          </a:xfrm>
          <a:prstGeom prst="rect">
            <a:avLst/>
          </a:prstGeom>
        </p:spPr>
      </p:pic>
      <p:sp>
        <p:nvSpPr>
          <p:cNvPr id="40" name="Rectangle 39">
            <a:extLst>
              <a:ext uri="{FF2B5EF4-FFF2-40B4-BE49-F238E27FC236}">
                <a16:creationId xmlns:a16="http://schemas.microsoft.com/office/drawing/2014/main" id="{0FC15494-B691-483D-83A0-575C040DF2E8}"/>
              </a:ext>
            </a:extLst>
          </p:cNvPr>
          <p:cNvSpPr/>
          <p:nvPr/>
        </p:nvSpPr>
        <p:spPr>
          <a:xfrm>
            <a:off x="7262041" y="964451"/>
            <a:ext cx="2105071" cy="12345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64" name="Picture 63">
            <a:extLst>
              <a:ext uri="{FF2B5EF4-FFF2-40B4-BE49-F238E27FC236}">
                <a16:creationId xmlns:a16="http://schemas.microsoft.com/office/drawing/2014/main" id="{CB2036C7-7246-404B-8CCC-C75D89EAB706}"/>
              </a:ext>
            </a:extLst>
          </p:cNvPr>
          <p:cNvPicPr>
            <a:picLocks noChangeAspect="1"/>
          </p:cNvPicPr>
          <p:nvPr/>
        </p:nvPicPr>
        <p:blipFill rotWithShape="1">
          <a:blip r:embed="rId10"/>
          <a:srcRect r="50534"/>
          <a:stretch/>
        </p:blipFill>
        <p:spPr>
          <a:xfrm>
            <a:off x="9781991" y="2911771"/>
            <a:ext cx="1667651" cy="1725203"/>
          </a:xfrm>
          <a:prstGeom prst="rect">
            <a:avLst/>
          </a:prstGeom>
        </p:spPr>
      </p:pic>
      <p:sp>
        <p:nvSpPr>
          <p:cNvPr id="68" name="TextBox 67">
            <a:extLst>
              <a:ext uri="{FF2B5EF4-FFF2-40B4-BE49-F238E27FC236}">
                <a16:creationId xmlns:a16="http://schemas.microsoft.com/office/drawing/2014/main" id="{C64D64B7-4598-42E2-87E8-53D35F4D9EF6}"/>
              </a:ext>
            </a:extLst>
          </p:cNvPr>
          <p:cNvSpPr txBox="1"/>
          <p:nvPr/>
        </p:nvSpPr>
        <p:spPr>
          <a:xfrm>
            <a:off x="7893826" y="978781"/>
            <a:ext cx="827471" cy="256545"/>
          </a:xfrm>
          <a:prstGeom prst="rect">
            <a:avLst/>
          </a:prstGeom>
          <a:noFill/>
        </p:spPr>
        <p:txBody>
          <a:bodyPr wrap="none" rtlCol="0">
            <a:spAutoFit/>
          </a:bodyPr>
          <a:lstStyle/>
          <a:p>
            <a:r>
              <a:rPr lang="en-US" sz="1067" dirty="0"/>
              <a:t>parameters</a:t>
            </a:r>
            <a:endParaRPr lang="nl-NL" sz="1067" dirty="0"/>
          </a:p>
        </p:txBody>
      </p:sp>
      <p:sp>
        <p:nvSpPr>
          <p:cNvPr id="70" name="TextBox 69">
            <a:extLst>
              <a:ext uri="{FF2B5EF4-FFF2-40B4-BE49-F238E27FC236}">
                <a16:creationId xmlns:a16="http://schemas.microsoft.com/office/drawing/2014/main" id="{8D4154F1-B946-4A87-A591-54A7B07F56B0}"/>
              </a:ext>
            </a:extLst>
          </p:cNvPr>
          <p:cNvSpPr txBox="1"/>
          <p:nvPr/>
        </p:nvSpPr>
        <p:spPr>
          <a:xfrm>
            <a:off x="10128142" y="949283"/>
            <a:ext cx="827471" cy="256545"/>
          </a:xfrm>
          <a:prstGeom prst="rect">
            <a:avLst/>
          </a:prstGeom>
          <a:noFill/>
        </p:spPr>
        <p:txBody>
          <a:bodyPr wrap="none" rtlCol="0">
            <a:spAutoFit/>
          </a:bodyPr>
          <a:lstStyle/>
          <a:p>
            <a:r>
              <a:rPr lang="en-US" sz="1067" dirty="0"/>
              <a:t>parameters</a:t>
            </a:r>
            <a:endParaRPr lang="nl-NL" sz="1067" dirty="0"/>
          </a:p>
        </p:txBody>
      </p:sp>
      <p:sp>
        <p:nvSpPr>
          <p:cNvPr id="71" name="TextBox 70">
            <a:extLst>
              <a:ext uri="{FF2B5EF4-FFF2-40B4-BE49-F238E27FC236}">
                <a16:creationId xmlns:a16="http://schemas.microsoft.com/office/drawing/2014/main" id="{40670475-D08C-4A0D-BAF4-18EDF0B32ADE}"/>
              </a:ext>
            </a:extLst>
          </p:cNvPr>
          <p:cNvSpPr txBox="1"/>
          <p:nvPr/>
        </p:nvSpPr>
        <p:spPr>
          <a:xfrm>
            <a:off x="7612161" y="2179262"/>
            <a:ext cx="1268552" cy="646331"/>
          </a:xfrm>
          <a:prstGeom prst="rect">
            <a:avLst/>
          </a:prstGeom>
          <a:noFill/>
        </p:spPr>
        <p:txBody>
          <a:bodyPr wrap="none" rtlCol="0">
            <a:spAutoFit/>
          </a:bodyPr>
          <a:lstStyle/>
          <a:p>
            <a:r>
              <a:rPr lang="en-US" sz="1200" dirty="0"/>
              <a:t>upstream density</a:t>
            </a:r>
          </a:p>
          <a:p>
            <a:pPr algn="ctr"/>
            <a:r>
              <a:rPr lang="en-US" sz="1200" dirty="0"/>
              <a:t>vs</a:t>
            </a:r>
          </a:p>
          <a:p>
            <a:r>
              <a:rPr lang="en-US" sz="1200" dirty="0"/>
              <a:t> core particle flux</a:t>
            </a:r>
            <a:endParaRPr lang="nl-NL" sz="1200" dirty="0"/>
          </a:p>
        </p:txBody>
      </p:sp>
      <p:sp>
        <p:nvSpPr>
          <p:cNvPr id="72" name="TextBox 71">
            <a:extLst>
              <a:ext uri="{FF2B5EF4-FFF2-40B4-BE49-F238E27FC236}">
                <a16:creationId xmlns:a16="http://schemas.microsoft.com/office/drawing/2014/main" id="{BAA4412B-E84D-426D-B320-CE6246713268}"/>
              </a:ext>
            </a:extLst>
          </p:cNvPr>
          <p:cNvSpPr txBox="1"/>
          <p:nvPr/>
        </p:nvSpPr>
        <p:spPr>
          <a:xfrm>
            <a:off x="9989156" y="2142715"/>
            <a:ext cx="1268552" cy="646331"/>
          </a:xfrm>
          <a:prstGeom prst="rect">
            <a:avLst/>
          </a:prstGeom>
          <a:noFill/>
        </p:spPr>
        <p:txBody>
          <a:bodyPr wrap="none" rtlCol="0">
            <a:spAutoFit/>
          </a:bodyPr>
          <a:lstStyle/>
          <a:p>
            <a:pPr algn="ctr"/>
            <a:r>
              <a:rPr lang="en-US" sz="1200" dirty="0"/>
              <a:t>upstream density</a:t>
            </a:r>
            <a:br>
              <a:rPr lang="en-US" sz="1200" dirty="0"/>
            </a:br>
            <a:r>
              <a:rPr lang="en-US" sz="1200" dirty="0"/>
              <a:t>vs</a:t>
            </a:r>
            <a:br>
              <a:rPr lang="en-US" sz="1200" dirty="0"/>
            </a:br>
            <a:r>
              <a:rPr lang="en-US" sz="1200" dirty="0"/>
              <a:t>molecule puffing</a:t>
            </a:r>
            <a:endParaRPr lang="nl-NL" sz="1200" dirty="0"/>
          </a:p>
        </p:txBody>
      </p:sp>
      <p:sp>
        <p:nvSpPr>
          <p:cNvPr id="73" name="Rectangle 72">
            <a:extLst>
              <a:ext uri="{FF2B5EF4-FFF2-40B4-BE49-F238E27FC236}">
                <a16:creationId xmlns:a16="http://schemas.microsoft.com/office/drawing/2014/main" id="{0F47EB2D-BD12-4B03-A9F7-4FDEFCD6AD92}"/>
              </a:ext>
            </a:extLst>
          </p:cNvPr>
          <p:cNvSpPr/>
          <p:nvPr/>
        </p:nvSpPr>
        <p:spPr>
          <a:xfrm>
            <a:off x="9570898" y="964451"/>
            <a:ext cx="2105071" cy="12345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cxnSp>
        <p:nvCxnSpPr>
          <p:cNvPr id="74" name="Straight Arrow Connector 73">
            <a:extLst>
              <a:ext uri="{FF2B5EF4-FFF2-40B4-BE49-F238E27FC236}">
                <a16:creationId xmlns:a16="http://schemas.microsoft.com/office/drawing/2014/main" id="{E1264FAF-3E7D-4934-A0FB-1408C1587EB2}"/>
              </a:ext>
            </a:extLst>
          </p:cNvPr>
          <p:cNvCxnSpPr>
            <a:cxnSpLocks/>
          </p:cNvCxnSpPr>
          <p:nvPr/>
        </p:nvCxnSpPr>
        <p:spPr>
          <a:xfrm flipH="1">
            <a:off x="8950563" y="2207534"/>
            <a:ext cx="1592" cy="564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FDBB3E3-DE1E-4C4F-8002-052E09E96B7C}"/>
              </a:ext>
            </a:extLst>
          </p:cNvPr>
          <p:cNvCxnSpPr>
            <a:cxnSpLocks/>
          </p:cNvCxnSpPr>
          <p:nvPr/>
        </p:nvCxnSpPr>
        <p:spPr>
          <a:xfrm>
            <a:off x="9360363" y="1429336"/>
            <a:ext cx="2105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EDA668F-B1CD-4B23-860E-BDD5093C9525}"/>
              </a:ext>
            </a:extLst>
          </p:cNvPr>
          <p:cNvCxnSpPr>
            <a:cxnSpLocks/>
          </p:cNvCxnSpPr>
          <p:nvPr/>
        </p:nvCxnSpPr>
        <p:spPr>
          <a:xfrm>
            <a:off x="11367871" y="2207534"/>
            <a:ext cx="6011" cy="5647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B189AFD4-8507-489A-B539-5C0AEEC7A293}"/>
              </a:ext>
            </a:extLst>
          </p:cNvPr>
          <p:cNvSpPr/>
          <p:nvPr/>
        </p:nvSpPr>
        <p:spPr>
          <a:xfrm>
            <a:off x="7228826" y="2777484"/>
            <a:ext cx="2105071" cy="13999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78" name="Rectangle 77">
            <a:extLst>
              <a:ext uri="{FF2B5EF4-FFF2-40B4-BE49-F238E27FC236}">
                <a16:creationId xmlns:a16="http://schemas.microsoft.com/office/drawing/2014/main" id="{ACA8A5E2-BA9C-499D-9A4A-FFD6ACCDB498}"/>
              </a:ext>
            </a:extLst>
          </p:cNvPr>
          <p:cNvSpPr/>
          <p:nvPr/>
        </p:nvSpPr>
        <p:spPr>
          <a:xfrm>
            <a:off x="9623773" y="2777483"/>
            <a:ext cx="2105071" cy="195228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61" name="Picture 60">
            <a:extLst>
              <a:ext uri="{FF2B5EF4-FFF2-40B4-BE49-F238E27FC236}">
                <a16:creationId xmlns:a16="http://schemas.microsoft.com/office/drawing/2014/main" id="{FC6D5E18-554E-419C-8644-E19021B10E93}"/>
              </a:ext>
            </a:extLst>
          </p:cNvPr>
          <p:cNvPicPr>
            <a:picLocks noChangeAspect="1"/>
          </p:cNvPicPr>
          <p:nvPr/>
        </p:nvPicPr>
        <p:blipFill rotWithShape="1">
          <a:blip r:embed="rId10"/>
          <a:srcRect l="51428"/>
          <a:stretch/>
        </p:blipFill>
        <p:spPr>
          <a:xfrm>
            <a:off x="10714624" y="5031840"/>
            <a:ext cx="1046005" cy="1102019"/>
          </a:xfrm>
          <a:prstGeom prst="rect">
            <a:avLst/>
          </a:prstGeom>
          <a:ln>
            <a:solidFill>
              <a:schemeClr val="tx1"/>
            </a:solidFill>
          </a:ln>
        </p:spPr>
      </p:pic>
      <p:sp>
        <p:nvSpPr>
          <p:cNvPr id="80" name="TextBox 79">
            <a:extLst>
              <a:ext uri="{FF2B5EF4-FFF2-40B4-BE49-F238E27FC236}">
                <a16:creationId xmlns:a16="http://schemas.microsoft.com/office/drawing/2014/main" id="{F91DD925-6047-4420-BEB6-605142389AFC}"/>
              </a:ext>
            </a:extLst>
          </p:cNvPr>
          <p:cNvSpPr txBox="1"/>
          <p:nvPr/>
        </p:nvSpPr>
        <p:spPr>
          <a:xfrm>
            <a:off x="9765492" y="4749566"/>
            <a:ext cx="1585562" cy="276999"/>
          </a:xfrm>
          <a:prstGeom prst="rect">
            <a:avLst/>
          </a:prstGeom>
          <a:noFill/>
        </p:spPr>
        <p:txBody>
          <a:bodyPr wrap="none" rtlCol="0">
            <a:spAutoFit/>
          </a:bodyPr>
          <a:lstStyle/>
          <a:p>
            <a:r>
              <a:rPr lang="en-US" sz="1200" dirty="0"/>
              <a:t>But .. poor core model</a:t>
            </a:r>
            <a:endParaRPr lang="nl-NL" sz="1200" dirty="0"/>
          </a:p>
        </p:txBody>
      </p:sp>
      <p:cxnSp>
        <p:nvCxnSpPr>
          <p:cNvPr id="85" name="Straight Arrow Connector 84">
            <a:extLst>
              <a:ext uri="{FF2B5EF4-FFF2-40B4-BE49-F238E27FC236}">
                <a16:creationId xmlns:a16="http://schemas.microsoft.com/office/drawing/2014/main" id="{5B9AFCC9-4ABF-4A7C-9625-7B6328BFA429}"/>
              </a:ext>
            </a:extLst>
          </p:cNvPr>
          <p:cNvCxnSpPr>
            <a:cxnSpLocks/>
          </p:cNvCxnSpPr>
          <p:nvPr/>
        </p:nvCxnSpPr>
        <p:spPr>
          <a:xfrm>
            <a:off x="11359097" y="4721757"/>
            <a:ext cx="0" cy="296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54034B0F-F6D9-468E-A6AA-E6FF94DF3DFA}"/>
              </a:ext>
            </a:extLst>
          </p:cNvPr>
          <p:cNvPicPr>
            <a:picLocks noChangeAspect="1"/>
          </p:cNvPicPr>
          <p:nvPr/>
        </p:nvPicPr>
        <p:blipFill>
          <a:blip r:embed="rId11"/>
          <a:stretch>
            <a:fillRect/>
          </a:stretch>
        </p:blipFill>
        <p:spPr>
          <a:xfrm>
            <a:off x="832348" y="3882603"/>
            <a:ext cx="2992953" cy="2359152"/>
          </a:xfrm>
          <a:prstGeom prst="rect">
            <a:avLst/>
          </a:prstGeom>
          <a:ln w="12700">
            <a:solidFill>
              <a:schemeClr val="tx1"/>
            </a:solidFill>
          </a:ln>
        </p:spPr>
      </p:pic>
      <p:sp>
        <p:nvSpPr>
          <p:cNvPr id="92" name="TextBox 91">
            <a:extLst>
              <a:ext uri="{FF2B5EF4-FFF2-40B4-BE49-F238E27FC236}">
                <a16:creationId xmlns:a16="http://schemas.microsoft.com/office/drawing/2014/main" id="{5899F48D-AE28-4DBC-BC2E-4B762102AB6F}"/>
              </a:ext>
            </a:extLst>
          </p:cNvPr>
          <p:cNvSpPr txBox="1"/>
          <p:nvPr/>
        </p:nvSpPr>
        <p:spPr>
          <a:xfrm>
            <a:off x="1537795" y="3610746"/>
            <a:ext cx="1514645" cy="276999"/>
          </a:xfrm>
          <a:prstGeom prst="rect">
            <a:avLst/>
          </a:prstGeom>
          <a:noFill/>
        </p:spPr>
        <p:txBody>
          <a:bodyPr wrap="none" rtlCol="0">
            <a:spAutoFit/>
          </a:bodyPr>
          <a:lstStyle/>
          <a:p>
            <a:r>
              <a:rPr lang="en-US" sz="1200" dirty="0"/>
              <a:t>Dynamic experiment </a:t>
            </a:r>
            <a:endParaRPr lang="nl-NL" sz="1200" dirty="0"/>
          </a:p>
        </p:txBody>
      </p:sp>
      <p:sp>
        <p:nvSpPr>
          <p:cNvPr id="99" name="TextBox 98">
            <a:extLst>
              <a:ext uri="{FF2B5EF4-FFF2-40B4-BE49-F238E27FC236}">
                <a16:creationId xmlns:a16="http://schemas.microsoft.com/office/drawing/2014/main" id="{E9015803-51D3-4B99-A74F-983E8369E759}"/>
              </a:ext>
            </a:extLst>
          </p:cNvPr>
          <p:cNvSpPr txBox="1"/>
          <p:nvPr/>
        </p:nvSpPr>
        <p:spPr>
          <a:xfrm>
            <a:off x="4217671" y="3610746"/>
            <a:ext cx="1344792" cy="276999"/>
          </a:xfrm>
          <a:prstGeom prst="rect">
            <a:avLst/>
          </a:prstGeom>
          <a:noFill/>
        </p:spPr>
        <p:txBody>
          <a:bodyPr wrap="none" rtlCol="0">
            <a:spAutoFit/>
          </a:bodyPr>
          <a:lstStyle/>
          <a:p>
            <a:r>
              <a:rPr lang="en-US" sz="1200" dirty="0"/>
              <a:t>Frequency domain</a:t>
            </a:r>
            <a:endParaRPr lang="nl-NL" sz="1200" dirty="0"/>
          </a:p>
        </p:txBody>
      </p:sp>
      <p:pic>
        <p:nvPicPr>
          <p:cNvPr id="100" name="Picture 99">
            <a:extLst>
              <a:ext uri="{FF2B5EF4-FFF2-40B4-BE49-F238E27FC236}">
                <a16:creationId xmlns:a16="http://schemas.microsoft.com/office/drawing/2014/main" id="{EFB610E5-808A-4D3A-A08B-586D3DF55C16}"/>
              </a:ext>
            </a:extLst>
          </p:cNvPr>
          <p:cNvPicPr>
            <a:picLocks noChangeAspect="1"/>
          </p:cNvPicPr>
          <p:nvPr/>
        </p:nvPicPr>
        <p:blipFill rotWithShape="1">
          <a:blip r:embed="rId12"/>
          <a:srcRect l="2521" t="1893" r="2115"/>
          <a:stretch/>
        </p:blipFill>
        <p:spPr>
          <a:xfrm>
            <a:off x="5902796" y="4464634"/>
            <a:ext cx="1795101" cy="1758887"/>
          </a:xfrm>
          <a:prstGeom prst="rect">
            <a:avLst/>
          </a:prstGeom>
          <a:ln w="12700">
            <a:solidFill>
              <a:schemeClr val="tx1"/>
            </a:solidFill>
          </a:ln>
        </p:spPr>
      </p:pic>
      <p:grpSp>
        <p:nvGrpSpPr>
          <p:cNvPr id="102" name="Group 101">
            <a:extLst>
              <a:ext uri="{FF2B5EF4-FFF2-40B4-BE49-F238E27FC236}">
                <a16:creationId xmlns:a16="http://schemas.microsoft.com/office/drawing/2014/main" id="{BF5071E4-3145-49A9-A13A-808F6F8DAB79}"/>
              </a:ext>
            </a:extLst>
          </p:cNvPr>
          <p:cNvGrpSpPr/>
          <p:nvPr/>
        </p:nvGrpSpPr>
        <p:grpSpPr>
          <a:xfrm>
            <a:off x="4066310" y="3883369"/>
            <a:ext cx="1744996" cy="2348632"/>
            <a:chOff x="3049732" y="3123446"/>
            <a:chExt cx="1302125" cy="1752561"/>
          </a:xfrm>
        </p:grpSpPr>
        <p:pic>
          <p:nvPicPr>
            <p:cNvPr id="97" name="Picture 96">
              <a:extLst>
                <a:ext uri="{FF2B5EF4-FFF2-40B4-BE49-F238E27FC236}">
                  <a16:creationId xmlns:a16="http://schemas.microsoft.com/office/drawing/2014/main" id="{BF97FE7A-E134-4767-BEC1-43E337FDB7C9}"/>
                </a:ext>
              </a:extLst>
            </p:cNvPr>
            <p:cNvPicPr>
              <a:picLocks noChangeAspect="1"/>
            </p:cNvPicPr>
            <p:nvPr/>
          </p:nvPicPr>
          <p:blipFill>
            <a:blip r:embed="rId13"/>
            <a:stretch>
              <a:fillRect/>
            </a:stretch>
          </p:blipFill>
          <p:spPr>
            <a:xfrm>
              <a:off x="3049732" y="3123446"/>
              <a:ext cx="1301276" cy="1049995"/>
            </a:xfrm>
            <a:prstGeom prst="rect">
              <a:avLst/>
            </a:prstGeom>
            <a:ln w="12700">
              <a:noFill/>
            </a:ln>
          </p:spPr>
        </p:pic>
        <p:pic>
          <p:nvPicPr>
            <p:cNvPr id="98" name="Graphic 97">
              <a:extLst>
                <a:ext uri="{FF2B5EF4-FFF2-40B4-BE49-F238E27FC236}">
                  <a16:creationId xmlns:a16="http://schemas.microsoft.com/office/drawing/2014/main" id="{A9E3D84D-C93E-4CF1-BFB5-CCEF1A650F94}"/>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11360" t="1390" r="6654" b="49413"/>
            <a:stretch/>
          </p:blipFill>
          <p:spPr>
            <a:xfrm>
              <a:off x="3059832" y="4195012"/>
              <a:ext cx="1292025" cy="680994"/>
            </a:xfrm>
            <a:prstGeom prst="rect">
              <a:avLst/>
            </a:prstGeom>
          </p:spPr>
        </p:pic>
        <p:sp>
          <p:nvSpPr>
            <p:cNvPr id="101" name="Rectangle 100">
              <a:extLst>
                <a:ext uri="{FF2B5EF4-FFF2-40B4-BE49-F238E27FC236}">
                  <a16:creationId xmlns:a16="http://schemas.microsoft.com/office/drawing/2014/main" id="{620DBFC9-EBFC-4016-99C2-D097CF73F452}"/>
                </a:ext>
              </a:extLst>
            </p:cNvPr>
            <p:cNvSpPr/>
            <p:nvPr/>
          </p:nvSpPr>
          <p:spPr>
            <a:xfrm>
              <a:off x="3049733" y="3123447"/>
              <a:ext cx="1294948" cy="17525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grpSp>
      <p:sp>
        <p:nvSpPr>
          <p:cNvPr id="103" name="TextBox 102">
            <a:extLst>
              <a:ext uri="{FF2B5EF4-FFF2-40B4-BE49-F238E27FC236}">
                <a16:creationId xmlns:a16="http://schemas.microsoft.com/office/drawing/2014/main" id="{4454E485-2966-497E-9BB5-0D31AC80AC6E}"/>
              </a:ext>
            </a:extLst>
          </p:cNvPr>
          <p:cNvSpPr txBox="1"/>
          <p:nvPr/>
        </p:nvSpPr>
        <p:spPr>
          <a:xfrm>
            <a:off x="5968387" y="4182099"/>
            <a:ext cx="1677062" cy="276999"/>
          </a:xfrm>
          <a:prstGeom prst="rect">
            <a:avLst/>
          </a:prstGeom>
          <a:noFill/>
        </p:spPr>
        <p:txBody>
          <a:bodyPr wrap="none" rtlCol="0">
            <a:spAutoFit/>
          </a:bodyPr>
          <a:lstStyle/>
          <a:p>
            <a:r>
              <a:rPr lang="en-US" sz="1200" dirty="0"/>
              <a:t>Comparison with DIV1D</a:t>
            </a:r>
            <a:endParaRPr lang="nl-NL" sz="1200" dirty="0"/>
          </a:p>
        </p:txBody>
      </p:sp>
      <p:sp>
        <p:nvSpPr>
          <p:cNvPr id="104" name="TextBox 103">
            <a:extLst>
              <a:ext uri="{FF2B5EF4-FFF2-40B4-BE49-F238E27FC236}">
                <a16:creationId xmlns:a16="http://schemas.microsoft.com/office/drawing/2014/main" id="{5C446268-411D-4F7F-B134-1FAE86F183BD}"/>
              </a:ext>
            </a:extLst>
          </p:cNvPr>
          <p:cNvSpPr txBox="1"/>
          <p:nvPr/>
        </p:nvSpPr>
        <p:spPr>
          <a:xfrm>
            <a:off x="7848102" y="5905909"/>
            <a:ext cx="2948499" cy="276999"/>
          </a:xfrm>
          <a:prstGeom prst="rect">
            <a:avLst/>
          </a:prstGeom>
          <a:noFill/>
        </p:spPr>
        <p:txBody>
          <a:bodyPr wrap="none" rtlCol="0">
            <a:spAutoFit/>
          </a:bodyPr>
          <a:lstStyle/>
          <a:p>
            <a:r>
              <a:rPr lang="en-US" sz="1200" dirty="0"/>
              <a:t>Phase acceptable for initial controller design</a:t>
            </a:r>
            <a:endParaRPr lang="nl-NL" sz="1200" dirty="0"/>
          </a:p>
        </p:txBody>
      </p:sp>
      <p:cxnSp>
        <p:nvCxnSpPr>
          <p:cNvPr id="106" name="Straight Arrow Connector 105">
            <a:extLst>
              <a:ext uri="{FF2B5EF4-FFF2-40B4-BE49-F238E27FC236}">
                <a16:creationId xmlns:a16="http://schemas.microsoft.com/office/drawing/2014/main" id="{8AA0BA8C-821B-4794-9DEC-384F84D075B5}"/>
              </a:ext>
            </a:extLst>
          </p:cNvPr>
          <p:cNvCxnSpPr>
            <a:cxnSpLocks/>
          </p:cNvCxnSpPr>
          <p:nvPr/>
        </p:nvCxnSpPr>
        <p:spPr>
          <a:xfrm>
            <a:off x="7697898" y="6067271"/>
            <a:ext cx="2105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0894B364-29A7-450B-AB82-98C6248FB5AF}"/>
              </a:ext>
            </a:extLst>
          </p:cNvPr>
          <p:cNvCxnSpPr>
            <a:cxnSpLocks/>
          </p:cNvCxnSpPr>
          <p:nvPr/>
        </p:nvCxnSpPr>
        <p:spPr>
          <a:xfrm>
            <a:off x="5810169" y="4361387"/>
            <a:ext cx="2105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961C391-3CC1-48D6-9DDB-E99830941B9B}"/>
              </a:ext>
            </a:extLst>
          </p:cNvPr>
          <p:cNvCxnSpPr>
            <a:cxnSpLocks/>
          </p:cNvCxnSpPr>
          <p:nvPr/>
        </p:nvCxnSpPr>
        <p:spPr>
          <a:xfrm>
            <a:off x="3855775" y="4361387"/>
            <a:ext cx="2105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49E9D549-C1E4-454A-B892-AE5384F3A2BC}"/>
              </a:ext>
            </a:extLst>
          </p:cNvPr>
          <p:cNvCxnSpPr>
            <a:cxnSpLocks/>
          </p:cNvCxnSpPr>
          <p:nvPr/>
        </p:nvCxnSpPr>
        <p:spPr>
          <a:xfrm>
            <a:off x="7035142" y="1441145"/>
            <a:ext cx="2105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Espace réservé du pied de page 3">
            <a:extLst>
              <a:ext uri="{FF2B5EF4-FFF2-40B4-BE49-F238E27FC236}">
                <a16:creationId xmlns:a16="http://schemas.microsoft.com/office/drawing/2014/main" id="{94D600A9-AA93-4516-90B2-4BB2D10348BD}"/>
              </a:ext>
            </a:extLst>
          </p:cNvPr>
          <p:cNvSpPr txBox="1">
            <a:spLocks/>
          </p:cNvSpPr>
          <p:nvPr/>
        </p:nvSpPr>
        <p:spPr>
          <a:xfrm>
            <a:off x="825624" y="6555770"/>
            <a:ext cx="3470176" cy="329614"/>
          </a:xfrm>
          <a:prstGeom prst="rect">
            <a:avLst/>
          </a:prstGeom>
        </p:spPr>
        <p:txBody>
          <a:bodyPr anchor="t"/>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rPr>
              <a:t>F. Imbeaux et al | Science Meeting | January 2026</a:t>
            </a:r>
            <a:endParaRPr lang="en-GB" dirty="0">
              <a:solidFill>
                <a:prstClr val="white"/>
              </a:solidFill>
            </a:endParaRPr>
          </a:p>
        </p:txBody>
      </p:sp>
      <p:sp>
        <p:nvSpPr>
          <p:cNvPr id="45" name="Espace réservé du numéro de diapositive 4">
            <a:extLst>
              <a:ext uri="{FF2B5EF4-FFF2-40B4-BE49-F238E27FC236}">
                <a16:creationId xmlns:a16="http://schemas.microsoft.com/office/drawing/2014/main" id="{F1DBB2EF-B3D7-44AB-AAF2-0DFA2B8676F7}"/>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10</a:t>
            </a:fld>
            <a:endParaRPr lang="en-GB" dirty="0">
              <a:solidFill>
                <a:prstClr val="white"/>
              </a:solidFill>
            </a:endParaRPr>
          </a:p>
        </p:txBody>
      </p:sp>
    </p:spTree>
    <p:extLst>
      <p:ext uri="{BB962C8B-B14F-4D97-AF65-F5344CB8AC3E}">
        <p14:creationId xmlns:p14="http://schemas.microsoft.com/office/powerpoint/2010/main" val="298027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289B9B-F359-40A2-BEC3-1EE94F7579F5}"/>
              </a:ext>
            </a:extLst>
          </p:cNvPr>
          <p:cNvSpPr>
            <a:spLocks noGrp="1"/>
          </p:cNvSpPr>
          <p:nvPr>
            <p:ph type="title"/>
          </p:nvPr>
        </p:nvSpPr>
        <p:spPr>
          <a:xfrm>
            <a:off x="967350" y="218815"/>
            <a:ext cx="10643013" cy="457200"/>
          </a:xfrm>
        </p:spPr>
        <p:txBody>
          <a:bodyPr/>
          <a:lstStyle/>
          <a:p>
            <a:r>
              <a:rPr lang="fr-FR" sz="3200" dirty="0" err="1"/>
              <a:t>Task</a:t>
            </a:r>
            <a:r>
              <a:rPr lang="fr-FR" sz="3200" dirty="0"/>
              <a:t> 2: </a:t>
            </a:r>
            <a:r>
              <a:rPr lang="en-GB" sz="3200" dirty="0"/>
              <a:t>Development of Reduced Models: </a:t>
            </a:r>
            <a:r>
              <a:rPr lang="en-US" sz="3200" dirty="0"/>
              <a:t>DIV-1D coupling to ASTRA/FENIX (ongoing)</a:t>
            </a:r>
            <a:endParaRPr lang="nl-NL" sz="2000" dirty="0"/>
          </a:p>
        </p:txBody>
      </p:sp>
      <p:sp>
        <p:nvSpPr>
          <p:cNvPr id="4" name="Content Placeholder 3">
            <a:extLst>
              <a:ext uri="{FF2B5EF4-FFF2-40B4-BE49-F238E27FC236}">
                <a16:creationId xmlns:a16="http://schemas.microsoft.com/office/drawing/2014/main" id="{D15AB27E-0D98-4A7C-9F1C-1FEB99B15906}"/>
              </a:ext>
            </a:extLst>
          </p:cNvPr>
          <p:cNvSpPr>
            <a:spLocks noGrp="1"/>
          </p:cNvSpPr>
          <p:nvPr>
            <p:ph idx="1"/>
          </p:nvPr>
        </p:nvSpPr>
        <p:spPr>
          <a:xfrm>
            <a:off x="379292" y="848358"/>
            <a:ext cx="10643013" cy="5278716"/>
          </a:xfrm>
        </p:spPr>
        <p:txBody>
          <a:bodyPr numCol="1">
            <a:normAutofit/>
          </a:bodyPr>
          <a:lstStyle/>
          <a:p>
            <a:pPr marL="0" indent="0">
              <a:buNone/>
            </a:pPr>
            <a:r>
              <a:rPr lang="en-US" sz="1867" dirty="0"/>
              <a:t>Porting to devices</a:t>
            </a:r>
          </a:p>
          <a:p>
            <a:r>
              <a:rPr lang="en-US" sz="1867" dirty="0"/>
              <a:t>Setup 1D geometry for:</a:t>
            </a:r>
            <a:br>
              <a:rPr lang="en-US" sz="1867" dirty="0"/>
            </a:br>
            <a:r>
              <a:rPr lang="en-US" sz="1867" dirty="0"/>
              <a:t>COMPASS-U, AUG, JET </a:t>
            </a:r>
            <a:r>
              <a:rPr lang="en-US" sz="1867" dirty="0">
                <a:sym typeface="Wingdings" panose="05000000000000000000" pitchFamily="2" charset="2"/>
              </a:rPr>
              <a:t></a:t>
            </a:r>
            <a:br>
              <a:rPr lang="en-US" sz="1867" dirty="0"/>
            </a:br>
            <a:r>
              <a:rPr lang="en-US" sz="1867" dirty="0"/>
              <a:t>(+ existing for TCV, MAST-U)</a:t>
            </a:r>
          </a:p>
          <a:p>
            <a:r>
              <a:rPr lang="en-US" sz="1867" dirty="0"/>
              <a:t>Automated calibration on SOLPS</a:t>
            </a:r>
            <a:br>
              <a:rPr lang="en-US" sz="1867" dirty="0"/>
            </a:br>
            <a:r>
              <a:rPr lang="en-US" sz="1867" dirty="0">
                <a:sym typeface="Wingdings" panose="05000000000000000000" pitchFamily="2" charset="2"/>
              </a:rPr>
              <a:t> better settings for TCV + AUG</a:t>
            </a:r>
            <a:br>
              <a:rPr lang="en-US" sz="1867" dirty="0"/>
            </a:br>
            <a:r>
              <a:rPr lang="en-US" sz="1067" dirty="0"/>
              <a:t>(R. Hazelhof et al. submitted to NF 2025)</a:t>
            </a:r>
          </a:p>
          <a:p>
            <a:pPr marL="0" indent="0">
              <a:buNone/>
            </a:pPr>
            <a:r>
              <a:rPr lang="en-US" sz="1867" dirty="0"/>
              <a:t>Coupling to pulse simulators</a:t>
            </a:r>
          </a:p>
          <a:p>
            <a:r>
              <a:rPr lang="en-US" sz="1867" dirty="0"/>
              <a:t>Library in </a:t>
            </a:r>
            <a:r>
              <a:rPr lang="en-US" sz="1867" dirty="0" err="1"/>
              <a:t>Matlab</a:t>
            </a:r>
            <a:r>
              <a:rPr lang="en-US" sz="1867" dirty="0"/>
              <a:t>, C, Fortran nat.</a:t>
            </a:r>
          </a:p>
          <a:p>
            <a:r>
              <a:rPr lang="en-US" sz="1867" dirty="0"/>
              <a:t>Compiled/running in ASTRA</a:t>
            </a:r>
            <a:br>
              <a:rPr lang="en-US" sz="1867" dirty="0"/>
            </a:br>
            <a:r>
              <a:rPr lang="en-US" sz="1867" dirty="0">
                <a:sym typeface="Wingdings" panose="05000000000000000000" pitchFamily="2" charset="2"/>
              </a:rPr>
              <a:t> paused req. I/O + settings </a:t>
            </a:r>
            <a:r>
              <a:rPr lang="en-US" sz="1067" dirty="0">
                <a:sym typeface="Wingdings" panose="05000000000000000000" pitchFamily="2" charset="2"/>
              </a:rPr>
              <a:t>(F. Solfronk)</a:t>
            </a:r>
            <a:endParaRPr lang="en-US" sz="1867" dirty="0">
              <a:sym typeface="Wingdings" panose="05000000000000000000" pitchFamily="2" charset="2"/>
            </a:endParaRPr>
          </a:p>
          <a:p>
            <a:pPr marL="0" indent="0">
              <a:buNone/>
            </a:pPr>
            <a:r>
              <a:rPr lang="en-US" sz="1867" dirty="0">
                <a:sym typeface="Wingdings" panose="05000000000000000000" pitchFamily="2" charset="2"/>
              </a:rPr>
              <a:t>Code development</a:t>
            </a:r>
          </a:p>
          <a:p>
            <a:r>
              <a:rPr lang="en-US" sz="1867" dirty="0">
                <a:sym typeface="Wingdings" panose="05000000000000000000" pitchFamily="2" charset="2"/>
              </a:rPr>
              <a:t>Writes to new IMAS 1D edge output (10%) </a:t>
            </a:r>
            <a:r>
              <a:rPr lang="en-US" sz="1067" dirty="0">
                <a:sym typeface="Wingdings" panose="05000000000000000000" pitchFamily="2" charset="2"/>
              </a:rPr>
              <a:t>(w. F. Imbeaux)</a:t>
            </a:r>
          </a:p>
          <a:p>
            <a:r>
              <a:rPr lang="en-US" sz="1867" b="1" dirty="0">
                <a:sym typeface="Wingdings" panose="05000000000000000000" pitchFamily="2" charset="2"/>
              </a:rPr>
              <a:t>LGPL licensed </a:t>
            </a:r>
            <a:r>
              <a:rPr lang="en-US" sz="1867" dirty="0">
                <a:sym typeface="Wingdings" panose="05000000000000000000" pitchFamily="2" charset="2"/>
              </a:rPr>
              <a:t>on </a:t>
            </a:r>
            <a:r>
              <a:rPr lang="en-US" sz="1867" dirty="0" err="1">
                <a:sym typeface="Wingdings" panose="05000000000000000000" pitchFamily="2" charset="2"/>
              </a:rPr>
              <a:t>EUROfusion</a:t>
            </a:r>
            <a:r>
              <a:rPr lang="en-US" sz="1867" dirty="0">
                <a:sym typeface="Wingdings" panose="05000000000000000000" pitchFamily="2" charset="2"/>
              </a:rPr>
              <a:t> GitLab</a:t>
            </a:r>
          </a:p>
          <a:p>
            <a:r>
              <a:rPr lang="en-US" sz="1867" dirty="0">
                <a:sym typeface="Wingdings" panose="05000000000000000000" pitchFamily="2" charset="2"/>
              </a:rPr>
              <a:t>Fortran native unit and integration tests + CI/CG </a:t>
            </a:r>
            <a:r>
              <a:rPr lang="en-US" sz="1067" dirty="0">
                <a:sym typeface="Wingdings" panose="05000000000000000000" pitchFamily="2" charset="2"/>
              </a:rPr>
              <a:t>(C. Donk)</a:t>
            </a:r>
          </a:p>
          <a:p>
            <a:r>
              <a:rPr lang="en-US" sz="1800" dirty="0">
                <a:sym typeface="Wingdings" panose="05000000000000000000" pitchFamily="2" charset="2"/>
              </a:rPr>
              <a:t>Also on </a:t>
            </a:r>
            <a:r>
              <a:rPr lang="en-US" sz="1800" dirty="0">
                <a:sym typeface="Wingdings" panose="05000000000000000000" pitchFamily="2" charset="2"/>
                <a:hlinkClick r:id="rId3"/>
              </a:rPr>
              <a:t>https://github.com/DIFFER-NL/DIV1D</a:t>
            </a:r>
            <a:r>
              <a:rPr lang="en-US" sz="1800" dirty="0">
                <a:sym typeface="Wingdings" panose="05000000000000000000" pitchFamily="2" charset="2"/>
              </a:rPr>
              <a:t>  </a:t>
            </a:r>
          </a:p>
          <a:p>
            <a:pPr marL="0" indent="0">
              <a:buNone/>
            </a:pPr>
            <a:endParaRPr lang="en-US" sz="1867" dirty="0"/>
          </a:p>
          <a:p>
            <a:pPr marL="0" indent="0">
              <a:buNone/>
            </a:pPr>
            <a:endParaRPr lang="en-US" sz="1867" dirty="0"/>
          </a:p>
        </p:txBody>
      </p:sp>
      <p:pic>
        <p:nvPicPr>
          <p:cNvPr id="12" name="Picture 11">
            <a:extLst>
              <a:ext uri="{FF2B5EF4-FFF2-40B4-BE49-F238E27FC236}">
                <a16:creationId xmlns:a16="http://schemas.microsoft.com/office/drawing/2014/main" id="{50A0FF27-3A1C-4952-8D1A-22622429FEAB}"/>
              </a:ext>
            </a:extLst>
          </p:cNvPr>
          <p:cNvPicPr>
            <a:picLocks noChangeAspect="1"/>
          </p:cNvPicPr>
          <p:nvPr/>
        </p:nvPicPr>
        <p:blipFill>
          <a:blip r:embed="rId4"/>
          <a:stretch>
            <a:fillRect/>
          </a:stretch>
        </p:blipFill>
        <p:spPr>
          <a:xfrm>
            <a:off x="4186411" y="1575132"/>
            <a:ext cx="2457929" cy="1626484"/>
          </a:xfrm>
          <a:prstGeom prst="rect">
            <a:avLst/>
          </a:prstGeom>
          <a:ln>
            <a:solidFill>
              <a:schemeClr val="tx1"/>
            </a:solidFill>
          </a:ln>
        </p:spPr>
      </p:pic>
      <p:sp>
        <p:nvSpPr>
          <p:cNvPr id="49" name="TextBox 48">
            <a:extLst>
              <a:ext uri="{FF2B5EF4-FFF2-40B4-BE49-F238E27FC236}">
                <a16:creationId xmlns:a16="http://schemas.microsoft.com/office/drawing/2014/main" id="{6C4F0F80-A7C0-453C-8195-C0C1541561E9}"/>
              </a:ext>
            </a:extLst>
          </p:cNvPr>
          <p:cNvSpPr txBox="1"/>
          <p:nvPr/>
        </p:nvSpPr>
        <p:spPr>
          <a:xfrm>
            <a:off x="8437334" y="880061"/>
            <a:ext cx="1692643" cy="379656"/>
          </a:xfrm>
          <a:prstGeom prst="rect">
            <a:avLst/>
          </a:prstGeom>
          <a:noFill/>
        </p:spPr>
        <p:txBody>
          <a:bodyPr wrap="none" rtlCol="0">
            <a:spAutoFit/>
          </a:bodyPr>
          <a:lstStyle/>
          <a:p>
            <a:r>
              <a:rPr lang="en-US" sz="1867" dirty="0"/>
              <a:t>ASTRA coupling</a:t>
            </a:r>
            <a:endParaRPr lang="nl-NL" sz="1867" dirty="0"/>
          </a:p>
        </p:txBody>
      </p:sp>
      <p:sp>
        <p:nvSpPr>
          <p:cNvPr id="50" name="TextBox 49">
            <a:extLst>
              <a:ext uri="{FF2B5EF4-FFF2-40B4-BE49-F238E27FC236}">
                <a16:creationId xmlns:a16="http://schemas.microsoft.com/office/drawing/2014/main" id="{02F5F4C8-F6B5-45D9-9FE2-F2C5C42FF487}"/>
              </a:ext>
            </a:extLst>
          </p:cNvPr>
          <p:cNvSpPr txBox="1"/>
          <p:nvPr/>
        </p:nvSpPr>
        <p:spPr>
          <a:xfrm>
            <a:off x="4433392" y="1189209"/>
            <a:ext cx="1162369" cy="379656"/>
          </a:xfrm>
          <a:prstGeom prst="rect">
            <a:avLst/>
          </a:prstGeom>
          <a:noFill/>
        </p:spPr>
        <p:txBody>
          <a:bodyPr wrap="none" rtlCol="0">
            <a:spAutoFit/>
          </a:bodyPr>
          <a:lstStyle/>
          <a:p>
            <a:r>
              <a:rPr lang="en-US" sz="1867" dirty="0"/>
              <a:t>Geometry</a:t>
            </a:r>
            <a:endParaRPr lang="nl-NL" sz="1867" dirty="0"/>
          </a:p>
        </p:txBody>
      </p:sp>
      <p:grpSp>
        <p:nvGrpSpPr>
          <p:cNvPr id="2" name="Groupe 1">
            <a:extLst>
              <a:ext uri="{FF2B5EF4-FFF2-40B4-BE49-F238E27FC236}">
                <a16:creationId xmlns:a16="http://schemas.microsoft.com/office/drawing/2014/main" id="{5A2EFDCC-2EA3-42CD-8B8D-B98E28F4D02B}"/>
              </a:ext>
            </a:extLst>
          </p:cNvPr>
          <p:cNvGrpSpPr/>
          <p:nvPr/>
        </p:nvGrpSpPr>
        <p:grpSpPr>
          <a:xfrm>
            <a:off x="6776625" y="1242230"/>
            <a:ext cx="5202015" cy="2292287"/>
            <a:chOff x="5281080" y="3541585"/>
            <a:chExt cx="3004873" cy="969884"/>
          </a:xfrm>
        </p:grpSpPr>
        <p:pic>
          <p:nvPicPr>
            <p:cNvPr id="14" name="Picture 13">
              <a:extLst>
                <a:ext uri="{FF2B5EF4-FFF2-40B4-BE49-F238E27FC236}">
                  <a16:creationId xmlns:a16="http://schemas.microsoft.com/office/drawing/2014/main" id="{614C75D9-4515-4289-A240-9720322DFD70}"/>
                </a:ext>
              </a:extLst>
            </p:cNvPr>
            <p:cNvPicPr>
              <a:picLocks noChangeAspect="1"/>
            </p:cNvPicPr>
            <p:nvPr/>
          </p:nvPicPr>
          <p:blipFill>
            <a:blip r:embed="rId5"/>
            <a:stretch>
              <a:fillRect/>
            </a:stretch>
          </p:blipFill>
          <p:spPr>
            <a:xfrm>
              <a:off x="5281080" y="3541586"/>
              <a:ext cx="3004873" cy="969883"/>
            </a:xfrm>
            <a:prstGeom prst="rect">
              <a:avLst/>
            </a:prstGeom>
            <a:ln>
              <a:solidFill>
                <a:schemeClr val="tx1"/>
              </a:solidFill>
            </a:ln>
          </p:spPr>
        </p:pic>
        <p:pic>
          <p:nvPicPr>
            <p:cNvPr id="66" name="Picture 65">
              <a:extLst>
                <a:ext uri="{FF2B5EF4-FFF2-40B4-BE49-F238E27FC236}">
                  <a16:creationId xmlns:a16="http://schemas.microsoft.com/office/drawing/2014/main" id="{8A4DF424-86DF-4268-9DF7-A71E78834226}"/>
                </a:ext>
              </a:extLst>
            </p:cNvPr>
            <p:cNvPicPr>
              <a:picLocks noChangeAspect="1"/>
            </p:cNvPicPr>
            <p:nvPr/>
          </p:nvPicPr>
          <p:blipFill>
            <a:blip r:embed="rId6"/>
            <a:stretch>
              <a:fillRect/>
            </a:stretch>
          </p:blipFill>
          <p:spPr>
            <a:xfrm>
              <a:off x="7824001" y="3541585"/>
              <a:ext cx="333168" cy="300397"/>
            </a:xfrm>
            <a:prstGeom prst="rect">
              <a:avLst/>
            </a:prstGeom>
          </p:spPr>
        </p:pic>
      </p:grpSp>
      <p:sp>
        <p:nvSpPr>
          <p:cNvPr id="16" name="Espace réservé du pied de page 3">
            <a:extLst>
              <a:ext uri="{FF2B5EF4-FFF2-40B4-BE49-F238E27FC236}">
                <a16:creationId xmlns:a16="http://schemas.microsoft.com/office/drawing/2014/main" id="{F22687C2-550D-4823-A14B-C03DD97F0735}"/>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
        <p:nvSpPr>
          <p:cNvPr id="17" name="Espace réservé du numéro de diapositive 4">
            <a:extLst>
              <a:ext uri="{FF2B5EF4-FFF2-40B4-BE49-F238E27FC236}">
                <a16:creationId xmlns:a16="http://schemas.microsoft.com/office/drawing/2014/main" id="{19592958-F45B-4068-B5A2-F96B642C4397}"/>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11</a:t>
            </a:fld>
            <a:endParaRPr lang="en-GB" dirty="0">
              <a:solidFill>
                <a:prstClr val="white"/>
              </a:solidFill>
            </a:endParaRPr>
          </a:p>
        </p:txBody>
      </p:sp>
    </p:spTree>
    <p:extLst>
      <p:ext uri="{BB962C8B-B14F-4D97-AF65-F5344CB8AC3E}">
        <p14:creationId xmlns:p14="http://schemas.microsoft.com/office/powerpoint/2010/main" val="261261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B23A9-5DE1-A32B-C437-BC60A4EE2168}"/>
              </a:ext>
            </a:extLst>
          </p:cNvPr>
          <p:cNvSpPr>
            <a:spLocks noGrp="1"/>
          </p:cNvSpPr>
          <p:nvPr>
            <p:ph type="title"/>
          </p:nvPr>
        </p:nvSpPr>
        <p:spPr>
          <a:xfrm>
            <a:off x="932220" y="50851"/>
            <a:ext cx="5707765" cy="922937"/>
          </a:xfrm>
        </p:spPr>
        <p:txBody>
          <a:bodyPr/>
          <a:lstStyle/>
          <a:p>
            <a:r>
              <a:rPr lang="en-US" dirty="0"/>
              <a:t>Task 2: MHD-reduced model based on Neural Networks</a:t>
            </a:r>
            <a:endParaRPr lang="en-150" dirty="0"/>
          </a:p>
        </p:txBody>
      </p:sp>
      <p:sp>
        <p:nvSpPr>
          <p:cNvPr id="5" name="Slide Number Placeholder 4">
            <a:extLst>
              <a:ext uri="{FF2B5EF4-FFF2-40B4-BE49-F238E27FC236}">
                <a16:creationId xmlns:a16="http://schemas.microsoft.com/office/drawing/2014/main" id="{7EF1C7B2-F044-6272-D760-055C4B2951C0}"/>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8EBCF1B-E2DF-FAD8-76FB-0A43472FC5E5}"/>
                  </a:ext>
                </a:extLst>
              </p:cNvPr>
              <p:cNvSpPr>
                <a:spLocks noGrp="1"/>
              </p:cNvSpPr>
              <p:nvPr>
                <p:ph idx="1"/>
              </p:nvPr>
            </p:nvSpPr>
            <p:spPr>
              <a:xfrm>
                <a:off x="609600" y="836713"/>
                <a:ext cx="5707816" cy="4164534"/>
              </a:xfrm>
            </p:spPr>
            <p:txBody>
              <a:bodyPr>
                <a:normAutofit lnSpcReduction="10000"/>
              </a:bodyPr>
              <a:lstStyle/>
              <a:p>
                <a:r>
                  <a:rPr lang="en-US" dirty="0"/>
                  <a:t>Estimate n=1 no-wall limit and external kink growth rate for real time applications</a:t>
                </a:r>
              </a:p>
              <a:p>
                <a:r>
                  <a:rPr lang="en-US" dirty="0"/>
                  <a:t>Multi-machine database of equilibria:</a:t>
                </a:r>
              </a:p>
              <a:p>
                <a:pPr lvl="1"/>
                <a:r>
                  <a:rPr lang="en-US" dirty="0"/>
                  <a:t>AUG, TCV, DTT, VNS, DEMO, JET, JT-60SA, …</a:t>
                </a:r>
              </a:p>
              <a:p>
                <a:r>
                  <a:rPr lang="en-US" dirty="0"/>
                  <a:t>Additional parametric equilibria generated varying </a:t>
                </a:r>
                <a:r>
                  <a:rPr lang="el-GR" dirty="0"/>
                  <a:t>δ</a:t>
                </a:r>
                <a:r>
                  <a:rPr lang="en-US" dirty="0"/>
                  <a:t> and </a:t>
                </a:r>
                <a:r>
                  <a:rPr lang="el-GR" dirty="0"/>
                  <a:t>κ</a:t>
                </a:r>
                <a:endParaRPr lang="en-US" dirty="0"/>
              </a:p>
              <a:p>
                <a:r>
                  <a:rPr lang="en-US" dirty="0"/>
                  <a:t>Pressure profile amplitude (and thus </a:t>
                </a:r>
                <a14:m>
                  <m:oMath xmlns:m="http://schemas.openxmlformats.org/officeDocument/2006/math">
                    <m:r>
                      <a:rPr lang="en-US" i="1">
                        <a:latin typeface="Cambria Math" panose="02040503050406030204" pitchFamily="18" charset="0"/>
                      </a:rPr>
                      <m:t>𝛽</m:t>
                    </m:r>
                  </m:oMath>
                </a14:m>
                <a:r>
                  <a:rPr lang="en-US" dirty="0"/>
                  <a:t>) is scanned to find stability limit</a:t>
                </a:r>
              </a:p>
              <a:p>
                <a:pPr lvl="1"/>
                <a:r>
                  <a:rPr lang="en-US" dirty="0"/>
                  <a:t>Simple assumptions on profiles: uniform density and no rotation</a:t>
                </a:r>
              </a:p>
              <a:p>
                <a:pPr lvl="1"/>
                <a:r>
                  <a:rPr lang="en-US" dirty="0"/>
                  <a:t>Extract </a:t>
                </a:r>
                <a14:m>
                  <m:oMath xmlns:m="http://schemas.openxmlformats.org/officeDocument/2006/math">
                    <m:r>
                      <a:rPr lang="en-US" i="1">
                        <a:latin typeface="Cambria Math" panose="02040503050406030204" pitchFamily="18" charset="0"/>
                      </a:rPr>
                      <m:t>𝛽</m:t>
                    </m:r>
                  </m:oMath>
                </a14:m>
                <a:r>
                  <a:rPr lang="en-US" dirty="0"/>
                  <a:t> limit via (extra-)interpolation at “stability” threshold of 10</a:t>
                </a:r>
                <a:r>
                  <a:rPr lang="en-US" baseline="30000" dirty="0"/>
                  <a:t>-4</a:t>
                </a:r>
              </a:p>
              <a:p>
                <a:pPr lvl="1"/>
                <a:endParaRPr lang="en-US" dirty="0"/>
              </a:p>
              <a:p>
                <a:pPr lvl="1"/>
                <a:endParaRPr lang="en-US" dirty="0"/>
              </a:p>
              <a:p>
                <a:pPr marL="0" indent="0">
                  <a:buNone/>
                </a:pPr>
                <a:endParaRPr lang="en-US" dirty="0"/>
              </a:p>
            </p:txBody>
          </p:sp>
        </mc:Choice>
        <mc:Fallback xmlns="">
          <p:sp>
            <p:nvSpPr>
              <p:cNvPr id="6" name="Content Placeholder 2">
                <a:extLst>
                  <a:ext uri="{FF2B5EF4-FFF2-40B4-BE49-F238E27FC236}">
                    <a16:creationId xmlns:a16="http://schemas.microsoft.com/office/drawing/2014/main" id="{88EBCF1B-E2DF-FAD8-76FB-0A43472FC5E5}"/>
                  </a:ext>
                </a:extLst>
              </p:cNvPr>
              <p:cNvSpPr>
                <a:spLocks noGrp="1" noRot="1" noChangeAspect="1" noMove="1" noResize="1" noEditPoints="1" noAdjustHandles="1" noChangeArrowheads="1" noChangeShapeType="1" noTextEdit="1"/>
              </p:cNvSpPr>
              <p:nvPr>
                <p:ph idx="1"/>
              </p:nvPr>
            </p:nvSpPr>
            <p:spPr>
              <a:xfrm>
                <a:off x="609600" y="836713"/>
                <a:ext cx="5707816" cy="4164534"/>
              </a:xfrm>
              <a:blipFill>
                <a:blip r:embed="rId2"/>
                <a:stretch>
                  <a:fillRect l="-1389" t="-2050" r="-2671"/>
                </a:stretch>
              </a:blipFill>
            </p:spPr>
            <p:txBody>
              <a:bodyPr/>
              <a:lstStyle/>
              <a:p>
                <a:r>
                  <a:rPr lang="fr-FR">
                    <a:noFill/>
                  </a:rPr>
                  <a:t> </a:t>
                </a:r>
              </a:p>
            </p:txBody>
          </p:sp>
        </mc:Fallback>
      </mc:AlternateContent>
      <p:grpSp>
        <p:nvGrpSpPr>
          <p:cNvPr id="36" name="Group 35">
            <a:extLst>
              <a:ext uri="{FF2B5EF4-FFF2-40B4-BE49-F238E27FC236}">
                <a16:creationId xmlns:a16="http://schemas.microsoft.com/office/drawing/2014/main" id="{53E66294-64B9-0E6E-1B46-1F4C0F910944}"/>
              </a:ext>
            </a:extLst>
          </p:cNvPr>
          <p:cNvGrpSpPr/>
          <p:nvPr/>
        </p:nvGrpSpPr>
        <p:grpSpPr>
          <a:xfrm>
            <a:off x="650606" y="5121653"/>
            <a:ext cx="5126226" cy="1019943"/>
            <a:chOff x="6343286" y="2209561"/>
            <a:chExt cx="5126226" cy="1019943"/>
          </a:xfrm>
        </p:grpSpPr>
        <p:sp>
          <p:nvSpPr>
            <p:cNvPr id="24" name="Rectangle 23">
              <a:extLst>
                <a:ext uri="{FF2B5EF4-FFF2-40B4-BE49-F238E27FC236}">
                  <a16:creationId xmlns:a16="http://schemas.microsoft.com/office/drawing/2014/main" id="{E67C4A80-2375-F35E-0BC8-AF87B62A9801}"/>
                </a:ext>
              </a:extLst>
            </p:cNvPr>
            <p:cNvSpPr/>
            <p:nvPr/>
          </p:nvSpPr>
          <p:spPr>
            <a:xfrm>
              <a:off x="6343286" y="2334732"/>
              <a:ext cx="1257248" cy="547755"/>
            </a:xfrm>
            <a:prstGeom prst="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CHEASE</a:t>
              </a:r>
            </a:p>
          </p:txBody>
        </p:sp>
        <p:sp>
          <p:nvSpPr>
            <p:cNvPr id="25" name="Rectangle 24">
              <a:extLst>
                <a:ext uri="{FF2B5EF4-FFF2-40B4-BE49-F238E27FC236}">
                  <a16:creationId xmlns:a16="http://schemas.microsoft.com/office/drawing/2014/main" id="{2E7752CC-F1C4-1D2F-B909-560149EB182E}"/>
                </a:ext>
              </a:extLst>
            </p:cNvPr>
            <p:cNvSpPr/>
            <p:nvPr/>
          </p:nvSpPr>
          <p:spPr>
            <a:xfrm>
              <a:off x="8013853" y="2213790"/>
              <a:ext cx="1147875" cy="781100"/>
            </a:xfrm>
            <a:prstGeom prst="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MARS-F</a:t>
              </a:r>
            </a:p>
          </p:txBody>
        </p:sp>
        <p:cxnSp>
          <p:nvCxnSpPr>
            <p:cNvPr id="26" name="Straight Arrow Connector 25">
              <a:extLst>
                <a:ext uri="{FF2B5EF4-FFF2-40B4-BE49-F238E27FC236}">
                  <a16:creationId xmlns:a16="http://schemas.microsoft.com/office/drawing/2014/main" id="{93C7F881-00EE-1E19-9A22-DD53B9AF3E69}"/>
                </a:ext>
              </a:extLst>
            </p:cNvPr>
            <p:cNvCxnSpPr>
              <a:stCxn id="24" idx="3"/>
              <a:endCxn id="25" idx="1"/>
            </p:cNvCxnSpPr>
            <p:nvPr/>
          </p:nvCxnSpPr>
          <p:spPr>
            <a:xfrm flipV="1">
              <a:off x="7600534" y="2604340"/>
              <a:ext cx="413319" cy="427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D7F5772-DEC2-7C4A-BFE0-7E9E947F5424}"/>
                </a:ext>
              </a:extLst>
            </p:cNvPr>
            <p:cNvCxnSpPr>
              <a:cxnSpLocks/>
            </p:cNvCxnSpPr>
            <p:nvPr/>
          </p:nvCxnSpPr>
          <p:spPr>
            <a:xfrm flipV="1">
              <a:off x="9195891" y="2605751"/>
              <a:ext cx="565785" cy="28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AFD88E7-A560-08C0-409B-31A78ED3BD5F}"/>
                </a:ext>
              </a:extLst>
            </p:cNvPr>
            <p:cNvSpPr/>
            <p:nvPr/>
          </p:nvSpPr>
          <p:spPr>
            <a:xfrm>
              <a:off x="9761675" y="2209561"/>
              <a:ext cx="502659" cy="325909"/>
            </a:xfrm>
            <a:prstGeom prst="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1350" dirty="0"/>
                <a:t>γτ</a:t>
              </a:r>
              <a:r>
                <a:rPr lang="en-US" sz="1350" baseline="-25000" dirty="0"/>
                <a:t>A</a:t>
              </a:r>
              <a:r>
                <a:rPr lang="en-US" sz="1350" baseline="30000" dirty="0"/>
                <a:t>1</a:t>
              </a:r>
            </a:p>
          </p:txBody>
        </p:sp>
        <p:cxnSp>
          <p:nvCxnSpPr>
            <p:cNvPr id="29" name="Elbow Connector 12">
              <a:extLst>
                <a:ext uri="{FF2B5EF4-FFF2-40B4-BE49-F238E27FC236}">
                  <a16:creationId xmlns:a16="http://schemas.microsoft.com/office/drawing/2014/main" id="{68EE8033-3CEF-ACEB-B330-3AE32CF5BB10}"/>
                </a:ext>
              </a:extLst>
            </p:cNvPr>
            <p:cNvCxnSpPr>
              <a:stCxn id="25" idx="2"/>
              <a:endCxn id="24" idx="2"/>
            </p:cNvCxnSpPr>
            <p:nvPr/>
          </p:nvCxnSpPr>
          <p:spPr>
            <a:xfrm rot="5400000" flipH="1">
              <a:off x="7723649" y="2130749"/>
              <a:ext cx="112403" cy="1615881"/>
            </a:xfrm>
            <a:prstGeom prst="bentConnector3">
              <a:avLst>
                <a:gd name="adj1" fmla="val -203375"/>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EEC4BA5-472A-B382-5B66-F416AD5A2A9F}"/>
                </a:ext>
              </a:extLst>
            </p:cNvPr>
            <p:cNvSpPr/>
            <p:nvPr/>
          </p:nvSpPr>
          <p:spPr>
            <a:xfrm>
              <a:off x="9761675" y="2556578"/>
              <a:ext cx="502659" cy="325909"/>
            </a:xfrm>
            <a:prstGeom prst="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1350" dirty="0"/>
                <a:t>γτ</a:t>
              </a:r>
              <a:r>
                <a:rPr lang="en-US" sz="1350" baseline="-25000" dirty="0"/>
                <a:t>A</a:t>
              </a:r>
              <a:r>
                <a:rPr lang="en-US" sz="1350" baseline="30000" dirty="0"/>
                <a:t>2</a:t>
              </a:r>
            </a:p>
          </p:txBody>
        </p:sp>
        <p:sp>
          <p:nvSpPr>
            <p:cNvPr id="31" name="Rectangle 30">
              <a:extLst>
                <a:ext uri="{FF2B5EF4-FFF2-40B4-BE49-F238E27FC236}">
                  <a16:creationId xmlns:a16="http://schemas.microsoft.com/office/drawing/2014/main" id="{093BEF2D-FEC7-7778-7F4E-FC47BC8B60EA}"/>
                </a:ext>
              </a:extLst>
            </p:cNvPr>
            <p:cNvSpPr/>
            <p:nvPr/>
          </p:nvSpPr>
          <p:spPr>
            <a:xfrm>
              <a:off x="9761674" y="2903595"/>
              <a:ext cx="502659" cy="325909"/>
            </a:xfrm>
            <a:prstGeom prst="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l-GR" sz="1350" dirty="0"/>
                <a:t>γτ</a:t>
              </a:r>
              <a:r>
                <a:rPr lang="en-US" sz="1350" baseline="-25000" dirty="0"/>
                <a:t>A</a:t>
              </a:r>
              <a:r>
                <a:rPr lang="en-US" sz="1350" baseline="30000" dirty="0"/>
                <a:t>n</a:t>
              </a:r>
            </a:p>
          </p:txBody>
        </p:sp>
        <p:cxnSp>
          <p:nvCxnSpPr>
            <p:cNvPr id="32" name="Straight Arrow Connector 31">
              <a:extLst>
                <a:ext uri="{FF2B5EF4-FFF2-40B4-BE49-F238E27FC236}">
                  <a16:creationId xmlns:a16="http://schemas.microsoft.com/office/drawing/2014/main" id="{D0B9D5C5-A7C7-A464-8F94-7B8CC9669C83}"/>
                </a:ext>
              </a:extLst>
            </p:cNvPr>
            <p:cNvCxnSpPr>
              <a:cxnSpLocks/>
            </p:cNvCxnSpPr>
            <p:nvPr/>
          </p:nvCxnSpPr>
          <p:spPr>
            <a:xfrm flipV="1">
              <a:off x="10264333" y="2594363"/>
              <a:ext cx="565785" cy="28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CCA2C34-6F26-607B-81C1-35E05CDBF3DB}"/>
                </a:ext>
              </a:extLst>
            </p:cNvPr>
            <p:cNvSpPr/>
            <p:nvPr/>
          </p:nvSpPr>
          <p:spPr>
            <a:xfrm>
              <a:off x="10830118" y="2291505"/>
              <a:ext cx="639394" cy="538951"/>
            </a:xfrm>
            <a:prstGeom prst="rect">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β limit</a:t>
              </a:r>
            </a:p>
          </p:txBody>
        </p:sp>
      </p:grpSp>
      <p:grpSp>
        <p:nvGrpSpPr>
          <p:cNvPr id="42" name="Group 41">
            <a:extLst>
              <a:ext uri="{FF2B5EF4-FFF2-40B4-BE49-F238E27FC236}">
                <a16:creationId xmlns:a16="http://schemas.microsoft.com/office/drawing/2014/main" id="{B57FF939-ED4D-C9FE-2072-6E0941DB250C}"/>
              </a:ext>
            </a:extLst>
          </p:cNvPr>
          <p:cNvGrpSpPr/>
          <p:nvPr/>
        </p:nvGrpSpPr>
        <p:grpSpPr>
          <a:xfrm>
            <a:off x="6691197" y="187128"/>
            <a:ext cx="4891203" cy="3088737"/>
            <a:chOff x="5179936" y="1101434"/>
            <a:chExt cx="6915887" cy="4462417"/>
          </a:xfrm>
        </p:grpSpPr>
        <p:pic>
          <p:nvPicPr>
            <p:cNvPr id="39" name="Picture 38" descr="A graph showing a diagram of a spiral&#10;&#10;AI-generated content may be incorrect.">
              <a:extLst>
                <a:ext uri="{FF2B5EF4-FFF2-40B4-BE49-F238E27FC236}">
                  <a16:creationId xmlns:a16="http://schemas.microsoft.com/office/drawing/2014/main" id="{92BD62A9-7D37-603E-78B0-7020A8A379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79936" y="1101435"/>
              <a:ext cx="2579510" cy="4462415"/>
            </a:xfrm>
            <a:prstGeom prst="rect">
              <a:avLst/>
            </a:prstGeom>
          </p:spPr>
        </p:pic>
        <p:pic>
          <p:nvPicPr>
            <p:cNvPr id="40" name="Picture 39" descr="A graph showing pressure profiles&#10;&#10;AI-generated content may be incorrect.">
              <a:extLst>
                <a:ext uri="{FF2B5EF4-FFF2-40B4-BE49-F238E27FC236}">
                  <a16:creationId xmlns:a16="http://schemas.microsoft.com/office/drawing/2014/main" id="{CDAF238F-549F-BA89-7092-78F3129FD11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59445" y="1101434"/>
              <a:ext cx="4336378" cy="2167665"/>
            </a:xfrm>
            <a:prstGeom prst="rect">
              <a:avLst/>
            </a:prstGeom>
          </p:spPr>
        </p:pic>
        <p:pic>
          <p:nvPicPr>
            <p:cNvPr id="41" name="Picture 40" descr="A graph of a safety factor profile&#10;&#10;AI-generated content may be incorrect.">
              <a:extLst>
                <a:ext uri="{FF2B5EF4-FFF2-40B4-BE49-F238E27FC236}">
                  <a16:creationId xmlns:a16="http://schemas.microsoft.com/office/drawing/2014/main" id="{5A17F582-0E67-35F9-A0AE-12B096C0573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59445" y="3269100"/>
              <a:ext cx="4284191" cy="2294751"/>
            </a:xfrm>
            <a:prstGeom prst="rect">
              <a:avLst/>
            </a:prstGeom>
          </p:spPr>
        </p:pic>
      </p:grpSp>
      <p:pic>
        <p:nvPicPr>
          <p:cNvPr id="43" name="Picture 42">
            <a:extLst>
              <a:ext uri="{FF2B5EF4-FFF2-40B4-BE49-F238E27FC236}">
                <a16:creationId xmlns:a16="http://schemas.microsoft.com/office/drawing/2014/main" id="{3D051332-C6FE-ADE5-B09E-C5C03477C68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6691197" y="3306755"/>
            <a:ext cx="5217296" cy="3201818"/>
          </a:xfrm>
          <a:prstGeom prst="rect">
            <a:avLst/>
          </a:prstGeom>
        </p:spPr>
      </p:pic>
      <p:sp>
        <p:nvSpPr>
          <p:cNvPr id="23" name="Espace réservé du pied de page 3">
            <a:extLst>
              <a:ext uri="{FF2B5EF4-FFF2-40B4-BE49-F238E27FC236}">
                <a16:creationId xmlns:a16="http://schemas.microsoft.com/office/drawing/2014/main" id="{CCAF5A1E-3295-49F8-8AD0-3BC02EB6AF3F}"/>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Tree>
    <p:extLst>
      <p:ext uri="{BB962C8B-B14F-4D97-AF65-F5344CB8AC3E}">
        <p14:creationId xmlns:p14="http://schemas.microsoft.com/office/powerpoint/2010/main" val="4048952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1196-90FB-9A8E-BAC8-FF7321706B29}"/>
              </a:ext>
            </a:extLst>
          </p:cNvPr>
          <p:cNvSpPr>
            <a:spLocks noGrp="1"/>
          </p:cNvSpPr>
          <p:nvPr>
            <p:ph type="title"/>
          </p:nvPr>
        </p:nvSpPr>
        <p:spPr/>
        <p:txBody>
          <a:bodyPr/>
          <a:lstStyle/>
          <a:p>
            <a:r>
              <a:rPr lang="en-US" dirty="0"/>
              <a:t>Example: prediction of β limit on entire discharge</a:t>
            </a:r>
            <a:endParaRPr lang="en-150" dirty="0"/>
          </a:p>
        </p:txBody>
      </p:sp>
      <p:sp>
        <p:nvSpPr>
          <p:cNvPr id="5" name="Slide Number Placeholder 4">
            <a:extLst>
              <a:ext uri="{FF2B5EF4-FFF2-40B4-BE49-F238E27FC236}">
                <a16:creationId xmlns:a16="http://schemas.microsoft.com/office/drawing/2014/main" id="{E07C3CF8-2605-DB92-7B97-DC60109C399D}"/>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
        <p:nvSpPr>
          <p:cNvPr id="3" name="TextBox 2"/>
          <p:cNvSpPr txBox="1"/>
          <p:nvPr/>
        </p:nvSpPr>
        <p:spPr>
          <a:xfrm>
            <a:off x="372717" y="983974"/>
            <a:ext cx="3081131" cy="5039139"/>
          </a:xfrm>
          <a:prstGeom prst="rect">
            <a:avLst/>
          </a:prstGeom>
          <a:noFill/>
        </p:spPr>
        <p:txBody>
          <a:bodyPr wrap="square" rtlCol="0">
            <a:normAutofit fontScale="77500" lnSpcReduction="20000"/>
          </a:bodyPr>
          <a:lstStyle/>
          <a:p>
            <a:pPr marL="457200" indent="-457200" algn="l">
              <a:buFont typeface="Arial" panose="020B0604020202020204" pitchFamily="34" charset="0"/>
              <a:buChar char="•"/>
            </a:pPr>
            <a:r>
              <a:rPr lang="en-US" sz="2800" dirty="0"/>
              <a:t>0-D model (NN) prediction strongly affected by internal inductance: this is in agreement with theory and observations but perhaps optimistic</a:t>
            </a:r>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r>
              <a:rPr lang="en-US" sz="2800" dirty="0"/>
              <a:t>1-D model </a:t>
            </a:r>
            <a:r>
              <a:rPr lang="en-US" sz="2800"/>
              <a:t>(CNN) prediction </a:t>
            </a:r>
            <a:r>
              <a:rPr lang="en-US" sz="2800" dirty="0"/>
              <a:t>uses profiles and might be more realistic</a:t>
            </a:r>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r>
              <a:rPr lang="en-US" sz="2800" dirty="0"/>
              <a:t>Result to be verified with direct stability calculation</a:t>
            </a:r>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en-US" sz="2800" dirty="0"/>
          </a:p>
        </p:txBody>
      </p:sp>
      <p:pic>
        <p:nvPicPr>
          <p:cNvPr id="8" name="Image 7">
            <a:extLst>
              <a:ext uri="{FF2B5EF4-FFF2-40B4-BE49-F238E27FC236}">
                <a16:creationId xmlns:a16="http://schemas.microsoft.com/office/drawing/2014/main" id="{370F27C6-6037-4F38-961A-B10E11489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595" y="649715"/>
            <a:ext cx="8363501" cy="5495359"/>
          </a:xfrm>
          <a:prstGeom prst="rect">
            <a:avLst/>
          </a:prstGeom>
        </p:spPr>
      </p:pic>
      <p:sp>
        <p:nvSpPr>
          <p:cNvPr id="9" name="Espace réservé du pied de page 3">
            <a:extLst>
              <a:ext uri="{FF2B5EF4-FFF2-40B4-BE49-F238E27FC236}">
                <a16:creationId xmlns:a16="http://schemas.microsoft.com/office/drawing/2014/main" id="{0F9F48C3-C6B9-4C83-A4D9-C4CEDF884AAE}"/>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Tree>
    <p:extLst>
      <p:ext uri="{BB962C8B-B14F-4D97-AF65-F5344CB8AC3E}">
        <p14:creationId xmlns:p14="http://schemas.microsoft.com/office/powerpoint/2010/main" val="1423288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3432" y="192515"/>
            <a:ext cx="10065568" cy="457200"/>
          </a:xfrm>
        </p:spPr>
        <p:txBody>
          <a:bodyPr/>
          <a:lstStyle/>
          <a:p>
            <a:r>
              <a:rPr lang="fr-FR" sz="2800" dirty="0" err="1"/>
              <a:t>Task</a:t>
            </a:r>
            <a:r>
              <a:rPr lang="fr-FR" sz="2800" dirty="0"/>
              <a:t> 2</a:t>
            </a:r>
            <a:r>
              <a:rPr lang="en-GB" sz="2800" dirty="0"/>
              <a:t>: </a:t>
            </a:r>
            <a:r>
              <a:rPr lang="fr-FR" dirty="0"/>
              <a:t>Modeling </a:t>
            </a:r>
            <a:r>
              <a:rPr lang="fr-FR" dirty="0" err="1"/>
              <a:t>neoclassical</a:t>
            </a:r>
            <a:r>
              <a:rPr lang="fr-FR" dirty="0"/>
              <a:t> </a:t>
            </a:r>
            <a:r>
              <a:rPr lang="fr-FR" dirty="0" err="1"/>
              <a:t>tearing</a:t>
            </a:r>
            <a:r>
              <a:rPr lang="fr-FR" dirty="0"/>
              <a:t> modes (</a:t>
            </a:r>
            <a:r>
              <a:rPr lang="fr-FR" dirty="0" err="1"/>
              <a:t>NTMs</a:t>
            </a:r>
            <a:r>
              <a:rPr lang="fr-FR" dirty="0"/>
              <a:t>) </a:t>
            </a:r>
            <a:r>
              <a:rPr lang="fr-FR" dirty="0" err="1"/>
              <a:t>with</a:t>
            </a:r>
            <a:r>
              <a:rPr lang="fr-FR" dirty="0"/>
              <a:t> </a:t>
            </a:r>
            <a:r>
              <a:rPr lang="fr-FR" dirty="0" err="1"/>
              <a:t>co</a:t>
            </a:r>
            <a:r>
              <a:rPr lang="fr-FR" dirty="0"/>
              <a:t>-MRE</a:t>
            </a:r>
            <a:endParaRPr lang="en-GB"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sp>
        <p:nvSpPr>
          <p:cNvPr id="7" name="Espace réservé du pied de page 3">
            <a:extLst>
              <a:ext uri="{FF2B5EF4-FFF2-40B4-BE49-F238E27FC236}">
                <a16:creationId xmlns:a16="http://schemas.microsoft.com/office/drawing/2014/main" id="{4DBBF7A0-9868-4BC0-8999-7262BA19A8BD}"/>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
        <p:nvSpPr>
          <p:cNvPr id="12" name="Content Placeholder 10">
            <a:extLst>
              <a:ext uri="{FF2B5EF4-FFF2-40B4-BE49-F238E27FC236}">
                <a16:creationId xmlns:a16="http://schemas.microsoft.com/office/drawing/2014/main" id="{E1D61364-3F75-517A-65CE-0019FA82E686}"/>
              </a:ext>
            </a:extLst>
          </p:cNvPr>
          <p:cNvSpPr txBox="1">
            <a:spLocks/>
          </p:cNvSpPr>
          <p:nvPr/>
        </p:nvSpPr>
        <p:spPr>
          <a:xfrm>
            <a:off x="544488" y="758427"/>
            <a:ext cx="10178178" cy="568863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buSzPct val="120000"/>
            </a:pPr>
            <a:r>
              <a:rPr lang="en-GB" sz="2000" b="1" dirty="0"/>
              <a:t>Modified Rutherford equation (MRE) </a:t>
            </a:r>
          </a:p>
          <a:p>
            <a:pPr lvl="1">
              <a:buSzPct val="90000"/>
              <a:buFont typeface="Courier New" panose="02070309020205020404" pitchFamily="49" charset="0"/>
              <a:buChar char="o"/>
            </a:pPr>
            <a:r>
              <a:rPr lang="en-GB" sz="1600" dirty="0"/>
              <a:t>Main physics model to analyse/predict NTM dynamics in experiments and used for RT control applications</a:t>
            </a:r>
          </a:p>
          <a:p>
            <a:pPr marL="0" indent="0">
              <a:buFont typeface="Arial" panose="020B0604020202020204" pitchFamily="34" charset="0"/>
              <a:buNone/>
            </a:pPr>
            <a:endParaRPr lang="en-GB" dirty="0"/>
          </a:p>
        </p:txBody>
      </p:sp>
      <p:pic>
        <p:nvPicPr>
          <p:cNvPr id="21" name="Picture 20">
            <a:extLst>
              <a:ext uri="{FF2B5EF4-FFF2-40B4-BE49-F238E27FC236}">
                <a16:creationId xmlns:a16="http://schemas.microsoft.com/office/drawing/2014/main" id="{39D80BE1-36AE-07C3-9B36-907793CC204B}"/>
              </a:ext>
            </a:extLst>
          </p:cNvPr>
          <p:cNvPicPr>
            <a:picLocks noChangeAspect="1"/>
          </p:cNvPicPr>
          <p:nvPr/>
        </p:nvPicPr>
        <p:blipFill>
          <a:blip r:embed="rId2"/>
          <a:stretch>
            <a:fillRect/>
          </a:stretch>
        </p:blipFill>
        <p:spPr>
          <a:xfrm>
            <a:off x="10078956" y="1639482"/>
            <a:ext cx="1993900" cy="1320800"/>
          </a:xfrm>
          <a:prstGeom prst="rect">
            <a:avLst/>
          </a:prstGeom>
        </p:spPr>
      </p:pic>
      <p:pic>
        <p:nvPicPr>
          <p:cNvPr id="23" name="Picture 22">
            <a:extLst>
              <a:ext uri="{FF2B5EF4-FFF2-40B4-BE49-F238E27FC236}">
                <a16:creationId xmlns:a16="http://schemas.microsoft.com/office/drawing/2014/main" id="{2F83CCF5-4D03-872C-315B-5FFBA7E4B197}"/>
              </a:ext>
            </a:extLst>
          </p:cNvPr>
          <p:cNvPicPr>
            <a:picLocks noChangeAspect="1"/>
          </p:cNvPicPr>
          <p:nvPr/>
        </p:nvPicPr>
        <p:blipFill>
          <a:blip r:embed="rId3"/>
          <a:stretch>
            <a:fillRect/>
          </a:stretch>
        </p:blipFill>
        <p:spPr>
          <a:xfrm>
            <a:off x="825624" y="1748194"/>
            <a:ext cx="9253332" cy="1903375"/>
          </a:xfrm>
          <a:prstGeom prst="rect">
            <a:avLst/>
          </a:prstGeom>
        </p:spPr>
      </p:pic>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A19C9CAD-6F50-937A-3FBF-146BA7DA0609}"/>
                  </a:ext>
                </a:extLst>
              </p:cNvPr>
              <p:cNvSpPr>
                <a:spLocks noGrp="1"/>
              </p:cNvSpPr>
              <p:nvPr>
                <p:ph idx="1"/>
              </p:nvPr>
            </p:nvSpPr>
            <p:spPr>
              <a:xfrm>
                <a:off x="544488" y="3501823"/>
                <a:ext cx="11103024" cy="3053947"/>
              </a:xfrm>
            </p:spPr>
            <p:txBody>
              <a:bodyPr>
                <a:normAutofit/>
              </a:bodyPr>
              <a:lstStyle/>
              <a:p>
                <a:pPr>
                  <a:buSzPct val="120000"/>
                </a:pPr>
                <a:r>
                  <a:rPr lang="en-GB" sz="2000" b="1" dirty="0"/>
                  <a:t>co-MRE </a:t>
                </a:r>
                <a:r>
                  <a:rPr lang="en-GB" sz="2000" dirty="0"/>
                  <a:t>(“comprehensive” MRE) solver  </a:t>
                </a:r>
              </a:p>
              <a:p>
                <a:pPr marL="595312" lvl="2" indent="-285750">
                  <a:lnSpc>
                    <a:spcPct val="120000"/>
                  </a:lnSpc>
                  <a:spcBef>
                    <a:spcPts val="600"/>
                  </a:spcBef>
                  <a:buSzPct val="90000"/>
                  <a:buFont typeface="Courier New" panose="02070309020205020404" pitchFamily="49" charset="0"/>
                  <a:buChar char="o"/>
                </a:pPr>
                <a:r>
                  <a:rPr lang="en-GB" dirty="0"/>
                  <a:t>Considers classical  </a:t>
                </a:r>
                <a14:m>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m:t>
                    </m:r>
                  </m:oMath>
                </a14:m>
                <a:r>
                  <a:rPr lang="en-GB" dirty="0"/>
                  <a:t> at zero and finite island width</a:t>
                </a:r>
              </a:p>
              <a:p>
                <a:pPr marL="595312" lvl="2" indent="-285750">
                  <a:lnSpc>
                    <a:spcPct val="120000"/>
                  </a:lnSpc>
                  <a:spcBef>
                    <a:spcPts val="600"/>
                  </a:spcBef>
                  <a:buSzPct val="90000"/>
                  <a:buFont typeface="Courier New" panose="02070309020205020404" pitchFamily="49" charset="0"/>
                  <a:buChar char="o"/>
                </a:pPr>
                <a:r>
                  <a:rPr lang="en-GB" dirty="0"/>
                  <a:t>Can solve in addition to width equation (</a:t>
                </a:r>
                <a:r>
                  <a:rPr lang="en-GB" dirty="0" err="1"/>
                  <a:t>dw</a:t>
                </a:r>
                <a:r>
                  <a:rPr lang="en-GB" dirty="0"/>
                  <a:t>/dt, see above) also equation for frequency evolution</a:t>
                </a:r>
              </a:p>
              <a:p>
                <a:pPr marL="595312" lvl="2" indent="-285750">
                  <a:lnSpc>
                    <a:spcPct val="120000"/>
                  </a:lnSpc>
                  <a:spcBef>
                    <a:spcPts val="600"/>
                  </a:spcBef>
                  <a:buSzPct val="90000"/>
                  <a:buFont typeface="Courier New" panose="02070309020205020404" pitchFamily="49" charset="0"/>
                  <a:buChar char="o"/>
                </a:pPr>
                <a:r>
                  <a:rPr lang="en-GB" dirty="0" err="1"/>
                  <a:t>Matlab</a:t>
                </a:r>
                <a:r>
                  <a:rPr lang="en-GB" dirty="0"/>
                  <a:t> based code</a:t>
                </a:r>
              </a:p>
              <a:p>
                <a:pPr marL="595312" lvl="2" indent="-285750">
                  <a:lnSpc>
                    <a:spcPct val="120000"/>
                  </a:lnSpc>
                  <a:spcBef>
                    <a:spcPts val="600"/>
                  </a:spcBef>
                  <a:buSzPct val="90000"/>
                  <a:buFont typeface="Courier New" panose="02070309020205020404" pitchFamily="49" charset="0"/>
                  <a:buChar char="o"/>
                </a:pPr>
                <a:r>
                  <a:rPr lang="en-GB" b="1" dirty="0"/>
                  <a:t>Has a real-time version in </a:t>
                </a:r>
                <a:r>
                  <a:rPr lang="en-GB" b="1" dirty="0" err="1"/>
                  <a:t>Matlab</a:t>
                </a:r>
                <a:r>
                  <a:rPr lang="en-GB" b="1" dirty="0"/>
                  <a:t> Simulink that is being tested on TCV for NTM control</a:t>
                </a:r>
              </a:p>
              <a:p>
                <a:pPr marL="595312" lvl="2" indent="-285750">
                  <a:lnSpc>
                    <a:spcPct val="120000"/>
                  </a:lnSpc>
                  <a:spcBef>
                    <a:spcPts val="600"/>
                  </a:spcBef>
                  <a:buSzPct val="90000"/>
                  <a:buFont typeface="Courier New" panose="02070309020205020404" pitchFamily="49" charset="0"/>
                  <a:buChar char="o"/>
                </a:pPr>
                <a:r>
                  <a:rPr lang="en-GB" b="1" dirty="0"/>
                  <a:t>Can be run from IDS inputs</a:t>
                </a:r>
              </a:p>
              <a:p>
                <a:pPr marL="595312" lvl="2" indent="-285750">
                  <a:lnSpc>
                    <a:spcPct val="120000"/>
                  </a:lnSpc>
                  <a:spcBef>
                    <a:spcPts val="600"/>
                  </a:spcBef>
                  <a:buSzPct val="90000"/>
                  <a:buFont typeface="Courier New" panose="02070309020205020404" pitchFamily="49" charset="0"/>
                  <a:buChar char="o"/>
                </a:pPr>
                <a:r>
                  <a:rPr lang="en-GB" dirty="0"/>
                  <a:t>happy to share! </a:t>
                </a:r>
                <a:r>
                  <a:rPr lang="en-GB" i="1" dirty="0">
                    <a:solidFill>
                      <a:schemeClr val="accent1">
                        <a:lumMod val="75000"/>
                      </a:schemeClr>
                    </a:solidFill>
                    <a:hlinkClick r:id="rId4"/>
                  </a:rPr>
                  <a:t>http://</a:t>
                </a:r>
                <a:r>
                  <a:rPr lang="en-GB" i="1" dirty="0" err="1">
                    <a:solidFill>
                      <a:schemeClr val="accent1">
                        <a:lumMod val="75000"/>
                      </a:schemeClr>
                    </a:solidFill>
                    <a:hlinkClick r:id="rId4"/>
                  </a:rPr>
                  <a:t>spc.epfl.ch</a:t>
                </a:r>
                <a:r>
                  <a:rPr lang="en-GB" i="1" dirty="0">
                    <a:solidFill>
                      <a:schemeClr val="accent1">
                        <a:lumMod val="75000"/>
                      </a:schemeClr>
                    </a:solidFill>
                    <a:hlinkClick r:id="rId4"/>
                  </a:rPr>
                  <a:t>/co-</a:t>
                </a:r>
                <a:r>
                  <a:rPr lang="en-GB" i="1" dirty="0" err="1">
                    <a:solidFill>
                      <a:schemeClr val="accent1">
                        <a:lumMod val="75000"/>
                      </a:schemeClr>
                    </a:solidFill>
                    <a:hlinkClick r:id="rId4"/>
                  </a:rPr>
                  <a:t>mre</a:t>
                </a:r>
                <a:r>
                  <a:rPr lang="en-GB" i="1" dirty="0">
                    <a:solidFill>
                      <a:schemeClr val="accent1">
                        <a:lumMod val="75000"/>
                      </a:schemeClr>
                    </a:solidFill>
                    <a:hlinkClick r:id="rId4"/>
                  </a:rPr>
                  <a:t> </a:t>
                </a:r>
                <a:endParaRPr lang="en-GB" dirty="0">
                  <a:solidFill>
                    <a:schemeClr val="accent1">
                      <a:lumMod val="75000"/>
                    </a:schemeClr>
                  </a:solidFill>
                </a:endParaRPr>
              </a:p>
              <a:p>
                <a:pPr lvl="1"/>
                <a:endParaRPr lang="en-GB" sz="1600" dirty="0"/>
              </a:p>
              <a:p>
                <a:pPr marL="0" indent="0">
                  <a:buNone/>
                </a:pPr>
                <a:endParaRPr lang="en-GB" dirty="0"/>
              </a:p>
            </p:txBody>
          </p:sp>
        </mc:Choice>
        <mc:Fallback xmlns="">
          <p:sp>
            <p:nvSpPr>
              <p:cNvPr id="11" name="Content Placeholder 10">
                <a:extLst>
                  <a:ext uri="{FF2B5EF4-FFF2-40B4-BE49-F238E27FC236}">
                    <a16:creationId xmlns:a16="http://schemas.microsoft.com/office/drawing/2014/main" id="{A19C9CAD-6F50-937A-3FBF-146BA7DA0609}"/>
                  </a:ext>
                </a:extLst>
              </p:cNvPr>
              <p:cNvSpPr>
                <a:spLocks noGrp="1" noRot="1" noChangeAspect="1" noMove="1" noResize="1" noEditPoints="1" noAdjustHandles="1" noChangeArrowheads="1" noChangeShapeType="1" noTextEdit="1"/>
              </p:cNvSpPr>
              <p:nvPr>
                <p:ph idx="1"/>
              </p:nvPr>
            </p:nvSpPr>
            <p:spPr>
              <a:xfrm>
                <a:off x="544488" y="3501823"/>
                <a:ext cx="11103024" cy="3053947"/>
              </a:xfrm>
              <a:blipFill>
                <a:blip r:embed="rId5"/>
                <a:stretch>
                  <a:fillRect l="-714" t="-2595"/>
                </a:stretch>
              </a:blipFill>
            </p:spPr>
            <p:txBody>
              <a:bodyPr/>
              <a:lstStyle/>
              <a:p>
                <a:r>
                  <a:rPr lang="fr-FR">
                    <a:noFill/>
                  </a:rPr>
                  <a:t> </a:t>
                </a:r>
              </a:p>
            </p:txBody>
          </p:sp>
        </mc:Fallback>
      </mc:AlternateContent>
    </p:spTree>
    <p:extLst>
      <p:ext uri="{BB962C8B-B14F-4D97-AF65-F5344CB8AC3E}">
        <p14:creationId xmlns:p14="http://schemas.microsoft.com/office/powerpoint/2010/main" val="36984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4CC7D-8463-E0C1-A810-E88DB24B0823}"/>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E272C0C8-F717-12FC-D6EC-120C517B1E2C}"/>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sp>
        <p:nvSpPr>
          <p:cNvPr id="7" name="Espace réservé du pied de page 3">
            <a:extLst>
              <a:ext uri="{FF2B5EF4-FFF2-40B4-BE49-F238E27FC236}">
                <a16:creationId xmlns:a16="http://schemas.microsoft.com/office/drawing/2014/main" id="{64BFC530-8157-AB74-6001-AF79932BABE5}"/>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
        <p:nvSpPr>
          <p:cNvPr id="18" name="TextBox 17">
            <a:extLst>
              <a:ext uri="{FF2B5EF4-FFF2-40B4-BE49-F238E27FC236}">
                <a16:creationId xmlns:a16="http://schemas.microsoft.com/office/drawing/2014/main" id="{9D0DD50A-1BA5-CFEC-0C6F-D92B5281078E}"/>
              </a:ext>
            </a:extLst>
          </p:cNvPr>
          <p:cNvSpPr txBox="1"/>
          <p:nvPr/>
        </p:nvSpPr>
        <p:spPr>
          <a:xfrm>
            <a:off x="771541" y="1536174"/>
            <a:ext cx="5640075" cy="3785652"/>
          </a:xfrm>
          <a:prstGeom prst="rect">
            <a:avLst/>
          </a:prstGeom>
          <a:noFill/>
        </p:spPr>
        <p:txBody>
          <a:bodyPr wrap="square">
            <a:spAutoFit/>
          </a:bodyPr>
          <a:lstStyle/>
          <a:p>
            <a:pPr marL="457200" lvl="0" indent="-342900" algn="l" rtl="0">
              <a:lnSpc>
                <a:spcPct val="150000"/>
              </a:lnSpc>
              <a:spcBef>
                <a:spcPts val="0"/>
              </a:spcBef>
              <a:spcAft>
                <a:spcPts val="0"/>
              </a:spcAft>
              <a:buSzPts val="1800"/>
              <a:buChar char="●"/>
            </a:pPr>
            <a:r>
              <a:rPr lang="en-GB" sz="2000" b="1" dirty="0"/>
              <a:t>Coupling with RAPTOR</a:t>
            </a:r>
            <a:r>
              <a:rPr lang="en-GB" sz="2000" dirty="0"/>
              <a:t> in testing phase</a:t>
            </a:r>
          </a:p>
          <a:p>
            <a:pPr marL="914400" lvl="1" indent="-317500" algn="l" rtl="0">
              <a:spcBef>
                <a:spcPts val="1200"/>
              </a:spcBef>
              <a:spcAft>
                <a:spcPts val="0"/>
              </a:spcAft>
              <a:buSzPts val="1400"/>
              <a:buChar char="○"/>
            </a:pPr>
            <a:r>
              <a:rPr lang="en-GB" dirty="0"/>
              <a:t>Revived the old/not up-to-date MRE model inside RAPTOR; replaced it with </a:t>
            </a:r>
            <a:r>
              <a:rPr lang="en-GB" b="1" dirty="0"/>
              <a:t>co-MRE</a:t>
            </a:r>
          </a:p>
          <a:p>
            <a:pPr marL="914400" lvl="1" indent="-317500" algn="l" rtl="0">
              <a:spcBef>
                <a:spcPts val="1200"/>
              </a:spcBef>
              <a:spcAft>
                <a:spcPts val="0"/>
              </a:spcAft>
              <a:buSzPts val="1400"/>
              <a:buChar char="○"/>
            </a:pPr>
            <a:r>
              <a:rPr lang="en-GB" dirty="0"/>
              <a:t>Each time step in RAPTOR we provide growth rate of the NTM by computing the MRE terms  </a:t>
            </a:r>
            <a:r>
              <a:rPr lang="en-GB" b="1" dirty="0"/>
              <a:t>→ modify electron heat conductivity with </a:t>
            </a:r>
          </a:p>
          <a:p>
            <a:pPr marL="1162050" lvl="1" algn="l" rtl="0">
              <a:spcAft>
                <a:spcPts val="0"/>
              </a:spcAft>
              <a:buSzPts val="1400"/>
            </a:pPr>
            <a:r>
              <a:rPr lang="en-GB" b="1" dirty="0"/>
              <a:t>Gaussian perturbation prop. to island width</a:t>
            </a:r>
          </a:p>
          <a:p>
            <a:pPr marL="892175" lvl="1" indent="-295275" algn="l" rtl="0">
              <a:spcBef>
                <a:spcPts val="1200"/>
              </a:spcBef>
              <a:spcAft>
                <a:spcPts val="0"/>
              </a:spcAft>
              <a:buSzPts val="1400"/>
              <a:buChar char="○"/>
            </a:pPr>
            <a:r>
              <a:rPr lang="en-GB" dirty="0"/>
              <a:t>Tested on constant equilibrium, n</a:t>
            </a:r>
            <a:r>
              <a:rPr lang="en-GB" baseline="-25000" dirty="0"/>
              <a:t>e</a:t>
            </a:r>
            <a:r>
              <a:rPr lang="en-GB" dirty="0"/>
              <a:t> profile, etc. based on TCV discharge                                           → only evolve current density and </a:t>
            </a:r>
            <a:r>
              <a:rPr lang="en-GB" dirty="0" err="1"/>
              <a:t>T</a:t>
            </a:r>
            <a:r>
              <a:rPr lang="en-GB" baseline="-25000" dirty="0" err="1"/>
              <a:t>e</a:t>
            </a:r>
            <a:r>
              <a:rPr lang="en-GB" baseline="-25000" dirty="0"/>
              <a:t> </a:t>
            </a:r>
            <a:r>
              <a:rPr lang="en-GB" dirty="0"/>
              <a:t>with</a:t>
            </a:r>
          </a:p>
          <a:p>
            <a:pPr marL="1162050" lvl="1" algn="l" rtl="0">
              <a:spcAft>
                <a:spcPts val="0"/>
              </a:spcAft>
              <a:buSzPts val="1400"/>
            </a:pPr>
            <a:r>
              <a:rPr lang="en-GB" dirty="0"/>
              <a:t>different EC powers and deposition locations</a:t>
            </a:r>
          </a:p>
        </p:txBody>
      </p:sp>
      <p:grpSp>
        <p:nvGrpSpPr>
          <p:cNvPr id="26" name="Group 25">
            <a:extLst>
              <a:ext uri="{FF2B5EF4-FFF2-40B4-BE49-F238E27FC236}">
                <a16:creationId xmlns:a16="http://schemas.microsoft.com/office/drawing/2014/main" id="{9D773855-AFB4-5868-E6C5-FD6C54C38E46}"/>
              </a:ext>
            </a:extLst>
          </p:cNvPr>
          <p:cNvGrpSpPr/>
          <p:nvPr/>
        </p:nvGrpSpPr>
        <p:grpSpPr>
          <a:xfrm>
            <a:off x="6583134" y="370114"/>
            <a:ext cx="5433882" cy="5998030"/>
            <a:chOff x="6583134" y="370114"/>
            <a:chExt cx="5433882" cy="5998030"/>
          </a:xfrm>
        </p:grpSpPr>
        <p:grpSp>
          <p:nvGrpSpPr>
            <p:cNvPr id="22" name="Group 21">
              <a:extLst>
                <a:ext uri="{FF2B5EF4-FFF2-40B4-BE49-F238E27FC236}">
                  <a16:creationId xmlns:a16="http://schemas.microsoft.com/office/drawing/2014/main" id="{DB2087B3-A0E6-37C2-2B53-29E03B744894}"/>
                </a:ext>
              </a:extLst>
            </p:cNvPr>
            <p:cNvGrpSpPr/>
            <p:nvPr/>
          </p:nvGrpSpPr>
          <p:grpSpPr>
            <a:xfrm>
              <a:off x="6583134" y="370114"/>
              <a:ext cx="5433882" cy="5998030"/>
              <a:chOff x="6526835" y="467827"/>
              <a:chExt cx="5190934" cy="5791606"/>
            </a:xfrm>
          </p:grpSpPr>
          <p:grpSp>
            <p:nvGrpSpPr>
              <p:cNvPr id="3" name="Google Shape;68;p15">
                <a:extLst>
                  <a:ext uri="{FF2B5EF4-FFF2-40B4-BE49-F238E27FC236}">
                    <a16:creationId xmlns:a16="http://schemas.microsoft.com/office/drawing/2014/main" id="{A5AEB27A-940E-721A-E159-AD0F21FAF82F}"/>
                  </a:ext>
                </a:extLst>
              </p:cNvPr>
              <p:cNvGrpSpPr/>
              <p:nvPr/>
            </p:nvGrpSpPr>
            <p:grpSpPr>
              <a:xfrm>
                <a:off x="6955758" y="467827"/>
                <a:ext cx="4762011" cy="5791606"/>
                <a:chOff x="5265684" y="265592"/>
                <a:chExt cx="4007113" cy="4666576"/>
              </a:xfrm>
            </p:grpSpPr>
            <p:grpSp>
              <p:nvGrpSpPr>
                <p:cNvPr id="4" name="Google Shape;69;p15">
                  <a:extLst>
                    <a:ext uri="{FF2B5EF4-FFF2-40B4-BE49-F238E27FC236}">
                      <a16:creationId xmlns:a16="http://schemas.microsoft.com/office/drawing/2014/main" id="{CE94BAE6-BA25-210A-E3CE-D05D08D5F633}"/>
                    </a:ext>
                  </a:extLst>
                </p:cNvPr>
                <p:cNvGrpSpPr/>
                <p:nvPr/>
              </p:nvGrpSpPr>
              <p:grpSpPr>
                <a:xfrm>
                  <a:off x="5265684" y="265592"/>
                  <a:ext cx="4007113" cy="4666576"/>
                  <a:chOff x="5265684" y="265592"/>
                  <a:chExt cx="4007113" cy="4666576"/>
                </a:xfrm>
              </p:grpSpPr>
              <p:grpSp>
                <p:nvGrpSpPr>
                  <p:cNvPr id="8" name="Google Shape;70;p15">
                    <a:extLst>
                      <a:ext uri="{FF2B5EF4-FFF2-40B4-BE49-F238E27FC236}">
                        <a16:creationId xmlns:a16="http://schemas.microsoft.com/office/drawing/2014/main" id="{D26D3D89-B588-BCA7-70A3-D7A72A279F39}"/>
                      </a:ext>
                    </a:extLst>
                  </p:cNvPr>
                  <p:cNvGrpSpPr/>
                  <p:nvPr/>
                </p:nvGrpSpPr>
                <p:grpSpPr>
                  <a:xfrm>
                    <a:off x="5265684" y="265592"/>
                    <a:ext cx="4007113" cy="4666576"/>
                    <a:chOff x="5773823" y="835851"/>
                    <a:chExt cx="3301024" cy="3844284"/>
                  </a:xfrm>
                </p:grpSpPr>
                <p:pic>
                  <p:nvPicPr>
                    <p:cNvPr id="10" name="Google Shape;71;p15" title="plot_cont_equil_raptor_co_mre.jpg">
                      <a:extLst>
                        <a:ext uri="{FF2B5EF4-FFF2-40B4-BE49-F238E27FC236}">
                          <a16:creationId xmlns:a16="http://schemas.microsoft.com/office/drawing/2014/main" id="{0887C3D5-248E-3EB4-2092-ED2AEB46AAC8}"/>
                        </a:ext>
                      </a:extLst>
                    </p:cNvPr>
                    <p:cNvPicPr preferRelativeResize="0"/>
                    <p:nvPr/>
                  </p:nvPicPr>
                  <p:blipFill>
                    <a:blip r:embed="rId2">
                      <a:alphaModFix/>
                    </a:blip>
                    <a:srcRect b="3138"/>
                    <a:stretch>
                      <a:fillRect/>
                    </a:stretch>
                  </p:blipFill>
                  <p:spPr>
                    <a:xfrm>
                      <a:off x="5773823" y="835851"/>
                      <a:ext cx="3301024" cy="3844284"/>
                    </a:xfrm>
                    <a:prstGeom prst="rect">
                      <a:avLst/>
                    </a:prstGeom>
                    <a:noFill/>
                    <a:ln>
                      <a:noFill/>
                    </a:ln>
                  </p:spPr>
                </p:pic>
                <p:sp>
                  <p:nvSpPr>
                    <p:cNvPr id="13" name="Google Shape;72;p15">
                      <a:extLst>
                        <a:ext uri="{FF2B5EF4-FFF2-40B4-BE49-F238E27FC236}">
                          <a16:creationId xmlns:a16="http://schemas.microsoft.com/office/drawing/2014/main" id="{73DC5C6C-4049-E554-F66B-A453B6441F79}"/>
                        </a:ext>
                      </a:extLst>
                    </p:cNvPr>
                    <p:cNvSpPr txBox="1"/>
                    <p:nvPr/>
                  </p:nvSpPr>
                  <p:spPr>
                    <a:xfrm rot="16200000">
                      <a:off x="6665951" y="2203143"/>
                      <a:ext cx="728100" cy="282300"/>
                    </a:xfrm>
                    <a:prstGeom prst="rect">
                      <a:avLst/>
                    </a:prstGeom>
                    <a:noFill/>
                    <a:ln>
                      <a:noFill/>
                    </a:ln>
                  </p:spPr>
                  <p:txBody>
                    <a:bodyPr spcFirstLastPara="1" wrap="square" lIns="110975" tIns="110975" rIns="110975" bIns="110975" anchor="t" anchorCtr="0">
                      <a:noAutofit/>
                    </a:bodyPr>
                    <a:lstStyle/>
                    <a:p>
                      <a:pPr marL="0" lvl="0" indent="0" algn="l" rtl="0">
                        <a:spcBef>
                          <a:spcPts val="0"/>
                        </a:spcBef>
                        <a:spcAft>
                          <a:spcPts val="0"/>
                        </a:spcAft>
                        <a:buNone/>
                      </a:pPr>
                      <a:r>
                        <a:rPr lang="fr" sz="1092" dirty="0" err="1">
                          <a:solidFill>
                            <a:srgbClr val="070707"/>
                          </a:solidFill>
                        </a:rPr>
                        <a:t>seed</a:t>
                      </a:r>
                      <a:r>
                        <a:rPr lang="fr" sz="1092" dirty="0">
                          <a:solidFill>
                            <a:srgbClr val="070707"/>
                          </a:solidFill>
                        </a:rPr>
                        <a:t> </a:t>
                      </a:r>
                      <a:r>
                        <a:rPr lang="fr" sz="1092" dirty="0" err="1">
                          <a:solidFill>
                            <a:srgbClr val="070707"/>
                          </a:solidFill>
                        </a:rPr>
                        <a:t>island</a:t>
                      </a:r>
                      <a:endParaRPr sz="1092" dirty="0">
                        <a:solidFill>
                          <a:srgbClr val="070707"/>
                        </a:solidFill>
                      </a:endParaRPr>
                    </a:p>
                  </p:txBody>
                </p:sp>
                <p:sp>
                  <p:nvSpPr>
                    <p:cNvPr id="14" name="Google Shape;73;p15">
                      <a:extLst>
                        <a:ext uri="{FF2B5EF4-FFF2-40B4-BE49-F238E27FC236}">
                          <a16:creationId xmlns:a16="http://schemas.microsoft.com/office/drawing/2014/main" id="{D96E0A86-31F3-F9B4-0AEB-53E4A9F6FE1B}"/>
                        </a:ext>
                      </a:extLst>
                    </p:cNvPr>
                    <p:cNvSpPr txBox="1"/>
                    <p:nvPr/>
                  </p:nvSpPr>
                  <p:spPr>
                    <a:xfrm>
                      <a:off x="6288269" y="1396754"/>
                      <a:ext cx="1273200" cy="572700"/>
                    </a:xfrm>
                    <a:prstGeom prst="rect">
                      <a:avLst/>
                    </a:prstGeom>
                    <a:noFill/>
                    <a:ln>
                      <a:noFill/>
                    </a:ln>
                  </p:spPr>
                  <p:txBody>
                    <a:bodyPr spcFirstLastPara="1" wrap="square" lIns="110975" tIns="110975" rIns="110975" bIns="110975" anchor="t" anchorCtr="0">
                      <a:noAutofit/>
                    </a:bodyPr>
                    <a:lstStyle/>
                    <a:p>
                      <a:pPr marL="0" lvl="0" indent="0" algn="l" rtl="0">
                        <a:spcBef>
                          <a:spcPts val="0"/>
                        </a:spcBef>
                        <a:spcAft>
                          <a:spcPts val="0"/>
                        </a:spcAft>
                        <a:buNone/>
                      </a:pPr>
                      <a:r>
                        <a:rPr lang="fr" sz="971" dirty="0">
                          <a:solidFill>
                            <a:srgbClr val="0000FF"/>
                          </a:solidFill>
                        </a:rPr>
                        <a:t>on-axis launcher</a:t>
                      </a:r>
                      <a:endParaRPr sz="971" dirty="0">
                        <a:solidFill>
                          <a:srgbClr val="0000FF"/>
                        </a:solidFill>
                      </a:endParaRPr>
                    </a:p>
                    <a:p>
                      <a:pPr marL="0" lvl="0" indent="0" algn="l" rtl="0">
                        <a:spcBef>
                          <a:spcPts val="0"/>
                        </a:spcBef>
                        <a:spcAft>
                          <a:spcPts val="0"/>
                        </a:spcAft>
                        <a:buNone/>
                      </a:pPr>
                      <a:r>
                        <a:rPr lang="fr" sz="971" dirty="0">
                          <a:solidFill>
                            <a:srgbClr val="0000FF"/>
                          </a:solidFill>
                        </a:rPr>
                        <a:t>for scenario</a:t>
                      </a:r>
                      <a:endParaRPr sz="971" dirty="0">
                        <a:solidFill>
                          <a:srgbClr val="0000FF"/>
                        </a:solidFill>
                      </a:endParaRPr>
                    </a:p>
                  </p:txBody>
                </p:sp>
                <p:sp>
                  <p:nvSpPr>
                    <p:cNvPr id="15" name="Google Shape;74;p15">
                      <a:extLst>
                        <a:ext uri="{FF2B5EF4-FFF2-40B4-BE49-F238E27FC236}">
                          <a16:creationId xmlns:a16="http://schemas.microsoft.com/office/drawing/2014/main" id="{735458A5-0F38-1AF4-EF25-D20320C30B10}"/>
                        </a:ext>
                      </a:extLst>
                    </p:cNvPr>
                    <p:cNvSpPr txBox="1"/>
                    <p:nvPr/>
                  </p:nvSpPr>
                  <p:spPr>
                    <a:xfrm rot="996639">
                      <a:off x="8095979" y="2228306"/>
                      <a:ext cx="958200" cy="272400"/>
                    </a:xfrm>
                    <a:prstGeom prst="rect">
                      <a:avLst/>
                    </a:prstGeom>
                    <a:noFill/>
                    <a:ln>
                      <a:noFill/>
                    </a:ln>
                  </p:spPr>
                  <p:txBody>
                    <a:bodyPr spcFirstLastPara="1" wrap="square" lIns="110975" tIns="110975" rIns="110975" bIns="110975" anchor="t" anchorCtr="0">
                      <a:noAutofit/>
                    </a:bodyPr>
                    <a:lstStyle/>
                    <a:p>
                      <a:pPr marL="0" lvl="0" indent="0" algn="l" rtl="0">
                        <a:spcBef>
                          <a:spcPts val="0"/>
                        </a:spcBef>
                        <a:spcAft>
                          <a:spcPts val="0"/>
                        </a:spcAft>
                        <a:buNone/>
                      </a:pPr>
                      <a:r>
                        <a:rPr lang="fr" sz="971" dirty="0">
                          <a:solidFill>
                            <a:srgbClr val="FF0000"/>
                          </a:solidFill>
                        </a:rPr>
                        <a:t>move EC </a:t>
                      </a:r>
                      <a:r>
                        <a:rPr lang="fr" sz="971" dirty="0" err="1">
                          <a:solidFill>
                            <a:srgbClr val="FF0000"/>
                          </a:solidFill>
                        </a:rPr>
                        <a:t>inwards</a:t>
                      </a:r>
                      <a:endParaRPr sz="971" dirty="0">
                        <a:solidFill>
                          <a:srgbClr val="FF0000"/>
                        </a:solidFill>
                      </a:endParaRPr>
                    </a:p>
                  </p:txBody>
                </p:sp>
                <p:sp>
                  <p:nvSpPr>
                    <p:cNvPr id="16" name="Google Shape;75;p15">
                      <a:extLst>
                        <a:ext uri="{FF2B5EF4-FFF2-40B4-BE49-F238E27FC236}">
                          <a16:creationId xmlns:a16="http://schemas.microsoft.com/office/drawing/2014/main" id="{B7CE615C-A11F-5854-48AC-25638C017E44}"/>
                        </a:ext>
                      </a:extLst>
                    </p:cNvPr>
                    <p:cNvSpPr txBox="1"/>
                    <p:nvPr/>
                  </p:nvSpPr>
                  <p:spPr>
                    <a:xfrm rot="20574364">
                      <a:off x="7418511" y="2141640"/>
                      <a:ext cx="958200" cy="272400"/>
                    </a:xfrm>
                    <a:prstGeom prst="rect">
                      <a:avLst/>
                    </a:prstGeom>
                    <a:noFill/>
                    <a:ln>
                      <a:noFill/>
                    </a:ln>
                  </p:spPr>
                  <p:txBody>
                    <a:bodyPr spcFirstLastPara="1" wrap="square" lIns="110975" tIns="110975" rIns="110975" bIns="110975" anchor="t" anchorCtr="0">
                      <a:noAutofit/>
                    </a:bodyPr>
                    <a:lstStyle/>
                    <a:p>
                      <a:pPr marL="0" lvl="0" indent="0" algn="l" rtl="0">
                        <a:spcBef>
                          <a:spcPts val="0"/>
                        </a:spcBef>
                        <a:spcAft>
                          <a:spcPts val="0"/>
                        </a:spcAft>
                        <a:buNone/>
                      </a:pPr>
                      <a:r>
                        <a:rPr lang="fr" sz="971" dirty="0">
                          <a:solidFill>
                            <a:srgbClr val="38761D"/>
                          </a:solidFill>
                        </a:rPr>
                        <a:t>move EC </a:t>
                      </a:r>
                      <a:r>
                        <a:rPr lang="fr" sz="971" dirty="0" err="1">
                          <a:solidFill>
                            <a:srgbClr val="38761D"/>
                          </a:solidFill>
                        </a:rPr>
                        <a:t>outwards</a:t>
                      </a:r>
                      <a:endParaRPr sz="971" dirty="0">
                        <a:solidFill>
                          <a:srgbClr val="38761D"/>
                        </a:solidFill>
                      </a:endParaRPr>
                    </a:p>
                  </p:txBody>
                </p:sp>
              </p:grpSp>
              <p:sp>
                <p:nvSpPr>
                  <p:cNvPr id="9" name="Google Shape;76;p15">
                    <a:extLst>
                      <a:ext uri="{FF2B5EF4-FFF2-40B4-BE49-F238E27FC236}">
                        <a16:creationId xmlns:a16="http://schemas.microsoft.com/office/drawing/2014/main" id="{E81AE296-D3DA-B603-60BB-6C67A823F3EA}"/>
                      </a:ext>
                    </a:extLst>
                  </p:cNvPr>
                  <p:cNvSpPr txBox="1"/>
                  <p:nvPr/>
                </p:nvSpPr>
                <p:spPr>
                  <a:xfrm>
                    <a:off x="7342353" y="702207"/>
                    <a:ext cx="1545600" cy="695100"/>
                  </a:xfrm>
                  <a:prstGeom prst="rect">
                    <a:avLst/>
                  </a:prstGeom>
                  <a:noFill/>
                  <a:ln>
                    <a:noFill/>
                  </a:ln>
                </p:spPr>
                <p:txBody>
                  <a:bodyPr spcFirstLastPara="1" wrap="square" lIns="110975" tIns="110975" rIns="110975" bIns="110975" anchor="t" anchorCtr="0">
                    <a:noAutofit/>
                  </a:bodyPr>
                  <a:lstStyle/>
                  <a:p>
                    <a:pPr marL="0" lvl="0" indent="0" algn="l" rtl="0">
                      <a:spcBef>
                        <a:spcPts val="0"/>
                      </a:spcBef>
                      <a:spcAft>
                        <a:spcPts val="0"/>
                      </a:spcAft>
                      <a:buNone/>
                    </a:pPr>
                    <a:r>
                      <a:rPr lang="fr" sz="971" dirty="0">
                        <a:solidFill>
                          <a:srgbClr val="FF0000"/>
                        </a:solidFill>
                      </a:rPr>
                      <a:t>off-axis control launcher</a:t>
                    </a:r>
                    <a:endParaRPr sz="971" dirty="0">
                      <a:solidFill>
                        <a:srgbClr val="FF0000"/>
                      </a:solidFill>
                    </a:endParaRPr>
                  </a:p>
                </p:txBody>
              </p:sp>
            </p:grpSp>
            <p:sp>
              <p:nvSpPr>
                <p:cNvPr id="6" name="Google Shape;77;p15">
                  <a:extLst>
                    <a:ext uri="{FF2B5EF4-FFF2-40B4-BE49-F238E27FC236}">
                      <a16:creationId xmlns:a16="http://schemas.microsoft.com/office/drawing/2014/main" id="{A75BD71B-562E-FBD3-D5FB-B0903E631F4F}"/>
                    </a:ext>
                  </a:extLst>
                </p:cNvPr>
                <p:cNvSpPr txBox="1"/>
                <p:nvPr/>
              </p:nvSpPr>
              <p:spPr>
                <a:xfrm>
                  <a:off x="5750034" y="2538610"/>
                  <a:ext cx="1337700" cy="389400"/>
                </a:xfrm>
                <a:prstGeom prst="rect">
                  <a:avLst/>
                </a:prstGeom>
                <a:noFill/>
                <a:ln>
                  <a:noFill/>
                </a:ln>
              </p:spPr>
              <p:txBody>
                <a:bodyPr spcFirstLastPara="1" wrap="square" lIns="110975" tIns="110975" rIns="110975" bIns="110975" anchor="t" anchorCtr="0">
                  <a:noAutofit/>
                </a:bodyPr>
                <a:lstStyle/>
                <a:p>
                  <a:pPr marL="0" lvl="0" indent="0" algn="l" rtl="0">
                    <a:spcBef>
                      <a:spcPts val="0"/>
                    </a:spcBef>
                    <a:spcAft>
                      <a:spcPts val="0"/>
                    </a:spcAft>
                    <a:buNone/>
                  </a:pPr>
                  <a:r>
                    <a:rPr lang="fr" sz="971" dirty="0" err="1">
                      <a:solidFill>
                        <a:schemeClr val="dk2"/>
                      </a:solidFill>
                    </a:rPr>
                    <a:t>island</a:t>
                  </a:r>
                  <a:r>
                    <a:rPr lang="fr" sz="971" dirty="0">
                      <a:solidFill>
                        <a:schemeClr val="dk2"/>
                      </a:solidFill>
                    </a:rPr>
                    <a:t> location</a:t>
                  </a:r>
                  <a:endParaRPr sz="971" dirty="0">
                    <a:solidFill>
                      <a:schemeClr val="dk2"/>
                    </a:solidFill>
                  </a:endParaRPr>
                </a:p>
              </p:txBody>
            </p:sp>
          </p:grpSp>
          <p:sp>
            <p:nvSpPr>
              <p:cNvPr id="19" name="Rectangle 18">
                <a:extLst>
                  <a:ext uri="{FF2B5EF4-FFF2-40B4-BE49-F238E27FC236}">
                    <a16:creationId xmlns:a16="http://schemas.microsoft.com/office/drawing/2014/main" id="{E8A85D73-F67E-19A2-BF55-64D6991C4942}"/>
                  </a:ext>
                </a:extLst>
              </p:cNvPr>
              <p:cNvSpPr/>
              <p:nvPr/>
            </p:nvSpPr>
            <p:spPr>
              <a:xfrm>
                <a:off x="6591360" y="2910917"/>
                <a:ext cx="652196" cy="4249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DE8CFDB-85C9-BA8D-14E6-9AB10B10A336}"/>
                  </a:ext>
                </a:extLst>
              </p:cNvPr>
              <p:cNvSpPr/>
              <p:nvPr/>
            </p:nvSpPr>
            <p:spPr>
              <a:xfrm>
                <a:off x="6526835" y="4066617"/>
                <a:ext cx="652196" cy="4249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Google Shape;73;p15">
              <a:extLst>
                <a:ext uri="{FF2B5EF4-FFF2-40B4-BE49-F238E27FC236}">
                  <a16:creationId xmlns:a16="http://schemas.microsoft.com/office/drawing/2014/main" id="{72C75168-4F84-F08F-1959-772ED350DBF0}"/>
                </a:ext>
              </a:extLst>
            </p:cNvPr>
            <p:cNvSpPr txBox="1"/>
            <p:nvPr/>
          </p:nvSpPr>
          <p:spPr>
            <a:xfrm>
              <a:off x="7911077" y="2758577"/>
              <a:ext cx="1836700" cy="862801"/>
            </a:xfrm>
            <a:prstGeom prst="rect">
              <a:avLst/>
            </a:prstGeom>
            <a:noFill/>
            <a:ln>
              <a:noFill/>
            </a:ln>
          </p:spPr>
          <p:txBody>
            <a:bodyPr spcFirstLastPara="1" wrap="square" lIns="110975" tIns="110975" rIns="110975" bIns="110975" anchor="t" anchorCtr="0">
              <a:noAutofit/>
            </a:bodyPr>
            <a:lstStyle/>
            <a:p>
              <a:pPr marL="0" lvl="0" indent="0" algn="l" rtl="0">
                <a:spcBef>
                  <a:spcPts val="0"/>
                </a:spcBef>
                <a:spcAft>
                  <a:spcPts val="0"/>
                </a:spcAft>
                <a:buNone/>
              </a:pPr>
              <a:r>
                <a:rPr lang="en-US" sz="971" dirty="0">
                  <a:solidFill>
                    <a:srgbClr val="0000FF"/>
                  </a:solidFill>
                </a:rPr>
                <a:t>island location </a:t>
              </a:r>
            </a:p>
            <a:p>
              <a:pPr marL="0" lvl="0" indent="0" algn="l" rtl="0">
                <a:spcBef>
                  <a:spcPts val="0"/>
                </a:spcBef>
                <a:spcAft>
                  <a:spcPts val="0"/>
                </a:spcAft>
                <a:buNone/>
              </a:pPr>
              <a:r>
                <a:rPr lang="en-US" sz="971" dirty="0">
                  <a:solidFill>
                    <a:srgbClr val="0000FF"/>
                  </a:solidFill>
                </a:rPr>
                <a:t>w/o control</a:t>
              </a:r>
              <a:endParaRPr sz="971" dirty="0">
                <a:solidFill>
                  <a:srgbClr val="0000FF"/>
                </a:solidFill>
              </a:endParaRPr>
            </a:p>
          </p:txBody>
        </p:sp>
      </p:grpSp>
      <p:sp>
        <p:nvSpPr>
          <p:cNvPr id="2" name="Titre 1">
            <a:extLst>
              <a:ext uri="{FF2B5EF4-FFF2-40B4-BE49-F238E27FC236}">
                <a16:creationId xmlns:a16="http://schemas.microsoft.com/office/drawing/2014/main" id="{4AEC122D-B32B-68CB-17E8-AB048D71B127}"/>
              </a:ext>
            </a:extLst>
          </p:cNvPr>
          <p:cNvSpPr>
            <a:spLocks noGrp="1"/>
          </p:cNvSpPr>
          <p:nvPr>
            <p:ph type="title"/>
          </p:nvPr>
        </p:nvSpPr>
        <p:spPr>
          <a:xfrm>
            <a:off x="959084" y="125240"/>
            <a:ext cx="6562945" cy="925898"/>
          </a:xfrm>
        </p:spPr>
        <p:txBody>
          <a:bodyPr/>
          <a:lstStyle/>
          <a:p>
            <a:pPr>
              <a:lnSpc>
                <a:spcPct val="100000"/>
              </a:lnSpc>
            </a:pPr>
            <a:r>
              <a:rPr lang="fr-FR" dirty="0" err="1"/>
              <a:t>Coupling</a:t>
            </a:r>
            <a:r>
              <a:rPr lang="fr-FR" dirty="0"/>
              <a:t> </a:t>
            </a:r>
            <a:r>
              <a:rPr lang="fr-FR" dirty="0" err="1"/>
              <a:t>co</a:t>
            </a:r>
            <a:r>
              <a:rPr lang="fr-FR" dirty="0"/>
              <a:t>-MRE and RAPTOR</a:t>
            </a:r>
            <a:br>
              <a:rPr lang="fr-FR" dirty="0"/>
            </a:br>
            <a:r>
              <a:rPr lang="fr-FR" b="0" dirty="0"/>
              <a:t>to model and optimise NTM control</a:t>
            </a:r>
            <a:endParaRPr lang="en-GB" b="0" dirty="0"/>
          </a:p>
        </p:txBody>
      </p:sp>
    </p:spTree>
    <p:extLst>
      <p:ext uri="{BB962C8B-B14F-4D97-AF65-F5344CB8AC3E}">
        <p14:creationId xmlns:p14="http://schemas.microsoft.com/office/powerpoint/2010/main" val="122002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pied de page 3">
            <a:extLst>
              <a:ext uri="{FF2B5EF4-FFF2-40B4-BE49-F238E27FC236}">
                <a16:creationId xmlns:a16="http://schemas.microsoft.com/office/drawing/2014/main" id="{F22687C2-550D-4823-A14B-C03DD97F0735}"/>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
        <p:nvSpPr>
          <p:cNvPr id="17" name="Espace réservé du numéro de diapositive 4">
            <a:extLst>
              <a:ext uri="{FF2B5EF4-FFF2-40B4-BE49-F238E27FC236}">
                <a16:creationId xmlns:a16="http://schemas.microsoft.com/office/drawing/2014/main" id="{19592958-F45B-4068-B5A2-F96B642C4397}"/>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16</a:t>
            </a:fld>
            <a:endParaRPr lang="en-GB" dirty="0">
              <a:solidFill>
                <a:prstClr val="white"/>
              </a:solidFill>
            </a:endParaRPr>
          </a:p>
        </p:txBody>
      </p:sp>
      <p:sp>
        <p:nvSpPr>
          <p:cNvPr id="18" name="Title 7">
            <a:extLst>
              <a:ext uri="{FF2B5EF4-FFF2-40B4-BE49-F238E27FC236}">
                <a16:creationId xmlns:a16="http://schemas.microsoft.com/office/drawing/2014/main" id="{12F63A8C-C73D-455A-A945-4950F96C986E}"/>
              </a:ext>
            </a:extLst>
          </p:cNvPr>
          <p:cNvSpPr>
            <a:spLocks noGrp="1"/>
          </p:cNvSpPr>
          <p:nvPr>
            <p:ph type="title"/>
          </p:nvPr>
        </p:nvSpPr>
        <p:spPr>
          <a:xfrm>
            <a:off x="967350" y="218815"/>
            <a:ext cx="10643013" cy="457200"/>
          </a:xfrm>
        </p:spPr>
        <p:txBody>
          <a:bodyPr/>
          <a:lstStyle/>
          <a:p>
            <a:r>
              <a:rPr lang="fr-FR" sz="3200" dirty="0" err="1"/>
              <a:t>Task</a:t>
            </a:r>
            <a:r>
              <a:rPr lang="fr-FR" sz="3200" dirty="0"/>
              <a:t> 2</a:t>
            </a:r>
            <a:r>
              <a:rPr lang="en-GB" sz="3200" dirty="0"/>
              <a:t>: </a:t>
            </a:r>
            <a:r>
              <a:rPr lang="en-US" sz="3200" dirty="0"/>
              <a:t>RAPTOR-FBT pre-shot modelling</a:t>
            </a:r>
            <a:endParaRPr lang="nl-NL" sz="2000" dirty="0"/>
          </a:p>
        </p:txBody>
      </p:sp>
      <p:sp>
        <p:nvSpPr>
          <p:cNvPr id="3" name="Content Placeholder 2">
            <a:extLst>
              <a:ext uri="{FF2B5EF4-FFF2-40B4-BE49-F238E27FC236}">
                <a16:creationId xmlns:a16="http://schemas.microsoft.com/office/drawing/2014/main" id="{9E8C0DF2-74B2-448B-B644-930767D7FDF4}"/>
              </a:ext>
            </a:extLst>
          </p:cNvPr>
          <p:cNvSpPr>
            <a:spLocks noGrp="1"/>
          </p:cNvSpPr>
          <p:nvPr>
            <p:ph idx="1"/>
          </p:nvPr>
        </p:nvSpPr>
        <p:spPr>
          <a:xfrm>
            <a:off x="609600" y="743575"/>
            <a:ext cx="11103024" cy="5688632"/>
          </a:xfrm>
        </p:spPr>
        <p:txBody>
          <a:bodyPr>
            <a:normAutofit lnSpcReduction="10000"/>
          </a:bodyPr>
          <a:lstStyle/>
          <a:p>
            <a:r>
              <a:rPr lang="en-US" sz="2000" dirty="0"/>
              <a:t>Developed fast predictive transport models for TCV including</a:t>
            </a:r>
          </a:p>
          <a:p>
            <a:pPr lvl="1"/>
            <a:r>
              <a:rPr lang="en-US" sz="1600" dirty="0"/>
              <a:t>gradient-based transport model and simple assumptions on confinement</a:t>
            </a:r>
          </a:p>
          <a:p>
            <a:pPr lvl="1"/>
            <a:r>
              <a:rPr lang="en-US" sz="1600" dirty="0"/>
              <a:t>geometry-dependent H-mode transition</a:t>
            </a:r>
          </a:p>
          <a:p>
            <a:pPr lvl="1"/>
            <a:r>
              <a:rPr lang="en-US" sz="1600" dirty="0"/>
              <a:t>Coupled with FBT inverse equilibrium calculation </a:t>
            </a:r>
            <a:r>
              <a:rPr lang="en-US" sz="1600" dirty="0">
                <a:sym typeface="Wingdings" panose="05000000000000000000" pitchFamily="2" charset="2"/>
              </a:rPr>
              <a:t> feedforward coil trajectories to obtain desired plasma shape, including transport effects  shot preparation</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endParaRPr lang="en-US" sz="2000" dirty="0"/>
          </a:p>
          <a:p>
            <a:endParaRPr lang="en-US" sz="2000" dirty="0"/>
          </a:p>
          <a:p>
            <a:r>
              <a:rPr lang="en-US" sz="2000" dirty="0"/>
              <a:t>Preliminary coupling achieved with </a:t>
            </a:r>
            <a:r>
              <a:rPr lang="en-US" sz="2000" dirty="0" err="1"/>
              <a:t>Torbeam</a:t>
            </a:r>
            <a:r>
              <a:rPr lang="en-US" sz="2000" dirty="0"/>
              <a:t> for EC deposition, validation pending</a:t>
            </a:r>
          </a:p>
          <a:p>
            <a:endParaRPr lang="en-US" sz="2000" dirty="0"/>
          </a:p>
          <a:p>
            <a:endParaRPr lang="en-US" sz="2000" dirty="0"/>
          </a:p>
          <a:p>
            <a:endParaRPr lang="en-US" sz="2000" dirty="0"/>
          </a:p>
          <a:p>
            <a:endParaRPr lang="en-US" sz="2000" dirty="0"/>
          </a:p>
          <a:p>
            <a:endParaRPr lang="en-US" sz="2000" dirty="0"/>
          </a:p>
        </p:txBody>
      </p:sp>
      <p:grpSp>
        <p:nvGrpSpPr>
          <p:cNvPr id="4" name="Groupe 3">
            <a:extLst>
              <a:ext uri="{FF2B5EF4-FFF2-40B4-BE49-F238E27FC236}">
                <a16:creationId xmlns:a16="http://schemas.microsoft.com/office/drawing/2014/main" id="{CDB23782-F8DF-2E25-21DE-B9F2ED48C046}"/>
              </a:ext>
            </a:extLst>
          </p:cNvPr>
          <p:cNvGrpSpPr/>
          <p:nvPr/>
        </p:nvGrpSpPr>
        <p:grpSpPr>
          <a:xfrm>
            <a:off x="754537" y="2106718"/>
            <a:ext cx="10682925" cy="3772600"/>
            <a:chOff x="-7139" y="2565384"/>
            <a:chExt cx="12233007" cy="4320000"/>
          </a:xfrm>
        </p:grpSpPr>
        <p:pic>
          <p:nvPicPr>
            <p:cNvPr id="6" name="Content Placeholder 3">
              <a:extLst>
                <a:ext uri="{FF2B5EF4-FFF2-40B4-BE49-F238E27FC236}">
                  <a16:creationId xmlns:a16="http://schemas.microsoft.com/office/drawing/2014/main" id="{2670BEC5-927A-41EE-92BB-63610D626ECD}"/>
                </a:ext>
              </a:extLst>
            </p:cNvPr>
            <p:cNvPicPr>
              <a:picLocks noChangeAspect="1"/>
            </p:cNvPicPr>
            <p:nvPr/>
          </p:nvPicPr>
          <p:blipFill>
            <a:blip r:embed="rId3"/>
            <a:stretch>
              <a:fillRect/>
            </a:stretch>
          </p:blipFill>
          <p:spPr>
            <a:xfrm>
              <a:off x="-7139" y="2565384"/>
              <a:ext cx="6244454" cy="4320000"/>
            </a:xfrm>
            <a:prstGeom prst="rect">
              <a:avLst/>
            </a:prstGeom>
          </p:spPr>
        </p:pic>
        <p:pic>
          <p:nvPicPr>
            <p:cNvPr id="7" name="Picture 6">
              <a:extLst>
                <a:ext uri="{FF2B5EF4-FFF2-40B4-BE49-F238E27FC236}">
                  <a16:creationId xmlns:a16="http://schemas.microsoft.com/office/drawing/2014/main" id="{E6970609-FB4A-463E-8BC9-80B0BA84D248}"/>
                </a:ext>
              </a:extLst>
            </p:cNvPr>
            <p:cNvPicPr>
              <a:picLocks noChangeAspect="1"/>
            </p:cNvPicPr>
            <p:nvPr/>
          </p:nvPicPr>
          <p:blipFill>
            <a:blip r:embed="rId4"/>
            <a:stretch>
              <a:fillRect/>
            </a:stretch>
          </p:blipFill>
          <p:spPr>
            <a:xfrm>
              <a:off x="6022408" y="2565384"/>
              <a:ext cx="6203460" cy="4320000"/>
            </a:xfrm>
            <a:prstGeom prst="rect">
              <a:avLst/>
            </a:prstGeom>
          </p:spPr>
        </p:pic>
      </p:grpSp>
      <p:sp>
        <p:nvSpPr>
          <p:cNvPr id="8" name="Content Placeholder 2">
            <a:extLst>
              <a:ext uri="{FF2B5EF4-FFF2-40B4-BE49-F238E27FC236}">
                <a16:creationId xmlns:a16="http://schemas.microsoft.com/office/drawing/2014/main" id="{53097A3A-BE97-4130-AA8E-9C34BCDD9F66}"/>
              </a:ext>
            </a:extLst>
          </p:cNvPr>
          <p:cNvSpPr txBox="1">
            <a:spLocks/>
          </p:cNvSpPr>
          <p:nvPr/>
        </p:nvSpPr>
        <p:spPr>
          <a:xfrm>
            <a:off x="3418460" y="4290906"/>
            <a:ext cx="2122226" cy="128610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800" dirty="0"/>
              <a:t>Good prediction accuracy for a database of 207 TCV shots</a:t>
            </a:r>
          </a:p>
          <a:p>
            <a:endParaRPr lang="en-US" dirty="0"/>
          </a:p>
          <a:p>
            <a:endParaRPr lang="en-US" dirty="0"/>
          </a:p>
          <a:p>
            <a:endParaRPr lang="en-US" dirty="0"/>
          </a:p>
          <a:p>
            <a:endParaRPr lang="en-US" dirty="0"/>
          </a:p>
        </p:txBody>
      </p:sp>
      <p:sp>
        <p:nvSpPr>
          <p:cNvPr id="12" name="Espace réservé du contenu 2">
            <a:extLst>
              <a:ext uri="{FF2B5EF4-FFF2-40B4-BE49-F238E27FC236}">
                <a16:creationId xmlns:a16="http://schemas.microsoft.com/office/drawing/2014/main" id="{612E8528-D8E0-491D-AE55-DCAFDDC56484}"/>
              </a:ext>
            </a:extLst>
          </p:cNvPr>
          <p:cNvSpPr txBox="1">
            <a:spLocks/>
          </p:cNvSpPr>
          <p:nvPr/>
        </p:nvSpPr>
        <p:spPr>
          <a:xfrm>
            <a:off x="9685867" y="45360"/>
            <a:ext cx="2506133" cy="760866"/>
          </a:xfrm>
          <a:prstGeom prst="rect">
            <a:avLst/>
          </a:prstGeom>
        </p:spPr>
        <p:txBody>
          <a:bodyPr vert="horz" lIns="91440" tIns="45720" rIns="91440" bIns="45720" rtlCol="0">
            <a:normAutofit fontScale="925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800" dirty="0"/>
              <a:t>RAPTOR is available with a simple procedure at </a:t>
            </a:r>
            <a:r>
              <a:rPr lang="en-US" sz="1800" dirty="0">
                <a:hlinkClick r:id="rId5"/>
              </a:rPr>
              <a:t>https://spc.epfl.ch/raptor</a:t>
            </a:r>
            <a:r>
              <a:rPr lang="en-US" sz="1800" dirty="0"/>
              <a:t> </a:t>
            </a:r>
          </a:p>
        </p:txBody>
      </p:sp>
      <p:sp>
        <p:nvSpPr>
          <p:cNvPr id="2" name="ZoneTexte 1">
            <a:extLst>
              <a:ext uri="{FF2B5EF4-FFF2-40B4-BE49-F238E27FC236}">
                <a16:creationId xmlns:a16="http://schemas.microsoft.com/office/drawing/2014/main" id="{BEE0D2E0-ECFC-FB26-BF50-F3DB288D7573}"/>
              </a:ext>
            </a:extLst>
          </p:cNvPr>
          <p:cNvSpPr txBox="1"/>
          <p:nvPr/>
        </p:nvSpPr>
        <p:spPr>
          <a:xfrm>
            <a:off x="6750921" y="6522481"/>
            <a:ext cx="5270749" cy="369332"/>
          </a:xfrm>
          <a:prstGeom prst="rect">
            <a:avLst/>
          </a:prstGeom>
          <a:noFill/>
        </p:spPr>
        <p:txBody>
          <a:bodyPr wrap="square">
            <a:spAutoFit/>
          </a:bodyPr>
          <a:lstStyle>
            <a:defPPr>
              <a:defRPr lang="en-US"/>
            </a:defPPr>
            <a:lvl1pPr>
              <a:spcBef>
                <a:spcPts val="0"/>
              </a:spcBef>
              <a:spcAft>
                <a:spcPts val="0"/>
              </a:spcAft>
              <a:defRPr b="0" i="0" u="none" strike="noStrike">
                <a:solidFill>
                  <a:schemeClr val="bg1"/>
                </a:solidFill>
                <a:effectLst/>
                <a:latin typeface="Arial" panose="020B0604020202020204" pitchFamily="34" charset="0"/>
              </a:defRPr>
            </a:lvl1pPr>
          </a:lstStyle>
          <a:p>
            <a:pPr algn="r"/>
            <a:r>
              <a:rPr lang="en-US" dirty="0"/>
              <a:t>[</a:t>
            </a:r>
            <a:r>
              <a:rPr lang="en-US" u="sng" dirty="0"/>
              <a:t>C. Contré</a:t>
            </a:r>
            <a:r>
              <a:rPr lang="en-US" u="sng" dirty="0">
                <a:hlinkClick r:id="rId6">
                  <a:extLst>
                    <a:ext uri="{A12FA001-AC4F-418D-AE19-62706E023703}">
                      <ahyp:hlinkClr xmlns:ahyp="http://schemas.microsoft.com/office/drawing/2018/hyperlinkcolor" val="tx"/>
                    </a:ext>
                  </a:extLst>
                </a:hlinkClick>
              </a:rPr>
              <a:t> et al 202</a:t>
            </a:r>
            <a:r>
              <a:rPr lang="en-US" u="sng" dirty="0"/>
              <a:t>6, soon to be published</a:t>
            </a:r>
            <a:r>
              <a:rPr lang="en-US" dirty="0"/>
              <a:t>]</a:t>
            </a:r>
          </a:p>
        </p:txBody>
      </p:sp>
    </p:spTree>
    <p:extLst>
      <p:ext uri="{BB962C8B-B14F-4D97-AF65-F5344CB8AC3E}">
        <p14:creationId xmlns:p14="http://schemas.microsoft.com/office/powerpoint/2010/main" val="307847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Task</a:t>
            </a:r>
            <a:r>
              <a:rPr lang="fr-FR" dirty="0"/>
              <a:t> 3 : </a:t>
            </a:r>
            <a:r>
              <a:rPr lang="en-GB" dirty="0"/>
              <a:t>Design the PDT framework for integration of modules provided by other TSVVs</a:t>
            </a:r>
            <a:endParaRPr lang="fr-FR" dirty="0"/>
          </a:p>
        </p:txBody>
      </p:sp>
      <p:sp>
        <p:nvSpPr>
          <p:cNvPr id="3" name="Espace réservé du contenu 2"/>
          <p:cNvSpPr>
            <a:spLocks noGrp="1"/>
          </p:cNvSpPr>
          <p:nvPr>
            <p:ph idx="1"/>
          </p:nvPr>
        </p:nvSpPr>
        <p:spPr>
          <a:xfrm>
            <a:off x="609600" y="793848"/>
            <a:ext cx="11103024" cy="1520726"/>
          </a:xfrm>
        </p:spPr>
        <p:txBody>
          <a:bodyPr>
            <a:normAutofit fontScale="92500"/>
          </a:bodyPr>
          <a:lstStyle/>
          <a:p>
            <a:r>
              <a:rPr lang="fr-FR" dirty="0"/>
              <a:t>Has been </a:t>
            </a:r>
            <a:r>
              <a:rPr lang="fr-FR" dirty="0" err="1"/>
              <a:t>focused</a:t>
            </a:r>
            <a:r>
              <a:rPr lang="fr-FR" dirty="0"/>
              <a:t> on </a:t>
            </a:r>
            <a:r>
              <a:rPr lang="fr-FR" dirty="0" err="1"/>
              <a:t>encouraging</a:t>
            </a:r>
            <a:r>
              <a:rPr lang="fr-FR" dirty="0"/>
              <a:t> the use of IMAS interfaces and </a:t>
            </a:r>
            <a:r>
              <a:rPr lang="fr-FR" dirty="0" err="1"/>
              <a:t>doing</a:t>
            </a:r>
            <a:r>
              <a:rPr lang="fr-FR" dirty="0"/>
              <a:t> </a:t>
            </a:r>
            <a:r>
              <a:rPr lang="fr-FR" dirty="0" err="1"/>
              <a:t>some</a:t>
            </a:r>
            <a:r>
              <a:rPr lang="fr-FR" dirty="0"/>
              <a:t> benchmarks on </a:t>
            </a:r>
            <a:r>
              <a:rPr lang="fr-FR" dirty="0" err="1"/>
              <a:t>different</a:t>
            </a:r>
            <a:r>
              <a:rPr lang="fr-FR" dirty="0"/>
              <a:t> machines, </a:t>
            </a:r>
            <a:r>
              <a:rPr lang="fr-FR" dirty="0" err="1"/>
              <a:t>different</a:t>
            </a:r>
            <a:r>
              <a:rPr lang="fr-FR" dirty="0"/>
              <a:t> codes </a:t>
            </a:r>
            <a:r>
              <a:rPr lang="fr-FR" dirty="0" err="1"/>
              <a:t>using</a:t>
            </a:r>
            <a:r>
              <a:rPr lang="fr-FR" dirty="0"/>
              <a:t> the </a:t>
            </a:r>
            <a:r>
              <a:rPr lang="fr-FR" dirty="0" err="1"/>
              <a:t>same</a:t>
            </a:r>
            <a:r>
              <a:rPr lang="fr-FR" dirty="0"/>
              <a:t> input IMAS </a:t>
            </a:r>
            <a:r>
              <a:rPr lang="fr-FR" dirty="0" err="1"/>
              <a:t>datasets</a:t>
            </a:r>
            <a:endParaRPr lang="fr-FR" dirty="0"/>
          </a:p>
          <a:p>
            <a:r>
              <a:rPr lang="fr-FR" dirty="0"/>
              <a:t>Example: NICE inverse (reconstruction of </a:t>
            </a:r>
            <a:r>
              <a:rPr lang="fr-FR" dirty="0" err="1"/>
              <a:t>equilibrium</a:t>
            </a:r>
            <a:r>
              <a:rPr lang="fr-FR" dirty="0"/>
              <a:t> and </a:t>
            </a:r>
            <a:r>
              <a:rPr lang="fr-FR" dirty="0" err="1"/>
              <a:t>coil</a:t>
            </a:r>
            <a:r>
              <a:rPr lang="fr-FR" dirty="0"/>
              <a:t> </a:t>
            </a:r>
            <a:r>
              <a:rPr lang="fr-FR" dirty="0" err="1"/>
              <a:t>currents</a:t>
            </a:r>
            <a:r>
              <a:rPr lang="fr-FR" dirty="0"/>
              <a:t>) </a:t>
            </a:r>
            <a:r>
              <a:rPr lang="fr-FR" dirty="0" err="1"/>
              <a:t>applied</a:t>
            </a:r>
            <a:r>
              <a:rPr lang="fr-FR" dirty="0"/>
              <a:t> to TCV and AUG</a:t>
            </a:r>
          </a:p>
          <a:p>
            <a:endParaRPr lang="fr-FR" dirty="0"/>
          </a:p>
          <a:p>
            <a:endParaRPr lang="en-US" dirty="0"/>
          </a:p>
          <a:p>
            <a:endParaRPr lang="fr-FR"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pic>
        <p:nvPicPr>
          <p:cNvPr id="6" name="Image 5">
            <a:extLst>
              <a:ext uri="{FF2B5EF4-FFF2-40B4-BE49-F238E27FC236}">
                <a16:creationId xmlns:a16="http://schemas.microsoft.com/office/drawing/2014/main" id="{A21CA687-883C-4CD1-9A31-F62DD9D84E37}"/>
              </a:ext>
            </a:extLst>
          </p:cNvPr>
          <p:cNvPicPr>
            <a:picLocks noChangeAspect="1"/>
          </p:cNvPicPr>
          <p:nvPr/>
        </p:nvPicPr>
        <p:blipFill>
          <a:blip r:embed="rId2"/>
          <a:stretch>
            <a:fillRect/>
          </a:stretch>
        </p:blipFill>
        <p:spPr>
          <a:xfrm>
            <a:off x="130218" y="2198753"/>
            <a:ext cx="3198764" cy="4229100"/>
          </a:xfrm>
          <a:prstGeom prst="rect">
            <a:avLst/>
          </a:prstGeom>
        </p:spPr>
      </p:pic>
      <p:pic>
        <p:nvPicPr>
          <p:cNvPr id="8" name="Image 7">
            <a:extLst>
              <a:ext uri="{FF2B5EF4-FFF2-40B4-BE49-F238E27FC236}">
                <a16:creationId xmlns:a16="http://schemas.microsoft.com/office/drawing/2014/main" id="{DA7A3FC3-819A-4534-B32A-58640F48A8A1}"/>
              </a:ext>
            </a:extLst>
          </p:cNvPr>
          <p:cNvPicPr>
            <a:picLocks noChangeAspect="1"/>
          </p:cNvPicPr>
          <p:nvPr/>
        </p:nvPicPr>
        <p:blipFill>
          <a:blip r:embed="rId3"/>
          <a:stretch>
            <a:fillRect/>
          </a:stretch>
        </p:blipFill>
        <p:spPr>
          <a:xfrm>
            <a:off x="3275028" y="2184465"/>
            <a:ext cx="2954313" cy="4257675"/>
          </a:xfrm>
          <a:prstGeom prst="rect">
            <a:avLst/>
          </a:prstGeom>
        </p:spPr>
      </p:pic>
      <p:pic>
        <p:nvPicPr>
          <p:cNvPr id="9" name="Image 8">
            <a:extLst>
              <a:ext uri="{FF2B5EF4-FFF2-40B4-BE49-F238E27FC236}">
                <a16:creationId xmlns:a16="http://schemas.microsoft.com/office/drawing/2014/main" id="{EDC6C520-37C3-4970-94A3-09A275A6E0AB}"/>
              </a:ext>
            </a:extLst>
          </p:cNvPr>
          <p:cNvPicPr>
            <a:picLocks noChangeAspect="1"/>
          </p:cNvPicPr>
          <p:nvPr/>
        </p:nvPicPr>
        <p:blipFill>
          <a:blip r:embed="rId4"/>
          <a:stretch>
            <a:fillRect/>
          </a:stretch>
        </p:blipFill>
        <p:spPr>
          <a:xfrm>
            <a:off x="6205168" y="2184465"/>
            <a:ext cx="3138804" cy="4395292"/>
          </a:xfrm>
          <a:prstGeom prst="rect">
            <a:avLst/>
          </a:prstGeom>
        </p:spPr>
      </p:pic>
      <p:pic>
        <p:nvPicPr>
          <p:cNvPr id="10" name="Image 9">
            <a:extLst>
              <a:ext uri="{FF2B5EF4-FFF2-40B4-BE49-F238E27FC236}">
                <a16:creationId xmlns:a16="http://schemas.microsoft.com/office/drawing/2014/main" id="{1F0C4C05-909F-4412-967E-E4F8C12CA9B6}"/>
              </a:ext>
            </a:extLst>
          </p:cNvPr>
          <p:cNvPicPr>
            <a:picLocks noChangeAspect="1"/>
          </p:cNvPicPr>
          <p:nvPr/>
        </p:nvPicPr>
        <p:blipFill>
          <a:blip r:embed="rId5"/>
          <a:stretch>
            <a:fillRect/>
          </a:stretch>
        </p:blipFill>
        <p:spPr>
          <a:xfrm>
            <a:off x="9507652" y="2198753"/>
            <a:ext cx="2589247" cy="4381004"/>
          </a:xfrm>
          <a:prstGeom prst="rect">
            <a:avLst/>
          </a:prstGeom>
        </p:spPr>
      </p:pic>
      <p:sp>
        <p:nvSpPr>
          <p:cNvPr id="11" name="Espace réservé du pied de page 3">
            <a:extLst>
              <a:ext uri="{FF2B5EF4-FFF2-40B4-BE49-F238E27FC236}">
                <a16:creationId xmlns:a16="http://schemas.microsoft.com/office/drawing/2014/main" id="{5FD701ED-044B-4581-8767-194D0A9B852A}"/>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Tree>
    <p:extLst>
      <p:ext uri="{BB962C8B-B14F-4D97-AF65-F5344CB8AC3E}">
        <p14:creationId xmlns:p14="http://schemas.microsoft.com/office/powerpoint/2010/main" val="936606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Task</a:t>
            </a:r>
            <a:r>
              <a:rPr lang="fr-FR" dirty="0"/>
              <a:t> 3 : </a:t>
            </a:r>
            <a:r>
              <a:rPr lang="en-GB" dirty="0"/>
              <a:t>Design the PDT framework for integration of modules provided by other TSVVs</a:t>
            </a:r>
            <a:endParaRPr lang="fr-FR" dirty="0"/>
          </a:p>
        </p:txBody>
      </p:sp>
      <p:sp>
        <p:nvSpPr>
          <p:cNvPr id="3" name="Espace réservé du contenu 2"/>
          <p:cNvSpPr>
            <a:spLocks noGrp="1"/>
          </p:cNvSpPr>
          <p:nvPr>
            <p:ph idx="1"/>
          </p:nvPr>
        </p:nvSpPr>
        <p:spPr>
          <a:xfrm>
            <a:off x="609600" y="836712"/>
            <a:ext cx="11103024" cy="1520726"/>
          </a:xfrm>
        </p:spPr>
        <p:txBody>
          <a:bodyPr>
            <a:normAutofit/>
          </a:bodyPr>
          <a:lstStyle/>
          <a:p>
            <a:r>
              <a:rPr lang="fr-FR" dirty="0" err="1"/>
              <a:t>Using</a:t>
            </a:r>
            <a:r>
              <a:rPr lang="fr-FR" dirty="0"/>
              <a:t> the </a:t>
            </a:r>
            <a:r>
              <a:rPr lang="fr-FR" dirty="0" err="1"/>
              <a:t>same</a:t>
            </a:r>
            <a:r>
              <a:rPr lang="fr-FR" dirty="0"/>
              <a:t> AUG IMAS </a:t>
            </a:r>
            <a:r>
              <a:rPr lang="fr-FR" dirty="0" err="1"/>
              <a:t>dataset</a:t>
            </a:r>
            <a:r>
              <a:rPr lang="fr-FR" dirty="0"/>
              <a:t>, benchmark </a:t>
            </a:r>
            <a:r>
              <a:rPr lang="fr-FR" dirty="0" err="1"/>
              <a:t>between</a:t>
            </a:r>
            <a:r>
              <a:rPr lang="fr-FR" dirty="0"/>
              <a:t> NICE and MEQ</a:t>
            </a:r>
          </a:p>
          <a:p>
            <a:endParaRPr lang="fr-FR" dirty="0"/>
          </a:p>
          <a:p>
            <a:endParaRPr lang="en-US" dirty="0"/>
          </a:p>
          <a:p>
            <a:endParaRPr lang="fr-FR"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
        <p:nvSpPr>
          <p:cNvPr id="7" name="Espace réservé du pied de page 3"/>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pic>
        <p:nvPicPr>
          <p:cNvPr id="11" name="image24.jpg">
            <a:extLst>
              <a:ext uri="{FF2B5EF4-FFF2-40B4-BE49-F238E27FC236}">
                <a16:creationId xmlns:a16="http://schemas.microsoft.com/office/drawing/2014/main" id="{4709FEC6-DB30-4C23-93DC-2B29FE8CCD04}"/>
              </a:ext>
            </a:extLst>
          </p:cNvPr>
          <p:cNvPicPr/>
          <p:nvPr/>
        </p:nvPicPr>
        <p:blipFill>
          <a:blip r:embed="rId2"/>
          <a:srcRect l="25990" r="30445"/>
          <a:stretch>
            <a:fillRect/>
          </a:stretch>
        </p:blipFill>
        <p:spPr>
          <a:xfrm>
            <a:off x="825624" y="1452562"/>
            <a:ext cx="3146301" cy="4600478"/>
          </a:xfrm>
          <a:prstGeom prst="rect">
            <a:avLst/>
          </a:prstGeom>
          <a:ln/>
        </p:spPr>
      </p:pic>
      <p:pic>
        <p:nvPicPr>
          <p:cNvPr id="12" name="image29.jpg">
            <a:extLst>
              <a:ext uri="{FF2B5EF4-FFF2-40B4-BE49-F238E27FC236}">
                <a16:creationId xmlns:a16="http://schemas.microsoft.com/office/drawing/2014/main" id="{19095754-3347-489A-9F52-FFC8314FE914}"/>
              </a:ext>
            </a:extLst>
          </p:cNvPr>
          <p:cNvPicPr/>
          <p:nvPr/>
        </p:nvPicPr>
        <p:blipFill>
          <a:blip r:embed="rId3"/>
          <a:srcRect/>
          <a:stretch>
            <a:fillRect/>
          </a:stretch>
        </p:blipFill>
        <p:spPr>
          <a:xfrm>
            <a:off x="5670098" y="1643160"/>
            <a:ext cx="5912302" cy="4600478"/>
          </a:xfrm>
          <a:prstGeom prst="rect">
            <a:avLst/>
          </a:prstGeom>
          <a:ln/>
        </p:spPr>
      </p:pic>
    </p:spTree>
    <p:extLst>
      <p:ext uri="{BB962C8B-B14F-4D97-AF65-F5344CB8AC3E}">
        <p14:creationId xmlns:p14="http://schemas.microsoft.com/office/powerpoint/2010/main" val="114147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a:extLst>
              <a:ext uri="{FF2B5EF4-FFF2-40B4-BE49-F238E27FC236}">
                <a16:creationId xmlns:a16="http://schemas.microsoft.com/office/drawing/2014/main" id="{63E2FA13-95D1-4005-9AD9-C1136F6A330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952744" y="2487169"/>
            <a:ext cx="6239256" cy="3950208"/>
          </a:xfrm>
          <a:prstGeom prst="rect">
            <a:avLst/>
          </a:prstGeom>
        </p:spPr>
      </p:pic>
      <p:sp>
        <p:nvSpPr>
          <p:cNvPr id="2" name="Titre 1"/>
          <p:cNvSpPr>
            <a:spLocks noGrp="1"/>
          </p:cNvSpPr>
          <p:nvPr>
            <p:ph type="title"/>
          </p:nvPr>
        </p:nvSpPr>
        <p:spPr>
          <a:xfrm>
            <a:off x="983433" y="314819"/>
            <a:ext cx="9451776" cy="457200"/>
          </a:xfrm>
        </p:spPr>
        <p:txBody>
          <a:bodyPr/>
          <a:lstStyle/>
          <a:p>
            <a:r>
              <a:rPr lang="fr-FR" dirty="0" err="1"/>
              <a:t>Task</a:t>
            </a:r>
            <a:r>
              <a:rPr lang="fr-FR" dirty="0"/>
              <a:t> 4: </a:t>
            </a:r>
            <a:r>
              <a:rPr lang="en-GB" dirty="0"/>
              <a:t>Magnetic Equilibrium and Control for PDT: </a:t>
            </a:r>
            <a:r>
              <a:rPr lang="en-US" dirty="0"/>
              <a:t>Coupled 1D transport equation of METIS with electromagnetic</a:t>
            </a:r>
            <a:br>
              <a:rPr lang="en-US" dirty="0"/>
            </a:br>
            <a:r>
              <a:rPr lang="en-US" dirty="0"/>
              <a:t>model for breakdown and burn-through of DYON</a:t>
            </a:r>
            <a:endParaRPr lang="fr-FR" dirty="0"/>
          </a:p>
        </p:txBody>
      </p:sp>
      <p:sp>
        <p:nvSpPr>
          <p:cNvPr id="3" name="Espace réservé du contenu 2"/>
          <p:cNvSpPr>
            <a:spLocks noGrp="1"/>
          </p:cNvSpPr>
          <p:nvPr>
            <p:ph idx="1"/>
          </p:nvPr>
        </p:nvSpPr>
        <p:spPr>
          <a:xfrm>
            <a:off x="544488" y="1045762"/>
            <a:ext cx="11103024" cy="5688632"/>
          </a:xfrm>
        </p:spPr>
        <p:txBody>
          <a:bodyPr>
            <a:normAutofit/>
          </a:bodyPr>
          <a:lstStyle/>
          <a:p>
            <a:pPr>
              <a:spcBef>
                <a:spcPts val="0"/>
              </a:spcBef>
            </a:pPr>
            <a:r>
              <a:rPr lang="en-US" sz="2000" dirty="0"/>
              <a:t>Self-consistent modelling of the initial ramp-up of tokamak plasma: integrated workflow of METIS (calculates current and pressure profiles) and FIESTA (equilibrium code) wrapped inside the DYON solver (0D model). </a:t>
            </a:r>
          </a:p>
          <a:p>
            <a:pPr>
              <a:spcBef>
                <a:spcPts val="0"/>
              </a:spcBef>
            </a:pPr>
            <a:r>
              <a:rPr lang="en-US" sz="2000" dirty="0"/>
              <a:t>Validation on MAST Upgrade experimental data (MU03, </a:t>
            </a:r>
            <a:r>
              <a:rPr lang="en-US" sz="2000" dirty="0" err="1"/>
              <a:t>burnthrough</a:t>
            </a:r>
            <a:r>
              <a:rPr lang="en-US" sz="2000" dirty="0"/>
              <a:t> &amp; Ip ramp-up shots).</a:t>
            </a:r>
          </a:p>
          <a:p>
            <a:pPr>
              <a:spcBef>
                <a:spcPts val="0"/>
              </a:spcBef>
            </a:pPr>
            <a:r>
              <a:rPr lang="en-US" sz="2000" dirty="0"/>
              <a:t>In the future, we will apply the modelling to the TCV tokamak and run predictive simulations of the upcoming COMPASS Upgrade and ITER experiments.</a:t>
            </a: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pic>
        <p:nvPicPr>
          <p:cNvPr id="6" name="Image 5">
            <a:extLst>
              <a:ext uri="{FF2B5EF4-FFF2-40B4-BE49-F238E27FC236}">
                <a16:creationId xmlns:a16="http://schemas.microsoft.com/office/drawing/2014/main" id="{6BBE131D-C883-4F87-94A7-45F78CB74F76}"/>
              </a:ext>
            </a:extLst>
          </p:cNvPr>
          <p:cNvPicPr>
            <a:picLocks noChangeAspect="1"/>
          </p:cNvPicPr>
          <p:nvPr/>
        </p:nvPicPr>
        <p:blipFill>
          <a:blip r:embed="rId3"/>
          <a:stretch>
            <a:fillRect/>
          </a:stretch>
        </p:blipFill>
        <p:spPr>
          <a:xfrm>
            <a:off x="296838" y="2942983"/>
            <a:ext cx="5799162" cy="3267860"/>
          </a:xfrm>
          <a:prstGeom prst="rect">
            <a:avLst/>
          </a:prstGeom>
        </p:spPr>
      </p:pic>
      <p:sp>
        <p:nvSpPr>
          <p:cNvPr id="9" name="Espace réservé du pied de page 3">
            <a:extLst>
              <a:ext uri="{FF2B5EF4-FFF2-40B4-BE49-F238E27FC236}">
                <a16:creationId xmlns:a16="http://schemas.microsoft.com/office/drawing/2014/main" id="{2C420117-EC60-4113-8F69-E64EDCF3DAF6}"/>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Tree>
    <p:extLst>
      <p:ext uri="{BB962C8B-B14F-4D97-AF65-F5344CB8AC3E}">
        <p14:creationId xmlns:p14="http://schemas.microsoft.com/office/powerpoint/2010/main" val="416382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Context</a:t>
            </a:r>
            <a:r>
              <a:rPr lang="fr-FR" dirty="0"/>
              <a:t> and Objectives</a:t>
            </a:r>
            <a:endParaRPr lang="en-GB" dirty="0"/>
          </a:p>
        </p:txBody>
      </p:sp>
      <p:sp>
        <p:nvSpPr>
          <p:cNvPr id="3" name="Espace réservé du contenu 2"/>
          <p:cNvSpPr>
            <a:spLocks noGrp="1"/>
          </p:cNvSpPr>
          <p:nvPr>
            <p:ph idx="1"/>
          </p:nvPr>
        </p:nvSpPr>
        <p:spPr/>
        <p:txBody>
          <a:bodyPr>
            <a:normAutofit fontScale="92500" lnSpcReduction="10000"/>
          </a:bodyPr>
          <a:lstStyle/>
          <a:p>
            <a:r>
              <a:rPr lang="en-GB" dirty="0"/>
              <a:t>Lately born TSVV: started in October 2024, closed in December 2025</a:t>
            </a:r>
          </a:p>
          <a:p>
            <a:r>
              <a:rPr lang="en-US" dirty="0"/>
              <a:t>Pulse Design Tools (PDTs) are used to design and optimize plasma discharges within machine limits</a:t>
            </a:r>
          </a:p>
          <a:p>
            <a:pPr lvl="1"/>
            <a:r>
              <a:rPr lang="en-US" dirty="0"/>
              <a:t>Typical tool: self-consistently coupled free boundary equilibrium + 1D core transport solvers: plasma geometry, PF coil currents, heating and fueling scenario, plasma transport, SOL and wall conditions, plasma breakdown, …</a:t>
            </a:r>
            <a:endParaRPr lang="en-GB" dirty="0"/>
          </a:p>
          <a:p>
            <a:pPr lvl="1"/>
            <a:r>
              <a:rPr lang="en-US" dirty="0"/>
              <a:t>To be effective for optimization, they must run quickly</a:t>
            </a:r>
          </a:p>
          <a:p>
            <a:r>
              <a:rPr lang="en-GB" dirty="0"/>
              <a:t>At the beginning of the project, the state of the community was that Pulse Design Tools had been developed by some experiments and used mostly for that experiment. </a:t>
            </a:r>
          </a:p>
          <a:p>
            <a:r>
              <a:rPr lang="en-GB" dirty="0"/>
              <a:t>Evolve to a more coordinated and harmonised landscape, by porting the existing tools to different experiments (task 1), develop interoperable components and framework that can benefit to all PDT prototypes (task 2 and 3), with a specific effort until the end of 2025 on </a:t>
            </a:r>
            <a:r>
              <a:rPr lang="en-GB" dirty="0" err="1"/>
              <a:t>transport+free</a:t>
            </a:r>
            <a:r>
              <a:rPr lang="en-GB" dirty="0"/>
              <a:t> boundary applications (task 4).</a:t>
            </a:r>
            <a:endParaRPr lang="fr-FR" dirty="0"/>
          </a:p>
          <a:p>
            <a:r>
              <a:rPr lang="en-GB" dirty="0"/>
              <a:t>Maximise the mutualisation of modules (e.g. transport, fuelling, H&amp;CD, equilibrium), coupling techniques and infrastructure solutions</a:t>
            </a:r>
          </a:p>
          <a:p>
            <a:r>
              <a:rPr lang="en-GB" dirty="0"/>
              <a:t>Apply the tools to multiple experiments and benchmark them</a:t>
            </a:r>
          </a:p>
          <a:p>
            <a:r>
              <a:rPr lang="en-GB" dirty="0"/>
              <a:t>Define a possible convergence strategy for the next period (2026-2027)</a:t>
            </a:r>
          </a:p>
          <a:p>
            <a:r>
              <a:rPr lang="en-GB" dirty="0"/>
              <a:t>~35 people involved, 17 “activities” </a:t>
            </a:r>
            <a:r>
              <a:rPr lang="en-GB" dirty="0">
                <a:sym typeface="Wingdings" panose="05000000000000000000" pitchFamily="2" charset="2"/>
              </a:rPr>
              <a:t> highlights</a:t>
            </a:r>
            <a:endParaRPr lang="fr-FR"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6" name="ZoneTexte 5"/>
          <p:cNvSpPr txBox="1"/>
          <p:nvPr/>
        </p:nvSpPr>
        <p:spPr>
          <a:xfrm>
            <a:off x="8258898" y="4939157"/>
            <a:ext cx="3453726" cy="646331"/>
          </a:xfrm>
          <a:prstGeom prst="rect">
            <a:avLst/>
          </a:prstGeom>
          <a:noFill/>
        </p:spPr>
        <p:txBody>
          <a:bodyPr wrap="square" rtlCol="0">
            <a:spAutoFit/>
          </a:bodyPr>
          <a:lstStyle/>
          <a:p>
            <a:pPr algn="l"/>
            <a:r>
              <a:rPr lang="fr-FR" sz="3600" b="1" dirty="0">
                <a:solidFill>
                  <a:srgbClr val="00B050"/>
                </a:solidFill>
              </a:rPr>
              <a:t>IMAS interfaces</a:t>
            </a:r>
          </a:p>
        </p:txBody>
      </p:sp>
      <p:sp>
        <p:nvSpPr>
          <p:cNvPr id="7" name="Espace réservé du pied de page 3">
            <a:extLst>
              <a:ext uri="{FF2B5EF4-FFF2-40B4-BE49-F238E27FC236}">
                <a16:creationId xmlns:a16="http://schemas.microsoft.com/office/drawing/2014/main" id="{4DBBF7A0-9868-4BC0-8999-7262BA19A8BD}"/>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Tree>
    <p:extLst>
      <p:ext uri="{BB962C8B-B14F-4D97-AF65-F5344CB8AC3E}">
        <p14:creationId xmlns:p14="http://schemas.microsoft.com/office/powerpoint/2010/main" val="3323441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6283" y="234586"/>
            <a:ext cx="9451776" cy="457200"/>
          </a:xfrm>
        </p:spPr>
        <p:txBody>
          <a:bodyPr/>
          <a:lstStyle/>
          <a:p>
            <a:r>
              <a:rPr lang="fr-FR" dirty="0" err="1"/>
              <a:t>Task</a:t>
            </a:r>
            <a:r>
              <a:rPr lang="fr-FR" dirty="0"/>
              <a:t> 4: </a:t>
            </a:r>
            <a:r>
              <a:rPr lang="en-GB" dirty="0"/>
              <a:t>Magnetic Equilibrium and Control for PDT: </a:t>
            </a:r>
            <a:r>
              <a:rPr lang="fr-FR" dirty="0" err="1"/>
              <a:t>closed</a:t>
            </a:r>
            <a:r>
              <a:rPr lang="fr-FR" dirty="0"/>
              <a:t> </a:t>
            </a:r>
            <a:r>
              <a:rPr lang="fr-FR" dirty="0" err="1"/>
              <a:t>loop</a:t>
            </a:r>
            <a:r>
              <a:rPr lang="fr-FR" dirty="0"/>
              <a:t> NICE + </a:t>
            </a:r>
            <a:r>
              <a:rPr lang="fr-FR" dirty="0" err="1"/>
              <a:t>heat</a:t>
            </a:r>
            <a:r>
              <a:rPr lang="fr-FR" dirty="0"/>
              <a:t> transport + </a:t>
            </a:r>
            <a:r>
              <a:rPr lang="fr-FR" dirty="0" err="1"/>
              <a:t>controllers</a:t>
            </a:r>
            <a:r>
              <a:rPr lang="fr-FR" dirty="0"/>
              <a:t> on WEST</a:t>
            </a:r>
          </a:p>
        </p:txBody>
      </p:sp>
      <p:sp>
        <p:nvSpPr>
          <p:cNvPr id="3" name="Espace réservé du contenu 2"/>
          <p:cNvSpPr>
            <a:spLocks noGrp="1"/>
          </p:cNvSpPr>
          <p:nvPr>
            <p:ph idx="1"/>
          </p:nvPr>
        </p:nvSpPr>
        <p:spPr>
          <a:xfrm>
            <a:off x="544488" y="758525"/>
            <a:ext cx="11103024" cy="5688632"/>
          </a:xfrm>
        </p:spPr>
        <p:txBody>
          <a:bodyPr>
            <a:normAutofit/>
          </a:bodyPr>
          <a:lstStyle/>
          <a:p>
            <a:r>
              <a:rPr lang="en-US" sz="2000" dirty="0"/>
              <a:t>On WEST, PDT and Flight Simulator development is carried out using the MUSCLE3 workflow framework, also used by ITER Org.</a:t>
            </a:r>
          </a:p>
          <a:p>
            <a:r>
              <a:rPr lang="en-US" sz="2000" dirty="0"/>
              <a:t>Coupling current diffusion and electron heat transport (NICE code) with the WEST shape controller in closed loop successfully simulated X-point formation, with very good agreement for coil currents and plasma shape</a:t>
            </a:r>
          </a:p>
          <a:p>
            <a:r>
              <a:rPr lang="en-US" sz="2000" dirty="0"/>
              <a:t>METIS and NICE with IMAS and MUSCLE3 coupling are used for the development of the ITER PDS</a:t>
            </a: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dirty="0">
              <a:solidFill>
                <a:prstClr val="white"/>
              </a:solidFill>
            </a:endParaRPr>
          </a:p>
        </p:txBody>
      </p:sp>
      <p:sp>
        <p:nvSpPr>
          <p:cNvPr id="8" name="Espace réservé du pied de page 3">
            <a:extLst>
              <a:ext uri="{FF2B5EF4-FFF2-40B4-BE49-F238E27FC236}">
                <a16:creationId xmlns:a16="http://schemas.microsoft.com/office/drawing/2014/main" id="{A89A3975-3456-4560-A46D-BB6FAB9F185E}"/>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pic>
        <p:nvPicPr>
          <p:cNvPr id="10" name="Image 9">
            <a:extLst>
              <a:ext uri="{FF2B5EF4-FFF2-40B4-BE49-F238E27FC236}">
                <a16:creationId xmlns:a16="http://schemas.microsoft.com/office/drawing/2014/main" id="{7480A71B-4F3A-4372-A136-D002E01C08CD}"/>
              </a:ext>
            </a:extLst>
          </p:cNvPr>
          <p:cNvPicPr/>
          <p:nvPr/>
        </p:nvPicPr>
        <p:blipFill rotWithShape="1">
          <a:blip r:embed="rId2">
            <a:extLst>
              <a:ext uri="{28A0092B-C50C-407E-A947-70E740481C1C}">
                <a14:useLocalDpi xmlns:a14="http://schemas.microsoft.com/office/drawing/2010/main" val="0"/>
              </a:ext>
            </a:extLst>
          </a:blip>
          <a:srcRect l="6357" t="5702" r="7269" b="5358"/>
          <a:stretch/>
        </p:blipFill>
        <p:spPr>
          <a:xfrm>
            <a:off x="6689403" y="2776492"/>
            <a:ext cx="5312098" cy="3510008"/>
          </a:xfrm>
          <a:prstGeom prst="rect">
            <a:avLst/>
          </a:prstGeom>
        </p:spPr>
      </p:pic>
      <p:pic>
        <p:nvPicPr>
          <p:cNvPr id="12" name="Image 11">
            <a:extLst>
              <a:ext uri="{FF2B5EF4-FFF2-40B4-BE49-F238E27FC236}">
                <a16:creationId xmlns:a16="http://schemas.microsoft.com/office/drawing/2014/main" id="{185744CD-4FE2-4D56-B6F6-B712548CB17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0499" y="2776492"/>
            <a:ext cx="3438526" cy="2724196"/>
          </a:xfrm>
          <a:prstGeom prst="rect">
            <a:avLst/>
          </a:prstGeom>
          <a:noFill/>
          <a:ln>
            <a:noFill/>
          </a:ln>
        </p:spPr>
      </p:pic>
      <p:pic>
        <p:nvPicPr>
          <p:cNvPr id="13" name="Image 12">
            <a:extLst>
              <a:ext uri="{FF2B5EF4-FFF2-40B4-BE49-F238E27FC236}">
                <a16:creationId xmlns:a16="http://schemas.microsoft.com/office/drawing/2014/main" id="{05CA5333-34E1-4FED-A8F4-6F8CDE8BCF2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431701" y="2776492"/>
            <a:ext cx="3612038" cy="2781343"/>
          </a:xfrm>
          <a:prstGeom prst="rect">
            <a:avLst/>
          </a:prstGeom>
          <a:noFill/>
          <a:ln>
            <a:noFill/>
          </a:ln>
        </p:spPr>
      </p:pic>
      <p:sp>
        <p:nvSpPr>
          <p:cNvPr id="6" name="ZoneTexte 5">
            <a:extLst>
              <a:ext uri="{FF2B5EF4-FFF2-40B4-BE49-F238E27FC236}">
                <a16:creationId xmlns:a16="http://schemas.microsoft.com/office/drawing/2014/main" id="{1C1C898E-910A-4FDE-B582-443494D9C556}"/>
              </a:ext>
            </a:extLst>
          </p:cNvPr>
          <p:cNvSpPr txBox="1"/>
          <p:nvPr/>
        </p:nvSpPr>
        <p:spPr>
          <a:xfrm>
            <a:off x="411397" y="5572633"/>
            <a:ext cx="6186487" cy="584775"/>
          </a:xfrm>
          <a:prstGeom prst="rect">
            <a:avLst/>
          </a:prstGeom>
          <a:noFill/>
        </p:spPr>
        <p:txBody>
          <a:bodyPr wrap="square" rtlCol="0">
            <a:spAutoFit/>
          </a:bodyPr>
          <a:lstStyle/>
          <a:p>
            <a:r>
              <a:rPr lang="en-GB" sz="1600" dirty="0">
                <a:effectLst/>
                <a:ea typeface="Times New Roman" panose="02020603050405020304" pitchFamily="18" charset="0"/>
              </a:rPr>
              <a:t>WEST #58089 Plasma boundary at two different time slices, simulation (red solid line) versus plasma reconstruction (blue dashed line).</a:t>
            </a:r>
            <a:endParaRPr lang="fr-FR" sz="2400" b="1" dirty="0"/>
          </a:p>
        </p:txBody>
      </p:sp>
    </p:spTree>
    <p:extLst>
      <p:ext uri="{BB962C8B-B14F-4D97-AF65-F5344CB8AC3E}">
        <p14:creationId xmlns:p14="http://schemas.microsoft.com/office/powerpoint/2010/main" val="265541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Concluding</a:t>
            </a:r>
            <a:r>
              <a:rPr lang="fr-FR" dirty="0"/>
              <a:t> </a:t>
            </a:r>
            <a:r>
              <a:rPr lang="fr-FR" dirty="0" err="1"/>
              <a:t>remarks</a:t>
            </a:r>
            <a:endParaRPr lang="en-GB" dirty="0"/>
          </a:p>
        </p:txBody>
      </p:sp>
      <p:sp>
        <p:nvSpPr>
          <p:cNvPr id="3" name="Espace réservé du contenu 2"/>
          <p:cNvSpPr>
            <a:spLocks noGrp="1"/>
          </p:cNvSpPr>
          <p:nvPr>
            <p:ph idx="1"/>
          </p:nvPr>
        </p:nvSpPr>
        <p:spPr>
          <a:xfrm>
            <a:off x="609600" y="608104"/>
            <a:ext cx="11103024" cy="6249896"/>
          </a:xfrm>
        </p:spPr>
        <p:txBody>
          <a:bodyPr>
            <a:normAutofit lnSpcReduction="10000"/>
          </a:bodyPr>
          <a:lstStyle/>
          <a:p>
            <a:r>
              <a:rPr lang="fr-FR" sz="2000" dirty="0"/>
              <a:t>Objectives in black, </a:t>
            </a:r>
            <a:r>
              <a:rPr lang="fr-FR" sz="2000" dirty="0" err="1">
                <a:solidFill>
                  <a:srgbClr val="00B050"/>
                </a:solidFill>
              </a:rPr>
              <a:t>outcome</a:t>
            </a:r>
            <a:r>
              <a:rPr lang="fr-FR" sz="2000" dirty="0">
                <a:solidFill>
                  <a:srgbClr val="00B050"/>
                </a:solidFill>
              </a:rPr>
              <a:t> in green</a:t>
            </a:r>
          </a:p>
          <a:p>
            <a:r>
              <a:rPr lang="en-GB" sz="2000" dirty="0"/>
              <a:t>Maximise the mutualisation of modules (e.g. transport, fuelling, H&amp;CD, equilibrium): </a:t>
            </a:r>
            <a:r>
              <a:rPr lang="en-GB" sz="2000" dirty="0">
                <a:solidFill>
                  <a:srgbClr val="00B050"/>
                </a:solidFill>
              </a:rPr>
              <a:t>task 2 developed several reduced models, they are usable by multiple PDTs although they are presently coupled to a single one. Frequent discussions with TSVV11 and joint activities on reduced models.</a:t>
            </a:r>
          </a:p>
          <a:p>
            <a:r>
              <a:rPr lang="en-GB" sz="2000" dirty="0"/>
              <a:t>Coupling techniques and infrastructure solutions: </a:t>
            </a:r>
          </a:p>
          <a:p>
            <a:pPr lvl="1"/>
            <a:r>
              <a:rPr lang="en-GB" sz="1600" dirty="0">
                <a:solidFill>
                  <a:srgbClr val="00B050"/>
                </a:solidFill>
              </a:rPr>
              <a:t>Only ITER Org. is trying to promote a generic infrastructure (IMAS Data Dictionary, MUSCLE3). CEA and DIFFER activities are aligned with this strategy.</a:t>
            </a:r>
          </a:p>
          <a:p>
            <a:r>
              <a:rPr lang="en-GB" sz="2000" dirty="0"/>
              <a:t>Apply the tools to multiple experiments and benchmark them:</a:t>
            </a:r>
          </a:p>
          <a:p>
            <a:pPr lvl="1"/>
            <a:r>
              <a:rPr lang="en-GB" sz="1600" dirty="0">
                <a:solidFill>
                  <a:srgbClr val="00B050"/>
                </a:solidFill>
              </a:rPr>
              <a:t>Some PDTs have been ported to some experiments, mostly by adapting to the local code and data ecosystem</a:t>
            </a:r>
          </a:p>
          <a:p>
            <a:pPr lvl="1"/>
            <a:r>
              <a:rPr lang="en-GB" sz="1600" dirty="0">
                <a:solidFill>
                  <a:srgbClr val="00B050"/>
                </a:solidFill>
              </a:rPr>
              <a:t>Benchmark cases have been carried out, showing good agreement between equilibrium solvers. WEST cases require iron core capability, only few solvers handle that today.</a:t>
            </a:r>
          </a:p>
          <a:p>
            <a:pPr lvl="1"/>
            <a:r>
              <a:rPr lang="en-GB" sz="1600" dirty="0">
                <a:solidFill>
                  <a:srgbClr val="00B050"/>
                </a:solidFill>
              </a:rPr>
              <a:t>Although TCV and AUG have processes to produce IMAS data, the dataset is often incomplete or sometimes the codes can’t use all the options covered by an IDS. A routine usage of IMAS datasets is necessary to improve the initial data mapping effort made for those machines.</a:t>
            </a:r>
          </a:p>
          <a:p>
            <a:pPr lvl="1"/>
            <a:r>
              <a:rPr lang="en-GB" sz="1600" dirty="0">
                <a:solidFill>
                  <a:srgbClr val="00B050"/>
                </a:solidFill>
              </a:rPr>
              <a:t>Even an equilibrium code requires a minimal machine-specific configuration that is not automated yet, no easy user manual</a:t>
            </a:r>
          </a:p>
          <a:p>
            <a:r>
              <a:rPr lang="en-GB" sz="2000" dirty="0"/>
              <a:t>Define a possible convergence strategy for the next period (2026-2027)</a:t>
            </a:r>
          </a:p>
          <a:p>
            <a:pPr lvl="1"/>
            <a:r>
              <a:rPr lang="en-GB" sz="1600" dirty="0">
                <a:solidFill>
                  <a:srgbClr val="00B050"/>
                </a:solidFill>
              </a:rPr>
              <a:t>The community is happy to use multiple PDTs (ASTRA/Fenix, RAPTOR, METIS, …) and doesn’t see the need to converge to a single tool or framework</a:t>
            </a:r>
          </a:p>
          <a:p>
            <a:pPr lvl="1"/>
            <a:r>
              <a:rPr lang="en-GB" sz="1600" dirty="0">
                <a:solidFill>
                  <a:srgbClr val="00B050"/>
                </a:solidFill>
              </a:rPr>
              <a:t>The community is happy to share models which can be adapted to various PDTs / frameworks. Sharing reduced models as Open Source starts to be a reality</a:t>
            </a:r>
          </a:p>
          <a:p>
            <a:pPr lvl="1"/>
            <a:r>
              <a:rPr lang="en-US" sz="1600" dirty="0">
                <a:solidFill>
                  <a:srgbClr val="00B050"/>
                </a:solidFill>
              </a:rPr>
              <a:t>TSVV15 has built bridges between the different groups, and there is a high scientific value to maintain them. </a:t>
            </a:r>
            <a:r>
              <a:rPr lang="en-GB" sz="1600" dirty="0">
                <a:solidFill>
                  <a:srgbClr val="00B050"/>
                </a:solidFill>
              </a:rPr>
              <a:t>Developments around PDTs will continue in </a:t>
            </a:r>
            <a:r>
              <a:rPr lang="en-GB" sz="1600" dirty="0" err="1">
                <a:solidFill>
                  <a:srgbClr val="00B050"/>
                </a:solidFill>
              </a:rPr>
              <a:t>EUROfusion</a:t>
            </a:r>
            <a:r>
              <a:rPr lang="en-GB" sz="1600" dirty="0">
                <a:solidFill>
                  <a:srgbClr val="00B050"/>
                </a:solidFill>
              </a:rPr>
              <a:t> under DTE, also in IO and various machines … it would be important to keep in touch</a:t>
            </a:r>
            <a:endParaRPr lang="fr-FR" sz="1400" dirty="0">
              <a:solidFill>
                <a:srgbClr val="00B050"/>
              </a:solidFill>
            </a:endParaRPr>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dirty="0">
              <a:solidFill>
                <a:prstClr val="white"/>
              </a:solidFill>
            </a:endParaRPr>
          </a:p>
        </p:txBody>
      </p:sp>
      <p:sp>
        <p:nvSpPr>
          <p:cNvPr id="6" name="Espace réservé du pied de page 3">
            <a:extLst>
              <a:ext uri="{FF2B5EF4-FFF2-40B4-BE49-F238E27FC236}">
                <a16:creationId xmlns:a16="http://schemas.microsoft.com/office/drawing/2014/main" id="{31F149C3-774E-429D-BCBE-648C3F0D5C0A}"/>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Tree>
    <p:extLst>
      <p:ext uri="{BB962C8B-B14F-4D97-AF65-F5344CB8AC3E}">
        <p14:creationId xmlns:p14="http://schemas.microsoft.com/office/powerpoint/2010/main" val="187254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Task</a:t>
            </a:r>
            <a:r>
              <a:rPr lang="fr-FR" dirty="0"/>
              <a:t> 1: </a:t>
            </a:r>
            <a:r>
              <a:rPr lang="en-GB" dirty="0"/>
              <a:t>Demonstration of PDT prototype (porting at existing machines): FENIX (AUG) applied to TCV</a:t>
            </a:r>
            <a:endParaRPr lang="fr-FR" dirty="0"/>
          </a:p>
        </p:txBody>
      </p:sp>
      <p:sp>
        <p:nvSpPr>
          <p:cNvPr id="3" name="Espace réservé du contenu 2"/>
          <p:cNvSpPr>
            <a:spLocks noGrp="1"/>
          </p:cNvSpPr>
          <p:nvPr>
            <p:ph idx="1"/>
          </p:nvPr>
        </p:nvSpPr>
        <p:spPr/>
        <p:txBody>
          <a:bodyPr>
            <a:normAutofit/>
          </a:bodyPr>
          <a:lstStyle/>
          <a:p>
            <a:r>
              <a:rPr lang="en-US" dirty="0"/>
              <a:t>FENIX: Free boundary equilibrium (FGE) + transport (ASTRA) + TCV controllers</a:t>
            </a:r>
          </a:p>
          <a:p>
            <a:r>
              <a:rPr lang="en-US" dirty="0"/>
              <a:t>Very good match with TCV kinetic equilibrium reconstruction (KER)</a:t>
            </a:r>
          </a:p>
          <a:p>
            <a:endParaRPr lang="fr-FR"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pic>
        <p:nvPicPr>
          <p:cNvPr id="6" name="Picture 6">
            <a:extLst>
              <a:ext uri="{FF2B5EF4-FFF2-40B4-BE49-F238E27FC236}">
                <a16:creationId xmlns:a16="http://schemas.microsoft.com/office/drawing/2014/main" id="{1AE2A3FC-7308-4B97-815E-4077329B5AD2}"/>
              </a:ext>
            </a:extLst>
          </p:cNvPr>
          <p:cNvPicPr>
            <a:picLocks noChangeAspect="1"/>
          </p:cNvPicPr>
          <p:nvPr/>
        </p:nvPicPr>
        <p:blipFill>
          <a:blip r:embed="rId2"/>
          <a:stretch>
            <a:fillRect/>
          </a:stretch>
        </p:blipFill>
        <p:spPr>
          <a:xfrm>
            <a:off x="-1" y="2256366"/>
            <a:ext cx="9637899" cy="3960000"/>
          </a:xfrm>
          <a:prstGeom prst="rect">
            <a:avLst/>
          </a:prstGeom>
        </p:spPr>
      </p:pic>
      <p:grpSp>
        <p:nvGrpSpPr>
          <p:cNvPr id="8" name="Group 9">
            <a:extLst>
              <a:ext uri="{FF2B5EF4-FFF2-40B4-BE49-F238E27FC236}">
                <a16:creationId xmlns:a16="http://schemas.microsoft.com/office/drawing/2014/main" id="{BE2EA5E1-BBAD-4006-A56C-3704158CD5B1}"/>
              </a:ext>
            </a:extLst>
          </p:cNvPr>
          <p:cNvGrpSpPr/>
          <p:nvPr/>
        </p:nvGrpSpPr>
        <p:grpSpPr>
          <a:xfrm>
            <a:off x="9750701" y="2117198"/>
            <a:ext cx="2187392" cy="4320000"/>
            <a:chOff x="9760130" y="1768612"/>
            <a:chExt cx="2187392" cy="4320000"/>
          </a:xfrm>
        </p:grpSpPr>
        <p:pic>
          <p:nvPicPr>
            <p:cNvPr id="9" name="Picture 7">
              <a:extLst>
                <a:ext uri="{FF2B5EF4-FFF2-40B4-BE49-F238E27FC236}">
                  <a16:creationId xmlns:a16="http://schemas.microsoft.com/office/drawing/2014/main" id="{C0A7BE9E-2EDA-4264-A04D-E0DE70605F72}"/>
                </a:ext>
              </a:extLst>
            </p:cNvPr>
            <p:cNvPicPr>
              <a:picLocks noChangeAspect="1"/>
            </p:cNvPicPr>
            <p:nvPr/>
          </p:nvPicPr>
          <p:blipFill>
            <a:blip r:embed="rId3"/>
            <a:stretch>
              <a:fillRect/>
            </a:stretch>
          </p:blipFill>
          <p:spPr>
            <a:xfrm>
              <a:off x="9799198" y="1768612"/>
              <a:ext cx="2148324" cy="4320000"/>
            </a:xfrm>
            <a:prstGeom prst="rect">
              <a:avLst/>
            </a:prstGeom>
          </p:spPr>
        </p:pic>
        <p:sp>
          <p:nvSpPr>
            <p:cNvPr id="10" name="Rectangle 9">
              <a:extLst>
                <a:ext uri="{FF2B5EF4-FFF2-40B4-BE49-F238E27FC236}">
                  <a16:creationId xmlns:a16="http://schemas.microsoft.com/office/drawing/2014/main" id="{0C864151-D137-4339-A1CD-1BC64AB187A6}"/>
                </a:ext>
              </a:extLst>
            </p:cNvPr>
            <p:cNvSpPr/>
            <p:nvPr/>
          </p:nvSpPr>
          <p:spPr>
            <a:xfrm>
              <a:off x="9760130" y="1907780"/>
              <a:ext cx="247650" cy="548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Espace réservé du pied de page 3">
            <a:extLst>
              <a:ext uri="{FF2B5EF4-FFF2-40B4-BE49-F238E27FC236}">
                <a16:creationId xmlns:a16="http://schemas.microsoft.com/office/drawing/2014/main" id="{43A87E7E-D90C-49F9-B72A-71AC2A331865}"/>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Tree>
    <p:extLst>
      <p:ext uri="{BB962C8B-B14F-4D97-AF65-F5344CB8AC3E}">
        <p14:creationId xmlns:p14="http://schemas.microsoft.com/office/powerpoint/2010/main" val="33537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Task</a:t>
            </a:r>
            <a:r>
              <a:rPr lang="fr-FR" dirty="0"/>
              <a:t> 1: </a:t>
            </a:r>
            <a:r>
              <a:rPr lang="en-GB" dirty="0"/>
              <a:t>Demonstration of PDT prototype (porting at existing machines): FENIX (AUG) applied to TCV</a:t>
            </a:r>
            <a:endParaRPr lang="fr-FR" dirty="0"/>
          </a:p>
        </p:txBody>
      </p:sp>
      <p:sp>
        <p:nvSpPr>
          <p:cNvPr id="3" name="Espace réservé du contenu 2"/>
          <p:cNvSpPr>
            <a:spLocks noGrp="1"/>
          </p:cNvSpPr>
          <p:nvPr>
            <p:ph idx="1"/>
          </p:nvPr>
        </p:nvSpPr>
        <p:spPr>
          <a:xfrm>
            <a:off x="609600" y="836712"/>
            <a:ext cx="7000220" cy="5519884"/>
          </a:xfrm>
        </p:spPr>
        <p:txBody>
          <a:bodyPr>
            <a:normAutofit/>
          </a:bodyPr>
          <a:lstStyle/>
          <a:p>
            <a:r>
              <a:rPr lang="en-US" dirty="0"/>
              <a:t>FENIX: Free boundary equilibrium (FGE) + current diffusion (ASTRA) + TCV controllers</a:t>
            </a:r>
          </a:p>
          <a:p>
            <a:r>
              <a:rPr lang="en-US" dirty="0"/>
              <a:t>Marginally stable triangularity scan: careful modelling allows to reproduce disruption in case 87688 vs lower elongation variation 87697 running through</a:t>
            </a:r>
          </a:p>
          <a:p>
            <a:endParaRPr lang="fr-FR"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pic>
        <p:nvPicPr>
          <p:cNvPr id="11" name="Picture 2">
            <a:extLst>
              <a:ext uri="{FF2B5EF4-FFF2-40B4-BE49-F238E27FC236}">
                <a16:creationId xmlns:a16="http://schemas.microsoft.com/office/drawing/2014/main" id="{7BEC159D-2D0B-4F45-BFD5-D06BB44BADD3}"/>
              </a:ext>
            </a:extLst>
          </p:cNvPr>
          <p:cNvPicPr>
            <a:picLocks noChangeAspect="1"/>
          </p:cNvPicPr>
          <p:nvPr/>
        </p:nvPicPr>
        <p:blipFill>
          <a:blip r:embed="rId2"/>
          <a:stretch>
            <a:fillRect/>
          </a:stretch>
        </p:blipFill>
        <p:spPr>
          <a:xfrm>
            <a:off x="7704537" y="35804"/>
            <a:ext cx="4384158" cy="3600000"/>
          </a:xfrm>
          <a:prstGeom prst="rect">
            <a:avLst/>
          </a:prstGeom>
        </p:spPr>
      </p:pic>
      <p:pic>
        <p:nvPicPr>
          <p:cNvPr id="12" name="Picture 4">
            <a:extLst>
              <a:ext uri="{FF2B5EF4-FFF2-40B4-BE49-F238E27FC236}">
                <a16:creationId xmlns:a16="http://schemas.microsoft.com/office/drawing/2014/main" id="{813070A3-B488-4A25-834F-107C6C1BCF8F}"/>
              </a:ext>
            </a:extLst>
          </p:cNvPr>
          <p:cNvPicPr>
            <a:picLocks noChangeAspect="1"/>
          </p:cNvPicPr>
          <p:nvPr/>
        </p:nvPicPr>
        <p:blipFill>
          <a:blip r:embed="rId3"/>
          <a:stretch>
            <a:fillRect/>
          </a:stretch>
        </p:blipFill>
        <p:spPr>
          <a:xfrm>
            <a:off x="7665169" y="3258000"/>
            <a:ext cx="4518243" cy="3600000"/>
          </a:xfrm>
          <a:prstGeom prst="rect">
            <a:avLst/>
          </a:prstGeom>
        </p:spPr>
      </p:pic>
      <p:sp>
        <p:nvSpPr>
          <p:cNvPr id="13" name="Content Placeholder 2">
            <a:extLst>
              <a:ext uri="{FF2B5EF4-FFF2-40B4-BE49-F238E27FC236}">
                <a16:creationId xmlns:a16="http://schemas.microsoft.com/office/drawing/2014/main" id="{BF23DB76-C892-4296-87B7-971C8A57C197}"/>
              </a:ext>
            </a:extLst>
          </p:cNvPr>
          <p:cNvSpPr txBox="1">
            <a:spLocks/>
          </p:cNvSpPr>
          <p:nvPr/>
        </p:nvSpPr>
        <p:spPr>
          <a:xfrm>
            <a:off x="838200" y="1775479"/>
            <a:ext cx="6515100" cy="108585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endParaRPr lang="en-GB" dirty="0">
              <a:solidFill>
                <a:srgbClr val="C00000"/>
              </a:solidFill>
            </a:endParaRPr>
          </a:p>
        </p:txBody>
      </p:sp>
      <p:pic>
        <p:nvPicPr>
          <p:cNvPr id="14" name="Picture 11">
            <a:extLst>
              <a:ext uri="{FF2B5EF4-FFF2-40B4-BE49-F238E27FC236}">
                <a16:creationId xmlns:a16="http://schemas.microsoft.com/office/drawing/2014/main" id="{88E32C97-6FBD-4CEF-BF17-649179062BB0}"/>
              </a:ext>
            </a:extLst>
          </p:cNvPr>
          <p:cNvPicPr>
            <a:picLocks noChangeAspect="1"/>
          </p:cNvPicPr>
          <p:nvPr/>
        </p:nvPicPr>
        <p:blipFill>
          <a:blip r:embed="rId4"/>
          <a:stretch>
            <a:fillRect/>
          </a:stretch>
        </p:blipFill>
        <p:spPr>
          <a:xfrm>
            <a:off x="838200" y="3258000"/>
            <a:ext cx="4430313" cy="3157088"/>
          </a:xfrm>
          <a:prstGeom prst="rect">
            <a:avLst/>
          </a:prstGeom>
        </p:spPr>
      </p:pic>
      <p:sp>
        <p:nvSpPr>
          <p:cNvPr id="15" name="Espace réservé du pied de page 3">
            <a:extLst>
              <a:ext uri="{FF2B5EF4-FFF2-40B4-BE49-F238E27FC236}">
                <a16:creationId xmlns:a16="http://schemas.microsoft.com/office/drawing/2014/main" id="{87878949-59F8-40A1-A7B3-5B7976417263}"/>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Tree>
    <p:extLst>
      <p:ext uri="{BB962C8B-B14F-4D97-AF65-F5344CB8AC3E}">
        <p14:creationId xmlns:p14="http://schemas.microsoft.com/office/powerpoint/2010/main" val="61367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Task</a:t>
            </a:r>
            <a:r>
              <a:rPr lang="fr-FR" dirty="0"/>
              <a:t> 1: </a:t>
            </a:r>
            <a:r>
              <a:rPr lang="en-GB" dirty="0"/>
              <a:t>Demonstration of PDT prototype (porting at existing machines): FBT (TCV) applied to COMPASS-U</a:t>
            </a:r>
            <a:endParaRPr lang="fr-FR" dirty="0"/>
          </a:p>
        </p:txBody>
      </p:sp>
      <p:sp>
        <p:nvSpPr>
          <p:cNvPr id="3" name="Espace réservé du contenu 2"/>
          <p:cNvSpPr>
            <a:spLocks noGrp="1"/>
          </p:cNvSpPr>
          <p:nvPr>
            <p:ph idx="1"/>
          </p:nvPr>
        </p:nvSpPr>
        <p:spPr>
          <a:xfrm>
            <a:off x="609600" y="836712"/>
            <a:ext cx="7000220" cy="5688632"/>
          </a:xfrm>
        </p:spPr>
        <p:txBody>
          <a:bodyPr>
            <a:normAutofit/>
          </a:bodyPr>
          <a:lstStyle/>
          <a:p>
            <a:r>
              <a:rPr lang="en-US" dirty="0"/>
              <a:t>FBT: inverse equilibrium for feedforward coil current preparation</a:t>
            </a:r>
          </a:p>
          <a:p>
            <a:r>
              <a:rPr lang="en-US" dirty="0"/>
              <a:t>Simulation with imposed p’ and TT’ benchmarked with FIESTA</a:t>
            </a:r>
          </a:p>
          <a:p>
            <a:endParaRPr lang="fr-FR"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13" name="Content Placeholder 2">
            <a:extLst>
              <a:ext uri="{FF2B5EF4-FFF2-40B4-BE49-F238E27FC236}">
                <a16:creationId xmlns:a16="http://schemas.microsoft.com/office/drawing/2014/main" id="{BF23DB76-C892-4296-87B7-971C8A57C197}"/>
              </a:ext>
            </a:extLst>
          </p:cNvPr>
          <p:cNvSpPr txBox="1">
            <a:spLocks/>
          </p:cNvSpPr>
          <p:nvPr/>
        </p:nvSpPr>
        <p:spPr>
          <a:xfrm>
            <a:off x="838200" y="1775479"/>
            <a:ext cx="6515100" cy="108585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endParaRPr lang="en-GB" dirty="0">
              <a:solidFill>
                <a:srgbClr val="C00000"/>
              </a:solidFill>
            </a:endParaRPr>
          </a:p>
        </p:txBody>
      </p:sp>
      <p:pic>
        <p:nvPicPr>
          <p:cNvPr id="8" name="image15.png">
            <a:extLst>
              <a:ext uri="{FF2B5EF4-FFF2-40B4-BE49-F238E27FC236}">
                <a16:creationId xmlns:a16="http://schemas.microsoft.com/office/drawing/2014/main" id="{6D57F8BC-4B04-462F-A9EC-D32E70D1AF80}"/>
              </a:ext>
            </a:extLst>
          </p:cNvPr>
          <p:cNvPicPr/>
          <p:nvPr/>
        </p:nvPicPr>
        <p:blipFill>
          <a:blip r:embed="rId2"/>
          <a:srcRect/>
          <a:stretch>
            <a:fillRect/>
          </a:stretch>
        </p:blipFill>
        <p:spPr>
          <a:xfrm>
            <a:off x="3204254" y="2119638"/>
            <a:ext cx="8086978" cy="4405706"/>
          </a:xfrm>
          <a:prstGeom prst="rect">
            <a:avLst/>
          </a:prstGeom>
          <a:ln/>
        </p:spPr>
      </p:pic>
      <p:sp>
        <p:nvSpPr>
          <p:cNvPr id="9" name="Espace réservé du pied de page 3">
            <a:extLst>
              <a:ext uri="{FF2B5EF4-FFF2-40B4-BE49-F238E27FC236}">
                <a16:creationId xmlns:a16="http://schemas.microsoft.com/office/drawing/2014/main" id="{C127D3F6-C141-4B37-8622-DBB171808CCD}"/>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Tree>
    <p:extLst>
      <p:ext uri="{BB962C8B-B14F-4D97-AF65-F5344CB8AC3E}">
        <p14:creationId xmlns:p14="http://schemas.microsoft.com/office/powerpoint/2010/main" val="157912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Task</a:t>
            </a:r>
            <a:r>
              <a:rPr lang="fr-FR" dirty="0"/>
              <a:t> 1: </a:t>
            </a:r>
            <a:r>
              <a:rPr lang="en-GB" dirty="0"/>
              <a:t>Demonstration of PDT prototype (porting at existing machines): NICE (WEST) applied to RFX-MOD</a:t>
            </a:r>
            <a:endParaRPr lang="fr-FR" dirty="0"/>
          </a:p>
        </p:txBody>
      </p:sp>
      <p:sp>
        <p:nvSpPr>
          <p:cNvPr id="3" name="Espace réservé du contenu 2"/>
          <p:cNvSpPr>
            <a:spLocks noGrp="1"/>
          </p:cNvSpPr>
          <p:nvPr>
            <p:ph idx="1"/>
          </p:nvPr>
        </p:nvSpPr>
        <p:spPr>
          <a:xfrm>
            <a:off x="609600" y="836712"/>
            <a:ext cx="11103024" cy="734914"/>
          </a:xfrm>
        </p:spPr>
        <p:txBody>
          <a:bodyPr>
            <a:normAutofit fontScale="92500" lnSpcReduction="10000"/>
          </a:bodyPr>
          <a:lstStyle/>
          <a:p>
            <a:pPr marL="0" indent="0">
              <a:buNone/>
            </a:pPr>
            <a:r>
              <a:rPr lang="en-US" sz="2400" dirty="0"/>
              <a:t>NICE: inverse equilibrium reconstruction for #39122 of RFX-mod with imposed P’ and TT’ from the </a:t>
            </a:r>
            <a:r>
              <a:rPr lang="it-IT" sz="2400" b="0" i="0" dirty="0">
                <a:solidFill>
                  <a:srgbClr val="333333"/>
                </a:solidFill>
                <a:effectLst/>
              </a:rPr>
              <a:t>Inverse </a:t>
            </a:r>
            <a:r>
              <a:rPr lang="it-IT" sz="2400" b="0" i="0" dirty="0">
                <a:effectLst/>
              </a:rPr>
              <a:t>Equilibrium Tool (IET code)</a:t>
            </a:r>
            <a:r>
              <a:rPr lang="en-US" sz="2400" dirty="0"/>
              <a:t>.</a:t>
            </a:r>
            <a:endParaRPr lang="fr-FR" sz="2400" dirty="0"/>
          </a:p>
          <a:p>
            <a:endParaRPr lang="fr-FR"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pic>
        <p:nvPicPr>
          <p:cNvPr id="8" name="image19.png">
            <a:extLst>
              <a:ext uri="{FF2B5EF4-FFF2-40B4-BE49-F238E27FC236}">
                <a16:creationId xmlns:a16="http://schemas.microsoft.com/office/drawing/2014/main" id="{21687F7B-022B-4F1B-A274-A836BE208D10}"/>
              </a:ext>
            </a:extLst>
          </p:cNvPr>
          <p:cNvPicPr/>
          <p:nvPr/>
        </p:nvPicPr>
        <p:blipFill>
          <a:blip r:embed="rId2"/>
          <a:srcRect/>
          <a:stretch>
            <a:fillRect/>
          </a:stretch>
        </p:blipFill>
        <p:spPr>
          <a:xfrm>
            <a:off x="-1" y="1821222"/>
            <a:ext cx="5000625" cy="4093803"/>
          </a:xfrm>
          <a:prstGeom prst="rect">
            <a:avLst/>
          </a:prstGeom>
          <a:ln/>
        </p:spPr>
      </p:pic>
      <p:pic>
        <p:nvPicPr>
          <p:cNvPr id="9" name="image6.png">
            <a:extLst>
              <a:ext uri="{FF2B5EF4-FFF2-40B4-BE49-F238E27FC236}">
                <a16:creationId xmlns:a16="http://schemas.microsoft.com/office/drawing/2014/main" id="{23BFA91B-C854-4D99-872A-AE41FB8AE56A}"/>
              </a:ext>
            </a:extLst>
          </p:cNvPr>
          <p:cNvPicPr/>
          <p:nvPr/>
        </p:nvPicPr>
        <p:blipFill>
          <a:blip r:embed="rId3"/>
          <a:srcRect/>
          <a:stretch>
            <a:fillRect/>
          </a:stretch>
        </p:blipFill>
        <p:spPr>
          <a:xfrm>
            <a:off x="5156223" y="1821221"/>
            <a:ext cx="6888139" cy="3922353"/>
          </a:xfrm>
          <a:prstGeom prst="rect">
            <a:avLst/>
          </a:prstGeom>
          <a:ln/>
        </p:spPr>
      </p:pic>
      <p:sp>
        <p:nvSpPr>
          <p:cNvPr id="6" name="ZoneTexte 5">
            <a:extLst>
              <a:ext uri="{FF2B5EF4-FFF2-40B4-BE49-F238E27FC236}">
                <a16:creationId xmlns:a16="http://schemas.microsoft.com/office/drawing/2014/main" id="{98AF9BAB-EF8A-4CDC-AC39-0092ACFB365A}"/>
              </a:ext>
            </a:extLst>
          </p:cNvPr>
          <p:cNvSpPr txBox="1"/>
          <p:nvPr/>
        </p:nvSpPr>
        <p:spPr>
          <a:xfrm>
            <a:off x="8339140" y="5583796"/>
            <a:ext cx="1096519" cy="369332"/>
          </a:xfrm>
          <a:prstGeom prst="rect">
            <a:avLst/>
          </a:prstGeom>
          <a:noFill/>
        </p:spPr>
        <p:txBody>
          <a:bodyPr wrap="none" rtlCol="0">
            <a:spAutoFit/>
          </a:bodyPr>
          <a:lstStyle/>
          <a:p>
            <a:pPr algn="l"/>
            <a:r>
              <a:rPr lang="fr-FR" dirty="0" err="1"/>
              <a:t>Coil</a:t>
            </a:r>
            <a:r>
              <a:rPr lang="fr-FR" dirty="0"/>
              <a:t> index</a:t>
            </a:r>
          </a:p>
        </p:txBody>
      </p:sp>
      <p:sp>
        <p:nvSpPr>
          <p:cNvPr id="13" name="Espace réservé du pied de page 3">
            <a:extLst>
              <a:ext uri="{FF2B5EF4-FFF2-40B4-BE49-F238E27FC236}">
                <a16:creationId xmlns:a16="http://schemas.microsoft.com/office/drawing/2014/main" id="{D5BF8B43-A5D7-4C1D-AA61-610F8E785AB2}"/>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
        <p:nvSpPr>
          <p:cNvPr id="10" name="TextBox 9">
            <a:extLst>
              <a:ext uri="{FF2B5EF4-FFF2-40B4-BE49-F238E27FC236}">
                <a16:creationId xmlns:a16="http://schemas.microsoft.com/office/drawing/2014/main" id="{A56FCA6C-9613-4F7B-B90B-3813EBE8317A}"/>
              </a:ext>
            </a:extLst>
          </p:cNvPr>
          <p:cNvSpPr txBox="1"/>
          <p:nvPr/>
        </p:nvSpPr>
        <p:spPr>
          <a:xfrm>
            <a:off x="609600" y="5985038"/>
            <a:ext cx="11210039" cy="400110"/>
          </a:xfrm>
          <a:prstGeom prst="rect">
            <a:avLst/>
          </a:prstGeom>
          <a:noFill/>
        </p:spPr>
        <p:txBody>
          <a:bodyPr wrap="square">
            <a:spAutoFit/>
          </a:bodyPr>
          <a:lstStyle/>
          <a:p>
            <a:pPr marL="0" indent="0">
              <a:buNone/>
            </a:pPr>
            <a:r>
              <a:rPr lang="en-US" sz="2000" dirty="0"/>
              <a:t>Comparison with measured currents and LCFS reconstructed from experimental data.</a:t>
            </a:r>
          </a:p>
        </p:txBody>
      </p:sp>
    </p:spTree>
    <p:extLst>
      <p:ext uri="{BB962C8B-B14F-4D97-AF65-F5344CB8AC3E}">
        <p14:creationId xmlns:p14="http://schemas.microsoft.com/office/powerpoint/2010/main" val="205258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Task</a:t>
            </a:r>
            <a:r>
              <a:rPr lang="fr-FR" dirty="0"/>
              <a:t> 2: </a:t>
            </a:r>
            <a:r>
              <a:rPr lang="en-GB" dirty="0"/>
              <a:t>Development of Reduced Models: HPI2-NN pellet surrogate</a:t>
            </a:r>
            <a:endParaRPr lang="fr-FR" dirty="0"/>
          </a:p>
        </p:txBody>
      </p:sp>
      <p:sp>
        <p:nvSpPr>
          <p:cNvPr id="3" name="Espace réservé du contenu 2"/>
          <p:cNvSpPr>
            <a:spLocks noGrp="1"/>
          </p:cNvSpPr>
          <p:nvPr>
            <p:ph idx="1"/>
          </p:nvPr>
        </p:nvSpPr>
        <p:spPr>
          <a:xfrm>
            <a:off x="609600" y="836712"/>
            <a:ext cx="5905500" cy="5688632"/>
          </a:xfrm>
        </p:spPr>
        <p:txBody>
          <a:bodyPr>
            <a:normAutofit lnSpcReduction="10000"/>
          </a:bodyPr>
          <a:lstStyle/>
          <a:p>
            <a:r>
              <a:rPr lang="en-GB" dirty="0"/>
              <a:t>~10000 runs of HPI2 simulating pellet injection in WEST tokamak experimental data, and ITER simulation data.</a:t>
            </a:r>
          </a:p>
          <a:p>
            <a:r>
              <a:rPr lang="en-GB" dirty="0"/>
              <a:t>Inputs: ne, </a:t>
            </a:r>
            <a:r>
              <a:rPr lang="en-GB" dirty="0" err="1"/>
              <a:t>Te</a:t>
            </a:r>
            <a:r>
              <a:rPr lang="en-GB" dirty="0"/>
              <a:t>, </a:t>
            </a:r>
            <a:r>
              <a:rPr lang="en-GB" dirty="0" err="1"/>
              <a:t>Ti</a:t>
            </a:r>
            <a:r>
              <a:rPr lang="en-GB" dirty="0"/>
              <a:t>/</a:t>
            </a:r>
            <a:r>
              <a:rPr lang="en-GB" dirty="0" err="1"/>
              <a:t>Te</a:t>
            </a:r>
            <a:r>
              <a:rPr lang="en-GB" dirty="0"/>
              <a:t>, q profiles, B0, pellet size and velocity</a:t>
            </a:r>
          </a:p>
          <a:p>
            <a:r>
              <a:rPr lang="en-GB" dirty="0"/>
              <a:t>Output profiles:</a:t>
            </a:r>
          </a:p>
          <a:p>
            <a:pPr lvl="1"/>
            <a:r>
              <a:rPr lang="en-GB" dirty="0"/>
              <a:t>Variation of electron density 𝚫𝒏𝒆 and 𝚫</a:t>
            </a:r>
            <a:r>
              <a:rPr lang="en-GB" b="1" i="1" dirty="0"/>
              <a:t>T</a:t>
            </a:r>
            <a:r>
              <a:rPr lang="en-GB" dirty="0"/>
              <a:t>𝒆 </a:t>
            </a:r>
          </a:p>
          <a:p>
            <a:pPr lvl="1"/>
            <a:r>
              <a:rPr lang="en-GB" dirty="0"/>
              <a:t>Ablation time</a:t>
            </a:r>
          </a:p>
          <a:p>
            <a:r>
              <a:rPr lang="en-GB" dirty="0"/>
              <a:t>From ~15 min in HPI2 to ~10 </a:t>
            </a:r>
            <a:r>
              <a:rPr lang="en-GB" dirty="0" err="1"/>
              <a:t>ms</a:t>
            </a:r>
            <a:r>
              <a:rPr lang="en-GB" dirty="0"/>
              <a:t> in HPI2-NN</a:t>
            </a:r>
          </a:p>
          <a:p>
            <a:r>
              <a:rPr lang="en-GB" dirty="0"/>
              <a:t>Average mean relative error on test of ~5-10 % (WEST) and ~3% (ITER) in both </a:t>
            </a:r>
            <a:r>
              <a:rPr lang="el-GR" dirty="0"/>
              <a:t>Δ𝑛𝑒 </a:t>
            </a:r>
            <a:r>
              <a:rPr lang="en-GB" dirty="0"/>
              <a:t>and </a:t>
            </a:r>
            <a:r>
              <a:rPr lang="el-GR" dirty="0"/>
              <a:t>Δ𝑇𝑒</a:t>
            </a:r>
            <a:endParaRPr lang="fr-FR" dirty="0"/>
          </a:p>
          <a:p>
            <a:r>
              <a:rPr lang="fr-FR" dirty="0" err="1"/>
              <a:t>Coupled</a:t>
            </a:r>
            <a:r>
              <a:rPr lang="fr-FR" dirty="0"/>
              <a:t> to JINTRAC (and can </a:t>
            </a:r>
            <a:r>
              <a:rPr lang="fr-FR" dirty="0" err="1"/>
              <a:t>be</a:t>
            </a:r>
            <a:r>
              <a:rPr lang="fr-FR" dirty="0"/>
              <a:t> </a:t>
            </a:r>
            <a:r>
              <a:rPr lang="fr-FR" dirty="0" err="1"/>
              <a:t>used</a:t>
            </a:r>
            <a:r>
              <a:rPr lang="fr-FR" dirty="0"/>
              <a:t> for </a:t>
            </a:r>
            <a:r>
              <a:rPr lang="fr-FR" dirty="0" err="1"/>
              <a:t>faster</a:t>
            </a:r>
            <a:r>
              <a:rPr lang="fr-FR" dirty="0"/>
              <a:t> </a:t>
            </a:r>
            <a:r>
              <a:rPr lang="fr-FR" dirty="0" err="1"/>
              <a:t>solvers</a:t>
            </a:r>
            <a:r>
              <a:rPr lang="fr-FR" dirty="0"/>
              <a:t>)</a:t>
            </a:r>
          </a:p>
          <a:p>
            <a:r>
              <a:rPr lang="en-GB" sz="1800" u="none" strike="noStrike" dirty="0">
                <a:effectLst/>
                <a:latin typeface="Calibri" panose="020F0502020204030204" pitchFamily="34" charset="0"/>
                <a:ea typeface="Calibri" panose="020F0502020204030204" pitchFamily="34" charset="0"/>
              </a:rPr>
              <a:t>The code is available Open Source here: https://github.com/DIFFER-NL/hpi2nn/</a:t>
            </a:r>
            <a:endParaRPr lang="fr-FR" sz="1800" u="none" strike="noStrike" dirty="0">
              <a:effectLst/>
              <a:latin typeface="Calibri" panose="020F0502020204030204" pitchFamily="34" charset="0"/>
              <a:ea typeface="Calibri" panose="020F0502020204030204" pitchFamily="34" charset="0"/>
            </a:endParaRPr>
          </a:p>
          <a:p>
            <a:endParaRPr lang="el-GR" dirty="0"/>
          </a:p>
        </p:txBody>
      </p:sp>
      <p:sp>
        <p:nvSpPr>
          <p:cNvPr id="5" name="Espace réservé du numéro de diapositive 4"/>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pic>
        <p:nvPicPr>
          <p:cNvPr id="6" name="Image 5">
            <a:extLst>
              <a:ext uri="{FF2B5EF4-FFF2-40B4-BE49-F238E27FC236}">
                <a16:creationId xmlns:a16="http://schemas.microsoft.com/office/drawing/2014/main" id="{59B5314D-E424-4A42-BBB0-1F59052EEF6E}"/>
              </a:ext>
            </a:extLst>
          </p:cNvPr>
          <p:cNvPicPr>
            <a:picLocks noChangeAspect="1"/>
          </p:cNvPicPr>
          <p:nvPr/>
        </p:nvPicPr>
        <p:blipFill>
          <a:blip r:embed="rId2"/>
          <a:stretch>
            <a:fillRect/>
          </a:stretch>
        </p:blipFill>
        <p:spPr>
          <a:xfrm>
            <a:off x="6642482" y="542925"/>
            <a:ext cx="5173281" cy="5772040"/>
          </a:xfrm>
          <a:prstGeom prst="rect">
            <a:avLst/>
          </a:prstGeom>
        </p:spPr>
      </p:pic>
      <p:sp>
        <p:nvSpPr>
          <p:cNvPr id="8" name="Espace réservé du pied de page 3">
            <a:extLst>
              <a:ext uri="{FF2B5EF4-FFF2-40B4-BE49-F238E27FC236}">
                <a16:creationId xmlns:a16="http://schemas.microsoft.com/office/drawing/2014/main" id="{A02F7C4E-5BE4-4BE8-AC0D-849D441FB9B7}"/>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Tree>
    <p:extLst>
      <p:ext uri="{BB962C8B-B14F-4D97-AF65-F5344CB8AC3E}">
        <p14:creationId xmlns:p14="http://schemas.microsoft.com/office/powerpoint/2010/main" val="409341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5AB27E-0D98-4A7C-9F1C-1FEB99B15906}"/>
              </a:ext>
            </a:extLst>
          </p:cNvPr>
          <p:cNvSpPr>
            <a:spLocks noGrp="1"/>
          </p:cNvSpPr>
          <p:nvPr>
            <p:ph idx="1"/>
          </p:nvPr>
        </p:nvSpPr>
        <p:spPr>
          <a:xfrm>
            <a:off x="379292" y="1255060"/>
            <a:ext cx="5376049" cy="4872014"/>
          </a:xfrm>
        </p:spPr>
        <p:txBody>
          <a:bodyPr numCol="1">
            <a:normAutofit/>
          </a:bodyPr>
          <a:lstStyle/>
          <a:p>
            <a:pPr marL="0" indent="0">
              <a:buNone/>
            </a:pPr>
            <a:r>
              <a:rPr lang="en-US" sz="2000" dirty="0"/>
              <a:t>Couple core model (ASTRA) to fast edge model (1D SOL code SPLEND1D)</a:t>
            </a:r>
          </a:p>
          <a:p>
            <a:pPr marL="0" indent="0">
              <a:buNone/>
            </a:pPr>
            <a:endParaRPr lang="en-US" sz="2000" dirty="0"/>
          </a:p>
          <a:p>
            <a:pPr marL="0" indent="0">
              <a:buNone/>
            </a:pPr>
            <a:r>
              <a:rPr lang="en-US" sz="2000" dirty="0"/>
              <a:t>Attempt proper fueling model from valve to plasma core by adding particle reservoirs</a:t>
            </a:r>
          </a:p>
          <a:p>
            <a:pPr marL="0" indent="0">
              <a:buNone/>
            </a:pPr>
            <a:endParaRPr lang="en-US" sz="2000" dirty="0"/>
          </a:p>
          <a:p>
            <a:pPr marL="0" indent="0">
              <a:buNone/>
            </a:pPr>
            <a:endParaRPr lang="en-US" sz="2000" dirty="0"/>
          </a:p>
          <a:p>
            <a:pPr marL="0" indent="0">
              <a:buNone/>
            </a:pPr>
            <a:r>
              <a:rPr lang="en-US" sz="2000" dirty="0"/>
              <a:t>SPLEND1D [O. </a:t>
            </a:r>
            <a:r>
              <a:rPr lang="en-US" sz="2000" dirty="0" err="1"/>
              <a:t>Février</a:t>
            </a:r>
            <a:r>
              <a:rPr lang="en-US" sz="2000" dirty="0"/>
              <a:t>, Phys. Plasmas 31, 2024] available on </a:t>
            </a:r>
            <a:r>
              <a:rPr lang="en-US" sz="2000" dirty="0">
                <a:hlinkClick r:id="rId3"/>
              </a:rPr>
              <a:t>https://gitlab.epfl.ch/fevrier/splend1d</a:t>
            </a:r>
            <a:r>
              <a:rPr lang="en-US" sz="2000" dirty="0"/>
              <a:t>, can be shared after signing a license agreement</a:t>
            </a:r>
          </a:p>
          <a:p>
            <a:pPr marL="0" indent="0">
              <a:buNone/>
            </a:pPr>
            <a:endParaRPr lang="en-US" sz="1867" dirty="0"/>
          </a:p>
        </p:txBody>
      </p:sp>
      <p:sp>
        <p:nvSpPr>
          <p:cNvPr id="16" name="Espace réservé du pied de page 3">
            <a:extLst>
              <a:ext uri="{FF2B5EF4-FFF2-40B4-BE49-F238E27FC236}">
                <a16:creationId xmlns:a16="http://schemas.microsoft.com/office/drawing/2014/main" id="{F22687C2-550D-4823-A14B-C03DD97F0735}"/>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
        <p:nvSpPr>
          <p:cNvPr id="17" name="Espace réservé du numéro de diapositive 4">
            <a:extLst>
              <a:ext uri="{FF2B5EF4-FFF2-40B4-BE49-F238E27FC236}">
                <a16:creationId xmlns:a16="http://schemas.microsoft.com/office/drawing/2014/main" id="{19592958-F45B-4068-B5A2-F96B642C4397}"/>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8</a:t>
            </a:fld>
            <a:endParaRPr lang="en-GB" dirty="0">
              <a:solidFill>
                <a:prstClr val="white"/>
              </a:solidFill>
            </a:endParaRPr>
          </a:p>
        </p:txBody>
      </p:sp>
      <p:pic>
        <p:nvPicPr>
          <p:cNvPr id="1026" name="Picture 2">
            <a:extLst>
              <a:ext uri="{FF2B5EF4-FFF2-40B4-BE49-F238E27FC236}">
                <a16:creationId xmlns:a16="http://schemas.microsoft.com/office/drawing/2014/main" id="{F140AFF5-C67D-4C4D-A4A9-E05E2BBAF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6000" y="549000"/>
            <a:ext cx="5856000" cy="576000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7">
            <a:extLst>
              <a:ext uri="{FF2B5EF4-FFF2-40B4-BE49-F238E27FC236}">
                <a16:creationId xmlns:a16="http://schemas.microsoft.com/office/drawing/2014/main" id="{12F63A8C-C73D-455A-A945-4950F96C986E}"/>
              </a:ext>
            </a:extLst>
          </p:cNvPr>
          <p:cNvSpPr>
            <a:spLocks noGrp="1"/>
          </p:cNvSpPr>
          <p:nvPr>
            <p:ph type="title"/>
          </p:nvPr>
        </p:nvSpPr>
        <p:spPr>
          <a:xfrm>
            <a:off x="967350" y="218815"/>
            <a:ext cx="10643013" cy="457200"/>
          </a:xfrm>
        </p:spPr>
        <p:txBody>
          <a:bodyPr/>
          <a:lstStyle/>
          <a:p>
            <a:r>
              <a:rPr lang="fr-FR" sz="3200" dirty="0" err="1"/>
              <a:t>Task</a:t>
            </a:r>
            <a:r>
              <a:rPr lang="fr-FR" sz="3200" dirty="0"/>
              <a:t> 2</a:t>
            </a:r>
            <a:r>
              <a:rPr lang="en-GB" sz="3200" dirty="0"/>
              <a:t>: </a:t>
            </a:r>
            <a:r>
              <a:rPr lang="en-US" sz="3200" dirty="0"/>
              <a:t>ASTRA-SPLEND1D fueling model</a:t>
            </a:r>
            <a:endParaRPr lang="nl-NL" sz="2000" dirty="0"/>
          </a:p>
        </p:txBody>
      </p:sp>
    </p:spTree>
    <p:extLst>
      <p:ext uri="{BB962C8B-B14F-4D97-AF65-F5344CB8AC3E}">
        <p14:creationId xmlns:p14="http://schemas.microsoft.com/office/powerpoint/2010/main" val="3467836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5AB27E-0D98-4A7C-9F1C-1FEB99B15906}"/>
              </a:ext>
            </a:extLst>
          </p:cNvPr>
          <p:cNvSpPr>
            <a:spLocks noGrp="1"/>
          </p:cNvSpPr>
          <p:nvPr>
            <p:ph idx="1"/>
          </p:nvPr>
        </p:nvSpPr>
        <p:spPr>
          <a:xfrm>
            <a:off x="379292" y="806824"/>
            <a:ext cx="11310684" cy="5593975"/>
          </a:xfrm>
        </p:spPr>
        <p:txBody>
          <a:bodyPr numCol="1">
            <a:normAutofit fontScale="92500" lnSpcReduction="20000"/>
          </a:bodyPr>
          <a:lstStyle/>
          <a:p>
            <a:pPr marL="0" indent="0" rtl="0">
              <a:spcBef>
                <a:spcPts val="0"/>
              </a:spcBef>
              <a:spcAft>
                <a:spcPts val="0"/>
              </a:spcAft>
              <a:buNone/>
            </a:pPr>
            <a:r>
              <a:rPr lang="en-US" sz="1800" b="0" i="0" u="none" strike="noStrike" dirty="0">
                <a:solidFill>
                  <a:srgbClr val="000000"/>
                </a:solidFill>
                <a:effectLst/>
                <a:latin typeface="Arial" panose="020B0604020202020204" pitchFamily="34" charset="0"/>
              </a:rPr>
              <a:t>Proof of concept for TCV #64965 Ohmic case</a:t>
            </a:r>
            <a:endParaRPr lang="en-US" sz="1600" b="0" dirty="0">
              <a:effectLst/>
            </a:endParaRPr>
          </a:p>
          <a:p>
            <a:r>
              <a:rPr lang="en-US" sz="1600" dirty="0"/>
              <a:t>Ad hoc SPLEND1D parameters (e.g. neutral losses, recycling) tuned for flattop phase allow good prediction of density ramp as well</a:t>
            </a:r>
            <a:br>
              <a:rPr lang="en-US" sz="1600" dirty="0"/>
            </a:br>
            <a:endParaRPr lang="en-US" sz="1867" dirty="0"/>
          </a:p>
          <a:p>
            <a:pPr marL="0" indent="0">
              <a:buNone/>
            </a:pPr>
            <a:endParaRPr lang="en-US" sz="1867" dirty="0"/>
          </a:p>
          <a:p>
            <a:pPr marL="0" indent="0">
              <a:buNone/>
            </a:pPr>
            <a:endParaRPr lang="en-US" sz="1867" dirty="0"/>
          </a:p>
          <a:p>
            <a:pPr marL="0" indent="0">
              <a:buNone/>
            </a:pPr>
            <a:endParaRPr lang="en-US" sz="1867" dirty="0"/>
          </a:p>
          <a:p>
            <a:pPr marL="0" indent="0">
              <a:buNone/>
            </a:pPr>
            <a:endParaRPr lang="en-US" sz="1867" dirty="0"/>
          </a:p>
          <a:p>
            <a:pPr marL="0" indent="0">
              <a:buNone/>
            </a:pPr>
            <a:endParaRPr lang="en-US" sz="1867" dirty="0"/>
          </a:p>
          <a:p>
            <a:pPr marL="0" indent="0">
              <a:buNone/>
            </a:pPr>
            <a:endParaRPr lang="en-US" sz="1867" dirty="0"/>
          </a:p>
          <a:p>
            <a:pPr marL="0" indent="0">
              <a:buNone/>
            </a:pPr>
            <a:endParaRPr lang="en-US" sz="1867" dirty="0"/>
          </a:p>
          <a:p>
            <a:pPr marL="0" indent="0">
              <a:buNone/>
            </a:pPr>
            <a:endParaRPr lang="en-US" sz="1867" dirty="0"/>
          </a:p>
          <a:p>
            <a:pPr marL="0" indent="0">
              <a:buNone/>
            </a:pPr>
            <a:endParaRPr lang="en-US" sz="1867" dirty="0"/>
          </a:p>
          <a:p>
            <a:pPr marL="0" indent="0">
              <a:buNone/>
            </a:pPr>
            <a:endParaRPr lang="en-US" sz="1867" dirty="0"/>
          </a:p>
          <a:p>
            <a:pPr marL="0" indent="0">
              <a:buNone/>
            </a:pPr>
            <a:endParaRPr lang="en-US" sz="1867" dirty="0"/>
          </a:p>
          <a:p>
            <a:pPr marL="0" indent="0">
              <a:buNone/>
            </a:pPr>
            <a:endParaRPr lang="en-US" sz="1867" dirty="0"/>
          </a:p>
          <a:p>
            <a:pPr marL="0" indent="0">
              <a:buNone/>
            </a:pPr>
            <a:endParaRPr lang="en-US" sz="1867" dirty="0"/>
          </a:p>
          <a:p>
            <a:pPr marL="0" indent="0">
              <a:buNone/>
            </a:pPr>
            <a:endParaRPr lang="en-US" sz="1867" dirty="0"/>
          </a:p>
          <a:p>
            <a:pPr marL="0" indent="0">
              <a:buNone/>
            </a:pPr>
            <a:r>
              <a:rPr lang="en-US" sz="1867" dirty="0"/>
              <a:t>Remaining issues</a:t>
            </a:r>
          </a:p>
          <a:p>
            <a:r>
              <a:rPr lang="en-US" sz="1867" dirty="0"/>
              <a:t>Hard to find generic parameters working for multiple shots</a:t>
            </a:r>
          </a:p>
          <a:p>
            <a:r>
              <a:rPr lang="en-US" sz="1867" dirty="0"/>
              <a:t>SPLEND1D struggles in lower density regimes</a:t>
            </a:r>
          </a:p>
          <a:p>
            <a:r>
              <a:rPr lang="en-US" sz="1867" dirty="0"/>
              <a:t>Particle reservoirs still to be implemented</a:t>
            </a:r>
          </a:p>
        </p:txBody>
      </p:sp>
      <p:sp>
        <p:nvSpPr>
          <p:cNvPr id="16" name="Espace réservé du pied de page 3">
            <a:extLst>
              <a:ext uri="{FF2B5EF4-FFF2-40B4-BE49-F238E27FC236}">
                <a16:creationId xmlns:a16="http://schemas.microsoft.com/office/drawing/2014/main" id="{F22687C2-550D-4823-A14B-C03DD97F0735}"/>
              </a:ext>
            </a:extLst>
          </p:cNvPr>
          <p:cNvSpPr>
            <a:spLocks noGrp="1"/>
          </p:cNvSpPr>
          <p:nvPr>
            <p:ph type="ftr" sz="quarter" idx="11"/>
          </p:nvPr>
        </p:nvSpPr>
        <p:spPr>
          <a:xfrm>
            <a:off x="825624" y="6555770"/>
            <a:ext cx="3470176" cy="329614"/>
          </a:xfrm>
        </p:spPr>
        <p:txBody>
          <a:bodyPr/>
          <a:lstStyle/>
          <a:p>
            <a:r>
              <a:rPr lang="en-GB" dirty="0">
                <a:solidFill>
                  <a:prstClr val="white"/>
                </a:solidFill>
              </a:rPr>
              <a:t>F. Imbeaux et al | Science Meeting | January 2026</a:t>
            </a:r>
          </a:p>
        </p:txBody>
      </p:sp>
      <p:sp>
        <p:nvSpPr>
          <p:cNvPr id="17" name="Espace réservé du numéro de diapositive 4">
            <a:extLst>
              <a:ext uri="{FF2B5EF4-FFF2-40B4-BE49-F238E27FC236}">
                <a16:creationId xmlns:a16="http://schemas.microsoft.com/office/drawing/2014/main" id="{19592958-F45B-4068-B5A2-F96B642C4397}"/>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9</a:t>
            </a:fld>
            <a:endParaRPr lang="en-GB" dirty="0">
              <a:solidFill>
                <a:prstClr val="white"/>
              </a:solidFill>
            </a:endParaRPr>
          </a:p>
        </p:txBody>
      </p:sp>
      <p:pic>
        <p:nvPicPr>
          <p:cNvPr id="2050" name="Picture 2">
            <a:extLst>
              <a:ext uri="{FF2B5EF4-FFF2-40B4-BE49-F238E27FC236}">
                <a16:creationId xmlns:a16="http://schemas.microsoft.com/office/drawing/2014/main" id="{D9AE78BE-C828-4613-AAE2-5C2D375FD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474" y="1593140"/>
            <a:ext cx="4684166" cy="36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26B1F85-75CE-4BE1-8EB1-E6F8B99B2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93140"/>
            <a:ext cx="4654166" cy="360000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7">
            <a:extLst>
              <a:ext uri="{FF2B5EF4-FFF2-40B4-BE49-F238E27FC236}">
                <a16:creationId xmlns:a16="http://schemas.microsoft.com/office/drawing/2014/main" id="{08114F0B-6184-46E6-A127-D609EEF0E2EA}"/>
              </a:ext>
            </a:extLst>
          </p:cNvPr>
          <p:cNvSpPr>
            <a:spLocks noGrp="1"/>
          </p:cNvSpPr>
          <p:nvPr>
            <p:ph type="title"/>
          </p:nvPr>
        </p:nvSpPr>
        <p:spPr>
          <a:xfrm>
            <a:off x="967350" y="218815"/>
            <a:ext cx="10643013" cy="457200"/>
          </a:xfrm>
        </p:spPr>
        <p:txBody>
          <a:bodyPr/>
          <a:lstStyle/>
          <a:p>
            <a:r>
              <a:rPr lang="fr-FR" sz="3200" dirty="0" err="1"/>
              <a:t>Task</a:t>
            </a:r>
            <a:r>
              <a:rPr lang="fr-FR" sz="3200" dirty="0"/>
              <a:t> 2: </a:t>
            </a:r>
            <a:r>
              <a:rPr lang="en-US" sz="3200" dirty="0"/>
              <a:t>ASTRA-SPLEND1D fueling model</a:t>
            </a:r>
            <a:endParaRPr lang="nl-NL" sz="2000" dirty="0"/>
          </a:p>
        </p:txBody>
      </p:sp>
    </p:spTree>
    <p:extLst>
      <p:ext uri="{BB962C8B-B14F-4D97-AF65-F5344CB8AC3E}">
        <p14:creationId xmlns:p14="http://schemas.microsoft.com/office/powerpoint/2010/main" val="824128272"/>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581EFF-75CA-400B-8B14-07B3BB5FE4A6}">
  <ds:schemaRefs>
    <ds:schemaRef ds:uri="http://purl.org/dc/terms/"/>
    <ds:schemaRef ds:uri="http://schemas.microsoft.com/office/2006/metadata/properties"/>
    <ds:schemaRef ds:uri="http://schemas.microsoft.com/office/2006/documentManagement/types"/>
    <ds:schemaRef ds:uri="cbbfa1f3-60c2-42de-b5b6-3ee8cb87d964"/>
    <ds:schemaRef ds:uri="e5ba6352-0726-4226-96e7-82f7f1c59ac0"/>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29BB5A6-9C9C-4509-BBBE-0C2B5904D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25965</TotalTime>
  <Words>2531</Words>
  <Application>Microsoft Office PowerPoint</Application>
  <PresentationFormat>Grand écran</PresentationFormat>
  <Paragraphs>254</Paragraphs>
  <Slides>21</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Cambria Math</vt:lpstr>
      <vt:lpstr>Courier New</vt:lpstr>
      <vt:lpstr>EUROfusion.1line_5_3_2019</vt:lpstr>
      <vt:lpstr>TSVV15 Pulse Design Tools</vt:lpstr>
      <vt:lpstr>Context and Objectives</vt:lpstr>
      <vt:lpstr>Task 1: Demonstration of PDT prototype (porting at existing machines): FENIX (AUG) applied to TCV</vt:lpstr>
      <vt:lpstr>Task 1: Demonstration of PDT prototype (porting at existing machines): FENIX (AUG) applied to TCV</vt:lpstr>
      <vt:lpstr>Task 1: Demonstration of PDT prototype (porting at existing machines): FBT (TCV) applied to COMPASS-U</vt:lpstr>
      <vt:lpstr>Task 1: Demonstration of PDT prototype (porting at existing machines): NICE (WEST) applied to RFX-MOD</vt:lpstr>
      <vt:lpstr>Task 2: Development of Reduced Models: HPI2-NN pellet surrogate</vt:lpstr>
      <vt:lpstr>Task 2: ASTRA-SPLEND1D fueling model</vt:lpstr>
      <vt:lpstr>Task 2: ASTRA-SPLEND1D fueling model</vt:lpstr>
      <vt:lpstr>Task 2: Development of Reduced Models: Reduced Model for Neutral Density in the SOL: DIV-1D</vt:lpstr>
      <vt:lpstr>Task 2: Development of Reduced Models: DIV-1D coupling to ASTRA/FENIX (ongoing)</vt:lpstr>
      <vt:lpstr>Task 2: MHD-reduced model based on Neural Networks</vt:lpstr>
      <vt:lpstr>Example: prediction of β limit on entire discharge</vt:lpstr>
      <vt:lpstr>Task 2: Modeling neoclassical tearing modes (NTMs) with co-MRE</vt:lpstr>
      <vt:lpstr>Coupling co-MRE and RAPTOR to model and optimise NTM control</vt:lpstr>
      <vt:lpstr>Task 2: RAPTOR-FBT pre-shot modelling</vt:lpstr>
      <vt:lpstr>Task 3 : Design the PDT framework for integration of modules provided by other TSVVs</vt:lpstr>
      <vt:lpstr>Task 3 : Design the PDT framework for integration of modules provided by other TSVVs</vt:lpstr>
      <vt:lpstr>Task 4: Magnetic Equilibrium and Control for PDT: Coupled 1D transport equation of METIS with electromagnetic model for breakdown and burn-through of DYON</vt:lpstr>
      <vt:lpstr>Task 4: Magnetic Equilibrium and Control for PDT: closed loop NICE + heat transport + controllers on WEST</vt:lpstr>
      <vt:lpstr>Concluding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IMBEAUX Frederic 144135</cp:lastModifiedBy>
  <cp:revision>122</cp:revision>
  <dcterms:created xsi:type="dcterms:W3CDTF">2023-11-15T09:40:03Z</dcterms:created>
  <dcterms:modified xsi:type="dcterms:W3CDTF">2026-01-14T13:01:14Z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