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sldIdLst>
    <p:sldId id="256" r:id="rId5"/>
    <p:sldId id="257" r:id="rId6"/>
    <p:sldId id="273" r:id="rId7"/>
    <p:sldId id="258" r:id="rId8"/>
    <p:sldId id="277" r:id="rId9"/>
    <p:sldId id="259" r:id="rId10"/>
    <p:sldId id="260" r:id="rId11"/>
    <p:sldId id="261" r:id="rId12"/>
    <p:sldId id="263" r:id="rId13"/>
    <p:sldId id="276" r:id="rId14"/>
    <p:sldId id="262" r:id="rId15"/>
    <p:sldId id="264" r:id="rId16"/>
    <p:sldId id="265" r:id="rId17"/>
    <p:sldId id="290" r:id="rId18"/>
    <p:sldId id="284" r:id="rId19"/>
    <p:sldId id="289" r:id="rId20"/>
    <p:sldId id="280" r:id="rId21"/>
    <p:sldId id="292" r:id="rId22"/>
    <p:sldId id="538" r:id="rId23"/>
    <p:sldId id="539" r:id="rId24"/>
    <p:sldId id="291" r:id="rId25"/>
    <p:sldId id="268" r:id="rId26"/>
    <p:sldId id="300" r:id="rId27"/>
    <p:sldId id="299" r:id="rId28"/>
    <p:sldId id="296" r:id="rId29"/>
    <p:sldId id="288" r:id="rId30"/>
    <p:sldId id="297" r:id="rId31"/>
    <p:sldId id="536" r:id="rId32"/>
    <p:sldId id="285" r:id="rId33"/>
    <p:sldId id="540" r:id="rId34"/>
    <p:sldId id="534" r:id="rId35"/>
    <p:sldId id="535"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FF"/>
    <a:srgbClr val="F69240"/>
    <a:srgbClr val="FFFFFF"/>
    <a:srgbClr val="0433FF"/>
    <a:srgbClr val="FF2EFF"/>
    <a:srgbClr val="FF9933"/>
    <a:srgbClr val="D800D8"/>
    <a:srgbClr val="023D6B"/>
    <a:srgbClr val="FDBB3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4660"/>
  </p:normalViewPr>
  <p:slideViewPr>
    <p:cSldViewPr snapToGrid="0">
      <p:cViewPr>
        <p:scale>
          <a:sx n="90" d="100"/>
          <a:sy n="90" d="100"/>
        </p:scale>
        <p:origin x="545" y="185"/>
      </p:cViewPr>
      <p:guideLst/>
    </p:cSldViewPr>
  </p:slideViewPr>
  <p:notesTextViewPr>
    <p:cViewPr>
      <p:scale>
        <a:sx n="1" d="1"/>
        <a:sy n="1" d="1"/>
      </p:scale>
      <p:origin x="0" y="0"/>
    </p:cViewPr>
  </p:notesTextViewPr>
  <p:sorterViewPr>
    <p:cViewPr>
      <p:scale>
        <a:sx n="100" d="100"/>
        <a:sy n="100" d="100"/>
      </p:scale>
      <p:origin x="0" y="-3264"/>
    </p:cViewPr>
  </p:sorterViewPr>
  <p:notesViewPr>
    <p:cSldViewPr snapToGrid="0">
      <p:cViewPr varScale="1">
        <p:scale>
          <a:sx n="86" d="100"/>
          <a:sy n="86" d="100"/>
        </p:scale>
        <p:origin x="306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E:\LID-QMS\LID-QMS_raw_data\LID-QMS%20calibration%20and%20retention__MZ_LH14NsinglePoloidal_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tile 0 (LH14N)</a:t>
            </a:r>
          </a:p>
        </c:rich>
      </c:tx>
      <c:layout>
        <c:manualLayout>
          <c:xMode val="edge"/>
          <c:yMode val="edge"/>
          <c:x val="0.39028984091490049"/>
          <c:y val="3.3507458587587469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v>mass 4</c:v>
          </c:tx>
          <c:spPr>
            <a:ln w="19050" cap="rnd">
              <a:noFill/>
              <a:round/>
            </a:ln>
            <a:effectLst/>
          </c:spPr>
          <c:marker>
            <c:symbol val="circle"/>
            <c:size val="5"/>
            <c:spPr>
              <a:solidFill>
                <a:schemeClr val="accent1"/>
              </a:solidFill>
              <a:ln w="9525">
                <a:solidFill>
                  <a:schemeClr val="accent1"/>
                </a:solidFill>
              </a:ln>
              <a:effectLst/>
            </c:spPr>
          </c:marker>
          <c:xVal>
            <c:numRef>
              <c:f>(' Retention AMU4'!$Z$314,' Retention AMU4'!$Z$317,' Retention AMU4'!$Z$320,' Retention AMU4'!$Z$323,' Retention AMU4'!$Z$326,' Retention AMU4'!$Z$329,' Retention AMU4'!$Z$332,' Retention AMU4'!$Z$335,' Retention AMU4'!$Z$338)</c:f>
              <c:numCache>
                <c:formatCode>0.0</c:formatCode>
                <c:ptCount val="9"/>
                <c:pt idx="0">
                  <c:v>70.75</c:v>
                </c:pt>
                <c:pt idx="1">
                  <c:v>100.75</c:v>
                </c:pt>
                <c:pt idx="2">
                  <c:v>110.75</c:v>
                </c:pt>
                <c:pt idx="3">
                  <c:v>120.75</c:v>
                </c:pt>
                <c:pt idx="4">
                  <c:v>130.75</c:v>
                </c:pt>
                <c:pt idx="5">
                  <c:v>140.75</c:v>
                </c:pt>
                <c:pt idx="6">
                  <c:v>150.75</c:v>
                </c:pt>
                <c:pt idx="7">
                  <c:v>80.75</c:v>
                </c:pt>
                <c:pt idx="8">
                  <c:v>90.75</c:v>
                </c:pt>
              </c:numCache>
            </c:numRef>
          </c:xVal>
          <c:yVal>
            <c:numRef>
              <c:f>(' Retention AMU4'!$G$314,' Retention AMU4'!$G$317,' Retention AMU4'!$G$320,' Retention AMU4'!$G$323,' Retention AMU4'!$G$326,' Retention AMU4'!$G$329,' Retention AMU4'!$G$332,' Retention AMU4'!$G$335,' Retention AMU4'!$G$338)</c:f>
              <c:numCache>
                <c:formatCode>0.00E+00</c:formatCode>
                <c:ptCount val="9"/>
                <c:pt idx="0">
                  <c:v>1.791499999999998E-7</c:v>
                </c:pt>
                <c:pt idx="1">
                  <c:v>2.0065000000000036E-7</c:v>
                </c:pt>
                <c:pt idx="2">
                  <c:v>2.0064999999999951E-7</c:v>
                </c:pt>
                <c:pt idx="3">
                  <c:v>2.2931000000000035E-7</c:v>
                </c:pt>
                <c:pt idx="4">
                  <c:v>2.2215999999999992E-7</c:v>
                </c:pt>
                <c:pt idx="5">
                  <c:v>1.8631999999999994E-7</c:v>
                </c:pt>
                <c:pt idx="6">
                  <c:v>1.4332000000000052E-7</c:v>
                </c:pt>
                <c:pt idx="7">
                  <c:v>2.7947999999999991E-7</c:v>
                </c:pt>
                <c:pt idx="8">
                  <c:v>2.0780999999999979E-7</c:v>
                </c:pt>
              </c:numCache>
            </c:numRef>
          </c:yVal>
          <c:smooth val="0"/>
          <c:extLst>
            <c:ext xmlns:c16="http://schemas.microsoft.com/office/drawing/2014/chart" uri="{C3380CC4-5D6E-409C-BE32-E72D297353CC}">
              <c16:uniqueId val="{00000000-9921-49F2-ACE4-AB7A3C666A5E}"/>
            </c:ext>
          </c:extLst>
        </c:ser>
        <c:ser>
          <c:idx val="1"/>
          <c:order val="1"/>
          <c:tx>
            <c:v>mass 3</c:v>
          </c:tx>
          <c:spPr>
            <a:ln w="25400" cap="rnd">
              <a:noFill/>
              <a:round/>
            </a:ln>
            <a:effectLst/>
          </c:spPr>
          <c:marker>
            <c:symbol val="circle"/>
            <c:size val="5"/>
            <c:spPr>
              <a:solidFill>
                <a:schemeClr val="accent2"/>
              </a:solidFill>
              <a:ln w="9525">
                <a:solidFill>
                  <a:schemeClr val="accent2"/>
                </a:solidFill>
              </a:ln>
              <a:effectLst/>
            </c:spPr>
          </c:marker>
          <c:xVal>
            <c:numRef>
              <c:f>(' Retention AMU4'!$Z$313,' Retention AMU4'!$Z$316,' Retention AMU4'!$Z$319,' Retention AMU4'!$Z$322,' Retention AMU4'!$Z$325,' Retention AMU4'!$Z$328,' Retention AMU4'!$Z$331,' Retention AMU4'!$Z$334,' Retention AMU4'!$Z$337)</c:f>
              <c:numCache>
                <c:formatCode>0.0</c:formatCode>
                <c:ptCount val="9"/>
                <c:pt idx="0">
                  <c:v>70.75</c:v>
                </c:pt>
                <c:pt idx="1">
                  <c:v>100.75</c:v>
                </c:pt>
                <c:pt idx="2">
                  <c:v>110.75</c:v>
                </c:pt>
                <c:pt idx="3">
                  <c:v>120.75</c:v>
                </c:pt>
                <c:pt idx="4">
                  <c:v>130.75</c:v>
                </c:pt>
                <c:pt idx="5">
                  <c:v>140.75</c:v>
                </c:pt>
                <c:pt idx="6">
                  <c:v>150.75</c:v>
                </c:pt>
                <c:pt idx="7">
                  <c:v>80.75</c:v>
                </c:pt>
                <c:pt idx="8">
                  <c:v>90.75</c:v>
                </c:pt>
              </c:numCache>
            </c:numRef>
          </c:xVal>
          <c:yVal>
            <c:numRef>
              <c:f>(' Retention AMU4'!$G$313,' Retention AMU4'!$G$316,' Retention AMU4'!$G$319,' Retention AMU4'!$G$322,' Retention AMU4'!$G$325,' Retention AMU4'!$G$328,' Retention AMU4'!$G$331,' Retention AMU4'!$G$334,' Retention AMU4'!$G$337)</c:f>
              <c:numCache>
                <c:formatCode>0.00E+00</c:formatCode>
                <c:ptCount val="9"/>
                <c:pt idx="0">
                  <c:v>1.003300000000001E-7</c:v>
                </c:pt>
                <c:pt idx="1">
                  <c:v>1.2182999999999981E-7</c:v>
                </c:pt>
                <c:pt idx="2">
                  <c:v>1.289900000000001E-7</c:v>
                </c:pt>
                <c:pt idx="3">
                  <c:v>9.3159999999999969E-8</c:v>
                </c:pt>
                <c:pt idx="4">
                  <c:v>1.2181000000000011E-7</c:v>
                </c:pt>
                <c:pt idx="5">
                  <c:v>1.0748000000000011E-7</c:v>
                </c:pt>
                <c:pt idx="6">
                  <c:v>9.3150000000000116E-8</c:v>
                </c:pt>
                <c:pt idx="7">
                  <c:v>1.289900000000001E-7</c:v>
                </c:pt>
                <c:pt idx="8">
                  <c:v>1.2182999999999981E-7</c:v>
                </c:pt>
              </c:numCache>
            </c:numRef>
          </c:yVal>
          <c:smooth val="0"/>
          <c:extLst>
            <c:ext xmlns:c16="http://schemas.microsoft.com/office/drawing/2014/chart" uri="{C3380CC4-5D6E-409C-BE32-E72D297353CC}">
              <c16:uniqueId val="{00000001-9921-49F2-ACE4-AB7A3C666A5E}"/>
            </c:ext>
          </c:extLst>
        </c:ser>
        <c:ser>
          <c:idx val="2"/>
          <c:order val="2"/>
          <c:tx>
            <c:v>mass 5</c:v>
          </c:tx>
          <c:spPr>
            <a:ln w="25400" cap="rnd">
              <a:noFill/>
              <a:round/>
            </a:ln>
            <a:effectLst/>
          </c:spPr>
          <c:marker>
            <c:symbol val="circle"/>
            <c:size val="5"/>
            <c:spPr>
              <a:solidFill>
                <a:schemeClr val="accent3"/>
              </a:solidFill>
              <a:ln w="9525">
                <a:solidFill>
                  <a:schemeClr val="accent3"/>
                </a:solidFill>
              </a:ln>
              <a:effectLst/>
            </c:spPr>
          </c:marker>
          <c:xVal>
            <c:numRef>
              <c:f>(' Retention AMU4'!$Z$315,' Retention AMU4'!$Z$318,' Retention AMU4'!$Z$321,' Retention AMU4'!$Z$324,' Retention AMU4'!$Z$327,' Retention AMU4'!$Z$330,' Retention AMU4'!$Z$333,' Retention AMU4'!$Z$336,' Retention AMU4'!$Z$339)</c:f>
              <c:numCache>
                <c:formatCode>0.0</c:formatCode>
                <c:ptCount val="9"/>
                <c:pt idx="0">
                  <c:v>70.75</c:v>
                </c:pt>
                <c:pt idx="1">
                  <c:v>100.75</c:v>
                </c:pt>
                <c:pt idx="2">
                  <c:v>110.75</c:v>
                </c:pt>
                <c:pt idx="3">
                  <c:v>120.75</c:v>
                </c:pt>
                <c:pt idx="4">
                  <c:v>130.75</c:v>
                </c:pt>
                <c:pt idx="5">
                  <c:v>140.75</c:v>
                </c:pt>
                <c:pt idx="6">
                  <c:v>150.75</c:v>
                </c:pt>
                <c:pt idx="7">
                  <c:v>80.75</c:v>
                </c:pt>
                <c:pt idx="8">
                  <c:v>90.75</c:v>
                </c:pt>
              </c:numCache>
            </c:numRef>
          </c:xVal>
          <c:yVal>
            <c:numRef>
              <c:f>(' Retention AMU4'!$G$315,' Retention AMU4'!$G$318,' Retention AMU4'!$G$321,' Retention AMU4'!$G$324,' Retention AMU4'!$G$327,' Retention AMU4'!$G$330,' Retention AMU4'!$G$333,' Retention AMU4'!$G$336,' Retention AMU4'!$G$339)</c:f>
              <c:numCache>
                <c:formatCode>0.00E+00</c:formatCode>
                <c:ptCount val="9"/>
                <c:pt idx="0">
                  <c:v>3.583000000000013E-8</c:v>
                </c:pt>
                <c:pt idx="1">
                  <c:v>6.4499999999999975E-8</c:v>
                </c:pt>
                <c:pt idx="2">
                  <c:v>2.8659999999999993E-8</c:v>
                </c:pt>
                <c:pt idx="3">
                  <c:v>5.0169999999999979E-8</c:v>
                </c:pt>
                <c:pt idx="4">
                  <c:v>5.014999999999985E-8</c:v>
                </c:pt>
                <c:pt idx="5">
                  <c:v>3.583000000000013E-8</c:v>
                </c:pt>
                <c:pt idx="6">
                  <c:v>2.149000000000028E-8</c:v>
                </c:pt>
                <c:pt idx="7">
                  <c:v>5.0150000000000274E-8</c:v>
                </c:pt>
                <c:pt idx="8">
                  <c:v>6.4490000000000123E-8</c:v>
                </c:pt>
              </c:numCache>
            </c:numRef>
          </c:yVal>
          <c:smooth val="0"/>
          <c:extLst>
            <c:ext xmlns:c16="http://schemas.microsoft.com/office/drawing/2014/chart" uri="{C3380CC4-5D6E-409C-BE32-E72D297353CC}">
              <c16:uniqueId val="{00000002-9921-49F2-ACE4-AB7A3C666A5E}"/>
            </c:ext>
          </c:extLst>
        </c:ser>
        <c:dLbls>
          <c:showLegendKey val="0"/>
          <c:showVal val="0"/>
          <c:showCatName val="0"/>
          <c:showSerName val="0"/>
          <c:showPercent val="0"/>
          <c:showBubbleSize val="0"/>
        </c:dLbls>
        <c:axId val="974269583"/>
        <c:axId val="974270063"/>
      </c:scatterChart>
      <c:valAx>
        <c:axId val="974269583"/>
        <c:scaling>
          <c:orientation val="minMax"/>
          <c:min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a:t>s coordinate / mm</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974270063"/>
        <c:crosses val="autoZero"/>
        <c:crossBetween val="midCat"/>
      </c:valAx>
      <c:valAx>
        <c:axId val="9742700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dirty="0"/>
                  <a:t>RGA3 jump / A</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97426958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C1856-03D1-4220-8A3C-5104D0E31B3E}" type="datetimeFigureOut">
              <a:rPr lang="en-GB" smtClean="0"/>
              <a:t>08/12/2025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44125-452E-420F-9246-A162E4440535}" type="slidenum">
              <a:rPr lang="en-GB" smtClean="0"/>
              <a:t>‹Nr.›</a:t>
            </a:fld>
            <a:endParaRPr lang="en-GB"/>
          </a:p>
        </p:txBody>
      </p:sp>
    </p:spTree>
    <p:extLst>
      <p:ext uri="{BB962C8B-B14F-4D97-AF65-F5344CB8AC3E}">
        <p14:creationId xmlns:p14="http://schemas.microsoft.com/office/powerpoint/2010/main" val="427629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1" y="6590037"/>
            <a:ext cx="827367" cy="198000"/>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r>
              <a:rPr lang="en-GB" dirty="0">
                <a:solidFill>
                  <a:prstClr val="white"/>
                </a:solidFill>
              </a:rPr>
              <a:t>/22</a:t>
            </a: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10" name="Grafik 9">
            <a:extLst>
              <a:ext uri="{FF2B5EF4-FFF2-40B4-BE49-F238E27FC236}">
                <a16:creationId xmlns:a16="http://schemas.microsoft.com/office/drawing/2014/main" id="{D911B17E-C6DC-437A-BA64-9510A4A26CF2}"/>
              </a:ext>
            </a:extLst>
          </p:cNvPr>
          <p:cNvPicPr preferRelativeResize="0">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104474" y="92360"/>
            <a:ext cx="1977814" cy="576772"/>
          </a:xfrm>
          <a:prstGeom prst="rect">
            <a:avLst/>
          </a:prstGeom>
        </p:spPr>
      </p:pic>
      <p:sp>
        <p:nvSpPr>
          <p:cNvPr id="11" name="Content Placeholder 2">
            <a:extLst>
              <a:ext uri="{FF2B5EF4-FFF2-40B4-BE49-F238E27FC236}">
                <a16:creationId xmlns:a16="http://schemas.microsoft.com/office/drawing/2014/main" id="{5CF2EDDF-3496-4FC7-9294-C8EAD5946CFC}"/>
              </a:ext>
            </a:extLst>
          </p:cNvPr>
          <p:cNvSpPr>
            <a:spLocks noGrp="1"/>
          </p:cNvSpPr>
          <p:nvPr>
            <p:ph idx="13"/>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feld 4">
            <a:extLst>
              <a:ext uri="{FF2B5EF4-FFF2-40B4-BE49-F238E27FC236}">
                <a16:creationId xmlns:a16="http://schemas.microsoft.com/office/drawing/2014/main" id="{228FFDFA-FBAA-4DE8-BAE5-A8F1FDC3CB65}"/>
              </a:ext>
            </a:extLst>
          </p:cNvPr>
          <p:cNvSpPr txBox="1"/>
          <p:nvPr userDrawn="1"/>
        </p:nvSpPr>
        <p:spPr>
          <a:xfrm>
            <a:off x="854932" y="6560794"/>
            <a:ext cx="4284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n-lt"/>
                <a:ea typeface="+mn-ea"/>
                <a:cs typeface="+mn-cs"/>
              </a:rPr>
              <a:t>Zlobinski et al | Joint LID-QMS/LIBS meeting | Frascati | 9.12.2025</a:t>
            </a: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1" y="6590037"/>
            <a:ext cx="768743"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r>
              <a:rPr lang="en-GB" dirty="0">
                <a:solidFill>
                  <a:prstClr val="white"/>
                </a:solidFill>
              </a:rPr>
              <a:t>/22</a:t>
            </a: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feld 9">
            <a:extLst>
              <a:ext uri="{FF2B5EF4-FFF2-40B4-BE49-F238E27FC236}">
                <a16:creationId xmlns:a16="http://schemas.microsoft.com/office/drawing/2014/main" id="{B7110EF4-2022-4A63-B04E-826E85FB4535}"/>
              </a:ext>
            </a:extLst>
          </p:cNvPr>
          <p:cNvSpPr txBox="1"/>
          <p:nvPr userDrawn="1"/>
        </p:nvSpPr>
        <p:spPr>
          <a:xfrm>
            <a:off x="854932" y="6560794"/>
            <a:ext cx="42842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n-lt"/>
                <a:ea typeface="+mn-ea"/>
                <a:cs typeface="+mn-cs"/>
              </a:rPr>
              <a:t>Zlobinski et al | Joint LID-QMS/LIBS meeting | Frascati | 9.12.2025</a:t>
            </a: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4" name="Shape 13">
            <a:extLst>
              <a:ext uri="{FF2B5EF4-FFF2-40B4-BE49-F238E27FC236}">
                <a16:creationId xmlns:a16="http://schemas.microsoft.com/office/drawing/2014/main" id="{9AEA8065-02BA-4391-9072-FC171C1A85B3}"/>
              </a:ext>
            </a:extLst>
          </p:cNvPr>
          <p:cNvSpPr txBox="1">
            <a:spLocks/>
          </p:cNvSpPr>
          <p:nvPr userDrawn="1"/>
        </p:nvSpPr>
        <p:spPr>
          <a:xfrm>
            <a:off x="7464152" y="6425354"/>
            <a:ext cx="1116607" cy="332656"/>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600" dirty="0"/>
          </a:p>
        </p:txBody>
      </p:sp>
    </p:spTree>
    <p:extLst>
      <p:ext uri="{BB962C8B-B14F-4D97-AF65-F5344CB8AC3E}">
        <p14:creationId xmlns:p14="http://schemas.microsoft.com/office/powerpoint/2010/main" val="94472948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70" r:id="rId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mailto:m.zlobinski@fz-juelich.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oleObject" Target="../embeddings/oleObject4.bin"/><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doi.org/10.1016/j.nme.2025.101872" TargetMode="External"/><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1.jpeg"/><Relationship Id="rId9" Type="http://schemas.openxmlformats.org/officeDocument/2006/relationships/hyperlink" Target="https://doi.org/10.1088/1741-4326/ad52a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3.png"/><Relationship Id="rId7" Type="http://schemas.openxmlformats.org/officeDocument/2006/relationships/image" Target="../media/image68.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tif"/><Relationship Id="rId5" Type="http://schemas.openxmlformats.org/officeDocument/2006/relationships/image" Target="../media/image16.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3.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doi.org/10.1016/j.nme.2019.03.01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hyperlink" Target="https://doi.org/10.1088/1741-4326/ad52a5"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206441"/>
            <a:ext cx="12125785" cy="620251"/>
          </a:xfrm>
        </p:spPr>
        <p:txBody>
          <a:bodyPr>
            <a:noAutofit/>
          </a:bodyPr>
          <a:lstStyle/>
          <a:p>
            <a:r>
              <a:rPr lang="en-US" sz="2700" dirty="0"/>
              <a:t>Introduction to LID-QMS diagnostic on JET,</a:t>
            </a:r>
            <a:br>
              <a:rPr lang="en-US" sz="2700" dirty="0"/>
            </a:br>
            <a:r>
              <a:rPr lang="en-US" sz="2700" dirty="0"/>
              <a:t>including type of data available,</a:t>
            </a:r>
            <a:br>
              <a:rPr lang="en-US" sz="2700" dirty="0"/>
            </a:br>
            <a:r>
              <a:rPr lang="en-US" sz="2700" dirty="0"/>
              <a:t>progress on results</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err="1"/>
              <a:t>Miroslaw</a:t>
            </a:r>
            <a:r>
              <a:rPr lang="en-US" dirty="0"/>
              <a:t> Zlobinski et al.</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6" y="4159260"/>
            <a:ext cx="7288833" cy="1078566"/>
          </a:xfrm>
        </p:spPr>
        <p:txBody>
          <a:bodyPr>
            <a:normAutofit fontScale="85000" lnSpcReduction="10000"/>
          </a:bodyPr>
          <a:lstStyle/>
          <a:p>
            <a:r>
              <a:rPr lang="en-US" dirty="0" err="1"/>
              <a:t>Forschungszentrum</a:t>
            </a:r>
            <a:r>
              <a:rPr lang="en-US" dirty="0"/>
              <a:t> Jülich GmbH, Institute of Fusion Energy</a:t>
            </a:r>
            <a:br>
              <a:rPr lang="en-US" dirty="0"/>
            </a:br>
            <a:r>
              <a:rPr lang="en-US" dirty="0"/>
              <a:t>and Nuclear Waste Management – Plasma Physics,</a:t>
            </a:r>
            <a:br>
              <a:rPr lang="en-US" dirty="0"/>
            </a:br>
            <a:r>
              <a:rPr lang="en-US" dirty="0"/>
              <a:t>Partner of the Trilateral </a:t>
            </a:r>
            <a:r>
              <a:rPr lang="en-US" dirty="0" err="1"/>
              <a:t>Euregio</a:t>
            </a:r>
            <a:r>
              <a:rPr lang="en-US" dirty="0"/>
              <a:t> Cluster (TEC), 52425 Jülich, Germany</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normAutofit/>
          </a:bodyPr>
          <a:lstStyle/>
          <a:p>
            <a:r>
              <a:rPr lang="en-US" dirty="0"/>
              <a:t>Joint LID-QMS/LIBS meeting, 9.12.2025, Frascati</a:t>
            </a:r>
          </a:p>
        </p:txBody>
      </p:sp>
      <p:pic>
        <p:nvPicPr>
          <p:cNvPr id="8" name="Picture 2" descr="\\de-ews-fs01\efdawork\PI team\PICTURES AND GRAPHICS\LOGOS\JET-LOGO (by Dolp)\OtherJPG\J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5861" y="5886336"/>
            <a:ext cx="1780354" cy="70623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D911B17E-C6DC-437A-BA64-9510A4A26CF2}"/>
              </a:ext>
            </a:extLst>
          </p:cNvPr>
          <p:cNvPicPr preferRelativeResize="0">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373" y="5174958"/>
            <a:ext cx="2103917" cy="613546"/>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27781" y="5141620"/>
            <a:ext cx="674861" cy="674861"/>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613436326"/>
              </p:ext>
            </p:extLst>
          </p:nvPr>
        </p:nvGraphicFramePr>
        <p:xfrm>
          <a:off x="720081" y="670416"/>
          <a:ext cx="10824219" cy="5835438"/>
        </p:xfrm>
        <a:graphic>
          <a:graphicData uri="http://schemas.openxmlformats.org/drawingml/2006/table">
            <a:tbl>
              <a:tblPr firstRow="1" bandRow="1">
                <a:tableStyleId>{5C22544A-7EE6-4342-B048-85BDC9FD1C3A}</a:tableStyleId>
              </a:tblPr>
              <a:tblGrid>
                <a:gridCol w="3608073">
                  <a:extLst>
                    <a:ext uri="{9D8B030D-6E8A-4147-A177-3AD203B41FA5}">
                      <a16:colId xmlns:a16="http://schemas.microsoft.com/office/drawing/2014/main" val="4068748518"/>
                    </a:ext>
                  </a:extLst>
                </a:gridCol>
                <a:gridCol w="3608073">
                  <a:extLst>
                    <a:ext uri="{9D8B030D-6E8A-4147-A177-3AD203B41FA5}">
                      <a16:colId xmlns:a16="http://schemas.microsoft.com/office/drawing/2014/main" val="2485510330"/>
                    </a:ext>
                  </a:extLst>
                </a:gridCol>
                <a:gridCol w="3608073">
                  <a:extLst>
                    <a:ext uri="{9D8B030D-6E8A-4147-A177-3AD203B41FA5}">
                      <a16:colId xmlns:a16="http://schemas.microsoft.com/office/drawing/2014/main" val="3262929553"/>
                    </a:ext>
                  </a:extLst>
                </a:gridCol>
              </a:tblGrid>
              <a:tr h="623358">
                <a:tc>
                  <a:txBody>
                    <a:bodyPr/>
                    <a:lstStyle/>
                    <a:p>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5305986"/>
                  </a:ext>
                </a:extLst>
              </a:tr>
              <a:tr h="144000">
                <a:tc>
                  <a:txBody>
                    <a:bodyPr/>
                    <a:lstStyle/>
                    <a:p>
                      <a:r>
                        <a:rPr lang="en-GB" sz="1400" noProof="0" dirty="0">
                          <a:latin typeface="Arial" panose="020B0604020202020204" pitchFamily="34" charset="0"/>
                          <a:cs typeface="Arial" panose="020B0604020202020204" pitchFamily="34" charset="0"/>
                        </a:rPr>
                        <a:t>Laser</a:t>
                      </a:r>
                      <a:r>
                        <a:rPr lang="en-GB" sz="1400" baseline="0" noProof="0" dirty="0">
                          <a:latin typeface="Arial" panose="020B0604020202020204" pitchFamily="34" charset="0"/>
                          <a:cs typeface="Arial" panose="020B0604020202020204" pitchFamily="34" charset="0"/>
                        </a:rPr>
                        <a:t> beam path length after laser fibre</a:t>
                      </a:r>
                      <a:endParaRPr lang="en-GB" sz="1400" noProof="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de-DE" sz="1400" dirty="0">
                          <a:latin typeface="Arial" panose="020B0604020202020204" pitchFamily="34" charset="0"/>
                          <a:cs typeface="Arial" panose="020B0604020202020204" pitchFamily="34" charset="0"/>
                        </a:rPr>
                        <a:t>35.3 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de-DE" sz="1400" dirty="0">
                          <a:latin typeface="Arial" panose="020B0604020202020204" pitchFamily="34" charset="0"/>
                          <a:cs typeface="Arial" panose="020B0604020202020204" pitchFamily="34" charset="0"/>
                        </a:rPr>
                        <a:t>27.8 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83252012"/>
                  </a:ext>
                </a:extLst>
              </a:tr>
              <a:tr h="144000">
                <a:tc>
                  <a:txBody>
                    <a:bodyPr/>
                    <a:lstStyle/>
                    <a:p>
                      <a:r>
                        <a:rPr lang="de-DE" sz="1400" dirty="0" err="1">
                          <a:latin typeface="Arial" panose="020B0604020202020204" pitchFamily="34" charset="0"/>
                          <a:cs typeface="Arial" panose="020B0604020202020204" pitchFamily="34" charset="0"/>
                        </a:rPr>
                        <a:t>Amount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Laser </a:t>
                      </a:r>
                      <a:r>
                        <a:rPr lang="de-DE" sz="1400" dirty="0" err="1">
                          <a:latin typeface="Arial" panose="020B0604020202020204" pitchFamily="34" charset="0"/>
                          <a:cs typeface="Arial" panose="020B0604020202020204" pitchFamily="34" charset="0"/>
                        </a:rPr>
                        <a:t>Mirrors</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12 + 1 beam </a:t>
                      </a:r>
                      <a:r>
                        <a:rPr lang="de-DE" sz="1400" dirty="0" err="1">
                          <a:latin typeface="Arial" panose="020B0604020202020204" pitchFamily="34" charset="0"/>
                          <a:cs typeface="Arial" panose="020B0604020202020204" pitchFamily="34" charset="0"/>
                        </a:rPr>
                        <a:t>splitter</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16 + 2 beam </a:t>
                      </a:r>
                      <a:r>
                        <a:rPr lang="de-DE" sz="1400" dirty="0" err="1">
                          <a:latin typeface="Arial" panose="020B0604020202020204" pitchFamily="34" charset="0"/>
                          <a:cs typeface="Arial" panose="020B0604020202020204" pitchFamily="34" charset="0"/>
                        </a:rPr>
                        <a:t>splitters</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87857283"/>
                  </a:ext>
                </a:extLst>
              </a:tr>
              <a:tr h="144000">
                <a:tc>
                  <a:txBody>
                    <a:bodyPr/>
                    <a:lstStyle/>
                    <a:p>
                      <a:r>
                        <a:rPr lang="de-DE" sz="1400" dirty="0">
                          <a:latin typeface="Arial" panose="020B0604020202020204" pitchFamily="34" charset="0"/>
                          <a:cs typeface="Arial" panose="020B0604020202020204" pitchFamily="34" charset="0"/>
                        </a:rPr>
                        <a:t>First </a:t>
                      </a:r>
                      <a:r>
                        <a:rPr lang="de-DE" sz="1400" dirty="0" err="1">
                          <a:latin typeface="Arial" panose="020B0604020202020204" pitchFamily="34" charset="0"/>
                          <a:cs typeface="Arial" panose="020B0604020202020204" pitchFamily="34" charset="0"/>
                        </a:rPr>
                        <a:t>mirror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to</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target</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5.5 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5.8 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04686101"/>
                  </a:ext>
                </a:extLst>
              </a:tr>
              <a:tr h="144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Laser </a:t>
                      </a:r>
                      <a:r>
                        <a:rPr lang="de-DE" sz="1400" dirty="0" err="1">
                          <a:latin typeface="Arial" panose="020B0604020202020204" pitchFamily="34" charset="0"/>
                          <a:cs typeface="Arial" panose="020B0604020202020204" pitchFamily="34" charset="0"/>
                        </a:rPr>
                        <a:t>spot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size</a:t>
                      </a:r>
                      <a:r>
                        <a:rPr lang="de-DE" sz="1400" dirty="0">
                          <a:latin typeface="Arial" panose="020B0604020202020204" pitchFamily="34" charset="0"/>
                          <a:cs typeface="Arial" panose="020B0604020202020204" pitchFamily="34" charset="0"/>
                        </a:rPr>
                        <a:t> on </a:t>
                      </a:r>
                      <a:r>
                        <a:rPr lang="de-DE" sz="1400" dirty="0" err="1">
                          <a:latin typeface="Arial" panose="020B0604020202020204" pitchFamily="34" charset="0"/>
                          <a:cs typeface="Arial" panose="020B0604020202020204" pitchFamily="34" charset="0"/>
                        </a:rPr>
                        <a:t>target</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sym typeface="Symbol" panose="05050102010706020507" pitchFamily="18" charset="2"/>
                        </a:rPr>
                        <a:t> </a:t>
                      </a:r>
                      <a:r>
                        <a:rPr lang="de-DE" sz="1400" dirty="0">
                          <a:latin typeface="Arial" panose="020B0604020202020204" pitchFamily="34" charset="0"/>
                          <a:cs typeface="Arial" panose="020B0604020202020204" pitchFamily="34" charset="0"/>
                        </a:rPr>
                        <a:t>3 mm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sym typeface="Symbol" panose="05050102010706020507" pitchFamily="18" charset="2"/>
                        </a:rPr>
                        <a:t> </a:t>
                      </a:r>
                      <a:r>
                        <a:rPr lang="de-DE" sz="1400" dirty="0">
                          <a:latin typeface="Arial" panose="020B0604020202020204" pitchFamily="34" charset="0"/>
                          <a:cs typeface="Arial" panose="020B0604020202020204" pitchFamily="34" charset="0"/>
                        </a:rPr>
                        <a:t>5 mm</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40577960"/>
                  </a:ext>
                </a:extLst>
              </a:tr>
              <a:tr h="144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Laser power</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25</a:t>
                      </a:r>
                      <a:r>
                        <a:rPr lang="de-DE" sz="1400" baseline="0" dirty="0">
                          <a:latin typeface="Arial" panose="020B0604020202020204" pitchFamily="34" charset="0"/>
                          <a:cs typeface="Arial" panose="020B0604020202020204" pitchFamily="34" charset="0"/>
                        </a:rPr>
                        <a:t> kW</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60 kW</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9586510"/>
                  </a:ext>
                </a:extLst>
              </a:tr>
              <a:tr h="144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400" dirty="0" err="1">
                          <a:latin typeface="Arial" panose="020B0604020202020204" pitchFamily="34" charset="0"/>
                          <a:cs typeface="Arial" panose="020B0604020202020204" pitchFamily="34" charset="0"/>
                        </a:rPr>
                        <a:t>Largest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mirror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dimension</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sym typeface="Symbol" panose="05050102010706020507" pitchFamily="18" charset="2"/>
                        </a:rPr>
                        <a:t></a:t>
                      </a:r>
                      <a:r>
                        <a:rPr lang="de-DE" sz="1400" baseline="0" dirty="0">
                          <a:latin typeface="Arial" panose="020B0604020202020204" pitchFamily="34" charset="0"/>
                          <a:cs typeface="Arial" panose="020B0604020202020204" pitchFamily="34" charset="0"/>
                        </a:rPr>
                        <a:t> 15 cm (M2, M3, M5)</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a:r>
                        <a:rPr lang="de-DE" sz="1400" dirty="0">
                          <a:latin typeface="Arial" panose="020B0604020202020204" pitchFamily="34" charset="0"/>
                          <a:cs typeface="Arial" panose="020B0604020202020204" pitchFamily="34" charset="0"/>
                        </a:rPr>
                        <a:t>32 cm x 14 cm (M3) </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813692526"/>
                  </a:ext>
                </a:extLst>
              </a:tr>
              <a:tr h="144000">
                <a:tc>
                  <a:txBody>
                    <a:bodyPr/>
                    <a:lstStyle/>
                    <a:p>
                      <a:r>
                        <a:rPr lang="de-DE" sz="1400" dirty="0">
                          <a:latin typeface="Arial" panose="020B0604020202020204" pitchFamily="34" charset="0"/>
                          <a:cs typeface="Arial" panose="020B0604020202020204" pitchFamily="34" charset="0"/>
                        </a:rPr>
                        <a:t>In-</a:t>
                      </a:r>
                      <a:r>
                        <a:rPr lang="de-DE" sz="1400" dirty="0" err="1">
                          <a:latin typeface="Arial" panose="020B0604020202020204" pitchFamily="34" charset="0"/>
                          <a:cs typeface="Arial" panose="020B0604020202020204" pitchFamily="34" charset="0"/>
                        </a:rPr>
                        <a:t>vacuum</a:t>
                      </a:r>
                      <a:r>
                        <a:rPr lang="de-DE" sz="1400" dirty="0">
                          <a:latin typeface="Arial" panose="020B0604020202020204" pitchFamily="34" charset="0"/>
                          <a:cs typeface="Arial" panose="020B0604020202020204" pitchFamily="34" charset="0"/>
                        </a:rPr>
                        <a:t>/ex-</a:t>
                      </a:r>
                      <a:r>
                        <a:rPr lang="de-DE" sz="1400" dirty="0" err="1">
                          <a:latin typeface="Arial" panose="020B0604020202020204" pitchFamily="34" charset="0"/>
                          <a:cs typeface="Arial" panose="020B0604020202020204" pitchFamily="34" charset="0"/>
                        </a:rPr>
                        <a:t>vacuum</a:t>
                      </a:r>
                      <a:r>
                        <a:rPr lang="de-DE"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a:r>
                        <a:rPr lang="de-DE" sz="1400" dirty="0" err="1">
                          <a:latin typeface="Arial" panose="020B0604020202020204" pitchFamily="34" charset="0"/>
                          <a:cs typeface="Arial" panose="020B0604020202020204" pitchFamily="34" charset="0"/>
                        </a:rPr>
                        <a:t>complete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system</a:t>
                      </a:r>
                      <a:r>
                        <a:rPr lang="de-DE" sz="1400" dirty="0">
                          <a:latin typeface="Arial" panose="020B0604020202020204" pitchFamily="34" charset="0"/>
                          <a:cs typeface="Arial" panose="020B0604020202020204" pitchFamily="34" charset="0"/>
                        </a:rPr>
                        <a:t> ex-</a:t>
                      </a:r>
                      <a:r>
                        <a:rPr lang="de-DE" sz="1400" dirty="0" err="1">
                          <a:latin typeface="Arial" panose="020B0604020202020204" pitchFamily="34" charset="0"/>
                          <a:cs typeface="Arial" panose="020B0604020202020204" pitchFamily="34" charset="0"/>
                        </a:rPr>
                        <a:t>vessel</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a:r>
                        <a:rPr lang="de-DE" sz="1400" dirty="0" err="1">
                          <a:latin typeface="Arial" panose="020B0604020202020204" pitchFamily="34" charset="0"/>
                          <a:cs typeface="Arial" panose="020B0604020202020204" pitchFamily="34" charset="0"/>
                        </a:rPr>
                        <a:t>Mirrors</a:t>
                      </a:r>
                      <a:r>
                        <a:rPr lang="de-DE" sz="1400" dirty="0">
                          <a:latin typeface="Arial" panose="020B0604020202020204" pitchFamily="34" charset="0"/>
                          <a:cs typeface="Arial" panose="020B0604020202020204" pitchFamily="34" charset="0"/>
                        </a:rPr>
                        <a:t> M1-M6</a:t>
                      </a:r>
                      <a:r>
                        <a:rPr lang="de-DE" sz="1400" baseline="0" dirty="0">
                          <a:latin typeface="Arial" panose="020B0604020202020204" pitchFamily="34" charset="0"/>
                          <a:cs typeface="Arial" panose="020B0604020202020204" pitchFamily="34" charset="0"/>
                        </a:rPr>
                        <a:t> in-</a:t>
                      </a:r>
                      <a:r>
                        <a:rPr lang="de-DE" sz="1400" baseline="0" dirty="0" err="1">
                          <a:latin typeface="Arial" panose="020B0604020202020204" pitchFamily="34" charset="0"/>
                          <a:cs typeface="Arial" panose="020B0604020202020204" pitchFamily="34" charset="0"/>
                        </a:rPr>
                        <a:t>vessel</a:t>
                      </a:r>
                      <a:r>
                        <a:rPr lang="de-DE" sz="1400" baseline="0" dirty="0">
                          <a:latin typeface="Arial" panose="020B0604020202020204" pitchFamily="34" charset="0"/>
                          <a:cs typeface="Arial" panose="020B0604020202020204" pitchFamily="34" charset="0"/>
                        </a:rPr>
                        <a:t> (in </a:t>
                      </a:r>
                      <a:r>
                        <a:rPr lang="de-DE" sz="1400" baseline="0" dirty="0" err="1">
                          <a:latin typeface="Arial" panose="020B0604020202020204" pitchFamily="34" charset="0"/>
                          <a:cs typeface="Arial" panose="020B0604020202020204" pitchFamily="34" charset="0"/>
                        </a:rPr>
                        <a:t>vacuum</a:t>
                      </a:r>
                      <a:r>
                        <a:rPr lang="de-DE" sz="1400" baseline="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983297379"/>
                  </a:ext>
                </a:extLst>
              </a:tr>
              <a:tr h="144000">
                <a:tc>
                  <a:txBody>
                    <a:bodyPr/>
                    <a:lstStyle/>
                    <a:p>
                      <a:r>
                        <a:rPr lang="de-DE" sz="1400" dirty="0">
                          <a:solidFill>
                            <a:schemeClr val="tx1"/>
                          </a:solidFill>
                          <a:latin typeface="Arial" panose="020B0604020202020204" pitchFamily="34" charset="0"/>
                          <a:cs typeface="Arial" panose="020B0604020202020204" pitchFamily="34" charset="0"/>
                        </a:rPr>
                        <a:t>Scanning</a:t>
                      </a:r>
                      <a:r>
                        <a:rPr lang="de-DE" sz="1400" baseline="0" dirty="0">
                          <a:solidFill>
                            <a:schemeClr val="tx1"/>
                          </a:solidFill>
                          <a:latin typeface="Arial" panose="020B0604020202020204" pitchFamily="34" charset="0"/>
                          <a:cs typeface="Arial" panose="020B0604020202020204" pitchFamily="34" charset="0"/>
                        </a:rPr>
                        <a:t> </a:t>
                      </a:r>
                      <a:r>
                        <a:rPr lang="de-DE" sz="1400" baseline="0" dirty="0" err="1">
                          <a:solidFill>
                            <a:schemeClr val="tx1"/>
                          </a:solidFill>
                          <a:latin typeface="Arial" panose="020B0604020202020204" pitchFamily="34" charset="0"/>
                          <a:cs typeface="Arial" panose="020B0604020202020204" pitchFamily="34" charset="0"/>
                        </a:rPr>
                        <a:t>mirror</a:t>
                      </a:r>
                      <a:r>
                        <a:rPr lang="de-DE" sz="1400" baseline="0" dirty="0">
                          <a:solidFill>
                            <a:schemeClr val="tx1"/>
                          </a:solidFill>
                          <a:latin typeface="Arial" panose="020B0604020202020204" pitchFamily="34" charset="0"/>
                          <a:cs typeface="Arial" panose="020B0604020202020204" pitchFamily="34" charset="0"/>
                        </a:rPr>
                        <a:t> </a:t>
                      </a:r>
                      <a:r>
                        <a:rPr lang="de-DE" sz="1400" baseline="0" dirty="0" err="1">
                          <a:solidFill>
                            <a:schemeClr val="tx1"/>
                          </a:solidFill>
                          <a:latin typeface="Arial" panose="020B0604020202020204" pitchFamily="34" charset="0"/>
                          <a:cs typeface="Arial" panose="020B0604020202020204" pitchFamily="34" charset="0"/>
                        </a:rPr>
                        <a:t>to</a:t>
                      </a:r>
                      <a:r>
                        <a:rPr lang="de-DE" sz="1400" baseline="0" dirty="0">
                          <a:solidFill>
                            <a:schemeClr val="tx1"/>
                          </a:solidFill>
                          <a:latin typeface="Arial" panose="020B0604020202020204" pitchFamily="34" charset="0"/>
                          <a:cs typeface="Arial" panose="020B0604020202020204" pitchFamily="34" charset="0"/>
                        </a:rPr>
                        <a:t> </a:t>
                      </a:r>
                      <a:r>
                        <a:rPr lang="de-DE" sz="1400" baseline="0" dirty="0" err="1">
                          <a:solidFill>
                            <a:schemeClr val="tx1"/>
                          </a:solidFill>
                          <a:latin typeface="Arial" panose="020B0604020202020204" pitchFamily="34" charset="0"/>
                          <a:cs typeface="Arial" panose="020B0604020202020204" pitchFamily="34" charset="0"/>
                        </a:rPr>
                        <a:t>target</a:t>
                      </a:r>
                      <a:endParaRPr lang="en-GB" sz="14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5.5 m</a:t>
                      </a:r>
                      <a:r>
                        <a:rPr lang="de-DE" sz="1400" baseline="0" dirty="0">
                          <a:solidFill>
                            <a:schemeClr val="tx1"/>
                          </a:solidFill>
                          <a:latin typeface="Arial" panose="020B0604020202020204" pitchFamily="34" charset="0"/>
                          <a:cs typeface="Arial" panose="020B0604020202020204" pitchFamily="34" charset="0"/>
                        </a:rPr>
                        <a:t> (M1)</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a:r>
                        <a:rPr lang="de-DE" sz="1400" dirty="0">
                          <a:solidFill>
                            <a:schemeClr val="tx1"/>
                          </a:solidFill>
                          <a:latin typeface="Arial" panose="020B0604020202020204" pitchFamily="34" charset="0"/>
                          <a:cs typeface="Arial" panose="020B0604020202020204" pitchFamily="34" charset="0"/>
                        </a:rPr>
                        <a:t>13.4 m (M7)</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1008115487"/>
                  </a:ext>
                </a:extLst>
              </a:tr>
              <a:tr h="144000">
                <a:tc>
                  <a:txBody>
                    <a:bodyPr/>
                    <a:lstStyle/>
                    <a:p>
                      <a:r>
                        <a:rPr lang="de-DE" sz="1400" dirty="0">
                          <a:latin typeface="Arial" panose="020B0604020202020204" pitchFamily="34" charset="0"/>
                          <a:cs typeface="Arial" panose="020B0604020202020204" pitchFamily="34" charset="0"/>
                        </a:rPr>
                        <a:t>Neutron dose</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a:r>
                        <a:rPr lang="de-DE" sz="1400" i="0" dirty="0">
                          <a:latin typeface="Arial" panose="020B0604020202020204" pitchFamily="34" charset="0"/>
                          <a:cs typeface="Arial" panose="020B0604020202020204" pitchFamily="34" charset="0"/>
                        </a:rPr>
                        <a:t>~ 10</a:t>
                      </a:r>
                      <a:r>
                        <a:rPr lang="de-DE" sz="1400" i="0" baseline="30000" dirty="0">
                          <a:latin typeface="Arial" panose="020B0604020202020204" pitchFamily="34" charset="0"/>
                          <a:cs typeface="Arial" panose="020B0604020202020204" pitchFamily="34" charset="0"/>
                        </a:rPr>
                        <a:t>21</a:t>
                      </a:r>
                      <a:r>
                        <a:rPr lang="de-DE" sz="1400" i="0" dirty="0">
                          <a:latin typeface="Arial" panose="020B0604020202020204" pitchFamily="34" charset="0"/>
                          <a:cs typeface="Arial" panose="020B0604020202020204" pitchFamily="34" charset="0"/>
                        </a:rPr>
                        <a:t> n</a:t>
                      </a:r>
                      <a:r>
                        <a:rPr lang="de-DE" sz="1400" i="0" baseline="0" dirty="0">
                          <a:latin typeface="Arial" panose="020B0604020202020204" pitchFamily="34" charset="0"/>
                          <a:cs typeface="Arial" panose="020B0604020202020204" pitchFamily="34" charset="0"/>
                        </a:rPr>
                        <a:t> (</a:t>
                      </a:r>
                      <a:r>
                        <a:rPr lang="de-DE" sz="1400" i="0" dirty="0" err="1">
                          <a:latin typeface="Arial" panose="020B0604020202020204" pitchFamily="34" charset="0"/>
                          <a:cs typeface="Arial" panose="020B0604020202020204" pitchFamily="34" charset="0"/>
                        </a:rPr>
                        <a:t>during</a:t>
                      </a:r>
                      <a:r>
                        <a:rPr lang="de-DE" sz="1400" i="0" dirty="0">
                          <a:latin typeface="Arial" panose="020B0604020202020204" pitchFamily="34" charset="0"/>
                          <a:cs typeface="Arial" panose="020B0604020202020204" pitchFamily="34" charset="0"/>
                        </a:rPr>
                        <a:t> last </a:t>
                      </a:r>
                      <a:r>
                        <a:rPr lang="de-DE" sz="1400" i="0" dirty="0" err="1">
                          <a:latin typeface="Arial" panose="020B0604020202020204" pitchFamily="34" charset="0"/>
                          <a:cs typeface="Arial" panose="020B0604020202020204" pitchFamily="34" charset="0"/>
                        </a:rPr>
                        <a:t>year</a:t>
                      </a:r>
                      <a:r>
                        <a:rPr lang="de-DE" sz="1400" i="0" dirty="0">
                          <a:latin typeface="Arial" panose="020B0604020202020204" pitchFamily="34" charset="0"/>
                          <a:cs typeface="Arial" panose="020B0604020202020204" pitchFamily="34" charset="0"/>
                        </a:rPr>
                        <a:t> </a:t>
                      </a:r>
                      <a:r>
                        <a:rPr lang="de-DE" sz="1400" i="0" dirty="0" err="1">
                          <a:latin typeface="Arial" panose="020B0604020202020204" pitchFamily="34" charset="0"/>
                          <a:cs typeface="Arial" panose="020B0604020202020204" pitchFamily="34" charset="0"/>
                        </a:rPr>
                        <a:t>of</a:t>
                      </a:r>
                      <a:r>
                        <a:rPr lang="de-DE" sz="1400" i="0" dirty="0">
                          <a:latin typeface="Arial" panose="020B0604020202020204" pitchFamily="34" charset="0"/>
                          <a:cs typeface="Arial" panose="020B0604020202020204" pitchFamily="34" charset="0"/>
                        </a:rPr>
                        <a:t> JET </a:t>
                      </a:r>
                      <a:r>
                        <a:rPr lang="de-DE" sz="1400" i="0" dirty="0" err="1">
                          <a:latin typeface="Arial" panose="020B0604020202020204" pitchFamily="34" charset="0"/>
                          <a:cs typeface="Arial" panose="020B0604020202020204" pitchFamily="34" charset="0"/>
                        </a:rPr>
                        <a:t>operation</a:t>
                      </a:r>
                      <a:r>
                        <a:rPr lang="de-DE" sz="1400" i="0" dirty="0">
                          <a:latin typeface="Arial" panose="020B0604020202020204" pitchFamily="34" charset="0"/>
                          <a:cs typeface="Arial" panose="020B0604020202020204" pitchFamily="34" charset="0"/>
                        </a:rPr>
                        <a:t>)</a:t>
                      </a:r>
                      <a:endParaRPr lang="en-GB" sz="1400"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60000"/>
                        <a:lumOff val="40000"/>
                      </a:schemeClr>
                    </a:solidFill>
                  </a:tcPr>
                </a:tc>
                <a:tc>
                  <a:txBody>
                    <a:bodyPr/>
                    <a:lstStyle/>
                    <a:p>
                      <a:pPr algn="ctr"/>
                      <a:r>
                        <a:rPr lang="de-DE" sz="1400" dirty="0">
                          <a:latin typeface="Arial" panose="020B0604020202020204" pitchFamily="34" charset="0"/>
                          <a:cs typeface="Arial" panose="020B0604020202020204" pitchFamily="34" charset="0"/>
                        </a:rPr>
                        <a:t>~</a:t>
                      </a:r>
                      <a:r>
                        <a:rPr lang="de-DE" sz="1400" baseline="0" dirty="0">
                          <a:latin typeface="Arial" panose="020B0604020202020204" pitchFamily="34" charset="0"/>
                          <a:cs typeface="Arial" panose="020B0604020202020204" pitchFamily="34" charset="0"/>
                        </a:rPr>
                        <a:t> 10</a:t>
                      </a:r>
                      <a:r>
                        <a:rPr lang="de-DE" sz="1400" baseline="30000" dirty="0">
                          <a:latin typeface="Arial" panose="020B0604020202020204" pitchFamily="34" charset="0"/>
                          <a:cs typeface="Arial" panose="020B0604020202020204" pitchFamily="34" charset="0"/>
                        </a:rPr>
                        <a:t>27</a:t>
                      </a:r>
                      <a:r>
                        <a:rPr lang="de-DE" sz="1400" baseline="0" dirty="0">
                          <a:latin typeface="Arial" panose="020B0604020202020204" pitchFamily="34" charset="0"/>
                          <a:cs typeface="Arial" panose="020B0604020202020204" pitchFamily="34" charset="0"/>
                        </a:rPr>
                        <a:t> n (</a:t>
                      </a:r>
                      <a:r>
                        <a:rPr lang="de-DE" sz="1400" baseline="0" dirty="0" err="1">
                          <a:latin typeface="Arial" panose="020B0604020202020204" pitchFamily="34" charset="0"/>
                          <a:cs typeface="Arial" panose="020B0604020202020204" pitchFamily="34" charset="0"/>
                        </a:rPr>
                        <a:t>for</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whole</a:t>
                      </a:r>
                      <a:r>
                        <a:rPr lang="de-DE" sz="1400" baseline="0" dirty="0">
                          <a:latin typeface="Arial" panose="020B0604020202020204" pitchFamily="34" charset="0"/>
                          <a:cs typeface="Arial" panose="020B0604020202020204" pitchFamily="34" charset="0"/>
                        </a:rPr>
                        <a:t> ITER </a:t>
                      </a:r>
                      <a:r>
                        <a:rPr lang="de-DE" sz="1400" baseline="0" dirty="0" err="1">
                          <a:latin typeface="Arial" panose="020B0604020202020204" pitchFamily="34" charset="0"/>
                          <a:cs typeface="Arial" panose="020B0604020202020204" pitchFamily="34" charset="0"/>
                        </a:rPr>
                        <a:t>lifetime</a:t>
                      </a:r>
                      <a:r>
                        <a:rPr lang="de-DE" sz="1400" baseline="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60000"/>
                        <a:lumOff val="40000"/>
                      </a:schemeClr>
                    </a:solidFill>
                  </a:tcPr>
                </a:tc>
                <a:extLst>
                  <a:ext uri="{0D108BD9-81ED-4DB2-BD59-A6C34878D82A}">
                    <a16:rowId xmlns:a16="http://schemas.microsoft.com/office/drawing/2014/main" val="3080535110"/>
                  </a:ext>
                </a:extLst>
              </a:tr>
              <a:tr h="144000">
                <a:tc>
                  <a:txBody>
                    <a:bodyPr/>
                    <a:lstStyle/>
                    <a:p>
                      <a:r>
                        <a:rPr lang="de-DE" sz="1400" dirty="0">
                          <a:latin typeface="Arial" panose="020B0604020202020204" pitchFamily="34" charset="0"/>
                          <a:cs typeface="Arial" panose="020B0604020202020204" pitchFamily="34" charset="0"/>
                        </a:rPr>
                        <a:t>Remote Handling </a:t>
                      </a:r>
                      <a:r>
                        <a:rPr lang="de-DE" sz="1400" dirty="0" err="1">
                          <a:latin typeface="Arial" panose="020B0604020202020204" pitchFamily="34" charset="0"/>
                          <a:cs typeface="Arial" panose="020B0604020202020204" pitchFamily="34" charset="0"/>
                        </a:rPr>
                        <a:t>compatiblity</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a:r>
                        <a:rPr lang="de-DE" sz="1400" dirty="0" err="1">
                          <a:latin typeface="Arial" panose="020B0604020202020204" pitchFamily="34" charset="0"/>
                          <a:cs typeface="Arial" panose="020B0604020202020204" pitchFamily="34" charset="0"/>
                        </a:rPr>
                        <a:t>No</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40000"/>
                        <a:lumOff val="60000"/>
                      </a:schemeClr>
                    </a:solidFill>
                  </a:tcPr>
                </a:tc>
                <a:tc>
                  <a:txBody>
                    <a:bodyPr/>
                    <a:lstStyle/>
                    <a:p>
                      <a:pPr algn="ctr"/>
                      <a:r>
                        <a:rPr lang="de-DE" sz="1400" dirty="0">
                          <a:latin typeface="Arial" panose="020B0604020202020204" pitchFamily="34" charset="0"/>
                          <a:cs typeface="Arial" panose="020B0604020202020204" pitchFamily="34" charset="0"/>
                        </a:rPr>
                        <a:t>Yes</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3630656364"/>
                  </a:ext>
                </a:extLst>
              </a:tr>
              <a:tr h="144000">
                <a:tc>
                  <a:txBody>
                    <a:bodyPr/>
                    <a:lstStyle/>
                    <a:p>
                      <a:r>
                        <a:rPr lang="de-DE" sz="1400" dirty="0">
                          <a:latin typeface="Arial" panose="020B0604020202020204" pitchFamily="34" charset="0"/>
                          <a:cs typeface="Arial" panose="020B0604020202020204" pitchFamily="34" charset="0"/>
                        </a:rPr>
                        <a:t>Fast </a:t>
                      </a:r>
                      <a:r>
                        <a:rPr lang="de-DE" sz="1400" dirty="0" err="1">
                          <a:latin typeface="Arial" panose="020B0604020202020204" pitchFamily="34" charset="0"/>
                          <a:cs typeface="Arial" panose="020B0604020202020204" pitchFamily="34" charset="0"/>
                        </a:rPr>
                        <a:t>scanning</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mirror</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50</a:t>
                      </a:r>
                      <a:r>
                        <a:rPr lang="de-DE" sz="1400" baseline="0" dirty="0">
                          <a:latin typeface="Arial" panose="020B0604020202020204" pitchFamily="34" charset="0"/>
                          <a:cs typeface="Arial" panose="020B0604020202020204" pitchFamily="34" charset="0"/>
                        </a:rPr>
                        <a:t> Hz </a:t>
                      </a:r>
                      <a:r>
                        <a:rPr lang="de-DE" sz="1400" baseline="0" dirty="0" err="1">
                          <a:latin typeface="Arial" panose="020B0604020202020204" pitchFamily="34" charset="0"/>
                          <a:cs typeface="Arial" panose="020B0604020202020204" pitchFamily="34" charset="0"/>
                        </a:rPr>
                        <a:t>stop-and-go</a:t>
                      </a:r>
                      <a:r>
                        <a:rPr lang="de-DE" sz="1400" baseline="0" dirty="0">
                          <a:latin typeface="Arial" panose="020B0604020202020204" pitchFamily="34" charset="0"/>
                          <a:cs typeface="Arial" panose="020B0604020202020204" pitchFamily="34" charset="0"/>
                        </a:rPr>
                        <a:t>, 3 mm spot-</a:t>
                      </a:r>
                      <a:r>
                        <a:rPr lang="de-DE" sz="1400" baseline="0" dirty="0" err="1">
                          <a:latin typeface="Arial" panose="020B0604020202020204" pitchFamily="34" charset="0"/>
                          <a:cs typeface="Arial" panose="020B0604020202020204" pitchFamily="34" charset="0"/>
                        </a:rPr>
                        <a:t>to</a:t>
                      </a:r>
                      <a:r>
                        <a:rPr lang="de-DE" sz="1400" baseline="0" dirty="0">
                          <a:latin typeface="Arial" panose="020B0604020202020204" pitchFamily="34" charset="0"/>
                          <a:cs typeface="Arial" panose="020B0604020202020204" pitchFamily="34" charset="0"/>
                        </a:rPr>
                        <a:t>-spot</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max. 64 Hz, 3.5 mm </a:t>
                      </a:r>
                      <a:r>
                        <a:rPr lang="de-DE" sz="1400" baseline="0" dirty="0">
                          <a:latin typeface="Arial" panose="020B0604020202020204" pitchFamily="34" charset="0"/>
                          <a:cs typeface="Arial" panose="020B0604020202020204" pitchFamily="34" charset="0"/>
                        </a:rPr>
                        <a:t>spot-</a:t>
                      </a:r>
                      <a:r>
                        <a:rPr lang="de-DE" sz="1400" baseline="0" dirty="0" err="1">
                          <a:latin typeface="Arial" panose="020B0604020202020204" pitchFamily="34" charset="0"/>
                          <a:cs typeface="Arial" panose="020B0604020202020204" pitchFamily="34" charset="0"/>
                        </a:rPr>
                        <a:t>to</a:t>
                      </a:r>
                      <a:r>
                        <a:rPr lang="de-DE" sz="1400" baseline="0" dirty="0">
                          <a:latin typeface="Arial" panose="020B0604020202020204" pitchFamily="34" charset="0"/>
                          <a:cs typeface="Arial" panose="020B0604020202020204" pitchFamily="34" charset="0"/>
                        </a:rPr>
                        <a:t>-spot</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26175681"/>
                  </a:ext>
                </a:extLst>
              </a:tr>
              <a:tr h="144000">
                <a:tc>
                  <a:txBody>
                    <a:bodyPr/>
                    <a:lstStyle/>
                    <a:p>
                      <a:r>
                        <a:rPr lang="de-DE" sz="1400" dirty="0" err="1">
                          <a:latin typeface="Arial" panose="020B0604020202020204" pitchFamily="34" charset="0"/>
                          <a:cs typeface="Arial" panose="020B0604020202020204" pitchFamily="34" charset="0"/>
                        </a:rPr>
                        <a:t>Camera</a:t>
                      </a:r>
                      <a:r>
                        <a:rPr lang="de-DE" sz="1400" baseline="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Observation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target</a:t>
                      </a:r>
                      <a:r>
                        <a:rPr lang="de-DE" sz="1400" dirty="0">
                          <a:latin typeface="Arial" panose="020B0604020202020204" pitchFamily="34" charset="0"/>
                          <a:cs typeface="Arial" panose="020B0604020202020204" pitchFamily="34" charset="0"/>
                        </a:rPr>
                        <a:t> in VIS</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err="1">
                          <a:latin typeface="Arial" panose="020B0604020202020204" pitchFamily="34" charset="0"/>
                          <a:cs typeface="Arial" panose="020B0604020202020204" pitchFamily="34" charset="0"/>
                        </a:rPr>
                        <a:t>coaxial</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and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through</a:t>
                      </a:r>
                      <a:r>
                        <a:rPr lang="de-DE" sz="1400" dirty="0">
                          <a:latin typeface="Arial" panose="020B0604020202020204" pitchFamily="34" charset="0"/>
                          <a:cs typeface="Arial" panose="020B0604020202020204" pitchFamily="34" charset="0"/>
                        </a:rPr>
                        <a:t> separate </a:t>
                      </a:r>
                      <a:r>
                        <a:rPr lang="de-DE" sz="1400" dirty="0" err="1">
                          <a:latin typeface="Arial" panose="020B0604020202020204" pitchFamily="34" charset="0"/>
                          <a:cs typeface="Arial" panose="020B0604020202020204" pitchFamily="34" charset="0"/>
                        </a:rPr>
                        <a:t>window</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err="1">
                          <a:latin typeface="Arial" panose="020B0604020202020204" pitchFamily="34" charset="0"/>
                          <a:cs typeface="Arial" panose="020B0604020202020204" pitchFamily="34" charset="0"/>
                        </a:rPr>
                        <a:t>coaxial</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1240526548"/>
                  </a:ext>
                </a:extLst>
              </a:tr>
              <a:tr h="144000">
                <a:tc>
                  <a:txBody>
                    <a:bodyPr/>
                    <a:lstStyle/>
                    <a:p>
                      <a:r>
                        <a:rPr lang="de-DE" sz="1400" dirty="0" err="1">
                          <a:latin typeface="Arial" panose="020B0604020202020204" pitchFamily="34" charset="0"/>
                          <a:cs typeface="Arial" panose="020B0604020202020204" pitchFamily="34" charset="0"/>
                        </a:rPr>
                        <a:t>Temperature</a:t>
                      </a:r>
                      <a:r>
                        <a:rPr lang="de-DE" sz="1400" dirty="0">
                          <a:latin typeface="Arial" panose="020B0604020202020204" pitchFamily="34" charset="0"/>
                          <a:cs typeface="Arial" panose="020B0604020202020204" pitchFamily="34" charset="0"/>
                        </a:rPr>
                        <a:t> Measurement </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3 </a:t>
                      </a:r>
                      <a:r>
                        <a:rPr lang="de-DE" sz="1400" dirty="0" err="1">
                          <a:latin typeface="Arial" panose="020B0604020202020204" pitchFamily="34" charset="0"/>
                          <a:cs typeface="Arial" panose="020B0604020202020204" pitchFamily="34" charset="0"/>
                        </a:rPr>
                        <a:t>single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color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point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pyrometer</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3 </a:t>
                      </a:r>
                      <a:r>
                        <a:rPr lang="de-DE" sz="1400" dirty="0" err="1">
                          <a:latin typeface="Arial" panose="020B0604020202020204" pitchFamily="34" charset="0"/>
                          <a:cs typeface="Arial" panose="020B0604020202020204" pitchFamily="34" charset="0"/>
                        </a:rPr>
                        <a:t>single</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color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point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pyrometer</a:t>
                      </a:r>
                      <a:r>
                        <a:rPr lang="de-DE" sz="1400" dirty="0">
                          <a:latin typeface="Arial" panose="020B0604020202020204" pitchFamily="34" charset="0"/>
                          <a:cs typeface="Arial" panose="020B0604020202020204" pitchFamily="34" charset="0"/>
                        </a:rPr>
                        <a:t>,</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IR </a:t>
                      </a:r>
                      <a:r>
                        <a:rPr lang="de-DE" sz="1400" dirty="0" err="1">
                          <a:latin typeface="Arial" panose="020B0604020202020204" pitchFamily="34" charset="0"/>
                          <a:cs typeface="Arial" panose="020B0604020202020204" pitchFamily="34" charset="0"/>
                        </a:rPr>
                        <a:t>camera</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spectrometer</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07621726"/>
                  </a:ext>
                </a:extLst>
              </a:tr>
              <a:tr h="144000">
                <a:tc>
                  <a:txBody>
                    <a:bodyPr/>
                    <a:lstStyle/>
                    <a:p>
                      <a:r>
                        <a:rPr lang="de-DE" sz="1400" dirty="0">
                          <a:latin typeface="Arial" panose="020B0604020202020204" pitchFamily="34" charset="0"/>
                          <a:cs typeface="Arial" panose="020B0604020202020204" pitchFamily="34" charset="0"/>
                        </a:rPr>
                        <a:t>Target </a:t>
                      </a:r>
                      <a:r>
                        <a:rPr lang="de-DE" sz="1400" dirty="0" err="1">
                          <a:latin typeface="Arial" panose="020B0604020202020204" pitchFamily="34" charset="0"/>
                          <a:cs typeface="Arial" panose="020B0604020202020204" pitchFamily="34" charset="0"/>
                        </a:rPr>
                        <a:t>illumination</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Broadband</a:t>
                      </a:r>
                      <a:r>
                        <a:rPr lang="de-DE" sz="1400" baseline="0" dirty="0">
                          <a:latin typeface="Arial" panose="020B0604020202020204" pitchFamily="34" charset="0"/>
                          <a:cs typeface="Arial" panose="020B0604020202020204" pitchFamily="34" charset="0"/>
                        </a:rPr>
                        <a:t> VIS light (IVIS) + halogen </a:t>
                      </a:r>
                      <a:r>
                        <a:rPr lang="de-DE" sz="1400" baseline="0" dirty="0" err="1">
                          <a:latin typeface="Arial" panose="020B0604020202020204" pitchFamily="34" charset="0"/>
                          <a:cs typeface="Arial" panose="020B0604020202020204" pitchFamily="34" charset="0"/>
                        </a:rPr>
                        <a:t>lamp</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a:latin typeface="Arial" panose="020B0604020202020204" pitchFamily="34" charset="0"/>
                          <a:cs typeface="Arial" panose="020B0604020202020204" pitchFamily="34" charset="0"/>
                        </a:rPr>
                        <a:t>Lasers </a:t>
                      </a:r>
                      <a:r>
                        <a:rPr lang="de-DE" sz="1400" dirty="0" err="1">
                          <a:latin typeface="Arial" panose="020B0604020202020204" pitchFamily="34" charset="0"/>
                          <a:cs typeface="Arial" panose="020B0604020202020204" pitchFamily="34" charset="0"/>
                        </a:rPr>
                        <a:t>of</a:t>
                      </a:r>
                      <a:r>
                        <a:rPr lang="de-DE" sz="1400" baseline="0" dirty="0">
                          <a:latin typeface="Arial" panose="020B0604020202020204" pitchFamily="34" charset="0"/>
                          <a:cs typeface="Arial" panose="020B0604020202020204" pitchFamily="34" charset="0"/>
                        </a:rPr>
                        <a:t> a separate </a:t>
                      </a:r>
                      <a:r>
                        <a:rPr lang="de-DE" sz="1400" baseline="0" dirty="0" err="1">
                          <a:latin typeface="Arial" panose="020B0604020202020204" pitchFamily="34" charset="0"/>
                          <a:cs typeface="Arial" panose="020B0604020202020204" pitchFamily="34" charset="0"/>
                        </a:rPr>
                        <a:t>system</a:t>
                      </a:r>
                      <a:r>
                        <a:rPr lang="de-DE" sz="1400" baseline="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(GL1)</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76015882"/>
                  </a:ext>
                </a:extLst>
              </a:tr>
              <a:tr h="144000">
                <a:tc>
                  <a:txBody>
                    <a:bodyPr/>
                    <a:lstStyle/>
                    <a:p>
                      <a:r>
                        <a:rPr lang="de-DE" sz="1400" dirty="0">
                          <a:latin typeface="Arial" panose="020B0604020202020204" pitchFamily="34" charset="0"/>
                          <a:cs typeface="Arial" panose="020B0604020202020204" pitchFamily="34" charset="0"/>
                        </a:rPr>
                        <a:t>Special </a:t>
                      </a:r>
                      <a:r>
                        <a:rPr lang="de-DE" sz="1400" dirty="0" err="1">
                          <a:latin typeface="Arial" panose="020B0604020202020204" pitchFamily="34" charset="0"/>
                          <a:cs typeface="Arial" panose="020B0604020202020204" pitchFamily="34" charset="0"/>
                        </a:rPr>
                        <a:t>features</a:t>
                      </a:r>
                      <a:endParaRPr lang="en-GB" sz="1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de-DE" sz="1400" dirty="0" err="1">
                          <a:latin typeface="Arial" panose="020B0604020202020204" pitchFamily="34" charset="0"/>
                          <a:cs typeface="Arial" panose="020B0604020202020204" pitchFamily="34" charset="0"/>
                        </a:rPr>
                        <a:t>Ellipticity</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correction</a:t>
                      </a:r>
                      <a:r>
                        <a:rPr lang="de-DE" sz="1400" dirty="0">
                          <a:latin typeface="Arial" panose="020B0604020202020204" pitchFamily="34" charset="0"/>
                          <a:cs typeface="Arial" panose="020B0604020202020204" pitchFamily="34" charset="0"/>
                        </a:rPr>
                        <a:t> (M8, M9, M10),</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Focus</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length</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compensation</a:t>
                      </a:r>
                      <a:r>
                        <a:rPr lang="de-DE" sz="1400" baseline="0" dirty="0">
                          <a:latin typeface="Arial" panose="020B0604020202020204" pitchFamily="34" charset="0"/>
                          <a:cs typeface="Arial" panose="020B0604020202020204" pitchFamily="34" charset="0"/>
                        </a:rPr>
                        <a:t> (M2, M3)</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de-DE" sz="1400" dirty="0" err="1">
                          <a:latin typeface="Arial" panose="020B0604020202020204" pitchFamily="34" charset="0"/>
                          <a:cs typeface="Arial" panose="020B0604020202020204" pitchFamily="34" charset="0"/>
                        </a:rPr>
                        <a:t>Shutter</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t</a:t>
                      </a:r>
                      <a:r>
                        <a:rPr lang="de-DE" sz="1400" dirty="0" err="1">
                          <a:latin typeface="Arial" panose="020B0604020202020204" pitchFamily="34" charset="0"/>
                          <a:cs typeface="Arial" panose="020B0604020202020204" pitchFamily="34" charset="0"/>
                        </a:rPr>
                        <a:t>o</a:t>
                      </a:r>
                      <a:r>
                        <a:rPr lang="de-DE" sz="1400" dirty="0">
                          <a:latin typeface="Arial" panose="020B0604020202020204" pitchFamily="34" charset="0"/>
                          <a:cs typeface="Arial" panose="020B0604020202020204" pitchFamily="34" charset="0"/>
                        </a:rPr>
                        <a:t> Plasma, Remote </a:t>
                      </a:r>
                      <a:r>
                        <a:rPr lang="de-DE" sz="1400" dirty="0" err="1">
                          <a:latin typeface="Arial" panose="020B0604020202020204" pitchFamily="34" charset="0"/>
                          <a:cs typeface="Arial" panose="020B0604020202020204" pitchFamily="34" charset="0"/>
                        </a:rPr>
                        <a:t>optic</a:t>
                      </a:r>
                      <a:r>
                        <a:rPr lang="de-DE" sz="1400" baseline="0" dirty="0" err="1">
                          <a:latin typeface="Arial" panose="020B0604020202020204" pitchFamily="34" charset="0"/>
                          <a:cs typeface="Arial" panose="020B0604020202020204" pitchFamily="34" charset="0"/>
                        </a:rPr>
                        <a:t>al</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surface</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inspection</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by</a:t>
                      </a:r>
                      <a:r>
                        <a:rPr lang="de-DE" sz="1400" baseline="0" dirty="0">
                          <a:latin typeface="Arial" panose="020B0604020202020204" pitchFamily="34" charset="0"/>
                          <a:cs typeface="Arial" panose="020B0604020202020204" pitchFamily="34" charset="0"/>
                        </a:rPr>
                        <a:t> ultra-</a:t>
                      </a:r>
                      <a:r>
                        <a:rPr lang="de-DE" sz="1400" baseline="0" dirty="0" err="1">
                          <a:latin typeface="Arial" panose="020B0604020202020204" pitchFamily="34" charset="0"/>
                          <a:cs typeface="Arial" panose="020B0604020202020204" pitchFamily="34" charset="0"/>
                        </a:rPr>
                        <a:t>sort</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laser</a:t>
                      </a:r>
                      <a:r>
                        <a:rPr lang="de-DE" sz="1400" baseline="0" dirty="0">
                          <a:latin typeface="Arial" panose="020B0604020202020204" pitchFamily="34" charset="0"/>
                          <a:cs typeface="Arial" panose="020B0604020202020204" pitchFamily="34" charset="0"/>
                        </a:rPr>
                        <a:t> </a:t>
                      </a:r>
                      <a:r>
                        <a:rPr lang="de-DE" sz="1400" baseline="0" dirty="0" err="1">
                          <a:latin typeface="Arial" panose="020B0604020202020204" pitchFamily="34" charset="0"/>
                          <a:cs typeface="Arial" panose="020B0604020202020204" pitchFamily="34" charset="0"/>
                        </a:rPr>
                        <a:t>pulses</a:t>
                      </a:r>
                      <a:r>
                        <a:rPr lang="en-GB" sz="1400" baseline="0" dirty="0">
                          <a:latin typeface="Arial" panose="020B0604020202020204" pitchFamily="34" charset="0"/>
                          <a:cs typeface="Arial" panose="020B0604020202020204" pitchFamily="34" charset="0"/>
                        </a:rPr>
                        <a:t>, </a:t>
                      </a:r>
                      <a:br>
                        <a:rPr lang="en-GB" sz="1400" baseline="0" dirty="0">
                          <a:latin typeface="Arial" panose="020B0604020202020204" pitchFamily="34" charset="0"/>
                          <a:cs typeface="Arial" panose="020B0604020202020204" pitchFamily="34" charset="0"/>
                        </a:rPr>
                      </a:br>
                      <a:r>
                        <a:rPr lang="en-GB" sz="1400" baseline="0" dirty="0">
                          <a:latin typeface="Arial" panose="020B0604020202020204" pitchFamily="34" charset="0"/>
                          <a:cs typeface="Arial" panose="020B0604020202020204" pitchFamily="34" charset="0"/>
                        </a:rPr>
                        <a:t>Remote laser position sensors</a:t>
                      </a:r>
                      <a:endParaRPr lang="de-DE" sz="1400" baseline="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3176736442"/>
                  </a:ext>
                </a:extLst>
              </a:tr>
            </a:tbl>
          </a:graphicData>
        </a:graphic>
      </p:graphicFrame>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n-GB" dirty="0"/>
              <a:t>Tritium Monitor Diagnostic at JET</a:t>
            </a:r>
          </a:p>
        </p:txBody>
      </p:sp>
      <p:sp>
        <p:nvSpPr>
          <p:cNvPr id="15"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10</a:t>
            </a:fld>
            <a:endParaRPr lang="en-GB" dirty="0">
              <a:solidFill>
                <a:prstClr val="white"/>
              </a:solidFill>
            </a:endParaRPr>
          </a:p>
        </p:txBody>
      </p:sp>
      <p:pic>
        <p:nvPicPr>
          <p:cNvPr id="20" name="Grafik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31995" y="703115"/>
            <a:ext cx="1207150" cy="574603"/>
          </a:xfrm>
          <a:prstGeom prst="rect">
            <a:avLst/>
          </a:prstGeom>
        </p:spPr>
      </p:pic>
      <p:cxnSp>
        <p:nvCxnSpPr>
          <p:cNvPr id="4" name="Gerader Verbinder 3"/>
          <p:cNvCxnSpPr/>
          <p:nvPr/>
        </p:nvCxnSpPr>
        <p:spPr>
          <a:xfrm rot="16200000">
            <a:off x="9970294" y="-148010"/>
            <a:ext cx="0" cy="269448"/>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de-ews-fs01\efdawork\PI team\PICTURES AND GRAPHICS\LOGOS\JET-LOGO (by Dolp)\OtherJPG\JET.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05537" y="801578"/>
            <a:ext cx="1144177" cy="45387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r Verbinder 10"/>
          <p:cNvCxnSpPr/>
          <p:nvPr/>
        </p:nvCxnSpPr>
        <p:spPr>
          <a:xfrm flipV="1">
            <a:off x="12027240" y="3146117"/>
            <a:ext cx="155558" cy="2602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263BB4E5-0B7E-FE2F-3BC8-7DDAF9A7FA28}"/>
              </a:ext>
            </a:extLst>
          </p:cNvPr>
          <p:cNvSpPr/>
          <p:nvPr/>
        </p:nvSpPr>
        <p:spPr>
          <a:xfrm>
            <a:off x="7948944" y="670415"/>
            <a:ext cx="3659067" cy="5835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766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27">
            <a:extLst>
              <a:ext uri="{FF2B5EF4-FFF2-40B4-BE49-F238E27FC236}">
                <a16:creationId xmlns:a16="http://schemas.microsoft.com/office/drawing/2014/main" id="{F92830BE-DEDF-47AF-9B90-1BB56BE1B9B0}"/>
              </a:ext>
            </a:extLst>
          </p:cNvPr>
          <p:cNvGrpSpPr/>
          <p:nvPr/>
        </p:nvGrpSpPr>
        <p:grpSpPr>
          <a:xfrm>
            <a:off x="131992" y="814761"/>
            <a:ext cx="10901179" cy="3451302"/>
            <a:chOff x="-15053" y="744365"/>
            <a:chExt cx="15013485" cy="4753254"/>
          </a:xfrm>
        </p:grpSpPr>
        <p:grpSp>
          <p:nvGrpSpPr>
            <p:cNvPr id="5" name="Group 7">
              <a:extLst>
                <a:ext uri="{FF2B5EF4-FFF2-40B4-BE49-F238E27FC236}">
                  <a16:creationId xmlns:a16="http://schemas.microsoft.com/office/drawing/2014/main" id="{6030653D-6989-4D9A-A530-F8CE623C501E}"/>
                </a:ext>
              </a:extLst>
            </p:cNvPr>
            <p:cNvGrpSpPr/>
            <p:nvPr/>
          </p:nvGrpSpPr>
          <p:grpSpPr>
            <a:xfrm>
              <a:off x="-15053" y="744365"/>
              <a:ext cx="15013485" cy="4753254"/>
              <a:chOff x="1237993" y="2267509"/>
              <a:chExt cx="14124184" cy="4471701"/>
            </a:xfrm>
          </p:grpSpPr>
          <p:pic>
            <p:nvPicPr>
              <p:cNvPr id="6" name="Picture 3" descr="A close up of a logo&#10;&#10;Description automatically generated">
                <a:extLst>
                  <a:ext uri="{FF2B5EF4-FFF2-40B4-BE49-F238E27FC236}">
                    <a16:creationId xmlns:a16="http://schemas.microsoft.com/office/drawing/2014/main" id="{397DCD74-59D5-4CE0-9156-32494838A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2267509"/>
                <a:ext cx="5763928" cy="4471701"/>
              </a:xfrm>
              <a:prstGeom prst="rect">
                <a:avLst/>
              </a:prstGeom>
            </p:spPr>
          </p:pic>
          <p:sp>
            <p:nvSpPr>
              <p:cNvPr id="7" name="TextBox 4">
                <a:extLst>
                  <a:ext uri="{FF2B5EF4-FFF2-40B4-BE49-F238E27FC236}">
                    <a16:creationId xmlns:a16="http://schemas.microsoft.com/office/drawing/2014/main" id="{149F57B1-2F4B-492C-A62D-55E372E88C8A}"/>
                  </a:ext>
                </a:extLst>
              </p:cNvPr>
              <p:cNvSpPr txBox="1"/>
              <p:nvPr/>
            </p:nvSpPr>
            <p:spPr>
              <a:xfrm>
                <a:off x="2128009" y="5399422"/>
                <a:ext cx="1111263" cy="484902"/>
              </a:xfrm>
              <a:prstGeom prst="rect">
                <a:avLst/>
              </a:prstGeom>
              <a:noFill/>
            </p:spPr>
            <p:txBody>
              <a:bodyPr wrap="none" rtlCol="0">
                <a:spAutoFit/>
              </a:bodyPr>
              <a:lstStyle/>
              <a:p>
                <a:pPr algn="ctr"/>
                <a:r>
                  <a:rPr lang="en-GB" b="1" dirty="0">
                    <a:solidFill>
                      <a:srgbClr val="FF0000"/>
                    </a:solidFill>
                    <a:latin typeface="Arial" panose="020B0604020202020204" pitchFamily="34" charset="0"/>
                    <a:cs typeface="Arial" panose="020B0604020202020204" pitchFamily="34" charset="0"/>
                  </a:rPr>
                  <a:t>QMS5</a:t>
                </a:r>
              </a:p>
            </p:txBody>
          </p:sp>
          <p:sp>
            <p:nvSpPr>
              <p:cNvPr id="8" name="TextBox 6">
                <a:extLst>
                  <a:ext uri="{FF2B5EF4-FFF2-40B4-BE49-F238E27FC236}">
                    <a16:creationId xmlns:a16="http://schemas.microsoft.com/office/drawing/2014/main" id="{09411A34-1A35-4A15-9C99-30944C7B5950}"/>
                  </a:ext>
                </a:extLst>
              </p:cNvPr>
              <p:cNvSpPr txBox="1"/>
              <p:nvPr/>
            </p:nvSpPr>
            <p:spPr>
              <a:xfrm>
                <a:off x="1237993" y="4126440"/>
                <a:ext cx="1055154" cy="484902"/>
              </a:xfrm>
              <a:prstGeom prst="rect">
                <a:avLst/>
              </a:prstGeom>
              <a:noFill/>
            </p:spPr>
            <p:txBody>
              <a:bodyPr wrap="none" rtlCol="0">
                <a:spAutoFit/>
              </a:bodyPr>
              <a:lstStyle/>
              <a:p>
                <a:r>
                  <a:rPr lang="en-GB" b="1" dirty="0">
                    <a:solidFill>
                      <a:srgbClr val="FF0000"/>
                    </a:solidFill>
                    <a:latin typeface="Arial" panose="020B0604020202020204" pitchFamily="34" charset="0"/>
                    <a:cs typeface="Arial" panose="020B0604020202020204" pitchFamily="34" charset="0"/>
                  </a:rPr>
                  <a:t>Laser</a:t>
                </a:r>
              </a:p>
            </p:txBody>
          </p:sp>
          <p:sp>
            <p:nvSpPr>
              <p:cNvPr id="29" name="TextBox 4">
                <a:extLst>
                  <a:ext uri="{FF2B5EF4-FFF2-40B4-BE49-F238E27FC236}">
                    <a16:creationId xmlns:a16="http://schemas.microsoft.com/office/drawing/2014/main" id="{F5C9CEA0-000C-4877-9E27-63282426AD49}"/>
                  </a:ext>
                </a:extLst>
              </p:cNvPr>
              <p:cNvSpPr txBox="1"/>
              <p:nvPr/>
            </p:nvSpPr>
            <p:spPr>
              <a:xfrm>
                <a:off x="9868816" y="6220913"/>
                <a:ext cx="5493361" cy="478527"/>
              </a:xfrm>
              <a:prstGeom prst="rect">
                <a:avLst/>
              </a:prstGeom>
              <a:noFill/>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QMS3=RGA3, QMS7=RGA7, …</a:t>
                </a:r>
              </a:p>
            </p:txBody>
          </p:sp>
          <p:sp>
            <p:nvSpPr>
              <p:cNvPr id="35" name="TextBox 4">
                <a:extLst>
                  <a:ext uri="{FF2B5EF4-FFF2-40B4-BE49-F238E27FC236}">
                    <a16:creationId xmlns:a16="http://schemas.microsoft.com/office/drawing/2014/main" id="{373A41AC-2CAF-4B52-9BF1-889912049567}"/>
                  </a:ext>
                </a:extLst>
              </p:cNvPr>
              <p:cNvSpPr txBox="1"/>
              <p:nvPr/>
            </p:nvSpPr>
            <p:spPr>
              <a:xfrm>
                <a:off x="5624223" y="4147326"/>
                <a:ext cx="2323292" cy="837423"/>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QMS1=RGA10,QMS2=RGA11</a:t>
                </a:r>
              </a:p>
            </p:txBody>
          </p:sp>
        </p:grpSp>
        <p:grpSp>
          <p:nvGrpSpPr>
            <p:cNvPr id="27" name="Gruppieren 26">
              <a:extLst>
                <a:ext uri="{FF2B5EF4-FFF2-40B4-BE49-F238E27FC236}">
                  <a16:creationId xmlns:a16="http://schemas.microsoft.com/office/drawing/2014/main" id="{64B808DE-581E-4CF1-9A29-681C974A5387}"/>
                </a:ext>
              </a:extLst>
            </p:cNvPr>
            <p:cNvGrpSpPr/>
            <p:nvPr/>
          </p:nvGrpSpPr>
          <p:grpSpPr>
            <a:xfrm>
              <a:off x="1151583" y="2996828"/>
              <a:ext cx="1512168" cy="0"/>
              <a:chOff x="1151583" y="2996828"/>
              <a:chExt cx="1512168" cy="0"/>
            </a:xfrm>
          </p:grpSpPr>
          <p:cxnSp>
            <p:nvCxnSpPr>
              <p:cNvPr id="22" name="Gerade Verbindung mit Pfeil 21">
                <a:extLst>
                  <a:ext uri="{FF2B5EF4-FFF2-40B4-BE49-F238E27FC236}">
                    <a16:creationId xmlns:a16="http://schemas.microsoft.com/office/drawing/2014/main" id="{7608C776-6AAB-46B4-8DB1-FFA1D0621623}"/>
                  </a:ext>
                </a:extLst>
              </p:cNvPr>
              <p:cNvCxnSpPr>
                <a:cxnSpLocks/>
              </p:cNvCxnSpPr>
              <p:nvPr/>
            </p:nvCxnSpPr>
            <p:spPr>
              <a:xfrm>
                <a:off x="1799655" y="2996828"/>
                <a:ext cx="86409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136F011-A54F-4755-B6A2-35702E95BBC1}"/>
                  </a:ext>
                </a:extLst>
              </p:cNvPr>
              <p:cNvCxnSpPr>
                <a:cxnSpLocks/>
              </p:cNvCxnSpPr>
              <p:nvPr/>
            </p:nvCxnSpPr>
            <p:spPr>
              <a:xfrm>
                <a:off x="1151583" y="2996828"/>
                <a:ext cx="504056" cy="0"/>
              </a:xfrm>
              <a:prstGeom prst="straightConnector1">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 name="Titel 1">
            <a:extLst>
              <a:ext uri="{FF2B5EF4-FFF2-40B4-BE49-F238E27FC236}">
                <a16:creationId xmlns:a16="http://schemas.microsoft.com/office/drawing/2014/main" id="{BE791637-C6A8-42DA-9D20-686CBDEA19E0}"/>
              </a:ext>
            </a:extLst>
          </p:cNvPr>
          <p:cNvSpPr>
            <a:spLocks noGrp="1"/>
          </p:cNvSpPr>
          <p:nvPr>
            <p:ph type="title"/>
          </p:nvPr>
        </p:nvSpPr>
        <p:spPr/>
        <p:txBody>
          <a:bodyPr/>
          <a:lstStyle/>
          <a:p>
            <a:r>
              <a:rPr lang="en-GB" dirty="0"/>
              <a:t>Detection System</a:t>
            </a:r>
          </a:p>
        </p:txBody>
      </p:sp>
      <p:grpSp>
        <p:nvGrpSpPr>
          <p:cNvPr id="11" name="Group 58">
            <a:extLst>
              <a:ext uri="{FF2B5EF4-FFF2-40B4-BE49-F238E27FC236}">
                <a16:creationId xmlns:a16="http://schemas.microsoft.com/office/drawing/2014/main" id="{580E04D2-EBFE-4390-8F03-C032F878D9A4}"/>
              </a:ext>
            </a:extLst>
          </p:cNvPr>
          <p:cNvGrpSpPr/>
          <p:nvPr/>
        </p:nvGrpSpPr>
        <p:grpSpPr>
          <a:xfrm>
            <a:off x="2760990" y="1158671"/>
            <a:ext cx="7893028" cy="3969802"/>
            <a:chOff x="6220040" y="836712"/>
            <a:chExt cx="10226652" cy="5143500"/>
          </a:xfrm>
        </p:grpSpPr>
        <p:grpSp>
          <p:nvGrpSpPr>
            <p:cNvPr id="13" name="Group 11">
              <a:extLst>
                <a:ext uri="{FF2B5EF4-FFF2-40B4-BE49-F238E27FC236}">
                  <a16:creationId xmlns:a16="http://schemas.microsoft.com/office/drawing/2014/main" id="{500996FA-E1E3-4A4B-9A05-E096027F36C6}"/>
                </a:ext>
              </a:extLst>
            </p:cNvPr>
            <p:cNvGrpSpPr/>
            <p:nvPr/>
          </p:nvGrpSpPr>
          <p:grpSpPr>
            <a:xfrm>
              <a:off x="6220040" y="836712"/>
              <a:ext cx="10226652" cy="5143500"/>
              <a:chOff x="6220040" y="836712"/>
              <a:chExt cx="10226652" cy="5143500"/>
            </a:xfrm>
          </p:grpSpPr>
          <p:grpSp>
            <p:nvGrpSpPr>
              <p:cNvPr id="16" name="Group 2">
                <a:extLst>
                  <a:ext uri="{FF2B5EF4-FFF2-40B4-BE49-F238E27FC236}">
                    <a16:creationId xmlns:a16="http://schemas.microsoft.com/office/drawing/2014/main" id="{A36BD489-D038-4A9E-8C35-347F65525F86}"/>
                  </a:ext>
                </a:extLst>
              </p:cNvPr>
              <p:cNvGrpSpPr/>
              <p:nvPr/>
            </p:nvGrpSpPr>
            <p:grpSpPr>
              <a:xfrm>
                <a:off x="6220040" y="836712"/>
                <a:ext cx="10226652" cy="5143500"/>
                <a:chOff x="3145445" y="188640"/>
                <a:chExt cx="10226652" cy="5143500"/>
              </a:xfrm>
            </p:grpSpPr>
            <p:pic>
              <p:nvPicPr>
                <p:cNvPr id="18" name="Picture 32">
                  <a:extLst>
                    <a:ext uri="{FF2B5EF4-FFF2-40B4-BE49-F238E27FC236}">
                      <a16:creationId xmlns:a16="http://schemas.microsoft.com/office/drawing/2014/main" id="{C9ECA133-4B1F-429C-BF29-A6A3D9DA3128}"/>
                    </a:ext>
                  </a:extLst>
                </p:cNvPr>
                <p:cNvPicPr>
                  <a:picLocks noChangeAspect="1"/>
                </p:cNvPicPr>
                <p:nvPr/>
              </p:nvPicPr>
              <p:blipFill rotWithShape="1">
                <a:blip r:embed="rId3"/>
                <a:srcRect r="18168"/>
                <a:stretch/>
              </p:blipFill>
              <p:spPr>
                <a:xfrm>
                  <a:off x="6261765" y="188640"/>
                  <a:ext cx="2097515" cy="5143500"/>
                </a:xfrm>
                <a:prstGeom prst="rect">
                  <a:avLst/>
                </a:prstGeom>
              </p:spPr>
            </p:pic>
            <p:sp>
              <p:nvSpPr>
                <p:cNvPr id="19" name="Rectangle 34">
                  <a:extLst>
                    <a:ext uri="{FF2B5EF4-FFF2-40B4-BE49-F238E27FC236}">
                      <a16:creationId xmlns:a16="http://schemas.microsoft.com/office/drawing/2014/main" id="{FFA71490-A5CE-4869-B53A-F93A89590A6C}"/>
                    </a:ext>
                  </a:extLst>
                </p:cNvPr>
                <p:cNvSpPr/>
                <p:nvPr/>
              </p:nvSpPr>
              <p:spPr>
                <a:xfrm>
                  <a:off x="6448688" y="3981306"/>
                  <a:ext cx="864096" cy="283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35">
                  <a:extLst>
                    <a:ext uri="{FF2B5EF4-FFF2-40B4-BE49-F238E27FC236}">
                      <a16:creationId xmlns:a16="http://schemas.microsoft.com/office/drawing/2014/main" id="{5A0AFC63-467C-4CEB-90DD-0CB14FDEEC6D}"/>
                    </a:ext>
                  </a:extLst>
                </p:cNvPr>
                <p:cNvSpPr/>
                <p:nvPr/>
              </p:nvSpPr>
              <p:spPr>
                <a:xfrm>
                  <a:off x="7240775" y="3560866"/>
                  <a:ext cx="6131322" cy="80423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35">
                  <a:extLst>
                    <a:ext uri="{FF2B5EF4-FFF2-40B4-BE49-F238E27FC236}">
                      <a16:creationId xmlns:a16="http://schemas.microsoft.com/office/drawing/2014/main" id="{5A0AFC63-467C-4CEB-90DD-0CB14FDEEC6D}"/>
                    </a:ext>
                  </a:extLst>
                </p:cNvPr>
                <p:cNvSpPr/>
                <p:nvPr/>
              </p:nvSpPr>
              <p:spPr>
                <a:xfrm>
                  <a:off x="3145445" y="2381328"/>
                  <a:ext cx="168236" cy="176783"/>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18">
                <a:extLst>
                  <a:ext uri="{FF2B5EF4-FFF2-40B4-BE49-F238E27FC236}">
                    <a16:creationId xmlns:a16="http://schemas.microsoft.com/office/drawing/2014/main" id="{A27062F0-65EF-4171-8353-AF7BAD139342}"/>
                  </a:ext>
                </a:extLst>
              </p:cNvPr>
              <p:cNvSpPr txBox="1"/>
              <p:nvPr/>
            </p:nvSpPr>
            <p:spPr>
              <a:xfrm>
                <a:off x="10525005" y="2966796"/>
                <a:ext cx="1983894" cy="460583"/>
              </a:xfrm>
              <a:prstGeom prst="rect">
                <a:avLst/>
              </a:prstGeom>
              <a:noFill/>
            </p:spPr>
            <p:txBody>
              <a:bodyPr wrap="none" rtlCol="0">
                <a:spAutoFit/>
              </a:bodyPr>
              <a:lstStyle/>
              <a:p>
                <a:pPr algn="l">
                  <a:lnSpc>
                    <a:spcPct val="95000"/>
                  </a:lnSpc>
                </a:pPr>
                <a:r>
                  <a:rPr lang="de-DE" b="1" dirty="0">
                    <a:latin typeface="Arial" panose="020B0604020202020204" pitchFamily="34" charset="0"/>
                    <a:cs typeface="Arial" panose="020B0604020202020204" pitchFamily="34" charset="0"/>
                  </a:rPr>
                  <a:t>sub-</a:t>
                </a:r>
                <a:r>
                  <a:rPr lang="de-DE" b="1" dirty="0" err="1">
                    <a:latin typeface="Arial" panose="020B0604020202020204" pitchFamily="34" charset="0"/>
                    <a:cs typeface="Arial" panose="020B0604020202020204" pitchFamily="34" charset="0"/>
                  </a:rPr>
                  <a:t>divertor</a:t>
                </a:r>
                <a:endParaRPr lang="en-GB" b="1" dirty="0">
                  <a:latin typeface="Arial" panose="020B0604020202020204" pitchFamily="34" charset="0"/>
                  <a:cs typeface="Arial" panose="020B0604020202020204" pitchFamily="34" charset="0"/>
                </a:endParaRPr>
              </a:p>
            </p:txBody>
          </p:sp>
        </p:grpSp>
        <p:cxnSp>
          <p:nvCxnSpPr>
            <p:cNvPr id="14" name="Connector: Elbow 51">
              <a:extLst>
                <a:ext uri="{FF2B5EF4-FFF2-40B4-BE49-F238E27FC236}">
                  <a16:creationId xmlns:a16="http://schemas.microsoft.com/office/drawing/2014/main" id="{5A89BB6A-DDB0-41CE-BED6-50A68848B370}"/>
                </a:ext>
              </a:extLst>
            </p:cNvPr>
            <p:cNvCxnSpPr>
              <a:cxnSpLocks/>
              <a:stCxn id="30" idx="3"/>
            </p:cNvCxnSpPr>
            <p:nvPr/>
          </p:nvCxnSpPr>
          <p:spPr>
            <a:xfrm flipV="1">
              <a:off x="8865130" y="4768010"/>
              <a:ext cx="1450240" cy="81362"/>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51">
              <a:extLst>
                <a:ext uri="{FF2B5EF4-FFF2-40B4-BE49-F238E27FC236}">
                  <a16:creationId xmlns:a16="http://schemas.microsoft.com/office/drawing/2014/main" id="{5A89BB6A-DDB0-41CE-BED6-50A68848B370}"/>
                </a:ext>
              </a:extLst>
            </p:cNvPr>
            <p:cNvCxnSpPr>
              <a:cxnSpLocks/>
              <a:stCxn id="41" idx="3"/>
              <a:endCxn id="30" idx="1"/>
            </p:cNvCxnSpPr>
            <p:nvPr/>
          </p:nvCxnSpPr>
          <p:spPr>
            <a:xfrm>
              <a:off x="6388276" y="3117792"/>
              <a:ext cx="1170759" cy="1731580"/>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angle: Rounded Corners 56">
            <a:extLst>
              <a:ext uri="{FF2B5EF4-FFF2-40B4-BE49-F238E27FC236}">
                <a16:creationId xmlns:a16="http://schemas.microsoft.com/office/drawing/2014/main" id="{080869EE-36D3-4176-A668-3FE58D2EEB07}"/>
              </a:ext>
            </a:extLst>
          </p:cNvPr>
          <p:cNvSpPr/>
          <p:nvPr/>
        </p:nvSpPr>
        <p:spPr>
          <a:xfrm>
            <a:off x="3794439" y="4101140"/>
            <a:ext cx="1008057" cy="30907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1500" b="1" dirty="0">
                <a:solidFill>
                  <a:schemeClr val="tx1"/>
                </a:solidFill>
                <a:latin typeface="+mj-lt"/>
              </a:rPr>
              <a:t>Octant 8</a:t>
            </a:r>
          </a:p>
        </p:txBody>
      </p:sp>
      <p:sp>
        <p:nvSpPr>
          <p:cNvPr id="37" name="TextBox 18">
            <a:extLst>
              <a:ext uri="{FF2B5EF4-FFF2-40B4-BE49-F238E27FC236}">
                <a16:creationId xmlns:a16="http://schemas.microsoft.com/office/drawing/2014/main" id="{0E2615CA-6CCE-42B1-B41B-A100B3F21308}"/>
              </a:ext>
            </a:extLst>
          </p:cNvPr>
          <p:cNvSpPr txBox="1"/>
          <p:nvPr/>
        </p:nvSpPr>
        <p:spPr>
          <a:xfrm>
            <a:off x="6777739" y="1014981"/>
            <a:ext cx="5912813" cy="1408078"/>
          </a:xfrm>
          <a:prstGeom prst="rect">
            <a:avLst/>
          </a:prstGeom>
          <a:noFill/>
        </p:spPr>
        <p:txBody>
          <a:bodyPr wrap="square" rtlCol="0">
            <a:spAutoFit/>
          </a:bodyPr>
          <a:lstStyle/>
          <a:p>
            <a:pPr algn="l">
              <a:lnSpc>
                <a:spcPct val="95000"/>
              </a:lnSpc>
            </a:pPr>
            <a:r>
              <a:rPr lang="en-GB" dirty="0">
                <a:latin typeface="Arial" panose="020B0604020202020204" pitchFamily="34" charset="0"/>
                <a:cs typeface="Arial" panose="020B0604020202020204" pitchFamily="34" charset="0"/>
              </a:rPr>
              <a:t>The gases desorbed from the laser spot are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quantified by Residual Gas Analysis (RGA)</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mainly by Quadrupole Mass Spectrometers (QMS):</a:t>
            </a:r>
          </a:p>
          <a:p>
            <a:pPr marL="268805" indent="-268805">
              <a:lnSpc>
                <a:spcPct val="95000"/>
              </a:lnSpc>
              <a:buFont typeface="Arial" panose="020B0604020202020204" pitchFamily="34" charset="0"/>
              <a:buChar char="•"/>
            </a:pPr>
            <a:r>
              <a:rPr lang="en-GB" dirty="0">
                <a:latin typeface="Arial" panose="020B0604020202020204" pitchFamily="34" charset="0"/>
                <a:cs typeface="Arial" panose="020B0604020202020204" pitchFamily="34" charset="0"/>
              </a:rPr>
              <a:t>3 QMS in the main torus</a:t>
            </a:r>
          </a:p>
          <a:p>
            <a:pPr marL="268805" indent="-268805">
              <a:lnSpc>
                <a:spcPct val="95000"/>
              </a:lnSpc>
              <a:buFont typeface="Arial" panose="020B0604020202020204" pitchFamily="34" charset="0"/>
              <a:buChar char="•"/>
            </a:pPr>
            <a:r>
              <a:rPr lang="en-GB" dirty="0">
                <a:latin typeface="Arial" panose="020B0604020202020204" pitchFamily="34" charset="0"/>
                <a:cs typeface="Arial" panose="020B0604020202020204" pitchFamily="34" charset="0"/>
              </a:rPr>
              <a:t>4 QMS in the sub-divertor</a:t>
            </a:r>
          </a:p>
        </p:txBody>
      </p:sp>
      <p:sp>
        <p:nvSpPr>
          <p:cNvPr id="34"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11</a:t>
            </a:fld>
            <a:endParaRPr lang="en-GB" dirty="0">
              <a:solidFill>
                <a:prstClr val="white"/>
              </a:solidFill>
            </a:endParaRPr>
          </a:p>
        </p:txBody>
      </p:sp>
      <p:grpSp>
        <p:nvGrpSpPr>
          <p:cNvPr id="3" name="Gruppieren 2"/>
          <p:cNvGrpSpPr/>
          <p:nvPr/>
        </p:nvGrpSpPr>
        <p:grpSpPr>
          <a:xfrm>
            <a:off x="3395516" y="1211115"/>
            <a:ext cx="1975843" cy="488971"/>
            <a:chOff x="3395516" y="1211115"/>
            <a:chExt cx="1975843" cy="488971"/>
          </a:xfrm>
        </p:grpSpPr>
        <p:sp>
          <p:nvSpPr>
            <p:cNvPr id="33" name="TextBox 18">
              <a:extLst>
                <a:ext uri="{FF2B5EF4-FFF2-40B4-BE49-F238E27FC236}">
                  <a16:creationId xmlns:a16="http://schemas.microsoft.com/office/drawing/2014/main" id="{110A5F21-129F-49AF-8DED-7B33825F7549}"/>
                </a:ext>
              </a:extLst>
            </p:cNvPr>
            <p:cNvSpPr txBox="1"/>
            <p:nvPr/>
          </p:nvSpPr>
          <p:spPr>
            <a:xfrm>
              <a:off x="3678267" y="1234830"/>
              <a:ext cx="1693092" cy="465256"/>
            </a:xfrm>
            <a:prstGeom prst="rect">
              <a:avLst/>
            </a:prstGeom>
            <a:noFill/>
          </p:spPr>
          <p:txBody>
            <a:bodyPr wrap="none" rtlCol="0">
              <a:spAutoFit/>
            </a:bodyPr>
            <a:lstStyle/>
            <a:p>
              <a:pPr algn="l">
                <a:lnSpc>
                  <a:spcPct val="95000"/>
                </a:lnSpc>
              </a:pPr>
              <a:r>
                <a:rPr lang="de-DE" sz="2551" b="1" dirty="0">
                  <a:solidFill>
                    <a:srgbClr val="034DA2"/>
                  </a:solidFill>
                  <a:latin typeface="Arial" panose="020B0604020202020204" pitchFamily="34" charset="0"/>
                  <a:cs typeface="Arial" panose="020B0604020202020204" pitchFamily="34" charset="0"/>
                </a:rPr>
                <a:t>JET t</a:t>
              </a:r>
              <a:r>
                <a:rPr lang="en-GB" sz="2551" b="1" dirty="0" err="1">
                  <a:solidFill>
                    <a:srgbClr val="034DA2"/>
                  </a:solidFill>
                  <a:latin typeface="Arial" panose="020B0604020202020204" pitchFamily="34" charset="0"/>
                  <a:cs typeface="Arial" panose="020B0604020202020204" pitchFamily="34" charset="0"/>
                </a:rPr>
                <a:t>orus</a:t>
              </a:r>
              <a:endParaRPr lang="en-GB" sz="2551" b="1" dirty="0">
                <a:solidFill>
                  <a:srgbClr val="034DA2"/>
                </a:solidFill>
                <a:latin typeface="Arial" panose="020B0604020202020204" pitchFamily="34" charset="0"/>
                <a:cs typeface="Arial" panose="020B0604020202020204" pitchFamily="34" charset="0"/>
              </a:endParaRPr>
            </a:p>
          </p:txBody>
        </p:sp>
        <p:pic>
          <p:nvPicPr>
            <p:cNvPr id="38" name="Picture 2" descr="\\de-ews-fs01\efdawork\PI team\PICTURES AND GRAPHICS\LOGOS\JET-LOGO (by Dolp)\OtherJPG\JET.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95516" y="1211115"/>
              <a:ext cx="979322" cy="38848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Inhaltsplatzhalter 2">
            <a:extLst>
              <a:ext uri="{FF2B5EF4-FFF2-40B4-BE49-F238E27FC236}">
                <a16:creationId xmlns:a16="http://schemas.microsoft.com/office/drawing/2014/main" id="{2489BEA0-8B15-4E5D-9C22-E35DE439CDD6}"/>
              </a:ext>
            </a:extLst>
          </p:cNvPr>
          <p:cNvSpPr txBox="1">
            <a:spLocks/>
          </p:cNvSpPr>
          <p:nvPr/>
        </p:nvSpPr>
        <p:spPr>
          <a:xfrm>
            <a:off x="54830" y="5025775"/>
            <a:ext cx="12233626" cy="2398675"/>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Detection of released gases by mass spectrometry in JET proven to be very sensitive     </a:t>
            </a:r>
          </a:p>
          <a:p>
            <a:pPr lvl="1">
              <a:spcBef>
                <a:spcPts val="0"/>
              </a:spcBef>
            </a:pPr>
            <a:r>
              <a:rPr lang="en-GB" sz="1800" dirty="0"/>
              <a:t>if mass spectrometers are located </a:t>
            </a:r>
            <a:r>
              <a:rPr lang="en-GB" sz="1800" dirty="0">
                <a:highlight>
                  <a:srgbClr val="00FF00"/>
                </a:highlight>
              </a:rPr>
              <a:t>close</a:t>
            </a:r>
            <a:r>
              <a:rPr lang="en-GB" sz="1800" dirty="0"/>
              <a:t> to the torus </a:t>
            </a:r>
            <a:r>
              <a:rPr lang="en-GB" sz="1800" dirty="0">
                <a:highlight>
                  <a:srgbClr val="00FF00"/>
                </a:highlight>
              </a:rPr>
              <a:t>with good gas conductance</a:t>
            </a:r>
            <a:r>
              <a:rPr lang="en-GB" sz="1800" dirty="0"/>
              <a:t> (DT and T</a:t>
            </a:r>
            <a:r>
              <a:rPr lang="en-GB" sz="1800" baseline="-25000" dirty="0"/>
              <a:t>2</a:t>
            </a:r>
            <a:r>
              <a:rPr lang="en-GB" sz="1800" dirty="0"/>
              <a:t> mainly detected by QMS 5, 1, 2)</a:t>
            </a:r>
          </a:p>
          <a:p>
            <a:pPr lvl="1">
              <a:spcBef>
                <a:spcPts val="0"/>
              </a:spcBef>
            </a:pPr>
            <a:r>
              <a:rPr lang="en-GB" sz="1800" dirty="0"/>
              <a:t>if background partial pressures are low (low wall out-</a:t>
            </a:r>
            <a:r>
              <a:rPr lang="en-GB" sz="1800" dirty="0" err="1"/>
              <a:t>gasing</a:t>
            </a:r>
            <a:r>
              <a:rPr lang="en-GB" sz="1800" dirty="0"/>
              <a:t>) </a:t>
            </a:r>
            <a:r>
              <a:rPr lang="en-GB" sz="1800" dirty="0">
                <a:sym typeface="Symbol" panose="05050102010706020507" pitchFamily="18" charset="2"/>
              </a:rPr>
              <a:t> </a:t>
            </a:r>
            <a:r>
              <a:rPr lang="en-GB" sz="1800" dirty="0">
                <a:highlight>
                  <a:srgbClr val="00FF00"/>
                </a:highlight>
                <a:sym typeface="Symbol" panose="05050102010706020507" pitchFamily="18" charset="2"/>
              </a:rPr>
              <a:t>waiting time</a:t>
            </a:r>
            <a:r>
              <a:rPr lang="en-GB" sz="1800" dirty="0">
                <a:sym typeface="Symbol" panose="05050102010706020507" pitchFamily="18" charset="2"/>
              </a:rPr>
              <a:t> after plasma needed (&gt; 1 night)</a:t>
            </a:r>
            <a:endParaRPr lang="en-GB" sz="1800" dirty="0"/>
          </a:p>
          <a:p>
            <a:pPr lvl="1">
              <a:spcBef>
                <a:spcPts val="0"/>
              </a:spcBef>
            </a:pPr>
            <a:r>
              <a:rPr lang="en-GB" sz="1800" dirty="0"/>
              <a:t>if torus </a:t>
            </a:r>
            <a:r>
              <a:rPr lang="en-GB" sz="1800" dirty="0">
                <a:highlight>
                  <a:srgbClr val="00FF00"/>
                </a:highlight>
              </a:rPr>
              <a:t>pumping is reduced</a:t>
            </a:r>
            <a:r>
              <a:rPr lang="en-GB" sz="1800" dirty="0"/>
              <a:t> such that mass spectrometer repetition time &lt;&lt; pump-out time</a:t>
            </a:r>
          </a:p>
        </p:txBody>
      </p:sp>
      <p:sp>
        <p:nvSpPr>
          <p:cNvPr id="49" name="Rectangle: Rounded Corners 56">
            <a:extLst>
              <a:ext uri="{FF2B5EF4-FFF2-40B4-BE49-F238E27FC236}">
                <a16:creationId xmlns:a16="http://schemas.microsoft.com/office/drawing/2014/main" id="{080869EE-36D3-4176-A668-3FE58D2EEB07}"/>
              </a:ext>
            </a:extLst>
          </p:cNvPr>
          <p:cNvSpPr/>
          <p:nvPr/>
        </p:nvSpPr>
        <p:spPr>
          <a:xfrm>
            <a:off x="5392835" y="712510"/>
            <a:ext cx="1008057" cy="30907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GB" sz="1500" b="1" dirty="0">
                <a:solidFill>
                  <a:schemeClr val="tx1"/>
                </a:solidFill>
                <a:latin typeface="+mj-lt"/>
              </a:rPr>
              <a:t>Octant 8</a:t>
            </a:r>
          </a:p>
        </p:txBody>
      </p:sp>
      <p:sp>
        <p:nvSpPr>
          <p:cNvPr id="36" name="Inhaltsplatzhalter 2">
            <a:extLst>
              <a:ext uri="{FF2B5EF4-FFF2-40B4-BE49-F238E27FC236}">
                <a16:creationId xmlns:a16="http://schemas.microsoft.com/office/drawing/2014/main" id="{79553951-1B8E-4421-BE9D-249D1693B80A}"/>
              </a:ext>
            </a:extLst>
          </p:cNvPr>
          <p:cNvSpPr txBox="1">
            <a:spLocks/>
          </p:cNvSpPr>
          <p:nvPr/>
        </p:nvSpPr>
        <p:spPr>
          <a:xfrm>
            <a:off x="54830" y="4672553"/>
            <a:ext cx="12233626" cy="2398675"/>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LESSEONS LEARNED:</a:t>
            </a:r>
            <a:endParaRPr lang="en-GB" sz="1800" dirty="0"/>
          </a:p>
        </p:txBody>
      </p:sp>
    </p:spTree>
    <p:extLst>
      <p:ext uri="{BB962C8B-B14F-4D97-AF65-F5344CB8AC3E}">
        <p14:creationId xmlns:p14="http://schemas.microsoft.com/office/powerpoint/2010/main" val="382226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5A2B4F3-F8D3-437A-B04B-9FADC7988E2A}"/>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67227" y="685615"/>
            <a:ext cx="11922876" cy="3500124"/>
          </a:xfrm>
          <a:prstGeom prst="rect">
            <a:avLst/>
          </a:prstGeom>
          <a:noFill/>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a:xfrm>
            <a:off x="983431" y="192515"/>
            <a:ext cx="10921523" cy="457200"/>
          </a:xfrm>
        </p:spPr>
        <p:txBody>
          <a:bodyPr/>
          <a:lstStyle/>
          <a:p>
            <a:r>
              <a:rPr lang="en-GB" dirty="0"/>
              <a:t>Laser power scan to confirm complete D desorption</a:t>
            </a:r>
          </a:p>
        </p:txBody>
      </p:sp>
      <p:pic>
        <p:nvPicPr>
          <p:cNvPr id="5" name="Grafik 4">
            <a:extLst>
              <a:ext uri="{FF2B5EF4-FFF2-40B4-BE49-F238E27FC236}">
                <a16:creationId xmlns:a16="http://schemas.microsoft.com/office/drawing/2014/main" id="{4A170EE0-D59B-4E0D-994B-B91DEF2D14D5}"/>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100291" y="4129305"/>
            <a:ext cx="11921557" cy="1311556"/>
          </a:xfrm>
          <a:prstGeom prst="rect">
            <a:avLst/>
          </a:prstGeom>
          <a:noFill/>
          <a:ln>
            <a:noFill/>
          </a:ln>
          <a:extLst>
            <a:ext uri="{53640926-AAD7-44D8-BBD7-CCE9431645EC}">
              <a14:shadowObscured xmlns:a14="http://schemas.microsoft.com/office/drawing/2010/main"/>
            </a:ext>
          </a:extLst>
        </p:spPr>
      </p:pic>
      <p:grpSp>
        <p:nvGrpSpPr>
          <p:cNvPr id="7" name="Gruppieren 6">
            <a:extLst>
              <a:ext uri="{FF2B5EF4-FFF2-40B4-BE49-F238E27FC236}">
                <a16:creationId xmlns:a16="http://schemas.microsoft.com/office/drawing/2014/main" id="{C66A4994-5D21-4BE7-A091-A46898A4CD7A}"/>
              </a:ext>
            </a:extLst>
          </p:cNvPr>
          <p:cNvGrpSpPr/>
          <p:nvPr/>
        </p:nvGrpSpPr>
        <p:grpSpPr>
          <a:xfrm>
            <a:off x="8195910" y="4167811"/>
            <a:ext cx="3895799" cy="2143344"/>
            <a:chOff x="0" y="1"/>
            <a:chExt cx="2540635" cy="1397776"/>
          </a:xfrm>
        </p:grpSpPr>
        <p:pic>
          <p:nvPicPr>
            <p:cNvPr id="8" name="Grafik 7">
              <a:extLst>
                <a:ext uri="{FF2B5EF4-FFF2-40B4-BE49-F238E27FC236}">
                  <a16:creationId xmlns:a16="http://schemas.microsoft.com/office/drawing/2014/main" id="{4245AA48-2CB0-4FF5-92FB-6B99231BBB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
              <a:ext cx="2540635" cy="1397776"/>
            </a:xfrm>
            <a:prstGeom prst="rect">
              <a:avLst/>
            </a:prstGeom>
            <a:noFill/>
            <a:ln>
              <a:noFill/>
            </a:ln>
            <a:extLst>
              <a:ext uri="{53640926-AAD7-44D8-BBD7-CCE9431645EC}">
                <a14:shadowObscured xmlns:a14="http://schemas.microsoft.com/office/drawing/2010/main"/>
              </a:ext>
            </a:extLst>
          </p:spPr>
        </p:pic>
        <p:sp>
          <p:nvSpPr>
            <p:cNvPr id="9" name="Rechteck 8">
              <a:extLst>
                <a:ext uri="{FF2B5EF4-FFF2-40B4-BE49-F238E27FC236}">
                  <a16:creationId xmlns:a16="http://schemas.microsoft.com/office/drawing/2014/main" id="{7222FF38-5332-4E09-9788-D6AC48CEA805}"/>
                </a:ext>
              </a:extLst>
            </p:cNvPr>
            <p:cNvSpPr/>
            <p:nvPr/>
          </p:nvSpPr>
          <p:spPr>
            <a:xfrm>
              <a:off x="1102681" y="920538"/>
              <a:ext cx="463550" cy="97790"/>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6019" tIns="43010" rIns="86019" bIns="43010" numCol="1" spcCol="0" rtlCol="0" fromWordArt="0" anchor="ctr" anchorCtr="0" forceAA="0" compatLnSpc="1">
              <a:prstTxWarp prst="textNoShape">
                <a:avLst/>
              </a:prstTxWarp>
              <a:noAutofit/>
            </a:bodyPr>
            <a:lstStyle/>
            <a:p>
              <a:endParaRPr lang="de-DE" sz="1693"/>
            </a:p>
          </p:txBody>
        </p:sp>
        <p:sp>
          <p:nvSpPr>
            <p:cNvPr id="10" name="Rechteck 9">
              <a:extLst>
                <a:ext uri="{FF2B5EF4-FFF2-40B4-BE49-F238E27FC236}">
                  <a16:creationId xmlns:a16="http://schemas.microsoft.com/office/drawing/2014/main" id="{BB5CAC57-79DF-4CD3-B501-9FB876659693}"/>
                </a:ext>
              </a:extLst>
            </p:cNvPr>
            <p:cNvSpPr/>
            <p:nvPr/>
          </p:nvSpPr>
          <p:spPr>
            <a:xfrm>
              <a:off x="867730" y="749087"/>
              <a:ext cx="826135" cy="30353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6019" tIns="43010" rIns="86019" bIns="43010" numCol="1" spcCol="0" rtlCol="0" fromWordArt="0" anchor="ctr" anchorCtr="0" forceAA="0" compatLnSpc="1">
              <a:prstTxWarp prst="textNoShape">
                <a:avLst/>
              </a:prstTxWarp>
              <a:noAutofit/>
            </a:bodyPr>
            <a:lstStyle/>
            <a:p>
              <a:endParaRPr lang="de-DE" sz="1693"/>
            </a:p>
          </p:txBody>
        </p:sp>
      </p:grpSp>
      <p:sp>
        <p:nvSpPr>
          <p:cNvPr id="11" name="Inhaltsplatzhalter 2">
            <a:extLst>
              <a:ext uri="{FF2B5EF4-FFF2-40B4-BE49-F238E27FC236}">
                <a16:creationId xmlns:a16="http://schemas.microsoft.com/office/drawing/2014/main" id="{E175CE1D-2159-4293-A690-1E98F4711F0E}"/>
              </a:ext>
            </a:extLst>
          </p:cNvPr>
          <p:cNvSpPr txBox="1">
            <a:spLocks/>
          </p:cNvSpPr>
          <p:nvPr/>
        </p:nvSpPr>
        <p:spPr>
          <a:xfrm>
            <a:off x="202705" y="5325694"/>
            <a:ext cx="7050351" cy="1219374"/>
          </a:xfrm>
          <a:prstGeom prst="rect">
            <a:avLst/>
          </a:prstGeom>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GB" sz="1800" dirty="0"/>
              <a:t>Before this measurement: poloidal and toroidal scan to identify </a:t>
            </a:r>
            <a:r>
              <a:rPr lang="en-GB" sz="1800" dirty="0">
                <a:highlight>
                  <a:srgbClr val="00FF00"/>
                </a:highlight>
              </a:rPr>
              <a:t>area of const. D retention (green rectangle)</a:t>
            </a:r>
          </a:p>
          <a:p>
            <a:pPr>
              <a:spcBef>
                <a:spcPts val="600"/>
              </a:spcBef>
            </a:pPr>
            <a:r>
              <a:rPr lang="en-GB" sz="1800" dirty="0">
                <a:highlight>
                  <a:srgbClr val="FFFF00"/>
                </a:highlight>
              </a:rPr>
              <a:t>Laser power scan </a:t>
            </a:r>
            <a:r>
              <a:rPr lang="en-GB" sz="1800" dirty="0"/>
              <a:t>to determine minimum power for complete fuel desorption: </a:t>
            </a:r>
            <a:r>
              <a:rPr lang="en-GB" sz="1800" dirty="0">
                <a:solidFill>
                  <a:srgbClr val="0000FF"/>
                </a:solidFill>
              </a:rPr>
              <a:t>19 kW for 1 </a:t>
            </a:r>
            <a:r>
              <a:rPr lang="en-GB" sz="1800" dirty="0" err="1">
                <a:solidFill>
                  <a:srgbClr val="0000FF"/>
                </a:solidFill>
              </a:rPr>
              <a:t>ms</a:t>
            </a:r>
            <a:endParaRPr lang="en-GB" sz="1800" dirty="0"/>
          </a:p>
        </p:txBody>
      </p:sp>
      <p:sp>
        <p:nvSpPr>
          <p:cNvPr id="14" name="Inhaltsplatzhalter 2">
            <a:extLst>
              <a:ext uri="{FF2B5EF4-FFF2-40B4-BE49-F238E27FC236}">
                <a16:creationId xmlns:a16="http://schemas.microsoft.com/office/drawing/2014/main" id="{5BB3F692-CAA3-4A88-A45C-6C843EA35E00}"/>
              </a:ext>
            </a:extLst>
          </p:cNvPr>
          <p:cNvSpPr txBox="1">
            <a:spLocks/>
          </p:cNvSpPr>
          <p:nvPr/>
        </p:nvSpPr>
        <p:spPr>
          <a:xfrm>
            <a:off x="6570174" y="910826"/>
            <a:ext cx="880607" cy="350526"/>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317" b="1" dirty="0">
                <a:solidFill>
                  <a:srgbClr val="0000FF"/>
                </a:solidFill>
              </a:rPr>
              <a:t>19 kW</a:t>
            </a:r>
          </a:p>
        </p:txBody>
      </p:sp>
      <p:sp>
        <p:nvSpPr>
          <p:cNvPr id="15" name="Inhaltsplatzhalter 2">
            <a:extLst>
              <a:ext uri="{FF2B5EF4-FFF2-40B4-BE49-F238E27FC236}">
                <a16:creationId xmlns:a16="http://schemas.microsoft.com/office/drawing/2014/main" id="{5237E17F-E105-470A-91C8-574FCBC7489C}"/>
              </a:ext>
            </a:extLst>
          </p:cNvPr>
          <p:cNvSpPr txBox="1">
            <a:spLocks/>
          </p:cNvSpPr>
          <p:nvPr/>
        </p:nvSpPr>
        <p:spPr>
          <a:xfrm>
            <a:off x="5418610" y="854917"/>
            <a:ext cx="880607" cy="350526"/>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317" b="1" dirty="0">
                <a:solidFill>
                  <a:srgbClr val="4FCDC8"/>
                </a:solidFill>
              </a:rPr>
              <a:t>21 kW</a:t>
            </a:r>
          </a:p>
        </p:txBody>
      </p:sp>
      <p:sp>
        <p:nvSpPr>
          <p:cNvPr id="16"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12</a:t>
            </a:fld>
            <a:endParaRPr lang="en-GB" dirty="0">
              <a:solidFill>
                <a:prstClr val="white"/>
              </a:solidFill>
            </a:endParaRPr>
          </a:p>
        </p:txBody>
      </p:sp>
      <p:pic>
        <p:nvPicPr>
          <p:cNvPr id="17" name="Picture 2" descr="\\de-ews-fs01\efdawork\PI team\PICTURES AND GRAPHICS\LOGOS\JET-LOGO (by Dolp)\OtherJPG\JET.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19189" y="4259915"/>
            <a:ext cx="870914" cy="3454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a:extLst>
              <a:ext uri="{FF2B5EF4-FFF2-40B4-BE49-F238E27FC236}">
                <a16:creationId xmlns:a16="http://schemas.microsoft.com/office/drawing/2014/main" id="{2D562AAB-9E3E-445B-B5E7-4861BE8FECC4}"/>
              </a:ext>
            </a:extLst>
          </p:cNvPr>
          <p:cNvSpPr txBox="1"/>
          <p:nvPr/>
        </p:nvSpPr>
        <p:spPr>
          <a:xfrm>
            <a:off x="8137690" y="6283058"/>
            <a:ext cx="4340580" cy="700385"/>
          </a:xfrm>
          <a:prstGeom prst="rect">
            <a:avLst/>
          </a:prstGeom>
          <a:noFill/>
        </p:spPr>
        <p:txBody>
          <a:bodyPr wrap="square" rtlCol="0">
            <a:spAutoFit/>
          </a:bodyPr>
          <a:lstStyle/>
          <a:p>
            <a:r>
              <a:rPr lang="en-GB" sz="1317" b="1" dirty="0"/>
              <a:t>Ref: M. Zlobinski et al., </a:t>
            </a:r>
            <a:r>
              <a:rPr lang="it-IT" sz="1317" b="1" dirty="0" err="1"/>
              <a:t>Nucl</a:t>
            </a:r>
            <a:r>
              <a:rPr lang="it-IT" sz="1317" b="1" dirty="0"/>
              <a:t>. Fusion 64 (2024) 086031</a:t>
            </a:r>
            <a:r>
              <a:rPr lang="en-GB" sz="1317" b="1" dirty="0"/>
              <a:t>, </a:t>
            </a:r>
            <a:r>
              <a:rPr lang="en-GB" sz="1317" b="1" u="sng" dirty="0">
                <a:solidFill>
                  <a:schemeClr val="bg1"/>
                </a:solidFill>
              </a:rPr>
              <a:t>doi:10.1088/1741-4326/ad52a5</a:t>
            </a:r>
          </a:p>
          <a:p>
            <a:endParaRPr lang="en-GB" sz="1317" b="1" u="sng" dirty="0">
              <a:solidFill>
                <a:schemeClr val="bg1"/>
              </a:solidFill>
            </a:endParaRPr>
          </a:p>
        </p:txBody>
      </p:sp>
      <p:sp>
        <p:nvSpPr>
          <p:cNvPr id="3" name="Rechteck 2">
            <a:extLst>
              <a:ext uri="{FF2B5EF4-FFF2-40B4-BE49-F238E27FC236}">
                <a16:creationId xmlns:a16="http://schemas.microsoft.com/office/drawing/2014/main" id="{26A81D48-525E-423F-9B47-B9B5C34811AE}"/>
              </a:ext>
            </a:extLst>
          </p:cNvPr>
          <p:cNvSpPr/>
          <p:nvPr/>
        </p:nvSpPr>
        <p:spPr>
          <a:xfrm>
            <a:off x="5139115" y="2010813"/>
            <a:ext cx="277639" cy="572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C5F5AC8-35FC-43F1-B9FA-6BE63553D8A3}"/>
              </a:ext>
            </a:extLst>
          </p:cNvPr>
          <p:cNvSpPr/>
          <p:nvPr/>
        </p:nvSpPr>
        <p:spPr>
          <a:xfrm>
            <a:off x="5135335" y="824593"/>
            <a:ext cx="277639" cy="643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4503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D2B9DAF-BF30-4906-A2EC-7FE8D93E47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91765" y="3429000"/>
            <a:ext cx="6231991" cy="2805023"/>
          </a:xfrm>
          <a:prstGeom prst="rect">
            <a:avLst/>
          </a:prstGeom>
        </p:spPr>
      </p:pic>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t-EE" dirty="0"/>
              <a:t>QMS Calibration</a:t>
            </a:r>
          </a:p>
        </p:txBody>
      </p:sp>
      <p:sp>
        <p:nvSpPr>
          <p:cNvPr id="5" name="Inhaltsplatzhalter 2">
            <a:extLst>
              <a:ext uri="{FF2B5EF4-FFF2-40B4-BE49-F238E27FC236}">
                <a16:creationId xmlns:a16="http://schemas.microsoft.com/office/drawing/2014/main" id="{3FB3E665-61A3-4D46-A76A-4965169FDFE7}"/>
              </a:ext>
            </a:extLst>
          </p:cNvPr>
          <p:cNvSpPr>
            <a:spLocks noGrp="1"/>
          </p:cNvSpPr>
          <p:nvPr>
            <p:ph idx="4294967295"/>
          </p:nvPr>
        </p:nvSpPr>
        <p:spPr>
          <a:xfrm>
            <a:off x="-12293" y="728847"/>
            <a:ext cx="12463518" cy="2971109"/>
          </a:xfrm>
        </p:spPr>
        <p:txBody>
          <a:bodyPr>
            <a:normAutofit lnSpcReduction="10000"/>
          </a:bodyPr>
          <a:lstStyle/>
          <a:p>
            <a:pPr marL="0" indent="0">
              <a:buNone/>
            </a:pPr>
            <a:r>
              <a:rPr lang="en-GB" dirty="0"/>
              <a:t>Quadrupole Mass Spectrometer calibration by short (~1 s) D</a:t>
            </a:r>
            <a:r>
              <a:rPr lang="en-GB" baseline="-25000" dirty="0"/>
              <a:t>2</a:t>
            </a:r>
            <a:r>
              <a:rPr lang="en-GB" dirty="0"/>
              <a:t> gas puff into the torus   </a:t>
            </a:r>
          </a:p>
          <a:p>
            <a:r>
              <a:rPr lang="en-GB" dirty="0"/>
              <a:t>Gas injection module volume </a:t>
            </a:r>
            <a:r>
              <a:rPr lang="en-GB" b="1" i="1" dirty="0"/>
              <a:t>V</a:t>
            </a:r>
            <a:r>
              <a:rPr lang="en-GB" i="1" dirty="0"/>
              <a:t> </a:t>
            </a:r>
            <a:r>
              <a:rPr lang="en-GB" dirty="0"/>
              <a:t>= 1.5 </a:t>
            </a:r>
            <a:r>
              <a:rPr lang="en-GB" dirty="0">
                <a:ea typeface="Tahoma" panose="020B0604030504040204" pitchFamily="34" charset="0"/>
              </a:rPr>
              <a:t>L</a:t>
            </a:r>
            <a:r>
              <a:rPr lang="en-GB" dirty="0"/>
              <a:t> </a:t>
            </a:r>
          </a:p>
          <a:p>
            <a:r>
              <a:rPr lang="en-GB" dirty="0"/>
              <a:t>Pressure drop </a:t>
            </a:r>
            <a:r>
              <a:rPr lang="el-GR" b="1" dirty="0"/>
              <a:t>Δ</a:t>
            </a:r>
            <a:r>
              <a:rPr lang="en-GB" b="1" i="1" dirty="0"/>
              <a:t>p</a:t>
            </a:r>
            <a:r>
              <a:rPr lang="en-GB" dirty="0"/>
              <a:t> in module after injection measured by </a:t>
            </a:r>
            <a:r>
              <a:rPr lang="en-GB" dirty="0" err="1"/>
              <a:t>baratron</a:t>
            </a:r>
            <a:endParaRPr lang="en-GB" dirty="0"/>
          </a:p>
          <a:p>
            <a:r>
              <a:rPr lang="en-GB" i="1" dirty="0"/>
              <a:t>N</a:t>
            </a:r>
            <a:r>
              <a:rPr lang="en-GB" dirty="0"/>
              <a:t> corresponds to the partial pressure jump in the mass spectrometer signal in the torus</a:t>
            </a:r>
          </a:p>
          <a:p>
            <a:r>
              <a:rPr lang="en-GB" dirty="0"/>
              <a:t>Very low partial pressure jump is used, which is similar to the jump during the laser pulse</a:t>
            </a:r>
            <a:br>
              <a:rPr lang="en-GB" dirty="0"/>
            </a:br>
            <a:r>
              <a:rPr lang="en-GB" dirty="0"/>
              <a:t>(~10</a:t>
            </a:r>
            <a:r>
              <a:rPr lang="en-GB" baseline="30000" dirty="0"/>
              <a:t>18</a:t>
            </a:r>
            <a:r>
              <a:rPr lang="en-GB" dirty="0"/>
              <a:t> D atoms)</a:t>
            </a:r>
          </a:p>
          <a:p>
            <a:r>
              <a:rPr lang="en-GB" dirty="0"/>
              <a:t>repeated on each measurement day to account for different wall loading, pumping conditions,…</a:t>
            </a:r>
          </a:p>
        </p:txBody>
      </p:sp>
      <p:sp>
        <p:nvSpPr>
          <p:cNvPr id="6" name="Geschweifte Klammer rechts 5">
            <a:extLst>
              <a:ext uri="{FF2B5EF4-FFF2-40B4-BE49-F238E27FC236}">
                <a16:creationId xmlns:a16="http://schemas.microsoft.com/office/drawing/2014/main" id="{3D0850A5-B11B-4878-9273-ADE3A7B84F32}"/>
              </a:ext>
            </a:extLst>
          </p:cNvPr>
          <p:cNvSpPr/>
          <p:nvPr/>
        </p:nvSpPr>
        <p:spPr>
          <a:xfrm>
            <a:off x="8485995" y="1193612"/>
            <a:ext cx="338695" cy="67739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de-DE" sz="1693"/>
          </a:p>
        </p:txBody>
      </p:sp>
      <p:sp>
        <p:nvSpPr>
          <p:cNvPr id="7" name="Inhaltsplatzhalter 2">
            <a:extLst>
              <a:ext uri="{FF2B5EF4-FFF2-40B4-BE49-F238E27FC236}">
                <a16:creationId xmlns:a16="http://schemas.microsoft.com/office/drawing/2014/main" id="{0AA661BB-8623-4DCD-8F34-14EE8617BB7F}"/>
              </a:ext>
            </a:extLst>
          </p:cNvPr>
          <p:cNvSpPr txBox="1">
            <a:spLocks/>
          </p:cNvSpPr>
          <p:nvPr/>
        </p:nvSpPr>
        <p:spPr>
          <a:xfrm>
            <a:off x="8834835" y="1307733"/>
            <a:ext cx="3691326" cy="99792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258" dirty="0"/>
              <a:t>injected gas molecules </a:t>
            </a:r>
            <a:r>
              <a:rPr lang="de-DE" sz="2258" i="1" dirty="0"/>
              <a:t>N</a:t>
            </a:r>
            <a:endParaRPr lang="en-GB" sz="2258" i="1" dirty="0"/>
          </a:p>
          <a:p>
            <a:endParaRPr lang="en-GB" sz="2258" dirty="0"/>
          </a:p>
          <a:p>
            <a:endParaRPr lang="en-GB" sz="2258" dirty="0"/>
          </a:p>
        </p:txBody>
      </p:sp>
      <p:grpSp>
        <p:nvGrpSpPr>
          <p:cNvPr id="17" name="Gruppieren 16">
            <a:extLst>
              <a:ext uri="{FF2B5EF4-FFF2-40B4-BE49-F238E27FC236}">
                <a16:creationId xmlns:a16="http://schemas.microsoft.com/office/drawing/2014/main" id="{9E99D898-91A8-4D47-B7CA-BBB1F0B1A7A0}"/>
              </a:ext>
            </a:extLst>
          </p:cNvPr>
          <p:cNvGrpSpPr/>
          <p:nvPr/>
        </p:nvGrpSpPr>
        <p:grpSpPr>
          <a:xfrm>
            <a:off x="1005563" y="3632684"/>
            <a:ext cx="8632633" cy="2821800"/>
            <a:chOff x="1068934" y="3454471"/>
            <a:chExt cx="9176669" cy="2999632"/>
          </a:xfrm>
        </p:grpSpPr>
        <p:sp>
          <p:nvSpPr>
            <p:cNvPr id="12" name="Inhaltsplatzhalter 2">
              <a:extLst>
                <a:ext uri="{FF2B5EF4-FFF2-40B4-BE49-F238E27FC236}">
                  <a16:creationId xmlns:a16="http://schemas.microsoft.com/office/drawing/2014/main" id="{FCEE06EB-F75A-4F30-8AD8-BF8500B87ABC}"/>
                </a:ext>
              </a:extLst>
            </p:cNvPr>
            <p:cNvSpPr txBox="1">
              <a:spLocks/>
            </p:cNvSpPr>
            <p:nvPr/>
          </p:nvSpPr>
          <p:spPr>
            <a:xfrm>
              <a:off x="6618799" y="3784928"/>
              <a:ext cx="3626804" cy="377129"/>
            </a:xfrm>
            <a:prstGeom prst="rect">
              <a:avLst/>
            </a:prstGeom>
            <a:solidFill>
              <a:schemeClr val="bg1"/>
            </a:solid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81" b="1" dirty="0">
                  <a:solidFill>
                    <a:srgbClr val="FF0000"/>
                  </a:solidFill>
                </a:rPr>
                <a:t>QMS5 </a:t>
              </a:r>
              <a:r>
                <a:rPr lang="de-DE" sz="1881" b="1" dirty="0" err="1">
                  <a:solidFill>
                    <a:srgbClr val="FF0000"/>
                  </a:solidFill>
                </a:rPr>
                <a:t>calibration</a:t>
              </a:r>
              <a:r>
                <a:rPr lang="de-DE" sz="1881" b="1" dirty="0">
                  <a:solidFill>
                    <a:srgbClr val="FF0000"/>
                  </a:solidFill>
                </a:rPr>
                <a:t> gas puff </a:t>
              </a:r>
              <a:endParaRPr lang="en-GB" sz="1881" b="1" dirty="0">
                <a:solidFill>
                  <a:srgbClr val="FF0000"/>
                </a:solidFill>
              </a:endParaRPr>
            </a:p>
          </p:txBody>
        </p:sp>
        <p:sp>
          <p:nvSpPr>
            <p:cNvPr id="13" name="Inhaltsplatzhalter 2">
              <a:extLst>
                <a:ext uri="{FF2B5EF4-FFF2-40B4-BE49-F238E27FC236}">
                  <a16:creationId xmlns:a16="http://schemas.microsoft.com/office/drawing/2014/main" id="{67630DED-8545-4361-AFD4-E79FC9D87D8D}"/>
                </a:ext>
              </a:extLst>
            </p:cNvPr>
            <p:cNvSpPr txBox="1">
              <a:spLocks/>
            </p:cNvSpPr>
            <p:nvPr/>
          </p:nvSpPr>
          <p:spPr>
            <a:xfrm>
              <a:off x="6618799" y="3454471"/>
              <a:ext cx="3039882" cy="377129"/>
            </a:xfrm>
            <a:prstGeom prst="rect">
              <a:avLst/>
            </a:prstGeom>
            <a:solidFill>
              <a:schemeClr val="bg1"/>
            </a:solid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81" b="1" dirty="0">
                  <a:solidFill>
                    <a:srgbClr val="0000FF"/>
                  </a:solidFill>
                </a:rPr>
                <a:t>QMS5 </a:t>
              </a:r>
              <a:r>
                <a:rPr lang="de-DE" sz="1881" b="1" dirty="0" err="1">
                  <a:solidFill>
                    <a:srgbClr val="0000FF"/>
                  </a:solidFill>
                </a:rPr>
                <a:t>with</a:t>
              </a:r>
              <a:r>
                <a:rPr lang="de-DE" sz="1881" b="1" dirty="0">
                  <a:solidFill>
                    <a:srgbClr val="0000FF"/>
                  </a:solidFill>
                </a:rPr>
                <a:t> </a:t>
              </a:r>
              <a:r>
                <a:rPr lang="de-DE" sz="1881" b="1" dirty="0" err="1">
                  <a:solidFill>
                    <a:srgbClr val="0000FF"/>
                  </a:solidFill>
                </a:rPr>
                <a:t>laser</a:t>
              </a:r>
              <a:r>
                <a:rPr lang="de-DE" sz="1881" b="1" dirty="0">
                  <a:solidFill>
                    <a:srgbClr val="0000FF"/>
                  </a:solidFill>
                </a:rPr>
                <a:t> pulse </a:t>
              </a:r>
              <a:endParaRPr lang="en-GB" sz="1881" b="1" dirty="0">
                <a:solidFill>
                  <a:srgbClr val="0000FF"/>
                </a:solidFill>
              </a:endParaRPr>
            </a:p>
          </p:txBody>
        </p:sp>
        <p:sp>
          <p:nvSpPr>
            <p:cNvPr id="14" name="Inhaltsplatzhalter 2">
              <a:extLst>
                <a:ext uri="{FF2B5EF4-FFF2-40B4-BE49-F238E27FC236}">
                  <a16:creationId xmlns:a16="http://schemas.microsoft.com/office/drawing/2014/main" id="{8E7E4B3A-B4C3-4DFF-9D10-972AADF262B9}"/>
                </a:ext>
              </a:extLst>
            </p:cNvPr>
            <p:cNvSpPr txBox="1">
              <a:spLocks/>
            </p:cNvSpPr>
            <p:nvPr/>
          </p:nvSpPr>
          <p:spPr>
            <a:xfrm rot="16200000">
              <a:off x="380916" y="4391709"/>
              <a:ext cx="1753165" cy="377129"/>
            </a:xfrm>
            <a:prstGeom prst="rect">
              <a:avLst/>
            </a:prstGeom>
            <a:solidFill>
              <a:schemeClr val="bg1"/>
            </a:solid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b="1" dirty="0"/>
                <a:t>Mass 4 (D</a:t>
              </a:r>
              <a:r>
                <a:rPr lang="en-GB" sz="1881" b="1" baseline="-25000" dirty="0"/>
                <a:t>2</a:t>
              </a:r>
              <a:r>
                <a:rPr lang="en-GB" sz="1881" b="1" dirty="0"/>
                <a:t>)</a:t>
              </a:r>
            </a:p>
          </p:txBody>
        </p:sp>
        <p:sp>
          <p:nvSpPr>
            <p:cNvPr id="15" name="Inhaltsplatzhalter 2">
              <a:extLst>
                <a:ext uri="{FF2B5EF4-FFF2-40B4-BE49-F238E27FC236}">
                  <a16:creationId xmlns:a16="http://schemas.microsoft.com/office/drawing/2014/main" id="{357FC571-A232-4CCC-9714-BD14FF240E42}"/>
                </a:ext>
              </a:extLst>
            </p:cNvPr>
            <p:cNvSpPr txBox="1">
              <a:spLocks/>
            </p:cNvSpPr>
            <p:nvPr/>
          </p:nvSpPr>
          <p:spPr>
            <a:xfrm>
              <a:off x="2519735" y="4360442"/>
              <a:ext cx="834359" cy="377129"/>
            </a:xfrm>
            <a:prstGeom prst="rect">
              <a:avLst/>
            </a:prstGeom>
            <a:no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81" b="1" i="1" dirty="0" err="1">
                  <a:solidFill>
                    <a:srgbClr val="FF0000"/>
                  </a:solidFill>
                </a:rPr>
                <a:t>N</a:t>
              </a:r>
              <a:r>
                <a:rPr lang="de-DE" sz="1881" b="1" i="1" baseline="-25000" dirty="0" err="1">
                  <a:solidFill>
                    <a:srgbClr val="FF0000"/>
                  </a:solidFill>
                </a:rPr>
                <a:t>calib</a:t>
              </a:r>
              <a:endParaRPr lang="en-GB" sz="1881" b="1" i="1" baseline="-25000" dirty="0">
                <a:solidFill>
                  <a:srgbClr val="FF0000"/>
                </a:solidFill>
              </a:endParaRPr>
            </a:p>
          </p:txBody>
        </p:sp>
        <p:sp>
          <p:nvSpPr>
            <p:cNvPr id="16" name="Geschweifte Klammer links 15">
              <a:extLst>
                <a:ext uri="{FF2B5EF4-FFF2-40B4-BE49-F238E27FC236}">
                  <a16:creationId xmlns:a16="http://schemas.microsoft.com/office/drawing/2014/main" id="{869163A4-E401-4C87-B877-9AE1D9699EDE}"/>
                </a:ext>
              </a:extLst>
            </p:cNvPr>
            <p:cNvSpPr/>
            <p:nvPr/>
          </p:nvSpPr>
          <p:spPr>
            <a:xfrm>
              <a:off x="3499428" y="3765379"/>
              <a:ext cx="224783" cy="1694157"/>
            </a:xfrm>
            <a:prstGeom prst="leftBrace">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sz="1693"/>
            </a:p>
          </p:txBody>
        </p:sp>
        <p:sp>
          <p:nvSpPr>
            <p:cNvPr id="21" name="Inhaltsplatzhalter 2">
              <a:extLst>
                <a:ext uri="{FF2B5EF4-FFF2-40B4-BE49-F238E27FC236}">
                  <a16:creationId xmlns:a16="http://schemas.microsoft.com/office/drawing/2014/main" id="{4A4A7F30-395C-4A27-B33A-2818B1003BD1}"/>
                </a:ext>
              </a:extLst>
            </p:cNvPr>
            <p:cNvSpPr txBox="1">
              <a:spLocks/>
            </p:cNvSpPr>
            <p:nvPr/>
          </p:nvSpPr>
          <p:spPr>
            <a:xfrm>
              <a:off x="3175029" y="6076974"/>
              <a:ext cx="2729082" cy="377129"/>
            </a:xfrm>
            <a:prstGeom prst="rect">
              <a:avLst/>
            </a:prstGeom>
            <a:solidFill>
              <a:schemeClr val="bg1"/>
            </a:solid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sz="1881" b="1" dirty="0"/>
                <a:t>Time / s</a:t>
              </a:r>
              <a:endParaRPr lang="en-GB" sz="1881" b="1" dirty="0"/>
            </a:p>
          </p:txBody>
        </p:sp>
        <p:sp>
          <p:nvSpPr>
            <p:cNvPr id="23" name="Inhaltsplatzhalter 2">
              <a:extLst>
                <a:ext uri="{FF2B5EF4-FFF2-40B4-BE49-F238E27FC236}">
                  <a16:creationId xmlns:a16="http://schemas.microsoft.com/office/drawing/2014/main" id="{BB1B62C8-E763-4F94-B49A-169283E89C65}"/>
                </a:ext>
              </a:extLst>
            </p:cNvPr>
            <p:cNvSpPr txBox="1">
              <a:spLocks/>
            </p:cNvSpPr>
            <p:nvPr/>
          </p:nvSpPr>
          <p:spPr>
            <a:xfrm>
              <a:off x="4430079" y="4788097"/>
              <a:ext cx="1347497" cy="377129"/>
            </a:xfrm>
            <a:prstGeom prst="rect">
              <a:avLst/>
            </a:prstGeom>
            <a:noFill/>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81" b="1" i="1" dirty="0" err="1">
                  <a:solidFill>
                    <a:srgbClr val="0000FF"/>
                  </a:solidFill>
                </a:rPr>
                <a:t>N</a:t>
              </a:r>
              <a:r>
                <a:rPr lang="de-DE" sz="1881" b="1" i="1" baseline="-25000" dirty="0" err="1">
                  <a:solidFill>
                    <a:srgbClr val="0000FF"/>
                  </a:solidFill>
                </a:rPr>
                <a:t>signal</a:t>
              </a:r>
              <a:endParaRPr lang="en-GB" sz="1881" b="1" i="1" baseline="-25000" dirty="0">
                <a:solidFill>
                  <a:srgbClr val="0000FF"/>
                </a:solidFill>
              </a:endParaRPr>
            </a:p>
          </p:txBody>
        </p:sp>
      </p:grpSp>
      <p:sp>
        <p:nvSpPr>
          <p:cNvPr id="20" name="Inhaltsplatzhalter 2">
            <a:extLst>
              <a:ext uri="{FF2B5EF4-FFF2-40B4-BE49-F238E27FC236}">
                <a16:creationId xmlns:a16="http://schemas.microsoft.com/office/drawing/2014/main" id="{D5621634-B6A1-4AC7-89AA-4AC755A4F9D8}"/>
              </a:ext>
            </a:extLst>
          </p:cNvPr>
          <p:cNvSpPr txBox="1">
            <a:spLocks/>
          </p:cNvSpPr>
          <p:nvPr/>
        </p:nvSpPr>
        <p:spPr>
          <a:xfrm>
            <a:off x="7354930" y="5313168"/>
            <a:ext cx="4538515" cy="1033432"/>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258" dirty="0"/>
              <a:t>Background of partial pressure on</a:t>
            </a:r>
            <a:br>
              <a:rPr lang="en-GB" sz="2258" dirty="0"/>
            </a:br>
            <a:r>
              <a:rPr lang="en-GB" sz="2258" dirty="0"/>
              <a:t>mass 4 subtracted from both</a:t>
            </a:r>
          </a:p>
        </p:txBody>
      </p:sp>
      <p:sp>
        <p:nvSpPr>
          <p:cNvPr id="22" name="Geschweifte Klammer links 21">
            <a:extLst>
              <a:ext uri="{FF2B5EF4-FFF2-40B4-BE49-F238E27FC236}">
                <a16:creationId xmlns:a16="http://schemas.microsoft.com/office/drawing/2014/main" id="{29AACE8F-2E4B-45F9-8AB1-69F3AE6F230F}"/>
              </a:ext>
            </a:extLst>
          </p:cNvPr>
          <p:cNvSpPr/>
          <p:nvPr/>
        </p:nvSpPr>
        <p:spPr>
          <a:xfrm rot="10800000">
            <a:off x="3896304" y="3713934"/>
            <a:ext cx="183483" cy="1824991"/>
          </a:xfrm>
          <a:prstGeom prst="leftBrace">
            <a:avLst>
              <a:gd name="adj1" fmla="val 8333"/>
              <a:gd name="adj2" fmla="val 27113"/>
            </a:avLst>
          </a:prstGeom>
          <a:ln w="28575">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sz="1693"/>
          </a:p>
        </p:txBody>
      </p:sp>
      <p:sp>
        <p:nvSpPr>
          <p:cNvPr id="24"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13</a:t>
            </a:fld>
            <a:endParaRPr lang="en-GB" dirty="0">
              <a:solidFill>
                <a:prstClr val="white"/>
              </a:solidFill>
            </a:endParaRPr>
          </a:p>
        </p:txBody>
      </p:sp>
    </p:spTree>
    <p:extLst>
      <p:ext uri="{BB962C8B-B14F-4D97-AF65-F5344CB8AC3E}">
        <p14:creationId xmlns:p14="http://schemas.microsoft.com/office/powerpoint/2010/main" val="32677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77A62-8076-C98B-0B1A-8903EACD08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52E2E2-1AB5-36C0-7629-785F2934354E}"/>
              </a:ext>
            </a:extLst>
          </p:cNvPr>
          <p:cNvSpPr>
            <a:spLocks noGrp="1"/>
          </p:cNvSpPr>
          <p:nvPr>
            <p:ph type="title"/>
          </p:nvPr>
        </p:nvSpPr>
        <p:spPr/>
        <p:txBody>
          <a:bodyPr/>
          <a:lstStyle/>
          <a:p>
            <a:r>
              <a:rPr lang="de-DE" dirty="0"/>
              <a:t>LID-</a:t>
            </a:r>
            <a:r>
              <a:rPr lang="et-EE" dirty="0"/>
              <a:t>QMS </a:t>
            </a:r>
            <a:r>
              <a:rPr lang="de-DE" dirty="0" err="1"/>
              <a:t>evaluation</a:t>
            </a:r>
            <a:r>
              <a:rPr lang="de-DE" dirty="0"/>
              <a:t> </a:t>
            </a:r>
            <a:r>
              <a:rPr lang="de-DE" dirty="0" err="1"/>
              <a:t>by</a:t>
            </a:r>
            <a:r>
              <a:rPr lang="de-DE" dirty="0"/>
              <a:t> different </a:t>
            </a:r>
            <a:r>
              <a:rPr lang="de-DE" dirty="0" err="1"/>
              <a:t>methods</a:t>
            </a:r>
            <a:endParaRPr lang="et-EE" dirty="0"/>
          </a:p>
        </p:txBody>
      </p:sp>
      <p:sp>
        <p:nvSpPr>
          <p:cNvPr id="24" name="Slide Number Placeholder 8">
            <a:extLst>
              <a:ext uri="{FF2B5EF4-FFF2-40B4-BE49-F238E27FC236}">
                <a16:creationId xmlns:a16="http://schemas.microsoft.com/office/drawing/2014/main" id="{F43D3DC9-CCD6-C3DC-66E4-A15790DCD766}"/>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14</a:t>
            </a:fld>
            <a:endParaRPr lang="en-GB" dirty="0">
              <a:solidFill>
                <a:prstClr val="white"/>
              </a:solidFill>
            </a:endParaRPr>
          </a:p>
        </p:txBody>
      </p:sp>
      <p:sp>
        <p:nvSpPr>
          <p:cNvPr id="5" name="Inhaltsplatzhalter 2">
            <a:extLst>
              <a:ext uri="{FF2B5EF4-FFF2-40B4-BE49-F238E27FC236}">
                <a16:creationId xmlns:a16="http://schemas.microsoft.com/office/drawing/2014/main" id="{D0E87DFE-4B67-D513-E3AC-EBAA4F066BC9}"/>
              </a:ext>
            </a:extLst>
          </p:cNvPr>
          <p:cNvSpPr>
            <a:spLocks noGrp="1"/>
          </p:cNvSpPr>
          <p:nvPr>
            <p:ph idx="4294967295"/>
          </p:nvPr>
        </p:nvSpPr>
        <p:spPr>
          <a:xfrm>
            <a:off x="0" y="728663"/>
            <a:ext cx="2447925" cy="4835525"/>
          </a:xfrm>
        </p:spPr>
        <p:txBody>
          <a:bodyPr>
            <a:noAutofit/>
          </a:bodyPr>
          <a:lstStyle/>
          <a:p>
            <a:pPr marL="0" indent="0">
              <a:buNone/>
            </a:pPr>
            <a:r>
              <a:rPr lang="en-GB" sz="2000" b="1" u="sng" dirty="0"/>
              <a:t>Integral method</a:t>
            </a:r>
            <a:br>
              <a:rPr lang="en-GB" sz="2000" b="1" u="sng" dirty="0"/>
            </a:br>
            <a:r>
              <a:rPr lang="en-GB" sz="2000" dirty="0"/>
              <a:t>Integral of the</a:t>
            </a:r>
            <a:br>
              <a:rPr lang="en-GB" sz="2000" dirty="0"/>
            </a:br>
            <a:r>
              <a:rPr lang="en-GB" sz="2000" dirty="0"/>
              <a:t>gas puff</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b="1" u="sng" dirty="0"/>
              <a:t>Jump method</a:t>
            </a:r>
            <a:br>
              <a:rPr lang="en-GB" sz="2000" b="1" u="sng" dirty="0"/>
            </a:br>
            <a:r>
              <a:rPr lang="en-GB" sz="2000" b="1" u="sng" dirty="0"/>
              <a:t> (Laura</a:t>
            </a:r>
            <a:br>
              <a:rPr lang="en-GB" sz="2000" b="1" u="sng" dirty="0"/>
            </a:br>
            <a:r>
              <a:rPr lang="en-GB" sz="2000" b="1" u="sng" dirty="0"/>
              <a:t>Laguardia) </a:t>
            </a:r>
            <a:br>
              <a:rPr lang="en-GB" sz="2000" b="1" u="sng" dirty="0"/>
            </a:br>
            <a:r>
              <a:rPr lang="en-GB" sz="2000" b="1" dirty="0"/>
              <a:t>presentation on </a:t>
            </a:r>
            <a:br>
              <a:rPr lang="en-GB" sz="2000" b="1" dirty="0"/>
            </a:br>
            <a:r>
              <a:rPr lang="en-GB" sz="2000" b="1" dirty="0"/>
              <a:t>Thursday 9:00:</a:t>
            </a:r>
            <a:br>
              <a:rPr lang="en-GB" sz="2000" b="1" dirty="0"/>
            </a:br>
            <a:endParaRPr lang="en-GB" sz="2000" b="1" dirty="0"/>
          </a:p>
          <a:p>
            <a:pPr marL="0" indent="0">
              <a:buNone/>
            </a:pPr>
            <a:r>
              <a:rPr lang="en-GB" sz="2000" dirty="0"/>
              <a:t> </a:t>
            </a:r>
          </a:p>
        </p:txBody>
      </p:sp>
      <p:sp>
        <p:nvSpPr>
          <p:cNvPr id="3" name="Inhaltsplatzhalter 2">
            <a:extLst>
              <a:ext uri="{FF2B5EF4-FFF2-40B4-BE49-F238E27FC236}">
                <a16:creationId xmlns:a16="http://schemas.microsoft.com/office/drawing/2014/main" id="{B62EC18A-0666-CB17-F910-A5F7E1B40F7A}"/>
              </a:ext>
            </a:extLst>
          </p:cNvPr>
          <p:cNvSpPr txBox="1">
            <a:spLocks/>
          </p:cNvSpPr>
          <p:nvPr/>
        </p:nvSpPr>
        <p:spPr>
          <a:xfrm>
            <a:off x="67227" y="5107295"/>
            <a:ext cx="11966275" cy="1519751"/>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Integral method was rejected because data do not go back to initial value</a:t>
            </a:r>
          </a:p>
          <a:p>
            <a:pPr marL="0" indent="0">
              <a:buFont typeface="Arial" panose="020B0604020202020204" pitchFamily="34" charset="0"/>
              <a:buNone/>
            </a:pPr>
            <a:r>
              <a:rPr lang="en-GB" sz="1881" b="1" dirty="0"/>
              <a:t>Dynamic method works for the case of many data points in a smooth decay, but not for low signals with high noise.</a:t>
            </a:r>
            <a:br>
              <a:rPr lang="en-GB" sz="1881" b="1" dirty="0"/>
            </a:br>
            <a:r>
              <a:rPr lang="en-GB" sz="1881" b="1" dirty="0"/>
              <a:t>Jump method always works. So far the prime option for evaluation of LID-QMS measurements and calibration.</a:t>
            </a:r>
            <a:endParaRPr lang="en-GB" sz="1881" dirty="0"/>
          </a:p>
        </p:txBody>
      </p:sp>
      <p:grpSp>
        <p:nvGrpSpPr>
          <p:cNvPr id="9" name="Gruppieren 8">
            <a:extLst>
              <a:ext uri="{FF2B5EF4-FFF2-40B4-BE49-F238E27FC236}">
                <a16:creationId xmlns:a16="http://schemas.microsoft.com/office/drawing/2014/main" id="{48B6DE14-DD71-D206-950D-DEDF371E3386}"/>
              </a:ext>
            </a:extLst>
          </p:cNvPr>
          <p:cNvGrpSpPr/>
          <p:nvPr/>
        </p:nvGrpSpPr>
        <p:grpSpPr>
          <a:xfrm>
            <a:off x="2179940" y="3194407"/>
            <a:ext cx="3318455" cy="1925361"/>
            <a:chOff x="1299265" y="1079539"/>
            <a:chExt cx="6413500" cy="3721100"/>
          </a:xfrm>
        </p:grpSpPr>
        <p:pic>
          <p:nvPicPr>
            <p:cNvPr id="6" name="Picture 5">
              <a:extLst>
                <a:ext uri="{FF2B5EF4-FFF2-40B4-BE49-F238E27FC236}">
                  <a16:creationId xmlns:a16="http://schemas.microsoft.com/office/drawing/2014/main" id="{983A6E7D-A752-6B74-DC28-A01E773D5400}"/>
                </a:ext>
              </a:extLst>
            </p:cNvPr>
            <p:cNvPicPr>
              <a:picLocks noChangeAspect="1"/>
            </p:cNvPicPr>
            <p:nvPr/>
          </p:nvPicPr>
          <p:blipFill>
            <a:blip r:embed="rId2"/>
            <a:stretch>
              <a:fillRect/>
            </a:stretch>
          </p:blipFill>
          <p:spPr>
            <a:xfrm>
              <a:off x="1299265" y="1079539"/>
              <a:ext cx="6413500" cy="3721100"/>
            </a:xfrm>
            <a:prstGeom prst="rect">
              <a:avLst/>
            </a:prstGeom>
          </p:spPr>
        </p:pic>
        <p:cxnSp>
          <p:nvCxnSpPr>
            <p:cNvPr id="7" name="Straight Arrow Connector 2">
              <a:extLst>
                <a:ext uri="{FF2B5EF4-FFF2-40B4-BE49-F238E27FC236}">
                  <a16:creationId xmlns:a16="http://schemas.microsoft.com/office/drawing/2014/main" id="{8E8A77CB-70E6-738F-F40C-4A3E96BFF333}"/>
                </a:ext>
              </a:extLst>
            </p:cNvPr>
            <p:cNvCxnSpPr>
              <a:cxnSpLocks/>
            </p:cNvCxnSpPr>
            <p:nvPr/>
          </p:nvCxnSpPr>
          <p:spPr>
            <a:xfrm>
              <a:off x="3679371" y="2013857"/>
              <a:ext cx="0" cy="20682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5" name="Inhaltsplatzhalter 2">
            <a:extLst>
              <a:ext uri="{FF2B5EF4-FFF2-40B4-BE49-F238E27FC236}">
                <a16:creationId xmlns:a16="http://schemas.microsoft.com/office/drawing/2014/main" id="{0A03FB1A-3493-211B-5970-C15173E4CBB3}"/>
              </a:ext>
            </a:extLst>
          </p:cNvPr>
          <p:cNvSpPr txBox="1">
            <a:spLocks/>
          </p:cNvSpPr>
          <p:nvPr/>
        </p:nvSpPr>
        <p:spPr>
          <a:xfrm>
            <a:off x="6395637" y="510183"/>
            <a:ext cx="12463518" cy="297110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b="1" u="sng" dirty="0"/>
              <a:t>Dynamic method (Gabriele </a:t>
            </a:r>
            <a:r>
              <a:rPr lang="en-GB" b="1" u="sng" dirty="0" err="1"/>
              <a:t>Gervasini</a:t>
            </a:r>
            <a:r>
              <a:rPr lang="en-GB" b="1" u="sng" dirty="0"/>
              <a:t>)</a:t>
            </a:r>
            <a:br>
              <a:rPr lang="en-GB" b="1" u="sng" dirty="0"/>
            </a:br>
            <a:r>
              <a:rPr lang="en-GB" b="1" dirty="0"/>
              <a:t> presentation on Thursday 9:25</a:t>
            </a:r>
            <a:br>
              <a:rPr lang="en-GB" b="1" dirty="0"/>
            </a:br>
            <a:r>
              <a:rPr lang="en-GB" b="1" dirty="0"/>
              <a:t> “gas pumping method”:</a:t>
            </a:r>
            <a:br>
              <a:rPr lang="en-GB" dirty="0"/>
            </a:br>
            <a:r>
              <a:rPr lang="en-GB" dirty="0"/>
              <a:t> </a:t>
            </a:r>
          </a:p>
        </p:txBody>
      </p:sp>
      <p:pic>
        <p:nvPicPr>
          <p:cNvPr id="27" name="Picture 5">
            <a:extLst>
              <a:ext uri="{FF2B5EF4-FFF2-40B4-BE49-F238E27FC236}">
                <a16:creationId xmlns:a16="http://schemas.microsoft.com/office/drawing/2014/main" id="{2360C026-C11E-8E97-5730-AB2D758DB9E4}"/>
              </a:ext>
            </a:extLst>
          </p:cNvPr>
          <p:cNvPicPr>
            <a:picLocks noChangeAspect="1"/>
          </p:cNvPicPr>
          <p:nvPr/>
        </p:nvPicPr>
        <p:blipFill>
          <a:blip r:embed="rId2"/>
          <a:stretch>
            <a:fillRect/>
          </a:stretch>
        </p:blipFill>
        <p:spPr>
          <a:xfrm>
            <a:off x="2179940" y="1087548"/>
            <a:ext cx="3318455" cy="1925361"/>
          </a:xfrm>
          <a:prstGeom prst="rect">
            <a:avLst/>
          </a:prstGeom>
        </p:spPr>
      </p:pic>
      <p:sp>
        <p:nvSpPr>
          <p:cNvPr id="8" name="Textfeld 7">
            <a:extLst>
              <a:ext uri="{FF2B5EF4-FFF2-40B4-BE49-F238E27FC236}">
                <a16:creationId xmlns:a16="http://schemas.microsoft.com/office/drawing/2014/main" id="{F42966FB-20F2-47AD-8215-84E6A44B19FA}"/>
              </a:ext>
            </a:extLst>
          </p:cNvPr>
          <p:cNvSpPr txBox="1"/>
          <p:nvPr/>
        </p:nvSpPr>
        <p:spPr>
          <a:xfrm>
            <a:off x="3697942" y="2169466"/>
            <a:ext cx="282450" cy="523220"/>
          </a:xfrm>
          <a:prstGeom prst="rect">
            <a:avLst/>
          </a:prstGeom>
          <a:noFill/>
        </p:spPr>
        <p:txBody>
          <a:bodyPr wrap="none" rtlCol="0">
            <a:spAutoFit/>
          </a:bodyPr>
          <a:lstStyle/>
          <a:p>
            <a:pPr algn="l"/>
            <a:r>
              <a:rPr lang="de-DE" sz="2800" b="1" dirty="0">
                <a:solidFill>
                  <a:srgbClr val="FF0000"/>
                </a:solidFill>
                <a:latin typeface="Arial" panose="020B0604020202020204" pitchFamily="34" charset="0"/>
                <a:cs typeface="Arial" panose="020B0604020202020204" pitchFamily="34" charset="0"/>
              </a:rPr>
              <a:t>∫</a:t>
            </a:r>
            <a:endParaRPr lang="de-DE" sz="2800" b="1" dirty="0">
              <a:solidFill>
                <a:srgbClr val="FF0000"/>
              </a:solidFill>
            </a:endParaRPr>
          </a:p>
        </p:txBody>
      </p:sp>
      <p:cxnSp>
        <p:nvCxnSpPr>
          <p:cNvPr id="12" name="Gerader Verbinder 11">
            <a:extLst>
              <a:ext uri="{FF2B5EF4-FFF2-40B4-BE49-F238E27FC236}">
                <a16:creationId xmlns:a16="http://schemas.microsoft.com/office/drawing/2014/main" id="{D8ADBEE4-4B9B-41D0-8D6D-0D19B5BA599F}"/>
              </a:ext>
            </a:extLst>
          </p:cNvPr>
          <p:cNvCxnSpPr/>
          <p:nvPr/>
        </p:nvCxnSpPr>
        <p:spPr>
          <a:xfrm>
            <a:off x="4970145" y="2335530"/>
            <a:ext cx="0" cy="318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937A6DF9-BF95-4E3F-BADF-FCC6D986B10B}"/>
              </a:ext>
            </a:extLst>
          </p:cNvPr>
          <p:cNvCxnSpPr>
            <a:cxnSpLocks/>
          </p:cNvCxnSpPr>
          <p:nvPr/>
        </p:nvCxnSpPr>
        <p:spPr>
          <a:xfrm flipV="1">
            <a:off x="3471863" y="2643187"/>
            <a:ext cx="150018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id="{311B114E-A50C-E902-55F8-B878705915FF}"/>
              </a:ext>
            </a:extLst>
          </p:cNvPr>
          <p:cNvGrpSpPr/>
          <p:nvPr/>
        </p:nvGrpSpPr>
        <p:grpSpPr>
          <a:xfrm>
            <a:off x="5865642" y="1622133"/>
            <a:ext cx="5913070" cy="3942047"/>
            <a:chOff x="5865642" y="1292949"/>
            <a:chExt cx="5913070" cy="3942047"/>
          </a:xfrm>
        </p:grpSpPr>
        <p:pic>
          <p:nvPicPr>
            <p:cNvPr id="4" name="Grafik 3">
              <a:extLst>
                <a:ext uri="{FF2B5EF4-FFF2-40B4-BE49-F238E27FC236}">
                  <a16:creationId xmlns:a16="http://schemas.microsoft.com/office/drawing/2014/main" id="{4141A0FD-0F46-48A4-8997-0433FE44E2EA}"/>
                </a:ext>
              </a:extLst>
            </p:cNvPr>
            <p:cNvPicPr>
              <a:picLocks noChangeAspect="1"/>
            </p:cNvPicPr>
            <p:nvPr/>
          </p:nvPicPr>
          <p:blipFill>
            <a:blip r:embed="rId3"/>
            <a:stretch>
              <a:fillRect/>
            </a:stretch>
          </p:blipFill>
          <p:spPr>
            <a:xfrm>
              <a:off x="5865642" y="1292949"/>
              <a:ext cx="5913070" cy="3942047"/>
            </a:xfrm>
            <a:prstGeom prst="rect">
              <a:avLst/>
            </a:prstGeom>
          </p:spPr>
        </p:pic>
        <p:sp>
          <p:nvSpPr>
            <p:cNvPr id="21" name="Textfeld 20">
              <a:extLst>
                <a:ext uri="{FF2B5EF4-FFF2-40B4-BE49-F238E27FC236}">
                  <a16:creationId xmlns:a16="http://schemas.microsoft.com/office/drawing/2014/main" id="{5E8879CE-07B0-4F06-95B7-C11A909C08FB}"/>
                </a:ext>
              </a:extLst>
            </p:cNvPr>
            <p:cNvSpPr txBox="1"/>
            <p:nvPr/>
          </p:nvSpPr>
          <p:spPr>
            <a:xfrm>
              <a:off x="7754868" y="3850155"/>
              <a:ext cx="339694" cy="523220"/>
            </a:xfrm>
            <a:prstGeom prst="rect">
              <a:avLst/>
            </a:prstGeom>
            <a:noFill/>
          </p:spPr>
          <p:txBody>
            <a:bodyPr wrap="square" rtlCol="0">
              <a:spAutoFit/>
            </a:bodyPr>
            <a:lstStyle/>
            <a:p>
              <a:pPr algn="l"/>
              <a:r>
                <a:rPr lang="de-DE" sz="2800" b="1" dirty="0">
                  <a:solidFill>
                    <a:srgbClr val="FF0000"/>
                  </a:solidFill>
                  <a:latin typeface="Arial" panose="020B0604020202020204" pitchFamily="34" charset="0"/>
                  <a:cs typeface="Arial" panose="020B0604020202020204" pitchFamily="34" charset="0"/>
                </a:rPr>
                <a:t>∫</a:t>
              </a:r>
              <a:endParaRPr lang="de-DE" sz="2800" b="1" dirty="0">
                <a:solidFill>
                  <a:srgbClr val="FF0000"/>
                </a:solidFill>
              </a:endParaRPr>
            </a:p>
          </p:txBody>
        </p:sp>
        <p:cxnSp>
          <p:nvCxnSpPr>
            <p:cNvPr id="22" name="Gerader Verbinder 21">
              <a:extLst>
                <a:ext uri="{FF2B5EF4-FFF2-40B4-BE49-F238E27FC236}">
                  <a16:creationId xmlns:a16="http://schemas.microsoft.com/office/drawing/2014/main" id="{4F57D05E-7B9A-4F72-9F1D-C54C3BE927BA}"/>
                </a:ext>
              </a:extLst>
            </p:cNvPr>
            <p:cNvCxnSpPr>
              <a:cxnSpLocks/>
            </p:cNvCxnSpPr>
            <p:nvPr/>
          </p:nvCxnSpPr>
          <p:spPr>
            <a:xfrm flipV="1">
              <a:off x="7274147" y="4575743"/>
              <a:ext cx="316106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EB307955-61AB-4AED-8A8B-97F33877C1C5}"/>
                </a:ext>
              </a:extLst>
            </p:cNvPr>
            <p:cNvCxnSpPr>
              <a:cxnSpLocks/>
            </p:cNvCxnSpPr>
            <p:nvPr/>
          </p:nvCxnSpPr>
          <p:spPr>
            <a:xfrm>
              <a:off x="7454096" y="3375949"/>
              <a:ext cx="2948611" cy="1199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62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t-EE" dirty="0"/>
              <a:t>QMS Calibration</a:t>
            </a:r>
          </a:p>
        </p:txBody>
      </p:sp>
      <p:sp>
        <p:nvSpPr>
          <p:cNvPr id="5" name="Inhaltsplatzhalter 2">
            <a:extLst>
              <a:ext uri="{FF2B5EF4-FFF2-40B4-BE49-F238E27FC236}">
                <a16:creationId xmlns:a16="http://schemas.microsoft.com/office/drawing/2014/main" id="{3FB3E665-61A3-4D46-A76A-4965169FDFE7}"/>
              </a:ext>
            </a:extLst>
          </p:cNvPr>
          <p:cNvSpPr>
            <a:spLocks noGrp="1"/>
          </p:cNvSpPr>
          <p:nvPr>
            <p:ph idx="4294967295"/>
          </p:nvPr>
        </p:nvSpPr>
        <p:spPr>
          <a:xfrm>
            <a:off x="67227" y="728847"/>
            <a:ext cx="12463518" cy="2971109"/>
          </a:xfrm>
        </p:spPr>
        <p:txBody>
          <a:bodyPr>
            <a:normAutofit/>
          </a:bodyPr>
          <a:lstStyle/>
          <a:p>
            <a:pPr marL="0" indent="0">
              <a:buNone/>
            </a:pPr>
            <a:r>
              <a:rPr lang="en-GB" sz="2200" dirty="0">
                <a:latin typeface="Arial" panose="020B0604020202020204" pitchFamily="34" charset="0"/>
                <a:cs typeface="Arial" panose="020B0604020202020204" pitchFamily="34" charset="0"/>
              </a:rPr>
              <a:t>3 different D</a:t>
            </a:r>
            <a:r>
              <a:rPr lang="en-GB" sz="2200" baseline="-25000" dirty="0">
                <a:latin typeface="Arial" panose="020B0604020202020204" pitchFamily="34" charset="0"/>
                <a:cs typeface="Arial" panose="020B0604020202020204" pitchFamily="34" charset="0"/>
              </a:rPr>
              <a:t>2</a:t>
            </a:r>
            <a:r>
              <a:rPr lang="en-GB" sz="2200" dirty="0">
                <a:latin typeface="Arial" panose="020B0604020202020204" pitchFamily="34" charset="0"/>
                <a:cs typeface="Arial" panose="020B0604020202020204" pitchFamily="34" charset="0"/>
              </a:rPr>
              <a:t> gas amounts puffed into torus, each amount repeated with slightly different amount</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 6 gas puffs on the same day</a:t>
            </a:r>
          </a:p>
        </p:txBody>
      </p:sp>
      <p:sp>
        <p:nvSpPr>
          <p:cNvPr id="24"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15</a:t>
            </a:fld>
            <a:endParaRPr lang="en-GB" dirty="0">
              <a:solidFill>
                <a:prstClr val="white"/>
              </a:solidFill>
            </a:endParaRPr>
          </a:p>
        </p:txBody>
      </p:sp>
      <p:grpSp>
        <p:nvGrpSpPr>
          <p:cNvPr id="9" name="Gruppieren 8">
            <a:extLst>
              <a:ext uri="{FF2B5EF4-FFF2-40B4-BE49-F238E27FC236}">
                <a16:creationId xmlns:a16="http://schemas.microsoft.com/office/drawing/2014/main" id="{E98131E7-1045-46E7-8439-A47057EC404A}"/>
              </a:ext>
            </a:extLst>
          </p:cNvPr>
          <p:cNvGrpSpPr/>
          <p:nvPr/>
        </p:nvGrpSpPr>
        <p:grpSpPr>
          <a:xfrm>
            <a:off x="50605" y="1927623"/>
            <a:ext cx="5052408" cy="3956806"/>
            <a:chOff x="50605" y="1927623"/>
            <a:chExt cx="5052408" cy="3956806"/>
          </a:xfrm>
        </p:grpSpPr>
        <p:pic>
          <p:nvPicPr>
            <p:cNvPr id="25" name="Picture 3">
              <a:extLst>
                <a:ext uri="{FF2B5EF4-FFF2-40B4-BE49-F238E27FC236}">
                  <a16:creationId xmlns:a16="http://schemas.microsoft.com/office/drawing/2014/main" id="{79B7408D-F00E-4614-9E3E-87A59E576247}"/>
                </a:ext>
              </a:extLst>
            </p:cNvPr>
            <p:cNvPicPr>
              <a:picLocks noChangeAspect="1"/>
            </p:cNvPicPr>
            <p:nvPr/>
          </p:nvPicPr>
          <p:blipFill rotWithShape="1">
            <a:blip r:embed="rId2"/>
            <a:srcRect r="22952"/>
            <a:stretch/>
          </p:blipFill>
          <p:spPr>
            <a:xfrm>
              <a:off x="239531" y="1927623"/>
              <a:ext cx="4559859" cy="3251200"/>
            </a:xfrm>
            <a:prstGeom prst="rect">
              <a:avLst/>
            </a:prstGeom>
          </p:spPr>
        </p:pic>
        <p:sp>
          <p:nvSpPr>
            <p:cNvPr id="26" name="Inhaltsplatzhalter 2">
              <a:extLst>
                <a:ext uri="{FF2B5EF4-FFF2-40B4-BE49-F238E27FC236}">
                  <a16:creationId xmlns:a16="http://schemas.microsoft.com/office/drawing/2014/main" id="{EA2150FA-386E-4B40-AA1B-17CE10F5988C}"/>
                </a:ext>
              </a:extLst>
            </p:cNvPr>
            <p:cNvSpPr txBox="1">
              <a:spLocks/>
            </p:cNvSpPr>
            <p:nvPr/>
          </p:nvSpPr>
          <p:spPr>
            <a:xfrm>
              <a:off x="1988586" y="4983736"/>
              <a:ext cx="2162499"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t> </a:t>
              </a:r>
              <a:r>
                <a:rPr lang="en-GB" sz="1800" b="1" dirty="0" err="1">
                  <a:latin typeface="Symbol" panose="05050102010706020507" pitchFamily="18" charset="2"/>
                </a:rPr>
                <a:t>D</a:t>
              </a:r>
              <a:r>
                <a:rPr lang="en-GB" sz="1800" b="1" i="1" dirty="0" err="1"/>
                <a:t>p</a:t>
              </a:r>
              <a:r>
                <a:rPr lang="en-GB" sz="1800" b="1" i="1" dirty="0"/>
                <a:t> V</a:t>
              </a:r>
              <a:r>
                <a:rPr lang="en-GB" sz="1800" b="1" dirty="0"/>
                <a:t> / mbar L</a:t>
              </a:r>
            </a:p>
          </p:txBody>
        </p:sp>
        <p:sp>
          <p:nvSpPr>
            <p:cNvPr id="28" name="Inhaltsplatzhalter 2">
              <a:extLst>
                <a:ext uri="{FF2B5EF4-FFF2-40B4-BE49-F238E27FC236}">
                  <a16:creationId xmlns:a16="http://schemas.microsoft.com/office/drawing/2014/main" id="{01242E74-25D1-4AA3-B1ED-DD803D138434}"/>
                </a:ext>
              </a:extLst>
            </p:cNvPr>
            <p:cNvSpPr txBox="1">
              <a:spLocks/>
            </p:cNvSpPr>
            <p:nvPr/>
          </p:nvSpPr>
          <p:spPr>
            <a:xfrm rot="16200000">
              <a:off x="-1106812" y="3228118"/>
              <a:ext cx="2685143" cy="370310"/>
            </a:xfrm>
            <a:prstGeom prst="rect">
              <a:avLst/>
            </a:prstGeom>
            <a:solidFill>
              <a:schemeClr val="bg1"/>
            </a:solidFill>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t> QMS signal jump </a:t>
              </a:r>
              <a:r>
                <a:rPr lang="en-GB" sz="1800" b="1" dirty="0">
                  <a:latin typeface="Symbol" panose="05050102010706020507" pitchFamily="18" charset="2"/>
                </a:rPr>
                <a:t>D</a:t>
              </a:r>
              <a:r>
                <a:rPr lang="en-GB" sz="1800" b="1" i="1" dirty="0"/>
                <a:t>I</a:t>
              </a:r>
              <a:r>
                <a:rPr lang="en-GB" sz="1800" b="1" dirty="0"/>
                <a:t> / A</a:t>
              </a:r>
            </a:p>
          </p:txBody>
        </p:sp>
        <p:sp>
          <p:nvSpPr>
            <p:cNvPr id="30" name="Inhaltsplatzhalter 2">
              <a:extLst>
                <a:ext uri="{FF2B5EF4-FFF2-40B4-BE49-F238E27FC236}">
                  <a16:creationId xmlns:a16="http://schemas.microsoft.com/office/drawing/2014/main" id="{CF2F3BDD-C39F-4663-84CF-4C5D3F9BF2C4}"/>
                </a:ext>
              </a:extLst>
            </p:cNvPr>
            <p:cNvSpPr txBox="1">
              <a:spLocks/>
            </p:cNvSpPr>
            <p:nvPr/>
          </p:nvSpPr>
          <p:spPr>
            <a:xfrm>
              <a:off x="1683659" y="5362410"/>
              <a:ext cx="2389940"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t>Amount of puffed gas</a:t>
              </a:r>
            </a:p>
          </p:txBody>
        </p:sp>
        <p:sp>
          <p:nvSpPr>
            <p:cNvPr id="33" name="Inhaltsplatzhalter 2">
              <a:extLst>
                <a:ext uri="{FF2B5EF4-FFF2-40B4-BE49-F238E27FC236}">
                  <a16:creationId xmlns:a16="http://schemas.microsoft.com/office/drawing/2014/main" id="{54CFC1A5-7C4C-44EB-8672-931D42B1540B}"/>
                </a:ext>
              </a:extLst>
            </p:cNvPr>
            <p:cNvSpPr txBox="1">
              <a:spLocks/>
            </p:cNvSpPr>
            <p:nvPr/>
          </p:nvSpPr>
          <p:spPr>
            <a:xfrm>
              <a:off x="983432" y="2477603"/>
              <a:ext cx="2162499"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solidFill>
                    <a:srgbClr val="FF0000"/>
                  </a:solidFill>
                </a:rPr>
                <a:t>QMS3</a:t>
              </a:r>
            </a:p>
          </p:txBody>
        </p:sp>
        <p:sp>
          <p:nvSpPr>
            <p:cNvPr id="40" name="Inhaltsplatzhalter 2">
              <a:extLst>
                <a:ext uri="{FF2B5EF4-FFF2-40B4-BE49-F238E27FC236}">
                  <a16:creationId xmlns:a16="http://schemas.microsoft.com/office/drawing/2014/main" id="{5B2AE331-A976-40A2-B203-0FD5AA463F9E}"/>
                </a:ext>
              </a:extLst>
            </p:cNvPr>
            <p:cNvSpPr txBox="1">
              <a:spLocks/>
            </p:cNvSpPr>
            <p:nvPr/>
          </p:nvSpPr>
          <p:spPr>
            <a:xfrm>
              <a:off x="2940514" y="3067820"/>
              <a:ext cx="2162499" cy="1030145"/>
            </a:xfrm>
            <a:prstGeom prst="rect">
              <a:avLst/>
            </a:prstGeom>
            <a:noFill/>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FF0000"/>
                  </a:solidFill>
                </a:rPr>
                <a:t>Linear fit</a:t>
              </a:r>
            </a:p>
            <a:p>
              <a:pPr marL="0" indent="0">
                <a:buFont typeface="Arial" panose="020B0604020202020204" pitchFamily="34" charset="0"/>
                <a:buNone/>
              </a:pPr>
              <a:r>
                <a:rPr lang="en-GB" sz="2200" b="1" dirty="0">
                  <a:solidFill>
                    <a:srgbClr val="FF0000"/>
                  </a:solidFill>
                </a:rPr>
                <a:t>1</a:t>
              </a:r>
              <a:r>
                <a:rPr lang="en-GB" sz="2200" b="1" dirty="0">
                  <a:solidFill>
                    <a:srgbClr val="FF0000"/>
                  </a:solidFill>
                  <a:latin typeface="Symbol" panose="05050102010706020507" pitchFamily="18" charset="2"/>
                </a:rPr>
                <a:t>s</a:t>
              </a:r>
              <a:r>
                <a:rPr lang="en-GB" sz="2200" b="1" dirty="0">
                  <a:solidFill>
                    <a:srgbClr val="FF0000"/>
                  </a:solidFill>
                </a:rPr>
                <a:t> = 1.6%</a:t>
              </a:r>
            </a:p>
          </p:txBody>
        </p:sp>
      </p:grpSp>
      <p:grpSp>
        <p:nvGrpSpPr>
          <p:cNvPr id="8" name="Gruppieren 7">
            <a:extLst>
              <a:ext uri="{FF2B5EF4-FFF2-40B4-BE49-F238E27FC236}">
                <a16:creationId xmlns:a16="http://schemas.microsoft.com/office/drawing/2014/main" id="{BB4B1C35-D94F-491C-BED7-4759DC9EF73C}"/>
              </a:ext>
            </a:extLst>
          </p:cNvPr>
          <p:cNvGrpSpPr/>
          <p:nvPr/>
        </p:nvGrpSpPr>
        <p:grpSpPr>
          <a:xfrm>
            <a:off x="7211189" y="1736875"/>
            <a:ext cx="5050971" cy="4005943"/>
            <a:chOff x="5839580" y="1736875"/>
            <a:chExt cx="5050971" cy="4005943"/>
          </a:xfrm>
        </p:grpSpPr>
        <p:grpSp>
          <p:nvGrpSpPr>
            <p:cNvPr id="4" name="Gruppieren 3">
              <a:extLst>
                <a:ext uri="{FF2B5EF4-FFF2-40B4-BE49-F238E27FC236}">
                  <a16:creationId xmlns:a16="http://schemas.microsoft.com/office/drawing/2014/main" id="{CDB1631B-2219-44C0-8807-3804910CC708}"/>
                </a:ext>
              </a:extLst>
            </p:cNvPr>
            <p:cNvGrpSpPr/>
            <p:nvPr/>
          </p:nvGrpSpPr>
          <p:grpSpPr>
            <a:xfrm>
              <a:off x="5839580" y="1736875"/>
              <a:ext cx="5050971" cy="4005943"/>
              <a:chOff x="5839580" y="1736875"/>
              <a:chExt cx="5050971" cy="4005943"/>
            </a:xfrm>
          </p:grpSpPr>
          <p:sp>
            <p:nvSpPr>
              <p:cNvPr id="3" name="Rechteck 2">
                <a:extLst>
                  <a:ext uri="{FF2B5EF4-FFF2-40B4-BE49-F238E27FC236}">
                    <a16:creationId xmlns:a16="http://schemas.microsoft.com/office/drawing/2014/main" id="{BA1D9CF8-0F4C-4DA9-A1C9-46D367752808}"/>
                  </a:ext>
                </a:extLst>
              </p:cNvPr>
              <p:cNvSpPr/>
              <p:nvPr/>
            </p:nvSpPr>
            <p:spPr>
              <a:xfrm>
                <a:off x="5839580" y="1736875"/>
                <a:ext cx="5050971" cy="400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Picture 2">
                <a:extLst>
                  <a:ext uri="{FF2B5EF4-FFF2-40B4-BE49-F238E27FC236}">
                    <a16:creationId xmlns:a16="http://schemas.microsoft.com/office/drawing/2014/main" id="{D640CBEC-0A6D-45F7-BDEE-0DC24B1E88D2}"/>
                  </a:ext>
                </a:extLst>
              </p:cNvPr>
              <p:cNvPicPr>
                <a:picLocks noChangeAspect="1"/>
              </p:cNvPicPr>
              <p:nvPr/>
            </p:nvPicPr>
            <p:blipFill rotWithShape="1">
              <a:blip r:embed="rId3"/>
              <a:srcRect r="22952"/>
              <a:stretch/>
            </p:blipFill>
            <p:spPr>
              <a:xfrm>
                <a:off x="6157731" y="1930158"/>
                <a:ext cx="4559859" cy="3251200"/>
              </a:xfrm>
              <a:prstGeom prst="rect">
                <a:avLst/>
              </a:prstGeom>
            </p:spPr>
          </p:pic>
          <p:sp>
            <p:nvSpPr>
              <p:cNvPr id="27" name="Inhaltsplatzhalter 2">
                <a:extLst>
                  <a:ext uri="{FF2B5EF4-FFF2-40B4-BE49-F238E27FC236}">
                    <a16:creationId xmlns:a16="http://schemas.microsoft.com/office/drawing/2014/main" id="{8F7121F3-D5BF-458B-95AC-D4D241260736}"/>
                  </a:ext>
                </a:extLst>
              </p:cNvPr>
              <p:cNvSpPr txBox="1">
                <a:spLocks/>
              </p:cNvSpPr>
              <p:nvPr/>
            </p:nvSpPr>
            <p:spPr>
              <a:xfrm>
                <a:off x="7825747" y="4983735"/>
                <a:ext cx="2162499"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t> </a:t>
                </a:r>
                <a:r>
                  <a:rPr lang="en-GB" sz="1800" b="1" dirty="0" err="1">
                    <a:latin typeface="Symbol" panose="05050102010706020507" pitchFamily="18" charset="2"/>
                  </a:rPr>
                  <a:t>D</a:t>
                </a:r>
                <a:r>
                  <a:rPr lang="en-GB" sz="1800" b="1" i="1" dirty="0" err="1"/>
                  <a:t>p</a:t>
                </a:r>
                <a:r>
                  <a:rPr lang="en-GB" sz="1800" b="1" i="1" dirty="0"/>
                  <a:t> V</a:t>
                </a:r>
                <a:r>
                  <a:rPr lang="en-GB" sz="1800" b="1" dirty="0"/>
                  <a:t> / mbar L</a:t>
                </a:r>
              </a:p>
            </p:txBody>
          </p:sp>
          <p:sp>
            <p:nvSpPr>
              <p:cNvPr id="34" name="Inhaltsplatzhalter 2">
                <a:extLst>
                  <a:ext uri="{FF2B5EF4-FFF2-40B4-BE49-F238E27FC236}">
                    <a16:creationId xmlns:a16="http://schemas.microsoft.com/office/drawing/2014/main" id="{202E8387-677D-4DA3-BEA3-D5D30C2CBE3A}"/>
                  </a:ext>
                </a:extLst>
              </p:cNvPr>
              <p:cNvSpPr txBox="1">
                <a:spLocks/>
              </p:cNvSpPr>
              <p:nvPr/>
            </p:nvSpPr>
            <p:spPr>
              <a:xfrm>
                <a:off x="6950132" y="2477602"/>
                <a:ext cx="2162499"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solidFill>
                      <a:srgbClr val="0433FF"/>
                    </a:solidFill>
                  </a:rPr>
                  <a:t>QMS7</a:t>
                </a:r>
              </a:p>
            </p:txBody>
          </p:sp>
        </p:grpSp>
        <p:sp>
          <p:nvSpPr>
            <p:cNvPr id="29" name="Inhaltsplatzhalter 2">
              <a:extLst>
                <a:ext uri="{FF2B5EF4-FFF2-40B4-BE49-F238E27FC236}">
                  <a16:creationId xmlns:a16="http://schemas.microsoft.com/office/drawing/2014/main" id="{10A14516-B130-4AA8-9851-0A00BE893FF4}"/>
                </a:ext>
              </a:extLst>
            </p:cNvPr>
            <p:cNvSpPr txBox="1">
              <a:spLocks/>
            </p:cNvSpPr>
            <p:nvPr/>
          </p:nvSpPr>
          <p:spPr>
            <a:xfrm rot="16200000">
              <a:off x="4867348" y="3243845"/>
              <a:ext cx="2580766" cy="370310"/>
            </a:xfrm>
            <a:prstGeom prst="rect">
              <a:avLst/>
            </a:prstGeom>
            <a:solidFill>
              <a:schemeClr val="bg1"/>
            </a:solidFill>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b="1" dirty="0"/>
                <a:t> QMS signal jump </a:t>
              </a:r>
              <a:r>
                <a:rPr lang="en-GB" sz="1800" b="1" dirty="0">
                  <a:latin typeface="Symbol" panose="05050102010706020507" pitchFamily="18" charset="2"/>
                </a:rPr>
                <a:t>D</a:t>
              </a:r>
              <a:r>
                <a:rPr lang="en-GB" sz="1800" b="1" i="1" dirty="0"/>
                <a:t>I</a:t>
              </a:r>
              <a:r>
                <a:rPr lang="en-GB" sz="1800" b="1" dirty="0"/>
                <a:t> / A</a:t>
              </a:r>
            </a:p>
          </p:txBody>
        </p:sp>
      </p:grpSp>
      <p:sp>
        <p:nvSpPr>
          <p:cNvPr id="31" name="Inhaltsplatzhalter 2">
            <a:extLst>
              <a:ext uri="{FF2B5EF4-FFF2-40B4-BE49-F238E27FC236}">
                <a16:creationId xmlns:a16="http://schemas.microsoft.com/office/drawing/2014/main" id="{055439B0-1067-4530-BAC0-B2207A8937A1}"/>
              </a:ext>
            </a:extLst>
          </p:cNvPr>
          <p:cNvSpPr txBox="1">
            <a:spLocks/>
          </p:cNvSpPr>
          <p:nvPr/>
        </p:nvSpPr>
        <p:spPr>
          <a:xfrm>
            <a:off x="8945777" y="5362410"/>
            <a:ext cx="2389940"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00" b="1" dirty="0"/>
              <a:t>Amount of puffed gas</a:t>
            </a:r>
          </a:p>
        </p:txBody>
      </p:sp>
      <p:sp>
        <p:nvSpPr>
          <p:cNvPr id="35" name="Inhaltsplatzhalter 2">
            <a:extLst>
              <a:ext uri="{FF2B5EF4-FFF2-40B4-BE49-F238E27FC236}">
                <a16:creationId xmlns:a16="http://schemas.microsoft.com/office/drawing/2014/main" id="{820EBD39-420A-47DA-95FF-694979758A29}"/>
              </a:ext>
            </a:extLst>
          </p:cNvPr>
          <p:cNvSpPr txBox="1">
            <a:spLocks/>
          </p:cNvSpPr>
          <p:nvPr/>
        </p:nvSpPr>
        <p:spPr>
          <a:xfrm>
            <a:off x="13435278" y="2870067"/>
            <a:ext cx="5235991" cy="82988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2200" dirty="0">
                <a:solidFill>
                  <a:srgbClr val="0433FF"/>
                </a:solidFill>
                <a:latin typeface="Arial" panose="020B0604020202020204" pitchFamily="34" charset="0"/>
                <a:cs typeface="Arial" panose="020B0604020202020204" pitchFamily="34" charset="0"/>
              </a:rPr>
              <a:t>Factor of 5 lower sensitivity  </a:t>
            </a:r>
          </a:p>
          <a:p>
            <a:pPr marL="0" indent="0">
              <a:buFont typeface="Arial" panose="020B0604020202020204" pitchFamily="34" charset="0"/>
              <a:buNone/>
            </a:pPr>
            <a:endParaRPr lang="en-GB" sz="2200" dirty="0">
              <a:latin typeface="Arial" panose="020B0604020202020204" pitchFamily="34" charset="0"/>
              <a:cs typeface="Arial" panose="020B0604020202020204" pitchFamily="34" charset="0"/>
            </a:endParaRPr>
          </a:p>
        </p:txBody>
      </p:sp>
      <p:sp>
        <p:nvSpPr>
          <p:cNvPr id="36" name="Inhaltsplatzhalter 2">
            <a:extLst>
              <a:ext uri="{FF2B5EF4-FFF2-40B4-BE49-F238E27FC236}">
                <a16:creationId xmlns:a16="http://schemas.microsoft.com/office/drawing/2014/main" id="{4870C540-0489-4394-9240-E68397F7FE3D}"/>
              </a:ext>
            </a:extLst>
          </p:cNvPr>
          <p:cNvSpPr txBox="1">
            <a:spLocks/>
          </p:cNvSpPr>
          <p:nvPr/>
        </p:nvSpPr>
        <p:spPr>
          <a:xfrm>
            <a:off x="1911141" y="5884429"/>
            <a:ext cx="12527169" cy="537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2200" b="1" dirty="0">
                <a:latin typeface="Arial" panose="020B0604020202020204" pitchFamily="34" charset="0"/>
                <a:cs typeface="Arial" panose="020B0604020202020204" pitchFamily="34" charset="0"/>
              </a:rPr>
              <a:t>Very good detector linearity </a:t>
            </a:r>
            <a:r>
              <a:rPr lang="en-GB" sz="2200" dirty="0">
                <a:latin typeface="Arial" panose="020B0604020202020204" pitchFamily="34" charset="0"/>
                <a:cs typeface="Arial" panose="020B0604020202020204" pitchFamily="34" charset="0"/>
              </a:rPr>
              <a:t>in the range of the laser-induced signal</a:t>
            </a:r>
          </a:p>
        </p:txBody>
      </p:sp>
      <p:sp>
        <p:nvSpPr>
          <p:cNvPr id="38" name="Inhaltsplatzhalter 2">
            <a:extLst>
              <a:ext uri="{FF2B5EF4-FFF2-40B4-BE49-F238E27FC236}">
                <a16:creationId xmlns:a16="http://schemas.microsoft.com/office/drawing/2014/main" id="{B6E96E7D-FB22-4B39-9ED8-818779195DDE}"/>
              </a:ext>
            </a:extLst>
          </p:cNvPr>
          <p:cNvSpPr txBox="1">
            <a:spLocks/>
          </p:cNvSpPr>
          <p:nvPr/>
        </p:nvSpPr>
        <p:spPr>
          <a:xfrm>
            <a:off x="5217736" y="1337588"/>
            <a:ext cx="2162499" cy="522019"/>
          </a:xfrm>
          <a:prstGeom prst="rect">
            <a:avLst/>
          </a:prstGeom>
          <a:solidFill>
            <a:schemeClr val="bg1"/>
          </a:solidFill>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2200" b="1" dirty="0">
                <a:latin typeface="Symbol" panose="05050102010706020507" pitchFamily="18" charset="2"/>
              </a:rPr>
              <a:t>D</a:t>
            </a:r>
            <a:r>
              <a:rPr lang="en-GB" sz="2200" b="1" i="1" dirty="0">
                <a:latin typeface="+mj-lt"/>
              </a:rPr>
              <a:t>I </a:t>
            </a:r>
            <a:r>
              <a:rPr lang="en-GB" sz="2200" dirty="0">
                <a:latin typeface="+mj-lt"/>
              </a:rPr>
              <a:t>=</a:t>
            </a:r>
            <a:r>
              <a:rPr lang="en-GB" sz="2200" b="1" dirty="0">
                <a:latin typeface="+mj-lt"/>
              </a:rPr>
              <a:t> </a:t>
            </a:r>
            <a:r>
              <a:rPr lang="en-GB" sz="2200" b="1" i="1" dirty="0">
                <a:latin typeface="+mj-lt"/>
              </a:rPr>
              <a:t>K</a:t>
            </a:r>
            <a:r>
              <a:rPr lang="en-GB" sz="2200" b="1" dirty="0"/>
              <a:t> </a:t>
            </a:r>
            <a:r>
              <a:rPr lang="en-GB" sz="2200" b="1" dirty="0" err="1">
                <a:latin typeface="Symbol" panose="05050102010706020507" pitchFamily="18" charset="2"/>
              </a:rPr>
              <a:t>D</a:t>
            </a:r>
            <a:r>
              <a:rPr lang="en-GB" sz="2200" b="1" i="1" dirty="0" err="1"/>
              <a:t>p</a:t>
            </a:r>
            <a:r>
              <a:rPr lang="en-GB" sz="2200" b="1" i="1" dirty="0"/>
              <a:t> V</a:t>
            </a:r>
            <a:endParaRPr lang="en-GB" sz="2200" b="1" dirty="0"/>
          </a:p>
        </p:txBody>
      </p:sp>
      <p:sp>
        <p:nvSpPr>
          <p:cNvPr id="39" name="Inhaltsplatzhalter 2">
            <a:extLst>
              <a:ext uri="{FF2B5EF4-FFF2-40B4-BE49-F238E27FC236}">
                <a16:creationId xmlns:a16="http://schemas.microsoft.com/office/drawing/2014/main" id="{21E248EA-623B-4B72-9868-3101A7835225}"/>
              </a:ext>
            </a:extLst>
          </p:cNvPr>
          <p:cNvSpPr txBox="1">
            <a:spLocks/>
          </p:cNvSpPr>
          <p:nvPr/>
        </p:nvSpPr>
        <p:spPr>
          <a:xfrm>
            <a:off x="4757532" y="1677729"/>
            <a:ext cx="2635080" cy="522019"/>
          </a:xfrm>
          <a:prstGeom prst="rect">
            <a:avLst/>
          </a:prstGeom>
          <a:noFill/>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2200" dirty="0">
                <a:latin typeface="+mj-lt"/>
              </a:rPr>
              <a:t>Calibration factor</a:t>
            </a:r>
            <a:r>
              <a:rPr lang="en-GB" sz="2200" b="1" dirty="0">
                <a:latin typeface="+mj-lt"/>
              </a:rPr>
              <a:t> </a:t>
            </a:r>
            <a:r>
              <a:rPr lang="en-GB" sz="2200" b="1" i="1" dirty="0">
                <a:latin typeface="+mj-lt"/>
              </a:rPr>
              <a:t>K</a:t>
            </a:r>
            <a:endParaRPr lang="en-GB" sz="2200" b="1" dirty="0"/>
          </a:p>
        </p:txBody>
      </p:sp>
      <p:sp>
        <p:nvSpPr>
          <p:cNvPr id="41" name="Inhaltsplatzhalter 2">
            <a:extLst>
              <a:ext uri="{FF2B5EF4-FFF2-40B4-BE49-F238E27FC236}">
                <a16:creationId xmlns:a16="http://schemas.microsoft.com/office/drawing/2014/main" id="{5D8447EB-7D3D-4977-8809-EF28BC24A16F}"/>
              </a:ext>
            </a:extLst>
          </p:cNvPr>
          <p:cNvSpPr txBox="1">
            <a:spLocks/>
          </p:cNvSpPr>
          <p:nvPr/>
        </p:nvSpPr>
        <p:spPr>
          <a:xfrm>
            <a:off x="8240603" y="3759102"/>
            <a:ext cx="2162499" cy="1030145"/>
          </a:xfrm>
          <a:prstGeom prst="rect">
            <a:avLst/>
          </a:prstGeom>
          <a:noFill/>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0433FF"/>
                </a:solidFill>
              </a:rPr>
              <a:t>Linear fit</a:t>
            </a:r>
            <a:br>
              <a:rPr lang="en-GB" sz="2200" b="1" dirty="0">
                <a:solidFill>
                  <a:srgbClr val="0433FF"/>
                </a:solidFill>
              </a:rPr>
            </a:br>
            <a:r>
              <a:rPr lang="en-GB" sz="2200" b="1" dirty="0">
                <a:solidFill>
                  <a:srgbClr val="0433FF"/>
                </a:solidFill>
              </a:rPr>
              <a:t>1</a:t>
            </a:r>
            <a:r>
              <a:rPr lang="en-GB" sz="2200" b="1" dirty="0">
                <a:solidFill>
                  <a:srgbClr val="0433FF"/>
                </a:solidFill>
                <a:latin typeface="Symbol" panose="05050102010706020507" pitchFamily="18" charset="2"/>
              </a:rPr>
              <a:t>s</a:t>
            </a:r>
            <a:r>
              <a:rPr lang="en-GB" sz="2200" b="1" dirty="0">
                <a:solidFill>
                  <a:srgbClr val="0433FF"/>
                </a:solidFill>
              </a:rPr>
              <a:t> = 1.7%</a:t>
            </a:r>
          </a:p>
        </p:txBody>
      </p:sp>
    </p:spTree>
    <p:extLst>
      <p:ext uri="{BB962C8B-B14F-4D97-AF65-F5344CB8AC3E}">
        <p14:creationId xmlns:p14="http://schemas.microsoft.com/office/powerpoint/2010/main" val="400554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02E88-055D-F2F3-FD5B-95BED1B3A4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4DD969-8548-11A0-8442-29D95EA2D792}"/>
              </a:ext>
            </a:extLst>
          </p:cNvPr>
          <p:cNvSpPr>
            <a:spLocks noGrp="1"/>
          </p:cNvSpPr>
          <p:nvPr>
            <p:ph type="title"/>
          </p:nvPr>
        </p:nvSpPr>
        <p:spPr>
          <a:xfrm>
            <a:off x="983432" y="192515"/>
            <a:ext cx="10526162" cy="457200"/>
          </a:xfrm>
        </p:spPr>
        <p:txBody>
          <a:bodyPr/>
          <a:lstStyle/>
          <a:p>
            <a:r>
              <a:rPr lang="en-GB" dirty="0"/>
              <a:t>Small improvement of Jump Method</a:t>
            </a:r>
          </a:p>
        </p:txBody>
      </p:sp>
      <p:sp>
        <p:nvSpPr>
          <p:cNvPr id="126" name="Slide Number Placeholder 8">
            <a:extLst>
              <a:ext uri="{FF2B5EF4-FFF2-40B4-BE49-F238E27FC236}">
                <a16:creationId xmlns:a16="http://schemas.microsoft.com/office/drawing/2014/main" id="{5A457D9E-C6AA-163B-E5B6-5648990CD79D}"/>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16</a:t>
            </a:fld>
            <a:endParaRPr lang="en-GB" dirty="0">
              <a:solidFill>
                <a:prstClr val="white"/>
              </a:solidFill>
            </a:endParaRPr>
          </a:p>
        </p:txBody>
      </p:sp>
      <p:sp>
        <p:nvSpPr>
          <p:cNvPr id="7" name="Inhaltsplatzhalter 2">
            <a:extLst>
              <a:ext uri="{FF2B5EF4-FFF2-40B4-BE49-F238E27FC236}">
                <a16:creationId xmlns:a16="http://schemas.microsoft.com/office/drawing/2014/main" id="{EF22DE47-1BBA-6C0A-2EC3-C1704B17194A}"/>
              </a:ext>
            </a:extLst>
          </p:cNvPr>
          <p:cNvSpPr txBox="1">
            <a:spLocks/>
          </p:cNvSpPr>
          <p:nvPr/>
        </p:nvSpPr>
        <p:spPr>
          <a:xfrm>
            <a:off x="432605" y="1042835"/>
            <a:ext cx="6014859" cy="244091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t>1.) fitting of signal before and after jump</a:t>
            </a:r>
          </a:p>
          <a:p>
            <a:pPr marL="0" indent="0">
              <a:buFont typeface="Arial" panose="020B0604020202020204" pitchFamily="34" charset="0"/>
              <a:buNone/>
            </a:pPr>
            <a:r>
              <a:rPr lang="en-GB" sz="1881" b="1" dirty="0"/>
              <a:t>2.) extrapolate both functions to the time of laser pulse</a:t>
            </a:r>
          </a:p>
          <a:p>
            <a:pPr marL="0" indent="0">
              <a:buFont typeface="Arial" panose="020B0604020202020204" pitchFamily="34" charset="0"/>
              <a:buNone/>
            </a:pPr>
            <a:r>
              <a:rPr lang="en-GB" sz="1881" b="1" dirty="0"/>
              <a:t>3.) use the difference at the laser pulse as jump </a:t>
            </a:r>
            <a:endParaRPr lang="en-GB" sz="1881" dirty="0"/>
          </a:p>
        </p:txBody>
      </p:sp>
      <p:pic>
        <p:nvPicPr>
          <p:cNvPr id="8" name="Grafik 7" descr="Ein Bild, das Screenshot, Karte enthält.&#10;&#10;Automatisch generierte Beschreibung">
            <a:extLst>
              <a:ext uri="{FF2B5EF4-FFF2-40B4-BE49-F238E27FC236}">
                <a16:creationId xmlns:a16="http://schemas.microsoft.com/office/drawing/2014/main" id="{3550377C-EFF2-F25D-510F-1163C1ACEB81}"/>
              </a:ext>
            </a:extLst>
          </p:cNvPr>
          <p:cNvPicPr>
            <a:picLocks noChangeAspect="1"/>
          </p:cNvPicPr>
          <p:nvPr/>
        </p:nvPicPr>
        <p:blipFill rotWithShape="1">
          <a:blip r:embed="rId2"/>
          <a:srcRect t="9199"/>
          <a:stretch/>
        </p:blipFill>
        <p:spPr>
          <a:xfrm>
            <a:off x="416781" y="2781389"/>
            <a:ext cx="8051417" cy="2855755"/>
          </a:xfrm>
          <a:prstGeom prst="rect">
            <a:avLst/>
          </a:prstGeom>
        </p:spPr>
      </p:pic>
      <p:sp>
        <p:nvSpPr>
          <p:cNvPr id="10" name="Textfeld 9">
            <a:extLst>
              <a:ext uri="{FF2B5EF4-FFF2-40B4-BE49-F238E27FC236}">
                <a16:creationId xmlns:a16="http://schemas.microsoft.com/office/drawing/2014/main" id="{EE0A934A-DF16-A24F-B23A-59AF1F8638D5}"/>
              </a:ext>
            </a:extLst>
          </p:cNvPr>
          <p:cNvSpPr txBox="1"/>
          <p:nvPr/>
        </p:nvSpPr>
        <p:spPr>
          <a:xfrm rot="21480000">
            <a:off x="1912834" y="4588063"/>
            <a:ext cx="1512159" cy="400110"/>
          </a:xfrm>
          <a:prstGeom prst="rect">
            <a:avLst/>
          </a:prstGeom>
          <a:noFill/>
        </p:spPr>
        <p:txBody>
          <a:bodyPr wrap="square" rtlCol="0">
            <a:spAutoFit/>
          </a:bodyPr>
          <a:lstStyle/>
          <a:p>
            <a:pPr lvl="0"/>
            <a:r>
              <a:rPr lang="en-GB" sz="2000" b="1" dirty="0">
                <a:solidFill>
                  <a:srgbClr val="0000FF"/>
                </a:solidFill>
                <a:latin typeface="Arial" panose="020B0604020202020204" pitchFamily="34" charset="0"/>
                <a:cs typeface="Arial" panose="020B0604020202020204" pitchFamily="34" charset="0"/>
                <a:sym typeface="Symbol" panose="05050102010706020507" pitchFamily="18" charset="2"/>
              </a:rPr>
              <a:t>function 1</a:t>
            </a:r>
            <a:endParaRPr lang="en-GB" sz="2000" b="1" dirty="0">
              <a:solidFill>
                <a:srgbClr val="0000FF"/>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6D39367D-A266-C884-7AC4-D2BAA3C4F22A}"/>
              </a:ext>
            </a:extLst>
          </p:cNvPr>
          <p:cNvSpPr txBox="1"/>
          <p:nvPr/>
        </p:nvSpPr>
        <p:spPr>
          <a:xfrm rot="1502736">
            <a:off x="4327079" y="4031918"/>
            <a:ext cx="1512159" cy="400110"/>
          </a:xfrm>
          <a:prstGeom prst="rect">
            <a:avLst/>
          </a:prstGeom>
          <a:noFill/>
        </p:spPr>
        <p:txBody>
          <a:bodyPr wrap="square" rtlCol="0">
            <a:spAutoFit/>
          </a:bodyPr>
          <a:lstStyle/>
          <a:p>
            <a:pPr lvl="0"/>
            <a:r>
              <a:rPr lang="en-GB" sz="2000" b="1" dirty="0">
                <a:solidFill>
                  <a:schemeClr val="accent6"/>
                </a:solidFill>
                <a:latin typeface="Arial" panose="020B0604020202020204" pitchFamily="34" charset="0"/>
                <a:cs typeface="Arial" panose="020B0604020202020204" pitchFamily="34" charset="0"/>
                <a:sym typeface="Symbol" panose="05050102010706020507" pitchFamily="18" charset="2"/>
              </a:rPr>
              <a:t>function 2</a:t>
            </a:r>
            <a:endParaRPr lang="en-GB" sz="2000" b="1" dirty="0">
              <a:solidFill>
                <a:schemeClr val="accent6"/>
              </a:solidFill>
              <a:latin typeface="Arial" panose="020B0604020202020204" pitchFamily="34" charset="0"/>
              <a:cs typeface="Arial" panose="020B0604020202020204" pitchFamily="34" charset="0"/>
            </a:endParaRPr>
          </a:p>
        </p:txBody>
      </p:sp>
      <p:sp>
        <p:nvSpPr>
          <p:cNvPr id="21" name="Pfeil nach unten 37">
            <a:extLst>
              <a:ext uri="{FF2B5EF4-FFF2-40B4-BE49-F238E27FC236}">
                <a16:creationId xmlns:a16="http://schemas.microsoft.com/office/drawing/2014/main" id="{7577A03B-0241-4E03-6E32-C16BBDE09706}"/>
              </a:ext>
            </a:extLst>
          </p:cNvPr>
          <p:cNvSpPr/>
          <p:nvPr/>
        </p:nvSpPr>
        <p:spPr>
          <a:xfrm rot="10800000">
            <a:off x="3284164" y="5416339"/>
            <a:ext cx="214234" cy="428980"/>
          </a:xfrm>
          <a:prstGeom prst="downArrow">
            <a:avLst/>
          </a:prstGeom>
          <a:solidFill>
            <a:srgbClr val="FF00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000"/>
          </a:p>
        </p:txBody>
      </p:sp>
      <p:sp>
        <p:nvSpPr>
          <p:cNvPr id="22" name="Textfeld 21">
            <a:extLst>
              <a:ext uri="{FF2B5EF4-FFF2-40B4-BE49-F238E27FC236}">
                <a16:creationId xmlns:a16="http://schemas.microsoft.com/office/drawing/2014/main" id="{8FF04382-05C4-5BDB-8980-53AF96C9262C}"/>
              </a:ext>
            </a:extLst>
          </p:cNvPr>
          <p:cNvSpPr txBox="1"/>
          <p:nvPr/>
        </p:nvSpPr>
        <p:spPr>
          <a:xfrm>
            <a:off x="2651019" y="5845321"/>
            <a:ext cx="2192829" cy="400110"/>
          </a:xfrm>
          <a:prstGeom prst="rect">
            <a:avLst/>
          </a:prstGeom>
          <a:noFill/>
        </p:spPr>
        <p:txBody>
          <a:bodyPr wrap="square" rtlCol="0">
            <a:spAutoFit/>
          </a:bodyPr>
          <a:lstStyle/>
          <a:p>
            <a:pPr lvl="0"/>
            <a:r>
              <a:rPr lang="en-GB" sz="2000" dirty="0">
                <a:solidFill>
                  <a:srgbClr val="FF00FF"/>
                </a:solidFill>
                <a:latin typeface="Arial" panose="020B0604020202020204" pitchFamily="34" charset="0"/>
                <a:cs typeface="Arial" panose="020B0604020202020204" pitchFamily="34" charset="0"/>
              </a:rPr>
              <a:t>laser pulse</a:t>
            </a:r>
          </a:p>
        </p:txBody>
      </p:sp>
      <p:sp>
        <p:nvSpPr>
          <p:cNvPr id="23" name="Geschweifte Klammer links 22">
            <a:extLst>
              <a:ext uri="{FF2B5EF4-FFF2-40B4-BE49-F238E27FC236}">
                <a16:creationId xmlns:a16="http://schemas.microsoft.com/office/drawing/2014/main" id="{10DF3CDE-5F40-AAFF-2AF3-1E091A19DFA4}"/>
              </a:ext>
            </a:extLst>
          </p:cNvPr>
          <p:cNvSpPr/>
          <p:nvPr/>
        </p:nvSpPr>
        <p:spPr>
          <a:xfrm rot="10800000">
            <a:off x="3394355" y="3064768"/>
            <a:ext cx="91360" cy="1912402"/>
          </a:xfrm>
          <a:prstGeom prst="leftBrace">
            <a:avLst>
              <a:gd name="adj1" fmla="val 8333"/>
              <a:gd name="adj2" fmla="val 22814"/>
            </a:avLst>
          </a:pr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24" name="Textfeld 23">
            <a:extLst>
              <a:ext uri="{FF2B5EF4-FFF2-40B4-BE49-F238E27FC236}">
                <a16:creationId xmlns:a16="http://schemas.microsoft.com/office/drawing/2014/main" id="{179E98A1-2700-32C7-4BCE-0481D7901CCA}"/>
              </a:ext>
            </a:extLst>
          </p:cNvPr>
          <p:cNvSpPr txBox="1"/>
          <p:nvPr/>
        </p:nvSpPr>
        <p:spPr>
          <a:xfrm>
            <a:off x="3527002" y="4335932"/>
            <a:ext cx="1440841" cy="400110"/>
          </a:xfrm>
          <a:prstGeom prst="rect">
            <a:avLst/>
          </a:prstGeom>
          <a:noFill/>
        </p:spPr>
        <p:txBody>
          <a:bodyPr wrap="square" rtlCol="0">
            <a:spAutoFit/>
          </a:bodyPr>
          <a:lstStyle/>
          <a:p>
            <a:pPr lvl="0"/>
            <a:r>
              <a:rPr lang="en-GB" sz="2000" dirty="0">
                <a:solidFill>
                  <a:srgbClr val="00B0F0"/>
                </a:solidFill>
                <a:latin typeface="Arial" panose="020B0604020202020204" pitchFamily="34" charset="0"/>
                <a:cs typeface="Arial" panose="020B0604020202020204" pitchFamily="34" charset="0"/>
              </a:rPr>
              <a:t>difference </a:t>
            </a:r>
            <a:endParaRPr lang="en-GB"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96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02E88-055D-F2F3-FD5B-95BED1B3A4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4DD969-8548-11A0-8442-29D95EA2D792}"/>
              </a:ext>
            </a:extLst>
          </p:cNvPr>
          <p:cNvSpPr>
            <a:spLocks noGrp="1"/>
          </p:cNvSpPr>
          <p:nvPr>
            <p:ph type="title"/>
          </p:nvPr>
        </p:nvSpPr>
        <p:spPr>
          <a:xfrm>
            <a:off x="983432" y="192515"/>
            <a:ext cx="10526162" cy="457200"/>
          </a:xfrm>
        </p:spPr>
        <p:txBody>
          <a:bodyPr/>
          <a:lstStyle/>
          <a:p>
            <a:r>
              <a:rPr lang="en-GB" dirty="0"/>
              <a:t>Open Issue 1: </a:t>
            </a:r>
            <a:r>
              <a:rPr lang="et-EE" dirty="0"/>
              <a:t>QMS </a:t>
            </a:r>
            <a:r>
              <a:rPr lang="de-DE" dirty="0" err="1"/>
              <a:t>Cracking</a:t>
            </a:r>
            <a:r>
              <a:rPr lang="de-DE" dirty="0"/>
              <a:t> Pattern and </a:t>
            </a:r>
            <a:r>
              <a:rPr lang="de-DE" dirty="0" err="1"/>
              <a:t>overlapping</a:t>
            </a:r>
            <a:r>
              <a:rPr lang="de-DE" dirty="0"/>
              <a:t> </a:t>
            </a:r>
            <a:r>
              <a:rPr lang="de-DE" dirty="0" err="1"/>
              <a:t>masses</a:t>
            </a:r>
            <a:endParaRPr lang="en-GB" dirty="0"/>
          </a:p>
        </p:txBody>
      </p:sp>
      <p:sp>
        <p:nvSpPr>
          <p:cNvPr id="126" name="Slide Number Placeholder 8">
            <a:extLst>
              <a:ext uri="{FF2B5EF4-FFF2-40B4-BE49-F238E27FC236}">
                <a16:creationId xmlns:a16="http://schemas.microsoft.com/office/drawing/2014/main" id="{5A457D9E-C6AA-163B-E5B6-5648990CD79D}"/>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17</a:t>
            </a:fld>
            <a:endParaRPr lang="en-GB" dirty="0">
              <a:solidFill>
                <a:prstClr val="white"/>
              </a:solidFill>
            </a:endParaRPr>
          </a:p>
        </p:txBody>
      </p:sp>
      <p:grpSp>
        <p:nvGrpSpPr>
          <p:cNvPr id="35" name="Gruppieren 34">
            <a:extLst>
              <a:ext uri="{FF2B5EF4-FFF2-40B4-BE49-F238E27FC236}">
                <a16:creationId xmlns:a16="http://schemas.microsoft.com/office/drawing/2014/main" id="{BDCB2DDC-597C-0F7A-52AF-F321B7B595C2}"/>
              </a:ext>
            </a:extLst>
          </p:cNvPr>
          <p:cNvGrpSpPr/>
          <p:nvPr/>
        </p:nvGrpSpPr>
        <p:grpSpPr>
          <a:xfrm>
            <a:off x="569187" y="1865153"/>
            <a:ext cx="5526813" cy="3655840"/>
            <a:chOff x="134965" y="1343020"/>
            <a:chExt cx="5201659" cy="3440760"/>
          </a:xfrm>
        </p:grpSpPr>
        <p:pic>
          <p:nvPicPr>
            <p:cNvPr id="36" name="Grafik 35">
              <a:extLst>
                <a:ext uri="{FF2B5EF4-FFF2-40B4-BE49-F238E27FC236}">
                  <a16:creationId xmlns:a16="http://schemas.microsoft.com/office/drawing/2014/main" id="{C499CB3D-4D9B-E758-7D83-551C86A483A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965" y="1343020"/>
              <a:ext cx="5161140" cy="3440760"/>
            </a:xfrm>
            <a:prstGeom prst="rect">
              <a:avLst/>
            </a:prstGeom>
          </p:spPr>
        </p:pic>
        <p:sp>
          <p:nvSpPr>
            <p:cNvPr id="37" name="Inhaltsplatzhalter 2">
              <a:extLst>
                <a:ext uri="{FF2B5EF4-FFF2-40B4-BE49-F238E27FC236}">
                  <a16:creationId xmlns:a16="http://schemas.microsoft.com/office/drawing/2014/main" id="{DCC23B93-4347-81FD-6FCF-6014BD954803}"/>
                </a:ext>
              </a:extLst>
            </p:cNvPr>
            <p:cNvSpPr txBox="1">
              <a:spLocks/>
            </p:cNvSpPr>
            <p:nvPr/>
          </p:nvSpPr>
          <p:spPr>
            <a:xfrm>
              <a:off x="3303799" y="2720363"/>
              <a:ext cx="677390" cy="1253334"/>
            </a:xfrm>
            <a:prstGeom prst="rect">
              <a:avLst/>
            </a:prstGeom>
          </p:spPr>
          <p:txBody>
            <a:bodyPr vert="horz" lIns="86019" tIns="43010" rIns="86019" bIns="4301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B0F0"/>
                  </a:solidFill>
                </a:rPr>
                <a:t>D</a:t>
              </a:r>
              <a:r>
                <a:rPr lang="en-GB" sz="1800" baseline="-25000" dirty="0">
                  <a:solidFill>
                    <a:srgbClr val="00B0F0"/>
                  </a:solidFill>
                </a:rPr>
                <a:t>2</a:t>
              </a:r>
              <a:br>
                <a:rPr lang="en-GB" sz="1800" baseline="-25000" dirty="0">
                  <a:solidFill>
                    <a:srgbClr val="1F77B4"/>
                  </a:solidFill>
                </a:rPr>
              </a:br>
              <a:r>
                <a:rPr lang="en-GB" sz="1800" dirty="0">
                  <a:solidFill>
                    <a:srgbClr val="7030A0"/>
                  </a:solidFill>
                </a:rPr>
                <a:t>He</a:t>
              </a:r>
              <a:br>
                <a:rPr lang="en-GB" sz="1800" dirty="0">
                  <a:solidFill>
                    <a:srgbClr val="1F77B4"/>
                  </a:solidFill>
                </a:rPr>
              </a:br>
              <a:r>
                <a:rPr lang="en-GB" sz="1800" dirty="0">
                  <a:solidFill>
                    <a:srgbClr val="00B050"/>
                  </a:solidFill>
                </a:rPr>
                <a:t>H</a:t>
              </a:r>
              <a:r>
                <a:rPr lang="en-GB" sz="1800" dirty="0">
                  <a:solidFill>
                    <a:srgbClr val="FFC000"/>
                  </a:solidFill>
                </a:rPr>
                <a:t>T</a:t>
              </a:r>
            </a:p>
          </p:txBody>
        </p:sp>
        <p:sp>
          <p:nvSpPr>
            <p:cNvPr id="38" name="Inhaltsplatzhalter 2">
              <a:extLst>
                <a:ext uri="{FF2B5EF4-FFF2-40B4-BE49-F238E27FC236}">
                  <a16:creationId xmlns:a16="http://schemas.microsoft.com/office/drawing/2014/main" id="{600F0688-7CA6-5417-7A30-43CAD1ABC625}"/>
                </a:ext>
              </a:extLst>
            </p:cNvPr>
            <p:cNvSpPr txBox="1">
              <a:spLocks/>
            </p:cNvSpPr>
            <p:nvPr/>
          </p:nvSpPr>
          <p:spPr>
            <a:xfrm>
              <a:off x="3860612" y="2259179"/>
              <a:ext cx="812868" cy="608011"/>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B0F0"/>
                  </a:solidFill>
                </a:rPr>
                <a:t>D</a:t>
              </a:r>
              <a:r>
                <a:rPr lang="en-GB" sz="1800" dirty="0">
                  <a:solidFill>
                    <a:srgbClr val="FFC000"/>
                  </a:solidFill>
                </a:rPr>
                <a:t>T</a:t>
              </a:r>
            </a:p>
          </p:txBody>
        </p:sp>
        <p:sp>
          <p:nvSpPr>
            <p:cNvPr id="39" name="Inhaltsplatzhalter 2">
              <a:extLst>
                <a:ext uri="{FF2B5EF4-FFF2-40B4-BE49-F238E27FC236}">
                  <a16:creationId xmlns:a16="http://schemas.microsoft.com/office/drawing/2014/main" id="{A5732644-06D1-635D-42D3-B7396D8C79E9}"/>
                </a:ext>
              </a:extLst>
            </p:cNvPr>
            <p:cNvSpPr txBox="1">
              <a:spLocks/>
            </p:cNvSpPr>
            <p:nvPr/>
          </p:nvSpPr>
          <p:spPr>
            <a:xfrm>
              <a:off x="2573571" y="3663233"/>
              <a:ext cx="677390" cy="957391"/>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B050"/>
                  </a:solidFill>
                </a:rPr>
                <a:t>H</a:t>
              </a:r>
              <a:r>
                <a:rPr lang="en-GB" sz="1800" dirty="0">
                  <a:solidFill>
                    <a:srgbClr val="00B0F0"/>
                  </a:solidFill>
                </a:rPr>
                <a:t>D</a:t>
              </a:r>
            </a:p>
            <a:p>
              <a:endParaRPr lang="en-GB" sz="1800" dirty="0"/>
            </a:p>
          </p:txBody>
        </p:sp>
        <p:sp>
          <p:nvSpPr>
            <p:cNvPr id="41" name="Inhaltsplatzhalter 2">
              <a:extLst>
                <a:ext uri="{FF2B5EF4-FFF2-40B4-BE49-F238E27FC236}">
                  <a16:creationId xmlns:a16="http://schemas.microsoft.com/office/drawing/2014/main" id="{EF255DE7-48D2-959F-5577-CBEFFB274AD5}"/>
                </a:ext>
              </a:extLst>
            </p:cNvPr>
            <p:cNvSpPr txBox="1">
              <a:spLocks/>
            </p:cNvSpPr>
            <p:nvPr/>
          </p:nvSpPr>
          <p:spPr>
            <a:xfrm>
              <a:off x="4523756" y="3162445"/>
              <a:ext cx="812868" cy="60801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FFC000"/>
                  </a:solidFill>
                </a:rPr>
                <a:t>T</a:t>
              </a:r>
              <a:r>
                <a:rPr lang="en-GB" sz="1800" baseline="-25000" dirty="0">
                  <a:solidFill>
                    <a:srgbClr val="FFC000"/>
                  </a:solidFill>
                </a:rPr>
                <a:t>2</a:t>
              </a:r>
            </a:p>
          </p:txBody>
        </p:sp>
      </p:grpSp>
      <p:sp>
        <p:nvSpPr>
          <p:cNvPr id="7" name="Inhaltsplatzhalter 2">
            <a:extLst>
              <a:ext uri="{FF2B5EF4-FFF2-40B4-BE49-F238E27FC236}">
                <a16:creationId xmlns:a16="http://schemas.microsoft.com/office/drawing/2014/main" id="{EF22DE47-1BBA-6C0A-2EC3-C1704B17194A}"/>
              </a:ext>
            </a:extLst>
          </p:cNvPr>
          <p:cNvSpPr txBox="1">
            <a:spLocks/>
          </p:cNvSpPr>
          <p:nvPr/>
        </p:nvSpPr>
        <p:spPr>
          <a:xfrm>
            <a:off x="117048" y="878315"/>
            <a:ext cx="11908099" cy="5199756"/>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00" dirty="0">
                <a:latin typeface="Arial" panose="020B0604020202020204" pitchFamily="34" charset="0"/>
                <a:cs typeface="Arial" panose="020B0604020202020204" pitchFamily="34" charset="0"/>
              </a:rPr>
              <a:t>Deconvolution of hydrogen </a:t>
            </a:r>
            <a:r>
              <a:rPr lang="en-GB" sz="1800" dirty="0" err="1">
                <a:latin typeface="Arial" panose="020B0604020202020204" pitchFamily="34" charset="0"/>
                <a:cs typeface="Arial" panose="020B0604020202020204" pitchFamily="34" charset="0"/>
              </a:rPr>
              <a:t>isotopologues</a:t>
            </a:r>
            <a:r>
              <a:rPr lang="en-GB" sz="1800" dirty="0">
                <a:latin typeface="Arial" panose="020B0604020202020204" pitchFamily="34" charset="0"/>
                <a:cs typeface="Arial" panose="020B0604020202020204" pitchFamily="34" charset="0"/>
              </a:rPr>
              <a:t> e.g. HT and D</a:t>
            </a:r>
            <a:r>
              <a:rPr lang="en-GB" sz="1800" baseline="-25000" dirty="0">
                <a:latin typeface="Arial" panose="020B0604020202020204" pitchFamily="34" charset="0"/>
                <a:cs typeface="Arial" panose="020B0604020202020204" pitchFamily="34" charset="0"/>
              </a:rPr>
              <a:t>2</a:t>
            </a:r>
            <a:r>
              <a:rPr lang="en-GB" sz="1800" dirty="0">
                <a:latin typeface="Arial" panose="020B0604020202020204" pitchFamily="34" charset="0"/>
                <a:cs typeface="Arial" panose="020B0604020202020204" pitchFamily="34" charset="0"/>
              </a:rPr>
              <a:t> both on mass 4.</a:t>
            </a:r>
            <a:br>
              <a:rPr lang="en-GB" sz="1800" dirty="0">
                <a:latin typeface="Arial" panose="020B0604020202020204" pitchFamily="34" charset="0"/>
                <a:cs typeface="Arial" panose="020B0604020202020204" pitchFamily="34" charset="0"/>
              </a:rPr>
            </a:br>
            <a:r>
              <a:rPr lang="en-GB" sz="1800" dirty="0">
                <a:solidFill>
                  <a:srgbClr val="FFC000"/>
                </a:solidFill>
                <a:latin typeface="Arial" panose="020B0604020202020204" pitchFamily="34" charset="0"/>
                <a:cs typeface="Arial" panose="020B0604020202020204" pitchFamily="34" charset="0"/>
              </a:rPr>
              <a:t>Complication only if T present. </a:t>
            </a:r>
            <a:br>
              <a:rPr lang="en-GB" sz="1800" dirty="0">
                <a:solidFill>
                  <a:srgbClr val="FFC000"/>
                </a:solidFill>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With H and D alone and a high-resolution QMS that can distinguish He from D2 there is no overlapping! </a:t>
            </a:r>
          </a:p>
          <a:p>
            <a:pPr marL="0" indent="0">
              <a:buNone/>
            </a:pPr>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9" name="Inhaltsplatzhalter 2">
            <a:extLst>
              <a:ext uri="{FF2B5EF4-FFF2-40B4-BE49-F238E27FC236}">
                <a16:creationId xmlns:a16="http://schemas.microsoft.com/office/drawing/2014/main" id="{D89017BC-E682-6E16-A639-0B967A13C68C}"/>
              </a:ext>
            </a:extLst>
          </p:cNvPr>
          <p:cNvSpPr txBox="1">
            <a:spLocks/>
          </p:cNvSpPr>
          <p:nvPr/>
        </p:nvSpPr>
        <p:spPr>
          <a:xfrm>
            <a:off x="2480805" y="4173681"/>
            <a:ext cx="719733" cy="1017237"/>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B050"/>
                </a:solidFill>
              </a:rPr>
              <a:t>H</a:t>
            </a:r>
            <a:r>
              <a:rPr lang="en-GB" sz="1800" baseline="-25000" dirty="0">
                <a:solidFill>
                  <a:srgbClr val="00B050"/>
                </a:solidFill>
              </a:rPr>
              <a:t>2</a:t>
            </a:r>
            <a:endParaRPr lang="en-GB" sz="1800" baseline="-25000" dirty="0">
              <a:solidFill>
                <a:srgbClr val="00B0F0"/>
              </a:solidFill>
            </a:endParaRPr>
          </a:p>
          <a:p>
            <a:endParaRPr lang="en-GB" sz="1800" dirty="0"/>
          </a:p>
        </p:txBody>
      </p:sp>
      <p:sp>
        <p:nvSpPr>
          <p:cNvPr id="10" name="Inhaltsplatzhalter 2">
            <a:extLst>
              <a:ext uri="{FF2B5EF4-FFF2-40B4-BE49-F238E27FC236}">
                <a16:creationId xmlns:a16="http://schemas.microsoft.com/office/drawing/2014/main" id="{F5B23C0C-C9A1-77AD-996B-71E863AA72B5}"/>
              </a:ext>
            </a:extLst>
          </p:cNvPr>
          <p:cNvSpPr txBox="1">
            <a:spLocks/>
          </p:cNvSpPr>
          <p:nvPr/>
        </p:nvSpPr>
        <p:spPr>
          <a:xfrm>
            <a:off x="1704930" y="4220335"/>
            <a:ext cx="719733" cy="1017237"/>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00B050"/>
                </a:solidFill>
              </a:rPr>
              <a:t>H</a:t>
            </a:r>
            <a:endParaRPr lang="en-GB" sz="1800" dirty="0">
              <a:solidFill>
                <a:srgbClr val="00B0F0"/>
              </a:solidFill>
            </a:endParaRPr>
          </a:p>
          <a:p>
            <a:endParaRPr lang="en-GB" sz="1800" dirty="0"/>
          </a:p>
        </p:txBody>
      </p:sp>
    </p:spTree>
    <p:extLst>
      <p:ext uri="{BB962C8B-B14F-4D97-AF65-F5344CB8AC3E}">
        <p14:creationId xmlns:p14="http://schemas.microsoft.com/office/powerpoint/2010/main" val="346965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D3C2-2DBD-4A3B-99BC-718A57022E2F}"/>
            </a:ext>
          </a:extLst>
        </p:cNvPr>
        <p:cNvGrpSpPr/>
        <p:nvPr/>
      </p:nvGrpSpPr>
      <p:grpSpPr>
        <a:xfrm>
          <a:off x="0" y="0"/>
          <a:ext cx="0" cy="0"/>
          <a:chOff x="0" y="0"/>
          <a:chExt cx="0" cy="0"/>
        </a:xfrm>
      </p:grpSpPr>
      <p:grpSp>
        <p:nvGrpSpPr>
          <p:cNvPr id="5" name="Gruppieren 4">
            <a:extLst>
              <a:ext uri="{FF2B5EF4-FFF2-40B4-BE49-F238E27FC236}">
                <a16:creationId xmlns:a16="http://schemas.microsoft.com/office/drawing/2014/main" id="{09A3AB59-73A3-1FF0-5FAA-66C6C78F4A29}"/>
              </a:ext>
            </a:extLst>
          </p:cNvPr>
          <p:cNvGrpSpPr/>
          <p:nvPr/>
        </p:nvGrpSpPr>
        <p:grpSpPr>
          <a:xfrm>
            <a:off x="0" y="1325881"/>
            <a:ext cx="7319441" cy="5118878"/>
            <a:chOff x="935559" y="1052612"/>
            <a:chExt cx="9522278" cy="6659440"/>
          </a:xfrm>
        </p:grpSpPr>
        <p:pic>
          <p:nvPicPr>
            <p:cNvPr id="6" name="Grafik 5">
              <a:extLst>
                <a:ext uri="{FF2B5EF4-FFF2-40B4-BE49-F238E27FC236}">
                  <a16:creationId xmlns:a16="http://schemas.microsoft.com/office/drawing/2014/main" id="{9A492970-6F73-BC7E-2530-075134948D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35559" y="1052612"/>
              <a:ext cx="9522278" cy="6659440"/>
            </a:xfrm>
            <a:prstGeom prst="rect">
              <a:avLst/>
            </a:prstGeom>
          </p:spPr>
        </p:pic>
        <p:sp>
          <p:nvSpPr>
            <p:cNvPr id="8" name="Rechteck 7">
              <a:extLst>
                <a:ext uri="{FF2B5EF4-FFF2-40B4-BE49-F238E27FC236}">
                  <a16:creationId xmlns:a16="http://schemas.microsoft.com/office/drawing/2014/main" id="{6A7FAC0C-E7AE-8223-0854-B91639951585}"/>
                </a:ext>
              </a:extLst>
            </p:cNvPr>
            <p:cNvSpPr/>
            <p:nvPr/>
          </p:nvSpPr>
          <p:spPr>
            <a:xfrm>
              <a:off x="5475626" y="5229076"/>
              <a:ext cx="503343" cy="323165"/>
            </a:xfrm>
            <a:prstGeom prst="rect">
              <a:avLst/>
            </a:prstGeom>
            <a:solidFill>
              <a:schemeClr val="bg1"/>
            </a:solidFill>
          </p:spPr>
          <p:txBody>
            <a:bodyPr wrap="none" lIns="0" tIns="0" rIns="0" bIns="0">
              <a:spAutoFit/>
            </a:bodyPr>
            <a:lstStyle/>
            <a:p>
              <a:r>
                <a:rPr lang="de-DE" sz="2100" dirty="0">
                  <a:latin typeface="Arial" panose="020B0604020202020204" pitchFamily="34" charset="0"/>
                  <a:cs typeface="Arial" panose="020B0604020202020204" pitchFamily="34" charset="0"/>
                </a:rPr>
                <a:t>D</a:t>
              </a:r>
              <a:r>
                <a:rPr lang="de-DE" sz="2100" baseline="-25000" dirty="0">
                  <a:latin typeface="Arial" panose="020B0604020202020204" pitchFamily="34" charset="0"/>
                  <a:cs typeface="Arial" panose="020B0604020202020204" pitchFamily="34" charset="0"/>
                </a:rPr>
                <a:t>2</a:t>
              </a:r>
              <a:r>
                <a:rPr lang="de-DE" sz="2100" dirty="0">
                  <a:latin typeface="Arial" panose="020B0604020202020204" pitchFamily="34" charset="0"/>
                  <a:cs typeface="Arial" panose="020B0604020202020204" pitchFamily="34" charset="0"/>
                </a:rPr>
                <a:t>O</a:t>
              </a:r>
            </a:p>
          </p:txBody>
        </p:sp>
      </p:grpSp>
      <p:sp>
        <p:nvSpPr>
          <p:cNvPr id="2" name="Titel 1">
            <a:extLst>
              <a:ext uri="{FF2B5EF4-FFF2-40B4-BE49-F238E27FC236}">
                <a16:creationId xmlns:a16="http://schemas.microsoft.com/office/drawing/2014/main" id="{C1324CC3-602C-805D-CE3B-0D9F089A46CB}"/>
              </a:ext>
            </a:extLst>
          </p:cNvPr>
          <p:cNvSpPr>
            <a:spLocks noGrp="1"/>
          </p:cNvSpPr>
          <p:nvPr>
            <p:ph type="title"/>
          </p:nvPr>
        </p:nvSpPr>
        <p:spPr/>
        <p:txBody>
          <a:bodyPr/>
          <a:lstStyle/>
          <a:p>
            <a:r>
              <a:rPr lang="en-GB" dirty="0"/>
              <a:t>Open issue 1: </a:t>
            </a:r>
            <a:r>
              <a:rPr lang="et-EE" dirty="0"/>
              <a:t>QMS </a:t>
            </a:r>
            <a:r>
              <a:rPr lang="de-DE" dirty="0" err="1"/>
              <a:t>Cracking</a:t>
            </a:r>
            <a:r>
              <a:rPr lang="de-DE" dirty="0"/>
              <a:t> Pattern and </a:t>
            </a:r>
            <a:r>
              <a:rPr lang="de-DE" dirty="0" err="1"/>
              <a:t>overlapping</a:t>
            </a:r>
            <a:r>
              <a:rPr lang="de-DE" dirty="0"/>
              <a:t> </a:t>
            </a:r>
            <a:r>
              <a:rPr lang="de-DE" dirty="0" err="1"/>
              <a:t>masses</a:t>
            </a:r>
            <a:endParaRPr lang="et-EE" dirty="0"/>
          </a:p>
        </p:txBody>
      </p:sp>
      <p:sp>
        <p:nvSpPr>
          <p:cNvPr id="24" name="Slide Number Placeholder 8">
            <a:extLst>
              <a:ext uri="{FF2B5EF4-FFF2-40B4-BE49-F238E27FC236}">
                <a16:creationId xmlns:a16="http://schemas.microsoft.com/office/drawing/2014/main" id="{0A46050A-CDCA-1E28-871F-A07E6DDC5F12}"/>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18</a:t>
            </a:fld>
            <a:endParaRPr lang="en-GB" dirty="0">
              <a:solidFill>
                <a:prstClr val="white"/>
              </a:solidFill>
            </a:endParaRPr>
          </a:p>
        </p:txBody>
      </p:sp>
      <p:sp>
        <p:nvSpPr>
          <p:cNvPr id="3" name="Inhaltsplatzhalter 2">
            <a:extLst>
              <a:ext uri="{FF2B5EF4-FFF2-40B4-BE49-F238E27FC236}">
                <a16:creationId xmlns:a16="http://schemas.microsoft.com/office/drawing/2014/main" id="{6E5EE636-8DCB-3632-1C24-DC2B8A6F58AB}"/>
              </a:ext>
            </a:extLst>
          </p:cNvPr>
          <p:cNvSpPr txBox="1">
            <a:spLocks/>
          </p:cNvSpPr>
          <p:nvPr/>
        </p:nvSpPr>
        <p:spPr>
          <a:xfrm>
            <a:off x="6744131" y="944631"/>
            <a:ext cx="5345430" cy="56384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Open:</a:t>
            </a:r>
            <a:br>
              <a:rPr lang="en-GB" sz="1881" b="1" dirty="0"/>
            </a:br>
            <a:endParaRPr lang="en-GB" sz="1881" b="1" dirty="0"/>
          </a:p>
          <a:p>
            <a:pPr marL="0" indent="0">
              <a:buFont typeface="Arial" panose="020B0604020202020204" pitchFamily="34" charset="0"/>
              <a:buNone/>
            </a:pPr>
            <a:r>
              <a:rPr lang="en-GB" sz="1881" b="1" dirty="0"/>
              <a:t>Deconvolution of  cracking pattern inside QMS</a:t>
            </a:r>
            <a:br>
              <a:rPr lang="en-GB" sz="1881" b="1" dirty="0"/>
            </a:br>
            <a:r>
              <a:rPr lang="en-GB" sz="1881" b="1" dirty="0"/>
              <a:t>(mainly mass 1-6)</a:t>
            </a:r>
          </a:p>
          <a:p>
            <a:pPr marL="0" indent="0">
              <a:buFont typeface="Arial" panose="020B0604020202020204" pitchFamily="34" charset="0"/>
              <a:buNone/>
            </a:pPr>
            <a:r>
              <a:rPr lang="en-GB" sz="1881" b="1" dirty="0"/>
              <a:t>And overlapping masses (e.g. HT and D</a:t>
            </a:r>
            <a:r>
              <a:rPr lang="en-GB" sz="1881" b="1" baseline="-25000" dirty="0"/>
              <a:t>2</a:t>
            </a:r>
            <a:r>
              <a:rPr lang="en-GB" sz="1881" b="1" dirty="0"/>
              <a:t>)</a:t>
            </a:r>
          </a:p>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Cracking of H2, D2 into atoms ~ few % only, thus negligible.</a:t>
            </a:r>
            <a:br>
              <a:rPr lang="en-GB" sz="1881" b="1" dirty="0"/>
            </a:br>
            <a:r>
              <a:rPr lang="en-GB" sz="1881" b="1" dirty="0"/>
              <a:t>But overlapping masses still an issue.</a:t>
            </a:r>
          </a:p>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=&gt; Existing deconvolution programme (by </a:t>
            </a:r>
            <a:r>
              <a:rPr lang="en-GB" sz="1881" b="1" dirty="0" err="1"/>
              <a:t>Drenik</a:t>
            </a:r>
            <a:r>
              <a:rPr lang="en-GB" sz="1881" b="1" dirty="0"/>
              <a:t>)</a:t>
            </a:r>
            <a:br>
              <a:rPr lang="en-GB" sz="1881" b="1" dirty="0"/>
            </a:br>
            <a:r>
              <a:rPr lang="en-GB" sz="1881" b="1" dirty="0"/>
              <a:t>to be understood </a:t>
            </a:r>
          </a:p>
          <a:p>
            <a:pPr marL="0" indent="0">
              <a:buFont typeface="Arial" panose="020B0604020202020204" pitchFamily="34" charset="0"/>
              <a:buNone/>
            </a:pPr>
            <a:r>
              <a:rPr lang="en-GB" sz="1881" b="1" dirty="0"/>
              <a:t>=&gt; Take into account gas mixing due to species interaction time and calculate back with gas matrix (</a:t>
            </a:r>
            <a:r>
              <a:rPr lang="en-GB" sz="1881" b="1" dirty="0" err="1"/>
              <a:t>Sergienko</a:t>
            </a:r>
            <a:r>
              <a:rPr lang="en-GB" sz="1881" b="1" dirty="0"/>
              <a:t>, </a:t>
            </a:r>
            <a:r>
              <a:rPr lang="en-GB" sz="1881" b="1" dirty="0" err="1"/>
              <a:t>Matveev</a:t>
            </a:r>
            <a:r>
              <a:rPr lang="en-GB" sz="1881" b="1" dirty="0"/>
              <a:t>)</a:t>
            </a:r>
          </a:p>
          <a:p>
            <a:pPr marL="0" indent="0">
              <a:buFont typeface="Arial" panose="020B0604020202020204" pitchFamily="34" charset="0"/>
              <a:buNone/>
            </a:pPr>
            <a:endParaRPr lang="en-GB" sz="1881" b="1" dirty="0"/>
          </a:p>
          <a:p>
            <a:pPr marL="0" indent="0">
              <a:buFont typeface="Arial" panose="020B0604020202020204" pitchFamily="34" charset="0"/>
              <a:buNone/>
            </a:pPr>
            <a:endParaRPr lang="en-GB" sz="1881" b="1" dirty="0"/>
          </a:p>
        </p:txBody>
      </p:sp>
    </p:spTree>
    <p:extLst>
      <p:ext uri="{BB962C8B-B14F-4D97-AF65-F5344CB8AC3E}">
        <p14:creationId xmlns:p14="http://schemas.microsoft.com/office/powerpoint/2010/main" val="2134791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A3E6-D845-61D5-0433-AD4B5E9686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2ED946-D7E1-1697-F267-ABA6E3C17CE4}"/>
              </a:ext>
            </a:extLst>
          </p:cNvPr>
          <p:cNvSpPr>
            <a:spLocks noGrp="1"/>
          </p:cNvSpPr>
          <p:nvPr>
            <p:ph type="title"/>
          </p:nvPr>
        </p:nvSpPr>
        <p:spPr>
          <a:xfrm>
            <a:off x="983432" y="192515"/>
            <a:ext cx="10526162" cy="457200"/>
          </a:xfrm>
        </p:spPr>
        <p:txBody>
          <a:bodyPr/>
          <a:lstStyle/>
          <a:p>
            <a:r>
              <a:rPr lang="en-GB" dirty="0"/>
              <a:t>Open Issue 2: LID-QMS calibration gas puffs: fractional injection</a:t>
            </a:r>
          </a:p>
        </p:txBody>
      </p:sp>
      <p:sp>
        <p:nvSpPr>
          <p:cNvPr id="126" name="Slide Number Placeholder 8">
            <a:extLst>
              <a:ext uri="{FF2B5EF4-FFF2-40B4-BE49-F238E27FC236}">
                <a16:creationId xmlns:a16="http://schemas.microsoft.com/office/drawing/2014/main" id="{1EBA357E-9EB3-2FEF-09CE-B930681689FE}"/>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19</a:t>
            </a:fld>
            <a:endParaRPr lang="en-GB" dirty="0">
              <a:solidFill>
                <a:prstClr val="white"/>
              </a:solidFill>
            </a:endParaRPr>
          </a:p>
        </p:txBody>
      </p:sp>
      <p:sp>
        <p:nvSpPr>
          <p:cNvPr id="7" name="Inhaltsplatzhalter 2">
            <a:extLst>
              <a:ext uri="{FF2B5EF4-FFF2-40B4-BE49-F238E27FC236}">
                <a16:creationId xmlns:a16="http://schemas.microsoft.com/office/drawing/2014/main" id="{1550E29C-0B53-A156-D166-62C3E723DB2D}"/>
              </a:ext>
            </a:extLst>
          </p:cNvPr>
          <p:cNvSpPr txBox="1">
            <a:spLocks/>
          </p:cNvSpPr>
          <p:nvPr/>
        </p:nvSpPr>
        <p:spPr>
          <a:xfrm>
            <a:off x="117049" y="878315"/>
            <a:ext cx="8140703" cy="5199756"/>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500" dirty="0">
                <a:latin typeface="Arial" panose="020B0604020202020204" pitchFamily="34" charset="0"/>
                <a:cs typeface="Arial" panose="020B0604020202020204" pitchFamily="34" charset="0"/>
              </a:rPr>
              <a:t>Calibration gas distribution in fractional volumes of the JET vessel</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(main torus, 2 x pumping tower)</a:t>
            </a:r>
            <a:br>
              <a:rPr lang="en-GB" sz="1500" dirty="0">
                <a:latin typeface="Arial" panose="020B0604020202020204" pitchFamily="34" charset="0"/>
                <a:cs typeface="Arial" panose="020B0604020202020204" pitchFamily="34" charset="0"/>
              </a:rPr>
            </a:b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Gennady Sergienko (presentation on Thursday 10:30)</a:t>
            </a:r>
          </a:p>
          <a:p>
            <a:pPr marL="0" indent="0">
              <a:buNone/>
            </a:pPr>
            <a:endParaRPr lang="en-GB" sz="1500" dirty="0">
              <a:latin typeface="Arial" panose="020B0604020202020204" pitchFamily="34" charset="0"/>
              <a:cs typeface="Arial" panose="020B0604020202020204" pitchFamily="34" charset="0"/>
            </a:endParaRPr>
          </a:p>
        </p:txBody>
      </p:sp>
      <p:grpSp>
        <p:nvGrpSpPr>
          <p:cNvPr id="23" name="Gruppieren 22">
            <a:extLst>
              <a:ext uri="{FF2B5EF4-FFF2-40B4-BE49-F238E27FC236}">
                <a16:creationId xmlns:a16="http://schemas.microsoft.com/office/drawing/2014/main" id="{785C3AA7-87CE-A60C-2D2E-1EF230A08DDD}"/>
              </a:ext>
            </a:extLst>
          </p:cNvPr>
          <p:cNvGrpSpPr/>
          <p:nvPr/>
        </p:nvGrpSpPr>
        <p:grpSpPr>
          <a:xfrm>
            <a:off x="-316624" y="2521517"/>
            <a:ext cx="9141501" cy="2896816"/>
            <a:chOff x="-60434" y="2072200"/>
            <a:chExt cx="9141501" cy="2896816"/>
          </a:xfrm>
        </p:grpSpPr>
        <p:grpSp>
          <p:nvGrpSpPr>
            <p:cNvPr id="51" name="Gruppieren 50">
              <a:extLst>
                <a:ext uri="{FF2B5EF4-FFF2-40B4-BE49-F238E27FC236}">
                  <a16:creationId xmlns:a16="http://schemas.microsoft.com/office/drawing/2014/main" id="{4735C1F5-E970-F3C9-AFD7-CC3F22BCF3E4}"/>
                </a:ext>
              </a:extLst>
            </p:cNvPr>
            <p:cNvGrpSpPr/>
            <p:nvPr/>
          </p:nvGrpSpPr>
          <p:grpSpPr>
            <a:xfrm>
              <a:off x="-60434" y="2072200"/>
              <a:ext cx="9141501" cy="2896816"/>
              <a:chOff x="2291190" y="1193750"/>
              <a:chExt cx="8514888" cy="2698254"/>
            </a:xfrm>
          </p:grpSpPr>
          <p:sp>
            <p:nvSpPr>
              <p:cNvPr id="4" name="Rectangle 3">
                <a:extLst>
                  <a:ext uri="{FF2B5EF4-FFF2-40B4-BE49-F238E27FC236}">
                    <a16:creationId xmlns:a16="http://schemas.microsoft.com/office/drawing/2014/main" id="{D6263492-7AB5-D520-58F5-B03E7D5AC47D}"/>
                  </a:ext>
                </a:extLst>
              </p:cNvPr>
              <p:cNvSpPr/>
              <p:nvPr/>
            </p:nvSpPr>
            <p:spPr>
              <a:xfrm>
                <a:off x="6366389" y="2162729"/>
                <a:ext cx="683342" cy="3091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ine 10">
                <a:extLst>
                  <a:ext uri="{FF2B5EF4-FFF2-40B4-BE49-F238E27FC236}">
                    <a16:creationId xmlns:a16="http://schemas.microsoft.com/office/drawing/2014/main" id="{93843508-BCF6-4A87-5829-18A7B3F46A2C}"/>
                  </a:ext>
                </a:extLst>
              </p:cNvPr>
              <p:cNvSpPr>
                <a:spLocks noChangeShapeType="1"/>
              </p:cNvSpPr>
              <p:nvPr/>
            </p:nvSpPr>
            <p:spPr bwMode="auto">
              <a:xfrm>
                <a:off x="8117290" y="2220043"/>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6">
                <a:extLst>
                  <a:ext uri="{FF2B5EF4-FFF2-40B4-BE49-F238E27FC236}">
                    <a16:creationId xmlns:a16="http://schemas.microsoft.com/office/drawing/2014/main" id="{24C0AD97-B37D-E27A-86E3-8F01150C26B3}"/>
                  </a:ext>
                </a:extLst>
              </p:cNvPr>
              <p:cNvSpPr>
                <a:spLocks noChangeShapeType="1"/>
              </p:cNvSpPr>
              <p:nvPr/>
            </p:nvSpPr>
            <p:spPr bwMode="auto">
              <a:xfrm>
                <a:off x="8125734" y="2383600"/>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Line 23">
                <a:extLst>
                  <a:ext uri="{FF2B5EF4-FFF2-40B4-BE49-F238E27FC236}">
                    <a16:creationId xmlns:a16="http://schemas.microsoft.com/office/drawing/2014/main" id="{1FC70043-EFBC-00CF-7662-49CB9FC2776F}"/>
                  </a:ext>
                </a:extLst>
              </p:cNvPr>
              <p:cNvSpPr>
                <a:spLocks noChangeShapeType="1"/>
              </p:cNvSpPr>
              <p:nvPr/>
            </p:nvSpPr>
            <p:spPr bwMode="auto">
              <a:xfrm>
                <a:off x="9436578" y="2313073"/>
                <a:ext cx="457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Oval 9">
                <a:extLst>
                  <a:ext uri="{FF2B5EF4-FFF2-40B4-BE49-F238E27FC236}">
                    <a16:creationId xmlns:a16="http://schemas.microsoft.com/office/drawing/2014/main" id="{75A59789-1908-3C51-9BA0-CC48ADE9DC91}"/>
                  </a:ext>
                </a:extLst>
              </p:cNvPr>
              <p:cNvSpPr/>
              <p:nvPr/>
            </p:nvSpPr>
            <p:spPr>
              <a:xfrm>
                <a:off x="7010401" y="1718686"/>
                <a:ext cx="1130710" cy="1130709"/>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1">
                <a:extLst>
                  <a:ext uri="{FF2B5EF4-FFF2-40B4-BE49-F238E27FC236}">
                    <a16:creationId xmlns:a16="http://schemas.microsoft.com/office/drawing/2014/main" id="{9970F606-F03E-F859-F46B-17111ADE6272}"/>
                  </a:ext>
                </a:extLst>
              </p:cNvPr>
              <p:cNvSpPr/>
              <p:nvPr/>
            </p:nvSpPr>
            <p:spPr>
              <a:xfrm>
                <a:off x="7800172" y="2229308"/>
                <a:ext cx="1544219" cy="14142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19">
                <a:extLst>
                  <a:ext uri="{FF2B5EF4-FFF2-40B4-BE49-F238E27FC236}">
                    <a16:creationId xmlns:a16="http://schemas.microsoft.com/office/drawing/2014/main" id="{BF43310D-12E5-9E60-7485-A12B4A8A0B09}"/>
                  </a:ext>
                </a:extLst>
              </p:cNvPr>
              <p:cNvSpPr/>
              <p:nvPr/>
            </p:nvSpPr>
            <p:spPr>
              <a:xfrm>
                <a:off x="6179283" y="1193750"/>
                <a:ext cx="2392999" cy="602028"/>
              </a:xfrm>
              <a:prstGeom prst="rect">
                <a:avLst/>
              </a:prstGeom>
            </p:spPr>
            <p:txBody>
              <a:bodyPr wrap="none">
                <a:spAutoFit/>
              </a:bodyPr>
              <a:lstStyle/>
              <a:p>
                <a:r>
                  <a:rPr lang="en-GB" dirty="0">
                    <a:solidFill>
                      <a:srgbClr val="00B0F0"/>
                    </a:solidFill>
                  </a:rPr>
                  <a:t>GIM4 used for calibration</a:t>
                </a:r>
                <a:br>
                  <a:rPr lang="en-GB" dirty="0">
                    <a:solidFill>
                      <a:srgbClr val="00B0F0"/>
                    </a:solidFill>
                  </a:rPr>
                </a:br>
                <a:r>
                  <a:rPr lang="en-GB" dirty="0">
                    <a:solidFill>
                      <a:srgbClr val="00B0F0"/>
                    </a:solidFill>
                  </a:rPr>
                  <a:t>  gas injection </a:t>
                </a:r>
              </a:p>
            </p:txBody>
          </p:sp>
          <p:sp>
            <p:nvSpPr>
              <p:cNvPr id="28" name="Oval 22">
                <a:extLst>
                  <a:ext uri="{FF2B5EF4-FFF2-40B4-BE49-F238E27FC236}">
                    <a16:creationId xmlns:a16="http://schemas.microsoft.com/office/drawing/2014/main" id="{E35609E7-8783-6F1E-79A9-A2C66E2603F7}"/>
                  </a:ext>
                </a:extLst>
              </p:cNvPr>
              <p:cNvSpPr/>
              <p:nvPr/>
            </p:nvSpPr>
            <p:spPr>
              <a:xfrm>
                <a:off x="2885758" y="1743267"/>
                <a:ext cx="1130710" cy="1130709"/>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3">
                <a:extLst>
                  <a:ext uri="{FF2B5EF4-FFF2-40B4-BE49-F238E27FC236}">
                    <a16:creationId xmlns:a16="http://schemas.microsoft.com/office/drawing/2014/main" id="{EF0046F4-73FB-5320-811A-9F7BD2184FB2}"/>
                  </a:ext>
                </a:extLst>
              </p:cNvPr>
              <p:cNvSpPr/>
              <p:nvPr/>
            </p:nvSpPr>
            <p:spPr>
              <a:xfrm>
                <a:off x="4021395" y="2167646"/>
                <a:ext cx="683342" cy="3091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2">
                <a:extLst>
                  <a:ext uri="{FF2B5EF4-FFF2-40B4-BE49-F238E27FC236}">
                    <a16:creationId xmlns:a16="http://schemas.microsoft.com/office/drawing/2014/main" id="{A08E0497-0FF9-AFED-0DD4-8B2575E564E2}"/>
                  </a:ext>
                </a:extLst>
              </p:cNvPr>
              <p:cNvSpPr/>
              <p:nvPr/>
            </p:nvSpPr>
            <p:spPr>
              <a:xfrm>
                <a:off x="4548701" y="1341022"/>
                <a:ext cx="1954474" cy="1954472"/>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24">
                <a:extLst>
                  <a:ext uri="{FF2B5EF4-FFF2-40B4-BE49-F238E27FC236}">
                    <a16:creationId xmlns:a16="http://schemas.microsoft.com/office/drawing/2014/main" id="{856EC0D1-02F6-84C4-A417-FEC9AA390314}"/>
                  </a:ext>
                </a:extLst>
              </p:cNvPr>
              <p:cNvSpPr/>
              <p:nvPr/>
            </p:nvSpPr>
            <p:spPr>
              <a:xfrm>
                <a:off x="3945146" y="2178939"/>
                <a:ext cx="812800" cy="28031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10">
                <a:extLst>
                  <a:ext uri="{FF2B5EF4-FFF2-40B4-BE49-F238E27FC236}">
                    <a16:creationId xmlns:a16="http://schemas.microsoft.com/office/drawing/2014/main" id="{F8C3CE5D-CB6E-E64A-F868-D04CE97B51DE}"/>
                  </a:ext>
                </a:extLst>
              </p:cNvPr>
              <p:cNvSpPr/>
              <p:nvPr/>
            </p:nvSpPr>
            <p:spPr>
              <a:xfrm>
                <a:off x="6290140" y="2183646"/>
                <a:ext cx="812800" cy="26821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 Box 25">
                <a:extLst>
                  <a:ext uri="{FF2B5EF4-FFF2-40B4-BE49-F238E27FC236}">
                    <a16:creationId xmlns:a16="http://schemas.microsoft.com/office/drawing/2014/main" id="{199FFDD7-3BDA-13EB-3E43-0538A9EE8747}"/>
                  </a:ext>
                </a:extLst>
              </p:cNvPr>
              <p:cNvSpPr txBox="1">
                <a:spLocks noChangeArrowheads="1"/>
              </p:cNvSpPr>
              <p:nvPr/>
            </p:nvSpPr>
            <p:spPr bwMode="auto">
              <a:xfrm>
                <a:off x="6538364" y="2813948"/>
                <a:ext cx="2243374" cy="107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Pumping </a:t>
                </a:r>
                <a:br>
                  <a:rPr lang="en-US" altLang="en-US" dirty="0"/>
                </a:br>
                <a:r>
                  <a:rPr lang="en-US" altLang="en-US" dirty="0"/>
                  <a:t>Tower Oct 1</a:t>
                </a:r>
              </a:p>
            </p:txBody>
          </p:sp>
          <p:sp>
            <p:nvSpPr>
              <p:cNvPr id="46" name="Text Box 25">
                <a:extLst>
                  <a:ext uri="{FF2B5EF4-FFF2-40B4-BE49-F238E27FC236}">
                    <a16:creationId xmlns:a16="http://schemas.microsoft.com/office/drawing/2014/main" id="{32A72261-BC26-1B10-2693-BD7E5DD70D88}"/>
                  </a:ext>
                </a:extLst>
              </p:cNvPr>
              <p:cNvSpPr txBox="1">
                <a:spLocks noChangeArrowheads="1"/>
              </p:cNvSpPr>
              <p:nvPr/>
            </p:nvSpPr>
            <p:spPr bwMode="auto">
              <a:xfrm>
                <a:off x="4369279" y="2641098"/>
                <a:ext cx="2327261" cy="107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JET</a:t>
                </a:r>
              </a:p>
              <a:p>
                <a:pPr algn="ctr"/>
                <a:r>
                  <a:rPr lang="en-US" altLang="en-US" dirty="0"/>
                  <a:t>main torus</a:t>
                </a:r>
              </a:p>
            </p:txBody>
          </p:sp>
          <p:cxnSp>
            <p:nvCxnSpPr>
              <p:cNvPr id="49" name="Straight Arrow Connector 21">
                <a:extLst>
                  <a:ext uri="{FF2B5EF4-FFF2-40B4-BE49-F238E27FC236}">
                    <a16:creationId xmlns:a16="http://schemas.microsoft.com/office/drawing/2014/main" id="{E06552F9-114C-56B2-5FF3-E30EA51FA152}"/>
                  </a:ext>
                </a:extLst>
              </p:cNvPr>
              <p:cNvCxnSpPr>
                <a:cxnSpLocks/>
              </p:cNvCxnSpPr>
              <p:nvPr/>
            </p:nvCxnSpPr>
            <p:spPr>
              <a:xfrm>
                <a:off x="4173198" y="1618663"/>
                <a:ext cx="1091974" cy="59671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Oval 22">
                <a:extLst>
                  <a:ext uri="{FF2B5EF4-FFF2-40B4-BE49-F238E27FC236}">
                    <a16:creationId xmlns:a16="http://schemas.microsoft.com/office/drawing/2014/main" id="{542C4523-808D-21C1-143C-9A26A5B0AC09}"/>
                  </a:ext>
                </a:extLst>
              </p:cNvPr>
              <p:cNvSpPr/>
              <p:nvPr/>
            </p:nvSpPr>
            <p:spPr>
              <a:xfrm>
                <a:off x="5258024" y="2032962"/>
                <a:ext cx="570592" cy="570592"/>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Box 25">
                <a:extLst>
                  <a:ext uri="{FF2B5EF4-FFF2-40B4-BE49-F238E27FC236}">
                    <a16:creationId xmlns:a16="http://schemas.microsoft.com/office/drawing/2014/main" id="{19A2D6A6-4FE8-3712-8A28-E84B9262B2A1}"/>
                  </a:ext>
                </a:extLst>
              </p:cNvPr>
              <p:cNvSpPr txBox="1">
                <a:spLocks noChangeArrowheads="1"/>
              </p:cNvSpPr>
              <p:nvPr/>
            </p:nvSpPr>
            <p:spPr bwMode="auto">
              <a:xfrm>
                <a:off x="2291190" y="2819490"/>
                <a:ext cx="2243374" cy="107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Pumping </a:t>
                </a:r>
                <a:br>
                  <a:rPr lang="en-US" altLang="en-US" dirty="0"/>
                </a:br>
                <a:r>
                  <a:rPr lang="en-US" altLang="en-US" dirty="0"/>
                  <a:t>Tower Oct 6</a:t>
                </a:r>
              </a:p>
            </p:txBody>
          </p:sp>
          <p:cxnSp>
            <p:nvCxnSpPr>
              <p:cNvPr id="19" name="Straight Arrow Connector 18">
                <a:extLst>
                  <a:ext uri="{FF2B5EF4-FFF2-40B4-BE49-F238E27FC236}">
                    <a16:creationId xmlns:a16="http://schemas.microsoft.com/office/drawing/2014/main" id="{9C334775-4FA9-FA7D-17D8-5C17708A856F}"/>
                  </a:ext>
                </a:extLst>
              </p:cNvPr>
              <p:cNvCxnSpPr/>
              <p:nvPr/>
            </p:nvCxnSpPr>
            <p:spPr>
              <a:xfrm>
                <a:off x="6911617" y="1795779"/>
                <a:ext cx="0" cy="589936"/>
              </a:xfrm>
              <a:prstGeom prst="straightConnector1">
                <a:avLst/>
              </a:prstGeom>
              <a:ln w="254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
            <p:nvSpPr>
              <p:cNvPr id="54" name="Rectangle 19">
                <a:extLst>
                  <a:ext uri="{FF2B5EF4-FFF2-40B4-BE49-F238E27FC236}">
                    <a16:creationId xmlns:a16="http://schemas.microsoft.com/office/drawing/2014/main" id="{EF5D9DE9-15CA-166F-3220-DD3F2A765B67}"/>
                  </a:ext>
                </a:extLst>
              </p:cNvPr>
              <p:cNvSpPr/>
              <p:nvPr/>
            </p:nvSpPr>
            <p:spPr>
              <a:xfrm>
                <a:off x="2973875" y="1275345"/>
                <a:ext cx="2415818" cy="612865"/>
              </a:xfrm>
              <a:prstGeom prst="rect">
                <a:avLst/>
              </a:prstGeom>
            </p:spPr>
            <p:txBody>
              <a:bodyPr wrap="none">
                <a:spAutoFit/>
              </a:bodyPr>
              <a:lstStyle/>
              <a:p>
                <a:r>
                  <a:rPr lang="en-GB" dirty="0">
                    <a:solidFill>
                      <a:srgbClr val="FF0000"/>
                    </a:solidFill>
                  </a:rPr>
                  <a:t>Laser in Oct 5</a:t>
                </a:r>
              </a:p>
            </p:txBody>
          </p:sp>
          <p:sp>
            <p:nvSpPr>
              <p:cNvPr id="55" name="Text Box 25">
                <a:extLst>
                  <a:ext uri="{FF2B5EF4-FFF2-40B4-BE49-F238E27FC236}">
                    <a16:creationId xmlns:a16="http://schemas.microsoft.com/office/drawing/2014/main" id="{31FD0C53-2648-9648-166C-0E6A8E7F743C}"/>
                  </a:ext>
                </a:extLst>
              </p:cNvPr>
              <p:cNvSpPr txBox="1">
                <a:spLocks noChangeArrowheads="1"/>
              </p:cNvSpPr>
              <p:nvPr/>
            </p:nvSpPr>
            <p:spPr bwMode="auto">
              <a:xfrm>
                <a:off x="8562704" y="2319097"/>
                <a:ext cx="2243374" cy="61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pumps</a:t>
                </a:r>
              </a:p>
            </p:txBody>
          </p:sp>
        </p:grpSp>
        <p:cxnSp>
          <p:nvCxnSpPr>
            <p:cNvPr id="6" name="Straight Arrow Connector 18">
              <a:extLst>
                <a:ext uri="{FF2B5EF4-FFF2-40B4-BE49-F238E27FC236}">
                  <a16:creationId xmlns:a16="http://schemas.microsoft.com/office/drawing/2014/main" id="{43106894-6E9D-C103-CAA7-3FA0C0E8BFBD}"/>
                </a:ext>
              </a:extLst>
            </p:cNvPr>
            <p:cNvCxnSpPr>
              <a:cxnSpLocks/>
            </p:cNvCxnSpPr>
            <p:nvPr/>
          </p:nvCxnSpPr>
          <p:spPr>
            <a:xfrm flipH="1">
              <a:off x="4215690" y="3330792"/>
              <a:ext cx="627114" cy="45440"/>
            </a:xfrm>
            <a:prstGeom prst="straightConnector1">
              <a:avLst/>
            </a:prstGeom>
            <a:ln w="254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18">
              <a:extLst>
                <a:ext uri="{FF2B5EF4-FFF2-40B4-BE49-F238E27FC236}">
                  <a16:creationId xmlns:a16="http://schemas.microsoft.com/office/drawing/2014/main" id="{C8207618-743F-244D-87B9-229AE80F0761}"/>
                </a:ext>
              </a:extLst>
            </p:cNvPr>
            <p:cNvCxnSpPr>
              <a:cxnSpLocks/>
            </p:cNvCxnSpPr>
            <p:nvPr/>
          </p:nvCxnSpPr>
          <p:spPr>
            <a:xfrm>
              <a:off x="4998391" y="3349611"/>
              <a:ext cx="627246" cy="24726"/>
            </a:xfrm>
            <a:prstGeom prst="straightConnector1">
              <a:avLst/>
            </a:prstGeom>
            <a:ln w="254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8">
              <a:extLst>
                <a:ext uri="{FF2B5EF4-FFF2-40B4-BE49-F238E27FC236}">
                  <a16:creationId xmlns:a16="http://schemas.microsoft.com/office/drawing/2014/main" id="{71307380-F4E1-6781-2E2E-ABC352B74305}"/>
                </a:ext>
              </a:extLst>
            </p:cNvPr>
            <p:cNvCxnSpPr>
              <a:cxnSpLocks/>
            </p:cNvCxnSpPr>
            <p:nvPr/>
          </p:nvCxnSpPr>
          <p:spPr>
            <a:xfrm flipH="1" flipV="1">
              <a:off x="2990988" y="2762014"/>
              <a:ext cx="141416" cy="340904"/>
            </a:xfrm>
            <a:prstGeom prst="straightConnector1">
              <a:avLst/>
            </a:prstGeom>
            <a:ln w="254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8">
              <a:extLst>
                <a:ext uri="{FF2B5EF4-FFF2-40B4-BE49-F238E27FC236}">
                  <a16:creationId xmlns:a16="http://schemas.microsoft.com/office/drawing/2014/main" id="{2247A6A9-3150-96C1-19E8-C17587325287}"/>
                </a:ext>
              </a:extLst>
            </p:cNvPr>
            <p:cNvCxnSpPr>
              <a:cxnSpLocks/>
            </p:cNvCxnSpPr>
            <p:nvPr/>
          </p:nvCxnSpPr>
          <p:spPr>
            <a:xfrm flipH="1">
              <a:off x="2814145" y="3205658"/>
              <a:ext cx="243714" cy="191953"/>
            </a:xfrm>
            <a:prstGeom prst="straightConnector1">
              <a:avLst/>
            </a:prstGeom>
            <a:ln w="254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626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4ED5-AD88-42C9-93CC-F231838C707A}"/>
              </a:ext>
            </a:extLst>
          </p:cNvPr>
          <p:cNvSpPr>
            <a:spLocks noGrp="1"/>
          </p:cNvSpPr>
          <p:nvPr>
            <p:ph type="title"/>
          </p:nvPr>
        </p:nvSpPr>
        <p:spPr/>
        <p:txBody>
          <a:bodyPr/>
          <a:lstStyle/>
          <a:p>
            <a:r>
              <a:rPr lang="en-GB" dirty="0"/>
              <a:t>Acknowledgements</a:t>
            </a:r>
          </a:p>
        </p:txBody>
      </p:sp>
      <p:sp>
        <p:nvSpPr>
          <p:cNvPr id="6"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a:t>
            </a:fld>
            <a:endParaRPr lang="en-GB" dirty="0">
              <a:solidFill>
                <a:prstClr val="white"/>
              </a:solidFill>
            </a:endParaRPr>
          </a:p>
        </p:txBody>
      </p:sp>
      <p:sp>
        <p:nvSpPr>
          <p:cNvPr id="7" name="Text Placeholder 2">
            <a:extLst>
              <a:ext uri="{FF2B5EF4-FFF2-40B4-BE49-F238E27FC236}">
                <a16:creationId xmlns:a16="http://schemas.microsoft.com/office/drawing/2014/main" id="{68F44253-FAF4-4571-7B1E-85B86398C1C5}"/>
              </a:ext>
            </a:extLst>
          </p:cNvPr>
          <p:cNvSpPr txBox="1">
            <a:spLocks/>
          </p:cNvSpPr>
          <p:nvPr/>
        </p:nvSpPr>
        <p:spPr>
          <a:xfrm>
            <a:off x="166191" y="769184"/>
            <a:ext cx="12163095" cy="5228845"/>
          </a:xfrm>
          <a:prstGeom prst="rect">
            <a:avLst/>
          </a:prstGeom>
        </p:spPr>
        <p:txBody>
          <a:bodyPr vert="horz" lIns="91440" tIns="45720" rIns="91440" bIns="45720" rtlCol="0">
            <a:noAutofit/>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1500" u="sng" dirty="0">
                <a:latin typeface="Arial" panose="020B0604020202020204" pitchFamily="34" charset="0"/>
                <a:cs typeface="Arial" panose="020B0604020202020204" pitchFamily="34" charset="0"/>
              </a:rPr>
              <a:t>Miroslaw Zlobinski</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A. Huber</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G. Sergienko</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I. Jepu</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C. Rowley</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A. Widdowson</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R. Ellis</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D. Kos</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I. Coffey</a:t>
            </a:r>
            <a:r>
              <a:rPr lang="en-GB" sz="1500" baseline="30000" dirty="0">
                <a:latin typeface="Arial" panose="020B0604020202020204" pitchFamily="34" charset="0"/>
                <a:cs typeface="Arial" panose="020B0604020202020204" pitchFamily="34" charset="0"/>
              </a:rPr>
              <a:t>3</a:t>
            </a:r>
            <a:r>
              <a:rPr lang="en-GB" sz="1500" dirty="0">
                <a:latin typeface="Arial" panose="020B0604020202020204" pitchFamily="34" charset="0"/>
                <a:cs typeface="Arial" panose="020B0604020202020204" pitchFamily="34" charset="0"/>
              </a:rPr>
              <a:t>, M. Fortune</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D. Kinna</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M. Beldishevski</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L. Laguardia</a:t>
            </a:r>
            <a:r>
              <a:rPr lang="en-GB" sz="1500" baseline="30000" dirty="0">
                <a:latin typeface="Arial" panose="020B0604020202020204" pitchFamily="34" charset="0"/>
                <a:cs typeface="Arial" panose="020B0604020202020204" pitchFamily="34" charset="0"/>
              </a:rPr>
              <a:t>4</a:t>
            </a:r>
            <a:r>
              <a:rPr lang="en-GB" sz="1500" dirty="0">
                <a:latin typeface="Arial" panose="020B0604020202020204" pitchFamily="34" charset="0"/>
                <a:cs typeface="Arial" panose="020B0604020202020204" pitchFamily="34" charset="0"/>
              </a:rPr>
              <a:t>, G. Gervasini</a:t>
            </a:r>
            <a:r>
              <a:rPr lang="en-GB" sz="1500" baseline="30000" dirty="0">
                <a:latin typeface="Arial" panose="020B0604020202020204" pitchFamily="34" charset="0"/>
                <a:cs typeface="Arial" panose="020B0604020202020204" pitchFamily="34" charset="0"/>
              </a:rPr>
              <a:t>4</a:t>
            </a:r>
            <a:r>
              <a:rPr lang="en-GB" sz="1500" dirty="0">
                <a:latin typeface="Arial" panose="020B0604020202020204" pitchFamily="34" charset="0"/>
                <a:cs typeface="Arial" panose="020B0604020202020204" pitchFamily="34" charset="0"/>
              </a:rPr>
              <a:t>, A. Krimmer</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H. T. Lambertz</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A. Terra</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S. Brezinsek</a:t>
            </a:r>
            <a:r>
              <a:rPr lang="en-GB" sz="1500" baseline="30000" dirty="0">
                <a:latin typeface="Arial" panose="020B0604020202020204" pitchFamily="34" charset="0"/>
                <a:cs typeface="Arial" panose="020B0604020202020204" pitchFamily="34" charset="0"/>
              </a:rPr>
              <a:t>1,5</a:t>
            </a:r>
            <a:r>
              <a:rPr lang="en-GB" sz="1500" dirty="0">
                <a:latin typeface="Arial" panose="020B0604020202020204" pitchFamily="34" charset="0"/>
                <a:cs typeface="Arial" panose="020B0604020202020204" pitchFamily="34" charset="0"/>
              </a:rPr>
              <a:t>, T. Dittmar</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 Flebbe</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R. Yi</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R. Rayaprolu</a:t>
            </a:r>
            <a:r>
              <a:rPr lang="en-GB" sz="1500" baseline="30000" dirty="0">
                <a:latin typeface="Arial" panose="020B0604020202020204" pitchFamily="34" charset="0"/>
                <a:cs typeface="Arial" panose="020B0604020202020204" pitchFamily="34" charset="0"/>
              </a:rPr>
              <a:t>1</a:t>
            </a:r>
            <a:r>
              <a:rPr lang="en-GB" sz="1500" dirty="0">
                <a:latin typeface="Arial" panose="020B0604020202020204" pitchFamily="34" charset="0"/>
                <a:cs typeface="Arial" panose="020B0604020202020204" pitchFamily="34" charset="0"/>
              </a:rPr>
              <a:t>, J. Figueiredo</a:t>
            </a:r>
            <a:r>
              <a:rPr lang="en-GB" sz="1500" baseline="30000" dirty="0">
                <a:latin typeface="Arial" panose="020B0604020202020204" pitchFamily="34" charset="0"/>
                <a:cs typeface="Arial" panose="020B0604020202020204" pitchFamily="34" charset="0"/>
              </a:rPr>
              <a:t>6,7</a:t>
            </a:r>
            <a:r>
              <a:rPr lang="en-GB" sz="1500" dirty="0">
                <a:latin typeface="Arial" panose="020B0604020202020204" pitchFamily="34" charset="0"/>
                <a:cs typeface="Arial" panose="020B0604020202020204" pitchFamily="34" charset="0"/>
              </a:rPr>
              <a:t>, P. Blatchford</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S. Silburn</a:t>
            </a:r>
            <a:r>
              <a:rPr lang="en-GB" sz="1500" baseline="30000" dirty="0">
                <a:latin typeface="Arial" panose="020B0604020202020204" pitchFamily="34" charset="0"/>
                <a:cs typeface="Arial" panose="020B0604020202020204" pitchFamily="34" charset="0"/>
              </a:rPr>
              <a:t>2</a:t>
            </a:r>
            <a:r>
              <a:rPr lang="en-GB" sz="1500" dirty="0">
                <a:latin typeface="Arial" panose="020B0604020202020204" pitchFamily="34" charset="0"/>
                <a:cs typeface="Arial" panose="020B0604020202020204" pitchFamily="34" charset="0"/>
              </a:rPr>
              <a:t>, E. Tsitrone</a:t>
            </a:r>
            <a:r>
              <a:rPr lang="en-GB" sz="1500" baseline="30000" dirty="0">
                <a:latin typeface="Arial" panose="020B0604020202020204" pitchFamily="34" charset="0"/>
                <a:cs typeface="Arial" panose="020B0604020202020204" pitchFamily="34" charset="0"/>
              </a:rPr>
              <a:t>8</a:t>
            </a:r>
            <a:r>
              <a:rPr lang="en-GB" sz="1500" dirty="0">
                <a:latin typeface="Arial" panose="020B0604020202020204" pitchFamily="34" charset="0"/>
                <a:cs typeface="Arial" panose="020B0604020202020204" pitchFamily="34" charset="0"/>
              </a:rPr>
              <a:t>, E. Joffrin</a:t>
            </a:r>
            <a:r>
              <a:rPr lang="en-GB" sz="1500" baseline="30000" dirty="0">
                <a:latin typeface="Arial" panose="020B0604020202020204" pitchFamily="34" charset="0"/>
                <a:cs typeface="Arial" panose="020B0604020202020204" pitchFamily="34" charset="0"/>
              </a:rPr>
              <a:t>8</a:t>
            </a:r>
            <a:r>
              <a:rPr lang="en-GB" sz="1500" dirty="0">
                <a:latin typeface="Arial" panose="020B0604020202020204" pitchFamily="34" charset="0"/>
                <a:cs typeface="Arial" panose="020B0604020202020204" pitchFamily="34" charset="0"/>
              </a:rPr>
              <a:t>, K. Krieger</a:t>
            </a:r>
            <a:r>
              <a:rPr lang="en-GB" sz="1500" baseline="30000" dirty="0">
                <a:latin typeface="Arial" panose="020B0604020202020204" pitchFamily="34" charset="0"/>
                <a:cs typeface="Arial" panose="020B0604020202020204" pitchFamily="34" charset="0"/>
              </a:rPr>
              <a:t>9</a:t>
            </a:r>
            <a:r>
              <a:rPr lang="en-GB" sz="1500" dirty="0">
                <a:latin typeface="Arial" panose="020B0604020202020204" pitchFamily="34" charset="0"/>
                <a:cs typeface="Arial" panose="020B0604020202020204" pitchFamily="34" charset="0"/>
              </a:rPr>
              <a:t>, Y. Corre</a:t>
            </a:r>
            <a:r>
              <a:rPr lang="en-GB" sz="1500" baseline="30000" dirty="0">
                <a:latin typeface="Arial" panose="020B0604020202020204" pitchFamily="34" charset="0"/>
                <a:cs typeface="Arial" panose="020B0604020202020204" pitchFamily="34" charset="0"/>
              </a:rPr>
              <a:t>8</a:t>
            </a:r>
            <a:r>
              <a:rPr lang="en-GB" sz="1500" dirty="0">
                <a:latin typeface="Arial" panose="020B0604020202020204" pitchFamily="34" charset="0"/>
                <a:cs typeface="Arial" panose="020B0604020202020204" pitchFamily="34" charset="0"/>
              </a:rPr>
              <a:t>,</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A. Hakola</a:t>
            </a:r>
            <a:r>
              <a:rPr lang="en-GB" sz="1500" baseline="30000" dirty="0">
                <a:latin typeface="Arial" panose="020B0604020202020204" pitchFamily="34" charset="0"/>
                <a:cs typeface="Arial" panose="020B0604020202020204" pitchFamily="34" charset="0"/>
              </a:rPr>
              <a:t>10</a:t>
            </a:r>
            <a:r>
              <a:rPr lang="en-GB" sz="1500" dirty="0">
                <a:latin typeface="Arial" panose="020B0604020202020204" pitchFamily="34" charset="0"/>
                <a:cs typeface="Arial" panose="020B0604020202020204" pitchFamily="34" charset="0"/>
              </a:rPr>
              <a:t>, J. Likonen</a:t>
            </a:r>
            <a:r>
              <a:rPr lang="en-GB" sz="1500" baseline="30000" dirty="0">
                <a:latin typeface="Arial" panose="020B0604020202020204" pitchFamily="34" charset="0"/>
                <a:cs typeface="Arial" panose="020B0604020202020204" pitchFamily="34" charset="0"/>
              </a:rPr>
              <a:t>10</a:t>
            </a:r>
            <a:r>
              <a:rPr lang="en-GB" sz="1500" dirty="0">
                <a:latin typeface="Arial" panose="020B0604020202020204" pitchFamily="34" charset="0"/>
                <a:cs typeface="Arial" panose="020B0604020202020204" pitchFamily="34" charset="0"/>
              </a:rPr>
              <a:t>, THE EUROFUSION TOKAMAK EXPLOITATION TEAM</a:t>
            </a:r>
            <a:r>
              <a:rPr lang="en-GB" sz="1500" baseline="30000" dirty="0">
                <a:latin typeface="Arial" panose="020B0604020202020204" pitchFamily="34" charset="0"/>
                <a:cs typeface="Arial" panose="020B0604020202020204" pitchFamily="34" charset="0"/>
              </a:rPr>
              <a:t>17</a:t>
            </a:r>
            <a:r>
              <a:rPr lang="en-GB" sz="1500" dirty="0">
                <a:latin typeface="Arial" panose="020B0604020202020204" pitchFamily="34" charset="0"/>
                <a:cs typeface="Arial" panose="020B0604020202020204" pitchFamily="34" charset="0"/>
              </a:rPr>
              <a:t>, THE JET CONTRIBUTORS</a:t>
            </a:r>
            <a:r>
              <a:rPr lang="en-GB" sz="1500" baseline="30000" dirty="0">
                <a:latin typeface="Arial" panose="020B0604020202020204" pitchFamily="34" charset="0"/>
                <a:cs typeface="Arial" panose="020B0604020202020204" pitchFamily="34" charset="0"/>
              </a:rPr>
              <a:t>18</a:t>
            </a:r>
            <a:endParaRPr lang="en-GB" sz="1500" dirty="0">
              <a:latin typeface="Arial" panose="020B0604020202020204" pitchFamily="34" charset="0"/>
              <a:cs typeface="Arial" panose="020B0604020202020204" pitchFamily="34" charset="0"/>
            </a:endParaRPr>
          </a:p>
          <a:p>
            <a:pPr>
              <a:lnSpc>
                <a:spcPct val="115000"/>
              </a:lnSpc>
              <a:spcAft>
                <a:spcPts val="800"/>
              </a:spcAft>
              <a:buNone/>
            </a:pP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1</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a:t>
            </a:r>
            <a:r>
              <a:rPr lang="en-GB" sz="1200" b="0" kern="1000" dirty="0" err="1">
                <a:effectLst/>
                <a:latin typeface="Arial" panose="020B0604020202020204" pitchFamily="34" charset="0"/>
                <a:ea typeface="MS Mincho" panose="02020609040205080304" pitchFamily="49" charset="-128"/>
                <a:cs typeface="Times New Roman" panose="02020603050405020304" pitchFamily="18" charset="0"/>
              </a:rPr>
              <a:t>Forschungszentrum</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Jülich GmbH, Jülich, Germany</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2</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United Kingdom Atomic Energy Authority, Culham Campus, Abingdon, United Kingdom </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3</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Queen’s University Belfast, Belfast, Northern Ireland, UK</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de-DE"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5</a:t>
            </a:r>
            <a:r>
              <a:rPr lang="de-DE" sz="1200" b="0" kern="1000" dirty="0">
                <a:effectLst/>
                <a:latin typeface="Arial" panose="020B0604020202020204" pitchFamily="34" charset="0"/>
                <a:ea typeface="MS Mincho" panose="02020609040205080304" pitchFamily="49" charset="-128"/>
                <a:cs typeface="Times New Roman" panose="02020603050405020304" pitchFamily="18" charset="0"/>
              </a:rPr>
              <a:t> Heinrich-Heine-Universität Düsseldorf, Düsseldorf, Germany</a:t>
            </a:r>
            <a:br>
              <a:rPr lang="de-DE"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6</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a:t>
            </a:r>
            <a:r>
              <a:rPr lang="en-GB" sz="1200" b="0" kern="1000" dirty="0" err="1">
                <a:effectLst/>
                <a:latin typeface="Arial" panose="020B0604020202020204" pitchFamily="34" charset="0"/>
                <a:ea typeface="MS Mincho" panose="02020609040205080304" pitchFamily="49" charset="-128"/>
                <a:cs typeface="Times New Roman" panose="02020603050405020304" pitchFamily="18" charset="0"/>
              </a:rPr>
              <a:t>EUROfusion</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Programme Management Unit, </a:t>
            </a:r>
            <a:r>
              <a:rPr lang="en-GB" sz="1200" b="0" kern="1000" dirty="0" err="1">
                <a:effectLst/>
                <a:latin typeface="Arial" panose="020B0604020202020204" pitchFamily="34" charset="0"/>
                <a:ea typeface="MS Mincho" panose="02020609040205080304" pitchFamily="49" charset="-128"/>
                <a:cs typeface="Times New Roman" panose="02020603050405020304" pitchFamily="18" charset="0"/>
              </a:rPr>
              <a:t>Garching</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Germany</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7</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Instituto de Plasmas e </a:t>
            </a:r>
            <a:r>
              <a:rPr lang="en-GB" sz="1200" b="0" kern="1000" dirty="0" err="1">
                <a:effectLst/>
                <a:latin typeface="Arial" panose="020B0604020202020204" pitchFamily="34" charset="0"/>
                <a:ea typeface="MS Mincho" panose="02020609040205080304" pitchFamily="49" charset="-128"/>
                <a:cs typeface="Times New Roman" panose="02020603050405020304" pitchFamily="18" charset="0"/>
              </a:rPr>
              <a:t>Fusão</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Nuclear, Instituto Superior Técnico, </a:t>
            </a:r>
            <a:r>
              <a:rPr lang="en-GB" sz="1200" b="0" kern="1000" dirty="0" err="1">
                <a:effectLst/>
                <a:latin typeface="Arial" panose="020B0604020202020204" pitchFamily="34" charset="0"/>
                <a:ea typeface="MS Mincho" panose="02020609040205080304" pitchFamily="49" charset="-128"/>
                <a:cs typeface="Times New Roman" panose="02020603050405020304" pitchFamily="18" charset="0"/>
              </a:rPr>
              <a:t>Universidade</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de Lisboa, Portugal</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8</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CEA, Institute for Research on Fusion by Magnetic confinement, St-Paul-lez-Durance, France </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de-DE"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9</a:t>
            </a:r>
            <a:r>
              <a:rPr lang="de-DE" sz="1200" b="0" kern="1000" dirty="0">
                <a:effectLst/>
                <a:latin typeface="Arial" panose="020B0604020202020204" pitchFamily="34" charset="0"/>
                <a:ea typeface="MS Mincho" panose="02020609040205080304" pitchFamily="49" charset="-128"/>
                <a:cs typeface="Times New Roman" panose="02020603050405020304" pitchFamily="18" charset="0"/>
              </a:rPr>
              <a:t> Max–Planck-Institut für Plasmaphysik, Garching, Germany</a:t>
            </a:r>
            <a:br>
              <a:rPr lang="de-DE"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kern="1000" baseline="30000" dirty="0">
                <a:effectLst/>
                <a:latin typeface="Arial" panose="020B0604020202020204" pitchFamily="34" charset="0"/>
                <a:ea typeface="MS Mincho" panose="02020609040205080304" pitchFamily="49" charset="-128"/>
                <a:cs typeface="Times New Roman" panose="02020603050405020304" pitchFamily="18" charset="0"/>
              </a:rPr>
              <a:t>10</a:t>
            </a:r>
            <a: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t> VTT Technical Research Centre of Finland Ltd, Espoo, Finland</a:t>
            </a:r>
            <a:br>
              <a:rPr lang="en-GB" sz="1200" b="0" kern="1000" dirty="0">
                <a:effectLst/>
                <a:latin typeface="Arial" panose="020B0604020202020204" pitchFamily="34" charset="0"/>
                <a:ea typeface="MS Mincho" panose="02020609040205080304" pitchFamily="49" charset="-128"/>
                <a:cs typeface="Times New Roman" panose="02020603050405020304" pitchFamily="18" charset="0"/>
              </a:rPr>
            </a:br>
            <a:r>
              <a:rPr lang="en-GB" sz="1200" b="0" baseline="30000" dirty="0">
                <a:latin typeface="Arial" panose="020B0604020202020204" pitchFamily="34" charset="0"/>
                <a:cs typeface="Arial" panose="020B0604020202020204" pitchFamily="34" charset="0"/>
              </a:rPr>
              <a:t>17 </a:t>
            </a:r>
            <a:r>
              <a:rPr lang="en-GB" sz="1200" b="0" dirty="0">
                <a:latin typeface="Arial" panose="020B0604020202020204" pitchFamily="34" charset="0"/>
                <a:cs typeface="Arial" panose="020B0604020202020204" pitchFamily="34" charset="0"/>
              </a:rPr>
              <a:t>See the author list of </a:t>
            </a:r>
            <a:r>
              <a:rPr lang="en-US" sz="1200" b="0" dirty="0">
                <a:latin typeface="Arial" panose="020B0604020202020204" pitchFamily="34" charset="0"/>
                <a:cs typeface="Arial" panose="020B0604020202020204" pitchFamily="34" charset="0"/>
              </a:rPr>
              <a:t>E. </a:t>
            </a:r>
            <a:r>
              <a:rPr lang="en-US" sz="1200" b="0" dirty="0" err="1">
                <a:latin typeface="Arial" panose="020B0604020202020204" pitchFamily="34" charset="0"/>
                <a:cs typeface="Arial" panose="020B0604020202020204" pitchFamily="34" charset="0"/>
              </a:rPr>
              <a:t>Joffrin</a:t>
            </a:r>
            <a:r>
              <a:rPr lang="en-US" sz="1200" b="0" dirty="0">
                <a:latin typeface="Arial" panose="020B0604020202020204" pitchFamily="34" charset="0"/>
                <a:cs typeface="Arial" panose="020B0604020202020204" pitchFamily="34" charset="0"/>
              </a:rPr>
              <a:t> et al., Nuclear Fusion 64 (2024) 112019 , doi:10.1088/1741-4326/ad2be4</a:t>
            </a:r>
            <a:br>
              <a:rPr lang="en-GB" sz="1200" b="0" dirty="0">
                <a:latin typeface="Arial" panose="020B0604020202020204" pitchFamily="34" charset="0"/>
                <a:cs typeface="Arial" panose="020B0604020202020204" pitchFamily="34" charset="0"/>
              </a:rPr>
            </a:br>
            <a:r>
              <a:rPr lang="en-GB" sz="1200" b="0" baseline="30000" dirty="0">
                <a:latin typeface="Arial" panose="020B0604020202020204" pitchFamily="34" charset="0"/>
                <a:cs typeface="Arial" panose="020B0604020202020204" pitchFamily="34" charset="0"/>
              </a:rPr>
              <a:t>18 </a:t>
            </a:r>
            <a:r>
              <a:rPr lang="en-GB" sz="1200" b="0" dirty="0">
                <a:latin typeface="Arial" panose="020B0604020202020204" pitchFamily="34" charset="0"/>
                <a:cs typeface="Arial" panose="020B0604020202020204" pitchFamily="34" charset="0"/>
              </a:rPr>
              <a:t>See the author list of </a:t>
            </a:r>
            <a:r>
              <a:rPr lang="it-IT" sz="1200" b="0" dirty="0">
                <a:latin typeface="Arial" panose="020B0604020202020204" pitchFamily="34" charset="0"/>
                <a:cs typeface="Arial" panose="020B0604020202020204" pitchFamily="34" charset="0"/>
              </a:rPr>
              <a:t>C.F. Maggi et al., </a:t>
            </a:r>
            <a:r>
              <a:rPr lang="it-IT" sz="1200" b="0" dirty="0" err="1">
                <a:latin typeface="Arial" panose="020B0604020202020204" pitchFamily="34" charset="0"/>
                <a:cs typeface="Arial" panose="020B0604020202020204" pitchFamily="34" charset="0"/>
              </a:rPr>
              <a:t>Nuclear</a:t>
            </a:r>
            <a:r>
              <a:rPr lang="it-IT" sz="1200" b="0" dirty="0">
                <a:latin typeface="Arial" panose="020B0604020202020204" pitchFamily="34" charset="0"/>
                <a:cs typeface="Arial" panose="020B0604020202020204" pitchFamily="34" charset="0"/>
              </a:rPr>
              <a:t> Fusion 64 (2024) 112012, doi:10.1088/1741-4326/ad3e16</a:t>
            </a:r>
            <a:br>
              <a:rPr lang="en-GB" sz="1200" b="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 *Email: </a:t>
            </a:r>
            <a:r>
              <a:rPr lang="en-GB" sz="1500" u="sng" dirty="0">
                <a:latin typeface="Arial" panose="020B0604020202020204" pitchFamily="34" charset="0"/>
                <a:cs typeface="Arial" panose="020B0604020202020204" pitchFamily="34" charset="0"/>
                <a:hlinkClick r:id="rId2"/>
              </a:rPr>
              <a:t>m.zlobinski@fz-juelich.de</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829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4E8B-6029-EC5C-86B9-07B1F1FE83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91E6CE-4042-4B44-4C9E-7B9A120D61A3}"/>
              </a:ext>
            </a:extLst>
          </p:cNvPr>
          <p:cNvSpPr>
            <a:spLocks noGrp="1"/>
          </p:cNvSpPr>
          <p:nvPr>
            <p:ph type="title"/>
          </p:nvPr>
        </p:nvSpPr>
        <p:spPr>
          <a:xfrm>
            <a:off x="983432" y="192515"/>
            <a:ext cx="10526162" cy="457200"/>
          </a:xfrm>
        </p:spPr>
        <p:txBody>
          <a:bodyPr/>
          <a:lstStyle/>
          <a:p>
            <a:r>
              <a:rPr lang="en-GB" dirty="0"/>
              <a:t>Open Issue 3: calibration factors for mass 5 and 6 </a:t>
            </a:r>
          </a:p>
        </p:txBody>
      </p:sp>
      <p:sp>
        <p:nvSpPr>
          <p:cNvPr id="126" name="Slide Number Placeholder 8">
            <a:extLst>
              <a:ext uri="{FF2B5EF4-FFF2-40B4-BE49-F238E27FC236}">
                <a16:creationId xmlns:a16="http://schemas.microsoft.com/office/drawing/2014/main" id="{BF7CA188-B1CF-9257-2ED4-0B9BEB911B08}"/>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20</a:t>
            </a:fld>
            <a:endParaRPr lang="en-GB" dirty="0">
              <a:solidFill>
                <a:prstClr val="white"/>
              </a:solidFill>
            </a:endParaRPr>
          </a:p>
        </p:txBody>
      </p:sp>
      <p:sp>
        <p:nvSpPr>
          <p:cNvPr id="7" name="Inhaltsplatzhalter 2">
            <a:extLst>
              <a:ext uri="{FF2B5EF4-FFF2-40B4-BE49-F238E27FC236}">
                <a16:creationId xmlns:a16="http://schemas.microsoft.com/office/drawing/2014/main" id="{1B2EBB59-A11E-1826-EAD1-77BC6AA69164}"/>
              </a:ext>
            </a:extLst>
          </p:cNvPr>
          <p:cNvSpPr txBox="1">
            <a:spLocks/>
          </p:cNvSpPr>
          <p:nvPr/>
        </p:nvSpPr>
        <p:spPr>
          <a:xfrm>
            <a:off x="893303" y="603230"/>
            <a:ext cx="8140703" cy="508086"/>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latin typeface="Arial" panose="020B0604020202020204" pitchFamily="34" charset="0"/>
                <a:cs typeface="Arial" panose="020B0604020202020204" pitchFamily="34" charset="0"/>
              </a:rPr>
              <a:t>Deduction of calibration factor for mass 5 and 6 from mass 2 and 4</a:t>
            </a: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4A1CE450-17BC-9023-3F4F-4387B3F61EC5}"/>
              </a:ext>
            </a:extLst>
          </p:cNvPr>
          <p:cNvPicPr>
            <a:picLocks noChangeAspect="1"/>
          </p:cNvPicPr>
          <p:nvPr/>
        </p:nvPicPr>
        <p:blipFill>
          <a:blip r:embed="rId2"/>
          <a:stretch>
            <a:fillRect/>
          </a:stretch>
        </p:blipFill>
        <p:spPr>
          <a:xfrm>
            <a:off x="529993" y="1207776"/>
            <a:ext cx="6297386" cy="3578380"/>
          </a:xfrm>
          <a:prstGeom prst="rect">
            <a:avLst/>
          </a:prstGeom>
        </p:spPr>
      </p:pic>
      <p:sp>
        <p:nvSpPr>
          <p:cNvPr id="8" name="TextBox 2">
            <a:extLst>
              <a:ext uri="{FF2B5EF4-FFF2-40B4-BE49-F238E27FC236}">
                <a16:creationId xmlns:a16="http://schemas.microsoft.com/office/drawing/2014/main" id="{714A8EB0-B1D8-8DE3-4E80-30E486C998AD}"/>
              </a:ext>
            </a:extLst>
          </p:cNvPr>
          <p:cNvSpPr txBox="1"/>
          <p:nvPr/>
        </p:nvSpPr>
        <p:spPr>
          <a:xfrm>
            <a:off x="264522" y="5325749"/>
            <a:ext cx="6096000" cy="1200329"/>
          </a:xfrm>
          <a:prstGeom prst="rect">
            <a:avLst/>
          </a:prstGeom>
          <a:noFill/>
        </p:spPr>
        <p:txBody>
          <a:bodyPr wrap="square">
            <a:spAutoFit/>
          </a:bodyPr>
          <a:lstStyle/>
          <a:p>
            <a:r>
              <a:rPr lang="en-IT" dirty="0"/>
              <a:t>Mass	Ks RGA3 (A/mbar*L)	Ks RGA7 (A/mbar*L)</a:t>
            </a:r>
          </a:p>
          <a:p>
            <a:r>
              <a:rPr lang="en-IT" dirty="0"/>
              <a:t>2	5.255419e-8	                 1.368379e-8</a:t>
            </a:r>
          </a:p>
          <a:p>
            <a:r>
              <a:rPr lang="en-IT" dirty="0"/>
              <a:t>4	7.968536e-9	                  2.292932e-9</a:t>
            </a:r>
          </a:p>
          <a:p>
            <a:r>
              <a:rPr lang="en-IT" dirty="0"/>
              <a:t>6	9.305809e-9	                  5.266764e-9</a:t>
            </a:r>
          </a:p>
        </p:txBody>
      </p:sp>
      <p:sp>
        <p:nvSpPr>
          <p:cNvPr id="9" name="TextBox 1">
            <a:extLst>
              <a:ext uri="{FF2B5EF4-FFF2-40B4-BE49-F238E27FC236}">
                <a16:creationId xmlns:a16="http://schemas.microsoft.com/office/drawing/2014/main" id="{6DCE24D6-EC04-A6BC-E4EA-F089B9E8513D}"/>
              </a:ext>
            </a:extLst>
          </p:cNvPr>
          <p:cNvSpPr txBox="1"/>
          <p:nvPr/>
        </p:nvSpPr>
        <p:spPr>
          <a:xfrm>
            <a:off x="-2800839" y="4780814"/>
            <a:ext cx="11996056" cy="584775"/>
          </a:xfrm>
          <a:prstGeom prst="rect">
            <a:avLst/>
          </a:prstGeom>
          <a:noFill/>
        </p:spPr>
        <p:txBody>
          <a:bodyPr wrap="square" rtlCol="0">
            <a:spAutoFit/>
          </a:bodyPr>
          <a:lstStyle/>
          <a:p>
            <a:pPr algn="ctr"/>
            <a:r>
              <a:rPr lang="en-GB" sz="1600" dirty="0">
                <a:effectLst/>
                <a:latin typeface="Arial" panose="020B0604020202020204" pitchFamily="34" charset="0"/>
                <a:cs typeface="Arial" panose="020B0604020202020204" pitchFamily="34" charset="0"/>
              </a:rPr>
              <a:t>Ks RGA sensitivities #104589 H</a:t>
            </a:r>
            <a:r>
              <a:rPr lang="en-GB" sz="1600" baseline="-25000" dirty="0">
                <a:effectLst/>
                <a:latin typeface="Arial" panose="020B0604020202020204" pitchFamily="34" charset="0"/>
                <a:cs typeface="Arial" panose="020B0604020202020204" pitchFamily="34" charset="0"/>
              </a:rPr>
              <a:t>2</a:t>
            </a:r>
            <a:r>
              <a:rPr lang="en-GB" sz="1600" dirty="0">
                <a:effectLst/>
                <a:latin typeface="Arial" panose="020B0604020202020204" pitchFamily="34" charset="0"/>
                <a:cs typeface="Arial" panose="020B0604020202020204" pitchFamily="34" charset="0"/>
              </a:rPr>
              <a:t>, D</a:t>
            </a:r>
            <a:r>
              <a:rPr lang="en-GB" sz="1600" baseline="-25000" dirty="0">
                <a:effectLst/>
                <a:latin typeface="Arial" panose="020B0604020202020204" pitchFamily="34" charset="0"/>
                <a:cs typeface="Arial" panose="020B0604020202020204" pitchFamily="34" charset="0"/>
              </a:rPr>
              <a:t>2</a:t>
            </a:r>
            <a:r>
              <a:rPr lang="en-GB" sz="1600" dirty="0">
                <a:effectLst/>
                <a:latin typeface="Arial" panose="020B0604020202020204" pitchFamily="34" charset="0"/>
                <a:cs typeface="Arial" panose="020B0604020202020204" pitchFamily="34" charset="0"/>
              </a:rPr>
              <a:t>, T</a:t>
            </a:r>
            <a:r>
              <a:rPr lang="en-GB" sz="1600" baseline="-25000" dirty="0">
                <a:effectLst/>
                <a:latin typeface="Arial" panose="020B0604020202020204" pitchFamily="34" charset="0"/>
                <a:cs typeface="Arial" panose="020B0604020202020204" pitchFamily="34" charset="0"/>
              </a:rPr>
              <a:t>2</a:t>
            </a:r>
            <a:r>
              <a:rPr lang="en-GB" sz="1600" dirty="0">
                <a:effectLst/>
                <a:latin typeface="Arial" panose="020B0604020202020204" pitchFamily="34" charset="0"/>
                <a:cs typeface="Arial" panose="020B0604020202020204" pitchFamily="34" charset="0"/>
              </a:rPr>
              <a:t> injections        </a:t>
            </a:r>
          </a:p>
          <a:p>
            <a:pPr algn="ctr"/>
            <a:r>
              <a:rPr lang="en-GB" sz="1600" dirty="0">
                <a:effectLst/>
                <a:latin typeface="Arial" panose="020B0604020202020204" pitchFamily="34" charset="0"/>
                <a:cs typeface="Arial" panose="020B0604020202020204" pitchFamily="34" charset="0"/>
              </a:rPr>
              <a:t>Jump in current method Ks (A/mbar*L)</a:t>
            </a:r>
            <a:endParaRPr lang="en-IT" sz="1600" dirty="0">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70502280-1D7A-9F80-CB73-B915BCF25756}"/>
              </a:ext>
            </a:extLst>
          </p:cNvPr>
          <p:cNvPicPr>
            <a:picLocks noChangeAspect="1"/>
          </p:cNvPicPr>
          <p:nvPr/>
        </p:nvPicPr>
        <p:blipFill>
          <a:blip r:embed="rId3"/>
          <a:stretch>
            <a:fillRect/>
          </a:stretch>
        </p:blipFill>
        <p:spPr>
          <a:xfrm>
            <a:off x="7496234" y="1747254"/>
            <a:ext cx="4321347" cy="2705665"/>
          </a:xfrm>
          <a:prstGeom prst="rect">
            <a:avLst/>
          </a:prstGeom>
        </p:spPr>
      </p:pic>
      <p:sp>
        <p:nvSpPr>
          <p:cNvPr id="15" name="TextBox 2">
            <a:extLst>
              <a:ext uri="{FF2B5EF4-FFF2-40B4-BE49-F238E27FC236}">
                <a16:creationId xmlns:a16="http://schemas.microsoft.com/office/drawing/2014/main" id="{9F6870EE-D648-AF94-F0E6-279BF98EC00C}"/>
              </a:ext>
            </a:extLst>
          </p:cNvPr>
          <p:cNvSpPr txBox="1"/>
          <p:nvPr/>
        </p:nvSpPr>
        <p:spPr>
          <a:xfrm>
            <a:off x="1614511" y="859344"/>
            <a:ext cx="4605931" cy="369332"/>
          </a:xfrm>
          <a:prstGeom prst="rect">
            <a:avLst/>
          </a:prstGeom>
          <a:noFill/>
        </p:spPr>
        <p:txBody>
          <a:bodyPr wrap="square">
            <a:spAutoFit/>
          </a:bodyPr>
          <a:lstStyle/>
          <a:p>
            <a:r>
              <a:rPr lang="de-DE" b="1" dirty="0" err="1"/>
              <a:t>Measured</a:t>
            </a:r>
            <a:r>
              <a:rPr lang="de-DE" b="1" dirty="0"/>
              <a:t> QMS </a:t>
            </a:r>
            <a:r>
              <a:rPr lang="de-DE" b="1" dirty="0" err="1"/>
              <a:t>calibration</a:t>
            </a:r>
            <a:r>
              <a:rPr lang="de-DE" b="1" dirty="0"/>
              <a:t> </a:t>
            </a:r>
            <a:r>
              <a:rPr lang="de-DE" b="1" dirty="0" err="1"/>
              <a:t>factors</a:t>
            </a:r>
            <a:endParaRPr lang="en-IT" b="1" dirty="0"/>
          </a:p>
        </p:txBody>
      </p:sp>
      <p:sp>
        <p:nvSpPr>
          <p:cNvPr id="16" name="TextBox 2">
            <a:extLst>
              <a:ext uri="{FF2B5EF4-FFF2-40B4-BE49-F238E27FC236}">
                <a16:creationId xmlns:a16="http://schemas.microsoft.com/office/drawing/2014/main" id="{B3F7D053-BA9C-322A-0E4E-11F042CBC440}"/>
              </a:ext>
            </a:extLst>
          </p:cNvPr>
          <p:cNvSpPr txBox="1"/>
          <p:nvPr/>
        </p:nvSpPr>
        <p:spPr>
          <a:xfrm>
            <a:off x="6657540" y="5228472"/>
            <a:ext cx="6096000" cy="646331"/>
          </a:xfrm>
          <a:prstGeom prst="rect">
            <a:avLst/>
          </a:prstGeom>
          <a:noFill/>
        </p:spPr>
        <p:txBody>
          <a:bodyPr wrap="square">
            <a:spAutoFit/>
          </a:bodyPr>
          <a:lstStyle/>
          <a:p>
            <a:r>
              <a:rPr lang="it-IT" dirty="0"/>
              <a:t>(G. </a:t>
            </a:r>
            <a:r>
              <a:rPr lang="it-IT" dirty="0" err="1"/>
              <a:t>Gervasini</a:t>
            </a:r>
            <a:r>
              <a:rPr lang="it-IT" dirty="0"/>
              <a:t> et al 2024 Nucl.Fusion64 126003) </a:t>
            </a:r>
          </a:p>
          <a:p>
            <a:r>
              <a:rPr lang="de-DE" dirty="0" err="1"/>
              <a:t>Courtsey</a:t>
            </a:r>
            <a:r>
              <a:rPr lang="de-DE" dirty="0"/>
              <a:t> </a:t>
            </a:r>
            <a:r>
              <a:rPr lang="de-DE" dirty="0" err="1"/>
              <a:t>by</a:t>
            </a:r>
            <a:r>
              <a:rPr lang="de-DE" dirty="0"/>
              <a:t> D. </a:t>
            </a:r>
            <a:r>
              <a:rPr lang="de-DE" dirty="0" err="1"/>
              <a:t>Matveev</a:t>
            </a:r>
            <a:r>
              <a:rPr lang="de-DE" dirty="0"/>
              <a:t> </a:t>
            </a:r>
            <a:endParaRPr lang="en-IT" dirty="0"/>
          </a:p>
        </p:txBody>
      </p:sp>
      <p:sp>
        <p:nvSpPr>
          <p:cNvPr id="17" name="Gewitterblitz 16">
            <a:extLst>
              <a:ext uri="{FF2B5EF4-FFF2-40B4-BE49-F238E27FC236}">
                <a16:creationId xmlns:a16="http://schemas.microsoft.com/office/drawing/2014/main" id="{07D7A208-5D8B-8198-1233-89E99F974C99}"/>
              </a:ext>
            </a:extLst>
          </p:cNvPr>
          <p:cNvSpPr/>
          <p:nvPr/>
        </p:nvSpPr>
        <p:spPr>
          <a:xfrm rot="1292927">
            <a:off x="3808904" y="2479158"/>
            <a:ext cx="1381467" cy="1532771"/>
          </a:xfrm>
          <a:prstGeom prst="lightningBol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Box 2">
            <a:extLst>
              <a:ext uri="{FF2B5EF4-FFF2-40B4-BE49-F238E27FC236}">
                <a16:creationId xmlns:a16="http://schemas.microsoft.com/office/drawing/2014/main" id="{DD3007A3-4A4B-B6A7-5BB1-E042E06F1062}"/>
              </a:ext>
            </a:extLst>
          </p:cNvPr>
          <p:cNvSpPr txBox="1"/>
          <p:nvPr/>
        </p:nvSpPr>
        <p:spPr>
          <a:xfrm>
            <a:off x="8670494" y="859344"/>
            <a:ext cx="4605931" cy="369332"/>
          </a:xfrm>
          <a:prstGeom prst="rect">
            <a:avLst/>
          </a:prstGeom>
          <a:noFill/>
        </p:spPr>
        <p:txBody>
          <a:bodyPr wrap="square">
            <a:spAutoFit/>
          </a:bodyPr>
          <a:lstStyle/>
          <a:p>
            <a:r>
              <a:rPr lang="de-DE" b="1" dirty="0" err="1"/>
              <a:t>Expected</a:t>
            </a:r>
            <a:r>
              <a:rPr lang="de-DE" b="1" dirty="0"/>
              <a:t> </a:t>
            </a:r>
            <a:r>
              <a:rPr lang="de-DE" b="1" dirty="0" err="1"/>
              <a:t>from</a:t>
            </a:r>
            <a:r>
              <a:rPr lang="de-DE" b="1" dirty="0"/>
              <a:t> </a:t>
            </a:r>
            <a:r>
              <a:rPr lang="de-DE" b="1" dirty="0" err="1"/>
              <a:t>theory</a:t>
            </a:r>
            <a:endParaRPr lang="en-IT" b="1" dirty="0"/>
          </a:p>
        </p:txBody>
      </p:sp>
    </p:spTree>
    <p:extLst>
      <p:ext uri="{BB962C8B-B14F-4D97-AF65-F5344CB8AC3E}">
        <p14:creationId xmlns:p14="http://schemas.microsoft.com/office/powerpoint/2010/main" val="355124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EC21-2D08-3368-0A2D-EE35466756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CE9645-7333-3601-373A-95D43010C3F0}"/>
              </a:ext>
            </a:extLst>
          </p:cNvPr>
          <p:cNvSpPr>
            <a:spLocks noGrp="1"/>
          </p:cNvSpPr>
          <p:nvPr>
            <p:ph type="title"/>
          </p:nvPr>
        </p:nvSpPr>
        <p:spPr/>
        <p:txBody>
          <a:bodyPr/>
          <a:lstStyle/>
          <a:p>
            <a:r>
              <a:rPr lang="de-DE" dirty="0"/>
              <a:t>Open </a:t>
            </a:r>
            <a:r>
              <a:rPr lang="de-DE" dirty="0" err="1"/>
              <a:t>Issue</a:t>
            </a:r>
            <a:r>
              <a:rPr lang="de-DE" dirty="0"/>
              <a:t> 4: </a:t>
            </a:r>
            <a:r>
              <a:rPr lang="et-EE" dirty="0"/>
              <a:t>QMS Calibration</a:t>
            </a:r>
            <a:r>
              <a:rPr lang="de-DE" dirty="0"/>
              <a:t> </a:t>
            </a:r>
            <a:r>
              <a:rPr lang="de-DE" dirty="0" err="1"/>
              <a:t>Factor</a:t>
            </a:r>
            <a:r>
              <a:rPr lang="de-DE" dirty="0"/>
              <a:t> Variation</a:t>
            </a:r>
            <a:endParaRPr lang="et-EE" dirty="0"/>
          </a:p>
        </p:txBody>
      </p:sp>
      <p:sp>
        <p:nvSpPr>
          <p:cNvPr id="24" name="Slide Number Placeholder 8">
            <a:extLst>
              <a:ext uri="{FF2B5EF4-FFF2-40B4-BE49-F238E27FC236}">
                <a16:creationId xmlns:a16="http://schemas.microsoft.com/office/drawing/2014/main" id="{27B91616-31D6-9FEF-93AD-34C816D95D0A}"/>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21</a:t>
            </a:fld>
            <a:endParaRPr lang="en-GB" dirty="0">
              <a:solidFill>
                <a:prstClr val="white"/>
              </a:solidFill>
            </a:endParaRPr>
          </a:p>
        </p:txBody>
      </p:sp>
      <p:sp>
        <p:nvSpPr>
          <p:cNvPr id="3" name="Inhaltsplatzhalter 2">
            <a:extLst>
              <a:ext uri="{FF2B5EF4-FFF2-40B4-BE49-F238E27FC236}">
                <a16:creationId xmlns:a16="http://schemas.microsoft.com/office/drawing/2014/main" id="{C6399DC7-6B67-DC62-3AF6-BC72C14F5E55}"/>
              </a:ext>
            </a:extLst>
          </p:cNvPr>
          <p:cNvSpPr txBox="1">
            <a:spLocks/>
          </p:cNvSpPr>
          <p:nvPr/>
        </p:nvSpPr>
        <p:spPr>
          <a:xfrm>
            <a:off x="5337810" y="2362200"/>
            <a:ext cx="6816090" cy="404966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Open:</a:t>
            </a:r>
            <a:br>
              <a:rPr lang="en-GB" sz="1881" b="1" dirty="0"/>
            </a:br>
            <a:endParaRPr lang="en-GB" sz="1881" b="1" dirty="0"/>
          </a:p>
          <a:p>
            <a:pPr marL="0" indent="0">
              <a:buFont typeface="Arial" panose="020B0604020202020204" pitchFamily="34" charset="0"/>
              <a:buNone/>
            </a:pPr>
            <a:r>
              <a:rPr lang="en-GB" sz="1881" b="1" dirty="0"/>
              <a:t>Do we need to systematically understand the different calibration factors on different days?</a:t>
            </a:r>
          </a:p>
          <a:p>
            <a:pPr marL="0" indent="0">
              <a:buFont typeface="Arial" panose="020B0604020202020204" pitchFamily="34" charset="0"/>
              <a:buNone/>
            </a:pPr>
            <a:r>
              <a:rPr lang="en-GB" sz="1881" b="1" dirty="0"/>
              <a:t>Or</a:t>
            </a:r>
          </a:p>
          <a:p>
            <a:pPr marL="0" indent="0">
              <a:buFont typeface="Arial" panose="020B0604020202020204" pitchFamily="34" charset="0"/>
              <a:buNone/>
            </a:pPr>
            <a:r>
              <a:rPr lang="en-GB" sz="1881" b="1" dirty="0"/>
              <a:t>Sufficient to use calibration factor of the same day as LID-QMS?</a:t>
            </a:r>
          </a:p>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=&gt; Maybe use first shot of each day (which was often in the same area) to find whether this is a variation only in calibration or also in LID-QMS.</a:t>
            </a:r>
            <a:endParaRPr lang="en-GB" sz="1881" dirty="0"/>
          </a:p>
        </p:txBody>
      </p:sp>
      <p:pic>
        <p:nvPicPr>
          <p:cNvPr id="9" name="Grafik 8">
            <a:extLst>
              <a:ext uri="{FF2B5EF4-FFF2-40B4-BE49-F238E27FC236}">
                <a16:creationId xmlns:a16="http://schemas.microsoft.com/office/drawing/2014/main" id="{E011D2BC-1D5A-1547-D09B-484399753DA8}"/>
              </a:ext>
            </a:extLst>
          </p:cNvPr>
          <p:cNvPicPr>
            <a:picLocks noChangeAspect="1"/>
          </p:cNvPicPr>
          <p:nvPr/>
        </p:nvPicPr>
        <p:blipFill>
          <a:blip r:embed="rId2"/>
          <a:srcRect l="47500" t="21277" r="9688" b="21666"/>
          <a:stretch/>
        </p:blipFill>
        <p:spPr>
          <a:xfrm>
            <a:off x="457190" y="2335530"/>
            <a:ext cx="4697730" cy="3912870"/>
          </a:xfrm>
          <a:prstGeom prst="rect">
            <a:avLst/>
          </a:prstGeom>
        </p:spPr>
      </p:pic>
      <p:sp>
        <p:nvSpPr>
          <p:cNvPr id="10" name="Inhaltsplatzhalter 2">
            <a:extLst>
              <a:ext uri="{FF2B5EF4-FFF2-40B4-BE49-F238E27FC236}">
                <a16:creationId xmlns:a16="http://schemas.microsoft.com/office/drawing/2014/main" id="{A19A720B-191D-762B-FAD5-ABE11A021A20}"/>
              </a:ext>
            </a:extLst>
          </p:cNvPr>
          <p:cNvSpPr txBox="1">
            <a:spLocks/>
          </p:cNvSpPr>
          <p:nvPr/>
        </p:nvSpPr>
        <p:spPr>
          <a:xfrm>
            <a:off x="207466" y="446136"/>
            <a:ext cx="11742420" cy="2076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b="1" dirty="0"/>
          </a:p>
          <a:p>
            <a:pPr marL="0" indent="0">
              <a:buFont typeface="Arial" panose="020B0604020202020204" pitchFamily="34" charset="0"/>
              <a:buNone/>
            </a:pPr>
            <a:r>
              <a:rPr lang="en-GB" sz="1881" b="1" dirty="0"/>
              <a:t>Several reasons for variation identified:</a:t>
            </a:r>
          </a:p>
          <a:p>
            <a:pPr>
              <a:buFontTx/>
              <a:buChar char="-"/>
            </a:pPr>
            <a:r>
              <a:rPr lang="en-GB" sz="1881" b="1" dirty="0"/>
              <a:t>RGA settings change (understood)</a:t>
            </a:r>
          </a:p>
          <a:p>
            <a:pPr>
              <a:buFontTx/>
              <a:buChar char="-"/>
            </a:pPr>
            <a:r>
              <a:rPr lang="en-GB" sz="1881" b="1" dirty="0"/>
              <a:t>JET pumping change (could be compensated with dynamic method?) </a:t>
            </a:r>
          </a:p>
          <a:p>
            <a:pPr>
              <a:buFontTx/>
              <a:buChar char="-"/>
            </a:pPr>
            <a:r>
              <a:rPr lang="en-GB" sz="1881" b="1" dirty="0"/>
              <a:t>Background pressure change (reason: non-linearity of QMS? But within each day gas puffs show good linearity) </a:t>
            </a:r>
            <a:endParaRPr lang="en-GB" sz="1881" dirty="0"/>
          </a:p>
        </p:txBody>
      </p:sp>
      <p:sp>
        <p:nvSpPr>
          <p:cNvPr id="7" name="Inhaltsplatzhalter 2">
            <a:extLst>
              <a:ext uri="{FF2B5EF4-FFF2-40B4-BE49-F238E27FC236}">
                <a16:creationId xmlns:a16="http://schemas.microsoft.com/office/drawing/2014/main" id="{E22D1C25-B30A-A938-75EE-20F127D114B5}"/>
              </a:ext>
            </a:extLst>
          </p:cNvPr>
          <p:cNvSpPr txBox="1">
            <a:spLocks/>
          </p:cNvSpPr>
          <p:nvPr/>
        </p:nvSpPr>
        <p:spPr>
          <a:xfrm>
            <a:off x="411480" y="6146195"/>
            <a:ext cx="11742420" cy="2076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400" dirty="0"/>
              <a:t>Ref: </a:t>
            </a:r>
            <a:r>
              <a:rPr lang="en-GB" sz="1400" dirty="0" err="1"/>
              <a:t>Laguardia</a:t>
            </a:r>
            <a:r>
              <a:rPr lang="en-GB" sz="1400" dirty="0"/>
              <a:t> et al,  PSI2024</a:t>
            </a:r>
          </a:p>
        </p:txBody>
      </p:sp>
    </p:spTree>
    <p:extLst>
      <p:ext uri="{BB962C8B-B14F-4D97-AF65-F5344CB8AC3E}">
        <p14:creationId xmlns:p14="http://schemas.microsoft.com/office/powerpoint/2010/main" val="43728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a:xfrm>
            <a:off x="983432" y="192515"/>
            <a:ext cx="10526162" cy="457200"/>
          </a:xfrm>
        </p:spPr>
        <p:txBody>
          <a:bodyPr/>
          <a:lstStyle/>
          <a:p>
            <a:r>
              <a:rPr lang="en-GB" dirty="0"/>
              <a:t>in situ Measurements with LID-QMS at JET inner upper divertor</a:t>
            </a:r>
          </a:p>
        </p:txBody>
      </p:sp>
      <p:sp>
        <p:nvSpPr>
          <p:cNvPr id="126"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22</a:t>
            </a:fld>
            <a:endParaRPr lang="en-GB" dirty="0">
              <a:solidFill>
                <a:prstClr val="white"/>
              </a:solidFill>
            </a:endParaRPr>
          </a:p>
        </p:txBody>
      </p:sp>
      <p:grpSp>
        <p:nvGrpSpPr>
          <p:cNvPr id="6" name="Group 30"/>
          <p:cNvGrpSpPr/>
          <p:nvPr/>
        </p:nvGrpSpPr>
        <p:grpSpPr bwMode="auto">
          <a:xfrm rot="322030">
            <a:off x="1382198" y="1020025"/>
            <a:ext cx="9709022" cy="5697954"/>
            <a:chOff x="261701" y="137832"/>
            <a:chExt cx="10787802" cy="6331060"/>
          </a:xfrm>
        </p:grpSpPr>
        <p:pic>
          <p:nvPicPr>
            <p:cNvPr id="7" name="Picture 9"/>
            <p:cNvPicPr>
              <a:picLocks noChangeAspect="1"/>
            </p:cNvPicPr>
            <p:nvPr/>
          </p:nvPicPr>
          <p:blipFill>
            <a:blip r:embed="rId2"/>
            <a:srcRect l="34533" t="20434" r="21521"/>
            <a:stretch/>
          </p:blipFill>
          <p:spPr bwMode="auto">
            <a:xfrm>
              <a:off x="261701" y="883595"/>
              <a:ext cx="2839954" cy="5585297"/>
            </a:xfrm>
            <a:prstGeom prst="rect">
              <a:avLst/>
            </a:prstGeom>
          </p:spPr>
        </p:pic>
        <p:pic>
          <p:nvPicPr>
            <p:cNvPr id="8" name="Picture 5"/>
            <p:cNvPicPr>
              <a:picLocks noChangeAspect="1"/>
            </p:cNvPicPr>
            <p:nvPr/>
          </p:nvPicPr>
          <p:blipFill>
            <a:blip r:embed="rId3"/>
            <a:srcRect l="29270" t="19737" r="14533"/>
            <a:stretch/>
          </p:blipFill>
          <p:spPr bwMode="auto">
            <a:xfrm rot="21114437">
              <a:off x="5278648" y="582037"/>
              <a:ext cx="3530665" cy="5462168"/>
            </a:xfrm>
            <a:prstGeom prst="rect">
              <a:avLst/>
            </a:prstGeom>
          </p:spPr>
        </p:pic>
        <p:pic>
          <p:nvPicPr>
            <p:cNvPr id="9" name="Picture 26"/>
            <p:cNvPicPr>
              <a:picLocks noChangeAspect="1"/>
            </p:cNvPicPr>
            <p:nvPr/>
          </p:nvPicPr>
          <p:blipFill>
            <a:blip r:embed="rId4"/>
            <a:srcRect l="38105" t="16883" r="19983"/>
            <a:stretch/>
          </p:blipFill>
          <p:spPr bwMode="auto">
            <a:xfrm rot="21385334">
              <a:off x="3000100" y="804089"/>
              <a:ext cx="2588369" cy="5559911"/>
            </a:xfrm>
            <a:prstGeom prst="rect">
              <a:avLst/>
            </a:prstGeom>
          </p:spPr>
        </p:pic>
        <p:pic>
          <p:nvPicPr>
            <p:cNvPr id="10" name="Picture 28"/>
            <p:cNvPicPr>
              <a:picLocks noChangeAspect="1"/>
            </p:cNvPicPr>
            <p:nvPr/>
          </p:nvPicPr>
          <p:blipFill>
            <a:blip r:embed="rId5"/>
            <a:srcRect l="46139" t="20339"/>
            <a:stretch/>
          </p:blipFill>
          <p:spPr bwMode="auto">
            <a:xfrm rot="20889895">
              <a:off x="8231095" y="137832"/>
              <a:ext cx="2818408" cy="5470783"/>
            </a:xfrm>
            <a:prstGeom prst="rect">
              <a:avLst/>
            </a:prstGeom>
          </p:spPr>
        </p:pic>
      </p:grpSp>
      <p:sp>
        <p:nvSpPr>
          <p:cNvPr id="11" name="Text Box 5"/>
          <p:cNvSpPr txBox="1">
            <a:spLocks noChangeArrowheads="1"/>
          </p:cNvSpPr>
          <p:nvPr/>
        </p:nvSpPr>
        <p:spPr bwMode="auto">
          <a:xfrm>
            <a:off x="2997957" y="4437280"/>
            <a:ext cx="907255" cy="480131"/>
          </a:xfrm>
          <a:prstGeom prst="rect">
            <a:avLst/>
          </a:prstGeom>
          <a:noFill/>
          <a:ln>
            <a:noFill/>
          </a:ln>
          <a:effectLst/>
        </p:spPr>
        <p:txBody>
          <a:bodyPr wrap="square">
            <a:spAutoFit/>
          </a:bodyPr>
          <a:lstStyle/>
          <a:p>
            <a:pPr>
              <a:defRPr/>
            </a:pPr>
            <a:r>
              <a:rPr lang="en-GB" sz="1260" b="1">
                <a:solidFill>
                  <a:srgbClr val="00FF00"/>
                </a:solidFill>
              </a:rPr>
              <a:t>14IWG1A</a:t>
            </a:r>
            <a:endParaRPr sz="2695"/>
          </a:p>
          <a:p>
            <a:pPr>
              <a:defRPr/>
            </a:pPr>
            <a:r>
              <a:rPr lang="en-GB" sz="1260" b="1">
                <a:solidFill>
                  <a:srgbClr val="00FF00"/>
                </a:solidFill>
              </a:rPr>
              <a:t>2019-23</a:t>
            </a:r>
            <a:endParaRPr sz="2695"/>
          </a:p>
        </p:txBody>
      </p:sp>
      <p:sp>
        <p:nvSpPr>
          <p:cNvPr id="12" name="Text Box 7"/>
          <p:cNvSpPr txBox="1">
            <a:spLocks noChangeArrowheads="1"/>
          </p:cNvSpPr>
          <p:nvPr/>
        </p:nvSpPr>
        <p:spPr bwMode="auto">
          <a:xfrm>
            <a:off x="7646184" y="4325127"/>
            <a:ext cx="857250" cy="480131"/>
          </a:xfrm>
          <a:prstGeom prst="rect">
            <a:avLst/>
          </a:prstGeom>
          <a:noFill/>
          <a:ln>
            <a:noFill/>
          </a:ln>
          <a:effectLst/>
        </p:spPr>
        <p:txBody>
          <a:bodyPr>
            <a:spAutoFit/>
          </a:bodyPr>
          <a:lstStyle/>
          <a:p>
            <a:pPr>
              <a:defRPr/>
            </a:pPr>
            <a:r>
              <a:rPr lang="en-GB" sz="1260" b="1" dirty="0">
                <a:solidFill>
                  <a:schemeClr val="bg1"/>
                </a:solidFill>
              </a:rPr>
              <a:t>14ING1C</a:t>
            </a:r>
            <a:endParaRPr sz="2695" dirty="0"/>
          </a:p>
          <a:p>
            <a:pPr>
              <a:defRPr/>
            </a:pPr>
            <a:r>
              <a:rPr lang="en-GB" sz="1260" b="1" dirty="0">
                <a:solidFill>
                  <a:schemeClr val="bg1"/>
                </a:solidFill>
              </a:rPr>
              <a:t>2019-23</a:t>
            </a:r>
            <a:endParaRPr sz="2695" dirty="0"/>
          </a:p>
        </p:txBody>
      </p:sp>
      <p:sp>
        <p:nvSpPr>
          <p:cNvPr id="13" name="Text Box 8"/>
          <p:cNvSpPr txBox="1">
            <a:spLocks noChangeArrowheads="1"/>
          </p:cNvSpPr>
          <p:nvPr/>
        </p:nvSpPr>
        <p:spPr bwMode="auto">
          <a:xfrm>
            <a:off x="1887003" y="1481742"/>
            <a:ext cx="857250" cy="480131"/>
          </a:xfrm>
          <a:prstGeom prst="rect">
            <a:avLst/>
          </a:prstGeom>
          <a:noFill/>
          <a:ln>
            <a:noFill/>
          </a:ln>
          <a:effectLst/>
        </p:spPr>
        <p:txBody>
          <a:bodyPr>
            <a:spAutoFit/>
          </a:bodyPr>
          <a:lstStyle/>
          <a:p>
            <a:pPr>
              <a:defRPr/>
            </a:pPr>
            <a:r>
              <a:rPr lang="en-GB" sz="1260" b="1">
                <a:solidFill>
                  <a:srgbClr val="00FF00"/>
                </a:solidFill>
              </a:rPr>
              <a:t>LH14W</a:t>
            </a:r>
            <a:endParaRPr sz="2695"/>
          </a:p>
          <a:p>
            <a:pPr>
              <a:defRPr/>
            </a:pPr>
            <a:r>
              <a:rPr lang="en-GB" sz="1260" b="1">
                <a:solidFill>
                  <a:srgbClr val="00FF00"/>
                </a:solidFill>
              </a:rPr>
              <a:t>2011-23</a:t>
            </a:r>
            <a:endParaRPr sz="2695"/>
          </a:p>
        </p:txBody>
      </p:sp>
      <p:sp>
        <p:nvSpPr>
          <p:cNvPr id="14" name="Text Box 8"/>
          <p:cNvSpPr txBox="1">
            <a:spLocks noChangeArrowheads="1"/>
          </p:cNvSpPr>
          <p:nvPr/>
        </p:nvSpPr>
        <p:spPr bwMode="auto">
          <a:xfrm>
            <a:off x="7512736" y="1718397"/>
            <a:ext cx="857250" cy="480131"/>
          </a:xfrm>
          <a:prstGeom prst="rect">
            <a:avLst/>
          </a:prstGeom>
          <a:noFill/>
          <a:ln>
            <a:noFill/>
          </a:ln>
          <a:effectLst/>
        </p:spPr>
        <p:txBody>
          <a:bodyPr>
            <a:spAutoFit/>
          </a:bodyPr>
          <a:lstStyle/>
          <a:p>
            <a:pPr>
              <a:defRPr/>
            </a:pPr>
            <a:r>
              <a:rPr lang="en-GB" sz="1260" b="1">
                <a:solidFill>
                  <a:srgbClr val="00FF00"/>
                </a:solidFill>
              </a:rPr>
              <a:t>LH14N</a:t>
            </a:r>
            <a:endParaRPr sz="2695"/>
          </a:p>
          <a:p>
            <a:pPr>
              <a:defRPr/>
            </a:pPr>
            <a:r>
              <a:rPr lang="en-GB" sz="1260" b="1">
                <a:solidFill>
                  <a:srgbClr val="00FF00"/>
                </a:solidFill>
              </a:rPr>
              <a:t>2019-23</a:t>
            </a:r>
            <a:endParaRPr sz="2695"/>
          </a:p>
        </p:txBody>
      </p:sp>
      <p:sp>
        <p:nvSpPr>
          <p:cNvPr id="15" name="Text Box 8"/>
          <p:cNvSpPr txBox="1">
            <a:spLocks noChangeArrowheads="1"/>
          </p:cNvSpPr>
          <p:nvPr/>
        </p:nvSpPr>
        <p:spPr bwMode="auto">
          <a:xfrm>
            <a:off x="4190837" y="1705045"/>
            <a:ext cx="857250" cy="480131"/>
          </a:xfrm>
          <a:prstGeom prst="rect">
            <a:avLst/>
          </a:prstGeom>
          <a:noFill/>
          <a:ln>
            <a:noFill/>
          </a:ln>
          <a:effectLst/>
        </p:spPr>
        <p:txBody>
          <a:bodyPr>
            <a:spAutoFit/>
          </a:bodyPr>
          <a:lstStyle/>
          <a:p>
            <a:pPr>
              <a:defRPr/>
            </a:pPr>
            <a:r>
              <a:rPr lang="en-GB" sz="1260" b="1">
                <a:solidFill>
                  <a:srgbClr val="00FF00"/>
                </a:solidFill>
              </a:rPr>
              <a:t>RH14W</a:t>
            </a:r>
            <a:endParaRPr sz="2695"/>
          </a:p>
          <a:p>
            <a:pPr>
              <a:defRPr/>
            </a:pPr>
            <a:r>
              <a:rPr lang="en-GB" sz="1260" b="1">
                <a:solidFill>
                  <a:srgbClr val="00FF00"/>
                </a:solidFill>
              </a:rPr>
              <a:t>2011-23</a:t>
            </a:r>
            <a:endParaRPr sz="2695"/>
          </a:p>
        </p:txBody>
      </p:sp>
      <p:sp>
        <p:nvSpPr>
          <p:cNvPr id="16" name="Text Box 8"/>
          <p:cNvSpPr txBox="1">
            <a:spLocks noChangeArrowheads="1"/>
          </p:cNvSpPr>
          <p:nvPr/>
        </p:nvSpPr>
        <p:spPr bwMode="auto">
          <a:xfrm>
            <a:off x="10151785" y="4248292"/>
            <a:ext cx="857250" cy="480131"/>
          </a:xfrm>
          <a:prstGeom prst="rect">
            <a:avLst/>
          </a:prstGeom>
          <a:noFill/>
          <a:ln>
            <a:noFill/>
          </a:ln>
          <a:effectLst/>
        </p:spPr>
        <p:txBody>
          <a:bodyPr>
            <a:spAutoFit/>
          </a:bodyPr>
          <a:lstStyle/>
          <a:p>
            <a:pPr>
              <a:defRPr/>
            </a:pPr>
            <a:r>
              <a:rPr lang="en-GB" sz="1260" b="1">
                <a:solidFill>
                  <a:schemeClr val="bg1"/>
                </a:solidFill>
              </a:rPr>
              <a:t>14ING1D</a:t>
            </a:r>
            <a:endParaRPr sz="2695"/>
          </a:p>
          <a:p>
            <a:pPr>
              <a:defRPr/>
            </a:pPr>
            <a:r>
              <a:rPr lang="en-GB" sz="1260" b="1">
                <a:solidFill>
                  <a:schemeClr val="bg1"/>
                </a:solidFill>
              </a:rPr>
              <a:t>2011-23</a:t>
            </a:r>
            <a:endParaRPr sz="2695"/>
          </a:p>
        </p:txBody>
      </p:sp>
      <p:sp>
        <p:nvSpPr>
          <p:cNvPr id="17" name="Text Box 8"/>
          <p:cNvSpPr txBox="1">
            <a:spLocks noChangeArrowheads="1"/>
          </p:cNvSpPr>
          <p:nvPr/>
        </p:nvSpPr>
        <p:spPr bwMode="auto">
          <a:xfrm>
            <a:off x="9742343" y="1443115"/>
            <a:ext cx="857250" cy="480131"/>
          </a:xfrm>
          <a:prstGeom prst="rect">
            <a:avLst/>
          </a:prstGeom>
          <a:noFill/>
          <a:ln>
            <a:noFill/>
          </a:ln>
          <a:effectLst/>
        </p:spPr>
        <p:txBody>
          <a:bodyPr>
            <a:spAutoFit/>
          </a:bodyPr>
          <a:lstStyle/>
          <a:p>
            <a:pPr>
              <a:defRPr/>
            </a:pPr>
            <a:r>
              <a:rPr lang="en-GB" sz="1260" b="1">
                <a:solidFill>
                  <a:srgbClr val="00FF00"/>
                </a:solidFill>
              </a:rPr>
              <a:t>RH14N</a:t>
            </a:r>
            <a:endParaRPr sz="2695"/>
          </a:p>
          <a:p>
            <a:pPr>
              <a:defRPr/>
            </a:pPr>
            <a:r>
              <a:rPr lang="en-GB" sz="1260" b="1">
                <a:solidFill>
                  <a:srgbClr val="00FF00"/>
                </a:solidFill>
              </a:rPr>
              <a:t>2019-23</a:t>
            </a:r>
            <a:endParaRPr sz="2695"/>
          </a:p>
        </p:txBody>
      </p:sp>
      <p:pic>
        <p:nvPicPr>
          <p:cNvPr id="18" name="Picture 1"/>
          <p:cNvPicPr>
            <a:picLocks noChangeAspect="1"/>
          </p:cNvPicPr>
          <p:nvPr/>
        </p:nvPicPr>
        <p:blipFill>
          <a:blip r:embed="rId6">
            <a:alphaModFix/>
          </a:blip>
          <a:srcRect l="26942" t="57087" r="18486"/>
          <a:stretch/>
        </p:blipFill>
        <p:spPr bwMode="auto">
          <a:xfrm>
            <a:off x="3733453" y="4325127"/>
            <a:ext cx="2527217" cy="2195600"/>
          </a:xfrm>
          <a:prstGeom prst="rect">
            <a:avLst/>
          </a:prstGeom>
        </p:spPr>
      </p:pic>
      <p:sp>
        <p:nvSpPr>
          <p:cNvPr id="19" name="Text Box 6"/>
          <p:cNvSpPr txBox="1">
            <a:spLocks noChangeArrowheads="1"/>
          </p:cNvSpPr>
          <p:nvPr/>
        </p:nvSpPr>
        <p:spPr bwMode="auto">
          <a:xfrm>
            <a:off x="5310164" y="4411536"/>
            <a:ext cx="907255" cy="480131"/>
          </a:xfrm>
          <a:prstGeom prst="rect">
            <a:avLst/>
          </a:prstGeom>
          <a:noFill/>
          <a:ln>
            <a:noFill/>
          </a:ln>
          <a:effectLst/>
        </p:spPr>
        <p:txBody>
          <a:bodyPr wrap="square">
            <a:spAutoFit/>
          </a:bodyPr>
          <a:lstStyle/>
          <a:p>
            <a:pPr>
              <a:defRPr/>
            </a:pPr>
            <a:r>
              <a:rPr lang="en-GB" sz="1260" b="1">
                <a:solidFill>
                  <a:srgbClr val="00FF00"/>
                </a:solidFill>
              </a:rPr>
              <a:t>14IWG1B</a:t>
            </a:r>
            <a:endParaRPr sz="2695"/>
          </a:p>
          <a:p>
            <a:pPr>
              <a:defRPr/>
            </a:pPr>
            <a:r>
              <a:rPr lang="en-GB" sz="1260" b="1">
                <a:solidFill>
                  <a:srgbClr val="00FF00"/>
                </a:solidFill>
              </a:rPr>
              <a:t>2011-23</a:t>
            </a:r>
            <a:endParaRPr sz="2695"/>
          </a:p>
        </p:txBody>
      </p:sp>
      <p:sp>
        <p:nvSpPr>
          <p:cNvPr id="22" name="Inhaltsplatzhalter 2">
            <a:extLst>
              <a:ext uri="{FF2B5EF4-FFF2-40B4-BE49-F238E27FC236}">
                <a16:creationId xmlns:a16="http://schemas.microsoft.com/office/drawing/2014/main" id="{DB55D9E3-4F96-2703-E01B-313B10D40ABB}"/>
              </a:ext>
            </a:extLst>
          </p:cNvPr>
          <p:cNvSpPr txBox="1">
            <a:spLocks/>
          </p:cNvSpPr>
          <p:nvPr/>
        </p:nvSpPr>
        <p:spPr>
          <a:xfrm>
            <a:off x="135594" y="2220219"/>
            <a:ext cx="5437187"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t>Tile 0:</a:t>
            </a:r>
            <a:endParaRPr lang="en-GB" sz="1881" dirty="0"/>
          </a:p>
        </p:txBody>
      </p:sp>
      <p:sp>
        <p:nvSpPr>
          <p:cNvPr id="24" name="Inhaltsplatzhalter 2">
            <a:extLst>
              <a:ext uri="{FF2B5EF4-FFF2-40B4-BE49-F238E27FC236}">
                <a16:creationId xmlns:a16="http://schemas.microsoft.com/office/drawing/2014/main" id="{6097C60F-2C76-6F59-E65E-90DAF0738A5C}"/>
              </a:ext>
            </a:extLst>
          </p:cNvPr>
          <p:cNvSpPr txBox="1">
            <a:spLocks/>
          </p:cNvSpPr>
          <p:nvPr/>
        </p:nvSpPr>
        <p:spPr>
          <a:xfrm>
            <a:off x="132021" y="4761082"/>
            <a:ext cx="5437187"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t>Tile 1:</a:t>
            </a:r>
            <a:endParaRPr lang="en-GB" sz="1881" dirty="0"/>
          </a:p>
        </p:txBody>
      </p:sp>
      <p:sp>
        <p:nvSpPr>
          <p:cNvPr id="5" name="Inhaltsplatzhalter 2">
            <a:extLst>
              <a:ext uri="{FF2B5EF4-FFF2-40B4-BE49-F238E27FC236}">
                <a16:creationId xmlns:a16="http://schemas.microsoft.com/office/drawing/2014/main" id="{6567D9D1-15F5-4D49-BDA4-AA378114E508}"/>
              </a:ext>
            </a:extLst>
          </p:cNvPr>
          <p:cNvSpPr>
            <a:spLocks noGrp="1"/>
          </p:cNvSpPr>
          <p:nvPr>
            <p:ph idx="4294967295"/>
          </p:nvPr>
        </p:nvSpPr>
        <p:spPr>
          <a:xfrm>
            <a:off x="5392468" y="665943"/>
            <a:ext cx="5437187" cy="679450"/>
          </a:xfrm>
        </p:spPr>
        <p:txBody>
          <a:bodyPr>
            <a:normAutofit/>
          </a:bodyPr>
          <a:lstStyle/>
          <a:p>
            <a:pPr marL="0" indent="0">
              <a:buNone/>
            </a:pPr>
            <a:r>
              <a:rPr lang="en-GB" sz="1881" b="1" dirty="0">
                <a:solidFill>
                  <a:srgbClr val="00B0F0"/>
                </a:solidFill>
              </a:rPr>
              <a:t>Poloidal Scan with 1 laser pulse per position </a:t>
            </a:r>
            <a:br>
              <a:rPr lang="en-GB" sz="1881" b="1" dirty="0">
                <a:solidFill>
                  <a:srgbClr val="00B0F0"/>
                </a:solidFill>
              </a:rPr>
            </a:br>
            <a:r>
              <a:rPr lang="en-GB" sz="1881" dirty="0">
                <a:solidFill>
                  <a:srgbClr val="00B0F0"/>
                </a:solidFill>
              </a:rPr>
              <a:t> </a:t>
            </a:r>
          </a:p>
        </p:txBody>
      </p:sp>
      <p:cxnSp>
        <p:nvCxnSpPr>
          <p:cNvPr id="26" name="Gerade Verbindung mit Pfeil 25">
            <a:extLst>
              <a:ext uri="{FF2B5EF4-FFF2-40B4-BE49-F238E27FC236}">
                <a16:creationId xmlns:a16="http://schemas.microsoft.com/office/drawing/2014/main" id="{959B0AC4-CBD3-B764-699B-DD60078A9FF3}"/>
              </a:ext>
            </a:extLst>
          </p:cNvPr>
          <p:cNvCxnSpPr>
            <a:cxnSpLocks/>
          </p:cNvCxnSpPr>
          <p:nvPr/>
        </p:nvCxnSpPr>
        <p:spPr>
          <a:xfrm>
            <a:off x="6830409" y="1035727"/>
            <a:ext cx="140792" cy="1496458"/>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sp>
        <p:nvSpPr>
          <p:cNvPr id="29" name="Inhaltsplatzhalter 2">
            <a:extLst>
              <a:ext uri="{FF2B5EF4-FFF2-40B4-BE49-F238E27FC236}">
                <a16:creationId xmlns:a16="http://schemas.microsoft.com/office/drawing/2014/main" id="{7DA2082A-78EF-64D8-9775-AF634AE4F5AF}"/>
              </a:ext>
            </a:extLst>
          </p:cNvPr>
          <p:cNvSpPr txBox="1">
            <a:spLocks/>
          </p:cNvSpPr>
          <p:nvPr/>
        </p:nvSpPr>
        <p:spPr>
          <a:xfrm>
            <a:off x="7087371" y="2734661"/>
            <a:ext cx="2246009"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FF0000"/>
                </a:solidFill>
              </a:rPr>
              <a:t>9 laser pulses</a:t>
            </a:r>
            <a:endParaRPr lang="en-GB" sz="1881" dirty="0">
              <a:solidFill>
                <a:srgbClr val="FF0000"/>
              </a:solidFill>
            </a:endParaRPr>
          </a:p>
        </p:txBody>
      </p:sp>
      <p:sp>
        <p:nvSpPr>
          <p:cNvPr id="40" name="Inhaltsplatzhalter 2">
            <a:extLst>
              <a:ext uri="{FF2B5EF4-FFF2-40B4-BE49-F238E27FC236}">
                <a16:creationId xmlns:a16="http://schemas.microsoft.com/office/drawing/2014/main" id="{1888FE1C-2A8F-8327-D612-0559C4DFBFDB}"/>
              </a:ext>
            </a:extLst>
          </p:cNvPr>
          <p:cNvSpPr txBox="1">
            <a:spLocks/>
          </p:cNvSpPr>
          <p:nvPr/>
        </p:nvSpPr>
        <p:spPr>
          <a:xfrm>
            <a:off x="10775482" y="665943"/>
            <a:ext cx="1490823" cy="166263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r">
              <a:buFont typeface="Arial" panose="020B0604020202020204" pitchFamily="34" charset="0"/>
              <a:buNone/>
            </a:pPr>
            <a:r>
              <a:rPr lang="en-GB" sz="1881" b="1" dirty="0">
                <a:solidFill>
                  <a:srgbClr val="00B0F0"/>
                </a:solidFill>
              </a:rPr>
              <a:t>25.9.2023</a:t>
            </a:r>
            <a:br>
              <a:rPr lang="en-GB" sz="1881" b="1" dirty="0">
                <a:solidFill>
                  <a:srgbClr val="00B0F0"/>
                </a:solidFill>
              </a:rPr>
            </a:br>
            <a:r>
              <a:rPr lang="en-GB" sz="1881" b="1" dirty="0">
                <a:solidFill>
                  <a:srgbClr val="00B0F0"/>
                </a:solidFill>
              </a:rPr>
              <a:t>JPN  104423</a:t>
            </a:r>
            <a:br>
              <a:rPr lang="en-GB" sz="1881" b="1" dirty="0">
                <a:solidFill>
                  <a:srgbClr val="00B0F0"/>
                </a:solidFill>
              </a:rPr>
            </a:br>
            <a:r>
              <a:rPr lang="en-GB" sz="1881" b="1" dirty="0">
                <a:solidFill>
                  <a:srgbClr val="00B0F0"/>
                </a:solidFill>
              </a:rPr>
              <a:t>-104441</a:t>
            </a:r>
            <a:br>
              <a:rPr lang="en-GB" sz="1881" b="1" dirty="0">
                <a:solidFill>
                  <a:srgbClr val="00B0F0"/>
                </a:solidFill>
              </a:rPr>
            </a:br>
            <a:r>
              <a:rPr lang="en-GB" sz="1881" b="1" dirty="0" err="1">
                <a:solidFill>
                  <a:srgbClr val="00B0F0"/>
                </a:solidFill>
              </a:rPr>
              <a:t>cryo</a:t>
            </a:r>
            <a:r>
              <a:rPr lang="en-GB" sz="1881" b="1" dirty="0">
                <a:solidFill>
                  <a:srgbClr val="00B0F0"/>
                </a:solidFill>
              </a:rPr>
              <a:t>: LN</a:t>
            </a:r>
            <a:r>
              <a:rPr lang="en-GB" sz="1881" b="1" baseline="-25000" dirty="0">
                <a:solidFill>
                  <a:srgbClr val="00B0F0"/>
                </a:solidFill>
              </a:rPr>
              <a:t>2</a:t>
            </a:r>
            <a:r>
              <a:rPr lang="en-GB" sz="1881" b="1" dirty="0">
                <a:solidFill>
                  <a:srgbClr val="00B0F0"/>
                </a:solidFill>
              </a:rPr>
              <a:t> only Turbo1</a:t>
            </a:r>
            <a:endParaRPr lang="en-GB" sz="1881" dirty="0">
              <a:solidFill>
                <a:srgbClr val="00B0F0"/>
              </a:solidFill>
            </a:endParaRPr>
          </a:p>
        </p:txBody>
      </p:sp>
      <p:grpSp>
        <p:nvGrpSpPr>
          <p:cNvPr id="35" name="Gruppieren 34">
            <a:extLst>
              <a:ext uri="{FF2B5EF4-FFF2-40B4-BE49-F238E27FC236}">
                <a16:creationId xmlns:a16="http://schemas.microsoft.com/office/drawing/2014/main" id="{25F124D3-A16E-F783-D191-40AA350B47A1}"/>
              </a:ext>
            </a:extLst>
          </p:cNvPr>
          <p:cNvGrpSpPr/>
          <p:nvPr/>
        </p:nvGrpSpPr>
        <p:grpSpPr>
          <a:xfrm rot="21420000">
            <a:off x="6922183" y="2584476"/>
            <a:ext cx="200184" cy="1754727"/>
            <a:chOff x="6915381" y="2587715"/>
            <a:chExt cx="198209" cy="1737412"/>
          </a:xfrm>
        </p:grpSpPr>
        <p:sp>
          <p:nvSpPr>
            <p:cNvPr id="20" name="Rechteck 19">
              <a:extLst>
                <a:ext uri="{FF2B5EF4-FFF2-40B4-BE49-F238E27FC236}">
                  <a16:creationId xmlns:a16="http://schemas.microsoft.com/office/drawing/2014/main" id="{A49B5D12-CEA0-62AF-5B5B-4B4448699ACB}"/>
                </a:ext>
              </a:extLst>
            </p:cNvPr>
            <p:cNvSpPr/>
            <p:nvPr/>
          </p:nvSpPr>
          <p:spPr>
            <a:xfrm>
              <a:off x="6915381" y="2587715"/>
              <a:ext cx="198209" cy="1737412"/>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lipse 3">
              <a:extLst>
                <a:ext uri="{FF2B5EF4-FFF2-40B4-BE49-F238E27FC236}">
                  <a16:creationId xmlns:a16="http://schemas.microsoft.com/office/drawing/2014/main" id="{C5AFBE97-DD75-EB27-648A-72F0D3139844}"/>
                </a:ext>
              </a:extLst>
            </p:cNvPr>
            <p:cNvSpPr/>
            <p:nvPr/>
          </p:nvSpPr>
          <p:spPr>
            <a:xfrm>
              <a:off x="6985486" y="2727518"/>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a16="http://schemas.microsoft.com/office/drawing/2014/main" id="{6B336F0B-D895-CD14-E934-AD974BC764DC}"/>
                </a:ext>
              </a:extLst>
            </p:cNvPr>
            <p:cNvSpPr/>
            <p:nvPr/>
          </p:nvSpPr>
          <p:spPr>
            <a:xfrm>
              <a:off x="6984000" y="2896091"/>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a16="http://schemas.microsoft.com/office/drawing/2014/main" id="{7075D221-6440-553C-ADCF-FB6D9AC7C692}"/>
                </a:ext>
              </a:extLst>
            </p:cNvPr>
            <p:cNvSpPr/>
            <p:nvPr/>
          </p:nvSpPr>
          <p:spPr>
            <a:xfrm>
              <a:off x="6984000" y="3068323"/>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a:extLst>
                <a:ext uri="{FF2B5EF4-FFF2-40B4-BE49-F238E27FC236}">
                  <a16:creationId xmlns:a16="http://schemas.microsoft.com/office/drawing/2014/main" id="{1BC71CB6-6245-DCB5-5DD9-B4AB8971CFB2}"/>
                </a:ext>
              </a:extLst>
            </p:cNvPr>
            <p:cNvSpPr/>
            <p:nvPr/>
          </p:nvSpPr>
          <p:spPr>
            <a:xfrm>
              <a:off x="6984000" y="3236896"/>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a:extLst>
                <a:ext uri="{FF2B5EF4-FFF2-40B4-BE49-F238E27FC236}">
                  <a16:creationId xmlns:a16="http://schemas.microsoft.com/office/drawing/2014/main" id="{832F7FC7-0CEE-3EA8-3AEC-1751B22AA7F6}"/>
                </a:ext>
              </a:extLst>
            </p:cNvPr>
            <p:cNvSpPr/>
            <p:nvPr/>
          </p:nvSpPr>
          <p:spPr>
            <a:xfrm>
              <a:off x="6984000" y="3405600"/>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e 30">
              <a:extLst>
                <a:ext uri="{FF2B5EF4-FFF2-40B4-BE49-F238E27FC236}">
                  <a16:creationId xmlns:a16="http://schemas.microsoft.com/office/drawing/2014/main" id="{DADB5CFC-7FFD-8F99-4E56-38EA496B2BFE}"/>
                </a:ext>
              </a:extLst>
            </p:cNvPr>
            <p:cNvSpPr/>
            <p:nvPr/>
          </p:nvSpPr>
          <p:spPr>
            <a:xfrm>
              <a:off x="6984000" y="3574800"/>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31">
              <a:extLst>
                <a:ext uri="{FF2B5EF4-FFF2-40B4-BE49-F238E27FC236}">
                  <a16:creationId xmlns:a16="http://schemas.microsoft.com/office/drawing/2014/main" id="{1C75CDE9-E939-2F5A-51B3-0AD0459D9260}"/>
                </a:ext>
              </a:extLst>
            </p:cNvPr>
            <p:cNvSpPr/>
            <p:nvPr/>
          </p:nvSpPr>
          <p:spPr>
            <a:xfrm>
              <a:off x="6984000" y="3744000"/>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e 32">
              <a:extLst>
                <a:ext uri="{FF2B5EF4-FFF2-40B4-BE49-F238E27FC236}">
                  <a16:creationId xmlns:a16="http://schemas.microsoft.com/office/drawing/2014/main" id="{35FC9DAF-AE02-C41F-4E84-D23F2D5DD0D7}"/>
                </a:ext>
              </a:extLst>
            </p:cNvPr>
            <p:cNvSpPr/>
            <p:nvPr/>
          </p:nvSpPr>
          <p:spPr>
            <a:xfrm>
              <a:off x="6984000" y="3913200"/>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a:extLst>
                <a:ext uri="{FF2B5EF4-FFF2-40B4-BE49-F238E27FC236}">
                  <a16:creationId xmlns:a16="http://schemas.microsoft.com/office/drawing/2014/main" id="{02CDA487-43ED-69A3-B954-9DF45B9CC43B}"/>
                </a:ext>
              </a:extLst>
            </p:cNvPr>
            <p:cNvSpPr/>
            <p:nvPr/>
          </p:nvSpPr>
          <p:spPr>
            <a:xfrm>
              <a:off x="6984000" y="4082400"/>
              <a:ext cx="57546" cy="5754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Inhaltsplatzhalter 2">
            <a:extLst>
              <a:ext uri="{FF2B5EF4-FFF2-40B4-BE49-F238E27FC236}">
                <a16:creationId xmlns:a16="http://schemas.microsoft.com/office/drawing/2014/main" id="{638CAF47-53CC-FE2D-17C3-F85D91DE432A}"/>
              </a:ext>
            </a:extLst>
          </p:cNvPr>
          <p:cNvSpPr txBox="1">
            <a:spLocks/>
          </p:cNvSpPr>
          <p:nvPr/>
        </p:nvSpPr>
        <p:spPr>
          <a:xfrm>
            <a:off x="4113097" y="1154484"/>
            <a:ext cx="3180234"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FF9933"/>
                </a:solidFill>
              </a:rPr>
              <a:t>surface coordinate s = 0</a:t>
            </a:r>
            <a:endParaRPr lang="en-GB" sz="1881" dirty="0">
              <a:solidFill>
                <a:srgbClr val="FF9933"/>
              </a:solidFill>
            </a:endParaRPr>
          </a:p>
        </p:txBody>
      </p:sp>
      <p:cxnSp>
        <p:nvCxnSpPr>
          <p:cNvPr id="38" name="Gerade Verbindung mit Pfeil 37">
            <a:extLst>
              <a:ext uri="{FF2B5EF4-FFF2-40B4-BE49-F238E27FC236}">
                <a16:creationId xmlns:a16="http://schemas.microsoft.com/office/drawing/2014/main" id="{EF4E4B1D-0990-F258-7757-5E6D8B15D25F}"/>
              </a:ext>
            </a:extLst>
          </p:cNvPr>
          <p:cNvCxnSpPr>
            <a:cxnSpLocks/>
          </p:cNvCxnSpPr>
          <p:nvPr/>
        </p:nvCxnSpPr>
        <p:spPr>
          <a:xfrm>
            <a:off x="6327124" y="1676648"/>
            <a:ext cx="13016" cy="2619046"/>
          </a:xfrm>
          <a:prstGeom prst="straightConnector1">
            <a:avLst/>
          </a:prstGeom>
          <a:noFill/>
          <a:ln w="38100" cap="flat" cmpd="sng" algn="ctr">
            <a:solidFill>
              <a:srgbClr val="FF9933"/>
            </a:solidFill>
            <a:prstDash val="solid"/>
            <a:headEnd type="oval"/>
            <a:tail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31627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1345-B3C4-59AB-F685-13ED093B7E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5CD061-CB6A-3240-19D0-BB9159989D15}"/>
              </a:ext>
            </a:extLst>
          </p:cNvPr>
          <p:cNvSpPr>
            <a:spLocks noGrp="1"/>
          </p:cNvSpPr>
          <p:nvPr>
            <p:ph type="title"/>
          </p:nvPr>
        </p:nvSpPr>
        <p:spPr/>
        <p:txBody>
          <a:bodyPr/>
          <a:lstStyle/>
          <a:p>
            <a:r>
              <a:rPr lang="en-GB" dirty="0"/>
              <a:t>in situ Measurement of D by LID-QMS </a:t>
            </a:r>
          </a:p>
        </p:txBody>
      </p:sp>
      <p:sp>
        <p:nvSpPr>
          <p:cNvPr id="13" name="Slide Number Placeholder 8">
            <a:extLst>
              <a:ext uri="{FF2B5EF4-FFF2-40B4-BE49-F238E27FC236}">
                <a16:creationId xmlns:a16="http://schemas.microsoft.com/office/drawing/2014/main" id="{487EEA46-5588-493A-24F7-C5110A6646AD}"/>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23</a:t>
            </a:fld>
            <a:endParaRPr lang="en-GB" dirty="0">
              <a:solidFill>
                <a:prstClr val="white"/>
              </a:solidFill>
            </a:endParaRPr>
          </a:p>
        </p:txBody>
      </p:sp>
      <p:pic>
        <p:nvPicPr>
          <p:cNvPr id="20" name="Picture 2" descr="\\de-ews-fs01\efdawork\PI team\PICTURES AND GRAPHICS\LOGOS\JET-LOGO (by Dolp)\OtherJPG\JET.jpg">
            <a:extLst>
              <a:ext uri="{FF2B5EF4-FFF2-40B4-BE49-F238E27FC236}">
                <a16:creationId xmlns:a16="http://schemas.microsoft.com/office/drawing/2014/main" id="{579B353E-9E73-A5C2-559D-07F4C69BE3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1823" y="90027"/>
            <a:ext cx="1461763" cy="579856"/>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1193613D-F46F-85F6-8770-182A41D078CD}"/>
              </a:ext>
            </a:extLst>
          </p:cNvPr>
          <p:cNvSpPr/>
          <p:nvPr/>
        </p:nvSpPr>
        <p:spPr>
          <a:xfrm>
            <a:off x="868285" y="1284743"/>
            <a:ext cx="6058202" cy="280599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nhaltsplatzhalter 2">
            <a:extLst>
              <a:ext uri="{FF2B5EF4-FFF2-40B4-BE49-F238E27FC236}">
                <a16:creationId xmlns:a16="http://schemas.microsoft.com/office/drawing/2014/main" id="{8C38F62D-E528-A2D3-FCA9-5034821185DC}"/>
              </a:ext>
            </a:extLst>
          </p:cNvPr>
          <p:cNvSpPr txBox="1">
            <a:spLocks/>
          </p:cNvSpPr>
          <p:nvPr/>
        </p:nvSpPr>
        <p:spPr>
          <a:xfrm>
            <a:off x="7172916" y="700827"/>
            <a:ext cx="5086691" cy="6585798"/>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81" b="1" dirty="0"/>
              <a:t>Tile 0 (LH14N exposed 2019-2023), QMS 3</a:t>
            </a:r>
            <a:endParaRPr lang="en-GB" sz="2000" dirty="0"/>
          </a:p>
          <a:p>
            <a:pPr marL="0" indent="0">
              <a:buNone/>
            </a:pPr>
            <a:r>
              <a:rPr lang="en-GB" sz="1881" b="1" dirty="0"/>
              <a:t>Assumptions:</a:t>
            </a:r>
            <a:br>
              <a:rPr lang="en-GB" sz="1881" b="1" dirty="0"/>
            </a:br>
            <a:r>
              <a:rPr lang="en-GB" sz="1881" b="1" dirty="0">
                <a:solidFill>
                  <a:srgbClr val="0433FF"/>
                </a:solidFill>
              </a:rPr>
              <a:t>mass 4 is D</a:t>
            </a:r>
            <a:r>
              <a:rPr lang="en-GB" sz="1881" b="1" baseline="-25000" dirty="0">
                <a:solidFill>
                  <a:srgbClr val="0433FF"/>
                </a:solidFill>
              </a:rPr>
              <a:t>2</a:t>
            </a:r>
          </a:p>
          <a:p>
            <a:pPr marL="0" indent="0">
              <a:buNone/>
            </a:pPr>
            <a:r>
              <a:rPr lang="en-GB" sz="1881" b="1" dirty="0">
                <a:solidFill>
                  <a:srgbClr val="FF0000"/>
                </a:solidFill>
              </a:rPr>
              <a:t>mass 3 is HD</a:t>
            </a:r>
          </a:p>
          <a:p>
            <a:pPr marL="0" indent="0">
              <a:buNone/>
            </a:pPr>
            <a:r>
              <a:rPr lang="en-GB" sz="300" b="1" dirty="0">
                <a:solidFill>
                  <a:srgbClr val="FF0000"/>
                </a:solidFill>
              </a:rPr>
              <a:t> </a:t>
            </a:r>
            <a:br>
              <a:rPr lang="en-GB" sz="1881" b="1" dirty="0"/>
            </a:br>
            <a:r>
              <a:rPr lang="en-GB" sz="1881" b="1" dirty="0">
                <a:solidFill>
                  <a:srgbClr val="FFC000"/>
                </a:solidFill>
              </a:rPr>
              <a:t>mass 5 is DT</a:t>
            </a:r>
            <a:br>
              <a:rPr lang="en-GB" sz="1881" b="1" dirty="0"/>
            </a:br>
            <a:r>
              <a:rPr lang="en-GB" sz="1881" dirty="0"/>
              <a:t>(i.e. neglecting</a:t>
            </a:r>
          </a:p>
          <a:p>
            <a:r>
              <a:rPr lang="en-GB" sz="1881" dirty="0"/>
              <a:t>possible HT on mass 4 (but improbable because little HD and H</a:t>
            </a:r>
            <a:r>
              <a:rPr lang="en-GB" sz="1881" baseline="-25000" dirty="0"/>
              <a:t>2</a:t>
            </a:r>
            <a:r>
              <a:rPr lang="en-GB" sz="1881" dirty="0"/>
              <a:t>)</a:t>
            </a:r>
          </a:p>
          <a:p>
            <a:r>
              <a:rPr lang="en-GB" sz="1881" dirty="0"/>
              <a:t>triple-ions like H</a:t>
            </a:r>
            <a:r>
              <a:rPr lang="en-GB" sz="1881" baseline="-25000" dirty="0"/>
              <a:t>2</a:t>
            </a:r>
            <a:r>
              <a:rPr lang="en-GB" sz="1881" dirty="0"/>
              <a:t>D</a:t>
            </a:r>
            <a:r>
              <a:rPr lang="en-GB" sz="1881" baseline="30000" dirty="0"/>
              <a:t>+</a:t>
            </a:r>
            <a:r>
              <a:rPr lang="en-GB" sz="1881" dirty="0"/>
              <a:t> on mass 4 or</a:t>
            </a:r>
            <a:br>
              <a:rPr lang="en-GB" sz="1881" dirty="0"/>
            </a:br>
            <a:r>
              <a:rPr lang="en-GB" sz="1881" dirty="0"/>
              <a:t>HD</a:t>
            </a:r>
            <a:r>
              <a:rPr lang="en-GB" sz="1881" baseline="-25000" dirty="0"/>
              <a:t>2</a:t>
            </a:r>
            <a:r>
              <a:rPr lang="en-GB" sz="1881" baseline="30000" dirty="0"/>
              <a:t>+</a:t>
            </a:r>
            <a:r>
              <a:rPr lang="en-GB" sz="1881" dirty="0"/>
              <a:t> on mass 5, which are improbable due to low partial pressure p</a:t>
            </a:r>
            <a:r>
              <a:rPr lang="en-GB" sz="1881" baseline="-25000" dirty="0"/>
              <a:t>D2 </a:t>
            </a:r>
            <a:r>
              <a:rPr lang="en-GB" sz="1881" dirty="0"/>
              <a:t>&lt; 7E-8 mbar)</a:t>
            </a:r>
            <a:endParaRPr lang="en-GB" sz="1881" b="1" dirty="0"/>
          </a:p>
          <a:p>
            <a:pPr marL="0" indent="0">
              <a:buNone/>
            </a:pPr>
            <a:r>
              <a:rPr lang="en-GB" sz="1881" dirty="0"/>
              <a:t>using the calibration factor of mass 4 also for</a:t>
            </a:r>
            <a:br>
              <a:rPr lang="en-GB" sz="1881" dirty="0"/>
            </a:br>
            <a:r>
              <a:rPr lang="en-GB" sz="1881" dirty="0"/>
              <a:t>mass 3 and mass 5</a:t>
            </a:r>
          </a:p>
          <a:p>
            <a:pPr marL="0" indent="0">
              <a:buNone/>
            </a:pPr>
            <a:br>
              <a:rPr lang="en-GB" sz="1881" dirty="0"/>
            </a:br>
            <a:r>
              <a:rPr lang="en-GB" sz="1881" dirty="0">
                <a:solidFill>
                  <a:srgbClr val="FF00FF"/>
                </a:solidFill>
              </a:rPr>
              <a:t>MEASUREMENT LIMIT for 20% uncertainty</a:t>
            </a:r>
            <a:br>
              <a:rPr lang="en-GB" sz="1881" dirty="0">
                <a:solidFill>
                  <a:srgbClr val="FF00FF"/>
                </a:solidFill>
              </a:rPr>
            </a:br>
            <a:r>
              <a:rPr lang="en-GB" sz="1881" dirty="0">
                <a:solidFill>
                  <a:srgbClr val="FF00FF"/>
                </a:solidFill>
              </a:rPr>
              <a:t>2.6E18 D/cm</a:t>
            </a:r>
            <a:r>
              <a:rPr lang="en-GB" sz="1881" baseline="30000" dirty="0">
                <a:solidFill>
                  <a:srgbClr val="FF00FF"/>
                </a:solidFill>
              </a:rPr>
              <a:t>2</a:t>
            </a:r>
            <a:r>
              <a:rPr lang="en-GB" sz="1881" dirty="0">
                <a:solidFill>
                  <a:srgbClr val="FF00FF"/>
                </a:solidFill>
              </a:rPr>
              <a:t>, 1.9E17 D atoms for a </a:t>
            </a:r>
            <a:r>
              <a:rPr lang="en-GB" sz="1881">
                <a:solidFill>
                  <a:srgbClr val="FF00FF"/>
                </a:solidFill>
              </a:rPr>
              <a:t>single spot</a:t>
            </a:r>
            <a:br>
              <a:rPr lang="en-GB" sz="1881" dirty="0">
                <a:solidFill>
                  <a:srgbClr val="FF00FF"/>
                </a:solidFill>
              </a:rPr>
            </a:br>
            <a:br>
              <a:rPr lang="en-GB" sz="1881" dirty="0"/>
            </a:br>
            <a:endParaRPr lang="en-GB" sz="1881" dirty="0"/>
          </a:p>
          <a:p>
            <a:pPr marL="0" indent="0">
              <a:buNone/>
            </a:pPr>
            <a:r>
              <a:rPr lang="en-GB" sz="1881" u="sng" dirty="0"/>
              <a:t>Detection limit on mass 4 (i.e. 100% uncertainty):</a:t>
            </a:r>
          </a:p>
          <a:p>
            <a:pPr marL="0" indent="0">
              <a:buNone/>
            </a:pPr>
            <a:r>
              <a:rPr lang="en-GB" sz="1881" dirty="0"/>
              <a:t>1.1E18 D/cm</a:t>
            </a:r>
            <a:r>
              <a:rPr lang="en-GB" sz="1881" baseline="30000" dirty="0"/>
              <a:t>2</a:t>
            </a:r>
            <a:r>
              <a:rPr lang="en-GB" sz="1881" dirty="0"/>
              <a:t>, 8E16 D atoms for a single spot </a:t>
            </a:r>
            <a:br>
              <a:rPr lang="en-GB" sz="1881" dirty="0"/>
            </a:br>
            <a:r>
              <a:rPr lang="en-GB" sz="1881" dirty="0"/>
              <a:t>for this QMS, for this day (this background, pumping conditions, wall-outgassing etc.)</a:t>
            </a:r>
          </a:p>
          <a:p>
            <a:pPr marL="0" indent="0">
              <a:buNone/>
            </a:pPr>
            <a:br>
              <a:rPr lang="en-GB" sz="1881" dirty="0"/>
            </a:br>
            <a:endParaRPr lang="en-GB" sz="1881" dirty="0"/>
          </a:p>
          <a:p>
            <a:pPr marL="0" indent="0">
              <a:buNone/>
            </a:pPr>
            <a:endParaRPr lang="en-GB" sz="1881" dirty="0"/>
          </a:p>
          <a:p>
            <a:pPr marL="0" indent="0">
              <a:buNone/>
            </a:pPr>
            <a:endParaRPr lang="en-GB" sz="1881" dirty="0"/>
          </a:p>
          <a:p>
            <a:pPr marL="0" indent="0">
              <a:buNone/>
            </a:pPr>
            <a:endParaRPr lang="en-GB" sz="1881" dirty="0"/>
          </a:p>
          <a:p>
            <a:pPr marL="0" indent="0">
              <a:buNone/>
            </a:pPr>
            <a:endParaRPr lang="en-GB" sz="1881" dirty="0"/>
          </a:p>
        </p:txBody>
      </p:sp>
      <p:sp>
        <p:nvSpPr>
          <p:cNvPr id="10" name="Inhaltsplatzhalter 2">
            <a:extLst>
              <a:ext uri="{FF2B5EF4-FFF2-40B4-BE49-F238E27FC236}">
                <a16:creationId xmlns:a16="http://schemas.microsoft.com/office/drawing/2014/main" id="{434877FD-ADF8-FAD3-1475-384B9B253A97}"/>
              </a:ext>
            </a:extLst>
          </p:cNvPr>
          <p:cNvSpPr txBox="1">
            <a:spLocks/>
          </p:cNvSpPr>
          <p:nvPr/>
        </p:nvSpPr>
        <p:spPr>
          <a:xfrm>
            <a:off x="360000" y="5108695"/>
            <a:ext cx="6914379" cy="101666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dirty="0"/>
          </a:p>
        </p:txBody>
      </p:sp>
      <p:cxnSp>
        <p:nvCxnSpPr>
          <p:cNvPr id="11" name="Gerade Verbindung mit Pfeil 10">
            <a:extLst>
              <a:ext uri="{FF2B5EF4-FFF2-40B4-BE49-F238E27FC236}">
                <a16:creationId xmlns:a16="http://schemas.microsoft.com/office/drawing/2014/main" id="{9B2FEEA0-779B-8E45-A427-16ACE592E180}"/>
              </a:ext>
            </a:extLst>
          </p:cNvPr>
          <p:cNvCxnSpPr>
            <a:cxnSpLocks/>
          </p:cNvCxnSpPr>
          <p:nvPr/>
        </p:nvCxnSpPr>
        <p:spPr>
          <a:xfrm>
            <a:off x="868285" y="4000629"/>
            <a:ext cx="6058202" cy="0"/>
          </a:xfrm>
          <a:prstGeom prst="straightConnector1">
            <a:avLst/>
          </a:prstGeom>
          <a:noFill/>
          <a:ln w="38100" cap="flat" cmpd="sng" algn="ctr">
            <a:solidFill>
              <a:srgbClr val="FF9933"/>
            </a:solidFill>
            <a:prstDash val="solid"/>
            <a:headEnd type="oval"/>
            <a:tailEnd type="arrow"/>
          </a:ln>
          <a:effectLst>
            <a:outerShdw blurRad="40000" dist="23000" dir="5400000" rotWithShape="0">
              <a:srgbClr val="000000">
                <a:alpha val="35000"/>
              </a:srgbClr>
            </a:outerShdw>
          </a:effectLst>
        </p:spPr>
      </p:cxnSp>
      <p:cxnSp>
        <p:nvCxnSpPr>
          <p:cNvPr id="5" name="Verbinder: gewinkelt 4">
            <a:extLst>
              <a:ext uri="{FF2B5EF4-FFF2-40B4-BE49-F238E27FC236}">
                <a16:creationId xmlns:a16="http://schemas.microsoft.com/office/drawing/2014/main" id="{35F57AE5-4722-13A6-3BE0-ABD0AD9FE0BD}"/>
              </a:ext>
            </a:extLst>
          </p:cNvPr>
          <p:cNvCxnSpPr>
            <a:cxnSpLocks/>
          </p:cNvCxnSpPr>
          <p:nvPr/>
        </p:nvCxnSpPr>
        <p:spPr>
          <a:xfrm rot="5400000">
            <a:off x="6176962" y="3662363"/>
            <a:ext cx="828679" cy="361951"/>
          </a:xfrm>
          <a:prstGeom prst="bentConnector3">
            <a:avLst>
              <a:gd name="adj1" fmla="val 50000"/>
            </a:avLst>
          </a:prstGeom>
          <a:ln w="38100">
            <a:solidFill>
              <a:srgbClr val="0433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Objekt 3">
            <a:extLst>
              <a:ext uri="{FF2B5EF4-FFF2-40B4-BE49-F238E27FC236}">
                <a16:creationId xmlns:a16="http://schemas.microsoft.com/office/drawing/2014/main" id="{962ECBC9-3E4A-6538-7640-0DDDEABEE5CE}"/>
              </a:ext>
            </a:extLst>
          </p:cNvPr>
          <p:cNvGraphicFramePr>
            <a:graphicFrameLocks noChangeAspect="1"/>
          </p:cNvGraphicFramePr>
          <p:nvPr/>
        </p:nvGraphicFramePr>
        <p:xfrm>
          <a:off x="255286" y="732638"/>
          <a:ext cx="6954954" cy="3292281"/>
        </p:xfrm>
        <a:graphic>
          <a:graphicData uri="http://schemas.openxmlformats.org/presentationml/2006/ole">
            <mc:AlternateContent xmlns:mc="http://schemas.openxmlformats.org/markup-compatibility/2006">
              <mc:Choice xmlns:v="urn:schemas-microsoft-com:vml" Requires="v">
                <p:oleObj name="Graph" r:id="rId3" imgW="5391437" imgH="2552156" progId="Origin95.Graph">
                  <p:embed/>
                </p:oleObj>
              </mc:Choice>
              <mc:Fallback>
                <p:oleObj name="Graph" r:id="rId3" imgW="5391437" imgH="2552156" progId="Origin95.Graph">
                  <p:embed/>
                  <p:pic>
                    <p:nvPicPr>
                      <p:cNvPr id="4" name="Objekt 3">
                        <a:extLst>
                          <a:ext uri="{FF2B5EF4-FFF2-40B4-BE49-F238E27FC236}">
                            <a16:creationId xmlns:a16="http://schemas.microsoft.com/office/drawing/2014/main" id="{BAC2904A-9154-5694-E8F5-A149972E85D1}"/>
                          </a:ext>
                        </a:extLst>
                      </p:cNvPr>
                      <p:cNvPicPr/>
                      <p:nvPr/>
                    </p:nvPicPr>
                    <p:blipFill>
                      <a:blip r:embed="rId4"/>
                      <a:stretch>
                        <a:fillRect/>
                      </a:stretch>
                    </p:blipFill>
                    <p:spPr>
                      <a:xfrm>
                        <a:off x="255286" y="732638"/>
                        <a:ext cx="6954954" cy="3292281"/>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8C86EC34-B1A1-ECC0-29C0-A706FC5A3A03}"/>
              </a:ext>
            </a:extLst>
          </p:cNvPr>
          <p:cNvGraphicFramePr>
            <a:graphicFrameLocks noChangeAspect="1"/>
          </p:cNvGraphicFramePr>
          <p:nvPr>
            <p:extLst>
              <p:ext uri="{D42A27DB-BD31-4B8C-83A1-F6EECF244321}">
                <p14:modId xmlns:p14="http://schemas.microsoft.com/office/powerpoint/2010/main" val="907517195"/>
              </p:ext>
            </p:extLst>
          </p:nvPr>
        </p:nvGraphicFramePr>
        <p:xfrm>
          <a:off x="-1" y="3621248"/>
          <a:ext cx="7268924" cy="5561372"/>
        </p:xfrm>
        <a:graphic>
          <a:graphicData uri="http://schemas.openxmlformats.org/presentationml/2006/ole">
            <mc:AlternateContent xmlns:mc="http://schemas.openxmlformats.org/markup-compatibility/2006">
              <mc:Choice xmlns:v="urn:schemas-microsoft-com:vml" Requires="v">
                <p:oleObj name="Graph" r:id="rId5" imgW="3920739" imgH="3000987" progId="Origin95.Graph">
                  <p:embed/>
                </p:oleObj>
              </mc:Choice>
              <mc:Fallback>
                <p:oleObj name="Graph" r:id="rId5" imgW="3920739" imgH="3000987" progId="Origin95.Graph">
                  <p:embed/>
                  <p:pic>
                    <p:nvPicPr>
                      <p:cNvPr id="0" name=""/>
                      <p:cNvPicPr/>
                      <p:nvPr/>
                    </p:nvPicPr>
                    <p:blipFill>
                      <a:blip r:embed="rId6"/>
                      <a:stretch>
                        <a:fillRect/>
                      </a:stretch>
                    </p:blipFill>
                    <p:spPr>
                      <a:xfrm>
                        <a:off x="-1" y="3621248"/>
                        <a:ext cx="7268924" cy="5561372"/>
                      </a:xfrm>
                      <a:prstGeom prst="rect">
                        <a:avLst/>
                      </a:prstGeom>
                    </p:spPr>
                  </p:pic>
                </p:oleObj>
              </mc:Fallback>
            </mc:AlternateContent>
          </a:graphicData>
        </a:graphic>
      </p:graphicFrame>
    </p:spTree>
    <p:extLst>
      <p:ext uri="{BB962C8B-B14F-4D97-AF65-F5344CB8AC3E}">
        <p14:creationId xmlns:p14="http://schemas.microsoft.com/office/powerpoint/2010/main" val="4190061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790F-6346-350D-FF07-F14DF9980F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BDF7EF-349E-97DE-A1CE-CA76EC27C759}"/>
              </a:ext>
            </a:extLst>
          </p:cNvPr>
          <p:cNvSpPr>
            <a:spLocks noGrp="1"/>
          </p:cNvSpPr>
          <p:nvPr>
            <p:ph type="title"/>
          </p:nvPr>
        </p:nvSpPr>
        <p:spPr/>
        <p:txBody>
          <a:bodyPr/>
          <a:lstStyle/>
          <a:p>
            <a:r>
              <a:rPr lang="en-GB" dirty="0"/>
              <a:t>Comparison to ex situ LID-QMS of JET divertor tile 0</a:t>
            </a:r>
          </a:p>
        </p:txBody>
      </p:sp>
      <p:sp>
        <p:nvSpPr>
          <p:cNvPr id="48" name="Slide Number Placeholder 8">
            <a:extLst>
              <a:ext uri="{FF2B5EF4-FFF2-40B4-BE49-F238E27FC236}">
                <a16:creationId xmlns:a16="http://schemas.microsoft.com/office/drawing/2014/main" id="{B806583A-D0DF-CF8A-129A-D57A0DDC06AD}"/>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24</a:t>
            </a:fld>
            <a:endParaRPr lang="en-GB" dirty="0">
              <a:solidFill>
                <a:prstClr val="white"/>
              </a:solidFill>
            </a:endParaRPr>
          </a:p>
        </p:txBody>
      </p:sp>
      <p:sp>
        <p:nvSpPr>
          <p:cNvPr id="6" name="Textfeld 5">
            <a:extLst>
              <a:ext uri="{FF2B5EF4-FFF2-40B4-BE49-F238E27FC236}">
                <a16:creationId xmlns:a16="http://schemas.microsoft.com/office/drawing/2014/main" id="{C140317C-6A3B-0178-1D01-93B959B5E476}"/>
              </a:ext>
            </a:extLst>
          </p:cNvPr>
          <p:cNvSpPr txBox="1"/>
          <p:nvPr/>
        </p:nvSpPr>
        <p:spPr>
          <a:xfrm>
            <a:off x="7493193" y="1084021"/>
            <a:ext cx="5054408" cy="2407839"/>
          </a:xfrm>
          <a:prstGeom prst="rect">
            <a:avLst/>
          </a:prstGeom>
          <a:noFill/>
        </p:spPr>
        <p:txBody>
          <a:bodyPr wrap="square" rtlCol="0">
            <a:spAutoFit/>
          </a:bodyPr>
          <a:lstStyle/>
          <a:p>
            <a:r>
              <a:rPr lang="en-GB" sz="1881" dirty="0">
                <a:solidFill>
                  <a:srgbClr val="FF2EFF"/>
                </a:solidFill>
                <a:latin typeface="Arial" panose="020B0604020202020204" pitchFamily="34" charset="0"/>
                <a:cs typeface="Arial" panose="020B0604020202020204" pitchFamily="34" charset="0"/>
              </a:rPr>
              <a:t>JET inner divertor tile 0 (LH14N)</a:t>
            </a:r>
            <a:br>
              <a:rPr lang="en-GB" sz="1881" dirty="0">
                <a:solidFill>
                  <a:srgbClr val="FF2EFF"/>
                </a:solidFill>
                <a:latin typeface="Arial" panose="020B0604020202020204" pitchFamily="34" charset="0"/>
                <a:cs typeface="Arial" panose="020B0604020202020204" pitchFamily="34" charset="0"/>
              </a:rPr>
            </a:br>
            <a:r>
              <a:rPr lang="en-GB" sz="1881" dirty="0">
                <a:solidFill>
                  <a:srgbClr val="FF2EFF"/>
                </a:solidFill>
                <a:latin typeface="Arial" panose="020B0604020202020204" pitchFamily="34" charset="0"/>
                <a:cs typeface="Arial" panose="020B0604020202020204" pitchFamily="34" charset="0"/>
              </a:rPr>
              <a:t>exposed in all plasmas of 2019-2023.</a:t>
            </a:r>
            <a:br>
              <a:rPr lang="en-GB" sz="1881" dirty="0">
                <a:solidFill>
                  <a:srgbClr val="FF2EFF"/>
                </a:solidFill>
                <a:latin typeface="Arial" panose="020B0604020202020204" pitchFamily="34" charset="0"/>
                <a:cs typeface="Arial" panose="020B0604020202020204" pitchFamily="34" charset="0"/>
              </a:rPr>
            </a:br>
            <a:r>
              <a:rPr lang="en-GB" sz="1881" dirty="0">
                <a:solidFill>
                  <a:srgbClr val="FF2EFF"/>
                </a:solidFill>
                <a:latin typeface="Arial" panose="020B0604020202020204" pitchFamily="34" charset="0"/>
                <a:cs typeface="Arial" panose="020B0604020202020204" pitchFamily="34" charset="0"/>
              </a:rPr>
              <a:t>Then in situ LID-QMS performed in JET.</a:t>
            </a:r>
          </a:p>
          <a:p>
            <a:endParaRPr lang="en-GB" sz="1881" dirty="0">
              <a:latin typeface="Arial" panose="020B0604020202020204" pitchFamily="34" charset="0"/>
              <a:cs typeface="Arial" panose="020B0604020202020204" pitchFamily="34" charset="0"/>
            </a:endParaRPr>
          </a:p>
          <a:p>
            <a:r>
              <a:rPr lang="en-GB" sz="1881" dirty="0">
                <a:latin typeface="Arial" panose="020B0604020202020204" pitchFamily="34" charset="0"/>
                <a:cs typeface="Arial" panose="020B0604020202020204" pitchFamily="34" charset="0"/>
              </a:rPr>
              <a:t>JET inner divertor tile 0 (LH14N)</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exposed in all plasmas of 2014-2016.</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Then ex situ LID-QMS performed in FZJ</a:t>
            </a:r>
          </a:p>
          <a:p>
            <a:endParaRPr lang="en-GB" sz="1881" dirty="0">
              <a:latin typeface="Arial" panose="020B0604020202020204" pitchFamily="34" charset="0"/>
              <a:cs typeface="Arial" panose="020B0604020202020204" pitchFamily="34" charset="0"/>
            </a:endParaRPr>
          </a:p>
        </p:txBody>
      </p:sp>
      <p:pic>
        <p:nvPicPr>
          <p:cNvPr id="60" name="Picture 2" descr="\\de-ews-fs01\efdawork\PI team\PICTURES AND GRAPHICS\LOGOS\JET-LOGO (by Dolp)\OtherJPG\JET.jpg">
            <a:extLst>
              <a:ext uri="{FF2B5EF4-FFF2-40B4-BE49-F238E27FC236}">
                <a16:creationId xmlns:a16="http://schemas.microsoft.com/office/drawing/2014/main" id="{C23A0696-AF32-55CA-C8D0-22E0834FC9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4673" y="68215"/>
            <a:ext cx="1242452" cy="49285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37EF6C19-B4A8-8D0C-9DE0-18E6EC60040E}"/>
              </a:ext>
            </a:extLst>
          </p:cNvPr>
          <p:cNvSpPr txBox="1"/>
          <p:nvPr/>
        </p:nvSpPr>
        <p:spPr>
          <a:xfrm>
            <a:off x="265200" y="3884609"/>
            <a:ext cx="12045332" cy="2697277"/>
          </a:xfrm>
          <a:prstGeom prst="rect">
            <a:avLst/>
          </a:prstGeom>
          <a:noFill/>
        </p:spPr>
        <p:txBody>
          <a:bodyPr wrap="square" rtlCol="0">
            <a:spAutoFit/>
          </a:bodyPr>
          <a:lstStyle/>
          <a:p>
            <a:r>
              <a:rPr lang="en-GB" sz="1881" dirty="0">
                <a:latin typeface="Arial" panose="020B0604020202020204" pitchFamily="34" charset="0"/>
                <a:cs typeface="Arial" panose="020B0604020202020204" pitchFamily="34" charset="0"/>
              </a:rPr>
              <a:t>Plausibility check:</a:t>
            </a:r>
          </a:p>
          <a:p>
            <a:pPr marL="342900" indent="-342900">
              <a:buFont typeface="Arial" panose="020B0604020202020204" pitchFamily="34" charset="0"/>
              <a:buChar char="•"/>
            </a:pPr>
            <a:r>
              <a:rPr lang="en-GB" sz="1881" dirty="0">
                <a:latin typeface="Arial" panose="020B0604020202020204" pitchFamily="34" charset="0"/>
                <a:cs typeface="Arial" panose="020B0604020202020204" pitchFamily="34" charset="0"/>
              </a:rPr>
              <a:t> qualitatively similar D profile (const. area + decrease towards plasma)</a:t>
            </a:r>
          </a:p>
          <a:p>
            <a:endParaRPr lang="en-GB" sz="1881" dirty="0">
              <a:latin typeface="Arial" panose="020B0604020202020204" pitchFamily="34" charset="0"/>
              <a:cs typeface="Arial" panose="020B0604020202020204" pitchFamily="34" charset="0"/>
            </a:endParaRPr>
          </a:p>
          <a:p>
            <a:r>
              <a:rPr lang="en-GB" sz="1881" dirty="0">
                <a:latin typeface="Arial" panose="020B0604020202020204" pitchFamily="34" charset="0"/>
                <a:cs typeface="Arial" panose="020B0604020202020204" pitchFamily="34" charset="0"/>
              </a:rPr>
              <a:t>quantitatively:</a:t>
            </a:r>
          </a:p>
          <a:p>
            <a:pPr marL="342900" indent="-342900">
              <a:buFont typeface="Arial" panose="020B0604020202020204" pitchFamily="34" charset="0"/>
              <a:buChar char="•"/>
            </a:pPr>
            <a:r>
              <a:rPr lang="en-GB" sz="1881" dirty="0">
                <a:latin typeface="Arial" panose="020B0604020202020204" pitchFamily="34" charset="0"/>
                <a:cs typeface="Arial" panose="020B0604020202020204" pitchFamily="34" charset="0"/>
              </a:rPr>
              <a:t> </a:t>
            </a:r>
            <a:r>
              <a:rPr lang="en-GB" sz="1881" dirty="0">
                <a:solidFill>
                  <a:srgbClr val="FF2EFF"/>
                </a:solidFill>
                <a:latin typeface="Arial" panose="020B0604020202020204" pitchFamily="34" charset="0"/>
                <a:cs typeface="Arial" panose="020B0604020202020204" pitchFamily="34" charset="0"/>
              </a:rPr>
              <a:t>4 years exposure with 41.9 h divertor plasma </a:t>
            </a:r>
            <a:r>
              <a:rPr lang="en-GB" sz="1881" dirty="0">
                <a:latin typeface="Arial" panose="020B0604020202020204" pitchFamily="34" charset="0"/>
                <a:cs typeface="Arial" panose="020B0604020202020204" pitchFamily="34" charset="0"/>
              </a:rPr>
              <a:t>vs. 2 years exposure with 18.5 h divertor plasma (factor 2.4)</a:t>
            </a:r>
          </a:p>
          <a:p>
            <a:pPr algn="r"/>
            <a:r>
              <a:rPr lang="en-GB" sz="1881" dirty="0">
                <a:latin typeface="Arial" panose="020B0604020202020204" pitchFamily="34" charset="0"/>
                <a:cs typeface="Arial" panose="020B0604020202020204" pitchFamily="34" charset="0"/>
              </a:rPr>
              <a:t>2.4</a:t>
            </a:r>
            <a:r>
              <a:rPr lang="en-GB" sz="1881" baseline="30000" dirty="0">
                <a:latin typeface="Arial" panose="020B0604020202020204" pitchFamily="34" charset="0"/>
                <a:cs typeface="Arial" panose="020B0604020202020204" pitchFamily="34" charset="0"/>
              </a:rPr>
              <a:t>0.5</a:t>
            </a:r>
            <a:r>
              <a:rPr lang="en-GB" sz="1881" dirty="0">
                <a:latin typeface="Arial" panose="020B0604020202020204" pitchFamily="34" charset="0"/>
                <a:cs typeface="Arial" panose="020B0604020202020204" pitchFamily="34" charset="0"/>
              </a:rPr>
              <a:t> = 1.5</a:t>
            </a:r>
            <a:r>
              <a:rPr lang="en-GB" sz="1881" dirty="0">
                <a:solidFill>
                  <a:schemeClr val="bg1"/>
                </a:solidFill>
                <a:latin typeface="Arial" panose="020B0604020202020204" pitchFamily="34" charset="0"/>
                <a:cs typeface="Arial" panose="020B0604020202020204" pitchFamily="34" charset="0"/>
              </a:rPr>
              <a:t>__</a:t>
            </a:r>
          </a:p>
          <a:p>
            <a:r>
              <a:rPr lang="en-GB" sz="1881" dirty="0">
                <a:solidFill>
                  <a:schemeClr val="bg1"/>
                </a:solidFill>
                <a:latin typeface="Arial" panose="020B0604020202020204" pitchFamily="34" charset="0"/>
                <a:cs typeface="Arial" panose="020B0604020202020204" pitchFamily="34" charset="0"/>
              </a:rPr>
              <a:t>RE</a:t>
            </a:r>
            <a:r>
              <a:rPr lang="en-GB" sz="17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Recently shown by </a:t>
            </a:r>
            <a:r>
              <a:rPr lang="en-GB" dirty="0" err="1">
                <a:latin typeface="Arial" panose="020B0604020202020204" pitchFamily="34" charset="0"/>
                <a:cs typeface="Arial" panose="020B0604020202020204" pitchFamily="34" charset="0"/>
              </a:rPr>
              <a:t>Zayachuk</a:t>
            </a:r>
            <a:r>
              <a:rPr lang="en-GB" dirty="0">
                <a:latin typeface="Arial" panose="020B0604020202020204" pitchFamily="34" charset="0"/>
                <a:cs typeface="Arial" panose="020B0604020202020204" pitchFamily="34" charset="0"/>
              </a:rPr>
              <a:t> et al* that total retention roughly scales with square-root of plasma exposure time</a:t>
            </a:r>
            <a:r>
              <a:rPr lang="en-GB" sz="1881" dirty="0">
                <a:latin typeface="Arial" panose="020B0604020202020204" pitchFamily="34" charset="0"/>
                <a:cs typeface="Arial" panose="020B0604020202020204" pitchFamily="34" charset="0"/>
              </a:rPr>
              <a:t>           </a:t>
            </a:r>
            <a:endParaRPr lang="en-GB" sz="1881" baseline="30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81" dirty="0">
                <a:latin typeface="Arial" panose="020B0604020202020204" pitchFamily="34" charset="0"/>
                <a:cs typeface="Arial" panose="020B0604020202020204" pitchFamily="34" charset="0"/>
              </a:rPr>
              <a:t> ex situ expected to be lower than </a:t>
            </a:r>
            <a:r>
              <a:rPr lang="en-GB" sz="1881" dirty="0">
                <a:solidFill>
                  <a:srgbClr val="FF2EFF"/>
                </a:solidFill>
                <a:latin typeface="Arial" panose="020B0604020202020204" pitchFamily="34" charset="0"/>
                <a:cs typeface="Arial" panose="020B0604020202020204" pitchFamily="34" charset="0"/>
              </a:rPr>
              <a:t>in situ </a:t>
            </a:r>
            <a:r>
              <a:rPr lang="en-GB" sz="1881" dirty="0">
                <a:latin typeface="Arial" panose="020B0604020202020204" pitchFamily="34" charset="0"/>
                <a:cs typeface="Arial" panose="020B0604020202020204" pitchFamily="34" charset="0"/>
              </a:rPr>
              <a:t>due to outgassing and exposure to atmosphere</a:t>
            </a:r>
          </a:p>
          <a:p>
            <a:pPr marL="342900" indent="-342900">
              <a:buFont typeface="Arial" panose="020B0604020202020204" pitchFamily="34" charset="0"/>
              <a:buChar char="•"/>
            </a:pPr>
            <a:endParaRPr lang="en-GB" sz="1881"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64E182B2-E0F4-10DD-A098-05D5616251C0}"/>
              </a:ext>
            </a:extLst>
          </p:cNvPr>
          <p:cNvSpPr txBox="1"/>
          <p:nvPr/>
        </p:nvSpPr>
        <p:spPr>
          <a:xfrm rot="16200000">
            <a:off x="6158917" y="1676804"/>
            <a:ext cx="1821503" cy="381771"/>
          </a:xfrm>
          <a:prstGeom prst="rect">
            <a:avLst/>
          </a:prstGeom>
          <a:noFill/>
        </p:spPr>
        <p:txBody>
          <a:bodyPr wrap="square" rtlCol="0">
            <a:spAutoFit/>
          </a:bodyPr>
          <a:lstStyle/>
          <a:p>
            <a:r>
              <a:rPr lang="en-GB" sz="1881" dirty="0">
                <a:solidFill>
                  <a:srgbClr val="FF2EFF"/>
                </a:solidFill>
                <a:latin typeface="Arial" panose="020B0604020202020204" pitchFamily="34" charset="0"/>
                <a:cs typeface="Arial" panose="020B0604020202020204" pitchFamily="34" charset="0"/>
              </a:rPr>
              <a:t>plasma side</a:t>
            </a:r>
            <a:endParaRPr lang="en-GB" sz="1881" dirty="0">
              <a:latin typeface="Arial" panose="020B0604020202020204" pitchFamily="34" charset="0"/>
              <a:cs typeface="Arial" panose="020B0604020202020204" pitchFamily="34" charset="0"/>
            </a:endParaRPr>
          </a:p>
        </p:txBody>
      </p:sp>
      <p:graphicFrame>
        <p:nvGraphicFramePr>
          <p:cNvPr id="3" name="Objekt 2">
            <a:extLst>
              <a:ext uri="{FF2B5EF4-FFF2-40B4-BE49-F238E27FC236}">
                <a16:creationId xmlns:a16="http://schemas.microsoft.com/office/drawing/2014/main" id="{F6483B0F-CEC3-534A-9A89-9B4F7F3AAE5D}"/>
              </a:ext>
            </a:extLst>
          </p:cNvPr>
          <p:cNvGraphicFramePr>
            <a:graphicFrameLocks noChangeAspect="1"/>
          </p:cNvGraphicFramePr>
          <p:nvPr>
            <p:extLst>
              <p:ext uri="{D42A27DB-BD31-4B8C-83A1-F6EECF244321}">
                <p14:modId xmlns:p14="http://schemas.microsoft.com/office/powerpoint/2010/main" val="1805754834"/>
              </p:ext>
            </p:extLst>
          </p:nvPr>
        </p:nvGraphicFramePr>
        <p:xfrm>
          <a:off x="385689" y="684375"/>
          <a:ext cx="6793211" cy="3215717"/>
        </p:xfrm>
        <a:graphic>
          <a:graphicData uri="http://schemas.openxmlformats.org/presentationml/2006/ole">
            <mc:AlternateContent xmlns:mc="http://schemas.openxmlformats.org/markup-compatibility/2006">
              <mc:Choice xmlns:v="urn:schemas-microsoft-com:vml" Requires="v">
                <p:oleObj name="Graph" r:id="rId3" imgW="5391437" imgH="2552156" progId="Origin95.Graph">
                  <p:embed/>
                </p:oleObj>
              </mc:Choice>
              <mc:Fallback>
                <p:oleObj name="Graph" r:id="rId3" imgW="5391437" imgH="2552156" progId="Origin95.Graph">
                  <p:embed/>
                  <p:pic>
                    <p:nvPicPr>
                      <p:cNvPr id="0" name=""/>
                      <p:cNvPicPr/>
                      <p:nvPr/>
                    </p:nvPicPr>
                    <p:blipFill>
                      <a:blip r:embed="rId4"/>
                      <a:stretch>
                        <a:fillRect/>
                      </a:stretch>
                    </p:blipFill>
                    <p:spPr>
                      <a:xfrm>
                        <a:off x="385689" y="684375"/>
                        <a:ext cx="6793211" cy="3215717"/>
                      </a:xfrm>
                      <a:prstGeom prst="rect">
                        <a:avLst/>
                      </a:prstGeom>
                    </p:spPr>
                  </p:pic>
                </p:oleObj>
              </mc:Fallback>
            </mc:AlternateContent>
          </a:graphicData>
        </a:graphic>
      </p:graphicFrame>
      <p:sp>
        <p:nvSpPr>
          <p:cNvPr id="5" name="Textfeld 4">
            <a:extLst>
              <a:ext uri="{FF2B5EF4-FFF2-40B4-BE49-F238E27FC236}">
                <a16:creationId xmlns:a16="http://schemas.microsoft.com/office/drawing/2014/main" id="{6F13D575-6402-5ACA-C006-DFFB2AC5CA90}"/>
              </a:ext>
            </a:extLst>
          </p:cNvPr>
          <p:cNvSpPr txBox="1"/>
          <p:nvPr/>
        </p:nvSpPr>
        <p:spPr>
          <a:xfrm>
            <a:off x="4823927" y="1638356"/>
            <a:ext cx="1208929" cy="381771"/>
          </a:xfrm>
          <a:prstGeom prst="rect">
            <a:avLst/>
          </a:prstGeom>
          <a:solidFill>
            <a:srgbClr val="FFFFFF">
              <a:alpha val="69804"/>
            </a:srgbClr>
          </a:solidFill>
        </p:spPr>
        <p:txBody>
          <a:bodyPr wrap="square" rtlCol="0">
            <a:spAutoFit/>
          </a:bodyPr>
          <a:lstStyle/>
          <a:p>
            <a:r>
              <a:rPr lang="en-GB" sz="1881" dirty="0">
                <a:solidFill>
                  <a:srgbClr val="FF2EFF"/>
                </a:solidFill>
                <a:latin typeface="Arial" panose="020B0604020202020204" pitchFamily="34" charset="0"/>
                <a:cs typeface="Arial" panose="020B0604020202020204" pitchFamily="34" charset="0"/>
              </a:rPr>
              <a:t>factor 1.7</a:t>
            </a:r>
            <a:endParaRPr lang="en-GB" sz="1881" dirty="0">
              <a:latin typeface="Arial" panose="020B0604020202020204" pitchFamily="34" charset="0"/>
              <a:cs typeface="Arial" panose="020B0604020202020204" pitchFamily="34" charset="0"/>
            </a:endParaRPr>
          </a:p>
        </p:txBody>
      </p:sp>
      <p:cxnSp>
        <p:nvCxnSpPr>
          <p:cNvPr id="9" name="Gerade Verbindung mit Pfeil 8">
            <a:extLst>
              <a:ext uri="{FF2B5EF4-FFF2-40B4-BE49-F238E27FC236}">
                <a16:creationId xmlns:a16="http://schemas.microsoft.com/office/drawing/2014/main" id="{0CB976D6-4717-9EBF-58EC-4C5F671D5923}"/>
              </a:ext>
            </a:extLst>
          </p:cNvPr>
          <p:cNvCxnSpPr/>
          <p:nvPr/>
        </p:nvCxnSpPr>
        <p:spPr>
          <a:xfrm>
            <a:off x="4823927" y="1498006"/>
            <a:ext cx="0" cy="662473"/>
          </a:xfrm>
          <a:prstGeom prst="straightConnector1">
            <a:avLst/>
          </a:prstGeom>
          <a:ln w="38100">
            <a:solidFill>
              <a:srgbClr val="FF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DDD5627-07F6-40C7-B7E6-0C68B232F8C3}"/>
              </a:ext>
            </a:extLst>
          </p:cNvPr>
          <p:cNvSpPr txBox="1"/>
          <p:nvPr/>
        </p:nvSpPr>
        <p:spPr>
          <a:xfrm>
            <a:off x="6941489" y="6255854"/>
            <a:ext cx="6367251" cy="295017"/>
          </a:xfrm>
          <a:prstGeom prst="rect">
            <a:avLst/>
          </a:prstGeom>
          <a:noFill/>
        </p:spPr>
        <p:txBody>
          <a:bodyPr wrap="square" rtlCol="0">
            <a:spAutoFit/>
          </a:bodyPr>
          <a:lstStyle/>
          <a:p>
            <a:r>
              <a:rPr lang="en-GB" sz="1317" b="1" dirty="0"/>
              <a:t>* </a:t>
            </a:r>
            <a:r>
              <a:rPr lang="en-GB" sz="1317" b="1" dirty="0" err="1"/>
              <a:t>Zayachuk</a:t>
            </a:r>
            <a:r>
              <a:rPr lang="en-GB" sz="1317" b="1" dirty="0"/>
              <a:t> et al., </a:t>
            </a:r>
            <a:r>
              <a:rPr lang="it-IT" sz="1317" b="1" dirty="0"/>
              <a:t>NME</a:t>
            </a:r>
            <a:r>
              <a:rPr lang="en-US" sz="1317" b="1" dirty="0"/>
              <a:t> 42 (2025) 101872</a:t>
            </a:r>
            <a:r>
              <a:rPr lang="en-GB" sz="1317" b="1" dirty="0"/>
              <a:t>, </a:t>
            </a:r>
            <a:r>
              <a:rPr lang="en-GB" sz="1317" b="1" u="sng" dirty="0">
                <a:hlinkClick r:id="rId5"/>
              </a:rPr>
              <a:t>doi:10.1016/j.nme.2025.101872</a:t>
            </a:r>
            <a:endParaRPr lang="en-GB" sz="1317" b="1" u="sng" dirty="0"/>
          </a:p>
        </p:txBody>
      </p:sp>
    </p:spTree>
    <p:extLst>
      <p:ext uri="{BB962C8B-B14F-4D97-AF65-F5344CB8AC3E}">
        <p14:creationId xmlns:p14="http://schemas.microsoft.com/office/powerpoint/2010/main" val="427585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EBA5B-4F6C-8B16-939D-192375DB9C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C5DD57-3826-E59D-1776-90A4ED5A06AF}"/>
              </a:ext>
            </a:extLst>
          </p:cNvPr>
          <p:cNvSpPr>
            <a:spLocks noGrp="1"/>
          </p:cNvSpPr>
          <p:nvPr>
            <p:ph type="title"/>
          </p:nvPr>
        </p:nvSpPr>
        <p:spPr/>
        <p:txBody>
          <a:bodyPr/>
          <a:lstStyle/>
          <a:p>
            <a:r>
              <a:rPr lang="en-GB" dirty="0"/>
              <a:t>in situ Applications of LID-QMS in DT campaign</a:t>
            </a:r>
          </a:p>
        </p:txBody>
      </p:sp>
      <p:sp>
        <p:nvSpPr>
          <p:cNvPr id="13" name="Slide Number Placeholder 8">
            <a:extLst>
              <a:ext uri="{FF2B5EF4-FFF2-40B4-BE49-F238E27FC236}">
                <a16:creationId xmlns:a16="http://schemas.microsoft.com/office/drawing/2014/main" id="{141CEFF2-0F71-FC3A-7FE9-D09458E67DBE}"/>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25</a:t>
            </a:fld>
            <a:endParaRPr lang="en-GB" dirty="0">
              <a:solidFill>
                <a:prstClr val="white"/>
              </a:solidFill>
            </a:endParaRPr>
          </a:p>
        </p:txBody>
      </p:sp>
      <p:pic>
        <p:nvPicPr>
          <p:cNvPr id="20" name="Picture 2" descr="\\de-ews-fs01\efdawork\PI team\PICTURES AND GRAPHICS\LOGOS\JET-LOGO (by Dolp)\OtherJPG\JET.jpg">
            <a:extLst>
              <a:ext uri="{FF2B5EF4-FFF2-40B4-BE49-F238E27FC236}">
                <a16:creationId xmlns:a16="http://schemas.microsoft.com/office/drawing/2014/main" id="{BB86D174-8454-313E-A07B-4B8C1EFB1A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1823" y="90027"/>
            <a:ext cx="1461763" cy="579856"/>
          </a:xfrm>
          <a:prstGeom prst="rect">
            <a:avLst/>
          </a:prstGeom>
          <a:noFill/>
          <a:extLst>
            <a:ext uri="{909E8E84-426E-40DD-AFC4-6F175D3DCCD1}">
              <a14:hiddenFill xmlns:a14="http://schemas.microsoft.com/office/drawing/2010/main">
                <a:solidFill>
                  <a:srgbClr val="FFFFFF"/>
                </a:solidFill>
              </a14:hiddenFill>
            </a:ext>
          </a:extLst>
        </p:spPr>
      </p:pic>
      <p:sp>
        <p:nvSpPr>
          <p:cNvPr id="37" name="Inhaltsplatzhalter 2">
            <a:extLst>
              <a:ext uri="{FF2B5EF4-FFF2-40B4-BE49-F238E27FC236}">
                <a16:creationId xmlns:a16="http://schemas.microsoft.com/office/drawing/2014/main" id="{F5EB5B83-46D1-28FC-9566-F3F383CD0CEE}"/>
              </a:ext>
            </a:extLst>
          </p:cNvPr>
          <p:cNvSpPr>
            <a:spLocks noGrp="1"/>
          </p:cNvSpPr>
          <p:nvPr>
            <p:ph idx="13"/>
          </p:nvPr>
        </p:nvSpPr>
        <p:spPr>
          <a:xfrm>
            <a:off x="73425" y="668187"/>
            <a:ext cx="11103024" cy="5688632"/>
          </a:xfrm>
        </p:spPr>
        <p:txBody>
          <a:bodyPr>
            <a:normAutofit/>
          </a:bodyPr>
          <a:lstStyle/>
          <a:p>
            <a:pPr marL="0" indent="0">
              <a:buNone/>
            </a:pPr>
            <a:r>
              <a:rPr lang="en-GB" sz="1881" b="1" dirty="0"/>
              <a:t>Monitoring of T retention growth due to plasma wall interaction</a:t>
            </a:r>
          </a:p>
          <a:p>
            <a:pPr lvl="2"/>
            <a:r>
              <a:rPr lang="en-GB" sz="1800" b="1" dirty="0">
                <a:solidFill>
                  <a:srgbClr val="7030A0"/>
                </a:solidFill>
              </a:rPr>
              <a:t>4 x 3 cm</a:t>
            </a:r>
            <a:r>
              <a:rPr lang="en-GB" sz="1800" b="1" baseline="30000" dirty="0">
                <a:solidFill>
                  <a:srgbClr val="7030A0"/>
                </a:solidFill>
              </a:rPr>
              <a:t>2</a:t>
            </a:r>
            <a:r>
              <a:rPr lang="en-GB" sz="1800" b="1" dirty="0">
                <a:solidFill>
                  <a:srgbClr val="7030A0"/>
                </a:solidFill>
              </a:rPr>
              <a:t> rectangles</a:t>
            </a:r>
            <a:r>
              <a:rPr lang="en-GB" sz="1800" dirty="0"/>
              <a:t> “cleaned” from fuel by overlapping laser spots before tritium operation</a:t>
            </a:r>
          </a:p>
          <a:p>
            <a:pPr lvl="2"/>
            <a:r>
              <a:rPr lang="en-GB" sz="1800" dirty="0"/>
              <a:t>one rectangle measured every week in </a:t>
            </a:r>
            <a:br>
              <a:rPr lang="en-GB" sz="1800" dirty="0"/>
            </a:br>
            <a:r>
              <a:rPr lang="en-GB" sz="1800" dirty="0"/>
              <a:t>“Raster mode”: 99 laser spots every 3 mm</a:t>
            </a:r>
            <a:br>
              <a:rPr lang="en-GB" sz="1800" dirty="0"/>
            </a:br>
            <a:r>
              <a:rPr lang="en-GB" sz="1800" dirty="0"/>
              <a:t>every 20 </a:t>
            </a:r>
            <a:r>
              <a:rPr lang="en-GB" sz="1800" dirty="0" err="1"/>
              <a:t>ms</a:t>
            </a:r>
            <a:r>
              <a:rPr lang="en-GB" sz="1800" dirty="0"/>
              <a:t> to increase the desorbed area</a:t>
            </a:r>
          </a:p>
          <a:p>
            <a:pPr lvl="2"/>
            <a:r>
              <a:rPr lang="en-GB" sz="1800" dirty="0"/>
              <a:t>Additional weekly measurement of rectangle 1</a:t>
            </a:r>
          </a:p>
          <a:p>
            <a:pPr lvl="1"/>
            <a:endParaRPr lang="en-GB" dirty="0"/>
          </a:p>
        </p:txBody>
      </p:sp>
      <p:pic>
        <p:nvPicPr>
          <p:cNvPr id="38" name="Grafik 37">
            <a:extLst>
              <a:ext uri="{FF2B5EF4-FFF2-40B4-BE49-F238E27FC236}">
                <a16:creationId xmlns:a16="http://schemas.microsoft.com/office/drawing/2014/main" id="{2D832F99-E529-C2AA-1C43-32BE0C5E9AAF}"/>
              </a:ext>
            </a:extLst>
          </p:cNvPr>
          <p:cNvPicPr>
            <a:picLocks noChangeAspect="1"/>
          </p:cNvPicPr>
          <p:nvPr/>
        </p:nvPicPr>
        <p:blipFill rotWithShape="1">
          <a:blip r:embed="rId3"/>
          <a:srcRect l="22349" t="10195" r="12373" b="57180"/>
          <a:stretch/>
        </p:blipFill>
        <p:spPr>
          <a:xfrm>
            <a:off x="7442320" y="1551932"/>
            <a:ext cx="4550601" cy="1183952"/>
          </a:xfrm>
          <a:prstGeom prst="rect">
            <a:avLst/>
          </a:prstGeom>
        </p:spPr>
      </p:pic>
      <p:cxnSp>
        <p:nvCxnSpPr>
          <p:cNvPr id="39" name="Gerade Verbindung mit Pfeil 38">
            <a:extLst>
              <a:ext uri="{FF2B5EF4-FFF2-40B4-BE49-F238E27FC236}">
                <a16:creationId xmlns:a16="http://schemas.microsoft.com/office/drawing/2014/main" id="{4618B6C2-1BDF-5A81-8C15-0F33376A1408}"/>
              </a:ext>
            </a:extLst>
          </p:cNvPr>
          <p:cNvCxnSpPr>
            <a:cxnSpLocks/>
          </p:cNvCxnSpPr>
          <p:nvPr/>
        </p:nvCxnSpPr>
        <p:spPr>
          <a:xfrm>
            <a:off x="8222083" y="2165012"/>
            <a:ext cx="388517"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Inhaltsplatzhalter 2">
            <a:extLst>
              <a:ext uri="{FF2B5EF4-FFF2-40B4-BE49-F238E27FC236}">
                <a16:creationId xmlns:a16="http://schemas.microsoft.com/office/drawing/2014/main" id="{738E09C6-03DB-00B9-BD6B-1D54DAE04D91}"/>
              </a:ext>
            </a:extLst>
          </p:cNvPr>
          <p:cNvSpPr txBox="1">
            <a:spLocks/>
          </p:cNvSpPr>
          <p:nvPr/>
        </p:nvSpPr>
        <p:spPr>
          <a:xfrm>
            <a:off x="9437234" y="1819827"/>
            <a:ext cx="1490259" cy="6010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dirty="0">
                <a:solidFill>
                  <a:srgbClr val="7030A0"/>
                </a:solidFill>
              </a:rPr>
              <a:t>4 cm</a:t>
            </a:r>
          </a:p>
        </p:txBody>
      </p:sp>
      <p:cxnSp>
        <p:nvCxnSpPr>
          <p:cNvPr id="41" name="Gerade Verbindung mit Pfeil 40">
            <a:extLst>
              <a:ext uri="{FF2B5EF4-FFF2-40B4-BE49-F238E27FC236}">
                <a16:creationId xmlns:a16="http://schemas.microsoft.com/office/drawing/2014/main" id="{6C2FA7FC-2A99-19B1-57EC-FF8D47CF8EB2}"/>
              </a:ext>
            </a:extLst>
          </p:cNvPr>
          <p:cNvCxnSpPr>
            <a:cxnSpLocks/>
          </p:cNvCxnSpPr>
          <p:nvPr/>
        </p:nvCxnSpPr>
        <p:spPr>
          <a:xfrm>
            <a:off x="10991850" y="2118170"/>
            <a:ext cx="388517"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052784A8-1E88-4780-DC40-4332748D7E9E}"/>
              </a:ext>
            </a:extLst>
          </p:cNvPr>
          <p:cNvCxnSpPr>
            <a:cxnSpLocks/>
          </p:cNvCxnSpPr>
          <p:nvPr/>
        </p:nvCxnSpPr>
        <p:spPr>
          <a:xfrm>
            <a:off x="9448800" y="2138003"/>
            <a:ext cx="388517" cy="0"/>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Inhaltsplatzhalter 2">
            <a:extLst>
              <a:ext uri="{FF2B5EF4-FFF2-40B4-BE49-F238E27FC236}">
                <a16:creationId xmlns:a16="http://schemas.microsoft.com/office/drawing/2014/main" id="{50B804E5-01D5-F1A0-ECFF-906779949A33}"/>
              </a:ext>
            </a:extLst>
          </p:cNvPr>
          <p:cNvSpPr txBox="1">
            <a:spLocks/>
          </p:cNvSpPr>
          <p:nvPr/>
        </p:nvSpPr>
        <p:spPr>
          <a:xfrm>
            <a:off x="11490041" y="2114068"/>
            <a:ext cx="1490259" cy="6010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dirty="0">
                <a:solidFill>
                  <a:srgbClr val="7030A0"/>
                </a:solidFill>
              </a:rPr>
              <a:t>3 cm</a:t>
            </a:r>
          </a:p>
        </p:txBody>
      </p:sp>
      <p:cxnSp>
        <p:nvCxnSpPr>
          <p:cNvPr id="44" name="Gerade Verbindung mit Pfeil 43">
            <a:extLst>
              <a:ext uri="{FF2B5EF4-FFF2-40B4-BE49-F238E27FC236}">
                <a16:creationId xmlns:a16="http://schemas.microsoft.com/office/drawing/2014/main" id="{40A284A0-FC37-003F-AC63-5CAC8CCD2FFA}"/>
              </a:ext>
            </a:extLst>
          </p:cNvPr>
          <p:cNvCxnSpPr>
            <a:cxnSpLocks/>
          </p:cNvCxnSpPr>
          <p:nvPr/>
        </p:nvCxnSpPr>
        <p:spPr>
          <a:xfrm>
            <a:off x="11490041" y="2165012"/>
            <a:ext cx="0" cy="256272"/>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Inhaltsplatzhalter 2">
            <a:extLst>
              <a:ext uri="{FF2B5EF4-FFF2-40B4-BE49-F238E27FC236}">
                <a16:creationId xmlns:a16="http://schemas.microsoft.com/office/drawing/2014/main" id="{1E037D9A-C00C-E9EB-D197-C983B38F298C}"/>
              </a:ext>
            </a:extLst>
          </p:cNvPr>
          <p:cNvSpPr txBox="1">
            <a:spLocks/>
          </p:cNvSpPr>
          <p:nvPr/>
        </p:nvSpPr>
        <p:spPr>
          <a:xfrm>
            <a:off x="10865984" y="1781727"/>
            <a:ext cx="1490259" cy="6010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dirty="0">
                <a:solidFill>
                  <a:srgbClr val="7030A0"/>
                </a:solidFill>
              </a:rPr>
              <a:t>4 cm</a:t>
            </a:r>
          </a:p>
        </p:txBody>
      </p:sp>
      <p:grpSp>
        <p:nvGrpSpPr>
          <p:cNvPr id="46" name="Gruppieren 45">
            <a:extLst>
              <a:ext uri="{FF2B5EF4-FFF2-40B4-BE49-F238E27FC236}">
                <a16:creationId xmlns:a16="http://schemas.microsoft.com/office/drawing/2014/main" id="{F8A5A6DD-6C86-DA1C-2DCC-6CE873502342}"/>
              </a:ext>
            </a:extLst>
          </p:cNvPr>
          <p:cNvGrpSpPr/>
          <p:nvPr/>
        </p:nvGrpSpPr>
        <p:grpSpPr>
          <a:xfrm>
            <a:off x="-902475" y="2536859"/>
            <a:ext cx="5556264" cy="3933062"/>
            <a:chOff x="7994322" y="2208893"/>
            <a:chExt cx="7079842" cy="5011540"/>
          </a:xfrm>
        </p:grpSpPr>
        <p:pic>
          <p:nvPicPr>
            <p:cNvPr id="47" name="Grafik 46">
              <a:extLst>
                <a:ext uri="{FF2B5EF4-FFF2-40B4-BE49-F238E27FC236}">
                  <a16:creationId xmlns:a16="http://schemas.microsoft.com/office/drawing/2014/main" id="{EDA6BCB7-7D7B-02CA-2B96-E187DF59EE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94322" y="3208167"/>
              <a:ext cx="4212877" cy="4012266"/>
            </a:xfrm>
            <a:prstGeom prst="rect">
              <a:avLst/>
            </a:prstGeom>
          </p:spPr>
        </p:pic>
        <p:sp>
          <p:nvSpPr>
            <p:cNvPr id="48" name="Inhaltsplatzhalter 2">
              <a:extLst>
                <a:ext uri="{FF2B5EF4-FFF2-40B4-BE49-F238E27FC236}">
                  <a16:creationId xmlns:a16="http://schemas.microsoft.com/office/drawing/2014/main" id="{1893FB59-8974-7AEF-AA26-739F1F6772FD}"/>
                </a:ext>
              </a:extLst>
            </p:cNvPr>
            <p:cNvSpPr txBox="1">
              <a:spLocks/>
            </p:cNvSpPr>
            <p:nvPr/>
          </p:nvSpPr>
          <p:spPr>
            <a:xfrm>
              <a:off x="8493988" y="2208893"/>
              <a:ext cx="6580176" cy="10042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GB" sz="1500" b="1" dirty="0">
                  <a:solidFill>
                    <a:srgbClr val="7030A0"/>
                  </a:solidFill>
                </a:rPr>
                <a:t>4 x 3 cm</a:t>
              </a:r>
              <a:r>
                <a:rPr lang="en-GB" sz="1500" b="1" baseline="30000" dirty="0">
                  <a:solidFill>
                    <a:srgbClr val="7030A0"/>
                  </a:solidFill>
                </a:rPr>
                <a:t>2</a:t>
              </a:r>
              <a:r>
                <a:rPr lang="en-GB" sz="1500" b="1" dirty="0">
                  <a:solidFill>
                    <a:srgbClr val="7030A0"/>
                  </a:solidFill>
                </a:rPr>
                <a:t> “cleaned” rectangle</a:t>
              </a:r>
              <a:br>
                <a:rPr lang="en-GB" sz="1500" b="1" dirty="0">
                  <a:solidFill>
                    <a:srgbClr val="7030A0"/>
                  </a:solidFill>
                </a:rPr>
              </a:br>
              <a:r>
                <a:rPr lang="en-GB" sz="1500" b="1" dirty="0">
                  <a:solidFill>
                    <a:srgbClr val="7030A0"/>
                  </a:solidFill>
                </a:rPr>
                <a:t>overlapping with 1.5 mm</a:t>
              </a:r>
              <a:br>
                <a:rPr lang="en-GB" sz="1500" b="1" dirty="0">
                  <a:solidFill>
                    <a:srgbClr val="7030A0"/>
                  </a:solidFill>
                </a:rPr>
              </a:br>
              <a:r>
                <a:rPr lang="en-GB" sz="1500" b="1" dirty="0">
                  <a:solidFill>
                    <a:srgbClr val="7030A0"/>
                  </a:solidFill>
                </a:rPr>
                <a:t>spot-to-spot distance</a:t>
              </a:r>
            </a:p>
          </p:txBody>
        </p:sp>
        <p:cxnSp>
          <p:nvCxnSpPr>
            <p:cNvPr id="49" name="Gerade Verbindung mit Pfeil 48">
              <a:extLst>
                <a:ext uri="{FF2B5EF4-FFF2-40B4-BE49-F238E27FC236}">
                  <a16:creationId xmlns:a16="http://schemas.microsoft.com/office/drawing/2014/main" id="{3CF05E4A-B492-BEEF-F7F6-DA404D9D7010}"/>
                </a:ext>
              </a:extLst>
            </p:cNvPr>
            <p:cNvCxnSpPr/>
            <p:nvPr/>
          </p:nvCxnSpPr>
          <p:spPr>
            <a:xfrm>
              <a:off x="9864551" y="3155063"/>
              <a:ext cx="0" cy="670110"/>
            </a:xfrm>
            <a:prstGeom prst="straightConnector1">
              <a:avLst/>
            </a:prstGeom>
            <a:ln w="57150">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50" name="Inhaltsplatzhalter 2">
              <a:extLst>
                <a:ext uri="{FF2B5EF4-FFF2-40B4-BE49-F238E27FC236}">
                  <a16:creationId xmlns:a16="http://schemas.microsoft.com/office/drawing/2014/main" id="{543C655B-2720-890B-B7C0-4DACFB0B4CB8}"/>
                </a:ext>
              </a:extLst>
            </p:cNvPr>
            <p:cNvSpPr txBox="1">
              <a:spLocks/>
            </p:cNvSpPr>
            <p:nvPr/>
          </p:nvSpPr>
          <p:spPr>
            <a:xfrm>
              <a:off x="8453093" y="5901650"/>
              <a:ext cx="3806456" cy="1066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ctr">
                <a:buNone/>
              </a:pPr>
              <a:r>
                <a:rPr lang="en-GB" sz="1600" b="1" dirty="0">
                  <a:solidFill>
                    <a:schemeClr val="bg1"/>
                  </a:solidFill>
                </a:rPr>
                <a:t>99 laser spots</a:t>
              </a:r>
              <a:br>
                <a:rPr lang="en-GB" sz="1600" b="1" dirty="0">
                  <a:solidFill>
                    <a:schemeClr val="bg1"/>
                  </a:solidFill>
                </a:rPr>
              </a:br>
              <a:r>
                <a:rPr lang="en-GB" sz="1600" b="1" dirty="0">
                  <a:solidFill>
                    <a:schemeClr val="bg1"/>
                  </a:solidFill>
                </a:rPr>
                <a:t>with 3 mm spot-to-spot distance</a:t>
              </a:r>
            </a:p>
          </p:txBody>
        </p:sp>
        <p:cxnSp>
          <p:nvCxnSpPr>
            <p:cNvPr id="51" name="Gerade Verbindung mit Pfeil 50">
              <a:extLst>
                <a:ext uri="{FF2B5EF4-FFF2-40B4-BE49-F238E27FC236}">
                  <a16:creationId xmlns:a16="http://schemas.microsoft.com/office/drawing/2014/main" id="{1D2734F8-F80A-08CE-1869-63438EC5CFCD}"/>
                </a:ext>
              </a:extLst>
            </p:cNvPr>
            <p:cNvCxnSpPr>
              <a:cxnSpLocks/>
            </p:cNvCxnSpPr>
            <p:nvPr/>
          </p:nvCxnSpPr>
          <p:spPr>
            <a:xfrm flipV="1">
              <a:off x="10055198" y="5423542"/>
              <a:ext cx="0" cy="478108"/>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52" name="Gerade Verbindung mit Pfeil 51">
            <a:extLst>
              <a:ext uri="{FF2B5EF4-FFF2-40B4-BE49-F238E27FC236}">
                <a16:creationId xmlns:a16="http://schemas.microsoft.com/office/drawing/2014/main" id="{AA060933-6808-1C6C-7551-36413A8BE197}"/>
              </a:ext>
            </a:extLst>
          </p:cNvPr>
          <p:cNvCxnSpPr/>
          <p:nvPr/>
        </p:nvCxnSpPr>
        <p:spPr>
          <a:xfrm>
            <a:off x="2138781" y="3279414"/>
            <a:ext cx="0" cy="525903"/>
          </a:xfrm>
          <a:prstGeom prst="straightConnector1">
            <a:avLst/>
          </a:prstGeom>
          <a:ln w="57150">
            <a:solidFill>
              <a:srgbClr val="7030A0"/>
            </a:solidFill>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EB9C6EA5-94C4-8735-781E-A9734F69889C}"/>
              </a:ext>
            </a:extLst>
          </p:cNvPr>
          <p:cNvCxnSpPr>
            <a:cxnSpLocks/>
          </p:cNvCxnSpPr>
          <p:nvPr/>
        </p:nvCxnSpPr>
        <p:spPr>
          <a:xfrm flipV="1">
            <a:off x="1981999" y="5059719"/>
            <a:ext cx="0" cy="375220"/>
          </a:xfrm>
          <a:prstGeom prst="straightConnector1">
            <a:avLst/>
          </a:prstGeom>
          <a:ln w="57150">
            <a:solidFill>
              <a:schemeClr val="bg1"/>
            </a:solidFill>
            <a:tailEnd type="triangle"/>
          </a:ln>
        </p:spPr>
        <p:style>
          <a:lnRef idx="1">
            <a:schemeClr val="dk1"/>
          </a:lnRef>
          <a:fillRef idx="0">
            <a:schemeClr val="dk1"/>
          </a:fillRef>
          <a:effectRef idx="0">
            <a:schemeClr val="dk1"/>
          </a:effectRef>
          <a:fontRef idx="minor">
            <a:schemeClr val="tx1"/>
          </a:fontRef>
        </p:style>
      </p:cxnSp>
      <p:grpSp>
        <p:nvGrpSpPr>
          <p:cNvPr id="54" name="Gruppieren 53">
            <a:extLst>
              <a:ext uri="{FF2B5EF4-FFF2-40B4-BE49-F238E27FC236}">
                <a16:creationId xmlns:a16="http://schemas.microsoft.com/office/drawing/2014/main" id="{4718C535-A524-6BE5-B631-96B89FE22D5E}"/>
              </a:ext>
            </a:extLst>
          </p:cNvPr>
          <p:cNvGrpSpPr/>
          <p:nvPr/>
        </p:nvGrpSpPr>
        <p:grpSpPr>
          <a:xfrm>
            <a:off x="2681421" y="3091794"/>
            <a:ext cx="4024245" cy="2661931"/>
            <a:chOff x="134965" y="1343020"/>
            <a:chExt cx="5201659" cy="3440760"/>
          </a:xfrm>
        </p:grpSpPr>
        <p:pic>
          <p:nvPicPr>
            <p:cNvPr id="55" name="Grafik 54">
              <a:extLst>
                <a:ext uri="{FF2B5EF4-FFF2-40B4-BE49-F238E27FC236}">
                  <a16:creationId xmlns:a16="http://schemas.microsoft.com/office/drawing/2014/main" id="{80EF0F95-D359-4946-D00D-5A3A0B4280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965" y="1343020"/>
              <a:ext cx="5161141" cy="3440760"/>
            </a:xfrm>
            <a:prstGeom prst="rect">
              <a:avLst/>
            </a:prstGeom>
          </p:spPr>
        </p:pic>
        <p:sp>
          <p:nvSpPr>
            <p:cNvPr id="56" name="Inhaltsplatzhalter 2">
              <a:extLst>
                <a:ext uri="{FF2B5EF4-FFF2-40B4-BE49-F238E27FC236}">
                  <a16:creationId xmlns:a16="http://schemas.microsoft.com/office/drawing/2014/main" id="{D757800C-1A3C-1B77-2DE7-5811F94981C2}"/>
                </a:ext>
              </a:extLst>
            </p:cNvPr>
            <p:cNvSpPr txBox="1">
              <a:spLocks/>
            </p:cNvSpPr>
            <p:nvPr/>
          </p:nvSpPr>
          <p:spPr>
            <a:xfrm>
              <a:off x="3262306" y="3276187"/>
              <a:ext cx="677390" cy="714624"/>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1F77B4"/>
                  </a:solidFill>
                </a:rPr>
                <a:t>D</a:t>
              </a:r>
              <a:r>
                <a:rPr lang="en-GB" sz="1800" baseline="-25000" dirty="0">
                  <a:solidFill>
                    <a:srgbClr val="1F77B4"/>
                  </a:solidFill>
                </a:rPr>
                <a:t>2</a:t>
              </a:r>
              <a:r>
                <a:rPr lang="en-GB" sz="1800" dirty="0"/>
                <a:t> </a:t>
              </a:r>
            </a:p>
          </p:txBody>
        </p:sp>
        <p:sp>
          <p:nvSpPr>
            <p:cNvPr id="57" name="Inhaltsplatzhalter 2">
              <a:extLst>
                <a:ext uri="{FF2B5EF4-FFF2-40B4-BE49-F238E27FC236}">
                  <a16:creationId xmlns:a16="http://schemas.microsoft.com/office/drawing/2014/main" id="{6F2C6E9E-7A43-F7BB-1F10-E61A17E859BC}"/>
                </a:ext>
              </a:extLst>
            </p:cNvPr>
            <p:cNvSpPr txBox="1">
              <a:spLocks/>
            </p:cNvSpPr>
            <p:nvPr/>
          </p:nvSpPr>
          <p:spPr>
            <a:xfrm>
              <a:off x="3860612" y="2259179"/>
              <a:ext cx="812868" cy="608011"/>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FF7F0E"/>
                  </a:solidFill>
                </a:rPr>
                <a:t>DT</a:t>
              </a:r>
              <a:endParaRPr lang="en-GB" sz="1800" dirty="0"/>
            </a:p>
          </p:txBody>
        </p:sp>
        <p:sp>
          <p:nvSpPr>
            <p:cNvPr id="58" name="Inhaltsplatzhalter 2">
              <a:extLst>
                <a:ext uri="{FF2B5EF4-FFF2-40B4-BE49-F238E27FC236}">
                  <a16:creationId xmlns:a16="http://schemas.microsoft.com/office/drawing/2014/main" id="{BD768701-BD1D-B9C7-5252-11331D67F7AB}"/>
                </a:ext>
              </a:extLst>
            </p:cNvPr>
            <p:cNvSpPr txBox="1">
              <a:spLocks/>
            </p:cNvSpPr>
            <p:nvPr/>
          </p:nvSpPr>
          <p:spPr>
            <a:xfrm>
              <a:off x="2573571" y="3663233"/>
              <a:ext cx="677390" cy="957391"/>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rgbClr val="2CA02C"/>
                  </a:solidFill>
                </a:rPr>
                <a:t>HD</a:t>
              </a:r>
            </a:p>
            <a:p>
              <a:endParaRPr lang="en-GB" sz="1800" dirty="0"/>
            </a:p>
          </p:txBody>
        </p:sp>
        <p:sp>
          <p:nvSpPr>
            <p:cNvPr id="59" name="Inhaltsplatzhalter 2">
              <a:extLst>
                <a:ext uri="{FF2B5EF4-FFF2-40B4-BE49-F238E27FC236}">
                  <a16:creationId xmlns:a16="http://schemas.microsoft.com/office/drawing/2014/main" id="{A6D960BD-B201-359D-D5A4-30BB6739D79F}"/>
                </a:ext>
              </a:extLst>
            </p:cNvPr>
            <p:cNvSpPr txBox="1">
              <a:spLocks/>
            </p:cNvSpPr>
            <p:nvPr/>
          </p:nvSpPr>
          <p:spPr>
            <a:xfrm>
              <a:off x="4523756" y="3162445"/>
              <a:ext cx="812868" cy="60801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solidFill>
                    <a:schemeClr val="bg1">
                      <a:lumMod val="65000"/>
                    </a:schemeClr>
                  </a:solidFill>
                </a:rPr>
                <a:t>T</a:t>
              </a:r>
              <a:r>
                <a:rPr lang="en-GB" sz="1800" baseline="-25000" dirty="0">
                  <a:solidFill>
                    <a:schemeClr val="bg1">
                      <a:lumMod val="65000"/>
                    </a:schemeClr>
                  </a:solidFill>
                </a:rPr>
                <a:t>2</a:t>
              </a:r>
            </a:p>
          </p:txBody>
        </p:sp>
      </p:grpSp>
      <p:sp>
        <p:nvSpPr>
          <p:cNvPr id="60" name="Inhaltsplatzhalter 2">
            <a:extLst>
              <a:ext uri="{FF2B5EF4-FFF2-40B4-BE49-F238E27FC236}">
                <a16:creationId xmlns:a16="http://schemas.microsoft.com/office/drawing/2014/main" id="{6D8A8227-87A3-99EF-18DE-2B3C1A711F49}"/>
              </a:ext>
            </a:extLst>
          </p:cNvPr>
          <p:cNvSpPr txBox="1">
            <a:spLocks/>
          </p:cNvSpPr>
          <p:nvPr/>
        </p:nvSpPr>
        <p:spPr>
          <a:xfrm>
            <a:off x="2647876" y="5645972"/>
            <a:ext cx="8732491" cy="119004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Deconvolution of overlapping masses: Work ongoing</a:t>
            </a:r>
            <a:br>
              <a:rPr lang="en-GB" sz="1800" dirty="0"/>
            </a:br>
            <a:r>
              <a:rPr lang="en-GB" sz="1800" dirty="0"/>
              <a:t>but in this case TH and HD</a:t>
            </a:r>
            <a:r>
              <a:rPr lang="en-GB" sz="1800" baseline="-25000" dirty="0"/>
              <a:t>2</a:t>
            </a:r>
            <a:r>
              <a:rPr lang="en-GB" sz="1800" dirty="0"/>
              <a:t> have probably negligible contribution to mass 4 and 5 as there is little H</a:t>
            </a:r>
            <a:r>
              <a:rPr lang="en-GB" sz="1800" baseline="-25000" dirty="0"/>
              <a:t>2</a:t>
            </a:r>
            <a:r>
              <a:rPr lang="en-GB" sz="1800" dirty="0"/>
              <a:t> (mass 2)</a:t>
            </a:r>
          </a:p>
          <a:p>
            <a:endParaRPr lang="en-GB" sz="1800" dirty="0"/>
          </a:p>
        </p:txBody>
      </p:sp>
      <p:grpSp>
        <p:nvGrpSpPr>
          <p:cNvPr id="61" name="Gruppieren 60">
            <a:extLst>
              <a:ext uri="{FF2B5EF4-FFF2-40B4-BE49-F238E27FC236}">
                <a16:creationId xmlns:a16="http://schemas.microsoft.com/office/drawing/2014/main" id="{9864015B-C497-F2DD-29D1-45A552F4817A}"/>
              </a:ext>
            </a:extLst>
          </p:cNvPr>
          <p:cNvGrpSpPr/>
          <p:nvPr/>
        </p:nvGrpSpPr>
        <p:grpSpPr>
          <a:xfrm>
            <a:off x="6844016" y="2904364"/>
            <a:ext cx="6064404" cy="2920861"/>
            <a:chOff x="6849558" y="3070622"/>
            <a:chExt cx="6064404" cy="2920861"/>
          </a:xfrm>
        </p:grpSpPr>
        <p:sp>
          <p:nvSpPr>
            <p:cNvPr id="62" name="Inhaltsplatzhalter 2">
              <a:extLst>
                <a:ext uri="{FF2B5EF4-FFF2-40B4-BE49-F238E27FC236}">
                  <a16:creationId xmlns:a16="http://schemas.microsoft.com/office/drawing/2014/main" id="{C63EBE27-8B09-79AC-03FA-98CA96124693}"/>
                </a:ext>
              </a:extLst>
            </p:cNvPr>
            <p:cNvSpPr txBox="1">
              <a:spLocks/>
            </p:cNvSpPr>
            <p:nvPr/>
          </p:nvSpPr>
          <p:spPr>
            <a:xfrm>
              <a:off x="11010146" y="3454638"/>
              <a:ext cx="1903816" cy="957391"/>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a:solidFill>
                    <a:srgbClr val="1F77B4"/>
                  </a:solidFill>
                </a:rPr>
                <a:t>D</a:t>
              </a:r>
              <a:r>
                <a:rPr lang="en-GB" baseline="-25000">
                  <a:solidFill>
                    <a:srgbClr val="1F77B4"/>
                  </a:solidFill>
                </a:rPr>
                <a:t>2</a:t>
              </a:r>
              <a:r>
                <a:rPr lang="en-GB"/>
                <a:t> , (TH)</a:t>
              </a:r>
              <a:br>
                <a:rPr lang="en-GB" baseline="-25000"/>
              </a:br>
              <a:r>
                <a:rPr lang="en-GB">
                  <a:solidFill>
                    <a:srgbClr val="FF7F0E"/>
                  </a:solidFill>
                </a:rPr>
                <a:t>DT</a:t>
              </a:r>
              <a:r>
                <a:rPr lang="en-GB"/>
                <a:t>, (HD</a:t>
              </a:r>
              <a:r>
                <a:rPr lang="en-GB" baseline="-25000"/>
                <a:t>2</a:t>
              </a:r>
              <a:r>
                <a:rPr lang="en-GB"/>
                <a:t>)</a:t>
              </a:r>
              <a:br>
                <a:rPr lang="en-GB"/>
              </a:br>
              <a:r>
                <a:rPr lang="en-GB">
                  <a:solidFill>
                    <a:srgbClr val="2CA02C"/>
                  </a:solidFill>
                </a:rPr>
                <a:t>HD</a:t>
              </a:r>
            </a:p>
            <a:p>
              <a:endParaRPr lang="en-GB" dirty="0"/>
            </a:p>
          </p:txBody>
        </p:sp>
        <p:pic>
          <p:nvPicPr>
            <p:cNvPr id="63" name="Grafik 62">
              <a:extLst>
                <a:ext uri="{FF2B5EF4-FFF2-40B4-BE49-F238E27FC236}">
                  <a16:creationId xmlns:a16="http://schemas.microsoft.com/office/drawing/2014/main" id="{9C9956DC-17EC-768B-75B9-86FE5408F9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9558" y="3070622"/>
              <a:ext cx="4381292" cy="2920861"/>
            </a:xfrm>
            <a:prstGeom prst="rect">
              <a:avLst/>
            </a:prstGeom>
          </p:spPr>
        </p:pic>
      </p:grpSp>
      <p:sp>
        <p:nvSpPr>
          <p:cNvPr id="64" name="Textfeld 63">
            <a:extLst>
              <a:ext uri="{FF2B5EF4-FFF2-40B4-BE49-F238E27FC236}">
                <a16:creationId xmlns:a16="http://schemas.microsoft.com/office/drawing/2014/main" id="{127B691E-BD8B-EFF2-0B2B-F13F118DA379}"/>
              </a:ext>
            </a:extLst>
          </p:cNvPr>
          <p:cNvSpPr txBox="1"/>
          <p:nvPr/>
        </p:nvSpPr>
        <p:spPr>
          <a:xfrm>
            <a:off x="7755522" y="6442591"/>
            <a:ext cx="4340580" cy="497700"/>
          </a:xfrm>
          <a:prstGeom prst="rect">
            <a:avLst/>
          </a:prstGeom>
          <a:noFill/>
        </p:spPr>
        <p:txBody>
          <a:bodyPr wrap="square" rtlCol="0">
            <a:spAutoFit/>
          </a:bodyPr>
          <a:lstStyle/>
          <a:p>
            <a:r>
              <a:rPr lang="en-GB" sz="1317" b="1" dirty="0">
                <a:solidFill>
                  <a:schemeClr val="bg1"/>
                </a:solidFill>
              </a:rPr>
              <a:t>Ref: M. Zlobinski et al., </a:t>
            </a:r>
            <a:r>
              <a:rPr lang="it-IT" sz="1317" b="1" dirty="0" err="1">
                <a:solidFill>
                  <a:schemeClr val="bg1"/>
                </a:solidFill>
              </a:rPr>
              <a:t>Nucl</a:t>
            </a:r>
            <a:r>
              <a:rPr lang="it-IT" sz="1317" b="1" dirty="0">
                <a:solidFill>
                  <a:schemeClr val="bg1"/>
                </a:solidFill>
              </a:rPr>
              <a:t>. Fusion 64 (2024) 086031</a:t>
            </a:r>
            <a:r>
              <a:rPr lang="en-GB" sz="1317" b="1" dirty="0">
                <a:solidFill>
                  <a:schemeClr val="bg1"/>
                </a:solidFill>
              </a:rPr>
              <a:t>, </a:t>
            </a:r>
            <a:r>
              <a:rPr lang="en-GB" sz="1317" b="1" u="sng" dirty="0">
                <a:solidFill>
                  <a:schemeClr val="bg1"/>
                </a:solidFill>
                <a:hlinkClick r:id="rId9">
                  <a:extLst>
                    <a:ext uri="{A12FA001-AC4F-418D-AE19-62706E023703}">
                      <ahyp:hlinkClr xmlns:ahyp="http://schemas.microsoft.com/office/drawing/2018/hyperlinkcolor" val="tx"/>
                    </a:ext>
                  </a:extLst>
                </a:hlinkClick>
              </a:rPr>
              <a:t>doi:10.1088/1741-4326/ad52a5</a:t>
            </a:r>
            <a:endParaRPr lang="en-GB" sz="1317" b="1" u="sng" dirty="0">
              <a:solidFill>
                <a:schemeClr val="bg1"/>
              </a:solidFill>
            </a:endParaRPr>
          </a:p>
        </p:txBody>
      </p:sp>
      <p:sp>
        <p:nvSpPr>
          <p:cNvPr id="9" name="Rechteck 8">
            <a:extLst>
              <a:ext uri="{FF2B5EF4-FFF2-40B4-BE49-F238E27FC236}">
                <a16:creationId xmlns:a16="http://schemas.microsoft.com/office/drawing/2014/main" id="{96AD8B2B-F1AE-62E7-1E39-E8E9A98288C9}"/>
              </a:ext>
            </a:extLst>
          </p:cNvPr>
          <p:cNvSpPr/>
          <p:nvPr/>
        </p:nvSpPr>
        <p:spPr>
          <a:xfrm>
            <a:off x="3186315" y="2833187"/>
            <a:ext cx="6096000" cy="369332"/>
          </a:xfrm>
          <a:prstGeom prst="rect">
            <a:avLst/>
          </a:prstGeom>
        </p:spPr>
        <p:txBody>
          <a:bodyPr>
            <a:spAutoFit/>
          </a:bodyPr>
          <a:lstStyle/>
          <a:p>
            <a:r>
              <a:rPr lang="en-GB" u="sng" dirty="0"/>
              <a:t>Measurement after 1 week of JET operation:</a:t>
            </a:r>
          </a:p>
        </p:txBody>
      </p:sp>
      <p:cxnSp>
        <p:nvCxnSpPr>
          <p:cNvPr id="4" name="Gerade Verbindung mit Pfeil 3">
            <a:extLst>
              <a:ext uri="{FF2B5EF4-FFF2-40B4-BE49-F238E27FC236}">
                <a16:creationId xmlns:a16="http://schemas.microsoft.com/office/drawing/2014/main" id="{0902F849-3745-49B4-FD25-222E2FECBB47}"/>
              </a:ext>
            </a:extLst>
          </p:cNvPr>
          <p:cNvCxnSpPr>
            <a:cxnSpLocks/>
          </p:cNvCxnSpPr>
          <p:nvPr/>
        </p:nvCxnSpPr>
        <p:spPr>
          <a:xfrm>
            <a:off x="8449765" y="3429000"/>
            <a:ext cx="0" cy="4696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658C2628-4436-1B5A-3B5F-52A784C5A6A1}"/>
              </a:ext>
            </a:extLst>
          </p:cNvPr>
          <p:cNvCxnSpPr>
            <a:cxnSpLocks/>
          </p:cNvCxnSpPr>
          <p:nvPr/>
        </p:nvCxnSpPr>
        <p:spPr>
          <a:xfrm>
            <a:off x="5274302" y="3607723"/>
            <a:ext cx="0" cy="3711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5B1BB655-5968-7BED-75A4-9D8534F6D777}"/>
              </a:ext>
            </a:extLst>
          </p:cNvPr>
          <p:cNvCxnSpPr>
            <a:cxnSpLocks/>
          </p:cNvCxnSpPr>
          <p:nvPr/>
        </p:nvCxnSpPr>
        <p:spPr>
          <a:xfrm>
            <a:off x="5742585" y="4128226"/>
            <a:ext cx="0" cy="277519"/>
          </a:xfrm>
          <a:prstGeom prst="straightConnector1">
            <a:avLst/>
          </a:prstGeom>
          <a:ln>
            <a:solidFill>
              <a:srgbClr val="F6924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E8F8026-5225-1A8E-CEC5-415688C942EF}"/>
              </a:ext>
            </a:extLst>
          </p:cNvPr>
          <p:cNvCxnSpPr>
            <a:cxnSpLocks/>
          </p:cNvCxnSpPr>
          <p:nvPr/>
        </p:nvCxnSpPr>
        <p:spPr>
          <a:xfrm>
            <a:off x="4781079" y="4562442"/>
            <a:ext cx="0" cy="20075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Gerade Verbindung mit Pfeil 2">
            <a:extLst>
              <a:ext uri="{FF2B5EF4-FFF2-40B4-BE49-F238E27FC236}">
                <a16:creationId xmlns:a16="http://schemas.microsoft.com/office/drawing/2014/main" id="{0231D8EF-54BF-3E5D-00B1-385667DE82F1}"/>
              </a:ext>
            </a:extLst>
          </p:cNvPr>
          <p:cNvCxnSpPr>
            <a:cxnSpLocks/>
          </p:cNvCxnSpPr>
          <p:nvPr/>
        </p:nvCxnSpPr>
        <p:spPr>
          <a:xfrm>
            <a:off x="8434400" y="4562442"/>
            <a:ext cx="0" cy="20075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786DC391-5EE5-1A9B-8C03-707C497AFD9B}"/>
              </a:ext>
            </a:extLst>
          </p:cNvPr>
          <p:cNvCxnSpPr>
            <a:cxnSpLocks/>
          </p:cNvCxnSpPr>
          <p:nvPr/>
        </p:nvCxnSpPr>
        <p:spPr>
          <a:xfrm>
            <a:off x="8449765" y="4048298"/>
            <a:ext cx="0" cy="316622"/>
          </a:xfrm>
          <a:prstGeom prst="straightConnector1">
            <a:avLst/>
          </a:prstGeom>
          <a:ln>
            <a:solidFill>
              <a:srgbClr val="F6924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954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CF0563A9-A13A-47D5-BCE3-6152ECAF444B}"/>
              </a:ext>
            </a:extLst>
          </p:cNvPr>
          <p:cNvGrpSpPr/>
          <p:nvPr/>
        </p:nvGrpSpPr>
        <p:grpSpPr>
          <a:xfrm rot="21221718">
            <a:off x="7879591" y="2808005"/>
            <a:ext cx="2409897" cy="3124441"/>
            <a:chOff x="5518168" y="3035260"/>
            <a:chExt cx="2484593" cy="3221284"/>
          </a:xfrm>
        </p:grpSpPr>
        <p:pic>
          <p:nvPicPr>
            <p:cNvPr id="29" name="Grafik 28">
              <a:extLst>
                <a:ext uri="{FF2B5EF4-FFF2-40B4-BE49-F238E27FC236}">
                  <a16:creationId xmlns:a16="http://schemas.microsoft.com/office/drawing/2014/main" id="{0788BA8B-834C-4017-9080-7561D2A7180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383052">
              <a:off x="5518168" y="3035260"/>
              <a:ext cx="2484593" cy="3221284"/>
            </a:xfrm>
            <a:prstGeom prst="rect">
              <a:avLst/>
            </a:prstGeom>
          </p:spPr>
        </p:pic>
        <p:sp>
          <p:nvSpPr>
            <p:cNvPr id="34" name="Rechteck 33">
              <a:extLst>
                <a:ext uri="{FF2B5EF4-FFF2-40B4-BE49-F238E27FC236}">
                  <a16:creationId xmlns:a16="http://schemas.microsoft.com/office/drawing/2014/main" id="{7E185820-5D32-49B7-B62B-60C333F50EB4}"/>
                </a:ext>
              </a:extLst>
            </p:cNvPr>
            <p:cNvSpPr/>
            <p:nvPr/>
          </p:nvSpPr>
          <p:spPr>
            <a:xfrm rot="728762">
              <a:off x="5917700" y="5144166"/>
              <a:ext cx="84825" cy="924631"/>
            </a:xfrm>
            <a:prstGeom prst="rect">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1AF28718-51C3-4488-9EC7-0430D92E7A52}"/>
                </a:ext>
              </a:extLst>
            </p:cNvPr>
            <p:cNvSpPr/>
            <p:nvPr/>
          </p:nvSpPr>
          <p:spPr>
            <a:xfrm rot="728762">
              <a:off x="6029168" y="5154198"/>
              <a:ext cx="84825" cy="924631"/>
            </a:xfrm>
            <a:prstGeom prst="rect">
              <a:avLst/>
            </a:prstGeom>
            <a:noFill/>
            <a:ln w="12700">
              <a:solidFill>
                <a:srgbClr val="2CA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n-GB" dirty="0"/>
              <a:t>in situ Applications of LID-QMS after DT campaign</a:t>
            </a:r>
          </a:p>
        </p:txBody>
      </p:sp>
      <p:sp>
        <p:nvSpPr>
          <p:cNvPr id="13"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26</a:t>
            </a:fld>
            <a:endParaRPr lang="en-GB" dirty="0">
              <a:solidFill>
                <a:prstClr val="white"/>
              </a:solidFill>
            </a:endParaRPr>
          </a:p>
        </p:txBody>
      </p:sp>
      <p:pic>
        <p:nvPicPr>
          <p:cNvPr id="7" name="Picture 19">
            <a:extLst>
              <a:ext uri="{FF2B5EF4-FFF2-40B4-BE49-F238E27FC236}">
                <a16:creationId xmlns:a16="http://schemas.microsoft.com/office/drawing/2014/main" id="{6C59D544-B80D-4771-BF4F-39E5B04EDC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39489" y="2724021"/>
            <a:ext cx="2210607" cy="3267042"/>
          </a:xfrm>
          <a:prstGeom prst="rect">
            <a:avLst/>
          </a:prstGeom>
        </p:spPr>
      </p:pic>
      <p:sp>
        <p:nvSpPr>
          <p:cNvPr id="130" name="Inhaltsplatzhalter 2">
            <a:extLst>
              <a:ext uri="{FF2B5EF4-FFF2-40B4-BE49-F238E27FC236}">
                <a16:creationId xmlns:a16="http://schemas.microsoft.com/office/drawing/2014/main" id="{6567D9D1-15F5-4D49-BDA4-AA378114E508}"/>
              </a:ext>
            </a:extLst>
          </p:cNvPr>
          <p:cNvSpPr txBox="1">
            <a:spLocks/>
          </p:cNvSpPr>
          <p:nvPr/>
        </p:nvSpPr>
        <p:spPr>
          <a:xfrm>
            <a:off x="5225" y="744755"/>
            <a:ext cx="12328502" cy="597446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881" b="1" dirty="0"/>
              <a:t>Monitoring of T depletion by detritiation methods / Assessment of detritiation methods (Effectiveness? Where?)</a:t>
            </a:r>
          </a:p>
          <a:p>
            <a:pPr lvl="2"/>
            <a:r>
              <a:rPr lang="en-GB" sz="1800" dirty="0"/>
              <a:t>Monitor the tritium content during different clean-up techniques: </a:t>
            </a:r>
          </a:p>
          <a:p>
            <a:pPr marL="1139825" lvl="3" indent="-285750">
              <a:buFont typeface="Wingdings" panose="05000000000000000000" pitchFamily="2" charset="2"/>
              <a:buChar char="§"/>
            </a:pPr>
            <a:r>
              <a:rPr lang="en-GB" sz="1800" dirty="0"/>
              <a:t>Backing to 320° C</a:t>
            </a:r>
          </a:p>
          <a:p>
            <a:pPr marL="1139825" lvl="3" indent="-285750">
              <a:buFont typeface="Wingdings" panose="05000000000000000000" pitchFamily="2" charset="2"/>
              <a:buChar char="§"/>
            </a:pPr>
            <a:r>
              <a:rPr lang="en-GB" sz="1800" dirty="0"/>
              <a:t>ICWC plasmas</a:t>
            </a:r>
          </a:p>
          <a:p>
            <a:pPr marL="1139825" lvl="3" indent="-285750">
              <a:buFont typeface="Wingdings" panose="05000000000000000000" pitchFamily="2" charset="2"/>
              <a:buChar char="§"/>
            </a:pPr>
            <a:r>
              <a:rPr lang="en-GB" sz="1800" b="1" dirty="0">
                <a:solidFill>
                  <a:srgbClr val="FF0000"/>
                </a:solidFill>
              </a:rPr>
              <a:t>R</a:t>
            </a:r>
            <a:r>
              <a:rPr lang="en-GB" sz="1800" dirty="0"/>
              <a:t>aised </a:t>
            </a:r>
            <a:r>
              <a:rPr lang="en-GB" sz="1800" b="1" dirty="0">
                <a:solidFill>
                  <a:srgbClr val="FF0000"/>
                </a:solidFill>
              </a:rPr>
              <a:t>I</a:t>
            </a:r>
            <a:r>
              <a:rPr lang="en-GB" sz="1800" dirty="0"/>
              <a:t>nner </a:t>
            </a:r>
            <a:r>
              <a:rPr lang="en-GB" sz="1800" b="1" dirty="0">
                <a:solidFill>
                  <a:srgbClr val="FF0000"/>
                </a:solidFill>
              </a:rPr>
              <a:t>S</a:t>
            </a:r>
            <a:r>
              <a:rPr lang="en-GB" sz="1800" dirty="0"/>
              <a:t>trike </a:t>
            </a:r>
            <a:r>
              <a:rPr lang="en-GB" sz="1800" b="1" dirty="0">
                <a:solidFill>
                  <a:srgbClr val="FF0000"/>
                </a:solidFill>
              </a:rPr>
              <a:t>P</a:t>
            </a:r>
            <a:r>
              <a:rPr lang="en-GB" sz="1800" dirty="0"/>
              <a:t>oint plasmas </a:t>
            </a:r>
            <a:r>
              <a:rPr lang="en-GB" sz="1800" b="1" dirty="0">
                <a:solidFill>
                  <a:srgbClr val="FF0000"/>
                </a:solidFill>
              </a:rPr>
              <a:t>(RISP)</a:t>
            </a:r>
          </a:p>
          <a:p>
            <a:pPr marL="1139825" lvl="3" indent="-285750">
              <a:buFont typeface="Wingdings" panose="05000000000000000000" pitchFamily="2" charset="2"/>
              <a:buChar char="§"/>
            </a:pPr>
            <a:r>
              <a:rPr lang="en-GB" sz="1800" dirty="0"/>
              <a:t>Glow discharge plasmas</a:t>
            </a:r>
          </a:p>
          <a:p>
            <a:pPr lvl="2"/>
            <a:r>
              <a:rPr lang="en-GB" sz="1800" dirty="0"/>
              <a:t>Measurement by repetition of a poloidal scan of the inner divertor</a:t>
            </a:r>
            <a:br>
              <a:rPr lang="en-GB" sz="1800" dirty="0"/>
            </a:br>
            <a:r>
              <a:rPr lang="en-GB" sz="1800" dirty="0"/>
              <a:t>with LID-QMS shifted by few mm after each cleaning method   </a:t>
            </a:r>
          </a:p>
          <a:p>
            <a:pPr lvl="1"/>
            <a:endParaRPr lang="en-GB" dirty="0"/>
          </a:p>
        </p:txBody>
      </p:sp>
      <p:sp>
        <p:nvSpPr>
          <p:cNvPr id="134" name="Inhaltsplatzhalter 2">
            <a:extLst>
              <a:ext uri="{FF2B5EF4-FFF2-40B4-BE49-F238E27FC236}">
                <a16:creationId xmlns:a16="http://schemas.microsoft.com/office/drawing/2014/main" id="{6567D9D1-15F5-4D49-BDA4-AA378114E508}"/>
              </a:ext>
            </a:extLst>
          </p:cNvPr>
          <p:cNvSpPr txBox="1">
            <a:spLocks/>
          </p:cNvSpPr>
          <p:nvPr/>
        </p:nvSpPr>
        <p:spPr>
          <a:xfrm>
            <a:off x="46259" y="4093999"/>
            <a:ext cx="8564643" cy="92101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600" dirty="0"/>
              <a:t>Example Measurement: LID-QMS on top of tile 1 </a:t>
            </a:r>
            <a:r>
              <a:rPr lang="en-GB" sz="1600" dirty="0">
                <a:solidFill>
                  <a:srgbClr val="0000FF"/>
                </a:solidFill>
              </a:rPr>
              <a:t>before</a:t>
            </a:r>
            <a:r>
              <a:rPr lang="en-GB" sz="1600" dirty="0"/>
              <a:t> and </a:t>
            </a:r>
            <a:r>
              <a:rPr lang="en-GB" sz="1600" dirty="0">
                <a:solidFill>
                  <a:srgbClr val="2CA02C"/>
                </a:solidFill>
              </a:rPr>
              <a:t>after</a:t>
            </a:r>
            <a:r>
              <a:rPr lang="en-GB" sz="1600" dirty="0"/>
              <a:t> </a:t>
            </a:r>
            <a:r>
              <a:rPr lang="en-GB" sz="1600" b="1" dirty="0">
                <a:solidFill>
                  <a:srgbClr val="FF0000"/>
                </a:solidFill>
              </a:rPr>
              <a:t>RISP</a:t>
            </a:r>
            <a:r>
              <a:rPr lang="en-GB" sz="1600" dirty="0"/>
              <a:t> plasmas</a:t>
            </a:r>
          </a:p>
          <a:p>
            <a:pPr marL="0" indent="0">
              <a:buFont typeface="Arial" panose="020B0604020202020204" pitchFamily="34" charset="0"/>
              <a:buNone/>
            </a:pPr>
            <a:br>
              <a:rPr lang="en-GB" sz="1600" dirty="0"/>
            </a:br>
            <a:endParaRPr lang="en-GB" sz="1600" dirty="0"/>
          </a:p>
        </p:txBody>
      </p:sp>
      <p:grpSp>
        <p:nvGrpSpPr>
          <p:cNvPr id="136" name="Gruppieren 135"/>
          <p:cNvGrpSpPr/>
          <p:nvPr/>
        </p:nvGrpSpPr>
        <p:grpSpPr>
          <a:xfrm>
            <a:off x="128264" y="4416338"/>
            <a:ext cx="7653661" cy="1507916"/>
            <a:chOff x="128264" y="4968240"/>
            <a:chExt cx="7653661" cy="1507916"/>
          </a:xfrm>
        </p:grpSpPr>
        <p:pic>
          <p:nvPicPr>
            <p:cNvPr id="135" name="Grafik 134">
              <a:extLst>
                <a:ext uri="{FF2B5EF4-FFF2-40B4-BE49-F238E27FC236}">
                  <a16:creationId xmlns:a16="http://schemas.microsoft.com/office/drawing/2014/main" id="{21AA7A55-1E66-42B8-BBD8-CAA7432786E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8264" y="5003023"/>
              <a:ext cx="7653661" cy="1473133"/>
            </a:xfrm>
            <a:prstGeom prst="rect">
              <a:avLst/>
            </a:prstGeom>
          </p:spPr>
        </p:pic>
        <p:sp>
          <p:nvSpPr>
            <p:cNvPr id="4" name="Gleichschenkliges Dreieck 3"/>
            <p:cNvSpPr/>
            <p:nvPr/>
          </p:nvSpPr>
          <p:spPr>
            <a:xfrm rot="10800000">
              <a:off x="4879180" y="5037709"/>
              <a:ext cx="121745" cy="37048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 name="Textfeld 5"/>
            <p:cNvSpPr txBox="1"/>
            <p:nvPr/>
          </p:nvSpPr>
          <p:spPr>
            <a:xfrm>
              <a:off x="4023674" y="4968240"/>
              <a:ext cx="896399" cy="276999"/>
            </a:xfrm>
            <a:prstGeom prst="rect">
              <a:avLst/>
            </a:prstGeom>
            <a:noFill/>
          </p:spPr>
          <p:txBody>
            <a:bodyPr wrap="none" rtlCol="0">
              <a:spAutoFit/>
            </a:bodyPr>
            <a:lstStyle/>
            <a:p>
              <a:pPr algn="l"/>
              <a:r>
                <a:rPr lang="de-DE" sz="1200" b="1" dirty="0">
                  <a:solidFill>
                    <a:srgbClr val="8C3836"/>
                  </a:solidFill>
                </a:rPr>
                <a:t>Laser pulse</a:t>
              </a:r>
              <a:endParaRPr lang="en-GB" sz="1200" b="1" dirty="0">
                <a:solidFill>
                  <a:srgbClr val="8C3836"/>
                </a:solidFill>
              </a:endParaRPr>
            </a:p>
          </p:txBody>
        </p:sp>
      </p:grpSp>
      <p:sp>
        <p:nvSpPr>
          <p:cNvPr id="137" name="Ellipse 136"/>
          <p:cNvSpPr/>
          <p:nvPr/>
        </p:nvSpPr>
        <p:spPr>
          <a:xfrm>
            <a:off x="10868025" y="5319633"/>
            <a:ext cx="114300" cy="114300"/>
          </a:xfrm>
          <a:prstGeom prst="ellipse">
            <a:avLst/>
          </a:prstGeom>
          <a:solidFill>
            <a:srgbClr val="000000">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descr="\\de-ews-fs01\efdawork\PI team\PICTURES AND GRAPHICS\LOGOS\JET-LOGO (by Dolp)\OtherJPG\J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6011" y="90027"/>
            <a:ext cx="1461763" cy="579856"/>
          </a:xfrm>
          <a:prstGeom prst="rect">
            <a:avLst/>
          </a:prstGeom>
          <a:noFill/>
          <a:extLst>
            <a:ext uri="{909E8E84-426E-40DD-AFC4-6F175D3DCCD1}">
              <a14:hiddenFill xmlns:a14="http://schemas.microsoft.com/office/drawing/2010/main">
                <a:solidFill>
                  <a:srgbClr val="FFFFFF"/>
                </a:solidFill>
              </a14:hiddenFill>
            </a:ext>
          </a:extLst>
        </p:spPr>
      </p:pic>
      <p:sp>
        <p:nvSpPr>
          <p:cNvPr id="33" name="Inhaltsplatzhalter 2">
            <a:extLst>
              <a:ext uri="{FF2B5EF4-FFF2-40B4-BE49-F238E27FC236}">
                <a16:creationId xmlns:a16="http://schemas.microsoft.com/office/drawing/2014/main" id="{6567D9D1-15F5-4D49-BDA4-AA378114E508}"/>
              </a:ext>
            </a:extLst>
          </p:cNvPr>
          <p:cNvSpPr txBox="1">
            <a:spLocks/>
          </p:cNvSpPr>
          <p:nvPr/>
        </p:nvSpPr>
        <p:spPr>
          <a:xfrm rot="16200000">
            <a:off x="-538798" y="4761063"/>
            <a:ext cx="1749174" cy="41504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600" b="1" dirty="0"/>
              <a:t>Mass 5 (DT)</a:t>
            </a:r>
          </a:p>
        </p:txBody>
      </p:sp>
      <p:cxnSp>
        <p:nvCxnSpPr>
          <p:cNvPr id="10" name="Gerade Verbindung mit Pfeil 9">
            <a:extLst>
              <a:ext uri="{FF2B5EF4-FFF2-40B4-BE49-F238E27FC236}">
                <a16:creationId xmlns:a16="http://schemas.microsoft.com/office/drawing/2014/main" id="{BE5BCAF4-E11A-4DCD-9B43-5C3BABDCAFC8}"/>
              </a:ext>
            </a:extLst>
          </p:cNvPr>
          <p:cNvCxnSpPr/>
          <p:nvPr/>
        </p:nvCxnSpPr>
        <p:spPr>
          <a:xfrm flipH="1">
            <a:off x="9714451" y="5395128"/>
            <a:ext cx="1151533" cy="209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ACAC8CF7-E74B-45AD-B729-E321DBC212E6}"/>
              </a:ext>
            </a:extLst>
          </p:cNvPr>
          <p:cNvCxnSpPr>
            <a:cxnSpLocks/>
          </p:cNvCxnSpPr>
          <p:nvPr/>
        </p:nvCxnSpPr>
        <p:spPr>
          <a:xfrm flipH="1" flipV="1">
            <a:off x="9691935" y="4568932"/>
            <a:ext cx="1080484" cy="7507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04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B6E8E-D867-3FE9-C3B0-6D3DE030F3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39B59-9220-AF5D-87B1-751FDBB32357}"/>
              </a:ext>
            </a:extLst>
          </p:cNvPr>
          <p:cNvSpPr>
            <a:spLocks noGrp="1"/>
          </p:cNvSpPr>
          <p:nvPr>
            <p:ph type="title"/>
          </p:nvPr>
        </p:nvSpPr>
        <p:spPr/>
        <p:txBody>
          <a:bodyPr/>
          <a:lstStyle/>
          <a:p>
            <a:r>
              <a:rPr lang="en-GB" dirty="0"/>
              <a:t>in situ Measurements with LID-QMS at JET</a:t>
            </a:r>
          </a:p>
        </p:txBody>
      </p:sp>
      <p:sp>
        <p:nvSpPr>
          <p:cNvPr id="5" name="Inhaltsplatzhalter 2">
            <a:extLst>
              <a:ext uri="{FF2B5EF4-FFF2-40B4-BE49-F238E27FC236}">
                <a16:creationId xmlns:a16="http://schemas.microsoft.com/office/drawing/2014/main" id="{0A41BA52-7E7E-4CF7-BB4C-68121FB567A3}"/>
              </a:ext>
            </a:extLst>
          </p:cNvPr>
          <p:cNvSpPr>
            <a:spLocks noGrp="1"/>
          </p:cNvSpPr>
          <p:nvPr>
            <p:ph idx="4294967295"/>
          </p:nvPr>
        </p:nvSpPr>
        <p:spPr>
          <a:xfrm>
            <a:off x="60857" y="623593"/>
            <a:ext cx="12328502" cy="6493538"/>
          </a:xfrm>
        </p:spPr>
        <p:txBody>
          <a:bodyPr>
            <a:normAutofit/>
          </a:bodyPr>
          <a:lstStyle/>
          <a:p>
            <a:pPr marL="0" indent="0">
              <a:buNone/>
            </a:pPr>
            <a:r>
              <a:rPr lang="en-GB" sz="1881" b="1" dirty="0"/>
              <a:t>Final Measurements at JET after last plasma in December 2023:</a:t>
            </a:r>
            <a:br>
              <a:rPr lang="en-GB" sz="1881" b="1" dirty="0"/>
            </a:br>
            <a:r>
              <a:rPr lang="en-GB" sz="1881" dirty="0"/>
              <a:t>Plan:</a:t>
            </a:r>
            <a:r>
              <a:rPr lang="en-GB" sz="1881" b="1" dirty="0"/>
              <a:t> </a:t>
            </a:r>
            <a:r>
              <a:rPr lang="en-GB" sz="1881" b="1" u="sng" dirty="0"/>
              <a:t>direct </a:t>
            </a:r>
            <a:r>
              <a:rPr lang="en-GB" sz="1881" u="sng" dirty="0"/>
              <a:t>comparison</a:t>
            </a:r>
            <a:r>
              <a:rPr lang="en-GB" sz="1881" dirty="0"/>
              <a:t> of ex situ to in situ LID-QMS in 70 positions (     ) on tiles retrieved from the torus and with LIBS</a:t>
            </a:r>
          </a:p>
          <a:p>
            <a:pPr marL="0" indent="0">
              <a:buNone/>
            </a:pPr>
            <a:endParaRPr lang="en-GB" sz="1881" dirty="0"/>
          </a:p>
          <a:p>
            <a:pPr marL="0" indent="0">
              <a:buNone/>
            </a:pPr>
            <a:endParaRPr lang="en-GB" sz="1881" dirty="0"/>
          </a:p>
          <a:p>
            <a:pPr marL="0" indent="0">
              <a:buNone/>
            </a:pPr>
            <a:r>
              <a:rPr lang="en-GB" sz="1881" dirty="0"/>
              <a:t> </a:t>
            </a:r>
          </a:p>
        </p:txBody>
      </p:sp>
      <p:sp>
        <p:nvSpPr>
          <p:cNvPr id="126" name="Slide Number Placeholder 8">
            <a:extLst>
              <a:ext uri="{FF2B5EF4-FFF2-40B4-BE49-F238E27FC236}">
                <a16:creationId xmlns:a16="http://schemas.microsoft.com/office/drawing/2014/main" id="{BAC9D086-2391-E586-0635-2EDDF76FD569}"/>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27</a:t>
            </a:fld>
            <a:endParaRPr lang="en-GB" dirty="0">
              <a:solidFill>
                <a:prstClr val="white"/>
              </a:solidFill>
            </a:endParaRPr>
          </a:p>
        </p:txBody>
      </p:sp>
      <p:grpSp>
        <p:nvGrpSpPr>
          <p:cNvPr id="6" name="Group 30">
            <a:extLst>
              <a:ext uri="{FF2B5EF4-FFF2-40B4-BE49-F238E27FC236}">
                <a16:creationId xmlns:a16="http://schemas.microsoft.com/office/drawing/2014/main" id="{6DDA930E-40BF-D2EE-3A00-FC19A4BEE5DA}"/>
              </a:ext>
            </a:extLst>
          </p:cNvPr>
          <p:cNvGrpSpPr/>
          <p:nvPr/>
        </p:nvGrpSpPr>
        <p:grpSpPr bwMode="auto">
          <a:xfrm rot="322030">
            <a:off x="1382198" y="1020025"/>
            <a:ext cx="9709022" cy="5697954"/>
            <a:chOff x="261701" y="137832"/>
            <a:chExt cx="10787802" cy="6331060"/>
          </a:xfrm>
        </p:grpSpPr>
        <p:pic>
          <p:nvPicPr>
            <p:cNvPr id="7" name="Picture 9">
              <a:extLst>
                <a:ext uri="{FF2B5EF4-FFF2-40B4-BE49-F238E27FC236}">
                  <a16:creationId xmlns:a16="http://schemas.microsoft.com/office/drawing/2014/main" id="{A5C71550-4EF4-0EF8-A177-76F524B4FC95}"/>
                </a:ext>
              </a:extLst>
            </p:cNvPr>
            <p:cNvPicPr>
              <a:picLocks noChangeAspect="1"/>
            </p:cNvPicPr>
            <p:nvPr/>
          </p:nvPicPr>
          <p:blipFill>
            <a:blip r:embed="rId2"/>
            <a:srcRect l="34533" t="20434" r="21521"/>
            <a:stretch/>
          </p:blipFill>
          <p:spPr bwMode="auto">
            <a:xfrm>
              <a:off x="261701" y="883595"/>
              <a:ext cx="2839954" cy="5585297"/>
            </a:xfrm>
            <a:prstGeom prst="rect">
              <a:avLst/>
            </a:prstGeom>
          </p:spPr>
        </p:pic>
        <p:pic>
          <p:nvPicPr>
            <p:cNvPr id="8" name="Picture 5">
              <a:extLst>
                <a:ext uri="{FF2B5EF4-FFF2-40B4-BE49-F238E27FC236}">
                  <a16:creationId xmlns:a16="http://schemas.microsoft.com/office/drawing/2014/main" id="{DA5FC6C3-FCFD-A007-7694-768E14004E43}"/>
                </a:ext>
              </a:extLst>
            </p:cNvPr>
            <p:cNvPicPr>
              <a:picLocks noChangeAspect="1"/>
            </p:cNvPicPr>
            <p:nvPr/>
          </p:nvPicPr>
          <p:blipFill>
            <a:blip r:embed="rId3"/>
            <a:srcRect l="29270" t="19737" r="14533"/>
            <a:stretch/>
          </p:blipFill>
          <p:spPr bwMode="auto">
            <a:xfrm rot="21114437">
              <a:off x="5278648" y="582037"/>
              <a:ext cx="3530665" cy="5462168"/>
            </a:xfrm>
            <a:prstGeom prst="rect">
              <a:avLst/>
            </a:prstGeom>
          </p:spPr>
        </p:pic>
        <p:pic>
          <p:nvPicPr>
            <p:cNvPr id="9" name="Picture 26">
              <a:extLst>
                <a:ext uri="{FF2B5EF4-FFF2-40B4-BE49-F238E27FC236}">
                  <a16:creationId xmlns:a16="http://schemas.microsoft.com/office/drawing/2014/main" id="{D1510743-8516-FA65-D331-581CF4F4F53E}"/>
                </a:ext>
              </a:extLst>
            </p:cNvPr>
            <p:cNvPicPr>
              <a:picLocks noChangeAspect="1"/>
            </p:cNvPicPr>
            <p:nvPr/>
          </p:nvPicPr>
          <p:blipFill>
            <a:blip r:embed="rId4"/>
            <a:srcRect l="38105" t="16883" r="19983"/>
            <a:stretch/>
          </p:blipFill>
          <p:spPr bwMode="auto">
            <a:xfrm rot="21385334">
              <a:off x="3000100" y="804089"/>
              <a:ext cx="2588369" cy="5559911"/>
            </a:xfrm>
            <a:prstGeom prst="rect">
              <a:avLst/>
            </a:prstGeom>
          </p:spPr>
        </p:pic>
        <p:pic>
          <p:nvPicPr>
            <p:cNvPr id="10" name="Picture 28">
              <a:extLst>
                <a:ext uri="{FF2B5EF4-FFF2-40B4-BE49-F238E27FC236}">
                  <a16:creationId xmlns:a16="http://schemas.microsoft.com/office/drawing/2014/main" id="{F6935AB4-CA20-7B6D-62F0-DFB48C709B26}"/>
                </a:ext>
              </a:extLst>
            </p:cNvPr>
            <p:cNvPicPr>
              <a:picLocks noChangeAspect="1"/>
            </p:cNvPicPr>
            <p:nvPr/>
          </p:nvPicPr>
          <p:blipFill>
            <a:blip r:embed="rId5"/>
            <a:srcRect l="46139" t="20339"/>
            <a:stretch/>
          </p:blipFill>
          <p:spPr bwMode="auto">
            <a:xfrm rot="20889895">
              <a:off x="8231095" y="137832"/>
              <a:ext cx="2818408" cy="5470783"/>
            </a:xfrm>
            <a:prstGeom prst="rect">
              <a:avLst/>
            </a:prstGeom>
          </p:spPr>
        </p:pic>
      </p:grpSp>
      <p:sp>
        <p:nvSpPr>
          <p:cNvPr id="11" name="Text Box 5">
            <a:extLst>
              <a:ext uri="{FF2B5EF4-FFF2-40B4-BE49-F238E27FC236}">
                <a16:creationId xmlns:a16="http://schemas.microsoft.com/office/drawing/2014/main" id="{5906FB3E-760E-0FC7-DA63-59BBF25B3E20}"/>
              </a:ext>
            </a:extLst>
          </p:cNvPr>
          <p:cNvSpPr txBox="1">
            <a:spLocks noChangeArrowheads="1"/>
          </p:cNvSpPr>
          <p:nvPr/>
        </p:nvSpPr>
        <p:spPr bwMode="auto">
          <a:xfrm>
            <a:off x="2997957" y="4437280"/>
            <a:ext cx="907255" cy="480131"/>
          </a:xfrm>
          <a:prstGeom prst="rect">
            <a:avLst/>
          </a:prstGeom>
          <a:noFill/>
          <a:ln>
            <a:noFill/>
          </a:ln>
          <a:effectLst/>
        </p:spPr>
        <p:txBody>
          <a:bodyPr wrap="square">
            <a:spAutoFit/>
          </a:bodyPr>
          <a:lstStyle/>
          <a:p>
            <a:pPr>
              <a:defRPr/>
            </a:pPr>
            <a:r>
              <a:rPr lang="en-GB" sz="1260" b="1">
                <a:solidFill>
                  <a:srgbClr val="00FF00"/>
                </a:solidFill>
              </a:rPr>
              <a:t>14IWG1A</a:t>
            </a:r>
            <a:endParaRPr sz="2695"/>
          </a:p>
          <a:p>
            <a:pPr>
              <a:defRPr/>
            </a:pPr>
            <a:r>
              <a:rPr lang="en-GB" sz="1260" b="1">
                <a:solidFill>
                  <a:srgbClr val="00FF00"/>
                </a:solidFill>
              </a:rPr>
              <a:t>2019-23</a:t>
            </a:r>
            <a:endParaRPr sz="2695"/>
          </a:p>
        </p:txBody>
      </p:sp>
      <p:sp>
        <p:nvSpPr>
          <p:cNvPr id="12" name="Text Box 7">
            <a:extLst>
              <a:ext uri="{FF2B5EF4-FFF2-40B4-BE49-F238E27FC236}">
                <a16:creationId xmlns:a16="http://schemas.microsoft.com/office/drawing/2014/main" id="{435308AC-839F-D1A8-E51C-BE53DAD62BEA}"/>
              </a:ext>
            </a:extLst>
          </p:cNvPr>
          <p:cNvSpPr txBox="1">
            <a:spLocks noChangeArrowheads="1"/>
          </p:cNvSpPr>
          <p:nvPr/>
        </p:nvSpPr>
        <p:spPr bwMode="auto">
          <a:xfrm>
            <a:off x="7646184" y="4325127"/>
            <a:ext cx="857250" cy="480131"/>
          </a:xfrm>
          <a:prstGeom prst="rect">
            <a:avLst/>
          </a:prstGeom>
          <a:noFill/>
          <a:ln>
            <a:noFill/>
          </a:ln>
          <a:effectLst/>
        </p:spPr>
        <p:txBody>
          <a:bodyPr>
            <a:spAutoFit/>
          </a:bodyPr>
          <a:lstStyle/>
          <a:p>
            <a:pPr>
              <a:defRPr/>
            </a:pPr>
            <a:r>
              <a:rPr lang="en-GB" sz="1260" b="1" dirty="0">
                <a:solidFill>
                  <a:schemeClr val="bg1"/>
                </a:solidFill>
              </a:rPr>
              <a:t>14ING1C</a:t>
            </a:r>
            <a:endParaRPr sz="2695" dirty="0"/>
          </a:p>
          <a:p>
            <a:pPr>
              <a:defRPr/>
            </a:pPr>
            <a:r>
              <a:rPr lang="en-GB" sz="1260" b="1" dirty="0">
                <a:solidFill>
                  <a:schemeClr val="bg1"/>
                </a:solidFill>
              </a:rPr>
              <a:t>2019-23</a:t>
            </a:r>
            <a:endParaRPr sz="2695" dirty="0"/>
          </a:p>
        </p:txBody>
      </p:sp>
      <p:sp>
        <p:nvSpPr>
          <p:cNvPr id="13" name="Text Box 8">
            <a:extLst>
              <a:ext uri="{FF2B5EF4-FFF2-40B4-BE49-F238E27FC236}">
                <a16:creationId xmlns:a16="http://schemas.microsoft.com/office/drawing/2014/main" id="{1ED78F27-153A-5817-99F6-848005B6A8FF}"/>
              </a:ext>
            </a:extLst>
          </p:cNvPr>
          <p:cNvSpPr txBox="1">
            <a:spLocks noChangeArrowheads="1"/>
          </p:cNvSpPr>
          <p:nvPr/>
        </p:nvSpPr>
        <p:spPr bwMode="auto">
          <a:xfrm>
            <a:off x="1887003" y="1481742"/>
            <a:ext cx="857250" cy="480131"/>
          </a:xfrm>
          <a:prstGeom prst="rect">
            <a:avLst/>
          </a:prstGeom>
          <a:noFill/>
          <a:ln>
            <a:noFill/>
          </a:ln>
          <a:effectLst/>
        </p:spPr>
        <p:txBody>
          <a:bodyPr>
            <a:spAutoFit/>
          </a:bodyPr>
          <a:lstStyle/>
          <a:p>
            <a:pPr>
              <a:defRPr/>
            </a:pPr>
            <a:r>
              <a:rPr lang="en-GB" sz="1260" b="1">
                <a:solidFill>
                  <a:srgbClr val="00FF00"/>
                </a:solidFill>
              </a:rPr>
              <a:t>LH14W</a:t>
            </a:r>
            <a:endParaRPr sz="2695"/>
          </a:p>
          <a:p>
            <a:pPr>
              <a:defRPr/>
            </a:pPr>
            <a:r>
              <a:rPr lang="en-GB" sz="1260" b="1">
                <a:solidFill>
                  <a:srgbClr val="00FF00"/>
                </a:solidFill>
              </a:rPr>
              <a:t>2011-23</a:t>
            </a:r>
            <a:endParaRPr sz="2695"/>
          </a:p>
        </p:txBody>
      </p:sp>
      <p:sp>
        <p:nvSpPr>
          <p:cNvPr id="14" name="Text Box 8">
            <a:extLst>
              <a:ext uri="{FF2B5EF4-FFF2-40B4-BE49-F238E27FC236}">
                <a16:creationId xmlns:a16="http://schemas.microsoft.com/office/drawing/2014/main" id="{E5AEE090-5BE0-FB0A-ECC7-8F8FDA158FE1}"/>
              </a:ext>
            </a:extLst>
          </p:cNvPr>
          <p:cNvSpPr txBox="1">
            <a:spLocks noChangeArrowheads="1"/>
          </p:cNvSpPr>
          <p:nvPr/>
        </p:nvSpPr>
        <p:spPr bwMode="auto">
          <a:xfrm>
            <a:off x="7704911" y="1591276"/>
            <a:ext cx="857250" cy="480131"/>
          </a:xfrm>
          <a:prstGeom prst="rect">
            <a:avLst/>
          </a:prstGeom>
          <a:noFill/>
          <a:ln>
            <a:noFill/>
          </a:ln>
          <a:effectLst/>
        </p:spPr>
        <p:txBody>
          <a:bodyPr>
            <a:spAutoFit/>
          </a:bodyPr>
          <a:lstStyle/>
          <a:p>
            <a:pPr>
              <a:defRPr/>
            </a:pPr>
            <a:r>
              <a:rPr lang="en-GB" sz="1260" b="1" dirty="0">
                <a:solidFill>
                  <a:srgbClr val="00FF00"/>
                </a:solidFill>
              </a:rPr>
              <a:t>LH14N</a:t>
            </a:r>
            <a:endParaRPr sz="2695" dirty="0"/>
          </a:p>
          <a:p>
            <a:pPr>
              <a:defRPr/>
            </a:pPr>
            <a:r>
              <a:rPr lang="en-GB" sz="1260" b="1" dirty="0">
                <a:solidFill>
                  <a:srgbClr val="00FF00"/>
                </a:solidFill>
              </a:rPr>
              <a:t>2019-23</a:t>
            </a:r>
            <a:endParaRPr sz="2695" dirty="0"/>
          </a:p>
        </p:txBody>
      </p:sp>
      <p:sp>
        <p:nvSpPr>
          <p:cNvPr id="15" name="Text Box 8">
            <a:extLst>
              <a:ext uri="{FF2B5EF4-FFF2-40B4-BE49-F238E27FC236}">
                <a16:creationId xmlns:a16="http://schemas.microsoft.com/office/drawing/2014/main" id="{07EFB626-D40B-9CD9-062E-4C5D98B0A293}"/>
              </a:ext>
            </a:extLst>
          </p:cNvPr>
          <p:cNvSpPr txBox="1">
            <a:spLocks noChangeArrowheads="1"/>
          </p:cNvSpPr>
          <p:nvPr/>
        </p:nvSpPr>
        <p:spPr bwMode="auto">
          <a:xfrm>
            <a:off x="4190837" y="1705045"/>
            <a:ext cx="857250" cy="480131"/>
          </a:xfrm>
          <a:prstGeom prst="rect">
            <a:avLst/>
          </a:prstGeom>
          <a:noFill/>
          <a:ln>
            <a:noFill/>
          </a:ln>
          <a:effectLst/>
        </p:spPr>
        <p:txBody>
          <a:bodyPr>
            <a:spAutoFit/>
          </a:bodyPr>
          <a:lstStyle/>
          <a:p>
            <a:pPr>
              <a:defRPr/>
            </a:pPr>
            <a:r>
              <a:rPr lang="en-GB" sz="1260" b="1">
                <a:solidFill>
                  <a:srgbClr val="00FF00"/>
                </a:solidFill>
              </a:rPr>
              <a:t>RH14W</a:t>
            </a:r>
            <a:endParaRPr sz="2695"/>
          </a:p>
          <a:p>
            <a:pPr>
              <a:defRPr/>
            </a:pPr>
            <a:r>
              <a:rPr lang="en-GB" sz="1260" b="1">
                <a:solidFill>
                  <a:srgbClr val="00FF00"/>
                </a:solidFill>
              </a:rPr>
              <a:t>2011-23</a:t>
            </a:r>
            <a:endParaRPr sz="2695"/>
          </a:p>
        </p:txBody>
      </p:sp>
      <p:sp>
        <p:nvSpPr>
          <p:cNvPr id="16" name="Text Box 8">
            <a:extLst>
              <a:ext uri="{FF2B5EF4-FFF2-40B4-BE49-F238E27FC236}">
                <a16:creationId xmlns:a16="http://schemas.microsoft.com/office/drawing/2014/main" id="{969ADD2C-245A-E6A5-0DAF-7C2D4E77C3F1}"/>
              </a:ext>
            </a:extLst>
          </p:cNvPr>
          <p:cNvSpPr txBox="1">
            <a:spLocks noChangeArrowheads="1"/>
          </p:cNvSpPr>
          <p:nvPr/>
        </p:nvSpPr>
        <p:spPr bwMode="auto">
          <a:xfrm>
            <a:off x="10151785" y="4248292"/>
            <a:ext cx="857250" cy="480131"/>
          </a:xfrm>
          <a:prstGeom prst="rect">
            <a:avLst/>
          </a:prstGeom>
          <a:noFill/>
          <a:ln>
            <a:noFill/>
          </a:ln>
          <a:effectLst/>
        </p:spPr>
        <p:txBody>
          <a:bodyPr>
            <a:spAutoFit/>
          </a:bodyPr>
          <a:lstStyle/>
          <a:p>
            <a:pPr>
              <a:defRPr/>
            </a:pPr>
            <a:r>
              <a:rPr lang="en-GB" sz="1260" b="1">
                <a:solidFill>
                  <a:schemeClr val="bg1"/>
                </a:solidFill>
              </a:rPr>
              <a:t>14ING1D</a:t>
            </a:r>
            <a:endParaRPr sz="2695"/>
          </a:p>
          <a:p>
            <a:pPr>
              <a:defRPr/>
            </a:pPr>
            <a:r>
              <a:rPr lang="en-GB" sz="1260" b="1">
                <a:solidFill>
                  <a:schemeClr val="bg1"/>
                </a:solidFill>
              </a:rPr>
              <a:t>2011-23</a:t>
            </a:r>
            <a:endParaRPr sz="2695"/>
          </a:p>
        </p:txBody>
      </p:sp>
      <p:sp>
        <p:nvSpPr>
          <p:cNvPr id="17" name="Text Box 8">
            <a:extLst>
              <a:ext uri="{FF2B5EF4-FFF2-40B4-BE49-F238E27FC236}">
                <a16:creationId xmlns:a16="http://schemas.microsoft.com/office/drawing/2014/main" id="{033ADE4A-087E-12C0-2904-030C65B96707}"/>
              </a:ext>
            </a:extLst>
          </p:cNvPr>
          <p:cNvSpPr txBox="1">
            <a:spLocks noChangeArrowheads="1"/>
          </p:cNvSpPr>
          <p:nvPr/>
        </p:nvSpPr>
        <p:spPr bwMode="auto">
          <a:xfrm>
            <a:off x="9742343" y="1443115"/>
            <a:ext cx="857250" cy="480131"/>
          </a:xfrm>
          <a:prstGeom prst="rect">
            <a:avLst/>
          </a:prstGeom>
          <a:noFill/>
          <a:ln>
            <a:noFill/>
          </a:ln>
          <a:effectLst/>
        </p:spPr>
        <p:txBody>
          <a:bodyPr>
            <a:spAutoFit/>
          </a:bodyPr>
          <a:lstStyle/>
          <a:p>
            <a:pPr>
              <a:defRPr/>
            </a:pPr>
            <a:r>
              <a:rPr lang="en-GB" sz="1260" b="1">
                <a:solidFill>
                  <a:srgbClr val="00FF00"/>
                </a:solidFill>
              </a:rPr>
              <a:t>RH14N</a:t>
            </a:r>
            <a:endParaRPr sz="2695"/>
          </a:p>
          <a:p>
            <a:pPr>
              <a:defRPr/>
            </a:pPr>
            <a:r>
              <a:rPr lang="en-GB" sz="1260" b="1">
                <a:solidFill>
                  <a:srgbClr val="00FF00"/>
                </a:solidFill>
              </a:rPr>
              <a:t>2019-23</a:t>
            </a:r>
            <a:endParaRPr sz="2695"/>
          </a:p>
        </p:txBody>
      </p:sp>
      <p:pic>
        <p:nvPicPr>
          <p:cNvPr id="18" name="Picture 1">
            <a:extLst>
              <a:ext uri="{FF2B5EF4-FFF2-40B4-BE49-F238E27FC236}">
                <a16:creationId xmlns:a16="http://schemas.microsoft.com/office/drawing/2014/main" id="{8DABC0AE-0F4E-B6C6-FA5B-A541D22EC00B}"/>
              </a:ext>
            </a:extLst>
          </p:cNvPr>
          <p:cNvPicPr>
            <a:picLocks noChangeAspect="1"/>
          </p:cNvPicPr>
          <p:nvPr/>
        </p:nvPicPr>
        <p:blipFill>
          <a:blip r:embed="rId6">
            <a:alphaModFix/>
          </a:blip>
          <a:srcRect l="26942" t="57087" r="18486"/>
          <a:stretch/>
        </p:blipFill>
        <p:spPr bwMode="auto">
          <a:xfrm>
            <a:off x="3733453" y="4325127"/>
            <a:ext cx="2527217" cy="2195600"/>
          </a:xfrm>
          <a:prstGeom prst="rect">
            <a:avLst/>
          </a:prstGeom>
        </p:spPr>
      </p:pic>
      <p:sp>
        <p:nvSpPr>
          <p:cNvPr id="19" name="Text Box 6">
            <a:extLst>
              <a:ext uri="{FF2B5EF4-FFF2-40B4-BE49-F238E27FC236}">
                <a16:creationId xmlns:a16="http://schemas.microsoft.com/office/drawing/2014/main" id="{5B2D5B88-FA6F-A6DE-B0E2-DEF6A36F353A}"/>
              </a:ext>
            </a:extLst>
          </p:cNvPr>
          <p:cNvSpPr txBox="1">
            <a:spLocks noChangeArrowheads="1"/>
          </p:cNvSpPr>
          <p:nvPr/>
        </p:nvSpPr>
        <p:spPr bwMode="auto">
          <a:xfrm>
            <a:off x="5310164" y="4411536"/>
            <a:ext cx="907255" cy="480131"/>
          </a:xfrm>
          <a:prstGeom prst="rect">
            <a:avLst/>
          </a:prstGeom>
          <a:noFill/>
          <a:ln>
            <a:noFill/>
          </a:ln>
          <a:effectLst/>
        </p:spPr>
        <p:txBody>
          <a:bodyPr wrap="square">
            <a:spAutoFit/>
          </a:bodyPr>
          <a:lstStyle/>
          <a:p>
            <a:pPr>
              <a:defRPr/>
            </a:pPr>
            <a:r>
              <a:rPr lang="en-GB" sz="1260" b="1">
                <a:solidFill>
                  <a:srgbClr val="00FF00"/>
                </a:solidFill>
              </a:rPr>
              <a:t>14IWG1B</a:t>
            </a:r>
            <a:endParaRPr sz="2695"/>
          </a:p>
          <a:p>
            <a:pPr>
              <a:defRPr/>
            </a:pPr>
            <a:r>
              <a:rPr lang="en-GB" sz="1260" b="1">
                <a:solidFill>
                  <a:srgbClr val="00FF00"/>
                </a:solidFill>
              </a:rPr>
              <a:t>2011-23</a:t>
            </a:r>
            <a:endParaRPr sz="2695"/>
          </a:p>
        </p:txBody>
      </p:sp>
      <p:cxnSp>
        <p:nvCxnSpPr>
          <p:cNvPr id="4" name="Gerade Verbindung mit Pfeil 3">
            <a:extLst>
              <a:ext uri="{FF2B5EF4-FFF2-40B4-BE49-F238E27FC236}">
                <a16:creationId xmlns:a16="http://schemas.microsoft.com/office/drawing/2014/main" id="{FCA8A071-7B47-9271-47BC-B0E3377C12B4}"/>
              </a:ext>
            </a:extLst>
          </p:cNvPr>
          <p:cNvCxnSpPr>
            <a:cxnSpLocks/>
          </p:cNvCxnSpPr>
          <p:nvPr/>
        </p:nvCxnSpPr>
        <p:spPr>
          <a:xfrm flipH="1">
            <a:off x="3619500" y="1246678"/>
            <a:ext cx="3246664" cy="199182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7F73651-2464-1CD1-8C3B-50DD4D1E0653}"/>
              </a:ext>
            </a:extLst>
          </p:cNvPr>
          <p:cNvCxnSpPr>
            <a:cxnSpLocks/>
          </p:cNvCxnSpPr>
          <p:nvPr/>
        </p:nvCxnSpPr>
        <p:spPr>
          <a:xfrm flipH="1">
            <a:off x="6866164" y="1281793"/>
            <a:ext cx="40822" cy="142058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F9C0AE08-13AE-F376-4CBD-F98A58393E5F}"/>
              </a:ext>
            </a:extLst>
          </p:cNvPr>
          <p:cNvCxnSpPr>
            <a:cxnSpLocks/>
          </p:cNvCxnSpPr>
          <p:nvPr/>
        </p:nvCxnSpPr>
        <p:spPr>
          <a:xfrm>
            <a:off x="6955971" y="1246678"/>
            <a:ext cx="2010476" cy="185162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5">
            <a:extLst>
              <a:ext uri="{FF2B5EF4-FFF2-40B4-BE49-F238E27FC236}">
                <a16:creationId xmlns:a16="http://schemas.microsoft.com/office/drawing/2014/main" id="{2112C2D8-0459-CDDF-39FE-C62410750DCA}"/>
              </a:ext>
            </a:extLst>
          </p:cNvPr>
          <p:cNvPicPr>
            <a:picLocks noChangeAspect="1"/>
          </p:cNvPicPr>
          <p:nvPr/>
        </p:nvPicPr>
        <p:blipFill rotWithShape="1">
          <a:blip r:embed="rId7"/>
          <a:srcRect l="51720" t="73562" r="45515" b="23968"/>
          <a:stretch/>
        </p:blipFill>
        <p:spPr bwMode="auto">
          <a:xfrm>
            <a:off x="6796558" y="988228"/>
            <a:ext cx="258291" cy="249959"/>
          </a:xfrm>
          <a:prstGeom prst="rect">
            <a:avLst/>
          </a:prstGeom>
        </p:spPr>
      </p:pic>
      <p:sp>
        <p:nvSpPr>
          <p:cNvPr id="24" name="Inhaltsplatzhalter 2">
            <a:extLst>
              <a:ext uri="{FF2B5EF4-FFF2-40B4-BE49-F238E27FC236}">
                <a16:creationId xmlns:a16="http://schemas.microsoft.com/office/drawing/2014/main" id="{41EA2058-7B6A-9E25-5F76-BB960365FB15}"/>
              </a:ext>
            </a:extLst>
          </p:cNvPr>
          <p:cNvSpPr txBox="1">
            <a:spLocks/>
          </p:cNvSpPr>
          <p:nvPr/>
        </p:nvSpPr>
        <p:spPr>
          <a:xfrm>
            <a:off x="11036750" y="1982198"/>
            <a:ext cx="1800742" cy="160740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solidFill>
                  <a:srgbClr val="D800D8"/>
                </a:solidFill>
              </a:rPr>
              <a:t>tile 0 </a:t>
            </a:r>
            <a:br>
              <a:rPr lang="en-GB" sz="1600" dirty="0">
                <a:solidFill>
                  <a:srgbClr val="D800D8"/>
                </a:solidFill>
              </a:rPr>
            </a:br>
            <a:r>
              <a:rPr lang="en-GB" sz="1600" dirty="0">
                <a:solidFill>
                  <a:srgbClr val="D800D8"/>
                </a:solidFill>
              </a:rPr>
              <a:t>(= HFGC)</a:t>
            </a:r>
          </a:p>
        </p:txBody>
      </p:sp>
      <p:sp>
        <p:nvSpPr>
          <p:cNvPr id="26" name="Inhaltsplatzhalter 2">
            <a:extLst>
              <a:ext uri="{FF2B5EF4-FFF2-40B4-BE49-F238E27FC236}">
                <a16:creationId xmlns:a16="http://schemas.microsoft.com/office/drawing/2014/main" id="{81338800-E084-FA6E-5409-D9DBEE1DAED3}"/>
              </a:ext>
            </a:extLst>
          </p:cNvPr>
          <p:cNvSpPr txBox="1">
            <a:spLocks/>
          </p:cNvSpPr>
          <p:nvPr/>
        </p:nvSpPr>
        <p:spPr>
          <a:xfrm>
            <a:off x="11293110" y="4107369"/>
            <a:ext cx="1282210" cy="91564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t>tile 1</a:t>
            </a:r>
          </a:p>
        </p:txBody>
      </p:sp>
    </p:spTree>
    <p:extLst>
      <p:ext uri="{BB962C8B-B14F-4D97-AF65-F5344CB8AC3E}">
        <p14:creationId xmlns:p14="http://schemas.microsoft.com/office/powerpoint/2010/main" val="2717805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AE42-B394-C4AB-6BF8-DD01FA80CD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6A1EB4-1016-DD3C-CAF2-9A4C8ED28BC5}"/>
              </a:ext>
            </a:extLst>
          </p:cNvPr>
          <p:cNvSpPr>
            <a:spLocks noGrp="1"/>
          </p:cNvSpPr>
          <p:nvPr>
            <p:ph type="title"/>
          </p:nvPr>
        </p:nvSpPr>
        <p:spPr>
          <a:xfrm>
            <a:off x="983432" y="192515"/>
            <a:ext cx="10526162" cy="457200"/>
          </a:xfrm>
        </p:spPr>
        <p:txBody>
          <a:bodyPr/>
          <a:lstStyle/>
          <a:p>
            <a:r>
              <a:rPr lang="en-GB" dirty="0"/>
              <a:t>LID-QMS comparison tiles with LIBS</a:t>
            </a:r>
          </a:p>
        </p:txBody>
      </p:sp>
      <p:sp>
        <p:nvSpPr>
          <p:cNvPr id="126" name="Slide Number Placeholder 8">
            <a:extLst>
              <a:ext uri="{FF2B5EF4-FFF2-40B4-BE49-F238E27FC236}">
                <a16:creationId xmlns:a16="http://schemas.microsoft.com/office/drawing/2014/main" id="{49BFD2C2-0282-1EB3-23A1-EE8A0CECB924}"/>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28</a:t>
            </a:fld>
            <a:endParaRPr lang="en-GB" dirty="0">
              <a:solidFill>
                <a:prstClr val="white"/>
              </a:solidFill>
            </a:endParaRPr>
          </a:p>
        </p:txBody>
      </p:sp>
      <p:grpSp>
        <p:nvGrpSpPr>
          <p:cNvPr id="6" name="Group 30">
            <a:extLst>
              <a:ext uri="{FF2B5EF4-FFF2-40B4-BE49-F238E27FC236}">
                <a16:creationId xmlns:a16="http://schemas.microsoft.com/office/drawing/2014/main" id="{47FBCAFB-C2C0-C3E8-8D05-CF9CEEBC100F}"/>
              </a:ext>
            </a:extLst>
          </p:cNvPr>
          <p:cNvGrpSpPr/>
          <p:nvPr/>
        </p:nvGrpSpPr>
        <p:grpSpPr bwMode="auto">
          <a:xfrm rot="322030">
            <a:off x="1382198" y="1020025"/>
            <a:ext cx="9709022" cy="5697954"/>
            <a:chOff x="261701" y="137832"/>
            <a:chExt cx="10787802" cy="6331060"/>
          </a:xfrm>
        </p:grpSpPr>
        <p:pic>
          <p:nvPicPr>
            <p:cNvPr id="7" name="Picture 9">
              <a:extLst>
                <a:ext uri="{FF2B5EF4-FFF2-40B4-BE49-F238E27FC236}">
                  <a16:creationId xmlns:a16="http://schemas.microsoft.com/office/drawing/2014/main" id="{229D7A6F-CDF6-3474-691F-67ABCB2DF878}"/>
                </a:ext>
              </a:extLst>
            </p:cNvPr>
            <p:cNvPicPr>
              <a:picLocks noChangeAspect="1"/>
            </p:cNvPicPr>
            <p:nvPr/>
          </p:nvPicPr>
          <p:blipFill>
            <a:blip r:embed="rId2"/>
            <a:srcRect l="34533" t="20434" r="21521"/>
            <a:stretch/>
          </p:blipFill>
          <p:spPr bwMode="auto">
            <a:xfrm>
              <a:off x="261701" y="883595"/>
              <a:ext cx="2839954" cy="5585297"/>
            </a:xfrm>
            <a:prstGeom prst="rect">
              <a:avLst/>
            </a:prstGeom>
          </p:spPr>
        </p:pic>
        <p:pic>
          <p:nvPicPr>
            <p:cNvPr id="8" name="Picture 5">
              <a:extLst>
                <a:ext uri="{FF2B5EF4-FFF2-40B4-BE49-F238E27FC236}">
                  <a16:creationId xmlns:a16="http://schemas.microsoft.com/office/drawing/2014/main" id="{B1990FC9-630A-8E54-5A8F-9ACCDE95A313}"/>
                </a:ext>
              </a:extLst>
            </p:cNvPr>
            <p:cNvPicPr>
              <a:picLocks noChangeAspect="1"/>
            </p:cNvPicPr>
            <p:nvPr/>
          </p:nvPicPr>
          <p:blipFill>
            <a:blip r:embed="rId3"/>
            <a:srcRect l="29270" t="19737" r="14533"/>
            <a:stretch/>
          </p:blipFill>
          <p:spPr bwMode="auto">
            <a:xfrm rot="21114437">
              <a:off x="5278648" y="582037"/>
              <a:ext cx="3530665" cy="5462168"/>
            </a:xfrm>
            <a:prstGeom prst="rect">
              <a:avLst/>
            </a:prstGeom>
          </p:spPr>
        </p:pic>
        <p:pic>
          <p:nvPicPr>
            <p:cNvPr id="9" name="Picture 26">
              <a:extLst>
                <a:ext uri="{FF2B5EF4-FFF2-40B4-BE49-F238E27FC236}">
                  <a16:creationId xmlns:a16="http://schemas.microsoft.com/office/drawing/2014/main" id="{5676EB18-E706-7F52-D2FD-E6D50A946D52}"/>
                </a:ext>
              </a:extLst>
            </p:cNvPr>
            <p:cNvPicPr>
              <a:picLocks noChangeAspect="1"/>
            </p:cNvPicPr>
            <p:nvPr/>
          </p:nvPicPr>
          <p:blipFill>
            <a:blip r:embed="rId4"/>
            <a:srcRect l="38105" t="16883" r="19983"/>
            <a:stretch/>
          </p:blipFill>
          <p:spPr bwMode="auto">
            <a:xfrm rot="21385334">
              <a:off x="3000100" y="804089"/>
              <a:ext cx="2588369" cy="5559911"/>
            </a:xfrm>
            <a:prstGeom prst="rect">
              <a:avLst/>
            </a:prstGeom>
          </p:spPr>
        </p:pic>
        <p:pic>
          <p:nvPicPr>
            <p:cNvPr id="10" name="Picture 28">
              <a:extLst>
                <a:ext uri="{FF2B5EF4-FFF2-40B4-BE49-F238E27FC236}">
                  <a16:creationId xmlns:a16="http://schemas.microsoft.com/office/drawing/2014/main" id="{CCCA0720-CD4F-BF2E-6EC7-4B51742A4FBC}"/>
                </a:ext>
              </a:extLst>
            </p:cNvPr>
            <p:cNvPicPr>
              <a:picLocks noChangeAspect="1"/>
            </p:cNvPicPr>
            <p:nvPr/>
          </p:nvPicPr>
          <p:blipFill>
            <a:blip r:embed="rId5"/>
            <a:srcRect l="46139" t="20339"/>
            <a:stretch/>
          </p:blipFill>
          <p:spPr bwMode="auto">
            <a:xfrm rot="20889895">
              <a:off x="8231095" y="137832"/>
              <a:ext cx="2818408" cy="5470783"/>
            </a:xfrm>
            <a:prstGeom prst="rect">
              <a:avLst/>
            </a:prstGeom>
          </p:spPr>
        </p:pic>
      </p:grpSp>
      <p:sp>
        <p:nvSpPr>
          <p:cNvPr id="11" name="Text Box 5">
            <a:extLst>
              <a:ext uri="{FF2B5EF4-FFF2-40B4-BE49-F238E27FC236}">
                <a16:creationId xmlns:a16="http://schemas.microsoft.com/office/drawing/2014/main" id="{F44A84B6-8641-B210-4D8E-F730FA052D43}"/>
              </a:ext>
            </a:extLst>
          </p:cNvPr>
          <p:cNvSpPr txBox="1">
            <a:spLocks noChangeArrowheads="1"/>
          </p:cNvSpPr>
          <p:nvPr/>
        </p:nvSpPr>
        <p:spPr bwMode="auto">
          <a:xfrm>
            <a:off x="2685137" y="4437280"/>
            <a:ext cx="1220076" cy="674031"/>
          </a:xfrm>
          <a:prstGeom prst="rect">
            <a:avLst/>
          </a:prstGeom>
          <a:noFill/>
          <a:ln>
            <a:noFill/>
          </a:ln>
          <a:effectLst/>
        </p:spPr>
        <p:txBody>
          <a:bodyPr wrap="square">
            <a:spAutoFit/>
          </a:bodyPr>
          <a:lstStyle/>
          <a:p>
            <a:pPr>
              <a:defRPr/>
            </a:pPr>
            <a:r>
              <a:rPr lang="en-GB" sz="1260" b="1" dirty="0">
                <a:solidFill>
                  <a:srgbClr val="FFC000"/>
                </a:solidFill>
              </a:rPr>
              <a:t>14IWG1A</a:t>
            </a:r>
            <a:endParaRPr sz="2695" dirty="0">
              <a:solidFill>
                <a:srgbClr val="FFC000"/>
              </a:solidFill>
            </a:endParaRPr>
          </a:p>
          <a:p>
            <a:pPr>
              <a:defRPr/>
            </a:pPr>
            <a:r>
              <a:rPr lang="en-GB" sz="1260" b="1" dirty="0">
                <a:solidFill>
                  <a:srgbClr val="FFC000"/>
                </a:solidFill>
              </a:rPr>
              <a:t>2019-23</a:t>
            </a:r>
            <a:br>
              <a:rPr lang="en-GB" sz="1260" b="1" dirty="0">
                <a:solidFill>
                  <a:srgbClr val="FFC000"/>
                </a:solidFill>
              </a:rPr>
            </a:br>
            <a:r>
              <a:rPr lang="en-GB" sz="1260" b="1" dirty="0">
                <a:solidFill>
                  <a:srgbClr val="FFC000"/>
                </a:solidFill>
              </a:rPr>
              <a:t>Thursday</a:t>
            </a:r>
            <a:endParaRPr sz="2695" dirty="0">
              <a:solidFill>
                <a:srgbClr val="FFC000"/>
              </a:solidFill>
            </a:endParaRPr>
          </a:p>
        </p:txBody>
      </p:sp>
      <p:sp>
        <p:nvSpPr>
          <p:cNvPr id="12" name="Text Box 7">
            <a:extLst>
              <a:ext uri="{FF2B5EF4-FFF2-40B4-BE49-F238E27FC236}">
                <a16:creationId xmlns:a16="http://schemas.microsoft.com/office/drawing/2014/main" id="{DB4FABA5-BD72-9245-44DB-8505233982E2}"/>
              </a:ext>
            </a:extLst>
          </p:cNvPr>
          <p:cNvSpPr txBox="1">
            <a:spLocks noChangeArrowheads="1"/>
          </p:cNvSpPr>
          <p:nvPr/>
        </p:nvSpPr>
        <p:spPr bwMode="auto">
          <a:xfrm>
            <a:off x="7646184" y="4325127"/>
            <a:ext cx="857250" cy="480131"/>
          </a:xfrm>
          <a:prstGeom prst="rect">
            <a:avLst/>
          </a:prstGeom>
          <a:noFill/>
          <a:ln>
            <a:noFill/>
          </a:ln>
          <a:effectLst/>
        </p:spPr>
        <p:txBody>
          <a:bodyPr>
            <a:spAutoFit/>
          </a:bodyPr>
          <a:lstStyle/>
          <a:p>
            <a:pPr>
              <a:defRPr/>
            </a:pPr>
            <a:r>
              <a:rPr lang="en-GB" sz="1260" b="1" dirty="0">
                <a:solidFill>
                  <a:schemeClr val="bg1"/>
                </a:solidFill>
              </a:rPr>
              <a:t>14ING1C</a:t>
            </a:r>
            <a:endParaRPr sz="2695" dirty="0"/>
          </a:p>
          <a:p>
            <a:pPr>
              <a:defRPr/>
            </a:pPr>
            <a:r>
              <a:rPr lang="en-GB" sz="1260" b="1" dirty="0">
                <a:solidFill>
                  <a:schemeClr val="bg1"/>
                </a:solidFill>
              </a:rPr>
              <a:t>2019-23</a:t>
            </a:r>
            <a:endParaRPr sz="2695" dirty="0"/>
          </a:p>
        </p:txBody>
      </p:sp>
      <p:sp>
        <p:nvSpPr>
          <p:cNvPr id="13" name="Text Box 8">
            <a:extLst>
              <a:ext uri="{FF2B5EF4-FFF2-40B4-BE49-F238E27FC236}">
                <a16:creationId xmlns:a16="http://schemas.microsoft.com/office/drawing/2014/main" id="{FDB99A3C-8BE6-C4DD-8070-8D978DD67225}"/>
              </a:ext>
            </a:extLst>
          </p:cNvPr>
          <p:cNvSpPr txBox="1">
            <a:spLocks noChangeArrowheads="1"/>
          </p:cNvSpPr>
          <p:nvPr/>
        </p:nvSpPr>
        <p:spPr bwMode="auto">
          <a:xfrm>
            <a:off x="1827886" y="1398976"/>
            <a:ext cx="857250" cy="674031"/>
          </a:xfrm>
          <a:prstGeom prst="rect">
            <a:avLst/>
          </a:prstGeom>
          <a:noFill/>
          <a:ln>
            <a:noFill/>
          </a:ln>
          <a:effectLst/>
        </p:spPr>
        <p:txBody>
          <a:bodyPr>
            <a:spAutoFit/>
          </a:bodyPr>
          <a:lstStyle/>
          <a:p>
            <a:pPr>
              <a:defRPr/>
            </a:pPr>
            <a:r>
              <a:rPr lang="en-GB" sz="1260" b="1" dirty="0">
                <a:solidFill>
                  <a:srgbClr val="FFC000"/>
                </a:solidFill>
              </a:rPr>
              <a:t>LH14W</a:t>
            </a:r>
            <a:endParaRPr sz="2695" dirty="0">
              <a:solidFill>
                <a:srgbClr val="FFC000"/>
              </a:solidFill>
            </a:endParaRPr>
          </a:p>
          <a:p>
            <a:pPr>
              <a:defRPr/>
            </a:pPr>
            <a:r>
              <a:rPr lang="en-GB" sz="1260" b="1" dirty="0">
                <a:solidFill>
                  <a:srgbClr val="FFC000"/>
                </a:solidFill>
              </a:rPr>
              <a:t>2011-23</a:t>
            </a:r>
            <a:br>
              <a:rPr lang="en-GB" sz="1260" b="1" dirty="0">
                <a:solidFill>
                  <a:srgbClr val="FFC000"/>
                </a:solidFill>
              </a:rPr>
            </a:br>
            <a:r>
              <a:rPr lang="en-GB" sz="1260" b="1" dirty="0">
                <a:solidFill>
                  <a:srgbClr val="FFC000"/>
                </a:solidFill>
              </a:rPr>
              <a:t>Tuesday</a:t>
            </a:r>
            <a:endParaRPr sz="2695" dirty="0">
              <a:solidFill>
                <a:srgbClr val="FFC000"/>
              </a:solidFill>
            </a:endParaRPr>
          </a:p>
        </p:txBody>
      </p:sp>
      <p:sp>
        <p:nvSpPr>
          <p:cNvPr id="14" name="Text Box 8">
            <a:extLst>
              <a:ext uri="{FF2B5EF4-FFF2-40B4-BE49-F238E27FC236}">
                <a16:creationId xmlns:a16="http://schemas.microsoft.com/office/drawing/2014/main" id="{2CA8212F-EC7B-24A0-279F-941E9EA8EB37}"/>
              </a:ext>
            </a:extLst>
          </p:cNvPr>
          <p:cNvSpPr txBox="1">
            <a:spLocks noChangeArrowheads="1"/>
          </p:cNvSpPr>
          <p:nvPr/>
        </p:nvSpPr>
        <p:spPr bwMode="auto">
          <a:xfrm>
            <a:off x="7512736" y="1718397"/>
            <a:ext cx="857250" cy="480131"/>
          </a:xfrm>
          <a:prstGeom prst="rect">
            <a:avLst/>
          </a:prstGeom>
          <a:noFill/>
          <a:ln>
            <a:noFill/>
          </a:ln>
          <a:effectLst/>
        </p:spPr>
        <p:txBody>
          <a:bodyPr>
            <a:spAutoFit/>
          </a:bodyPr>
          <a:lstStyle/>
          <a:p>
            <a:pPr>
              <a:defRPr/>
            </a:pPr>
            <a:r>
              <a:rPr lang="en-GB" sz="1260" b="1" dirty="0">
                <a:solidFill>
                  <a:srgbClr val="00FF00"/>
                </a:solidFill>
              </a:rPr>
              <a:t>LH14N</a:t>
            </a:r>
            <a:endParaRPr sz="2695" dirty="0"/>
          </a:p>
          <a:p>
            <a:pPr>
              <a:defRPr/>
            </a:pPr>
            <a:r>
              <a:rPr lang="en-GB" sz="1260" b="1" dirty="0">
                <a:solidFill>
                  <a:srgbClr val="00FF00"/>
                </a:solidFill>
              </a:rPr>
              <a:t>2019-23</a:t>
            </a:r>
            <a:endParaRPr sz="2695" dirty="0"/>
          </a:p>
        </p:txBody>
      </p:sp>
      <p:sp>
        <p:nvSpPr>
          <p:cNvPr id="15" name="Text Box 8">
            <a:extLst>
              <a:ext uri="{FF2B5EF4-FFF2-40B4-BE49-F238E27FC236}">
                <a16:creationId xmlns:a16="http://schemas.microsoft.com/office/drawing/2014/main" id="{D942B5FF-6415-3B80-0929-9D4AFAEA8ECB}"/>
              </a:ext>
            </a:extLst>
          </p:cNvPr>
          <p:cNvSpPr txBox="1">
            <a:spLocks noChangeArrowheads="1"/>
          </p:cNvSpPr>
          <p:nvPr/>
        </p:nvSpPr>
        <p:spPr bwMode="auto">
          <a:xfrm>
            <a:off x="4190837" y="1705045"/>
            <a:ext cx="857250" cy="674031"/>
          </a:xfrm>
          <a:prstGeom prst="rect">
            <a:avLst/>
          </a:prstGeom>
          <a:noFill/>
          <a:ln>
            <a:noFill/>
          </a:ln>
          <a:effectLst/>
        </p:spPr>
        <p:txBody>
          <a:bodyPr>
            <a:spAutoFit/>
          </a:bodyPr>
          <a:lstStyle/>
          <a:p>
            <a:pPr>
              <a:defRPr/>
            </a:pPr>
            <a:r>
              <a:rPr lang="en-GB" sz="1260" b="1" dirty="0">
                <a:solidFill>
                  <a:srgbClr val="FFC000"/>
                </a:solidFill>
              </a:rPr>
              <a:t>RH14W</a:t>
            </a:r>
            <a:endParaRPr sz="2695" dirty="0">
              <a:solidFill>
                <a:srgbClr val="FFC000"/>
              </a:solidFill>
            </a:endParaRPr>
          </a:p>
          <a:p>
            <a:pPr>
              <a:defRPr/>
            </a:pPr>
            <a:r>
              <a:rPr lang="en-GB" sz="1260" b="1" dirty="0">
                <a:solidFill>
                  <a:srgbClr val="FFC000"/>
                </a:solidFill>
              </a:rPr>
              <a:t>2011-23</a:t>
            </a:r>
            <a:br>
              <a:rPr lang="en-GB" sz="1260" b="1" dirty="0">
                <a:solidFill>
                  <a:srgbClr val="FFC000"/>
                </a:solidFill>
              </a:rPr>
            </a:br>
            <a:r>
              <a:rPr lang="en-GB" sz="1260" b="1" dirty="0">
                <a:solidFill>
                  <a:srgbClr val="FFC000"/>
                </a:solidFill>
              </a:rPr>
              <a:t>Friday</a:t>
            </a:r>
            <a:endParaRPr sz="2695" dirty="0">
              <a:solidFill>
                <a:srgbClr val="FFC000"/>
              </a:solidFill>
            </a:endParaRPr>
          </a:p>
        </p:txBody>
      </p:sp>
      <p:sp>
        <p:nvSpPr>
          <p:cNvPr id="16" name="Text Box 8">
            <a:extLst>
              <a:ext uri="{FF2B5EF4-FFF2-40B4-BE49-F238E27FC236}">
                <a16:creationId xmlns:a16="http://schemas.microsoft.com/office/drawing/2014/main" id="{E6C33843-341A-FA6F-6615-3579D6472785}"/>
              </a:ext>
            </a:extLst>
          </p:cNvPr>
          <p:cNvSpPr txBox="1">
            <a:spLocks noChangeArrowheads="1"/>
          </p:cNvSpPr>
          <p:nvPr/>
        </p:nvSpPr>
        <p:spPr bwMode="auto">
          <a:xfrm>
            <a:off x="10151785" y="4248292"/>
            <a:ext cx="857250" cy="480131"/>
          </a:xfrm>
          <a:prstGeom prst="rect">
            <a:avLst/>
          </a:prstGeom>
          <a:noFill/>
          <a:ln>
            <a:noFill/>
          </a:ln>
          <a:effectLst/>
        </p:spPr>
        <p:txBody>
          <a:bodyPr>
            <a:spAutoFit/>
          </a:bodyPr>
          <a:lstStyle/>
          <a:p>
            <a:pPr>
              <a:defRPr/>
            </a:pPr>
            <a:r>
              <a:rPr lang="en-GB" sz="1260" b="1">
                <a:solidFill>
                  <a:schemeClr val="bg1"/>
                </a:solidFill>
              </a:rPr>
              <a:t>14ING1D</a:t>
            </a:r>
            <a:endParaRPr sz="2695"/>
          </a:p>
          <a:p>
            <a:pPr>
              <a:defRPr/>
            </a:pPr>
            <a:r>
              <a:rPr lang="en-GB" sz="1260" b="1">
                <a:solidFill>
                  <a:schemeClr val="bg1"/>
                </a:solidFill>
              </a:rPr>
              <a:t>2011-23</a:t>
            </a:r>
            <a:endParaRPr sz="2695"/>
          </a:p>
        </p:txBody>
      </p:sp>
      <p:sp>
        <p:nvSpPr>
          <p:cNvPr id="17" name="Text Box 8">
            <a:extLst>
              <a:ext uri="{FF2B5EF4-FFF2-40B4-BE49-F238E27FC236}">
                <a16:creationId xmlns:a16="http://schemas.microsoft.com/office/drawing/2014/main" id="{1BA90786-C1FC-EA07-E379-72C51BB5AE8C}"/>
              </a:ext>
            </a:extLst>
          </p:cNvPr>
          <p:cNvSpPr txBox="1">
            <a:spLocks noChangeArrowheads="1"/>
          </p:cNvSpPr>
          <p:nvPr/>
        </p:nvSpPr>
        <p:spPr bwMode="auto">
          <a:xfrm>
            <a:off x="9742343" y="1443115"/>
            <a:ext cx="857250" cy="480131"/>
          </a:xfrm>
          <a:prstGeom prst="rect">
            <a:avLst/>
          </a:prstGeom>
          <a:noFill/>
          <a:ln>
            <a:noFill/>
          </a:ln>
          <a:effectLst/>
        </p:spPr>
        <p:txBody>
          <a:bodyPr>
            <a:spAutoFit/>
          </a:bodyPr>
          <a:lstStyle/>
          <a:p>
            <a:pPr>
              <a:defRPr/>
            </a:pPr>
            <a:r>
              <a:rPr lang="en-GB" sz="1260" b="1">
                <a:solidFill>
                  <a:srgbClr val="00FF00"/>
                </a:solidFill>
              </a:rPr>
              <a:t>RH14N</a:t>
            </a:r>
            <a:endParaRPr sz="2695"/>
          </a:p>
          <a:p>
            <a:pPr>
              <a:defRPr/>
            </a:pPr>
            <a:r>
              <a:rPr lang="en-GB" sz="1260" b="1">
                <a:solidFill>
                  <a:srgbClr val="00FF00"/>
                </a:solidFill>
              </a:rPr>
              <a:t>2019-23</a:t>
            </a:r>
            <a:endParaRPr sz="2695"/>
          </a:p>
        </p:txBody>
      </p:sp>
      <p:pic>
        <p:nvPicPr>
          <p:cNvPr id="18" name="Picture 1">
            <a:extLst>
              <a:ext uri="{FF2B5EF4-FFF2-40B4-BE49-F238E27FC236}">
                <a16:creationId xmlns:a16="http://schemas.microsoft.com/office/drawing/2014/main" id="{B5D6884B-7D0E-A2E3-8D56-3FC85B904201}"/>
              </a:ext>
            </a:extLst>
          </p:cNvPr>
          <p:cNvPicPr>
            <a:picLocks noChangeAspect="1"/>
          </p:cNvPicPr>
          <p:nvPr/>
        </p:nvPicPr>
        <p:blipFill>
          <a:blip r:embed="rId6">
            <a:alphaModFix/>
          </a:blip>
          <a:srcRect l="26942" t="57087" r="18486"/>
          <a:stretch/>
        </p:blipFill>
        <p:spPr bwMode="auto">
          <a:xfrm>
            <a:off x="3733453" y="4325127"/>
            <a:ext cx="2527217" cy="2195600"/>
          </a:xfrm>
          <a:prstGeom prst="rect">
            <a:avLst/>
          </a:prstGeom>
        </p:spPr>
      </p:pic>
      <p:sp>
        <p:nvSpPr>
          <p:cNvPr id="19" name="Text Box 6">
            <a:extLst>
              <a:ext uri="{FF2B5EF4-FFF2-40B4-BE49-F238E27FC236}">
                <a16:creationId xmlns:a16="http://schemas.microsoft.com/office/drawing/2014/main" id="{BD51A9D1-26C2-F330-424E-6335B983E567}"/>
              </a:ext>
            </a:extLst>
          </p:cNvPr>
          <p:cNvSpPr txBox="1">
            <a:spLocks noChangeArrowheads="1"/>
          </p:cNvSpPr>
          <p:nvPr/>
        </p:nvSpPr>
        <p:spPr bwMode="auto">
          <a:xfrm>
            <a:off x="5170124" y="4411536"/>
            <a:ext cx="1047296" cy="867930"/>
          </a:xfrm>
          <a:prstGeom prst="rect">
            <a:avLst/>
          </a:prstGeom>
          <a:noFill/>
          <a:ln>
            <a:noFill/>
          </a:ln>
          <a:effectLst/>
        </p:spPr>
        <p:txBody>
          <a:bodyPr wrap="square">
            <a:spAutoFit/>
          </a:bodyPr>
          <a:lstStyle/>
          <a:p>
            <a:pPr>
              <a:defRPr/>
            </a:pPr>
            <a:r>
              <a:rPr lang="en-GB" sz="1260" b="1" dirty="0">
                <a:solidFill>
                  <a:srgbClr val="FFC000"/>
                </a:solidFill>
              </a:rPr>
              <a:t>14IWG1B</a:t>
            </a:r>
            <a:endParaRPr sz="2695" dirty="0">
              <a:solidFill>
                <a:srgbClr val="FFC000"/>
              </a:solidFill>
            </a:endParaRPr>
          </a:p>
          <a:p>
            <a:pPr>
              <a:defRPr/>
            </a:pPr>
            <a:r>
              <a:rPr lang="en-GB" sz="1260" b="1" dirty="0">
                <a:solidFill>
                  <a:srgbClr val="FFC000"/>
                </a:solidFill>
              </a:rPr>
              <a:t>2011/</a:t>
            </a:r>
            <a:r>
              <a:rPr lang="en-GB" sz="1260" b="1" dirty="0">
                <a:solidFill>
                  <a:srgbClr val="FFC000"/>
                </a:solidFill>
                <a:highlight>
                  <a:srgbClr val="FF0000"/>
                </a:highlight>
              </a:rPr>
              <a:t>18?</a:t>
            </a:r>
            <a:br>
              <a:rPr lang="en-GB" sz="1260" b="1" dirty="0">
                <a:solidFill>
                  <a:srgbClr val="FFC000"/>
                </a:solidFill>
              </a:rPr>
            </a:br>
            <a:r>
              <a:rPr lang="en-GB" sz="1260" b="1" dirty="0">
                <a:solidFill>
                  <a:srgbClr val="FFC000"/>
                </a:solidFill>
              </a:rPr>
              <a:t>-2023</a:t>
            </a:r>
            <a:br>
              <a:rPr lang="en-GB" sz="1260" b="1" dirty="0">
                <a:solidFill>
                  <a:srgbClr val="FFC000"/>
                </a:solidFill>
              </a:rPr>
            </a:br>
            <a:r>
              <a:rPr lang="en-GB" sz="1260" b="1" dirty="0">
                <a:solidFill>
                  <a:srgbClr val="FFC000"/>
                </a:solidFill>
              </a:rPr>
              <a:t>Wednesday</a:t>
            </a:r>
          </a:p>
        </p:txBody>
      </p:sp>
      <p:sp>
        <p:nvSpPr>
          <p:cNvPr id="22" name="Inhaltsplatzhalter 2">
            <a:extLst>
              <a:ext uri="{FF2B5EF4-FFF2-40B4-BE49-F238E27FC236}">
                <a16:creationId xmlns:a16="http://schemas.microsoft.com/office/drawing/2014/main" id="{9EB2D4E6-928A-A54F-7E0B-1945B1696F4E}"/>
              </a:ext>
            </a:extLst>
          </p:cNvPr>
          <p:cNvSpPr txBox="1">
            <a:spLocks/>
          </p:cNvSpPr>
          <p:nvPr/>
        </p:nvSpPr>
        <p:spPr>
          <a:xfrm>
            <a:off x="135594" y="2220219"/>
            <a:ext cx="5437187"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t>Tile 0:</a:t>
            </a:r>
            <a:br>
              <a:rPr lang="en-GB" sz="1881" b="1" dirty="0"/>
            </a:br>
            <a:r>
              <a:rPr lang="en-GB" sz="1881" b="1" dirty="0"/>
              <a:t>or HFGC</a:t>
            </a:r>
            <a:endParaRPr lang="en-GB" sz="1881" dirty="0"/>
          </a:p>
        </p:txBody>
      </p:sp>
      <p:sp>
        <p:nvSpPr>
          <p:cNvPr id="24" name="Inhaltsplatzhalter 2">
            <a:extLst>
              <a:ext uri="{FF2B5EF4-FFF2-40B4-BE49-F238E27FC236}">
                <a16:creationId xmlns:a16="http://schemas.microsoft.com/office/drawing/2014/main" id="{BC94F16F-0939-C7CF-515A-9E1361721DC8}"/>
              </a:ext>
            </a:extLst>
          </p:cNvPr>
          <p:cNvSpPr txBox="1">
            <a:spLocks/>
          </p:cNvSpPr>
          <p:nvPr/>
        </p:nvSpPr>
        <p:spPr>
          <a:xfrm>
            <a:off x="132021" y="4761082"/>
            <a:ext cx="5437187" cy="6794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t>Tile 1:</a:t>
            </a:r>
            <a:endParaRPr lang="en-GB" sz="1881" dirty="0"/>
          </a:p>
        </p:txBody>
      </p:sp>
      <p:sp>
        <p:nvSpPr>
          <p:cNvPr id="37" name="Text Box 8">
            <a:extLst>
              <a:ext uri="{FF2B5EF4-FFF2-40B4-BE49-F238E27FC236}">
                <a16:creationId xmlns:a16="http://schemas.microsoft.com/office/drawing/2014/main" id="{5CB40106-D40A-C613-D9F6-A8981743221D}"/>
              </a:ext>
            </a:extLst>
          </p:cNvPr>
          <p:cNvSpPr txBox="1">
            <a:spLocks noChangeArrowheads="1"/>
          </p:cNvSpPr>
          <p:nvPr/>
        </p:nvSpPr>
        <p:spPr bwMode="auto">
          <a:xfrm>
            <a:off x="862349" y="562344"/>
            <a:ext cx="5437187" cy="307777"/>
          </a:xfrm>
          <a:prstGeom prst="rect">
            <a:avLst/>
          </a:prstGeom>
          <a:noFill/>
          <a:ln>
            <a:noFill/>
          </a:ln>
          <a:effectLst/>
        </p:spPr>
        <p:txBody>
          <a:bodyPr wrap="square">
            <a:spAutoFit/>
          </a:bodyPr>
          <a:lstStyle/>
          <a:p>
            <a:pPr>
              <a:defRPr/>
            </a:pPr>
            <a:r>
              <a:rPr lang="de-DE" sz="1400" b="1" dirty="0">
                <a:solidFill>
                  <a:srgbClr val="FFC000"/>
                </a:solidFill>
              </a:rPr>
              <a:t>Orange: </a:t>
            </a:r>
            <a:r>
              <a:rPr lang="de-DE" sz="1400" b="1" dirty="0" err="1">
                <a:solidFill>
                  <a:srgbClr val="FFC000"/>
                </a:solidFill>
              </a:rPr>
              <a:t>Direct</a:t>
            </a:r>
            <a:r>
              <a:rPr lang="de-DE" sz="1400" b="1" dirty="0">
                <a:solidFill>
                  <a:srgbClr val="FFC000"/>
                </a:solidFill>
              </a:rPr>
              <a:t> </a:t>
            </a:r>
            <a:r>
              <a:rPr lang="de-DE" sz="1400" b="1" dirty="0" err="1">
                <a:solidFill>
                  <a:srgbClr val="FFC000"/>
                </a:solidFill>
              </a:rPr>
              <a:t>comparison</a:t>
            </a:r>
            <a:r>
              <a:rPr lang="de-DE" sz="1400" b="1" dirty="0">
                <a:solidFill>
                  <a:srgbClr val="FFC000"/>
                </a:solidFill>
              </a:rPr>
              <a:t> </a:t>
            </a:r>
            <a:r>
              <a:rPr lang="de-DE" sz="1400" b="1" dirty="0" err="1">
                <a:solidFill>
                  <a:srgbClr val="FFC000"/>
                </a:solidFill>
              </a:rPr>
              <a:t>of</a:t>
            </a:r>
            <a:r>
              <a:rPr lang="de-DE" sz="1400" b="1" dirty="0">
                <a:solidFill>
                  <a:srgbClr val="FFC000"/>
                </a:solidFill>
              </a:rPr>
              <a:t> in-situ LIBS and in-situ LID-QMS possible</a:t>
            </a:r>
            <a:endParaRPr sz="1400" dirty="0">
              <a:solidFill>
                <a:srgbClr val="FFC000"/>
              </a:solidFill>
            </a:endParaRPr>
          </a:p>
        </p:txBody>
      </p:sp>
      <p:sp>
        <p:nvSpPr>
          <p:cNvPr id="40" name="Text Box 8">
            <a:extLst>
              <a:ext uri="{FF2B5EF4-FFF2-40B4-BE49-F238E27FC236}">
                <a16:creationId xmlns:a16="http://schemas.microsoft.com/office/drawing/2014/main" id="{05112311-C654-2820-335A-E022A333E9CE}"/>
              </a:ext>
            </a:extLst>
          </p:cNvPr>
          <p:cNvSpPr txBox="1">
            <a:spLocks noChangeArrowheads="1"/>
          </p:cNvSpPr>
          <p:nvPr/>
        </p:nvSpPr>
        <p:spPr bwMode="auto">
          <a:xfrm>
            <a:off x="6384203" y="563602"/>
            <a:ext cx="5892463" cy="307777"/>
          </a:xfrm>
          <a:prstGeom prst="rect">
            <a:avLst/>
          </a:prstGeom>
          <a:noFill/>
          <a:ln>
            <a:noFill/>
          </a:ln>
          <a:effectLst/>
        </p:spPr>
        <p:txBody>
          <a:bodyPr wrap="square">
            <a:spAutoFit/>
          </a:bodyPr>
          <a:lstStyle/>
          <a:p>
            <a:pPr>
              <a:defRPr/>
            </a:pPr>
            <a:r>
              <a:rPr lang="de-DE" sz="1400" b="1" dirty="0">
                <a:solidFill>
                  <a:srgbClr val="00FF00"/>
                </a:solidFill>
              </a:rPr>
              <a:t>Green </a:t>
            </a:r>
            <a:r>
              <a:rPr lang="de-DE" sz="1400" b="1" dirty="0" err="1">
                <a:solidFill>
                  <a:srgbClr val="00FF00"/>
                </a:solidFill>
              </a:rPr>
              <a:t>Tiles</a:t>
            </a:r>
            <a:r>
              <a:rPr lang="de-DE" sz="1400" b="1" dirty="0">
                <a:solidFill>
                  <a:srgbClr val="00FF00"/>
                </a:solidFill>
              </a:rPr>
              <a:t>: </a:t>
            </a:r>
            <a:r>
              <a:rPr lang="de-DE" sz="1400" b="1" dirty="0" err="1">
                <a:solidFill>
                  <a:srgbClr val="00FF00"/>
                </a:solidFill>
              </a:rPr>
              <a:t>retrieved</a:t>
            </a:r>
            <a:r>
              <a:rPr lang="de-DE" sz="1400" b="1" dirty="0">
                <a:solidFill>
                  <a:srgbClr val="00FF00"/>
                </a:solidFill>
              </a:rPr>
              <a:t> </a:t>
            </a:r>
            <a:r>
              <a:rPr lang="de-DE" sz="1400" b="1" dirty="0" err="1">
                <a:solidFill>
                  <a:srgbClr val="00FF00"/>
                </a:solidFill>
              </a:rPr>
              <a:t>from</a:t>
            </a:r>
            <a:r>
              <a:rPr lang="de-DE" sz="1400" b="1" dirty="0">
                <a:solidFill>
                  <a:srgbClr val="00FF00"/>
                </a:solidFill>
              </a:rPr>
              <a:t> JET </a:t>
            </a:r>
            <a:r>
              <a:rPr lang="de-DE" sz="1400" b="1" dirty="0" err="1">
                <a:solidFill>
                  <a:srgbClr val="00FF00"/>
                </a:solidFill>
              </a:rPr>
              <a:t>for</a:t>
            </a:r>
            <a:r>
              <a:rPr lang="de-DE" sz="1400" b="1" dirty="0">
                <a:solidFill>
                  <a:srgbClr val="00FF00"/>
                </a:solidFill>
              </a:rPr>
              <a:t> </a:t>
            </a:r>
            <a:r>
              <a:rPr lang="de-DE" sz="1400" b="1" dirty="0" err="1">
                <a:solidFill>
                  <a:srgbClr val="00FF00"/>
                </a:solidFill>
              </a:rPr>
              <a:t>comparison</a:t>
            </a:r>
            <a:r>
              <a:rPr lang="de-DE" sz="1400" b="1" dirty="0">
                <a:solidFill>
                  <a:srgbClr val="00FF00"/>
                </a:solidFill>
              </a:rPr>
              <a:t> </a:t>
            </a:r>
            <a:r>
              <a:rPr lang="de-DE" sz="1400" b="1" dirty="0" err="1">
                <a:solidFill>
                  <a:srgbClr val="00FF00"/>
                </a:solidFill>
              </a:rPr>
              <a:t>of</a:t>
            </a:r>
            <a:r>
              <a:rPr lang="de-DE" sz="1400" b="1" dirty="0">
                <a:solidFill>
                  <a:srgbClr val="00FF00"/>
                </a:solidFill>
              </a:rPr>
              <a:t>  in-situ </a:t>
            </a:r>
            <a:r>
              <a:rPr lang="de-DE" sz="1400" b="1" dirty="0" err="1">
                <a:solidFill>
                  <a:srgbClr val="00FF00"/>
                </a:solidFill>
              </a:rPr>
              <a:t>to</a:t>
            </a:r>
            <a:r>
              <a:rPr lang="de-DE" sz="1400" b="1" dirty="0">
                <a:solidFill>
                  <a:srgbClr val="00FF00"/>
                </a:solidFill>
              </a:rPr>
              <a:t> ex-situ LID-QMS</a:t>
            </a:r>
            <a:endParaRPr sz="1400" dirty="0"/>
          </a:p>
        </p:txBody>
      </p:sp>
      <p:pic>
        <p:nvPicPr>
          <p:cNvPr id="20" name="Picture 5">
            <a:extLst>
              <a:ext uri="{FF2B5EF4-FFF2-40B4-BE49-F238E27FC236}">
                <a16:creationId xmlns:a16="http://schemas.microsoft.com/office/drawing/2014/main" id="{E432C431-1829-E218-9233-9AD66EC8354B}"/>
              </a:ext>
            </a:extLst>
          </p:cNvPr>
          <p:cNvPicPr>
            <a:picLocks noChangeAspect="1"/>
          </p:cNvPicPr>
          <p:nvPr/>
        </p:nvPicPr>
        <p:blipFill rotWithShape="1">
          <a:blip r:embed="rId7"/>
          <a:srcRect l="51720" t="73562" r="45515" b="23968"/>
          <a:stretch/>
        </p:blipFill>
        <p:spPr bwMode="auto">
          <a:xfrm>
            <a:off x="3113796" y="901292"/>
            <a:ext cx="258291" cy="249959"/>
          </a:xfrm>
          <a:prstGeom prst="rect">
            <a:avLst/>
          </a:prstGeom>
        </p:spPr>
      </p:pic>
      <p:sp>
        <p:nvSpPr>
          <p:cNvPr id="21" name="Text Box 8">
            <a:extLst>
              <a:ext uri="{FF2B5EF4-FFF2-40B4-BE49-F238E27FC236}">
                <a16:creationId xmlns:a16="http://schemas.microsoft.com/office/drawing/2014/main" id="{275DC800-1F69-5AF8-6516-A48B80CACC60}"/>
              </a:ext>
            </a:extLst>
          </p:cNvPr>
          <p:cNvSpPr txBox="1">
            <a:spLocks noChangeArrowheads="1"/>
          </p:cNvSpPr>
          <p:nvPr/>
        </p:nvSpPr>
        <p:spPr bwMode="auto">
          <a:xfrm>
            <a:off x="862350" y="854481"/>
            <a:ext cx="2638618" cy="307777"/>
          </a:xfrm>
          <a:prstGeom prst="rect">
            <a:avLst/>
          </a:prstGeom>
          <a:noFill/>
          <a:ln>
            <a:noFill/>
          </a:ln>
          <a:effectLst/>
        </p:spPr>
        <p:txBody>
          <a:bodyPr wrap="square">
            <a:spAutoFit/>
          </a:bodyPr>
          <a:lstStyle/>
          <a:p>
            <a:pPr>
              <a:defRPr/>
            </a:pPr>
            <a:r>
              <a:rPr lang="de-DE" sz="1400" b="1" dirty="0" err="1">
                <a:solidFill>
                  <a:srgbClr val="FFC000"/>
                </a:solidFill>
              </a:rPr>
              <a:t>Compare</a:t>
            </a:r>
            <a:r>
              <a:rPr lang="de-DE" sz="1400" b="1" dirty="0">
                <a:solidFill>
                  <a:srgbClr val="FFC000"/>
                </a:solidFill>
              </a:rPr>
              <a:t> </a:t>
            </a:r>
            <a:r>
              <a:rPr lang="de-DE" sz="1400" b="1" dirty="0" err="1">
                <a:solidFill>
                  <a:srgbClr val="FFC000"/>
                </a:solidFill>
              </a:rPr>
              <a:t>with</a:t>
            </a:r>
            <a:r>
              <a:rPr lang="de-DE" sz="1400" b="1" dirty="0">
                <a:solidFill>
                  <a:srgbClr val="FFC000"/>
                </a:solidFill>
              </a:rPr>
              <a:t> 4x4 LID-QMS:</a:t>
            </a:r>
            <a:endParaRPr sz="1400" dirty="0">
              <a:solidFill>
                <a:srgbClr val="FFC000"/>
              </a:solidFill>
            </a:endParaRPr>
          </a:p>
        </p:txBody>
      </p:sp>
      <p:sp>
        <p:nvSpPr>
          <p:cNvPr id="26" name="Text Box 8">
            <a:extLst>
              <a:ext uri="{FF2B5EF4-FFF2-40B4-BE49-F238E27FC236}">
                <a16:creationId xmlns:a16="http://schemas.microsoft.com/office/drawing/2014/main" id="{E3FD0DD1-420A-2ACE-EB99-C73E23B60BD0}"/>
              </a:ext>
            </a:extLst>
          </p:cNvPr>
          <p:cNvSpPr txBox="1">
            <a:spLocks noChangeArrowheads="1"/>
          </p:cNvSpPr>
          <p:nvPr/>
        </p:nvSpPr>
        <p:spPr bwMode="auto">
          <a:xfrm>
            <a:off x="3433716" y="800519"/>
            <a:ext cx="4153952" cy="1169551"/>
          </a:xfrm>
          <a:prstGeom prst="rect">
            <a:avLst/>
          </a:prstGeom>
          <a:noFill/>
          <a:ln>
            <a:noFill/>
          </a:ln>
          <a:effectLst/>
        </p:spPr>
        <p:txBody>
          <a:bodyPr wrap="square">
            <a:spAutoFit/>
          </a:bodyPr>
          <a:lstStyle/>
          <a:p>
            <a:pPr>
              <a:defRPr/>
            </a:pPr>
            <a:r>
              <a:rPr lang="de-DE" sz="1400" b="1" dirty="0" err="1">
                <a:solidFill>
                  <a:srgbClr val="FFC000"/>
                </a:solidFill>
              </a:rPr>
              <a:t>Masses</a:t>
            </a:r>
            <a:r>
              <a:rPr lang="de-DE" sz="1400" b="1" dirty="0">
                <a:solidFill>
                  <a:srgbClr val="FFC000"/>
                </a:solidFill>
              </a:rPr>
              <a:t> </a:t>
            </a:r>
            <a:r>
              <a:rPr lang="de-DE" sz="1400" b="1" dirty="0" err="1">
                <a:solidFill>
                  <a:srgbClr val="FFC000"/>
                </a:solidFill>
              </a:rPr>
              <a:t>available</a:t>
            </a:r>
            <a:r>
              <a:rPr lang="de-DE" sz="1400" b="1" dirty="0">
                <a:solidFill>
                  <a:srgbClr val="FFC000"/>
                </a:solidFill>
              </a:rPr>
              <a:t>: 2-6, 20, 28, 40 (RGA3)</a:t>
            </a:r>
            <a:br>
              <a:rPr lang="de-DE" sz="1400" b="1" dirty="0">
                <a:solidFill>
                  <a:srgbClr val="FFC000"/>
                </a:solidFill>
              </a:rPr>
            </a:br>
            <a:r>
              <a:rPr lang="de-DE" sz="1400" b="1" dirty="0">
                <a:solidFill>
                  <a:srgbClr val="FFC000"/>
                </a:solidFill>
              </a:rPr>
              <a:t>                                  2-6, 19, 20 (RGA5, RGA11)</a:t>
            </a:r>
            <a:br>
              <a:rPr lang="de-DE" sz="1400" b="1" dirty="0">
                <a:solidFill>
                  <a:srgbClr val="FFC000"/>
                </a:solidFill>
              </a:rPr>
            </a:br>
            <a:r>
              <a:rPr lang="de-DE" sz="1400" b="1" dirty="0">
                <a:solidFill>
                  <a:srgbClr val="FFC000"/>
                </a:solidFill>
              </a:rPr>
              <a:t>                                  1-6, 19, 20, 28 (RGA7)</a:t>
            </a:r>
            <a:br>
              <a:rPr lang="de-DE" sz="1400" b="1" dirty="0">
                <a:solidFill>
                  <a:srgbClr val="FFC000"/>
                </a:solidFill>
              </a:rPr>
            </a:br>
            <a:r>
              <a:rPr lang="de-DE" sz="1400" b="1" dirty="0">
                <a:solidFill>
                  <a:srgbClr val="FFC000"/>
                </a:solidFill>
              </a:rPr>
              <a:t>                                  </a:t>
            </a:r>
            <a:br>
              <a:rPr lang="de-DE" sz="1400" b="1" dirty="0">
                <a:solidFill>
                  <a:srgbClr val="FFC000"/>
                </a:solidFill>
              </a:rPr>
            </a:br>
            <a:endParaRPr sz="1400" dirty="0">
              <a:solidFill>
                <a:srgbClr val="FFC000"/>
              </a:solidFill>
            </a:endParaRPr>
          </a:p>
        </p:txBody>
      </p:sp>
    </p:spTree>
    <p:extLst>
      <p:ext uri="{BB962C8B-B14F-4D97-AF65-F5344CB8AC3E}">
        <p14:creationId xmlns:p14="http://schemas.microsoft.com/office/powerpoint/2010/main" val="709555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n-GB" dirty="0"/>
              <a:t>in situ Measurements with LID-QMS at JET</a:t>
            </a:r>
          </a:p>
        </p:txBody>
      </p:sp>
      <p:sp>
        <p:nvSpPr>
          <p:cNvPr id="5" name="Inhaltsplatzhalter 2">
            <a:extLst>
              <a:ext uri="{FF2B5EF4-FFF2-40B4-BE49-F238E27FC236}">
                <a16:creationId xmlns:a16="http://schemas.microsoft.com/office/drawing/2014/main" id="{6567D9D1-15F5-4D49-BDA4-AA378114E508}"/>
              </a:ext>
            </a:extLst>
          </p:cNvPr>
          <p:cNvSpPr>
            <a:spLocks noGrp="1"/>
          </p:cNvSpPr>
          <p:nvPr>
            <p:ph idx="4294967295"/>
          </p:nvPr>
        </p:nvSpPr>
        <p:spPr>
          <a:xfrm>
            <a:off x="-35453" y="684500"/>
            <a:ext cx="12363955" cy="1607409"/>
          </a:xfrm>
        </p:spPr>
        <p:txBody>
          <a:bodyPr>
            <a:normAutofit/>
          </a:bodyPr>
          <a:lstStyle/>
          <a:p>
            <a:pPr marL="0" indent="0">
              <a:buNone/>
            </a:pPr>
            <a:r>
              <a:rPr lang="en-GB" sz="1500" b="1" dirty="0"/>
              <a:t>Laser Shot Plan</a:t>
            </a:r>
            <a:br>
              <a:rPr lang="en-GB" sz="1500" b="1" dirty="0"/>
            </a:br>
            <a:r>
              <a:rPr lang="en-GB" sz="1500" b="1" dirty="0"/>
              <a:t>(old photo</a:t>
            </a:r>
            <a:br>
              <a:rPr lang="en-GB" sz="1500" b="1" dirty="0"/>
            </a:br>
            <a:r>
              <a:rPr lang="en-GB" sz="1500" b="1" dirty="0"/>
              <a:t> overlaid</a:t>
            </a:r>
            <a:br>
              <a:rPr lang="en-GB" sz="1500" b="1" dirty="0"/>
            </a:br>
            <a:r>
              <a:rPr lang="en-GB" sz="1500" b="1" dirty="0"/>
              <a:t> with</a:t>
            </a:r>
            <a:br>
              <a:rPr lang="en-GB" sz="1500" b="1" dirty="0"/>
            </a:br>
            <a:r>
              <a:rPr lang="en-GB" sz="1500" b="1" dirty="0"/>
              <a:t> virtual laser spots):</a:t>
            </a:r>
          </a:p>
        </p:txBody>
      </p:sp>
      <p:sp>
        <p:nvSpPr>
          <p:cNvPr id="126"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29</a:t>
            </a:fld>
            <a:endParaRPr lang="en-GB" dirty="0">
              <a:solidFill>
                <a:prstClr val="white"/>
              </a:solidFill>
            </a:endParaRPr>
          </a:p>
        </p:txBody>
      </p:sp>
      <p:grpSp>
        <p:nvGrpSpPr>
          <p:cNvPr id="6" name="Group 30"/>
          <p:cNvGrpSpPr/>
          <p:nvPr/>
        </p:nvGrpSpPr>
        <p:grpSpPr bwMode="auto">
          <a:xfrm rot="322030">
            <a:off x="1556808" y="441055"/>
            <a:ext cx="9709022" cy="5697954"/>
            <a:chOff x="261701" y="137832"/>
            <a:chExt cx="10787802" cy="6331060"/>
          </a:xfrm>
        </p:grpSpPr>
        <p:pic>
          <p:nvPicPr>
            <p:cNvPr id="7" name="Picture 9"/>
            <p:cNvPicPr>
              <a:picLocks noChangeAspect="1"/>
            </p:cNvPicPr>
            <p:nvPr/>
          </p:nvPicPr>
          <p:blipFill>
            <a:blip r:embed="rId2"/>
            <a:srcRect l="34533" t="20434" r="21521"/>
            <a:stretch/>
          </p:blipFill>
          <p:spPr bwMode="auto">
            <a:xfrm>
              <a:off x="261701" y="883595"/>
              <a:ext cx="2839954" cy="5585297"/>
            </a:xfrm>
            <a:prstGeom prst="rect">
              <a:avLst/>
            </a:prstGeom>
          </p:spPr>
        </p:pic>
        <p:pic>
          <p:nvPicPr>
            <p:cNvPr id="8" name="Picture 5"/>
            <p:cNvPicPr>
              <a:picLocks noChangeAspect="1"/>
            </p:cNvPicPr>
            <p:nvPr/>
          </p:nvPicPr>
          <p:blipFill>
            <a:blip r:embed="rId3"/>
            <a:srcRect l="29270" t="19737" r="14533"/>
            <a:stretch/>
          </p:blipFill>
          <p:spPr bwMode="auto">
            <a:xfrm rot="21114437">
              <a:off x="5278648" y="582037"/>
              <a:ext cx="3530665" cy="5462168"/>
            </a:xfrm>
            <a:prstGeom prst="rect">
              <a:avLst/>
            </a:prstGeom>
          </p:spPr>
        </p:pic>
        <p:pic>
          <p:nvPicPr>
            <p:cNvPr id="9" name="Picture 26"/>
            <p:cNvPicPr>
              <a:picLocks noChangeAspect="1"/>
            </p:cNvPicPr>
            <p:nvPr/>
          </p:nvPicPr>
          <p:blipFill>
            <a:blip r:embed="rId4"/>
            <a:srcRect l="38105" t="16883" r="19983"/>
            <a:stretch/>
          </p:blipFill>
          <p:spPr bwMode="auto">
            <a:xfrm rot="21385334">
              <a:off x="3000100" y="804089"/>
              <a:ext cx="2588369" cy="5559911"/>
            </a:xfrm>
            <a:prstGeom prst="rect">
              <a:avLst/>
            </a:prstGeom>
          </p:spPr>
        </p:pic>
        <p:pic>
          <p:nvPicPr>
            <p:cNvPr id="10" name="Picture 28"/>
            <p:cNvPicPr>
              <a:picLocks noChangeAspect="1"/>
            </p:cNvPicPr>
            <p:nvPr/>
          </p:nvPicPr>
          <p:blipFill>
            <a:blip r:embed="rId5"/>
            <a:srcRect l="46139" t="20339"/>
            <a:stretch/>
          </p:blipFill>
          <p:spPr bwMode="auto">
            <a:xfrm rot="20889895">
              <a:off x="8231095" y="137832"/>
              <a:ext cx="2818408" cy="5470783"/>
            </a:xfrm>
            <a:prstGeom prst="rect">
              <a:avLst/>
            </a:prstGeom>
          </p:spPr>
        </p:pic>
      </p:grpSp>
      <p:sp>
        <p:nvSpPr>
          <p:cNvPr id="11" name="Text Box 5"/>
          <p:cNvSpPr txBox="1">
            <a:spLocks noChangeArrowheads="1"/>
          </p:cNvSpPr>
          <p:nvPr/>
        </p:nvSpPr>
        <p:spPr bwMode="auto">
          <a:xfrm>
            <a:off x="2997957" y="4437280"/>
            <a:ext cx="907255" cy="480131"/>
          </a:xfrm>
          <a:prstGeom prst="rect">
            <a:avLst/>
          </a:prstGeom>
          <a:noFill/>
          <a:ln>
            <a:noFill/>
          </a:ln>
          <a:effectLst/>
        </p:spPr>
        <p:txBody>
          <a:bodyPr wrap="square">
            <a:spAutoFit/>
          </a:bodyPr>
          <a:lstStyle/>
          <a:p>
            <a:pPr>
              <a:defRPr/>
            </a:pPr>
            <a:r>
              <a:rPr lang="en-GB" sz="1260" b="1">
                <a:solidFill>
                  <a:srgbClr val="00FF00"/>
                </a:solidFill>
              </a:rPr>
              <a:t>14IWG1A</a:t>
            </a:r>
            <a:endParaRPr sz="2695"/>
          </a:p>
          <a:p>
            <a:pPr>
              <a:defRPr/>
            </a:pPr>
            <a:r>
              <a:rPr lang="en-GB" sz="1260" b="1">
                <a:solidFill>
                  <a:srgbClr val="00FF00"/>
                </a:solidFill>
              </a:rPr>
              <a:t>2019-23</a:t>
            </a:r>
            <a:endParaRPr sz="2695"/>
          </a:p>
        </p:txBody>
      </p:sp>
      <p:sp>
        <p:nvSpPr>
          <p:cNvPr id="12" name="Text Box 7"/>
          <p:cNvSpPr txBox="1">
            <a:spLocks noChangeArrowheads="1"/>
          </p:cNvSpPr>
          <p:nvPr/>
        </p:nvSpPr>
        <p:spPr bwMode="auto">
          <a:xfrm>
            <a:off x="7646184" y="4325127"/>
            <a:ext cx="857250" cy="480131"/>
          </a:xfrm>
          <a:prstGeom prst="rect">
            <a:avLst/>
          </a:prstGeom>
          <a:noFill/>
          <a:ln>
            <a:noFill/>
          </a:ln>
          <a:effectLst/>
        </p:spPr>
        <p:txBody>
          <a:bodyPr>
            <a:spAutoFit/>
          </a:bodyPr>
          <a:lstStyle/>
          <a:p>
            <a:pPr>
              <a:defRPr/>
            </a:pPr>
            <a:r>
              <a:rPr lang="en-GB" sz="1260" b="1" dirty="0">
                <a:solidFill>
                  <a:schemeClr val="bg1"/>
                </a:solidFill>
              </a:rPr>
              <a:t>14ING1C</a:t>
            </a:r>
            <a:endParaRPr sz="2695" dirty="0"/>
          </a:p>
          <a:p>
            <a:pPr>
              <a:defRPr/>
            </a:pPr>
            <a:r>
              <a:rPr lang="en-GB" sz="1260" b="1" dirty="0">
                <a:solidFill>
                  <a:schemeClr val="bg1"/>
                </a:solidFill>
              </a:rPr>
              <a:t>2019-23</a:t>
            </a:r>
            <a:endParaRPr sz="2695" dirty="0"/>
          </a:p>
        </p:txBody>
      </p:sp>
      <p:sp>
        <p:nvSpPr>
          <p:cNvPr id="13" name="Text Box 8"/>
          <p:cNvSpPr txBox="1">
            <a:spLocks noChangeArrowheads="1"/>
          </p:cNvSpPr>
          <p:nvPr/>
        </p:nvSpPr>
        <p:spPr bwMode="auto">
          <a:xfrm>
            <a:off x="2047828" y="980887"/>
            <a:ext cx="857250" cy="480131"/>
          </a:xfrm>
          <a:prstGeom prst="rect">
            <a:avLst/>
          </a:prstGeom>
          <a:noFill/>
          <a:ln>
            <a:noFill/>
          </a:ln>
          <a:effectLst/>
        </p:spPr>
        <p:txBody>
          <a:bodyPr>
            <a:spAutoFit/>
          </a:bodyPr>
          <a:lstStyle/>
          <a:p>
            <a:pPr>
              <a:defRPr/>
            </a:pPr>
            <a:r>
              <a:rPr lang="en-GB" sz="1260" b="1" dirty="0">
                <a:solidFill>
                  <a:srgbClr val="00FF00"/>
                </a:solidFill>
              </a:rPr>
              <a:t>LH14W</a:t>
            </a:r>
            <a:endParaRPr sz="2695" dirty="0"/>
          </a:p>
          <a:p>
            <a:pPr>
              <a:defRPr/>
            </a:pPr>
            <a:r>
              <a:rPr lang="en-GB" sz="1260" b="1" dirty="0">
                <a:solidFill>
                  <a:srgbClr val="00FF00"/>
                </a:solidFill>
              </a:rPr>
              <a:t>2011-23</a:t>
            </a:r>
            <a:endParaRPr sz="2695" dirty="0"/>
          </a:p>
        </p:txBody>
      </p:sp>
      <p:sp>
        <p:nvSpPr>
          <p:cNvPr id="14" name="Text Box 8"/>
          <p:cNvSpPr txBox="1">
            <a:spLocks noChangeArrowheads="1"/>
          </p:cNvSpPr>
          <p:nvPr/>
        </p:nvSpPr>
        <p:spPr bwMode="auto">
          <a:xfrm>
            <a:off x="7673561" y="1217542"/>
            <a:ext cx="857250" cy="480131"/>
          </a:xfrm>
          <a:prstGeom prst="rect">
            <a:avLst/>
          </a:prstGeom>
          <a:noFill/>
          <a:ln>
            <a:noFill/>
          </a:ln>
          <a:effectLst/>
        </p:spPr>
        <p:txBody>
          <a:bodyPr>
            <a:spAutoFit/>
          </a:bodyPr>
          <a:lstStyle/>
          <a:p>
            <a:pPr>
              <a:defRPr/>
            </a:pPr>
            <a:r>
              <a:rPr lang="en-GB" sz="1260" b="1">
                <a:solidFill>
                  <a:srgbClr val="00FF00"/>
                </a:solidFill>
              </a:rPr>
              <a:t>LH14N</a:t>
            </a:r>
            <a:endParaRPr sz="2695"/>
          </a:p>
          <a:p>
            <a:pPr>
              <a:defRPr/>
            </a:pPr>
            <a:r>
              <a:rPr lang="en-GB" sz="1260" b="1">
                <a:solidFill>
                  <a:srgbClr val="00FF00"/>
                </a:solidFill>
              </a:rPr>
              <a:t>2019-23</a:t>
            </a:r>
            <a:endParaRPr sz="2695"/>
          </a:p>
        </p:txBody>
      </p:sp>
      <p:sp>
        <p:nvSpPr>
          <p:cNvPr id="15" name="Text Box 8"/>
          <p:cNvSpPr txBox="1">
            <a:spLocks noChangeArrowheads="1"/>
          </p:cNvSpPr>
          <p:nvPr/>
        </p:nvSpPr>
        <p:spPr bwMode="auto">
          <a:xfrm>
            <a:off x="4351662" y="1204190"/>
            <a:ext cx="857250" cy="480131"/>
          </a:xfrm>
          <a:prstGeom prst="rect">
            <a:avLst/>
          </a:prstGeom>
          <a:noFill/>
          <a:ln>
            <a:noFill/>
          </a:ln>
          <a:effectLst/>
        </p:spPr>
        <p:txBody>
          <a:bodyPr>
            <a:spAutoFit/>
          </a:bodyPr>
          <a:lstStyle/>
          <a:p>
            <a:pPr>
              <a:defRPr/>
            </a:pPr>
            <a:r>
              <a:rPr lang="en-GB" sz="1260" b="1">
                <a:solidFill>
                  <a:srgbClr val="00FF00"/>
                </a:solidFill>
              </a:rPr>
              <a:t>RH14W</a:t>
            </a:r>
            <a:endParaRPr sz="2695"/>
          </a:p>
          <a:p>
            <a:pPr>
              <a:defRPr/>
            </a:pPr>
            <a:r>
              <a:rPr lang="en-GB" sz="1260" b="1">
                <a:solidFill>
                  <a:srgbClr val="00FF00"/>
                </a:solidFill>
              </a:rPr>
              <a:t>2011-23</a:t>
            </a:r>
            <a:endParaRPr sz="2695"/>
          </a:p>
        </p:txBody>
      </p:sp>
      <p:sp>
        <p:nvSpPr>
          <p:cNvPr id="16" name="Text Box 8"/>
          <p:cNvSpPr txBox="1">
            <a:spLocks noChangeArrowheads="1"/>
          </p:cNvSpPr>
          <p:nvPr/>
        </p:nvSpPr>
        <p:spPr bwMode="auto">
          <a:xfrm>
            <a:off x="10151785" y="4248292"/>
            <a:ext cx="857250" cy="480131"/>
          </a:xfrm>
          <a:prstGeom prst="rect">
            <a:avLst/>
          </a:prstGeom>
          <a:noFill/>
          <a:ln>
            <a:noFill/>
          </a:ln>
          <a:effectLst/>
        </p:spPr>
        <p:txBody>
          <a:bodyPr>
            <a:spAutoFit/>
          </a:bodyPr>
          <a:lstStyle/>
          <a:p>
            <a:pPr>
              <a:defRPr/>
            </a:pPr>
            <a:r>
              <a:rPr lang="en-GB" sz="1260" b="1">
                <a:solidFill>
                  <a:schemeClr val="bg1"/>
                </a:solidFill>
              </a:rPr>
              <a:t>14ING1D</a:t>
            </a:r>
            <a:endParaRPr sz="2695"/>
          </a:p>
          <a:p>
            <a:pPr>
              <a:defRPr/>
            </a:pPr>
            <a:r>
              <a:rPr lang="en-GB" sz="1260" b="1">
                <a:solidFill>
                  <a:schemeClr val="bg1"/>
                </a:solidFill>
              </a:rPr>
              <a:t>2011-23</a:t>
            </a:r>
            <a:endParaRPr sz="2695"/>
          </a:p>
        </p:txBody>
      </p:sp>
      <p:sp>
        <p:nvSpPr>
          <p:cNvPr id="17" name="Text Box 8"/>
          <p:cNvSpPr txBox="1">
            <a:spLocks noChangeArrowheads="1"/>
          </p:cNvSpPr>
          <p:nvPr/>
        </p:nvSpPr>
        <p:spPr bwMode="auto">
          <a:xfrm>
            <a:off x="9903168" y="942260"/>
            <a:ext cx="857250" cy="480131"/>
          </a:xfrm>
          <a:prstGeom prst="rect">
            <a:avLst/>
          </a:prstGeom>
          <a:noFill/>
          <a:ln>
            <a:noFill/>
          </a:ln>
          <a:effectLst/>
        </p:spPr>
        <p:txBody>
          <a:bodyPr>
            <a:spAutoFit/>
          </a:bodyPr>
          <a:lstStyle/>
          <a:p>
            <a:pPr>
              <a:defRPr/>
            </a:pPr>
            <a:r>
              <a:rPr lang="en-GB" sz="1260" b="1">
                <a:solidFill>
                  <a:srgbClr val="00FF00"/>
                </a:solidFill>
              </a:rPr>
              <a:t>RH14N</a:t>
            </a:r>
            <a:endParaRPr sz="2695"/>
          </a:p>
          <a:p>
            <a:pPr>
              <a:defRPr/>
            </a:pPr>
            <a:r>
              <a:rPr lang="en-GB" sz="1260" b="1">
                <a:solidFill>
                  <a:srgbClr val="00FF00"/>
                </a:solidFill>
              </a:rPr>
              <a:t>2019-23</a:t>
            </a:r>
            <a:endParaRPr sz="2695"/>
          </a:p>
        </p:txBody>
      </p:sp>
      <p:pic>
        <p:nvPicPr>
          <p:cNvPr id="18" name="Picture 1"/>
          <p:cNvPicPr>
            <a:picLocks noChangeAspect="1"/>
          </p:cNvPicPr>
          <p:nvPr/>
        </p:nvPicPr>
        <p:blipFill>
          <a:blip r:embed="rId6">
            <a:alphaModFix/>
          </a:blip>
          <a:srcRect l="26942" t="57087" r="18486"/>
          <a:stretch/>
        </p:blipFill>
        <p:spPr bwMode="auto">
          <a:xfrm>
            <a:off x="3733453" y="4325127"/>
            <a:ext cx="2527217" cy="2195600"/>
          </a:xfrm>
          <a:prstGeom prst="rect">
            <a:avLst/>
          </a:prstGeom>
        </p:spPr>
      </p:pic>
      <p:sp>
        <p:nvSpPr>
          <p:cNvPr id="19" name="Text Box 6"/>
          <p:cNvSpPr txBox="1">
            <a:spLocks noChangeArrowheads="1"/>
          </p:cNvSpPr>
          <p:nvPr/>
        </p:nvSpPr>
        <p:spPr bwMode="auto">
          <a:xfrm>
            <a:off x="5310164" y="4411536"/>
            <a:ext cx="907255" cy="480131"/>
          </a:xfrm>
          <a:prstGeom prst="rect">
            <a:avLst/>
          </a:prstGeom>
          <a:noFill/>
          <a:ln>
            <a:noFill/>
          </a:ln>
          <a:effectLst/>
        </p:spPr>
        <p:txBody>
          <a:bodyPr wrap="square">
            <a:spAutoFit/>
          </a:bodyPr>
          <a:lstStyle/>
          <a:p>
            <a:pPr>
              <a:defRPr/>
            </a:pPr>
            <a:r>
              <a:rPr lang="en-GB" sz="1260" b="1">
                <a:solidFill>
                  <a:srgbClr val="00FF00"/>
                </a:solidFill>
              </a:rPr>
              <a:t>14IWG1B</a:t>
            </a:r>
            <a:endParaRPr sz="2695"/>
          </a:p>
          <a:p>
            <a:pPr>
              <a:defRPr/>
            </a:pPr>
            <a:r>
              <a:rPr lang="en-GB" sz="1260" b="1">
                <a:solidFill>
                  <a:srgbClr val="00FF00"/>
                </a:solidFill>
              </a:rPr>
              <a:t>2011-23</a:t>
            </a:r>
            <a:endParaRPr sz="2695"/>
          </a:p>
        </p:txBody>
      </p:sp>
      <p:pic>
        <p:nvPicPr>
          <p:cNvPr id="20" name="Grafik 19">
            <a:extLst>
              <a:ext uri="{FF2B5EF4-FFF2-40B4-BE49-F238E27FC236}">
                <a16:creationId xmlns:a16="http://schemas.microsoft.com/office/drawing/2014/main" id="{91CD9098-0731-4F19-A0A0-A7A84AE3620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21437517">
            <a:off x="6364748" y="3675870"/>
            <a:ext cx="5091252" cy="3087884"/>
          </a:xfrm>
          <a:prstGeom prst="rect">
            <a:avLst/>
          </a:prstGeom>
        </p:spPr>
      </p:pic>
      <p:sp>
        <p:nvSpPr>
          <p:cNvPr id="26" name="Inhaltsplatzhalter 2">
            <a:extLst>
              <a:ext uri="{FF2B5EF4-FFF2-40B4-BE49-F238E27FC236}">
                <a16:creationId xmlns:a16="http://schemas.microsoft.com/office/drawing/2014/main" id="{9835F582-CBAA-4B4E-8811-E4A4073B5B09}"/>
              </a:ext>
            </a:extLst>
          </p:cNvPr>
          <p:cNvSpPr txBox="1">
            <a:spLocks/>
          </p:cNvSpPr>
          <p:nvPr/>
        </p:nvSpPr>
        <p:spPr>
          <a:xfrm>
            <a:off x="0" y="3492083"/>
            <a:ext cx="12328502" cy="297671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500" b="1" dirty="0"/>
              <a:t>Hi-Resolution</a:t>
            </a:r>
            <a:br>
              <a:rPr lang="en-GB" sz="1500" b="1" dirty="0"/>
            </a:br>
            <a:r>
              <a:rPr lang="en-GB" sz="1500" b="1" dirty="0"/>
              <a:t>photography</a:t>
            </a:r>
            <a:br>
              <a:rPr lang="en-GB" sz="1500" b="1" dirty="0"/>
            </a:br>
            <a:r>
              <a:rPr lang="en-GB" sz="1500" b="1" dirty="0"/>
              <a:t>on</a:t>
            </a:r>
            <a:br>
              <a:rPr lang="en-GB" sz="1500" b="1" dirty="0"/>
            </a:br>
            <a:r>
              <a:rPr lang="en-GB" sz="1500" b="1" dirty="0"/>
              <a:t>Mascot</a:t>
            </a:r>
            <a:br>
              <a:rPr lang="en-GB" sz="1500" b="1" dirty="0"/>
            </a:br>
            <a:r>
              <a:rPr lang="en-GB" sz="1500" b="1" dirty="0"/>
              <a:t>robotic arm:</a:t>
            </a:r>
          </a:p>
          <a:p>
            <a:pPr marL="0" indent="0">
              <a:buFont typeface="Arial" panose="020B0604020202020204" pitchFamily="34" charset="0"/>
              <a:buNone/>
            </a:pPr>
            <a:endParaRPr lang="en-GB" sz="1500" b="1" dirty="0"/>
          </a:p>
          <a:p>
            <a:pPr marL="0" indent="0">
              <a:buFont typeface="Arial" panose="020B0604020202020204" pitchFamily="34" charset="0"/>
              <a:buNone/>
            </a:pPr>
            <a:r>
              <a:rPr lang="en-GB" sz="1500" dirty="0"/>
              <a:t>4 Tiles 0 </a:t>
            </a:r>
            <a:br>
              <a:rPr lang="en-GB" sz="1500" dirty="0"/>
            </a:br>
            <a:r>
              <a:rPr lang="en-GB" sz="1500" dirty="0"/>
              <a:t>retrieved</a:t>
            </a:r>
            <a:br>
              <a:rPr lang="en-GB" sz="1500" dirty="0"/>
            </a:br>
            <a:r>
              <a:rPr lang="en-GB" sz="1500" dirty="0"/>
              <a:t>and being</a:t>
            </a:r>
            <a:br>
              <a:rPr lang="en-GB" sz="1500" dirty="0"/>
            </a:br>
            <a:r>
              <a:rPr lang="en-GB" sz="1500" dirty="0"/>
              <a:t>disassembled </a:t>
            </a:r>
          </a:p>
          <a:p>
            <a:pPr marL="0" indent="0">
              <a:buFont typeface="Arial" panose="020B0604020202020204" pitchFamily="34" charset="0"/>
              <a:buNone/>
            </a:pPr>
            <a:endParaRPr lang="en-GB" sz="1500" dirty="0"/>
          </a:p>
          <a:p>
            <a:pPr marL="0" indent="0">
              <a:buFont typeface="Arial" panose="020B0604020202020204" pitchFamily="34" charset="0"/>
              <a:buNone/>
            </a:pPr>
            <a:endParaRPr lang="en-GB" sz="1500" dirty="0"/>
          </a:p>
        </p:txBody>
      </p:sp>
      <p:pic>
        <p:nvPicPr>
          <p:cNvPr id="22" name="Grafik 21">
            <a:extLst>
              <a:ext uri="{FF2B5EF4-FFF2-40B4-BE49-F238E27FC236}">
                <a16:creationId xmlns:a16="http://schemas.microsoft.com/office/drawing/2014/main" id="{F61E7D34-044C-4215-B6FD-24906AA0CFA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234140">
            <a:off x="3899594" y="3787316"/>
            <a:ext cx="2544751" cy="2722981"/>
          </a:xfrm>
          <a:prstGeom prst="rect">
            <a:avLst/>
          </a:prstGeom>
        </p:spPr>
      </p:pic>
      <p:pic>
        <p:nvPicPr>
          <p:cNvPr id="28" name="Grafik 27">
            <a:extLst>
              <a:ext uri="{FF2B5EF4-FFF2-40B4-BE49-F238E27FC236}">
                <a16:creationId xmlns:a16="http://schemas.microsoft.com/office/drawing/2014/main" id="{541CDE8E-6834-4146-82BC-CB9579164FE5}"/>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383052">
            <a:off x="1319609" y="3644972"/>
            <a:ext cx="2484593" cy="3221284"/>
          </a:xfrm>
          <a:prstGeom prst="rect">
            <a:avLst/>
          </a:prstGeom>
        </p:spPr>
      </p:pic>
      <p:sp>
        <p:nvSpPr>
          <p:cNvPr id="38" name="Inhaltsplatzhalter 2">
            <a:extLst>
              <a:ext uri="{FF2B5EF4-FFF2-40B4-BE49-F238E27FC236}">
                <a16:creationId xmlns:a16="http://schemas.microsoft.com/office/drawing/2014/main" id="{1142F26F-ED5A-4165-A82B-B9DE8A54C343}"/>
              </a:ext>
            </a:extLst>
          </p:cNvPr>
          <p:cNvSpPr txBox="1">
            <a:spLocks/>
          </p:cNvSpPr>
          <p:nvPr/>
        </p:nvSpPr>
        <p:spPr>
          <a:xfrm>
            <a:off x="11375176" y="4148926"/>
            <a:ext cx="1282210" cy="91564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solidFill>
                  <a:srgbClr val="D800D8"/>
                </a:solidFill>
              </a:rPr>
              <a:t>tile 0 </a:t>
            </a:r>
            <a:br>
              <a:rPr lang="en-GB" sz="1600" dirty="0">
                <a:solidFill>
                  <a:srgbClr val="D800D8"/>
                </a:solidFill>
              </a:rPr>
            </a:br>
            <a:r>
              <a:rPr lang="en-GB" sz="1600" dirty="0">
                <a:solidFill>
                  <a:srgbClr val="D800D8"/>
                </a:solidFill>
              </a:rPr>
              <a:t>(= HFGC)</a:t>
            </a:r>
          </a:p>
        </p:txBody>
      </p:sp>
      <p:sp>
        <p:nvSpPr>
          <p:cNvPr id="39" name="Inhaltsplatzhalter 2">
            <a:extLst>
              <a:ext uri="{FF2B5EF4-FFF2-40B4-BE49-F238E27FC236}">
                <a16:creationId xmlns:a16="http://schemas.microsoft.com/office/drawing/2014/main" id="{DC1C11B2-B7A5-4D1C-BE8F-C3831CB8BC5B}"/>
              </a:ext>
            </a:extLst>
          </p:cNvPr>
          <p:cNvSpPr txBox="1">
            <a:spLocks/>
          </p:cNvSpPr>
          <p:nvPr/>
        </p:nvSpPr>
        <p:spPr>
          <a:xfrm>
            <a:off x="11168272" y="1759030"/>
            <a:ext cx="1800742" cy="160740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solidFill>
                  <a:srgbClr val="D800D8"/>
                </a:solidFill>
              </a:rPr>
              <a:t>tile 0 </a:t>
            </a:r>
            <a:br>
              <a:rPr lang="en-GB" sz="1600" dirty="0">
                <a:solidFill>
                  <a:srgbClr val="D800D8"/>
                </a:solidFill>
              </a:rPr>
            </a:br>
            <a:r>
              <a:rPr lang="en-GB" sz="1600" dirty="0">
                <a:solidFill>
                  <a:srgbClr val="D800D8"/>
                </a:solidFill>
              </a:rPr>
              <a:t>(= HFGC)</a:t>
            </a:r>
          </a:p>
        </p:txBody>
      </p:sp>
      <p:sp>
        <p:nvSpPr>
          <p:cNvPr id="40" name="Inhaltsplatzhalter 2">
            <a:extLst>
              <a:ext uri="{FF2B5EF4-FFF2-40B4-BE49-F238E27FC236}">
                <a16:creationId xmlns:a16="http://schemas.microsoft.com/office/drawing/2014/main" id="{AF2E62D5-CDA3-428A-B910-AFB8F58E05B7}"/>
              </a:ext>
            </a:extLst>
          </p:cNvPr>
          <p:cNvSpPr txBox="1">
            <a:spLocks/>
          </p:cNvSpPr>
          <p:nvPr/>
        </p:nvSpPr>
        <p:spPr>
          <a:xfrm>
            <a:off x="11526104" y="5987989"/>
            <a:ext cx="1282210" cy="91564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dirty="0"/>
              <a:t>tile 1</a:t>
            </a:r>
          </a:p>
        </p:txBody>
      </p:sp>
      <p:cxnSp>
        <p:nvCxnSpPr>
          <p:cNvPr id="41" name="Gerade Verbindung mit Pfeil 40">
            <a:extLst>
              <a:ext uri="{FF2B5EF4-FFF2-40B4-BE49-F238E27FC236}">
                <a16:creationId xmlns:a16="http://schemas.microsoft.com/office/drawing/2014/main" id="{3D5EA6FC-6086-48C6-A346-DEB10AD7AC7D}"/>
              </a:ext>
            </a:extLst>
          </p:cNvPr>
          <p:cNvCxnSpPr>
            <a:cxnSpLocks/>
          </p:cNvCxnSpPr>
          <p:nvPr/>
        </p:nvCxnSpPr>
        <p:spPr>
          <a:xfrm>
            <a:off x="983432" y="5104435"/>
            <a:ext cx="513560" cy="0"/>
          </a:xfrm>
          <a:prstGeom prst="straightConnector1">
            <a:avLst/>
          </a:prstGeom>
          <a:ln>
            <a:solidFill>
              <a:srgbClr val="00B0F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096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4ED5-AD88-42C9-93CC-F231838C707A}"/>
              </a:ext>
            </a:extLst>
          </p:cNvPr>
          <p:cNvSpPr>
            <a:spLocks noGrp="1"/>
          </p:cNvSpPr>
          <p:nvPr>
            <p:ph type="title"/>
          </p:nvPr>
        </p:nvSpPr>
        <p:spPr/>
        <p:txBody>
          <a:bodyPr/>
          <a:lstStyle/>
          <a:p>
            <a:r>
              <a:rPr lang="en-GB" dirty="0"/>
              <a:t>Outline</a:t>
            </a:r>
          </a:p>
        </p:txBody>
      </p:sp>
      <p:sp>
        <p:nvSpPr>
          <p:cNvPr id="6"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3</a:t>
            </a:fld>
            <a:endParaRPr lang="en-GB" dirty="0">
              <a:solidFill>
                <a:prstClr val="white"/>
              </a:solidFill>
            </a:endParaRPr>
          </a:p>
        </p:txBody>
      </p:sp>
      <p:sp>
        <p:nvSpPr>
          <p:cNvPr id="3" name="Inhaltsplatzhalter 2">
            <a:extLst>
              <a:ext uri="{FF2B5EF4-FFF2-40B4-BE49-F238E27FC236}">
                <a16:creationId xmlns:a16="http://schemas.microsoft.com/office/drawing/2014/main" id="{A9BAFF69-18F7-4F5E-A3E1-AC941511CFD7}"/>
              </a:ext>
            </a:extLst>
          </p:cNvPr>
          <p:cNvSpPr>
            <a:spLocks noGrp="1"/>
          </p:cNvSpPr>
          <p:nvPr>
            <p:ph idx="13"/>
          </p:nvPr>
        </p:nvSpPr>
        <p:spPr/>
        <p:txBody>
          <a:bodyPr>
            <a:normAutofit/>
          </a:bodyPr>
          <a:lstStyle/>
          <a:p>
            <a:r>
              <a:rPr lang="en-GB" dirty="0">
                <a:latin typeface="Arial" panose="020B0604020202020204" pitchFamily="34" charset="0"/>
              </a:rPr>
              <a:t>Motivation</a:t>
            </a:r>
          </a:p>
          <a:p>
            <a:endParaRPr lang="en-GB" dirty="0">
              <a:latin typeface="Arial" panose="020B0604020202020204" pitchFamily="34" charset="0"/>
            </a:endParaRPr>
          </a:p>
          <a:p>
            <a:r>
              <a:rPr lang="en-GB" dirty="0">
                <a:latin typeface="Arial" panose="020B0604020202020204" pitchFamily="34" charset="0"/>
              </a:rPr>
              <a:t>The LID-QMS method</a:t>
            </a:r>
          </a:p>
          <a:p>
            <a:r>
              <a:rPr lang="en-GB" dirty="0">
                <a:latin typeface="Arial" panose="020B0604020202020204" pitchFamily="34" charset="0"/>
              </a:rPr>
              <a:t>Diagnostic Setup at JET</a:t>
            </a:r>
          </a:p>
          <a:p>
            <a:r>
              <a:rPr lang="en-GB" dirty="0">
                <a:latin typeface="Arial" panose="020B0604020202020204" pitchFamily="34" charset="0"/>
              </a:rPr>
              <a:t>QMS Calibration</a:t>
            </a:r>
          </a:p>
          <a:p>
            <a:r>
              <a:rPr lang="en-GB" dirty="0">
                <a:latin typeface="Arial" panose="020B0604020202020204" pitchFamily="34" charset="0"/>
              </a:rPr>
              <a:t>Different Evaluation Methods</a:t>
            </a:r>
          </a:p>
          <a:p>
            <a:r>
              <a:rPr lang="en-GB" dirty="0">
                <a:latin typeface="Arial" panose="020B0604020202020204" pitchFamily="34" charset="0"/>
              </a:rPr>
              <a:t>Open Issues</a:t>
            </a:r>
          </a:p>
          <a:p>
            <a:r>
              <a:rPr lang="en-GB" dirty="0">
                <a:latin typeface="Arial" panose="020B0604020202020204" pitchFamily="34" charset="0"/>
              </a:rPr>
              <a:t>in situ Applications at JET</a:t>
            </a:r>
          </a:p>
          <a:p>
            <a:r>
              <a:rPr lang="en-GB" dirty="0">
                <a:latin typeface="Arial" panose="020B0604020202020204" pitchFamily="34" charset="0"/>
              </a:rPr>
              <a:t>Comparison possibilities with LIBS </a:t>
            </a:r>
          </a:p>
          <a:p>
            <a:endParaRPr lang="en-GB" dirty="0">
              <a:latin typeface="Arial" panose="020B0604020202020204" pitchFamily="34" charset="0"/>
            </a:endParaRPr>
          </a:p>
          <a:p>
            <a:pPr marL="0" indent="0">
              <a:buNone/>
            </a:pPr>
            <a:endParaRPr lang="en-GB" dirty="0">
              <a:latin typeface="Arial" panose="020B0604020202020204" pitchFamily="34" charset="0"/>
            </a:endParaRPr>
          </a:p>
        </p:txBody>
      </p:sp>
    </p:spTree>
    <p:extLst>
      <p:ext uri="{BB962C8B-B14F-4D97-AF65-F5344CB8AC3E}">
        <p14:creationId xmlns:p14="http://schemas.microsoft.com/office/powerpoint/2010/main" val="1161270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B14C8-F92F-3620-928C-9440145342AC}"/>
              </a:ext>
            </a:extLst>
          </p:cNvPr>
          <p:cNvSpPr>
            <a:spLocks noGrp="1"/>
          </p:cNvSpPr>
          <p:nvPr>
            <p:ph type="title"/>
          </p:nvPr>
        </p:nvSpPr>
        <p:spPr/>
        <p:txBody>
          <a:bodyPr/>
          <a:lstStyle/>
          <a:p>
            <a:r>
              <a:rPr lang="de-DE" dirty="0"/>
              <a:t>Backup-Slides</a:t>
            </a:r>
          </a:p>
        </p:txBody>
      </p:sp>
      <p:sp>
        <p:nvSpPr>
          <p:cNvPr id="3" name="Foliennummernplatzhalter 2">
            <a:extLst>
              <a:ext uri="{FF2B5EF4-FFF2-40B4-BE49-F238E27FC236}">
                <a16:creationId xmlns:a16="http://schemas.microsoft.com/office/drawing/2014/main" id="{D0E7233A-0FB1-4B3C-CA57-6332E7158060}"/>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r>
              <a:rPr lang="en-GB">
                <a:solidFill>
                  <a:prstClr val="white"/>
                </a:solidFill>
              </a:rPr>
              <a:t>/22</a:t>
            </a:r>
            <a:endParaRPr lang="en-GB" dirty="0">
              <a:solidFill>
                <a:prstClr val="white"/>
              </a:solidFill>
            </a:endParaRPr>
          </a:p>
        </p:txBody>
      </p:sp>
    </p:spTree>
    <p:extLst>
      <p:ext uri="{BB962C8B-B14F-4D97-AF65-F5344CB8AC3E}">
        <p14:creationId xmlns:p14="http://schemas.microsoft.com/office/powerpoint/2010/main" val="335444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475CC-79A1-16D2-BFF6-413C2DA60F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A8C009-9E2E-DED7-F2F2-1E49F85F91DD}"/>
              </a:ext>
            </a:extLst>
          </p:cNvPr>
          <p:cNvSpPr>
            <a:spLocks noGrp="1"/>
          </p:cNvSpPr>
          <p:nvPr>
            <p:ph type="title"/>
          </p:nvPr>
        </p:nvSpPr>
        <p:spPr>
          <a:xfrm>
            <a:off x="983432" y="192515"/>
            <a:ext cx="10526162" cy="457200"/>
          </a:xfrm>
        </p:spPr>
        <p:txBody>
          <a:bodyPr/>
          <a:lstStyle/>
          <a:p>
            <a:r>
              <a:rPr lang="en-GB" dirty="0"/>
              <a:t>Poloidal Scan in situ on tile 0 (LH14N)</a:t>
            </a:r>
          </a:p>
        </p:txBody>
      </p:sp>
      <p:sp>
        <p:nvSpPr>
          <p:cNvPr id="126" name="Slide Number Placeholder 8">
            <a:extLst>
              <a:ext uri="{FF2B5EF4-FFF2-40B4-BE49-F238E27FC236}">
                <a16:creationId xmlns:a16="http://schemas.microsoft.com/office/drawing/2014/main" id="{F84F41C2-2469-E78D-4223-1B644ECC295F}"/>
              </a:ext>
            </a:extLst>
          </p:cNvPr>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31</a:t>
            </a:fld>
            <a:endParaRPr lang="en-GB" dirty="0">
              <a:solidFill>
                <a:prstClr val="white"/>
              </a:solidFill>
            </a:endParaRPr>
          </a:p>
        </p:txBody>
      </p:sp>
      <p:sp>
        <p:nvSpPr>
          <p:cNvPr id="16" name="Text Box 8">
            <a:extLst>
              <a:ext uri="{FF2B5EF4-FFF2-40B4-BE49-F238E27FC236}">
                <a16:creationId xmlns:a16="http://schemas.microsoft.com/office/drawing/2014/main" id="{45D5AE23-FAD7-A0B7-6850-F219B48E97CB}"/>
              </a:ext>
            </a:extLst>
          </p:cNvPr>
          <p:cNvSpPr txBox="1">
            <a:spLocks noChangeArrowheads="1"/>
          </p:cNvSpPr>
          <p:nvPr/>
        </p:nvSpPr>
        <p:spPr bwMode="auto">
          <a:xfrm>
            <a:off x="10151785" y="4248292"/>
            <a:ext cx="857250" cy="480131"/>
          </a:xfrm>
          <a:prstGeom prst="rect">
            <a:avLst/>
          </a:prstGeom>
          <a:noFill/>
          <a:ln>
            <a:noFill/>
          </a:ln>
          <a:effectLst/>
        </p:spPr>
        <p:txBody>
          <a:bodyPr>
            <a:spAutoFit/>
          </a:bodyPr>
          <a:lstStyle/>
          <a:p>
            <a:pPr>
              <a:defRPr/>
            </a:pPr>
            <a:r>
              <a:rPr lang="en-GB" sz="1260" b="1">
                <a:solidFill>
                  <a:schemeClr val="bg1"/>
                </a:solidFill>
              </a:rPr>
              <a:t>14ING1D</a:t>
            </a:r>
            <a:endParaRPr sz="2695"/>
          </a:p>
          <a:p>
            <a:pPr>
              <a:defRPr/>
            </a:pPr>
            <a:r>
              <a:rPr lang="en-GB" sz="1260" b="1">
                <a:solidFill>
                  <a:schemeClr val="bg1"/>
                </a:solidFill>
              </a:rPr>
              <a:t>2011-23</a:t>
            </a:r>
            <a:endParaRPr sz="2695"/>
          </a:p>
        </p:txBody>
      </p:sp>
      <p:sp>
        <p:nvSpPr>
          <p:cNvPr id="40" name="Inhaltsplatzhalter 2">
            <a:extLst>
              <a:ext uri="{FF2B5EF4-FFF2-40B4-BE49-F238E27FC236}">
                <a16:creationId xmlns:a16="http://schemas.microsoft.com/office/drawing/2014/main" id="{B7698B37-F66E-61C0-10CF-BA961C14F6D1}"/>
              </a:ext>
            </a:extLst>
          </p:cNvPr>
          <p:cNvSpPr txBox="1">
            <a:spLocks/>
          </p:cNvSpPr>
          <p:nvPr/>
        </p:nvSpPr>
        <p:spPr>
          <a:xfrm>
            <a:off x="7379621" y="132874"/>
            <a:ext cx="4727218" cy="632838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u="sng" dirty="0"/>
              <a:t>Absolute Calibration:</a:t>
            </a:r>
            <a:endParaRPr lang="en-GB" sz="1881" b="1" dirty="0"/>
          </a:p>
          <a:p>
            <a:pPr marL="0" indent="0">
              <a:buFont typeface="Arial" panose="020B0604020202020204" pitchFamily="34" charset="0"/>
              <a:buNone/>
            </a:pPr>
            <a:r>
              <a:rPr lang="en-GB" sz="1400" b="1" dirty="0"/>
              <a:t>Calibration factor </a:t>
            </a:r>
            <a:r>
              <a:rPr lang="en-GB" sz="1400" b="1" dirty="0">
                <a:solidFill>
                  <a:srgbClr val="4F81BD"/>
                </a:solidFill>
              </a:rPr>
              <a:t>K</a:t>
            </a:r>
            <a:r>
              <a:rPr lang="en-GB" sz="1400" b="1" baseline="-25000" dirty="0">
                <a:solidFill>
                  <a:srgbClr val="4F81BD"/>
                </a:solidFill>
              </a:rPr>
              <a:t>m4</a:t>
            </a:r>
            <a:r>
              <a:rPr lang="en-GB" sz="1400" b="1" dirty="0"/>
              <a:t> from D</a:t>
            </a:r>
            <a:r>
              <a:rPr lang="en-GB" sz="1400" b="1" baseline="-25000" dirty="0"/>
              <a:t>2</a:t>
            </a:r>
            <a:r>
              <a:rPr lang="en-GB" sz="1400" b="1" dirty="0"/>
              <a:t> puffs on the day of experiment</a:t>
            </a:r>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endParaRPr lang="en-GB" sz="1400" b="1" dirty="0"/>
          </a:p>
          <a:p>
            <a:pPr marL="0" indent="0">
              <a:buFont typeface="Arial" panose="020B0604020202020204" pitchFamily="34" charset="0"/>
              <a:buNone/>
            </a:pPr>
            <a:r>
              <a:rPr lang="en-GB" sz="1400" b="1" dirty="0"/>
              <a:t>Take the same factor for mass 3 and 5 ? </a:t>
            </a:r>
            <a:br>
              <a:rPr lang="en-GB" sz="1400" b="1" dirty="0"/>
            </a:br>
            <a:r>
              <a:rPr lang="en-GB" sz="1400" b="1" dirty="0"/>
              <a:t>Or interpolate result of T</a:t>
            </a:r>
            <a:r>
              <a:rPr lang="en-GB" sz="1400" b="1" baseline="-25000" dirty="0"/>
              <a:t>2</a:t>
            </a:r>
            <a:r>
              <a:rPr lang="en-GB" sz="1400" b="1" dirty="0"/>
              <a:t>, D</a:t>
            </a:r>
            <a:r>
              <a:rPr lang="en-GB" sz="1400" b="1" baseline="-25000" dirty="0"/>
              <a:t>2</a:t>
            </a:r>
            <a:r>
              <a:rPr lang="en-GB" sz="1400" b="1" dirty="0"/>
              <a:t>, H</a:t>
            </a:r>
            <a:r>
              <a:rPr lang="en-GB" sz="1400" b="1" baseline="-25000" dirty="0"/>
              <a:t>2</a:t>
            </a:r>
            <a:r>
              <a:rPr lang="en-GB" sz="1400" b="1" dirty="0"/>
              <a:t> puff ?</a:t>
            </a:r>
          </a:p>
          <a:p>
            <a:pPr marL="0" indent="0">
              <a:buFont typeface="Arial" panose="020B0604020202020204" pitchFamily="34" charset="0"/>
              <a:buNone/>
            </a:pPr>
            <a:endParaRPr lang="en-GB" sz="1881" b="1" dirty="0"/>
          </a:p>
          <a:p>
            <a:pPr marL="0" indent="0">
              <a:buFont typeface="Arial" panose="020B0604020202020204" pitchFamily="34" charset="0"/>
              <a:buNone/>
            </a:pPr>
            <a:endParaRPr lang="en-GB" sz="1881" b="1" dirty="0"/>
          </a:p>
          <a:p>
            <a:pPr marL="0" indent="0">
              <a:buFont typeface="Arial" panose="020B0604020202020204" pitchFamily="34" charset="0"/>
              <a:buNone/>
            </a:pPr>
            <a:endParaRPr lang="en-GB" sz="1881" b="1" dirty="0"/>
          </a:p>
          <a:p>
            <a:pPr marL="0" indent="0">
              <a:buFont typeface="Arial" panose="020B0604020202020204" pitchFamily="34" charset="0"/>
              <a:buNone/>
            </a:pPr>
            <a:endParaRPr lang="en-GB" sz="1881" b="1" dirty="0"/>
          </a:p>
          <a:p>
            <a:pPr marL="0" indent="0">
              <a:buFont typeface="Arial" panose="020B0604020202020204" pitchFamily="34" charset="0"/>
              <a:buNone/>
            </a:pPr>
            <a:endParaRPr lang="en-GB" sz="1881" b="1" dirty="0"/>
          </a:p>
        </p:txBody>
      </p:sp>
      <p:sp>
        <p:nvSpPr>
          <p:cNvPr id="23" name="Rechteck 22">
            <a:extLst>
              <a:ext uri="{FF2B5EF4-FFF2-40B4-BE49-F238E27FC236}">
                <a16:creationId xmlns:a16="http://schemas.microsoft.com/office/drawing/2014/main" id="{1F4FC34E-0465-2FD1-CE3C-64A3AA0933DE}"/>
              </a:ext>
            </a:extLst>
          </p:cNvPr>
          <p:cNvSpPr/>
          <p:nvPr/>
        </p:nvSpPr>
        <p:spPr>
          <a:xfrm>
            <a:off x="868285" y="1284743"/>
            <a:ext cx="6058202" cy="280599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5" name="Diagramm 24">
            <a:extLst>
              <a:ext uri="{FF2B5EF4-FFF2-40B4-BE49-F238E27FC236}">
                <a16:creationId xmlns:a16="http://schemas.microsoft.com/office/drawing/2014/main" id="{C26E0B42-8EC3-3CA6-A6AC-391B0D01B90F}"/>
              </a:ext>
            </a:extLst>
          </p:cNvPr>
          <p:cNvGraphicFramePr>
            <a:graphicFrameLocks/>
          </p:cNvGraphicFramePr>
          <p:nvPr/>
        </p:nvGraphicFramePr>
        <p:xfrm>
          <a:off x="475160" y="561509"/>
          <a:ext cx="6630149" cy="3644815"/>
        </p:xfrm>
        <a:graphic>
          <a:graphicData uri="http://schemas.openxmlformats.org/drawingml/2006/chart">
            <c:chart xmlns:c="http://schemas.openxmlformats.org/drawingml/2006/chart" xmlns:r="http://schemas.openxmlformats.org/officeDocument/2006/relationships" r:id="rId2"/>
          </a:graphicData>
        </a:graphic>
      </p:graphicFrame>
      <p:sp>
        <p:nvSpPr>
          <p:cNvPr id="9" name="Inhaltsplatzhalter 2">
            <a:extLst>
              <a:ext uri="{FF2B5EF4-FFF2-40B4-BE49-F238E27FC236}">
                <a16:creationId xmlns:a16="http://schemas.microsoft.com/office/drawing/2014/main" id="{4C02886D-2800-E824-23F2-174D32989864}"/>
              </a:ext>
            </a:extLst>
          </p:cNvPr>
          <p:cNvSpPr txBox="1">
            <a:spLocks/>
          </p:cNvSpPr>
          <p:nvPr/>
        </p:nvSpPr>
        <p:spPr>
          <a:xfrm>
            <a:off x="377754" y="3922094"/>
            <a:ext cx="6824959" cy="244091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GB" sz="1881" b="1" dirty="0"/>
          </a:p>
          <a:p>
            <a:pPr marL="0" indent="0">
              <a:buNone/>
            </a:pPr>
            <a:r>
              <a:rPr lang="en-GB" sz="1881" b="1" dirty="0"/>
              <a:t>Assumption:</a:t>
            </a:r>
            <a:br>
              <a:rPr lang="en-GB" sz="1881" b="1" dirty="0"/>
            </a:br>
            <a:r>
              <a:rPr lang="en-GB" sz="1881" b="1" dirty="0"/>
              <a:t>mass 3 is HD, mass 4 is D2, mass 5 is DT</a:t>
            </a:r>
            <a:br>
              <a:rPr lang="en-GB" sz="1881" b="1" dirty="0"/>
            </a:br>
            <a:r>
              <a:rPr lang="en-GB" sz="1881" dirty="0"/>
              <a:t>(i.e. neglecting possible HT on mass 4</a:t>
            </a:r>
            <a:br>
              <a:rPr lang="en-GB" sz="1881" dirty="0"/>
            </a:br>
            <a:r>
              <a:rPr lang="en-GB" sz="1881" dirty="0"/>
              <a:t>and triple-molecules like H</a:t>
            </a:r>
            <a:r>
              <a:rPr lang="en-GB" sz="1881" baseline="-25000" dirty="0"/>
              <a:t>2</a:t>
            </a:r>
            <a:r>
              <a:rPr lang="en-GB" sz="1881" dirty="0"/>
              <a:t>D on mass 4 or</a:t>
            </a:r>
            <a:br>
              <a:rPr lang="en-GB" sz="1881" dirty="0"/>
            </a:br>
            <a:r>
              <a:rPr lang="en-GB" sz="1881" dirty="0"/>
              <a:t>HD</a:t>
            </a:r>
            <a:r>
              <a:rPr lang="en-GB" sz="1881" baseline="-25000" dirty="0"/>
              <a:t>2</a:t>
            </a:r>
            <a:r>
              <a:rPr lang="en-GB" sz="1881" dirty="0"/>
              <a:t> on mass 5, which are improbable due to low partial pressure)</a:t>
            </a:r>
            <a:endParaRPr lang="en-GB" sz="1881" b="1" dirty="0"/>
          </a:p>
          <a:p>
            <a:pPr marL="0" indent="0">
              <a:buFont typeface="Arial" panose="020B0604020202020204" pitchFamily="34" charset="0"/>
              <a:buNone/>
            </a:pPr>
            <a:endParaRPr lang="en-GB" sz="1881" b="1" dirty="0"/>
          </a:p>
          <a:p>
            <a:pPr marL="0" indent="0" defTabSz="914400">
              <a:spcBef>
                <a:spcPts val="0"/>
              </a:spcBef>
              <a:buNone/>
              <a:defRPr/>
            </a:pPr>
            <a:r>
              <a:rPr lang="en-GB" sz="1881" b="1" dirty="0"/>
              <a:t>Total D =  </a:t>
            </a:r>
            <a:r>
              <a:rPr kumimoji="0" lang="en-GB" sz="1881" b="1" i="0" u="none" strike="noStrike" kern="1200" cap="none" spc="0" normalizeH="0" baseline="0" noProof="0" dirty="0">
                <a:ln>
                  <a:noFill/>
                </a:ln>
                <a:solidFill>
                  <a:srgbClr val="C0504D"/>
                </a:solidFill>
                <a:effectLst/>
                <a:uLnTx/>
                <a:uFillTx/>
                <a:latin typeface="Symbol" panose="05050102010706020507" pitchFamily="18" charset="2"/>
                <a:ea typeface="+mn-ea"/>
                <a:cs typeface="+mn-cs"/>
              </a:rPr>
              <a:t>D</a:t>
            </a:r>
            <a:r>
              <a:rPr kumimoji="0" lang="en-GB" sz="1881" b="1" i="0" u="none" strike="noStrike" kern="1200" cap="none" spc="0" normalizeH="0" baseline="0" noProof="0" dirty="0">
                <a:ln>
                  <a:noFill/>
                </a:ln>
                <a:solidFill>
                  <a:srgbClr val="C0504D"/>
                </a:solidFill>
                <a:effectLst/>
                <a:uLnTx/>
                <a:uFillTx/>
                <a:latin typeface="Calibri"/>
                <a:ea typeface="+mn-ea"/>
                <a:cs typeface="+mn-cs"/>
              </a:rPr>
              <a:t>I</a:t>
            </a:r>
            <a:r>
              <a:rPr kumimoji="0" lang="en-GB" sz="1881" b="1" i="0" u="none" strike="noStrike" kern="1200" cap="none" spc="0" normalizeH="0" baseline="-25000" noProof="0" dirty="0">
                <a:ln>
                  <a:noFill/>
                </a:ln>
                <a:solidFill>
                  <a:srgbClr val="C0504D"/>
                </a:solidFill>
                <a:effectLst/>
                <a:uLnTx/>
                <a:uFillTx/>
                <a:latin typeface="Calibri"/>
                <a:ea typeface="+mn-ea"/>
                <a:cs typeface="+mn-cs"/>
              </a:rPr>
              <a:t>3 </a:t>
            </a:r>
            <a:r>
              <a:rPr kumimoji="0" lang="en-GB" sz="1881" b="1" i="0" u="none" strike="noStrike" kern="1200" cap="none" spc="0" normalizeH="0" baseline="0" noProof="0" dirty="0">
                <a:ln>
                  <a:noFill/>
                </a:ln>
                <a:solidFill>
                  <a:srgbClr val="C0504D"/>
                </a:solidFill>
                <a:effectLst/>
                <a:uLnTx/>
                <a:uFillTx/>
                <a:latin typeface="Calibri"/>
                <a:ea typeface="+mn-ea"/>
                <a:cs typeface="+mn-cs"/>
              </a:rPr>
              <a:t>*</a:t>
            </a:r>
            <a:r>
              <a:rPr kumimoji="0" lang="en-GB" sz="1881" b="1" i="0" u="none" strike="noStrike" kern="1200" cap="none" spc="0" normalizeH="0" baseline="0" noProof="0" dirty="0">
                <a:ln>
                  <a:noFill/>
                </a:ln>
                <a:solidFill>
                  <a:prstClr val="black"/>
                </a:solidFill>
                <a:effectLst/>
                <a:uLnTx/>
                <a:uFillTx/>
                <a:latin typeface="Calibri"/>
                <a:ea typeface="+mn-ea"/>
                <a:cs typeface="+mn-cs"/>
              </a:rPr>
              <a:t> </a:t>
            </a:r>
            <a:r>
              <a:rPr lang="en-GB" sz="1881" b="1" dirty="0">
                <a:solidFill>
                  <a:srgbClr val="C0504D"/>
                </a:solidFill>
              </a:rPr>
              <a:t>K</a:t>
            </a:r>
            <a:r>
              <a:rPr lang="en-GB" sz="1881" b="1" baseline="-25000" dirty="0">
                <a:solidFill>
                  <a:srgbClr val="C0504D"/>
                </a:solidFill>
              </a:rPr>
              <a:t>m3</a:t>
            </a:r>
            <a:r>
              <a:rPr kumimoji="0" lang="en-GB" sz="1881" b="1" i="0" u="none" strike="noStrike" kern="1200" cap="none" spc="0" normalizeH="0" baseline="0" noProof="0" dirty="0">
                <a:ln>
                  <a:noFill/>
                </a:ln>
                <a:solidFill>
                  <a:prstClr val="black"/>
                </a:solidFill>
                <a:effectLst/>
                <a:uLnTx/>
                <a:uFillTx/>
                <a:latin typeface="Calibri"/>
                <a:ea typeface="+mn-ea"/>
                <a:cs typeface="+mn-cs"/>
              </a:rPr>
              <a:t> + 2 * </a:t>
            </a:r>
            <a:r>
              <a:rPr lang="en-GB" sz="1881" b="1" dirty="0">
                <a:solidFill>
                  <a:srgbClr val="4F81BD"/>
                </a:solidFill>
              </a:rPr>
              <a:t>K</a:t>
            </a:r>
            <a:r>
              <a:rPr lang="en-GB" sz="1881" b="1" baseline="-25000" dirty="0">
                <a:solidFill>
                  <a:srgbClr val="4F81BD"/>
                </a:solidFill>
              </a:rPr>
              <a:t>m4 </a:t>
            </a:r>
            <a:r>
              <a:rPr lang="en-GB" sz="1881" b="1" dirty="0">
                <a:solidFill>
                  <a:srgbClr val="4F81BD"/>
                </a:solidFill>
              </a:rPr>
              <a:t>*</a:t>
            </a:r>
            <a:r>
              <a:rPr lang="en-GB" sz="1881" b="1" baseline="-25000" dirty="0">
                <a:solidFill>
                  <a:srgbClr val="4F81BD"/>
                </a:solidFill>
              </a:rPr>
              <a:t> </a:t>
            </a:r>
            <a:r>
              <a:rPr kumimoji="0" lang="en-GB" sz="1881" b="1" i="0" u="none" strike="noStrike" kern="1200" cap="none" spc="0" normalizeH="0" baseline="0" noProof="0" dirty="0">
                <a:ln>
                  <a:noFill/>
                </a:ln>
                <a:solidFill>
                  <a:srgbClr val="4F81BD"/>
                </a:solidFill>
                <a:effectLst/>
                <a:uLnTx/>
                <a:uFillTx/>
                <a:latin typeface="Symbol" panose="05050102010706020507" pitchFamily="18" charset="2"/>
                <a:ea typeface="+mn-ea"/>
                <a:cs typeface="+mn-cs"/>
              </a:rPr>
              <a:t>D</a:t>
            </a:r>
            <a:r>
              <a:rPr kumimoji="0" lang="en-GB" sz="1881" b="1" i="0" u="none" strike="noStrike" kern="1200" cap="none" spc="0" normalizeH="0" baseline="0" noProof="0" dirty="0">
                <a:ln>
                  <a:noFill/>
                </a:ln>
                <a:solidFill>
                  <a:srgbClr val="4F81BD"/>
                </a:solidFill>
                <a:effectLst/>
                <a:uLnTx/>
                <a:uFillTx/>
                <a:latin typeface="Calibri"/>
                <a:ea typeface="+mn-ea"/>
                <a:cs typeface="+mn-cs"/>
              </a:rPr>
              <a:t>I</a:t>
            </a:r>
            <a:r>
              <a:rPr kumimoji="0" lang="en-GB" sz="1881" b="1" i="0" u="none" strike="noStrike" kern="1200" cap="none" spc="0" normalizeH="0" baseline="-25000" noProof="0" dirty="0">
                <a:ln>
                  <a:noFill/>
                </a:ln>
                <a:solidFill>
                  <a:srgbClr val="4F81BD"/>
                </a:solidFill>
                <a:effectLst/>
                <a:uLnTx/>
                <a:uFillTx/>
                <a:latin typeface="Calibri"/>
                <a:ea typeface="+mn-ea"/>
                <a:cs typeface="+mn-cs"/>
              </a:rPr>
              <a:t>4 </a:t>
            </a:r>
            <a:r>
              <a:rPr lang="en-GB" sz="1881" b="1" dirty="0">
                <a:solidFill>
                  <a:prstClr val="black"/>
                </a:solidFill>
                <a:latin typeface="Calibri"/>
              </a:rPr>
              <a:t> </a:t>
            </a:r>
            <a:r>
              <a:rPr kumimoji="0" lang="en-GB" sz="1881" b="1" i="0" u="none" strike="noStrike" kern="1200" cap="none" spc="0" normalizeH="0" baseline="0" noProof="0" dirty="0">
                <a:ln>
                  <a:noFill/>
                </a:ln>
                <a:solidFill>
                  <a:prstClr val="black"/>
                </a:solidFill>
                <a:effectLst/>
                <a:uLnTx/>
                <a:uFillTx/>
                <a:latin typeface="Calibri"/>
                <a:ea typeface="+mn-ea"/>
                <a:cs typeface="+mn-cs"/>
              </a:rPr>
              <a:t>+ </a:t>
            </a:r>
            <a:r>
              <a:rPr lang="en-GB" sz="1881" b="1" dirty="0">
                <a:solidFill>
                  <a:srgbClr val="9BBB59"/>
                </a:solidFill>
              </a:rPr>
              <a:t>K</a:t>
            </a:r>
            <a:r>
              <a:rPr lang="en-GB" sz="1881" b="1" baseline="-25000" dirty="0">
                <a:solidFill>
                  <a:srgbClr val="9BBB59"/>
                </a:solidFill>
              </a:rPr>
              <a:t>m5 </a:t>
            </a:r>
            <a:r>
              <a:rPr lang="en-GB" sz="1881" b="1" dirty="0">
                <a:solidFill>
                  <a:srgbClr val="9BBB59"/>
                </a:solidFill>
              </a:rPr>
              <a:t>* </a:t>
            </a:r>
            <a:r>
              <a:rPr kumimoji="0" lang="en-GB" sz="1881" b="1" i="0" u="none" strike="noStrike" kern="1200" cap="none" spc="0" normalizeH="0" baseline="0" noProof="0" dirty="0">
                <a:ln>
                  <a:noFill/>
                </a:ln>
                <a:solidFill>
                  <a:srgbClr val="9BBB59"/>
                </a:solidFill>
                <a:effectLst/>
                <a:uLnTx/>
                <a:uFillTx/>
                <a:latin typeface="Symbol" panose="05050102010706020507" pitchFamily="18" charset="2"/>
                <a:ea typeface="+mn-ea"/>
                <a:cs typeface="+mn-cs"/>
              </a:rPr>
              <a:t>D</a:t>
            </a:r>
            <a:r>
              <a:rPr kumimoji="0" lang="en-GB" sz="1881" b="1" i="0" u="none" strike="noStrike" kern="1200" cap="none" spc="0" normalizeH="0" baseline="0" noProof="0" dirty="0">
                <a:ln>
                  <a:noFill/>
                </a:ln>
                <a:solidFill>
                  <a:srgbClr val="9BBB59"/>
                </a:solidFill>
                <a:effectLst/>
                <a:uLnTx/>
                <a:uFillTx/>
                <a:latin typeface="Calibri"/>
                <a:ea typeface="+mn-ea"/>
                <a:cs typeface="+mn-cs"/>
              </a:rPr>
              <a:t>I</a:t>
            </a:r>
            <a:r>
              <a:rPr kumimoji="0" lang="en-GB" sz="1881" b="1" i="0" u="none" strike="noStrike" kern="1200" cap="none" spc="0" normalizeH="0" baseline="-25000" noProof="0" dirty="0">
                <a:ln>
                  <a:noFill/>
                </a:ln>
                <a:solidFill>
                  <a:srgbClr val="9BBB59"/>
                </a:solidFill>
                <a:effectLst/>
                <a:uLnTx/>
                <a:uFillTx/>
                <a:latin typeface="Calibri"/>
                <a:ea typeface="+mn-ea"/>
                <a:cs typeface="+mn-cs"/>
              </a:rPr>
              <a:t>5</a:t>
            </a:r>
            <a:endParaRPr kumimoji="0" lang="en-GB" sz="1881" b="0" i="0" u="none" strike="noStrike" kern="1200" cap="none" spc="0" normalizeH="0" baseline="-25000" noProof="0" dirty="0">
              <a:ln>
                <a:noFill/>
              </a:ln>
              <a:solidFill>
                <a:srgbClr val="9BBB59"/>
              </a:solidFill>
              <a:effectLst/>
              <a:uLnTx/>
              <a:uFillTx/>
              <a:latin typeface="Calibri"/>
              <a:ea typeface="+mn-ea"/>
              <a:cs typeface="+mn-cs"/>
            </a:endParaRPr>
          </a:p>
          <a:p>
            <a:pPr marL="0" indent="0">
              <a:buFont typeface="Arial" panose="020B0604020202020204" pitchFamily="34" charset="0"/>
              <a:buNone/>
            </a:pPr>
            <a:endParaRPr lang="en-GB" sz="1881" dirty="0"/>
          </a:p>
        </p:txBody>
      </p:sp>
      <p:grpSp>
        <p:nvGrpSpPr>
          <p:cNvPr id="11" name="Gruppieren 10">
            <a:extLst>
              <a:ext uri="{FF2B5EF4-FFF2-40B4-BE49-F238E27FC236}">
                <a16:creationId xmlns:a16="http://schemas.microsoft.com/office/drawing/2014/main" id="{D07FF64C-E842-68D1-1EBA-804901D362EB}"/>
              </a:ext>
            </a:extLst>
          </p:cNvPr>
          <p:cNvGrpSpPr/>
          <p:nvPr/>
        </p:nvGrpSpPr>
        <p:grpSpPr>
          <a:xfrm>
            <a:off x="7343150" y="859563"/>
            <a:ext cx="4800160" cy="2607766"/>
            <a:chOff x="111460" y="700705"/>
            <a:chExt cx="5984540" cy="3251200"/>
          </a:xfrm>
        </p:grpSpPr>
        <p:grpSp>
          <p:nvGrpSpPr>
            <p:cNvPr id="12" name="Gruppieren 11">
              <a:extLst>
                <a:ext uri="{FF2B5EF4-FFF2-40B4-BE49-F238E27FC236}">
                  <a16:creationId xmlns:a16="http://schemas.microsoft.com/office/drawing/2014/main" id="{10658CFA-CD1D-C03F-4579-D97D399FB807}"/>
                </a:ext>
              </a:extLst>
            </p:cNvPr>
            <p:cNvGrpSpPr/>
            <p:nvPr/>
          </p:nvGrpSpPr>
          <p:grpSpPr>
            <a:xfrm>
              <a:off x="111460" y="700705"/>
              <a:ext cx="5984540" cy="3251200"/>
              <a:chOff x="111460" y="700705"/>
              <a:chExt cx="5984540" cy="3251200"/>
            </a:xfrm>
          </p:grpSpPr>
          <p:pic>
            <p:nvPicPr>
              <p:cNvPr id="14" name="Picture 3">
                <a:extLst>
                  <a:ext uri="{FF2B5EF4-FFF2-40B4-BE49-F238E27FC236}">
                    <a16:creationId xmlns:a16="http://schemas.microsoft.com/office/drawing/2014/main" id="{105580B6-A14A-4720-181A-342F36BE37FB}"/>
                  </a:ext>
                </a:extLst>
              </p:cNvPr>
              <p:cNvPicPr>
                <a:picLocks noChangeAspect="1"/>
              </p:cNvPicPr>
              <p:nvPr/>
            </p:nvPicPr>
            <p:blipFill>
              <a:blip r:embed="rId3"/>
              <a:stretch>
                <a:fillRect/>
              </a:stretch>
            </p:blipFill>
            <p:spPr>
              <a:xfrm>
                <a:off x="177800" y="700705"/>
                <a:ext cx="5918200" cy="3251200"/>
              </a:xfrm>
              <a:prstGeom prst="rect">
                <a:avLst/>
              </a:prstGeom>
            </p:spPr>
          </p:pic>
          <p:sp>
            <p:nvSpPr>
              <p:cNvPr id="15" name="Textfeld 10">
                <a:extLst>
                  <a:ext uri="{FF2B5EF4-FFF2-40B4-BE49-F238E27FC236}">
                    <a16:creationId xmlns:a16="http://schemas.microsoft.com/office/drawing/2014/main" id="{A97351D0-7399-1736-09B1-DEECE3E94645}"/>
                  </a:ext>
                </a:extLst>
              </p:cNvPr>
              <p:cNvSpPr txBox="1"/>
              <p:nvPr/>
            </p:nvSpPr>
            <p:spPr>
              <a:xfrm rot="16200000">
                <a:off x="-317856" y="2125720"/>
                <a:ext cx="1135632" cy="276999"/>
              </a:xfrm>
              <a:prstGeom prst="rect">
                <a:avLst/>
              </a:prstGeom>
              <a:solidFill>
                <a:schemeClr val="bg1"/>
              </a:solidFill>
            </p:spPr>
            <p:txBody>
              <a:bodyPr wrap="non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l"/>
                <a:r>
                  <a:rPr lang="de-DE" sz="1200" b="1" dirty="0">
                    <a:solidFill>
                      <a:srgbClr val="FF0000"/>
                    </a:solidFill>
                  </a:rPr>
                  <a:t>RGA3 jump / A</a:t>
                </a:r>
                <a:endParaRPr lang="en-GB" sz="1200" b="1" dirty="0">
                  <a:solidFill>
                    <a:srgbClr val="FF0000"/>
                  </a:solidFill>
                </a:endParaRPr>
              </a:p>
            </p:txBody>
          </p:sp>
        </p:grpSp>
        <p:sp>
          <p:nvSpPr>
            <p:cNvPr id="13" name="Textfeld 13">
              <a:extLst>
                <a:ext uri="{FF2B5EF4-FFF2-40B4-BE49-F238E27FC236}">
                  <a16:creationId xmlns:a16="http://schemas.microsoft.com/office/drawing/2014/main" id="{EDFAB79B-E3E8-2B06-78A3-967003DD5AF8}"/>
                </a:ext>
              </a:extLst>
            </p:cNvPr>
            <p:cNvSpPr txBox="1"/>
            <p:nvPr/>
          </p:nvSpPr>
          <p:spPr>
            <a:xfrm>
              <a:off x="785930" y="1128262"/>
              <a:ext cx="3918318" cy="690690"/>
            </a:xfrm>
            <a:prstGeom prst="rect">
              <a:avLst/>
            </a:prstGeom>
            <a:noFill/>
          </p:spPr>
          <p:txBody>
            <a:bodyPr wrap="square">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GB" sz="1500" dirty="0">
                  <a:solidFill>
                    <a:srgbClr val="FF0000"/>
                  </a:solidFill>
                </a:rPr>
                <a:t>K</a:t>
              </a:r>
              <a:r>
                <a:rPr lang="en-GB" sz="1500" baseline="-25000" dirty="0">
                  <a:solidFill>
                    <a:srgbClr val="FF0000"/>
                  </a:solidFill>
                </a:rPr>
                <a:t>s</a:t>
              </a:r>
              <a:r>
                <a:rPr lang="en-GB" sz="1500" dirty="0">
                  <a:solidFill>
                    <a:srgbClr val="FF0000"/>
                  </a:solidFill>
                </a:rPr>
                <a:t> RGA3 2.0185e-5 A/mbar*L</a:t>
              </a:r>
              <a:br>
                <a:rPr lang="en-GB" sz="1500" dirty="0">
                  <a:solidFill>
                    <a:srgbClr val="FF0000"/>
                  </a:solidFill>
                </a:rPr>
              </a:br>
              <a:r>
                <a:rPr lang="en-GB" sz="1500" dirty="0">
                  <a:solidFill>
                    <a:srgbClr val="FF0000"/>
                  </a:solidFill>
                </a:rPr>
                <a:t>             (</a:t>
              </a:r>
              <a:r>
                <a:rPr lang="en-GB" sz="1500" dirty="0">
                  <a:solidFill>
                    <a:srgbClr val="FF0000"/>
                  </a:solidFill>
                  <a:latin typeface="Arial" panose="020B0604020202020204" pitchFamily="34" charset="0"/>
                  <a:cs typeface="Arial" panose="020B0604020202020204" pitchFamily="34" charset="0"/>
                </a:rPr>
                <a:t>± </a:t>
              </a:r>
              <a:r>
                <a:rPr lang="en-GB" sz="1500" dirty="0">
                  <a:solidFill>
                    <a:srgbClr val="FF0000"/>
                  </a:solidFill>
                </a:rPr>
                <a:t>7.142e-9) </a:t>
              </a:r>
            </a:p>
          </p:txBody>
        </p:sp>
      </p:grpSp>
      <p:grpSp>
        <p:nvGrpSpPr>
          <p:cNvPr id="26" name="Gruppieren 25">
            <a:extLst>
              <a:ext uri="{FF2B5EF4-FFF2-40B4-BE49-F238E27FC236}">
                <a16:creationId xmlns:a16="http://schemas.microsoft.com/office/drawing/2014/main" id="{7C2BA257-D994-3FD1-335D-8B824F968F20}"/>
              </a:ext>
            </a:extLst>
          </p:cNvPr>
          <p:cNvGrpSpPr/>
          <p:nvPr/>
        </p:nvGrpSpPr>
        <p:grpSpPr>
          <a:xfrm>
            <a:off x="7625308" y="4008414"/>
            <a:ext cx="4402029" cy="2501377"/>
            <a:chOff x="7625308" y="4008414"/>
            <a:chExt cx="4402029" cy="2501377"/>
          </a:xfrm>
        </p:grpSpPr>
        <p:pic>
          <p:nvPicPr>
            <p:cNvPr id="5" name="Picture 6">
              <a:extLst>
                <a:ext uri="{FF2B5EF4-FFF2-40B4-BE49-F238E27FC236}">
                  <a16:creationId xmlns:a16="http://schemas.microsoft.com/office/drawing/2014/main" id="{F4FC6550-53E8-D271-9F61-BD4BA0056DAE}"/>
                </a:ext>
              </a:extLst>
            </p:cNvPr>
            <p:cNvPicPr>
              <a:picLocks noChangeAspect="1"/>
            </p:cNvPicPr>
            <p:nvPr/>
          </p:nvPicPr>
          <p:blipFill>
            <a:blip r:embed="rId4"/>
            <a:stretch>
              <a:fillRect/>
            </a:stretch>
          </p:blipFill>
          <p:spPr>
            <a:xfrm>
              <a:off x="7625308" y="4008414"/>
              <a:ext cx="4402029" cy="2501377"/>
            </a:xfrm>
            <a:prstGeom prst="rect">
              <a:avLst/>
            </a:prstGeom>
          </p:spPr>
        </p:pic>
        <p:sp>
          <p:nvSpPr>
            <p:cNvPr id="17" name="Ellipse 16">
              <a:extLst>
                <a:ext uri="{FF2B5EF4-FFF2-40B4-BE49-F238E27FC236}">
                  <a16:creationId xmlns:a16="http://schemas.microsoft.com/office/drawing/2014/main" id="{53736AD3-A32C-0833-BA8F-C2BF400BF3DC}"/>
                </a:ext>
              </a:extLst>
            </p:cNvPr>
            <p:cNvSpPr/>
            <p:nvPr/>
          </p:nvSpPr>
          <p:spPr>
            <a:xfrm>
              <a:off x="8856952" y="4932001"/>
              <a:ext cx="203611" cy="203611"/>
            </a:xfrm>
            <a:prstGeom prst="ellipse">
              <a:avLst/>
            </a:prstGeom>
            <a:noFill/>
            <a:ln>
              <a:solidFill>
                <a:srgbClr val="C05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a:extLst>
                <a:ext uri="{FF2B5EF4-FFF2-40B4-BE49-F238E27FC236}">
                  <a16:creationId xmlns:a16="http://schemas.microsoft.com/office/drawing/2014/main" id="{E2D440B1-6789-8591-68C6-7A8A95EB3EA2}"/>
                </a:ext>
              </a:extLst>
            </p:cNvPr>
            <p:cNvSpPr/>
            <p:nvPr/>
          </p:nvSpPr>
          <p:spPr>
            <a:xfrm>
              <a:off x="9889628" y="5271490"/>
              <a:ext cx="203611" cy="203611"/>
            </a:xfrm>
            <a:prstGeom prst="ellipse">
              <a:avLst/>
            </a:prstGeom>
            <a:noFill/>
            <a:ln>
              <a:solidFill>
                <a:srgbClr val="9BBB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a:extLst>
                <a:ext uri="{FF2B5EF4-FFF2-40B4-BE49-F238E27FC236}">
                  <a16:creationId xmlns:a16="http://schemas.microsoft.com/office/drawing/2014/main" id="{D25F587A-BA39-BD6B-118C-970F8CE0ECDF}"/>
                </a:ext>
              </a:extLst>
            </p:cNvPr>
            <p:cNvSpPr/>
            <p:nvPr/>
          </p:nvSpPr>
          <p:spPr>
            <a:xfrm>
              <a:off x="9380976" y="5315925"/>
              <a:ext cx="203611" cy="203611"/>
            </a:xfrm>
            <a:prstGeom prst="ellipse">
              <a:avLst/>
            </a:prstGeom>
            <a:noFill/>
            <a:ln>
              <a:solidFill>
                <a:srgbClr val="4F81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Inhaltsplatzhalter 2">
            <a:extLst>
              <a:ext uri="{FF2B5EF4-FFF2-40B4-BE49-F238E27FC236}">
                <a16:creationId xmlns:a16="http://schemas.microsoft.com/office/drawing/2014/main" id="{6455E03B-DC0C-2B3C-729E-311219D5BD74}"/>
              </a:ext>
            </a:extLst>
          </p:cNvPr>
          <p:cNvSpPr txBox="1">
            <a:spLocks/>
          </p:cNvSpPr>
          <p:nvPr/>
        </p:nvSpPr>
        <p:spPr>
          <a:xfrm rot="16200000">
            <a:off x="-335218" y="1976364"/>
            <a:ext cx="1370871" cy="37714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C0504D"/>
                </a:solidFill>
                <a:latin typeface="Symbol" panose="05050102010706020507" pitchFamily="18" charset="2"/>
              </a:rPr>
              <a:t>D</a:t>
            </a:r>
            <a:r>
              <a:rPr lang="en-GB" sz="1881" b="1" dirty="0">
                <a:solidFill>
                  <a:srgbClr val="C0504D"/>
                </a:solidFill>
              </a:rPr>
              <a:t>I</a:t>
            </a:r>
            <a:r>
              <a:rPr lang="en-GB" sz="1881" b="1" baseline="-25000" dirty="0">
                <a:solidFill>
                  <a:srgbClr val="C0504D"/>
                </a:solidFill>
              </a:rPr>
              <a:t>3</a:t>
            </a:r>
            <a:r>
              <a:rPr lang="en-GB" sz="1881" b="1" dirty="0"/>
              <a:t>, </a:t>
            </a:r>
            <a:r>
              <a:rPr lang="en-GB" sz="1881" b="1" dirty="0">
                <a:solidFill>
                  <a:srgbClr val="4F81BD"/>
                </a:solidFill>
                <a:latin typeface="Symbol" panose="05050102010706020507" pitchFamily="18" charset="2"/>
              </a:rPr>
              <a:t>D</a:t>
            </a:r>
            <a:r>
              <a:rPr lang="en-GB" sz="1881" b="1" dirty="0">
                <a:solidFill>
                  <a:srgbClr val="4F81BD"/>
                </a:solidFill>
              </a:rPr>
              <a:t>I</a:t>
            </a:r>
            <a:r>
              <a:rPr lang="en-GB" sz="1881" b="1" baseline="-25000" dirty="0">
                <a:solidFill>
                  <a:srgbClr val="4F81BD"/>
                </a:solidFill>
              </a:rPr>
              <a:t>4</a:t>
            </a:r>
            <a:r>
              <a:rPr lang="en-GB" sz="1881" b="1" dirty="0"/>
              <a:t>, </a:t>
            </a:r>
            <a:r>
              <a:rPr lang="en-GB" sz="1881" b="1" dirty="0">
                <a:solidFill>
                  <a:srgbClr val="9BBB59"/>
                </a:solidFill>
                <a:latin typeface="Symbol" panose="05050102010706020507" pitchFamily="18" charset="2"/>
              </a:rPr>
              <a:t>D</a:t>
            </a:r>
            <a:r>
              <a:rPr lang="en-GB" sz="1881" b="1" dirty="0">
                <a:solidFill>
                  <a:srgbClr val="9BBB59"/>
                </a:solidFill>
              </a:rPr>
              <a:t>I</a:t>
            </a:r>
            <a:r>
              <a:rPr lang="en-GB" sz="1881" b="1" baseline="-25000" dirty="0">
                <a:solidFill>
                  <a:srgbClr val="9BBB59"/>
                </a:solidFill>
              </a:rPr>
              <a:t>5</a:t>
            </a:r>
            <a:endParaRPr lang="en-GB" sz="1881" baseline="-25000" dirty="0">
              <a:solidFill>
                <a:srgbClr val="9BBB59"/>
              </a:solidFill>
            </a:endParaRPr>
          </a:p>
        </p:txBody>
      </p:sp>
      <p:sp>
        <p:nvSpPr>
          <p:cNvPr id="28" name="Inhaltsplatzhalter 2">
            <a:extLst>
              <a:ext uri="{FF2B5EF4-FFF2-40B4-BE49-F238E27FC236}">
                <a16:creationId xmlns:a16="http://schemas.microsoft.com/office/drawing/2014/main" id="{67BF3E0A-17EF-3C61-1E5A-37503F0C1195}"/>
              </a:ext>
            </a:extLst>
          </p:cNvPr>
          <p:cNvSpPr txBox="1">
            <a:spLocks/>
          </p:cNvSpPr>
          <p:nvPr/>
        </p:nvSpPr>
        <p:spPr>
          <a:xfrm>
            <a:off x="8732772" y="4587143"/>
            <a:ext cx="605538" cy="37714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C0504D"/>
                </a:solidFill>
              </a:rPr>
              <a:t>K</a:t>
            </a:r>
            <a:r>
              <a:rPr lang="en-GB" sz="1881" b="1" baseline="-25000" dirty="0">
                <a:solidFill>
                  <a:srgbClr val="C0504D"/>
                </a:solidFill>
              </a:rPr>
              <a:t>m3</a:t>
            </a:r>
            <a:r>
              <a:rPr lang="en-GB" sz="1881" b="1" dirty="0"/>
              <a:t> </a:t>
            </a:r>
            <a:endParaRPr lang="en-GB" sz="1881" baseline="-25000" dirty="0">
              <a:solidFill>
                <a:srgbClr val="9BBB59"/>
              </a:solidFill>
            </a:endParaRPr>
          </a:p>
        </p:txBody>
      </p:sp>
      <p:sp>
        <p:nvSpPr>
          <p:cNvPr id="29" name="Inhaltsplatzhalter 2">
            <a:extLst>
              <a:ext uri="{FF2B5EF4-FFF2-40B4-BE49-F238E27FC236}">
                <a16:creationId xmlns:a16="http://schemas.microsoft.com/office/drawing/2014/main" id="{76183272-F0D3-A623-F35F-EF716CBEF010}"/>
              </a:ext>
            </a:extLst>
          </p:cNvPr>
          <p:cNvSpPr txBox="1">
            <a:spLocks/>
          </p:cNvSpPr>
          <p:nvPr/>
        </p:nvSpPr>
        <p:spPr>
          <a:xfrm>
            <a:off x="9237471" y="4972321"/>
            <a:ext cx="572655" cy="37714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4F81BD"/>
                </a:solidFill>
              </a:rPr>
              <a:t>K</a:t>
            </a:r>
            <a:r>
              <a:rPr lang="en-GB" sz="1881" b="1" baseline="-25000" dirty="0">
                <a:solidFill>
                  <a:srgbClr val="4F81BD"/>
                </a:solidFill>
              </a:rPr>
              <a:t>m4</a:t>
            </a:r>
            <a:endParaRPr lang="en-GB" sz="1881" baseline="-25000" dirty="0">
              <a:solidFill>
                <a:srgbClr val="9BBB59"/>
              </a:solidFill>
            </a:endParaRPr>
          </a:p>
        </p:txBody>
      </p:sp>
      <p:sp>
        <p:nvSpPr>
          <p:cNvPr id="30" name="Inhaltsplatzhalter 2">
            <a:extLst>
              <a:ext uri="{FF2B5EF4-FFF2-40B4-BE49-F238E27FC236}">
                <a16:creationId xmlns:a16="http://schemas.microsoft.com/office/drawing/2014/main" id="{4CD8DBA1-13B4-6762-1A11-CD61205BE427}"/>
              </a:ext>
            </a:extLst>
          </p:cNvPr>
          <p:cNvSpPr txBox="1">
            <a:spLocks/>
          </p:cNvSpPr>
          <p:nvPr/>
        </p:nvSpPr>
        <p:spPr>
          <a:xfrm>
            <a:off x="9846597" y="4932001"/>
            <a:ext cx="1370871" cy="377149"/>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881" b="1" dirty="0">
                <a:solidFill>
                  <a:srgbClr val="9BBB59"/>
                </a:solidFill>
              </a:rPr>
              <a:t>K</a:t>
            </a:r>
            <a:r>
              <a:rPr lang="en-GB" sz="1881" b="1" baseline="-25000" dirty="0">
                <a:solidFill>
                  <a:srgbClr val="9BBB59"/>
                </a:solidFill>
              </a:rPr>
              <a:t>m5</a:t>
            </a:r>
            <a:endParaRPr lang="en-GB" sz="1881" baseline="-25000" dirty="0">
              <a:solidFill>
                <a:srgbClr val="9BBB59"/>
              </a:solidFill>
            </a:endParaRPr>
          </a:p>
        </p:txBody>
      </p:sp>
    </p:spTree>
    <p:extLst>
      <p:ext uri="{BB962C8B-B14F-4D97-AF65-F5344CB8AC3E}">
        <p14:creationId xmlns:p14="http://schemas.microsoft.com/office/powerpoint/2010/main" val="1889260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Extrapolation to JET and ITER</a:t>
            </a:r>
          </a:p>
        </p:txBody>
      </p:sp>
      <p:sp>
        <p:nvSpPr>
          <p:cNvPr id="5" name="Foliennummernplatzhalter 4"/>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graphicFrame>
        <p:nvGraphicFramePr>
          <p:cNvPr id="6" name="Tabelle 5"/>
          <p:cNvGraphicFramePr>
            <a:graphicFrameLocks noGrp="1"/>
          </p:cNvGraphicFramePr>
          <p:nvPr/>
        </p:nvGraphicFramePr>
        <p:xfrm>
          <a:off x="267867" y="950848"/>
          <a:ext cx="8675687" cy="3568700"/>
        </p:xfrm>
        <a:graphic>
          <a:graphicData uri="http://schemas.openxmlformats.org/drawingml/2006/table">
            <a:tbl>
              <a:tblPr firstRow="1" bandRow="1">
                <a:tableStyleId>{5C22544A-7EE6-4342-B048-85BDC9FD1C3A}</a:tableStyleId>
              </a:tblPr>
              <a:tblGrid>
                <a:gridCol w="1176365">
                  <a:extLst>
                    <a:ext uri="{9D8B030D-6E8A-4147-A177-3AD203B41FA5}">
                      <a16:colId xmlns:a16="http://schemas.microsoft.com/office/drawing/2014/main" val="20000"/>
                    </a:ext>
                  </a:extLst>
                </a:gridCol>
                <a:gridCol w="1137142">
                  <a:extLst>
                    <a:ext uri="{9D8B030D-6E8A-4147-A177-3AD203B41FA5}">
                      <a16:colId xmlns:a16="http://schemas.microsoft.com/office/drawing/2014/main" val="20001"/>
                    </a:ext>
                  </a:extLst>
                </a:gridCol>
                <a:gridCol w="1136104">
                  <a:extLst>
                    <a:ext uri="{9D8B030D-6E8A-4147-A177-3AD203B41FA5}">
                      <a16:colId xmlns:a16="http://schemas.microsoft.com/office/drawing/2014/main" val="20002"/>
                    </a:ext>
                  </a:extLst>
                </a:gridCol>
                <a:gridCol w="1019064">
                  <a:extLst>
                    <a:ext uri="{9D8B030D-6E8A-4147-A177-3AD203B41FA5}">
                      <a16:colId xmlns:a16="http://schemas.microsoft.com/office/drawing/2014/main" val="20003"/>
                    </a:ext>
                  </a:extLst>
                </a:gridCol>
                <a:gridCol w="1136104">
                  <a:extLst>
                    <a:ext uri="{9D8B030D-6E8A-4147-A177-3AD203B41FA5}">
                      <a16:colId xmlns:a16="http://schemas.microsoft.com/office/drawing/2014/main" val="20004"/>
                    </a:ext>
                  </a:extLst>
                </a:gridCol>
                <a:gridCol w="865226">
                  <a:extLst>
                    <a:ext uri="{9D8B030D-6E8A-4147-A177-3AD203B41FA5}">
                      <a16:colId xmlns:a16="http://schemas.microsoft.com/office/drawing/2014/main" val="20005"/>
                    </a:ext>
                  </a:extLst>
                </a:gridCol>
                <a:gridCol w="1135852">
                  <a:extLst>
                    <a:ext uri="{9D8B030D-6E8A-4147-A177-3AD203B41FA5}">
                      <a16:colId xmlns:a16="http://schemas.microsoft.com/office/drawing/2014/main" val="20006"/>
                    </a:ext>
                  </a:extLst>
                </a:gridCol>
                <a:gridCol w="1069830">
                  <a:extLst>
                    <a:ext uri="{9D8B030D-6E8A-4147-A177-3AD203B41FA5}">
                      <a16:colId xmlns:a16="http://schemas.microsoft.com/office/drawing/2014/main" val="20007"/>
                    </a:ext>
                  </a:extLst>
                </a:gridCol>
              </a:tblGrid>
              <a:tr h="2015217">
                <a:tc>
                  <a:txBody>
                    <a:bodyPr/>
                    <a:lstStyle/>
                    <a:p>
                      <a:r>
                        <a:rPr lang="en-GB" sz="1500" dirty="0">
                          <a:solidFill>
                            <a:schemeClr val="tx1"/>
                          </a:solidFill>
                          <a:latin typeface="+mj-lt"/>
                        </a:rPr>
                        <a:t>Fusion facility</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500" b="1" dirty="0">
                          <a:solidFill>
                            <a:schemeClr val="tx1"/>
                          </a:solidFill>
                          <a:latin typeface="+mj-lt"/>
                        </a:rPr>
                        <a:t>Volume </a:t>
                      </a:r>
                    </a:p>
                    <a:p>
                      <a:endParaRPr lang="en-GB" sz="1500" b="1" dirty="0">
                        <a:solidFill>
                          <a:schemeClr val="tx1"/>
                        </a:solidFill>
                        <a:latin typeface="+mj-lt"/>
                      </a:endParaRPr>
                    </a:p>
                    <a:p>
                      <a:endParaRPr lang="en-GB" sz="1500" b="1" dirty="0">
                        <a:solidFill>
                          <a:schemeClr val="tx1"/>
                        </a:solidFill>
                        <a:latin typeface="+mj-lt"/>
                      </a:endParaRPr>
                    </a:p>
                    <a:p>
                      <a:endParaRPr lang="en-GB" sz="1500" b="1" dirty="0">
                        <a:solidFill>
                          <a:schemeClr val="tx1"/>
                        </a:solidFill>
                        <a:latin typeface="+mj-lt"/>
                      </a:endParaRPr>
                    </a:p>
                    <a:p>
                      <a:r>
                        <a:rPr lang="en-GB" sz="1500" b="1" dirty="0">
                          <a:solidFill>
                            <a:schemeClr val="tx1"/>
                          </a:solidFill>
                          <a:latin typeface="+mj-lt"/>
                        </a:rPr>
                        <a:t>V</a:t>
                      </a:r>
                    </a:p>
                    <a:p>
                      <a:r>
                        <a:rPr lang="en-GB" sz="1500" b="1" dirty="0">
                          <a:solidFill>
                            <a:schemeClr val="tx1"/>
                          </a:solidFill>
                          <a:latin typeface="+mj-lt"/>
                        </a:rPr>
                        <a:t>[m</a:t>
                      </a:r>
                      <a:r>
                        <a:rPr lang="en-GB" sz="1500" b="1" baseline="30000" dirty="0">
                          <a:solidFill>
                            <a:schemeClr val="tx1"/>
                          </a:solidFill>
                          <a:latin typeface="+mj-lt"/>
                        </a:rPr>
                        <a:t>3</a:t>
                      </a:r>
                      <a:r>
                        <a:rPr lang="en-GB" sz="1500" b="1" dirty="0">
                          <a:solidFill>
                            <a:schemeClr val="tx1"/>
                          </a:solidFill>
                          <a:latin typeface="+mj-lt"/>
                        </a:rPr>
                        <a:t>]</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500" b="1" dirty="0">
                          <a:solidFill>
                            <a:schemeClr val="tx1"/>
                          </a:solidFill>
                          <a:latin typeface="+mj-lt"/>
                        </a:rPr>
                        <a:t>Pumping speed </a:t>
                      </a:r>
                    </a:p>
                    <a:p>
                      <a:endParaRPr lang="en-GB" sz="1500" b="1" dirty="0">
                        <a:solidFill>
                          <a:schemeClr val="tx1"/>
                        </a:solidFill>
                        <a:latin typeface="+mj-lt"/>
                      </a:endParaRPr>
                    </a:p>
                    <a:p>
                      <a:endParaRPr lang="en-GB" sz="1500" b="1" dirty="0">
                        <a:solidFill>
                          <a:schemeClr val="tx1"/>
                        </a:solidFill>
                        <a:latin typeface="+mj-lt"/>
                      </a:endParaRPr>
                    </a:p>
                    <a:p>
                      <a:r>
                        <a:rPr lang="en-GB" sz="1500" b="1" dirty="0">
                          <a:solidFill>
                            <a:schemeClr val="tx1"/>
                          </a:solidFill>
                          <a:latin typeface="+mj-lt"/>
                        </a:rPr>
                        <a:t>S </a:t>
                      </a:r>
                    </a:p>
                    <a:p>
                      <a:r>
                        <a:rPr lang="en-GB" sz="1500" b="1" dirty="0">
                          <a:solidFill>
                            <a:schemeClr val="tx1"/>
                          </a:solidFill>
                          <a:latin typeface="+mj-lt"/>
                        </a:rPr>
                        <a:t>[l/s]</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500" b="1" dirty="0">
                          <a:solidFill>
                            <a:schemeClr val="tx1"/>
                          </a:solidFill>
                          <a:latin typeface="+mj-lt"/>
                        </a:rPr>
                        <a:t>Pump time</a:t>
                      </a:r>
                    </a:p>
                    <a:p>
                      <a:endParaRPr lang="en-GB" sz="1500" b="1" dirty="0">
                        <a:solidFill>
                          <a:schemeClr val="tx1"/>
                        </a:solidFill>
                        <a:latin typeface="+mj-lt"/>
                      </a:endParaRPr>
                    </a:p>
                    <a:p>
                      <a:endParaRPr lang="en-GB" sz="1500" b="1" dirty="0">
                        <a:solidFill>
                          <a:schemeClr val="tx1"/>
                        </a:solidFill>
                        <a:latin typeface="+mj-lt"/>
                      </a:endParaRPr>
                    </a:p>
                    <a:p>
                      <a:r>
                        <a:rPr lang="en-GB" sz="1500" b="1" baseline="0" dirty="0" err="1">
                          <a:solidFill>
                            <a:schemeClr val="tx1"/>
                          </a:solidFill>
                          <a:latin typeface="+mj-lt"/>
                        </a:rPr>
                        <a:t>t</a:t>
                      </a:r>
                      <a:r>
                        <a:rPr lang="en-GB" sz="1500" b="1" baseline="-25000" dirty="0" err="1">
                          <a:solidFill>
                            <a:schemeClr val="tx1"/>
                          </a:solidFill>
                          <a:latin typeface="+mj-lt"/>
                        </a:rPr>
                        <a:t>pump</a:t>
                      </a:r>
                      <a:r>
                        <a:rPr lang="en-GB" sz="1500" b="1" baseline="0" dirty="0">
                          <a:solidFill>
                            <a:schemeClr val="tx1"/>
                          </a:solidFill>
                          <a:latin typeface="+mj-lt"/>
                        </a:rPr>
                        <a:t> </a:t>
                      </a:r>
                    </a:p>
                    <a:p>
                      <a:r>
                        <a:rPr lang="en-GB" sz="1500" b="1" dirty="0">
                          <a:solidFill>
                            <a:schemeClr val="tx1"/>
                          </a:solidFill>
                          <a:latin typeface="+mj-lt"/>
                        </a:rPr>
                        <a:t>[s]</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kumimoji="0" lang="de-DE" altLang="en-US" sz="1500" b="1" i="0" u="none" strike="noStrike" kern="1200" cap="none" spc="0" normalizeH="0" baseline="0" noProof="0" dirty="0">
                          <a:ln>
                            <a:noFill/>
                          </a:ln>
                          <a:solidFill>
                            <a:srgbClr val="000000"/>
                          </a:solidFill>
                          <a:effectLst/>
                          <a:uLnTx/>
                          <a:uFillTx/>
                          <a:latin typeface="+mj-lt"/>
                        </a:rPr>
                        <a:t>Back-</a:t>
                      </a:r>
                      <a:r>
                        <a:rPr kumimoji="0" lang="de-DE" altLang="en-US" sz="1500" b="1" i="0" u="none" strike="noStrike" kern="1200" cap="none" spc="0" normalizeH="0" baseline="0" noProof="0" dirty="0" err="1">
                          <a:ln>
                            <a:noFill/>
                          </a:ln>
                          <a:solidFill>
                            <a:srgbClr val="000000"/>
                          </a:solidFill>
                          <a:effectLst/>
                          <a:uLnTx/>
                          <a:uFillTx/>
                          <a:latin typeface="+mj-lt"/>
                        </a:rPr>
                        <a:t>ground</a:t>
                      </a:r>
                      <a:endParaRPr kumimoji="0" lang="de-DE" altLang="en-US" sz="1500" b="1" i="0" u="none" strike="noStrike" kern="1200" cap="none" spc="0" normalizeH="0" baseline="0" noProof="0" dirty="0">
                        <a:ln>
                          <a:noFill/>
                        </a:ln>
                        <a:solidFill>
                          <a:srgbClr val="000000"/>
                        </a:solidFill>
                        <a:effectLst/>
                        <a:uLnTx/>
                        <a:uFillTx/>
                        <a:latin typeface="+mj-lt"/>
                      </a:endParaRPr>
                    </a:p>
                    <a:p>
                      <a:endParaRPr kumimoji="0" lang="de-DE" altLang="en-US" sz="1500" b="1" i="0" u="none" strike="noStrike" kern="1200" cap="none" spc="0" normalizeH="0" baseline="0" noProof="0" dirty="0">
                        <a:ln>
                          <a:noFill/>
                        </a:ln>
                        <a:solidFill>
                          <a:srgbClr val="000000"/>
                        </a:solidFill>
                        <a:effectLst/>
                        <a:uLnTx/>
                        <a:uFillTx/>
                        <a:latin typeface="+mj-lt"/>
                      </a:endParaRPr>
                    </a:p>
                    <a:p>
                      <a:endParaRPr kumimoji="0" lang="de-DE" altLang="en-US" sz="1500" b="1" i="0" u="none" strike="noStrike" kern="1200" cap="none" spc="0" normalizeH="0" baseline="0" noProof="0" dirty="0">
                        <a:ln>
                          <a:noFill/>
                        </a:ln>
                        <a:solidFill>
                          <a:srgbClr val="000000"/>
                        </a:solidFill>
                        <a:effectLst/>
                        <a:uLnTx/>
                        <a:uFillTx/>
                        <a:latin typeface="+mj-lt"/>
                      </a:endParaRPr>
                    </a:p>
                    <a:p>
                      <a:r>
                        <a:rPr kumimoji="0" lang="de-DE" altLang="en-US" sz="1500" b="1" i="0" u="none" strike="noStrike" kern="1200" cap="none" spc="0" normalizeH="0" baseline="0" noProof="0" dirty="0">
                          <a:ln>
                            <a:noFill/>
                          </a:ln>
                          <a:solidFill>
                            <a:srgbClr val="000000"/>
                          </a:solidFill>
                          <a:effectLst/>
                          <a:uLnTx/>
                          <a:uFillTx/>
                          <a:latin typeface="+mj-lt"/>
                        </a:rPr>
                        <a:t>p</a:t>
                      </a:r>
                      <a:r>
                        <a:rPr kumimoji="0" lang="de-DE" altLang="en-US" sz="1500" b="1" i="0" u="none" strike="noStrike" kern="1200" cap="none" spc="0" normalizeH="0" baseline="-25000" noProof="0" dirty="0">
                          <a:ln>
                            <a:noFill/>
                          </a:ln>
                          <a:solidFill>
                            <a:srgbClr val="000000"/>
                          </a:solidFill>
                          <a:effectLst/>
                          <a:uLnTx/>
                          <a:uFillTx/>
                          <a:latin typeface="+mj-lt"/>
                        </a:rPr>
                        <a:t>D2</a:t>
                      </a:r>
                    </a:p>
                    <a:p>
                      <a:r>
                        <a:rPr kumimoji="0" lang="de-DE" altLang="en-US" sz="1500" b="1" i="0" u="none" strike="noStrike" kern="1200" cap="none" spc="0" normalizeH="0" baseline="0" noProof="0" dirty="0">
                          <a:ln>
                            <a:noFill/>
                          </a:ln>
                          <a:solidFill>
                            <a:srgbClr val="000000"/>
                          </a:solidFill>
                          <a:effectLst/>
                          <a:uLnTx/>
                          <a:uFillTx/>
                          <a:latin typeface="+mj-lt"/>
                        </a:rPr>
                        <a:t> [mbar]</a:t>
                      </a:r>
                      <a:endParaRPr lang="en-GB" sz="1500" b="1"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500" b="1" dirty="0">
                          <a:solidFill>
                            <a:schemeClr val="tx1"/>
                          </a:solidFill>
                          <a:latin typeface="+mj-lt"/>
                        </a:rPr>
                        <a:t>Inner surface</a:t>
                      </a:r>
                    </a:p>
                    <a:p>
                      <a:endParaRPr lang="en-GB" sz="1500" b="1" dirty="0">
                        <a:solidFill>
                          <a:schemeClr val="tx1"/>
                        </a:solidFill>
                        <a:latin typeface="+mj-lt"/>
                      </a:endParaRPr>
                    </a:p>
                    <a:p>
                      <a:endParaRPr lang="en-GB" sz="1500" b="1" dirty="0">
                        <a:solidFill>
                          <a:schemeClr val="tx1"/>
                        </a:solidFill>
                        <a:latin typeface="+mj-lt"/>
                      </a:endParaRPr>
                    </a:p>
                    <a:p>
                      <a:r>
                        <a:rPr lang="en-GB" sz="1500" b="1" dirty="0">
                          <a:solidFill>
                            <a:schemeClr val="tx1"/>
                          </a:solidFill>
                          <a:latin typeface="+mj-lt"/>
                        </a:rPr>
                        <a:t>A</a:t>
                      </a:r>
                    </a:p>
                    <a:p>
                      <a:r>
                        <a:rPr lang="en-GB" sz="1500" b="1" dirty="0">
                          <a:solidFill>
                            <a:schemeClr val="tx1"/>
                          </a:solidFill>
                          <a:latin typeface="+mj-lt"/>
                        </a:rPr>
                        <a:t>[m</a:t>
                      </a:r>
                      <a:r>
                        <a:rPr lang="en-GB" sz="1500" b="1" baseline="30000" dirty="0">
                          <a:solidFill>
                            <a:schemeClr val="tx1"/>
                          </a:solidFill>
                          <a:latin typeface="+mj-lt"/>
                        </a:rPr>
                        <a:t>2</a:t>
                      </a:r>
                      <a:r>
                        <a:rPr lang="en-GB" sz="1500" b="1" dirty="0">
                          <a:solidFill>
                            <a:schemeClr val="tx1"/>
                          </a:solidFill>
                          <a:latin typeface="+mj-lt"/>
                        </a:rPr>
                        <a:t>]</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kumimoji="0" lang="de-DE" altLang="en-US" sz="1500" b="1" i="0" u="none" strike="noStrike" kern="1200" cap="none" spc="0" normalizeH="0" baseline="0" noProof="0" dirty="0">
                          <a:ln>
                            <a:noFill/>
                          </a:ln>
                          <a:solidFill>
                            <a:srgbClr val="000000"/>
                          </a:solidFill>
                          <a:effectLst/>
                          <a:uLnTx/>
                          <a:uFillTx/>
                          <a:latin typeface="+mj-lt"/>
                        </a:rPr>
                        <a:t>D</a:t>
                      </a:r>
                      <a:r>
                        <a:rPr kumimoji="0" lang="de-DE" altLang="en-US" sz="1500" b="1" i="0" u="none" strike="noStrike" kern="1200" cap="none" spc="0" normalizeH="0" baseline="-25000" noProof="0" dirty="0">
                          <a:ln>
                            <a:noFill/>
                          </a:ln>
                          <a:solidFill>
                            <a:srgbClr val="000000"/>
                          </a:solidFill>
                          <a:effectLst/>
                          <a:uLnTx/>
                          <a:uFillTx/>
                          <a:latin typeface="+mj-lt"/>
                        </a:rPr>
                        <a:t>2</a:t>
                      </a:r>
                      <a:r>
                        <a:rPr kumimoji="0" lang="de-DE" altLang="en-US" sz="1500" b="1" i="0" u="none" strike="noStrike" kern="1200" cap="none" spc="0" normalizeH="0" baseline="0" noProof="0" dirty="0">
                          <a:ln>
                            <a:noFill/>
                          </a:ln>
                          <a:solidFill>
                            <a:srgbClr val="000000"/>
                          </a:solidFill>
                          <a:effectLst/>
                          <a:uLnTx/>
                          <a:uFillTx/>
                          <a:latin typeface="+mj-lt"/>
                        </a:rPr>
                        <a:t> </a:t>
                      </a:r>
                      <a:r>
                        <a:rPr kumimoji="0" lang="de-DE" altLang="en-US" sz="1500" b="1" i="0" u="none" strike="noStrike" kern="1200" cap="none" spc="0" normalizeH="0" baseline="0" noProof="0" dirty="0" err="1">
                          <a:ln>
                            <a:noFill/>
                          </a:ln>
                          <a:solidFill>
                            <a:srgbClr val="000000"/>
                          </a:solidFill>
                          <a:effectLst/>
                          <a:uLnTx/>
                          <a:uFillTx/>
                          <a:latin typeface="+mj-lt"/>
                        </a:rPr>
                        <a:t>outgasing</a:t>
                      </a:r>
                      <a:r>
                        <a:rPr kumimoji="0" lang="de-DE" altLang="en-US" sz="1500" b="1" i="0" u="none" strike="noStrike" kern="1200" cap="none" spc="0" normalizeH="0" baseline="0" noProof="0" dirty="0">
                          <a:ln>
                            <a:noFill/>
                          </a:ln>
                          <a:solidFill>
                            <a:srgbClr val="000000"/>
                          </a:solidFill>
                          <a:effectLst/>
                          <a:uLnTx/>
                          <a:uFillTx/>
                          <a:latin typeface="+mj-lt"/>
                        </a:rPr>
                        <a:t> rate</a:t>
                      </a:r>
                    </a:p>
                    <a:p>
                      <a:endParaRPr kumimoji="0" lang="de-DE" altLang="en-US" sz="1500" b="1" i="0" u="none" strike="noStrike" kern="1200" cap="none" spc="0" normalizeH="0" baseline="0" noProof="0" dirty="0">
                        <a:ln>
                          <a:noFill/>
                        </a:ln>
                        <a:solidFill>
                          <a:srgbClr val="000000"/>
                        </a:solidFill>
                        <a:effectLst/>
                        <a:uLnTx/>
                        <a:uFillTx/>
                        <a:latin typeface="+mj-lt"/>
                      </a:endParaRPr>
                    </a:p>
                    <a:p>
                      <a:r>
                        <a:rPr kumimoji="0" lang="de-DE" altLang="en-US" sz="1500" b="1" i="0" u="none" strike="noStrike" kern="1200" cap="none" spc="0" normalizeH="0" baseline="0" noProof="0" dirty="0">
                          <a:ln>
                            <a:noFill/>
                          </a:ln>
                          <a:solidFill>
                            <a:srgbClr val="000000"/>
                          </a:solidFill>
                          <a:effectLst/>
                          <a:uLnTx/>
                          <a:uFillTx/>
                          <a:latin typeface="+mj-lt"/>
                        </a:rPr>
                        <a:t>D</a:t>
                      </a:r>
                    </a:p>
                    <a:p>
                      <a:r>
                        <a:rPr kumimoji="0" lang="de-DE" altLang="en-US" sz="1500" b="1" i="0" u="none" strike="noStrike" kern="1200" cap="none" spc="0" normalizeH="0" baseline="0" noProof="0" dirty="0" err="1">
                          <a:ln>
                            <a:noFill/>
                          </a:ln>
                          <a:solidFill>
                            <a:srgbClr val="000000"/>
                          </a:solidFill>
                          <a:effectLst/>
                          <a:uLnTx/>
                          <a:uFillTx/>
                          <a:latin typeface="+mj-lt"/>
                        </a:rPr>
                        <a:t>atoms</a:t>
                      </a:r>
                      <a:r>
                        <a:rPr kumimoji="0" lang="de-DE" altLang="en-US" sz="1500" b="1" i="0" u="none" strike="noStrike" kern="1200" cap="none" spc="0" normalizeH="0" baseline="0" noProof="0" dirty="0">
                          <a:ln>
                            <a:noFill/>
                          </a:ln>
                          <a:solidFill>
                            <a:srgbClr val="000000"/>
                          </a:solidFill>
                          <a:effectLst/>
                          <a:uLnTx/>
                          <a:uFillTx/>
                          <a:latin typeface="+mj-lt"/>
                        </a:rPr>
                        <a:t> /s</a:t>
                      </a:r>
                      <a:endParaRPr lang="en-GB" sz="1500" b="1"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500" b="1" dirty="0">
                          <a:solidFill>
                            <a:schemeClr val="tx1"/>
                          </a:solidFill>
                          <a:latin typeface="+mj-lt"/>
                        </a:rPr>
                        <a:t>Lower detection limit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500" b="1" i="0" u="none" strike="noStrike" kern="1200" cap="none" spc="0" normalizeH="0" baseline="0" noProof="0" dirty="0">
                        <a:ln>
                          <a:noFill/>
                        </a:ln>
                        <a:solidFill>
                          <a:schemeClr val="tx1"/>
                        </a:solidFill>
                        <a:effectLst/>
                        <a:uLnTx/>
                        <a:uFillTx/>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500" b="1" i="0" u="none" strike="noStrike" kern="1200" cap="none" spc="0" normalizeH="0" baseline="0" noProof="0" dirty="0">
                          <a:ln>
                            <a:noFill/>
                          </a:ln>
                          <a:solidFill>
                            <a:srgbClr val="000000"/>
                          </a:solidFill>
                          <a:effectLst/>
                          <a:uLnTx/>
                          <a:uFillTx/>
                          <a:latin typeface="+mj-lt"/>
                        </a:rPr>
                        <a:t>D-atoms</a:t>
                      </a:r>
                    </a:p>
                    <a:p>
                      <a:pPr algn="ctr"/>
                      <a:r>
                        <a:rPr lang="en-GB" sz="1500" b="1" dirty="0">
                          <a:solidFill>
                            <a:schemeClr val="tx1"/>
                          </a:solidFill>
                          <a:latin typeface="+mj-lt"/>
                        </a:rPr>
                        <a:t>10</a:t>
                      </a:r>
                      <a:r>
                        <a:rPr lang="en-GB" sz="1500" b="1" baseline="30000" dirty="0">
                          <a:solidFill>
                            <a:schemeClr val="tx1"/>
                          </a:solidFill>
                          <a:latin typeface="+mj-lt"/>
                        </a:rPr>
                        <a:t>16</a:t>
                      </a:r>
                    </a:p>
                    <a:p>
                      <a:endParaRPr lang="en-GB" sz="1500" b="1"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82053">
                <a:tc>
                  <a:txBody>
                    <a:bodyPr/>
                    <a:lstStyle/>
                    <a:p>
                      <a:r>
                        <a:rPr lang="en-GB" sz="1800" dirty="0">
                          <a:solidFill>
                            <a:schemeClr val="tx1"/>
                          </a:solidFill>
                        </a:rPr>
                        <a:t>TEXTOR</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17.2</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2100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latin typeface="+mj-lt"/>
                        </a:rPr>
                        <a:t>8.2</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de-DE" altLang="en-US" sz="1800" dirty="0">
                          <a:latin typeface="+mj-lt"/>
                        </a:rPr>
                        <a:t>1.6 10</a:t>
                      </a:r>
                      <a:r>
                        <a:rPr lang="de-DE" altLang="en-US" sz="1800" baseline="30000" dirty="0">
                          <a:latin typeface="+mj-lt"/>
                        </a:rPr>
                        <a:t>-7</a:t>
                      </a:r>
                      <a:r>
                        <a:rPr lang="de-DE" altLang="en-US" sz="1800" dirty="0">
                          <a:latin typeface="+mj-lt"/>
                        </a:rPr>
                        <a:t> </a:t>
                      </a:r>
                      <a:endParaRPr lang="en-GB" sz="180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38</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0" lang="de-DE" altLang="en-US" sz="1600" b="0" i="0" u="none" strike="noStrike" kern="1200" cap="none" spc="0" normalizeH="0" baseline="0" noProof="0" dirty="0">
                          <a:ln>
                            <a:noFill/>
                          </a:ln>
                          <a:solidFill>
                            <a:srgbClr val="000000"/>
                          </a:solidFill>
                          <a:effectLst/>
                          <a:uLnTx/>
                          <a:uFillTx/>
                          <a:latin typeface="+mj-lt"/>
                        </a:rPr>
                        <a:t>1.6 ×10</a:t>
                      </a:r>
                      <a:r>
                        <a:rPr kumimoji="0" lang="de-DE" altLang="en-US" sz="1600" b="0" i="0" u="none" strike="noStrike" kern="1200" cap="none" spc="0" normalizeH="0" baseline="30000" noProof="0" dirty="0">
                          <a:ln>
                            <a:noFill/>
                          </a:ln>
                          <a:solidFill>
                            <a:srgbClr val="000000"/>
                          </a:solidFill>
                          <a:effectLst/>
                          <a:uLnTx/>
                          <a:uFillTx/>
                          <a:latin typeface="+mj-lt"/>
                        </a:rPr>
                        <a:t>16</a:t>
                      </a:r>
                      <a:r>
                        <a:rPr kumimoji="0" lang="de-DE" altLang="en-US" sz="1600" b="0" i="0" u="none" strike="noStrike" kern="1200" cap="none" spc="0" normalizeH="0" baseline="0" noProof="0" dirty="0">
                          <a:ln>
                            <a:noFill/>
                          </a:ln>
                          <a:solidFill>
                            <a:srgbClr val="000000"/>
                          </a:solidFill>
                          <a:effectLst/>
                          <a:uLnTx/>
                          <a:uFillTx/>
                          <a:latin typeface="+mj-lt"/>
                        </a:rPr>
                        <a:t> </a:t>
                      </a:r>
                      <a:endParaRPr lang="en-GB" sz="1600" b="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b="1" dirty="0">
                          <a:solidFill>
                            <a:srgbClr val="002060"/>
                          </a:solidFill>
                        </a:rPr>
                        <a:t>1.5</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40036">
                <a:tc>
                  <a:txBody>
                    <a:bodyPr/>
                    <a:lstStyle/>
                    <a:p>
                      <a:r>
                        <a:rPr lang="en-GB" sz="1800" dirty="0">
                          <a:solidFill>
                            <a:schemeClr val="tx1"/>
                          </a:solidFill>
                        </a:rPr>
                        <a:t>JET</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200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8000</a:t>
                      </a:r>
                    </a:p>
                    <a:p>
                      <a:pPr algn="ctr"/>
                      <a:r>
                        <a:rPr lang="en-GB" sz="1800" dirty="0">
                          <a:solidFill>
                            <a:schemeClr val="tx1"/>
                          </a:solidFill>
                        </a:rPr>
                        <a:t>(turbo)</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latin typeface="+mj-lt"/>
                        </a:rPr>
                        <a:t>25</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0" lang="de-DE" altLang="en-US" sz="1800" b="0" i="0" u="none" strike="noStrike" kern="1200" cap="none" spc="0" normalizeH="0" baseline="0" noProof="0" dirty="0">
                          <a:ln>
                            <a:noFill/>
                          </a:ln>
                          <a:solidFill>
                            <a:srgbClr val="000000"/>
                          </a:solidFill>
                          <a:effectLst/>
                          <a:uLnTx/>
                          <a:uFillTx/>
                          <a:latin typeface="+mj-lt"/>
                        </a:rPr>
                        <a:t>3 10</a:t>
                      </a:r>
                      <a:r>
                        <a:rPr kumimoji="0" lang="de-DE" altLang="en-US" sz="1800" b="0" i="0" u="none" strike="noStrike" kern="1200" cap="none" spc="0" normalizeH="0" baseline="30000" noProof="0" dirty="0">
                          <a:ln>
                            <a:noFill/>
                          </a:ln>
                          <a:solidFill>
                            <a:srgbClr val="000000"/>
                          </a:solidFill>
                          <a:effectLst/>
                          <a:uLnTx/>
                          <a:uFillTx/>
                          <a:latin typeface="+mj-lt"/>
                        </a:rPr>
                        <a:t>-7</a:t>
                      </a:r>
                      <a:r>
                        <a:rPr kumimoji="0" lang="de-DE" altLang="en-US" sz="1800" b="0" i="0" u="none" strike="noStrike" kern="1200" cap="none" spc="0" normalizeH="0" baseline="0" noProof="0" dirty="0">
                          <a:ln>
                            <a:noFill/>
                          </a:ln>
                          <a:solidFill>
                            <a:srgbClr val="000000"/>
                          </a:solidFill>
                          <a:effectLst/>
                          <a:uLnTx/>
                          <a:uFillTx/>
                          <a:latin typeface="+mj-lt"/>
                        </a:rPr>
                        <a:t> </a:t>
                      </a:r>
                      <a:endParaRPr lang="en-GB" sz="180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200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de-DE" altLang="en-US" sz="1600" b="0" dirty="0">
                          <a:latin typeface="+mj-lt"/>
                        </a:rPr>
                        <a:t>1.17× 10</a:t>
                      </a:r>
                      <a:r>
                        <a:rPr lang="de-DE" altLang="en-US" sz="1600" b="0" baseline="30000" dirty="0">
                          <a:latin typeface="+mj-lt"/>
                        </a:rPr>
                        <a:t>17</a:t>
                      </a:r>
                      <a:r>
                        <a:rPr lang="de-DE" altLang="en-US" sz="1600" b="0" dirty="0">
                          <a:latin typeface="+mj-lt"/>
                        </a:rPr>
                        <a:t> </a:t>
                      </a:r>
                      <a:endParaRPr lang="en-GB" sz="1600" b="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de-DE" sz="1800" b="1" dirty="0">
                          <a:solidFill>
                            <a:srgbClr val="002060"/>
                          </a:solidFill>
                        </a:rPr>
                        <a:t>20</a:t>
                      </a:r>
                      <a:endParaRPr lang="en-GB" sz="1800" b="1" dirty="0">
                        <a:solidFill>
                          <a:srgbClr val="002060"/>
                        </a:solidFill>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531394">
                <a:tc>
                  <a:txBody>
                    <a:bodyPr/>
                    <a:lstStyle/>
                    <a:p>
                      <a:r>
                        <a:rPr lang="en-GB" sz="1800" dirty="0">
                          <a:solidFill>
                            <a:schemeClr val="tx1"/>
                          </a:solidFill>
                        </a:rPr>
                        <a:t>ITER</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1400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75000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latin typeface="+mj-lt"/>
                        </a:rPr>
                        <a:t>18</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0" lang="de-DE" altLang="en-US" sz="1800" b="0" i="0" u="none" strike="noStrike" kern="1200" cap="none" spc="0" normalizeH="0" baseline="0" noProof="0" dirty="0">
                          <a:ln>
                            <a:noFill/>
                          </a:ln>
                          <a:solidFill>
                            <a:srgbClr val="000000"/>
                          </a:solidFill>
                          <a:effectLst/>
                          <a:uLnTx/>
                          <a:uFillTx/>
                          <a:latin typeface="+mj-lt"/>
                        </a:rPr>
                        <a:t> 1.3 10</a:t>
                      </a:r>
                      <a:r>
                        <a:rPr kumimoji="0" lang="de-DE" altLang="en-US" sz="1800" b="0" i="0" u="none" strike="noStrike" kern="1200" cap="none" spc="0" normalizeH="0" baseline="30000" noProof="0" dirty="0">
                          <a:ln>
                            <a:noFill/>
                          </a:ln>
                          <a:solidFill>
                            <a:srgbClr val="000000"/>
                          </a:solidFill>
                          <a:effectLst/>
                          <a:uLnTx/>
                          <a:uFillTx/>
                          <a:latin typeface="+mj-lt"/>
                        </a:rPr>
                        <a:t>-7</a:t>
                      </a:r>
                      <a:r>
                        <a:rPr kumimoji="0" lang="de-DE" altLang="en-US" sz="1800" b="0" i="0" u="none" strike="noStrike" kern="1200" cap="none" spc="0" normalizeH="0" baseline="0" noProof="0" dirty="0">
                          <a:ln>
                            <a:noFill/>
                          </a:ln>
                          <a:solidFill>
                            <a:srgbClr val="000000"/>
                          </a:solidFill>
                          <a:effectLst/>
                          <a:uLnTx/>
                          <a:uFillTx/>
                          <a:latin typeface="+mj-lt"/>
                        </a:rPr>
                        <a:t> </a:t>
                      </a:r>
                      <a:endParaRPr lang="en-GB" sz="180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dirty="0">
                          <a:solidFill>
                            <a:schemeClr val="tx1"/>
                          </a:solidFill>
                        </a:rPr>
                        <a:t>1000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0" lang="de-DE" altLang="en-US" sz="1600" b="0" i="0" u="none" strike="noStrike" kern="1200" cap="none" spc="0" normalizeH="0" baseline="0" noProof="0" dirty="0">
                          <a:ln>
                            <a:noFill/>
                          </a:ln>
                          <a:solidFill>
                            <a:srgbClr val="000000"/>
                          </a:solidFill>
                          <a:effectLst/>
                          <a:uLnTx/>
                          <a:uFillTx/>
                          <a:latin typeface="+mj-lt"/>
                        </a:rPr>
                        <a:t>5 x10</a:t>
                      </a:r>
                      <a:r>
                        <a:rPr kumimoji="0" lang="de-DE" altLang="en-US" sz="1600" b="0" i="0" u="none" strike="noStrike" kern="1200" cap="none" spc="0" normalizeH="0" baseline="30000" noProof="0" dirty="0">
                          <a:ln>
                            <a:noFill/>
                          </a:ln>
                          <a:solidFill>
                            <a:srgbClr val="000000"/>
                          </a:solidFill>
                          <a:effectLst/>
                          <a:uLnTx/>
                          <a:uFillTx/>
                          <a:latin typeface="+mj-lt"/>
                        </a:rPr>
                        <a:t>17</a:t>
                      </a:r>
                      <a:endParaRPr lang="en-GB" sz="1600" b="0" dirty="0">
                        <a:solidFill>
                          <a:schemeClr val="tx1"/>
                        </a:solidFill>
                        <a:latin typeface="+mj-lt"/>
                      </a:endParaRP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800" b="1" dirty="0">
                          <a:solidFill>
                            <a:srgbClr val="002060"/>
                          </a:solidFill>
                        </a:rPr>
                        <a:t>130</a:t>
                      </a:r>
                    </a:p>
                  </a:txBody>
                  <a:tcPr marL="91432" marR="91432" marT="45698" marB="4569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7" name="Textfeld 5"/>
          <p:cNvSpPr txBox="1">
            <a:spLocks noChangeArrowheads="1"/>
          </p:cNvSpPr>
          <p:nvPr/>
        </p:nvSpPr>
        <p:spPr bwMode="auto">
          <a:xfrm>
            <a:off x="267867" y="5042298"/>
            <a:ext cx="8539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GB" altLang="de-DE" sz="2400" dirty="0"/>
              <a:t>Strong dependence of the lower detection limit on the volume</a:t>
            </a:r>
          </a:p>
        </p:txBody>
      </p:sp>
      <p:sp>
        <p:nvSpPr>
          <p:cNvPr id="8" name="Rechteck 4"/>
          <p:cNvSpPr>
            <a:spLocks noChangeArrowheads="1"/>
          </p:cNvSpPr>
          <p:nvPr/>
        </p:nvSpPr>
        <p:spPr bwMode="auto">
          <a:xfrm>
            <a:off x="2401973" y="6027011"/>
            <a:ext cx="4270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fr-FR" altLang="en-US" sz="1400" dirty="0" err="1"/>
              <a:t>Ref</a:t>
            </a:r>
            <a:r>
              <a:rPr lang="fr-FR" altLang="en-US" sz="1400" dirty="0"/>
              <a:t>: A Huber </a:t>
            </a:r>
            <a:r>
              <a:rPr lang="fr-FR" altLang="en-US" sz="1400" i="1" dirty="0"/>
              <a:t>et al </a:t>
            </a:r>
            <a:r>
              <a:rPr lang="fr-FR" altLang="en-US" sz="1400" dirty="0"/>
              <a:t>2001 </a:t>
            </a:r>
            <a:r>
              <a:rPr lang="fr-FR" altLang="en-US" sz="1400" i="1" dirty="0"/>
              <a:t>Phys. </a:t>
            </a:r>
            <a:r>
              <a:rPr lang="fr-FR" altLang="en-US" sz="1400" i="1" dirty="0" err="1"/>
              <a:t>Scr</a:t>
            </a:r>
            <a:r>
              <a:rPr lang="fr-FR" altLang="en-US" sz="1400" i="1" dirty="0"/>
              <a:t>. </a:t>
            </a:r>
            <a:r>
              <a:rPr lang="fr-FR" altLang="en-US" sz="1400" b="1" dirty="0"/>
              <a:t>2001 </a:t>
            </a:r>
            <a:r>
              <a:rPr lang="fr-FR" altLang="en-US" sz="1400" dirty="0"/>
              <a:t>102</a:t>
            </a:r>
            <a:endParaRPr lang="en-GB" altLang="en-US" sz="1400" dirty="0"/>
          </a:p>
        </p:txBody>
      </p:sp>
    </p:spTree>
    <p:extLst>
      <p:ext uri="{BB962C8B-B14F-4D97-AF65-F5344CB8AC3E}">
        <p14:creationId xmlns:p14="http://schemas.microsoft.com/office/powerpoint/2010/main" val="230258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BA474-8AEA-44D5-EE41-75731520246A}"/>
              </a:ext>
            </a:extLst>
          </p:cNvPr>
          <p:cNvSpPr>
            <a:spLocks noGrp="1"/>
          </p:cNvSpPr>
          <p:nvPr>
            <p:ph type="title"/>
          </p:nvPr>
        </p:nvSpPr>
        <p:spPr/>
        <p:txBody>
          <a:bodyPr/>
          <a:lstStyle/>
          <a:p>
            <a:r>
              <a:rPr lang="de-DE" dirty="0"/>
              <a:t>RGA 3 </a:t>
            </a:r>
            <a:r>
              <a:rPr lang="de-DE" dirty="0" err="1"/>
              <a:t>raw</a:t>
            </a:r>
            <a:r>
              <a:rPr lang="de-DE" dirty="0"/>
              <a:t> </a:t>
            </a:r>
            <a:r>
              <a:rPr lang="de-DE" dirty="0" err="1"/>
              <a:t>data</a:t>
            </a:r>
            <a:endParaRPr lang="en-GB" dirty="0"/>
          </a:p>
        </p:txBody>
      </p:sp>
      <p:sp>
        <p:nvSpPr>
          <p:cNvPr id="3" name="Foliennummernplatzhalter 2">
            <a:extLst>
              <a:ext uri="{FF2B5EF4-FFF2-40B4-BE49-F238E27FC236}">
                <a16:creationId xmlns:a16="http://schemas.microsoft.com/office/drawing/2014/main" id="{7275508E-1D1C-95A5-7360-1D0B42997A3C}"/>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r>
              <a:rPr lang="en-GB">
                <a:solidFill>
                  <a:prstClr val="white"/>
                </a:solidFill>
              </a:rPr>
              <a:t>/22</a:t>
            </a:r>
            <a:endParaRPr lang="en-GB" dirty="0">
              <a:solidFill>
                <a:prstClr val="white"/>
              </a:solidFill>
            </a:endParaRPr>
          </a:p>
        </p:txBody>
      </p:sp>
      <p:pic>
        <p:nvPicPr>
          <p:cNvPr id="5" name="Grafik 4">
            <a:extLst>
              <a:ext uri="{FF2B5EF4-FFF2-40B4-BE49-F238E27FC236}">
                <a16:creationId xmlns:a16="http://schemas.microsoft.com/office/drawing/2014/main" id="{51DB73DE-8B52-67C0-C317-94038B78B55B}"/>
              </a:ext>
            </a:extLst>
          </p:cNvPr>
          <p:cNvPicPr>
            <a:picLocks noChangeAspect="1"/>
          </p:cNvPicPr>
          <p:nvPr/>
        </p:nvPicPr>
        <p:blipFill>
          <a:blip r:embed="rId2"/>
          <a:srcRect t="7312" b="62582"/>
          <a:stretch/>
        </p:blipFill>
        <p:spPr>
          <a:xfrm>
            <a:off x="225831" y="731519"/>
            <a:ext cx="10877550" cy="3097004"/>
          </a:xfrm>
          <a:prstGeom prst="rect">
            <a:avLst/>
          </a:prstGeom>
        </p:spPr>
      </p:pic>
      <p:pic>
        <p:nvPicPr>
          <p:cNvPr id="7" name="Grafik 6">
            <a:extLst>
              <a:ext uri="{FF2B5EF4-FFF2-40B4-BE49-F238E27FC236}">
                <a16:creationId xmlns:a16="http://schemas.microsoft.com/office/drawing/2014/main" id="{8C2577D4-1E42-45FF-6539-B7C6CA16B757}"/>
              </a:ext>
            </a:extLst>
          </p:cNvPr>
          <p:cNvPicPr>
            <a:picLocks noChangeAspect="1"/>
          </p:cNvPicPr>
          <p:nvPr/>
        </p:nvPicPr>
        <p:blipFill>
          <a:blip r:embed="rId3"/>
          <a:srcRect t="78554"/>
          <a:stretch/>
        </p:blipFill>
        <p:spPr>
          <a:xfrm>
            <a:off x="225831" y="4049485"/>
            <a:ext cx="10877550" cy="2206170"/>
          </a:xfrm>
          <a:prstGeom prst="rect">
            <a:avLst/>
          </a:prstGeom>
        </p:spPr>
      </p:pic>
    </p:spTree>
    <p:extLst>
      <p:ext uri="{BB962C8B-B14F-4D97-AF65-F5344CB8AC3E}">
        <p14:creationId xmlns:p14="http://schemas.microsoft.com/office/powerpoint/2010/main" val="452198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Motivation</a:t>
            </a:r>
          </a:p>
        </p:txBody>
      </p:sp>
      <p:sp>
        <p:nvSpPr>
          <p:cNvPr id="34"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4</a:t>
            </a:fld>
            <a:endParaRPr lang="en-GB" dirty="0">
              <a:solidFill>
                <a:prstClr val="white"/>
              </a:solidFill>
            </a:endParaRPr>
          </a:p>
        </p:txBody>
      </p:sp>
      <p:sp>
        <p:nvSpPr>
          <p:cNvPr id="9" name="Textfeld 8">
            <a:extLst>
              <a:ext uri="{FF2B5EF4-FFF2-40B4-BE49-F238E27FC236}">
                <a16:creationId xmlns:a16="http://schemas.microsoft.com/office/drawing/2014/main" id="{2D562AAB-9E3E-445B-B5E7-4861BE8FECC4}"/>
              </a:ext>
            </a:extLst>
          </p:cNvPr>
          <p:cNvSpPr txBox="1"/>
          <p:nvPr/>
        </p:nvSpPr>
        <p:spPr>
          <a:xfrm>
            <a:off x="390422" y="5856178"/>
            <a:ext cx="4340580" cy="690254"/>
          </a:xfrm>
          <a:prstGeom prst="rect">
            <a:avLst/>
          </a:prstGeom>
          <a:noFill/>
        </p:spPr>
        <p:txBody>
          <a:bodyPr wrap="square" rtlCol="0">
            <a:spAutoFit/>
          </a:bodyPr>
          <a:lstStyle/>
          <a:p>
            <a:pPr algn="l">
              <a:lnSpc>
                <a:spcPct val="95000"/>
              </a:lnSpc>
            </a:pPr>
            <a:endParaRPr lang="en-GB" sz="1317" b="1" dirty="0"/>
          </a:p>
          <a:p>
            <a:r>
              <a:rPr lang="en-GB" sz="1317" b="1" dirty="0"/>
              <a:t>Ref: S. </a:t>
            </a:r>
            <a:r>
              <a:rPr lang="en-GB" sz="1317" b="1" dirty="0" err="1"/>
              <a:t>Brezinsek</a:t>
            </a:r>
            <a:r>
              <a:rPr lang="en-GB" sz="1317" b="1" dirty="0"/>
              <a:t> et al., </a:t>
            </a:r>
            <a:r>
              <a:rPr lang="it-IT" sz="1317" b="1" dirty="0" err="1"/>
              <a:t>Nucl</a:t>
            </a:r>
            <a:r>
              <a:rPr lang="it-IT" sz="1317" b="1" dirty="0"/>
              <a:t>. Fusion 55 (2015) 063021</a:t>
            </a:r>
            <a:r>
              <a:rPr lang="en-GB" sz="1317" b="1" dirty="0"/>
              <a:t>, </a:t>
            </a:r>
            <a:r>
              <a:rPr lang="en-GB" sz="1317" b="1" u="sng" dirty="0">
                <a:solidFill>
                  <a:srgbClr val="0000FF"/>
                </a:solidFill>
              </a:rPr>
              <a:t>doi:10.1088/0029-5515/55/6/063021</a:t>
            </a:r>
          </a:p>
        </p:txBody>
      </p:sp>
      <p:grpSp>
        <p:nvGrpSpPr>
          <p:cNvPr id="26" name="Gruppieren 25">
            <a:extLst>
              <a:ext uri="{FF2B5EF4-FFF2-40B4-BE49-F238E27FC236}">
                <a16:creationId xmlns:a16="http://schemas.microsoft.com/office/drawing/2014/main" id="{3B70DBD9-0BE8-44C7-AB56-CDBAED61AB7F}"/>
              </a:ext>
            </a:extLst>
          </p:cNvPr>
          <p:cNvGrpSpPr/>
          <p:nvPr/>
        </p:nvGrpSpPr>
        <p:grpSpPr>
          <a:xfrm>
            <a:off x="-88224" y="2042560"/>
            <a:ext cx="3179913" cy="4103903"/>
            <a:chOff x="229982" y="1806855"/>
            <a:chExt cx="3597207" cy="4642451"/>
          </a:xfrm>
        </p:grpSpPr>
        <p:pic>
          <p:nvPicPr>
            <p:cNvPr id="10" name="Grafik 9">
              <a:extLst>
                <a:ext uri="{FF2B5EF4-FFF2-40B4-BE49-F238E27FC236}">
                  <a16:creationId xmlns:a16="http://schemas.microsoft.com/office/drawing/2014/main" id="{F13CEC53-9873-4FF6-A283-BBBED880927E}"/>
                </a:ext>
              </a:extLst>
            </p:cNvPr>
            <p:cNvPicPr>
              <a:picLocks noChangeAspect="1"/>
            </p:cNvPicPr>
            <p:nvPr/>
          </p:nvPicPr>
          <p:blipFill>
            <a:blip r:embed="rId2"/>
            <a:stretch>
              <a:fillRect/>
            </a:stretch>
          </p:blipFill>
          <p:spPr>
            <a:xfrm>
              <a:off x="381087" y="1806855"/>
              <a:ext cx="3446102" cy="4616309"/>
            </a:xfrm>
            <a:prstGeom prst="rect">
              <a:avLst/>
            </a:prstGeom>
          </p:spPr>
        </p:pic>
        <p:sp>
          <p:nvSpPr>
            <p:cNvPr id="11" name="Rechteck 10">
              <a:extLst>
                <a:ext uri="{FF2B5EF4-FFF2-40B4-BE49-F238E27FC236}">
                  <a16:creationId xmlns:a16="http://schemas.microsoft.com/office/drawing/2014/main" id="{8E15C071-6178-428B-B3B7-96642716547E}"/>
                </a:ext>
              </a:extLst>
            </p:cNvPr>
            <p:cNvSpPr/>
            <p:nvPr/>
          </p:nvSpPr>
          <p:spPr>
            <a:xfrm>
              <a:off x="229982" y="5949156"/>
              <a:ext cx="465418" cy="50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grpSp>
      <p:sp>
        <p:nvSpPr>
          <p:cNvPr id="25" name="Inhaltsplatzhalter 2">
            <a:extLst>
              <a:ext uri="{FF2B5EF4-FFF2-40B4-BE49-F238E27FC236}">
                <a16:creationId xmlns:a16="http://schemas.microsoft.com/office/drawing/2014/main" id="{DF393F64-EA8F-4471-A2FA-5B5FC11937CF}"/>
              </a:ext>
            </a:extLst>
          </p:cNvPr>
          <p:cNvSpPr txBox="1">
            <a:spLocks/>
          </p:cNvSpPr>
          <p:nvPr/>
        </p:nvSpPr>
        <p:spPr>
          <a:xfrm>
            <a:off x="11250" y="670446"/>
            <a:ext cx="12531208" cy="1787427"/>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t>Problem: Hydrogen isotope retention at the wall</a:t>
            </a:r>
          </a:p>
          <a:p>
            <a:pPr>
              <a:spcBef>
                <a:spcPts val="0"/>
              </a:spcBef>
            </a:pPr>
            <a:r>
              <a:rPr lang="en-GB" sz="1881" dirty="0"/>
              <a:t>Risk of high tritium release in case of large leak (e.g. ITER limit &lt; 1kg T in the vacuum chamber)</a:t>
            </a:r>
          </a:p>
          <a:p>
            <a:pPr>
              <a:spcBef>
                <a:spcPts val="0"/>
              </a:spcBef>
            </a:pPr>
            <a:r>
              <a:rPr lang="en-GB" sz="1881" dirty="0"/>
              <a:t>Tritium losses in the fuel cycle</a:t>
            </a:r>
          </a:p>
          <a:p>
            <a:pPr>
              <a:spcBef>
                <a:spcPts val="0"/>
              </a:spcBef>
            </a:pPr>
            <a:r>
              <a:rPr lang="en-GB" sz="1881" dirty="0"/>
              <a:t>Wall material issues </a:t>
            </a:r>
          </a:p>
          <a:p>
            <a:pPr>
              <a:spcBef>
                <a:spcPts val="0"/>
              </a:spcBef>
            </a:pPr>
            <a:r>
              <a:rPr lang="en-GB" sz="1881" dirty="0"/>
              <a:t>…</a:t>
            </a:r>
          </a:p>
        </p:txBody>
      </p:sp>
      <p:grpSp>
        <p:nvGrpSpPr>
          <p:cNvPr id="20" name="Gruppieren 19">
            <a:extLst>
              <a:ext uri="{FF2B5EF4-FFF2-40B4-BE49-F238E27FC236}">
                <a16:creationId xmlns:a16="http://schemas.microsoft.com/office/drawing/2014/main" id="{CB1AE1E3-391E-432A-A1BF-DE1E1658C8ED}"/>
              </a:ext>
            </a:extLst>
          </p:cNvPr>
          <p:cNvGrpSpPr/>
          <p:nvPr/>
        </p:nvGrpSpPr>
        <p:grpSpPr>
          <a:xfrm>
            <a:off x="4561280" y="1768814"/>
            <a:ext cx="8069511" cy="4790128"/>
            <a:chOff x="4848735" y="1880088"/>
            <a:chExt cx="8578058" cy="5092006"/>
          </a:xfrm>
        </p:grpSpPr>
        <p:sp>
          <p:nvSpPr>
            <p:cNvPr id="5" name="Textfeld 4">
              <a:extLst>
                <a:ext uri="{FF2B5EF4-FFF2-40B4-BE49-F238E27FC236}">
                  <a16:creationId xmlns:a16="http://schemas.microsoft.com/office/drawing/2014/main" id="{7CE6633B-572F-40DF-8E14-96E8C662D733}"/>
                </a:ext>
              </a:extLst>
            </p:cNvPr>
            <p:cNvSpPr txBox="1"/>
            <p:nvPr/>
          </p:nvSpPr>
          <p:spPr>
            <a:xfrm>
              <a:off x="5504515" y="6453798"/>
              <a:ext cx="7922278" cy="518296"/>
            </a:xfrm>
            <a:prstGeom prst="rect">
              <a:avLst/>
            </a:prstGeom>
            <a:noFill/>
          </p:spPr>
          <p:txBody>
            <a:bodyPr wrap="square" rtlCol="0">
              <a:spAutoFit/>
            </a:bodyPr>
            <a:lstStyle/>
            <a:p>
              <a:pPr algn="l">
                <a:lnSpc>
                  <a:spcPct val="95000"/>
                </a:lnSpc>
              </a:pPr>
              <a:endParaRPr lang="en-GB" sz="1317" b="1" dirty="0"/>
            </a:p>
            <a:p>
              <a:r>
                <a:rPr lang="en-GB" sz="1317" b="1" dirty="0"/>
                <a:t>Ref: K. </a:t>
              </a:r>
              <a:r>
                <a:rPr lang="en-GB" sz="1317" b="1" dirty="0" err="1"/>
                <a:t>Heinola</a:t>
              </a:r>
              <a:r>
                <a:rPr lang="en-GB" sz="1317" b="1" dirty="0"/>
                <a:t> et al., J. </a:t>
              </a:r>
              <a:r>
                <a:rPr lang="en-GB" sz="1317" b="1" dirty="0" err="1"/>
                <a:t>Nucl</a:t>
              </a:r>
              <a:r>
                <a:rPr lang="en-GB" sz="1317" b="1" dirty="0"/>
                <a:t>. Mater. 463 (2015) 961-965, </a:t>
              </a:r>
              <a:r>
                <a:rPr lang="en-GB" sz="1317" b="1" u="sng" dirty="0">
                  <a:solidFill>
                    <a:srgbClr val="0000FF"/>
                  </a:solidFill>
                </a:rPr>
                <a:t>doi:10.1016/j.jnucmat.2014.12.098</a:t>
              </a:r>
            </a:p>
          </p:txBody>
        </p:sp>
        <p:grpSp>
          <p:nvGrpSpPr>
            <p:cNvPr id="27" name="Gruppieren 26">
              <a:extLst>
                <a:ext uri="{FF2B5EF4-FFF2-40B4-BE49-F238E27FC236}">
                  <a16:creationId xmlns:a16="http://schemas.microsoft.com/office/drawing/2014/main" id="{3CA9D9AD-DE49-4BBC-9B30-A9EF43708684}"/>
                </a:ext>
              </a:extLst>
            </p:cNvPr>
            <p:cNvGrpSpPr/>
            <p:nvPr/>
          </p:nvGrpSpPr>
          <p:grpSpPr>
            <a:xfrm>
              <a:off x="4848735" y="1880088"/>
              <a:ext cx="7752120" cy="4861156"/>
              <a:chOff x="4848735" y="1880088"/>
              <a:chExt cx="7752120" cy="4861156"/>
            </a:xfrm>
          </p:grpSpPr>
          <p:grpSp>
            <p:nvGrpSpPr>
              <p:cNvPr id="6" name="Gruppieren 5">
                <a:extLst>
                  <a:ext uri="{FF2B5EF4-FFF2-40B4-BE49-F238E27FC236}">
                    <a16:creationId xmlns:a16="http://schemas.microsoft.com/office/drawing/2014/main" id="{053277DE-BB67-47C2-9FC2-193CFE98B7BA}"/>
                  </a:ext>
                </a:extLst>
              </p:cNvPr>
              <p:cNvGrpSpPr/>
              <p:nvPr/>
            </p:nvGrpSpPr>
            <p:grpSpPr>
              <a:xfrm>
                <a:off x="4848735" y="1880088"/>
                <a:ext cx="7752120" cy="4861156"/>
                <a:chOff x="4498850" y="905489"/>
                <a:chExt cx="7752120" cy="4861156"/>
              </a:xfrm>
            </p:grpSpPr>
            <p:pic>
              <p:nvPicPr>
                <p:cNvPr id="7" name="Grafik 6">
                  <a:extLst>
                    <a:ext uri="{FF2B5EF4-FFF2-40B4-BE49-F238E27FC236}">
                      <a16:creationId xmlns:a16="http://schemas.microsoft.com/office/drawing/2014/main" id="{EB6E42B8-112A-4370-9CC1-344D785DBF32}"/>
                    </a:ext>
                  </a:extLst>
                </p:cNvPr>
                <p:cNvPicPr>
                  <a:picLocks noChangeAspect="1"/>
                </p:cNvPicPr>
                <p:nvPr/>
              </p:nvPicPr>
              <p:blipFill>
                <a:blip r:embed="rId3"/>
                <a:stretch>
                  <a:fillRect/>
                </a:stretch>
              </p:blipFill>
              <p:spPr>
                <a:xfrm>
                  <a:off x="4498850" y="905489"/>
                  <a:ext cx="7752120" cy="4861156"/>
                </a:xfrm>
                <a:prstGeom prst="rect">
                  <a:avLst/>
                </a:prstGeom>
              </p:spPr>
            </p:pic>
            <p:pic>
              <p:nvPicPr>
                <p:cNvPr id="8" name="Grafik 7">
                  <a:extLst>
                    <a:ext uri="{FF2B5EF4-FFF2-40B4-BE49-F238E27FC236}">
                      <a16:creationId xmlns:a16="http://schemas.microsoft.com/office/drawing/2014/main" id="{46A86A82-3F4C-4627-AE75-A4009F9B04E2}"/>
                    </a:ext>
                  </a:extLst>
                </p:cNvPr>
                <p:cNvPicPr>
                  <a:picLocks noChangeAspect="1"/>
                </p:cNvPicPr>
                <p:nvPr/>
              </p:nvPicPr>
              <p:blipFill>
                <a:blip r:embed="rId4"/>
                <a:stretch>
                  <a:fillRect/>
                </a:stretch>
              </p:blipFill>
              <p:spPr>
                <a:xfrm>
                  <a:off x="8176230" y="2148651"/>
                  <a:ext cx="3744416" cy="1900072"/>
                </a:xfrm>
                <a:prstGeom prst="rect">
                  <a:avLst/>
                </a:prstGeom>
              </p:spPr>
            </p:pic>
          </p:grpSp>
          <p:sp>
            <p:nvSpPr>
              <p:cNvPr id="13" name="Textfeld 12">
                <a:extLst>
                  <a:ext uri="{FF2B5EF4-FFF2-40B4-BE49-F238E27FC236}">
                    <a16:creationId xmlns:a16="http://schemas.microsoft.com/office/drawing/2014/main" id="{32CC9D6F-0988-4816-BE2B-63B5400D8233}"/>
                  </a:ext>
                </a:extLst>
              </p:cNvPr>
              <p:cNvSpPr txBox="1"/>
              <p:nvPr/>
            </p:nvSpPr>
            <p:spPr>
              <a:xfrm>
                <a:off x="8825786" y="3389033"/>
                <a:ext cx="864096" cy="390426"/>
              </a:xfrm>
              <a:prstGeom prst="rect">
                <a:avLst/>
              </a:prstGeom>
              <a:noFill/>
            </p:spPr>
            <p:txBody>
              <a:bodyPr wrap="square" rtlCol="0">
                <a:spAutoFit/>
              </a:bodyPr>
              <a:lstStyle/>
              <a:p>
                <a:pPr algn="l">
                  <a:lnSpc>
                    <a:spcPct val="95000"/>
                  </a:lnSpc>
                </a:pPr>
                <a:r>
                  <a:rPr lang="en-GB" sz="1881" b="1" dirty="0"/>
                  <a:t>tile 0</a:t>
                </a:r>
                <a:endParaRPr lang="en-GB" sz="1881" b="1" u="sng" dirty="0">
                  <a:solidFill>
                    <a:srgbClr val="0000FF"/>
                  </a:solidFill>
                </a:endParaRPr>
              </a:p>
            </p:txBody>
          </p:sp>
          <p:sp>
            <p:nvSpPr>
              <p:cNvPr id="14" name="Textfeld 13">
                <a:extLst>
                  <a:ext uri="{FF2B5EF4-FFF2-40B4-BE49-F238E27FC236}">
                    <a16:creationId xmlns:a16="http://schemas.microsoft.com/office/drawing/2014/main" id="{BEB18DFC-CE9F-4C8C-85A8-8014B1E502DB}"/>
                  </a:ext>
                </a:extLst>
              </p:cNvPr>
              <p:cNvSpPr txBox="1"/>
              <p:nvPr/>
            </p:nvSpPr>
            <p:spPr>
              <a:xfrm>
                <a:off x="9844348" y="3484834"/>
                <a:ext cx="864096" cy="390426"/>
              </a:xfrm>
              <a:prstGeom prst="rect">
                <a:avLst/>
              </a:prstGeom>
              <a:noFill/>
            </p:spPr>
            <p:txBody>
              <a:bodyPr wrap="square" rtlCol="0">
                <a:spAutoFit/>
              </a:bodyPr>
              <a:lstStyle/>
              <a:p>
                <a:pPr algn="l">
                  <a:lnSpc>
                    <a:spcPct val="95000"/>
                  </a:lnSpc>
                </a:pPr>
                <a:r>
                  <a:rPr lang="en-GB" sz="1881" b="1" dirty="0"/>
                  <a:t>tile 1</a:t>
                </a:r>
                <a:endParaRPr lang="en-GB" sz="1881" b="1" u="sng" dirty="0">
                  <a:solidFill>
                    <a:srgbClr val="0000FF"/>
                  </a:solidFill>
                </a:endParaRPr>
              </a:p>
            </p:txBody>
          </p:sp>
        </p:grpSp>
      </p:grpSp>
      <p:pic>
        <p:nvPicPr>
          <p:cNvPr id="28" name="Picture 2" descr="\\de-ews-fs01\efdawork\PI team\PICTURES AND GRAPHICS\LOGOS\JET-LOGO (by Dolp)\OtherJPG\JET.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84655" y="2720508"/>
            <a:ext cx="838585" cy="33265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6247EF67-FEB4-4B84-9B63-B471E0B8A588}"/>
              </a:ext>
            </a:extLst>
          </p:cNvPr>
          <p:cNvSpPr txBox="1"/>
          <p:nvPr/>
        </p:nvSpPr>
        <p:spPr>
          <a:xfrm>
            <a:off x="936232" y="3034697"/>
            <a:ext cx="1618841" cy="646331"/>
          </a:xfrm>
          <a:prstGeom prst="rect">
            <a:avLst/>
          </a:prstGeom>
          <a:noFill/>
        </p:spPr>
        <p:txBody>
          <a:bodyPr wrap="none" rtlCol="0">
            <a:spAutoFit/>
          </a:bodyPr>
          <a:lstStyle/>
          <a:p>
            <a:pPr algn="ctr"/>
            <a:br>
              <a:rPr lang="en-GB" sz="1200" b="1" dirty="0"/>
            </a:br>
            <a:r>
              <a:rPr lang="en-GB" sz="1200" b="1" dirty="0"/>
              <a:t>(Joint European Torus)</a:t>
            </a:r>
          </a:p>
          <a:p>
            <a:pPr algn="ctr"/>
            <a:endParaRPr lang="de-DE" sz="1200" b="1" dirty="0"/>
          </a:p>
        </p:txBody>
      </p:sp>
      <p:sp>
        <p:nvSpPr>
          <p:cNvPr id="39" name="Inhaltsplatzhalter 2">
            <a:extLst>
              <a:ext uri="{FF2B5EF4-FFF2-40B4-BE49-F238E27FC236}">
                <a16:creationId xmlns:a16="http://schemas.microsoft.com/office/drawing/2014/main" id="{583B4DE7-9EC7-4423-8D0F-6752301C5E44}"/>
              </a:ext>
            </a:extLst>
          </p:cNvPr>
          <p:cNvSpPr txBox="1">
            <a:spLocks/>
          </p:cNvSpPr>
          <p:nvPr/>
        </p:nvSpPr>
        <p:spPr>
          <a:xfrm>
            <a:off x="2749347" y="5446206"/>
            <a:ext cx="2320364" cy="1482695"/>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solidFill>
                  <a:srgbClr val="FF0000"/>
                </a:solidFill>
              </a:rPr>
              <a:t>75% of retention</a:t>
            </a:r>
            <a:br>
              <a:rPr lang="en-GB" sz="1881" dirty="0">
                <a:solidFill>
                  <a:srgbClr val="FF0000"/>
                </a:solidFill>
              </a:rPr>
            </a:br>
            <a:r>
              <a:rPr lang="en-GB" sz="1881" dirty="0">
                <a:solidFill>
                  <a:srgbClr val="FF0000"/>
                </a:solidFill>
              </a:rPr>
              <a:t>in divertor </a:t>
            </a:r>
          </a:p>
        </p:txBody>
      </p:sp>
    </p:spTree>
    <p:extLst>
      <p:ext uri="{BB962C8B-B14F-4D97-AF65-F5344CB8AC3E}">
        <p14:creationId xmlns:p14="http://schemas.microsoft.com/office/powerpoint/2010/main" val="40023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E76EB-1D53-49A8-9F31-AA870CB573F0}"/>
              </a:ext>
            </a:extLst>
          </p:cNvPr>
          <p:cNvSpPr>
            <a:spLocks noGrp="1"/>
          </p:cNvSpPr>
          <p:nvPr>
            <p:ph type="title"/>
          </p:nvPr>
        </p:nvSpPr>
        <p:spPr/>
        <p:txBody>
          <a:bodyPr/>
          <a:lstStyle/>
          <a:p>
            <a:r>
              <a:rPr lang="en-GB" dirty="0"/>
              <a:t>JET retention</a:t>
            </a:r>
          </a:p>
        </p:txBody>
      </p:sp>
      <p:sp>
        <p:nvSpPr>
          <p:cNvPr id="5" name="Inhaltsplatzhalter 2">
            <a:extLst>
              <a:ext uri="{FF2B5EF4-FFF2-40B4-BE49-F238E27FC236}">
                <a16:creationId xmlns:a16="http://schemas.microsoft.com/office/drawing/2014/main" id="{6567D9D1-15F5-4D49-BDA4-AA378114E508}"/>
              </a:ext>
            </a:extLst>
          </p:cNvPr>
          <p:cNvSpPr>
            <a:spLocks noGrp="1"/>
          </p:cNvSpPr>
          <p:nvPr>
            <p:ph idx="4294967295"/>
          </p:nvPr>
        </p:nvSpPr>
        <p:spPr>
          <a:xfrm>
            <a:off x="60857" y="666031"/>
            <a:ext cx="12328502" cy="6493538"/>
          </a:xfrm>
        </p:spPr>
        <p:txBody>
          <a:bodyPr>
            <a:normAutofit/>
          </a:bodyPr>
          <a:lstStyle/>
          <a:p>
            <a:pPr marL="0" indent="0">
              <a:buNone/>
            </a:pPr>
            <a:r>
              <a:rPr lang="en-GB" sz="1881" b="1" dirty="0"/>
              <a:t> JET </a:t>
            </a:r>
            <a:endParaRPr lang="en-GB" sz="1881" dirty="0"/>
          </a:p>
        </p:txBody>
      </p:sp>
      <p:sp>
        <p:nvSpPr>
          <p:cNvPr id="126"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5</a:t>
            </a:fld>
            <a:endParaRPr lang="en-GB" dirty="0">
              <a:solidFill>
                <a:prstClr val="white"/>
              </a:solidFill>
            </a:endParaRPr>
          </a:p>
        </p:txBody>
      </p:sp>
      <p:grpSp>
        <p:nvGrpSpPr>
          <p:cNvPr id="3" name="Gruppieren 2">
            <a:extLst>
              <a:ext uri="{FF2B5EF4-FFF2-40B4-BE49-F238E27FC236}">
                <a16:creationId xmlns:a16="http://schemas.microsoft.com/office/drawing/2014/main" id="{086B998D-4516-4C4A-AC8A-A92DE8964930}"/>
              </a:ext>
            </a:extLst>
          </p:cNvPr>
          <p:cNvGrpSpPr/>
          <p:nvPr/>
        </p:nvGrpSpPr>
        <p:grpSpPr>
          <a:xfrm>
            <a:off x="482723" y="1194630"/>
            <a:ext cx="5641851" cy="4397871"/>
            <a:chOff x="482723" y="1194630"/>
            <a:chExt cx="5641851" cy="4397871"/>
          </a:xfrm>
        </p:grpSpPr>
        <p:pic>
          <p:nvPicPr>
            <p:cNvPr id="24" name="Picture 8">
              <a:extLst>
                <a:ext uri="{FF2B5EF4-FFF2-40B4-BE49-F238E27FC236}">
                  <a16:creationId xmlns:a16="http://schemas.microsoft.com/office/drawing/2014/main" id="{5E68EDBD-F7EB-4D38-1920-1F6427DD97E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2723" y="1194630"/>
              <a:ext cx="5641851" cy="4212693"/>
            </a:xfrm>
            <a:prstGeom prst="rect">
              <a:avLst/>
            </a:prstGeom>
          </p:spPr>
        </p:pic>
        <p:sp>
          <p:nvSpPr>
            <p:cNvPr id="26" name="TextBox 3">
              <a:extLst>
                <a:ext uri="{FF2B5EF4-FFF2-40B4-BE49-F238E27FC236}">
                  <a16:creationId xmlns:a16="http://schemas.microsoft.com/office/drawing/2014/main" id="{DFDDF6AA-42FE-262E-D8DE-787D25E36E0C}"/>
                </a:ext>
              </a:extLst>
            </p:cNvPr>
            <p:cNvSpPr txBox="1"/>
            <p:nvPr/>
          </p:nvSpPr>
          <p:spPr>
            <a:xfrm>
              <a:off x="509376" y="5315502"/>
              <a:ext cx="3555202" cy="276999"/>
            </a:xfrm>
            <a:prstGeom prst="rect">
              <a:avLst/>
            </a:prstGeom>
            <a:noFill/>
          </p:spPr>
          <p:txBody>
            <a:bodyPr wrap="square" rtlCol="0">
              <a:spAutoFit/>
            </a:bodyPr>
            <a:lstStyle/>
            <a:p>
              <a:pPr defTabSz="1219104">
                <a:defRPr/>
              </a:pPr>
              <a:r>
                <a:rPr lang="en-GB" sz="1200" dirty="0">
                  <a:latin typeface="arial" panose="020B0604020202020204" pitchFamily="34" charset="0"/>
                </a:rPr>
                <a:t>Widdowson et al., PFMC 2021, Phys. </a:t>
              </a:r>
              <a:r>
                <a:rPr lang="en-GB" sz="1200" dirty="0" err="1">
                  <a:latin typeface="arial" panose="020B0604020202020204" pitchFamily="34" charset="0"/>
                </a:rPr>
                <a:t>Scr</a:t>
              </a:r>
              <a:r>
                <a:rPr lang="en-GB" sz="1200" dirty="0">
                  <a:latin typeface="arial" panose="020B0604020202020204" pitchFamily="34" charset="0"/>
                </a:rPr>
                <a:t>, 2021</a:t>
              </a:r>
            </a:p>
          </p:txBody>
        </p:sp>
        <p:sp>
          <p:nvSpPr>
            <p:cNvPr id="29" name="TextBox 3">
              <a:extLst>
                <a:ext uri="{FF2B5EF4-FFF2-40B4-BE49-F238E27FC236}">
                  <a16:creationId xmlns:a16="http://schemas.microsoft.com/office/drawing/2014/main" id="{DFDDF6AA-42FE-262E-D8DE-787D25E36E0C}"/>
                </a:ext>
              </a:extLst>
            </p:cNvPr>
            <p:cNvSpPr txBox="1"/>
            <p:nvPr/>
          </p:nvSpPr>
          <p:spPr>
            <a:xfrm>
              <a:off x="535580" y="4669171"/>
              <a:ext cx="3555202" cy="646331"/>
            </a:xfrm>
            <a:prstGeom prst="rect">
              <a:avLst/>
            </a:prstGeom>
            <a:noFill/>
          </p:spPr>
          <p:txBody>
            <a:bodyPr wrap="square" rtlCol="0">
              <a:spAutoFit/>
            </a:bodyPr>
            <a:lstStyle/>
            <a:p>
              <a:pPr defTabSz="1219104">
                <a:defRPr/>
              </a:pPr>
              <a:r>
                <a:rPr lang="en-GB" b="1" dirty="0">
                  <a:solidFill>
                    <a:srgbClr val="FFC000"/>
                  </a:solidFill>
                  <a:latin typeface="arial" panose="020B0604020202020204" pitchFamily="34" charset="0"/>
                </a:rPr>
                <a:t>Outer Divertor</a:t>
              </a:r>
              <a:br>
                <a:rPr lang="en-GB" b="1" dirty="0">
                  <a:solidFill>
                    <a:srgbClr val="FFC000"/>
                  </a:solidFill>
                  <a:latin typeface="arial" panose="020B0604020202020204" pitchFamily="34" charset="0"/>
                </a:rPr>
              </a:br>
              <a:r>
                <a:rPr lang="en-GB" b="1" dirty="0">
                  <a:solidFill>
                    <a:srgbClr val="FFC000"/>
                  </a:solidFill>
                  <a:latin typeface="arial" panose="020B0604020202020204" pitchFamily="34" charset="0"/>
                </a:rPr>
                <a:t>16%</a:t>
              </a:r>
            </a:p>
          </p:txBody>
        </p:sp>
      </p:grpSp>
      <p:sp>
        <p:nvSpPr>
          <p:cNvPr id="28" name="TextBox 3">
            <a:extLst>
              <a:ext uri="{FF2B5EF4-FFF2-40B4-BE49-F238E27FC236}">
                <a16:creationId xmlns:a16="http://schemas.microsoft.com/office/drawing/2014/main" id="{DFDDF6AA-42FE-262E-D8DE-787D25E36E0C}"/>
              </a:ext>
            </a:extLst>
          </p:cNvPr>
          <p:cNvSpPr txBox="1"/>
          <p:nvPr/>
        </p:nvSpPr>
        <p:spPr>
          <a:xfrm>
            <a:off x="5036619" y="1810823"/>
            <a:ext cx="1872181" cy="646331"/>
          </a:xfrm>
          <a:prstGeom prst="rect">
            <a:avLst/>
          </a:prstGeom>
          <a:noFill/>
        </p:spPr>
        <p:txBody>
          <a:bodyPr wrap="square" rtlCol="0">
            <a:spAutoFit/>
          </a:bodyPr>
          <a:lstStyle/>
          <a:p>
            <a:pPr defTabSz="1219104">
              <a:defRPr/>
            </a:pPr>
            <a:r>
              <a:rPr lang="en-GB" b="1" dirty="0">
                <a:solidFill>
                  <a:srgbClr val="FF0000"/>
                </a:solidFill>
                <a:latin typeface="arial" panose="020B0604020202020204" pitchFamily="34" charset="0"/>
              </a:rPr>
              <a:t>Inner Divertor</a:t>
            </a:r>
            <a:br>
              <a:rPr lang="en-GB" b="1" dirty="0">
                <a:solidFill>
                  <a:srgbClr val="FF0000"/>
                </a:solidFill>
                <a:latin typeface="arial" panose="020B0604020202020204" pitchFamily="34" charset="0"/>
              </a:rPr>
            </a:br>
            <a:r>
              <a:rPr lang="en-GB" b="1" dirty="0">
                <a:solidFill>
                  <a:srgbClr val="FF0000"/>
                </a:solidFill>
                <a:latin typeface="arial" panose="020B0604020202020204" pitchFamily="34" charset="0"/>
              </a:rPr>
              <a:t>57%</a:t>
            </a:r>
          </a:p>
        </p:txBody>
      </p:sp>
      <p:cxnSp>
        <p:nvCxnSpPr>
          <p:cNvPr id="6" name="Gerade Verbindung mit Pfeil 5">
            <a:extLst>
              <a:ext uri="{FF2B5EF4-FFF2-40B4-BE49-F238E27FC236}">
                <a16:creationId xmlns:a16="http://schemas.microsoft.com/office/drawing/2014/main" id="{E3F31D51-20C9-403C-8FD9-FB96A6BF267F}"/>
              </a:ext>
            </a:extLst>
          </p:cNvPr>
          <p:cNvCxnSpPr>
            <a:cxnSpLocks/>
          </p:cNvCxnSpPr>
          <p:nvPr/>
        </p:nvCxnSpPr>
        <p:spPr>
          <a:xfrm>
            <a:off x="5612190" y="2394857"/>
            <a:ext cx="0" cy="238518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Gerade Verbindung mit Pfeil 13">
            <a:extLst>
              <a:ext uri="{FF2B5EF4-FFF2-40B4-BE49-F238E27FC236}">
                <a16:creationId xmlns:a16="http://schemas.microsoft.com/office/drawing/2014/main" id="{F4D0721A-C820-4980-BB29-E4A33F050D73}"/>
              </a:ext>
            </a:extLst>
          </p:cNvPr>
          <p:cNvCxnSpPr>
            <a:cxnSpLocks/>
          </p:cNvCxnSpPr>
          <p:nvPr/>
        </p:nvCxnSpPr>
        <p:spPr>
          <a:xfrm rot="16200000">
            <a:off x="3038444" y="4003930"/>
            <a:ext cx="0" cy="2385181"/>
          </a:xfrm>
          <a:prstGeom prst="straightConnector1">
            <a:avLst/>
          </a:prstGeom>
          <a:ln w="762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3">
            <a:extLst>
              <a:ext uri="{FF2B5EF4-FFF2-40B4-BE49-F238E27FC236}">
                <a16:creationId xmlns:a16="http://schemas.microsoft.com/office/drawing/2014/main" id="{F1949340-013A-4C2C-ACAD-D373FE19C0CA}"/>
              </a:ext>
            </a:extLst>
          </p:cNvPr>
          <p:cNvSpPr txBox="1"/>
          <p:nvPr/>
        </p:nvSpPr>
        <p:spPr>
          <a:xfrm>
            <a:off x="4348989" y="4920343"/>
            <a:ext cx="1872181" cy="400110"/>
          </a:xfrm>
          <a:prstGeom prst="rect">
            <a:avLst/>
          </a:prstGeom>
          <a:gradFill flip="none" rotWithShape="1">
            <a:gsLst>
              <a:gs pos="0">
                <a:srgbClr val="FFC000"/>
              </a:gs>
              <a:gs pos="100000">
                <a:srgbClr val="FF0000"/>
              </a:gs>
            </a:gsLst>
            <a:lin ang="0" scaled="1"/>
            <a:tileRect/>
          </a:gradFill>
        </p:spPr>
        <p:txBody>
          <a:bodyPr wrap="square" rtlCol="0">
            <a:spAutoFit/>
          </a:bodyPr>
          <a:lstStyle/>
          <a:p>
            <a:pPr algn="ctr" defTabSz="1219104">
              <a:defRPr/>
            </a:pPr>
            <a:r>
              <a:rPr lang="en-GB" sz="2000" b="1" dirty="0">
                <a:latin typeface="arial" panose="020B0604020202020204" pitchFamily="34" charset="0"/>
              </a:rPr>
              <a:t>Divertor 75%</a:t>
            </a:r>
          </a:p>
        </p:txBody>
      </p:sp>
    </p:spTree>
    <p:extLst>
      <p:ext uri="{BB962C8B-B14F-4D97-AF65-F5344CB8AC3E}">
        <p14:creationId xmlns:p14="http://schemas.microsoft.com/office/powerpoint/2010/main" val="424407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LID-QMS method</a:t>
            </a:r>
          </a:p>
        </p:txBody>
      </p:sp>
      <p:sp>
        <p:nvSpPr>
          <p:cNvPr id="65"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6</a:t>
            </a:fld>
            <a:endParaRPr lang="en-GB" dirty="0">
              <a:solidFill>
                <a:prstClr val="white"/>
              </a:solidFill>
            </a:endParaRPr>
          </a:p>
        </p:txBody>
      </p:sp>
      <p:grpSp>
        <p:nvGrpSpPr>
          <p:cNvPr id="5" name="Group 319">
            <a:extLst>
              <a:ext uri="{FF2B5EF4-FFF2-40B4-BE49-F238E27FC236}">
                <a16:creationId xmlns:a16="http://schemas.microsoft.com/office/drawing/2014/main" id="{8DDA0C18-7237-43EE-80E1-D8A379D5695A}"/>
              </a:ext>
            </a:extLst>
          </p:cNvPr>
          <p:cNvGrpSpPr>
            <a:grpSpLocks/>
          </p:cNvGrpSpPr>
          <p:nvPr/>
        </p:nvGrpSpPr>
        <p:grpSpPr bwMode="auto">
          <a:xfrm>
            <a:off x="4173918" y="2282183"/>
            <a:ext cx="2438699" cy="3298889"/>
            <a:chOff x="4134" y="572"/>
            <a:chExt cx="1633" cy="2209"/>
          </a:xfrm>
        </p:grpSpPr>
        <p:sp>
          <p:nvSpPr>
            <p:cNvPr id="6" name="AutoShape 290">
              <a:extLst>
                <a:ext uri="{FF2B5EF4-FFF2-40B4-BE49-F238E27FC236}">
                  <a16:creationId xmlns:a16="http://schemas.microsoft.com/office/drawing/2014/main" id="{5BF6C5BB-0EC2-4DB2-AF9C-14CD0CC1BF60}"/>
                </a:ext>
              </a:extLst>
            </p:cNvPr>
            <p:cNvSpPr>
              <a:spLocks noChangeArrowheads="1"/>
            </p:cNvSpPr>
            <p:nvPr/>
          </p:nvSpPr>
          <p:spPr bwMode="auto">
            <a:xfrm>
              <a:off x="4134" y="1330"/>
              <a:ext cx="1633" cy="1451"/>
            </a:xfrm>
            <a:prstGeom prst="cube">
              <a:avLst>
                <a:gd name="adj" fmla="val 25000"/>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defRPr>
              </a:lvl9pPr>
            </a:lstStyle>
            <a:p>
              <a:pPr defTabSz="860176">
                <a:defRPr/>
              </a:pPr>
              <a:endParaRPr lang="de-DE" altLang="en-US" sz="1693">
                <a:solidFill>
                  <a:srgbClr val="FFFFFF"/>
                </a:solidFill>
              </a:endParaRPr>
            </a:p>
          </p:txBody>
        </p:sp>
        <p:sp>
          <p:nvSpPr>
            <p:cNvPr id="7" name="AutoShape 288">
              <a:extLst>
                <a:ext uri="{FF2B5EF4-FFF2-40B4-BE49-F238E27FC236}">
                  <a16:creationId xmlns:a16="http://schemas.microsoft.com/office/drawing/2014/main" id="{DA2B64F7-4F7D-4A33-AF80-40D1C6ABEC4B}"/>
                </a:ext>
              </a:extLst>
            </p:cNvPr>
            <p:cNvSpPr>
              <a:spLocks noChangeArrowheads="1"/>
            </p:cNvSpPr>
            <p:nvPr/>
          </p:nvSpPr>
          <p:spPr bwMode="auto">
            <a:xfrm>
              <a:off x="4632" y="678"/>
              <a:ext cx="635" cy="952"/>
            </a:xfrm>
            <a:prstGeom prst="flowChartMagneticDisk">
              <a:avLst/>
            </a:prstGeom>
            <a:solidFill>
              <a:srgbClr val="800000">
                <a:alpha val="45097"/>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defRPr>
              </a:lvl9pPr>
            </a:lstStyle>
            <a:p>
              <a:pPr defTabSz="860176">
                <a:defRPr/>
              </a:pPr>
              <a:endParaRPr lang="de-DE" altLang="en-US" sz="1693">
                <a:solidFill>
                  <a:srgbClr val="FFFFFF"/>
                </a:solidFill>
              </a:endParaRPr>
            </a:p>
          </p:txBody>
        </p:sp>
        <p:sp>
          <p:nvSpPr>
            <p:cNvPr id="8" name="Oval 291">
              <a:extLst>
                <a:ext uri="{FF2B5EF4-FFF2-40B4-BE49-F238E27FC236}">
                  <a16:creationId xmlns:a16="http://schemas.microsoft.com/office/drawing/2014/main" id="{3F52D835-0B3F-4607-9B05-A2976536B413}"/>
                </a:ext>
              </a:extLst>
            </p:cNvPr>
            <p:cNvSpPr>
              <a:spLocks noChangeArrowheads="1"/>
            </p:cNvSpPr>
            <p:nvPr/>
          </p:nvSpPr>
          <p:spPr bwMode="auto">
            <a:xfrm>
              <a:off x="4632" y="1354"/>
              <a:ext cx="633" cy="279"/>
            </a:xfrm>
            <a:prstGeom prst="ellipse">
              <a:avLst/>
            </a:prstGeom>
            <a:solidFill>
              <a:srgbClr val="FF0000">
                <a:alpha val="3294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defRPr>
              </a:lvl9pPr>
            </a:lstStyle>
            <a:p>
              <a:pPr defTabSz="860176">
                <a:defRPr/>
              </a:pPr>
              <a:endParaRPr lang="de-DE" altLang="en-US" sz="1693">
                <a:solidFill>
                  <a:srgbClr val="FFFFFF"/>
                </a:solidFill>
              </a:endParaRPr>
            </a:p>
          </p:txBody>
        </p:sp>
        <p:sp>
          <p:nvSpPr>
            <p:cNvPr id="9" name="AutoShape 292">
              <a:extLst>
                <a:ext uri="{FF2B5EF4-FFF2-40B4-BE49-F238E27FC236}">
                  <a16:creationId xmlns:a16="http://schemas.microsoft.com/office/drawing/2014/main" id="{6D549EE6-6B5B-4281-9EB1-D233597CF670}"/>
                </a:ext>
              </a:extLst>
            </p:cNvPr>
            <p:cNvSpPr>
              <a:spLocks noChangeArrowheads="1"/>
            </p:cNvSpPr>
            <p:nvPr/>
          </p:nvSpPr>
          <p:spPr bwMode="auto">
            <a:xfrm>
              <a:off x="4785" y="572"/>
              <a:ext cx="316" cy="318"/>
            </a:xfrm>
            <a:prstGeom prst="downArrow">
              <a:avLst>
                <a:gd name="adj1" fmla="val 32278"/>
                <a:gd name="adj2" fmla="val 49366"/>
              </a:avLst>
            </a:prstGeom>
            <a:solidFill>
              <a:srgbClr val="C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bg1"/>
                  </a:solidFill>
                  <a:latin typeface="Times New Roman" panose="02020603050405020304" pitchFamily="18" charset="0"/>
                </a:defRPr>
              </a:lvl1pPr>
              <a:lvl2pPr marL="742950" indent="-285750">
                <a:defRPr>
                  <a:solidFill>
                    <a:schemeClr val="bg1"/>
                  </a:solidFill>
                  <a:latin typeface="Times New Roman" panose="02020603050405020304" pitchFamily="18" charset="0"/>
                </a:defRPr>
              </a:lvl2pPr>
              <a:lvl3pPr marL="1143000" indent="-228600">
                <a:defRPr>
                  <a:solidFill>
                    <a:schemeClr val="bg1"/>
                  </a:solidFill>
                  <a:latin typeface="Times New Roman" panose="02020603050405020304" pitchFamily="18" charset="0"/>
                </a:defRPr>
              </a:lvl3pPr>
              <a:lvl4pPr marL="1600200" indent="-228600">
                <a:defRPr>
                  <a:solidFill>
                    <a:schemeClr val="bg1"/>
                  </a:solidFill>
                  <a:latin typeface="Times New Roman" panose="02020603050405020304" pitchFamily="18" charset="0"/>
                </a:defRPr>
              </a:lvl4pPr>
              <a:lvl5pPr marL="2057400" indent="-228600">
                <a:defRPr>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defRPr>
              </a:lvl9pPr>
            </a:lstStyle>
            <a:p>
              <a:pPr defTabSz="860176">
                <a:defRPr/>
              </a:pPr>
              <a:endParaRPr lang="de-DE" altLang="en-US" sz="1693">
                <a:solidFill>
                  <a:srgbClr val="FFFFFF"/>
                </a:solidFill>
              </a:endParaRPr>
            </a:p>
          </p:txBody>
        </p:sp>
        <p:grpSp>
          <p:nvGrpSpPr>
            <p:cNvPr id="10" name="Group 318">
              <a:extLst>
                <a:ext uri="{FF2B5EF4-FFF2-40B4-BE49-F238E27FC236}">
                  <a16:creationId xmlns:a16="http://schemas.microsoft.com/office/drawing/2014/main" id="{A275D302-4A3C-4C1A-A932-332A856A7AB4}"/>
                </a:ext>
              </a:extLst>
            </p:cNvPr>
            <p:cNvGrpSpPr>
              <a:grpSpLocks/>
            </p:cNvGrpSpPr>
            <p:nvPr/>
          </p:nvGrpSpPr>
          <p:grpSpPr bwMode="auto">
            <a:xfrm>
              <a:off x="4951" y="1504"/>
              <a:ext cx="1" cy="1064"/>
              <a:chOff x="4951" y="1504"/>
              <a:chExt cx="1" cy="1064"/>
            </a:xfrm>
          </p:grpSpPr>
          <p:sp>
            <p:nvSpPr>
              <p:cNvPr id="11" name="Line 294">
                <a:extLst>
                  <a:ext uri="{FF2B5EF4-FFF2-40B4-BE49-F238E27FC236}">
                    <a16:creationId xmlns:a16="http://schemas.microsoft.com/office/drawing/2014/main" id="{5085AC61-25A7-4FD7-B1C7-950E1842E779}"/>
                  </a:ext>
                </a:extLst>
              </p:cNvPr>
              <p:cNvSpPr>
                <a:spLocks noChangeShapeType="1"/>
              </p:cNvSpPr>
              <p:nvPr/>
            </p:nvSpPr>
            <p:spPr bwMode="auto">
              <a:xfrm>
                <a:off x="4952" y="1641"/>
                <a:ext cx="0" cy="43"/>
              </a:xfrm>
              <a:prstGeom prst="line">
                <a:avLst/>
              </a:prstGeom>
              <a:noFill/>
              <a:ln w="57150">
                <a:solidFill>
                  <a:srgbClr val="2929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0176">
                  <a:defRPr/>
                </a:pPr>
                <a:endParaRPr lang="en-GB" sz="1693">
                  <a:solidFill>
                    <a:srgbClr val="002F56"/>
                  </a:solidFill>
                  <a:latin typeface="Arial" panose="020B0604020202020204"/>
                </a:endParaRPr>
              </a:p>
            </p:txBody>
          </p:sp>
          <p:sp>
            <p:nvSpPr>
              <p:cNvPr id="12" name="Line 293">
                <a:extLst>
                  <a:ext uri="{FF2B5EF4-FFF2-40B4-BE49-F238E27FC236}">
                    <a16:creationId xmlns:a16="http://schemas.microsoft.com/office/drawing/2014/main" id="{C25C7162-F894-42B6-95C7-797FCF9BE73D}"/>
                  </a:ext>
                </a:extLst>
              </p:cNvPr>
              <p:cNvSpPr>
                <a:spLocks noChangeShapeType="1"/>
              </p:cNvSpPr>
              <p:nvPr/>
            </p:nvSpPr>
            <p:spPr bwMode="auto">
              <a:xfrm>
                <a:off x="4952" y="1504"/>
                <a:ext cx="0" cy="122"/>
              </a:xfrm>
              <a:prstGeom prst="line">
                <a:avLst/>
              </a:prstGeom>
              <a:noFill/>
              <a:ln w="57150">
                <a:solidFill>
                  <a:srgbClr val="29292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0176">
                  <a:defRPr/>
                </a:pPr>
                <a:endParaRPr lang="en-GB" sz="1693">
                  <a:solidFill>
                    <a:srgbClr val="002F56"/>
                  </a:solidFill>
                  <a:latin typeface="Arial" panose="020B0604020202020204"/>
                </a:endParaRPr>
              </a:p>
            </p:txBody>
          </p:sp>
          <p:sp>
            <p:nvSpPr>
              <p:cNvPr id="13" name="Line 295">
                <a:extLst>
                  <a:ext uri="{FF2B5EF4-FFF2-40B4-BE49-F238E27FC236}">
                    <a16:creationId xmlns:a16="http://schemas.microsoft.com/office/drawing/2014/main" id="{BC52B067-9DDA-4008-90AB-509E6406D538}"/>
                  </a:ext>
                </a:extLst>
              </p:cNvPr>
              <p:cNvSpPr>
                <a:spLocks noChangeShapeType="1"/>
              </p:cNvSpPr>
              <p:nvPr/>
            </p:nvSpPr>
            <p:spPr bwMode="auto">
              <a:xfrm>
                <a:off x="4951" y="1703"/>
                <a:ext cx="0" cy="865"/>
              </a:xfrm>
              <a:prstGeom prst="line">
                <a:avLst/>
              </a:prstGeom>
              <a:noFill/>
              <a:ln w="57150">
                <a:solidFill>
                  <a:srgbClr val="292929"/>
                </a:solidFill>
                <a:prstDash val="sys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860176">
                  <a:defRPr/>
                </a:pPr>
                <a:endParaRPr lang="en-GB" sz="1693">
                  <a:solidFill>
                    <a:srgbClr val="002F56"/>
                  </a:solidFill>
                  <a:latin typeface="Arial" panose="020B0604020202020204"/>
                </a:endParaRPr>
              </a:p>
            </p:txBody>
          </p:sp>
        </p:grpSp>
      </p:grpSp>
      <p:grpSp>
        <p:nvGrpSpPr>
          <p:cNvPr id="14" name="Group 317">
            <a:extLst>
              <a:ext uri="{FF2B5EF4-FFF2-40B4-BE49-F238E27FC236}">
                <a16:creationId xmlns:a16="http://schemas.microsoft.com/office/drawing/2014/main" id="{192EE146-B0F1-4154-9CB1-6CD1DD1DBE0F}"/>
              </a:ext>
            </a:extLst>
          </p:cNvPr>
          <p:cNvGrpSpPr>
            <a:grpSpLocks/>
          </p:cNvGrpSpPr>
          <p:nvPr/>
        </p:nvGrpSpPr>
        <p:grpSpPr bwMode="auto">
          <a:xfrm>
            <a:off x="4637697" y="3686326"/>
            <a:ext cx="1506828" cy="568979"/>
            <a:chOff x="4422" y="1496"/>
            <a:chExt cx="1009" cy="381"/>
          </a:xfrm>
        </p:grpSpPr>
        <p:pic>
          <p:nvPicPr>
            <p:cNvPr id="15" name="Picture 310" descr="Heatwave">
              <a:extLst>
                <a:ext uri="{FF2B5EF4-FFF2-40B4-BE49-F238E27FC236}">
                  <a16:creationId xmlns:a16="http://schemas.microsoft.com/office/drawing/2014/main" id="{11D31517-89E5-43F6-A90F-6A49D46109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422" y="1497"/>
              <a:ext cx="50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14" descr="Heatwave">
              <a:extLst>
                <a:ext uri="{FF2B5EF4-FFF2-40B4-BE49-F238E27FC236}">
                  <a16:creationId xmlns:a16="http://schemas.microsoft.com/office/drawing/2014/main" id="{0AF2958B-9C13-4B3A-8793-0650C99941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 y="1496"/>
              <a:ext cx="510" cy="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7" name="Textfeld 20">
            <a:extLst>
              <a:ext uri="{FF2B5EF4-FFF2-40B4-BE49-F238E27FC236}">
                <a16:creationId xmlns:a16="http://schemas.microsoft.com/office/drawing/2014/main" id="{FDF7BBCA-718B-44D5-B101-18BA572B1039}"/>
              </a:ext>
            </a:extLst>
          </p:cNvPr>
          <p:cNvSpPr txBox="1"/>
          <p:nvPr/>
        </p:nvSpPr>
        <p:spPr>
          <a:xfrm>
            <a:off x="3641586" y="1973546"/>
            <a:ext cx="3211405" cy="323935"/>
          </a:xfrm>
          <a:prstGeom prst="rect">
            <a:avLst/>
          </a:prstGeom>
          <a:noFill/>
        </p:spPr>
        <p:txBody>
          <a:bodyPr wrap="square" rtlCol="0">
            <a:spAutoFit/>
          </a:bodyPr>
          <a:lstStyle/>
          <a:p>
            <a:pPr algn="ctr" defTabSz="860176">
              <a:defRPr/>
            </a:pPr>
            <a:r>
              <a:rPr lang="en-GB" sz="1505" dirty="0">
                <a:solidFill>
                  <a:srgbClr val="C00000"/>
                </a:solidFill>
                <a:latin typeface="Arial" panose="020B0604020202020204"/>
              </a:rPr>
              <a:t>high energy laser (~20 J, 1 </a:t>
            </a:r>
            <a:r>
              <a:rPr lang="en-GB" sz="1505" dirty="0" err="1">
                <a:solidFill>
                  <a:srgbClr val="C00000"/>
                </a:solidFill>
                <a:latin typeface="Arial" panose="020B0604020202020204"/>
              </a:rPr>
              <a:t>ms</a:t>
            </a:r>
            <a:r>
              <a:rPr lang="en-GB" sz="1505" dirty="0">
                <a:solidFill>
                  <a:srgbClr val="C00000"/>
                </a:solidFill>
                <a:latin typeface="Arial" panose="020B0604020202020204"/>
              </a:rPr>
              <a:t>)</a:t>
            </a:r>
          </a:p>
        </p:txBody>
      </p:sp>
      <p:sp>
        <p:nvSpPr>
          <p:cNvPr id="18" name="Textfeld 21">
            <a:extLst>
              <a:ext uri="{FF2B5EF4-FFF2-40B4-BE49-F238E27FC236}">
                <a16:creationId xmlns:a16="http://schemas.microsoft.com/office/drawing/2014/main" id="{9E6DA1A3-3B7B-42C7-828A-F9C2BCBE4FDD}"/>
              </a:ext>
            </a:extLst>
          </p:cNvPr>
          <p:cNvSpPr txBox="1"/>
          <p:nvPr/>
        </p:nvSpPr>
        <p:spPr>
          <a:xfrm>
            <a:off x="4126542" y="5263781"/>
            <a:ext cx="2486075" cy="352854"/>
          </a:xfrm>
          <a:prstGeom prst="rect">
            <a:avLst/>
          </a:prstGeom>
          <a:noFill/>
        </p:spPr>
        <p:txBody>
          <a:bodyPr wrap="square" rtlCol="0">
            <a:spAutoFit/>
          </a:bodyPr>
          <a:lstStyle/>
          <a:p>
            <a:pPr defTabSz="860176">
              <a:defRPr/>
            </a:pPr>
            <a:r>
              <a:rPr lang="en-GB" sz="1693" dirty="0">
                <a:solidFill>
                  <a:srgbClr val="FFFFFF">
                    <a:lumMod val="95000"/>
                  </a:srgbClr>
                </a:solidFill>
                <a:latin typeface="Arial" panose="020B0604020202020204"/>
              </a:rPr>
              <a:t>CFC substrate</a:t>
            </a:r>
          </a:p>
        </p:txBody>
      </p:sp>
      <p:sp>
        <p:nvSpPr>
          <p:cNvPr id="20" name="Textfeld 22">
            <a:extLst>
              <a:ext uri="{FF2B5EF4-FFF2-40B4-BE49-F238E27FC236}">
                <a16:creationId xmlns:a16="http://schemas.microsoft.com/office/drawing/2014/main" id="{6DBFD392-9AB3-49D8-9CBE-D94511ADBAA6}"/>
              </a:ext>
            </a:extLst>
          </p:cNvPr>
          <p:cNvSpPr txBox="1"/>
          <p:nvPr/>
        </p:nvSpPr>
        <p:spPr>
          <a:xfrm>
            <a:off x="90270" y="701186"/>
            <a:ext cx="3640029" cy="4087145"/>
          </a:xfrm>
          <a:prstGeom prst="rect">
            <a:avLst/>
          </a:prstGeom>
          <a:noFill/>
        </p:spPr>
        <p:txBody>
          <a:bodyPr wrap="square" rtlCol="0">
            <a:spAutoFit/>
          </a:bodyPr>
          <a:lstStyle/>
          <a:p>
            <a:pPr defTabSz="860176">
              <a:defRPr/>
            </a:pPr>
            <a:r>
              <a:rPr lang="en-GB" sz="1693" dirty="0">
                <a:solidFill>
                  <a:srgbClr val="002F56"/>
                </a:solidFill>
                <a:latin typeface="Arial" panose="020B0604020202020204"/>
              </a:rPr>
              <a:t>Laser-Induced Desorption </a:t>
            </a:r>
            <a:r>
              <a:rPr lang="en-GB" sz="1693" b="1" dirty="0">
                <a:solidFill>
                  <a:srgbClr val="002F56"/>
                </a:solidFill>
                <a:latin typeface="Arial" panose="020B0604020202020204"/>
              </a:rPr>
              <a:t>(LID)</a:t>
            </a:r>
          </a:p>
          <a:p>
            <a:pPr defTabSz="860176">
              <a:defRPr/>
            </a:pPr>
            <a:br>
              <a:rPr lang="en-GB" sz="1129" dirty="0">
                <a:solidFill>
                  <a:srgbClr val="002F56"/>
                </a:solidFill>
                <a:latin typeface="Arial" panose="020B0604020202020204"/>
              </a:rPr>
            </a:br>
            <a:r>
              <a:rPr lang="en-GB" sz="1693" dirty="0">
                <a:solidFill>
                  <a:srgbClr val="002F56"/>
                </a:solidFill>
                <a:latin typeface="Arial" panose="020B0604020202020204"/>
              </a:rPr>
              <a:t>Laser only </a:t>
            </a:r>
            <a:r>
              <a:rPr lang="en-GB" sz="1693" b="1" dirty="0">
                <a:solidFill>
                  <a:srgbClr val="002F56"/>
                </a:solidFill>
                <a:latin typeface="Arial" panose="020B0604020202020204"/>
              </a:rPr>
              <a:t>heats</a:t>
            </a:r>
            <a:r>
              <a:rPr lang="en-GB" sz="1693" dirty="0">
                <a:solidFill>
                  <a:srgbClr val="002F56"/>
                </a:solidFill>
                <a:latin typeface="Arial" panose="020B0604020202020204"/>
              </a:rPr>
              <a:t> the surface,</a:t>
            </a:r>
            <a:br>
              <a:rPr lang="en-GB" sz="1693" dirty="0">
                <a:solidFill>
                  <a:srgbClr val="002F56"/>
                </a:solidFill>
                <a:latin typeface="Arial" panose="020B0604020202020204"/>
              </a:rPr>
            </a:br>
            <a:r>
              <a:rPr lang="en-GB" sz="1693" dirty="0">
                <a:solidFill>
                  <a:srgbClr val="FF0000"/>
                </a:solidFill>
                <a:latin typeface="Arial" panose="020B0604020202020204"/>
              </a:rPr>
              <a:t>no ablation, no crater formation,</a:t>
            </a:r>
            <a:br>
              <a:rPr lang="en-GB" sz="1693" dirty="0">
                <a:solidFill>
                  <a:srgbClr val="FF0000"/>
                </a:solidFill>
                <a:latin typeface="Arial" panose="020B0604020202020204"/>
              </a:rPr>
            </a:br>
            <a:r>
              <a:rPr lang="en-GB" sz="1693" dirty="0">
                <a:solidFill>
                  <a:srgbClr val="FF0000"/>
                </a:solidFill>
                <a:latin typeface="Arial" panose="020B0604020202020204"/>
              </a:rPr>
              <a:t>no plasma needed</a:t>
            </a:r>
          </a:p>
          <a:p>
            <a:pPr defTabSz="860176">
              <a:defRPr/>
            </a:pPr>
            <a:r>
              <a:rPr lang="en-GB" sz="1129" dirty="0">
                <a:solidFill>
                  <a:srgbClr val="808283"/>
                </a:solidFill>
                <a:latin typeface="Arial" panose="020B0604020202020204"/>
              </a:rPr>
              <a:t> </a:t>
            </a:r>
          </a:p>
          <a:p>
            <a:pPr defTabSz="860176">
              <a:defRPr/>
            </a:pPr>
            <a:r>
              <a:rPr lang="en-GB" sz="1693" dirty="0">
                <a:solidFill>
                  <a:srgbClr val="002F56"/>
                </a:solidFill>
                <a:latin typeface="Arial" panose="020B0604020202020204"/>
              </a:rPr>
              <a:t>Possible surface modifications</a:t>
            </a:r>
            <a:br>
              <a:rPr lang="en-GB" sz="1693" dirty="0">
                <a:solidFill>
                  <a:srgbClr val="002F56"/>
                </a:solidFill>
                <a:latin typeface="Arial" panose="020B0604020202020204"/>
              </a:rPr>
            </a:br>
            <a:r>
              <a:rPr lang="en-GB" sz="1693" dirty="0">
                <a:solidFill>
                  <a:srgbClr val="002F56"/>
                </a:solidFill>
                <a:latin typeface="Arial" panose="020B0604020202020204"/>
              </a:rPr>
              <a:t>due to heating :</a:t>
            </a:r>
          </a:p>
          <a:p>
            <a:pPr marL="268805" indent="-268805" defTabSz="860176">
              <a:buFont typeface="Arial" panose="020B0604020202020204" pitchFamily="34" charset="0"/>
              <a:buChar char="•"/>
              <a:defRPr/>
            </a:pPr>
            <a:r>
              <a:rPr lang="en-GB" sz="1693" dirty="0">
                <a:solidFill>
                  <a:srgbClr val="002F56"/>
                </a:solidFill>
                <a:latin typeface="Arial" panose="020B0604020202020204"/>
              </a:rPr>
              <a:t>roughening of surface</a:t>
            </a:r>
          </a:p>
          <a:p>
            <a:pPr marL="268805" indent="-268805" defTabSz="860176">
              <a:buFont typeface="Arial" panose="020B0604020202020204" pitchFamily="34" charset="0"/>
              <a:buChar char="•"/>
              <a:defRPr/>
            </a:pPr>
            <a:r>
              <a:rPr lang="en-GB" sz="1693" dirty="0">
                <a:solidFill>
                  <a:srgbClr val="002F56"/>
                </a:solidFill>
                <a:latin typeface="Arial" panose="020B0604020202020204"/>
              </a:rPr>
              <a:t>melting (only for high power)</a:t>
            </a:r>
          </a:p>
          <a:p>
            <a:pPr marL="268805" indent="-268805" defTabSz="860176">
              <a:buFont typeface="Arial" panose="020B0604020202020204" pitchFamily="34" charset="0"/>
              <a:buChar char="•"/>
              <a:defRPr/>
            </a:pPr>
            <a:r>
              <a:rPr lang="en-GB" sz="1693" dirty="0">
                <a:solidFill>
                  <a:srgbClr val="002F56"/>
                </a:solidFill>
                <a:latin typeface="Arial" panose="020B0604020202020204"/>
              </a:rPr>
              <a:t>minor evaporation</a:t>
            </a:r>
          </a:p>
          <a:p>
            <a:pPr marL="268805" indent="-268805" defTabSz="860176">
              <a:buFont typeface="Arial" panose="020B0604020202020204" pitchFamily="34" charset="0"/>
              <a:buChar char="•"/>
              <a:defRPr/>
            </a:pPr>
            <a:r>
              <a:rPr lang="en-GB" sz="1693" dirty="0">
                <a:solidFill>
                  <a:srgbClr val="002F56"/>
                </a:solidFill>
                <a:latin typeface="Arial" panose="020B0604020202020204"/>
              </a:rPr>
              <a:t>layer delamination due to</a:t>
            </a:r>
            <a:br>
              <a:rPr lang="en-GB" sz="1693" dirty="0">
                <a:solidFill>
                  <a:srgbClr val="002F56"/>
                </a:solidFill>
                <a:latin typeface="Arial" panose="020B0604020202020204"/>
              </a:rPr>
            </a:br>
            <a:r>
              <a:rPr lang="en-GB" sz="1693" dirty="0">
                <a:solidFill>
                  <a:srgbClr val="002F56"/>
                </a:solidFill>
                <a:latin typeface="Arial" panose="020B0604020202020204"/>
              </a:rPr>
              <a:t>thermal stresses in short time </a:t>
            </a:r>
            <a:br>
              <a:rPr lang="en-GB" sz="1693" dirty="0">
                <a:solidFill>
                  <a:srgbClr val="002F56"/>
                </a:solidFill>
                <a:latin typeface="Arial" panose="020B0604020202020204"/>
              </a:rPr>
            </a:br>
            <a:r>
              <a:rPr lang="en-GB" sz="1693" dirty="0">
                <a:solidFill>
                  <a:srgbClr val="808283"/>
                </a:solidFill>
                <a:latin typeface="Arial" panose="020B0604020202020204"/>
              </a:rPr>
              <a:t> </a:t>
            </a:r>
          </a:p>
          <a:p>
            <a:pPr defTabSz="860176">
              <a:defRPr/>
            </a:pPr>
            <a:endParaRPr lang="en-GB" sz="1693" dirty="0">
              <a:solidFill>
                <a:srgbClr val="808283"/>
              </a:solidFill>
              <a:latin typeface="Arial" panose="020B0604020202020204"/>
            </a:endParaRPr>
          </a:p>
          <a:p>
            <a:pPr defTabSz="860176">
              <a:defRPr/>
            </a:pPr>
            <a:endParaRPr lang="en-GB" sz="1693" dirty="0">
              <a:solidFill>
                <a:srgbClr val="808283"/>
              </a:solidFill>
              <a:latin typeface="Arial" panose="020B0604020202020204"/>
            </a:endParaRPr>
          </a:p>
        </p:txBody>
      </p:sp>
      <p:sp>
        <p:nvSpPr>
          <p:cNvPr id="21" name="Textfeld 22">
            <a:extLst>
              <a:ext uri="{FF2B5EF4-FFF2-40B4-BE49-F238E27FC236}">
                <a16:creationId xmlns:a16="http://schemas.microsoft.com/office/drawing/2014/main" id="{93A2322B-CD1E-4CB3-B42C-4B5F355D2FD8}"/>
              </a:ext>
            </a:extLst>
          </p:cNvPr>
          <p:cNvSpPr txBox="1"/>
          <p:nvPr/>
        </p:nvSpPr>
        <p:spPr>
          <a:xfrm>
            <a:off x="3634495" y="2555544"/>
            <a:ext cx="1330038" cy="1539524"/>
          </a:xfrm>
          <a:prstGeom prst="rect">
            <a:avLst/>
          </a:prstGeom>
          <a:noFill/>
        </p:spPr>
        <p:txBody>
          <a:bodyPr wrap="square" rtlCol="0">
            <a:spAutoFit/>
          </a:bodyPr>
          <a:lstStyle/>
          <a:p>
            <a:pPr algn="ctr"/>
            <a:r>
              <a:rPr lang="en-GB" sz="1881" dirty="0">
                <a:solidFill>
                  <a:srgbClr val="C00000"/>
                </a:solidFill>
              </a:rPr>
              <a:t>Laser spot</a:t>
            </a:r>
            <a:br>
              <a:rPr lang="en-GB" sz="1881" dirty="0">
                <a:solidFill>
                  <a:srgbClr val="C00000"/>
                </a:solidFill>
              </a:rPr>
            </a:br>
            <a:r>
              <a:rPr lang="en-GB" sz="1881" dirty="0">
                <a:solidFill>
                  <a:srgbClr val="C00000"/>
                </a:solidFill>
              </a:rPr>
              <a:t> diameter ~3 mm</a:t>
            </a:r>
            <a:br>
              <a:rPr lang="en-GB" sz="1881" dirty="0">
                <a:solidFill>
                  <a:srgbClr val="C00000"/>
                </a:solidFill>
              </a:rPr>
            </a:br>
            <a:endParaRPr lang="en-GB" sz="1881" dirty="0">
              <a:solidFill>
                <a:srgbClr val="C00000"/>
              </a:solidFill>
            </a:endParaRPr>
          </a:p>
          <a:p>
            <a:pPr algn="ctr"/>
            <a:endParaRPr lang="en-GB" sz="1881" dirty="0"/>
          </a:p>
        </p:txBody>
      </p:sp>
      <p:grpSp>
        <p:nvGrpSpPr>
          <p:cNvPr id="22" name="Gruppieren 45">
            <a:extLst>
              <a:ext uri="{FF2B5EF4-FFF2-40B4-BE49-F238E27FC236}">
                <a16:creationId xmlns:a16="http://schemas.microsoft.com/office/drawing/2014/main" id="{7E9D7EBD-AB29-4104-A2A5-963D098B2504}"/>
              </a:ext>
            </a:extLst>
          </p:cNvPr>
          <p:cNvGrpSpPr/>
          <p:nvPr/>
        </p:nvGrpSpPr>
        <p:grpSpPr>
          <a:xfrm>
            <a:off x="3759987" y="821854"/>
            <a:ext cx="3200417" cy="5156316"/>
            <a:chOff x="101602" y="942374"/>
            <a:chExt cx="3402110" cy="5481271"/>
          </a:xfrm>
        </p:grpSpPr>
        <p:sp>
          <p:nvSpPr>
            <p:cNvPr id="23" name="Abgerundetes Rechteck 26">
              <a:extLst>
                <a:ext uri="{FF2B5EF4-FFF2-40B4-BE49-F238E27FC236}">
                  <a16:creationId xmlns:a16="http://schemas.microsoft.com/office/drawing/2014/main" id="{D136D0A7-7288-4E60-99C8-72EF24A9D5D1}"/>
                </a:ext>
              </a:extLst>
            </p:cNvPr>
            <p:cNvSpPr/>
            <p:nvPr/>
          </p:nvSpPr>
          <p:spPr>
            <a:xfrm>
              <a:off x="101602" y="942374"/>
              <a:ext cx="3402110" cy="5445350"/>
            </a:xfrm>
            <a:prstGeom prst="roundRect">
              <a:avLst>
                <a:gd name="adj" fmla="val 5020"/>
              </a:avLst>
            </a:prstGeom>
            <a:noFill/>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693"/>
            </a:p>
          </p:txBody>
        </p:sp>
        <p:sp>
          <p:nvSpPr>
            <p:cNvPr id="24" name="Textfeld 31">
              <a:extLst>
                <a:ext uri="{FF2B5EF4-FFF2-40B4-BE49-F238E27FC236}">
                  <a16:creationId xmlns:a16="http://schemas.microsoft.com/office/drawing/2014/main" id="{301DB39D-A02E-4E5A-97FE-6F785BA9F5D8}"/>
                </a:ext>
              </a:extLst>
            </p:cNvPr>
            <p:cNvSpPr txBox="1"/>
            <p:nvPr/>
          </p:nvSpPr>
          <p:spPr>
            <a:xfrm>
              <a:off x="1034626" y="6048554"/>
              <a:ext cx="2228608" cy="375091"/>
            </a:xfrm>
            <a:prstGeom prst="rect">
              <a:avLst/>
            </a:prstGeom>
            <a:noFill/>
            <a:ln>
              <a:noFill/>
            </a:ln>
          </p:spPr>
          <p:txBody>
            <a:bodyPr wrap="square" rtlCol="0">
              <a:spAutoFit/>
            </a:bodyPr>
            <a:lstStyle/>
            <a:p>
              <a:pPr algn="ctr"/>
              <a:r>
                <a:rPr lang="en-GB" sz="1693" dirty="0">
                  <a:solidFill>
                    <a:srgbClr val="00B0F0"/>
                  </a:solidFill>
                </a:rPr>
                <a:t>vacuum chamber</a:t>
              </a:r>
            </a:p>
          </p:txBody>
        </p:sp>
      </p:grpSp>
      <p:grpSp>
        <p:nvGrpSpPr>
          <p:cNvPr id="25" name="Gruppieren 44">
            <a:extLst>
              <a:ext uri="{FF2B5EF4-FFF2-40B4-BE49-F238E27FC236}">
                <a16:creationId xmlns:a16="http://schemas.microsoft.com/office/drawing/2014/main" id="{1EE06054-8FA1-4B48-9002-B1C533F80BCE}"/>
              </a:ext>
            </a:extLst>
          </p:cNvPr>
          <p:cNvGrpSpPr/>
          <p:nvPr/>
        </p:nvGrpSpPr>
        <p:grpSpPr>
          <a:xfrm>
            <a:off x="3573453" y="732181"/>
            <a:ext cx="3219721" cy="1263863"/>
            <a:chOff x="-96688" y="847050"/>
            <a:chExt cx="3422631" cy="1343513"/>
          </a:xfrm>
        </p:grpSpPr>
        <p:grpSp>
          <p:nvGrpSpPr>
            <p:cNvPr id="26" name="Gruppieren 42">
              <a:extLst>
                <a:ext uri="{FF2B5EF4-FFF2-40B4-BE49-F238E27FC236}">
                  <a16:creationId xmlns:a16="http://schemas.microsoft.com/office/drawing/2014/main" id="{5C497047-BBB3-406F-8696-6023D21C2F3D}"/>
                </a:ext>
              </a:extLst>
            </p:cNvPr>
            <p:cNvGrpSpPr/>
            <p:nvPr/>
          </p:nvGrpSpPr>
          <p:grpSpPr>
            <a:xfrm>
              <a:off x="2927648" y="847050"/>
              <a:ext cx="398295" cy="1285806"/>
              <a:chOff x="2424620" y="826972"/>
              <a:chExt cx="398295" cy="1285806"/>
            </a:xfrm>
            <a:gradFill>
              <a:gsLst>
                <a:gs pos="100000">
                  <a:srgbClr val="006666"/>
                </a:gs>
                <a:gs pos="46000">
                  <a:srgbClr val="009999"/>
                </a:gs>
              </a:gsLst>
              <a:lin ang="10800000" scaled="1"/>
            </a:gradFill>
          </p:grpSpPr>
          <p:sp>
            <p:nvSpPr>
              <p:cNvPr id="28" name="Zylinder 41">
                <a:extLst>
                  <a:ext uri="{FF2B5EF4-FFF2-40B4-BE49-F238E27FC236}">
                    <a16:creationId xmlns:a16="http://schemas.microsoft.com/office/drawing/2014/main" id="{F721EE80-9090-44F1-B81A-53F76FD3AA71}"/>
                  </a:ext>
                </a:extLst>
              </p:cNvPr>
              <p:cNvSpPr/>
              <p:nvPr/>
            </p:nvSpPr>
            <p:spPr>
              <a:xfrm flipV="1">
                <a:off x="2424620" y="826972"/>
                <a:ext cx="398295" cy="410318"/>
              </a:xfrm>
              <a:prstGeom prst="can">
                <a:avLst>
                  <a:gd name="adj" fmla="val 47306"/>
                </a:avLst>
              </a:prstGeom>
              <a:gradFill>
                <a:gsLst>
                  <a:gs pos="100000">
                    <a:srgbClr val="006666"/>
                  </a:gs>
                  <a:gs pos="46000">
                    <a:srgbClr val="009999"/>
                  </a:gs>
                </a:gsLst>
                <a:lin ang="10800000" scaled="1"/>
              </a:gra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41" dirty="0"/>
              </a:p>
            </p:txBody>
          </p:sp>
          <p:sp>
            <p:nvSpPr>
              <p:cNvPr id="29" name="Zylinder 38">
                <a:extLst>
                  <a:ext uri="{FF2B5EF4-FFF2-40B4-BE49-F238E27FC236}">
                    <a16:creationId xmlns:a16="http://schemas.microsoft.com/office/drawing/2014/main" id="{A5D26252-6C12-4F61-AE48-D8A5E9C5C55B}"/>
                  </a:ext>
                </a:extLst>
              </p:cNvPr>
              <p:cNvSpPr/>
              <p:nvPr/>
            </p:nvSpPr>
            <p:spPr>
              <a:xfrm flipV="1">
                <a:off x="2564947" y="1171155"/>
                <a:ext cx="45719" cy="941623"/>
              </a:xfrm>
              <a:prstGeom prst="can">
                <a:avLst>
                  <a:gd name="adj" fmla="val 47306"/>
                </a:avLst>
              </a:prstGeom>
              <a:gradFill>
                <a:gsLst>
                  <a:gs pos="100000">
                    <a:srgbClr val="006666"/>
                  </a:gs>
                  <a:gs pos="46000">
                    <a:srgbClr val="009999"/>
                  </a:gs>
                </a:gsLst>
                <a:lin ang="10800000" scaled="1"/>
              </a:gra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a:p>
            </p:txBody>
          </p:sp>
          <p:sp>
            <p:nvSpPr>
              <p:cNvPr id="30" name="Zylinder 37">
                <a:extLst>
                  <a:ext uri="{FF2B5EF4-FFF2-40B4-BE49-F238E27FC236}">
                    <a16:creationId xmlns:a16="http://schemas.microsoft.com/office/drawing/2014/main" id="{8CC17ABB-2B50-4CB5-8838-0C17F20B7AE0}"/>
                  </a:ext>
                </a:extLst>
              </p:cNvPr>
              <p:cNvSpPr/>
              <p:nvPr/>
            </p:nvSpPr>
            <p:spPr>
              <a:xfrm flipV="1">
                <a:off x="2492980" y="1108974"/>
                <a:ext cx="45719" cy="941623"/>
              </a:xfrm>
              <a:prstGeom prst="can">
                <a:avLst>
                  <a:gd name="adj" fmla="val 47306"/>
                </a:avLst>
              </a:prstGeom>
              <a:gradFill>
                <a:gsLst>
                  <a:gs pos="100000">
                    <a:srgbClr val="006666"/>
                  </a:gs>
                  <a:gs pos="46000">
                    <a:srgbClr val="009999"/>
                  </a:gs>
                </a:gsLst>
                <a:lin ang="10800000" scaled="1"/>
              </a:gra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a:p>
            </p:txBody>
          </p:sp>
          <p:sp>
            <p:nvSpPr>
              <p:cNvPr id="31" name="Zylinder 39">
                <a:extLst>
                  <a:ext uri="{FF2B5EF4-FFF2-40B4-BE49-F238E27FC236}">
                    <a16:creationId xmlns:a16="http://schemas.microsoft.com/office/drawing/2014/main" id="{544087A9-1C91-4500-A56D-889446B5AF44}"/>
                  </a:ext>
                </a:extLst>
              </p:cNvPr>
              <p:cNvSpPr/>
              <p:nvPr/>
            </p:nvSpPr>
            <p:spPr>
              <a:xfrm flipV="1">
                <a:off x="2700561" y="1115282"/>
                <a:ext cx="45719" cy="941623"/>
              </a:xfrm>
              <a:prstGeom prst="can">
                <a:avLst>
                  <a:gd name="adj" fmla="val 47306"/>
                </a:avLst>
              </a:prstGeom>
              <a:gradFill>
                <a:gsLst>
                  <a:gs pos="100000">
                    <a:srgbClr val="006666"/>
                  </a:gs>
                  <a:gs pos="46000">
                    <a:srgbClr val="009999"/>
                  </a:gs>
                </a:gsLst>
                <a:lin ang="10800000" scaled="1"/>
              </a:gra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a:p>
            </p:txBody>
          </p:sp>
          <p:sp>
            <p:nvSpPr>
              <p:cNvPr id="32" name="Zylinder 40">
                <a:extLst>
                  <a:ext uri="{FF2B5EF4-FFF2-40B4-BE49-F238E27FC236}">
                    <a16:creationId xmlns:a16="http://schemas.microsoft.com/office/drawing/2014/main" id="{08F9389B-1F1A-4D7B-A6BA-3B06BB91053B}"/>
                  </a:ext>
                </a:extLst>
              </p:cNvPr>
              <p:cNvSpPr/>
              <p:nvPr/>
            </p:nvSpPr>
            <p:spPr>
              <a:xfrm flipV="1">
                <a:off x="2623768" y="1066082"/>
                <a:ext cx="45719" cy="941623"/>
              </a:xfrm>
              <a:prstGeom prst="can">
                <a:avLst>
                  <a:gd name="adj" fmla="val 47306"/>
                </a:avLst>
              </a:prstGeom>
              <a:gradFill>
                <a:gsLst>
                  <a:gs pos="100000">
                    <a:srgbClr val="006666"/>
                  </a:gs>
                  <a:gs pos="46000">
                    <a:srgbClr val="009999"/>
                  </a:gs>
                </a:gsLst>
                <a:lin ang="10800000" scaled="1"/>
              </a:gra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3"/>
              </a:p>
            </p:txBody>
          </p:sp>
        </p:grpSp>
        <p:sp>
          <p:nvSpPr>
            <p:cNvPr id="27" name="Textfeld 43">
              <a:extLst>
                <a:ext uri="{FF2B5EF4-FFF2-40B4-BE49-F238E27FC236}">
                  <a16:creationId xmlns:a16="http://schemas.microsoft.com/office/drawing/2014/main" id="{B38EFE1D-EED9-4EE6-8C8E-C61404E52FCA}"/>
                </a:ext>
              </a:extLst>
            </p:cNvPr>
            <p:cNvSpPr txBox="1"/>
            <p:nvPr/>
          </p:nvSpPr>
          <p:spPr>
            <a:xfrm>
              <a:off x="-96688" y="984658"/>
              <a:ext cx="2939835" cy="1205905"/>
            </a:xfrm>
            <a:prstGeom prst="rect">
              <a:avLst/>
            </a:prstGeom>
            <a:noFill/>
          </p:spPr>
          <p:txBody>
            <a:bodyPr wrap="square" rtlCol="0">
              <a:spAutoFit/>
            </a:bodyPr>
            <a:lstStyle/>
            <a:p>
              <a:pPr algn="r" defTabSz="860176">
                <a:defRPr/>
              </a:pPr>
              <a:r>
                <a:rPr lang="en-GB" sz="1693" dirty="0">
                  <a:solidFill>
                    <a:srgbClr val="009999"/>
                  </a:solidFill>
                  <a:latin typeface="Arial" panose="020B0604020202020204"/>
                </a:rPr>
                <a:t>RGA </a:t>
              </a:r>
              <a:br>
                <a:rPr lang="en-GB" sz="1693" dirty="0">
                  <a:solidFill>
                    <a:srgbClr val="009999"/>
                  </a:solidFill>
                  <a:latin typeface="Arial" panose="020B0604020202020204"/>
                </a:rPr>
              </a:br>
              <a:r>
                <a:rPr lang="en-GB" sz="1693" dirty="0">
                  <a:solidFill>
                    <a:srgbClr val="009999"/>
                  </a:solidFill>
                  <a:latin typeface="Arial" panose="020B0604020202020204"/>
                </a:rPr>
                <a:t>(Residual Gas Analysis) e.g. by </a:t>
              </a:r>
              <a:r>
                <a:rPr lang="en-GB" sz="1693" b="1" dirty="0">
                  <a:solidFill>
                    <a:srgbClr val="009999"/>
                  </a:solidFill>
                  <a:latin typeface="Arial" panose="020B0604020202020204"/>
                </a:rPr>
                <a:t>QMS</a:t>
              </a:r>
              <a:r>
                <a:rPr lang="en-GB" sz="1693" dirty="0">
                  <a:solidFill>
                    <a:srgbClr val="009999"/>
                  </a:solidFill>
                  <a:latin typeface="Arial" panose="020B0604020202020204"/>
                </a:rPr>
                <a:t> (Quadrupole Mass Spectrometry)</a:t>
              </a:r>
            </a:p>
          </p:txBody>
        </p:sp>
      </p:grpSp>
      <p:grpSp>
        <p:nvGrpSpPr>
          <p:cNvPr id="33" name="Group 77">
            <a:extLst>
              <a:ext uri="{FF2B5EF4-FFF2-40B4-BE49-F238E27FC236}">
                <a16:creationId xmlns:a16="http://schemas.microsoft.com/office/drawing/2014/main" id="{AF3B8699-5E41-4FA6-9B89-52CB6EEA5718}"/>
              </a:ext>
            </a:extLst>
          </p:cNvPr>
          <p:cNvGrpSpPr/>
          <p:nvPr/>
        </p:nvGrpSpPr>
        <p:grpSpPr>
          <a:xfrm>
            <a:off x="4806771" y="1619558"/>
            <a:ext cx="2231145" cy="1985379"/>
            <a:chOff x="1214356" y="1790350"/>
            <a:chExt cx="2371754" cy="2110499"/>
          </a:xfrm>
        </p:grpSpPr>
        <p:sp>
          <p:nvSpPr>
            <p:cNvPr id="34" name="Textfeld 22">
              <a:extLst>
                <a:ext uri="{FF2B5EF4-FFF2-40B4-BE49-F238E27FC236}">
                  <a16:creationId xmlns:a16="http://schemas.microsoft.com/office/drawing/2014/main" id="{CCDADB4C-79CD-422F-A749-DF54B0A47272}"/>
                </a:ext>
              </a:extLst>
            </p:cNvPr>
            <p:cNvSpPr txBox="1"/>
            <p:nvPr/>
          </p:nvSpPr>
          <p:spPr>
            <a:xfrm>
              <a:off x="2351584" y="2775261"/>
              <a:ext cx="1234526" cy="652028"/>
            </a:xfrm>
            <a:prstGeom prst="rect">
              <a:avLst/>
            </a:prstGeom>
            <a:noFill/>
          </p:spPr>
          <p:txBody>
            <a:bodyPr wrap="square" rtlCol="0">
              <a:spAutoFit/>
            </a:bodyPr>
            <a:lstStyle/>
            <a:p>
              <a:pPr algn="ctr"/>
              <a:r>
                <a:rPr lang="en-GB" sz="1693" dirty="0">
                  <a:solidFill>
                    <a:srgbClr val="FF0000"/>
                  </a:solidFill>
                </a:rPr>
                <a:t>H</a:t>
              </a:r>
              <a:r>
                <a:rPr lang="en-GB" sz="1693" baseline="-25000" dirty="0">
                  <a:solidFill>
                    <a:srgbClr val="FF0000"/>
                  </a:solidFill>
                </a:rPr>
                <a:t>2</a:t>
              </a:r>
              <a:r>
                <a:rPr lang="en-GB" sz="1693" dirty="0">
                  <a:solidFill>
                    <a:srgbClr val="FF0000"/>
                  </a:solidFill>
                </a:rPr>
                <a:t>, D</a:t>
              </a:r>
              <a:r>
                <a:rPr lang="en-GB" sz="1693" baseline="-25000" dirty="0">
                  <a:solidFill>
                    <a:srgbClr val="FF0000"/>
                  </a:solidFill>
                </a:rPr>
                <a:t>2</a:t>
              </a:r>
              <a:r>
                <a:rPr lang="en-GB" sz="1693" dirty="0">
                  <a:solidFill>
                    <a:srgbClr val="FF0000"/>
                  </a:solidFill>
                </a:rPr>
                <a:t>, HD, DT,…</a:t>
              </a:r>
            </a:p>
          </p:txBody>
        </p:sp>
        <p:sp>
          <p:nvSpPr>
            <p:cNvPr id="35" name="Arc 79">
              <a:extLst>
                <a:ext uri="{FF2B5EF4-FFF2-40B4-BE49-F238E27FC236}">
                  <a16:creationId xmlns:a16="http://schemas.microsoft.com/office/drawing/2014/main" id="{E19AEDFD-2DEF-4938-B364-E97DEC64FB9F}"/>
                </a:ext>
              </a:extLst>
            </p:cNvPr>
            <p:cNvSpPr/>
            <p:nvPr/>
          </p:nvSpPr>
          <p:spPr>
            <a:xfrm rot="6972322">
              <a:off x="1214356" y="2144082"/>
              <a:ext cx="1756767" cy="1756767"/>
            </a:xfrm>
            <a:prstGeom prst="arc">
              <a:avLst>
                <a:gd name="adj1" fmla="val 16200000"/>
                <a:gd name="adj2" fmla="val 19898609"/>
              </a:avLst>
            </a:prstGeom>
            <a:noFill/>
            <a:ln w="76200">
              <a:solidFill>
                <a:srgbClr val="FF0000"/>
              </a:solidFill>
              <a:headEnd type="triangl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GB" sz="1693"/>
            </a:p>
          </p:txBody>
        </p:sp>
        <p:sp>
          <p:nvSpPr>
            <p:cNvPr id="36" name="Arc 80">
              <a:extLst>
                <a:ext uri="{FF2B5EF4-FFF2-40B4-BE49-F238E27FC236}">
                  <a16:creationId xmlns:a16="http://schemas.microsoft.com/office/drawing/2014/main" id="{B89C5742-532E-4600-9BE8-8A247FB79BBF}"/>
                </a:ext>
              </a:extLst>
            </p:cNvPr>
            <p:cNvSpPr/>
            <p:nvPr/>
          </p:nvSpPr>
          <p:spPr>
            <a:xfrm rot="3977253">
              <a:off x="1754555" y="1706422"/>
              <a:ext cx="1372298" cy="1540154"/>
            </a:xfrm>
            <a:prstGeom prst="arc">
              <a:avLst>
                <a:gd name="adj1" fmla="val 16200000"/>
                <a:gd name="adj2" fmla="val 19286495"/>
              </a:avLst>
            </a:prstGeom>
            <a:noFill/>
            <a:ln w="76200">
              <a:solidFill>
                <a:srgbClr val="FF0000"/>
              </a:solidFill>
              <a:headEnd type="triangle" w="med" len="med"/>
              <a:tailEnd type="none" w="med" len="med"/>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GB" sz="1693"/>
            </a:p>
          </p:txBody>
        </p:sp>
      </p:grpSp>
      <p:grpSp>
        <p:nvGrpSpPr>
          <p:cNvPr id="63" name="Gruppieren 62">
            <a:extLst>
              <a:ext uri="{FF2B5EF4-FFF2-40B4-BE49-F238E27FC236}">
                <a16:creationId xmlns:a16="http://schemas.microsoft.com/office/drawing/2014/main" id="{7C0A1CBC-0712-4D0A-92D7-9CB94A0DB6B6}"/>
              </a:ext>
            </a:extLst>
          </p:cNvPr>
          <p:cNvGrpSpPr/>
          <p:nvPr/>
        </p:nvGrpSpPr>
        <p:grpSpPr>
          <a:xfrm>
            <a:off x="7238583" y="886692"/>
            <a:ext cx="5021669" cy="5331291"/>
            <a:chOff x="7694764" y="942374"/>
            <a:chExt cx="5338139" cy="5667273"/>
          </a:xfrm>
        </p:grpSpPr>
        <p:sp>
          <p:nvSpPr>
            <p:cNvPr id="19" name="Rechteck 27">
              <a:extLst>
                <a:ext uri="{FF2B5EF4-FFF2-40B4-BE49-F238E27FC236}">
                  <a16:creationId xmlns:a16="http://schemas.microsoft.com/office/drawing/2014/main" id="{7ABD7918-EFE6-4301-B6A5-C571C4D3E23B}"/>
                </a:ext>
              </a:extLst>
            </p:cNvPr>
            <p:cNvSpPr/>
            <p:nvPr/>
          </p:nvSpPr>
          <p:spPr>
            <a:xfrm>
              <a:off x="8776798" y="1699831"/>
              <a:ext cx="186429" cy="3624699"/>
            </a:xfrm>
            <a:prstGeom prst="rect">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0176">
                <a:lnSpc>
                  <a:spcPct val="95000"/>
                </a:lnSpc>
                <a:defRPr/>
              </a:pPr>
              <a:endParaRPr lang="en-GB" sz="2258" dirty="0" err="1">
                <a:solidFill>
                  <a:srgbClr val="FFFFFF"/>
                </a:solidFill>
                <a:latin typeface="Arial" panose="020B0604020202020204"/>
              </a:endParaRPr>
            </a:p>
          </p:txBody>
        </p:sp>
        <p:graphicFrame>
          <p:nvGraphicFramePr>
            <p:cNvPr id="37" name="Objekt 36">
              <a:extLst>
                <a:ext uri="{FF2B5EF4-FFF2-40B4-BE49-F238E27FC236}">
                  <a16:creationId xmlns:a16="http://schemas.microsoft.com/office/drawing/2014/main" id="{6E268CCE-44FA-4324-B6D8-D0155A7BC6D4}"/>
                </a:ext>
              </a:extLst>
            </p:cNvPr>
            <p:cNvGraphicFramePr>
              <a:graphicFrameLocks noChangeAspect="1"/>
            </p:cNvGraphicFramePr>
            <p:nvPr/>
          </p:nvGraphicFramePr>
          <p:xfrm>
            <a:off x="7697103" y="1317802"/>
            <a:ext cx="4981428" cy="3816000"/>
          </p:xfrm>
          <a:graphic>
            <a:graphicData uri="http://schemas.openxmlformats.org/presentationml/2006/ole">
              <mc:AlternateContent xmlns:mc="http://schemas.openxmlformats.org/markup-compatibility/2006">
                <mc:Choice xmlns:v="urn:schemas-microsoft-com:vml" Requires="v">
                  <p:oleObj name="Graph" r:id="rId4" imgW="9802440" imgH="7502760" progId="Origin50.Graph">
                    <p:embed/>
                  </p:oleObj>
                </mc:Choice>
                <mc:Fallback>
                  <p:oleObj name="Graph" r:id="rId4" imgW="9802440" imgH="7502760" progId="Origin50.Graph">
                    <p:embed/>
                    <p:pic>
                      <p:nvPicPr>
                        <p:cNvPr id="37" name="Objekt 36">
                          <a:extLst>
                            <a:ext uri="{FF2B5EF4-FFF2-40B4-BE49-F238E27FC236}">
                              <a16:creationId xmlns:a16="http://schemas.microsoft.com/office/drawing/2014/main" id="{6E268CCE-44FA-4324-B6D8-D0155A7BC6D4}"/>
                            </a:ext>
                          </a:extLst>
                        </p:cNvPr>
                        <p:cNvPicPr/>
                        <p:nvPr/>
                      </p:nvPicPr>
                      <p:blipFill>
                        <a:blip r:embed="rId5"/>
                        <a:stretch>
                          <a:fillRect/>
                        </a:stretch>
                      </p:blipFill>
                      <p:spPr>
                        <a:xfrm>
                          <a:off x="7697103" y="1317802"/>
                          <a:ext cx="4981428" cy="3816000"/>
                        </a:xfrm>
                        <a:prstGeom prst="rect">
                          <a:avLst/>
                        </a:prstGeom>
                      </p:spPr>
                    </p:pic>
                  </p:oleObj>
                </mc:Fallback>
              </mc:AlternateContent>
            </a:graphicData>
          </a:graphic>
        </p:graphicFrame>
        <p:cxnSp>
          <p:nvCxnSpPr>
            <p:cNvPr id="38" name="Gerader Verbinder 37">
              <a:extLst>
                <a:ext uri="{FF2B5EF4-FFF2-40B4-BE49-F238E27FC236}">
                  <a16:creationId xmlns:a16="http://schemas.microsoft.com/office/drawing/2014/main" id="{B42DE174-58CE-43A3-A10B-C6FA2EAB390A}"/>
                </a:ext>
              </a:extLst>
            </p:cNvPr>
            <p:cNvCxnSpPr/>
            <p:nvPr/>
          </p:nvCxnSpPr>
          <p:spPr>
            <a:xfrm>
              <a:off x="8697593" y="2592972"/>
              <a:ext cx="338213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feld 19">
              <a:extLst>
                <a:ext uri="{FF2B5EF4-FFF2-40B4-BE49-F238E27FC236}">
                  <a16:creationId xmlns:a16="http://schemas.microsoft.com/office/drawing/2014/main" id="{83C8B46C-4466-4D04-AAF1-324D51CBD3A3}"/>
                </a:ext>
              </a:extLst>
            </p:cNvPr>
            <p:cNvSpPr txBox="1"/>
            <p:nvPr/>
          </p:nvSpPr>
          <p:spPr>
            <a:xfrm>
              <a:off x="9815489" y="2307580"/>
              <a:ext cx="1841347" cy="313609"/>
            </a:xfrm>
            <a:prstGeom prst="rect">
              <a:avLst/>
            </a:prstGeom>
            <a:noFill/>
          </p:spPr>
          <p:txBody>
            <a:bodyPr wrap="square" rtlCol="0">
              <a:spAutoFit/>
            </a:bodyPr>
            <a:lstStyle/>
            <a:p>
              <a:pPr defTabSz="860176">
                <a:defRPr/>
              </a:pPr>
              <a:r>
                <a:rPr lang="en-GB" sz="1317" dirty="0">
                  <a:solidFill>
                    <a:srgbClr val="00B050"/>
                  </a:solidFill>
                  <a:latin typeface="Arial" panose="020B0604020202020204"/>
                </a:rPr>
                <a:t>Be melting point</a:t>
              </a:r>
            </a:p>
          </p:txBody>
        </p:sp>
        <p:grpSp>
          <p:nvGrpSpPr>
            <p:cNvPr id="42" name="Gruppieren 5">
              <a:extLst>
                <a:ext uri="{FF2B5EF4-FFF2-40B4-BE49-F238E27FC236}">
                  <a16:creationId xmlns:a16="http://schemas.microsoft.com/office/drawing/2014/main" id="{27034598-E8DC-4DE3-A08A-05103FC41F57}"/>
                </a:ext>
              </a:extLst>
            </p:cNvPr>
            <p:cNvGrpSpPr/>
            <p:nvPr/>
          </p:nvGrpSpPr>
          <p:grpSpPr>
            <a:xfrm>
              <a:off x="7694764" y="942374"/>
              <a:ext cx="5338139" cy="5667273"/>
              <a:chOff x="3968214" y="850934"/>
              <a:chExt cx="5338139" cy="5667273"/>
            </a:xfrm>
          </p:grpSpPr>
          <p:sp>
            <p:nvSpPr>
              <p:cNvPr id="43" name="Rechteck 27">
                <a:extLst>
                  <a:ext uri="{FF2B5EF4-FFF2-40B4-BE49-F238E27FC236}">
                    <a16:creationId xmlns:a16="http://schemas.microsoft.com/office/drawing/2014/main" id="{D25E128F-A64C-4BB3-A5C1-854342879AF4}"/>
                  </a:ext>
                </a:extLst>
              </p:cNvPr>
              <p:cNvSpPr/>
              <p:nvPr/>
            </p:nvSpPr>
            <p:spPr>
              <a:xfrm>
                <a:off x="4968497" y="1609368"/>
                <a:ext cx="79837" cy="3624699"/>
              </a:xfrm>
              <a:prstGeom prst="rect">
                <a:avLst/>
              </a:prstGeom>
              <a:solidFill>
                <a:srgbClr val="B0FFB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0176">
                  <a:lnSpc>
                    <a:spcPct val="95000"/>
                  </a:lnSpc>
                  <a:defRPr/>
                </a:pPr>
                <a:endParaRPr lang="en-GB" sz="2258" dirty="0" err="1">
                  <a:solidFill>
                    <a:srgbClr val="FFFFFF"/>
                  </a:solidFill>
                  <a:latin typeface="Arial" panose="020B0604020202020204"/>
                </a:endParaRPr>
              </a:p>
            </p:txBody>
          </p:sp>
          <p:cxnSp>
            <p:nvCxnSpPr>
              <p:cNvPr id="44" name="Gerade Verbindung mit Pfeil 18">
                <a:extLst>
                  <a:ext uri="{FF2B5EF4-FFF2-40B4-BE49-F238E27FC236}">
                    <a16:creationId xmlns:a16="http://schemas.microsoft.com/office/drawing/2014/main" id="{276D513F-B5A4-413C-B1E1-DE7C98F9A450}"/>
                  </a:ext>
                </a:extLst>
              </p:cNvPr>
              <p:cNvCxnSpPr/>
              <p:nvPr/>
            </p:nvCxnSpPr>
            <p:spPr>
              <a:xfrm flipV="1">
                <a:off x="5011359" y="5244228"/>
                <a:ext cx="0" cy="365333"/>
              </a:xfrm>
              <a:prstGeom prst="straightConnector1">
                <a:avLst/>
              </a:prstGeom>
              <a:noFill/>
              <a:ln w="38100" cap="flat" cmpd="sng" algn="ctr">
                <a:solidFill>
                  <a:srgbClr val="00B050"/>
                </a:solidFill>
                <a:prstDash val="solid"/>
                <a:tailEnd type="triangle"/>
              </a:ln>
              <a:effectLst/>
            </p:spPr>
          </p:cxnSp>
          <p:sp>
            <p:nvSpPr>
              <p:cNvPr id="45" name="Textfeld 19">
                <a:extLst>
                  <a:ext uri="{FF2B5EF4-FFF2-40B4-BE49-F238E27FC236}">
                    <a16:creationId xmlns:a16="http://schemas.microsoft.com/office/drawing/2014/main" id="{8A3D1680-EFE1-475B-82AC-6E72869C3ABA}"/>
                  </a:ext>
                </a:extLst>
              </p:cNvPr>
              <p:cNvSpPr txBox="1"/>
              <p:nvPr/>
            </p:nvSpPr>
            <p:spPr>
              <a:xfrm>
                <a:off x="4140805" y="5589240"/>
                <a:ext cx="5165548" cy="928967"/>
              </a:xfrm>
              <a:prstGeom prst="rect">
                <a:avLst/>
              </a:prstGeom>
              <a:noFill/>
              <a:ln>
                <a:noFill/>
              </a:ln>
            </p:spPr>
            <p:txBody>
              <a:bodyPr wrap="square" rtlCol="0">
                <a:spAutoFit/>
              </a:bodyPr>
              <a:lstStyle/>
              <a:p>
                <a:pPr defTabSz="860176">
                  <a:defRPr/>
                </a:pPr>
                <a:r>
                  <a:rPr lang="en-GB" sz="1693" dirty="0">
                    <a:solidFill>
                      <a:srgbClr val="00B050"/>
                    </a:solidFill>
                    <a:latin typeface="Arial" panose="020B0604020202020204"/>
                  </a:rPr>
                  <a:t>Be layer thickness in JET </a:t>
                </a:r>
                <a:br>
                  <a:rPr lang="en-GB" sz="1693" dirty="0">
                    <a:solidFill>
                      <a:srgbClr val="00B050"/>
                    </a:solidFill>
                    <a:latin typeface="Arial" panose="020B0604020202020204"/>
                  </a:rPr>
                </a:br>
                <a:r>
                  <a:rPr lang="en-GB" sz="1693" dirty="0">
                    <a:solidFill>
                      <a:srgbClr val="00B050"/>
                    </a:solidFill>
                    <a:latin typeface="Arial" panose="020B0604020202020204"/>
                  </a:rPr>
                  <a:t>is heated and thermally releases retained gases</a:t>
                </a:r>
                <a:br>
                  <a:rPr lang="en-GB" sz="1693" dirty="0">
                    <a:solidFill>
                      <a:srgbClr val="00B050"/>
                    </a:solidFill>
                    <a:latin typeface="Arial" panose="020B0604020202020204"/>
                  </a:rPr>
                </a:br>
                <a:r>
                  <a:rPr lang="en-GB" sz="1693" dirty="0">
                    <a:solidFill>
                      <a:srgbClr val="00B050"/>
                    </a:solidFill>
                    <a:latin typeface="Arial" panose="020B0604020202020204"/>
                  </a:rPr>
                  <a:t>                </a:t>
                </a:r>
              </a:p>
            </p:txBody>
          </p:sp>
          <p:sp>
            <p:nvSpPr>
              <p:cNvPr id="46" name="Rechteck 25">
                <a:extLst>
                  <a:ext uri="{FF2B5EF4-FFF2-40B4-BE49-F238E27FC236}">
                    <a16:creationId xmlns:a16="http://schemas.microsoft.com/office/drawing/2014/main" id="{49653594-BA08-474C-853D-7A3700B8CD55}"/>
                  </a:ext>
                </a:extLst>
              </p:cNvPr>
              <p:cNvSpPr/>
              <p:nvPr/>
            </p:nvSpPr>
            <p:spPr>
              <a:xfrm>
                <a:off x="5048737" y="4945057"/>
                <a:ext cx="3782907" cy="288033"/>
              </a:xfrm>
              <a:prstGeom prst="rect">
                <a:avLst/>
              </a:prstGeom>
              <a:solidFill>
                <a:srgbClr val="D8D8D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0176">
                  <a:lnSpc>
                    <a:spcPct val="95000"/>
                  </a:lnSpc>
                  <a:defRPr/>
                </a:pPr>
                <a:endParaRPr lang="en-GB" sz="2258" dirty="0" err="1">
                  <a:solidFill>
                    <a:srgbClr val="FFFFFF"/>
                  </a:solidFill>
                  <a:latin typeface="Arial" panose="020B0604020202020204"/>
                </a:endParaRPr>
              </a:p>
            </p:txBody>
          </p:sp>
          <p:sp>
            <p:nvSpPr>
              <p:cNvPr id="47" name="Textfeld 24">
                <a:extLst>
                  <a:ext uri="{FF2B5EF4-FFF2-40B4-BE49-F238E27FC236}">
                    <a16:creationId xmlns:a16="http://schemas.microsoft.com/office/drawing/2014/main" id="{87B53489-5A75-4C55-988F-B0CB8174B199}"/>
                  </a:ext>
                </a:extLst>
              </p:cNvPr>
              <p:cNvSpPr txBox="1"/>
              <p:nvPr/>
            </p:nvSpPr>
            <p:spPr>
              <a:xfrm>
                <a:off x="5146642" y="4915605"/>
                <a:ext cx="1209669" cy="375091"/>
              </a:xfrm>
              <a:prstGeom prst="rect">
                <a:avLst/>
              </a:prstGeom>
              <a:noFill/>
            </p:spPr>
            <p:txBody>
              <a:bodyPr wrap="square" rtlCol="0">
                <a:spAutoFit/>
              </a:bodyPr>
              <a:lstStyle/>
              <a:p>
                <a:pPr defTabSz="860176">
                  <a:defRPr/>
                </a:pPr>
                <a:r>
                  <a:rPr lang="en-GB" sz="1693" dirty="0">
                    <a:solidFill>
                      <a:srgbClr val="FFFFFF">
                        <a:lumMod val="50000"/>
                      </a:srgbClr>
                    </a:solidFill>
                    <a:latin typeface="Arial" panose="020B0604020202020204"/>
                  </a:rPr>
                  <a:t>substrate</a:t>
                </a:r>
              </a:p>
            </p:txBody>
          </p:sp>
          <p:sp>
            <p:nvSpPr>
              <p:cNvPr id="48" name="Rechteck 29">
                <a:extLst>
                  <a:ext uri="{FF2B5EF4-FFF2-40B4-BE49-F238E27FC236}">
                    <a16:creationId xmlns:a16="http://schemas.microsoft.com/office/drawing/2014/main" id="{BA0CF5F2-9668-49EB-8574-DFD24B17BFE9}"/>
                  </a:ext>
                </a:extLst>
              </p:cNvPr>
              <p:cNvSpPr/>
              <p:nvPr/>
            </p:nvSpPr>
            <p:spPr>
              <a:xfrm>
                <a:off x="3968214" y="850934"/>
                <a:ext cx="5338139" cy="547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0176">
                  <a:lnSpc>
                    <a:spcPct val="95000"/>
                  </a:lnSpc>
                  <a:defRPr/>
                </a:pPr>
                <a:r>
                  <a:rPr lang="en-GB" sz="1693" dirty="0">
                    <a:solidFill>
                      <a:srgbClr val="002F56"/>
                    </a:solidFill>
                    <a:latin typeface="Arial" panose="020B0604020202020204"/>
                  </a:rPr>
                  <a:t>Example of calculated temperature </a:t>
                </a:r>
              </a:p>
            </p:txBody>
          </p:sp>
        </p:grpSp>
      </p:grpSp>
      <p:grpSp>
        <p:nvGrpSpPr>
          <p:cNvPr id="3" name="Gruppieren 2">
            <a:extLst>
              <a:ext uri="{FF2B5EF4-FFF2-40B4-BE49-F238E27FC236}">
                <a16:creationId xmlns:a16="http://schemas.microsoft.com/office/drawing/2014/main" id="{A02A89E4-CA46-4EC8-A417-303639D84EB2}"/>
              </a:ext>
            </a:extLst>
          </p:cNvPr>
          <p:cNvGrpSpPr/>
          <p:nvPr/>
        </p:nvGrpSpPr>
        <p:grpSpPr>
          <a:xfrm>
            <a:off x="2425" y="3660297"/>
            <a:ext cx="6751688" cy="3326344"/>
            <a:chOff x="2577" y="3890773"/>
            <a:chExt cx="7177185" cy="3535973"/>
          </a:xfrm>
        </p:grpSpPr>
        <p:sp>
          <p:nvSpPr>
            <p:cNvPr id="40" name="Textfeld 21">
              <a:extLst>
                <a:ext uri="{FF2B5EF4-FFF2-40B4-BE49-F238E27FC236}">
                  <a16:creationId xmlns:a16="http://schemas.microsoft.com/office/drawing/2014/main" id="{C87D96C1-D44F-4935-9FDA-B1DDA4C5EB55}"/>
                </a:ext>
              </a:extLst>
            </p:cNvPr>
            <p:cNvSpPr txBox="1"/>
            <p:nvPr/>
          </p:nvSpPr>
          <p:spPr>
            <a:xfrm>
              <a:off x="4409767" y="4148625"/>
              <a:ext cx="787886" cy="652028"/>
            </a:xfrm>
            <a:prstGeom prst="rect">
              <a:avLst/>
            </a:prstGeom>
            <a:noFill/>
          </p:spPr>
          <p:txBody>
            <a:bodyPr wrap="square" rtlCol="0">
              <a:spAutoFit/>
            </a:bodyPr>
            <a:lstStyle/>
            <a:p>
              <a:pPr defTabSz="860176">
                <a:defRPr/>
              </a:pPr>
              <a:r>
                <a:rPr lang="en-GB" sz="1693" dirty="0">
                  <a:solidFill>
                    <a:srgbClr val="FFFFFF">
                      <a:lumMod val="95000"/>
                    </a:srgbClr>
                  </a:solidFill>
                  <a:latin typeface="Arial" panose="020B0604020202020204"/>
                </a:rPr>
                <a:t>W</a:t>
              </a:r>
              <a:br>
                <a:rPr lang="en-GB" sz="1693" dirty="0">
                  <a:solidFill>
                    <a:srgbClr val="FFFFFF">
                      <a:lumMod val="95000"/>
                    </a:srgbClr>
                  </a:solidFill>
                  <a:latin typeface="Arial" panose="020B0604020202020204"/>
                </a:rPr>
              </a:br>
              <a:r>
                <a:rPr lang="en-GB" sz="1693" dirty="0">
                  <a:solidFill>
                    <a:srgbClr val="7030A0"/>
                  </a:solidFill>
                  <a:latin typeface="Arial" panose="020B0604020202020204"/>
                </a:rPr>
                <a:t>Mo</a:t>
              </a:r>
            </a:p>
          </p:txBody>
        </p:sp>
        <p:sp>
          <p:nvSpPr>
            <p:cNvPr id="41" name="Textfeld 21">
              <a:extLst>
                <a:ext uri="{FF2B5EF4-FFF2-40B4-BE49-F238E27FC236}">
                  <a16:creationId xmlns:a16="http://schemas.microsoft.com/office/drawing/2014/main" id="{32FD78F5-DA9F-4ACE-A20C-720E57B87F59}"/>
                </a:ext>
              </a:extLst>
            </p:cNvPr>
            <p:cNvSpPr txBox="1"/>
            <p:nvPr/>
          </p:nvSpPr>
          <p:spPr>
            <a:xfrm>
              <a:off x="4537012" y="3890773"/>
              <a:ext cx="2642750" cy="375091"/>
            </a:xfrm>
            <a:prstGeom prst="rect">
              <a:avLst/>
            </a:prstGeom>
            <a:noFill/>
          </p:spPr>
          <p:txBody>
            <a:bodyPr wrap="square" rtlCol="0">
              <a:spAutoFit/>
            </a:bodyPr>
            <a:lstStyle/>
            <a:p>
              <a:pPr defTabSz="860176">
                <a:defRPr/>
              </a:pPr>
              <a:r>
                <a:rPr lang="en-GB" sz="1693" b="1" dirty="0">
                  <a:solidFill>
                    <a:srgbClr val="00B050"/>
                  </a:solidFill>
                  <a:latin typeface="Arial" panose="020B0604020202020204"/>
                </a:rPr>
                <a:t>Be</a:t>
              </a:r>
            </a:p>
          </p:txBody>
        </p:sp>
        <p:grpSp>
          <p:nvGrpSpPr>
            <p:cNvPr id="61" name="Gruppieren 60">
              <a:extLst>
                <a:ext uri="{FF2B5EF4-FFF2-40B4-BE49-F238E27FC236}">
                  <a16:creationId xmlns:a16="http://schemas.microsoft.com/office/drawing/2014/main" id="{D72D8DC5-3685-44BF-B9B8-81928309F4F7}"/>
                </a:ext>
              </a:extLst>
            </p:cNvPr>
            <p:cNvGrpSpPr/>
            <p:nvPr/>
          </p:nvGrpSpPr>
          <p:grpSpPr>
            <a:xfrm>
              <a:off x="2577" y="4191772"/>
              <a:ext cx="3613178" cy="3234974"/>
              <a:chOff x="80045" y="4261330"/>
              <a:chExt cx="3613178" cy="3234974"/>
            </a:xfrm>
          </p:grpSpPr>
          <p:grpSp>
            <p:nvGrpSpPr>
              <p:cNvPr id="49" name="Group 26">
                <a:extLst>
                  <a:ext uri="{FF2B5EF4-FFF2-40B4-BE49-F238E27FC236}">
                    <a16:creationId xmlns:a16="http://schemas.microsoft.com/office/drawing/2014/main" id="{FE100522-7F0C-462E-B5CF-ADAF71B91CA3}"/>
                  </a:ext>
                </a:extLst>
              </p:cNvPr>
              <p:cNvGrpSpPr/>
              <p:nvPr/>
            </p:nvGrpSpPr>
            <p:grpSpPr>
              <a:xfrm>
                <a:off x="212606" y="4261330"/>
                <a:ext cx="3480617" cy="3234974"/>
                <a:chOff x="5811219" y="60261"/>
                <a:chExt cx="3480617" cy="3234974"/>
              </a:xfrm>
            </p:grpSpPr>
            <p:sp>
              <p:nvSpPr>
                <p:cNvPr id="50" name="Left Brace 17">
                  <a:extLst>
                    <a:ext uri="{FF2B5EF4-FFF2-40B4-BE49-F238E27FC236}">
                      <a16:creationId xmlns:a16="http://schemas.microsoft.com/office/drawing/2014/main" id="{7DD0BB8A-AB7C-4CAC-81CD-73EA959D6261}"/>
                    </a:ext>
                  </a:extLst>
                </p:cNvPr>
                <p:cNvSpPr/>
                <p:nvPr/>
              </p:nvSpPr>
              <p:spPr>
                <a:xfrm>
                  <a:off x="6363601" y="116632"/>
                  <a:ext cx="144017" cy="385722"/>
                </a:xfrm>
                <a:prstGeom prst="lef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93"/>
                </a:p>
              </p:txBody>
            </p:sp>
            <p:sp>
              <p:nvSpPr>
                <p:cNvPr id="51" name="Left Brace 18">
                  <a:extLst>
                    <a:ext uri="{FF2B5EF4-FFF2-40B4-BE49-F238E27FC236}">
                      <a16:creationId xmlns:a16="http://schemas.microsoft.com/office/drawing/2014/main" id="{BF77DA02-C0B5-4559-8D46-CE21B93AFEBC}"/>
                    </a:ext>
                  </a:extLst>
                </p:cNvPr>
                <p:cNvSpPr/>
                <p:nvPr/>
              </p:nvSpPr>
              <p:spPr>
                <a:xfrm>
                  <a:off x="6363601" y="548680"/>
                  <a:ext cx="144017" cy="288032"/>
                </a:xfrm>
                <a:prstGeom prst="leftBrac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93"/>
                </a:p>
              </p:txBody>
            </p:sp>
            <p:sp>
              <p:nvSpPr>
                <p:cNvPr id="52" name="Left Brace 19">
                  <a:extLst>
                    <a:ext uri="{FF2B5EF4-FFF2-40B4-BE49-F238E27FC236}">
                      <a16:creationId xmlns:a16="http://schemas.microsoft.com/office/drawing/2014/main" id="{C322A7B7-00BE-4291-9D02-5C5CBB84A85B}"/>
                    </a:ext>
                  </a:extLst>
                </p:cNvPr>
                <p:cNvSpPr/>
                <p:nvPr/>
              </p:nvSpPr>
              <p:spPr>
                <a:xfrm>
                  <a:off x="6363600" y="858913"/>
                  <a:ext cx="144017" cy="121815"/>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93"/>
                </a:p>
              </p:txBody>
            </p:sp>
            <p:sp>
              <p:nvSpPr>
                <p:cNvPr id="53" name="Left Brace 24">
                  <a:extLst>
                    <a:ext uri="{FF2B5EF4-FFF2-40B4-BE49-F238E27FC236}">
                      <a16:creationId xmlns:a16="http://schemas.microsoft.com/office/drawing/2014/main" id="{57F96A6F-3443-4171-B215-6E83734E1F7E}"/>
                    </a:ext>
                  </a:extLst>
                </p:cNvPr>
                <p:cNvSpPr/>
                <p:nvPr/>
              </p:nvSpPr>
              <p:spPr>
                <a:xfrm>
                  <a:off x="6363603" y="1041901"/>
                  <a:ext cx="152833" cy="1769615"/>
                </a:xfrm>
                <a:prstGeom prst="leftBrace">
                  <a:avLst>
                    <a:gd name="adj1" fmla="val 8333"/>
                    <a:gd name="adj2" fmla="val 3024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93"/>
                </a:p>
              </p:txBody>
            </p:sp>
            <p:sp>
              <p:nvSpPr>
                <p:cNvPr id="54" name="Textfeld 11">
                  <a:extLst>
                    <a:ext uri="{FF2B5EF4-FFF2-40B4-BE49-F238E27FC236}">
                      <a16:creationId xmlns:a16="http://schemas.microsoft.com/office/drawing/2014/main" id="{8F105AEB-6541-4796-AD6C-174831A7AEB7}"/>
                    </a:ext>
                  </a:extLst>
                </p:cNvPr>
                <p:cNvSpPr txBox="1"/>
                <p:nvPr/>
              </p:nvSpPr>
              <p:spPr>
                <a:xfrm>
                  <a:off x="5811219" y="60261"/>
                  <a:ext cx="627641" cy="361254"/>
                </a:xfrm>
                <a:prstGeom prst="rect">
                  <a:avLst/>
                </a:prstGeom>
                <a:noFill/>
              </p:spPr>
              <p:txBody>
                <a:bodyPr wrap="square" rtlCol="0">
                  <a:spAutoFit/>
                </a:bodyPr>
                <a:lstStyle/>
                <a:p>
                  <a:pPr>
                    <a:lnSpc>
                      <a:spcPct val="95000"/>
                    </a:lnSpc>
                  </a:pPr>
                  <a:r>
                    <a:rPr lang="en-GB" sz="1693" dirty="0">
                      <a:solidFill>
                        <a:srgbClr val="00B050"/>
                      </a:solidFill>
                      <a:ea typeface="Calibri" panose="020F0502020204030204" pitchFamily="34" charset="0"/>
                      <a:cs typeface="Arial" panose="020B0604020202020204" pitchFamily="34" charset="0"/>
                    </a:rPr>
                    <a:t>Be</a:t>
                  </a:r>
                  <a:endParaRPr lang="en-GB" sz="1693" b="1" dirty="0">
                    <a:solidFill>
                      <a:srgbClr val="00B050"/>
                    </a:solidFill>
                    <a:ea typeface="Calibri" panose="020F0502020204030204" pitchFamily="34" charset="0"/>
                    <a:cs typeface="Arial" panose="020B0604020202020204" pitchFamily="34" charset="0"/>
                  </a:endParaRPr>
                </a:p>
              </p:txBody>
            </p:sp>
            <p:sp>
              <p:nvSpPr>
                <p:cNvPr id="55" name="Textfeld 11">
                  <a:extLst>
                    <a:ext uri="{FF2B5EF4-FFF2-40B4-BE49-F238E27FC236}">
                      <a16:creationId xmlns:a16="http://schemas.microsoft.com/office/drawing/2014/main" id="{56A6CC1B-BE4E-42B2-9300-768F132ECA20}"/>
                    </a:ext>
                  </a:extLst>
                </p:cNvPr>
                <p:cNvSpPr txBox="1"/>
                <p:nvPr/>
              </p:nvSpPr>
              <p:spPr>
                <a:xfrm>
                  <a:off x="5838655" y="416339"/>
                  <a:ext cx="523032" cy="624355"/>
                </a:xfrm>
                <a:prstGeom prst="rect">
                  <a:avLst/>
                </a:prstGeom>
                <a:noFill/>
              </p:spPr>
              <p:txBody>
                <a:bodyPr wrap="square" rtlCol="0">
                  <a:spAutoFit/>
                </a:bodyPr>
                <a:lstStyle/>
                <a:p>
                  <a:pPr>
                    <a:lnSpc>
                      <a:spcPct val="95000"/>
                    </a:lnSpc>
                  </a:pPr>
                  <a:r>
                    <a:rPr lang="en-GB" sz="1693" dirty="0">
                      <a:solidFill>
                        <a:schemeClr val="bg1">
                          <a:lumMod val="65000"/>
                        </a:schemeClr>
                      </a:solidFill>
                      <a:ea typeface="Calibri" panose="020F0502020204030204" pitchFamily="34" charset="0"/>
                      <a:cs typeface="Arial" panose="020B0604020202020204" pitchFamily="34" charset="0"/>
                    </a:rPr>
                    <a:t>W</a:t>
                  </a:r>
                </a:p>
                <a:p>
                  <a:pPr>
                    <a:lnSpc>
                      <a:spcPct val="95000"/>
                    </a:lnSpc>
                  </a:pPr>
                  <a:endParaRPr lang="en-GB" sz="1693" dirty="0">
                    <a:solidFill>
                      <a:schemeClr val="accent3"/>
                    </a:solidFill>
                    <a:ea typeface="Calibri" panose="020F0502020204030204" pitchFamily="34" charset="0"/>
                    <a:cs typeface="Arial" panose="020B0604020202020204" pitchFamily="34" charset="0"/>
                  </a:endParaRPr>
                </a:p>
              </p:txBody>
            </p:sp>
            <p:pic>
              <p:nvPicPr>
                <p:cNvPr id="56" name="Picture 43" descr="A picture containing photo, large, person, standing&#10;&#10;Description automatically generated">
                  <a:extLst>
                    <a:ext uri="{FF2B5EF4-FFF2-40B4-BE49-F238E27FC236}">
                      <a16:creationId xmlns:a16="http://schemas.microsoft.com/office/drawing/2014/main" id="{563971C0-953A-4064-BC57-437A530E0798}"/>
                    </a:ext>
                  </a:extLst>
                </p:cNvPr>
                <p:cNvPicPr>
                  <a:picLocks noChangeAspect="1"/>
                </p:cNvPicPr>
                <p:nvPr/>
              </p:nvPicPr>
              <p:blipFill rotWithShape="1">
                <a:blip r:embed="rId6"/>
                <a:srcRect r="27208"/>
                <a:stretch/>
              </p:blipFill>
              <p:spPr>
                <a:xfrm>
                  <a:off x="6549199" y="92851"/>
                  <a:ext cx="2688068" cy="3202384"/>
                </a:xfrm>
                <a:prstGeom prst="rect">
                  <a:avLst/>
                </a:prstGeom>
              </p:spPr>
            </p:pic>
            <p:pic>
              <p:nvPicPr>
                <p:cNvPr id="57" name="Picture 4">
                  <a:extLst>
                    <a:ext uri="{FF2B5EF4-FFF2-40B4-BE49-F238E27FC236}">
                      <a16:creationId xmlns:a16="http://schemas.microsoft.com/office/drawing/2014/main" id="{138A781B-04CA-49A5-A9F0-547E432DFFB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16200000">
                  <a:off x="6171778" y="1589026"/>
                  <a:ext cx="1677702" cy="7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feld 11">
                  <a:extLst>
                    <a:ext uri="{FF2B5EF4-FFF2-40B4-BE49-F238E27FC236}">
                      <a16:creationId xmlns:a16="http://schemas.microsoft.com/office/drawing/2014/main" id="{565F86C3-5716-473C-99F2-870291D00F5A}"/>
                    </a:ext>
                  </a:extLst>
                </p:cNvPr>
                <p:cNvSpPr txBox="1"/>
                <p:nvPr/>
              </p:nvSpPr>
              <p:spPr>
                <a:xfrm>
                  <a:off x="6867793" y="60261"/>
                  <a:ext cx="2424043" cy="361254"/>
                </a:xfrm>
                <a:prstGeom prst="rect">
                  <a:avLst/>
                </a:prstGeom>
                <a:noFill/>
              </p:spPr>
              <p:txBody>
                <a:bodyPr wrap="square" rtlCol="0">
                  <a:spAutoFit/>
                </a:bodyPr>
                <a:lstStyle/>
                <a:p>
                  <a:pPr>
                    <a:lnSpc>
                      <a:spcPct val="95000"/>
                    </a:lnSpc>
                  </a:pPr>
                  <a:r>
                    <a:rPr lang="en-GB" sz="1693" i="1" dirty="0">
                      <a:solidFill>
                        <a:srgbClr val="00B050"/>
                      </a:solidFill>
                      <a:ea typeface="Calibri" panose="020F0502020204030204" pitchFamily="34" charset="0"/>
                      <a:cs typeface="Arial" panose="020B0604020202020204" pitchFamily="34" charset="0"/>
                    </a:rPr>
                    <a:t>plasma deposit</a:t>
                  </a:r>
                  <a:endParaRPr lang="en-GB" sz="1693" b="1" i="1" dirty="0">
                    <a:solidFill>
                      <a:srgbClr val="00B050"/>
                    </a:solidFill>
                    <a:ea typeface="Calibri" panose="020F0502020204030204" pitchFamily="34" charset="0"/>
                    <a:cs typeface="Arial" panose="020B0604020202020204" pitchFamily="34" charset="0"/>
                  </a:endParaRPr>
                </a:p>
              </p:txBody>
            </p:sp>
          </p:grpSp>
          <p:sp>
            <p:nvSpPr>
              <p:cNvPr id="58" name="Textfeld 11">
                <a:extLst>
                  <a:ext uri="{FF2B5EF4-FFF2-40B4-BE49-F238E27FC236}">
                    <a16:creationId xmlns:a16="http://schemas.microsoft.com/office/drawing/2014/main" id="{16499A51-BC78-4F0D-8931-619C4283C952}"/>
                  </a:ext>
                </a:extLst>
              </p:cNvPr>
              <p:cNvSpPr txBox="1"/>
              <p:nvPr/>
            </p:nvSpPr>
            <p:spPr>
              <a:xfrm>
                <a:off x="146262" y="4904777"/>
                <a:ext cx="683987" cy="361254"/>
              </a:xfrm>
              <a:prstGeom prst="rect">
                <a:avLst/>
              </a:prstGeom>
              <a:noFill/>
            </p:spPr>
            <p:txBody>
              <a:bodyPr wrap="square" rtlCol="0">
                <a:spAutoFit/>
              </a:bodyPr>
              <a:lstStyle/>
              <a:p>
                <a:pPr>
                  <a:lnSpc>
                    <a:spcPct val="95000"/>
                  </a:lnSpc>
                </a:pPr>
                <a:r>
                  <a:rPr lang="en-GB" sz="1693" dirty="0">
                    <a:solidFill>
                      <a:srgbClr val="7030A0"/>
                    </a:solidFill>
                    <a:ea typeface="Calibri" panose="020F0502020204030204" pitchFamily="34" charset="0"/>
                    <a:cs typeface="Arial" panose="020B0604020202020204" pitchFamily="34" charset="0"/>
                  </a:rPr>
                  <a:t>Mo</a:t>
                </a:r>
              </a:p>
            </p:txBody>
          </p:sp>
          <p:sp>
            <p:nvSpPr>
              <p:cNvPr id="59" name="Textfeld 11">
                <a:extLst>
                  <a:ext uri="{FF2B5EF4-FFF2-40B4-BE49-F238E27FC236}">
                    <a16:creationId xmlns:a16="http://schemas.microsoft.com/office/drawing/2014/main" id="{6242EA40-8FF3-4B5D-A9DA-DB5D42547C4D}"/>
                  </a:ext>
                </a:extLst>
              </p:cNvPr>
              <p:cNvSpPr txBox="1"/>
              <p:nvPr/>
            </p:nvSpPr>
            <p:spPr>
              <a:xfrm>
                <a:off x="80045" y="5518902"/>
                <a:ext cx="683987" cy="361254"/>
              </a:xfrm>
              <a:prstGeom prst="rect">
                <a:avLst/>
              </a:prstGeom>
              <a:noFill/>
            </p:spPr>
            <p:txBody>
              <a:bodyPr wrap="square" rtlCol="0">
                <a:spAutoFit/>
              </a:bodyPr>
              <a:lstStyle/>
              <a:p>
                <a:pPr>
                  <a:lnSpc>
                    <a:spcPct val="95000"/>
                  </a:lnSpc>
                </a:pPr>
                <a:r>
                  <a:rPr lang="en-GB" sz="1693" dirty="0">
                    <a:ea typeface="Calibri" panose="020F0502020204030204" pitchFamily="34" charset="0"/>
                    <a:cs typeface="Arial" panose="020B0604020202020204" pitchFamily="34" charset="0"/>
                  </a:rPr>
                  <a:t>CFC</a:t>
                </a:r>
              </a:p>
            </p:txBody>
          </p:sp>
        </p:grpSp>
      </p:grpSp>
      <p:sp>
        <p:nvSpPr>
          <p:cNvPr id="62" name="Textfeld 22">
            <a:extLst>
              <a:ext uri="{FF2B5EF4-FFF2-40B4-BE49-F238E27FC236}">
                <a16:creationId xmlns:a16="http://schemas.microsoft.com/office/drawing/2014/main" id="{3CB2F519-FBC9-4C1A-8515-70F03C94475E}"/>
              </a:ext>
            </a:extLst>
          </p:cNvPr>
          <p:cNvSpPr txBox="1"/>
          <p:nvPr/>
        </p:nvSpPr>
        <p:spPr>
          <a:xfrm>
            <a:off x="3641703" y="5984156"/>
            <a:ext cx="6383155" cy="613373"/>
          </a:xfrm>
          <a:prstGeom prst="rect">
            <a:avLst/>
          </a:prstGeom>
          <a:noFill/>
        </p:spPr>
        <p:txBody>
          <a:bodyPr wrap="square" rtlCol="0">
            <a:spAutoFit/>
          </a:bodyPr>
          <a:lstStyle/>
          <a:p>
            <a:pPr defTabSz="860176">
              <a:defRPr/>
            </a:pPr>
            <a:r>
              <a:rPr lang="en-GB" sz="1693" dirty="0">
                <a:solidFill>
                  <a:srgbClr val="FF0000"/>
                </a:solidFill>
                <a:latin typeface="Arial" panose="020B0604020202020204"/>
              </a:rPr>
              <a:t>Gas released by the laser heating is quantified </a:t>
            </a:r>
            <a:br>
              <a:rPr lang="en-GB" sz="1693" dirty="0">
                <a:solidFill>
                  <a:srgbClr val="FF0000"/>
                </a:solidFill>
                <a:latin typeface="Arial" panose="020B0604020202020204"/>
              </a:rPr>
            </a:br>
            <a:r>
              <a:rPr lang="en-GB" sz="1693" dirty="0">
                <a:solidFill>
                  <a:srgbClr val="FF0000"/>
                </a:solidFill>
                <a:latin typeface="Arial" panose="020B0604020202020204"/>
              </a:rPr>
              <a:t>→ space resolved in situ diagnostic for fuel content</a:t>
            </a:r>
          </a:p>
        </p:txBody>
      </p:sp>
      <p:pic>
        <p:nvPicPr>
          <p:cNvPr id="68" name="Picture 2" descr="\\de-ews-fs01\efdawork\PI team\PICTURES AND GRAPHICS\LOGOS\JET-LOGO (by Dolp)\OtherJPG\JET.jpg"/>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164146" y="6090212"/>
            <a:ext cx="1144177" cy="45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Objekt 62">
            <a:extLst>
              <a:ext uri="{FF2B5EF4-FFF2-40B4-BE49-F238E27FC236}">
                <a16:creationId xmlns:a16="http://schemas.microsoft.com/office/drawing/2014/main" id="{D48E6287-2A1B-42BE-B5FA-55C7D2A7223B}"/>
              </a:ext>
            </a:extLst>
          </p:cNvPr>
          <p:cNvGraphicFramePr>
            <a:graphicFrameLocks noChangeAspect="1"/>
          </p:cNvGraphicFramePr>
          <p:nvPr/>
        </p:nvGraphicFramePr>
        <p:xfrm>
          <a:off x="518598" y="3441377"/>
          <a:ext cx="6597073" cy="3125184"/>
        </p:xfrm>
        <a:graphic>
          <a:graphicData uri="http://schemas.openxmlformats.org/presentationml/2006/ole">
            <mc:AlternateContent xmlns:mc="http://schemas.openxmlformats.org/markup-compatibility/2006">
              <mc:Choice xmlns:v="urn:schemas-microsoft-com:vml" Requires="v">
                <p:oleObj name="Graph" r:id="rId2" imgW="15840360" imgH="7502760" progId="Origin50.Graph">
                  <p:embed/>
                </p:oleObj>
              </mc:Choice>
              <mc:Fallback>
                <p:oleObj name="Graph" r:id="rId2" imgW="15840360" imgH="7502760" progId="Origin50.Graph">
                  <p:embed/>
                  <p:pic>
                    <p:nvPicPr>
                      <p:cNvPr id="63" name="Objekt 62">
                        <a:extLst>
                          <a:ext uri="{FF2B5EF4-FFF2-40B4-BE49-F238E27FC236}">
                            <a16:creationId xmlns:a16="http://schemas.microsoft.com/office/drawing/2014/main" id="{D48E6287-2A1B-42BE-B5FA-55C7D2A7223B}"/>
                          </a:ext>
                        </a:extLst>
                      </p:cNvPr>
                      <p:cNvPicPr/>
                      <p:nvPr/>
                    </p:nvPicPr>
                    <p:blipFill>
                      <a:blip r:embed="rId3"/>
                      <a:stretch>
                        <a:fillRect/>
                      </a:stretch>
                    </p:blipFill>
                    <p:spPr>
                      <a:xfrm>
                        <a:off x="518598" y="3441377"/>
                        <a:ext cx="6597073" cy="312518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Ex situ LID-QMS of JET divertor tile 0</a:t>
            </a:r>
          </a:p>
        </p:txBody>
      </p:sp>
      <p:sp>
        <p:nvSpPr>
          <p:cNvPr id="5" name="Textfeld 4">
            <a:extLst>
              <a:ext uri="{FF2B5EF4-FFF2-40B4-BE49-F238E27FC236}">
                <a16:creationId xmlns:a16="http://schemas.microsoft.com/office/drawing/2014/main" id="{D109E9DC-6E18-4CF5-B0E7-920144D8A637}"/>
              </a:ext>
            </a:extLst>
          </p:cNvPr>
          <p:cNvSpPr txBox="1"/>
          <p:nvPr/>
        </p:nvSpPr>
        <p:spPr>
          <a:xfrm>
            <a:off x="7247563" y="5837355"/>
            <a:ext cx="4665843" cy="700385"/>
          </a:xfrm>
          <a:prstGeom prst="rect">
            <a:avLst/>
          </a:prstGeom>
          <a:noFill/>
        </p:spPr>
        <p:txBody>
          <a:bodyPr wrap="square" rtlCol="0">
            <a:spAutoFit/>
          </a:bodyPr>
          <a:lstStyle/>
          <a:p>
            <a:pPr lvl="0">
              <a:spcBef>
                <a:spcPct val="20000"/>
              </a:spcBef>
            </a:pPr>
            <a:r>
              <a:rPr lang="fr-FR" sz="1317" b="1" dirty="0" err="1">
                <a:solidFill>
                  <a:srgbClr val="FF00FF"/>
                </a:solidFill>
              </a:rPr>
              <a:t>Ref</a:t>
            </a:r>
            <a:r>
              <a:rPr lang="fr-FR" sz="1317" b="1" dirty="0">
                <a:solidFill>
                  <a:srgbClr val="FF00FF"/>
                </a:solidFill>
              </a:rPr>
              <a:t> [1]: J. </a:t>
            </a:r>
            <a:r>
              <a:rPr lang="fr-FR" sz="1317" b="1" dirty="0" err="1">
                <a:solidFill>
                  <a:srgbClr val="FF00FF"/>
                </a:solidFill>
              </a:rPr>
              <a:t>Likonen</a:t>
            </a:r>
            <a:r>
              <a:rPr lang="fr-FR" sz="1317" b="1" dirty="0">
                <a:solidFill>
                  <a:srgbClr val="FF00FF"/>
                </a:solidFill>
              </a:rPr>
              <a:t> et al, </a:t>
            </a:r>
            <a:r>
              <a:rPr lang="fr-FR" sz="1317" b="1" dirty="0" err="1">
                <a:solidFill>
                  <a:srgbClr val="FF00FF"/>
                </a:solidFill>
              </a:rPr>
              <a:t>Nuc</a:t>
            </a:r>
            <a:r>
              <a:rPr lang="fr-FR" sz="1317" b="1" dirty="0">
                <a:solidFill>
                  <a:srgbClr val="FF00FF"/>
                </a:solidFill>
              </a:rPr>
              <a:t>. Mat. En. 19 (2019) 300-306 </a:t>
            </a:r>
            <a:r>
              <a:rPr lang="fr-FR" sz="1317" b="1" dirty="0">
                <a:solidFill>
                  <a:srgbClr val="4040FF"/>
                </a:solidFill>
                <a:hlinkClick r:id="rId4"/>
              </a:rPr>
              <a:t>doi:10.1016/j.nme.2019.03.012</a:t>
            </a:r>
            <a:br>
              <a:rPr lang="fr-FR" sz="1317" b="1" dirty="0">
                <a:solidFill>
                  <a:srgbClr val="4040FF"/>
                </a:solidFill>
              </a:rPr>
            </a:br>
            <a:endParaRPr lang="en-GB" sz="1317" b="1" dirty="0">
              <a:solidFill>
                <a:srgbClr val="4040FF"/>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518FBB0-549E-4279-A64D-1880E9FAA21A}"/>
              </a:ext>
            </a:extLst>
          </p:cNvPr>
          <p:cNvSpPr txBox="1"/>
          <p:nvPr/>
        </p:nvSpPr>
        <p:spPr>
          <a:xfrm>
            <a:off x="-51241" y="604764"/>
            <a:ext cx="12598947" cy="381771"/>
          </a:xfrm>
          <a:prstGeom prst="rect">
            <a:avLst/>
          </a:prstGeom>
          <a:noFill/>
        </p:spPr>
        <p:txBody>
          <a:bodyPr wrap="square" rtlCol="0">
            <a:spAutoFit/>
          </a:bodyPr>
          <a:lstStyle/>
          <a:p>
            <a:r>
              <a:rPr lang="en-GB" sz="1881" dirty="0">
                <a:latin typeface="Arial" panose="020B0604020202020204" pitchFamily="34" charset="0"/>
                <a:cs typeface="Arial" panose="020B0604020202020204" pitchFamily="34" charset="0"/>
              </a:rPr>
              <a:t>JET inner divertor tile 0 exposed in all plasmas of 2014-2016. Then ex situ LID-QMS performed in FZJ.</a:t>
            </a:r>
          </a:p>
        </p:txBody>
      </p:sp>
      <p:sp>
        <p:nvSpPr>
          <p:cNvPr id="34" name="Textfeld 33">
            <a:extLst>
              <a:ext uri="{FF2B5EF4-FFF2-40B4-BE49-F238E27FC236}">
                <a16:creationId xmlns:a16="http://schemas.microsoft.com/office/drawing/2014/main" id="{7832F729-F73C-43D5-8657-F7EFCAC996D2}"/>
              </a:ext>
            </a:extLst>
          </p:cNvPr>
          <p:cNvSpPr txBox="1"/>
          <p:nvPr/>
        </p:nvSpPr>
        <p:spPr>
          <a:xfrm>
            <a:off x="7247564" y="3617798"/>
            <a:ext cx="5159290" cy="2407839"/>
          </a:xfrm>
          <a:prstGeom prst="rect">
            <a:avLst/>
          </a:prstGeom>
          <a:noFill/>
        </p:spPr>
        <p:txBody>
          <a:bodyPr wrap="square" rtlCol="0">
            <a:spAutoFit/>
          </a:bodyPr>
          <a:lstStyle/>
          <a:p>
            <a:r>
              <a:rPr lang="en-GB" sz="1881" dirty="0">
                <a:latin typeface="Arial" panose="020B0604020202020204" pitchFamily="34" charset="0"/>
                <a:cs typeface="Arial" panose="020B0604020202020204" pitchFamily="34" charset="0"/>
              </a:rPr>
              <a:t>Good agreement of LID-QMS</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with TDS (Thermal Desorption Spectroscopy)</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except close to plasma heated side (due to D retention below laser heating depth)</a:t>
            </a:r>
            <a:br>
              <a:rPr lang="en-GB" sz="1881" dirty="0">
                <a:latin typeface="Arial" panose="020B0604020202020204" pitchFamily="34" charset="0"/>
                <a:cs typeface="Arial" panose="020B0604020202020204" pitchFamily="34" charset="0"/>
              </a:rPr>
            </a:b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here: </a:t>
            </a:r>
            <a:r>
              <a:rPr lang="en-GB" sz="1881" dirty="0" err="1">
                <a:latin typeface="Arial" panose="020B0604020202020204" pitchFamily="34" charset="0"/>
                <a:cs typeface="Arial" panose="020B0604020202020204" pitchFamily="34" charset="0"/>
              </a:rPr>
              <a:t>Be:D</a:t>
            </a:r>
            <a:r>
              <a:rPr lang="en-GB" sz="1881" dirty="0">
                <a:latin typeface="Arial" panose="020B0604020202020204" pitchFamily="34" charset="0"/>
                <a:cs typeface="Arial" panose="020B0604020202020204" pitchFamily="34" charset="0"/>
              </a:rPr>
              <a:t> layers, previously also proven for</a:t>
            </a:r>
          </a:p>
          <a:p>
            <a:r>
              <a:rPr lang="en-GB" sz="1881" dirty="0">
                <a:latin typeface="Arial" panose="020B0604020202020204" pitchFamily="34" charset="0"/>
                <a:cs typeface="Arial" panose="020B0604020202020204" pitchFamily="34" charset="0"/>
              </a:rPr>
              <a:t>bulk W, a-C:D layers and a-B:D layers</a:t>
            </a:r>
          </a:p>
          <a:p>
            <a:endParaRPr lang="en-GB" sz="1881" dirty="0">
              <a:latin typeface="Arial" panose="020B0604020202020204" pitchFamily="34" charset="0"/>
              <a:cs typeface="Arial" panose="020B0604020202020204" pitchFamily="34" charset="0"/>
            </a:endParaRPr>
          </a:p>
        </p:txBody>
      </p:sp>
      <p:grpSp>
        <p:nvGrpSpPr>
          <p:cNvPr id="35" name="Gruppieren 34">
            <a:extLst>
              <a:ext uri="{FF2B5EF4-FFF2-40B4-BE49-F238E27FC236}">
                <a16:creationId xmlns:a16="http://schemas.microsoft.com/office/drawing/2014/main" id="{F93DFB0C-CA9E-4684-9484-FCAB47C5D23C}"/>
              </a:ext>
            </a:extLst>
          </p:cNvPr>
          <p:cNvGrpSpPr/>
          <p:nvPr/>
        </p:nvGrpSpPr>
        <p:grpSpPr>
          <a:xfrm>
            <a:off x="3749635" y="5057215"/>
            <a:ext cx="3743557" cy="566103"/>
            <a:chOff x="3483882" y="5373213"/>
            <a:chExt cx="3979479" cy="601777"/>
          </a:xfrm>
        </p:grpSpPr>
        <p:sp>
          <p:nvSpPr>
            <p:cNvPr id="36" name="Textfeld 35">
              <a:extLst>
                <a:ext uri="{FF2B5EF4-FFF2-40B4-BE49-F238E27FC236}">
                  <a16:creationId xmlns:a16="http://schemas.microsoft.com/office/drawing/2014/main" id="{4F2D5772-B50E-40DC-B051-7FFBABBCB86E}"/>
                </a:ext>
              </a:extLst>
            </p:cNvPr>
            <p:cNvSpPr txBox="1"/>
            <p:nvPr/>
          </p:nvSpPr>
          <p:spPr>
            <a:xfrm>
              <a:off x="3483882" y="5630642"/>
              <a:ext cx="3979479" cy="344348"/>
            </a:xfrm>
            <a:prstGeom prst="rect">
              <a:avLst/>
            </a:prstGeom>
            <a:noFill/>
          </p:spPr>
          <p:txBody>
            <a:bodyPr wrap="square" rtlCol="0">
              <a:spAutoFit/>
            </a:bodyPr>
            <a:lstStyle/>
            <a:p>
              <a:pPr lvl="0">
                <a:spcBef>
                  <a:spcPct val="20000"/>
                </a:spcBef>
              </a:pPr>
              <a:r>
                <a:rPr lang="da-DK" sz="1505" b="1" dirty="0">
                  <a:solidFill>
                    <a:srgbClr val="00B050"/>
                  </a:solidFill>
                </a:rPr>
                <a:t>constant D inventory</a:t>
              </a:r>
              <a:endParaRPr lang="en-GB" sz="1505" b="1" dirty="0">
                <a:solidFill>
                  <a:srgbClr val="00B050"/>
                </a:solidFill>
                <a:latin typeface="Arial" panose="020B0604020202020204" pitchFamily="34" charset="0"/>
                <a:cs typeface="Arial" panose="020B0604020202020204" pitchFamily="34" charset="0"/>
              </a:endParaRPr>
            </a:p>
          </p:txBody>
        </p:sp>
        <p:sp>
          <p:nvSpPr>
            <p:cNvPr id="37" name="Geschweifte Klammer links 36">
              <a:extLst>
                <a:ext uri="{FF2B5EF4-FFF2-40B4-BE49-F238E27FC236}">
                  <a16:creationId xmlns:a16="http://schemas.microsoft.com/office/drawing/2014/main" id="{56958FDB-8071-4989-9D03-D3BE666C6118}"/>
                </a:ext>
              </a:extLst>
            </p:cNvPr>
            <p:cNvSpPr/>
            <p:nvPr/>
          </p:nvSpPr>
          <p:spPr>
            <a:xfrm rot="16200000">
              <a:off x="4416301" y="4562196"/>
              <a:ext cx="202170" cy="1824204"/>
            </a:xfrm>
            <a:prstGeom prst="leftBrace">
              <a:avLst>
                <a:gd name="adj1" fmla="val 8333"/>
                <a:gd name="adj2" fmla="val 5038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93" dirty="0"/>
            </a:p>
          </p:txBody>
        </p:sp>
      </p:grpSp>
      <p:grpSp>
        <p:nvGrpSpPr>
          <p:cNvPr id="38" name="Group 3">
            <a:extLst>
              <a:ext uri="{FF2B5EF4-FFF2-40B4-BE49-F238E27FC236}">
                <a16:creationId xmlns:a16="http://schemas.microsoft.com/office/drawing/2014/main" id="{7D12636E-BAE4-45CB-9B25-A3758A7E91FC}"/>
              </a:ext>
            </a:extLst>
          </p:cNvPr>
          <p:cNvGrpSpPr/>
          <p:nvPr/>
        </p:nvGrpSpPr>
        <p:grpSpPr>
          <a:xfrm>
            <a:off x="7337791" y="1373712"/>
            <a:ext cx="6683584" cy="2067306"/>
            <a:chOff x="6201186" y="743054"/>
            <a:chExt cx="5328592" cy="1648192"/>
          </a:xfrm>
        </p:grpSpPr>
        <p:pic>
          <p:nvPicPr>
            <p:cNvPr id="39" name="Content Placeholder 3">
              <a:extLst>
                <a:ext uri="{FF2B5EF4-FFF2-40B4-BE49-F238E27FC236}">
                  <a16:creationId xmlns:a16="http://schemas.microsoft.com/office/drawing/2014/main" id="{CCD257EC-2A7F-453F-A996-A768D27D687E}"/>
                </a:ext>
              </a:extLst>
            </p:cNvPr>
            <p:cNvPicPr>
              <a:picLocks noChangeAspect="1"/>
            </p:cNvPicPr>
            <p:nvPr/>
          </p:nvPicPr>
          <p:blipFill rotWithShape="1">
            <a:blip r:embed="rId5"/>
            <a:srcRect l="7075" t="70284" r="45475" b="5722"/>
            <a:stretch/>
          </p:blipFill>
          <p:spPr>
            <a:xfrm>
              <a:off x="6201186" y="743054"/>
              <a:ext cx="5328592" cy="1648192"/>
            </a:xfrm>
            <a:prstGeom prst="rect">
              <a:avLst/>
            </a:prstGeom>
          </p:spPr>
        </p:pic>
        <p:sp>
          <p:nvSpPr>
            <p:cNvPr id="40" name="Textfeld 7">
              <a:extLst>
                <a:ext uri="{FF2B5EF4-FFF2-40B4-BE49-F238E27FC236}">
                  <a16:creationId xmlns:a16="http://schemas.microsoft.com/office/drawing/2014/main" id="{211D3BAE-2FE3-4437-85F4-5BBFCD83DFDC}"/>
                </a:ext>
              </a:extLst>
            </p:cNvPr>
            <p:cNvSpPr txBox="1"/>
            <p:nvPr/>
          </p:nvSpPr>
          <p:spPr>
            <a:xfrm>
              <a:off x="6763971" y="1394128"/>
              <a:ext cx="545970" cy="292820"/>
            </a:xfrm>
            <a:prstGeom prst="rect">
              <a:avLst/>
            </a:prstGeom>
            <a:noFill/>
          </p:spPr>
          <p:txBody>
            <a:bodyPr wrap="none" rtlCol="0">
              <a:spAutoFit/>
            </a:bodyPr>
            <a:lstStyle/>
            <a:p>
              <a:pPr algn="l">
                <a:lnSpc>
                  <a:spcPct val="95000"/>
                </a:lnSpc>
              </a:pPr>
              <a:r>
                <a:rPr lang="en-GB" sz="1881" b="1" dirty="0">
                  <a:solidFill>
                    <a:schemeClr val="bg1"/>
                  </a:solidFill>
                </a:rPr>
                <a:t>tile 0</a:t>
              </a:r>
            </a:p>
          </p:txBody>
        </p:sp>
        <p:cxnSp>
          <p:nvCxnSpPr>
            <p:cNvPr id="41" name="Gerade Verbindung mit Pfeil 8">
              <a:extLst>
                <a:ext uri="{FF2B5EF4-FFF2-40B4-BE49-F238E27FC236}">
                  <a16:creationId xmlns:a16="http://schemas.microsoft.com/office/drawing/2014/main" id="{DB29F102-D44B-49ED-B18E-0D8D6F5EFDDA}"/>
                </a:ext>
              </a:extLst>
            </p:cNvPr>
            <p:cNvCxnSpPr/>
            <p:nvPr/>
          </p:nvCxnSpPr>
          <p:spPr>
            <a:xfrm flipV="1">
              <a:off x="7283715" y="1317232"/>
              <a:ext cx="344962" cy="205334"/>
            </a:xfrm>
            <a:prstGeom prst="straightConnector1">
              <a:avLst/>
            </a:prstGeom>
            <a:ln w="57150">
              <a:solidFill>
                <a:srgbClr val="00B0F0"/>
              </a:solidFill>
              <a:tailEnd type="triangle"/>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2" name="Textfeld 7">
              <a:extLst>
                <a:ext uri="{FF2B5EF4-FFF2-40B4-BE49-F238E27FC236}">
                  <a16:creationId xmlns:a16="http://schemas.microsoft.com/office/drawing/2014/main" id="{B2A24EFF-DA30-4364-BEBB-35A77E2417EA}"/>
                </a:ext>
              </a:extLst>
            </p:cNvPr>
            <p:cNvSpPr txBox="1"/>
            <p:nvPr/>
          </p:nvSpPr>
          <p:spPr>
            <a:xfrm>
              <a:off x="7086038" y="1615294"/>
              <a:ext cx="545970" cy="292820"/>
            </a:xfrm>
            <a:prstGeom prst="rect">
              <a:avLst/>
            </a:prstGeom>
            <a:noFill/>
          </p:spPr>
          <p:txBody>
            <a:bodyPr wrap="none" rtlCol="0">
              <a:spAutoFit/>
            </a:bodyPr>
            <a:lstStyle/>
            <a:p>
              <a:pPr algn="l">
                <a:lnSpc>
                  <a:spcPct val="95000"/>
                </a:lnSpc>
              </a:pPr>
              <a:r>
                <a:rPr lang="en-GB" sz="1881" b="1" dirty="0">
                  <a:solidFill>
                    <a:schemeClr val="bg1"/>
                  </a:solidFill>
                </a:rPr>
                <a:t>tile 1</a:t>
              </a:r>
            </a:p>
          </p:txBody>
        </p:sp>
        <p:cxnSp>
          <p:nvCxnSpPr>
            <p:cNvPr id="43" name="Gerade Verbindung mit Pfeil 8">
              <a:extLst>
                <a:ext uri="{FF2B5EF4-FFF2-40B4-BE49-F238E27FC236}">
                  <a16:creationId xmlns:a16="http://schemas.microsoft.com/office/drawing/2014/main" id="{70725B8D-9247-41CB-B743-12CB9147D95A}"/>
                </a:ext>
              </a:extLst>
            </p:cNvPr>
            <p:cNvCxnSpPr/>
            <p:nvPr/>
          </p:nvCxnSpPr>
          <p:spPr>
            <a:xfrm flipV="1">
              <a:off x="7527767" y="1460577"/>
              <a:ext cx="344962" cy="205334"/>
            </a:xfrm>
            <a:prstGeom prst="straightConnector1">
              <a:avLst/>
            </a:prstGeom>
            <a:ln w="57150">
              <a:solidFill>
                <a:srgbClr val="00B0F0"/>
              </a:solidFill>
              <a:tailEnd type="triangle"/>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grpSp>
        <p:nvGrpSpPr>
          <p:cNvPr id="8" name="Group 2">
            <a:extLst>
              <a:ext uri="{FF2B5EF4-FFF2-40B4-BE49-F238E27FC236}">
                <a16:creationId xmlns:a16="http://schemas.microsoft.com/office/drawing/2014/main" id="{E1091D9F-4AA7-47E5-B2CD-8448DDAF9FB7}"/>
              </a:ext>
            </a:extLst>
          </p:cNvPr>
          <p:cNvGrpSpPr/>
          <p:nvPr/>
        </p:nvGrpSpPr>
        <p:grpSpPr>
          <a:xfrm>
            <a:off x="-79268" y="963299"/>
            <a:ext cx="7264003" cy="2557940"/>
            <a:chOff x="-55550" y="380325"/>
            <a:chExt cx="5791340" cy="2039358"/>
          </a:xfrm>
        </p:grpSpPr>
        <p:grpSp>
          <p:nvGrpSpPr>
            <p:cNvPr id="9" name="Gruppieren 8">
              <a:extLst>
                <a:ext uri="{FF2B5EF4-FFF2-40B4-BE49-F238E27FC236}">
                  <a16:creationId xmlns:a16="http://schemas.microsoft.com/office/drawing/2014/main" id="{FA03651D-A701-4194-8279-B9A50556BE88}"/>
                </a:ext>
              </a:extLst>
            </p:cNvPr>
            <p:cNvGrpSpPr/>
            <p:nvPr/>
          </p:nvGrpSpPr>
          <p:grpSpPr>
            <a:xfrm>
              <a:off x="558289" y="380325"/>
              <a:ext cx="5177501" cy="1975402"/>
              <a:chOff x="129874" y="774706"/>
              <a:chExt cx="6903334" cy="2633869"/>
            </a:xfrm>
          </p:grpSpPr>
          <p:pic>
            <p:nvPicPr>
              <p:cNvPr id="25" name="Grafik 24">
                <a:extLst>
                  <a:ext uri="{FF2B5EF4-FFF2-40B4-BE49-F238E27FC236}">
                    <a16:creationId xmlns:a16="http://schemas.microsoft.com/office/drawing/2014/main" id="{BCC30204-D344-4468-8426-52BA931550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020"/>
              <a:stretch/>
            </p:blipFill>
            <p:spPr>
              <a:xfrm>
                <a:off x="536400" y="774706"/>
                <a:ext cx="6496808" cy="2633869"/>
              </a:xfrm>
              <a:prstGeom prst="rect">
                <a:avLst/>
              </a:prstGeom>
            </p:spPr>
          </p:pic>
          <p:sp>
            <p:nvSpPr>
              <p:cNvPr id="26" name="Ellipse 25">
                <a:extLst>
                  <a:ext uri="{FF2B5EF4-FFF2-40B4-BE49-F238E27FC236}">
                    <a16:creationId xmlns:a16="http://schemas.microsoft.com/office/drawing/2014/main" id="{CC4A8087-C1C8-45B1-9210-A17572591C90}"/>
                  </a:ext>
                </a:extLst>
              </p:cNvPr>
              <p:cNvSpPr/>
              <p:nvPr/>
            </p:nvSpPr>
            <p:spPr>
              <a:xfrm>
                <a:off x="129874" y="3140968"/>
                <a:ext cx="84474" cy="844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sp>
            <p:nvSpPr>
              <p:cNvPr id="33" name="Pfeil nach rechts 20">
                <a:extLst>
                  <a:ext uri="{FF2B5EF4-FFF2-40B4-BE49-F238E27FC236}">
                    <a16:creationId xmlns:a16="http://schemas.microsoft.com/office/drawing/2014/main" id="{36503471-CC25-4A64-BBA9-6BD4439A2224}"/>
                  </a:ext>
                </a:extLst>
              </p:cNvPr>
              <p:cNvSpPr/>
              <p:nvPr/>
            </p:nvSpPr>
            <p:spPr>
              <a:xfrm>
                <a:off x="263353" y="3095160"/>
                <a:ext cx="576064" cy="163624"/>
              </a:xfrm>
              <a:prstGeom prst="rightArrow">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a:p>
            </p:txBody>
          </p:sp>
        </p:grpSp>
        <p:sp>
          <p:nvSpPr>
            <p:cNvPr id="10" name="Textfeld 9">
              <a:extLst>
                <a:ext uri="{FF2B5EF4-FFF2-40B4-BE49-F238E27FC236}">
                  <a16:creationId xmlns:a16="http://schemas.microsoft.com/office/drawing/2014/main" id="{0D444D1F-61A4-4C74-A9FE-26FDD2860824}"/>
                </a:ext>
              </a:extLst>
            </p:cNvPr>
            <p:cNvSpPr txBox="1"/>
            <p:nvPr/>
          </p:nvSpPr>
          <p:spPr>
            <a:xfrm>
              <a:off x="4370997" y="1304789"/>
              <a:ext cx="361935" cy="336783"/>
            </a:xfrm>
            <a:prstGeom prst="rect">
              <a:avLst/>
            </a:prstGeom>
            <a:noFill/>
          </p:spPr>
          <p:txBody>
            <a:bodyPr wrap="none" rtlCol="0">
              <a:spAutoFit/>
            </a:bodyPr>
            <a:lstStyle/>
            <a:p>
              <a:pPr>
                <a:lnSpc>
                  <a:spcPct val="95000"/>
                </a:lnSpc>
              </a:pPr>
              <a:r>
                <a:rPr lang="da-DK" sz="2258" dirty="0">
                  <a:solidFill>
                    <a:srgbClr val="FF0000"/>
                  </a:solidFill>
                </a:rPr>
                <a:t>2c</a:t>
              </a:r>
              <a:endParaRPr lang="en-GB" sz="2258" dirty="0">
                <a:solidFill>
                  <a:srgbClr val="FF0000"/>
                </a:solidFill>
              </a:endParaRPr>
            </a:p>
          </p:txBody>
        </p:sp>
        <p:sp>
          <p:nvSpPr>
            <p:cNvPr id="11" name="Textfeld 10">
              <a:extLst>
                <a:ext uri="{FF2B5EF4-FFF2-40B4-BE49-F238E27FC236}">
                  <a16:creationId xmlns:a16="http://schemas.microsoft.com/office/drawing/2014/main" id="{2351B640-F1E5-4CA8-8EF5-12DCB9D1CB66}"/>
                </a:ext>
              </a:extLst>
            </p:cNvPr>
            <p:cNvSpPr txBox="1"/>
            <p:nvPr/>
          </p:nvSpPr>
          <p:spPr>
            <a:xfrm>
              <a:off x="3195441" y="1312911"/>
              <a:ext cx="361935" cy="336783"/>
            </a:xfrm>
            <a:prstGeom prst="rect">
              <a:avLst/>
            </a:prstGeom>
            <a:noFill/>
          </p:spPr>
          <p:txBody>
            <a:bodyPr wrap="none" rtlCol="0">
              <a:spAutoFit/>
            </a:bodyPr>
            <a:lstStyle/>
            <a:p>
              <a:pPr>
                <a:lnSpc>
                  <a:spcPct val="95000"/>
                </a:lnSpc>
              </a:pPr>
              <a:r>
                <a:rPr lang="da-DK" sz="2258" dirty="0">
                  <a:solidFill>
                    <a:srgbClr val="FF0000"/>
                  </a:solidFill>
                </a:rPr>
                <a:t>4c</a:t>
              </a:r>
              <a:endParaRPr lang="en-GB" sz="2258" dirty="0">
                <a:solidFill>
                  <a:srgbClr val="FF0000"/>
                </a:solidFill>
              </a:endParaRPr>
            </a:p>
          </p:txBody>
        </p:sp>
        <p:sp>
          <p:nvSpPr>
            <p:cNvPr id="12" name="Textfeld 11">
              <a:extLst>
                <a:ext uri="{FF2B5EF4-FFF2-40B4-BE49-F238E27FC236}">
                  <a16:creationId xmlns:a16="http://schemas.microsoft.com/office/drawing/2014/main" id="{255FE1B3-357A-4EDF-8B62-BAF1797501D1}"/>
                </a:ext>
              </a:extLst>
            </p:cNvPr>
            <p:cNvSpPr txBox="1"/>
            <p:nvPr/>
          </p:nvSpPr>
          <p:spPr>
            <a:xfrm>
              <a:off x="1976844" y="1157514"/>
              <a:ext cx="361935" cy="336783"/>
            </a:xfrm>
            <a:prstGeom prst="rect">
              <a:avLst/>
            </a:prstGeom>
            <a:noFill/>
          </p:spPr>
          <p:txBody>
            <a:bodyPr wrap="none" rtlCol="0">
              <a:spAutoFit/>
            </a:bodyPr>
            <a:lstStyle/>
            <a:p>
              <a:pPr>
                <a:lnSpc>
                  <a:spcPct val="95000"/>
                </a:lnSpc>
              </a:pPr>
              <a:r>
                <a:rPr lang="da-DK" sz="2258" dirty="0">
                  <a:solidFill>
                    <a:srgbClr val="FF0000"/>
                  </a:solidFill>
                </a:rPr>
                <a:t>6c</a:t>
              </a:r>
              <a:endParaRPr lang="en-GB" sz="2258" dirty="0">
                <a:solidFill>
                  <a:srgbClr val="FF0000"/>
                </a:solidFill>
              </a:endParaRPr>
            </a:p>
          </p:txBody>
        </p:sp>
        <p:sp>
          <p:nvSpPr>
            <p:cNvPr id="13" name="Textfeld 12">
              <a:extLst>
                <a:ext uri="{FF2B5EF4-FFF2-40B4-BE49-F238E27FC236}">
                  <a16:creationId xmlns:a16="http://schemas.microsoft.com/office/drawing/2014/main" id="{17E6614C-7F25-4CC5-9799-27939D505858}"/>
                </a:ext>
              </a:extLst>
            </p:cNvPr>
            <p:cNvSpPr txBox="1"/>
            <p:nvPr/>
          </p:nvSpPr>
          <p:spPr>
            <a:xfrm>
              <a:off x="1410817" y="1175724"/>
              <a:ext cx="361935" cy="336783"/>
            </a:xfrm>
            <a:prstGeom prst="rect">
              <a:avLst/>
            </a:prstGeom>
            <a:noFill/>
          </p:spPr>
          <p:txBody>
            <a:bodyPr wrap="none" rtlCol="0">
              <a:spAutoFit/>
            </a:bodyPr>
            <a:lstStyle/>
            <a:p>
              <a:pPr>
                <a:lnSpc>
                  <a:spcPct val="95000"/>
                </a:lnSpc>
              </a:pPr>
              <a:r>
                <a:rPr lang="da-DK" sz="2258" dirty="0">
                  <a:solidFill>
                    <a:srgbClr val="FF0000"/>
                  </a:solidFill>
                </a:rPr>
                <a:t>7c</a:t>
              </a:r>
              <a:endParaRPr lang="en-GB" sz="2258" dirty="0">
                <a:solidFill>
                  <a:srgbClr val="FF0000"/>
                </a:solidFill>
              </a:endParaRPr>
            </a:p>
          </p:txBody>
        </p:sp>
        <p:sp>
          <p:nvSpPr>
            <p:cNvPr id="14" name="Textfeld 13">
              <a:extLst>
                <a:ext uri="{FF2B5EF4-FFF2-40B4-BE49-F238E27FC236}">
                  <a16:creationId xmlns:a16="http://schemas.microsoft.com/office/drawing/2014/main" id="{D2802339-A312-41AA-ABA2-6300F90B0EA8}"/>
                </a:ext>
              </a:extLst>
            </p:cNvPr>
            <p:cNvSpPr txBox="1"/>
            <p:nvPr/>
          </p:nvSpPr>
          <p:spPr>
            <a:xfrm>
              <a:off x="4840805" y="1321292"/>
              <a:ext cx="361935" cy="336783"/>
            </a:xfrm>
            <a:prstGeom prst="rect">
              <a:avLst/>
            </a:prstGeom>
            <a:noFill/>
          </p:spPr>
          <p:txBody>
            <a:bodyPr wrap="none" rtlCol="0">
              <a:spAutoFit/>
            </a:bodyPr>
            <a:lstStyle/>
            <a:p>
              <a:pPr algn="ctr">
                <a:lnSpc>
                  <a:spcPct val="95000"/>
                </a:lnSpc>
              </a:pPr>
              <a:r>
                <a:rPr lang="da-DK" sz="2258" dirty="0">
                  <a:solidFill>
                    <a:srgbClr val="FF00FF"/>
                  </a:solidFill>
                </a:rPr>
                <a:t>1c</a:t>
              </a:r>
              <a:endParaRPr lang="en-GB" sz="2258" dirty="0">
                <a:solidFill>
                  <a:srgbClr val="FF00FF"/>
                </a:solidFill>
              </a:endParaRPr>
            </a:p>
          </p:txBody>
        </p:sp>
        <p:sp>
          <p:nvSpPr>
            <p:cNvPr id="15" name="Textfeld 14">
              <a:extLst>
                <a:ext uri="{FF2B5EF4-FFF2-40B4-BE49-F238E27FC236}">
                  <a16:creationId xmlns:a16="http://schemas.microsoft.com/office/drawing/2014/main" id="{E778FF2F-1C8A-4E0F-8E97-5BDE160BA00D}"/>
                </a:ext>
              </a:extLst>
            </p:cNvPr>
            <p:cNvSpPr txBox="1"/>
            <p:nvPr/>
          </p:nvSpPr>
          <p:spPr>
            <a:xfrm>
              <a:off x="3642781" y="1269257"/>
              <a:ext cx="361935" cy="336783"/>
            </a:xfrm>
            <a:prstGeom prst="rect">
              <a:avLst/>
            </a:prstGeom>
            <a:noFill/>
          </p:spPr>
          <p:txBody>
            <a:bodyPr wrap="none" rtlCol="0">
              <a:spAutoFit/>
            </a:bodyPr>
            <a:lstStyle/>
            <a:p>
              <a:pPr algn="ctr">
                <a:lnSpc>
                  <a:spcPct val="95000"/>
                </a:lnSpc>
              </a:pPr>
              <a:r>
                <a:rPr lang="da-DK" sz="2258" dirty="0">
                  <a:solidFill>
                    <a:srgbClr val="FF00FF"/>
                  </a:solidFill>
                </a:rPr>
                <a:t>3c</a:t>
              </a:r>
              <a:endParaRPr lang="en-GB" sz="2258" dirty="0">
                <a:solidFill>
                  <a:srgbClr val="FF00FF"/>
                </a:solidFill>
              </a:endParaRPr>
            </a:p>
          </p:txBody>
        </p:sp>
        <p:sp>
          <p:nvSpPr>
            <p:cNvPr id="16" name="Textfeld 15">
              <a:extLst>
                <a:ext uri="{FF2B5EF4-FFF2-40B4-BE49-F238E27FC236}">
                  <a16:creationId xmlns:a16="http://schemas.microsoft.com/office/drawing/2014/main" id="{C85DFE55-F344-4925-A273-37F20A1E81DD}"/>
                </a:ext>
              </a:extLst>
            </p:cNvPr>
            <p:cNvSpPr txBox="1"/>
            <p:nvPr/>
          </p:nvSpPr>
          <p:spPr>
            <a:xfrm>
              <a:off x="2449353" y="1232979"/>
              <a:ext cx="361935" cy="336783"/>
            </a:xfrm>
            <a:prstGeom prst="rect">
              <a:avLst/>
            </a:prstGeom>
            <a:noFill/>
          </p:spPr>
          <p:txBody>
            <a:bodyPr wrap="none" rtlCol="0">
              <a:spAutoFit/>
            </a:bodyPr>
            <a:lstStyle/>
            <a:p>
              <a:pPr algn="ctr">
                <a:lnSpc>
                  <a:spcPct val="95000"/>
                </a:lnSpc>
              </a:pPr>
              <a:r>
                <a:rPr lang="da-DK" sz="2258" dirty="0">
                  <a:solidFill>
                    <a:srgbClr val="FF00FF"/>
                  </a:solidFill>
                </a:rPr>
                <a:t>5c</a:t>
              </a:r>
              <a:endParaRPr lang="en-GB" sz="2258" dirty="0">
                <a:solidFill>
                  <a:srgbClr val="FF00FF"/>
                </a:solidFill>
              </a:endParaRPr>
            </a:p>
          </p:txBody>
        </p:sp>
        <p:sp>
          <p:nvSpPr>
            <p:cNvPr id="24" name="Textfeld 23">
              <a:extLst>
                <a:ext uri="{FF2B5EF4-FFF2-40B4-BE49-F238E27FC236}">
                  <a16:creationId xmlns:a16="http://schemas.microsoft.com/office/drawing/2014/main" id="{B7085CD2-4D0B-4BAB-A4C4-82B310217B14}"/>
                </a:ext>
              </a:extLst>
            </p:cNvPr>
            <p:cNvSpPr txBox="1"/>
            <p:nvPr/>
          </p:nvSpPr>
          <p:spPr>
            <a:xfrm>
              <a:off x="-51609" y="1423032"/>
              <a:ext cx="1055886" cy="996651"/>
            </a:xfrm>
            <a:prstGeom prst="rect">
              <a:avLst/>
            </a:prstGeom>
            <a:noFill/>
          </p:spPr>
          <p:txBody>
            <a:bodyPr wrap="square" rtlCol="0">
              <a:spAutoFit/>
            </a:bodyPr>
            <a:lstStyle/>
            <a:p>
              <a:r>
                <a:rPr lang="en-GB" sz="1881" dirty="0">
                  <a:latin typeface="Arial" panose="020B0604020202020204" pitchFamily="34" charset="0"/>
                  <a:cs typeface="Arial" panose="020B0604020202020204" pitchFamily="34" charset="0"/>
                </a:rPr>
                <a:t>LID-QMS:</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Ø3 mm </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laser</a:t>
              </a:r>
              <a:br>
                <a:rPr lang="en-GB" sz="1881" dirty="0">
                  <a:latin typeface="Arial" panose="020B0604020202020204" pitchFamily="34" charset="0"/>
                  <a:cs typeface="Arial" panose="020B0604020202020204" pitchFamily="34" charset="0"/>
                </a:rPr>
              </a:br>
              <a:r>
                <a:rPr lang="en-GB" sz="1881" dirty="0">
                  <a:latin typeface="Arial" panose="020B0604020202020204" pitchFamily="34" charset="0"/>
                  <a:cs typeface="Arial" panose="020B0604020202020204" pitchFamily="34" charset="0"/>
                </a:rPr>
                <a:t>spots</a:t>
              </a:r>
            </a:p>
          </p:txBody>
        </p:sp>
        <p:sp>
          <p:nvSpPr>
            <p:cNvPr id="45" name="Textfeld 44">
              <a:extLst>
                <a:ext uri="{FF2B5EF4-FFF2-40B4-BE49-F238E27FC236}">
                  <a16:creationId xmlns:a16="http://schemas.microsoft.com/office/drawing/2014/main" id="{AB1B6063-086C-4A08-A93A-28193D299784}"/>
                </a:ext>
              </a:extLst>
            </p:cNvPr>
            <p:cNvSpPr txBox="1"/>
            <p:nvPr/>
          </p:nvSpPr>
          <p:spPr>
            <a:xfrm>
              <a:off x="-55550" y="793953"/>
              <a:ext cx="862919" cy="731231"/>
            </a:xfrm>
            <a:prstGeom prst="rect">
              <a:avLst/>
            </a:prstGeom>
            <a:noFill/>
          </p:spPr>
          <p:txBody>
            <a:bodyPr wrap="none" rtlCol="0">
              <a:spAutoFit/>
            </a:bodyPr>
            <a:lstStyle/>
            <a:p>
              <a:pPr>
                <a:lnSpc>
                  <a:spcPct val="95000"/>
                </a:lnSpc>
              </a:pPr>
              <a:r>
                <a:rPr lang="da-DK" sz="1881" dirty="0">
                  <a:solidFill>
                    <a:srgbClr val="FF00FF"/>
                  </a:solidFill>
                  <a:latin typeface="Arial" panose="020B0604020202020204" pitchFamily="34" charset="0"/>
                  <a:cs typeface="Arial" panose="020B0604020202020204" pitchFamily="34" charset="0"/>
                </a:rPr>
                <a:t>TDS of </a:t>
              </a:r>
              <a:br>
                <a:rPr lang="da-DK" sz="1881" dirty="0">
                  <a:solidFill>
                    <a:srgbClr val="FF00FF"/>
                  </a:solidFill>
                  <a:latin typeface="Arial" panose="020B0604020202020204" pitchFamily="34" charset="0"/>
                  <a:cs typeface="Arial" panose="020B0604020202020204" pitchFamily="34" charset="0"/>
                </a:rPr>
              </a:br>
              <a:r>
                <a:rPr lang="da-DK" sz="1881" dirty="0">
                  <a:solidFill>
                    <a:srgbClr val="FF00FF"/>
                  </a:solidFill>
                  <a:latin typeface="Arial" panose="020B0604020202020204" pitchFamily="34" charset="0"/>
                  <a:cs typeface="Arial" panose="020B0604020202020204" pitchFamily="34" charset="0"/>
                </a:rPr>
                <a:t>cored</a:t>
              </a:r>
              <a:br>
                <a:rPr lang="da-DK" sz="1881" dirty="0">
                  <a:solidFill>
                    <a:srgbClr val="FF00FF"/>
                  </a:solidFill>
                  <a:latin typeface="Arial" panose="020B0604020202020204" pitchFamily="34" charset="0"/>
                  <a:cs typeface="Arial" panose="020B0604020202020204" pitchFamily="34" charset="0"/>
                </a:rPr>
              </a:br>
              <a:r>
                <a:rPr lang="da-DK" sz="1881" dirty="0">
                  <a:solidFill>
                    <a:srgbClr val="FF00FF"/>
                  </a:solidFill>
                  <a:latin typeface="Arial" panose="020B0604020202020204" pitchFamily="34" charset="0"/>
                  <a:cs typeface="Arial" panose="020B0604020202020204" pitchFamily="34" charset="0"/>
                </a:rPr>
                <a:t>samples</a:t>
              </a:r>
              <a:endParaRPr lang="en-GB" sz="1881" dirty="0">
                <a:solidFill>
                  <a:srgbClr val="FF00FF"/>
                </a:solidFill>
                <a:latin typeface="Arial" panose="020B0604020202020204" pitchFamily="34" charset="0"/>
                <a:cs typeface="Arial" panose="020B0604020202020204" pitchFamily="34" charset="0"/>
              </a:endParaRPr>
            </a:p>
          </p:txBody>
        </p:sp>
        <p:sp>
          <p:nvSpPr>
            <p:cNvPr id="57" name="Textfeld 56">
              <a:extLst>
                <a:ext uri="{FF2B5EF4-FFF2-40B4-BE49-F238E27FC236}">
                  <a16:creationId xmlns:a16="http://schemas.microsoft.com/office/drawing/2014/main" id="{29EF793C-629A-4081-900B-31AD17FCED36}"/>
                </a:ext>
              </a:extLst>
            </p:cNvPr>
            <p:cNvSpPr txBox="1"/>
            <p:nvPr/>
          </p:nvSpPr>
          <p:spPr>
            <a:xfrm>
              <a:off x="2733245" y="1187655"/>
              <a:ext cx="361935" cy="501239"/>
            </a:xfrm>
            <a:prstGeom prst="rect">
              <a:avLst/>
            </a:prstGeom>
            <a:noFill/>
          </p:spPr>
          <p:txBody>
            <a:bodyPr wrap="none" rtlCol="0">
              <a:spAutoFit/>
            </a:bodyPr>
            <a:lstStyle/>
            <a:p>
              <a:pPr algn="ctr">
                <a:lnSpc>
                  <a:spcPct val="95000"/>
                </a:lnSpc>
              </a:pPr>
              <a:r>
                <a:rPr lang="da-DK" sz="2258" dirty="0">
                  <a:solidFill>
                    <a:srgbClr val="FF0000"/>
                  </a:solidFill>
                </a:rPr>
                <a:t>5c</a:t>
              </a:r>
              <a:br>
                <a:rPr lang="da-DK" sz="2258" dirty="0">
                  <a:solidFill>
                    <a:srgbClr val="FF0000"/>
                  </a:solidFill>
                </a:rPr>
              </a:br>
              <a:r>
                <a:rPr lang="da-DK" sz="1411" dirty="0">
                  <a:solidFill>
                    <a:srgbClr val="FF0000"/>
                  </a:solidFill>
                </a:rPr>
                <a:t>low</a:t>
              </a:r>
              <a:endParaRPr lang="en-GB" sz="1411" dirty="0">
                <a:solidFill>
                  <a:srgbClr val="FF0000"/>
                </a:solidFill>
              </a:endParaRPr>
            </a:p>
          </p:txBody>
        </p:sp>
        <p:sp>
          <p:nvSpPr>
            <p:cNvPr id="58" name="Textfeld 57">
              <a:extLst>
                <a:ext uri="{FF2B5EF4-FFF2-40B4-BE49-F238E27FC236}">
                  <a16:creationId xmlns:a16="http://schemas.microsoft.com/office/drawing/2014/main" id="{5CE31C16-C421-4237-AC89-FD659DF51B3A}"/>
                </a:ext>
              </a:extLst>
            </p:cNvPr>
            <p:cNvSpPr txBox="1"/>
            <p:nvPr/>
          </p:nvSpPr>
          <p:spPr>
            <a:xfrm>
              <a:off x="3923824" y="1192824"/>
              <a:ext cx="361935" cy="501239"/>
            </a:xfrm>
            <a:prstGeom prst="rect">
              <a:avLst/>
            </a:prstGeom>
            <a:noFill/>
          </p:spPr>
          <p:txBody>
            <a:bodyPr wrap="none" rtlCol="0">
              <a:spAutoFit/>
            </a:bodyPr>
            <a:lstStyle/>
            <a:p>
              <a:pPr algn="ctr">
                <a:lnSpc>
                  <a:spcPct val="95000"/>
                </a:lnSpc>
              </a:pPr>
              <a:r>
                <a:rPr lang="da-DK" sz="2258" dirty="0">
                  <a:solidFill>
                    <a:srgbClr val="FF0000"/>
                  </a:solidFill>
                </a:rPr>
                <a:t>3c</a:t>
              </a:r>
              <a:br>
                <a:rPr lang="da-DK" sz="2258" dirty="0">
                  <a:solidFill>
                    <a:srgbClr val="FF0000"/>
                  </a:solidFill>
                </a:rPr>
              </a:br>
              <a:r>
                <a:rPr lang="da-DK" sz="1411" dirty="0">
                  <a:solidFill>
                    <a:srgbClr val="FF0000"/>
                  </a:solidFill>
                </a:rPr>
                <a:t>low</a:t>
              </a:r>
              <a:endParaRPr lang="en-GB" sz="1411" dirty="0">
                <a:solidFill>
                  <a:srgbClr val="FF0000"/>
                </a:solidFill>
              </a:endParaRPr>
            </a:p>
          </p:txBody>
        </p:sp>
      </p:grpSp>
      <p:grpSp>
        <p:nvGrpSpPr>
          <p:cNvPr id="50" name="Gruppieren 49">
            <a:extLst>
              <a:ext uri="{FF2B5EF4-FFF2-40B4-BE49-F238E27FC236}">
                <a16:creationId xmlns:a16="http://schemas.microsoft.com/office/drawing/2014/main" id="{78698908-71B8-4E85-AC1C-36D12B4A9A83}"/>
              </a:ext>
            </a:extLst>
          </p:cNvPr>
          <p:cNvGrpSpPr/>
          <p:nvPr/>
        </p:nvGrpSpPr>
        <p:grpSpPr>
          <a:xfrm>
            <a:off x="3092491" y="1889443"/>
            <a:ext cx="795561" cy="795561"/>
            <a:chOff x="3287382" y="1851146"/>
            <a:chExt cx="845698" cy="845698"/>
          </a:xfrm>
        </p:grpSpPr>
        <p:sp>
          <p:nvSpPr>
            <p:cNvPr id="46" name="Ellipse 45">
              <a:extLst>
                <a:ext uri="{FF2B5EF4-FFF2-40B4-BE49-F238E27FC236}">
                  <a16:creationId xmlns:a16="http://schemas.microsoft.com/office/drawing/2014/main" id="{25C6BD69-66FE-4B10-B818-D5DE154A2BE3}"/>
                </a:ext>
              </a:extLst>
            </p:cNvPr>
            <p:cNvSpPr/>
            <p:nvPr/>
          </p:nvSpPr>
          <p:spPr>
            <a:xfrm>
              <a:off x="3287382" y="1851146"/>
              <a:ext cx="845698" cy="845698"/>
            </a:xfrm>
            <a:prstGeom prst="ellipse">
              <a:avLst/>
            </a:pr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93"/>
            </a:p>
          </p:txBody>
        </p:sp>
        <p:cxnSp>
          <p:nvCxnSpPr>
            <p:cNvPr id="49" name="Gerader Verbinder 48">
              <a:extLst>
                <a:ext uri="{FF2B5EF4-FFF2-40B4-BE49-F238E27FC236}">
                  <a16:creationId xmlns:a16="http://schemas.microsoft.com/office/drawing/2014/main" id="{AE7376F5-6E96-4199-A405-BA5F80F2C457}"/>
                </a:ext>
              </a:extLst>
            </p:cNvPr>
            <p:cNvCxnSpPr>
              <a:stCxn id="46" idx="0"/>
              <a:endCxn id="46" idx="4"/>
            </p:cNvCxnSpPr>
            <p:nvPr/>
          </p:nvCxnSpPr>
          <p:spPr>
            <a:xfrm>
              <a:off x="3710231" y="1851146"/>
              <a:ext cx="0" cy="845698"/>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2A360078-FAC8-4F0F-B286-F7F7FB71CD98}"/>
              </a:ext>
            </a:extLst>
          </p:cNvPr>
          <p:cNvGrpSpPr/>
          <p:nvPr/>
        </p:nvGrpSpPr>
        <p:grpSpPr>
          <a:xfrm>
            <a:off x="4575471" y="1900181"/>
            <a:ext cx="795561" cy="795561"/>
            <a:chOff x="3287382" y="1851146"/>
            <a:chExt cx="845698" cy="845698"/>
          </a:xfrm>
        </p:grpSpPr>
        <p:sp>
          <p:nvSpPr>
            <p:cNvPr id="52" name="Ellipse 51">
              <a:extLst>
                <a:ext uri="{FF2B5EF4-FFF2-40B4-BE49-F238E27FC236}">
                  <a16:creationId xmlns:a16="http://schemas.microsoft.com/office/drawing/2014/main" id="{3D605D1A-FA16-4E1A-B887-4730A0B3DC3B}"/>
                </a:ext>
              </a:extLst>
            </p:cNvPr>
            <p:cNvSpPr/>
            <p:nvPr/>
          </p:nvSpPr>
          <p:spPr>
            <a:xfrm>
              <a:off x="3287382" y="1851146"/>
              <a:ext cx="845698" cy="845698"/>
            </a:xfrm>
            <a:prstGeom prst="ellipse">
              <a:avLst/>
            </a:pr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93"/>
            </a:p>
          </p:txBody>
        </p:sp>
        <p:cxnSp>
          <p:nvCxnSpPr>
            <p:cNvPr id="53" name="Gerader Verbinder 52">
              <a:extLst>
                <a:ext uri="{FF2B5EF4-FFF2-40B4-BE49-F238E27FC236}">
                  <a16:creationId xmlns:a16="http://schemas.microsoft.com/office/drawing/2014/main" id="{B7B9D117-967A-4E68-AF55-CD66E4BFC5AB}"/>
                </a:ext>
              </a:extLst>
            </p:cNvPr>
            <p:cNvCxnSpPr>
              <a:stCxn id="52" idx="0"/>
              <a:endCxn id="52" idx="4"/>
            </p:cNvCxnSpPr>
            <p:nvPr/>
          </p:nvCxnSpPr>
          <p:spPr>
            <a:xfrm>
              <a:off x="3710231" y="1851146"/>
              <a:ext cx="0" cy="845698"/>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186F1733-A910-45EB-A65D-92F2A40324AD}"/>
              </a:ext>
            </a:extLst>
          </p:cNvPr>
          <p:cNvGrpSpPr/>
          <p:nvPr/>
        </p:nvGrpSpPr>
        <p:grpSpPr>
          <a:xfrm>
            <a:off x="6079705" y="1982405"/>
            <a:ext cx="795561" cy="795561"/>
            <a:chOff x="3287382" y="1851146"/>
            <a:chExt cx="845698" cy="845698"/>
          </a:xfrm>
        </p:grpSpPr>
        <p:sp>
          <p:nvSpPr>
            <p:cNvPr id="55" name="Ellipse 54">
              <a:extLst>
                <a:ext uri="{FF2B5EF4-FFF2-40B4-BE49-F238E27FC236}">
                  <a16:creationId xmlns:a16="http://schemas.microsoft.com/office/drawing/2014/main" id="{0E5D1A8F-836A-4741-A610-0B3A10924666}"/>
                </a:ext>
              </a:extLst>
            </p:cNvPr>
            <p:cNvSpPr/>
            <p:nvPr/>
          </p:nvSpPr>
          <p:spPr>
            <a:xfrm>
              <a:off x="3287382" y="1851146"/>
              <a:ext cx="845698" cy="845698"/>
            </a:xfrm>
            <a:prstGeom prst="ellipse">
              <a:avLst/>
            </a:pr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93"/>
            </a:p>
          </p:txBody>
        </p:sp>
        <p:cxnSp>
          <p:nvCxnSpPr>
            <p:cNvPr id="56" name="Gerader Verbinder 55">
              <a:extLst>
                <a:ext uri="{FF2B5EF4-FFF2-40B4-BE49-F238E27FC236}">
                  <a16:creationId xmlns:a16="http://schemas.microsoft.com/office/drawing/2014/main" id="{D0062F5B-5854-44C2-8E65-B5FE964F970F}"/>
                </a:ext>
              </a:extLst>
            </p:cNvPr>
            <p:cNvCxnSpPr>
              <a:stCxn id="55" idx="0"/>
              <a:endCxn id="55" idx="4"/>
            </p:cNvCxnSpPr>
            <p:nvPr/>
          </p:nvCxnSpPr>
          <p:spPr>
            <a:xfrm>
              <a:off x="3710231" y="1851146"/>
              <a:ext cx="0" cy="845698"/>
            </a:xfrm>
            <a:prstGeom prst="line">
              <a:avLst/>
            </a:prstGeom>
            <a:ln w="28575">
              <a:solidFill>
                <a:srgbClr val="FF00FF"/>
              </a:solidFill>
              <a:prstDash val="dash"/>
            </a:ln>
          </p:spPr>
          <p:style>
            <a:lnRef idx="1">
              <a:schemeClr val="accent1"/>
            </a:lnRef>
            <a:fillRef idx="0">
              <a:schemeClr val="accent1"/>
            </a:fillRef>
            <a:effectRef idx="0">
              <a:schemeClr val="accent1"/>
            </a:effectRef>
            <a:fontRef idx="minor">
              <a:schemeClr val="tx1"/>
            </a:fontRef>
          </p:style>
        </p:cxnSp>
      </p:grpSp>
      <p:sp>
        <p:nvSpPr>
          <p:cNvPr id="59" name="Textfeld 58">
            <a:extLst>
              <a:ext uri="{FF2B5EF4-FFF2-40B4-BE49-F238E27FC236}">
                <a16:creationId xmlns:a16="http://schemas.microsoft.com/office/drawing/2014/main" id="{6A026FD6-E60B-4C23-A20B-309C3B9A4EEF}"/>
              </a:ext>
            </a:extLst>
          </p:cNvPr>
          <p:cNvSpPr txBox="1"/>
          <p:nvPr/>
        </p:nvSpPr>
        <p:spPr>
          <a:xfrm>
            <a:off x="6418668" y="2061791"/>
            <a:ext cx="453971" cy="628698"/>
          </a:xfrm>
          <a:prstGeom prst="rect">
            <a:avLst/>
          </a:prstGeom>
          <a:noFill/>
        </p:spPr>
        <p:txBody>
          <a:bodyPr wrap="none" rtlCol="0">
            <a:spAutoFit/>
          </a:bodyPr>
          <a:lstStyle/>
          <a:p>
            <a:pPr algn="ctr">
              <a:lnSpc>
                <a:spcPct val="95000"/>
              </a:lnSpc>
            </a:pPr>
            <a:r>
              <a:rPr lang="da-DK" sz="2258" dirty="0">
                <a:solidFill>
                  <a:srgbClr val="FF0000"/>
                </a:solidFill>
              </a:rPr>
              <a:t>1c</a:t>
            </a:r>
            <a:br>
              <a:rPr lang="da-DK" sz="2258" dirty="0">
                <a:solidFill>
                  <a:srgbClr val="FF0000"/>
                </a:solidFill>
              </a:rPr>
            </a:br>
            <a:r>
              <a:rPr lang="da-DK" sz="1411" dirty="0">
                <a:solidFill>
                  <a:srgbClr val="FF0000"/>
                </a:solidFill>
              </a:rPr>
              <a:t>low</a:t>
            </a:r>
            <a:endParaRPr lang="en-GB" sz="1411" dirty="0">
              <a:solidFill>
                <a:srgbClr val="FF0000"/>
              </a:solidFill>
            </a:endParaRPr>
          </a:p>
        </p:txBody>
      </p:sp>
      <p:sp>
        <p:nvSpPr>
          <p:cNvPr id="64" name="Pfeil nach rechts 20">
            <a:extLst>
              <a:ext uri="{FF2B5EF4-FFF2-40B4-BE49-F238E27FC236}">
                <a16:creationId xmlns:a16="http://schemas.microsoft.com/office/drawing/2014/main" id="{6A579B23-4D62-4794-A8D3-4D37E3ACBDD9}"/>
              </a:ext>
            </a:extLst>
          </p:cNvPr>
          <p:cNvSpPr/>
          <p:nvPr/>
        </p:nvSpPr>
        <p:spPr>
          <a:xfrm>
            <a:off x="825593" y="1968952"/>
            <a:ext cx="541912" cy="153924"/>
          </a:xfrm>
          <a:prstGeom prst="rightArrow">
            <a:avLst/>
          </a:prstGeom>
          <a:solidFill>
            <a:srgbClr val="FF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a:p>
        </p:txBody>
      </p:sp>
      <p:sp>
        <p:nvSpPr>
          <p:cNvPr id="65" name="Textfeld 64">
            <a:extLst>
              <a:ext uri="{FF2B5EF4-FFF2-40B4-BE49-F238E27FC236}">
                <a16:creationId xmlns:a16="http://schemas.microsoft.com/office/drawing/2014/main" id="{1D516E99-C393-4152-B224-A8FE6165DA40}"/>
              </a:ext>
            </a:extLst>
          </p:cNvPr>
          <p:cNvSpPr txBox="1"/>
          <p:nvPr/>
        </p:nvSpPr>
        <p:spPr>
          <a:xfrm>
            <a:off x="9128274" y="1777910"/>
            <a:ext cx="1167546" cy="381771"/>
          </a:xfrm>
          <a:prstGeom prst="rect">
            <a:avLst/>
          </a:prstGeom>
          <a:noFill/>
        </p:spPr>
        <p:txBody>
          <a:bodyPr wrap="square" rtlCol="0">
            <a:spAutoFit/>
          </a:bodyPr>
          <a:lstStyle/>
          <a:p>
            <a:r>
              <a:rPr lang="en-GB" sz="1881" dirty="0">
                <a:solidFill>
                  <a:schemeClr val="bg1"/>
                </a:solidFill>
                <a:latin typeface="Arial" panose="020B0604020202020204" pitchFamily="34" charset="0"/>
                <a:cs typeface="Arial" panose="020B0604020202020204" pitchFamily="34" charset="0"/>
              </a:rPr>
              <a:t>LH14N</a:t>
            </a:r>
          </a:p>
        </p:txBody>
      </p:sp>
      <p:sp>
        <p:nvSpPr>
          <p:cNvPr id="48"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7</a:t>
            </a:fld>
            <a:endParaRPr lang="en-GB" dirty="0">
              <a:solidFill>
                <a:prstClr val="white"/>
              </a:solidFill>
            </a:endParaRPr>
          </a:p>
        </p:txBody>
      </p:sp>
      <p:pic>
        <p:nvPicPr>
          <p:cNvPr id="60"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0147" y="1448449"/>
            <a:ext cx="1242452" cy="49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40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In situ LID-QMS setup at JET</a:t>
            </a:r>
          </a:p>
        </p:txBody>
      </p:sp>
      <p:sp>
        <p:nvSpPr>
          <p:cNvPr id="73"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8</a:t>
            </a:fld>
            <a:endParaRPr lang="en-GB" dirty="0">
              <a:solidFill>
                <a:prstClr val="white"/>
              </a:solidFill>
            </a:endParaRPr>
          </a:p>
        </p:txBody>
      </p:sp>
      <p:sp>
        <p:nvSpPr>
          <p:cNvPr id="6" name="Rechteck 5">
            <a:extLst>
              <a:ext uri="{FF2B5EF4-FFF2-40B4-BE49-F238E27FC236}">
                <a16:creationId xmlns:a16="http://schemas.microsoft.com/office/drawing/2014/main" id="{E74E6FB1-EEC8-4775-A2D3-CF0B2BF5E694}"/>
              </a:ext>
            </a:extLst>
          </p:cNvPr>
          <p:cNvSpPr/>
          <p:nvPr/>
        </p:nvSpPr>
        <p:spPr>
          <a:xfrm>
            <a:off x="6620664" y="3127256"/>
            <a:ext cx="4913172" cy="3472927"/>
          </a:xfrm>
          <a:prstGeom prst="rect">
            <a:avLst/>
          </a:prstGeom>
          <a:noFill/>
          <a:ln w="57150">
            <a:solidFill>
              <a:srgbClr val="034D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pic>
        <p:nvPicPr>
          <p:cNvPr id="7" name="Grafik 6">
            <a:extLst>
              <a:ext uri="{FF2B5EF4-FFF2-40B4-BE49-F238E27FC236}">
                <a16:creationId xmlns:a16="http://schemas.microsoft.com/office/drawing/2014/main" id="{BBB4921D-D45A-4F53-BDC4-A3545F67770B}"/>
              </a:ext>
            </a:extLst>
          </p:cNvPr>
          <p:cNvPicPr>
            <a:picLocks noChangeAspect="1"/>
          </p:cNvPicPr>
          <p:nvPr/>
        </p:nvPicPr>
        <p:blipFill rotWithShape="1">
          <a:blip r:embed="rId2"/>
          <a:srcRect t="7570" b="3975"/>
          <a:stretch/>
        </p:blipFill>
        <p:spPr>
          <a:xfrm>
            <a:off x="6659743" y="3172142"/>
            <a:ext cx="4836502" cy="3386951"/>
          </a:xfrm>
          <a:prstGeom prst="rect">
            <a:avLst/>
          </a:prstGeom>
        </p:spPr>
      </p:pic>
      <p:grpSp>
        <p:nvGrpSpPr>
          <p:cNvPr id="8" name="Gruppieren 7">
            <a:extLst>
              <a:ext uri="{FF2B5EF4-FFF2-40B4-BE49-F238E27FC236}">
                <a16:creationId xmlns:a16="http://schemas.microsoft.com/office/drawing/2014/main" id="{99B0BBB6-60BC-4C4A-873F-63AC8F065921}"/>
              </a:ext>
            </a:extLst>
          </p:cNvPr>
          <p:cNvGrpSpPr/>
          <p:nvPr/>
        </p:nvGrpSpPr>
        <p:grpSpPr>
          <a:xfrm>
            <a:off x="6215043" y="783966"/>
            <a:ext cx="5315547" cy="5883068"/>
            <a:chOff x="6288575" y="627409"/>
            <a:chExt cx="5650538" cy="6253824"/>
          </a:xfrm>
        </p:grpSpPr>
        <p:grpSp>
          <p:nvGrpSpPr>
            <p:cNvPr id="18" name="Group 20">
              <a:extLst>
                <a:ext uri="{FF2B5EF4-FFF2-40B4-BE49-F238E27FC236}">
                  <a16:creationId xmlns:a16="http://schemas.microsoft.com/office/drawing/2014/main" id="{C8220E86-22AC-40A2-8D30-96A55557B5E2}"/>
                </a:ext>
              </a:extLst>
            </p:cNvPr>
            <p:cNvGrpSpPr>
              <a:grpSpLocks noChangeAspect="1"/>
            </p:cNvGrpSpPr>
            <p:nvPr/>
          </p:nvGrpSpPr>
          <p:grpSpPr bwMode="auto">
            <a:xfrm>
              <a:off x="6751164" y="3187120"/>
              <a:ext cx="5187949" cy="3694113"/>
              <a:chOff x="4366" y="0"/>
              <a:chExt cx="3268" cy="2327"/>
            </a:xfrm>
          </p:grpSpPr>
          <p:sp>
            <p:nvSpPr>
              <p:cNvPr id="20" name="AutoShape 19">
                <a:extLst>
                  <a:ext uri="{FF2B5EF4-FFF2-40B4-BE49-F238E27FC236}">
                    <a16:creationId xmlns:a16="http://schemas.microsoft.com/office/drawing/2014/main" id="{564AA2FF-03AB-4BC2-AE1F-F306FF2B5A91}"/>
                  </a:ext>
                </a:extLst>
              </p:cNvPr>
              <p:cNvSpPr>
                <a:spLocks noChangeAspect="1" noChangeArrowheads="1" noTextEdit="1"/>
              </p:cNvSpPr>
              <p:nvPr/>
            </p:nvSpPr>
            <p:spPr bwMode="auto">
              <a:xfrm>
                <a:off x="4366" y="0"/>
                <a:ext cx="3238"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019" tIns="43010" rIns="86019" bIns="4301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693"/>
              </a:p>
            </p:txBody>
          </p:sp>
          <p:sp>
            <p:nvSpPr>
              <p:cNvPr id="21" name="Rectangle 21">
                <a:extLst>
                  <a:ext uri="{FF2B5EF4-FFF2-40B4-BE49-F238E27FC236}">
                    <a16:creationId xmlns:a16="http://schemas.microsoft.com/office/drawing/2014/main" id="{7DD63745-5BDE-49D8-82E7-6BD4D9D2B45E}"/>
                  </a:ext>
                </a:extLst>
              </p:cNvPr>
              <p:cNvSpPr>
                <a:spLocks noChangeArrowheads="1"/>
              </p:cNvSpPr>
              <p:nvPr/>
            </p:nvSpPr>
            <p:spPr bwMode="auto">
              <a:xfrm>
                <a:off x="7611" y="2230"/>
                <a:ext cx="2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a:solidFill>
                      <a:srgbClr val="000000"/>
                    </a:solidFill>
                    <a:latin typeface="Arial" panose="020B0604020202020204" pitchFamily="34" charset="0"/>
                  </a:rPr>
                  <a:t> </a:t>
                </a:r>
                <a:endParaRPr lang="en-US" altLang="en-US" sz="1693">
                  <a:latin typeface="Arial" panose="020B0604020202020204" pitchFamily="34" charset="0"/>
                </a:endParaRPr>
              </a:p>
            </p:txBody>
          </p:sp>
          <p:sp>
            <p:nvSpPr>
              <p:cNvPr id="22" name="Rectangle 24">
                <a:extLst>
                  <a:ext uri="{FF2B5EF4-FFF2-40B4-BE49-F238E27FC236}">
                    <a16:creationId xmlns:a16="http://schemas.microsoft.com/office/drawing/2014/main" id="{2EAB92D1-58BA-4FB2-863D-B51967F64810}"/>
                  </a:ext>
                </a:extLst>
              </p:cNvPr>
              <p:cNvSpPr>
                <a:spLocks noChangeArrowheads="1"/>
              </p:cNvSpPr>
              <p:nvPr/>
            </p:nvSpPr>
            <p:spPr bwMode="auto">
              <a:xfrm>
                <a:off x="5122" y="1046"/>
                <a:ext cx="2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b="1">
                    <a:solidFill>
                      <a:srgbClr val="FF0000"/>
                    </a:solidFill>
                    <a:latin typeface="Arial" panose="020B0604020202020204" pitchFamily="34" charset="0"/>
                  </a:rPr>
                  <a:t> </a:t>
                </a:r>
                <a:endParaRPr lang="en-US" altLang="en-US" sz="1693">
                  <a:latin typeface="Arial" panose="020B0604020202020204" pitchFamily="34" charset="0"/>
                </a:endParaRPr>
              </a:p>
            </p:txBody>
          </p:sp>
          <p:sp>
            <p:nvSpPr>
              <p:cNvPr id="23" name="Rectangle 25">
                <a:extLst>
                  <a:ext uri="{FF2B5EF4-FFF2-40B4-BE49-F238E27FC236}">
                    <a16:creationId xmlns:a16="http://schemas.microsoft.com/office/drawing/2014/main" id="{5CFFE6A0-8DFC-4382-BF5E-1F1BFB0E42B3}"/>
                  </a:ext>
                </a:extLst>
              </p:cNvPr>
              <p:cNvSpPr>
                <a:spLocks noChangeArrowheads="1"/>
              </p:cNvSpPr>
              <p:nvPr/>
            </p:nvSpPr>
            <p:spPr bwMode="auto">
              <a:xfrm>
                <a:off x="5536" y="60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endParaRPr lang="en-US" altLang="en-US" sz="1693" dirty="0">
                  <a:latin typeface="Arial" panose="020B0604020202020204" pitchFamily="34" charset="0"/>
                </a:endParaRPr>
              </a:p>
            </p:txBody>
          </p:sp>
          <p:sp>
            <p:nvSpPr>
              <p:cNvPr id="24" name="Rectangle 27">
                <a:extLst>
                  <a:ext uri="{FF2B5EF4-FFF2-40B4-BE49-F238E27FC236}">
                    <a16:creationId xmlns:a16="http://schemas.microsoft.com/office/drawing/2014/main" id="{0D9416D3-8FB0-4DC2-BBD1-F75DC05DB235}"/>
                  </a:ext>
                </a:extLst>
              </p:cNvPr>
              <p:cNvSpPr>
                <a:spLocks noChangeArrowheads="1"/>
              </p:cNvSpPr>
              <p:nvPr/>
            </p:nvSpPr>
            <p:spPr bwMode="auto">
              <a:xfrm>
                <a:off x="5443" y="93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endParaRPr lang="en-US" altLang="en-US" sz="1693" dirty="0">
                  <a:latin typeface="Arial" panose="020B0604020202020204" pitchFamily="34" charset="0"/>
                </a:endParaRPr>
              </a:p>
            </p:txBody>
          </p:sp>
          <p:sp>
            <p:nvSpPr>
              <p:cNvPr id="25" name="Rectangle 28">
                <a:extLst>
                  <a:ext uri="{FF2B5EF4-FFF2-40B4-BE49-F238E27FC236}">
                    <a16:creationId xmlns:a16="http://schemas.microsoft.com/office/drawing/2014/main" id="{B2CB8A1F-107C-4A15-A68E-90D72F73E023}"/>
                  </a:ext>
                </a:extLst>
              </p:cNvPr>
              <p:cNvSpPr>
                <a:spLocks noChangeArrowheads="1"/>
              </p:cNvSpPr>
              <p:nvPr/>
            </p:nvSpPr>
            <p:spPr bwMode="auto">
              <a:xfrm>
                <a:off x="5531" y="939"/>
                <a:ext cx="2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b="1">
                    <a:solidFill>
                      <a:srgbClr val="FF0000"/>
                    </a:solidFill>
                    <a:latin typeface="Arial" panose="020B0604020202020204" pitchFamily="34" charset="0"/>
                  </a:rPr>
                  <a:t> </a:t>
                </a:r>
                <a:endParaRPr lang="en-US" altLang="en-US" sz="1693">
                  <a:latin typeface="Arial" panose="020B0604020202020204" pitchFamily="34" charset="0"/>
                </a:endParaRPr>
              </a:p>
            </p:txBody>
          </p:sp>
          <p:sp>
            <p:nvSpPr>
              <p:cNvPr id="26" name="Rectangle 29">
                <a:extLst>
                  <a:ext uri="{FF2B5EF4-FFF2-40B4-BE49-F238E27FC236}">
                    <a16:creationId xmlns:a16="http://schemas.microsoft.com/office/drawing/2014/main" id="{AEE76D82-72B7-49D4-A8E4-4CA820CD2A51}"/>
                  </a:ext>
                </a:extLst>
              </p:cNvPr>
              <p:cNvSpPr>
                <a:spLocks noChangeArrowheads="1"/>
              </p:cNvSpPr>
              <p:nvPr/>
            </p:nvSpPr>
            <p:spPr bwMode="auto">
              <a:xfrm>
                <a:off x="5571" y="98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endParaRPr lang="en-US" altLang="en-US" sz="1693" dirty="0">
                  <a:latin typeface="Arial" panose="020B0604020202020204" pitchFamily="34" charset="0"/>
                </a:endParaRPr>
              </a:p>
            </p:txBody>
          </p:sp>
          <p:sp>
            <p:nvSpPr>
              <p:cNvPr id="27" name="Rectangle 30">
                <a:extLst>
                  <a:ext uri="{FF2B5EF4-FFF2-40B4-BE49-F238E27FC236}">
                    <a16:creationId xmlns:a16="http://schemas.microsoft.com/office/drawing/2014/main" id="{5363A55F-4D15-49E1-A2F4-9B2CB8786F96}"/>
                  </a:ext>
                </a:extLst>
              </p:cNvPr>
              <p:cNvSpPr>
                <a:spLocks noChangeArrowheads="1"/>
              </p:cNvSpPr>
              <p:nvPr/>
            </p:nvSpPr>
            <p:spPr bwMode="auto">
              <a:xfrm>
                <a:off x="5615" y="98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endParaRPr lang="en-US" altLang="en-US" sz="1693">
                  <a:latin typeface="Arial" panose="020B0604020202020204" pitchFamily="34" charset="0"/>
                </a:endParaRPr>
              </a:p>
            </p:txBody>
          </p:sp>
          <p:sp>
            <p:nvSpPr>
              <p:cNvPr id="28" name="Rectangle 31">
                <a:extLst>
                  <a:ext uri="{FF2B5EF4-FFF2-40B4-BE49-F238E27FC236}">
                    <a16:creationId xmlns:a16="http://schemas.microsoft.com/office/drawing/2014/main" id="{60AC65F8-329D-4F93-AF60-1D81B9630203}"/>
                  </a:ext>
                </a:extLst>
              </p:cNvPr>
              <p:cNvSpPr>
                <a:spLocks noChangeArrowheads="1"/>
              </p:cNvSpPr>
              <p:nvPr/>
            </p:nvSpPr>
            <p:spPr bwMode="auto">
              <a:xfrm>
                <a:off x="5659" y="988"/>
                <a:ext cx="2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b="1">
                    <a:solidFill>
                      <a:srgbClr val="FF0000"/>
                    </a:solidFill>
                    <a:latin typeface="Arial" panose="020B0604020202020204" pitchFamily="34" charset="0"/>
                  </a:rPr>
                  <a:t> </a:t>
                </a:r>
                <a:endParaRPr lang="en-US" altLang="en-US" sz="1693">
                  <a:latin typeface="Arial" panose="020B0604020202020204" pitchFamily="34" charset="0"/>
                </a:endParaRPr>
              </a:p>
            </p:txBody>
          </p:sp>
          <p:sp>
            <p:nvSpPr>
              <p:cNvPr id="29" name="Rectangle 32">
                <a:extLst>
                  <a:ext uri="{FF2B5EF4-FFF2-40B4-BE49-F238E27FC236}">
                    <a16:creationId xmlns:a16="http://schemas.microsoft.com/office/drawing/2014/main" id="{8CFD0670-10B4-4E90-BD79-C3BE5D08EB37}"/>
                  </a:ext>
                </a:extLst>
              </p:cNvPr>
              <p:cNvSpPr>
                <a:spLocks noChangeArrowheads="1"/>
              </p:cNvSpPr>
              <p:nvPr/>
            </p:nvSpPr>
            <p:spPr bwMode="auto">
              <a:xfrm>
                <a:off x="5648" y="786"/>
                <a:ext cx="4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b="1">
                    <a:solidFill>
                      <a:srgbClr val="FF0000"/>
                    </a:solidFill>
                    <a:latin typeface="Arial" panose="020B0604020202020204" pitchFamily="34" charset="0"/>
                  </a:rPr>
                  <a:t>1</a:t>
                </a:r>
                <a:endParaRPr lang="en-US" altLang="en-US" sz="1693">
                  <a:latin typeface="Arial" panose="020B0604020202020204" pitchFamily="34" charset="0"/>
                </a:endParaRPr>
              </a:p>
            </p:txBody>
          </p:sp>
          <p:sp>
            <p:nvSpPr>
              <p:cNvPr id="30" name="Rectangle 33">
                <a:extLst>
                  <a:ext uri="{FF2B5EF4-FFF2-40B4-BE49-F238E27FC236}">
                    <a16:creationId xmlns:a16="http://schemas.microsoft.com/office/drawing/2014/main" id="{642D0FED-8FCD-4709-BD2E-77B1C145436A}"/>
                  </a:ext>
                </a:extLst>
              </p:cNvPr>
              <p:cNvSpPr>
                <a:spLocks noChangeArrowheads="1"/>
              </p:cNvSpPr>
              <p:nvPr/>
            </p:nvSpPr>
            <p:spPr bwMode="auto">
              <a:xfrm>
                <a:off x="5736" y="786"/>
                <a:ext cx="2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eaLnBrk="0" fontAlgn="base" hangingPunct="0">
                  <a:spcBef>
                    <a:spcPct val="0"/>
                  </a:spcBef>
                  <a:spcAft>
                    <a:spcPct val="0"/>
                  </a:spcAft>
                </a:pPr>
                <a:r>
                  <a:rPr lang="en-US" altLang="en-US" sz="941" b="1">
                    <a:solidFill>
                      <a:srgbClr val="FF0000"/>
                    </a:solidFill>
                    <a:latin typeface="Arial" panose="020B0604020202020204" pitchFamily="34" charset="0"/>
                  </a:rPr>
                  <a:t> </a:t>
                </a:r>
                <a:endParaRPr lang="en-US" altLang="en-US" sz="1693">
                  <a:latin typeface="Arial" panose="020B0604020202020204" pitchFamily="34" charset="0"/>
                </a:endParaRPr>
              </a:p>
            </p:txBody>
          </p:sp>
        </p:grpSp>
        <p:sp>
          <p:nvSpPr>
            <p:cNvPr id="10" name="Textfeld 34">
              <a:extLst>
                <a:ext uri="{FF2B5EF4-FFF2-40B4-BE49-F238E27FC236}">
                  <a16:creationId xmlns:a16="http://schemas.microsoft.com/office/drawing/2014/main" id="{A039B9E5-C209-4BEE-B9F1-58606F1DD59C}"/>
                </a:ext>
              </a:extLst>
            </p:cNvPr>
            <p:cNvSpPr txBox="1"/>
            <p:nvPr/>
          </p:nvSpPr>
          <p:spPr>
            <a:xfrm>
              <a:off x="8773796" y="4389342"/>
              <a:ext cx="213004" cy="184717"/>
            </a:xfrm>
            <a:prstGeom prst="rect">
              <a:avLst/>
            </a:prstGeom>
            <a:solidFill>
              <a:srgbClr val="FFC000"/>
            </a:solid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129" b="1" dirty="0">
                  <a:solidFill>
                    <a:srgbClr val="034DA2"/>
                  </a:solidFill>
                </a:rPr>
                <a:t>M1</a:t>
              </a:r>
              <a:endParaRPr lang="en-GB" sz="1129" b="1" dirty="0">
                <a:solidFill>
                  <a:srgbClr val="034DA2"/>
                </a:solidFill>
              </a:endParaRPr>
            </a:p>
          </p:txBody>
        </p:sp>
        <p:sp>
          <p:nvSpPr>
            <p:cNvPr id="11" name="Textfeld 35">
              <a:extLst>
                <a:ext uri="{FF2B5EF4-FFF2-40B4-BE49-F238E27FC236}">
                  <a16:creationId xmlns:a16="http://schemas.microsoft.com/office/drawing/2014/main" id="{38794DEA-7750-42C7-900C-9C3BA698C276}"/>
                </a:ext>
              </a:extLst>
            </p:cNvPr>
            <p:cNvSpPr txBox="1"/>
            <p:nvPr/>
          </p:nvSpPr>
          <p:spPr>
            <a:xfrm>
              <a:off x="8685851" y="4736177"/>
              <a:ext cx="213004" cy="184717"/>
            </a:xfrm>
            <a:prstGeom prst="rect">
              <a:avLst/>
            </a:prstGeom>
            <a:solidFill>
              <a:srgbClr val="FFC000"/>
            </a:solid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129" b="1" dirty="0">
                  <a:solidFill>
                    <a:srgbClr val="034DA2"/>
                  </a:solidFill>
                </a:rPr>
                <a:t>M2</a:t>
              </a:r>
              <a:endParaRPr lang="en-GB" sz="1129" b="1" dirty="0">
                <a:solidFill>
                  <a:srgbClr val="034DA2"/>
                </a:solidFill>
              </a:endParaRPr>
            </a:p>
          </p:txBody>
        </p:sp>
        <p:sp>
          <p:nvSpPr>
            <p:cNvPr id="12" name="Textfeld 36">
              <a:extLst>
                <a:ext uri="{FF2B5EF4-FFF2-40B4-BE49-F238E27FC236}">
                  <a16:creationId xmlns:a16="http://schemas.microsoft.com/office/drawing/2014/main" id="{7302C77E-7F22-43F4-B713-6AA7969522E5}"/>
                </a:ext>
              </a:extLst>
            </p:cNvPr>
            <p:cNvSpPr txBox="1"/>
            <p:nvPr/>
          </p:nvSpPr>
          <p:spPr>
            <a:xfrm>
              <a:off x="8430978" y="4677783"/>
              <a:ext cx="213004" cy="184717"/>
            </a:xfrm>
            <a:prstGeom prst="rect">
              <a:avLst/>
            </a:prstGeom>
            <a:solidFill>
              <a:srgbClr val="FFC000"/>
            </a:solid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129" b="1" dirty="0">
                  <a:solidFill>
                    <a:srgbClr val="034DA2"/>
                  </a:solidFill>
                </a:rPr>
                <a:t>M3</a:t>
              </a:r>
              <a:endParaRPr lang="en-GB" sz="1129" b="1" dirty="0">
                <a:solidFill>
                  <a:srgbClr val="034DA2"/>
                </a:solidFill>
              </a:endParaRPr>
            </a:p>
          </p:txBody>
        </p:sp>
        <p:sp>
          <p:nvSpPr>
            <p:cNvPr id="13" name="Textfeld 37">
              <a:extLst>
                <a:ext uri="{FF2B5EF4-FFF2-40B4-BE49-F238E27FC236}">
                  <a16:creationId xmlns:a16="http://schemas.microsoft.com/office/drawing/2014/main" id="{0ADA84DF-232C-4DEC-A000-EEB72D86BAF2}"/>
                </a:ext>
              </a:extLst>
            </p:cNvPr>
            <p:cNvSpPr txBox="1"/>
            <p:nvPr/>
          </p:nvSpPr>
          <p:spPr>
            <a:xfrm>
              <a:off x="8606395" y="4136929"/>
              <a:ext cx="213004" cy="184717"/>
            </a:xfrm>
            <a:prstGeom prst="rect">
              <a:avLst/>
            </a:prstGeom>
            <a:solidFill>
              <a:srgbClr val="FFC000"/>
            </a:solid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129" b="1" dirty="0">
                  <a:solidFill>
                    <a:srgbClr val="034DA2"/>
                  </a:solidFill>
                </a:rPr>
                <a:t>M4</a:t>
              </a:r>
              <a:endParaRPr lang="en-GB" sz="1129" b="1" dirty="0">
                <a:solidFill>
                  <a:srgbClr val="034DA2"/>
                </a:solidFill>
              </a:endParaRPr>
            </a:p>
          </p:txBody>
        </p:sp>
        <p:sp>
          <p:nvSpPr>
            <p:cNvPr id="14" name="Textfeld 38">
              <a:extLst>
                <a:ext uri="{FF2B5EF4-FFF2-40B4-BE49-F238E27FC236}">
                  <a16:creationId xmlns:a16="http://schemas.microsoft.com/office/drawing/2014/main" id="{FE86EE91-103C-4964-97F2-2CDD829FA25E}"/>
                </a:ext>
              </a:extLst>
            </p:cNvPr>
            <p:cNvSpPr txBox="1"/>
            <p:nvPr/>
          </p:nvSpPr>
          <p:spPr>
            <a:xfrm>
              <a:off x="7758990" y="4828510"/>
              <a:ext cx="213004" cy="184717"/>
            </a:xfrm>
            <a:prstGeom prst="rect">
              <a:avLst/>
            </a:prstGeom>
            <a:solidFill>
              <a:srgbClr val="FFC000"/>
            </a:solidFill>
          </p:spPr>
          <p:txBody>
            <a:bodyPr wrap="non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129" b="1" dirty="0">
                  <a:solidFill>
                    <a:srgbClr val="034DA2"/>
                  </a:solidFill>
                </a:rPr>
                <a:t>M5</a:t>
              </a:r>
              <a:endParaRPr lang="en-GB" sz="1129" b="1" dirty="0">
                <a:solidFill>
                  <a:srgbClr val="034DA2"/>
                </a:solidFill>
              </a:endParaRPr>
            </a:p>
          </p:txBody>
        </p:sp>
        <p:sp>
          <p:nvSpPr>
            <p:cNvPr id="15" name="Textfeld 55">
              <a:extLst>
                <a:ext uri="{FF2B5EF4-FFF2-40B4-BE49-F238E27FC236}">
                  <a16:creationId xmlns:a16="http://schemas.microsoft.com/office/drawing/2014/main" id="{7467F374-8F54-44F7-BC25-F57651D99D51}"/>
                </a:ext>
              </a:extLst>
            </p:cNvPr>
            <p:cNvSpPr txBox="1"/>
            <p:nvPr/>
          </p:nvSpPr>
          <p:spPr>
            <a:xfrm>
              <a:off x="9176743" y="3117041"/>
              <a:ext cx="1089742" cy="6243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5000"/>
                </a:lnSpc>
              </a:pPr>
              <a:r>
                <a:rPr lang="en-GB" sz="1693" b="1" dirty="0">
                  <a:solidFill>
                    <a:schemeClr val="bg1"/>
                  </a:solidFill>
                  <a:latin typeface="Arial" panose="020B0604020202020204" pitchFamily="34" charset="0"/>
                  <a:cs typeface="Arial" panose="020B0604020202020204" pitchFamily="34" charset="0"/>
                </a:rPr>
                <a:t>Torus</a:t>
              </a:r>
              <a:br>
                <a:rPr lang="en-GB" sz="1693" b="1" dirty="0">
                  <a:solidFill>
                    <a:schemeClr val="bg1"/>
                  </a:solidFill>
                  <a:latin typeface="Arial" panose="020B0604020202020204" pitchFamily="34" charset="0"/>
                  <a:cs typeface="Arial" panose="020B0604020202020204" pitchFamily="34" charset="0"/>
                </a:rPr>
              </a:br>
              <a:r>
                <a:rPr lang="en-GB" sz="1693" b="1" dirty="0">
                  <a:solidFill>
                    <a:schemeClr val="bg1"/>
                  </a:solidFill>
                  <a:latin typeface="Arial" panose="020B0604020202020204" pitchFamily="34" charset="0"/>
                  <a:cs typeface="Arial" panose="020B0604020202020204" pitchFamily="34" charset="0"/>
                </a:rPr>
                <a:t>Hall:</a:t>
              </a:r>
            </a:p>
          </p:txBody>
        </p:sp>
        <p:sp>
          <p:nvSpPr>
            <p:cNvPr id="17" name="Textfeld 16">
              <a:extLst>
                <a:ext uri="{FF2B5EF4-FFF2-40B4-BE49-F238E27FC236}">
                  <a16:creationId xmlns:a16="http://schemas.microsoft.com/office/drawing/2014/main" id="{0B6D3C86-DAA1-442B-97C5-1C97F866EC95}"/>
                </a:ext>
              </a:extLst>
            </p:cNvPr>
            <p:cNvSpPr txBox="1"/>
            <p:nvPr/>
          </p:nvSpPr>
          <p:spPr>
            <a:xfrm>
              <a:off x="6288575" y="627409"/>
              <a:ext cx="1954877" cy="592592"/>
            </a:xfrm>
            <a:prstGeom prst="rect">
              <a:avLst/>
            </a:prstGeom>
            <a:noFill/>
            <a:ln>
              <a:no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753"/>
                </a:spcAft>
              </a:pPr>
              <a:r>
                <a:rPr lang="en-GB" sz="1693" b="1" dirty="0">
                  <a:solidFill>
                    <a:srgbClr val="00B050"/>
                  </a:solidFill>
                  <a:latin typeface="Arial" panose="020B0604020202020204" pitchFamily="34" charset="0"/>
                  <a:ea typeface="Calibri" panose="020F0502020204030204" pitchFamily="34" charset="0"/>
                </a:rPr>
                <a:t>Roof Lab</a:t>
              </a:r>
              <a:br>
                <a:rPr lang="en-GB" sz="1693" b="1" dirty="0">
                  <a:solidFill>
                    <a:srgbClr val="00B050"/>
                  </a:solidFill>
                  <a:latin typeface="Arial" panose="020B0604020202020204" pitchFamily="34" charset="0"/>
                  <a:ea typeface="Calibri" panose="020F0502020204030204" pitchFamily="34" charset="0"/>
                </a:rPr>
              </a:br>
              <a:r>
                <a:rPr lang="en-GB" sz="1693" b="1" dirty="0">
                  <a:solidFill>
                    <a:srgbClr val="00B050"/>
                  </a:solidFill>
                  <a:latin typeface="Arial" panose="020B0604020202020204" pitchFamily="34" charset="0"/>
                  <a:ea typeface="Calibri" panose="020F0502020204030204" pitchFamily="34" charset="0"/>
                </a:rPr>
                <a:t>above Torus Hall</a:t>
              </a:r>
            </a:p>
          </p:txBody>
        </p:sp>
      </p:grpSp>
      <p:cxnSp>
        <p:nvCxnSpPr>
          <p:cNvPr id="31" name="Gerader Verbinder 30">
            <a:extLst>
              <a:ext uri="{FF2B5EF4-FFF2-40B4-BE49-F238E27FC236}">
                <a16:creationId xmlns:a16="http://schemas.microsoft.com/office/drawing/2014/main" id="{48FF2693-3AFD-427B-8ABE-ABC314D88A05}"/>
              </a:ext>
            </a:extLst>
          </p:cNvPr>
          <p:cNvCxnSpPr/>
          <p:nvPr/>
        </p:nvCxnSpPr>
        <p:spPr>
          <a:xfrm>
            <a:off x="6159869" y="2712913"/>
            <a:ext cx="359269" cy="5725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95F7E9C7-3617-4FE4-862A-62F21768A0EE}"/>
              </a:ext>
            </a:extLst>
          </p:cNvPr>
          <p:cNvGrpSpPr/>
          <p:nvPr/>
        </p:nvGrpSpPr>
        <p:grpSpPr>
          <a:xfrm>
            <a:off x="6419444" y="2564158"/>
            <a:ext cx="1674351" cy="1691681"/>
            <a:chOff x="6505857" y="2519791"/>
            <a:chExt cx="1779870" cy="1798292"/>
          </a:xfrm>
        </p:grpSpPr>
        <p:pic>
          <p:nvPicPr>
            <p:cNvPr id="33" name="Picture 50">
              <a:extLst>
                <a:ext uri="{FF2B5EF4-FFF2-40B4-BE49-F238E27FC236}">
                  <a16:creationId xmlns:a16="http://schemas.microsoft.com/office/drawing/2014/main" id="{2EC6608A-7DA6-4191-9743-16716C38B248}"/>
                </a:ext>
              </a:extLst>
            </p:cNvPr>
            <p:cNvPicPr/>
            <p:nvPr/>
          </p:nvPicPr>
          <p:blipFill rotWithShape="1">
            <a:blip r:embed="rId3"/>
            <a:srcRect t="21115" r="48723"/>
            <a:stretch/>
          </p:blipFill>
          <p:spPr bwMode="auto">
            <a:xfrm>
              <a:off x="7146485" y="2526766"/>
              <a:ext cx="1139242" cy="1791317"/>
            </a:xfrm>
            <a:prstGeom prst="rect">
              <a:avLst/>
            </a:prstGeom>
            <a:ln>
              <a:noFill/>
            </a:ln>
            <a:extLst>
              <a:ext uri="{53640926-AAD7-44D8-BBD7-CCE9431645EC}">
                <a14:shadowObscured xmlns:a14="http://schemas.microsoft.com/office/drawing/2010/main"/>
              </a:ext>
            </a:extLst>
          </p:spPr>
        </p:pic>
        <p:cxnSp>
          <p:nvCxnSpPr>
            <p:cNvPr id="34" name="Gerader Verbinder 33">
              <a:extLst>
                <a:ext uri="{FF2B5EF4-FFF2-40B4-BE49-F238E27FC236}">
                  <a16:creationId xmlns:a16="http://schemas.microsoft.com/office/drawing/2014/main" id="{04E2DB8C-E663-4DAB-B0A8-DAE0E33237EA}"/>
                </a:ext>
              </a:extLst>
            </p:cNvPr>
            <p:cNvCxnSpPr>
              <a:cxnSpLocks/>
            </p:cNvCxnSpPr>
            <p:nvPr/>
          </p:nvCxnSpPr>
          <p:spPr>
            <a:xfrm>
              <a:off x="6938888" y="2777706"/>
              <a:ext cx="1067922" cy="173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feld 46">
              <a:extLst>
                <a:ext uri="{FF2B5EF4-FFF2-40B4-BE49-F238E27FC236}">
                  <a16:creationId xmlns:a16="http://schemas.microsoft.com/office/drawing/2014/main" id="{A68052ED-4AC8-46C4-BDFD-BC4D5B83EF3F}"/>
                </a:ext>
              </a:extLst>
            </p:cNvPr>
            <p:cNvSpPr txBox="1"/>
            <p:nvPr/>
          </p:nvSpPr>
          <p:spPr>
            <a:xfrm>
              <a:off x="6505857" y="2519791"/>
              <a:ext cx="562832" cy="553876"/>
            </a:xfrm>
            <a:prstGeom prst="rect">
              <a:avLst/>
            </a:prstGeom>
            <a:solidFill>
              <a:srgbClr val="8DFFFF"/>
            </a:solid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93" b="1" dirty="0">
                  <a:solidFill>
                    <a:srgbClr val="0000DC"/>
                  </a:solidFill>
                </a:rPr>
                <a:t>Field</a:t>
              </a:r>
              <a:br>
                <a:rPr lang="de-DE" sz="1693" b="1" dirty="0">
                  <a:solidFill>
                    <a:srgbClr val="0000DC"/>
                  </a:solidFill>
                </a:rPr>
              </a:br>
              <a:r>
                <a:rPr lang="de-DE" sz="1693" b="1" dirty="0">
                  <a:solidFill>
                    <a:srgbClr val="0000DC"/>
                  </a:solidFill>
                </a:rPr>
                <a:t>Lens</a:t>
              </a:r>
              <a:endParaRPr lang="en-GB" sz="1693" b="1" dirty="0">
                <a:solidFill>
                  <a:srgbClr val="0000DC"/>
                </a:solidFill>
              </a:endParaRPr>
            </a:p>
          </p:txBody>
        </p:sp>
      </p:grpSp>
      <p:grpSp>
        <p:nvGrpSpPr>
          <p:cNvPr id="36" name="Gruppieren 35">
            <a:extLst>
              <a:ext uri="{FF2B5EF4-FFF2-40B4-BE49-F238E27FC236}">
                <a16:creationId xmlns:a16="http://schemas.microsoft.com/office/drawing/2014/main" id="{79F89B58-A2F2-4047-BB46-FB4E4C53AE6C}"/>
              </a:ext>
            </a:extLst>
          </p:cNvPr>
          <p:cNvGrpSpPr/>
          <p:nvPr/>
        </p:nvGrpSpPr>
        <p:grpSpPr>
          <a:xfrm>
            <a:off x="768756" y="761875"/>
            <a:ext cx="5382164" cy="3064427"/>
            <a:chOff x="3390590" y="1883286"/>
            <a:chExt cx="5721352" cy="3257550"/>
          </a:xfrm>
        </p:grpSpPr>
        <p:pic>
          <p:nvPicPr>
            <p:cNvPr id="37" name="Picture 2" descr="Overview">
              <a:extLst>
                <a:ext uri="{FF2B5EF4-FFF2-40B4-BE49-F238E27FC236}">
                  <a16:creationId xmlns:a16="http://schemas.microsoft.com/office/drawing/2014/main" id="{4838FCFC-034C-4E39-A098-E26521F542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592" y="1883286"/>
              <a:ext cx="57213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uppieren 37">
              <a:extLst>
                <a:ext uri="{FF2B5EF4-FFF2-40B4-BE49-F238E27FC236}">
                  <a16:creationId xmlns:a16="http://schemas.microsoft.com/office/drawing/2014/main" id="{369841CC-062A-4573-A17C-F58B33750ED9}"/>
                </a:ext>
              </a:extLst>
            </p:cNvPr>
            <p:cNvGrpSpPr/>
            <p:nvPr/>
          </p:nvGrpSpPr>
          <p:grpSpPr>
            <a:xfrm>
              <a:off x="3390590" y="2031923"/>
              <a:ext cx="5367651" cy="2913532"/>
              <a:chOff x="-101692" y="94875"/>
              <a:chExt cx="5367787" cy="2914157"/>
            </a:xfrm>
          </p:grpSpPr>
          <p:sp>
            <p:nvSpPr>
              <p:cNvPr id="40" name="Text Box 2">
                <a:extLst>
                  <a:ext uri="{FF2B5EF4-FFF2-40B4-BE49-F238E27FC236}">
                    <a16:creationId xmlns:a16="http://schemas.microsoft.com/office/drawing/2014/main" id="{5E050759-972B-4CF0-A876-B591FFC330D0}"/>
                  </a:ext>
                </a:extLst>
              </p:cNvPr>
              <p:cNvSpPr txBox="1">
                <a:spLocks noChangeArrowheads="1"/>
              </p:cNvSpPr>
              <p:nvPr/>
            </p:nvSpPr>
            <p:spPr bwMode="auto">
              <a:xfrm>
                <a:off x="3873589" y="2386091"/>
                <a:ext cx="1015688" cy="362650"/>
              </a:xfrm>
              <a:prstGeom prst="rect">
                <a:avLst/>
              </a:prstGeom>
              <a:solidFill>
                <a:schemeClr val="bg1">
                  <a:lumMod val="75000"/>
                </a:schemeClr>
              </a:solidFill>
              <a:ln w="9525">
                <a:solidFill>
                  <a:srgbClr val="000000"/>
                </a:solidFill>
                <a:miter lim="800000"/>
                <a:headEnd/>
                <a:tailEnd/>
              </a:ln>
            </p:spPr>
            <p:txBody>
              <a:bodyPr rot="0" vert="horz" wrap="square" lIns="0" tIns="0" rIns="0" bIns="0" anchor="ctr" anchorCtr="0">
                <a:noAutofit/>
              </a:bodyPr>
              <a:lstStyle/>
              <a:p>
                <a:pPr algn="ctr">
                  <a:lnSpc>
                    <a:spcPct val="107000"/>
                  </a:lnSpc>
                  <a:spcAft>
                    <a:spcPts val="753"/>
                  </a:spcAft>
                </a:pPr>
                <a:r>
                  <a:rPr lang="en-GB" sz="1223" b="1" dirty="0">
                    <a:solidFill>
                      <a:srgbClr val="00B050"/>
                    </a:solidFill>
                    <a:latin typeface="Arial" panose="020B0604020202020204" pitchFamily="34" charset="0"/>
                    <a:ea typeface="Calibri" panose="020F0502020204030204" pitchFamily="34" charset="0"/>
                  </a:rPr>
                  <a:t>movable mirror</a:t>
                </a:r>
              </a:p>
            </p:txBody>
          </p:sp>
          <p:sp>
            <p:nvSpPr>
              <p:cNvPr id="45" name="Text Box 2">
                <a:extLst>
                  <a:ext uri="{FF2B5EF4-FFF2-40B4-BE49-F238E27FC236}">
                    <a16:creationId xmlns:a16="http://schemas.microsoft.com/office/drawing/2014/main" id="{FA541ABD-A174-4334-B999-CB964744F25F}"/>
                  </a:ext>
                </a:extLst>
              </p:cNvPr>
              <p:cNvSpPr txBox="1">
                <a:spLocks noChangeArrowheads="1"/>
              </p:cNvSpPr>
              <p:nvPr/>
            </p:nvSpPr>
            <p:spPr bwMode="auto">
              <a:xfrm>
                <a:off x="4719995" y="981166"/>
                <a:ext cx="546100" cy="800541"/>
              </a:xfrm>
              <a:prstGeom prst="rect">
                <a:avLst/>
              </a:prstGeom>
              <a:solidFill>
                <a:srgbClr val="FFFFFF"/>
              </a:solidFill>
              <a:ln w="9525">
                <a:solidFill>
                  <a:srgbClr val="000000"/>
                </a:solidFill>
                <a:miter lim="800000"/>
                <a:headEnd/>
                <a:tailEnd/>
              </a:ln>
            </p:spPr>
            <p:txBody>
              <a:bodyPr rot="0" vert="horz" wrap="square" lIns="0" tIns="0" rIns="0" bIns="0" anchor="ctr" anchorCtr="0">
                <a:noAutofit/>
              </a:bodyPr>
              <a:lstStyle/>
              <a:p>
                <a:pPr algn="ctr">
                  <a:lnSpc>
                    <a:spcPct val="107000"/>
                  </a:lnSpc>
                  <a:spcAft>
                    <a:spcPts val="753"/>
                  </a:spcAft>
                </a:pPr>
                <a:r>
                  <a:rPr lang="en-GB" sz="1223" dirty="0" err="1">
                    <a:solidFill>
                      <a:srgbClr val="000000"/>
                    </a:solidFill>
                    <a:latin typeface="Arial" panose="020B0604020202020204" pitchFamily="34" charset="0"/>
                    <a:ea typeface="Calibri" panose="020F0502020204030204" pitchFamily="34" charset="0"/>
                  </a:rPr>
                  <a:t>cooledBeam</a:t>
                </a:r>
                <a:r>
                  <a:rPr lang="en-GB" sz="1223" dirty="0">
                    <a:solidFill>
                      <a:srgbClr val="000000"/>
                    </a:solidFill>
                    <a:latin typeface="Arial" panose="020B0604020202020204" pitchFamily="34" charset="0"/>
                    <a:ea typeface="Calibri" panose="020F0502020204030204" pitchFamily="34" charset="0"/>
                  </a:rPr>
                  <a:t> Dump </a:t>
                </a:r>
              </a:p>
            </p:txBody>
          </p:sp>
          <p:sp>
            <p:nvSpPr>
              <p:cNvPr id="49" name="Text Box 2">
                <a:extLst>
                  <a:ext uri="{FF2B5EF4-FFF2-40B4-BE49-F238E27FC236}">
                    <a16:creationId xmlns:a16="http://schemas.microsoft.com/office/drawing/2014/main" id="{E2C2112D-4C83-40A8-95FB-B696FC088626}"/>
                  </a:ext>
                </a:extLst>
              </p:cNvPr>
              <p:cNvSpPr txBox="1">
                <a:spLocks noChangeArrowheads="1"/>
              </p:cNvSpPr>
              <p:nvPr/>
            </p:nvSpPr>
            <p:spPr bwMode="auto">
              <a:xfrm>
                <a:off x="-40043" y="2584029"/>
                <a:ext cx="697302" cy="425003"/>
              </a:xfrm>
              <a:prstGeom prst="rect">
                <a:avLst/>
              </a:prstGeom>
              <a:solidFill>
                <a:srgbClr val="C96565"/>
              </a:solidFill>
              <a:ln w="9525">
                <a:solidFill>
                  <a:srgbClr val="000000"/>
                </a:solidFill>
                <a:miter lim="800000"/>
                <a:headEnd/>
                <a:tailEnd/>
              </a:ln>
            </p:spPr>
            <p:txBody>
              <a:bodyPr rot="0" vert="horz" wrap="square" lIns="0" tIns="0" rIns="0" bIns="0" anchor="ctr" anchorCtr="0">
                <a:noAutofit/>
              </a:bodyPr>
              <a:lstStyle/>
              <a:p>
                <a:pPr algn="ctr">
                  <a:lnSpc>
                    <a:spcPct val="107000"/>
                  </a:lnSpc>
                  <a:spcAft>
                    <a:spcPts val="753"/>
                  </a:spcAft>
                </a:pPr>
                <a:r>
                  <a:rPr lang="en-GB" sz="1223" dirty="0">
                    <a:solidFill>
                      <a:srgbClr val="000000"/>
                    </a:solidFill>
                    <a:latin typeface="Arial" panose="020B0604020202020204" pitchFamily="34" charset="0"/>
                    <a:ea typeface="Calibri" panose="020F0502020204030204" pitchFamily="34" charset="0"/>
                  </a:rPr>
                  <a:t>Coaxial Camera</a:t>
                </a:r>
              </a:p>
            </p:txBody>
          </p:sp>
          <p:sp>
            <p:nvSpPr>
              <p:cNvPr id="50" name="Text Box 2">
                <a:extLst>
                  <a:ext uri="{FF2B5EF4-FFF2-40B4-BE49-F238E27FC236}">
                    <a16:creationId xmlns:a16="http://schemas.microsoft.com/office/drawing/2014/main" id="{744313B5-5022-46E9-AB8B-77964551A9D6}"/>
                  </a:ext>
                </a:extLst>
              </p:cNvPr>
              <p:cNvSpPr txBox="1">
                <a:spLocks noChangeArrowheads="1"/>
              </p:cNvSpPr>
              <p:nvPr/>
            </p:nvSpPr>
            <p:spPr bwMode="auto">
              <a:xfrm>
                <a:off x="-100615" y="1993806"/>
                <a:ext cx="884588" cy="443869"/>
              </a:xfrm>
              <a:prstGeom prst="rect">
                <a:avLst/>
              </a:prstGeom>
              <a:solidFill>
                <a:srgbClr val="FF00FF"/>
              </a:solidFill>
              <a:ln w="9525">
                <a:solidFill>
                  <a:srgbClr val="000000"/>
                </a:solidFill>
                <a:miter lim="800000"/>
                <a:headEnd/>
                <a:tailEnd/>
              </a:ln>
            </p:spPr>
            <p:txBody>
              <a:bodyPr rot="0" vert="horz" wrap="square" lIns="0" tIns="0" rIns="0" bIns="0" anchor="ctr" anchorCtr="0">
                <a:noAutofit/>
              </a:bodyPr>
              <a:lstStyle/>
              <a:p>
                <a:pPr algn="ctr">
                  <a:lnSpc>
                    <a:spcPct val="107000"/>
                  </a:lnSpc>
                  <a:spcAft>
                    <a:spcPts val="753"/>
                  </a:spcAft>
                </a:pPr>
                <a:r>
                  <a:rPr lang="en-GB" sz="1223" dirty="0">
                    <a:latin typeface="Arial" panose="020B0604020202020204" pitchFamily="34" charset="0"/>
                    <a:ea typeface="Calibri" panose="020F0502020204030204" pitchFamily="34" charset="0"/>
                  </a:rPr>
                  <a:t>Fibre to pyrometers</a:t>
                </a:r>
              </a:p>
            </p:txBody>
          </p:sp>
          <p:sp>
            <p:nvSpPr>
              <p:cNvPr id="51" name="Text Box 2">
                <a:extLst>
                  <a:ext uri="{FF2B5EF4-FFF2-40B4-BE49-F238E27FC236}">
                    <a16:creationId xmlns:a16="http://schemas.microsoft.com/office/drawing/2014/main" id="{C02B20FC-E4FC-49BA-9EAF-9A15E48D6C4A}"/>
                  </a:ext>
                </a:extLst>
              </p:cNvPr>
              <p:cNvSpPr txBox="1">
                <a:spLocks noChangeArrowheads="1"/>
              </p:cNvSpPr>
              <p:nvPr/>
            </p:nvSpPr>
            <p:spPr bwMode="auto">
              <a:xfrm>
                <a:off x="-101692" y="94875"/>
                <a:ext cx="980549" cy="292100"/>
              </a:xfrm>
              <a:prstGeom prst="rect">
                <a:avLst/>
              </a:prstGeom>
              <a:solidFill>
                <a:srgbClr val="FFC000"/>
              </a:solidFill>
              <a:ln w="9525">
                <a:solidFill>
                  <a:srgbClr val="000000"/>
                </a:solidFill>
                <a:miter lim="800000"/>
                <a:headEnd/>
                <a:tailEnd/>
              </a:ln>
            </p:spPr>
            <p:txBody>
              <a:bodyPr rot="0" vert="horz" wrap="square" lIns="0" tIns="0" rIns="0" bIns="0" anchor="ctr" anchorCtr="0">
                <a:noAutofit/>
              </a:bodyPr>
              <a:lstStyle/>
              <a:p>
                <a:pPr algn="ctr">
                  <a:lnSpc>
                    <a:spcPct val="107000"/>
                  </a:lnSpc>
                  <a:spcAft>
                    <a:spcPts val="753"/>
                  </a:spcAft>
                </a:pPr>
                <a:r>
                  <a:rPr lang="en-GB" sz="1223" dirty="0">
                    <a:solidFill>
                      <a:srgbClr val="000000"/>
                    </a:solidFill>
                    <a:latin typeface="Arial" panose="020B0604020202020204" pitchFamily="34" charset="0"/>
                    <a:ea typeface="Calibri" panose="020F0502020204030204" pitchFamily="34" charset="0"/>
                  </a:rPr>
                  <a:t>Laser fibre</a:t>
                </a:r>
              </a:p>
            </p:txBody>
          </p:sp>
          <p:sp>
            <p:nvSpPr>
              <p:cNvPr id="52" name="Text Box 2">
                <a:extLst>
                  <a:ext uri="{FF2B5EF4-FFF2-40B4-BE49-F238E27FC236}">
                    <a16:creationId xmlns:a16="http://schemas.microsoft.com/office/drawing/2014/main" id="{F9E97179-7FA3-4DE2-B2B4-006EAE67C018}"/>
                  </a:ext>
                </a:extLst>
              </p:cNvPr>
              <p:cNvSpPr txBox="1">
                <a:spLocks noChangeArrowheads="1"/>
              </p:cNvSpPr>
              <p:nvPr/>
            </p:nvSpPr>
            <p:spPr bwMode="auto">
              <a:xfrm>
                <a:off x="1686090" y="2496396"/>
                <a:ext cx="1902044" cy="199232"/>
              </a:xfrm>
              <a:prstGeom prst="rect">
                <a:avLst/>
              </a:prstGeom>
              <a:solidFill>
                <a:srgbClr val="FFFFFF"/>
              </a:solidFill>
              <a:ln w="9525">
                <a:solidFill>
                  <a:srgbClr val="000000"/>
                </a:solidFill>
                <a:miter lim="800000"/>
                <a:headEnd/>
                <a:tailEnd/>
              </a:ln>
            </p:spPr>
            <p:txBody>
              <a:bodyPr rot="0" vert="horz" wrap="square" lIns="86019" tIns="43010" rIns="86019" bIns="43010" anchor="ctr" anchorCtr="0">
                <a:noAutofit/>
              </a:bodyPr>
              <a:lstStyle/>
              <a:p>
                <a:pPr>
                  <a:lnSpc>
                    <a:spcPct val="107000"/>
                  </a:lnSpc>
                  <a:spcAft>
                    <a:spcPts val="753"/>
                  </a:spcAft>
                </a:pPr>
                <a:r>
                  <a:rPr lang="en-GB" sz="1223" dirty="0">
                    <a:solidFill>
                      <a:srgbClr val="000000"/>
                    </a:solidFill>
                    <a:latin typeface="Arial" panose="020B0604020202020204" pitchFamily="34" charset="0"/>
                    <a:ea typeface="Calibri" panose="020F0502020204030204" pitchFamily="34" charset="0"/>
                  </a:rPr>
                  <a:t>passive Beam Dump </a:t>
                </a:r>
              </a:p>
            </p:txBody>
          </p:sp>
        </p:grpSp>
      </p:grpSp>
      <p:grpSp>
        <p:nvGrpSpPr>
          <p:cNvPr id="55" name="Gruppieren 54">
            <a:extLst>
              <a:ext uri="{FF2B5EF4-FFF2-40B4-BE49-F238E27FC236}">
                <a16:creationId xmlns:a16="http://schemas.microsoft.com/office/drawing/2014/main" id="{0EBF810A-56FF-4E77-9B06-D3C3638AB15C}"/>
              </a:ext>
            </a:extLst>
          </p:cNvPr>
          <p:cNvGrpSpPr/>
          <p:nvPr/>
        </p:nvGrpSpPr>
        <p:grpSpPr>
          <a:xfrm>
            <a:off x="2190461" y="1324702"/>
            <a:ext cx="3968822" cy="1436241"/>
            <a:chOff x="1511300" y="1290106"/>
            <a:chExt cx="4218940" cy="1526754"/>
          </a:xfrm>
        </p:grpSpPr>
        <p:cxnSp>
          <p:nvCxnSpPr>
            <p:cNvPr id="56" name="Gerade Verbindung mit Pfeil 55">
              <a:extLst>
                <a:ext uri="{FF2B5EF4-FFF2-40B4-BE49-F238E27FC236}">
                  <a16:creationId xmlns:a16="http://schemas.microsoft.com/office/drawing/2014/main" id="{E438FC0F-6E7D-47D4-BFC8-EADFD19B773D}"/>
                </a:ext>
              </a:extLst>
            </p:cNvPr>
            <p:cNvCxnSpPr/>
            <p:nvPr/>
          </p:nvCxnSpPr>
          <p:spPr>
            <a:xfrm flipH="1">
              <a:off x="1617345" y="1524000"/>
              <a:ext cx="2979421" cy="28575"/>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7" name="Gerade Verbindung mit Pfeil 56">
              <a:extLst>
                <a:ext uri="{FF2B5EF4-FFF2-40B4-BE49-F238E27FC236}">
                  <a16:creationId xmlns:a16="http://schemas.microsoft.com/office/drawing/2014/main" id="{E9F9DFA4-9624-4CC6-B811-3A565D8D954E}"/>
                </a:ext>
              </a:extLst>
            </p:cNvPr>
            <p:cNvCxnSpPr/>
            <p:nvPr/>
          </p:nvCxnSpPr>
          <p:spPr>
            <a:xfrm flipH="1">
              <a:off x="1891665" y="1524000"/>
              <a:ext cx="2705102" cy="756285"/>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8" name="Gerade Verbindung mit Pfeil 57">
              <a:extLst>
                <a:ext uri="{FF2B5EF4-FFF2-40B4-BE49-F238E27FC236}">
                  <a16:creationId xmlns:a16="http://schemas.microsoft.com/office/drawing/2014/main" id="{280EC641-4481-4663-B494-056954EA4C69}"/>
                </a:ext>
              </a:extLst>
            </p:cNvPr>
            <p:cNvCxnSpPr/>
            <p:nvPr/>
          </p:nvCxnSpPr>
          <p:spPr>
            <a:xfrm flipH="1" flipV="1">
              <a:off x="1891665" y="2280285"/>
              <a:ext cx="775335" cy="201930"/>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9" name="Gerade Verbindung mit Pfeil 58">
              <a:extLst>
                <a:ext uri="{FF2B5EF4-FFF2-40B4-BE49-F238E27FC236}">
                  <a16:creationId xmlns:a16="http://schemas.microsoft.com/office/drawing/2014/main" id="{EDB6B9C2-5916-4668-B928-553E5C9A3B9F}"/>
                </a:ext>
              </a:extLst>
            </p:cNvPr>
            <p:cNvCxnSpPr/>
            <p:nvPr/>
          </p:nvCxnSpPr>
          <p:spPr>
            <a:xfrm flipH="1">
              <a:off x="1516380" y="2484121"/>
              <a:ext cx="1158240" cy="327659"/>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0" name="Gerade Verbindung mit Pfeil 59">
              <a:extLst>
                <a:ext uri="{FF2B5EF4-FFF2-40B4-BE49-F238E27FC236}">
                  <a16:creationId xmlns:a16="http://schemas.microsoft.com/office/drawing/2014/main" id="{13F6A7B0-EC6A-49BA-9040-0A852BB09C1B}"/>
                </a:ext>
              </a:extLst>
            </p:cNvPr>
            <p:cNvCxnSpPr/>
            <p:nvPr/>
          </p:nvCxnSpPr>
          <p:spPr>
            <a:xfrm flipH="1">
              <a:off x="1511300" y="2771140"/>
              <a:ext cx="4218940" cy="45720"/>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1" name="Gerade Verbindung mit Pfeil 60">
              <a:extLst>
                <a:ext uri="{FF2B5EF4-FFF2-40B4-BE49-F238E27FC236}">
                  <a16:creationId xmlns:a16="http://schemas.microsoft.com/office/drawing/2014/main" id="{16910D6B-24A0-47F5-82DD-60F13F8E2766}"/>
                </a:ext>
              </a:extLst>
            </p:cNvPr>
            <p:cNvCxnSpPr/>
            <p:nvPr/>
          </p:nvCxnSpPr>
          <p:spPr>
            <a:xfrm>
              <a:off x="1617345" y="1356881"/>
              <a:ext cx="0" cy="195694"/>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2" name="Gerade Verbindung mit Pfeil 61">
              <a:extLst>
                <a:ext uri="{FF2B5EF4-FFF2-40B4-BE49-F238E27FC236}">
                  <a16:creationId xmlns:a16="http://schemas.microsoft.com/office/drawing/2014/main" id="{13E49E63-DA2F-43EF-ABC4-C074FB68DCED}"/>
                </a:ext>
              </a:extLst>
            </p:cNvPr>
            <p:cNvCxnSpPr/>
            <p:nvPr/>
          </p:nvCxnSpPr>
          <p:spPr>
            <a:xfrm>
              <a:off x="1612890" y="1356881"/>
              <a:ext cx="580380" cy="0"/>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3" name="Gerade Verbindung mit Pfeil 62">
              <a:extLst>
                <a:ext uri="{FF2B5EF4-FFF2-40B4-BE49-F238E27FC236}">
                  <a16:creationId xmlns:a16="http://schemas.microsoft.com/office/drawing/2014/main" id="{5DE6B10E-5A27-4728-A50E-559735F16361}"/>
                </a:ext>
              </a:extLst>
            </p:cNvPr>
            <p:cNvCxnSpPr/>
            <p:nvPr/>
          </p:nvCxnSpPr>
          <p:spPr>
            <a:xfrm>
              <a:off x="2035155" y="1290106"/>
              <a:ext cx="158115" cy="66775"/>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64" name="Content Placeholder 1">
            <a:extLst>
              <a:ext uri="{FF2B5EF4-FFF2-40B4-BE49-F238E27FC236}">
                <a16:creationId xmlns:a16="http://schemas.microsoft.com/office/drawing/2014/main" id="{B39040FE-FEEB-4236-ACDD-96090CEA035E}"/>
              </a:ext>
            </a:extLst>
          </p:cNvPr>
          <p:cNvSpPr txBox="1">
            <a:spLocks/>
          </p:cNvSpPr>
          <p:nvPr/>
        </p:nvSpPr>
        <p:spPr>
          <a:xfrm>
            <a:off x="4261047" y="886223"/>
            <a:ext cx="1663632" cy="563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93" b="1" dirty="0">
                <a:solidFill>
                  <a:schemeClr val="bg1"/>
                </a:solidFill>
              </a:rPr>
              <a:t>Optics Table </a:t>
            </a:r>
          </a:p>
        </p:txBody>
      </p:sp>
      <p:cxnSp>
        <p:nvCxnSpPr>
          <p:cNvPr id="65" name="Gerade Verbindung mit Pfeil 64">
            <a:extLst>
              <a:ext uri="{FF2B5EF4-FFF2-40B4-BE49-F238E27FC236}">
                <a16:creationId xmlns:a16="http://schemas.microsoft.com/office/drawing/2014/main" id="{22628F3F-B9D2-41CC-AF75-C01F42EA5CFF}"/>
              </a:ext>
            </a:extLst>
          </p:cNvPr>
          <p:cNvCxnSpPr/>
          <p:nvPr/>
        </p:nvCxnSpPr>
        <p:spPr>
          <a:xfrm rot="5400000" flipH="1" flipV="1">
            <a:off x="1505802" y="2356368"/>
            <a:ext cx="1552242" cy="3699"/>
          </a:xfrm>
          <a:prstGeom prst="straightConnector1">
            <a:avLst/>
          </a:prstGeom>
          <a:ln w="63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6" name="Gerade Verbindung mit Pfeil 65">
            <a:extLst>
              <a:ext uri="{FF2B5EF4-FFF2-40B4-BE49-F238E27FC236}">
                <a16:creationId xmlns:a16="http://schemas.microsoft.com/office/drawing/2014/main" id="{EEEB6FD3-0A94-4C02-9F29-D0CF003F458E}"/>
              </a:ext>
            </a:extLst>
          </p:cNvPr>
          <p:cNvCxnSpPr/>
          <p:nvPr/>
        </p:nvCxnSpPr>
        <p:spPr>
          <a:xfrm>
            <a:off x="2284265" y="1387518"/>
            <a:ext cx="0" cy="184092"/>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7" name="Gerade Verbindung mit Pfeil 66">
            <a:extLst>
              <a:ext uri="{FF2B5EF4-FFF2-40B4-BE49-F238E27FC236}">
                <a16:creationId xmlns:a16="http://schemas.microsoft.com/office/drawing/2014/main" id="{1E97A25D-0DA1-4492-B181-EE0625D7B61C}"/>
              </a:ext>
            </a:extLst>
          </p:cNvPr>
          <p:cNvCxnSpPr/>
          <p:nvPr/>
        </p:nvCxnSpPr>
        <p:spPr>
          <a:xfrm>
            <a:off x="2280074" y="1387518"/>
            <a:ext cx="545972" cy="0"/>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8" name="Rechteck 67">
            <a:extLst>
              <a:ext uri="{FF2B5EF4-FFF2-40B4-BE49-F238E27FC236}">
                <a16:creationId xmlns:a16="http://schemas.microsoft.com/office/drawing/2014/main" id="{D41B0B1E-CA38-42A3-B7B2-4A777B135C72}"/>
              </a:ext>
            </a:extLst>
          </p:cNvPr>
          <p:cNvSpPr/>
          <p:nvPr/>
        </p:nvSpPr>
        <p:spPr>
          <a:xfrm>
            <a:off x="6409569" y="3081705"/>
            <a:ext cx="612475" cy="1192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258" dirty="0" err="1"/>
          </a:p>
        </p:txBody>
      </p:sp>
      <p:cxnSp>
        <p:nvCxnSpPr>
          <p:cNvPr id="69" name="Gerade Verbindung mit Pfeil 68">
            <a:extLst>
              <a:ext uri="{FF2B5EF4-FFF2-40B4-BE49-F238E27FC236}">
                <a16:creationId xmlns:a16="http://schemas.microsoft.com/office/drawing/2014/main" id="{DF63BFC6-D10C-4405-80E2-DAE2851E12D1}"/>
              </a:ext>
            </a:extLst>
          </p:cNvPr>
          <p:cNvCxnSpPr/>
          <p:nvPr/>
        </p:nvCxnSpPr>
        <p:spPr>
          <a:xfrm>
            <a:off x="2677306" y="1324702"/>
            <a:ext cx="148741" cy="62816"/>
          </a:xfrm>
          <a:prstGeom prst="straightConnector1">
            <a:avLst/>
          </a:prstGeom>
          <a:ln w="19050">
            <a:solidFill>
              <a:srgbClr val="FFFF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70" name="Rechteck 69">
            <a:extLst>
              <a:ext uri="{FF2B5EF4-FFF2-40B4-BE49-F238E27FC236}">
                <a16:creationId xmlns:a16="http://schemas.microsoft.com/office/drawing/2014/main" id="{72473D26-E8D2-46A1-9B83-22E9F97D3A23}"/>
              </a:ext>
            </a:extLst>
          </p:cNvPr>
          <p:cNvSpPr/>
          <p:nvPr/>
        </p:nvSpPr>
        <p:spPr>
          <a:xfrm>
            <a:off x="768758" y="736451"/>
            <a:ext cx="7334572" cy="3527456"/>
          </a:xfrm>
          <a:prstGeom prst="rect">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sp>
        <p:nvSpPr>
          <p:cNvPr id="79" name="Freihandform 80">
            <a:extLst>
              <a:ext uri="{FF2B5EF4-FFF2-40B4-BE49-F238E27FC236}">
                <a16:creationId xmlns:a16="http://schemas.microsoft.com/office/drawing/2014/main" id="{68037AA5-0A89-479B-8DB6-B37FEEB03699}"/>
              </a:ext>
            </a:extLst>
          </p:cNvPr>
          <p:cNvSpPr/>
          <p:nvPr/>
        </p:nvSpPr>
        <p:spPr>
          <a:xfrm>
            <a:off x="1620308" y="2475994"/>
            <a:ext cx="302150" cy="2315653"/>
          </a:xfrm>
          <a:custGeom>
            <a:avLst/>
            <a:gdLst>
              <a:gd name="connsiteX0" fmla="*/ 3126 w 729202"/>
              <a:gd name="connsiteY0" fmla="*/ 0 h 2390775"/>
              <a:gd name="connsiteX1" fmla="*/ 88851 w 729202"/>
              <a:gd name="connsiteY1" fmla="*/ 552450 h 2390775"/>
              <a:gd name="connsiteX2" fmla="*/ 593676 w 729202"/>
              <a:gd name="connsiteY2" fmla="*/ 685800 h 2390775"/>
              <a:gd name="connsiteX3" fmla="*/ 688926 w 729202"/>
              <a:gd name="connsiteY3" fmla="*/ 1524000 h 2390775"/>
              <a:gd name="connsiteX4" fmla="*/ 707976 w 729202"/>
              <a:gd name="connsiteY4" fmla="*/ 2009775 h 2390775"/>
              <a:gd name="connsiteX5" fmla="*/ 393651 w 729202"/>
              <a:gd name="connsiteY5" fmla="*/ 2390775 h 2390775"/>
              <a:gd name="connsiteX6" fmla="*/ 393651 w 729202"/>
              <a:gd name="connsiteY6" fmla="*/ 2390775 h 2390775"/>
              <a:gd name="connsiteX0" fmla="*/ 270426 w 643962"/>
              <a:gd name="connsiteY0" fmla="*/ 0 h 2467893"/>
              <a:gd name="connsiteX1" fmla="*/ 3611 w 643962"/>
              <a:gd name="connsiteY1" fmla="*/ 629568 h 2467893"/>
              <a:gd name="connsiteX2" fmla="*/ 508436 w 643962"/>
              <a:gd name="connsiteY2" fmla="*/ 762918 h 2467893"/>
              <a:gd name="connsiteX3" fmla="*/ 603686 w 643962"/>
              <a:gd name="connsiteY3" fmla="*/ 1601118 h 2467893"/>
              <a:gd name="connsiteX4" fmla="*/ 622736 w 643962"/>
              <a:gd name="connsiteY4" fmla="*/ 2086893 h 2467893"/>
              <a:gd name="connsiteX5" fmla="*/ 308411 w 643962"/>
              <a:gd name="connsiteY5" fmla="*/ 2467893 h 2467893"/>
              <a:gd name="connsiteX6" fmla="*/ 308411 w 643962"/>
              <a:gd name="connsiteY6" fmla="*/ 2467893 h 2467893"/>
              <a:gd name="connsiteX0" fmla="*/ 29230 w 402766"/>
              <a:gd name="connsiteY0" fmla="*/ 0 h 2467893"/>
              <a:gd name="connsiteX1" fmla="*/ 15803 w 402766"/>
              <a:gd name="connsiteY1" fmla="*/ 640584 h 2467893"/>
              <a:gd name="connsiteX2" fmla="*/ 267240 w 402766"/>
              <a:gd name="connsiteY2" fmla="*/ 762918 h 2467893"/>
              <a:gd name="connsiteX3" fmla="*/ 362490 w 402766"/>
              <a:gd name="connsiteY3" fmla="*/ 1601118 h 2467893"/>
              <a:gd name="connsiteX4" fmla="*/ 381540 w 402766"/>
              <a:gd name="connsiteY4" fmla="*/ 2086893 h 2467893"/>
              <a:gd name="connsiteX5" fmla="*/ 67215 w 402766"/>
              <a:gd name="connsiteY5" fmla="*/ 2467893 h 2467893"/>
              <a:gd name="connsiteX6" fmla="*/ 67215 w 402766"/>
              <a:gd name="connsiteY6" fmla="*/ 2467893 h 2467893"/>
              <a:gd name="connsiteX0" fmla="*/ 29230 w 362498"/>
              <a:gd name="connsiteY0" fmla="*/ 0 h 2467893"/>
              <a:gd name="connsiteX1" fmla="*/ 15803 w 362498"/>
              <a:gd name="connsiteY1" fmla="*/ 640584 h 2467893"/>
              <a:gd name="connsiteX2" fmla="*/ 267240 w 362498"/>
              <a:gd name="connsiteY2" fmla="*/ 762918 h 2467893"/>
              <a:gd name="connsiteX3" fmla="*/ 362490 w 362498"/>
              <a:gd name="connsiteY3" fmla="*/ 1601118 h 2467893"/>
              <a:gd name="connsiteX4" fmla="*/ 271371 w 362498"/>
              <a:gd name="connsiteY4" fmla="*/ 2086893 h 2467893"/>
              <a:gd name="connsiteX5" fmla="*/ 67215 w 362498"/>
              <a:gd name="connsiteY5" fmla="*/ 2467893 h 2467893"/>
              <a:gd name="connsiteX6" fmla="*/ 67215 w 362498"/>
              <a:gd name="connsiteY6" fmla="*/ 2467893 h 2467893"/>
              <a:gd name="connsiteX0" fmla="*/ 29230 w 362541"/>
              <a:gd name="connsiteY0" fmla="*/ 0 h 2467893"/>
              <a:gd name="connsiteX1" fmla="*/ 15803 w 362541"/>
              <a:gd name="connsiteY1" fmla="*/ 640584 h 2467893"/>
              <a:gd name="connsiteX2" fmla="*/ 267240 w 362541"/>
              <a:gd name="connsiteY2" fmla="*/ 762918 h 2467893"/>
              <a:gd name="connsiteX3" fmla="*/ 362490 w 362541"/>
              <a:gd name="connsiteY3" fmla="*/ 1601118 h 2467893"/>
              <a:gd name="connsiteX4" fmla="*/ 277104 w 362541"/>
              <a:gd name="connsiteY4" fmla="*/ 2192952 h 2467893"/>
              <a:gd name="connsiteX5" fmla="*/ 67215 w 362541"/>
              <a:gd name="connsiteY5" fmla="*/ 2467893 h 2467893"/>
              <a:gd name="connsiteX6" fmla="*/ 67215 w 362541"/>
              <a:gd name="connsiteY6" fmla="*/ 2467893 h 2467893"/>
              <a:gd name="connsiteX0" fmla="*/ 423 w 333734"/>
              <a:gd name="connsiteY0" fmla="*/ 0 h 2467893"/>
              <a:gd name="connsiteX1" fmla="*/ 100508 w 333734"/>
              <a:gd name="connsiteY1" fmla="*/ 533378 h 2467893"/>
              <a:gd name="connsiteX2" fmla="*/ 238433 w 333734"/>
              <a:gd name="connsiteY2" fmla="*/ 762918 h 2467893"/>
              <a:gd name="connsiteX3" fmla="*/ 333683 w 333734"/>
              <a:gd name="connsiteY3" fmla="*/ 1601118 h 2467893"/>
              <a:gd name="connsiteX4" fmla="*/ 248297 w 333734"/>
              <a:gd name="connsiteY4" fmla="*/ 2192952 h 2467893"/>
              <a:gd name="connsiteX5" fmla="*/ 38408 w 333734"/>
              <a:gd name="connsiteY5" fmla="*/ 2467893 h 2467893"/>
              <a:gd name="connsiteX6" fmla="*/ 38408 w 333734"/>
              <a:gd name="connsiteY6" fmla="*/ 2467893 h 2467893"/>
              <a:gd name="connsiteX0" fmla="*/ 703 w 299330"/>
              <a:gd name="connsiteY0" fmla="*/ 0 h 2467893"/>
              <a:gd name="connsiteX1" fmla="*/ 66104 w 299330"/>
              <a:gd name="connsiteY1" fmla="*/ 533378 h 2467893"/>
              <a:gd name="connsiteX2" fmla="*/ 204029 w 299330"/>
              <a:gd name="connsiteY2" fmla="*/ 762918 h 2467893"/>
              <a:gd name="connsiteX3" fmla="*/ 299279 w 299330"/>
              <a:gd name="connsiteY3" fmla="*/ 1601118 h 2467893"/>
              <a:gd name="connsiteX4" fmla="*/ 213893 w 299330"/>
              <a:gd name="connsiteY4" fmla="*/ 2192952 h 2467893"/>
              <a:gd name="connsiteX5" fmla="*/ 4004 w 299330"/>
              <a:gd name="connsiteY5" fmla="*/ 2467893 h 2467893"/>
              <a:gd name="connsiteX6" fmla="*/ 4004 w 299330"/>
              <a:gd name="connsiteY6" fmla="*/ 2467893 h 2467893"/>
              <a:gd name="connsiteX0" fmla="*/ 494 w 321192"/>
              <a:gd name="connsiteY0" fmla="*/ 0 h 2461587"/>
              <a:gd name="connsiteX1" fmla="*/ 87966 w 321192"/>
              <a:gd name="connsiteY1" fmla="*/ 527072 h 2461587"/>
              <a:gd name="connsiteX2" fmla="*/ 225891 w 321192"/>
              <a:gd name="connsiteY2" fmla="*/ 756612 h 2461587"/>
              <a:gd name="connsiteX3" fmla="*/ 321141 w 321192"/>
              <a:gd name="connsiteY3" fmla="*/ 1594812 h 2461587"/>
              <a:gd name="connsiteX4" fmla="*/ 235755 w 321192"/>
              <a:gd name="connsiteY4" fmla="*/ 2186646 h 2461587"/>
              <a:gd name="connsiteX5" fmla="*/ 25866 w 321192"/>
              <a:gd name="connsiteY5" fmla="*/ 2461587 h 2461587"/>
              <a:gd name="connsiteX6" fmla="*/ 25866 w 321192"/>
              <a:gd name="connsiteY6" fmla="*/ 2461587 h 24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192" h="2461587">
                <a:moveTo>
                  <a:pt x="494" y="0"/>
                </a:moveTo>
                <a:cubicBezTo>
                  <a:pt x="-5856" y="219075"/>
                  <a:pt x="50400" y="400970"/>
                  <a:pt x="87966" y="527072"/>
                </a:cubicBezTo>
                <a:cubicBezTo>
                  <a:pt x="125532" y="653174"/>
                  <a:pt x="187029" y="578655"/>
                  <a:pt x="225891" y="756612"/>
                </a:cubicBezTo>
                <a:cubicBezTo>
                  <a:pt x="264753" y="934569"/>
                  <a:pt x="319497" y="1356473"/>
                  <a:pt x="321141" y="1594812"/>
                </a:cubicBezTo>
                <a:cubicBezTo>
                  <a:pt x="322785" y="1833151"/>
                  <a:pt x="284968" y="2042183"/>
                  <a:pt x="235755" y="2186646"/>
                </a:cubicBezTo>
                <a:cubicBezTo>
                  <a:pt x="186542" y="2331109"/>
                  <a:pt x="25866" y="2461587"/>
                  <a:pt x="25866" y="2461587"/>
                </a:cubicBezTo>
                <a:lnTo>
                  <a:pt x="25866" y="2461587"/>
                </a:lnTo>
              </a:path>
            </a:pathLst>
          </a:custGeom>
          <a:ln w="38100">
            <a:solidFill>
              <a:srgbClr val="FF00FF"/>
            </a:solidFill>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a:endParaRPr lang="en-GB" sz="1693" dirty="0"/>
          </a:p>
        </p:txBody>
      </p:sp>
      <p:cxnSp>
        <p:nvCxnSpPr>
          <p:cNvPr id="86" name="Gerader Verbinder 85">
            <a:extLst>
              <a:ext uri="{FF2B5EF4-FFF2-40B4-BE49-F238E27FC236}">
                <a16:creationId xmlns:a16="http://schemas.microsoft.com/office/drawing/2014/main" id="{2124FC3B-0556-40DD-A402-B1ABCB7B7577}"/>
              </a:ext>
            </a:extLst>
          </p:cNvPr>
          <p:cNvCxnSpPr>
            <a:cxnSpLocks/>
          </p:cNvCxnSpPr>
          <p:nvPr/>
        </p:nvCxnSpPr>
        <p:spPr>
          <a:xfrm flipH="1" flipV="1">
            <a:off x="7831414" y="2962355"/>
            <a:ext cx="19288" cy="1358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7" name="Grafik 86">
            <a:extLst>
              <a:ext uri="{FF2B5EF4-FFF2-40B4-BE49-F238E27FC236}">
                <a16:creationId xmlns:a16="http://schemas.microsoft.com/office/drawing/2014/main" id="{048CC988-CB7A-4A9C-BC26-41047ABF88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0863380">
            <a:off x="27063" y="3871970"/>
            <a:ext cx="1747944" cy="1691156"/>
          </a:xfrm>
          <a:prstGeom prst="rect">
            <a:avLst/>
          </a:prstGeom>
        </p:spPr>
      </p:pic>
      <p:sp>
        <p:nvSpPr>
          <p:cNvPr id="88" name="Text Box 2">
            <a:extLst>
              <a:ext uri="{FF2B5EF4-FFF2-40B4-BE49-F238E27FC236}">
                <a16:creationId xmlns:a16="http://schemas.microsoft.com/office/drawing/2014/main" id="{DA9CADF7-935B-4A01-A609-DD697FCEB366}"/>
              </a:ext>
            </a:extLst>
          </p:cNvPr>
          <p:cNvSpPr txBox="1">
            <a:spLocks noChangeArrowheads="1"/>
          </p:cNvSpPr>
          <p:nvPr/>
        </p:nvSpPr>
        <p:spPr bwMode="auto">
          <a:xfrm rot="16200000">
            <a:off x="-101182" y="4381689"/>
            <a:ext cx="1067845" cy="299607"/>
          </a:xfrm>
          <a:prstGeom prst="rect">
            <a:avLst/>
          </a:prstGeom>
          <a:solidFill>
            <a:srgbClr val="FFFFFF"/>
          </a:solidFill>
          <a:ln w="9525">
            <a:solidFill>
              <a:srgbClr val="000000"/>
            </a:solidFill>
            <a:miter lim="800000"/>
            <a:headEnd/>
            <a:tailEnd/>
          </a:ln>
        </p:spPr>
        <p:txBody>
          <a:bodyPr rot="0" vert="horz" wrap="square" lIns="33866" tIns="43010" rIns="86019" bIns="43010" anchor="t" anchorCtr="0">
            <a:noAutofit/>
          </a:bodyPr>
          <a:lstStyle/>
          <a:p>
            <a:pPr algn="ctr">
              <a:lnSpc>
                <a:spcPct val="107000"/>
              </a:lnSpc>
              <a:spcAft>
                <a:spcPts val="753"/>
              </a:spcAft>
            </a:pPr>
            <a:r>
              <a:rPr lang="en-GB" sz="1223" dirty="0">
                <a:solidFill>
                  <a:srgbClr val="000000"/>
                </a:solidFill>
                <a:latin typeface="Arial" panose="020B0604020202020204" pitchFamily="34" charset="0"/>
                <a:ea typeface="Calibri" panose="020F0502020204030204" pitchFamily="34" charset="0"/>
              </a:rPr>
              <a:t>Pyrometers</a:t>
            </a:r>
          </a:p>
        </p:txBody>
      </p:sp>
      <p:sp>
        <p:nvSpPr>
          <p:cNvPr id="89" name="Textfeld 37">
            <a:extLst>
              <a:ext uri="{FF2B5EF4-FFF2-40B4-BE49-F238E27FC236}">
                <a16:creationId xmlns:a16="http://schemas.microsoft.com/office/drawing/2014/main" id="{BAA290FF-12F5-4BD8-8792-87A23A44B045}"/>
              </a:ext>
            </a:extLst>
          </p:cNvPr>
          <p:cNvSpPr txBox="1"/>
          <p:nvPr/>
        </p:nvSpPr>
        <p:spPr>
          <a:xfrm>
            <a:off x="2032621" y="5495112"/>
            <a:ext cx="5091381" cy="128240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2000"/>
              </a:lnSpc>
            </a:pPr>
            <a:r>
              <a:rPr lang="en-GB" sz="1600" b="1" dirty="0">
                <a:latin typeface="Arial" panose="020B0604020202020204" pitchFamily="34" charset="0"/>
                <a:cs typeface="Arial" panose="020B0604020202020204" pitchFamily="34" charset="0"/>
              </a:rPr>
              <a:t>Total Transmission of Laser beam path: ~53%</a:t>
            </a:r>
          </a:p>
          <a:p>
            <a:pPr>
              <a:lnSpc>
                <a:spcPts val="2000"/>
              </a:lnSpc>
            </a:pPr>
            <a:r>
              <a:rPr lang="en-GB" sz="1600" b="1" dirty="0">
                <a:latin typeface="Arial" panose="020B0604020202020204" pitchFamily="34" charset="0"/>
                <a:cs typeface="Arial" panose="020B0604020202020204" pitchFamily="34" charset="0"/>
              </a:rPr>
              <a:t>Transmission of vacuum window: ~85%</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Light reflection on surface: ~25% </a:t>
            </a:r>
          </a:p>
          <a:p>
            <a:pPr>
              <a:lnSpc>
                <a:spcPts val="2000"/>
              </a:lnSpc>
            </a:pPr>
            <a:r>
              <a:rPr lang="en-GB" sz="1600" b="1" dirty="0">
                <a:latin typeface="Arial" panose="020B0604020202020204" pitchFamily="34" charset="0"/>
                <a:cs typeface="Arial" panose="020B0604020202020204" pitchFamily="34" charset="0"/>
              </a:rPr>
              <a:t>Total laser power for heating: ~34%</a:t>
            </a:r>
          </a:p>
          <a:p>
            <a:pPr>
              <a:lnSpc>
                <a:spcPts val="2000"/>
              </a:lnSpc>
            </a:pPr>
            <a:endParaRPr lang="en-GB" sz="1600" b="1" dirty="0">
              <a:solidFill>
                <a:srgbClr val="034DA2"/>
              </a:solidFill>
              <a:latin typeface="Arial" panose="020B0604020202020204" pitchFamily="34" charset="0"/>
              <a:cs typeface="Arial" panose="020B0604020202020204" pitchFamily="34" charset="0"/>
            </a:endParaRPr>
          </a:p>
        </p:txBody>
      </p:sp>
      <p:sp>
        <p:nvSpPr>
          <p:cNvPr id="91" name="Freihandform: Form 90">
            <a:extLst>
              <a:ext uri="{FF2B5EF4-FFF2-40B4-BE49-F238E27FC236}">
                <a16:creationId xmlns:a16="http://schemas.microsoft.com/office/drawing/2014/main" id="{B18FBC0E-6FFF-405B-B496-41FC9A27F942}"/>
              </a:ext>
            </a:extLst>
          </p:cNvPr>
          <p:cNvSpPr/>
          <p:nvPr/>
        </p:nvSpPr>
        <p:spPr>
          <a:xfrm>
            <a:off x="42555" y="434924"/>
            <a:ext cx="9423786" cy="780099"/>
          </a:xfrm>
          <a:custGeom>
            <a:avLst/>
            <a:gdLst>
              <a:gd name="connsiteX0" fmla="*/ 9964992 w 9988861"/>
              <a:gd name="connsiteY0" fmla="*/ 340990 h 776430"/>
              <a:gd name="connsiteX1" fmla="*/ 9650515 w 9988861"/>
              <a:gd name="connsiteY1" fmla="*/ 45866 h 776430"/>
              <a:gd name="connsiteX2" fmla="*/ 7604001 w 9988861"/>
              <a:gd name="connsiteY2" fmla="*/ 16837 h 776430"/>
              <a:gd name="connsiteX3" fmla="*/ 5310744 w 9988861"/>
              <a:gd name="connsiteY3" fmla="*/ 205523 h 776430"/>
              <a:gd name="connsiteX4" fmla="*/ 2993296 w 9988861"/>
              <a:gd name="connsiteY4" fmla="*/ 118437 h 776430"/>
              <a:gd name="connsiteX5" fmla="*/ 1440268 w 9988861"/>
              <a:gd name="connsiteY5" fmla="*/ 99085 h 776430"/>
              <a:gd name="connsiteX6" fmla="*/ 109792 w 9988861"/>
              <a:gd name="connsiteY6" fmla="*/ 123276 h 776430"/>
              <a:gd name="connsiteX7" fmla="*/ 109792 w 9988861"/>
              <a:gd name="connsiteY7" fmla="*/ 558704 h 776430"/>
              <a:gd name="connsiteX8" fmla="*/ 390401 w 9988861"/>
              <a:gd name="connsiteY8" fmla="*/ 776418 h 776430"/>
              <a:gd name="connsiteX9" fmla="*/ 898401 w 9988861"/>
              <a:gd name="connsiteY9" fmla="*/ 568380 h 776430"/>
              <a:gd name="connsiteX10" fmla="*/ 1793449 w 9988861"/>
              <a:gd name="connsiteY10" fmla="*/ 486133 h 776430"/>
              <a:gd name="connsiteX11" fmla="*/ 1793449 w 9988861"/>
              <a:gd name="connsiteY11" fmla="*/ 486133 h 776430"/>
              <a:gd name="connsiteX0" fmla="*/ 9964992 w 9988861"/>
              <a:gd name="connsiteY0" fmla="*/ 340990 h 779807"/>
              <a:gd name="connsiteX1" fmla="*/ 9650515 w 9988861"/>
              <a:gd name="connsiteY1" fmla="*/ 45866 h 779807"/>
              <a:gd name="connsiteX2" fmla="*/ 7604001 w 9988861"/>
              <a:gd name="connsiteY2" fmla="*/ 16837 h 779807"/>
              <a:gd name="connsiteX3" fmla="*/ 5310744 w 9988861"/>
              <a:gd name="connsiteY3" fmla="*/ 205523 h 779807"/>
              <a:gd name="connsiteX4" fmla="*/ 2993296 w 9988861"/>
              <a:gd name="connsiteY4" fmla="*/ 118437 h 779807"/>
              <a:gd name="connsiteX5" fmla="*/ 1440268 w 9988861"/>
              <a:gd name="connsiteY5" fmla="*/ 99085 h 779807"/>
              <a:gd name="connsiteX6" fmla="*/ 109792 w 9988861"/>
              <a:gd name="connsiteY6" fmla="*/ 123276 h 779807"/>
              <a:gd name="connsiteX7" fmla="*/ 109792 w 9988861"/>
              <a:gd name="connsiteY7" fmla="*/ 558704 h 779807"/>
              <a:gd name="connsiteX8" fmla="*/ 390401 w 9988861"/>
              <a:gd name="connsiteY8" fmla="*/ 776418 h 779807"/>
              <a:gd name="connsiteX9" fmla="*/ 1377372 w 9988861"/>
              <a:gd name="connsiteY9" fmla="*/ 399046 h 779807"/>
              <a:gd name="connsiteX10" fmla="*/ 1793449 w 9988861"/>
              <a:gd name="connsiteY10" fmla="*/ 486133 h 779807"/>
              <a:gd name="connsiteX11" fmla="*/ 1793449 w 9988861"/>
              <a:gd name="connsiteY11" fmla="*/ 486133 h 779807"/>
              <a:gd name="connsiteX0" fmla="*/ 9964992 w 9988861"/>
              <a:gd name="connsiteY0" fmla="*/ 340990 h 780716"/>
              <a:gd name="connsiteX1" fmla="*/ 9650515 w 9988861"/>
              <a:gd name="connsiteY1" fmla="*/ 45866 h 780716"/>
              <a:gd name="connsiteX2" fmla="*/ 7604001 w 9988861"/>
              <a:gd name="connsiteY2" fmla="*/ 16837 h 780716"/>
              <a:gd name="connsiteX3" fmla="*/ 5310744 w 9988861"/>
              <a:gd name="connsiteY3" fmla="*/ 205523 h 780716"/>
              <a:gd name="connsiteX4" fmla="*/ 2993296 w 9988861"/>
              <a:gd name="connsiteY4" fmla="*/ 118437 h 780716"/>
              <a:gd name="connsiteX5" fmla="*/ 1440268 w 9988861"/>
              <a:gd name="connsiteY5" fmla="*/ 99085 h 780716"/>
              <a:gd name="connsiteX6" fmla="*/ 109792 w 9988861"/>
              <a:gd name="connsiteY6" fmla="*/ 123276 h 780716"/>
              <a:gd name="connsiteX7" fmla="*/ 109792 w 9988861"/>
              <a:gd name="connsiteY7" fmla="*/ 558704 h 780716"/>
              <a:gd name="connsiteX8" fmla="*/ 390401 w 9988861"/>
              <a:gd name="connsiteY8" fmla="*/ 776418 h 780716"/>
              <a:gd name="connsiteX9" fmla="*/ 1488648 w 9988861"/>
              <a:gd name="connsiteY9" fmla="*/ 374855 h 780716"/>
              <a:gd name="connsiteX10" fmla="*/ 1793449 w 9988861"/>
              <a:gd name="connsiteY10" fmla="*/ 486133 h 780716"/>
              <a:gd name="connsiteX11" fmla="*/ 1793449 w 9988861"/>
              <a:gd name="connsiteY11" fmla="*/ 486133 h 780716"/>
              <a:gd name="connsiteX0" fmla="*/ 9964992 w 9988861"/>
              <a:gd name="connsiteY0" fmla="*/ 340990 h 779983"/>
              <a:gd name="connsiteX1" fmla="*/ 9650515 w 9988861"/>
              <a:gd name="connsiteY1" fmla="*/ 45866 h 779983"/>
              <a:gd name="connsiteX2" fmla="*/ 7604001 w 9988861"/>
              <a:gd name="connsiteY2" fmla="*/ 16837 h 779983"/>
              <a:gd name="connsiteX3" fmla="*/ 5310744 w 9988861"/>
              <a:gd name="connsiteY3" fmla="*/ 205523 h 779983"/>
              <a:gd name="connsiteX4" fmla="*/ 2993296 w 9988861"/>
              <a:gd name="connsiteY4" fmla="*/ 118437 h 779983"/>
              <a:gd name="connsiteX5" fmla="*/ 1440268 w 9988861"/>
              <a:gd name="connsiteY5" fmla="*/ 99085 h 779983"/>
              <a:gd name="connsiteX6" fmla="*/ 109792 w 9988861"/>
              <a:gd name="connsiteY6" fmla="*/ 123276 h 779983"/>
              <a:gd name="connsiteX7" fmla="*/ 109792 w 9988861"/>
              <a:gd name="connsiteY7" fmla="*/ 558704 h 779983"/>
              <a:gd name="connsiteX8" fmla="*/ 390401 w 9988861"/>
              <a:gd name="connsiteY8" fmla="*/ 776418 h 779983"/>
              <a:gd name="connsiteX9" fmla="*/ 1266095 w 9988861"/>
              <a:gd name="connsiteY9" fmla="*/ 394208 h 779983"/>
              <a:gd name="connsiteX10" fmla="*/ 1793449 w 9988861"/>
              <a:gd name="connsiteY10" fmla="*/ 486133 h 779983"/>
              <a:gd name="connsiteX11" fmla="*/ 1793449 w 9988861"/>
              <a:gd name="connsiteY11" fmla="*/ 486133 h 779983"/>
              <a:gd name="connsiteX0" fmla="*/ 9980877 w 10004746"/>
              <a:gd name="connsiteY0" fmla="*/ 340990 h 571136"/>
              <a:gd name="connsiteX1" fmla="*/ 9666400 w 10004746"/>
              <a:gd name="connsiteY1" fmla="*/ 45866 h 571136"/>
              <a:gd name="connsiteX2" fmla="*/ 7619886 w 10004746"/>
              <a:gd name="connsiteY2" fmla="*/ 16837 h 571136"/>
              <a:gd name="connsiteX3" fmla="*/ 5326629 w 10004746"/>
              <a:gd name="connsiteY3" fmla="*/ 205523 h 571136"/>
              <a:gd name="connsiteX4" fmla="*/ 3009181 w 10004746"/>
              <a:gd name="connsiteY4" fmla="*/ 118437 h 571136"/>
              <a:gd name="connsiteX5" fmla="*/ 1456153 w 10004746"/>
              <a:gd name="connsiteY5" fmla="*/ 99085 h 571136"/>
              <a:gd name="connsiteX6" fmla="*/ 125677 w 10004746"/>
              <a:gd name="connsiteY6" fmla="*/ 123276 h 571136"/>
              <a:gd name="connsiteX7" fmla="*/ 125677 w 10004746"/>
              <a:gd name="connsiteY7" fmla="*/ 558704 h 571136"/>
              <a:gd name="connsiteX8" fmla="*/ 744953 w 10004746"/>
              <a:gd name="connsiteY8" fmla="*/ 447428 h 571136"/>
              <a:gd name="connsiteX9" fmla="*/ 1281980 w 10004746"/>
              <a:gd name="connsiteY9" fmla="*/ 394208 h 571136"/>
              <a:gd name="connsiteX10" fmla="*/ 1809334 w 10004746"/>
              <a:gd name="connsiteY10" fmla="*/ 486133 h 571136"/>
              <a:gd name="connsiteX11" fmla="*/ 1809334 w 10004746"/>
              <a:gd name="connsiteY11" fmla="*/ 486133 h 571136"/>
              <a:gd name="connsiteX0" fmla="*/ 9989839 w 10013708"/>
              <a:gd name="connsiteY0" fmla="*/ 340990 h 768245"/>
              <a:gd name="connsiteX1" fmla="*/ 9675362 w 10013708"/>
              <a:gd name="connsiteY1" fmla="*/ 45866 h 768245"/>
              <a:gd name="connsiteX2" fmla="*/ 7628848 w 10013708"/>
              <a:gd name="connsiteY2" fmla="*/ 16837 h 768245"/>
              <a:gd name="connsiteX3" fmla="*/ 5335591 w 10013708"/>
              <a:gd name="connsiteY3" fmla="*/ 205523 h 768245"/>
              <a:gd name="connsiteX4" fmla="*/ 3018143 w 10013708"/>
              <a:gd name="connsiteY4" fmla="*/ 118437 h 768245"/>
              <a:gd name="connsiteX5" fmla="*/ 1465115 w 10013708"/>
              <a:gd name="connsiteY5" fmla="*/ 99085 h 768245"/>
              <a:gd name="connsiteX6" fmla="*/ 134639 w 10013708"/>
              <a:gd name="connsiteY6" fmla="*/ 123276 h 768245"/>
              <a:gd name="connsiteX7" fmla="*/ 115287 w 10013708"/>
              <a:gd name="connsiteY7" fmla="*/ 761904 h 768245"/>
              <a:gd name="connsiteX8" fmla="*/ 753915 w 10013708"/>
              <a:gd name="connsiteY8" fmla="*/ 447428 h 768245"/>
              <a:gd name="connsiteX9" fmla="*/ 1290942 w 10013708"/>
              <a:gd name="connsiteY9" fmla="*/ 394208 h 768245"/>
              <a:gd name="connsiteX10" fmla="*/ 1818296 w 10013708"/>
              <a:gd name="connsiteY10" fmla="*/ 486133 h 768245"/>
              <a:gd name="connsiteX11" fmla="*/ 1818296 w 10013708"/>
              <a:gd name="connsiteY11" fmla="*/ 486133 h 768245"/>
              <a:gd name="connsiteX0" fmla="*/ 9961116 w 9984985"/>
              <a:gd name="connsiteY0" fmla="*/ 340990 h 753961"/>
              <a:gd name="connsiteX1" fmla="*/ 9646639 w 9984985"/>
              <a:gd name="connsiteY1" fmla="*/ 45866 h 753961"/>
              <a:gd name="connsiteX2" fmla="*/ 7600125 w 9984985"/>
              <a:gd name="connsiteY2" fmla="*/ 16837 h 753961"/>
              <a:gd name="connsiteX3" fmla="*/ 5306868 w 9984985"/>
              <a:gd name="connsiteY3" fmla="*/ 205523 h 753961"/>
              <a:gd name="connsiteX4" fmla="*/ 2989420 w 9984985"/>
              <a:gd name="connsiteY4" fmla="*/ 118437 h 753961"/>
              <a:gd name="connsiteX5" fmla="*/ 1436392 w 9984985"/>
              <a:gd name="connsiteY5" fmla="*/ 99085 h 753961"/>
              <a:gd name="connsiteX6" fmla="*/ 105916 w 9984985"/>
              <a:gd name="connsiteY6" fmla="*/ 123276 h 753961"/>
              <a:gd name="connsiteX7" fmla="*/ 154297 w 9984985"/>
              <a:gd name="connsiteY7" fmla="*/ 747390 h 753961"/>
              <a:gd name="connsiteX8" fmla="*/ 725192 w 9984985"/>
              <a:gd name="connsiteY8" fmla="*/ 447428 h 753961"/>
              <a:gd name="connsiteX9" fmla="*/ 1262219 w 9984985"/>
              <a:gd name="connsiteY9" fmla="*/ 394208 h 753961"/>
              <a:gd name="connsiteX10" fmla="*/ 1789573 w 9984985"/>
              <a:gd name="connsiteY10" fmla="*/ 486133 h 753961"/>
              <a:gd name="connsiteX11" fmla="*/ 1789573 w 9984985"/>
              <a:gd name="connsiteY11" fmla="*/ 486133 h 753961"/>
              <a:gd name="connsiteX0" fmla="*/ 9913482 w 9937351"/>
              <a:gd name="connsiteY0" fmla="*/ 340990 h 697019"/>
              <a:gd name="connsiteX1" fmla="*/ 9599005 w 9937351"/>
              <a:gd name="connsiteY1" fmla="*/ 45866 h 697019"/>
              <a:gd name="connsiteX2" fmla="*/ 7552491 w 9937351"/>
              <a:gd name="connsiteY2" fmla="*/ 16837 h 697019"/>
              <a:gd name="connsiteX3" fmla="*/ 5259234 w 9937351"/>
              <a:gd name="connsiteY3" fmla="*/ 205523 h 697019"/>
              <a:gd name="connsiteX4" fmla="*/ 2941786 w 9937351"/>
              <a:gd name="connsiteY4" fmla="*/ 118437 h 697019"/>
              <a:gd name="connsiteX5" fmla="*/ 1388758 w 9937351"/>
              <a:gd name="connsiteY5" fmla="*/ 99085 h 697019"/>
              <a:gd name="connsiteX6" fmla="*/ 58282 w 9937351"/>
              <a:gd name="connsiteY6" fmla="*/ 123276 h 697019"/>
              <a:gd name="connsiteX7" fmla="*/ 280834 w 9937351"/>
              <a:gd name="connsiteY7" fmla="*/ 689333 h 697019"/>
              <a:gd name="connsiteX8" fmla="*/ 677558 w 9937351"/>
              <a:gd name="connsiteY8" fmla="*/ 447428 h 697019"/>
              <a:gd name="connsiteX9" fmla="*/ 1214585 w 9937351"/>
              <a:gd name="connsiteY9" fmla="*/ 394208 h 697019"/>
              <a:gd name="connsiteX10" fmla="*/ 1741939 w 9937351"/>
              <a:gd name="connsiteY10" fmla="*/ 486133 h 697019"/>
              <a:gd name="connsiteX11" fmla="*/ 1741939 w 9937351"/>
              <a:gd name="connsiteY11" fmla="*/ 486133 h 697019"/>
              <a:gd name="connsiteX0" fmla="*/ 9950886 w 9974755"/>
              <a:gd name="connsiteY0" fmla="*/ 340990 h 796858"/>
              <a:gd name="connsiteX1" fmla="*/ 9636409 w 9974755"/>
              <a:gd name="connsiteY1" fmla="*/ 45866 h 796858"/>
              <a:gd name="connsiteX2" fmla="*/ 7589895 w 9974755"/>
              <a:gd name="connsiteY2" fmla="*/ 16837 h 796858"/>
              <a:gd name="connsiteX3" fmla="*/ 5296638 w 9974755"/>
              <a:gd name="connsiteY3" fmla="*/ 205523 h 796858"/>
              <a:gd name="connsiteX4" fmla="*/ 2979190 w 9974755"/>
              <a:gd name="connsiteY4" fmla="*/ 118437 h 796858"/>
              <a:gd name="connsiteX5" fmla="*/ 1426162 w 9974755"/>
              <a:gd name="connsiteY5" fmla="*/ 99085 h 796858"/>
              <a:gd name="connsiteX6" fmla="*/ 95686 w 9974755"/>
              <a:gd name="connsiteY6" fmla="*/ 123276 h 796858"/>
              <a:gd name="connsiteX7" fmla="*/ 173096 w 9974755"/>
              <a:gd name="connsiteY7" fmla="*/ 790933 h 796858"/>
              <a:gd name="connsiteX8" fmla="*/ 714962 w 9974755"/>
              <a:gd name="connsiteY8" fmla="*/ 447428 h 796858"/>
              <a:gd name="connsiteX9" fmla="*/ 1251989 w 9974755"/>
              <a:gd name="connsiteY9" fmla="*/ 394208 h 796858"/>
              <a:gd name="connsiteX10" fmla="*/ 1779343 w 9974755"/>
              <a:gd name="connsiteY10" fmla="*/ 486133 h 796858"/>
              <a:gd name="connsiteX11" fmla="*/ 1779343 w 9974755"/>
              <a:gd name="connsiteY11" fmla="*/ 486133 h 796858"/>
              <a:gd name="connsiteX0" fmla="*/ 9993812 w 10017681"/>
              <a:gd name="connsiteY0" fmla="*/ 340990 h 829261"/>
              <a:gd name="connsiteX1" fmla="*/ 9679335 w 10017681"/>
              <a:gd name="connsiteY1" fmla="*/ 45866 h 829261"/>
              <a:gd name="connsiteX2" fmla="*/ 7632821 w 10017681"/>
              <a:gd name="connsiteY2" fmla="*/ 16837 h 829261"/>
              <a:gd name="connsiteX3" fmla="*/ 5339564 w 10017681"/>
              <a:gd name="connsiteY3" fmla="*/ 205523 h 829261"/>
              <a:gd name="connsiteX4" fmla="*/ 3022116 w 10017681"/>
              <a:gd name="connsiteY4" fmla="*/ 118437 h 829261"/>
              <a:gd name="connsiteX5" fmla="*/ 1469088 w 10017681"/>
              <a:gd name="connsiteY5" fmla="*/ 99085 h 829261"/>
              <a:gd name="connsiteX6" fmla="*/ 138612 w 10017681"/>
              <a:gd name="connsiteY6" fmla="*/ 123276 h 829261"/>
              <a:gd name="connsiteX7" fmla="*/ 216022 w 10017681"/>
              <a:gd name="connsiteY7" fmla="*/ 790933 h 829261"/>
              <a:gd name="connsiteX8" fmla="*/ 757888 w 10017681"/>
              <a:gd name="connsiteY8" fmla="*/ 447428 h 829261"/>
              <a:gd name="connsiteX9" fmla="*/ 1294915 w 10017681"/>
              <a:gd name="connsiteY9" fmla="*/ 394208 h 829261"/>
              <a:gd name="connsiteX10" fmla="*/ 1822269 w 10017681"/>
              <a:gd name="connsiteY10" fmla="*/ 486133 h 829261"/>
              <a:gd name="connsiteX11" fmla="*/ 1822269 w 10017681"/>
              <a:gd name="connsiteY11" fmla="*/ 486133 h 829261"/>
              <a:gd name="connsiteX0" fmla="*/ 9993812 w 10017681"/>
              <a:gd name="connsiteY0" fmla="*/ 340990 h 829261"/>
              <a:gd name="connsiteX1" fmla="*/ 9679335 w 10017681"/>
              <a:gd name="connsiteY1" fmla="*/ 45866 h 829261"/>
              <a:gd name="connsiteX2" fmla="*/ 7632821 w 10017681"/>
              <a:gd name="connsiteY2" fmla="*/ 16837 h 829261"/>
              <a:gd name="connsiteX3" fmla="*/ 5339564 w 10017681"/>
              <a:gd name="connsiteY3" fmla="*/ 205523 h 829261"/>
              <a:gd name="connsiteX4" fmla="*/ 3022116 w 10017681"/>
              <a:gd name="connsiteY4" fmla="*/ 118437 h 829261"/>
              <a:gd name="connsiteX5" fmla="*/ 1469088 w 10017681"/>
              <a:gd name="connsiteY5" fmla="*/ 99085 h 829261"/>
              <a:gd name="connsiteX6" fmla="*/ 138612 w 10017681"/>
              <a:gd name="connsiteY6" fmla="*/ 123276 h 829261"/>
              <a:gd name="connsiteX7" fmla="*/ 216022 w 10017681"/>
              <a:gd name="connsiteY7" fmla="*/ 790933 h 829261"/>
              <a:gd name="connsiteX8" fmla="*/ 757888 w 10017681"/>
              <a:gd name="connsiteY8" fmla="*/ 447428 h 829261"/>
              <a:gd name="connsiteX9" fmla="*/ 1294915 w 10017681"/>
              <a:gd name="connsiteY9" fmla="*/ 394208 h 829261"/>
              <a:gd name="connsiteX10" fmla="*/ 1822269 w 10017681"/>
              <a:gd name="connsiteY10" fmla="*/ 486133 h 829261"/>
              <a:gd name="connsiteX11" fmla="*/ 1822269 w 10017681"/>
              <a:gd name="connsiteY11" fmla="*/ 486133 h 829261"/>
              <a:gd name="connsiteX0" fmla="*/ 9993812 w 10017681"/>
              <a:gd name="connsiteY0" fmla="*/ 340990 h 829261"/>
              <a:gd name="connsiteX1" fmla="*/ 9679335 w 10017681"/>
              <a:gd name="connsiteY1" fmla="*/ 45866 h 829261"/>
              <a:gd name="connsiteX2" fmla="*/ 7632821 w 10017681"/>
              <a:gd name="connsiteY2" fmla="*/ 16837 h 829261"/>
              <a:gd name="connsiteX3" fmla="*/ 5339564 w 10017681"/>
              <a:gd name="connsiteY3" fmla="*/ 205523 h 829261"/>
              <a:gd name="connsiteX4" fmla="*/ 3022116 w 10017681"/>
              <a:gd name="connsiteY4" fmla="*/ 118437 h 829261"/>
              <a:gd name="connsiteX5" fmla="*/ 1469088 w 10017681"/>
              <a:gd name="connsiteY5" fmla="*/ 99085 h 829261"/>
              <a:gd name="connsiteX6" fmla="*/ 138612 w 10017681"/>
              <a:gd name="connsiteY6" fmla="*/ 123276 h 829261"/>
              <a:gd name="connsiteX7" fmla="*/ 216022 w 10017681"/>
              <a:gd name="connsiteY7" fmla="*/ 790933 h 829261"/>
              <a:gd name="connsiteX8" fmla="*/ 757888 w 10017681"/>
              <a:gd name="connsiteY8" fmla="*/ 447428 h 829261"/>
              <a:gd name="connsiteX9" fmla="*/ 1294915 w 10017681"/>
              <a:gd name="connsiteY9" fmla="*/ 394208 h 829261"/>
              <a:gd name="connsiteX10" fmla="*/ 1822269 w 10017681"/>
              <a:gd name="connsiteY10" fmla="*/ 486133 h 829261"/>
              <a:gd name="connsiteX11" fmla="*/ 1822269 w 10017681"/>
              <a:gd name="connsiteY11" fmla="*/ 486133 h 8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17681" h="829261">
                <a:moveTo>
                  <a:pt x="9993812" y="340990"/>
                </a:moveTo>
                <a:cubicBezTo>
                  <a:pt x="10033322" y="220440"/>
                  <a:pt x="10072833" y="99891"/>
                  <a:pt x="9679335" y="45866"/>
                </a:cubicBezTo>
                <a:cubicBezTo>
                  <a:pt x="9285837" y="-8159"/>
                  <a:pt x="8356116" y="-9773"/>
                  <a:pt x="7632821" y="16837"/>
                </a:cubicBezTo>
                <a:cubicBezTo>
                  <a:pt x="6909526" y="43446"/>
                  <a:pt x="6108015" y="188590"/>
                  <a:pt x="5339564" y="205523"/>
                </a:cubicBezTo>
                <a:cubicBezTo>
                  <a:pt x="4571113" y="222456"/>
                  <a:pt x="3667195" y="136177"/>
                  <a:pt x="3022116" y="118437"/>
                </a:cubicBezTo>
                <a:cubicBezTo>
                  <a:pt x="2377037" y="100697"/>
                  <a:pt x="1949672" y="98278"/>
                  <a:pt x="1469088" y="99085"/>
                </a:cubicBezTo>
                <a:cubicBezTo>
                  <a:pt x="988504" y="99891"/>
                  <a:pt x="347456" y="7968"/>
                  <a:pt x="138612" y="123276"/>
                </a:cubicBezTo>
                <a:cubicBezTo>
                  <a:pt x="-70232" y="238584"/>
                  <a:pt x="-42010" y="620794"/>
                  <a:pt x="216022" y="790933"/>
                </a:cubicBezTo>
                <a:cubicBezTo>
                  <a:pt x="474054" y="961072"/>
                  <a:pt x="578072" y="513549"/>
                  <a:pt x="757888" y="447428"/>
                </a:cubicBezTo>
                <a:cubicBezTo>
                  <a:pt x="937704" y="381307"/>
                  <a:pt x="1117518" y="387757"/>
                  <a:pt x="1294915" y="394208"/>
                </a:cubicBezTo>
                <a:cubicBezTo>
                  <a:pt x="1472312" y="400659"/>
                  <a:pt x="1622293" y="387758"/>
                  <a:pt x="1822269" y="486133"/>
                </a:cubicBezTo>
                <a:lnTo>
                  <a:pt x="1822269" y="486133"/>
                </a:lnTo>
              </a:path>
            </a:pathLst>
          </a:custGeom>
          <a:noFill/>
          <a:ln w="381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93"/>
          </a:p>
        </p:txBody>
      </p:sp>
      <p:sp>
        <p:nvSpPr>
          <p:cNvPr id="84" name="Textfeld 37">
            <a:extLst>
              <a:ext uri="{FF2B5EF4-FFF2-40B4-BE49-F238E27FC236}">
                <a16:creationId xmlns:a16="http://schemas.microsoft.com/office/drawing/2014/main" id="{F53FE528-036A-4674-889F-A58246A06A30}"/>
              </a:ext>
            </a:extLst>
          </p:cNvPr>
          <p:cNvSpPr txBox="1"/>
          <p:nvPr/>
        </p:nvSpPr>
        <p:spPr>
          <a:xfrm>
            <a:off x="8187246" y="699722"/>
            <a:ext cx="2853703" cy="738664"/>
          </a:xfrm>
          <a:prstGeom prst="rect">
            <a:avLst/>
          </a:prstGeom>
          <a:solidFill>
            <a:srgbClr val="FFC000"/>
          </a:solid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600" b="1" dirty="0">
                <a:latin typeface="Arial" panose="020B0604020202020204" pitchFamily="34" charset="0"/>
                <a:cs typeface="Arial" panose="020B0604020202020204" pitchFamily="34" charset="0"/>
              </a:rPr>
              <a:t>Diode-</a:t>
            </a:r>
            <a:r>
              <a:rPr lang="de-DE" sz="1600" b="1" dirty="0" err="1">
                <a:latin typeface="Arial" panose="020B0604020202020204" pitchFamily="34" charset="0"/>
                <a:cs typeface="Arial" panose="020B0604020202020204" pitchFamily="34" charset="0"/>
              </a:rPr>
              <a:t>pumped</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Fibre</a:t>
            </a:r>
            <a:r>
              <a:rPr lang="de-DE" sz="1600" b="1" dirty="0">
                <a:latin typeface="Arial" panose="020B0604020202020204" pitchFamily="34" charset="0"/>
                <a:cs typeface="Arial" panose="020B0604020202020204" pitchFamily="34" charset="0"/>
              </a:rPr>
              <a:t> Laser:</a:t>
            </a:r>
            <a:br>
              <a:rPr lang="de-DE" sz="1600" b="1" dirty="0">
                <a:latin typeface="Arial" panose="020B0604020202020204" pitchFamily="34" charset="0"/>
                <a:cs typeface="Arial" panose="020B0604020202020204" pitchFamily="34" charset="0"/>
              </a:rPr>
            </a:br>
            <a:r>
              <a:rPr lang="de-DE" sz="1600" b="1" dirty="0">
                <a:latin typeface="Arial" panose="020B0604020202020204" pitchFamily="34" charset="0"/>
                <a:cs typeface="Arial" panose="020B0604020202020204" pitchFamily="34" charset="0"/>
              </a:rPr>
              <a:t> Ytterbium 1071 </a:t>
            </a:r>
            <a:r>
              <a:rPr lang="de-DE" sz="1600" b="1" dirty="0" err="1">
                <a:latin typeface="Arial" panose="020B0604020202020204" pitchFamily="34" charset="0"/>
                <a:cs typeface="Arial" panose="020B0604020202020204" pitchFamily="34" charset="0"/>
              </a:rPr>
              <a:t>nm</a:t>
            </a:r>
            <a:r>
              <a:rPr lang="de-DE" sz="1600" b="1" dirty="0">
                <a:latin typeface="Arial" panose="020B0604020202020204" pitchFamily="34" charset="0"/>
                <a:cs typeface="Arial" panose="020B0604020202020204" pitchFamily="34" charset="0"/>
              </a:rPr>
              <a:t>, 25 kW</a:t>
            </a:r>
            <a:br>
              <a:rPr lang="de-DE" sz="1600" b="1" dirty="0">
                <a:latin typeface="Arial" panose="020B0604020202020204" pitchFamily="34" charset="0"/>
                <a:cs typeface="Arial" panose="020B0604020202020204" pitchFamily="34" charset="0"/>
              </a:rPr>
            </a:br>
            <a:r>
              <a:rPr lang="de-DE" sz="1600" b="1" dirty="0">
                <a:latin typeface="Arial" panose="020B0604020202020204" pitchFamily="34" charset="0"/>
                <a:cs typeface="Arial" panose="020B0604020202020204" pitchFamily="34" charset="0"/>
              </a:rPr>
              <a:t>(IPG YLS-25000)</a:t>
            </a:r>
            <a:endParaRPr lang="de-DE" sz="1600" b="1" dirty="0">
              <a:solidFill>
                <a:srgbClr val="034DA2"/>
              </a:solidFill>
              <a:latin typeface="Arial" panose="020B0604020202020204" pitchFamily="34" charset="0"/>
              <a:cs typeface="Arial" panose="020B0604020202020204" pitchFamily="34" charset="0"/>
            </a:endParaRPr>
          </a:p>
        </p:txBody>
      </p:sp>
      <p:sp>
        <p:nvSpPr>
          <p:cNvPr id="92" name="Textfeld 37">
            <a:extLst>
              <a:ext uri="{FF2B5EF4-FFF2-40B4-BE49-F238E27FC236}">
                <a16:creationId xmlns:a16="http://schemas.microsoft.com/office/drawing/2014/main" id="{8B84A106-6B69-42FE-81D0-9D4D99830BD9}"/>
              </a:ext>
            </a:extLst>
          </p:cNvPr>
          <p:cNvSpPr txBox="1"/>
          <p:nvPr/>
        </p:nvSpPr>
        <p:spPr>
          <a:xfrm>
            <a:off x="80909" y="5417835"/>
            <a:ext cx="1747533" cy="1096454"/>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700"/>
              </a:lnSpc>
            </a:pPr>
            <a:r>
              <a:rPr lang="en-GB" sz="1600" dirty="0">
                <a:latin typeface="Arial" panose="020B0604020202020204" pitchFamily="34" charset="0"/>
                <a:cs typeface="Arial" panose="020B0604020202020204" pitchFamily="34" charset="0"/>
              </a:rPr>
              <a:t>Coaxial camera observation and temperature measurement of the laser spot</a:t>
            </a:r>
            <a:endParaRPr lang="en-GB" sz="1600" dirty="0">
              <a:solidFill>
                <a:srgbClr val="034DA2"/>
              </a:solidFill>
              <a:latin typeface="Arial" panose="020B0604020202020204" pitchFamily="34" charset="0"/>
              <a:cs typeface="Arial" panose="020B0604020202020204" pitchFamily="34" charset="0"/>
            </a:endParaRPr>
          </a:p>
        </p:txBody>
      </p:sp>
      <p:grpSp>
        <p:nvGrpSpPr>
          <p:cNvPr id="3" name="Gruppieren 2">
            <a:extLst>
              <a:ext uri="{FF2B5EF4-FFF2-40B4-BE49-F238E27FC236}">
                <a16:creationId xmlns:a16="http://schemas.microsoft.com/office/drawing/2014/main" id="{9DCDC853-5E9A-4BBC-80D9-50038960403B}"/>
              </a:ext>
            </a:extLst>
          </p:cNvPr>
          <p:cNvGrpSpPr/>
          <p:nvPr/>
        </p:nvGrpSpPr>
        <p:grpSpPr>
          <a:xfrm>
            <a:off x="2826047" y="4257785"/>
            <a:ext cx="3551525" cy="1374735"/>
            <a:chOff x="3004146" y="4573103"/>
            <a:chExt cx="3775345" cy="1461372"/>
          </a:xfrm>
        </p:grpSpPr>
        <p:grpSp>
          <p:nvGrpSpPr>
            <p:cNvPr id="96" name="Gruppieren 95">
              <a:extLst>
                <a:ext uri="{FF2B5EF4-FFF2-40B4-BE49-F238E27FC236}">
                  <a16:creationId xmlns:a16="http://schemas.microsoft.com/office/drawing/2014/main" id="{58423A50-B59A-44FD-ACD2-69FF364E197F}"/>
                </a:ext>
              </a:extLst>
            </p:cNvPr>
            <p:cNvGrpSpPr/>
            <p:nvPr/>
          </p:nvGrpSpPr>
          <p:grpSpPr>
            <a:xfrm>
              <a:off x="3004146" y="4676056"/>
              <a:ext cx="1086127" cy="1085768"/>
              <a:chOff x="3126227" y="4138235"/>
              <a:chExt cx="1718565" cy="1717998"/>
            </a:xfrm>
          </p:grpSpPr>
          <p:sp>
            <p:nvSpPr>
              <p:cNvPr id="93" name="Ellipse 92">
                <a:extLst>
                  <a:ext uri="{FF2B5EF4-FFF2-40B4-BE49-F238E27FC236}">
                    <a16:creationId xmlns:a16="http://schemas.microsoft.com/office/drawing/2014/main" id="{784F4D76-C778-49BC-B558-6671E8D324E3}"/>
                  </a:ext>
                </a:extLst>
              </p:cNvPr>
              <p:cNvSpPr/>
              <p:nvPr/>
            </p:nvSpPr>
            <p:spPr>
              <a:xfrm>
                <a:off x="3126227" y="4138235"/>
                <a:ext cx="1717998" cy="1717998"/>
              </a:xfrm>
              <a:prstGeom prst="ellipse">
                <a:avLst/>
              </a:prstGeom>
              <a:solidFill>
                <a:srgbClr val="FFC000"/>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sp>
            <p:nvSpPr>
              <p:cNvPr id="94" name="Ellipse 93">
                <a:extLst>
                  <a:ext uri="{FF2B5EF4-FFF2-40B4-BE49-F238E27FC236}">
                    <a16:creationId xmlns:a16="http://schemas.microsoft.com/office/drawing/2014/main" id="{F4A3DEC0-A624-44E3-AE98-71CB0E7CE68C}"/>
                  </a:ext>
                </a:extLst>
              </p:cNvPr>
              <p:cNvSpPr/>
              <p:nvPr/>
            </p:nvSpPr>
            <p:spPr>
              <a:xfrm>
                <a:off x="3126794" y="4472265"/>
                <a:ext cx="1717998" cy="1134000"/>
              </a:xfrm>
              <a:prstGeom prst="ellipse">
                <a:avLst/>
              </a:prstGeom>
              <a:solidFill>
                <a:srgbClr val="FF0000"/>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grpSp>
        <p:sp>
          <p:nvSpPr>
            <p:cNvPr id="95" name="TextBox 26">
              <a:extLst>
                <a:ext uri="{FF2B5EF4-FFF2-40B4-BE49-F238E27FC236}">
                  <a16:creationId xmlns:a16="http://schemas.microsoft.com/office/drawing/2014/main" id="{AED4B58C-3104-4F0A-9F2C-FAE73115A305}"/>
                </a:ext>
              </a:extLst>
            </p:cNvPr>
            <p:cNvSpPr txBox="1"/>
            <p:nvPr/>
          </p:nvSpPr>
          <p:spPr>
            <a:xfrm>
              <a:off x="4138016" y="4573103"/>
              <a:ext cx="2641475" cy="1461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ts val="2000"/>
                </a:lnSpc>
              </a:pPr>
              <a:r>
                <a:rPr lang="en-GB" sz="1881" dirty="0">
                  <a:solidFill>
                    <a:srgbClr val="FF0000"/>
                  </a:solidFill>
                  <a:latin typeface="Arial" panose="020B0604020202020204" pitchFamily="34" charset="0"/>
                  <a:cs typeface="Arial" panose="020B0604020202020204" pitchFamily="34" charset="0"/>
                </a:rPr>
                <a:t>3 cylindric mirrors squeeze laser beam</a:t>
              </a:r>
              <a:br>
                <a:rPr lang="en-GB" sz="1881" dirty="0">
                  <a:solidFill>
                    <a:srgbClr val="FF0000"/>
                  </a:solidFill>
                  <a:latin typeface="Arial" panose="020B0604020202020204" pitchFamily="34" charset="0"/>
                  <a:cs typeface="Arial" panose="020B0604020202020204" pitchFamily="34" charset="0"/>
                </a:rPr>
              </a:br>
              <a:r>
                <a:rPr lang="en-GB" sz="1881" dirty="0">
                  <a:solidFill>
                    <a:srgbClr val="FF0000"/>
                  </a:solidFill>
                  <a:latin typeface="Arial" panose="020B0604020202020204" pitchFamily="34" charset="0"/>
                  <a:cs typeface="Arial" panose="020B0604020202020204" pitchFamily="34" charset="0"/>
                </a:rPr>
                <a:t>to be circular on the target</a:t>
              </a:r>
              <a:br>
                <a:rPr lang="en-GB" sz="1881" dirty="0">
                  <a:solidFill>
                    <a:srgbClr val="FF0000"/>
                  </a:solidFill>
                  <a:latin typeface="Arial" panose="020B0604020202020204" pitchFamily="34" charset="0"/>
                  <a:cs typeface="Arial" panose="020B0604020202020204" pitchFamily="34" charset="0"/>
                </a:rPr>
              </a:br>
              <a:endParaRPr lang="en-GB" sz="1881" dirty="0">
                <a:solidFill>
                  <a:srgbClr val="FF0000"/>
                </a:solidFill>
                <a:latin typeface="Arial" panose="020B0604020202020204" pitchFamily="34" charset="0"/>
                <a:cs typeface="Arial" panose="020B0604020202020204" pitchFamily="34" charset="0"/>
              </a:endParaRPr>
            </a:p>
          </p:txBody>
        </p:sp>
      </p:grpSp>
      <p:sp>
        <p:nvSpPr>
          <p:cNvPr id="74" name="Textfeld 73">
            <a:extLst>
              <a:ext uri="{FF2B5EF4-FFF2-40B4-BE49-F238E27FC236}">
                <a16:creationId xmlns:a16="http://schemas.microsoft.com/office/drawing/2014/main" id="{2D562AAB-9E3E-445B-B5E7-4861BE8FECC4}"/>
              </a:ext>
            </a:extLst>
          </p:cNvPr>
          <p:cNvSpPr txBox="1"/>
          <p:nvPr/>
        </p:nvSpPr>
        <p:spPr>
          <a:xfrm>
            <a:off x="8103330" y="1739348"/>
            <a:ext cx="4340580" cy="497700"/>
          </a:xfrm>
          <a:prstGeom prst="rect">
            <a:avLst/>
          </a:prstGeom>
          <a:noFill/>
        </p:spPr>
        <p:txBody>
          <a:bodyPr wrap="square" rtlCol="0">
            <a:spAutoFit/>
          </a:bodyPr>
          <a:lstStyle/>
          <a:p>
            <a:r>
              <a:rPr lang="en-GB" sz="1317" b="1" dirty="0"/>
              <a:t>Ref: M. Zlobinski et al., </a:t>
            </a:r>
            <a:r>
              <a:rPr lang="it-IT" sz="1317" b="1" dirty="0" err="1"/>
              <a:t>Nucl</a:t>
            </a:r>
            <a:r>
              <a:rPr lang="it-IT" sz="1317" b="1" dirty="0"/>
              <a:t>. Fusion 64 (2024) 086031</a:t>
            </a:r>
            <a:r>
              <a:rPr lang="en-GB" sz="1317" b="1" dirty="0"/>
              <a:t>, </a:t>
            </a:r>
            <a:r>
              <a:rPr lang="en-GB" sz="1317" b="1" u="sng" dirty="0">
                <a:solidFill>
                  <a:srgbClr val="0000FF"/>
                </a:solidFill>
                <a:hlinkClick r:id="rId6"/>
              </a:rPr>
              <a:t>doi:10.1088/1741-4326/ad52a5</a:t>
            </a:r>
            <a:endParaRPr lang="en-GB" sz="1317" b="1" u="sng" dirty="0">
              <a:solidFill>
                <a:srgbClr val="0000FF"/>
              </a:solidFill>
            </a:endParaRPr>
          </a:p>
        </p:txBody>
      </p:sp>
      <p:pic>
        <p:nvPicPr>
          <p:cNvPr id="81" name="Picture 2" descr="\\de-ews-fs01\efdawork\PI team\PICTURES AND GRAPHICS\LOGOS\JET-LOGO (by Dolp)\OtherJPG\J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8420" y="2501336"/>
            <a:ext cx="1500225" cy="59511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r Verbinder 8"/>
          <p:cNvCxnSpPr/>
          <p:nvPr/>
        </p:nvCxnSpPr>
        <p:spPr>
          <a:xfrm flipV="1">
            <a:off x="12027240" y="3146117"/>
            <a:ext cx="155558" cy="2602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2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1D688-B7B4-4F49-9DF3-F109B3413E7F}"/>
              </a:ext>
            </a:extLst>
          </p:cNvPr>
          <p:cNvSpPr>
            <a:spLocks noGrp="1"/>
          </p:cNvSpPr>
          <p:nvPr>
            <p:ph type="title"/>
          </p:nvPr>
        </p:nvSpPr>
        <p:spPr/>
        <p:txBody>
          <a:bodyPr/>
          <a:lstStyle/>
          <a:p>
            <a:r>
              <a:rPr lang="en-GB" dirty="0"/>
              <a:t>Laser accessible area</a:t>
            </a:r>
          </a:p>
        </p:txBody>
      </p:sp>
      <p:sp>
        <p:nvSpPr>
          <p:cNvPr id="36" name="Slide Number Placeholder 8"/>
          <p:cNvSpPr>
            <a:spLocks noGrp="1"/>
          </p:cNvSpPr>
          <p:nvPr>
            <p:ph type="sldNum" sz="quarter" idx="12"/>
          </p:nvPr>
        </p:nvSpPr>
        <p:spPr/>
        <p:txBody>
          <a:bodyPr anchor="ctr"/>
          <a:lstStyle>
            <a:lvl1pPr>
              <a:defRPr sz="1400">
                <a:solidFill>
                  <a:schemeClr val="bg1"/>
                </a:solidFill>
              </a:defRPr>
            </a:lvl1pPr>
          </a:lstStyle>
          <a:p>
            <a:fld id="{6A6D9FA1-99C7-4910-8E32-B85D378B0060}" type="slidenum">
              <a:rPr lang="en-GB" smtClean="0">
                <a:solidFill>
                  <a:prstClr val="white"/>
                </a:solidFill>
              </a:rPr>
              <a:pPr/>
              <a:t>9</a:t>
            </a:fld>
            <a:endParaRPr lang="en-GB" dirty="0">
              <a:solidFill>
                <a:prstClr val="white"/>
              </a:solidFill>
            </a:endParaRPr>
          </a:p>
        </p:txBody>
      </p:sp>
      <p:grpSp>
        <p:nvGrpSpPr>
          <p:cNvPr id="100" name="Gruppieren 99">
            <a:extLst>
              <a:ext uri="{FF2B5EF4-FFF2-40B4-BE49-F238E27FC236}">
                <a16:creationId xmlns:a16="http://schemas.microsoft.com/office/drawing/2014/main" id="{E1467621-6AB8-4919-B3BF-255C2779DB8B}"/>
              </a:ext>
            </a:extLst>
          </p:cNvPr>
          <p:cNvGrpSpPr/>
          <p:nvPr/>
        </p:nvGrpSpPr>
        <p:grpSpPr>
          <a:xfrm>
            <a:off x="2004033" y="1735524"/>
            <a:ext cx="4566140" cy="3902987"/>
            <a:chOff x="3282457" y="1844700"/>
            <a:chExt cx="4853902" cy="4148956"/>
          </a:xfrm>
        </p:grpSpPr>
        <p:pic>
          <p:nvPicPr>
            <p:cNvPr id="91" name="Grafik 90">
              <a:extLst>
                <a:ext uri="{FF2B5EF4-FFF2-40B4-BE49-F238E27FC236}">
                  <a16:creationId xmlns:a16="http://schemas.microsoft.com/office/drawing/2014/main" id="{ACE4E97A-D6DF-4E9D-A39E-AA0FAAF854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8" t="43737" r="17739" b="-651"/>
            <a:stretch/>
          </p:blipFill>
          <p:spPr>
            <a:xfrm>
              <a:off x="3282457" y="1844700"/>
              <a:ext cx="4853902" cy="4148956"/>
            </a:xfrm>
            <a:prstGeom prst="rect">
              <a:avLst/>
            </a:prstGeom>
          </p:spPr>
        </p:pic>
        <p:sp>
          <p:nvSpPr>
            <p:cNvPr id="92" name="Abgerundetes Rechteck 94">
              <a:extLst>
                <a:ext uri="{FF2B5EF4-FFF2-40B4-BE49-F238E27FC236}">
                  <a16:creationId xmlns:a16="http://schemas.microsoft.com/office/drawing/2014/main" id="{0CAAF812-787C-4EFD-B24C-9BB41F023119}"/>
                </a:ext>
              </a:extLst>
            </p:cNvPr>
            <p:cNvSpPr/>
            <p:nvPr/>
          </p:nvSpPr>
          <p:spPr>
            <a:xfrm>
              <a:off x="3525389" y="2502005"/>
              <a:ext cx="4349846" cy="1656183"/>
            </a:xfrm>
            <a:prstGeom prst="roundRect">
              <a:avLst>
                <a:gd name="adj" fmla="val 419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258" dirty="0" err="1"/>
            </a:p>
          </p:txBody>
        </p:sp>
      </p:grpSp>
      <p:cxnSp>
        <p:nvCxnSpPr>
          <p:cNvPr id="97" name="Gerade Verbindung mit Pfeil 96">
            <a:extLst>
              <a:ext uri="{FF2B5EF4-FFF2-40B4-BE49-F238E27FC236}">
                <a16:creationId xmlns:a16="http://schemas.microsoft.com/office/drawing/2014/main" id="{A47AEB3A-41E6-48DC-8E37-2996373E7B1B}"/>
              </a:ext>
            </a:extLst>
          </p:cNvPr>
          <p:cNvCxnSpPr>
            <a:cxnSpLocks/>
          </p:cNvCxnSpPr>
          <p:nvPr/>
        </p:nvCxnSpPr>
        <p:spPr>
          <a:xfrm>
            <a:off x="2287054" y="4309607"/>
            <a:ext cx="906288"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Group 18">
            <a:extLst>
              <a:ext uri="{FF2B5EF4-FFF2-40B4-BE49-F238E27FC236}">
                <a16:creationId xmlns:a16="http://schemas.microsoft.com/office/drawing/2014/main" id="{1A88F160-0087-49E4-BFBF-3821DEAFF7E4}"/>
              </a:ext>
            </a:extLst>
          </p:cNvPr>
          <p:cNvGrpSpPr/>
          <p:nvPr/>
        </p:nvGrpSpPr>
        <p:grpSpPr>
          <a:xfrm>
            <a:off x="9008778" y="3923229"/>
            <a:ext cx="3003742" cy="2130766"/>
            <a:chOff x="1723286" y="924480"/>
            <a:chExt cx="4227467" cy="2998839"/>
          </a:xfrm>
        </p:grpSpPr>
        <p:pic>
          <p:nvPicPr>
            <p:cNvPr id="102" name="Picture 3">
              <a:extLst>
                <a:ext uri="{FF2B5EF4-FFF2-40B4-BE49-F238E27FC236}">
                  <a16:creationId xmlns:a16="http://schemas.microsoft.com/office/drawing/2014/main" id="{BE345E30-BBD4-438A-BC3F-D86D5D1FA09C}"/>
                </a:ext>
              </a:extLst>
            </p:cNvPr>
            <p:cNvPicPr>
              <a:picLocks noChangeAspect="1"/>
            </p:cNvPicPr>
            <p:nvPr/>
          </p:nvPicPr>
          <p:blipFill>
            <a:blip r:embed="rId3"/>
            <a:stretch>
              <a:fillRect/>
            </a:stretch>
          </p:blipFill>
          <p:spPr>
            <a:xfrm>
              <a:off x="1723286" y="924480"/>
              <a:ext cx="2495550" cy="2381250"/>
            </a:xfrm>
            <a:prstGeom prst="rect">
              <a:avLst/>
            </a:prstGeom>
          </p:spPr>
        </p:pic>
        <p:cxnSp>
          <p:nvCxnSpPr>
            <p:cNvPr id="103" name="Straight Connector 8">
              <a:extLst>
                <a:ext uri="{FF2B5EF4-FFF2-40B4-BE49-F238E27FC236}">
                  <a16:creationId xmlns:a16="http://schemas.microsoft.com/office/drawing/2014/main" id="{EBA4D26B-FEE6-4183-9F3D-A55A80FA771A}"/>
                </a:ext>
              </a:extLst>
            </p:cNvPr>
            <p:cNvCxnSpPr/>
            <p:nvPr/>
          </p:nvCxnSpPr>
          <p:spPr>
            <a:xfrm>
              <a:off x="2938272" y="2011680"/>
              <a:ext cx="151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9">
              <a:extLst>
                <a:ext uri="{FF2B5EF4-FFF2-40B4-BE49-F238E27FC236}">
                  <a16:creationId xmlns:a16="http://schemas.microsoft.com/office/drawing/2014/main" id="{3E6910B0-6A0D-4F95-9B38-61ED7C304C06}"/>
                </a:ext>
              </a:extLst>
            </p:cNvPr>
            <p:cNvCxnSpPr/>
            <p:nvPr/>
          </p:nvCxnSpPr>
          <p:spPr>
            <a:xfrm>
              <a:off x="2932176" y="2371344"/>
              <a:ext cx="151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Arrow Connector 11">
              <a:extLst>
                <a:ext uri="{FF2B5EF4-FFF2-40B4-BE49-F238E27FC236}">
                  <a16:creationId xmlns:a16="http://schemas.microsoft.com/office/drawing/2014/main" id="{4F04ED23-9425-4260-B982-F6FFBB902402}"/>
                </a:ext>
              </a:extLst>
            </p:cNvPr>
            <p:cNvCxnSpPr/>
            <p:nvPr/>
          </p:nvCxnSpPr>
          <p:spPr>
            <a:xfrm>
              <a:off x="4341642" y="2018480"/>
              <a:ext cx="0" cy="36576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06" name="TextBox 12">
              <a:extLst>
                <a:ext uri="{FF2B5EF4-FFF2-40B4-BE49-F238E27FC236}">
                  <a16:creationId xmlns:a16="http://schemas.microsoft.com/office/drawing/2014/main" id="{796AFF0B-A776-417A-8A6C-FED5EFAE9393}"/>
                </a:ext>
              </a:extLst>
            </p:cNvPr>
            <p:cNvSpPr txBox="1"/>
            <p:nvPr/>
          </p:nvSpPr>
          <p:spPr>
            <a:xfrm>
              <a:off x="4368799" y="1993900"/>
              <a:ext cx="1581954" cy="537304"/>
            </a:xfrm>
            <a:prstGeom prst="rect">
              <a:avLst/>
            </a:prstGeom>
            <a:noFill/>
          </p:spPr>
          <p:txBody>
            <a:bodyPr wrap="none" rtlCol="0">
              <a:spAutoFit/>
            </a:bodyPr>
            <a:lstStyle/>
            <a:p>
              <a:r>
                <a:rPr lang="de-DE" sz="1881" dirty="0">
                  <a:latin typeface="Arial" panose="020B0604020202020204" pitchFamily="34" charset="0"/>
                  <a:cs typeface="Arial" panose="020B0604020202020204" pitchFamily="34" charset="0"/>
                </a:rPr>
                <a:t>2.29 mm</a:t>
              </a:r>
              <a:endParaRPr lang="en-GB" sz="1881" dirty="0">
                <a:latin typeface="Arial" panose="020B0604020202020204" pitchFamily="34" charset="0"/>
                <a:cs typeface="Arial" panose="020B0604020202020204" pitchFamily="34" charset="0"/>
              </a:endParaRPr>
            </a:p>
          </p:txBody>
        </p:sp>
        <p:cxnSp>
          <p:nvCxnSpPr>
            <p:cNvPr id="107" name="Straight Connector 13">
              <a:extLst>
                <a:ext uri="{FF2B5EF4-FFF2-40B4-BE49-F238E27FC236}">
                  <a16:creationId xmlns:a16="http://schemas.microsoft.com/office/drawing/2014/main" id="{AC5559DB-FB57-44B9-9D95-99FCD1C35939}"/>
                </a:ext>
              </a:extLst>
            </p:cNvPr>
            <p:cNvCxnSpPr/>
            <p:nvPr/>
          </p:nvCxnSpPr>
          <p:spPr>
            <a:xfrm rot="5400000">
              <a:off x="1896872" y="2964180"/>
              <a:ext cx="151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4">
              <a:extLst>
                <a:ext uri="{FF2B5EF4-FFF2-40B4-BE49-F238E27FC236}">
                  <a16:creationId xmlns:a16="http://schemas.microsoft.com/office/drawing/2014/main" id="{81752D19-49D7-4DB1-816D-CD6D32284E22}"/>
                </a:ext>
              </a:extLst>
            </p:cNvPr>
            <p:cNvCxnSpPr/>
            <p:nvPr/>
          </p:nvCxnSpPr>
          <p:spPr>
            <a:xfrm rot="5400000">
              <a:off x="2403896" y="2959294"/>
              <a:ext cx="151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Arrow Connector 15">
              <a:extLst>
                <a:ext uri="{FF2B5EF4-FFF2-40B4-BE49-F238E27FC236}">
                  <a16:creationId xmlns:a16="http://schemas.microsoft.com/office/drawing/2014/main" id="{547D95DF-921B-415B-BF15-ACB2160A8D9A}"/>
                </a:ext>
              </a:extLst>
            </p:cNvPr>
            <p:cNvCxnSpPr/>
            <p:nvPr/>
          </p:nvCxnSpPr>
          <p:spPr>
            <a:xfrm flipH="1" flipV="1">
              <a:off x="2649752" y="3590544"/>
              <a:ext cx="497894" cy="2579"/>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10" name="TextBox 16">
              <a:extLst>
                <a:ext uri="{FF2B5EF4-FFF2-40B4-BE49-F238E27FC236}">
                  <a16:creationId xmlns:a16="http://schemas.microsoft.com/office/drawing/2014/main" id="{F0416666-81D6-4548-9399-0042D81E2CE1}"/>
                </a:ext>
              </a:extLst>
            </p:cNvPr>
            <p:cNvSpPr txBox="1"/>
            <p:nvPr/>
          </p:nvSpPr>
          <p:spPr>
            <a:xfrm>
              <a:off x="3155462" y="3386015"/>
              <a:ext cx="1581954" cy="537304"/>
            </a:xfrm>
            <a:prstGeom prst="rect">
              <a:avLst/>
            </a:prstGeom>
            <a:noFill/>
          </p:spPr>
          <p:txBody>
            <a:bodyPr wrap="none" rtlCol="0">
              <a:spAutoFit/>
            </a:bodyPr>
            <a:lstStyle/>
            <a:p>
              <a:r>
                <a:rPr lang="de-DE" sz="1881" dirty="0">
                  <a:latin typeface="Arial" panose="020B0604020202020204" pitchFamily="34" charset="0"/>
                  <a:cs typeface="Arial" panose="020B0604020202020204" pitchFamily="34" charset="0"/>
                </a:rPr>
                <a:t>3.06 mm</a:t>
              </a:r>
              <a:endParaRPr lang="en-GB" sz="1881" dirty="0">
                <a:latin typeface="Arial" panose="020B0604020202020204" pitchFamily="34" charset="0"/>
                <a:cs typeface="Arial" panose="020B0604020202020204" pitchFamily="34" charset="0"/>
              </a:endParaRPr>
            </a:p>
          </p:txBody>
        </p:sp>
      </p:grpSp>
      <p:sp>
        <p:nvSpPr>
          <p:cNvPr id="111" name="Textfeld 44">
            <a:extLst>
              <a:ext uri="{FF2B5EF4-FFF2-40B4-BE49-F238E27FC236}">
                <a16:creationId xmlns:a16="http://schemas.microsoft.com/office/drawing/2014/main" id="{F7B34531-D7F5-4C28-AE90-E02ED31D832F}"/>
              </a:ext>
            </a:extLst>
          </p:cNvPr>
          <p:cNvSpPr txBox="1"/>
          <p:nvPr/>
        </p:nvSpPr>
        <p:spPr>
          <a:xfrm>
            <a:off x="567214" y="2987601"/>
            <a:ext cx="1029336" cy="139493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a:r>
              <a:rPr lang="en-GB" sz="1693" b="1" dirty="0">
                <a:latin typeface="Arial" panose="020B0604020202020204" pitchFamily="34" charset="0"/>
                <a:cs typeface="Arial" panose="020B0604020202020204" pitchFamily="34" charset="0"/>
              </a:rPr>
              <a:t>tile 1</a:t>
            </a:r>
            <a:br>
              <a:rPr lang="en-GB" sz="1693" dirty="0">
                <a:latin typeface="Arial" panose="020B0604020202020204" pitchFamily="34" charset="0"/>
                <a:cs typeface="Arial" panose="020B0604020202020204" pitchFamily="34" charset="0"/>
              </a:rPr>
            </a:br>
            <a:r>
              <a:rPr lang="en-GB" sz="1693" dirty="0">
                <a:latin typeface="Arial" panose="020B0604020202020204" pitchFamily="34" charset="0"/>
                <a:cs typeface="Arial" panose="020B0604020202020204" pitchFamily="34" charset="0"/>
              </a:rPr>
              <a:t>≈ 64° </a:t>
            </a:r>
            <a:br>
              <a:rPr lang="en-GB" sz="1693" dirty="0">
                <a:latin typeface="Arial" panose="020B0604020202020204" pitchFamily="34" charset="0"/>
                <a:cs typeface="Arial" panose="020B0604020202020204" pitchFamily="34" charset="0"/>
              </a:rPr>
            </a:br>
            <a:r>
              <a:rPr lang="en-GB" sz="1693" dirty="0">
                <a:latin typeface="Arial" panose="020B0604020202020204" pitchFamily="34" charset="0"/>
                <a:cs typeface="Arial" panose="020B0604020202020204" pitchFamily="34" charset="0"/>
              </a:rPr>
              <a:t>≈ 13° </a:t>
            </a:r>
          </a:p>
          <a:p>
            <a:pPr defTabSz="860176"/>
            <a:r>
              <a:rPr lang="en-GB" sz="1693" dirty="0">
                <a:latin typeface="Arial" panose="020B0604020202020204" pitchFamily="34" charset="0"/>
                <a:cs typeface="Arial" panose="020B0604020202020204" pitchFamily="34" charset="0"/>
              </a:rPr>
              <a:t>≈ 27° </a:t>
            </a:r>
          </a:p>
          <a:p>
            <a:pPr defTabSz="860176"/>
            <a:endParaRPr lang="en-GB" sz="1693" dirty="0">
              <a:latin typeface="Arial" panose="020B0604020202020204" pitchFamily="34" charset="0"/>
              <a:cs typeface="Arial" panose="020B0604020202020204" pitchFamily="34" charset="0"/>
            </a:endParaRPr>
          </a:p>
        </p:txBody>
      </p:sp>
      <p:sp>
        <p:nvSpPr>
          <p:cNvPr id="112" name="Textfeld 45">
            <a:extLst>
              <a:ext uri="{FF2B5EF4-FFF2-40B4-BE49-F238E27FC236}">
                <a16:creationId xmlns:a16="http://schemas.microsoft.com/office/drawing/2014/main" id="{A3D095F0-B87C-4D23-B024-34A05EF13053}"/>
              </a:ext>
            </a:extLst>
          </p:cNvPr>
          <p:cNvSpPr txBox="1"/>
          <p:nvPr/>
        </p:nvSpPr>
        <p:spPr>
          <a:xfrm>
            <a:off x="30887" y="1965708"/>
            <a:ext cx="5272458" cy="113441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860176"/>
            <a:r>
              <a:rPr lang="en-GB" sz="1693" b="1" dirty="0">
                <a:solidFill>
                  <a:srgbClr val="FF00FF"/>
                </a:solidFill>
                <a:latin typeface="Arial" panose="020B0604020202020204" pitchFamily="34" charset="0"/>
                <a:cs typeface="Arial" panose="020B0604020202020204" pitchFamily="34" charset="0"/>
              </a:rPr>
              <a:t>tile 0</a:t>
            </a:r>
            <a:br>
              <a:rPr lang="en-GB" sz="1693" b="1" dirty="0">
                <a:solidFill>
                  <a:srgbClr val="FF00FF"/>
                </a:solidFill>
                <a:latin typeface="Arial" panose="020B0604020202020204" pitchFamily="34" charset="0"/>
                <a:cs typeface="Arial" panose="020B0604020202020204" pitchFamily="34" charset="0"/>
              </a:rPr>
            </a:br>
            <a:r>
              <a:rPr lang="en-GB" sz="1693" dirty="0">
                <a:solidFill>
                  <a:srgbClr val="FF00FF"/>
                </a:solidFill>
                <a:latin typeface="Arial" panose="020B0604020202020204" pitchFamily="34" charset="0"/>
                <a:cs typeface="Arial" panose="020B0604020202020204" pitchFamily="34" charset="0"/>
              </a:rPr>
              <a:t>laser angle ≈ 48°</a:t>
            </a:r>
            <a:br>
              <a:rPr lang="en-GB" sz="1693" dirty="0">
                <a:solidFill>
                  <a:srgbClr val="FF00FF"/>
                </a:solidFill>
                <a:latin typeface="Arial" panose="020B0604020202020204" pitchFamily="34" charset="0"/>
                <a:cs typeface="Arial" panose="020B0604020202020204" pitchFamily="34" charset="0"/>
              </a:rPr>
            </a:br>
            <a:r>
              <a:rPr lang="en-GB" sz="1693" dirty="0">
                <a:solidFill>
                  <a:srgbClr val="FF00FF"/>
                </a:solidFill>
                <a:latin typeface="Arial" panose="020B0604020202020204" pitchFamily="34" charset="0"/>
                <a:cs typeface="Arial" panose="020B0604020202020204" pitchFamily="34" charset="0"/>
              </a:rPr>
              <a:t>(to surface normal)</a:t>
            </a:r>
          </a:p>
          <a:p>
            <a:pPr defTabSz="860176"/>
            <a:endParaRPr lang="en-GB" sz="1693" dirty="0">
              <a:solidFill>
                <a:srgbClr val="FF00FF"/>
              </a:solidFill>
              <a:latin typeface="Arial" panose="020B0604020202020204" pitchFamily="34" charset="0"/>
              <a:cs typeface="Arial" panose="020B0604020202020204" pitchFamily="34" charset="0"/>
            </a:endParaRPr>
          </a:p>
        </p:txBody>
      </p:sp>
      <p:cxnSp>
        <p:nvCxnSpPr>
          <p:cNvPr id="113" name="Gerade Verbindung mit Pfeil 112">
            <a:extLst>
              <a:ext uri="{FF2B5EF4-FFF2-40B4-BE49-F238E27FC236}">
                <a16:creationId xmlns:a16="http://schemas.microsoft.com/office/drawing/2014/main" id="{6E72AF3C-E787-4906-AC9B-66249863D97C}"/>
              </a:ext>
            </a:extLst>
          </p:cNvPr>
          <p:cNvCxnSpPr/>
          <p:nvPr/>
        </p:nvCxnSpPr>
        <p:spPr>
          <a:xfrm flipV="1">
            <a:off x="1190116" y="3223839"/>
            <a:ext cx="1510159" cy="203218"/>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cxnSp>
        <p:nvCxnSpPr>
          <p:cNvPr id="114" name="Gerade Verbindung mit Pfeil 113">
            <a:extLst>
              <a:ext uri="{FF2B5EF4-FFF2-40B4-BE49-F238E27FC236}">
                <a16:creationId xmlns:a16="http://schemas.microsoft.com/office/drawing/2014/main" id="{89E0BAED-B7FE-464B-85C0-DEF3299685BA}"/>
              </a:ext>
            </a:extLst>
          </p:cNvPr>
          <p:cNvCxnSpPr/>
          <p:nvPr/>
        </p:nvCxnSpPr>
        <p:spPr>
          <a:xfrm flipV="1">
            <a:off x="1190116" y="3494795"/>
            <a:ext cx="1510159" cy="203218"/>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cxnSp>
        <p:nvCxnSpPr>
          <p:cNvPr id="115" name="Gerade Verbindung mit Pfeil 114">
            <a:extLst>
              <a:ext uri="{FF2B5EF4-FFF2-40B4-BE49-F238E27FC236}">
                <a16:creationId xmlns:a16="http://schemas.microsoft.com/office/drawing/2014/main" id="{7806F2F8-56B7-45C7-8581-C77A915929F9}"/>
              </a:ext>
            </a:extLst>
          </p:cNvPr>
          <p:cNvCxnSpPr>
            <a:cxnSpLocks/>
          </p:cNvCxnSpPr>
          <p:nvPr/>
        </p:nvCxnSpPr>
        <p:spPr>
          <a:xfrm>
            <a:off x="1190117" y="3968968"/>
            <a:ext cx="1476999" cy="69683"/>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cxnSp>
        <p:nvCxnSpPr>
          <p:cNvPr id="116" name="Gerade Verbindung mit Pfeil 115">
            <a:extLst>
              <a:ext uri="{FF2B5EF4-FFF2-40B4-BE49-F238E27FC236}">
                <a16:creationId xmlns:a16="http://schemas.microsoft.com/office/drawing/2014/main" id="{77009435-AE6E-4DC4-B69C-9A51857AE47F}"/>
              </a:ext>
            </a:extLst>
          </p:cNvPr>
          <p:cNvCxnSpPr>
            <a:cxnSpLocks/>
          </p:cNvCxnSpPr>
          <p:nvPr/>
        </p:nvCxnSpPr>
        <p:spPr>
          <a:xfrm>
            <a:off x="1792260" y="2407887"/>
            <a:ext cx="908014" cy="278270"/>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pic>
        <p:nvPicPr>
          <p:cNvPr id="119" name="Grafik 1757583867">
            <a:extLst>
              <a:ext uri="{FF2B5EF4-FFF2-40B4-BE49-F238E27FC236}">
                <a16:creationId xmlns:a16="http://schemas.microsoft.com/office/drawing/2014/main" id="{41E60164-B7B7-4AAA-B86F-F7CFD631B3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29"/>
          <a:stretch/>
        </p:blipFill>
        <p:spPr bwMode="auto">
          <a:xfrm>
            <a:off x="6655193" y="922871"/>
            <a:ext cx="2867413" cy="2192458"/>
          </a:xfrm>
          <a:prstGeom prst="rect">
            <a:avLst/>
          </a:prstGeom>
          <a:noFill/>
          <a:extLst>
            <a:ext uri="{909E8E84-426E-40DD-AFC4-6F175D3DCCD1}">
              <a14:hiddenFill xmlns:a14="http://schemas.microsoft.com/office/drawing/2010/main">
                <a:solidFill>
                  <a:srgbClr val="FFFFFF"/>
                </a:solidFill>
              </a14:hiddenFill>
            </a:ext>
          </a:extLst>
        </p:spPr>
      </p:pic>
      <p:cxnSp>
        <p:nvCxnSpPr>
          <p:cNvPr id="120" name="Gerade Verbindung mit Pfeil 119">
            <a:extLst>
              <a:ext uri="{FF2B5EF4-FFF2-40B4-BE49-F238E27FC236}">
                <a16:creationId xmlns:a16="http://schemas.microsoft.com/office/drawing/2014/main" id="{C1B54949-4DBB-4A8D-988D-C50BAD69ADB7}"/>
              </a:ext>
            </a:extLst>
          </p:cNvPr>
          <p:cNvCxnSpPr>
            <a:cxnSpLocks/>
          </p:cNvCxnSpPr>
          <p:nvPr/>
        </p:nvCxnSpPr>
        <p:spPr>
          <a:xfrm>
            <a:off x="5941060" y="3504643"/>
            <a:ext cx="2999980" cy="517243"/>
          </a:xfrm>
          <a:prstGeom prst="straightConnector1">
            <a:avLst/>
          </a:prstGeom>
          <a:noFill/>
          <a:ln w="38100" cap="flat" cmpd="sng" algn="ctr">
            <a:solidFill>
              <a:srgbClr val="00B0F0"/>
            </a:solidFill>
            <a:prstDash val="solid"/>
            <a:tailEnd type="triangle"/>
          </a:ln>
          <a:effectLst>
            <a:outerShdw blurRad="40000" dist="23000" dir="5400000" rotWithShape="0">
              <a:srgbClr val="000000">
                <a:alpha val="35000"/>
              </a:srgbClr>
            </a:outerShdw>
          </a:effectLst>
        </p:spPr>
      </p:cxnSp>
      <p:sp>
        <p:nvSpPr>
          <p:cNvPr id="123" name="Inhaltsplatzhalter 2">
            <a:extLst>
              <a:ext uri="{FF2B5EF4-FFF2-40B4-BE49-F238E27FC236}">
                <a16:creationId xmlns:a16="http://schemas.microsoft.com/office/drawing/2014/main" id="{59F5B19C-2F03-42FE-A5D4-086A329655E2}"/>
              </a:ext>
            </a:extLst>
          </p:cNvPr>
          <p:cNvSpPr txBox="1">
            <a:spLocks/>
          </p:cNvSpPr>
          <p:nvPr/>
        </p:nvSpPr>
        <p:spPr>
          <a:xfrm>
            <a:off x="8873301" y="3279682"/>
            <a:ext cx="12463518" cy="2971109"/>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t>Laser spot ellipticity show</a:t>
            </a:r>
            <a:br>
              <a:rPr lang="en-GB" sz="1881" dirty="0"/>
            </a:br>
            <a:r>
              <a:rPr lang="en-GB" sz="1881" dirty="0"/>
              <a:t>on front of tile 1: </a:t>
            </a:r>
          </a:p>
          <a:p>
            <a:pPr marL="0" indent="0">
              <a:buNone/>
            </a:pPr>
            <a:endParaRPr lang="en-GB" sz="1881" dirty="0"/>
          </a:p>
          <a:p>
            <a:pPr marL="0" indent="0">
              <a:buNone/>
            </a:pPr>
            <a:endParaRPr lang="en-GB" sz="1881" dirty="0"/>
          </a:p>
          <a:p>
            <a:pPr marL="0" indent="0">
              <a:buNone/>
            </a:pPr>
            <a:endParaRPr lang="en-GB" sz="1881" dirty="0"/>
          </a:p>
          <a:p>
            <a:pPr marL="0" indent="0">
              <a:buNone/>
            </a:pPr>
            <a:endParaRPr lang="en-GB" sz="1881" dirty="0"/>
          </a:p>
          <a:p>
            <a:pPr marL="0" indent="0">
              <a:buNone/>
            </a:pPr>
            <a:endParaRPr lang="en-GB" sz="1881" dirty="0"/>
          </a:p>
          <a:p>
            <a:pPr marL="0" indent="0">
              <a:buNone/>
            </a:pPr>
            <a:endParaRPr lang="en-GB" sz="1881" dirty="0"/>
          </a:p>
          <a:p>
            <a:pPr marL="0" indent="0">
              <a:buNone/>
            </a:pPr>
            <a:endParaRPr lang="en-GB" sz="1881" dirty="0"/>
          </a:p>
        </p:txBody>
      </p:sp>
      <p:sp>
        <p:nvSpPr>
          <p:cNvPr id="124" name="Inhaltsplatzhalter 2">
            <a:extLst>
              <a:ext uri="{FF2B5EF4-FFF2-40B4-BE49-F238E27FC236}">
                <a16:creationId xmlns:a16="http://schemas.microsoft.com/office/drawing/2014/main" id="{3F30EF09-5590-47EC-94A6-9B5517F9E707}"/>
              </a:ext>
            </a:extLst>
          </p:cNvPr>
          <p:cNvSpPr txBox="1">
            <a:spLocks/>
          </p:cNvSpPr>
          <p:nvPr/>
        </p:nvSpPr>
        <p:spPr>
          <a:xfrm>
            <a:off x="8890240" y="5890947"/>
            <a:ext cx="12463518" cy="2971109"/>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t>with beam ellipticity settings</a:t>
            </a:r>
            <a:br>
              <a:rPr lang="en-GB" sz="1881" dirty="0"/>
            </a:br>
            <a:r>
              <a:rPr lang="en-GB" sz="1881" dirty="0"/>
              <a:t>for tile 0, </a:t>
            </a:r>
            <a:r>
              <a:rPr lang="en-GB" sz="1881" dirty="0" err="1"/>
              <a:t>P</a:t>
            </a:r>
            <a:r>
              <a:rPr lang="en-GB" sz="1881" baseline="-25000" dirty="0" err="1"/>
              <a:t>Laser</a:t>
            </a:r>
            <a:r>
              <a:rPr lang="en-GB" sz="1881" dirty="0"/>
              <a:t>=21.5 kW, 1 </a:t>
            </a:r>
            <a:r>
              <a:rPr lang="en-GB" sz="1881" dirty="0" err="1"/>
              <a:t>ms</a:t>
            </a:r>
            <a:endParaRPr lang="en-GB" sz="1881" dirty="0"/>
          </a:p>
        </p:txBody>
      </p:sp>
      <p:sp>
        <p:nvSpPr>
          <p:cNvPr id="125" name="Inhaltsplatzhalter 2">
            <a:extLst>
              <a:ext uri="{FF2B5EF4-FFF2-40B4-BE49-F238E27FC236}">
                <a16:creationId xmlns:a16="http://schemas.microsoft.com/office/drawing/2014/main" id="{64C59AB9-482D-4E12-BC8F-7BF0BEE7E444}"/>
              </a:ext>
            </a:extLst>
          </p:cNvPr>
          <p:cNvSpPr txBox="1">
            <a:spLocks/>
          </p:cNvSpPr>
          <p:nvPr/>
        </p:nvSpPr>
        <p:spPr>
          <a:xfrm>
            <a:off x="7645850" y="679675"/>
            <a:ext cx="12463518" cy="2971109"/>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t>Vacuum window</a:t>
            </a:r>
          </a:p>
        </p:txBody>
      </p:sp>
      <p:sp>
        <p:nvSpPr>
          <p:cNvPr id="127" name="Inhaltsplatzhalter 2">
            <a:extLst>
              <a:ext uri="{FF2B5EF4-FFF2-40B4-BE49-F238E27FC236}">
                <a16:creationId xmlns:a16="http://schemas.microsoft.com/office/drawing/2014/main" id="{F1719FF7-5213-45B3-B2FD-C889FA404788}"/>
              </a:ext>
            </a:extLst>
          </p:cNvPr>
          <p:cNvSpPr txBox="1">
            <a:spLocks/>
          </p:cNvSpPr>
          <p:nvPr/>
        </p:nvSpPr>
        <p:spPr>
          <a:xfrm>
            <a:off x="3255563" y="5160972"/>
            <a:ext cx="2438605" cy="54969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81" dirty="0">
                <a:solidFill>
                  <a:schemeClr val="bg1"/>
                </a:solidFill>
              </a:rPr>
              <a:t>toroidal direction</a:t>
            </a:r>
          </a:p>
        </p:txBody>
      </p:sp>
      <p:cxnSp>
        <p:nvCxnSpPr>
          <p:cNvPr id="128" name="Gerade Verbindung mit Pfeil 127">
            <a:extLst>
              <a:ext uri="{FF2B5EF4-FFF2-40B4-BE49-F238E27FC236}">
                <a16:creationId xmlns:a16="http://schemas.microsoft.com/office/drawing/2014/main" id="{0D96C0E9-BD78-431E-971A-8E5BB837E044}"/>
              </a:ext>
            </a:extLst>
          </p:cNvPr>
          <p:cNvCxnSpPr>
            <a:cxnSpLocks/>
          </p:cNvCxnSpPr>
          <p:nvPr/>
        </p:nvCxnSpPr>
        <p:spPr>
          <a:xfrm>
            <a:off x="3401866" y="5122476"/>
            <a:ext cx="162573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Inhaltsplatzhalter 2">
            <a:extLst>
              <a:ext uri="{FF2B5EF4-FFF2-40B4-BE49-F238E27FC236}">
                <a16:creationId xmlns:a16="http://schemas.microsoft.com/office/drawing/2014/main" id="{703F12A2-4963-4F86-B1AB-621CF732341F}"/>
              </a:ext>
            </a:extLst>
          </p:cNvPr>
          <p:cNvSpPr txBox="1">
            <a:spLocks/>
          </p:cNvSpPr>
          <p:nvPr/>
        </p:nvSpPr>
        <p:spPr>
          <a:xfrm rot="16200000">
            <a:off x="5203355" y="4144363"/>
            <a:ext cx="2438605" cy="549690"/>
          </a:xfrm>
          <a:prstGeom prst="rect">
            <a:avLst/>
          </a:prstGeom>
        </p:spPr>
        <p:txBody>
          <a:bodyPr vert="horz" lIns="86019" tIns="43010" rIns="86019" bIns="4301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693" dirty="0">
                <a:solidFill>
                  <a:schemeClr val="bg1"/>
                </a:solidFill>
              </a:rPr>
              <a:t>poloidal direction</a:t>
            </a:r>
          </a:p>
        </p:txBody>
      </p:sp>
      <p:cxnSp>
        <p:nvCxnSpPr>
          <p:cNvPr id="130" name="Gerade Verbindung mit Pfeil 129">
            <a:extLst>
              <a:ext uri="{FF2B5EF4-FFF2-40B4-BE49-F238E27FC236}">
                <a16:creationId xmlns:a16="http://schemas.microsoft.com/office/drawing/2014/main" id="{7B7F8FA9-5509-4C65-A456-82154F9347B1}"/>
              </a:ext>
            </a:extLst>
          </p:cNvPr>
          <p:cNvCxnSpPr>
            <a:cxnSpLocks/>
          </p:cNvCxnSpPr>
          <p:nvPr/>
        </p:nvCxnSpPr>
        <p:spPr>
          <a:xfrm>
            <a:off x="6092157" y="4021886"/>
            <a:ext cx="0" cy="141393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2" descr="\\de-ews-fs01\efdawork\PI team\PICTURES AND GRAPHICS\LOGOS\JET-LOGO (by Dolp)\OtherJPG\JET.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24129" y="5121725"/>
            <a:ext cx="1144177" cy="4538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e-ews-fs01\efdawork\PI team\PICTURES AND GRAPHICS\LOGOS\JET-LOGO (by Dolp)\OtherJPG\JET.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211845" y="1947737"/>
            <a:ext cx="876929" cy="3478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a:extLst>
              <a:ext uri="{FF2B5EF4-FFF2-40B4-BE49-F238E27FC236}">
                <a16:creationId xmlns:a16="http://schemas.microsoft.com/office/drawing/2014/main" id="{A32F8345-C5E3-4985-A23E-B2CF5CEC6FF0}"/>
              </a:ext>
            </a:extLst>
          </p:cNvPr>
          <p:cNvSpPr txBox="1"/>
          <p:nvPr/>
        </p:nvSpPr>
        <p:spPr>
          <a:xfrm>
            <a:off x="2667117" y="983698"/>
            <a:ext cx="3239973" cy="287195"/>
          </a:xfrm>
          <a:prstGeom prst="rect">
            <a:avLst/>
          </a:prstGeom>
          <a:noFill/>
          <a:ln>
            <a:no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7000"/>
              </a:lnSpc>
              <a:spcAft>
                <a:spcPts val="753"/>
              </a:spcAft>
            </a:pPr>
            <a:r>
              <a:rPr lang="en-GB" sz="1881" b="1" dirty="0">
                <a:solidFill>
                  <a:srgbClr val="034DA2"/>
                </a:solidFill>
                <a:latin typeface="Arial" panose="020B0604020202020204" pitchFamily="34" charset="0"/>
                <a:ea typeface="Calibri" panose="020F0502020204030204" pitchFamily="34" charset="0"/>
              </a:rPr>
              <a:t>upper inner divertor of JET</a:t>
            </a:r>
          </a:p>
        </p:txBody>
      </p:sp>
      <p:sp>
        <p:nvSpPr>
          <p:cNvPr id="3" name="Textfeld 2">
            <a:extLst>
              <a:ext uri="{FF2B5EF4-FFF2-40B4-BE49-F238E27FC236}">
                <a16:creationId xmlns:a16="http://schemas.microsoft.com/office/drawing/2014/main" id="{38A6DA43-3EE4-4D31-9ACC-94D18AC413E1}"/>
              </a:ext>
            </a:extLst>
          </p:cNvPr>
          <p:cNvSpPr txBox="1"/>
          <p:nvPr/>
        </p:nvSpPr>
        <p:spPr>
          <a:xfrm>
            <a:off x="2099358" y="4314273"/>
            <a:ext cx="1497443" cy="954107"/>
          </a:xfrm>
          <a:prstGeom prst="rect">
            <a:avLst/>
          </a:prstGeom>
          <a:noFill/>
        </p:spPr>
        <p:txBody>
          <a:bodyPr wrap="square" rtlCol="0">
            <a:spAutoFit/>
          </a:bodyPr>
          <a:lstStyle/>
          <a:p>
            <a:r>
              <a:rPr lang="en-GB" sz="2800" dirty="0">
                <a:solidFill>
                  <a:schemeClr val="bg1"/>
                </a:solidFill>
              </a:rPr>
              <a:t>142 mm</a:t>
            </a:r>
          </a:p>
          <a:p>
            <a:pPr algn="l"/>
            <a:endParaRPr lang="de-DE" sz="2800" b="1" dirty="0"/>
          </a:p>
        </p:txBody>
      </p:sp>
    </p:spTree>
    <p:extLst>
      <p:ext uri="{BB962C8B-B14F-4D97-AF65-F5344CB8AC3E}">
        <p14:creationId xmlns:p14="http://schemas.microsoft.com/office/powerpoint/2010/main" val="949040300"/>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e5ba6352-0726-4226-96e7-82f7f1c59ac0"/>
    <ds:schemaRef ds:uri="http://schemas.microsoft.com/office/infopath/2007/PartnerControls"/>
    <ds:schemaRef ds:uri="http://purl.org/dc/term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cbbfa1f3-60c2-42de-b5b6-3ee8cb87d964"/>
    <ds:schemaRef ds:uri="http://www.w3.org/XML/1998/namespace"/>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3585</Words>
  <Application>Microsoft Office PowerPoint</Application>
  <PresentationFormat>Breitbild</PresentationFormat>
  <Paragraphs>592</Paragraphs>
  <Slides>33</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33</vt:i4>
      </vt:variant>
    </vt:vector>
  </HeadingPairs>
  <TitlesOfParts>
    <vt:vector size="41" baseType="lpstr">
      <vt:lpstr>Arial</vt:lpstr>
      <vt:lpstr>Arial</vt:lpstr>
      <vt:lpstr>Calibri</vt:lpstr>
      <vt:lpstr>Symbol</vt:lpstr>
      <vt:lpstr>Tahoma</vt:lpstr>
      <vt:lpstr>Wingdings</vt:lpstr>
      <vt:lpstr>EUROfusion.1line_5_3_2019</vt:lpstr>
      <vt:lpstr>Graph</vt:lpstr>
      <vt:lpstr>Introduction to LID-QMS diagnostic on JET, including type of data available, progress on results</vt:lpstr>
      <vt:lpstr>Acknowledgements</vt:lpstr>
      <vt:lpstr>Outline</vt:lpstr>
      <vt:lpstr>Motivation</vt:lpstr>
      <vt:lpstr>JET retention</vt:lpstr>
      <vt:lpstr>LID-QMS method</vt:lpstr>
      <vt:lpstr>Ex situ LID-QMS of JET divertor tile 0</vt:lpstr>
      <vt:lpstr>In situ LID-QMS setup at JET</vt:lpstr>
      <vt:lpstr>Laser accessible area</vt:lpstr>
      <vt:lpstr>Tritium Monitor Diagnostic at JET</vt:lpstr>
      <vt:lpstr>Detection System</vt:lpstr>
      <vt:lpstr>Laser power scan to confirm complete D desorption</vt:lpstr>
      <vt:lpstr>QMS Calibration</vt:lpstr>
      <vt:lpstr>LID-QMS evaluation by different methods</vt:lpstr>
      <vt:lpstr>QMS Calibration</vt:lpstr>
      <vt:lpstr>Small improvement of Jump Method</vt:lpstr>
      <vt:lpstr>Open Issue 1: QMS Cracking Pattern and overlapping masses</vt:lpstr>
      <vt:lpstr>Open issue 1: QMS Cracking Pattern and overlapping masses</vt:lpstr>
      <vt:lpstr>Open Issue 2: LID-QMS calibration gas puffs: fractional injection</vt:lpstr>
      <vt:lpstr>Open Issue 3: calibration factors for mass 5 and 6 </vt:lpstr>
      <vt:lpstr>Open Issue 4: QMS Calibration Factor Variation</vt:lpstr>
      <vt:lpstr>in situ Measurements with LID-QMS at JET inner upper divertor</vt:lpstr>
      <vt:lpstr>in situ Measurement of D by LID-QMS </vt:lpstr>
      <vt:lpstr>Comparison to ex situ LID-QMS of JET divertor tile 0</vt:lpstr>
      <vt:lpstr>in situ Applications of LID-QMS in DT campaign</vt:lpstr>
      <vt:lpstr>in situ Applications of LID-QMS after DT campaign</vt:lpstr>
      <vt:lpstr>in situ Measurements with LID-QMS at JET</vt:lpstr>
      <vt:lpstr>LID-QMS comparison tiles with LIBS</vt:lpstr>
      <vt:lpstr>in situ Measurements with LID-QMS at JET</vt:lpstr>
      <vt:lpstr>Backup-Slides</vt:lpstr>
      <vt:lpstr>Poloidal Scan in situ on tile 0 (LH14N)</vt:lpstr>
      <vt:lpstr>Extrapolation to JET and ITER</vt:lpstr>
      <vt:lpstr>RGA 3 raw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Zlobinski, Miroslaw</cp:lastModifiedBy>
  <cp:revision>478</cp:revision>
  <dcterms:created xsi:type="dcterms:W3CDTF">2023-11-15T09:40:03Z</dcterms:created>
  <dcterms:modified xsi:type="dcterms:W3CDTF">2025-12-09T00:38:16Z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