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7.jpg" ContentType="image/jpeg"/>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81" r:id="rId2"/>
    <p:sldMasterId id="2147483657" r:id="rId3"/>
    <p:sldMasterId id="2147483648" r:id="rId4"/>
  </p:sldMasterIdLst>
  <p:notesMasterIdLst>
    <p:notesMasterId r:id="rId29"/>
  </p:notesMasterIdLst>
  <p:sldIdLst>
    <p:sldId id="429" r:id="rId5"/>
    <p:sldId id="420" r:id="rId6"/>
    <p:sldId id="419" r:id="rId7"/>
    <p:sldId id="424" r:id="rId8"/>
    <p:sldId id="427" r:id="rId9"/>
    <p:sldId id="403" r:id="rId10"/>
    <p:sldId id="365" r:id="rId11"/>
    <p:sldId id="421" r:id="rId12"/>
    <p:sldId id="422" r:id="rId13"/>
    <p:sldId id="423" r:id="rId14"/>
    <p:sldId id="389" r:id="rId15"/>
    <p:sldId id="390" r:id="rId16"/>
    <p:sldId id="392" r:id="rId17"/>
    <p:sldId id="425" r:id="rId18"/>
    <p:sldId id="426" r:id="rId19"/>
    <p:sldId id="393" r:id="rId20"/>
    <p:sldId id="394" r:id="rId21"/>
    <p:sldId id="397" r:id="rId22"/>
    <p:sldId id="398" r:id="rId23"/>
    <p:sldId id="418" r:id="rId24"/>
    <p:sldId id="402" r:id="rId25"/>
    <p:sldId id="401" r:id="rId26"/>
    <p:sldId id="428" r:id="rId27"/>
    <p:sldId id="364" r:id="rId28"/>
  </p:sldIdLst>
  <p:sldSz cx="12192000" cy="6858000"/>
  <p:notesSz cx="6735763" cy="9866313"/>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25F"/>
    <a:srgbClr val="FA4CD5"/>
    <a:srgbClr val="5BD4FF"/>
    <a:srgbClr val="00BBFE"/>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0"/>
  </p:normalViewPr>
  <p:slideViewPr>
    <p:cSldViewPr snapToGrid="0">
      <p:cViewPr varScale="1">
        <p:scale>
          <a:sx n="107" d="100"/>
          <a:sy n="107" d="100"/>
        </p:scale>
        <p:origin x="1027" y="30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VTT%20LIBS%20JET%202024/OCT1_VW%20-%20middle%20Excel%20fi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VTT%20LIBS%20JET%202024/Ni%20lines%20JE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VTT%20LIBS%20JET%202024/Ni%20lines%20JET.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VTT%20LIBS%20JET%202024/LBSRP_14WLH%20-%20A-R3%20C1_Excel_fi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T&#246;&#246;laud/JET_W.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T&#246;&#246;laud/JET_W.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T&#246;&#246;laud/JET_W.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Data!$B$1</c:f>
              <c:strCache>
                <c:ptCount val="1"/>
                <c:pt idx="0">
                  <c:v>W</c:v>
                </c:pt>
              </c:strCache>
            </c:strRef>
          </c:tx>
          <c:spPr>
            <a:ln w="19050" cap="rnd">
              <a:solidFill>
                <a:schemeClr val="accent1"/>
              </a:solidFill>
              <a:round/>
            </a:ln>
            <a:effectLst/>
          </c:spPr>
          <c:marker>
            <c:symbol val="none"/>
          </c:marker>
          <c:xVal>
            <c:numRef>
              <c:f>Data!$A$2:$A$306</c:f>
              <c:numCache>
                <c:formatCode>General</c:formatCode>
                <c:ptCount val="30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Data!$B$2:$B$306</c:f>
              <c:numCache>
                <c:formatCode>General</c:formatCode>
                <c:ptCount val="305"/>
                <c:pt idx="0">
                  <c:v>1.1389651085002874</c:v>
                </c:pt>
                <c:pt idx="1">
                  <c:v>4.4656305580465891E-2</c:v>
                </c:pt>
                <c:pt idx="2">
                  <c:v>0.12185439841355547</c:v>
                </c:pt>
                <c:pt idx="3">
                  <c:v>-6.0804818645724054E-3</c:v>
                </c:pt>
                <c:pt idx="4">
                  <c:v>1.6098876078442882E-2</c:v>
                </c:pt>
                <c:pt idx="5">
                  <c:v>3.0721648932106112E-2</c:v>
                </c:pt>
                <c:pt idx="6">
                  <c:v>2.7882696969978336E-2</c:v>
                </c:pt>
                <c:pt idx="7">
                  <c:v>-3.1211476447692475E-2</c:v>
                </c:pt>
                <c:pt idx="8">
                  <c:v>2.1530573001789483E-2</c:v>
                </c:pt>
                <c:pt idx="9">
                  <c:v>-1.4251848075423625E-2</c:v>
                </c:pt>
                <c:pt idx="10">
                  <c:v>3.895052793716635E-2</c:v>
                </c:pt>
                <c:pt idx="11">
                  <c:v>1.1216901637793774E-2</c:v>
                </c:pt>
                <c:pt idx="12">
                  <c:v>-3.5436218873155699E-2</c:v>
                </c:pt>
                <c:pt idx="13">
                  <c:v>-3.4622872390389546E-2</c:v>
                </c:pt>
                <c:pt idx="14">
                  <c:v>-3.5976002053626513E-2</c:v>
                </c:pt>
                <c:pt idx="15">
                  <c:v>-2.718492021255569E-2</c:v>
                </c:pt>
                <c:pt idx="16">
                  <c:v>2.2387976553398269E-2</c:v>
                </c:pt>
                <c:pt idx="17">
                  <c:v>-9.6968108741684864E-2</c:v>
                </c:pt>
                <c:pt idx="18">
                  <c:v>4.9804599801488589E-2</c:v>
                </c:pt>
                <c:pt idx="19">
                  <c:v>-2.0959111681139217E-2</c:v>
                </c:pt>
                <c:pt idx="20">
                  <c:v>-6.0272167329063889E-2</c:v>
                </c:pt>
                <c:pt idx="21">
                  <c:v>4.3991911286400717E-2</c:v>
                </c:pt>
                <c:pt idx="22">
                  <c:v>4.591005757169761E-2</c:v>
                </c:pt>
                <c:pt idx="23">
                  <c:v>4.5326545713081742E-2</c:v>
                </c:pt>
                <c:pt idx="24">
                  <c:v>5.3766074119494193E-3</c:v>
                </c:pt>
                <c:pt idx="25">
                  <c:v>0.19361754784433566</c:v>
                </c:pt>
                <c:pt idx="26">
                  <c:v>-7.2785914244266697E-2</c:v>
                </c:pt>
                <c:pt idx="27">
                  <c:v>9.6311470679235015E-3</c:v>
                </c:pt>
                <c:pt idx="28">
                  <c:v>-5.5897665094210042E-2</c:v>
                </c:pt>
                <c:pt idx="29">
                  <c:v>-9.2860331320190059E-3</c:v>
                </c:pt>
                <c:pt idx="30">
                  <c:v>-1.1463949654429791E-2</c:v>
                </c:pt>
                <c:pt idx="31">
                  <c:v>2.9493491940362108E-2</c:v>
                </c:pt>
                <c:pt idx="32">
                  <c:v>1.7235476659853935E-2</c:v>
                </c:pt>
                <c:pt idx="33">
                  <c:v>4.3303102169379812E-2</c:v>
                </c:pt>
                <c:pt idx="34">
                  <c:v>-6.6420609016369633E-2</c:v>
                </c:pt>
                <c:pt idx="35">
                  <c:v>-1.306464806456754E-2</c:v>
                </c:pt>
                <c:pt idx="36">
                  <c:v>-7.6443437452554941E-2</c:v>
                </c:pt>
                <c:pt idx="37">
                  <c:v>-3.2131856624121248E-2</c:v>
                </c:pt>
                <c:pt idx="38">
                  <c:v>-1.9668292819621614E-2</c:v>
                </c:pt>
                <c:pt idx="39">
                  <c:v>-5.506085725207728E-2</c:v>
                </c:pt>
                <c:pt idx="40">
                  <c:v>5.7490789780729927E-3</c:v>
                </c:pt>
                <c:pt idx="41">
                  <c:v>-0.16599521373797466</c:v>
                </c:pt>
                <c:pt idx="42">
                  <c:v>-3.7948519916745214E-2</c:v>
                </c:pt>
                <c:pt idx="43">
                  <c:v>-8.7714207950980561E-2</c:v>
                </c:pt>
                <c:pt idx="44">
                  <c:v>2.1883639861389491E-2</c:v>
                </c:pt>
                <c:pt idx="45">
                  <c:v>9.7976496137456275E-3</c:v>
                </c:pt>
                <c:pt idx="46">
                  <c:v>-8.5564431339317827E-3</c:v>
                </c:pt>
                <c:pt idx="47">
                  <c:v>-7.8363857619478131E-2</c:v>
                </c:pt>
                <c:pt idx="48">
                  <c:v>-2.3393982794496716E-2</c:v>
                </c:pt>
                <c:pt idx="49">
                  <c:v>-5.0570440249548071E-2</c:v>
                </c:pt>
                <c:pt idx="50">
                  <c:v>-3.834091210954494E-2</c:v>
                </c:pt>
                <c:pt idx="51">
                  <c:v>-5.2493976040577865E-2</c:v>
                </c:pt>
                <c:pt idx="52">
                  <c:v>3.6186808120343465E-2</c:v>
                </c:pt>
                <c:pt idx="53">
                  <c:v>1.5647336406664384E-2</c:v>
                </c:pt>
                <c:pt idx="54">
                  <c:v>-7.5409684001119262E-2</c:v>
                </c:pt>
                <c:pt idx="55">
                  <c:v>-1.8719737417061944E-2</c:v>
                </c:pt>
                <c:pt idx="56">
                  <c:v>4.9273277541209096E-2</c:v>
                </c:pt>
                <c:pt idx="57">
                  <c:v>2.3819829006576785E-2</c:v>
                </c:pt>
                <c:pt idx="58">
                  <c:v>5.6143969822790976E-2</c:v>
                </c:pt>
                <c:pt idx="59">
                  <c:v>-5.0366982052033667E-2</c:v>
                </c:pt>
                <c:pt idx="60">
                  <c:v>8.1075628770079858E-2</c:v>
                </c:pt>
                <c:pt idx="61">
                  <c:v>9.4501746099032738E-2</c:v>
                </c:pt>
                <c:pt idx="62">
                  <c:v>4.6333407323981564E-2</c:v>
                </c:pt>
                <c:pt idx="63">
                  <c:v>2.3255344978452545E-2</c:v>
                </c:pt>
                <c:pt idx="64">
                  <c:v>-3.1418483366489662E-2</c:v>
                </c:pt>
                <c:pt idx="65">
                  <c:v>-4.5841561775204286E-2</c:v>
                </c:pt>
                <c:pt idx="66">
                  <c:v>-3.3057661145409867E-2</c:v>
                </c:pt>
                <c:pt idx="67">
                  <c:v>2.3981249402167112E-2</c:v>
                </c:pt>
                <c:pt idx="68">
                  <c:v>4.0529784851651506E-2</c:v>
                </c:pt>
                <c:pt idx="69">
                  <c:v>-7.5541428803499299E-3</c:v>
                </c:pt>
                <c:pt idx="70">
                  <c:v>-1.7316601152547448E-2</c:v>
                </c:pt>
                <c:pt idx="71">
                  <c:v>4.8216950932305352E-2</c:v>
                </c:pt>
                <c:pt idx="72">
                  <c:v>4.91324691563172E-2</c:v>
                </c:pt>
                <c:pt idx="73">
                  <c:v>3.673056489904216E-2</c:v>
                </c:pt>
                <c:pt idx="74">
                  <c:v>3.9172603769328178E-2</c:v>
                </c:pt>
                <c:pt idx="75">
                  <c:v>9.696137991159804E-3</c:v>
                </c:pt>
                <c:pt idx="76">
                  <c:v>-1.8603267645535916E-2</c:v>
                </c:pt>
                <c:pt idx="77">
                  <c:v>1.8783462554182707E-2</c:v>
                </c:pt>
                <c:pt idx="78">
                  <c:v>-2.0869044254200721E-3</c:v>
                </c:pt>
                <c:pt idx="79">
                  <c:v>-2.4366012029187895E-2</c:v>
                </c:pt>
                <c:pt idx="80">
                  <c:v>-6.9702469025642796E-2</c:v>
                </c:pt>
                <c:pt idx="81">
                  <c:v>3.6971794338323248E-3</c:v>
                </c:pt>
                <c:pt idx="82">
                  <c:v>1.677637394270971E-2</c:v>
                </c:pt>
                <c:pt idx="83">
                  <c:v>2.6092185071739597E-2</c:v>
                </c:pt>
                <c:pt idx="84">
                  <c:v>0.11534068405040751</c:v>
                </c:pt>
                <c:pt idx="85">
                  <c:v>4.3200383575612206E-2</c:v>
                </c:pt>
                <c:pt idx="86">
                  <c:v>-9.6514077244425872E-2</c:v>
                </c:pt>
                <c:pt idx="87">
                  <c:v>-3.8526661188412248E-2</c:v>
                </c:pt>
                <c:pt idx="88">
                  <c:v>7.2259573835724653E-3</c:v>
                </c:pt>
                <c:pt idx="89">
                  <c:v>-3.3122326018958134E-2</c:v>
                </c:pt>
                <c:pt idx="90">
                  <c:v>4.7879458679817376E-2</c:v>
                </c:pt>
                <c:pt idx="91">
                  <c:v>-1.0866232069596199E-2</c:v>
                </c:pt>
                <c:pt idx="92">
                  <c:v>2.6272688152807332E-2</c:v>
                </c:pt>
                <c:pt idx="93">
                  <c:v>1.8083450642640757E-2</c:v>
                </c:pt>
                <c:pt idx="94">
                  <c:v>5.6352939926637757E-2</c:v>
                </c:pt>
                <c:pt idx="95">
                  <c:v>1.955571423904727E-2</c:v>
                </c:pt>
                <c:pt idx="96">
                  <c:v>-4.3198428807511791E-2</c:v>
                </c:pt>
                <c:pt idx="97">
                  <c:v>6.165798290674853E-2</c:v>
                </c:pt>
                <c:pt idx="98">
                  <c:v>-3.3513726507371167E-2</c:v>
                </c:pt>
                <c:pt idx="99">
                  <c:v>9.7180887567123328E-2</c:v>
                </c:pt>
                <c:pt idx="100">
                  <c:v>6.0415016633462038E-3</c:v>
                </c:pt>
                <c:pt idx="101">
                  <c:v>0.23266187477587152</c:v>
                </c:pt>
                <c:pt idx="102">
                  <c:v>3.3361145980581826E-2</c:v>
                </c:pt>
                <c:pt idx="103">
                  <c:v>3.4310459062418088E-3</c:v>
                </c:pt>
                <c:pt idx="104">
                  <c:v>6.7042032850931355E-2</c:v>
                </c:pt>
                <c:pt idx="105">
                  <c:v>-4.1573510116832371E-2</c:v>
                </c:pt>
                <c:pt idx="106">
                  <c:v>-3.4246820413619442E-2</c:v>
                </c:pt>
                <c:pt idx="107">
                  <c:v>4.5697695041813839E-4</c:v>
                </c:pt>
                <c:pt idx="108">
                  <c:v>5.9841302298678289E-2</c:v>
                </c:pt>
                <c:pt idx="109">
                  <c:v>-9.3491793347012506E-2</c:v>
                </c:pt>
                <c:pt idx="110">
                  <c:v>1.3288550313340485E-2</c:v>
                </c:pt>
                <c:pt idx="111">
                  <c:v>-4.0447998519244001E-2</c:v>
                </c:pt>
                <c:pt idx="112">
                  <c:v>2.3895109802985247E-3</c:v>
                </c:pt>
                <c:pt idx="113">
                  <c:v>-8.0608245010773787E-3</c:v>
                </c:pt>
                <c:pt idx="114">
                  <c:v>-0.15852782947920302</c:v>
                </c:pt>
                <c:pt idx="115">
                  <c:v>-3.7513892592049847E-2</c:v>
                </c:pt>
                <c:pt idx="116">
                  <c:v>2.5968011342932008E-3</c:v>
                </c:pt>
                <c:pt idx="117">
                  <c:v>-7.0276776802123991E-2</c:v>
                </c:pt>
                <c:pt idx="118">
                  <c:v>7.8106687084975535E-2</c:v>
                </c:pt>
                <c:pt idx="119">
                  <c:v>6.1197919860535167E-2</c:v>
                </c:pt>
                <c:pt idx="120">
                  <c:v>8.2897951108734224E-3</c:v>
                </c:pt>
                <c:pt idx="121">
                  <c:v>-1.0498320419938116E-2</c:v>
                </c:pt>
                <c:pt idx="122">
                  <c:v>5.0001927584094247E-2</c:v>
                </c:pt>
                <c:pt idx="123">
                  <c:v>-3.9556699923254696E-2</c:v>
                </c:pt>
                <c:pt idx="124">
                  <c:v>7.2167243155931232E-2</c:v>
                </c:pt>
                <c:pt idx="125">
                  <c:v>-2.5491829294027015E-2</c:v>
                </c:pt>
                <c:pt idx="126">
                  <c:v>3.332310970420968E-2</c:v>
                </c:pt>
                <c:pt idx="127">
                  <c:v>3.4801881857527903E-2</c:v>
                </c:pt>
                <c:pt idx="128">
                  <c:v>-5.6873842496844712E-2</c:v>
                </c:pt>
                <c:pt idx="129">
                  <c:v>-4.6878033653017022E-2</c:v>
                </c:pt>
                <c:pt idx="130">
                  <c:v>-6.2840123167504355E-2</c:v>
                </c:pt>
                <c:pt idx="131">
                  <c:v>-1.6034036161788563E-2</c:v>
                </c:pt>
                <c:pt idx="132">
                  <c:v>-9.1189040746802715E-4</c:v>
                </c:pt>
                <c:pt idx="133">
                  <c:v>3.7106394050182012E-2</c:v>
                </c:pt>
                <c:pt idx="134">
                  <c:v>2.0876209101621801E-2</c:v>
                </c:pt>
                <c:pt idx="135">
                  <c:v>-3.2902210984012303E-2</c:v>
                </c:pt>
                <c:pt idx="136">
                  <c:v>5.3762175886554728E-2</c:v>
                </c:pt>
                <c:pt idx="137">
                  <c:v>3.4378430974947263E-2</c:v>
                </c:pt>
                <c:pt idx="138">
                  <c:v>-4.4515607908726688E-3</c:v>
                </c:pt>
                <c:pt idx="139">
                  <c:v>-5.5031014806970646E-2</c:v>
                </c:pt>
                <c:pt idx="140">
                  <c:v>-1.2231728512072441E-2</c:v>
                </c:pt>
                <c:pt idx="141">
                  <c:v>-2.7010837432139868E-2</c:v>
                </c:pt>
                <c:pt idx="142">
                  <c:v>-4.9388025119671344E-2</c:v>
                </c:pt>
                <c:pt idx="143">
                  <c:v>3.8105251679524848E-3</c:v>
                </c:pt>
                <c:pt idx="144">
                  <c:v>-2.6637899798519618E-2</c:v>
                </c:pt>
                <c:pt idx="145">
                  <c:v>-5.9391000194776583E-2</c:v>
                </c:pt>
                <c:pt idx="146">
                  <c:v>8.8493381268326288E-2</c:v>
                </c:pt>
                <c:pt idx="147">
                  <c:v>-7.1700175497684759E-2</c:v>
                </c:pt>
                <c:pt idx="148">
                  <c:v>-3.255101199766678E-2</c:v>
                </c:pt>
                <c:pt idx="149">
                  <c:v>-2.5687000715811668E-2</c:v>
                </c:pt>
                <c:pt idx="150">
                  <c:v>1.50129370059198E-2</c:v>
                </c:pt>
                <c:pt idx="151">
                  <c:v>-4.3406865457626821E-2</c:v>
                </c:pt>
                <c:pt idx="152">
                  <c:v>2.377341420873418E-3</c:v>
                </c:pt>
                <c:pt idx="153">
                  <c:v>1.1309605066594744E-2</c:v>
                </c:pt>
                <c:pt idx="154">
                  <c:v>-4.7271452358955496E-2</c:v>
                </c:pt>
                <c:pt idx="155">
                  <c:v>5.1019131504406082E-2</c:v>
                </c:pt>
                <c:pt idx="156">
                  <c:v>3.7748630478573388E-2</c:v>
                </c:pt>
                <c:pt idx="157">
                  <c:v>6.6391094358326283E-2</c:v>
                </c:pt>
                <c:pt idx="158">
                  <c:v>7.731629097057742E-2</c:v>
                </c:pt>
                <c:pt idx="159">
                  <c:v>-5.9396615041902481E-2</c:v>
                </c:pt>
                <c:pt idx="160">
                  <c:v>2.5852163462263385E-4</c:v>
                </c:pt>
                <c:pt idx="161">
                  <c:v>-1.0090990245084365E-2</c:v>
                </c:pt>
                <c:pt idx="162">
                  <c:v>-4.8729876221208945E-2</c:v>
                </c:pt>
                <c:pt idx="163">
                  <c:v>-7.0102841112692577E-2</c:v>
                </c:pt>
                <c:pt idx="164">
                  <c:v>-0.12045394172051022</c:v>
                </c:pt>
                <c:pt idx="165">
                  <c:v>2.5853164519059828E-2</c:v>
                </c:pt>
                <c:pt idx="166">
                  <c:v>-7.4728210214612734E-2</c:v>
                </c:pt>
                <c:pt idx="167">
                  <c:v>-1.0692996837986558E-2</c:v>
                </c:pt>
                <c:pt idx="168">
                  <c:v>6.7966909413858814E-2</c:v>
                </c:pt>
                <c:pt idx="169">
                  <c:v>-5.2389145527019829E-2</c:v>
                </c:pt>
                <c:pt idx="170">
                  <c:v>-3.7555895854233731E-2</c:v>
                </c:pt>
                <c:pt idx="171">
                  <c:v>-0.11710362015879326</c:v>
                </c:pt>
                <c:pt idx="172">
                  <c:v>5.2458121183536488E-2</c:v>
                </c:pt>
                <c:pt idx="173">
                  <c:v>3.4791015177450563E-2</c:v>
                </c:pt>
                <c:pt idx="174">
                  <c:v>4.6154586031162334E-2</c:v>
                </c:pt>
                <c:pt idx="175">
                  <c:v>-2.9816710587261441E-2</c:v>
                </c:pt>
                <c:pt idx="176">
                  <c:v>6.9687651610604265E-2</c:v>
                </c:pt>
                <c:pt idx="177">
                  <c:v>-2.4750262097121223E-2</c:v>
                </c:pt>
                <c:pt idx="178">
                  <c:v>3.674188816314846E-2</c:v>
                </c:pt>
                <c:pt idx="179">
                  <c:v>-8.891872546924166E-3</c:v>
                </c:pt>
                <c:pt idx="180">
                  <c:v>7.4046861447857044E-4</c:v>
                </c:pt>
                <c:pt idx="181">
                  <c:v>-4.4199373028358233E-2</c:v>
                </c:pt>
                <c:pt idx="182">
                  <c:v>3.3138306971071993E-2</c:v>
                </c:pt>
                <c:pt idx="183">
                  <c:v>5.7347257440668882E-2</c:v>
                </c:pt>
                <c:pt idx="184">
                  <c:v>6.7960160593751345E-2</c:v>
                </c:pt>
                <c:pt idx="185">
                  <c:v>4.448441207061811E-2</c:v>
                </c:pt>
                <c:pt idx="186">
                  <c:v>-7.1533369342342062E-3</c:v>
                </c:pt>
                <c:pt idx="187">
                  <c:v>-6.592859035638202E-3</c:v>
                </c:pt>
                <c:pt idx="188">
                  <c:v>1.2104156695080425E-2</c:v>
                </c:pt>
                <c:pt idx="189">
                  <c:v>6.8360256042079579E-3</c:v>
                </c:pt>
                <c:pt idx="190">
                  <c:v>7.7199953788531103E-2</c:v>
                </c:pt>
                <c:pt idx="191">
                  <c:v>3.6813029929173784E-2</c:v>
                </c:pt>
                <c:pt idx="192">
                  <c:v>2.6890757880903719E-2</c:v>
                </c:pt>
                <c:pt idx="193">
                  <c:v>5.4229604322878565E-2</c:v>
                </c:pt>
                <c:pt idx="194">
                  <c:v>7.0901915632549301E-2</c:v>
                </c:pt>
                <c:pt idx="195">
                  <c:v>3.0978223523997544E-3</c:v>
                </c:pt>
                <c:pt idx="196">
                  <c:v>-4.2396021381281887E-2</c:v>
                </c:pt>
                <c:pt idx="197">
                  <c:v>-1.5407133716290013E-2</c:v>
                </c:pt>
                <c:pt idx="198">
                  <c:v>-2.9563132420486464E-2</c:v>
                </c:pt>
                <c:pt idx="199">
                  <c:v>5.009781951616888E-2</c:v>
                </c:pt>
                <c:pt idx="200">
                  <c:v>-4.0668731926632319E-2</c:v>
                </c:pt>
                <c:pt idx="201">
                  <c:v>5.5611472975315927E-2</c:v>
                </c:pt>
                <c:pt idx="202">
                  <c:v>6.3826039835918877E-2</c:v>
                </c:pt>
                <c:pt idx="203">
                  <c:v>-2.9004023786634199E-2</c:v>
                </c:pt>
                <c:pt idx="204">
                  <c:v>4.5239734996748639E-2</c:v>
                </c:pt>
                <c:pt idx="205">
                  <c:v>4.4091523238894828E-2</c:v>
                </c:pt>
                <c:pt idx="206">
                  <c:v>4.7098842401587737E-2</c:v>
                </c:pt>
                <c:pt idx="207">
                  <c:v>1.7092290395293332E-2</c:v>
                </c:pt>
                <c:pt idx="208">
                  <c:v>-7.3721390756927435E-2</c:v>
                </c:pt>
                <c:pt idx="209">
                  <c:v>4.8861218011002863E-2</c:v>
                </c:pt>
                <c:pt idx="210">
                  <c:v>2.3547577526875453E-2</c:v>
                </c:pt>
                <c:pt idx="211">
                  <c:v>2.0135067362889433E-2</c:v>
                </c:pt>
                <c:pt idx="212">
                  <c:v>-3.8236077545404534E-2</c:v>
                </c:pt>
                <c:pt idx="213">
                  <c:v>-1.7742948731563108E-3</c:v>
                </c:pt>
                <c:pt idx="214">
                  <c:v>3.965830853608527E-2</c:v>
                </c:pt>
                <c:pt idx="215">
                  <c:v>3.1252219570847312E-2</c:v>
                </c:pt>
                <c:pt idx="216">
                  <c:v>-1.0625496670912274E-2</c:v>
                </c:pt>
                <c:pt idx="217">
                  <c:v>1.8467305396213556E-3</c:v>
                </c:pt>
                <c:pt idx="218">
                  <c:v>-2.2230768549119827E-2</c:v>
                </c:pt>
                <c:pt idx="219">
                  <c:v>-4.2595395499982563E-2</c:v>
                </c:pt>
                <c:pt idx="220">
                  <c:v>2.5197690989519621E-2</c:v>
                </c:pt>
                <c:pt idx="221">
                  <c:v>-4.3597835839383287E-2</c:v>
                </c:pt>
                <c:pt idx="222">
                  <c:v>7.4727155781102117E-2</c:v>
                </c:pt>
                <c:pt idx="223">
                  <c:v>1.5592972741597775E-2</c:v>
                </c:pt>
                <c:pt idx="224">
                  <c:v>5.1937806834423658E-2</c:v>
                </c:pt>
                <c:pt idx="225">
                  <c:v>-3.9165902914617898E-2</c:v>
                </c:pt>
                <c:pt idx="226">
                  <c:v>3.9670347310741781E-2</c:v>
                </c:pt>
                <c:pt idx="227">
                  <c:v>5.9261262904827625E-2</c:v>
                </c:pt>
                <c:pt idx="228">
                  <c:v>0.15283231298555566</c:v>
                </c:pt>
                <c:pt idx="229">
                  <c:v>8.4427929918973708E-3</c:v>
                </c:pt>
                <c:pt idx="230">
                  <c:v>3.7456380438298097E-2</c:v>
                </c:pt>
                <c:pt idx="231">
                  <c:v>4.0577973940467874E-2</c:v>
                </c:pt>
                <c:pt idx="232">
                  <c:v>-1.9826738693314513E-2</c:v>
                </c:pt>
                <c:pt idx="233">
                  <c:v>-1.6020491021902599E-2</c:v>
                </c:pt>
                <c:pt idx="234">
                  <c:v>-7.3437738786370499E-2</c:v>
                </c:pt>
                <c:pt idx="235">
                  <c:v>-6.5198422672025228E-3</c:v>
                </c:pt>
                <c:pt idx="236">
                  <c:v>-7.684692936943802E-3</c:v>
                </c:pt>
                <c:pt idx="237">
                  <c:v>-5.8009276662238773E-3</c:v>
                </c:pt>
                <c:pt idx="238">
                  <c:v>-1.6491176890956638E-2</c:v>
                </c:pt>
                <c:pt idx="239">
                  <c:v>-1.3142474684519064E-2</c:v>
                </c:pt>
                <c:pt idx="240">
                  <c:v>4.1394463238042384E-3</c:v>
                </c:pt>
                <c:pt idx="241">
                  <c:v>-3.7223103079361074E-2</c:v>
                </c:pt>
                <c:pt idx="242">
                  <c:v>-2.8613020774035394E-2</c:v>
                </c:pt>
                <c:pt idx="243">
                  <c:v>9.581529684558136E-3</c:v>
                </c:pt>
                <c:pt idx="244">
                  <c:v>-1.2725727142584842E-2</c:v>
                </c:pt>
                <c:pt idx="245">
                  <c:v>-5.9511479373011364E-3</c:v>
                </c:pt>
                <c:pt idx="246">
                  <c:v>2.2699463488355904E-2</c:v>
                </c:pt>
                <c:pt idx="247">
                  <c:v>-4.4433002309981449E-2</c:v>
                </c:pt>
                <c:pt idx="248">
                  <c:v>2.9558690527742966E-2</c:v>
                </c:pt>
                <c:pt idx="249">
                  <c:v>-4.5200552427010633E-2</c:v>
                </c:pt>
                <c:pt idx="250">
                  <c:v>-4.8984961059467202E-2</c:v>
                </c:pt>
                <c:pt idx="251">
                  <c:v>4.0324783111331738E-2</c:v>
                </c:pt>
                <c:pt idx="252">
                  <c:v>-1.2011125848159953E-2</c:v>
                </c:pt>
                <c:pt idx="253">
                  <c:v>5.6044243520151298E-2</c:v>
                </c:pt>
                <c:pt idx="254">
                  <c:v>-1.5883222899164415E-2</c:v>
                </c:pt>
                <c:pt idx="255">
                  <c:v>-5.7143847612265194E-2</c:v>
                </c:pt>
                <c:pt idx="256">
                  <c:v>8.7834050414558731E-2</c:v>
                </c:pt>
                <c:pt idx="257">
                  <c:v>-4.7205701296730074E-2</c:v>
                </c:pt>
                <c:pt idx="258">
                  <c:v>3.5589924036337088E-2</c:v>
                </c:pt>
                <c:pt idx="259">
                  <c:v>4.2426961254741428E-2</c:v>
                </c:pt>
                <c:pt idx="260">
                  <c:v>5.2198031368492909E-2</c:v>
                </c:pt>
                <c:pt idx="261">
                  <c:v>-1.9764420766690702E-2</c:v>
                </c:pt>
                <c:pt idx="262">
                  <c:v>6.2066636127620003E-3</c:v>
                </c:pt>
                <c:pt idx="263">
                  <c:v>1.7386814167279826E-2</c:v>
                </c:pt>
                <c:pt idx="264">
                  <c:v>1.5247586305444916E-2</c:v>
                </c:pt>
                <c:pt idx="265">
                  <c:v>-1.7861044225715546E-2</c:v>
                </c:pt>
                <c:pt idx="266">
                  <c:v>-2.8475884693447202E-2</c:v>
                </c:pt>
                <c:pt idx="267">
                  <c:v>4.1001032035967042E-2</c:v>
                </c:pt>
                <c:pt idx="268">
                  <c:v>-1.5958040150493742E-2</c:v>
                </c:pt>
                <c:pt idx="269">
                  <c:v>0.1827453969289804</c:v>
                </c:pt>
                <c:pt idx="270">
                  <c:v>-4.0306382627875385E-2</c:v>
                </c:pt>
                <c:pt idx="271">
                  <c:v>4.68104228880898E-2</c:v>
                </c:pt>
                <c:pt idx="272">
                  <c:v>-3.0186091838419919E-2</c:v>
                </c:pt>
                <c:pt idx="273">
                  <c:v>3.7879564083317059E-2</c:v>
                </c:pt>
                <c:pt idx="274">
                  <c:v>7.4358484910475073E-2</c:v>
                </c:pt>
                <c:pt idx="275">
                  <c:v>-1.4670920146055018E-3</c:v>
                </c:pt>
                <c:pt idx="276">
                  <c:v>-0.13468191838887897</c:v>
                </c:pt>
                <c:pt idx="277">
                  <c:v>6.9973945343425967E-3</c:v>
                </c:pt>
                <c:pt idx="278">
                  <c:v>2.1668120602882429E-3</c:v>
                </c:pt>
                <c:pt idx="279">
                  <c:v>4.7059637063483789E-2</c:v>
                </c:pt>
                <c:pt idx="280">
                  <c:v>1.9630044959501332E-2</c:v>
                </c:pt>
                <c:pt idx="281">
                  <c:v>1.328939876239912E-2</c:v>
                </c:pt>
                <c:pt idx="282">
                  <c:v>-2.0510171540352361E-2</c:v>
                </c:pt>
                <c:pt idx="283">
                  <c:v>1.9324916483148546E-2</c:v>
                </c:pt>
                <c:pt idx="284">
                  <c:v>0.23380861094337863</c:v>
                </c:pt>
                <c:pt idx="285">
                  <c:v>-3.6386232880290068E-2</c:v>
                </c:pt>
                <c:pt idx="286">
                  <c:v>3.2269945069445048E-2</c:v>
                </c:pt>
                <c:pt idx="287">
                  <c:v>4.9964967554639306E-2</c:v>
                </c:pt>
                <c:pt idx="288">
                  <c:v>-5.0766640526367687E-2</c:v>
                </c:pt>
                <c:pt idx="289">
                  <c:v>9.5079739548223338E-2</c:v>
                </c:pt>
                <c:pt idx="290">
                  <c:v>-9.5256910404228098E-4</c:v>
                </c:pt>
                <c:pt idx="291">
                  <c:v>-6.7641913303976994E-2</c:v>
                </c:pt>
                <c:pt idx="292">
                  <c:v>-6.6656723999856159E-3</c:v>
                </c:pt>
                <c:pt idx="293">
                  <c:v>-1.9749924229658191E-3</c:v>
                </c:pt>
                <c:pt idx="294">
                  <c:v>7.5447257144204846E-2</c:v>
                </c:pt>
                <c:pt idx="295">
                  <c:v>5.1242057555737353E-2</c:v>
                </c:pt>
                <c:pt idx="296">
                  <c:v>1.2813945806027169E-2</c:v>
                </c:pt>
                <c:pt idx="297">
                  <c:v>2.6591570790125345E-2</c:v>
                </c:pt>
                <c:pt idx="298">
                  <c:v>3.8726593680040403E-2</c:v>
                </c:pt>
                <c:pt idx="299">
                  <c:v>7.4178486511286515E-2</c:v>
                </c:pt>
              </c:numCache>
            </c:numRef>
          </c:yVal>
          <c:smooth val="0"/>
          <c:extLst>
            <c:ext xmlns:c16="http://schemas.microsoft.com/office/drawing/2014/chart" uri="{C3380CC4-5D6E-409C-BE32-E72D297353CC}">
              <c16:uniqueId val="{00000000-A7BD-4B6F-ADA1-3598FB5F1B50}"/>
            </c:ext>
          </c:extLst>
        </c:ser>
        <c:ser>
          <c:idx val="1"/>
          <c:order val="1"/>
          <c:tx>
            <c:strRef>
              <c:f>Data!$C$1</c:f>
              <c:strCache>
                <c:ptCount val="1"/>
                <c:pt idx="0">
                  <c:v>Ni</c:v>
                </c:pt>
              </c:strCache>
            </c:strRef>
          </c:tx>
          <c:spPr>
            <a:ln w="19050" cap="rnd">
              <a:solidFill>
                <a:srgbClr val="92D050"/>
              </a:solidFill>
              <a:round/>
            </a:ln>
            <a:effectLst/>
          </c:spPr>
          <c:marker>
            <c:symbol val="none"/>
          </c:marker>
          <c:xVal>
            <c:numRef>
              <c:f>Data!$A$2:$A$306</c:f>
              <c:numCache>
                <c:formatCode>General</c:formatCode>
                <c:ptCount val="30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Data!$C$2:$C$306</c:f>
              <c:numCache>
                <c:formatCode>General</c:formatCode>
                <c:ptCount val="305"/>
                <c:pt idx="0">
                  <c:v>0.48918733568592654</c:v>
                </c:pt>
                <c:pt idx="1">
                  <c:v>8.4940807008411154E-2</c:v>
                </c:pt>
                <c:pt idx="2">
                  <c:v>0.20749193264649207</c:v>
                </c:pt>
                <c:pt idx="3">
                  <c:v>0.41571726612015203</c:v>
                </c:pt>
                <c:pt idx="4">
                  <c:v>0.43753522197997707</c:v>
                </c:pt>
                <c:pt idx="5">
                  <c:v>0.36406390342685258</c:v>
                </c:pt>
                <c:pt idx="6">
                  <c:v>0.43228303957405212</c:v>
                </c:pt>
                <c:pt idx="7">
                  <c:v>0.37730670770994429</c:v>
                </c:pt>
                <c:pt idx="8">
                  <c:v>0.51038310307089207</c:v>
                </c:pt>
                <c:pt idx="9">
                  <c:v>0.35882560760340476</c:v>
                </c:pt>
                <c:pt idx="10">
                  <c:v>0.5216858328096583</c:v>
                </c:pt>
                <c:pt idx="11">
                  <c:v>0.50472773220790323</c:v>
                </c:pt>
                <c:pt idx="12">
                  <c:v>0.40079831165195162</c:v>
                </c:pt>
                <c:pt idx="13">
                  <c:v>0.59671670442498459</c:v>
                </c:pt>
                <c:pt idx="14">
                  <c:v>0.52021823038847248</c:v>
                </c:pt>
                <c:pt idx="15">
                  <c:v>0.79169541049673742</c:v>
                </c:pt>
                <c:pt idx="16">
                  <c:v>0.5453931121641411</c:v>
                </c:pt>
                <c:pt idx="17">
                  <c:v>0.5293682014850265</c:v>
                </c:pt>
                <c:pt idx="18">
                  <c:v>0.5611492211489012</c:v>
                </c:pt>
                <c:pt idx="19">
                  <c:v>0.4795680749423285</c:v>
                </c:pt>
                <c:pt idx="20">
                  <c:v>0.6178936080710169</c:v>
                </c:pt>
                <c:pt idx="21">
                  <c:v>0.68012790703542558</c:v>
                </c:pt>
                <c:pt idx="22">
                  <c:v>0.71687637075624899</c:v>
                </c:pt>
                <c:pt idx="23">
                  <c:v>0.6269285484370033</c:v>
                </c:pt>
                <c:pt idx="24">
                  <c:v>0.61316248203505452</c:v>
                </c:pt>
                <c:pt idx="25">
                  <c:v>0.74435976000840642</c:v>
                </c:pt>
                <c:pt idx="26">
                  <c:v>0.76443998081329934</c:v>
                </c:pt>
                <c:pt idx="27">
                  <c:v>0.80200246870321179</c:v>
                </c:pt>
                <c:pt idx="28">
                  <c:v>0.6580130333605233</c:v>
                </c:pt>
                <c:pt idx="29">
                  <c:v>1.0463857048654805</c:v>
                </c:pt>
                <c:pt idx="30">
                  <c:v>0.73703301759206763</c:v>
                </c:pt>
                <c:pt idx="31">
                  <c:v>0.76434297151137298</c:v>
                </c:pt>
                <c:pt idx="32">
                  <c:v>0.73730829381024277</c:v>
                </c:pt>
                <c:pt idx="33">
                  <c:v>0.73265832772807904</c:v>
                </c:pt>
                <c:pt idx="34">
                  <c:v>0.89712576859526205</c:v>
                </c:pt>
                <c:pt idx="35">
                  <c:v>0.7188360478225938</c:v>
                </c:pt>
                <c:pt idx="36">
                  <c:v>0.64323956302252772</c:v>
                </c:pt>
                <c:pt idx="37">
                  <c:v>0.89199758783178074</c:v>
                </c:pt>
                <c:pt idx="38">
                  <c:v>0.76847233611303356</c:v>
                </c:pt>
                <c:pt idx="39">
                  <c:v>1.0237216468813419</c:v>
                </c:pt>
                <c:pt idx="40">
                  <c:v>0.97299409384441859</c:v>
                </c:pt>
                <c:pt idx="41">
                  <c:v>0.71140497829834004</c:v>
                </c:pt>
                <c:pt idx="42">
                  <c:v>0.87092251450754044</c:v>
                </c:pt>
                <c:pt idx="43">
                  <c:v>0.8728247699320788</c:v>
                </c:pt>
                <c:pt idx="44">
                  <c:v>0.59299684159409216</c:v>
                </c:pt>
                <c:pt idx="45">
                  <c:v>0.88650482199972169</c:v>
                </c:pt>
                <c:pt idx="46">
                  <c:v>0.84440744818079216</c:v>
                </c:pt>
                <c:pt idx="47">
                  <c:v>1.0072043221961127</c:v>
                </c:pt>
                <c:pt idx="48">
                  <c:v>0.90673784520073153</c:v>
                </c:pt>
                <c:pt idx="49">
                  <c:v>0.95245057720718262</c:v>
                </c:pt>
                <c:pt idx="50">
                  <c:v>1.2141307239222638</c:v>
                </c:pt>
                <c:pt idx="51">
                  <c:v>0.75263956475056948</c:v>
                </c:pt>
                <c:pt idx="52">
                  <c:v>1.7574083808557415</c:v>
                </c:pt>
                <c:pt idx="53">
                  <c:v>0.77891466933497255</c:v>
                </c:pt>
                <c:pt idx="54">
                  <c:v>1.3912176660101465</c:v>
                </c:pt>
                <c:pt idx="55">
                  <c:v>0.87071415939607366</c:v>
                </c:pt>
                <c:pt idx="56">
                  <c:v>1.0326611648821029</c:v>
                </c:pt>
                <c:pt idx="57">
                  <c:v>0.89231271360080888</c:v>
                </c:pt>
                <c:pt idx="58">
                  <c:v>1.5261992265244901</c:v>
                </c:pt>
                <c:pt idx="59">
                  <c:v>0.9356189222188892</c:v>
                </c:pt>
                <c:pt idx="60">
                  <c:v>1.0527177524770035</c:v>
                </c:pt>
                <c:pt idx="61">
                  <c:v>0.82509884008116285</c:v>
                </c:pt>
                <c:pt idx="62">
                  <c:v>1.1619194298619742</c:v>
                </c:pt>
                <c:pt idx="63">
                  <c:v>0.92245940571113572</c:v>
                </c:pt>
                <c:pt idx="64">
                  <c:v>1.0551928714276995</c:v>
                </c:pt>
                <c:pt idx="65">
                  <c:v>0.79888868461991669</c:v>
                </c:pt>
                <c:pt idx="66">
                  <c:v>0.99361005415620607</c:v>
                </c:pt>
                <c:pt idx="67">
                  <c:v>0.83542731486845834</c:v>
                </c:pt>
                <c:pt idx="68">
                  <c:v>1.1305486638464308</c:v>
                </c:pt>
                <c:pt idx="69">
                  <c:v>0.84621249932877463</c:v>
                </c:pt>
                <c:pt idx="70">
                  <c:v>0.85271393423224318</c:v>
                </c:pt>
                <c:pt idx="71">
                  <c:v>0.9920733797685779</c:v>
                </c:pt>
                <c:pt idx="72">
                  <c:v>1.0617141093810361</c:v>
                </c:pt>
                <c:pt idx="73">
                  <c:v>0.87315670649839228</c:v>
                </c:pt>
                <c:pt idx="74">
                  <c:v>1.4294473450640974</c:v>
                </c:pt>
                <c:pt idx="75">
                  <c:v>1.6442636322581901</c:v>
                </c:pt>
                <c:pt idx="76">
                  <c:v>1.4989859213338543</c:v>
                </c:pt>
                <c:pt idx="77">
                  <c:v>1.3506685505288885</c:v>
                </c:pt>
                <c:pt idx="78">
                  <c:v>1.2652340944610665</c:v>
                </c:pt>
                <c:pt idx="79">
                  <c:v>1.2490344995821174</c:v>
                </c:pt>
                <c:pt idx="80">
                  <c:v>1.3607572829961181</c:v>
                </c:pt>
                <c:pt idx="81">
                  <c:v>1.318345509632151</c:v>
                </c:pt>
                <c:pt idx="82">
                  <c:v>1.2910783453378221</c:v>
                </c:pt>
                <c:pt idx="83">
                  <c:v>1.3554930582084161</c:v>
                </c:pt>
                <c:pt idx="84">
                  <c:v>1.4493472605929481</c:v>
                </c:pt>
                <c:pt idx="85">
                  <c:v>1.3840512522441295</c:v>
                </c:pt>
                <c:pt idx="86">
                  <c:v>1.3599059935195208</c:v>
                </c:pt>
                <c:pt idx="87">
                  <c:v>1.499705623199675</c:v>
                </c:pt>
                <c:pt idx="88">
                  <c:v>1.586094049421265</c:v>
                </c:pt>
                <c:pt idx="89">
                  <c:v>1.5062008409192162</c:v>
                </c:pt>
                <c:pt idx="90">
                  <c:v>1.2522379748469812</c:v>
                </c:pt>
                <c:pt idx="91">
                  <c:v>1.4046626858154432</c:v>
                </c:pt>
                <c:pt idx="92">
                  <c:v>1.2779297771580949</c:v>
                </c:pt>
                <c:pt idx="93">
                  <c:v>1.8468138726239318</c:v>
                </c:pt>
                <c:pt idx="94">
                  <c:v>1.4807816592484611</c:v>
                </c:pt>
                <c:pt idx="95">
                  <c:v>1.4137255295107674</c:v>
                </c:pt>
                <c:pt idx="96">
                  <c:v>1.5783533397499068</c:v>
                </c:pt>
                <c:pt idx="97">
                  <c:v>1.5066394717324989</c:v>
                </c:pt>
                <c:pt idx="98">
                  <c:v>1.4210221460961059</c:v>
                </c:pt>
                <c:pt idx="99">
                  <c:v>1.673924350646081</c:v>
                </c:pt>
                <c:pt idx="100">
                  <c:v>1.4996515396692112</c:v>
                </c:pt>
                <c:pt idx="101">
                  <c:v>1.6706242537361535</c:v>
                </c:pt>
                <c:pt idx="102">
                  <c:v>1.565806498521886</c:v>
                </c:pt>
                <c:pt idx="103">
                  <c:v>1.590635208678884</c:v>
                </c:pt>
                <c:pt idx="104">
                  <c:v>1.5001307375149193</c:v>
                </c:pt>
                <c:pt idx="105">
                  <c:v>1.3964772038501478</c:v>
                </c:pt>
                <c:pt idx="106">
                  <c:v>1.5293335783905309</c:v>
                </c:pt>
                <c:pt idx="107">
                  <c:v>1.6084380270422165</c:v>
                </c:pt>
                <c:pt idx="108">
                  <c:v>1.5192996998708488</c:v>
                </c:pt>
                <c:pt idx="109">
                  <c:v>1.5048611011012887</c:v>
                </c:pt>
                <c:pt idx="110">
                  <c:v>1.5145143193202339</c:v>
                </c:pt>
                <c:pt idx="111">
                  <c:v>1.6415269183779018</c:v>
                </c:pt>
                <c:pt idx="112">
                  <c:v>1.8419939804315244</c:v>
                </c:pt>
                <c:pt idx="113">
                  <c:v>1.7660423204118403</c:v>
                </c:pt>
                <c:pt idx="114">
                  <c:v>1.4292400369689604</c:v>
                </c:pt>
                <c:pt idx="115">
                  <c:v>1.5552160738832643</c:v>
                </c:pt>
                <c:pt idx="116">
                  <c:v>1.7483951174906864</c:v>
                </c:pt>
                <c:pt idx="117">
                  <c:v>1.6560108977737902</c:v>
                </c:pt>
                <c:pt idx="118">
                  <c:v>1.6217159814235422</c:v>
                </c:pt>
                <c:pt idx="119">
                  <c:v>1.7696998055440418</c:v>
                </c:pt>
                <c:pt idx="120">
                  <c:v>1.5716849475407664</c:v>
                </c:pt>
                <c:pt idx="121">
                  <c:v>1.6266503973349511</c:v>
                </c:pt>
                <c:pt idx="122">
                  <c:v>1.5551327421957077</c:v>
                </c:pt>
                <c:pt idx="123">
                  <c:v>1.5599739309523559</c:v>
                </c:pt>
                <c:pt idx="124">
                  <c:v>1.9101047791233448</c:v>
                </c:pt>
                <c:pt idx="125">
                  <c:v>1.4432963727439185</c:v>
                </c:pt>
                <c:pt idx="126">
                  <c:v>1.6132523421433149</c:v>
                </c:pt>
                <c:pt idx="127">
                  <c:v>1.7097924471210095</c:v>
                </c:pt>
                <c:pt idx="128">
                  <c:v>1.5903322600621266</c:v>
                </c:pt>
                <c:pt idx="129">
                  <c:v>1.7634597653078536</c:v>
                </c:pt>
                <c:pt idx="130">
                  <c:v>1.7095523226343865</c:v>
                </c:pt>
                <c:pt idx="131">
                  <c:v>1.774198545924986</c:v>
                </c:pt>
                <c:pt idx="132">
                  <c:v>1.7527892441477042</c:v>
                </c:pt>
                <c:pt idx="133">
                  <c:v>1.587309906498928</c:v>
                </c:pt>
                <c:pt idx="134">
                  <c:v>0.90795976138423773</c:v>
                </c:pt>
                <c:pt idx="135">
                  <c:v>1.7698223207738928</c:v>
                </c:pt>
                <c:pt idx="136">
                  <c:v>1.5169705193249938</c:v>
                </c:pt>
                <c:pt idx="137">
                  <c:v>1.4113006862764248</c:v>
                </c:pt>
                <c:pt idx="138">
                  <c:v>1.5753107265175301</c:v>
                </c:pt>
                <c:pt idx="139">
                  <c:v>1.6862516048569069</c:v>
                </c:pt>
                <c:pt idx="140">
                  <c:v>1.5076041455053619</c:v>
                </c:pt>
                <c:pt idx="141">
                  <c:v>1.8052679893596522</c:v>
                </c:pt>
                <c:pt idx="142">
                  <c:v>1.2879305122614426</c:v>
                </c:pt>
                <c:pt idx="143">
                  <c:v>1.3127807131559297</c:v>
                </c:pt>
                <c:pt idx="144">
                  <c:v>1.5625362977377504</c:v>
                </c:pt>
                <c:pt idx="145">
                  <c:v>1.1329246750414201</c:v>
                </c:pt>
                <c:pt idx="146">
                  <c:v>1.5642235828766284</c:v>
                </c:pt>
                <c:pt idx="147">
                  <c:v>1.8213406324338621</c:v>
                </c:pt>
                <c:pt idx="148">
                  <c:v>1.462982238023566</c:v>
                </c:pt>
                <c:pt idx="149">
                  <c:v>1.6979486652468416</c:v>
                </c:pt>
                <c:pt idx="150">
                  <c:v>1.2124086471223106</c:v>
                </c:pt>
                <c:pt idx="151">
                  <c:v>1.6200597123220959</c:v>
                </c:pt>
                <c:pt idx="152">
                  <c:v>1.3950478944737079</c:v>
                </c:pt>
                <c:pt idx="153">
                  <c:v>1.2401304856717086</c:v>
                </c:pt>
                <c:pt idx="154">
                  <c:v>1.345280909572067</c:v>
                </c:pt>
                <c:pt idx="155">
                  <c:v>1.0092400239871686</c:v>
                </c:pt>
                <c:pt idx="156">
                  <c:v>1.2496697367735861</c:v>
                </c:pt>
                <c:pt idx="157">
                  <c:v>1.6252397184157215</c:v>
                </c:pt>
                <c:pt idx="158">
                  <c:v>1.2795436648706739</c:v>
                </c:pt>
                <c:pt idx="159">
                  <c:v>1.6033463236308421</c:v>
                </c:pt>
                <c:pt idx="160">
                  <c:v>1.7832624491301226</c:v>
                </c:pt>
                <c:pt idx="161">
                  <c:v>1.7651605156131041</c:v>
                </c:pt>
                <c:pt idx="162">
                  <c:v>1.3884099187293322</c:v>
                </c:pt>
                <c:pt idx="163">
                  <c:v>1.3946953965119451</c:v>
                </c:pt>
                <c:pt idx="164">
                  <c:v>1.6896779571963088</c:v>
                </c:pt>
                <c:pt idx="165">
                  <c:v>1.8152266821200764</c:v>
                </c:pt>
                <c:pt idx="166">
                  <c:v>1.4698433775352893</c:v>
                </c:pt>
                <c:pt idx="167">
                  <c:v>1.4920339280419168</c:v>
                </c:pt>
                <c:pt idx="168">
                  <c:v>1.5375081091809131</c:v>
                </c:pt>
                <c:pt idx="169">
                  <c:v>1.6213205005826086</c:v>
                </c:pt>
                <c:pt idx="170">
                  <c:v>1.8987150465800398</c:v>
                </c:pt>
                <c:pt idx="171">
                  <c:v>1.8581475501750457</c:v>
                </c:pt>
                <c:pt idx="172">
                  <c:v>1.8568287643399768</c:v>
                </c:pt>
                <c:pt idx="173">
                  <c:v>1.4653274430278997</c:v>
                </c:pt>
                <c:pt idx="174">
                  <c:v>1.756379476796758</c:v>
                </c:pt>
                <c:pt idx="175">
                  <c:v>1.8487545059429233</c:v>
                </c:pt>
                <c:pt idx="176">
                  <c:v>1.7794523354932816</c:v>
                </c:pt>
                <c:pt idx="177">
                  <c:v>1.9725265939385506</c:v>
                </c:pt>
                <c:pt idx="178">
                  <c:v>1.9051883666281526</c:v>
                </c:pt>
                <c:pt idx="179">
                  <c:v>1.9543066324075351</c:v>
                </c:pt>
                <c:pt idx="180">
                  <c:v>1.7983721158845678</c:v>
                </c:pt>
                <c:pt idx="181">
                  <c:v>1.2324639382193263</c:v>
                </c:pt>
                <c:pt idx="182">
                  <c:v>1.8272353070347087</c:v>
                </c:pt>
                <c:pt idx="183">
                  <c:v>1.730034139052449</c:v>
                </c:pt>
                <c:pt idx="184">
                  <c:v>1.7774290474679222</c:v>
                </c:pt>
                <c:pt idx="185">
                  <c:v>1.6842000987213583</c:v>
                </c:pt>
                <c:pt idx="186">
                  <c:v>2.0752300846318632</c:v>
                </c:pt>
                <c:pt idx="187">
                  <c:v>1.3748048250483544</c:v>
                </c:pt>
                <c:pt idx="188">
                  <c:v>2.0051437295427297</c:v>
                </c:pt>
                <c:pt idx="189">
                  <c:v>1.9631242026238886</c:v>
                </c:pt>
                <c:pt idx="190">
                  <c:v>2.0527187663085043</c:v>
                </c:pt>
                <c:pt idx="191">
                  <c:v>1.6867538300747538</c:v>
                </c:pt>
                <c:pt idx="192">
                  <c:v>1.0915437612650742</c:v>
                </c:pt>
                <c:pt idx="193">
                  <c:v>1.7404152095555516</c:v>
                </c:pt>
                <c:pt idx="194">
                  <c:v>1.3694286264578777</c:v>
                </c:pt>
                <c:pt idx="195">
                  <c:v>2.1315823003705687</c:v>
                </c:pt>
                <c:pt idx="196">
                  <c:v>1.9308929347614174</c:v>
                </c:pt>
                <c:pt idx="197">
                  <c:v>1.5039969637108686</c:v>
                </c:pt>
                <c:pt idx="198">
                  <c:v>1.461316889768693</c:v>
                </c:pt>
                <c:pt idx="199">
                  <c:v>1.7014229959195379</c:v>
                </c:pt>
                <c:pt idx="200">
                  <c:v>1.9748695735082542</c:v>
                </c:pt>
                <c:pt idx="201">
                  <c:v>1.5397083161978871</c:v>
                </c:pt>
                <c:pt idx="202">
                  <c:v>1.9477321821782507</c:v>
                </c:pt>
                <c:pt idx="203">
                  <c:v>1.717742782493237</c:v>
                </c:pt>
                <c:pt idx="204">
                  <c:v>1.8188891124294435</c:v>
                </c:pt>
                <c:pt idx="205">
                  <c:v>1.5634124508759926</c:v>
                </c:pt>
                <c:pt idx="206">
                  <c:v>2.123932733889228</c:v>
                </c:pt>
                <c:pt idx="207">
                  <c:v>1.656670267391118</c:v>
                </c:pt>
                <c:pt idx="208">
                  <c:v>1.1530130404426493</c:v>
                </c:pt>
                <c:pt idx="209">
                  <c:v>0.93380105125905977</c:v>
                </c:pt>
                <c:pt idx="210">
                  <c:v>1.8014700042877081</c:v>
                </c:pt>
                <c:pt idx="211">
                  <c:v>0.92228744888778758</c:v>
                </c:pt>
                <c:pt idx="212">
                  <c:v>1.8535328566562153</c:v>
                </c:pt>
                <c:pt idx="213">
                  <c:v>1.1200126817415632</c:v>
                </c:pt>
                <c:pt idx="214">
                  <c:v>1.5755494698060259</c:v>
                </c:pt>
                <c:pt idx="215">
                  <c:v>0.9430054771846359</c:v>
                </c:pt>
                <c:pt idx="216">
                  <c:v>0.93858833406783426</c:v>
                </c:pt>
                <c:pt idx="217">
                  <c:v>0.61858172148518098</c:v>
                </c:pt>
                <c:pt idx="218">
                  <c:v>0.91332175745421207</c:v>
                </c:pt>
                <c:pt idx="219">
                  <c:v>1.3445858428494741</c:v>
                </c:pt>
                <c:pt idx="220">
                  <c:v>1.3159430460510824</c:v>
                </c:pt>
                <c:pt idx="221">
                  <c:v>0.84010716507945382</c:v>
                </c:pt>
                <c:pt idx="222">
                  <c:v>0.88396675891762777</c:v>
                </c:pt>
                <c:pt idx="223">
                  <c:v>0.84166702754089828</c:v>
                </c:pt>
                <c:pt idx="224">
                  <c:v>1.8091156167897462</c:v>
                </c:pt>
                <c:pt idx="225">
                  <c:v>1.3945930648013309</c:v>
                </c:pt>
                <c:pt idx="226">
                  <c:v>1.1736008255668955</c:v>
                </c:pt>
                <c:pt idx="227">
                  <c:v>1.3248306003787018</c:v>
                </c:pt>
                <c:pt idx="228">
                  <c:v>1.2748713522756823</c:v>
                </c:pt>
                <c:pt idx="229">
                  <c:v>1.3163978554249161</c:v>
                </c:pt>
                <c:pt idx="230">
                  <c:v>1.224651525177713</c:v>
                </c:pt>
                <c:pt idx="231">
                  <c:v>1.0152527623133967</c:v>
                </c:pt>
                <c:pt idx="232">
                  <c:v>0.62899494594724714</c:v>
                </c:pt>
                <c:pt idx="233">
                  <c:v>0.77944026847602799</c:v>
                </c:pt>
                <c:pt idx="234">
                  <c:v>1.0354871959889009</c:v>
                </c:pt>
                <c:pt idx="235">
                  <c:v>1.1415656794566469</c:v>
                </c:pt>
                <c:pt idx="236">
                  <c:v>1.2578077248574755</c:v>
                </c:pt>
                <c:pt idx="237">
                  <c:v>1.3021638543345995</c:v>
                </c:pt>
                <c:pt idx="238">
                  <c:v>1.3871744803368897</c:v>
                </c:pt>
                <c:pt idx="239">
                  <c:v>1.2322128358662059</c:v>
                </c:pt>
                <c:pt idx="240">
                  <c:v>1.1649367975219411</c:v>
                </c:pt>
                <c:pt idx="241">
                  <c:v>1.1389453723564371</c:v>
                </c:pt>
                <c:pt idx="242">
                  <c:v>1.1187452932706825</c:v>
                </c:pt>
                <c:pt idx="243">
                  <c:v>0.54371768891393835</c:v>
                </c:pt>
                <c:pt idx="244">
                  <c:v>1.0091799723678139</c:v>
                </c:pt>
                <c:pt idx="245">
                  <c:v>1.2866397512705665</c:v>
                </c:pt>
                <c:pt idx="246">
                  <c:v>0.81488607563175486</c:v>
                </c:pt>
                <c:pt idx="247">
                  <c:v>0.65038807934600484</c:v>
                </c:pt>
                <c:pt idx="248">
                  <c:v>1.2361560900045416</c:v>
                </c:pt>
                <c:pt idx="249">
                  <c:v>0.86204160275984842</c:v>
                </c:pt>
                <c:pt idx="250">
                  <c:v>1.2288501861172498</c:v>
                </c:pt>
                <c:pt idx="251">
                  <c:v>1.1581256374400568</c:v>
                </c:pt>
                <c:pt idx="252">
                  <c:v>1.1076541108898605</c:v>
                </c:pt>
                <c:pt idx="253">
                  <c:v>1.129672906812639</c:v>
                </c:pt>
                <c:pt idx="254">
                  <c:v>1.1605723949795075</c:v>
                </c:pt>
                <c:pt idx="255">
                  <c:v>1.2613555664885712</c:v>
                </c:pt>
                <c:pt idx="256">
                  <c:v>1.0187900508670138</c:v>
                </c:pt>
                <c:pt idx="257">
                  <c:v>1.1695520686032077</c:v>
                </c:pt>
                <c:pt idx="258">
                  <c:v>1.250659567104133</c:v>
                </c:pt>
                <c:pt idx="259">
                  <c:v>0.87391865363470467</c:v>
                </c:pt>
                <c:pt idx="260">
                  <c:v>0.79756820838356668</c:v>
                </c:pt>
                <c:pt idx="261">
                  <c:v>1.1381700011125364</c:v>
                </c:pt>
                <c:pt idx="262">
                  <c:v>1.1476449755625691</c:v>
                </c:pt>
                <c:pt idx="263">
                  <c:v>1.1252512543183482</c:v>
                </c:pt>
                <c:pt idx="264">
                  <c:v>1.0967376549718695</c:v>
                </c:pt>
                <c:pt idx="265">
                  <c:v>1.3359194144459936</c:v>
                </c:pt>
                <c:pt idx="266">
                  <c:v>1.2209752820192301</c:v>
                </c:pt>
                <c:pt idx="267">
                  <c:v>1.0290843763157451</c:v>
                </c:pt>
                <c:pt idx="268">
                  <c:v>1.1825619993629506</c:v>
                </c:pt>
                <c:pt idx="269">
                  <c:v>1.186918042270549</c:v>
                </c:pt>
                <c:pt idx="270">
                  <c:v>1.2626698729705965</c:v>
                </c:pt>
                <c:pt idx="271">
                  <c:v>0.92151533166754529</c:v>
                </c:pt>
                <c:pt idx="272">
                  <c:v>0.62447985372077575</c:v>
                </c:pt>
                <c:pt idx="273">
                  <c:v>1.0940047271907936</c:v>
                </c:pt>
                <c:pt idx="274">
                  <c:v>0.86099881690387448</c:v>
                </c:pt>
                <c:pt idx="275">
                  <c:v>1.2012353018682818</c:v>
                </c:pt>
                <c:pt idx="276">
                  <c:v>1.1354306810149652</c:v>
                </c:pt>
                <c:pt idx="277">
                  <c:v>1.1374755099556397</c:v>
                </c:pt>
                <c:pt idx="278">
                  <c:v>1.2215256238007188</c:v>
                </c:pt>
                <c:pt idx="279">
                  <c:v>1.1729937165401476</c:v>
                </c:pt>
                <c:pt idx="280">
                  <c:v>0.74197799774370632</c:v>
                </c:pt>
                <c:pt idx="281">
                  <c:v>0.80802102649311058</c:v>
                </c:pt>
                <c:pt idx="282">
                  <c:v>0.95743568675753488</c:v>
                </c:pt>
                <c:pt idx="283">
                  <c:v>1.3519590824053371</c:v>
                </c:pt>
                <c:pt idx="284">
                  <c:v>1.3200404333085538</c:v>
                </c:pt>
                <c:pt idx="285">
                  <c:v>1.2933502986057381</c:v>
                </c:pt>
                <c:pt idx="286">
                  <c:v>1.1568054359851643</c:v>
                </c:pt>
                <c:pt idx="287">
                  <c:v>1.3237376352840879</c:v>
                </c:pt>
                <c:pt idx="288">
                  <c:v>1.2025561597943077</c:v>
                </c:pt>
                <c:pt idx="289">
                  <c:v>1.3856188773268634</c:v>
                </c:pt>
                <c:pt idx="290">
                  <c:v>1.0720163090276746</c:v>
                </c:pt>
                <c:pt idx="291">
                  <c:v>1.2308107353051936</c:v>
                </c:pt>
                <c:pt idx="292">
                  <c:v>0.9241369822083918</c:v>
                </c:pt>
                <c:pt idx="293">
                  <c:v>0.95584732875909162</c:v>
                </c:pt>
                <c:pt idx="294">
                  <c:v>1.2803406514139339</c:v>
                </c:pt>
                <c:pt idx="295">
                  <c:v>1.2486773745471773</c:v>
                </c:pt>
                <c:pt idx="296">
                  <c:v>1.2841938005570523</c:v>
                </c:pt>
                <c:pt idx="297">
                  <c:v>1.2183018751461119</c:v>
                </c:pt>
                <c:pt idx="298">
                  <c:v>1.4053130451880844</c:v>
                </c:pt>
                <c:pt idx="299">
                  <c:v>1.1265269428793001</c:v>
                </c:pt>
              </c:numCache>
            </c:numRef>
          </c:yVal>
          <c:smooth val="0"/>
          <c:extLst>
            <c:ext xmlns:c16="http://schemas.microsoft.com/office/drawing/2014/chart" uri="{C3380CC4-5D6E-409C-BE32-E72D297353CC}">
              <c16:uniqueId val="{00000001-A7BD-4B6F-ADA1-3598FB5F1B50}"/>
            </c:ext>
          </c:extLst>
        </c:ser>
        <c:ser>
          <c:idx val="2"/>
          <c:order val="2"/>
          <c:tx>
            <c:strRef>
              <c:f>Data!$D$1</c:f>
              <c:strCache>
                <c:ptCount val="1"/>
                <c:pt idx="0">
                  <c:v>Cr</c:v>
                </c:pt>
              </c:strCache>
            </c:strRef>
          </c:tx>
          <c:spPr>
            <a:ln w="19050" cap="rnd">
              <a:solidFill>
                <a:schemeClr val="bg1">
                  <a:lumMod val="65000"/>
                </a:schemeClr>
              </a:solidFill>
              <a:round/>
            </a:ln>
            <a:effectLst/>
          </c:spPr>
          <c:marker>
            <c:symbol val="none"/>
          </c:marker>
          <c:xVal>
            <c:numRef>
              <c:f>Data!$A$2:$A$306</c:f>
              <c:numCache>
                <c:formatCode>General</c:formatCode>
                <c:ptCount val="30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Data!$D$2:$D$306</c:f>
              <c:numCache>
                <c:formatCode>General</c:formatCode>
                <c:ptCount val="305"/>
                <c:pt idx="0">
                  <c:v>0.75795555374450674</c:v>
                </c:pt>
                <c:pt idx="1">
                  <c:v>0.12730758752679486</c:v>
                </c:pt>
                <c:pt idx="2">
                  <c:v>0.25341482843908086</c:v>
                </c:pt>
                <c:pt idx="3">
                  <c:v>0.17836693944269968</c:v>
                </c:pt>
                <c:pt idx="4">
                  <c:v>0.13887641145570104</c:v>
                </c:pt>
                <c:pt idx="5">
                  <c:v>0.16213658457002092</c:v>
                </c:pt>
                <c:pt idx="6">
                  <c:v>0.15717274868469913</c:v>
                </c:pt>
                <c:pt idx="7">
                  <c:v>0.14651982740219252</c:v>
                </c:pt>
                <c:pt idx="8">
                  <c:v>0.15238883804282954</c:v>
                </c:pt>
                <c:pt idx="9">
                  <c:v>0.12633960787100434</c:v>
                </c:pt>
                <c:pt idx="10">
                  <c:v>0.11464857465002376</c:v>
                </c:pt>
                <c:pt idx="11">
                  <c:v>0.12936064709985359</c:v>
                </c:pt>
                <c:pt idx="12">
                  <c:v>0.10310170618364216</c:v>
                </c:pt>
                <c:pt idx="13">
                  <c:v>0.15370072426136464</c:v>
                </c:pt>
                <c:pt idx="14">
                  <c:v>0.10361809582758795</c:v>
                </c:pt>
                <c:pt idx="15">
                  <c:v>0.37533861428270066</c:v>
                </c:pt>
                <c:pt idx="16">
                  <c:v>0.14855153347160518</c:v>
                </c:pt>
                <c:pt idx="17">
                  <c:v>0.1440074163613336</c:v>
                </c:pt>
                <c:pt idx="18">
                  <c:v>0.14384458255756874</c:v>
                </c:pt>
                <c:pt idx="19">
                  <c:v>0.12180500197745527</c:v>
                </c:pt>
                <c:pt idx="20">
                  <c:v>0.14050525847051951</c:v>
                </c:pt>
                <c:pt idx="21">
                  <c:v>0.16831250171671833</c:v>
                </c:pt>
                <c:pt idx="22">
                  <c:v>0.1408325136256304</c:v>
                </c:pt>
                <c:pt idx="23">
                  <c:v>0.15813701283404349</c:v>
                </c:pt>
                <c:pt idx="24">
                  <c:v>0.17466127425428044</c:v>
                </c:pt>
                <c:pt idx="25">
                  <c:v>0.14053732146884476</c:v>
                </c:pt>
                <c:pt idx="26">
                  <c:v>0.19495078385657849</c:v>
                </c:pt>
                <c:pt idx="27">
                  <c:v>0.21925853122819439</c:v>
                </c:pt>
                <c:pt idx="28">
                  <c:v>0.20746289822207176</c:v>
                </c:pt>
                <c:pt idx="29">
                  <c:v>0.24905386892415202</c:v>
                </c:pt>
                <c:pt idx="30">
                  <c:v>0.1475996053790648</c:v>
                </c:pt>
                <c:pt idx="31">
                  <c:v>0.18393692323903554</c:v>
                </c:pt>
                <c:pt idx="32">
                  <c:v>0.1769573193491909</c:v>
                </c:pt>
                <c:pt idx="33">
                  <c:v>0.24802748451457887</c:v>
                </c:pt>
                <c:pt idx="34">
                  <c:v>0.21001741381675762</c:v>
                </c:pt>
                <c:pt idx="35">
                  <c:v>0.18759283038835575</c:v>
                </c:pt>
                <c:pt idx="36">
                  <c:v>0.23551386380990391</c:v>
                </c:pt>
                <c:pt idx="37">
                  <c:v>0.24044908408390434</c:v>
                </c:pt>
                <c:pt idx="38">
                  <c:v>0.20549103146022973</c:v>
                </c:pt>
                <c:pt idx="39">
                  <c:v>0.25251134798522207</c:v>
                </c:pt>
                <c:pt idx="40">
                  <c:v>0.20590068809266224</c:v>
                </c:pt>
                <c:pt idx="41">
                  <c:v>0.25379548109870315</c:v>
                </c:pt>
                <c:pt idx="42">
                  <c:v>0.25570337238580892</c:v>
                </c:pt>
                <c:pt idx="43">
                  <c:v>0.32321097810832261</c:v>
                </c:pt>
                <c:pt idx="44">
                  <c:v>0.21406966273594144</c:v>
                </c:pt>
                <c:pt idx="45">
                  <c:v>0.21917269971583517</c:v>
                </c:pt>
                <c:pt idx="46">
                  <c:v>0.26412902161465507</c:v>
                </c:pt>
                <c:pt idx="47">
                  <c:v>0.26095431840668526</c:v>
                </c:pt>
                <c:pt idx="48">
                  <c:v>0.31002047820831385</c:v>
                </c:pt>
                <c:pt idx="49">
                  <c:v>0.27056964601598915</c:v>
                </c:pt>
                <c:pt idx="50">
                  <c:v>0.27119051906270314</c:v>
                </c:pt>
                <c:pt idx="51">
                  <c:v>0.23843360499315561</c:v>
                </c:pt>
                <c:pt idx="52">
                  <c:v>1.8481391527804967</c:v>
                </c:pt>
                <c:pt idx="53">
                  <c:v>0.26532447977843659</c:v>
                </c:pt>
                <c:pt idx="54">
                  <c:v>1.0617676376857677</c:v>
                </c:pt>
                <c:pt idx="55">
                  <c:v>0.26017944155432721</c:v>
                </c:pt>
                <c:pt idx="56">
                  <c:v>0.40309666336159894</c:v>
                </c:pt>
                <c:pt idx="57">
                  <c:v>0.31505364035224326</c:v>
                </c:pt>
                <c:pt idx="58">
                  <c:v>0.88838119605457022</c:v>
                </c:pt>
                <c:pt idx="59">
                  <c:v>0.35752252766659859</c:v>
                </c:pt>
                <c:pt idx="60">
                  <c:v>0.32539352071644079</c:v>
                </c:pt>
                <c:pt idx="61">
                  <c:v>0.3448478423534469</c:v>
                </c:pt>
                <c:pt idx="62">
                  <c:v>0.36307397555237797</c:v>
                </c:pt>
                <c:pt idx="63">
                  <c:v>0.36938462544418216</c:v>
                </c:pt>
                <c:pt idx="64">
                  <c:v>0.28150066125351131</c:v>
                </c:pt>
                <c:pt idx="65">
                  <c:v>0.27134417959363999</c:v>
                </c:pt>
                <c:pt idx="66">
                  <c:v>0.30710759862819098</c:v>
                </c:pt>
                <c:pt idx="67">
                  <c:v>0.32879564551586365</c:v>
                </c:pt>
                <c:pt idx="68">
                  <c:v>0.3964585032883407</c:v>
                </c:pt>
                <c:pt idx="69">
                  <c:v>0.36629427343440124</c:v>
                </c:pt>
                <c:pt idx="70">
                  <c:v>0.29868206477005149</c:v>
                </c:pt>
                <c:pt idx="71">
                  <c:v>0.34143358919263206</c:v>
                </c:pt>
                <c:pt idx="72">
                  <c:v>0.42767480799130198</c:v>
                </c:pt>
                <c:pt idx="73">
                  <c:v>0.36232835170327332</c:v>
                </c:pt>
                <c:pt idx="74">
                  <c:v>1.6680962942205511</c:v>
                </c:pt>
                <c:pt idx="75">
                  <c:v>1.7038465923472284</c:v>
                </c:pt>
                <c:pt idx="76">
                  <c:v>1.5957885958246445</c:v>
                </c:pt>
                <c:pt idx="77">
                  <c:v>0.87017415908570539</c:v>
                </c:pt>
                <c:pt idx="78">
                  <c:v>0.71372584927393612</c:v>
                </c:pt>
                <c:pt idx="79">
                  <c:v>0.57881198233411368</c:v>
                </c:pt>
                <c:pt idx="80">
                  <c:v>0.70776084693249741</c:v>
                </c:pt>
                <c:pt idx="81">
                  <c:v>0.62846319225294278</c:v>
                </c:pt>
                <c:pt idx="82">
                  <c:v>0.60160276936886148</c:v>
                </c:pt>
                <c:pt idx="83">
                  <c:v>0.69075816037289572</c:v>
                </c:pt>
                <c:pt idx="84">
                  <c:v>0.78654649817813871</c:v>
                </c:pt>
                <c:pt idx="85">
                  <c:v>0.64509811445443532</c:v>
                </c:pt>
                <c:pt idx="86">
                  <c:v>0.89549927916755012</c:v>
                </c:pt>
                <c:pt idx="87">
                  <c:v>0.63745019817096782</c:v>
                </c:pt>
                <c:pt idx="88">
                  <c:v>0.65369159349834816</c:v>
                </c:pt>
                <c:pt idx="89">
                  <c:v>0.65828133430924018</c:v>
                </c:pt>
                <c:pt idx="90">
                  <c:v>0.46718527128428661</c:v>
                </c:pt>
                <c:pt idx="91">
                  <c:v>0.61000217120262867</c:v>
                </c:pt>
                <c:pt idx="92">
                  <c:v>0.6598906244221181</c:v>
                </c:pt>
                <c:pt idx="93">
                  <c:v>0.6709731159513227</c:v>
                </c:pt>
                <c:pt idx="94">
                  <c:v>0.60357938522480337</c:v>
                </c:pt>
                <c:pt idx="95">
                  <c:v>0.78962534469699674</c:v>
                </c:pt>
                <c:pt idx="96">
                  <c:v>0.54794532269237795</c:v>
                </c:pt>
                <c:pt idx="97">
                  <c:v>0.81272558243191428</c:v>
                </c:pt>
                <c:pt idx="98">
                  <c:v>0.598395305907373</c:v>
                </c:pt>
                <c:pt idx="99">
                  <c:v>0.68028002447331304</c:v>
                </c:pt>
                <c:pt idx="100">
                  <c:v>0.68259354101209857</c:v>
                </c:pt>
                <c:pt idx="101">
                  <c:v>0.8493942761873593</c:v>
                </c:pt>
                <c:pt idx="102">
                  <c:v>0.73231474680981279</c:v>
                </c:pt>
                <c:pt idx="103">
                  <c:v>0.85149690472629203</c:v>
                </c:pt>
                <c:pt idx="104">
                  <c:v>0.58783678886664148</c:v>
                </c:pt>
                <c:pt idx="105">
                  <c:v>0.60136006917559237</c:v>
                </c:pt>
                <c:pt idx="106">
                  <c:v>0.65601120691299375</c:v>
                </c:pt>
                <c:pt idx="107">
                  <c:v>0.633371696517537</c:v>
                </c:pt>
                <c:pt idx="108">
                  <c:v>0.67051508656360015</c:v>
                </c:pt>
                <c:pt idx="109">
                  <c:v>0.66103784547080402</c:v>
                </c:pt>
                <c:pt idx="110">
                  <c:v>0.62730480934007449</c:v>
                </c:pt>
                <c:pt idx="111">
                  <c:v>0.61831093918650704</c:v>
                </c:pt>
                <c:pt idx="112">
                  <c:v>0.76468710191193956</c:v>
                </c:pt>
                <c:pt idx="113">
                  <c:v>0.82235174937770983</c:v>
                </c:pt>
                <c:pt idx="114">
                  <c:v>0.62606486604734535</c:v>
                </c:pt>
                <c:pt idx="115">
                  <c:v>0.76173215652802473</c:v>
                </c:pt>
                <c:pt idx="116">
                  <c:v>0.88554330285844551</c:v>
                </c:pt>
                <c:pt idx="117">
                  <c:v>0.69945677362958492</c:v>
                </c:pt>
                <c:pt idx="118">
                  <c:v>0.6114949998599214</c:v>
                </c:pt>
                <c:pt idx="119">
                  <c:v>0.92708338478624996</c:v>
                </c:pt>
                <c:pt idx="120">
                  <c:v>0.67546437085907884</c:v>
                </c:pt>
                <c:pt idx="121">
                  <c:v>0.63488838933684233</c:v>
                </c:pt>
                <c:pt idx="122">
                  <c:v>0.78895221349706646</c:v>
                </c:pt>
                <c:pt idx="123">
                  <c:v>0.7972540595950911</c:v>
                </c:pt>
                <c:pt idx="124">
                  <c:v>0.92359541365389985</c:v>
                </c:pt>
                <c:pt idx="125">
                  <c:v>1.0121126194936103</c:v>
                </c:pt>
                <c:pt idx="126">
                  <c:v>0.72113211360771956</c:v>
                </c:pt>
                <c:pt idx="127">
                  <c:v>0.76633291820115079</c:v>
                </c:pt>
                <c:pt idx="128">
                  <c:v>0.74016355537110357</c:v>
                </c:pt>
                <c:pt idx="129">
                  <c:v>0.78536825781903052</c:v>
                </c:pt>
                <c:pt idx="130">
                  <c:v>1.1575338415379175</c:v>
                </c:pt>
                <c:pt idx="131">
                  <c:v>0.71229566027903912</c:v>
                </c:pt>
                <c:pt idx="132">
                  <c:v>1.0538039011191949</c:v>
                </c:pt>
                <c:pt idx="133">
                  <c:v>0.88668680805848366</c:v>
                </c:pt>
                <c:pt idx="134">
                  <c:v>1.1879163538332587</c:v>
                </c:pt>
                <c:pt idx="135">
                  <c:v>1.0180681808069705</c:v>
                </c:pt>
                <c:pt idx="136">
                  <c:v>1.0494759832539602</c:v>
                </c:pt>
                <c:pt idx="137">
                  <c:v>0.87165944175501753</c:v>
                </c:pt>
                <c:pt idx="138">
                  <c:v>0.94496600153239962</c:v>
                </c:pt>
                <c:pt idx="139">
                  <c:v>0.99269079425899698</c:v>
                </c:pt>
                <c:pt idx="140">
                  <c:v>0.78379857314485724</c:v>
                </c:pt>
                <c:pt idx="141">
                  <c:v>0.77632143519828167</c:v>
                </c:pt>
                <c:pt idx="142">
                  <c:v>0.68424240032393213</c:v>
                </c:pt>
                <c:pt idx="143">
                  <c:v>0.4535816909790677</c:v>
                </c:pt>
                <c:pt idx="144">
                  <c:v>1.0391681203685001</c:v>
                </c:pt>
                <c:pt idx="145">
                  <c:v>0.68277787177605231</c:v>
                </c:pt>
                <c:pt idx="146">
                  <c:v>0.61383982824910621</c:v>
                </c:pt>
                <c:pt idx="147">
                  <c:v>0.84930780617642376</c:v>
                </c:pt>
                <c:pt idx="148">
                  <c:v>0.8859508096551294</c:v>
                </c:pt>
                <c:pt idx="149">
                  <c:v>1.0002188477152589</c:v>
                </c:pt>
                <c:pt idx="150">
                  <c:v>0.61864781639065292</c:v>
                </c:pt>
                <c:pt idx="151">
                  <c:v>0.79560398904640006</c:v>
                </c:pt>
                <c:pt idx="152">
                  <c:v>0.59348373193121839</c:v>
                </c:pt>
                <c:pt idx="153">
                  <c:v>0.68236012703569326</c:v>
                </c:pt>
                <c:pt idx="154">
                  <c:v>0.69643178240393933</c:v>
                </c:pt>
                <c:pt idx="155">
                  <c:v>1.2988401186586078</c:v>
                </c:pt>
                <c:pt idx="156">
                  <c:v>0.94464549474249093</c:v>
                </c:pt>
                <c:pt idx="157">
                  <c:v>0.65654273134616903</c:v>
                </c:pt>
                <c:pt idx="158">
                  <c:v>0.7930456417408619</c:v>
                </c:pt>
                <c:pt idx="159">
                  <c:v>1.0306944439702848</c:v>
                </c:pt>
                <c:pt idx="160">
                  <c:v>1.0739154648652181</c:v>
                </c:pt>
                <c:pt idx="161">
                  <c:v>0.84751350333514097</c:v>
                </c:pt>
                <c:pt idx="162">
                  <c:v>0.6573316990498298</c:v>
                </c:pt>
                <c:pt idx="163">
                  <c:v>0.94617491134169651</c:v>
                </c:pt>
                <c:pt idx="164">
                  <c:v>0.69003323122677429</c:v>
                </c:pt>
                <c:pt idx="165">
                  <c:v>0.79265521508219239</c:v>
                </c:pt>
                <c:pt idx="166">
                  <c:v>0.76523819760296019</c:v>
                </c:pt>
                <c:pt idx="167">
                  <c:v>0.73992884901206224</c:v>
                </c:pt>
                <c:pt idx="168">
                  <c:v>0.6622583711500285</c:v>
                </c:pt>
                <c:pt idx="169">
                  <c:v>1.0608149734830918</c:v>
                </c:pt>
                <c:pt idx="170">
                  <c:v>0.9298780110896897</c:v>
                </c:pt>
                <c:pt idx="171">
                  <c:v>0.89337737649133186</c:v>
                </c:pt>
                <c:pt idx="172">
                  <c:v>1.0096717344306665</c:v>
                </c:pt>
                <c:pt idx="173">
                  <c:v>0.87021480995610112</c:v>
                </c:pt>
                <c:pt idx="174">
                  <c:v>0.86300427595563356</c:v>
                </c:pt>
                <c:pt idx="175">
                  <c:v>0.99589561472823485</c:v>
                </c:pt>
                <c:pt idx="176">
                  <c:v>0.93955797700150734</c:v>
                </c:pt>
                <c:pt idx="177">
                  <c:v>0.93338884693752922</c:v>
                </c:pt>
                <c:pt idx="178">
                  <c:v>0.86975188458152386</c:v>
                </c:pt>
                <c:pt idx="179">
                  <c:v>1.1435598080285103</c:v>
                </c:pt>
                <c:pt idx="180">
                  <c:v>0.96338786821704836</c:v>
                </c:pt>
                <c:pt idx="181">
                  <c:v>1.1729306401866035</c:v>
                </c:pt>
                <c:pt idx="182">
                  <c:v>0.94969021010718446</c:v>
                </c:pt>
                <c:pt idx="183">
                  <c:v>1.0510603478011729</c:v>
                </c:pt>
                <c:pt idx="184">
                  <c:v>1.1045638266788715</c:v>
                </c:pt>
                <c:pt idx="185">
                  <c:v>0.93073870546819659</c:v>
                </c:pt>
                <c:pt idx="186">
                  <c:v>1.0393261231138935</c:v>
                </c:pt>
                <c:pt idx="187">
                  <c:v>1.1506143285663504</c:v>
                </c:pt>
                <c:pt idx="188">
                  <c:v>1.2017390224752162</c:v>
                </c:pt>
                <c:pt idx="189">
                  <c:v>0.94986888947723569</c:v>
                </c:pt>
                <c:pt idx="190">
                  <c:v>0.86755241263735694</c:v>
                </c:pt>
                <c:pt idx="191">
                  <c:v>0.93272790495539359</c:v>
                </c:pt>
                <c:pt idx="192">
                  <c:v>0.99035602913835508</c:v>
                </c:pt>
                <c:pt idx="193">
                  <c:v>1.1589255929100675</c:v>
                </c:pt>
                <c:pt idx="194">
                  <c:v>0.67121498522912981</c:v>
                </c:pt>
                <c:pt idx="195">
                  <c:v>1.1821832800029701</c:v>
                </c:pt>
                <c:pt idx="196">
                  <c:v>0.85858553873574861</c:v>
                </c:pt>
                <c:pt idx="197">
                  <c:v>0.85834643821720169</c:v>
                </c:pt>
                <c:pt idx="198">
                  <c:v>1.0415755222503493</c:v>
                </c:pt>
                <c:pt idx="199">
                  <c:v>1.027789584600231</c:v>
                </c:pt>
                <c:pt idx="200">
                  <c:v>1.1456399544032412</c:v>
                </c:pt>
                <c:pt idx="201">
                  <c:v>0.84642096132015288</c:v>
                </c:pt>
                <c:pt idx="202">
                  <c:v>0.91126180641958821</c:v>
                </c:pt>
                <c:pt idx="203">
                  <c:v>0.90845857311134548</c:v>
                </c:pt>
                <c:pt idx="204">
                  <c:v>0.87011610628683778</c:v>
                </c:pt>
                <c:pt idx="205">
                  <c:v>0.79036566505579076</c:v>
                </c:pt>
                <c:pt idx="206">
                  <c:v>1.1186173272988331</c:v>
                </c:pt>
                <c:pt idx="207">
                  <c:v>0.7225932523113251</c:v>
                </c:pt>
                <c:pt idx="208">
                  <c:v>0.87272991214187556</c:v>
                </c:pt>
                <c:pt idx="209">
                  <c:v>0.97562232065740273</c:v>
                </c:pt>
                <c:pt idx="210">
                  <c:v>1.1544523126585458</c:v>
                </c:pt>
                <c:pt idx="211">
                  <c:v>0.93413424312487026</c:v>
                </c:pt>
                <c:pt idx="212">
                  <c:v>1.1323572226102008</c:v>
                </c:pt>
                <c:pt idx="213">
                  <c:v>1.0938891379195357</c:v>
                </c:pt>
                <c:pt idx="214">
                  <c:v>1.5134688679322139</c:v>
                </c:pt>
                <c:pt idx="215">
                  <c:v>1.02015494055072</c:v>
                </c:pt>
                <c:pt idx="216">
                  <c:v>1.239940039598201</c:v>
                </c:pt>
                <c:pt idx="217">
                  <c:v>0.78107629448679716</c:v>
                </c:pt>
                <c:pt idx="218">
                  <c:v>0.80579242885074409</c:v>
                </c:pt>
                <c:pt idx="219">
                  <c:v>1.2337262760459569</c:v>
                </c:pt>
                <c:pt idx="220">
                  <c:v>1.2161544521688332</c:v>
                </c:pt>
                <c:pt idx="221">
                  <c:v>1.1578103880323998</c:v>
                </c:pt>
                <c:pt idx="222">
                  <c:v>1.0883404028515875</c:v>
                </c:pt>
                <c:pt idx="223">
                  <c:v>1.0338173096251733</c:v>
                </c:pt>
                <c:pt idx="224">
                  <c:v>2.0020895805645775</c:v>
                </c:pt>
                <c:pt idx="225">
                  <c:v>1.1416026590690047</c:v>
                </c:pt>
                <c:pt idx="226">
                  <c:v>1.2064742120980014</c:v>
                </c:pt>
                <c:pt idx="227">
                  <c:v>1.0942082406164901</c:v>
                </c:pt>
                <c:pt idx="228">
                  <c:v>1.1140423391161185</c:v>
                </c:pt>
                <c:pt idx="229">
                  <c:v>1.3731851423761559</c:v>
                </c:pt>
                <c:pt idx="230">
                  <c:v>1.0801695109266685</c:v>
                </c:pt>
                <c:pt idx="231">
                  <c:v>1.0768846460554342</c:v>
                </c:pt>
                <c:pt idx="232">
                  <c:v>0.81254007034230646</c:v>
                </c:pt>
                <c:pt idx="233">
                  <c:v>0.87473547114577777</c:v>
                </c:pt>
                <c:pt idx="234">
                  <c:v>1.1481531537185559</c:v>
                </c:pt>
                <c:pt idx="235">
                  <c:v>1.3094622076691296</c:v>
                </c:pt>
                <c:pt idx="236">
                  <c:v>1.2788368854335823</c:v>
                </c:pt>
                <c:pt idx="237">
                  <c:v>1.0602284579588794</c:v>
                </c:pt>
                <c:pt idx="238">
                  <c:v>1.0959682283943983</c:v>
                </c:pt>
                <c:pt idx="239">
                  <c:v>1.1619623177522675</c:v>
                </c:pt>
                <c:pt idx="240">
                  <c:v>0.90757645682252885</c:v>
                </c:pt>
                <c:pt idx="241">
                  <c:v>1.3318280687098338</c:v>
                </c:pt>
                <c:pt idx="242">
                  <c:v>1.0087587153081297</c:v>
                </c:pt>
                <c:pt idx="243">
                  <c:v>0.99697348581840928</c:v>
                </c:pt>
                <c:pt idx="244">
                  <c:v>1.1030857512309276</c:v>
                </c:pt>
                <c:pt idx="245">
                  <c:v>1.2701256567616632</c:v>
                </c:pt>
                <c:pt idx="246">
                  <c:v>0.91810206154225182</c:v>
                </c:pt>
                <c:pt idx="247">
                  <c:v>0.87585018756147637</c:v>
                </c:pt>
                <c:pt idx="248">
                  <c:v>1.1224293684077582</c:v>
                </c:pt>
                <c:pt idx="249">
                  <c:v>1.0838159995774921</c:v>
                </c:pt>
                <c:pt idx="250">
                  <c:v>1.1985293811326889</c:v>
                </c:pt>
                <c:pt idx="251">
                  <c:v>1.2916784712104736</c:v>
                </c:pt>
                <c:pt idx="252">
                  <c:v>0.97016018567350815</c:v>
                </c:pt>
                <c:pt idx="253">
                  <c:v>1.1139206046381103</c:v>
                </c:pt>
                <c:pt idx="254">
                  <c:v>1.2187814844810438</c:v>
                </c:pt>
                <c:pt idx="255">
                  <c:v>1.193167608145042</c:v>
                </c:pt>
                <c:pt idx="256">
                  <c:v>1.0840287017581474</c:v>
                </c:pt>
                <c:pt idx="257">
                  <c:v>1.0821999189523677</c:v>
                </c:pt>
                <c:pt idx="258">
                  <c:v>1.2365473549160795</c:v>
                </c:pt>
                <c:pt idx="259">
                  <c:v>1.0856797958356401</c:v>
                </c:pt>
                <c:pt idx="260">
                  <c:v>0.94871914206677499</c:v>
                </c:pt>
                <c:pt idx="261">
                  <c:v>1.1504002960856592</c:v>
                </c:pt>
                <c:pt idx="262">
                  <c:v>1.0695642894188888</c:v>
                </c:pt>
                <c:pt idx="263">
                  <c:v>1.2412858031056011</c:v>
                </c:pt>
                <c:pt idx="264">
                  <c:v>1.4104515055424987</c:v>
                </c:pt>
                <c:pt idx="265">
                  <c:v>1.2627758683909986</c:v>
                </c:pt>
                <c:pt idx="266">
                  <c:v>1.3016181486372029</c:v>
                </c:pt>
                <c:pt idx="267">
                  <c:v>1.4800946998912075</c:v>
                </c:pt>
                <c:pt idx="268">
                  <c:v>1.4483597144436249</c:v>
                </c:pt>
                <c:pt idx="269">
                  <c:v>1.1871088326716723</c:v>
                </c:pt>
                <c:pt idx="270">
                  <c:v>1.4816510166793957</c:v>
                </c:pt>
                <c:pt idx="271">
                  <c:v>1.0780828759705758</c:v>
                </c:pt>
                <c:pt idx="272">
                  <c:v>0.88792952264068192</c:v>
                </c:pt>
                <c:pt idx="273">
                  <c:v>1.2348144350245587</c:v>
                </c:pt>
                <c:pt idx="274">
                  <c:v>0.97126515448709905</c:v>
                </c:pt>
                <c:pt idx="275">
                  <c:v>1.3149059706295372</c:v>
                </c:pt>
                <c:pt idx="276">
                  <c:v>1.2684008368680482</c:v>
                </c:pt>
                <c:pt idx="277">
                  <c:v>1.3105392168182555</c:v>
                </c:pt>
                <c:pt idx="278">
                  <c:v>1.3209513266575612</c:v>
                </c:pt>
                <c:pt idx="279">
                  <c:v>1.2264966249741873</c:v>
                </c:pt>
                <c:pt idx="280">
                  <c:v>1.0775929993384494</c:v>
                </c:pt>
                <c:pt idx="281">
                  <c:v>1.007117362837322</c:v>
                </c:pt>
                <c:pt idx="282">
                  <c:v>1.1955626698819468</c:v>
                </c:pt>
                <c:pt idx="283">
                  <c:v>1.5200379130368538</c:v>
                </c:pt>
                <c:pt idx="284">
                  <c:v>1.3795242153598739</c:v>
                </c:pt>
                <c:pt idx="285">
                  <c:v>1.5639755256852055</c:v>
                </c:pt>
                <c:pt idx="286">
                  <c:v>1.2913747410404435</c:v>
                </c:pt>
                <c:pt idx="287">
                  <c:v>1.5405844604441807</c:v>
                </c:pt>
                <c:pt idx="288">
                  <c:v>1.5217099991650571</c:v>
                </c:pt>
                <c:pt idx="289">
                  <c:v>1.8009640905353834</c:v>
                </c:pt>
                <c:pt idx="290">
                  <c:v>1.4188588402432962</c:v>
                </c:pt>
                <c:pt idx="291">
                  <c:v>1.5238037512727007</c:v>
                </c:pt>
                <c:pt idx="292">
                  <c:v>1.4807849378768576</c:v>
                </c:pt>
                <c:pt idx="293">
                  <c:v>1.3182470417625434</c:v>
                </c:pt>
                <c:pt idx="294">
                  <c:v>1.5775667659333898</c:v>
                </c:pt>
                <c:pt idx="295">
                  <c:v>1.4143393853222348</c:v>
                </c:pt>
                <c:pt idx="296">
                  <c:v>1.3567858722476547</c:v>
                </c:pt>
                <c:pt idx="297">
                  <c:v>1.3686676626808449</c:v>
                </c:pt>
                <c:pt idx="298">
                  <c:v>1.422204058765784</c:v>
                </c:pt>
                <c:pt idx="299">
                  <c:v>1.2126635380250053</c:v>
                </c:pt>
              </c:numCache>
            </c:numRef>
          </c:yVal>
          <c:smooth val="0"/>
          <c:extLst>
            <c:ext xmlns:c16="http://schemas.microsoft.com/office/drawing/2014/chart" uri="{C3380CC4-5D6E-409C-BE32-E72D297353CC}">
              <c16:uniqueId val="{00000002-A7BD-4B6F-ADA1-3598FB5F1B50}"/>
            </c:ext>
          </c:extLst>
        </c:ser>
        <c:ser>
          <c:idx val="3"/>
          <c:order val="3"/>
          <c:tx>
            <c:strRef>
              <c:f>Data!$E$1</c:f>
              <c:strCache>
                <c:ptCount val="1"/>
                <c:pt idx="0">
                  <c:v>Be</c:v>
                </c:pt>
              </c:strCache>
            </c:strRef>
          </c:tx>
          <c:spPr>
            <a:ln w="19050" cap="rnd">
              <a:solidFill>
                <a:srgbClr val="FFC000"/>
              </a:solidFill>
              <a:round/>
            </a:ln>
            <a:effectLst/>
          </c:spPr>
          <c:marker>
            <c:symbol val="none"/>
          </c:marker>
          <c:xVal>
            <c:numRef>
              <c:f>Data!$A$2:$A$306</c:f>
              <c:numCache>
                <c:formatCode>General</c:formatCode>
                <c:ptCount val="30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Data!$E$2:$E$306</c:f>
              <c:numCache>
                <c:formatCode>General</c:formatCode>
                <c:ptCount val="305"/>
                <c:pt idx="0">
                  <c:v>1.2585314593316432</c:v>
                </c:pt>
                <c:pt idx="1">
                  <c:v>0.68001412285763263</c:v>
                </c:pt>
                <c:pt idx="2">
                  <c:v>1.2293665535423886</c:v>
                </c:pt>
                <c:pt idx="3">
                  <c:v>2.018760739109156</c:v>
                </c:pt>
                <c:pt idx="4">
                  <c:v>1.9686753800520922</c:v>
                </c:pt>
                <c:pt idx="5">
                  <c:v>2.0184957312435134</c:v>
                </c:pt>
                <c:pt idx="6">
                  <c:v>1.9778825714485682</c:v>
                </c:pt>
                <c:pt idx="7">
                  <c:v>1.8174859770536433</c:v>
                </c:pt>
                <c:pt idx="8">
                  <c:v>1.8941047049209363</c:v>
                </c:pt>
                <c:pt idx="9">
                  <c:v>1.8591515297284322</c:v>
                </c:pt>
                <c:pt idx="10">
                  <c:v>1.7393957378078095</c:v>
                </c:pt>
                <c:pt idx="11">
                  <c:v>1.8911228920917804</c:v>
                </c:pt>
                <c:pt idx="12">
                  <c:v>1.5756114105201249</c:v>
                </c:pt>
                <c:pt idx="13">
                  <c:v>1.7413928700579087</c:v>
                </c:pt>
                <c:pt idx="14">
                  <c:v>1.6374967583118263</c:v>
                </c:pt>
                <c:pt idx="15">
                  <c:v>1.3227249468867301</c:v>
                </c:pt>
                <c:pt idx="16">
                  <c:v>1.2160503130047031</c:v>
                </c:pt>
                <c:pt idx="17">
                  <c:v>1.3444253132108885</c:v>
                </c:pt>
                <c:pt idx="18">
                  <c:v>1.135491594847281</c:v>
                </c:pt>
                <c:pt idx="19">
                  <c:v>1.1967243357605299</c:v>
                </c:pt>
                <c:pt idx="20">
                  <c:v>1.1833163538581652</c:v>
                </c:pt>
                <c:pt idx="21">
                  <c:v>1.1710451624300113</c:v>
                </c:pt>
                <c:pt idx="22">
                  <c:v>1.3656001435611536</c:v>
                </c:pt>
                <c:pt idx="23">
                  <c:v>1.2029627018485261</c:v>
                </c:pt>
                <c:pt idx="24">
                  <c:v>0.97263128037939639</c:v>
                </c:pt>
                <c:pt idx="25">
                  <c:v>1.166076342030308</c:v>
                </c:pt>
                <c:pt idx="26">
                  <c:v>1.3488019529989215</c:v>
                </c:pt>
                <c:pt idx="27">
                  <c:v>1.4525436737168267</c:v>
                </c:pt>
                <c:pt idx="28">
                  <c:v>1.0257730194398256</c:v>
                </c:pt>
                <c:pt idx="29">
                  <c:v>1.6755095073376838</c:v>
                </c:pt>
                <c:pt idx="30">
                  <c:v>0.98178839016846653</c:v>
                </c:pt>
                <c:pt idx="31">
                  <c:v>1.2013760296791312</c:v>
                </c:pt>
                <c:pt idx="32">
                  <c:v>1.129991329720109</c:v>
                </c:pt>
                <c:pt idx="33">
                  <c:v>0.98357602158425639</c:v>
                </c:pt>
                <c:pt idx="34">
                  <c:v>1.2745607470844373</c:v>
                </c:pt>
                <c:pt idx="35">
                  <c:v>1.0664676590600159</c:v>
                </c:pt>
                <c:pt idx="36">
                  <c:v>1.000340207886127</c:v>
                </c:pt>
                <c:pt idx="37">
                  <c:v>1.0163433310147176</c:v>
                </c:pt>
                <c:pt idx="38">
                  <c:v>1.0576405004240865</c:v>
                </c:pt>
                <c:pt idx="39">
                  <c:v>1.1003680770151629</c:v>
                </c:pt>
                <c:pt idx="40">
                  <c:v>1.0851478879386443</c:v>
                </c:pt>
                <c:pt idx="41">
                  <c:v>1.1416253349767971</c:v>
                </c:pt>
                <c:pt idx="42">
                  <c:v>0.95553637467410268</c:v>
                </c:pt>
                <c:pt idx="43">
                  <c:v>1.0002953151199221</c:v>
                </c:pt>
                <c:pt idx="44">
                  <c:v>0.8186062348758576</c:v>
                </c:pt>
                <c:pt idx="45">
                  <c:v>0.96039618475210176</c:v>
                </c:pt>
                <c:pt idx="46">
                  <c:v>0.98813972736416678</c:v>
                </c:pt>
                <c:pt idx="47">
                  <c:v>1.0317144706338537</c:v>
                </c:pt>
                <c:pt idx="48">
                  <c:v>1.1761718177181109</c:v>
                </c:pt>
                <c:pt idx="49">
                  <c:v>0.83903335385131994</c:v>
                </c:pt>
                <c:pt idx="50">
                  <c:v>1.1932897677911656</c:v>
                </c:pt>
                <c:pt idx="51">
                  <c:v>1.1114090899234799</c:v>
                </c:pt>
                <c:pt idx="52">
                  <c:v>1.0067159237658356</c:v>
                </c:pt>
                <c:pt idx="53">
                  <c:v>0.82057140817629459</c:v>
                </c:pt>
                <c:pt idx="54">
                  <c:v>0.84498792647948529</c:v>
                </c:pt>
                <c:pt idx="55">
                  <c:v>0.72610975667745359</c:v>
                </c:pt>
                <c:pt idx="56">
                  <c:v>0.84558263039339643</c:v>
                </c:pt>
                <c:pt idx="57">
                  <c:v>0.79287876906698507</c:v>
                </c:pt>
                <c:pt idx="58">
                  <c:v>0.66413553729786057</c:v>
                </c:pt>
                <c:pt idx="59">
                  <c:v>0.69062082713825501</c:v>
                </c:pt>
                <c:pt idx="60">
                  <c:v>0.7589754235745525</c:v>
                </c:pt>
                <c:pt idx="61">
                  <c:v>0.72596455235571034</c:v>
                </c:pt>
                <c:pt idx="62">
                  <c:v>0.80070864861633206</c:v>
                </c:pt>
                <c:pt idx="63">
                  <c:v>0.76206598148667659</c:v>
                </c:pt>
                <c:pt idx="64">
                  <c:v>0.84961085771339562</c:v>
                </c:pt>
                <c:pt idx="65">
                  <c:v>0.71521527535738894</c:v>
                </c:pt>
                <c:pt idx="66">
                  <c:v>0.7233501080232313</c:v>
                </c:pt>
                <c:pt idx="67">
                  <c:v>0.63253504770368962</c:v>
                </c:pt>
                <c:pt idx="68">
                  <c:v>0.89011975849229386</c:v>
                </c:pt>
                <c:pt idx="69">
                  <c:v>0.82018854427137566</c:v>
                </c:pt>
                <c:pt idx="70">
                  <c:v>0.92779342734369874</c:v>
                </c:pt>
                <c:pt idx="71">
                  <c:v>0.97254444263606088</c:v>
                </c:pt>
                <c:pt idx="72">
                  <c:v>0.81896287138854074</c:v>
                </c:pt>
                <c:pt idx="73">
                  <c:v>0.62535848602712107</c:v>
                </c:pt>
                <c:pt idx="74">
                  <c:v>0.63210097620083983</c:v>
                </c:pt>
                <c:pt idx="75">
                  <c:v>0.52861992351776332</c:v>
                </c:pt>
                <c:pt idx="76">
                  <c:v>0.37847917702522199</c:v>
                </c:pt>
                <c:pt idx="77">
                  <c:v>0.45496773131073376</c:v>
                </c:pt>
                <c:pt idx="78">
                  <c:v>0.65165347196177859</c:v>
                </c:pt>
                <c:pt idx="79">
                  <c:v>0.52144945116133579</c:v>
                </c:pt>
                <c:pt idx="80">
                  <c:v>0.64173584545842588</c:v>
                </c:pt>
                <c:pt idx="81">
                  <c:v>0.53925686114581906</c:v>
                </c:pt>
                <c:pt idx="82">
                  <c:v>0.6837939032621545</c:v>
                </c:pt>
                <c:pt idx="83">
                  <c:v>0.69560924758696174</c:v>
                </c:pt>
                <c:pt idx="84">
                  <c:v>0.64653368051771531</c:v>
                </c:pt>
                <c:pt idx="85">
                  <c:v>0.65268627229939657</c:v>
                </c:pt>
                <c:pt idx="86">
                  <c:v>0.83796566153177465</c:v>
                </c:pt>
                <c:pt idx="87">
                  <c:v>0.67141160165867686</c:v>
                </c:pt>
                <c:pt idx="88">
                  <c:v>0.72101749971795026</c:v>
                </c:pt>
                <c:pt idx="89">
                  <c:v>0.59025424224233525</c:v>
                </c:pt>
                <c:pt idx="90">
                  <c:v>0.69464654780452695</c:v>
                </c:pt>
                <c:pt idx="91">
                  <c:v>0.4979497627263314</c:v>
                </c:pt>
                <c:pt idx="92">
                  <c:v>0.6913895766291337</c:v>
                </c:pt>
                <c:pt idx="93">
                  <c:v>0.69803341023603083</c:v>
                </c:pt>
                <c:pt idx="94">
                  <c:v>0.62030387594618663</c:v>
                </c:pt>
                <c:pt idx="95">
                  <c:v>0.66990736265835771</c:v>
                </c:pt>
                <c:pt idx="96">
                  <c:v>0.60406689382135659</c:v>
                </c:pt>
                <c:pt idx="97">
                  <c:v>0.5918154585363592</c:v>
                </c:pt>
                <c:pt idx="98">
                  <c:v>0.53055473357256466</c:v>
                </c:pt>
                <c:pt idx="99">
                  <c:v>0.60095893837498116</c:v>
                </c:pt>
                <c:pt idx="100">
                  <c:v>0.63185609778215579</c:v>
                </c:pt>
                <c:pt idx="101">
                  <c:v>0.60249181833532528</c:v>
                </c:pt>
                <c:pt idx="102">
                  <c:v>0.55225820224523303</c:v>
                </c:pt>
                <c:pt idx="103">
                  <c:v>0.60491730679887412</c:v>
                </c:pt>
                <c:pt idx="104">
                  <c:v>0.59670150253805365</c:v>
                </c:pt>
                <c:pt idx="105">
                  <c:v>0.57576570019462492</c:v>
                </c:pt>
                <c:pt idx="106">
                  <c:v>0.67567183188842173</c:v>
                </c:pt>
                <c:pt idx="107">
                  <c:v>0.54968186468688118</c:v>
                </c:pt>
                <c:pt idx="108">
                  <c:v>0.72437104429789456</c:v>
                </c:pt>
                <c:pt idx="109">
                  <c:v>0.67090668675589349</c:v>
                </c:pt>
                <c:pt idx="110">
                  <c:v>0.5911470370030234</c:v>
                </c:pt>
                <c:pt idx="111">
                  <c:v>0.52321687257194993</c:v>
                </c:pt>
                <c:pt idx="112">
                  <c:v>0.70472829333529641</c:v>
                </c:pt>
                <c:pt idx="113">
                  <c:v>0.5868793335100233</c:v>
                </c:pt>
                <c:pt idx="114">
                  <c:v>0.53445466709062461</c:v>
                </c:pt>
                <c:pt idx="115">
                  <c:v>0.57046393737537027</c:v>
                </c:pt>
                <c:pt idx="116">
                  <c:v>0.73252389615285407</c:v>
                </c:pt>
                <c:pt idx="117">
                  <c:v>0.54244705344878974</c:v>
                </c:pt>
                <c:pt idx="118">
                  <c:v>0.58956639081779405</c:v>
                </c:pt>
                <c:pt idx="119">
                  <c:v>0.77105071936997005</c:v>
                </c:pt>
                <c:pt idx="120">
                  <c:v>0.56250108990025016</c:v>
                </c:pt>
                <c:pt idx="121">
                  <c:v>0.50721028480945518</c:v>
                </c:pt>
                <c:pt idx="122">
                  <c:v>0.63246373012496448</c:v>
                </c:pt>
                <c:pt idx="123">
                  <c:v>0.6037211998546641</c:v>
                </c:pt>
                <c:pt idx="124">
                  <c:v>0.61102745030876904</c:v>
                </c:pt>
                <c:pt idx="125">
                  <c:v>0.5642048257732597</c:v>
                </c:pt>
                <c:pt idx="126">
                  <c:v>0.56305046090762045</c:v>
                </c:pt>
                <c:pt idx="127">
                  <c:v>0.63016526405310325</c:v>
                </c:pt>
                <c:pt idx="128">
                  <c:v>0.66665856016609792</c:v>
                </c:pt>
                <c:pt idx="129">
                  <c:v>0.57946543045925225</c:v>
                </c:pt>
                <c:pt idx="130">
                  <c:v>0.61858369312334482</c:v>
                </c:pt>
                <c:pt idx="131">
                  <c:v>0.62115769597400394</c:v>
                </c:pt>
                <c:pt idx="132">
                  <c:v>0.77370474400597544</c:v>
                </c:pt>
                <c:pt idx="133">
                  <c:v>0.55861529442980717</c:v>
                </c:pt>
                <c:pt idx="134">
                  <c:v>0.22201586157919873</c:v>
                </c:pt>
                <c:pt idx="135">
                  <c:v>0.61521862648695314</c:v>
                </c:pt>
                <c:pt idx="136">
                  <c:v>0.68277352654554013</c:v>
                </c:pt>
                <c:pt idx="137">
                  <c:v>0.52529852183235937</c:v>
                </c:pt>
                <c:pt idx="138">
                  <c:v>0.53682767441294366</c:v>
                </c:pt>
                <c:pt idx="139">
                  <c:v>0.6239256903883208</c:v>
                </c:pt>
                <c:pt idx="140">
                  <c:v>0.62048290815927754</c:v>
                </c:pt>
                <c:pt idx="141">
                  <c:v>0.59870156321276369</c:v>
                </c:pt>
                <c:pt idx="142">
                  <c:v>0.47282204798415217</c:v>
                </c:pt>
                <c:pt idx="143">
                  <c:v>0.36372155993337757</c:v>
                </c:pt>
                <c:pt idx="144">
                  <c:v>0.62762344175203921</c:v>
                </c:pt>
                <c:pt idx="145">
                  <c:v>0.23723787456253348</c:v>
                </c:pt>
                <c:pt idx="146">
                  <c:v>0.46617175409028927</c:v>
                </c:pt>
                <c:pt idx="147">
                  <c:v>0.58151444680301867</c:v>
                </c:pt>
                <c:pt idx="148">
                  <c:v>0.56778486438128428</c:v>
                </c:pt>
                <c:pt idx="149">
                  <c:v>0.66324914431673165</c:v>
                </c:pt>
                <c:pt idx="150">
                  <c:v>0.35094900145430857</c:v>
                </c:pt>
                <c:pt idx="151">
                  <c:v>0.50774235646870258</c:v>
                </c:pt>
                <c:pt idx="152">
                  <c:v>0.49788365363802561</c:v>
                </c:pt>
                <c:pt idx="153">
                  <c:v>0.44546234814953983</c:v>
                </c:pt>
                <c:pt idx="154">
                  <c:v>0.44281951424941718</c:v>
                </c:pt>
                <c:pt idx="155">
                  <c:v>0.19223150567390854</c:v>
                </c:pt>
                <c:pt idx="156">
                  <c:v>0.38105260093406179</c:v>
                </c:pt>
                <c:pt idx="157">
                  <c:v>0.4471421857558977</c:v>
                </c:pt>
                <c:pt idx="158">
                  <c:v>0.45512423505033744</c:v>
                </c:pt>
                <c:pt idx="159">
                  <c:v>0.50026558562212309</c:v>
                </c:pt>
                <c:pt idx="160">
                  <c:v>0.48322126658208114</c:v>
                </c:pt>
                <c:pt idx="161">
                  <c:v>0.48563523916149026</c:v>
                </c:pt>
                <c:pt idx="162">
                  <c:v>0.44554081803882534</c:v>
                </c:pt>
                <c:pt idx="163">
                  <c:v>0.4813646776638858</c:v>
                </c:pt>
                <c:pt idx="164">
                  <c:v>0.3953975671449258</c:v>
                </c:pt>
                <c:pt idx="165">
                  <c:v>0.50440321827136936</c:v>
                </c:pt>
                <c:pt idx="166">
                  <c:v>0.52121720481819533</c:v>
                </c:pt>
                <c:pt idx="167">
                  <c:v>0.50291116202710984</c:v>
                </c:pt>
                <c:pt idx="168">
                  <c:v>0.39280707940599002</c:v>
                </c:pt>
                <c:pt idx="169">
                  <c:v>0.48776255812879366</c:v>
                </c:pt>
                <c:pt idx="170">
                  <c:v>0.50269861328220822</c:v>
                </c:pt>
                <c:pt idx="171">
                  <c:v>0.51707067867504475</c:v>
                </c:pt>
                <c:pt idx="172">
                  <c:v>0.49231116119502566</c:v>
                </c:pt>
                <c:pt idx="173">
                  <c:v>0.50262100209459337</c:v>
                </c:pt>
                <c:pt idx="174">
                  <c:v>0.47227803785451317</c:v>
                </c:pt>
                <c:pt idx="175">
                  <c:v>0.51255955005956377</c:v>
                </c:pt>
                <c:pt idx="176">
                  <c:v>0.41234640730607969</c:v>
                </c:pt>
                <c:pt idx="177">
                  <c:v>0.47644008602943988</c:v>
                </c:pt>
                <c:pt idx="178">
                  <c:v>0.48948372370679921</c:v>
                </c:pt>
                <c:pt idx="179">
                  <c:v>0.40294424263226758</c:v>
                </c:pt>
                <c:pt idx="180">
                  <c:v>0.45250289152888962</c:v>
                </c:pt>
                <c:pt idx="181">
                  <c:v>0.24183089755276208</c:v>
                </c:pt>
                <c:pt idx="182">
                  <c:v>0.42358338193368344</c:v>
                </c:pt>
                <c:pt idx="183">
                  <c:v>0.39754094891847414</c:v>
                </c:pt>
                <c:pt idx="184">
                  <c:v>0.42449113902193036</c:v>
                </c:pt>
                <c:pt idx="185">
                  <c:v>0.47176462397071073</c:v>
                </c:pt>
                <c:pt idx="186">
                  <c:v>0.40929738962631568</c:v>
                </c:pt>
                <c:pt idx="187">
                  <c:v>0.32765715930129585</c:v>
                </c:pt>
                <c:pt idx="188">
                  <c:v>0.4733529043964006</c:v>
                </c:pt>
                <c:pt idx="189">
                  <c:v>0.44701247080077949</c:v>
                </c:pt>
                <c:pt idx="190">
                  <c:v>0.3891006152414872</c:v>
                </c:pt>
                <c:pt idx="191">
                  <c:v>0.22388319179744062</c:v>
                </c:pt>
                <c:pt idx="192">
                  <c:v>0.15313211660624484</c:v>
                </c:pt>
                <c:pt idx="193">
                  <c:v>0.42837606817303542</c:v>
                </c:pt>
                <c:pt idx="194">
                  <c:v>0.26724776661732441</c:v>
                </c:pt>
                <c:pt idx="195">
                  <c:v>0.47472692603961414</c:v>
                </c:pt>
                <c:pt idx="196">
                  <c:v>0.26998193420350253</c:v>
                </c:pt>
                <c:pt idx="197">
                  <c:v>0.27377445140522449</c:v>
                </c:pt>
                <c:pt idx="198">
                  <c:v>0.37207913930299441</c:v>
                </c:pt>
                <c:pt idx="199">
                  <c:v>0.36170066721608873</c:v>
                </c:pt>
                <c:pt idx="200">
                  <c:v>0.44705522928705926</c:v>
                </c:pt>
                <c:pt idx="201">
                  <c:v>0.32263430570624552</c:v>
                </c:pt>
                <c:pt idx="202">
                  <c:v>0.36892733639918895</c:v>
                </c:pt>
                <c:pt idx="203">
                  <c:v>0.34531644307653875</c:v>
                </c:pt>
                <c:pt idx="204">
                  <c:v>0.40083490685612316</c:v>
                </c:pt>
                <c:pt idx="205">
                  <c:v>0.32745357727025964</c:v>
                </c:pt>
                <c:pt idx="206">
                  <c:v>0.41562939742175664</c:v>
                </c:pt>
                <c:pt idx="207">
                  <c:v>0.28469947602541101</c:v>
                </c:pt>
                <c:pt idx="208">
                  <c:v>0.25921165320125444</c:v>
                </c:pt>
                <c:pt idx="209">
                  <c:v>0.19129661030783723</c:v>
                </c:pt>
                <c:pt idx="210">
                  <c:v>0.5269781880315354</c:v>
                </c:pt>
                <c:pt idx="211">
                  <c:v>0.31383838876814063</c:v>
                </c:pt>
                <c:pt idx="212">
                  <c:v>0.36805485293312734</c:v>
                </c:pt>
                <c:pt idx="213">
                  <c:v>0.18995989779253464</c:v>
                </c:pt>
                <c:pt idx="214">
                  <c:v>0.42697081978059548</c:v>
                </c:pt>
                <c:pt idx="215">
                  <c:v>9.6761119828697562E-2</c:v>
                </c:pt>
                <c:pt idx="216">
                  <c:v>0.1473213713606874</c:v>
                </c:pt>
                <c:pt idx="217">
                  <c:v>0.11464515239308391</c:v>
                </c:pt>
                <c:pt idx="218">
                  <c:v>0.1890384962881409</c:v>
                </c:pt>
                <c:pt idx="219">
                  <c:v>0.28468983864125602</c:v>
                </c:pt>
                <c:pt idx="220">
                  <c:v>0.25227514021939285</c:v>
                </c:pt>
                <c:pt idx="221">
                  <c:v>0.28836767405495223</c:v>
                </c:pt>
                <c:pt idx="222">
                  <c:v>0.2214571969157455</c:v>
                </c:pt>
                <c:pt idx="223">
                  <c:v>0.17922472622497992</c:v>
                </c:pt>
                <c:pt idx="224">
                  <c:v>0.24346090493020026</c:v>
                </c:pt>
                <c:pt idx="225">
                  <c:v>0.2300230732086401</c:v>
                </c:pt>
                <c:pt idx="226">
                  <c:v>0.196469791829744</c:v>
                </c:pt>
                <c:pt idx="227">
                  <c:v>0.27083464376605432</c:v>
                </c:pt>
                <c:pt idx="228">
                  <c:v>0.28399404465410644</c:v>
                </c:pt>
                <c:pt idx="229">
                  <c:v>0.15659381688744767</c:v>
                </c:pt>
                <c:pt idx="230">
                  <c:v>0.26207217547926676</c:v>
                </c:pt>
                <c:pt idx="231">
                  <c:v>0.22289958752543326</c:v>
                </c:pt>
                <c:pt idx="232">
                  <c:v>6.6059248662691888E-2</c:v>
                </c:pt>
                <c:pt idx="233">
                  <c:v>8.7402081764787698E-2</c:v>
                </c:pt>
                <c:pt idx="234">
                  <c:v>0.18006067733612066</c:v>
                </c:pt>
                <c:pt idx="235">
                  <c:v>0.24108697706678273</c:v>
                </c:pt>
                <c:pt idx="236">
                  <c:v>0.1604865537492112</c:v>
                </c:pt>
                <c:pt idx="237">
                  <c:v>0.26868329064857793</c:v>
                </c:pt>
                <c:pt idx="238">
                  <c:v>0.26396883087812645</c:v>
                </c:pt>
                <c:pt idx="239">
                  <c:v>0.24695283471730251</c:v>
                </c:pt>
                <c:pt idx="240">
                  <c:v>0.17530160923803631</c:v>
                </c:pt>
                <c:pt idx="241">
                  <c:v>0.28866117389268098</c:v>
                </c:pt>
                <c:pt idx="242">
                  <c:v>0.16215641451306728</c:v>
                </c:pt>
                <c:pt idx="243">
                  <c:v>6.7822411700120544E-2</c:v>
                </c:pt>
                <c:pt idx="244">
                  <c:v>0.15629764699043525</c:v>
                </c:pt>
                <c:pt idx="245">
                  <c:v>0.17489187465209149</c:v>
                </c:pt>
                <c:pt idx="246">
                  <c:v>0.11829730896887002</c:v>
                </c:pt>
                <c:pt idx="247">
                  <c:v>6.5618815601046973E-2</c:v>
                </c:pt>
                <c:pt idx="248">
                  <c:v>0.16036594148971647</c:v>
                </c:pt>
                <c:pt idx="249">
                  <c:v>0.12001495692124015</c:v>
                </c:pt>
                <c:pt idx="250">
                  <c:v>0.22914161354740439</c:v>
                </c:pt>
                <c:pt idx="251">
                  <c:v>0.17345843531208296</c:v>
                </c:pt>
                <c:pt idx="252">
                  <c:v>0.19664902918302316</c:v>
                </c:pt>
                <c:pt idx="253">
                  <c:v>0.17850151782106483</c:v>
                </c:pt>
                <c:pt idx="254">
                  <c:v>0.26288345844194122</c:v>
                </c:pt>
                <c:pt idx="255">
                  <c:v>0.24228204663238159</c:v>
                </c:pt>
                <c:pt idx="256">
                  <c:v>0.24912498924257218</c:v>
                </c:pt>
                <c:pt idx="257">
                  <c:v>0.11789149318393013</c:v>
                </c:pt>
                <c:pt idx="258">
                  <c:v>0.21909497199625486</c:v>
                </c:pt>
                <c:pt idx="259">
                  <c:v>8.881444232844278E-2</c:v>
                </c:pt>
                <c:pt idx="260">
                  <c:v>0.12264155721701808</c:v>
                </c:pt>
                <c:pt idx="261">
                  <c:v>8.2973723004024169E-2</c:v>
                </c:pt>
                <c:pt idx="262">
                  <c:v>0.11364452197372786</c:v>
                </c:pt>
                <c:pt idx="263">
                  <c:v>9.40587864411154E-2</c:v>
                </c:pt>
                <c:pt idx="264">
                  <c:v>0.14040621856680002</c:v>
                </c:pt>
                <c:pt idx="265">
                  <c:v>0.1785922120139192</c:v>
                </c:pt>
                <c:pt idx="266">
                  <c:v>0.20278831645540413</c:v>
                </c:pt>
                <c:pt idx="267">
                  <c:v>0.18800948636812215</c:v>
                </c:pt>
                <c:pt idx="268">
                  <c:v>0.12173874376192124</c:v>
                </c:pt>
                <c:pt idx="269">
                  <c:v>9.4482012950976968E-2</c:v>
                </c:pt>
                <c:pt idx="270">
                  <c:v>0.1780435268905409</c:v>
                </c:pt>
                <c:pt idx="271">
                  <c:v>4.9646282692775379E-2</c:v>
                </c:pt>
                <c:pt idx="272">
                  <c:v>0.10517874043938297</c:v>
                </c:pt>
                <c:pt idx="273">
                  <c:v>0.17707881458265828</c:v>
                </c:pt>
                <c:pt idx="274">
                  <c:v>0.10711497249603075</c:v>
                </c:pt>
                <c:pt idx="275">
                  <c:v>0.17115846585793112</c:v>
                </c:pt>
                <c:pt idx="276">
                  <c:v>0.22814555546589665</c:v>
                </c:pt>
                <c:pt idx="277">
                  <c:v>0.12244279784770706</c:v>
                </c:pt>
                <c:pt idx="278">
                  <c:v>6.4770941547524302E-2</c:v>
                </c:pt>
                <c:pt idx="279">
                  <c:v>0.15866588947542437</c:v>
                </c:pt>
                <c:pt idx="280">
                  <c:v>3.1308760510892431E-2</c:v>
                </c:pt>
                <c:pt idx="281">
                  <c:v>7.5470006785889832E-2</c:v>
                </c:pt>
                <c:pt idx="282">
                  <c:v>0.10375485742641935</c:v>
                </c:pt>
                <c:pt idx="283">
                  <c:v>0.12370227162814085</c:v>
                </c:pt>
                <c:pt idx="284">
                  <c:v>0.28643606687084572</c:v>
                </c:pt>
                <c:pt idx="285">
                  <c:v>0.18858619709395025</c:v>
                </c:pt>
                <c:pt idx="286">
                  <c:v>9.6537926848875258E-2</c:v>
                </c:pt>
                <c:pt idx="287">
                  <c:v>0.17006571941845855</c:v>
                </c:pt>
                <c:pt idx="288">
                  <c:v>0.19773778106572898</c:v>
                </c:pt>
                <c:pt idx="289">
                  <c:v>0.25852707598526486</c:v>
                </c:pt>
                <c:pt idx="290">
                  <c:v>0.1558926265380402</c:v>
                </c:pt>
                <c:pt idx="291">
                  <c:v>0.13958577236388228</c:v>
                </c:pt>
                <c:pt idx="292">
                  <c:v>4.1269816372007918E-2</c:v>
                </c:pt>
                <c:pt idx="293">
                  <c:v>0.13240207052318981</c:v>
                </c:pt>
                <c:pt idx="294">
                  <c:v>0.14211390174065985</c:v>
                </c:pt>
                <c:pt idx="295">
                  <c:v>8.6248402703736959E-2</c:v>
                </c:pt>
                <c:pt idx="296">
                  <c:v>0.33560758152801157</c:v>
                </c:pt>
                <c:pt idx="297">
                  <c:v>0.1067420906241402</c:v>
                </c:pt>
                <c:pt idx="298">
                  <c:v>0.13911191795837388</c:v>
                </c:pt>
                <c:pt idx="299">
                  <c:v>8.9409080981004363E-2</c:v>
                </c:pt>
              </c:numCache>
            </c:numRef>
          </c:yVal>
          <c:smooth val="0"/>
          <c:extLst>
            <c:ext xmlns:c16="http://schemas.microsoft.com/office/drawing/2014/chart" uri="{C3380CC4-5D6E-409C-BE32-E72D297353CC}">
              <c16:uniqueId val="{00000003-A7BD-4B6F-ADA1-3598FB5F1B50}"/>
            </c:ext>
          </c:extLst>
        </c:ser>
        <c:dLbls>
          <c:showLegendKey val="0"/>
          <c:showVal val="0"/>
          <c:showCatName val="0"/>
          <c:showSerName val="0"/>
          <c:showPercent val="0"/>
          <c:showBubbleSize val="0"/>
        </c:dLbls>
        <c:axId val="852846064"/>
        <c:axId val="737090752"/>
      </c:scatterChart>
      <c:valAx>
        <c:axId val="852846064"/>
        <c:scaling>
          <c:orientation val="minMax"/>
          <c:max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37090752"/>
        <c:crosses val="autoZero"/>
        <c:crossBetween val="midCat"/>
      </c:valAx>
      <c:valAx>
        <c:axId val="737090752"/>
        <c:scaling>
          <c:orientation val="minMax"/>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52846064"/>
        <c:crosses val="autoZero"/>
        <c:crossBetween val="midCat"/>
      </c:valAx>
      <c:spPr>
        <a:solidFill>
          <a:schemeClr val="bg1"/>
        </a:solidFill>
        <a:ln>
          <a:solidFill>
            <a:schemeClr val="bg1">
              <a:lumMod val="75000"/>
            </a:schemeClr>
          </a:solidFill>
        </a:ln>
        <a:effectLst/>
      </c:spPr>
    </c:plotArea>
    <c:legend>
      <c:legendPos val="t"/>
      <c:layout>
        <c:manualLayout>
          <c:xMode val="edge"/>
          <c:yMode val="edge"/>
          <c:x val="0.27695229956855516"/>
          <c:y val="3.2407407407407406E-2"/>
          <c:w val="0.62697064410211634"/>
          <c:h val="8.371719160104987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5836916527042"/>
          <c:y val="6.8047557473732076E-2"/>
          <c:w val="0.72388245816477603"/>
          <c:h val="0.68940875398404666"/>
        </c:manualLayout>
      </c:layout>
      <c:scatterChart>
        <c:scatterStyle val="lineMarker"/>
        <c:varyColors val="0"/>
        <c:ser>
          <c:idx val="0"/>
          <c:order val="0"/>
          <c:spPr>
            <a:ln w="38100" cap="rnd">
              <a:noFill/>
              <a:round/>
            </a:ln>
            <a:effectLst/>
          </c:spPr>
          <c:marker>
            <c:symbol val="circle"/>
            <c:size val="5"/>
            <c:spPr>
              <a:solidFill>
                <a:srgbClr val="92D050"/>
              </a:solidFill>
              <a:ln w="9525">
                <a:solidFill>
                  <a:srgbClr val="92D050"/>
                </a:solidFill>
              </a:ln>
              <a:effectLst/>
            </c:spPr>
          </c:marker>
          <c:trendline>
            <c:spPr>
              <a:ln w="19050" cap="rnd">
                <a:solidFill>
                  <a:srgbClr val="92D050"/>
                </a:solidFill>
                <a:prstDash val="sysDot"/>
              </a:ln>
              <a:effectLst/>
            </c:spPr>
            <c:trendlineType val="linear"/>
            <c:dispRSqr val="0"/>
            <c:dispEq val="0"/>
          </c:trendline>
          <c:xVal>
            <c:numRef>
              <c:f>Data!$E$2:$E$16</c:f>
              <c:numCache>
                <c:formatCode>General</c:formatCode>
                <c:ptCount val="15"/>
                <c:pt idx="0">
                  <c:v>4.1539999999999999</c:v>
                </c:pt>
                <c:pt idx="1">
                  <c:v>4.2300000000000004</c:v>
                </c:pt>
                <c:pt idx="2">
                  <c:v>4.5380000000000003</c:v>
                </c:pt>
                <c:pt idx="3">
                  <c:v>4.1050000000000004</c:v>
                </c:pt>
                <c:pt idx="4">
                  <c:v>4.0880000000000001</c:v>
                </c:pt>
                <c:pt idx="5">
                  <c:v>3.6549999999999998</c:v>
                </c:pt>
                <c:pt idx="6">
                  <c:v>3.64</c:v>
                </c:pt>
                <c:pt idx="7">
                  <c:v>3.706</c:v>
                </c:pt>
                <c:pt idx="8">
                  <c:v>3.7959999999999998</c:v>
                </c:pt>
                <c:pt idx="9">
                  <c:v>3.06</c:v>
                </c:pt>
                <c:pt idx="10">
                  <c:v>3.66</c:v>
                </c:pt>
                <c:pt idx="11">
                  <c:v>3.6349999999999998</c:v>
                </c:pt>
                <c:pt idx="12">
                  <c:v>3.5419999999999998</c:v>
                </c:pt>
                <c:pt idx="13">
                  <c:v>3.6349999999999998</c:v>
                </c:pt>
                <c:pt idx="14">
                  <c:v>6.01</c:v>
                </c:pt>
              </c:numCache>
            </c:numRef>
          </c:xVal>
          <c:yVal>
            <c:numRef>
              <c:f>Data!$H$2:$H$16</c:f>
              <c:numCache>
                <c:formatCode>General</c:formatCode>
                <c:ptCount val="15"/>
                <c:pt idx="0">
                  <c:v>-19.726454728414236</c:v>
                </c:pt>
                <c:pt idx="1">
                  <c:v>-19.711897456370014</c:v>
                </c:pt>
                <c:pt idx="2">
                  <c:v>-20.18538478529759</c:v>
                </c:pt>
                <c:pt idx="3">
                  <c:v>-19.953350535092742</c:v>
                </c:pt>
                <c:pt idx="4">
                  <c:v>-19.557802887382351</c:v>
                </c:pt>
                <c:pt idx="6">
                  <c:v>-18.539440819256576</c:v>
                </c:pt>
                <c:pt idx="7">
                  <c:v>-18.734680124721521</c:v>
                </c:pt>
                <c:pt idx="8">
                  <c:v>-18.980296531887788</c:v>
                </c:pt>
                <c:pt idx="10">
                  <c:v>-18.415766729149937</c:v>
                </c:pt>
                <c:pt idx="11">
                  <c:v>-18.283921806836975</c:v>
                </c:pt>
                <c:pt idx="12">
                  <c:v>-18.167590116270205</c:v>
                </c:pt>
                <c:pt idx="13">
                  <c:v>-18.830515851731647</c:v>
                </c:pt>
                <c:pt idx="14">
                  <c:v>-22.486373960260845</c:v>
                </c:pt>
              </c:numCache>
            </c:numRef>
          </c:yVal>
          <c:smooth val="0"/>
          <c:extLst>
            <c:ext xmlns:c16="http://schemas.microsoft.com/office/drawing/2014/chart" uri="{C3380CC4-5D6E-409C-BE32-E72D297353CC}">
              <c16:uniqueId val="{00000001-4B44-43C4-9992-2275DF23055B}"/>
            </c:ext>
          </c:extLst>
        </c:ser>
        <c:ser>
          <c:idx val="1"/>
          <c:order val="1"/>
          <c:spPr>
            <a:ln w="25400" cap="rnd">
              <a:noFill/>
              <a:round/>
            </a:ln>
            <a:effectLst/>
          </c:spPr>
          <c:marker>
            <c:symbol val="circle"/>
            <c:size val="5"/>
            <c:spPr>
              <a:solidFill>
                <a:srgbClr val="0070C0"/>
              </a:solidFill>
              <a:ln w="9525">
                <a:solidFill>
                  <a:srgbClr val="0070C0"/>
                </a:solidFill>
              </a:ln>
              <a:effectLst/>
            </c:spPr>
          </c:marker>
          <c:trendline>
            <c:spPr>
              <a:ln w="19050" cap="rnd">
                <a:solidFill>
                  <a:srgbClr val="0070C0"/>
                </a:solidFill>
                <a:prstDash val="sysDot"/>
              </a:ln>
              <a:effectLst/>
            </c:spPr>
            <c:trendlineType val="linear"/>
            <c:dispRSqr val="0"/>
            <c:dispEq val="0"/>
          </c:trendline>
          <c:xVal>
            <c:numRef>
              <c:f>Data!$E$26:$E$38</c:f>
              <c:numCache>
                <c:formatCode>General</c:formatCode>
                <c:ptCount val="13"/>
                <c:pt idx="0">
                  <c:v>3.46</c:v>
                </c:pt>
                <c:pt idx="1">
                  <c:v>3.41</c:v>
                </c:pt>
                <c:pt idx="2">
                  <c:v>3.79</c:v>
                </c:pt>
                <c:pt idx="3">
                  <c:v>5.04</c:v>
                </c:pt>
                <c:pt idx="4">
                  <c:v>4.84</c:v>
                </c:pt>
                <c:pt idx="5">
                  <c:v>3.69</c:v>
                </c:pt>
                <c:pt idx="6">
                  <c:v>2.66</c:v>
                </c:pt>
                <c:pt idx="7">
                  <c:v>3.25</c:v>
                </c:pt>
                <c:pt idx="8">
                  <c:v>2.97</c:v>
                </c:pt>
                <c:pt idx="9">
                  <c:v>3.31</c:v>
                </c:pt>
                <c:pt idx="10">
                  <c:v>3.25</c:v>
                </c:pt>
                <c:pt idx="11">
                  <c:v>2.97</c:v>
                </c:pt>
                <c:pt idx="12">
                  <c:v>2.66</c:v>
                </c:pt>
              </c:numCache>
            </c:numRef>
          </c:xVal>
          <c:yVal>
            <c:numRef>
              <c:f>Data!$H$26:$H$38</c:f>
              <c:numCache>
                <c:formatCode>General</c:formatCode>
                <c:ptCount val="13"/>
                <c:pt idx="0">
                  <c:v>-20.667009161746662</c:v>
                </c:pt>
                <c:pt idx="1">
                  <c:v>-21.029074701116915</c:v>
                </c:pt>
                <c:pt idx="2">
                  <c:v>-20.742731707209604</c:v>
                </c:pt>
                <c:pt idx="3">
                  <c:v>-21.509721194640008</c:v>
                </c:pt>
                <c:pt idx="4">
                  <c:v>-22.34484816803441</c:v>
                </c:pt>
                <c:pt idx="5">
                  <c:v>-20.939505611943826</c:v>
                </c:pt>
                <c:pt idx="6">
                  <c:v>-18.549220532557598</c:v>
                </c:pt>
                <c:pt idx="7">
                  <c:v>-19.418509838643615</c:v>
                </c:pt>
                <c:pt idx="8">
                  <c:v>-19.253529268172144</c:v>
                </c:pt>
                <c:pt idx="9">
                  <c:v>-18.745330118406656</c:v>
                </c:pt>
                <c:pt idx="10">
                  <c:v>-19.048156454137747</c:v>
                </c:pt>
                <c:pt idx="11">
                  <c:v>-19.396905255552369</c:v>
                </c:pt>
                <c:pt idx="12">
                  <c:v>-17.672557382134606</c:v>
                </c:pt>
              </c:numCache>
            </c:numRef>
          </c:yVal>
          <c:smooth val="0"/>
          <c:extLst>
            <c:ext xmlns:c16="http://schemas.microsoft.com/office/drawing/2014/chart" uri="{C3380CC4-5D6E-409C-BE32-E72D297353CC}">
              <c16:uniqueId val="{00000003-4B44-43C4-9992-2275DF23055B}"/>
            </c:ext>
          </c:extLst>
        </c:ser>
        <c:ser>
          <c:idx val="2"/>
          <c:order val="2"/>
          <c:spPr>
            <a:ln w="25400" cap="rnd">
              <a:noFill/>
              <a:round/>
            </a:ln>
            <a:effectLst/>
          </c:spPr>
          <c:marker>
            <c:symbol val="circle"/>
            <c:size val="5"/>
            <c:spPr>
              <a:solidFill>
                <a:schemeClr val="bg1">
                  <a:lumMod val="75000"/>
                </a:schemeClr>
              </a:solidFill>
              <a:ln w="9525">
                <a:solidFill>
                  <a:schemeClr val="bg1">
                    <a:lumMod val="75000"/>
                  </a:schemeClr>
                </a:solidFill>
              </a:ln>
              <a:effectLst/>
            </c:spPr>
          </c:marker>
          <c:trendline>
            <c:spPr>
              <a:ln w="19050" cap="rnd">
                <a:solidFill>
                  <a:schemeClr val="bg1">
                    <a:lumMod val="75000"/>
                  </a:schemeClr>
                </a:solidFill>
                <a:prstDash val="sysDot"/>
              </a:ln>
              <a:effectLst/>
            </c:spPr>
            <c:trendlineType val="linear"/>
            <c:forward val="1"/>
            <c:backward val="1"/>
            <c:dispRSqr val="0"/>
            <c:dispEq val="0"/>
          </c:trendline>
          <c:xVal>
            <c:numRef>
              <c:f>Data!$D$49:$D$54</c:f>
              <c:numCache>
                <c:formatCode>General</c:formatCode>
                <c:ptCount val="6"/>
                <c:pt idx="0">
                  <c:v>2.9129999999999998</c:v>
                </c:pt>
                <c:pt idx="1">
                  <c:v>2.9</c:v>
                </c:pt>
                <c:pt idx="2">
                  <c:v>2.89</c:v>
                </c:pt>
                <c:pt idx="3">
                  <c:v>3.323</c:v>
                </c:pt>
                <c:pt idx="4">
                  <c:v>3.3220000000000001</c:v>
                </c:pt>
                <c:pt idx="5">
                  <c:v>3.3210000000000002</c:v>
                </c:pt>
              </c:numCache>
            </c:numRef>
          </c:xVal>
          <c:yVal>
            <c:numRef>
              <c:f>Data!$H$49:$H$54</c:f>
              <c:numCache>
                <c:formatCode>General</c:formatCode>
                <c:ptCount val="6"/>
                <c:pt idx="0">
                  <c:v>-20.062904717328969</c:v>
                </c:pt>
                <c:pt idx="1">
                  <c:v>-19.80133422518217</c:v>
                </c:pt>
                <c:pt idx="2">
                  <c:v>-19.628132439744732</c:v>
                </c:pt>
                <c:pt idx="3">
                  <c:v>-20.516100816489978</c:v>
                </c:pt>
                <c:pt idx="4">
                  <c:v>-20.553350028521901</c:v>
                </c:pt>
                <c:pt idx="5">
                  <c:v>-20.631735172434094</c:v>
                </c:pt>
              </c:numCache>
            </c:numRef>
          </c:yVal>
          <c:smooth val="0"/>
          <c:extLst>
            <c:ext xmlns:c16="http://schemas.microsoft.com/office/drawing/2014/chart" uri="{C3380CC4-5D6E-409C-BE32-E72D297353CC}">
              <c16:uniqueId val="{00000005-4B44-43C4-9992-2275DF23055B}"/>
            </c:ext>
          </c:extLst>
        </c:ser>
        <c:ser>
          <c:idx val="3"/>
          <c:order val="3"/>
          <c:spPr>
            <a:ln w="25400" cap="rnd">
              <a:noFill/>
              <a:round/>
            </a:ln>
            <a:effectLst/>
          </c:spPr>
          <c:marker>
            <c:symbol val="circle"/>
            <c:size val="5"/>
            <c:spPr>
              <a:solidFill>
                <a:srgbClr val="FFC000"/>
              </a:solidFill>
              <a:ln w="9525">
                <a:solidFill>
                  <a:srgbClr val="FFC000"/>
                </a:solidFill>
              </a:ln>
              <a:effectLst/>
            </c:spPr>
          </c:marker>
          <c:trendline>
            <c:spPr>
              <a:ln w="19050" cap="rnd">
                <a:solidFill>
                  <a:srgbClr val="FFC000"/>
                </a:solidFill>
                <a:prstDash val="sysDot"/>
              </a:ln>
              <a:effectLst/>
            </c:spPr>
            <c:trendlineType val="linear"/>
            <c:dispRSqr val="0"/>
            <c:dispEq val="0"/>
          </c:trendline>
          <c:xVal>
            <c:numRef>
              <c:f>Data!$D$59:$D$61</c:f>
              <c:numCache>
                <c:formatCode>General</c:formatCode>
                <c:ptCount val="3"/>
                <c:pt idx="0">
                  <c:v>6.4569999999999999</c:v>
                </c:pt>
                <c:pt idx="1">
                  <c:v>8.5269999999999992</c:v>
                </c:pt>
                <c:pt idx="2">
                  <c:v>7.99</c:v>
                </c:pt>
              </c:numCache>
            </c:numRef>
          </c:xVal>
          <c:yVal>
            <c:numRef>
              <c:f>Data!$H$59:$H$61</c:f>
              <c:numCache>
                <c:formatCode>General</c:formatCode>
                <c:ptCount val="3"/>
                <c:pt idx="0">
                  <c:v>-14.929119181340027</c:v>
                </c:pt>
                <c:pt idx="1">
                  <c:v>-17.83867884171848</c:v>
                </c:pt>
                <c:pt idx="2">
                  <c:v>-16.604512683492711</c:v>
                </c:pt>
              </c:numCache>
            </c:numRef>
          </c:yVal>
          <c:smooth val="0"/>
          <c:extLst>
            <c:ext xmlns:c16="http://schemas.microsoft.com/office/drawing/2014/chart" uri="{C3380CC4-5D6E-409C-BE32-E72D297353CC}">
              <c16:uniqueId val="{00000007-4B44-43C4-9992-2275DF23055B}"/>
            </c:ext>
          </c:extLst>
        </c:ser>
        <c:ser>
          <c:idx val="4"/>
          <c:order val="4"/>
          <c:spPr>
            <a:ln w="25400" cap="rnd">
              <a:noFill/>
              <a:round/>
            </a:ln>
            <a:effectLst/>
          </c:spPr>
          <c:marker>
            <c:symbol val="circle"/>
            <c:size val="5"/>
            <c:spPr>
              <a:solidFill>
                <a:srgbClr val="C00000"/>
              </a:solidFill>
              <a:ln w="9525">
                <a:solidFill>
                  <a:srgbClr val="C00000"/>
                </a:solidFill>
              </a:ln>
              <a:effectLst/>
            </c:spPr>
          </c:marker>
          <c:xVal>
            <c:numRef>
              <c:f>Data!$E$23</c:f>
              <c:numCache>
                <c:formatCode>General</c:formatCode>
                <c:ptCount val="1"/>
                <c:pt idx="0">
                  <c:v>12.09</c:v>
                </c:pt>
              </c:numCache>
            </c:numRef>
          </c:xVal>
          <c:yVal>
            <c:numRef>
              <c:f>Data!$H$23</c:f>
              <c:numCache>
                <c:formatCode>General</c:formatCode>
                <c:ptCount val="1"/>
                <c:pt idx="0">
                  <c:v>-20.092116452614285</c:v>
                </c:pt>
              </c:numCache>
            </c:numRef>
          </c:yVal>
          <c:smooth val="0"/>
          <c:extLst>
            <c:ext xmlns:c16="http://schemas.microsoft.com/office/drawing/2014/chart" uri="{C3380CC4-5D6E-409C-BE32-E72D297353CC}">
              <c16:uniqueId val="{00000008-4B44-43C4-9992-2275DF23055B}"/>
            </c:ext>
          </c:extLst>
        </c:ser>
        <c:dLbls>
          <c:showLegendKey val="0"/>
          <c:showVal val="0"/>
          <c:showCatName val="0"/>
          <c:showSerName val="0"/>
          <c:showPercent val="0"/>
          <c:showBubbleSize val="0"/>
        </c:dLbls>
        <c:axId val="1118701855"/>
        <c:axId val="1169616479"/>
      </c:scatterChart>
      <c:valAx>
        <c:axId val="111870185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Energy (eV)</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169616479"/>
        <c:crossesAt val="-24"/>
        <c:crossBetween val="midCat"/>
        <c:majorUnit val="2"/>
      </c:valAx>
      <c:valAx>
        <c:axId val="1169616479"/>
        <c:scaling>
          <c:orientation val="minMax"/>
          <c:max val="-14"/>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ln(I/gA)</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118701855"/>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noFill/>
              <a:round/>
            </a:ln>
            <a:effectLst/>
          </c:spPr>
          <c:marker>
            <c:symbol val="circle"/>
            <c:size val="5"/>
            <c:spPr>
              <a:solidFill>
                <a:srgbClr val="92D050"/>
              </a:solidFill>
              <a:ln w="9525">
                <a:solidFill>
                  <a:srgbClr val="92D050"/>
                </a:solidFill>
              </a:ln>
              <a:effectLst/>
            </c:spPr>
          </c:marker>
          <c:trendline>
            <c:spPr>
              <a:ln w="19050" cap="rnd">
                <a:solidFill>
                  <a:srgbClr val="92D050"/>
                </a:solidFill>
                <a:prstDash val="sysDot"/>
              </a:ln>
              <a:effectLst/>
            </c:spPr>
            <c:trendlineType val="linear"/>
            <c:forward val="1"/>
            <c:backward val="1"/>
            <c:dispRSqr val="0"/>
            <c:dispEq val="0"/>
          </c:trendline>
          <c:xVal>
            <c:numRef>
              <c:f>Data!$E$2:$E$16</c:f>
              <c:numCache>
                <c:formatCode>General</c:formatCode>
                <c:ptCount val="15"/>
                <c:pt idx="0">
                  <c:v>4.1539999999999999</c:v>
                </c:pt>
                <c:pt idx="1">
                  <c:v>4.2300000000000004</c:v>
                </c:pt>
                <c:pt idx="2">
                  <c:v>4.5380000000000003</c:v>
                </c:pt>
                <c:pt idx="3">
                  <c:v>4.1050000000000004</c:v>
                </c:pt>
                <c:pt idx="4">
                  <c:v>4.0880000000000001</c:v>
                </c:pt>
                <c:pt idx="5">
                  <c:v>3.6549999999999998</c:v>
                </c:pt>
                <c:pt idx="6">
                  <c:v>3.64</c:v>
                </c:pt>
                <c:pt idx="7">
                  <c:v>3.706</c:v>
                </c:pt>
                <c:pt idx="8">
                  <c:v>3.7959999999999998</c:v>
                </c:pt>
                <c:pt idx="9">
                  <c:v>3.06</c:v>
                </c:pt>
                <c:pt idx="10">
                  <c:v>3.66</c:v>
                </c:pt>
                <c:pt idx="11">
                  <c:v>3.6349999999999998</c:v>
                </c:pt>
                <c:pt idx="12">
                  <c:v>3.5419999999999998</c:v>
                </c:pt>
                <c:pt idx="13">
                  <c:v>3.6349999999999998</c:v>
                </c:pt>
                <c:pt idx="14">
                  <c:v>6.01</c:v>
                </c:pt>
              </c:numCache>
            </c:numRef>
          </c:xVal>
          <c:yVal>
            <c:numRef>
              <c:f>Data!$T$2:$T$16</c:f>
              <c:numCache>
                <c:formatCode>General</c:formatCode>
                <c:ptCount val="15"/>
                <c:pt idx="0">
                  <c:v>-18.235516440703371</c:v>
                </c:pt>
                <c:pt idx="1">
                  <c:v>-17.967766036131213</c:v>
                </c:pt>
                <c:pt idx="2">
                  <c:v>-18.545175214196735</c:v>
                </c:pt>
                <c:pt idx="3">
                  <c:v>-17.609750527736036</c:v>
                </c:pt>
                <c:pt idx="4">
                  <c:v>-18.220010048490213</c:v>
                </c:pt>
                <c:pt idx="6">
                  <c:v>-16.731200123844729</c:v>
                </c:pt>
                <c:pt idx="7">
                  <c:v>-16.99226652959662</c:v>
                </c:pt>
                <c:pt idx="8">
                  <c:v>-17.61505557996573</c:v>
                </c:pt>
                <c:pt idx="10">
                  <c:v>-16.914962657718632</c:v>
                </c:pt>
                <c:pt idx="11">
                  <c:v>-17.11048572637112</c:v>
                </c:pt>
                <c:pt idx="12">
                  <c:v>-17.014583755536297</c:v>
                </c:pt>
                <c:pt idx="13">
                  <c:v>-16.702979556202479</c:v>
                </c:pt>
                <c:pt idx="14">
                  <c:v>-19.634700000629117</c:v>
                </c:pt>
              </c:numCache>
            </c:numRef>
          </c:yVal>
          <c:smooth val="0"/>
          <c:extLst>
            <c:ext xmlns:c16="http://schemas.microsoft.com/office/drawing/2014/chart" uri="{C3380CC4-5D6E-409C-BE32-E72D297353CC}">
              <c16:uniqueId val="{00000001-64D6-431B-93EA-2097B332BD8A}"/>
            </c:ext>
          </c:extLst>
        </c:ser>
        <c:ser>
          <c:idx val="1"/>
          <c:order val="1"/>
          <c:spPr>
            <a:ln w="25400" cap="rnd">
              <a:noFill/>
              <a:round/>
            </a:ln>
            <a:effectLst/>
          </c:spPr>
          <c:marker>
            <c:symbol val="circle"/>
            <c:size val="5"/>
            <c:spPr>
              <a:solidFill>
                <a:schemeClr val="bg1">
                  <a:lumMod val="75000"/>
                </a:schemeClr>
              </a:solidFill>
              <a:ln w="9525">
                <a:solidFill>
                  <a:schemeClr val="bg1">
                    <a:lumMod val="75000"/>
                  </a:schemeClr>
                </a:solidFill>
              </a:ln>
              <a:effectLst/>
            </c:spPr>
          </c:marker>
          <c:xVal>
            <c:numRef>
              <c:f>Data!$D$49:$D$54</c:f>
              <c:numCache>
                <c:formatCode>General</c:formatCode>
                <c:ptCount val="6"/>
                <c:pt idx="0">
                  <c:v>2.9129999999999998</c:v>
                </c:pt>
                <c:pt idx="1">
                  <c:v>2.9</c:v>
                </c:pt>
                <c:pt idx="2">
                  <c:v>2.89</c:v>
                </c:pt>
                <c:pt idx="3">
                  <c:v>3.323</c:v>
                </c:pt>
                <c:pt idx="4">
                  <c:v>3.3220000000000001</c:v>
                </c:pt>
                <c:pt idx="5">
                  <c:v>3.3210000000000002</c:v>
                </c:pt>
              </c:numCache>
            </c:numRef>
          </c:xVal>
          <c:yVal>
            <c:numRef>
              <c:f>Data!$T$49:$T$54</c:f>
              <c:numCache>
                <c:formatCode>General</c:formatCode>
                <c:ptCount val="6"/>
                <c:pt idx="0">
                  <c:v>-18.498183643676665</c:v>
                </c:pt>
                <c:pt idx="1">
                  <c:v>-18.107338924720008</c:v>
                </c:pt>
                <c:pt idx="2">
                  <c:v>-17.855506925103221</c:v>
                </c:pt>
                <c:pt idx="3">
                  <c:v>-18.125868416437175</c:v>
                </c:pt>
                <c:pt idx="4">
                  <c:v>-18.381604536486666</c:v>
                </c:pt>
                <c:pt idx="5">
                  <c:v>-18.485154327916629</c:v>
                </c:pt>
              </c:numCache>
            </c:numRef>
          </c:yVal>
          <c:smooth val="0"/>
          <c:extLst>
            <c:ext xmlns:c16="http://schemas.microsoft.com/office/drawing/2014/chart" uri="{C3380CC4-5D6E-409C-BE32-E72D297353CC}">
              <c16:uniqueId val="{00000002-64D6-431B-93EA-2097B332BD8A}"/>
            </c:ext>
          </c:extLst>
        </c:ser>
        <c:ser>
          <c:idx val="2"/>
          <c:order val="2"/>
          <c:spPr>
            <a:ln w="25400" cap="rnd">
              <a:noFill/>
              <a:round/>
            </a:ln>
            <a:effectLst/>
          </c:spPr>
          <c:marker>
            <c:symbol val="circle"/>
            <c:size val="5"/>
            <c:spPr>
              <a:solidFill>
                <a:srgbClr val="FFC000"/>
              </a:solidFill>
              <a:ln w="9525">
                <a:solidFill>
                  <a:srgbClr val="FFC000"/>
                </a:solidFill>
              </a:ln>
              <a:effectLst/>
            </c:spPr>
          </c:marker>
          <c:xVal>
            <c:numRef>
              <c:f>Data!$D$59:$D$61</c:f>
              <c:numCache>
                <c:formatCode>General</c:formatCode>
                <c:ptCount val="3"/>
                <c:pt idx="0">
                  <c:v>6.4569999999999999</c:v>
                </c:pt>
                <c:pt idx="1">
                  <c:v>8.5269999999999992</c:v>
                </c:pt>
                <c:pt idx="2">
                  <c:v>7.99</c:v>
                </c:pt>
              </c:numCache>
            </c:numRef>
          </c:xVal>
          <c:yVal>
            <c:numRef>
              <c:f>Data!$T$59:$T$61</c:f>
              <c:numCache>
                <c:formatCode>General</c:formatCode>
                <c:ptCount val="3"/>
                <c:pt idx="0">
                  <c:v>-17.282683711942358</c:v>
                </c:pt>
                <c:pt idx="1">
                  <c:v>-20.005825963817422</c:v>
                </c:pt>
                <c:pt idx="2">
                  <c:v>-20.125744991741954</c:v>
                </c:pt>
              </c:numCache>
            </c:numRef>
          </c:yVal>
          <c:smooth val="0"/>
          <c:extLst>
            <c:ext xmlns:c16="http://schemas.microsoft.com/office/drawing/2014/chart" uri="{C3380CC4-5D6E-409C-BE32-E72D297353CC}">
              <c16:uniqueId val="{00000003-64D6-431B-93EA-2097B332BD8A}"/>
            </c:ext>
          </c:extLst>
        </c:ser>
        <c:ser>
          <c:idx val="3"/>
          <c:order val="3"/>
          <c:spPr>
            <a:ln w="25400" cap="rnd">
              <a:noFill/>
              <a:round/>
            </a:ln>
            <a:effectLst/>
          </c:spPr>
          <c:marker>
            <c:symbol val="circle"/>
            <c:size val="5"/>
            <c:spPr>
              <a:solidFill>
                <a:srgbClr val="C00000"/>
              </a:solidFill>
              <a:ln w="9525">
                <a:solidFill>
                  <a:srgbClr val="C00000"/>
                </a:solidFill>
              </a:ln>
              <a:effectLst/>
            </c:spPr>
          </c:marker>
          <c:xVal>
            <c:numRef>
              <c:f>Data!$E$23</c:f>
              <c:numCache>
                <c:formatCode>General</c:formatCode>
                <c:ptCount val="1"/>
                <c:pt idx="0">
                  <c:v>12.09</c:v>
                </c:pt>
              </c:numCache>
            </c:numRef>
          </c:xVal>
          <c:yVal>
            <c:numRef>
              <c:f>Data!$T$23</c:f>
              <c:numCache>
                <c:formatCode>General</c:formatCode>
                <c:ptCount val="1"/>
                <c:pt idx="0">
                  <c:v>-21.701554365048384</c:v>
                </c:pt>
              </c:numCache>
            </c:numRef>
          </c:yVal>
          <c:smooth val="0"/>
          <c:extLst>
            <c:ext xmlns:c16="http://schemas.microsoft.com/office/drawing/2014/chart" uri="{C3380CC4-5D6E-409C-BE32-E72D297353CC}">
              <c16:uniqueId val="{00000004-64D6-431B-93EA-2097B332BD8A}"/>
            </c:ext>
          </c:extLst>
        </c:ser>
        <c:ser>
          <c:idx val="4"/>
          <c:order val="4"/>
          <c:spPr>
            <a:ln w="19050" cap="rnd">
              <a:solidFill>
                <a:srgbClr val="FFC000"/>
              </a:solidFill>
              <a:prstDash val="sysDot"/>
              <a:round/>
            </a:ln>
            <a:effectLst/>
          </c:spPr>
          <c:marker>
            <c:symbol val="none"/>
          </c:marker>
          <c:xVal>
            <c:numRef>
              <c:f>Data!$X$57:$X$61</c:f>
              <c:numCache>
                <c:formatCode>General</c:formatCode>
                <c:ptCount val="5"/>
                <c:pt idx="0">
                  <c:v>5</c:v>
                </c:pt>
                <c:pt idx="1">
                  <c:v>6</c:v>
                </c:pt>
                <c:pt idx="2">
                  <c:v>7</c:v>
                </c:pt>
                <c:pt idx="3">
                  <c:v>8</c:v>
                </c:pt>
                <c:pt idx="4">
                  <c:v>9</c:v>
                </c:pt>
              </c:numCache>
            </c:numRef>
          </c:xVal>
          <c:yVal>
            <c:numRef>
              <c:f>Data!$Y$57:$Y$61</c:f>
              <c:numCache>
                <c:formatCode>General</c:formatCode>
                <c:ptCount val="5"/>
                <c:pt idx="0">
                  <c:v>-15.9734</c:v>
                </c:pt>
                <c:pt idx="1">
                  <c:v>-17.1784</c:v>
                </c:pt>
                <c:pt idx="2">
                  <c:v>-18.383400000000002</c:v>
                </c:pt>
                <c:pt idx="3">
                  <c:v>-19.5884</c:v>
                </c:pt>
                <c:pt idx="4">
                  <c:v>-20.793399999999998</c:v>
                </c:pt>
              </c:numCache>
            </c:numRef>
          </c:yVal>
          <c:smooth val="0"/>
          <c:extLst>
            <c:ext xmlns:c16="http://schemas.microsoft.com/office/drawing/2014/chart" uri="{C3380CC4-5D6E-409C-BE32-E72D297353CC}">
              <c16:uniqueId val="{00000005-64D6-431B-93EA-2097B332BD8A}"/>
            </c:ext>
          </c:extLst>
        </c:ser>
        <c:ser>
          <c:idx val="5"/>
          <c:order val="5"/>
          <c:spPr>
            <a:ln w="19050" cap="rnd">
              <a:solidFill>
                <a:schemeClr val="bg1">
                  <a:lumMod val="75000"/>
                </a:schemeClr>
              </a:solidFill>
              <a:prstDash val="sysDot"/>
              <a:round/>
            </a:ln>
            <a:effectLst/>
          </c:spPr>
          <c:marker>
            <c:symbol val="none"/>
          </c:marker>
          <c:xVal>
            <c:numRef>
              <c:f>Data!$X$49:$X$53</c:f>
              <c:numCache>
                <c:formatCode>General</c:formatCode>
                <c:ptCount val="5"/>
                <c:pt idx="0">
                  <c:v>1</c:v>
                </c:pt>
                <c:pt idx="1">
                  <c:v>2</c:v>
                </c:pt>
                <c:pt idx="2">
                  <c:v>3</c:v>
                </c:pt>
                <c:pt idx="3">
                  <c:v>4</c:v>
                </c:pt>
                <c:pt idx="4">
                  <c:v>5</c:v>
                </c:pt>
              </c:numCache>
            </c:numRef>
          </c:xVal>
          <c:yVal>
            <c:numRef>
              <c:f>Data!$Y$49:$Y$53</c:f>
              <c:numCache>
                <c:formatCode>General</c:formatCode>
                <c:ptCount val="5"/>
                <c:pt idx="0">
                  <c:v>-15.712999999999999</c:v>
                </c:pt>
                <c:pt idx="1">
                  <c:v>-16.917999999999999</c:v>
                </c:pt>
                <c:pt idx="2">
                  <c:v>-18.122999999999998</c:v>
                </c:pt>
                <c:pt idx="3">
                  <c:v>-19.327999999999999</c:v>
                </c:pt>
                <c:pt idx="4">
                  <c:v>-20.533000000000001</c:v>
                </c:pt>
              </c:numCache>
            </c:numRef>
          </c:yVal>
          <c:smooth val="0"/>
          <c:extLst>
            <c:ext xmlns:c16="http://schemas.microsoft.com/office/drawing/2014/chart" uri="{C3380CC4-5D6E-409C-BE32-E72D297353CC}">
              <c16:uniqueId val="{00000006-64D6-431B-93EA-2097B332BD8A}"/>
            </c:ext>
          </c:extLst>
        </c:ser>
        <c:ser>
          <c:idx val="6"/>
          <c:order val="6"/>
          <c:spPr>
            <a:ln w="19050" cap="rnd">
              <a:solidFill>
                <a:srgbClr val="C00000"/>
              </a:solidFill>
              <a:prstDash val="sysDot"/>
              <a:round/>
            </a:ln>
            <a:effectLst/>
          </c:spPr>
          <c:marker>
            <c:symbol val="none"/>
          </c:marker>
          <c:xVal>
            <c:numRef>
              <c:f>Data!$X$21:$X$23</c:f>
              <c:numCache>
                <c:formatCode>General</c:formatCode>
                <c:ptCount val="3"/>
                <c:pt idx="0">
                  <c:v>6</c:v>
                </c:pt>
                <c:pt idx="1">
                  <c:v>9</c:v>
                </c:pt>
                <c:pt idx="2">
                  <c:v>12</c:v>
                </c:pt>
              </c:numCache>
            </c:numRef>
          </c:xVal>
          <c:yVal>
            <c:numRef>
              <c:f>Data!$Y$21:$Y$23</c:f>
              <c:numCache>
                <c:formatCode>General</c:formatCode>
                <c:ptCount val="3"/>
                <c:pt idx="0">
                  <c:v>-14.3811</c:v>
                </c:pt>
                <c:pt idx="1">
                  <c:v>-18.005099999999999</c:v>
                </c:pt>
                <c:pt idx="2">
                  <c:v>-21.629099999999998</c:v>
                </c:pt>
              </c:numCache>
            </c:numRef>
          </c:yVal>
          <c:smooth val="0"/>
          <c:extLst>
            <c:ext xmlns:c16="http://schemas.microsoft.com/office/drawing/2014/chart" uri="{C3380CC4-5D6E-409C-BE32-E72D297353CC}">
              <c16:uniqueId val="{00000007-64D6-431B-93EA-2097B332BD8A}"/>
            </c:ext>
          </c:extLst>
        </c:ser>
        <c:dLbls>
          <c:showLegendKey val="0"/>
          <c:showVal val="0"/>
          <c:showCatName val="0"/>
          <c:showSerName val="0"/>
          <c:showPercent val="0"/>
          <c:showBubbleSize val="0"/>
        </c:dLbls>
        <c:axId val="1706671104"/>
        <c:axId val="422115312"/>
      </c:scatterChart>
      <c:valAx>
        <c:axId val="170667110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a:solidFill>
                      <a:schemeClr val="tx1"/>
                    </a:solidFill>
                  </a:rPr>
                  <a:t>Energy (eV)</a:t>
                </a: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22115312"/>
        <c:crossesAt val="-25"/>
        <c:crossBetween val="midCat"/>
        <c:majorUnit val="2"/>
      </c:valAx>
      <c:valAx>
        <c:axId val="422115312"/>
        <c:scaling>
          <c:orientation val="minMax"/>
          <c:max val="-14"/>
          <c:min val="-24"/>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a:solidFill>
                      <a:schemeClr val="tx1"/>
                    </a:solidFill>
                  </a:rPr>
                  <a:t>ln(I/gA)</a:t>
                </a:r>
                <a:endParaRPr lang="en-US" sz="1200" b="1">
                  <a:solidFill>
                    <a:schemeClr val="tx1"/>
                  </a:solidFill>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706671104"/>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Data!$B$1</c:f>
              <c:strCache>
                <c:ptCount val="1"/>
                <c:pt idx="0">
                  <c:v>W</c:v>
                </c:pt>
              </c:strCache>
            </c:strRef>
          </c:tx>
          <c:spPr>
            <a:ln w="19050" cap="rnd">
              <a:solidFill>
                <a:srgbClr val="0070C0"/>
              </a:solidFill>
              <a:round/>
            </a:ln>
            <a:effectLst/>
          </c:spPr>
          <c:marker>
            <c:symbol val="none"/>
          </c:marker>
          <c:xVal>
            <c:numRef>
              <c:f>Data!$A$2:$A$112</c:f>
              <c:numCache>
                <c:formatCode>General</c:formatCode>
                <c:ptCount val="11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Data!$B$2:$B$112</c:f>
              <c:numCache>
                <c:formatCode>General</c:formatCode>
                <c:ptCount val="111"/>
                <c:pt idx="0">
                  <c:v>3316.97741774421</c:v>
                </c:pt>
                <c:pt idx="1">
                  <c:v>1818.2132438880701</c:v>
                </c:pt>
                <c:pt idx="2">
                  <c:v>1202.3988319675534</c:v>
                </c:pt>
                <c:pt idx="3">
                  <c:v>1247.0240820081224</c:v>
                </c:pt>
                <c:pt idx="4">
                  <c:v>934.37297392514586</c:v>
                </c:pt>
                <c:pt idx="5">
                  <c:v>1229.3742596248069</c:v>
                </c:pt>
                <c:pt idx="6">
                  <c:v>1254.4102882402765</c:v>
                </c:pt>
                <c:pt idx="7">
                  <c:v>1130.5552904281542</c:v>
                </c:pt>
                <c:pt idx="8">
                  <c:v>1785.6050423670156</c:v>
                </c:pt>
                <c:pt idx="9">
                  <c:v>1457.1015554275941</c:v>
                </c:pt>
                <c:pt idx="10">
                  <c:v>1380.750880356572</c:v>
                </c:pt>
                <c:pt idx="11">
                  <c:v>1382.8677636394004</c:v>
                </c:pt>
                <c:pt idx="12">
                  <c:v>1497.5653648238197</c:v>
                </c:pt>
                <c:pt idx="13">
                  <c:v>1227.654127905229</c:v>
                </c:pt>
                <c:pt idx="14">
                  <c:v>1599.7244637913343</c:v>
                </c:pt>
                <c:pt idx="15">
                  <c:v>1559.0571378711934</c:v>
                </c:pt>
                <c:pt idx="16">
                  <c:v>1637.8861535708472</c:v>
                </c:pt>
                <c:pt idx="17">
                  <c:v>1683.1350553014186</c:v>
                </c:pt>
                <c:pt idx="18">
                  <c:v>1257.5390038158694</c:v>
                </c:pt>
                <c:pt idx="19">
                  <c:v>1197.5987982208387</c:v>
                </c:pt>
                <c:pt idx="20">
                  <c:v>1818.6905086716615</c:v>
                </c:pt>
                <c:pt idx="21">
                  <c:v>1592.6644122790344</c:v>
                </c:pt>
                <c:pt idx="22">
                  <c:v>1494.454230791112</c:v>
                </c:pt>
                <c:pt idx="23">
                  <c:v>1802.1089628690422</c:v>
                </c:pt>
                <c:pt idx="24">
                  <c:v>1491.2494283087442</c:v>
                </c:pt>
                <c:pt idx="25">
                  <c:v>1342.1100362552352</c:v>
                </c:pt>
                <c:pt idx="26">
                  <c:v>1397.3178661985123</c:v>
                </c:pt>
                <c:pt idx="27">
                  <c:v>1409.2407668076028</c:v>
                </c:pt>
                <c:pt idx="28">
                  <c:v>1113.6552883684469</c:v>
                </c:pt>
                <c:pt idx="29">
                  <c:v>1451.5998794301224</c:v>
                </c:pt>
                <c:pt idx="30">
                  <c:v>2033.0453347907053</c:v>
                </c:pt>
                <c:pt idx="31">
                  <c:v>1257.9538920423308</c:v>
                </c:pt>
                <c:pt idx="32">
                  <c:v>1452.0335175606817</c:v>
                </c:pt>
                <c:pt idx="33">
                  <c:v>1869.9717811572339</c:v>
                </c:pt>
                <c:pt idx="34">
                  <c:v>1502.8744665332204</c:v>
                </c:pt>
                <c:pt idx="35">
                  <c:v>1426.6200593277952</c:v>
                </c:pt>
                <c:pt idx="36">
                  <c:v>1916.7317927399054</c:v>
                </c:pt>
                <c:pt idx="37">
                  <c:v>1652.0409484129166</c:v>
                </c:pt>
                <c:pt idx="38">
                  <c:v>2018.4722528370289</c:v>
                </c:pt>
                <c:pt idx="39">
                  <c:v>1839.2084652402721</c:v>
                </c:pt>
                <c:pt idx="40">
                  <c:v>1287.4693437405622</c:v>
                </c:pt>
                <c:pt idx="41">
                  <c:v>1371.7081151431892</c:v>
                </c:pt>
                <c:pt idx="42">
                  <c:v>1682.4623774805737</c:v>
                </c:pt>
                <c:pt idx="43">
                  <c:v>1504.5585964101319</c:v>
                </c:pt>
                <c:pt idx="44">
                  <c:v>1658.0754042879762</c:v>
                </c:pt>
                <c:pt idx="45">
                  <c:v>1162.9877537207562</c:v>
                </c:pt>
                <c:pt idx="46">
                  <c:v>2007.749361716573</c:v>
                </c:pt>
                <c:pt idx="47">
                  <c:v>1998.2416440465233</c:v>
                </c:pt>
                <c:pt idx="48">
                  <c:v>1684.6319784721907</c:v>
                </c:pt>
                <c:pt idx="49">
                  <c:v>2048.9964442200594</c:v>
                </c:pt>
                <c:pt idx="50">
                  <c:v>2002.5506386900452</c:v>
                </c:pt>
                <c:pt idx="51">
                  <c:v>1210.5710906103777</c:v>
                </c:pt>
                <c:pt idx="52">
                  <c:v>1945.2849391958539</c:v>
                </c:pt>
                <c:pt idx="53">
                  <c:v>1874.5251753186021</c:v>
                </c:pt>
                <c:pt idx="54">
                  <c:v>1411.8133133451906</c:v>
                </c:pt>
                <c:pt idx="55">
                  <c:v>2210.238526891485</c:v>
                </c:pt>
                <c:pt idx="56">
                  <c:v>1707.0453745138377</c:v>
                </c:pt>
                <c:pt idx="57">
                  <c:v>1421.2880537787998</c:v>
                </c:pt>
                <c:pt idx="58">
                  <c:v>2030.0650136513593</c:v>
                </c:pt>
                <c:pt idx="59">
                  <c:v>2147.5064415435018</c:v>
                </c:pt>
                <c:pt idx="60">
                  <c:v>2275.1485292812526</c:v>
                </c:pt>
                <c:pt idx="61">
                  <c:v>1793.7481876912454</c:v>
                </c:pt>
                <c:pt idx="62">
                  <c:v>2003.8816288826918</c:v>
                </c:pt>
                <c:pt idx="63">
                  <c:v>2085.0554515568265</c:v>
                </c:pt>
                <c:pt idx="64">
                  <c:v>2165.258501925447</c:v>
                </c:pt>
                <c:pt idx="65">
                  <c:v>2042.9341899696446</c:v>
                </c:pt>
                <c:pt idx="66">
                  <c:v>2062.2128633175935</c:v>
                </c:pt>
                <c:pt idx="67">
                  <c:v>1197.3239936393904</c:v>
                </c:pt>
                <c:pt idx="68">
                  <c:v>2017.7833076571783</c:v>
                </c:pt>
                <c:pt idx="69">
                  <c:v>2044.5851776180073</c:v>
                </c:pt>
                <c:pt idx="70">
                  <c:v>2320.6723906772636</c:v>
                </c:pt>
                <c:pt idx="71">
                  <c:v>1558.6735323209543</c:v>
                </c:pt>
                <c:pt idx="72">
                  <c:v>2193.3090527863719</c:v>
                </c:pt>
                <c:pt idx="73">
                  <c:v>1559.5464245366093</c:v>
                </c:pt>
                <c:pt idx="74">
                  <c:v>1992.0564673699432</c:v>
                </c:pt>
                <c:pt idx="75">
                  <c:v>1595.3220368436214</c:v>
                </c:pt>
                <c:pt idx="76">
                  <c:v>1210.7358983215643</c:v>
                </c:pt>
                <c:pt idx="77">
                  <c:v>2179.6882449958503</c:v>
                </c:pt>
                <c:pt idx="78">
                  <c:v>1584.9082227248507</c:v>
                </c:pt>
                <c:pt idx="79">
                  <c:v>1772.0256785712918</c:v>
                </c:pt>
                <c:pt idx="80">
                  <c:v>1778.9445461505748</c:v>
                </c:pt>
                <c:pt idx="81">
                  <c:v>2113.9388002218889</c:v>
                </c:pt>
                <c:pt idx="82">
                  <c:v>1393.9798367815727</c:v>
                </c:pt>
                <c:pt idx="83">
                  <c:v>1778.8176167937622</c:v>
                </c:pt>
                <c:pt idx="84">
                  <c:v>1797.9342877131655</c:v>
                </c:pt>
                <c:pt idx="85">
                  <c:v>1961.8409555783182</c:v>
                </c:pt>
                <c:pt idx="86">
                  <c:v>1837.3863497393795</c:v>
                </c:pt>
                <c:pt idx="87">
                  <c:v>1975.7162637895765</c:v>
                </c:pt>
                <c:pt idx="88">
                  <c:v>2064.696741171404</c:v>
                </c:pt>
                <c:pt idx="89">
                  <c:v>2213.6225913296116</c:v>
                </c:pt>
                <c:pt idx="90">
                  <c:v>1771.3572152945144</c:v>
                </c:pt>
                <c:pt idx="91">
                  <c:v>1231.1774164568731</c:v>
                </c:pt>
                <c:pt idx="92">
                  <c:v>2300.8629916295249</c:v>
                </c:pt>
                <c:pt idx="93">
                  <c:v>1928.4577453486568</c:v>
                </c:pt>
                <c:pt idx="94">
                  <c:v>2164.863458838458</c:v>
                </c:pt>
                <c:pt idx="95">
                  <c:v>1510.3236678251567</c:v>
                </c:pt>
                <c:pt idx="96">
                  <c:v>2320.5664317406245</c:v>
                </c:pt>
                <c:pt idx="97">
                  <c:v>2017.3140013699056</c:v>
                </c:pt>
                <c:pt idx="98">
                  <c:v>2541.168403812334</c:v>
                </c:pt>
                <c:pt idx="99">
                  <c:v>1451.636646049398</c:v>
                </c:pt>
              </c:numCache>
            </c:numRef>
          </c:yVal>
          <c:smooth val="0"/>
          <c:extLst>
            <c:ext xmlns:c16="http://schemas.microsoft.com/office/drawing/2014/chart" uri="{C3380CC4-5D6E-409C-BE32-E72D297353CC}">
              <c16:uniqueId val="{00000000-4E48-4210-BCA6-5F9E17AD1D55}"/>
            </c:ext>
          </c:extLst>
        </c:ser>
        <c:ser>
          <c:idx val="1"/>
          <c:order val="1"/>
          <c:tx>
            <c:strRef>
              <c:f>Data!$C$1</c:f>
              <c:strCache>
                <c:ptCount val="1"/>
                <c:pt idx="0">
                  <c:v>Ni</c:v>
                </c:pt>
              </c:strCache>
            </c:strRef>
          </c:tx>
          <c:spPr>
            <a:ln w="19050" cap="rnd">
              <a:solidFill>
                <a:srgbClr val="92D050"/>
              </a:solidFill>
              <a:round/>
            </a:ln>
            <a:effectLst/>
          </c:spPr>
          <c:marker>
            <c:symbol val="none"/>
          </c:marker>
          <c:xVal>
            <c:numRef>
              <c:f>Data!$A$2:$A$112</c:f>
              <c:numCache>
                <c:formatCode>General</c:formatCode>
                <c:ptCount val="11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Data!$C$2:$C$112</c:f>
              <c:numCache>
                <c:formatCode>General</c:formatCode>
                <c:ptCount val="111"/>
                <c:pt idx="0">
                  <c:v>264.87662905974486</c:v>
                </c:pt>
                <c:pt idx="1">
                  <c:v>104.43794592510358</c:v>
                </c:pt>
                <c:pt idx="2">
                  <c:v>23.51637446932957</c:v>
                </c:pt>
                <c:pt idx="3">
                  <c:v>31.419058898294928</c:v>
                </c:pt>
                <c:pt idx="4">
                  <c:v>17.289229815301649</c:v>
                </c:pt>
                <c:pt idx="5">
                  <c:v>26.659352591529949</c:v>
                </c:pt>
                <c:pt idx="6">
                  <c:v>-8.4946682109290759</c:v>
                </c:pt>
                <c:pt idx="7">
                  <c:v>-8.2426311136572714</c:v>
                </c:pt>
                <c:pt idx="8">
                  <c:v>-19.072271045164758</c:v>
                </c:pt>
                <c:pt idx="9">
                  <c:v>14.647397583186157</c:v>
                </c:pt>
                <c:pt idx="10">
                  <c:v>-9.3845583775546579</c:v>
                </c:pt>
                <c:pt idx="11">
                  <c:v>-7.3217134062352871</c:v>
                </c:pt>
                <c:pt idx="12">
                  <c:v>-36.085458326473884</c:v>
                </c:pt>
                <c:pt idx="13">
                  <c:v>3.5152400061748401</c:v>
                </c:pt>
                <c:pt idx="14">
                  <c:v>-3.1233426389263079</c:v>
                </c:pt>
                <c:pt idx="15">
                  <c:v>-17.083646067191797</c:v>
                </c:pt>
                <c:pt idx="16">
                  <c:v>-36.006195058492175</c:v>
                </c:pt>
                <c:pt idx="17">
                  <c:v>-10.291672742944314</c:v>
                </c:pt>
                <c:pt idx="18">
                  <c:v>-22.607272772573232</c:v>
                </c:pt>
                <c:pt idx="19">
                  <c:v>-32.794471443335105</c:v>
                </c:pt>
                <c:pt idx="20">
                  <c:v>-1.7341165200034254</c:v>
                </c:pt>
                <c:pt idx="21">
                  <c:v>-15.441847267496598</c:v>
                </c:pt>
                <c:pt idx="22">
                  <c:v>-18.106854492285898</c:v>
                </c:pt>
                <c:pt idx="23">
                  <c:v>-19.594366129894134</c:v>
                </c:pt>
                <c:pt idx="24">
                  <c:v>0.38859664170041996</c:v>
                </c:pt>
                <c:pt idx="25">
                  <c:v>1.4955937748284391</c:v>
                </c:pt>
                <c:pt idx="26">
                  <c:v>-24.088857927478976</c:v>
                </c:pt>
                <c:pt idx="27">
                  <c:v>-6.2298806233308204</c:v>
                </c:pt>
                <c:pt idx="28">
                  <c:v>-45.919982503514532</c:v>
                </c:pt>
                <c:pt idx="29">
                  <c:v>-25.03372612069407</c:v>
                </c:pt>
                <c:pt idx="30">
                  <c:v>-10.29433040819276</c:v>
                </c:pt>
                <c:pt idx="31">
                  <c:v>-24.549579486949021</c:v>
                </c:pt>
                <c:pt idx="32">
                  <c:v>-3.4515335340218165</c:v>
                </c:pt>
                <c:pt idx="33">
                  <c:v>-5.7873135770990967</c:v>
                </c:pt>
                <c:pt idx="34">
                  <c:v>-41.334553351198011</c:v>
                </c:pt>
                <c:pt idx="35">
                  <c:v>-33.867445844107756</c:v>
                </c:pt>
                <c:pt idx="36">
                  <c:v>-35.859092610021477</c:v>
                </c:pt>
                <c:pt idx="37">
                  <c:v>-30.017516775517436</c:v>
                </c:pt>
                <c:pt idx="38">
                  <c:v>-11.676486850529653</c:v>
                </c:pt>
                <c:pt idx="39">
                  <c:v>-26.27519742901972</c:v>
                </c:pt>
                <c:pt idx="40">
                  <c:v>-26.78329976549972</c:v>
                </c:pt>
                <c:pt idx="41">
                  <c:v>-19.726796708934948</c:v>
                </c:pt>
                <c:pt idx="42">
                  <c:v>-30.098753749088541</c:v>
                </c:pt>
                <c:pt idx="43">
                  <c:v>-5.3971482291833617</c:v>
                </c:pt>
                <c:pt idx="44">
                  <c:v>-12.622944121590901</c:v>
                </c:pt>
                <c:pt idx="45">
                  <c:v>-17.197080560492758</c:v>
                </c:pt>
                <c:pt idx="46">
                  <c:v>-31.468117842829496</c:v>
                </c:pt>
                <c:pt idx="47">
                  <c:v>-41.8286187566503</c:v>
                </c:pt>
                <c:pt idx="48">
                  <c:v>-37.70860820474077</c:v>
                </c:pt>
                <c:pt idx="49">
                  <c:v>-45.851560539591119</c:v>
                </c:pt>
                <c:pt idx="50">
                  <c:v>-14.628585912922517</c:v>
                </c:pt>
                <c:pt idx="51">
                  <c:v>-31.678557472451768</c:v>
                </c:pt>
                <c:pt idx="52">
                  <c:v>14.698785738850727</c:v>
                </c:pt>
                <c:pt idx="53">
                  <c:v>-3.3766971222892281</c:v>
                </c:pt>
                <c:pt idx="54">
                  <c:v>2.1747565736746752</c:v>
                </c:pt>
                <c:pt idx="55">
                  <c:v>-52.306991635273526</c:v>
                </c:pt>
                <c:pt idx="56">
                  <c:v>-33.333065683523913</c:v>
                </c:pt>
                <c:pt idx="57">
                  <c:v>-18.504645773329308</c:v>
                </c:pt>
                <c:pt idx="58">
                  <c:v>-36.273522476826905</c:v>
                </c:pt>
                <c:pt idx="59">
                  <c:v>-42.977056020175539</c:v>
                </c:pt>
                <c:pt idx="60">
                  <c:v>-37.407762469990253</c:v>
                </c:pt>
                <c:pt idx="61">
                  <c:v>-47.780963417433803</c:v>
                </c:pt>
                <c:pt idx="62">
                  <c:v>7.7955944647073094</c:v>
                </c:pt>
                <c:pt idx="63">
                  <c:v>-30.119314604800287</c:v>
                </c:pt>
                <c:pt idx="64">
                  <c:v>-39.949333936969012</c:v>
                </c:pt>
                <c:pt idx="65">
                  <c:v>-11.196329757074531</c:v>
                </c:pt>
                <c:pt idx="66">
                  <c:v>-40.831156608060276</c:v>
                </c:pt>
                <c:pt idx="67">
                  <c:v>-54.196136176588439</c:v>
                </c:pt>
                <c:pt idx="68">
                  <c:v>-36.092998337173562</c:v>
                </c:pt>
                <c:pt idx="69">
                  <c:v>-19.863825258287516</c:v>
                </c:pt>
                <c:pt idx="70">
                  <c:v>-40.848644459162003</c:v>
                </c:pt>
                <c:pt idx="71">
                  <c:v>-35.878923087918352</c:v>
                </c:pt>
                <c:pt idx="72">
                  <c:v>-18.100650636600079</c:v>
                </c:pt>
                <c:pt idx="73">
                  <c:v>-19.469941595417904</c:v>
                </c:pt>
                <c:pt idx="74">
                  <c:v>-43.444943591198196</c:v>
                </c:pt>
                <c:pt idx="75">
                  <c:v>-25.151647191105461</c:v>
                </c:pt>
                <c:pt idx="76">
                  <c:v>-31.170697379382357</c:v>
                </c:pt>
                <c:pt idx="77">
                  <c:v>-12.96547655609262</c:v>
                </c:pt>
                <c:pt idx="78">
                  <c:v>-28.360558433541719</c:v>
                </c:pt>
                <c:pt idx="79">
                  <c:v>-48.417924173663067</c:v>
                </c:pt>
                <c:pt idx="80">
                  <c:v>-28.265725998087113</c:v>
                </c:pt>
                <c:pt idx="81">
                  <c:v>-7.6027452208079307</c:v>
                </c:pt>
                <c:pt idx="82">
                  <c:v>-38.589768166465788</c:v>
                </c:pt>
                <c:pt idx="83">
                  <c:v>-15.353861137838388</c:v>
                </c:pt>
                <c:pt idx="84">
                  <c:v>-33.702385343086505</c:v>
                </c:pt>
                <c:pt idx="85">
                  <c:v>-55.646778186333691</c:v>
                </c:pt>
                <c:pt idx="86">
                  <c:v>-13.74187395041073</c:v>
                </c:pt>
                <c:pt idx="87">
                  <c:v>-41.683694504078453</c:v>
                </c:pt>
                <c:pt idx="88">
                  <c:v>-8.8892419857760903</c:v>
                </c:pt>
                <c:pt idx="89">
                  <c:v>-41.577072580158422</c:v>
                </c:pt>
                <c:pt idx="90">
                  <c:v>-1.4655280053199249E-2</c:v>
                </c:pt>
                <c:pt idx="91">
                  <c:v>-12.339987596370573</c:v>
                </c:pt>
                <c:pt idx="92">
                  <c:v>-24.052482379520335</c:v>
                </c:pt>
                <c:pt idx="93">
                  <c:v>0.67415743965092678</c:v>
                </c:pt>
                <c:pt idx="94">
                  <c:v>-48.242337100219324</c:v>
                </c:pt>
                <c:pt idx="95">
                  <c:v>-29.243377400436742</c:v>
                </c:pt>
                <c:pt idx="96">
                  <c:v>-7.5247472251398335</c:v>
                </c:pt>
                <c:pt idx="97">
                  <c:v>-24.167546674501004</c:v>
                </c:pt>
                <c:pt idx="98">
                  <c:v>-32.101859371752418</c:v>
                </c:pt>
                <c:pt idx="99">
                  <c:v>-13.778330584063999</c:v>
                </c:pt>
              </c:numCache>
            </c:numRef>
          </c:yVal>
          <c:smooth val="0"/>
          <c:extLst>
            <c:ext xmlns:c16="http://schemas.microsoft.com/office/drawing/2014/chart" uri="{C3380CC4-5D6E-409C-BE32-E72D297353CC}">
              <c16:uniqueId val="{00000001-4E48-4210-BCA6-5F9E17AD1D55}"/>
            </c:ext>
          </c:extLst>
        </c:ser>
        <c:ser>
          <c:idx val="2"/>
          <c:order val="2"/>
          <c:tx>
            <c:strRef>
              <c:f>Data!$D$1</c:f>
              <c:strCache>
                <c:ptCount val="1"/>
                <c:pt idx="0">
                  <c:v>Cr</c:v>
                </c:pt>
              </c:strCache>
            </c:strRef>
          </c:tx>
          <c:spPr>
            <a:ln w="19050" cap="rnd">
              <a:solidFill>
                <a:schemeClr val="bg1">
                  <a:lumMod val="65000"/>
                </a:schemeClr>
              </a:solidFill>
              <a:round/>
            </a:ln>
            <a:effectLst/>
          </c:spPr>
          <c:marker>
            <c:symbol val="none"/>
          </c:marker>
          <c:xVal>
            <c:numRef>
              <c:f>Data!$A$2:$A$112</c:f>
              <c:numCache>
                <c:formatCode>General</c:formatCode>
                <c:ptCount val="11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Data!$D$2:$D$112</c:f>
              <c:numCache>
                <c:formatCode>General</c:formatCode>
                <c:ptCount val="111"/>
                <c:pt idx="0">
                  <c:v>825.32804373515535</c:v>
                </c:pt>
                <c:pt idx="1">
                  <c:v>232.35932430429321</c:v>
                </c:pt>
                <c:pt idx="2">
                  <c:v>87.344112834425957</c:v>
                </c:pt>
                <c:pt idx="3">
                  <c:v>203.45340419562385</c:v>
                </c:pt>
                <c:pt idx="4">
                  <c:v>123.4243107473586</c:v>
                </c:pt>
                <c:pt idx="5">
                  <c:v>68.330778534912696</c:v>
                </c:pt>
                <c:pt idx="6">
                  <c:v>38.990601060900445</c:v>
                </c:pt>
                <c:pt idx="7">
                  <c:v>102.67574762688965</c:v>
                </c:pt>
                <c:pt idx="8">
                  <c:v>86.459020645976977</c:v>
                </c:pt>
                <c:pt idx="9">
                  <c:v>150.96050148858538</c:v>
                </c:pt>
                <c:pt idx="10">
                  <c:v>103.63382816672977</c:v>
                </c:pt>
                <c:pt idx="11">
                  <c:v>48.081283109535072</c:v>
                </c:pt>
                <c:pt idx="12">
                  <c:v>133.93350894729193</c:v>
                </c:pt>
                <c:pt idx="13">
                  <c:v>97.669625367046436</c:v>
                </c:pt>
                <c:pt idx="14">
                  <c:v>85.556256080298908</c:v>
                </c:pt>
                <c:pt idx="15">
                  <c:v>174.77432756108604</c:v>
                </c:pt>
                <c:pt idx="16">
                  <c:v>87.255753259207793</c:v>
                </c:pt>
                <c:pt idx="17">
                  <c:v>147.20079748293008</c:v>
                </c:pt>
                <c:pt idx="18">
                  <c:v>93.804140360607605</c:v>
                </c:pt>
                <c:pt idx="19">
                  <c:v>61.797966573085034</c:v>
                </c:pt>
                <c:pt idx="20">
                  <c:v>81.333569486303688</c:v>
                </c:pt>
                <c:pt idx="21">
                  <c:v>108.46719608438161</c:v>
                </c:pt>
                <c:pt idx="22">
                  <c:v>69.71258082421167</c:v>
                </c:pt>
                <c:pt idx="23">
                  <c:v>113.46221823206878</c:v>
                </c:pt>
                <c:pt idx="24">
                  <c:v>148.84369823177295</c:v>
                </c:pt>
                <c:pt idx="25">
                  <c:v>145.33571077243647</c:v>
                </c:pt>
                <c:pt idx="26">
                  <c:v>64.739251087492718</c:v>
                </c:pt>
                <c:pt idx="27">
                  <c:v>128.79644023676039</c:v>
                </c:pt>
                <c:pt idx="28">
                  <c:v>46.641994259663967</c:v>
                </c:pt>
                <c:pt idx="29">
                  <c:v>58.570629437692226</c:v>
                </c:pt>
                <c:pt idx="30">
                  <c:v>81.221393943358137</c:v>
                </c:pt>
                <c:pt idx="31">
                  <c:v>96.633843748060642</c:v>
                </c:pt>
                <c:pt idx="32">
                  <c:v>119.14891188171174</c:v>
                </c:pt>
                <c:pt idx="33">
                  <c:v>79.500710221390293</c:v>
                </c:pt>
                <c:pt idx="34">
                  <c:v>121.85592229484526</c:v>
                </c:pt>
                <c:pt idx="35">
                  <c:v>142.0019835349695</c:v>
                </c:pt>
                <c:pt idx="36">
                  <c:v>139.6950681186778</c:v>
                </c:pt>
                <c:pt idx="37">
                  <c:v>152.80065602372864</c:v>
                </c:pt>
                <c:pt idx="38">
                  <c:v>133.00003317497004</c:v>
                </c:pt>
                <c:pt idx="39">
                  <c:v>89.88715284079899</c:v>
                </c:pt>
                <c:pt idx="40">
                  <c:v>101.93701463623448</c:v>
                </c:pt>
                <c:pt idx="41">
                  <c:v>60.176636003081718</c:v>
                </c:pt>
                <c:pt idx="42">
                  <c:v>89.431987747290393</c:v>
                </c:pt>
                <c:pt idx="43">
                  <c:v>34.141985936253171</c:v>
                </c:pt>
                <c:pt idx="44">
                  <c:v>103.529436417461</c:v>
                </c:pt>
                <c:pt idx="45">
                  <c:v>89.00244455932517</c:v>
                </c:pt>
                <c:pt idx="46">
                  <c:v>84.329334409219285</c:v>
                </c:pt>
                <c:pt idx="47">
                  <c:v>38.873141181127785</c:v>
                </c:pt>
                <c:pt idx="48">
                  <c:v>-3.8936699640041739</c:v>
                </c:pt>
                <c:pt idx="49">
                  <c:v>85.281977388898312</c:v>
                </c:pt>
                <c:pt idx="50">
                  <c:v>76.880252545044911</c:v>
                </c:pt>
                <c:pt idx="51">
                  <c:v>100.68248933455442</c:v>
                </c:pt>
                <c:pt idx="52">
                  <c:v>69.339137142774675</c:v>
                </c:pt>
                <c:pt idx="53">
                  <c:v>77.199422962283663</c:v>
                </c:pt>
                <c:pt idx="54">
                  <c:v>108.15899627778663</c:v>
                </c:pt>
                <c:pt idx="55">
                  <c:v>148.07998029576402</c:v>
                </c:pt>
                <c:pt idx="56">
                  <c:v>129.11698864055737</c:v>
                </c:pt>
                <c:pt idx="57">
                  <c:v>63.158189949277876</c:v>
                </c:pt>
                <c:pt idx="58">
                  <c:v>91.466145664654903</c:v>
                </c:pt>
                <c:pt idx="59">
                  <c:v>128.14052748505949</c:v>
                </c:pt>
                <c:pt idx="60">
                  <c:v>123.18393717484132</c:v>
                </c:pt>
                <c:pt idx="61">
                  <c:v>145.08371774055564</c:v>
                </c:pt>
                <c:pt idx="62">
                  <c:v>96.812116784038025</c:v>
                </c:pt>
                <c:pt idx="63">
                  <c:v>83.934860441995099</c:v>
                </c:pt>
                <c:pt idx="64">
                  <c:v>87.336335235501778</c:v>
                </c:pt>
                <c:pt idx="65">
                  <c:v>123.00210887017876</c:v>
                </c:pt>
                <c:pt idx="66">
                  <c:v>30.073661655073618</c:v>
                </c:pt>
                <c:pt idx="67">
                  <c:v>37.809556309567675</c:v>
                </c:pt>
                <c:pt idx="68">
                  <c:v>160.40002993987443</c:v>
                </c:pt>
                <c:pt idx="69">
                  <c:v>144.57463795709148</c:v>
                </c:pt>
                <c:pt idx="70">
                  <c:v>149.81543872770945</c:v>
                </c:pt>
                <c:pt idx="71">
                  <c:v>48.681101758694659</c:v>
                </c:pt>
                <c:pt idx="72">
                  <c:v>89.066180707227105</c:v>
                </c:pt>
                <c:pt idx="73">
                  <c:v>95.223468483605714</c:v>
                </c:pt>
                <c:pt idx="74">
                  <c:v>153.8624947681181</c:v>
                </c:pt>
                <c:pt idx="75">
                  <c:v>18.534581349478611</c:v>
                </c:pt>
                <c:pt idx="76">
                  <c:v>109.32347061331264</c:v>
                </c:pt>
                <c:pt idx="77">
                  <c:v>59.810100966661174</c:v>
                </c:pt>
                <c:pt idx="78">
                  <c:v>20.155860589347487</c:v>
                </c:pt>
                <c:pt idx="79">
                  <c:v>93.975303720503064</c:v>
                </c:pt>
                <c:pt idx="80">
                  <c:v>73.798563702494818</c:v>
                </c:pt>
                <c:pt idx="81">
                  <c:v>82.954193527878715</c:v>
                </c:pt>
                <c:pt idx="82">
                  <c:v>59.964532630706593</c:v>
                </c:pt>
                <c:pt idx="83">
                  <c:v>69.427121024961352</c:v>
                </c:pt>
                <c:pt idx="84">
                  <c:v>58.098224782236052</c:v>
                </c:pt>
                <c:pt idx="85">
                  <c:v>75.579963553324475</c:v>
                </c:pt>
                <c:pt idx="86">
                  <c:v>151.07900551922381</c:v>
                </c:pt>
                <c:pt idx="87">
                  <c:v>70.890418631522294</c:v>
                </c:pt>
                <c:pt idx="88">
                  <c:v>13.353386956450422</c:v>
                </c:pt>
                <c:pt idx="89">
                  <c:v>260.91654561699562</c:v>
                </c:pt>
                <c:pt idx="90">
                  <c:v>98.341755968573793</c:v>
                </c:pt>
                <c:pt idx="91">
                  <c:v>177.77400578844845</c:v>
                </c:pt>
                <c:pt idx="92">
                  <c:v>89.536037067157437</c:v>
                </c:pt>
                <c:pt idx="93">
                  <c:v>140.25163472247746</c:v>
                </c:pt>
                <c:pt idx="94">
                  <c:v>72.458916972384827</c:v>
                </c:pt>
                <c:pt idx="95">
                  <c:v>40.244674654801138</c:v>
                </c:pt>
                <c:pt idx="96">
                  <c:v>99.942433524057108</c:v>
                </c:pt>
                <c:pt idx="97">
                  <c:v>137.10410308250718</c:v>
                </c:pt>
                <c:pt idx="98">
                  <c:v>187.09239141725172</c:v>
                </c:pt>
                <c:pt idx="99">
                  <c:v>43.535944748407303</c:v>
                </c:pt>
              </c:numCache>
            </c:numRef>
          </c:yVal>
          <c:smooth val="0"/>
          <c:extLst>
            <c:ext xmlns:c16="http://schemas.microsoft.com/office/drawing/2014/chart" uri="{C3380CC4-5D6E-409C-BE32-E72D297353CC}">
              <c16:uniqueId val="{00000002-4E48-4210-BCA6-5F9E17AD1D55}"/>
            </c:ext>
          </c:extLst>
        </c:ser>
        <c:ser>
          <c:idx val="3"/>
          <c:order val="3"/>
          <c:tx>
            <c:strRef>
              <c:f>Data!$E$1</c:f>
              <c:strCache>
                <c:ptCount val="1"/>
                <c:pt idx="0">
                  <c:v>Be</c:v>
                </c:pt>
              </c:strCache>
            </c:strRef>
          </c:tx>
          <c:spPr>
            <a:ln w="19050" cap="rnd">
              <a:solidFill>
                <a:srgbClr val="FFC000"/>
              </a:solidFill>
              <a:round/>
            </a:ln>
            <a:effectLst/>
          </c:spPr>
          <c:marker>
            <c:symbol val="none"/>
          </c:marker>
          <c:xVal>
            <c:numRef>
              <c:f>Data!$A$2:$A$112</c:f>
              <c:numCache>
                <c:formatCode>General</c:formatCode>
                <c:ptCount val="11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Data!$E$2:$E$112</c:f>
              <c:numCache>
                <c:formatCode>General</c:formatCode>
                <c:ptCount val="111"/>
                <c:pt idx="0">
                  <c:v>2109.7482121752973</c:v>
                </c:pt>
                <c:pt idx="1">
                  <c:v>2070.9617295563407</c:v>
                </c:pt>
                <c:pt idx="2">
                  <c:v>940.02091274184841</c:v>
                </c:pt>
                <c:pt idx="3">
                  <c:v>706.38040679823689</c:v>
                </c:pt>
                <c:pt idx="4">
                  <c:v>719.97866223253016</c:v>
                </c:pt>
                <c:pt idx="5">
                  <c:v>436.12802109552928</c:v>
                </c:pt>
                <c:pt idx="6">
                  <c:v>346.09745823238848</c:v>
                </c:pt>
                <c:pt idx="7">
                  <c:v>487.57547770680378</c:v>
                </c:pt>
                <c:pt idx="8">
                  <c:v>400.77215905235494</c:v>
                </c:pt>
                <c:pt idx="9">
                  <c:v>588.93848113015702</c:v>
                </c:pt>
                <c:pt idx="10">
                  <c:v>379.51413751095498</c:v>
                </c:pt>
                <c:pt idx="11">
                  <c:v>482.88986451947261</c:v>
                </c:pt>
                <c:pt idx="12">
                  <c:v>446.20681400671202</c:v>
                </c:pt>
                <c:pt idx="13">
                  <c:v>272.5237375769637</c:v>
                </c:pt>
                <c:pt idx="14">
                  <c:v>234.77781043003085</c:v>
                </c:pt>
                <c:pt idx="15">
                  <c:v>337.04941764997761</c:v>
                </c:pt>
                <c:pt idx="16">
                  <c:v>188.16183892217825</c:v>
                </c:pt>
                <c:pt idx="17">
                  <c:v>181.80261571601375</c:v>
                </c:pt>
                <c:pt idx="18">
                  <c:v>93.98197265991756</c:v>
                </c:pt>
                <c:pt idx="19">
                  <c:v>253.20868522672274</c:v>
                </c:pt>
                <c:pt idx="20">
                  <c:v>201.1066745944666</c:v>
                </c:pt>
                <c:pt idx="21">
                  <c:v>160.03522083263621</c:v>
                </c:pt>
                <c:pt idx="22">
                  <c:v>164.37684890977036</c:v>
                </c:pt>
                <c:pt idx="23">
                  <c:v>102.10954141631721</c:v>
                </c:pt>
                <c:pt idx="24">
                  <c:v>101.7179361185363</c:v>
                </c:pt>
                <c:pt idx="25">
                  <c:v>469.0900931326463</c:v>
                </c:pt>
                <c:pt idx="26">
                  <c:v>119.18118423306387</c:v>
                </c:pt>
                <c:pt idx="27">
                  <c:v>175.99736635156373</c:v>
                </c:pt>
                <c:pt idx="28">
                  <c:v>73.243629315159239</c:v>
                </c:pt>
                <c:pt idx="29">
                  <c:v>101.07830908540225</c:v>
                </c:pt>
                <c:pt idx="30">
                  <c:v>141.24867553649679</c:v>
                </c:pt>
                <c:pt idx="31">
                  <c:v>87.326305595282676</c:v>
                </c:pt>
                <c:pt idx="32">
                  <c:v>53.407183212346169</c:v>
                </c:pt>
                <c:pt idx="33">
                  <c:v>122.84990085310213</c:v>
                </c:pt>
                <c:pt idx="34">
                  <c:v>32.50316459608554</c:v>
                </c:pt>
                <c:pt idx="35">
                  <c:v>8.7677448485137841</c:v>
                </c:pt>
                <c:pt idx="36">
                  <c:v>98.563037791779166</c:v>
                </c:pt>
                <c:pt idx="37">
                  <c:v>130.47193488739555</c:v>
                </c:pt>
                <c:pt idx="38">
                  <c:v>99.76062487671571</c:v>
                </c:pt>
                <c:pt idx="39">
                  <c:v>77.489662056458869</c:v>
                </c:pt>
                <c:pt idx="40">
                  <c:v>55.303480380616016</c:v>
                </c:pt>
                <c:pt idx="41">
                  <c:v>1.1235652737490109</c:v>
                </c:pt>
                <c:pt idx="42">
                  <c:v>158.97606297513488</c:v>
                </c:pt>
                <c:pt idx="43">
                  <c:v>91.953684713941669</c:v>
                </c:pt>
                <c:pt idx="44">
                  <c:v>52.462708513774281</c:v>
                </c:pt>
                <c:pt idx="45">
                  <c:v>29.240986928258113</c:v>
                </c:pt>
                <c:pt idx="46">
                  <c:v>127.41636485791702</c:v>
                </c:pt>
                <c:pt idx="47">
                  <c:v>26.962603872075732</c:v>
                </c:pt>
                <c:pt idx="48">
                  <c:v>20.998596925936443</c:v>
                </c:pt>
                <c:pt idx="49">
                  <c:v>107.0631879119951</c:v>
                </c:pt>
                <c:pt idx="50">
                  <c:v>88.845139984021628</c:v>
                </c:pt>
                <c:pt idx="51">
                  <c:v>12.745928873948079</c:v>
                </c:pt>
                <c:pt idx="52">
                  <c:v>26.853327298577479</c:v>
                </c:pt>
                <c:pt idx="53">
                  <c:v>185.82107652539355</c:v>
                </c:pt>
                <c:pt idx="54">
                  <c:v>151.23316070519616</c:v>
                </c:pt>
                <c:pt idx="55">
                  <c:v>49.818818615225375</c:v>
                </c:pt>
                <c:pt idx="56">
                  <c:v>25.512553711357118</c:v>
                </c:pt>
                <c:pt idx="57">
                  <c:v>29.777720365545033</c:v>
                </c:pt>
                <c:pt idx="58">
                  <c:v>89.929068584873036</c:v>
                </c:pt>
                <c:pt idx="59">
                  <c:v>100.160724307487</c:v>
                </c:pt>
                <c:pt idx="60">
                  <c:v>55.256490370990882</c:v>
                </c:pt>
                <c:pt idx="61">
                  <c:v>236.08531719004637</c:v>
                </c:pt>
                <c:pt idx="62">
                  <c:v>42.585364029102742</c:v>
                </c:pt>
                <c:pt idx="63">
                  <c:v>36.916294448892053</c:v>
                </c:pt>
                <c:pt idx="64">
                  <c:v>61.241049131202487</c:v>
                </c:pt>
                <c:pt idx="65">
                  <c:v>45.864363831070321</c:v>
                </c:pt>
                <c:pt idx="66">
                  <c:v>-18.858428779609639</c:v>
                </c:pt>
                <c:pt idx="67">
                  <c:v>58.661111309147074</c:v>
                </c:pt>
                <c:pt idx="68">
                  <c:v>84.598112361804311</c:v>
                </c:pt>
                <c:pt idx="69">
                  <c:v>74.528396255128897</c:v>
                </c:pt>
                <c:pt idx="70">
                  <c:v>60.307726159808951</c:v>
                </c:pt>
                <c:pt idx="71">
                  <c:v>50.71614418671809</c:v>
                </c:pt>
                <c:pt idx="72">
                  <c:v>-3.3283584414503018</c:v>
                </c:pt>
                <c:pt idx="73">
                  <c:v>145.12369719457047</c:v>
                </c:pt>
                <c:pt idx="74">
                  <c:v>68.165748679550603</c:v>
                </c:pt>
                <c:pt idx="75">
                  <c:v>-1.512762322793672</c:v>
                </c:pt>
                <c:pt idx="76">
                  <c:v>201.54714738759142</c:v>
                </c:pt>
                <c:pt idx="77">
                  <c:v>2.2690826043279664</c:v>
                </c:pt>
                <c:pt idx="78">
                  <c:v>36.603007818270399</c:v>
                </c:pt>
                <c:pt idx="79">
                  <c:v>13.903142384306841</c:v>
                </c:pt>
                <c:pt idx="80">
                  <c:v>22.68302853343862</c:v>
                </c:pt>
                <c:pt idx="81">
                  <c:v>48.178475374355131</c:v>
                </c:pt>
                <c:pt idx="82">
                  <c:v>1.3992480549389938</c:v>
                </c:pt>
                <c:pt idx="83">
                  <c:v>1.4943856752440283</c:v>
                </c:pt>
                <c:pt idx="84">
                  <c:v>-24.167617307536343</c:v>
                </c:pt>
                <c:pt idx="85">
                  <c:v>50.270383117706821</c:v>
                </c:pt>
                <c:pt idx="86">
                  <c:v>4.9072904103445163</c:v>
                </c:pt>
                <c:pt idx="87">
                  <c:v>1.9050993950872801</c:v>
                </c:pt>
                <c:pt idx="88">
                  <c:v>18.836500225650191</c:v>
                </c:pt>
                <c:pt idx="89">
                  <c:v>48.0895945803858</c:v>
                </c:pt>
                <c:pt idx="90">
                  <c:v>13.235932918219278</c:v>
                </c:pt>
                <c:pt idx="91">
                  <c:v>-10.922800408096359</c:v>
                </c:pt>
                <c:pt idx="92">
                  <c:v>13.076569315635615</c:v>
                </c:pt>
                <c:pt idx="93">
                  <c:v>-33.06905775817291</c:v>
                </c:pt>
                <c:pt idx="94">
                  <c:v>10.760584308072394</c:v>
                </c:pt>
                <c:pt idx="95">
                  <c:v>6.5934804557691713</c:v>
                </c:pt>
                <c:pt idx="96">
                  <c:v>1.7787581511509609</c:v>
                </c:pt>
                <c:pt idx="97">
                  <c:v>28.963730006516563</c:v>
                </c:pt>
                <c:pt idx="98">
                  <c:v>44.658805395496003</c:v>
                </c:pt>
                <c:pt idx="99">
                  <c:v>4.9716342485758052</c:v>
                </c:pt>
              </c:numCache>
            </c:numRef>
          </c:yVal>
          <c:smooth val="0"/>
          <c:extLst>
            <c:ext xmlns:c16="http://schemas.microsoft.com/office/drawing/2014/chart" uri="{C3380CC4-5D6E-409C-BE32-E72D297353CC}">
              <c16:uniqueId val="{00000003-4E48-4210-BCA6-5F9E17AD1D55}"/>
            </c:ext>
          </c:extLst>
        </c:ser>
        <c:dLbls>
          <c:showLegendKey val="0"/>
          <c:showVal val="0"/>
          <c:showCatName val="0"/>
          <c:showSerName val="0"/>
          <c:showPercent val="0"/>
          <c:showBubbleSize val="0"/>
        </c:dLbls>
        <c:axId val="844247296"/>
        <c:axId val="268571056"/>
      </c:scatterChart>
      <c:valAx>
        <c:axId val="844247296"/>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68571056"/>
        <c:crosses val="autoZero"/>
        <c:crossBetween val="midCat"/>
        <c:majorUnit val="15"/>
      </c:valAx>
      <c:valAx>
        <c:axId val="268571056"/>
        <c:scaling>
          <c:orientation val="minMax"/>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4247296"/>
        <c:crosses val="autoZero"/>
        <c:crossBetween val="midCat"/>
      </c:valAx>
      <c:spPr>
        <a:noFill/>
        <a:ln>
          <a:solidFill>
            <a:schemeClr val="bg1">
              <a:lumMod val="75000"/>
            </a:schemeClr>
          </a:solidFill>
        </a:ln>
        <a:effectLst/>
      </c:spPr>
    </c:plotArea>
    <c:legend>
      <c:legendPos val="t"/>
      <c:layout>
        <c:manualLayout>
          <c:xMode val="edge"/>
          <c:yMode val="edge"/>
          <c:x val="0.26908822840979318"/>
          <c:y val="2.7777777777777776E-2"/>
          <c:w val="0.62697083822005029"/>
          <c:h val="8.371719160104987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rgbClr val="0070C0"/>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(DATA!$A$2:$A$26,DATA!$A$35:$A$38)</c:f>
              <c:numCache>
                <c:formatCode>General</c:formatCode>
                <c:ptCount val="29"/>
                <c:pt idx="0">
                  <c:v>3.46</c:v>
                </c:pt>
                <c:pt idx="1">
                  <c:v>3.43</c:v>
                </c:pt>
                <c:pt idx="2">
                  <c:v>3.41</c:v>
                </c:pt>
                <c:pt idx="3">
                  <c:v>3.79</c:v>
                </c:pt>
                <c:pt idx="4">
                  <c:v>5.36</c:v>
                </c:pt>
                <c:pt idx="5">
                  <c:v>5.04</c:v>
                </c:pt>
                <c:pt idx="6">
                  <c:v>3.41</c:v>
                </c:pt>
                <c:pt idx="7">
                  <c:v>5.24</c:v>
                </c:pt>
                <c:pt idx="8">
                  <c:v>5.36</c:v>
                </c:pt>
                <c:pt idx="9">
                  <c:v>4.84</c:v>
                </c:pt>
                <c:pt idx="10">
                  <c:v>3.69</c:v>
                </c:pt>
                <c:pt idx="11">
                  <c:v>3.27</c:v>
                </c:pt>
                <c:pt idx="12">
                  <c:v>3.25</c:v>
                </c:pt>
                <c:pt idx="13">
                  <c:v>3.25</c:v>
                </c:pt>
                <c:pt idx="14">
                  <c:v>4.74</c:v>
                </c:pt>
                <c:pt idx="15">
                  <c:v>2.66</c:v>
                </c:pt>
                <c:pt idx="16">
                  <c:v>3.2469999999999999</c:v>
                </c:pt>
                <c:pt idx="17">
                  <c:v>2.97</c:v>
                </c:pt>
                <c:pt idx="18">
                  <c:v>2.97</c:v>
                </c:pt>
                <c:pt idx="19">
                  <c:v>3.31</c:v>
                </c:pt>
                <c:pt idx="20">
                  <c:v>4.3499999999999996</c:v>
                </c:pt>
                <c:pt idx="21">
                  <c:v>3.25</c:v>
                </c:pt>
                <c:pt idx="22">
                  <c:v>3.07</c:v>
                </c:pt>
                <c:pt idx="23">
                  <c:v>2.97</c:v>
                </c:pt>
                <c:pt idx="24">
                  <c:v>2.66</c:v>
                </c:pt>
                <c:pt idx="25">
                  <c:v>13.119</c:v>
                </c:pt>
                <c:pt idx="26">
                  <c:v>13.414</c:v>
                </c:pt>
                <c:pt idx="27">
                  <c:v>13.364000000000001</c:v>
                </c:pt>
                <c:pt idx="28">
                  <c:v>12.344000000000001</c:v>
                </c:pt>
              </c:numCache>
            </c:numRef>
          </c:xVal>
          <c:yVal>
            <c:numRef>
              <c:f>(DATA!$L$2:$L$26,DATA!$L$35:$L$38)</c:f>
              <c:numCache>
                <c:formatCode>General</c:formatCode>
                <c:ptCount val="29"/>
                <c:pt idx="0">
                  <c:v>-10.150245582412888</c:v>
                </c:pt>
                <c:pt idx="1">
                  <c:v>-9.174122249336687</c:v>
                </c:pt>
                <c:pt idx="2">
                  <c:v>-9.7290320776979335</c:v>
                </c:pt>
                <c:pt idx="3">
                  <c:v>-10.117470252687095</c:v>
                </c:pt>
                <c:pt idx="4">
                  <c:v>-11.40534423848896</c:v>
                </c:pt>
                <c:pt idx="5">
                  <c:v>-11.459251451755234</c:v>
                </c:pt>
                <c:pt idx="6">
                  <c:v>-7.5751296494233022</c:v>
                </c:pt>
                <c:pt idx="7">
                  <c:v>-11.765615905893231</c:v>
                </c:pt>
                <c:pt idx="8">
                  <c:v>-10.920567929979233</c:v>
                </c:pt>
                <c:pt idx="9">
                  <c:v>-11.247438147025848</c:v>
                </c:pt>
                <c:pt idx="10">
                  <c:v>-9.5128645155706106</c:v>
                </c:pt>
                <c:pt idx="11">
                  <c:v>-8.5775614521912988</c:v>
                </c:pt>
                <c:pt idx="12">
                  <c:v>-9.5799708233936087</c:v>
                </c:pt>
                <c:pt idx="13">
                  <c:v>-9.5010242635712263</c:v>
                </c:pt>
                <c:pt idx="14">
                  <c:v>-11.375779705246051</c:v>
                </c:pt>
                <c:pt idx="15">
                  <c:v>-7.8484760657053503</c:v>
                </c:pt>
                <c:pt idx="16">
                  <c:v>-9.2648285572602518</c:v>
                </c:pt>
                <c:pt idx="17">
                  <c:v>-7.3109918979017214</c:v>
                </c:pt>
                <c:pt idx="18">
                  <c:v>-8.7069049556507316</c:v>
                </c:pt>
                <c:pt idx="19">
                  <c:v>-8.9472030815283556</c:v>
                </c:pt>
                <c:pt idx="20">
                  <c:v>-9.8573533409586052</c:v>
                </c:pt>
                <c:pt idx="21">
                  <c:v>-8.7076554357585287</c:v>
                </c:pt>
                <c:pt idx="22">
                  <c:v>-8.6855094932210442</c:v>
                </c:pt>
                <c:pt idx="23">
                  <c:v>-8.5401565402235402</c:v>
                </c:pt>
                <c:pt idx="24">
                  <c:v>-7.7519102093156498</c:v>
                </c:pt>
                <c:pt idx="25" formatCode="0.00">
                  <c:v>-21.135323785922349</c:v>
                </c:pt>
                <c:pt idx="26" formatCode="0.00">
                  <c:v>-22.753966457078889</c:v>
                </c:pt>
                <c:pt idx="27" formatCode="0.00">
                  <c:v>-22.23533765760282</c:v>
                </c:pt>
                <c:pt idx="28" formatCode="0.00">
                  <c:v>-20.500136967524774</c:v>
                </c:pt>
              </c:numCache>
            </c:numRef>
          </c:yVal>
          <c:smooth val="0"/>
          <c:extLst>
            <c:ext xmlns:c16="http://schemas.microsoft.com/office/drawing/2014/chart" uri="{C3380CC4-5D6E-409C-BE32-E72D297353CC}">
              <c16:uniqueId val="{00000001-B8F7-424F-A7E9-0B5C8FD84AFE}"/>
            </c:ext>
          </c:extLst>
        </c:ser>
        <c:ser>
          <c:idx val="1"/>
          <c:order val="1"/>
          <c:spPr>
            <a:ln w="25400" cap="rnd">
              <a:noFill/>
              <a:round/>
            </a:ln>
            <a:effectLst/>
          </c:spPr>
          <c:marker>
            <c:symbol val="circle"/>
            <c:size val="5"/>
            <c:spPr>
              <a:solidFill>
                <a:srgbClr val="C00000">
                  <a:alpha val="99000"/>
                </a:srgbClr>
              </a:solidFill>
              <a:ln w="9525">
                <a:solidFill>
                  <a:srgbClr val="C00000"/>
                </a:solidFill>
              </a:ln>
              <a:effectLst/>
            </c:spPr>
          </c:marker>
          <c:xVal>
            <c:numRef>
              <c:f>DATA!$A$40</c:f>
              <c:numCache>
                <c:formatCode>General</c:formatCode>
                <c:ptCount val="1"/>
                <c:pt idx="0">
                  <c:v>12.09</c:v>
                </c:pt>
              </c:numCache>
            </c:numRef>
          </c:xVal>
          <c:yVal>
            <c:numRef>
              <c:f>DATA!$L$40</c:f>
              <c:numCache>
                <c:formatCode>0.00</c:formatCode>
                <c:ptCount val="1"/>
                <c:pt idx="0">
                  <c:v>-14.487954831097468</c:v>
                </c:pt>
              </c:numCache>
            </c:numRef>
          </c:yVal>
          <c:smooth val="0"/>
          <c:extLst>
            <c:ext xmlns:c16="http://schemas.microsoft.com/office/drawing/2014/chart" uri="{C3380CC4-5D6E-409C-BE32-E72D297353CC}">
              <c16:uniqueId val="{00000002-B8F7-424F-A7E9-0B5C8FD84AFE}"/>
            </c:ext>
          </c:extLst>
        </c:ser>
        <c:dLbls>
          <c:showLegendKey val="0"/>
          <c:showVal val="0"/>
          <c:showCatName val="0"/>
          <c:showSerName val="0"/>
          <c:showPercent val="0"/>
          <c:showBubbleSize val="0"/>
        </c:dLbls>
        <c:axId val="507557344"/>
        <c:axId val="506500192"/>
      </c:scatterChart>
      <c:valAx>
        <c:axId val="50755734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dirty="0">
                    <a:solidFill>
                      <a:schemeClr val="tx1"/>
                    </a:solidFill>
                  </a:rPr>
                  <a:t>Energy (</a:t>
                </a:r>
                <a:r>
                  <a:rPr lang="et-EE" sz="1200" b="1" dirty="0" err="1">
                    <a:solidFill>
                      <a:schemeClr val="tx1"/>
                    </a:solidFill>
                  </a:rPr>
                  <a:t>eV</a:t>
                </a:r>
                <a:r>
                  <a:rPr lang="et-EE" sz="1200" b="1" dirty="0">
                    <a:solidFill>
                      <a:schemeClr val="tx1"/>
                    </a:solidFill>
                  </a:rPr>
                  <a:t>)</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6500192"/>
        <c:crossesAt val="-25"/>
        <c:crossBetween val="midCat"/>
      </c:valAx>
      <c:valAx>
        <c:axId val="506500192"/>
        <c:scaling>
          <c:orientation val="minMax"/>
          <c:max val="-5"/>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dirty="0" err="1">
                    <a:solidFill>
                      <a:schemeClr val="tx1"/>
                    </a:solidFill>
                  </a:rPr>
                  <a:t>ln</a:t>
                </a:r>
                <a:r>
                  <a:rPr lang="et-EE" sz="1200" b="1" dirty="0">
                    <a:solidFill>
                      <a:schemeClr val="tx1"/>
                    </a:solidFill>
                  </a:rPr>
                  <a:t>(I/</a:t>
                </a:r>
                <a:r>
                  <a:rPr lang="et-EE" sz="1200" b="1" dirty="0" err="1">
                    <a:solidFill>
                      <a:schemeClr val="tx1"/>
                    </a:solidFill>
                  </a:rPr>
                  <a:t>gA</a:t>
                </a:r>
                <a:r>
                  <a:rPr lang="et-EE" sz="1200" b="1" dirty="0">
                    <a:solidFill>
                      <a:schemeClr val="tx1"/>
                    </a:solidFill>
                  </a:rPr>
                  <a:t>)</a:t>
                </a:r>
                <a:endParaRPr lang="en-US" sz="1200" b="1" dirty="0">
                  <a:solidFill>
                    <a:schemeClr val="tx1"/>
                  </a:solidFill>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7557344"/>
        <c:crosses val="autoZero"/>
        <c:crossBetween val="midCat"/>
        <c:majorUnit val="5"/>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DATA!$K$59</c:f>
              <c:strCache>
                <c:ptCount val="1"/>
                <c:pt idx="0">
                  <c:v>Saha-Boltzmann</c:v>
                </c:pt>
              </c:strCache>
            </c:strRef>
          </c:tx>
          <c:spPr>
            <a:solidFill>
              <a:schemeClr val="accent1"/>
            </a:solidFill>
            <a:ln>
              <a:noFill/>
            </a:ln>
            <a:effectLst/>
          </c:spPr>
          <c:invertIfNegative val="0"/>
          <c:cat>
            <c:strRef>
              <c:f>DATA!$J$60:$J$63</c:f>
              <c:strCache>
                <c:ptCount val="4"/>
                <c:pt idx="0">
                  <c:v>1-15.</c:v>
                </c:pt>
                <c:pt idx="1">
                  <c:v>16-30.</c:v>
                </c:pt>
                <c:pt idx="2">
                  <c:v>31-45.</c:v>
                </c:pt>
                <c:pt idx="3">
                  <c:v>45-60.</c:v>
                </c:pt>
              </c:strCache>
            </c:strRef>
          </c:cat>
          <c:val>
            <c:numRef>
              <c:f>DATA!$K$60:$K$63</c:f>
              <c:numCache>
                <c:formatCode>General</c:formatCode>
                <c:ptCount val="4"/>
                <c:pt idx="0">
                  <c:v>0.76511094108645761</c:v>
                </c:pt>
                <c:pt idx="1">
                  <c:v>0.76681236101525951</c:v>
                </c:pt>
                <c:pt idx="2">
                  <c:v>0.76394194041252872</c:v>
                </c:pt>
                <c:pt idx="3">
                  <c:v>0.7702380035430948</c:v>
                </c:pt>
              </c:numCache>
            </c:numRef>
          </c:val>
          <c:extLst>
            <c:ext xmlns:c16="http://schemas.microsoft.com/office/drawing/2014/chart" uri="{C3380CC4-5D6E-409C-BE32-E72D297353CC}">
              <c16:uniqueId val="{00000000-1B4E-4B6C-B1FA-E96F2DB05678}"/>
            </c:ext>
          </c:extLst>
        </c:ser>
        <c:ser>
          <c:idx val="1"/>
          <c:order val="1"/>
          <c:tx>
            <c:strRef>
              <c:f>DATA!$L$59</c:f>
              <c:strCache>
                <c:ptCount val="1"/>
                <c:pt idx="0">
                  <c:v>Boltzmann</c:v>
                </c:pt>
              </c:strCache>
            </c:strRef>
          </c:tx>
          <c:spPr>
            <a:solidFill>
              <a:schemeClr val="accent2"/>
            </a:solidFill>
            <a:ln>
              <a:noFill/>
            </a:ln>
            <a:effectLst/>
          </c:spPr>
          <c:invertIfNegative val="0"/>
          <c:cat>
            <c:strRef>
              <c:f>DATA!$J$60:$J$63</c:f>
              <c:strCache>
                <c:ptCount val="4"/>
                <c:pt idx="0">
                  <c:v>1-15.</c:v>
                </c:pt>
                <c:pt idx="1">
                  <c:v>16-30.</c:v>
                </c:pt>
                <c:pt idx="2">
                  <c:v>31-45.</c:v>
                </c:pt>
                <c:pt idx="3">
                  <c:v>45-60.</c:v>
                </c:pt>
              </c:strCache>
            </c:strRef>
          </c:cat>
          <c:val>
            <c:numRef>
              <c:f>DATA!$L$60:$L$63</c:f>
              <c:numCache>
                <c:formatCode>General</c:formatCode>
                <c:ptCount val="4"/>
                <c:pt idx="0">
                  <c:v>0.76870000000000005</c:v>
                </c:pt>
                <c:pt idx="1">
                  <c:v>0.74580000000000002</c:v>
                </c:pt>
                <c:pt idx="2">
                  <c:v>0.74829999999999997</c:v>
                </c:pt>
                <c:pt idx="3">
                  <c:v>0.79630000000000001</c:v>
                </c:pt>
              </c:numCache>
            </c:numRef>
          </c:val>
          <c:extLst>
            <c:ext xmlns:c16="http://schemas.microsoft.com/office/drawing/2014/chart" uri="{C3380CC4-5D6E-409C-BE32-E72D297353CC}">
              <c16:uniqueId val="{00000001-1B4E-4B6C-B1FA-E96F2DB05678}"/>
            </c:ext>
          </c:extLst>
        </c:ser>
        <c:dLbls>
          <c:showLegendKey val="0"/>
          <c:showVal val="0"/>
          <c:showCatName val="0"/>
          <c:showSerName val="0"/>
          <c:showPercent val="0"/>
          <c:showBubbleSize val="0"/>
        </c:dLbls>
        <c:gapWidth val="219"/>
        <c:overlap val="-27"/>
        <c:axId val="1230710560"/>
        <c:axId val="1230711520"/>
      </c:barChart>
      <c:catAx>
        <c:axId val="123071056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30711520"/>
        <c:crosses val="autoZero"/>
        <c:auto val="1"/>
        <c:lblAlgn val="ctr"/>
        <c:lblOffset val="100"/>
        <c:noMultiLvlLbl val="0"/>
      </c:catAx>
      <c:valAx>
        <c:axId val="1230711520"/>
        <c:scaling>
          <c:orientation val="minMax"/>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Temperature (eV)</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30710560"/>
        <c:crosses val="autoZero"/>
        <c:crossBetween val="between"/>
      </c:valAx>
      <c:spPr>
        <a:solidFill>
          <a:schemeClr val="bg1"/>
        </a:solid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50000"/>
      </a:schemeClr>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DATA!$J$60:$J$63</c:f>
              <c:strCache>
                <c:ptCount val="4"/>
                <c:pt idx="0">
                  <c:v>1-15.</c:v>
                </c:pt>
                <c:pt idx="1">
                  <c:v>16-30.</c:v>
                </c:pt>
                <c:pt idx="2">
                  <c:v>31-45.</c:v>
                </c:pt>
                <c:pt idx="3">
                  <c:v>45-60.</c:v>
                </c:pt>
              </c:strCache>
            </c:strRef>
          </c:cat>
          <c:val>
            <c:numRef>
              <c:f>DATA!$M$60:$M$63</c:f>
              <c:numCache>
                <c:formatCode>0.00E+00</c:formatCode>
                <c:ptCount val="4"/>
                <c:pt idx="0">
                  <c:v>3.35E+16</c:v>
                </c:pt>
                <c:pt idx="1">
                  <c:v>2.62E+16</c:v>
                </c:pt>
                <c:pt idx="2">
                  <c:v>2.92E+16</c:v>
                </c:pt>
                <c:pt idx="3">
                  <c:v>3.21E+16</c:v>
                </c:pt>
              </c:numCache>
            </c:numRef>
          </c:val>
          <c:extLst>
            <c:ext xmlns:c16="http://schemas.microsoft.com/office/drawing/2014/chart" uri="{C3380CC4-5D6E-409C-BE32-E72D297353CC}">
              <c16:uniqueId val="{00000000-2ED9-4848-9DD0-86BADD42B20B}"/>
            </c:ext>
          </c:extLst>
        </c:ser>
        <c:dLbls>
          <c:showLegendKey val="0"/>
          <c:showVal val="0"/>
          <c:showCatName val="0"/>
          <c:showSerName val="0"/>
          <c:showPercent val="0"/>
          <c:showBubbleSize val="0"/>
        </c:dLbls>
        <c:gapWidth val="219"/>
        <c:overlap val="-27"/>
        <c:axId val="1651896496"/>
        <c:axId val="1651896976"/>
      </c:barChart>
      <c:catAx>
        <c:axId val="165189649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51896976"/>
        <c:crosses val="autoZero"/>
        <c:auto val="1"/>
        <c:lblAlgn val="ctr"/>
        <c:lblOffset val="100"/>
        <c:noMultiLvlLbl val="0"/>
      </c:catAx>
      <c:valAx>
        <c:axId val="1651896976"/>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a:solidFill>
                      <a:schemeClr val="tx1"/>
                    </a:solidFill>
                  </a:rPr>
                  <a:t>Electron density</a:t>
                </a:r>
                <a:r>
                  <a:rPr lang="et-EE" sz="1200" b="1" baseline="0">
                    <a:solidFill>
                      <a:schemeClr val="tx1"/>
                    </a:solidFill>
                  </a:rPr>
                  <a:t> (10</a:t>
                </a:r>
                <a:r>
                  <a:rPr lang="et-EE" sz="1200" b="1" baseline="30000">
                    <a:solidFill>
                      <a:schemeClr val="tx1"/>
                    </a:solidFill>
                  </a:rPr>
                  <a:t>16</a:t>
                </a:r>
                <a:r>
                  <a:rPr lang="et-EE" sz="1200" b="1" baseline="0">
                    <a:solidFill>
                      <a:schemeClr val="tx1"/>
                    </a:solidFill>
                  </a:rPr>
                  <a:t> cm</a:t>
                </a:r>
                <a:r>
                  <a:rPr lang="et-EE" sz="1200" b="1" baseline="30000">
                    <a:solidFill>
                      <a:schemeClr val="tx1"/>
                    </a:solidFill>
                  </a:rPr>
                  <a:t>-3</a:t>
                </a:r>
                <a:r>
                  <a:rPr lang="et-EE" sz="1200" b="1" baseline="0">
                    <a:solidFill>
                      <a:schemeClr val="tx1"/>
                    </a:solidFill>
                  </a:rPr>
                  <a:t>)</a:t>
                </a:r>
                <a:endParaRPr lang="et-EE" sz="1200" b="1">
                  <a:solidFill>
                    <a:schemeClr val="tx1"/>
                  </a:solidFill>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t-EE"/>
            </a:p>
          </c:txPr>
        </c:title>
        <c:numFmt formatCode="#,##0.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51896496"/>
        <c:crosses val="autoZero"/>
        <c:crossBetween val="between"/>
        <c:dispUnits>
          <c:custUnit val="1E+16"/>
        </c:dispUnits>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5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0.51035</cdr:x>
      <cdr:y>0.54981</cdr:y>
    </cdr:from>
    <cdr:to>
      <cdr:x>0.6286</cdr:x>
      <cdr:y>0.67567</cdr:y>
    </cdr:to>
    <cdr:sp macro="" textlink="">
      <cdr:nvSpPr>
        <cdr:cNvPr id="2" name="TextBox 5">
          <a:extLst xmlns:a="http://schemas.openxmlformats.org/drawingml/2006/main">
            <a:ext uri="{FF2B5EF4-FFF2-40B4-BE49-F238E27FC236}">
              <a16:creationId xmlns:a16="http://schemas.microsoft.com/office/drawing/2014/main" id="{87A53236-FEBE-4E9F-B887-409EB6C9BA1C}"/>
            </a:ext>
          </a:extLst>
        </cdr:cNvPr>
        <cdr:cNvSpPr txBox="1"/>
      </cdr:nvSpPr>
      <cdr:spPr>
        <a:xfrm xmlns:a="http://schemas.openxmlformats.org/drawingml/2006/main">
          <a:off x="1576697" y="1344492"/>
          <a:ext cx="365346"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400" dirty="0" err="1"/>
            <a:t>Ni</a:t>
          </a:r>
          <a:endParaRPr lang="en-US" sz="1400" dirty="0"/>
        </a:p>
      </cdr:txBody>
    </cdr:sp>
  </cdr:relSizeAnchor>
  <cdr:relSizeAnchor xmlns:cdr="http://schemas.openxmlformats.org/drawingml/2006/chartDrawing">
    <cdr:from>
      <cdr:x>0.43339</cdr:x>
      <cdr:y>0.64144</cdr:y>
    </cdr:from>
    <cdr:to>
      <cdr:x>0.56661</cdr:x>
      <cdr:y>0.7673</cdr:y>
    </cdr:to>
    <cdr:sp macro="" textlink="">
      <cdr:nvSpPr>
        <cdr:cNvPr id="4" name="TextBox 5">
          <a:extLst xmlns:a="http://schemas.openxmlformats.org/drawingml/2006/main">
            <a:ext uri="{FF2B5EF4-FFF2-40B4-BE49-F238E27FC236}">
              <a16:creationId xmlns:a16="http://schemas.microsoft.com/office/drawing/2014/main" id="{62C6AC5F-629F-41CD-8778-0E65969889CB}"/>
            </a:ext>
          </a:extLst>
        </cdr:cNvPr>
        <cdr:cNvSpPr txBox="1"/>
      </cdr:nvSpPr>
      <cdr:spPr>
        <a:xfrm xmlns:a="http://schemas.openxmlformats.org/drawingml/2006/main">
          <a:off x="1338931" y="1568552"/>
          <a:ext cx="41160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a:t>W</a:t>
          </a:r>
          <a:endParaRPr lang="en-US" sz="1400" dirty="0"/>
        </a:p>
      </cdr:txBody>
    </cdr:sp>
  </cdr:relSizeAnchor>
  <cdr:relSizeAnchor xmlns:cdr="http://schemas.openxmlformats.org/drawingml/2006/chartDrawing">
    <cdr:from>
      <cdr:x>0.76344</cdr:x>
      <cdr:y>0.37414</cdr:y>
    </cdr:from>
    <cdr:to>
      <cdr:x>0.92521</cdr:x>
      <cdr:y>0.5</cdr:y>
    </cdr:to>
    <cdr:sp macro="" textlink="">
      <cdr:nvSpPr>
        <cdr:cNvPr id="5" name="TextBox 4">
          <a:extLst xmlns:a="http://schemas.openxmlformats.org/drawingml/2006/main">
            <a:ext uri="{FF2B5EF4-FFF2-40B4-BE49-F238E27FC236}">
              <a16:creationId xmlns:a16="http://schemas.microsoft.com/office/drawing/2014/main" id="{DFCAA16F-DFD2-4393-83CD-0FE23B83D863}"/>
            </a:ext>
          </a:extLst>
        </cdr:cNvPr>
        <cdr:cNvSpPr txBox="1"/>
      </cdr:nvSpPr>
      <cdr:spPr>
        <a:xfrm xmlns:a="http://schemas.openxmlformats.org/drawingml/2006/main">
          <a:off x="2358632" y="914912"/>
          <a:ext cx="49977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400" dirty="0"/>
            <a:t>H+D</a:t>
          </a:r>
          <a:endParaRPr lang="en-US" sz="1400" dirty="0"/>
        </a:p>
      </cdr:txBody>
    </cdr:sp>
  </cdr:relSizeAnchor>
  <cdr:relSizeAnchor xmlns:cdr="http://schemas.openxmlformats.org/drawingml/2006/chartDrawing">
    <cdr:from>
      <cdr:x>0.60517</cdr:x>
      <cdr:y>0.11415</cdr:y>
    </cdr:from>
    <cdr:to>
      <cdr:x>0.70356</cdr:x>
      <cdr:y>0.22417</cdr:y>
    </cdr:to>
    <cdr:sp macro="" textlink="">
      <cdr:nvSpPr>
        <cdr:cNvPr id="6" name="TextBox 5">
          <a:extLst xmlns:a="http://schemas.openxmlformats.org/drawingml/2006/main">
            <a:ext uri="{FF2B5EF4-FFF2-40B4-BE49-F238E27FC236}">
              <a16:creationId xmlns:a16="http://schemas.microsoft.com/office/drawing/2014/main" id="{87A53236-FEBE-4E9F-B887-409EB6C9BA1C}"/>
            </a:ext>
          </a:extLst>
        </cdr:cNvPr>
        <cdr:cNvSpPr txBox="1"/>
      </cdr:nvSpPr>
      <cdr:spPr>
        <a:xfrm xmlns:a="http://schemas.openxmlformats.org/drawingml/2006/main">
          <a:off x="1869659" y="279136"/>
          <a:ext cx="303973" cy="26904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400" dirty="0" err="1"/>
            <a:t>Be</a:t>
          </a:r>
          <a:endParaRPr lang="en-US" sz="1400" dirty="0"/>
        </a:p>
      </cdr:txBody>
    </cdr:sp>
  </cdr:relSizeAnchor>
  <cdr:relSizeAnchor xmlns:cdr="http://schemas.openxmlformats.org/drawingml/2006/chartDrawing">
    <cdr:from>
      <cdr:x>0.2681</cdr:x>
      <cdr:y>0.51816</cdr:y>
    </cdr:from>
    <cdr:to>
      <cdr:x>0.39246</cdr:x>
      <cdr:y>0.64643</cdr:y>
    </cdr:to>
    <cdr:sp macro="" textlink="">
      <cdr:nvSpPr>
        <cdr:cNvPr id="7" name="TextBox 5">
          <a:extLst xmlns:a="http://schemas.openxmlformats.org/drawingml/2006/main">
            <a:ext uri="{FF2B5EF4-FFF2-40B4-BE49-F238E27FC236}">
              <a16:creationId xmlns:a16="http://schemas.microsoft.com/office/drawing/2014/main" id="{877C0EC3-CFC8-4FC1-A209-8B593FBC8E1B}"/>
            </a:ext>
          </a:extLst>
        </cdr:cNvPr>
        <cdr:cNvSpPr txBox="1"/>
      </cdr:nvSpPr>
      <cdr:spPr>
        <a:xfrm xmlns:a="http://schemas.openxmlformats.org/drawingml/2006/main">
          <a:off x="828286" y="1267096"/>
          <a:ext cx="384195" cy="3136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err="1"/>
            <a:t>Cr</a:t>
          </a:r>
          <a:endParaRPr lang="en-US" sz="1400" dirty="0"/>
        </a:p>
      </cdr:txBody>
    </cdr:sp>
  </cdr:relSizeAnchor>
  <cdr:relSizeAnchor xmlns:cdr="http://schemas.openxmlformats.org/drawingml/2006/chartDrawing">
    <cdr:from>
      <cdr:x>0.65548</cdr:x>
      <cdr:y>0.63514</cdr:y>
    </cdr:from>
    <cdr:to>
      <cdr:x>0.93259</cdr:x>
      <cdr:y>0.74841</cdr:y>
    </cdr:to>
    <cdr:sp macro="" textlink="">
      <cdr:nvSpPr>
        <cdr:cNvPr id="3" name="TextBox 14">
          <a:extLst xmlns:a="http://schemas.openxmlformats.org/drawingml/2006/main">
            <a:ext uri="{FF2B5EF4-FFF2-40B4-BE49-F238E27FC236}">
              <a16:creationId xmlns:a16="http://schemas.microsoft.com/office/drawing/2014/main" id="{EBD06986-5640-722E-1596-776A76CAAE37}"/>
            </a:ext>
          </a:extLst>
        </cdr:cNvPr>
        <cdr:cNvSpPr txBox="1"/>
      </cdr:nvSpPr>
      <cdr:spPr>
        <a:xfrm xmlns:a="http://schemas.openxmlformats.org/drawingml/2006/main">
          <a:off x="2071102" y="1553149"/>
          <a:ext cx="875573" cy="27698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xmlns:a="http://schemas.openxmlformats.org/drawingml/2006/main">
          <a:r>
            <a:rPr lang="et-EE" sz="1200" dirty="0" err="1"/>
            <a:t>shots</a:t>
          </a:r>
          <a:r>
            <a:rPr lang="et-EE" sz="1200" dirty="0"/>
            <a:t> 1-10.</a:t>
          </a:r>
          <a:endParaRPr lang="en-US"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0.38081</cdr:x>
      <cdr:y>0.02278</cdr:y>
    </cdr:from>
    <cdr:to>
      <cdr:x>0.4792</cdr:x>
      <cdr:y>0.13498</cdr:y>
    </cdr:to>
    <cdr:sp macro="" textlink="">
      <cdr:nvSpPr>
        <cdr:cNvPr id="2" name="TextBox 5">
          <a:extLst xmlns:a="http://schemas.openxmlformats.org/drawingml/2006/main">
            <a:ext uri="{FF2B5EF4-FFF2-40B4-BE49-F238E27FC236}">
              <a16:creationId xmlns:a16="http://schemas.microsoft.com/office/drawing/2014/main" id="{87A53236-FEBE-4E9F-B887-409EB6C9BA1C}"/>
            </a:ext>
          </a:extLst>
        </cdr:cNvPr>
        <cdr:cNvSpPr txBox="1"/>
      </cdr:nvSpPr>
      <cdr:spPr>
        <a:xfrm xmlns:a="http://schemas.openxmlformats.org/drawingml/2006/main">
          <a:off x="1440685" y="62503"/>
          <a:ext cx="37221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400" dirty="0" err="1"/>
            <a:t>Be</a:t>
          </a:r>
          <a:endParaRPr lang="en-US" sz="1400" dirty="0"/>
        </a:p>
      </cdr:txBody>
    </cdr:sp>
  </cdr:relSizeAnchor>
  <cdr:relSizeAnchor xmlns:cdr="http://schemas.openxmlformats.org/drawingml/2006/chartDrawing">
    <cdr:from>
      <cdr:x>0.2454</cdr:x>
      <cdr:y>0.02905</cdr:y>
    </cdr:from>
    <cdr:to>
      <cdr:x>0.33573</cdr:x>
      <cdr:y>0.14124</cdr:y>
    </cdr:to>
    <cdr:sp macro="" textlink="">
      <cdr:nvSpPr>
        <cdr:cNvPr id="3" name="TextBox 5">
          <a:extLst xmlns:a="http://schemas.openxmlformats.org/drawingml/2006/main">
            <a:ext uri="{FF2B5EF4-FFF2-40B4-BE49-F238E27FC236}">
              <a16:creationId xmlns:a16="http://schemas.microsoft.com/office/drawing/2014/main" id="{AF457916-FA17-4F02-B629-2292866188C0}"/>
            </a:ext>
          </a:extLst>
        </cdr:cNvPr>
        <cdr:cNvSpPr txBox="1"/>
      </cdr:nvSpPr>
      <cdr:spPr>
        <a:xfrm xmlns:a="http://schemas.openxmlformats.org/drawingml/2006/main">
          <a:off x="928391" y="79679"/>
          <a:ext cx="341760"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err="1"/>
            <a:t>Ni</a:t>
          </a:r>
          <a:endParaRPr lang="en-US" sz="1400" dirty="0"/>
        </a:p>
      </cdr:txBody>
    </cdr:sp>
  </cdr:relSizeAnchor>
  <cdr:relSizeAnchor xmlns:cdr="http://schemas.openxmlformats.org/drawingml/2006/chartDrawing">
    <cdr:from>
      <cdr:x>0.22604</cdr:x>
      <cdr:y>0.18794</cdr:y>
    </cdr:from>
    <cdr:to>
      <cdr:x>0.3168</cdr:x>
      <cdr:y>0.30014</cdr:y>
    </cdr:to>
    <cdr:sp macro="" textlink="">
      <cdr:nvSpPr>
        <cdr:cNvPr id="4" name="TextBox 5">
          <a:extLst xmlns:a="http://schemas.openxmlformats.org/drawingml/2006/main">
            <a:ext uri="{FF2B5EF4-FFF2-40B4-BE49-F238E27FC236}">
              <a16:creationId xmlns:a16="http://schemas.microsoft.com/office/drawing/2014/main" id="{A2F2B939-E12A-4876-A436-3A29A5EA026D}"/>
            </a:ext>
          </a:extLst>
        </cdr:cNvPr>
        <cdr:cNvSpPr txBox="1"/>
      </cdr:nvSpPr>
      <cdr:spPr>
        <a:xfrm xmlns:a="http://schemas.openxmlformats.org/drawingml/2006/main">
          <a:off x="855165" y="515569"/>
          <a:ext cx="343364"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err="1"/>
            <a:t>Cr</a:t>
          </a:r>
          <a:endParaRPr lang="en-US" sz="1400" dirty="0"/>
        </a:p>
      </cdr:txBody>
    </cdr:sp>
  </cdr:relSizeAnchor>
  <cdr:relSizeAnchor xmlns:cdr="http://schemas.openxmlformats.org/drawingml/2006/chartDrawing">
    <cdr:from>
      <cdr:x>0.79517</cdr:x>
      <cdr:y>0.62973</cdr:y>
    </cdr:from>
    <cdr:to>
      <cdr:x>0.92661</cdr:x>
      <cdr:y>0.73927</cdr:y>
    </cdr:to>
    <cdr:sp macro="" textlink="">
      <cdr:nvSpPr>
        <cdr:cNvPr id="5" name="TextBox 1">
          <a:extLst xmlns:a="http://schemas.openxmlformats.org/drawingml/2006/main">
            <a:ext uri="{FF2B5EF4-FFF2-40B4-BE49-F238E27FC236}">
              <a16:creationId xmlns:a16="http://schemas.microsoft.com/office/drawing/2014/main" id="{D17A0694-12B3-44F0-B017-DD120E732DE7}"/>
            </a:ext>
          </a:extLst>
        </cdr:cNvPr>
        <cdr:cNvSpPr txBox="1"/>
      </cdr:nvSpPr>
      <cdr:spPr>
        <a:xfrm xmlns:a="http://schemas.openxmlformats.org/drawingml/2006/main">
          <a:off x="3008299" y="1769398"/>
          <a:ext cx="4972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a:t>H+D</a:t>
          </a:r>
          <a:endParaRPr lang="en-US" sz="1400" dirty="0"/>
        </a:p>
      </cdr:txBody>
    </cdr:sp>
  </cdr:relSizeAnchor>
  <cdr:relSizeAnchor xmlns:cdr="http://schemas.openxmlformats.org/drawingml/2006/chartDrawing">
    <cdr:from>
      <cdr:x>0.20727</cdr:x>
      <cdr:y>0.62944</cdr:y>
    </cdr:from>
    <cdr:to>
      <cdr:x>0.56694</cdr:x>
      <cdr:y>0.74196</cdr:y>
    </cdr:to>
    <cdr:sp macro="" textlink="">
      <cdr:nvSpPr>
        <cdr:cNvPr id="6" name="TextBox 13">
          <a:extLst xmlns:a="http://schemas.openxmlformats.org/drawingml/2006/main">
            <a:ext uri="{FF2B5EF4-FFF2-40B4-BE49-F238E27FC236}">
              <a16:creationId xmlns:a16="http://schemas.microsoft.com/office/drawing/2014/main" id="{A9A4FCDC-9A7D-EB96-FB6E-E6CB509634AC}"/>
            </a:ext>
          </a:extLst>
        </cdr:cNvPr>
        <cdr:cNvSpPr txBox="1"/>
      </cdr:nvSpPr>
      <cdr:spPr>
        <a:xfrm xmlns:a="http://schemas.openxmlformats.org/drawingml/2006/main">
          <a:off x="640356" y="1549588"/>
          <a:ext cx="1111202"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xmlns:a="http://schemas.openxmlformats.org/drawingml/2006/main">
          <a:r>
            <a:rPr lang="et-EE" sz="1200" dirty="0" err="1"/>
            <a:t>shots</a:t>
          </a:r>
          <a:r>
            <a:rPr lang="et-EE" sz="1200" dirty="0"/>
            <a:t> 291-300.</a:t>
          </a:r>
          <a:endParaRPr lang="en-US"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0.20853</cdr:x>
      <cdr:y>0.10248</cdr:y>
    </cdr:from>
    <cdr:to>
      <cdr:x>0.34164</cdr:x>
      <cdr:y>0.2284</cdr:y>
    </cdr:to>
    <cdr:sp macro="" textlink="">
      <cdr:nvSpPr>
        <cdr:cNvPr id="2" name="TextBox 5">
          <a:extLst xmlns:a="http://schemas.openxmlformats.org/drawingml/2006/main">
            <a:ext uri="{FF2B5EF4-FFF2-40B4-BE49-F238E27FC236}">
              <a16:creationId xmlns:a16="http://schemas.microsoft.com/office/drawing/2014/main" id="{6199134F-E8B2-47F1-B578-0A29EB774341}"/>
            </a:ext>
          </a:extLst>
        </cdr:cNvPr>
        <cdr:cNvSpPr txBox="1"/>
      </cdr:nvSpPr>
      <cdr:spPr>
        <a:xfrm xmlns:a="http://schemas.openxmlformats.org/drawingml/2006/main">
          <a:off x="673519" y="250482"/>
          <a:ext cx="429926"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a:t>W I</a:t>
          </a:r>
          <a:endParaRPr lang="en-US" sz="1400" dirty="0"/>
        </a:p>
      </cdr:txBody>
    </cdr:sp>
  </cdr:relSizeAnchor>
  <cdr:relSizeAnchor xmlns:cdr="http://schemas.openxmlformats.org/drawingml/2006/chartDrawing">
    <cdr:from>
      <cdr:x>0.76618</cdr:x>
      <cdr:y>0.25732</cdr:y>
    </cdr:from>
    <cdr:to>
      <cdr:x>0.92013</cdr:x>
      <cdr:y>0.38325</cdr:y>
    </cdr:to>
    <cdr:sp macro="" textlink="">
      <cdr:nvSpPr>
        <cdr:cNvPr id="3" name="TextBox 2">
          <a:extLst xmlns:a="http://schemas.openxmlformats.org/drawingml/2006/main">
            <a:ext uri="{FF2B5EF4-FFF2-40B4-BE49-F238E27FC236}">
              <a16:creationId xmlns:a16="http://schemas.microsoft.com/office/drawing/2014/main" id="{25A240F5-AE50-4ACD-93A2-0D816C27F1C8}"/>
            </a:ext>
          </a:extLst>
        </cdr:cNvPr>
        <cdr:cNvSpPr txBox="1"/>
      </cdr:nvSpPr>
      <cdr:spPr>
        <a:xfrm xmlns:a="http://schemas.openxmlformats.org/drawingml/2006/main">
          <a:off x="2474637" y="628953"/>
          <a:ext cx="4972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a:t>H+D</a:t>
          </a:r>
          <a:endParaRPr lang="en-US" sz="1400" dirty="0"/>
        </a:p>
      </cdr:txBody>
    </cdr:sp>
  </cdr:relSizeAnchor>
  <cdr:relSizeAnchor xmlns:cdr="http://schemas.openxmlformats.org/drawingml/2006/chartDrawing">
    <cdr:from>
      <cdr:x>0.6812</cdr:x>
      <cdr:y>0.58121</cdr:y>
    </cdr:from>
    <cdr:to>
      <cdr:x>0.82821</cdr:x>
      <cdr:y>0.70713</cdr:y>
    </cdr:to>
    <cdr:sp macro="" textlink="">
      <cdr:nvSpPr>
        <cdr:cNvPr id="4" name="TextBox 5">
          <a:extLst xmlns:a="http://schemas.openxmlformats.org/drawingml/2006/main">
            <a:ext uri="{FF2B5EF4-FFF2-40B4-BE49-F238E27FC236}">
              <a16:creationId xmlns:a16="http://schemas.microsoft.com/office/drawing/2014/main" id="{91F7CBD9-54E2-3F47-15DF-4CE5C8ACA66F}"/>
            </a:ext>
          </a:extLst>
        </cdr:cNvPr>
        <cdr:cNvSpPr txBox="1"/>
      </cdr:nvSpPr>
      <cdr:spPr>
        <a:xfrm xmlns:a="http://schemas.openxmlformats.org/drawingml/2006/main">
          <a:off x="2200167" y="1420587"/>
          <a:ext cx="474810"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a:t>W II</a:t>
          </a:r>
          <a:endParaRPr lang="en-US" sz="1400" dirty="0"/>
        </a:p>
      </cdr:txBody>
    </cdr:sp>
  </cdr:relSizeAnchor>
  <cdr:relSizeAnchor xmlns:cdr="http://schemas.openxmlformats.org/drawingml/2006/chartDrawing">
    <cdr:from>
      <cdr:x>0.3179</cdr:x>
      <cdr:y>0.46496</cdr:y>
    </cdr:from>
    <cdr:to>
      <cdr:x>0.6535</cdr:x>
      <cdr:y>0.59088</cdr:y>
    </cdr:to>
    <cdr:sp macro="" textlink="">
      <cdr:nvSpPr>
        <cdr:cNvPr id="5" name="TextBox 1">
          <a:extLst xmlns:a="http://schemas.openxmlformats.org/drawingml/2006/main">
            <a:ext uri="{FF2B5EF4-FFF2-40B4-BE49-F238E27FC236}">
              <a16:creationId xmlns:a16="http://schemas.microsoft.com/office/drawing/2014/main" id="{E144E7F0-BC60-0C9A-11EC-B7844960D952}"/>
            </a:ext>
          </a:extLst>
        </cdr:cNvPr>
        <cdr:cNvSpPr txBox="1"/>
      </cdr:nvSpPr>
      <cdr:spPr>
        <a:xfrm xmlns:a="http://schemas.openxmlformats.org/drawingml/2006/main">
          <a:off x="1026760" y="1136457"/>
          <a:ext cx="1083951"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400" dirty="0"/>
            <a:t>T</a:t>
          </a:r>
          <a:r>
            <a:rPr lang="et-EE" sz="1400" baseline="-25000" dirty="0"/>
            <a:t>e</a:t>
          </a:r>
          <a:r>
            <a:rPr lang="et-EE" sz="1400" dirty="0"/>
            <a:t> = 0.77 </a:t>
          </a:r>
          <a:r>
            <a:rPr lang="et-EE" sz="1400" dirty="0" err="1"/>
            <a:t>eV</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1"/>
            <a:ext cx="2918831" cy="495029"/>
          </a:xfrm>
          <a:prstGeom prst="rect">
            <a:avLst/>
          </a:prstGeom>
        </p:spPr>
        <p:txBody>
          <a:bodyPr vert="horz" lIns="91426" tIns="45714" rIns="91426" bIns="45714" rtlCol="0" anchor="ctr"/>
          <a:lstStyle>
            <a:lvl1pPr algn="l">
              <a:defRPr sz="1200"/>
            </a:lvl1pPr>
          </a:lstStyle>
          <a:p>
            <a:pPr>
              <a:defRPr/>
            </a:pPr>
            <a:endParaRPr/>
          </a:p>
        </p:txBody>
      </p:sp>
      <p:sp>
        <p:nvSpPr>
          <p:cNvPr id="3" name="Date Placeholder 2"/>
          <p:cNvSpPr>
            <a:spLocks noGrp="1"/>
          </p:cNvSpPr>
          <p:nvPr>
            <p:ph type="dt" idx="2"/>
          </p:nvPr>
        </p:nvSpPr>
        <p:spPr bwMode="auto">
          <a:xfrm>
            <a:off x="3815373" y="1"/>
            <a:ext cx="2918831" cy="495029"/>
          </a:xfrm>
          <a:prstGeom prst="rect">
            <a:avLst/>
          </a:prstGeom>
        </p:spPr>
        <p:txBody>
          <a:bodyPr vert="horz" lIns="91426" tIns="45714" rIns="91426" bIns="45714" rtlCol="0" anchor="ctr"/>
          <a:lstStyle>
            <a:lvl1pPr algn="r">
              <a:defRPr sz="1200"/>
            </a:lvl1pPr>
          </a:lstStyle>
          <a:p>
            <a:pPr>
              <a:defRPr/>
            </a:pPr>
            <a:endParaRPr/>
          </a:p>
        </p:txBody>
      </p:sp>
      <p:sp>
        <p:nvSpPr>
          <p:cNvPr id="4" name="Date Placeholder 2"/>
          <p:cNvSpPr>
            <a:spLocks noGrp="1"/>
          </p:cNvSpPr>
          <p:nvPr>
            <p:ph type="dt" idx="3"/>
          </p:nvPr>
        </p:nvSpPr>
        <p:spPr bwMode="auto">
          <a:xfrm>
            <a:off x="3815373" y="1"/>
            <a:ext cx="2918831" cy="495029"/>
          </a:xfrm>
          <a:prstGeom prst="rect">
            <a:avLst/>
          </a:prstGeom>
        </p:spPr>
        <p:txBody>
          <a:bodyPr vert="horz" lIns="91426" tIns="45714" rIns="91426" bIns="45714"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73577" y="4748164"/>
            <a:ext cx="5388610" cy="3884861"/>
          </a:xfrm>
          <a:prstGeom prst="rect">
            <a:avLst/>
          </a:prstGeom>
        </p:spPr>
        <p:txBody>
          <a:bodyPr vert="horz" lIns="91426" tIns="45714" rIns="91426" bIns="45714" rtlCol="0" anchor="ctr"/>
          <a:lstStyle/>
          <a:p>
            <a:pPr>
              <a:defRPr/>
            </a:pPr>
            <a:endParaRPr/>
          </a:p>
        </p:txBody>
      </p:sp>
      <p:sp>
        <p:nvSpPr>
          <p:cNvPr id="6" name="Footer Placeholder 5"/>
          <p:cNvSpPr>
            <a:spLocks noGrp="1"/>
          </p:cNvSpPr>
          <p:nvPr>
            <p:ph type="ftr" sz="quarter" idx="4"/>
          </p:nvPr>
        </p:nvSpPr>
        <p:spPr bwMode="auto">
          <a:xfrm>
            <a:off x="0" y="9371288"/>
            <a:ext cx="2918831" cy="495028"/>
          </a:xfrm>
          <a:prstGeom prst="rect">
            <a:avLst/>
          </a:prstGeom>
        </p:spPr>
        <p:txBody>
          <a:bodyPr vert="horz" lIns="91426" tIns="45714" rIns="91426" bIns="45714"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15373" y="9371288"/>
            <a:ext cx="2918831" cy="495028"/>
          </a:xfrm>
          <a:prstGeom prst="rect">
            <a:avLst/>
          </a:prstGeom>
        </p:spPr>
        <p:txBody>
          <a:bodyPr vert="horz" lIns="91426" tIns="45714" rIns="91426" bIns="45714"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409575" y="1233488"/>
            <a:ext cx="5916613" cy="3328987"/>
          </a:xfrm>
          <a:prstGeom prst="rect">
            <a:avLst/>
          </a:prstGeom>
          <a:noFill/>
          <a:ln w="12700">
            <a:solidFill>
              <a:prstClr val="black"/>
            </a:solidFill>
          </a:ln>
        </p:spPr>
      </p:sp>
      <p:sp>
        <p:nvSpPr>
          <p:cNvPr id="3" name="Piezīmju vietturis 2"/>
          <p:cNvSpPr>
            <a:spLocks noGrp="1"/>
          </p:cNvSpPr>
          <p:nvPr>
            <p:ph type="body" idx="1"/>
          </p:nvPr>
        </p:nvSpPr>
        <p:spPr/>
        <p:txBody>
          <a:bodyPr/>
          <a:lstStyle/>
          <a:p>
            <a:r>
              <a:rPr lang="en-US" dirty="0" err="1"/>
              <a:t>Ielikt</a:t>
            </a:r>
            <a:r>
              <a:rPr lang="en-US" dirty="0"/>
              <a:t> </a:t>
            </a:r>
            <a:r>
              <a:rPr lang="en-US" dirty="0" err="1"/>
              <a:t>grafiku</a:t>
            </a:r>
            <a:r>
              <a:rPr lang="en-US" dirty="0"/>
              <a:t>, </a:t>
            </a:r>
            <a:r>
              <a:rPr lang="en-US" dirty="0" err="1"/>
              <a:t>kur</a:t>
            </a:r>
            <a:r>
              <a:rPr lang="en-US" dirty="0"/>
              <a:t> </a:t>
            </a:r>
            <a:r>
              <a:rPr lang="en-US" dirty="0" err="1"/>
              <a:t>nekas</a:t>
            </a:r>
            <a:r>
              <a:rPr lang="en-US" dirty="0"/>
              <a:t> </a:t>
            </a:r>
            <a:r>
              <a:rPr lang="en-US" dirty="0" err="1"/>
              <a:t>nemainās</a:t>
            </a:r>
            <a:endParaRPr lang="lv-LV" dirty="0"/>
          </a:p>
        </p:txBody>
      </p:sp>
      <p:sp>
        <p:nvSpPr>
          <p:cNvPr id="4" name="Slaida numura vietturis 3"/>
          <p:cNvSpPr>
            <a:spLocks noGrp="1"/>
          </p:cNvSpPr>
          <p:nvPr>
            <p:ph type="sldNum" sz="quarter" idx="10"/>
          </p:nvPr>
        </p:nvSpPr>
        <p:spPr/>
        <p:txBody>
          <a:bodyPr/>
          <a:lstStyle/>
          <a:p>
            <a:pPr>
              <a:defRPr/>
            </a:pPr>
            <a:endParaRPr lang="lv-LV"/>
          </a:p>
        </p:txBody>
      </p:sp>
    </p:spTree>
    <p:extLst>
      <p:ext uri="{BB962C8B-B14F-4D97-AF65-F5344CB8AC3E}">
        <p14:creationId xmlns:p14="http://schemas.microsoft.com/office/powerpoint/2010/main" val="1759718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lv-LV" b="1" dirty="0"/>
              <a:t>J. </a:t>
            </a:r>
            <a:r>
              <a:rPr lang="lv-LV" b="1" dirty="0" err="1"/>
              <a:t>Butikova</a:t>
            </a:r>
            <a:r>
              <a:rPr lang="lv-LV" b="1" dirty="0"/>
              <a:t> | J</a:t>
            </a:r>
            <a:r>
              <a:rPr lang="en-US" b="1" dirty="0"/>
              <a:t>ET LIBS data analysis meeting</a:t>
            </a:r>
            <a:r>
              <a:rPr lang="lv-LV" b="1" dirty="0"/>
              <a:t> | </a:t>
            </a:r>
            <a:r>
              <a:rPr lang="en-US" b="1" dirty="0"/>
              <a:t>October 24</a:t>
            </a:r>
            <a:r>
              <a:rPr lang="lv-LV" b="1" dirty="0"/>
              <a:t>, 2025</a:t>
            </a:r>
            <a:endParaRPr lang="en-US" b="1"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Yi et al | DPG2025 </a:t>
            </a:r>
            <a:r>
              <a:rPr lang="en-US" altLang="zh-CN" dirty="0"/>
              <a:t>Göttingen</a:t>
            </a:r>
            <a:r>
              <a:rPr lang="en-GB" dirty="0">
                <a:solidFill>
                  <a:prstClr val="white"/>
                </a:solidFill>
              </a:rPr>
              <a:t> | 01.04.2025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10" name="Grafik 9">
            <a:extLst>
              <a:ext uri="{FF2B5EF4-FFF2-40B4-BE49-F238E27FC236}">
                <a16:creationId xmlns:a16="http://schemas.microsoft.com/office/drawing/2014/main" id="{D911B17E-C6DC-437A-BA64-9510A4A26CF2}"/>
              </a:ext>
            </a:extLst>
          </p:cNvPr>
          <p:cNvPicPr preferRelativeResize="0">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04474" y="92360"/>
            <a:ext cx="1977814" cy="576772"/>
          </a:xfrm>
          <a:prstGeom prst="rect">
            <a:avLst/>
          </a:prstGeom>
        </p:spPr>
      </p:pic>
    </p:spTree>
    <p:extLst>
      <p:ext uri="{BB962C8B-B14F-4D97-AF65-F5344CB8AC3E}">
        <p14:creationId xmlns:p14="http://schemas.microsoft.com/office/powerpoint/2010/main" val="428518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Author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7" y="1530994"/>
            <a:ext cx="11465690"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166868" y="205430"/>
            <a:ext cx="10018853" cy="1325564"/>
          </a:xfrm>
          <a:prstGeom prst="rect">
            <a:avLst/>
          </a:prstGeom>
        </p:spPr>
        <p:txBody>
          <a:bodyPr/>
          <a:lstStyle>
            <a:lvl1pPr>
              <a:defRPr>
                <a:solidFill>
                  <a:schemeClr val="tx1"/>
                </a:solidFill>
              </a:defRPr>
            </a:lvl1pPr>
          </a:lstStyle>
          <a:p>
            <a:r>
              <a:rPr lang="en-US"/>
              <a:t>Click to edit Master title style</a:t>
            </a: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5406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a:solidFill>
                  <a:prstClr val="white"/>
                </a:solidFill>
              </a:rPr>
              <a:t>UKAEA | WPPWIE reporting meeting | 17-21 November 2025</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Your name| WPPWIE SP B monitoring meeting | 17 October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a:solidFill>
                  <a:prstClr val="white"/>
                </a:solidFill>
              </a:rPr>
              <a:t>UKAEA | WPPWIE reporting meeting | 20-21 November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2" r:id="rId1"/>
    <p:sldLayoutId id="2147483686" r:id="rId2"/>
    <p:sldLayoutId id="2147483664" r:id="rId3"/>
    <p:sldLayoutId id="2147483655" r:id="rId4"/>
    <p:sldLayoutId id="2147483649" r:id="rId5"/>
    <p:sldLayoutId id="2147483654" r:id="rId6"/>
    <p:sldLayoutId id="2147483651" r:id="rId7"/>
    <p:sldLayoutId id="2147483652" r:id="rId8"/>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703" r:id="rId1"/>
    <p:sldLayoutId id="2147483663" r:id="rId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tx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3" name="Text Placeholder 2"/>
          <p:cNvSpPr>
            <a:spLocks noGrp="1"/>
          </p:cNvSpPr>
          <p:nvPr>
            <p:ph type="body" idx="1"/>
          </p:nvPr>
        </p:nvSpPr>
        <p:spPr>
          <a:xfrm>
            <a:off x="203200" y="1314930"/>
            <a:ext cx="11150600" cy="48620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23"/>
          <p:cNvSpPr>
            <a:spLocks noGrp="1"/>
          </p:cNvSpPr>
          <p:nvPr>
            <p:ph type="title"/>
          </p:nvPr>
        </p:nvSpPr>
        <p:spPr>
          <a:xfrm>
            <a:off x="203200" y="190097"/>
            <a:ext cx="11150600" cy="1094544"/>
          </a:xfrm>
          <a:prstGeom prst="rect">
            <a:avLst/>
          </a:prstGeom>
        </p:spPr>
        <p:txBody>
          <a:bodyPr vert="horz" lIns="91440" tIns="45720" rIns="91440" bIns="45720" rtlCol="0" anchor="t" anchorCtr="0">
            <a:normAutofit/>
          </a:bodyPr>
          <a:lstStyle/>
          <a:p>
            <a:r>
              <a:rPr lang="en-US"/>
              <a:t>Click to edit Master title style</a:t>
            </a:r>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
        <p:nvSpPr>
          <p:cNvPr id="10" name="Slide Number Placeholder 5"/>
          <p:cNvSpPr txBox="1">
            <a:spLocks/>
          </p:cNvSpPr>
          <p:nvPr userDrawn="1"/>
        </p:nvSpPr>
        <p:spPr>
          <a:xfrm flipH="1">
            <a:off x="765051"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tx1"/>
                </a:solidFill>
                <a:latin typeface="Arial" charset="0"/>
                <a:ea typeface="Arial" charset="0"/>
                <a:cs typeface="Arial" charset="0"/>
              </a:rPr>
              <a:t>|</a:t>
            </a:r>
          </a:p>
        </p:txBody>
      </p:sp>
      <p:sp>
        <p:nvSpPr>
          <p:cNvPr id="11" name="TextBox 10">
            <a:extLst>
              <a:ext uri="{FF2B5EF4-FFF2-40B4-BE49-F238E27FC236}">
                <a16:creationId xmlns:a16="http://schemas.microsoft.com/office/drawing/2014/main" id="{696B8A3D-B658-D67C-E5C5-0282838A5B2A}"/>
              </a:ext>
            </a:extLst>
          </p:cNvPr>
          <p:cNvSpPr txBox="1">
            <a:spLocks noChangeArrowheads="1"/>
          </p:cNvSpPr>
          <p:nvPr userDrawn="1"/>
        </p:nvSpPr>
        <p:spPr bwMode="auto">
          <a:xfrm>
            <a:off x="821934" y="6448988"/>
            <a:ext cx="4312042" cy="261610"/>
          </a:xfrm>
          <a:prstGeom prst="rect">
            <a:avLst/>
          </a:prstGeom>
          <a:no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en-US" sz="1100" dirty="0">
                <a:solidFill>
                  <a:srgbClr val="4A452A"/>
                </a:solidFill>
                <a:latin typeface="+mj-lt"/>
              </a:rPr>
              <a:t>I. Jepu</a:t>
            </a:r>
            <a:r>
              <a:rPr lang="en-GB" altLang="en-US" sz="1100" dirty="0">
                <a:latin typeface="+mj-lt"/>
              </a:rPr>
              <a:t> </a:t>
            </a:r>
            <a:r>
              <a:rPr lang="en-GB" altLang="en-US" sz="1100" b="1" dirty="0">
                <a:solidFill>
                  <a:srgbClr val="003399"/>
                </a:solidFill>
                <a:latin typeface="+mj-lt"/>
              </a:rPr>
              <a:t>|</a:t>
            </a:r>
            <a:r>
              <a:rPr lang="en-GB" altLang="en-US" sz="1100" dirty="0">
                <a:latin typeface="+mj-lt"/>
              </a:rPr>
              <a:t> LIBS @ JET </a:t>
            </a:r>
            <a:r>
              <a:rPr lang="en-GB" altLang="en-US" sz="1100" b="1" dirty="0">
                <a:solidFill>
                  <a:srgbClr val="003399"/>
                </a:solidFill>
                <a:latin typeface="+mj-lt"/>
              </a:rPr>
              <a:t>|</a:t>
            </a:r>
            <a:r>
              <a:rPr lang="ro-RO" altLang="en-US" sz="1100" b="1" dirty="0">
                <a:solidFill>
                  <a:srgbClr val="003399"/>
                </a:solidFill>
                <a:latin typeface="+mj-lt"/>
              </a:rPr>
              <a:t> </a:t>
            </a:r>
            <a:r>
              <a:rPr lang="en-GB" altLang="en-US" sz="1100" b="0" dirty="0">
                <a:solidFill>
                  <a:srgbClr val="003399"/>
                </a:solidFill>
                <a:latin typeface="+mj-lt"/>
              </a:rPr>
              <a:t>1</a:t>
            </a:r>
            <a:r>
              <a:rPr lang="en-GB" altLang="en-US" sz="1100" b="0" baseline="30000" dirty="0">
                <a:solidFill>
                  <a:srgbClr val="003399"/>
                </a:solidFill>
                <a:latin typeface="+mj-lt"/>
              </a:rPr>
              <a:t>st</a:t>
            </a:r>
            <a:r>
              <a:rPr lang="en-GB" altLang="en-US" sz="1100" b="1" dirty="0">
                <a:solidFill>
                  <a:srgbClr val="003399"/>
                </a:solidFill>
                <a:latin typeface="+mj-lt"/>
              </a:rPr>
              <a:t> </a:t>
            </a:r>
            <a:r>
              <a:rPr lang="en-GB" altLang="en-US" sz="1100" b="0" dirty="0">
                <a:solidFill>
                  <a:schemeClr val="tx1"/>
                </a:solidFill>
                <a:latin typeface="+mj-lt"/>
              </a:rPr>
              <a:t>LIBS analysis meeting</a:t>
            </a:r>
            <a:r>
              <a:rPr lang="en-GB" sz="1100" b="0" dirty="0">
                <a:solidFill>
                  <a:schemeClr val="tx1"/>
                </a:solidFill>
                <a:latin typeface="+mj-lt"/>
              </a:rPr>
              <a:t> </a:t>
            </a:r>
            <a:r>
              <a:rPr lang="en-GB" altLang="en-US" sz="1100" b="1" dirty="0">
                <a:solidFill>
                  <a:srgbClr val="003399"/>
                </a:solidFill>
                <a:latin typeface="+mj-lt"/>
              </a:rPr>
              <a:t>|</a:t>
            </a:r>
            <a:r>
              <a:rPr lang="en-GB" altLang="en-US" sz="1100" dirty="0">
                <a:latin typeface="+mj-lt"/>
              </a:rPr>
              <a:t> FZJ </a:t>
            </a:r>
            <a:r>
              <a:rPr lang="en-GB" altLang="en-US" sz="1100" dirty="0">
                <a:solidFill>
                  <a:schemeClr val="tx1"/>
                </a:solidFill>
                <a:latin typeface="+mj-lt"/>
              </a:rPr>
              <a:t>06.02.2025</a:t>
            </a:r>
          </a:p>
        </p:txBody>
      </p:sp>
    </p:spTree>
    <p:extLst>
      <p:ext uri="{BB962C8B-B14F-4D97-AF65-F5344CB8AC3E}">
        <p14:creationId xmlns:p14="http://schemas.microsoft.com/office/powerpoint/2010/main" val="31676753"/>
      </p:ext>
    </p:extLst>
  </p:cSld>
  <p:clrMap bg1="lt1" tx1="dk1" bg2="lt2" tx2="dk2" accent1="accent1" accent2="accent2" accent3="accent3" accent4="accent4" accent5="accent5" accent6="accent6" hlink="hlink" folHlink="folHlink"/>
  <p:sldLayoutIdLst>
    <p:sldLayoutId id="2147483650" r:id="rId1"/>
  </p:sldLayoutIdLst>
  <p:hf hdr="0" dt="0"/>
  <p:txStyles>
    <p:titleStyle>
      <a:lvl1pPr algn="l" defTabSz="914377" rtl="0" eaLnBrk="1" latinLnBrk="0" hangingPunct="1">
        <a:lnSpc>
          <a:spcPct val="100000"/>
        </a:lnSpc>
        <a:spcBef>
          <a:spcPct val="0"/>
        </a:spcBef>
        <a:buNone/>
        <a:defRPr sz="3600" b="1" i="0" kern="1200">
          <a:solidFill>
            <a:schemeClr val="tx1"/>
          </a:solidFill>
          <a:latin typeface="Arial Black" charset="0"/>
          <a:ea typeface="Arial Black" charset="0"/>
          <a:cs typeface="Arial Black" charset="0"/>
        </a:defRPr>
      </a:lvl1pPr>
    </p:titleStyle>
    <p:body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Layout" Target="../slideLayouts/slideLayout10.xml"/><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2.xml"/><Relationship Id="rId5" Type="http://schemas.openxmlformats.org/officeDocument/2006/relationships/image" Target="../media/image51.emf"/><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2.xml"/><Relationship Id="rId5" Type="http://schemas.openxmlformats.org/officeDocument/2006/relationships/image" Target="../media/image53.emf"/><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7" y="1174279"/>
            <a:ext cx="11184864" cy="1347537"/>
          </a:xfrm>
        </p:spPr>
        <p:txBody>
          <a:bodyPr>
            <a:normAutofit/>
          </a:bodyPr>
          <a:lstStyle/>
          <a:p>
            <a:pPr>
              <a:defRPr/>
            </a:pPr>
            <a:r>
              <a:rPr lang="en-US" sz="3200" dirty="0"/>
              <a:t>Introduction to LIBS on JET, including type of data available, progress on results</a:t>
            </a:r>
            <a:endParaRPr sz="3200" dirty="0"/>
          </a:p>
        </p:txBody>
      </p:sp>
      <p:sp>
        <p:nvSpPr>
          <p:cNvPr id="3" name="Text Placeholder 2"/>
          <p:cNvSpPr>
            <a:spLocks noGrp="1"/>
          </p:cNvSpPr>
          <p:nvPr>
            <p:ph type="body" sz="quarter" idx="10"/>
          </p:nvPr>
        </p:nvSpPr>
        <p:spPr bwMode="auto">
          <a:xfrm>
            <a:off x="407367" y="3104004"/>
            <a:ext cx="4375150" cy="508054"/>
          </a:xfrm>
        </p:spPr>
        <p:txBody>
          <a:bodyPr/>
          <a:lstStyle/>
          <a:p>
            <a:pPr>
              <a:defRPr/>
            </a:pPr>
            <a:r>
              <a:rPr lang="en-GB" dirty="0"/>
              <a:t>Jari Likonen</a:t>
            </a:r>
            <a:endParaRPr baseline="30000" dirty="0"/>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339989" y="3040784"/>
            <a:ext cx="6844772" cy="457848"/>
          </a:xfrm>
          <a:prstGeom prst="rect">
            <a:avLst/>
          </a:prstGeom>
        </p:spPr>
        <p:txBody>
          <a:bodyPr vert="horz" lIns="91440" tIns="45720" rIns="91440" bIns="45720" rtlCol="0">
            <a:normAutofit/>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endParaRPr lang="en-GB" dirty="0"/>
          </a:p>
        </p:txBody>
      </p:sp>
      <p:pic>
        <p:nvPicPr>
          <p:cNvPr id="5" name="object 10">
            <a:extLst>
              <a:ext uri="{FF2B5EF4-FFF2-40B4-BE49-F238E27FC236}">
                <a16:creationId xmlns:a16="http://schemas.microsoft.com/office/drawing/2014/main" id="{0C666ED9-784F-D5D2-3C30-583D84D33E9F}"/>
              </a:ext>
            </a:extLst>
          </p:cNvPr>
          <p:cNvPicPr/>
          <p:nvPr/>
        </p:nvPicPr>
        <p:blipFill>
          <a:blip r:embed="rId3" cstate="print"/>
          <a:stretch>
            <a:fillRect/>
          </a:stretch>
        </p:blipFill>
        <p:spPr>
          <a:xfrm>
            <a:off x="4902342" y="6180087"/>
            <a:ext cx="802178" cy="385777"/>
          </a:xfrm>
          <a:prstGeom prst="rect">
            <a:avLst/>
          </a:prstGeom>
        </p:spPr>
      </p:pic>
      <p:pic>
        <p:nvPicPr>
          <p:cNvPr id="8" name="object 7">
            <a:extLst>
              <a:ext uri="{FF2B5EF4-FFF2-40B4-BE49-F238E27FC236}">
                <a16:creationId xmlns:a16="http://schemas.microsoft.com/office/drawing/2014/main" id="{3EC6B0B4-A4FE-4FCA-07CC-DF4E383F433E}"/>
              </a:ext>
            </a:extLst>
          </p:cNvPr>
          <p:cNvPicPr/>
          <p:nvPr/>
        </p:nvPicPr>
        <p:blipFill>
          <a:blip r:embed="rId4" cstate="print"/>
          <a:stretch>
            <a:fillRect/>
          </a:stretch>
        </p:blipFill>
        <p:spPr>
          <a:xfrm>
            <a:off x="5825195" y="6219052"/>
            <a:ext cx="1028700" cy="307847"/>
          </a:xfrm>
          <a:prstGeom prst="rect">
            <a:avLst/>
          </a:prstGeom>
        </p:spPr>
      </p:pic>
      <p:pic>
        <p:nvPicPr>
          <p:cNvPr id="9" name="object 6">
            <a:extLst>
              <a:ext uri="{FF2B5EF4-FFF2-40B4-BE49-F238E27FC236}">
                <a16:creationId xmlns:a16="http://schemas.microsoft.com/office/drawing/2014/main" id="{2286C587-8FC2-94A9-07F2-42C002613C74}"/>
              </a:ext>
            </a:extLst>
          </p:cNvPr>
          <p:cNvPicPr/>
          <p:nvPr/>
        </p:nvPicPr>
        <p:blipFill>
          <a:blip r:embed="rId5" cstate="print"/>
          <a:stretch>
            <a:fillRect/>
          </a:stretch>
        </p:blipFill>
        <p:spPr>
          <a:xfrm>
            <a:off x="6974570" y="6213718"/>
            <a:ext cx="1095755" cy="318515"/>
          </a:xfrm>
          <a:prstGeom prst="rect">
            <a:avLst/>
          </a:prstGeom>
        </p:spPr>
      </p:pic>
      <p:pic>
        <p:nvPicPr>
          <p:cNvPr id="10" name="Picture 9">
            <a:extLst>
              <a:ext uri="{FF2B5EF4-FFF2-40B4-BE49-F238E27FC236}">
                <a16:creationId xmlns:a16="http://schemas.microsoft.com/office/drawing/2014/main" id="{BCAF0303-C53E-2329-D158-2DA1107BD997}"/>
              </a:ext>
            </a:extLst>
          </p:cNvPr>
          <p:cNvPicPr>
            <a:picLocks noChangeAspect="1"/>
          </p:cNvPicPr>
          <p:nvPr/>
        </p:nvPicPr>
        <p:blipFill>
          <a:blip r:embed="rId6"/>
          <a:stretch>
            <a:fillRect/>
          </a:stretch>
        </p:blipFill>
        <p:spPr>
          <a:xfrm>
            <a:off x="8191000" y="6015788"/>
            <a:ext cx="714375" cy="714375"/>
          </a:xfrm>
          <a:prstGeom prst="rect">
            <a:avLst/>
          </a:prstGeom>
        </p:spPr>
      </p:pic>
      <p:pic>
        <p:nvPicPr>
          <p:cNvPr id="12" name="object 12">
            <a:extLst>
              <a:ext uri="{FF2B5EF4-FFF2-40B4-BE49-F238E27FC236}">
                <a16:creationId xmlns:a16="http://schemas.microsoft.com/office/drawing/2014/main" id="{54F8A28C-6AD4-1EF6-5C31-F7CA3E1BFF5C}"/>
              </a:ext>
            </a:extLst>
          </p:cNvPr>
          <p:cNvPicPr/>
          <p:nvPr/>
        </p:nvPicPr>
        <p:blipFill>
          <a:blip r:embed="rId7" cstate="print"/>
          <a:stretch>
            <a:fillRect/>
          </a:stretch>
        </p:blipFill>
        <p:spPr>
          <a:xfrm>
            <a:off x="9832525" y="6239625"/>
            <a:ext cx="902207" cy="266700"/>
          </a:xfrm>
          <a:prstGeom prst="rect">
            <a:avLst/>
          </a:prstGeom>
        </p:spPr>
      </p:pic>
      <p:pic>
        <p:nvPicPr>
          <p:cNvPr id="13" name="object 11">
            <a:extLst>
              <a:ext uri="{FF2B5EF4-FFF2-40B4-BE49-F238E27FC236}">
                <a16:creationId xmlns:a16="http://schemas.microsoft.com/office/drawing/2014/main" id="{BA223929-50D4-E571-B06D-5EAC3D4A55DA}"/>
              </a:ext>
            </a:extLst>
          </p:cNvPr>
          <p:cNvPicPr/>
          <p:nvPr/>
        </p:nvPicPr>
        <p:blipFill>
          <a:blip r:embed="rId8" cstate="print"/>
          <a:stretch>
            <a:fillRect/>
          </a:stretch>
        </p:blipFill>
        <p:spPr>
          <a:xfrm>
            <a:off x="11630447" y="6118468"/>
            <a:ext cx="502920" cy="509015"/>
          </a:xfrm>
          <a:prstGeom prst="rect">
            <a:avLst/>
          </a:prstGeom>
        </p:spPr>
      </p:pic>
      <p:pic>
        <p:nvPicPr>
          <p:cNvPr id="16" name="Picture 15">
            <a:extLst>
              <a:ext uri="{FF2B5EF4-FFF2-40B4-BE49-F238E27FC236}">
                <a16:creationId xmlns:a16="http://schemas.microsoft.com/office/drawing/2014/main" id="{0335C042-8AC8-3871-0EA9-3F703CD90A57}"/>
              </a:ext>
            </a:extLst>
          </p:cNvPr>
          <p:cNvPicPr>
            <a:picLocks noChangeAspect="1"/>
          </p:cNvPicPr>
          <p:nvPr/>
        </p:nvPicPr>
        <p:blipFill>
          <a:blip r:embed="rId9"/>
          <a:stretch>
            <a:fillRect/>
          </a:stretch>
        </p:blipFill>
        <p:spPr>
          <a:xfrm>
            <a:off x="10855407" y="6017216"/>
            <a:ext cx="654368" cy="711518"/>
          </a:xfrm>
          <a:prstGeom prst="rect">
            <a:avLst/>
          </a:prstGeom>
        </p:spPr>
      </p:pic>
      <p:pic>
        <p:nvPicPr>
          <p:cNvPr id="17" name="Picture 16">
            <a:extLst>
              <a:ext uri="{FF2B5EF4-FFF2-40B4-BE49-F238E27FC236}">
                <a16:creationId xmlns:a16="http://schemas.microsoft.com/office/drawing/2014/main" id="{61EEEADA-1E2B-AF19-DDA3-CEE016B3F5C5}"/>
              </a:ext>
            </a:extLst>
          </p:cNvPr>
          <p:cNvPicPr>
            <a:picLocks noChangeAspect="1"/>
          </p:cNvPicPr>
          <p:nvPr/>
        </p:nvPicPr>
        <p:blipFill>
          <a:blip r:embed="rId10"/>
          <a:stretch>
            <a:fillRect/>
          </a:stretch>
        </p:blipFill>
        <p:spPr>
          <a:xfrm>
            <a:off x="9026050" y="6030075"/>
            <a:ext cx="685800" cy="685800"/>
          </a:xfrm>
          <a:prstGeom prst="rect">
            <a:avLst/>
          </a:prstGeom>
        </p:spPr>
      </p:pic>
    </p:spTree>
    <p:extLst>
      <p:ext uri="{BB962C8B-B14F-4D97-AF65-F5344CB8AC3E}">
        <p14:creationId xmlns:p14="http://schemas.microsoft.com/office/powerpoint/2010/main" val="359869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A838-B4B7-8E3A-A6C3-0A1872FA53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3E6D97-0BA6-F50B-9D23-9BEBFDB31C13}"/>
              </a:ext>
            </a:extLst>
          </p:cNvPr>
          <p:cNvPicPr>
            <a:picLocks noChangeAspect="1"/>
          </p:cNvPicPr>
          <p:nvPr/>
        </p:nvPicPr>
        <p:blipFill>
          <a:blip r:embed="rId2"/>
          <a:stretch>
            <a:fillRect/>
          </a:stretch>
        </p:blipFill>
        <p:spPr>
          <a:xfrm>
            <a:off x="1391343" y="1160258"/>
            <a:ext cx="6930147" cy="5304836"/>
          </a:xfrm>
          <a:prstGeom prst="rect">
            <a:avLst/>
          </a:prstGeom>
        </p:spPr>
      </p:pic>
      <p:sp>
        <p:nvSpPr>
          <p:cNvPr id="9" name="Footer Placeholder 3">
            <a:extLst>
              <a:ext uri="{FF2B5EF4-FFF2-40B4-BE49-F238E27FC236}">
                <a16:creationId xmlns:a16="http://schemas.microsoft.com/office/drawing/2014/main" id="{5B0D015D-7FDE-95C2-491C-0A3D2A41594C}"/>
              </a:ext>
            </a:extLst>
          </p:cNvPr>
          <p:cNvSpPr>
            <a:spLocks noGrp="1"/>
          </p:cNvSpPr>
          <p:nvPr>
            <p:ph type="ftr" sz="quarter" idx="11"/>
          </p:nvPr>
        </p:nvSpPr>
        <p:spPr>
          <a:xfrm>
            <a:off x="825623" y="6555770"/>
            <a:ext cx="5726833"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Titel 1">
            <a:extLst>
              <a:ext uri="{FF2B5EF4-FFF2-40B4-BE49-F238E27FC236}">
                <a16:creationId xmlns:a16="http://schemas.microsoft.com/office/drawing/2014/main" id="{79BF6F72-5394-5184-35C4-857E1A6036B3}"/>
              </a:ext>
            </a:extLst>
          </p:cNvPr>
          <p:cNvSpPr>
            <a:spLocks noGrp="1"/>
          </p:cNvSpPr>
          <p:nvPr>
            <p:ph type="title"/>
          </p:nvPr>
        </p:nvSpPr>
        <p:spPr>
          <a:xfrm>
            <a:off x="825623" y="68627"/>
            <a:ext cx="11268351" cy="457200"/>
          </a:xfrm>
        </p:spPr>
        <p:txBody>
          <a:bodyPr/>
          <a:lstStyle/>
          <a:p>
            <a:pPr marL="609585" lvl="1"/>
            <a:r>
              <a:rPr lang="en-US" sz="2000" b="1" dirty="0"/>
              <a:t>FZJ: Littrow results from Module 14 (LID-QMS positions)</a:t>
            </a:r>
            <a:br>
              <a:rPr lang="en-US" sz="2000" b="1" dirty="0"/>
            </a:br>
            <a:endParaRPr lang="en-US" sz="2000" b="1" dirty="0">
              <a:latin typeface="Calibri" panose="020F0502020204030204" pitchFamily="34" charset="0"/>
              <a:ea typeface="Times New Roman" panose="02020603050405020304" pitchFamily="18" charset="0"/>
            </a:endParaRPr>
          </a:p>
        </p:txBody>
      </p:sp>
      <p:sp>
        <p:nvSpPr>
          <p:cNvPr id="26" name="TextBox 25">
            <a:extLst>
              <a:ext uri="{FF2B5EF4-FFF2-40B4-BE49-F238E27FC236}">
                <a16:creationId xmlns:a16="http://schemas.microsoft.com/office/drawing/2014/main" id="{DDA32931-25E5-B126-CF5B-ADA22B49F400}"/>
              </a:ext>
            </a:extLst>
          </p:cNvPr>
          <p:cNvSpPr txBox="1"/>
          <p:nvPr/>
        </p:nvSpPr>
        <p:spPr>
          <a:xfrm>
            <a:off x="101467" y="691741"/>
            <a:ext cx="2709396" cy="369332"/>
          </a:xfrm>
          <a:prstGeom prst="rect">
            <a:avLst/>
          </a:prstGeom>
          <a:noFill/>
        </p:spPr>
        <p:txBody>
          <a:bodyPr wrap="none" rtlCol="0">
            <a:spAutoFit/>
          </a:bodyPr>
          <a:lstStyle/>
          <a:p>
            <a:pPr algn="l"/>
            <a:r>
              <a:rPr lang="fi-FI" b="1" dirty="0"/>
              <a:t>2D </a:t>
            </a:r>
            <a:r>
              <a:rPr lang="fi-FI" b="1" dirty="0" err="1"/>
              <a:t>map</a:t>
            </a:r>
            <a:r>
              <a:rPr lang="fi-FI" b="1" dirty="0"/>
              <a:t> for (D+T)/(H+D+T)</a:t>
            </a:r>
          </a:p>
        </p:txBody>
      </p:sp>
      <p:sp>
        <p:nvSpPr>
          <p:cNvPr id="35" name="TextBox 34">
            <a:extLst>
              <a:ext uri="{FF2B5EF4-FFF2-40B4-BE49-F238E27FC236}">
                <a16:creationId xmlns:a16="http://schemas.microsoft.com/office/drawing/2014/main" id="{9AA8362B-B0F1-DC32-00C1-0AB43521F612}"/>
              </a:ext>
            </a:extLst>
          </p:cNvPr>
          <p:cNvSpPr txBox="1"/>
          <p:nvPr/>
        </p:nvSpPr>
        <p:spPr>
          <a:xfrm>
            <a:off x="608519" y="5328987"/>
            <a:ext cx="870751" cy="369332"/>
          </a:xfrm>
          <a:prstGeom prst="rect">
            <a:avLst/>
          </a:prstGeom>
          <a:noFill/>
        </p:spPr>
        <p:txBody>
          <a:bodyPr wrap="none" rtlCol="0">
            <a:spAutoFit/>
          </a:bodyPr>
          <a:lstStyle/>
          <a:p>
            <a:pPr algn="l"/>
            <a:r>
              <a:rPr lang="fi-FI" dirty="0" err="1"/>
              <a:t>surface</a:t>
            </a:r>
            <a:endParaRPr lang="fi-FI" dirty="0"/>
          </a:p>
        </p:txBody>
      </p:sp>
      <p:sp>
        <p:nvSpPr>
          <p:cNvPr id="38" name="Arrow: Right 37">
            <a:extLst>
              <a:ext uri="{FF2B5EF4-FFF2-40B4-BE49-F238E27FC236}">
                <a16:creationId xmlns:a16="http://schemas.microsoft.com/office/drawing/2014/main" id="{F9AB7F7D-DB04-1261-6C68-3EC88BAD4941}"/>
              </a:ext>
            </a:extLst>
          </p:cNvPr>
          <p:cNvSpPr/>
          <p:nvPr/>
        </p:nvSpPr>
        <p:spPr>
          <a:xfrm>
            <a:off x="1512781" y="5474060"/>
            <a:ext cx="395438" cy="1709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1">
            <a:extLst>
              <a:ext uri="{FF2B5EF4-FFF2-40B4-BE49-F238E27FC236}">
                <a16:creationId xmlns:a16="http://schemas.microsoft.com/office/drawing/2014/main" id="{59822AE5-6ED2-66EA-4305-22190F2227A5}"/>
              </a:ext>
            </a:extLst>
          </p:cNvPr>
          <p:cNvGrpSpPr/>
          <p:nvPr/>
        </p:nvGrpSpPr>
        <p:grpSpPr>
          <a:xfrm>
            <a:off x="8549371" y="2707833"/>
            <a:ext cx="3428777" cy="1176541"/>
            <a:chOff x="8763223" y="2576858"/>
            <a:chExt cx="3428777" cy="1176541"/>
          </a:xfrm>
        </p:grpSpPr>
        <p:pic>
          <p:nvPicPr>
            <p:cNvPr id="4" name="Picture 3">
              <a:extLst>
                <a:ext uri="{FF2B5EF4-FFF2-40B4-BE49-F238E27FC236}">
                  <a16:creationId xmlns:a16="http://schemas.microsoft.com/office/drawing/2014/main" id="{2AE9CFE8-1F6D-8B92-80BA-99BE9CFBE141}"/>
                </a:ext>
              </a:extLst>
            </p:cNvPr>
            <p:cNvPicPr>
              <a:picLocks noChangeAspect="1"/>
            </p:cNvPicPr>
            <p:nvPr/>
          </p:nvPicPr>
          <p:blipFill>
            <a:blip r:embed="rId3"/>
            <a:stretch>
              <a:fillRect/>
            </a:stretch>
          </p:blipFill>
          <p:spPr>
            <a:xfrm>
              <a:off x="8763223" y="2576858"/>
              <a:ext cx="3428777" cy="1176541"/>
            </a:xfrm>
            <a:prstGeom prst="rect">
              <a:avLst/>
            </a:prstGeom>
          </p:spPr>
        </p:pic>
        <p:cxnSp>
          <p:nvCxnSpPr>
            <p:cNvPr id="6" name="Straight Arrow Connector 5">
              <a:extLst>
                <a:ext uri="{FF2B5EF4-FFF2-40B4-BE49-F238E27FC236}">
                  <a16:creationId xmlns:a16="http://schemas.microsoft.com/office/drawing/2014/main" id="{FDDE159B-1F38-30E1-FFF9-487E8AB29D64}"/>
                </a:ext>
              </a:extLst>
            </p:cNvPr>
            <p:cNvCxnSpPr>
              <a:cxnSpLocks/>
            </p:cNvCxnSpPr>
            <p:nvPr/>
          </p:nvCxnSpPr>
          <p:spPr>
            <a:xfrm>
              <a:off x="9079727" y="3641698"/>
              <a:ext cx="292674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2D2343E9-26D2-85F2-A266-C57015696209}"/>
              </a:ext>
            </a:extLst>
          </p:cNvPr>
          <p:cNvSpPr txBox="1"/>
          <p:nvPr/>
        </p:nvSpPr>
        <p:spPr>
          <a:xfrm>
            <a:off x="8429197" y="4359830"/>
            <a:ext cx="3591048" cy="369332"/>
          </a:xfrm>
          <a:prstGeom prst="rect">
            <a:avLst/>
          </a:prstGeom>
          <a:noFill/>
        </p:spPr>
        <p:txBody>
          <a:bodyPr wrap="none" rtlCol="0">
            <a:spAutoFit/>
          </a:bodyPr>
          <a:lstStyle/>
          <a:p>
            <a:pPr algn="l"/>
            <a:r>
              <a:rPr lang="fi-FI" dirty="0">
                <a:highlight>
                  <a:srgbClr val="00FF00"/>
                </a:highlight>
              </a:rPr>
              <a:t>D+T </a:t>
            </a:r>
            <a:r>
              <a:rPr lang="fi-FI" dirty="0" err="1">
                <a:highlight>
                  <a:srgbClr val="00FF00"/>
                </a:highlight>
              </a:rPr>
              <a:t>amount</a:t>
            </a:r>
            <a:r>
              <a:rPr lang="fi-FI" dirty="0">
                <a:highlight>
                  <a:srgbClr val="00FF00"/>
                </a:highlight>
              </a:rPr>
              <a:t> </a:t>
            </a:r>
            <a:r>
              <a:rPr lang="fi-FI" dirty="0" err="1">
                <a:highlight>
                  <a:srgbClr val="00FF00"/>
                </a:highlight>
              </a:rPr>
              <a:t>not</a:t>
            </a:r>
            <a:r>
              <a:rPr lang="fi-FI" dirty="0">
                <a:highlight>
                  <a:srgbClr val="00FF00"/>
                </a:highlight>
              </a:rPr>
              <a:t> </a:t>
            </a:r>
            <a:r>
              <a:rPr lang="fi-FI" dirty="0" err="1">
                <a:highlight>
                  <a:srgbClr val="00FF00"/>
                </a:highlight>
              </a:rPr>
              <a:t>constant</a:t>
            </a:r>
            <a:r>
              <a:rPr lang="fi-FI" dirty="0">
                <a:highlight>
                  <a:srgbClr val="00FF00"/>
                </a:highlight>
              </a:rPr>
              <a:t> </a:t>
            </a:r>
            <a:r>
              <a:rPr lang="fi-FI" dirty="0" err="1">
                <a:highlight>
                  <a:srgbClr val="00FF00"/>
                </a:highlight>
              </a:rPr>
              <a:t>toroidally</a:t>
            </a:r>
            <a:r>
              <a:rPr lang="fi-FI" dirty="0">
                <a:highlight>
                  <a:srgbClr val="00FF00"/>
                </a:highlight>
              </a:rPr>
              <a:t> </a:t>
            </a:r>
          </a:p>
        </p:txBody>
      </p:sp>
      <p:cxnSp>
        <p:nvCxnSpPr>
          <p:cNvPr id="10" name="Straight Connector 9">
            <a:extLst>
              <a:ext uri="{FF2B5EF4-FFF2-40B4-BE49-F238E27FC236}">
                <a16:creationId xmlns:a16="http://schemas.microsoft.com/office/drawing/2014/main" id="{C70506B3-529B-50C7-2BA8-952E3AC7B917}"/>
              </a:ext>
            </a:extLst>
          </p:cNvPr>
          <p:cNvCxnSpPr/>
          <p:nvPr/>
        </p:nvCxnSpPr>
        <p:spPr>
          <a:xfrm>
            <a:off x="4407949" y="1659574"/>
            <a:ext cx="0" cy="3960000"/>
          </a:xfrm>
          <a:prstGeom prst="line">
            <a:avLst/>
          </a:prstGeom>
          <a:ln w="31750">
            <a:solidFill>
              <a:srgbClr val="FF0000"/>
            </a:solidFill>
            <a:prstDash val="sysDash"/>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0BB8DE8E-2AD3-A3CB-0F59-9169446D03D6}"/>
              </a:ext>
            </a:extLst>
          </p:cNvPr>
          <p:cNvSpPr txBox="1"/>
          <p:nvPr/>
        </p:nvSpPr>
        <p:spPr>
          <a:xfrm>
            <a:off x="2380644" y="1317426"/>
            <a:ext cx="1446230" cy="369332"/>
          </a:xfrm>
          <a:prstGeom prst="rect">
            <a:avLst/>
          </a:prstGeom>
          <a:noFill/>
        </p:spPr>
        <p:txBody>
          <a:bodyPr wrap="none" rtlCol="0">
            <a:spAutoFit/>
          </a:bodyPr>
          <a:lstStyle/>
          <a:p>
            <a:pPr algn="l"/>
            <a:r>
              <a:rPr lang="fi-FI" dirty="0"/>
              <a:t>HFGC LH14W</a:t>
            </a:r>
          </a:p>
        </p:txBody>
      </p:sp>
      <p:sp>
        <p:nvSpPr>
          <p:cNvPr id="12" name="TextBox 11">
            <a:extLst>
              <a:ext uri="{FF2B5EF4-FFF2-40B4-BE49-F238E27FC236}">
                <a16:creationId xmlns:a16="http://schemas.microsoft.com/office/drawing/2014/main" id="{C8B52460-B27B-D8EB-E15E-C119D3136766}"/>
              </a:ext>
            </a:extLst>
          </p:cNvPr>
          <p:cNvSpPr txBox="1"/>
          <p:nvPr/>
        </p:nvSpPr>
        <p:spPr>
          <a:xfrm>
            <a:off x="4725382" y="1317426"/>
            <a:ext cx="1465466" cy="369332"/>
          </a:xfrm>
          <a:prstGeom prst="rect">
            <a:avLst/>
          </a:prstGeom>
          <a:noFill/>
        </p:spPr>
        <p:txBody>
          <a:bodyPr wrap="none" rtlCol="0">
            <a:spAutoFit/>
          </a:bodyPr>
          <a:lstStyle/>
          <a:p>
            <a:pPr algn="l"/>
            <a:r>
              <a:rPr lang="fi-FI" dirty="0"/>
              <a:t>HFGC RH14W</a:t>
            </a:r>
          </a:p>
        </p:txBody>
      </p:sp>
    </p:spTree>
    <p:extLst>
      <p:ext uri="{BB962C8B-B14F-4D97-AF65-F5344CB8AC3E}">
        <p14:creationId xmlns:p14="http://schemas.microsoft.com/office/powerpoint/2010/main" val="381428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47F0-8882-E9C0-9F84-95DE497A7692}"/>
              </a:ext>
            </a:extLst>
          </p:cNvPr>
          <p:cNvSpPr>
            <a:spLocks noGrp="1"/>
          </p:cNvSpPr>
          <p:nvPr>
            <p:ph type="title"/>
          </p:nvPr>
        </p:nvSpPr>
        <p:spPr/>
        <p:txBody>
          <a:bodyPr/>
          <a:lstStyle/>
          <a:p>
            <a:r>
              <a:rPr lang="fi-FI" dirty="0" err="1"/>
              <a:t>Aryelle</a:t>
            </a:r>
            <a:r>
              <a:rPr lang="fi-FI" dirty="0"/>
              <a:t>: </a:t>
            </a:r>
            <a:r>
              <a:rPr lang="fi-FI" dirty="0" err="1"/>
              <a:t>Be</a:t>
            </a:r>
            <a:r>
              <a:rPr lang="fi-FI" dirty="0"/>
              <a:t> </a:t>
            </a:r>
            <a:r>
              <a:rPr lang="fi-FI" dirty="0" err="1"/>
              <a:t>profile</a:t>
            </a:r>
            <a:r>
              <a:rPr lang="fi-FI" dirty="0"/>
              <a:t> on </a:t>
            </a:r>
            <a:r>
              <a:rPr lang="fi-FI" dirty="0" err="1"/>
              <a:t>divertor</a:t>
            </a:r>
            <a:endParaRPr lang="fi-FI" dirty="0"/>
          </a:p>
        </p:txBody>
      </p:sp>
      <p:sp>
        <p:nvSpPr>
          <p:cNvPr id="3" name="Footer Placeholder 2">
            <a:extLst>
              <a:ext uri="{FF2B5EF4-FFF2-40B4-BE49-F238E27FC236}">
                <a16:creationId xmlns:a16="http://schemas.microsoft.com/office/drawing/2014/main" id="{0EE51299-FF18-6CBF-8898-799022E15F6B}"/>
              </a:ext>
            </a:extLst>
          </p:cNvPr>
          <p:cNvSpPr>
            <a:spLocks noGrp="1"/>
          </p:cNvSpPr>
          <p:nvPr>
            <p:ph type="ftr" sz="quarter" idx="11"/>
          </p:nvPr>
        </p:nvSpPr>
        <p:spPr/>
        <p:txBody>
          <a:bodyPr/>
          <a:lstStyle/>
          <a:p>
            <a:pPr>
              <a:defRPr/>
            </a:pPr>
            <a:r>
              <a:rPr lang="en-GB" dirty="0">
                <a:solidFill>
                  <a:prstClr val="white"/>
                </a:solidFill>
              </a:rPr>
              <a:t>J. Likonen| 20</a:t>
            </a:r>
            <a:r>
              <a:rPr lang="en-GB" baseline="30000" dirty="0">
                <a:solidFill>
                  <a:prstClr val="white"/>
                </a:solidFill>
              </a:rPr>
              <a:t>th</a:t>
            </a:r>
            <a:r>
              <a:rPr lang="en-GB" dirty="0">
                <a:solidFill>
                  <a:prstClr val="white"/>
                </a:solidFill>
              </a:rPr>
              <a:t> PFMC, Ljubljana | 20 May 2025</a:t>
            </a:r>
            <a:endParaRPr lang="en-GB" dirty="0"/>
          </a:p>
        </p:txBody>
      </p:sp>
      <p:sp>
        <p:nvSpPr>
          <p:cNvPr id="4" name="Slide Number Placeholder 3">
            <a:extLst>
              <a:ext uri="{FF2B5EF4-FFF2-40B4-BE49-F238E27FC236}">
                <a16:creationId xmlns:a16="http://schemas.microsoft.com/office/drawing/2014/main" id="{8B867F35-2A5C-A896-B298-A4C4ED9CDA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grpSp>
        <p:nvGrpSpPr>
          <p:cNvPr id="207" name="Group 206">
            <a:extLst>
              <a:ext uri="{FF2B5EF4-FFF2-40B4-BE49-F238E27FC236}">
                <a16:creationId xmlns:a16="http://schemas.microsoft.com/office/drawing/2014/main" id="{9A6995EB-2BCA-F85A-7556-050BF095CC5D}"/>
              </a:ext>
            </a:extLst>
          </p:cNvPr>
          <p:cNvGrpSpPr>
            <a:grpSpLocks noChangeAspect="1"/>
          </p:cNvGrpSpPr>
          <p:nvPr/>
        </p:nvGrpSpPr>
        <p:grpSpPr>
          <a:xfrm>
            <a:off x="7796666" y="1639353"/>
            <a:ext cx="4291975" cy="3064625"/>
            <a:chOff x="6006469" y="2314202"/>
            <a:chExt cx="6262863" cy="4471910"/>
          </a:xfrm>
        </p:grpSpPr>
        <p:sp>
          <p:nvSpPr>
            <p:cNvPr id="141" name="TextBox 91">
              <a:extLst>
                <a:ext uri="{FF2B5EF4-FFF2-40B4-BE49-F238E27FC236}">
                  <a16:creationId xmlns:a16="http://schemas.microsoft.com/office/drawing/2014/main" id="{BABD3324-8D79-AB1D-1C09-680F86895A58}"/>
                </a:ext>
              </a:extLst>
            </p:cNvPr>
            <p:cNvSpPr txBox="1">
              <a:spLocks noChangeArrowheads="1"/>
            </p:cNvSpPr>
            <p:nvPr/>
          </p:nvSpPr>
          <p:spPr bwMode="auto">
            <a:xfrm>
              <a:off x="8794258" y="3875051"/>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1</a:t>
              </a:r>
            </a:p>
          </p:txBody>
        </p:sp>
        <p:sp>
          <p:nvSpPr>
            <p:cNvPr id="142" name="TextBox 20">
              <a:extLst>
                <a:ext uri="{FF2B5EF4-FFF2-40B4-BE49-F238E27FC236}">
                  <a16:creationId xmlns:a16="http://schemas.microsoft.com/office/drawing/2014/main" id="{C1F1838F-4D28-2C61-40BE-C21FDF2A5222}"/>
                </a:ext>
              </a:extLst>
            </p:cNvPr>
            <p:cNvSpPr txBox="1"/>
            <p:nvPr/>
          </p:nvSpPr>
          <p:spPr>
            <a:xfrm>
              <a:off x="8790541" y="5708251"/>
              <a:ext cx="1776651" cy="1077861"/>
            </a:xfrm>
            <a:prstGeom prst="rect">
              <a:avLst/>
            </a:prstGeom>
            <a:solidFill>
              <a:srgbClr val="FF0000">
                <a:alpha val="70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000000"/>
                  </a:solidFill>
                  <a:latin typeface="+mj-lt"/>
                </a:rPr>
                <a:t>LBSRP_14W LH</a:t>
              </a:r>
            </a:p>
            <a:p>
              <a:pPr algn="ctr"/>
              <a:r>
                <a:rPr lang="en-GB" sz="1400" b="1" dirty="0">
                  <a:solidFill>
                    <a:srgbClr val="000000"/>
                  </a:solidFill>
                  <a:latin typeface="+mj-lt"/>
                </a:rPr>
                <a:t>C1 &amp; C21</a:t>
              </a:r>
              <a:endParaRPr lang="et-EE" sz="1400" b="1" dirty="0">
                <a:latin typeface="+mj-lt"/>
              </a:endParaRPr>
            </a:p>
          </p:txBody>
        </p:sp>
        <p:sp>
          <p:nvSpPr>
            <p:cNvPr id="143" name="TextBox 27">
              <a:extLst>
                <a:ext uri="{FF2B5EF4-FFF2-40B4-BE49-F238E27FC236}">
                  <a16:creationId xmlns:a16="http://schemas.microsoft.com/office/drawing/2014/main" id="{00B76C44-93A0-7AA2-BEA3-544CAFDAFCEF}"/>
                </a:ext>
              </a:extLst>
            </p:cNvPr>
            <p:cNvSpPr txBox="1"/>
            <p:nvPr/>
          </p:nvSpPr>
          <p:spPr>
            <a:xfrm>
              <a:off x="6426937" y="5702626"/>
              <a:ext cx="1606075"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14BWG4A</a:t>
              </a:r>
            </a:p>
          </p:txBody>
        </p:sp>
        <p:sp>
          <p:nvSpPr>
            <p:cNvPr id="144" name="TextBox 28">
              <a:extLst>
                <a:ext uri="{FF2B5EF4-FFF2-40B4-BE49-F238E27FC236}">
                  <a16:creationId xmlns:a16="http://schemas.microsoft.com/office/drawing/2014/main" id="{9FB693F5-91E0-705E-F4B0-42E099B59BD2}"/>
                </a:ext>
              </a:extLst>
            </p:cNvPr>
            <p:cNvSpPr txBox="1"/>
            <p:nvPr/>
          </p:nvSpPr>
          <p:spPr>
            <a:xfrm>
              <a:off x="10680520" y="5633396"/>
              <a:ext cx="1588812"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14ON G7A</a:t>
              </a:r>
            </a:p>
          </p:txBody>
        </p:sp>
        <p:cxnSp>
          <p:nvCxnSpPr>
            <p:cNvPr id="145" name="Straight Arrow Connector 144">
              <a:extLst>
                <a:ext uri="{FF2B5EF4-FFF2-40B4-BE49-F238E27FC236}">
                  <a16:creationId xmlns:a16="http://schemas.microsoft.com/office/drawing/2014/main" id="{98156565-36B2-B606-7475-8C266917487E}"/>
                </a:ext>
              </a:extLst>
            </p:cNvPr>
            <p:cNvCxnSpPr>
              <a:cxnSpLocks/>
            </p:cNvCxnSpPr>
            <p:nvPr/>
          </p:nvCxnSpPr>
          <p:spPr>
            <a:xfrm flipH="1" flipV="1">
              <a:off x="11023997" y="3759225"/>
              <a:ext cx="342900" cy="514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77EF8CE-9B47-0AA8-655D-E7818A852E3F}"/>
                </a:ext>
              </a:extLst>
            </p:cNvPr>
            <p:cNvGrpSpPr/>
            <p:nvPr/>
          </p:nvGrpSpPr>
          <p:grpSpPr>
            <a:xfrm>
              <a:off x="6641117" y="2374047"/>
              <a:ext cx="5163930" cy="3176596"/>
              <a:chOff x="7010061" y="2828217"/>
              <a:chExt cx="5163930" cy="3176596"/>
            </a:xfrm>
          </p:grpSpPr>
          <p:pic>
            <p:nvPicPr>
              <p:cNvPr id="197" name="Picture 196">
                <a:extLst>
                  <a:ext uri="{FF2B5EF4-FFF2-40B4-BE49-F238E27FC236}">
                    <a16:creationId xmlns:a16="http://schemas.microsoft.com/office/drawing/2014/main" id="{F0BF61CF-2BCD-5C7B-87D3-272A70178542}"/>
                  </a:ext>
                </a:extLst>
              </p:cNvPr>
              <p:cNvPicPr>
                <a:picLocks noChangeAspect="1"/>
              </p:cNvPicPr>
              <p:nvPr/>
            </p:nvPicPr>
            <p:blipFill rotWithShape="1">
              <a:blip r:embed="rId2"/>
              <a:srcRect t="5192" r="21692"/>
              <a:stretch/>
            </p:blipFill>
            <p:spPr>
              <a:xfrm>
                <a:off x="7010061" y="2828217"/>
                <a:ext cx="5163930" cy="3176596"/>
              </a:xfrm>
              <a:prstGeom prst="rect">
                <a:avLst/>
              </a:prstGeom>
            </p:spPr>
          </p:pic>
          <p:sp>
            <p:nvSpPr>
              <p:cNvPr id="198" name="TextBox 87">
                <a:extLst>
                  <a:ext uri="{FF2B5EF4-FFF2-40B4-BE49-F238E27FC236}">
                    <a16:creationId xmlns:a16="http://schemas.microsoft.com/office/drawing/2014/main" id="{8420F551-D283-2E3F-C985-C33B186DBCE0}"/>
                  </a:ext>
                </a:extLst>
              </p:cNvPr>
              <p:cNvSpPr txBox="1">
                <a:spLocks noChangeArrowheads="1"/>
              </p:cNvSpPr>
              <p:nvPr/>
            </p:nvSpPr>
            <p:spPr bwMode="auto">
              <a:xfrm>
                <a:off x="10741333" y="5657777"/>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6</a:t>
                </a:r>
              </a:p>
            </p:txBody>
          </p:sp>
          <p:sp>
            <p:nvSpPr>
              <p:cNvPr id="199" name="TextBox 89">
                <a:extLst>
                  <a:ext uri="{FF2B5EF4-FFF2-40B4-BE49-F238E27FC236}">
                    <a16:creationId xmlns:a16="http://schemas.microsoft.com/office/drawing/2014/main" id="{AF9A6C75-C6B1-A602-D752-91A0ED518D39}"/>
                  </a:ext>
                </a:extLst>
              </p:cNvPr>
              <p:cNvSpPr txBox="1">
                <a:spLocks noChangeArrowheads="1"/>
              </p:cNvSpPr>
              <p:nvPr/>
            </p:nvSpPr>
            <p:spPr bwMode="auto">
              <a:xfrm>
                <a:off x="10908970" y="5225516"/>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7</a:t>
                </a:r>
              </a:p>
            </p:txBody>
          </p:sp>
          <p:sp>
            <p:nvSpPr>
              <p:cNvPr id="200" name="TextBox 90">
                <a:extLst>
                  <a:ext uri="{FF2B5EF4-FFF2-40B4-BE49-F238E27FC236}">
                    <a16:creationId xmlns:a16="http://schemas.microsoft.com/office/drawing/2014/main" id="{88981D45-8C4E-53C3-71C3-603A4118A481}"/>
                  </a:ext>
                </a:extLst>
              </p:cNvPr>
              <p:cNvSpPr txBox="1">
                <a:spLocks noChangeArrowheads="1"/>
              </p:cNvSpPr>
              <p:nvPr/>
            </p:nvSpPr>
            <p:spPr bwMode="auto">
              <a:xfrm>
                <a:off x="7051088" y="3901800"/>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0</a:t>
                </a:r>
              </a:p>
            </p:txBody>
          </p:sp>
          <p:sp>
            <p:nvSpPr>
              <p:cNvPr id="201" name="TextBox 92">
                <a:extLst>
                  <a:ext uri="{FF2B5EF4-FFF2-40B4-BE49-F238E27FC236}">
                    <a16:creationId xmlns:a16="http://schemas.microsoft.com/office/drawing/2014/main" id="{955717F9-D606-EC9C-75E6-6B68B07181A4}"/>
                  </a:ext>
                </a:extLst>
              </p:cNvPr>
              <p:cNvSpPr txBox="1">
                <a:spLocks noChangeArrowheads="1"/>
              </p:cNvSpPr>
              <p:nvPr/>
            </p:nvSpPr>
            <p:spPr bwMode="auto">
              <a:xfrm>
                <a:off x="8388148" y="5243007"/>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3</a:t>
                </a:r>
              </a:p>
            </p:txBody>
          </p:sp>
          <p:sp>
            <p:nvSpPr>
              <p:cNvPr id="202" name="TextBox 93">
                <a:extLst>
                  <a:ext uri="{FF2B5EF4-FFF2-40B4-BE49-F238E27FC236}">
                    <a16:creationId xmlns:a16="http://schemas.microsoft.com/office/drawing/2014/main" id="{78E98703-44DF-F26B-1D1B-019DEA207EF3}"/>
                  </a:ext>
                </a:extLst>
              </p:cNvPr>
              <p:cNvSpPr txBox="1">
                <a:spLocks noChangeArrowheads="1"/>
              </p:cNvSpPr>
              <p:nvPr/>
            </p:nvSpPr>
            <p:spPr bwMode="auto">
              <a:xfrm>
                <a:off x="8726457" y="5670477"/>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4</a:t>
                </a:r>
              </a:p>
            </p:txBody>
          </p:sp>
          <p:sp>
            <p:nvSpPr>
              <p:cNvPr id="203" name="TextBox 94">
                <a:extLst>
                  <a:ext uri="{FF2B5EF4-FFF2-40B4-BE49-F238E27FC236}">
                    <a16:creationId xmlns:a16="http://schemas.microsoft.com/office/drawing/2014/main" id="{53104548-F55C-4EE8-1BD1-24E8F0B92757}"/>
                  </a:ext>
                </a:extLst>
              </p:cNvPr>
              <p:cNvSpPr txBox="1">
                <a:spLocks noChangeArrowheads="1"/>
              </p:cNvSpPr>
              <p:nvPr/>
            </p:nvSpPr>
            <p:spPr bwMode="auto">
              <a:xfrm>
                <a:off x="9766235" y="5356545"/>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5</a:t>
                </a:r>
              </a:p>
            </p:txBody>
          </p:sp>
          <p:sp>
            <p:nvSpPr>
              <p:cNvPr id="204" name="TextBox 89">
                <a:extLst>
                  <a:ext uri="{FF2B5EF4-FFF2-40B4-BE49-F238E27FC236}">
                    <a16:creationId xmlns:a16="http://schemas.microsoft.com/office/drawing/2014/main" id="{15C9D1B4-A0DB-D8A4-B1D8-A67CD2157D93}"/>
                  </a:ext>
                </a:extLst>
              </p:cNvPr>
              <p:cNvSpPr txBox="1">
                <a:spLocks noChangeArrowheads="1"/>
              </p:cNvSpPr>
              <p:nvPr/>
            </p:nvSpPr>
            <p:spPr bwMode="auto">
              <a:xfrm>
                <a:off x="11058210" y="4379722"/>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8</a:t>
                </a:r>
              </a:p>
            </p:txBody>
          </p:sp>
          <p:sp>
            <p:nvSpPr>
              <p:cNvPr id="205" name="TextBox 90">
                <a:extLst>
                  <a:ext uri="{FF2B5EF4-FFF2-40B4-BE49-F238E27FC236}">
                    <a16:creationId xmlns:a16="http://schemas.microsoft.com/office/drawing/2014/main" id="{D368D52F-C7A4-E1BC-8027-618A5F118CDF}"/>
                  </a:ext>
                </a:extLst>
              </p:cNvPr>
              <p:cNvSpPr txBox="1">
                <a:spLocks noChangeArrowheads="1"/>
              </p:cNvSpPr>
              <p:nvPr/>
            </p:nvSpPr>
            <p:spPr bwMode="auto">
              <a:xfrm>
                <a:off x="8210042" y="4389674"/>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1</a:t>
                </a:r>
              </a:p>
            </p:txBody>
          </p:sp>
        </p:grpSp>
        <p:sp>
          <p:nvSpPr>
            <p:cNvPr id="147" name="Oval 146">
              <a:extLst>
                <a:ext uri="{FF2B5EF4-FFF2-40B4-BE49-F238E27FC236}">
                  <a16:creationId xmlns:a16="http://schemas.microsoft.com/office/drawing/2014/main" id="{5483E199-39EE-F8BC-28B0-E095273AE2FE}"/>
                </a:ext>
              </a:extLst>
            </p:cNvPr>
            <p:cNvSpPr/>
            <p:nvPr/>
          </p:nvSpPr>
          <p:spPr>
            <a:xfrm>
              <a:off x="7199569" y="345671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8" name="Oval 147">
              <a:extLst>
                <a:ext uri="{FF2B5EF4-FFF2-40B4-BE49-F238E27FC236}">
                  <a16:creationId xmlns:a16="http://schemas.microsoft.com/office/drawing/2014/main" id="{8F16F53F-D5CF-8EAC-C69F-4B3BE81F6E0A}"/>
                </a:ext>
              </a:extLst>
            </p:cNvPr>
            <p:cNvSpPr/>
            <p:nvPr/>
          </p:nvSpPr>
          <p:spPr>
            <a:xfrm>
              <a:off x="7383208" y="349042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9" name="Oval 148">
              <a:extLst>
                <a:ext uri="{FF2B5EF4-FFF2-40B4-BE49-F238E27FC236}">
                  <a16:creationId xmlns:a16="http://schemas.microsoft.com/office/drawing/2014/main" id="{73674910-A9E5-3041-D3A3-C4C00E726C33}"/>
                </a:ext>
              </a:extLst>
            </p:cNvPr>
            <p:cNvSpPr/>
            <p:nvPr/>
          </p:nvSpPr>
          <p:spPr>
            <a:xfrm>
              <a:off x="7461399" y="360894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0" name="Oval 149">
              <a:extLst>
                <a:ext uri="{FF2B5EF4-FFF2-40B4-BE49-F238E27FC236}">
                  <a16:creationId xmlns:a16="http://schemas.microsoft.com/office/drawing/2014/main" id="{2B7B74B1-65F1-277D-BEB7-B4FEC32D0976}"/>
                </a:ext>
              </a:extLst>
            </p:cNvPr>
            <p:cNvSpPr/>
            <p:nvPr/>
          </p:nvSpPr>
          <p:spPr>
            <a:xfrm>
              <a:off x="7518397" y="353372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1" name="Oval 150">
              <a:extLst>
                <a:ext uri="{FF2B5EF4-FFF2-40B4-BE49-F238E27FC236}">
                  <a16:creationId xmlns:a16="http://schemas.microsoft.com/office/drawing/2014/main" id="{210C77C9-8170-C69B-C5BD-0DD6E2E58F17}"/>
                </a:ext>
              </a:extLst>
            </p:cNvPr>
            <p:cNvSpPr/>
            <p:nvPr/>
          </p:nvSpPr>
          <p:spPr>
            <a:xfrm>
              <a:off x="7575395" y="346172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2" name="Oval 151">
              <a:extLst>
                <a:ext uri="{FF2B5EF4-FFF2-40B4-BE49-F238E27FC236}">
                  <a16:creationId xmlns:a16="http://schemas.microsoft.com/office/drawing/2014/main" id="{30B6B53B-7520-B2AF-1EE7-808533D74F39}"/>
                </a:ext>
              </a:extLst>
            </p:cNvPr>
            <p:cNvSpPr/>
            <p:nvPr/>
          </p:nvSpPr>
          <p:spPr>
            <a:xfrm>
              <a:off x="7762700" y="341892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3" name="Oval 152">
              <a:extLst>
                <a:ext uri="{FF2B5EF4-FFF2-40B4-BE49-F238E27FC236}">
                  <a16:creationId xmlns:a16="http://schemas.microsoft.com/office/drawing/2014/main" id="{85FAAFD9-CA6B-397C-48D7-E7110C4A2E4D}"/>
                </a:ext>
              </a:extLst>
            </p:cNvPr>
            <p:cNvSpPr/>
            <p:nvPr/>
          </p:nvSpPr>
          <p:spPr>
            <a:xfrm>
              <a:off x="7890100" y="342105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4" name="Oval 153">
              <a:extLst>
                <a:ext uri="{FF2B5EF4-FFF2-40B4-BE49-F238E27FC236}">
                  <a16:creationId xmlns:a16="http://schemas.microsoft.com/office/drawing/2014/main" id="{32250251-1FB2-170C-B461-3C6C880F61D1}"/>
                </a:ext>
              </a:extLst>
            </p:cNvPr>
            <p:cNvSpPr/>
            <p:nvPr/>
          </p:nvSpPr>
          <p:spPr>
            <a:xfrm>
              <a:off x="8048906" y="347289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5" name="Oval 154">
              <a:extLst>
                <a:ext uri="{FF2B5EF4-FFF2-40B4-BE49-F238E27FC236}">
                  <a16:creationId xmlns:a16="http://schemas.microsoft.com/office/drawing/2014/main" id="{A883DE6F-CAC4-2CB6-5018-6E99ABA46F4A}"/>
                </a:ext>
              </a:extLst>
            </p:cNvPr>
            <p:cNvSpPr/>
            <p:nvPr/>
          </p:nvSpPr>
          <p:spPr>
            <a:xfrm>
              <a:off x="8127097" y="352639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6" name="Oval 155">
              <a:extLst>
                <a:ext uri="{FF2B5EF4-FFF2-40B4-BE49-F238E27FC236}">
                  <a16:creationId xmlns:a16="http://schemas.microsoft.com/office/drawing/2014/main" id="{FCD4824A-FBF1-C1E3-AE5E-C3139A7D9B72}"/>
                </a:ext>
              </a:extLst>
            </p:cNvPr>
            <p:cNvSpPr/>
            <p:nvPr/>
          </p:nvSpPr>
          <p:spPr>
            <a:xfrm>
              <a:off x="8193220" y="360006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7" name="Oval 156">
              <a:extLst>
                <a:ext uri="{FF2B5EF4-FFF2-40B4-BE49-F238E27FC236}">
                  <a16:creationId xmlns:a16="http://schemas.microsoft.com/office/drawing/2014/main" id="{CBCE5398-421E-708B-0700-4FE1C1D30736}"/>
                </a:ext>
              </a:extLst>
            </p:cNvPr>
            <p:cNvSpPr/>
            <p:nvPr/>
          </p:nvSpPr>
          <p:spPr>
            <a:xfrm>
              <a:off x="8260686" y="372274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8" name="Oval 157">
              <a:extLst>
                <a:ext uri="{FF2B5EF4-FFF2-40B4-BE49-F238E27FC236}">
                  <a16:creationId xmlns:a16="http://schemas.microsoft.com/office/drawing/2014/main" id="{6A99DB37-2877-5F12-3F39-0772C9FA30EE}"/>
                </a:ext>
              </a:extLst>
            </p:cNvPr>
            <p:cNvSpPr/>
            <p:nvPr/>
          </p:nvSpPr>
          <p:spPr>
            <a:xfrm>
              <a:off x="8270446" y="3845737"/>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9" name="Oval 158">
              <a:extLst>
                <a:ext uri="{FF2B5EF4-FFF2-40B4-BE49-F238E27FC236}">
                  <a16:creationId xmlns:a16="http://schemas.microsoft.com/office/drawing/2014/main" id="{475C159C-D84B-CB53-B163-D46A96F632E1}"/>
                </a:ext>
              </a:extLst>
            </p:cNvPr>
            <p:cNvSpPr/>
            <p:nvPr/>
          </p:nvSpPr>
          <p:spPr>
            <a:xfrm>
              <a:off x="8206522" y="4584133"/>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0" name="Oval 159">
              <a:extLst>
                <a:ext uri="{FF2B5EF4-FFF2-40B4-BE49-F238E27FC236}">
                  <a16:creationId xmlns:a16="http://schemas.microsoft.com/office/drawing/2014/main" id="{8640AE05-C141-1877-EF34-C7170B57F406}"/>
                </a:ext>
              </a:extLst>
            </p:cNvPr>
            <p:cNvSpPr/>
            <p:nvPr/>
          </p:nvSpPr>
          <p:spPr>
            <a:xfrm>
              <a:off x="8250259" y="446475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1" name="Oval 160">
              <a:extLst>
                <a:ext uri="{FF2B5EF4-FFF2-40B4-BE49-F238E27FC236}">
                  <a16:creationId xmlns:a16="http://schemas.microsoft.com/office/drawing/2014/main" id="{0ECF8237-EB0A-0F6A-A566-AD1EB6C0C964}"/>
                </a:ext>
              </a:extLst>
            </p:cNvPr>
            <p:cNvSpPr/>
            <p:nvPr/>
          </p:nvSpPr>
          <p:spPr>
            <a:xfrm>
              <a:off x="8270446" y="4351020"/>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2" name="Oval 161">
              <a:extLst>
                <a:ext uri="{FF2B5EF4-FFF2-40B4-BE49-F238E27FC236}">
                  <a16:creationId xmlns:a16="http://schemas.microsoft.com/office/drawing/2014/main" id="{B479F31C-10D9-B886-18AF-3E5B436EA63E}"/>
                </a:ext>
              </a:extLst>
            </p:cNvPr>
            <p:cNvSpPr/>
            <p:nvPr/>
          </p:nvSpPr>
          <p:spPr>
            <a:xfrm>
              <a:off x="8572585" y="521000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3" name="Oval 162">
              <a:extLst>
                <a:ext uri="{FF2B5EF4-FFF2-40B4-BE49-F238E27FC236}">
                  <a16:creationId xmlns:a16="http://schemas.microsoft.com/office/drawing/2014/main" id="{84FBA609-DADB-69DE-A6AA-BAD3D4250B2F}"/>
                </a:ext>
              </a:extLst>
            </p:cNvPr>
            <p:cNvSpPr/>
            <p:nvPr/>
          </p:nvSpPr>
          <p:spPr>
            <a:xfrm>
              <a:off x="8601084" y="4940438"/>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4" name="Oval 163">
              <a:extLst>
                <a:ext uri="{FF2B5EF4-FFF2-40B4-BE49-F238E27FC236}">
                  <a16:creationId xmlns:a16="http://schemas.microsoft.com/office/drawing/2014/main" id="{65A2700A-9889-9781-51B2-39B05189F61F}"/>
                </a:ext>
              </a:extLst>
            </p:cNvPr>
            <p:cNvSpPr/>
            <p:nvPr/>
          </p:nvSpPr>
          <p:spPr>
            <a:xfrm>
              <a:off x="8592540" y="507945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5" name="Oval 164">
              <a:extLst>
                <a:ext uri="{FF2B5EF4-FFF2-40B4-BE49-F238E27FC236}">
                  <a16:creationId xmlns:a16="http://schemas.microsoft.com/office/drawing/2014/main" id="{E3BD37B2-617F-C53C-721E-A6E1590B7D3E}"/>
                </a:ext>
              </a:extLst>
            </p:cNvPr>
            <p:cNvSpPr/>
            <p:nvPr/>
          </p:nvSpPr>
          <p:spPr>
            <a:xfrm>
              <a:off x="9120144" y="4839649"/>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6" name="Oval 165">
              <a:extLst>
                <a:ext uri="{FF2B5EF4-FFF2-40B4-BE49-F238E27FC236}">
                  <a16:creationId xmlns:a16="http://schemas.microsoft.com/office/drawing/2014/main" id="{D70C341B-7005-99E4-888C-432277AEAC6F}"/>
                </a:ext>
              </a:extLst>
            </p:cNvPr>
            <p:cNvSpPr/>
            <p:nvPr/>
          </p:nvSpPr>
          <p:spPr>
            <a:xfrm>
              <a:off x="9210684" y="485559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7" name="Oval 166">
              <a:extLst>
                <a:ext uri="{FF2B5EF4-FFF2-40B4-BE49-F238E27FC236}">
                  <a16:creationId xmlns:a16="http://schemas.microsoft.com/office/drawing/2014/main" id="{2E341182-A629-8D57-6B54-EFE72F472387}"/>
                </a:ext>
              </a:extLst>
            </p:cNvPr>
            <p:cNvSpPr/>
            <p:nvPr/>
          </p:nvSpPr>
          <p:spPr>
            <a:xfrm>
              <a:off x="9391583" y="4894133"/>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8" name="Oval 167">
              <a:extLst>
                <a:ext uri="{FF2B5EF4-FFF2-40B4-BE49-F238E27FC236}">
                  <a16:creationId xmlns:a16="http://schemas.microsoft.com/office/drawing/2014/main" id="{61EF421C-4688-5118-C9FD-54EA78B3A4C6}"/>
                </a:ext>
              </a:extLst>
            </p:cNvPr>
            <p:cNvSpPr/>
            <p:nvPr/>
          </p:nvSpPr>
          <p:spPr>
            <a:xfrm>
              <a:off x="9486679" y="4911733"/>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9" name="Oval 168">
              <a:extLst>
                <a:ext uri="{FF2B5EF4-FFF2-40B4-BE49-F238E27FC236}">
                  <a16:creationId xmlns:a16="http://schemas.microsoft.com/office/drawing/2014/main" id="{1324B71E-674A-36E4-4AFC-8E273B6A4BF7}"/>
                </a:ext>
              </a:extLst>
            </p:cNvPr>
            <p:cNvSpPr/>
            <p:nvPr/>
          </p:nvSpPr>
          <p:spPr>
            <a:xfrm>
              <a:off x="9684221" y="496914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0" name="Oval 169">
              <a:extLst>
                <a:ext uri="{FF2B5EF4-FFF2-40B4-BE49-F238E27FC236}">
                  <a16:creationId xmlns:a16="http://schemas.microsoft.com/office/drawing/2014/main" id="{C7DC751D-BAB9-CBB0-AAE9-A6FFE87899AE}"/>
                </a:ext>
              </a:extLst>
            </p:cNvPr>
            <p:cNvSpPr/>
            <p:nvPr/>
          </p:nvSpPr>
          <p:spPr>
            <a:xfrm>
              <a:off x="9796989" y="498519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1" name="Oval 170">
              <a:extLst>
                <a:ext uri="{FF2B5EF4-FFF2-40B4-BE49-F238E27FC236}">
                  <a16:creationId xmlns:a16="http://schemas.microsoft.com/office/drawing/2014/main" id="{A80B8DB5-38AF-378D-D1AA-567A5639B029}"/>
                </a:ext>
              </a:extLst>
            </p:cNvPr>
            <p:cNvSpPr/>
            <p:nvPr/>
          </p:nvSpPr>
          <p:spPr>
            <a:xfrm>
              <a:off x="9955205" y="503574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2" name="Oval 171">
              <a:extLst>
                <a:ext uri="{FF2B5EF4-FFF2-40B4-BE49-F238E27FC236}">
                  <a16:creationId xmlns:a16="http://schemas.microsoft.com/office/drawing/2014/main" id="{6467B49B-F314-76DB-6057-8E49251FAEC9}"/>
                </a:ext>
              </a:extLst>
            </p:cNvPr>
            <p:cNvSpPr/>
            <p:nvPr/>
          </p:nvSpPr>
          <p:spPr>
            <a:xfrm>
              <a:off x="10067973" y="505934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3" name="Oval 172">
              <a:extLst>
                <a:ext uri="{FF2B5EF4-FFF2-40B4-BE49-F238E27FC236}">
                  <a16:creationId xmlns:a16="http://schemas.microsoft.com/office/drawing/2014/main" id="{6691F854-4DCA-5BF3-9B23-62839E4FDE49}"/>
                </a:ext>
              </a:extLst>
            </p:cNvPr>
            <p:cNvSpPr/>
            <p:nvPr/>
          </p:nvSpPr>
          <p:spPr>
            <a:xfrm>
              <a:off x="9102108" y="4571158"/>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4" name="Oval 173">
              <a:extLst>
                <a:ext uri="{FF2B5EF4-FFF2-40B4-BE49-F238E27FC236}">
                  <a16:creationId xmlns:a16="http://schemas.microsoft.com/office/drawing/2014/main" id="{0555D283-2269-2CB1-23D2-0A5BFFF8371E}"/>
                </a:ext>
              </a:extLst>
            </p:cNvPr>
            <p:cNvSpPr/>
            <p:nvPr/>
          </p:nvSpPr>
          <p:spPr>
            <a:xfrm>
              <a:off x="9192648" y="458710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5" name="Oval 174">
              <a:extLst>
                <a:ext uri="{FF2B5EF4-FFF2-40B4-BE49-F238E27FC236}">
                  <a16:creationId xmlns:a16="http://schemas.microsoft.com/office/drawing/2014/main" id="{6A4B8E9C-8A68-1DE4-F800-C010C1B3D03D}"/>
                </a:ext>
              </a:extLst>
            </p:cNvPr>
            <p:cNvSpPr/>
            <p:nvPr/>
          </p:nvSpPr>
          <p:spPr>
            <a:xfrm>
              <a:off x="9373547" y="462564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6" name="Oval 175">
              <a:extLst>
                <a:ext uri="{FF2B5EF4-FFF2-40B4-BE49-F238E27FC236}">
                  <a16:creationId xmlns:a16="http://schemas.microsoft.com/office/drawing/2014/main" id="{13A8F19F-46F3-3211-F519-11F37386C706}"/>
                </a:ext>
              </a:extLst>
            </p:cNvPr>
            <p:cNvSpPr/>
            <p:nvPr/>
          </p:nvSpPr>
          <p:spPr>
            <a:xfrm>
              <a:off x="9468643" y="464324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7" name="Oval 176">
              <a:extLst>
                <a:ext uri="{FF2B5EF4-FFF2-40B4-BE49-F238E27FC236}">
                  <a16:creationId xmlns:a16="http://schemas.microsoft.com/office/drawing/2014/main" id="{52F3ED74-6044-DFD7-2DF3-D2C75FA397D3}"/>
                </a:ext>
              </a:extLst>
            </p:cNvPr>
            <p:cNvSpPr/>
            <p:nvPr/>
          </p:nvSpPr>
          <p:spPr>
            <a:xfrm>
              <a:off x="9666185" y="470065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8" name="Oval 177">
              <a:extLst>
                <a:ext uri="{FF2B5EF4-FFF2-40B4-BE49-F238E27FC236}">
                  <a16:creationId xmlns:a16="http://schemas.microsoft.com/office/drawing/2014/main" id="{C4F139D1-AFC9-0A57-12AA-D74D09B7443D}"/>
                </a:ext>
              </a:extLst>
            </p:cNvPr>
            <p:cNvSpPr/>
            <p:nvPr/>
          </p:nvSpPr>
          <p:spPr>
            <a:xfrm>
              <a:off x="9778953" y="471670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9" name="Oval 178">
              <a:extLst>
                <a:ext uri="{FF2B5EF4-FFF2-40B4-BE49-F238E27FC236}">
                  <a16:creationId xmlns:a16="http://schemas.microsoft.com/office/drawing/2014/main" id="{926162A4-7578-B15E-3829-9EC1437F81F4}"/>
                </a:ext>
              </a:extLst>
            </p:cNvPr>
            <p:cNvSpPr/>
            <p:nvPr/>
          </p:nvSpPr>
          <p:spPr>
            <a:xfrm>
              <a:off x="9937169" y="4767250"/>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0" name="Oval 179">
              <a:extLst>
                <a:ext uri="{FF2B5EF4-FFF2-40B4-BE49-F238E27FC236}">
                  <a16:creationId xmlns:a16="http://schemas.microsoft.com/office/drawing/2014/main" id="{D7F548D3-C040-ED41-EC43-481B6449F5BF}"/>
                </a:ext>
              </a:extLst>
            </p:cNvPr>
            <p:cNvSpPr/>
            <p:nvPr/>
          </p:nvSpPr>
          <p:spPr>
            <a:xfrm>
              <a:off x="10567193" y="3896847"/>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1" name="Oval 180">
              <a:extLst>
                <a:ext uri="{FF2B5EF4-FFF2-40B4-BE49-F238E27FC236}">
                  <a16:creationId xmlns:a16="http://schemas.microsoft.com/office/drawing/2014/main" id="{C6DA38CA-9437-51C7-4756-328BD122C92F}"/>
                </a:ext>
              </a:extLst>
            </p:cNvPr>
            <p:cNvSpPr/>
            <p:nvPr/>
          </p:nvSpPr>
          <p:spPr>
            <a:xfrm>
              <a:off x="10466752" y="438461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2" name="Oval 181">
              <a:extLst>
                <a:ext uri="{FF2B5EF4-FFF2-40B4-BE49-F238E27FC236}">
                  <a16:creationId xmlns:a16="http://schemas.microsoft.com/office/drawing/2014/main" id="{024F20DD-EB07-6178-E3EF-9AA8BDA28667}"/>
                </a:ext>
              </a:extLst>
            </p:cNvPr>
            <p:cNvSpPr/>
            <p:nvPr/>
          </p:nvSpPr>
          <p:spPr>
            <a:xfrm>
              <a:off x="10504776" y="410155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3" name="Oval 182">
              <a:extLst>
                <a:ext uri="{FF2B5EF4-FFF2-40B4-BE49-F238E27FC236}">
                  <a16:creationId xmlns:a16="http://schemas.microsoft.com/office/drawing/2014/main" id="{04D9B64A-71F5-D162-C750-0E7AE8D3103F}"/>
                </a:ext>
              </a:extLst>
            </p:cNvPr>
            <p:cNvSpPr/>
            <p:nvPr/>
          </p:nvSpPr>
          <p:spPr>
            <a:xfrm>
              <a:off x="10689586" y="375775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4" name="Oval 183">
              <a:extLst>
                <a:ext uri="{FF2B5EF4-FFF2-40B4-BE49-F238E27FC236}">
                  <a16:creationId xmlns:a16="http://schemas.microsoft.com/office/drawing/2014/main" id="{23B29615-F6CA-0675-3DF3-32B6454EE8B2}"/>
                </a:ext>
              </a:extLst>
            </p:cNvPr>
            <p:cNvSpPr/>
            <p:nvPr/>
          </p:nvSpPr>
          <p:spPr>
            <a:xfrm>
              <a:off x="10829010" y="3660129"/>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5" name="Oval 184">
              <a:extLst>
                <a:ext uri="{FF2B5EF4-FFF2-40B4-BE49-F238E27FC236}">
                  <a16:creationId xmlns:a16="http://schemas.microsoft.com/office/drawing/2014/main" id="{78869348-675A-89B9-C573-4C39DEDCAB23}"/>
                </a:ext>
              </a:extLst>
            </p:cNvPr>
            <p:cNvSpPr/>
            <p:nvPr/>
          </p:nvSpPr>
          <p:spPr>
            <a:xfrm>
              <a:off x="11010903" y="359113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86" name="Straight Arrow Connector 185">
              <a:extLst>
                <a:ext uri="{FF2B5EF4-FFF2-40B4-BE49-F238E27FC236}">
                  <a16:creationId xmlns:a16="http://schemas.microsoft.com/office/drawing/2014/main" id="{F25B2361-0AFE-9229-5D4B-E5D9B17B2558}"/>
                </a:ext>
              </a:extLst>
            </p:cNvPr>
            <p:cNvCxnSpPr>
              <a:cxnSpLocks/>
            </p:cNvCxnSpPr>
            <p:nvPr/>
          </p:nvCxnSpPr>
          <p:spPr>
            <a:xfrm flipV="1">
              <a:off x="6893653" y="3619096"/>
              <a:ext cx="181417" cy="47337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7" name="TextBox 9">
              <a:extLst>
                <a:ext uri="{FF2B5EF4-FFF2-40B4-BE49-F238E27FC236}">
                  <a16:creationId xmlns:a16="http://schemas.microsoft.com/office/drawing/2014/main" id="{1B467533-AB24-E3B9-7CC1-9B0924D6DEF5}"/>
                </a:ext>
              </a:extLst>
            </p:cNvPr>
            <p:cNvSpPr txBox="1"/>
            <p:nvPr/>
          </p:nvSpPr>
          <p:spPr>
            <a:xfrm>
              <a:off x="6006469" y="4174651"/>
              <a:ext cx="1904882" cy="449109"/>
            </a:xfrm>
            <a:prstGeom prst="rect">
              <a:avLst/>
            </a:prstGeom>
            <a:solidFill>
              <a:srgbClr val="FFC000">
                <a:alpha val="82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t-EE" sz="1400" b="1" dirty="0">
                  <a:solidFill>
                    <a:srgbClr val="000000"/>
                  </a:solidFill>
                  <a:latin typeface="+mj-lt"/>
                </a:rPr>
                <a:t>HFGC_</a:t>
              </a:r>
              <a:r>
                <a:rPr lang="en-GB" sz="1400" b="1" dirty="0">
                  <a:solidFill>
                    <a:srgbClr val="000000"/>
                  </a:solidFill>
                  <a:latin typeface="+mj-lt"/>
                </a:rPr>
                <a:t>LH 14W</a:t>
              </a:r>
              <a:endParaRPr lang="en-US" sz="1400" b="1" dirty="0">
                <a:solidFill>
                  <a:srgbClr val="000000"/>
                </a:solidFill>
                <a:latin typeface="+mj-lt"/>
              </a:endParaRPr>
            </a:p>
          </p:txBody>
        </p:sp>
        <p:sp>
          <p:nvSpPr>
            <p:cNvPr id="188" name="TextBox 25">
              <a:extLst>
                <a:ext uri="{FF2B5EF4-FFF2-40B4-BE49-F238E27FC236}">
                  <a16:creationId xmlns:a16="http://schemas.microsoft.com/office/drawing/2014/main" id="{0F1782EB-6D62-2388-E445-766CC59CC1B1}"/>
                </a:ext>
              </a:extLst>
            </p:cNvPr>
            <p:cNvSpPr txBox="1"/>
            <p:nvPr/>
          </p:nvSpPr>
          <p:spPr>
            <a:xfrm>
              <a:off x="7355164" y="2314202"/>
              <a:ext cx="1343253"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000000"/>
                  </a:solidFill>
                  <a:latin typeface="+mj-lt"/>
                </a:rPr>
                <a:t>14</a:t>
              </a:r>
              <a:r>
                <a:rPr lang="et-EE" sz="1400" b="1" dirty="0">
                  <a:solidFill>
                    <a:srgbClr val="000000"/>
                  </a:solidFill>
                  <a:latin typeface="+mj-lt"/>
                </a:rPr>
                <a:t>IWG</a:t>
              </a:r>
              <a:r>
                <a:rPr lang="en-GB" sz="1400" b="1" dirty="0">
                  <a:solidFill>
                    <a:srgbClr val="000000"/>
                  </a:solidFill>
                  <a:latin typeface="+mj-lt"/>
                </a:rPr>
                <a:t>1B</a:t>
              </a:r>
            </a:p>
          </p:txBody>
        </p:sp>
        <p:cxnSp>
          <p:nvCxnSpPr>
            <p:cNvPr id="189" name="Straight Arrow Connector 188">
              <a:extLst>
                <a:ext uri="{FF2B5EF4-FFF2-40B4-BE49-F238E27FC236}">
                  <a16:creationId xmlns:a16="http://schemas.microsoft.com/office/drawing/2014/main" id="{B9C1FC0B-6BC6-2AA7-16B2-F0E2BABD5B81}"/>
                </a:ext>
              </a:extLst>
            </p:cNvPr>
            <p:cNvCxnSpPr>
              <a:cxnSpLocks/>
            </p:cNvCxnSpPr>
            <p:nvPr/>
          </p:nvCxnSpPr>
          <p:spPr>
            <a:xfrm>
              <a:off x="8000881" y="2824208"/>
              <a:ext cx="0" cy="594717"/>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0" name="TextBox 23">
              <a:extLst>
                <a:ext uri="{FF2B5EF4-FFF2-40B4-BE49-F238E27FC236}">
                  <a16:creationId xmlns:a16="http://schemas.microsoft.com/office/drawing/2014/main" id="{E6F863C8-078C-0434-212E-5B1DFD3A2F4D}"/>
                </a:ext>
              </a:extLst>
            </p:cNvPr>
            <p:cNvSpPr txBox="1"/>
            <p:nvPr/>
          </p:nvSpPr>
          <p:spPr>
            <a:xfrm>
              <a:off x="6235377" y="5116750"/>
              <a:ext cx="1429577"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000000"/>
                  </a:solidFill>
                  <a:latin typeface="+mj-lt"/>
                </a:rPr>
                <a:t>14IWG</a:t>
              </a:r>
              <a:r>
                <a:rPr lang="et-EE" sz="1400" b="1" dirty="0">
                  <a:solidFill>
                    <a:srgbClr val="000000"/>
                  </a:solidFill>
                  <a:latin typeface="+mj-lt"/>
                </a:rPr>
                <a:t>3A</a:t>
              </a:r>
              <a:endParaRPr lang="en-GB" sz="1400" b="1" dirty="0">
                <a:solidFill>
                  <a:srgbClr val="000000"/>
                </a:solidFill>
                <a:latin typeface="+mj-lt"/>
              </a:endParaRPr>
            </a:p>
          </p:txBody>
        </p:sp>
        <p:cxnSp>
          <p:nvCxnSpPr>
            <p:cNvPr id="191" name="Straight Arrow Connector 190">
              <a:extLst>
                <a:ext uri="{FF2B5EF4-FFF2-40B4-BE49-F238E27FC236}">
                  <a16:creationId xmlns:a16="http://schemas.microsoft.com/office/drawing/2014/main" id="{D162D07B-7415-01DC-CF89-29EBC5DCC382}"/>
                </a:ext>
              </a:extLst>
            </p:cNvPr>
            <p:cNvCxnSpPr>
              <a:cxnSpLocks/>
              <a:endCxn id="201" idx="1"/>
            </p:cNvCxnSpPr>
            <p:nvPr/>
          </p:nvCxnSpPr>
          <p:spPr>
            <a:xfrm flipV="1">
              <a:off x="7657277" y="4945803"/>
              <a:ext cx="361927" cy="33376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DE73DD42-8A92-346C-DC3A-F8FE67B05F72}"/>
                </a:ext>
              </a:extLst>
            </p:cNvPr>
            <p:cNvCxnSpPr>
              <a:cxnSpLocks/>
            </p:cNvCxnSpPr>
            <p:nvPr/>
          </p:nvCxnSpPr>
          <p:spPr>
            <a:xfrm flipV="1">
              <a:off x="8048906" y="5424301"/>
              <a:ext cx="318350" cy="36309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E26C70A9-923F-9F45-F612-EAFCCC84B3D8}"/>
                </a:ext>
              </a:extLst>
            </p:cNvPr>
            <p:cNvCxnSpPr>
              <a:cxnSpLocks/>
              <a:endCxn id="203" idx="2"/>
            </p:cNvCxnSpPr>
            <p:nvPr/>
          </p:nvCxnSpPr>
          <p:spPr>
            <a:xfrm flipV="1">
              <a:off x="9537317" y="5216307"/>
              <a:ext cx="9214" cy="459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4" name="TextBox 93">
              <a:extLst>
                <a:ext uri="{FF2B5EF4-FFF2-40B4-BE49-F238E27FC236}">
                  <a16:creationId xmlns:a16="http://schemas.microsoft.com/office/drawing/2014/main" id="{F113E3CC-E991-CBA3-36CE-A1274297EBDB}"/>
                </a:ext>
              </a:extLst>
            </p:cNvPr>
            <p:cNvSpPr txBox="1"/>
            <p:nvPr/>
          </p:nvSpPr>
          <p:spPr>
            <a:xfrm>
              <a:off x="8974170" y="2314202"/>
              <a:ext cx="1416194"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14ON G8A</a:t>
              </a:r>
            </a:p>
          </p:txBody>
        </p:sp>
        <p:cxnSp>
          <p:nvCxnSpPr>
            <p:cNvPr id="195" name="Straight Arrow Connector 194">
              <a:extLst>
                <a:ext uri="{FF2B5EF4-FFF2-40B4-BE49-F238E27FC236}">
                  <a16:creationId xmlns:a16="http://schemas.microsoft.com/office/drawing/2014/main" id="{F1C522F9-1E2E-590D-832C-A73A61C61CB0}"/>
                </a:ext>
              </a:extLst>
            </p:cNvPr>
            <p:cNvCxnSpPr>
              <a:cxnSpLocks/>
            </p:cNvCxnSpPr>
            <p:nvPr/>
          </p:nvCxnSpPr>
          <p:spPr>
            <a:xfrm flipH="1" flipV="1">
              <a:off x="10733518" y="4641542"/>
              <a:ext cx="474204" cy="92516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B1157CA2-B9CE-42A8-2DE1-C2B3A4F03E53}"/>
                </a:ext>
              </a:extLst>
            </p:cNvPr>
            <p:cNvCxnSpPr>
              <a:cxnSpLocks/>
            </p:cNvCxnSpPr>
            <p:nvPr/>
          </p:nvCxnSpPr>
          <p:spPr>
            <a:xfrm>
              <a:off x="9841859" y="2802907"/>
              <a:ext cx="847407" cy="88592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91E61EDC-48AC-1AE6-C597-6C63955CDD41}"/>
              </a:ext>
            </a:extLst>
          </p:cNvPr>
          <p:cNvSpPr txBox="1"/>
          <p:nvPr/>
        </p:nvSpPr>
        <p:spPr bwMode="auto">
          <a:xfrm>
            <a:off x="8395554" y="5215120"/>
            <a:ext cx="3610284" cy="1200329"/>
          </a:xfrm>
          <a:prstGeom prst="rect">
            <a:avLst/>
          </a:prstGeom>
          <a:solidFill>
            <a:srgbClr val="00B0F0"/>
          </a:solidFill>
          <a:ln>
            <a:noFill/>
          </a:ln>
        </p:spPr>
        <p:txBody>
          <a:bodyPr wrap="none" rtlCol="0">
            <a:spAutoFit/>
          </a:bodyPr>
          <a:lstStyle/>
          <a:p>
            <a:r>
              <a:rPr lang="fi-FI" dirty="0" err="1"/>
              <a:t>Heaviest</a:t>
            </a:r>
            <a:r>
              <a:rPr lang="fi-FI" dirty="0"/>
              <a:t> </a:t>
            </a:r>
            <a:r>
              <a:rPr lang="fi-FI" dirty="0" err="1"/>
              <a:t>Be</a:t>
            </a:r>
            <a:r>
              <a:rPr lang="fi-FI" dirty="0"/>
              <a:t> deposition on HFGC </a:t>
            </a:r>
            <a:r>
              <a:rPr lang="fi-FI" dirty="0" err="1"/>
              <a:t>tile</a:t>
            </a:r>
            <a:r>
              <a:rPr lang="fi-FI" dirty="0"/>
              <a:t> </a:t>
            </a:r>
          </a:p>
          <a:p>
            <a:r>
              <a:rPr lang="fi-FI" dirty="0"/>
              <a:t>and top </a:t>
            </a:r>
            <a:r>
              <a:rPr lang="fi-FI" dirty="0" err="1"/>
              <a:t>part</a:t>
            </a:r>
            <a:r>
              <a:rPr lang="fi-FI" dirty="0"/>
              <a:t> of </a:t>
            </a:r>
            <a:r>
              <a:rPr lang="fi-FI" dirty="0" err="1"/>
              <a:t>tile</a:t>
            </a:r>
            <a:r>
              <a:rPr lang="fi-FI" dirty="0"/>
              <a:t> 1</a:t>
            </a:r>
          </a:p>
          <a:p>
            <a:endParaRPr lang="fi-FI" dirty="0">
              <a:solidFill>
                <a:srgbClr val="00B050"/>
              </a:solidFill>
            </a:endParaRPr>
          </a:p>
          <a:p>
            <a:r>
              <a:rPr lang="fi-FI" dirty="0" err="1"/>
              <a:t>See</a:t>
            </a:r>
            <a:r>
              <a:rPr lang="fi-FI" dirty="0"/>
              <a:t> </a:t>
            </a:r>
            <a:r>
              <a:rPr lang="fi-FI" i="1" dirty="0"/>
              <a:t>Almaviva O1</a:t>
            </a:r>
          </a:p>
        </p:txBody>
      </p:sp>
      <p:pic>
        <p:nvPicPr>
          <p:cNvPr id="12" name="Picture 11">
            <a:extLst>
              <a:ext uri="{FF2B5EF4-FFF2-40B4-BE49-F238E27FC236}">
                <a16:creationId xmlns:a16="http://schemas.microsoft.com/office/drawing/2014/main" id="{A9DBA41C-3DDA-561F-DC1D-F9CA5676B4CD}"/>
              </a:ext>
            </a:extLst>
          </p:cNvPr>
          <p:cNvPicPr>
            <a:picLocks noChangeAspect="1"/>
          </p:cNvPicPr>
          <p:nvPr/>
        </p:nvPicPr>
        <p:blipFill>
          <a:blip r:embed="rId3"/>
          <a:stretch>
            <a:fillRect/>
          </a:stretch>
        </p:blipFill>
        <p:spPr>
          <a:xfrm>
            <a:off x="-18560" y="525600"/>
            <a:ext cx="7963156" cy="5875200"/>
          </a:xfrm>
          <a:prstGeom prst="rect">
            <a:avLst/>
          </a:prstGeom>
        </p:spPr>
      </p:pic>
      <p:sp>
        <p:nvSpPr>
          <p:cNvPr id="136" name="TextBox 135">
            <a:extLst>
              <a:ext uri="{FF2B5EF4-FFF2-40B4-BE49-F238E27FC236}">
                <a16:creationId xmlns:a16="http://schemas.microsoft.com/office/drawing/2014/main" id="{3F29BE03-AF24-C87E-B1FA-A8F6B35DA510}"/>
              </a:ext>
            </a:extLst>
          </p:cNvPr>
          <p:cNvSpPr txBox="1"/>
          <p:nvPr/>
        </p:nvSpPr>
        <p:spPr bwMode="auto">
          <a:xfrm>
            <a:off x="7727199" y="1098947"/>
            <a:ext cx="4450083" cy="369332"/>
          </a:xfrm>
          <a:prstGeom prst="rect">
            <a:avLst/>
          </a:prstGeom>
          <a:noFill/>
        </p:spPr>
        <p:txBody>
          <a:bodyPr wrap="square" rtlCol="0">
            <a:spAutoFit/>
          </a:bodyPr>
          <a:lstStyle/>
          <a:p>
            <a:r>
              <a:rPr lang="fi-FI" dirty="0" err="1">
                <a:highlight>
                  <a:srgbClr val="00FF00"/>
                </a:highlight>
              </a:rPr>
              <a:t>Divertor</a:t>
            </a:r>
            <a:r>
              <a:rPr lang="fi-FI" dirty="0">
                <a:highlight>
                  <a:srgbClr val="00FF00"/>
                </a:highlight>
              </a:rPr>
              <a:t> </a:t>
            </a:r>
            <a:r>
              <a:rPr lang="fi-FI" dirty="0" err="1">
                <a:highlight>
                  <a:srgbClr val="00FF00"/>
                </a:highlight>
              </a:rPr>
              <a:t>module</a:t>
            </a:r>
            <a:r>
              <a:rPr lang="fi-FI" dirty="0">
                <a:highlight>
                  <a:srgbClr val="00FF00"/>
                </a:highlight>
              </a:rPr>
              <a:t> 14 </a:t>
            </a:r>
            <a:r>
              <a:rPr lang="fi-FI" dirty="0" err="1">
                <a:highlight>
                  <a:srgbClr val="00FF00"/>
                </a:highlight>
              </a:rPr>
              <a:t>with</a:t>
            </a:r>
            <a:r>
              <a:rPr lang="fi-FI" dirty="0">
                <a:highlight>
                  <a:srgbClr val="00FF00"/>
                </a:highlight>
              </a:rPr>
              <a:t> LIBS </a:t>
            </a:r>
            <a:r>
              <a:rPr lang="fi-FI" dirty="0" err="1">
                <a:highlight>
                  <a:srgbClr val="00FF00"/>
                </a:highlight>
              </a:rPr>
              <a:t>locations</a:t>
            </a:r>
            <a:endParaRPr lang="fi-FI" dirty="0">
              <a:highlight>
                <a:srgbClr val="00FF00"/>
              </a:highlight>
            </a:endParaRPr>
          </a:p>
        </p:txBody>
      </p:sp>
    </p:spTree>
    <p:extLst>
      <p:ext uri="{BB962C8B-B14F-4D97-AF65-F5344CB8AC3E}">
        <p14:creationId xmlns:p14="http://schemas.microsoft.com/office/powerpoint/2010/main" val="376021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3CF2-9253-A089-078D-94361D931104}"/>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647CBA29-8D52-2466-6E9B-CAA90E616414}"/>
              </a:ext>
            </a:extLst>
          </p:cNvPr>
          <p:cNvGrpSpPr>
            <a:grpSpLocks/>
          </p:cNvGrpSpPr>
          <p:nvPr/>
        </p:nvGrpSpPr>
        <p:grpSpPr>
          <a:xfrm>
            <a:off x="144000" y="525600"/>
            <a:ext cx="7963200" cy="5875200"/>
            <a:chOff x="103409" y="706123"/>
            <a:chExt cx="5170550" cy="3956693"/>
          </a:xfrm>
        </p:grpSpPr>
        <p:pic>
          <p:nvPicPr>
            <p:cNvPr id="26" name="Immagine 20" descr="Immagine che contiene testo, schermata, Policromia, schermo&#10;&#10;Il contenuto generato dall'IA potrebbe non essere corretto.">
              <a:extLst>
                <a:ext uri="{FF2B5EF4-FFF2-40B4-BE49-F238E27FC236}">
                  <a16:creationId xmlns:a16="http://schemas.microsoft.com/office/drawing/2014/main" id="{F406AF35-B5F1-86E6-CF32-28BE85712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09" y="706123"/>
              <a:ext cx="5170550" cy="3956693"/>
            </a:xfrm>
            <a:prstGeom prst="rect">
              <a:avLst/>
            </a:prstGeom>
          </p:spPr>
        </p:pic>
        <p:cxnSp>
          <p:nvCxnSpPr>
            <p:cNvPr id="27" name="Connettore diritto 6">
              <a:extLst>
                <a:ext uri="{FF2B5EF4-FFF2-40B4-BE49-F238E27FC236}">
                  <a16:creationId xmlns:a16="http://schemas.microsoft.com/office/drawing/2014/main" id="{D3492341-0A3F-E5A9-9214-734902CD33D7}"/>
                </a:ext>
              </a:extLst>
            </p:cNvPr>
            <p:cNvCxnSpPr/>
            <p:nvPr/>
          </p:nvCxnSpPr>
          <p:spPr>
            <a:xfrm flipV="1">
              <a:off x="1165974" y="1146163"/>
              <a:ext cx="0" cy="278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7">
              <a:extLst>
                <a:ext uri="{FF2B5EF4-FFF2-40B4-BE49-F238E27FC236}">
                  <a16:creationId xmlns:a16="http://schemas.microsoft.com/office/drawing/2014/main" id="{E6868EF3-2144-B383-5323-8216FC98833A}"/>
                </a:ext>
              </a:extLst>
            </p:cNvPr>
            <p:cNvCxnSpPr/>
            <p:nvPr/>
          </p:nvCxnSpPr>
          <p:spPr>
            <a:xfrm flipV="1">
              <a:off x="2088392" y="1194295"/>
              <a:ext cx="0" cy="278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diritto 9">
              <a:extLst>
                <a:ext uri="{FF2B5EF4-FFF2-40B4-BE49-F238E27FC236}">
                  <a16:creationId xmlns:a16="http://schemas.microsoft.com/office/drawing/2014/main" id="{5A79DEE6-79C0-40EB-E37B-493A997A4DD5}"/>
                </a:ext>
              </a:extLst>
            </p:cNvPr>
            <p:cNvCxnSpPr/>
            <p:nvPr/>
          </p:nvCxnSpPr>
          <p:spPr>
            <a:xfrm flipV="1">
              <a:off x="2227032" y="1195438"/>
              <a:ext cx="0" cy="278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diritto 10">
              <a:extLst>
                <a:ext uri="{FF2B5EF4-FFF2-40B4-BE49-F238E27FC236}">
                  <a16:creationId xmlns:a16="http://schemas.microsoft.com/office/drawing/2014/main" id="{E3535D9A-1AA4-238A-4E29-5F12AE8FC8DE}"/>
                </a:ext>
              </a:extLst>
            </p:cNvPr>
            <p:cNvCxnSpPr/>
            <p:nvPr/>
          </p:nvCxnSpPr>
          <p:spPr>
            <a:xfrm flipV="1">
              <a:off x="2372553" y="1183981"/>
              <a:ext cx="0" cy="278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diritto 11">
              <a:extLst>
                <a:ext uri="{FF2B5EF4-FFF2-40B4-BE49-F238E27FC236}">
                  <a16:creationId xmlns:a16="http://schemas.microsoft.com/office/drawing/2014/main" id="{C89AEDE9-9A73-EB08-78E7-D8943628B116}"/>
                </a:ext>
              </a:extLst>
            </p:cNvPr>
            <p:cNvCxnSpPr/>
            <p:nvPr/>
          </p:nvCxnSpPr>
          <p:spPr>
            <a:xfrm flipV="1">
              <a:off x="3030284" y="1185120"/>
              <a:ext cx="0" cy="278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nettore diritto 12">
              <a:extLst>
                <a:ext uri="{FF2B5EF4-FFF2-40B4-BE49-F238E27FC236}">
                  <a16:creationId xmlns:a16="http://schemas.microsoft.com/office/drawing/2014/main" id="{D7162DFD-BB3C-8529-CB75-3F47C3EE20D9}"/>
                </a:ext>
              </a:extLst>
            </p:cNvPr>
            <p:cNvCxnSpPr/>
            <p:nvPr/>
          </p:nvCxnSpPr>
          <p:spPr>
            <a:xfrm flipV="1">
              <a:off x="3172372" y="1186262"/>
              <a:ext cx="0" cy="2783274"/>
            </a:xfrm>
            <a:prstGeom prst="line">
              <a:avLst/>
            </a:prstGeom>
          </p:spPr>
          <p:style>
            <a:lnRef idx="1">
              <a:schemeClr val="accent1"/>
            </a:lnRef>
            <a:fillRef idx="0">
              <a:schemeClr val="accent1"/>
            </a:fillRef>
            <a:effectRef idx="0">
              <a:schemeClr val="accent1"/>
            </a:effectRef>
            <a:fontRef idx="minor">
              <a:schemeClr val="tx1"/>
            </a:fontRef>
          </p:style>
        </p:cxnSp>
        <p:sp>
          <p:nvSpPr>
            <p:cNvPr id="33" name="CasellaDiTesto 13">
              <a:extLst>
                <a:ext uri="{FF2B5EF4-FFF2-40B4-BE49-F238E27FC236}">
                  <a16:creationId xmlns:a16="http://schemas.microsoft.com/office/drawing/2014/main" id="{51B6F2AE-6668-F5AB-E902-3850503AB99B}"/>
                </a:ext>
              </a:extLst>
            </p:cNvPr>
            <p:cNvSpPr txBox="1"/>
            <p:nvPr/>
          </p:nvSpPr>
          <p:spPr>
            <a:xfrm>
              <a:off x="844351" y="1167932"/>
              <a:ext cx="220866" cy="310911"/>
            </a:xfrm>
            <a:prstGeom prst="rect">
              <a:avLst/>
            </a:prstGeom>
            <a:noFill/>
          </p:spPr>
          <p:txBody>
            <a:bodyPr wrap="none" rtlCol="0">
              <a:spAutoFit/>
            </a:bodyPr>
            <a:lstStyle/>
            <a:p>
              <a:r>
                <a:rPr lang="it-IT" sz="2400" b="1" dirty="0"/>
                <a:t>0</a:t>
              </a:r>
            </a:p>
          </p:txBody>
        </p:sp>
        <p:sp>
          <p:nvSpPr>
            <p:cNvPr id="34" name="CasellaDiTesto 14">
              <a:extLst>
                <a:ext uri="{FF2B5EF4-FFF2-40B4-BE49-F238E27FC236}">
                  <a16:creationId xmlns:a16="http://schemas.microsoft.com/office/drawing/2014/main" id="{BCBCF249-CB11-54C7-CBFE-4CCEB0F26525}"/>
                </a:ext>
              </a:extLst>
            </p:cNvPr>
            <p:cNvSpPr txBox="1"/>
            <p:nvPr/>
          </p:nvSpPr>
          <p:spPr>
            <a:xfrm>
              <a:off x="1538402" y="1167932"/>
              <a:ext cx="220866" cy="310911"/>
            </a:xfrm>
            <a:prstGeom prst="rect">
              <a:avLst/>
            </a:prstGeom>
            <a:noFill/>
          </p:spPr>
          <p:txBody>
            <a:bodyPr wrap="none" rtlCol="0">
              <a:spAutoFit/>
            </a:bodyPr>
            <a:lstStyle/>
            <a:p>
              <a:r>
                <a:rPr lang="it-IT" sz="2400" b="1" dirty="0"/>
                <a:t>1</a:t>
              </a:r>
            </a:p>
          </p:txBody>
        </p:sp>
        <p:sp>
          <p:nvSpPr>
            <p:cNvPr id="35" name="CasellaDiTesto 15">
              <a:extLst>
                <a:ext uri="{FF2B5EF4-FFF2-40B4-BE49-F238E27FC236}">
                  <a16:creationId xmlns:a16="http://schemas.microsoft.com/office/drawing/2014/main" id="{B2E570C2-8944-9CE9-31FB-C7CCC3637A1E}"/>
                </a:ext>
              </a:extLst>
            </p:cNvPr>
            <p:cNvSpPr txBox="1"/>
            <p:nvPr/>
          </p:nvSpPr>
          <p:spPr>
            <a:xfrm>
              <a:off x="2018901" y="1167932"/>
              <a:ext cx="220866" cy="310911"/>
            </a:xfrm>
            <a:prstGeom prst="rect">
              <a:avLst/>
            </a:prstGeom>
            <a:noFill/>
          </p:spPr>
          <p:txBody>
            <a:bodyPr wrap="none" rtlCol="0">
              <a:spAutoFit/>
            </a:bodyPr>
            <a:lstStyle/>
            <a:p>
              <a:r>
                <a:rPr lang="it-IT" sz="2400" b="1" dirty="0"/>
                <a:t>3</a:t>
              </a:r>
            </a:p>
          </p:txBody>
        </p:sp>
        <p:sp>
          <p:nvSpPr>
            <p:cNvPr id="36" name="CasellaDiTesto 16">
              <a:extLst>
                <a:ext uri="{FF2B5EF4-FFF2-40B4-BE49-F238E27FC236}">
                  <a16:creationId xmlns:a16="http://schemas.microsoft.com/office/drawing/2014/main" id="{F48C8112-FD85-8CD6-9882-BCF0DE1CE6C9}"/>
                </a:ext>
              </a:extLst>
            </p:cNvPr>
            <p:cNvSpPr txBox="1"/>
            <p:nvPr/>
          </p:nvSpPr>
          <p:spPr>
            <a:xfrm>
              <a:off x="2169744" y="1167932"/>
              <a:ext cx="220866" cy="310911"/>
            </a:xfrm>
            <a:prstGeom prst="rect">
              <a:avLst/>
            </a:prstGeom>
            <a:noFill/>
          </p:spPr>
          <p:txBody>
            <a:bodyPr wrap="none" rtlCol="0">
              <a:spAutoFit/>
            </a:bodyPr>
            <a:lstStyle/>
            <a:p>
              <a:r>
                <a:rPr lang="it-IT" sz="2400" b="1" dirty="0"/>
                <a:t>4</a:t>
              </a:r>
            </a:p>
          </p:txBody>
        </p:sp>
        <p:sp>
          <p:nvSpPr>
            <p:cNvPr id="37" name="CasellaDiTesto 17">
              <a:extLst>
                <a:ext uri="{FF2B5EF4-FFF2-40B4-BE49-F238E27FC236}">
                  <a16:creationId xmlns:a16="http://schemas.microsoft.com/office/drawing/2014/main" id="{BFA8A0D7-D5D8-21CF-7F6A-E33193F3F16A}"/>
                </a:ext>
              </a:extLst>
            </p:cNvPr>
            <p:cNvSpPr txBox="1"/>
            <p:nvPr/>
          </p:nvSpPr>
          <p:spPr>
            <a:xfrm>
              <a:off x="2579885" y="1167932"/>
              <a:ext cx="220866" cy="310911"/>
            </a:xfrm>
            <a:prstGeom prst="rect">
              <a:avLst/>
            </a:prstGeom>
            <a:noFill/>
          </p:spPr>
          <p:txBody>
            <a:bodyPr wrap="none" rtlCol="0">
              <a:spAutoFit/>
            </a:bodyPr>
            <a:lstStyle/>
            <a:p>
              <a:r>
                <a:rPr lang="it-IT" sz="2400" b="1" dirty="0"/>
                <a:t>5</a:t>
              </a:r>
            </a:p>
          </p:txBody>
        </p:sp>
        <p:sp>
          <p:nvSpPr>
            <p:cNvPr id="38" name="CasellaDiTesto 18">
              <a:extLst>
                <a:ext uri="{FF2B5EF4-FFF2-40B4-BE49-F238E27FC236}">
                  <a16:creationId xmlns:a16="http://schemas.microsoft.com/office/drawing/2014/main" id="{7067BEE7-99C7-7B27-79A8-C3F020EA355D}"/>
                </a:ext>
              </a:extLst>
            </p:cNvPr>
            <p:cNvSpPr txBox="1"/>
            <p:nvPr/>
          </p:nvSpPr>
          <p:spPr>
            <a:xfrm>
              <a:off x="2962952" y="1167932"/>
              <a:ext cx="220866" cy="310911"/>
            </a:xfrm>
            <a:prstGeom prst="rect">
              <a:avLst/>
            </a:prstGeom>
            <a:noFill/>
          </p:spPr>
          <p:txBody>
            <a:bodyPr wrap="none" rtlCol="0">
              <a:spAutoFit/>
            </a:bodyPr>
            <a:lstStyle/>
            <a:p>
              <a:r>
                <a:rPr lang="it-IT" sz="2400" b="1" dirty="0"/>
                <a:t>7</a:t>
              </a:r>
            </a:p>
          </p:txBody>
        </p:sp>
        <p:sp>
          <p:nvSpPr>
            <p:cNvPr id="39" name="CasellaDiTesto 19">
              <a:extLst>
                <a:ext uri="{FF2B5EF4-FFF2-40B4-BE49-F238E27FC236}">
                  <a16:creationId xmlns:a16="http://schemas.microsoft.com/office/drawing/2014/main" id="{770D66F5-C1B4-5ACA-7CB2-8C2F226D4268}"/>
                </a:ext>
              </a:extLst>
            </p:cNvPr>
            <p:cNvSpPr txBox="1"/>
            <p:nvPr/>
          </p:nvSpPr>
          <p:spPr>
            <a:xfrm>
              <a:off x="3366021" y="1167932"/>
              <a:ext cx="220866" cy="310911"/>
            </a:xfrm>
            <a:prstGeom prst="rect">
              <a:avLst/>
            </a:prstGeom>
            <a:noFill/>
          </p:spPr>
          <p:txBody>
            <a:bodyPr wrap="none" rtlCol="0">
              <a:spAutoFit/>
            </a:bodyPr>
            <a:lstStyle/>
            <a:p>
              <a:r>
                <a:rPr lang="it-IT" sz="2400" b="1" dirty="0"/>
                <a:t>8</a:t>
              </a:r>
            </a:p>
          </p:txBody>
        </p:sp>
      </p:grpSp>
      <p:sp>
        <p:nvSpPr>
          <p:cNvPr id="2" name="Title 1">
            <a:extLst>
              <a:ext uri="{FF2B5EF4-FFF2-40B4-BE49-F238E27FC236}">
                <a16:creationId xmlns:a16="http://schemas.microsoft.com/office/drawing/2014/main" id="{FF9EB1ED-3223-E712-7992-D5E9FE6E35CD}"/>
              </a:ext>
            </a:extLst>
          </p:cNvPr>
          <p:cNvSpPr>
            <a:spLocks noGrp="1"/>
          </p:cNvSpPr>
          <p:nvPr>
            <p:ph type="title"/>
          </p:nvPr>
        </p:nvSpPr>
        <p:spPr/>
        <p:txBody>
          <a:bodyPr/>
          <a:lstStyle/>
          <a:p>
            <a:r>
              <a:rPr lang="fi-FI" dirty="0" err="1"/>
              <a:t>Aryelle</a:t>
            </a:r>
            <a:r>
              <a:rPr lang="fi-FI" dirty="0"/>
              <a:t>: D </a:t>
            </a:r>
            <a:r>
              <a:rPr lang="fi-FI" dirty="0" err="1"/>
              <a:t>profile</a:t>
            </a:r>
            <a:r>
              <a:rPr lang="fi-FI" dirty="0"/>
              <a:t> on </a:t>
            </a:r>
            <a:r>
              <a:rPr lang="fi-FI" dirty="0" err="1"/>
              <a:t>divertor</a:t>
            </a:r>
            <a:endParaRPr lang="fi-FI" dirty="0"/>
          </a:p>
        </p:txBody>
      </p:sp>
      <p:sp>
        <p:nvSpPr>
          <p:cNvPr id="3" name="Footer Placeholder 2">
            <a:extLst>
              <a:ext uri="{FF2B5EF4-FFF2-40B4-BE49-F238E27FC236}">
                <a16:creationId xmlns:a16="http://schemas.microsoft.com/office/drawing/2014/main" id="{C3DE62BD-8551-DDC5-131F-46E7F79B8841}"/>
              </a:ext>
            </a:extLst>
          </p:cNvPr>
          <p:cNvSpPr>
            <a:spLocks noGrp="1"/>
          </p:cNvSpPr>
          <p:nvPr>
            <p:ph type="ftr" sz="quarter" idx="11"/>
          </p:nvPr>
        </p:nvSpPr>
        <p:spPr/>
        <p:txBody>
          <a:bodyPr/>
          <a:lstStyle/>
          <a:p>
            <a:pPr>
              <a:defRPr/>
            </a:pPr>
            <a:r>
              <a:rPr lang="en-GB" dirty="0">
                <a:solidFill>
                  <a:prstClr val="white"/>
                </a:solidFill>
              </a:rPr>
              <a:t>J. Likonen| 20</a:t>
            </a:r>
            <a:r>
              <a:rPr lang="en-GB" baseline="30000" dirty="0">
                <a:solidFill>
                  <a:prstClr val="white"/>
                </a:solidFill>
              </a:rPr>
              <a:t>th</a:t>
            </a:r>
            <a:r>
              <a:rPr lang="en-GB" dirty="0">
                <a:solidFill>
                  <a:prstClr val="white"/>
                </a:solidFill>
              </a:rPr>
              <a:t> PFMC, Ljubljana | 20 May 2025</a:t>
            </a:r>
            <a:endParaRPr lang="en-GB" dirty="0"/>
          </a:p>
        </p:txBody>
      </p:sp>
      <p:sp>
        <p:nvSpPr>
          <p:cNvPr id="4" name="Slide Number Placeholder 3">
            <a:extLst>
              <a:ext uri="{FF2B5EF4-FFF2-40B4-BE49-F238E27FC236}">
                <a16:creationId xmlns:a16="http://schemas.microsoft.com/office/drawing/2014/main" id="{BFD11219-C937-77BB-4758-2F4170CB7BC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136" name="TextBox 135">
            <a:extLst>
              <a:ext uri="{FF2B5EF4-FFF2-40B4-BE49-F238E27FC236}">
                <a16:creationId xmlns:a16="http://schemas.microsoft.com/office/drawing/2014/main" id="{D8A51F0C-DDE4-67D5-FC75-E212E39949F7}"/>
              </a:ext>
            </a:extLst>
          </p:cNvPr>
          <p:cNvSpPr txBox="1"/>
          <p:nvPr/>
        </p:nvSpPr>
        <p:spPr bwMode="auto">
          <a:xfrm>
            <a:off x="7727199" y="1098947"/>
            <a:ext cx="4450083" cy="369332"/>
          </a:xfrm>
          <a:prstGeom prst="rect">
            <a:avLst/>
          </a:prstGeom>
          <a:noFill/>
        </p:spPr>
        <p:txBody>
          <a:bodyPr wrap="square" rtlCol="0">
            <a:spAutoFit/>
          </a:bodyPr>
          <a:lstStyle/>
          <a:p>
            <a:r>
              <a:rPr lang="fi-FI" dirty="0" err="1">
                <a:highlight>
                  <a:srgbClr val="00FF00"/>
                </a:highlight>
              </a:rPr>
              <a:t>Divertor</a:t>
            </a:r>
            <a:r>
              <a:rPr lang="fi-FI" dirty="0">
                <a:highlight>
                  <a:srgbClr val="00FF00"/>
                </a:highlight>
              </a:rPr>
              <a:t> </a:t>
            </a:r>
            <a:r>
              <a:rPr lang="fi-FI" dirty="0" err="1">
                <a:highlight>
                  <a:srgbClr val="00FF00"/>
                </a:highlight>
              </a:rPr>
              <a:t>module</a:t>
            </a:r>
            <a:r>
              <a:rPr lang="fi-FI" dirty="0">
                <a:highlight>
                  <a:srgbClr val="00FF00"/>
                </a:highlight>
              </a:rPr>
              <a:t> 14 </a:t>
            </a:r>
            <a:r>
              <a:rPr lang="fi-FI" dirty="0" err="1">
                <a:highlight>
                  <a:srgbClr val="00FF00"/>
                </a:highlight>
              </a:rPr>
              <a:t>with</a:t>
            </a:r>
            <a:r>
              <a:rPr lang="fi-FI" dirty="0">
                <a:highlight>
                  <a:srgbClr val="00FF00"/>
                </a:highlight>
              </a:rPr>
              <a:t> LIBS </a:t>
            </a:r>
            <a:r>
              <a:rPr lang="fi-FI" dirty="0" err="1">
                <a:highlight>
                  <a:srgbClr val="00FF00"/>
                </a:highlight>
              </a:rPr>
              <a:t>locations</a:t>
            </a:r>
            <a:endParaRPr lang="fi-FI" dirty="0">
              <a:highlight>
                <a:srgbClr val="00FF00"/>
              </a:highlight>
            </a:endParaRPr>
          </a:p>
        </p:txBody>
      </p:sp>
      <p:grpSp>
        <p:nvGrpSpPr>
          <p:cNvPr id="207" name="Group 206">
            <a:extLst>
              <a:ext uri="{FF2B5EF4-FFF2-40B4-BE49-F238E27FC236}">
                <a16:creationId xmlns:a16="http://schemas.microsoft.com/office/drawing/2014/main" id="{CD402258-CBD0-444C-8E14-F42073281777}"/>
              </a:ext>
            </a:extLst>
          </p:cNvPr>
          <p:cNvGrpSpPr>
            <a:grpSpLocks noChangeAspect="1"/>
          </p:cNvGrpSpPr>
          <p:nvPr/>
        </p:nvGrpSpPr>
        <p:grpSpPr>
          <a:xfrm>
            <a:off x="7756026" y="1639353"/>
            <a:ext cx="4291975" cy="3064625"/>
            <a:chOff x="6006469" y="2314202"/>
            <a:chExt cx="6262863" cy="4471910"/>
          </a:xfrm>
        </p:grpSpPr>
        <p:sp>
          <p:nvSpPr>
            <p:cNvPr id="141" name="TextBox 91">
              <a:extLst>
                <a:ext uri="{FF2B5EF4-FFF2-40B4-BE49-F238E27FC236}">
                  <a16:creationId xmlns:a16="http://schemas.microsoft.com/office/drawing/2014/main" id="{ABAFE869-4447-32A0-F63C-BCFF8CCE67B2}"/>
                </a:ext>
              </a:extLst>
            </p:cNvPr>
            <p:cNvSpPr txBox="1">
              <a:spLocks noChangeArrowheads="1"/>
            </p:cNvSpPr>
            <p:nvPr/>
          </p:nvSpPr>
          <p:spPr bwMode="auto">
            <a:xfrm>
              <a:off x="8794258" y="3875051"/>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1</a:t>
              </a:r>
            </a:p>
          </p:txBody>
        </p:sp>
        <p:sp>
          <p:nvSpPr>
            <p:cNvPr id="142" name="TextBox 20">
              <a:extLst>
                <a:ext uri="{FF2B5EF4-FFF2-40B4-BE49-F238E27FC236}">
                  <a16:creationId xmlns:a16="http://schemas.microsoft.com/office/drawing/2014/main" id="{62C9AF95-775A-C5BE-0421-3D65E62D0058}"/>
                </a:ext>
              </a:extLst>
            </p:cNvPr>
            <p:cNvSpPr txBox="1"/>
            <p:nvPr/>
          </p:nvSpPr>
          <p:spPr>
            <a:xfrm>
              <a:off x="8790541" y="5708251"/>
              <a:ext cx="1776651" cy="1077861"/>
            </a:xfrm>
            <a:prstGeom prst="rect">
              <a:avLst/>
            </a:prstGeom>
            <a:solidFill>
              <a:srgbClr val="FF0000">
                <a:alpha val="70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000000"/>
                  </a:solidFill>
                  <a:latin typeface="+mj-lt"/>
                </a:rPr>
                <a:t>LBSRP_14W LH</a:t>
              </a:r>
            </a:p>
            <a:p>
              <a:pPr algn="ctr"/>
              <a:r>
                <a:rPr lang="en-GB" sz="1400" b="1" dirty="0">
                  <a:solidFill>
                    <a:srgbClr val="000000"/>
                  </a:solidFill>
                  <a:latin typeface="+mj-lt"/>
                </a:rPr>
                <a:t>C1 &amp; C21</a:t>
              </a:r>
              <a:endParaRPr lang="et-EE" sz="1400" b="1" dirty="0">
                <a:latin typeface="+mj-lt"/>
              </a:endParaRPr>
            </a:p>
          </p:txBody>
        </p:sp>
        <p:sp>
          <p:nvSpPr>
            <p:cNvPr id="143" name="TextBox 27">
              <a:extLst>
                <a:ext uri="{FF2B5EF4-FFF2-40B4-BE49-F238E27FC236}">
                  <a16:creationId xmlns:a16="http://schemas.microsoft.com/office/drawing/2014/main" id="{4E115D8E-41CF-15E0-A242-198F467C0E3F}"/>
                </a:ext>
              </a:extLst>
            </p:cNvPr>
            <p:cNvSpPr txBox="1"/>
            <p:nvPr/>
          </p:nvSpPr>
          <p:spPr>
            <a:xfrm>
              <a:off x="6426937" y="5702626"/>
              <a:ext cx="1606075"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14BWG4A</a:t>
              </a:r>
            </a:p>
          </p:txBody>
        </p:sp>
        <p:sp>
          <p:nvSpPr>
            <p:cNvPr id="144" name="TextBox 28">
              <a:extLst>
                <a:ext uri="{FF2B5EF4-FFF2-40B4-BE49-F238E27FC236}">
                  <a16:creationId xmlns:a16="http://schemas.microsoft.com/office/drawing/2014/main" id="{314CC03D-937B-51CE-84D4-FA3B24BD9DF4}"/>
                </a:ext>
              </a:extLst>
            </p:cNvPr>
            <p:cNvSpPr txBox="1"/>
            <p:nvPr/>
          </p:nvSpPr>
          <p:spPr>
            <a:xfrm>
              <a:off x="10680520" y="5633396"/>
              <a:ext cx="1588812"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14ON G7A</a:t>
              </a:r>
            </a:p>
          </p:txBody>
        </p:sp>
        <p:cxnSp>
          <p:nvCxnSpPr>
            <p:cNvPr id="145" name="Straight Arrow Connector 144">
              <a:extLst>
                <a:ext uri="{FF2B5EF4-FFF2-40B4-BE49-F238E27FC236}">
                  <a16:creationId xmlns:a16="http://schemas.microsoft.com/office/drawing/2014/main" id="{09B16F6F-6C7B-3BCF-EDCF-E89961C6D1DF}"/>
                </a:ext>
              </a:extLst>
            </p:cNvPr>
            <p:cNvCxnSpPr>
              <a:cxnSpLocks/>
            </p:cNvCxnSpPr>
            <p:nvPr/>
          </p:nvCxnSpPr>
          <p:spPr>
            <a:xfrm flipH="1" flipV="1">
              <a:off x="11023997" y="3759225"/>
              <a:ext cx="342900" cy="514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031D21D-A597-329C-451B-4A4975B785B6}"/>
                </a:ext>
              </a:extLst>
            </p:cNvPr>
            <p:cNvGrpSpPr/>
            <p:nvPr/>
          </p:nvGrpSpPr>
          <p:grpSpPr>
            <a:xfrm>
              <a:off x="6641117" y="2374047"/>
              <a:ext cx="5163930" cy="3176596"/>
              <a:chOff x="7010061" y="2828217"/>
              <a:chExt cx="5163930" cy="3176596"/>
            </a:xfrm>
          </p:grpSpPr>
          <p:pic>
            <p:nvPicPr>
              <p:cNvPr id="197" name="Picture 196">
                <a:extLst>
                  <a:ext uri="{FF2B5EF4-FFF2-40B4-BE49-F238E27FC236}">
                    <a16:creationId xmlns:a16="http://schemas.microsoft.com/office/drawing/2014/main" id="{588303BC-D5B4-147C-8342-36E51D90D9FE}"/>
                  </a:ext>
                </a:extLst>
              </p:cNvPr>
              <p:cNvPicPr>
                <a:picLocks noChangeAspect="1"/>
              </p:cNvPicPr>
              <p:nvPr/>
            </p:nvPicPr>
            <p:blipFill rotWithShape="1">
              <a:blip r:embed="rId3"/>
              <a:srcRect t="5192" r="21692"/>
              <a:stretch/>
            </p:blipFill>
            <p:spPr>
              <a:xfrm>
                <a:off x="7010061" y="2828217"/>
                <a:ext cx="5163930" cy="3176596"/>
              </a:xfrm>
              <a:prstGeom prst="rect">
                <a:avLst/>
              </a:prstGeom>
            </p:spPr>
          </p:pic>
          <p:sp>
            <p:nvSpPr>
              <p:cNvPr id="198" name="TextBox 87">
                <a:extLst>
                  <a:ext uri="{FF2B5EF4-FFF2-40B4-BE49-F238E27FC236}">
                    <a16:creationId xmlns:a16="http://schemas.microsoft.com/office/drawing/2014/main" id="{4745667E-AF76-E79A-9630-7E3255DDDDD7}"/>
                  </a:ext>
                </a:extLst>
              </p:cNvPr>
              <p:cNvSpPr txBox="1">
                <a:spLocks noChangeArrowheads="1"/>
              </p:cNvSpPr>
              <p:nvPr/>
            </p:nvSpPr>
            <p:spPr bwMode="auto">
              <a:xfrm>
                <a:off x="10741333" y="5657777"/>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6</a:t>
                </a:r>
              </a:p>
            </p:txBody>
          </p:sp>
          <p:sp>
            <p:nvSpPr>
              <p:cNvPr id="199" name="TextBox 89">
                <a:extLst>
                  <a:ext uri="{FF2B5EF4-FFF2-40B4-BE49-F238E27FC236}">
                    <a16:creationId xmlns:a16="http://schemas.microsoft.com/office/drawing/2014/main" id="{101BC02A-A567-3C3A-F886-77DBFD1CDBA8}"/>
                  </a:ext>
                </a:extLst>
              </p:cNvPr>
              <p:cNvSpPr txBox="1">
                <a:spLocks noChangeArrowheads="1"/>
              </p:cNvSpPr>
              <p:nvPr/>
            </p:nvSpPr>
            <p:spPr bwMode="auto">
              <a:xfrm>
                <a:off x="10908970" y="5225516"/>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7</a:t>
                </a:r>
              </a:p>
            </p:txBody>
          </p:sp>
          <p:sp>
            <p:nvSpPr>
              <p:cNvPr id="200" name="TextBox 90">
                <a:extLst>
                  <a:ext uri="{FF2B5EF4-FFF2-40B4-BE49-F238E27FC236}">
                    <a16:creationId xmlns:a16="http://schemas.microsoft.com/office/drawing/2014/main" id="{99093CFE-DC45-91D6-4E91-AAE28ABE6F65}"/>
                  </a:ext>
                </a:extLst>
              </p:cNvPr>
              <p:cNvSpPr txBox="1">
                <a:spLocks noChangeArrowheads="1"/>
              </p:cNvSpPr>
              <p:nvPr/>
            </p:nvSpPr>
            <p:spPr bwMode="auto">
              <a:xfrm>
                <a:off x="7051088" y="3901800"/>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0</a:t>
                </a:r>
              </a:p>
            </p:txBody>
          </p:sp>
          <p:sp>
            <p:nvSpPr>
              <p:cNvPr id="201" name="TextBox 92">
                <a:extLst>
                  <a:ext uri="{FF2B5EF4-FFF2-40B4-BE49-F238E27FC236}">
                    <a16:creationId xmlns:a16="http://schemas.microsoft.com/office/drawing/2014/main" id="{3CC59D2A-AD92-7736-698D-3BF571EBB5E5}"/>
                  </a:ext>
                </a:extLst>
              </p:cNvPr>
              <p:cNvSpPr txBox="1">
                <a:spLocks noChangeArrowheads="1"/>
              </p:cNvSpPr>
              <p:nvPr/>
            </p:nvSpPr>
            <p:spPr bwMode="auto">
              <a:xfrm>
                <a:off x="8388148" y="5243007"/>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3</a:t>
                </a:r>
              </a:p>
            </p:txBody>
          </p:sp>
          <p:sp>
            <p:nvSpPr>
              <p:cNvPr id="202" name="TextBox 93">
                <a:extLst>
                  <a:ext uri="{FF2B5EF4-FFF2-40B4-BE49-F238E27FC236}">
                    <a16:creationId xmlns:a16="http://schemas.microsoft.com/office/drawing/2014/main" id="{47082161-7BEA-4467-29E4-ECEC31DB1783}"/>
                  </a:ext>
                </a:extLst>
              </p:cNvPr>
              <p:cNvSpPr txBox="1">
                <a:spLocks noChangeArrowheads="1"/>
              </p:cNvSpPr>
              <p:nvPr/>
            </p:nvSpPr>
            <p:spPr bwMode="auto">
              <a:xfrm>
                <a:off x="8726457" y="5670477"/>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4</a:t>
                </a:r>
              </a:p>
            </p:txBody>
          </p:sp>
          <p:sp>
            <p:nvSpPr>
              <p:cNvPr id="203" name="TextBox 94">
                <a:extLst>
                  <a:ext uri="{FF2B5EF4-FFF2-40B4-BE49-F238E27FC236}">
                    <a16:creationId xmlns:a16="http://schemas.microsoft.com/office/drawing/2014/main" id="{FD6DEA20-5384-D947-928C-7E47ACA5D3D7}"/>
                  </a:ext>
                </a:extLst>
              </p:cNvPr>
              <p:cNvSpPr txBox="1">
                <a:spLocks noChangeArrowheads="1"/>
              </p:cNvSpPr>
              <p:nvPr/>
            </p:nvSpPr>
            <p:spPr bwMode="auto">
              <a:xfrm>
                <a:off x="9766235" y="5356545"/>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5</a:t>
                </a:r>
              </a:p>
            </p:txBody>
          </p:sp>
          <p:sp>
            <p:nvSpPr>
              <p:cNvPr id="204" name="TextBox 89">
                <a:extLst>
                  <a:ext uri="{FF2B5EF4-FFF2-40B4-BE49-F238E27FC236}">
                    <a16:creationId xmlns:a16="http://schemas.microsoft.com/office/drawing/2014/main" id="{EC308123-78E1-9708-1EB9-45D17C6F1133}"/>
                  </a:ext>
                </a:extLst>
              </p:cNvPr>
              <p:cNvSpPr txBox="1">
                <a:spLocks noChangeArrowheads="1"/>
              </p:cNvSpPr>
              <p:nvPr/>
            </p:nvSpPr>
            <p:spPr bwMode="auto">
              <a:xfrm>
                <a:off x="11058210" y="4379722"/>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8</a:t>
                </a:r>
              </a:p>
            </p:txBody>
          </p:sp>
          <p:sp>
            <p:nvSpPr>
              <p:cNvPr id="205" name="TextBox 90">
                <a:extLst>
                  <a:ext uri="{FF2B5EF4-FFF2-40B4-BE49-F238E27FC236}">
                    <a16:creationId xmlns:a16="http://schemas.microsoft.com/office/drawing/2014/main" id="{DA88C3BC-2135-858E-15B1-485813EC1124}"/>
                  </a:ext>
                </a:extLst>
              </p:cNvPr>
              <p:cNvSpPr txBox="1">
                <a:spLocks noChangeArrowheads="1"/>
              </p:cNvSpPr>
              <p:nvPr/>
            </p:nvSpPr>
            <p:spPr bwMode="auto">
              <a:xfrm>
                <a:off x="8210042" y="4389674"/>
                <a:ext cx="298480" cy="3139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chemeClr val="bg1"/>
                    </a:solidFill>
                    <a:latin typeface="Arial" charset="0"/>
                    <a:ea typeface="ＭＳ Ｐゴシック" pitchFamily="34" charset="-128"/>
                    <a:cs typeface="Arial" charset="0"/>
                  </a:rPr>
                  <a:t>1</a:t>
                </a:r>
              </a:p>
            </p:txBody>
          </p:sp>
        </p:grpSp>
        <p:sp>
          <p:nvSpPr>
            <p:cNvPr id="147" name="Oval 146">
              <a:extLst>
                <a:ext uri="{FF2B5EF4-FFF2-40B4-BE49-F238E27FC236}">
                  <a16:creationId xmlns:a16="http://schemas.microsoft.com/office/drawing/2014/main" id="{9FE929BD-6C67-3726-17A0-B778FB1FFED3}"/>
                </a:ext>
              </a:extLst>
            </p:cNvPr>
            <p:cNvSpPr/>
            <p:nvPr/>
          </p:nvSpPr>
          <p:spPr>
            <a:xfrm>
              <a:off x="7199569" y="345671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8" name="Oval 147">
              <a:extLst>
                <a:ext uri="{FF2B5EF4-FFF2-40B4-BE49-F238E27FC236}">
                  <a16:creationId xmlns:a16="http://schemas.microsoft.com/office/drawing/2014/main" id="{A0A3A004-F65D-0710-6B57-82DC6CE2832C}"/>
                </a:ext>
              </a:extLst>
            </p:cNvPr>
            <p:cNvSpPr/>
            <p:nvPr/>
          </p:nvSpPr>
          <p:spPr>
            <a:xfrm>
              <a:off x="7383208" y="349042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9" name="Oval 148">
              <a:extLst>
                <a:ext uri="{FF2B5EF4-FFF2-40B4-BE49-F238E27FC236}">
                  <a16:creationId xmlns:a16="http://schemas.microsoft.com/office/drawing/2014/main" id="{8F1F6922-A51F-66E5-7454-286E334B1F98}"/>
                </a:ext>
              </a:extLst>
            </p:cNvPr>
            <p:cNvSpPr/>
            <p:nvPr/>
          </p:nvSpPr>
          <p:spPr>
            <a:xfrm>
              <a:off x="7461399" y="360894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0" name="Oval 149">
              <a:extLst>
                <a:ext uri="{FF2B5EF4-FFF2-40B4-BE49-F238E27FC236}">
                  <a16:creationId xmlns:a16="http://schemas.microsoft.com/office/drawing/2014/main" id="{9FD81767-8956-E5C3-DF59-02CAF180178B}"/>
                </a:ext>
              </a:extLst>
            </p:cNvPr>
            <p:cNvSpPr/>
            <p:nvPr/>
          </p:nvSpPr>
          <p:spPr>
            <a:xfrm>
              <a:off x="7518397" y="353372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1" name="Oval 150">
              <a:extLst>
                <a:ext uri="{FF2B5EF4-FFF2-40B4-BE49-F238E27FC236}">
                  <a16:creationId xmlns:a16="http://schemas.microsoft.com/office/drawing/2014/main" id="{DD410427-9B4C-E97B-6203-5CFD59DFE0DB}"/>
                </a:ext>
              </a:extLst>
            </p:cNvPr>
            <p:cNvSpPr/>
            <p:nvPr/>
          </p:nvSpPr>
          <p:spPr>
            <a:xfrm>
              <a:off x="7575395" y="346172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2" name="Oval 151">
              <a:extLst>
                <a:ext uri="{FF2B5EF4-FFF2-40B4-BE49-F238E27FC236}">
                  <a16:creationId xmlns:a16="http://schemas.microsoft.com/office/drawing/2014/main" id="{6432FD42-6122-6FC8-E6FE-641B3FDBDAE3}"/>
                </a:ext>
              </a:extLst>
            </p:cNvPr>
            <p:cNvSpPr/>
            <p:nvPr/>
          </p:nvSpPr>
          <p:spPr>
            <a:xfrm>
              <a:off x="7762700" y="341892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3" name="Oval 152">
              <a:extLst>
                <a:ext uri="{FF2B5EF4-FFF2-40B4-BE49-F238E27FC236}">
                  <a16:creationId xmlns:a16="http://schemas.microsoft.com/office/drawing/2014/main" id="{478AF844-7605-07AF-23C3-013745D75055}"/>
                </a:ext>
              </a:extLst>
            </p:cNvPr>
            <p:cNvSpPr/>
            <p:nvPr/>
          </p:nvSpPr>
          <p:spPr>
            <a:xfrm>
              <a:off x="7890100" y="342105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4" name="Oval 153">
              <a:extLst>
                <a:ext uri="{FF2B5EF4-FFF2-40B4-BE49-F238E27FC236}">
                  <a16:creationId xmlns:a16="http://schemas.microsoft.com/office/drawing/2014/main" id="{20E38FF0-D245-CCAC-483D-0FEF9A45CA0B}"/>
                </a:ext>
              </a:extLst>
            </p:cNvPr>
            <p:cNvSpPr/>
            <p:nvPr/>
          </p:nvSpPr>
          <p:spPr>
            <a:xfrm>
              <a:off x="8048906" y="347289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5" name="Oval 154">
              <a:extLst>
                <a:ext uri="{FF2B5EF4-FFF2-40B4-BE49-F238E27FC236}">
                  <a16:creationId xmlns:a16="http://schemas.microsoft.com/office/drawing/2014/main" id="{31884D7A-31F6-8D07-890D-B40478B460C1}"/>
                </a:ext>
              </a:extLst>
            </p:cNvPr>
            <p:cNvSpPr/>
            <p:nvPr/>
          </p:nvSpPr>
          <p:spPr>
            <a:xfrm>
              <a:off x="8127097" y="352639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6" name="Oval 155">
              <a:extLst>
                <a:ext uri="{FF2B5EF4-FFF2-40B4-BE49-F238E27FC236}">
                  <a16:creationId xmlns:a16="http://schemas.microsoft.com/office/drawing/2014/main" id="{AC8BD660-F08F-1740-61A0-E249AC906ED2}"/>
                </a:ext>
              </a:extLst>
            </p:cNvPr>
            <p:cNvSpPr/>
            <p:nvPr/>
          </p:nvSpPr>
          <p:spPr>
            <a:xfrm>
              <a:off x="8193220" y="360006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7" name="Oval 156">
              <a:extLst>
                <a:ext uri="{FF2B5EF4-FFF2-40B4-BE49-F238E27FC236}">
                  <a16:creationId xmlns:a16="http://schemas.microsoft.com/office/drawing/2014/main" id="{D89E6DB8-D825-32F1-2C37-67871CB109FE}"/>
                </a:ext>
              </a:extLst>
            </p:cNvPr>
            <p:cNvSpPr/>
            <p:nvPr/>
          </p:nvSpPr>
          <p:spPr>
            <a:xfrm>
              <a:off x="8260686" y="372274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8" name="Oval 157">
              <a:extLst>
                <a:ext uri="{FF2B5EF4-FFF2-40B4-BE49-F238E27FC236}">
                  <a16:creationId xmlns:a16="http://schemas.microsoft.com/office/drawing/2014/main" id="{BCBBFCF2-8E9F-5C81-5D20-178C0E43DA0F}"/>
                </a:ext>
              </a:extLst>
            </p:cNvPr>
            <p:cNvSpPr/>
            <p:nvPr/>
          </p:nvSpPr>
          <p:spPr>
            <a:xfrm>
              <a:off x="8270446" y="3845737"/>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9" name="Oval 158">
              <a:extLst>
                <a:ext uri="{FF2B5EF4-FFF2-40B4-BE49-F238E27FC236}">
                  <a16:creationId xmlns:a16="http://schemas.microsoft.com/office/drawing/2014/main" id="{80C2F771-9C9C-A846-096D-778F0914773C}"/>
                </a:ext>
              </a:extLst>
            </p:cNvPr>
            <p:cNvSpPr/>
            <p:nvPr/>
          </p:nvSpPr>
          <p:spPr>
            <a:xfrm>
              <a:off x="8206522" y="4584133"/>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0" name="Oval 159">
              <a:extLst>
                <a:ext uri="{FF2B5EF4-FFF2-40B4-BE49-F238E27FC236}">
                  <a16:creationId xmlns:a16="http://schemas.microsoft.com/office/drawing/2014/main" id="{203741EB-393C-1F73-F8FE-4093A230DB8E}"/>
                </a:ext>
              </a:extLst>
            </p:cNvPr>
            <p:cNvSpPr/>
            <p:nvPr/>
          </p:nvSpPr>
          <p:spPr>
            <a:xfrm>
              <a:off x="8250259" y="446475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1" name="Oval 160">
              <a:extLst>
                <a:ext uri="{FF2B5EF4-FFF2-40B4-BE49-F238E27FC236}">
                  <a16:creationId xmlns:a16="http://schemas.microsoft.com/office/drawing/2014/main" id="{CC0CBBD6-321D-F55D-A347-BC368E5132BD}"/>
                </a:ext>
              </a:extLst>
            </p:cNvPr>
            <p:cNvSpPr/>
            <p:nvPr/>
          </p:nvSpPr>
          <p:spPr>
            <a:xfrm>
              <a:off x="8270446" y="4351020"/>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2" name="Oval 161">
              <a:extLst>
                <a:ext uri="{FF2B5EF4-FFF2-40B4-BE49-F238E27FC236}">
                  <a16:creationId xmlns:a16="http://schemas.microsoft.com/office/drawing/2014/main" id="{C7377772-8D9A-4EDC-2C30-0045FA41D5A8}"/>
                </a:ext>
              </a:extLst>
            </p:cNvPr>
            <p:cNvSpPr/>
            <p:nvPr/>
          </p:nvSpPr>
          <p:spPr>
            <a:xfrm>
              <a:off x="8572585" y="521000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3" name="Oval 162">
              <a:extLst>
                <a:ext uri="{FF2B5EF4-FFF2-40B4-BE49-F238E27FC236}">
                  <a16:creationId xmlns:a16="http://schemas.microsoft.com/office/drawing/2014/main" id="{F252E877-F354-EC83-95CA-6218FC2047D9}"/>
                </a:ext>
              </a:extLst>
            </p:cNvPr>
            <p:cNvSpPr/>
            <p:nvPr/>
          </p:nvSpPr>
          <p:spPr>
            <a:xfrm>
              <a:off x="8601084" y="4940438"/>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4" name="Oval 163">
              <a:extLst>
                <a:ext uri="{FF2B5EF4-FFF2-40B4-BE49-F238E27FC236}">
                  <a16:creationId xmlns:a16="http://schemas.microsoft.com/office/drawing/2014/main" id="{F34990B9-ADF1-188A-D81B-D0CB695E5B4F}"/>
                </a:ext>
              </a:extLst>
            </p:cNvPr>
            <p:cNvSpPr/>
            <p:nvPr/>
          </p:nvSpPr>
          <p:spPr>
            <a:xfrm>
              <a:off x="8592540" y="507945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5" name="Oval 164">
              <a:extLst>
                <a:ext uri="{FF2B5EF4-FFF2-40B4-BE49-F238E27FC236}">
                  <a16:creationId xmlns:a16="http://schemas.microsoft.com/office/drawing/2014/main" id="{4390FEF0-DFF8-8B63-B3ED-9C7D18E481F3}"/>
                </a:ext>
              </a:extLst>
            </p:cNvPr>
            <p:cNvSpPr/>
            <p:nvPr/>
          </p:nvSpPr>
          <p:spPr>
            <a:xfrm>
              <a:off x="9120144" y="4839649"/>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6" name="Oval 165">
              <a:extLst>
                <a:ext uri="{FF2B5EF4-FFF2-40B4-BE49-F238E27FC236}">
                  <a16:creationId xmlns:a16="http://schemas.microsoft.com/office/drawing/2014/main" id="{2B2B75B9-9E8E-463C-9A43-A452A7096F61}"/>
                </a:ext>
              </a:extLst>
            </p:cNvPr>
            <p:cNvSpPr/>
            <p:nvPr/>
          </p:nvSpPr>
          <p:spPr>
            <a:xfrm>
              <a:off x="9210684" y="485559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7" name="Oval 166">
              <a:extLst>
                <a:ext uri="{FF2B5EF4-FFF2-40B4-BE49-F238E27FC236}">
                  <a16:creationId xmlns:a16="http://schemas.microsoft.com/office/drawing/2014/main" id="{1F435AA3-1FC7-4C54-103F-C942CF3C35F4}"/>
                </a:ext>
              </a:extLst>
            </p:cNvPr>
            <p:cNvSpPr/>
            <p:nvPr/>
          </p:nvSpPr>
          <p:spPr>
            <a:xfrm>
              <a:off x="9391583" y="4894133"/>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8" name="Oval 167">
              <a:extLst>
                <a:ext uri="{FF2B5EF4-FFF2-40B4-BE49-F238E27FC236}">
                  <a16:creationId xmlns:a16="http://schemas.microsoft.com/office/drawing/2014/main" id="{1C6496F7-E59F-535D-2FAC-F40A0A9827D4}"/>
                </a:ext>
              </a:extLst>
            </p:cNvPr>
            <p:cNvSpPr/>
            <p:nvPr/>
          </p:nvSpPr>
          <p:spPr>
            <a:xfrm>
              <a:off x="9486679" y="4911733"/>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9" name="Oval 168">
              <a:extLst>
                <a:ext uri="{FF2B5EF4-FFF2-40B4-BE49-F238E27FC236}">
                  <a16:creationId xmlns:a16="http://schemas.microsoft.com/office/drawing/2014/main" id="{8A5956FE-A95F-CACF-29AB-DB7E052F8355}"/>
                </a:ext>
              </a:extLst>
            </p:cNvPr>
            <p:cNvSpPr/>
            <p:nvPr/>
          </p:nvSpPr>
          <p:spPr>
            <a:xfrm>
              <a:off x="9684221" y="496914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0" name="Oval 169">
              <a:extLst>
                <a:ext uri="{FF2B5EF4-FFF2-40B4-BE49-F238E27FC236}">
                  <a16:creationId xmlns:a16="http://schemas.microsoft.com/office/drawing/2014/main" id="{B8360359-2CA8-1088-A1DA-DA926A6AD94F}"/>
                </a:ext>
              </a:extLst>
            </p:cNvPr>
            <p:cNvSpPr/>
            <p:nvPr/>
          </p:nvSpPr>
          <p:spPr>
            <a:xfrm>
              <a:off x="9796989" y="4985196"/>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1" name="Oval 170">
              <a:extLst>
                <a:ext uri="{FF2B5EF4-FFF2-40B4-BE49-F238E27FC236}">
                  <a16:creationId xmlns:a16="http://schemas.microsoft.com/office/drawing/2014/main" id="{3CB0FB28-0AB2-9CD9-CB51-BF6BB5496E6B}"/>
                </a:ext>
              </a:extLst>
            </p:cNvPr>
            <p:cNvSpPr/>
            <p:nvPr/>
          </p:nvSpPr>
          <p:spPr>
            <a:xfrm>
              <a:off x="9955205" y="503574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2" name="Oval 171">
              <a:extLst>
                <a:ext uri="{FF2B5EF4-FFF2-40B4-BE49-F238E27FC236}">
                  <a16:creationId xmlns:a16="http://schemas.microsoft.com/office/drawing/2014/main" id="{7D0820DC-D554-15AC-479E-EE0B4A955108}"/>
                </a:ext>
              </a:extLst>
            </p:cNvPr>
            <p:cNvSpPr/>
            <p:nvPr/>
          </p:nvSpPr>
          <p:spPr>
            <a:xfrm>
              <a:off x="10067973" y="505934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3" name="Oval 172">
              <a:extLst>
                <a:ext uri="{FF2B5EF4-FFF2-40B4-BE49-F238E27FC236}">
                  <a16:creationId xmlns:a16="http://schemas.microsoft.com/office/drawing/2014/main" id="{E8E1763C-F19B-D419-7800-55AADF970CC9}"/>
                </a:ext>
              </a:extLst>
            </p:cNvPr>
            <p:cNvSpPr/>
            <p:nvPr/>
          </p:nvSpPr>
          <p:spPr>
            <a:xfrm>
              <a:off x="9102108" y="4571158"/>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4" name="Oval 173">
              <a:extLst>
                <a:ext uri="{FF2B5EF4-FFF2-40B4-BE49-F238E27FC236}">
                  <a16:creationId xmlns:a16="http://schemas.microsoft.com/office/drawing/2014/main" id="{34C4A577-CA9A-C145-F424-7AFD151F3040}"/>
                </a:ext>
              </a:extLst>
            </p:cNvPr>
            <p:cNvSpPr/>
            <p:nvPr/>
          </p:nvSpPr>
          <p:spPr>
            <a:xfrm>
              <a:off x="9192648" y="458710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5" name="Oval 174">
              <a:extLst>
                <a:ext uri="{FF2B5EF4-FFF2-40B4-BE49-F238E27FC236}">
                  <a16:creationId xmlns:a16="http://schemas.microsoft.com/office/drawing/2014/main" id="{D83432C7-4AF3-C273-A1E5-1C5E72CCA909}"/>
                </a:ext>
              </a:extLst>
            </p:cNvPr>
            <p:cNvSpPr/>
            <p:nvPr/>
          </p:nvSpPr>
          <p:spPr>
            <a:xfrm>
              <a:off x="9373547" y="462564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6" name="Oval 175">
              <a:extLst>
                <a:ext uri="{FF2B5EF4-FFF2-40B4-BE49-F238E27FC236}">
                  <a16:creationId xmlns:a16="http://schemas.microsoft.com/office/drawing/2014/main" id="{7A74584A-F2F3-7BCA-34C9-C5A771FFC00B}"/>
                </a:ext>
              </a:extLst>
            </p:cNvPr>
            <p:cNvSpPr/>
            <p:nvPr/>
          </p:nvSpPr>
          <p:spPr>
            <a:xfrm>
              <a:off x="9468643" y="464324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7" name="Oval 176">
              <a:extLst>
                <a:ext uri="{FF2B5EF4-FFF2-40B4-BE49-F238E27FC236}">
                  <a16:creationId xmlns:a16="http://schemas.microsoft.com/office/drawing/2014/main" id="{E9F5EE0E-AE12-B9CA-F7EB-657301C92877}"/>
                </a:ext>
              </a:extLst>
            </p:cNvPr>
            <p:cNvSpPr/>
            <p:nvPr/>
          </p:nvSpPr>
          <p:spPr>
            <a:xfrm>
              <a:off x="9666185" y="470065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8" name="Oval 177">
              <a:extLst>
                <a:ext uri="{FF2B5EF4-FFF2-40B4-BE49-F238E27FC236}">
                  <a16:creationId xmlns:a16="http://schemas.microsoft.com/office/drawing/2014/main" id="{0B546224-DD76-B669-4FC7-1B238D8AEA5E}"/>
                </a:ext>
              </a:extLst>
            </p:cNvPr>
            <p:cNvSpPr/>
            <p:nvPr/>
          </p:nvSpPr>
          <p:spPr>
            <a:xfrm>
              <a:off x="9778953" y="4716705"/>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9" name="Oval 178">
              <a:extLst>
                <a:ext uri="{FF2B5EF4-FFF2-40B4-BE49-F238E27FC236}">
                  <a16:creationId xmlns:a16="http://schemas.microsoft.com/office/drawing/2014/main" id="{31C35991-E49E-360A-3682-0A25BFD07F30}"/>
                </a:ext>
              </a:extLst>
            </p:cNvPr>
            <p:cNvSpPr/>
            <p:nvPr/>
          </p:nvSpPr>
          <p:spPr>
            <a:xfrm>
              <a:off x="9937169" y="4767250"/>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0" name="Oval 179">
              <a:extLst>
                <a:ext uri="{FF2B5EF4-FFF2-40B4-BE49-F238E27FC236}">
                  <a16:creationId xmlns:a16="http://schemas.microsoft.com/office/drawing/2014/main" id="{89BFF448-08DB-5228-9244-18827E650C72}"/>
                </a:ext>
              </a:extLst>
            </p:cNvPr>
            <p:cNvSpPr/>
            <p:nvPr/>
          </p:nvSpPr>
          <p:spPr>
            <a:xfrm>
              <a:off x="10567193" y="3896847"/>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1" name="Oval 180">
              <a:extLst>
                <a:ext uri="{FF2B5EF4-FFF2-40B4-BE49-F238E27FC236}">
                  <a16:creationId xmlns:a16="http://schemas.microsoft.com/office/drawing/2014/main" id="{72A1D0B1-E3A0-E6F9-E345-5A0EE345C611}"/>
                </a:ext>
              </a:extLst>
            </p:cNvPr>
            <p:cNvSpPr/>
            <p:nvPr/>
          </p:nvSpPr>
          <p:spPr>
            <a:xfrm>
              <a:off x="10466752" y="438461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2" name="Oval 181">
              <a:extLst>
                <a:ext uri="{FF2B5EF4-FFF2-40B4-BE49-F238E27FC236}">
                  <a16:creationId xmlns:a16="http://schemas.microsoft.com/office/drawing/2014/main" id="{00ED552E-806C-05D3-0055-0C84DD00B70C}"/>
                </a:ext>
              </a:extLst>
            </p:cNvPr>
            <p:cNvSpPr/>
            <p:nvPr/>
          </p:nvSpPr>
          <p:spPr>
            <a:xfrm>
              <a:off x="10504776" y="410155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3" name="Oval 182">
              <a:extLst>
                <a:ext uri="{FF2B5EF4-FFF2-40B4-BE49-F238E27FC236}">
                  <a16:creationId xmlns:a16="http://schemas.microsoft.com/office/drawing/2014/main" id="{3060F255-4C69-5938-D87A-EDC92C27707D}"/>
                </a:ext>
              </a:extLst>
            </p:cNvPr>
            <p:cNvSpPr/>
            <p:nvPr/>
          </p:nvSpPr>
          <p:spPr>
            <a:xfrm>
              <a:off x="10689586" y="3757752"/>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4" name="Oval 183">
              <a:extLst>
                <a:ext uri="{FF2B5EF4-FFF2-40B4-BE49-F238E27FC236}">
                  <a16:creationId xmlns:a16="http://schemas.microsoft.com/office/drawing/2014/main" id="{E38EFFBE-849C-BC3B-6BBC-532A725506B7}"/>
                </a:ext>
              </a:extLst>
            </p:cNvPr>
            <p:cNvSpPr/>
            <p:nvPr/>
          </p:nvSpPr>
          <p:spPr>
            <a:xfrm>
              <a:off x="10829010" y="3660129"/>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5" name="Oval 184">
              <a:extLst>
                <a:ext uri="{FF2B5EF4-FFF2-40B4-BE49-F238E27FC236}">
                  <a16:creationId xmlns:a16="http://schemas.microsoft.com/office/drawing/2014/main" id="{FBFA2F81-260A-224C-1443-457BF71E1495}"/>
                </a:ext>
              </a:extLst>
            </p:cNvPr>
            <p:cNvSpPr/>
            <p:nvPr/>
          </p:nvSpPr>
          <p:spPr>
            <a:xfrm>
              <a:off x="11010903" y="3591131"/>
              <a:ext cx="56998" cy="574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86" name="Straight Arrow Connector 185">
              <a:extLst>
                <a:ext uri="{FF2B5EF4-FFF2-40B4-BE49-F238E27FC236}">
                  <a16:creationId xmlns:a16="http://schemas.microsoft.com/office/drawing/2014/main" id="{ABB638BD-E6CD-EA6B-4FC2-F6FCFDEB2726}"/>
                </a:ext>
              </a:extLst>
            </p:cNvPr>
            <p:cNvCxnSpPr>
              <a:cxnSpLocks/>
            </p:cNvCxnSpPr>
            <p:nvPr/>
          </p:nvCxnSpPr>
          <p:spPr>
            <a:xfrm flipV="1">
              <a:off x="6893653" y="3619096"/>
              <a:ext cx="181417" cy="47337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7" name="TextBox 9">
              <a:extLst>
                <a:ext uri="{FF2B5EF4-FFF2-40B4-BE49-F238E27FC236}">
                  <a16:creationId xmlns:a16="http://schemas.microsoft.com/office/drawing/2014/main" id="{6C88E7D7-D236-E138-71B3-4BA3925A1D38}"/>
                </a:ext>
              </a:extLst>
            </p:cNvPr>
            <p:cNvSpPr txBox="1"/>
            <p:nvPr/>
          </p:nvSpPr>
          <p:spPr>
            <a:xfrm>
              <a:off x="6006469" y="4174651"/>
              <a:ext cx="1904882" cy="449109"/>
            </a:xfrm>
            <a:prstGeom prst="rect">
              <a:avLst/>
            </a:prstGeom>
            <a:solidFill>
              <a:srgbClr val="FFC000">
                <a:alpha val="82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t-EE" sz="1400" b="1" dirty="0">
                  <a:solidFill>
                    <a:srgbClr val="000000"/>
                  </a:solidFill>
                  <a:latin typeface="+mj-lt"/>
                </a:rPr>
                <a:t>HFGC_</a:t>
              </a:r>
              <a:r>
                <a:rPr lang="en-GB" sz="1400" b="1" dirty="0">
                  <a:solidFill>
                    <a:srgbClr val="000000"/>
                  </a:solidFill>
                  <a:latin typeface="+mj-lt"/>
                </a:rPr>
                <a:t>LH 14W</a:t>
              </a:r>
              <a:endParaRPr lang="en-US" sz="1400" b="1" dirty="0">
                <a:solidFill>
                  <a:srgbClr val="000000"/>
                </a:solidFill>
                <a:latin typeface="+mj-lt"/>
              </a:endParaRPr>
            </a:p>
          </p:txBody>
        </p:sp>
        <p:sp>
          <p:nvSpPr>
            <p:cNvPr id="188" name="TextBox 25">
              <a:extLst>
                <a:ext uri="{FF2B5EF4-FFF2-40B4-BE49-F238E27FC236}">
                  <a16:creationId xmlns:a16="http://schemas.microsoft.com/office/drawing/2014/main" id="{859A0AFD-9846-242F-DFEE-12D7AD5EC2A1}"/>
                </a:ext>
              </a:extLst>
            </p:cNvPr>
            <p:cNvSpPr txBox="1"/>
            <p:nvPr/>
          </p:nvSpPr>
          <p:spPr>
            <a:xfrm>
              <a:off x="7355164" y="2314202"/>
              <a:ext cx="1343253"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000000"/>
                  </a:solidFill>
                  <a:latin typeface="+mj-lt"/>
                </a:rPr>
                <a:t>14</a:t>
              </a:r>
              <a:r>
                <a:rPr lang="et-EE" sz="1400" b="1" dirty="0">
                  <a:solidFill>
                    <a:srgbClr val="000000"/>
                  </a:solidFill>
                  <a:latin typeface="+mj-lt"/>
                </a:rPr>
                <a:t>IWG</a:t>
              </a:r>
              <a:r>
                <a:rPr lang="en-GB" sz="1400" b="1" dirty="0">
                  <a:solidFill>
                    <a:srgbClr val="000000"/>
                  </a:solidFill>
                  <a:latin typeface="+mj-lt"/>
                </a:rPr>
                <a:t>1B</a:t>
              </a:r>
            </a:p>
          </p:txBody>
        </p:sp>
        <p:cxnSp>
          <p:nvCxnSpPr>
            <p:cNvPr id="189" name="Straight Arrow Connector 188">
              <a:extLst>
                <a:ext uri="{FF2B5EF4-FFF2-40B4-BE49-F238E27FC236}">
                  <a16:creationId xmlns:a16="http://schemas.microsoft.com/office/drawing/2014/main" id="{4F41A07D-978B-A5BB-4B26-166F602D1AB9}"/>
                </a:ext>
              </a:extLst>
            </p:cNvPr>
            <p:cNvCxnSpPr>
              <a:cxnSpLocks/>
            </p:cNvCxnSpPr>
            <p:nvPr/>
          </p:nvCxnSpPr>
          <p:spPr>
            <a:xfrm>
              <a:off x="8000881" y="2824208"/>
              <a:ext cx="0" cy="594717"/>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0" name="TextBox 23">
              <a:extLst>
                <a:ext uri="{FF2B5EF4-FFF2-40B4-BE49-F238E27FC236}">
                  <a16:creationId xmlns:a16="http://schemas.microsoft.com/office/drawing/2014/main" id="{2DED6DF6-B17A-7017-51BB-3652CC899F5B}"/>
                </a:ext>
              </a:extLst>
            </p:cNvPr>
            <p:cNvSpPr txBox="1"/>
            <p:nvPr/>
          </p:nvSpPr>
          <p:spPr>
            <a:xfrm>
              <a:off x="6235377" y="5116750"/>
              <a:ext cx="1429577"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rgbClr val="000000"/>
                  </a:solidFill>
                  <a:latin typeface="+mj-lt"/>
                </a:rPr>
                <a:t>14IWG</a:t>
              </a:r>
              <a:r>
                <a:rPr lang="et-EE" sz="1400" b="1" dirty="0">
                  <a:solidFill>
                    <a:srgbClr val="000000"/>
                  </a:solidFill>
                  <a:latin typeface="+mj-lt"/>
                </a:rPr>
                <a:t>3A</a:t>
              </a:r>
              <a:endParaRPr lang="en-GB" sz="1400" b="1" dirty="0">
                <a:solidFill>
                  <a:srgbClr val="000000"/>
                </a:solidFill>
                <a:latin typeface="+mj-lt"/>
              </a:endParaRPr>
            </a:p>
          </p:txBody>
        </p:sp>
        <p:cxnSp>
          <p:nvCxnSpPr>
            <p:cNvPr id="191" name="Straight Arrow Connector 190">
              <a:extLst>
                <a:ext uri="{FF2B5EF4-FFF2-40B4-BE49-F238E27FC236}">
                  <a16:creationId xmlns:a16="http://schemas.microsoft.com/office/drawing/2014/main" id="{E4B4959C-7F66-8077-089A-52A81D32C0E4}"/>
                </a:ext>
              </a:extLst>
            </p:cNvPr>
            <p:cNvCxnSpPr>
              <a:cxnSpLocks/>
              <a:endCxn id="201" idx="1"/>
            </p:cNvCxnSpPr>
            <p:nvPr/>
          </p:nvCxnSpPr>
          <p:spPr>
            <a:xfrm flipV="1">
              <a:off x="7657277" y="4945803"/>
              <a:ext cx="361927" cy="33376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A115FD2-4147-5CDB-3D0C-DB3F26BB1150}"/>
                </a:ext>
              </a:extLst>
            </p:cNvPr>
            <p:cNvCxnSpPr>
              <a:cxnSpLocks/>
            </p:cNvCxnSpPr>
            <p:nvPr/>
          </p:nvCxnSpPr>
          <p:spPr>
            <a:xfrm flipV="1">
              <a:off x="8048906" y="5424301"/>
              <a:ext cx="318350" cy="36309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54C30EA0-1DF9-F299-D53D-177BFA7BBA0C}"/>
                </a:ext>
              </a:extLst>
            </p:cNvPr>
            <p:cNvCxnSpPr>
              <a:cxnSpLocks/>
              <a:endCxn id="203" idx="2"/>
            </p:cNvCxnSpPr>
            <p:nvPr/>
          </p:nvCxnSpPr>
          <p:spPr>
            <a:xfrm flipV="1">
              <a:off x="9537317" y="5216307"/>
              <a:ext cx="9214" cy="459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4" name="TextBox 93">
              <a:extLst>
                <a:ext uri="{FF2B5EF4-FFF2-40B4-BE49-F238E27FC236}">
                  <a16:creationId xmlns:a16="http://schemas.microsoft.com/office/drawing/2014/main" id="{E15CB03E-B9F4-AB39-4548-6CDCA3FE0A7C}"/>
                </a:ext>
              </a:extLst>
            </p:cNvPr>
            <p:cNvSpPr txBox="1"/>
            <p:nvPr/>
          </p:nvSpPr>
          <p:spPr>
            <a:xfrm>
              <a:off x="8974170" y="2314202"/>
              <a:ext cx="1416194" cy="449109"/>
            </a:xfrm>
            <a:prstGeom prst="rect">
              <a:avLst/>
            </a:prstGeom>
            <a:solidFill>
              <a:srgbClr val="FFC000">
                <a:alpha val="54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14ON G8A</a:t>
              </a:r>
            </a:p>
          </p:txBody>
        </p:sp>
        <p:cxnSp>
          <p:nvCxnSpPr>
            <p:cNvPr id="195" name="Straight Arrow Connector 194">
              <a:extLst>
                <a:ext uri="{FF2B5EF4-FFF2-40B4-BE49-F238E27FC236}">
                  <a16:creationId xmlns:a16="http://schemas.microsoft.com/office/drawing/2014/main" id="{94F55A7E-7F2C-5BF0-81A7-1A37B4C7323C}"/>
                </a:ext>
              </a:extLst>
            </p:cNvPr>
            <p:cNvCxnSpPr>
              <a:cxnSpLocks/>
            </p:cNvCxnSpPr>
            <p:nvPr/>
          </p:nvCxnSpPr>
          <p:spPr>
            <a:xfrm flipH="1" flipV="1">
              <a:off x="10733518" y="4641542"/>
              <a:ext cx="474204" cy="92516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C9997A11-6024-1E19-575F-DA6AA31925CD}"/>
                </a:ext>
              </a:extLst>
            </p:cNvPr>
            <p:cNvCxnSpPr>
              <a:cxnSpLocks/>
            </p:cNvCxnSpPr>
            <p:nvPr/>
          </p:nvCxnSpPr>
          <p:spPr>
            <a:xfrm>
              <a:off x="9841859" y="2802907"/>
              <a:ext cx="847407" cy="88592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59094D9-C0C1-C58B-37D2-D8D68EA07443}"/>
              </a:ext>
            </a:extLst>
          </p:cNvPr>
          <p:cNvSpPr txBox="1"/>
          <p:nvPr/>
        </p:nvSpPr>
        <p:spPr bwMode="auto">
          <a:xfrm>
            <a:off x="7761874" y="5200945"/>
            <a:ext cx="4261103" cy="1477328"/>
          </a:xfrm>
          <a:prstGeom prst="rect">
            <a:avLst/>
          </a:prstGeom>
          <a:solidFill>
            <a:srgbClr val="00B0F0"/>
          </a:solidFill>
          <a:ln>
            <a:noFill/>
          </a:ln>
        </p:spPr>
        <p:txBody>
          <a:bodyPr wrap="none" rtlCol="0">
            <a:spAutoFit/>
          </a:bodyPr>
          <a:lstStyle/>
          <a:p>
            <a:pPr marL="285750" indent="-285750">
              <a:buFont typeface="Arial" panose="020B0604020202020204" pitchFamily="34" charset="0"/>
              <a:buChar char="•"/>
            </a:pPr>
            <a:r>
              <a:rPr lang="fi-FI" dirty="0"/>
              <a:t>H </a:t>
            </a:r>
            <a:r>
              <a:rPr lang="fi-FI" dirty="0" err="1"/>
              <a:t>isotopes</a:t>
            </a:r>
            <a:r>
              <a:rPr lang="fi-FI" dirty="0"/>
              <a:t> </a:t>
            </a:r>
            <a:r>
              <a:rPr lang="fi-FI" dirty="0" err="1"/>
              <a:t>mainly</a:t>
            </a:r>
            <a:r>
              <a:rPr lang="fi-FI" dirty="0"/>
              <a:t> </a:t>
            </a:r>
            <a:r>
              <a:rPr lang="fi-FI" dirty="0" err="1"/>
              <a:t>retained</a:t>
            </a:r>
            <a:r>
              <a:rPr lang="fi-FI" dirty="0"/>
              <a:t> on HFGC </a:t>
            </a:r>
            <a:r>
              <a:rPr lang="fi-FI" dirty="0" err="1"/>
              <a:t>tile</a:t>
            </a:r>
            <a:r>
              <a:rPr lang="fi-FI" dirty="0"/>
              <a:t> </a:t>
            </a:r>
          </a:p>
          <a:p>
            <a:r>
              <a:rPr lang="fi-FI" dirty="0"/>
              <a:t>     and top </a:t>
            </a:r>
            <a:r>
              <a:rPr lang="fi-FI" dirty="0" err="1"/>
              <a:t>part</a:t>
            </a:r>
            <a:r>
              <a:rPr lang="fi-FI" dirty="0"/>
              <a:t> of </a:t>
            </a:r>
            <a:r>
              <a:rPr lang="fi-FI" dirty="0" err="1"/>
              <a:t>tile</a:t>
            </a:r>
            <a:r>
              <a:rPr lang="fi-FI" dirty="0"/>
              <a:t> 1</a:t>
            </a:r>
          </a:p>
          <a:p>
            <a:pPr marL="285750" indent="-285750">
              <a:buFont typeface="Arial" panose="020B0604020202020204" pitchFamily="34" charset="0"/>
              <a:buChar char="•"/>
            </a:pPr>
            <a:r>
              <a:rPr lang="fi-FI" dirty="0" err="1"/>
              <a:t>Co</a:t>
            </a:r>
            <a:r>
              <a:rPr lang="fi-FI" dirty="0"/>
              <a:t>-deposition </a:t>
            </a:r>
            <a:r>
              <a:rPr lang="fi-FI" dirty="0" err="1"/>
              <a:t>together</a:t>
            </a:r>
            <a:r>
              <a:rPr lang="fi-FI" dirty="0"/>
              <a:t> </a:t>
            </a:r>
            <a:r>
              <a:rPr lang="fi-FI" dirty="0" err="1"/>
              <a:t>with</a:t>
            </a:r>
            <a:r>
              <a:rPr lang="fi-FI" dirty="0"/>
              <a:t> </a:t>
            </a:r>
            <a:r>
              <a:rPr lang="fi-FI" dirty="0" err="1"/>
              <a:t>Be</a:t>
            </a:r>
            <a:endParaRPr lang="fi-FI" dirty="0"/>
          </a:p>
          <a:p>
            <a:pPr marL="285750" indent="-285750">
              <a:buFont typeface="Arial" panose="020B0604020202020204" pitchFamily="34" charset="0"/>
              <a:buChar char="•"/>
            </a:pPr>
            <a:endParaRPr lang="fi-FI" dirty="0"/>
          </a:p>
          <a:p>
            <a:r>
              <a:rPr lang="fi-FI" dirty="0" err="1"/>
              <a:t>See</a:t>
            </a:r>
            <a:r>
              <a:rPr lang="fi-FI" dirty="0"/>
              <a:t> </a:t>
            </a:r>
            <a:r>
              <a:rPr lang="fi-FI" i="1" dirty="0"/>
              <a:t>Almaviva O1</a:t>
            </a:r>
          </a:p>
        </p:txBody>
      </p:sp>
      <p:pic>
        <p:nvPicPr>
          <p:cNvPr id="7" name="Immagine 4">
            <a:extLst>
              <a:ext uri="{FF2B5EF4-FFF2-40B4-BE49-F238E27FC236}">
                <a16:creationId xmlns:a16="http://schemas.microsoft.com/office/drawing/2014/main" id="{3548A77E-F162-D942-5754-A13D6EFB9BF8}"/>
              </a:ext>
            </a:extLst>
          </p:cNvPr>
          <p:cNvPicPr>
            <a:picLocks noChangeAspect="1"/>
          </p:cNvPicPr>
          <p:nvPr/>
        </p:nvPicPr>
        <p:blipFill>
          <a:blip r:embed="rId4"/>
          <a:srcRect l="2468" t="82792" r="7895" b="-818"/>
          <a:stretch/>
        </p:blipFill>
        <p:spPr>
          <a:xfrm>
            <a:off x="313174" y="5433814"/>
            <a:ext cx="7254000" cy="1116000"/>
          </a:xfrm>
          <a:prstGeom prst="rect">
            <a:avLst/>
          </a:prstGeom>
        </p:spPr>
      </p:pic>
      <p:sp>
        <p:nvSpPr>
          <p:cNvPr id="25" name="CasellaDiTesto 23">
            <a:extLst>
              <a:ext uri="{FF2B5EF4-FFF2-40B4-BE49-F238E27FC236}">
                <a16:creationId xmlns:a16="http://schemas.microsoft.com/office/drawing/2014/main" id="{B9128BD8-C650-8DC1-9B30-A3D8C216496E}"/>
              </a:ext>
            </a:extLst>
          </p:cNvPr>
          <p:cNvSpPr txBox="1"/>
          <p:nvPr/>
        </p:nvSpPr>
        <p:spPr>
          <a:xfrm rot="16200000">
            <a:off x="-1068879" y="3036451"/>
            <a:ext cx="2301143" cy="338554"/>
          </a:xfrm>
          <a:prstGeom prst="rect">
            <a:avLst/>
          </a:prstGeom>
          <a:noFill/>
        </p:spPr>
        <p:txBody>
          <a:bodyPr wrap="none" rtlCol="0">
            <a:spAutoFit/>
          </a:bodyPr>
          <a:lstStyle/>
          <a:p>
            <a:r>
              <a:rPr lang="it-IT" sz="1600" b="1" dirty="0">
                <a:solidFill>
                  <a:schemeClr val="tx2"/>
                </a:solidFill>
              </a:rPr>
              <a:t>T-D-H </a:t>
            </a:r>
            <a:r>
              <a:rPr lang="it-IT" sz="1600" b="1" dirty="0" err="1">
                <a:solidFill>
                  <a:schemeClr val="tx2"/>
                </a:solidFill>
              </a:rPr>
              <a:t>slowly</a:t>
            </a:r>
            <a:r>
              <a:rPr lang="it-IT" sz="1600" b="1" dirty="0">
                <a:solidFill>
                  <a:schemeClr val="tx2"/>
                </a:solidFill>
              </a:rPr>
              <a:t> </a:t>
            </a:r>
            <a:r>
              <a:rPr lang="it-IT" sz="1600" b="1" dirty="0" err="1">
                <a:solidFill>
                  <a:schemeClr val="tx2"/>
                </a:solidFill>
              </a:rPr>
              <a:t>descreasing</a:t>
            </a:r>
            <a:endParaRPr lang="it-IT" sz="1600" b="1" dirty="0">
              <a:solidFill>
                <a:schemeClr val="tx2"/>
              </a:solidFill>
            </a:endParaRPr>
          </a:p>
        </p:txBody>
      </p:sp>
      <p:cxnSp>
        <p:nvCxnSpPr>
          <p:cNvPr id="41" name="Connettore 2 22">
            <a:extLst>
              <a:ext uri="{FF2B5EF4-FFF2-40B4-BE49-F238E27FC236}">
                <a16:creationId xmlns:a16="http://schemas.microsoft.com/office/drawing/2014/main" id="{DDA4EC6E-08E7-830C-2562-283FD7DE8B45}"/>
              </a:ext>
            </a:extLst>
          </p:cNvPr>
          <p:cNvCxnSpPr/>
          <p:nvPr/>
        </p:nvCxnSpPr>
        <p:spPr>
          <a:xfrm flipV="1">
            <a:off x="261287" y="1937892"/>
            <a:ext cx="0" cy="2766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677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721B0-124A-ECE3-4F43-31AA3F8DF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3C49D-FB49-0130-BE18-EB3F95FEB557}"/>
              </a:ext>
            </a:extLst>
          </p:cNvPr>
          <p:cNvSpPr>
            <a:spLocks noGrp="1"/>
          </p:cNvSpPr>
          <p:nvPr>
            <p:ph type="title"/>
          </p:nvPr>
        </p:nvSpPr>
        <p:spPr/>
        <p:txBody>
          <a:bodyPr/>
          <a:lstStyle/>
          <a:p>
            <a:r>
              <a:rPr lang="fi-FI" dirty="0" err="1"/>
              <a:t>Littrow</a:t>
            </a:r>
            <a:r>
              <a:rPr lang="fi-FI" dirty="0"/>
              <a:t>: D and T </a:t>
            </a:r>
            <a:r>
              <a:rPr lang="fi-FI" dirty="0" err="1"/>
              <a:t>map</a:t>
            </a:r>
            <a:r>
              <a:rPr lang="fi-FI" dirty="0"/>
              <a:t> for </a:t>
            </a:r>
            <a:r>
              <a:rPr lang="fi-FI" dirty="0" err="1"/>
              <a:t>divertor</a:t>
            </a:r>
            <a:endParaRPr lang="fi-FI" baseline="-25000" dirty="0"/>
          </a:p>
        </p:txBody>
      </p:sp>
      <p:sp>
        <p:nvSpPr>
          <p:cNvPr id="3" name="Footer Placeholder 2">
            <a:extLst>
              <a:ext uri="{FF2B5EF4-FFF2-40B4-BE49-F238E27FC236}">
                <a16:creationId xmlns:a16="http://schemas.microsoft.com/office/drawing/2014/main" id="{05FAB084-02AC-8236-D9C8-DDAA0C3AB8A2}"/>
              </a:ext>
            </a:extLst>
          </p:cNvPr>
          <p:cNvSpPr>
            <a:spLocks noGrp="1"/>
          </p:cNvSpPr>
          <p:nvPr>
            <p:ph type="ftr" sz="quarter" idx="11"/>
          </p:nvPr>
        </p:nvSpPr>
        <p:spPr/>
        <p:txBody>
          <a:bodyPr/>
          <a:lstStyle/>
          <a:p>
            <a:pPr>
              <a:defRPr/>
            </a:pPr>
            <a:r>
              <a:rPr lang="en-GB" dirty="0">
                <a:solidFill>
                  <a:prstClr val="white"/>
                </a:solidFill>
              </a:rPr>
              <a:t>J. Likonen| 20</a:t>
            </a:r>
            <a:r>
              <a:rPr lang="en-GB" baseline="30000" dirty="0">
                <a:solidFill>
                  <a:prstClr val="white"/>
                </a:solidFill>
              </a:rPr>
              <a:t>th</a:t>
            </a:r>
            <a:r>
              <a:rPr lang="en-GB" dirty="0">
                <a:solidFill>
                  <a:prstClr val="white"/>
                </a:solidFill>
              </a:rPr>
              <a:t> PFMC, Ljubljana | 20 May 2025</a:t>
            </a:r>
            <a:endParaRPr lang="en-GB" dirty="0"/>
          </a:p>
        </p:txBody>
      </p:sp>
      <p:sp>
        <p:nvSpPr>
          <p:cNvPr id="4" name="Slide Number Placeholder 3">
            <a:extLst>
              <a:ext uri="{FF2B5EF4-FFF2-40B4-BE49-F238E27FC236}">
                <a16:creationId xmlns:a16="http://schemas.microsoft.com/office/drawing/2014/main" id="{E5C05D71-2C3B-B4C9-FCE4-F2CA02B128C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6" name="TextBox 5">
            <a:extLst>
              <a:ext uri="{FF2B5EF4-FFF2-40B4-BE49-F238E27FC236}">
                <a16:creationId xmlns:a16="http://schemas.microsoft.com/office/drawing/2014/main" id="{9F0C4F9B-E545-9E00-B6AF-B62640C5FA0E}"/>
              </a:ext>
            </a:extLst>
          </p:cNvPr>
          <p:cNvSpPr txBox="1"/>
          <p:nvPr/>
        </p:nvSpPr>
        <p:spPr bwMode="auto">
          <a:xfrm>
            <a:off x="5725367" y="4487575"/>
            <a:ext cx="4358886" cy="923330"/>
          </a:xfrm>
          <a:prstGeom prst="rect">
            <a:avLst/>
          </a:prstGeom>
          <a:solidFill>
            <a:srgbClr val="00B0F0"/>
          </a:solidFill>
          <a:ln>
            <a:noFill/>
          </a:ln>
        </p:spPr>
        <p:txBody>
          <a:bodyPr wrap="none" rtlCol="0">
            <a:spAutoFit/>
          </a:bodyPr>
          <a:lstStyle/>
          <a:p>
            <a:pPr marL="285750" indent="-285750">
              <a:buFont typeface="Arial" panose="020B0604020202020204" pitchFamily="34" charset="0"/>
              <a:buChar char="•"/>
            </a:pPr>
            <a:r>
              <a:rPr lang="fi-FI" dirty="0" err="1"/>
              <a:t>Overall</a:t>
            </a:r>
            <a:r>
              <a:rPr lang="fi-FI" dirty="0"/>
              <a:t> T </a:t>
            </a:r>
            <a:r>
              <a:rPr lang="fi-FI" dirty="0" err="1"/>
              <a:t>amount</a:t>
            </a:r>
            <a:r>
              <a:rPr lang="fi-FI" dirty="0"/>
              <a:t> </a:t>
            </a:r>
            <a:r>
              <a:rPr lang="fi-FI" dirty="0" err="1"/>
              <a:t>low</a:t>
            </a:r>
            <a:r>
              <a:rPr lang="fi-FI" dirty="0"/>
              <a:t> </a:t>
            </a:r>
            <a:r>
              <a:rPr lang="fi-FI" dirty="0" err="1"/>
              <a:t>along</a:t>
            </a:r>
            <a:r>
              <a:rPr lang="fi-FI" dirty="0"/>
              <a:t> </a:t>
            </a:r>
            <a:r>
              <a:rPr lang="fi-FI" dirty="0" err="1"/>
              <a:t>divertor</a:t>
            </a:r>
            <a:r>
              <a:rPr lang="fi-FI" dirty="0"/>
              <a:t> </a:t>
            </a:r>
            <a:r>
              <a:rPr lang="fi-FI" dirty="0" err="1"/>
              <a:t>tiles</a:t>
            </a:r>
            <a:r>
              <a:rPr lang="fi-FI" dirty="0"/>
              <a:t> </a:t>
            </a:r>
          </a:p>
          <a:p>
            <a:endParaRPr lang="fi-FI" dirty="0"/>
          </a:p>
          <a:p>
            <a:r>
              <a:rPr lang="fi-FI" dirty="0" err="1"/>
              <a:t>See</a:t>
            </a:r>
            <a:r>
              <a:rPr lang="fi-FI" dirty="0"/>
              <a:t> </a:t>
            </a:r>
            <a:r>
              <a:rPr lang="fi-FI" i="1" dirty="0"/>
              <a:t>Yi 4889 POB-10, </a:t>
            </a:r>
            <a:r>
              <a:rPr lang="fi-FI" i="1" dirty="0" err="1"/>
              <a:t>Thursday</a:t>
            </a:r>
            <a:endParaRPr lang="fi-FI" i="1" dirty="0"/>
          </a:p>
        </p:txBody>
      </p:sp>
      <p:pic>
        <p:nvPicPr>
          <p:cNvPr id="5" name="图片 64">
            <a:extLst>
              <a:ext uri="{FF2B5EF4-FFF2-40B4-BE49-F238E27FC236}">
                <a16:creationId xmlns:a16="http://schemas.microsoft.com/office/drawing/2014/main" id="{CC7980FF-C73D-DBF9-AD55-2AA3CEB7A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598" y="1163653"/>
            <a:ext cx="5466713" cy="3082508"/>
          </a:xfrm>
          <a:prstGeom prst="rect">
            <a:avLst/>
          </a:prstGeom>
        </p:spPr>
      </p:pic>
      <p:pic>
        <p:nvPicPr>
          <p:cNvPr id="7" name="图片 62">
            <a:extLst>
              <a:ext uri="{FF2B5EF4-FFF2-40B4-BE49-F238E27FC236}">
                <a16:creationId xmlns:a16="http://schemas.microsoft.com/office/drawing/2014/main" id="{D24F99ED-EE2C-5B6D-53E4-5E13D84DB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270" y="1214384"/>
            <a:ext cx="5327052" cy="2997714"/>
          </a:xfrm>
          <a:prstGeom prst="rect">
            <a:avLst/>
          </a:prstGeom>
        </p:spPr>
      </p:pic>
      <p:grpSp>
        <p:nvGrpSpPr>
          <p:cNvPr id="231" name="Group 230">
            <a:extLst>
              <a:ext uri="{FF2B5EF4-FFF2-40B4-BE49-F238E27FC236}">
                <a16:creationId xmlns:a16="http://schemas.microsoft.com/office/drawing/2014/main" id="{57E5587E-9C60-82D0-3FB1-F61E5FC2BE1B}"/>
              </a:ext>
            </a:extLst>
          </p:cNvPr>
          <p:cNvGrpSpPr>
            <a:grpSpLocks noChangeAspect="1"/>
          </p:cNvGrpSpPr>
          <p:nvPr/>
        </p:nvGrpSpPr>
        <p:grpSpPr>
          <a:xfrm>
            <a:off x="360040" y="4171268"/>
            <a:ext cx="3663505" cy="2122950"/>
            <a:chOff x="75527" y="3359900"/>
            <a:chExt cx="4806329" cy="2785198"/>
          </a:xfrm>
        </p:grpSpPr>
        <p:grpSp>
          <p:nvGrpSpPr>
            <p:cNvPr id="230" name="Group 229">
              <a:extLst>
                <a:ext uri="{FF2B5EF4-FFF2-40B4-BE49-F238E27FC236}">
                  <a16:creationId xmlns:a16="http://schemas.microsoft.com/office/drawing/2014/main" id="{3B535E27-46B4-CEA0-848B-9B1608C81CB2}"/>
                </a:ext>
              </a:extLst>
            </p:cNvPr>
            <p:cNvGrpSpPr>
              <a:grpSpLocks noChangeAspect="1"/>
            </p:cNvGrpSpPr>
            <p:nvPr/>
          </p:nvGrpSpPr>
          <p:grpSpPr>
            <a:xfrm>
              <a:off x="75527" y="3359900"/>
              <a:ext cx="4273933" cy="2406297"/>
              <a:chOff x="75527" y="3336568"/>
              <a:chExt cx="5342423" cy="3007868"/>
            </a:xfrm>
          </p:grpSpPr>
          <p:cxnSp>
            <p:nvCxnSpPr>
              <p:cNvPr id="9" name="直接连接符 19">
                <a:extLst>
                  <a:ext uri="{FF2B5EF4-FFF2-40B4-BE49-F238E27FC236}">
                    <a16:creationId xmlns:a16="http://schemas.microsoft.com/office/drawing/2014/main" id="{0D003198-5D76-4D6A-AD9F-0280A52A4C05}"/>
                  </a:ext>
                </a:extLst>
              </p:cNvPr>
              <p:cNvCxnSpPr/>
              <p:nvPr/>
            </p:nvCxnSpPr>
            <p:spPr>
              <a:xfrm>
                <a:off x="143682" y="4246109"/>
                <a:ext cx="936104" cy="2160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弧形 21">
                <a:extLst>
                  <a:ext uri="{FF2B5EF4-FFF2-40B4-BE49-F238E27FC236}">
                    <a16:creationId xmlns:a16="http://schemas.microsoft.com/office/drawing/2014/main" id="{9087ADF2-F91B-F229-2023-F600A24D4770}"/>
                  </a:ext>
                </a:extLst>
              </p:cNvPr>
              <p:cNvSpPr/>
              <p:nvPr/>
            </p:nvSpPr>
            <p:spPr>
              <a:xfrm>
                <a:off x="719746" y="4545178"/>
                <a:ext cx="914400" cy="1439157"/>
              </a:xfrm>
              <a:prstGeom prst="arc">
                <a:avLst>
                  <a:gd name="adj1" fmla="val 16200000"/>
                  <a:gd name="adj2" fmla="val 503577"/>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1" name="直接连接符 23">
                <a:extLst>
                  <a:ext uri="{FF2B5EF4-FFF2-40B4-BE49-F238E27FC236}">
                    <a16:creationId xmlns:a16="http://schemas.microsoft.com/office/drawing/2014/main" id="{7A783779-B221-BD9E-64D2-2AB93FC37CFF}"/>
                  </a:ext>
                </a:extLst>
              </p:cNvPr>
              <p:cNvCxnSpPr>
                <a:cxnSpLocks/>
              </p:cNvCxnSpPr>
              <p:nvPr/>
            </p:nvCxnSpPr>
            <p:spPr>
              <a:xfrm>
                <a:off x="1634146" y="5481282"/>
                <a:ext cx="0" cy="78695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25">
                <a:extLst>
                  <a:ext uri="{FF2B5EF4-FFF2-40B4-BE49-F238E27FC236}">
                    <a16:creationId xmlns:a16="http://schemas.microsoft.com/office/drawing/2014/main" id="{4E9819CA-4BC4-1372-CD4E-95A2FA55F6F3}"/>
                  </a:ext>
                </a:extLst>
              </p:cNvPr>
              <p:cNvCxnSpPr>
                <a:cxnSpLocks/>
              </p:cNvCxnSpPr>
              <p:nvPr/>
            </p:nvCxnSpPr>
            <p:spPr>
              <a:xfrm flipH="1">
                <a:off x="1634146" y="6192036"/>
                <a:ext cx="1021432" cy="152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28">
                <a:extLst>
                  <a:ext uri="{FF2B5EF4-FFF2-40B4-BE49-F238E27FC236}">
                    <a16:creationId xmlns:a16="http://schemas.microsoft.com/office/drawing/2014/main" id="{2A0F7EF9-8025-3F0B-43BB-8FDC328433A5}"/>
                  </a:ext>
                </a:extLst>
              </p:cNvPr>
              <p:cNvCxnSpPr>
                <a:cxnSpLocks/>
              </p:cNvCxnSpPr>
              <p:nvPr/>
            </p:nvCxnSpPr>
            <p:spPr>
              <a:xfrm flipH="1" flipV="1">
                <a:off x="2694628" y="5777698"/>
                <a:ext cx="1019322" cy="3516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30">
                <a:extLst>
                  <a:ext uri="{FF2B5EF4-FFF2-40B4-BE49-F238E27FC236}">
                    <a16:creationId xmlns:a16="http://schemas.microsoft.com/office/drawing/2014/main" id="{9D586F43-0F5F-75C6-1295-DFB469DEBC7A}"/>
                  </a:ext>
                </a:extLst>
              </p:cNvPr>
              <p:cNvCxnSpPr>
                <a:cxnSpLocks/>
              </p:cNvCxnSpPr>
              <p:nvPr/>
            </p:nvCxnSpPr>
            <p:spPr>
              <a:xfrm flipH="1" flipV="1">
                <a:off x="3752554" y="6268236"/>
                <a:ext cx="1143656" cy="76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33">
                <a:extLst>
                  <a:ext uri="{FF2B5EF4-FFF2-40B4-BE49-F238E27FC236}">
                    <a16:creationId xmlns:a16="http://schemas.microsoft.com/office/drawing/2014/main" id="{C3AF2AC2-05F9-CA91-9E43-A131DEB2D1B4}"/>
                  </a:ext>
                </a:extLst>
              </p:cNvPr>
              <p:cNvCxnSpPr>
                <a:cxnSpLocks/>
              </p:cNvCxnSpPr>
              <p:nvPr/>
            </p:nvCxnSpPr>
            <p:spPr>
              <a:xfrm flipH="1" flipV="1">
                <a:off x="4735382" y="5083142"/>
                <a:ext cx="160828" cy="11850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椭圆 38">
                <a:extLst>
                  <a:ext uri="{FF2B5EF4-FFF2-40B4-BE49-F238E27FC236}">
                    <a16:creationId xmlns:a16="http://schemas.microsoft.com/office/drawing/2014/main" id="{BBB1235A-6989-9C89-CEE2-20484717CDDE}"/>
                  </a:ext>
                </a:extLst>
              </p:cNvPr>
              <p:cNvSpPr/>
              <p:nvPr/>
            </p:nvSpPr>
            <p:spPr>
              <a:xfrm>
                <a:off x="215690" y="4246109"/>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28" name="椭圆 39">
                <a:extLst>
                  <a:ext uri="{FF2B5EF4-FFF2-40B4-BE49-F238E27FC236}">
                    <a16:creationId xmlns:a16="http://schemas.microsoft.com/office/drawing/2014/main" id="{CB3AC2BB-613C-23CD-3EC6-4F906DD76898}"/>
                  </a:ext>
                </a:extLst>
              </p:cNvPr>
              <p:cNvSpPr/>
              <p:nvPr/>
            </p:nvSpPr>
            <p:spPr>
              <a:xfrm>
                <a:off x="575730" y="4318117"/>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29" name="椭圆 40">
                <a:extLst>
                  <a:ext uri="{FF2B5EF4-FFF2-40B4-BE49-F238E27FC236}">
                    <a16:creationId xmlns:a16="http://schemas.microsoft.com/office/drawing/2014/main" id="{CFF90CBC-8497-0D2D-928F-1143FE687968}"/>
                  </a:ext>
                </a:extLst>
              </p:cNvPr>
              <p:cNvSpPr/>
              <p:nvPr/>
            </p:nvSpPr>
            <p:spPr>
              <a:xfrm>
                <a:off x="890997" y="4401162"/>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0" name="椭圆 41">
                <a:extLst>
                  <a:ext uri="{FF2B5EF4-FFF2-40B4-BE49-F238E27FC236}">
                    <a16:creationId xmlns:a16="http://schemas.microsoft.com/office/drawing/2014/main" id="{A58C5324-B9EB-D929-78A1-E11F24D963C3}"/>
                  </a:ext>
                </a:extLst>
              </p:cNvPr>
              <p:cNvSpPr/>
              <p:nvPr/>
            </p:nvSpPr>
            <p:spPr>
              <a:xfrm>
                <a:off x="1180270" y="4503655"/>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1" name="椭圆 42">
                <a:extLst>
                  <a:ext uri="{FF2B5EF4-FFF2-40B4-BE49-F238E27FC236}">
                    <a16:creationId xmlns:a16="http://schemas.microsoft.com/office/drawing/2014/main" id="{3C8F8EE7-CAF1-BB19-8222-49D9C2A9729C}"/>
                  </a:ext>
                </a:extLst>
              </p:cNvPr>
              <p:cNvSpPr/>
              <p:nvPr/>
            </p:nvSpPr>
            <p:spPr>
              <a:xfrm>
                <a:off x="1344427" y="4586700"/>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2" name="椭圆 43">
                <a:extLst>
                  <a:ext uri="{FF2B5EF4-FFF2-40B4-BE49-F238E27FC236}">
                    <a16:creationId xmlns:a16="http://schemas.microsoft.com/office/drawing/2014/main" id="{904079B7-0197-AACE-B1E8-13D4F3F79628}"/>
                  </a:ext>
                </a:extLst>
              </p:cNvPr>
              <p:cNvSpPr/>
              <p:nvPr/>
            </p:nvSpPr>
            <p:spPr>
              <a:xfrm>
                <a:off x="1510309" y="4767239"/>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3" name="椭圆 44">
                <a:extLst>
                  <a:ext uri="{FF2B5EF4-FFF2-40B4-BE49-F238E27FC236}">
                    <a16:creationId xmlns:a16="http://schemas.microsoft.com/office/drawing/2014/main" id="{2ABBEA4A-14A2-86E3-1B99-D6EDF372562E}"/>
                  </a:ext>
                </a:extLst>
              </p:cNvPr>
              <p:cNvSpPr/>
              <p:nvPr/>
            </p:nvSpPr>
            <p:spPr>
              <a:xfrm>
                <a:off x="1581440" y="4985611"/>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4" name="椭圆 45">
                <a:extLst>
                  <a:ext uri="{FF2B5EF4-FFF2-40B4-BE49-F238E27FC236}">
                    <a16:creationId xmlns:a16="http://schemas.microsoft.com/office/drawing/2014/main" id="{4D219853-2E9A-610C-6451-A63BD219357E}"/>
                  </a:ext>
                </a:extLst>
              </p:cNvPr>
              <p:cNvSpPr/>
              <p:nvPr/>
            </p:nvSpPr>
            <p:spPr>
              <a:xfrm>
                <a:off x="1598142" y="5162460"/>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5" name="椭圆 46">
                <a:extLst>
                  <a:ext uri="{FF2B5EF4-FFF2-40B4-BE49-F238E27FC236}">
                    <a16:creationId xmlns:a16="http://schemas.microsoft.com/office/drawing/2014/main" id="{6F269645-5105-59DF-562A-CA2A692A08CA}"/>
                  </a:ext>
                </a:extLst>
              </p:cNvPr>
              <p:cNvSpPr/>
              <p:nvPr/>
            </p:nvSpPr>
            <p:spPr>
              <a:xfrm>
                <a:off x="1600663" y="5573397"/>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6" name="椭圆 47">
                <a:extLst>
                  <a:ext uri="{FF2B5EF4-FFF2-40B4-BE49-F238E27FC236}">
                    <a16:creationId xmlns:a16="http://schemas.microsoft.com/office/drawing/2014/main" id="{28665AC8-FB2A-0C61-466F-0A53839B45DB}"/>
                  </a:ext>
                </a:extLst>
              </p:cNvPr>
              <p:cNvSpPr/>
              <p:nvPr/>
            </p:nvSpPr>
            <p:spPr>
              <a:xfrm>
                <a:off x="1606234" y="5739487"/>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7" name="椭圆 48">
                <a:extLst>
                  <a:ext uri="{FF2B5EF4-FFF2-40B4-BE49-F238E27FC236}">
                    <a16:creationId xmlns:a16="http://schemas.microsoft.com/office/drawing/2014/main" id="{3A5CD2E3-12B6-DBB8-8C39-AB294BDF0337}"/>
                  </a:ext>
                </a:extLst>
              </p:cNvPr>
              <p:cNvSpPr/>
              <p:nvPr/>
            </p:nvSpPr>
            <p:spPr>
              <a:xfrm>
                <a:off x="2123994" y="6261391"/>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8" name="椭圆 49">
                <a:extLst>
                  <a:ext uri="{FF2B5EF4-FFF2-40B4-BE49-F238E27FC236}">
                    <a16:creationId xmlns:a16="http://schemas.microsoft.com/office/drawing/2014/main" id="{08BF01A2-2805-5013-266A-ED848DDEC10D}"/>
                  </a:ext>
                </a:extLst>
              </p:cNvPr>
              <p:cNvSpPr/>
              <p:nvPr/>
            </p:nvSpPr>
            <p:spPr>
              <a:xfrm>
                <a:off x="2767645" y="5774976"/>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39" name="椭圆 50">
                <a:extLst>
                  <a:ext uri="{FF2B5EF4-FFF2-40B4-BE49-F238E27FC236}">
                    <a16:creationId xmlns:a16="http://schemas.microsoft.com/office/drawing/2014/main" id="{8EB86578-6E37-EF2F-6ED4-2333DFEB2A8D}"/>
                  </a:ext>
                </a:extLst>
              </p:cNvPr>
              <p:cNvSpPr/>
              <p:nvPr/>
            </p:nvSpPr>
            <p:spPr>
              <a:xfrm>
                <a:off x="2977855" y="5850536"/>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0" name="椭圆 51">
                <a:extLst>
                  <a:ext uri="{FF2B5EF4-FFF2-40B4-BE49-F238E27FC236}">
                    <a16:creationId xmlns:a16="http://schemas.microsoft.com/office/drawing/2014/main" id="{3B75195B-C89D-7BB8-9D40-16208BC87570}"/>
                  </a:ext>
                </a:extLst>
              </p:cNvPr>
              <p:cNvSpPr/>
              <p:nvPr/>
            </p:nvSpPr>
            <p:spPr>
              <a:xfrm>
                <a:off x="3204793" y="5933581"/>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1" name="椭圆 52">
                <a:extLst>
                  <a:ext uri="{FF2B5EF4-FFF2-40B4-BE49-F238E27FC236}">
                    <a16:creationId xmlns:a16="http://schemas.microsoft.com/office/drawing/2014/main" id="{03CECCE5-4630-8AA7-23CD-903843A8ABEC}"/>
                  </a:ext>
                </a:extLst>
              </p:cNvPr>
              <p:cNvSpPr/>
              <p:nvPr/>
            </p:nvSpPr>
            <p:spPr>
              <a:xfrm>
                <a:off x="3415003" y="6009141"/>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2" name="椭圆 53">
                <a:extLst>
                  <a:ext uri="{FF2B5EF4-FFF2-40B4-BE49-F238E27FC236}">
                    <a16:creationId xmlns:a16="http://schemas.microsoft.com/office/drawing/2014/main" id="{189ACC64-9BCF-6C93-3C49-B23274FDDAEA}"/>
                  </a:ext>
                </a:extLst>
              </p:cNvPr>
              <p:cNvSpPr/>
              <p:nvPr/>
            </p:nvSpPr>
            <p:spPr>
              <a:xfrm>
                <a:off x="4779387" y="5589222"/>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3" name="椭圆 54">
                <a:extLst>
                  <a:ext uri="{FF2B5EF4-FFF2-40B4-BE49-F238E27FC236}">
                    <a16:creationId xmlns:a16="http://schemas.microsoft.com/office/drawing/2014/main" id="{E7953F2B-9839-73F8-C6B0-5C4215543A97}"/>
                  </a:ext>
                </a:extLst>
              </p:cNvPr>
              <p:cNvSpPr/>
              <p:nvPr/>
            </p:nvSpPr>
            <p:spPr>
              <a:xfrm>
                <a:off x="4679792" y="4712303"/>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4" name="椭圆 55">
                <a:extLst>
                  <a:ext uri="{FF2B5EF4-FFF2-40B4-BE49-F238E27FC236}">
                    <a16:creationId xmlns:a16="http://schemas.microsoft.com/office/drawing/2014/main" id="{D9DFA5EF-7EAE-E227-1162-00104362E58B}"/>
                  </a:ext>
                </a:extLst>
              </p:cNvPr>
              <p:cNvSpPr/>
              <p:nvPr/>
            </p:nvSpPr>
            <p:spPr>
              <a:xfrm>
                <a:off x="4728903" y="4306602"/>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5" name="椭圆 56">
                <a:extLst>
                  <a:ext uri="{FF2B5EF4-FFF2-40B4-BE49-F238E27FC236}">
                    <a16:creationId xmlns:a16="http://schemas.microsoft.com/office/drawing/2014/main" id="{4A345A09-E0E4-7C7A-0C48-95061FF8B067}"/>
                  </a:ext>
                </a:extLst>
              </p:cNvPr>
              <p:cNvSpPr/>
              <p:nvPr/>
            </p:nvSpPr>
            <p:spPr>
              <a:xfrm>
                <a:off x="4896210" y="3993606"/>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6" name="椭圆 57">
                <a:extLst>
                  <a:ext uri="{FF2B5EF4-FFF2-40B4-BE49-F238E27FC236}">
                    <a16:creationId xmlns:a16="http://schemas.microsoft.com/office/drawing/2014/main" id="{B2F029B4-3B88-575C-46D1-6ABCB31890CD}"/>
                  </a:ext>
                </a:extLst>
              </p:cNvPr>
              <p:cNvSpPr/>
              <p:nvPr/>
            </p:nvSpPr>
            <p:spPr>
              <a:xfrm>
                <a:off x="5184242" y="3825098"/>
                <a:ext cx="72008" cy="83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zh-CN" altLang="en-US" sz="2400" dirty="0" err="1"/>
              </a:p>
            </p:txBody>
          </p:sp>
          <p:sp>
            <p:nvSpPr>
              <p:cNvPr id="47" name="文本框 58">
                <a:extLst>
                  <a:ext uri="{FF2B5EF4-FFF2-40B4-BE49-F238E27FC236}">
                    <a16:creationId xmlns:a16="http://schemas.microsoft.com/office/drawing/2014/main" id="{6D01541E-2653-423B-9C30-112D4108B6DF}"/>
                  </a:ext>
                </a:extLst>
              </p:cNvPr>
              <p:cNvSpPr txBox="1"/>
              <p:nvPr/>
            </p:nvSpPr>
            <p:spPr>
              <a:xfrm>
                <a:off x="75527" y="3800788"/>
                <a:ext cx="312906" cy="355482"/>
              </a:xfrm>
              <a:prstGeom prst="rect">
                <a:avLst/>
              </a:prstGeom>
              <a:noFill/>
            </p:spPr>
            <p:txBody>
              <a:bodyPr wrap="none" rtlCol="0">
                <a:spAutoFit/>
              </a:bodyPr>
              <a:lstStyle/>
              <a:p>
                <a:pPr algn="l">
                  <a:lnSpc>
                    <a:spcPct val="95000"/>
                  </a:lnSpc>
                </a:pPr>
                <a:r>
                  <a:rPr lang="en-US" altLang="zh-CN" dirty="0"/>
                  <a:t>1</a:t>
                </a:r>
                <a:endParaRPr lang="zh-CN" altLang="en-US" dirty="0" err="1"/>
              </a:p>
            </p:txBody>
          </p:sp>
          <p:sp>
            <p:nvSpPr>
              <p:cNvPr id="48" name="文本框 59">
                <a:extLst>
                  <a:ext uri="{FF2B5EF4-FFF2-40B4-BE49-F238E27FC236}">
                    <a16:creationId xmlns:a16="http://schemas.microsoft.com/office/drawing/2014/main" id="{979B15CA-FB3B-9BD9-77E5-BB8883531D5E}"/>
                  </a:ext>
                </a:extLst>
              </p:cNvPr>
              <p:cNvSpPr txBox="1"/>
              <p:nvPr/>
            </p:nvSpPr>
            <p:spPr>
              <a:xfrm>
                <a:off x="4976804" y="3336568"/>
                <a:ext cx="441146" cy="355481"/>
              </a:xfrm>
              <a:prstGeom prst="rect">
                <a:avLst/>
              </a:prstGeom>
              <a:noFill/>
            </p:spPr>
            <p:txBody>
              <a:bodyPr wrap="none" rtlCol="0">
                <a:spAutoFit/>
              </a:bodyPr>
              <a:lstStyle/>
              <a:p>
                <a:pPr algn="l">
                  <a:lnSpc>
                    <a:spcPct val="95000"/>
                  </a:lnSpc>
                </a:pPr>
                <a:r>
                  <a:rPr lang="en-US" altLang="zh-CN" dirty="0"/>
                  <a:t>20</a:t>
                </a:r>
                <a:endParaRPr lang="zh-CN" altLang="en-US" dirty="0" err="1"/>
              </a:p>
            </p:txBody>
          </p:sp>
        </p:grpSp>
        <p:sp>
          <p:nvSpPr>
            <p:cNvPr id="50" name="文本框 58">
              <a:extLst>
                <a:ext uri="{FF2B5EF4-FFF2-40B4-BE49-F238E27FC236}">
                  <a16:creationId xmlns:a16="http://schemas.microsoft.com/office/drawing/2014/main" id="{38E71A5A-2212-529F-C234-7E56C1710425}"/>
                </a:ext>
              </a:extLst>
            </p:cNvPr>
            <p:cNvSpPr txBox="1"/>
            <p:nvPr/>
          </p:nvSpPr>
          <p:spPr>
            <a:xfrm>
              <a:off x="2037822" y="4931077"/>
              <a:ext cx="418704" cy="355482"/>
            </a:xfrm>
            <a:prstGeom prst="rect">
              <a:avLst/>
            </a:prstGeom>
            <a:noFill/>
          </p:spPr>
          <p:txBody>
            <a:bodyPr wrap="none" rtlCol="0">
              <a:spAutoFit/>
            </a:bodyPr>
            <a:lstStyle/>
            <a:p>
              <a:pPr algn="l">
                <a:lnSpc>
                  <a:spcPct val="95000"/>
                </a:lnSpc>
              </a:pPr>
              <a:r>
                <a:rPr lang="en-US" altLang="zh-CN" dirty="0"/>
                <a:t>12</a:t>
              </a:r>
              <a:endParaRPr lang="zh-CN" altLang="en-US" dirty="0" err="1"/>
            </a:p>
          </p:txBody>
        </p:sp>
        <p:sp>
          <p:nvSpPr>
            <p:cNvPr id="51" name="文本框 58">
              <a:extLst>
                <a:ext uri="{FF2B5EF4-FFF2-40B4-BE49-F238E27FC236}">
                  <a16:creationId xmlns:a16="http://schemas.microsoft.com/office/drawing/2014/main" id="{E3B6142E-D81F-02B8-0F4D-FF2468832630}"/>
                </a:ext>
              </a:extLst>
            </p:cNvPr>
            <p:cNvSpPr txBox="1"/>
            <p:nvPr/>
          </p:nvSpPr>
          <p:spPr>
            <a:xfrm>
              <a:off x="2492772" y="5526203"/>
              <a:ext cx="418704" cy="355482"/>
            </a:xfrm>
            <a:prstGeom prst="rect">
              <a:avLst/>
            </a:prstGeom>
            <a:noFill/>
          </p:spPr>
          <p:txBody>
            <a:bodyPr wrap="none" rtlCol="0">
              <a:spAutoFit/>
            </a:bodyPr>
            <a:lstStyle/>
            <a:p>
              <a:pPr algn="l">
                <a:lnSpc>
                  <a:spcPct val="95000"/>
                </a:lnSpc>
              </a:pPr>
              <a:r>
                <a:rPr lang="en-US" altLang="zh-CN" dirty="0"/>
                <a:t>15</a:t>
              </a:r>
              <a:endParaRPr lang="zh-CN" altLang="en-US" dirty="0" err="1"/>
            </a:p>
          </p:txBody>
        </p:sp>
        <p:sp>
          <p:nvSpPr>
            <p:cNvPr id="52" name="文本框 58">
              <a:extLst>
                <a:ext uri="{FF2B5EF4-FFF2-40B4-BE49-F238E27FC236}">
                  <a16:creationId xmlns:a16="http://schemas.microsoft.com/office/drawing/2014/main" id="{67473D73-5FC4-58A9-A09B-0B175E6F2E59}"/>
                </a:ext>
              </a:extLst>
            </p:cNvPr>
            <p:cNvSpPr txBox="1"/>
            <p:nvPr/>
          </p:nvSpPr>
          <p:spPr>
            <a:xfrm>
              <a:off x="3308973" y="5004756"/>
              <a:ext cx="418704" cy="355482"/>
            </a:xfrm>
            <a:prstGeom prst="rect">
              <a:avLst/>
            </a:prstGeom>
            <a:noFill/>
          </p:spPr>
          <p:txBody>
            <a:bodyPr wrap="none" rtlCol="0">
              <a:spAutoFit/>
            </a:bodyPr>
            <a:lstStyle/>
            <a:p>
              <a:pPr algn="l">
                <a:lnSpc>
                  <a:spcPct val="95000"/>
                </a:lnSpc>
              </a:pPr>
              <a:r>
                <a:rPr lang="en-US" altLang="zh-CN" dirty="0"/>
                <a:t>16</a:t>
              </a:r>
              <a:endParaRPr lang="zh-CN" altLang="en-US" dirty="0" err="1"/>
            </a:p>
          </p:txBody>
        </p:sp>
        <p:sp>
          <p:nvSpPr>
            <p:cNvPr id="53" name="文本框 58">
              <a:extLst>
                <a:ext uri="{FF2B5EF4-FFF2-40B4-BE49-F238E27FC236}">
                  <a16:creationId xmlns:a16="http://schemas.microsoft.com/office/drawing/2014/main" id="{0E35DC27-DAD3-2C61-DA0D-8FA088CD342D}"/>
                </a:ext>
              </a:extLst>
            </p:cNvPr>
            <p:cNvSpPr txBox="1"/>
            <p:nvPr/>
          </p:nvSpPr>
          <p:spPr>
            <a:xfrm>
              <a:off x="3254834" y="4327958"/>
              <a:ext cx="418704" cy="355482"/>
            </a:xfrm>
            <a:prstGeom prst="rect">
              <a:avLst/>
            </a:prstGeom>
            <a:noFill/>
          </p:spPr>
          <p:txBody>
            <a:bodyPr wrap="none" rtlCol="0">
              <a:spAutoFit/>
            </a:bodyPr>
            <a:lstStyle/>
            <a:p>
              <a:pPr algn="l">
                <a:lnSpc>
                  <a:spcPct val="95000"/>
                </a:lnSpc>
              </a:pPr>
              <a:r>
                <a:rPr lang="en-US" altLang="zh-CN" dirty="0"/>
                <a:t>17</a:t>
              </a:r>
              <a:endParaRPr lang="zh-CN" altLang="en-US" dirty="0" err="1"/>
            </a:p>
          </p:txBody>
        </p:sp>
        <p:sp>
          <p:nvSpPr>
            <p:cNvPr id="56" name="文本框 58">
              <a:extLst>
                <a:ext uri="{FF2B5EF4-FFF2-40B4-BE49-F238E27FC236}">
                  <a16:creationId xmlns:a16="http://schemas.microsoft.com/office/drawing/2014/main" id="{5A87D698-847F-F3A9-B1BE-A76CF444B0E9}"/>
                </a:ext>
              </a:extLst>
            </p:cNvPr>
            <p:cNvSpPr txBox="1"/>
            <p:nvPr/>
          </p:nvSpPr>
          <p:spPr>
            <a:xfrm flipH="1">
              <a:off x="1324561" y="4667195"/>
              <a:ext cx="248613" cy="355482"/>
            </a:xfrm>
            <a:prstGeom prst="rect">
              <a:avLst/>
            </a:prstGeom>
            <a:noFill/>
          </p:spPr>
          <p:txBody>
            <a:bodyPr wrap="square" rtlCol="0">
              <a:spAutoFit/>
            </a:bodyPr>
            <a:lstStyle/>
            <a:p>
              <a:pPr algn="l">
                <a:lnSpc>
                  <a:spcPct val="95000"/>
                </a:lnSpc>
              </a:pPr>
              <a:r>
                <a:rPr lang="en-US" altLang="zh-CN" dirty="0"/>
                <a:t>8</a:t>
              </a:r>
              <a:endParaRPr lang="zh-CN" altLang="en-US" dirty="0" err="1"/>
            </a:p>
          </p:txBody>
        </p:sp>
        <p:sp>
          <p:nvSpPr>
            <p:cNvPr id="57" name="文本框 58">
              <a:extLst>
                <a:ext uri="{FF2B5EF4-FFF2-40B4-BE49-F238E27FC236}">
                  <a16:creationId xmlns:a16="http://schemas.microsoft.com/office/drawing/2014/main" id="{408280A5-19EA-EDE6-EDEC-1BB78D96BC17}"/>
                </a:ext>
              </a:extLst>
            </p:cNvPr>
            <p:cNvSpPr txBox="1"/>
            <p:nvPr/>
          </p:nvSpPr>
          <p:spPr>
            <a:xfrm>
              <a:off x="1332766" y="4939076"/>
              <a:ext cx="312906" cy="355482"/>
            </a:xfrm>
            <a:prstGeom prst="rect">
              <a:avLst/>
            </a:prstGeom>
            <a:noFill/>
          </p:spPr>
          <p:txBody>
            <a:bodyPr wrap="none" rtlCol="0">
              <a:spAutoFit/>
            </a:bodyPr>
            <a:lstStyle/>
            <a:p>
              <a:pPr algn="l">
                <a:lnSpc>
                  <a:spcPct val="95000"/>
                </a:lnSpc>
              </a:pPr>
              <a:r>
                <a:rPr lang="en-US" altLang="zh-CN" dirty="0"/>
                <a:t>9</a:t>
              </a:r>
              <a:endParaRPr lang="zh-CN" altLang="en-US" dirty="0" err="1"/>
            </a:p>
          </p:txBody>
        </p:sp>
        <p:sp>
          <p:nvSpPr>
            <p:cNvPr id="58" name="文本框 58">
              <a:extLst>
                <a:ext uri="{FF2B5EF4-FFF2-40B4-BE49-F238E27FC236}">
                  <a16:creationId xmlns:a16="http://schemas.microsoft.com/office/drawing/2014/main" id="{E684D866-5891-6018-1253-9B700FAA5ED0}"/>
                </a:ext>
              </a:extLst>
            </p:cNvPr>
            <p:cNvSpPr txBox="1"/>
            <p:nvPr/>
          </p:nvSpPr>
          <p:spPr>
            <a:xfrm>
              <a:off x="1291508" y="5191344"/>
              <a:ext cx="418704" cy="355482"/>
            </a:xfrm>
            <a:prstGeom prst="rect">
              <a:avLst/>
            </a:prstGeom>
            <a:noFill/>
          </p:spPr>
          <p:txBody>
            <a:bodyPr wrap="none" rtlCol="0">
              <a:spAutoFit/>
            </a:bodyPr>
            <a:lstStyle/>
            <a:p>
              <a:pPr algn="l">
                <a:lnSpc>
                  <a:spcPct val="95000"/>
                </a:lnSpc>
              </a:pPr>
              <a:r>
                <a:rPr lang="en-US" altLang="zh-CN" dirty="0"/>
                <a:t>10</a:t>
              </a:r>
              <a:endParaRPr lang="zh-CN" altLang="en-US" dirty="0" err="1"/>
            </a:p>
          </p:txBody>
        </p:sp>
        <p:sp>
          <p:nvSpPr>
            <p:cNvPr id="59" name="文本框 58">
              <a:extLst>
                <a:ext uri="{FF2B5EF4-FFF2-40B4-BE49-F238E27FC236}">
                  <a16:creationId xmlns:a16="http://schemas.microsoft.com/office/drawing/2014/main" id="{2DAA98AA-8D85-1BDC-0A53-26BE4DCA180C}"/>
                </a:ext>
              </a:extLst>
            </p:cNvPr>
            <p:cNvSpPr txBox="1"/>
            <p:nvPr/>
          </p:nvSpPr>
          <p:spPr>
            <a:xfrm>
              <a:off x="1475526" y="5789616"/>
              <a:ext cx="418704" cy="355482"/>
            </a:xfrm>
            <a:prstGeom prst="rect">
              <a:avLst/>
            </a:prstGeom>
            <a:noFill/>
          </p:spPr>
          <p:txBody>
            <a:bodyPr wrap="none" rtlCol="0">
              <a:spAutoFit/>
            </a:bodyPr>
            <a:lstStyle/>
            <a:p>
              <a:pPr algn="l">
                <a:lnSpc>
                  <a:spcPct val="95000"/>
                </a:lnSpc>
              </a:pPr>
              <a:r>
                <a:rPr lang="en-US" altLang="zh-CN" dirty="0"/>
                <a:t>11</a:t>
              </a:r>
              <a:endParaRPr lang="zh-CN" altLang="en-US" dirty="0" err="1"/>
            </a:p>
          </p:txBody>
        </p:sp>
        <p:sp>
          <p:nvSpPr>
            <p:cNvPr id="60" name="文本框 58">
              <a:extLst>
                <a:ext uri="{FF2B5EF4-FFF2-40B4-BE49-F238E27FC236}">
                  <a16:creationId xmlns:a16="http://schemas.microsoft.com/office/drawing/2014/main" id="{EBBE89BF-FFDA-2B9B-C445-62E6B0063B35}"/>
                </a:ext>
              </a:extLst>
            </p:cNvPr>
            <p:cNvSpPr txBox="1"/>
            <p:nvPr/>
          </p:nvSpPr>
          <p:spPr>
            <a:xfrm>
              <a:off x="1014787" y="3983545"/>
              <a:ext cx="312906" cy="355482"/>
            </a:xfrm>
            <a:prstGeom prst="rect">
              <a:avLst/>
            </a:prstGeom>
            <a:noFill/>
          </p:spPr>
          <p:txBody>
            <a:bodyPr wrap="none" rtlCol="0">
              <a:spAutoFit/>
            </a:bodyPr>
            <a:lstStyle/>
            <a:p>
              <a:pPr algn="l">
                <a:lnSpc>
                  <a:spcPct val="95000"/>
                </a:lnSpc>
              </a:pPr>
              <a:r>
                <a:rPr lang="en-US" altLang="zh-CN" dirty="0"/>
                <a:t>4</a:t>
              </a:r>
              <a:endParaRPr lang="zh-CN" altLang="en-US" dirty="0" err="1"/>
            </a:p>
          </p:txBody>
        </p:sp>
        <p:sp>
          <p:nvSpPr>
            <p:cNvPr id="61" name="弧形 36">
              <a:extLst>
                <a:ext uri="{FF2B5EF4-FFF2-40B4-BE49-F238E27FC236}">
                  <a16:creationId xmlns:a16="http://schemas.microsoft.com/office/drawing/2014/main" id="{87EFEF15-A97F-8675-C27D-19EEFDF7C82D}"/>
                </a:ext>
              </a:extLst>
            </p:cNvPr>
            <p:cNvSpPr>
              <a:spLocks noChangeAspect="1"/>
            </p:cNvSpPr>
            <p:nvPr/>
          </p:nvSpPr>
          <p:spPr>
            <a:xfrm rot="15541598">
              <a:off x="3548292" y="4017687"/>
              <a:ext cx="1564490" cy="1102638"/>
            </a:xfrm>
            <a:prstGeom prst="arc">
              <a:avLst>
                <a:gd name="adj1" fmla="val 16200000"/>
                <a:gd name="adj2" fmla="val 503577"/>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文本框 58">
              <a:extLst>
                <a:ext uri="{FF2B5EF4-FFF2-40B4-BE49-F238E27FC236}">
                  <a16:creationId xmlns:a16="http://schemas.microsoft.com/office/drawing/2014/main" id="{50892C0F-3783-E7E6-BC28-A2A0FAF8E580}"/>
                </a:ext>
              </a:extLst>
            </p:cNvPr>
            <p:cNvSpPr txBox="1"/>
            <p:nvPr/>
          </p:nvSpPr>
          <p:spPr>
            <a:xfrm>
              <a:off x="602803" y="3809477"/>
              <a:ext cx="312906" cy="355482"/>
            </a:xfrm>
            <a:prstGeom prst="rect">
              <a:avLst/>
            </a:prstGeom>
            <a:noFill/>
          </p:spPr>
          <p:txBody>
            <a:bodyPr wrap="none" rtlCol="0">
              <a:spAutoFit/>
            </a:bodyPr>
            <a:lstStyle/>
            <a:p>
              <a:pPr algn="l">
                <a:lnSpc>
                  <a:spcPct val="95000"/>
                </a:lnSpc>
              </a:pPr>
              <a:r>
                <a:rPr lang="en-US" altLang="zh-CN" dirty="0"/>
                <a:t>3</a:t>
              </a:r>
              <a:endParaRPr lang="zh-CN" altLang="en-US" dirty="0" err="1"/>
            </a:p>
          </p:txBody>
        </p:sp>
      </p:grpSp>
      <p:grpSp>
        <p:nvGrpSpPr>
          <p:cNvPr id="221" name="Group 220">
            <a:extLst>
              <a:ext uri="{FF2B5EF4-FFF2-40B4-BE49-F238E27FC236}">
                <a16:creationId xmlns:a16="http://schemas.microsoft.com/office/drawing/2014/main" id="{5B3B2273-FBDF-FB69-6B42-F983B7E1C9E6}"/>
              </a:ext>
            </a:extLst>
          </p:cNvPr>
          <p:cNvGrpSpPr/>
          <p:nvPr/>
        </p:nvGrpSpPr>
        <p:grpSpPr>
          <a:xfrm>
            <a:off x="705056" y="817801"/>
            <a:ext cx="4324144" cy="461664"/>
            <a:chOff x="705056" y="827961"/>
            <a:chExt cx="3415274" cy="461664"/>
          </a:xfrm>
        </p:grpSpPr>
        <p:sp>
          <p:nvSpPr>
            <p:cNvPr id="192" name="CasellaDiTesto 13">
              <a:extLst>
                <a:ext uri="{FF2B5EF4-FFF2-40B4-BE49-F238E27FC236}">
                  <a16:creationId xmlns:a16="http://schemas.microsoft.com/office/drawing/2014/main" id="{4EDC484A-371A-8BE0-C96C-DAAB50013AE5}"/>
                </a:ext>
              </a:extLst>
            </p:cNvPr>
            <p:cNvSpPr txBox="1"/>
            <p:nvPr/>
          </p:nvSpPr>
          <p:spPr>
            <a:xfrm>
              <a:off x="705056" y="827961"/>
              <a:ext cx="340157" cy="461664"/>
            </a:xfrm>
            <a:prstGeom prst="rect">
              <a:avLst/>
            </a:prstGeom>
            <a:noFill/>
          </p:spPr>
          <p:txBody>
            <a:bodyPr wrap="none" rtlCol="0">
              <a:spAutoFit/>
            </a:bodyPr>
            <a:lstStyle/>
            <a:p>
              <a:r>
                <a:rPr lang="it-IT" sz="2400" b="1" dirty="0"/>
                <a:t>0</a:t>
              </a:r>
            </a:p>
          </p:txBody>
        </p:sp>
        <p:sp>
          <p:nvSpPr>
            <p:cNvPr id="193" name="CasellaDiTesto 14">
              <a:extLst>
                <a:ext uri="{FF2B5EF4-FFF2-40B4-BE49-F238E27FC236}">
                  <a16:creationId xmlns:a16="http://schemas.microsoft.com/office/drawing/2014/main" id="{7120AE52-AA67-B5AF-F6C1-F4163F9A681A}"/>
                </a:ext>
              </a:extLst>
            </p:cNvPr>
            <p:cNvSpPr txBox="1"/>
            <p:nvPr/>
          </p:nvSpPr>
          <p:spPr>
            <a:xfrm>
              <a:off x="1465962" y="827961"/>
              <a:ext cx="340157" cy="461664"/>
            </a:xfrm>
            <a:prstGeom prst="rect">
              <a:avLst/>
            </a:prstGeom>
            <a:noFill/>
          </p:spPr>
          <p:txBody>
            <a:bodyPr wrap="none" rtlCol="0">
              <a:spAutoFit/>
            </a:bodyPr>
            <a:lstStyle/>
            <a:p>
              <a:r>
                <a:rPr lang="it-IT" sz="2400" b="1" dirty="0"/>
                <a:t>1</a:t>
              </a:r>
            </a:p>
          </p:txBody>
        </p:sp>
        <p:sp>
          <p:nvSpPr>
            <p:cNvPr id="194" name="CasellaDiTesto 15">
              <a:extLst>
                <a:ext uri="{FF2B5EF4-FFF2-40B4-BE49-F238E27FC236}">
                  <a16:creationId xmlns:a16="http://schemas.microsoft.com/office/drawing/2014/main" id="{912A3224-4FE9-A964-76EF-9420F9A7A57B}"/>
                </a:ext>
              </a:extLst>
            </p:cNvPr>
            <p:cNvSpPr txBox="1"/>
            <p:nvPr/>
          </p:nvSpPr>
          <p:spPr>
            <a:xfrm>
              <a:off x="2003848" y="827961"/>
              <a:ext cx="340157" cy="461664"/>
            </a:xfrm>
            <a:prstGeom prst="rect">
              <a:avLst/>
            </a:prstGeom>
            <a:noFill/>
          </p:spPr>
          <p:txBody>
            <a:bodyPr wrap="none" rtlCol="0">
              <a:spAutoFit/>
            </a:bodyPr>
            <a:lstStyle/>
            <a:p>
              <a:r>
                <a:rPr lang="it-IT" sz="2400" b="1" dirty="0"/>
                <a:t>3</a:t>
              </a:r>
            </a:p>
          </p:txBody>
        </p:sp>
        <p:sp>
          <p:nvSpPr>
            <p:cNvPr id="195" name="CasellaDiTesto 16">
              <a:extLst>
                <a:ext uri="{FF2B5EF4-FFF2-40B4-BE49-F238E27FC236}">
                  <a16:creationId xmlns:a16="http://schemas.microsoft.com/office/drawing/2014/main" id="{BE9CF932-DA98-423D-0A63-E77CE9DA2534}"/>
                </a:ext>
              </a:extLst>
            </p:cNvPr>
            <p:cNvSpPr txBox="1"/>
            <p:nvPr/>
          </p:nvSpPr>
          <p:spPr>
            <a:xfrm>
              <a:off x="2332412" y="827961"/>
              <a:ext cx="340157" cy="461664"/>
            </a:xfrm>
            <a:prstGeom prst="rect">
              <a:avLst/>
            </a:prstGeom>
            <a:noFill/>
          </p:spPr>
          <p:txBody>
            <a:bodyPr wrap="none" rtlCol="0">
              <a:spAutoFit/>
            </a:bodyPr>
            <a:lstStyle/>
            <a:p>
              <a:r>
                <a:rPr lang="it-IT" sz="2400" b="1" dirty="0"/>
                <a:t>4</a:t>
              </a:r>
            </a:p>
          </p:txBody>
        </p:sp>
        <p:sp>
          <p:nvSpPr>
            <p:cNvPr id="196" name="CasellaDiTesto 17">
              <a:extLst>
                <a:ext uri="{FF2B5EF4-FFF2-40B4-BE49-F238E27FC236}">
                  <a16:creationId xmlns:a16="http://schemas.microsoft.com/office/drawing/2014/main" id="{BF23A675-189F-6516-7382-9A371404557A}"/>
                </a:ext>
              </a:extLst>
            </p:cNvPr>
            <p:cNvSpPr txBox="1"/>
            <p:nvPr/>
          </p:nvSpPr>
          <p:spPr>
            <a:xfrm>
              <a:off x="2752321" y="827961"/>
              <a:ext cx="340157" cy="461664"/>
            </a:xfrm>
            <a:prstGeom prst="rect">
              <a:avLst/>
            </a:prstGeom>
            <a:noFill/>
          </p:spPr>
          <p:txBody>
            <a:bodyPr wrap="none" rtlCol="0">
              <a:spAutoFit/>
            </a:bodyPr>
            <a:lstStyle/>
            <a:p>
              <a:r>
                <a:rPr lang="it-IT" sz="2400" b="1" dirty="0"/>
                <a:t>5</a:t>
              </a:r>
            </a:p>
          </p:txBody>
        </p:sp>
        <p:sp>
          <p:nvSpPr>
            <p:cNvPr id="197" name="CasellaDiTesto 18">
              <a:extLst>
                <a:ext uri="{FF2B5EF4-FFF2-40B4-BE49-F238E27FC236}">
                  <a16:creationId xmlns:a16="http://schemas.microsoft.com/office/drawing/2014/main" id="{B6E7F0A4-2E5E-B801-D14C-F3D8CD81CBC3}"/>
                </a:ext>
              </a:extLst>
            </p:cNvPr>
            <p:cNvSpPr txBox="1"/>
            <p:nvPr/>
          </p:nvSpPr>
          <p:spPr>
            <a:xfrm>
              <a:off x="3342285" y="827961"/>
              <a:ext cx="340157" cy="461664"/>
            </a:xfrm>
            <a:prstGeom prst="rect">
              <a:avLst/>
            </a:prstGeom>
            <a:noFill/>
          </p:spPr>
          <p:txBody>
            <a:bodyPr wrap="none" rtlCol="0">
              <a:spAutoFit/>
            </a:bodyPr>
            <a:lstStyle/>
            <a:p>
              <a:r>
                <a:rPr lang="it-IT" sz="2400" b="1" dirty="0"/>
                <a:t>7</a:t>
              </a:r>
            </a:p>
          </p:txBody>
        </p:sp>
        <p:sp>
          <p:nvSpPr>
            <p:cNvPr id="198" name="CasellaDiTesto 19">
              <a:extLst>
                <a:ext uri="{FF2B5EF4-FFF2-40B4-BE49-F238E27FC236}">
                  <a16:creationId xmlns:a16="http://schemas.microsoft.com/office/drawing/2014/main" id="{643B511A-BB58-1408-2F72-1AE0CD1EC9AB}"/>
                </a:ext>
              </a:extLst>
            </p:cNvPr>
            <p:cNvSpPr txBox="1"/>
            <p:nvPr/>
          </p:nvSpPr>
          <p:spPr>
            <a:xfrm>
              <a:off x="3780173" y="827961"/>
              <a:ext cx="340157" cy="461664"/>
            </a:xfrm>
            <a:prstGeom prst="rect">
              <a:avLst/>
            </a:prstGeom>
            <a:noFill/>
          </p:spPr>
          <p:txBody>
            <a:bodyPr wrap="none" rtlCol="0">
              <a:spAutoFit/>
            </a:bodyPr>
            <a:lstStyle/>
            <a:p>
              <a:r>
                <a:rPr lang="it-IT" sz="2400" b="1" dirty="0"/>
                <a:t>8</a:t>
              </a:r>
            </a:p>
          </p:txBody>
        </p:sp>
      </p:grpSp>
      <p:grpSp>
        <p:nvGrpSpPr>
          <p:cNvPr id="222" name="Group 221">
            <a:extLst>
              <a:ext uri="{FF2B5EF4-FFF2-40B4-BE49-F238E27FC236}">
                <a16:creationId xmlns:a16="http://schemas.microsoft.com/office/drawing/2014/main" id="{AF75E179-ADF8-A92A-A342-6A2AD16A160C}"/>
              </a:ext>
            </a:extLst>
          </p:cNvPr>
          <p:cNvGrpSpPr/>
          <p:nvPr/>
        </p:nvGrpSpPr>
        <p:grpSpPr>
          <a:xfrm>
            <a:off x="6671114" y="817801"/>
            <a:ext cx="4250886" cy="461664"/>
            <a:chOff x="705056" y="827961"/>
            <a:chExt cx="3415274" cy="461664"/>
          </a:xfrm>
        </p:grpSpPr>
        <p:sp>
          <p:nvSpPr>
            <p:cNvPr id="223" name="CasellaDiTesto 13">
              <a:extLst>
                <a:ext uri="{FF2B5EF4-FFF2-40B4-BE49-F238E27FC236}">
                  <a16:creationId xmlns:a16="http://schemas.microsoft.com/office/drawing/2014/main" id="{008D2F47-3C95-67F1-7695-17616698A905}"/>
                </a:ext>
              </a:extLst>
            </p:cNvPr>
            <p:cNvSpPr txBox="1"/>
            <p:nvPr/>
          </p:nvSpPr>
          <p:spPr>
            <a:xfrm>
              <a:off x="705056" y="827961"/>
              <a:ext cx="340157" cy="461664"/>
            </a:xfrm>
            <a:prstGeom prst="rect">
              <a:avLst/>
            </a:prstGeom>
            <a:noFill/>
          </p:spPr>
          <p:txBody>
            <a:bodyPr wrap="none" rtlCol="0">
              <a:spAutoFit/>
            </a:bodyPr>
            <a:lstStyle/>
            <a:p>
              <a:r>
                <a:rPr lang="it-IT" sz="2400" b="1" dirty="0"/>
                <a:t>0</a:t>
              </a:r>
            </a:p>
          </p:txBody>
        </p:sp>
        <p:sp>
          <p:nvSpPr>
            <p:cNvPr id="224" name="CasellaDiTesto 14">
              <a:extLst>
                <a:ext uri="{FF2B5EF4-FFF2-40B4-BE49-F238E27FC236}">
                  <a16:creationId xmlns:a16="http://schemas.microsoft.com/office/drawing/2014/main" id="{54386631-857A-4039-0039-C9EDB2A341CF}"/>
                </a:ext>
              </a:extLst>
            </p:cNvPr>
            <p:cNvSpPr txBox="1"/>
            <p:nvPr/>
          </p:nvSpPr>
          <p:spPr>
            <a:xfrm>
              <a:off x="1465962" y="827961"/>
              <a:ext cx="340157" cy="461664"/>
            </a:xfrm>
            <a:prstGeom prst="rect">
              <a:avLst/>
            </a:prstGeom>
            <a:noFill/>
          </p:spPr>
          <p:txBody>
            <a:bodyPr wrap="none" rtlCol="0">
              <a:spAutoFit/>
            </a:bodyPr>
            <a:lstStyle/>
            <a:p>
              <a:r>
                <a:rPr lang="it-IT" sz="2400" b="1" dirty="0"/>
                <a:t>1</a:t>
              </a:r>
            </a:p>
          </p:txBody>
        </p:sp>
        <p:sp>
          <p:nvSpPr>
            <p:cNvPr id="225" name="CasellaDiTesto 15">
              <a:extLst>
                <a:ext uri="{FF2B5EF4-FFF2-40B4-BE49-F238E27FC236}">
                  <a16:creationId xmlns:a16="http://schemas.microsoft.com/office/drawing/2014/main" id="{81D5F481-0004-50E1-A003-6BF596D45A7C}"/>
                </a:ext>
              </a:extLst>
            </p:cNvPr>
            <p:cNvSpPr txBox="1"/>
            <p:nvPr/>
          </p:nvSpPr>
          <p:spPr>
            <a:xfrm>
              <a:off x="2003848" y="827961"/>
              <a:ext cx="340157" cy="461664"/>
            </a:xfrm>
            <a:prstGeom prst="rect">
              <a:avLst/>
            </a:prstGeom>
            <a:noFill/>
          </p:spPr>
          <p:txBody>
            <a:bodyPr wrap="none" rtlCol="0">
              <a:spAutoFit/>
            </a:bodyPr>
            <a:lstStyle/>
            <a:p>
              <a:r>
                <a:rPr lang="it-IT" sz="2400" b="1" dirty="0"/>
                <a:t>3</a:t>
              </a:r>
            </a:p>
          </p:txBody>
        </p:sp>
        <p:sp>
          <p:nvSpPr>
            <p:cNvPr id="226" name="CasellaDiTesto 16">
              <a:extLst>
                <a:ext uri="{FF2B5EF4-FFF2-40B4-BE49-F238E27FC236}">
                  <a16:creationId xmlns:a16="http://schemas.microsoft.com/office/drawing/2014/main" id="{29518D20-FCEA-E858-DD48-345D97DA0C9F}"/>
                </a:ext>
              </a:extLst>
            </p:cNvPr>
            <p:cNvSpPr txBox="1"/>
            <p:nvPr/>
          </p:nvSpPr>
          <p:spPr>
            <a:xfrm>
              <a:off x="2332412" y="827961"/>
              <a:ext cx="340157" cy="461664"/>
            </a:xfrm>
            <a:prstGeom prst="rect">
              <a:avLst/>
            </a:prstGeom>
            <a:noFill/>
          </p:spPr>
          <p:txBody>
            <a:bodyPr wrap="none" rtlCol="0">
              <a:spAutoFit/>
            </a:bodyPr>
            <a:lstStyle/>
            <a:p>
              <a:r>
                <a:rPr lang="it-IT" sz="2400" b="1" dirty="0"/>
                <a:t>4</a:t>
              </a:r>
            </a:p>
          </p:txBody>
        </p:sp>
        <p:sp>
          <p:nvSpPr>
            <p:cNvPr id="227" name="CasellaDiTesto 17">
              <a:extLst>
                <a:ext uri="{FF2B5EF4-FFF2-40B4-BE49-F238E27FC236}">
                  <a16:creationId xmlns:a16="http://schemas.microsoft.com/office/drawing/2014/main" id="{DDD4370A-6FAD-D58B-A272-597A27802AB3}"/>
                </a:ext>
              </a:extLst>
            </p:cNvPr>
            <p:cNvSpPr txBox="1"/>
            <p:nvPr/>
          </p:nvSpPr>
          <p:spPr>
            <a:xfrm>
              <a:off x="2752321" y="827961"/>
              <a:ext cx="340157" cy="461664"/>
            </a:xfrm>
            <a:prstGeom prst="rect">
              <a:avLst/>
            </a:prstGeom>
            <a:noFill/>
          </p:spPr>
          <p:txBody>
            <a:bodyPr wrap="none" rtlCol="0">
              <a:spAutoFit/>
            </a:bodyPr>
            <a:lstStyle/>
            <a:p>
              <a:r>
                <a:rPr lang="it-IT" sz="2400" b="1" dirty="0"/>
                <a:t>5</a:t>
              </a:r>
            </a:p>
          </p:txBody>
        </p:sp>
        <p:sp>
          <p:nvSpPr>
            <p:cNvPr id="228" name="CasellaDiTesto 18">
              <a:extLst>
                <a:ext uri="{FF2B5EF4-FFF2-40B4-BE49-F238E27FC236}">
                  <a16:creationId xmlns:a16="http://schemas.microsoft.com/office/drawing/2014/main" id="{AD40814C-273F-744C-7709-38F71E0D0860}"/>
                </a:ext>
              </a:extLst>
            </p:cNvPr>
            <p:cNvSpPr txBox="1"/>
            <p:nvPr/>
          </p:nvSpPr>
          <p:spPr>
            <a:xfrm>
              <a:off x="3342285" y="827961"/>
              <a:ext cx="340157" cy="461664"/>
            </a:xfrm>
            <a:prstGeom prst="rect">
              <a:avLst/>
            </a:prstGeom>
            <a:noFill/>
          </p:spPr>
          <p:txBody>
            <a:bodyPr wrap="none" rtlCol="0">
              <a:spAutoFit/>
            </a:bodyPr>
            <a:lstStyle/>
            <a:p>
              <a:r>
                <a:rPr lang="it-IT" sz="2400" b="1" dirty="0"/>
                <a:t>7</a:t>
              </a:r>
            </a:p>
          </p:txBody>
        </p:sp>
        <p:sp>
          <p:nvSpPr>
            <p:cNvPr id="229" name="CasellaDiTesto 19">
              <a:extLst>
                <a:ext uri="{FF2B5EF4-FFF2-40B4-BE49-F238E27FC236}">
                  <a16:creationId xmlns:a16="http://schemas.microsoft.com/office/drawing/2014/main" id="{09EFF78C-2D90-9469-D36A-803E8D9ECDDB}"/>
                </a:ext>
              </a:extLst>
            </p:cNvPr>
            <p:cNvSpPr txBox="1"/>
            <p:nvPr/>
          </p:nvSpPr>
          <p:spPr>
            <a:xfrm>
              <a:off x="3780173" y="827961"/>
              <a:ext cx="340157" cy="461664"/>
            </a:xfrm>
            <a:prstGeom prst="rect">
              <a:avLst/>
            </a:prstGeom>
            <a:noFill/>
          </p:spPr>
          <p:txBody>
            <a:bodyPr wrap="none" rtlCol="0">
              <a:spAutoFit/>
            </a:bodyPr>
            <a:lstStyle/>
            <a:p>
              <a:r>
                <a:rPr lang="it-IT" sz="2400" b="1" dirty="0"/>
                <a:t>8</a:t>
              </a:r>
            </a:p>
          </p:txBody>
        </p:sp>
      </p:grpSp>
    </p:spTree>
    <p:extLst>
      <p:ext uri="{BB962C8B-B14F-4D97-AF65-F5344CB8AC3E}">
        <p14:creationId xmlns:p14="http://schemas.microsoft.com/office/powerpoint/2010/main" val="259235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54A9-694B-8CEE-88CE-6520D45E8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382CF-F74B-8DC0-37B5-9DA8A87010B3}"/>
              </a:ext>
            </a:extLst>
          </p:cNvPr>
          <p:cNvSpPr>
            <a:spLocks noGrp="1"/>
          </p:cNvSpPr>
          <p:nvPr>
            <p:ph type="title"/>
          </p:nvPr>
        </p:nvSpPr>
        <p:spPr/>
        <p:txBody>
          <a:bodyPr/>
          <a:lstStyle/>
          <a:p>
            <a:r>
              <a:rPr lang="fi-FI" dirty="0" err="1"/>
              <a:t>Calibration</a:t>
            </a:r>
            <a:r>
              <a:rPr lang="fi-FI" dirty="0"/>
              <a:t> </a:t>
            </a:r>
            <a:r>
              <a:rPr lang="fi-FI" dirty="0" err="1"/>
              <a:t>free</a:t>
            </a:r>
            <a:r>
              <a:rPr lang="fi-FI" dirty="0"/>
              <a:t> LIBS</a:t>
            </a:r>
          </a:p>
        </p:txBody>
      </p:sp>
      <p:sp>
        <p:nvSpPr>
          <p:cNvPr id="3" name="Footer Placeholder 2">
            <a:extLst>
              <a:ext uri="{FF2B5EF4-FFF2-40B4-BE49-F238E27FC236}">
                <a16:creationId xmlns:a16="http://schemas.microsoft.com/office/drawing/2014/main" id="{7C07D64D-4084-D7F4-86BE-89C8E6C88CC1}"/>
              </a:ext>
            </a:extLst>
          </p:cNvPr>
          <p:cNvSpPr>
            <a:spLocks noGrp="1"/>
          </p:cNvSpPr>
          <p:nvPr>
            <p:ph type="ftr" sz="quarter" idx="11"/>
          </p:nvPr>
        </p:nvSpPr>
        <p:spPr>
          <a:xfrm>
            <a:off x="825623" y="6555770"/>
            <a:ext cx="521798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62A3C23B-2790-2806-9BA4-18F6E2663BF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10" name="TextBox 9">
            <a:extLst>
              <a:ext uri="{FF2B5EF4-FFF2-40B4-BE49-F238E27FC236}">
                <a16:creationId xmlns:a16="http://schemas.microsoft.com/office/drawing/2014/main" id="{95965535-AF46-B3E7-67E0-2295B373E8C4}"/>
              </a:ext>
            </a:extLst>
          </p:cNvPr>
          <p:cNvSpPr txBox="1"/>
          <p:nvPr/>
        </p:nvSpPr>
        <p:spPr bwMode="auto">
          <a:xfrm>
            <a:off x="195942" y="649715"/>
            <a:ext cx="7866743" cy="2893100"/>
          </a:xfrm>
          <a:prstGeom prst="rect">
            <a:avLst/>
          </a:prstGeom>
          <a:noFill/>
        </p:spPr>
        <p:txBody>
          <a:bodyPr wrap="square">
            <a:spAutoFit/>
          </a:bodyPr>
          <a:lstStyle/>
          <a:p>
            <a:pPr>
              <a:spcAft>
                <a:spcPts val="600"/>
              </a:spcAft>
            </a:pPr>
            <a:r>
              <a:rPr lang="en-US" dirty="0"/>
              <a:t>CF procedure  (A. Ciucci, Appl.  Spec.  53(8),  (1999),  960-964) aims  to  </a:t>
            </a:r>
            <a:r>
              <a:rPr lang="en-US" dirty="0">
                <a:solidFill>
                  <a:srgbClr val="00B050"/>
                </a:solidFill>
              </a:rPr>
              <a:t>quantitatively estimate chemical elements detected in LIBS plasma</a:t>
            </a:r>
            <a:r>
              <a:rPr lang="en-US" dirty="0"/>
              <a:t>. </a:t>
            </a:r>
          </a:p>
          <a:p>
            <a:pPr>
              <a:spcAft>
                <a:spcPts val="600"/>
              </a:spcAft>
            </a:pPr>
            <a:r>
              <a:rPr lang="en-US" dirty="0"/>
              <a:t>CF will be applied to estimate  </a:t>
            </a:r>
            <a:r>
              <a:rPr lang="en-US" dirty="0">
                <a:solidFill>
                  <a:srgbClr val="00B050"/>
                </a:solidFill>
              </a:rPr>
              <a:t>the  concentration  of  T+D+H  with respect to W and Be</a:t>
            </a:r>
            <a:r>
              <a:rPr lang="en-US" dirty="0"/>
              <a:t>.</a:t>
            </a:r>
          </a:p>
          <a:p>
            <a:pPr>
              <a:spcAft>
                <a:spcPts val="600"/>
              </a:spcAft>
            </a:pPr>
            <a:r>
              <a:rPr lang="en-US" dirty="0"/>
              <a:t>CF is based on </a:t>
            </a:r>
            <a:r>
              <a:rPr lang="en-US" dirty="0">
                <a:solidFill>
                  <a:srgbClr val="00B050"/>
                </a:solidFill>
              </a:rPr>
              <a:t>experimental intensities of the emission lines</a:t>
            </a:r>
            <a:r>
              <a:rPr lang="en-US" dirty="0"/>
              <a:t>.</a:t>
            </a:r>
          </a:p>
          <a:p>
            <a:pPr>
              <a:spcAft>
                <a:spcPts val="600"/>
              </a:spcAft>
            </a:pPr>
            <a:r>
              <a:rPr lang="en-US" dirty="0"/>
              <a:t>If LIBS plasma can be considered in </a:t>
            </a:r>
            <a:r>
              <a:rPr lang="en-US" dirty="0">
                <a:solidFill>
                  <a:srgbClr val="00B050"/>
                </a:solidFill>
              </a:rPr>
              <a:t>local thermodynamic equilibrium (LTE) </a:t>
            </a:r>
            <a:r>
              <a:rPr lang="en-US" dirty="0"/>
              <a:t>these intensities can be expressed as follows: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3" name="Picture 42">
            <a:extLst>
              <a:ext uri="{FF2B5EF4-FFF2-40B4-BE49-F238E27FC236}">
                <a16:creationId xmlns:a16="http://schemas.microsoft.com/office/drawing/2014/main" id="{0A1E64E4-6057-E971-1003-DC79E4AD75B6}"/>
              </a:ext>
            </a:extLst>
          </p:cNvPr>
          <p:cNvPicPr>
            <a:picLocks noChangeAspect="1"/>
          </p:cNvPicPr>
          <p:nvPr/>
        </p:nvPicPr>
        <p:blipFill>
          <a:blip r:embed="rId2"/>
          <a:stretch>
            <a:fillRect/>
          </a:stretch>
        </p:blipFill>
        <p:spPr>
          <a:xfrm>
            <a:off x="2404961" y="3235038"/>
            <a:ext cx="2324301" cy="731583"/>
          </a:xfrm>
          <a:prstGeom prst="rect">
            <a:avLst/>
          </a:prstGeom>
        </p:spPr>
      </p:pic>
      <p:sp>
        <p:nvSpPr>
          <p:cNvPr id="45" name="TextBox 44">
            <a:extLst>
              <a:ext uri="{FF2B5EF4-FFF2-40B4-BE49-F238E27FC236}">
                <a16:creationId xmlns:a16="http://schemas.microsoft.com/office/drawing/2014/main" id="{6442A9CA-CB1F-E72C-79B4-0BFBE6BD0861}"/>
              </a:ext>
            </a:extLst>
          </p:cNvPr>
          <p:cNvSpPr txBox="1"/>
          <p:nvPr/>
        </p:nvSpPr>
        <p:spPr bwMode="auto">
          <a:xfrm>
            <a:off x="105369" y="4128578"/>
            <a:ext cx="10210205" cy="2308324"/>
          </a:xfrm>
          <a:prstGeom prst="rect">
            <a:avLst/>
          </a:prstGeom>
          <a:noFill/>
        </p:spPr>
        <p:txBody>
          <a:bodyPr wrap="square">
            <a:spAutoFit/>
          </a:bodyPr>
          <a:lstStyle/>
          <a:p>
            <a:r>
              <a:rPr lang="en-US" dirty="0"/>
              <a:t>where, 𝐼</a:t>
            </a:r>
            <a:r>
              <a:rPr lang="en-US" baseline="30000" dirty="0"/>
              <a:t>ki</a:t>
            </a:r>
            <a:r>
              <a:rPr lang="en-US" baseline="-25000" dirty="0"/>
              <a:t>𝜆</a:t>
            </a:r>
            <a:r>
              <a:rPr lang="en-US" dirty="0"/>
              <a:t> = exp. intensity of the k</a:t>
            </a:r>
            <a:r>
              <a:rPr lang="en-US" spc="-14" dirty="0">
                <a:solidFill>
                  <a:srgbClr val="000000"/>
                </a:solidFill>
                <a:latin typeface="Wingdings"/>
                <a:cs typeface="Wingdings"/>
              </a:rPr>
              <a:t></a:t>
            </a:r>
            <a:r>
              <a:rPr lang="en-US" dirty="0"/>
              <a:t> i transition, </a:t>
            </a:r>
            <a:r>
              <a:rPr lang="en-US" sz="1600" i="1" dirty="0"/>
              <a:t>N</a:t>
            </a:r>
            <a:r>
              <a:rPr lang="en-US" sz="1600" i="1" baseline="-25000" dirty="0"/>
              <a:t>𝑠</a:t>
            </a:r>
            <a:r>
              <a:rPr lang="en-US" sz="1600" i="1" dirty="0"/>
              <a:t> </a:t>
            </a:r>
            <a:r>
              <a:rPr lang="en-US" dirty="0"/>
              <a:t>= concentration of species, 𝐴</a:t>
            </a:r>
            <a:r>
              <a:rPr lang="en-US" baseline="-25000" dirty="0"/>
              <a:t>𝑘𝑖 </a:t>
            </a:r>
            <a:r>
              <a:rPr lang="en-US" dirty="0"/>
              <a:t>= transition probability for given line, </a:t>
            </a:r>
            <a:r>
              <a:rPr lang="en-US" i="1" dirty="0" err="1"/>
              <a:t>g</a:t>
            </a:r>
            <a:r>
              <a:rPr lang="en-US" i="1" baseline="-25000" dirty="0" err="1"/>
              <a:t>k</a:t>
            </a:r>
            <a:r>
              <a:rPr lang="en-US" dirty="0"/>
              <a:t> is k level degeneracy, 𝐸</a:t>
            </a:r>
            <a:r>
              <a:rPr lang="en-US" baseline="-25000" dirty="0"/>
              <a:t>𝑘</a:t>
            </a:r>
            <a:r>
              <a:rPr lang="en-US" dirty="0"/>
              <a:t> the upper energy level of transition, 𝑘</a:t>
            </a:r>
            <a:r>
              <a:rPr lang="en-US" baseline="-25000" dirty="0"/>
              <a:t>𝐵</a:t>
            </a:r>
            <a:r>
              <a:rPr lang="en-US" dirty="0"/>
              <a:t> Boltzmann constant, </a:t>
            </a:r>
            <a:r>
              <a:rPr lang="en-US" i="1" dirty="0"/>
              <a:t>T</a:t>
            </a:r>
            <a:r>
              <a:rPr lang="en-US" dirty="0"/>
              <a:t> is the plasma temperature,  </a:t>
            </a:r>
            <a:r>
              <a:rPr lang="en-US" i="1" dirty="0"/>
              <a:t>U</a:t>
            </a:r>
            <a:r>
              <a:rPr lang="en-US" i="1" baseline="-25000" dirty="0"/>
              <a:t>s</a:t>
            </a:r>
            <a:r>
              <a:rPr lang="en-US" i="1" dirty="0"/>
              <a:t>(T ) </a:t>
            </a:r>
            <a:r>
              <a:rPr lang="en-US" dirty="0"/>
              <a:t>is the partition function for emitting species at plasma temperature </a:t>
            </a:r>
            <a:r>
              <a:rPr lang="en-US" i="1" dirty="0" err="1"/>
              <a:t>T</a:t>
            </a:r>
            <a:r>
              <a:rPr lang="en-US" i="1" baseline="-25000" dirty="0" err="1"/>
              <a:t>e</a:t>
            </a:r>
            <a:r>
              <a:rPr lang="en-US" dirty="0"/>
              <a:t>.</a:t>
            </a:r>
          </a:p>
          <a:p>
            <a:endParaRPr lang="en-US" dirty="0"/>
          </a:p>
          <a:p>
            <a:r>
              <a:rPr lang="en-US" dirty="0">
                <a:solidFill>
                  <a:srgbClr val="00B050"/>
                </a:solidFill>
              </a:rPr>
              <a:t>Taking the logarithm of equation above </a:t>
            </a:r>
            <a:r>
              <a:rPr lang="en-US" dirty="0"/>
              <a:t>we get (Boltzmann plot)</a:t>
            </a:r>
          </a:p>
          <a:p>
            <a:endParaRPr lang="en-US" dirty="0"/>
          </a:p>
          <a:p>
            <a:endParaRPr lang="en-US" dirty="0"/>
          </a:p>
          <a:p>
            <a:r>
              <a:rPr lang="en-US" dirty="0"/>
              <a:t>where</a:t>
            </a:r>
          </a:p>
        </p:txBody>
      </p:sp>
      <p:pic>
        <p:nvPicPr>
          <p:cNvPr id="47" name="Picture 46">
            <a:extLst>
              <a:ext uri="{FF2B5EF4-FFF2-40B4-BE49-F238E27FC236}">
                <a16:creationId xmlns:a16="http://schemas.microsoft.com/office/drawing/2014/main" id="{11D838C6-9B94-6704-1D4C-3B4C07B4073F}"/>
              </a:ext>
            </a:extLst>
          </p:cNvPr>
          <p:cNvPicPr>
            <a:picLocks noChangeAspect="1"/>
          </p:cNvPicPr>
          <p:nvPr/>
        </p:nvPicPr>
        <p:blipFill>
          <a:blip r:embed="rId3"/>
          <a:stretch>
            <a:fillRect/>
          </a:stretch>
        </p:blipFill>
        <p:spPr>
          <a:xfrm>
            <a:off x="2704889" y="5696954"/>
            <a:ext cx="1562940" cy="418932"/>
          </a:xfrm>
          <a:prstGeom prst="rect">
            <a:avLst/>
          </a:prstGeom>
        </p:spPr>
      </p:pic>
    </p:spTree>
    <p:extLst>
      <p:ext uri="{BB962C8B-B14F-4D97-AF65-F5344CB8AC3E}">
        <p14:creationId xmlns:p14="http://schemas.microsoft.com/office/powerpoint/2010/main" val="1076759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D8ACE-5591-12CF-BA2F-1AB0CD2A1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2427E-67EE-B1E0-7F72-1DFCD3D0F009}"/>
              </a:ext>
            </a:extLst>
          </p:cNvPr>
          <p:cNvSpPr>
            <a:spLocks noGrp="1"/>
          </p:cNvSpPr>
          <p:nvPr>
            <p:ph type="title"/>
          </p:nvPr>
        </p:nvSpPr>
        <p:spPr/>
        <p:txBody>
          <a:bodyPr/>
          <a:lstStyle/>
          <a:p>
            <a:r>
              <a:rPr lang="fi-FI" dirty="0" err="1"/>
              <a:t>Calibration</a:t>
            </a:r>
            <a:r>
              <a:rPr lang="fi-FI" dirty="0"/>
              <a:t> </a:t>
            </a:r>
            <a:r>
              <a:rPr lang="fi-FI" dirty="0" err="1"/>
              <a:t>free</a:t>
            </a:r>
            <a:r>
              <a:rPr lang="fi-FI" dirty="0"/>
              <a:t> LIBS</a:t>
            </a:r>
          </a:p>
        </p:txBody>
      </p:sp>
      <p:sp>
        <p:nvSpPr>
          <p:cNvPr id="3" name="Footer Placeholder 2">
            <a:extLst>
              <a:ext uri="{FF2B5EF4-FFF2-40B4-BE49-F238E27FC236}">
                <a16:creationId xmlns:a16="http://schemas.microsoft.com/office/drawing/2014/main" id="{177070BA-9496-AB20-0430-1ACC2DED7D46}"/>
              </a:ext>
            </a:extLst>
          </p:cNvPr>
          <p:cNvSpPr>
            <a:spLocks noGrp="1"/>
          </p:cNvSpPr>
          <p:nvPr>
            <p:ph type="ftr" sz="quarter" idx="11"/>
          </p:nvPr>
        </p:nvSpPr>
        <p:spPr>
          <a:xfrm>
            <a:off x="825624" y="6555770"/>
            <a:ext cx="5353720"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BF89D671-4870-C72F-A664-01533486A03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sp>
        <p:nvSpPr>
          <p:cNvPr id="45" name="TextBox 44">
            <a:extLst>
              <a:ext uri="{FF2B5EF4-FFF2-40B4-BE49-F238E27FC236}">
                <a16:creationId xmlns:a16="http://schemas.microsoft.com/office/drawing/2014/main" id="{E433FE3A-33C5-32FF-440C-CE640ACD08FA}"/>
              </a:ext>
            </a:extLst>
          </p:cNvPr>
          <p:cNvSpPr txBox="1"/>
          <p:nvPr/>
        </p:nvSpPr>
        <p:spPr bwMode="auto">
          <a:xfrm>
            <a:off x="126799" y="2904587"/>
            <a:ext cx="7870045" cy="2031325"/>
          </a:xfrm>
          <a:prstGeom prst="rect">
            <a:avLst/>
          </a:prstGeom>
          <a:noFill/>
        </p:spPr>
        <p:txBody>
          <a:bodyPr wrap="square">
            <a:spAutoFit/>
          </a:bodyPr>
          <a:lstStyle/>
          <a:p>
            <a:r>
              <a:rPr lang="en-US" dirty="0"/>
              <a:t>Slope </a:t>
            </a:r>
            <a:r>
              <a:rPr lang="en-US" i="1" dirty="0"/>
              <a:t>m</a:t>
            </a:r>
            <a:r>
              <a:rPr lang="en-US" dirty="0"/>
              <a:t> of plots is related to </a:t>
            </a:r>
            <a:r>
              <a:rPr lang="en-US" dirty="0">
                <a:solidFill>
                  <a:srgbClr val="00B050"/>
                </a:solidFill>
              </a:rPr>
              <a:t>plasma temperature</a:t>
            </a:r>
            <a:r>
              <a:rPr lang="en-US" dirty="0"/>
              <a:t>, while the intercept </a:t>
            </a:r>
            <a:r>
              <a:rPr lang="en-US" i="1" dirty="0" err="1"/>
              <a:t>q</a:t>
            </a:r>
            <a:r>
              <a:rPr lang="en-US" i="1" baseline="-25000" dirty="0" err="1"/>
              <a:t>s</a:t>
            </a:r>
            <a:r>
              <a:rPr lang="en-US" dirty="0"/>
              <a:t> is proportional to </a:t>
            </a:r>
            <a:r>
              <a:rPr lang="en-US" dirty="0">
                <a:solidFill>
                  <a:srgbClr val="00B050"/>
                </a:solidFill>
              </a:rPr>
              <a:t>logarithm of the species concentration.</a:t>
            </a:r>
          </a:p>
          <a:p>
            <a:endParaRPr lang="en-US" dirty="0">
              <a:solidFill>
                <a:srgbClr val="00B050"/>
              </a:solidFill>
            </a:endParaRPr>
          </a:p>
          <a:p>
            <a:r>
              <a:rPr lang="en-US" dirty="0"/>
              <a:t>Boltzmann plot method provides the temperature from </a:t>
            </a:r>
            <a:r>
              <a:rPr lang="en-US" dirty="0">
                <a:solidFill>
                  <a:srgbClr val="00B050"/>
                </a:solidFill>
              </a:rPr>
              <a:t>only one ionization stage.</a:t>
            </a:r>
          </a:p>
          <a:p>
            <a:endParaRPr lang="en-US" dirty="0"/>
          </a:p>
          <a:p>
            <a:r>
              <a:rPr lang="fi-FI" dirty="0"/>
              <a:t>More general </a:t>
            </a:r>
            <a:r>
              <a:rPr lang="fi-FI" dirty="0" err="1"/>
              <a:t>analysis</a:t>
            </a:r>
            <a:r>
              <a:rPr lang="fi-FI" dirty="0"/>
              <a:t> is </a:t>
            </a:r>
            <a:r>
              <a:rPr lang="fi-FI" dirty="0" err="1"/>
              <a:t>obtained</a:t>
            </a:r>
            <a:r>
              <a:rPr lang="fi-FI" dirty="0"/>
              <a:t> </a:t>
            </a:r>
            <a:r>
              <a:rPr lang="fi-FI" dirty="0" err="1"/>
              <a:t>using</a:t>
            </a:r>
            <a:r>
              <a:rPr lang="fi-FI" dirty="0"/>
              <a:t> </a:t>
            </a:r>
            <a:r>
              <a:rPr lang="fi-FI" dirty="0">
                <a:solidFill>
                  <a:srgbClr val="00B050"/>
                </a:solidFill>
              </a:rPr>
              <a:t>Saha-</a:t>
            </a:r>
            <a:r>
              <a:rPr lang="fi-FI" dirty="0" err="1">
                <a:solidFill>
                  <a:srgbClr val="00B050"/>
                </a:solidFill>
              </a:rPr>
              <a:t>Boltzmann</a:t>
            </a:r>
            <a:r>
              <a:rPr lang="fi-FI" dirty="0">
                <a:solidFill>
                  <a:srgbClr val="00B050"/>
                </a:solidFill>
              </a:rPr>
              <a:t> </a:t>
            </a:r>
            <a:r>
              <a:rPr lang="fi-FI" dirty="0" err="1">
                <a:solidFill>
                  <a:srgbClr val="00B050"/>
                </a:solidFill>
              </a:rPr>
              <a:t>equation</a:t>
            </a:r>
            <a:r>
              <a:rPr lang="fi-FI" dirty="0">
                <a:solidFill>
                  <a:srgbClr val="00B050"/>
                </a:solidFill>
              </a:rPr>
              <a:t> </a:t>
            </a:r>
            <a:r>
              <a:rPr lang="fi-FI" dirty="0" err="1"/>
              <a:t>which</a:t>
            </a:r>
            <a:r>
              <a:rPr lang="fi-FI" dirty="0"/>
              <a:t> </a:t>
            </a:r>
            <a:r>
              <a:rPr lang="en-US" dirty="0"/>
              <a:t>provides relationships between transition line intensities from </a:t>
            </a:r>
            <a:r>
              <a:rPr lang="en-US" dirty="0">
                <a:solidFill>
                  <a:srgbClr val="00B050"/>
                </a:solidFill>
              </a:rPr>
              <a:t>different ionization stages</a:t>
            </a:r>
            <a:r>
              <a:rPr lang="en-US" dirty="0"/>
              <a:t>.</a:t>
            </a:r>
            <a:endParaRPr lang="fi-FI" dirty="0"/>
          </a:p>
        </p:txBody>
      </p:sp>
      <p:pic>
        <p:nvPicPr>
          <p:cNvPr id="6" name="Picture 5">
            <a:extLst>
              <a:ext uri="{FF2B5EF4-FFF2-40B4-BE49-F238E27FC236}">
                <a16:creationId xmlns:a16="http://schemas.microsoft.com/office/drawing/2014/main" id="{03B824EC-A7D2-002B-8BE3-4589DAF8F449}"/>
              </a:ext>
            </a:extLst>
          </p:cNvPr>
          <p:cNvPicPr>
            <a:picLocks noChangeAspect="1"/>
          </p:cNvPicPr>
          <p:nvPr/>
        </p:nvPicPr>
        <p:blipFill>
          <a:blip r:embed="rId2"/>
          <a:stretch>
            <a:fillRect/>
          </a:stretch>
        </p:blipFill>
        <p:spPr>
          <a:xfrm>
            <a:off x="2734420" y="1047933"/>
            <a:ext cx="4994964" cy="1474320"/>
          </a:xfrm>
          <a:prstGeom prst="rect">
            <a:avLst/>
          </a:prstGeom>
        </p:spPr>
      </p:pic>
      <p:grpSp>
        <p:nvGrpSpPr>
          <p:cNvPr id="54" name="Group 53">
            <a:extLst>
              <a:ext uri="{FF2B5EF4-FFF2-40B4-BE49-F238E27FC236}">
                <a16:creationId xmlns:a16="http://schemas.microsoft.com/office/drawing/2014/main" id="{5874D681-8636-CE1E-E882-63879DA93642}"/>
              </a:ext>
            </a:extLst>
          </p:cNvPr>
          <p:cNvGrpSpPr/>
          <p:nvPr/>
        </p:nvGrpSpPr>
        <p:grpSpPr>
          <a:xfrm>
            <a:off x="7852316" y="317206"/>
            <a:ext cx="4339684" cy="4031273"/>
            <a:chOff x="4795519" y="73376"/>
            <a:chExt cx="4339684" cy="4031273"/>
          </a:xfrm>
        </p:grpSpPr>
        <p:grpSp>
          <p:nvGrpSpPr>
            <p:cNvPr id="55" name="Group 54">
              <a:extLst>
                <a:ext uri="{FF2B5EF4-FFF2-40B4-BE49-F238E27FC236}">
                  <a16:creationId xmlns:a16="http://schemas.microsoft.com/office/drawing/2014/main" id="{3B62863A-0A5D-1574-996F-649895E94022}"/>
                </a:ext>
              </a:extLst>
            </p:cNvPr>
            <p:cNvGrpSpPr/>
            <p:nvPr/>
          </p:nvGrpSpPr>
          <p:grpSpPr>
            <a:xfrm>
              <a:off x="4795519" y="528338"/>
              <a:ext cx="4339684" cy="3576311"/>
              <a:chOff x="4795519" y="528338"/>
              <a:chExt cx="4339684" cy="3576311"/>
            </a:xfrm>
          </p:grpSpPr>
          <p:pic>
            <p:nvPicPr>
              <p:cNvPr id="220" name="Picture 2176">
                <a:extLst>
                  <a:ext uri="{FF2B5EF4-FFF2-40B4-BE49-F238E27FC236}">
                    <a16:creationId xmlns:a16="http://schemas.microsoft.com/office/drawing/2014/main" id="{282C0366-6C16-E496-0AD3-A3286545534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95519" y="528338"/>
                <a:ext cx="4339684" cy="3576311"/>
              </a:xfrm>
              <a:prstGeom prst="rect">
                <a:avLst/>
              </a:prstGeom>
              <a:noFill/>
            </p:spPr>
          </p:pic>
          <p:sp>
            <p:nvSpPr>
              <p:cNvPr id="221" name="Freeform 2177">
                <a:extLst>
                  <a:ext uri="{FF2B5EF4-FFF2-40B4-BE49-F238E27FC236}">
                    <a16:creationId xmlns:a16="http://schemas.microsoft.com/office/drawing/2014/main" id="{6043FE0D-CFC1-1712-69EF-92A2188E58A2}"/>
                  </a:ext>
                </a:extLst>
              </p:cNvPr>
              <p:cNvSpPr/>
              <p:nvPr/>
            </p:nvSpPr>
            <p:spPr>
              <a:xfrm>
                <a:off x="5364479" y="1224281"/>
                <a:ext cx="864109" cy="404621"/>
              </a:xfrm>
              <a:custGeom>
                <a:avLst/>
                <a:gdLst/>
                <a:ahLst/>
                <a:cxnLst/>
                <a:rect l="0" t="0" r="0" b="0"/>
                <a:pathLst>
                  <a:path w="864109" h="404621">
                    <a:moveTo>
                      <a:pt x="864109" y="404621"/>
                    </a:moveTo>
                    <a:lnTo>
                      <a:pt x="0" y="0"/>
                    </a:lnTo>
                  </a:path>
                </a:pathLst>
              </a:custGeom>
              <a:noFill/>
              <a:ln w="10160" cap="flat" cmpd="sng">
                <a:solidFill>
                  <a:srgbClr val="FF0000">
                    <a:alpha val="100000"/>
                  </a:srgbClr>
                </a:solidFill>
                <a:custDash>
                  <a:ds d="300000" sp="100000"/>
                </a:custDash>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2" name="Freeform 2178">
                <a:extLst>
                  <a:ext uri="{FF2B5EF4-FFF2-40B4-BE49-F238E27FC236}">
                    <a16:creationId xmlns:a16="http://schemas.microsoft.com/office/drawing/2014/main" id="{6AA11113-9C21-91D6-D4A1-24B8F3269374}"/>
                  </a:ext>
                </a:extLst>
              </p:cNvPr>
              <p:cNvSpPr/>
              <p:nvPr/>
            </p:nvSpPr>
            <p:spPr>
              <a:xfrm>
                <a:off x="5379720" y="1554481"/>
                <a:ext cx="418845" cy="195961"/>
              </a:xfrm>
              <a:custGeom>
                <a:avLst/>
                <a:gdLst/>
                <a:ahLst/>
                <a:cxnLst/>
                <a:rect l="0" t="0" r="0" b="0"/>
                <a:pathLst>
                  <a:path w="418845" h="195961">
                    <a:moveTo>
                      <a:pt x="418845" y="195961"/>
                    </a:moveTo>
                    <a:lnTo>
                      <a:pt x="0" y="0"/>
                    </a:lnTo>
                  </a:path>
                </a:pathLst>
              </a:custGeom>
              <a:noFill/>
              <a:ln w="10160" cap="flat" cmpd="sng">
                <a:solidFill>
                  <a:srgbClr val="FF0000">
                    <a:alpha val="100000"/>
                  </a:srgbClr>
                </a:solidFill>
                <a:custDash>
                  <a:ds d="300000" sp="100000"/>
                </a:custDash>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23" name="Freeform 2179">
                <a:extLst>
                  <a:ext uri="{FF2B5EF4-FFF2-40B4-BE49-F238E27FC236}">
                    <a16:creationId xmlns:a16="http://schemas.microsoft.com/office/drawing/2014/main" id="{E300BCCE-A356-C141-4B3C-17A9B5B0DECC}"/>
                  </a:ext>
                </a:extLst>
              </p:cNvPr>
              <p:cNvSpPr/>
              <p:nvPr/>
            </p:nvSpPr>
            <p:spPr>
              <a:xfrm>
                <a:off x="5364479" y="2113280"/>
                <a:ext cx="648081" cy="278512"/>
              </a:xfrm>
              <a:custGeom>
                <a:avLst/>
                <a:gdLst/>
                <a:ahLst/>
                <a:cxnLst/>
                <a:rect l="0" t="0" r="0" b="0"/>
                <a:pathLst>
                  <a:path w="648081" h="278512">
                    <a:moveTo>
                      <a:pt x="648081" y="278512"/>
                    </a:moveTo>
                    <a:lnTo>
                      <a:pt x="0" y="0"/>
                    </a:lnTo>
                  </a:path>
                </a:pathLst>
              </a:custGeom>
              <a:noFill/>
              <a:ln w="10160" cap="flat" cmpd="sng">
                <a:solidFill>
                  <a:srgbClr val="FF0000">
                    <a:alpha val="100000"/>
                  </a:srgbClr>
                </a:solidFill>
                <a:custDash>
                  <a:ds d="300000" sp="100000"/>
                </a:custDash>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grpSp>
        <p:grpSp>
          <p:nvGrpSpPr>
            <p:cNvPr id="56" name="Group 55">
              <a:extLst>
                <a:ext uri="{FF2B5EF4-FFF2-40B4-BE49-F238E27FC236}">
                  <a16:creationId xmlns:a16="http://schemas.microsoft.com/office/drawing/2014/main" id="{4685C37F-45CF-EB84-B223-B0D846C34F9D}"/>
                </a:ext>
              </a:extLst>
            </p:cNvPr>
            <p:cNvGrpSpPr/>
            <p:nvPr/>
          </p:nvGrpSpPr>
          <p:grpSpPr>
            <a:xfrm>
              <a:off x="5386451" y="73376"/>
              <a:ext cx="3304218" cy="2082703"/>
              <a:chOff x="5386451" y="73376"/>
              <a:chExt cx="3304218" cy="2082703"/>
            </a:xfrm>
          </p:grpSpPr>
          <p:sp>
            <p:nvSpPr>
              <p:cNvPr id="57" name="Freeform 2146">
                <a:extLst>
                  <a:ext uri="{FF2B5EF4-FFF2-40B4-BE49-F238E27FC236}">
                    <a16:creationId xmlns:a16="http://schemas.microsoft.com/office/drawing/2014/main" id="{9E8393A3-7084-D6B5-975C-B280E9E736B4}"/>
                  </a:ext>
                </a:extLst>
              </p:cNvPr>
              <p:cNvSpPr/>
              <p:nvPr/>
            </p:nvSpPr>
            <p:spPr>
              <a:xfrm rot="3">
                <a:off x="8471555" y="333768"/>
                <a:ext cx="59378" cy="14842"/>
              </a:xfrm>
              <a:custGeom>
                <a:avLst/>
                <a:gdLst/>
                <a:ahLst/>
                <a:cxnLst/>
                <a:rect l="0" t="0" r="0" b="0"/>
                <a:pathLst>
                  <a:path w="122923" h="31458">
                    <a:moveTo>
                      <a:pt x="60985" y="31458"/>
                    </a:moveTo>
                    <a:lnTo>
                      <a:pt x="60985" y="31458"/>
                    </a:lnTo>
                    <a:cubicBezTo>
                      <a:pt x="82905" y="31458"/>
                      <a:pt x="102920" y="27648"/>
                      <a:pt x="122923" y="20968"/>
                    </a:cubicBezTo>
                    <a:lnTo>
                      <a:pt x="114350" y="0"/>
                    </a:lnTo>
                    <a:cubicBezTo>
                      <a:pt x="98145" y="5728"/>
                      <a:pt x="80048" y="8586"/>
                      <a:pt x="60985" y="8586"/>
                    </a:cubicBezTo>
                    <a:cubicBezTo>
                      <a:pt x="42875" y="8586"/>
                      <a:pt x="24777" y="5728"/>
                      <a:pt x="7620" y="0"/>
                    </a:cubicBezTo>
                    <a:lnTo>
                      <a:pt x="0" y="20968"/>
                    </a:lnTo>
                    <a:cubicBezTo>
                      <a:pt x="19050" y="27648"/>
                      <a:pt x="40017" y="31458"/>
                      <a:pt x="60985" y="31458"/>
                    </a:cubicBezTo>
                    <a:close/>
                    <a:moveTo>
                      <a:pt x="-124257" y="229311"/>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8" name="Freeform 2147">
                <a:extLst>
                  <a:ext uri="{FF2B5EF4-FFF2-40B4-BE49-F238E27FC236}">
                    <a16:creationId xmlns:a16="http://schemas.microsoft.com/office/drawing/2014/main" id="{1E08641E-800A-A0CD-E0AF-DD073AF37C19}"/>
                  </a:ext>
                </a:extLst>
              </p:cNvPr>
              <p:cNvSpPr/>
              <p:nvPr/>
            </p:nvSpPr>
            <p:spPr>
              <a:xfrm rot="3">
                <a:off x="8438869" y="419218"/>
                <a:ext cx="124749" cy="22935"/>
              </a:xfrm>
              <a:custGeom>
                <a:avLst/>
                <a:gdLst/>
                <a:ahLst/>
                <a:cxnLst/>
                <a:rect l="0" t="0" r="0" b="0"/>
                <a:pathLst>
                  <a:path w="258254" h="48611">
                    <a:moveTo>
                      <a:pt x="128651" y="20016"/>
                    </a:moveTo>
                    <a:lnTo>
                      <a:pt x="128651" y="20016"/>
                    </a:lnTo>
                    <a:cubicBezTo>
                      <a:pt x="86716" y="20016"/>
                      <a:pt x="46698" y="12391"/>
                      <a:pt x="9525" y="0"/>
                    </a:cubicBezTo>
                    <a:lnTo>
                      <a:pt x="0" y="25736"/>
                    </a:lnTo>
                    <a:cubicBezTo>
                      <a:pt x="40018" y="40034"/>
                      <a:pt x="83858" y="48611"/>
                      <a:pt x="128651" y="48611"/>
                    </a:cubicBezTo>
                    <a:cubicBezTo>
                      <a:pt x="174396" y="48611"/>
                      <a:pt x="217272" y="40034"/>
                      <a:pt x="258254" y="25736"/>
                    </a:cubicBezTo>
                    <a:lnTo>
                      <a:pt x="248729" y="0"/>
                    </a:lnTo>
                    <a:cubicBezTo>
                      <a:pt x="210604" y="12391"/>
                      <a:pt x="170586" y="20016"/>
                      <a:pt x="128651" y="20016"/>
                    </a:cubicBezTo>
                    <a:close/>
                    <a:moveTo>
                      <a:pt x="-226259" y="48201"/>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9" name="Freeform 2148">
                <a:extLst>
                  <a:ext uri="{FF2B5EF4-FFF2-40B4-BE49-F238E27FC236}">
                    <a16:creationId xmlns:a16="http://schemas.microsoft.com/office/drawing/2014/main" id="{1A61BD02-C15F-EB65-35CA-9D2EFE259E2B}"/>
                  </a:ext>
                </a:extLst>
              </p:cNvPr>
              <p:cNvSpPr/>
              <p:nvPr/>
            </p:nvSpPr>
            <p:spPr>
              <a:xfrm rot="3">
                <a:off x="8455899" y="363003"/>
                <a:ext cx="90229" cy="29681"/>
              </a:xfrm>
              <a:custGeom>
                <a:avLst/>
                <a:gdLst/>
                <a:ahLst/>
                <a:cxnLst/>
                <a:rect l="0" t="0" r="0" b="0"/>
                <a:pathLst>
                  <a:path w="186792" h="62908">
                    <a:moveTo>
                      <a:pt x="186792" y="47656"/>
                    </a:moveTo>
                    <a:lnTo>
                      <a:pt x="186792" y="47656"/>
                    </a:lnTo>
                    <a:lnTo>
                      <a:pt x="169634" y="0"/>
                    </a:lnTo>
                    <a:cubicBezTo>
                      <a:pt x="145809" y="8572"/>
                      <a:pt x="120079" y="12382"/>
                      <a:pt x="93396" y="12382"/>
                    </a:cubicBezTo>
                    <a:cubicBezTo>
                      <a:pt x="66713" y="12382"/>
                      <a:pt x="41936" y="8572"/>
                      <a:pt x="17158" y="0"/>
                    </a:cubicBezTo>
                    <a:lnTo>
                      <a:pt x="0" y="47656"/>
                    </a:lnTo>
                    <a:cubicBezTo>
                      <a:pt x="29540" y="57188"/>
                      <a:pt x="60998" y="62908"/>
                      <a:pt x="93396" y="62908"/>
                    </a:cubicBezTo>
                    <a:cubicBezTo>
                      <a:pt x="126746" y="62908"/>
                      <a:pt x="157239" y="57188"/>
                      <a:pt x="186792" y="47656"/>
                    </a:cubicBezTo>
                    <a:close/>
                    <a:moveTo>
                      <a:pt x="-170008" y="167347"/>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0" name="Freeform 2149">
                <a:extLst>
                  <a:ext uri="{FF2B5EF4-FFF2-40B4-BE49-F238E27FC236}">
                    <a16:creationId xmlns:a16="http://schemas.microsoft.com/office/drawing/2014/main" id="{7FD545AC-B902-F052-2C3C-B44E6D0F7AC9}"/>
                  </a:ext>
                </a:extLst>
              </p:cNvPr>
              <p:cNvSpPr/>
              <p:nvPr/>
            </p:nvSpPr>
            <p:spPr>
              <a:xfrm rot="3">
                <a:off x="8531393" y="299589"/>
                <a:ext cx="49256" cy="42723"/>
              </a:xfrm>
              <a:custGeom>
                <a:avLst/>
                <a:gdLst/>
                <a:ahLst/>
                <a:cxnLst/>
                <a:rect l="0" t="0" r="0" b="0"/>
                <a:pathLst>
                  <a:path w="101969" h="90552">
                    <a:moveTo>
                      <a:pt x="60998" y="59094"/>
                    </a:moveTo>
                    <a:lnTo>
                      <a:pt x="60998" y="59094"/>
                    </a:lnTo>
                    <a:cubicBezTo>
                      <a:pt x="78144" y="44806"/>
                      <a:pt x="91491" y="28601"/>
                      <a:pt x="101969" y="11443"/>
                    </a:cubicBezTo>
                    <a:lnTo>
                      <a:pt x="81966" y="0"/>
                    </a:lnTo>
                    <a:cubicBezTo>
                      <a:pt x="73381" y="15253"/>
                      <a:pt x="60998" y="29553"/>
                      <a:pt x="46698" y="40983"/>
                    </a:cubicBezTo>
                    <a:cubicBezTo>
                      <a:pt x="32411" y="53379"/>
                      <a:pt x="17158" y="62916"/>
                      <a:pt x="0" y="69584"/>
                    </a:cubicBezTo>
                    <a:lnTo>
                      <a:pt x="7633" y="90552"/>
                    </a:lnTo>
                    <a:cubicBezTo>
                      <a:pt x="26683" y="82932"/>
                      <a:pt x="44793" y="72441"/>
                      <a:pt x="60998" y="59094"/>
                    </a:cubicBezTo>
                    <a:close/>
                    <a:moveTo>
                      <a:pt x="-203327" y="301752"/>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1" name="Freeform 2150">
                <a:extLst>
                  <a:ext uri="{FF2B5EF4-FFF2-40B4-BE49-F238E27FC236}">
                    <a16:creationId xmlns:a16="http://schemas.microsoft.com/office/drawing/2014/main" id="{29097849-1D6D-D46A-BA11-74C94BC96524}"/>
                  </a:ext>
                </a:extLst>
              </p:cNvPr>
              <p:cNvSpPr/>
              <p:nvPr/>
            </p:nvSpPr>
            <p:spPr>
              <a:xfrm rot="3">
                <a:off x="8552110" y="329274"/>
                <a:ext cx="84242" cy="72405"/>
              </a:xfrm>
              <a:custGeom>
                <a:avLst/>
                <a:gdLst/>
                <a:ahLst/>
                <a:cxnLst/>
                <a:rect l="0" t="0" r="0" b="0"/>
                <a:pathLst>
                  <a:path w="174397" h="153461">
                    <a:moveTo>
                      <a:pt x="84811" y="74346"/>
                    </a:moveTo>
                    <a:lnTo>
                      <a:pt x="84811" y="74346"/>
                    </a:lnTo>
                    <a:cubicBezTo>
                      <a:pt x="58128" y="96266"/>
                      <a:pt x="29540" y="112473"/>
                      <a:pt x="0" y="123912"/>
                    </a:cubicBezTo>
                    <a:lnTo>
                      <a:pt x="10478" y="153461"/>
                    </a:lnTo>
                    <a:cubicBezTo>
                      <a:pt x="43841" y="141068"/>
                      <a:pt x="76238" y="122005"/>
                      <a:pt x="104826" y="98171"/>
                    </a:cubicBezTo>
                    <a:cubicBezTo>
                      <a:pt x="133414" y="74346"/>
                      <a:pt x="156286" y="45746"/>
                      <a:pt x="174397" y="15253"/>
                    </a:cubicBezTo>
                    <a:lnTo>
                      <a:pt x="147714" y="0"/>
                    </a:lnTo>
                    <a:cubicBezTo>
                      <a:pt x="131509" y="27636"/>
                      <a:pt x="110541" y="52426"/>
                      <a:pt x="84811" y="74346"/>
                    </a:cubicBezTo>
                    <a:close/>
                    <a:moveTo>
                      <a:pt x="-324383" y="238836"/>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2" name="Freeform 2151">
                <a:extLst>
                  <a:ext uri="{FF2B5EF4-FFF2-40B4-BE49-F238E27FC236}">
                    <a16:creationId xmlns:a16="http://schemas.microsoft.com/office/drawing/2014/main" id="{E3C20A25-E377-6BE2-DD8C-9ED82EED61A4}"/>
                  </a:ext>
                </a:extLst>
              </p:cNvPr>
              <p:cNvSpPr/>
              <p:nvPr/>
            </p:nvSpPr>
            <p:spPr>
              <a:xfrm rot="3">
                <a:off x="8542442" y="315330"/>
                <a:ext cx="77340" cy="68359"/>
              </a:xfrm>
              <a:custGeom>
                <a:avLst/>
                <a:gdLst/>
                <a:ahLst/>
                <a:cxnLst/>
                <a:rect l="0" t="0" r="0" b="0"/>
                <a:pathLst>
                  <a:path w="160109" h="144886">
                    <a:moveTo>
                      <a:pt x="160109" y="24778"/>
                    </a:moveTo>
                    <a:lnTo>
                      <a:pt x="160109" y="24778"/>
                    </a:lnTo>
                    <a:lnTo>
                      <a:pt x="116269" y="0"/>
                    </a:lnTo>
                    <a:cubicBezTo>
                      <a:pt x="103873" y="21921"/>
                      <a:pt x="86728" y="40983"/>
                      <a:pt x="66713" y="58141"/>
                    </a:cubicBezTo>
                    <a:cubicBezTo>
                      <a:pt x="45746" y="75299"/>
                      <a:pt x="23825" y="88646"/>
                      <a:pt x="0" y="98184"/>
                    </a:cubicBezTo>
                    <a:lnTo>
                      <a:pt x="17158" y="144886"/>
                    </a:lnTo>
                    <a:cubicBezTo>
                      <a:pt x="45746" y="134404"/>
                      <a:pt x="73381" y="118199"/>
                      <a:pt x="98158" y="97232"/>
                    </a:cubicBezTo>
                    <a:cubicBezTo>
                      <a:pt x="123889" y="76251"/>
                      <a:pt x="143904" y="51474"/>
                      <a:pt x="160109" y="24778"/>
                    </a:cubicBezTo>
                    <a:close/>
                    <a:moveTo>
                      <a:pt x="-225247" y="268389"/>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3" name="Freeform 2152">
                <a:extLst>
                  <a:ext uri="{FF2B5EF4-FFF2-40B4-BE49-F238E27FC236}">
                    <a16:creationId xmlns:a16="http://schemas.microsoft.com/office/drawing/2014/main" id="{EECCBBA8-7874-B432-E6F1-9918761717A1}"/>
                  </a:ext>
                </a:extLst>
              </p:cNvPr>
              <p:cNvSpPr/>
              <p:nvPr/>
            </p:nvSpPr>
            <p:spPr>
              <a:xfrm rot="3">
                <a:off x="8653842" y="227630"/>
                <a:ext cx="36827" cy="120081"/>
              </a:xfrm>
              <a:custGeom>
                <a:avLst/>
                <a:gdLst/>
                <a:ahLst/>
                <a:cxnLst/>
                <a:rect l="0" t="0" r="0" b="0"/>
                <a:pathLst>
                  <a:path w="76239" h="254508">
                    <a:moveTo>
                      <a:pt x="40983" y="126784"/>
                    </a:moveTo>
                    <a:lnTo>
                      <a:pt x="40983" y="126784"/>
                    </a:lnTo>
                    <a:cubicBezTo>
                      <a:pt x="33363" y="167767"/>
                      <a:pt x="20016" y="205893"/>
                      <a:pt x="0" y="240208"/>
                    </a:cubicBezTo>
                    <a:lnTo>
                      <a:pt x="24778" y="254508"/>
                    </a:lnTo>
                    <a:cubicBezTo>
                      <a:pt x="45746" y="217335"/>
                      <a:pt x="60999" y="175387"/>
                      <a:pt x="68618" y="131547"/>
                    </a:cubicBezTo>
                    <a:cubicBezTo>
                      <a:pt x="76239" y="86741"/>
                      <a:pt x="76239" y="42901"/>
                      <a:pt x="69571" y="0"/>
                    </a:cubicBezTo>
                    <a:lnTo>
                      <a:pt x="41936" y="5728"/>
                    </a:lnTo>
                    <a:cubicBezTo>
                      <a:pt x="47651" y="44806"/>
                      <a:pt x="48603" y="84836"/>
                      <a:pt x="40983" y="126784"/>
                    </a:cubicBezTo>
                    <a:close/>
                    <a:moveTo>
                      <a:pt x="-371995" y="454266"/>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8" name="Freeform 2153">
                <a:extLst>
                  <a:ext uri="{FF2B5EF4-FFF2-40B4-BE49-F238E27FC236}">
                    <a16:creationId xmlns:a16="http://schemas.microsoft.com/office/drawing/2014/main" id="{559C667E-C93E-450C-6C4F-025E4753E876}"/>
                  </a:ext>
                </a:extLst>
              </p:cNvPr>
              <p:cNvSpPr/>
              <p:nvPr/>
            </p:nvSpPr>
            <p:spPr>
              <a:xfrm rot="3">
                <a:off x="8642794" y="230782"/>
                <a:ext cx="29924" cy="108384"/>
              </a:xfrm>
              <a:custGeom>
                <a:avLst/>
                <a:gdLst/>
                <a:ahLst/>
                <a:cxnLst/>
                <a:rect l="0" t="0" r="0" b="0"/>
                <a:pathLst>
                  <a:path w="61950" h="229718">
                    <a:moveTo>
                      <a:pt x="37173" y="115329"/>
                    </a:moveTo>
                    <a:lnTo>
                      <a:pt x="37173" y="115329"/>
                    </a:lnTo>
                    <a:cubicBezTo>
                      <a:pt x="30505" y="153467"/>
                      <a:pt x="17157" y="188735"/>
                      <a:pt x="0" y="220180"/>
                    </a:cubicBezTo>
                    <a:lnTo>
                      <a:pt x="15252" y="229718"/>
                    </a:lnTo>
                    <a:cubicBezTo>
                      <a:pt x="34315" y="195403"/>
                      <a:pt x="47650" y="158230"/>
                      <a:pt x="55283" y="118187"/>
                    </a:cubicBezTo>
                    <a:cubicBezTo>
                      <a:pt x="61950" y="78156"/>
                      <a:pt x="61950" y="38126"/>
                      <a:pt x="56235" y="0"/>
                    </a:cubicBezTo>
                    <a:lnTo>
                      <a:pt x="38125" y="3810"/>
                    </a:lnTo>
                    <a:cubicBezTo>
                      <a:pt x="43840" y="39078"/>
                      <a:pt x="43840" y="77204"/>
                      <a:pt x="37173" y="115329"/>
                    </a:cubicBezTo>
                    <a:close/>
                    <a:moveTo>
                      <a:pt x="-344348" y="447586"/>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9" name="Freeform 2154">
                <a:extLst>
                  <a:ext uri="{FF2B5EF4-FFF2-40B4-BE49-F238E27FC236}">
                    <a16:creationId xmlns:a16="http://schemas.microsoft.com/office/drawing/2014/main" id="{69FEF853-643B-988C-2CB2-B8C2F6659108}"/>
                  </a:ext>
                </a:extLst>
              </p:cNvPr>
              <p:cNvSpPr/>
              <p:nvPr/>
            </p:nvSpPr>
            <p:spPr>
              <a:xfrm rot="3">
                <a:off x="8589397" y="241124"/>
                <a:ext cx="22097" cy="67908"/>
              </a:xfrm>
              <a:custGeom>
                <a:avLst/>
                <a:gdLst/>
                <a:ahLst/>
                <a:cxnLst/>
                <a:rect l="0" t="0" r="0" b="0"/>
                <a:pathLst>
                  <a:path w="45745" h="143929">
                    <a:moveTo>
                      <a:pt x="21920" y="70535"/>
                    </a:moveTo>
                    <a:lnTo>
                      <a:pt x="21920" y="70535"/>
                    </a:lnTo>
                    <a:cubicBezTo>
                      <a:pt x="18110" y="93408"/>
                      <a:pt x="10490" y="115341"/>
                      <a:pt x="0" y="134404"/>
                    </a:cubicBezTo>
                    <a:lnTo>
                      <a:pt x="16205" y="143929"/>
                    </a:lnTo>
                    <a:cubicBezTo>
                      <a:pt x="28588" y="122961"/>
                      <a:pt x="37173" y="99136"/>
                      <a:pt x="40983" y="74345"/>
                    </a:cubicBezTo>
                    <a:cubicBezTo>
                      <a:pt x="45745" y="49568"/>
                      <a:pt x="45745" y="23825"/>
                      <a:pt x="41935" y="0"/>
                    </a:cubicBezTo>
                    <a:lnTo>
                      <a:pt x="22873" y="3810"/>
                    </a:lnTo>
                    <a:cubicBezTo>
                      <a:pt x="25730" y="25730"/>
                      <a:pt x="25730" y="47663"/>
                      <a:pt x="21920" y="70535"/>
                    </a:cubicBezTo>
                    <a:close/>
                    <a:moveTo>
                      <a:pt x="-210934" y="425665"/>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0" name="Freeform 2155">
                <a:extLst>
                  <a:ext uri="{FF2B5EF4-FFF2-40B4-BE49-F238E27FC236}">
                    <a16:creationId xmlns:a16="http://schemas.microsoft.com/office/drawing/2014/main" id="{F977E700-4D13-2FE4-28BA-4CB17C20136C}"/>
                  </a:ext>
                </a:extLst>
              </p:cNvPr>
              <p:cNvSpPr/>
              <p:nvPr/>
            </p:nvSpPr>
            <p:spPr>
              <a:xfrm rot="3">
                <a:off x="8555791" y="189407"/>
                <a:ext cx="36826" cy="51717"/>
              </a:xfrm>
              <a:custGeom>
                <a:avLst/>
                <a:gdLst/>
                <a:ahLst/>
                <a:cxnLst/>
                <a:rect l="0" t="0" r="0" b="0"/>
                <a:pathLst>
                  <a:path w="76238" h="109614">
                    <a:moveTo>
                      <a:pt x="54331" y="47650"/>
                    </a:moveTo>
                    <a:lnTo>
                      <a:pt x="54331" y="47650"/>
                    </a:lnTo>
                    <a:cubicBezTo>
                      <a:pt x="42888" y="29540"/>
                      <a:pt x="29553" y="13335"/>
                      <a:pt x="14301" y="0"/>
                    </a:cubicBezTo>
                    <a:lnTo>
                      <a:pt x="0" y="17158"/>
                    </a:lnTo>
                    <a:cubicBezTo>
                      <a:pt x="13348" y="28588"/>
                      <a:pt x="24778" y="42888"/>
                      <a:pt x="34316" y="59093"/>
                    </a:cubicBezTo>
                    <a:cubicBezTo>
                      <a:pt x="43841" y="75298"/>
                      <a:pt x="50508" y="92456"/>
                      <a:pt x="53366" y="109614"/>
                    </a:cubicBezTo>
                    <a:lnTo>
                      <a:pt x="76238" y="105804"/>
                    </a:lnTo>
                    <a:cubicBezTo>
                      <a:pt x="71476" y="85788"/>
                      <a:pt x="64808" y="66726"/>
                      <a:pt x="54331" y="47650"/>
                    </a:cubicBezTo>
                    <a:close/>
                    <a:moveTo>
                      <a:pt x="-8864" y="535279"/>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1" name="Freeform 2156">
                <a:extLst>
                  <a:ext uri="{FF2B5EF4-FFF2-40B4-BE49-F238E27FC236}">
                    <a16:creationId xmlns:a16="http://schemas.microsoft.com/office/drawing/2014/main" id="{F0AD06EB-BC09-95D9-A4FB-53ABD5787ED8}"/>
                  </a:ext>
                </a:extLst>
              </p:cNvPr>
              <p:cNvSpPr/>
              <p:nvPr/>
            </p:nvSpPr>
            <p:spPr>
              <a:xfrm rot="3">
                <a:off x="8615635" y="117897"/>
                <a:ext cx="70892" cy="107486"/>
              </a:xfrm>
              <a:custGeom>
                <a:avLst/>
                <a:gdLst/>
                <a:ahLst/>
                <a:cxnLst/>
                <a:rect l="0" t="0" r="0" b="0"/>
                <a:pathLst>
                  <a:path w="146761" h="227813">
                    <a:moveTo>
                      <a:pt x="77190" y="114389"/>
                    </a:moveTo>
                    <a:lnTo>
                      <a:pt x="77190" y="114389"/>
                    </a:lnTo>
                    <a:cubicBezTo>
                      <a:pt x="98158" y="150609"/>
                      <a:pt x="111506" y="189687"/>
                      <a:pt x="119126" y="227813"/>
                    </a:cubicBezTo>
                    <a:lnTo>
                      <a:pt x="146761" y="223050"/>
                    </a:lnTo>
                    <a:cubicBezTo>
                      <a:pt x="139141" y="181102"/>
                      <a:pt x="123888" y="140119"/>
                      <a:pt x="101016" y="101041"/>
                    </a:cubicBezTo>
                    <a:cubicBezTo>
                      <a:pt x="79095" y="61963"/>
                      <a:pt x="50508" y="27648"/>
                      <a:pt x="18110" y="0"/>
                    </a:cubicBezTo>
                    <a:lnTo>
                      <a:pt x="0" y="21920"/>
                    </a:lnTo>
                    <a:cubicBezTo>
                      <a:pt x="29540" y="47663"/>
                      <a:pt x="56223" y="78169"/>
                      <a:pt x="77190" y="114389"/>
                    </a:cubicBezTo>
                    <a:close/>
                    <a:moveTo>
                      <a:pt x="-47930" y="686841"/>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2" name="Freeform 2157">
                <a:extLst>
                  <a:ext uri="{FF2B5EF4-FFF2-40B4-BE49-F238E27FC236}">
                    <a16:creationId xmlns:a16="http://schemas.microsoft.com/office/drawing/2014/main" id="{59808AFA-4E23-DD58-7149-7C94504497CA}"/>
                  </a:ext>
                </a:extLst>
              </p:cNvPr>
              <p:cNvSpPr/>
              <p:nvPr/>
            </p:nvSpPr>
            <p:spPr>
              <a:xfrm rot="3">
                <a:off x="8576507" y="155677"/>
                <a:ext cx="60304" cy="80047"/>
              </a:xfrm>
              <a:custGeom>
                <a:avLst/>
                <a:gdLst/>
                <a:ahLst/>
                <a:cxnLst/>
                <a:rect l="0" t="0" r="0" b="0"/>
                <a:pathLst>
                  <a:path w="124841" h="169659">
                    <a:moveTo>
                      <a:pt x="31445" y="0"/>
                    </a:moveTo>
                    <a:lnTo>
                      <a:pt x="31445" y="0"/>
                    </a:lnTo>
                    <a:lnTo>
                      <a:pt x="0" y="38125"/>
                    </a:lnTo>
                    <a:cubicBezTo>
                      <a:pt x="19063" y="55283"/>
                      <a:pt x="35255" y="74345"/>
                      <a:pt x="48603" y="98171"/>
                    </a:cubicBezTo>
                    <a:cubicBezTo>
                      <a:pt x="61938" y="121056"/>
                      <a:pt x="70523" y="144881"/>
                      <a:pt x="75286" y="169659"/>
                    </a:cubicBezTo>
                    <a:lnTo>
                      <a:pt x="124841" y="161086"/>
                    </a:lnTo>
                    <a:cubicBezTo>
                      <a:pt x="119126" y="130581"/>
                      <a:pt x="108636" y="101028"/>
                      <a:pt x="92444" y="72440"/>
                    </a:cubicBezTo>
                    <a:cubicBezTo>
                      <a:pt x="75286" y="44792"/>
                      <a:pt x="55271" y="20015"/>
                      <a:pt x="31445" y="0"/>
                    </a:cubicBezTo>
                    <a:close/>
                    <a:moveTo>
                      <a:pt x="67386" y="606767"/>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3" name="Freeform 2158">
                <a:extLst>
                  <a:ext uri="{FF2B5EF4-FFF2-40B4-BE49-F238E27FC236}">
                    <a16:creationId xmlns:a16="http://schemas.microsoft.com/office/drawing/2014/main" id="{45701C8B-1640-D61E-7DBF-3742471F3710}"/>
                  </a:ext>
                </a:extLst>
              </p:cNvPr>
              <p:cNvSpPr/>
              <p:nvPr/>
            </p:nvSpPr>
            <p:spPr>
              <a:xfrm rot="3">
                <a:off x="8503774" y="166469"/>
                <a:ext cx="55243" cy="27881"/>
              </a:xfrm>
              <a:custGeom>
                <a:avLst/>
                <a:gdLst/>
                <a:ahLst/>
                <a:cxnLst/>
                <a:rect l="0" t="0" r="0" b="0"/>
                <a:pathLst>
                  <a:path w="114363" h="59093">
                    <a:moveTo>
                      <a:pt x="60998" y="11443"/>
                    </a:moveTo>
                    <a:lnTo>
                      <a:pt x="60998" y="11443"/>
                    </a:lnTo>
                    <a:cubicBezTo>
                      <a:pt x="40030" y="4763"/>
                      <a:pt x="20015" y="953"/>
                      <a:pt x="0" y="0"/>
                    </a:cubicBezTo>
                    <a:lnTo>
                      <a:pt x="0" y="22873"/>
                    </a:lnTo>
                    <a:cubicBezTo>
                      <a:pt x="17158" y="22873"/>
                      <a:pt x="35268" y="26683"/>
                      <a:pt x="52413" y="33363"/>
                    </a:cubicBezTo>
                    <a:cubicBezTo>
                      <a:pt x="70523" y="39078"/>
                      <a:pt x="86728" y="48616"/>
                      <a:pt x="100063" y="59093"/>
                    </a:cubicBezTo>
                    <a:lnTo>
                      <a:pt x="114363" y="41936"/>
                    </a:lnTo>
                    <a:cubicBezTo>
                      <a:pt x="99111" y="29553"/>
                      <a:pt x="81001" y="19063"/>
                      <a:pt x="60998" y="11443"/>
                    </a:cubicBezTo>
                    <a:close/>
                    <a:moveTo>
                      <a:pt x="183642" y="583895"/>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4" name="Freeform 2159">
                <a:extLst>
                  <a:ext uri="{FF2B5EF4-FFF2-40B4-BE49-F238E27FC236}">
                    <a16:creationId xmlns:a16="http://schemas.microsoft.com/office/drawing/2014/main" id="{DDB4EA44-6FFC-E071-F53F-EC4422E6CBA0}"/>
                  </a:ext>
                </a:extLst>
              </p:cNvPr>
              <p:cNvSpPr/>
              <p:nvPr/>
            </p:nvSpPr>
            <p:spPr>
              <a:xfrm rot="3">
                <a:off x="8503774" y="103504"/>
                <a:ext cx="97131" cy="45875"/>
              </a:xfrm>
              <a:custGeom>
                <a:avLst/>
                <a:gdLst/>
                <a:ahLst/>
                <a:cxnLst/>
                <a:rect l="0" t="0" r="0" b="0"/>
                <a:pathLst>
                  <a:path w="201079" h="97231">
                    <a:moveTo>
                      <a:pt x="95301" y="48615"/>
                    </a:moveTo>
                    <a:lnTo>
                      <a:pt x="95301" y="48615"/>
                    </a:lnTo>
                    <a:cubicBezTo>
                      <a:pt x="127698" y="60058"/>
                      <a:pt x="155334" y="77216"/>
                      <a:pt x="180111" y="97231"/>
                    </a:cubicBezTo>
                    <a:lnTo>
                      <a:pt x="201079" y="73393"/>
                    </a:lnTo>
                    <a:cubicBezTo>
                      <a:pt x="173444" y="50520"/>
                      <a:pt x="141999" y="32410"/>
                      <a:pt x="106731" y="19062"/>
                    </a:cubicBezTo>
                    <a:cubicBezTo>
                      <a:pt x="71476" y="6680"/>
                      <a:pt x="35268" y="0"/>
                      <a:pt x="0" y="0"/>
                    </a:cubicBezTo>
                    <a:lnTo>
                      <a:pt x="0" y="31458"/>
                    </a:lnTo>
                    <a:cubicBezTo>
                      <a:pt x="31445" y="31458"/>
                      <a:pt x="63856" y="37173"/>
                      <a:pt x="95301" y="48615"/>
                    </a:cubicBezTo>
                    <a:close/>
                    <a:moveTo>
                      <a:pt x="279921" y="717346"/>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5" name="Freeform 2160">
                <a:extLst>
                  <a:ext uri="{FF2B5EF4-FFF2-40B4-BE49-F238E27FC236}">
                    <a16:creationId xmlns:a16="http://schemas.microsoft.com/office/drawing/2014/main" id="{4FFFF88B-E9FE-F9DF-52D4-255A3D6BC23A}"/>
                  </a:ext>
                </a:extLst>
              </p:cNvPr>
              <p:cNvSpPr/>
              <p:nvPr/>
            </p:nvSpPr>
            <p:spPr>
              <a:xfrm rot="3">
                <a:off x="8503774" y="122397"/>
                <a:ext cx="84242" cy="48116"/>
              </a:xfrm>
              <a:custGeom>
                <a:avLst/>
                <a:gdLst/>
                <a:ahLst/>
                <a:cxnLst/>
                <a:rect l="0" t="0" r="0" b="0"/>
                <a:pathLst>
                  <a:path w="174396" h="101981">
                    <a:moveTo>
                      <a:pt x="0" y="0"/>
                    </a:moveTo>
                    <a:lnTo>
                      <a:pt x="0" y="0"/>
                    </a:lnTo>
                    <a:lnTo>
                      <a:pt x="0" y="50508"/>
                    </a:lnTo>
                    <a:cubicBezTo>
                      <a:pt x="24778" y="50508"/>
                      <a:pt x="50508" y="55283"/>
                      <a:pt x="75286" y="64808"/>
                    </a:cubicBezTo>
                    <a:cubicBezTo>
                      <a:pt x="100063" y="73393"/>
                      <a:pt x="122936" y="86741"/>
                      <a:pt x="142951" y="101981"/>
                    </a:cubicBezTo>
                    <a:lnTo>
                      <a:pt x="174396" y="63855"/>
                    </a:lnTo>
                    <a:cubicBezTo>
                      <a:pt x="150571" y="44793"/>
                      <a:pt x="122936" y="28587"/>
                      <a:pt x="92443" y="17158"/>
                    </a:cubicBezTo>
                    <a:cubicBezTo>
                      <a:pt x="61951" y="5715"/>
                      <a:pt x="30493" y="952"/>
                      <a:pt x="0" y="0"/>
                    </a:cubicBezTo>
                    <a:close/>
                    <a:moveTo>
                      <a:pt x="288493" y="677303"/>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7" name="Freeform 2161">
                <a:extLst>
                  <a:ext uri="{FF2B5EF4-FFF2-40B4-BE49-F238E27FC236}">
                    <a16:creationId xmlns:a16="http://schemas.microsoft.com/office/drawing/2014/main" id="{99BAEB79-BA70-2084-5588-5F02BDFCA0CE}"/>
                  </a:ext>
                </a:extLst>
              </p:cNvPr>
              <p:cNvSpPr/>
              <p:nvPr/>
            </p:nvSpPr>
            <p:spPr>
              <a:xfrm rot="3">
                <a:off x="8381784" y="73376"/>
                <a:ext cx="116928" cy="51717"/>
              </a:xfrm>
              <a:custGeom>
                <a:avLst/>
                <a:gdLst/>
                <a:ahLst/>
                <a:cxnLst/>
                <a:rect l="0" t="0" r="0" b="0"/>
                <a:pathLst>
                  <a:path w="242063" h="109614">
                    <a:moveTo>
                      <a:pt x="122936" y="49555"/>
                    </a:moveTo>
                    <a:lnTo>
                      <a:pt x="122936" y="49555"/>
                    </a:lnTo>
                    <a:cubicBezTo>
                      <a:pt x="162014" y="35268"/>
                      <a:pt x="202985" y="28588"/>
                      <a:pt x="242063" y="27635"/>
                    </a:cubicBezTo>
                    <a:lnTo>
                      <a:pt x="242063" y="0"/>
                    </a:lnTo>
                    <a:cubicBezTo>
                      <a:pt x="199175" y="0"/>
                      <a:pt x="156287" y="7620"/>
                      <a:pt x="113411" y="22873"/>
                    </a:cubicBezTo>
                    <a:cubicBezTo>
                      <a:pt x="71476" y="39078"/>
                      <a:pt x="33363" y="60998"/>
                      <a:pt x="0" y="87694"/>
                    </a:cubicBezTo>
                    <a:lnTo>
                      <a:pt x="18111" y="109614"/>
                    </a:lnTo>
                    <a:cubicBezTo>
                      <a:pt x="48603" y="84823"/>
                      <a:pt x="83871" y="63856"/>
                      <a:pt x="122936" y="49555"/>
                    </a:cubicBezTo>
                    <a:close/>
                    <a:moveTo>
                      <a:pt x="595377" y="781202"/>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8" name="Freeform 2162">
                <a:extLst>
                  <a:ext uri="{FF2B5EF4-FFF2-40B4-BE49-F238E27FC236}">
                    <a16:creationId xmlns:a16="http://schemas.microsoft.com/office/drawing/2014/main" id="{422E09E5-980A-0061-8643-6F991489281E}"/>
                  </a:ext>
                </a:extLst>
              </p:cNvPr>
              <p:cNvSpPr/>
              <p:nvPr/>
            </p:nvSpPr>
            <p:spPr>
              <a:xfrm rot="3">
                <a:off x="8393293" y="90915"/>
                <a:ext cx="105419" cy="44071"/>
              </a:xfrm>
              <a:custGeom>
                <a:avLst/>
                <a:gdLst/>
                <a:ahLst/>
                <a:cxnLst/>
                <a:rect l="0" t="0" r="0" b="0"/>
                <a:pathLst>
                  <a:path w="218237" h="93409">
                    <a:moveTo>
                      <a:pt x="108635" y="38125"/>
                    </a:moveTo>
                    <a:lnTo>
                      <a:pt x="108635" y="38125"/>
                    </a:lnTo>
                    <a:cubicBezTo>
                      <a:pt x="144856" y="24778"/>
                      <a:pt x="182016" y="18110"/>
                      <a:pt x="218237" y="18110"/>
                    </a:cubicBezTo>
                    <a:lnTo>
                      <a:pt x="218237" y="0"/>
                    </a:lnTo>
                    <a:cubicBezTo>
                      <a:pt x="180111" y="0"/>
                      <a:pt x="141046" y="6667"/>
                      <a:pt x="101968" y="20968"/>
                    </a:cubicBezTo>
                    <a:cubicBezTo>
                      <a:pt x="63855" y="34315"/>
                      <a:pt x="29540" y="54331"/>
                      <a:pt x="0" y="79108"/>
                    </a:cubicBezTo>
                    <a:lnTo>
                      <a:pt x="11442" y="93409"/>
                    </a:lnTo>
                    <a:cubicBezTo>
                      <a:pt x="40030" y="69583"/>
                      <a:pt x="72428" y="50521"/>
                      <a:pt x="108635" y="38125"/>
                    </a:cubicBezTo>
                    <a:close/>
                    <a:moveTo>
                      <a:pt x="545808" y="744029"/>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9" name="Freeform 2163">
                <a:extLst>
                  <a:ext uri="{FF2B5EF4-FFF2-40B4-BE49-F238E27FC236}">
                    <a16:creationId xmlns:a16="http://schemas.microsoft.com/office/drawing/2014/main" id="{E0F508D8-68D3-B9BB-335E-60D6C1077010}"/>
                  </a:ext>
                </a:extLst>
              </p:cNvPr>
              <p:cNvSpPr/>
              <p:nvPr/>
            </p:nvSpPr>
            <p:spPr>
              <a:xfrm rot="3">
                <a:off x="8414010" y="122397"/>
                <a:ext cx="84702" cy="48116"/>
              </a:xfrm>
              <a:custGeom>
                <a:avLst/>
                <a:gdLst/>
                <a:ahLst/>
                <a:cxnLst/>
                <a:rect l="0" t="0" r="0" b="0"/>
                <a:pathLst>
                  <a:path w="175349" h="101981">
                    <a:moveTo>
                      <a:pt x="0" y="63855"/>
                    </a:moveTo>
                    <a:lnTo>
                      <a:pt x="0" y="63855"/>
                    </a:lnTo>
                    <a:lnTo>
                      <a:pt x="32397" y="101981"/>
                    </a:lnTo>
                    <a:cubicBezTo>
                      <a:pt x="52413" y="86741"/>
                      <a:pt x="74333" y="73393"/>
                      <a:pt x="100063" y="64808"/>
                    </a:cubicBezTo>
                    <a:cubicBezTo>
                      <a:pt x="124841" y="55283"/>
                      <a:pt x="150571" y="50508"/>
                      <a:pt x="175349" y="50508"/>
                    </a:cubicBezTo>
                    <a:lnTo>
                      <a:pt x="175349" y="0"/>
                    </a:lnTo>
                    <a:cubicBezTo>
                      <a:pt x="144856" y="952"/>
                      <a:pt x="113398" y="5715"/>
                      <a:pt x="81953" y="17158"/>
                    </a:cubicBezTo>
                    <a:cubicBezTo>
                      <a:pt x="51460" y="28587"/>
                      <a:pt x="23825" y="44793"/>
                      <a:pt x="0" y="63855"/>
                    </a:cubicBezTo>
                    <a:close/>
                    <a:moveTo>
                      <a:pt x="410464" y="677303"/>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40" name="Freeform 2164">
                <a:extLst>
                  <a:ext uri="{FF2B5EF4-FFF2-40B4-BE49-F238E27FC236}">
                    <a16:creationId xmlns:a16="http://schemas.microsoft.com/office/drawing/2014/main" id="{13BE818D-EB24-EA59-D945-B8E0AC30C52A}"/>
                  </a:ext>
                </a:extLst>
              </p:cNvPr>
              <p:cNvSpPr/>
              <p:nvPr/>
            </p:nvSpPr>
            <p:spPr>
              <a:xfrm rot="3">
                <a:off x="8409870" y="189407"/>
                <a:ext cx="36826" cy="51717"/>
              </a:xfrm>
              <a:custGeom>
                <a:avLst/>
                <a:gdLst/>
                <a:ahLst/>
                <a:cxnLst/>
                <a:rect l="0" t="0" r="0" b="0"/>
                <a:pathLst>
                  <a:path w="76238" h="109614">
                    <a:moveTo>
                      <a:pt x="21908" y="47650"/>
                    </a:moveTo>
                    <a:lnTo>
                      <a:pt x="21908" y="47650"/>
                    </a:lnTo>
                    <a:cubicBezTo>
                      <a:pt x="11430" y="66726"/>
                      <a:pt x="3810" y="85788"/>
                      <a:pt x="0" y="105804"/>
                    </a:cubicBezTo>
                    <a:lnTo>
                      <a:pt x="21908" y="109614"/>
                    </a:lnTo>
                    <a:cubicBezTo>
                      <a:pt x="25730" y="92456"/>
                      <a:pt x="32398" y="75298"/>
                      <a:pt x="41923" y="59093"/>
                    </a:cubicBezTo>
                    <a:cubicBezTo>
                      <a:pt x="50508" y="42888"/>
                      <a:pt x="62891" y="28588"/>
                      <a:pt x="76238" y="17158"/>
                    </a:cubicBezTo>
                    <a:lnTo>
                      <a:pt x="60986" y="0"/>
                    </a:lnTo>
                    <a:cubicBezTo>
                      <a:pt x="45733" y="13335"/>
                      <a:pt x="32398" y="29540"/>
                      <a:pt x="21908" y="47650"/>
                    </a:cubicBezTo>
                    <a:close/>
                    <a:moveTo>
                      <a:pt x="293218" y="535279"/>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6" name="Freeform 2165">
                <a:extLst>
                  <a:ext uri="{FF2B5EF4-FFF2-40B4-BE49-F238E27FC236}">
                    <a16:creationId xmlns:a16="http://schemas.microsoft.com/office/drawing/2014/main" id="{BACD689D-46B2-588C-AF24-F20BC7AFBAD1}"/>
                  </a:ext>
                </a:extLst>
              </p:cNvPr>
              <p:cNvSpPr/>
              <p:nvPr/>
            </p:nvSpPr>
            <p:spPr>
              <a:xfrm rot="3">
                <a:off x="8315959" y="117897"/>
                <a:ext cx="70892" cy="107486"/>
              </a:xfrm>
              <a:custGeom>
                <a:avLst/>
                <a:gdLst/>
                <a:ahLst/>
                <a:cxnLst/>
                <a:rect l="0" t="0" r="0" b="0"/>
                <a:pathLst>
                  <a:path w="146761" h="227813">
                    <a:moveTo>
                      <a:pt x="69566" y="114389"/>
                    </a:moveTo>
                    <a:lnTo>
                      <a:pt x="69566" y="114389"/>
                    </a:lnTo>
                    <a:cubicBezTo>
                      <a:pt x="90531" y="78169"/>
                      <a:pt x="116262" y="47663"/>
                      <a:pt x="146761" y="20968"/>
                    </a:cubicBezTo>
                    <a:lnTo>
                      <a:pt x="128651" y="0"/>
                    </a:lnTo>
                    <a:cubicBezTo>
                      <a:pt x="96250" y="27648"/>
                      <a:pt x="67660" y="61963"/>
                      <a:pt x="44789" y="101041"/>
                    </a:cubicBezTo>
                    <a:cubicBezTo>
                      <a:pt x="22871" y="140119"/>
                      <a:pt x="7623" y="181102"/>
                      <a:pt x="0" y="223050"/>
                    </a:cubicBezTo>
                    <a:lnTo>
                      <a:pt x="27636" y="227813"/>
                    </a:lnTo>
                    <a:cubicBezTo>
                      <a:pt x="34306" y="189687"/>
                      <a:pt x="48601" y="150609"/>
                      <a:pt x="69566" y="114389"/>
                    </a:cubicBezTo>
                    <a:close/>
                    <a:moveTo>
                      <a:pt x="572452" y="686841"/>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8" name="Freeform 2166">
                <a:extLst>
                  <a:ext uri="{FF2B5EF4-FFF2-40B4-BE49-F238E27FC236}">
                    <a16:creationId xmlns:a16="http://schemas.microsoft.com/office/drawing/2014/main" id="{B77BD2E4-C0F0-12F5-90C8-2D20520982D5}"/>
                  </a:ext>
                </a:extLst>
              </p:cNvPr>
              <p:cNvSpPr/>
              <p:nvPr/>
            </p:nvSpPr>
            <p:spPr>
              <a:xfrm rot="3">
                <a:off x="8365215" y="155677"/>
                <a:ext cx="60764" cy="80047"/>
              </a:xfrm>
              <a:custGeom>
                <a:avLst/>
                <a:gdLst/>
                <a:ahLst/>
                <a:cxnLst/>
                <a:rect l="0" t="0" r="0" b="0"/>
                <a:pathLst>
                  <a:path w="125793" h="169659">
                    <a:moveTo>
                      <a:pt x="0" y="161086"/>
                    </a:moveTo>
                    <a:lnTo>
                      <a:pt x="0" y="161086"/>
                    </a:lnTo>
                    <a:lnTo>
                      <a:pt x="49555" y="169659"/>
                    </a:lnTo>
                    <a:cubicBezTo>
                      <a:pt x="54318" y="144881"/>
                      <a:pt x="63843" y="121056"/>
                      <a:pt x="77190" y="98171"/>
                    </a:cubicBezTo>
                    <a:cubicBezTo>
                      <a:pt x="90538" y="74345"/>
                      <a:pt x="106731" y="55283"/>
                      <a:pt x="125793" y="38125"/>
                    </a:cubicBezTo>
                    <a:lnTo>
                      <a:pt x="93396" y="0"/>
                    </a:lnTo>
                    <a:cubicBezTo>
                      <a:pt x="70523" y="20015"/>
                      <a:pt x="49555" y="44792"/>
                      <a:pt x="33350" y="72440"/>
                    </a:cubicBezTo>
                    <a:cubicBezTo>
                      <a:pt x="17154" y="101028"/>
                      <a:pt x="5717" y="130581"/>
                      <a:pt x="0" y="161086"/>
                    </a:cubicBezTo>
                    <a:close/>
                    <a:moveTo>
                      <a:pt x="343713" y="606767"/>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09" name="Freeform 2167">
                <a:extLst>
                  <a:ext uri="{FF2B5EF4-FFF2-40B4-BE49-F238E27FC236}">
                    <a16:creationId xmlns:a16="http://schemas.microsoft.com/office/drawing/2014/main" id="{FC7BC409-E77D-1DB3-BD7D-FF336B7DADA0}"/>
                  </a:ext>
                </a:extLst>
              </p:cNvPr>
              <p:cNvSpPr/>
              <p:nvPr/>
            </p:nvSpPr>
            <p:spPr>
              <a:xfrm rot="3">
                <a:off x="8407563" y="244270"/>
                <a:ext cx="21176" cy="56667"/>
              </a:xfrm>
              <a:custGeom>
                <a:avLst/>
                <a:gdLst/>
                <a:ahLst/>
                <a:cxnLst/>
                <a:rect l="0" t="0" r="0" b="0"/>
                <a:pathLst>
                  <a:path w="43840" h="120104">
                    <a:moveTo>
                      <a:pt x="3823" y="61963"/>
                    </a:moveTo>
                    <a:lnTo>
                      <a:pt x="3823" y="61963"/>
                    </a:lnTo>
                    <a:cubicBezTo>
                      <a:pt x="7633" y="82931"/>
                      <a:pt x="14300" y="101994"/>
                      <a:pt x="23825" y="120104"/>
                    </a:cubicBezTo>
                    <a:lnTo>
                      <a:pt x="43840" y="108674"/>
                    </a:lnTo>
                    <a:cubicBezTo>
                      <a:pt x="35268" y="93421"/>
                      <a:pt x="29553" y="76264"/>
                      <a:pt x="25730" y="58153"/>
                    </a:cubicBezTo>
                    <a:cubicBezTo>
                      <a:pt x="22873" y="39091"/>
                      <a:pt x="22873" y="20980"/>
                      <a:pt x="25730" y="3823"/>
                    </a:cubicBezTo>
                    <a:lnTo>
                      <a:pt x="2870" y="0"/>
                    </a:lnTo>
                    <a:cubicBezTo>
                      <a:pt x="0" y="20028"/>
                      <a:pt x="0" y="40996"/>
                      <a:pt x="3823" y="61963"/>
                    </a:cubicBezTo>
                    <a:close/>
                    <a:moveTo>
                      <a:pt x="167399" y="418998"/>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0" name="Freeform 2168">
                <a:extLst>
                  <a:ext uri="{FF2B5EF4-FFF2-40B4-BE49-F238E27FC236}">
                    <a16:creationId xmlns:a16="http://schemas.microsoft.com/office/drawing/2014/main" id="{CD093803-B458-E9E7-674D-1243A8AFC7BE}"/>
                  </a:ext>
                </a:extLst>
              </p:cNvPr>
              <p:cNvSpPr/>
              <p:nvPr/>
            </p:nvSpPr>
            <p:spPr>
              <a:xfrm rot="3">
                <a:off x="8342659" y="233029"/>
                <a:ext cx="33604" cy="99390"/>
              </a:xfrm>
              <a:custGeom>
                <a:avLst/>
                <a:gdLst/>
                <a:ahLst/>
                <a:cxnLst/>
                <a:rect l="0" t="0" r="0" b="0"/>
                <a:pathLst>
                  <a:path w="69567" h="210655">
                    <a:moveTo>
                      <a:pt x="37166" y="102946"/>
                    </a:moveTo>
                    <a:lnTo>
                      <a:pt x="37166" y="102946"/>
                    </a:lnTo>
                    <a:cubicBezTo>
                      <a:pt x="31448" y="69583"/>
                      <a:pt x="31448" y="37173"/>
                      <a:pt x="36213" y="5715"/>
                    </a:cubicBezTo>
                    <a:lnTo>
                      <a:pt x="5718" y="0"/>
                    </a:lnTo>
                    <a:cubicBezTo>
                      <a:pt x="0" y="35268"/>
                      <a:pt x="0" y="71488"/>
                      <a:pt x="6670" y="108661"/>
                    </a:cubicBezTo>
                    <a:cubicBezTo>
                      <a:pt x="13342" y="145834"/>
                      <a:pt x="25731" y="180149"/>
                      <a:pt x="42883" y="210655"/>
                    </a:cubicBezTo>
                    <a:lnTo>
                      <a:pt x="69567" y="195402"/>
                    </a:lnTo>
                    <a:cubicBezTo>
                      <a:pt x="54320" y="167767"/>
                      <a:pt x="42883" y="136309"/>
                      <a:pt x="37166" y="102946"/>
                    </a:cubicBezTo>
                    <a:close/>
                    <a:moveTo>
                      <a:pt x="284605" y="442823"/>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1" name="Freeform 2169">
                <a:extLst>
                  <a:ext uri="{FF2B5EF4-FFF2-40B4-BE49-F238E27FC236}">
                    <a16:creationId xmlns:a16="http://schemas.microsoft.com/office/drawing/2014/main" id="{D1E46413-3997-1C2D-F4E4-F1E4D136BD77}"/>
                  </a:ext>
                </a:extLst>
              </p:cNvPr>
              <p:cNvSpPr/>
              <p:nvPr/>
            </p:nvSpPr>
            <p:spPr>
              <a:xfrm rot="3">
                <a:off x="8361992" y="236175"/>
                <a:ext cx="39129" cy="86801"/>
              </a:xfrm>
              <a:custGeom>
                <a:avLst/>
                <a:gdLst/>
                <a:ahLst/>
                <a:cxnLst/>
                <a:rect l="0" t="0" r="0" b="0"/>
                <a:pathLst>
                  <a:path w="81005" h="183973">
                    <a:moveTo>
                      <a:pt x="37165" y="183973"/>
                    </a:moveTo>
                    <a:lnTo>
                      <a:pt x="37165" y="183973"/>
                    </a:lnTo>
                    <a:lnTo>
                      <a:pt x="81005" y="159182"/>
                    </a:lnTo>
                    <a:cubicBezTo>
                      <a:pt x="68610" y="137262"/>
                      <a:pt x="60037" y="112484"/>
                      <a:pt x="55275" y="86741"/>
                    </a:cubicBezTo>
                    <a:cubicBezTo>
                      <a:pt x="50512" y="60059"/>
                      <a:pt x="50512" y="34316"/>
                      <a:pt x="54322" y="9538"/>
                    </a:cubicBezTo>
                    <a:lnTo>
                      <a:pt x="5718" y="0"/>
                    </a:lnTo>
                    <a:cubicBezTo>
                      <a:pt x="0" y="31458"/>
                      <a:pt x="0" y="62916"/>
                      <a:pt x="5718" y="95327"/>
                    </a:cubicBezTo>
                    <a:cubicBezTo>
                      <a:pt x="11437" y="126784"/>
                      <a:pt x="22872" y="157277"/>
                      <a:pt x="37165" y="183973"/>
                    </a:cubicBezTo>
                    <a:close/>
                    <a:moveTo>
                      <a:pt x="156887" y="436156"/>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2" name="Freeform 2170">
                <a:extLst>
                  <a:ext uri="{FF2B5EF4-FFF2-40B4-BE49-F238E27FC236}">
                    <a16:creationId xmlns:a16="http://schemas.microsoft.com/office/drawing/2014/main" id="{4A00FB12-B2DC-3A8C-A4CA-7004D82C0168}"/>
                  </a:ext>
                </a:extLst>
              </p:cNvPr>
              <p:cNvSpPr/>
              <p:nvPr/>
            </p:nvSpPr>
            <p:spPr>
              <a:xfrm rot="3">
                <a:off x="8421839" y="299589"/>
                <a:ext cx="48789" cy="42723"/>
              </a:xfrm>
              <a:custGeom>
                <a:avLst/>
                <a:gdLst/>
                <a:ahLst/>
                <a:cxnLst/>
                <a:rect l="0" t="0" r="0" b="0"/>
                <a:pathLst>
                  <a:path w="101003" h="90552">
                    <a:moveTo>
                      <a:pt x="40017" y="59094"/>
                    </a:moveTo>
                    <a:lnTo>
                      <a:pt x="40017" y="59094"/>
                    </a:lnTo>
                    <a:cubicBezTo>
                      <a:pt x="56223" y="72441"/>
                      <a:pt x="74320" y="82932"/>
                      <a:pt x="93383" y="90552"/>
                    </a:cubicBezTo>
                    <a:lnTo>
                      <a:pt x="101003" y="69584"/>
                    </a:lnTo>
                    <a:cubicBezTo>
                      <a:pt x="84810" y="62916"/>
                      <a:pt x="68605" y="53379"/>
                      <a:pt x="54318" y="40983"/>
                    </a:cubicBezTo>
                    <a:cubicBezTo>
                      <a:pt x="40017" y="29553"/>
                      <a:pt x="28588" y="15253"/>
                      <a:pt x="19050" y="0"/>
                    </a:cubicBezTo>
                    <a:lnTo>
                      <a:pt x="0" y="11443"/>
                    </a:lnTo>
                    <a:cubicBezTo>
                      <a:pt x="10477" y="28601"/>
                      <a:pt x="23812" y="44806"/>
                      <a:pt x="40017" y="59094"/>
                    </a:cubicBezTo>
                    <a:close/>
                    <a:moveTo>
                      <a:pt x="23469" y="301752"/>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3" name="Freeform 2171">
                <a:extLst>
                  <a:ext uri="{FF2B5EF4-FFF2-40B4-BE49-F238E27FC236}">
                    <a16:creationId xmlns:a16="http://schemas.microsoft.com/office/drawing/2014/main" id="{A34AB65E-D4E0-7513-7F7C-3B8A8088AA5B}"/>
                  </a:ext>
                </a:extLst>
              </p:cNvPr>
              <p:cNvSpPr/>
              <p:nvPr/>
            </p:nvSpPr>
            <p:spPr>
              <a:xfrm rot="3">
                <a:off x="8338976" y="345015"/>
                <a:ext cx="99892" cy="84996"/>
              </a:xfrm>
              <a:custGeom>
                <a:avLst/>
                <a:gdLst/>
                <a:ahLst/>
                <a:cxnLst/>
                <a:rect l="0" t="0" r="0" b="0"/>
                <a:pathLst>
                  <a:path w="206795" h="180148">
                    <a:moveTo>
                      <a:pt x="102922" y="92455"/>
                    </a:moveTo>
                    <a:lnTo>
                      <a:pt x="102922" y="92455"/>
                    </a:lnTo>
                    <a:cubicBezTo>
                      <a:pt x="70519" y="65761"/>
                      <a:pt x="44789" y="34316"/>
                      <a:pt x="23824" y="0"/>
                    </a:cubicBezTo>
                    <a:lnTo>
                      <a:pt x="0" y="14288"/>
                    </a:lnTo>
                    <a:cubicBezTo>
                      <a:pt x="21917" y="51473"/>
                      <a:pt x="49554" y="84829"/>
                      <a:pt x="84812" y="114378"/>
                    </a:cubicBezTo>
                    <a:cubicBezTo>
                      <a:pt x="119127" y="142974"/>
                      <a:pt x="157240" y="164897"/>
                      <a:pt x="197270" y="180148"/>
                    </a:cubicBezTo>
                    <a:lnTo>
                      <a:pt x="206795" y="153459"/>
                    </a:lnTo>
                    <a:cubicBezTo>
                      <a:pt x="169622" y="139160"/>
                      <a:pt x="134367" y="119144"/>
                      <a:pt x="102922" y="92455"/>
                    </a:cubicBezTo>
                    <a:close/>
                    <a:moveTo>
                      <a:pt x="65369" y="205473"/>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4" name="Freeform 2172">
                <a:extLst>
                  <a:ext uri="{FF2B5EF4-FFF2-40B4-BE49-F238E27FC236}">
                    <a16:creationId xmlns:a16="http://schemas.microsoft.com/office/drawing/2014/main" id="{564354A1-E694-3CD5-4544-D3CCF815A525}"/>
                  </a:ext>
                </a:extLst>
              </p:cNvPr>
              <p:cNvSpPr/>
              <p:nvPr/>
            </p:nvSpPr>
            <p:spPr>
              <a:xfrm rot="3">
                <a:off x="8354627" y="338717"/>
                <a:ext cx="88842" cy="74654"/>
              </a:xfrm>
              <a:custGeom>
                <a:avLst/>
                <a:gdLst/>
                <a:ahLst/>
                <a:cxnLst/>
                <a:rect l="0" t="0" r="0" b="0"/>
                <a:pathLst>
                  <a:path w="183920" h="158228">
                    <a:moveTo>
                      <a:pt x="87679" y="84835"/>
                    </a:moveTo>
                    <a:lnTo>
                      <a:pt x="87679" y="84835"/>
                    </a:lnTo>
                    <a:cubicBezTo>
                      <a:pt x="58127" y="60045"/>
                      <a:pt x="34308" y="31457"/>
                      <a:pt x="15247" y="0"/>
                    </a:cubicBezTo>
                    <a:lnTo>
                      <a:pt x="0" y="9525"/>
                    </a:lnTo>
                    <a:cubicBezTo>
                      <a:pt x="19060" y="41935"/>
                      <a:pt x="44790" y="72440"/>
                      <a:pt x="76237" y="99129"/>
                    </a:cubicBezTo>
                    <a:cubicBezTo>
                      <a:pt x="106729" y="124866"/>
                      <a:pt x="141997" y="144882"/>
                      <a:pt x="178205" y="158228"/>
                    </a:cubicBezTo>
                    <a:lnTo>
                      <a:pt x="183920" y="142022"/>
                    </a:lnTo>
                    <a:cubicBezTo>
                      <a:pt x="149617" y="128678"/>
                      <a:pt x="117220" y="109614"/>
                      <a:pt x="87679" y="84835"/>
                    </a:cubicBezTo>
                    <a:close/>
                    <a:moveTo>
                      <a:pt x="53936" y="218820"/>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5" name="Freeform 2173">
                <a:extLst>
                  <a:ext uri="{FF2B5EF4-FFF2-40B4-BE49-F238E27FC236}">
                    <a16:creationId xmlns:a16="http://schemas.microsoft.com/office/drawing/2014/main" id="{6E169FFD-FBEC-70C3-44CF-A587B5BD41E9}"/>
                  </a:ext>
                </a:extLst>
              </p:cNvPr>
              <p:cNvSpPr/>
              <p:nvPr/>
            </p:nvSpPr>
            <p:spPr>
              <a:xfrm rot="3">
                <a:off x="8407103" y="308583"/>
                <a:ext cx="57543" cy="49021"/>
              </a:xfrm>
              <a:custGeom>
                <a:avLst/>
                <a:gdLst/>
                <a:ahLst/>
                <a:cxnLst/>
                <a:rect l="0" t="0" r="0" b="0"/>
                <a:pathLst>
                  <a:path w="119126" h="103899">
                    <a:moveTo>
                      <a:pt x="60998" y="51473"/>
                    </a:moveTo>
                    <a:lnTo>
                      <a:pt x="60998" y="51473"/>
                    </a:lnTo>
                    <a:cubicBezTo>
                      <a:pt x="43841" y="36221"/>
                      <a:pt x="28588" y="19063"/>
                      <a:pt x="17158" y="0"/>
                    </a:cubicBezTo>
                    <a:lnTo>
                      <a:pt x="0" y="9538"/>
                    </a:lnTo>
                    <a:cubicBezTo>
                      <a:pt x="13348" y="30506"/>
                      <a:pt x="28588" y="49568"/>
                      <a:pt x="48603" y="65774"/>
                    </a:cubicBezTo>
                    <a:cubicBezTo>
                      <a:pt x="68619" y="81979"/>
                      <a:pt x="89586" y="95326"/>
                      <a:pt x="112459" y="103899"/>
                    </a:cubicBezTo>
                    <a:lnTo>
                      <a:pt x="119126" y="84836"/>
                    </a:lnTo>
                    <a:cubicBezTo>
                      <a:pt x="98159" y="77216"/>
                      <a:pt x="79096" y="65774"/>
                      <a:pt x="60998" y="51473"/>
                    </a:cubicBezTo>
                    <a:close/>
                    <a:moveTo>
                      <a:pt x="42533" y="282689"/>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6" name="Freeform 2174">
                <a:extLst>
                  <a:ext uri="{FF2B5EF4-FFF2-40B4-BE49-F238E27FC236}">
                    <a16:creationId xmlns:a16="http://schemas.microsoft.com/office/drawing/2014/main" id="{F43C7E31-79F9-86C5-7EC1-DD5FE12D20F4}"/>
                  </a:ext>
                </a:extLst>
              </p:cNvPr>
              <p:cNvSpPr/>
              <p:nvPr/>
            </p:nvSpPr>
            <p:spPr>
              <a:xfrm rot="3">
                <a:off x="8432421" y="150278"/>
                <a:ext cx="66292" cy="30583"/>
              </a:xfrm>
              <a:custGeom>
                <a:avLst/>
                <a:gdLst/>
                <a:ahLst/>
                <a:cxnLst/>
                <a:rect l="0" t="0" r="0" b="0"/>
                <a:pathLst>
                  <a:path w="137237" h="64821">
                    <a:moveTo>
                      <a:pt x="71476" y="32410"/>
                    </a:moveTo>
                    <a:lnTo>
                      <a:pt x="71476" y="32410"/>
                    </a:lnTo>
                    <a:cubicBezTo>
                      <a:pt x="93396" y="23825"/>
                      <a:pt x="115316" y="20015"/>
                      <a:pt x="137237" y="20015"/>
                    </a:cubicBezTo>
                    <a:lnTo>
                      <a:pt x="137237" y="0"/>
                    </a:lnTo>
                    <a:cubicBezTo>
                      <a:pt x="113411" y="952"/>
                      <a:pt x="88634" y="4762"/>
                      <a:pt x="64808" y="13348"/>
                    </a:cubicBezTo>
                    <a:cubicBezTo>
                      <a:pt x="40983" y="22873"/>
                      <a:pt x="19063" y="35268"/>
                      <a:pt x="0" y="49568"/>
                    </a:cubicBezTo>
                    <a:lnTo>
                      <a:pt x="12395" y="64821"/>
                    </a:lnTo>
                    <a:cubicBezTo>
                      <a:pt x="29553" y="51473"/>
                      <a:pt x="49556" y="40030"/>
                      <a:pt x="71476" y="32410"/>
                    </a:cubicBezTo>
                    <a:close/>
                    <a:moveTo>
                      <a:pt x="344704" y="618210"/>
                    </a:moveTo>
                  </a:path>
                </a:pathLst>
              </a:custGeom>
              <a:solidFill>
                <a:srgbClr val="254AA4">
                  <a:alpha val="100000"/>
                </a:srgbClr>
              </a:solidFill>
              <a:ln w="5992">
                <a:noFill/>
              </a:ln>
              <a:effectDag name="">
                <a:xfrm kx="9"/>
              </a:effectDag>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7" name="Rectangle 2196">
                <a:extLst>
                  <a:ext uri="{FF2B5EF4-FFF2-40B4-BE49-F238E27FC236}">
                    <a16:creationId xmlns:a16="http://schemas.microsoft.com/office/drawing/2014/main" id="{3CFF1FCB-51C0-7D78-83FD-1574CE63BFD1}"/>
                  </a:ext>
                </a:extLst>
              </p:cNvPr>
              <p:cNvSpPr/>
              <p:nvPr/>
            </p:nvSpPr>
            <p:spPr>
              <a:xfrm>
                <a:off x="5394705" y="1072515"/>
                <a:ext cx="354203" cy="142240"/>
              </a:xfrm>
              <a:prstGeom prst="rect">
                <a:avLst/>
              </a:prstGeom>
            </p:spPr>
            <p:txBody>
              <a:bodyPr wrap="none" lIns="0" tIns="0" rIns="0" bIns="0">
                <a:spAutoFit/>
              </a:bodyPr>
              <a:lstStyle/>
              <a:p>
                <a:pPr marL="0"/>
                <a:r>
                  <a:rPr lang="en-US" sz="1000" b="1" i="0" spc="-16" baseline="0" dirty="0">
                    <a:solidFill>
                      <a:srgbClr val="000000"/>
                    </a:solidFill>
                    <a:latin typeface="Calibri,Bold"/>
                    <a:cs typeface="Calibri,Bold"/>
                  </a:rPr>
                  <a:t>q</a:t>
                </a:r>
                <a:r>
                  <a:rPr lang="en-US" sz="1030" b="1" i="0" spc="8" baseline="-29411" dirty="0">
                    <a:solidFill>
                      <a:srgbClr val="000000"/>
                    </a:solidFill>
                    <a:latin typeface="Calibri,Bold"/>
                    <a:cs typeface="Calibri,Bold"/>
                  </a:rPr>
                  <a:t>s</a:t>
                </a:r>
                <a:r>
                  <a:rPr lang="en-US" sz="1000" b="1" i="0" spc="7" baseline="0" dirty="0">
                    <a:solidFill>
                      <a:srgbClr val="000000"/>
                    </a:solidFill>
                    <a:latin typeface="Calibri,Bold"/>
                    <a:cs typeface="Calibri,Bold"/>
                  </a:rPr>
                  <a:t>(</a:t>
                </a:r>
                <a:r>
                  <a:rPr lang="en-US" sz="1000" b="1" i="0" spc="-6" baseline="0" dirty="0">
                    <a:solidFill>
                      <a:srgbClr val="000000"/>
                    </a:solidFill>
                    <a:latin typeface="Calibri,Bold"/>
                    <a:cs typeface="Calibri,Bold"/>
                  </a:rPr>
                  <a:t>A</a:t>
                </a:r>
                <a:r>
                  <a:rPr lang="en-US" sz="1000" b="1" i="0" spc="-5" baseline="0" dirty="0">
                    <a:solidFill>
                      <a:srgbClr val="000000"/>
                    </a:solidFill>
                    <a:latin typeface="Calibri,Bold"/>
                    <a:cs typeface="Calibri,Bold"/>
                  </a:rPr>
                  <a:t>l</a:t>
                </a:r>
                <a:r>
                  <a:rPr lang="en-US" sz="1000" b="1" i="0" spc="12" baseline="0" dirty="0">
                    <a:solidFill>
                      <a:srgbClr val="000000"/>
                    </a:solidFill>
                    <a:latin typeface="Calibri,Bold"/>
                    <a:cs typeface="Calibri,Bold"/>
                  </a:rPr>
                  <a:t> I)</a:t>
                </a:r>
              </a:p>
            </p:txBody>
          </p:sp>
          <p:sp>
            <p:nvSpPr>
              <p:cNvPr id="218" name="Rectangle 2197">
                <a:extLst>
                  <a:ext uri="{FF2B5EF4-FFF2-40B4-BE49-F238E27FC236}">
                    <a16:creationId xmlns:a16="http://schemas.microsoft.com/office/drawing/2014/main" id="{3EEE2785-C979-6D87-7082-26BE5F39B466}"/>
                  </a:ext>
                </a:extLst>
              </p:cNvPr>
              <p:cNvSpPr/>
              <p:nvPr/>
            </p:nvSpPr>
            <p:spPr>
              <a:xfrm>
                <a:off x="5394705" y="1416305"/>
                <a:ext cx="450469" cy="142240"/>
              </a:xfrm>
              <a:prstGeom prst="rect">
                <a:avLst/>
              </a:prstGeom>
            </p:spPr>
            <p:txBody>
              <a:bodyPr wrap="none" lIns="0" tIns="0" rIns="0" bIns="0">
                <a:spAutoFit/>
              </a:bodyPr>
              <a:lstStyle/>
              <a:p>
                <a:pPr marL="0"/>
                <a:r>
                  <a:rPr lang="en-US" sz="1000" b="1" i="0" spc="-16" baseline="0" dirty="0">
                    <a:solidFill>
                      <a:srgbClr val="000000"/>
                    </a:solidFill>
                    <a:latin typeface="Calibri,Bold"/>
                    <a:cs typeface="Calibri,Bold"/>
                  </a:rPr>
                  <a:t>q</a:t>
                </a:r>
                <a:r>
                  <a:rPr lang="en-US" sz="1030" b="1" i="0" spc="8" baseline="-29411" dirty="0">
                    <a:solidFill>
                      <a:srgbClr val="000000"/>
                    </a:solidFill>
                    <a:latin typeface="Calibri,Bold"/>
                    <a:cs typeface="Calibri,Bold"/>
                  </a:rPr>
                  <a:t>s</a:t>
                </a:r>
                <a:r>
                  <a:rPr lang="en-US" sz="1000" b="1" i="0" spc="7" baseline="0" dirty="0">
                    <a:solidFill>
                      <a:srgbClr val="000000"/>
                    </a:solidFill>
                    <a:latin typeface="Calibri,Bold"/>
                    <a:cs typeface="Calibri,Bold"/>
                  </a:rPr>
                  <a:t>(</a:t>
                </a:r>
                <a:r>
                  <a:rPr lang="en-US" sz="1000" b="1" i="0" spc="4" baseline="0" dirty="0">
                    <a:solidFill>
                      <a:srgbClr val="000000"/>
                    </a:solidFill>
                    <a:latin typeface="Calibri,Bold"/>
                    <a:cs typeface="Calibri,Bold"/>
                  </a:rPr>
                  <a:t>M</a:t>
                </a:r>
                <a:r>
                  <a:rPr lang="en-US" sz="1000" b="1" i="0" spc="5" baseline="0" dirty="0">
                    <a:solidFill>
                      <a:srgbClr val="000000"/>
                    </a:solidFill>
                    <a:latin typeface="Calibri,Bold"/>
                    <a:cs typeface="Calibri,Bold"/>
                  </a:rPr>
                  <a:t>g</a:t>
                </a:r>
                <a:r>
                  <a:rPr lang="en-US" sz="1000" b="1" i="0" spc="-26" baseline="0" dirty="0">
                    <a:solidFill>
                      <a:srgbClr val="000000"/>
                    </a:solidFill>
                    <a:latin typeface="Calibri,Bold"/>
                    <a:cs typeface="Calibri,Bold"/>
                  </a:rPr>
                  <a:t> </a:t>
                </a:r>
                <a:r>
                  <a:rPr lang="en-US" sz="1000" b="1" i="0" spc="11" baseline="0" dirty="0">
                    <a:solidFill>
                      <a:srgbClr val="000000"/>
                    </a:solidFill>
                    <a:latin typeface="Calibri,Bold"/>
                    <a:cs typeface="Calibri,Bold"/>
                  </a:rPr>
                  <a:t>II)</a:t>
                </a:r>
              </a:p>
            </p:txBody>
          </p:sp>
          <p:sp>
            <p:nvSpPr>
              <p:cNvPr id="219" name="Rectangle 2198">
                <a:extLst>
                  <a:ext uri="{FF2B5EF4-FFF2-40B4-BE49-F238E27FC236}">
                    <a16:creationId xmlns:a16="http://schemas.microsoft.com/office/drawing/2014/main" id="{3C09FED1-EEB6-1965-ED00-B40A4EC6189A}"/>
                  </a:ext>
                </a:extLst>
              </p:cNvPr>
              <p:cNvSpPr/>
              <p:nvPr/>
            </p:nvSpPr>
            <p:spPr>
              <a:xfrm>
                <a:off x="5386451" y="2013839"/>
                <a:ext cx="460882" cy="142240"/>
              </a:xfrm>
              <a:prstGeom prst="rect">
                <a:avLst/>
              </a:prstGeom>
            </p:spPr>
            <p:txBody>
              <a:bodyPr wrap="none" lIns="0" tIns="0" rIns="0" bIns="0">
                <a:spAutoFit/>
              </a:bodyPr>
              <a:lstStyle/>
              <a:p>
                <a:pPr marL="0"/>
                <a:r>
                  <a:rPr lang="en-US" sz="1000" b="1" i="0" spc="-14" baseline="0" dirty="0">
                    <a:solidFill>
                      <a:srgbClr val="000000"/>
                    </a:solidFill>
                    <a:latin typeface="Calibri,Bold"/>
                    <a:cs typeface="Calibri,Bold"/>
                  </a:rPr>
                  <a:t>q</a:t>
                </a:r>
                <a:r>
                  <a:rPr lang="en-US" sz="1030" b="1" i="0" spc="8" baseline="-29411" dirty="0">
                    <a:solidFill>
                      <a:srgbClr val="000000"/>
                    </a:solidFill>
                    <a:latin typeface="Calibri,Bold"/>
                    <a:cs typeface="Calibri,Bold"/>
                  </a:rPr>
                  <a:t>s</a:t>
                </a:r>
                <a:r>
                  <a:rPr lang="en-US" sz="1000" b="1" i="0" spc="7" baseline="0" dirty="0">
                    <a:solidFill>
                      <a:srgbClr val="000000"/>
                    </a:solidFill>
                    <a:latin typeface="Calibri,Bold"/>
                    <a:cs typeface="Calibri,Bold"/>
                  </a:rPr>
                  <a:t>(</a:t>
                </a:r>
                <a:r>
                  <a:rPr lang="en-US" sz="1000" b="1" i="0" spc="4" baseline="0" dirty="0">
                    <a:solidFill>
                      <a:srgbClr val="000000"/>
                    </a:solidFill>
                    <a:latin typeface="Calibri,Bold"/>
                    <a:cs typeface="Calibri,Bold"/>
                  </a:rPr>
                  <a:t>M</a:t>
                </a:r>
                <a:r>
                  <a:rPr lang="en-US" sz="1000" b="1" i="0" spc="-16" baseline="0" dirty="0">
                    <a:solidFill>
                      <a:srgbClr val="000000"/>
                    </a:solidFill>
                    <a:latin typeface="Calibri,Bold"/>
                    <a:cs typeface="Calibri,Bold"/>
                  </a:rPr>
                  <a:t>n</a:t>
                </a:r>
                <a:r>
                  <a:rPr lang="en-US" sz="1000" b="1" i="0" spc="12" baseline="0" dirty="0">
                    <a:solidFill>
                      <a:srgbClr val="000000"/>
                    </a:solidFill>
                    <a:latin typeface="Calibri,Bold"/>
                    <a:cs typeface="Calibri,Bold"/>
                  </a:rPr>
                  <a:t> II)</a:t>
                </a:r>
              </a:p>
            </p:txBody>
          </p:sp>
        </p:grpSp>
      </p:grpSp>
    </p:spTree>
    <p:extLst>
      <p:ext uri="{BB962C8B-B14F-4D97-AF65-F5344CB8AC3E}">
        <p14:creationId xmlns:p14="http://schemas.microsoft.com/office/powerpoint/2010/main" val="2677020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2C8A9-51FF-9ACB-F2E6-1A9682151AC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3C3F3E27-9A2D-042F-CF1D-900629A2EE46}"/>
              </a:ext>
            </a:extLst>
          </p:cNvPr>
          <p:cNvPicPr>
            <a:picLocks noChangeAspect="1"/>
          </p:cNvPicPr>
          <p:nvPr/>
        </p:nvPicPr>
        <p:blipFill>
          <a:blip r:embed="rId2"/>
          <a:stretch>
            <a:fillRect/>
          </a:stretch>
        </p:blipFill>
        <p:spPr>
          <a:xfrm>
            <a:off x="182922" y="710250"/>
            <a:ext cx="2655601" cy="5335791"/>
          </a:xfrm>
          <a:prstGeom prst="rect">
            <a:avLst/>
          </a:prstGeom>
        </p:spPr>
      </p:pic>
      <p:pic>
        <p:nvPicPr>
          <p:cNvPr id="8" name="Immagine 7">
            <a:extLst>
              <a:ext uri="{FF2B5EF4-FFF2-40B4-BE49-F238E27FC236}">
                <a16:creationId xmlns:a16="http://schemas.microsoft.com/office/drawing/2014/main" id="{7A3A0F4C-D68E-B3EA-6FDD-83AE2EC9AE76}"/>
              </a:ext>
            </a:extLst>
          </p:cNvPr>
          <p:cNvPicPr>
            <a:picLocks noChangeAspect="1"/>
          </p:cNvPicPr>
          <p:nvPr/>
        </p:nvPicPr>
        <p:blipFill>
          <a:blip r:embed="rId3"/>
          <a:stretch>
            <a:fillRect/>
          </a:stretch>
        </p:blipFill>
        <p:spPr>
          <a:xfrm>
            <a:off x="2838523" y="704765"/>
            <a:ext cx="4829604" cy="1150417"/>
          </a:xfrm>
          <a:prstGeom prst="rect">
            <a:avLst/>
          </a:prstGeom>
        </p:spPr>
      </p:pic>
      <p:sp>
        <p:nvSpPr>
          <p:cNvPr id="10" name="CasellaDiTesto 9">
            <a:extLst>
              <a:ext uri="{FF2B5EF4-FFF2-40B4-BE49-F238E27FC236}">
                <a16:creationId xmlns:a16="http://schemas.microsoft.com/office/drawing/2014/main" id="{F9A7FD90-8C21-E634-5E46-BAC289346322}"/>
              </a:ext>
            </a:extLst>
          </p:cNvPr>
          <p:cNvSpPr txBox="1"/>
          <p:nvPr/>
        </p:nvSpPr>
        <p:spPr>
          <a:xfrm>
            <a:off x="5072775" y="1393419"/>
            <a:ext cx="497252" cy="338554"/>
          </a:xfrm>
          <a:prstGeom prst="rect">
            <a:avLst/>
          </a:prstGeom>
          <a:noFill/>
        </p:spPr>
        <p:txBody>
          <a:bodyPr wrap="none" rtlCol="0">
            <a:spAutoFit/>
          </a:bodyPr>
          <a:lstStyle/>
          <a:p>
            <a:r>
              <a:rPr lang="it-IT" sz="1600" b="1" dirty="0"/>
              <a:t>500</a:t>
            </a:r>
          </a:p>
        </p:txBody>
      </p:sp>
      <p:sp>
        <p:nvSpPr>
          <p:cNvPr id="44" name="Ovale 43">
            <a:extLst>
              <a:ext uri="{FF2B5EF4-FFF2-40B4-BE49-F238E27FC236}">
                <a16:creationId xmlns:a16="http://schemas.microsoft.com/office/drawing/2014/main" id="{F09BF5D1-770D-990D-EA15-EBD5128BA0ED}"/>
              </a:ext>
            </a:extLst>
          </p:cNvPr>
          <p:cNvSpPr/>
          <p:nvPr/>
        </p:nvSpPr>
        <p:spPr>
          <a:xfrm>
            <a:off x="646312" y="2823411"/>
            <a:ext cx="384000" cy="384000"/>
          </a:xfrm>
          <a:prstGeom prst="ellipse">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 name="CasellaDiTesto 1">
            <a:extLst>
              <a:ext uri="{FF2B5EF4-FFF2-40B4-BE49-F238E27FC236}">
                <a16:creationId xmlns:a16="http://schemas.microsoft.com/office/drawing/2014/main" id="{CAF628C3-B0F2-586F-6C97-883C95C03AC2}"/>
              </a:ext>
            </a:extLst>
          </p:cNvPr>
          <p:cNvSpPr txBox="1"/>
          <p:nvPr/>
        </p:nvSpPr>
        <p:spPr>
          <a:xfrm>
            <a:off x="3554461" y="1842177"/>
            <a:ext cx="3397725" cy="461665"/>
          </a:xfrm>
          <a:prstGeom prst="rect">
            <a:avLst/>
          </a:prstGeom>
          <a:noFill/>
        </p:spPr>
        <p:txBody>
          <a:bodyPr wrap="none" rtlCol="0">
            <a:spAutoFit/>
          </a:bodyPr>
          <a:lstStyle/>
          <a:p>
            <a:r>
              <a:rPr lang="it-IT" sz="2400" dirty="0"/>
              <a:t>LIBS </a:t>
            </a:r>
            <a:r>
              <a:rPr lang="it-IT" sz="2400" dirty="0" err="1"/>
              <a:t>spectrum</a:t>
            </a:r>
            <a:r>
              <a:rPr lang="it-IT" sz="2400" dirty="0"/>
              <a:t> of </a:t>
            </a:r>
            <a:r>
              <a:rPr lang="it-IT" sz="2400" dirty="0" err="1"/>
              <a:t>Inconel</a:t>
            </a:r>
            <a:r>
              <a:rPr lang="it-IT" sz="2400" dirty="0"/>
              <a:t>  </a:t>
            </a:r>
          </a:p>
        </p:txBody>
      </p:sp>
      <p:pic>
        <p:nvPicPr>
          <p:cNvPr id="5" name="Immagine 4" descr="Immagine che contiene testo, schizzo, diagramma, schermata&#10;&#10;Il contenuto generato dall'IA potrebbe non essere corretto.">
            <a:hlinkClick r:id="" action="ppaction://hlinkshowjump?jump=nextslide"/>
            <a:extLst>
              <a:ext uri="{FF2B5EF4-FFF2-40B4-BE49-F238E27FC236}">
                <a16:creationId xmlns:a16="http://schemas.microsoft.com/office/drawing/2014/main" id="{06EC7779-AB69-16FC-ED71-D21BCB15C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1110" y="2288202"/>
            <a:ext cx="4704429" cy="3600000"/>
          </a:xfrm>
          <a:prstGeom prst="rect">
            <a:avLst/>
          </a:prstGeom>
        </p:spPr>
      </p:pic>
      <p:sp>
        <p:nvSpPr>
          <p:cNvPr id="12" name="Titel 1">
            <a:extLst>
              <a:ext uri="{FF2B5EF4-FFF2-40B4-BE49-F238E27FC236}">
                <a16:creationId xmlns:a16="http://schemas.microsoft.com/office/drawing/2014/main" id="{68C20BF8-F73F-8DC8-7E0C-B17DF1CBFF3F}"/>
              </a:ext>
            </a:extLst>
          </p:cNvPr>
          <p:cNvSpPr>
            <a:spLocks noGrp="1"/>
          </p:cNvSpPr>
          <p:nvPr>
            <p:ph type="title"/>
          </p:nvPr>
        </p:nvSpPr>
        <p:spPr>
          <a:xfrm>
            <a:off x="825623" y="68627"/>
            <a:ext cx="11268351" cy="457200"/>
          </a:xfrm>
        </p:spPr>
        <p:txBody>
          <a:bodyPr/>
          <a:lstStyle/>
          <a:p>
            <a:pPr marL="609585" lvl="1"/>
            <a:r>
              <a:rPr lang="en-US" sz="2000" b="1" dirty="0"/>
              <a:t>ENEA: Initial results of spectral analysis at JET, composition of co-deposited layers and fuel content: example: point 357 (Inconel reference). In-depth composition</a:t>
            </a:r>
            <a:endParaRPr lang="en-US" sz="2000" b="1" dirty="0">
              <a:latin typeface="Calibri" panose="020F0502020204030204" pitchFamily="34" charset="0"/>
              <a:ea typeface="Times New Roman" panose="02020603050405020304" pitchFamily="18" charset="0"/>
            </a:endParaRPr>
          </a:p>
        </p:txBody>
      </p:sp>
      <p:pic>
        <p:nvPicPr>
          <p:cNvPr id="4" name="Immagine 3">
            <a:extLst>
              <a:ext uri="{FF2B5EF4-FFF2-40B4-BE49-F238E27FC236}">
                <a16:creationId xmlns:a16="http://schemas.microsoft.com/office/drawing/2014/main" id="{048D9ECC-7975-BBE8-381E-E08244139BC7}"/>
              </a:ext>
            </a:extLst>
          </p:cNvPr>
          <p:cNvPicPr>
            <a:picLocks noChangeAspect="1"/>
          </p:cNvPicPr>
          <p:nvPr/>
        </p:nvPicPr>
        <p:blipFill>
          <a:blip r:embed="rId5"/>
          <a:stretch>
            <a:fillRect/>
          </a:stretch>
        </p:blipFill>
        <p:spPr>
          <a:xfrm>
            <a:off x="7141191" y="2297601"/>
            <a:ext cx="4705668" cy="3600000"/>
          </a:xfrm>
          <a:prstGeom prst="rect">
            <a:avLst/>
          </a:prstGeom>
        </p:spPr>
      </p:pic>
      <p:sp>
        <p:nvSpPr>
          <p:cNvPr id="6" name="CasellaDiTesto 5">
            <a:extLst>
              <a:ext uri="{FF2B5EF4-FFF2-40B4-BE49-F238E27FC236}">
                <a16:creationId xmlns:a16="http://schemas.microsoft.com/office/drawing/2014/main" id="{2B866957-ECBE-AB23-9A70-B8A58F22FB11}"/>
              </a:ext>
            </a:extLst>
          </p:cNvPr>
          <p:cNvSpPr txBox="1"/>
          <p:nvPr/>
        </p:nvSpPr>
        <p:spPr>
          <a:xfrm>
            <a:off x="6875049" y="1842177"/>
            <a:ext cx="5038559" cy="461665"/>
          </a:xfrm>
          <a:prstGeom prst="rect">
            <a:avLst/>
          </a:prstGeom>
          <a:noFill/>
        </p:spPr>
        <p:txBody>
          <a:bodyPr wrap="none" rtlCol="0">
            <a:spAutoFit/>
          </a:bodyPr>
          <a:lstStyle/>
          <a:p>
            <a:r>
              <a:rPr lang="it-IT" sz="2400" dirty="0"/>
              <a:t>Depth profiling of Be, W, Cr, Ni, T-D-H  </a:t>
            </a:r>
          </a:p>
        </p:txBody>
      </p:sp>
      <p:sp>
        <p:nvSpPr>
          <p:cNvPr id="9" name="Footer Placeholder 3">
            <a:extLst>
              <a:ext uri="{FF2B5EF4-FFF2-40B4-BE49-F238E27FC236}">
                <a16:creationId xmlns:a16="http://schemas.microsoft.com/office/drawing/2014/main" id="{5F434EE1-891D-D967-F81E-F6743BE2B143}"/>
              </a:ext>
            </a:extLst>
          </p:cNvPr>
          <p:cNvSpPr>
            <a:spLocks noGrp="1"/>
          </p:cNvSpPr>
          <p:nvPr>
            <p:ph type="ftr" sz="quarter" idx="11"/>
          </p:nvPr>
        </p:nvSpPr>
        <p:spPr>
          <a:xfrm>
            <a:off x="825623" y="6555770"/>
            <a:ext cx="5726833" cy="329614"/>
          </a:xfrm>
        </p:spPr>
        <p:txBody>
          <a:bodyPr/>
          <a:lstStyle/>
          <a:p>
            <a:r>
              <a:rPr lang="en-GB" dirty="0">
                <a:solidFill>
                  <a:prstClr val="white"/>
                </a:solidFill>
              </a:rPr>
              <a:t>S. Almaviva </a:t>
            </a:r>
            <a:r>
              <a:rPr lang="en-GB" dirty="0"/>
              <a:t>| PWIE Review Meeting 2025 | FZJ Juelich| November 17-21, 2025|</a:t>
            </a:r>
          </a:p>
          <a:p>
            <a:endParaRPr lang="en-GB" dirty="0">
              <a:solidFill>
                <a:prstClr val="white"/>
              </a:solidFill>
            </a:endParaRPr>
          </a:p>
        </p:txBody>
      </p:sp>
    </p:spTree>
    <p:extLst>
      <p:ext uri="{BB962C8B-B14F-4D97-AF65-F5344CB8AC3E}">
        <p14:creationId xmlns:p14="http://schemas.microsoft.com/office/powerpoint/2010/main" val="34995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458A-D677-6070-DB6C-25812C90181B}"/>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70E5F79-74E4-07F1-4906-2616D762D2A6}"/>
              </a:ext>
            </a:extLst>
          </p:cNvPr>
          <p:cNvPicPr>
            <a:picLocks noChangeAspect="1"/>
          </p:cNvPicPr>
          <p:nvPr/>
        </p:nvPicPr>
        <p:blipFill>
          <a:blip r:embed="rId2"/>
          <a:stretch>
            <a:fillRect/>
          </a:stretch>
        </p:blipFill>
        <p:spPr>
          <a:xfrm>
            <a:off x="182922" y="710250"/>
            <a:ext cx="2655601" cy="5335791"/>
          </a:xfrm>
          <a:prstGeom prst="rect">
            <a:avLst/>
          </a:prstGeom>
        </p:spPr>
      </p:pic>
      <p:pic>
        <p:nvPicPr>
          <p:cNvPr id="8" name="Immagine 7">
            <a:extLst>
              <a:ext uri="{FF2B5EF4-FFF2-40B4-BE49-F238E27FC236}">
                <a16:creationId xmlns:a16="http://schemas.microsoft.com/office/drawing/2014/main" id="{836BEAB9-196F-6C8B-A54D-23F5BA1AF9BA}"/>
              </a:ext>
            </a:extLst>
          </p:cNvPr>
          <p:cNvPicPr>
            <a:picLocks noChangeAspect="1"/>
          </p:cNvPicPr>
          <p:nvPr/>
        </p:nvPicPr>
        <p:blipFill>
          <a:blip r:embed="rId3"/>
          <a:stretch>
            <a:fillRect/>
          </a:stretch>
        </p:blipFill>
        <p:spPr>
          <a:xfrm>
            <a:off x="2838523" y="704765"/>
            <a:ext cx="4829604" cy="1150417"/>
          </a:xfrm>
          <a:prstGeom prst="rect">
            <a:avLst/>
          </a:prstGeom>
        </p:spPr>
      </p:pic>
      <p:sp>
        <p:nvSpPr>
          <p:cNvPr id="10" name="CasellaDiTesto 9">
            <a:extLst>
              <a:ext uri="{FF2B5EF4-FFF2-40B4-BE49-F238E27FC236}">
                <a16:creationId xmlns:a16="http://schemas.microsoft.com/office/drawing/2014/main" id="{6B151850-0671-2D74-087B-282E48B8375E}"/>
              </a:ext>
            </a:extLst>
          </p:cNvPr>
          <p:cNvSpPr txBox="1"/>
          <p:nvPr/>
        </p:nvSpPr>
        <p:spPr>
          <a:xfrm>
            <a:off x="5072775" y="1393419"/>
            <a:ext cx="497252" cy="338554"/>
          </a:xfrm>
          <a:prstGeom prst="rect">
            <a:avLst/>
          </a:prstGeom>
          <a:noFill/>
        </p:spPr>
        <p:txBody>
          <a:bodyPr wrap="none" rtlCol="0">
            <a:spAutoFit/>
          </a:bodyPr>
          <a:lstStyle/>
          <a:p>
            <a:r>
              <a:rPr lang="it-IT" sz="1600" b="1" dirty="0"/>
              <a:t>500</a:t>
            </a:r>
          </a:p>
        </p:txBody>
      </p:sp>
      <p:sp>
        <p:nvSpPr>
          <p:cNvPr id="44" name="Ovale 43">
            <a:extLst>
              <a:ext uri="{FF2B5EF4-FFF2-40B4-BE49-F238E27FC236}">
                <a16:creationId xmlns:a16="http://schemas.microsoft.com/office/drawing/2014/main" id="{220E9D14-07A4-60B2-5EA2-BB5EFB1FD4D3}"/>
              </a:ext>
            </a:extLst>
          </p:cNvPr>
          <p:cNvSpPr/>
          <p:nvPr/>
        </p:nvSpPr>
        <p:spPr>
          <a:xfrm>
            <a:off x="646312" y="2823411"/>
            <a:ext cx="384000" cy="384000"/>
          </a:xfrm>
          <a:prstGeom prst="ellipse">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 name="CasellaDiTesto 1">
            <a:extLst>
              <a:ext uri="{FF2B5EF4-FFF2-40B4-BE49-F238E27FC236}">
                <a16:creationId xmlns:a16="http://schemas.microsoft.com/office/drawing/2014/main" id="{65917F56-2CFA-9260-5617-4DB1C6FA5A10}"/>
              </a:ext>
            </a:extLst>
          </p:cNvPr>
          <p:cNvSpPr txBox="1"/>
          <p:nvPr/>
        </p:nvSpPr>
        <p:spPr>
          <a:xfrm>
            <a:off x="3482167" y="1821081"/>
            <a:ext cx="3542316" cy="1200329"/>
          </a:xfrm>
          <a:prstGeom prst="rect">
            <a:avLst/>
          </a:prstGeom>
          <a:noFill/>
        </p:spPr>
        <p:txBody>
          <a:bodyPr wrap="none" rtlCol="0">
            <a:spAutoFit/>
          </a:bodyPr>
          <a:lstStyle/>
          <a:p>
            <a:pPr algn="just"/>
            <a:r>
              <a:rPr lang="it-IT" sz="1600" dirty="0" err="1"/>
              <a:t>Intensity</a:t>
            </a:r>
            <a:r>
              <a:rPr lang="it-IT" sz="1600" dirty="0"/>
              <a:t> ratio of the Balmer alpha band </a:t>
            </a:r>
          </a:p>
          <a:p>
            <a:pPr algn="just"/>
            <a:r>
              <a:rPr lang="it-IT" sz="1600" dirty="0"/>
              <a:t>(T+D+H) with </a:t>
            </a:r>
            <a:r>
              <a:rPr lang="it-IT" sz="1600" dirty="0" err="1"/>
              <a:t>respect</a:t>
            </a:r>
            <a:r>
              <a:rPr lang="it-IT" sz="1600" dirty="0"/>
              <a:t> to Cr I line </a:t>
            </a:r>
            <a:r>
              <a:rPr lang="it-IT" sz="1600" dirty="0" err="1"/>
              <a:t>at</a:t>
            </a:r>
            <a:r>
              <a:rPr lang="it-IT" sz="1600" dirty="0"/>
              <a:t> </a:t>
            </a:r>
          </a:p>
          <a:p>
            <a:pPr algn="just"/>
            <a:r>
              <a:rPr lang="it-IT" sz="1600" dirty="0"/>
              <a:t>425.44 nm and Ni line </a:t>
            </a:r>
            <a:r>
              <a:rPr lang="it-IT" sz="1600" dirty="0" err="1"/>
              <a:t>at</a:t>
            </a:r>
            <a:r>
              <a:rPr lang="it-IT" sz="1600" dirty="0"/>
              <a:t> 310.16 nm </a:t>
            </a:r>
          </a:p>
          <a:p>
            <a:pPr algn="just"/>
            <a:r>
              <a:rPr lang="it-IT" sz="2400" dirty="0"/>
              <a:t> </a:t>
            </a:r>
          </a:p>
        </p:txBody>
      </p:sp>
      <p:sp>
        <p:nvSpPr>
          <p:cNvPr id="9" name="Footer Placeholder 3">
            <a:extLst>
              <a:ext uri="{FF2B5EF4-FFF2-40B4-BE49-F238E27FC236}">
                <a16:creationId xmlns:a16="http://schemas.microsoft.com/office/drawing/2014/main" id="{055E907E-0D94-8AD4-F7E6-6DA5E971FC14}"/>
              </a:ext>
            </a:extLst>
          </p:cNvPr>
          <p:cNvSpPr>
            <a:spLocks noGrp="1"/>
          </p:cNvSpPr>
          <p:nvPr>
            <p:ph type="ftr" sz="quarter" idx="11"/>
          </p:nvPr>
        </p:nvSpPr>
        <p:spPr>
          <a:xfrm>
            <a:off x="825623" y="6555770"/>
            <a:ext cx="5726833" cy="329614"/>
          </a:xfrm>
        </p:spPr>
        <p:txBody>
          <a:bodyPr/>
          <a:lstStyle/>
          <a:p>
            <a:r>
              <a:rPr lang="en-GB" dirty="0">
                <a:solidFill>
                  <a:prstClr val="white"/>
                </a:solidFill>
              </a:rPr>
              <a:t>S. Almaviva </a:t>
            </a:r>
            <a:r>
              <a:rPr lang="en-GB" dirty="0"/>
              <a:t>| PWIE Review Meeting 2025 | FZJ Juelich| November 17-21, 2025|</a:t>
            </a:r>
          </a:p>
        </p:txBody>
      </p:sp>
      <p:pic>
        <p:nvPicPr>
          <p:cNvPr id="7" name="Immagine 6">
            <a:extLst>
              <a:ext uri="{FF2B5EF4-FFF2-40B4-BE49-F238E27FC236}">
                <a16:creationId xmlns:a16="http://schemas.microsoft.com/office/drawing/2014/main" id="{7E92DB4E-79A2-4AED-3705-A84EBD1B868A}"/>
              </a:ext>
            </a:extLst>
          </p:cNvPr>
          <p:cNvPicPr>
            <a:picLocks noChangeAspect="1"/>
          </p:cNvPicPr>
          <p:nvPr/>
        </p:nvPicPr>
        <p:blipFill>
          <a:blip r:embed="rId4"/>
          <a:stretch>
            <a:fillRect/>
          </a:stretch>
        </p:blipFill>
        <p:spPr>
          <a:xfrm>
            <a:off x="3103293" y="2400464"/>
            <a:ext cx="4267200" cy="3200400"/>
          </a:xfrm>
          <a:prstGeom prst="rect">
            <a:avLst/>
          </a:prstGeom>
        </p:spPr>
      </p:pic>
      <p:sp>
        <p:nvSpPr>
          <p:cNvPr id="14" name="Titel 1">
            <a:extLst>
              <a:ext uri="{FF2B5EF4-FFF2-40B4-BE49-F238E27FC236}">
                <a16:creationId xmlns:a16="http://schemas.microsoft.com/office/drawing/2014/main" id="{F9B254CE-8138-162A-1DB7-1012A916B776}"/>
              </a:ext>
            </a:extLst>
          </p:cNvPr>
          <p:cNvSpPr>
            <a:spLocks noGrp="1"/>
          </p:cNvSpPr>
          <p:nvPr>
            <p:ph type="title"/>
          </p:nvPr>
        </p:nvSpPr>
        <p:spPr>
          <a:xfrm>
            <a:off x="825623" y="68627"/>
            <a:ext cx="11268351" cy="457200"/>
          </a:xfrm>
        </p:spPr>
        <p:txBody>
          <a:bodyPr/>
          <a:lstStyle/>
          <a:p>
            <a:pPr marL="609585" lvl="1"/>
            <a:r>
              <a:rPr lang="en-US" sz="2000" b="1" dirty="0"/>
              <a:t>ENEA: Initial results of spectral analysis at JET, composition of co-deposited layers and fuel content: example: point 357 (Inconel reference). Fuel content</a:t>
            </a:r>
            <a:endParaRPr lang="en-US" sz="2000" b="1" dirty="0">
              <a:latin typeface="Calibri" panose="020F0502020204030204" pitchFamily="34" charset="0"/>
              <a:ea typeface="Times New Roman" panose="02020603050405020304" pitchFamily="18" charset="0"/>
            </a:endParaRPr>
          </a:p>
        </p:txBody>
      </p:sp>
      <p:pic>
        <p:nvPicPr>
          <p:cNvPr id="16" name="Immagine 15">
            <a:extLst>
              <a:ext uri="{FF2B5EF4-FFF2-40B4-BE49-F238E27FC236}">
                <a16:creationId xmlns:a16="http://schemas.microsoft.com/office/drawing/2014/main" id="{6C549B57-C9B5-B230-3395-E5BAF9FA74FD}"/>
              </a:ext>
            </a:extLst>
          </p:cNvPr>
          <p:cNvPicPr>
            <a:picLocks noChangeAspect="1"/>
          </p:cNvPicPr>
          <p:nvPr/>
        </p:nvPicPr>
        <p:blipFill>
          <a:blip r:embed="rId5"/>
          <a:stretch>
            <a:fillRect/>
          </a:stretch>
        </p:blipFill>
        <p:spPr>
          <a:xfrm>
            <a:off x="7137145" y="2438537"/>
            <a:ext cx="4267200" cy="3200400"/>
          </a:xfrm>
          <a:prstGeom prst="rect">
            <a:avLst/>
          </a:prstGeom>
        </p:spPr>
      </p:pic>
      <p:sp>
        <p:nvSpPr>
          <p:cNvPr id="17" name="CasellaDiTesto 16">
            <a:extLst>
              <a:ext uri="{FF2B5EF4-FFF2-40B4-BE49-F238E27FC236}">
                <a16:creationId xmlns:a16="http://schemas.microsoft.com/office/drawing/2014/main" id="{ED5E1CB8-97FE-AFAF-0CF2-918380E10CDB}"/>
              </a:ext>
            </a:extLst>
          </p:cNvPr>
          <p:cNvSpPr txBox="1"/>
          <p:nvPr/>
        </p:nvSpPr>
        <p:spPr>
          <a:xfrm>
            <a:off x="7448082" y="1821080"/>
            <a:ext cx="4048416" cy="1200329"/>
          </a:xfrm>
          <a:prstGeom prst="rect">
            <a:avLst/>
          </a:prstGeom>
          <a:noFill/>
        </p:spPr>
        <p:txBody>
          <a:bodyPr wrap="none" rtlCol="0">
            <a:spAutoFit/>
          </a:bodyPr>
          <a:lstStyle/>
          <a:p>
            <a:pPr algn="just"/>
            <a:r>
              <a:rPr lang="it-IT" sz="1600" dirty="0"/>
              <a:t>Relative </a:t>
            </a:r>
            <a:r>
              <a:rPr lang="it-IT" sz="1600" dirty="0" err="1"/>
              <a:t>atomic</a:t>
            </a:r>
            <a:r>
              <a:rPr lang="it-IT" sz="1600" dirty="0"/>
              <a:t> </a:t>
            </a:r>
            <a:r>
              <a:rPr lang="it-IT" sz="1600" dirty="0" err="1"/>
              <a:t>concentration</a:t>
            </a:r>
            <a:r>
              <a:rPr lang="it-IT" sz="1600" dirty="0"/>
              <a:t> of Be, W, H, Ni,</a:t>
            </a:r>
          </a:p>
          <a:p>
            <a:pPr algn="just"/>
            <a:r>
              <a:rPr lang="it-IT" sz="1600" dirty="0"/>
              <a:t>C by </a:t>
            </a:r>
            <a:r>
              <a:rPr lang="it-IT" sz="1600" dirty="0" err="1"/>
              <a:t>applying</a:t>
            </a:r>
            <a:r>
              <a:rPr lang="it-IT" sz="1600" dirty="0"/>
              <a:t> the </a:t>
            </a:r>
            <a:r>
              <a:rPr lang="it-IT" sz="1600" dirty="0" err="1"/>
              <a:t>closure</a:t>
            </a:r>
            <a:r>
              <a:rPr lang="it-IT" sz="1600" dirty="0"/>
              <a:t> relation (sum of con-</a:t>
            </a:r>
          </a:p>
          <a:p>
            <a:pPr algn="just"/>
            <a:r>
              <a:rPr lang="it-IT" sz="1600" dirty="0" err="1"/>
              <a:t>centration</a:t>
            </a:r>
            <a:r>
              <a:rPr lang="it-IT" sz="1600" dirty="0"/>
              <a:t> = 100%)</a:t>
            </a:r>
          </a:p>
          <a:p>
            <a:pPr algn="just"/>
            <a:r>
              <a:rPr lang="it-IT" sz="2400" dirty="0"/>
              <a:t> </a:t>
            </a:r>
          </a:p>
        </p:txBody>
      </p:sp>
    </p:spTree>
    <p:extLst>
      <p:ext uri="{BB962C8B-B14F-4D97-AF65-F5344CB8AC3E}">
        <p14:creationId xmlns:p14="http://schemas.microsoft.com/office/powerpoint/2010/main" val="130538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a:xfrm>
            <a:off x="825624" y="6555770"/>
            <a:ext cx="5522422" cy="329614"/>
          </a:xfrm>
        </p:spPr>
        <p:txBody>
          <a:bodyPr/>
          <a:lstStyle/>
          <a:p>
            <a:pPr>
              <a:defRPr/>
            </a:pPr>
            <a:r>
              <a:rPr lang="en-US" dirty="0">
                <a:solidFill>
                  <a:prstClr val="white"/>
                </a:solidFill>
              </a:rPr>
              <a:t>P. Gasior</a:t>
            </a:r>
            <a:r>
              <a:rPr lang="en-GB" dirty="0">
                <a:solidFill>
                  <a:prstClr val="white"/>
                </a:solidFill>
              </a:rPr>
              <a:t> </a:t>
            </a:r>
            <a:r>
              <a:rPr lang="en-GB" dirty="0"/>
              <a:t>| PWIE Review Meeting 2025 | FZJ Juelich| November 17-21, 2025|</a:t>
            </a:r>
          </a:p>
          <a:p>
            <a:pPr>
              <a:defRPr/>
            </a:pP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983432" y="192515"/>
            <a:ext cx="9451776" cy="457200"/>
          </a:xfrm>
        </p:spPr>
        <p:txBody>
          <a:bodyPr/>
          <a:lstStyle/>
          <a:p>
            <a:r>
              <a:rPr lang="en-US" dirty="0"/>
              <a:t>ML models development at the IPPLM – overview on results</a:t>
            </a:r>
          </a:p>
        </p:txBody>
      </p:sp>
      <p:sp>
        <p:nvSpPr>
          <p:cNvPr id="8" name="Textfeld 4">
            <a:extLst>
              <a:ext uri="{FF2B5EF4-FFF2-40B4-BE49-F238E27FC236}">
                <a16:creationId xmlns:a16="http://schemas.microsoft.com/office/drawing/2014/main" id="{9CDDDD18-D2C5-A3DE-1BB3-4FC1AF20CF9A}"/>
              </a:ext>
            </a:extLst>
          </p:cNvPr>
          <p:cNvSpPr txBox="1"/>
          <p:nvPr/>
        </p:nvSpPr>
        <p:spPr>
          <a:xfrm>
            <a:off x="107504" y="712451"/>
            <a:ext cx="11714960" cy="2714526"/>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pl-PL" altLang="en-US" sz="1600" dirty="0">
                <a:cs typeface="Arial" panose="020B0604020202020204" pitchFamily="34" charset="0"/>
              </a:rPr>
              <a:t>IPPLM specific: </a:t>
            </a:r>
            <a:r>
              <a:rPr lang="pl-PL" altLang="en-US" sz="1600" dirty="0">
                <a:solidFill>
                  <a:srgbClr val="00B050"/>
                </a:solidFill>
                <a:cs typeface="Arial" panose="020B0604020202020204" pitchFamily="34" charset="0"/>
              </a:rPr>
              <a:t>Implementation of machine learning and digital signal processing algorithms </a:t>
            </a:r>
            <a:r>
              <a:rPr lang="pl-PL" altLang="en-US" sz="1600" dirty="0">
                <a:cs typeface="Arial" panose="020B0604020202020204" pitchFamily="34" charset="0"/>
              </a:rPr>
              <a:t>to facilitate data analysis </a:t>
            </a:r>
            <a:endParaRPr lang="en-US"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pl-PL" altLang="en-US" sz="1600" dirty="0">
                <a:cs typeface="Arial" panose="020B0604020202020204" pitchFamily="34" charset="0"/>
              </a:rPr>
              <a:t>Application of </a:t>
            </a:r>
            <a:r>
              <a:rPr lang="pl-PL" altLang="en-US" sz="1600" dirty="0" err="1">
                <a:cs typeface="Arial" panose="020B0604020202020204" pitchFamily="34" charset="0"/>
              </a:rPr>
              <a:t>digital</a:t>
            </a:r>
            <a:r>
              <a:rPr lang="pl-PL" altLang="en-US" sz="1600" dirty="0">
                <a:cs typeface="Arial" panose="020B0604020202020204" pitchFamily="34" charset="0"/>
              </a:rPr>
              <a:t> data </a:t>
            </a:r>
            <a:r>
              <a:rPr lang="pl-PL" altLang="en-US" sz="1600" dirty="0" err="1">
                <a:cs typeface="Arial" panose="020B0604020202020204" pitchFamily="34" charset="0"/>
              </a:rPr>
              <a:t>filtering</a:t>
            </a:r>
            <a:r>
              <a:rPr lang="pl-PL" altLang="en-US" sz="1600" dirty="0">
                <a:cs typeface="Arial" panose="020B0604020202020204" pitchFamily="34" charset="0"/>
              </a:rPr>
              <a:t> for </a:t>
            </a:r>
            <a:r>
              <a:rPr lang="pl-PL" altLang="en-US" sz="1600" dirty="0" err="1">
                <a:cs typeface="Arial" panose="020B0604020202020204" pitchFamily="34" charset="0"/>
              </a:rPr>
              <a:t>preliminary</a:t>
            </a:r>
            <a:r>
              <a:rPr lang="pl-PL" altLang="en-US" sz="1600" dirty="0">
                <a:cs typeface="Arial" panose="020B0604020202020204" pitchFamily="34" charset="0"/>
              </a:rPr>
              <a:t> data engineering</a:t>
            </a:r>
          </a:p>
          <a:p>
            <a:pPr marL="214313" indent="-214313">
              <a:buFont typeface="Wingdings" panose="05000000000000000000" pitchFamily="2" charset="2"/>
              <a:buChar char="§"/>
            </a:pPr>
            <a:r>
              <a:rPr lang="pl-PL" altLang="en-US" sz="1600" dirty="0">
                <a:cs typeface="Arial" panose="020B0604020202020204" pitchFamily="34" charset="0"/>
              </a:rPr>
              <a:t>Application of </a:t>
            </a:r>
            <a:r>
              <a:rPr lang="pl-PL" altLang="en-US" sz="1600" dirty="0">
                <a:solidFill>
                  <a:srgbClr val="00B050"/>
                </a:solidFill>
                <a:cs typeface="Arial" panose="020B0604020202020204" pitchFamily="34" charset="0"/>
              </a:rPr>
              <a:t>DNN-based autoenconer </a:t>
            </a:r>
            <a:r>
              <a:rPr lang="pl-PL" altLang="en-US" sz="1600" dirty="0">
                <a:cs typeface="Arial" panose="020B0604020202020204" pitchFamily="34" charset="0"/>
              </a:rPr>
              <a:t>for dimensionality reduction and denoising</a:t>
            </a:r>
            <a:r>
              <a:rPr lang="fi-FI" altLang="en-US" sz="1600" dirty="0">
                <a:cs typeface="Arial" panose="020B0604020202020204" pitchFamily="34" charset="0"/>
              </a:rPr>
              <a:t> </a:t>
            </a:r>
          </a:p>
          <a:p>
            <a:r>
              <a:rPr lang="fi-FI" altLang="en-US" sz="1600" dirty="0">
                <a:cs typeface="Arial" panose="020B0604020202020204" pitchFamily="34" charset="0"/>
              </a:rPr>
              <a:t>    (DNN=Deep </a:t>
            </a:r>
            <a:r>
              <a:rPr lang="fi-FI" altLang="en-US" sz="1600" dirty="0" err="1">
                <a:cs typeface="Arial" panose="020B0604020202020204" pitchFamily="34" charset="0"/>
              </a:rPr>
              <a:t>Neural</a:t>
            </a:r>
            <a:r>
              <a:rPr lang="fi-FI" altLang="en-US" sz="1600" dirty="0">
                <a:cs typeface="Arial" panose="020B0604020202020204" pitchFamily="34" charset="0"/>
              </a:rPr>
              <a:t> Networks)</a:t>
            </a:r>
            <a:endParaRPr lang="pl-PL" altLang="en-US" sz="1600" dirty="0">
              <a:cs typeface="Arial" panose="020B0604020202020204" pitchFamily="34" charset="0"/>
            </a:endParaRPr>
          </a:p>
          <a:p>
            <a:pPr marL="214313" indent="-214313">
              <a:lnSpc>
                <a:spcPct val="113000"/>
              </a:lnSpc>
              <a:buFont typeface="Wingdings" panose="05000000000000000000" pitchFamily="2" charset="2"/>
              <a:buChar char="§"/>
            </a:pPr>
            <a:r>
              <a:rPr lang="pl-PL" altLang="en-US" sz="1600" dirty="0">
                <a:cs typeface="Arial" panose="020B0604020202020204" pitchFamily="34" charset="0"/>
              </a:rPr>
              <a:t>Application of DNN and </a:t>
            </a:r>
            <a:r>
              <a:rPr lang="pl-PL" altLang="en-US" sz="1600" dirty="0">
                <a:solidFill>
                  <a:srgbClr val="00B050"/>
                </a:solidFill>
                <a:cs typeface="Arial" panose="020B0604020202020204" pitchFamily="34" charset="0"/>
              </a:rPr>
              <a:t>CNN</a:t>
            </a:r>
            <a:r>
              <a:rPr lang="pl-PL" altLang="en-US" sz="1600" dirty="0">
                <a:cs typeface="Arial" panose="020B0604020202020204" pitchFamily="34" charset="0"/>
              </a:rPr>
              <a:t> for data analysis</a:t>
            </a:r>
            <a:r>
              <a:rPr lang="fi-FI" altLang="en-US" sz="1600" dirty="0">
                <a:cs typeface="Arial" panose="020B0604020202020204" pitchFamily="34" charset="0"/>
              </a:rPr>
              <a:t> (CNN=</a:t>
            </a:r>
            <a:r>
              <a:rPr lang="fi-FI" altLang="en-US" sz="1600" dirty="0" err="1">
                <a:cs typeface="Arial" panose="020B0604020202020204" pitchFamily="34" charset="0"/>
              </a:rPr>
              <a:t>Convolutional</a:t>
            </a:r>
            <a:r>
              <a:rPr lang="fi-FI" altLang="en-US" sz="1600" dirty="0">
                <a:cs typeface="Arial" panose="020B0604020202020204" pitchFamily="34" charset="0"/>
              </a:rPr>
              <a:t>  </a:t>
            </a:r>
            <a:r>
              <a:rPr lang="fi-FI" altLang="en-US" sz="1600" dirty="0" err="1">
                <a:cs typeface="Arial" panose="020B0604020202020204" pitchFamily="34" charset="0"/>
              </a:rPr>
              <a:t>Neural</a:t>
            </a:r>
            <a:r>
              <a:rPr lang="fi-FI" altLang="en-US" sz="1600" dirty="0">
                <a:cs typeface="Arial" panose="020B0604020202020204" pitchFamily="34" charset="0"/>
              </a:rPr>
              <a:t> Networks)</a:t>
            </a:r>
            <a:endParaRPr lang="pl-PL"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r>
              <a:rPr lang="pl-PL" altLang="en-US" sz="1600" b="1" dirty="0">
                <a:solidFill>
                  <a:srgbClr val="0070C0"/>
                </a:solidFill>
                <a:cs typeface="Arial" panose="020B0604020202020204" pitchFamily="34" charset="0"/>
              </a:rPr>
              <a:t> </a:t>
            </a:r>
            <a:endParaRPr lang="en-US" altLang="en-US" sz="1600" b="1" dirty="0">
              <a:solidFill>
                <a:srgbClr val="0070C0"/>
              </a:solidFill>
              <a:cs typeface="Arial" panose="020B0604020202020204" pitchFamily="34" charset="0"/>
            </a:endParaRPr>
          </a:p>
          <a:p>
            <a:pPr marL="171450" indent="-171450">
              <a:buFont typeface="Wingdings" panose="05000000000000000000" pitchFamily="2" charset="2"/>
              <a:buChar char="§"/>
            </a:pPr>
            <a:endParaRPr lang="en-US" altLang="en-US" sz="1600" dirty="0">
              <a:cs typeface="Arial" panose="020B0604020202020204" pitchFamily="34" charset="0"/>
            </a:endParaRPr>
          </a:p>
        </p:txBody>
      </p:sp>
      <p:grpSp>
        <p:nvGrpSpPr>
          <p:cNvPr id="9" name="Group 8">
            <a:extLst>
              <a:ext uri="{FF2B5EF4-FFF2-40B4-BE49-F238E27FC236}">
                <a16:creationId xmlns:a16="http://schemas.microsoft.com/office/drawing/2014/main" id="{6C208D74-BF66-FDB9-58DC-C188898DED72}"/>
              </a:ext>
            </a:extLst>
          </p:cNvPr>
          <p:cNvGrpSpPr/>
          <p:nvPr/>
        </p:nvGrpSpPr>
        <p:grpSpPr>
          <a:xfrm>
            <a:off x="0" y="3061744"/>
            <a:ext cx="4340994" cy="1267089"/>
            <a:chOff x="5033412" y="4664743"/>
            <a:chExt cx="5338896" cy="1866756"/>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49" t="15338" r="19982" b="10259"/>
            <a:stretch/>
          </p:blipFill>
          <p:spPr bwMode="auto">
            <a:xfrm>
              <a:off x="5273960" y="5079328"/>
              <a:ext cx="1185923" cy="82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66" t="10646" r="25019" b="14951"/>
            <a:stretch/>
          </p:blipFill>
          <p:spPr bwMode="auto">
            <a:xfrm>
              <a:off x="8949051" y="5281521"/>
              <a:ext cx="1049229" cy="82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965" y="5079328"/>
              <a:ext cx="2112366" cy="118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bwMode="auto">
            <a:xfrm>
              <a:off x="6988524" y="4664743"/>
              <a:ext cx="1465466" cy="369332"/>
            </a:xfrm>
            <a:prstGeom prst="rect">
              <a:avLst/>
            </a:prstGeom>
            <a:noFill/>
          </p:spPr>
          <p:txBody>
            <a:bodyPr wrap="none" rtlCol="0">
              <a:spAutoFit/>
            </a:bodyPr>
            <a:lstStyle/>
            <a:p>
              <a:r>
                <a:rPr lang="pl-PL" dirty="0" err="1"/>
                <a:t>Autoencoder</a:t>
              </a:r>
              <a:r>
                <a:rPr lang="pl-PL" dirty="0"/>
                <a:t> </a:t>
              </a:r>
              <a:endParaRPr lang="en-US" dirty="0"/>
            </a:p>
          </p:txBody>
        </p:sp>
        <p:sp>
          <p:nvSpPr>
            <p:cNvPr id="3" name="pole tekstowe 2"/>
            <p:cNvSpPr txBox="1"/>
            <p:nvPr/>
          </p:nvSpPr>
          <p:spPr bwMode="auto">
            <a:xfrm>
              <a:off x="5033412" y="5899437"/>
              <a:ext cx="1625766" cy="369332"/>
            </a:xfrm>
            <a:prstGeom prst="rect">
              <a:avLst/>
            </a:prstGeom>
            <a:noFill/>
          </p:spPr>
          <p:txBody>
            <a:bodyPr wrap="none" rtlCol="0">
              <a:spAutoFit/>
            </a:bodyPr>
            <a:lstStyle/>
            <a:p>
              <a:r>
                <a:rPr lang="pl-PL" dirty="0"/>
                <a:t>Input spectrum</a:t>
              </a:r>
              <a:endParaRPr lang="en-US" dirty="0"/>
            </a:p>
          </p:txBody>
        </p:sp>
        <p:sp>
          <p:nvSpPr>
            <p:cNvPr id="14" name="pole tekstowe 13"/>
            <p:cNvSpPr txBox="1"/>
            <p:nvPr/>
          </p:nvSpPr>
          <p:spPr bwMode="auto">
            <a:xfrm>
              <a:off x="8575021" y="6162167"/>
              <a:ext cx="1797287" cy="369332"/>
            </a:xfrm>
            <a:prstGeom prst="rect">
              <a:avLst/>
            </a:prstGeom>
            <a:noFill/>
          </p:spPr>
          <p:txBody>
            <a:bodyPr wrap="none" rtlCol="0">
              <a:spAutoFit/>
            </a:bodyPr>
            <a:lstStyle/>
            <a:p>
              <a:r>
                <a:rPr lang="pl-PL" dirty="0" err="1"/>
                <a:t>Output</a:t>
              </a:r>
              <a:r>
                <a:rPr lang="pl-PL" dirty="0"/>
                <a:t> spectrum</a:t>
              </a:r>
              <a:endParaRPr lang="en-US" dirty="0"/>
            </a:p>
          </p:txBody>
        </p:sp>
      </p:grpSp>
      <p:sp>
        <p:nvSpPr>
          <p:cNvPr id="10" name="pole tekstowe 30">
            <a:extLst>
              <a:ext uri="{FF2B5EF4-FFF2-40B4-BE49-F238E27FC236}">
                <a16:creationId xmlns:a16="http://schemas.microsoft.com/office/drawing/2014/main" id="{425C9B89-69A1-AC9E-CC87-13E6BD592FD4}"/>
              </a:ext>
            </a:extLst>
          </p:cNvPr>
          <p:cNvSpPr txBox="1"/>
          <p:nvPr/>
        </p:nvSpPr>
        <p:spPr>
          <a:xfrm>
            <a:off x="9865840" y="2100156"/>
            <a:ext cx="2380523" cy="369332"/>
          </a:xfrm>
          <a:prstGeom prst="rect">
            <a:avLst/>
          </a:prstGeom>
          <a:noFill/>
        </p:spPr>
        <p:txBody>
          <a:bodyPr wrap="none" rtlCol="0">
            <a:spAutoFit/>
          </a:bodyPr>
          <a:lstStyle/>
          <a:p>
            <a:r>
              <a:rPr lang="pl-PL" dirty="0"/>
              <a:t>Profile  </a:t>
            </a:r>
            <a:r>
              <a:rPr lang="pl-PL" dirty="0" err="1"/>
              <a:t>reconstruction</a:t>
            </a:r>
            <a:endParaRPr lang="en-US" dirty="0"/>
          </a:p>
        </p:txBody>
      </p:sp>
      <p:pic>
        <p:nvPicPr>
          <p:cNvPr id="11" name="Obraz 66">
            <a:extLst>
              <a:ext uri="{FF2B5EF4-FFF2-40B4-BE49-F238E27FC236}">
                <a16:creationId xmlns:a16="http://schemas.microsoft.com/office/drawing/2014/main" id="{90D3F671-82E7-615A-BFAF-A61C7CDAB2B2}"/>
              </a:ext>
            </a:extLst>
          </p:cNvPr>
          <p:cNvPicPr>
            <a:picLocks noChangeAspect="1"/>
          </p:cNvPicPr>
          <p:nvPr/>
        </p:nvPicPr>
        <p:blipFill>
          <a:blip r:embed="rId5"/>
          <a:stretch>
            <a:fillRect/>
          </a:stretch>
        </p:blipFill>
        <p:spPr>
          <a:xfrm>
            <a:off x="9049571" y="2473775"/>
            <a:ext cx="3259204" cy="4131617"/>
          </a:xfrm>
          <a:prstGeom prst="rect">
            <a:avLst/>
          </a:prstGeom>
        </p:spPr>
      </p:pic>
      <p:sp>
        <p:nvSpPr>
          <p:cNvPr id="12" name="pole tekstowe 30">
            <a:extLst>
              <a:ext uri="{FF2B5EF4-FFF2-40B4-BE49-F238E27FC236}">
                <a16:creationId xmlns:a16="http://schemas.microsoft.com/office/drawing/2014/main" id="{B7C1653A-3476-D2A8-9345-3E0EE0FA1DA3}"/>
              </a:ext>
            </a:extLst>
          </p:cNvPr>
          <p:cNvSpPr txBox="1"/>
          <p:nvPr/>
        </p:nvSpPr>
        <p:spPr>
          <a:xfrm>
            <a:off x="9049571" y="6168762"/>
            <a:ext cx="1116011" cy="369332"/>
          </a:xfrm>
          <a:prstGeom prst="rect">
            <a:avLst/>
          </a:prstGeom>
          <a:solidFill>
            <a:schemeClr val="bg1"/>
          </a:solidFill>
        </p:spPr>
        <p:txBody>
          <a:bodyPr wrap="none" rtlCol="0">
            <a:spAutoFit/>
          </a:bodyPr>
          <a:lstStyle/>
          <a:p>
            <a:r>
              <a:rPr lang="fi-FI" dirty="0"/>
              <a:t>14ONG8A</a:t>
            </a:r>
            <a:endParaRPr lang="en-US" dirty="0"/>
          </a:p>
        </p:txBody>
      </p:sp>
      <p:pic>
        <p:nvPicPr>
          <p:cNvPr id="13" name="Obraz 29">
            <a:extLst>
              <a:ext uri="{FF2B5EF4-FFF2-40B4-BE49-F238E27FC236}">
                <a16:creationId xmlns:a16="http://schemas.microsoft.com/office/drawing/2014/main" id="{00F795B5-EC10-74E7-84B2-9FC4ED5E595D}"/>
              </a:ext>
            </a:extLst>
          </p:cNvPr>
          <p:cNvPicPr>
            <a:picLocks noChangeAspect="1"/>
          </p:cNvPicPr>
          <p:nvPr/>
        </p:nvPicPr>
        <p:blipFill>
          <a:blip r:embed="rId6"/>
          <a:stretch>
            <a:fillRect/>
          </a:stretch>
        </p:blipFill>
        <p:spPr>
          <a:xfrm>
            <a:off x="4614655" y="2982804"/>
            <a:ext cx="4750476" cy="2164877"/>
          </a:xfrm>
          <a:prstGeom prst="rect">
            <a:avLst/>
          </a:prstGeom>
        </p:spPr>
      </p:pic>
      <p:sp>
        <p:nvSpPr>
          <p:cNvPr id="15" name="pole tekstowe 10">
            <a:extLst>
              <a:ext uri="{FF2B5EF4-FFF2-40B4-BE49-F238E27FC236}">
                <a16:creationId xmlns:a16="http://schemas.microsoft.com/office/drawing/2014/main" id="{38D6681C-A982-7BE4-C5F5-E420BAF04244}"/>
              </a:ext>
            </a:extLst>
          </p:cNvPr>
          <p:cNvSpPr txBox="1"/>
          <p:nvPr/>
        </p:nvSpPr>
        <p:spPr>
          <a:xfrm>
            <a:off x="5815312" y="2643316"/>
            <a:ext cx="3348994" cy="369332"/>
          </a:xfrm>
          <a:prstGeom prst="rect">
            <a:avLst/>
          </a:prstGeom>
          <a:noFill/>
        </p:spPr>
        <p:txBody>
          <a:bodyPr wrap="none" rtlCol="0">
            <a:spAutoFit/>
          </a:bodyPr>
          <a:lstStyle/>
          <a:p>
            <a:r>
              <a:rPr lang="pl-PL" dirty="0"/>
              <a:t>Line reconstruction</a:t>
            </a:r>
            <a:r>
              <a:rPr lang="fi-FI" dirty="0"/>
              <a:t>, </a:t>
            </a:r>
            <a:r>
              <a:rPr lang="fi-FI" dirty="0" err="1"/>
              <a:t>Be</a:t>
            </a:r>
            <a:r>
              <a:rPr lang="fi-FI" dirty="0"/>
              <a:t> I 457.3nm</a:t>
            </a:r>
            <a:endParaRPr lang="en-US" dirty="0"/>
          </a:p>
        </p:txBody>
      </p:sp>
      <p:pic>
        <p:nvPicPr>
          <p:cNvPr id="16" name="Picture 15">
            <a:extLst>
              <a:ext uri="{FF2B5EF4-FFF2-40B4-BE49-F238E27FC236}">
                <a16:creationId xmlns:a16="http://schemas.microsoft.com/office/drawing/2014/main" id="{0BD63BD9-8347-D29A-87EE-D73E9F3B0784}"/>
              </a:ext>
            </a:extLst>
          </p:cNvPr>
          <p:cNvPicPr>
            <a:picLocks noChangeAspect="1"/>
          </p:cNvPicPr>
          <p:nvPr/>
        </p:nvPicPr>
        <p:blipFill>
          <a:blip r:embed="rId7"/>
          <a:srcRect l="50796" t="-85" r="-1022" b="5693"/>
          <a:stretch>
            <a:fillRect/>
          </a:stretch>
        </p:blipFill>
        <p:spPr>
          <a:xfrm>
            <a:off x="6989893" y="5094000"/>
            <a:ext cx="2052347" cy="1764000"/>
          </a:xfrm>
          <a:prstGeom prst="rect">
            <a:avLst/>
          </a:prstGeom>
        </p:spPr>
      </p:pic>
    </p:spTree>
    <p:extLst>
      <p:ext uri="{BB962C8B-B14F-4D97-AF65-F5344CB8AC3E}">
        <p14:creationId xmlns:p14="http://schemas.microsoft.com/office/powerpoint/2010/main" val="2026562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731AC-5F3C-C4D7-08C5-022FEC0ED0D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2B1583-012A-A8D2-D7FE-52C172701B8C}"/>
              </a:ext>
            </a:extLst>
          </p:cNvPr>
          <p:cNvSpPr>
            <a:spLocks noGrp="1"/>
          </p:cNvSpPr>
          <p:nvPr>
            <p:ph type="ftr" sz="quarter" idx="11"/>
          </p:nvPr>
        </p:nvSpPr>
        <p:spPr>
          <a:xfrm>
            <a:off x="825624" y="6555770"/>
            <a:ext cx="5522422" cy="329614"/>
          </a:xfrm>
        </p:spPr>
        <p:txBody>
          <a:bodyPr/>
          <a:lstStyle/>
          <a:p>
            <a:pPr>
              <a:defRPr/>
            </a:pPr>
            <a:r>
              <a:rPr lang="en-US" dirty="0">
                <a:solidFill>
                  <a:prstClr val="white"/>
                </a:solidFill>
              </a:rPr>
              <a:t>J. Butikova</a:t>
            </a:r>
            <a:r>
              <a:rPr lang="en-GB" dirty="0">
                <a:solidFill>
                  <a:prstClr val="white"/>
                </a:solidFill>
              </a:rPr>
              <a:t> </a:t>
            </a:r>
            <a:r>
              <a:rPr lang="en-GB" dirty="0"/>
              <a:t>| PWIE Review Meeting 2025 | FZJ Juelich| November 17-21, 2025|</a:t>
            </a:r>
          </a:p>
          <a:p>
            <a:pPr>
              <a:defRPr/>
            </a:pPr>
            <a:endParaRPr lang="en-US" dirty="0"/>
          </a:p>
        </p:txBody>
      </p:sp>
      <p:sp>
        <p:nvSpPr>
          <p:cNvPr id="5" name="Slide Number Placeholder 4">
            <a:extLst>
              <a:ext uri="{FF2B5EF4-FFF2-40B4-BE49-F238E27FC236}">
                <a16:creationId xmlns:a16="http://schemas.microsoft.com/office/drawing/2014/main" id="{16AE71B2-9AC9-D180-3372-61585ACBFEE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6" name="Titre 1">
            <a:extLst>
              <a:ext uri="{FF2B5EF4-FFF2-40B4-BE49-F238E27FC236}">
                <a16:creationId xmlns:a16="http://schemas.microsoft.com/office/drawing/2014/main" id="{2C49DE5A-0313-1A4E-875E-FD10E3F5E9B5}"/>
              </a:ext>
            </a:extLst>
          </p:cNvPr>
          <p:cNvSpPr>
            <a:spLocks noGrp="1"/>
          </p:cNvSpPr>
          <p:nvPr>
            <p:ph type="title"/>
          </p:nvPr>
        </p:nvSpPr>
        <p:spPr>
          <a:xfrm>
            <a:off x="983432" y="192515"/>
            <a:ext cx="9451776" cy="457200"/>
          </a:xfrm>
        </p:spPr>
        <p:txBody>
          <a:bodyPr/>
          <a:lstStyle/>
          <a:p>
            <a:r>
              <a:rPr lang="en-US" dirty="0"/>
              <a:t>ISSP UL: Results of spectral analysis, composition of co-deposited layers and fuel content</a:t>
            </a:r>
          </a:p>
        </p:txBody>
      </p:sp>
      <p:sp>
        <p:nvSpPr>
          <p:cNvPr id="8" name="Textfeld 4">
            <a:extLst>
              <a:ext uri="{FF2B5EF4-FFF2-40B4-BE49-F238E27FC236}">
                <a16:creationId xmlns:a16="http://schemas.microsoft.com/office/drawing/2014/main" id="{99FAD86B-4BA0-7F78-C825-2FFE16E2BC47}"/>
              </a:ext>
            </a:extLst>
          </p:cNvPr>
          <p:cNvSpPr txBox="1"/>
          <p:nvPr/>
        </p:nvSpPr>
        <p:spPr>
          <a:xfrm>
            <a:off x="107504" y="712451"/>
            <a:ext cx="11714960" cy="4832092"/>
          </a:xfrm>
          <a:prstGeom prst="rect">
            <a:avLst/>
          </a:prstGeom>
          <a:noFill/>
          <a:ln w="12700">
            <a:noFill/>
          </a:ln>
        </p:spPr>
        <p:txBody>
          <a:bodyPr wrap="square" rtlCol="0">
            <a:spAutoFit/>
          </a:bodyPr>
          <a:lstStyle/>
          <a:p>
            <a:r>
              <a:rPr lang="en-US" sz="1600" b="1" dirty="0">
                <a:solidFill>
                  <a:srgbClr val="FF0000"/>
                </a:solidFill>
                <a:cs typeface="Arial" panose="020B0604020202020204" pitchFamily="34" charset="0"/>
              </a:rPr>
              <a:t>Task and questions to be addressed </a:t>
            </a:r>
          </a:p>
          <a:p>
            <a:pPr marL="182563" indent="-182563">
              <a:buFont typeface="Wingdings" panose="05000000000000000000" pitchFamily="2" charset="2"/>
              <a:buChar char="§"/>
            </a:pPr>
            <a:r>
              <a:rPr lang="fi-FI" altLang="en-US" sz="1600" dirty="0" err="1">
                <a:cs typeface="Arial" panose="020B0604020202020204" pitchFamily="34" charset="0"/>
              </a:rPr>
              <a:t>Spectral</a:t>
            </a:r>
            <a:r>
              <a:rPr lang="fi-FI" altLang="en-US" sz="1600" dirty="0">
                <a:cs typeface="Arial" panose="020B0604020202020204" pitchFamily="34" charset="0"/>
              </a:rPr>
              <a:t> </a:t>
            </a:r>
            <a:r>
              <a:rPr lang="fi-FI" altLang="en-US" sz="1600" dirty="0" err="1">
                <a:cs typeface="Arial" panose="020B0604020202020204" pitchFamily="34" charset="0"/>
              </a:rPr>
              <a:t>analysis</a:t>
            </a:r>
            <a:r>
              <a:rPr lang="pl-PL" altLang="en-US" sz="1600" dirty="0">
                <a:cs typeface="Arial" panose="020B0604020202020204" pitchFamily="34" charset="0"/>
              </a:rPr>
              <a:t> </a:t>
            </a:r>
            <a:r>
              <a:rPr lang="fi-FI" altLang="en-US" sz="1600" dirty="0">
                <a:cs typeface="Arial" panose="020B0604020202020204" pitchFamily="34" charset="0"/>
              </a:rPr>
              <a:t>of </a:t>
            </a:r>
            <a:r>
              <a:rPr lang="fi-FI" altLang="en-US" sz="1600" dirty="0" err="1">
                <a:cs typeface="Arial" panose="020B0604020202020204" pitchFamily="34" charset="0"/>
              </a:rPr>
              <a:t>Aryelle</a:t>
            </a:r>
            <a:r>
              <a:rPr lang="fi-FI" altLang="en-US" sz="1600" dirty="0">
                <a:cs typeface="Arial" panose="020B0604020202020204" pitchFamily="34" charset="0"/>
              </a:rPr>
              <a:t> data</a:t>
            </a:r>
          </a:p>
          <a:p>
            <a:pPr marL="182563" indent="-182563">
              <a:buFont typeface="Wingdings" panose="05000000000000000000" pitchFamily="2" charset="2"/>
              <a:buChar char="§"/>
            </a:pPr>
            <a:endParaRPr lang="en-US" altLang="en-US" sz="1600" dirty="0">
              <a:cs typeface="Arial" panose="020B0604020202020204" pitchFamily="34" charset="0"/>
            </a:endParaRPr>
          </a:p>
          <a:p>
            <a:r>
              <a:rPr lang="en-US" altLang="en-US" sz="1600" b="1" dirty="0">
                <a:solidFill>
                  <a:srgbClr val="0070C0"/>
                </a:solidFill>
                <a:cs typeface="Arial" panose="020B0604020202020204" pitchFamily="34" charset="0"/>
              </a:rPr>
              <a:t>Approach</a:t>
            </a:r>
          </a:p>
          <a:p>
            <a:pPr marL="214313" indent="-214313">
              <a:buFont typeface="Wingdings" panose="05000000000000000000" pitchFamily="2" charset="2"/>
              <a:buChar char="§"/>
            </a:pPr>
            <a:r>
              <a:rPr lang="en-US" altLang="en-US" sz="1600" dirty="0">
                <a:solidFill>
                  <a:srgbClr val="00B050"/>
                </a:solidFill>
                <a:cs typeface="Arial" panose="020B0604020202020204" pitchFamily="34" charset="0"/>
              </a:rPr>
              <a:t>CF-LIBS </a:t>
            </a:r>
            <a:r>
              <a:rPr lang="en-US" altLang="en-US" sz="1600" dirty="0">
                <a:cs typeface="Arial" panose="020B0604020202020204" pitchFamily="34" charset="0"/>
              </a:rPr>
              <a:t>has been applied to the selected JET tiles </a:t>
            </a:r>
            <a:r>
              <a:rPr lang="en-US" altLang="en-US" sz="1600" dirty="0">
                <a:solidFill>
                  <a:srgbClr val="00B050"/>
                </a:solidFill>
                <a:cs typeface="Arial" panose="020B0604020202020204" pitchFamily="34" charset="0"/>
              </a:rPr>
              <a:t>(#492 Be ref. 2XR8; #20 W ref. 14WLH </a:t>
            </a:r>
          </a:p>
          <a:p>
            <a:r>
              <a:rPr lang="en-US" altLang="en-US" sz="1600" dirty="0">
                <a:solidFill>
                  <a:srgbClr val="00B050"/>
                </a:solidFill>
                <a:cs typeface="Arial" panose="020B0604020202020204" pitchFamily="34" charset="0"/>
              </a:rPr>
              <a:t>    AR3; #357 Inconel ref. Oct1 Middle</a:t>
            </a:r>
            <a:r>
              <a:rPr lang="en-US" altLang="en-US" sz="1600" dirty="0">
                <a:cs typeface="Arial" panose="020B0604020202020204" pitchFamily="34" charset="0"/>
              </a:rPr>
              <a:t>)</a:t>
            </a: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r>
              <a:rPr lang="pl-PL" altLang="en-US" sz="1600" b="1" dirty="0">
                <a:solidFill>
                  <a:srgbClr val="0070C0"/>
                </a:solidFill>
                <a:cs typeface="Arial" panose="020B0604020202020204" pitchFamily="34" charset="0"/>
              </a:rPr>
              <a:t> </a:t>
            </a:r>
            <a:endParaRPr lang="fi-FI" altLang="en-US" sz="1600" b="1" dirty="0">
              <a:solidFill>
                <a:srgbClr val="0070C0"/>
              </a:solidFill>
              <a:cs typeface="Arial" panose="020B0604020202020204" pitchFamily="34" charset="0"/>
            </a:endParaRPr>
          </a:p>
          <a:p>
            <a:pPr marL="285750" indent="-285750">
              <a:buFont typeface="Wingdings" panose="05000000000000000000" pitchFamily="2" charset="2"/>
              <a:buChar char="§"/>
            </a:pPr>
            <a:r>
              <a:rPr lang="en-US" altLang="en-US" sz="1600" dirty="0">
                <a:solidFill>
                  <a:srgbClr val="00B050"/>
                </a:solidFill>
                <a:cs typeface="Arial" panose="020B0604020202020204" pitchFamily="34" charset="0"/>
              </a:rPr>
              <a:t>Transmission multiplier and </a:t>
            </a:r>
            <a:r>
              <a:rPr lang="en-US" altLang="en-US" sz="1600" dirty="0" err="1">
                <a:solidFill>
                  <a:srgbClr val="00B050"/>
                </a:solidFill>
                <a:cs typeface="Arial" panose="020B0604020202020204" pitchFamily="34" charset="0"/>
              </a:rPr>
              <a:t>echellogram</a:t>
            </a:r>
            <a:r>
              <a:rPr lang="en-US" altLang="en-US" sz="1600" dirty="0">
                <a:solidFill>
                  <a:srgbClr val="00B050"/>
                </a:solidFill>
                <a:cs typeface="Arial" panose="020B0604020202020204" pitchFamily="34" charset="0"/>
              </a:rPr>
              <a:t> correction</a:t>
            </a:r>
            <a:r>
              <a:rPr lang="en-US" altLang="en-US" sz="1600" dirty="0">
                <a:cs typeface="Arial" panose="020B0604020202020204" pitchFamily="34" charset="0"/>
              </a:rPr>
              <a:t> have been applied to adjust </a:t>
            </a:r>
          </a:p>
          <a:p>
            <a:r>
              <a:rPr lang="en-US" altLang="en-US" sz="1600" dirty="0">
                <a:cs typeface="Arial" panose="020B0604020202020204" pitchFamily="34" charset="0"/>
              </a:rPr>
              <a:t>       intensities of spectral lines</a:t>
            </a:r>
          </a:p>
          <a:p>
            <a:pPr marL="285750" indent="-285750">
              <a:spcBef>
                <a:spcPts val="600"/>
              </a:spcBef>
              <a:buFont typeface="Wingdings" panose="05000000000000000000" pitchFamily="2" charset="2"/>
              <a:buChar char="§"/>
            </a:pPr>
            <a:r>
              <a:rPr lang="en-US" altLang="en-US" sz="1600" dirty="0">
                <a:cs typeface="Arial" panose="020B0604020202020204" pitchFamily="34" charset="0"/>
              </a:rPr>
              <a:t>For calculation of electron temperatures, inverse line intensity (</a:t>
            </a:r>
            <a:r>
              <a:rPr lang="en-US" altLang="en-US" sz="1600" dirty="0" err="1">
                <a:cs typeface="Arial" panose="020B0604020202020204" pitchFamily="34" charset="0"/>
              </a:rPr>
              <a:t>w</a:t>
            </a:r>
            <a:r>
              <a:rPr lang="en-US" altLang="en-US" sz="1600" baseline="-25000" dirty="0" err="1">
                <a:cs typeface="Arial" panose="020B0604020202020204" pitchFamily="34" charset="0"/>
              </a:rPr>
              <a:t>i</a:t>
            </a:r>
            <a:r>
              <a:rPr lang="en-US" altLang="en-US" sz="1600" dirty="0">
                <a:cs typeface="Arial" panose="020B0604020202020204" pitchFamily="34" charset="0"/>
              </a:rPr>
              <a:t>=1/</a:t>
            </a:r>
            <a:r>
              <a:rPr lang="en-US" altLang="en-US" sz="1600" dirty="0" err="1">
                <a:cs typeface="Arial" panose="020B0604020202020204" pitchFamily="34" charset="0"/>
              </a:rPr>
              <a:t>I</a:t>
            </a:r>
            <a:r>
              <a:rPr lang="en-US" altLang="en-US" sz="1600" baseline="-25000" dirty="0" err="1">
                <a:cs typeface="Arial" panose="020B0604020202020204" pitchFamily="34" charset="0"/>
              </a:rPr>
              <a:t>i</a:t>
            </a:r>
            <a:r>
              <a:rPr lang="en-US" altLang="en-US" sz="1600" dirty="0">
                <a:cs typeface="Arial" panose="020B0604020202020204" pitchFamily="34" charset="0"/>
              </a:rPr>
              <a:t>, </a:t>
            </a:r>
            <a:r>
              <a:rPr lang="en-US" altLang="en-US" sz="1600" dirty="0" err="1">
                <a:cs typeface="Arial" panose="020B0604020202020204" pitchFamily="34" charset="0"/>
              </a:rPr>
              <a:t>w</a:t>
            </a:r>
            <a:r>
              <a:rPr lang="en-US" altLang="en-US" sz="1600" baseline="-25000" dirty="0" err="1">
                <a:cs typeface="Arial" panose="020B0604020202020204" pitchFamily="34" charset="0"/>
              </a:rPr>
              <a:t>i</a:t>
            </a:r>
            <a:r>
              <a:rPr lang="en-US" altLang="en-US" sz="1600" dirty="0">
                <a:cs typeface="Arial" panose="020B0604020202020204" pitchFamily="34" charset="0"/>
              </a:rPr>
              <a:t>=1/I</a:t>
            </a:r>
            <a:r>
              <a:rPr lang="en-US" altLang="en-US" sz="1600" baseline="-25000" dirty="0">
                <a:cs typeface="Arial" panose="020B0604020202020204" pitchFamily="34" charset="0"/>
              </a:rPr>
              <a:t>i</a:t>
            </a:r>
            <a:r>
              <a:rPr lang="en-US" altLang="en-US" sz="1600" baseline="30000" dirty="0">
                <a:cs typeface="Arial" panose="020B0604020202020204" pitchFamily="34" charset="0"/>
              </a:rPr>
              <a:t>2</a:t>
            </a:r>
            <a:r>
              <a:rPr lang="en-US" altLang="en-US" sz="1600" dirty="0">
                <a:cs typeface="Arial" panose="020B0604020202020204" pitchFamily="34" charset="0"/>
              </a:rPr>
              <a:t>) </a:t>
            </a:r>
          </a:p>
          <a:p>
            <a:r>
              <a:rPr lang="en-US" altLang="en-US" sz="1600" dirty="0">
                <a:cs typeface="Arial" panose="020B0604020202020204" pitchFamily="34" charset="0"/>
              </a:rPr>
              <a:t>      has been used as a weighting factor to reduce influence of self-absorbed spectral lines. </a:t>
            </a:r>
          </a:p>
          <a:p>
            <a:r>
              <a:rPr lang="en-US" altLang="en-US" sz="1600" dirty="0">
                <a:cs typeface="Arial" panose="020B0604020202020204" pitchFamily="34" charset="0"/>
              </a:rPr>
              <a:t>      Weighted Boltzmann plots, in general, yielded slightly lower electron temperatures</a:t>
            </a:r>
          </a:p>
          <a:p>
            <a:pPr marL="285750" indent="-285750">
              <a:spcBef>
                <a:spcPts val="600"/>
              </a:spcBef>
              <a:buFont typeface="Wingdings" panose="05000000000000000000" pitchFamily="2" charset="2"/>
              <a:buChar char="§"/>
            </a:pPr>
            <a:r>
              <a:rPr lang="en-US" altLang="en-US" sz="1600" dirty="0">
                <a:cs typeface="Arial" panose="020B0604020202020204" pitchFamily="34" charset="0"/>
              </a:rPr>
              <a:t>Accuracy of relative atomic concentrations strongly depends on determination </a:t>
            </a:r>
          </a:p>
          <a:p>
            <a:r>
              <a:rPr lang="en-US" altLang="en-US" sz="1600" dirty="0">
                <a:cs typeface="Arial" panose="020B0604020202020204" pitchFamily="34" charset="0"/>
              </a:rPr>
              <a:t>      of electron temperature.</a:t>
            </a:r>
          </a:p>
          <a:p>
            <a:pPr marL="285750" indent="-285750">
              <a:spcBef>
                <a:spcPts val="600"/>
              </a:spcBef>
              <a:buFont typeface="Wingdings" panose="05000000000000000000" pitchFamily="2" charset="2"/>
              <a:buChar char="§"/>
            </a:pPr>
            <a:r>
              <a:rPr lang="en-US" altLang="en-US" sz="1600" dirty="0">
                <a:cs typeface="Arial" panose="020B0604020202020204" pitchFamily="34" charset="0"/>
              </a:rPr>
              <a:t>Electron densities yielded 6…150 x 10</a:t>
            </a:r>
            <a:r>
              <a:rPr lang="en-US" altLang="en-US" sz="1600" baseline="30000" dirty="0">
                <a:cs typeface="Arial" panose="020B0604020202020204" pitchFamily="34" charset="0"/>
              </a:rPr>
              <a:t>21</a:t>
            </a:r>
            <a:r>
              <a:rPr lang="en-US" altLang="en-US" sz="1600" dirty="0">
                <a:cs typeface="Arial" panose="020B0604020202020204" pitchFamily="34" charset="0"/>
              </a:rPr>
              <a:t> m</a:t>
            </a:r>
            <a:r>
              <a:rPr lang="en-US" altLang="en-US" sz="1600" baseline="30000" dirty="0">
                <a:cs typeface="Arial" panose="020B0604020202020204" pitchFamily="34" charset="0"/>
              </a:rPr>
              <a:t>-3</a:t>
            </a:r>
          </a:p>
          <a:p>
            <a:pPr>
              <a:spcAft>
                <a:spcPts val="600"/>
              </a:spcAft>
            </a:pPr>
            <a:endParaRPr lang="en-US" altLang="en-US" sz="1600" b="1" dirty="0">
              <a:solidFill>
                <a:srgbClr val="0070C0"/>
              </a:solidFill>
              <a:cs typeface="Arial" panose="020B0604020202020204" pitchFamily="34" charset="0"/>
            </a:endParaRPr>
          </a:p>
          <a:p>
            <a:pPr marL="171450" indent="-171450">
              <a:buFont typeface="Wingdings" panose="05000000000000000000" pitchFamily="2" charset="2"/>
              <a:buChar char="§"/>
            </a:pPr>
            <a:endParaRPr lang="en-US" altLang="en-US" sz="1600" dirty="0">
              <a:cs typeface="Arial" panose="020B0604020202020204" pitchFamily="34" charset="0"/>
            </a:endParaRPr>
          </a:p>
        </p:txBody>
      </p:sp>
      <p:sp>
        <p:nvSpPr>
          <p:cNvPr id="16" name="TextBox 21">
            <a:extLst>
              <a:ext uri="{FF2B5EF4-FFF2-40B4-BE49-F238E27FC236}">
                <a16:creationId xmlns:a16="http://schemas.microsoft.com/office/drawing/2014/main" id="{E6C3A82A-D0A8-AF91-819D-C8D9559F6E53}"/>
              </a:ext>
            </a:extLst>
          </p:cNvPr>
          <p:cNvSpPr txBox="1"/>
          <p:nvPr/>
        </p:nvSpPr>
        <p:spPr>
          <a:xfrm>
            <a:off x="8331219" y="1404479"/>
            <a:ext cx="3491245" cy="44627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Depth profiles and </a:t>
            </a:r>
            <a:r>
              <a:rPr lang="en-US" sz="1400" dirty="0" err="1"/>
              <a:t>T</a:t>
            </a:r>
            <a:r>
              <a:rPr lang="en-US" sz="1400" baseline="-25000" dirty="0" err="1"/>
              <a:t>e</a:t>
            </a:r>
            <a:r>
              <a:rPr lang="en-US" sz="1400" dirty="0"/>
              <a:t> for the selected JET tiles</a:t>
            </a:r>
          </a:p>
          <a:p>
            <a:pPr algn="ctr"/>
            <a:r>
              <a:rPr lang="en-US" sz="900" dirty="0"/>
              <a:t>Red: unweighted </a:t>
            </a:r>
            <a:r>
              <a:rPr lang="en-US" sz="900" dirty="0" err="1"/>
              <a:t>T</a:t>
            </a:r>
            <a:r>
              <a:rPr lang="en-US" sz="900" baseline="-25000" dirty="0" err="1"/>
              <a:t>e</a:t>
            </a:r>
            <a:r>
              <a:rPr lang="en-US" sz="900" dirty="0"/>
              <a:t> , green: weighted </a:t>
            </a:r>
            <a:r>
              <a:rPr lang="en-US" sz="900" dirty="0" err="1"/>
              <a:t>T</a:t>
            </a:r>
            <a:r>
              <a:rPr lang="en-US" sz="900" baseline="-25000" dirty="0" err="1"/>
              <a:t>e</a:t>
            </a:r>
            <a:r>
              <a:rPr lang="en-US" sz="900" dirty="0"/>
              <a:t> </a:t>
            </a:r>
          </a:p>
        </p:txBody>
      </p:sp>
      <p:pic>
        <p:nvPicPr>
          <p:cNvPr id="17" name="Picture 16">
            <a:extLst>
              <a:ext uri="{FF2B5EF4-FFF2-40B4-BE49-F238E27FC236}">
                <a16:creationId xmlns:a16="http://schemas.microsoft.com/office/drawing/2014/main" id="{C1F732C1-52CE-68E5-3D36-B8BA4696B4EF}"/>
              </a:ext>
            </a:extLst>
          </p:cNvPr>
          <p:cNvPicPr>
            <a:picLocks noChangeAspect="1"/>
          </p:cNvPicPr>
          <p:nvPr/>
        </p:nvPicPr>
        <p:blipFill>
          <a:blip r:embed="rId2"/>
          <a:stretch>
            <a:fillRect/>
          </a:stretch>
        </p:blipFill>
        <p:spPr>
          <a:xfrm>
            <a:off x="9614517" y="1978352"/>
            <a:ext cx="2469979" cy="1890000"/>
          </a:xfrm>
          <a:prstGeom prst="rect">
            <a:avLst/>
          </a:prstGeom>
        </p:spPr>
      </p:pic>
      <p:pic>
        <p:nvPicPr>
          <p:cNvPr id="18" name="Picture 17">
            <a:extLst>
              <a:ext uri="{FF2B5EF4-FFF2-40B4-BE49-F238E27FC236}">
                <a16:creationId xmlns:a16="http://schemas.microsoft.com/office/drawing/2014/main" id="{CDFCE4D3-63C1-A839-BD21-44B4B2F23734}"/>
              </a:ext>
            </a:extLst>
          </p:cNvPr>
          <p:cNvPicPr>
            <a:picLocks/>
          </p:cNvPicPr>
          <p:nvPr/>
        </p:nvPicPr>
        <p:blipFill>
          <a:blip r:embed="rId3"/>
          <a:stretch>
            <a:fillRect/>
          </a:stretch>
        </p:blipFill>
        <p:spPr>
          <a:xfrm>
            <a:off x="9752293" y="4390334"/>
            <a:ext cx="2469600" cy="1890000"/>
          </a:xfrm>
          <a:prstGeom prst="rect">
            <a:avLst/>
          </a:prstGeom>
        </p:spPr>
      </p:pic>
      <p:pic>
        <p:nvPicPr>
          <p:cNvPr id="19" name="Picture 18">
            <a:extLst>
              <a:ext uri="{FF2B5EF4-FFF2-40B4-BE49-F238E27FC236}">
                <a16:creationId xmlns:a16="http://schemas.microsoft.com/office/drawing/2014/main" id="{AF667EA6-8758-F0DB-217F-36579E0074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2355" y="4329245"/>
            <a:ext cx="2472778" cy="1890000"/>
          </a:xfrm>
          <a:prstGeom prst="rect">
            <a:avLst/>
          </a:prstGeom>
        </p:spPr>
      </p:pic>
      <p:pic>
        <p:nvPicPr>
          <p:cNvPr id="20" name="Picture 19">
            <a:extLst>
              <a:ext uri="{FF2B5EF4-FFF2-40B4-BE49-F238E27FC236}">
                <a16:creationId xmlns:a16="http://schemas.microsoft.com/office/drawing/2014/main" id="{48DF2759-51E4-4AD9-F601-B9F60872B9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0770" y="1938584"/>
            <a:ext cx="2469415" cy="1891236"/>
          </a:xfrm>
          <a:prstGeom prst="rect">
            <a:avLst/>
          </a:prstGeom>
        </p:spPr>
      </p:pic>
      <p:sp>
        <p:nvSpPr>
          <p:cNvPr id="21" name="TextBox 6">
            <a:extLst>
              <a:ext uri="{FF2B5EF4-FFF2-40B4-BE49-F238E27FC236}">
                <a16:creationId xmlns:a16="http://schemas.microsoft.com/office/drawing/2014/main" id="{AD5B9543-1954-D462-6A61-0C0D174DC403}"/>
              </a:ext>
            </a:extLst>
          </p:cNvPr>
          <p:cNvSpPr txBox="1"/>
          <p:nvPr/>
        </p:nvSpPr>
        <p:spPr>
          <a:xfrm>
            <a:off x="9103452" y="1842649"/>
            <a:ext cx="174605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200" b="1" dirty="0"/>
              <a:t>W </a:t>
            </a:r>
            <a:r>
              <a:rPr lang="lv-LV" sz="1200" b="1" dirty="0" err="1"/>
              <a:t>ref</a:t>
            </a:r>
            <a:r>
              <a:rPr lang="lv-LV" sz="1200" b="1" dirty="0"/>
              <a:t>. 20 14WLH AR3 C1</a:t>
            </a:r>
            <a:endParaRPr lang="en-US" sz="1200" b="1" dirty="0"/>
          </a:p>
        </p:txBody>
      </p:sp>
      <p:sp>
        <p:nvSpPr>
          <p:cNvPr id="22" name="TextBox 13">
            <a:extLst>
              <a:ext uri="{FF2B5EF4-FFF2-40B4-BE49-F238E27FC236}">
                <a16:creationId xmlns:a16="http://schemas.microsoft.com/office/drawing/2014/main" id="{C27BEEF0-4774-984E-8BFF-3F79914E922B}"/>
              </a:ext>
            </a:extLst>
          </p:cNvPr>
          <p:cNvSpPr txBox="1"/>
          <p:nvPr/>
        </p:nvSpPr>
        <p:spPr>
          <a:xfrm>
            <a:off x="9140049" y="4147925"/>
            <a:ext cx="184704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200" b="1" dirty="0" err="1"/>
              <a:t>Be</a:t>
            </a:r>
            <a:r>
              <a:rPr lang="lv-LV" sz="1200" b="1" dirty="0"/>
              <a:t> </a:t>
            </a:r>
            <a:r>
              <a:rPr lang="lv-LV" sz="1200" b="1" dirty="0" err="1"/>
              <a:t>ref</a:t>
            </a:r>
            <a:r>
              <a:rPr lang="lv-LV" sz="1200" b="1" dirty="0"/>
              <a:t>. 492 2X08 R7 C3 C7 </a:t>
            </a:r>
            <a:endParaRPr lang="en-US" sz="1200" b="1" dirty="0"/>
          </a:p>
        </p:txBody>
      </p:sp>
      <p:sp>
        <p:nvSpPr>
          <p:cNvPr id="23" name="Rectangle 22">
            <a:extLst>
              <a:ext uri="{FF2B5EF4-FFF2-40B4-BE49-F238E27FC236}">
                <a16:creationId xmlns:a16="http://schemas.microsoft.com/office/drawing/2014/main" id="{0B547452-792D-2CF6-AAA8-17227223B50B}"/>
              </a:ext>
            </a:extLst>
          </p:cNvPr>
          <p:cNvSpPr/>
          <p:nvPr/>
        </p:nvSpPr>
        <p:spPr>
          <a:xfrm>
            <a:off x="7961083" y="3774102"/>
            <a:ext cx="3582420" cy="369332"/>
          </a:xfrm>
          <a:prstGeom prst="rect">
            <a:avLst/>
          </a:prstGeom>
        </p:spPr>
        <p:txBody>
          <a:bodyPr wrap="square">
            <a:spAutoFit/>
          </a:bodyPr>
          <a:lstStyle/>
          <a:p>
            <a:r>
              <a:rPr lang="en-US" sz="900" dirty="0"/>
              <a:t>D/H and Be signals appear up to the 40th pulse, exhibiting slow decay. He contamination to the surface is small</a:t>
            </a:r>
          </a:p>
        </p:txBody>
      </p:sp>
      <p:sp>
        <p:nvSpPr>
          <p:cNvPr id="24" name="TextBox 23">
            <a:extLst>
              <a:ext uri="{FF2B5EF4-FFF2-40B4-BE49-F238E27FC236}">
                <a16:creationId xmlns:a16="http://schemas.microsoft.com/office/drawing/2014/main" id="{4CA54EFF-765F-6A19-6108-93662F536420}"/>
              </a:ext>
            </a:extLst>
          </p:cNvPr>
          <p:cNvSpPr txBox="1"/>
          <p:nvPr/>
        </p:nvSpPr>
        <p:spPr bwMode="auto">
          <a:xfrm>
            <a:off x="8148766" y="6285149"/>
            <a:ext cx="3207054" cy="230832"/>
          </a:xfrm>
          <a:prstGeom prst="rect">
            <a:avLst/>
          </a:prstGeom>
          <a:noFill/>
        </p:spPr>
        <p:txBody>
          <a:bodyPr wrap="square" rtlCol="0">
            <a:spAutoFit/>
          </a:bodyPr>
          <a:lstStyle/>
          <a:p>
            <a:pPr algn="just"/>
            <a:r>
              <a:rPr lang="en-US" sz="900" dirty="0"/>
              <a:t>No significant amount of impurities was detected on the surface</a:t>
            </a:r>
          </a:p>
        </p:txBody>
      </p:sp>
    </p:spTree>
    <p:extLst>
      <p:ext uri="{BB962C8B-B14F-4D97-AF65-F5344CB8AC3E}">
        <p14:creationId xmlns:p14="http://schemas.microsoft.com/office/powerpoint/2010/main" val="316389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9DA012-F8CF-FB43-49BA-3D8FFCBF37C8}"/>
              </a:ext>
            </a:extLst>
          </p:cNvPr>
          <p:cNvSpPr>
            <a:spLocks noGrp="1"/>
          </p:cNvSpPr>
          <p:nvPr>
            <p:ph type="ftr" sz="quarter" idx="11"/>
          </p:nvPr>
        </p:nvSpPr>
        <p:spPr>
          <a:xfrm>
            <a:off x="825623" y="6555770"/>
            <a:ext cx="5350205"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FD8E3CD6-A8B8-1A3E-530E-D3BC486A74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5" name="Titre 1">
            <a:extLst>
              <a:ext uri="{FF2B5EF4-FFF2-40B4-BE49-F238E27FC236}">
                <a16:creationId xmlns:a16="http://schemas.microsoft.com/office/drawing/2014/main" id="{5745B66D-A6CB-9F71-21A8-40C02DA8450B}"/>
              </a:ext>
            </a:extLst>
          </p:cNvPr>
          <p:cNvSpPr>
            <a:spLocks noGrp="1"/>
          </p:cNvSpPr>
          <p:nvPr>
            <p:ph type="title"/>
          </p:nvPr>
        </p:nvSpPr>
        <p:spPr>
          <a:xfrm>
            <a:off x="983432" y="192515"/>
            <a:ext cx="9451776" cy="457200"/>
          </a:xfrm>
        </p:spPr>
        <p:txBody>
          <a:bodyPr/>
          <a:lstStyle/>
          <a:p>
            <a:r>
              <a:rPr lang="fr-FR" dirty="0"/>
              <a:t>LIBS in fusion </a:t>
            </a:r>
            <a:r>
              <a:rPr lang="fr-FR" dirty="0" err="1"/>
              <a:t>reactors</a:t>
            </a:r>
            <a:endParaRPr lang="fr-FR" dirty="0"/>
          </a:p>
        </p:txBody>
      </p:sp>
      <p:sp>
        <p:nvSpPr>
          <p:cNvPr id="2" name="TextBox 1">
            <a:extLst>
              <a:ext uri="{FF2B5EF4-FFF2-40B4-BE49-F238E27FC236}">
                <a16:creationId xmlns:a16="http://schemas.microsoft.com/office/drawing/2014/main" id="{3F304161-66FD-758D-C21A-D74BA4F30613}"/>
              </a:ext>
            </a:extLst>
          </p:cNvPr>
          <p:cNvSpPr txBox="1"/>
          <p:nvPr/>
        </p:nvSpPr>
        <p:spPr bwMode="auto">
          <a:xfrm>
            <a:off x="216311" y="763503"/>
            <a:ext cx="6032089" cy="5709255"/>
          </a:xfrm>
          <a:prstGeom prst="rect">
            <a:avLst/>
          </a:prstGeom>
          <a:noFill/>
        </p:spPr>
        <p:txBody>
          <a:bodyPr wrap="square" rtlCol="0">
            <a:spAutoFit/>
          </a:bodyPr>
          <a:lstStyle/>
          <a:p>
            <a:pPr marL="285750" indent="-285750">
              <a:spcBef>
                <a:spcPts val="600"/>
              </a:spcBef>
              <a:buFont typeface="Wingdings" panose="05000000000000000000" pitchFamily="2" charset="2"/>
              <a:buChar char="§"/>
            </a:pPr>
            <a:endParaRPr lang="en-US" sz="1600" dirty="0"/>
          </a:p>
          <a:p>
            <a:pPr marL="285750" indent="-285750">
              <a:spcBef>
                <a:spcPts val="600"/>
              </a:spcBef>
              <a:buFont typeface="Arial" panose="020B0604020202020204" pitchFamily="34" charset="0"/>
              <a:buChar char="•"/>
            </a:pPr>
            <a:r>
              <a:rPr lang="en-US" sz="1600" dirty="0">
                <a:solidFill>
                  <a:srgbClr val="00B050"/>
                </a:solidFill>
              </a:rPr>
              <a:t>Laser-induced breakdown spectroscopy (LIBS) </a:t>
            </a:r>
            <a:r>
              <a:rPr lang="en-US" sz="1600" dirty="0"/>
              <a:t>is a type of atomic emission spectroscopy which uses a </a:t>
            </a:r>
            <a:r>
              <a:rPr lang="en-US" sz="1600" dirty="0">
                <a:solidFill>
                  <a:srgbClr val="00B050"/>
                </a:solidFill>
              </a:rPr>
              <a:t>highly energetic laser pulse </a:t>
            </a:r>
            <a:r>
              <a:rPr lang="en-US" sz="1600" dirty="0"/>
              <a:t>as the excitation source</a:t>
            </a:r>
          </a:p>
          <a:p>
            <a:pPr marL="285750" indent="-285750">
              <a:spcBef>
                <a:spcPts val="600"/>
              </a:spcBef>
              <a:buFont typeface="Arial" panose="020B0604020202020204" pitchFamily="34" charset="0"/>
              <a:buChar char="•"/>
            </a:pPr>
            <a:r>
              <a:rPr lang="en-US" sz="1600" dirty="0"/>
              <a:t>Laser is focused to form a </a:t>
            </a:r>
            <a:r>
              <a:rPr lang="en-US" sz="1600" dirty="0">
                <a:solidFill>
                  <a:srgbClr val="00B050"/>
                </a:solidFill>
              </a:rPr>
              <a:t>plasma, which atomizes and excites species</a:t>
            </a:r>
          </a:p>
          <a:p>
            <a:pPr marL="285750" indent="-285750">
              <a:spcBef>
                <a:spcPts val="600"/>
              </a:spcBef>
              <a:buFont typeface="Arial" panose="020B0604020202020204" pitchFamily="34" charset="0"/>
              <a:buChar char="•"/>
            </a:pPr>
            <a:r>
              <a:rPr lang="en-US" sz="1600" dirty="0"/>
              <a:t>These excited-state species emit light at </a:t>
            </a:r>
            <a:r>
              <a:rPr lang="en-US" sz="1600" dirty="0">
                <a:solidFill>
                  <a:srgbClr val="00B050"/>
                </a:solidFill>
              </a:rPr>
              <a:t>unique wavelengths</a:t>
            </a:r>
            <a:r>
              <a:rPr lang="en-US" sz="1600" dirty="0"/>
              <a:t> </a:t>
            </a:r>
          </a:p>
          <a:p>
            <a:pPr marL="285750" indent="-285750">
              <a:spcBef>
                <a:spcPts val="600"/>
              </a:spcBef>
              <a:buFont typeface="Arial" panose="020B0604020202020204" pitchFamily="34" charset="0"/>
              <a:buChar char="•"/>
            </a:pPr>
            <a:r>
              <a:rPr lang="en-US" sz="1600" dirty="0"/>
              <a:t>This light can then be collected with </a:t>
            </a:r>
            <a:r>
              <a:rPr lang="en-US" sz="1600" dirty="0">
                <a:solidFill>
                  <a:srgbClr val="00B050"/>
                </a:solidFill>
              </a:rPr>
              <a:t>a spectrometer</a:t>
            </a:r>
          </a:p>
          <a:p>
            <a:pPr marL="285750" indent="-285750">
              <a:spcBef>
                <a:spcPts val="600"/>
              </a:spcBef>
              <a:buFont typeface="Arial" panose="020B0604020202020204" pitchFamily="34" charset="0"/>
              <a:buChar char="•"/>
            </a:pPr>
            <a:endParaRPr lang="en-US" sz="1600" dirty="0"/>
          </a:p>
          <a:p>
            <a:pPr marL="285750" indent="-285750">
              <a:spcBef>
                <a:spcPts val="600"/>
              </a:spcBef>
              <a:buFont typeface="Arial" panose="020B0604020202020204" pitchFamily="34" charset="0"/>
              <a:buChar char="•"/>
            </a:pPr>
            <a:r>
              <a:rPr lang="en-US" sz="1600" dirty="0"/>
              <a:t>LIBS allows detailed </a:t>
            </a:r>
            <a:r>
              <a:rPr lang="en-US" sz="1600" dirty="0">
                <a:solidFill>
                  <a:srgbClr val="00B050"/>
                </a:solidFill>
              </a:rPr>
              <a:t>inspection of vacuum vessel of fusion reactor</a:t>
            </a:r>
          </a:p>
          <a:p>
            <a:pPr marL="742950" lvl="1" indent="-285750">
              <a:spcBef>
                <a:spcPts val="600"/>
              </a:spcBef>
              <a:buFont typeface="Wingdings" panose="05000000000000000000" pitchFamily="2" charset="2"/>
              <a:buChar char="ü"/>
            </a:pPr>
            <a:r>
              <a:rPr lang="en-US" sz="1600" dirty="0"/>
              <a:t>Particularly critical is to </a:t>
            </a:r>
            <a:r>
              <a:rPr lang="en-US" sz="1600" dirty="0">
                <a:solidFill>
                  <a:srgbClr val="00B050"/>
                </a:solidFill>
              </a:rPr>
              <a:t>assess the amount of radioactive tritium </a:t>
            </a:r>
            <a:r>
              <a:rPr lang="en-US" sz="1600" dirty="0"/>
              <a:t>retained in the layers</a:t>
            </a:r>
          </a:p>
          <a:p>
            <a:pPr marL="742950" lvl="1" indent="-285750">
              <a:spcBef>
                <a:spcPts val="600"/>
              </a:spcBef>
              <a:buFont typeface="Wingdings" panose="05000000000000000000" pitchFamily="2" charset="2"/>
              <a:buChar char="ü"/>
            </a:pPr>
            <a:r>
              <a:rPr lang="en-US" sz="1600" dirty="0"/>
              <a:t>Also possible to determine </a:t>
            </a:r>
            <a:r>
              <a:rPr lang="en-US" sz="1600" dirty="0">
                <a:solidFill>
                  <a:srgbClr val="00B050"/>
                </a:solidFill>
              </a:rPr>
              <a:t>thickness and elemental composition of the co-deposits</a:t>
            </a:r>
          </a:p>
          <a:p>
            <a:pPr marL="742950" lvl="1" indent="-285750">
              <a:spcBef>
                <a:spcPts val="600"/>
              </a:spcBef>
              <a:buFont typeface="Wingdings" panose="05000000000000000000" pitchFamily="2" charset="2"/>
              <a:buChar char="ü"/>
            </a:pPr>
            <a:r>
              <a:rPr lang="en-US" sz="1600" dirty="0">
                <a:solidFill>
                  <a:srgbClr val="00B050"/>
                </a:solidFill>
              </a:rPr>
              <a:t>LIBS provides an (almost) unlimited access </a:t>
            </a:r>
            <a:r>
              <a:rPr lang="en-US" sz="1600" dirty="0"/>
              <a:t>to different regions of reactor wall – </a:t>
            </a:r>
            <a:r>
              <a:rPr lang="en-US" sz="1600" dirty="0">
                <a:solidFill>
                  <a:srgbClr val="00B050"/>
                </a:solidFill>
              </a:rPr>
              <a:t>without the need to remove</a:t>
            </a:r>
            <a:r>
              <a:rPr lang="en-US" sz="1600" dirty="0"/>
              <a:t> wall components from the reactor</a:t>
            </a:r>
          </a:p>
          <a:p>
            <a:pPr marL="742950" lvl="1" indent="-285750">
              <a:buFont typeface="Wingdings" panose="05000000000000000000" pitchFamily="2" charset="2"/>
              <a:buChar char="ü"/>
            </a:pPr>
            <a:r>
              <a:rPr lang="en-US" sz="1600" dirty="0"/>
              <a:t>LIBS parameters can be tailored such that impact on wall structures is minimized </a:t>
            </a:r>
            <a:r>
              <a:rPr lang="fi-FI" sz="1600" dirty="0">
                <a:latin typeface="Wingdings"/>
                <a:cs typeface="Wingdings"/>
              </a:rPr>
              <a:t> </a:t>
            </a:r>
          </a:p>
          <a:p>
            <a:pPr lvl="1" indent="-284400"/>
            <a:r>
              <a:rPr lang="fi-FI" sz="1600" dirty="0">
                <a:latin typeface="Wingdings"/>
              </a:rPr>
              <a:t>   </a:t>
            </a:r>
            <a:r>
              <a:rPr lang="en-US" sz="1600" dirty="0">
                <a:solidFill>
                  <a:srgbClr val="00B050"/>
                </a:solidFill>
              </a:rPr>
              <a:t>no need for replacement after LIBS measurements</a:t>
            </a:r>
            <a:endParaRPr lang="fi-FI" sz="1600" dirty="0"/>
          </a:p>
        </p:txBody>
      </p:sp>
      <p:pic>
        <p:nvPicPr>
          <p:cNvPr id="11" name="Picture 10" descr="A diagram of a laser beam&#10;&#10;Description automatically generated">
            <a:extLst>
              <a:ext uri="{FF2B5EF4-FFF2-40B4-BE49-F238E27FC236}">
                <a16:creationId xmlns:a16="http://schemas.microsoft.com/office/drawing/2014/main" id="{57E868E7-F318-D5A2-AAA7-262C83FD005D}"/>
              </a:ext>
            </a:extLst>
          </p:cNvPr>
          <p:cNvPicPr>
            <a:picLocks noChangeAspect="1"/>
          </p:cNvPicPr>
          <p:nvPr/>
        </p:nvPicPr>
        <p:blipFill rotWithShape="1">
          <a:blip r:embed="rId2">
            <a:extLst>
              <a:ext uri="{28A0092B-C50C-407E-A947-70E740481C1C}">
                <a14:useLocalDpi xmlns:a14="http://schemas.microsoft.com/office/drawing/2010/main" val="0"/>
              </a:ext>
            </a:extLst>
          </a:blip>
          <a:srcRect l="-2" t="-3" r="42932" b="56471"/>
          <a:stretch/>
        </p:blipFill>
        <p:spPr>
          <a:xfrm>
            <a:off x="6403047" y="649715"/>
            <a:ext cx="5788953" cy="2810171"/>
          </a:xfrm>
          <a:prstGeom prst="rect">
            <a:avLst/>
          </a:prstGeom>
        </p:spPr>
      </p:pic>
    </p:spTree>
    <p:extLst>
      <p:ext uri="{BB962C8B-B14F-4D97-AF65-F5344CB8AC3E}">
        <p14:creationId xmlns:p14="http://schemas.microsoft.com/office/powerpoint/2010/main" val="3913750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779E3BE-8B37-DC96-9EC4-6ED6CFA132AF}"/>
              </a:ext>
            </a:extLst>
          </p:cNvPr>
          <p:cNvSpPr>
            <a:spLocks noGrp="1"/>
          </p:cNvSpPr>
          <p:nvPr>
            <p:ph type="title"/>
          </p:nvPr>
        </p:nvSpPr>
        <p:spPr/>
        <p:txBody>
          <a:bodyPr/>
          <a:lstStyle/>
          <a:p>
            <a:r>
              <a:rPr lang="en-US" dirty="0"/>
              <a:t>Relative concentrations on species in studied samples</a:t>
            </a:r>
            <a:endParaRPr lang="lv-LV" dirty="0"/>
          </a:p>
        </p:txBody>
      </p:sp>
      <p:sp>
        <p:nvSpPr>
          <p:cNvPr id="3" name="Kājenes vietturis 2">
            <a:extLst>
              <a:ext uri="{FF2B5EF4-FFF2-40B4-BE49-F238E27FC236}">
                <a16:creationId xmlns:a16="http://schemas.microsoft.com/office/drawing/2014/main" id="{D6C91777-1980-FC25-832B-22F1927376C5}"/>
              </a:ext>
            </a:extLst>
          </p:cNvPr>
          <p:cNvSpPr>
            <a:spLocks noGrp="1"/>
          </p:cNvSpPr>
          <p:nvPr>
            <p:ph type="ftr" sz="quarter" idx="11"/>
          </p:nvPr>
        </p:nvSpPr>
        <p:spPr>
          <a:xfrm>
            <a:off x="825624" y="6555770"/>
            <a:ext cx="5270376" cy="329614"/>
          </a:xfrm>
        </p:spPr>
        <p:txBody>
          <a:bodyPr/>
          <a:lstStyle/>
          <a:p>
            <a:pPr>
              <a:defRPr/>
            </a:pPr>
            <a:r>
              <a:rPr lang="lv-LV" dirty="0"/>
              <a:t>J. Butikova </a:t>
            </a:r>
            <a:r>
              <a:rPr lang="lv-LV" b="1" dirty="0"/>
              <a:t>| </a:t>
            </a:r>
            <a:r>
              <a:rPr lang="en-GB" dirty="0"/>
              <a:t>PWIE Review Meeting 2025 | FZJ Juelich| November 17-21, 2025|</a:t>
            </a:r>
          </a:p>
          <a:p>
            <a:pPr>
              <a:defRPr/>
            </a:pPr>
            <a:endParaRPr lang="en-US" b="1" dirty="0"/>
          </a:p>
        </p:txBody>
      </p:sp>
      <p:sp>
        <p:nvSpPr>
          <p:cNvPr id="4" name="Slaida numura vietturis 3">
            <a:extLst>
              <a:ext uri="{FF2B5EF4-FFF2-40B4-BE49-F238E27FC236}">
                <a16:creationId xmlns:a16="http://schemas.microsoft.com/office/drawing/2014/main" id="{69E6BE5C-6B3D-CDEC-52A5-4AB252D7152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graphicFrame>
        <p:nvGraphicFramePr>
          <p:cNvPr id="5" name="Satura vietturis 4">
            <a:extLst>
              <a:ext uri="{FF2B5EF4-FFF2-40B4-BE49-F238E27FC236}">
                <a16:creationId xmlns:a16="http://schemas.microsoft.com/office/drawing/2014/main" id="{A2B44206-E672-6007-4664-C49BDAFDDDC9}"/>
              </a:ext>
            </a:extLst>
          </p:cNvPr>
          <p:cNvGraphicFramePr>
            <a:graphicFrameLocks/>
          </p:cNvGraphicFramePr>
          <p:nvPr>
            <p:extLst>
              <p:ext uri="{D42A27DB-BD31-4B8C-83A1-F6EECF244321}">
                <p14:modId xmlns:p14="http://schemas.microsoft.com/office/powerpoint/2010/main" val="3606814537"/>
              </p:ext>
            </p:extLst>
          </p:nvPr>
        </p:nvGraphicFramePr>
        <p:xfrm>
          <a:off x="2049494" y="1197979"/>
          <a:ext cx="7927884" cy="4462042"/>
        </p:xfrm>
        <a:graphic>
          <a:graphicData uri="http://schemas.openxmlformats.org/drawingml/2006/table">
            <a:tbl>
              <a:tblPr firstRow="1" bandRow="1">
                <a:tableStyleId>{5C22544A-7EE6-4342-B048-85BDC9FD1C3A}</a:tableStyleId>
              </a:tblPr>
              <a:tblGrid>
                <a:gridCol w="1098316">
                  <a:extLst>
                    <a:ext uri="{9D8B030D-6E8A-4147-A177-3AD203B41FA5}">
                      <a16:colId xmlns:a16="http://schemas.microsoft.com/office/drawing/2014/main" val="2392677385"/>
                    </a:ext>
                  </a:extLst>
                </a:gridCol>
                <a:gridCol w="1208130">
                  <a:extLst>
                    <a:ext uri="{9D8B030D-6E8A-4147-A177-3AD203B41FA5}">
                      <a16:colId xmlns:a16="http://schemas.microsoft.com/office/drawing/2014/main" val="2463385251"/>
                    </a:ext>
                  </a:extLst>
                </a:gridCol>
                <a:gridCol w="1856922">
                  <a:extLst>
                    <a:ext uri="{9D8B030D-6E8A-4147-A177-3AD203B41FA5}">
                      <a16:colId xmlns:a16="http://schemas.microsoft.com/office/drawing/2014/main" val="1917862486"/>
                    </a:ext>
                  </a:extLst>
                </a:gridCol>
                <a:gridCol w="3764516">
                  <a:extLst>
                    <a:ext uri="{9D8B030D-6E8A-4147-A177-3AD203B41FA5}">
                      <a16:colId xmlns:a16="http://schemas.microsoft.com/office/drawing/2014/main" val="793837878"/>
                    </a:ext>
                  </a:extLst>
                </a:gridCol>
              </a:tblGrid>
              <a:tr h="1080098">
                <a:tc>
                  <a:txBody>
                    <a:bodyPr/>
                    <a:lstStyle/>
                    <a:p>
                      <a:pPr algn="ctr"/>
                      <a:r>
                        <a:rPr lang="en-US" sz="1800" dirty="0"/>
                        <a:t>Sample</a:t>
                      </a:r>
                      <a:endParaRPr lang="lv-LV" sz="1800" dirty="0"/>
                    </a:p>
                  </a:txBody>
                  <a:tcPr anchor="ctr"/>
                </a:tc>
                <a:tc>
                  <a:txBody>
                    <a:bodyPr/>
                    <a:lstStyle/>
                    <a:p>
                      <a:pPr algn="ctr"/>
                      <a:r>
                        <a:rPr lang="en-US" sz="1800" dirty="0"/>
                        <a:t>Emitting species</a:t>
                      </a:r>
                      <a:endParaRPr lang="lv-LV" sz="1800" dirty="0"/>
                    </a:p>
                  </a:txBody>
                  <a:tcPr anchor="ctr"/>
                </a:tc>
                <a:tc>
                  <a:txBody>
                    <a:bodyPr/>
                    <a:lstStyle/>
                    <a:p>
                      <a:pPr algn="ctr"/>
                      <a:r>
                        <a:rPr lang="en-US" sz="1800" dirty="0"/>
                        <a:t>Electron temperature, K</a:t>
                      </a:r>
                      <a:endParaRPr lang="lv-LV"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Relative concentration (averaged over all relevant lines), %</a:t>
                      </a:r>
                      <a:endParaRPr lang="lv-LV" sz="1800" baseline="0" dirty="0"/>
                    </a:p>
                  </a:txBody>
                  <a:tcPr anchor="ctr"/>
                </a:tc>
                <a:extLst>
                  <a:ext uri="{0D108BD9-81ED-4DB2-BD59-A6C34878D82A}">
                    <a16:rowId xmlns:a16="http://schemas.microsoft.com/office/drawing/2014/main" val="2885850879"/>
                  </a:ext>
                </a:extLst>
              </a:tr>
              <a:tr h="422743">
                <a:tc rowSpan="2">
                  <a:txBody>
                    <a:bodyPr/>
                    <a:lstStyle/>
                    <a:p>
                      <a:pPr algn="ctr"/>
                      <a:r>
                        <a:rPr lang="en-US" sz="1800" b="0" dirty="0"/>
                        <a:t>W (#20)</a:t>
                      </a:r>
                    </a:p>
                  </a:txBody>
                  <a:tcPr anchor="ctr"/>
                </a:tc>
                <a:tc>
                  <a:txBody>
                    <a:bodyPr/>
                    <a:lstStyle/>
                    <a:p>
                      <a:pPr algn="ctr"/>
                      <a:r>
                        <a:rPr lang="en-US" sz="1800" b="0" dirty="0"/>
                        <a:t>W I</a:t>
                      </a:r>
                    </a:p>
                  </a:txBody>
                  <a:tcPr anchor="ctr"/>
                </a:tc>
                <a:tc rowSpan="2">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1800" dirty="0"/>
                        <a:t>9573 (W I)</a:t>
                      </a:r>
                    </a:p>
                  </a:txBody>
                  <a:tcPr anchor="ctr"/>
                </a:tc>
                <a:tc>
                  <a:txBody>
                    <a:bodyPr/>
                    <a:lstStyle/>
                    <a:p>
                      <a:pPr algn="ctr"/>
                      <a:r>
                        <a:rPr lang="en-US" sz="2000" baseline="0" dirty="0"/>
                        <a:t>99.0 ± 1.0</a:t>
                      </a:r>
                    </a:p>
                  </a:txBody>
                  <a:tcPr anchor="ctr"/>
                </a:tc>
                <a:extLst>
                  <a:ext uri="{0D108BD9-81ED-4DB2-BD59-A6C34878D82A}">
                    <a16:rowId xmlns:a16="http://schemas.microsoft.com/office/drawing/2014/main" val="2473921757"/>
                  </a:ext>
                </a:extLst>
              </a:tr>
              <a:tr h="422743">
                <a:tc vMerge="1">
                  <a:txBody>
                    <a:bodyPr/>
                    <a:lstStyle/>
                    <a:p>
                      <a:pPr algn="ctr"/>
                      <a:endParaRPr lang="lv-LV" dirty="0"/>
                    </a:p>
                  </a:txBody>
                  <a:tcPr/>
                </a:tc>
                <a:tc>
                  <a:txBody>
                    <a:bodyPr/>
                    <a:lstStyle/>
                    <a:p>
                      <a:pPr algn="ctr"/>
                      <a:r>
                        <a:rPr lang="en-US" sz="1800" b="0" dirty="0"/>
                        <a:t>H I</a:t>
                      </a:r>
                    </a:p>
                  </a:txBody>
                  <a:tcPr anchor="ctr"/>
                </a:tc>
                <a:tc vMerge="1">
                  <a:txBody>
                    <a:bodyPr/>
                    <a:lstStyle/>
                    <a:p>
                      <a:pPr algn="ctr"/>
                      <a:endParaRPr lang="lv-LV" dirty="0"/>
                    </a:p>
                  </a:txBody>
                  <a:tcPr/>
                </a:tc>
                <a:tc>
                  <a:txBody>
                    <a:bodyPr/>
                    <a:lstStyle/>
                    <a:p>
                      <a:pPr algn="ctr"/>
                      <a:r>
                        <a:rPr lang="en-US" sz="2000" baseline="0" dirty="0"/>
                        <a:t>1.0 ± 1.0</a:t>
                      </a:r>
                    </a:p>
                  </a:txBody>
                  <a:tcPr anchor="ctr"/>
                </a:tc>
                <a:extLst>
                  <a:ext uri="{0D108BD9-81ED-4DB2-BD59-A6C34878D82A}">
                    <a16:rowId xmlns:a16="http://schemas.microsoft.com/office/drawing/2014/main" val="2333868432"/>
                  </a:ext>
                </a:extLst>
              </a:tr>
              <a:tr h="422743">
                <a:tc rowSpan="2">
                  <a:txBody>
                    <a:bodyPr/>
                    <a:lstStyle/>
                    <a:p>
                      <a:pPr algn="ctr"/>
                      <a:r>
                        <a:rPr lang="en-US" sz="1800" b="0" u="none" dirty="0"/>
                        <a:t>Be (#492)</a:t>
                      </a:r>
                      <a:endParaRPr lang="lv-LV" sz="1800" b="0" u="none" dirty="0"/>
                    </a:p>
                  </a:txBody>
                  <a:tcPr anchor="ctr"/>
                </a:tc>
                <a:tc>
                  <a:txBody>
                    <a:bodyPr/>
                    <a:lstStyle/>
                    <a:p>
                      <a:pPr algn="ctr"/>
                      <a:r>
                        <a:rPr lang="en-US" sz="1800" b="0" dirty="0"/>
                        <a:t>Be I</a:t>
                      </a:r>
                      <a:endParaRPr lang="lv-LV" sz="1800" b="0" dirty="0"/>
                    </a:p>
                  </a:txBody>
                  <a:tcPr anchor="ctr"/>
                </a:tc>
                <a:tc rowSpan="2">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1800" dirty="0"/>
                        <a:t>11807 (Be I)</a:t>
                      </a:r>
                    </a:p>
                  </a:txBody>
                  <a:tcPr anchor="ct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2000" baseline="0" dirty="0"/>
                        <a:t>98.5 ± 1.0</a:t>
                      </a:r>
                    </a:p>
                  </a:txBody>
                  <a:tcPr anchor="ctr"/>
                </a:tc>
                <a:extLst>
                  <a:ext uri="{0D108BD9-81ED-4DB2-BD59-A6C34878D82A}">
                    <a16:rowId xmlns:a16="http://schemas.microsoft.com/office/drawing/2014/main" val="3719580497"/>
                  </a:ext>
                </a:extLst>
              </a:tr>
              <a:tr h="422743">
                <a:tc vMerge="1">
                  <a:txBody>
                    <a:bodyPr/>
                    <a:lstStyle/>
                    <a:p>
                      <a:pPr algn="ctr"/>
                      <a:endParaRPr lang="lv-LV" b="1" u="none" dirty="0">
                        <a:highlight>
                          <a:srgbClr val="FFFF00"/>
                        </a:highlight>
                      </a:endParaRPr>
                    </a:p>
                  </a:txBody>
                  <a:tcPr/>
                </a:tc>
                <a:tc>
                  <a:txBody>
                    <a:bodyPr/>
                    <a:lstStyle/>
                    <a:p>
                      <a:pPr algn="ctr"/>
                      <a:r>
                        <a:rPr lang="en-US" sz="1800" b="0" dirty="0"/>
                        <a:t>H I</a:t>
                      </a:r>
                      <a:endParaRPr lang="lv-LV" sz="1800" b="0" dirty="0"/>
                    </a:p>
                  </a:txBody>
                  <a:tcPr anchor="ctr"/>
                </a:tc>
                <a:tc vMerge="1">
                  <a:txBody>
                    <a:bodyPr/>
                    <a:lstStyle/>
                    <a:p>
                      <a:pPr algn="ctr"/>
                      <a:endParaRPr lang="en-US" dirty="0">
                        <a:highlight>
                          <a:srgbClr val="FFFF00"/>
                        </a:highlight>
                      </a:endParaRPr>
                    </a:p>
                  </a:txBody>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2000" baseline="0" dirty="0"/>
                        <a:t>1.5 ± 1.0</a:t>
                      </a:r>
                    </a:p>
                  </a:txBody>
                  <a:tcPr anchor="ctr"/>
                </a:tc>
                <a:extLst>
                  <a:ext uri="{0D108BD9-81ED-4DB2-BD59-A6C34878D82A}">
                    <a16:rowId xmlns:a16="http://schemas.microsoft.com/office/drawing/2014/main" val="2145740045"/>
                  </a:ext>
                </a:extLst>
              </a:tr>
              <a:tr h="422743">
                <a:tc rowSpan="4">
                  <a:txBody>
                    <a:bodyPr/>
                    <a:lstStyle/>
                    <a:p>
                      <a:pPr algn="ctr"/>
                      <a:r>
                        <a:rPr lang="en-US" sz="1800" b="0" u="none"/>
                        <a:t>Inconel (#357)</a:t>
                      </a:r>
                      <a:endParaRPr lang="en-US" sz="1800" b="0" u="none" dirty="0"/>
                    </a:p>
                  </a:txBody>
                  <a:tcPr anchor="ctr"/>
                </a:tc>
                <a:tc>
                  <a:txBody>
                    <a:bodyPr/>
                    <a:lstStyle/>
                    <a:p>
                      <a:pPr algn="ctr"/>
                      <a:r>
                        <a:rPr lang="en-US" sz="1800" b="0" dirty="0"/>
                        <a:t>Ni I</a:t>
                      </a:r>
                    </a:p>
                  </a:txBody>
                  <a:tcPr anchor="ctr"/>
                </a:tc>
                <a:tc rowSpan="4">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1800" dirty="0"/>
                        <a:t>10267 (Ni I)</a:t>
                      </a:r>
                    </a:p>
                  </a:txBody>
                  <a:tcPr anchor="ct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2000" baseline="0" dirty="0"/>
                        <a:t>56.27 ± 0.85</a:t>
                      </a:r>
                    </a:p>
                  </a:txBody>
                  <a:tcPr anchor="ctr"/>
                </a:tc>
                <a:extLst>
                  <a:ext uri="{0D108BD9-81ED-4DB2-BD59-A6C34878D82A}">
                    <a16:rowId xmlns:a16="http://schemas.microsoft.com/office/drawing/2014/main" val="566970723"/>
                  </a:ext>
                </a:extLst>
              </a:tr>
              <a:tr h="422743">
                <a:tc vMerge="1">
                  <a:txBody>
                    <a:bodyPr/>
                    <a:lstStyle/>
                    <a:p>
                      <a:pPr algn="ctr"/>
                      <a:endParaRPr lang="lv-LV" b="1" u="none" dirty="0">
                        <a:highlight>
                          <a:srgbClr val="FFFF00"/>
                        </a:highlight>
                      </a:endParaRPr>
                    </a:p>
                  </a:txBody>
                  <a:tcPr/>
                </a:tc>
                <a:tc>
                  <a:txBody>
                    <a:bodyPr/>
                    <a:lstStyle/>
                    <a:p>
                      <a:pPr algn="ctr"/>
                      <a:r>
                        <a:rPr lang="en-US" sz="1800" b="0" dirty="0"/>
                        <a:t>Cr I</a:t>
                      </a:r>
                      <a:endParaRPr lang="lv-LV" sz="1800" b="0" dirty="0"/>
                    </a:p>
                  </a:txBody>
                  <a:tcPr anchor="ctr"/>
                </a:tc>
                <a:tc vMerge="1">
                  <a:txBody>
                    <a:bodyPr/>
                    <a:lstStyle/>
                    <a:p>
                      <a:pPr algn="ctr"/>
                      <a:endParaRPr lang="en-US" dirty="0">
                        <a:highlight>
                          <a:srgbClr val="FFFF00"/>
                        </a:highlight>
                      </a:endParaRPr>
                    </a:p>
                  </a:txBody>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2000" baseline="0" dirty="0"/>
                        <a:t>40.40 ± 0.65</a:t>
                      </a:r>
                    </a:p>
                  </a:txBody>
                  <a:tcPr anchor="ctr"/>
                </a:tc>
                <a:extLst>
                  <a:ext uri="{0D108BD9-81ED-4DB2-BD59-A6C34878D82A}">
                    <a16:rowId xmlns:a16="http://schemas.microsoft.com/office/drawing/2014/main" val="1532140281"/>
                  </a:ext>
                </a:extLst>
              </a:tr>
              <a:tr h="422743">
                <a:tc vMerge="1">
                  <a:txBody>
                    <a:bodyPr/>
                    <a:lstStyle/>
                    <a:p>
                      <a:pPr algn="ctr"/>
                      <a:endParaRPr lang="lv-LV" b="1" u="none" dirty="0">
                        <a:highlight>
                          <a:srgbClr val="FFFF00"/>
                        </a:highlight>
                      </a:endParaRPr>
                    </a:p>
                  </a:txBody>
                  <a:tcPr/>
                </a:tc>
                <a:tc>
                  <a:txBody>
                    <a:bodyPr/>
                    <a:lstStyle/>
                    <a:p>
                      <a:pPr algn="ctr"/>
                      <a:r>
                        <a:rPr lang="en-US" sz="1800" b="0" dirty="0"/>
                        <a:t>Fe I</a:t>
                      </a:r>
                      <a:endParaRPr lang="lv-LV" sz="1800" b="0" dirty="0"/>
                    </a:p>
                  </a:txBody>
                  <a:tcPr anchor="ctr"/>
                </a:tc>
                <a:tc vMerge="1">
                  <a:txBody>
                    <a:bodyPr/>
                    <a:lstStyle/>
                    <a:p>
                      <a:pPr algn="ctr"/>
                      <a:endParaRPr lang="en-US" dirty="0">
                        <a:highlight>
                          <a:srgbClr val="FFFF00"/>
                        </a:highlight>
                      </a:endParaRPr>
                    </a:p>
                  </a:txBody>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2000" baseline="0" dirty="0"/>
                        <a:t>3.32 ± 0.68</a:t>
                      </a:r>
                    </a:p>
                  </a:txBody>
                  <a:tcPr anchor="ctr"/>
                </a:tc>
                <a:extLst>
                  <a:ext uri="{0D108BD9-81ED-4DB2-BD59-A6C34878D82A}">
                    <a16:rowId xmlns:a16="http://schemas.microsoft.com/office/drawing/2014/main" val="2279527117"/>
                  </a:ext>
                </a:extLst>
              </a:tr>
              <a:tr h="422743">
                <a:tc vMerge="1">
                  <a:txBody>
                    <a:bodyPr/>
                    <a:lstStyle/>
                    <a:p>
                      <a:pPr algn="ctr"/>
                      <a:endParaRPr lang="lv-LV" b="1" u="none" dirty="0">
                        <a:highlight>
                          <a:srgbClr val="FFFF00"/>
                        </a:highlight>
                      </a:endParaRPr>
                    </a:p>
                  </a:txBody>
                  <a:tcPr/>
                </a:tc>
                <a:tc>
                  <a:txBody>
                    <a:bodyPr/>
                    <a:lstStyle/>
                    <a:p>
                      <a:pPr algn="ctr"/>
                      <a:r>
                        <a:rPr lang="en-US" sz="1800" b="0" dirty="0"/>
                        <a:t>H I</a:t>
                      </a:r>
                      <a:endParaRPr lang="lv-LV" sz="1800" b="0" dirty="0"/>
                    </a:p>
                  </a:txBody>
                  <a:tcPr anchor="ctr"/>
                </a:tc>
                <a:tc vMerge="1">
                  <a:txBody>
                    <a:bodyPr/>
                    <a:lstStyle/>
                    <a:p>
                      <a:pPr algn="ctr"/>
                      <a:endParaRPr lang="en-US" dirty="0">
                        <a:highlight>
                          <a:srgbClr val="FFFF00"/>
                        </a:highlight>
                      </a:endParaRPr>
                    </a:p>
                  </a:txBody>
                  <a:tcPr/>
                </a:tc>
                <a:tc>
                  <a:txBody>
                    <a:bodyPr/>
                    <a:lstStyle/>
                    <a:p>
                      <a:pPr algn="ctr"/>
                      <a:r>
                        <a:rPr lang="en-US" sz="2000" baseline="0" dirty="0"/>
                        <a:t>(-1.43 ± 0.35)∙10</a:t>
                      </a:r>
                      <a:r>
                        <a:rPr lang="en-US" sz="2000" baseline="30000" dirty="0"/>
                        <a:t>-5</a:t>
                      </a:r>
                    </a:p>
                  </a:txBody>
                  <a:tcPr anchor="ctr"/>
                </a:tc>
                <a:extLst>
                  <a:ext uri="{0D108BD9-81ED-4DB2-BD59-A6C34878D82A}">
                    <a16:rowId xmlns:a16="http://schemas.microsoft.com/office/drawing/2014/main" val="1032801257"/>
                  </a:ext>
                </a:extLst>
              </a:tr>
            </a:tbl>
          </a:graphicData>
        </a:graphic>
      </p:graphicFrame>
    </p:spTree>
    <p:extLst>
      <p:ext uri="{BB962C8B-B14F-4D97-AF65-F5344CB8AC3E}">
        <p14:creationId xmlns:p14="http://schemas.microsoft.com/office/powerpoint/2010/main" val="100598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D9564-9A2D-42E4-8B38-8112D1F8083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0E1A1A0-E1C1-E146-4C41-314D4E22B73C}"/>
              </a:ext>
            </a:extLst>
          </p:cNvPr>
          <p:cNvSpPr>
            <a:spLocks noGrp="1"/>
          </p:cNvSpPr>
          <p:nvPr>
            <p:ph type="ftr" sz="quarter" idx="11"/>
          </p:nvPr>
        </p:nvSpPr>
        <p:spPr>
          <a:xfrm>
            <a:off x="1037379" y="6528386"/>
            <a:ext cx="5581629" cy="329614"/>
          </a:xfrm>
        </p:spPr>
        <p:txBody>
          <a:bodyPr/>
          <a:lstStyle/>
          <a:p>
            <a:pPr>
              <a:defRPr/>
            </a:pPr>
            <a:r>
              <a:rPr lang="et-EE" dirty="0">
                <a:solidFill>
                  <a:prstClr val="white"/>
                </a:solidFill>
              </a:rPr>
              <a:t>I</a:t>
            </a:r>
            <a:r>
              <a:rPr lang="en-GB" dirty="0">
                <a:solidFill>
                  <a:prstClr val="white"/>
                </a:solidFill>
              </a:rPr>
              <a:t>. </a:t>
            </a:r>
            <a:r>
              <a:rPr lang="et-EE" dirty="0">
                <a:solidFill>
                  <a:prstClr val="white"/>
                </a:solidFill>
              </a:rPr>
              <a:t>Jõgi</a:t>
            </a:r>
            <a:r>
              <a:rPr lang="en-GB" dirty="0">
                <a:solidFill>
                  <a:prstClr val="white"/>
                </a:solidFill>
              </a:rPr>
              <a:t>| </a:t>
            </a:r>
            <a:r>
              <a:rPr lang="en-GB" dirty="0"/>
              <a:t>PWIE Review Meeting 2025 | FZJ Juelich| November 17-21, 2025|</a:t>
            </a:r>
          </a:p>
          <a:p>
            <a:pPr>
              <a:defRPr/>
            </a:pPr>
            <a:endParaRPr lang="en-GB" dirty="0"/>
          </a:p>
        </p:txBody>
      </p:sp>
      <p:sp>
        <p:nvSpPr>
          <p:cNvPr id="4" name="Slide Number Placeholder 3">
            <a:extLst>
              <a:ext uri="{FF2B5EF4-FFF2-40B4-BE49-F238E27FC236}">
                <a16:creationId xmlns:a16="http://schemas.microsoft.com/office/drawing/2014/main" id="{8568FA5C-3B2A-953C-BD3D-2F8F9C57FA51}"/>
              </a:ext>
            </a:extLst>
          </p:cNvPr>
          <p:cNvSpPr>
            <a:spLocks noGrp="1"/>
          </p:cNvSpPr>
          <p:nvPr>
            <p:ph type="sldNum" sz="quarter" idx="12"/>
          </p:nvPr>
        </p:nvSpPr>
        <p:spPr>
          <a:xfrm>
            <a:off x="211756" y="6562653"/>
            <a:ext cx="720080" cy="199173"/>
          </a:xfrm>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5" name="Titre 1">
            <a:extLst>
              <a:ext uri="{FF2B5EF4-FFF2-40B4-BE49-F238E27FC236}">
                <a16:creationId xmlns:a16="http://schemas.microsoft.com/office/drawing/2014/main" id="{BC19D02E-F2DD-5664-A1DB-7DE08E2DA7FE}"/>
              </a:ext>
            </a:extLst>
          </p:cNvPr>
          <p:cNvSpPr>
            <a:spLocks noGrp="1"/>
          </p:cNvSpPr>
          <p:nvPr>
            <p:ph type="title"/>
          </p:nvPr>
        </p:nvSpPr>
        <p:spPr>
          <a:xfrm>
            <a:off x="983431" y="192515"/>
            <a:ext cx="9677641" cy="457200"/>
          </a:xfrm>
        </p:spPr>
        <p:txBody>
          <a:bodyPr/>
          <a:lstStyle/>
          <a:p>
            <a:r>
              <a:rPr lang="fi-FI" dirty="0"/>
              <a:t>UT: </a:t>
            </a:r>
            <a:r>
              <a:rPr lang="et-EE" dirty="0"/>
              <a:t>Analysis of data from LIBS JET campaign - reference samples</a:t>
            </a:r>
            <a:endParaRPr lang="en-US" dirty="0"/>
          </a:p>
        </p:txBody>
      </p:sp>
      <p:sp>
        <p:nvSpPr>
          <p:cNvPr id="60" name="TextBox 59">
            <a:extLst>
              <a:ext uri="{FF2B5EF4-FFF2-40B4-BE49-F238E27FC236}">
                <a16:creationId xmlns:a16="http://schemas.microsoft.com/office/drawing/2014/main" id="{1BC682B0-2724-D9A3-12C9-3AAD9EE82F30}"/>
              </a:ext>
            </a:extLst>
          </p:cNvPr>
          <p:cNvSpPr txBox="1"/>
          <p:nvPr/>
        </p:nvSpPr>
        <p:spPr>
          <a:xfrm>
            <a:off x="1197020" y="894639"/>
            <a:ext cx="2665345" cy="369332"/>
          </a:xfrm>
          <a:prstGeom prst="rect">
            <a:avLst/>
          </a:prstGeom>
          <a:noFill/>
        </p:spPr>
        <p:txBody>
          <a:bodyPr wrap="none" rtlCol="0">
            <a:spAutoFit/>
          </a:bodyPr>
          <a:lstStyle/>
          <a:p>
            <a:r>
              <a:rPr lang="et-EE" b="1" dirty="0"/>
              <a:t>#357 </a:t>
            </a:r>
            <a:r>
              <a:rPr lang="et-EE" dirty="0" err="1"/>
              <a:t>Inconel</a:t>
            </a:r>
            <a:r>
              <a:rPr lang="et-EE" dirty="0"/>
              <a:t> OCT1 </a:t>
            </a:r>
            <a:r>
              <a:rPr lang="et-EE" dirty="0" err="1"/>
              <a:t>Middle</a:t>
            </a:r>
            <a:endParaRPr lang="en-US" dirty="0"/>
          </a:p>
        </p:txBody>
      </p:sp>
      <p:graphicFrame>
        <p:nvGraphicFramePr>
          <p:cNvPr id="62" name="Chart 61">
            <a:extLst>
              <a:ext uri="{FF2B5EF4-FFF2-40B4-BE49-F238E27FC236}">
                <a16:creationId xmlns:a16="http://schemas.microsoft.com/office/drawing/2014/main" id="{C55CB018-13C9-909E-B3E2-937B801D8049}"/>
              </a:ext>
            </a:extLst>
          </p:cNvPr>
          <p:cNvGraphicFramePr>
            <a:graphicFrameLocks/>
          </p:cNvGraphicFramePr>
          <p:nvPr/>
        </p:nvGraphicFramePr>
        <p:xfrm>
          <a:off x="700135" y="1272587"/>
          <a:ext cx="322984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3" name="Chart 62">
            <a:extLst>
              <a:ext uri="{FF2B5EF4-FFF2-40B4-BE49-F238E27FC236}">
                <a16:creationId xmlns:a16="http://schemas.microsoft.com/office/drawing/2014/main" id="{B77EA4F8-A3F5-7E13-3817-64CB779B7665}"/>
              </a:ext>
            </a:extLst>
          </p:cNvPr>
          <p:cNvGraphicFramePr>
            <a:graphicFrameLocks/>
          </p:cNvGraphicFramePr>
          <p:nvPr/>
        </p:nvGraphicFramePr>
        <p:xfrm>
          <a:off x="744080" y="4032264"/>
          <a:ext cx="3159658" cy="244537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a:extLst>
              <a:ext uri="{FF2B5EF4-FFF2-40B4-BE49-F238E27FC236}">
                <a16:creationId xmlns:a16="http://schemas.microsoft.com/office/drawing/2014/main" id="{0600CCAA-63AE-14E2-185C-6B8C4DBCDA8B}"/>
              </a:ext>
            </a:extLst>
          </p:cNvPr>
          <p:cNvCxnSpPr>
            <a:cxnSpLocks/>
          </p:cNvCxnSpPr>
          <p:nvPr/>
        </p:nvCxnSpPr>
        <p:spPr>
          <a:xfrm>
            <a:off x="1463040" y="3347382"/>
            <a:ext cx="365760" cy="7191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ECF0D249-ED18-2C47-8FA2-08FA68B36607}"/>
              </a:ext>
            </a:extLst>
          </p:cNvPr>
          <p:cNvGraphicFramePr>
            <a:graphicFrameLocks/>
          </p:cNvGraphicFramePr>
          <p:nvPr/>
        </p:nvGraphicFramePr>
        <p:xfrm>
          <a:off x="3929981" y="4015786"/>
          <a:ext cx="3159658" cy="2461855"/>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a:extLst>
              <a:ext uri="{FF2B5EF4-FFF2-40B4-BE49-F238E27FC236}">
                <a16:creationId xmlns:a16="http://schemas.microsoft.com/office/drawing/2014/main" id="{392B24A5-AFC1-2371-CB7F-B8ED4A32D55E}"/>
              </a:ext>
            </a:extLst>
          </p:cNvPr>
          <p:cNvCxnSpPr>
            <a:cxnSpLocks/>
          </p:cNvCxnSpPr>
          <p:nvPr/>
        </p:nvCxnSpPr>
        <p:spPr>
          <a:xfrm>
            <a:off x="3690755" y="3408757"/>
            <a:ext cx="1604452" cy="6577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B0AC7F-8E49-FDAE-2C23-F724BC6C0AAB}"/>
              </a:ext>
            </a:extLst>
          </p:cNvPr>
          <p:cNvSpPr txBox="1"/>
          <p:nvPr/>
        </p:nvSpPr>
        <p:spPr bwMode="auto">
          <a:xfrm>
            <a:off x="4191820" y="1751025"/>
            <a:ext cx="4422791" cy="1354217"/>
          </a:xfrm>
          <a:prstGeom prst="rect">
            <a:avLst/>
          </a:prstGeom>
          <a:solidFill>
            <a:schemeClr val="bg1">
              <a:alpha val="50000"/>
            </a:schemeClr>
          </a:solidFill>
        </p:spPr>
        <p:txBody>
          <a:bodyPr wrap="square" rtlCol="0">
            <a:spAutoFit/>
          </a:bodyPr>
          <a:lstStyle/>
          <a:p>
            <a:pPr marL="285750" indent="-285750">
              <a:spcAft>
                <a:spcPts val="1200"/>
              </a:spcAft>
              <a:buFont typeface="Arial" panose="020B0604020202020204" pitchFamily="34" charset="0"/>
              <a:buChar char="•"/>
            </a:pPr>
            <a:r>
              <a:rPr lang="et-EE" dirty="0" err="1"/>
              <a:t>Shots</a:t>
            </a:r>
            <a:r>
              <a:rPr lang="et-EE" dirty="0"/>
              <a:t> 1-10: </a:t>
            </a:r>
            <a:r>
              <a:rPr lang="et-EE" dirty="0" err="1"/>
              <a:t>temperatures</a:t>
            </a:r>
            <a:r>
              <a:rPr lang="et-EE" dirty="0"/>
              <a:t> </a:t>
            </a:r>
            <a:r>
              <a:rPr lang="et-EE" dirty="0" err="1"/>
              <a:t>from</a:t>
            </a:r>
            <a:r>
              <a:rPr lang="et-EE" dirty="0"/>
              <a:t> W I, </a:t>
            </a:r>
            <a:r>
              <a:rPr lang="et-EE" dirty="0" err="1"/>
              <a:t>Ni</a:t>
            </a:r>
            <a:r>
              <a:rPr lang="et-EE" dirty="0"/>
              <a:t> I and </a:t>
            </a:r>
            <a:r>
              <a:rPr lang="et-EE" dirty="0" err="1"/>
              <a:t>Cr</a:t>
            </a:r>
            <a:r>
              <a:rPr lang="et-EE" dirty="0"/>
              <a:t> I </a:t>
            </a:r>
            <a:r>
              <a:rPr lang="et-EE" dirty="0" err="1"/>
              <a:t>lines</a:t>
            </a:r>
            <a:r>
              <a:rPr lang="et-EE" dirty="0"/>
              <a:t> are </a:t>
            </a:r>
            <a:r>
              <a:rPr lang="et-EE" dirty="0" err="1"/>
              <a:t>comparable</a:t>
            </a:r>
            <a:endParaRPr lang="et-EE" dirty="0"/>
          </a:p>
          <a:p>
            <a:pPr marL="285750" indent="-285750">
              <a:spcAft>
                <a:spcPts val="1200"/>
              </a:spcAft>
              <a:buFont typeface="Arial" panose="020B0604020202020204" pitchFamily="34" charset="0"/>
              <a:buChar char="•"/>
            </a:pPr>
            <a:r>
              <a:rPr lang="et-EE" dirty="0" err="1"/>
              <a:t>Shots</a:t>
            </a:r>
            <a:r>
              <a:rPr lang="et-EE" dirty="0"/>
              <a:t> 291-300: CF-LIBS </a:t>
            </a:r>
            <a:r>
              <a:rPr lang="et-EE" dirty="0" err="1"/>
              <a:t>Cr</a:t>
            </a:r>
            <a:r>
              <a:rPr lang="et-EE" dirty="0"/>
              <a:t>/</a:t>
            </a:r>
            <a:r>
              <a:rPr lang="et-EE" dirty="0" err="1"/>
              <a:t>Ni</a:t>
            </a:r>
            <a:r>
              <a:rPr lang="et-EE" dirty="0"/>
              <a:t> </a:t>
            </a:r>
            <a:r>
              <a:rPr lang="et-EE" dirty="0" err="1"/>
              <a:t>ratio</a:t>
            </a:r>
            <a:r>
              <a:rPr lang="et-EE" dirty="0"/>
              <a:t> 0.26 in </a:t>
            </a:r>
            <a:r>
              <a:rPr lang="et-EE" dirty="0" err="1"/>
              <a:t>the</a:t>
            </a:r>
            <a:r>
              <a:rPr lang="et-EE" dirty="0"/>
              <a:t> </a:t>
            </a:r>
            <a:r>
              <a:rPr lang="et-EE" dirty="0" err="1"/>
              <a:t>bulk</a:t>
            </a:r>
            <a:r>
              <a:rPr lang="et-EE" dirty="0"/>
              <a:t> </a:t>
            </a:r>
            <a:r>
              <a:rPr lang="et-EE" dirty="0" err="1"/>
              <a:t>sample</a:t>
            </a:r>
            <a:r>
              <a:rPr lang="et-EE" dirty="0"/>
              <a:t> </a:t>
            </a:r>
            <a:r>
              <a:rPr lang="et-EE" dirty="0" err="1"/>
              <a:t>is</a:t>
            </a:r>
            <a:r>
              <a:rPr lang="et-EE" dirty="0"/>
              <a:t> </a:t>
            </a:r>
            <a:r>
              <a:rPr lang="et-EE" dirty="0" err="1"/>
              <a:t>consistent</a:t>
            </a:r>
            <a:r>
              <a:rPr lang="et-EE" dirty="0"/>
              <a:t> </a:t>
            </a:r>
            <a:r>
              <a:rPr lang="et-EE" dirty="0" err="1"/>
              <a:t>with</a:t>
            </a:r>
            <a:r>
              <a:rPr lang="et-EE" dirty="0"/>
              <a:t> </a:t>
            </a:r>
            <a:r>
              <a:rPr lang="et-EE" dirty="0" err="1"/>
              <a:t>Inconel</a:t>
            </a:r>
            <a:endParaRPr lang="et-EE" dirty="0"/>
          </a:p>
        </p:txBody>
      </p:sp>
      <p:sp>
        <p:nvSpPr>
          <p:cNvPr id="2" name="TextBox 1">
            <a:extLst>
              <a:ext uri="{FF2B5EF4-FFF2-40B4-BE49-F238E27FC236}">
                <a16:creationId xmlns:a16="http://schemas.microsoft.com/office/drawing/2014/main" id="{310D4E03-7A3E-95FF-A8F5-895539F24B1D}"/>
              </a:ext>
            </a:extLst>
          </p:cNvPr>
          <p:cNvSpPr txBox="1"/>
          <p:nvPr/>
        </p:nvSpPr>
        <p:spPr>
          <a:xfrm>
            <a:off x="1410789" y="4117275"/>
            <a:ext cx="1426994"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400" dirty="0"/>
              <a:t>T</a:t>
            </a:r>
            <a:r>
              <a:rPr lang="et-EE" sz="1400" baseline="-25000" dirty="0"/>
              <a:t>e</a:t>
            </a:r>
            <a:r>
              <a:rPr lang="et-EE" sz="1400" dirty="0"/>
              <a:t> = 0.57-0.63 </a:t>
            </a:r>
            <a:r>
              <a:rPr lang="et-EE" sz="1400" dirty="0" err="1"/>
              <a:t>eV</a:t>
            </a:r>
            <a:endParaRPr lang="en-US" sz="1400" dirty="0"/>
          </a:p>
        </p:txBody>
      </p:sp>
      <p:sp>
        <p:nvSpPr>
          <p:cNvPr id="6" name="TextBox 5">
            <a:extLst>
              <a:ext uri="{FF2B5EF4-FFF2-40B4-BE49-F238E27FC236}">
                <a16:creationId xmlns:a16="http://schemas.microsoft.com/office/drawing/2014/main" id="{3A592EDB-923F-9EE2-048E-5B0D6D1C393C}"/>
              </a:ext>
            </a:extLst>
          </p:cNvPr>
          <p:cNvSpPr txBox="1"/>
          <p:nvPr/>
        </p:nvSpPr>
        <p:spPr>
          <a:xfrm>
            <a:off x="5876468" y="4132827"/>
            <a:ext cx="1053494"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400" dirty="0"/>
              <a:t>T</a:t>
            </a:r>
            <a:r>
              <a:rPr lang="et-EE" sz="1400" baseline="-25000" dirty="0"/>
              <a:t>e</a:t>
            </a:r>
            <a:r>
              <a:rPr lang="et-EE" sz="1400" dirty="0"/>
              <a:t> = 0.83 </a:t>
            </a:r>
            <a:r>
              <a:rPr lang="et-EE" sz="1400" dirty="0" err="1"/>
              <a:t>eV</a:t>
            </a:r>
            <a:endParaRPr lang="en-US" sz="1400" dirty="0"/>
          </a:p>
        </p:txBody>
      </p:sp>
      <p:sp>
        <p:nvSpPr>
          <p:cNvPr id="8" name="TextBox 7">
            <a:extLst>
              <a:ext uri="{FF2B5EF4-FFF2-40B4-BE49-F238E27FC236}">
                <a16:creationId xmlns:a16="http://schemas.microsoft.com/office/drawing/2014/main" id="{781F8A15-629E-65B5-EC00-B671DB980F78}"/>
              </a:ext>
            </a:extLst>
          </p:cNvPr>
          <p:cNvSpPr txBox="1"/>
          <p:nvPr/>
        </p:nvSpPr>
        <p:spPr>
          <a:xfrm>
            <a:off x="3291609" y="3780375"/>
            <a:ext cx="1702710" cy="369332"/>
          </a:xfrm>
          <a:prstGeom prst="rect">
            <a:avLst/>
          </a:prstGeom>
          <a:noFill/>
        </p:spPr>
        <p:txBody>
          <a:bodyPr wrap="none" rtlCol="0">
            <a:spAutoFit/>
          </a:bodyPr>
          <a:lstStyle/>
          <a:p>
            <a:r>
              <a:rPr lang="et-EE" b="1" dirty="0"/>
              <a:t>Boltzmann plot</a:t>
            </a:r>
            <a:endParaRPr lang="en-US" b="1" dirty="0"/>
          </a:p>
        </p:txBody>
      </p:sp>
    </p:spTree>
    <p:extLst>
      <p:ext uri="{BB962C8B-B14F-4D97-AF65-F5344CB8AC3E}">
        <p14:creationId xmlns:p14="http://schemas.microsoft.com/office/powerpoint/2010/main" val="1709018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9DA012-F8CF-FB43-49BA-3D8FFCBF37C8}"/>
              </a:ext>
            </a:extLst>
          </p:cNvPr>
          <p:cNvSpPr>
            <a:spLocks noGrp="1"/>
          </p:cNvSpPr>
          <p:nvPr>
            <p:ph type="ftr" sz="quarter" idx="11"/>
          </p:nvPr>
        </p:nvSpPr>
        <p:spPr>
          <a:xfrm>
            <a:off x="825623" y="6555770"/>
            <a:ext cx="5512831" cy="329614"/>
          </a:xfrm>
        </p:spPr>
        <p:txBody>
          <a:bodyPr/>
          <a:lstStyle/>
          <a:p>
            <a:pPr>
              <a:defRPr/>
            </a:pPr>
            <a:r>
              <a:rPr lang="et-EE" dirty="0">
                <a:solidFill>
                  <a:prstClr val="white"/>
                </a:solidFill>
              </a:rPr>
              <a:t>I</a:t>
            </a:r>
            <a:r>
              <a:rPr lang="en-GB" dirty="0">
                <a:solidFill>
                  <a:prstClr val="white"/>
                </a:solidFill>
              </a:rPr>
              <a:t>. </a:t>
            </a:r>
            <a:r>
              <a:rPr lang="et-EE" dirty="0">
                <a:solidFill>
                  <a:prstClr val="white"/>
                </a:solidFill>
              </a:rPr>
              <a:t>Jõgi</a:t>
            </a:r>
            <a:r>
              <a:rPr lang="en-GB" dirty="0">
                <a:solidFill>
                  <a:prstClr val="white"/>
                </a:solidFill>
              </a:rPr>
              <a:t>| </a:t>
            </a:r>
            <a:r>
              <a:rPr lang="en-GB" dirty="0"/>
              <a:t>PWIE Review Meeting 2025 | FZJ Juelich| November 17-21, 2025|</a:t>
            </a:r>
          </a:p>
          <a:p>
            <a:pPr>
              <a:defRPr/>
            </a:pPr>
            <a:endParaRPr lang="en-GB" dirty="0"/>
          </a:p>
        </p:txBody>
      </p:sp>
      <p:sp>
        <p:nvSpPr>
          <p:cNvPr id="4" name="Slide Number Placeholder 3">
            <a:extLst>
              <a:ext uri="{FF2B5EF4-FFF2-40B4-BE49-F238E27FC236}">
                <a16:creationId xmlns:a16="http://schemas.microsoft.com/office/drawing/2014/main" id="{FD8E3CD6-A8B8-1A3E-530E-D3BC486A74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5" name="Titre 1">
            <a:extLst>
              <a:ext uri="{FF2B5EF4-FFF2-40B4-BE49-F238E27FC236}">
                <a16:creationId xmlns:a16="http://schemas.microsoft.com/office/drawing/2014/main" id="{5745B66D-A6CB-9F71-21A8-40C02DA8450B}"/>
              </a:ext>
            </a:extLst>
          </p:cNvPr>
          <p:cNvSpPr>
            <a:spLocks noGrp="1"/>
          </p:cNvSpPr>
          <p:nvPr>
            <p:ph type="title"/>
          </p:nvPr>
        </p:nvSpPr>
        <p:spPr>
          <a:xfrm>
            <a:off x="983432" y="192515"/>
            <a:ext cx="9854286" cy="457200"/>
          </a:xfrm>
        </p:spPr>
        <p:txBody>
          <a:bodyPr/>
          <a:lstStyle/>
          <a:p>
            <a:r>
              <a:rPr lang="fi-FI" dirty="0"/>
              <a:t>UT: </a:t>
            </a:r>
            <a:r>
              <a:rPr lang="et-EE" dirty="0"/>
              <a:t>Analysis of data from LIBS JET campaign - reference samples</a:t>
            </a:r>
            <a:endParaRPr lang="en-US" dirty="0"/>
          </a:p>
        </p:txBody>
      </p:sp>
      <p:sp>
        <p:nvSpPr>
          <p:cNvPr id="59" name="TextBox 58">
            <a:extLst>
              <a:ext uri="{FF2B5EF4-FFF2-40B4-BE49-F238E27FC236}">
                <a16:creationId xmlns:a16="http://schemas.microsoft.com/office/drawing/2014/main" id="{AD55EF93-37EF-4916-9A4B-5514E7480447}"/>
              </a:ext>
            </a:extLst>
          </p:cNvPr>
          <p:cNvSpPr txBox="1"/>
          <p:nvPr/>
        </p:nvSpPr>
        <p:spPr>
          <a:xfrm>
            <a:off x="720080" y="941547"/>
            <a:ext cx="2690352" cy="369332"/>
          </a:xfrm>
          <a:prstGeom prst="rect">
            <a:avLst/>
          </a:prstGeom>
          <a:noFill/>
        </p:spPr>
        <p:txBody>
          <a:bodyPr wrap="none" rtlCol="0">
            <a:spAutoFit/>
          </a:bodyPr>
          <a:lstStyle/>
          <a:p>
            <a:r>
              <a:rPr lang="et-EE" b="1" dirty="0"/>
              <a:t>#20 </a:t>
            </a:r>
            <a:r>
              <a:rPr lang="et-EE" dirty="0"/>
              <a:t>Pure W LBSRP 14WLH </a:t>
            </a:r>
            <a:endParaRPr lang="en-US" dirty="0"/>
          </a:p>
        </p:txBody>
      </p:sp>
      <p:graphicFrame>
        <p:nvGraphicFramePr>
          <p:cNvPr id="61" name="Chart 60">
            <a:extLst>
              <a:ext uri="{FF2B5EF4-FFF2-40B4-BE49-F238E27FC236}">
                <a16:creationId xmlns:a16="http://schemas.microsoft.com/office/drawing/2014/main" id="{B2DC3D46-219F-5E50-7A36-1687007833D5}"/>
              </a:ext>
            </a:extLst>
          </p:cNvPr>
          <p:cNvGraphicFramePr>
            <a:graphicFrameLocks/>
          </p:cNvGraphicFramePr>
          <p:nvPr/>
        </p:nvGraphicFramePr>
        <p:xfrm>
          <a:off x="276070" y="1316446"/>
          <a:ext cx="3229844"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4" name="Chart 63">
            <a:extLst>
              <a:ext uri="{FF2B5EF4-FFF2-40B4-BE49-F238E27FC236}">
                <a16:creationId xmlns:a16="http://schemas.microsoft.com/office/drawing/2014/main" id="{E8309A5D-5184-EC7A-E294-5DD5667C69CA}"/>
              </a:ext>
            </a:extLst>
          </p:cNvPr>
          <p:cNvGraphicFramePr>
            <a:graphicFrameLocks/>
          </p:cNvGraphicFramePr>
          <p:nvPr/>
        </p:nvGraphicFramePr>
        <p:xfrm>
          <a:off x="3680870" y="1615440"/>
          <a:ext cx="3229844" cy="2444206"/>
        </p:xfrm>
        <a:graphic>
          <a:graphicData uri="http://schemas.openxmlformats.org/drawingml/2006/chart">
            <c:chart xmlns:c="http://schemas.openxmlformats.org/drawingml/2006/chart" xmlns:r="http://schemas.openxmlformats.org/officeDocument/2006/relationships" r:id="rId3"/>
          </a:graphicData>
        </a:graphic>
      </p:graphicFrame>
      <p:sp>
        <p:nvSpPr>
          <p:cNvPr id="65" name="TextBox 64">
            <a:extLst>
              <a:ext uri="{FF2B5EF4-FFF2-40B4-BE49-F238E27FC236}">
                <a16:creationId xmlns:a16="http://schemas.microsoft.com/office/drawing/2014/main" id="{FDA8F0E2-40D6-5771-0F1C-0DE78A707DB9}"/>
              </a:ext>
            </a:extLst>
          </p:cNvPr>
          <p:cNvSpPr txBox="1"/>
          <p:nvPr/>
        </p:nvSpPr>
        <p:spPr>
          <a:xfrm>
            <a:off x="4123150" y="1363767"/>
            <a:ext cx="3034549" cy="369332"/>
          </a:xfrm>
          <a:prstGeom prst="rect">
            <a:avLst/>
          </a:prstGeom>
          <a:noFill/>
        </p:spPr>
        <p:txBody>
          <a:bodyPr wrap="none" rtlCol="0">
            <a:spAutoFit/>
          </a:bodyPr>
          <a:lstStyle/>
          <a:p>
            <a:r>
              <a:rPr lang="et-EE" b="1" dirty="0"/>
              <a:t>Saha-</a:t>
            </a:r>
            <a:r>
              <a:rPr lang="et-EE" b="1" dirty="0" err="1"/>
              <a:t>Boltzmann</a:t>
            </a:r>
            <a:r>
              <a:rPr lang="et-EE" b="1" dirty="0"/>
              <a:t> </a:t>
            </a:r>
            <a:r>
              <a:rPr lang="et-EE" b="1" dirty="0" err="1"/>
              <a:t>plot</a:t>
            </a:r>
            <a:r>
              <a:rPr lang="et-EE" b="1" dirty="0"/>
              <a:t> (W,D+H)</a:t>
            </a:r>
            <a:endParaRPr lang="en-US" b="1" dirty="0"/>
          </a:p>
        </p:txBody>
      </p:sp>
      <p:graphicFrame>
        <p:nvGraphicFramePr>
          <p:cNvPr id="73" name="Chart 72">
            <a:extLst>
              <a:ext uri="{FF2B5EF4-FFF2-40B4-BE49-F238E27FC236}">
                <a16:creationId xmlns:a16="http://schemas.microsoft.com/office/drawing/2014/main" id="{70AE653E-3EA3-4CD0-3C2E-C07292226CB8}"/>
              </a:ext>
            </a:extLst>
          </p:cNvPr>
          <p:cNvGraphicFramePr>
            <a:graphicFrameLocks/>
          </p:cNvGraphicFramePr>
          <p:nvPr/>
        </p:nvGraphicFramePr>
        <p:xfrm>
          <a:off x="8208072" y="1310879"/>
          <a:ext cx="2500694" cy="24442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5" name="Chart 74">
            <a:extLst>
              <a:ext uri="{FF2B5EF4-FFF2-40B4-BE49-F238E27FC236}">
                <a16:creationId xmlns:a16="http://schemas.microsoft.com/office/drawing/2014/main" id="{A45410D0-1560-CD6D-5C9C-B6371138F554}"/>
              </a:ext>
            </a:extLst>
          </p:cNvPr>
          <p:cNvGraphicFramePr>
            <a:graphicFrameLocks/>
          </p:cNvGraphicFramePr>
          <p:nvPr/>
        </p:nvGraphicFramePr>
        <p:xfrm>
          <a:off x="8208072" y="3788900"/>
          <a:ext cx="2500694" cy="2269274"/>
        </p:xfrm>
        <a:graphic>
          <a:graphicData uri="http://schemas.openxmlformats.org/drawingml/2006/chart">
            <c:chart xmlns:c="http://schemas.openxmlformats.org/drawingml/2006/chart" xmlns:r="http://schemas.openxmlformats.org/officeDocument/2006/relationships" r:id="rId5"/>
          </a:graphicData>
        </a:graphic>
      </p:graphicFrame>
      <p:sp>
        <p:nvSpPr>
          <p:cNvPr id="76" name="TextBox 75">
            <a:extLst>
              <a:ext uri="{FF2B5EF4-FFF2-40B4-BE49-F238E27FC236}">
                <a16:creationId xmlns:a16="http://schemas.microsoft.com/office/drawing/2014/main" id="{9F922504-6B76-1EBA-35EA-8BEF1116ACB6}"/>
              </a:ext>
            </a:extLst>
          </p:cNvPr>
          <p:cNvSpPr txBox="1"/>
          <p:nvPr/>
        </p:nvSpPr>
        <p:spPr bwMode="auto">
          <a:xfrm>
            <a:off x="720080" y="4338211"/>
            <a:ext cx="6641432" cy="1754326"/>
          </a:xfrm>
          <a:prstGeom prst="rect">
            <a:avLst/>
          </a:prstGeom>
          <a:noFill/>
        </p:spPr>
        <p:txBody>
          <a:bodyPr wrap="square" rtlCol="0">
            <a:spAutoFit/>
          </a:bodyPr>
          <a:lstStyle/>
          <a:p>
            <a:pPr marL="285750" indent="-285750">
              <a:buFont typeface="Arial" panose="020B0604020202020204" pitchFamily="34" charset="0"/>
              <a:buChar char="•"/>
            </a:pPr>
            <a:r>
              <a:rPr lang="et-EE" dirty="0" err="1"/>
              <a:t>Depth</a:t>
            </a:r>
            <a:r>
              <a:rPr lang="et-EE" dirty="0"/>
              <a:t> </a:t>
            </a:r>
            <a:r>
              <a:rPr lang="et-EE" dirty="0" err="1"/>
              <a:t>profiles</a:t>
            </a:r>
            <a:r>
              <a:rPr lang="et-EE" dirty="0"/>
              <a:t> are </a:t>
            </a:r>
            <a:r>
              <a:rPr lang="et-EE" dirty="0" err="1"/>
              <a:t>quite</a:t>
            </a:r>
            <a:r>
              <a:rPr lang="et-EE" dirty="0"/>
              <a:t> </a:t>
            </a:r>
            <a:r>
              <a:rPr lang="et-EE" dirty="0" err="1"/>
              <a:t>noisy</a:t>
            </a:r>
            <a:r>
              <a:rPr lang="et-EE" dirty="0"/>
              <a:t> and </a:t>
            </a:r>
            <a:r>
              <a:rPr lang="et-EE" dirty="0" err="1"/>
              <a:t>averaging</a:t>
            </a:r>
            <a:r>
              <a:rPr lang="et-EE" dirty="0"/>
              <a:t> of </a:t>
            </a:r>
            <a:r>
              <a:rPr lang="et-EE" dirty="0" err="1"/>
              <a:t>spectra</a:t>
            </a:r>
            <a:r>
              <a:rPr lang="et-EE" dirty="0"/>
              <a:t> </a:t>
            </a:r>
            <a:r>
              <a:rPr lang="et-EE" dirty="0" err="1"/>
              <a:t>over</a:t>
            </a:r>
            <a:r>
              <a:rPr lang="et-EE" dirty="0"/>
              <a:t> 10-15 LIBS </a:t>
            </a:r>
            <a:r>
              <a:rPr lang="et-EE" dirty="0" err="1"/>
              <a:t>shots</a:t>
            </a:r>
            <a:r>
              <a:rPr lang="et-EE" dirty="0"/>
              <a:t> </a:t>
            </a:r>
            <a:r>
              <a:rPr lang="et-EE" dirty="0" err="1"/>
              <a:t>gives</a:t>
            </a:r>
            <a:r>
              <a:rPr lang="et-EE" dirty="0"/>
              <a:t> </a:t>
            </a:r>
            <a:r>
              <a:rPr lang="et-EE" dirty="0" err="1"/>
              <a:t>more</a:t>
            </a:r>
            <a:r>
              <a:rPr lang="et-EE" dirty="0"/>
              <a:t> </a:t>
            </a:r>
            <a:r>
              <a:rPr lang="et-EE" dirty="0" err="1"/>
              <a:t>reliable</a:t>
            </a:r>
            <a:r>
              <a:rPr lang="et-EE" dirty="0"/>
              <a:t> </a:t>
            </a:r>
            <a:r>
              <a:rPr lang="et-EE" dirty="0" err="1"/>
              <a:t>results</a:t>
            </a:r>
            <a:r>
              <a:rPr lang="et-EE" dirty="0"/>
              <a:t> </a:t>
            </a:r>
            <a:r>
              <a:rPr lang="et-EE" dirty="0" err="1"/>
              <a:t>for</a:t>
            </a:r>
            <a:r>
              <a:rPr lang="et-EE"/>
              <a:t> CF-LIBS</a:t>
            </a:r>
            <a:endParaRPr lang="et-EE" dirty="0"/>
          </a:p>
          <a:p>
            <a:pPr marL="285750" indent="-285750">
              <a:buFont typeface="Arial" panose="020B0604020202020204" pitchFamily="34" charset="0"/>
              <a:buChar char="•"/>
            </a:pPr>
            <a:r>
              <a:rPr lang="et-EE" dirty="0" err="1"/>
              <a:t>Temperature</a:t>
            </a:r>
            <a:r>
              <a:rPr lang="et-EE" dirty="0"/>
              <a:t> </a:t>
            </a:r>
            <a:r>
              <a:rPr lang="et-EE" dirty="0" err="1"/>
              <a:t>from</a:t>
            </a:r>
            <a:r>
              <a:rPr lang="et-EE" dirty="0"/>
              <a:t> </a:t>
            </a:r>
            <a:r>
              <a:rPr lang="et-EE" dirty="0" err="1"/>
              <a:t>Boltzmann</a:t>
            </a:r>
            <a:r>
              <a:rPr lang="et-EE" dirty="0"/>
              <a:t> </a:t>
            </a:r>
            <a:r>
              <a:rPr lang="et-EE" dirty="0" err="1"/>
              <a:t>plot</a:t>
            </a:r>
            <a:r>
              <a:rPr lang="et-EE" dirty="0"/>
              <a:t> of W I </a:t>
            </a:r>
            <a:r>
              <a:rPr lang="et-EE" dirty="0" err="1"/>
              <a:t>lines</a:t>
            </a:r>
            <a:r>
              <a:rPr lang="et-EE" dirty="0"/>
              <a:t> and Saha-</a:t>
            </a:r>
            <a:r>
              <a:rPr lang="et-EE" dirty="0" err="1"/>
              <a:t>Boltzmann</a:t>
            </a:r>
            <a:r>
              <a:rPr lang="et-EE" dirty="0"/>
              <a:t> </a:t>
            </a:r>
            <a:r>
              <a:rPr lang="et-EE" dirty="0" err="1"/>
              <a:t>plot</a:t>
            </a:r>
            <a:r>
              <a:rPr lang="et-EE" dirty="0"/>
              <a:t> of W I and W II </a:t>
            </a:r>
            <a:r>
              <a:rPr lang="et-EE" dirty="0" err="1"/>
              <a:t>lines</a:t>
            </a:r>
            <a:r>
              <a:rPr lang="et-EE" dirty="0"/>
              <a:t> </a:t>
            </a:r>
            <a:r>
              <a:rPr lang="et-EE" dirty="0" err="1"/>
              <a:t>consistent</a:t>
            </a:r>
            <a:endParaRPr lang="et-EE" dirty="0"/>
          </a:p>
          <a:p>
            <a:pPr marL="285750" indent="-285750">
              <a:buFont typeface="Arial" panose="020B0604020202020204" pitchFamily="34" charset="0"/>
              <a:buChar char="•"/>
            </a:pPr>
            <a:r>
              <a:rPr lang="et-EE" dirty="0" err="1"/>
              <a:t>Electron</a:t>
            </a:r>
            <a:r>
              <a:rPr lang="et-EE" dirty="0"/>
              <a:t> </a:t>
            </a:r>
            <a:r>
              <a:rPr lang="et-EE" dirty="0" err="1"/>
              <a:t>density</a:t>
            </a:r>
            <a:r>
              <a:rPr lang="et-EE" dirty="0"/>
              <a:t> </a:t>
            </a:r>
            <a:r>
              <a:rPr lang="et-EE" dirty="0" err="1"/>
              <a:t>determined</a:t>
            </a:r>
            <a:r>
              <a:rPr lang="et-EE" dirty="0"/>
              <a:t> </a:t>
            </a:r>
            <a:r>
              <a:rPr lang="et-EE" dirty="0" err="1"/>
              <a:t>from</a:t>
            </a:r>
            <a:r>
              <a:rPr lang="et-EE" dirty="0"/>
              <a:t> </a:t>
            </a:r>
            <a:r>
              <a:rPr lang="et-EE" dirty="0" err="1"/>
              <a:t>Ar</a:t>
            </a:r>
            <a:r>
              <a:rPr lang="et-EE" dirty="0"/>
              <a:t> I and </a:t>
            </a:r>
            <a:r>
              <a:rPr lang="et-EE" dirty="0" err="1"/>
              <a:t>Be</a:t>
            </a:r>
            <a:r>
              <a:rPr lang="et-EE" dirty="0"/>
              <a:t> I </a:t>
            </a:r>
            <a:r>
              <a:rPr lang="et-EE" dirty="0" err="1"/>
              <a:t>lines</a:t>
            </a:r>
            <a:r>
              <a:rPr lang="et-EE" dirty="0"/>
              <a:t> </a:t>
            </a:r>
            <a:r>
              <a:rPr lang="et-EE" dirty="0" err="1"/>
              <a:t>consistent</a:t>
            </a:r>
            <a:endParaRPr lang="et-EE" dirty="0"/>
          </a:p>
          <a:p>
            <a:pPr marL="285750" indent="-285750">
              <a:buFont typeface="Arial" panose="020B0604020202020204" pitchFamily="34" charset="0"/>
              <a:buChar char="•"/>
            </a:pPr>
            <a:r>
              <a:rPr lang="et-EE" dirty="0"/>
              <a:t>H </a:t>
            </a:r>
            <a:r>
              <a:rPr lang="et-EE" dirty="0" err="1"/>
              <a:t>isotope</a:t>
            </a:r>
            <a:r>
              <a:rPr lang="et-EE" dirty="0"/>
              <a:t> </a:t>
            </a:r>
            <a:r>
              <a:rPr lang="et-EE" dirty="0" err="1"/>
              <a:t>quantification</a:t>
            </a:r>
            <a:r>
              <a:rPr lang="et-EE" dirty="0"/>
              <a:t> </a:t>
            </a:r>
            <a:r>
              <a:rPr lang="et-EE" dirty="0" err="1"/>
              <a:t>requires</a:t>
            </a:r>
            <a:r>
              <a:rPr lang="et-EE" dirty="0"/>
              <a:t> </a:t>
            </a:r>
            <a:r>
              <a:rPr lang="et-EE" dirty="0" err="1"/>
              <a:t>additional</a:t>
            </a:r>
            <a:r>
              <a:rPr lang="et-EE" dirty="0"/>
              <a:t> </a:t>
            </a:r>
            <a:r>
              <a:rPr lang="et-EE" dirty="0" err="1"/>
              <a:t>work</a:t>
            </a:r>
            <a:endParaRPr lang="et-EE" dirty="0"/>
          </a:p>
        </p:txBody>
      </p:sp>
    </p:spTree>
    <p:extLst>
      <p:ext uri="{BB962C8B-B14F-4D97-AF65-F5344CB8AC3E}">
        <p14:creationId xmlns:p14="http://schemas.microsoft.com/office/powerpoint/2010/main" val="2852573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08E5D-B603-0A44-328D-1387A9E21CB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B8A1F-3A32-C552-F4B5-BB026C34B133}"/>
              </a:ext>
            </a:extLst>
          </p:cNvPr>
          <p:cNvSpPr>
            <a:spLocks noGrp="1"/>
          </p:cNvSpPr>
          <p:nvPr>
            <p:ph type="sldNum" sz="quarter" idx="4"/>
          </p:nvPr>
        </p:nvSpPr>
        <p:spPr/>
        <p:txBody>
          <a:bodyPr/>
          <a:lstStyle/>
          <a:p>
            <a:fld id="{35482B25-261F-464E-BDD8-63296DE4D8A4}" type="slidenum">
              <a:rPr lang="en-US" smtClean="0"/>
              <a:pPr/>
              <a:t>23</a:t>
            </a:fld>
            <a:endParaRPr lang="en-US"/>
          </a:p>
        </p:txBody>
      </p:sp>
      <p:sp>
        <p:nvSpPr>
          <p:cNvPr id="9" name="Title 2">
            <a:extLst>
              <a:ext uri="{FF2B5EF4-FFF2-40B4-BE49-F238E27FC236}">
                <a16:creationId xmlns:a16="http://schemas.microsoft.com/office/drawing/2014/main" id="{3C9E48B3-084F-0F9C-8119-363BC22A6473}"/>
              </a:ext>
            </a:extLst>
          </p:cNvPr>
          <p:cNvSpPr>
            <a:spLocks noGrp="1"/>
          </p:cNvSpPr>
          <p:nvPr>
            <p:ph type="title"/>
          </p:nvPr>
        </p:nvSpPr>
        <p:spPr>
          <a:xfrm>
            <a:off x="187512" y="170484"/>
            <a:ext cx="9885401" cy="540294"/>
          </a:xfrm>
        </p:spPr>
        <p:txBody>
          <a:bodyPr>
            <a:normAutofit fontScale="90000"/>
          </a:bodyPr>
          <a:lstStyle/>
          <a:p>
            <a:r>
              <a:rPr lang="en-GB" dirty="0"/>
              <a:t>LIBS data access – STEP 4</a:t>
            </a:r>
            <a:endParaRPr lang="en-GB" sz="2000" dirty="0"/>
          </a:p>
        </p:txBody>
      </p:sp>
      <p:sp>
        <p:nvSpPr>
          <p:cNvPr id="6" name="TextBox 5">
            <a:extLst>
              <a:ext uri="{FF2B5EF4-FFF2-40B4-BE49-F238E27FC236}">
                <a16:creationId xmlns:a16="http://schemas.microsoft.com/office/drawing/2014/main" id="{D090D1C0-3175-8707-F8DA-7B49EF7DD171}"/>
              </a:ext>
            </a:extLst>
          </p:cNvPr>
          <p:cNvSpPr txBox="1"/>
          <p:nvPr/>
        </p:nvSpPr>
        <p:spPr>
          <a:xfrm>
            <a:off x="187512" y="1533525"/>
            <a:ext cx="4750018" cy="369332"/>
          </a:xfrm>
          <a:prstGeom prst="rect">
            <a:avLst/>
          </a:prstGeom>
          <a:noFill/>
        </p:spPr>
        <p:txBody>
          <a:bodyPr wrap="none" rtlCol="0">
            <a:spAutoFit/>
          </a:bodyPr>
          <a:lstStyle/>
          <a:p>
            <a:r>
              <a:rPr lang="en-GB" dirty="0"/>
              <a:t>On your PC/desktop create a shortcut folder:</a:t>
            </a:r>
          </a:p>
        </p:txBody>
      </p:sp>
      <p:pic>
        <p:nvPicPr>
          <p:cNvPr id="12" name="Picture 11">
            <a:extLst>
              <a:ext uri="{FF2B5EF4-FFF2-40B4-BE49-F238E27FC236}">
                <a16:creationId xmlns:a16="http://schemas.microsoft.com/office/drawing/2014/main" id="{2F3F6350-D478-23B3-8D51-89270B470628}"/>
              </a:ext>
            </a:extLst>
          </p:cNvPr>
          <p:cNvPicPr>
            <a:picLocks noChangeAspect="1"/>
          </p:cNvPicPr>
          <p:nvPr/>
        </p:nvPicPr>
        <p:blipFill>
          <a:blip r:embed="rId2"/>
          <a:stretch>
            <a:fillRect/>
          </a:stretch>
        </p:blipFill>
        <p:spPr>
          <a:xfrm>
            <a:off x="187512" y="2111692"/>
            <a:ext cx="4962048" cy="4067175"/>
          </a:xfrm>
          <a:prstGeom prst="rect">
            <a:avLst/>
          </a:prstGeom>
        </p:spPr>
      </p:pic>
      <p:sp>
        <p:nvSpPr>
          <p:cNvPr id="3" name="TextBox 2">
            <a:extLst>
              <a:ext uri="{FF2B5EF4-FFF2-40B4-BE49-F238E27FC236}">
                <a16:creationId xmlns:a16="http://schemas.microsoft.com/office/drawing/2014/main" id="{21A31180-A4D8-BCBE-D792-839FED364FFC}"/>
              </a:ext>
            </a:extLst>
          </p:cNvPr>
          <p:cNvSpPr txBox="1"/>
          <p:nvPr/>
        </p:nvSpPr>
        <p:spPr>
          <a:xfrm>
            <a:off x="5872129" y="2782669"/>
            <a:ext cx="5200072" cy="646331"/>
          </a:xfrm>
          <a:prstGeom prst="rect">
            <a:avLst/>
          </a:prstGeom>
          <a:noFill/>
          <a:ln w="38100">
            <a:solidFill>
              <a:srgbClr val="FF0000"/>
            </a:solidFill>
          </a:ln>
        </p:spPr>
        <p:txBody>
          <a:bodyPr wrap="square" rtlCol="0">
            <a:spAutoFit/>
          </a:bodyPr>
          <a:lstStyle/>
          <a:p>
            <a:r>
              <a:rPr lang="it-IT" sz="1800" dirty="0">
                <a:solidFill>
                  <a:srgbClr val="0C64C0"/>
                </a:solidFill>
                <a:effectLst/>
                <a:latin typeface="Arial" panose="020B0604020202020204" pitchFamily="34" charset="0"/>
                <a:ea typeface="Aptos" panose="020B0004020202020204" pitchFamily="34" charset="0"/>
                <a:cs typeface="Aptos" panose="020B0004020202020204" pitchFamily="34" charset="0"/>
              </a:rPr>
              <a:t>Username: local\nobody</a:t>
            </a:r>
            <a:endParaRPr lang="en-GB" sz="1800" dirty="0">
              <a:effectLst/>
              <a:latin typeface="Aptos" panose="020B0004020202020204" pitchFamily="34" charset="0"/>
              <a:ea typeface="Aptos" panose="020B0004020202020204" pitchFamily="34" charset="0"/>
              <a:cs typeface="Aptos" panose="020B0004020202020204" pitchFamily="34" charset="0"/>
            </a:endParaRPr>
          </a:p>
          <a:p>
            <a:r>
              <a:rPr lang="it-IT" sz="1800" dirty="0">
                <a:solidFill>
                  <a:srgbClr val="0C64C0"/>
                </a:solidFill>
                <a:effectLst/>
                <a:latin typeface="Arial" panose="020B0604020202020204" pitchFamily="34" charset="0"/>
                <a:ea typeface="Aptos" panose="020B0004020202020204" pitchFamily="34" charset="0"/>
                <a:cs typeface="Aptos" panose="020B0004020202020204" pitchFamily="34" charset="0"/>
              </a:rPr>
              <a:t>Password: &lt;blank&gt;(don't put any, leave empty) </a:t>
            </a:r>
            <a:endParaRPr lang="en-GB" dirty="0"/>
          </a:p>
        </p:txBody>
      </p:sp>
      <p:sp>
        <p:nvSpPr>
          <p:cNvPr id="8" name="TextBox 7">
            <a:extLst>
              <a:ext uri="{FF2B5EF4-FFF2-40B4-BE49-F238E27FC236}">
                <a16:creationId xmlns:a16="http://schemas.microsoft.com/office/drawing/2014/main" id="{D5672053-FDD8-A333-97A7-A01F2DBDE1AC}"/>
              </a:ext>
            </a:extLst>
          </p:cNvPr>
          <p:cNvSpPr txBox="1"/>
          <p:nvPr/>
        </p:nvSpPr>
        <p:spPr>
          <a:xfrm>
            <a:off x="433325" y="3989456"/>
            <a:ext cx="1429333" cy="215444"/>
          </a:xfrm>
          <a:prstGeom prst="rect">
            <a:avLst/>
          </a:prstGeom>
          <a:solidFill>
            <a:schemeClr val="bg1"/>
          </a:solidFill>
        </p:spPr>
        <p:txBody>
          <a:bodyPr wrap="square" rtlCol="0">
            <a:spAutoFit/>
          </a:bodyPr>
          <a:lstStyle/>
          <a:p>
            <a:r>
              <a:rPr lang="it-IT" sz="800" dirty="0">
                <a:solidFill>
                  <a:schemeClr val="tx2"/>
                </a:solidFill>
                <a:latin typeface="Aptos" panose="020B0004020202020204" pitchFamily="34" charset="0"/>
                <a:ea typeface="Aptos" panose="020B0004020202020204" pitchFamily="34" charset="0"/>
                <a:cs typeface="Aptos" panose="020B0004020202020204" pitchFamily="34" charset="0"/>
              </a:rPr>
              <a:t>\\dstorehost.JETdata\</a:t>
            </a:r>
            <a:r>
              <a:rPr lang="it-IT" sz="800" dirty="0">
                <a:solidFill>
                  <a:schemeClr val="tx2"/>
                </a:solidFill>
                <a:effectLst/>
                <a:latin typeface="Aptos" panose="020B0004020202020204" pitchFamily="34" charset="0"/>
                <a:ea typeface="Aptos" panose="020B0004020202020204" pitchFamily="34" charset="0"/>
                <a:cs typeface="Aptos" panose="020B0004020202020204" pitchFamily="34" charset="0"/>
              </a:rPr>
              <a:t>rh-libs</a:t>
            </a:r>
            <a:endParaRPr lang="en-GB" sz="800" dirty="0">
              <a:solidFill>
                <a:schemeClr val="tx2"/>
              </a:solidFill>
              <a:effectLst/>
              <a:latin typeface="Aptos" panose="020B0004020202020204" pitchFamily="34" charset="0"/>
              <a:ea typeface="Aptos" panose="020B0004020202020204" pitchFamily="34" charset="0"/>
              <a:cs typeface="Aptos" panose="020B0004020202020204" pitchFamily="34" charset="0"/>
            </a:endParaRPr>
          </a:p>
        </p:txBody>
      </p:sp>
      <p:sp>
        <p:nvSpPr>
          <p:cNvPr id="10" name="Rectangle: Rounded Corners 9">
            <a:extLst>
              <a:ext uri="{FF2B5EF4-FFF2-40B4-BE49-F238E27FC236}">
                <a16:creationId xmlns:a16="http://schemas.microsoft.com/office/drawing/2014/main" id="{F853496C-43E3-5B66-B1F4-6AAB94051436}"/>
              </a:ext>
            </a:extLst>
          </p:cNvPr>
          <p:cNvSpPr/>
          <p:nvPr/>
        </p:nvSpPr>
        <p:spPr>
          <a:xfrm>
            <a:off x="433324" y="4440301"/>
            <a:ext cx="1182115" cy="365125"/>
          </a:xfrm>
          <a:prstGeom prst="roundRect">
            <a:avLst/>
          </a:prstGeom>
          <a:solidFill>
            <a:srgbClr val="00B05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E7AE503B-943E-31C8-9FE5-C848403F54B4}"/>
              </a:ext>
            </a:extLst>
          </p:cNvPr>
          <p:cNvCxnSpPr/>
          <p:nvPr/>
        </p:nvCxnSpPr>
        <p:spPr>
          <a:xfrm>
            <a:off x="1708727" y="4867564"/>
            <a:ext cx="2133600" cy="1034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2465450-BFC2-DF98-7E94-474ABDAC92B5}"/>
              </a:ext>
            </a:extLst>
          </p:cNvPr>
          <p:cNvCxnSpPr>
            <a:cxnSpLocks/>
          </p:cNvCxnSpPr>
          <p:nvPr/>
        </p:nvCxnSpPr>
        <p:spPr>
          <a:xfrm flipV="1">
            <a:off x="4786637" y="3105834"/>
            <a:ext cx="967618" cy="1621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923FBF-359E-20B1-AD77-BE23B662C963}"/>
              </a:ext>
            </a:extLst>
          </p:cNvPr>
          <p:cNvSpPr txBox="1"/>
          <p:nvPr/>
        </p:nvSpPr>
        <p:spPr>
          <a:xfrm>
            <a:off x="5872129" y="2309257"/>
            <a:ext cx="2313454" cy="369332"/>
          </a:xfrm>
          <a:prstGeom prst="rect">
            <a:avLst/>
          </a:prstGeom>
          <a:noFill/>
        </p:spPr>
        <p:txBody>
          <a:bodyPr wrap="none" rtlCol="0">
            <a:spAutoFit/>
          </a:bodyPr>
          <a:lstStyle/>
          <a:p>
            <a:r>
              <a:rPr lang="en-GB" dirty="0"/>
              <a:t>For next prompt use:</a:t>
            </a:r>
          </a:p>
        </p:txBody>
      </p:sp>
      <p:cxnSp>
        <p:nvCxnSpPr>
          <p:cNvPr id="24" name="Straight Arrow Connector 23">
            <a:extLst>
              <a:ext uri="{FF2B5EF4-FFF2-40B4-BE49-F238E27FC236}">
                <a16:creationId xmlns:a16="http://schemas.microsoft.com/office/drawing/2014/main" id="{E948532C-7EC8-567D-0BE5-F0F3E3519A0C}"/>
              </a:ext>
            </a:extLst>
          </p:cNvPr>
          <p:cNvCxnSpPr>
            <a:cxnSpLocks/>
          </p:cNvCxnSpPr>
          <p:nvPr/>
        </p:nvCxnSpPr>
        <p:spPr>
          <a:xfrm>
            <a:off x="8597056" y="3484338"/>
            <a:ext cx="0" cy="660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Immagine 1">
            <a:extLst>
              <a:ext uri="{FF2B5EF4-FFF2-40B4-BE49-F238E27FC236}">
                <a16:creationId xmlns:a16="http://schemas.microsoft.com/office/drawing/2014/main" id="{0F02E8E2-1F6E-FBA3-48C2-66B635209354}"/>
              </a:ext>
            </a:extLst>
          </p:cNvPr>
          <p:cNvPicPr>
            <a:picLocks noChangeAspect="1"/>
          </p:cNvPicPr>
          <p:nvPr/>
        </p:nvPicPr>
        <p:blipFill>
          <a:blip r:embed="rId3" cstate="print">
            <a:extLst>
              <a:ext uri="{28A0092B-C50C-407E-A947-70E740481C1C}">
                <a14:useLocalDpi xmlns:a14="http://schemas.microsoft.com/office/drawing/2010/main" val="0"/>
              </a:ext>
            </a:extLst>
          </a:blip>
          <a:srcRect l="11739" r="42807" b="61559"/>
          <a:stretch/>
        </p:blipFill>
        <p:spPr bwMode="auto">
          <a:xfrm>
            <a:off x="5853856" y="4191807"/>
            <a:ext cx="5486399" cy="2495709"/>
          </a:xfrm>
          <a:prstGeom prst="rect">
            <a:avLst/>
          </a:prstGeom>
          <a:noFill/>
          <a:ln>
            <a:noFill/>
          </a:ln>
        </p:spPr>
      </p:pic>
    </p:spTree>
    <p:extLst>
      <p:ext uri="{BB962C8B-B14F-4D97-AF65-F5344CB8AC3E}">
        <p14:creationId xmlns:p14="http://schemas.microsoft.com/office/powerpoint/2010/main" val="197615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3BB3-33EE-A184-A675-9F079D75167D}"/>
              </a:ext>
            </a:extLst>
          </p:cNvPr>
          <p:cNvSpPr>
            <a:spLocks noGrp="1"/>
          </p:cNvSpPr>
          <p:nvPr>
            <p:ph type="title"/>
          </p:nvPr>
        </p:nvSpPr>
        <p:spPr>
          <a:xfrm>
            <a:off x="983432" y="192515"/>
            <a:ext cx="11208568" cy="457200"/>
          </a:xfrm>
        </p:spPr>
        <p:txBody>
          <a:bodyPr/>
          <a:lstStyle/>
          <a:p>
            <a:r>
              <a:rPr lang="fi-FI" sz="2400" dirty="0" err="1"/>
              <a:t>Concluding</a:t>
            </a:r>
            <a:r>
              <a:rPr lang="fi-FI" sz="2400" dirty="0"/>
              <a:t> </a:t>
            </a:r>
            <a:r>
              <a:rPr lang="fi-FI" sz="2400" dirty="0" err="1"/>
              <a:t>remarks</a:t>
            </a:r>
            <a:endParaRPr lang="en-GB" sz="2400" dirty="0"/>
          </a:p>
        </p:txBody>
      </p:sp>
      <p:sp>
        <p:nvSpPr>
          <p:cNvPr id="3" name="Footer Placeholder 2">
            <a:extLst>
              <a:ext uri="{FF2B5EF4-FFF2-40B4-BE49-F238E27FC236}">
                <a16:creationId xmlns:a16="http://schemas.microsoft.com/office/drawing/2014/main" id="{BC27D966-0D59-60DD-CE22-0D54CDB7DD21}"/>
              </a:ext>
            </a:extLst>
          </p:cNvPr>
          <p:cNvSpPr>
            <a:spLocks noGrp="1"/>
          </p:cNvSpPr>
          <p:nvPr>
            <p:ph type="ftr" sz="quarter" idx="11"/>
          </p:nvPr>
        </p:nvSpPr>
        <p:spPr>
          <a:xfrm>
            <a:off x="825624" y="6555770"/>
            <a:ext cx="5270376"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74B100B7-1E72-1FE2-F675-B99DC0B9D17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7" name="Content Placeholder 2">
            <a:extLst>
              <a:ext uri="{FF2B5EF4-FFF2-40B4-BE49-F238E27FC236}">
                <a16:creationId xmlns:a16="http://schemas.microsoft.com/office/drawing/2014/main" id="{1C4FC046-F45F-809F-E875-F512B3FEBE0C}"/>
              </a:ext>
            </a:extLst>
          </p:cNvPr>
          <p:cNvSpPr txBox="1">
            <a:spLocks/>
          </p:cNvSpPr>
          <p:nvPr/>
        </p:nvSpPr>
        <p:spPr>
          <a:xfrm>
            <a:off x="266218" y="704632"/>
            <a:ext cx="11460208" cy="5786703"/>
          </a:xfrm>
          <a:prstGeom prst="rect">
            <a:avLst/>
          </a:prstGeom>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lgn="just">
              <a:spcAft>
                <a:spcPts val="600"/>
              </a:spcAft>
              <a:buFont typeface="Wingdings" panose="05000000000000000000" pitchFamily="2" charset="2"/>
              <a:buChar char="§"/>
            </a:pPr>
            <a:r>
              <a:rPr lang="en-US" sz="2000" dirty="0">
                <a:solidFill>
                  <a:srgbClr val="00B050"/>
                </a:solidFill>
              </a:rPr>
              <a:t>LIBS experiment at JET was successfully completed in October 2024 (840 locations)</a:t>
            </a:r>
          </a:p>
          <a:p>
            <a:pPr algn="just">
              <a:spcAft>
                <a:spcPts val="600"/>
              </a:spcAft>
              <a:buFont typeface="Wingdings" panose="05000000000000000000" pitchFamily="2" charset="2"/>
              <a:buChar char="§"/>
            </a:pPr>
            <a:r>
              <a:rPr lang="en-US" sz="2000" dirty="0"/>
              <a:t>LIBS data analysis progressing</a:t>
            </a:r>
          </a:p>
          <a:p>
            <a:pPr lvl="1" algn="just">
              <a:spcAft>
                <a:spcPts val="600"/>
              </a:spcAft>
              <a:buFont typeface="Arial" panose="020B0604020202020204" pitchFamily="34" charset="0"/>
              <a:buChar char="•"/>
            </a:pPr>
            <a:r>
              <a:rPr lang="en-US" sz="2000" dirty="0"/>
              <a:t>Data analysis meetings on a </a:t>
            </a:r>
            <a:r>
              <a:rPr lang="en-US" sz="2000" dirty="0">
                <a:solidFill>
                  <a:srgbClr val="00B050"/>
                </a:solidFill>
              </a:rPr>
              <a:t>monthly basis</a:t>
            </a:r>
          </a:p>
          <a:p>
            <a:pPr lvl="1" algn="just">
              <a:spcAft>
                <a:spcPts val="600"/>
              </a:spcAft>
              <a:buFont typeface="Arial" panose="020B0604020202020204" pitchFamily="34" charset="0"/>
              <a:buChar char="•"/>
            </a:pPr>
            <a:r>
              <a:rPr lang="en-US" sz="2000" dirty="0">
                <a:solidFill>
                  <a:srgbClr val="00B050"/>
                </a:solidFill>
              </a:rPr>
              <a:t>Good progress in CF LIBS </a:t>
            </a:r>
          </a:p>
          <a:p>
            <a:pPr algn="just">
              <a:spcAft>
                <a:spcPts val="600"/>
              </a:spcAft>
              <a:buFont typeface="Wingdings" panose="05000000000000000000" pitchFamily="2" charset="2"/>
              <a:buChar char="§"/>
            </a:pPr>
            <a:r>
              <a:rPr lang="en-US" sz="2000" dirty="0"/>
              <a:t>Several contributions in PFMC</a:t>
            </a:r>
          </a:p>
          <a:p>
            <a:pPr algn="just">
              <a:spcAft>
                <a:spcPts val="600"/>
              </a:spcAft>
              <a:buFont typeface="Wingdings" panose="05000000000000000000" pitchFamily="2" charset="2"/>
              <a:buChar char="§"/>
            </a:pPr>
            <a:r>
              <a:rPr lang="en-US" sz="2000" dirty="0">
                <a:solidFill>
                  <a:srgbClr val="00B050"/>
                </a:solidFill>
              </a:rPr>
              <a:t>Additional reference LIBS measurements including some DTE3 samples </a:t>
            </a:r>
            <a:r>
              <a:rPr lang="en-US" sz="2000" dirty="0"/>
              <a:t>to be made at VTT </a:t>
            </a:r>
            <a:r>
              <a:rPr lang="en-US" sz="2000"/>
              <a:t>(~March-April 2026) depending </a:t>
            </a:r>
            <a:r>
              <a:rPr lang="en-US" sz="2000" dirty="0"/>
              <a:t>on availability of Aryelle, Littrow and DEMON (LTB </a:t>
            </a:r>
            <a:r>
              <a:rPr lang="en-US" sz="2000" dirty="0" err="1"/>
              <a:t>Lasertechnik</a:t>
            </a:r>
            <a:r>
              <a:rPr lang="en-US" sz="2000" dirty="0"/>
              <a:t> Berlin GmbH) spectrometers. </a:t>
            </a:r>
          </a:p>
          <a:p>
            <a:pPr algn="just">
              <a:spcAft>
                <a:spcPts val="600"/>
              </a:spcAft>
              <a:buFont typeface="Wingdings" panose="05000000000000000000" pitchFamily="2" charset="2"/>
              <a:buChar char="§"/>
            </a:pPr>
            <a:r>
              <a:rPr lang="en-GB" sz="2000" dirty="0">
                <a:solidFill>
                  <a:srgbClr val="00B050"/>
                </a:solidFill>
              </a:rPr>
              <a:t>Capabilities of DEMON spectrometer</a:t>
            </a:r>
            <a:r>
              <a:rPr lang="en-GB" sz="2000" dirty="0"/>
              <a:t> (not used at JET) will be tested (separation of D-T components) at VTT.</a:t>
            </a:r>
          </a:p>
        </p:txBody>
      </p:sp>
    </p:spTree>
    <p:extLst>
      <p:ext uri="{BB962C8B-B14F-4D97-AF65-F5344CB8AC3E}">
        <p14:creationId xmlns:p14="http://schemas.microsoft.com/office/powerpoint/2010/main" val="2623656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47F0-8882-E9C0-9F84-95DE497A7692}"/>
              </a:ext>
            </a:extLst>
          </p:cNvPr>
          <p:cNvSpPr>
            <a:spLocks noGrp="1"/>
          </p:cNvSpPr>
          <p:nvPr>
            <p:ph type="title"/>
          </p:nvPr>
        </p:nvSpPr>
        <p:spPr/>
        <p:txBody>
          <a:bodyPr/>
          <a:lstStyle/>
          <a:p>
            <a:r>
              <a:rPr lang="fi-FI" dirty="0"/>
              <a:t>LIBS </a:t>
            </a:r>
            <a:r>
              <a:rPr lang="fi-FI" dirty="0" err="1"/>
              <a:t>system</a:t>
            </a:r>
            <a:r>
              <a:rPr lang="fi-FI" dirty="0"/>
              <a:t> at JET</a:t>
            </a:r>
          </a:p>
        </p:txBody>
      </p:sp>
      <p:sp>
        <p:nvSpPr>
          <p:cNvPr id="3" name="Footer Placeholder 2">
            <a:extLst>
              <a:ext uri="{FF2B5EF4-FFF2-40B4-BE49-F238E27FC236}">
                <a16:creationId xmlns:a16="http://schemas.microsoft.com/office/drawing/2014/main" id="{0EE51299-FF18-6CBF-8898-799022E15F6B}"/>
              </a:ext>
            </a:extLst>
          </p:cNvPr>
          <p:cNvSpPr>
            <a:spLocks noGrp="1"/>
          </p:cNvSpPr>
          <p:nvPr>
            <p:ph type="ftr" sz="quarter" idx="11"/>
          </p:nvPr>
        </p:nvSpPr>
        <p:spPr>
          <a:xfrm>
            <a:off x="825623" y="6555770"/>
            <a:ext cx="536471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8B867F35-2A5C-A896-B298-A4C4ED9CDA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sp>
        <p:nvSpPr>
          <p:cNvPr id="5" name="Textfeld 4">
            <a:extLst>
              <a:ext uri="{FF2B5EF4-FFF2-40B4-BE49-F238E27FC236}">
                <a16:creationId xmlns:a16="http://schemas.microsoft.com/office/drawing/2014/main" id="{CDC52048-D4AF-1C6B-CA28-9AEED259E777}"/>
              </a:ext>
            </a:extLst>
          </p:cNvPr>
          <p:cNvSpPr txBox="1"/>
          <p:nvPr/>
        </p:nvSpPr>
        <p:spPr>
          <a:xfrm>
            <a:off x="175656" y="4150691"/>
            <a:ext cx="8154932" cy="2261004"/>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ü"/>
            </a:pPr>
            <a:r>
              <a:rPr lang="en-US" dirty="0">
                <a:cs typeface="Arial" panose="020B0604020202020204" pitchFamily="34" charset="0"/>
              </a:rPr>
              <a:t>LIBS enclosure developed by </a:t>
            </a:r>
            <a:r>
              <a:rPr lang="en-US" dirty="0">
                <a:solidFill>
                  <a:srgbClr val="00B050"/>
                </a:solidFill>
                <a:cs typeface="Arial" panose="020B0604020202020204" pitchFamily="34" charset="0"/>
              </a:rPr>
              <a:t>ENEA </a:t>
            </a:r>
            <a:r>
              <a:rPr lang="en-US" dirty="0">
                <a:cs typeface="Arial" panose="020B0604020202020204" pitchFamily="34" charset="0"/>
              </a:rPr>
              <a:t>and </a:t>
            </a:r>
            <a:r>
              <a:rPr lang="en-US" dirty="0" err="1">
                <a:cs typeface="Arial" panose="020B0604020202020204" pitchFamily="34" charset="0"/>
              </a:rPr>
              <a:t>optimised</a:t>
            </a:r>
            <a:r>
              <a:rPr lang="en-US" dirty="0">
                <a:cs typeface="Arial" panose="020B0604020202020204" pitchFamily="34" charset="0"/>
              </a:rPr>
              <a:t> by </a:t>
            </a:r>
            <a:r>
              <a:rPr lang="en-US" dirty="0">
                <a:solidFill>
                  <a:srgbClr val="00B050"/>
                </a:solidFill>
                <a:cs typeface="Arial" panose="020B0604020202020204" pitchFamily="34" charset="0"/>
              </a:rPr>
              <a:t>FZJ</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LIBS enclosure </a:t>
            </a:r>
            <a:r>
              <a:rPr lang="en-US" dirty="0">
                <a:cs typeface="Arial" panose="020B0604020202020204" pitchFamily="34" charset="0"/>
              </a:rPr>
              <a:t>mounted on the JET MASCOT arm</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RH boom moves LIBS tool close to the wall</a:t>
            </a:r>
            <a:r>
              <a:rPr lang="en-US" dirty="0">
                <a:cs typeface="Arial" panose="020B0604020202020204" pitchFamily="34" charset="0"/>
              </a:rPr>
              <a:t>, outermost cone is in contact with tile to be investigated</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Argon gas flux </a:t>
            </a:r>
            <a:r>
              <a:rPr lang="en-US" dirty="0">
                <a:cs typeface="Arial" panose="020B0604020202020204" pitchFamily="34" charset="0"/>
              </a:rPr>
              <a:t>applied to increase signal to noise ratio</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Optical </a:t>
            </a:r>
            <a:r>
              <a:rPr lang="en-US" dirty="0" err="1">
                <a:solidFill>
                  <a:srgbClr val="00B050"/>
                </a:solidFill>
                <a:cs typeface="Arial" panose="020B0604020202020204" pitchFamily="34" charset="0"/>
              </a:rPr>
              <a:t>fibre</a:t>
            </a:r>
            <a:r>
              <a:rPr lang="en-US" dirty="0">
                <a:solidFill>
                  <a:srgbClr val="00B050"/>
                </a:solidFill>
                <a:cs typeface="Arial" panose="020B0604020202020204" pitchFamily="34" charset="0"/>
              </a:rPr>
              <a:t> </a:t>
            </a:r>
            <a:r>
              <a:rPr lang="en-US" dirty="0">
                <a:cs typeface="Arial" panose="020B0604020202020204" pitchFamily="34" charset="0"/>
              </a:rPr>
              <a:t>guides emitted light into spectrometers, located outside of the vessel</a:t>
            </a:r>
          </a:p>
        </p:txBody>
      </p:sp>
      <p:grpSp>
        <p:nvGrpSpPr>
          <p:cNvPr id="7" name="object 3">
            <a:extLst>
              <a:ext uri="{FF2B5EF4-FFF2-40B4-BE49-F238E27FC236}">
                <a16:creationId xmlns:a16="http://schemas.microsoft.com/office/drawing/2014/main" id="{EF94AEFE-F2ED-3492-3DAA-6DDC8B4F04DE}"/>
              </a:ext>
            </a:extLst>
          </p:cNvPr>
          <p:cNvGrpSpPr>
            <a:grpSpLocks noChangeAspect="1"/>
          </p:cNvGrpSpPr>
          <p:nvPr/>
        </p:nvGrpSpPr>
        <p:grpSpPr>
          <a:xfrm>
            <a:off x="5658765" y="421115"/>
            <a:ext cx="3219387" cy="3107908"/>
            <a:chOff x="35051" y="627887"/>
            <a:chExt cx="3337560" cy="3221990"/>
          </a:xfrm>
        </p:grpSpPr>
        <p:pic>
          <p:nvPicPr>
            <p:cNvPr id="15" name="object 4">
              <a:extLst>
                <a:ext uri="{FF2B5EF4-FFF2-40B4-BE49-F238E27FC236}">
                  <a16:creationId xmlns:a16="http://schemas.microsoft.com/office/drawing/2014/main" id="{A8D6CA96-EBA9-6621-DA1E-60160612A9D5}"/>
                </a:ext>
              </a:extLst>
            </p:cNvPr>
            <p:cNvPicPr/>
            <p:nvPr/>
          </p:nvPicPr>
          <p:blipFill>
            <a:blip r:embed="rId2" cstate="print"/>
            <a:stretch>
              <a:fillRect/>
            </a:stretch>
          </p:blipFill>
          <p:spPr>
            <a:xfrm>
              <a:off x="35051" y="627887"/>
              <a:ext cx="3337560" cy="2880360"/>
            </a:xfrm>
            <a:prstGeom prst="rect">
              <a:avLst/>
            </a:prstGeom>
          </p:spPr>
        </p:pic>
        <p:pic>
          <p:nvPicPr>
            <p:cNvPr id="16" name="object 5">
              <a:extLst>
                <a:ext uri="{FF2B5EF4-FFF2-40B4-BE49-F238E27FC236}">
                  <a16:creationId xmlns:a16="http://schemas.microsoft.com/office/drawing/2014/main" id="{931AD866-CB2B-48A1-1D58-6A52FC8C7CB0}"/>
                </a:ext>
              </a:extLst>
            </p:cNvPr>
            <p:cNvPicPr/>
            <p:nvPr/>
          </p:nvPicPr>
          <p:blipFill>
            <a:blip r:embed="rId3" cstate="print"/>
            <a:stretch>
              <a:fillRect/>
            </a:stretch>
          </p:blipFill>
          <p:spPr>
            <a:xfrm>
              <a:off x="1133855" y="2613659"/>
              <a:ext cx="1249680" cy="1235964"/>
            </a:xfrm>
            <a:prstGeom prst="rect">
              <a:avLst/>
            </a:prstGeom>
          </p:spPr>
        </p:pic>
        <p:pic>
          <p:nvPicPr>
            <p:cNvPr id="17" name="object 6">
              <a:extLst>
                <a:ext uri="{FF2B5EF4-FFF2-40B4-BE49-F238E27FC236}">
                  <a16:creationId xmlns:a16="http://schemas.microsoft.com/office/drawing/2014/main" id="{4A5B5568-4E05-0331-C181-C307D4BECD76}"/>
                </a:ext>
              </a:extLst>
            </p:cNvPr>
            <p:cNvPicPr/>
            <p:nvPr/>
          </p:nvPicPr>
          <p:blipFill>
            <a:blip r:embed="rId4" cstate="print"/>
            <a:stretch>
              <a:fillRect/>
            </a:stretch>
          </p:blipFill>
          <p:spPr>
            <a:xfrm>
              <a:off x="1177201" y="2633564"/>
              <a:ext cx="1163300" cy="1149974"/>
            </a:xfrm>
            <a:prstGeom prst="rect">
              <a:avLst/>
            </a:prstGeom>
          </p:spPr>
        </p:pic>
      </p:grpSp>
      <p:pic>
        <p:nvPicPr>
          <p:cNvPr id="83" name="Picture 82">
            <a:extLst>
              <a:ext uri="{FF2B5EF4-FFF2-40B4-BE49-F238E27FC236}">
                <a16:creationId xmlns:a16="http://schemas.microsoft.com/office/drawing/2014/main" id="{95D2E179-1531-466E-BEC2-BE512DCA76B3}"/>
              </a:ext>
            </a:extLst>
          </p:cNvPr>
          <p:cNvPicPr>
            <a:picLocks noChangeAspect="1"/>
          </p:cNvPicPr>
          <p:nvPr/>
        </p:nvPicPr>
        <p:blipFill rotWithShape="1">
          <a:blip r:embed="rId5"/>
          <a:srcRect l="23509" t="1149" r="34201" b="43458"/>
          <a:stretch/>
        </p:blipFill>
        <p:spPr>
          <a:xfrm>
            <a:off x="8330588" y="2980885"/>
            <a:ext cx="3852000" cy="3456000"/>
          </a:xfrm>
          <a:prstGeom prst="rect">
            <a:avLst/>
          </a:prstGeom>
        </p:spPr>
      </p:pic>
      <p:pic>
        <p:nvPicPr>
          <p:cNvPr id="8" name="Picture 7">
            <a:extLst>
              <a:ext uri="{FF2B5EF4-FFF2-40B4-BE49-F238E27FC236}">
                <a16:creationId xmlns:a16="http://schemas.microsoft.com/office/drawing/2014/main" id="{56E75A8D-D95F-C4AF-63D6-A94728096E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9344" y="637535"/>
            <a:ext cx="4739116" cy="3554598"/>
          </a:xfrm>
          <a:prstGeom prst="rect">
            <a:avLst/>
          </a:prstGeom>
          <a:noFill/>
          <a:ln>
            <a:noFill/>
          </a:ln>
        </p:spPr>
      </p:pic>
    </p:spTree>
    <p:extLst>
      <p:ext uri="{BB962C8B-B14F-4D97-AF65-F5344CB8AC3E}">
        <p14:creationId xmlns:p14="http://schemas.microsoft.com/office/powerpoint/2010/main" val="35996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In-</a:t>
            </a:r>
            <a:r>
              <a:rPr lang="en-US" altLang="zh-CN" dirty="0"/>
              <a:t>vessel</a:t>
            </a:r>
            <a:r>
              <a:rPr lang="en-GB" dirty="0"/>
              <a:t> </a:t>
            </a:r>
            <a:r>
              <a:rPr lang="en-GB" altLang="zh-CN" dirty="0"/>
              <a:t>LIBS </a:t>
            </a:r>
            <a:r>
              <a:rPr lang="en-GB" dirty="0"/>
              <a:t>applications at JET</a:t>
            </a:r>
          </a:p>
        </p:txBody>
      </p:sp>
      <p:sp>
        <p:nvSpPr>
          <p:cNvPr id="64" name="Content Placeholder 1">
            <a:extLst>
              <a:ext uri="{FF2B5EF4-FFF2-40B4-BE49-F238E27FC236}">
                <a16:creationId xmlns:a16="http://schemas.microsoft.com/office/drawing/2014/main" id="{B39040FE-FEEB-4236-ACDD-96090CEA035E}"/>
              </a:ext>
            </a:extLst>
          </p:cNvPr>
          <p:cNvSpPr txBox="1">
            <a:spLocks/>
          </p:cNvSpPr>
          <p:nvPr/>
        </p:nvSpPr>
        <p:spPr>
          <a:xfrm>
            <a:off x="4261047" y="1048148"/>
            <a:ext cx="1663632" cy="563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93" b="1" dirty="0">
                <a:solidFill>
                  <a:schemeClr val="bg1"/>
                </a:solidFill>
              </a:rPr>
              <a:t>Optics Table </a:t>
            </a:r>
          </a:p>
        </p:txBody>
      </p:sp>
      <p:sp>
        <p:nvSpPr>
          <p:cNvPr id="72"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73"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4</a:t>
            </a:fld>
            <a:endParaRPr lang="en-GB" dirty="0">
              <a:solidFill>
                <a:prstClr val="white"/>
              </a:solidFill>
            </a:endParaRPr>
          </a:p>
        </p:txBody>
      </p:sp>
      <p:cxnSp>
        <p:nvCxnSpPr>
          <p:cNvPr id="9" name="Gerader Verbinder 8"/>
          <p:cNvCxnSpPr/>
          <p:nvPr/>
        </p:nvCxnSpPr>
        <p:spPr>
          <a:xfrm flipV="1">
            <a:off x="12027240" y="3146117"/>
            <a:ext cx="155558" cy="2602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41" name="Picture 3">
            <a:extLst>
              <a:ext uri="{FF2B5EF4-FFF2-40B4-BE49-F238E27FC236}">
                <a16:creationId xmlns:a16="http://schemas.microsoft.com/office/drawing/2014/main" id="{DC28B96E-2DEB-EF8E-6D7B-0F7C88C87C3E}"/>
              </a:ext>
            </a:extLst>
          </p:cNvPr>
          <p:cNvPicPr>
            <a:picLocks noChangeAspect="1"/>
          </p:cNvPicPr>
          <p:nvPr/>
        </p:nvPicPr>
        <p:blipFill>
          <a:blip r:embed="rId2"/>
          <a:stretch>
            <a:fillRect/>
          </a:stretch>
        </p:blipFill>
        <p:spPr>
          <a:xfrm>
            <a:off x="271857" y="1239030"/>
            <a:ext cx="3183277" cy="2380770"/>
          </a:xfrm>
          <a:prstGeom prst="rect">
            <a:avLst/>
          </a:prstGeom>
        </p:spPr>
      </p:pic>
      <p:pic>
        <p:nvPicPr>
          <p:cNvPr id="48" name="Picture 3">
            <a:extLst>
              <a:ext uri="{FF2B5EF4-FFF2-40B4-BE49-F238E27FC236}">
                <a16:creationId xmlns:a16="http://schemas.microsoft.com/office/drawing/2014/main" id="{DC4696EC-F732-A772-6C56-43ACFE6CB3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1" t="28088" r="5199" b="27645"/>
          <a:stretch/>
        </p:blipFill>
        <p:spPr>
          <a:xfrm>
            <a:off x="8089498" y="2599152"/>
            <a:ext cx="4122618" cy="1614044"/>
          </a:xfrm>
          <a:prstGeom prst="rect">
            <a:avLst/>
          </a:prstGeom>
          <a:ln>
            <a:noFill/>
          </a:ln>
          <a:effectLst>
            <a:softEdge rad="112500"/>
          </a:effectLst>
        </p:spPr>
      </p:pic>
      <p:pic>
        <p:nvPicPr>
          <p:cNvPr id="2050" name="Picture 2" descr="Avantes Avaspec-ULS spectrometer">
            <a:extLst>
              <a:ext uri="{FF2B5EF4-FFF2-40B4-BE49-F238E27FC236}">
                <a16:creationId xmlns:a16="http://schemas.microsoft.com/office/drawing/2014/main" id="{C858A722-E179-1700-7BE6-282F28240E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3668" y="3514399"/>
            <a:ext cx="2880552" cy="2281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ARYELLE 200 Spektrometer">
            <a:extLst>
              <a:ext uri="{FF2B5EF4-FFF2-40B4-BE49-F238E27FC236}">
                <a16:creationId xmlns:a16="http://schemas.microsoft.com/office/drawing/2014/main" id="{26F6F7EF-B46D-74F9-9116-7199E826A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0059" y="782658"/>
            <a:ext cx="3299560" cy="1856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3" name="Picture 30" descr="A close up of a machine&#10;&#10;Description automatically generated">
            <a:extLst>
              <a:ext uri="{FF2B5EF4-FFF2-40B4-BE49-F238E27FC236}">
                <a16:creationId xmlns:a16="http://schemas.microsoft.com/office/drawing/2014/main" id="{DEF28853-C42F-0289-B519-D2CC45418DB5}"/>
              </a:ext>
            </a:extLst>
          </p:cNvPr>
          <p:cNvPicPr>
            <a:picLocks noChangeAspect="1"/>
          </p:cNvPicPr>
          <p:nvPr/>
        </p:nvPicPr>
        <p:blipFill>
          <a:blip r:embed="rId6">
            <a:extLst>
              <a:ext uri="{28A0092B-C50C-407E-A947-70E740481C1C}">
                <a14:useLocalDpi xmlns:a14="http://schemas.microsoft.com/office/drawing/2010/main" val="0"/>
              </a:ext>
            </a:extLst>
          </a:blip>
          <a:srcRect l="3452" t="71114" r="32687" b="2911"/>
          <a:stretch/>
        </p:blipFill>
        <p:spPr>
          <a:xfrm>
            <a:off x="8978195" y="5247118"/>
            <a:ext cx="2371424" cy="1166176"/>
          </a:xfrm>
          <a:prstGeom prst="rect">
            <a:avLst/>
          </a:prstGeom>
          <a:ln>
            <a:noFill/>
          </a:ln>
          <a:effectLst>
            <a:softEdge rad="112500"/>
          </a:effectLst>
        </p:spPr>
      </p:pic>
      <p:sp>
        <p:nvSpPr>
          <p:cNvPr id="54" name="Textfeld 22">
            <a:extLst>
              <a:ext uri="{FF2B5EF4-FFF2-40B4-BE49-F238E27FC236}">
                <a16:creationId xmlns:a16="http://schemas.microsoft.com/office/drawing/2014/main" id="{34934F2B-9CA5-5556-83D6-882BAA12081F}"/>
              </a:ext>
            </a:extLst>
          </p:cNvPr>
          <p:cNvSpPr txBox="1"/>
          <p:nvPr/>
        </p:nvSpPr>
        <p:spPr>
          <a:xfrm>
            <a:off x="56468" y="4470233"/>
            <a:ext cx="7223849" cy="707886"/>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2.Littrow spectrometer: F#~4,resolution~30 pm(slit 100um),  wavelength range 4 nm- </a:t>
            </a:r>
            <a:r>
              <a:rPr lang="en-GB" altLang="zh-CN" sz="2000" dirty="0">
                <a:solidFill>
                  <a:srgbClr val="FF0000"/>
                </a:solidFill>
                <a:latin typeface="Arial" panose="020B0604020202020204"/>
              </a:rPr>
              <a:t>H</a:t>
            </a:r>
            <a:r>
              <a:rPr lang="en-US" altLang="zh-CN" sz="2000" baseline="-25000" dirty="0">
                <a:solidFill>
                  <a:srgbClr val="FF0000"/>
                </a:solidFill>
                <a:latin typeface="Arial" panose="020B0604020202020204"/>
              </a:rPr>
              <a:t>α</a:t>
            </a:r>
            <a:r>
              <a:rPr lang="en-US" altLang="zh-CN" sz="2000" dirty="0">
                <a:solidFill>
                  <a:srgbClr val="FF0000"/>
                </a:solidFill>
                <a:latin typeface="Arial" panose="020B0604020202020204"/>
              </a:rPr>
              <a:t> detection</a:t>
            </a:r>
            <a:endParaRPr lang="en-GB" sz="2000" dirty="0">
              <a:solidFill>
                <a:srgbClr val="808283"/>
              </a:solidFill>
              <a:latin typeface="Arial" panose="020B0604020202020204"/>
            </a:endParaRPr>
          </a:p>
        </p:txBody>
      </p:sp>
      <p:sp>
        <p:nvSpPr>
          <p:cNvPr id="2049" name="文本框 2048">
            <a:extLst>
              <a:ext uri="{FF2B5EF4-FFF2-40B4-BE49-F238E27FC236}">
                <a16:creationId xmlns:a16="http://schemas.microsoft.com/office/drawing/2014/main" id="{3AF2B974-50E2-0D17-0B94-1D1DDCCAE3F4}"/>
              </a:ext>
            </a:extLst>
          </p:cNvPr>
          <p:cNvSpPr txBox="1"/>
          <p:nvPr/>
        </p:nvSpPr>
        <p:spPr>
          <a:xfrm>
            <a:off x="8287352" y="1137759"/>
            <a:ext cx="679974" cy="369332"/>
          </a:xfrm>
          <a:prstGeom prst="rect">
            <a:avLst/>
          </a:prstGeom>
          <a:noFill/>
        </p:spPr>
        <p:txBody>
          <a:bodyPr wrap="square">
            <a:spAutoFit/>
          </a:bodyPr>
          <a:lstStyle/>
          <a:p>
            <a:r>
              <a:rPr lang="en-GB" altLang="zh-CN" sz="1800" dirty="0">
                <a:solidFill>
                  <a:srgbClr val="FF0000"/>
                </a:solidFill>
                <a:latin typeface="Arial" panose="020B0604020202020204"/>
              </a:rPr>
              <a:t>1</a:t>
            </a:r>
            <a:endParaRPr lang="zh-CN" altLang="en-US" dirty="0">
              <a:solidFill>
                <a:srgbClr val="FF0000"/>
              </a:solidFill>
            </a:endParaRPr>
          </a:p>
        </p:txBody>
      </p:sp>
      <p:sp>
        <p:nvSpPr>
          <p:cNvPr id="2051" name="文本框 2050">
            <a:extLst>
              <a:ext uri="{FF2B5EF4-FFF2-40B4-BE49-F238E27FC236}">
                <a16:creationId xmlns:a16="http://schemas.microsoft.com/office/drawing/2014/main" id="{3D25BEC1-C764-6451-434D-EFA88E47D9F3}"/>
              </a:ext>
            </a:extLst>
          </p:cNvPr>
          <p:cNvSpPr txBox="1"/>
          <p:nvPr/>
        </p:nvSpPr>
        <p:spPr>
          <a:xfrm>
            <a:off x="7729792" y="3329733"/>
            <a:ext cx="679974" cy="369332"/>
          </a:xfrm>
          <a:prstGeom prst="rect">
            <a:avLst/>
          </a:prstGeom>
          <a:noFill/>
        </p:spPr>
        <p:txBody>
          <a:bodyPr wrap="square">
            <a:spAutoFit/>
          </a:bodyPr>
          <a:lstStyle/>
          <a:p>
            <a:r>
              <a:rPr lang="en-GB" altLang="zh-CN" sz="1800" dirty="0">
                <a:solidFill>
                  <a:srgbClr val="FF0000"/>
                </a:solidFill>
                <a:latin typeface="Arial" panose="020B0604020202020204"/>
              </a:rPr>
              <a:t>2</a:t>
            </a:r>
            <a:endParaRPr lang="zh-CN" altLang="en-US" dirty="0">
              <a:solidFill>
                <a:srgbClr val="FF0000"/>
              </a:solidFill>
            </a:endParaRPr>
          </a:p>
        </p:txBody>
      </p:sp>
      <p:sp>
        <p:nvSpPr>
          <p:cNvPr id="2053" name="文本框 2048">
            <a:extLst>
              <a:ext uri="{FF2B5EF4-FFF2-40B4-BE49-F238E27FC236}">
                <a16:creationId xmlns:a16="http://schemas.microsoft.com/office/drawing/2014/main" id="{3AF2B974-50E2-0D17-0B94-1D1DDCCAE3F4}"/>
              </a:ext>
            </a:extLst>
          </p:cNvPr>
          <p:cNvSpPr txBox="1"/>
          <p:nvPr/>
        </p:nvSpPr>
        <p:spPr>
          <a:xfrm>
            <a:off x="7872852" y="4417868"/>
            <a:ext cx="67997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800" dirty="0">
                <a:solidFill>
                  <a:srgbClr val="FF0000"/>
                </a:solidFill>
                <a:latin typeface="Arial" panose="020B0604020202020204"/>
              </a:rPr>
              <a:t>3</a:t>
            </a:r>
            <a:endParaRPr lang="zh-CN" altLang="en-US" dirty="0">
              <a:solidFill>
                <a:srgbClr val="FF0000"/>
              </a:solidFill>
            </a:endParaRPr>
          </a:p>
        </p:txBody>
      </p:sp>
      <p:sp>
        <p:nvSpPr>
          <p:cNvPr id="2054" name="文本框 2048">
            <a:extLst>
              <a:ext uri="{FF2B5EF4-FFF2-40B4-BE49-F238E27FC236}">
                <a16:creationId xmlns:a16="http://schemas.microsoft.com/office/drawing/2014/main" id="{34F37B34-8EFA-956E-CB6F-33F5842AEDE4}"/>
              </a:ext>
            </a:extLst>
          </p:cNvPr>
          <p:cNvSpPr txBox="1"/>
          <p:nvPr/>
        </p:nvSpPr>
        <p:spPr>
          <a:xfrm>
            <a:off x="8463465" y="5945395"/>
            <a:ext cx="67997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800" dirty="0">
                <a:solidFill>
                  <a:srgbClr val="FF0000"/>
                </a:solidFill>
                <a:latin typeface="Arial" panose="020B0604020202020204"/>
              </a:rPr>
              <a:t>4</a:t>
            </a:r>
            <a:endParaRPr lang="zh-CN" altLang="en-US" dirty="0">
              <a:solidFill>
                <a:srgbClr val="FF0000"/>
              </a:solidFill>
            </a:endParaRPr>
          </a:p>
        </p:txBody>
      </p:sp>
      <p:sp>
        <p:nvSpPr>
          <p:cNvPr id="2055" name="Textfeld 22">
            <a:extLst>
              <a:ext uri="{FF2B5EF4-FFF2-40B4-BE49-F238E27FC236}">
                <a16:creationId xmlns:a16="http://schemas.microsoft.com/office/drawing/2014/main" id="{CF286D97-C20E-04D9-9C98-7484650F2248}"/>
              </a:ext>
            </a:extLst>
          </p:cNvPr>
          <p:cNvSpPr txBox="1"/>
          <p:nvPr/>
        </p:nvSpPr>
        <p:spPr>
          <a:xfrm>
            <a:off x="11173" y="5956718"/>
            <a:ext cx="7223849" cy="400110"/>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4. PMT :monochromator +3 different filters-</a:t>
            </a:r>
            <a:r>
              <a:rPr lang="en-GB" altLang="zh-CN" sz="2000" dirty="0">
                <a:solidFill>
                  <a:srgbClr val="FF0000"/>
                </a:solidFill>
                <a:latin typeface="Arial" panose="020B0604020202020204"/>
              </a:rPr>
              <a:t> H</a:t>
            </a:r>
            <a:r>
              <a:rPr lang="en-US" altLang="zh-CN" sz="2000" baseline="-25000" dirty="0">
                <a:solidFill>
                  <a:srgbClr val="FF0000"/>
                </a:solidFill>
                <a:latin typeface="Arial" panose="020B0604020202020204"/>
              </a:rPr>
              <a:t>α</a:t>
            </a:r>
            <a:r>
              <a:rPr lang="en-US" altLang="zh-CN" sz="2000" dirty="0">
                <a:solidFill>
                  <a:srgbClr val="FF0000"/>
                </a:solidFill>
                <a:latin typeface="Arial" panose="020B0604020202020204"/>
              </a:rPr>
              <a:t> detection</a:t>
            </a:r>
            <a:r>
              <a:rPr lang="en-GB" sz="2000" dirty="0">
                <a:solidFill>
                  <a:srgbClr val="808283"/>
                </a:solidFill>
                <a:latin typeface="Arial" panose="020B0604020202020204"/>
              </a:rPr>
              <a:t>  </a:t>
            </a:r>
          </a:p>
        </p:txBody>
      </p:sp>
      <p:sp>
        <p:nvSpPr>
          <p:cNvPr id="2056" name="Textfeld 22">
            <a:extLst>
              <a:ext uri="{FF2B5EF4-FFF2-40B4-BE49-F238E27FC236}">
                <a16:creationId xmlns:a16="http://schemas.microsoft.com/office/drawing/2014/main" id="{9E05DF0B-90DC-70DF-0057-ACBDC5417159}"/>
              </a:ext>
            </a:extLst>
          </p:cNvPr>
          <p:cNvSpPr txBox="1"/>
          <p:nvPr/>
        </p:nvSpPr>
        <p:spPr>
          <a:xfrm>
            <a:off x="33130" y="3986260"/>
            <a:ext cx="7223849" cy="400110"/>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1. Echelle : F#10,resolution~70pm, 200-750 nm- </a:t>
            </a:r>
            <a:r>
              <a:rPr lang="en-GB" sz="2000" dirty="0">
                <a:solidFill>
                  <a:srgbClr val="FF0000"/>
                </a:solidFill>
                <a:latin typeface="Arial" panose="020B0604020202020204"/>
              </a:rPr>
              <a:t>T </a:t>
            </a:r>
            <a:r>
              <a:rPr lang="en-US" altLang="zh-CN" sz="2000" dirty="0">
                <a:solidFill>
                  <a:srgbClr val="FF0000"/>
                </a:solidFill>
                <a:latin typeface="Arial" panose="020B0604020202020204"/>
              </a:rPr>
              <a:t>calculation</a:t>
            </a:r>
            <a:r>
              <a:rPr lang="en-GB" sz="2000" dirty="0">
                <a:solidFill>
                  <a:srgbClr val="FF0000"/>
                </a:solidFill>
                <a:latin typeface="Arial" panose="020B0604020202020204"/>
              </a:rPr>
              <a:t> </a:t>
            </a:r>
          </a:p>
        </p:txBody>
      </p:sp>
      <p:sp>
        <p:nvSpPr>
          <p:cNvPr id="2057" name="Textfeld 22">
            <a:extLst>
              <a:ext uri="{FF2B5EF4-FFF2-40B4-BE49-F238E27FC236}">
                <a16:creationId xmlns:a16="http://schemas.microsoft.com/office/drawing/2014/main" id="{79778F6F-FCE8-E615-BC4C-1F0C09A6CB6D}"/>
              </a:ext>
            </a:extLst>
          </p:cNvPr>
          <p:cNvSpPr txBox="1"/>
          <p:nvPr/>
        </p:nvSpPr>
        <p:spPr>
          <a:xfrm>
            <a:off x="11173" y="5149361"/>
            <a:ext cx="7223849" cy="707886"/>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3. Compact C-T spectrometer: resolution 0.5 nm, 300-1100 nm- </a:t>
            </a:r>
            <a:r>
              <a:rPr lang="en-US" altLang="zh-CN" sz="2000" dirty="0">
                <a:solidFill>
                  <a:srgbClr val="FF0000"/>
                </a:solidFill>
                <a:latin typeface="Arial" panose="020B0604020202020204"/>
              </a:rPr>
              <a:t>Layer information</a:t>
            </a:r>
            <a:endParaRPr lang="en-GB" sz="2000" dirty="0">
              <a:solidFill>
                <a:srgbClr val="FF0000"/>
              </a:solidFill>
              <a:latin typeface="Arial" panose="020B0604020202020204"/>
            </a:endParaRPr>
          </a:p>
        </p:txBody>
      </p:sp>
      <p:sp>
        <p:nvSpPr>
          <p:cNvPr id="2061" name="Rectangle 30">
            <a:extLst>
              <a:ext uri="{FF2B5EF4-FFF2-40B4-BE49-F238E27FC236}">
                <a16:creationId xmlns:a16="http://schemas.microsoft.com/office/drawing/2014/main" id="{BD3697AC-74ED-8455-A354-03F507AB173F}"/>
              </a:ext>
            </a:extLst>
          </p:cNvPr>
          <p:cNvSpPr/>
          <p:nvPr/>
        </p:nvSpPr>
        <p:spPr>
          <a:xfrm>
            <a:off x="3419612" y="2702693"/>
            <a:ext cx="303594" cy="66061"/>
          </a:xfrm>
          <a:prstGeom prst="rect">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66" name="文本框 2065">
            <a:extLst>
              <a:ext uri="{FF2B5EF4-FFF2-40B4-BE49-F238E27FC236}">
                <a16:creationId xmlns:a16="http://schemas.microsoft.com/office/drawing/2014/main" id="{860148FC-7E7B-1409-B233-889683801671}"/>
              </a:ext>
            </a:extLst>
          </p:cNvPr>
          <p:cNvSpPr txBox="1"/>
          <p:nvPr/>
        </p:nvSpPr>
        <p:spPr>
          <a:xfrm>
            <a:off x="5308647" y="726369"/>
            <a:ext cx="1622704" cy="369332"/>
          </a:xfrm>
          <a:prstGeom prst="rect">
            <a:avLst/>
          </a:prstGeom>
          <a:noFill/>
        </p:spPr>
        <p:txBody>
          <a:bodyPr wrap="square">
            <a:spAutoFit/>
          </a:bodyPr>
          <a:lstStyle/>
          <a:p>
            <a:r>
              <a:rPr lang="en-GB" altLang="zh-CN" sz="1800" dirty="0">
                <a:latin typeface="Arial" panose="020B0604020202020204"/>
              </a:rPr>
              <a:t>Fiber bundle</a:t>
            </a:r>
            <a:endParaRPr lang="zh-CN" altLang="en-US" dirty="0"/>
          </a:p>
        </p:txBody>
      </p:sp>
      <p:sp>
        <p:nvSpPr>
          <p:cNvPr id="2068" name="文本框 2067">
            <a:extLst>
              <a:ext uri="{FF2B5EF4-FFF2-40B4-BE49-F238E27FC236}">
                <a16:creationId xmlns:a16="http://schemas.microsoft.com/office/drawing/2014/main" id="{B098C874-F586-7F84-A7CB-ABE1E9DFC22D}"/>
              </a:ext>
            </a:extLst>
          </p:cNvPr>
          <p:cNvSpPr txBox="1"/>
          <p:nvPr/>
        </p:nvSpPr>
        <p:spPr>
          <a:xfrm>
            <a:off x="736108" y="840823"/>
            <a:ext cx="1622704" cy="369332"/>
          </a:xfrm>
          <a:prstGeom prst="rect">
            <a:avLst/>
          </a:prstGeom>
          <a:noFill/>
        </p:spPr>
        <p:txBody>
          <a:bodyPr wrap="square">
            <a:spAutoFit/>
          </a:bodyPr>
          <a:lstStyle/>
          <a:p>
            <a:r>
              <a:rPr lang="en-GB" altLang="zh-CN" sz="1800" dirty="0">
                <a:latin typeface="Arial" panose="020B0604020202020204"/>
              </a:rPr>
              <a:t>Laser box </a:t>
            </a:r>
            <a:endParaRPr lang="zh-CN" altLang="en-US" dirty="0"/>
          </a:p>
        </p:txBody>
      </p:sp>
      <p:sp>
        <p:nvSpPr>
          <p:cNvPr id="2069" name="文本框 2068">
            <a:extLst>
              <a:ext uri="{FF2B5EF4-FFF2-40B4-BE49-F238E27FC236}">
                <a16:creationId xmlns:a16="http://schemas.microsoft.com/office/drawing/2014/main" id="{E5FE8CDD-8D7C-1A50-CC88-A8383A8111FD}"/>
              </a:ext>
            </a:extLst>
          </p:cNvPr>
          <p:cNvSpPr txBox="1"/>
          <p:nvPr/>
        </p:nvSpPr>
        <p:spPr>
          <a:xfrm>
            <a:off x="9044830" y="858304"/>
            <a:ext cx="2349390" cy="369332"/>
          </a:xfrm>
          <a:prstGeom prst="rect">
            <a:avLst/>
          </a:prstGeom>
          <a:noFill/>
        </p:spPr>
        <p:txBody>
          <a:bodyPr wrap="square">
            <a:spAutoFit/>
          </a:bodyPr>
          <a:lstStyle/>
          <a:p>
            <a:r>
              <a:rPr lang="en-GB" altLang="zh-CN" sz="1800" dirty="0">
                <a:latin typeface="Arial" panose="020B0604020202020204"/>
              </a:rPr>
              <a:t>4 spectrometers</a:t>
            </a:r>
            <a:endParaRPr lang="zh-CN" altLang="en-US" dirty="0"/>
          </a:p>
        </p:txBody>
      </p:sp>
      <p:sp>
        <p:nvSpPr>
          <p:cNvPr id="2070" name="文本框 28">
            <a:extLst>
              <a:ext uri="{FF2B5EF4-FFF2-40B4-BE49-F238E27FC236}">
                <a16:creationId xmlns:a16="http://schemas.microsoft.com/office/drawing/2014/main" id="{C4BC81A8-B360-CD9A-0C71-06BA8A139985}"/>
              </a:ext>
            </a:extLst>
          </p:cNvPr>
          <p:cNvSpPr txBox="1"/>
          <p:nvPr/>
        </p:nvSpPr>
        <p:spPr>
          <a:xfrm>
            <a:off x="931428" y="538944"/>
            <a:ext cx="7757794" cy="4431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JET-LIBS setup</a:t>
            </a:r>
            <a:endParaRPr lang="zh-CN" altLang="en-US" sz="2400" b="1" dirty="0" err="1"/>
          </a:p>
        </p:txBody>
      </p:sp>
      <p:pic>
        <p:nvPicPr>
          <p:cNvPr id="3" name="图片 11">
            <a:extLst>
              <a:ext uri="{FF2B5EF4-FFF2-40B4-BE49-F238E27FC236}">
                <a16:creationId xmlns:a16="http://schemas.microsoft.com/office/drawing/2014/main" id="{0C06121E-6786-12AA-278C-01F0DFD49B4B}"/>
              </a:ext>
            </a:extLst>
          </p:cNvPr>
          <p:cNvPicPr>
            <a:picLocks noChangeAspect="1"/>
          </p:cNvPicPr>
          <p:nvPr/>
        </p:nvPicPr>
        <p:blipFill>
          <a:blip r:embed="rId7" cstate="print">
            <a:extLst>
              <a:ext uri="{28A0092B-C50C-407E-A947-70E740481C1C}">
                <a14:useLocalDpi xmlns:a14="http://schemas.microsoft.com/office/drawing/2010/main" val="0"/>
              </a:ext>
            </a:extLst>
          </a:blip>
          <a:srcRect r="17682"/>
          <a:stretch>
            <a:fillRect/>
          </a:stretch>
        </p:blipFill>
        <p:spPr bwMode="auto">
          <a:xfrm>
            <a:off x="3530955" y="1367251"/>
            <a:ext cx="4198837" cy="2124328"/>
          </a:xfrm>
          <a:prstGeom prst="rect">
            <a:avLst/>
          </a:prstGeom>
          <a:noFill/>
          <a:ln>
            <a:noFill/>
          </a:ln>
        </p:spPr>
      </p:pic>
      <p:sp>
        <p:nvSpPr>
          <p:cNvPr id="4" name="文本框 2048">
            <a:extLst>
              <a:ext uri="{FF2B5EF4-FFF2-40B4-BE49-F238E27FC236}">
                <a16:creationId xmlns:a16="http://schemas.microsoft.com/office/drawing/2014/main" id="{D55FBB0E-254C-9855-15F4-8CA4DC52F80B}"/>
              </a:ext>
            </a:extLst>
          </p:cNvPr>
          <p:cNvSpPr txBox="1"/>
          <p:nvPr/>
        </p:nvSpPr>
        <p:spPr>
          <a:xfrm>
            <a:off x="7213167" y="1381314"/>
            <a:ext cx="679974" cy="2031325"/>
          </a:xfrm>
          <a:prstGeom prst="rect">
            <a:avLst/>
          </a:prstGeom>
          <a:noFill/>
        </p:spPr>
        <p:txBody>
          <a:bodyPr wrap="square">
            <a:spAutoFit/>
          </a:bodyPr>
          <a:lstStyle/>
          <a:p>
            <a:r>
              <a:rPr lang="en-GB" altLang="zh-CN" sz="1800" dirty="0">
                <a:solidFill>
                  <a:srgbClr val="FF0000"/>
                </a:solidFill>
                <a:latin typeface="Arial" panose="020B0604020202020204"/>
              </a:rPr>
              <a:t>1</a:t>
            </a:r>
          </a:p>
          <a:p>
            <a:endParaRPr lang="en-GB" altLang="zh-CN" dirty="0">
              <a:solidFill>
                <a:srgbClr val="FF0000"/>
              </a:solidFill>
              <a:latin typeface="Arial" panose="020B0604020202020204"/>
            </a:endParaRPr>
          </a:p>
          <a:p>
            <a:r>
              <a:rPr lang="en-GB" altLang="zh-CN" dirty="0">
                <a:solidFill>
                  <a:srgbClr val="FF0000"/>
                </a:solidFill>
                <a:latin typeface="Arial" panose="020B0604020202020204"/>
              </a:rPr>
              <a:t>2</a:t>
            </a:r>
          </a:p>
          <a:p>
            <a:endParaRPr lang="en-GB" altLang="zh-CN" dirty="0">
              <a:solidFill>
                <a:srgbClr val="FF0000"/>
              </a:solidFill>
              <a:latin typeface="Arial" panose="020B0604020202020204"/>
            </a:endParaRPr>
          </a:p>
          <a:p>
            <a:r>
              <a:rPr lang="en-GB" altLang="zh-CN" dirty="0">
                <a:solidFill>
                  <a:srgbClr val="FF0000"/>
                </a:solidFill>
                <a:latin typeface="Arial" panose="020B0604020202020204"/>
              </a:rPr>
              <a:t>3</a:t>
            </a:r>
          </a:p>
          <a:p>
            <a:endParaRPr lang="en-GB" altLang="zh-CN" dirty="0">
              <a:solidFill>
                <a:srgbClr val="FF0000"/>
              </a:solidFill>
              <a:latin typeface="Arial" panose="020B0604020202020204"/>
            </a:endParaRPr>
          </a:p>
          <a:p>
            <a:r>
              <a:rPr lang="en-GB" altLang="zh-CN" dirty="0">
                <a:solidFill>
                  <a:srgbClr val="FF0000"/>
                </a:solidFill>
                <a:latin typeface="Arial" panose="020B0604020202020204"/>
              </a:rPr>
              <a:t>4</a:t>
            </a:r>
            <a:endParaRPr lang="zh-CN" altLang="en-US" dirty="0">
              <a:solidFill>
                <a:srgbClr val="FF0000"/>
              </a:solidFill>
            </a:endParaRPr>
          </a:p>
        </p:txBody>
      </p:sp>
    </p:spTree>
    <p:extLst>
      <p:ext uri="{BB962C8B-B14F-4D97-AF65-F5344CB8AC3E}">
        <p14:creationId xmlns:p14="http://schemas.microsoft.com/office/powerpoint/2010/main" val="218920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D8AD1-D58D-2029-590D-BF18EDED780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E94EC7-69C5-EF66-6344-9DA2D0037586}"/>
              </a:ext>
            </a:extLst>
          </p:cNvPr>
          <p:cNvSpPr>
            <a:spLocks noGrp="1"/>
          </p:cNvSpPr>
          <p:nvPr>
            <p:ph type="sldNum" sz="quarter" idx="4"/>
          </p:nvPr>
        </p:nvSpPr>
        <p:spPr/>
        <p:txBody>
          <a:bodyPr/>
          <a:lstStyle/>
          <a:p>
            <a:fld id="{35482B25-261F-464E-BDD8-63296DE4D8A4}" type="slidenum">
              <a:rPr lang="en-US" smtClean="0"/>
              <a:pPr/>
              <a:t>5</a:t>
            </a:fld>
            <a:endParaRPr lang="en-US"/>
          </a:p>
        </p:txBody>
      </p:sp>
      <p:grpSp>
        <p:nvGrpSpPr>
          <p:cNvPr id="143" name="Group 142">
            <a:extLst>
              <a:ext uri="{FF2B5EF4-FFF2-40B4-BE49-F238E27FC236}">
                <a16:creationId xmlns:a16="http://schemas.microsoft.com/office/drawing/2014/main" id="{922ADD67-B5E0-493D-4CBA-FDFA32C22789}"/>
              </a:ext>
            </a:extLst>
          </p:cNvPr>
          <p:cNvGrpSpPr/>
          <p:nvPr/>
        </p:nvGrpSpPr>
        <p:grpSpPr>
          <a:xfrm>
            <a:off x="1815140" y="420106"/>
            <a:ext cx="7333501" cy="6180655"/>
            <a:chOff x="2167565" y="420106"/>
            <a:chExt cx="7333501" cy="6180655"/>
          </a:xfrm>
        </p:grpSpPr>
        <p:grpSp>
          <p:nvGrpSpPr>
            <p:cNvPr id="113" name="Group 112">
              <a:extLst>
                <a:ext uri="{FF2B5EF4-FFF2-40B4-BE49-F238E27FC236}">
                  <a16:creationId xmlns:a16="http://schemas.microsoft.com/office/drawing/2014/main" id="{F47383BD-2EEA-DD03-F776-0CBDF6CC75CB}"/>
                </a:ext>
              </a:extLst>
            </p:cNvPr>
            <p:cNvGrpSpPr/>
            <p:nvPr/>
          </p:nvGrpSpPr>
          <p:grpSpPr>
            <a:xfrm>
              <a:off x="2627618" y="420106"/>
              <a:ext cx="6591795" cy="6180655"/>
              <a:chOff x="2627618" y="420106"/>
              <a:chExt cx="6591795" cy="6180655"/>
            </a:xfrm>
          </p:grpSpPr>
          <p:grpSp>
            <p:nvGrpSpPr>
              <p:cNvPr id="2" name="Group 1">
                <a:extLst>
                  <a:ext uri="{FF2B5EF4-FFF2-40B4-BE49-F238E27FC236}">
                    <a16:creationId xmlns:a16="http://schemas.microsoft.com/office/drawing/2014/main" id="{9883927C-92FD-851D-301D-E2B40E917D29}"/>
                  </a:ext>
                </a:extLst>
              </p:cNvPr>
              <p:cNvGrpSpPr/>
              <p:nvPr/>
            </p:nvGrpSpPr>
            <p:grpSpPr>
              <a:xfrm>
                <a:off x="2627618" y="420106"/>
                <a:ext cx="6591795" cy="6180655"/>
                <a:chOff x="19050" y="114300"/>
                <a:chExt cx="4905375" cy="4943475"/>
              </a:xfrm>
            </p:grpSpPr>
            <p:grpSp>
              <p:nvGrpSpPr>
                <p:cNvPr id="11" name="Group 10">
                  <a:extLst>
                    <a:ext uri="{FF2B5EF4-FFF2-40B4-BE49-F238E27FC236}">
                      <a16:creationId xmlns:a16="http://schemas.microsoft.com/office/drawing/2014/main" id="{FEC455C5-F38A-B3EB-1AFD-E71DDD8DBB5B}"/>
                    </a:ext>
                  </a:extLst>
                </p:cNvPr>
                <p:cNvGrpSpPr/>
                <p:nvPr/>
              </p:nvGrpSpPr>
              <p:grpSpPr>
                <a:xfrm>
                  <a:off x="107504" y="255815"/>
                  <a:ext cx="4708072" cy="4691743"/>
                  <a:chOff x="810986" y="255815"/>
                  <a:chExt cx="4708072" cy="4691743"/>
                </a:xfrm>
              </p:grpSpPr>
              <p:grpSp>
                <p:nvGrpSpPr>
                  <p:cNvPr id="21" name="Group 20">
                    <a:extLst>
                      <a:ext uri="{FF2B5EF4-FFF2-40B4-BE49-F238E27FC236}">
                        <a16:creationId xmlns:a16="http://schemas.microsoft.com/office/drawing/2014/main" id="{E1B49C26-7458-7C39-3BA3-679FF09E62A5}"/>
                      </a:ext>
                    </a:extLst>
                  </p:cNvPr>
                  <p:cNvGrpSpPr/>
                  <p:nvPr/>
                </p:nvGrpSpPr>
                <p:grpSpPr>
                  <a:xfrm>
                    <a:off x="810986" y="255815"/>
                    <a:ext cx="4708072" cy="4691743"/>
                    <a:chOff x="1081314" y="341086"/>
                    <a:chExt cx="6277429" cy="6255657"/>
                  </a:xfrm>
                </p:grpSpPr>
                <p:pic>
                  <p:nvPicPr>
                    <p:cNvPr id="46" name="Picture 45">
                      <a:extLst>
                        <a:ext uri="{FF2B5EF4-FFF2-40B4-BE49-F238E27FC236}">
                          <a16:creationId xmlns:a16="http://schemas.microsoft.com/office/drawing/2014/main" id="{3C00FF94-DF3F-DBC8-6835-05A00F9E4DD4}"/>
                        </a:ext>
                      </a:extLst>
                    </p:cNvPr>
                    <p:cNvPicPr>
                      <a:picLocks noChangeAspect="1"/>
                    </p:cNvPicPr>
                    <p:nvPr/>
                  </p:nvPicPr>
                  <p:blipFill rotWithShape="1">
                    <a:blip r:embed="rId2">
                      <a:alphaModFix/>
                    </a:blip>
                    <a:srcRect l="4663" t="7157" r="5520" b="6050"/>
                    <a:stretch/>
                  </p:blipFill>
                  <p:spPr>
                    <a:xfrm>
                      <a:off x="1081314" y="341086"/>
                      <a:ext cx="6277429" cy="6255657"/>
                    </a:xfrm>
                    <a:prstGeom prst="rect">
                      <a:avLst/>
                    </a:prstGeom>
                  </p:spPr>
                </p:pic>
                <p:pic>
                  <p:nvPicPr>
                    <p:cNvPr id="47" name="Picture 46">
                      <a:extLst>
                        <a:ext uri="{FF2B5EF4-FFF2-40B4-BE49-F238E27FC236}">
                          <a16:creationId xmlns:a16="http://schemas.microsoft.com/office/drawing/2014/main" id="{CADD7C10-941F-65BD-B5E1-A771FBD2A12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456" b="93028" l="9545" r="89930">
                                  <a14:foregroundMark x1="80560" y1="61987" x2="80560" y2="61987"/>
                                  <a14:foregroundMark x1="83450" y1="55587" x2="83450" y2="55587"/>
                                  <a14:foregroundMark x1="84238" y1="54250" x2="84238" y2="54250"/>
                                  <a14:foregroundMark x1="82925" y1="65330" x2="82925" y2="65330"/>
                                  <a14:foregroundMark x1="80560" y1="64756" x2="80560" y2="64756"/>
                                  <a14:foregroundMark x1="84588" y1="44986" x2="84588" y2="44986"/>
                                  <a14:foregroundMark x1="80911" y1="44986" x2="80911" y2="44986"/>
                                  <a14:foregroundMark x1="83538" y1="42025" x2="83538" y2="42025"/>
                                  <a14:foregroundMark x1="87128" y1="43553" x2="87128" y2="43553"/>
                                  <a14:foregroundMark x1="80823" y1="29799" x2="80823" y2="29799"/>
                                  <a14:foregroundMark x1="77758" y1="35721" x2="77758" y2="35721"/>
                                  <a14:foregroundMark x1="77583" y1="33524" x2="77583" y2="33524"/>
                                  <a14:foregroundMark x1="75919" y1="32187" x2="75919" y2="32187"/>
                                  <a14:foregroundMark x1="77496" y1="28749" x2="77496" y2="28749"/>
                                  <a14:foregroundMark x1="77320" y1="28367" x2="77320" y2="28367"/>
                                  <a14:foregroundMark x1="77058" y1="28653" x2="77058" y2="28653"/>
                                  <a14:foregroundMark x1="81261" y1="35148" x2="81261" y2="35148"/>
                                  <a14:foregroundMark x1="71629" y1="19007" x2="71629" y2="19007"/>
                                  <a14:foregroundMark x1="73818" y1="21585" x2="73818" y2="21585"/>
                                  <a14:foregroundMark x1="73117" y1="23114" x2="73117" y2="23114"/>
                                  <a14:foregroundMark x1="66637" y1="21681" x2="66637" y2="21681"/>
                                  <a14:foregroundMark x1="66900" y1="20726" x2="66900" y2="20726"/>
                                  <a14:foregroundMark x1="56918" y1="16046" x2="56918" y2="16046"/>
                                  <a14:foregroundMark x1="61646" y1="15282" x2="61646" y2="15282"/>
                                  <a14:foregroundMark x1="55079" y1="16332" x2="55079" y2="16332"/>
                                  <a14:foregroundMark x1="54991" y1="12225" x2="54991" y2="12225"/>
                                  <a14:foregroundMark x1="57093" y1="10220" x2="57093" y2="10220"/>
                                  <a14:foregroundMark x1="44571" y1="9551" x2="44571" y2="9551"/>
                                  <a14:foregroundMark x1="41681" y1="16046" x2="41681" y2="16046"/>
                                  <a14:foregroundMark x1="46147" y1="14136" x2="46147" y2="14136"/>
                                  <a14:foregroundMark x1="41681" y1="10220" x2="41681" y2="10220"/>
                                  <a14:foregroundMark x1="41944" y1="9838" x2="41944" y2="9838"/>
                                  <a14:foregroundMark x1="31173" y1="19389" x2="31173" y2="19389"/>
                                  <a14:foregroundMark x1="35026" y1="16332" x2="35026" y2="16332"/>
                                  <a14:foregroundMark x1="23993" y1="20057" x2="23993" y2="20057"/>
                                  <a14:foregroundMark x1="29422" y1="14900" x2="29422" y2="14900"/>
                                  <a14:foregroundMark x1="23117" y1="24451" x2="23117" y2="24451"/>
                                  <a14:foregroundMark x1="23993" y1="25310" x2="23993" y2="25310"/>
                                  <a14:foregroundMark x1="18039" y1="25406" x2="18039" y2="25406"/>
                                  <a14:foregroundMark x1="17338" y1="30468" x2="17338" y2="30468"/>
                                  <a14:foregroundMark x1="16200" y1="37440" x2="16200" y2="37440"/>
                                  <a14:foregroundMark x1="10683" y1="39637" x2="10683" y2="39637"/>
                                  <a14:foregroundMark x1="14536" y1="52245" x2="14536" y2="52245"/>
                                  <a14:foregroundMark x1="9545" y1="59790" x2="9545" y2="59790"/>
                                  <a14:foregroundMark x1="14448" y1="56925" x2="14448" y2="56925"/>
                                  <a14:foregroundMark x1="15149" y1="56543" x2="15149" y2="56543"/>
                                  <a14:foregroundMark x1="15587" y1="59694" x2="15587" y2="59694"/>
                                  <a14:foregroundMark x1="19790" y1="69532" x2="19790" y2="69532"/>
                                  <a14:foregroundMark x1="21366" y1="73352" x2="21366" y2="73352"/>
                                  <a14:foregroundMark x1="21629" y1="72875" x2="21629" y2="72875"/>
                                  <a14:foregroundMark x1="21891" y1="73448" x2="21891" y2="73448"/>
                                  <a14:foregroundMark x1="18126" y1="66285" x2="18126" y2="66285"/>
                                  <a14:foregroundMark x1="26182" y1="83763" x2="26182" y2="83763"/>
                                  <a14:foregroundMark x1="38616" y1="88634" x2="38616" y2="88634"/>
                                  <a14:foregroundMark x1="39317" y1="87106" x2="39317" y2="87106"/>
                                  <a14:foregroundMark x1="44221" y1="88252" x2="44221" y2="88252"/>
                                  <a14:foregroundMark x1="38704" y1="93028" x2="38704" y2="93028"/>
                                  <a14:foregroundMark x1="52364" y1="91977" x2="52364" y2="91977"/>
                                  <a14:foregroundMark x1="51051" y1="86915" x2="51051" y2="86915"/>
                                  <a14:foregroundMark x1="56392" y1="86437" x2="56392" y2="86437"/>
                                  <a14:foregroundMark x1="56305" y1="85960" x2="56305" y2="85960"/>
                                  <a14:foregroundMark x1="50701" y1="86915" x2="50701" y2="86915"/>
                                  <a14:foregroundMark x1="66462" y1="85578" x2="66462" y2="85578"/>
                                  <a14:foregroundMark x1="62872" y1="87488" x2="62872" y2="87488"/>
                                  <a14:foregroundMark x1="69965" y1="81757" x2="69965" y2="81757"/>
                                  <a14:foregroundMark x1="67075" y1="82426" x2="67075" y2="82426"/>
                                  <a14:foregroundMark x1="73643" y1="75645" x2="73643" y2="75645"/>
                                  <a14:foregroundMark x1="74956" y1="73734" x2="74956" y2="73734"/>
                                  <a14:foregroundMark x1="75569" y1="72684" x2="75569" y2="72684"/>
                                  <a14:foregroundMark x1="76883" y1="72397" x2="76883" y2="72397"/>
                                  <a14:foregroundMark x1="79685" y1="71633" x2="79685" y2="71633"/>
                                  <a14:foregroundMark x1="79335" y1="72397" x2="79335" y2="72397"/>
                                  <a14:foregroundMark x1="50000" y1="90640" x2="50000" y2="90640"/>
                                </a14:backgroundRemoval>
                              </a14:imgEffect>
                            </a14:imgLayer>
                          </a14:imgProps>
                        </a:ext>
                      </a:extLst>
                    </a:blip>
                    <a:stretch>
                      <a:fillRect/>
                    </a:stretch>
                  </p:blipFill>
                  <p:spPr>
                    <a:xfrm rot="1238024">
                      <a:off x="1939249" y="1310481"/>
                      <a:ext cx="4621484" cy="4237035"/>
                    </a:xfrm>
                    <a:prstGeom prst="rect">
                      <a:avLst/>
                    </a:prstGeom>
                  </p:spPr>
                </p:pic>
              </p:grpSp>
              <p:sp>
                <p:nvSpPr>
                  <p:cNvPr id="23" name="TextBox 22">
                    <a:extLst>
                      <a:ext uri="{FF2B5EF4-FFF2-40B4-BE49-F238E27FC236}">
                        <a16:creationId xmlns:a16="http://schemas.microsoft.com/office/drawing/2014/main" id="{CF6E0DAF-EEAD-D3EC-B093-F5A530A3B561}"/>
                      </a:ext>
                    </a:extLst>
                  </p:cNvPr>
                  <p:cNvSpPr txBox="1"/>
                  <p:nvPr/>
                </p:nvSpPr>
                <p:spPr>
                  <a:xfrm>
                    <a:off x="3254883" y="1468477"/>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25" name="TextBox 24">
                    <a:extLst>
                      <a:ext uri="{FF2B5EF4-FFF2-40B4-BE49-F238E27FC236}">
                        <a16:creationId xmlns:a16="http://schemas.microsoft.com/office/drawing/2014/main" id="{F969A448-5E4B-C3F9-4A2E-D7F0F081EAD3}"/>
                      </a:ext>
                    </a:extLst>
                  </p:cNvPr>
                  <p:cNvSpPr txBox="1"/>
                  <p:nvPr/>
                </p:nvSpPr>
                <p:spPr>
                  <a:xfrm>
                    <a:off x="4031815" y="2268777"/>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26" name="TextBox 25">
                    <a:extLst>
                      <a:ext uri="{FF2B5EF4-FFF2-40B4-BE49-F238E27FC236}">
                        <a16:creationId xmlns:a16="http://schemas.microsoft.com/office/drawing/2014/main" id="{5C90EAB3-F213-00E0-5EAC-01ADA80FBD3C}"/>
                      </a:ext>
                    </a:extLst>
                  </p:cNvPr>
                  <p:cNvSpPr txBox="1"/>
                  <p:nvPr/>
                </p:nvSpPr>
                <p:spPr>
                  <a:xfrm>
                    <a:off x="4031815" y="2688399"/>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27" name="TextBox 26">
                    <a:extLst>
                      <a:ext uri="{FF2B5EF4-FFF2-40B4-BE49-F238E27FC236}">
                        <a16:creationId xmlns:a16="http://schemas.microsoft.com/office/drawing/2014/main" id="{EBCDF0E2-55F6-B64B-E109-1E9A130CEDCC}"/>
                      </a:ext>
                    </a:extLst>
                  </p:cNvPr>
                  <p:cNvSpPr txBox="1"/>
                  <p:nvPr/>
                </p:nvSpPr>
                <p:spPr>
                  <a:xfrm>
                    <a:off x="3638127" y="1606976"/>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29" name="TextBox 28">
                    <a:extLst>
                      <a:ext uri="{FF2B5EF4-FFF2-40B4-BE49-F238E27FC236}">
                        <a16:creationId xmlns:a16="http://schemas.microsoft.com/office/drawing/2014/main" id="{1B6524D6-D8AF-EEB7-D1AC-952FEB6CC7E4}"/>
                      </a:ext>
                    </a:extLst>
                  </p:cNvPr>
                  <p:cNvSpPr txBox="1"/>
                  <p:nvPr/>
                </p:nvSpPr>
                <p:spPr>
                  <a:xfrm>
                    <a:off x="3859583" y="1920466"/>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35" name="TextBox 34">
                    <a:extLst>
                      <a:ext uri="{FF2B5EF4-FFF2-40B4-BE49-F238E27FC236}">
                        <a16:creationId xmlns:a16="http://schemas.microsoft.com/office/drawing/2014/main" id="{FD522DCE-C155-8515-88C9-B39F6D20786F}"/>
                      </a:ext>
                    </a:extLst>
                  </p:cNvPr>
                  <p:cNvSpPr txBox="1"/>
                  <p:nvPr/>
                </p:nvSpPr>
                <p:spPr>
                  <a:xfrm>
                    <a:off x="2149556" y="1920466"/>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36" name="TextBox 35">
                    <a:extLst>
                      <a:ext uri="{FF2B5EF4-FFF2-40B4-BE49-F238E27FC236}">
                        <a16:creationId xmlns:a16="http://schemas.microsoft.com/office/drawing/2014/main" id="{16D37CAC-8B41-7948-0247-7D4FF4D0BEC1}"/>
                      </a:ext>
                    </a:extLst>
                  </p:cNvPr>
                  <p:cNvSpPr txBox="1"/>
                  <p:nvPr/>
                </p:nvSpPr>
                <p:spPr>
                  <a:xfrm>
                    <a:off x="2479212" y="1606976"/>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37" name="TextBox 36">
                    <a:extLst>
                      <a:ext uri="{FF2B5EF4-FFF2-40B4-BE49-F238E27FC236}">
                        <a16:creationId xmlns:a16="http://schemas.microsoft.com/office/drawing/2014/main" id="{29C559A6-35C3-936A-7BF8-6EB293ACC7D6}"/>
                      </a:ext>
                    </a:extLst>
                  </p:cNvPr>
                  <p:cNvSpPr txBox="1"/>
                  <p:nvPr/>
                </p:nvSpPr>
                <p:spPr>
                  <a:xfrm>
                    <a:off x="2837088" y="1468477"/>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38" name="TextBox 37">
                    <a:extLst>
                      <a:ext uri="{FF2B5EF4-FFF2-40B4-BE49-F238E27FC236}">
                        <a16:creationId xmlns:a16="http://schemas.microsoft.com/office/drawing/2014/main" id="{D58DE3CB-F036-BBFA-4A35-727864DA324E}"/>
                      </a:ext>
                    </a:extLst>
                  </p:cNvPr>
                  <p:cNvSpPr txBox="1"/>
                  <p:nvPr/>
                </p:nvSpPr>
                <p:spPr>
                  <a:xfrm>
                    <a:off x="1999790" y="2201380"/>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39" name="TextBox 38">
                    <a:extLst>
                      <a:ext uri="{FF2B5EF4-FFF2-40B4-BE49-F238E27FC236}">
                        <a16:creationId xmlns:a16="http://schemas.microsoft.com/office/drawing/2014/main" id="{62BDC8AF-01AD-BD36-9A62-0C964DF03E16}"/>
                      </a:ext>
                    </a:extLst>
                  </p:cNvPr>
                  <p:cNvSpPr txBox="1"/>
                  <p:nvPr/>
                </p:nvSpPr>
                <p:spPr>
                  <a:xfrm>
                    <a:off x="1968369" y="2688399"/>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40" name="TextBox 39">
                    <a:extLst>
                      <a:ext uri="{FF2B5EF4-FFF2-40B4-BE49-F238E27FC236}">
                        <a16:creationId xmlns:a16="http://schemas.microsoft.com/office/drawing/2014/main" id="{2162C2A0-9F02-2632-AF96-D0297D690C44}"/>
                      </a:ext>
                    </a:extLst>
                  </p:cNvPr>
                  <p:cNvSpPr txBox="1"/>
                  <p:nvPr/>
                </p:nvSpPr>
                <p:spPr>
                  <a:xfrm>
                    <a:off x="2149556" y="3036918"/>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41" name="TextBox 40">
                    <a:extLst>
                      <a:ext uri="{FF2B5EF4-FFF2-40B4-BE49-F238E27FC236}">
                        <a16:creationId xmlns:a16="http://schemas.microsoft.com/office/drawing/2014/main" id="{19B709EB-5951-29A2-C1D6-6137E3F3F454}"/>
                      </a:ext>
                    </a:extLst>
                  </p:cNvPr>
                  <p:cNvSpPr txBox="1"/>
                  <p:nvPr/>
                </p:nvSpPr>
                <p:spPr>
                  <a:xfrm>
                    <a:off x="2467016" y="3313917"/>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42" name="TextBox 41">
                    <a:extLst>
                      <a:ext uri="{FF2B5EF4-FFF2-40B4-BE49-F238E27FC236}">
                        <a16:creationId xmlns:a16="http://schemas.microsoft.com/office/drawing/2014/main" id="{9AEF07DE-F4C3-9B49-12CD-8AF1211BD20C}"/>
                      </a:ext>
                    </a:extLst>
                  </p:cNvPr>
                  <p:cNvSpPr txBox="1"/>
                  <p:nvPr/>
                </p:nvSpPr>
                <p:spPr>
                  <a:xfrm>
                    <a:off x="2825066" y="3440605"/>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43" name="TextBox 42">
                    <a:extLst>
                      <a:ext uri="{FF2B5EF4-FFF2-40B4-BE49-F238E27FC236}">
                        <a16:creationId xmlns:a16="http://schemas.microsoft.com/office/drawing/2014/main" id="{8A3CD4DC-8B99-E6EE-A7B5-32A5B2953F81}"/>
                      </a:ext>
                    </a:extLst>
                  </p:cNvPr>
                  <p:cNvSpPr txBox="1"/>
                  <p:nvPr/>
                </p:nvSpPr>
                <p:spPr>
                  <a:xfrm>
                    <a:off x="3240727" y="3460176"/>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sp>
                <p:nvSpPr>
                  <p:cNvPr id="44" name="TextBox 43">
                    <a:extLst>
                      <a:ext uri="{FF2B5EF4-FFF2-40B4-BE49-F238E27FC236}">
                        <a16:creationId xmlns:a16="http://schemas.microsoft.com/office/drawing/2014/main" id="{0E6322DD-8D96-0DF8-EE41-FBC57391C9B8}"/>
                      </a:ext>
                    </a:extLst>
                  </p:cNvPr>
                  <p:cNvSpPr txBox="1"/>
                  <p:nvPr/>
                </p:nvSpPr>
                <p:spPr>
                  <a:xfrm>
                    <a:off x="3548092" y="3259525"/>
                    <a:ext cx="279244" cy="300082"/>
                  </a:xfrm>
                  <a:prstGeom prst="rect">
                    <a:avLst/>
                  </a:prstGeom>
                  <a:noFill/>
                </p:spPr>
                <p:txBody>
                  <a:bodyPr wrap="none" rtlCol="0">
                    <a:spAutoFit/>
                  </a:bodyPr>
                  <a:lstStyle/>
                  <a:p>
                    <a:pPr defTabSz="685800"/>
                    <a:r>
                      <a:rPr lang="en-GB" sz="1350" b="1">
                        <a:solidFill>
                          <a:prstClr val="black"/>
                        </a:solidFill>
                        <a:latin typeface="Calibri" panose="020F0502020204030204"/>
                      </a:rPr>
                      <a:t>X</a:t>
                    </a:r>
                  </a:p>
                </p:txBody>
              </p:sp>
              <p:sp>
                <p:nvSpPr>
                  <p:cNvPr id="45" name="TextBox 44">
                    <a:extLst>
                      <a:ext uri="{FF2B5EF4-FFF2-40B4-BE49-F238E27FC236}">
                        <a16:creationId xmlns:a16="http://schemas.microsoft.com/office/drawing/2014/main" id="{D1ACC743-FD8E-51AC-7811-F3CBE14170F4}"/>
                      </a:ext>
                    </a:extLst>
                  </p:cNvPr>
                  <p:cNvSpPr txBox="1"/>
                  <p:nvPr/>
                </p:nvSpPr>
                <p:spPr>
                  <a:xfrm>
                    <a:off x="3919638" y="2982526"/>
                    <a:ext cx="268022" cy="300082"/>
                  </a:xfrm>
                  <a:prstGeom prst="rect">
                    <a:avLst/>
                  </a:prstGeom>
                  <a:noFill/>
                </p:spPr>
                <p:txBody>
                  <a:bodyPr wrap="none" rtlCol="0">
                    <a:spAutoFit/>
                  </a:bodyPr>
                  <a:lstStyle/>
                  <a:p>
                    <a:pPr defTabSz="685800"/>
                    <a:r>
                      <a:rPr lang="en-GB" sz="1350" b="1">
                        <a:solidFill>
                          <a:prstClr val="black"/>
                        </a:solidFill>
                        <a:latin typeface="Calibri" panose="020F0502020204030204"/>
                      </a:rPr>
                      <a:t>Z</a:t>
                    </a:r>
                  </a:p>
                </p:txBody>
              </p:sp>
            </p:grpSp>
            <p:sp>
              <p:nvSpPr>
                <p:cNvPr id="17" name="Freeform: Shape 16">
                  <a:extLst>
                    <a:ext uri="{FF2B5EF4-FFF2-40B4-BE49-F238E27FC236}">
                      <a16:creationId xmlns:a16="http://schemas.microsoft.com/office/drawing/2014/main" id="{89047114-D864-4025-1D80-FBA30CF1A3FF}"/>
                    </a:ext>
                  </a:extLst>
                </p:cNvPr>
                <p:cNvSpPr/>
                <p:nvPr/>
              </p:nvSpPr>
              <p:spPr>
                <a:xfrm>
                  <a:off x="19050" y="114300"/>
                  <a:ext cx="4905375" cy="4943475"/>
                </a:xfrm>
                <a:custGeom>
                  <a:avLst/>
                  <a:gdLst>
                    <a:gd name="connsiteX0" fmla="*/ 4686300 w 4905375"/>
                    <a:gd name="connsiteY0" fmla="*/ 1885950 h 4943475"/>
                    <a:gd name="connsiteX1" fmla="*/ 4448175 w 4905375"/>
                    <a:gd name="connsiteY1" fmla="*/ 1285875 h 4943475"/>
                    <a:gd name="connsiteX2" fmla="*/ 4057650 w 4905375"/>
                    <a:gd name="connsiteY2" fmla="*/ 790575 h 4943475"/>
                    <a:gd name="connsiteX3" fmla="*/ 3467100 w 4905375"/>
                    <a:gd name="connsiteY3" fmla="*/ 371475 h 4943475"/>
                    <a:gd name="connsiteX4" fmla="*/ 2886075 w 4905375"/>
                    <a:gd name="connsiteY4" fmla="*/ 190500 h 4943475"/>
                    <a:gd name="connsiteX5" fmla="*/ 2000250 w 4905375"/>
                    <a:gd name="connsiteY5" fmla="*/ 114300 h 4943475"/>
                    <a:gd name="connsiteX6" fmla="*/ 1828800 w 4905375"/>
                    <a:gd name="connsiteY6" fmla="*/ 219075 h 4943475"/>
                    <a:gd name="connsiteX7" fmla="*/ 1609725 w 4905375"/>
                    <a:gd name="connsiteY7" fmla="*/ 276225 h 4943475"/>
                    <a:gd name="connsiteX8" fmla="*/ 1323975 w 4905375"/>
                    <a:gd name="connsiteY8" fmla="*/ 390525 h 4943475"/>
                    <a:gd name="connsiteX9" fmla="*/ 1162050 w 4905375"/>
                    <a:gd name="connsiteY9" fmla="*/ 495300 h 4943475"/>
                    <a:gd name="connsiteX10" fmla="*/ 638175 w 4905375"/>
                    <a:gd name="connsiteY10" fmla="*/ 914400 h 4943475"/>
                    <a:gd name="connsiteX11" fmla="*/ 428625 w 4905375"/>
                    <a:gd name="connsiteY11" fmla="*/ 1200150 h 4943475"/>
                    <a:gd name="connsiteX12" fmla="*/ 276225 w 4905375"/>
                    <a:gd name="connsiteY12" fmla="*/ 1485900 h 4943475"/>
                    <a:gd name="connsiteX13" fmla="*/ 123825 w 4905375"/>
                    <a:gd name="connsiteY13" fmla="*/ 1952625 h 4943475"/>
                    <a:gd name="connsiteX14" fmla="*/ 28575 w 4905375"/>
                    <a:gd name="connsiteY14" fmla="*/ 2466975 h 4943475"/>
                    <a:gd name="connsiteX15" fmla="*/ 47625 w 4905375"/>
                    <a:gd name="connsiteY15" fmla="*/ 2819400 h 4943475"/>
                    <a:gd name="connsiteX16" fmla="*/ 161925 w 4905375"/>
                    <a:gd name="connsiteY16" fmla="*/ 3133725 h 4943475"/>
                    <a:gd name="connsiteX17" fmla="*/ 447675 w 4905375"/>
                    <a:gd name="connsiteY17" fmla="*/ 3819525 h 4943475"/>
                    <a:gd name="connsiteX18" fmla="*/ 781050 w 4905375"/>
                    <a:gd name="connsiteY18" fmla="*/ 4181475 h 4943475"/>
                    <a:gd name="connsiteX19" fmla="*/ 1323975 w 4905375"/>
                    <a:gd name="connsiteY19" fmla="*/ 4572000 h 4943475"/>
                    <a:gd name="connsiteX20" fmla="*/ 1924050 w 4905375"/>
                    <a:gd name="connsiteY20" fmla="*/ 4781550 h 4943475"/>
                    <a:gd name="connsiteX21" fmla="*/ 2638425 w 4905375"/>
                    <a:gd name="connsiteY21" fmla="*/ 4838700 h 4943475"/>
                    <a:gd name="connsiteX22" fmla="*/ 3219450 w 4905375"/>
                    <a:gd name="connsiteY22" fmla="*/ 4676775 h 4943475"/>
                    <a:gd name="connsiteX23" fmla="*/ 3762375 w 4905375"/>
                    <a:gd name="connsiteY23" fmla="*/ 4429125 h 4943475"/>
                    <a:gd name="connsiteX24" fmla="*/ 4162425 w 4905375"/>
                    <a:gd name="connsiteY24" fmla="*/ 4057650 h 4943475"/>
                    <a:gd name="connsiteX25" fmla="*/ 4533900 w 4905375"/>
                    <a:gd name="connsiteY25" fmla="*/ 3486150 h 4943475"/>
                    <a:gd name="connsiteX26" fmla="*/ 4714875 w 4905375"/>
                    <a:gd name="connsiteY26" fmla="*/ 2952750 h 4943475"/>
                    <a:gd name="connsiteX27" fmla="*/ 4800600 w 4905375"/>
                    <a:gd name="connsiteY27" fmla="*/ 2428875 h 4943475"/>
                    <a:gd name="connsiteX28" fmla="*/ 4743450 w 4905375"/>
                    <a:gd name="connsiteY28" fmla="*/ 2066925 h 4943475"/>
                    <a:gd name="connsiteX29" fmla="*/ 4895850 w 4905375"/>
                    <a:gd name="connsiteY29" fmla="*/ 2066925 h 4943475"/>
                    <a:gd name="connsiteX30" fmla="*/ 4791075 w 4905375"/>
                    <a:gd name="connsiteY30" fmla="*/ 3276600 h 4943475"/>
                    <a:gd name="connsiteX31" fmla="*/ 4562475 w 4905375"/>
                    <a:gd name="connsiteY31" fmla="*/ 3933825 h 4943475"/>
                    <a:gd name="connsiteX32" fmla="*/ 4086225 w 4905375"/>
                    <a:gd name="connsiteY32" fmla="*/ 4362450 h 4943475"/>
                    <a:gd name="connsiteX33" fmla="*/ 3562350 w 4905375"/>
                    <a:gd name="connsiteY33" fmla="*/ 4762500 h 4943475"/>
                    <a:gd name="connsiteX34" fmla="*/ 2933700 w 4905375"/>
                    <a:gd name="connsiteY34" fmla="*/ 4943475 h 4943475"/>
                    <a:gd name="connsiteX35" fmla="*/ 1590675 w 4905375"/>
                    <a:gd name="connsiteY35" fmla="*/ 4914900 h 4943475"/>
                    <a:gd name="connsiteX36" fmla="*/ 962025 w 4905375"/>
                    <a:gd name="connsiteY36" fmla="*/ 4572000 h 4943475"/>
                    <a:gd name="connsiteX37" fmla="*/ 466725 w 4905375"/>
                    <a:gd name="connsiteY37" fmla="*/ 4171950 h 4943475"/>
                    <a:gd name="connsiteX38" fmla="*/ 133350 w 4905375"/>
                    <a:gd name="connsiteY38" fmla="*/ 3609975 h 4943475"/>
                    <a:gd name="connsiteX39" fmla="*/ 9525 w 4905375"/>
                    <a:gd name="connsiteY39" fmla="*/ 3019425 h 4943475"/>
                    <a:gd name="connsiteX40" fmla="*/ 0 w 4905375"/>
                    <a:gd name="connsiteY40" fmla="*/ 1666875 h 4943475"/>
                    <a:gd name="connsiteX41" fmla="*/ 285750 w 4905375"/>
                    <a:gd name="connsiteY41" fmla="*/ 923925 h 4943475"/>
                    <a:gd name="connsiteX42" fmla="*/ 1219200 w 4905375"/>
                    <a:gd name="connsiteY42" fmla="*/ 238125 h 4943475"/>
                    <a:gd name="connsiteX43" fmla="*/ 2019300 w 4905375"/>
                    <a:gd name="connsiteY43" fmla="*/ 0 h 4943475"/>
                    <a:gd name="connsiteX44" fmla="*/ 3133725 w 4905375"/>
                    <a:gd name="connsiteY44" fmla="*/ 104775 h 4943475"/>
                    <a:gd name="connsiteX45" fmla="*/ 4038600 w 4905375"/>
                    <a:gd name="connsiteY45" fmla="*/ 390525 h 4943475"/>
                    <a:gd name="connsiteX46" fmla="*/ 4419600 w 4905375"/>
                    <a:gd name="connsiteY46" fmla="*/ 952500 h 4943475"/>
                    <a:gd name="connsiteX47" fmla="*/ 4638675 w 4905375"/>
                    <a:gd name="connsiteY47" fmla="*/ 1228725 h 4943475"/>
                    <a:gd name="connsiteX48" fmla="*/ 4829175 w 4905375"/>
                    <a:gd name="connsiteY48" fmla="*/ 1685925 h 4943475"/>
                    <a:gd name="connsiteX49" fmla="*/ 4905375 w 4905375"/>
                    <a:gd name="connsiteY49" fmla="*/ 1952625 h 4943475"/>
                    <a:gd name="connsiteX50" fmla="*/ 4714875 w 4905375"/>
                    <a:gd name="connsiteY50" fmla="*/ 2000250 h 4943475"/>
                    <a:gd name="connsiteX51" fmla="*/ 4686300 w 4905375"/>
                    <a:gd name="connsiteY51" fmla="*/ 1885950 h 49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05375" h="4943475">
                      <a:moveTo>
                        <a:pt x="4686300" y="1885950"/>
                      </a:moveTo>
                      <a:lnTo>
                        <a:pt x="4448175" y="1285875"/>
                      </a:lnTo>
                      <a:lnTo>
                        <a:pt x="4057650" y="790575"/>
                      </a:lnTo>
                      <a:lnTo>
                        <a:pt x="3467100" y="371475"/>
                      </a:lnTo>
                      <a:lnTo>
                        <a:pt x="2886075" y="190500"/>
                      </a:lnTo>
                      <a:lnTo>
                        <a:pt x="2000250" y="114300"/>
                      </a:lnTo>
                      <a:lnTo>
                        <a:pt x="1828800" y="219075"/>
                      </a:lnTo>
                      <a:lnTo>
                        <a:pt x="1609725" y="276225"/>
                      </a:lnTo>
                      <a:lnTo>
                        <a:pt x="1323975" y="390525"/>
                      </a:lnTo>
                      <a:lnTo>
                        <a:pt x="1162050" y="495300"/>
                      </a:lnTo>
                      <a:lnTo>
                        <a:pt x="638175" y="914400"/>
                      </a:lnTo>
                      <a:lnTo>
                        <a:pt x="428625" y="1200150"/>
                      </a:lnTo>
                      <a:lnTo>
                        <a:pt x="276225" y="1485900"/>
                      </a:lnTo>
                      <a:lnTo>
                        <a:pt x="123825" y="1952625"/>
                      </a:lnTo>
                      <a:lnTo>
                        <a:pt x="28575" y="2466975"/>
                      </a:lnTo>
                      <a:lnTo>
                        <a:pt x="47625" y="2819400"/>
                      </a:lnTo>
                      <a:lnTo>
                        <a:pt x="161925" y="3133725"/>
                      </a:lnTo>
                      <a:lnTo>
                        <a:pt x="447675" y="3819525"/>
                      </a:lnTo>
                      <a:lnTo>
                        <a:pt x="781050" y="4181475"/>
                      </a:lnTo>
                      <a:lnTo>
                        <a:pt x="1323975" y="4572000"/>
                      </a:lnTo>
                      <a:lnTo>
                        <a:pt x="1924050" y="4781550"/>
                      </a:lnTo>
                      <a:lnTo>
                        <a:pt x="2638425" y="4838700"/>
                      </a:lnTo>
                      <a:lnTo>
                        <a:pt x="3219450" y="4676775"/>
                      </a:lnTo>
                      <a:lnTo>
                        <a:pt x="3762375" y="4429125"/>
                      </a:lnTo>
                      <a:lnTo>
                        <a:pt x="4162425" y="4057650"/>
                      </a:lnTo>
                      <a:lnTo>
                        <a:pt x="4533900" y="3486150"/>
                      </a:lnTo>
                      <a:lnTo>
                        <a:pt x="4714875" y="2952750"/>
                      </a:lnTo>
                      <a:lnTo>
                        <a:pt x="4800600" y="2428875"/>
                      </a:lnTo>
                      <a:lnTo>
                        <a:pt x="4743450" y="2066925"/>
                      </a:lnTo>
                      <a:lnTo>
                        <a:pt x="4895850" y="2066925"/>
                      </a:lnTo>
                      <a:lnTo>
                        <a:pt x="4791075" y="3276600"/>
                      </a:lnTo>
                      <a:lnTo>
                        <a:pt x="4562475" y="3933825"/>
                      </a:lnTo>
                      <a:lnTo>
                        <a:pt x="4086225" y="4362450"/>
                      </a:lnTo>
                      <a:lnTo>
                        <a:pt x="3562350" y="4762500"/>
                      </a:lnTo>
                      <a:lnTo>
                        <a:pt x="2933700" y="4943475"/>
                      </a:lnTo>
                      <a:lnTo>
                        <a:pt x="1590675" y="4914900"/>
                      </a:lnTo>
                      <a:lnTo>
                        <a:pt x="962025" y="4572000"/>
                      </a:lnTo>
                      <a:lnTo>
                        <a:pt x="466725" y="4171950"/>
                      </a:lnTo>
                      <a:lnTo>
                        <a:pt x="133350" y="3609975"/>
                      </a:lnTo>
                      <a:lnTo>
                        <a:pt x="9525" y="3019425"/>
                      </a:lnTo>
                      <a:lnTo>
                        <a:pt x="0" y="1666875"/>
                      </a:lnTo>
                      <a:lnTo>
                        <a:pt x="285750" y="923925"/>
                      </a:lnTo>
                      <a:lnTo>
                        <a:pt x="1219200" y="238125"/>
                      </a:lnTo>
                      <a:lnTo>
                        <a:pt x="2019300" y="0"/>
                      </a:lnTo>
                      <a:lnTo>
                        <a:pt x="3133725" y="104775"/>
                      </a:lnTo>
                      <a:lnTo>
                        <a:pt x="4038600" y="390525"/>
                      </a:lnTo>
                      <a:lnTo>
                        <a:pt x="4419600" y="952500"/>
                      </a:lnTo>
                      <a:lnTo>
                        <a:pt x="4638675" y="1228725"/>
                      </a:lnTo>
                      <a:lnTo>
                        <a:pt x="4829175" y="1685925"/>
                      </a:lnTo>
                      <a:lnTo>
                        <a:pt x="4905375" y="1952625"/>
                      </a:lnTo>
                      <a:lnTo>
                        <a:pt x="4714875" y="2000250"/>
                      </a:lnTo>
                      <a:lnTo>
                        <a:pt x="4686300" y="1885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Freeform: Shape 49">
                <a:extLst>
                  <a:ext uri="{FF2B5EF4-FFF2-40B4-BE49-F238E27FC236}">
                    <a16:creationId xmlns:a16="http://schemas.microsoft.com/office/drawing/2014/main" id="{5C43BD51-ECD0-3C46-982D-739C5DF1D89B}"/>
                  </a:ext>
                </a:extLst>
              </p:cNvPr>
              <p:cNvSpPr/>
              <p:nvPr/>
            </p:nvSpPr>
            <p:spPr>
              <a:xfrm>
                <a:off x="3667125" y="3286125"/>
                <a:ext cx="271463" cy="495300"/>
              </a:xfrm>
              <a:custGeom>
                <a:avLst/>
                <a:gdLst>
                  <a:gd name="connsiteX0" fmla="*/ 14288 w 271463"/>
                  <a:gd name="connsiteY0" fmla="*/ 0 h 495300"/>
                  <a:gd name="connsiteX1" fmla="*/ 271463 w 271463"/>
                  <a:gd name="connsiteY1" fmla="*/ 0 h 495300"/>
                  <a:gd name="connsiteX2" fmla="*/ 257175 w 271463"/>
                  <a:gd name="connsiteY2" fmla="*/ 233363 h 495300"/>
                  <a:gd name="connsiteX3" fmla="*/ 271463 w 271463"/>
                  <a:gd name="connsiteY3" fmla="*/ 471488 h 495300"/>
                  <a:gd name="connsiteX4" fmla="*/ 61913 w 271463"/>
                  <a:gd name="connsiteY4" fmla="*/ 495300 h 495300"/>
                  <a:gd name="connsiteX5" fmla="*/ 23813 w 271463"/>
                  <a:gd name="connsiteY5" fmla="*/ 495300 h 495300"/>
                  <a:gd name="connsiteX6" fmla="*/ 0 w 271463"/>
                  <a:gd name="connsiteY6" fmla="*/ 271463 h 495300"/>
                  <a:gd name="connsiteX7" fmla="*/ 14288 w 271463"/>
                  <a:gd name="connsiteY7"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3" h="495300">
                    <a:moveTo>
                      <a:pt x="14288" y="0"/>
                    </a:moveTo>
                    <a:lnTo>
                      <a:pt x="271463" y="0"/>
                    </a:lnTo>
                    <a:lnTo>
                      <a:pt x="257175" y="233363"/>
                    </a:lnTo>
                    <a:lnTo>
                      <a:pt x="271463" y="471488"/>
                    </a:lnTo>
                    <a:lnTo>
                      <a:pt x="61913" y="495300"/>
                    </a:lnTo>
                    <a:lnTo>
                      <a:pt x="23813" y="495300"/>
                    </a:lnTo>
                    <a:lnTo>
                      <a:pt x="0" y="271463"/>
                    </a:lnTo>
                    <a:lnTo>
                      <a:pt x="14288" y="0"/>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99EF6F3B-883D-DFCB-6789-B9C5D0A1785B}"/>
                  </a:ext>
                </a:extLst>
              </p:cNvPr>
              <p:cNvSpPr/>
              <p:nvPr/>
            </p:nvSpPr>
            <p:spPr>
              <a:xfrm>
                <a:off x="3490913" y="3238500"/>
                <a:ext cx="152400" cy="157163"/>
              </a:xfrm>
              <a:custGeom>
                <a:avLst/>
                <a:gdLst>
                  <a:gd name="connsiteX0" fmla="*/ 152400 w 152400"/>
                  <a:gd name="connsiteY0" fmla="*/ 14288 h 157163"/>
                  <a:gd name="connsiteX1" fmla="*/ 138112 w 152400"/>
                  <a:gd name="connsiteY1" fmla="*/ 157163 h 157163"/>
                  <a:gd name="connsiteX2" fmla="*/ 0 w 152400"/>
                  <a:gd name="connsiteY2" fmla="*/ 152400 h 157163"/>
                  <a:gd name="connsiteX3" fmla="*/ 9525 w 152400"/>
                  <a:gd name="connsiteY3" fmla="*/ 0 h 157163"/>
                  <a:gd name="connsiteX4" fmla="*/ 152400 w 152400"/>
                  <a:gd name="connsiteY4" fmla="*/ 14288 h 157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7163">
                    <a:moveTo>
                      <a:pt x="152400" y="14288"/>
                    </a:moveTo>
                    <a:lnTo>
                      <a:pt x="138112" y="157163"/>
                    </a:lnTo>
                    <a:lnTo>
                      <a:pt x="0" y="152400"/>
                    </a:lnTo>
                    <a:lnTo>
                      <a:pt x="9525" y="0"/>
                    </a:lnTo>
                    <a:lnTo>
                      <a:pt x="152400" y="14288"/>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52">
                <a:extLst>
                  <a:ext uri="{FF2B5EF4-FFF2-40B4-BE49-F238E27FC236}">
                    <a16:creationId xmlns:a16="http://schemas.microsoft.com/office/drawing/2014/main" id="{A5D591CD-0EAC-31F3-57C2-20654AE6CC31}"/>
                  </a:ext>
                </a:extLst>
              </p:cNvPr>
              <p:cNvSpPr/>
              <p:nvPr/>
            </p:nvSpPr>
            <p:spPr>
              <a:xfrm>
                <a:off x="3209925" y="3200400"/>
                <a:ext cx="295275" cy="200025"/>
              </a:xfrm>
              <a:custGeom>
                <a:avLst/>
                <a:gdLst>
                  <a:gd name="connsiteX0" fmla="*/ 4763 w 295275"/>
                  <a:gd name="connsiteY0" fmla="*/ 0 h 200025"/>
                  <a:gd name="connsiteX1" fmla="*/ 295275 w 295275"/>
                  <a:gd name="connsiteY1" fmla="*/ 33338 h 200025"/>
                  <a:gd name="connsiteX2" fmla="*/ 276225 w 295275"/>
                  <a:gd name="connsiteY2" fmla="*/ 200025 h 200025"/>
                  <a:gd name="connsiteX3" fmla="*/ 0 w 295275"/>
                  <a:gd name="connsiteY3" fmla="*/ 180975 h 200025"/>
                  <a:gd name="connsiteX4" fmla="*/ 4763 w 295275"/>
                  <a:gd name="connsiteY4" fmla="*/ 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200025">
                    <a:moveTo>
                      <a:pt x="4763" y="0"/>
                    </a:moveTo>
                    <a:lnTo>
                      <a:pt x="295275" y="33338"/>
                    </a:lnTo>
                    <a:lnTo>
                      <a:pt x="276225" y="200025"/>
                    </a:lnTo>
                    <a:lnTo>
                      <a:pt x="0" y="180975"/>
                    </a:lnTo>
                    <a:lnTo>
                      <a:pt x="4763" y="0"/>
                    </a:lnTo>
                    <a:close/>
                  </a:path>
                </a:pathLst>
              </a:custGeom>
              <a:solidFill>
                <a:srgbClr val="FF00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147A0A62-C71B-346C-5FD5-4241E8902EE3}"/>
                  </a:ext>
                </a:extLst>
              </p:cNvPr>
              <p:cNvSpPr/>
              <p:nvPr/>
            </p:nvSpPr>
            <p:spPr>
              <a:xfrm>
                <a:off x="2767013" y="3181350"/>
                <a:ext cx="276225" cy="314325"/>
              </a:xfrm>
              <a:custGeom>
                <a:avLst/>
                <a:gdLst>
                  <a:gd name="connsiteX0" fmla="*/ 14287 w 276225"/>
                  <a:gd name="connsiteY0" fmla="*/ 0 h 314325"/>
                  <a:gd name="connsiteX1" fmla="*/ 276225 w 276225"/>
                  <a:gd name="connsiteY1" fmla="*/ 33338 h 314325"/>
                  <a:gd name="connsiteX2" fmla="*/ 266700 w 276225"/>
                  <a:gd name="connsiteY2" fmla="*/ 309563 h 314325"/>
                  <a:gd name="connsiteX3" fmla="*/ 0 w 276225"/>
                  <a:gd name="connsiteY3" fmla="*/ 314325 h 314325"/>
                  <a:gd name="connsiteX4" fmla="*/ 14287 w 276225"/>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314325">
                    <a:moveTo>
                      <a:pt x="14287" y="0"/>
                    </a:moveTo>
                    <a:lnTo>
                      <a:pt x="276225" y="33338"/>
                    </a:lnTo>
                    <a:lnTo>
                      <a:pt x="266700" y="309563"/>
                    </a:lnTo>
                    <a:lnTo>
                      <a:pt x="0" y="314325"/>
                    </a:lnTo>
                    <a:lnTo>
                      <a:pt x="14287" y="0"/>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Freeform: Shape 77">
                <a:extLst>
                  <a:ext uri="{FF2B5EF4-FFF2-40B4-BE49-F238E27FC236}">
                    <a16:creationId xmlns:a16="http://schemas.microsoft.com/office/drawing/2014/main" id="{55D4323F-1668-24CD-94EC-E303989F4FB4}"/>
                  </a:ext>
                </a:extLst>
              </p:cNvPr>
              <p:cNvSpPr/>
              <p:nvPr/>
            </p:nvSpPr>
            <p:spPr>
              <a:xfrm>
                <a:off x="5257800" y="4832350"/>
                <a:ext cx="469900" cy="400050"/>
              </a:xfrm>
              <a:custGeom>
                <a:avLst/>
                <a:gdLst>
                  <a:gd name="connsiteX0" fmla="*/ 6350 w 469900"/>
                  <a:gd name="connsiteY0" fmla="*/ 266700 h 400050"/>
                  <a:gd name="connsiteX1" fmla="*/ 114300 w 469900"/>
                  <a:gd name="connsiteY1" fmla="*/ 69850 h 400050"/>
                  <a:gd name="connsiteX2" fmla="*/ 152400 w 469900"/>
                  <a:gd name="connsiteY2" fmla="*/ 0 h 400050"/>
                  <a:gd name="connsiteX3" fmla="*/ 400050 w 469900"/>
                  <a:gd name="connsiteY3" fmla="*/ 63500 h 400050"/>
                  <a:gd name="connsiteX4" fmla="*/ 469900 w 469900"/>
                  <a:gd name="connsiteY4" fmla="*/ 127000 h 400050"/>
                  <a:gd name="connsiteX5" fmla="*/ 457200 w 469900"/>
                  <a:gd name="connsiteY5" fmla="*/ 279400 h 400050"/>
                  <a:gd name="connsiteX6" fmla="*/ 469900 w 469900"/>
                  <a:gd name="connsiteY6" fmla="*/ 374650 h 400050"/>
                  <a:gd name="connsiteX7" fmla="*/ 304800 w 469900"/>
                  <a:gd name="connsiteY7" fmla="*/ 400050 h 400050"/>
                  <a:gd name="connsiteX8" fmla="*/ 146050 w 469900"/>
                  <a:gd name="connsiteY8" fmla="*/ 381000 h 400050"/>
                  <a:gd name="connsiteX9" fmla="*/ 0 w 469900"/>
                  <a:gd name="connsiteY9" fmla="*/ 342900 h 400050"/>
                  <a:gd name="connsiteX10" fmla="*/ 6350 w 469900"/>
                  <a:gd name="connsiteY10" fmla="*/ 2667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900" h="400050">
                    <a:moveTo>
                      <a:pt x="6350" y="266700"/>
                    </a:moveTo>
                    <a:lnTo>
                      <a:pt x="114300" y="69850"/>
                    </a:lnTo>
                    <a:lnTo>
                      <a:pt x="152400" y="0"/>
                    </a:lnTo>
                    <a:lnTo>
                      <a:pt x="400050" y="63500"/>
                    </a:lnTo>
                    <a:lnTo>
                      <a:pt x="469900" y="127000"/>
                    </a:lnTo>
                    <a:lnTo>
                      <a:pt x="457200" y="279400"/>
                    </a:lnTo>
                    <a:lnTo>
                      <a:pt x="469900" y="374650"/>
                    </a:lnTo>
                    <a:lnTo>
                      <a:pt x="304800" y="400050"/>
                    </a:lnTo>
                    <a:lnTo>
                      <a:pt x="146050" y="381000"/>
                    </a:lnTo>
                    <a:lnTo>
                      <a:pt x="0" y="342900"/>
                    </a:lnTo>
                    <a:lnTo>
                      <a:pt x="6350" y="266700"/>
                    </a:lnTo>
                    <a:close/>
                  </a:path>
                </a:pathLst>
              </a:custGeom>
              <a:solidFill>
                <a:srgbClr val="49E366">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reeform: Shape 79">
                <a:extLst>
                  <a:ext uri="{FF2B5EF4-FFF2-40B4-BE49-F238E27FC236}">
                    <a16:creationId xmlns:a16="http://schemas.microsoft.com/office/drawing/2014/main" id="{E3401410-0E78-3017-53C9-B22915ECC908}"/>
                  </a:ext>
                </a:extLst>
              </p:cNvPr>
              <p:cNvSpPr/>
              <p:nvPr/>
            </p:nvSpPr>
            <p:spPr>
              <a:xfrm>
                <a:off x="5930900" y="4940300"/>
                <a:ext cx="431800" cy="304800"/>
              </a:xfrm>
              <a:custGeom>
                <a:avLst/>
                <a:gdLst>
                  <a:gd name="connsiteX0" fmla="*/ 6350 w 431800"/>
                  <a:gd name="connsiteY0" fmla="*/ 241300 h 304800"/>
                  <a:gd name="connsiteX1" fmla="*/ 31750 w 431800"/>
                  <a:gd name="connsiteY1" fmla="*/ 25400 h 304800"/>
                  <a:gd name="connsiteX2" fmla="*/ 285750 w 431800"/>
                  <a:gd name="connsiteY2" fmla="*/ 0 h 304800"/>
                  <a:gd name="connsiteX3" fmla="*/ 393700 w 431800"/>
                  <a:gd name="connsiteY3" fmla="*/ 69850 h 304800"/>
                  <a:gd name="connsiteX4" fmla="*/ 431800 w 431800"/>
                  <a:gd name="connsiteY4" fmla="*/ 222250 h 304800"/>
                  <a:gd name="connsiteX5" fmla="*/ 273050 w 431800"/>
                  <a:gd name="connsiteY5" fmla="*/ 292100 h 304800"/>
                  <a:gd name="connsiteX6" fmla="*/ 69850 w 431800"/>
                  <a:gd name="connsiteY6" fmla="*/ 304800 h 304800"/>
                  <a:gd name="connsiteX7" fmla="*/ 0 w 431800"/>
                  <a:gd name="connsiteY7" fmla="*/ 304800 h 304800"/>
                  <a:gd name="connsiteX8" fmla="*/ 6350 w 431800"/>
                  <a:gd name="connsiteY8" fmla="*/ 2413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304800">
                    <a:moveTo>
                      <a:pt x="6350" y="241300"/>
                    </a:moveTo>
                    <a:lnTo>
                      <a:pt x="31750" y="25400"/>
                    </a:lnTo>
                    <a:lnTo>
                      <a:pt x="285750" y="0"/>
                    </a:lnTo>
                    <a:lnTo>
                      <a:pt x="393700" y="69850"/>
                    </a:lnTo>
                    <a:lnTo>
                      <a:pt x="431800" y="222250"/>
                    </a:lnTo>
                    <a:lnTo>
                      <a:pt x="273050" y="292100"/>
                    </a:lnTo>
                    <a:lnTo>
                      <a:pt x="69850" y="304800"/>
                    </a:lnTo>
                    <a:lnTo>
                      <a:pt x="0" y="304800"/>
                    </a:lnTo>
                    <a:lnTo>
                      <a:pt x="6350" y="241300"/>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B9A04FB6-D209-41D5-DE7A-71AEF73DF70D}"/>
                  </a:ext>
                </a:extLst>
              </p:cNvPr>
              <p:cNvSpPr/>
              <p:nvPr/>
            </p:nvSpPr>
            <p:spPr>
              <a:xfrm>
                <a:off x="7810500" y="3529014"/>
                <a:ext cx="266700" cy="152400"/>
              </a:xfrm>
              <a:custGeom>
                <a:avLst/>
                <a:gdLst>
                  <a:gd name="connsiteX0" fmla="*/ 0 w 266700"/>
                  <a:gd name="connsiteY0" fmla="*/ 228600 h 257175"/>
                  <a:gd name="connsiteX1" fmla="*/ 9525 w 266700"/>
                  <a:gd name="connsiteY1" fmla="*/ 4762 h 257175"/>
                  <a:gd name="connsiteX2" fmla="*/ 204788 w 266700"/>
                  <a:gd name="connsiteY2" fmla="*/ 0 h 257175"/>
                  <a:gd name="connsiteX3" fmla="*/ 214313 w 266700"/>
                  <a:gd name="connsiteY3" fmla="*/ 23812 h 257175"/>
                  <a:gd name="connsiteX4" fmla="*/ 266700 w 266700"/>
                  <a:gd name="connsiteY4" fmla="*/ 28575 h 257175"/>
                  <a:gd name="connsiteX5" fmla="*/ 252413 w 266700"/>
                  <a:gd name="connsiteY5" fmla="*/ 242887 h 257175"/>
                  <a:gd name="connsiteX6" fmla="*/ 195263 w 266700"/>
                  <a:gd name="connsiteY6" fmla="*/ 242887 h 257175"/>
                  <a:gd name="connsiteX7" fmla="*/ 166688 w 266700"/>
                  <a:gd name="connsiteY7" fmla="*/ 257175 h 257175"/>
                  <a:gd name="connsiteX8" fmla="*/ 0 w 266700"/>
                  <a:gd name="connsiteY8" fmla="*/ 22860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57175">
                    <a:moveTo>
                      <a:pt x="0" y="228600"/>
                    </a:moveTo>
                    <a:lnTo>
                      <a:pt x="9525" y="4762"/>
                    </a:lnTo>
                    <a:lnTo>
                      <a:pt x="204788" y="0"/>
                    </a:lnTo>
                    <a:lnTo>
                      <a:pt x="214313" y="23812"/>
                    </a:lnTo>
                    <a:lnTo>
                      <a:pt x="266700" y="28575"/>
                    </a:lnTo>
                    <a:lnTo>
                      <a:pt x="252413" y="242887"/>
                    </a:lnTo>
                    <a:lnTo>
                      <a:pt x="195263" y="242887"/>
                    </a:lnTo>
                    <a:lnTo>
                      <a:pt x="166688" y="257175"/>
                    </a:lnTo>
                    <a:lnTo>
                      <a:pt x="0" y="228600"/>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A563C3B3-BE5D-5EDB-9B94-8A719F68C3A2}"/>
                  </a:ext>
                </a:extLst>
              </p:cNvPr>
              <p:cNvSpPr/>
              <p:nvPr/>
            </p:nvSpPr>
            <p:spPr>
              <a:xfrm>
                <a:off x="8110538" y="3543300"/>
                <a:ext cx="152400" cy="133350"/>
              </a:xfrm>
              <a:custGeom>
                <a:avLst/>
                <a:gdLst>
                  <a:gd name="connsiteX0" fmla="*/ 0 w 152400"/>
                  <a:gd name="connsiteY0" fmla="*/ 133350 h 133350"/>
                  <a:gd name="connsiteX1" fmla="*/ 4762 w 152400"/>
                  <a:gd name="connsiteY1" fmla="*/ 4763 h 133350"/>
                  <a:gd name="connsiteX2" fmla="*/ 152400 w 152400"/>
                  <a:gd name="connsiteY2" fmla="*/ 0 h 133350"/>
                  <a:gd name="connsiteX3" fmla="*/ 147637 w 152400"/>
                  <a:gd name="connsiteY3" fmla="*/ 133350 h 133350"/>
                  <a:gd name="connsiteX4" fmla="*/ 0 w 152400"/>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33350">
                    <a:moveTo>
                      <a:pt x="0" y="133350"/>
                    </a:moveTo>
                    <a:lnTo>
                      <a:pt x="4762" y="4763"/>
                    </a:lnTo>
                    <a:lnTo>
                      <a:pt x="152400" y="0"/>
                    </a:lnTo>
                    <a:lnTo>
                      <a:pt x="147637" y="133350"/>
                    </a:lnTo>
                    <a:lnTo>
                      <a:pt x="0" y="133350"/>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2883D03C-5B51-2E0B-3529-EFB62DA1334D}"/>
                  </a:ext>
                </a:extLst>
              </p:cNvPr>
              <p:cNvSpPr/>
              <p:nvPr/>
            </p:nvSpPr>
            <p:spPr>
              <a:xfrm>
                <a:off x="8243888" y="3538538"/>
                <a:ext cx="309562" cy="142875"/>
              </a:xfrm>
              <a:custGeom>
                <a:avLst/>
                <a:gdLst>
                  <a:gd name="connsiteX0" fmla="*/ 19050 w 309562"/>
                  <a:gd name="connsiteY0" fmla="*/ 0 h 142875"/>
                  <a:gd name="connsiteX1" fmla="*/ 309562 w 309562"/>
                  <a:gd name="connsiteY1" fmla="*/ 4762 h 142875"/>
                  <a:gd name="connsiteX2" fmla="*/ 300037 w 309562"/>
                  <a:gd name="connsiteY2" fmla="*/ 142875 h 142875"/>
                  <a:gd name="connsiteX3" fmla="*/ 0 w 309562"/>
                  <a:gd name="connsiteY3" fmla="*/ 138112 h 142875"/>
                  <a:gd name="connsiteX4" fmla="*/ 19050 w 309562"/>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 h="142875">
                    <a:moveTo>
                      <a:pt x="19050" y="0"/>
                    </a:moveTo>
                    <a:lnTo>
                      <a:pt x="309562" y="4762"/>
                    </a:lnTo>
                    <a:lnTo>
                      <a:pt x="300037" y="142875"/>
                    </a:lnTo>
                    <a:lnTo>
                      <a:pt x="0" y="138112"/>
                    </a:lnTo>
                    <a:lnTo>
                      <a:pt x="19050" y="0"/>
                    </a:lnTo>
                    <a:close/>
                  </a:path>
                </a:pathLst>
              </a:custGeom>
              <a:solidFill>
                <a:srgbClr val="FF00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598AC5C0-A70B-AF4F-DA30-FB2EC43637AF}"/>
                  </a:ext>
                </a:extLst>
              </p:cNvPr>
              <p:cNvSpPr/>
              <p:nvPr/>
            </p:nvSpPr>
            <p:spPr>
              <a:xfrm>
                <a:off x="8705850" y="3552825"/>
                <a:ext cx="271463" cy="138113"/>
              </a:xfrm>
              <a:custGeom>
                <a:avLst/>
                <a:gdLst>
                  <a:gd name="connsiteX0" fmla="*/ 0 w 271463"/>
                  <a:gd name="connsiteY0" fmla="*/ 14288 h 138113"/>
                  <a:gd name="connsiteX1" fmla="*/ 128588 w 271463"/>
                  <a:gd name="connsiteY1" fmla="*/ 19050 h 138113"/>
                  <a:gd name="connsiteX2" fmla="*/ 152400 w 271463"/>
                  <a:gd name="connsiteY2" fmla="*/ 4763 h 138113"/>
                  <a:gd name="connsiteX3" fmla="*/ 271463 w 271463"/>
                  <a:gd name="connsiteY3" fmla="*/ 0 h 138113"/>
                  <a:gd name="connsiteX4" fmla="*/ 266700 w 271463"/>
                  <a:gd name="connsiteY4" fmla="*/ 133350 h 138113"/>
                  <a:gd name="connsiteX5" fmla="*/ 0 w 271463"/>
                  <a:gd name="connsiteY5" fmla="*/ 138113 h 138113"/>
                  <a:gd name="connsiteX6" fmla="*/ 0 w 271463"/>
                  <a:gd name="connsiteY6" fmla="*/ 14288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3" h="138113">
                    <a:moveTo>
                      <a:pt x="0" y="14288"/>
                    </a:moveTo>
                    <a:lnTo>
                      <a:pt x="128588" y="19050"/>
                    </a:lnTo>
                    <a:lnTo>
                      <a:pt x="152400" y="4763"/>
                    </a:lnTo>
                    <a:lnTo>
                      <a:pt x="271463" y="0"/>
                    </a:lnTo>
                    <a:lnTo>
                      <a:pt x="266700" y="133350"/>
                    </a:lnTo>
                    <a:lnTo>
                      <a:pt x="0" y="138113"/>
                    </a:lnTo>
                    <a:lnTo>
                      <a:pt x="0" y="14288"/>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2BF93699-402A-EFF0-1B82-C2A76225C616}"/>
                  </a:ext>
                </a:extLst>
              </p:cNvPr>
              <p:cNvSpPr/>
              <p:nvPr/>
            </p:nvSpPr>
            <p:spPr>
              <a:xfrm>
                <a:off x="7015163" y="2524125"/>
                <a:ext cx="452437" cy="385763"/>
              </a:xfrm>
              <a:custGeom>
                <a:avLst/>
                <a:gdLst>
                  <a:gd name="connsiteX0" fmla="*/ 0 w 452437"/>
                  <a:gd name="connsiteY0" fmla="*/ 176213 h 385763"/>
                  <a:gd name="connsiteX1" fmla="*/ 66675 w 452437"/>
                  <a:gd name="connsiteY1" fmla="*/ 119063 h 385763"/>
                  <a:gd name="connsiteX2" fmla="*/ 90487 w 452437"/>
                  <a:gd name="connsiteY2" fmla="*/ 52388 h 385763"/>
                  <a:gd name="connsiteX3" fmla="*/ 190500 w 452437"/>
                  <a:gd name="connsiteY3" fmla="*/ 0 h 385763"/>
                  <a:gd name="connsiteX4" fmla="*/ 252412 w 452437"/>
                  <a:gd name="connsiteY4" fmla="*/ 19050 h 385763"/>
                  <a:gd name="connsiteX5" fmla="*/ 314325 w 452437"/>
                  <a:gd name="connsiteY5" fmla="*/ 33338 h 385763"/>
                  <a:gd name="connsiteX6" fmla="*/ 381000 w 452437"/>
                  <a:gd name="connsiteY6" fmla="*/ 90488 h 385763"/>
                  <a:gd name="connsiteX7" fmla="*/ 433387 w 452437"/>
                  <a:gd name="connsiteY7" fmla="*/ 171450 h 385763"/>
                  <a:gd name="connsiteX8" fmla="*/ 452437 w 452437"/>
                  <a:gd name="connsiteY8" fmla="*/ 233363 h 385763"/>
                  <a:gd name="connsiteX9" fmla="*/ 447675 w 452437"/>
                  <a:gd name="connsiteY9" fmla="*/ 271463 h 385763"/>
                  <a:gd name="connsiteX10" fmla="*/ 428625 w 452437"/>
                  <a:gd name="connsiteY10" fmla="*/ 280988 h 385763"/>
                  <a:gd name="connsiteX11" fmla="*/ 414337 w 452437"/>
                  <a:gd name="connsiteY11" fmla="*/ 338138 h 385763"/>
                  <a:gd name="connsiteX12" fmla="*/ 328612 w 452437"/>
                  <a:gd name="connsiteY12" fmla="*/ 357188 h 385763"/>
                  <a:gd name="connsiteX13" fmla="*/ 285750 w 452437"/>
                  <a:gd name="connsiteY13" fmla="*/ 381000 h 385763"/>
                  <a:gd name="connsiteX14" fmla="*/ 233362 w 452437"/>
                  <a:gd name="connsiteY14" fmla="*/ 338138 h 385763"/>
                  <a:gd name="connsiteX15" fmla="*/ 180975 w 452437"/>
                  <a:gd name="connsiteY15" fmla="*/ 361950 h 385763"/>
                  <a:gd name="connsiteX16" fmla="*/ 128587 w 452437"/>
                  <a:gd name="connsiteY16" fmla="*/ 385763 h 385763"/>
                  <a:gd name="connsiteX17" fmla="*/ 0 w 452437"/>
                  <a:gd name="connsiteY17" fmla="*/ 176213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437" h="385763">
                    <a:moveTo>
                      <a:pt x="0" y="176213"/>
                    </a:moveTo>
                    <a:lnTo>
                      <a:pt x="66675" y="119063"/>
                    </a:lnTo>
                    <a:lnTo>
                      <a:pt x="90487" y="52388"/>
                    </a:lnTo>
                    <a:lnTo>
                      <a:pt x="190500" y="0"/>
                    </a:lnTo>
                    <a:lnTo>
                      <a:pt x="252412" y="19050"/>
                    </a:lnTo>
                    <a:lnTo>
                      <a:pt x="314325" y="33338"/>
                    </a:lnTo>
                    <a:lnTo>
                      <a:pt x="381000" y="90488"/>
                    </a:lnTo>
                    <a:lnTo>
                      <a:pt x="433387" y="171450"/>
                    </a:lnTo>
                    <a:lnTo>
                      <a:pt x="452437" y="233363"/>
                    </a:lnTo>
                    <a:lnTo>
                      <a:pt x="447675" y="271463"/>
                    </a:lnTo>
                    <a:lnTo>
                      <a:pt x="428625" y="280988"/>
                    </a:lnTo>
                    <a:lnTo>
                      <a:pt x="414337" y="338138"/>
                    </a:lnTo>
                    <a:lnTo>
                      <a:pt x="328612" y="357188"/>
                    </a:lnTo>
                    <a:lnTo>
                      <a:pt x="285750" y="381000"/>
                    </a:lnTo>
                    <a:lnTo>
                      <a:pt x="233362" y="338138"/>
                    </a:lnTo>
                    <a:lnTo>
                      <a:pt x="180975" y="361950"/>
                    </a:lnTo>
                    <a:lnTo>
                      <a:pt x="128587" y="385763"/>
                    </a:lnTo>
                    <a:lnTo>
                      <a:pt x="0" y="176213"/>
                    </a:lnTo>
                    <a:close/>
                  </a:path>
                </a:pathLst>
              </a:custGeom>
              <a:solidFill>
                <a:srgbClr val="49E366">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Shape 86">
                <a:extLst>
                  <a:ext uri="{FF2B5EF4-FFF2-40B4-BE49-F238E27FC236}">
                    <a16:creationId xmlns:a16="http://schemas.microsoft.com/office/drawing/2014/main" id="{DDD549E2-0E5A-07F9-3677-22593378701D}"/>
                  </a:ext>
                </a:extLst>
              </p:cNvPr>
              <p:cNvSpPr/>
              <p:nvPr/>
            </p:nvSpPr>
            <p:spPr>
              <a:xfrm>
                <a:off x="5967167" y="1828800"/>
                <a:ext cx="358219" cy="329938"/>
              </a:xfrm>
              <a:custGeom>
                <a:avLst/>
                <a:gdLst>
                  <a:gd name="connsiteX0" fmla="*/ 56561 w 358219"/>
                  <a:gd name="connsiteY0" fmla="*/ 320511 h 329938"/>
                  <a:gd name="connsiteX1" fmla="*/ 0 w 358219"/>
                  <a:gd name="connsiteY1" fmla="*/ 169682 h 329938"/>
                  <a:gd name="connsiteX2" fmla="*/ 18854 w 358219"/>
                  <a:gd name="connsiteY2" fmla="*/ 56561 h 329938"/>
                  <a:gd name="connsiteX3" fmla="*/ 84841 w 358219"/>
                  <a:gd name="connsiteY3" fmla="*/ 28280 h 329938"/>
                  <a:gd name="connsiteX4" fmla="*/ 160256 w 358219"/>
                  <a:gd name="connsiteY4" fmla="*/ 9427 h 329938"/>
                  <a:gd name="connsiteX5" fmla="*/ 245097 w 358219"/>
                  <a:gd name="connsiteY5" fmla="*/ 0 h 329938"/>
                  <a:gd name="connsiteX6" fmla="*/ 320511 w 358219"/>
                  <a:gd name="connsiteY6" fmla="*/ 18854 h 329938"/>
                  <a:gd name="connsiteX7" fmla="*/ 358219 w 358219"/>
                  <a:gd name="connsiteY7" fmla="*/ 56561 h 329938"/>
                  <a:gd name="connsiteX8" fmla="*/ 179109 w 358219"/>
                  <a:gd name="connsiteY8" fmla="*/ 197963 h 329938"/>
                  <a:gd name="connsiteX9" fmla="*/ 131975 w 358219"/>
                  <a:gd name="connsiteY9" fmla="*/ 329938 h 329938"/>
                  <a:gd name="connsiteX10" fmla="*/ 56561 w 358219"/>
                  <a:gd name="connsiteY10" fmla="*/ 320511 h 32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219" h="329938">
                    <a:moveTo>
                      <a:pt x="56561" y="320511"/>
                    </a:moveTo>
                    <a:lnTo>
                      <a:pt x="0" y="169682"/>
                    </a:lnTo>
                    <a:lnTo>
                      <a:pt x="18854" y="56561"/>
                    </a:lnTo>
                    <a:lnTo>
                      <a:pt x="84841" y="28280"/>
                    </a:lnTo>
                    <a:lnTo>
                      <a:pt x="160256" y="9427"/>
                    </a:lnTo>
                    <a:lnTo>
                      <a:pt x="245097" y="0"/>
                    </a:lnTo>
                    <a:lnTo>
                      <a:pt x="320511" y="18854"/>
                    </a:lnTo>
                    <a:lnTo>
                      <a:pt x="358219" y="56561"/>
                    </a:lnTo>
                    <a:lnTo>
                      <a:pt x="179109" y="197963"/>
                    </a:lnTo>
                    <a:lnTo>
                      <a:pt x="131975" y="329938"/>
                    </a:lnTo>
                    <a:lnTo>
                      <a:pt x="56561" y="320511"/>
                    </a:lnTo>
                    <a:close/>
                  </a:path>
                </a:pathLst>
              </a:custGeom>
              <a:solidFill>
                <a:srgbClr val="49E366">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00EA341A-F4B7-DF1D-BAC1-1A4DB07065CE}"/>
                  </a:ext>
                </a:extLst>
              </p:cNvPr>
              <p:cNvSpPr/>
              <p:nvPr/>
            </p:nvSpPr>
            <p:spPr>
              <a:xfrm>
                <a:off x="6100763" y="1885950"/>
                <a:ext cx="309562" cy="276225"/>
              </a:xfrm>
              <a:custGeom>
                <a:avLst/>
                <a:gdLst>
                  <a:gd name="connsiteX0" fmla="*/ 0 w 309562"/>
                  <a:gd name="connsiteY0" fmla="*/ 261938 h 276225"/>
                  <a:gd name="connsiteX1" fmla="*/ 66675 w 309562"/>
                  <a:gd name="connsiteY1" fmla="*/ 142875 h 276225"/>
                  <a:gd name="connsiteX2" fmla="*/ 133350 w 309562"/>
                  <a:gd name="connsiteY2" fmla="*/ 66675 h 276225"/>
                  <a:gd name="connsiteX3" fmla="*/ 238125 w 309562"/>
                  <a:gd name="connsiteY3" fmla="*/ 0 h 276225"/>
                  <a:gd name="connsiteX4" fmla="*/ 309562 w 309562"/>
                  <a:gd name="connsiteY4" fmla="*/ 28575 h 276225"/>
                  <a:gd name="connsiteX5" fmla="*/ 242887 w 309562"/>
                  <a:gd name="connsiteY5" fmla="*/ 157163 h 276225"/>
                  <a:gd name="connsiteX6" fmla="*/ 185737 w 309562"/>
                  <a:gd name="connsiteY6" fmla="*/ 209550 h 276225"/>
                  <a:gd name="connsiteX7" fmla="*/ 171450 w 309562"/>
                  <a:gd name="connsiteY7" fmla="*/ 276225 h 276225"/>
                  <a:gd name="connsiteX8" fmla="*/ 0 w 309562"/>
                  <a:gd name="connsiteY8" fmla="*/ 26193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 h="276225">
                    <a:moveTo>
                      <a:pt x="0" y="261938"/>
                    </a:moveTo>
                    <a:lnTo>
                      <a:pt x="66675" y="142875"/>
                    </a:lnTo>
                    <a:lnTo>
                      <a:pt x="133350" y="66675"/>
                    </a:lnTo>
                    <a:lnTo>
                      <a:pt x="238125" y="0"/>
                    </a:lnTo>
                    <a:lnTo>
                      <a:pt x="309562" y="28575"/>
                    </a:lnTo>
                    <a:lnTo>
                      <a:pt x="242887" y="157163"/>
                    </a:lnTo>
                    <a:lnTo>
                      <a:pt x="185737" y="209550"/>
                    </a:lnTo>
                    <a:lnTo>
                      <a:pt x="171450" y="276225"/>
                    </a:lnTo>
                    <a:lnTo>
                      <a:pt x="0" y="261938"/>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8BEDB3A1-157A-273F-06B9-400C50313260}"/>
                  </a:ext>
                </a:extLst>
              </p:cNvPr>
              <p:cNvSpPr/>
              <p:nvPr/>
            </p:nvSpPr>
            <p:spPr>
              <a:xfrm>
                <a:off x="7022969" y="4260915"/>
                <a:ext cx="443060" cy="395926"/>
              </a:xfrm>
              <a:custGeom>
                <a:avLst/>
                <a:gdLst>
                  <a:gd name="connsiteX0" fmla="*/ 0 w 443060"/>
                  <a:gd name="connsiteY0" fmla="*/ 282805 h 395926"/>
                  <a:gd name="connsiteX1" fmla="*/ 18854 w 443060"/>
                  <a:gd name="connsiteY1" fmla="*/ 179110 h 395926"/>
                  <a:gd name="connsiteX2" fmla="*/ 113122 w 443060"/>
                  <a:gd name="connsiteY2" fmla="*/ 84842 h 395926"/>
                  <a:gd name="connsiteX3" fmla="*/ 207390 w 443060"/>
                  <a:gd name="connsiteY3" fmla="*/ 0 h 395926"/>
                  <a:gd name="connsiteX4" fmla="*/ 405353 w 443060"/>
                  <a:gd name="connsiteY4" fmla="*/ 113122 h 395926"/>
                  <a:gd name="connsiteX5" fmla="*/ 443060 w 443060"/>
                  <a:gd name="connsiteY5" fmla="*/ 179110 h 395926"/>
                  <a:gd name="connsiteX6" fmla="*/ 320511 w 443060"/>
                  <a:gd name="connsiteY6" fmla="*/ 386499 h 395926"/>
                  <a:gd name="connsiteX7" fmla="*/ 216817 w 443060"/>
                  <a:gd name="connsiteY7" fmla="*/ 395926 h 395926"/>
                  <a:gd name="connsiteX8" fmla="*/ 131975 w 443060"/>
                  <a:gd name="connsiteY8" fmla="*/ 395926 h 395926"/>
                  <a:gd name="connsiteX9" fmla="*/ 37707 w 443060"/>
                  <a:gd name="connsiteY9" fmla="*/ 329939 h 395926"/>
                  <a:gd name="connsiteX10" fmla="*/ 0 w 443060"/>
                  <a:gd name="connsiteY10" fmla="*/ 282805 h 39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060" h="395926">
                    <a:moveTo>
                      <a:pt x="0" y="282805"/>
                    </a:moveTo>
                    <a:lnTo>
                      <a:pt x="18854" y="179110"/>
                    </a:lnTo>
                    <a:lnTo>
                      <a:pt x="113122" y="84842"/>
                    </a:lnTo>
                    <a:lnTo>
                      <a:pt x="207390" y="0"/>
                    </a:lnTo>
                    <a:lnTo>
                      <a:pt x="405353" y="113122"/>
                    </a:lnTo>
                    <a:lnTo>
                      <a:pt x="443060" y="179110"/>
                    </a:lnTo>
                    <a:lnTo>
                      <a:pt x="320511" y="386499"/>
                    </a:lnTo>
                    <a:lnTo>
                      <a:pt x="216817" y="395926"/>
                    </a:lnTo>
                    <a:lnTo>
                      <a:pt x="131975" y="395926"/>
                    </a:lnTo>
                    <a:lnTo>
                      <a:pt x="37707" y="329939"/>
                    </a:lnTo>
                    <a:lnTo>
                      <a:pt x="0" y="282805"/>
                    </a:lnTo>
                    <a:close/>
                  </a:path>
                </a:pathLst>
              </a:custGeom>
              <a:solidFill>
                <a:srgbClr val="49E366">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69B91D21-34D3-68EC-2605-137C640EA913}"/>
                  </a:ext>
                </a:extLst>
              </p:cNvPr>
              <p:cNvSpPr/>
              <p:nvPr/>
            </p:nvSpPr>
            <p:spPr>
              <a:xfrm>
                <a:off x="7022696" y="4615438"/>
                <a:ext cx="87833" cy="8956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029A3C67-C7DF-F5CA-A7E6-1DA902DF7A8C}"/>
                  </a:ext>
                </a:extLst>
              </p:cNvPr>
              <p:cNvSpPr/>
              <p:nvPr/>
            </p:nvSpPr>
            <p:spPr>
              <a:xfrm>
                <a:off x="5795326" y="5069013"/>
                <a:ext cx="87833" cy="8956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eform: Shape 93">
                <a:extLst>
                  <a:ext uri="{FF2B5EF4-FFF2-40B4-BE49-F238E27FC236}">
                    <a16:creationId xmlns:a16="http://schemas.microsoft.com/office/drawing/2014/main" id="{411EF2D2-A2EA-BF54-E214-5D26425F23EB}"/>
                  </a:ext>
                </a:extLst>
              </p:cNvPr>
              <p:cNvSpPr/>
              <p:nvPr/>
            </p:nvSpPr>
            <p:spPr>
              <a:xfrm>
                <a:off x="7348538" y="5010150"/>
                <a:ext cx="202406" cy="188119"/>
              </a:xfrm>
              <a:custGeom>
                <a:avLst/>
                <a:gdLst>
                  <a:gd name="connsiteX0" fmla="*/ 0 w 202406"/>
                  <a:gd name="connsiteY0" fmla="*/ 90488 h 188119"/>
                  <a:gd name="connsiteX1" fmla="*/ 97631 w 202406"/>
                  <a:gd name="connsiteY1" fmla="*/ 188119 h 188119"/>
                  <a:gd name="connsiteX2" fmla="*/ 202406 w 202406"/>
                  <a:gd name="connsiteY2" fmla="*/ 100013 h 188119"/>
                  <a:gd name="connsiteX3" fmla="*/ 109537 w 202406"/>
                  <a:gd name="connsiteY3" fmla="*/ 0 h 188119"/>
                  <a:gd name="connsiteX4" fmla="*/ 0 w 202406"/>
                  <a:gd name="connsiteY4" fmla="*/ 90488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6" h="188119">
                    <a:moveTo>
                      <a:pt x="0" y="90488"/>
                    </a:moveTo>
                    <a:lnTo>
                      <a:pt x="97631" y="188119"/>
                    </a:lnTo>
                    <a:lnTo>
                      <a:pt x="202406" y="100013"/>
                    </a:lnTo>
                    <a:lnTo>
                      <a:pt x="109537" y="0"/>
                    </a:lnTo>
                    <a:lnTo>
                      <a:pt x="0" y="90488"/>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Freeform: Shape 94">
                <a:extLst>
                  <a:ext uri="{FF2B5EF4-FFF2-40B4-BE49-F238E27FC236}">
                    <a16:creationId xmlns:a16="http://schemas.microsoft.com/office/drawing/2014/main" id="{F4099576-5C24-7A7D-6407-5B068291AE3B}"/>
                  </a:ext>
                </a:extLst>
              </p:cNvPr>
              <p:cNvSpPr/>
              <p:nvPr/>
            </p:nvSpPr>
            <p:spPr>
              <a:xfrm rot="21318617">
                <a:off x="7470141" y="4901126"/>
                <a:ext cx="202406" cy="188119"/>
              </a:xfrm>
              <a:custGeom>
                <a:avLst/>
                <a:gdLst>
                  <a:gd name="connsiteX0" fmla="*/ 0 w 202406"/>
                  <a:gd name="connsiteY0" fmla="*/ 90488 h 188119"/>
                  <a:gd name="connsiteX1" fmla="*/ 97631 w 202406"/>
                  <a:gd name="connsiteY1" fmla="*/ 188119 h 188119"/>
                  <a:gd name="connsiteX2" fmla="*/ 202406 w 202406"/>
                  <a:gd name="connsiteY2" fmla="*/ 100013 h 188119"/>
                  <a:gd name="connsiteX3" fmla="*/ 109537 w 202406"/>
                  <a:gd name="connsiteY3" fmla="*/ 0 h 188119"/>
                  <a:gd name="connsiteX4" fmla="*/ 0 w 202406"/>
                  <a:gd name="connsiteY4" fmla="*/ 90488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6" h="188119">
                    <a:moveTo>
                      <a:pt x="0" y="90488"/>
                    </a:moveTo>
                    <a:lnTo>
                      <a:pt x="97631" y="188119"/>
                    </a:lnTo>
                    <a:lnTo>
                      <a:pt x="202406" y="100013"/>
                    </a:lnTo>
                    <a:lnTo>
                      <a:pt x="109537" y="0"/>
                    </a:lnTo>
                    <a:lnTo>
                      <a:pt x="0" y="90488"/>
                    </a:lnTo>
                    <a:close/>
                  </a:path>
                </a:pathLst>
              </a:custGeom>
              <a:solidFill>
                <a:schemeClr val="accent5">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Freeform: Shape 95">
                <a:extLst>
                  <a:ext uri="{FF2B5EF4-FFF2-40B4-BE49-F238E27FC236}">
                    <a16:creationId xmlns:a16="http://schemas.microsoft.com/office/drawing/2014/main" id="{0F508DD6-791C-8D80-FBFC-8D9EDA0EBDE3}"/>
                  </a:ext>
                </a:extLst>
              </p:cNvPr>
              <p:cNvSpPr/>
              <p:nvPr/>
            </p:nvSpPr>
            <p:spPr>
              <a:xfrm>
                <a:off x="7510463" y="5050631"/>
                <a:ext cx="314325" cy="304800"/>
              </a:xfrm>
              <a:custGeom>
                <a:avLst/>
                <a:gdLst>
                  <a:gd name="connsiteX0" fmla="*/ 0 w 314325"/>
                  <a:gd name="connsiteY0" fmla="*/ 102394 h 304800"/>
                  <a:gd name="connsiteX1" fmla="*/ 183356 w 314325"/>
                  <a:gd name="connsiteY1" fmla="*/ 304800 h 304800"/>
                  <a:gd name="connsiteX2" fmla="*/ 254793 w 314325"/>
                  <a:gd name="connsiteY2" fmla="*/ 240507 h 304800"/>
                  <a:gd name="connsiteX3" fmla="*/ 314325 w 314325"/>
                  <a:gd name="connsiteY3" fmla="*/ 183357 h 304800"/>
                  <a:gd name="connsiteX4" fmla="*/ 109537 w 314325"/>
                  <a:gd name="connsiteY4" fmla="*/ 0 h 304800"/>
                  <a:gd name="connsiteX5" fmla="*/ 57150 w 314325"/>
                  <a:gd name="connsiteY5" fmla="*/ 45244 h 304800"/>
                  <a:gd name="connsiteX6" fmla="*/ 0 w 314325"/>
                  <a:gd name="connsiteY6" fmla="*/ 1023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304800">
                    <a:moveTo>
                      <a:pt x="0" y="102394"/>
                    </a:moveTo>
                    <a:lnTo>
                      <a:pt x="183356" y="304800"/>
                    </a:lnTo>
                    <a:lnTo>
                      <a:pt x="254793" y="240507"/>
                    </a:lnTo>
                    <a:lnTo>
                      <a:pt x="314325" y="183357"/>
                    </a:lnTo>
                    <a:lnTo>
                      <a:pt x="109537" y="0"/>
                    </a:lnTo>
                    <a:lnTo>
                      <a:pt x="57150" y="45244"/>
                    </a:lnTo>
                    <a:lnTo>
                      <a:pt x="0" y="102394"/>
                    </a:lnTo>
                    <a:close/>
                  </a:path>
                </a:pathLst>
              </a:custGeom>
              <a:solidFill>
                <a:srgbClr val="FF00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Straight Connector 99">
                <a:extLst>
                  <a:ext uri="{FF2B5EF4-FFF2-40B4-BE49-F238E27FC236}">
                    <a16:creationId xmlns:a16="http://schemas.microsoft.com/office/drawing/2014/main" id="{CF4AF6AE-FF2D-3CDA-6F36-281C2EE122BF}"/>
                  </a:ext>
                </a:extLst>
              </p:cNvPr>
              <p:cNvCxnSpPr>
                <a:cxnSpLocks/>
              </p:cNvCxnSpPr>
              <p:nvPr/>
            </p:nvCxnSpPr>
            <p:spPr>
              <a:xfrm flipV="1">
                <a:off x="2979420" y="2413504"/>
                <a:ext cx="5763086" cy="2227076"/>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F4502BC-E010-F800-D4C1-A0DDDFEDB8D1}"/>
                  </a:ext>
                </a:extLst>
              </p:cNvPr>
              <p:cNvCxnSpPr>
                <a:cxnSpLocks/>
              </p:cNvCxnSpPr>
              <p:nvPr/>
            </p:nvCxnSpPr>
            <p:spPr>
              <a:xfrm>
                <a:off x="3007628" y="2446561"/>
                <a:ext cx="5755278" cy="2179876"/>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A30079C-4AFD-41CE-0F16-135278AE4F96}"/>
                  </a:ext>
                </a:extLst>
              </p:cNvPr>
              <p:cNvCxnSpPr>
                <a:cxnSpLocks/>
              </p:cNvCxnSpPr>
              <p:nvPr/>
            </p:nvCxnSpPr>
            <p:spPr>
              <a:xfrm>
                <a:off x="4661927" y="812794"/>
                <a:ext cx="2392737" cy="535955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94BA2C9-DBDE-63A1-1284-D615948D258C}"/>
                  </a:ext>
                </a:extLst>
              </p:cNvPr>
              <p:cNvCxnSpPr>
                <a:cxnSpLocks/>
              </p:cNvCxnSpPr>
              <p:nvPr/>
            </p:nvCxnSpPr>
            <p:spPr>
              <a:xfrm flipH="1">
                <a:off x="4657010" y="825633"/>
                <a:ext cx="2403836" cy="5429922"/>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49916A18-9DBD-7C66-EE5A-D733E8667342}"/>
                  </a:ext>
                </a:extLst>
              </p:cNvPr>
              <p:cNvSpPr/>
              <p:nvPr/>
            </p:nvSpPr>
            <p:spPr>
              <a:xfrm>
                <a:off x="4604163" y="2317525"/>
                <a:ext cx="87833" cy="8956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4" name="Rectangle: Rounded Corners 113">
              <a:extLst>
                <a:ext uri="{FF2B5EF4-FFF2-40B4-BE49-F238E27FC236}">
                  <a16:creationId xmlns:a16="http://schemas.microsoft.com/office/drawing/2014/main" id="{DF80D98F-7546-0EED-4BA2-0C55E01E9BA7}"/>
                </a:ext>
              </a:extLst>
            </p:cNvPr>
            <p:cNvSpPr/>
            <p:nvPr/>
          </p:nvSpPr>
          <p:spPr>
            <a:xfrm rot="18055803">
              <a:off x="2778668" y="1771388"/>
              <a:ext cx="381570" cy="345290"/>
            </a:xfrm>
            <a:prstGeom prst="roundRect">
              <a:avLst/>
            </a:prstGeom>
            <a:solidFill>
              <a:srgbClr val="49E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extLst>
                <a:ext uri="{FF2B5EF4-FFF2-40B4-BE49-F238E27FC236}">
                  <a16:creationId xmlns:a16="http://schemas.microsoft.com/office/drawing/2014/main" id="{D7E5AD68-6C56-F5B2-0CE2-FB1CAFD5F56B}"/>
                </a:ext>
              </a:extLst>
            </p:cNvPr>
            <p:cNvSpPr txBox="1"/>
            <p:nvPr/>
          </p:nvSpPr>
          <p:spPr>
            <a:xfrm>
              <a:off x="2767013" y="1803514"/>
              <a:ext cx="380232" cy="276999"/>
            </a:xfrm>
            <a:prstGeom prst="rect">
              <a:avLst/>
            </a:prstGeom>
            <a:noFill/>
          </p:spPr>
          <p:txBody>
            <a:bodyPr wrap="none" rtlCol="0">
              <a:spAutoFit/>
            </a:bodyPr>
            <a:lstStyle/>
            <a:p>
              <a:r>
                <a:rPr lang="en-GB" sz="1200" b="1" dirty="0"/>
                <a:t>4D</a:t>
              </a:r>
            </a:p>
          </p:txBody>
        </p:sp>
        <p:sp>
          <p:nvSpPr>
            <p:cNvPr id="117" name="Rectangle: Rounded Corners 116">
              <a:extLst>
                <a:ext uri="{FF2B5EF4-FFF2-40B4-BE49-F238E27FC236}">
                  <a16:creationId xmlns:a16="http://schemas.microsoft.com/office/drawing/2014/main" id="{51B8BF8B-285A-2A69-DA5D-73BFAE495172}"/>
                </a:ext>
              </a:extLst>
            </p:cNvPr>
            <p:cNvSpPr/>
            <p:nvPr/>
          </p:nvSpPr>
          <p:spPr>
            <a:xfrm rot="1331833">
              <a:off x="2616576" y="2425489"/>
              <a:ext cx="154008" cy="187591"/>
            </a:xfrm>
            <a:prstGeom prst="roundRect">
              <a:avLst/>
            </a:prstGeom>
            <a:solidFill>
              <a:srgbClr val="2F1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TextBox 117">
              <a:extLst>
                <a:ext uri="{FF2B5EF4-FFF2-40B4-BE49-F238E27FC236}">
                  <a16:creationId xmlns:a16="http://schemas.microsoft.com/office/drawing/2014/main" id="{D48B0D4E-DF44-CC3F-654F-F17F2B5627BA}"/>
                </a:ext>
              </a:extLst>
            </p:cNvPr>
            <p:cNvSpPr txBox="1"/>
            <p:nvPr/>
          </p:nvSpPr>
          <p:spPr>
            <a:xfrm>
              <a:off x="2167565" y="2273883"/>
              <a:ext cx="468397" cy="400110"/>
            </a:xfrm>
            <a:prstGeom prst="rect">
              <a:avLst/>
            </a:prstGeom>
            <a:noFill/>
          </p:spPr>
          <p:txBody>
            <a:bodyPr wrap="none" rtlCol="0">
              <a:spAutoFit/>
            </a:bodyPr>
            <a:lstStyle/>
            <a:p>
              <a:pPr algn="ctr"/>
              <a:r>
                <a:rPr lang="en-GB" sz="1000" b="1" dirty="0">
                  <a:solidFill>
                    <a:srgbClr val="2F16E8"/>
                  </a:solidFill>
                </a:rPr>
                <a:t>VW</a:t>
              </a:r>
            </a:p>
            <a:p>
              <a:pPr algn="ctr"/>
              <a:r>
                <a:rPr lang="en-GB" sz="1000" b="1" dirty="0">
                  <a:solidFill>
                    <a:srgbClr val="2F16E8"/>
                  </a:solidFill>
                </a:rPr>
                <a:t>Oct5</a:t>
              </a:r>
            </a:p>
          </p:txBody>
        </p:sp>
        <p:sp>
          <p:nvSpPr>
            <p:cNvPr id="119" name="Rectangle: Rounded Corners 118">
              <a:extLst>
                <a:ext uri="{FF2B5EF4-FFF2-40B4-BE49-F238E27FC236}">
                  <a16:creationId xmlns:a16="http://schemas.microsoft.com/office/drawing/2014/main" id="{04969D16-86AB-4D3F-5251-8913C9BAB945}"/>
                </a:ext>
              </a:extLst>
            </p:cNvPr>
            <p:cNvSpPr/>
            <p:nvPr/>
          </p:nvSpPr>
          <p:spPr>
            <a:xfrm rot="1331833">
              <a:off x="8900607" y="4481019"/>
              <a:ext cx="154008" cy="187591"/>
            </a:xfrm>
            <a:prstGeom prst="roundRect">
              <a:avLst/>
            </a:prstGeom>
            <a:solidFill>
              <a:srgbClr val="2F1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TextBox 119">
              <a:extLst>
                <a:ext uri="{FF2B5EF4-FFF2-40B4-BE49-F238E27FC236}">
                  <a16:creationId xmlns:a16="http://schemas.microsoft.com/office/drawing/2014/main" id="{4BDF9666-1710-72EF-70FB-CAA0F47ED030}"/>
                </a:ext>
              </a:extLst>
            </p:cNvPr>
            <p:cNvSpPr txBox="1"/>
            <p:nvPr/>
          </p:nvSpPr>
          <p:spPr>
            <a:xfrm>
              <a:off x="9032668" y="4403283"/>
              <a:ext cx="468398" cy="400110"/>
            </a:xfrm>
            <a:prstGeom prst="rect">
              <a:avLst/>
            </a:prstGeom>
            <a:noFill/>
          </p:spPr>
          <p:txBody>
            <a:bodyPr wrap="none" rtlCol="0">
              <a:spAutoFit/>
            </a:bodyPr>
            <a:lstStyle/>
            <a:p>
              <a:pPr algn="ctr"/>
              <a:r>
                <a:rPr lang="en-GB" sz="1000" b="1" dirty="0">
                  <a:solidFill>
                    <a:srgbClr val="2F16E8"/>
                  </a:solidFill>
                </a:rPr>
                <a:t>VW</a:t>
              </a:r>
            </a:p>
            <a:p>
              <a:pPr algn="ctr"/>
              <a:r>
                <a:rPr lang="en-GB" sz="1000" b="1" dirty="0">
                  <a:solidFill>
                    <a:srgbClr val="2F16E8"/>
                  </a:solidFill>
                </a:rPr>
                <a:t>Oct1</a:t>
              </a:r>
            </a:p>
          </p:txBody>
        </p:sp>
      </p:grpSp>
      <p:sp>
        <p:nvSpPr>
          <p:cNvPr id="18" name="Content Placeholder 2">
            <a:extLst>
              <a:ext uri="{FF2B5EF4-FFF2-40B4-BE49-F238E27FC236}">
                <a16:creationId xmlns:a16="http://schemas.microsoft.com/office/drawing/2014/main" id="{5058EBE7-8622-6659-D540-CB620BD3725D}"/>
              </a:ext>
            </a:extLst>
          </p:cNvPr>
          <p:cNvSpPr txBox="1">
            <a:spLocks/>
          </p:cNvSpPr>
          <p:nvPr/>
        </p:nvSpPr>
        <p:spPr>
          <a:xfrm>
            <a:off x="135107" y="106410"/>
            <a:ext cx="11150600" cy="612680"/>
          </a:xfrm>
          <a:prstGeom prst="rect">
            <a:avLst/>
          </a:prstGeom>
        </p:spPr>
        <p:txBody>
          <a:bodyPr vert="horz" lIns="91440" tIns="45720" rIns="91440" bIns="45720" rtlCol="0" anchor="t">
            <a:noAutofit/>
          </a:bodyPr>
          <a:lstStyle>
            <a:lvl1pPr marL="0" indent="0" algn="l" defTabSz="685596" rtl="0" eaLnBrk="1" latinLnBrk="0" hangingPunct="1">
              <a:lnSpc>
                <a:spcPct val="90000"/>
              </a:lnSpc>
              <a:spcBef>
                <a:spcPts val="750"/>
              </a:spcBef>
              <a:buFont typeface="Arial"/>
              <a:buNone/>
              <a:defRPr sz="1800" kern="1200">
                <a:solidFill>
                  <a:schemeClr val="accent1"/>
                </a:solidFill>
                <a:latin typeface="Arial" charset="0"/>
                <a:ea typeface="Arial" charset="0"/>
                <a:cs typeface="Arial" charset="0"/>
              </a:defRPr>
            </a:lvl1pPr>
            <a:lvl2pPr marL="342794" indent="0" algn="l" defTabSz="685596" rtl="0" eaLnBrk="1" latinLnBrk="0" hangingPunct="1">
              <a:lnSpc>
                <a:spcPct val="90000"/>
              </a:lnSpc>
              <a:spcBef>
                <a:spcPts val="375"/>
              </a:spcBef>
              <a:buFont typeface="Arial"/>
              <a:buNone/>
              <a:defRPr sz="1500" kern="1200">
                <a:solidFill>
                  <a:schemeClr val="accent1"/>
                </a:solidFill>
                <a:latin typeface="Arial" charset="0"/>
                <a:ea typeface="Arial" charset="0"/>
                <a:cs typeface="Arial" charset="0"/>
              </a:defRPr>
            </a:lvl2pPr>
            <a:lvl3pPr marL="685596" indent="0" algn="l" defTabSz="685596" rtl="0" eaLnBrk="1" latinLnBrk="0" hangingPunct="1">
              <a:lnSpc>
                <a:spcPct val="90000"/>
              </a:lnSpc>
              <a:spcBef>
                <a:spcPts val="375"/>
              </a:spcBef>
              <a:buFont typeface="Arial"/>
              <a:buNone/>
              <a:defRPr sz="1500" kern="1200">
                <a:solidFill>
                  <a:schemeClr val="accent1"/>
                </a:solidFill>
                <a:latin typeface="Arial" charset="0"/>
                <a:ea typeface="Arial" charset="0"/>
                <a:cs typeface="Arial" charset="0"/>
              </a:defRPr>
            </a:lvl3pPr>
            <a:lvl4pPr marL="1028394" indent="0" algn="l" defTabSz="685596" rtl="0" eaLnBrk="1" latinLnBrk="0" hangingPunct="1">
              <a:lnSpc>
                <a:spcPct val="90000"/>
              </a:lnSpc>
              <a:spcBef>
                <a:spcPts val="375"/>
              </a:spcBef>
              <a:buFont typeface="Arial"/>
              <a:buNone/>
              <a:defRPr sz="1350" kern="1200">
                <a:solidFill>
                  <a:schemeClr val="accent1"/>
                </a:solidFill>
                <a:latin typeface="Arial" charset="0"/>
                <a:ea typeface="Arial" charset="0"/>
                <a:cs typeface="Arial" charset="0"/>
              </a:defRPr>
            </a:lvl4pPr>
            <a:lvl5pPr marL="1371192" indent="0" algn="l" defTabSz="685596" rtl="0" eaLnBrk="1" latinLnBrk="0" hangingPunct="1">
              <a:lnSpc>
                <a:spcPct val="90000"/>
              </a:lnSpc>
              <a:spcBef>
                <a:spcPts val="375"/>
              </a:spcBef>
              <a:buFont typeface="Arial"/>
              <a:buNone/>
              <a:defRPr sz="1350" kern="1200">
                <a:solidFill>
                  <a:schemeClr val="accent1"/>
                </a:solidFill>
                <a:latin typeface="Arial" charset="0"/>
                <a:ea typeface="Arial" charset="0"/>
                <a:cs typeface="Arial" charset="0"/>
              </a:defRPr>
            </a:lvl5pPr>
            <a:lvl6pPr marL="1885386"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184"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0982"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3785"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fontAlgn="auto">
              <a:lnSpc>
                <a:spcPct val="120000"/>
              </a:lnSpc>
              <a:spcAft>
                <a:spcPts val="0"/>
              </a:spcAft>
            </a:pPr>
            <a:r>
              <a:rPr lang="en-GB" sz="2400" b="1" dirty="0">
                <a:latin typeface="Arial"/>
                <a:cs typeface="Arial"/>
              </a:rPr>
              <a:t>LIBS</a:t>
            </a:r>
            <a:r>
              <a:rPr lang="en-GB" sz="2400" b="0" dirty="0">
                <a:latin typeface="Arial"/>
                <a:cs typeface="Arial"/>
              </a:rPr>
              <a:t> – </a:t>
            </a:r>
            <a:r>
              <a:rPr lang="en-GB" sz="2400" b="1" dirty="0">
                <a:latin typeface="Arial"/>
                <a:cs typeface="Arial"/>
              </a:rPr>
              <a:t>L</a:t>
            </a:r>
            <a:r>
              <a:rPr lang="en-GB" sz="2400" b="0" dirty="0">
                <a:latin typeface="Arial"/>
                <a:cs typeface="Arial"/>
              </a:rPr>
              <a:t>aser </a:t>
            </a:r>
            <a:r>
              <a:rPr lang="en-GB" sz="2400" b="1" dirty="0">
                <a:latin typeface="Arial"/>
                <a:cs typeface="Arial"/>
              </a:rPr>
              <a:t>I</a:t>
            </a:r>
            <a:r>
              <a:rPr lang="en-GB" sz="2400" b="0" dirty="0">
                <a:latin typeface="Arial"/>
                <a:cs typeface="Arial"/>
              </a:rPr>
              <a:t>nduced </a:t>
            </a:r>
            <a:r>
              <a:rPr lang="en-GB" sz="2400" b="1" dirty="0">
                <a:latin typeface="Arial"/>
                <a:cs typeface="Arial"/>
              </a:rPr>
              <a:t>B</a:t>
            </a:r>
            <a:r>
              <a:rPr lang="en-GB" sz="2400" b="0" dirty="0">
                <a:latin typeface="Arial"/>
                <a:cs typeface="Arial"/>
              </a:rPr>
              <a:t>reakdown </a:t>
            </a:r>
            <a:r>
              <a:rPr lang="en-GB" sz="2400" b="1" dirty="0">
                <a:latin typeface="Arial"/>
                <a:cs typeface="Arial"/>
              </a:rPr>
              <a:t>S</a:t>
            </a:r>
            <a:r>
              <a:rPr lang="en-GB" sz="2400" b="0" dirty="0">
                <a:latin typeface="Arial"/>
                <a:cs typeface="Arial"/>
              </a:rPr>
              <a:t>pectroscopy – </a:t>
            </a:r>
            <a:r>
              <a:rPr lang="en-GB" sz="2400" b="1" dirty="0">
                <a:latin typeface="Arial"/>
                <a:cs typeface="Arial"/>
              </a:rPr>
              <a:t>TOROIDAL MAP</a:t>
            </a:r>
          </a:p>
        </p:txBody>
      </p:sp>
      <p:grpSp>
        <p:nvGrpSpPr>
          <p:cNvPr id="144" name="Group 143">
            <a:extLst>
              <a:ext uri="{FF2B5EF4-FFF2-40B4-BE49-F238E27FC236}">
                <a16:creationId xmlns:a16="http://schemas.microsoft.com/office/drawing/2014/main" id="{91719CC6-BDE3-8379-3EEC-6711D1C1A95A}"/>
              </a:ext>
            </a:extLst>
          </p:cNvPr>
          <p:cNvGrpSpPr/>
          <p:nvPr/>
        </p:nvGrpSpPr>
        <p:grpSpPr>
          <a:xfrm>
            <a:off x="9189543" y="4498684"/>
            <a:ext cx="2871357" cy="1445537"/>
            <a:chOff x="71643" y="2147016"/>
            <a:chExt cx="3217466" cy="1619458"/>
          </a:xfrm>
        </p:grpSpPr>
        <p:sp>
          <p:nvSpPr>
            <p:cNvPr id="145" name="object 4">
              <a:extLst>
                <a:ext uri="{FF2B5EF4-FFF2-40B4-BE49-F238E27FC236}">
                  <a16:creationId xmlns:a16="http://schemas.microsoft.com/office/drawing/2014/main" id="{75C6560B-1EC6-1730-11EE-1ED5216C1CC2}"/>
                </a:ext>
              </a:extLst>
            </p:cNvPr>
            <p:cNvSpPr/>
            <p:nvPr/>
          </p:nvSpPr>
          <p:spPr>
            <a:xfrm>
              <a:off x="89026" y="2267117"/>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49E366">
                <a:alpha val="90000"/>
              </a:srgbClr>
            </a:solidFill>
          </p:spPr>
          <p:txBody>
            <a:bodyPr wrap="square" lIns="0" tIns="0" rIns="0" bIns="0" rtlCol="0"/>
            <a:lstStyle/>
            <a:p>
              <a:endParaRPr dirty="0">
                <a:highlight>
                  <a:srgbClr val="00FF00"/>
                </a:highlight>
              </a:endParaRPr>
            </a:p>
          </p:txBody>
        </p:sp>
        <p:sp>
          <p:nvSpPr>
            <p:cNvPr id="146" name="object 5">
              <a:extLst>
                <a:ext uri="{FF2B5EF4-FFF2-40B4-BE49-F238E27FC236}">
                  <a16:creationId xmlns:a16="http://schemas.microsoft.com/office/drawing/2014/main" id="{458E2C6E-24E2-2F4C-B0FE-E2EEEF1754FE}"/>
                </a:ext>
              </a:extLst>
            </p:cNvPr>
            <p:cNvSpPr/>
            <p:nvPr/>
          </p:nvSpPr>
          <p:spPr>
            <a:xfrm>
              <a:off x="79644" y="2882136"/>
              <a:ext cx="752560" cy="243840"/>
            </a:xfrm>
            <a:custGeom>
              <a:avLst/>
              <a:gdLst/>
              <a:ahLst/>
              <a:cxnLst/>
              <a:rect l="l" t="t" r="r" b="b"/>
              <a:pathLst>
                <a:path w="576580" h="243839">
                  <a:moveTo>
                    <a:pt x="535432" y="0"/>
                  </a:moveTo>
                  <a:lnTo>
                    <a:pt x="40640" y="0"/>
                  </a:lnTo>
                  <a:lnTo>
                    <a:pt x="24822" y="3194"/>
                  </a:lnTo>
                  <a:lnTo>
                    <a:pt x="11904" y="11904"/>
                  </a:lnTo>
                  <a:lnTo>
                    <a:pt x="3194" y="24822"/>
                  </a:lnTo>
                  <a:lnTo>
                    <a:pt x="0" y="40639"/>
                  </a:lnTo>
                  <a:lnTo>
                    <a:pt x="0" y="203199"/>
                  </a:lnTo>
                  <a:lnTo>
                    <a:pt x="3194" y="219017"/>
                  </a:lnTo>
                  <a:lnTo>
                    <a:pt x="11904" y="231935"/>
                  </a:lnTo>
                  <a:lnTo>
                    <a:pt x="24822" y="240645"/>
                  </a:lnTo>
                  <a:lnTo>
                    <a:pt x="40640" y="243839"/>
                  </a:lnTo>
                  <a:lnTo>
                    <a:pt x="535432" y="243839"/>
                  </a:lnTo>
                  <a:lnTo>
                    <a:pt x="551249" y="240645"/>
                  </a:lnTo>
                  <a:lnTo>
                    <a:pt x="564167" y="231935"/>
                  </a:lnTo>
                  <a:lnTo>
                    <a:pt x="572877" y="219017"/>
                  </a:lnTo>
                  <a:lnTo>
                    <a:pt x="576072" y="203199"/>
                  </a:lnTo>
                  <a:lnTo>
                    <a:pt x="576072" y="40639"/>
                  </a:lnTo>
                  <a:lnTo>
                    <a:pt x="572877" y="24822"/>
                  </a:lnTo>
                  <a:lnTo>
                    <a:pt x="564167" y="11904"/>
                  </a:lnTo>
                  <a:lnTo>
                    <a:pt x="551249" y="3194"/>
                  </a:lnTo>
                  <a:lnTo>
                    <a:pt x="535432" y="0"/>
                  </a:lnTo>
                  <a:close/>
                </a:path>
              </a:pathLst>
            </a:custGeom>
            <a:solidFill>
              <a:srgbClr val="00AFEF">
                <a:alpha val="90000"/>
              </a:srgbClr>
            </a:solidFill>
          </p:spPr>
          <p:txBody>
            <a:bodyPr wrap="square" lIns="0" tIns="0" rIns="0" bIns="0" rtlCol="0"/>
            <a:lstStyle/>
            <a:p>
              <a:endParaRPr dirty="0"/>
            </a:p>
          </p:txBody>
        </p:sp>
        <p:sp>
          <p:nvSpPr>
            <p:cNvPr id="147" name="object 6">
              <a:extLst>
                <a:ext uri="{FF2B5EF4-FFF2-40B4-BE49-F238E27FC236}">
                  <a16:creationId xmlns:a16="http://schemas.microsoft.com/office/drawing/2014/main" id="{14041B44-FB72-EDF4-8351-A09382289CA2}"/>
                </a:ext>
              </a:extLst>
            </p:cNvPr>
            <p:cNvSpPr txBox="1"/>
            <p:nvPr/>
          </p:nvSpPr>
          <p:spPr>
            <a:xfrm>
              <a:off x="1104416" y="2458636"/>
              <a:ext cx="1932786" cy="386471"/>
            </a:xfrm>
            <a:prstGeom prst="rect">
              <a:avLst/>
            </a:prstGeom>
          </p:spPr>
          <p:txBody>
            <a:bodyPr vert="horz" wrap="square" lIns="0" tIns="113030" rIns="0" bIns="0" rtlCol="0">
              <a:spAutoFit/>
            </a:bodyPr>
            <a:lstStyle/>
            <a:p>
              <a:pPr marL="66675">
                <a:lnSpc>
                  <a:spcPct val="100000"/>
                </a:lnSpc>
                <a:spcBef>
                  <a:spcPts val="795"/>
                </a:spcBef>
              </a:pPr>
              <a:r>
                <a:rPr sz="1500" b="1" dirty="0">
                  <a:solidFill>
                    <a:srgbClr val="943735"/>
                  </a:solidFill>
                  <a:latin typeface="Carlito"/>
                  <a:cs typeface="Carlito"/>
                </a:rPr>
                <a:t>W</a:t>
              </a:r>
              <a:r>
                <a:rPr sz="1500" b="1" spc="-5" dirty="0">
                  <a:solidFill>
                    <a:srgbClr val="943735"/>
                  </a:solidFill>
                  <a:latin typeface="Carlito"/>
                  <a:cs typeface="Carlito"/>
                </a:rPr>
                <a:t> </a:t>
              </a:r>
              <a:r>
                <a:rPr sz="1500" b="1" dirty="0">
                  <a:solidFill>
                    <a:srgbClr val="943735"/>
                  </a:solidFill>
                  <a:latin typeface="Carlito"/>
                  <a:cs typeface="Carlito"/>
                </a:rPr>
                <a:t>–</a:t>
              </a:r>
              <a:r>
                <a:rPr sz="1500" b="1" spc="5" dirty="0">
                  <a:solidFill>
                    <a:srgbClr val="943735"/>
                  </a:solidFill>
                  <a:latin typeface="Carlito"/>
                  <a:cs typeface="Carlito"/>
                </a:rPr>
                <a:t> </a:t>
              </a:r>
              <a:r>
                <a:rPr sz="1500" b="1" dirty="0">
                  <a:solidFill>
                    <a:srgbClr val="943735"/>
                  </a:solidFill>
                  <a:latin typeface="Carlito"/>
                  <a:cs typeface="Carlito"/>
                </a:rPr>
                <a:t>coated</a:t>
              </a:r>
              <a:r>
                <a:rPr sz="1500" b="1" spc="5" dirty="0">
                  <a:solidFill>
                    <a:srgbClr val="943735"/>
                  </a:solidFill>
                  <a:latin typeface="Carlito"/>
                  <a:cs typeface="Carlito"/>
                </a:rPr>
                <a:t> </a:t>
              </a:r>
              <a:r>
                <a:rPr sz="1500" b="1" spc="-25" dirty="0">
                  <a:solidFill>
                    <a:srgbClr val="943735"/>
                  </a:solidFill>
                  <a:latin typeface="Carlito"/>
                  <a:cs typeface="Carlito"/>
                </a:rPr>
                <a:t>CFC</a:t>
              </a:r>
              <a:endParaRPr sz="1500" dirty="0">
                <a:latin typeface="Carlito"/>
                <a:cs typeface="Carlito"/>
              </a:endParaRPr>
            </a:p>
          </p:txBody>
        </p:sp>
        <p:sp>
          <p:nvSpPr>
            <p:cNvPr id="148" name="object 7">
              <a:extLst>
                <a:ext uri="{FF2B5EF4-FFF2-40B4-BE49-F238E27FC236}">
                  <a16:creationId xmlns:a16="http://schemas.microsoft.com/office/drawing/2014/main" id="{A0FE28DB-66F1-A923-C257-4C0B8E5B6855}"/>
                </a:ext>
              </a:extLst>
            </p:cNvPr>
            <p:cNvSpPr/>
            <p:nvPr/>
          </p:nvSpPr>
          <p:spPr>
            <a:xfrm>
              <a:off x="89026" y="2576070"/>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943735">
                <a:alpha val="90000"/>
              </a:srgbClr>
            </a:solidFill>
          </p:spPr>
          <p:txBody>
            <a:bodyPr wrap="square" lIns="0" tIns="0" rIns="0" bIns="0" rtlCol="0"/>
            <a:lstStyle/>
            <a:p>
              <a:endParaRPr/>
            </a:p>
          </p:txBody>
        </p:sp>
        <p:sp>
          <p:nvSpPr>
            <p:cNvPr id="149" name="object 8">
              <a:extLst>
                <a:ext uri="{FF2B5EF4-FFF2-40B4-BE49-F238E27FC236}">
                  <a16:creationId xmlns:a16="http://schemas.microsoft.com/office/drawing/2014/main" id="{390AD14F-A87B-C619-1250-C60D354F7DD7}"/>
                </a:ext>
              </a:extLst>
            </p:cNvPr>
            <p:cNvSpPr/>
            <p:nvPr/>
          </p:nvSpPr>
          <p:spPr>
            <a:xfrm>
              <a:off x="71643" y="3198607"/>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FF0000">
                <a:alpha val="90194"/>
              </a:srgbClr>
            </a:solidFill>
          </p:spPr>
          <p:txBody>
            <a:bodyPr wrap="square" lIns="0" tIns="0" rIns="0" bIns="0" rtlCol="0"/>
            <a:lstStyle/>
            <a:p>
              <a:endParaRPr/>
            </a:p>
          </p:txBody>
        </p:sp>
        <p:sp>
          <p:nvSpPr>
            <p:cNvPr id="150" name="object 9">
              <a:extLst>
                <a:ext uri="{FF2B5EF4-FFF2-40B4-BE49-F238E27FC236}">
                  <a16:creationId xmlns:a16="http://schemas.microsoft.com/office/drawing/2014/main" id="{D0CF7760-C9E5-0844-C125-DB40A1721DA6}"/>
                </a:ext>
              </a:extLst>
            </p:cNvPr>
            <p:cNvSpPr txBox="1"/>
            <p:nvPr/>
          </p:nvSpPr>
          <p:spPr>
            <a:xfrm>
              <a:off x="1180322" y="3060403"/>
              <a:ext cx="940776" cy="400110"/>
            </a:xfrm>
            <a:prstGeom prst="rect">
              <a:avLst/>
            </a:prstGeom>
          </p:spPr>
          <p:txBody>
            <a:bodyPr vert="horz" wrap="square" lIns="0" tIns="121920" rIns="0" bIns="0" rtlCol="0">
              <a:spAutoFit/>
            </a:bodyPr>
            <a:lstStyle/>
            <a:p>
              <a:pPr marL="12700">
                <a:lnSpc>
                  <a:spcPct val="100000"/>
                </a:lnSpc>
                <a:spcBef>
                  <a:spcPts val="960"/>
                </a:spcBef>
              </a:pPr>
              <a:r>
                <a:rPr lang="fi-FI" sz="1500" b="1" dirty="0">
                  <a:solidFill>
                    <a:srgbClr val="FF0000"/>
                  </a:solidFill>
                  <a:latin typeface="Carlito"/>
                  <a:cs typeface="Carlito"/>
                </a:rPr>
                <a:t>Bulk</a:t>
              </a:r>
              <a:r>
                <a:rPr lang="fi-FI" sz="1500" b="1" spc="-25" dirty="0">
                  <a:solidFill>
                    <a:srgbClr val="FF0000"/>
                  </a:solidFill>
                  <a:latin typeface="Carlito"/>
                  <a:cs typeface="Carlito"/>
                </a:rPr>
                <a:t> </a:t>
              </a:r>
              <a:r>
                <a:rPr lang="fi-FI" sz="1500" b="1" spc="-50" dirty="0">
                  <a:solidFill>
                    <a:srgbClr val="FF0000"/>
                  </a:solidFill>
                  <a:latin typeface="Carlito"/>
                  <a:cs typeface="Carlito"/>
                </a:rPr>
                <a:t>W</a:t>
              </a:r>
              <a:endParaRPr lang="fi-FI" sz="1500" dirty="0">
                <a:latin typeface="Carlito"/>
                <a:cs typeface="Carlito"/>
              </a:endParaRPr>
            </a:p>
          </p:txBody>
        </p:sp>
        <p:sp>
          <p:nvSpPr>
            <p:cNvPr id="151" name="object 6">
              <a:extLst>
                <a:ext uri="{FF2B5EF4-FFF2-40B4-BE49-F238E27FC236}">
                  <a16:creationId xmlns:a16="http://schemas.microsoft.com/office/drawing/2014/main" id="{41ADD46B-3E7D-F0E3-8368-D601696C59F2}"/>
                </a:ext>
              </a:extLst>
            </p:cNvPr>
            <p:cNvSpPr txBox="1"/>
            <p:nvPr/>
          </p:nvSpPr>
          <p:spPr>
            <a:xfrm>
              <a:off x="1159156" y="2147016"/>
              <a:ext cx="1284253" cy="386472"/>
            </a:xfrm>
            <a:prstGeom prst="rect">
              <a:avLst/>
            </a:prstGeom>
          </p:spPr>
          <p:txBody>
            <a:bodyPr vert="horz" wrap="square" lIns="0" tIns="113030" rIns="0" bIns="0" rtlCol="0">
              <a:spAutoFit/>
            </a:bodyPr>
            <a:lstStyle/>
            <a:p>
              <a:pPr marL="12700">
                <a:lnSpc>
                  <a:spcPct val="100000"/>
                </a:lnSpc>
                <a:spcBef>
                  <a:spcPts val="890"/>
                </a:spcBef>
              </a:pPr>
              <a:r>
                <a:rPr sz="1500" b="1" dirty="0">
                  <a:solidFill>
                    <a:srgbClr val="00AF50"/>
                  </a:solidFill>
                  <a:latin typeface="Carlito"/>
                  <a:cs typeface="Carlito"/>
                </a:rPr>
                <a:t>Bulk</a:t>
              </a:r>
              <a:r>
                <a:rPr sz="1500" b="1" spc="15" dirty="0">
                  <a:solidFill>
                    <a:srgbClr val="00AF50"/>
                  </a:solidFill>
                  <a:latin typeface="Carlito"/>
                  <a:cs typeface="Carlito"/>
                </a:rPr>
                <a:t> </a:t>
              </a:r>
              <a:r>
                <a:rPr sz="1500" b="1" spc="-25" dirty="0">
                  <a:solidFill>
                    <a:srgbClr val="00AF50"/>
                  </a:solidFill>
                  <a:latin typeface="Carlito"/>
                  <a:cs typeface="Carlito"/>
                </a:rPr>
                <a:t>Be</a:t>
              </a:r>
              <a:endParaRPr sz="1500" dirty="0">
                <a:latin typeface="Carlito"/>
                <a:cs typeface="Carlito"/>
              </a:endParaRPr>
            </a:p>
          </p:txBody>
        </p:sp>
        <p:sp>
          <p:nvSpPr>
            <p:cNvPr id="152" name="object 9">
              <a:extLst>
                <a:ext uri="{FF2B5EF4-FFF2-40B4-BE49-F238E27FC236}">
                  <a16:creationId xmlns:a16="http://schemas.microsoft.com/office/drawing/2014/main" id="{18C8110B-82D6-86F5-3305-34B6D837048B}"/>
                </a:ext>
              </a:extLst>
            </p:cNvPr>
            <p:cNvSpPr txBox="1"/>
            <p:nvPr/>
          </p:nvSpPr>
          <p:spPr>
            <a:xfrm>
              <a:off x="1177912" y="2766792"/>
              <a:ext cx="1852519" cy="396529"/>
            </a:xfrm>
            <a:prstGeom prst="rect">
              <a:avLst/>
            </a:prstGeom>
          </p:spPr>
          <p:txBody>
            <a:bodyPr vert="horz" wrap="square" lIns="0" tIns="121920" rIns="0" bIns="0" rtlCol="0">
              <a:spAutoFit/>
            </a:bodyPr>
            <a:lstStyle/>
            <a:p>
              <a:pPr marL="12700">
                <a:lnSpc>
                  <a:spcPct val="100000"/>
                </a:lnSpc>
                <a:spcBef>
                  <a:spcPts val="960"/>
                </a:spcBef>
              </a:pPr>
              <a:r>
                <a:rPr sz="1500" b="1" dirty="0">
                  <a:solidFill>
                    <a:srgbClr val="00AFEF"/>
                  </a:solidFill>
                  <a:latin typeface="Carlito"/>
                  <a:cs typeface="Carlito"/>
                </a:rPr>
                <a:t>Be</a:t>
              </a:r>
              <a:r>
                <a:rPr sz="1500" b="1" spc="-15" dirty="0">
                  <a:solidFill>
                    <a:srgbClr val="00AFEF"/>
                  </a:solidFill>
                  <a:latin typeface="Carlito"/>
                  <a:cs typeface="Carlito"/>
                </a:rPr>
                <a:t> </a:t>
              </a:r>
              <a:r>
                <a:rPr sz="1500" b="1" dirty="0">
                  <a:solidFill>
                    <a:srgbClr val="00AFEF"/>
                  </a:solidFill>
                  <a:latin typeface="Carlito"/>
                  <a:cs typeface="Carlito"/>
                </a:rPr>
                <a:t>coated </a:t>
              </a:r>
              <a:r>
                <a:rPr sz="1500" b="1" spc="-10" dirty="0" err="1">
                  <a:solidFill>
                    <a:srgbClr val="00AFEF"/>
                  </a:solidFill>
                  <a:latin typeface="Carlito"/>
                  <a:cs typeface="Carlito"/>
                </a:rPr>
                <a:t>inconel</a:t>
              </a:r>
              <a:endParaRPr lang="fi-FI" sz="1500" dirty="0">
                <a:latin typeface="Carlito"/>
                <a:cs typeface="Carlito"/>
              </a:endParaRPr>
            </a:p>
          </p:txBody>
        </p:sp>
        <p:sp>
          <p:nvSpPr>
            <p:cNvPr id="153" name="object 5">
              <a:extLst>
                <a:ext uri="{FF2B5EF4-FFF2-40B4-BE49-F238E27FC236}">
                  <a16:creationId xmlns:a16="http://schemas.microsoft.com/office/drawing/2014/main" id="{79B734A4-1D2C-0405-7259-41E8575E2FC5}"/>
                </a:ext>
              </a:extLst>
            </p:cNvPr>
            <p:cNvSpPr/>
            <p:nvPr/>
          </p:nvSpPr>
          <p:spPr>
            <a:xfrm>
              <a:off x="79644" y="3494813"/>
              <a:ext cx="752560" cy="243840"/>
            </a:xfrm>
            <a:custGeom>
              <a:avLst/>
              <a:gdLst/>
              <a:ahLst/>
              <a:cxnLst/>
              <a:rect l="l" t="t" r="r" b="b"/>
              <a:pathLst>
                <a:path w="576580" h="243839">
                  <a:moveTo>
                    <a:pt x="535432" y="0"/>
                  </a:moveTo>
                  <a:lnTo>
                    <a:pt x="40640" y="0"/>
                  </a:lnTo>
                  <a:lnTo>
                    <a:pt x="24822" y="3194"/>
                  </a:lnTo>
                  <a:lnTo>
                    <a:pt x="11904" y="11904"/>
                  </a:lnTo>
                  <a:lnTo>
                    <a:pt x="3194" y="24822"/>
                  </a:lnTo>
                  <a:lnTo>
                    <a:pt x="0" y="40639"/>
                  </a:lnTo>
                  <a:lnTo>
                    <a:pt x="0" y="203199"/>
                  </a:lnTo>
                  <a:lnTo>
                    <a:pt x="3194" y="219017"/>
                  </a:lnTo>
                  <a:lnTo>
                    <a:pt x="11904" y="231935"/>
                  </a:lnTo>
                  <a:lnTo>
                    <a:pt x="24822" y="240645"/>
                  </a:lnTo>
                  <a:lnTo>
                    <a:pt x="40640" y="243839"/>
                  </a:lnTo>
                  <a:lnTo>
                    <a:pt x="535432" y="243839"/>
                  </a:lnTo>
                  <a:lnTo>
                    <a:pt x="551249" y="240645"/>
                  </a:lnTo>
                  <a:lnTo>
                    <a:pt x="564167" y="231935"/>
                  </a:lnTo>
                  <a:lnTo>
                    <a:pt x="572877" y="219017"/>
                  </a:lnTo>
                  <a:lnTo>
                    <a:pt x="576072" y="203199"/>
                  </a:lnTo>
                  <a:lnTo>
                    <a:pt x="576072" y="40639"/>
                  </a:lnTo>
                  <a:lnTo>
                    <a:pt x="572877" y="24822"/>
                  </a:lnTo>
                  <a:lnTo>
                    <a:pt x="564167" y="11904"/>
                  </a:lnTo>
                  <a:lnTo>
                    <a:pt x="551249" y="3194"/>
                  </a:lnTo>
                  <a:lnTo>
                    <a:pt x="535432" y="0"/>
                  </a:lnTo>
                  <a:close/>
                </a:path>
              </a:pathLst>
            </a:custGeom>
            <a:solidFill>
              <a:srgbClr val="2F16E8">
                <a:alpha val="90000"/>
              </a:srgbClr>
            </a:solidFill>
          </p:spPr>
          <p:txBody>
            <a:bodyPr wrap="square" lIns="0" tIns="0" rIns="0" bIns="0" rtlCol="0"/>
            <a:lstStyle/>
            <a:p>
              <a:endParaRPr/>
            </a:p>
          </p:txBody>
        </p:sp>
        <p:sp>
          <p:nvSpPr>
            <p:cNvPr id="154" name="object 9">
              <a:extLst>
                <a:ext uri="{FF2B5EF4-FFF2-40B4-BE49-F238E27FC236}">
                  <a16:creationId xmlns:a16="http://schemas.microsoft.com/office/drawing/2014/main" id="{858C6E48-B765-6317-E298-C2BB2A96D8B8}"/>
                </a:ext>
              </a:extLst>
            </p:cNvPr>
            <p:cNvSpPr txBox="1"/>
            <p:nvPr/>
          </p:nvSpPr>
          <p:spPr>
            <a:xfrm>
              <a:off x="1159896" y="3369945"/>
              <a:ext cx="2129213" cy="396529"/>
            </a:xfrm>
            <a:prstGeom prst="rect">
              <a:avLst/>
            </a:prstGeom>
          </p:spPr>
          <p:txBody>
            <a:bodyPr vert="horz" wrap="square" lIns="0" tIns="121920" rIns="0" bIns="0" rtlCol="0">
              <a:spAutoFit/>
            </a:bodyPr>
            <a:lstStyle/>
            <a:p>
              <a:pPr marL="12700">
                <a:lnSpc>
                  <a:spcPct val="100000"/>
                </a:lnSpc>
                <a:spcBef>
                  <a:spcPts val="960"/>
                </a:spcBef>
              </a:pPr>
              <a:r>
                <a:rPr lang="en-GB" sz="1500" b="1" spc="-10" dirty="0">
                  <a:solidFill>
                    <a:srgbClr val="2F16E8"/>
                  </a:solidFill>
                  <a:latin typeface="Carlito"/>
                  <a:cs typeface="Carlito"/>
                </a:rPr>
                <a:t>I</a:t>
              </a:r>
              <a:r>
                <a:rPr sz="1500" b="1" spc="-10" dirty="0" err="1">
                  <a:solidFill>
                    <a:srgbClr val="2F16E8"/>
                  </a:solidFill>
                  <a:latin typeface="Carlito"/>
                  <a:cs typeface="Carlito"/>
                </a:rPr>
                <a:t>nconel</a:t>
              </a:r>
              <a:r>
                <a:rPr lang="en-GB" sz="1500" b="1" spc="-10" dirty="0">
                  <a:solidFill>
                    <a:srgbClr val="2F16E8"/>
                  </a:solidFill>
                  <a:latin typeface="Carlito"/>
                  <a:cs typeface="Carlito"/>
                </a:rPr>
                <a:t> (vacuum vessel)</a:t>
              </a:r>
              <a:endParaRPr lang="fi-FI" sz="1500" dirty="0">
                <a:solidFill>
                  <a:srgbClr val="2F16E8"/>
                </a:solidFill>
                <a:latin typeface="Carlito"/>
                <a:cs typeface="Carlito"/>
              </a:endParaRPr>
            </a:p>
          </p:txBody>
        </p:sp>
      </p:grpSp>
    </p:spTree>
    <p:extLst>
      <p:ext uri="{BB962C8B-B14F-4D97-AF65-F5344CB8AC3E}">
        <p14:creationId xmlns:p14="http://schemas.microsoft.com/office/powerpoint/2010/main" val="2902601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4AD4-0013-FF9D-A086-0FF88D56F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6B622-ACEE-FD1D-17B5-2AE1C85AE351}"/>
              </a:ext>
            </a:extLst>
          </p:cNvPr>
          <p:cNvSpPr>
            <a:spLocks noGrp="1"/>
          </p:cNvSpPr>
          <p:nvPr>
            <p:ph type="title"/>
          </p:nvPr>
        </p:nvSpPr>
        <p:spPr/>
        <p:txBody>
          <a:bodyPr/>
          <a:lstStyle/>
          <a:p>
            <a:r>
              <a:rPr lang="fi-FI" dirty="0"/>
              <a:t>LIBS </a:t>
            </a:r>
            <a:r>
              <a:rPr lang="fi-FI" dirty="0" err="1"/>
              <a:t>full</a:t>
            </a:r>
            <a:r>
              <a:rPr lang="fi-FI" dirty="0"/>
              <a:t> </a:t>
            </a:r>
            <a:r>
              <a:rPr lang="fi-FI" dirty="0" err="1"/>
              <a:t>distribution</a:t>
            </a:r>
            <a:r>
              <a:rPr lang="fi-FI" dirty="0"/>
              <a:t> </a:t>
            </a:r>
            <a:r>
              <a:rPr lang="fi-FI" dirty="0" err="1"/>
              <a:t>map</a:t>
            </a:r>
            <a:endParaRPr lang="fi-FI" dirty="0"/>
          </a:p>
        </p:txBody>
      </p:sp>
      <p:sp>
        <p:nvSpPr>
          <p:cNvPr id="3" name="Footer Placeholder 2">
            <a:extLst>
              <a:ext uri="{FF2B5EF4-FFF2-40B4-BE49-F238E27FC236}">
                <a16:creationId xmlns:a16="http://schemas.microsoft.com/office/drawing/2014/main" id="{C7E9F111-5EF3-9805-9766-FA2CAC1743F2}"/>
              </a:ext>
            </a:extLst>
          </p:cNvPr>
          <p:cNvSpPr>
            <a:spLocks noGrp="1"/>
          </p:cNvSpPr>
          <p:nvPr>
            <p:ph type="ftr" sz="quarter" idx="11"/>
          </p:nvPr>
        </p:nvSpPr>
        <p:spPr>
          <a:xfrm>
            <a:off x="825623" y="6555770"/>
            <a:ext cx="5328433"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8D4B5586-897D-FEAE-FAE5-DA45DE37741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pic>
        <p:nvPicPr>
          <p:cNvPr id="5" name="Picture 4">
            <a:extLst>
              <a:ext uri="{FF2B5EF4-FFF2-40B4-BE49-F238E27FC236}">
                <a16:creationId xmlns:a16="http://schemas.microsoft.com/office/drawing/2014/main" id="{4C8814EA-1CF8-295A-2405-1778BE46B183}"/>
              </a:ext>
            </a:extLst>
          </p:cNvPr>
          <p:cNvPicPr>
            <a:picLocks noChangeAspect="1"/>
          </p:cNvPicPr>
          <p:nvPr/>
        </p:nvPicPr>
        <p:blipFill>
          <a:blip r:embed="rId2"/>
          <a:stretch>
            <a:fillRect/>
          </a:stretch>
        </p:blipFill>
        <p:spPr>
          <a:xfrm>
            <a:off x="983432" y="556675"/>
            <a:ext cx="8799386" cy="5908643"/>
          </a:xfrm>
          <a:prstGeom prst="rect">
            <a:avLst/>
          </a:prstGeom>
        </p:spPr>
      </p:pic>
      <p:grpSp>
        <p:nvGrpSpPr>
          <p:cNvPr id="7" name="Group 6">
            <a:extLst>
              <a:ext uri="{FF2B5EF4-FFF2-40B4-BE49-F238E27FC236}">
                <a16:creationId xmlns:a16="http://schemas.microsoft.com/office/drawing/2014/main" id="{770FEBD3-7574-FF06-0E7B-57CF677027E9}"/>
              </a:ext>
            </a:extLst>
          </p:cNvPr>
          <p:cNvGrpSpPr/>
          <p:nvPr/>
        </p:nvGrpSpPr>
        <p:grpSpPr>
          <a:xfrm>
            <a:off x="8863863" y="4403268"/>
            <a:ext cx="2871357" cy="1445537"/>
            <a:chOff x="71643" y="2147016"/>
            <a:chExt cx="3217466" cy="1619458"/>
          </a:xfrm>
        </p:grpSpPr>
        <p:sp>
          <p:nvSpPr>
            <p:cNvPr id="8" name="object 4">
              <a:extLst>
                <a:ext uri="{FF2B5EF4-FFF2-40B4-BE49-F238E27FC236}">
                  <a16:creationId xmlns:a16="http://schemas.microsoft.com/office/drawing/2014/main" id="{E6402D04-B3AD-5EFA-BD2E-5D61FDB54FC8}"/>
                </a:ext>
              </a:extLst>
            </p:cNvPr>
            <p:cNvSpPr/>
            <p:nvPr/>
          </p:nvSpPr>
          <p:spPr>
            <a:xfrm>
              <a:off x="89026" y="2267117"/>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49E366">
                <a:alpha val="90000"/>
              </a:srgbClr>
            </a:solidFill>
          </p:spPr>
          <p:txBody>
            <a:bodyPr wrap="square" lIns="0" tIns="0" rIns="0" bIns="0" rtlCol="0"/>
            <a:lstStyle/>
            <a:p>
              <a:endParaRPr dirty="0">
                <a:highlight>
                  <a:srgbClr val="00FF00"/>
                </a:highlight>
              </a:endParaRPr>
            </a:p>
          </p:txBody>
        </p:sp>
        <p:sp>
          <p:nvSpPr>
            <p:cNvPr id="9" name="object 5">
              <a:extLst>
                <a:ext uri="{FF2B5EF4-FFF2-40B4-BE49-F238E27FC236}">
                  <a16:creationId xmlns:a16="http://schemas.microsoft.com/office/drawing/2014/main" id="{56907B00-6D01-C6B2-1A17-2901DD990903}"/>
                </a:ext>
              </a:extLst>
            </p:cNvPr>
            <p:cNvSpPr/>
            <p:nvPr/>
          </p:nvSpPr>
          <p:spPr>
            <a:xfrm>
              <a:off x="79644" y="2882136"/>
              <a:ext cx="752560" cy="243840"/>
            </a:xfrm>
            <a:custGeom>
              <a:avLst/>
              <a:gdLst/>
              <a:ahLst/>
              <a:cxnLst/>
              <a:rect l="l" t="t" r="r" b="b"/>
              <a:pathLst>
                <a:path w="576580" h="243839">
                  <a:moveTo>
                    <a:pt x="535432" y="0"/>
                  </a:moveTo>
                  <a:lnTo>
                    <a:pt x="40640" y="0"/>
                  </a:lnTo>
                  <a:lnTo>
                    <a:pt x="24822" y="3194"/>
                  </a:lnTo>
                  <a:lnTo>
                    <a:pt x="11904" y="11904"/>
                  </a:lnTo>
                  <a:lnTo>
                    <a:pt x="3194" y="24822"/>
                  </a:lnTo>
                  <a:lnTo>
                    <a:pt x="0" y="40639"/>
                  </a:lnTo>
                  <a:lnTo>
                    <a:pt x="0" y="203199"/>
                  </a:lnTo>
                  <a:lnTo>
                    <a:pt x="3194" y="219017"/>
                  </a:lnTo>
                  <a:lnTo>
                    <a:pt x="11904" y="231935"/>
                  </a:lnTo>
                  <a:lnTo>
                    <a:pt x="24822" y="240645"/>
                  </a:lnTo>
                  <a:lnTo>
                    <a:pt x="40640" y="243839"/>
                  </a:lnTo>
                  <a:lnTo>
                    <a:pt x="535432" y="243839"/>
                  </a:lnTo>
                  <a:lnTo>
                    <a:pt x="551249" y="240645"/>
                  </a:lnTo>
                  <a:lnTo>
                    <a:pt x="564167" y="231935"/>
                  </a:lnTo>
                  <a:lnTo>
                    <a:pt x="572877" y="219017"/>
                  </a:lnTo>
                  <a:lnTo>
                    <a:pt x="576072" y="203199"/>
                  </a:lnTo>
                  <a:lnTo>
                    <a:pt x="576072" y="40639"/>
                  </a:lnTo>
                  <a:lnTo>
                    <a:pt x="572877" y="24822"/>
                  </a:lnTo>
                  <a:lnTo>
                    <a:pt x="564167" y="11904"/>
                  </a:lnTo>
                  <a:lnTo>
                    <a:pt x="551249" y="3194"/>
                  </a:lnTo>
                  <a:lnTo>
                    <a:pt x="535432" y="0"/>
                  </a:lnTo>
                  <a:close/>
                </a:path>
              </a:pathLst>
            </a:custGeom>
            <a:solidFill>
              <a:srgbClr val="00AFEF">
                <a:alpha val="90000"/>
              </a:srgbClr>
            </a:solidFill>
          </p:spPr>
          <p:txBody>
            <a:bodyPr wrap="square" lIns="0" tIns="0" rIns="0" bIns="0" rtlCol="0"/>
            <a:lstStyle/>
            <a:p>
              <a:endParaRPr dirty="0"/>
            </a:p>
          </p:txBody>
        </p:sp>
        <p:sp>
          <p:nvSpPr>
            <p:cNvPr id="10" name="object 6">
              <a:extLst>
                <a:ext uri="{FF2B5EF4-FFF2-40B4-BE49-F238E27FC236}">
                  <a16:creationId xmlns:a16="http://schemas.microsoft.com/office/drawing/2014/main" id="{EAF4B25D-9011-9256-0ECF-2F7EA0EE11C1}"/>
                </a:ext>
              </a:extLst>
            </p:cNvPr>
            <p:cNvSpPr txBox="1"/>
            <p:nvPr/>
          </p:nvSpPr>
          <p:spPr>
            <a:xfrm>
              <a:off x="1104416" y="2458636"/>
              <a:ext cx="1932786" cy="386471"/>
            </a:xfrm>
            <a:prstGeom prst="rect">
              <a:avLst/>
            </a:prstGeom>
          </p:spPr>
          <p:txBody>
            <a:bodyPr vert="horz" wrap="square" lIns="0" tIns="113030" rIns="0" bIns="0" rtlCol="0">
              <a:spAutoFit/>
            </a:bodyPr>
            <a:lstStyle/>
            <a:p>
              <a:pPr marL="66675">
                <a:lnSpc>
                  <a:spcPct val="100000"/>
                </a:lnSpc>
                <a:spcBef>
                  <a:spcPts val="795"/>
                </a:spcBef>
              </a:pPr>
              <a:r>
                <a:rPr sz="1500" b="1" dirty="0">
                  <a:solidFill>
                    <a:srgbClr val="943735"/>
                  </a:solidFill>
                  <a:latin typeface="Carlito"/>
                  <a:cs typeface="Carlito"/>
                </a:rPr>
                <a:t>W</a:t>
              </a:r>
              <a:r>
                <a:rPr sz="1500" b="1" spc="-5" dirty="0">
                  <a:solidFill>
                    <a:srgbClr val="943735"/>
                  </a:solidFill>
                  <a:latin typeface="Carlito"/>
                  <a:cs typeface="Carlito"/>
                </a:rPr>
                <a:t> </a:t>
              </a:r>
              <a:r>
                <a:rPr sz="1500" b="1" dirty="0">
                  <a:solidFill>
                    <a:srgbClr val="943735"/>
                  </a:solidFill>
                  <a:latin typeface="Carlito"/>
                  <a:cs typeface="Carlito"/>
                </a:rPr>
                <a:t>–</a:t>
              </a:r>
              <a:r>
                <a:rPr sz="1500" b="1" spc="5" dirty="0">
                  <a:solidFill>
                    <a:srgbClr val="943735"/>
                  </a:solidFill>
                  <a:latin typeface="Carlito"/>
                  <a:cs typeface="Carlito"/>
                </a:rPr>
                <a:t> </a:t>
              </a:r>
              <a:r>
                <a:rPr sz="1500" b="1" dirty="0">
                  <a:solidFill>
                    <a:srgbClr val="943735"/>
                  </a:solidFill>
                  <a:latin typeface="Carlito"/>
                  <a:cs typeface="Carlito"/>
                </a:rPr>
                <a:t>coated</a:t>
              </a:r>
              <a:r>
                <a:rPr sz="1500" b="1" spc="5" dirty="0">
                  <a:solidFill>
                    <a:srgbClr val="943735"/>
                  </a:solidFill>
                  <a:latin typeface="Carlito"/>
                  <a:cs typeface="Carlito"/>
                </a:rPr>
                <a:t> </a:t>
              </a:r>
              <a:r>
                <a:rPr sz="1500" b="1" spc="-25" dirty="0">
                  <a:solidFill>
                    <a:srgbClr val="943735"/>
                  </a:solidFill>
                  <a:latin typeface="Carlito"/>
                  <a:cs typeface="Carlito"/>
                </a:rPr>
                <a:t>CFC</a:t>
              </a:r>
              <a:endParaRPr sz="1500" dirty="0">
                <a:latin typeface="Carlito"/>
                <a:cs typeface="Carlito"/>
              </a:endParaRPr>
            </a:p>
          </p:txBody>
        </p:sp>
        <p:sp>
          <p:nvSpPr>
            <p:cNvPr id="11" name="object 7">
              <a:extLst>
                <a:ext uri="{FF2B5EF4-FFF2-40B4-BE49-F238E27FC236}">
                  <a16:creationId xmlns:a16="http://schemas.microsoft.com/office/drawing/2014/main" id="{138C5FBB-4260-D544-A9B6-84E99BDE2527}"/>
                </a:ext>
              </a:extLst>
            </p:cNvPr>
            <p:cNvSpPr/>
            <p:nvPr/>
          </p:nvSpPr>
          <p:spPr>
            <a:xfrm>
              <a:off x="89026" y="2576070"/>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943735">
                <a:alpha val="90000"/>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A1474EBD-0247-C372-212E-E168D62DE948}"/>
                </a:ext>
              </a:extLst>
            </p:cNvPr>
            <p:cNvSpPr/>
            <p:nvPr/>
          </p:nvSpPr>
          <p:spPr>
            <a:xfrm>
              <a:off x="71643" y="3198607"/>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FF0000">
                <a:alpha val="90194"/>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D8C5F4A7-34E2-B132-D4B5-E73F6137901C}"/>
                </a:ext>
              </a:extLst>
            </p:cNvPr>
            <p:cNvSpPr txBox="1"/>
            <p:nvPr/>
          </p:nvSpPr>
          <p:spPr>
            <a:xfrm>
              <a:off x="1180322" y="3060403"/>
              <a:ext cx="940776" cy="400110"/>
            </a:xfrm>
            <a:prstGeom prst="rect">
              <a:avLst/>
            </a:prstGeom>
          </p:spPr>
          <p:txBody>
            <a:bodyPr vert="horz" wrap="square" lIns="0" tIns="121920" rIns="0" bIns="0" rtlCol="0">
              <a:spAutoFit/>
            </a:bodyPr>
            <a:lstStyle/>
            <a:p>
              <a:pPr marL="12700">
                <a:lnSpc>
                  <a:spcPct val="100000"/>
                </a:lnSpc>
                <a:spcBef>
                  <a:spcPts val="960"/>
                </a:spcBef>
              </a:pPr>
              <a:r>
                <a:rPr lang="fi-FI" sz="1500" b="1" dirty="0">
                  <a:solidFill>
                    <a:srgbClr val="FF0000"/>
                  </a:solidFill>
                  <a:latin typeface="Carlito"/>
                  <a:cs typeface="Carlito"/>
                </a:rPr>
                <a:t>Bulk</a:t>
              </a:r>
              <a:r>
                <a:rPr lang="fi-FI" sz="1500" b="1" spc="-25" dirty="0">
                  <a:solidFill>
                    <a:srgbClr val="FF0000"/>
                  </a:solidFill>
                  <a:latin typeface="Carlito"/>
                  <a:cs typeface="Carlito"/>
                </a:rPr>
                <a:t> </a:t>
              </a:r>
              <a:r>
                <a:rPr lang="fi-FI" sz="1500" b="1" spc="-50" dirty="0">
                  <a:solidFill>
                    <a:srgbClr val="FF0000"/>
                  </a:solidFill>
                  <a:latin typeface="Carlito"/>
                  <a:cs typeface="Carlito"/>
                </a:rPr>
                <a:t>W</a:t>
              </a:r>
              <a:endParaRPr lang="fi-FI" sz="1500" dirty="0">
                <a:latin typeface="Carlito"/>
                <a:cs typeface="Carlito"/>
              </a:endParaRPr>
            </a:p>
          </p:txBody>
        </p:sp>
        <p:sp>
          <p:nvSpPr>
            <p:cNvPr id="14" name="object 6">
              <a:extLst>
                <a:ext uri="{FF2B5EF4-FFF2-40B4-BE49-F238E27FC236}">
                  <a16:creationId xmlns:a16="http://schemas.microsoft.com/office/drawing/2014/main" id="{55473158-C656-28A1-024A-6B8D3434C0EE}"/>
                </a:ext>
              </a:extLst>
            </p:cNvPr>
            <p:cNvSpPr txBox="1"/>
            <p:nvPr/>
          </p:nvSpPr>
          <p:spPr>
            <a:xfrm>
              <a:off x="1159156" y="2147016"/>
              <a:ext cx="1284253" cy="386472"/>
            </a:xfrm>
            <a:prstGeom prst="rect">
              <a:avLst/>
            </a:prstGeom>
          </p:spPr>
          <p:txBody>
            <a:bodyPr vert="horz" wrap="square" lIns="0" tIns="113030" rIns="0" bIns="0" rtlCol="0">
              <a:spAutoFit/>
            </a:bodyPr>
            <a:lstStyle/>
            <a:p>
              <a:pPr marL="12700">
                <a:lnSpc>
                  <a:spcPct val="100000"/>
                </a:lnSpc>
                <a:spcBef>
                  <a:spcPts val="890"/>
                </a:spcBef>
              </a:pPr>
              <a:r>
                <a:rPr sz="1500" b="1" dirty="0">
                  <a:solidFill>
                    <a:srgbClr val="00AF50"/>
                  </a:solidFill>
                  <a:latin typeface="Carlito"/>
                  <a:cs typeface="Carlito"/>
                </a:rPr>
                <a:t>Bulk</a:t>
              </a:r>
              <a:r>
                <a:rPr sz="1500" b="1" spc="15" dirty="0">
                  <a:solidFill>
                    <a:srgbClr val="00AF50"/>
                  </a:solidFill>
                  <a:latin typeface="Carlito"/>
                  <a:cs typeface="Carlito"/>
                </a:rPr>
                <a:t> </a:t>
              </a:r>
              <a:r>
                <a:rPr sz="1500" b="1" spc="-25" dirty="0">
                  <a:solidFill>
                    <a:srgbClr val="00AF50"/>
                  </a:solidFill>
                  <a:latin typeface="Carlito"/>
                  <a:cs typeface="Carlito"/>
                </a:rPr>
                <a:t>Be</a:t>
              </a:r>
              <a:endParaRPr sz="1500" dirty="0">
                <a:latin typeface="Carlito"/>
                <a:cs typeface="Carlito"/>
              </a:endParaRPr>
            </a:p>
          </p:txBody>
        </p:sp>
        <p:sp>
          <p:nvSpPr>
            <p:cNvPr id="15" name="object 9">
              <a:extLst>
                <a:ext uri="{FF2B5EF4-FFF2-40B4-BE49-F238E27FC236}">
                  <a16:creationId xmlns:a16="http://schemas.microsoft.com/office/drawing/2014/main" id="{6FE678F9-475D-E916-7908-85923FBFE928}"/>
                </a:ext>
              </a:extLst>
            </p:cNvPr>
            <p:cNvSpPr txBox="1"/>
            <p:nvPr/>
          </p:nvSpPr>
          <p:spPr>
            <a:xfrm>
              <a:off x="1177912" y="2766792"/>
              <a:ext cx="1852519" cy="396529"/>
            </a:xfrm>
            <a:prstGeom prst="rect">
              <a:avLst/>
            </a:prstGeom>
          </p:spPr>
          <p:txBody>
            <a:bodyPr vert="horz" wrap="square" lIns="0" tIns="121920" rIns="0" bIns="0" rtlCol="0">
              <a:spAutoFit/>
            </a:bodyPr>
            <a:lstStyle/>
            <a:p>
              <a:pPr marL="12700">
                <a:lnSpc>
                  <a:spcPct val="100000"/>
                </a:lnSpc>
                <a:spcBef>
                  <a:spcPts val="960"/>
                </a:spcBef>
              </a:pPr>
              <a:r>
                <a:rPr sz="1500" b="1" dirty="0">
                  <a:solidFill>
                    <a:srgbClr val="00AFEF"/>
                  </a:solidFill>
                  <a:latin typeface="Carlito"/>
                  <a:cs typeface="Carlito"/>
                </a:rPr>
                <a:t>Be</a:t>
              </a:r>
              <a:r>
                <a:rPr sz="1500" b="1" spc="-15" dirty="0">
                  <a:solidFill>
                    <a:srgbClr val="00AFEF"/>
                  </a:solidFill>
                  <a:latin typeface="Carlito"/>
                  <a:cs typeface="Carlito"/>
                </a:rPr>
                <a:t> </a:t>
              </a:r>
              <a:r>
                <a:rPr sz="1500" b="1" dirty="0">
                  <a:solidFill>
                    <a:srgbClr val="00AFEF"/>
                  </a:solidFill>
                  <a:latin typeface="Carlito"/>
                  <a:cs typeface="Carlito"/>
                </a:rPr>
                <a:t>coated </a:t>
              </a:r>
              <a:r>
                <a:rPr sz="1500" b="1" spc="-10" dirty="0" err="1">
                  <a:solidFill>
                    <a:srgbClr val="00AFEF"/>
                  </a:solidFill>
                  <a:latin typeface="Carlito"/>
                  <a:cs typeface="Carlito"/>
                </a:rPr>
                <a:t>inconel</a:t>
              </a:r>
              <a:endParaRPr lang="fi-FI" sz="1500" dirty="0">
                <a:latin typeface="Carlito"/>
                <a:cs typeface="Carlito"/>
              </a:endParaRPr>
            </a:p>
          </p:txBody>
        </p:sp>
        <p:sp>
          <p:nvSpPr>
            <p:cNvPr id="16" name="object 5">
              <a:extLst>
                <a:ext uri="{FF2B5EF4-FFF2-40B4-BE49-F238E27FC236}">
                  <a16:creationId xmlns:a16="http://schemas.microsoft.com/office/drawing/2014/main" id="{8D5C55E2-C7AC-2C1B-C6D4-AD9D3D4B1020}"/>
                </a:ext>
              </a:extLst>
            </p:cNvPr>
            <p:cNvSpPr/>
            <p:nvPr/>
          </p:nvSpPr>
          <p:spPr>
            <a:xfrm>
              <a:off x="79644" y="3494813"/>
              <a:ext cx="752560" cy="243840"/>
            </a:xfrm>
            <a:custGeom>
              <a:avLst/>
              <a:gdLst/>
              <a:ahLst/>
              <a:cxnLst/>
              <a:rect l="l" t="t" r="r" b="b"/>
              <a:pathLst>
                <a:path w="576580" h="243839">
                  <a:moveTo>
                    <a:pt x="535432" y="0"/>
                  </a:moveTo>
                  <a:lnTo>
                    <a:pt x="40640" y="0"/>
                  </a:lnTo>
                  <a:lnTo>
                    <a:pt x="24822" y="3194"/>
                  </a:lnTo>
                  <a:lnTo>
                    <a:pt x="11904" y="11904"/>
                  </a:lnTo>
                  <a:lnTo>
                    <a:pt x="3194" y="24822"/>
                  </a:lnTo>
                  <a:lnTo>
                    <a:pt x="0" y="40639"/>
                  </a:lnTo>
                  <a:lnTo>
                    <a:pt x="0" y="203199"/>
                  </a:lnTo>
                  <a:lnTo>
                    <a:pt x="3194" y="219017"/>
                  </a:lnTo>
                  <a:lnTo>
                    <a:pt x="11904" y="231935"/>
                  </a:lnTo>
                  <a:lnTo>
                    <a:pt x="24822" y="240645"/>
                  </a:lnTo>
                  <a:lnTo>
                    <a:pt x="40640" y="243839"/>
                  </a:lnTo>
                  <a:lnTo>
                    <a:pt x="535432" y="243839"/>
                  </a:lnTo>
                  <a:lnTo>
                    <a:pt x="551249" y="240645"/>
                  </a:lnTo>
                  <a:lnTo>
                    <a:pt x="564167" y="231935"/>
                  </a:lnTo>
                  <a:lnTo>
                    <a:pt x="572877" y="219017"/>
                  </a:lnTo>
                  <a:lnTo>
                    <a:pt x="576072" y="203199"/>
                  </a:lnTo>
                  <a:lnTo>
                    <a:pt x="576072" y="40639"/>
                  </a:lnTo>
                  <a:lnTo>
                    <a:pt x="572877" y="24822"/>
                  </a:lnTo>
                  <a:lnTo>
                    <a:pt x="564167" y="11904"/>
                  </a:lnTo>
                  <a:lnTo>
                    <a:pt x="551249" y="3194"/>
                  </a:lnTo>
                  <a:lnTo>
                    <a:pt x="535432" y="0"/>
                  </a:lnTo>
                  <a:close/>
                </a:path>
              </a:pathLst>
            </a:custGeom>
            <a:solidFill>
              <a:srgbClr val="2F16E8">
                <a:alpha val="90000"/>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DC177DB9-DC34-CDC8-E7AA-6B19F7D900E3}"/>
                </a:ext>
              </a:extLst>
            </p:cNvPr>
            <p:cNvSpPr txBox="1"/>
            <p:nvPr/>
          </p:nvSpPr>
          <p:spPr>
            <a:xfrm>
              <a:off x="1159896" y="3369945"/>
              <a:ext cx="2129213" cy="396529"/>
            </a:xfrm>
            <a:prstGeom prst="rect">
              <a:avLst/>
            </a:prstGeom>
          </p:spPr>
          <p:txBody>
            <a:bodyPr vert="horz" wrap="square" lIns="0" tIns="121920" rIns="0" bIns="0" rtlCol="0">
              <a:spAutoFit/>
            </a:bodyPr>
            <a:lstStyle/>
            <a:p>
              <a:pPr marL="12700">
                <a:lnSpc>
                  <a:spcPct val="100000"/>
                </a:lnSpc>
                <a:spcBef>
                  <a:spcPts val="960"/>
                </a:spcBef>
              </a:pPr>
              <a:r>
                <a:rPr lang="en-GB" sz="1500" b="1" spc="-10" dirty="0">
                  <a:solidFill>
                    <a:srgbClr val="2F16E8"/>
                  </a:solidFill>
                  <a:latin typeface="Carlito"/>
                  <a:cs typeface="Carlito"/>
                </a:rPr>
                <a:t>I</a:t>
              </a:r>
              <a:r>
                <a:rPr sz="1500" b="1" spc="-10" dirty="0" err="1">
                  <a:solidFill>
                    <a:srgbClr val="2F16E8"/>
                  </a:solidFill>
                  <a:latin typeface="Carlito"/>
                  <a:cs typeface="Carlito"/>
                </a:rPr>
                <a:t>nconel</a:t>
              </a:r>
              <a:r>
                <a:rPr lang="en-GB" sz="1500" b="1" spc="-10" dirty="0">
                  <a:solidFill>
                    <a:srgbClr val="2F16E8"/>
                  </a:solidFill>
                  <a:latin typeface="Carlito"/>
                  <a:cs typeface="Carlito"/>
                </a:rPr>
                <a:t> (vacuum vessel)</a:t>
              </a:r>
              <a:endParaRPr lang="fi-FI" sz="1500" dirty="0">
                <a:solidFill>
                  <a:srgbClr val="2F16E8"/>
                </a:solidFill>
                <a:latin typeface="Carlito"/>
                <a:cs typeface="Carlito"/>
              </a:endParaRPr>
            </a:p>
          </p:txBody>
        </p:sp>
      </p:grpSp>
      <p:cxnSp>
        <p:nvCxnSpPr>
          <p:cNvPr id="24" name="Straight Arrow Connector 23">
            <a:extLst>
              <a:ext uri="{FF2B5EF4-FFF2-40B4-BE49-F238E27FC236}">
                <a16:creationId xmlns:a16="http://schemas.microsoft.com/office/drawing/2014/main" id="{33996734-1849-3A49-DF84-1C161C9957E4}"/>
              </a:ext>
            </a:extLst>
          </p:cNvPr>
          <p:cNvCxnSpPr/>
          <p:nvPr/>
        </p:nvCxnSpPr>
        <p:spPr>
          <a:xfrm flipV="1">
            <a:off x="885752" y="541339"/>
            <a:ext cx="0" cy="2898297"/>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EF55919-0E03-61F4-FD7F-7F0439295AAB}"/>
              </a:ext>
            </a:extLst>
          </p:cNvPr>
          <p:cNvCxnSpPr>
            <a:cxnSpLocks/>
          </p:cNvCxnSpPr>
          <p:nvPr/>
        </p:nvCxnSpPr>
        <p:spPr>
          <a:xfrm>
            <a:off x="885752" y="3677761"/>
            <a:ext cx="0" cy="2787557"/>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586EBED-C902-F8CF-F10D-D567F838F117}"/>
              </a:ext>
            </a:extLst>
          </p:cNvPr>
          <p:cNvSpPr txBox="1"/>
          <p:nvPr/>
        </p:nvSpPr>
        <p:spPr>
          <a:xfrm rot="16200000">
            <a:off x="-449163" y="3388702"/>
            <a:ext cx="1941557" cy="369332"/>
          </a:xfrm>
          <a:prstGeom prst="rect">
            <a:avLst/>
          </a:prstGeom>
          <a:noFill/>
        </p:spPr>
        <p:txBody>
          <a:bodyPr wrap="none" rtlCol="0">
            <a:spAutoFit/>
          </a:bodyPr>
          <a:lstStyle/>
          <a:p>
            <a:r>
              <a:rPr lang="en-GB" dirty="0"/>
              <a:t>Poloidal direction</a:t>
            </a:r>
          </a:p>
        </p:txBody>
      </p:sp>
      <p:cxnSp>
        <p:nvCxnSpPr>
          <p:cNvPr id="27" name="Straight Arrow Connector 26">
            <a:extLst>
              <a:ext uri="{FF2B5EF4-FFF2-40B4-BE49-F238E27FC236}">
                <a16:creationId xmlns:a16="http://schemas.microsoft.com/office/drawing/2014/main" id="{4E7C5D49-10F4-B654-4286-8DB67105DE50}"/>
              </a:ext>
            </a:extLst>
          </p:cNvPr>
          <p:cNvCxnSpPr>
            <a:cxnSpLocks/>
          </p:cNvCxnSpPr>
          <p:nvPr/>
        </p:nvCxnSpPr>
        <p:spPr>
          <a:xfrm>
            <a:off x="1106720" y="6465318"/>
            <a:ext cx="8552810" cy="0"/>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8E34DFE-EF9D-B52B-D1CE-FDE52F1C7D9D}"/>
              </a:ext>
            </a:extLst>
          </p:cNvPr>
          <p:cNvSpPr txBox="1"/>
          <p:nvPr/>
        </p:nvSpPr>
        <p:spPr>
          <a:xfrm>
            <a:off x="9782818" y="6159274"/>
            <a:ext cx="1928798" cy="369332"/>
          </a:xfrm>
          <a:prstGeom prst="rect">
            <a:avLst/>
          </a:prstGeom>
          <a:noFill/>
        </p:spPr>
        <p:txBody>
          <a:bodyPr wrap="none" rtlCol="0">
            <a:spAutoFit/>
          </a:bodyPr>
          <a:lstStyle/>
          <a:p>
            <a:r>
              <a:rPr lang="en-GB" dirty="0"/>
              <a:t>Toroidal direction</a:t>
            </a:r>
          </a:p>
        </p:txBody>
      </p:sp>
      <p:grpSp>
        <p:nvGrpSpPr>
          <p:cNvPr id="29" name="Group 28">
            <a:extLst>
              <a:ext uri="{FF2B5EF4-FFF2-40B4-BE49-F238E27FC236}">
                <a16:creationId xmlns:a16="http://schemas.microsoft.com/office/drawing/2014/main" id="{241974AB-C344-A2CF-6262-32F61D7B17FD}"/>
              </a:ext>
            </a:extLst>
          </p:cNvPr>
          <p:cNvGrpSpPr/>
          <p:nvPr/>
        </p:nvGrpSpPr>
        <p:grpSpPr>
          <a:xfrm>
            <a:off x="4838681" y="1619708"/>
            <a:ext cx="401189" cy="215444"/>
            <a:chOff x="4504755" y="1731793"/>
            <a:chExt cx="401189" cy="215444"/>
          </a:xfrm>
        </p:grpSpPr>
        <p:sp>
          <p:nvSpPr>
            <p:cNvPr id="30" name="Freeform: Shape 29">
              <a:extLst>
                <a:ext uri="{FF2B5EF4-FFF2-40B4-BE49-F238E27FC236}">
                  <a16:creationId xmlns:a16="http://schemas.microsoft.com/office/drawing/2014/main" id="{327AC1A7-7CE7-F7E0-D0EA-864A2390722E}"/>
                </a:ext>
              </a:extLst>
            </p:cNvPr>
            <p:cNvSpPr/>
            <p:nvPr/>
          </p:nvSpPr>
          <p:spPr>
            <a:xfrm>
              <a:off x="4557713" y="1781175"/>
              <a:ext cx="247650" cy="116681"/>
            </a:xfrm>
            <a:custGeom>
              <a:avLst/>
              <a:gdLst>
                <a:gd name="connsiteX0" fmla="*/ 0 w 247650"/>
                <a:gd name="connsiteY0" fmla="*/ 0 h 116681"/>
                <a:gd name="connsiteX1" fmla="*/ 247650 w 247650"/>
                <a:gd name="connsiteY1" fmla="*/ 4763 h 116681"/>
                <a:gd name="connsiteX2" fmla="*/ 247650 w 247650"/>
                <a:gd name="connsiteY2" fmla="*/ 114300 h 116681"/>
                <a:gd name="connsiteX3" fmla="*/ 2381 w 247650"/>
                <a:gd name="connsiteY3" fmla="*/ 116681 h 116681"/>
                <a:gd name="connsiteX4" fmla="*/ 0 w 247650"/>
                <a:gd name="connsiteY4" fmla="*/ 0 h 116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116681">
                  <a:moveTo>
                    <a:pt x="0" y="0"/>
                  </a:moveTo>
                  <a:lnTo>
                    <a:pt x="247650" y="4763"/>
                  </a:lnTo>
                  <a:lnTo>
                    <a:pt x="247650" y="114300"/>
                  </a:lnTo>
                  <a:lnTo>
                    <a:pt x="2381" y="116681"/>
                  </a:lnTo>
                  <a:cubicBezTo>
                    <a:pt x="1587" y="79375"/>
                    <a:pt x="794" y="42069"/>
                    <a:pt x="0" y="0"/>
                  </a:cubicBezTo>
                  <a:close/>
                </a:path>
              </a:pathLst>
            </a:custGeom>
            <a:solidFill>
              <a:srgbClr val="00FFFF"/>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E69EE98-E6B1-4F23-79A7-06A7E58ABD13}"/>
                </a:ext>
              </a:extLst>
            </p:cNvPr>
            <p:cNvSpPr txBox="1"/>
            <p:nvPr/>
          </p:nvSpPr>
          <p:spPr>
            <a:xfrm>
              <a:off x="4504755" y="1731793"/>
              <a:ext cx="401189" cy="215444"/>
            </a:xfrm>
            <a:prstGeom prst="rect">
              <a:avLst/>
            </a:prstGeom>
            <a:noFill/>
          </p:spPr>
          <p:txBody>
            <a:bodyPr wrap="square" rtlCol="0">
              <a:spAutoFit/>
            </a:bodyPr>
            <a:lstStyle/>
            <a:p>
              <a:r>
                <a:rPr lang="en-GB" sz="800" b="1" dirty="0">
                  <a:solidFill>
                    <a:schemeClr val="tx2"/>
                  </a:solidFill>
                  <a:latin typeface="Aptos Black" panose="020F0502020204030204" pitchFamily="34" charset="0"/>
                  <a:cs typeface="Aharoni" panose="02010803020104030203" pitchFamily="2" charset="-79"/>
                </a:rPr>
                <a:t>402</a:t>
              </a:r>
            </a:p>
          </p:txBody>
        </p:sp>
      </p:grpSp>
    </p:spTree>
    <p:extLst>
      <p:ext uri="{BB962C8B-B14F-4D97-AF65-F5344CB8AC3E}">
        <p14:creationId xmlns:p14="http://schemas.microsoft.com/office/powerpoint/2010/main" val="319738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353E4-BFFF-87E2-7842-089FFB03FF4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9EE5C8-8E3D-1A99-B0C5-D246244B3402}"/>
              </a:ext>
            </a:extLst>
          </p:cNvPr>
          <p:cNvSpPr>
            <a:spLocks noGrp="1"/>
          </p:cNvSpPr>
          <p:nvPr>
            <p:ph type="ftr" sz="quarter" idx="11"/>
          </p:nvPr>
        </p:nvSpPr>
        <p:spPr>
          <a:xfrm>
            <a:off x="825624" y="6555770"/>
            <a:ext cx="5794984" cy="329614"/>
          </a:xfrm>
        </p:spPr>
        <p:txBody>
          <a:bodyPr/>
          <a:lstStyle/>
          <a:p>
            <a:pPr>
              <a:defRPr/>
            </a:pPr>
            <a:r>
              <a:rPr lang="en-GB" dirty="0"/>
              <a:t>J. Likonen| </a:t>
            </a:r>
            <a:r>
              <a:rPr lang="en-US" dirty="0">
                <a:solidFill>
                  <a:prstClr val="white"/>
                </a:solidFill>
              </a:rPr>
              <a:t>Joint LID-QMS/LIBS meeting |ENEA Frascati | 9-12 December 2025</a:t>
            </a:r>
            <a:endParaRPr lang="en-GB" dirty="0"/>
          </a:p>
          <a:p>
            <a:pPr>
              <a:defRPr/>
            </a:pPr>
            <a:endParaRPr lang="en-GB" dirty="0"/>
          </a:p>
        </p:txBody>
      </p:sp>
      <p:sp>
        <p:nvSpPr>
          <p:cNvPr id="4" name="Slide Number Placeholder 3">
            <a:extLst>
              <a:ext uri="{FF2B5EF4-FFF2-40B4-BE49-F238E27FC236}">
                <a16:creationId xmlns:a16="http://schemas.microsoft.com/office/drawing/2014/main" id="{2D627789-D581-1E02-EF06-D140CA17DA6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itre 1">
            <a:extLst>
              <a:ext uri="{FF2B5EF4-FFF2-40B4-BE49-F238E27FC236}">
                <a16:creationId xmlns:a16="http://schemas.microsoft.com/office/drawing/2014/main" id="{74E40BA4-B5F9-AED4-7605-E7B16CB43988}"/>
              </a:ext>
            </a:extLst>
          </p:cNvPr>
          <p:cNvSpPr>
            <a:spLocks noGrp="1"/>
          </p:cNvSpPr>
          <p:nvPr>
            <p:ph type="title"/>
          </p:nvPr>
        </p:nvSpPr>
        <p:spPr>
          <a:xfrm>
            <a:off x="983432" y="192515"/>
            <a:ext cx="9451776" cy="457200"/>
          </a:xfrm>
        </p:spPr>
        <p:txBody>
          <a:bodyPr/>
          <a:lstStyle/>
          <a:p>
            <a:r>
              <a:rPr lang="fr-FR" dirty="0"/>
              <a:t>LIBS at JET in 2025</a:t>
            </a:r>
          </a:p>
        </p:txBody>
      </p:sp>
      <p:sp>
        <p:nvSpPr>
          <p:cNvPr id="2" name="object 3">
            <a:extLst>
              <a:ext uri="{FF2B5EF4-FFF2-40B4-BE49-F238E27FC236}">
                <a16:creationId xmlns:a16="http://schemas.microsoft.com/office/drawing/2014/main" id="{7F6FCC8D-6A02-A277-CA8C-E1EFDBF9E636}"/>
              </a:ext>
            </a:extLst>
          </p:cNvPr>
          <p:cNvSpPr txBox="1"/>
          <p:nvPr/>
        </p:nvSpPr>
        <p:spPr>
          <a:xfrm>
            <a:off x="501482" y="701824"/>
            <a:ext cx="11116211" cy="5833456"/>
          </a:xfrm>
          <a:prstGeom prst="rect">
            <a:avLst/>
          </a:prstGeom>
        </p:spPr>
        <p:txBody>
          <a:bodyPr vert="horz" wrap="square" lIns="0" tIns="43815" rIns="0" bIns="0" rtlCol="0">
            <a:spAutoFit/>
          </a:bodyPr>
          <a:lstStyle/>
          <a:p>
            <a:pPr lvl="0">
              <a:lnSpc>
                <a:spcPct val="113000"/>
              </a:lnSpc>
            </a:pPr>
            <a:endParaRPr lang="en-US" sz="1600" baseline="30000" dirty="0">
              <a:solidFill>
                <a:srgbClr val="00B050"/>
              </a:solidFill>
              <a:cs typeface="Arial" panose="020B0604020202020204" pitchFamily="34" charset="0"/>
            </a:endParaRPr>
          </a:p>
          <a:p>
            <a:pPr>
              <a:lnSpc>
                <a:spcPct val="113000"/>
              </a:lnSpc>
            </a:pPr>
            <a:r>
              <a:rPr lang="en-US" altLang="en-US" b="1" dirty="0">
                <a:solidFill>
                  <a:srgbClr val="0070C0"/>
                </a:solidFill>
                <a:cs typeface="Arial" panose="020B0604020202020204" pitchFamily="34" charset="0"/>
              </a:rPr>
              <a:t>1</a:t>
            </a:r>
            <a:r>
              <a:rPr lang="en-US" altLang="en-US" b="1" baseline="30000" dirty="0">
                <a:solidFill>
                  <a:srgbClr val="0070C0"/>
                </a:solidFill>
                <a:cs typeface="Arial" panose="020B0604020202020204" pitchFamily="34" charset="0"/>
              </a:rPr>
              <a:t>st</a:t>
            </a:r>
            <a:r>
              <a:rPr lang="en-US" altLang="en-US" b="1" dirty="0">
                <a:solidFill>
                  <a:srgbClr val="0070C0"/>
                </a:solidFill>
                <a:cs typeface="Arial" panose="020B0604020202020204" pitchFamily="34" charset="0"/>
              </a:rPr>
              <a:t> Data analysis meeting (Feb 6</a:t>
            </a:r>
            <a:r>
              <a:rPr lang="en-US" altLang="en-US" b="1" baseline="30000" dirty="0">
                <a:solidFill>
                  <a:srgbClr val="0070C0"/>
                </a:solidFill>
                <a:cs typeface="Arial" panose="020B0604020202020204" pitchFamily="34" charset="0"/>
              </a:rPr>
              <a:t>th</a:t>
            </a:r>
            <a:r>
              <a:rPr lang="en-US" altLang="en-US" b="1" dirty="0">
                <a:solidFill>
                  <a:srgbClr val="0070C0"/>
                </a:solidFill>
                <a:cs typeface="Arial" panose="020B0604020202020204" pitchFamily="34" charset="0"/>
              </a:rPr>
              <a:t>, FZJ)</a:t>
            </a:r>
          </a:p>
          <a:p>
            <a:pPr marL="285750" indent="-285750">
              <a:lnSpc>
                <a:spcPct val="113000"/>
              </a:lnSpc>
              <a:buFont typeface="Wingdings" panose="05000000000000000000" pitchFamily="2" charset="2"/>
              <a:buChar char="§"/>
            </a:pPr>
            <a:r>
              <a:rPr lang="en-US" altLang="en-US" dirty="0">
                <a:cs typeface="Arial" panose="020B0604020202020204" pitchFamily="34" charset="0"/>
              </a:rPr>
              <a:t>Reported in March, PWIE meeting in Prague</a:t>
            </a:r>
          </a:p>
          <a:p>
            <a:pPr>
              <a:lnSpc>
                <a:spcPct val="113000"/>
              </a:lnSpc>
            </a:pPr>
            <a:endParaRPr lang="en-US" b="1" dirty="0">
              <a:solidFill>
                <a:srgbClr val="0070C0"/>
              </a:solidFill>
              <a:cs typeface="Arial" panose="020B0604020202020204" pitchFamily="34" charset="0"/>
            </a:endParaRPr>
          </a:p>
          <a:p>
            <a:pPr>
              <a:lnSpc>
                <a:spcPct val="113000"/>
              </a:lnSpc>
            </a:pPr>
            <a:r>
              <a:rPr lang="en-US" b="1" dirty="0">
                <a:solidFill>
                  <a:srgbClr val="0070C0"/>
                </a:solidFill>
                <a:cs typeface="Arial" panose="020B0604020202020204" pitchFamily="34" charset="0"/>
              </a:rPr>
              <a:t>PFMC</a:t>
            </a:r>
          </a:p>
          <a:p>
            <a:pPr marL="285750" indent="-285750">
              <a:lnSpc>
                <a:spcPct val="113000"/>
              </a:lnSpc>
              <a:buFont typeface="Wingdings" panose="05000000000000000000" pitchFamily="2" charset="2"/>
              <a:buChar char="§"/>
            </a:pPr>
            <a:r>
              <a:rPr lang="en-US" dirty="0">
                <a:cs typeface="Arial" panose="020B0604020202020204" pitchFamily="34" charset="0"/>
              </a:rPr>
              <a:t>Several contributions (Likonen, Almaviva, Gasior, Yi)</a:t>
            </a:r>
          </a:p>
          <a:p>
            <a:pPr marL="285750" indent="-285750">
              <a:lnSpc>
                <a:spcPct val="113000"/>
              </a:lnSpc>
              <a:buFont typeface="Wingdings" panose="05000000000000000000" pitchFamily="2" charset="2"/>
              <a:buChar char="§"/>
            </a:pPr>
            <a:r>
              <a:rPr lang="en-US" dirty="0">
                <a:cs typeface="Arial" panose="020B0604020202020204" pitchFamily="34" charset="0"/>
              </a:rPr>
              <a:t>Poloidal distributions of H isotopes, Be, W</a:t>
            </a:r>
          </a:p>
          <a:p>
            <a:pPr>
              <a:lnSpc>
                <a:spcPct val="113000"/>
              </a:lnSpc>
            </a:pPr>
            <a:endParaRPr lang="en-US" b="1" dirty="0">
              <a:solidFill>
                <a:srgbClr val="0070C0"/>
              </a:solidFill>
              <a:cs typeface="Arial" panose="020B0604020202020204" pitchFamily="34" charset="0"/>
            </a:endParaRPr>
          </a:p>
          <a:p>
            <a:pPr>
              <a:lnSpc>
                <a:spcPct val="113000"/>
              </a:lnSpc>
            </a:pPr>
            <a:r>
              <a:rPr lang="en-US" b="1" dirty="0">
                <a:solidFill>
                  <a:srgbClr val="0070C0"/>
                </a:solidFill>
                <a:cs typeface="Arial" panose="020B0604020202020204" pitchFamily="34" charset="0"/>
              </a:rPr>
              <a:t>11</a:t>
            </a:r>
            <a:r>
              <a:rPr lang="en-US" b="1" baseline="30000" dirty="0">
                <a:solidFill>
                  <a:srgbClr val="0070C0"/>
                </a:solidFill>
                <a:cs typeface="Arial" panose="020B0604020202020204" pitchFamily="34" charset="0"/>
              </a:rPr>
              <a:t>th</a:t>
            </a:r>
            <a:r>
              <a:rPr lang="en-US" b="1" dirty="0">
                <a:solidFill>
                  <a:srgbClr val="0070C0"/>
                </a:solidFill>
                <a:cs typeface="Arial" panose="020B0604020202020204" pitchFamily="34" charset="0"/>
              </a:rPr>
              <a:t> </a:t>
            </a:r>
            <a:r>
              <a:rPr lang="en-US" altLang="en-US" b="1" dirty="0">
                <a:solidFill>
                  <a:srgbClr val="0070C0"/>
                </a:solidFill>
                <a:cs typeface="Arial" panose="020B0604020202020204" pitchFamily="34" charset="0"/>
              </a:rPr>
              <a:t>Data analysis meeting (Oct 31</a:t>
            </a:r>
            <a:r>
              <a:rPr lang="en-US" altLang="en-US" b="1" baseline="30000" dirty="0">
                <a:solidFill>
                  <a:srgbClr val="0070C0"/>
                </a:solidFill>
                <a:cs typeface="Arial" panose="020B0604020202020204" pitchFamily="34" charset="0"/>
              </a:rPr>
              <a:t>st</a:t>
            </a:r>
            <a:r>
              <a:rPr lang="en-US" altLang="en-US" b="1" dirty="0">
                <a:solidFill>
                  <a:srgbClr val="0070C0"/>
                </a:solidFill>
                <a:cs typeface="Arial" panose="020B0604020202020204" pitchFamily="34" charset="0"/>
              </a:rPr>
              <a:t>, Teams)</a:t>
            </a:r>
          </a:p>
          <a:p>
            <a:pPr marL="285750" lvl="0" indent="-285750">
              <a:lnSpc>
                <a:spcPct val="113000"/>
              </a:lnSpc>
              <a:buFont typeface="Wingdings" panose="05000000000000000000" pitchFamily="2" charset="2"/>
              <a:buChar char="§"/>
            </a:pPr>
            <a:r>
              <a:rPr lang="en-US" dirty="0">
                <a:cs typeface="Arial" panose="020B0604020202020204" pitchFamily="34" charset="0"/>
              </a:rPr>
              <a:t>JET LIBS calibration pulses (pure materials)</a:t>
            </a:r>
          </a:p>
          <a:p>
            <a:pPr marL="742950" lvl="1" indent="-285750">
              <a:lnSpc>
                <a:spcPct val="113000"/>
              </a:lnSpc>
              <a:buFont typeface="Wingdings" panose="05000000000000000000" pitchFamily="2" charset="2"/>
              <a:buChar char="§"/>
            </a:pPr>
            <a:r>
              <a:rPr lang="en-US" dirty="0">
                <a:solidFill>
                  <a:srgbClr val="00B050"/>
                </a:solidFill>
                <a:cs typeface="Arial" panose="020B0604020202020204" pitchFamily="34" charset="0"/>
              </a:rPr>
              <a:t>Be calibration: </a:t>
            </a:r>
            <a:r>
              <a:rPr lang="en-US" dirty="0">
                <a:cs typeface="Arial" panose="020B0604020202020204" pitchFamily="34" charset="0"/>
              </a:rPr>
              <a:t>2XR8 pulse #492 (from C3 tile)</a:t>
            </a:r>
          </a:p>
          <a:p>
            <a:pPr marL="742950" lvl="1" indent="-285750">
              <a:lnSpc>
                <a:spcPct val="113000"/>
              </a:lnSpc>
              <a:buFont typeface="Wingdings" panose="05000000000000000000" pitchFamily="2" charset="2"/>
              <a:buChar char="§"/>
            </a:pPr>
            <a:r>
              <a:rPr lang="en-US" dirty="0">
                <a:solidFill>
                  <a:srgbClr val="00B050"/>
                </a:solidFill>
                <a:cs typeface="Arial" panose="020B0604020202020204" pitchFamily="34" charset="0"/>
              </a:rPr>
              <a:t>Inconel (vessel wall)</a:t>
            </a:r>
            <a:r>
              <a:rPr lang="en-US" dirty="0">
                <a:cs typeface="Arial" panose="020B0604020202020204" pitchFamily="34" charset="0"/>
              </a:rPr>
              <a:t> OCT1 middle: pulse no. #357</a:t>
            </a:r>
          </a:p>
          <a:p>
            <a:pPr marL="742950" lvl="1" indent="-285750">
              <a:lnSpc>
                <a:spcPct val="113000"/>
              </a:lnSpc>
              <a:buFont typeface="Wingdings" panose="05000000000000000000" pitchFamily="2" charset="2"/>
              <a:buChar char="§"/>
            </a:pPr>
            <a:r>
              <a:rPr lang="en-US" dirty="0">
                <a:solidFill>
                  <a:srgbClr val="00B050"/>
                </a:solidFill>
                <a:cs typeface="Arial" panose="020B0604020202020204" pitchFamily="34" charset="0"/>
              </a:rPr>
              <a:t>Pure W (W-wedge – Lamellae):</a:t>
            </a:r>
            <a:r>
              <a:rPr lang="en-US" dirty="0">
                <a:cs typeface="Arial" panose="020B0604020202020204" pitchFamily="34" charset="0"/>
              </a:rPr>
              <a:t> Stack A pulse #20 and repeated pulse (with setting changes) pulse #765</a:t>
            </a:r>
          </a:p>
          <a:p>
            <a:pPr marL="742950" lvl="1" indent="-285750">
              <a:lnSpc>
                <a:spcPct val="113000"/>
              </a:lnSpc>
              <a:buFont typeface="Wingdings" panose="05000000000000000000" pitchFamily="2" charset="2"/>
              <a:buChar char="§"/>
            </a:pPr>
            <a:r>
              <a:rPr lang="en-US" dirty="0">
                <a:solidFill>
                  <a:srgbClr val="00B050"/>
                </a:solidFill>
                <a:cs typeface="Arial" panose="020B0604020202020204" pitchFamily="34" charset="0"/>
              </a:rPr>
              <a:t>W-CFC Top of tile 8:</a:t>
            </a:r>
            <a:r>
              <a:rPr lang="en-US" dirty="0">
                <a:cs typeface="Arial" panose="020B0604020202020204" pitchFamily="34" charset="0"/>
              </a:rPr>
              <a:t> pulse no. #51 (250 shots)</a:t>
            </a:r>
          </a:p>
          <a:p>
            <a:pPr>
              <a:lnSpc>
                <a:spcPct val="113000"/>
              </a:lnSpc>
            </a:pPr>
            <a:endParaRPr lang="en-US" dirty="0">
              <a:solidFill>
                <a:schemeClr val="tx1"/>
              </a:solidFill>
              <a:cs typeface="Arial" panose="020B0604020202020204" pitchFamily="34" charset="0"/>
            </a:endParaRPr>
          </a:p>
          <a:p>
            <a:pPr>
              <a:lnSpc>
                <a:spcPct val="113000"/>
              </a:lnSpc>
            </a:pPr>
            <a:r>
              <a:rPr lang="en-US" b="1" dirty="0">
                <a:solidFill>
                  <a:srgbClr val="0070C0"/>
                </a:solidFill>
                <a:cs typeface="Arial" panose="020B0604020202020204" pitchFamily="34" charset="0"/>
              </a:rPr>
              <a:t>13</a:t>
            </a:r>
            <a:r>
              <a:rPr lang="en-US" b="1" baseline="30000" dirty="0">
                <a:solidFill>
                  <a:srgbClr val="0070C0"/>
                </a:solidFill>
                <a:cs typeface="Arial" panose="020B0604020202020204" pitchFamily="34" charset="0"/>
              </a:rPr>
              <a:t>th</a:t>
            </a:r>
            <a:r>
              <a:rPr lang="en-US" b="1" dirty="0">
                <a:solidFill>
                  <a:srgbClr val="0070C0"/>
                </a:solidFill>
                <a:cs typeface="Arial" panose="020B0604020202020204" pitchFamily="34" charset="0"/>
              </a:rPr>
              <a:t> Data analysis meeting (Nov 28</a:t>
            </a:r>
            <a:r>
              <a:rPr lang="en-US" b="1" baseline="30000" dirty="0">
                <a:solidFill>
                  <a:srgbClr val="0070C0"/>
                </a:solidFill>
                <a:cs typeface="Arial" panose="020B0604020202020204" pitchFamily="34" charset="0"/>
              </a:rPr>
              <a:t>th</a:t>
            </a:r>
            <a:r>
              <a:rPr lang="en-US" b="1" dirty="0">
                <a:solidFill>
                  <a:srgbClr val="0070C0"/>
                </a:solidFill>
                <a:cs typeface="Arial" panose="020B0604020202020204" pitchFamily="34" charset="0"/>
              </a:rPr>
              <a:t>, Teams)</a:t>
            </a:r>
          </a:p>
          <a:p>
            <a:pPr marL="285750" indent="-285750">
              <a:lnSpc>
                <a:spcPct val="113000"/>
              </a:lnSpc>
              <a:buFont typeface="Wingdings" panose="05000000000000000000" pitchFamily="2" charset="2"/>
              <a:buChar char="§"/>
            </a:pPr>
            <a:r>
              <a:rPr lang="en-US" dirty="0">
                <a:cs typeface="Arial" panose="020B0604020202020204" pitchFamily="34" charset="0"/>
              </a:rPr>
              <a:t>Discussion on the joint LID/QMS-LIBS meeting</a:t>
            </a:r>
          </a:p>
          <a:p>
            <a:pPr>
              <a:lnSpc>
                <a:spcPct val="113000"/>
              </a:lnSpc>
            </a:pPr>
            <a:endParaRPr lang="en-US" dirty="0">
              <a:solidFill>
                <a:schemeClr val="tx1"/>
              </a:solidFill>
              <a:cs typeface="Arial" panose="020B0604020202020204" pitchFamily="34" charset="0"/>
            </a:endParaRPr>
          </a:p>
          <a:p>
            <a:pPr marL="12700" marR="208279">
              <a:lnSpc>
                <a:spcPts val="1939"/>
              </a:lnSpc>
              <a:spcBef>
                <a:spcPts val="345"/>
              </a:spcBef>
              <a:tabLst>
                <a:tab pos="354965" algn="l"/>
                <a:tab pos="355600" algn="l"/>
              </a:tabLst>
            </a:pPr>
            <a:endParaRPr lang="fi-FI" sz="1800" dirty="0">
              <a:solidFill>
                <a:srgbClr val="E46C0A"/>
              </a:solidFill>
              <a:latin typeface="Calibri"/>
              <a:cs typeface="Calibri"/>
            </a:endParaRPr>
          </a:p>
        </p:txBody>
      </p:sp>
    </p:spTree>
    <p:extLst>
      <p:ext uri="{BB962C8B-B14F-4D97-AF65-F5344CB8AC3E}">
        <p14:creationId xmlns:p14="http://schemas.microsoft.com/office/powerpoint/2010/main" val="17081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5A42-0C4F-845C-5D39-5D3AD4B2E0E2}"/>
            </a:ext>
          </a:extLst>
        </p:cNvPr>
        <p:cNvGrpSpPr/>
        <p:nvPr/>
      </p:nvGrpSpPr>
      <p:grpSpPr>
        <a:xfrm>
          <a:off x="0" y="0"/>
          <a:ext cx="0" cy="0"/>
          <a:chOff x="0" y="0"/>
          <a:chExt cx="0" cy="0"/>
        </a:xfrm>
      </p:grpSpPr>
      <p:sp>
        <p:nvSpPr>
          <p:cNvPr id="9" name="Footer Placeholder 3">
            <a:extLst>
              <a:ext uri="{FF2B5EF4-FFF2-40B4-BE49-F238E27FC236}">
                <a16:creationId xmlns:a16="http://schemas.microsoft.com/office/drawing/2014/main" id="{B24B7A8A-BF7C-A377-EBC5-F8DDC8C1252A}"/>
              </a:ext>
            </a:extLst>
          </p:cNvPr>
          <p:cNvSpPr>
            <a:spLocks noGrp="1"/>
          </p:cNvSpPr>
          <p:nvPr>
            <p:ph type="ftr" sz="quarter" idx="11"/>
          </p:nvPr>
        </p:nvSpPr>
        <p:spPr>
          <a:xfrm>
            <a:off x="825623" y="6555770"/>
            <a:ext cx="5726833"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Titel 1">
            <a:extLst>
              <a:ext uri="{FF2B5EF4-FFF2-40B4-BE49-F238E27FC236}">
                <a16:creationId xmlns:a16="http://schemas.microsoft.com/office/drawing/2014/main" id="{C58CBF44-665B-29FC-F59A-B66AB5D3783A}"/>
              </a:ext>
            </a:extLst>
          </p:cNvPr>
          <p:cNvSpPr>
            <a:spLocks noGrp="1"/>
          </p:cNvSpPr>
          <p:nvPr>
            <p:ph type="title"/>
          </p:nvPr>
        </p:nvSpPr>
        <p:spPr>
          <a:xfrm>
            <a:off x="825623" y="68627"/>
            <a:ext cx="11268351" cy="457200"/>
          </a:xfrm>
        </p:spPr>
        <p:txBody>
          <a:bodyPr/>
          <a:lstStyle/>
          <a:p>
            <a:pPr marL="609585" lvl="1"/>
            <a:r>
              <a:rPr lang="en-US" sz="2000" b="1" dirty="0"/>
              <a:t>FZJ: Littrow results from Module 14(LID-QMS positions)</a:t>
            </a:r>
            <a:br>
              <a:rPr lang="en-US" sz="2000" b="1" dirty="0"/>
            </a:br>
            <a:endParaRPr lang="en-US" sz="2000" b="1" dirty="0">
              <a:latin typeface="Calibri" panose="020F050202020403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9DBA7747-3179-5415-1EA6-D3D7D8B3B8B2}"/>
              </a:ext>
            </a:extLst>
          </p:cNvPr>
          <p:cNvPicPr>
            <a:picLocks noChangeAspect="1"/>
          </p:cNvPicPr>
          <p:nvPr/>
        </p:nvPicPr>
        <p:blipFill>
          <a:blip r:embed="rId2"/>
          <a:stretch>
            <a:fillRect/>
          </a:stretch>
        </p:blipFill>
        <p:spPr>
          <a:xfrm>
            <a:off x="4655517" y="302231"/>
            <a:ext cx="7101326" cy="6072190"/>
          </a:xfrm>
          <a:prstGeom prst="rect">
            <a:avLst/>
          </a:prstGeom>
        </p:spPr>
      </p:pic>
      <p:grpSp>
        <p:nvGrpSpPr>
          <p:cNvPr id="24" name="Group 23">
            <a:extLst>
              <a:ext uri="{FF2B5EF4-FFF2-40B4-BE49-F238E27FC236}">
                <a16:creationId xmlns:a16="http://schemas.microsoft.com/office/drawing/2014/main" id="{82CAC686-DE20-FAFA-C1E4-9370BDFC2A43}"/>
              </a:ext>
            </a:extLst>
          </p:cNvPr>
          <p:cNvGrpSpPr/>
          <p:nvPr/>
        </p:nvGrpSpPr>
        <p:grpSpPr>
          <a:xfrm>
            <a:off x="2284969" y="2187806"/>
            <a:ext cx="2365275" cy="376680"/>
            <a:chOff x="115736" y="2061577"/>
            <a:chExt cx="2365275" cy="376680"/>
          </a:xfrm>
        </p:grpSpPr>
        <p:sp>
          <p:nvSpPr>
            <p:cNvPr id="13" name="Freeform 382">
              <a:extLst>
                <a:ext uri="{FF2B5EF4-FFF2-40B4-BE49-F238E27FC236}">
                  <a16:creationId xmlns:a16="http://schemas.microsoft.com/office/drawing/2014/main" id="{22FEF95A-BAA2-45F2-8395-C7D75F76FF3D}"/>
                </a:ext>
              </a:extLst>
            </p:cNvPr>
            <p:cNvSpPr/>
            <p:nvPr/>
          </p:nvSpPr>
          <p:spPr>
            <a:xfrm>
              <a:off x="115736" y="2061577"/>
              <a:ext cx="2345309" cy="369315"/>
            </a:xfrm>
            <a:custGeom>
              <a:avLst/>
              <a:gdLst/>
              <a:ahLst/>
              <a:cxnLst/>
              <a:rect l="0" t="0" r="0" b="0"/>
              <a:pathLst>
                <a:path w="2345309" h="369315">
                  <a:moveTo>
                    <a:pt x="0" y="61594"/>
                  </a:moveTo>
                  <a:cubicBezTo>
                    <a:pt x="0" y="27558"/>
                    <a:pt x="27560" y="0"/>
                    <a:pt x="61595" y="0"/>
                  </a:cubicBezTo>
                  <a:lnTo>
                    <a:pt x="2283714" y="0"/>
                  </a:lnTo>
                  <a:cubicBezTo>
                    <a:pt x="2317750" y="0"/>
                    <a:pt x="2345309" y="27558"/>
                    <a:pt x="2345309" y="61594"/>
                  </a:cubicBezTo>
                  <a:lnTo>
                    <a:pt x="2345309" y="307847"/>
                  </a:lnTo>
                  <a:cubicBezTo>
                    <a:pt x="2345309" y="341757"/>
                    <a:pt x="2317750" y="369315"/>
                    <a:pt x="2283714" y="369315"/>
                  </a:cubicBezTo>
                  <a:lnTo>
                    <a:pt x="61595" y="369315"/>
                  </a:lnTo>
                  <a:cubicBezTo>
                    <a:pt x="27560" y="369315"/>
                    <a:pt x="0" y="341757"/>
                    <a:pt x="0" y="307847"/>
                  </a:cubicBezTo>
                  <a:close/>
                  <a:moveTo>
                    <a:pt x="175007" y="6676135"/>
                  </a:moveTo>
                </a:path>
              </a:pathLst>
            </a:custGeom>
            <a:noFill/>
            <a:ln w="12700" cap="flat" cmpd="sng">
              <a:solidFill>
                <a:srgbClr val="000E1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5" name="Freeform 383">
              <a:extLst>
                <a:ext uri="{FF2B5EF4-FFF2-40B4-BE49-F238E27FC236}">
                  <a16:creationId xmlns:a16="http://schemas.microsoft.com/office/drawing/2014/main" id="{9507D3E2-8E77-BD1A-4925-DCA7EC58C431}"/>
                </a:ext>
              </a:extLst>
            </p:cNvPr>
            <p:cNvSpPr/>
            <p:nvPr/>
          </p:nvSpPr>
          <p:spPr>
            <a:xfrm>
              <a:off x="285028" y="2161398"/>
              <a:ext cx="187325" cy="170943"/>
            </a:xfrm>
            <a:custGeom>
              <a:avLst/>
              <a:gdLst/>
              <a:ahLst/>
              <a:cxnLst/>
              <a:rect l="0" t="0" r="0" b="0"/>
              <a:pathLst>
                <a:path w="187325" h="170943">
                  <a:moveTo>
                    <a:pt x="0" y="85472"/>
                  </a:moveTo>
                  <a:cubicBezTo>
                    <a:pt x="0" y="38228"/>
                    <a:pt x="41909" y="0"/>
                    <a:pt x="93599" y="0"/>
                  </a:cubicBezTo>
                  <a:cubicBezTo>
                    <a:pt x="145415" y="0"/>
                    <a:pt x="187325" y="38228"/>
                    <a:pt x="187325" y="85472"/>
                  </a:cubicBezTo>
                  <a:cubicBezTo>
                    <a:pt x="187325" y="132716"/>
                    <a:pt x="145415" y="170943"/>
                    <a:pt x="93599" y="170943"/>
                  </a:cubicBezTo>
                  <a:cubicBezTo>
                    <a:pt x="41909" y="170943"/>
                    <a:pt x="0" y="132716"/>
                    <a:pt x="0" y="85472"/>
                  </a:cubicBezTo>
                  <a:close/>
                  <a:moveTo>
                    <a:pt x="-117984" y="6576314"/>
                  </a:moveTo>
                </a:path>
              </a:pathLst>
            </a:custGeom>
            <a:solidFill>
              <a:srgbClr val="FF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8" name="Freeform 384">
              <a:extLst>
                <a:ext uri="{FF2B5EF4-FFF2-40B4-BE49-F238E27FC236}">
                  <a16:creationId xmlns:a16="http://schemas.microsoft.com/office/drawing/2014/main" id="{5C6DC502-0DC7-8260-C0B5-B987C6935B22}"/>
                </a:ext>
              </a:extLst>
            </p:cNvPr>
            <p:cNvSpPr/>
            <p:nvPr/>
          </p:nvSpPr>
          <p:spPr>
            <a:xfrm>
              <a:off x="1935393" y="2125584"/>
              <a:ext cx="377952" cy="256032"/>
            </a:xfrm>
            <a:custGeom>
              <a:avLst/>
              <a:gdLst/>
              <a:ahLst/>
              <a:cxnLst/>
              <a:rect l="0" t="0" r="0" b="0"/>
              <a:pathLst>
                <a:path w="377952" h="256032">
                  <a:moveTo>
                    <a:pt x="0" y="256032"/>
                  </a:moveTo>
                  <a:lnTo>
                    <a:pt x="377952" y="256032"/>
                  </a:lnTo>
                  <a:lnTo>
                    <a:pt x="377952" y="0"/>
                  </a:lnTo>
                  <a:lnTo>
                    <a:pt x="0" y="0"/>
                  </a:lnTo>
                  <a:lnTo>
                    <a:pt x="0" y="256032"/>
                  </a:lnTo>
                  <a:close/>
                </a:path>
              </a:pathLst>
            </a:custGeom>
            <a:solidFill>
              <a:srgbClr val="FF00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2" name="Freeform 381">
              <a:extLst>
                <a:ext uri="{FF2B5EF4-FFF2-40B4-BE49-F238E27FC236}">
                  <a16:creationId xmlns:a16="http://schemas.microsoft.com/office/drawing/2014/main" id="{AF2C56EE-141E-DD07-2816-C2E2E4B66592}"/>
                </a:ext>
              </a:extLst>
            </p:cNvPr>
            <p:cNvSpPr/>
            <p:nvPr/>
          </p:nvSpPr>
          <p:spPr>
            <a:xfrm>
              <a:off x="135702" y="2068942"/>
              <a:ext cx="2345309" cy="369315"/>
            </a:xfrm>
            <a:custGeom>
              <a:avLst/>
              <a:gdLst/>
              <a:ahLst/>
              <a:cxnLst/>
              <a:rect l="0" t="0" r="0" b="0"/>
              <a:pathLst>
                <a:path w="2345309" h="369315">
                  <a:moveTo>
                    <a:pt x="0" y="61594"/>
                  </a:moveTo>
                  <a:cubicBezTo>
                    <a:pt x="0" y="27558"/>
                    <a:pt x="27560" y="0"/>
                    <a:pt x="61595" y="0"/>
                  </a:cubicBezTo>
                  <a:lnTo>
                    <a:pt x="2283714" y="0"/>
                  </a:lnTo>
                  <a:cubicBezTo>
                    <a:pt x="2317750" y="0"/>
                    <a:pt x="2345309" y="27558"/>
                    <a:pt x="2345309" y="61594"/>
                  </a:cubicBezTo>
                  <a:lnTo>
                    <a:pt x="2345309" y="307847"/>
                  </a:lnTo>
                  <a:cubicBezTo>
                    <a:pt x="2345309" y="341757"/>
                    <a:pt x="2317750" y="369315"/>
                    <a:pt x="2283714" y="369315"/>
                  </a:cubicBezTo>
                  <a:lnTo>
                    <a:pt x="61595" y="369315"/>
                  </a:lnTo>
                  <a:cubicBezTo>
                    <a:pt x="27560" y="369315"/>
                    <a:pt x="0" y="341757"/>
                    <a:pt x="0" y="307847"/>
                  </a:cubicBezTo>
                  <a:close/>
                  <a:moveTo>
                    <a:pt x="175007" y="6676135"/>
                  </a:moveTo>
                </a:path>
              </a:pathLst>
            </a:custGeom>
            <a:solidFill>
              <a:srgbClr val="FA4CD5">
                <a:alpha val="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9" name="Rectangle 486">
              <a:extLst>
                <a:ext uri="{FF2B5EF4-FFF2-40B4-BE49-F238E27FC236}">
                  <a16:creationId xmlns:a16="http://schemas.microsoft.com/office/drawing/2014/main" id="{8B7A8401-E99A-E807-0E44-9EC8BCF2032F}"/>
                </a:ext>
              </a:extLst>
            </p:cNvPr>
            <p:cNvSpPr/>
            <p:nvPr/>
          </p:nvSpPr>
          <p:spPr>
            <a:xfrm>
              <a:off x="584649" y="2123045"/>
              <a:ext cx="1751685" cy="254888"/>
            </a:xfrm>
            <a:prstGeom prst="rect">
              <a:avLst/>
            </a:prstGeom>
          </p:spPr>
          <p:txBody>
            <a:bodyPr wrap="none" lIns="0" tIns="0" rIns="0" bIns="0">
              <a:spAutoFit/>
            </a:bodyPr>
            <a:lstStyle/>
            <a:p>
              <a:pPr marL="0"/>
              <a:r>
                <a:rPr lang="en-GB" sz="1800" b="1" i="0" spc="0" baseline="0" dirty="0">
                  <a:solidFill>
                    <a:srgbClr val="002F56"/>
                  </a:solidFill>
                  <a:latin typeface="Arial-BoldMT"/>
                  <a:cs typeface="Arial-BoldMT"/>
                </a:rPr>
                <a:t>L</a:t>
              </a:r>
              <a:r>
                <a:rPr lang="en-GB" sz="1800" b="1" i="0" spc="5" baseline="0" dirty="0">
                  <a:solidFill>
                    <a:srgbClr val="002F56"/>
                  </a:solidFill>
                  <a:latin typeface="Arial-BoldMT"/>
                  <a:cs typeface="Arial-BoldMT"/>
                </a:rPr>
                <a:t>I</a:t>
              </a:r>
              <a:r>
                <a:rPr lang="en-GB" sz="1800" b="1" i="0" spc="0" baseline="0" dirty="0">
                  <a:solidFill>
                    <a:srgbClr val="002F56"/>
                  </a:solidFill>
                  <a:latin typeface="Arial-BoldMT"/>
                  <a:cs typeface="Arial-BoldMT"/>
                </a:rPr>
                <a:t>B</a:t>
              </a:r>
              <a:r>
                <a:rPr lang="en-GB" sz="1800" b="1" i="0" spc="-1" baseline="0" dirty="0">
                  <a:solidFill>
                    <a:srgbClr val="002F56"/>
                  </a:solidFill>
                  <a:latin typeface="Arial-BoldMT"/>
                  <a:cs typeface="Arial-BoldMT"/>
                </a:rPr>
                <a:t>S</a:t>
              </a:r>
              <a:r>
                <a:rPr lang="en-GB" sz="1800" b="0" i="0" spc="-8" baseline="0" dirty="0">
                  <a:solidFill>
                    <a:srgbClr val="002F56"/>
                  </a:solidFill>
                  <a:latin typeface="ArialMT"/>
                  <a:cs typeface="ArialMT"/>
                </a:rPr>
                <a:t> </a:t>
              </a:r>
              <a:r>
                <a:rPr lang="en-GB" sz="1800" b="0" i="0" spc="0" baseline="0" dirty="0">
                  <a:solidFill>
                    <a:srgbClr val="002F56"/>
                  </a:solidFill>
                  <a:latin typeface="ArialMT"/>
                  <a:cs typeface="ArialMT"/>
                </a:rPr>
                <a:t>p</a:t>
              </a:r>
              <a:r>
                <a:rPr lang="en-GB" sz="1800" b="0" i="0" spc="-8" baseline="0" dirty="0">
                  <a:solidFill>
                    <a:srgbClr val="002F56"/>
                  </a:solidFill>
                  <a:latin typeface="ArialMT"/>
                  <a:cs typeface="ArialMT"/>
                </a:rPr>
                <a:t>u</a:t>
              </a:r>
              <a:r>
                <a:rPr lang="en-GB" sz="1800" b="0" i="0" spc="0" baseline="0" dirty="0">
                  <a:solidFill>
                    <a:srgbClr val="002F56"/>
                  </a:solidFill>
                  <a:latin typeface="ArialMT"/>
                  <a:cs typeface="ArialMT"/>
                </a:rPr>
                <a:t>ls</a:t>
              </a:r>
              <a:r>
                <a:rPr lang="en-GB" sz="1800" b="0" i="0" spc="-9" baseline="0" dirty="0">
                  <a:solidFill>
                    <a:srgbClr val="002F56"/>
                  </a:solidFill>
                  <a:latin typeface="ArialMT"/>
                  <a:cs typeface="ArialMT"/>
                </a:rPr>
                <a:t>e</a:t>
              </a:r>
              <a:r>
                <a:rPr lang="en-GB" sz="1800" b="0" i="0" spc="0" baseline="0" dirty="0">
                  <a:solidFill>
                    <a:srgbClr val="002F56"/>
                  </a:solidFill>
                  <a:latin typeface="ArialMT"/>
                  <a:cs typeface="ArialMT"/>
                </a:rPr>
                <a:t>s:</a:t>
              </a:r>
              <a:r>
                <a:rPr lang="en-GB" sz="1800" b="0" i="0" spc="19" baseline="0" dirty="0">
                  <a:solidFill>
                    <a:srgbClr val="002F56"/>
                  </a:solidFill>
                  <a:latin typeface="ArialMT"/>
                  <a:cs typeface="ArialMT"/>
                </a:rPr>
                <a:t> </a:t>
              </a:r>
              <a:r>
                <a:rPr lang="en-GB" sz="1800" b="1" i="0" spc="-4" baseline="0" dirty="0">
                  <a:solidFill>
                    <a:srgbClr val="FFFFFF"/>
                  </a:solidFill>
                  <a:latin typeface="Arial-BoldMT"/>
                  <a:cs typeface="Arial-BoldMT"/>
                </a:rPr>
                <a:t>#xy</a:t>
              </a:r>
            </a:p>
          </p:txBody>
        </p:sp>
      </p:grpSp>
      <p:grpSp>
        <p:nvGrpSpPr>
          <p:cNvPr id="25" name="Group 24">
            <a:extLst>
              <a:ext uri="{FF2B5EF4-FFF2-40B4-BE49-F238E27FC236}">
                <a16:creationId xmlns:a16="http://schemas.microsoft.com/office/drawing/2014/main" id="{D9FC2641-C686-2BCB-2FF2-72780725C966}"/>
              </a:ext>
            </a:extLst>
          </p:cNvPr>
          <p:cNvGrpSpPr/>
          <p:nvPr/>
        </p:nvGrpSpPr>
        <p:grpSpPr>
          <a:xfrm>
            <a:off x="1938132" y="2721971"/>
            <a:ext cx="3403219" cy="369380"/>
            <a:chOff x="-4008" y="2649651"/>
            <a:chExt cx="3403219" cy="369380"/>
          </a:xfrm>
        </p:grpSpPr>
        <p:sp>
          <p:nvSpPr>
            <p:cNvPr id="20" name="Freeform 379">
              <a:extLst>
                <a:ext uri="{FF2B5EF4-FFF2-40B4-BE49-F238E27FC236}">
                  <a16:creationId xmlns:a16="http://schemas.microsoft.com/office/drawing/2014/main" id="{5812495C-55FE-5F8B-DD80-C4420220E847}"/>
                </a:ext>
              </a:extLst>
            </p:cNvPr>
            <p:cNvSpPr/>
            <p:nvPr/>
          </p:nvSpPr>
          <p:spPr>
            <a:xfrm>
              <a:off x="342829" y="2649702"/>
              <a:ext cx="3056382" cy="369329"/>
            </a:xfrm>
            <a:custGeom>
              <a:avLst/>
              <a:gdLst/>
              <a:ahLst/>
              <a:cxnLst/>
              <a:rect l="0" t="0" r="0" b="0"/>
              <a:pathLst>
                <a:path w="3056382" h="369329">
                  <a:moveTo>
                    <a:pt x="0" y="369329"/>
                  </a:moveTo>
                  <a:lnTo>
                    <a:pt x="3056382" y="369329"/>
                  </a:lnTo>
                  <a:lnTo>
                    <a:pt x="3056382" y="0"/>
                  </a:lnTo>
                  <a:lnTo>
                    <a:pt x="0" y="0"/>
                  </a:lnTo>
                  <a:lnTo>
                    <a:pt x="0" y="369329"/>
                  </a:lnTo>
                  <a:close/>
                </a:path>
              </a:pathLst>
            </a:custGeom>
            <a:solidFill>
              <a:srgbClr val="5BD4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21" name="Picture 146">
              <a:extLst>
                <a:ext uri="{FF2B5EF4-FFF2-40B4-BE49-F238E27FC236}">
                  <a16:creationId xmlns:a16="http://schemas.microsoft.com/office/drawing/2014/main" id="{49E861D2-1559-74B6-2CFB-B3A245F6F05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08" y="2649651"/>
              <a:ext cx="319036" cy="365569"/>
            </a:xfrm>
            <a:prstGeom prst="rect">
              <a:avLst/>
            </a:prstGeom>
            <a:noFill/>
          </p:spPr>
        </p:pic>
        <p:sp>
          <p:nvSpPr>
            <p:cNvPr id="22" name="Rectangle 485">
              <a:extLst>
                <a:ext uri="{FF2B5EF4-FFF2-40B4-BE49-F238E27FC236}">
                  <a16:creationId xmlns:a16="http://schemas.microsoft.com/office/drawing/2014/main" id="{655B4B28-DBAF-6578-D38A-D5D633394374}"/>
                </a:ext>
              </a:extLst>
            </p:cNvPr>
            <p:cNvSpPr/>
            <p:nvPr/>
          </p:nvSpPr>
          <p:spPr>
            <a:xfrm>
              <a:off x="435158" y="2711310"/>
              <a:ext cx="2716860" cy="254888"/>
            </a:xfrm>
            <a:prstGeom prst="rect">
              <a:avLst/>
            </a:prstGeom>
          </p:spPr>
          <p:txBody>
            <a:bodyPr wrap="none" lIns="0" tIns="0" rIns="0" bIns="0">
              <a:spAutoFit/>
            </a:bodyPr>
            <a:lstStyle/>
            <a:p>
              <a:pPr marL="0"/>
              <a:r>
                <a:rPr lang="en-GB" sz="1800" b="1" i="0" spc="4" baseline="0" dirty="0">
                  <a:solidFill>
                    <a:srgbClr val="002F56"/>
                  </a:solidFill>
                  <a:latin typeface="Arial-BoldMT"/>
                  <a:cs typeface="Arial-BoldMT"/>
                </a:rPr>
                <a:t>LI</a:t>
              </a:r>
              <a:r>
                <a:rPr lang="en-GB" sz="1800" b="1" i="0" spc="-4" baseline="0" dirty="0">
                  <a:solidFill>
                    <a:srgbClr val="002F56"/>
                  </a:solidFill>
                  <a:latin typeface="Arial-BoldMT"/>
                  <a:cs typeface="Arial-BoldMT"/>
                </a:rPr>
                <a:t>D</a:t>
              </a:r>
              <a:r>
                <a:rPr lang="en-GB" sz="1800" b="1" i="0" spc="0" baseline="0" dirty="0">
                  <a:solidFill>
                    <a:srgbClr val="002F56"/>
                  </a:solidFill>
                  <a:latin typeface="Arial-BoldMT"/>
                  <a:cs typeface="Arial-BoldMT"/>
                </a:rPr>
                <a:t>-QMS</a:t>
              </a:r>
              <a:r>
                <a:rPr lang="en-GB" sz="1800" b="1" i="0" spc="-4" baseline="0" dirty="0">
                  <a:solidFill>
                    <a:srgbClr val="002F56"/>
                  </a:solidFill>
                  <a:latin typeface="Arial-BoldMT"/>
                  <a:cs typeface="Arial-BoldMT"/>
                </a:rPr>
                <a:t> </a:t>
              </a:r>
              <a:r>
                <a:rPr lang="en-GB" sz="1800" b="0" i="0" spc="0" baseline="0" dirty="0">
                  <a:solidFill>
                    <a:srgbClr val="002F56"/>
                  </a:solidFill>
                  <a:latin typeface="ArialMT"/>
                  <a:cs typeface="ArialMT"/>
                </a:rPr>
                <a:t>p</a:t>
              </a:r>
              <a:r>
                <a:rPr lang="en-GB" sz="1800" b="0" i="0" spc="-9" baseline="0" dirty="0">
                  <a:solidFill>
                    <a:srgbClr val="002F56"/>
                  </a:solidFill>
                  <a:latin typeface="ArialMT"/>
                  <a:cs typeface="ArialMT"/>
                </a:rPr>
                <a:t>u</a:t>
              </a:r>
              <a:r>
                <a:rPr lang="en-GB" sz="1800" b="0" i="0" spc="0" baseline="0" dirty="0">
                  <a:solidFill>
                    <a:srgbClr val="002F56"/>
                  </a:solidFill>
                  <a:latin typeface="ArialMT"/>
                  <a:cs typeface="ArialMT"/>
                </a:rPr>
                <a:t>ls</a:t>
              </a:r>
              <a:r>
                <a:rPr lang="en-GB" sz="1800" b="0" i="0" spc="-9" baseline="0" dirty="0">
                  <a:solidFill>
                    <a:srgbClr val="002F56"/>
                  </a:solidFill>
                  <a:latin typeface="ArialMT"/>
                  <a:cs typeface="ArialMT"/>
                </a:rPr>
                <a:t>e</a:t>
              </a:r>
              <a:r>
                <a:rPr lang="en-GB" sz="1800" b="0" i="0" spc="0" baseline="0" dirty="0">
                  <a:solidFill>
                    <a:srgbClr val="002F56"/>
                  </a:solidFill>
                  <a:latin typeface="ArialMT"/>
                  <a:cs typeface="ArialMT"/>
                </a:rPr>
                <a:t>s:</a:t>
              </a:r>
              <a:r>
                <a:rPr lang="en-GB" sz="1800" b="0" i="0" spc="21" baseline="0" dirty="0">
                  <a:solidFill>
                    <a:srgbClr val="002F56"/>
                  </a:solidFill>
                  <a:latin typeface="ArialMT"/>
                  <a:cs typeface="ArialMT"/>
                </a:rPr>
                <a:t> </a:t>
              </a:r>
              <a:r>
                <a:rPr lang="en-GB" sz="1800" b="1" i="0" spc="0" baseline="0" dirty="0">
                  <a:solidFill>
                    <a:srgbClr val="002F56"/>
                  </a:solidFill>
                  <a:latin typeface="Arial-BoldMT"/>
                  <a:cs typeface="Arial-BoldMT"/>
                </a:rPr>
                <a:t>#</a:t>
              </a:r>
              <a:r>
                <a:rPr lang="en-GB" sz="1800" b="1" i="0" spc="-8" baseline="0" dirty="0">
                  <a:solidFill>
                    <a:srgbClr val="002F56"/>
                  </a:solidFill>
                  <a:latin typeface="Arial-BoldMT"/>
                  <a:cs typeface="Arial-BoldMT"/>
                </a:rPr>
                <a:t>1</a:t>
              </a:r>
              <a:r>
                <a:rPr lang="en-GB" sz="1800" b="1" i="0" spc="0" baseline="0" dirty="0">
                  <a:solidFill>
                    <a:srgbClr val="002F56"/>
                  </a:solidFill>
                  <a:latin typeface="Arial-BoldMT"/>
                  <a:cs typeface="Arial-BoldMT"/>
                </a:rPr>
                <a:t>0</a:t>
              </a:r>
              <a:r>
                <a:rPr lang="en-GB" sz="1800" b="1" i="0" spc="-8" baseline="0" dirty="0">
                  <a:solidFill>
                    <a:srgbClr val="002F56"/>
                  </a:solidFill>
                  <a:latin typeface="Arial-BoldMT"/>
                  <a:cs typeface="Arial-BoldMT"/>
                </a:rPr>
                <a:t>5</a:t>
              </a:r>
              <a:r>
                <a:rPr lang="en-GB" sz="1800" b="1" i="0" spc="0" baseline="0" dirty="0">
                  <a:solidFill>
                    <a:srgbClr val="002F56"/>
                  </a:solidFill>
                  <a:latin typeface="Arial-BoldMT"/>
                  <a:cs typeface="Arial-BoldMT"/>
                </a:rPr>
                <a:t>abc</a:t>
              </a:r>
            </a:p>
          </p:txBody>
        </p:sp>
      </p:grpSp>
      <p:sp>
        <p:nvSpPr>
          <p:cNvPr id="26" name="TextBox 25">
            <a:extLst>
              <a:ext uri="{FF2B5EF4-FFF2-40B4-BE49-F238E27FC236}">
                <a16:creationId xmlns:a16="http://schemas.microsoft.com/office/drawing/2014/main" id="{D5FAB933-4D70-09D2-165C-B33C26D7B990}"/>
              </a:ext>
            </a:extLst>
          </p:cNvPr>
          <p:cNvSpPr txBox="1"/>
          <p:nvPr/>
        </p:nvSpPr>
        <p:spPr>
          <a:xfrm>
            <a:off x="101467" y="1110716"/>
            <a:ext cx="5080237" cy="369332"/>
          </a:xfrm>
          <a:prstGeom prst="rect">
            <a:avLst/>
          </a:prstGeom>
          <a:noFill/>
        </p:spPr>
        <p:txBody>
          <a:bodyPr wrap="none" rtlCol="0">
            <a:spAutoFit/>
          </a:bodyPr>
          <a:lstStyle/>
          <a:p>
            <a:pPr algn="l"/>
            <a:r>
              <a:rPr lang="fi-FI" dirty="0"/>
              <a:t>LID-QMS and LIBS </a:t>
            </a:r>
            <a:r>
              <a:rPr lang="fi-FI" dirty="0" err="1"/>
              <a:t>analysis</a:t>
            </a:r>
            <a:r>
              <a:rPr lang="fi-FI" dirty="0"/>
              <a:t> </a:t>
            </a:r>
            <a:r>
              <a:rPr lang="fi-FI" dirty="0" err="1"/>
              <a:t>locations</a:t>
            </a:r>
            <a:r>
              <a:rPr lang="fi-FI" dirty="0"/>
              <a:t> on </a:t>
            </a:r>
            <a:r>
              <a:rPr lang="fi-FI" dirty="0" err="1"/>
              <a:t>tiles</a:t>
            </a:r>
            <a:r>
              <a:rPr lang="fi-FI" dirty="0"/>
              <a:t> 0 and 1 </a:t>
            </a:r>
          </a:p>
        </p:txBody>
      </p:sp>
    </p:spTree>
    <p:extLst>
      <p:ext uri="{BB962C8B-B14F-4D97-AF65-F5344CB8AC3E}">
        <p14:creationId xmlns:p14="http://schemas.microsoft.com/office/powerpoint/2010/main" val="56590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37A81-D2F2-0678-A14D-FF28E336BE17}"/>
            </a:ext>
          </a:extLst>
        </p:cNvPr>
        <p:cNvGrpSpPr/>
        <p:nvPr/>
      </p:nvGrpSpPr>
      <p:grpSpPr>
        <a:xfrm>
          <a:off x="0" y="0"/>
          <a:ext cx="0" cy="0"/>
          <a:chOff x="0" y="0"/>
          <a:chExt cx="0" cy="0"/>
        </a:xfrm>
      </p:grpSpPr>
      <p:graphicFrame>
        <p:nvGraphicFramePr>
          <p:cNvPr id="2" name="Object 1" descr="Project Path: C:\Users\Yi\Documents\works-YEARLY\2025\JET-DATA-PROCESSING\divertor mod14\DISTRIBUTION.opju&#10;PE Folder: /DISTRIBUTION/Folder1/&#10;Short Name: line1">
            <a:extLst>
              <a:ext uri="{FF2B5EF4-FFF2-40B4-BE49-F238E27FC236}">
                <a16:creationId xmlns:a16="http://schemas.microsoft.com/office/drawing/2014/main" id="{5FE5B6D7-8507-DE17-8656-44CB430FCB56}"/>
              </a:ext>
            </a:extLst>
          </p:cNvPr>
          <p:cNvGraphicFramePr>
            <a:graphicFrameLocks noChangeAspect="1"/>
          </p:cNvGraphicFramePr>
          <p:nvPr/>
        </p:nvGraphicFramePr>
        <p:xfrm>
          <a:off x="504667" y="1110293"/>
          <a:ext cx="7419578" cy="5679080"/>
        </p:xfrm>
        <a:graphic>
          <a:graphicData uri="http://schemas.openxmlformats.org/presentationml/2006/ole">
            <mc:AlternateContent xmlns:mc="http://schemas.openxmlformats.org/markup-compatibility/2006">
              <mc:Choice xmlns:v="urn:schemas-microsoft-com:vml" Requires="v">
                <p:oleObj name="Graph" r:id="rId2" imgW="9802086" imgH="7502525" progId="Origin95.Graph">
                  <p:embed/>
                </p:oleObj>
              </mc:Choice>
              <mc:Fallback>
                <p:oleObj name="Graph" r:id="rId2" imgW="9802086" imgH="7502525" progId="Origin95.Graph">
                  <p:embed/>
                  <p:pic>
                    <p:nvPicPr>
                      <p:cNvPr id="2" name="Object 1" descr="Project Path: C:\Users\Yi\Documents\works-YEARLY\2025\JET-DATA-PROCESSING\divertor mod14\DISTRIBUTION.opju&#10;PE Folder: /DISTRIBUTION/Folder1/&#10;Short Name: line1">
                        <a:extLst>
                          <a:ext uri="{FF2B5EF4-FFF2-40B4-BE49-F238E27FC236}">
                            <a16:creationId xmlns:a16="http://schemas.microsoft.com/office/drawing/2014/main" id="{5FE5B6D7-8507-DE17-8656-44CB430FCB56}"/>
                          </a:ext>
                        </a:extLst>
                      </p:cNvPr>
                      <p:cNvPicPr/>
                      <p:nvPr/>
                    </p:nvPicPr>
                    <p:blipFill>
                      <a:blip r:embed="rId3"/>
                      <a:stretch>
                        <a:fillRect/>
                      </a:stretch>
                    </p:blipFill>
                    <p:spPr>
                      <a:xfrm>
                        <a:off x="504667" y="1110293"/>
                        <a:ext cx="7419578" cy="5679080"/>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06FF11B4-2310-CAE6-FD7A-09AE26121B8E}"/>
              </a:ext>
            </a:extLst>
          </p:cNvPr>
          <p:cNvSpPr>
            <a:spLocks noGrp="1"/>
          </p:cNvSpPr>
          <p:nvPr>
            <p:ph type="ftr" sz="quarter" idx="11"/>
          </p:nvPr>
        </p:nvSpPr>
        <p:spPr>
          <a:xfrm>
            <a:off x="825623" y="6555770"/>
            <a:ext cx="5726833"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Titel 1">
            <a:extLst>
              <a:ext uri="{FF2B5EF4-FFF2-40B4-BE49-F238E27FC236}">
                <a16:creationId xmlns:a16="http://schemas.microsoft.com/office/drawing/2014/main" id="{11F9281C-BD45-CC36-9204-B2A2EA7AADA7}"/>
              </a:ext>
            </a:extLst>
          </p:cNvPr>
          <p:cNvSpPr>
            <a:spLocks noGrp="1"/>
          </p:cNvSpPr>
          <p:nvPr>
            <p:ph type="title"/>
          </p:nvPr>
        </p:nvSpPr>
        <p:spPr>
          <a:xfrm>
            <a:off x="825623" y="68627"/>
            <a:ext cx="11268351" cy="457200"/>
          </a:xfrm>
        </p:spPr>
        <p:txBody>
          <a:bodyPr/>
          <a:lstStyle/>
          <a:p>
            <a:pPr marL="609585" lvl="1"/>
            <a:r>
              <a:rPr lang="en-US" sz="2000" b="1" dirty="0"/>
              <a:t>FZJ: Littrow results from Module 14 (LID-QMS positions)</a:t>
            </a:r>
            <a:br>
              <a:rPr lang="en-US" sz="2000" b="1" dirty="0"/>
            </a:br>
            <a:endParaRPr lang="en-US" sz="2000" b="1" dirty="0">
              <a:latin typeface="Calibri" panose="020F0502020204030204" pitchFamily="34" charset="0"/>
              <a:ea typeface="Times New Roman" panose="02020603050405020304" pitchFamily="18" charset="0"/>
            </a:endParaRPr>
          </a:p>
        </p:txBody>
      </p:sp>
      <p:sp>
        <p:nvSpPr>
          <p:cNvPr id="26" name="TextBox 25">
            <a:extLst>
              <a:ext uri="{FF2B5EF4-FFF2-40B4-BE49-F238E27FC236}">
                <a16:creationId xmlns:a16="http://schemas.microsoft.com/office/drawing/2014/main" id="{A88D6FC0-91E6-905F-9EE1-84BFB680FA92}"/>
              </a:ext>
            </a:extLst>
          </p:cNvPr>
          <p:cNvSpPr txBox="1"/>
          <p:nvPr/>
        </p:nvSpPr>
        <p:spPr>
          <a:xfrm>
            <a:off x="101467" y="691741"/>
            <a:ext cx="2709396" cy="369332"/>
          </a:xfrm>
          <a:prstGeom prst="rect">
            <a:avLst/>
          </a:prstGeom>
          <a:noFill/>
        </p:spPr>
        <p:txBody>
          <a:bodyPr wrap="none" rtlCol="0">
            <a:spAutoFit/>
          </a:bodyPr>
          <a:lstStyle/>
          <a:p>
            <a:pPr algn="l"/>
            <a:r>
              <a:rPr lang="fi-FI" b="1" dirty="0"/>
              <a:t>2D </a:t>
            </a:r>
            <a:r>
              <a:rPr lang="fi-FI" b="1" dirty="0" err="1"/>
              <a:t>map</a:t>
            </a:r>
            <a:r>
              <a:rPr lang="fi-FI" b="1" dirty="0"/>
              <a:t> for (D+T)/(H+D+T)</a:t>
            </a:r>
          </a:p>
        </p:txBody>
      </p:sp>
      <p:pic>
        <p:nvPicPr>
          <p:cNvPr id="3" name="Picture 2">
            <a:extLst>
              <a:ext uri="{FF2B5EF4-FFF2-40B4-BE49-F238E27FC236}">
                <a16:creationId xmlns:a16="http://schemas.microsoft.com/office/drawing/2014/main" id="{C7118F52-8F4D-10B0-960A-95610FCC9DEB}"/>
              </a:ext>
            </a:extLst>
          </p:cNvPr>
          <p:cNvPicPr>
            <a:picLocks noChangeAspect="1"/>
          </p:cNvPicPr>
          <p:nvPr/>
        </p:nvPicPr>
        <p:blipFill>
          <a:blip r:embed="rId4"/>
          <a:stretch>
            <a:fillRect/>
          </a:stretch>
        </p:blipFill>
        <p:spPr>
          <a:xfrm>
            <a:off x="8799662" y="908436"/>
            <a:ext cx="2714286" cy="4895238"/>
          </a:xfrm>
          <a:prstGeom prst="rect">
            <a:avLst/>
          </a:prstGeom>
        </p:spPr>
      </p:pic>
      <p:cxnSp>
        <p:nvCxnSpPr>
          <p:cNvPr id="5" name="Straight Arrow Connector 4">
            <a:extLst>
              <a:ext uri="{FF2B5EF4-FFF2-40B4-BE49-F238E27FC236}">
                <a16:creationId xmlns:a16="http://schemas.microsoft.com/office/drawing/2014/main" id="{88CB52BF-870B-325E-AA79-7909D0910E19}"/>
              </a:ext>
            </a:extLst>
          </p:cNvPr>
          <p:cNvCxnSpPr/>
          <p:nvPr/>
        </p:nvCxnSpPr>
        <p:spPr>
          <a:xfrm flipH="1">
            <a:off x="10654331" y="1554691"/>
            <a:ext cx="63610" cy="38802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6126FC9-EB0C-1638-837D-E45FFF0D29B9}"/>
              </a:ext>
            </a:extLst>
          </p:cNvPr>
          <p:cNvCxnSpPr/>
          <p:nvPr/>
        </p:nvCxnSpPr>
        <p:spPr>
          <a:xfrm>
            <a:off x="2810863" y="1525036"/>
            <a:ext cx="0" cy="4449600"/>
          </a:xfrm>
          <a:prstGeom prst="line">
            <a:avLst/>
          </a:prstGeom>
          <a:ln w="31750">
            <a:solidFill>
              <a:srgbClr val="FF0000"/>
            </a:solidFill>
            <a:prstDash val="sysDash"/>
          </a:ln>
        </p:spPr>
        <p:style>
          <a:lnRef idx="2">
            <a:schemeClr val="accent2"/>
          </a:lnRef>
          <a:fillRef idx="0">
            <a:schemeClr val="accent2"/>
          </a:fillRef>
          <a:effectRef idx="1">
            <a:schemeClr val="accent2"/>
          </a:effectRef>
          <a:fontRef idx="minor">
            <a:schemeClr val="tx1"/>
          </a:fontRef>
        </p:style>
      </p:cxnSp>
      <p:sp>
        <p:nvSpPr>
          <p:cNvPr id="35" name="TextBox 34">
            <a:extLst>
              <a:ext uri="{FF2B5EF4-FFF2-40B4-BE49-F238E27FC236}">
                <a16:creationId xmlns:a16="http://schemas.microsoft.com/office/drawing/2014/main" id="{0A80C529-279F-14C9-C830-2DC6930A4A39}"/>
              </a:ext>
            </a:extLst>
          </p:cNvPr>
          <p:cNvSpPr txBox="1"/>
          <p:nvPr/>
        </p:nvSpPr>
        <p:spPr>
          <a:xfrm>
            <a:off x="213082" y="5605304"/>
            <a:ext cx="870751" cy="369332"/>
          </a:xfrm>
          <a:prstGeom prst="rect">
            <a:avLst/>
          </a:prstGeom>
          <a:noFill/>
        </p:spPr>
        <p:txBody>
          <a:bodyPr wrap="none" rtlCol="0">
            <a:spAutoFit/>
          </a:bodyPr>
          <a:lstStyle/>
          <a:p>
            <a:pPr algn="l"/>
            <a:r>
              <a:rPr lang="fi-FI" dirty="0" err="1"/>
              <a:t>surface</a:t>
            </a:r>
            <a:endParaRPr lang="fi-FI" dirty="0"/>
          </a:p>
        </p:txBody>
      </p:sp>
      <p:sp>
        <p:nvSpPr>
          <p:cNvPr id="38" name="Arrow: Right 37">
            <a:extLst>
              <a:ext uri="{FF2B5EF4-FFF2-40B4-BE49-F238E27FC236}">
                <a16:creationId xmlns:a16="http://schemas.microsoft.com/office/drawing/2014/main" id="{A2F11042-A6D8-286B-AFDF-92831BF379AE}"/>
              </a:ext>
            </a:extLst>
          </p:cNvPr>
          <p:cNvSpPr/>
          <p:nvPr/>
        </p:nvSpPr>
        <p:spPr>
          <a:xfrm>
            <a:off x="1117344" y="5750377"/>
            <a:ext cx="395438" cy="1709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867D3E1D-9BCE-9F58-F945-2DA8EAF96BDD}"/>
              </a:ext>
            </a:extLst>
          </p:cNvPr>
          <p:cNvSpPr txBox="1"/>
          <p:nvPr/>
        </p:nvSpPr>
        <p:spPr>
          <a:xfrm>
            <a:off x="1663930" y="1263426"/>
            <a:ext cx="763351" cy="400110"/>
          </a:xfrm>
          <a:prstGeom prst="rect">
            <a:avLst/>
          </a:prstGeom>
          <a:noFill/>
        </p:spPr>
        <p:txBody>
          <a:bodyPr wrap="none" rtlCol="0">
            <a:spAutoFit/>
          </a:bodyPr>
          <a:lstStyle/>
          <a:p>
            <a:r>
              <a:rPr lang="fi-FI" sz="2000" b="1" dirty="0"/>
              <a:t>HFGC</a:t>
            </a:r>
          </a:p>
        </p:txBody>
      </p:sp>
      <p:sp>
        <p:nvSpPr>
          <p:cNvPr id="6" name="TextBox 5">
            <a:extLst>
              <a:ext uri="{FF2B5EF4-FFF2-40B4-BE49-F238E27FC236}">
                <a16:creationId xmlns:a16="http://schemas.microsoft.com/office/drawing/2014/main" id="{62CF4888-D36C-A365-A214-6FAEA12C1C76}"/>
              </a:ext>
            </a:extLst>
          </p:cNvPr>
          <p:cNvSpPr txBox="1"/>
          <p:nvPr/>
        </p:nvSpPr>
        <p:spPr>
          <a:xfrm>
            <a:off x="3727269" y="1263426"/>
            <a:ext cx="753732" cy="400110"/>
          </a:xfrm>
          <a:prstGeom prst="rect">
            <a:avLst/>
          </a:prstGeom>
          <a:noFill/>
        </p:spPr>
        <p:txBody>
          <a:bodyPr wrap="none" rtlCol="0">
            <a:spAutoFit/>
          </a:bodyPr>
          <a:lstStyle/>
          <a:p>
            <a:r>
              <a:rPr lang="fi-FI" sz="2000" b="1" dirty="0" err="1"/>
              <a:t>Tile</a:t>
            </a:r>
            <a:r>
              <a:rPr lang="fi-FI" sz="2000" b="1" dirty="0"/>
              <a:t> 1</a:t>
            </a:r>
          </a:p>
        </p:txBody>
      </p:sp>
    </p:spTree>
    <p:extLst>
      <p:ext uri="{BB962C8B-B14F-4D97-AF65-F5344CB8AC3E}">
        <p14:creationId xmlns:p14="http://schemas.microsoft.com/office/powerpoint/2010/main" val="3515304412"/>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noFill/>
      </a:spPr>
      <a:bodyPr wrap="none" rtlCol="0">
        <a:spAutoFit/>
      </a:bodyPr>
      <a:lstStyle>
        <a:defPPr algn="l">
          <a:defRPr dirty="0" err="1" smtClean="0"/>
        </a:defPPr>
      </a:lstStyle>
    </a:txDef>
  </a:objectDefaults>
  <a:extraClrSchemeLst/>
</a:theme>
</file>

<file path=ppt/theme/theme3.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4.xml><?xml version="1.0" encoding="utf-8"?>
<a:theme xmlns:a="http://schemas.openxmlformats.org/drawingml/2006/main" name="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D7DE5F8-5B50-D54B-A56E-8D9716E41ED6}" vid="{59BD276D-3269-554A-BC34-F8363FA7ED93}"/>
    </a:ext>
  </a:extLst>
</a:theme>
</file>

<file path=ppt/theme/theme5.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44026</TotalTime>
  <Words>2300</Words>
  <Application>Microsoft Office PowerPoint</Application>
  <DocSecurity>0</DocSecurity>
  <PresentationFormat>Widescreen</PresentationFormat>
  <Paragraphs>394</Paragraphs>
  <Slides>24</Slides>
  <Notes>2</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9" baseType="lpstr">
      <vt:lpstr>Aptos</vt:lpstr>
      <vt:lpstr>Aptos Black</vt:lpstr>
      <vt:lpstr>Arial</vt:lpstr>
      <vt:lpstr>Arial Black</vt:lpstr>
      <vt:lpstr>Arial-BoldMT</vt:lpstr>
      <vt:lpstr>ArialMT</vt:lpstr>
      <vt:lpstr>Calibri</vt:lpstr>
      <vt:lpstr>Calibri,Bold</vt:lpstr>
      <vt:lpstr>Carlito</vt:lpstr>
      <vt:lpstr>Wingdings</vt:lpstr>
      <vt:lpstr>EUROfusion.1line_5_3_2019</vt:lpstr>
      <vt:lpstr>EUROfusion.1line_5_3_2019</vt:lpstr>
      <vt:lpstr>EUROfusion.1line_5_3_2019</vt:lpstr>
      <vt:lpstr>Office Theme</vt:lpstr>
      <vt:lpstr>Graph</vt:lpstr>
      <vt:lpstr>Introduction to LIBS on JET, including type of data available, progress on results</vt:lpstr>
      <vt:lpstr>LIBS in fusion reactors</vt:lpstr>
      <vt:lpstr>LIBS system at JET</vt:lpstr>
      <vt:lpstr>In-vessel LIBS applications at JET</vt:lpstr>
      <vt:lpstr>PowerPoint Presentation</vt:lpstr>
      <vt:lpstr>LIBS full distribution map</vt:lpstr>
      <vt:lpstr>LIBS at JET in 2025</vt:lpstr>
      <vt:lpstr>FZJ: Littrow results from Module 14(LID-QMS positions) </vt:lpstr>
      <vt:lpstr>FZJ: Littrow results from Module 14 (LID-QMS positions) </vt:lpstr>
      <vt:lpstr>FZJ: Littrow results from Module 14 (LID-QMS positions) </vt:lpstr>
      <vt:lpstr>Aryelle: Be profile on divertor</vt:lpstr>
      <vt:lpstr>Aryelle: D profile on divertor</vt:lpstr>
      <vt:lpstr>Littrow: D and T map for divertor</vt:lpstr>
      <vt:lpstr>Calibration free LIBS</vt:lpstr>
      <vt:lpstr>Calibration free LIBS</vt:lpstr>
      <vt:lpstr>ENEA: Initial results of spectral analysis at JET, composition of co-deposited layers and fuel content: example: point 357 (Inconel reference). In-depth composition</vt:lpstr>
      <vt:lpstr>ENEA: Initial results of spectral analysis at JET, composition of co-deposited layers and fuel content: example: point 357 (Inconel reference). Fuel content</vt:lpstr>
      <vt:lpstr>ML models development at the IPPLM – overview on results</vt:lpstr>
      <vt:lpstr>ISSP UL: Results of spectral analysis, composition of co-deposited layers and fuel content</vt:lpstr>
      <vt:lpstr>Relative concentrations on species in studied samples</vt:lpstr>
      <vt:lpstr>UT: Analysis of data from LIBS JET campaign - reference samples</vt:lpstr>
      <vt:lpstr>UT: Analysis of data from LIBS JET campaign - reference samples</vt:lpstr>
      <vt:lpstr>LIBS data access – STEP 4</vt:lpstr>
      <vt:lpstr>Concluding remarks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Likonen Jari</cp:lastModifiedBy>
  <cp:revision>674</cp:revision>
  <cp:lastPrinted>2025-03-23T04:16:11Z</cp:lastPrinted>
  <dcterms:created xsi:type="dcterms:W3CDTF">2023-11-15T09:40:03Z</dcterms:created>
  <dcterms:modified xsi:type="dcterms:W3CDTF">2025-12-08T08:00:12Z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