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145706694" r:id="rId7"/>
    <p:sldId id="2145706756" r:id="rId8"/>
    <p:sldId id="2145706757" r:id="rId9"/>
    <p:sldId id="2145706747" r:id="rId10"/>
    <p:sldId id="2145706746" r:id="rId11"/>
    <p:sldId id="2145706758" r:id="rId12"/>
    <p:sldId id="2145706721" r:id="rId13"/>
    <p:sldId id="2145706732" r:id="rId14"/>
    <p:sldId id="2145706748" r:id="rId15"/>
    <p:sldId id="2145706738" r:id="rId16"/>
    <p:sldId id="2145706760" r:id="rId17"/>
    <p:sldId id="2145706749" r:id="rId18"/>
    <p:sldId id="2145706739" r:id="rId19"/>
    <p:sldId id="2145706742" r:id="rId20"/>
    <p:sldId id="2145706741" r:id="rId21"/>
    <p:sldId id="2145706743" r:id="rId22"/>
    <p:sldId id="2145706759" r:id="rId23"/>
    <p:sldId id="2145706736" r:id="rId24"/>
    <p:sldId id="2145706733" r:id="rId25"/>
    <p:sldId id="2145706734" r:id="rId26"/>
    <p:sldId id="2145706753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DE1263-FBD9-A7D4-6D67-44FCB22BB8F9}" name="Jones, Nick" initials="JN" userId="S::nick.jones@ukaea.uk::c679a130-cd39-4e15-b573-d98add35a9b0" providerId="AD"/>
  <p188:author id="{4F0F7FB6-2429-A18C-0849-565274908EF5}" name="Jepu, Ionut" initials="JI" userId="S::ionut.jepu@ukaea.uk::f13b07ba-ab44-4187-981c-cc5f8e1d9ca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E366"/>
    <a:srgbClr val="69EB4F"/>
    <a:srgbClr val="FF33CC"/>
    <a:srgbClr val="00FFFF"/>
    <a:srgbClr val="0261FC"/>
    <a:srgbClr val="FFC000"/>
    <a:srgbClr val="2F16E8"/>
    <a:srgbClr val="040CA8"/>
    <a:srgbClr val="55B2F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5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494B7-3010-C04A-A8D2-3A67F5B3F7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9E3AD-85AA-4D4F-953B-BDDC046C417F}" type="datetimeFigureOut">
              <a:rPr lang="en-US" smtClean="0"/>
              <a:t>12/9/2025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6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9CD0D-D0C5-DD4D-B44E-98E59B6DF76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E606-7E0B-0B4A-8955-4487729D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5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2E606-7E0B-0B4A-8955-4487729DC7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2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2E606-7E0B-0B4A-8955-4487729DC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6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AC51B-A8D6-F79E-0B52-3D716EA8B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2253B6-48DF-87EE-BA42-DEA629DA7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CFC89-DB1F-5FF9-DEE5-9ACCCDBC7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1371A-AB9A-693F-F526-543798A08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2E606-7E0B-0B4A-8955-4487729DC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1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10637-E575-9447-A555-DB547E0A1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652"/>
            <a:ext cx="12197227" cy="5308448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AE152-CE7A-04FE-D5B9-D483601B40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18441" y="6050503"/>
            <a:ext cx="2180893" cy="564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05E6A-D149-0847-8492-98A25A908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97" y="-12652"/>
            <a:ext cx="12206924" cy="5324881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41264-3313-9B47-B87B-70DE9C28B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44" y="-12653"/>
            <a:ext cx="12236577" cy="536842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3430B-242D-C74B-B8F9-B32BD16FE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48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13090-AD91-9E4E-A26F-8BC4969B0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38" y="-12653"/>
            <a:ext cx="12213265" cy="530746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CFDBE-C74D-5A41-A781-A9C298C50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975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sitting, small, cake&#10;&#10;Description automatically generated">
            <a:extLst>
              <a:ext uri="{FF2B5EF4-FFF2-40B4-BE49-F238E27FC236}">
                <a16:creationId xmlns:a16="http://schemas.microsoft.com/office/drawing/2014/main" id="{43C8883A-1065-6C4E-AAE7-DA4A787AC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633"/>
            <a:ext cx="12192000" cy="52832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623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-12699"/>
            <a:ext cx="12202079" cy="5246988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079" h="5246988">
                <a:moveTo>
                  <a:pt x="0" y="0"/>
                </a:moveTo>
                <a:lnTo>
                  <a:pt x="10202575" y="0"/>
                </a:lnTo>
                <a:lnTo>
                  <a:pt x="12196763" y="1994188"/>
                </a:lnTo>
                <a:lnTo>
                  <a:pt x="12202079" y="5246988"/>
                </a:lnTo>
                <a:lnTo>
                  <a:pt x="0" y="291615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1534-9D13-43E9-BC8B-5694C2852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37" y="308698"/>
            <a:ext cx="5238313" cy="853352"/>
          </a:xfrm>
        </p:spPr>
        <p:txBody>
          <a:bodyPr rtlCol="0">
            <a:noAutofit/>
          </a:bodyPr>
          <a:lstStyle>
            <a:lvl1pPr>
              <a:defRPr sz="3600" b="1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A8573-17E8-4191-86F9-ABE0BA27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6D7CEC-6ED0-4336-B6CA-8C2A3A2D92B0}" type="datetime1">
              <a:rPr lang="en-GB" noProof="0" smtClean="0"/>
              <a:t>09/12/2025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92FA6-D8B1-4403-B9DD-E60A4F35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 rtlCol="0"/>
          <a:lstStyle/>
          <a:p>
            <a:r>
              <a:rPr lang="en-GB"/>
              <a:t>test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2CB2D-6860-4817-B66C-9C44DC4C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3C82E0-1F49-4A07-A8B3-E2F2CBAC0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737" y="979487"/>
            <a:ext cx="3581400" cy="365126"/>
          </a:xfrm>
        </p:spPr>
        <p:txBody>
          <a:bodyPr rtlCol="0">
            <a:noAutofit/>
          </a:bodyPr>
          <a:lstStyle>
            <a:lvl1pPr marL="0" indent="0">
              <a:spcBef>
                <a:spcPts val="900"/>
              </a:spcBef>
              <a:buNone/>
              <a:defRPr sz="2000" b="1">
                <a:latin typeface="+mj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77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6868" y="205430"/>
            <a:ext cx="10018853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en-US"/>
              <a:t>Insert text or logos as necessary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66867" y="265043"/>
            <a:ext cx="853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Affiliations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66868" y="1530994"/>
            <a:ext cx="56246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5980255" y="1530994"/>
            <a:ext cx="56523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241164-6351-E492-7F82-4A772AE4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test</a:t>
            </a:r>
          </a:p>
        </p:txBody>
      </p:sp>
    </p:spTree>
    <p:extLst>
      <p:ext uri="{BB962C8B-B14F-4D97-AF65-F5344CB8AC3E}">
        <p14:creationId xmlns:p14="http://schemas.microsoft.com/office/powerpoint/2010/main" val="202369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66868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255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980255" y="2354906"/>
            <a:ext cx="5624603" cy="366806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1pPr>
            <a:lvl2pPr marL="457189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3pPr>
            <a:lvl4pPr marL="1371566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4pPr>
            <a:lvl5pPr marL="1828754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66868" y="2354906"/>
            <a:ext cx="5624603" cy="366806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– Commercial pula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0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66479" y="1308009"/>
            <a:ext cx="8853467" cy="39687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QUOTE HERE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886674" y="5564305"/>
            <a:ext cx="8413078" cy="487362"/>
          </a:xfrm>
        </p:spPr>
        <p:txBody>
          <a:bodyPr>
            <a:noAutofit/>
          </a:bodyPr>
          <a:lstStyle>
            <a:lvl1pPr algn="ctr">
              <a:defRPr sz="2000" b="1">
                <a:solidFill>
                  <a:srgbClr val="9091B3"/>
                </a:solidFill>
              </a:defRPr>
            </a:lvl1pPr>
          </a:lstStyle>
          <a:p>
            <a:pPr lvl="0"/>
            <a:r>
              <a:rPr lang="en-US"/>
              <a:t>NAME /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1458" y="1034180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“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573850" y="4825641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4762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5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01600" y="6387702"/>
            <a:ext cx="663451" cy="365125"/>
          </a:xfrm>
        </p:spPr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314930"/>
            <a:ext cx="11150600" cy="486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203200" y="190097"/>
            <a:ext cx="11150600" cy="1094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 flipH="1">
            <a:off x="765051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6B8A3D-B658-D67C-E5C5-0282838A5B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73992" y="6596390"/>
            <a:ext cx="467352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100">
                <a:solidFill>
                  <a:srgbClr val="4A452A"/>
                </a:solidFill>
                <a:latin typeface="Comic Sans MS" panose="030F0702030302020204" pitchFamily="66" charset="0"/>
              </a:rPr>
              <a:t>I. Jepu</a:t>
            </a:r>
            <a:r>
              <a:rPr lang="en-GB" altLang="en-US" sz="1100">
                <a:latin typeface="Comic Sans MS" panose="030F0702030302020204" pitchFamily="66" charset="0"/>
              </a:rPr>
              <a:t> </a:t>
            </a:r>
            <a:r>
              <a:rPr lang="en-GB" altLang="en-US" sz="1100" b="1">
                <a:solidFill>
                  <a:srgbClr val="003399"/>
                </a:solidFill>
                <a:latin typeface="+mj-lt"/>
              </a:rPr>
              <a:t>|</a:t>
            </a:r>
            <a:r>
              <a:rPr lang="en-GB" altLang="en-US" sz="1100">
                <a:latin typeface="+mj-lt"/>
              </a:rPr>
              <a:t> LIBS – LID-QMS joint meeting </a:t>
            </a:r>
            <a:r>
              <a:rPr lang="en-GB" altLang="en-US" sz="1100" b="1">
                <a:solidFill>
                  <a:srgbClr val="003399"/>
                </a:solidFill>
                <a:latin typeface="+mj-lt"/>
              </a:rPr>
              <a:t>|</a:t>
            </a:r>
            <a:r>
              <a:rPr lang="ro-RO" altLang="en-US" sz="1100" b="1">
                <a:solidFill>
                  <a:srgbClr val="003399"/>
                </a:solidFill>
                <a:latin typeface="+mj-lt"/>
              </a:rPr>
              <a:t> </a:t>
            </a:r>
            <a:r>
              <a:rPr lang="en-GB" altLang="en-US" sz="1100" b="1">
                <a:solidFill>
                  <a:srgbClr val="003399"/>
                </a:solidFill>
                <a:latin typeface="+mj-lt"/>
              </a:rPr>
              <a:t>ENEA, Frascati</a:t>
            </a:r>
            <a:r>
              <a:rPr lang="en-GB" altLang="en-US" sz="1100">
                <a:latin typeface="+mj-lt"/>
              </a:rPr>
              <a:t> </a:t>
            </a:r>
            <a:r>
              <a:rPr lang="en-GB" altLang="en-US" sz="1100" b="1" kern="1200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| </a:t>
            </a:r>
            <a:r>
              <a:rPr lang="en-GB" altLang="en-US" sz="1100">
                <a:latin typeface="+mj-lt"/>
              </a:rPr>
              <a:t>Dec 2025</a:t>
            </a:r>
            <a:endParaRPr lang="en-GB" altLang="en-US" sz="11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73" r:id="rId3"/>
    <p:sldLayoutId id="2147483652" r:id="rId4"/>
    <p:sldLayoutId id="2147483653" r:id="rId5"/>
    <p:sldLayoutId id="2147483660" r:id="rId6"/>
    <p:sldLayoutId id="2147483655" r:id="rId7"/>
    <p:sldLayoutId id="2147483651" r:id="rId8"/>
    <p:sldLayoutId id="2147483677" r:id="rId9"/>
    <p:sldLayoutId id="2147483670" r:id="rId10"/>
    <p:sldLayoutId id="2147483671" r:id="rId11"/>
    <p:sldLayoutId id="2147483674" r:id="rId12"/>
    <p:sldLayoutId id="2147483675" r:id="rId13"/>
    <p:sldLayoutId id="2147483676" r:id="rId14"/>
    <p:sldLayoutId id="2147483678" r:id="rId15"/>
    <p:sldLayoutId id="2147483672" r:id="rId16"/>
    <p:sldLayoutId id="2147483680" r:id="rId17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8681BA-BE3A-A74E-8E42-A91A71FB7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329" y="4472710"/>
            <a:ext cx="8734738" cy="1308965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LIBS vs LID-QMS @ JET</a:t>
            </a:r>
          </a:p>
          <a:p>
            <a:endParaRPr lang="en-US"/>
          </a:p>
          <a:p>
            <a:r>
              <a:rPr lang="en-US"/>
              <a:t>Analysis proposal for joint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24594-B433-51D2-E461-51292BE5A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441" y="6050503"/>
            <a:ext cx="2180893" cy="56441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06D09D2-E04A-187A-C65A-46115731ED77}"/>
              </a:ext>
            </a:extLst>
          </p:cNvPr>
          <p:cNvSpPr txBox="1">
            <a:spLocks/>
          </p:cNvSpPr>
          <p:nvPr/>
        </p:nvSpPr>
        <p:spPr>
          <a:xfrm>
            <a:off x="221329" y="6138746"/>
            <a:ext cx="3645821" cy="3879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1" i="0" kern="120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800" err="1">
                <a:latin typeface="Arial Black"/>
              </a:rPr>
              <a:t>Ionu</a:t>
            </a:r>
            <a:r>
              <a:rPr lang="ro-RO" altLang="en-US" sz="1800">
                <a:latin typeface="Arial Black"/>
              </a:rPr>
              <a:t>ț</a:t>
            </a:r>
            <a:r>
              <a:rPr lang="en-GB" altLang="en-US" sz="1800">
                <a:latin typeface="Arial Black"/>
              </a:rPr>
              <a:t> Jepu, Anna Widdowson</a:t>
            </a:r>
          </a:p>
        </p:txBody>
      </p:sp>
    </p:spTree>
    <p:extLst>
      <p:ext uri="{BB962C8B-B14F-4D97-AF65-F5344CB8AC3E}">
        <p14:creationId xmlns:p14="http://schemas.microsoft.com/office/powerpoint/2010/main" val="295413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53190-9B25-F470-2833-6597A81D5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D77AF-6719-B001-BFF6-9A941FF02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TextBox 91">
            <a:extLst>
              <a:ext uri="{FF2B5EF4-FFF2-40B4-BE49-F238E27FC236}">
                <a16:creationId xmlns:a16="http://schemas.microsoft.com/office/drawing/2014/main" id="{22CD52DB-F43B-95DD-92A8-636C57893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211" y="3827716"/>
            <a:ext cx="29848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0D3B1C-9895-C763-EF12-D9BBFF9AB3AE}"/>
              </a:ext>
            </a:extLst>
          </p:cNvPr>
          <p:cNvSpPr txBox="1"/>
          <p:nvPr/>
        </p:nvSpPr>
        <p:spPr>
          <a:xfrm>
            <a:off x="9177496" y="5660918"/>
            <a:ext cx="1606075" cy="523220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>
                <a:solidFill>
                  <a:srgbClr val="000000"/>
                </a:solidFill>
                <a:latin typeface="+mj-lt"/>
              </a:rPr>
              <a:t>LBSRP_14W LH</a:t>
            </a:r>
          </a:p>
          <a:p>
            <a:pPr algn="ctr"/>
            <a:r>
              <a:rPr lang="en-GB" sz="1400" b="1">
                <a:solidFill>
                  <a:srgbClr val="000000"/>
                </a:solidFill>
                <a:latin typeface="+mj-lt"/>
              </a:rPr>
              <a:t>C1 &amp; C21</a:t>
            </a:r>
            <a:endParaRPr lang="et-EE" sz="1400" b="1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28C1F4-F6DE-570D-9FD2-B62567C26559}"/>
              </a:ext>
            </a:extLst>
          </p:cNvPr>
          <p:cNvSpPr txBox="1"/>
          <p:nvPr/>
        </p:nvSpPr>
        <p:spPr>
          <a:xfrm>
            <a:off x="7441488" y="5655291"/>
            <a:ext cx="1101165" cy="307777"/>
          </a:xfrm>
          <a:prstGeom prst="rect">
            <a:avLst/>
          </a:prstGeom>
          <a:solidFill>
            <a:schemeClr val="accent2">
              <a:lumMod val="75000"/>
              <a:alpha val="54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+mj-lt"/>
              </a:rPr>
              <a:t>14BWG4</a:t>
            </a:r>
            <a:r>
              <a:rPr lang="en-US" sz="1400" b="1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4D51FD-B86C-F1F0-280C-2267C20F0D76}"/>
              </a:ext>
            </a:extLst>
          </p:cNvPr>
          <p:cNvSpPr txBox="1"/>
          <p:nvPr/>
        </p:nvSpPr>
        <p:spPr>
          <a:xfrm>
            <a:off x="11033421" y="5528372"/>
            <a:ext cx="1097957" cy="307777"/>
          </a:xfrm>
          <a:prstGeom prst="rect">
            <a:avLst/>
          </a:prstGeom>
          <a:solidFill>
            <a:schemeClr val="accent2">
              <a:lumMod val="75000"/>
              <a:alpha val="54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+mj-lt"/>
              </a:rPr>
              <a:t>14ON G7A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136FD85-DDE8-ECF2-9A63-55281116C4A7}"/>
              </a:ext>
            </a:extLst>
          </p:cNvPr>
          <p:cNvCxnSpPr>
            <a:cxnSpLocks/>
          </p:cNvCxnSpPr>
          <p:nvPr/>
        </p:nvCxnSpPr>
        <p:spPr>
          <a:xfrm flipH="1" flipV="1">
            <a:off x="11410950" y="3711890"/>
            <a:ext cx="342900" cy="5143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2E1193-1E9C-DE03-5615-2DF2362811F5}"/>
              </a:ext>
            </a:extLst>
          </p:cNvPr>
          <p:cNvGrpSpPr/>
          <p:nvPr/>
        </p:nvGrpSpPr>
        <p:grpSpPr>
          <a:xfrm>
            <a:off x="7028070" y="2326712"/>
            <a:ext cx="5163930" cy="3176596"/>
            <a:chOff x="7010061" y="2828217"/>
            <a:chExt cx="5163930" cy="31765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4DE267-3CDA-5A4F-46A9-263841D23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192" r="21692"/>
            <a:stretch/>
          </p:blipFill>
          <p:spPr>
            <a:xfrm>
              <a:off x="7010061" y="2828217"/>
              <a:ext cx="5163930" cy="3176596"/>
            </a:xfrm>
            <a:prstGeom prst="rect">
              <a:avLst/>
            </a:prstGeom>
          </p:spPr>
        </p:pic>
        <p:sp>
          <p:nvSpPr>
            <p:cNvPr id="11" name="TextBox 87">
              <a:extLst>
                <a:ext uri="{FF2B5EF4-FFF2-40B4-BE49-F238E27FC236}">
                  <a16:creationId xmlns:a16="http://schemas.microsoft.com/office/drawing/2014/main" id="{91DE4770-8356-2401-8E04-7560A44F8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1333" y="5657777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6</a:t>
              </a:r>
            </a:p>
          </p:txBody>
        </p:sp>
        <p:sp>
          <p:nvSpPr>
            <p:cNvPr id="12" name="TextBox 89">
              <a:extLst>
                <a:ext uri="{FF2B5EF4-FFF2-40B4-BE49-F238E27FC236}">
                  <a16:creationId xmlns:a16="http://schemas.microsoft.com/office/drawing/2014/main" id="{37584143-EAA8-90EA-7622-2157EB734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8970" y="5225516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7</a:t>
              </a:r>
            </a:p>
          </p:txBody>
        </p:sp>
        <p:sp>
          <p:nvSpPr>
            <p:cNvPr id="13" name="TextBox 90">
              <a:extLst>
                <a:ext uri="{FF2B5EF4-FFF2-40B4-BE49-F238E27FC236}">
                  <a16:creationId xmlns:a16="http://schemas.microsoft.com/office/drawing/2014/main" id="{630E1528-B3B3-CFA8-BE43-F0416ECCC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1088" y="3901800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0</a:t>
              </a:r>
            </a:p>
          </p:txBody>
        </p:sp>
        <p:sp>
          <p:nvSpPr>
            <p:cNvPr id="15" name="TextBox 92">
              <a:extLst>
                <a:ext uri="{FF2B5EF4-FFF2-40B4-BE49-F238E27FC236}">
                  <a16:creationId xmlns:a16="http://schemas.microsoft.com/office/drawing/2014/main" id="{BFEF5847-6E30-0A0C-C5D2-ED8A51133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8148" y="5243007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3</a:t>
              </a:r>
            </a:p>
          </p:txBody>
        </p:sp>
        <p:sp>
          <p:nvSpPr>
            <p:cNvPr id="16" name="TextBox 93">
              <a:extLst>
                <a:ext uri="{FF2B5EF4-FFF2-40B4-BE49-F238E27FC236}">
                  <a16:creationId xmlns:a16="http://schemas.microsoft.com/office/drawing/2014/main" id="{6A8A8130-16BD-8412-025E-1DF2C764B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6457" y="5670477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4</a:t>
              </a:r>
            </a:p>
          </p:txBody>
        </p:sp>
        <p:sp>
          <p:nvSpPr>
            <p:cNvPr id="17" name="TextBox 94">
              <a:extLst>
                <a:ext uri="{FF2B5EF4-FFF2-40B4-BE49-F238E27FC236}">
                  <a16:creationId xmlns:a16="http://schemas.microsoft.com/office/drawing/2014/main" id="{10287890-5AC0-EE01-AED5-BC597583E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6235" y="5356545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5</a:t>
              </a:r>
            </a:p>
          </p:txBody>
        </p:sp>
        <p:sp>
          <p:nvSpPr>
            <p:cNvPr id="18" name="TextBox 89">
              <a:extLst>
                <a:ext uri="{FF2B5EF4-FFF2-40B4-BE49-F238E27FC236}">
                  <a16:creationId xmlns:a16="http://schemas.microsoft.com/office/drawing/2014/main" id="{D402DAF3-1F2E-A0B1-17ED-00E51EF78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8210" y="4379722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8</a:t>
              </a:r>
            </a:p>
          </p:txBody>
        </p:sp>
        <p:sp>
          <p:nvSpPr>
            <p:cNvPr id="32" name="TextBox 90">
              <a:extLst>
                <a:ext uri="{FF2B5EF4-FFF2-40B4-BE49-F238E27FC236}">
                  <a16:creationId xmlns:a16="http://schemas.microsoft.com/office/drawing/2014/main" id="{227F0E7C-5B00-D608-A93D-EACD32F01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0042" y="4389674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1</a:t>
              </a: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F4309BE2-6B16-B303-2F5D-3F9CD0CC7417}"/>
              </a:ext>
            </a:extLst>
          </p:cNvPr>
          <p:cNvSpPr/>
          <p:nvPr/>
        </p:nvSpPr>
        <p:spPr>
          <a:xfrm>
            <a:off x="7586522" y="3409381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B1196A1-BB54-353E-0985-8F72D25199F1}"/>
              </a:ext>
            </a:extLst>
          </p:cNvPr>
          <p:cNvSpPr/>
          <p:nvPr/>
        </p:nvSpPr>
        <p:spPr>
          <a:xfrm>
            <a:off x="7770161" y="344309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6C5FE3E-46EC-C0B2-7D6E-D141756EC1C7}"/>
              </a:ext>
            </a:extLst>
          </p:cNvPr>
          <p:cNvSpPr/>
          <p:nvPr/>
        </p:nvSpPr>
        <p:spPr>
          <a:xfrm>
            <a:off x="7848352" y="3561611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12532FD-9D3E-E046-6B0E-F7C54994B55B}"/>
              </a:ext>
            </a:extLst>
          </p:cNvPr>
          <p:cNvSpPr/>
          <p:nvPr/>
        </p:nvSpPr>
        <p:spPr>
          <a:xfrm>
            <a:off x="7905350" y="3486387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25D72D4-5270-004D-6AF3-FA40175CEB30}"/>
              </a:ext>
            </a:extLst>
          </p:cNvPr>
          <p:cNvSpPr/>
          <p:nvPr/>
        </p:nvSpPr>
        <p:spPr>
          <a:xfrm>
            <a:off x="7962348" y="341438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A660BB9-5072-123F-C40D-6671DD731B6E}"/>
              </a:ext>
            </a:extLst>
          </p:cNvPr>
          <p:cNvSpPr/>
          <p:nvPr/>
        </p:nvSpPr>
        <p:spPr>
          <a:xfrm>
            <a:off x="8149653" y="337159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58B96CC-644A-149F-0B22-D5481F235F95}"/>
              </a:ext>
            </a:extLst>
          </p:cNvPr>
          <p:cNvSpPr/>
          <p:nvPr/>
        </p:nvSpPr>
        <p:spPr>
          <a:xfrm>
            <a:off x="8277053" y="337371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EE7A82F-7DA3-ED75-ABC7-FE55D4E3236C}"/>
              </a:ext>
            </a:extLst>
          </p:cNvPr>
          <p:cNvSpPr/>
          <p:nvPr/>
        </p:nvSpPr>
        <p:spPr>
          <a:xfrm>
            <a:off x="8435859" y="3425561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A3EB9B2-801D-51E7-E05E-41356425752D}"/>
              </a:ext>
            </a:extLst>
          </p:cNvPr>
          <p:cNvSpPr/>
          <p:nvPr/>
        </p:nvSpPr>
        <p:spPr>
          <a:xfrm>
            <a:off x="8514050" y="347905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14E8379-E4EF-851D-CDAF-739191DDFE4C}"/>
              </a:ext>
            </a:extLst>
          </p:cNvPr>
          <p:cNvSpPr/>
          <p:nvPr/>
        </p:nvSpPr>
        <p:spPr>
          <a:xfrm>
            <a:off x="8580173" y="355273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4AF5377-6ED0-767A-7E2B-1C131A335E8F}"/>
              </a:ext>
            </a:extLst>
          </p:cNvPr>
          <p:cNvSpPr/>
          <p:nvPr/>
        </p:nvSpPr>
        <p:spPr>
          <a:xfrm>
            <a:off x="8647639" y="367541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6BA7E0D-C0C5-287F-87A7-D0B091EFCE79}"/>
              </a:ext>
            </a:extLst>
          </p:cNvPr>
          <p:cNvSpPr/>
          <p:nvPr/>
        </p:nvSpPr>
        <p:spPr>
          <a:xfrm>
            <a:off x="8657399" y="3798402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3F8E2F1-F90E-8DEC-81AC-74C0FDA4B18A}"/>
              </a:ext>
            </a:extLst>
          </p:cNvPr>
          <p:cNvSpPr/>
          <p:nvPr/>
        </p:nvSpPr>
        <p:spPr>
          <a:xfrm>
            <a:off x="8593475" y="4536798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5104248-6B8F-ABD1-49C1-DA08B6DDFE86}"/>
              </a:ext>
            </a:extLst>
          </p:cNvPr>
          <p:cNvSpPr/>
          <p:nvPr/>
        </p:nvSpPr>
        <p:spPr>
          <a:xfrm>
            <a:off x="8637212" y="441742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BCBBBBE-416C-19A7-1FE5-B3DA4A7938E2}"/>
              </a:ext>
            </a:extLst>
          </p:cNvPr>
          <p:cNvSpPr/>
          <p:nvPr/>
        </p:nvSpPr>
        <p:spPr>
          <a:xfrm>
            <a:off x="8657399" y="4303685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EB69470-AAC9-2E36-50D1-0F99375DDEFC}"/>
              </a:ext>
            </a:extLst>
          </p:cNvPr>
          <p:cNvSpPr/>
          <p:nvPr/>
        </p:nvSpPr>
        <p:spPr>
          <a:xfrm>
            <a:off x="8959538" y="5162671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91A9590-D47F-4A50-216E-7E49BD52A066}"/>
              </a:ext>
            </a:extLst>
          </p:cNvPr>
          <p:cNvSpPr/>
          <p:nvPr/>
        </p:nvSpPr>
        <p:spPr>
          <a:xfrm>
            <a:off x="8988037" y="4893103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8AC1919-8F9D-B0FE-F620-A7378F6B5CB1}"/>
              </a:ext>
            </a:extLst>
          </p:cNvPr>
          <p:cNvSpPr/>
          <p:nvPr/>
        </p:nvSpPr>
        <p:spPr>
          <a:xfrm>
            <a:off x="8979493" y="503212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AE25574-C6CB-68B3-1E96-7AF3B2E6D577}"/>
              </a:ext>
            </a:extLst>
          </p:cNvPr>
          <p:cNvSpPr/>
          <p:nvPr/>
        </p:nvSpPr>
        <p:spPr>
          <a:xfrm>
            <a:off x="9507097" y="4792314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11DE73F-1668-5CA9-46C9-1509EDFE3593}"/>
              </a:ext>
            </a:extLst>
          </p:cNvPr>
          <p:cNvSpPr/>
          <p:nvPr/>
        </p:nvSpPr>
        <p:spPr>
          <a:xfrm>
            <a:off x="9597637" y="4808261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2FFEC71-789D-F898-7FFB-9C8B4F39DE17}"/>
              </a:ext>
            </a:extLst>
          </p:cNvPr>
          <p:cNvSpPr/>
          <p:nvPr/>
        </p:nvSpPr>
        <p:spPr>
          <a:xfrm>
            <a:off x="9778536" y="4846798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A27EAFD-2D27-AD6F-7CB0-62A38AA46A16}"/>
              </a:ext>
            </a:extLst>
          </p:cNvPr>
          <p:cNvSpPr/>
          <p:nvPr/>
        </p:nvSpPr>
        <p:spPr>
          <a:xfrm>
            <a:off x="9873632" y="4864398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54FDBA4-3D70-AA08-BAEB-E3926C77BD0C}"/>
              </a:ext>
            </a:extLst>
          </p:cNvPr>
          <p:cNvSpPr/>
          <p:nvPr/>
        </p:nvSpPr>
        <p:spPr>
          <a:xfrm>
            <a:off x="10071174" y="4921807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D0A09A4-ABF0-C084-6089-C0B363C0DD89}"/>
              </a:ext>
            </a:extLst>
          </p:cNvPr>
          <p:cNvSpPr/>
          <p:nvPr/>
        </p:nvSpPr>
        <p:spPr>
          <a:xfrm>
            <a:off x="10183942" y="4937861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472B976-2F77-3363-5509-24100BE3928C}"/>
              </a:ext>
            </a:extLst>
          </p:cNvPr>
          <p:cNvSpPr/>
          <p:nvPr/>
        </p:nvSpPr>
        <p:spPr>
          <a:xfrm>
            <a:off x="10342158" y="498840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F4B60A1-0E9D-C280-BD85-A9F3D01ECACD}"/>
              </a:ext>
            </a:extLst>
          </p:cNvPr>
          <p:cNvSpPr/>
          <p:nvPr/>
        </p:nvSpPr>
        <p:spPr>
          <a:xfrm>
            <a:off x="10454926" y="501200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1B3E121-9785-0619-7270-D5BAE726F84A}"/>
              </a:ext>
            </a:extLst>
          </p:cNvPr>
          <p:cNvSpPr/>
          <p:nvPr/>
        </p:nvSpPr>
        <p:spPr>
          <a:xfrm>
            <a:off x="9489061" y="4523823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CF7FF11-F922-9D94-6E2D-9B0D05967751}"/>
              </a:ext>
            </a:extLst>
          </p:cNvPr>
          <p:cNvSpPr/>
          <p:nvPr/>
        </p:nvSpPr>
        <p:spPr>
          <a:xfrm>
            <a:off x="9579601" y="453977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F6ABF29-4BEB-CCA3-AA24-5281B5B6131C}"/>
              </a:ext>
            </a:extLst>
          </p:cNvPr>
          <p:cNvSpPr/>
          <p:nvPr/>
        </p:nvSpPr>
        <p:spPr>
          <a:xfrm>
            <a:off x="9760500" y="4578307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A32ACB0-53D0-B1BF-6D41-89BBC1E996F8}"/>
              </a:ext>
            </a:extLst>
          </p:cNvPr>
          <p:cNvSpPr/>
          <p:nvPr/>
        </p:nvSpPr>
        <p:spPr>
          <a:xfrm>
            <a:off x="9855596" y="4595907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39D3FC4-3DD8-8374-1098-CFC138DF268A}"/>
              </a:ext>
            </a:extLst>
          </p:cNvPr>
          <p:cNvSpPr/>
          <p:nvPr/>
        </p:nvSpPr>
        <p:spPr>
          <a:xfrm>
            <a:off x="10053138" y="465331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E79AF77-F757-6489-4293-BF4BF31304F8}"/>
              </a:ext>
            </a:extLst>
          </p:cNvPr>
          <p:cNvSpPr/>
          <p:nvPr/>
        </p:nvSpPr>
        <p:spPr>
          <a:xfrm>
            <a:off x="10165906" y="466937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75346C3-AA74-5D60-410B-CEA3002210E2}"/>
              </a:ext>
            </a:extLst>
          </p:cNvPr>
          <p:cNvSpPr/>
          <p:nvPr/>
        </p:nvSpPr>
        <p:spPr>
          <a:xfrm>
            <a:off x="10324122" y="4719915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94C6199-992C-E4A6-CB9D-7887D3BBA283}"/>
              </a:ext>
            </a:extLst>
          </p:cNvPr>
          <p:cNvSpPr/>
          <p:nvPr/>
        </p:nvSpPr>
        <p:spPr>
          <a:xfrm>
            <a:off x="10954146" y="3849512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33CE138-482B-5A76-F2D0-E044158F1272}"/>
              </a:ext>
            </a:extLst>
          </p:cNvPr>
          <p:cNvSpPr/>
          <p:nvPr/>
        </p:nvSpPr>
        <p:spPr>
          <a:xfrm>
            <a:off x="10853705" y="4337277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1FB84B2-539A-0944-F1DB-153E6060AD36}"/>
              </a:ext>
            </a:extLst>
          </p:cNvPr>
          <p:cNvSpPr/>
          <p:nvPr/>
        </p:nvSpPr>
        <p:spPr>
          <a:xfrm>
            <a:off x="10891729" y="405421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54409FC-45DD-2616-FFF6-B68CD09FD700}"/>
              </a:ext>
            </a:extLst>
          </p:cNvPr>
          <p:cNvSpPr/>
          <p:nvPr/>
        </p:nvSpPr>
        <p:spPr>
          <a:xfrm>
            <a:off x="11076539" y="3710417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EF9B4C9-EBAB-1589-2666-45E0C678F242}"/>
              </a:ext>
            </a:extLst>
          </p:cNvPr>
          <p:cNvSpPr/>
          <p:nvPr/>
        </p:nvSpPr>
        <p:spPr>
          <a:xfrm>
            <a:off x="11215963" y="3612794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29F3931-2849-ADE3-93E9-257AE63E4E86}"/>
              </a:ext>
            </a:extLst>
          </p:cNvPr>
          <p:cNvSpPr/>
          <p:nvPr/>
        </p:nvSpPr>
        <p:spPr>
          <a:xfrm>
            <a:off x="11397856" y="354379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151526-A5F3-6BFB-55A0-AFD4A1519D4B}"/>
              </a:ext>
            </a:extLst>
          </p:cNvPr>
          <p:cNvCxnSpPr>
            <a:cxnSpLocks/>
          </p:cNvCxnSpPr>
          <p:nvPr/>
        </p:nvCxnSpPr>
        <p:spPr>
          <a:xfrm flipV="1">
            <a:off x="7280606" y="3571761"/>
            <a:ext cx="181417" cy="47337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20CC876-1E5B-D5AA-1EFC-82754A1C4912}"/>
              </a:ext>
            </a:extLst>
          </p:cNvPr>
          <p:cNvSpPr txBox="1"/>
          <p:nvPr/>
        </p:nvSpPr>
        <p:spPr>
          <a:xfrm>
            <a:off x="6482953" y="3957736"/>
            <a:ext cx="1450344" cy="307777"/>
          </a:xfrm>
          <a:prstGeom prst="rect">
            <a:avLst/>
          </a:prstGeom>
          <a:solidFill>
            <a:schemeClr val="accent2">
              <a:lumMod val="75000"/>
              <a:alpha val="82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t-EE" sz="1400" b="1">
                <a:solidFill>
                  <a:srgbClr val="000000"/>
                </a:solidFill>
                <a:latin typeface="+mj-lt"/>
              </a:rPr>
              <a:t>HFGC_</a:t>
            </a:r>
            <a:r>
              <a:rPr lang="en-GB" sz="1400" b="1">
                <a:solidFill>
                  <a:srgbClr val="000000"/>
                </a:solidFill>
                <a:latin typeface="+mj-lt"/>
              </a:rPr>
              <a:t>LH 14W</a:t>
            </a:r>
            <a:endParaRPr lang="en-US" sz="14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25AA3C-FAAD-0527-6DDC-A1D642B15466}"/>
              </a:ext>
            </a:extLst>
          </p:cNvPr>
          <p:cNvSpPr txBox="1"/>
          <p:nvPr/>
        </p:nvSpPr>
        <p:spPr>
          <a:xfrm>
            <a:off x="7836360" y="2505145"/>
            <a:ext cx="1008837" cy="307777"/>
          </a:xfrm>
          <a:prstGeom prst="rect">
            <a:avLst/>
          </a:prstGeom>
          <a:solidFill>
            <a:schemeClr val="accent2">
              <a:lumMod val="75000"/>
              <a:alpha val="54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>
                <a:solidFill>
                  <a:srgbClr val="000000"/>
                </a:solidFill>
                <a:latin typeface="+mj-lt"/>
              </a:rPr>
              <a:t>14</a:t>
            </a:r>
            <a:r>
              <a:rPr lang="et-EE" sz="1400" b="1">
                <a:solidFill>
                  <a:srgbClr val="000000"/>
                </a:solidFill>
                <a:latin typeface="+mj-lt"/>
              </a:rPr>
              <a:t>IWG</a:t>
            </a:r>
            <a:r>
              <a:rPr lang="en-GB" sz="1400" b="1">
                <a:solidFill>
                  <a:srgbClr val="000000"/>
                </a:solidFill>
                <a:latin typeface="+mj-lt"/>
              </a:rPr>
              <a:t>1B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F93925A-4072-F3DA-F009-7E96C4436E8F}"/>
              </a:ext>
            </a:extLst>
          </p:cNvPr>
          <p:cNvCxnSpPr>
            <a:cxnSpLocks/>
          </p:cNvCxnSpPr>
          <p:nvPr/>
        </p:nvCxnSpPr>
        <p:spPr>
          <a:xfrm>
            <a:off x="8387834" y="2776873"/>
            <a:ext cx="0" cy="59471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727E9E0-769C-54D3-4186-5F281945D5A8}"/>
              </a:ext>
            </a:extLst>
          </p:cNvPr>
          <p:cNvSpPr txBox="1"/>
          <p:nvPr/>
        </p:nvSpPr>
        <p:spPr>
          <a:xfrm>
            <a:off x="7079010" y="5069415"/>
            <a:ext cx="972897" cy="307777"/>
          </a:xfrm>
          <a:prstGeom prst="rect">
            <a:avLst/>
          </a:prstGeom>
          <a:solidFill>
            <a:schemeClr val="accent2">
              <a:lumMod val="75000"/>
              <a:alpha val="54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>
                <a:solidFill>
                  <a:srgbClr val="000000"/>
                </a:solidFill>
                <a:latin typeface="+mj-lt"/>
              </a:rPr>
              <a:t>14IWG</a:t>
            </a:r>
            <a:r>
              <a:rPr lang="et-EE" sz="1400" b="1">
                <a:solidFill>
                  <a:srgbClr val="000000"/>
                </a:solidFill>
                <a:latin typeface="+mj-lt"/>
              </a:rPr>
              <a:t>3A</a:t>
            </a:r>
            <a:endParaRPr lang="en-GB" sz="1400" b="1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3197DD5-9FBD-E084-BEC2-CFEA402C7C4D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8044230" y="4898468"/>
            <a:ext cx="361927" cy="33376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5EF7F93-E287-A401-D0DF-94D3EEA56DEC}"/>
              </a:ext>
            </a:extLst>
          </p:cNvPr>
          <p:cNvCxnSpPr>
            <a:cxnSpLocks/>
          </p:cNvCxnSpPr>
          <p:nvPr/>
        </p:nvCxnSpPr>
        <p:spPr>
          <a:xfrm flipV="1">
            <a:off x="8435859" y="5376966"/>
            <a:ext cx="318350" cy="36309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B6231C1-4024-F742-9BEC-E627448FD93E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9924270" y="5168972"/>
            <a:ext cx="9214" cy="4598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07E546C3-BAFC-8E22-5605-9C7494B08353}"/>
              </a:ext>
            </a:extLst>
          </p:cNvPr>
          <p:cNvSpPr txBox="1"/>
          <p:nvPr/>
        </p:nvSpPr>
        <p:spPr>
          <a:xfrm>
            <a:off x="9676907" y="2469096"/>
            <a:ext cx="1097957" cy="307777"/>
          </a:xfrm>
          <a:prstGeom prst="rect">
            <a:avLst/>
          </a:prstGeom>
          <a:solidFill>
            <a:schemeClr val="accent2">
              <a:lumMod val="75000"/>
              <a:alpha val="54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+mj-lt"/>
              </a:rPr>
              <a:t>14ON G8A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6B81AF4-DDEA-D7F0-BE3D-6434C11B9C66}"/>
              </a:ext>
            </a:extLst>
          </p:cNvPr>
          <p:cNvCxnSpPr>
            <a:cxnSpLocks/>
          </p:cNvCxnSpPr>
          <p:nvPr/>
        </p:nvCxnSpPr>
        <p:spPr>
          <a:xfrm flipH="1" flipV="1">
            <a:off x="11120471" y="4594207"/>
            <a:ext cx="474204" cy="92516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3FCEB98-7382-8F1E-853A-634D350C5F6C}"/>
              </a:ext>
            </a:extLst>
          </p:cNvPr>
          <p:cNvCxnSpPr>
            <a:cxnSpLocks/>
          </p:cNvCxnSpPr>
          <p:nvPr/>
        </p:nvCxnSpPr>
        <p:spPr>
          <a:xfrm>
            <a:off x="10228812" y="2755572"/>
            <a:ext cx="847407" cy="88592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8C790D-6281-8847-1B31-89D77C00E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48" y="2076013"/>
            <a:ext cx="6224595" cy="4013813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56490D5-292C-8868-BD71-73E902A6907F}"/>
              </a:ext>
            </a:extLst>
          </p:cNvPr>
          <p:cNvSpPr/>
          <p:nvPr/>
        </p:nvSpPr>
        <p:spPr>
          <a:xfrm>
            <a:off x="539496" y="2350008"/>
            <a:ext cx="2048256" cy="3739896"/>
          </a:xfrm>
          <a:custGeom>
            <a:avLst/>
            <a:gdLst>
              <a:gd name="connsiteX0" fmla="*/ 539496 w 2048256"/>
              <a:gd name="connsiteY0" fmla="*/ 0 h 3739896"/>
              <a:gd name="connsiteX1" fmla="*/ 438912 w 2048256"/>
              <a:gd name="connsiteY1" fmla="*/ 722376 h 3739896"/>
              <a:gd name="connsiteX2" fmla="*/ 1810512 w 2048256"/>
              <a:gd name="connsiteY2" fmla="*/ 932688 h 3739896"/>
              <a:gd name="connsiteX3" fmla="*/ 1819656 w 2048256"/>
              <a:gd name="connsiteY3" fmla="*/ 1207008 h 3739896"/>
              <a:gd name="connsiteX4" fmla="*/ 1828800 w 2048256"/>
              <a:gd name="connsiteY4" fmla="*/ 1911096 h 3739896"/>
              <a:gd name="connsiteX5" fmla="*/ 1847088 w 2048256"/>
              <a:gd name="connsiteY5" fmla="*/ 2752344 h 3739896"/>
              <a:gd name="connsiteX6" fmla="*/ 0 w 2048256"/>
              <a:gd name="connsiteY6" fmla="*/ 2807208 h 3739896"/>
              <a:gd name="connsiteX7" fmla="*/ 27432 w 2048256"/>
              <a:gd name="connsiteY7" fmla="*/ 3739896 h 3739896"/>
              <a:gd name="connsiteX8" fmla="*/ 1490472 w 2048256"/>
              <a:gd name="connsiteY8" fmla="*/ 3739896 h 3739896"/>
              <a:gd name="connsiteX9" fmla="*/ 1481328 w 2048256"/>
              <a:gd name="connsiteY9" fmla="*/ 2926080 h 3739896"/>
              <a:gd name="connsiteX10" fmla="*/ 2048256 w 2048256"/>
              <a:gd name="connsiteY10" fmla="*/ 2907792 h 3739896"/>
              <a:gd name="connsiteX11" fmla="*/ 2039112 w 2048256"/>
              <a:gd name="connsiteY11" fmla="*/ 850392 h 3739896"/>
              <a:gd name="connsiteX12" fmla="*/ 731520 w 2048256"/>
              <a:gd name="connsiteY12" fmla="*/ 685800 h 3739896"/>
              <a:gd name="connsiteX13" fmla="*/ 795528 w 2048256"/>
              <a:gd name="connsiteY13" fmla="*/ 36576 h 3739896"/>
              <a:gd name="connsiteX14" fmla="*/ 539496 w 2048256"/>
              <a:gd name="connsiteY14" fmla="*/ 0 h 373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8256" h="3739896">
                <a:moveTo>
                  <a:pt x="539496" y="0"/>
                </a:moveTo>
                <a:lnTo>
                  <a:pt x="438912" y="722376"/>
                </a:lnTo>
                <a:lnTo>
                  <a:pt x="1810512" y="932688"/>
                </a:lnTo>
                <a:lnTo>
                  <a:pt x="1819656" y="1207008"/>
                </a:lnTo>
                <a:lnTo>
                  <a:pt x="1828800" y="1911096"/>
                </a:lnTo>
                <a:lnTo>
                  <a:pt x="1847088" y="2752344"/>
                </a:lnTo>
                <a:lnTo>
                  <a:pt x="0" y="2807208"/>
                </a:lnTo>
                <a:lnTo>
                  <a:pt x="27432" y="3739896"/>
                </a:lnTo>
                <a:lnTo>
                  <a:pt x="1490472" y="3739896"/>
                </a:lnTo>
                <a:lnTo>
                  <a:pt x="1481328" y="2926080"/>
                </a:lnTo>
                <a:lnTo>
                  <a:pt x="2048256" y="2907792"/>
                </a:lnTo>
                <a:lnTo>
                  <a:pt x="2039112" y="850392"/>
                </a:lnTo>
                <a:lnTo>
                  <a:pt x="731520" y="685800"/>
                </a:lnTo>
                <a:lnTo>
                  <a:pt x="795528" y="36576"/>
                </a:lnTo>
                <a:lnTo>
                  <a:pt x="539496" y="0"/>
                </a:lnTo>
                <a:close/>
              </a:path>
            </a:pathLst>
          </a:custGeom>
          <a:solidFill>
            <a:srgbClr val="49E366">
              <a:alpha val="22000"/>
            </a:srgbClr>
          </a:solidFill>
          <a:ln>
            <a:solidFill>
              <a:schemeClr val="accent1">
                <a:shade val="1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2FF1FC-0BD7-9511-EBDF-7DD677E9A2E8}"/>
              </a:ext>
            </a:extLst>
          </p:cNvPr>
          <p:cNvSpPr txBox="1"/>
          <p:nvPr/>
        </p:nvSpPr>
        <p:spPr>
          <a:xfrm>
            <a:off x="539496" y="6138786"/>
            <a:ext cx="1508760" cy="307777"/>
          </a:xfrm>
          <a:prstGeom prst="rect">
            <a:avLst/>
          </a:prstGeom>
          <a:solidFill>
            <a:srgbClr val="49E366">
              <a:alpha val="54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+mj-lt"/>
              </a:rPr>
              <a:t>+ T4, 5, 7 and 8</a:t>
            </a:r>
            <a:endParaRPr lang="en-US" sz="1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BDCA988-D884-F4B6-CE10-AA61868C944C}"/>
              </a:ext>
            </a:extLst>
          </p:cNvPr>
          <p:cNvSpPr/>
          <p:nvPr/>
        </p:nvSpPr>
        <p:spPr>
          <a:xfrm>
            <a:off x="7522590" y="3299381"/>
            <a:ext cx="1282045" cy="2064471"/>
          </a:xfrm>
          <a:custGeom>
            <a:avLst/>
            <a:gdLst>
              <a:gd name="connsiteX0" fmla="*/ 0 w 1282045"/>
              <a:gd name="connsiteY0" fmla="*/ 216817 h 2064471"/>
              <a:gd name="connsiteX1" fmla="*/ 480767 w 1282045"/>
              <a:gd name="connsiteY1" fmla="*/ 282805 h 2064471"/>
              <a:gd name="connsiteX2" fmla="*/ 622169 w 1282045"/>
              <a:gd name="connsiteY2" fmla="*/ 207390 h 2064471"/>
              <a:gd name="connsiteX3" fmla="*/ 895546 w 1282045"/>
              <a:gd name="connsiteY3" fmla="*/ 207390 h 2064471"/>
              <a:gd name="connsiteX4" fmla="*/ 1084082 w 1282045"/>
              <a:gd name="connsiteY4" fmla="*/ 424207 h 2064471"/>
              <a:gd name="connsiteX5" fmla="*/ 1102936 w 1282045"/>
              <a:gd name="connsiteY5" fmla="*/ 584462 h 2064471"/>
              <a:gd name="connsiteX6" fmla="*/ 1159497 w 1282045"/>
              <a:gd name="connsiteY6" fmla="*/ 829559 h 2064471"/>
              <a:gd name="connsiteX7" fmla="*/ 1055802 w 1282045"/>
              <a:gd name="connsiteY7" fmla="*/ 1272619 h 2064471"/>
              <a:gd name="connsiteX8" fmla="*/ 1168923 w 1282045"/>
              <a:gd name="connsiteY8" fmla="*/ 1611984 h 2064471"/>
              <a:gd name="connsiteX9" fmla="*/ 1140643 w 1282045"/>
              <a:gd name="connsiteY9" fmla="*/ 2064471 h 2064471"/>
              <a:gd name="connsiteX10" fmla="*/ 1282045 w 1282045"/>
              <a:gd name="connsiteY10" fmla="*/ 1282046 h 2064471"/>
              <a:gd name="connsiteX11" fmla="*/ 1234911 w 1282045"/>
              <a:gd name="connsiteY11" fmla="*/ 631596 h 2064471"/>
              <a:gd name="connsiteX12" fmla="*/ 1102936 w 1282045"/>
              <a:gd name="connsiteY12" fmla="*/ 122549 h 2064471"/>
              <a:gd name="connsiteX13" fmla="*/ 791851 w 1282045"/>
              <a:gd name="connsiteY13" fmla="*/ 0 h 2064471"/>
              <a:gd name="connsiteX14" fmla="*/ 584462 w 1282045"/>
              <a:gd name="connsiteY14" fmla="*/ 28281 h 2064471"/>
              <a:gd name="connsiteX15" fmla="*/ 480767 w 1282045"/>
              <a:gd name="connsiteY15" fmla="*/ 179110 h 2064471"/>
              <a:gd name="connsiteX16" fmla="*/ 47134 w 1282045"/>
              <a:gd name="connsiteY16" fmla="*/ 65988 h 2064471"/>
              <a:gd name="connsiteX17" fmla="*/ 0 w 1282045"/>
              <a:gd name="connsiteY17" fmla="*/ 216817 h 206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82045" h="2064471">
                <a:moveTo>
                  <a:pt x="0" y="216817"/>
                </a:moveTo>
                <a:lnTo>
                  <a:pt x="480767" y="282805"/>
                </a:lnTo>
                <a:lnTo>
                  <a:pt x="622169" y="207390"/>
                </a:lnTo>
                <a:lnTo>
                  <a:pt x="895546" y="207390"/>
                </a:lnTo>
                <a:lnTo>
                  <a:pt x="1084082" y="424207"/>
                </a:lnTo>
                <a:lnTo>
                  <a:pt x="1102936" y="584462"/>
                </a:lnTo>
                <a:lnTo>
                  <a:pt x="1159497" y="829559"/>
                </a:lnTo>
                <a:lnTo>
                  <a:pt x="1055802" y="1272619"/>
                </a:lnTo>
                <a:lnTo>
                  <a:pt x="1168923" y="1611984"/>
                </a:lnTo>
                <a:lnTo>
                  <a:pt x="1140643" y="2064471"/>
                </a:lnTo>
                <a:lnTo>
                  <a:pt x="1282045" y="1282046"/>
                </a:lnTo>
                <a:lnTo>
                  <a:pt x="1234911" y="631596"/>
                </a:lnTo>
                <a:lnTo>
                  <a:pt x="1102936" y="122549"/>
                </a:lnTo>
                <a:lnTo>
                  <a:pt x="791851" y="0"/>
                </a:lnTo>
                <a:lnTo>
                  <a:pt x="584462" y="28281"/>
                </a:lnTo>
                <a:lnTo>
                  <a:pt x="480767" y="179110"/>
                </a:lnTo>
                <a:lnTo>
                  <a:pt x="47134" y="65988"/>
                </a:lnTo>
                <a:lnTo>
                  <a:pt x="0" y="216817"/>
                </a:lnTo>
                <a:close/>
              </a:path>
            </a:pathLst>
          </a:custGeom>
          <a:solidFill>
            <a:srgbClr val="49E366">
              <a:alpha val="22000"/>
            </a:srgb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935D00-D4E4-BB5C-F3B3-0E49F34F64EE}"/>
              </a:ext>
            </a:extLst>
          </p:cNvPr>
          <p:cNvSpPr txBox="1"/>
          <p:nvPr/>
        </p:nvSpPr>
        <p:spPr>
          <a:xfrm>
            <a:off x="4160276" y="6416375"/>
            <a:ext cx="3047849" cy="307777"/>
          </a:xfrm>
          <a:prstGeom prst="rect">
            <a:avLst/>
          </a:prstGeom>
          <a:solidFill>
            <a:srgbClr val="49E366">
              <a:alpha val="54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+mj-lt"/>
              </a:rPr>
              <a:t>Previous LIBS assessment done</a:t>
            </a:r>
            <a:endParaRPr lang="en-US" sz="1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20C6D9-B266-06ED-0730-51F18DC84CD3}"/>
              </a:ext>
            </a:extLst>
          </p:cNvPr>
          <p:cNvSpPr txBox="1">
            <a:spLocks/>
          </p:cNvSpPr>
          <p:nvPr/>
        </p:nvSpPr>
        <p:spPr>
          <a:xfrm>
            <a:off x="-60079" y="31308"/>
            <a:ext cx="11008806" cy="11152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400" b="1">
                <a:highlight>
                  <a:srgbClr val="00FF00"/>
                </a:highlight>
                <a:latin typeface="Arial"/>
                <a:cs typeface="Arial"/>
              </a:rPr>
              <a:t>Divertor poloidal assessment (partially/fully completed)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000" b="1">
                <a:highlight>
                  <a:srgbClr val="00FF00"/>
                </a:highlight>
                <a:latin typeface="Arial"/>
                <a:cs typeface="Arial"/>
              </a:rPr>
              <a:t>part of PFMC contributions</a:t>
            </a:r>
            <a:endParaRPr lang="en-GB" sz="2000" b="1" u="sng">
              <a:highlight>
                <a:srgbClr val="00FF00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66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5D058-4652-C7C7-2962-C8308A6D4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D8D08-91CF-94F4-B2F9-68B0FAC07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6FF39BA-F863-5F2D-8070-E390F62B1976}"/>
              </a:ext>
            </a:extLst>
          </p:cNvPr>
          <p:cNvSpPr txBox="1"/>
          <p:nvPr/>
        </p:nvSpPr>
        <p:spPr>
          <a:xfrm>
            <a:off x="1369557" y="2480065"/>
            <a:ext cx="91045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/>
              <a:t>DETAILED PULSE comparison</a:t>
            </a:r>
          </a:p>
          <a:p>
            <a:pPr algn="ctr"/>
            <a:r>
              <a:rPr lang="en-GB" sz="4800" b="1">
                <a:solidFill>
                  <a:schemeClr val="bg1"/>
                </a:solidFill>
                <a:highlight>
                  <a:srgbClr val="FF00FF"/>
                </a:highlight>
              </a:rPr>
              <a:t>LIBS</a:t>
            </a:r>
            <a:r>
              <a:rPr lang="en-GB" sz="4800" b="1"/>
              <a:t> vs </a:t>
            </a:r>
            <a:r>
              <a:rPr lang="en-GB" sz="4800" b="1">
                <a:highlight>
                  <a:srgbClr val="00FFFF"/>
                </a:highlight>
              </a:rPr>
              <a:t>LID-QMS</a:t>
            </a:r>
          </a:p>
        </p:txBody>
      </p:sp>
    </p:spTree>
    <p:extLst>
      <p:ext uri="{BB962C8B-B14F-4D97-AF65-F5344CB8AC3E}">
        <p14:creationId xmlns:p14="http://schemas.microsoft.com/office/powerpoint/2010/main" val="7213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F0517-7903-751E-CBD7-F1F966318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B45B4-B85F-A507-038F-241885783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B7581-A1F7-AC25-ECDA-7818FA831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49"/>
          <a:stretch>
            <a:fillRect/>
          </a:stretch>
        </p:blipFill>
        <p:spPr>
          <a:xfrm>
            <a:off x="765051" y="402283"/>
            <a:ext cx="5115048" cy="5985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26E1B4-E63D-F919-C8AC-2E92A56142F4}"/>
              </a:ext>
            </a:extLst>
          </p:cNvPr>
          <p:cNvSpPr txBox="1"/>
          <p:nvPr/>
        </p:nvSpPr>
        <p:spPr>
          <a:xfrm>
            <a:off x="987580" y="911225"/>
            <a:ext cx="2523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>
                <a:solidFill>
                  <a:srgbClr val="69EB4F"/>
                </a:solidFill>
              </a:rPr>
              <a:t>HFGC </a:t>
            </a:r>
          </a:p>
          <a:p>
            <a:r>
              <a:rPr lang="en-GB" sz="2300" b="1">
                <a:solidFill>
                  <a:srgbClr val="69EB4F"/>
                </a:solidFill>
              </a:rPr>
              <a:t>LH14W (2011-23)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B6DA3-0DBD-6D81-F415-C42F7F2BD1E1}"/>
              </a:ext>
            </a:extLst>
          </p:cNvPr>
          <p:cNvSpPr txBox="1"/>
          <p:nvPr/>
        </p:nvSpPr>
        <p:spPr>
          <a:xfrm>
            <a:off x="1929859" y="232801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D74F78-31A8-56DF-1B2E-CC8B09F63630}"/>
              </a:ext>
            </a:extLst>
          </p:cNvPr>
          <p:cNvSpPr txBox="1"/>
          <p:nvPr/>
        </p:nvSpPr>
        <p:spPr>
          <a:xfrm>
            <a:off x="1929859" y="297447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F224B3-7E5B-0956-A4FA-6951AAC93AD3}"/>
              </a:ext>
            </a:extLst>
          </p:cNvPr>
          <p:cNvSpPr txBox="1"/>
          <p:nvPr/>
        </p:nvSpPr>
        <p:spPr>
          <a:xfrm>
            <a:off x="1934848" y="363774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F674FB-3C41-B930-D71B-C95C875707C6}"/>
              </a:ext>
            </a:extLst>
          </p:cNvPr>
          <p:cNvSpPr txBox="1"/>
          <p:nvPr/>
        </p:nvSpPr>
        <p:spPr>
          <a:xfrm>
            <a:off x="2410565" y="431685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B9429-E442-D9D6-4866-B9729D49A5A4}"/>
              </a:ext>
            </a:extLst>
          </p:cNvPr>
          <p:cNvSpPr txBox="1"/>
          <p:nvPr/>
        </p:nvSpPr>
        <p:spPr>
          <a:xfrm>
            <a:off x="2389948" y="49711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4E60B8-91F4-8A60-B624-7B80CF3F3E76}"/>
              </a:ext>
            </a:extLst>
          </p:cNvPr>
          <p:cNvSpPr txBox="1"/>
          <p:nvPr/>
        </p:nvSpPr>
        <p:spPr>
          <a:xfrm>
            <a:off x="934294" y="42029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EF66C8-681D-E3B7-8161-E80AB7AC1279}"/>
              </a:ext>
            </a:extLst>
          </p:cNvPr>
          <p:cNvSpPr txBox="1"/>
          <p:nvPr/>
        </p:nvSpPr>
        <p:spPr>
          <a:xfrm>
            <a:off x="1279169" y="40644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12DBCB-4D02-6C57-11AC-8CA90F214AD8}"/>
              </a:ext>
            </a:extLst>
          </p:cNvPr>
          <p:cNvSpPr txBox="1"/>
          <p:nvPr/>
        </p:nvSpPr>
        <p:spPr>
          <a:xfrm>
            <a:off x="1624044" y="4479947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98C3D3-FB86-240C-EEA1-5E9CFD0F3D02}"/>
              </a:ext>
            </a:extLst>
          </p:cNvPr>
          <p:cNvSpPr txBox="1"/>
          <p:nvPr/>
        </p:nvSpPr>
        <p:spPr>
          <a:xfrm>
            <a:off x="1908274" y="413369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1AF95F-4FB1-AB4C-72E2-852F01C783AC}"/>
              </a:ext>
            </a:extLst>
          </p:cNvPr>
          <p:cNvSpPr txBox="1"/>
          <p:nvPr/>
        </p:nvSpPr>
        <p:spPr>
          <a:xfrm>
            <a:off x="3920926" y="383481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3DCAC-11D5-781E-2733-99105ACFBA84}"/>
              </a:ext>
            </a:extLst>
          </p:cNvPr>
          <p:cNvSpPr txBox="1"/>
          <p:nvPr/>
        </p:nvSpPr>
        <p:spPr>
          <a:xfrm>
            <a:off x="3247438" y="384824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0AE521-3166-0102-4F08-5D8353FA8BEC}"/>
              </a:ext>
            </a:extLst>
          </p:cNvPr>
          <p:cNvSpPr txBox="1"/>
          <p:nvPr/>
        </p:nvSpPr>
        <p:spPr>
          <a:xfrm>
            <a:off x="2682791" y="384824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A06A4B-BE4D-10C0-C542-A22C9FB2243B}"/>
              </a:ext>
            </a:extLst>
          </p:cNvPr>
          <p:cNvSpPr txBox="1"/>
          <p:nvPr/>
        </p:nvSpPr>
        <p:spPr>
          <a:xfrm>
            <a:off x="4594414" y="384824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F7B884-0BF5-0524-1A00-131E57A997A5}"/>
              </a:ext>
            </a:extLst>
          </p:cNvPr>
          <p:cNvSpPr/>
          <p:nvPr/>
        </p:nvSpPr>
        <p:spPr>
          <a:xfrm>
            <a:off x="3123026" y="2682868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11E10B3-E47F-1D67-0510-B5CEDD8C249F}"/>
              </a:ext>
            </a:extLst>
          </p:cNvPr>
          <p:cNvSpPr/>
          <p:nvPr/>
        </p:nvSpPr>
        <p:spPr>
          <a:xfrm>
            <a:off x="3084053" y="4497154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E6DF552-D651-41A9-9BAA-64E029706846}"/>
              </a:ext>
            </a:extLst>
          </p:cNvPr>
          <p:cNvSpPr/>
          <p:nvPr/>
        </p:nvSpPr>
        <p:spPr>
          <a:xfrm>
            <a:off x="3060820" y="5442428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914FDF-033A-A8EE-DE2B-D0897A212CF2}"/>
              </a:ext>
            </a:extLst>
          </p:cNvPr>
          <p:cNvSpPr/>
          <p:nvPr/>
        </p:nvSpPr>
        <p:spPr>
          <a:xfrm>
            <a:off x="1029654" y="5503074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116AAF9-B04E-FA48-1E9C-CED91175E24F}"/>
              </a:ext>
            </a:extLst>
          </p:cNvPr>
          <p:cNvSpPr/>
          <p:nvPr/>
        </p:nvSpPr>
        <p:spPr>
          <a:xfrm>
            <a:off x="4751980" y="5503074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7C9C49-C87C-F6B9-8B83-4D98EB4DD3F7}"/>
              </a:ext>
            </a:extLst>
          </p:cNvPr>
          <p:cNvSpPr txBox="1"/>
          <p:nvPr/>
        </p:nvSpPr>
        <p:spPr>
          <a:xfrm>
            <a:off x="3208465" y="260501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highlight>
                  <a:srgbClr val="FF00FF"/>
                </a:highlight>
              </a:rPr>
              <a:t>63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359822-6C56-E460-CB19-723975534731}"/>
              </a:ext>
            </a:extLst>
          </p:cNvPr>
          <p:cNvSpPr txBox="1"/>
          <p:nvPr/>
        </p:nvSpPr>
        <p:spPr>
          <a:xfrm>
            <a:off x="3159634" y="44193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highlight>
                  <a:srgbClr val="FF00FF"/>
                </a:highlight>
              </a:rPr>
              <a:t>62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91D9B8-8934-FE0C-380F-F62A6ABFB210}"/>
              </a:ext>
            </a:extLst>
          </p:cNvPr>
          <p:cNvSpPr txBox="1"/>
          <p:nvPr/>
        </p:nvSpPr>
        <p:spPr>
          <a:xfrm>
            <a:off x="1081424" y="542521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highlight>
                  <a:srgbClr val="FF00FF"/>
                </a:highlight>
              </a:rPr>
              <a:t>61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9D1540-4423-9C8C-839D-5FDC434FE418}"/>
              </a:ext>
            </a:extLst>
          </p:cNvPr>
          <p:cNvSpPr txBox="1"/>
          <p:nvPr/>
        </p:nvSpPr>
        <p:spPr>
          <a:xfrm>
            <a:off x="3112590" y="536457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highlight>
                  <a:srgbClr val="FF00FF"/>
                </a:highlight>
              </a:rPr>
              <a:t>60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C47660-C363-9EB7-F63E-2A0100499812}"/>
              </a:ext>
            </a:extLst>
          </p:cNvPr>
          <p:cNvSpPr txBox="1"/>
          <p:nvPr/>
        </p:nvSpPr>
        <p:spPr>
          <a:xfrm>
            <a:off x="4459602" y="542522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highlight>
                  <a:srgbClr val="FF00FF"/>
                </a:highlight>
              </a:rPr>
              <a:t>59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D6771F-C0E4-2D4B-5FF4-C29393073767}"/>
              </a:ext>
            </a:extLst>
          </p:cNvPr>
          <p:cNvSpPr txBox="1"/>
          <p:nvPr/>
        </p:nvSpPr>
        <p:spPr>
          <a:xfrm>
            <a:off x="6796122" y="597112"/>
            <a:ext cx="3056409" cy="369332"/>
          </a:xfrm>
          <a:prstGeom prst="rect">
            <a:avLst/>
          </a:prstGeom>
          <a:solidFill>
            <a:srgbClr val="00FFFF">
              <a:alpha val="1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+mj-lt"/>
              </a:rPr>
              <a:t>LID-QMS </a:t>
            </a:r>
            <a:r>
              <a:rPr lang="en-US">
                <a:latin typeface="+mj-lt"/>
              </a:rPr>
              <a:t>pulses:</a:t>
            </a:r>
            <a:r>
              <a:rPr lang="en-US" b="1">
                <a:latin typeface="+mj-lt"/>
              </a:rPr>
              <a:t> </a:t>
            </a:r>
            <a:r>
              <a:rPr lang="en-US" b="1">
                <a:highlight>
                  <a:srgbClr val="00FFFF"/>
                </a:highlight>
                <a:latin typeface="+mj-lt"/>
              </a:rPr>
              <a:t>#105abc</a:t>
            </a:r>
            <a:endParaRPr lang="en-US" b="1">
              <a:solidFill>
                <a:srgbClr val="FF0000"/>
              </a:solidFill>
              <a:highlight>
                <a:srgbClr val="00FFFF"/>
              </a:highlight>
              <a:latin typeface="+mj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0370C5-E661-68D3-BCB4-FD3E9CDEC201}"/>
              </a:ext>
            </a:extLst>
          </p:cNvPr>
          <p:cNvGrpSpPr/>
          <p:nvPr/>
        </p:nvGrpSpPr>
        <p:grpSpPr>
          <a:xfrm>
            <a:off x="6439583" y="181885"/>
            <a:ext cx="2345209" cy="369333"/>
            <a:chOff x="9083246" y="2316948"/>
            <a:chExt cx="2163025" cy="19290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68DDF39-2FCC-8DC0-B665-FDCCD2F719E5}"/>
                </a:ext>
              </a:extLst>
            </p:cNvPr>
            <p:cNvSpPr/>
            <p:nvPr/>
          </p:nvSpPr>
          <p:spPr>
            <a:xfrm>
              <a:off x="9083246" y="2316949"/>
              <a:ext cx="2163025" cy="192904"/>
            </a:xfrm>
            <a:prstGeom prst="roundRect">
              <a:avLst/>
            </a:prstGeom>
            <a:solidFill>
              <a:srgbClr val="7030A0">
                <a:alpha val="1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4367C87-3A48-681F-AEB9-19EF6E383675}"/>
                </a:ext>
              </a:extLst>
            </p:cNvPr>
            <p:cNvSpPr/>
            <p:nvPr/>
          </p:nvSpPr>
          <p:spPr>
            <a:xfrm>
              <a:off x="9239354" y="2369049"/>
              <a:ext cx="172734" cy="893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C2B6BE-D3CD-E070-10AD-74775EF5CD70}"/>
                </a:ext>
              </a:extLst>
            </p:cNvPr>
            <p:cNvSpPr txBox="1"/>
            <p:nvPr/>
          </p:nvSpPr>
          <p:spPr>
            <a:xfrm>
              <a:off x="9412089" y="2316948"/>
              <a:ext cx="1834182" cy="192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LIBS</a:t>
              </a:r>
              <a:r>
                <a:rPr lang="en-GB"/>
                <a:t> pulses: </a:t>
              </a:r>
              <a:r>
                <a:rPr lang="en-GB" b="1">
                  <a:solidFill>
                    <a:schemeClr val="bg1"/>
                  </a:solidFill>
                  <a:highlight>
                    <a:srgbClr val="FF00FF"/>
                  </a:highlight>
                </a:rPr>
                <a:t>#xy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C59CD468-3814-CD63-CE86-1CF0ED48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317" y="597112"/>
            <a:ext cx="319043" cy="365570"/>
          </a:xfrm>
          <a:prstGeom prst="rect">
            <a:avLst/>
          </a:prstGeom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D61292DC-D8F9-F428-8B1B-9EB664084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241385"/>
              </p:ext>
            </p:extLst>
          </p:nvPr>
        </p:nvGraphicFramePr>
        <p:xfrm>
          <a:off x="6013759" y="1007664"/>
          <a:ext cx="573711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304172885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996886894"/>
                    </a:ext>
                  </a:extLst>
                </a:gridCol>
                <a:gridCol w="2778010">
                  <a:extLst>
                    <a:ext uri="{9D8B030D-6E8A-4147-A177-3AD203B41FA5}">
                      <a16:colId xmlns:a16="http://schemas.microsoft.com/office/drawing/2014/main" val="293913657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69EB4F"/>
                          </a:solidFill>
                        </a:rPr>
                        <a:t>HFGC LH14W (2011-23)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07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/>
                        <a:t>LID-QMS #no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LIBS #no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06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852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63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r>
                        <a:rPr lang="en-GB">
                          <a:ln>
                            <a:noFill/>
                          </a:ln>
                          <a:highlight>
                            <a:srgbClr val="49E366"/>
                          </a:highlight>
                        </a:rPr>
                        <a:t>Poloidal assessment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73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853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36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854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1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>
                        <a:ln>
                          <a:noFill/>
                        </a:ln>
                        <a:solidFill>
                          <a:schemeClr val="bg1"/>
                        </a:solidFill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021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56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105</a:t>
                      </a:r>
                      <a:r>
                        <a:rPr lang="en-GB" b="1">
                          <a:highlight>
                            <a:srgbClr val="00FFFF"/>
                          </a:highlight>
                        </a:rPr>
                        <a:t>858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61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n>
                            <a:noFill/>
                          </a:ln>
                          <a:highlight>
                            <a:srgbClr val="FFC000"/>
                          </a:highlight>
                        </a:rPr>
                        <a:t>Toroidal assessment</a:t>
                      </a:r>
                      <a:endParaRPr lang="en-GB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600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105</a:t>
                      </a:r>
                      <a:r>
                        <a:rPr lang="en-GB" b="1">
                          <a:highlight>
                            <a:srgbClr val="00FFFF"/>
                          </a:highlight>
                        </a:rPr>
                        <a:t>859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bg1"/>
                        </a:solidFill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751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105</a:t>
                      </a:r>
                      <a:r>
                        <a:rPr lang="en-GB" b="1">
                          <a:highlight>
                            <a:srgbClr val="00FFFF"/>
                          </a:highlight>
                        </a:rPr>
                        <a:t>860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bg1"/>
                        </a:solidFill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78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105</a:t>
                      </a:r>
                      <a:r>
                        <a:rPr lang="en-GB" b="1">
                          <a:highlight>
                            <a:srgbClr val="00FFFF"/>
                          </a:highlight>
                        </a:rPr>
                        <a:t>855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724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105</a:t>
                      </a:r>
                      <a:r>
                        <a:rPr lang="en-GB" b="1">
                          <a:highlight>
                            <a:srgbClr val="00FFFF"/>
                          </a:highlight>
                        </a:rPr>
                        <a:t>866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871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105</a:t>
                      </a:r>
                      <a:r>
                        <a:rPr lang="en-GB" b="1">
                          <a:highlight>
                            <a:srgbClr val="00FFFF"/>
                          </a:highlight>
                        </a:rPr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bg1"/>
                        </a:solidFill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1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105</a:t>
                      </a:r>
                      <a:r>
                        <a:rPr lang="en-GB" b="1">
                          <a:highlight>
                            <a:srgbClr val="00FFFF"/>
                          </a:highlight>
                        </a:rPr>
                        <a:t>864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bg1"/>
                        </a:solidFill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65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105</a:t>
                      </a:r>
                      <a:r>
                        <a:rPr lang="en-GB" b="1">
                          <a:highlight>
                            <a:srgbClr val="00FFFF"/>
                          </a:highlight>
                        </a:rPr>
                        <a:t>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59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05283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5493EAF9-1D68-E600-3019-A21AA41393E4}"/>
              </a:ext>
            </a:extLst>
          </p:cNvPr>
          <p:cNvSpPr/>
          <p:nvPr/>
        </p:nvSpPr>
        <p:spPr>
          <a:xfrm>
            <a:off x="6019241" y="1743361"/>
            <a:ext cx="5737110" cy="1879014"/>
          </a:xfrm>
          <a:prstGeom prst="rect">
            <a:avLst/>
          </a:prstGeom>
          <a:noFill/>
          <a:ln w="50800">
            <a:solidFill>
              <a:srgbClr val="49E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FA21375-FA1E-0E49-B28B-D3BC913D5BB6}"/>
              </a:ext>
            </a:extLst>
          </p:cNvPr>
          <p:cNvCxnSpPr>
            <a:cxnSpLocks/>
          </p:cNvCxnSpPr>
          <p:nvPr/>
        </p:nvCxnSpPr>
        <p:spPr>
          <a:xfrm>
            <a:off x="410975" y="711540"/>
            <a:ext cx="0" cy="5366903"/>
          </a:xfrm>
          <a:prstGeom prst="straightConnector1">
            <a:avLst/>
          </a:prstGeom>
          <a:ln w="63500">
            <a:solidFill>
              <a:srgbClr val="49E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F8A0E7-1C85-60FF-114A-C691C06931E2}"/>
              </a:ext>
            </a:extLst>
          </p:cNvPr>
          <p:cNvCxnSpPr>
            <a:cxnSpLocks/>
          </p:cNvCxnSpPr>
          <p:nvPr/>
        </p:nvCxnSpPr>
        <p:spPr>
          <a:xfrm>
            <a:off x="934294" y="6208337"/>
            <a:ext cx="4388012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416196E-4883-0DAE-CB12-CBACF0902754}"/>
              </a:ext>
            </a:extLst>
          </p:cNvPr>
          <p:cNvSpPr/>
          <p:nvPr/>
        </p:nvSpPr>
        <p:spPr>
          <a:xfrm>
            <a:off x="6017864" y="3652116"/>
            <a:ext cx="5737110" cy="2918147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DA5F434D-E672-1A62-63CA-C0452B86776A}"/>
              </a:ext>
            </a:extLst>
          </p:cNvPr>
          <p:cNvSpPr txBox="1">
            <a:spLocks/>
          </p:cNvSpPr>
          <p:nvPr/>
        </p:nvSpPr>
        <p:spPr>
          <a:xfrm>
            <a:off x="-74568" y="-57580"/>
            <a:ext cx="7275233" cy="49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000" b="1" u="sng">
                <a:latin typeface="Arial"/>
                <a:cs typeface="Arial"/>
              </a:rPr>
              <a:t>Proposal for LIBS vs LID-QMS joint analysis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1F670-085A-97AF-833B-2E2AB7865E60}"/>
              </a:ext>
            </a:extLst>
          </p:cNvPr>
          <p:cNvSpPr txBox="1"/>
          <p:nvPr/>
        </p:nvSpPr>
        <p:spPr>
          <a:xfrm>
            <a:off x="8895250" y="135446"/>
            <a:ext cx="22066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LIBS pulses completed from previous assessment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858A5E-D1DA-EE1F-5054-183F003D7E03}"/>
              </a:ext>
            </a:extLst>
          </p:cNvPr>
          <p:cNvSpPr/>
          <p:nvPr/>
        </p:nvSpPr>
        <p:spPr>
          <a:xfrm>
            <a:off x="10790278" y="181885"/>
            <a:ext cx="187283" cy="171005"/>
          </a:xfrm>
          <a:prstGeom prst="ellipse">
            <a:avLst/>
          </a:prstGeom>
          <a:solidFill>
            <a:srgbClr val="49E3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274644-28AA-FD06-C720-0B7FC7566409}"/>
              </a:ext>
            </a:extLst>
          </p:cNvPr>
          <p:cNvSpPr txBox="1"/>
          <p:nvPr/>
        </p:nvSpPr>
        <p:spPr>
          <a:xfrm>
            <a:off x="2430643" y="6401289"/>
            <a:ext cx="13233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>
                <a:solidFill>
                  <a:schemeClr val="tx2"/>
                </a:solidFill>
                <a:highlight>
                  <a:srgbClr val="FFC000"/>
                </a:highlight>
              </a:rPr>
              <a:t>Toroidal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79A64-8D25-E7A8-D410-622E8939C0AF}"/>
              </a:ext>
            </a:extLst>
          </p:cNvPr>
          <p:cNvSpPr txBox="1"/>
          <p:nvPr/>
        </p:nvSpPr>
        <p:spPr>
          <a:xfrm rot="16200000">
            <a:off x="-432521" y="2769482"/>
            <a:ext cx="1329210" cy="446276"/>
          </a:xfrm>
          <a:prstGeom prst="rect">
            <a:avLst/>
          </a:prstGeom>
          <a:solidFill>
            <a:srgbClr val="49E366"/>
          </a:solidFill>
        </p:spPr>
        <p:txBody>
          <a:bodyPr wrap="none" rtlCol="0">
            <a:spAutoFit/>
          </a:bodyPr>
          <a:lstStyle/>
          <a:p>
            <a:r>
              <a:rPr lang="en-GB" sz="2300" b="1"/>
              <a:t>Poloidal</a:t>
            </a:r>
          </a:p>
        </p:txBody>
      </p:sp>
    </p:spTree>
    <p:extLst>
      <p:ext uri="{BB962C8B-B14F-4D97-AF65-F5344CB8AC3E}">
        <p14:creationId xmlns:p14="http://schemas.microsoft.com/office/powerpoint/2010/main" val="106891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84798-6543-B54A-2D0E-7778A0274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26EC2-B094-8C3A-9338-9E4CF7A17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C3186F-35E7-63F8-082A-8EA59D9248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49"/>
          <a:stretch>
            <a:fillRect/>
          </a:stretch>
        </p:blipFill>
        <p:spPr>
          <a:xfrm>
            <a:off x="765051" y="402283"/>
            <a:ext cx="5115048" cy="5985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753082-5484-887E-7B72-C682D3ECFF4E}"/>
              </a:ext>
            </a:extLst>
          </p:cNvPr>
          <p:cNvSpPr txBox="1"/>
          <p:nvPr/>
        </p:nvSpPr>
        <p:spPr>
          <a:xfrm>
            <a:off x="987580" y="911225"/>
            <a:ext cx="2523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>
                <a:solidFill>
                  <a:srgbClr val="69EB4F"/>
                </a:solidFill>
              </a:rPr>
              <a:t>HFGC </a:t>
            </a:r>
          </a:p>
          <a:p>
            <a:r>
              <a:rPr lang="en-GB" sz="2300" b="1">
                <a:solidFill>
                  <a:srgbClr val="69EB4F"/>
                </a:solidFill>
              </a:rPr>
              <a:t>LH14W (2011-23)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3FD7AB-58CB-3CB0-CEDE-54884C1883C7}"/>
              </a:ext>
            </a:extLst>
          </p:cNvPr>
          <p:cNvSpPr txBox="1"/>
          <p:nvPr/>
        </p:nvSpPr>
        <p:spPr>
          <a:xfrm>
            <a:off x="1929859" y="232801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6C02E-3DB3-BA8E-1546-C43B7E4D5483}"/>
              </a:ext>
            </a:extLst>
          </p:cNvPr>
          <p:cNvSpPr txBox="1"/>
          <p:nvPr/>
        </p:nvSpPr>
        <p:spPr>
          <a:xfrm>
            <a:off x="1929859" y="297447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077370-0B7F-267C-C38A-015FE560CE26}"/>
              </a:ext>
            </a:extLst>
          </p:cNvPr>
          <p:cNvSpPr txBox="1"/>
          <p:nvPr/>
        </p:nvSpPr>
        <p:spPr>
          <a:xfrm>
            <a:off x="1934848" y="363774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0CB48F-99B3-41B7-A6A9-E98C7EC0F4E2}"/>
              </a:ext>
            </a:extLst>
          </p:cNvPr>
          <p:cNvSpPr txBox="1"/>
          <p:nvPr/>
        </p:nvSpPr>
        <p:spPr>
          <a:xfrm>
            <a:off x="2410565" y="431685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C92AEC-A3EC-7842-1D66-75A7AC8FB058}"/>
              </a:ext>
            </a:extLst>
          </p:cNvPr>
          <p:cNvSpPr txBox="1"/>
          <p:nvPr/>
        </p:nvSpPr>
        <p:spPr>
          <a:xfrm>
            <a:off x="2389948" y="49711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627D41-9EAB-6BFD-DD39-E2D4DB62ECE3}"/>
              </a:ext>
            </a:extLst>
          </p:cNvPr>
          <p:cNvSpPr txBox="1"/>
          <p:nvPr/>
        </p:nvSpPr>
        <p:spPr>
          <a:xfrm>
            <a:off x="934294" y="42029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FFF6AB-DC31-CC0F-1DE4-F29CFA408405}"/>
              </a:ext>
            </a:extLst>
          </p:cNvPr>
          <p:cNvSpPr txBox="1"/>
          <p:nvPr/>
        </p:nvSpPr>
        <p:spPr>
          <a:xfrm>
            <a:off x="1279169" y="40644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FFFB14-D20E-16AD-DD13-3B4C6701EEFA}"/>
              </a:ext>
            </a:extLst>
          </p:cNvPr>
          <p:cNvSpPr txBox="1"/>
          <p:nvPr/>
        </p:nvSpPr>
        <p:spPr>
          <a:xfrm>
            <a:off x="1624044" y="4479947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F44D8-1654-1C84-9E25-C23EDC073AEB}"/>
              </a:ext>
            </a:extLst>
          </p:cNvPr>
          <p:cNvSpPr txBox="1"/>
          <p:nvPr/>
        </p:nvSpPr>
        <p:spPr>
          <a:xfrm>
            <a:off x="1908274" y="413369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081417-85F7-89E0-275D-9F4CEA61F3E2}"/>
              </a:ext>
            </a:extLst>
          </p:cNvPr>
          <p:cNvSpPr txBox="1"/>
          <p:nvPr/>
        </p:nvSpPr>
        <p:spPr>
          <a:xfrm>
            <a:off x="3920926" y="383481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4D4A02-8A34-20A8-B398-55AE595B38DB}"/>
              </a:ext>
            </a:extLst>
          </p:cNvPr>
          <p:cNvSpPr txBox="1"/>
          <p:nvPr/>
        </p:nvSpPr>
        <p:spPr>
          <a:xfrm>
            <a:off x="3247438" y="384824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80F19B-6A41-38E5-5C01-1E8442001F94}"/>
              </a:ext>
            </a:extLst>
          </p:cNvPr>
          <p:cNvSpPr txBox="1"/>
          <p:nvPr/>
        </p:nvSpPr>
        <p:spPr>
          <a:xfrm>
            <a:off x="2682791" y="384824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7B94D9-27CF-74CC-DC71-8BAA190167FE}"/>
              </a:ext>
            </a:extLst>
          </p:cNvPr>
          <p:cNvSpPr txBox="1"/>
          <p:nvPr/>
        </p:nvSpPr>
        <p:spPr>
          <a:xfrm>
            <a:off x="4594414" y="384824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1BDAF31-C7BF-4290-AF18-35E9BA4AAAFD}"/>
              </a:ext>
            </a:extLst>
          </p:cNvPr>
          <p:cNvSpPr/>
          <p:nvPr/>
        </p:nvSpPr>
        <p:spPr>
          <a:xfrm>
            <a:off x="3123026" y="2682868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AF7D7B-D7E1-C673-F4F7-B0D1C1BFF19E}"/>
              </a:ext>
            </a:extLst>
          </p:cNvPr>
          <p:cNvSpPr/>
          <p:nvPr/>
        </p:nvSpPr>
        <p:spPr>
          <a:xfrm>
            <a:off x="3084053" y="4497154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AED5261-FBAF-5420-9AAD-EA7B2E035D65}"/>
              </a:ext>
            </a:extLst>
          </p:cNvPr>
          <p:cNvSpPr/>
          <p:nvPr/>
        </p:nvSpPr>
        <p:spPr>
          <a:xfrm>
            <a:off x="3060820" y="5442428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B527D1F-8C5E-5AB4-ABE4-19A5EE7EBA80}"/>
              </a:ext>
            </a:extLst>
          </p:cNvPr>
          <p:cNvSpPr/>
          <p:nvPr/>
        </p:nvSpPr>
        <p:spPr>
          <a:xfrm>
            <a:off x="1029654" y="5503074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EEDD9F1-6FF7-816D-0C77-C232EF8839FF}"/>
              </a:ext>
            </a:extLst>
          </p:cNvPr>
          <p:cNvSpPr/>
          <p:nvPr/>
        </p:nvSpPr>
        <p:spPr>
          <a:xfrm>
            <a:off x="4751980" y="5503074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B41231-484D-65E1-CCD4-1157B7AB79DC}"/>
              </a:ext>
            </a:extLst>
          </p:cNvPr>
          <p:cNvSpPr txBox="1"/>
          <p:nvPr/>
        </p:nvSpPr>
        <p:spPr>
          <a:xfrm>
            <a:off x="3208465" y="260501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highlight>
                  <a:srgbClr val="FF00FF"/>
                </a:highlight>
              </a:rPr>
              <a:t>63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4A346C-575A-B689-8572-4C2EAA3FF4CA}"/>
              </a:ext>
            </a:extLst>
          </p:cNvPr>
          <p:cNvSpPr txBox="1"/>
          <p:nvPr/>
        </p:nvSpPr>
        <p:spPr>
          <a:xfrm>
            <a:off x="3159634" y="44193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highlight>
                  <a:srgbClr val="FF00FF"/>
                </a:highlight>
              </a:rPr>
              <a:t>62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DD9D55-7AF0-FBD9-0817-7DDCC4010C24}"/>
              </a:ext>
            </a:extLst>
          </p:cNvPr>
          <p:cNvSpPr txBox="1"/>
          <p:nvPr/>
        </p:nvSpPr>
        <p:spPr>
          <a:xfrm>
            <a:off x="1081424" y="542521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highlight>
                  <a:srgbClr val="FF00FF"/>
                </a:highlight>
              </a:rPr>
              <a:t>61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49C054-2E22-D8CE-7254-60FA87B7855F}"/>
              </a:ext>
            </a:extLst>
          </p:cNvPr>
          <p:cNvSpPr txBox="1"/>
          <p:nvPr/>
        </p:nvSpPr>
        <p:spPr>
          <a:xfrm>
            <a:off x="3112590" y="536457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highlight>
                  <a:srgbClr val="FF00FF"/>
                </a:highlight>
              </a:rPr>
              <a:t>60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51A25C-DBF3-8BCA-BE19-6BAA6B468D12}"/>
              </a:ext>
            </a:extLst>
          </p:cNvPr>
          <p:cNvSpPr txBox="1"/>
          <p:nvPr/>
        </p:nvSpPr>
        <p:spPr>
          <a:xfrm>
            <a:off x="4459602" y="542522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highlight>
                  <a:srgbClr val="FF00FF"/>
                </a:highlight>
              </a:rPr>
              <a:t>59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DBD5E1-F164-4346-EE00-40C4C6F62C0A}"/>
              </a:ext>
            </a:extLst>
          </p:cNvPr>
          <p:cNvSpPr txBox="1"/>
          <p:nvPr/>
        </p:nvSpPr>
        <p:spPr>
          <a:xfrm>
            <a:off x="6796122" y="597112"/>
            <a:ext cx="3056409" cy="369332"/>
          </a:xfrm>
          <a:prstGeom prst="rect">
            <a:avLst/>
          </a:prstGeom>
          <a:solidFill>
            <a:srgbClr val="00FFFF">
              <a:alpha val="1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+mj-lt"/>
              </a:rPr>
              <a:t>LID-QMS </a:t>
            </a:r>
            <a:r>
              <a:rPr lang="en-US">
                <a:latin typeface="+mj-lt"/>
              </a:rPr>
              <a:t>pulses:</a:t>
            </a:r>
            <a:r>
              <a:rPr lang="en-US" b="1">
                <a:latin typeface="+mj-lt"/>
              </a:rPr>
              <a:t> </a:t>
            </a:r>
            <a:r>
              <a:rPr lang="en-US" b="1">
                <a:highlight>
                  <a:srgbClr val="00FFFF"/>
                </a:highlight>
                <a:latin typeface="+mj-lt"/>
              </a:rPr>
              <a:t>#105abc</a:t>
            </a:r>
            <a:endParaRPr lang="en-US" b="1">
              <a:solidFill>
                <a:srgbClr val="FF0000"/>
              </a:solidFill>
              <a:highlight>
                <a:srgbClr val="00FFFF"/>
              </a:highlight>
              <a:latin typeface="+mj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050C607-A5AF-B10E-3EA5-49C99AE8A0DF}"/>
              </a:ext>
            </a:extLst>
          </p:cNvPr>
          <p:cNvGrpSpPr/>
          <p:nvPr/>
        </p:nvGrpSpPr>
        <p:grpSpPr>
          <a:xfrm>
            <a:off x="6439583" y="181885"/>
            <a:ext cx="2345209" cy="369333"/>
            <a:chOff x="9083246" y="2316948"/>
            <a:chExt cx="2163025" cy="19290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1572694-B49E-3E28-3A49-B2795CA819D7}"/>
                </a:ext>
              </a:extLst>
            </p:cNvPr>
            <p:cNvSpPr/>
            <p:nvPr/>
          </p:nvSpPr>
          <p:spPr>
            <a:xfrm>
              <a:off x="9083246" y="2316949"/>
              <a:ext cx="2163025" cy="192904"/>
            </a:xfrm>
            <a:prstGeom prst="roundRect">
              <a:avLst/>
            </a:prstGeom>
            <a:solidFill>
              <a:srgbClr val="7030A0">
                <a:alpha val="1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D5604BD-9E9B-529F-5910-1439B4DE0173}"/>
                </a:ext>
              </a:extLst>
            </p:cNvPr>
            <p:cNvSpPr/>
            <p:nvPr/>
          </p:nvSpPr>
          <p:spPr>
            <a:xfrm>
              <a:off x="9239354" y="2369049"/>
              <a:ext cx="172734" cy="893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3B3D3F-3C78-6D45-F005-5D0041E83B95}"/>
                </a:ext>
              </a:extLst>
            </p:cNvPr>
            <p:cNvSpPr txBox="1"/>
            <p:nvPr/>
          </p:nvSpPr>
          <p:spPr>
            <a:xfrm>
              <a:off x="9412089" y="2316948"/>
              <a:ext cx="1834182" cy="192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LIBS</a:t>
              </a:r>
              <a:r>
                <a:rPr lang="en-GB"/>
                <a:t> pulses: </a:t>
              </a:r>
              <a:r>
                <a:rPr lang="en-GB" b="1">
                  <a:solidFill>
                    <a:schemeClr val="bg1"/>
                  </a:solidFill>
                  <a:highlight>
                    <a:srgbClr val="FF00FF"/>
                  </a:highlight>
                </a:rPr>
                <a:t>#xy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C93A9EB1-FF21-D8F6-14BC-774EE12BB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317" y="597112"/>
            <a:ext cx="319043" cy="365570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64E7B7-205F-99CC-0F73-3505DE6D2790}"/>
              </a:ext>
            </a:extLst>
          </p:cNvPr>
          <p:cNvCxnSpPr>
            <a:cxnSpLocks/>
          </p:cNvCxnSpPr>
          <p:nvPr/>
        </p:nvCxnSpPr>
        <p:spPr>
          <a:xfrm>
            <a:off x="410975" y="711540"/>
            <a:ext cx="0" cy="5366903"/>
          </a:xfrm>
          <a:prstGeom prst="straightConnector1">
            <a:avLst/>
          </a:prstGeom>
          <a:ln w="63500">
            <a:solidFill>
              <a:srgbClr val="49E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0885755-8857-C558-ED18-183996AAEEA5}"/>
              </a:ext>
            </a:extLst>
          </p:cNvPr>
          <p:cNvCxnSpPr>
            <a:cxnSpLocks/>
          </p:cNvCxnSpPr>
          <p:nvPr/>
        </p:nvCxnSpPr>
        <p:spPr>
          <a:xfrm>
            <a:off x="934294" y="6208337"/>
            <a:ext cx="4388012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6C1525D2-ADF9-60B8-BDA3-EC1E10C30CB3}"/>
              </a:ext>
            </a:extLst>
          </p:cNvPr>
          <p:cNvSpPr txBox="1">
            <a:spLocks/>
          </p:cNvSpPr>
          <p:nvPr/>
        </p:nvSpPr>
        <p:spPr>
          <a:xfrm>
            <a:off x="-74568" y="-57580"/>
            <a:ext cx="7275233" cy="49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000" b="1" u="sng">
                <a:latin typeface="Arial"/>
                <a:cs typeface="Arial"/>
              </a:rPr>
              <a:t>Proposal for LIBS vs LID-QMS joint analysis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F1DCF-E218-4851-439B-731F94051466}"/>
              </a:ext>
            </a:extLst>
          </p:cNvPr>
          <p:cNvSpPr txBox="1"/>
          <p:nvPr/>
        </p:nvSpPr>
        <p:spPr>
          <a:xfrm>
            <a:off x="8895250" y="135446"/>
            <a:ext cx="22066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LIBS pulses completed from previous assessment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C14DE59-1530-A029-BE58-CF24F2F65FC5}"/>
              </a:ext>
            </a:extLst>
          </p:cNvPr>
          <p:cNvSpPr/>
          <p:nvPr/>
        </p:nvSpPr>
        <p:spPr>
          <a:xfrm>
            <a:off x="10790278" y="181885"/>
            <a:ext cx="187283" cy="171005"/>
          </a:xfrm>
          <a:prstGeom prst="ellipse">
            <a:avLst/>
          </a:prstGeom>
          <a:solidFill>
            <a:srgbClr val="49E3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A7643-07FB-68A7-BEB6-1B48FEE126E6}"/>
              </a:ext>
            </a:extLst>
          </p:cNvPr>
          <p:cNvSpPr txBox="1"/>
          <p:nvPr/>
        </p:nvSpPr>
        <p:spPr>
          <a:xfrm>
            <a:off x="2430643" y="6401289"/>
            <a:ext cx="13233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>
                <a:solidFill>
                  <a:schemeClr val="tx2"/>
                </a:solidFill>
                <a:highlight>
                  <a:srgbClr val="FFC000"/>
                </a:highlight>
              </a:rPr>
              <a:t>Toroidal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4C71A-6627-8BF4-B861-54E89AB8A047}"/>
              </a:ext>
            </a:extLst>
          </p:cNvPr>
          <p:cNvSpPr txBox="1"/>
          <p:nvPr/>
        </p:nvSpPr>
        <p:spPr>
          <a:xfrm rot="16200000">
            <a:off x="-432521" y="2769482"/>
            <a:ext cx="1329210" cy="446276"/>
          </a:xfrm>
          <a:prstGeom prst="rect">
            <a:avLst/>
          </a:prstGeom>
          <a:solidFill>
            <a:srgbClr val="49E366"/>
          </a:solidFill>
        </p:spPr>
        <p:txBody>
          <a:bodyPr wrap="none" rtlCol="0">
            <a:spAutoFit/>
          </a:bodyPr>
          <a:lstStyle/>
          <a:p>
            <a:r>
              <a:rPr lang="en-GB" sz="2300" b="1"/>
              <a:t>Poloidal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5E27C2-D637-B358-AC4A-8E844EB119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27" r="3484" b="6635"/>
          <a:stretch>
            <a:fillRect/>
          </a:stretch>
        </p:blipFill>
        <p:spPr>
          <a:xfrm>
            <a:off x="5931869" y="2435689"/>
            <a:ext cx="6167632" cy="37623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5C7511-7B46-6F48-3F57-4F5C3E232656}"/>
              </a:ext>
            </a:extLst>
          </p:cNvPr>
          <p:cNvSpPr txBox="1"/>
          <p:nvPr/>
        </p:nvSpPr>
        <p:spPr>
          <a:xfrm>
            <a:off x="6102628" y="1451319"/>
            <a:ext cx="52588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3500" b="1" dirty="0"/>
              <a:t>S coordinates </a:t>
            </a:r>
          </a:p>
          <a:p>
            <a:pPr algn="ctr"/>
            <a:r>
              <a:rPr lang="en-GB" altLang="en-US" sz="3500" b="1" dirty="0"/>
              <a:t>JET – ILW</a:t>
            </a:r>
            <a:endParaRPr lang="en-GB" sz="3500" b="1" dirty="0"/>
          </a:p>
        </p:txBody>
      </p:sp>
    </p:spTree>
    <p:extLst>
      <p:ext uri="{BB962C8B-B14F-4D97-AF65-F5344CB8AC3E}">
        <p14:creationId xmlns:p14="http://schemas.microsoft.com/office/powerpoint/2010/main" val="166613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CA17A-72AB-D5F0-BCA7-7E1116E79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E1327-6BC5-4056-84D3-A659F670A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3B9CD-6C55-01C1-C82A-7A78E2385E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49"/>
          <a:stretch>
            <a:fillRect/>
          </a:stretch>
        </p:blipFill>
        <p:spPr>
          <a:xfrm>
            <a:off x="765051" y="402283"/>
            <a:ext cx="5115048" cy="5985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7F2DB6-A97E-8A1A-0A29-C2B986760D7C}"/>
              </a:ext>
            </a:extLst>
          </p:cNvPr>
          <p:cNvSpPr txBox="1"/>
          <p:nvPr/>
        </p:nvSpPr>
        <p:spPr>
          <a:xfrm>
            <a:off x="987580" y="911225"/>
            <a:ext cx="2523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>
                <a:solidFill>
                  <a:srgbClr val="69EB4F"/>
                </a:solidFill>
              </a:rPr>
              <a:t>HFGC </a:t>
            </a:r>
          </a:p>
          <a:p>
            <a:r>
              <a:rPr lang="en-GB" sz="2300" b="1">
                <a:solidFill>
                  <a:srgbClr val="69EB4F"/>
                </a:solidFill>
              </a:rPr>
              <a:t>LH14W (2011-23)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FA7B5-30D4-A8BA-79FF-12F153F17708}"/>
              </a:ext>
            </a:extLst>
          </p:cNvPr>
          <p:cNvSpPr txBox="1"/>
          <p:nvPr/>
        </p:nvSpPr>
        <p:spPr>
          <a:xfrm>
            <a:off x="1929859" y="232801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50317-5304-A4B2-5964-912BBD7CA5A7}"/>
              </a:ext>
            </a:extLst>
          </p:cNvPr>
          <p:cNvSpPr txBox="1"/>
          <p:nvPr/>
        </p:nvSpPr>
        <p:spPr>
          <a:xfrm>
            <a:off x="1929859" y="297447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875632-655A-D41A-DD71-50132204C124}"/>
              </a:ext>
            </a:extLst>
          </p:cNvPr>
          <p:cNvSpPr txBox="1"/>
          <p:nvPr/>
        </p:nvSpPr>
        <p:spPr>
          <a:xfrm>
            <a:off x="1934848" y="363774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12EC0E-3C93-DD8A-8350-226EEC63CACC}"/>
              </a:ext>
            </a:extLst>
          </p:cNvPr>
          <p:cNvSpPr txBox="1"/>
          <p:nvPr/>
        </p:nvSpPr>
        <p:spPr>
          <a:xfrm>
            <a:off x="2410565" y="431685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D74003-F49E-9B4B-EDED-7E0E15F09C3F}"/>
              </a:ext>
            </a:extLst>
          </p:cNvPr>
          <p:cNvSpPr txBox="1"/>
          <p:nvPr/>
        </p:nvSpPr>
        <p:spPr>
          <a:xfrm>
            <a:off x="2389948" y="49711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38F6BE-DE9F-5F67-E773-D8FCBFB61EDF}"/>
              </a:ext>
            </a:extLst>
          </p:cNvPr>
          <p:cNvSpPr txBox="1"/>
          <p:nvPr/>
        </p:nvSpPr>
        <p:spPr>
          <a:xfrm>
            <a:off x="934294" y="42029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F0BE8-00D5-0552-0FE5-94985C3D9A81}"/>
              </a:ext>
            </a:extLst>
          </p:cNvPr>
          <p:cNvSpPr txBox="1"/>
          <p:nvPr/>
        </p:nvSpPr>
        <p:spPr>
          <a:xfrm>
            <a:off x="1279169" y="40644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859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2F0AB-7E21-1235-23C8-D6909E261C04}"/>
              </a:ext>
            </a:extLst>
          </p:cNvPr>
          <p:cNvSpPr txBox="1"/>
          <p:nvPr/>
        </p:nvSpPr>
        <p:spPr>
          <a:xfrm>
            <a:off x="1624044" y="4479947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63A71F-9008-5CD6-07AA-1284F481458D}"/>
              </a:ext>
            </a:extLst>
          </p:cNvPr>
          <p:cNvSpPr txBox="1"/>
          <p:nvPr/>
        </p:nvSpPr>
        <p:spPr>
          <a:xfrm>
            <a:off x="1908274" y="413369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7D348D-73D6-0C5F-5C6D-128914A10EAB}"/>
              </a:ext>
            </a:extLst>
          </p:cNvPr>
          <p:cNvSpPr txBox="1"/>
          <p:nvPr/>
        </p:nvSpPr>
        <p:spPr>
          <a:xfrm>
            <a:off x="3920926" y="383481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233F0-45D0-8698-2E75-F4F66649E3E5}"/>
              </a:ext>
            </a:extLst>
          </p:cNvPr>
          <p:cNvSpPr txBox="1"/>
          <p:nvPr/>
        </p:nvSpPr>
        <p:spPr>
          <a:xfrm>
            <a:off x="3247438" y="384824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0FF05D-3FB9-B080-3A41-E5E0130FB623}"/>
              </a:ext>
            </a:extLst>
          </p:cNvPr>
          <p:cNvSpPr txBox="1"/>
          <p:nvPr/>
        </p:nvSpPr>
        <p:spPr>
          <a:xfrm>
            <a:off x="2682791" y="384824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EAC06B-7429-9A07-135A-0FDD62462EA5}"/>
              </a:ext>
            </a:extLst>
          </p:cNvPr>
          <p:cNvSpPr txBox="1"/>
          <p:nvPr/>
        </p:nvSpPr>
        <p:spPr>
          <a:xfrm>
            <a:off x="4594414" y="384824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5203B7F-7035-26CD-6AB6-B71260FD95EA}"/>
              </a:ext>
            </a:extLst>
          </p:cNvPr>
          <p:cNvSpPr/>
          <p:nvPr/>
        </p:nvSpPr>
        <p:spPr>
          <a:xfrm>
            <a:off x="3123026" y="2682868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3E5249-B56F-3F5A-DEB6-C3A14785CF8C}"/>
              </a:ext>
            </a:extLst>
          </p:cNvPr>
          <p:cNvSpPr/>
          <p:nvPr/>
        </p:nvSpPr>
        <p:spPr>
          <a:xfrm>
            <a:off x="3084053" y="4497154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CB48A91-1F1E-DD7C-8575-B01D509E19FE}"/>
              </a:ext>
            </a:extLst>
          </p:cNvPr>
          <p:cNvSpPr/>
          <p:nvPr/>
        </p:nvSpPr>
        <p:spPr>
          <a:xfrm>
            <a:off x="3060820" y="5442428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41D0F7-6E7C-8E83-FD38-B6810775A6CF}"/>
              </a:ext>
            </a:extLst>
          </p:cNvPr>
          <p:cNvSpPr/>
          <p:nvPr/>
        </p:nvSpPr>
        <p:spPr>
          <a:xfrm>
            <a:off x="1029654" y="5503074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A473091-7287-C4F4-CFC4-5127A520CE42}"/>
              </a:ext>
            </a:extLst>
          </p:cNvPr>
          <p:cNvSpPr/>
          <p:nvPr/>
        </p:nvSpPr>
        <p:spPr>
          <a:xfrm>
            <a:off x="4751980" y="5503074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1909B9-6611-E886-00D2-5D06349B7E70}"/>
              </a:ext>
            </a:extLst>
          </p:cNvPr>
          <p:cNvSpPr txBox="1"/>
          <p:nvPr/>
        </p:nvSpPr>
        <p:spPr>
          <a:xfrm>
            <a:off x="3208465" y="260501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highlight>
                  <a:srgbClr val="FF00FF"/>
                </a:highlight>
              </a:rPr>
              <a:t>63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E927C1-5FDB-E86E-25DE-1D83522A4DE1}"/>
              </a:ext>
            </a:extLst>
          </p:cNvPr>
          <p:cNvSpPr txBox="1"/>
          <p:nvPr/>
        </p:nvSpPr>
        <p:spPr>
          <a:xfrm>
            <a:off x="3159634" y="44193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highlight>
                  <a:srgbClr val="FF00FF"/>
                </a:highlight>
              </a:rPr>
              <a:t>62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AC860A-8C4D-33B0-4F0E-EF76B32DBDFD}"/>
              </a:ext>
            </a:extLst>
          </p:cNvPr>
          <p:cNvSpPr txBox="1"/>
          <p:nvPr/>
        </p:nvSpPr>
        <p:spPr>
          <a:xfrm>
            <a:off x="1081424" y="542521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highlight>
                  <a:srgbClr val="FF00FF"/>
                </a:highlight>
              </a:rPr>
              <a:t>61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7B9256-190E-F4A3-E62B-F50FC856B9CC}"/>
              </a:ext>
            </a:extLst>
          </p:cNvPr>
          <p:cNvSpPr txBox="1"/>
          <p:nvPr/>
        </p:nvSpPr>
        <p:spPr>
          <a:xfrm>
            <a:off x="3112590" y="536457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highlight>
                  <a:srgbClr val="FF00FF"/>
                </a:highlight>
              </a:rPr>
              <a:t>60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7B72EF-089B-C0D5-2135-245E8A673122}"/>
              </a:ext>
            </a:extLst>
          </p:cNvPr>
          <p:cNvSpPr txBox="1"/>
          <p:nvPr/>
        </p:nvSpPr>
        <p:spPr>
          <a:xfrm>
            <a:off x="4459602" y="542522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bg1"/>
                </a:solidFill>
                <a:highlight>
                  <a:srgbClr val="FF00FF"/>
                </a:highlight>
              </a:rPr>
              <a:t>59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9557A9-D42C-7CBF-2BFF-26FCBD264539}"/>
              </a:ext>
            </a:extLst>
          </p:cNvPr>
          <p:cNvSpPr txBox="1"/>
          <p:nvPr/>
        </p:nvSpPr>
        <p:spPr>
          <a:xfrm>
            <a:off x="6796122" y="597112"/>
            <a:ext cx="3056409" cy="369332"/>
          </a:xfrm>
          <a:prstGeom prst="rect">
            <a:avLst/>
          </a:prstGeom>
          <a:solidFill>
            <a:srgbClr val="00FFFF">
              <a:alpha val="1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+mj-lt"/>
              </a:rPr>
              <a:t>LID-QMS </a:t>
            </a:r>
            <a:r>
              <a:rPr lang="en-US">
                <a:latin typeface="+mj-lt"/>
              </a:rPr>
              <a:t>pulses:</a:t>
            </a:r>
            <a:r>
              <a:rPr lang="en-US" b="1">
                <a:latin typeface="+mj-lt"/>
              </a:rPr>
              <a:t> </a:t>
            </a:r>
            <a:r>
              <a:rPr lang="en-US" b="1">
                <a:highlight>
                  <a:srgbClr val="00FFFF"/>
                </a:highlight>
                <a:latin typeface="+mj-lt"/>
              </a:rPr>
              <a:t>#105abc</a:t>
            </a:r>
            <a:endParaRPr lang="en-US" b="1">
              <a:solidFill>
                <a:srgbClr val="FF0000"/>
              </a:solidFill>
              <a:highlight>
                <a:srgbClr val="00FFFF"/>
              </a:highlight>
              <a:latin typeface="+mj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D982EA-9F9D-4B95-FA27-094A95BA481B}"/>
              </a:ext>
            </a:extLst>
          </p:cNvPr>
          <p:cNvGrpSpPr/>
          <p:nvPr/>
        </p:nvGrpSpPr>
        <p:grpSpPr>
          <a:xfrm>
            <a:off x="6439583" y="181885"/>
            <a:ext cx="2345209" cy="369333"/>
            <a:chOff x="9083246" y="2316948"/>
            <a:chExt cx="2163025" cy="19290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167714F-D8CC-1A85-3150-B1DF38AF1188}"/>
                </a:ext>
              </a:extLst>
            </p:cNvPr>
            <p:cNvSpPr/>
            <p:nvPr/>
          </p:nvSpPr>
          <p:spPr>
            <a:xfrm>
              <a:off x="9083246" y="2316949"/>
              <a:ext cx="2163025" cy="192904"/>
            </a:xfrm>
            <a:prstGeom prst="roundRect">
              <a:avLst/>
            </a:prstGeom>
            <a:solidFill>
              <a:srgbClr val="7030A0">
                <a:alpha val="1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178209-C19C-353B-1BA9-562EEA8C74F6}"/>
                </a:ext>
              </a:extLst>
            </p:cNvPr>
            <p:cNvSpPr/>
            <p:nvPr/>
          </p:nvSpPr>
          <p:spPr>
            <a:xfrm>
              <a:off x="9239354" y="2369049"/>
              <a:ext cx="172734" cy="893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4698D6-EA54-32AD-ACAE-8F9DD3B2A09D}"/>
                </a:ext>
              </a:extLst>
            </p:cNvPr>
            <p:cNvSpPr txBox="1"/>
            <p:nvPr/>
          </p:nvSpPr>
          <p:spPr>
            <a:xfrm>
              <a:off x="9412089" y="2316948"/>
              <a:ext cx="1834182" cy="192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LIBS</a:t>
              </a:r>
              <a:r>
                <a:rPr lang="en-GB"/>
                <a:t> pulses: </a:t>
              </a:r>
              <a:r>
                <a:rPr lang="en-GB" b="1">
                  <a:solidFill>
                    <a:schemeClr val="bg1"/>
                  </a:solidFill>
                  <a:highlight>
                    <a:srgbClr val="FF00FF"/>
                  </a:highlight>
                </a:rPr>
                <a:t>#xy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31AC4C4-A376-7FDA-ECE4-A9C964841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317" y="597112"/>
            <a:ext cx="319043" cy="365570"/>
          </a:xfrm>
          <a:prstGeom prst="rect">
            <a:avLst/>
          </a:prstGeom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51DBC595-91D1-7ECB-2CC0-D248C5505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386865"/>
              </p:ext>
            </p:extLst>
          </p:nvPr>
        </p:nvGraphicFramePr>
        <p:xfrm>
          <a:off x="6013758" y="1007664"/>
          <a:ext cx="6076641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592">
                  <a:extLst>
                    <a:ext uri="{9D8B030D-6E8A-4147-A177-3AD203B41FA5}">
                      <a16:colId xmlns:a16="http://schemas.microsoft.com/office/drawing/2014/main" val="3041728858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669358960"/>
                    </a:ext>
                  </a:extLst>
                </a:gridCol>
                <a:gridCol w="1025253">
                  <a:extLst>
                    <a:ext uri="{9D8B030D-6E8A-4147-A177-3AD203B41FA5}">
                      <a16:colId xmlns:a16="http://schemas.microsoft.com/office/drawing/2014/main" val="3996886894"/>
                    </a:ext>
                  </a:extLst>
                </a:gridCol>
                <a:gridCol w="922934">
                  <a:extLst>
                    <a:ext uri="{9D8B030D-6E8A-4147-A177-3AD203B41FA5}">
                      <a16:colId xmlns:a16="http://schemas.microsoft.com/office/drawing/2014/main" val="405324488"/>
                    </a:ext>
                  </a:extLst>
                </a:gridCol>
                <a:gridCol w="1941187">
                  <a:extLst>
                    <a:ext uri="{9D8B030D-6E8A-4147-A177-3AD203B41FA5}">
                      <a16:colId xmlns:a16="http://schemas.microsoft.com/office/drawing/2014/main" val="2939136573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69EB4F"/>
                          </a:solidFill>
                        </a:rPr>
                        <a:t>HFGC LH14W (2011-23)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07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/>
                        <a:t>LID-QMS #no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/>
                        <a:t>S- coord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LIBS #no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/>
                        <a:t>S-coord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06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sz="1400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</a:rPr>
                        <a:t>40</a:t>
                      </a:r>
                    </a:p>
                  </a:txBody>
                  <a:tcPr>
                    <a:solidFill>
                      <a:srgbClr val="69EB4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63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solidFill>
                      <a:srgbClr val="69EB4F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en-GB" sz="1400">
                          <a:ln>
                            <a:noFill/>
                          </a:ln>
                          <a:highlight>
                            <a:srgbClr val="49E366"/>
                          </a:highlight>
                        </a:rPr>
                        <a:t>Poloidal assessment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73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sz="1400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853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</a:rPr>
                        <a:t>60</a:t>
                      </a:r>
                    </a:p>
                  </a:txBody>
                  <a:tcPr>
                    <a:solidFill>
                      <a:srgbClr val="69EB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36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sz="1400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854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</a:rPr>
                        <a:t>80</a:t>
                      </a:r>
                    </a:p>
                  </a:txBody>
                  <a:tcPr>
                    <a:solidFill>
                      <a:srgbClr val="69EB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>
                    <a:solidFill>
                      <a:srgbClr val="69EB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1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sz="1400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</a:rPr>
                        <a:t>100</a:t>
                      </a:r>
                    </a:p>
                  </a:txBody>
                  <a:tcPr>
                    <a:solidFill>
                      <a:srgbClr val="69EB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ln>
                          <a:noFill/>
                        </a:ln>
                        <a:solidFill>
                          <a:schemeClr val="bg1"/>
                        </a:solidFill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9EB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021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sz="1400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</a:rPr>
                        <a:t>120</a:t>
                      </a:r>
                    </a:p>
                  </a:txBody>
                  <a:tcPr>
                    <a:solidFill>
                      <a:srgbClr val="69EB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>
                    <a:solidFill>
                      <a:srgbClr val="69EB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56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105</a:t>
                      </a:r>
                      <a:r>
                        <a:rPr lang="en-GB" sz="1400" b="1">
                          <a:highlight>
                            <a:srgbClr val="00FFFF"/>
                          </a:highlight>
                        </a:rPr>
                        <a:t>858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-61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tx1"/>
                          </a:solidFill>
                        </a:rPr>
                        <a:t>-62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ln>
                            <a:noFill/>
                          </a:ln>
                          <a:highlight>
                            <a:srgbClr val="FFC000"/>
                          </a:highlight>
                        </a:rPr>
                        <a:t>Toroidal assessment</a:t>
                      </a:r>
                      <a:endParaRPr lang="en-GB" sz="1400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600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105</a:t>
                      </a:r>
                      <a:r>
                        <a:rPr lang="en-GB" sz="1400" b="1">
                          <a:highlight>
                            <a:srgbClr val="00FFFF"/>
                          </a:highlight>
                        </a:rPr>
                        <a:t>859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-50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bg1"/>
                        </a:solidFill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751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105</a:t>
                      </a:r>
                      <a:r>
                        <a:rPr lang="en-GB" sz="1400" b="1">
                          <a:highlight>
                            <a:srgbClr val="00FFFF"/>
                          </a:highlight>
                        </a:rPr>
                        <a:t>860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-39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bg1"/>
                        </a:solidFill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78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105</a:t>
                      </a:r>
                      <a:r>
                        <a:rPr lang="en-GB" sz="1400" b="1">
                          <a:highlight>
                            <a:srgbClr val="00FFFF"/>
                          </a:highlight>
                        </a:rPr>
                        <a:t>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/>
                        <a:t>-22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724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105</a:t>
                      </a:r>
                      <a:r>
                        <a:rPr lang="en-GB" sz="1400" b="1">
                          <a:highlight>
                            <a:srgbClr val="00FFFF"/>
                          </a:highlight>
                        </a:rPr>
                        <a:t>866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-6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871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105</a:t>
                      </a:r>
                      <a:r>
                        <a:rPr lang="en-GB" sz="1400" b="1">
                          <a:highlight>
                            <a:srgbClr val="00FFFF"/>
                          </a:highlight>
                        </a:rPr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11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bg1"/>
                        </a:solidFill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1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105</a:t>
                      </a:r>
                      <a:r>
                        <a:rPr lang="en-GB" sz="1400" b="1">
                          <a:highlight>
                            <a:srgbClr val="00FFFF"/>
                          </a:highlight>
                        </a:rPr>
                        <a:t>864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32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bg1"/>
                        </a:solidFill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65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105</a:t>
                      </a:r>
                      <a:r>
                        <a:rPr lang="en-GB" sz="1400" b="1">
                          <a:highlight>
                            <a:srgbClr val="00FFFF"/>
                          </a:highlight>
                        </a:rPr>
                        <a:t>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53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05283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E8E2564A-2F92-4E84-45AC-A5CF44CF545C}"/>
              </a:ext>
            </a:extLst>
          </p:cNvPr>
          <p:cNvSpPr/>
          <p:nvPr/>
        </p:nvSpPr>
        <p:spPr>
          <a:xfrm>
            <a:off x="6043915" y="1760482"/>
            <a:ext cx="6046484" cy="1879014"/>
          </a:xfrm>
          <a:prstGeom prst="rect">
            <a:avLst/>
          </a:prstGeom>
          <a:noFill/>
          <a:ln w="50800">
            <a:solidFill>
              <a:srgbClr val="49E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E7D2905-2F21-05D6-ED8B-33012BC9E3F5}"/>
              </a:ext>
            </a:extLst>
          </p:cNvPr>
          <p:cNvCxnSpPr>
            <a:cxnSpLocks/>
          </p:cNvCxnSpPr>
          <p:nvPr/>
        </p:nvCxnSpPr>
        <p:spPr>
          <a:xfrm>
            <a:off x="410975" y="711540"/>
            <a:ext cx="0" cy="5366903"/>
          </a:xfrm>
          <a:prstGeom prst="straightConnector1">
            <a:avLst/>
          </a:prstGeom>
          <a:ln w="63500">
            <a:solidFill>
              <a:srgbClr val="49E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FEC873F-CB6E-9D72-60EE-14990467A5AD}"/>
              </a:ext>
            </a:extLst>
          </p:cNvPr>
          <p:cNvCxnSpPr>
            <a:cxnSpLocks/>
          </p:cNvCxnSpPr>
          <p:nvPr/>
        </p:nvCxnSpPr>
        <p:spPr>
          <a:xfrm>
            <a:off x="934294" y="6208337"/>
            <a:ext cx="4388012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8D922A5-F57B-1720-5D24-826BA6E55306}"/>
              </a:ext>
            </a:extLst>
          </p:cNvPr>
          <p:cNvSpPr txBox="1"/>
          <p:nvPr/>
        </p:nvSpPr>
        <p:spPr>
          <a:xfrm>
            <a:off x="2430643" y="6401289"/>
            <a:ext cx="13233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>
                <a:solidFill>
                  <a:schemeClr val="tx2"/>
                </a:solidFill>
                <a:highlight>
                  <a:srgbClr val="FFC000"/>
                </a:highlight>
              </a:rPr>
              <a:t>Toroidal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84E334D-FCF7-2E46-A406-EF021CCD2DF7}"/>
              </a:ext>
            </a:extLst>
          </p:cNvPr>
          <p:cNvSpPr/>
          <p:nvPr/>
        </p:nvSpPr>
        <p:spPr>
          <a:xfrm>
            <a:off x="6050097" y="3637743"/>
            <a:ext cx="6040302" cy="2938719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A3E240A5-478B-B6A8-7550-F6A4713C7558}"/>
              </a:ext>
            </a:extLst>
          </p:cNvPr>
          <p:cNvSpPr txBox="1">
            <a:spLocks/>
          </p:cNvSpPr>
          <p:nvPr/>
        </p:nvSpPr>
        <p:spPr>
          <a:xfrm>
            <a:off x="-74568" y="-57580"/>
            <a:ext cx="7275233" cy="49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000" b="1" u="sng">
                <a:latin typeface="Arial"/>
                <a:cs typeface="Arial"/>
              </a:rPr>
              <a:t>Proposal for LIBS vs LID-QMS joint analysis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6E3EB-4D91-EEBF-86F2-C1F1DDF70D02}"/>
              </a:ext>
            </a:extLst>
          </p:cNvPr>
          <p:cNvSpPr txBox="1"/>
          <p:nvPr/>
        </p:nvSpPr>
        <p:spPr>
          <a:xfrm>
            <a:off x="8895250" y="135446"/>
            <a:ext cx="22066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LIBS pulses completed from previous assessment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3D17DB-12BD-FE7F-88D7-5EEA7FBE2ADF}"/>
              </a:ext>
            </a:extLst>
          </p:cNvPr>
          <p:cNvSpPr/>
          <p:nvPr/>
        </p:nvSpPr>
        <p:spPr>
          <a:xfrm>
            <a:off x="10790278" y="181885"/>
            <a:ext cx="187283" cy="171005"/>
          </a:xfrm>
          <a:prstGeom prst="ellipse">
            <a:avLst/>
          </a:prstGeom>
          <a:solidFill>
            <a:srgbClr val="49E3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EF2A0C-A3E5-B0E6-4557-8BF87A1105C3}"/>
              </a:ext>
            </a:extLst>
          </p:cNvPr>
          <p:cNvSpPr txBox="1"/>
          <p:nvPr/>
        </p:nvSpPr>
        <p:spPr>
          <a:xfrm>
            <a:off x="4527463" y="945391"/>
            <a:ext cx="269626" cy="276999"/>
          </a:xfrm>
          <a:prstGeom prst="rect">
            <a:avLst/>
          </a:prstGeom>
          <a:solidFill>
            <a:srgbClr val="69EB4F"/>
          </a:solidFill>
        </p:spPr>
        <p:txBody>
          <a:bodyPr wrap="none" rtlCol="0">
            <a:spAutoFit/>
          </a:bodyPr>
          <a:lstStyle/>
          <a:p>
            <a:r>
              <a:rPr lang="en-GB" sz="1200" b="1"/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98BDF2-E647-9194-6C9F-CDC771E7ECC7}"/>
              </a:ext>
            </a:extLst>
          </p:cNvPr>
          <p:cNvSpPr txBox="1"/>
          <p:nvPr/>
        </p:nvSpPr>
        <p:spPr>
          <a:xfrm rot="16200000">
            <a:off x="4480835" y="2819541"/>
            <a:ext cx="1125629" cy="461665"/>
          </a:xfrm>
          <a:prstGeom prst="rect">
            <a:avLst/>
          </a:prstGeom>
          <a:solidFill>
            <a:srgbClr val="69EB4F"/>
          </a:solidFill>
        </p:spPr>
        <p:txBody>
          <a:bodyPr wrap="none" rtlCol="0">
            <a:spAutoFit/>
          </a:bodyPr>
          <a:lstStyle/>
          <a:p>
            <a:r>
              <a:rPr lang="en-GB" sz="1200" b="1"/>
              <a:t>S-coordinate</a:t>
            </a:r>
          </a:p>
          <a:p>
            <a:pPr algn="ctr"/>
            <a:r>
              <a:rPr lang="en-GB" sz="1200" b="1"/>
              <a:t>Poloidal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43C09C-205C-CE58-2AD1-CB3D37498104}"/>
              </a:ext>
            </a:extLst>
          </p:cNvPr>
          <p:cNvSpPr txBox="1"/>
          <p:nvPr/>
        </p:nvSpPr>
        <p:spPr>
          <a:xfrm>
            <a:off x="4442332" y="2210099"/>
            <a:ext cx="377672" cy="276999"/>
          </a:xfrm>
          <a:prstGeom prst="rect">
            <a:avLst/>
          </a:prstGeom>
          <a:solidFill>
            <a:srgbClr val="69EB4F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40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F0FFAE-199A-3FAF-CB70-BA4F18E4C6ED}"/>
              </a:ext>
            </a:extLst>
          </p:cNvPr>
          <p:cNvSpPr txBox="1"/>
          <p:nvPr/>
        </p:nvSpPr>
        <p:spPr>
          <a:xfrm>
            <a:off x="4442895" y="3546783"/>
            <a:ext cx="377672" cy="276999"/>
          </a:xfrm>
          <a:prstGeom prst="rect">
            <a:avLst/>
          </a:prstGeom>
          <a:solidFill>
            <a:srgbClr val="69EB4F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80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1DA295-8E18-57AB-843F-1ED39CC92EFD}"/>
              </a:ext>
            </a:extLst>
          </p:cNvPr>
          <p:cNvSpPr txBox="1"/>
          <p:nvPr/>
        </p:nvSpPr>
        <p:spPr>
          <a:xfrm>
            <a:off x="4440469" y="4925703"/>
            <a:ext cx="444974" cy="276999"/>
          </a:xfrm>
          <a:prstGeom prst="rect">
            <a:avLst/>
          </a:prstGeom>
          <a:solidFill>
            <a:srgbClr val="69EB4F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120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FB75EDD-F439-ED39-679D-BBCDB571FECF}"/>
              </a:ext>
            </a:extLst>
          </p:cNvPr>
          <p:cNvCxnSpPr>
            <a:cxnSpLocks/>
          </p:cNvCxnSpPr>
          <p:nvPr/>
        </p:nvCxnSpPr>
        <p:spPr>
          <a:xfrm>
            <a:off x="805425" y="5888736"/>
            <a:ext cx="4557255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2EBE8A8-E62C-07BF-01D5-FAF93A495A0F}"/>
              </a:ext>
            </a:extLst>
          </p:cNvPr>
          <p:cNvSpPr txBox="1"/>
          <p:nvPr/>
        </p:nvSpPr>
        <p:spPr>
          <a:xfrm>
            <a:off x="3910853" y="5562442"/>
            <a:ext cx="439544" cy="276999"/>
          </a:xfrm>
          <a:prstGeom prst="rect">
            <a:avLst/>
          </a:prstGeom>
          <a:solidFill>
            <a:srgbClr val="69EB4F"/>
          </a:solidFill>
        </p:spPr>
        <p:txBody>
          <a:bodyPr wrap="none" rtlCol="0">
            <a:spAutoFit/>
          </a:bodyPr>
          <a:lstStyle/>
          <a:p>
            <a:r>
              <a:rPr lang="en-GB" sz="1200" b="1"/>
              <a:t>142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E1BF08-3B23-4732-8F57-451043C4B741}"/>
              </a:ext>
            </a:extLst>
          </p:cNvPr>
          <p:cNvSpPr txBox="1"/>
          <p:nvPr/>
        </p:nvSpPr>
        <p:spPr>
          <a:xfrm>
            <a:off x="2995360" y="5752635"/>
            <a:ext cx="255198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722FCD8-05AE-C985-F2C6-08C910BADAE3}"/>
              </a:ext>
            </a:extLst>
          </p:cNvPr>
          <p:cNvSpPr txBox="1"/>
          <p:nvPr/>
        </p:nvSpPr>
        <p:spPr>
          <a:xfrm>
            <a:off x="920221" y="5757309"/>
            <a:ext cx="462731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-60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AB236FA-83B5-362D-CF42-8EA93F320B3A}"/>
              </a:ext>
            </a:extLst>
          </p:cNvPr>
          <p:cNvSpPr txBox="1"/>
          <p:nvPr/>
        </p:nvSpPr>
        <p:spPr>
          <a:xfrm>
            <a:off x="4656131" y="5756370"/>
            <a:ext cx="389608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50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A1396B-EECA-9ED0-A878-D322747C3F55}"/>
              </a:ext>
            </a:extLst>
          </p:cNvPr>
          <p:cNvSpPr txBox="1"/>
          <p:nvPr/>
        </p:nvSpPr>
        <p:spPr>
          <a:xfrm>
            <a:off x="2389022" y="5973474"/>
            <a:ext cx="140661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/>
              <a:t>S-coordinate</a:t>
            </a:r>
          </a:p>
          <a:p>
            <a:pPr algn="ctr"/>
            <a:r>
              <a:rPr lang="en-GB" sz="1200" b="1"/>
              <a:t>Toroidal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D94E4FA-0B52-6F20-1E56-A1832B91085A}"/>
              </a:ext>
            </a:extLst>
          </p:cNvPr>
          <p:cNvCxnSpPr>
            <a:cxnSpLocks/>
          </p:cNvCxnSpPr>
          <p:nvPr/>
        </p:nvCxnSpPr>
        <p:spPr>
          <a:xfrm>
            <a:off x="4382357" y="1075050"/>
            <a:ext cx="0" cy="4813686"/>
          </a:xfrm>
          <a:prstGeom prst="straightConnector1">
            <a:avLst/>
          </a:prstGeom>
          <a:ln w="19050">
            <a:solidFill>
              <a:srgbClr val="49E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2CC0B32-889F-3E2E-62E1-C8CD815FECF0}"/>
              </a:ext>
            </a:extLst>
          </p:cNvPr>
          <p:cNvSpPr/>
          <p:nvPr/>
        </p:nvSpPr>
        <p:spPr>
          <a:xfrm>
            <a:off x="6037575" y="1381125"/>
            <a:ext cx="2126079" cy="523035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515E29-9AC8-4AC0-5E2D-4BB414A27A69}"/>
              </a:ext>
            </a:extLst>
          </p:cNvPr>
          <p:cNvSpPr/>
          <p:nvPr/>
        </p:nvSpPr>
        <p:spPr>
          <a:xfrm>
            <a:off x="8187471" y="1381125"/>
            <a:ext cx="1956654" cy="523035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90EB1D-5912-98A0-5C3A-CFF2BAE55964}"/>
              </a:ext>
            </a:extLst>
          </p:cNvPr>
          <p:cNvSpPr txBox="1"/>
          <p:nvPr/>
        </p:nvSpPr>
        <p:spPr>
          <a:xfrm rot="16200000">
            <a:off x="-432521" y="2769482"/>
            <a:ext cx="1329210" cy="446276"/>
          </a:xfrm>
          <a:prstGeom prst="rect">
            <a:avLst/>
          </a:prstGeom>
          <a:solidFill>
            <a:srgbClr val="49E366"/>
          </a:solidFill>
        </p:spPr>
        <p:txBody>
          <a:bodyPr wrap="none" rtlCol="0">
            <a:spAutoFit/>
          </a:bodyPr>
          <a:lstStyle/>
          <a:p>
            <a:r>
              <a:rPr lang="en-GB" sz="2300" b="1"/>
              <a:t>Poloidal</a:t>
            </a:r>
          </a:p>
        </p:txBody>
      </p:sp>
    </p:spTree>
    <p:extLst>
      <p:ext uri="{BB962C8B-B14F-4D97-AF65-F5344CB8AC3E}">
        <p14:creationId xmlns:p14="http://schemas.microsoft.com/office/powerpoint/2010/main" val="143994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AC3EE-C51A-BD14-B162-B26274685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0B5B7-93E1-9AF7-AE33-65E3F82DEF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58"/>
          <a:stretch>
            <a:fillRect/>
          </a:stretch>
        </p:blipFill>
        <p:spPr>
          <a:xfrm>
            <a:off x="765051" y="452642"/>
            <a:ext cx="5237772" cy="5986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39FEA-6DFA-1115-04CB-7E2A0AD57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C7AE1-85CE-A762-3BB5-53ED742C0F26}"/>
              </a:ext>
            </a:extLst>
          </p:cNvPr>
          <p:cNvSpPr txBox="1"/>
          <p:nvPr/>
        </p:nvSpPr>
        <p:spPr>
          <a:xfrm>
            <a:off x="987580" y="911225"/>
            <a:ext cx="25568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>
                <a:solidFill>
                  <a:srgbClr val="69EB4F"/>
                </a:solidFill>
              </a:rPr>
              <a:t>HFGC </a:t>
            </a:r>
          </a:p>
          <a:p>
            <a:r>
              <a:rPr lang="en-GB" sz="2300" b="1">
                <a:solidFill>
                  <a:srgbClr val="69EB4F"/>
                </a:solidFill>
              </a:rPr>
              <a:t>RH14W (2011-23)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1F706F-D3A9-1B0F-CD4B-C442ED425ECE}"/>
              </a:ext>
            </a:extLst>
          </p:cNvPr>
          <p:cNvSpPr/>
          <p:nvPr/>
        </p:nvSpPr>
        <p:spPr>
          <a:xfrm>
            <a:off x="3123026" y="2682868"/>
            <a:ext cx="124412" cy="1212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7EF4FC-5F66-1A94-FE29-C9CA1A12D19B}"/>
              </a:ext>
            </a:extLst>
          </p:cNvPr>
          <p:cNvSpPr/>
          <p:nvPr/>
        </p:nvSpPr>
        <p:spPr>
          <a:xfrm>
            <a:off x="3125580" y="4498442"/>
            <a:ext cx="124412" cy="1212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61FF838-4740-AAA4-5CEC-1DDD96781249}"/>
              </a:ext>
            </a:extLst>
          </p:cNvPr>
          <p:cNvSpPr/>
          <p:nvPr/>
        </p:nvSpPr>
        <p:spPr>
          <a:xfrm>
            <a:off x="3106487" y="5450271"/>
            <a:ext cx="124412" cy="1212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BAA37A-889E-B83A-E1E2-5D97B9D42E15}"/>
              </a:ext>
            </a:extLst>
          </p:cNvPr>
          <p:cNvSpPr/>
          <p:nvPr/>
        </p:nvSpPr>
        <p:spPr>
          <a:xfrm>
            <a:off x="1029654" y="5503074"/>
            <a:ext cx="124412" cy="1212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1DF5A89-3448-4587-FE94-2F962539B2B4}"/>
              </a:ext>
            </a:extLst>
          </p:cNvPr>
          <p:cNvSpPr/>
          <p:nvPr/>
        </p:nvSpPr>
        <p:spPr>
          <a:xfrm>
            <a:off x="4751980" y="5503074"/>
            <a:ext cx="124412" cy="1212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9B09C6-AC39-7851-B595-7EAB694FF5A5}"/>
              </a:ext>
            </a:extLst>
          </p:cNvPr>
          <p:cNvSpPr txBox="1"/>
          <p:nvPr/>
        </p:nvSpPr>
        <p:spPr>
          <a:xfrm>
            <a:off x="6796122" y="597112"/>
            <a:ext cx="3056409" cy="369332"/>
          </a:xfrm>
          <a:prstGeom prst="rect">
            <a:avLst/>
          </a:prstGeom>
          <a:solidFill>
            <a:srgbClr val="00FFFF">
              <a:alpha val="1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+mj-lt"/>
              </a:rPr>
              <a:t>LID-QMS </a:t>
            </a:r>
            <a:r>
              <a:rPr lang="en-US">
                <a:latin typeface="+mj-lt"/>
              </a:rPr>
              <a:t>pulses:</a:t>
            </a:r>
            <a:r>
              <a:rPr lang="en-US" b="1">
                <a:latin typeface="+mj-lt"/>
              </a:rPr>
              <a:t> </a:t>
            </a:r>
            <a:r>
              <a:rPr lang="en-US" b="1">
                <a:highlight>
                  <a:srgbClr val="00FFFF"/>
                </a:highlight>
                <a:latin typeface="+mj-lt"/>
              </a:rPr>
              <a:t>#105abc</a:t>
            </a:r>
            <a:endParaRPr lang="en-US" b="1">
              <a:solidFill>
                <a:srgbClr val="FF0000"/>
              </a:solidFill>
              <a:highlight>
                <a:srgbClr val="00FFFF"/>
              </a:highlight>
              <a:latin typeface="+mj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95E7BD-813C-884F-ABD3-9789F2D25DB5}"/>
              </a:ext>
            </a:extLst>
          </p:cNvPr>
          <p:cNvGrpSpPr/>
          <p:nvPr/>
        </p:nvGrpSpPr>
        <p:grpSpPr>
          <a:xfrm>
            <a:off x="6439583" y="181885"/>
            <a:ext cx="3597574" cy="369333"/>
            <a:chOff x="9083246" y="2316948"/>
            <a:chExt cx="3318102" cy="19290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488FDB0-9C76-EC9E-B648-742BF130B03E}"/>
                </a:ext>
              </a:extLst>
            </p:cNvPr>
            <p:cNvSpPr/>
            <p:nvPr/>
          </p:nvSpPr>
          <p:spPr>
            <a:xfrm>
              <a:off x="9083246" y="2316949"/>
              <a:ext cx="2163025" cy="192904"/>
            </a:xfrm>
            <a:prstGeom prst="roundRect">
              <a:avLst/>
            </a:prstGeom>
            <a:solidFill>
              <a:srgbClr val="7030A0">
                <a:alpha val="1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032B9D1-F4DD-40D8-3067-6D459C0D28A2}"/>
                </a:ext>
              </a:extLst>
            </p:cNvPr>
            <p:cNvSpPr/>
            <p:nvPr/>
          </p:nvSpPr>
          <p:spPr>
            <a:xfrm>
              <a:off x="9239354" y="2369049"/>
              <a:ext cx="172734" cy="893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F0BC51-1C68-583A-A4D1-06E73B7DB695}"/>
                </a:ext>
              </a:extLst>
            </p:cNvPr>
            <p:cNvSpPr txBox="1"/>
            <p:nvPr/>
          </p:nvSpPr>
          <p:spPr>
            <a:xfrm>
              <a:off x="9412089" y="2316948"/>
              <a:ext cx="2989259" cy="192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LIBS</a:t>
              </a:r>
              <a:r>
                <a:rPr lang="en-GB"/>
                <a:t> pulses: </a:t>
              </a:r>
              <a:r>
                <a:rPr lang="en-GB" b="1">
                  <a:solidFill>
                    <a:schemeClr val="bg1"/>
                  </a:solidFill>
                  <a:highlight>
                    <a:srgbClr val="FF00FF"/>
                  </a:highlight>
                </a:rPr>
                <a:t>#xy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39E1B262-0164-A2C8-722E-D9F5FDDBF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317" y="597112"/>
            <a:ext cx="319043" cy="365570"/>
          </a:xfrm>
          <a:prstGeom prst="rect">
            <a:avLst/>
          </a:prstGeom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31FC82E0-0FB3-C3C5-2656-B6ADCA780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58561"/>
              </p:ext>
            </p:extLst>
          </p:nvPr>
        </p:nvGraphicFramePr>
        <p:xfrm>
          <a:off x="6034281" y="1112520"/>
          <a:ext cx="6071994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044">
                  <a:extLst>
                    <a:ext uri="{9D8B030D-6E8A-4147-A177-3AD203B41FA5}">
                      <a16:colId xmlns:a16="http://schemas.microsoft.com/office/drawing/2014/main" val="3041728858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3996886894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95434629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939136573"/>
                    </a:ext>
                  </a:extLst>
                </a:gridCol>
              </a:tblGrid>
              <a:tr h="224076">
                <a:tc gridSpan="4"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69EB4F"/>
                          </a:solidFill>
                        </a:rPr>
                        <a:t>HFGC RH14W (2011-23)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07687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sz="1600" b="1"/>
                        <a:t>LID-QMS #no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/>
                        <a:t>LIBS #no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/>
                        <a:t>S-coord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064442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NO LIDs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solidFill>
                      <a:srgbClr val="49E366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>
                          <a:ln>
                            <a:noFill/>
                          </a:ln>
                          <a:highlight>
                            <a:srgbClr val="49E366"/>
                          </a:highlight>
                        </a:rPr>
                        <a:t>Poloidal assessment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730982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NO LIDs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anchor="ctr"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highlight>
                          <a:srgbClr val="49E366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365932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NO LIDs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highlight>
                          <a:srgbClr val="49E366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14110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NO LIDs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125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highlight>
                          <a:srgbClr val="49E366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021696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NO LIDs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n>
                            <a:noFill/>
                          </a:ln>
                          <a:highlight>
                            <a:srgbClr val="FFC000"/>
                          </a:highlight>
                        </a:rPr>
                        <a:t>1</a:t>
                      </a:r>
                      <a:r>
                        <a:rPr lang="en-GB" baseline="30000">
                          <a:ln>
                            <a:noFill/>
                          </a:ln>
                          <a:highlight>
                            <a:srgbClr val="FFC000"/>
                          </a:highlight>
                        </a:rPr>
                        <a:t>st</a:t>
                      </a:r>
                      <a:r>
                        <a:rPr lang="en-GB">
                          <a:ln>
                            <a:noFill/>
                          </a:ln>
                          <a:highlight>
                            <a:srgbClr val="FFC000"/>
                          </a:highlight>
                        </a:rPr>
                        <a:t> Toroidal assessment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>
                          <a:ln>
                            <a:noFill/>
                          </a:ln>
                          <a:highlight>
                            <a:srgbClr val="FFC000"/>
                          </a:highlight>
                        </a:rPr>
                        <a:t>Area 1 – fuel removed by LIDs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600077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Area 1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F56"/>
                        </a:solidFill>
                        <a:effectLst/>
                        <a:highlight>
                          <a:srgbClr val="00FFFF"/>
                        </a:highlight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-21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751205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NO LIDs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n>
                            <a:noFill/>
                          </a:ln>
                          <a:highlight>
                            <a:srgbClr val="FFC000"/>
                          </a:highlight>
                        </a:rPr>
                        <a:t>2</a:t>
                      </a:r>
                      <a:r>
                        <a:rPr lang="en-GB" baseline="30000">
                          <a:ln>
                            <a:noFill/>
                          </a:ln>
                          <a:highlight>
                            <a:srgbClr val="FFC000"/>
                          </a:highlight>
                        </a:rPr>
                        <a:t>nd</a:t>
                      </a:r>
                      <a:r>
                        <a:rPr lang="en-GB">
                          <a:ln>
                            <a:noFill/>
                          </a:ln>
                          <a:highlight>
                            <a:srgbClr val="FFC000"/>
                          </a:highlight>
                        </a:rPr>
                        <a:t> Toroidal assessment</a:t>
                      </a:r>
                      <a:endParaRPr lang="en-GB">
                        <a:highlight>
                          <a:srgbClr val="FFC000"/>
                        </a:highlight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788711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NO LIDs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5724550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NO LIDs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-62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687117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B94143E9-6698-E56D-232E-88E419F27F14}"/>
              </a:ext>
            </a:extLst>
          </p:cNvPr>
          <p:cNvSpPr/>
          <p:nvPr/>
        </p:nvSpPr>
        <p:spPr>
          <a:xfrm>
            <a:off x="6017863" y="1803241"/>
            <a:ext cx="6070616" cy="1396133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AF21577-E479-211A-3C68-4575A8F3DB6E}"/>
              </a:ext>
            </a:extLst>
          </p:cNvPr>
          <p:cNvCxnSpPr>
            <a:cxnSpLocks/>
          </p:cNvCxnSpPr>
          <p:nvPr/>
        </p:nvCxnSpPr>
        <p:spPr>
          <a:xfrm>
            <a:off x="410975" y="711540"/>
            <a:ext cx="0" cy="5366903"/>
          </a:xfrm>
          <a:prstGeom prst="straightConnector1">
            <a:avLst/>
          </a:prstGeom>
          <a:ln w="63500">
            <a:solidFill>
              <a:srgbClr val="49E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36A6888-24F9-CB4F-D0B3-F1B15E22C88B}"/>
              </a:ext>
            </a:extLst>
          </p:cNvPr>
          <p:cNvCxnSpPr>
            <a:cxnSpLocks/>
          </p:cNvCxnSpPr>
          <p:nvPr/>
        </p:nvCxnSpPr>
        <p:spPr>
          <a:xfrm>
            <a:off x="934294" y="6084512"/>
            <a:ext cx="4388012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4798A4D-3A91-797E-9767-A8D7E29AAFDD}"/>
              </a:ext>
            </a:extLst>
          </p:cNvPr>
          <p:cNvSpPr txBox="1"/>
          <p:nvPr/>
        </p:nvSpPr>
        <p:spPr>
          <a:xfrm rot="16200000">
            <a:off x="-432521" y="2769482"/>
            <a:ext cx="1329210" cy="446276"/>
          </a:xfrm>
          <a:prstGeom prst="rect">
            <a:avLst/>
          </a:prstGeom>
          <a:solidFill>
            <a:srgbClr val="49E366"/>
          </a:solidFill>
        </p:spPr>
        <p:txBody>
          <a:bodyPr wrap="none" rtlCol="0">
            <a:spAutoFit/>
          </a:bodyPr>
          <a:lstStyle/>
          <a:p>
            <a:r>
              <a:rPr lang="en-GB" sz="2300" b="1"/>
              <a:t>Poloidal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FDEC410-B8D9-E14B-D750-45EEC824D334}"/>
              </a:ext>
            </a:extLst>
          </p:cNvPr>
          <p:cNvSpPr/>
          <p:nvPr/>
        </p:nvSpPr>
        <p:spPr>
          <a:xfrm>
            <a:off x="6017863" y="3267074"/>
            <a:ext cx="6071994" cy="102174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D2D9D6B8-C439-E57B-8C9E-6D9B532B862B}"/>
              </a:ext>
            </a:extLst>
          </p:cNvPr>
          <p:cNvSpPr txBox="1">
            <a:spLocks/>
          </p:cNvSpPr>
          <p:nvPr/>
        </p:nvSpPr>
        <p:spPr>
          <a:xfrm>
            <a:off x="-74568" y="-57580"/>
            <a:ext cx="7275233" cy="49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000" b="1" u="sng">
                <a:latin typeface="Arial"/>
                <a:cs typeface="Arial"/>
              </a:rPr>
              <a:t>Proposal for LIBS vs LID-QMS joint analysis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1853B-A1D6-1630-03C5-28BD9545781C}"/>
              </a:ext>
            </a:extLst>
          </p:cNvPr>
          <p:cNvSpPr txBox="1"/>
          <p:nvPr/>
        </p:nvSpPr>
        <p:spPr>
          <a:xfrm>
            <a:off x="3001482" y="5563720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65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CB49C-2794-F350-DD42-D468C8FC69B8}"/>
              </a:ext>
            </a:extLst>
          </p:cNvPr>
          <p:cNvSpPr txBox="1"/>
          <p:nvPr/>
        </p:nvSpPr>
        <p:spPr>
          <a:xfrm>
            <a:off x="4628879" y="5586687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CF2AB-575A-0CAA-4722-41C88257512B}"/>
              </a:ext>
            </a:extLst>
          </p:cNvPr>
          <p:cNvSpPr txBox="1"/>
          <p:nvPr/>
        </p:nvSpPr>
        <p:spPr>
          <a:xfrm>
            <a:off x="889120" y="5602564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66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8E92DE-0E03-22CB-36C7-D63E6C7BC168}"/>
              </a:ext>
            </a:extLst>
          </p:cNvPr>
          <p:cNvSpPr txBox="1"/>
          <p:nvPr/>
        </p:nvSpPr>
        <p:spPr>
          <a:xfrm>
            <a:off x="2257562" y="4589092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68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4F2217-19C0-76C5-CB43-E1FCD5AB2C69}"/>
              </a:ext>
            </a:extLst>
          </p:cNvPr>
          <p:cNvSpPr txBox="1"/>
          <p:nvPr/>
        </p:nvSpPr>
        <p:spPr>
          <a:xfrm>
            <a:off x="3154504" y="3461065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69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B74EA4-A1CA-46CB-D886-850B6C394111}"/>
              </a:ext>
            </a:extLst>
          </p:cNvPr>
          <p:cNvSpPr txBox="1"/>
          <p:nvPr/>
        </p:nvSpPr>
        <p:spPr>
          <a:xfrm>
            <a:off x="3230899" y="2596781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70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92EB90-F85F-4116-C643-D8A5A8C54AA9}"/>
              </a:ext>
            </a:extLst>
          </p:cNvPr>
          <p:cNvSpPr txBox="1"/>
          <p:nvPr/>
        </p:nvSpPr>
        <p:spPr>
          <a:xfrm>
            <a:off x="3013323" y="4578144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67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BFFF0C9-F855-FC4C-FEF6-A90CF2E7500F}"/>
              </a:ext>
            </a:extLst>
          </p:cNvPr>
          <p:cNvSpPr/>
          <p:nvPr/>
        </p:nvSpPr>
        <p:spPr>
          <a:xfrm>
            <a:off x="3106487" y="3546613"/>
            <a:ext cx="124412" cy="1212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8EA0CC1-3F00-026D-1C4F-CD55C7E629E9}"/>
              </a:ext>
            </a:extLst>
          </p:cNvPr>
          <p:cNvSpPr/>
          <p:nvPr/>
        </p:nvSpPr>
        <p:spPr>
          <a:xfrm>
            <a:off x="2380663" y="4498442"/>
            <a:ext cx="124412" cy="1212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1BF006-E75F-D428-2E26-046337AB1B0F}"/>
              </a:ext>
            </a:extLst>
          </p:cNvPr>
          <p:cNvSpPr/>
          <p:nvPr/>
        </p:nvSpPr>
        <p:spPr>
          <a:xfrm>
            <a:off x="6017863" y="4340428"/>
            <a:ext cx="6071994" cy="10894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DBC6D-FEC6-07B9-92FF-ECE0F35EE696}"/>
              </a:ext>
            </a:extLst>
          </p:cNvPr>
          <p:cNvSpPr txBox="1"/>
          <p:nvPr/>
        </p:nvSpPr>
        <p:spPr>
          <a:xfrm>
            <a:off x="6145965" y="5836145"/>
            <a:ext cx="5814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LIBS trends comparison with LH14W </a:t>
            </a:r>
            <a:r>
              <a:rPr lang="en-GB"/>
              <a:t>(previous slide)</a:t>
            </a:r>
          </a:p>
          <a:p>
            <a:r>
              <a:rPr lang="en-GB"/>
              <a:t>No LID-QMS data (4x4 squares) on this tile to compare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2018D-BA5B-F29A-E801-598DE17F369E}"/>
              </a:ext>
            </a:extLst>
          </p:cNvPr>
          <p:cNvSpPr txBox="1"/>
          <p:nvPr/>
        </p:nvSpPr>
        <p:spPr>
          <a:xfrm>
            <a:off x="8895250" y="135446"/>
            <a:ext cx="22066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LIBS pulses completed from previous assessment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BC99D6-8440-69A4-B96A-03355F48D2D7}"/>
              </a:ext>
            </a:extLst>
          </p:cNvPr>
          <p:cNvSpPr/>
          <p:nvPr/>
        </p:nvSpPr>
        <p:spPr>
          <a:xfrm>
            <a:off x="10790278" y="181885"/>
            <a:ext cx="187283" cy="171005"/>
          </a:xfrm>
          <a:prstGeom prst="ellipse">
            <a:avLst/>
          </a:prstGeom>
          <a:solidFill>
            <a:srgbClr val="49E3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141212-E30E-3FDC-6E17-AA4097D4F914}"/>
              </a:ext>
            </a:extLst>
          </p:cNvPr>
          <p:cNvCxnSpPr>
            <a:cxnSpLocks/>
          </p:cNvCxnSpPr>
          <p:nvPr/>
        </p:nvCxnSpPr>
        <p:spPr>
          <a:xfrm>
            <a:off x="5729735" y="911225"/>
            <a:ext cx="0" cy="5167218"/>
          </a:xfrm>
          <a:prstGeom prst="straightConnector1">
            <a:avLst/>
          </a:prstGeom>
          <a:ln w="63500">
            <a:solidFill>
              <a:srgbClr val="49E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D9BB204-BD02-1950-5464-D732DBC06B16}"/>
              </a:ext>
            </a:extLst>
          </p:cNvPr>
          <p:cNvSpPr txBox="1"/>
          <p:nvPr/>
        </p:nvSpPr>
        <p:spPr>
          <a:xfrm>
            <a:off x="5291261" y="849699"/>
            <a:ext cx="269626" cy="276999"/>
          </a:xfrm>
          <a:prstGeom prst="rect">
            <a:avLst/>
          </a:prstGeom>
          <a:solidFill>
            <a:srgbClr val="49E366"/>
          </a:solidFill>
        </p:spPr>
        <p:txBody>
          <a:bodyPr wrap="none" rtlCol="0">
            <a:spAutoFit/>
          </a:bodyPr>
          <a:lstStyle/>
          <a:p>
            <a:r>
              <a:rPr lang="en-GB" sz="1200" b="1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FD629E-2DAA-82B4-7F28-239FAE490A29}"/>
              </a:ext>
            </a:extLst>
          </p:cNvPr>
          <p:cNvSpPr txBox="1"/>
          <p:nvPr/>
        </p:nvSpPr>
        <p:spPr>
          <a:xfrm rot="16200000">
            <a:off x="4970801" y="2826926"/>
            <a:ext cx="1125629" cy="461665"/>
          </a:xfrm>
          <a:prstGeom prst="rect">
            <a:avLst/>
          </a:prstGeom>
          <a:solidFill>
            <a:srgbClr val="49E366"/>
          </a:solidFill>
        </p:spPr>
        <p:txBody>
          <a:bodyPr wrap="none" rtlCol="0">
            <a:spAutoFit/>
          </a:bodyPr>
          <a:lstStyle/>
          <a:p>
            <a:r>
              <a:rPr lang="en-GB" sz="1200" b="1"/>
              <a:t>S-coordinate</a:t>
            </a:r>
          </a:p>
          <a:p>
            <a:pPr algn="ctr"/>
            <a:r>
              <a:rPr lang="en-GB" sz="1200" b="1"/>
              <a:t>Poloidal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C78A1-23EF-3022-D22C-4620564DF0E0}"/>
              </a:ext>
            </a:extLst>
          </p:cNvPr>
          <p:cNvSpPr txBox="1"/>
          <p:nvPr/>
        </p:nvSpPr>
        <p:spPr>
          <a:xfrm>
            <a:off x="5212408" y="2100112"/>
            <a:ext cx="377672" cy="276999"/>
          </a:xfrm>
          <a:prstGeom prst="rect">
            <a:avLst/>
          </a:prstGeom>
          <a:solidFill>
            <a:srgbClr val="49E366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35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1FB2C3-86F1-0D8B-D996-C87F60762FAA}"/>
              </a:ext>
            </a:extLst>
          </p:cNvPr>
          <p:cNvSpPr txBox="1"/>
          <p:nvPr/>
        </p:nvSpPr>
        <p:spPr>
          <a:xfrm>
            <a:off x="5223023" y="3664581"/>
            <a:ext cx="377672" cy="276999"/>
          </a:xfrm>
          <a:prstGeom prst="rect">
            <a:avLst/>
          </a:prstGeom>
          <a:solidFill>
            <a:srgbClr val="49E366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3E1368-2DE5-4BD4-54EB-C528C0668D2A}"/>
              </a:ext>
            </a:extLst>
          </p:cNvPr>
          <p:cNvSpPr txBox="1"/>
          <p:nvPr/>
        </p:nvSpPr>
        <p:spPr>
          <a:xfrm>
            <a:off x="5175523" y="4849374"/>
            <a:ext cx="444974" cy="276999"/>
          </a:xfrm>
          <a:prstGeom prst="rect">
            <a:avLst/>
          </a:prstGeom>
          <a:solidFill>
            <a:srgbClr val="49E366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120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322853-87A9-7C3E-CA74-72C7D0C62006}"/>
              </a:ext>
            </a:extLst>
          </p:cNvPr>
          <p:cNvSpPr txBox="1"/>
          <p:nvPr/>
        </p:nvSpPr>
        <p:spPr>
          <a:xfrm>
            <a:off x="5187456" y="5836145"/>
            <a:ext cx="439544" cy="276999"/>
          </a:xfrm>
          <a:prstGeom prst="rect">
            <a:avLst/>
          </a:prstGeom>
          <a:solidFill>
            <a:srgbClr val="49E366"/>
          </a:solidFill>
        </p:spPr>
        <p:txBody>
          <a:bodyPr wrap="none" rtlCol="0">
            <a:spAutoFit/>
          </a:bodyPr>
          <a:lstStyle/>
          <a:p>
            <a:r>
              <a:rPr lang="en-GB" sz="1200" b="1"/>
              <a:t>142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49BE6E-2CFB-83CF-82A1-94BE798AEECE}"/>
              </a:ext>
            </a:extLst>
          </p:cNvPr>
          <p:cNvSpPr/>
          <p:nvPr/>
        </p:nvSpPr>
        <p:spPr>
          <a:xfrm>
            <a:off x="6017863" y="4351236"/>
            <a:ext cx="6071994" cy="10894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72ACF2-E9BC-9B67-5261-E34E6296A06E}"/>
              </a:ext>
            </a:extLst>
          </p:cNvPr>
          <p:cNvSpPr/>
          <p:nvPr/>
        </p:nvSpPr>
        <p:spPr>
          <a:xfrm>
            <a:off x="6010446" y="3224112"/>
            <a:ext cx="6071994" cy="10894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75BA58-7F21-B8A0-E33A-E6251A328A9F}"/>
              </a:ext>
            </a:extLst>
          </p:cNvPr>
          <p:cNvSpPr txBox="1"/>
          <p:nvPr/>
        </p:nvSpPr>
        <p:spPr>
          <a:xfrm>
            <a:off x="2995360" y="5838360"/>
            <a:ext cx="255198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7C8473-5F10-C437-3463-AB66154932AE}"/>
              </a:ext>
            </a:extLst>
          </p:cNvPr>
          <p:cNvSpPr txBox="1"/>
          <p:nvPr/>
        </p:nvSpPr>
        <p:spPr>
          <a:xfrm>
            <a:off x="920221" y="5843034"/>
            <a:ext cx="462731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-60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76B310-DB26-124B-0CC5-73BD4B3961FC}"/>
              </a:ext>
            </a:extLst>
          </p:cNvPr>
          <p:cNvSpPr txBox="1"/>
          <p:nvPr/>
        </p:nvSpPr>
        <p:spPr>
          <a:xfrm>
            <a:off x="4656131" y="5842095"/>
            <a:ext cx="389608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AA1A4B-3B09-09BD-CF66-5EEDD795336A}"/>
              </a:ext>
            </a:extLst>
          </p:cNvPr>
          <p:cNvSpPr txBox="1"/>
          <p:nvPr/>
        </p:nvSpPr>
        <p:spPr>
          <a:xfrm>
            <a:off x="2419649" y="6095460"/>
            <a:ext cx="140661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/>
              <a:t>S-coordinate</a:t>
            </a:r>
          </a:p>
          <a:p>
            <a:pPr algn="ctr"/>
            <a:r>
              <a:rPr lang="en-GB" sz="1200" b="1"/>
              <a:t>Toroidal</a:t>
            </a:r>
          </a:p>
        </p:txBody>
      </p:sp>
    </p:spTree>
    <p:extLst>
      <p:ext uri="{BB962C8B-B14F-4D97-AF65-F5344CB8AC3E}">
        <p14:creationId xmlns:p14="http://schemas.microsoft.com/office/powerpoint/2010/main" val="311409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5DED4-C382-8EA3-08C8-8EC468674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870C9C-7AD3-C4B4-9BCC-25274007B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7" r="2029"/>
          <a:stretch/>
        </p:blipFill>
        <p:spPr>
          <a:xfrm>
            <a:off x="453359" y="900882"/>
            <a:ext cx="6044933" cy="50844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0D80A-B8B2-21A0-58A2-B9E862124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AC3312-68E3-6636-3C53-0B3D6BDF30C1}"/>
              </a:ext>
            </a:extLst>
          </p:cNvPr>
          <p:cNvSpPr/>
          <p:nvPr/>
        </p:nvSpPr>
        <p:spPr>
          <a:xfrm>
            <a:off x="3272347" y="1883235"/>
            <a:ext cx="124412" cy="1212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CB23B9-C850-45AD-3BED-AE7181FF8CF6}"/>
              </a:ext>
            </a:extLst>
          </p:cNvPr>
          <p:cNvSpPr/>
          <p:nvPr/>
        </p:nvSpPr>
        <p:spPr>
          <a:xfrm>
            <a:off x="3274546" y="4212108"/>
            <a:ext cx="124412" cy="1212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98A4F6-EF20-1511-0104-FF5E6DB3A6FA}"/>
              </a:ext>
            </a:extLst>
          </p:cNvPr>
          <p:cNvSpPr txBox="1"/>
          <p:nvPr/>
        </p:nvSpPr>
        <p:spPr>
          <a:xfrm>
            <a:off x="6796122" y="597112"/>
            <a:ext cx="3056409" cy="369332"/>
          </a:xfrm>
          <a:prstGeom prst="rect">
            <a:avLst/>
          </a:prstGeom>
          <a:solidFill>
            <a:srgbClr val="00FFFF">
              <a:alpha val="1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+mj-lt"/>
              </a:rPr>
              <a:t>LID-QMS </a:t>
            </a:r>
            <a:r>
              <a:rPr lang="en-US">
                <a:latin typeface="+mj-lt"/>
              </a:rPr>
              <a:t>pulses:</a:t>
            </a:r>
            <a:r>
              <a:rPr lang="en-US" b="1">
                <a:latin typeface="+mj-lt"/>
              </a:rPr>
              <a:t> </a:t>
            </a:r>
            <a:r>
              <a:rPr lang="en-US" b="1">
                <a:highlight>
                  <a:srgbClr val="00FFFF"/>
                </a:highlight>
                <a:latin typeface="+mj-lt"/>
              </a:rPr>
              <a:t>#105abc</a:t>
            </a:r>
            <a:endParaRPr lang="en-US" b="1">
              <a:solidFill>
                <a:srgbClr val="FF0000"/>
              </a:solidFill>
              <a:highlight>
                <a:srgbClr val="00FFFF"/>
              </a:highlight>
              <a:latin typeface="+mj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101BDF-C224-1CCA-A43B-C3A1DD815EDA}"/>
              </a:ext>
            </a:extLst>
          </p:cNvPr>
          <p:cNvGrpSpPr/>
          <p:nvPr/>
        </p:nvGrpSpPr>
        <p:grpSpPr>
          <a:xfrm>
            <a:off x="6439583" y="181885"/>
            <a:ext cx="3597574" cy="369333"/>
            <a:chOff x="9083246" y="2316948"/>
            <a:chExt cx="3318102" cy="19290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1E3C319-F818-0830-F6A1-3AD0AAC49030}"/>
                </a:ext>
              </a:extLst>
            </p:cNvPr>
            <p:cNvSpPr/>
            <p:nvPr/>
          </p:nvSpPr>
          <p:spPr>
            <a:xfrm>
              <a:off x="9083246" y="2316949"/>
              <a:ext cx="2163025" cy="192904"/>
            </a:xfrm>
            <a:prstGeom prst="roundRect">
              <a:avLst/>
            </a:prstGeom>
            <a:solidFill>
              <a:srgbClr val="7030A0">
                <a:alpha val="1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2FA1EEF-7778-2449-BA4A-C6DA0BB58AB3}"/>
                </a:ext>
              </a:extLst>
            </p:cNvPr>
            <p:cNvSpPr/>
            <p:nvPr/>
          </p:nvSpPr>
          <p:spPr>
            <a:xfrm>
              <a:off x="9239354" y="2369049"/>
              <a:ext cx="172734" cy="893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87CF45-869C-6C58-8869-04B9B4222613}"/>
                </a:ext>
              </a:extLst>
            </p:cNvPr>
            <p:cNvSpPr txBox="1"/>
            <p:nvPr/>
          </p:nvSpPr>
          <p:spPr>
            <a:xfrm>
              <a:off x="9412089" y="2316948"/>
              <a:ext cx="2989259" cy="192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LIBS</a:t>
              </a:r>
              <a:r>
                <a:rPr lang="en-GB"/>
                <a:t> pulses: </a:t>
              </a:r>
              <a:r>
                <a:rPr lang="en-GB" b="1">
                  <a:solidFill>
                    <a:schemeClr val="bg1"/>
                  </a:solidFill>
                  <a:highlight>
                    <a:srgbClr val="FF00FF"/>
                  </a:highlight>
                </a:rPr>
                <a:t>#xy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0447E76D-64E6-34BF-2CA9-B58B7B9A6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317" y="597112"/>
            <a:ext cx="319043" cy="365570"/>
          </a:xfrm>
          <a:prstGeom prst="rect">
            <a:avLst/>
          </a:prstGeom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7A7A6440-FF5D-A5E0-6EC9-B084C2BA5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14695"/>
              </p:ext>
            </p:extLst>
          </p:nvPr>
        </p:nvGraphicFramePr>
        <p:xfrm>
          <a:off x="6013759" y="1007664"/>
          <a:ext cx="6163771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741">
                  <a:extLst>
                    <a:ext uri="{9D8B030D-6E8A-4147-A177-3AD203B41FA5}">
                      <a16:colId xmlns:a16="http://schemas.microsoft.com/office/drawing/2014/main" val="3041728858"/>
                    </a:ext>
                  </a:extLst>
                </a:gridCol>
                <a:gridCol w="906675">
                  <a:extLst>
                    <a:ext uri="{9D8B030D-6E8A-4147-A177-3AD203B41FA5}">
                      <a16:colId xmlns:a16="http://schemas.microsoft.com/office/drawing/2014/main" val="1671621399"/>
                    </a:ext>
                  </a:extLst>
                </a:gridCol>
                <a:gridCol w="1122150">
                  <a:extLst>
                    <a:ext uri="{9D8B030D-6E8A-4147-A177-3AD203B41FA5}">
                      <a16:colId xmlns:a16="http://schemas.microsoft.com/office/drawing/2014/main" val="399688689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280472995"/>
                    </a:ext>
                  </a:extLst>
                </a:gridCol>
                <a:gridCol w="1747655">
                  <a:extLst>
                    <a:ext uri="{9D8B030D-6E8A-4147-A177-3AD203B41FA5}">
                      <a16:colId xmlns:a16="http://schemas.microsoft.com/office/drawing/2014/main" val="2939136573"/>
                    </a:ext>
                  </a:extLst>
                </a:gridCol>
              </a:tblGrid>
              <a:tr h="224076">
                <a:tc gridSpan="5"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69EB4F"/>
                          </a:solidFill>
                        </a:rPr>
                        <a:t>14IW G1A (2011-23)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07687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sz="1400" b="1"/>
                        <a:t>LID-QMS #no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/>
                        <a:t>S-coord.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LIBS #no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/>
                        <a:t>S- coord.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064442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868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</a:rPr>
                        <a:t>186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187</a:t>
                      </a:r>
                    </a:p>
                  </a:txBody>
                  <a:tcPr anchor="ctr">
                    <a:solidFill>
                      <a:srgbClr val="49E366"/>
                    </a:solidFill>
                  </a:tcPr>
                </a:tc>
                <a:tc rowSpan="8">
                  <a:txBody>
                    <a:bodyPr/>
                    <a:lstStyle/>
                    <a:p>
                      <a:r>
                        <a:rPr lang="en-GB">
                          <a:ln>
                            <a:noFill/>
                          </a:ln>
                          <a:highlight>
                            <a:srgbClr val="49E366"/>
                          </a:highlight>
                        </a:rPr>
                        <a:t>Poloidal assessment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730982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</a:rPr>
                        <a:t>200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NO LIBS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highlight>
                          <a:srgbClr val="49E366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365932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</a:rPr>
                        <a:t>214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215</a:t>
                      </a:r>
                    </a:p>
                  </a:txBody>
                  <a:tcPr anchor="ctr"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highlight>
                          <a:srgbClr val="49E366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14110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</a:rPr>
                        <a:t>NO LIDs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rgbClr val="49E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254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227207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871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</a:rPr>
                        <a:t>301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290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highlight>
                          <a:srgbClr val="49E366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021696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</a:rPr>
                        <a:t>NO LIDs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306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highlight>
                          <a:srgbClr val="49E366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136487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NO LIDs</a:t>
                      </a:r>
                      <a:endParaRPr lang="en-GB" b="1">
                        <a:ln>
                          <a:noFill/>
                        </a:ln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340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highlight>
                          <a:srgbClr val="49E366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13946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NO LIDs</a:t>
                      </a:r>
                      <a:endParaRPr lang="en-GB" b="1">
                        <a:ln>
                          <a:noFill/>
                        </a:ln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395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highlight>
                          <a:srgbClr val="49E366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4896841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105</a:t>
                      </a: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-63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bg1"/>
                        </a:solidFill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n>
                            <a:noFill/>
                          </a:ln>
                          <a:highlight>
                            <a:srgbClr val="FFC000"/>
                          </a:highlight>
                        </a:rPr>
                        <a:t>Toroidal assessment</a:t>
                      </a:r>
                      <a:endParaRPr lang="en-GB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600077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874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F56"/>
                        </a:solidFill>
                        <a:effectLst/>
                        <a:highlight>
                          <a:srgbClr val="00FFFF"/>
                        </a:highlight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-53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bg1"/>
                        </a:solidFill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751205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873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F56"/>
                        </a:solidFill>
                        <a:effectLst/>
                        <a:highlight>
                          <a:srgbClr val="00FFFF"/>
                        </a:highlight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-44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9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tx1"/>
                          </a:solidFill>
                        </a:rPr>
                        <a:t>-34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788711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105</a:t>
                      </a: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-34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b="1">
                        <a:solidFill>
                          <a:schemeClr val="bg1"/>
                        </a:solidFill>
                        <a:highlight>
                          <a:srgbClr val="FF00FF"/>
                        </a:highligh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5724550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105</a:t>
                      </a: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871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-18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687117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262DFC94-0D57-D3B9-318B-3561FC051431}"/>
              </a:ext>
            </a:extLst>
          </p:cNvPr>
          <p:cNvSpPr/>
          <p:nvPr/>
        </p:nvSpPr>
        <p:spPr>
          <a:xfrm>
            <a:off x="6029430" y="1647826"/>
            <a:ext cx="6148100" cy="293582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1419A9-AA35-3C48-DA68-114F7474145B}"/>
              </a:ext>
            </a:extLst>
          </p:cNvPr>
          <p:cNvCxnSpPr>
            <a:cxnSpLocks/>
          </p:cNvCxnSpPr>
          <p:nvPr/>
        </p:nvCxnSpPr>
        <p:spPr>
          <a:xfrm>
            <a:off x="410975" y="711540"/>
            <a:ext cx="0" cy="5366903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F5B02E2-E85F-EF72-223C-553E55A46EC5}"/>
              </a:ext>
            </a:extLst>
          </p:cNvPr>
          <p:cNvCxnSpPr>
            <a:cxnSpLocks/>
          </p:cNvCxnSpPr>
          <p:nvPr/>
        </p:nvCxnSpPr>
        <p:spPr>
          <a:xfrm>
            <a:off x="934294" y="6208337"/>
            <a:ext cx="4388012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AB2D136-93A8-1921-E700-033CF748D796}"/>
              </a:ext>
            </a:extLst>
          </p:cNvPr>
          <p:cNvSpPr txBox="1"/>
          <p:nvPr/>
        </p:nvSpPr>
        <p:spPr>
          <a:xfrm rot="16200000">
            <a:off x="-461096" y="2769482"/>
            <a:ext cx="13292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>
                <a:solidFill>
                  <a:schemeClr val="bg1"/>
                </a:solidFill>
                <a:highlight>
                  <a:srgbClr val="008000"/>
                </a:highlight>
              </a:rPr>
              <a:t>Poloidal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59F826-89E1-08AC-270F-4379AF0EB047}"/>
              </a:ext>
            </a:extLst>
          </p:cNvPr>
          <p:cNvSpPr txBox="1"/>
          <p:nvPr/>
        </p:nvSpPr>
        <p:spPr>
          <a:xfrm>
            <a:off x="996726" y="6234639"/>
            <a:ext cx="13233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>
                <a:solidFill>
                  <a:schemeClr val="tx2"/>
                </a:solidFill>
                <a:highlight>
                  <a:srgbClr val="FFC000"/>
                </a:highlight>
              </a:rPr>
              <a:t>Toroidal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23C6BDB-5424-E04C-7C46-8BB376D94A75}"/>
              </a:ext>
            </a:extLst>
          </p:cNvPr>
          <p:cNvSpPr/>
          <p:nvPr/>
        </p:nvSpPr>
        <p:spPr>
          <a:xfrm>
            <a:off x="6029429" y="4624871"/>
            <a:ext cx="6148099" cy="175876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63958DB-ECBC-2634-A3F3-B042A370ABE8}"/>
              </a:ext>
            </a:extLst>
          </p:cNvPr>
          <p:cNvSpPr txBox="1">
            <a:spLocks/>
          </p:cNvSpPr>
          <p:nvPr/>
        </p:nvSpPr>
        <p:spPr>
          <a:xfrm>
            <a:off x="-74568" y="-57580"/>
            <a:ext cx="7275233" cy="49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000" b="1" u="sng">
                <a:latin typeface="Arial"/>
                <a:cs typeface="Arial"/>
              </a:rPr>
              <a:t>Proposal for LIBS vs LID-QMS joint analysis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50600-163F-4D2A-B49D-CCE521695FA1}"/>
              </a:ext>
            </a:extLst>
          </p:cNvPr>
          <p:cNvSpPr txBox="1"/>
          <p:nvPr/>
        </p:nvSpPr>
        <p:spPr>
          <a:xfrm>
            <a:off x="1946830" y="6042657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FC955-9E69-2C1F-53CF-C83DB5CDE0B6}"/>
              </a:ext>
            </a:extLst>
          </p:cNvPr>
          <p:cNvSpPr txBox="1"/>
          <p:nvPr/>
        </p:nvSpPr>
        <p:spPr>
          <a:xfrm>
            <a:off x="3198185" y="6071248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BFD255-4894-8F4A-E2EF-0948E81AC64E}"/>
              </a:ext>
            </a:extLst>
          </p:cNvPr>
          <p:cNvSpPr txBox="1"/>
          <p:nvPr/>
        </p:nvSpPr>
        <p:spPr>
          <a:xfrm>
            <a:off x="3421078" y="5262370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8F5061-74E7-41A1-3F8E-17399F07FAFD}"/>
              </a:ext>
            </a:extLst>
          </p:cNvPr>
          <p:cNvSpPr txBox="1"/>
          <p:nvPr/>
        </p:nvSpPr>
        <p:spPr>
          <a:xfrm>
            <a:off x="3348483" y="2791106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71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E28F10-940D-04E8-7437-31AF7259EADF}"/>
              </a:ext>
            </a:extLst>
          </p:cNvPr>
          <p:cNvSpPr txBox="1"/>
          <p:nvPr/>
        </p:nvSpPr>
        <p:spPr>
          <a:xfrm>
            <a:off x="3331632" y="1790647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4641B5-A208-6976-21C0-34E4A63029ED}"/>
              </a:ext>
            </a:extLst>
          </p:cNvPr>
          <p:cNvSpPr txBox="1"/>
          <p:nvPr/>
        </p:nvSpPr>
        <p:spPr>
          <a:xfrm>
            <a:off x="3431843" y="4116649"/>
            <a:ext cx="3614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3BEE48E-C194-41AC-4270-656F19BF38EA}"/>
              </a:ext>
            </a:extLst>
          </p:cNvPr>
          <p:cNvSpPr/>
          <p:nvPr/>
        </p:nvSpPr>
        <p:spPr>
          <a:xfrm>
            <a:off x="3284193" y="2894787"/>
            <a:ext cx="124412" cy="1212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3B31B6F-F5BE-ED69-E6BA-D5968928E3DB}"/>
              </a:ext>
            </a:extLst>
          </p:cNvPr>
          <p:cNvSpPr/>
          <p:nvPr/>
        </p:nvSpPr>
        <p:spPr>
          <a:xfrm>
            <a:off x="3263110" y="5347918"/>
            <a:ext cx="124412" cy="1212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7CB6F-FE4D-67A4-CB95-2B020B00C956}"/>
              </a:ext>
            </a:extLst>
          </p:cNvPr>
          <p:cNvSpPr txBox="1"/>
          <p:nvPr/>
        </p:nvSpPr>
        <p:spPr>
          <a:xfrm>
            <a:off x="3188963" y="6362617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24FF8-E174-FC0E-7167-7273AFA1667F}"/>
              </a:ext>
            </a:extLst>
          </p:cNvPr>
          <p:cNvSpPr txBox="1"/>
          <p:nvPr/>
        </p:nvSpPr>
        <p:spPr>
          <a:xfrm>
            <a:off x="3099460" y="6616618"/>
            <a:ext cx="4635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807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F3F57D-CFEA-202E-C609-0B40D0E00DDD}"/>
              </a:ext>
            </a:extLst>
          </p:cNvPr>
          <p:cNvSpPr txBox="1"/>
          <p:nvPr/>
        </p:nvSpPr>
        <p:spPr>
          <a:xfrm>
            <a:off x="2207775" y="1790647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FB098-5FAD-CD5A-66D8-BC5CB40C639A}"/>
              </a:ext>
            </a:extLst>
          </p:cNvPr>
          <p:cNvSpPr txBox="1"/>
          <p:nvPr/>
        </p:nvSpPr>
        <p:spPr>
          <a:xfrm>
            <a:off x="2186828" y="2294857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869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EECA20-37AC-9542-B756-AB24D1CF74EF}"/>
              </a:ext>
            </a:extLst>
          </p:cNvPr>
          <p:cNvSpPr txBox="1"/>
          <p:nvPr/>
        </p:nvSpPr>
        <p:spPr>
          <a:xfrm>
            <a:off x="2186828" y="281693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870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B87578-0877-B744-F48B-07250B99ABBD}"/>
              </a:ext>
            </a:extLst>
          </p:cNvPr>
          <p:cNvSpPr txBox="1"/>
          <p:nvPr/>
        </p:nvSpPr>
        <p:spPr>
          <a:xfrm>
            <a:off x="2519689" y="572669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871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2A0C99-CA20-933D-CDC9-ECCF842CCFCA}"/>
              </a:ext>
            </a:extLst>
          </p:cNvPr>
          <p:cNvSpPr txBox="1"/>
          <p:nvPr/>
        </p:nvSpPr>
        <p:spPr>
          <a:xfrm>
            <a:off x="1880558" y="533168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872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B76B6B-B6F7-3ECE-E3E2-0C408DBDB06B}"/>
              </a:ext>
            </a:extLst>
          </p:cNvPr>
          <p:cNvSpPr txBox="1"/>
          <p:nvPr/>
        </p:nvSpPr>
        <p:spPr>
          <a:xfrm>
            <a:off x="1441014" y="573810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873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1BECA1-78A5-9E9D-F6E1-AACA808A2226}"/>
              </a:ext>
            </a:extLst>
          </p:cNvPr>
          <p:cNvSpPr txBox="1"/>
          <p:nvPr/>
        </p:nvSpPr>
        <p:spPr>
          <a:xfrm>
            <a:off x="1086974" y="534791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874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940414-D449-32C0-1745-896214292C68}"/>
              </a:ext>
            </a:extLst>
          </p:cNvPr>
          <p:cNvSpPr txBox="1"/>
          <p:nvPr/>
        </p:nvSpPr>
        <p:spPr>
          <a:xfrm>
            <a:off x="647430" y="572153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875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5A4ED4-C6CE-64FE-361C-6EC7E3EE4C7D}"/>
              </a:ext>
            </a:extLst>
          </p:cNvPr>
          <p:cNvSpPr txBox="1"/>
          <p:nvPr/>
        </p:nvSpPr>
        <p:spPr>
          <a:xfrm>
            <a:off x="8895250" y="135446"/>
            <a:ext cx="22066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LIBS pulses completed from previous assessment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FD7F45-BF01-59EF-FE69-E7F605937022}"/>
              </a:ext>
            </a:extLst>
          </p:cNvPr>
          <p:cNvSpPr/>
          <p:nvPr/>
        </p:nvSpPr>
        <p:spPr>
          <a:xfrm>
            <a:off x="10790278" y="181885"/>
            <a:ext cx="187283" cy="171005"/>
          </a:xfrm>
          <a:prstGeom prst="ellipse">
            <a:avLst/>
          </a:prstGeom>
          <a:solidFill>
            <a:srgbClr val="49E3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B59DC5-9E07-99EE-AFA6-9605F4FE2DC3}"/>
              </a:ext>
            </a:extLst>
          </p:cNvPr>
          <p:cNvCxnSpPr>
            <a:cxnSpLocks/>
          </p:cNvCxnSpPr>
          <p:nvPr/>
        </p:nvCxnSpPr>
        <p:spPr>
          <a:xfrm>
            <a:off x="5419548" y="1007664"/>
            <a:ext cx="31871" cy="4868936"/>
          </a:xfrm>
          <a:prstGeom prst="straightConnector1">
            <a:avLst/>
          </a:prstGeom>
          <a:ln w="28575">
            <a:solidFill>
              <a:srgbClr val="49E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991B13E-058E-26F2-6A57-C23FE5683BDD}"/>
              </a:ext>
            </a:extLst>
          </p:cNvPr>
          <p:cNvSpPr txBox="1"/>
          <p:nvPr/>
        </p:nvSpPr>
        <p:spPr>
          <a:xfrm>
            <a:off x="841580" y="829852"/>
            <a:ext cx="290521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>
                <a:solidFill>
                  <a:srgbClr val="69EB4F"/>
                </a:solidFill>
              </a:rPr>
              <a:t>14IW G1A (2019-23)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0C0B23-5245-90FB-6D13-BBD154FC7AE5}"/>
              </a:ext>
            </a:extLst>
          </p:cNvPr>
          <p:cNvSpPr txBox="1"/>
          <p:nvPr/>
        </p:nvSpPr>
        <p:spPr>
          <a:xfrm>
            <a:off x="4878001" y="937387"/>
            <a:ext cx="439544" cy="276999"/>
          </a:xfrm>
          <a:prstGeom prst="rect">
            <a:avLst/>
          </a:prstGeom>
          <a:solidFill>
            <a:srgbClr val="49E366"/>
          </a:solidFill>
        </p:spPr>
        <p:txBody>
          <a:bodyPr wrap="none" rtlCol="0">
            <a:spAutoFit/>
          </a:bodyPr>
          <a:lstStyle/>
          <a:p>
            <a:r>
              <a:rPr lang="en-GB" sz="1200" b="1"/>
              <a:t>142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677091-1B17-CC55-C104-6EC5192CB231}"/>
              </a:ext>
            </a:extLst>
          </p:cNvPr>
          <p:cNvSpPr txBox="1"/>
          <p:nvPr/>
        </p:nvSpPr>
        <p:spPr>
          <a:xfrm rot="16200000">
            <a:off x="5146524" y="3305650"/>
            <a:ext cx="1125629" cy="461665"/>
          </a:xfrm>
          <a:prstGeom prst="rect">
            <a:avLst/>
          </a:prstGeom>
          <a:solidFill>
            <a:srgbClr val="49E3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200" b="1"/>
              <a:t>S-coordinate</a:t>
            </a:r>
          </a:p>
          <a:p>
            <a:pPr algn="ctr"/>
            <a:r>
              <a:rPr lang="en-GB" sz="1200" b="1"/>
              <a:t>Poloidal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354DE0-4D5B-A789-0799-0A50805D33D5}"/>
              </a:ext>
            </a:extLst>
          </p:cNvPr>
          <p:cNvSpPr txBox="1"/>
          <p:nvPr/>
        </p:nvSpPr>
        <p:spPr>
          <a:xfrm>
            <a:off x="4810273" y="1714903"/>
            <a:ext cx="507272" cy="276999"/>
          </a:xfrm>
          <a:prstGeom prst="rect">
            <a:avLst/>
          </a:prstGeom>
          <a:solidFill>
            <a:srgbClr val="49E366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186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A15CA8-C3D6-35D7-D487-6CEA0DC5109C}"/>
              </a:ext>
            </a:extLst>
          </p:cNvPr>
          <p:cNvSpPr txBox="1"/>
          <p:nvPr/>
        </p:nvSpPr>
        <p:spPr>
          <a:xfrm>
            <a:off x="4877332" y="3380226"/>
            <a:ext cx="444974" cy="276999"/>
          </a:xfrm>
          <a:prstGeom prst="rect">
            <a:avLst/>
          </a:prstGeom>
          <a:solidFill>
            <a:srgbClr val="49E366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226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1DA181-EFAC-3522-49E5-77E100C27138}"/>
              </a:ext>
            </a:extLst>
          </p:cNvPr>
          <p:cNvSpPr txBox="1"/>
          <p:nvPr/>
        </p:nvSpPr>
        <p:spPr>
          <a:xfrm>
            <a:off x="4840614" y="2756287"/>
            <a:ext cx="485623" cy="276999"/>
          </a:xfrm>
          <a:prstGeom prst="rect">
            <a:avLst/>
          </a:prstGeom>
          <a:solidFill>
            <a:srgbClr val="49E366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214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BF81E5-3570-FDB5-B400-45202923B8D9}"/>
              </a:ext>
            </a:extLst>
          </p:cNvPr>
          <p:cNvSpPr txBox="1"/>
          <p:nvPr/>
        </p:nvSpPr>
        <p:spPr>
          <a:xfrm>
            <a:off x="4875725" y="2209507"/>
            <a:ext cx="444973" cy="276999"/>
          </a:xfrm>
          <a:prstGeom prst="rect">
            <a:avLst/>
          </a:prstGeom>
          <a:solidFill>
            <a:srgbClr val="49E366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200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C0AABA-2DD9-AD0E-B86F-256F1479C910}"/>
              </a:ext>
            </a:extLst>
          </p:cNvPr>
          <p:cNvSpPr/>
          <p:nvPr/>
        </p:nvSpPr>
        <p:spPr>
          <a:xfrm>
            <a:off x="6037575" y="1381125"/>
            <a:ext cx="2297813" cy="501480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EB38E6-EA7F-57B4-05F6-D095AD465FA9}"/>
              </a:ext>
            </a:extLst>
          </p:cNvPr>
          <p:cNvSpPr/>
          <p:nvPr/>
        </p:nvSpPr>
        <p:spPr>
          <a:xfrm>
            <a:off x="8335389" y="1376997"/>
            <a:ext cx="2094485" cy="501480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BBC721-46CA-E95E-8BB7-81CF05418B39}"/>
              </a:ext>
            </a:extLst>
          </p:cNvPr>
          <p:cNvSpPr txBox="1"/>
          <p:nvPr/>
        </p:nvSpPr>
        <p:spPr>
          <a:xfrm>
            <a:off x="4896540" y="5647466"/>
            <a:ext cx="444974" cy="276999"/>
          </a:xfrm>
          <a:prstGeom prst="rect">
            <a:avLst/>
          </a:prstGeom>
          <a:solidFill>
            <a:srgbClr val="49E366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301</a:t>
            </a:r>
          </a:p>
        </p:txBody>
      </p:sp>
    </p:spTree>
    <p:extLst>
      <p:ext uri="{BB962C8B-B14F-4D97-AF65-F5344CB8AC3E}">
        <p14:creationId xmlns:p14="http://schemas.microsoft.com/office/powerpoint/2010/main" val="2766124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46A36-7E5F-2619-09E5-B96457868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F19EE-71BF-7393-1755-EB3877B2AB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1"/>
          <a:stretch>
            <a:fillRect/>
          </a:stretch>
        </p:blipFill>
        <p:spPr>
          <a:xfrm>
            <a:off x="551832" y="784691"/>
            <a:ext cx="5787970" cy="54245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C90D3-2ACF-0AE6-10D1-EBC4160A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99565-9007-80E4-3AE3-5845E6F124FE}"/>
              </a:ext>
            </a:extLst>
          </p:cNvPr>
          <p:cNvSpPr txBox="1"/>
          <p:nvPr/>
        </p:nvSpPr>
        <p:spPr>
          <a:xfrm>
            <a:off x="508709" y="840161"/>
            <a:ext cx="28998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>
                <a:solidFill>
                  <a:srgbClr val="69EB4F"/>
                </a:solidFill>
              </a:rPr>
              <a:t>14IW G1B (2011-23)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96063D8-0638-4CA2-BE77-E17CDD059A38}"/>
              </a:ext>
            </a:extLst>
          </p:cNvPr>
          <p:cNvSpPr/>
          <p:nvPr/>
        </p:nvSpPr>
        <p:spPr>
          <a:xfrm>
            <a:off x="3272347" y="1883235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CD9FAB4-032F-4E5F-DF9A-6647A9EA9439}"/>
              </a:ext>
            </a:extLst>
          </p:cNvPr>
          <p:cNvSpPr/>
          <p:nvPr/>
        </p:nvSpPr>
        <p:spPr>
          <a:xfrm>
            <a:off x="3351370" y="4225838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DEA906-E5FC-348F-DFD3-E4BDB6D614D8}"/>
              </a:ext>
            </a:extLst>
          </p:cNvPr>
          <p:cNvSpPr txBox="1"/>
          <p:nvPr/>
        </p:nvSpPr>
        <p:spPr>
          <a:xfrm>
            <a:off x="6796122" y="597112"/>
            <a:ext cx="3056409" cy="369332"/>
          </a:xfrm>
          <a:prstGeom prst="rect">
            <a:avLst/>
          </a:prstGeom>
          <a:solidFill>
            <a:srgbClr val="00FFFF">
              <a:alpha val="1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+mj-lt"/>
              </a:rPr>
              <a:t>LID-QMS </a:t>
            </a:r>
            <a:r>
              <a:rPr lang="en-US">
                <a:latin typeface="+mj-lt"/>
              </a:rPr>
              <a:t>pulses:</a:t>
            </a:r>
            <a:r>
              <a:rPr lang="en-US" b="1">
                <a:latin typeface="+mj-lt"/>
              </a:rPr>
              <a:t> </a:t>
            </a:r>
            <a:r>
              <a:rPr lang="en-US" b="1">
                <a:highlight>
                  <a:srgbClr val="00FFFF"/>
                </a:highlight>
                <a:latin typeface="+mj-lt"/>
              </a:rPr>
              <a:t>#105abc</a:t>
            </a:r>
            <a:endParaRPr lang="en-US" b="1">
              <a:solidFill>
                <a:srgbClr val="FF0000"/>
              </a:solidFill>
              <a:highlight>
                <a:srgbClr val="00FFFF"/>
              </a:highlight>
              <a:latin typeface="+mj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7260F07-60A3-4949-B713-FC0D32DCBAE0}"/>
              </a:ext>
            </a:extLst>
          </p:cNvPr>
          <p:cNvGrpSpPr/>
          <p:nvPr/>
        </p:nvGrpSpPr>
        <p:grpSpPr>
          <a:xfrm>
            <a:off x="6439583" y="181885"/>
            <a:ext cx="3597574" cy="369333"/>
            <a:chOff x="9083246" y="2316948"/>
            <a:chExt cx="3318102" cy="19290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B34D2E0-6240-984C-9FFA-CEAD69859A3F}"/>
                </a:ext>
              </a:extLst>
            </p:cNvPr>
            <p:cNvSpPr/>
            <p:nvPr/>
          </p:nvSpPr>
          <p:spPr>
            <a:xfrm>
              <a:off x="9083246" y="2316949"/>
              <a:ext cx="2163025" cy="192904"/>
            </a:xfrm>
            <a:prstGeom prst="roundRect">
              <a:avLst/>
            </a:prstGeom>
            <a:solidFill>
              <a:srgbClr val="7030A0">
                <a:alpha val="1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DC43113-863C-72D1-9253-A8C92FF081EC}"/>
                </a:ext>
              </a:extLst>
            </p:cNvPr>
            <p:cNvSpPr/>
            <p:nvPr/>
          </p:nvSpPr>
          <p:spPr>
            <a:xfrm>
              <a:off x="9239354" y="2369049"/>
              <a:ext cx="172734" cy="893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D46EE7B-A50D-B0D7-A0C3-A9BC7A6ACF2E}"/>
                </a:ext>
              </a:extLst>
            </p:cNvPr>
            <p:cNvSpPr txBox="1"/>
            <p:nvPr/>
          </p:nvSpPr>
          <p:spPr>
            <a:xfrm>
              <a:off x="9412089" y="2316948"/>
              <a:ext cx="2989259" cy="192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LIBS</a:t>
              </a:r>
              <a:r>
                <a:rPr lang="en-GB"/>
                <a:t> pulses: </a:t>
              </a:r>
              <a:r>
                <a:rPr lang="en-GB" b="1">
                  <a:solidFill>
                    <a:schemeClr val="bg1"/>
                  </a:solidFill>
                  <a:highlight>
                    <a:srgbClr val="FF00FF"/>
                  </a:highlight>
                </a:rPr>
                <a:t>#xy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DE3714D2-0EC6-61EB-C9F3-DEC86C41B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317" y="597112"/>
            <a:ext cx="319043" cy="365570"/>
          </a:xfrm>
          <a:prstGeom prst="rect">
            <a:avLst/>
          </a:prstGeom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CA825D0-D73E-E249-36BA-373023896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228230"/>
              </p:ext>
            </p:extLst>
          </p:nvPr>
        </p:nvGraphicFramePr>
        <p:xfrm>
          <a:off x="6013758" y="1007664"/>
          <a:ext cx="6073465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195">
                  <a:extLst>
                    <a:ext uri="{9D8B030D-6E8A-4147-A177-3AD203B41FA5}">
                      <a16:colId xmlns:a16="http://schemas.microsoft.com/office/drawing/2014/main" val="3041728858"/>
                    </a:ext>
                  </a:extLst>
                </a:gridCol>
                <a:gridCol w="1144195">
                  <a:extLst>
                    <a:ext uri="{9D8B030D-6E8A-4147-A177-3AD203B41FA5}">
                      <a16:colId xmlns:a16="http://schemas.microsoft.com/office/drawing/2014/main" val="2948338274"/>
                    </a:ext>
                  </a:extLst>
                </a:gridCol>
                <a:gridCol w="922451">
                  <a:extLst>
                    <a:ext uri="{9D8B030D-6E8A-4147-A177-3AD203B41FA5}">
                      <a16:colId xmlns:a16="http://schemas.microsoft.com/office/drawing/2014/main" val="3996886894"/>
                    </a:ext>
                  </a:extLst>
                </a:gridCol>
                <a:gridCol w="1024301">
                  <a:extLst>
                    <a:ext uri="{9D8B030D-6E8A-4147-A177-3AD203B41FA5}">
                      <a16:colId xmlns:a16="http://schemas.microsoft.com/office/drawing/2014/main" val="1666007548"/>
                    </a:ext>
                  </a:extLst>
                </a:gridCol>
                <a:gridCol w="1838323">
                  <a:extLst>
                    <a:ext uri="{9D8B030D-6E8A-4147-A177-3AD203B41FA5}">
                      <a16:colId xmlns:a16="http://schemas.microsoft.com/office/drawing/2014/main" val="2939136573"/>
                    </a:ext>
                  </a:extLst>
                </a:gridCol>
              </a:tblGrid>
              <a:tr h="224076">
                <a:tc gridSpan="5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69EB4F"/>
                          </a:solidFill>
                        </a:rPr>
                        <a:t>14IW G1B (2011-23)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07687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sz="1000" b="1"/>
                        <a:t>LID-QMS #no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S-coordinate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LIBS #no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S-coordinate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064442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</a:rPr>
                        <a:t>186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186</a:t>
                      </a:r>
                    </a:p>
                  </a:txBody>
                  <a:tcPr anchor="ctr">
                    <a:solidFill>
                      <a:srgbClr val="49E366"/>
                    </a:solidFill>
                  </a:tcPr>
                </a:tc>
                <a:tc rowSpan="9">
                  <a:txBody>
                    <a:bodyPr/>
                    <a:lstStyle/>
                    <a:p>
                      <a:r>
                        <a:rPr lang="en-GB">
                          <a:ln>
                            <a:noFill/>
                          </a:ln>
                          <a:highlight>
                            <a:srgbClr val="49E366"/>
                          </a:highlight>
                        </a:rPr>
                        <a:t>Poloidal assessment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730982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</a:rPr>
                        <a:t>200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ln>
                          <a:noFill/>
                        </a:ln>
                        <a:solidFill>
                          <a:schemeClr val="bg1"/>
                        </a:solidFill>
                        <a:highlight>
                          <a:srgbClr val="FF00FF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highlight>
                          <a:srgbClr val="49E366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365932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</a:rPr>
                        <a:t>214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214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highlight>
                          <a:srgbClr val="49E366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14110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r>
                        <a:rPr lang="en-GB" b="1">
                          <a:ln>
                            <a:noFill/>
                          </a:ln>
                        </a:rPr>
                        <a:t>105</a:t>
                      </a:r>
                      <a:r>
                        <a:rPr lang="en-GB" b="1">
                          <a:ln>
                            <a:noFill/>
                          </a:ln>
                          <a:highlight>
                            <a:srgbClr val="00FFFF"/>
                          </a:highlight>
                        </a:rPr>
                        <a:t>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n>
                            <a:noFill/>
                          </a:ln>
                        </a:rPr>
                        <a:t>240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highlight>
                          <a:srgbClr val="49E366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021696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105</a:t>
                      </a: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924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600077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105</a:t>
                      </a: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280</a:t>
                      </a:r>
                    </a:p>
                  </a:txBody>
                  <a:tcPr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751205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F56"/>
                        </a:solidFill>
                        <a:effectLst/>
                        <a:highlight>
                          <a:srgbClr val="00FFFF"/>
                        </a:highlight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F5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9E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320</a:t>
                      </a:r>
                    </a:p>
                  </a:txBody>
                  <a:tcPr anchor="ctr"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788711"/>
                  </a:ext>
                </a:extLst>
              </a:tr>
              <a:tr h="224076">
                <a:tc row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F56"/>
                          </a:solidFill>
                          <a:effectLst/>
                          <a:highlight>
                            <a:srgbClr val="00FFFF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NO LIDs that low on the tile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F56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354</a:t>
                      </a:r>
                    </a:p>
                  </a:txBody>
                  <a:tcPr anchor="ctr"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5724550"/>
                  </a:ext>
                </a:extLst>
              </a:tr>
              <a:tr h="224076">
                <a:tc v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F56"/>
                        </a:solidFill>
                        <a:effectLst/>
                        <a:highlight>
                          <a:srgbClr val="00FFFF"/>
                        </a:highlight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highlight>
                            <a:srgbClr val="FF00FF"/>
                          </a:highlight>
                        </a:rPr>
                        <a:t>808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407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36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>
                        <a:highlight>
                          <a:srgbClr val="FFC0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687117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8629B52E-3B79-78A0-8ECE-14EFE1574D02}"/>
              </a:ext>
            </a:extLst>
          </p:cNvPr>
          <p:cNvSpPr/>
          <p:nvPr/>
        </p:nvSpPr>
        <p:spPr>
          <a:xfrm>
            <a:off x="6019162" y="1373235"/>
            <a:ext cx="6068061" cy="3535869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7B663E6-77A8-0461-C649-340B25E756FA}"/>
              </a:ext>
            </a:extLst>
          </p:cNvPr>
          <p:cNvCxnSpPr>
            <a:cxnSpLocks/>
          </p:cNvCxnSpPr>
          <p:nvPr/>
        </p:nvCxnSpPr>
        <p:spPr>
          <a:xfrm>
            <a:off x="410975" y="711540"/>
            <a:ext cx="0" cy="5366903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BD495CF-2CAC-3E7F-FE49-F19CCA2DB1CB}"/>
              </a:ext>
            </a:extLst>
          </p:cNvPr>
          <p:cNvCxnSpPr>
            <a:cxnSpLocks/>
          </p:cNvCxnSpPr>
          <p:nvPr/>
        </p:nvCxnSpPr>
        <p:spPr>
          <a:xfrm>
            <a:off x="934294" y="6208337"/>
            <a:ext cx="4388012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DFA6953-8B41-F84F-E7A0-0324E01BAC2F}"/>
              </a:ext>
            </a:extLst>
          </p:cNvPr>
          <p:cNvSpPr txBox="1"/>
          <p:nvPr/>
        </p:nvSpPr>
        <p:spPr>
          <a:xfrm rot="16200000">
            <a:off x="-461096" y="2769482"/>
            <a:ext cx="13292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>
                <a:solidFill>
                  <a:schemeClr val="bg1"/>
                </a:solidFill>
                <a:highlight>
                  <a:srgbClr val="008000"/>
                </a:highlight>
              </a:rPr>
              <a:t>Poloidal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74886A8-3DF9-4F49-72F1-C30DF2573756}"/>
              </a:ext>
            </a:extLst>
          </p:cNvPr>
          <p:cNvSpPr txBox="1"/>
          <p:nvPr/>
        </p:nvSpPr>
        <p:spPr>
          <a:xfrm>
            <a:off x="996726" y="6234639"/>
            <a:ext cx="13233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>
                <a:solidFill>
                  <a:schemeClr val="tx2"/>
                </a:solidFill>
                <a:highlight>
                  <a:srgbClr val="FFC000"/>
                </a:highlight>
              </a:rPr>
              <a:t>Toroidal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5FD5A9D6-6DEB-6E41-06B7-2A6A74299566}"/>
              </a:ext>
            </a:extLst>
          </p:cNvPr>
          <p:cNvSpPr txBox="1">
            <a:spLocks/>
          </p:cNvSpPr>
          <p:nvPr/>
        </p:nvSpPr>
        <p:spPr>
          <a:xfrm>
            <a:off x="-74568" y="-57580"/>
            <a:ext cx="7275233" cy="49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000" b="1" u="sng">
                <a:latin typeface="Arial"/>
                <a:cs typeface="Arial"/>
              </a:rPr>
              <a:t>Proposal for LIBS vs LID-QMS joint analysis meeting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6DFDF2-DFC8-AEAC-A3A6-3A48842585A5}"/>
              </a:ext>
            </a:extLst>
          </p:cNvPr>
          <p:cNvSpPr txBox="1"/>
          <p:nvPr/>
        </p:nvSpPr>
        <p:spPr>
          <a:xfrm>
            <a:off x="3377741" y="6120762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4FDDE6-36BF-E50D-8AB6-645BF3A2D53F}"/>
              </a:ext>
            </a:extLst>
          </p:cNvPr>
          <p:cNvSpPr txBox="1"/>
          <p:nvPr/>
        </p:nvSpPr>
        <p:spPr>
          <a:xfrm>
            <a:off x="3510813" y="5007645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highlight>
                  <a:srgbClr val="FF00FF"/>
                </a:highlight>
              </a:rPr>
              <a:t>14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871700-3191-E664-C92C-FC87CEC46A60}"/>
              </a:ext>
            </a:extLst>
          </p:cNvPr>
          <p:cNvSpPr txBox="1"/>
          <p:nvPr/>
        </p:nvSpPr>
        <p:spPr>
          <a:xfrm>
            <a:off x="3408605" y="2777181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73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49535C-E772-C85A-FCA7-8DBAA51E4574}"/>
              </a:ext>
            </a:extLst>
          </p:cNvPr>
          <p:cNvSpPr txBox="1"/>
          <p:nvPr/>
        </p:nvSpPr>
        <p:spPr>
          <a:xfrm>
            <a:off x="3383611" y="1768681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74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156C40-0970-B126-049D-EB3A2E3CEFC3}"/>
              </a:ext>
            </a:extLst>
          </p:cNvPr>
          <p:cNvSpPr txBox="1"/>
          <p:nvPr/>
        </p:nvSpPr>
        <p:spPr>
          <a:xfrm>
            <a:off x="3510461" y="4140290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highlight>
                  <a:srgbClr val="FF00FF"/>
                </a:highlight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F86BA63-9848-F804-A82B-FD178C10F94E}"/>
              </a:ext>
            </a:extLst>
          </p:cNvPr>
          <p:cNvSpPr/>
          <p:nvPr/>
        </p:nvSpPr>
        <p:spPr>
          <a:xfrm>
            <a:off x="3284193" y="2894787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C8931F1-9227-3698-DC04-35061057B89E}"/>
              </a:ext>
            </a:extLst>
          </p:cNvPr>
          <p:cNvSpPr/>
          <p:nvPr/>
        </p:nvSpPr>
        <p:spPr>
          <a:xfrm>
            <a:off x="3343548" y="5122029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8FC11-1D7D-8657-E2B1-862E7DE1F761}"/>
              </a:ext>
            </a:extLst>
          </p:cNvPr>
          <p:cNvSpPr txBox="1"/>
          <p:nvPr/>
        </p:nvSpPr>
        <p:spPr>
          <a:xfrm>
            <a:off x="3385005" y="6320012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EC4E-F3D3-3C80-E1FD-EEC41878BEE2}"/>
              </a:ext>
            </a:extLst>
          </p:cNvPr>
          <p:cNvSpPr txBox="1"/>
          <p:nvPr/>
        </p:nvSpPr>
        <p:spPr>
          <a:xfrm>
            <a:off x="3385005" y="6532060"/>
            <a:ext cx="4635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>
                <a:solidFill>
                  <a:schemeClr val="bg1"/>
                </a:solidFill>
                <a:highlight>
                  <a:srgbClr val="FF00FF"/>
                </a:highlight>
              </a:rPr>
              <a:t>808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F6B760-0E60-7CF5-F2BC-D733AFAA77DE}"/>
              </a:ext>
            </a:extLst>
          </p:cNvPr>
          <p:cNvSpPr txBox="1"/>
          <p:nvPr/>
        </p:nvSpPr>
        <p:spPr>
          <a:xfrm>
            <a:off x="2320102" y="181994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899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30BDC-7056-EC3C-EFFB-7CC992F4194A}"/>
              </a:ext>
            </a:extLst>
          </p:cNvPr>
          <p:cNvSpPr txBox="1"/>
          <p:nvPr/>
        </p:nvSpPr>
        <p:spPr>
          <a:xfrm>
            <a:off x="2320102" y="232801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900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F042D-78EC-8970-768F-3E07BF2D034E}"/>
              </a:ext>
            </a:extLst>
          </p:cNvPr>
          <p:cNvSpPr txBox="1"/>
          <p:nvPr/>
        </p:nvSpPr>
        <p:spPr>
          <a:xfrm>
            <a:off x="2320102" y="283609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901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00769-57A7-B379-B804-108B3AE08153}"/>
              </a:ext>
            </a:extLst>
          </p:cNvPr>
          <p:cNvSpPr txBox="1"/>
          <p:nvPr/>
        </p:nvSpPr>
        <p:spPr>
          <a:xfrm>
            <a:off x="2318694" y="382234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923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90A144-4607-5229-25AF-023322A633FF}"/>
              </a:ext>
            </a:extLst>
          </p:cNvPr>
          <p:cNvSpPr txBox="1"/>
          <p:nvPr/>
        </p:nvSpPr>
        <p:spPr>
          <a:xfrm>
            <a:off x="2300222" y="462150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924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BDF994-2583-10A4-B5A8-A224C6BDC1B7}"/>
              </a:ext>
            </a:extLst>
          </p:cNvPr>
          <p:cNvSpPr txBox="1"/>
          <p:nvPr/>
        </p:nvSpPr>
        <p:spPr>
          <a:xfrm>
            <a:off x="2300222" y="540917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>
                <a:solidFill>
                  <a:schemeClr val="tx2"/>
                </a:solidFill>
                <a:highlight>
                  <a:srgbClr val="00FFFF"/>
                </a:highlight>
              </a:rPr>
              <a:t>925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A0F2E1-0361-751B-5EB2-EA6ECB594E13}"/>
              </a:ext>
            </a:extLst>
          </p:cNvPr>
          <p:cNvSpPr/>
          <p:nvPr/>
        </p:nvSpPr>
        <p:spPr>
          <a:xfrm>
            <a:off x="3345302" y="6198674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FD7503-AE08-8C75-0593-8BDEC6E51D45}"/>
              </a:ext>
            </a:extLst>
          </p:cNvPr>
          <p:cNvSpPr/>
          <p:nvPr/>
        </p:nvSpPr>
        <p:spPr>
          <a:xfrm>
            <a:off x="3343548" y="6395361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E5EBA7-5DDC-BD50-6EF2-BDEAC996C2B5}"/>
              </a:ext>
            </a:extLst>
          </p:cNvPr>
          <p:cNvSpPr/>
          <p:nvPr/>
        </p:nvSpPr>
        <p:spPr>
          <a:xfrm>
            <a:off x="3334553" y="6612383"/>
            <a:ext cx="124412" cy="121292"/>
          </a:xfrm>
          <a:prstGeom prst="ellipse">
            <a:avLst/>
          </a:prstGeom>
          <a:solidFill>
            <a:srgbClr val="49E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2769FD-0B9D-91B7-3408-F3DABB58A503}"/>
              </a:ext>
            </a:extLst>
          </p:cNvPr>
          <p:cNvSpPr txBox="1"/>
          <p:nvPr/>
        </p:nvSpPr>
        <p:spPr>
          <a:xfrm>
            <a:off x="8895250" y="135446"/>
            <a:ext cx="22066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LIBS pulses completed from previous assessment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A5193A-BBA7-4BD9-2777-FCB72EC109C4}"/>
              </a:ext>
            </a:extLst>
          </p:cNvPr>
          <p:cNvSpPr/>
          <p:nvPr/>
        </p:nvSpPr>
        <p:spPr>
          <a:xfrm>
            <a:off x="10790278" y="181885"/>
            <a:ext cx="187283" cy="171005"/>
          </a:xfrm>
          <a:prstGeom prst="ellipse">
            <a:avLst/>
          </a:prstGeom>
          <a:solidFill>
            <a:srgbClr val="49E3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9742C4-40EB-FE6F-6094-B53470E327A1}"/>
              </a:ext>
            </a:extLst>
          </p:cNvPr>
          <p:cNvCxnSpPr>
            <a:cxnSpLocks/>
          </p:cNvCxnSpPr>
          <p:nvPr/>
        </p:nvCxnSpPr>
        <p:spPr>
          <a:xfrm flipH="1">
            <a:off x="5090755" y="1007664"/>
            <a:ext cx="14468" cy="2514998"/>
          </a:xfrm>
          <a:prstGeom prst="straightConnector1">
            <a:avLst/>
          </a:prstGeom>
          <a:ln w="28575">
            <a:solidFill>
              <a:srgbClr val="49E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58282AF-93C4-2A53-5DF5-7B4F065DC237}"/>
              </a:ext>
            </a:extLst>
          </p:cNvPr>
          <p:cNvSpPr txBox="1"/>
          <p:nvPr/>
        </p:nvSpPr>
        <p:spPr>
          <a:xfrm>
            <a:off x="4572754" y="929879"/>
            <a:ext cx="439544" cy="276999"/>
          </a:xfrm>
          <a:prstGeom prst="rect">
            <a:avLst/>
          </a:prstGeom>
          <a:solidFill>
            <a:srgbClr val="49E366"/>
          </a:solidFill>
        </p:spPr>
        <p:txBody>
          <a:bodyPr wrap="none" rtlCol="0">
            <a:spAutoFit/>
          </a:bodyPr>
          <a:lstStyle/>
          <a:p>
            <a:r>
              <a:rPr lang="en-GB" sz="1200" b="1"/>
              <a:t>142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F3E0C4-2FB9-6333-BCA4-D21284DFED2E}"/>
              </a:ext>
            </a:extLst>
          </p:cNvPr>
          <p:cNvSpPr txBox="1"/>
          <p:nvPr/>
        </p:nvSpPr>
        <p:spPr>
          <a:xfrm rot="16200000">
            <a:off x="4864752" y="3307068"/>
            <a:ext cx="1125629" cy="461665"/>
          </a:xfrm>
          <a:prstGeom prst="rect">
            <a:avLst/>
          </a:prstGeom>
          <a:solidFill>
            <a:srgbClr val="49E3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200" b="1"/>
              <a:t>S-coordinate</a:t>
            </a:r>
          </a:p>
          <a:p>
            <a:pPr algn="ctr"/>
            <a:r>
              <a:rPr lang="en-GB" sz="1200" b="1"/>
              <a:t>Poloidal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B1BFFB-3FD1-8299-72B0-70ACBBB83F64}"/>
              </a:ext>
            </a:extLst>
          </p:cNvPr>
          <p:cNvSpPr txBox="1"/>
          <p:nvPr/>
        </p:nvSpPr>
        <p:spPr>
          <a:xfrm>
            <a:off x="4584412" y="1716972"/>
            <a:ext cx="507272" cy="276999"/>
          </a:xfrm>
          <a:prstGeom prst="rect">
            <a:avLst/>
          </a:prstGeom>
          <a:solidFill>
            <a:srgbClr val="49E366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186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4C58EF-F7EE-B776-B4EF-76D19482FF3E}"/>
              </a:ext>
            </a:extLst>
          </p:cNvPr>
          <p:cNvSpPr txBox="1"/>
          <p:nvPr/>
        </p:nvSpPr>
        <p:spPr>
          <a:xfrm>
            <a:off x="4564516" y="3380226"/>
            <a:ext cx="444974" cy="276999"/>
          </a:xfrm>
          <a:prstGeom prst="rect">
            <a:avLst/>
          </a:prstGeom>
          <a:solidFill>
            <a:srgbClr val="49E366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226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E2FFD0-B1A6-210D-BB0A-4A236304AA23}"/>
              </a:ext>
            </a:extLst>
          </p:cNvPr>
          <p:cNvSpPr txBox="1"/>
          <p:nvPr/>
        </p:nvSpPr>
        <p:spPr>
          <a:xfrm>
            <a:off x="4572753" y="2756287"/>
            <a:ext cx="485623" cy="276999"/>
          </a:xfrm>
          <a:prstGeom prst="rect">
            <a:avLst/>
          </a:prstGeom>
          <a:solidFill>
            <a:srgbClr val="49E366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214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AAEDA8-D88C-CD11-72D2-871C03BAC3B7}"/>
              </a:ext>
            </a:extLst>
          </p:cNvPr>
          <p:cNvSpPr txBox="1"/>
          <p:nvPr/>
        </p:nvSpPr>
        <p:spPr>
          <a:xfrm>
            <a:off x="4589074" y="2221914"/>
            <a:ext cx="444973" cy="276999"/>
          </a:xfrm>
          <a:prstGeom prst="rect">
            <a:avLst/>
          </a:prstGeom>
          <a:solidFill>
            <a:srgbClr val="49E366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200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ACCD15-1B80-7847-9529-3C3769863B61}"/>
              </a:ext>
            </a:extLst>
          </p:cNvPr>
          <p:cNvCxnSpPr>
            <a:cxnSpLocks/>
          </p:cNvCxnSpPr>
          <p:nvPr/>
        </p:nvCxnSpPr>
        <p:spPr>
          <a:xfrm flipH="1">
            <a:off x="5065596" y="3520426"/>
            <a:ext cx="34223" cy="2056010"/>
          </a:xfrm>
          <a:prstGeom prst="straightConnector1">
            <a:avLst/>
          </a:prstGeom>
          <a:ln w="28575">
            <a:solidFill>
              <a:srgbClr val="49E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F75D876-F63E-8349-E7F6-731380D54FAC}"/>
              </a:ext>
            </a:extLst>
          </p:cNvPr>
          <p:cNvSpPr txBox="1"/>
          <p:nvPr/>
        </p:nvSpPr>
        <p:spPr>
          <a:xfrm>
            <a:off x="4516961" y="5412029"/>
            <a:ext cx="444974" cy="276999"/>
          </a:xfrm>
          <a:prstGeom prst="rect">
            <a:avLst/>
          </a:prstGeom>
          <a:solidFill>
            <a:srgbClr val="49E366"/>
          </a:solidFill>
        </p:spPr>
        <p:txBody>
          <a:bodyPr wrap="square" rtlCol="0">
            <a:spAutoFit/>
          </a:bodyPr>
          <a:lstStyle/>
          <a:p>
            <a:r>
              <a:rPr lang="en-GB" sz="1200" b="1"/>
              <a:t>296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818A41-BCB3-9C2F-13C7-C7464E8C8825}"/>
              </a:ext>
            </a:extLst>
          </p:cNvPr>
          <p:cNvSpPr/>
          <p:nvPr/>
        </p:nvSpPr>
        <p:spPr>
          <a:xfrm>
            <a:off x="6021291" y="1380552"/>
            <a:ext cx="2271692" cy="353586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D52553-2DEC-1ADC-5356-24886BA7A338}"/>
              </a:ext>
            </a:extLst>
          </p:cNvPr>
          <p:cNvSpPr/>
          <p:nvPr/>
        </p:nvSpPr>
        <p:spPr>
          <a:xfrm>
            <a:off x="8295800" y="1380552"/>
            <a:ext cx="1953100" cy="353586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33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35193-DF51-8362-EA94-CE9E162D2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0F21E-6A08-0993-DDA9-DB12AE171B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54"/>
          <a:stretch/>
        </p:blipFill>
        <p:spPr>
          <a:xfrm>
            <a:off x="1504614" y="19050"/>
            <a:ext cx="3361512" cy="3719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EEA5AC-9E48-80D4-935D-E19F0DE05B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92"/>
          <a:stretch/>
        </p:blipFill>
        <p:spPr>
          <a:xfrm>
            <a:off x="4866126" y="19050"/>
            <a:ext cx="3268224" cy="3719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3D30F2-D34A-E59C-B54F-0F1E78185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279" y="3672295"/>
            <a:ext cx="3418847" cy="3339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DD6B4F-1B5B-66F3-1B93-0F7BD4536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776" y="3672295"/>
            <a:ext cx="3534924" cy="32523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7B78ED-A89E-268C-1EB6-15501EB97252}"/>
              </a:ext>
            </a:extLst>
          </p:cNvPr>
          <p:cNvSpPr txBox="1"/>
          <p:nvPr/>
        </p:nvSpPr>
        <p:spPr>
          <a:xfrm>
            <a:off x="8930084" y="4552158"/>
            <a:ext cx="3056409" cy="369332"/>
          </a:xfrm>
          <a:prstGeom prst="rect">
            <a:avLst/>
          </a:prstGeom>
          <a:solidFill>
            <a:srgbClr val="00FFFF">
              <a:alpha val="1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+mj-lt"/>
              </a:rPr>
              <a:t>LID-QMS </a:t>
            </a:r>
            <a:r>
              <a:rPr lang="en-US">
                <a:latin typeface="+mj-lt"/>
              </a:rPr>
              <a:t>pulses:</a:t>
            </a:r>
            <a:r>
              <a:rPr lang="en-US" b="1">
                <a:latin typeface="+mj-lt"/>
              </a:rPr>
              <a:t> </a:t>
            </a:r>
            <a:r>
              <a:rPr lang="en-US" b="1">
                <a:highlight>
                  <a:srgbClr val="00FFFF"/>
                </a:highlight>
                <a:latin typeface="+mj-lt"/>
              </a:rPr>
              <a:t>#105abc</a:t>
            </a:r>
            <a:endParaRPr lang="en-US" b="1">
              <a:solidFill>
                <a:srgbClr val="FF0000"/>
              </a:solidFill>
              <a:highlight>
                <a:srgbClr val="00FFFF"/>
              </a:highlight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79D96D-C2F4-469B-894A-6DFC19C54650}"/>
              </a:ext>
            </a:extLst>
          </p:cNvPr>
          <p:cNvGrpSpPr/>
          <p:nvPr/>
        </p:nvGrpSpPr>
        <p:grpSpPr>
          <a:xfrm>
            <a:off x="8573545" y="4136931"/>
            <a:ext cx="3597574" cy="369333"/>
            <a:chOff x="9083246" y="2316948"/>
            <a:chExt cx="3318102" cy="19290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0DB7A75-2480-3655-AFE3-D0FEDEE32110}"/>
                </a:ext>
              </a:extLst>
            </p:cNvPr>
            <p:cNvSpPr/>
            <p:nvPr/>
          </p:nvSpPr>
          <p:spPr>
            <a:xfrm>
              <a:off x="9083246" y="2316949"/>
              <a:ext cx="2163025" cy="192904"/>
            </a:xfrm>
            <a:prstGeom prst="roundRect">
              <a:avLst/>
            </a:prstGeom>
            <a:solidFill>
              <a:srgbClr val="7030A0">
                <a:alpha val="1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65CB79A-E21A-EF5B-7B01-94F3D754B652}"/>
                </a:ext>
              </a:extLst>
            </p:cNvPr>
            <p:cNvSpPr/>
            <p:nvPr/>
          </p:nvSpPr>
          <p:spPr>
            <a:xfrm>
              <a:off x="9239354" y="2369049"/>
              <a:ext cx="172734" cy="893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067A88-B93F-88DA-1C54-B170CA63996D}"/>
                </a:ext>
              </a:extLst>
            </p:cNvPr>
            <p:cNvSpPr txBox="1"/>
            <p:nvPr/>
          </p:nvSpPr>
          <p:spPr>
            <a:xfrm>
              <a:off x="9412089" y="2316948"/>
              <a:ext cx="2989259" cy="192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LIBS</a:t>
              </a:r>
              <a:r>
                <a:rPr lang="en-GB"/>
                <a:t> pulses: </a:t>
              </a:r>
              <a:r>
                <a:rPr lang="en-GB" b="1">
                  <a:solidFill>
                    <a:schemeClr val="bg1"/>
                  </a:solidFill>
                  <a:highlight>
                    <a:srgbClr val="FF00FF"/>
                  </a:highlight>
                </a:rPr>
                <a:t>#xy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19D22F4-38BF-5884-3BB6-B07EA4BD0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3279" y="4552158"/>
            <a:ext cx="319043" cy="3655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06BA98-64E8-CCED-5842-1BE39031E961}"/>
              </a:ext>
            </a:extLst>
          </p:cNvPr>
          <p:cNvSpPr txBox="1"/>
          <p:nvPr/>
        </p:nvSpPr>
        <p:spPr>
          <a:xfrm>
            <a:off x="8094288" y="1561163"/>
            <a:ext cx="4209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FULL pulse distribution MAP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677521A-A0F9-33C4-4681-5D6560B06001}"/>
              </a:ext>
            </a:extLst>
          </p:cNvPr>
          <p:cNvSpPr/>
          <p:nvPr/>
        </p:nvSpPr>
        <p:spPr>
          <a:xfrm>
            <a:off x="1638302" y="1158875"/>
            <a:ext cx="2781300" cy="2203450"/>
          </a:xfrm>
          <a:custGeom>
            <a:avLst/>
            <a:gdLst>
              <a:gd name="connsiteX0" fmla="*/ 0 w 2828925"/>
              <a:gd name="connsiteY0" fmla="*/ 2219325 h 2219325"/>
              <a:gd name="connsiteX1" fmla="*/ 2828925 w 2828925"/>
              <a:gd name="connsiteY1" fmla="*/ 2181225 h 2219325"/>
              <a:gd name="connsiteX2" fmla="*/ 2828925 w 2828925"/>
              <a:gd name="connsiteY2" fmla="*/ 2009775 h 2219325"/>
              <a:gd name="connsiteX3" fmla="*/ 1695450 w 2828925"/>
              <a:gd name="connsiteY3" fmla="*/ 2019300 h 2219325"/>
              <a:gd name="connsiteX4" fmla="*/ 1676400 w 2828925"/>
              <a:gd name="connsiteY4" fmla="*/ 0 h 2219325"/>
              <a:gd name="connsiteX5" fmla="*/ 1504950 w 2828925"/>
              <a:gd name="connsiteY5" fmla="*/ 0 h 2219325"/>
              <a:gd name="connsiteX6" fmla="*/ 1457325 w 2828925"/>
              <a:gd name="connsiteY6" fmla="*/ 2057400 h 2219325"/>
              <a:gd name="connsiteX7" fmla="*/ 38100 w 2828925"/>
              <a:gd name="connsiteY7" fmla="*/ 2047875 h 2219325"/>
              <a:gd name="connsiteX8" fmla="*/ 0 w 2828925"/>
              <a:gd name="connsiteY8" fmla="*/ 2219325 h 2219325"/>
              <a:gd name="connsiteX0" fmla="*/ 0 w 2828925"/>
              <a:gd name="connsiteY0" fmla="*/ 2219325 h 2219325"/>
              <a:gd name="connsiteX1" fmla="*/ 2828925 w 2828925"/>
              <a:gd name="connsiteY1" fmla="*/ 2181225 h 2219325"/>
              <a:gd name="connsiteX2" fmla="*/ 2828925 w 2828925"/>
              <a:gd name="connsiteY2" fmla="*/ 2009775 h 2219325"/>
              <a:gd name="connsiteX3" fmla="*/ 1676400 w 2828925"/>
              <a:gd name="connsiteY3" fmla="*/ 2047875 h 2219325"/>
              <a:gd name="connsiteX4" fmla="*/ 1676400 w 2828925"/>
              <a:gd name="connsiteY4" fmla="*/ 0 h 2219325"/>
              <a:gd name="connsiteX5" fmla="*/ 1504950 w 2828925"/>
              <a:gd name="connsiteY5" fmla="*/ 0 h 2219325"/>
              <a:gd name="connsiteX6" fmla="*/ 1457325 w 2828925"/>
              <a:gd name="connsiteY6" fmla="*/ 2057400 h 2219325"/>
              <a:gd name="connsiteX7" fmla="*/ 38100 w 2828925"/>
              <a:gd name="connsiteY7" fmla="*/ 2047875 h 2219325"/>
              <a:gd name="connsiteX8" fmla="*/ 0 w 2828925"/>
              <a:gd name="connsiteY8" fmla="*/ 2219325 h 2219325"/>
              <a:gd name="connsiteX0" fmla="*/ 0 w 2828925"/>
              <a:gd name="connsiteY0" fmla="*/ 2219325 h 2219325"/>
              <a:gd name="connsiteX1" fmla="*/ 2828925 w 2828925"/>
              <a:gd name="connsiteY1" fmla="*/ 2181225 h 2219325"/>
              <a:gd name="connsiteX2" fmla="*/ 2828925 w 2828925"/>
              <a:gd name="connsiteY2" fmla="*/ 2032000 h 2219325"/>
              <a:gd name="connsiteX3" fmla="*/ 1676400 w 2828925"/>
              <a:gd name="connsiteY3" fmla="*/ 2047875 h 2219325"/>
              <a:gd name="connsiteX4" fmla="*/ 1676400 w 2828925"/>
              <a:gd name="connsiteY4" fmla="*/ 0 h 2219325"/>
              <a:gd name="connsiteX5" fmla="*/ 1504950 w 2828925"/>
              <a:gd name="connsiteY5" fmla="*/ 0 h 2219325"/>
              <a:gd name="connsiteX6" fmla="*/ 1457325 w 2828925"/>
              <a:gd name="connsiteY6" fmla="*/ 2057400 h 2219325"/>
              <a:gd name="connsiteX7" fmla="*/ 38100 w 2828925"/>
              <a:gd name="connsiteY7" fmla="*/ 2047875 h 2219325"/>
              <a:gd name="connsiteX8" fmla="*/ 0 w 2828925"/>
              <a:gd name="connsiteY8" fmla="*/ 2219325 h 2219325"/>
              <a:gd name="connsiteX0" fmla="*/ 0 w 2828925"/>
              <a:gd name="connsiteY0" fmla="*/ 2219325 h 2219325"/>
              <a:gd name="connsiteX1" fmla="*/ 2828925 w 2828925"/>
              <a:gd name="connsiteY1" fmla="*/ 2181225 h 2219325"/>
              <a:gd name="connsiteX2" fmla="*/ 2828925 w 2828925"/>
              <a:gd name="connsiteY2" fmla="*/ 2032000 h 2219325"/>
              <a:gd name="connsiteX3" fmla="*/ 1708150 w 2828925"/>
              <a:gd name="connsiteY3" fmla="*/ 2047875 h 2219325"/>
              <a:gd name="connsiteX4" fmla="*/ 1676400 w 2828925"/>
              <a:gd name="connsiteY4" fmla="*/ 0 h 2219325"/>
              <a:gd name="connsiteX5" fmla="*/ 1504950 w 2828925"/>
              <a:gd name="connsiteY5" fmla="*/ 0 h 2219325"/>
              <a:gd name="connsiteX6" fmla="*/ 1457325 w 2828925"/>
              <a:gd name="connsiteY6" fmla="*/ 2057400 h 2219325"/>
              <a:gd name="connsiteX7" fmla="*/ 38100 w 2828925"/>
              <a:gd name="connsiteY7" fmla="*/ 2047875 h 2219325"/>
              <a:gd name="connsiteX8" fmla="*/ 0 w 2828925"/>
              <a:gd name="connsiteY8" fmla="*/ 2219325 h 2219325"/>
              <a:gd name="connsiteX0" fmla="*/ 0 w 2828925"/>
              <a:gd name="connsiteY0" fmla="*/ 2219325 h 2219325"/>
              <a:gd name="connsiteX1" fmla="*/ 2828925 w 2828925"/>
              <a:gd name="connsiteY1" fmla="*/ 2181225 h 2219325"/>
              <a:gd name="connsiteX2" fmla="*/ 2828925 w 2828925"/>
              <a:gd name="connsiteY2" fmla="*/ 2032000 h 2219325"/>
              <a:gd name="connsiteX3" fmla="*/ 1708150 w 2828925"/>
              <a:gd name="connsiteY3" fmla="*/ 2047875 h 2219325"/>
              <a:gd name="connsiteX4" fmla="*/ 1676400 w 2828925"/>
              <a:gd name="connsiteY4" fmla="*/ 0 h 2219325"/>
              <a:gd name="connsiteX5" fmla="*/ 1504950 w 2828925"/>
              <a:gd name="connsiteY5" fmla="*/ 0 h 2219325"/>
              <a:gd name="connsiteX6" fmla="*/ 1495425 w 2828925"/>
              <a:gd name="connsiteY6" fmla="*/ 2044700 h 2219325"/>
              <a:gd name="connsiteX7" fmla="*/ 38100 w 2828925"/>
              <a:gd name="connsiteY7" fmla="*/ 2047875 h 2219325"/>
              <a:gd name="connsiteX8" fmla="*/ 0 w 2828925"/>
              <a:gd name="connsiteY8" fmla="*/ 2219325 h 2219325"/>
              <a:gd name="connsiteX0" fmla="*/ 0 w 2828925"/>
              <a:gd name="connsiteY0" fmla="*/ 2222500 h 2222500"/>
              <a:gd name="connsiteX1" fmla="*/ 2828925 w 2828925"/>
              <a:gd name="connsiteY1" fmla="*/ 2184400 h 2222500"/>
              <a:gd name="connsiteX2" fmla="*/ 2828925 w 2828925"/>
              <a:gd name="connsiteY2" fmla="*/ 2035175 h 2222500"/>
              <a:gd name="connsiteX3" fmla="*/ 1708150 w 2828925"/>
              <a:gd name="connsiteY3" fmla="*/ 2051050 h 2222500"/>
              <a:gd name="connsiteX4" fmla="*/ 1676400 w 2828925"/>
              <a:gd name="connsiteY4" fmla="*/ 3175 h 2222500"/>
              <a:gd name="connsiteX5" fmla="*/ 1476375 w 2828925"/>
              <a:gd name="connsiteY5" fmla="*/ 0 h 2222500"/>
              <a:gd name="connsiteX6" fmla="*/ 1495425 w 2828925"/>
              <a:gd name="connsiteY6" fmla="*/ 2047875 h 2222500"/>
              <a:gd name="connsiteX7" fmla="*/ 38100 w 2828925"/>
              <a:gd name="connsiteY7" fmla="*/ 2051050 h 2222500"/>
              <a:gd name="connsiteX8" fmla="*/ 0 w 2828925"/>
              <a:gd name="connsiteY8" fmla="*/ 2222500 h 2222500"/>
              <a:gd name="connsiteX0" fmla="*/ 0 w 2800350"/>
              <a:gd name="connsiteY0" fmla="*/ 2222500 h 2222500"/>
              <a:gd name="connsiteX1" fmla="*/ 2800350 w 2800350"/>
              <a:gd name="connsiteY1" fmla="*/ 2184400 h 2222500"/>
              <a:gd name="connsiteX2" fmla="*/ 2800350 w 2800350"/>
              <a:gd name="connsiteY2" fmla="*/ 2035175 h 2222500"/>
              <a:gd name="connsiteX3" fmla="*/ 1679575 w 2800350"/>
              <a:gd name="connsiteY3" fmla="*/ 2051050 h 2222500"/>
              <a:gd name="connsiteX4" fmla="*/ 1647825 w 2800350"/>
              <a:gd name="connsiteY4" fmla="*/ 3175 h 2222500"/>
              <a:gd name="connsiteX5" fmla="*/ 1447800 w 2800350"/>
              <a:gd name="connsiteY5" fmla="*/ 0 h 2222500"/>
              <a:gd name="connsiteX6" fmla="*/ 1466850 w 2800350"/>
              <a:gd name="connsiteY6" fmla="*/ 2047875 h 2222500"/>
              <a:gd name="connsiteX7" fmla="*/ 9525 w 2800350"/>
              <a:gd name="connsiteY7" fmla="*/ 2051050 h 2222500"/>
              <a:gd name="connsiteX8" fmla="*/ 0 w 2800350"/>
              <a:gd name="connsiteY8" fmla="*/ 2222500 h 2222500"/>
              <a:gd name="connsiteX0" fmla="*/ 9525 w 2790825"/>
              <a:gd name="connsiteY0" fmla="*/ 2203450 h 2203450"/>
              <a:gd name="connsiteX1" fmla="*/ 2790825 w 2790825"/>
              <a:gd name="connsiteY1" fmla="*/ 2184400 h 2203450"/>
              <a:gd name="connsiteX2" fmla="*/ 2790825 w 2790825"/>
              <a:gd name="connsiteY2" fmla="*/ 2035175 h 2203450"/>
              <a:gd name="connsiteX3" fmla="*/ 1670050 w 2790825"/>
              <a:gd name="connsiteY3" fmla="*/ 2051050 h 2203450"/>
              <a:gd name="connsiteX4" fmla="*/ 1638300 w 2790825"/>
              <a:gd name="connsiteY4" fmla="*/ 3175 h 2203450"/>
              <a:gd name="connsiteX5" fmla="*/ 1438275 w 2790825"/>
              <a:gd name="connsiteY5" fmla="*/ 0 h 2203450"/>
              <a:gd name="connsiteX6" fmla="*/ 1457325 w 2790825"/>
              <a:gd name="connsiteY6" fmla="*/ 2047875 h 2203450"/>
              <a:gd name="connsiteX7" fmla="*/ 0 w 2790825"/>
              <a:gd name="connsiteY7" fmla="*/ 2051050 h 2203450"/>
              <a:gd name="connsiteX8" fmla="*/ 9525 w 2790825"/>
              <a:gd name="connsiteY8" fmla="*/ 2203450 h 2203450"/>
              <a:gd name="connsiteX0" fmla="*/ 9525 w 2790825"/>
              <a:gd name="connsiteY0" fmla="*/ 2203450 h 2203450"/>
              <a:gd name="connsiteX1" fmla="*/ 2790825 w 2790825"/>
              <a:gd name="connsiteY1" fmla="*/ 2184400 h 2203450"/>
              <a:gd name="connsiteX2" fmla="*/ 2790825 w 2790825"/>
              <a:gd name="connsiteY2" fmla="*/ 2035175 h 2203450"/>
              <a:gd name="connsiteX3" fmla="*/ 1670050 w 2790825"/>
              <a:gd name="connsiteY3" fmla="*/ 2051050 h 2203450"/>
              <a:gd name="connsiteX4" fmla="*/ 1638300 w 2790825"/>
              <a:gd name="connsiteY4" fmla="*/ 3175 h 2203450"/>
              <a:gd name="connsiteX5" fmla="*/ 1438275 w 2790825"/>
              <a:gd name="connsiteY5" fmla="*/ 0 h 2203450"/>
              <a:gd name="connsiteX6" fmla="*/ 1457325 w 2790825"/>
              <a:gd name="connsiteY6" fmla="*/ 2047875 h 2203450"/>
              <a:gd name="connsiteX7" fmla="*/ 0 w 2790825"/>
              <a:gd name="connsiteY7" fmla="*/ 2047875 h 2203450"/>
              <a:gd name="connsiteX8" fmla="*/ 9525 w 2790825"/>
              <a:gd name="connsiteY8" fmla="*/ 2203450 h 2203450"/>
              <a:gd name="connsiteX0" fmla="*/ 0 w 2781300"/>
              <a:gd name="connsiteY0" fmla="*/ 2203450 h 2203450"/>
              <a:gd name="connsiteX1" fmla="*/ 2781300 w 2781300"/>
              <a:gd name="connsiteY1" fmla="*/ 2184400 h 2203450"/>
              <a:gd name="connsiteX2" fmla="*/ 2781300 w 2781300"/>
              <a:gd name="connsiteY2" fmla="*/ 2035175 h 2203450"/>
              <a:gd name="connsiteX3" fmla="*/ 1660525 w 2781300"/>
              <a:gd name="connsiteY3" fmla="*/ 2051050 h 2203450"/>
              <a:gd name="connsiteX4" fmla="*/ 1628775 w 2781300"/>
              <a:gd name="connsiteY4" fmla="*/ 3175 h 2203450"/>
              <a:gd name="connsiteX5" fmla="*/ 1428750 w 2781300"/>
              <a:gd name="connsiteY5" fmla="*/ 0 h 2203450"/>
              <a:gd name="connsiteX6" fmla="*/ 1447800 w 2781300"/>
              <a:gd name="connsiteY6" fmla="*/ 2047875 h 2203450"/>
              <a:gd name="connsiteX7" fmla="*/ 0 w 2781300"/>
              <a:gd name="connsiteY7" fmla="*/ 2047875 h 2203450"/>
              <a:gd name="connsiteX8" fmla="*/ 0 w 2781300"/>
              <a:gd name="connsiteY8" fmla="*/ 2203450 h 2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300" h="2203450">
                <a:moveTo>
                  <a:pt x="0" y="2203450"/>
                </a:moveTo>
                <a:lnTo>
                  <a:pt x="2781300" y="2184400"/>
                </a:lnTo>
                <a:lnTo>
                  <a:pt x="2781300" y="2035175"/>
                </a:lnTo>
                <a:lnTo>
                  <a:pt x="1660525" y="2051050"/>
                </a:lnTo>
                <a:lnTo>
                  <a:pt x="1628775" y="3175"/>
                </a:lnTo>
                <a:lnTo>
                  <a:pt x="1428750" y="0"/>
                </a:lnTo>
                <a:lnTo>
                  <a:pt x="1447800" y="2047875"/>
                </a:lnTo>
                <a:lnTo>
                  <a:pt x="0" y="2047875"/>
                </a:lnTo>
                <a:lnTo>
                  <a:pt x="0" y="2203450"/>
                </a:lnTo>
                <a:close/>
              </a:path>
            </a:pathLst>
          </a:custGeom>
          <a:solidFill>
            <a:srgbClr val="49E366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FB09DB0-B3B5-7FE9-034A-276E49C77D7E}"/>
              </a:ext>
            </a:extLst>
          </p:cNvPr>
          <p:cNvSpPr/>
          <p:nvPr/>
        </p:nvSpPr>
        <p:spPr>
          <a:xfrm>
            <a:off x="6343650" y="4181475"/>
            <a:ext cx="171450" cy="2762250"/>
          </a:xfrm>
          <a:custGeom>
            <a:avLst/>
            <a:gdLst>
              <a:gd name="connsiteX0" fmla="*/ 0 w 171450"/>
              <a:gd name="connsiteY0" fmla="*/ 28575 h 2762250"/>
              <a:gd name="connsiteX1" fmla="*/ 38100 w 171450"/>
              <a:gd name="connsiteY1" fmla="*/ 2762250 h 2762250"/>
              <a:gd name="connsiteX2" fmla="*/ 171450 w 171450"/>
              <a:gd name="connsiteY2" fmla="*/ 2743200 h 2762250"/>
              <a:gd name="connsiteX3" fmla="*/ 142875 w 171450"/>
              <a:gd name="connsiteY3" fmla="*/ 0 h 2762250"/>
              <a:gd name="connsiteX4" fmla="*/ 0 w 171450"/>
              <a:gd name="connsiteY4" fmla="*/ 28575 h 2762250"/>
              <a:gd name="connsiteX0" fmla="*/ 0 w 171450"/>
              <a:gd name="connsiteY0" fmla="*/ 4763 h 2762250"/>
              <a:gd name="connsiteX1" fmla="*/ 38100 w 171450"/>
              <a:gd name="connsiteY1" fmla="*/ 2762250 h 2762250"/>
              <a:gd name="connsiteX2" fmla="*/ 171450 w 171450"/>
              <a:gd name="connsiteY2" fmla="*/ 2743200 h 2762250"/>
              <a:gd name="connsiteX3" fmla="*/ 142875 w 171450"/>
              <a:gd name="connsiteY3" fmla="*/ 0 h 2762250"/>
              <a:gd name="connsiteX4" fmla="*/ 0 w 171450"/>
              <a:gd name="connsiteY4" fmla="*/ 4763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2762250">
                <a:moveTo>
                  <a:pt x="0" y="4763"/>
                </a:moveTo>
                <a:lnTo>
                  <a:pt x="38100" y="2762250"/>
                </a:lnTo>
                <a:lnTo>
                  <a:pt x="171450" y="2743200"/>
                </a:lnTo>
                <a:lnTo>
                  <a:pt x="142875" y="0"/>
                </a:lnTo>
                <a:lnTo>
                  <a:pt x="0" y="4763"/>
                </a:lnTo>
                <a:close/>
              </a:path>
            </a:pathLst>
          </a:custGeom>
          <a:solidFill>
            <a:srgbClr val="49E366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7A217A-8F8B-E467-F7B7-A0885AA9B8AF}"/>
              </a:ext>
            </a:extLst>
          </p:cNvPr>
          <p:cNvSpPr txBox="1"/>
          <p:nvPr/>
        </p:nvSpPr>
        <p:spPr>
          <a:xfrm>
            <a:off x="8583278" y="5111131"/>
            <a:ext cx="3241033" cy="646331"/>
          </a:xfrm>
          <a:prstGeom prst="rect">
            <a:avLst/>
          </a:prstGeom>
          <a:solidFill>
            <a:srgbClr val="49E366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/>
              <a:t>LIBS pulses completed from previous assessment</a:t>
            </a:r>
          </a:p>
        </p:txBody>
      </p:sp>
    </p:spTree>
    <p:extLst>
      <p:ext uri="{BB962C8B-B14F-4D97-AF65-F5344CB8AC3E}">
        <p14:creationId xmlns:p14="http://schemas.microsoft.com/office/powerpoint/2010/main" val="287539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1AF51-4C03-24B7-68C9-CF237C83E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8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CB464-8AC5-A0E2-2CEA-0542A90B9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FEACFA8-DDEA-91AA-9ADB-DF8C7469D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7513" y="2019636"/>
            <a:ext cx="11247468" cy="26926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28544" lvl="1" indent="-28575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o-RO" sz="3200">
                <a:latin typeface="Arial"/>
                <a:cs typeface="Arial"/>
              </a:rPr>
              <a:t> </a:t>
            </a:r>
            <a:r>
              <a:rPr lang="en-GB" sz="3200">
                <a:latin typeface="Arial"/>
                <a:cs typeface="Arial"/>
              </a:rPr>
              <a:t>LID-QMS vs LIBS</a:t>
            </a:r>
          </a:p>
          <a:p>
            <a:pPr marL="628544" lvl="1" indent="-28575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3200">
                <a:latin typeface="Arial"/>
                <a:cs typeface="Arial"/>
              </a:rPr>
              <a:t> Common area for comparison</a:t>
            </a:r>
          </a:p>
          <a:p>
            <a:pPr marL="628544" lvl="1" indent="-28575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3200">
                <a:latin typeface="Arial"/>
                <a:cs typeface="Arial"/>
              </a:rPr>
              <a:t> Detailed pulse-based comparison plan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0D2C007-CE79-F19A-655C-D1612EF8E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13" y="170484"/>
            <a:ext cx="7514140" cy="540294"/>
          </a:xfrm>
        </p:spPr>
        <p:txBody>
          <a:bodyPr>
            <a:normAutofit fontScale="90000"/>
          </a:bodyPr>
          <a:lstStyle/>
          <a:p>
            <a:r>
              <a:rPr lang="en-GB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703463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157ED49-6500-B651-FBFB-54C3F76EC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59772-0865-442B-4914-1E2E555C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C097C325-4C27-8E6F-A64C-8E88E59CFF3E}"/>
              </a:ext>
            </a:extLst>
          </p:cNvPr>
          <p:cNvSpPr txBox="1">
            <a:spLocks/>
          </p:cNvSpPr>
          <p:nvPr/>
        </p:nvSpPr>
        <p:spPr>
          <a:xfrm>
            <a:off x="65363" y="-6136"/>
            <a:ext cx="11150600" cy="612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600" b="1" u="sng">
                <a:latin typeface="Arial"/>
                <a:cs typeface="Arial"/>
              </a:rPr>
              <a:t>Proposal for LIBS vs LID-QMS joint analysis meeting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4B6F7-72CB-A93C-AA01-BE1EDFD5952A}"/>
              </a:ext>
            </a:extLst>
          </p:cNvPr>
          <p:cNvSpPr txBox="1">
            <a:spLocks/>
          </p:cNvSpPr>
          <p:nvPr/>
        </p:nvSpPr>
        <p:spPr>
          <a:xfrm>
            <a:off x="65362" y="485817"/>
            <a:ext cx="6640237" cy="612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400" b="1">
                <a:latin typeface="Arial"/>
                <a:cs typeface="Arial"/>
              </a:rPr>
              <a:t>LID QMS area + LIBS pulse comparison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GB" sz="2000" b="1" u="sng">
              <a:highlight>
                <a:srgbClr val="00FF00"/>
              </a:highlight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C19B53-AA4A-3675-1EA7-4477F802A776}"/>
              </a:ext>
            </a:extLst>
          </p:cNvPr>
          <p:cNvSpPr txBox="1"/>
          <p:nvPr/>
        </p:nvSpPr>
        <p:spPr>
          <a:xfrm>
            <a:off x="8168175" y="561812"/>
            <a:ext cx="2789710" cy="307777"/>
          </a:xfrm>
          <a:prstGeom prst="rect">
            <a:avLst/>
          </a:prstGeom>
          <a:solidFill>
            <a:srgbClr val="00FFFF">
              <a:alpha val="54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+mj-lt"/>
              </a:rPr>
              <a:t>Proposed LIDs for comparison</a:t>
            </a:r>
            <a:endParaRPr lang="en-US" sz="14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62917E-FCB2-D6D8-5091-E31EC4519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980" y="527090"/>
            <a:ext cx="319043" cy="36557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8F0946D-510D-FFC9-7686-96CFBE5AD7CA}"/>
              </a:ext>
            </a:extLst>
          </p:cNvPr>
          <p:cNvGrpSpPr/>
          <p:nvPr/>
        </p:nvGrpSpPr>
        <p:grpSpPr>
          <a:xfrm>
            <a:off x="8046286" y="989826"/>
            <a:ext cx="2911599" cy="369332"/>
            <a:chOff x="9083247" y="2316948"/>
            <a:chExt cx="2911599" cy="36933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58D95DF-864D-E2C5-406C-5DA327197C3D}"/>
                </a:ext>
              </a:extLst>
            </p:cNvPr>
            <p:cNvSpPr/>
            <p:nvPr/>
          </p:nvSpPr>
          <p:spPr>
            <a:xfrm>
              <a:off x="9083247" y="2316948"/>
              <a:ext cx="2825712" cy="369332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ACEA4D-4420-BCE7-D757-8964097C9C5A}"/>
                </a:ext>
              </a:extLst>
            </p:cNvPr>
            <p:cNvSpPr/>
            <p:nvPr/>
          </p:nvSpPr>
          <p:spPr>
            <a:xfrm>
              <a:off x="9144151" y="2429473"/>
              <a:ext cx="113155" cy="1212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843737-F010-0F38-D1AE-1662118E8F59}"/>
                </a:ext>
              </a:extLst>
            </p:cNvPr>
            <p:cNvSpPr/>
            <p:nvPr/>
          </p:nvSpPr>
          <p:spPr>
            <a:xfrm>
              <a:off x="9298933" y="2429885"/>
              <a:ext cx="113155" cy="1212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26E388-FE25-D03C-55C2-910EA4DF7806}"/>
                </a:ext>
              </a:extLst>
            </p:cNvPr>
            <p:cNvSpPr txBox="1"/>
            <p:nvPr/>
          </p:nvSpPr>
          <p:spPr>
            <a:xfrm>
              <a:off x="9412088" y="2316948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LIBS points to compare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5FB28E-2584-B495-DE61-5229F0FBDCAF}"/>
              </a:ext>
            </a:extLst>
          </p:cNvPr>
          <p:cNvGrpSpPr/>
          <p:nvPr/>
        </p:nvGrpSpPr>
        <p:grpSpPr>
          <a:xfrm>
            <a:off x="2322889" y="989826"/>
            <a:ext cx="5421057" cy="5557318"/>
            <a:chOff x="2322889" y="989826"/>
            <a:chExt cx="5421057" cy="555731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5F040C-3691-9D6C-92EF-3323BFF95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2289" y="989826"/>
              <a:ext cx="5281657" cy="555731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4BB257-6990-B1AA-ED58-9DA3FAD2A490}"/>
                </a:ext>
              </a:extLst>
            </p:cNvPr>
            <p:cNvSpPr txBox="1"/>
            <p:nvPr/>
          </p:nvSpPr>
          <p:spPr>
            <a:xfrm>
              <a:off x="4161977" y="2186854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63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F126D2-0C8B-D704-0C35-65FCBCA391A0}"/>
                </a:ext>
              </a:extLst>
            </p:cNvPr>
            <p:cNvSpPr txBox="1"/>
            <p:nvPr/>
          </p:nvSpPr>
          <p:spPr>
            <a:xfrm>
              <a:off x="4110406" y="3253654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62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407B81-FD00-4A02-4386-369DB18C5DA9}"/>
                </a:ext>
              </a:extLst>
            </p:cNvPr>
            <p:cNvSpPr txBox="1"/>
            <p:nvPr/>
          </p:nvSpPr>
          <p:spPr>
            <a:xfrm>
              <a:off x="4084283" y="3751879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60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4CF292-3AD4-FA8F-27EC-8F47C195765A}"/>
                </a:ext>
              </a:extLst>
            </p:cNvPr>
            <p:cNvSpPr txBox="1"/>
            <p:nvPr/>
          </p:nvSpPr>
          <p:spPr>
            <a:xfrm>
              <a:off x="4726013" y="3898073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59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6966DC-0C5E-8A47-5CA7-0CF0F0716813}"/>
                </a:ext>
              </a:extLst>
            </p:cNvPr>
            <p:cNvSpPr txBox="1"/>
            <p:nvPr/>
          </p:nvSpPr>
          <p:spPr>
            <a:xfrm>
              <a:off x="2811289" y="3476097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61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394E8E-8FA4-E5B4-BDD5-1502D26E1B56}"/>
                </a:ext>
              </a:extLst>
            </p:cNvPr>
            <p:cNvSpPr txBox="1"/>
            <p:nvPr/>
          </p:nvSpPr>
          <p:spPr>
            <a:xfrm>
              <a:off x="3274240" y="3864643"/>
              <a:ext cx="7617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bg1"/>
                  </a:solidFill>
                </a:rPr>
                <a:t>857(guide)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E3AE08-A891-6B6B-1910-5E0E6335A621}"/>
                </a:ext>
              </a:extLst>
            </p:cNvPr>
            <p:cNvSpPr txBox="1"/>
            <p:nvPr/>
          </p:nvSpPr>
          <p:spPr>
            <a:xfrm>
              <a:off x="3699886" y="1956022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852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1035BF6-548E-8C08-85D0-E3D29FE70FCE}"/>
                </a:ext>
              </a:extLst>
            </p:cNvPr>
            <p:cNvSpPr txBox="1"/>
            <p:nvPr/>
          </p:nvSpPr>
          <p:spPr>
            <a:xfrm>
              <a:off x="3646286" y="2339240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853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7A6B5D-82F9-920A-350B-0564EF9D8591}"/>
                </a:ext>
              </a:extLst>
            </p:cNvPr>
            <p:cNvSpPr txBox="1"/>
            <p:nvPr/>
          </p:nvSpPr>
          <p:spPr>
            <a:xfrm>
              <a:off x="3588113" y="2712083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854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CD355F6-77F3-6DA2-D3C0-C57339E0CF6E}"/>
                </a:ext>
              </a:extLst>
            </p:cNvPr>
            <p:cNvSpPr txBox="1"/>
            <p:nvPr/>
          </p:nvSpPr>
          <p:spPr>
            <a:xfrm>
              <a:off x="3655113" y="3075893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855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5B3805-710F-5923-CACC-ABB56DF82B39}"/>
                </a:ext>
              </a:extLst>
            </p:cNvPr>
            <p:cNvSpPr txBox="1"/>
            <p:nvPr/>
          </p:nvSpPr>
          <p:spPr>
            <a:xfrm>
              <a:off x="3523705" y="3442188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856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AEC7A4-5597-39A5-1659-8D014478D614}"/>
                </a:ext>
              </a:extLst>
            </p:cNvPr>
            <p:cNvSpPr txBox="1"/>
            <p:nvPr/>
          </p:nvSpPr>
          <p:spPr>
            <a:xfrm>
              <a:off x="2836688" y="2960477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858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22B2EB-1698-B8A9-F116-336DAEACAB01}"/>
                </a:ext>
              </a:extLst>
            </p:cNvPr>
            <p:cNvSpPr txBox="1"/>
            <p:nvPr/>
          </p:nvSpPr>
          <p:spPr>
            <a:xfrm>
              <a:off x="3073905" y="2910969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859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392E438-490A-4DD1-03D3-8EFC88D4008F}"/>
                </a:ext>
              </a:extLst>
            </p:cNvPr>
            <p:cNvSpPr txBox="1"/>
            <p:nvPr/>
          </p:nvSpPr>
          <p:spPr>
            <a:xfrm>
              <a:off x="3252949" y="3127886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860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3050DA2-C1FE-39FE-7CFB-1FD94EFE721F}"/>
                </a:ext>
              </a:extLst>
            </p:cNvPr>
            <p:cNvSpPr txBox="1"/>
            <p:nvPr/>
          </p:nvSpPr>
          <p:spPr>
            <a:xfrm>
              <a:off x="3311122" y="2714501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861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71D16AE-18E8-E8B8-26FA-4806116B2C5D}"/>
                </a:ext>
              </a:extLst>
            </p:cNvPr>
            <p:cNvCxnSpPr>
              <a:cxnSpLocks/>
            </p:cNvCxnSpPr>
            <p:nvPr/>
          </p:nvCxnSpPr>
          <p:spPr>
            <a:xfrm>
              <a:off x="3520835" y="2892776"/>
              <a:ext cx="84001" cy="2743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6DDB490-2D39-D345-A039-BF2D197B63EF}"/>
                </a:ext>
              </a:extLst>
            </p:cNvPr>
            <p:cNvSpPr txBox="1"/>
            <p:nvPr/>
          </p:nvSpPr>
          <p:spPr>
            <a:xfrm>
              <a:off x="4469166" y="3001960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864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49E66C8-04AA-69F5-4367-CF36C6275E34}"/>
                </a:ext>
              </a:extLst>
            </p:cNvPr>
            <p:cNvSpPr txBox="1"/>
            <p:nvPr/>
          </p:nvSpPr>
          <p:spPr>
            <a:xfrm>
              <a:off x="4147522" y="2971195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865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A8EFD8-7CF6-A1CA-F8BB-BA53AD0D7F02}"/>
                </a:ext>
              </a:extLst>
            </p:cNvPr>
            <p:cNvSpPr txBox="1"/>
            <p:nvPr/>
          </p:nvSpPr>
          <p:spPr>
            <a:xfrm>
              <a:off x="3854375" y="2940430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866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9A75FF4-EDA5-AC2D-A5A5-D3DD65DD5FFA}"/>
                </a:ext>
              </a:extLst>
            </p:cNvPr>
            <p:cNvSpPr txBox="1"/>
            <p:nvPr/>
          </p:nvSpPr>
          <p:spPr>
            <a:xfrm>
              <a:off x="4874689" y="2882748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867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795587A-51F7-21AC-15DE-98EE69F10FA7}"/>
                </a:ext>
              </a:extLst>
            </p:cNvPr>
            <p:cNvSpPr txBox="1"/>
            <p:nvPr/>
          </p:nvSpPr>
          <p:spPr>
            <a:xfrm>
              <a:off x="6428927" y="3833865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65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F3CECBD-D872-9A18-8013-90FBDC9A3767}"/>
                </a:ext>
              </a:extLst>
            </p:cNvPr>
            <p:cNvSpPr txBox="1"/>
            <p:nvPr/>
          </p:nvSpPr>
          <p:spPr>
            <a:xfrm>
              <a:off x="7183809" y="3864643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64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54B3C81-C4DE-F59F-8FD9-0DAA9F18D52C}"/>
                </a:ext>
              </a:extLst>
            </p:cNvPr>
            <p:cNvSpPr txBox="1"/>
            <p:nvPr/>
          </p:nvSpPr>
          <p:spPr>
            <a:xfrm>
              <a:off x="5367743" y="3833865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66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D9AD592-21A3-BEE4-44CF-8315104F3066}"/>
                </a:ext>
              </a:extLst>
            </p:cNvPr>
            <p:cNvSpPr txBox="1"/>
            <p:nvPr/>
          </p:nvSpPr>
          <p:spPr>
            <a:xfrm>
              <a:off x="6428927" y="3295268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67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BE0184E-E513-19E4-EEB3-F0278E85C7EE}"/>
                </a:ext>
              </a:extLst>
            </p:cNvPr>
            <p:cNvSpPr txBox="1"/>
            <p:nvPr/>
          </p:nvSpPr>
          <p:spPr>
            <a:xfrm>
              <a:off x="5848638" y="3295268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68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31E6ED-6E0F-85FD-5C12-2EF75F22CF87}"/>
                </a:ext>
              </a:extLst>
            </p:cNvPr>
            <p:cNvSpPr txBox="1"/>
            <p:nvPr/>
          </p:nvSpPr>
          <p:spPr>
            <a:xfrm>
              <a:off x="6163624" y="2782258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69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54711C7-633F-86C7-59FD-5ED9AD291BA8}"/>
                </a:ext>
              </a:extLst>
            </p:cNvPr>
            <p:cNvSpPr txBox="1"/>
            <p:nvPr/>
          </p:nvSpPr>
          <p:spPr>
            <a:xfrm>
              <a:off x="6163624" y="2308462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70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F8C3149-A203-0B27-A99E-AF13777B3A70}"/>
                </a:ext>
              </a:extLst>
            </p:cNvPr>
            <p:cNvSpPr txBox="1"/>
            <p:nvPr/>
          </p:nvSpPr>
          <p:spPr>
            <a:xfrm>
              <a:off x="4032139" y="4307271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72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5F3A744-E0AC-890A-36DD-290F01B4F53A}"/>
                </a:ext>
              </a:extLst>
            </p:cNvPr>
            <p:cNvSpPr txBox="1"/>
            <p:nvPr/>
          </p:nvSpPr>
          <p:spPr>
            <a:xfrm>
              <a:off x="3976670" y="4788856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71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9DAB5CE-B4D4-61DE-FA58-ECEF9D8D83E8}"/>
                </a:ext>
              </a:extLst>
            </p:cNvPr>
            <p:cNvSpPr txBox="1"/>
            <p:nvPr/>
          </p:nvSpPr>
          <p:spPr>
            <a:xfrm>
              <a:off x="6534238" y="6231352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14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451A2E-D362-BD89-4887-1CC397BBB8C5}"/>
                </a:ext>
              </a:extLst>
            </p:cNvPr>
            <p:cNvSpPr txBox="1"/>
            <p:nvPr/>
          </p:nvSpPr>
          <p:spPr>
            <a:xfrm>
              <a:off x="6560823" y="4935050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73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4A9379-E349-6A32-0C6C-DDF59FC0D1BA}"/>
                </a:ext>
              </a:extLst>
            </p:cNvPr>
            <p:cNvSpPr txBox="1"/>
            <p:nvPr/>
          </p:nvSpPr>
          <p:spPr>
            <a:xfrm>
              <a:off x="6520292" y="4496468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74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642810-FFF6-137C-EB80-5BE204C17E9A}"/>
                </a:ext>
              </a:extLst>
            </p:cNvPr>
            <p:cNvSpPr txBox="1"/>
            <p:nvPr/>
          </p:nvSpPr>
          <p:spPr>
            <a:xfrm>
              <a:off x="6534238" y="5666818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15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B14A9B-F1D6-FB25-9370-9A71288709DA}"/>
                </a:ext>
              </a:extLst>
            </p:cNvPr>
            <p:cNvSpPr txBox="1"/>
            <p:nvPr/>
          </p:nvSpPr>
          <p:spPr>
            <a:xfrm>
              <a:off x="3249173" y="4346603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868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A28F26-A3C9-A28C-A523-97F95BA7D031}"/>
                </a:ext>
              </a:extLst>
            </p:cNvPr>
            <p:cNvSpPr txBox="1"/>
            <p:nvPr/>
          </p:nvSpPr>
          <p:spPr>
            <a:xfrm>
              <a:off x="3249173" y="4584936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869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E51EB0-222C-9E0D-1BA6-4DB4937D5C33}"/>
                </a:ext>
              </a:extLst>
            </p:cNvPr>
            <p:cNvSpPr txBox="1"/>
            <p:nvPr/>
          </p:nvSpPr>
          <p:spPr>
            <a:xfrm>
              <a:off x="3235896" y="4877822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870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8AFE94-0AE5-52C6-B84C-ACD2EE76C9AB}"/>
                </a:ext>
              </a:extLst>
            </p:cNvPr>
            <p:cNvSpPr txBox="1"/>
            <p:nvPr/>
          </p:nvSpPr>
          <p:spPr>
            <a:xfrm>
              <a:off x="3262893" y="6295169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871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1864FD-97A7-A83C-0B87-2AC6DE3018B7}"/>
                </a:ext>
              </a:extLst>
            </p:cNvPr>
            <p:cNvSpPr txBox="1"/>
            <p:nvPr/>
          </p:nvSpPr>
          <p:spPr>
            <a:xfrm>
              <a:off x="3008454" y="6282145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872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3C9FFA-5C45-097D-00E2-3BB06CD90859}"/>
                </a:ext>
              </a:extLst>
            </p:cNvPr>
            <p:cNvSpPr txBox="1"/>
            <p:nvPr/>
          </p:nvSpPr>
          <p:spPr>
            <a:xfrm>
              <a:off x="2836688" y="5959206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873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14BDF3-81BC-1654-CFCE-88C585244C04}"/>
                </a:ext>
              </a:extLst>
            </p:cNvPr>
            <p:cNvSpPr txBox="1"/>
            <p:nvPr/>
          </p:nvSpPr>
          <p:spPr>
            <a:xfrm>
              <a:off x="2645815" y="6207408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874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B0BF2F-0259-DC5C-8FB0-C3F3A8B74501}"/>
                </a:ext>
              </a:extLst>
            </p:cNvPr>
            <p:cNvSpPr txBox="1"/>
            <p:nvPr/>
          </p:nvSpPr>
          <p:spPr>
            <a:xfrm>
              <a:off x="2322889" y="6068047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875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880BA2F-A895-02EB-65A4-5F9CA5BE40EB}"/>
                </a:ext>
              </a:extLst>
            </p:cNvPr>
            <p:cNvSpPr txBox="1"/>
            <p:nvPr/>
          </p:nvSpPr>
          <p:spPr>
            <a:xfrm>
              <a:off x="5799207" y="4493947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899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1577309-A224-C776-2F6E-EE65BB9DC84B}"/>
                </a:ext>
              </a:extLst>
            </p:cNvPr>
            <p:cNvSpPr txBox="1"/>
            <p:nvPr/>
          </p:nvSpPr>
          <p:spPr>
            <a:xfrm>
              <a:off x="5785930" y="4705044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900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423773A-CF63-84A0-FD08-2FA13F9C1A5D}"/>
                </a:ext>
              </a:extLst>
            </p:cNvPr>
            <p:cNvSpPr txBox="1"/>
            <p:nvPr/>
          </p:nvSpPr>
          <p:spPr>
            <a:xfrm>
              <a:off x="5772873" y="4933326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901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8891D58-B136-5DDF-FFA3-AC9F7E4CFE53}"/>
                </a:ext>
              </a:extLst>
            </p:cNvPr>
            <p:cNvSpPr txBox="1"/>
            <p:nvPr/>
          </p:nvSpPr>
          <p:spPr>
            <a:xfrm>
              <a:off x="5767678" y="5421982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923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6858BED-E04C-0477-621C-A6B03CB79BB6}"/>
                </a:ext>
              </a:extLst>
            </p:cNvPr>
            <p:cNvSpPr txBox="1"/>
            <p:nvPr/>
          </p:nvSpPr>
          <p:spPr>
            <a:xfrm>
              <a:off x="5721484" y="5773627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924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742A4F-C514-DA1F-4923-F11767BCA9F9}"/>
                </a:ext>
              </a:extLst>
            </p:cNvPr>
            <p:cNvSpPr txBox="1"/>
            <p:nvPr/>
          </p:nvSpPr>
          <p:spPr>
            <a:xfrm>
              <a:off x="5738357" y="6123286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  <a:highlight>
                    <a:srgbClr val="00FFFF"/>
                  </a:highlight>
                </a:rPr>
                <a:t>925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115F73D-630E-FE04-E59D-F9011363E354}"/>
                </a:ext>
              </a:extLst>
            </p:cNvPr>
            <p:cNvSpPr txBox="1"/>
            <p:nvPr/>
          </p:nvSpPr>
          <p:spPr>
            <a:xfrm>
              <a:off x="3974589" y="5293040"/>
              <a:ext cx="36144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11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1C6BE01-E824-FE9B-ED22-2D02C368041E}"/>
                </a:ext>
              </a:extLst>
            </p:cNvPr>
            <p:cNvSpPr txBox="1"/>
            <p:nvPr/>
          </p:nvSpPr>
          <p:spPr>
            <a:xfrm>
              <a:off x="3931645" y="6005469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b="1">
                  <a:solidFill>
                    <a:schemeClr val="bg1"/>
                  </a:solidFill>
                  <a:highlight>
                    <a:srgbClr val="FF00FF"/>
                  </a:highlight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894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1A2EA37-B54A-4454-32AC-DE27281FF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C0A12-793F-B112-CEDB-F434E8469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63C33EEC-980B-141D-DBBA-AFFD3E469B03}"/>
              </a:ext>
            </a:extLst>
          </p:cNvPr>
          <p:cNvSpPr txBox="1">
            <a:spLocks/>
          </p:cNvSpPr>
          <p:nvPr/>
        </p:nvSpPr>
        <p:spPr>
          <a:xfrm>
            <a:off x="65363" y="-6136"/>
            <a:ext cx="11150600" cy="612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600" b="1" u="sng">
                <a:latin typeface="Arial"/>
                <a:cs typeface="Arial"/>
              </a:rPr>
              <a:t>Proposal for LIBS vs LID-QMS joint analysis meeting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B6A6E3-BBB1-D179-ED57-1B05C9F4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8" y="2076013"/>
            <a:ext cx="6224595" cy="401381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6D9E4D9-3C3C-D3C5-134D-F16417963B2D}"/>
              </a:ext>
            </a:extLst>
          </p:cNvPr>
          <p:cNvSpPr txBox="1">
            <a:spLocks/>
          </p:cNvSpPr>
          <p:nvPr/>
        </p:nvSpPr>
        <p:spPr>
          <a:xfrm>
            <a:off x="101600" y="459218"/>
            <a:ext cx="12585142" cy="1499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GB" sz="2400" b="1">
                <a:latin typeface="Arial"/>
                <a:cs typeface="Arial"/>
              </a:rPr>
              <a:t>For the comparison purpose ( due to the LID-QMS limitation)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GB" sz="2400" b="1">
                <a:latin typeface="Arial"/>
                <a:cs typeface="Arial"/>
              </a:rPr>
              <a:t>the selected tiles are: HFGC LH&amp;RH 14W;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GB" sz="2400" b="1">
                <a:latin typeface="Arial"/>
                <a:cs typeface="Arial"/>
              </a:rPr>
              <a:t>14IW G1A; 14IW G1B (marked with   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GB" sz="2000" b="1" u="sng">
              <a:highlight>
                <a:srgbClr val="00FF00"/>
              </a:highlight>
              <a:latin typeface="Arial"/>
              <a:cs typeface="Arial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9D223D-9625-DD69-F5DC-762D0D679FBA}"/>
              </a:ext>
            </a:extLst>
          </p:cNvPr>
          <p:cNvSpPr/>
          <p:nvPr/>
        </p:nvSpPr>
        <p:spPr>
          <a:xfrm>
            <a:off x="539496" y="2350008"/>
            <a:ext cx="2048256" cy="3739896"/>
          </a:xfrm>
          <a:custGeom>
            <a:avLst/>
            <a:gdLst>
              <a:gd name="connsiteX0" fmla="*/ 539496 w 2048256"/>
              <a:gd name="connsiteY0" fmla="*/ 0 h 3739896"/>
              <a:gd name="connsiteX1" fmla="*/ 438912 w 2048256"/>
              <a:gd name="connsiteY1" fmla="*/ 722376 h 3739896"/>
              <a:gd name="connsiteX2" fmla="*/ 1810512 w 2048256"/>
              <a:gd name="connsiteY2" fmla="*/ 932688 h 3739896"/>
              <a:gd name="connsiteX3" fmla="*/ 1819656 w 2048256"/>
              <a:gd name="connsiteY3" fmla="*/ 1207008 h 3739896"/>
              <a:gd name="connsiteX4" fmla="*/ 1828800 w 2048256"/>
              <a:gd name="connsiteY4" fmla="*/ 1911096 h 3739896"/>
              <a:gd name="connsiteX5" fmla="*/ 1847088 w 2048256"/>
              <a:gd name="connsiteY5" fmla="*/ 2752344 h 3739896"/>
              <a:gd name="connsiteX6" fmla="*/ 0 w 2048256"/>
              <a:gd name="connsiteY6" fmla="*/ 2807208 h 3739896"/>
              <a:gd name="connsiteX7" fmla="*/ 27432 w 2048256"/>
              <a:gd name="connsiteY7" fmla="*/ 3739896 h 3739896"/>
              <a:gd name="connsiteX8" fmla="*/ 1490472 w 2048256"/>
              <a:gd name="connsiteY8" fmla="*/ 3739896 h 3739896"/>
              <a:gd name="connsiteX9" fmla="*/ 1481328 w 2048256"/>
              <a:gd name="connsiteY9" fmla="*/ 2926080 h 3739896"/>
              <a:gd name="connsiteX10" fmla="*/ 2048256 w 2048256"/>
              <a:gd name="connsiteY10" fmla="*/ 2907792 h 3739896"/>
              <a:gd name="connsiteX11" fmla="*/ 2039112 w 2048256"/>
              <a:gd name="connsiteY11" fmla="*/ 850392 h 3739896"/>
              <a:gd name="connsiteX12" fmla="*/ 731520 w 2048256"/>
              <a:gd name="connsiteY12" fmla="*/ 685800 h 3739896"/>
              <a:gd name="connsiteX13" fmla="*/ 795528 w 2048256"/>
              <a:gd name="connsiteY13" fmla="*/ 36576 h 3739896"/>
              <a:gd name="connsiteX14" fmla="*/ 539496 w 2048256"/>
              <a:gd name="connsiteY14" fmla="*/ 0 h 373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8256" h="3739896">
                <a:moveTo>
                  <a:pt x="539496" y="0"/>
                </a:moveTo>
                <a:lnTo>
                  <a:pt x="438912" y="722376"/>
                </a:lnTo>
                <a:lnTo>
                  <a:pt x="1810512" y="932688"/>
                </a:lnTo>
                <a:lnTo>
                  <a:pt x="1819656" y="1207008"/>
                </a:lnTo>
                <a:lnTo>
                  <a:pt x="1828800" y="1911096"/>
                </a:lnTo>
                <a:lnTo>
                  <a:pt x="1847088" y="2752344"/>
                </a:lnTo>
                <a:lnTo>
                  <a:pt x="0" y="2807208"/>
                </a:lnTo>
                <a:lnTo>
                  <a:pt x="27432" y="3739896"/>
                </a:lnTo>
                <a:lnTo>
                  <a:pt x="1490472" y="3739896"/>
                </a:lnTo>
                <a:lnTo>
                  <a:pt x="1481328" y="2926080"/>
                </a:lnTo>
                <a:lnTo>
                  <a:pt x="2048256" y="2907792"/>
                </a:lnTo>
                <a:lnTo>
                  <a:pt x="2039112" y="850392"/>
                </a:lnTo>
                <a:lnTo>
                  <a:pt x="731520" y="685800"/>
                </a:lnTo>
                <a:lnTo>
                  <a:pt x="795528" y="36576"/>
                </a:lnTo>
                <a:lnTo>
                  <a:pt x="539496" y="0"/>
                </a:lnTo>
                <a:close/>
              </a:path>
            </a:pathLst>
          </a:custGeom>
          <a:solidFill>
            <a:srgbClr val="49E366">
              <a:alpha val="22000"/>
            </a:srgbClr>
          </a:solidFill>
          <a:ln>
            <a:solidFill>
              <a:schemeClr val="accent1">
                <a:shade val="1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F349DA-0D75-E689-BB16-761A19C9F12D}"/>
              </a:ext>
            </a:extLst>
          </p:cNvPr>
          <p:cNvSpPr txBox="1"/>
          <p:nvPr/>
        </p:nvSpPr>
        <p:spPr>
          <a:xfrm>
            <a:off x="539496" y="6138786"/>
            <a:ext cx="1508760" cy="307777"/>
          </a:xfrm>
          <a:prstGeom prst="rect">
            <a:avLst/>
          </a:prstGeom>
          <a:solidFill>
            <a:srgbClr val="49E366">
              <a:alpha val="54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+mj-lt"/>
              </a:rPr>
              <a:t>+ T4, 5, 7 and 8</a:t>
            </a:r>
            <a:endParaRPr lang="en-US" sz="14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543A5F-2F4E-24A5-A3C4-2A9E0F2A9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070" y="2075935"/>
            <a:ext cx="6508255" cy="3739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18C56D-26CE-8808-7774-6383C0EB8030}"/>
              </a:ext>
            </a:extLst>
          </p:cNvPr>
          <p:cNvSpPr txBox="1"/>
          <p:nvPr/>
        </p:nvSpPr>
        <p:spPr>
          <a:xfrm>
            <a:off x="9144151" y="6387702"/>
            <a:ext cx="3047849" cy="307777"/>
          </a:xfrm>
          <a:prstGeom prst="rect">
            <a:avLst/>
          </a:prstGeom>
          <a:solidFill>
            <a:srgbClr val="49E366">
              <a:alpha val="54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+mj-lt"/>
              </a:rPr>
              <a:t>Previous LIBS assessment done</a:t>
            </a:r>
            <a:endParaRPr lang="en-US" sz="1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0668D2-088D-9F22-38AC-DBEAE69EA895}"/>
              </a:ext>
            </a:extLst>
          </p:cNvPr>
          <p:cNvSpPr txBox="1">
            <a:spLocks/>
          </p:cNvSpPr>
          <p:nvPr/>
        </p:nvSpPr>
        <p:spPr>
          <a:xfrm>
            <a:off x="6008935" y="1606321"/>
            <a:ext cx="4309354" cy="612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400" b="1">
                <a:latin typeface="Arial"/>
                <a:cs typeface="Arial"/>
              </a:rPr>
              <a:t>LID QMS area + LIBS spots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GB" sz="2000" b="1" u="sng">
              <a:highlight>
                <a:srgbClr val="00FF00"/>
              </a:highlight>
              <a:latin typeface="Arial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684936-C91D-2F92-8C5B-2C608505480D}"/>
              </a:ext>
            </a:extLst>
          </p:cNvPr>
          <p:cNvSpPr/>
          <p:nvPr/>
        </p:nvSpPr>
        <p:spPr>
          <a:xfrm>
            <a:off x="6735516" y="4493904"/>
            <a:ext cx="57150" cy="6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8BFB3C-7600-5812-A5E7-1E9F3F1870DD}"/>
              </a:ext>
            </a:extLst>
          </p:cNvPr>
          <p:cNvSpPr/>
          <p:nvPr/>
        </p:nvSpPr>
        <p:spPr>
          <a:xfrm>
            <a:off x="6706941" y="4760037"/>
            <a:ext cx="57150" cy="6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6A727B-B6A4-5FFE-AB88-2CD67745DC92}"/>
              </a:ext>
            </a:extLst>
          </p:cNvPr>
          <p:cNvSpPr/>
          <p:nvPr/>
        </p:nvSpPr>
        <p:spPr>
          <a:xfrm>
            <a:off x="6678366" y="5060308"/>
            <a:ext cx="57150" cy="6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6DD965D-6FA8-4FA0-F73E-564B8461B793}"/>
              </a:ext>
            </a:extLst>
          </p:cNvPr>
          <p:cNvSpPr/>
          <p:nvPr/>
        </p:nvSpPr>
        <p:spPr>
          <a:xfrm>
            <a:off x="6639687" y="5501134"/>
            <a:ext cx="57150" cy="6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8C64C05-E4AE-6E67-8665-E3DC80BD3A33}"/>
              </a:ext>
            </a:extLst>
          </p:cNvPr>
          <p:cNvSpPr txBox="1"/>
          <p:nvPr/>
        </p:nvSpPr>
        <p:spPr>
          <a:xfrm>
            <a:off x="5824350" y="5686423"/>
            <a:ext cx="1508760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+mj-lt"/>
              </a:rPr>
              <a:t>+ 4 extra points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FCEFA1C-621F-009D-D267-8D365F8927F3}"/>
              </a:ext>
            </a:extLst>
          </p:cNvPr>
          <p:cNvCxnSpPr>
            <a:cxnSpLocks/>
          </p:cNvCxnSpPr>
          <p:nvPr/>
        </p:nvCxnSpPr>
        <p:spPr>
          <a:xfrm flipH="1" flipV="1">
            <a:off x="1187864" y="4851147"/>
            <a:ext cx="4608206" cy="104663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C249951-669E-403E-C73F-585DDF6C0C34}"/>
              </a:ext>
            </a:extLst>
          </p:cNvPr>
          <p:cNvSpPr/>
          <p:nvPr/>
        </p:nvSpPr>
        <p:spPr>
          <a:xfrm>
            <a:off x="765051" y="4082919"/>
            <a:ext cx="401656" cy="837873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F835969-DF7B-ABC4-89D2-AAA246C02D4D}"/>
              </a:ext>
            </a:extLst>
          </p:cNvPr>
          <p:cNvSpPr/>
          <p:nvPr/>
        </p:nvSpPr>
        <p:spPr>
          <a:xfrm>
            <a:off x="8253313" y="4604861"/>
            <a:ext cx="57150" cy="682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75D434C-C4E8-9E60-1FAD-750758586602}"/>
              </a:ext>
            </a:extLst>
          </p:cNvPr>
          <p:cNvSpPr/>
          <p:nvPr/>
        </p:nvSpPr>
        <p:spPr>
          <a:xfrm>
            <a:off x="8249651" y="4866970"/>
            <a:ext cx="57150" cy="682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15F090F-5C1A-9BB4-AF98-9724BD846A71}"/>
              </a:ext>
            </a:extLst>
          </p:cNvPr>
          <p:cNvSpPr/>
          <p:nvPr/>
        </p:nvSpPr>
        <p:spPr>
          <a:xfrm>
            <a:off x="8235396" y="5618146"/>
            <a:ext cx="57150" cy="682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57073AB-EF90-9795-8529-F845616278CE}"/>
              </a:ext>
            </a:extLst>
          </p:cNvPr>
          <p:cNvSpPr/>
          <p:nvPr/>
        </p:nvSpPr>
        <p:spPr>
          <a:xfrm>
            <a:off x="8249651" y="5306473"/>
            <a:ext cx="57150" cy="682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DC8DBB-15AB-623D-54BA-F75D99F74A54}"/>
              </a:ext>
            </a:extLst>
          </p:cNvPr>
          <p:cNvSpPr txBox="1"/>
          <p:nvPr/>
        </p:nvSpPr>
        <p:spPr>
          <a:xfrm>
            <a:off x="7495628" y="5749872"/>
            <a:ext cx="1508760" cy="307777"/>
          </a:xfrm>
          <a:prstGeom prst="rect">
            <a:avLst/>
          </a:prstGeom>
          <a:solidFill>
            <a:srgbClr val="49E366">
              <a:alpha val="22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C000"/>
                </a:solidFill>
                <a:latin typeface="+mj-lt"/>
              </a:rPr>
              <a:t>+ 3 extra points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BA60ED4-E2BE-6F2B-27C1-E009B3D5D891}"/>
              </a:ext>
            </a:extLst>
          </p:cNvPr>
          <p:cNvCxnSpPr>
            <a:cxnSpLocks/>
          </p:cNvCxnSpPr>
          <p:nvPr/>
        </p:nvCxnSpPr>
        <p:spPr>
          <a:xfrm flipH="1" flipV="1">
            <a:off x="2696624" y="4528043"/>
            <a:ext cx="4799004" cy="133560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153830-C8AD-1932-18C6-AE853CD290CB}"/>
              </a:ext>
            </a:extLst>
          </p:cNvPr>
          <p:cNvSpPr/>
          <p:nvPr/>
        </p:nvSpPr>
        <p:spPr>
          <a:xfrm>
            <a:off x="2294968" y="4074967"/>
            <a:ext cx="401656" cy="753347"/>
          </a:xfrm>
          <a:prstGeom prst="roundRect">
            <a:avLst/>
          </a:prstGeom>
          <a:noFill/>
          <a:ln w="317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79A9C9AC-4AAE-5952-F229-C8A44F8BC85B}"/>
              </a:ext>
            </a:extLst>
          </p:cNvPr>
          <p:cNvSpPr/>
          <p:nvPr/>
        </p:nvSpPr>
        <p:spPr>
          <a:xfrm>
            <a:off x="5220176" y="1495145"/>
            <a:ext cx="228600" cy="236220"/>
          </a:xfrm>
          <a:prstGeom prst="star6">
            <a:avLst>
              <a:gd name="adj" fmla="val 14805"/>
              <a:gd name="hf" fmla="val 1154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C5D5918A-2F47-654D-00F2-A8DAD229B896}"/>
              </a:ext>
            </a:extLst>
          </p:cNvPr>
          <p:cNvSpPr/>
          <p:nvPr/>
        </p:nvSpPr>
        <p:spPr>
          <a:xfrm>
            <a:off x="2895994" y="3308124"/>
            <a:ext cx="228600" cy="236220"/>
          </a:xfrm>
          <a:prstGeom prst="star6">
            <a:avLst>
              <a:gd name="adj" fmla="val 14805"/>
              <a:gd name="hf" fmla="val 1154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6 Points 15">
            <a:extLst>
              <a:ext uri="{FF2B5EF4-FFF2-40B4-BE49-F238E27FC236}">
                <a16:creationId xmlns:a16="http://schemas.microsoft.com/office/drawing/2014/main" id="{B6B7B017-735C-D5D3-9CD6-139A5F6AB815}"/>
              </a:ext>
            </a:extLst>
          </p:cNvPr>
          <p:cNvSpPr/>
          <p:nvPr/>
        </p:nvSpPr>
        <p:spPr>
          <a:xfrm>
            <a:off x="536451" y="3310890"/>
            <a:ext cx="228600" cy="236220"/>
          </a:xfrm>
          <a:prstGeom prst="star6">
            <a:avLst>
              <a:gd name="adj" fmla="val 14805"/>
              <a:gd name="hf" fmla="val 1154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6 Points 16">
            <a:extLst>
              <a:ext uri="{FF2B5EF4-FFF2-40B4-BE49-F238E27FC236}">
                <a16:creationId xmlns:a16="http://schemas.microsoft.com/office/drawing/2014/main" id="{478488DD-8DBF-A424-E3E9-F705F902835C}"/>
              </a:ext>
            </a:extLst>
          </p:cNvPr>
          <p:cNvSpPr/>
          <p:nvPr/>
        </p:nvSpPr>
        <p:spPr>
          <a:xfrm>
            <a:off x="2066368" y="2350618"/>
            <a:ext cx="228600" cy="236220"/>
          </a:xfrm>
          <a:prstGeom prst="star6">
            <a:avLst>
              <a:gd name="adj" fmla="val 14805"/>
              <a:gd name="hf" fmla="val 1154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ar: 6 Points 17">
            <a:extLst>
              <a:ext uri="{FF2B5EF4-FFF2-40B4-BE49-F238E27FC236}">
                <a16:creationId xmlns:a16="http://schemas.microsoft.com/office/drawing/2014/main" id="{979678A7-3AD4-2179-252C-4180DDADDA9C}"/>
              </a:ext>
            </a:extLst>
          </p:cNvPr>
          <p:cNvSpPr/>
          <p:nvPr/>
        </p:nvSpPr>
        <p:spPr>
          <a:xfrm>
            <a:off x="1335024" y="2301126"/>
            <a:ext cx="228600" cy="236220"/>
          </a:xfrm>
          <a:prstGeom prst="star6">
            <a:avLst>
              <a:gd name="adj" fmla="val 14805"/>
              <a:gd name="hf" fmla="val 1154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80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26F94B-7679-B8BE-5A38-9BBCA3AFB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535F5-779F-9E6A-EA07-83DE56286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63918339-97B1-806F-B999-9CD31197AE34}"/>
              </a:ext>
            </a:extLst>
          </p:cNvPr>
          <p:cNvSpPr txBox="1">
            <a:spLocks/>
          </p:cNvSpPr>
          <p:nvPr/>
        </p:nvSpPr>
        <p:spPr>
          <a:xfrm>
            <a:off x="65363" y="-6136"/>
            <a:ext cx="11150600" cy="612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600" b="1" u="sng">
                <a:latin typeface="Arial"/>
                <a:cs typeface="Arial"/>
              </a:rPr>
              <a:t>Proposal for LIBS vs LID-QMS joint analysis meeting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043F56-C7C7-96E1-9221-1B8857CEED22}"/>
              </a:ext>
            </a:extLst>
          </p:cNvPr>
          <p:cNvSpPr txBox="1">
            <a:spLocks/>
          </p:cNvSpPr>
          <p:nvPr/>
        </p:nvSpPr>
        <p:spPr>
          <a:xfrm>
            <a:off x="65362" y="485817"/>
            <a:ext cx="6640237" cy="612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400" b="1">
                <a:latin typeface="Arial"/>
                <a:cs typeface="Arial"/>
              </a:rPr>
              <a:t>LID QMS area + LIBS spots to be compared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GB" sz="2000" b="1" u="sng">
              <a:highlight>
                <a:srgbClr val="00FF00"/>
              </a:highlight>
              <a:latin typeface="Arial"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16BC5F-A543-0F88-BF53-8D4EB6F1228A}"/>
              </a:ext>
            </a:extLst>
          </p:cNvPr>
          <p:cNvGrpSpPr/>
          <p:nvPr/>
        </p:nvGrpSpPr>
        <p:grpSpPr>
          <a:xfrm>
            <a:off x="0" y="991853"/>
            <a:ext cx="9257746" cy="5380330"/>
            <a:chOff x="5796070" y="2075935"/>
            <a:chExt cx="6508255" cy="373989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FF8D0B3-6008-2AAB-14F7-D67709DC1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6070" y="2075935"/>
              <a:ext cx="6508255" cy="373989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8E6947C-75A0-57D7-BF0B-27754C62E23F}"/>
                </a:ext>
              </a:extLst>
            </p:cNvPr>
            <p:cNvSpPr/>
            <p:nvPr/>
          </p:nvSpPr>
          <p:spPr>
            <a:xfrm>
              <a:off x="6735516" y="4493904"/>
              <a:ext cx="57150" cy="682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B89B90-DD87-CACB-3D23-A9DFFDD1E36F}"/>
                </a:ext>
              </a:extLst>
            </p:cNvPr>
            <p:cNvSpPr/>
            <p:nvPr/>
          </p:nvSpPr>
          <p:spPr>
            <a:xfrm>
              <a:off x="6706941" y="4760037"/>
              <a:ext cx="57150" cy="682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C30D092-9907-D93B-4F23-36555AD3E997}"/>
                </a:ext>
              </a:extLst>
            </p:cNvPr>
            <p:cNvSpPr/>
            <p:nvPr/>
          </p:nvSpPr>
          <p:spPr>
            <a:xfrm>
              <a:off x="6678366" y="5060308"/>
              <a:ext cx="57150" cy="682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7659EF4-C7CC-A459-C279-5E283CEE8187}"/>
                </a:ext>
              </a:extLst>
            </p:cNvPr>
            <p:cNvSpPr/>
            <p:nvPr/>
          </p:nvSpPr>
          <p:spPr>
            <a:xfrm>
              <a:off x="6639687" y="5501134"/>
              <a:ext cx="57150" cy="682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E87BB1-34A1-DBD2-B772-F5A081CB8DB4}"/>
                </a:ext>
              </a:extLst>
            </p:cNvPr>
            <p:cNvSpPr/>
            <p:nvPr/>
          </p:nvSpPr>
          <p:spPr>
            <a:xfrm>
              <a:off x="8253313" y="4604861"/>
              <a:ext cx="57150" cy="6827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1656317-574C-6FAE-850A-60B44EC039EA}"/>
                </a:ext>
              </a:extLst>
            </p:cNvPr>
            <p:cNvSpPr/>
            <p:nvPr/>
          </p:nvSpPr>
          <p:spPr>
            <a:xfrm>
              <a:off x="8249651" y="4866970"/>
              <a:ext cx="57150" cy="6827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3C42C82-1F7B-88BF-7029-2418650E6650}"/>
                </a:ext>
              </a:extLst>
            </p:cNvPr>
            <p:cNvSpPr/>
            <p:nvPr/>
          </p:nvSpPr>
          <p:spPr>
            <a:xfrm>
              <a:off x="8235396" y="5618146"/>
              <a:ext cx="57150" cy="6827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68A0BB0-85EA-518A-6593-890C6B83CCEC}"/>
                </a:ext>
              </a:extLst>
            </p:cNvPr>
            <p:cNvSpPr/>
            <p:nvPr/>
          </p:nvSpPr>
          <p:spPr>
            <a:xfrm>
              <a:off x="8249651" y="5306473"/>
              <a:ext cx="57150" cy="6827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49303B4-25D3-7657-B399-90F589E16AE5}"/>
              </a:ext>
            </a:extLst>
          </p:cNvPr>
          <p:cNvSpPr/>
          <p:nvPr/>
        </p:nvSpPr>
        <p:spPr>
          <a:xfrm>
            <a:off x="757382" y="2216727"/>
            <a:ext cx="581891" cy="3953164"/>
          </a:xfrm>
          <a:custGeom>
            <a:avLst/>
            <a:gdLst>
              <a:gd name="connsiteX0" fmla="*/ 360218 w 581891"/>
              <a:gd name="connsiteY0" fmla="*/ 120073 h 3953164"/>
              <a:gd name="connsiteX1" fmla="*/ 230909 w 581891"/>
              <a:gd name="connsiteY1" fmla="*/ 1902691 h 3953164"/>
              <a:gd name="connsiteX2" fmla="*/ 147782 w 581891"/>
              <a:gd name="connsiteY2" fmla="*/ 2854037 h 3953164"/>
              <a:gd name="connsiteX3" fmla="*/ 120073 w 581891"/>
              <a:gd name="connsiteY3" fmla="*/ 3676073 h 3953164"/>
              <a:gd name="connsiteX4" fmla="*/ 0 w 581891"/>
              <a:gd name="connsiteY4" fmla="*/ 3925455 h 3953164"/>
              <a:gd name="connsiteX5" fmla="*/ 249382 w 581891"/>
              <a:gd name="connsiteY5" fmla="*/ 3953164 h 3953164"/>
              <a:gd name="connsiteX6" fmla="*/ 332509 w 581891"/>
              <a:gd name="connsiteY6" fmla="*/ 2503055 h 3953164"/>
              <a:gd name="connsiteX7" fmla="*/ 415636 w 581891"/>
              <a:gd name="connsiteY7" fmla="*/ 1487055 h 3953164"/>
              <a:gd name="connsiteX8" fmla="*/ 581891 w 581891"/>
              <a:gd name="connsiteY8" fmla="*/ 9237 h 3953164"/>
              <a:gd name="connsiteX9" fmla="*/ 378691 w 581891"/>
              <a:gd name="connsiteY9" fmla="*/ 0 h 3953164"/>
              <a:gd name="connsiteX10" fmla="*/ 360218 w 581891"/>
              <a:gd name="connsiteY10" fmla="*/ 120073 h 395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1891" h="3953164">
                <a:moveTo>
                  <a:pt x="360218" y="120073"/>
                </a:moveTo>
                <a:lnTo>
                  <a:pt x="230909" y="1902691"/>
                </a:lnTo>
                <a:lnTo>
                  <a:pt x="147782" y="2854037"/>
                </a:lnTo>
                <a:lnTo>
                  <a:pt x="120073" y="3676073"/>
                </a:lnTo>
                <a:lnTo>
                  <a:pt x="0" y="3925455"/>
                </a:lnTo>
                <a:lnTo>
                  <a:pt x="249382" y="3953164"/>
                </a:lnTo>
                <a:lnTo>
                  <a:pt x="332509" y="2503055"/>
                </a:lnTo>
                <a:lnTo>
                  <a:pt x="415636" y="1487055"/>
                </a:lnTo>
                <a:lnTo>
                  <a:pt x="581891" y="9237"/>
                </a:lnTo>
                <a:lnTo>
                  <a:pt x="378691" y="0"/>
                </a:lnTo>
                <a:lnTo>
                  <a:pt x="360218" y="120073"/>
                </a:lnTo>
                <a:close/>
              </a:path>
            </a:pathLst>
          </a:cu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8350B-C1BF-74A5-FF93-5375391CEF07}"/>
              </a:ext>
            </a:extLst>
          </p:cNvPr>
          <p:cNvSpPr txBox="1"/>
          <p:nvPr/>
        </p:nvSpPr>
        <p:spPr>
          <a:xfrm>
            <a:off x="9416827" y="2225599"/>
            <a:ext cx="2789710" cy="307777"/>
          </a:xfrm>
          <a:prstGeom prst="rect">
            <a:avLst/>
          </a:prstGeom>
          <a:solidFill>
            <a:srgbClr val="00FFFF">
              <a:alpha val="54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+mj-lt"/>
              </a:rPr>
              <a:t>Proposed LIDs for comparison</a:t>
            </a:r>
            <a:endParaRPr lang="en-US" sz="14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18F816-EE25-1DF5-E369-C0B6972C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784" y="2167806"/>
            <a:ext cx="319043" cy="36557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1E3E2F1-C838-4E01-AC84-D575101282C2}"/>
              </a:ext>
            </a:extLst>
          </p:cNvPr>
          <p:cNvSpPr/>
          <p:nvPr/>
        </p:nvSpPr>
        <p:spPr>
          <a:xfrm>
            <a:off x="3026004" y="4421171"/>
            <a:ext cx="282804" cy="1781666"/>
          </a:xfrm>
          <a:custGeom>
            <a:avLst/>
            <a:gdLst>
              <a:gd name="connsiteX0" fmla="*/ 65988 w 282804"/>
              <a:gd name="connsiteY0" fmla="*/ 37707 h 1781666"/>
              <a:gd name="connsiteX1" fmla="*/ 0 w 282804"/>
              <a:gd name="connsiteY1" fmla="*/ 1781666 h 1781666"/>
              <a:gd name="connsiteX2" fmla="*/ 207390 w 282804"/>
              <a:gd name="connsiteY2" fmla="*/ 1762813 h 1781666"/>
              <a:gd name="connsiteX3" fmla="*/ 282804 w 282804"/>
              <a:gd name="connsiteY3" fmla="*/ 0 h 1781666"/>
              <a:gd name="connsiteX4" fmla="*/ 65988 w 282804"/>
              <a:gd name="connsiteY4" fmla="*/ 37707 h 17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04" h="1781666">
                <a:moveTo>
                  <a:pt x="65988" y="37707"/>
                </a:moveTo>
                <a:lnTo>
                  <a:pt x="0" y="1781666"/>
                </a:lnTo>
                <a:lnTo>
                  <a:pt x="207390" y="1762813"/>
                </a:lnTo>
                <a:lnTo>
                  <a:pt x="282804" y="0"/>
                </a:lnTo>
                <a:lnTo>
                  <a:pt x="65988" y="37707"/>
                </a:lnTo>
                <a:close/>
              </a:path>
            </a:pathLst>
          </a:cu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FF10167-96ED-9284-1DBE-CC1D79D80986}"/>
              </a:ext>
            </a:extLst>
          </p:cNvPr>
          <p:cNvGrpSpPr/>
          <p:nvPr/>
        </p:nvGrpSpPr>
        <p:grpSpPr>
          <a:xfrm>
            <a:off x="9242768" y="2601038"/>
            <a:ext cx="2911599" cy="369332"/>
            <a:chOff x="9083247" y="2316948"/>
            <a:chExt cx="2911599" cy="36933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8861B52-5057-1C8E-5633-FBE5FB85A863}"/>
                </a:ext>
              </a:extLst>
            </p:cNvPr>
            <p:cNvSpPr/>
            <p:nvPr/>
          </p:nvSpPr>
          <p:spPr>
            <a:xfrm>
              <a:off x="9083247" y="2316948"/>
              <a:ext cx="2825712" cy="369332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7F70A36-4EFA-A2DE-12DB-F8FF372B6BA0}"/>
                </a:ext>
              </a:extLst>
            </p:cNvPr>
            <p:cNvSpPr/>
            <p:nvPr/>
          </p:nvSpPr>
          <p:spPr>
            <a:xfrm>
              <a:off x="9144151" y="2429473"/>
              <a:ext cx="113155" cy="1212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B35DA61-357B-3024-B821-148D8900E32C}"/>
                </a:ext>
              </a:extLst>
            </p:cNvPr>
            <p:cNvSpPr/>
            <p:nvPr/>
          </p:nvSpPr>
          <p:spPr>
            <a:xfrm>
              <a:off x="9298933" y="2429885"/>
              <a:ext cx="113155" cy="1212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8DE7CF-24BE-07C7-0500-BE7319E56C50}"/>
                </a:ext>
              </a:extLst>
            </p:cNvPr>
            <p:cNvSpPr txBox="1"/>
            <p:nvPr/>
          </p:nvSpPr>
          <p:spPr>
            <a:xfrm>
              <a:off x="9412088" y="2316948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LIBS points to compare</a:t>
              </a: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87F7A23-4F23-1524-19E5-15820C1EB7F2}"/>
              </a:ext>
            </a:extLst>
          </p:cNvPr>
          <p:cNvSpPr/>
          <p:nvPr/>
        </p:nvSpPr>
        <p:spPr>
          <a:xfrm>
            <a:off x="1140643" y="2545237"/>
            <a:ext cx="461914" cy="3610466"/>
          </a:xfrm>
          <a:custGeom>
            <a:avLst/>
            <a:gdLst>
              <a:gd name="connsiteX0" fmla="*/ 263951 w 461914"/>
              <a:gd name="connsiteY0" fmla="*/ 65988 h 3610466"/>
              <a:gd name="connsiteX1" fmla="*/ 0 w 461914"/>
              <a:gd name="connsiteY1" fmla="*/ 3610466 h 3610466"/>
              <a:gd name="connsiteX2" fmla="*/ 197963 w 461914"/>
              <a:gd name="connsiteY2" fmla="*/ 3601039 h 3610466"/>
              <a:gd name="connsiteX3" fmla="*/ 320512 w 461914"/>
              <a:gd name="connsiteY3" fmla="*/ 1715678 h 3610466"/>
              <a:gd name="connsiteX4" fmla="*/ 461914 w 461914"/>
              <a:gd name="connsiteY4" fmla="*/ 9427 h 3610466"/>
              <a:gd name="connsiteX5" fmla="*/ 254524 w 461914"/>
              <a:gd name="connsiteY5" fmla="*/ 0 h 3610466"/>
              <a:gd name="connsiteX6" fmla="*/ 263951 w 461914"/>
              <a:gd name="connsiteY6" fmla="*/ 65988 h 361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914" h="3610466">
                <a:moveTo>
                  <a:pt x="263951" y="65988"/>
                </a:moveTo>
                <a:lnTo>
                  <a:pt x="0" y="3610466"/>
                </a:lnTo>
                <a:lnTo>
                  <a:pt x="197963" y="3601039"/>
                </a:lnTo>
                <a:lnTo>
                  <a:pt x="320512" y="1715678"/>
                </a:lnTo>
                <a:lnTo>
                  <a:pt x="461914" y="9427"/>
                </a:lnTo>
                <a:lnTo>
                  <a:pt x="254524" y="0"/>
                </a:lnTo>
                <a:lnTo>
                  <a:pt x="263951" y="65988"/>
                </a:lnTo>
                <a:close/>
              </a:path>
            </a:pathLst>
          </a:cu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35D788-38E1-8CCC-059B-2BD1FF8FA8A4}"/>
              </a:ext>
            </a:extLst>
          </p:cNvPr>
          <p:cNvSpPr/>
          <p:nvPr/>
        </p:nvSpPr>
        <p:spPr>
          <a:xfrm>
            <a:off x="3374796" y="4487159"/>
            <a:ext cx="263950" cy="1781666"/>
          </a:xfrm>
          <a:custGeom>
            <a:avLst/>
            <a:gdLst>
              <a:gd name="connsiteX0" fmla="*/ 56561 w 263950"/>
              <a:gd name="connsiteY0" fmla="*/ 9427 h 1781666"/>
              <a:gd name="connsiteX1" fmla="*/ 0 w 263950"/>
              <a:gd name="connsiteY1" fmla="*/ 1781666 h 1781666"/>
              <a:gd name="connsiteX2" fmla="*/ 245097 w 263950"/>
              <a:gd name="connsiteY2" fmla="*/ 1772239 h 1781666"/>
              <a:gd name="connsiteX3" fmla="*/ 263950 w 263950"/>
              <a:gd name="connsiteY3" fmla="*/ 0 h 1781666"/>
              <a:gd name="connsiteX4" fmla="*/ 56561 w 263950"/>
              <a:gd name="connsiteY4" fmla="*/ 9427 h 17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50" h="1781666">
                <a:moveTo>
                  <a:pt x="56561" y="9427"/>
                </a:moveTo>
                <a:lnTo>
                  <a:pt x="0" y="1781666"/>
                </a:lnTo>
                <a:lnTo>
                  <a:pt x="245097" y="1772239"/>
                </a:lnTo>
                <a:lnTo>
                  <a:pt x="263950" y="0"/>
                </a:lnTo>
                <a:lnTo>
                  <a:pt x="56561" y="9427"/>
                </a:lnTo>
                <a:close/>
              </a:path>
            </a:pathLst>
          </a:cu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08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544E95-82EF-8842-7BF2-2D40A14992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479" y="1691632"/>
            <a:ext cx="5642521" cy="32251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C38FE4-04D6-744C-1995-D2517C76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LID-QMS areal fuel retention at end of JET operations 19 &amp; 20 December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D4CB7-15F9-B272-B74A-06211AB38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7D8035-AECE-E32B-760D-22501F912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193" y="1691632"/>
            <a:ext cx="4581432" cy="46960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1500B1-23A5-639F-5C76-34028CD4906C}"/>
              </a:ext>
            </a:extLst>
          </p:cNvPr>
          <p:cNvSpPr txBox="1"/>
          <p:nvPr/>
        </p:nvSpPr>
        <p:spPr>
          <a:xfrm>
            <a:off x="433325" y="5166368"/>
            <a:ext cx="55448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Assumptions:</a:t>
            </a:r>
          </a:p>
          <a:p>
            <a:r>
              <a:rPr lang="en-GB" sz="1400"/>
              <a:t>AMU4 calibration factor used for AMUs</a:t>
            </a:r>
          </a:p>
          <a:p>
            <a:r>
              <a:rPr lang="en-GB" sz="1400"/>
              <a:t>19/12/2023 AMU4 calibration factor used for 20/12/2023 data points</a:t>
            </a:r>
          </a:p>
          <a:p>
            <a:r>
              <a:rPr lang="en-GB" sz="1400"/>
              <a:t>Calibration = Jump method</a:t>
            </a:r>
          </a:p>
        </p:txBody>
      </p:sp>
    </p:spTree>
    <p:extLst>
      <p:ext uri="{BB962C8B-B14F-4D97-AF65-F5344CB8AC3E}">
        <p14:creationId xmlns:p14="http://schemas.microsoft.com/office/powerpoint/2010/main" val="213909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98BEE-6026-57F4-946F-C3DDCE589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2D767-D073-0612-071B-7E215252F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6845F73-8F3C-12CD-EC37-CC375360B9C5}"/>
              </a:ext>
            </a:extLst>
          </p:cNvPr>
          <p:cNvSpPr txBox="1">
            <a:spLocks/>
          </p:cNvSpPr>
          <p:nvPr/>
        </p:nvSpPr>
        <p:spPr>
          <a:xfrm>
            <a:off x="0" y="-42938"/>
            <a:ext cx="11150600" cy="1187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400" b="1">
                <a:latin typeface="Arial"/>
                <a:cs typeface="Arial"/>
              </a:rPr>
              <a:t>LIBS</a:t>
            </a:r>
            <a:r>
              <a:rPr lang="en-GB" sz="2400" b="0">
                <a:latin typeface="Arial"/>
                <a:cs typeface="Arial"/>
              </a:rPr>
              <a:t> – </a:t>
            </a:r>
            <a:r>
              <a:rPr lang="en-GB" sz="2400" b="1">
                <a:latin typeface="Arial"/>
                <a:cs typeface="Arial"/>
              </a:rPr>
              <a:t>L</a:t>
            </a:r>
            <a:r>
              <a:rPr lang="en-GB" sz="2400" b="0">
                <a:latin typeface="Arial"/>
                <a:cs typeface="Arial"/>
              </a:rPr>
              <a:t>aser </a:t>
            </a:r>
            <a:r>
              <a:rPr lang="en-GB" sz="2400" b="1">
                <a:latin typeface="Arial"/>
                <a:cs typeface="Arial"/>
              </a:rPr>
              <a:t>I</a:t>
            </a:r>
            <a:r>
              <a:rPr lang="en-GB" sz="2400" b="0">
                <a:latin typeface="Arial"/>
                <a:cs typeface="Arial"/>
              </a:rPr>
              <a:t>nduced </a:t>
            </a:r>
            <a:r>
              <a:rPr lang="en-GB" sz="2400" b="1">
                <a:latin typeface="Arial"/>
                <a:cs typeface="Arial"/>
              </a:rPr>
              <a:t>B</a:t>
            </a:r>
            <a:r>
              <a:rPr lang="en-GB" sz="2400" b="0">
                <a:latin typeface="Arial"/>
                <a:cs typeface="Arial"/>
              </a:rPr>
              <a:t>reakdown </a:t>
            </a:r>
            <a:r>
              <a:rPr lang="en-GB" sz="2400" b="1">
                <a:latin typeface="Arial"/>
                <a:cs typeface="Arial"/>
              </a:rPr>
              <a:t>S</a:t>
            </a:r>
            <a:r>
              <a:rPr lang="en-GB" sz="2400" b="0">
                <a:latin typeface="Arial"/>
                <a:cs typeface="Arial"/>
              </a:rPr>
              <a:t>pectroscopy</a:t>
            </a:r>
          </a:p>
          <a:p>
            <a:pPr>
              <a:lnSpc>
                <a:spcPct val="120000"/>
              </a:lnSpc>
            </a:pPr>
            <a:r>
              <a:rPr lang="en-GB" sz="2400" b="1"/>
              <a:t>LID-QMS – L</a:t>
            </a:r>
            <a:r>
              <a:rPr lang="en-GB" sz="2400"/>
              <a:t>aser</a:t>
            </a:r>
            <a:r>
              <a:rPr lang="en-GB" sz="2400" b="1"/>
              <a:t> I</a:t>
            </a:r>
            <a:r>
              <a:rPr lang="en-GB" sz="2400"/>
              <a:t>nduced</a:t>
            </a:r>
            <a:r>
              <a:rPr lang="en-GB" sz="2400" b="1"/>
              <a:t> D</a:t>
            </a:r>
            <a:r>
              <a:rPr lang="en-GB" sz="2400"/>
              <a:t>esorption</a:t>
            </a:r>
            <a:r>
              <a:rPr lang="en-GB" sz="2400" b="1"/>
              <a:t> </a:t>
            </a:r>
            <a:r>
              <a:rPr lang="en-GB" sz="2400"/>
              <a:t>via</a:t>
            </a:r>
            <a:r>
              <a:rPr lang="en-GB" sz="2400" b="1"/>
              <a:t> QMS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E16A6D-CCE6-0D76-2627-9816677C57C8}"/>
              </a:ext>
            </a:extLst>
          </p:cNvPr>
          <p:cNvGrpSpPr/>
          <p:nvPr/>
        </p:nvGrpSpPr>
        <p:grpSpPr>
          <a:xfrm>
            <a:off x="7059658" y="1113349"/>
            <a:ext cx="5117828" cy="5136014"/>
            <a:chOff x="7059658" y="1468949"/>
            <a:chExt cx="5117828" cy="51360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C358AE-850F-21FC-A80E-7570962E8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5976" b="1909"/>
            <a:stretch/>
          </p:blipFill>
          <p:spPr>
            <a:xfrm>
              <a:off x="7059658" y="2561175"/>
              <a:ext cx="5103314" cy="392657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7DD4D0-D8FA-2CC8-CB2F-3F3D346900EA}"/>
                </a:ext>
              </a:extLst>
            </p:cNvPr>
            <p:cNvSpPr txBox="1"/>
            <p:nvPr/>
          </p:nvSpPr>
          <p:spPr>
            <a:xfrm>
              <a:off x="7224037" y="1671299"/>
              <a:ext cx="4789070" cy="727618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GB" sz="2000" b="1"/>
                <a:t>LID-QMS</a:t>
              </a:r>
            </a:p>
            <a:p>
              <a:pPr algn="ctr"/>
              <a:r>
                <a:rPr lang="en-GB" sz="2000" b="1"/>
                <a:t> </a:t>
              </a:r>
              <a:r>
                <a:rPr lang="en-GB" sz="2000" b="1">
                  <a:highlight>
                    <a:srgbClr val="FFFF00"/>
                  </a:highlight>
                </a:rPr>
                <a:t>Fuel retention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AD72A1-6FAF-6BCC-5ED0-F0051551EFC5}"/>
                </a:ext>
              </a:extLst>
            </p:cNvPr>
            <p:cNvSpPr/>
            <p:nvPr/>
          </p:nvSpPr>
          <p:spPr>
            <a:xfrm>
              <a:off x="7059658" y="1468949"/>
              <a:ext cx="5117828" cy="5136014"/>
            </a:xfrm>
            <a:prstGeom prst="roundRect">
              <a:avLst>
                <a:gd name="adj" fmla="val 524"/>
              </a:avLst>
            </a:prstGeom>
            <a:noFill/>
            <a:ln w="22225">
              <a:solidFill>
                <a:srgbClr val="00FFFF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669665-ED7B-2B44-46BC-BFC8DBE5D44C}"/>
              </a:ext>
            </a:extLst>
          </p:cNvPr>
          <p:cNvGrpSpPr/>
          <p:nvPr/>
        </p:nvGrpSpPr>
        <p:grpSpPr>
          <a:xfrm>
            <a:off x="0" y="1113349"/>
            <a:ext cx="7000956" cy="5136014"/>
            <a:chOff x="0" y="1468949"/>
            <a:chExt cx="7000956" cy="51360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D63D13-090F-FE80-6DBE-1162C594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33" y="2764374"/>
              <a:ext cx="6893023" cy="306700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260830-A4CA-BCF9-DCF6-CA1ED5925823}"/>
                </a:ext>
              </a:extLst>
            </p:cNvPr>
            <p:cNvSpPr txBox="1"/>
            <p:nvPr/>
          </p:nvSpPr>
          <p:spPr>
            <a:xfrm>
              <a:off x="388475" y="1584854"/>
              <a:ext cx="6180537" cy="1063615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GB" sz="2000" b="1"/>
                <a:t>LIBS</a:t>
              </a:r>
            </a:p>
            <a:p>
              <a:pPr algn="ctr"/>
              <a:r>
                <a:rPr lang="en-GB" sz="2000" b="1"/>
                <a:t> Material composition</a:t>
              </a:r>
            </a:p>
            <a:p>
              <a:pPr algn="ctr"/>
              <a:r>
                <a:rPr lang="en-GB" sz="2000" b="1"/>
                <a:t> </a:t>
              </a:r>
              <a:r>
                <a:rPr lang="en-GB" sz="2000" b="1">
                  <a:highlight>
                    <a:srgbClr val="FFFF00"/>
                  </a:highlight>
                </a:rPr>
                <a:t>Fuel retention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97E63C1-9B82-2A87-1384-24F576BBFD77}"/>
                </a:ext>
              </a:extLst>
            </p:cNvPr>
            <p:cNvSpPr/>
            <p:nvPr/>
          </p:nvSpPr>
          <p:spPr>
            <a:xfrm>
              <a:off x="0" y="1468949"/>
              <a:ext cx="7000956" cy="5136014"/>
            </a:xfrm>
            <a:prstGeom prst="roundRect">
              <a:avLst>
                <a:gd name="adj" fmla="val 524"/>
              </a:avLst>
            </a:prstGeom>
            <a:noFill/>
            <a:ln w="22225">
              <a:solidFill>
                <a:srgbClr val="FF33CC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5C0F63-1BAA-5A6A-0E0A-1DE66C265106}"/>
              </a:ext>
            </a:extLst>
          </p:cNvPr>
          <p:cNvSpPr txBox="1"/>
          <p:nvPr/>
        </p:nvSpPr>
        <p:spPr>
          <a:xfrm>
            <a:off x="32233" y="1177199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/>
              <a:t>J. Likonen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C1410-62D5-F821-6F43-36337AF794A7}"/>
              </a:ext>
            </a:extLst>
          </p:cNvPr>
          <p:cNvSpPr txBox="1"/>
          <p:nvPr/>
        </p:nvSpPr>
        <p:spPr>
          <a:xfrm>
            <a:off x="7059658" y="1177199"/>
            <a:ext cx="1077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/>
              <a:t>M. Zlobinski</a:t>
            </a:r>
          </a:p>
        </p:txBody>
      </p:sp>
    </p:spTree>
    <p:extLst>
      <p:ext uri="{BB962C8B-B14F-4D97-AF65-F5344CB8AC3E}">
        <p14:creationId xmlns:p14="http://schemas.microsoft.com/office/powerpoint/2010/main" val="107921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FE7D8-ED72-EC13-52F0-0621DD752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F4E4E-702D-7909-63CE-109DA54D2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13D42A0-CF28-AA3A-5419-9D5D789FBBDD}"/>
              </a:ext>
            </a:extLst>
          </p:cNvPr>
          <p:cNvGrpSpPr/>
          <p:nvPr/>
        </p:nvGrpSpPr>
        <p:grpSpPr>
          <a:xfrm>
            <a:off x="261159" y="4345806"/>
            <a:ext cx="2871357" cy="1445537"/>
            <a:chOff x="71643" y="2147016"/>
            <a:chExt cx="3217466" cy="1619458"/>
          </a:xfrm>
        </p:grpSpPr>
        <p:sp>
          <p:nvSpPr>
            <p:cNvPr id="145" name="object 4">
              <a:extLst>
                <a:ext uri="{FF2B5EF4-FFF2-40B4-BE49-F238E27FC236}">
                  <a16:creationId xmlns:a16="http://schemas.microsoft.com/office/drawing/2014/main" id="{CD47F2AF-94B2-AAFF-9491-EC374C4DCDBE}"/>
                </a:ext>
              </a:extLst>
            </p:cNvPr>
            <p:cNvSpPr/>
            <p:nvPr/>
          </p:nvSpPr>
          <p:spPr>
            <a:xfrm>
              <a:off x="89026" y="2267117"/>
              <a:ext cx="752560" cy="242570"/>
            </a:xfrm>
            <a:custGeom>
              <a:avLst/>
              <a:gdLst/>
              <a:ahLst/>
              <a:cxnLst/>
              <a:rect l="l" t="t" r="r" b="b"/>
              <a:pathLst>
                <a:path w="576580" h="242570">
                  <a:moveTo>
                    <a:pt x="535686" y="0"/>
                  </a:moveTo>
                  <a:lnTo>
                    <a:pt x="40386" y="0"/>
                  </a:lnTo>
                  <a:lnTo>
                    <a:pt x="24667" y="3174"/>
                  </a:lnTo>
                  <a:lnTo>
                    <a:pt x="11830" y="11830"/>
                  </a:lnTo>
                  <a:lnTo>
                    <a:pt x="3174" y="24667"/>
                  </a:lnTo>
                  <a:lnTo>
                    <a:pt x="0" y="40386"/>
                  </a:lnTo>
                  <a:lnTo>
                    <a:pt x="0" y="201930"/>
                  </a:lnTo>
                  <a:lnTo>
                    <a:pt x="3174" y="217648"/>
                  </a:lnTo>
                  <a:lnTo>
                    <a:pt x="11830" y="230485"/>
                  </a:lnTo>
                  <a:lnTo>
                    <a:pt x="24667" y="239141"/>
                  </a:lnTo>
                  <a:lnTo>
                    <a:pt x="40386" y="242316"/>
                  </a:lnTo>
                  <a:lnTo>
                    <a:pt x="535686" y="242316"/>
                  </a:lnTo>
                  <a:lnTo>
                    <a:pt x="551404" y="239141"/>
                  </a:lnTo>
                  <a:lnTo>
                    <a:pt x="564241" y="230485"/>
                  </a:lnTo>
                  <a:lnTo>
                    <a:pt x="572897" y="217648"/>
                  </a:lnTo>
                  <a:lnTo>
                    <a:pt x="576072" y="201930"/>
                  </a:lnTo>
                  <a:lnTo>
                    <a:pt x="576072" y="40386"/>
                  </a:lnTo>
                  <a:lnTo>
                    <a:pt x="572897" y="24667"/>
                  </a:lnTo>
                  <a:lnTo>
                    <a:pt x="564241" y="11830"/>
                  </a:lnTo>
                  <a:lnTo>
                    <a:pt x="551404" y="3174"/>
                  </a:lnTo>
                  <a:lnTo>
                    <a:pt x="535686" y="0"/>
                  </a:lnTo>
                  <a:close/>
                </a:path>
              </a:pathLst>
            </a:custGeom>
            <a:solidFill>
              <a:srgbClr val="49E366">
                <a:alpha val="9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highlight>
                  <a:srgbClr val="00FF00"/>
                </a:highlight>
              </a:endParaRPr>
            </a:p>
          </p:txBody>
        </p:sp>
        <p:sp>
          <p:nvSpPr>
            <p:cNvPr id="146" name="object 5">
              <a:extLst>
                <a:ext uri="{FF2B5EF4-FFF2-40B4-BE49-F238E27FC236}">
                  <a16:creationId xmlns:a16="http://schemas.microsoft.com/office/drawing/2014/main" id="{65DBD65F-427E-E843-8CF0-F4BD783AAC36}"/>
                </a:ext>
              </a:extLst>
            </p:cNvPr>
            <p:cNvSpPr/>
            <p:nvPr/>
          </p:nvSpPr>
          <p:spPr>
            <a:xfrm>
              <a:off x="79644" y="2882136"/>
              <a:ext cx="752560" cy="243840"/>
            </a:xfrm>
            <a:custGeom>
              <a:avLst/>
              <a:gdLst/>
              <a:ahLst/>
              <a:cxnLst/>
              <a:rect l="l" t="t" r="r" b="b"/>
              <a:pathLst>
                <a:path w="576580" h="243839">
                  <a:moveTo>
                    <a:pt x="535432" y="0"/>
                  </a:moveTo>
                  <a:lnTo>
                    <a:pt x="40640" y="0"/>
                  </a:lnTo>
                  <a:lnTo>
                    <a:pt x="24822" y="3194"/>
                  </a:lnTo>
                  <a:lnTo>
                    <a:pt x="11904" y="11904"/>
                  </a:lnTo>
                  <a:lnTo>
                    <a:pt x="3194" y="24822"/>
                  </a:lnTo>
                  <a:lnTo>
                    <a:pt x="0" y="40639"/>
                  </a:lnTo>
                  <a:lnTo>
                    <a:pt x="0" y="203199"/>
                  </a:lnTo>
                  <a:lnTo>
                    <a:pt x="3194" y="219017"/>
                  </a:lnTo>
                  <a:lnTo>
                    <a:pt x="11904" y="231935"/>
                  </a:lnTo>
                  <a:lnTo>
                    <a:pt x="24822" y="240645"/>
                  </a:lnTo>
                  <a:lnTo>
                    <a:pt x="40640" y="243839"/>
                  </a:lnTo>
                  <a:lnTo>
                    <a:pt x="535432" y="243839"/>
                  </a:lnTo>
                  <a:lnTo>
                    <a:pt x="551249" y="240645"/>
                  </a:lnTo>
                  <a:lnTo>
                    <a:pt x="564167" y="231935"/>
                  </a:lnTo>
                  <a:lnTo>
                    <a:pt x="572877" y="219017"/>
                  </a:lnTo>
                  <a:lnTo>
                    <a:pt x="576072" y="203199"/>
                  </a:lnTo>
                  <a:lnTo>
                    <a:pt x="576072" y="40639"/>
                  </a:lnTo>
                  <a:lnTo>
                    <a:pt x="572877" y="24822"/>
                  </a:lnTo>
                  <a:lnTo>
                    <a:pt x="564167" y="11904"/>
                  </a:lnTo>
                  <a:lnTo>
                    <a:pt x="551249" y="3194"/>
                  </a:lnTo>
                  <a:lnTo>
                    <a:pt x="535432" y="0"/>
                  </a:lnTo>
                  <a:close/>
                </a:path>
              </a:pathLst>
            </a:custGeom>
            <a:solidFill>
              <a:srgbClr val="00AFEF">
                <a:alpha val="9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6">
              <a:extLst>
                <a:ext uri="{FF2B5EF4-FFF2-40B4-BE49-F238E27FC236}">
                  <a16:creationId xmlns:a16="http://schemas.microsoft.com/office/drawing/2014/main" id="{FA5CCCE7-3496-0927-A1C2-E413E80E5DE7}"/>
                </a:ext>
              </a:extLst>
            </p:cNvPr>
            <p:cNvSpPr txBox="1"/>
            <p:nvPr/>
          </p:nvSpPr>
          <p:spPr>
            <a:xfrm>
              <a:off x="1104416" y="2458636"/>
              <a:ext cx="1932786" cy="386471"/>
            </a:xfrm>
            <a:prstGeom prst="rect">
              <a:avLst/>
            </a:prstGeom>
          </p:spPr>
          <p:txBody>
            <a:bodyPr vert="horz" wrap="square" lIns="0" tIns="113030" rIns="0" bIns="0" rtlCol="0">
              <a:spAutoFit/>
            </a:bodyPr>
            <a:lstStyle/>
            <a:p>
              <a:pPr marL="66675">
                <a:lnSpc>
                  <a:spcPct val="100000"/>
                </a:lnSpc>
                <a:spcBef>
                  <a:spcPts val="795"/>
                </a:spcBef>
              </a:pPr>
              <a:r>
                <a:rPr sz="1500" b="1">
                  <a:solidFill>
                    <a:srgbClr val="943735"/>
                  </a:solidFill>
                  <a:latin typeface="Carlito"/>
                  <a:cs typeface="Carlito"/>
                </a:rPr>
                <a:t>W</a:t>
              </a:r>
              <a:r>
                <a:rPr sz="1500" b="1" spc="-5">
                  <a:solidFill>
                    <a:srgbClr val="943735"/>
                  </a:solidFill>
                  <a:latin typeface="Carlito"/>
                  <a:cs typeface="Carlito"/>
                </a:rPr>
                <a:t> </a:t>
              </a:r>
              <a:r>
                <a:rPr sz="1500" b="1">
                  <a:solidFill>
                    <a:srgbClr val="943735"/>
                  </a:solidFill>
                  <a:latin typeface="Carlito"/>
                  <a:cs typeface="Carlito"/>
                </a:rPr>
                <a:t>–</a:t>
              </a:r>
              <a:r>
                <a:rPr sz="1500" b="1" spc="5">
                  <a:solidFill>
                    <a:srgbClr val="943735"/>
                  </a:solidFill>
                  <a:latin typeface="Carlito"/>
                  <a:cs typeface="Carlito"/>
                </a:rPr>
                <a:t> </a:t>
              </a:r>
              <a:r>
                <a:rPr sz="1500" b="1">
                  <a:solidFill>
                    <a:srgbClr val="943735"/>
                  </a:solidFill>
                  <a:latin typeface="Carlito"/>
                  <a:cs typeface="Carlito"/>
                </a:rPr>
                <a:t>coated</a:t>
              </a:r>
              <a:r>
                <a:rPr sz="1500" b="1" spc="5">
                  <a:solidFill>
                    <a:srgbClr val="943735"/>
                  </a:solidFill>
                  <a:latin typeface="Carlito"/>
                  <a:cs typeface="Carlito"/>
                </a:rPr>
                <a:t> </a:t>
              </a:r>
              <a:r>
                <a:rPr sz="1500" b="1" spc="-25">
                  <a:solidFill>
                    <a:srgbClr val="943735"/>
                  </a:solidFill>
                  <a:latin typeface="Carlito"/>
                  <a:cs typeface="Carlito"/>
                </a:rPr>
                <a:t>CFC</a:t>
              </a:r>
              <a:endParaRPr sz="1500">
                <a:latin typeface="Carlito"/>
                <a:cs typeface="Carlito"/>
              </a:endParaRPr>
            </a:p>
          </p:txBody>
        </p:sp>
        <p:sp>
          <p:nvSpPr>
            <p:cNvPr id="148" name="object 7">
              <a:extLst>
                <a:ext uri="{FF2B5EF4-FFF2-40B4-BE49-F238E27FC236}">
                  <a16:creationId xmlns:a16="http://schemas.microsoft.com/office/drawing/2014/main" id="{254DC1C5-58B4-E44B-58A8-D73EA0BC893F}"/>
                </a:ext>
              </a:extLst>
            </p:cNvPr>
            <p:cNvSpPr/>
            <p:nvPr/>
          </p:nvSpPr>
          <p:spPr>
            <a:xfrm>
              <a:off x="89026" y="2576070"/>
              <a:ext cx="752560" cy="242570"/>
            </a:xfrm>
            <a:custGeom>
              <a:avLst/>
              <a:gdLst/>
              <a:ahLst/>
              <a:cxnLst/>
              <a:rect l="l" t="t" r="r" b="b"/>
              <a:pathLst>
                <a:path w="576580" h="242570">
                  <a:moveTo>
                    <a:pt x="535686" y="0"/>
                  </a:moveTo>
                  <a:lnTo>
                    <a:pt x="40386" y="0"/>
                  </a:lnTo>
                  <a:lnTo>
                    <a:pt x="24667" y="3174"/>
                  </a:lnTo>
                  <a:lnTo>
                    <a:pt x="11830" y="11830"/>
                  </a:lnTo>
                  <a:lnTo>
                    <a:pt x="3174" y="24667"/>
                  </a:lnTo>
                  <a:lnTo>
                    <a:pt x="0" y="40386"/>
                  </a:lnTo>
                  <a:lnTo>
                    <a:pt x="0" y="201930"/>
                  </a:lnTo>
                  <a:lnTo>
                    <a:pt x="3174" y="217648"/>
                  </a:lnTo>
                  <a:lnTo>
                    <a:pt x="11830" y="230485"/>
                  </a:lnTo>
                  <a:lnTo>
                    <a:pt x="24667" y="239141"/>
                  </a:lnTo>
                  <a:lnTo>
                    <a:pt x="40386" y="242316"/>
                  </a:lnTo>
                  <a:lnTo>
                    <a:pt x="535686" y="242316"/>
                  </a:lnTo>
                  <a:lnTo>
                    <a:pt x="551404" y="239141"/>
                  </a:lnTo>
                  <a:lnTo>
                    <a:pt x="564241" y="230485"/>
                  </a:lnTo>
                  <a:lnTo>
                    <a:pt x="572897" y="217648"/>
                  </a:lnTo>
                  <a:lnTo>
                    <a:pt x="576072" y="201930"/>
                  </a:lnTo>
                  <a:lnTo>
                    <a:pt x="576072" y="40386"/>
                  </a:lnTo>
                  <a:lnTo>
                    <a:pt x="572897" y="24667"/>
                  </a:lnTo>
                  <a:lnTo>
                    <a:pt x="564241" y="11830"/>
                  </a:lnTo>
                  <a:lnTo>
                    <a:pt x="551404" y="3174"/>
                  </a:lnTo>
                  <a:lnTo>
                    <a:pt x="535686" y="0"/>
                  </a:lnTo>
                  <a:close/>
                </a:path>
              </a:pathLst>
            </a:custGeom>
            <a:solidFill>
              <a:srgbClr val="943735">
                <a:alpha val="9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8">
              <a:extLst>
                <a:ext uri="{FF2B5EF4-FFF2-40B4-BE49-F238E27FC236}">
                  <a16:creationId xmlns:a16="http://schemas.microsoft.com/office/drawing/2014/main" id="{90118E00-B945-63B0-22C0-CA64C1249C72}"/>
                </a:ext>
              </a:extLst>
            </p:cNvPr>
            <p:cNvSpPr/>
            <p:nvPr/>
          </p:nvSpPr>
          <p:spPr>
            <a:xfrm>
              <a:off x="71643" y="3198607"/>
              <a:ext cx="752560" cy="242570"/>
            </a:xfrm>
            <a:custGeom>
              <a:avLst/>
              <a:gdLst/>
              <a:ahLst/>
              <a:cxnLst/>
              <a:rect l="l" t="t" r="r" b="b"/>
              <a:pathLst>
                <a:path w="576580" h="242570">
                  <a:moveTo>
                    <a:pt x="535686" y="0"/>
                  </a:moveTo>
                  <a:lnTo>
                    <a:pt x="40386" y="0"/>
                  </a:lnTo>
                  <a:lnTo>
                    <a:pt x="24667" y="3174"/>
                  </a:lnTo>
                  <a:lnTo>
                    <a:pt x="11830" y="11830"/>
                  </a:lnTo>
                  <a:lnTo>
                    <a:pt x="3174" y="24667"/>
                  </a:lnTo>
                  <a:lnTo>
                    <a:pt x="0" y="40386"/>
                  </a:lnTo>
                  <a:lnTo>
                    <a:pt x="0" y="201930"/>
                  </a:lnTo>
                  <a:lnTo>
                    <a:pt x="3174" y="217648"/>
                  </a:lnTo>
                  <a:lnTo>
                    <a:pt x="11830" y="230485"/>
                  </a:lnTo>
                  <a:lnTo>
                    <a:pt x="24667" y="239141"/>
                  </a:lnTo>
                  <a:lnTo>
                    <a:pt x="40386" y="242316"/>
                  </a:lnTo>
                  <a:lnTo>
                    <a:pt x="535686" y="242316"/>
                  </a:lnTo>
                  <a:lnTo>
                    <a:pt x="551404" y="239141"/>
                  </a:lnTo>
                  <a:lnTo>
                    <a:pt x="564241" y="230485"/>
                  </a:lnTo>
                  <a:lnTo>
                    <a:pt x="572897" y="217648"/>
                  </a:lnTo>
                  <a:lnTo>
                    <a:pt x="576072" y="201930"/>
                  </a:lnTo>
                  <a:lnTo>
                    <a:pt x="576072" y="40386"/>
                  </a:lnTo>
                  <a:lnTo>
                    <a:pt x="572897" y="24667"/>
                  </a:lnTo>
                  <a:lnTo>
                    <a:pt x="564241" y="11830"/>
                  </a:lnTo>
                  <a:lnTo>
                    <a:pt x="551404" y="3174"/>
                  </a:lnTo>
                  <a:lnTo>
                    <a:pt x="535686" y="0"/>
                  </a:lnTo>
                  <a:close/>
                </a:path>
              </a:pathLst>
            </a:custGeom>
            <a:solidFill>
              <a:srgbClr val="FF00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9">
              <a:extLst>
                <a:ext uri="{FF2B5EF4-FFF2-40B4-BE49-F238E27FC236}">
                  <a16:creationId xmlns:a16="http://schemas.microsoft.com/office/drawing/2014/main" id="{FC2DE863-3684-47C8-052A-125F183C56FF}"/>
                </a:ext>
              </a:extLst>
            </p:cNvPr>
            <p:cNvSpPr txBox="1"/>
            <p:nvPr/>
          </p:nvSpPr>
          <p:spPr>
            <a:xfrm>
              <a:off x="1180322" y="3060403"/>
              <a:ext cx="940776" cy="400110"/>
            </a:xfrm>
            <a:prstGeom prst="rect">
              <a:avLst/>
            </a:prstGeom>
          </p:spPr>
          <p:txBody>
            <a:bodyPr vert="horz" wrap="square" lIns="0" tIns="12192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60"/>
                </a:spcBef>
              </a:pPr>
              <a:r>
                <a:rPr lang="fi-FI" sz="1500" b="1">
                  <a:solidFill>
                    <a:srgbClr val="FF0000"/>
                  </a:solidFill>
                  <a:latin typeface="Carlito"/>
                  <a:cs typeface="Carlito"/>
                </a:rPr>
                <a:t>Bulk</a:t>
              </a:r>
              <a:r>
                <a:rPr lang="fi-FI" sz="1500" b="1" spc="-25">
                  <a:solidFill>
                    <a:srgbClr val="FF0000"/>
                  </a:solidFill>
                  <a:latin typeface="Carlito"/>
                  <a:cs typeface="Carlito"/>
                </a:rPr>
                <a:t> </a:t>
              </a:r>
              <a:r>
                <a:rPr lang="fi-FI" sz="1500" b="1" spc="-50">
                  <a:solidFill>
                    <a:srgbClr val="FF0000"/>
                  </a:solidFill>
                  <a:latin typeface="Carlito"/>
                  <a:cs typeface="Carlito"/>
                </a:rPr>
                <a:t>W</a:t>
              </a:r>
              <a:endParaRPr lang="fi-FI" sz="1500">
                <a:latin typeface="Carlito"/>
                <a:cs typeface="Carlito"/>
              </a:endParaRPr>
            </a:p>
          </p:txBody>
        </p:sp>
        <p:sp>
          <p:nvSpPr>
            <p:cNvPr id="151" name="object 6">
              <a:extLst>
                <a:ext uri="{FF2B5EF4-FFF2-40B4-BE49-F238E27FC236}">
                  <a16:creationId xmlns:a16="http://schemas.microsoft.com/office/drawing/2014/main" id="{A695DDA7-144A-C968-984A-4897828CEECA}"/>
                </a:ext>
              </a:extLst>
            </p:cNvPr>
            <p:cNvSpPr txBox="1"/>
            <p:nvPr/>
          </p:nvSpPr>
          <p:spPr>
            <a:xfrm>
              <a:off x="1159156" y="2147016"/>
              <a:ext cx="1284253" cy="386472"/>
            </a:xfrm>
            <a:prstGeom prst="rect">
              <a:avLst/>
            </a:prstGeom>
          </p:spPr>
          <p:txBody>
            <a:bodyPr vert="horz" wrap="square" lIns="0" tIns="1130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90"/>
                </a:spcBef>
              </a:pPr>
              <a:r>
                <a:rPr sz="1500" b="1">
                  <a:solidFill>
                    <a:srgbClr val="00AF50"/>
                  </a:solidFill>
                  <a:latin typeface="Carlito"/>
                  <a:cs typeface="Carlito"/>
                </a:rPr>
                <a:t>Bulk</a:t>
              </a:r>
              <a:r>
                <a:rPr sz="1500" b="1" spc="15">
                  <a:solidFill>
                    <a:srgbClr val="00AF50"/>
                  </a:solidFill>
                  <a:latin typeface="Carlito"/>
                  <a:cs typeface="Carlito"/>
                </a:rPr>
                <a:t> </a:t>
              </a:r>
              <a:r>
                <a:rPr sz="1500" b="1" spc="-25">
                  <a:solidFill>
                    <a:srgbClr val="00AF50"/>
                  </a:solidFill>
                  <a:latin typeface="Carlito"/>
                  <a:cs typeface="Carlito"/>
                </a:rPr>
                <a:t>Be</a:t>
              </a:r>
              <a:endParaRPr sz="1500">
                <a:latin typeface="Carlito"/>
                <a:cs typeface="Carlito"/>
              </a:endParaRPr>
            </a:p>
          </p:txBody>
        </p:sp>
        <p:sp>
          <p:nvSpPr>
            <p:cNvPr id="152" name="object 9">
              <a:extLst>
                <a:ext uri="{FF2B5EF4-FFF2-40B4-BE49-F238E27FC236}">
                  <a16:creationId xmlns:a16="http://schemas.microsoft.com/office/drawing/2014/main" id="{36831AE0-F6F0-8028-BA69-ADDF6B06CE00}"/>
                </a:ext>
              </a:extLst>
            </p:cNvPr>
            <p:cNvSpPr txBox="1"/>
            <p:nvPr/>
          </p:nvSpPr>
          <p:spPr>
            <a:xfrm>
              <a:off x="1177912" y="2766792"/>
              <a:ext cx="1852519" cy="396529"/>
            </a:xfrm>
            <a:prstGeom prst="rect">
              <a:avLst/>
            </a:prstGeom>
          </p:spPr>
          <p:txBody>
            <a:bodyPr vert="horz" wrap="square" lIns="0" tIns="12192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60"/>
                </a:spcBef>
              </a:pPr>
              <a:r>
                <a:rPr sz="1500" b="1">
                  <a:solidFill>
                    <a:srgbClr val="00AFEF"/>
                  </a:solidFill>
                  <a:latin typeface="Carlito"/>
                  <a:cs typeface="Carlito"/>
                </a:rPr>
                <a:t>Be</a:t>
              </a:r>
              <a:r>
                <a:rPr sz="1500" b="1" spc="-15">
                  <a:solidFill>
                    <a:srgbClr val="00AFEF"/>
                  </a:solidFill>
                  <a:latin typeface="Carlito"/>
                  <a:cs typeface="Carlito"/>
                </a:rPr>
                <a:t> </a:t>
              </a:r>
              <a:r>
                <a:rPr sz="1500" b="1">
                  <a:solidFill>
                    <a:srgbClr val="00AFEF"/>
                  </a:solidFill>
                  <a:latin typeface="Carlito"/>
                  <a:cs typeface="Carlito"/>
                </a:rPr>
                <a:t>coated </a:t>
              </a:r>
              <a:r>
                <a:rPr sz="1500" b="1" spc="-10" err="1">
                  <a:solidFill>
                    <a:srgbClr val="00AFEF"/>
                  </a:solidFill>
                  <a:latin typeface="Carlito"/>
                  <a:cs typeface="Carlito"/>
                </a:rPr>
                <a:t>inconel</a:t>
              </a:r>
              <a:endParaRPr lang="fi-FI" sz="1500">
                <a:latin typeface="Carlito"/>
                <a:cs typeface="Carlito"/>
              </a:endParaRPr>
            </a:p>
          </p:txBody>
        </p:sp>
        <p:sp>
          <p:nvSpPr>
            <p:cNvPr id="153" name="object 5">
              <a:extLst>
                <a:ext uri="{FF2B5EF4-FFF2-40B4-BE49-F238E27FC236}">
                  <a16:creationId xmlns:a16="http://schemas.microsoft.com/office/drawing/2014/main" id="{47244ADB-8C63-353A-ECEA-360EACF768EA}"/>
                </a:ext>
              </a:extLst>
            </p:cNvPr>
            <p:cNvSpPr/>
            <p:nvPr/>
          </p:nvSpPr>
          <p:spPr>
            <a:xfrm>
              <a:off x="79644" y="3494813"/>
              <a:ext cx="752560" cy="243840"/>
            </a:xfrm>
            <a:custGeom>
              <a:avLst/>
              <a:gdLst/>
              <a:ahLst/>
              <a:cxnLst/>
              <a:rect l="l" t="t" r="r" b="b"/>
              <a:pathLst>
                <a:path w="576580" h="243839">
                  <a:moveTo>
                    <a:pt x="535432" y="0"/>
                  </a:moveTo>
                  <a:lnTo>
                    <a:pt x="40640" y="0"/>
                  </a:lnTo>
                  <a:lnTo>
                    <a:pt x="24822" y="3194"/>
                  </a:lnTo>
                  <a:lnTo>
                    <a:pt x="11904" y="11904"/>
                  </a:lnTo>
                  <a:lnTo>
                    <a:pt x="3194" y="24822"/>
                  </a:lnTo>
                  <a:lnTo>
                    <a:pt x="0" y="40639"/>
                  </a:lnTo>
                  <a:lnTo>
                    <a:pt x="0" y="203199"/>
                  </a:lnTo>
                  <a:lnTo>
                    <a:pt x="3194" y="219017"/>
                  </a:lnTo>
                  <a:lnTo>
                    <a:pt x="11904" y="231935"/>
                  </a:lnTo>
                  <a:lnTo>
                    <a:pt x="24822" y="240645"/>
                  </a:lnTo>
                  <a:lnTo>
                    <a:pt x="40640" y="243839"/>
                  </a:lnTo>
                  <a:lnTo>
                    <a:pt x="535432" y="243839"/>
                  </a:lnTo>
                  <a:lnTo>
                    <a:pt x="551249" y="240645"/>
                  </a:lnTo>
                  <a:lnTo>
                    <a:pt x="564167" y="231935"/>
                  </a:lnTo>
                  <a:lnTo>
                    <a:pt x="572877" y="219017"/>
                  </a:lnTo>
                  <a:lnTo>
                    <a:pt x="576072" y="203199"/>
                  </a:lnTo>
                  <a:lnTo>
                    <a:pt x="576072" y="40639"/>
                  </a:lnTo>
                  <a:lnTo>
                    <a:pt x="572877" y="24822"/>
                  </a:lnTo>
                  <a:lnTo>
                    <a:pt x="564167" y="11904"/>
                  </a:lnTo>
                  <a:lnTo>
                    <a:pt x="551249" y="3194"/>
                  </a:lnTo>
                  <a:lnTo>
                    <a:pt x="535432" y="0"/>
                  </a:lnTo>
                  <a:close/>
                </a:path>
              </a:pathLst>
            </a:custGeom>
            <a:solidFill>
              <a:srgbClr val="2F16E8">
                <a:alpha val="9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9">
              <a:extLst>
                <a:ext uri="{FF2B5EF4-FFF2-40B4-BE49-F238E27FC236}">
                  <a16:creationId xmlns:a16="http://schemas.microsoft.com/office/drawing/2014/main" id="{60E0F70B-80A7-6E58-1E72-4AC3529A72E6}"/>
                </a:ext>
              </a:extLst>
            </p:cNvPr>
            <p:cNvSpPr txBox="1"/>
            <p:nvPr/>
          </p:nvSpPr>
          <p:spPr>
            <a:xfrm>
              <a:off x="1159896" y="3369945"/>
              <a:ext cx="2129213" cy="396529"/>
            </a:xfrm>
            <a:prstGeom prst="rect">
              <a:avLst/>
            </a:prstGeom>
          </p:spPr>
          <p:txBody>
            <a:bodyPr vert="horz" wrap="square" lIns="0" tIns="12192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60"/>
                </a:spcBef>
              </a:pPr>
              <a:r>
                <a:rPr lang="en-GB" sz="1500" b="1" spc="-10">
                  <a:solidFill>
                    <a:srgbClr val="2F16E8"/>
                  </a:solidFill>
                  <a:latin typeface="Carlito"/>
                  <a:cs typeface="Carlito"/>
                </a:rPr>
                <a:t>I</a:t>
              </a:r>
              <a:r>
                <a:rPr sz="1500" b="1" spc="-10" err="1">
                  <a:solidFill>
                    <a:srgbClr val="2F16E8"/>
                  </a:solidFill>
                  <a:latin typeface="Carlito"/>
                  <a:cs typeface="Carlito"/>
                </a:rPr>
                <a:t>nconel</a:t>
              </a:r>
              <a:r>
                <a:rPr lang="en-GB" sz="1500" b="1" spc="-10">
                  <a:solidFill>
                    <a:srgbClr val="2F16E8"/>
                  </a:solidFill>
                  <a:latin typeface="Carlito"/>
                  <a:cs typeface="Carlito"/>
                </a:rPr>
                <a:t> (vacuum vessel)</a:t>
              </a:r>
              <a:endParaRPr lang="fi-FI" sz="1500">
                <a:solidFill>
                  <a:srgbClr val="2F16E8"/>
                </a:solidFill>
                <a:latin typeface="Carlito"/>
                <a:cs typeface="Carlito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12F15-A8B6-F89A-6C0C-F0D1241C8464}"/>
              </a:ext>
            </a:extLst>
          </p:cNvPr>
          <p:cNvSpPr txBox="1">
            <a:spLocks/>
          </p:cNvSpPr>
          <p:nvPr/>
        </p:nvSpPr>
        <p:spPr>
          <a:xfrm>
            <a:off x="4763" y="-6073"/>
            <a:ext cx="9739312" cy="595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400" b="1">
                <a:latin typeface="Arial"/>
                <a:cs typeface="Arial"/>
              </a:rPr>
              <a:t>LIBS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9F852AD-584F-4D58-4891-533E26830B21}"/>
              </a:ext>
            </a:extLst>
          </p:cNvPr>
          <p:cNvGrpSpPr/>
          <p:nvPr/>
        </p:nvGrpSpPr>
        <p:grpSpPr>
          <a:xfrm>
            <a:off x="3963566" y="486447"/>
            <a:ext cx="7333501" cy="6180655"/>
            <a:chOff x="2167565" y="420106"/>
            <a:chExt cx="7333501" cy="6180655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BB0E8D5-5AF8-BF25-1E7C-CCAB35C55B38}"/>
                </a:ext>
              </a:extLst>
            </p:cNvPr>
            <p:cNvGrpSpPr/>
            <p:nvPr/>
          </p:nvGrpSpPr>
          <p:grpSpPr>
            <a:xfrm>
              <a:off x="2627618" y="420106"/>
              <a:ext cx="6591795" cy="6180655"/>
              <a:chOff x="2627618" y="420106"/>
              <a:chExt cx="6591795" cy="6180655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3E90F9A3-F958-17C2-26E4-1408A87D51C6}"/>
                  </a:ext>
                </a:extLst>
              </p:cNvPr>
              <p:cNvGrpSpPr/>
              <p:nvPr/>
            </p:nvGrpSpPr>
            <p:grpSpPr>
              <a:xfrm>
                <a:off x="2627618" y="420106"/>
                <a:ext cx="6591795" cy="6180655"/>
                <a:chOff x="19050" y="114300"/>
                <a:chExt cx="4905375" cy="4943475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9BA42C4-CF38-53EA-0F00-5B2A11CB01BC}"/>
                    </a:ext>
                  </a:extLst>
                </p:cNvPr>
                <p:cNvGrpSpPr/>
                <p:nvPr/>
              </p:nvGrpSpPr>
              <p:grpSpPr>
                <a:xfrm>
                  <a:off x="107504" y="255815"/>
                  <a:ext cx="4708072" cy="4691743"/>
                  <a:chOff x="810986" y="255815"/>
                  <a:chExt cx="4708072" cy="4691743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A1397D6E-5492-0D03-9936-050E313A8BAA}"/>
                      </a:ext>
                    </a:extLst>
                  </p:cNvPr>
                  <p:cNvGrpSpPr/>
                  <p:nvPr/>
                </p:nvGrpSpPr>
                <p:grpSpPr>
                  <a:xfrm>
                    <a:off x="810986" y="255815"/>
                    <a:ext cx="4708072" cy="4691743"/>
                    <a:chOff x="1081314" y="341086"/>
                    <a:chExt cx="6277429" cy="6255657"/>
                  </a:xfrm>
                </p:grpSpPr>
                <p:pic>
                  <p:nvPicPr>
                    <p:cNvPr id="46" name="Picture 45">
                      <a:extLst>
                        <a:ext uri="{FF2B5EF4-FFF2-40B4-BE49-F238E27FC236}">
                          <a16:creationId xmlns:a16="http://schemas.microsoft.com/office/drawing/2014/main" id="{28449FDA-7B2D-0242-58E2-D4C73B3591A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alphaModFix/>
                    </a:blip>
                    <a:srcRect l="4663" t="7157" r="5520" b="6050"/>
                    <a:stretch/>
                  </p:blipFill>
                  <p:spPr>
                    <a:xfrm>
                      <a:off x="1081314" y="341086"/>
                      <a:ext cx="6277429" cy="625565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46">
                      <a:extLst>
                        <a:ext uri="{FF2B5EF4-FFF2-40B4-BE49-F238E27FC236}">
                          <a16:creationId xmlns:a16="http://schemas.microsoft.com/office/drawing/2014/main" id="{03CD06E8-9EE6-7335-5F89-7D729DCA94E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alphaModFix/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9456" b="93028" l="9545" r="89930">
                                  <a14:foregroundMark x1="80560" y1="61987" x2="80560" y2="61987"/>
                                  <a14:foregroundMark x1="83450" y1="55587" x2="83450" y2="55587"/>
                                  <a14:foregroundMark x1="84238" y1="54250" x2="84238" y2="54250"/>
                                  <a14:foregroundMark x1="82925" y1="65330" x2="82925" y2="65330"/>
                                  <a14:foregroundMark x1="80560" y1="64756" x2="80560" y2="64756"/>
                                  <a14:foregroundMark x1="84588" y1="44986" x2="84588" y2="44986"/>
                                  <a14:foregroundMark x1="80911" y1="44986" x2="80911" y2="44986"/>
                                  <a14:foregroundMark x1="83538" y1="42025" x2="83538" y2="42025"/>
                                  <a14:foregroundMark x1="87128" y1="43553" x2="87128" y2="43553"/>
                                  <a14:foregroundMark x1="80823" y1="29799" x2="80823" y2="29799"/>
                                  <a14:foregroundMark x1="77758" y1="35721" x2="77758" y2="35721"/>
                                  <a14:foregroundMark x1="77583" y1="33524" x2="77583" y2="33524"/>
                                  <a14:foregroundMark x1="75919" y1="32187" x2="75919" y2="32187"/>
                                  <a14:foregroundMark x1="77496" y1="28749" x2="77496" y2="28749"/>
                                  <a14:foregroundMark x1="77320" y1="28367" x2="77320" y2="28367"/>
                                  <a14:foregroundMark x1="77058" y1="28653" x2="77058" y2="28653"/>
                                  <a14:foregroundMark x1="81261" y1="35148" x2="81261" y2="35148"/>
                                  <a14:foregroundMark x1="71629" y1="19007" x2="71629" y2="19007"/>
                                  <a14:foregroundMark x1="73818" y1="21585" x2="73818" y2="21585"/>
                                  <a14:foregroundMark x1="73117" y1="23114" x2="73117" y2="23114"/>
                                  <a14:foregroundMark x1="66637" y1="21681" x2="66637" y2="21681"/>
                                  <a14:foregroundMark x1="66900" y1="20726" x2="66900" y2="20726"/>
                                  <a14:foregroundMark x1="56918" y1="16046" x2="56918" y2="16046"/>
                                  <a14:foregroundMark x1="61646" y1="15282" x2="61646" y2="15282"/>
                                  <a14:foregroundMark x1="55079" y1="16332" x2="55079" y2="16332"/>
                                  <a14:foregroundMark x1="54991" y1="12225" x2="54991" y2="12225"/>
                                  <a14:foregroundMark x1="57093" y1="10220" x2="57093" y2="10220"/>
                                  <a14:foregroundMark x1="44571" y1="9551" x2="44571" y2="9551"/>
                                  <a14:foregroundMark x1="41681" y1="16046" x2="41681" y2="16046"/>
                                  <a14:foregroundMark x1="46147" y1="14136" x2="46147" y2="14136"/>
                                  <a14:foregroundMark x1="41681" y1="10220" x2="41681" y2="10220"/>
                                  <a14:foregroundMark x1="41944" y1="9838" x2="41944" y2="9838"/>
                                  <a14:foregroundMark x1="31173" y1="19389" x2="31173" y2="19389"/>
                                  <a14:foregroundMark x1="35026" y1="16332" x2="35026" y2="16332"/>
                                  <a14:foregroundMark x1="23993" y1="20057" x2="23993" y2="20057"/>
                                  <a14:foregroundMark x1="29422" y1="14900" x2="29422" y2="14900"/>
                                  <a14:foregroundMark x1="23117" y1="24451" x2="23117" y2="24451"/>
                                  <a14:foregroundMark x1="23993" y1="25310" x2="23993" y2="25310"/>
                                  <a14:foregroundMark x1="18039" y1="25406" x2="18039" y2="25406"/>
                                  <a14:foregroundMark x1="17338" y1="30468" x2="17338" y2="30468"/>
                                  <a14:foregroundMark x1="16200" y1="37440" x2="16200" y2="37440"/>
                                  <a14:foregroundMark x1="10683" y1="39637" x2="10683" y2="39637"/>
                                  <a14:foregroundMark x1="14536" y1="52245" x2="14536" y2="52245"/>
                                  <a14:foregroundMark x1="9545" y1="59790" x2="9545" y2="59790"/>
                                  <a14:foregroundMark x1="14448" y1="56925" x2="14448" y2="56925"/>
                                  <a14:foregroundMark x1="15149" y1="56543" x2="15149" y2="56543"/>
                                  <a14:foregroundMark x1="15587" y1="59694" x2="15587" y2="59694"/>
                                  <a14:foregroundMark x1="19790" y1="69532" x2="19790" y2="69532"/>
                                  <a14:foregroundMark x1="21366" y1="73352" x2="21366" y2="73352"/>
                                  <a14:foregroundMark x1="21629" y1="72875" x2="21629" y2="72875"/>
                                  <a14:foregroundMark x1="21891" y1="73448" x2="21891" y2="73448"/>
                                  <a14:foregroundMark x1="18126" y1="66285" x2="18126" y2="66285"/>
                                  <a14:foregroundMark x1="26182" y1="83763" x2="26182" y2="83763"/>
                                  <a14:foregroundMark x1="38616" y1="88634" x2="38616" y2="88634"/>
                                  <a14:foregroundMark x1="39317" y1="87106" x2="39317" y2="87106"/>
                                  <a14:foregroundMark x1="44221" y1="88252" x2="44221" y2="88252"/>
                                  <a14:foregroundMark x1="38704" y1="93028" x2="38704" y2="93028"/>
                                  <a14:foregroundMark x1="52364" y1="91977" x2="52364" y2="91977"/>
                                  <a14:foregroundMark x1="51051" y1="86915" x2="51051" y2="86915"/>
                                  <a14:foregroundMark x1="56392" y1="86437" x2="56392" y2="86437"/>
                                  <a14:foregroundMark x1="56305" y1="85960" x2="56305" y2="85960"/>
                                  <a14:foregroundMark x1="50701" y1="86915" x2="50701" y2="86915"/>
                                  <a14:foregroundMark x1="66462" y1="85578" x2="66462" y2="85578"/>
                                  <a14:foregroundMark x1="62872" y1="87488" x2="62872" y2="87488"/>
                                  <a14:foregroundMark x1="69965" y1="81757" x2="69965" y2="81757"/>
                                  <a14:foregroundMark x1="67075" y1="82426" x2="67075" y2="82426"/>
                                  <a14:foregroundMark x1="73643" y1="75645" x2="73643" y2="75645"/>
                                  <a14:foregroundMark x1="74956" y1="73734" x2="74956" y2="73734"/>
                                  <a14:foregroundMark x1="75569" y1="72684" x2="75569" y2="72684"/>
                                  <a14:foregroundMark x1="76883" y1="72397" x2="76883" y2="72397"/>
                                  <a14:foregroundMark x1="79685" y1="71633" x2="79685" y2="71633"/>
                                  <a14:foregroundMark x1="79335" y1="72397" x2="79335" y2="72397"/>
                                  <a14:foregroundMark x1="50000" y1="90640" x2="50000" y2="90640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238024">
                      <a:off x="1939249" y="1310481"/>
                      <a:ext cx="4621484" cy="423703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A37A3CA-1261-C3B0-74D1-5342711F8A00}"/>
                      </a:ext>
                    </a:extLst>
                  </p:cNvPr>
                  <p:cNvSpPr txBox="1"/>
                  <p:nvPr/>
                </p:nvSpPr>
                <p:spPr>
                  <a:xfrm>
                    <a:off x="3254883" y="1468477"/>
                    <a:ext cx="279244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X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253464F4-2EF8-FB87-31A7-652A25C93054}"/>
                      </a:ext>
                    </a:extLst>
                  </p:cNvPr>
                  <p:cNvSpPr txBox="1"/>
                  <p:nvPr/>
                </p:nvSpPr>
                <p:spPr>
                  <a:xfrm>
                    <a:off x="4031815" y="2268777"/>
                    <a:ext cx="268022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Z</a:t>
                    </a: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D560673-5FF5-6D44-30FA-4E6395BD47D9}"/>
                      </a:ext>
                    </a:extLst>
                  </p:cNvPr>
                  <p:cNvSpPr txBox="1"/>
                  <p:nvPr/>
                </p:nvSpPr>
                <p:spPr>
                  <a:xfrm>
                    <a:off x="4031815" y="2688399"/>
                    <a:ext cx="279244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X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1AE35B7-6FEF-89D3-0024-D64E21DB778C}"/>
                      </a:ext>
                    </a:extLst>
                  </p:cNvPr>
                  <p:cNvSpPr txBox="1"/>
                  <p:nvPr/>
                </p:nvSpPr>
                <p:spPr>
                  <a:xfrm>
                    <a:off x="3638127" y="1606976"/>
                    <a:ext cx="268022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Z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E26F6E7-7237-AB28-EED6-C7DE3F4A37C6}"/>
                      </a:ext>
                    </a:extLst>
                  </p:cNvPr>
                  <p:cNvSpPr txBox="1"/>
                  <p:nvPr/>
                </p:nvSpPr>
                <p:spPr>
                  <a:xfrm>
                    <a:off x="3859583" y="1920466"/>
                    <a:ext cx="279244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X</a:t>
                    </a: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A646EDE-9AE5-1929-314B-50456752EFCC}"/>
                      </a:ext>
                    </a:extLst>
                  </p:cNvPr>
                  <p:cNvSpPr txBox="1"/>
                  <p:nvPr/>
                </p:nvSpPr>
                <p:spPr>
                  <a:xfrm>
                    <a:off x="2149556" y="1920466"/>
                    <a:ext cx="268022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Z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2DE408B4-ACAF-298D-FA03-EE5325F93A0A}"/>
                      </a:ext>
                    </a:extLst>
                  </p:cNvPr>
                  <p:cNvSpPr txBox="1"/>
                  <p:nvPr/>
                </p:nvSpPr>
                <p:spPr>
                  <a:xfrm>
                    <a:off x="2479212" y="1606976"/>
                    <a:ext cx="279244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X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0F5B4F4F-BCE5-837C-342D-A55586BBA045}"/>
                      </a:ext>
                    </a:extLst>
                  </p:cNvPr>
                  <p:cNvSpPr txBox="1"/>
                  <p:nvPr/>
                </p:nvSpPr>
                <p:spPr>
                  <a:xfrm>
                    <a:off x="2837088" y="1468477"/>
                    <a:ext cx="268022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Z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83481EAA-561B-0F02-7C83-7A4AAF5DFCEA}"/>
                      </a:ext>
                    </a:extLst>
                  </p:cNvPr>
                  <p:cNvSpPr txBox="1"/>
                  <p:nvPr/>
                </p:nvSpPr>
                <p:spPr>
                  <a:xfrm>
                    <a:off x="1999790" y="2201380"/>
                    <a:ext cx="279244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X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C12AA68-11CA-73CE-D8B3-F7AE6024AC78}"/>
                      </a:ext>
                    </a:extLst>
                  </p:cNvPr>
                  <p:cNvSpPr txBox="1"/>
                  <p:nvPr/>
                </p:nvSpPr>
                <p:spPr>
                  <a:xfrm>
                    <a:off x="1968369" y="2688399"/>
                    <a:ext cx="268022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Z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F5827E68-D4E1-B124-37F7-75A060CF5A69}"/>
                      </a:ext>
                    </a:extLst>
                  </p:cNvPr>
                  <p:cNvSpPr txBox="1"/>
                  <p:nvPr/>
                </p:nvSpPr>
                <p:spPr>
                  <a:xfrm>
                    <a:off x="2149556" y="3036918"/>
                    <a:ext cx="279244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X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4710E73-1852-BCF1-33D5-08E1018DEE2F}"/>
                      </a:ext>
                    </a:extLst>
                  </p:cNvPr>
                  <p:cNvSpPr txBox="1"/>
                  <p:nvPr/>
                </p:nvSpPr>
                <p:spPr>
                  <a:xfrm>
                    <a:off x="2467016" y="3313917"/>
                    <a:ext cx="268022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Z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78E22FE6-C5C4-B7F3-ABA3-AB8405E8399C}"/>
                      </a:ext>
                    </a:extLst>
                  </p:cNvPr>
                  <p:cNvSpPr txBox="1"/>
                  <p:nvPr/>
                </p:nvSpPr>
                <p:spPr>
                  <a:xfrm>
                    <a:off x="2825066" y="3440605"/>
                    <a:ext cx="279244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X</a:t>
                    </a: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F4A9818-46A6-3238-7ACC-219A7C15FBBA}"/>
                      </a:ext>
                    </a:extLst>
                  </p:cNvPr>
                  <p:cNvSpPr txBox="1"/>
                  <p:nvPr/>
                </p:nvSpPr>
                <p:spPr>
                  <a:xfrm>
                    <a:off x="3240727" y="3460176"/>
                    <a:ext cx="268022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Z</a:t>
                    </a: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AD85E2D6-134D-2126-83D6-2A4FFA55DE2F}"/>
                      </a:ext>
                    </a:extLst>
                  </p:cNvPr>
                  <p:cNvSpPr txBox="1"/>
                  <p:nvPr/>
                </p:nvSpPr>
                <p:spPr>
                  <a:xfrm>
                    <a:off x="3548092" y="3259525"/>
                    <a:ext cx="279244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X</a:t>
                    </a: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EED9485D-CD4A-5C4E-17C1-16703E4E587C}"/>
                      </a:ext>
                    </a:extLst>
                  </p:cNvPr>
                  <p:cNvSpPr txBox="1"/>
                  <p:nvPr/>
                </p:nvSpPr>
                <p:spPr>
                  <a:xfrm>
                    <a:off x="3919638" y="2982526"/>
                    <a:ext cx="268022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/>
                    <a:r>
                      <a:rPr lang="en-GB" sz="1350" b="1">
                        <a:solidFill>
                          <a:prstClr val="black"/>
                        </a:solidFill>
                        <a:latin typeface="Calibri" panose="020F0502020204030204"/>
                      </a:rPr>
                      <a:t>Z</a:t>
                    </a:r>
                  </a:p>
                </p:txBody>
              </p:sp>
            </p:grp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DB5DEBD-827E-8EFF-AB9B-D8F8021B5A4B}"/>
                    </a:ext>
                  </a:extLst>
                </p:cNvPr>
                <p:cNvSpPr/>
                <p:nvPr/>
              </p:nvSpPr>
              <p:spPr>
                <a:xfrm>
                  <a:off x="19050" y="114300"/>
                  <a:ext cx="4905375" cy="4943475"/>
                </a:xfrm>
                <a:custGeom>
                  <a:avLst/>
                  <a:gdLst>
                    <a:gd name="connsiteX0" fmla="*/ 4686300 w 4905375"/>
                    <a:gd name="connsiteY0" fmla="*/ 1885950 h 4943475"/>
                    <a:gd name="connsiteX1" fmla="*/ 4448175 w 4905375"/>
                    <a:gd name="connsiteY1" fmla="*/ 1285875 h 4943475"/>
                    <a:gd name="connsiteX2" fmla="*/ 4057650 w 4905375"/>
                    <a:gd name="connsiteY2" fmla="*/ 790575 h 4943475"/>
                    <a:gd name="connsiteX3" fmla="*/ 3467100 w 4905375"/>
                    <a:gd name="connsiteY3" fmla="*/ 371475 h 4943475"/>
                    <a:gd name="connsiteX4" fmla="*/ 2886075 w 4905375"/>
                    <a:gd name="connsiteY4" fmla="*/ 190500 h 4943475"/>
                    <a:gd name="connsiteX5" fmla="*/ 2000250 w 4905375"/>
                    <a:gd name="connsiteY5" fmla="*/ 114300 h 4943475"/>
                    <a:gd name="connsiteX6" fmla="*/ 1828800 w 4905375"/>
                    <a:gd name="connsiteY6" fmla="*/ 219075 h 4943475"/>
                    <a:gd name="connsiteX7" fmla="*/ 1609725 w 4905375"/>
                    <a:gd name="connsiteY7" fmla="*/ 276225 h 4943475"/>
                    <a:gd name="connsiteX8" fmla="*/ 1323975 w 4905375"/>
                    <a:gd name="connsiteY8" fmla="*/ 390525 h 4943475"/>
                    <a:gd name="connsiteX9" fmla="*/ 1162050 w 4905375"/>
                    <a:gd name="connsiteY9" fmla="*/ 495300 h 4943475"/>
                    <a:gd name="connsiteX10" fmla="*/ 638175 w 4905375"/>
                    <a:gd name="connsiteY10" fmla="*/ 914400 h 4943475"/>
                    <a:gd name="connsiteX11" fmla="*/ 428625 w 4905375"/>
                    <a:gd name="connsiteY11" fmla="*/ 1200150 h 4943475"/>
                    <a:gd name="connsiteX12" fmla="*/ 276225 w 4905375"/>
                    <a:gd name="connsiteY12" fmla="*/ 1485900 h 4943475"/>
                    <a:gd name="connsiteX13" fmla="*/ 123825 w 4905375"/>
                    <a:gd name="connsiteY13" fmla="*/ 1952625 h 4943475"/>
                    <a:gd name="connsiteX14" fmla="*/ 28575 w 4905375"/>
                    <a:gd name="connsiteY14" fmla="*/ 2466975 h 4943475"/>
                    <a:gd name="connsiteX15" fmla="*/ 47625 w 4905375"/>
                    <a:gd name="connsiteY15" fmla="*/ 2819400 h 4943475"/>
                    <a:gd name="connsiteX16" fmla="*/ 161925 w 4905375"/>
                    <a:gd name="connsiteY16" fmla="*/ 3133725 h 4943475"/>
                    <a:gd name="connsiteX17" fmla="*/ 447675 w 4905375"/>
                    <a:gd name="connsiteY17" fmla="*/ 3819525 h 4943475"/>
                    <a:gd name="connsiteX18" fmla="*/ 781050 w 4905375"/>
                    <a:gd name="connsiteY18" fmla="*/ 4181475 h 4943475"/>
                    <a:gd name="connsiteX19" fmla="*/ 1323975 w 4905375"/>
                    <a:gd name="connsiteY19" fmla="*/ 4572000 h 4943475"/>
                    <a:gd name="connsiteX20" fmla="*/ 1924050 w 4905375"/>
                    <a:gd name="connsiteY20" fmla="*/ 4781550 h 4943475"/>
                    <a:gd name="connsiteX21" fmla="*/ 2638425 w 4905375"/>
                    <a:gd name="connsiteY21" fmla="*/ 4838700 h 4943475"/>
                    <a:gd name="connsiteX22" fmla="*/ 3219450 w 4905375"/>
                    <a:gd name="connsiteY22" fmla="*/ 4676775 h 4943475"/>
                    <a:gd name="connsiteX23" fmla="*/ 3762375 w 4905375"/>
                    <a:gd name="connsiteY23" fmla="*/ 4429125 h 4943475"/>
                    <a:gd name="connsiteX24" fmla="*/ 4162425 w 4905375"/>
                    <a:gd name="connsiteY24" fmla="*/ 4057650 h 4943475"/>
                    <a:gd name="connsiteX25" fmla="*/ 4533900 w 4905375"/>
                    <a:gd name="connsiteY25" fmla="*/ 3486150 h 4943475"/>
                    <a:gd name="connsiteX26" fmla="*/ 4714875 w 4905375"/>
                    <a:gd name="connsiteY26" fmla="*/ 2952750 h 4943475"/>
                    <a:gd name="connsiteX27" fmla="*/ 4800600 w 4905375"/>
                    <a:gd name="connsiteY27" fmla="*/ 2428875 h 4943475"/>
                    <a:gd name="connsiteX28" fmla="*/ 4743450 w 4905375"/>
                    <a:gd name="connsiteY28" fmla="*/ 2066925 h 4943475"/>
                    <a:gd name="connsiteX29" fmla="*/ 4895850 w 4905375"/>
                    <a:gd name="connsiteY29" fmla="*/ 2066925 h 4943475"/>
                    <a:gd name="connsiteX30" fmla="*/ 4791075 w 4905375"/>
                    <a:gd name="connsiteY30" fmla="*/ 3276600 h 4943475"/>
                    <a:gd name="connsiteX31" fmla="*/ 4562475 w 4905375"/>
                    <a:gd name="connsiteY31" fmla="*/ 3933825 h 4943475"/>
                    <a:gd name="connsiteX32" fmla="*/ 4086225 w 4905375"/>
                    <a:gd name="connsiteY32" fmla="*/ 4362450 h 4943475"/>
                    <a:gd name="connsiteX33" fmla="*/ 3562350 w 4905375"/>
                    <a:gd name="connsiteY33" fmla="*/ 4762500 h 4943475"/>
                    <a:gd name="connsiteX34" fmla="*/ 2933700 w 4905375"/>
                    <a:gd name="connsiteY34" fmla="*/ 4943475 h 4943475"/>
                    <a:gd name="connsiteX35" fmla="*/ 1590675 w 4905375"/>
                    <a:gd name="connsiteY35" fmla="*/ 4914900 h 4943475"/>
                    <a:gd name="connsiteX36" fmla="*/ 962025 w 4905375"/>
                    <a:gd name="connsiteY36" fmla="*/ 4572000 h 4943475"/>
                    <a:gd name="connsiteX37" fmla="*/ 466725 w 4905375"/>
                    <a:gd name="connsiteY37" fmla="*/ 4171950 h 4943475"/>
                    <a:gd name="connsiteX38" fmla="*/ 133350 w 4905375"/>
                    <a:gd name="connsiteY38" fmla="*/ 3609975 h 4943475"/>
                    <a:gd name="connsiteX39" fmla="*/ 9525 w 4905375"/>
                    <a:gd name="connsiteY39" fmla="*/ 3019425 h 4943475"/>
                    <a:gd name="connsiteX40" fmla="*/ 0 w 4905375"/>
                    <a:gd name="connsiteY40" fmla="*/ 1666875 h 4943475"/>
                    <a:gd name="connsiteX41" fmla="*/ 285750 w 4905375"/>
                    <a:gd name="connsiteY41" fmla="*/ 923925 h 4943475"/>
                    <a:gd name="connsiteX42" fmla="*/ 1219200 w 4905375"/>
                    <a:gd name="connsiteY42" fmla="*/ 238125 h 4943475"/>
                    <a:gd name="connsiteX43" fmla="*/ 2019300 w 4905375"/>
                    <a:gd name="connsiteY43" fmla="*/ 0 h 4943475"/>
                    <a:gd name="connsiteX44" fmla="*/ 3133725 w 4905375"/>
                    <a:gd name="connsiteY44" fmla="*/ 104775 h 4943475"/>
                    <a:gd name="connsiteX45" fmla="*/ 4038600 w 4905375"/>
                    <a:gd name="connsiteY45" fmla="*/ 390525 h 4943475"/>
                    <a:gd name="connsiteX46" fmla="*/ 4419600 w 4905375"/>
                    <a:gd name="connsiteY46" fmla="*/ 952500 h 4943475"/>
                    <a:gd name="connsiteX47" fmla="*/ 4638675 w 4905375"/>
                    <a:gd name="connsiteY47" fmla="*/ 1228725 h 4943475"/>
                    <a:gd name="connsiteX48" fmla="*/ 4829175 w 4905375"/>
                    <a:gd name="connsiteY48" fmla="*/ 1685925 h 4943475"/>
                    <a:gd name="connsiteX49" fmla="*/ 4905375 w 4905375"/>
                    <a:gd name="connsiteY49" fmla="*/ 1952625 h 4943475"/>
                    <a:gd name="connsiteX50" fmla="*/ 4714875 w 4905375"/>
                    <a:gd name="connsiteY50" fmla="*/ 2000250 h 4943475"/>
                    <a:gd name="connsiteX51" fmla="*/ 4686300 w 4905375"/>
                    <a:gd name="connsiteY51" fmla="*/ 1885950 h 4943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4905375" h="4943475">
                      <a:moveTo>
                        <a:pt x="4686300" y="1885950"/>
                      </a:moveTo>
                      <a:lnTo>
                        <a:pt x="4448175" y="1285875"/>
                      </a:lnTo>
                      <a:lnTo>
                        <a:pt x="4057650" y="790575"/>
                      </a:lnTo>
                      <a:lnTo>
                        <a:pt x="3467100" y="371475"/>
                      </a:lnTo>
                      <a:lnTo>
                        <a:pt x="2886075" y="190500"/>
                      </a:lnTo>
                      <a:lnTo>
                        <a:pt x="2000250" y="114300"/>
                      </a:lnTo>
                      <a:lnTo>
                        <a:pt x="1828800" y="219075"/>
                      </a:lnTo>
                      <a:lnTo>
                        <a:pt x="1609725" y="276225"/>
                      </a:lnTo>
                      <a:lnTo>
                        <a:pt x="1323975" y="390525"/>
                      </a:lnTo>
                      <a:lnTo>
                        <a:pt x="1162050" y="495300"/>
                      </a:lnTo>
                      <a:lnTo>
                        <a:pt x="638175" y="914400"/>
                      </a:lnTo>
                      <a:lnTo>
                        <a:pt x="428625" y="1200150"/>
                      </a:lnTo>
                      <a:lnTo>
                        <a:pt x="276225" y="1485900"/>
                      </a:lnTo>
                      <a:lnTo>
                        <a:pt x="123825" y="1952625"/>
                      </a:lnTo>
                      <a:lnTo>
                        <a:pt x="28575" y="2466975"/>
                      </a:lnTo>
                      <a:lnTo>
                        <a:pt x="47625" y="2819400"/>
                      </a:lnTo>
                      <a:lnTo>
                        <a:pt x="161925" y="3133725"/>
                      </a:lnTo>
                      <a:lnTo>
                        <a:pt x="447675" y="3819525"/>
                      </a:lnTo>
                      <a:lnTo>
                        <a:pt x="781050" y="4181475"/>
                      </a:lnTo>
                      <a:lnTo>
                        <a:pt x="1323975" y="4572000"/>
                      </a:lnTo>
                      <a:lnTo>
                        <a:pt x="1924050" y="4781550"/>
                      </a:lnTo>
                      <a:lnTo>
                        <a:pt x="2638425" y="4838700"/>
                      </a:lnTo>
                      <a:lnTo>
                        <a:pt x="3219450" y="4676775"/>
                      </a:lnTo>
                      <a:lnTo>
                        <a:pt x="3762375" y="4429125"/>
                      </a:lnTo>
                      <a:lnTo>
                        <a:pt x="4162425" y="4057650"/>
                      </a:lnTo>
                      <a:lnTo>
                        <a:pt x="4533900" y="3486150"/>
                      </a:lnTo>
                      <a:lnTo>
                        <a:pt x="4714875" y="2952750"/>
                      </a:lnTo>
                      <a:lnTo>
                        <a:pt x="4800600" y="2428875"/>
                      </a:lnTo>
                      <a:lnTo>
                        <a:pt x="4743450" y="2066925"/>
                      </a:lnTo>
                      <a:lnTo>
                        <a:pt x="4895850" y="2066925"/>
                      </a:lnTo>
                      <a:lnTo>
                        <a:pt x="4791075" y="3276600"/>
                      </a:lnTo>
                      <a:lnTo>
                        <a:pt x="4562475" y="3933825"/>
                      </a:lnTo>
                      <a:lnTo>
                        <a:pt x="4086225" y="4362450"/>
                      </a:lnTo>
                      <a:lnTo>
                        <a:pt x="3562350" y="4762500"/>
                      </a:lnTo>
                      <a:lnTo>
                        <a:pt x="2933700" y="4943475"/>
                      </a:lnTo>
                      <a:lnTo>
                        <a:pt x="1590675" y="4914900"/>
                      </a:lnTo>
                      <a:lnTo>
                        <a:pt x="962025" y="4572000"/>
                      </a:lnTo>
                      <a:lnTo>
                        <a:pt x="466725" y="4171950"/>
                      </a:lnTo>
                      <a:lnTo>
                        <a:pt x="133350" y="3609975"/>
                      </a:lnTo>
                      <a:lnTo>
                        <a:pt x="9525" y="3019425"/>
                      </a:lnTo>
                      <a:lnTo>
                        <a:pt x="0" y="1666875"/>
                      </a:lnTo>
                      <a:lnTo>
                        <a:pt x="285750" y="923925"/>
                      </a:lnTo>
                      <a:lnTo>
                        <a:pt x="1219200" y="238125"/>
                      </a:lnTo>
                      <a:lnTo>
                        <a:pt x="2019300" y="0"/>
                      </a:lnTo>
                      <a:lnTo>
                        <a:pt x="3133725" y="104775"/>
                      </a:lnTo>
                      <a:lnTo>
                        <a:pt x="4038600" y="390525"/>
                      </a:lnTo>
                      <a:lnTo>
                        <a:pt x="4419600" y="952500"/>
                      </a:lnTo>
                      <a:lnTo>
                        <a:pt x="4638675" y="1228725"/>
                      </a:lnTo>
                      <a:lnTo>
                        <a:pt x="4829175" y="1685925"/>
                      </a:lnTo>
                      <a:lnTo>
                        <a:pt x="4905375" y="1952625"/>
                      </a:lnTo>
                      <a:lnTo>
                        <a:pt x="4714875" y="2000250"/>
                      </a:lnTo>
                      <a:lnTo>
                        <a:pt x="4686300" y="18859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AAF1F6D-342D-A8FF-B48B-2E76B79E61BB}"/>
                  </a:ext>
                </a:extLst>
              </p:cNvPr>
              <p:cNvSpPr/>
              <p:nvPr/>
            </p:nvSpPr>
            <p:spPr>
              <a:xfrm>
                <a:off x="3667125" y="3286125"/>
                <a:ext cx="271463" cy="495300"/>
              </a:xfrm>
              <a:custGeom>
                <a:avLst/>
                <a:gdLst>
                  <a:gd name="connsiteX0" fmla="*/ 14288 w 271463"/>
                  <a:gd name="connsiteY0" fmla="*/ 0 h 495300"/>
                  <a:gd name="connsiteX1" fmla="*/ 271463 w 271463"/>
                  <a:gd name="connsiteY1" fmla="*/ 0 h 495300"/>
                  <a:gd name="connsiteX2" fmla="*/ 257175 w 271463"/>
                  <a:gd name="connsiteY2" fmla="*/ 233363 h 495300"/>
                  <a:gd name="connsiteX3" fmla="*/ 271463 w 271463"/>
                  <a:gd name="connsiteY3" fmla="*/ 471488 h 495300"/>
                  <a:gd name="connsiteX4" fmla="*/ 61913 w 271463"/>
                  <a:gd name="connsiteY4" fmla="*/ 495300 h 495300"/>
                  <a:gd name="connsiteX5" fmla="*/ 23813 w 271463"/>
                  <a:gd name="connsiteY5" fmla="*/ 495300 h 495300"/>
                  <a:gd name="connsiteX6" fmla="*/ 0 w 271463"/>
                  <a:gd name="connsiteY6" fmla="*/ 271463 h 495300"/>
                  <a:gd name="connsiteX7" fmla="*/ 14288 w 271463"/>
                  <a:gd name="connsiteY7" fmla="*/ 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463" h="495300">
                    <a:moveTo>
                      <a:pt x="14288" y="0"/>
                    </a:moveTo>
                    <a:lnTo>
                      <a:pt x="271463" y="0"/>
                    </a:lnTo>
                    <a:lnTo>
                      <a:pt x="257175" y="233363"/>
                    </a:lnTo>
                    <a:lnTo>
                      <a:pt x="271463" y="471488"/>
                    </a:lnTo>
                    <a:lnTo>
                      <a:pt x="61913" y="495300"/>
                    </a:lnTo>
                    <a:lnTo>
                      <a:pt x="23813" y="495300"/>
                    </a:lnTo>
                    <a:lnTo>
                      <a:pt x="0" y="271463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D52FC25-EEDA-D07D-F2FA-43B9FFA99218}"/>
                  </a:ext>
                </a:extLst>
              </p:cNvPr>
              <p:cNvSpPr/>
              <p:nvPr/>
            </p:nvSpPr>
            <p:spPr>
              <a:xfrm>
                <a:off x="3490913" y="3238500"/>
                <a:ext cx="152400" cy="157163"/>
              </a:xfrm>
              <a:custGeom>
                <a:avLst/>
                <a:gdLst>
                  <a:gd name="connsiteX0" fmla="*/ 152400 w 152400"/>
                  <a:gd name="connsiteY0" fmla="*/ 14288 h 157163"/>
                  <a:gd name="connsiteX1" fmla="*/ 138112 w 152400"/>
                  <a:gd name="connsiteY1" fmla="*/ 157163 h 157163"/>
                  <a:gd name="connsiteX2" fmla="*/ 0 w 152400"/>
                  <a:gd name="connsiteY2" fmla="*/ 152400 h 157163"/>
                  <a:gd name="connsiteX3" fmla="*/ 9525 w 152400"/>
                  <a:gd name="connsiteY3" fmla="*/ 0 h 157163"/>
                  <a:gd name="connsiteX4" fmla="*/ 152400 w 152400"/>
                  <a:gd name="connsiteY4" fmla="*/ 14288 h 15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7163">
                    <a:moveTo>
                      <a:pt x="152400" y="14288"/>
                    </a:moveTo>
                    <a:lnTo>
                      <a:pt x="138112" y="157163"/>
                    </a:lnTo>
                    <a:lnTo>
                      <a:pt x="0" y="152400"/>
                    </a:lnTo>
                    <a:lnTo>
                      <a:pt x="9525" y="0"/>
                    </a:lnTo>
                    <a:lnTo>
                      <a:pt x="152400" y="1428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E66767A-5E76-00B6-901F-B93310C81B56}"/>
                  </a:ext>
                </a:extLst>
              </p:cNvPr>
              <p:cNvSpPr/>
              <p:nvPr/>
            </p:nvSpPr>
            <p:spPr>
              <a:xfrm>
                <a:off x="3209925" y="3200400"/>
                <a:ext cx="295275" cy="200025"/>
              </a:xfrm>
              <a:custGeom>
                <a:avLst/>
                <a:gdLst>
                  <a:gd name="connsiteX0" fmla="*/ 4763 w 295275"/>
                  <a:gd name="connsiteY0" fmla="*/ 0 h 200025"/>
                  <a:gd name="connsiteX1" fmla="*/ 295275 w 295275"/>
                  <a:gd name="connsiteY1" fmla="*/ 33338 h 200025"/>
                  <a:gd name="connsiteX2" fmla="*/ 276225 w 295275"/>
                  <a:gd name="connsiteY2" fmla="*/ 200025 h 200025"/>
                  <a:gd name="connsiteX3" fmla="*/ 0 w 295275"/>
                  <a:gd name="connsiteY3" fmla="*/ 180975 h 200025"/>
                  <a:gd name="connsiteX4" fmla="*/ 4763 w 295275"/>
                  <a:gd name="connsiteY4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5" h="200025">
                    <a:moveTo>
                      <a:pt x="4763" y="0"/>
                    </a:moveTo>
                    <a:lnTo>
                      <a:pt x="295275" y="33338"/>
                    </a:lnTo>
                    <a:lnTo>
                      <a:pt x="276225" y="200025"/>
                    </a:lnTo>
                    <a:lnTo>
                      <a:pt x="0" y="180975"/>
                    </a:lnTo>
                    <a:lnTo>
                      <a:pt x="4763" y="0"/>
                    </a:lnTo>
                    <a:close/>
                  </a:path>
                </a:pathLst>
              </a:custGeom>
              <a:solidFill>
                <a:srgbClr val="FF0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D928705-EFF9-77E1-D6DC-AFC50427619D}"/>
                  </a:ext>
                </a:extLst>
              </p:cNvPr>
              <p:cNvSpPr/>
              <p:nvPr/>
            </p:nvSpPr>
            <p:spPr>
              <a:xfrm>
                <a:off x="2767013" y="3181350"/>
                <a:ext cx="276225" cy="314325"/>
              </a:xfrm>
              <a:custGeom>
                <a:avLst/>
                <a:gdLst>
                  <a:gd name="connsiteX0" fmla="*/ 14287 w 276225"/>
                  <a:gd name="connsiteY0" fmla="*/ 0 h 314325"/>
                  <a:gd name="connsiteX1" fmla="*/ 276225 w 276225"/>
                  <a:gd name="connsiteY1" fmla="*/ 33338 h 314325"/>
                  <a:gd name="connsiteX2" fmla="*/ 266700 w 276225"/>
                  <a:gd name="connsiteY2" fmla="*/ 309563 h 314325"/>
                  <a:gd name="connsiteX3" fmla="*/ 0 w 276225"/>
                  <a:gd name="connsiteY3" fmla="*/ 314325 h 314325"/>
                  <a:gd name="connsiteX4" fmla="*/ 14287 w 276225"/>
                  <a:gd name="connsiteY4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314325">
                    <a:moveTo>
                      <a:pt x="14287" y="0"/>
                    </a:moveTo>
                    <a:lnTo>
                      <a:pt x="276225" y="33338"/>
                    </a:lnTo>
                    <a:lnTo>
                      <a:pt x="266700" y="309563"/>
                    </a:lnTo>
                    <a:lnTo>
                      <a:pt x="0" y="314325"/>
                    </a:lnTo>
                    <a:lnTo>
                      <a:pt x="14287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DE7C332-C804-BA4F-5F9B-25553FC1ED91}"/>
                  </a:ext>
                </a:extLst>
              </p:cNvPr>
              <p:cNvSpPr/>
              <p:nvPr/>
            </p:nvSpPr>
            <p:spPr>
              <a:xfrm>
                <a:off x="5257800" y="4832350"/>
                <a:ext cx="469900" cy="400050"/>
              </a:xfrm>
              <a:custGeom>
                <a:avLst/>
                <a:gdLst>
                  <a:gd name="connsiteX0" fmla="*/ 6350 w 469900"/>
                  <a:gd name="connsiteY0" fmla="*/ 266700 h 400050"/>
                  <a:gd name="connsiteX1" fmla="*/ 114300 w 469900"/>
                  <a:gd name="connsiteY1" fmla="*/ 69850 h 400050"/>
                  <a:gd name="connsiteX2" fmla="*/ 152400 w 469900"/>
                  <a:gd name="connsiteY2" fmla="*/ 0 h 400050"/>
                  <a:gd name="connsiteX3" fmla="*/ 400050 w 469900"/>
                  <a:gd name="connsiteY3" fmla="*/ 63500 h 400050"/>
                  <a:gd name="connsiteX4" fmla="*/ 469900 w 469900"/>
                  <a:gd name="connsiteY4" fmla="*/ 127000 h 400050"/>
                  <a:gd name="connsiteX5" fmla="*/ 457200 w 469900"/>
                  <a:gd name="connsiteY5" fmla="*/ 279400 h 400050"/>
                  <a:gd name="connsiteX6" fmla="*/ 469900 w 469900"/>
                  <a:gd name="connsiteY6" fmla="*/ 374650 h 400050"/>
                  <a:gd name="connsiteX7" fmla="*/ 304800 w 469900"/>
                  <a:gd name="connsiteY7" fmla="*/ 400050 h 400050"/>
                  <a:gd name="connsiteX8" fmla="*/ 146050 w 469900"/>
                  <a:gd name="connsiteY8" fmla="*/ 381000 h 400050"/>
                  <a:gd name="connsiteX9" fmla="*/ 0 w 469900"/>
                  <a:gd name="connsiteY9" fmla="*/ 342900 h 400050"/>
                  <a:gd name="connsiteX10" fmla="*/ 6350 w 469900"/>
                  <a:gd name="connsiteY10" fmla="*/ 26670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9900" h="400050">
                    <a:moveTo>
                      <a:pt x="6350" y="266700"/>
                    </a:moveTo>
                    <a:lnTo>
                      <a:pt x="114300" y="69850"/>
                    </a:lnTo>
                    <a:lnTo>
                      <a:pt x="152400" y="0"/>
                    </a:lnTo>
                    <a:lnTo>
                      <a:pt x="400050" y="63500"/>
                    </a:lnTo>
                    <a:lnTo>
                      <a:pt x="469900" y="127000"/>
                    </a:lnTo>
                    <a:lnTo>
                      <a:pt x="457200" y="279400"/>
                    </a:lnTo>
                    <a:lnTo>
                      <a:pt x="469900" y="374650"/>
                    </a:lnTo>
                    <a:lnTo>
                      <a:pt x="304800" y="400050"/>
                    </a:lnTo>
                    <a:lnTo>
                      <a:pt x="146050" y="381000"/>
                    </a:lnTo>
                    <a:lnTo>
                      <a:pt x="0" y="342900"/>
                    </a:lnTo>
                    <a:lnTo>
                      <a:pt x="6350" y="266700"/>
                    </a:lnTo>
                    <a:close/>
                  </a:path>
                </a:pathLst>
              </a:custGeom>
              <a:solidFill>
                <a:srgbClr val="49E366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F4D5E4D-57FE-AF52-6A67-249201C8CC64}"/>
                  </a:ext>
                </a:extLst>
              </p:cNvPr>
              <p:cNvSpPr/>
              <p:nvPr/>
            </p:nvSpPr>
            <p:spPr>
              <a:xfrm>
                <a:off x="5930900" y="4940300"/>
                <a:ext cx="431800" cy="304800"/>
              </a:xfrm>
              <a:custGeom>
                <a:avLst/>
                <a:gdLst>
                  <a:gd name="connsiteX0" fmla="*/ 6350 w 431800"/>
                  <a:gd name="connsiteY0" fmla="*/ 241300 h 304800"/>
                  <a:gd name="connsiteX1" fmla="*/ 31750 w 431800"/>
                  <a:gd name="connsiteY1" fmla="*/ 25400 h 304800"/>
                  <a:gd name="connsiteX2" fmla="*/ 285750 w 431800"/>
                  <a:gd name="connsiteY2" fmla="*/ 0 h 304800"/>
                  <a:gd name="connsiteX3" fmla="*/ 393700 w 431800"/>
                  <a:gd name="connsiteY3" fmla="*/ 69850 h 304800"/>
                  <a:gd name="connsiteX4" fmla="*/ 431800 w 431800"/>
                  <a:gd name="connsiteY4" fmla="*/ 222250 h 304800"/>
                  <a:gd name="connsiteX5" fmla="*/ 273050 w 431800"/>
                  <a:gd name="connsiteY5" fmla="*/ 292100 h 304800"/>
                  <a:gd name="connsiteX6" fmla="*/ 69850 w 431800"/>
                  <a:gd name="connsiteY6" fmla="*/ 304800 h 304800"/>
                  <a:gd name="connsiteX7" fmla="*/ 0 w 431800"/>
                  <a:gd name="connsiteY7" fmla="*/ 304800 h 304800"/>
                  <a:gd name="connsiteX8" fmla="*/ 6350 w 431800"/>
                  <a:gd name="connsiteY8" fmla="*/ 2413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800" h="304800">
                    <a:moveTo>
                      <a:pt x="6350" y="241300"/>
                    </a:moveTo>
                    <a:lnTo>
                      <a:pt x="31750" y="25400"/>
                    </a:lnTo>
                    <a:lnTo>
                      <a:pt x="285750" y="0"/>
                    </a:lnTo>
                    <a:lnTo>
                      <a:pt x="393700" y="69850"/>
                    </a:lnTo>
                    <a:lnTo>
                      <a:pt x="431800" y="222250"/>
                    </a:lnTo>
                    <a:lnTo>
                      <a:pt x="273050" y="292100"/>
                    </a:lnTo>
                    <a:lnTo>
                      <a:pt x="69850" y="304800"/>
                    </a:lnTo>
                    <a:lnTo>
                      <a:pt x="0" y="304800"/>
                    </a:lnTo>
                    <a:lnTo>
                      <a:pt x="6350" y="24130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654816C-5162-1411-CA8A-E678F11239D7}"/>
                  </a:ext>
                </a:extLst>
              </p:cNvPr>
              <p:cNvSpPr/>
              <p:nvPr/>
            </p:nvSpPr>
            <p:spPr>
              <a:xfrm>
                <a:off x="7810500" y="3529014"/>
                <a:ext cx="266700" cy="152400"/>
              </a:xfrm>
              <a:custGeom>
                <a:avLst/>
                <a:gdLst>
                  <a:gd name="connsiteX0" fmla="*/ 0 w 266700"/>
                  <a:gd name="connsiteY0" fmla="*/ 228600 h 257175"/>
                  <a:gd name="connsiteX1" fmla="*/ 9525 w 266700"/>
                  <a:gd name="connsiteY1" fmla="*/ 4762 h 257175"/>
                  <a:gd name="connsiteX2" fmla="*/ 204788 w 266700"/>
                  <a:gd name="connsiteY2" fmla="*/ 0 h 257175"/>
                  <a:gd name="connsiteX3" fmla="*/ 214313 w 266700"/>
                  <a:gd name="connsiteY3" fmla="*/ 23812 h 257175"/>
                  <a:gd name="connsiteX4" fmla="*/ 266700 w 266700"/>
                  <a:gd name="connsiteY4" fmla="*/ 28575 h 257175"/>
                  <a:gd name="connsiteX5" fmla="*/ 252413 w 266700"/>
                  <a:gd name="connsiteY5" fmla="*/ 242887 h 257175"/>
                  <a:gd name="connsiteX6" fmla="*/ 195263 w 266700"/>
                  <a:gd name="connsiteY6" fmla="*/ 242887 h 257175"/>
                  <a:gd name="connsiteX7" fmla="*/ 166688 w 266700"/>
                  <a:gd name="connsiteY7" fmla="*/ 257175 h 257175"/>
                  <a:gd name="connsiteX8" fmla="*/ 0 w 266700"/>
                  <a:gd name="connsiteY8" fmla="*/ 22860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257175">
                    <a:moveTo>
                      <a:pt x="0" y="228600"/>
                    </a:moveTo>
                    <a:lnTo>
                      <a:pt x="9525" y="4762"/>
                    </a:lnTo>
                    <a:lnTo>
                      <a:pt x="204788" y="0"/>
                    </a:lnTo>
                    <a:lnTo>
                      <a:pt x="214313" y="23812"/>
                    </a:lnTo>
                    <a:lnTo>
                      <a:pt x="266700" y="28575"/>
                    </a:lnTo>
                    <a:lnTo>
                      <a:pt x="252413" y="242887"/>
                    </a:lnTo>
                    <a:lnTo>
                      <a:pt x="195263" y="242887"/>
                    </a:lnTo>
                    <a:lnTo>
                      <a:pt x="166688" y="257175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116AB2B-B358-0963-A2C0-554C8997D0D7}"/>
                  </a:ext>
                </a:extLst>
              </p:cNvPr>
              <p:cNvSpPr/>
              <p:nvPr/>
            </p:nvSpPr>
            <p:spPr>
              <a:xfrm>
                <a:off x="8110538" y="3543300"/>
                <a:ext cx="152400" cy="133350"/>
              </a:xfrm>
              <a:custGeom>
                <a:avLst/>
                <a:gdLst>
                  <a:gd name="connsiteX0" fmla="*/ 0 w 152400"/>
                  <a:gd name="connsiteY0" fmla="*/ 133350 h 133350"/>
                  <a:gd name="connsiteX1" fmla="*/ 4762 w 152400"/>
                  <a:gd name="connsiteY1" fmla="*/ 4763 h 133350"/>
                  <a:gd name="connsiteX2" fmla="*/ 152400 w 152400"/>
                  <a:gd name="connsiteY2" fmla="*/ 0 h 133350"/>
                  <a:gd name="connsiteX3" fmla="*/ 147637 w 152400"/>
                  <a:gd name="connsiteY3" fmla="*/ 133350 h 133350"/>
                  <a:gd name="connsiteX4" fmla="*/ 0 w 152400"/>
                  <a:gd name="connsiteY4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33350">
                    <a:moveTo>
                      <a:pt x="0" y="133350"/>
                    </a:moveTo>
                    <a:lnTo>
                      <a:pt x="4762" y="4763"/>
                    </a:lnTo>
                    <a:lnTo>
                      <a:pt x="152400" y="0"/>
                    </a:lnTo>
                    <a:lnTo>
                      <a:pt x="147637" y="133350"/>
                    </a:lnTo>
                    <a:lnTo>
                      <a:pt x="0" y="13335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11EFF09-76D5-D3E6-07AB-2E4A6CDEFA3E}"/>
                  </a:ext>
                </a:extLst>
              </p:cNvPr>
              <p:cNvSpPr/>
              <p:nvPr/>
            </p:nvSpPr>
            <p:spPr>
              <a:xfrm>
                <a:off x="8243888" y="3538538"/>
                <a:ext cx="309562" cy="142875"/>
              </a:xfrm>
              <a:custGeom>
                <a:avLst/>
                <a:gdLst>
                  <a:gd name="connsiteX0" fmla="*/ 19050 w 309562"/>
                  <a:gd name="connsiteY0" fmla="*/ 0 h 142875"/>
                  <a:gd name="connsiteX1" fmla="*/ 309562 w 309562"/>
                  <a:gd name="connsiteY1" fmla="*/ 4762 h 142875"/>
                  <a:gd name="connsiteX2" fmla="*/ 300037 w 309562"/>
                  <a:gd name="connsiteY2" fmla="*/ 142875 h 142875"/>
                  <a:gd name="connsiteX3" fmla="*/ 0 w 309562"/>
                  <a:gd name="connsiteY3" fmla="*/ 138112 h 142875"/>
                  <a:gd name="connsiteX4" fmla="*/ 19050 w 309562"/>
                  <a:gd name="connsiteY4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562" h="142875">
                    <a:moveTo>
                      <a:pt x="19050" y="0"/>
                    </a:moveTo>
                    <a:lnTo>
                      <a:pt x="309562" y="4762"/>
                    </a:lnTo>
                    <a:lnTo>
                      <a:pt x="300037" y="142875"/>
                    </a:lnTo>
                    <a:lnTo>
                      <a:pt x="0" y="138112"/>
                    </a:lnTo>
                    <a:lnTo>
                      <a:pt x="19050" y="0"/>
                    </a:lnTo>
                    <a:close/>
                  </a:path>
                </a:pathLst>
              </a:custGeom>
              <a:solidFill>
                <a:srgbClr val="FF0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8034982-0E07-D226-9BB5-720261513BF7}"/>
                  </a:ext>
                </a:extLst>
              </p:cNvPr>
              <p:cNvSpPr/>
              <p:nvPr/>
            </p:nvSpPr>
            <p:spPr>
              <a:xfrm>
                <a:off x="8705850" y="3552825"/>
                <a:ext cx="271463" cy="138113"/>
              </a:xfrm>
              <a:custGeom>
                <a:avLst/>
                <a:gdLst>
                  <a:gd name="connsiteX0" fmla="*/ 0 w 271463"/>
                  <a:gd name="connsiteY0" fmla="*/ 14288 h 138113"/>
                  <a:gd name="connsiteX1" fmla="*/ 128588 w 271463"/>
                  <a:gd name="connsiteY1" fmla="*/ 19050 h 138113"/>
                  <a:gd name="connsiteX2" fmla="*/ 152400 w 271463"/>
                  <a:gd name="connsiteY2" fmla="*/ 4763 h 138113"/>
                  <a:gd name="connsiteX3" fmla="*/ 271463 w 271463"/>
                  <a:gd name="connsiteY3" fmla="*/ 0 h 138113"/>
                  <a:gd name="connsiteX4" fmla="*/ 266700 w 271463"/>
                  <a:gd name="connsiteY4" fmla="*/ 133350 h 138113"/>
                  <a:gd name="connsiteX5" fmla="*/ 0 w 271463"/>
                  <a:gd name="connsiteY5" fmla="*/ 138113 h 138113"/>
                  <a:gd name="connsiteX6" fmla="*/ 0 w 271463"/>
                  <a:gd name="connsiteY6" fmla="*/ 14288 h 1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463" h="138113">
                    <a:moveTo>
                      <a:pt x="0" y="14288"/>
                    </a:moveTo>
                    <a:lnTo>
                      <a:pt x="128588" y="19050"/>
                    </a:lnTo>
                    <a:lnTo>
                      <a:pt x="152400" y="4763"/>
                    </a:lnTo>
                    <a:lnTo>
                      <a:pt x="271463" y="0"/>
                    </a:lnTo>
                    <a:lnTo>
                      <a:pt x="266700" y="133350"/>
                    </a:lnTo>
                    <a:lnTo>
                      <a:pt x="0" y="1381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8A58BFB-A852-2DE5-7DC5-7C01851D2C89}"/>
                  </a:ext>
                </a:extLst>
              </p:cNvPr>
              <p:cNvSpPr/>
              <p:nvPr/>
            </p:nvSpPr>
            <p:spPr>
              <a:xfrm>
                <a:off x="7015163" y="2524125"/>
                <a:ext cx="452437" cy="385763"/>
              </a:xfrm>
              <a:custGeom>
                <a:avLst/>
                <a:gdLst>
                  <a:gd name="connsiteX0" fmla="*/ 0 w 452437"/>
                  <a:gd name="connsiteY0" fmla="*/ 176213 h 385763"/>
                  <a:gd name="connsiteX1" fmla="*/ 66675 w 452437"/>
                  <a:gd name="connsiteY1" fmla="*/ 119063 h 385763"/>
                  <a:gd name="connsiteX2" fmla="*/ 90487 w 452437"/>
                  <a:gd name="connsiteY2" fmla="*/ 52388 h 385763"/>
                  <a:gd name="connsiteX3" fmla="*/ 190500 w 452437"/>
                  <a:gd name="connsiteY3" fmla="*/ 0 h 385763"/>
                  <a:gd name="connsiteX4" fmla="*/ 252412 w 452437"/>
                  <a:gd name="connsiteY4" fmla="*/ 19050 h 385763"/>
                  <a:gd name="connsiteX5" fmla="*/ 314325 w 452437"/>
                  <a:gd name="connsiteY5" fmla="*/ 33338 h 385763"/>
                  <a:gd name="connsiteX6" fmla="*/ 381000 w 452437"/>
                  <a:gd name="connsiteY6" fmla="*/ 90488 h 385763"/>
                  <a:gd name="connsiteX7" fmla="*/ 433387 w 452437"/>
                  <a:gd name="connsiteY7" fmla="*/ 171450 h 385763"/>
                  <a:gd name="connsiteX8" fmla="*/ 452437 w 452437"/>
                  <a:gd name="connsiteY8" fmla="*/ 233363 h 385763"/>
                  <a:gd name="connsiteX9" fmla="*/ 447675 w 452437"/>
                  <a:gd name="connsiteY9" fmla="*/ 271463 h 385763"/>
                  <a:gd name="connsiteX10" fmla="*/ 428625 w 452437"/>
                  <a:gd name="connsiteY10" fmla="*/ 280988 h 385763"/>
                  <a:gd name="connsiteX11" fmla="*/ 414337 w 452437"/>
                  <a:gd name="connsiteY11" fmla="*/ 338138 h 385763"/>
                  <a:gd name="connsiteX12" fmla="*/ 328612 w 452437"/>
                  <a:gd name="connsiteY12" fmla="*/ 357188 h 385763"/>
                  <a:gd name="connsiteX13" fmla="*/ 285750 w 452437"/>
                  <a:gd name="connsiteY13" fmla="*/ 381000 h 385763"/>
                  <a:gd name="connsiteX14" fmla="*/ 233362 w 452437"/>
                  <a:gd name="connsiteY14" fmla="*/ 338138 h 385763"/>
                  <a:gd name="connsiteX15" fmla="*/ 180975 w 452437"/>
                  <a:gd name="connsiteY15" fmla="*/ 361950 h 385763"/>
                  <a:gd name="connsiteX16" fmla="*/ 128587 w 452437"/>
                  <a:gd name="connsiteY16" fmla="*/ 385763 h 385763"/>
                  <a:gd name="connsiteX17" fmla="*/ 0 w 452437"/>
                  <a:gd name="connsiteY17" fmla="*/ 176213 h 38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37" h="385763">
                    <a:moveTo>
                      <a:pt x="0" y="176213"/>
                    </a:moveTo>
                    <a:lnTo>
                      <a:pt x="66675" y="119063"/>
                    </a:lnTo>
                    <a:lnTo>
                      <a:pt x="90487" y="52388"/>
                    </a:lnTo>
                    <a:lnTo>
                      <a:pt x="190500" y="0"/>
                    </a:lnTo>
                    <a:lnTo>
                      <a:pt x="252412" y="19050"/>
                    </a:lnTo>
                    <a:lnTo>
                      <a:pt x="314325" y="33338"/>
                    </a:lnTo>
                    <a:lnTo>
                      <a:pt x="381000" y="90488"/>
                    </a:lnTo>
                    <a:lnTo>
                      <a:pt x="433387" y="171450"/>
                    </a:lnTo>
                    <a:lnTo>
                      <a:pt x="452437" y="233363"/>
                    </a:lnTo>
                    <a:lnTo>
                      <a:pt x="447675" y="271463"/>
                    </a:lnTo>
                    <a:lnTo>
                      <a:pt x="428625" y="280988"/>
                    </a:lnTo>
                    <a:lnTo>
                      <a:pt x="414337" y="338138"/>
                    </a:lnTo>
                    <a:lnTo>
                      <a:pt x="328612" y="357188"/>
                    </a:lnTo>
                    <a:lnTo>
                      <a:pt x="285750" y="381000"/>
                    </a:lnTo>
                    <a:lnTo>
                      <a:pt x="233362" y="338138"/>
                    </a:lnTo>
                    <a:lnTo>
                      <a:pt x="180975" y="361950"/>
                    </a:lnTo>
                    <a:lnTo>
                      <a:pt x="128587" y="385763"/>
                    </a:lnTo>
                    <a:lnTo>
                      <a:pt x="0" y="176213"/>
                    </a:lnTo>
                    <a:close/>
                  </a:path>
                </a:pathLst>
              </a:custGeom>
              <a:solidFill>
                <a:srgbClr val="49E366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293938D-023A-5478-CC30-A6619B97E31A}"/>
                  </a:ext>
                </a:extLst>
              </p:cNvPr>
              <p:cNvSpPr/>
              <p:nvPr/>
            </p:nvSpPr>
            <p:spPr>
              <a:xfrm>
                <a:off x="5967167" y="1828800"/>
                <a:ext cx="358219" cy="329938"/>
              </a:xfrm>
              <a:custGeom>
                <a:avLst/>
                <a:gdLst>
                  <a:gd name="connsiteX0" fmla="*/ 56561 w 358219"/>
                  <a:gd name="connsiteY0" fmla="*/ 320511 h 329938"/>
                  <a:gd name="connsiteX1" fmla="*/ 0 w 358219"/>
                  <a:gd name="connsiteY1" fmla="*/ 169682 h 329938"/>
                  <a:gd name="connsiteX2" fmla="*/ 18854 w 358219"/>
                  <a:gd name="connsiteY2" fmla="*/ 56561 h 329938"/>
                  <a:gd name="connsiteX3" fmla="*/ 84841 w 358219"/>
                  <a:gd name="connsiteY3" fmla="*/ 28280 h 329938"/>
                  <a:gd name="connsiteX4" fmla="*/ 160256 w 358219"/>
                  <a:gd name="connsiteY4" fmla="*/ 9427 h 329938"/>
                  <a:gd name="connsiteX5" fmla="*/ 245097 w 358219"/>
                  <a:gd name="connsiteY5" fmla="*/ 0 h 329938"/>
                  <a:gd name="connsiteX6" fmla="*/ 320511 w 358219"/>
                  <a:gd name="connsiteY6" fmla="*/ 18854 h 329938"/>
                  <a:gd name="connsiteX7" fmla="*/ 358219 w 358219"/>
                  <a:gd name="connsiteY7" fmla="*/ 56561 h 329938"/>
                  <a:gd name="connsiteX8" fmla="*/ 179109 w 358219"/>
                  <a:gd name="connsiteY8" fmla="*/ 197963 h 329938"/>
                  <a:gd name="connsiteX9" fmla="*/ 131975 w 358219"/>
                  <a:gd name="connsiteY9" fmla="*/ 329938 h 329938"/>
                  <a:gd name="connsiteX10" fmla="*/ 56561 w 358219"/>
                  <a:gd name="connsiteY10" fmla="*/ 320511 h 32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8219" h="329938">
                    <a:moveTo>
                      <a:pt x="56561" y="320511"/>
                    </a:moveTo>
                    <a:lnTo>
                      <a:pt x="0" y="169682"/>
                    </a:lnTo>
                    <a:lnTo>
                      <a:pt x="18854" y="56561"/>
                    </a:lnTo>
                    <a:lnTo>
                      <a:pt x="84841" y="28280"/>
                    </a:lnTo>
                    <a:lnTo>
                      <a:pt x="160256" y="9427"/>
                    </a:lnTo>
                    <a:lnTo>
                      <a:pt x="245097" y="0"/>
                    </a:lnTo>
                    <a:lnTo>
                      <a:pt x="320511" y="18854"/>
                    </a:lnTo>
                    <a:lnTo>
                      <a:pt x="358219" y="56561"/>
                    </a:lnTo>
                    <a:lnTo>
                      <a:pt x="179109" y="197963"/>
                    </a:lnTo>
                    <a:lnTo>
                      <a:pt x="131975" y="329938"/>
                    </a:lnTo>
                    <a:lnTo>
                      <a:pt x="56561" y="320511"/>
                    </a:lnTo>
                    <a:close/>
                  </a:path>
                </a:pathLst>
              </a:custGeom>
              <a:solidFill>
                <a:srgbClr val="49E366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C59741AB-A4A3-BE2B-3CF2-299BCB053015}"/>
                  </a:ext>
                </a:extLst>
              </p:cNvPr>
              <p:cNvSpPr/>
              <p:nvPr/>
            </p:nvSpPr>
            <p:spPr>
              <a:xfrm>
                <a:off x="6100763" y="1885950"/>
                <a:ext cx="309562" cy="276225"/>
              </a:xfrm>
              <a:custGeom>
                <a:avLst/>
                <a:gdLst>
                  <a:gd name="connsiteX0" fmla="*/ 0 w 309562"/>
                  <a:gd name="connsiteY0" fmla="*/ 261938 h 276225"/>
                  <a:gd name="connsiteX1" fmla="*/ 66675 w 309562"/>
                  <a:gd name="connsiteY1" fmla="*/ 142875 h 276225"/>
                  <a:gd name="connsiteX2" fmla="*/ 133350 w 309562"/>
                  <a:gd name="connsiteY2" fmla="*/ 66675 h 276225"/>
                  <a:gd name="connsiteX3" fmla="*/ 238125 w 309562"/>
                  <a:gd name="connsiteY3" fmla="*/ 0 h 276225"/>
                  <a:gd name="connsiteX4" fmla="*/ 309562 w 309562"/>
                  <a:gd name="connsiteY4" fmla="*/ 28575 h 276225"/>
                  <a:gd name="connsiteX5" fmla="*/ 242887 w 309562"/>
                  <a:gd name="connsiteY5" fmla="*/ 157163 h 276225"/>
                  <a:gd name="connsiteX6" fmla="*/ 185737 w 309562"/>
                  <a:gd name="connsiteY6" fmla="*/ 209550 h 276225"/>
                  <a:gd name="connsiteX7" fmla="*/ 171450 w 309562"/>
                  <a:gd name="connsiteY7" fmla="*/ 276225 h 276225"/>
                  <a:gd name="connsiteX8" fmla="*/ 0 w 309562"/>
                  <a:gd name="connsiteY8" fmla="*/ 261938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9562" h="276225">
                    <a:moveTo>
                      <a:pt x="0" y="261938"/>
                    </a:moveTo>
                    <a:lnTo>
                      <a:pt x="66675" y="142875"/>
                    </a:lnTo>
                    <a:lnTo>
                      <a:pt x="133350" y="66675"/>
                    </a:lnTo>
                    <a:lnTo>
                      <a:pt x="238125" y="0"/>
                    </a:lnTo>
                    <a:lnTo>
                      <a:pt x="309562" y="28575"/>
                    </a:lnTo>
                    <a:lnTo>
                      <a:pt x="242887" y="157163"/>
                    </a:lnTo>
                    <a:lnTo>
                      <a:pt x="185737" y="209550"/>
                    </a:lnTo>
                    <a:lnTo>
                      <a:pt x="171450" y="276225"/>
                    </a:lnTo>
                    <a:lnTo>
                      <a:pt x="0" y="26193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900D92B-E8FB-1DFE-993E-356E051517D5}"/>
                  </a:ext>
                </a:extLst>
              </p:cNvPr>
              <p:cNvSpPr/>
              <p:nvPr/>
            </p:nvSpPr>
            <p:spPr>
              <a:xfrm>
                <a:off x="7022969" y="4260915"/>
                <a:ext cx="443060" cy="395926"/>
              </a:xfrm>
              <a:custGeom>
                <a:avLst/>
                <a:gdLst>
                  <a:gd name="connsiteX0" fmla="*/ 0 w 443060"/>
                  <a:gd name="connsiteY0" fmla="*/ 282805 h 395926"/>
                  <a:gd name="connsiteX1" fmla="*/ 18854 w 443060"/>
                  <a:gd name="connsiteY1" fmla="*/ 179110 h 395926"/>
                  <a:gd name="connsiteX2" fmla="*/ 113122 w 443060"/>
                  <a:gd name="connsiteY2" fmla="*/ 84842 h 395926"/>
                  <a:gd name="connsiteX3" fmla="*/ 207390 w 443060"/>
                  <a:gd name="connsiteY3" fmla="*/ 0 h 395926"/>
                  <a:gd name="connsiteX4" fmla="*/ 405353 w 443060"/>
                  <a:gd name="connsiteY4" fmla="*/ 113122 h 395926"/>
                  <a:gd name="connsiteX5" fmla="*/ 443060 w 443060"/>
                  <a:gd name="connsiteY5" fmla="*/ 179110 h 395926"/>
                  <a:gd name="connsiteX6" fmla="*/ 320511 w 443060"/>
                  <a:gd name="connsiteY6" fmla="*/ 386499 h 395926"/>
                  <a:gd name="connsiteX7" fmla="*/ 216817 w 443060"/>
                  <a:gd name="connsiteY7" fmla="*/ 395926 h 395926"/>
                  <a:gd name="connsiteX8" fmla="*/ 131975 w 443060"/>
                  <a:gd name="connsiteY8" fmla="*/ 395926 h 395926"/>
                  <a:gd name="connsiteX9" fmla="*/ 37707 w 443060"/>
                  <a:gd name="connsiteY9" fmla="*/ 329939 h 395926"/>
                  <a:gd name="connsiteX10" fmla="*/ 0 w 443060"/>
                  <a:gd name="connsiteY10" fmla="*/ 282805 h 39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060" h="395926">
                    <a:moveTo>
                      <a:pt x="0" y="282805"/>
                    </a:moveTo>
                    <a:lnTo>
                      <a:pt x="18854" y="179110"/>
                    </a:lnTo>
                    <a:lnTo>
                      <a:pt x="113122" y="84842"/>
                    </a:lnTo>
                    <a:lnTo>
                      <a:pt x="207390" y="0"/>
                    </a:lnTo>
                    <a:lnTo>
                      <a:pt x="405353" y="113122"/>
                    </a:lnTo>
                    <a:lnTo>
                      <a:pt x="443060" y="179110"/>
                    </a:lnTo>
                    <a:lnTo>
                      <a:pt x="320511" y="386499"/>
                    </a:lnTo>
                    <a:lnTo>
                      <a:pt x="216817" y="395926"/>
                    </a:lnTo>
                    <a:lnTo>
                      <a:pt x="131975" y="395926"/>
                    </a:lnTo>
                    <a:lnTo>
                      <a:pt x="37707" y="329939"/>
                    </a:lnTo>
                    <a:lnTo>
                      <a:pt x="0" y="282805"/>
                    </a:lnTo>
                    <a:close/>
                  </a:path>
                </a:pathLst>
              </a:custGeom>
              <a:solidFill>
                <a:srgbClr val="49E366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073E10D-C7F8-6A74-CB90-6D843B152BE4}"/>
                  </a:ext>
                </a:extLst>
              </p:cNvPr>
              <p:cNvSpPr/>
              <p:nvPr/>
            </p:nvSpPr>
            <p:spPr>
              <a:xfrm>
                <a:off x="7022696" y="4615438"/>
                <a:ext cx="87833" cy="8956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17A022B-4B59-A1A8-9C32-606324016964}"/>
                  </a:ext>
                </a:extLst>
              </p:cNvPr>
              <p:cNvSpPr/>
              <p:nvPr/>
            </p:nvSpPr>
            <p:spPr>
              <a:xfrm>
                <a:off x="5795326" y="5069013"/>
                <a:ext cx="87833" cy="8956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CD40D2D-D279-3771-5B41-3176FA14295D}"/>
                  </a:ext>
                </a:extLst>
              </p:cNvPr>
              <p:cNvSpPr/>
              <p:nvPr/>
            </p:nvSpPr>
            <p:spPr>
              <a:xfrm>
                <a:off x="7348538" y="5010150"/>
                <a:ext cx="202406" cy="188119"/>
              </a:xfrm>
              <a:custGeom>
                <a:avLst/>
                <a:gdLst>
                  <a:gd name="connsiteX0" fmla="*/ 0 w 202406"/>
                  <a:gd name="connsiteY0" fmla="*/ 90488 h 188119"/>
                  <a:gd name="connsiteX1" fmla="*/ 97631 w 202406"/>
                  <a:gd name="connsiteY1" fmla="*/ 188119 h 188119"/>
                  <a:gd name="connsiteX2" fmla="*/ 202406 w 202406"/>
                  <a:gd name="connsiteY2" fmla="*/ 100013 h 188119"/>
                  <a:gd name="connsiteX3" fmla="*/ 109537 w 202406"/>
                  <a:gd name="connsiteY3" fmla="*/ 0 h 188119"/>
                  <a:gd name="connsiteX4" fmla="*/ 0 w 202406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" h="188119">
                    <a:moveTo>
                      <a:pt x="0" y="90488"/>
                    </a:moveTo>
                    <a:lnTo>
                      <a:pt x="97631" y="188119"/>
                    </a:lnTo>
                    <a:lnTo>
                      <a:pt x="202406" y="100013"/>
                    </a:lnTo>
                    <a:lnTo>
                      <a:pt x="109537" y="0"/>
                    </a:lnTo>
                    <a:lnTo>
                      <a:pt x="0" y="9048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08D603F-19D9-D40C-1ECA-D3E2D4A454CC}"/>
                  </a:ext>
                </a:extLst>
              </p:cNvPr>
              <p:cNvSpPr/>
              <p:nvPr/>
            </p:nvSpPr>
            <p:spPr>
              <a:xfrm rot="21318617">
                <a:off x="7470141" y="4901126"/>
                <a:ext cx="202406" cy="188119"/>
              </a:xfrm>
              <a:custGeom>
                <a:avLst/>
                <a:gdLst>
                  <a:gd name="connsiteX0" fmla="*/ 0 w 202406"/>
                  <a:gd name="connsiteY0" fmla="*/ 90488 h 188119"/>
                  <a:gd name="connsiteX1" fmla="*/ 97631 w 202406"/>
                  <a:gd name="connsiteY1" fmla="*/ 188119 h 188119"/>
                  <a:gd name="connsiteX2" fmla="*/ 202406 w 202406"/>
                  <a:gd name="connsiteY2" fmla="*/ 100013 h 188119"/>
                  <a:gd name="connsiteX3" fmla="*/ 109537 w 202406"/>
                  <a:gd name="connsiteY3" fmla="*/ 0 h 188119"/>
                  <a:gd name="connsiteX4" fmla="*/ 0 w 202406"/>
                  <a:gd name="connsiteY4" fmla="*/ 90488 h 18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" h="188119">
                    <a:moveTo>
                      <a:pt x="0" y="90488"/>
                    </a:moveTo>
                    <a:lnTo>
                      <a:pt x="97631" y="188119"/>
                    </a:lnTo>
                    <a:lnTo>
                      <a:pt x="202406" y="100013"/>
                    </a:lnTo>
                    <a:lnTo>
                      <a:pt x="109537" y="0"/>
                    </a:lnTo>
                    <a:lnTo>
                      <a:pt x="0" y="9048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56E163B-D3BA-B89A-0B5C-7B29C72DFEFD}"/>
                  </a:ext>
                </a:extLst>
              </p:cNvPr>
              <p:cNvSpPr/>
              <p:nvPr/>
            </p:nvSpPr>
            <p:spPr>
              <a:xfrm>
                <a:off x="7510463" y="5050631"/>
                <a:ext cx="314325" cy="304800"/>
              </a:xfrm>
              <a:custGeom>
                <a:avLst/>
                <a:gdLst>
                  <a:gd name="connsiteX0" fmla="*/ 0 w 314325"/>
                  <a:gd name="connsiteY0" fmla="*/ 102394 h 304800"/>
                  <a:gd name="connsiteX1" fmla="*/ 183356 w 314325"/>
                  <a:gd name="connsiteY1" fmla="*/ 304800 h 304800"/>
                  <a:gd name="connsiteX2" fmla="*/ 254793 w 314325"/>
                  <a:gd name="connsiteY2" fmla="*/ 240507 h 304800"/>
                  <a:gd name="connsiteX3" fmla="*/ 314325 w 314325"/>
                  <a:gd name="connsiteY3" fmla="*/ 183357 h 304800"/>
                  <a:gd name="connsiteX4" fmla="*/ 109537 w 314325"/>
                  <a:gd name="connsiteY4" fmla="*/ 0 h 304800"/>
                  <a:gd name="connsiteX5" fmla="*/ 57150 w 314325"/>
                  <a:gd name="connsiteY5" fmla="*/ 45244 h 304800"/>
                  <a:gd name="connsiteX6" fmla="*/ 0 w 314325"/>
                  <a:gd name="connsiteY6" fmla="*/ 10239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304800">
                    <a:moveTo>
                      <a:pt x="0" y="102394"/>
                    </a:moveTo>
                    <a:lnTo>
                      <a:pt x="183356" y="304800"/>
                    </a:lnTo>
                    <a:lnTo>
                      <a:pt x="254793" y="240507"/>
                    </a:lnTo>
                    <a:lnTo>
                      <a:pt x="314325" y="183357"/>
                    </a:lnTo>
                    <a:lnTo>
                      <a:pt x="109537" y="0"/>
                    </a:lnTo>
                    <a:lnTo>
                      <a:pt x="57150" y="45244"/>
                    </a:lnTo>
                    <a:lnTo>
                      <a:pt x="0" y="102394"/>
                    </a:lnTo>
                    <a:close/>
                  </a:path>
                </a:pathLst>
              </a:custGeom>
              <a:solidFill>
                <a:srgbClr val="FF0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68E700CB-EF69-C77B-BF69-D7E56DCC7A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79420" y="2413504"/>
                <a:ext cx="5763086" cy="2227076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AB7ECC0-CAD2-A34B-757C-3CBF181A04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07628" y="2446561"/>
                <a:ext cx="5755278" cy="2179876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A6050857-7988-2D3B-D73B-AA06F87E38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1927" y="812794"/>
                <a:ext cx="2392737" cy="5359551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CDC3EBAA-4735-0A41-957E-7AB2F0903A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57010" y="825633"/>
                <a:ext cx="2403836" cy="5429922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1BFAE2BB-A284-562F-3045-9104B71ED361}"/>
                  </a:ext>
                </a:extLst>
              </p:cNvPr>
              <p:cNvSpPr/>
              <p:nvPr/>
            </p:nvSpPr>
            <p:spPr>
              <a:xfrm>
                <a:off x="4604163" y="2317525"/>
                <a:ext cx="87833" cy="8956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6D41C7B7-0E0F-77A0-2463-9279DA08E866}"/>
                </a:ext>
              </a:extLst>
            </p:cNvPr>
            <p:cNvSpPr/>
            <p:nvPr/>
          </p:nvSpPr>
          <p:spPr>
            <a:xfrm rot="18055803">
              <a:off x="2778668" y="1771388"/>
              <a:ext cx="381570" cy="345290"/>
            </a:xfrm>
            <a:prstGeom prst="roundRect">
              <a:avLst/>
            </a:prstGeom>
            <a:solidFill>
              <a:srgbClr val="49E3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66BC7C3-499B-08C7-E070-4171C18BA1BD}"/>
                </a:ext>
              </a:extLst>
            </p:cNvPr>
            <p:cNvSpPr txBox="1"/>
            <p:nvPr/>
          </p:nvSpPr>
          <p:spPr>
            <a:xfrm>
              <a:off x="2767013" y="180351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/>
                <a:t>4D</a:t>
              </a: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66605BC6-BC6B-0119-5B72-69A50DAB1F85}"/>
                </a:ext>
              </a:extLst>
            </p:cNvPr>
            <p:cNvSpPr/>
            <p:nvPr/>
          </p:nvSpPr>
          <p:spPr>
            <a:xfrm rot="1331833">
              <a:off x="2616576" y="2425489"/>
              <a:ext cx="154008" cy="187591"/>
            </a:xfrm>
            <a:prstGeom prst="roundRect">
              <a:avLst/>
            </a:prstGeom>
            <a:solidFill>
              <a:srgbClr val="2F16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CFF3AC4-3A0D-5901-1715-8B4712E0F353}"/>
                </a:ext>
              </a:extLst>
            </p:cNvPr>
            <p:cNvSpPr txBox="1"/>
            <p:nvPr/>
          </p:nvSpPr>
          <p:spPr>
            <a:xfrm>
              <a:off x="2167565" y="2273883"/>
              <a:ext cx="4683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>
                  <a:solidFill>
                    <a:srgbClr val="2F16E8"/>
                  </a:solidFill>
                </a:rPr>
                <a:t>VW</a:t>
              </a:r>
            </a:p>
            <a:p>
              <a:pPr algn="ctr"/>
              <a:r>
                <a:rPr lang="en-GB" sz="1000" b="1">
                  <a:solidFill>
                    <a:srgbClr val="2F16E8"/>
                  </a:solidFill>
                </a:rPr>
                <a:t>Oct5</a:t>
              </a:r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27CDE14F-AA09-DEBE-FE1E-472CBE88EE39}"/>
                </a:ext>
              </a:extLst>
            </p:cNvPr>
            <p:cNvSpPr/>
            <p:nvPr/>
          </p:nvSpPr>
          <p:spPr>
            <a:xfrm rot="1331833">
              <a:off x="8900607" y="4481019"/>
              <a:ext cx="154008" cy="187591"/>
            </a:xfrm>
            <a:prstGeom prst="roundRect">
              <a:avLst/>
            </a:prstGeom>
            <a:solidFill>
              <a:srgbClr val="2F16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A2FFA1E-8444-207D-1157-0BC16E341900}"/>
                </a:ext>
              </a:extLst>
            </p:cNvPr>
            <p:cNvSpPr txBox="1"/>
            <p:nvPr/>
          </p:nvSpPr>
          <p:spPr>
            <a:xfrm>
              <a:off x="9032668" y="4403283"/>
              <a:ext cx="468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>
                  <a:solidFill>
                    <a:srgbClr val="2F16E8"/>
                  </a:solidFill>
                </a:rPr>
                <a:t>VW</a:t>
              </a:r>
            </a:p>
            <a:p>
              <a:pPr algn="ctr"/>
              <a:r>
                <a:rPr lang="en-GB" sz="1000" b="1">
                  <a:solidFill>
                    <a:srgbClr val="2F16E8"/>
                  </a:solidFill>
                </a:rPr>
                <a:t>Oct1</a:t>
              </a:r>
            </a:p>
          </p:txBody>
        </p:sp>
      </p:grpSp>
      <p:pic>
        <p:nvPicPr>
          <p:cNvPr id="157" name="Picture 156">
            <a:extLst>
              <a:ext uri="{FF2B5EF4-FFF2-40B4-BE49-F238E27FC236}">
                <a16:creationId xmlns:a16="http://schemas.microsoft.com/office/drawing/2014/main" id="{B034548E-58B7-FC7B-ABFE-4F9B1444F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4" y="1465769"/>
            <a:ext cx="3947445" cy="27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600DD-C55D-A80B-FF06-C56D6F546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F5B8D-4366-4FDE-DFD3-3EA02E3C0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A1C4BBE-854D-C899-58C3-142C97B0BD31}"/>
              </a:ext>
            </a:extLst>
          </p:cNvPr>
          <p:cNvGrpSpPr/>
          <p:nvPr/>
        </p:nvGrpSpPr>
        <p:grpSpPr>
          <a:xfrm>
            <a:off x="261159" y="4345806"/>
            <a:ext cx="2871357" cy="1445537"/>
            <a:chOff x="71643" y="2147016"/>
            <a:chExt cx="3217466" cy="1619458"/>
          </a:xfrm>
        </p:grpSpPr>
        <p:sp>
          <p:nvSpPr>
            <p:cNvPr id="145" name="object 4">
              <a:extLst>
                <a:ext uri="{FF2B5EF4-FFF2-40B4-BE49-F238E27FC236}">
                  <a16:creationId xmlns:a16="http://schemas.microsoft.com/office/drawing/2014/main" id="{123F62E5-AE54-39DA-BE85-31FBB96FC8B1}"/>
                </a:ext>
              </a:extLst>
            </p:cNvPr>
            <p:cNvSpPr/>
            <p:nvPr/>
          </p:nvSpPr>
          <p:spPr>
            <a:xfrm>
              <a:off x="89026" y="2267117"/>
              <a:ext cx="752560" cy="242570"/>
            </a:xfrm>
            <a:custGeom>
              <a:avLst/>
              <a:gdLst/>
              <a:ahLst/>
              <a:cxnLst/>
              <a:rect l="l" t="t" r="r" b="b"/>
              <a:pathLst>
                <a:path w="576580" h="242570">
                  <a:moveTo>
                    <a:pt x="535686" y="0"/>
                  </a:moveTo>
                  <a:lnTo>
                    <a:pt x="40386" y="0"/>
                  </a:lnTo>
                  <a:lnTo>
                    <a:pt x="24667" y="3174"/>
                  </a:lnTo>
                  <a:lnTo>
                    <a:pt x="11830" y="11830"/>
                  </a:lnTo>
                  <a:lnTo>
                    <a:pt x="3174" y="24667"/>
                  </a:lnTo>
                  <a:lnTo>
                    <a:pt x="0" y="40386"/>
                  </a:lnTo>
                  <a:lnTo>
                    <a:pt x="0" y="201930"/>
                  </a:lnTo>
                  <a:lnTo>
                    <a:pt x="3174" y="217648"/>
                  </a:lnTo>
                  <a:lnTo>
                    <a:pt x="11830" y="230485"/>
                  </a:lnTo>
                  <a:lnTo>
                    <a:pt x="24667" y="239141"/>
                  </a:lnTo>
                  <a:lnTo>
                    <a:pt x="40386" y="242316"/>
                  </a:lnTo>
                  <a:lnTo>
                    <a:pt x="535686" y="242316"/>
                  </a:lnTo>
                  <a:lnTo>
                    <a:pt x="551404" y="239141"/>
                  </a:lnTo>
                  <a:lnTo>
                    <a:pt x="564241" y="230485"/>
                  </a:lnTo>
                  <a:lnTo>
                    <a:pt x="572897" y="217648"/>
                  </a:lnTo>
                  <a:lnTo>
                    <a:pt x="576072" y="201930"/>
                  </a:lnTo>
                  <a:lnTo>
                    <a:pt x="576072" y="40386"/>
                  </a:lnTo>
                  <a:lnTo>
                    <a:pt x="572897" y="24667"/>
                  </a:lnTo>
                  <a:lnTo>
                    <a:pt x="564241" y="11830"/>
                  </a:lnTo>
                  <a:lnTo>
                    <a:pt x="551404" y="3174"/>
                  </a:lnTo>
                  <a:lnTo>
                    <a:pt x="535686" y="0"/>
                  </a:lnTo>
                  <a:close/>
                </a:path>
              </a:pathLst>
            </a:custGeom>
            <a:solidFill>
              <a:srgbClr val="49E366">
                <a:alpha val="9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highlight>
                  <a:srgbClr val="00FF00"/>
                </a:highlight>
              </a:endParaRPr>
            </a:p>
          </p:txBody>
        </p:sp>
        <p:sp>
          <p:nvSpPr>
            <p:cNvPr id="146" name="object 5">
              <a:extLst>
                <a:ext uri="{FF2B5EF4-FFF2-40B4-BE49-F238E27FC236}">
                  <a16:creationId xmlns:a16="http://schemas.microsoft.com/office/drawing/2014/main" id="{B35BFB16-9ADD-C0B8-6BEB-749C7B926954}"/>
                </a:ext>
              </a:extLst>
            </p:cNvPr>
            <p:cNvSpPr/>
            <p:nvPr/>
          </p:nvSpPr>
          <p:spPr>
            <a:xfrm>
              <a:off x="79644" y="2882136"/>
              <a:ext cx="752560" cy="243840"/>
            </a:xfrm>
            <a:custGeom>
              <a:avLst/>
              <a:gdLst/>
              <a:ahLst/>
              <a:cxnLst/>
              <a:rect l="l" t="t" r="r" b="b"/>
              <a:pathLst>
                <a:path w="576580" h="243839">
                  <a:moveTo>
                    <a:pt x="535432" y="0"/>
                  </a:moveTo>
                  <a:lnTo>
                    <a:pt x="40640" y="0"/>
                  </a:lnTo>
                  <a:lnTo>
                    <a:pt x="24822" y="3194"/>
                  </a:lnTo>
                  <a:lnTo>
                    <a:pt x="11904" y="11904"/>
                  </a:lnTo>
                  <a:lnTo>
                    <a:pt x="3194" y="24822"/>
                  </a:lnTo>
                  <a:lnTo>
                    <a:pt x="0" y="40639"/>
                  </a:lnTo>
                  <a:lnTo>
                    <a:pt x="0" y="203199"/>
                  </a:lnTo>
                  <a:lnTo>
                    <a:pt x="3194" y="219017"/>
                  </a:lnTo>
                  <a:lnTo>
                    <a:pt x="11904" y="231935"/>
                  </a:lnTo>
                  <a:lnTo>
                    <a:pt x="24822" y="240645"/>
                  </a:lnTo>
                  <a:lnTo>
                    <a:pt x="40640" y="243839"/>
                  </a:lnTo>
                  <a:lnTo>
                    <a:pt x="535432" y="243839"/>
                  </a:lnTo>
                  <a:lnTo>
                    <a:pt x="551249" y="240645"/>
                  </a:lnTo>
                  <a:lnTo>
                    <a:pt x="564167" y="231935"/>
                  </a:lnTo>
                  <a:lnTo>
                    <a:pt x="572877" y="219017"/>
                  </a:lnTo>
                  <a:lnTo>
                    <a:pt x="576072" y="203199"/>
                  </a:lnTo>
                  <a:lnTo>
                    <a:pt x="576072" y="40639"/>
                  </a:lnTo>
                  <a:lnTo>
                    <a:pt x="572877" y="24822"/>
                  </a:lnTo>
                  <a:lnTo>
                    <a:pt x="564167" y="11904"/>
                  </a:lnTo>
                  <a:lnTo>
                    <a:pt x="551249" y="3194"/>
                  </a:lnTo>
                  <a:lnTo>
                    <a:pt x="535432" y="0"/>
                  </a:lnTo>
                  <a:close/>
                </a:path>
              </a:pathLst>
            </a:custGeom>
            <a:solidFill>
              <a:srgbClr val="00AFEF">
                <a:alpha val="9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6">
              <a:extLst>
                <a:ext uri="{FF2B5EF4-FFF2-40B4-BE49-F238E27FC236}">
                  <a16:creationId xmlns:a16="http://schemas.microsoft.com/office/drawing/2014/main" id="{CD7A0E1B-65F0-583A-D1A5-A7F56DD7297F}"/>
                </a:ext>
              </a:extLst>
            </p:cNvPr>
            <p:cNvSpPr txBox="1"/>
            <p:nvPr/>
          </p:nvSpPr>
          <p:spPr>
            <a:xfrm>
              <a:off x="1104416" y="2458636"/>
              <a:ext cx="1932786" cy="386471"/>
            </a:xfrm>
            <a:prstGeom prst="rect">
              <a:avLst/>
            </a:prstGeom>
          </p:spPr>
          <p:txBody>
            <a:bodyPr vert="horz" wrap="square" lIns="0" tIns="113030" rIns="0" bIns="0" rtlCol="0">
              <a:spAutoFit/>
            </a:bodyPr>
            <a:lstStyle/>
            <a:p>
              <a:pPr marL="66675">
                <a:lnSpc>
                  <a:spcPct val="100000"/>
                </a:lnSpc>
                <a:spcBef>
                  <a:spcPts val="795"/>
                </a:spcBef>
              </a:pPr>
              <a:r>
                <a:rPr sz="1500" b="1">
                  <a:solidFill>
                    <a:srgbClr val="943735"/>
                  </a:solidFill>
                  <a:latin typeface="Carlito"/>
                  <a:cs typeface="Carlito"/>
                </a:rPr>
                <a:t>W</a:t>
              </a:r>
              <a:r>
                <a:rPr sz="1500" b="1" spc="-5">
                  <a:solidFill>
                    <a:srgbClr val="943735"/>
                  </a:solidFill>
                  <a:latin typeface="Carlito"/>
                  <a:cs typeface="Carlito"/>
                </a:rPr>
                <a:t> </a:t>
              </a:r>
              <a:r>
                <a:rPr sz="1500" b="1">
                  <a:solidFill>
                    <a:srgbClr val="943735"/>
                  </a:solidFill>
                  <a:latin typeface="Carlito"/>
                  <a:cs typeface="Carlito"/>
                </a:rPr>
                <a:t>–</a:t>
              </a:r>
              <a:r>
                <a:rPr sz="1500" b="1" spc="5">
                  <a:solidFill>
                    <a:srgbClr val="943735"/>
                  </a:solidFill>
                  <a:latin typeface="Carlito"/>
                  <a:cs typeface="Carlito"/>
                </a:rPr>
                <a:t> </a:t>
              </a:r>
              <a:r>
                <a:rPr sz="1500" b="1">
                  <a:solidFill>
                    <a:srgbClr val="943735"/>
                  </a:solidFill>
                  <a:latin typeface="Carlito"/>
                  <a:cs typeface="Carlito"/>
                </a:rPr>
                <a:t>coated</a:t>
              </a:r>
              <a:r>
                <a:rPr sz="1500" b="1" spc="5">
                  <a:solidFill>
                    <a:srgbClr val="943735"/>
                  </a:solidFill>
                  <a:latin typeface="Carlito"/>
                  <a:cs typeface="Carlito"/>
                </a:rPr>
                <a:t> </a:t>
              </a:r>
              <a:r>
                <a:rPr sz="1500" b="1" spc="-25">
                  <a:solidFill>
                    <a:srgbClr val="943735"/>
                  </a:solidFill>
                  <a:latin typeface="Carlito"/>
                  <a:cs typeface="Carlito"/>
                </a:rPr>
                <a:t>CFC</a:t>
              </a:r>
              <a:endParaRPr sz="1500">
                <a:latin typeface="Carlito"/>
                <a:cs typeface="Carlito"/>
              </a:endParaRPr>
            </a:p>
          </p:txBody>
        </p:sp>
        <p:sp>
          <p:nvSpPr>
            <p:cNvPr id="148" name="object 7">
              <a:extLst>
                <a:ext uri="{FF2B5EF4-FFF2-40B4-BE49-F238E27FC236}">
                  <a16:creationId xmlns:a16="http://schemas.microsoft.com/office/drawing/2014/main" id="{09A32572-045A-DACA-4978-539238441865}"/>
                </a:ext>
              </a:extLst>
            </p:cNvPr>
            <p:cNvSpPr/>
            <p:nvPr/>
          </p:nvSpPr>
          <p:spPr>
            <a:xfrm>
              <a:off x="89026" y="2576070"/>
              <a:ext cx="752560" cy="242570"/>
            </a:xfrm>
            <a:custGeom>
              <a:avLst/>
              <a:gdLst/>
              <a:ahLst/>
              <a:cxnLst/>
              <a:rect l="l" t="t" r="r" b="b"/>
              <a:pathLst>
                <a:path w="576580" h="242570">
                  <a:moveTo>
                    <a:pt x="535686" y="0"/>
                  </a:moveTo>
                  <a:lnTo>
                    <a:pt x="40386" y="0"/>
                  </a:lnTo>
                  <a:lnTo>
                    <a:pt x="24667" y="3174"/>
                  </a:lnTo>
                  <a:lnTo>
                    <a:pt x="11830" y="11830"/>
                  </a:lnTo>
                  <a:lnTo>
                    <a:pt x="3174" y="24667"/>
                  </a:lnTo>
                  <a:lnTo>
                    <a:pt x="0" y="40386"/>
                  </a:lnTo>
                  <a:lnTo>
                    <a:pt x="0" y="201930"/>
                  </a:lnTo>
                  <a:lnTo>
                    <a:pt x="3174" y="217648"/>
                  </a:lnTo>
                  <a:lnTo>
                    <a:pt x="11830" y="230485"/>
                  </a:lnTo>
                  <a:lnTo>
                    <a:pt x="24667" y="239141"/>
                  </a:lnTo>
                  <a:lnTo>
                    <a:pt x="40386" y="242316"/>
                  </a:lnTo>
                  <a:lnTo>
                    <a:pt x="535686" y="242316"/>
                  </a:lnTo>
                  <a:lnTo>
                    <a:pt x="551404" y="239141"/>
                  </a:lnTo>
                  <a:lnTo>
                    <a:pt x="564241" y="230485"/>
                  </a:lnTo>
                  <a:lnTo>
                    <a:pt x="572897" y="217648"/>
                  </a:lnTo>
                  <a:lnTo>
                    <a:pt x="576072" y="201930"/>
                  </a:lnTo>
                  <a:lnTo>
                    <a:pt x="576072" y="40386"/>
                  </a:lnTo>
                  <a:lnTo>
                    <a:pt x="572897" y="24667"/>
                  </a:lnTo>
                  <a:lnTo>
                    <a:pt x="564241" y="11830"/>
                  </a:lnTo>
                  <a:lnTo>
                    <a:pt x="551404" y="3174"/>
                  </a:lnTo>
                  <a:lnTo>
                    <a:pt x="535686" y="0"/>
                  </a:lnTo>
                  <a:close/>
                </a:path>
              </a:pathLst>
            </a:custGeom>
            <a:solidFill>
              <a:srgbClr val="943735">
                <a:alpha val="9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8">
              <a:extLst>
                <a:ext uri="{FF2B5EF4-FFF2-40B4-BE49-F238E27FC236}">
                  <a16:creationId xmlns:a16="http://schemas.microsoft.com/office/drawing/2014/main" id="{A6AD89EA-DE03-4C42-A67C-2C11C7E62D12}"/>
                </a:ext>
              </a:extLst>
            </p:cNvPr>
            <p:cNvSpPr/>
            <p:nvPr/>
          </p:nvSpPr>
          <p:spPr>
            <a:xfrm>
              <a:off x="71643" y="3198607"/>
              <a:ext cx="752560" cy="242570"/>
            </a:xfrm>
            <a:custGeom>
              <a:avLst/>
              <a:gdLst/>
              <a:ahLst/>
              <a:cxnLst/>
              <a:rect l="l" t="t" r="r" b="b"/>
              <a:pathLst>
                <a:path w="576580" h="242570">
                  <a:moveTo>
                    <a:pt x="535686" y="0"/>
                  </a:moveTo>
                  <a:lnTo>
                    <a:pt x="40386" y="0"/>
                  </a:lnTo>
                  <a:lnTo>
                    <a:pt x="24667" y="3174"/>
                  </a:lnTo>
                  <a:lnTo>
                    <a:pt x="11830" y="11830"/>
                  </a:lnTo>
                  <a:lnTo>
                    <a:pt x="3174" y="24667"/>
                  </a:lnTo>
                  <a:lnTo>
                    <a:pt x="0" y="40386"/>
                  </a:lnTo>
                  <a:lnTo>
                    <a:pt x="0" y="201930"/>
                  </a:lnTo>
                  <a:lnTo>
                    <a:pt x="3174" y="217648"/>
                  </a:lnTo>
                  <a:lnTo>
                    <a:pt x="11830" y="230485"/>
                  </a:lnTo>
                  <a:lnTo>
                    <a:pt x="24667" y="239141"/>
                  </a:lnTo>
                  <a:lnTo>
                    <a:pt x="40386" y="242316"/>
                  </a:lnTo>
                  <a:lnTo>
                    <a:pt x="535686" y="242316"/>
                  </a:lnTo>
                  <a:lnTo>
                    <a:pt x="551404" y="239141"/>
                  </a:lnTo>
                  <a:lnTo>
                    <a:pt x="564241" y="230485"/>
                  </a:lnTo>
                  <a:lnTo>
                    <a:pt x="572897" y="217648"/>
                  </a:lnTo>
                  <a:lnTo>
                    <a:pt x="576072" y="201930"/>
                  </a:lnTo>
                  <a:lnTo>
                    <a:pt x="576072" y="40386"/>
                  </a:lnTo>
                  <a:lnTo>
                    <a:pt x="572897" y="24667"/>
                  </a:lnTo>
                  <a:lnTo>
                    <a:pt x="564241" y="11830"/>
                  </a:lnTo>
                  <a:lnTo>
                    <a:pt x="551404" y="3174"/>
                  </a:lnTo>
                  <a:lnTo>
                    <a:pt x="535686" y="0"/>
                  </a:lnTo>
                  <a:close/>
                </a:path>
              </a:pathLst>
            </a:custGeom>
            <a:solidFill>
              <a:srgbClr val="FF00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9">
              <a:extLst>
                <a:ext uri="{FF2B5EF4-FFF2-40B4-BE49-F238E27FC236}">
                  <a16:creationId xmlns:a16="http://schemas.microsoft.com/office/drawing/2014/main" id="{496F469F-930B-BF09-E036-A6E362860C52}"/>
                </a:ext>
              </a:extLst>
            </p:cNvPr>
            <p:cNvSpPr txBox="1"/>
            <p:nvPr/>
          </p:nvSpPr>
          <p:spPr>
            <a:xfrm>
              <a:off x="1180322" y="3060403"/>
              <a:ext cx="940776" cy="400110"/>
            </a:xfrm>
            <a:prstGeom prst="rect">
              <a:avLst/>
            </a:prstGeom>
          </p:spPr>
          <p:txBody>
            <a:bodyPr vert="horz" wrap="square" lIns="0" tIns="12192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60"/>
                </a:spcBef>
              </a:pPr>
              <a:r>
                <a:rPr lang="fi-FI" sz="1500" b="1">
                  <a:solidFill>
                    <a:srgbClr val="FF0000"/>
                  </a:solidFill>
                  <a:latin typeface="Carlito"/>
                  <a:cs typeface="Carlito"/>
                </a:rPr>
                <a:t>Bulk</a:t>
              </a:r>
              <a:r>
                <a:rPr lang="fi-FI" sz="1500" b="1" spc="-25">
                  <a:solidFill>
                    <a:srgbClr val="FF0000"/>
                  </a:solidFill>
                  <a:latin typeface="Carlito"/>
                  <a:cs typeface="Carlito"/>
                </a:rPr>
                <a:t> </a:t>
              </a:r>
              <a:r>
                <a:rPr lang="fi-FI" sz="1500" b="1" spc="-50">
                  <a:solidFill>
                    <a:srgbClr val="FF0000"/>
                  </a:solidFill>
                  <a:latin typeface="Carlito"/>
                  <a:cs typeface="Carlito"/>
                </a:rPr>
                <a:t>W</a:t>
              </a:r>
              <a:endParaRPr lang="fi-FI" sz="1500">
                <a:latin typeface="Carlito"/>
                <a:cs typeface="Carlito"/>
              </a:endParaRPr>
            </a:p>
          </p:txBody>
        </p:sp>
        <p:sp>
          <p:nvSpPr>
            <p:cNvPr id="151" name="object 6">
              <a:extLst>
                <a:ext uri="{FF2B5EF4-FFF2-40B4-BE49-F238E27FC236}">
                  <a16:creationId xmlns:a16="http://schemas.microsoft.com/office/drawing/2014/main" id="{87694742-A562-AE84-C127-9AD605B7958E}"/>
                </a:ext>
              </a:extLst>
            </p:cNvPr>
            <p:cNvSpPr txBox="1"/>
            <p:nvPr/>
          </p:nvSpPr>
          <p:spPr>
            <a:xfrm>
              <a:off x="1159156" y="2147016"/>
              <a:ext cx="1284253" cy="386472"/>
            </a:xfrm>
            <a:prstGeom prst="rect">
              <a:avLst/>
            </a:prstGeom>
          </p:spPr>
          <p:txBody>
            <a:bodyPr vert="horz" wrap="square" lIns="0" tIns="1130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90"/>
                </a:spcBef>
              </a:pPr>
              <a:r>
                <a:rPr sz="1500" b="1">
                  <a:solidFill>
                    <a:srgbClr val="00AF50"/>
                  </a:solidFill>
                  <a:latin typeface="Carlito"/>
                  <a:cs typeface="Carlito"/>
                </a:rPr>
                <a:t>Bulk</a:t>
              </a:r>
              <a:r>
                <a:rPr sz="1500" b="1" spc="15">
                  <a:solidFill>
                    <a:srgbClr val="00AF50"/>
                  </a:solidFill>
                  <a:latin typeface="Carlito"/>
                  <a:cs typeface="Carlito"/>
                </a:rPr>
                <a:t> </a:t>
              </a:r>
              <a:r>
                <a:rPr sz="1500" b="1" spc="-25">
                  <a:solidFill>
                    <a:srgbClr val="00AF50"/>
                  </a:solidFill>
                  <a:latin typeface="Carlito"/>
                  <a:cs typeface="Carlito"/>
                </a:rPr>
                <a:t>Be</a:t>
              </a:r>
              <a:endParaRPr sz="1500">
                <a:latin typeface="Carlito"/>
                <a:cs typeface="Carlito"/>
              </a:endParaRPr>
            </a:p>
          </p:txBody>
        </p:sp>
        <p:sp>
          <p:nvSpPr>
            <p:cNvPr id="152" name="object 9">
              <a:extLst>
                <a:ext uri="{FF2B5EF4-FFF2-40B4-BE49-F238E27FC236}">
                  <a16:creationId xmlns:a16="http://schemas.microsoft.com/office/drawing/2014/main" id="{3C34A216-4ACC-64D4-DB31-CF7654C02F94}"/>
                </a:ext>
              </a:extLst>
            </p:cNvPr>
            <p:cNvSpPr txBox="1"/>
            <p:nvPr/>
          </p:nvSpPr>
          <p:spPr>
            <a:xfrm>
              <a:off x="1177912" y="2766792"/>
              <a:ext cx="1852519" cy="396529"/>
            </a:xfrm>
            <a:prstGeom prst="rect">
              <a:avLst/>
            </a:prstGeom>
          </p:spPr>
          <p:txBody>
            <a:bodyPr vert="horz" wrap="square" lIns="0" tIns="12192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60"/>
                </a:spcBef>
              </a:pPr>
              <a:r>
                <a:rPr sz="1500" b="1">
                  <a:solidFill>
                    <a:srgbClr val="00AFEF"/>
                  </a:solidFill>
                  <a:latin typeface="Carlito"/>
                  <a:cs typeface="Carlito"/>
                </a:rPr>
                <a:t>Be</a:t>
              </a:r>
              <a:r>
                <a:rPr sz="1500" b="1" spc="-15">
                  <a:solidFill>
                    <a:srgbClr val="00AFEF"/>
                  </a:solidFill>
                  <a:latin typeface="Carlito"/>
                  <a:cs typeface="Carlito"/>
                </a:rPr>
                <a:t> </a:t>
              </a:r>
              <a:r>
                <a:rPr sz="1500" b="1">
                  <a:solidFill>
                    <a:srgbClr val="00AFEF"/>
                  </a:solidFill>
                  <a:latin typeface="Carlito"/>
                  <a:cs typeface="Carlito"/>
                </a:rPr>
                <a:t>coated </a:t>
              </a:r>
              <a:r>
                <a:rPr sz="1500" b="1" spc="-10" err="1">
                  <a:solidFill>
                    <a:srgbClr val="00AFEF"/>
                  </a:solidFill>
                  <a:latin typeface="Carlito"/>
                  <a:cs typeface="Carlito"/>
                </a:rPr>
                <a:t>inconel</a:t>
              </a:r>
              <a:endParaRPr lang="fi-FI" sz="1500">
                <a:latin typeface="Carlito"/>
                <a:cs typeface="Carlito"/>
              </a:endParaRPr>
            </a:p>
          </p:txBody>
        </p:sp>
        <p:sp>
          <p:nvSpPr>
            <p:cNvPr id="153" name="object 5">
              <a:extLst>
                <a:ext uri="{FF2B5EF4-FFF2-40B4-BE49-F238E27FC236}">
                  <a16:creationId xmlns:a16="http://schemas.microsoft.com/office/drawing/2014/main" id="{9C6C1240-D45D-E442-BFE2-A4195C7264F8}"/>
                </a:ext>
              </a:extLst>
            </p:cNvPr>
            <p:cNvSpPr/>
            <p:nvPr/>
          </p:nvSpPr>
          <p:spPr>
            <a:xfrm>
              <a:off x="79644" y="3494813"/>
              <a:ext cx="752560" cy="243840"/>
            </a:xfrm>
            <a:custGeom>
              <a:avLst/>
              <a:gdLst/>
              <a:ahLst/>
              <a:cxnLst/>
              <a:rect l="l" t="t" r="r" b="b"/>
              <a:pathLst>
                <a:path w="576580" h="243839">
                  <a:moveTo>
                    <a:pt x="535432" y="0"/>
                  </a:moveTo>
                  <a:lnTo>
                    <a:pt x="40640" y="0"/>
                  </a:lnTo>
                  <a:lnTo>
                    <a:pt x="24822" y="3194"/>
                  </a:lnTo>
                  <a:lnTo>
                    <a:pt x="11904" y="11904"/>
                  </a:lnTo>
                  <a:lnTo>
                    <a:pt x="3194" y="24822"/>
                  </a:lnTo>
                  <a:lnTo>
                    <a:pt x="0" y="40639"/>
                  </a:lnTo>
                  <a:lnTo>
                    <a:pt x="0" y="203199"/>
                  </a:lnTo>
                  <a:lnTo>
                    <a:pt x="3194" y="219017"/>
                  </a:lnTo>
                  <a:lnTo>
                    <a:pt x="11904" y="231935"/>
                  </a:lnTo>
                  <a:lnTo>
                    <a:pt x="24822" y="240645"/>
                  </a:lnTo>
                  <a:lnTo>
                    <a:pt x="40640" y="243839"/>
                  </a:lnTo>
                  <a:lnTo>
                    <a:pt x="535432" y="243839"/>
                  </a:lnTo>
                  <a:lnTo>
                    <a:pt x="551249" y="240645"/>
                  </a:lnTo>
                  <a:lnTo>
                    <a:pt x="564167" y="231935"/>
                  </a:lnTo>
                  <a:lnTo>
                    <a:pt x="572877" y="219017"/>
                  </a:lnTo>
                  <a:lnTo>
                    <a:pt x="576072" y="203199"/>
                  </a:lnTo>
                  <a:lnTo>
                    <a:pt x="576072" y="40639"/>
                  </a:lnTo>
                  <a:lnTo>
                    <a:pt x="572877" y="24822"/>
                  </a:lnTo>
                  <a:lnTo>
                    <a:pt x="564167" y="11904"/>
                  </a:lnTo>
                  <a:lnTo>
                    <a:pt x="551249" y="3194"/>
                  </a:lnTo>
                  <a:lnTo>
                    <a:pt x="535432" y="0"/>
                  </a:lnTo>
                  <a:close/>
                </a:path>
              </a:pathLst>
            </a:custGeom>
            <a:solidFill>
              <a:srgbClr val="2F16E8">
                <a:alpha val="9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9">
              <a:extLst>
                <a:ext uri="{FF2B5EF4-FFF2-40B4-BE49-F238E27FC236}">
                  <a16:creationId xmlns:a16="http://schemas.microsoft.com/office/drawing/2014/main" id="{BF1E7057-5E34-EA2C-C39C-D0614A549CBB}"/>
                </a:ext>
              </a:extLst>
            </p:cNvPr>
            <p:cNvSpPr txBox="1"/>
            <p:nvPr/>
          </p:nvSpPr>
          <p:spPr>
            <a:xfrm>
              <a:off x="1159896" y="3369945"/>
              <a:ext cx="2129213" cy="396529"/>
            </a:xfrm>
            <a:prstGeom prst="rect">
              <a:avLst/>
            </a:prstGeom>
          </p:spPr>
          <p:txBody>
            <a:bodyPr vert="horz" wrap="square" lIns="0" tIns="12192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60"/>
                </a:spcBef>
              </a:pPr>
              <a:r>
                <a:rPr lang="en-GB" sz="1500" b="1" spc="-10">
                  <a:solidFill>
                    <a:srgbClr val="2F16E8"/>
                  </a:solidFill>
                  <a:latin typeface="Carlito"/>
                  <a:cs typeface="Carlito"/>
                </a:rPr>
                <a:t>I</a:t>
              </a:r>
              <a:r>
                <a:rPr sz="1500" b="1" spc="-10" err="1">
                  <a:solidFill>
                    <a:srgbClr val="2F16E8"/>
                  </a:solidFill>
                  <a:latin typeface="Carlito"/>
                  <a:cs typeface="Carlito"/>
                </a:rPr>
                <a:t>nconel</a:t>
              </a:r>
              <a:r>
                <a:rPr lang="en-GB" sz="1500" b="1" spc="-10">
                  <a:solidFill>
                    <a:srgbClr val="2F16E8"/>
                  </a:solidFill>
                  <a:latin typeface="Carlito"/>
                  <a:cs typeface="Carlito"/>
                </a:rPr>
                <a:t> (vacuum vessel)</a:t>
              </a:r>
              <a:endParaRPr lang="fi-FI" sz="1500">
                <a:solidFill>
                  <a:srgbClr val="2F16E8"/>
                </a:solidFill>
                <a:latin typeface="Carlito"/>
                <a:cs typeface="Carlito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3789D-3246-5FF9-5C09-40101E34F998}"/>
              </a:ext>
            </a:extLst>
          </p:cNvPr>
          <p:cNvSpPr txBox="1">
            <a:spLocks/>
          </p:cNvSpPr>
          <p:nvPr/>
        </p:nvSpPr>
        <p:spPr>
          <a:xfrm>
            <a:off x="4763" y="-6073"/>
            <a:ext cx="11150600" cy="595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400" b="1">
                <a:latin typeface="Arial"/>
                <a:cs typeface="Arial"/>
              </a:rPr>
              <a:t>LIBS</a:t>
            </a:r>
            <a:r>
              <a:rPr lang="en-GB" sz="2400">
                <a:latin typeface="Arial"/>
                <a:cs typeface="Arial"/>
              </a:rPr>
              <a:t> and </a:t>
            </a:r>
            <a:r>
              <a:rPr lang="en-GB" sz="2400" b="1">
                <a:latin typeface="Arial"/>
                <a:cs typeface="Arial"/>
              </a:rPr>
              <a:t>LID-QMS</a:t>
            </a:r>
            <a:r>
              <a:rPr lang="en-GB" sz="2400">
                <a:latin typeface="Arial"/>
                <a:cs typeface="Arial"/>
              </a:rPr>
              <a:t> </a:t>
            </a:r>
            <a:r>
              <a:rPr lang="en-GB" sz="2400">
                <a:highlight>
                  <a:srgbClr val="FFFF00"/>
                </a:highlight>
                <a:latin typeface="Arial"/>
                <a:cs typeface="Arial"/>
              </a:rPr>
              <a:t>common</a:t>
            </a:r>
            <a:r>
              <a:rPr lang="en-GB" sz="2400">
                <a:latin typeface="Arial"/>
                <a:cs typeface="Arial"/>
              </a:rPr>
              <a:t> target location – </a:t>
            </a:r>
            <a:r>
              <a:rPr lang="en-GB" sz="2400" b="1">
                <a:highlight>
                  <a:srgbClr val="FFFF00"/>
                </a:highlight>
                <a:latin typeface="Arial"/>
                <a:cs typeface="Arial"/>
              </a:rPr>
              <a:t>OCT 5 Mod 14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F56655C-AE36-8C34-96D5-F0026E8D0206}"/>
              </a:ext>
            </a:extLst>
          </p:cNvPr>
          <p:cNvGrpSpPr/>
          <p:nvPr/>
        </p:nvGrpSpPr>
        <p:grpSpPr>
          <a:xfrm>
            <a:off x="3963566" y="486447"/>
            <a:ext cx="7333501" cy="6180655"/>
            <a:chOff x="1815140" y="420106"/>
            <a:chExt cx="7333501" cy="6180655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14668B73-9912-2D26-8396-31AA84D98908}"/>
                </a:ext>
              </a:extLst>
            </p:cNvPr>
            <p:cNvGrpSpPr/>
            <p:nvPr/>
          </p:nvGrpSpPr>
          <p:grpSpPr>
            <a:xfrm>
              <a:off x="1815140" y="420106"/>
              <a:ext cx="7333501" cy="6180655"/>
              <a:chOff x="2167565" y="420106"/>
              <a:chExt cx="7333501" cy="6180655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798708E-EA7B-0DB1-9302-1D423426C33B}"/>
                  </a:ext>
                </a:extLst>
              </p:cNvPr>
              <p:cNvGrpSpPr/>
              <p:nvPr/>
            </p:nvGrpSpPr>
            <p:grpSpPr>
              <a:xfrm>
                <a:off x="2627618" y="420106"/>
                <a:ext cx="6591795" cy="6180655"/>
                <a:chOff x="2627618" y="420106"/>
                <a:chExt cx="6591795" cy="6180655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8940CAFD-4F02-3E62-9A3A-4DE611022421}"/>
                    </a:ext>
                  </a:extLst>
                </p:cNvPr>
                <p:cNvGrpSpPr/>
                <p:nvPr/>
              </p:nvGrpSpPr>
              <p:grpSpPr>
                <a:xfrm>
                  <a:off x="2627618" y="420106"/>
                  <a:ext cx="6591795" cy="6180655"/>
                  <a:chOff x="19050" y="114300"/>
                  <a:chExt cx="4905375" cy="4943475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187CC6F5-9D9B-1AE2-13B2-199314780B43}"/>
                      </a:ext>
                    </a:extLst>
                  </p:cNvPr>
                  <p:cNvGrpSpPr/>
                  <p:nvPr/>
                </p:nvGrpSpPr>
                <p:grpSpPr>
                  <a:xfrm>
                    <a:off x="107504" y="255815"/>
                    <a:ext cx="4708072" cy="4691743"/>
                    <a:chOff x="810986" y="255815"/>
                    <a:chExt cx="4708072" cy="4691743"/>
                  </a:xfrm>
                </p:grpSpPr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D09E7FD2-1700-CFBC-0069-8402E24C9F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0986" y="255815"/>
                      <a:ext cx="4708072" cy="4691743"/>
                      <a:chOff x="1081314" y="341086"/>
                      <a:chExt cx="6277429" cy="6255657"/>
                    </a:xfrm>
                  </p:grpSpPr>
                  <p:pic>
                    <p:nvPicPr>
                      <p:cNvPr id="46" name="Picture 45">
                        <a:extLst>
                          <a:ext uri="{FF2B5EF4-FFF2-40B4-BE49-F238E27FC236}">
                            <a16:creationId xmlns:a16="http://schemas.microsoft.com/office/drawing/2014/main" id="{63917D05-7B2D-7E9E-B7D0-7B13AAE928A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>
                        <a:alphaModFix/>
                      </a:blip>
                      <a:srcRect l="4663" t="7157" r="5520" b="6050"/>
                      <a:stretch/>
                    </p:blipFill>
                    <p:spPr>
                      <a:xfrm>
                        <a:off x="1081314" y="341086"/>
                        <a:ext cx="6277429" cy="625565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7" name="Picture 46">
                        <a:extLst>
                          <a:ext uri="{FF2B5EF4-FFF2-40B4-BE49-F238E27FC236}">
                            <a16:creationId xmlns:a16="http://schemas.microsoft.com/office/drawing/2014/main" id="{9B1E520F-7D7C-9297-6842-7D3B74ACB26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alphaModFix/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9456" b="93028" l="9545" r="89930">
                                    <a14:foregroundMark x1="80560" y1="61987" x2="80560" y2="61987"/>
                                    <a14:foregroundMark x1="83450" y1="55587" x2="83450" y2="55587"/>
                                    <a14:foregroundMark x1="84238" y1="54250" x2="84238" y2="54250"/>
                                    <a14:foregroundMark x1="82925" y1="65330" x2="82925" y2="65330"/>
                                    <a14:foregroundMark x1="80560" y1="64756" x2="80560" y2="64756"/>
                                    <a14:foregroundMark x1="84588" y1="44986" x2="84588" y2="44986"/>
                                    <a14:foregroundMark x1="80911" y1="44986" x2="80911" y2="44986"/>
                                    <a14:foregroundMark x1="83538" y1="42025" x2="83538" y2="42025"/>
                                    <a14:foregroundMark x1="87128" y1="43553" x2="87128" y2="43553"/>
                                    <a14:foregroundMark x1="80823" y1="29799" x2="80823" y2="29799"/>
                                    <a14:foregroundMark x1="77758" y1="35721" x2="77758" y2="35721"/>
                                    <a14:foregroundMark x1="77583" y1="33524" x2="77583" y2="33524"/>
                                    <a14:foregroundMark x1="75919" y1="32187" x2="75919" y2="32187"/>
                                    <a14:foregroundMark x1="77496" y1="28749" x2="77496" y2="28749"/>
                                    <a14:foregroundMark x1="77320" y1="28367" x2="77320" y2="28367"/>
                                    <a14:foregroundMark x1="77058" y1="28653" x2="77058" y2="28653"/>
                                    <a14:foregroundMark x1="81261" y1="35148" x2="81261" y2="35148"/>
                                    <a14:foregroundMark x1="71629" y1="19007" x2="71629" y2="19007"/>
                                    <a14:foregroundMark x1="73818" y1="21585" x2="73818" y2="21585"/>
                                    <a14:foregroundMark x1="73117" y1="23114" x2="73117" y2="23114"/>
                                    <a14:foregroundMark x1="66637" y1="21681" x2="66637" y2="21681"/>
                                    <a14:foregroundMark x1="66900" y1="20726" x2="66900" y2="20726"/>
                                    <a14:foregroundMark x1="56918" y1="16046" x2="56918" y2="16046"/>
                                    <a14:foregroundMark x1="61646" y1="15282" x2="61646" y2="15282"/>
                                    <a14:foregroundMark x1="55079" y1="16332" x2="55079" y2="16332"/>
                                    <a14:foregroundMark x1="54991" y1="12225" x2="54991" y2="12225"/>
                                    <a14:foregroundMark x1="57093" y1="10220" x2="57093" y2="10220"/>
                                    <a14:foregroundMark x1="44571" y1="9551" x2="44571" y2="9551"/>
                                    <a14:foregroundMark x1="41681" y1="16046" x2="41681" y2="16046"/>
                                    <a14:foregroundMark x1="46147" y1="14136" x2="46147" y2="14136"/>
                                    <a14:foregroundMark x1="41681" y1="10220" x2="41681" y2="10220"/>
                                    <a14:foregroundMark x1="41944" y1="9838" x2="41944" y2="9838"/>
                                    <a14:foregroundMark x1="31173" y1="19389" x2="31173" y2="19389"/>
                                    <a14:foregroundMark x1="35026" y1="16332" x2="35026" y2="16332"/>
                                    <a14:foregroundMark x1="23993" y1="20057" x2="23993" y2="20057"/>
                                    <a14:foregroundMark x1="29422" y1="14900" x2="29422" y2="14900"/>
                                    <a14:foregroundMark x1="23117" y1="24451" x2="23117" y2="24451"/>
                                    <a14:foregroundMark x1="23993" y1="25310" x2="23993" y2="25310"/>
                                    <a14:foregroundMark x1="18039" y1="25406" x2="18039" y2="25406"/>
                                    <a14:foregroundMark x1="17338" y1="30468" x2="17338" y2="30468"/>
                                    <a14:foregroundMark x1="16200" y1="37440" x2="16200" y2="37440"/>
                                    <a14:foregroundMark x1="10683" y1="39637" x2="10683" y2="39637"/>
                                    <a14:foregroundMark x1="14536" y1="52245" x2="14536" y2="52245"/>
                                    <a14:foregroundMark x1="9545" y1="59790" x2="9545" y2="59790"/>
                                    <a14:foregroundMark x1="14448" y1="56925" x2="14448" y2="56925"/>
                                    <a14:foregroundMark x1="15149" y1="56543" x2="15149" y2="56543"/>
                                    <a14:foregroundMark x1="15587" y1="59694" x2="15587" y2="59694"/>
                                    <a14:foregroundMark x1="19790" y1="69532" x2="19790" y2="69532"/>
                                    <a14:foregroundMark x1="21366" y1="73352" x2="21366" y2="73352"/>
                                    <a14:foregroundMark x1="21629" y1="72875" x2="21629" y2="72875"/>
                                    <a14:foregroundMark x1="21891" y1="73448" x2="21891" y2="73448"/>
                                    <a14:foregroundMark x1="18126" y1="66285" x2="18126" y2="66285"/>
                                    <a14:foregroundMark x1="26182" y1="83763" x2="26182" y2="83763"/>
                                    <a14:foregroundMark x1="38616" y1="88634" x2="38616" y2="88634"/>
                                    <a14:foregroundMark x1="39317" y1="87106" x2="39317" y2="87106"/>
                                    <a14:foregroundMark x1="44221" y1="88252" x2="44221" y2="88252"/>
                                    <a14:foregroundMark x1="38704" y1="93028" x2="38704" y2="93028"/>
                                    <a14:foregroundMark x1="52364" y1="91977" x2="52364" y2="91977"/>
                                    <a14:foregroundMark x1="51051" y1="86915" x2="51051" y2="86915"/>
                                    <a14:foregroundMark x1="56392" y1="86437" x2="56392" y2="86437"/>
                                    <a14:foregroundMark x1="56305" y1="85960" x2="56305" y2="85960"/>
                                    <a14:foregroundMark x1="50701" y1="86915" x2="50701" y2="86915"/>
                                    <a14:foregroundMark x1="66462" y1="85578" x2="66462" y2="85578"/>
                                    <a14:foregroundMark x1="62872" y1="87488" x2="62872" y2="87488"/>
                                    <a14:foregroundMark x1="69965" y1="81757" x2="69965" y2="81757"/>
                                    <a14:foregroundMark x1="67075" y1="82426" x2="67075" y2="82426"/>
                                    <a14:foregroundMark x1="73643" y1="75645" x2="73643" y2="75645"/>
                                    <a14:foregroundMark x1="74956" y1="73734" x2="74956" y2="73734"/>
                                    <a14:foregroundMark x1="75569" y1="72684" x2="75569" y2="72684"/>
                                    <a14:foregroundMark x1="76883" y1="72397" x2="76883" y2="72397"/>
                                    <a14:foregroundMark x1="79685" y1="71633" x2="79685" y2="71633"/>
                                    <a14:foregroundMark x1="79335" y1="72397" x2="79335" y2="72397"/>
                                    <a14:foregroundMark x1="50000" y1="90640" x2="50000" y2="90640"/>
                                  </a14:backgroundRemoval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1238024">
                        <a:off x="1939249" y="1310481"/>
                        <a:ext cx="4621484" cy="4237035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E850843F-5EE3-A4B4-C52E-A7813B5E60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54883" y="1468477"/>
                      <a:ext cx="279244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X</a:t>
                      </a:r>
                    </a:p>
                  </p:txBody>
                </p: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ED56F25E-73D3-384F-46DF-D0B9A055E3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31815" y="2268777"/>
                      <a:ext cx="268022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Z</a:t>
                      </a:r>
                    </a:p>
                  </p:txBody>
                </p:sp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89627494-86DF-D2E7-795D-20DAD08F83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31815" y="2688399"/>
                      <a:ext cx="279244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X</a:t>
                      </a:r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A1D9734C-D674-EF0C-27DC-C0CEC0A517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38127" y="1606976"/>
                      <a:ext cx="268022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Z</a:t>
                      </a:r>
                    </a:p>
                  </p:txBody>
                </p:sp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7430F5CF-E2E7-C736-2EFF-3B2F47B0D5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59583" y="1920466"/>
                      <a:ext cx="279244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X</a:t>
                      </a:r>
                    </a:p>
                  </p:txBody>
                </p: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811A799D-1955-8629-3F54-7287245B84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49556" y="1920466"/>
                      <a:ext cx="268022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Z</a:t>
                      </a:r>
                    </a:p>
                  </p:txBody>
                </p:sp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488AF39E-3297-65E0-45E1-A341FE61D7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79212" y="1606976"/>
                      <a:ext cx="279244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X</a:t>
                      </a:r>
                    </a:p>
                  </p:txBody>
                </p:sp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4C7B360C-5A38-6964-AA6A-053A6B699B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37088" y="1468477"/>
                      <a:ext cx="268022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Z</a:t>
                      </a:r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DF72575B-2D0B-4F51-C053-FBD4683E11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99790" y="2201380"/>
                      <a:ext cx="279244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X</a:t>
                      </a:r>
                    </a:p>
                  </p:txBody>
                </p:sp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D345F3BD-E3DA-4679-11BE-58A52632EA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68369" y="2688399"/>
                      <a:ext cx="268022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Z</a:t>
                      </a:r>
                    </a:p>
                  </p:txBody>
                </p:sp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C4306F4F-B273-66C3-A722-215DA2763EE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49556" y="3036918"/>
                      <a:ext cx="279244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X</a:t>
                      </a:r>
                    </a:p>
                  </p:txBody>
                </p:sp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B11F8A6-4188-2E47-F047-B2B6D0BC0E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67016" y="3313917"/>
                      <a:ext cx="268022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Z</a:t>
                      </a:r>
                    </a:p>
                  </p:txBody>
                </p:sp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CCC1B28E-451C-98D1-4C38-5975E1D03A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25066" y="3440605"/>
                      <a:ext cx="279244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X</a:t>
                      </a:r>
                    </a:p>
                  </p:txBody>
                </p:sp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6AD45A9F-040E-C02D-D649-4F3140C6B6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40727" y="3460176"/>
                      <a:ext cx="268022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Z</a:t>
                      </a:r>
                    </a:p>
                  </p:txBody>
                </p:sp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4D55EE7C-8D9D-47BD-D6EA-DBCDB034C9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48092" y="3259525"/>
                      <a:ext cx="279244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X</a:t>
                      </a:r>
                    </a:p>
                  </p:txBody>
                </p:sp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031EE21E-A5E8-8E3A-1F64-BD9CDEE9BA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9638" y="2982526"/>
                      <a:ext cx="268022" cy="30008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/>
                      <a:r>
                        <a:rPr lang="en-GB" sz="1350" b="1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Z</a:t>
                      </a:r>
                    </a:p>
                  </p:txBody>
                </p:sp>
              </p:grp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39F8085B-BDCD-558B-CD5A-DC3E180080AF}"/>
                      </a:ext>
                    </a:extLst>
                  </p:cNvPr>
                  <p:cNvSpPr/>
                  <p:nvPr/>
                </p:nvSpPr>
                <p:spPr>
                  <a:xfrm>
                    <a:off x="19050" y="114300"/>
                    <a:ext cx="4905375" cy="4943475"/>
                  </a:xfrm>
                  <a:custGeom>
                    <a:avLst/>
                    <a:gdLst>
                      <a:gd name="connsiteX0" fmla="*/ 4686300 w 4905375"/>
                      <a:gd name="connsiteY0" fmla="*/ 1885950 h 4943475"/>
                      <a:gd name="connsiteX1" fmla="*/ 4448175 w 4905375"/>
                      <a:gd name="connsiteY1" fmla="*/ 1285875 h 4943475"/>
                      <a:gd name="connsiteX2" fmla="*/ 4057650 w 4905375"/>
                      <a:gd name="connsiteY2" fmla="*/ 790575 h 4943475"/>
                      <a:gd name="connsiteX3" fmla="*/ 3467100 w 4905375"/>
                      <a:gd name="connsiteY3" fmla="*/ 371475 h 4943475"/>
                      <a:gd name="connsiteX4" fmla="*/ 2886075 w 4905375"/>
                      <a:gd name="connsiteY4" fmla="*/ 190500 h 4943475"/>
                      <a:gd name="connsiteX5" fmla="*/ 2000250 w 4905375"/>
                      <a:gd name="connsiteY5" fmla="*/ 114300 h 4943475"/>
                      <a:gd name="connsiteX6" fmla="*/ 1828800 w 4905375"/>
                      <a:gd name="connsiteY6" fmla="*/ 219075 h 4943475"/>
                      <a:gd name="connsiteX7" fmla="*/ 1609725 w 4905375"/>
                      <a:gd name="connsiteY7" fmla="*/ 276225 h 4943475"/>
                      <a:gd name="connsiteX8" fmla="*/ 1323975 w 4905375"/>
                      <a:gd name="connsiteY8" fmla="*/ 390525 h 4943475"/>
                      <a:gd name="connsiteX9" fmla="*/ 1162050 w 4905375"/>
                      <a:gd name="connsiteY9" fmla="*/ 495300 h 4943475"/>
                      <a:gd name="connsiteX10" fmla="*/ 638175 w 4905375"/>
                      <a:gd name="connsiteY10" fmla="*/ 914400 h 4943475"/>
                      <a:gd name="connsiteX11" fmla="*/ 428625 w 4905375"/>
                      <a:gd name="connsiteY11" fmla="*/ 1200150 h 4943475"/>
                      <a:gd name="connsiteX12" fmla="*/ 276225 w 4905375"/>
                      <a:gd name="connsiteY12" fmla="*/ 1485900 h 4943475"/>
                      <a:gd name="connsiteX13" fmla="*/ 123825 w 4905375"/>
                      <a:gd name="connsiteY13" fmla="*/ 1952625 h 4943475"/>
                      <a:gd name="connsiteX14" fmla="*/ 28575 w 4905375"/>
                      <a:gd name="connsiteY14" fmla="*/ 2466975 h 4943475"/>
                      <a:gd name="connsiteX15" fmla="*/ 47625 w 4905375"/>
                      <a:gd name="connsiteY15" fmla="*/ 2819400 h 4943475"/>
                      <a:gd name="connsiteX16" fmla="*/ 161925 w 4905375"/>
                      <a:gd name="connsiteY16" fmla="*/ 3133725 h 4943475"/>
                      <a:gd name="connsiteX17" fmla="*/ 447675 w 4905375"/>
                      <a:gd name="connsiteY17" fmla="*/ 3819525 h 4943475"/>
                      <a:gd name="connsiteX18" fmla="*/ 781050 w 4905375"/>
                      <a:gd name="connsiteY18" fmla="*/ 4181475 h 4943475"/>
                      <a:gd name="connsiteX19" fmla="*/ 1323975 w 4905375"/>
                      <a:gd name="connsiteY19" fmla="*/ 4572000 h 4943475"/>
                      <a:gd name="connsiteX20" fmla="*/ 1924050 w 4905375"/>
                      <a:gd name="connsiteY20" fmla="*/ 4781550 h 4943475"/>
                      <a:gd name="connsiteX21" fmla="*/ 2638425 w 4905375"/>
                      <a:gd name="connsiteY21" fmla="*/ 4838700 h 4943475"/>
                      <a:gd name="connsiteX22" fmla="*/ 3219450 w 4905375"/>
                      <a:gd name="connsiteY22" fmla="*/ 4676775 h 4943475"/>
                      <a:gd name="connsiteX23" fmla="*/ 3762375 w 4905375"/>
                      <a:gd name="connsiteY23" fmla="*/ 4429125 h 4943475"/>
                      <a:gd name="connsiteX24" fmla="*/ 4162425 w 4905375"/>
                      <a:gd name="connsiteY24" fmla="*/ 4057650 h 4943475"/>
                      <a:gd name="connsiteX25" fmla="*/ 4533900 w 4905375"/>
                      <a:gd name="connsiteY25" fmla="*/ 3486150 h 4943475"/>
                      <a:gd name="connsiteX26" fmla="*/ 4714875 w 4905375"/>
                      <a:gd name="connsiteY26" fmla="*/ 2952750 h 4943475"/>
                      <a:gd name="connsiteX27" fmla="*/ 4800600 w 4905375"/>
                      <a:gd name="connsiteY27" fmla="*/ 2428875 h 4943475"/>
                      <a:gd name="connsiteX28" fmla="*/ 4743450 w 4905375"/>
                      <a:gd name="connsiteY28" fmla="*/ 2066925 h 4943475"/>
                      <a:gd name="connsiteX29" fmla="*/ 4895850 w 4905375"/>
                      <a:gd name="connsiteY29" fmla="*/ 2066925 h 4943475"/>
                      <a:gd name="connsiteX30" fmla="*/ 4791075 w 4905375"/>
                      <a:gd name="connsiteY30" fmla="*/ 3276600 h 4943475"/>
                      <a:gd name="connsiteX31" fmla="*/ 4562475 w 4905375"/>
                      <a:gd name="connsiteY31" fmla="*/ 3933825 h 4943475"/>
                      <a:gd name="connsiteX32" fmla="*/ 4086225 w 4905375"/>
                      <a:gd name="connsiteY32" fmla="*/ 4362450 h 4943475"/>
                      <a:gd name="connsiteX33" fmla="*/ 3562350 w 4905375"/>
                      <a:gd name="connsiteY33" fmla="*/ 4762500 h 4943475"/>
                      <a:gd name="connsiteX34" fmla="*/ 2933700 w 4905375"/>
                      <a:gd name="connsiteY34" fmla="*/ 4943475 h 4943475"/>
                      <a:gd name="connsiteX35" fmla="*/ 1590675 w 4905375"/>
                      <a:gd name="connsiteY35" fmla="*/ 4914900 h 4943475"/>
                      <a:gd name="connsiteX36" fmla="*/ 962025 w 4905375"/>
                      <a:gd name="connsiteY36" fmla="*/ 4572000 h 4943475"/>
                      <a:gd name="connsiteX37" fmla="*/ 466725 w 4905375"/>
                      <a:gd name="connsiteY37" fmla="*/ 4171950 h 4943475"/>
                      <a:gd name="connsiteX38" fmla="*/ 133350 w 4905375"/>
                      <a:gd name="connsiteY38" fmla="*/ 3609975 h 4943475"/>
                      <a:gd name="connsiteX39" fmla="*/ 9525 w 4905375"/>
                      <a:gd name="connsiteY39" fmla="*/ 3019425 h 4943475"/>
                      <a:gd name="connsiteX40" fmla="*/ 0 w 4905375"/>
                      <a:gd name="connsiteY40" fmla="*/ 1666875 h 4943475"/>
                      <a:gd name="connsiteX41" fmla="*/ 285750 w 4905375"/>
                      <a:gd name="connsiteY41" fmla="*/ 923925 h 4943475"/>
                      <a:gd name="connsiteX42" fmla="*/ 1219200 w 4905375"/>
                      <a:gd name="connsiteY42" fmla="*/ 238125 h 4943475"/>
                      <a:gd name="connsiteX43" fmla="*/ 2019300 w 4905375"/>
                      <a:gd name="connsiteY43" fmla="*/ 0 h 4943475"/>
                      <a:gd name="connsiteX44" fmla="*/ 3133725 w 4905375"/>
                      <a:gd name="connsiteY44" fmla="*/ 104775 h 4943475"/>
                      <a:gd name="connsiteX45" fmla="*/ 4038600 w 4905375"/>
                      <a:gd name="connsiteY45" fmla="*/ 390525 h 4943475"/>
                      <a:gd name="connsiteX46" fmla="*/ 4419600 w 4905375"/>
                      <a:gd name="connsiteY46" fmla="*/ 952500 h 4943475"/>
                      <a:gd name="connsiteX47" fmla="*/ 4638675 w 4905375"/>
                      <a:gd name="connsiteY47" fmla="*/ 1228725 h 4943475"/>
                      <a:gd name="connsiteX48" fmla="*/ 4829175 w 4905375"/>
                      <a:gd name="connsiteY48" fmla="*/ 1685925 h 4943475"/>
                      <a:gd name="connsiteX49" fmla="*/ 4905375 w 4905375"/>
                      <a:gd name="connsiteY49" fmla="*/ 1952625 h 4943475"/>
                      <a:gd name="connsiteX50" fmla="*/ 4714875 w 4905375"/>
                      <a:gd name="connsiteY50" fmla="*/ 2000250 h 4943475"/>
                      <a:gd name="connsiteX51" fmla="*/ 4686300 w 4905375"/>
                      <a:gd name="connsiteY51" fmla="*/ 1885950 h 4943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4905375" h="4943475">
                        <a:moveTo>
                          <a:pt x="4686300" y="1885950"/>
                        </a:moveTo>
                        <a:lnTo>
                          <a:pt x="4448175" y="1285875"/>
                        </a:lnTo>
                        <a:lnTo>
                          <a:pt x="4057650" y="790575"/>
                        </a:lnTo>
                        <a:lnTo>
                          <a:pt x="3467100" y="371475"/>
                        </a:lnTo>
                        <a:lnTo>
                          <a:pt x="2886075" y="190500"/>
                        </a:lnTo>
                        <a:lnTo>
                          <a:pt x="2000250" y="114300"/>
                        </a:lnTo>
                        <a:lnTo>
                          <a:pt x="1828800" y="219075"/>
                        </a:lnTo>
                        <a:lnTo>
                          <a:pt x="1609725" y="276225"/>
                        </a:lnTo>
                        <a:lnTo>
                          <a:pt x="1323975" y="390525"/>
                        </a:lnTo>
                        <a:lnTo>
                          <a:pt x="1162050" y="495300"/>
                        </a:lnTo>
                        <a:lnTo>
                          <a:pt x="638175" y="914400"/>
                        </a:lnTo>
                        <a:lnTo>
                          <a:pt x="428625" y="1200150"/>
                        </a:lnTo>
                        <a:lnTo>
                          <a:pt x="276225" y="1485900"/>
                        </a:lnTo>
                        <a:lnTo>
                          <a:pt x="123825" y="1952625"/>
                        </a:lnTo>
                        <a:lnTo>
                          <a:pt x="28575" y="2466975"/>
                        </a:lnTo>
                        <a:lnTo>
                          <a:pt x="47625" y="2819400"/>
                        </a:lnTo>
                        <a:lnTo>
                          <a:pt x="161925" y="3133725"/>
                        </a:lnTo>
                        <a:lnTo>
                          <a:pt x="447675" y="3819525"/>
                        </a:lnTo>
                        <a:lnTo>
                          <a:pt x="781050" y="4181475"/>
                        </a:lnTo>
                        <a:lnTo>
                          <a:pt x="1323975" y="4572000"/>
                        </a:lnTo>
                        <a:lnTo>
                          <a:pt x="1924050" y="4781550"/>
                        </a:lnTo>
                        <a:lnTo>
                          <a:pt x="2638425" y="4838700"/>
                        </a:lnTo>
                        <a:lnTo>
                          <a:pt x="3219450" y="4676775"/>
                        </a:lnTo>
                        <a:lnTo>
                          <a:pt x="3762375" y="4429125"/>
                        </a:lnTo>
                        <a:lnTo>
                          <a:pt x="4162425" y="4057650"/>
                        </a:lnTo>
                        <a:lnTo>
                          <a:pt x="4533900" y="3486150"/>
                        </a:lnTo>
                        <a:lnTo>
                          <a:pt x="4714875" y="2952750"/>
                        </a:lnTo>
                        <a:lnTo>
                          <a:pt x="4800600" y="2428875"/>
                        </a:lnTo>
                        <a:lnTo>
                          <a:pt x="4743450" y="2066925"/>
                        </a:lnTo>
                        <a:lnTo>
                          <a:pt x="4895850" y="2066925"/>
                        </a:lnTo>
                        <a:lnTo>
                          <a:pt x="4791075" y="3276600"/>
                        </a:lnTo>
                        <a:lnTo>
                          <a:pt x="4562475" y="3933825"/>
                        </a:lnTo>
                        <a:lnTo>
                          <a:pt x="4086225" y="4362450"/>
                        </a:lnTo>
                        <a:lnTo>
                          <a:pt x="3562350" y="4762500"/>
                        </a:lnTo>
                        <a:lnTo>
                          <a:pt x="2933700" y="4943475"/>
                        </a:lnTo>
                        <a:lnTo>
                          <a:pt x="1590675" y="4914900"/>
                        </a:lnTo>
                        <a:lnTo>
                          <a:pt x="962025" y="4572000"/>
                        </a:lnTo>
                        <a:lnTo>
                          <a:pt x="466725" y="4171950"/>
                        </a:lnTo>
                        <a:lnTo>
                          <a:pt x="133350" y="3609975"/>
                        </a:lnTo>
                        <a:lnTo>
                          <a:pt x="9525" y="3019425"/>
                        </a:lnTo>
                        <a:lnTo>
                          <a:pt x="0" y="1666875"/>
                        </a:lnTo>
                        <a:lnTo>
                          <a:pt x="285750" y="923925"/>
                        </a:lnTo>
                        <a:lnTo>
                          <a:pt x="1219200" y="238125"/>
                        </a:lnTo>
                        <a:lnTo>
                          <a:pt x="2019300" y="0"/>
                        </a:lnTo>
                        <a:lnTo>
                          <a:pt x="3133725" y="104775"/>
                        </a:lnTo>
                        <a:lnTo>
                          <a:pt x="4038600" y="390525"/>
                        </a:lnTo>
                        <a:lnTo>
                          <a:pt x="4419600" y="952500"/>
                        </a:lnTo>
                        <a:lnTo>
                          <a:pt x="4638675" y="1228725"/>
                        </a:lnTo>
                        <a:lnTo>
                          <a:pt x="4829175" y="1685925"/>
                        </a:lnTo>
                        <a:lnTo>
                          <a:pt x="4905375" y="1952625"/>
                        </a:lnTo>
                        <a:lnTo>
                          <a:pt x="4714875" y="2000250"/>
                        </a:lnTo>
                        <a:lnTo>
                          <a:pt x="4686300" y="18859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AA50C04-0CE9-E575-5078-E9E265B4CED1}"/>
                    </a:ext>
                  </a:extLst>
                </p:cNvPr>
                <p:cNvSpPr/>
                <p:nvPr/>
              </p:nvSpPr>
              <p:spPr>
                <a:xfrm>
                  <a:off x="3667125" y="3286125"/>
                  <a:ext cx="271463" cy="495300"/>
                </a:xfrm>
                <a:custGeom>
                  <a:avLst/>
                  <a:gdLst>
                    <a:gd name="connsiteX0" fmla="*/ 14288 w 271463"/>
                    <a:gd name="connsiteY0" fmla="*/ 0 h 495300"/>
                    <a:gd name="connsiteX1" fmla="*/ 271463 w 271463"/>
                    <a:gd name="connsiteY1" fmla="*/ 0 h 495300"/>
                    <a:gd name="connsiteX2" fmla="*/ 257175 w 271463"/>
                    <a:gd name="connsiteY2" fmla="*/ 233363 h 495300"/>
                    <a:gd name="connsiteX3" fmla="*/ 271463 w 271463"/>
                    <a:gd name="connsiteY3" fmla="*/ 471488 h 495300"/>
                    <a:gd name="connsiteX4" fmla="*/ 61913 w 271463"/>
                    <a:gd name="connsiteY4" fmla="*/ 495300 h 495300"/>
                    <a:gd name="connsiteX5" fmla="*/ 23813 w 271463"/>
                    <a:gd name="connsiteY5" fmla="*/ 495300 h 495300"/>
                    <a:gd name="connsiteX6" fmla="*/ 0 w 271463"/>
                    <a:gd name="connsiteY6" fmla="*/ 271463 h 495300"/>
                    <a:gd name="connsiteX7" fmla="*/ 14288 w 271463"/>
                    <a:gd name="connsiteY7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1463" h="495300">
                      <a:moveTo>
                        <a:pt x="14288" y="0"/>
                      </a:moveTo>
                      <a:lnTo>
                        <a:pt x="271463" y="0"/>
                      </a:lnTo>
                      <a:lnTo>
                        <a:pt x="257175" y="233363"/>
                      </a:lnTo>
                      <a:lnTo>
                        <a:pt x="271463" y="471488"/>
                      </a:lnTo>
                      <a:lnTo>
                        <a:pt x="61913" y="495300"/>
                      </a:lnTo>
                      <a:lnTo>
                        <a:pt x="23813" y="495300"/>
                      </a:lnTo>
                      <a:lnTo>
                        <a:pt x="0" y="271463"/>
                      </a:lnTo>
                      <a:lnTo>
                        <a:pt x="14288" y="0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6782383A-AC06-454A-487C-74DFF07710F5}"/>
                    </a:ext>
                  </a:extLst>
                </p:cNvPr>
                <p:cNvSpPr/>
                <p:nvPr/>
              </p:nvSpPr>
              <p:spPr>
                <a:xfrm>
                  <a:off x="3490913" y="3238500"/>
                  <a:ext cx="152400" cy="157163"/>
                </a:xfrm>
                <a:custGeom>
                  <a:avLst/>
                  <a:gdLst>
                    <a:gd name="connsiteX0" fmla="*/ 152400 w 152400"/>
                    <a:gd name="connsiteY0" fmla="*/ 14288 h 157163"/>
                    <a:gd name="connsiteX1" fmla="*/ 138112 w 152400"/>
                    <a:gd name="connsiteY1" fmla="*/ 157163 h 157163"/>
                    <a:gd name="connsiteX2" fmla="*/ 0 w 152400"/>
                    <a:gd name="connsiteY2" fmla="*/ 152400 h 157163"/>
                    <a:gd name="connsiteX3" fmla="*/ 9525 w 152400"/>
                    <a:gd name="connsiteY3" fmla="*/ 0 h 157163"/>
                    <a:gd name="connsiteX4" fmla="*/ 152400 w 152400"/>
                    <a:gd name="connsiteY4" fmla="*/ 14288 h 15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157163">
                      <a:moveTo>
                        <a:pt x="152400" y="14288"/>
                      </a:moveTo>
                      <a:lnTo>
                        <a:pt x="138112" y="157163"/>
                      </a:lnTo>
                      <a:lnTo>
                        <a:pt x="0" y="152400"/>
                      </a:lnTo>
                      <a:lnTo>
                        <a:pt x="9525" y="0"/>
                      </a:lnTo>
                      <a:lnTo>
                        <a:pt x="152400" y="14288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F429470A-A5E1-447F-603E-CD7833A8D5C0}"/>
                    </a:ext>
                  </a:extLst>
                </p:cNvPr>
                <p:cNvSpPr/>
                <p:nvPr/>
              </p:nvSpPr>
              <p:spPr>
                <a:xfrm>
                  <a:off x="3209925" y="3200400"/>
                  <a:ext cx="295275" cy="200025"/>
                </a:xfrm>
                <a:custGeom>
                  <a:avLst/>
                  <a:gdLst>
                    <a:gd name="connsiteX0" fmla="*/ 4763 w 295275"/>
                    <a:gd name="connsiteY0" fmla="*/ 0 h 200025"/>
                    <a:gd name="connsiteX1" fmla="*/ 295275 w 295275"/>
                    <a:gd name="connsiteY1" fmla="*/ 33338 h 200025"/>
                    <a:gd name="connsiteX2" fmla="*/ 276225 w 295275"/>
                    <a:gd name="connsiteY2" fmla="*/ 200025 h 200025"/>
                    <a:gd name="connsiteX3" fmla="*/ 0 w 295275"/>
                    <a:gd name="connsiteY3" fmla="*/ 180975 h 200025"/>
                    <a:gd name="connsiteX4" fmla="*/ 4763 w 295275"/>
                    <a:gd name="connsiteY4" fmla="*/ 0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75" h="200025">
                      <a:moveTo>
                        <a:pt x="4763" y="0"/>
                      </a:moveTo>
                      <a:lnTo>
                        <a:pt x="295275" y="33338"/>
                      </a:lnTo>
                      <a:lnTo>
                        <a:pt x="276225" y="200025"/>
                      </a:lnTo>
                      <a:lnTo>
                        <a:pt x="0" y="180975"/>
                      </a:lnTo>
                      <a:lnTo>
                        <a:pt x="4763" y="0"/>
                      </a:lnTo>
                      <a:close/>
                    </a:path>
                  </a:pathLst>
                </a:custGeom>
                <a:solidFill>
                  <a:srgbClr val="FF000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5EB35ED-F196-64C3-0397-0FA5B38D221D}"/>
                    </a:ext>
                  </a:extLst>
                </p:cNvPr>
                <p:cNvSpPr/>
                <p:nvPr/>
              </p:nvSpPr>
              <p:spPr>
                <a:xfrm>
                  <a:off x="2767013" y="3181350"/>
                  <a:ext cx="276225" cy="314325"/>
                </a:xfrm>
                <a:custGeom>
                  <a:avLst/>
                  <a:gdLst>
                    <a:gd name="connsiteX0" fmla="*/ 14287 w 276225"/>
                    <a:gd name="connsiteY0" fmla="*/ 0 h 314325"/>
                    <a:gd name="connsiteX1" fmla="*/ 276225 w 276225"/>
                    <a:gd name="connsiteY1" fmla="*/ 33338 h 314325"/>
                    <a:gd name="connsiteX2" fmla="*/ 266700 w 276225"/>
                    <a:gd name="connsiteY2" fmla="*/ 309563 h 314325"/>
                    <a:gd name="connsiteX3" fmla="*/ 0 w 276225"/>
                    <a:gd name="connsiteY3" fmla="*/ 314325 h 314325"/>
                    <a:gd name="connsiteX4" fmla="*/ 14287 w 276225"/>
                    <a:gd name="connsiteY4" fmla="*/ 0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225" h="314325">
                      <a:moveTo>
                        <a:pt x="14287" y="0"/>
                      </a:moveTo>
                      <a:lnTo>
                        <a:pt x="276225" y="33338"/>
                      </a:lnTo>
                      <a:lnTo>
                        <a:pt x="266700" y="309563"/>
                      </a:lnTo>
                      <a:lnTo>
                        <a:pt x="0" y="314325"/>
                      </a:lnTo>
                      <a:lnTo>
                        <a:pt x="14287" y="0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23B3F354-9EBA-7B11-7B25-17F759161516}"/>
                    </a:ext>
                  </a:extLst>
                </p:cNvPr>
                <p:cNvSpPr/>
                <p:nvPr/>
              </p:nvSpPr>
              <p:spPr>
                <a:xfrm>
                  <a:off x="5257800" y="4832350"/>
                  <a:ext cx="469900" cy="400050"/>
                </a:xfrm>
                <a:custGeom>
                  <a:avLst/>
                  <a:gdLst>
                    <a:gd name="connsiteX0" fmla="*/ 6350 w 469900"/>
                    <a:gd name="connsiteY0" fmla="*/ 266700 h 400050"/>
                    <a:gd name="connsiteX1" fmla="*/ 114300 w 469900"/>
                    <a:gd name="connsiteY1" fmla="*/ 69850 h 400050"/>
                    <a:gd name="connsiteX2" fmla="*/ 152400 w 469900"/>
                    <a:gd name="connsiteY2" fmla="*/ 0 h 400050"/>
                    <a:gd name="connsiteX3" fmla="*/ 400050 w 469900"/>
                    <a:gd name="connsiteY3" fmla="*/ 63500 h 400050"/>
                    <a:gd name="connsiteX4" fmla="*/ 469900 w 469900"/>
                    <a:gd name="connsiteY4" fmla="*/ 127000 h 400050"/>
                    <a:gd name="connsiteX5" fmla="*/ 457200 w 469900"/>
                    <a:gd name="connsiteY5" fmla="*/ 279400 h 400050"/>
                    <a:gd name="connsiteX6" fmla="*/ 469900 w 469900"/>
                    <a:gd name="connsiteY6" fmla="*/ 374650 h 400050"/>
                    <a:gd name="connsiteX7" fmla="*/ 304800 w 469900"/>
                    <a:gd name="connsiteY7" fmla="*/ 400050 h 400050"/>
                    <a:gd name="connsiteX8" fmla="*/ 146050 w 469900"/>
                    <a:gd name="connsiteY8" fmla="*/ 381000 h 400050"/>
                    <a:gd name="connsiteX9" fmla="*/ 0 w 469900"/>
                    <a:gd name="connsiteY9" fmla="*/ 342900 h 400050"/>
                    <a:gd name="connsiteX10" fmla="*/ 6350 w 469900"/>
                    <a:gd name="connsiteY10" fmla="*/ 26670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9900" h="400050">
                      <a:moveTo>
                        <a:pt x="6350" y="266700"/>
                      </a:moveTo>
                      <a:lnTo>
                        <a:pt x="114300" y="69850"/>
                      </a:lnTo>
                      <a:lnTo>
                        <a:pt x="152400" y="0"/>
                      </a:lnTo>
                      <a:lnTo>
                        <a:pt x="400050" y="63500"/>
                      </a:lnTo>
                      <a:lnTo>
                        <a:pt x="469900" y="127000"/>
                      </a:lnTo>
                      <a:lnTo>
                        <a:pt x="457200" y="279400"/>
                      </a:lnTo>
                      <a:lnTo>
                        <a:pt x="469900" y="374650"/>
                      </a:lnTo>
                      <a:lnTo>
                        <a:pt x="304800" y="400050"/>
                      </a:lnTo>
                      <a:lnTo>
                        <a:pt x="146050" y="381000"/>
                      </a:lnTo>
                      <a:lnTo>
                        <a:pt x="0" y="342900"/>
                      </a:lnTo>
                      <a:lnTo>
                        <a:pt x="6350" y="266700"/>
                      </a:lnTo>
                      <a:close/>
                    </a:path>
                  </a:pathLst>
                </a:custGeom>
                <a:solidFill>
                  <a:srgbClr val="49E366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D77BEFD-BDDF-8155-F161-324FD27C17C6}"/>
                    </a:ext>
                  </a:extLst>
                </p:cNvPr>
                <p:cNvSpPr/>
                <p:nvPr/>
              </p:nvSpPr>
              <p:spPr>
                <a:xfrm>
                  <a:off x="5930900" y="4940300"/>
                  <a:ext cx="431800" cy="304800"/>
                </a:xfrm>
                <a:custGeom>
                  <a:avLst/>
                  <a:gdLst>
                    <a:gd name="connsiteX0" fmla="*/ 6350 w 431800"/>
                    <a:gd name="connsiteY0" fmla="*/ 241300 h 304800"/>
                    <a:gd name="connsiteX1" fmla="*/ 31750 w 431800"/>
                    <a:gd name="connsiteY1" fmla="*/ 25400 h 304800"/>
                    <a:gd name="connsiteX2" fmla="*/ 285750 w 431800"/>
                    <a:gd name="connsiteY2" fmla="*/ 0 h 304800"/>
                    <a:gd name="connsiteX3" fmla="*/ 393700 w 431800"/>
                    <a:gd name="connsiteY3" fmla="*/ 69850 h 304800"/>
                    <a:gd name="connsiteX4" fmla="*/ 431800 w 431800"/>
                    <a:gd name="connsiteY4" fmla="*/ 222250 h 304800"/>
                    <a:gd name="connsiteX5" fmla="*/ 273050 w 431800"/>
                    <a:gd name="connsiteY5" fmla="*/ 292100 h 304800"/>
                    <a:gd name="connsiteX6" fmla="*/ 69850 w 431800"/>
                    <a:gd name="connsiteY6" fmla="*/ 304800 h 304800"/>
                    <a:gd name="connsiteX7" fmla="*/ 0 w 431800"/>
                    <a:gd name="connsiteY7" fmla="*/ 304800 h 304800"/>
                    <a:gd name="connsiteX8" fmla="*/ 6350 w 431800"/>
                    <a:gd name="connsiteY8" fmla="*/ 2413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1800" h="304800">
                      <a:moveTo>
                        <a:pt x="6350" y="241300"/>
                      </a:moveTo>
                      <a:lnTo>
                        <a:pt x="31750" y="25400"/>
                      </a:lnTo>
                      <a:lnTo>
                        <a:pt x="285750" y="0"/>
                      </a:lnTo>
                      <a:lnTo>
                        <a:pt x="393700" y="69850"/>
                      </a:lnTo>
                      <a:lnTo>
                        <a:pt x="431800" y="222250"/>
                      </a:lnTo>
                      <a:lnTo>
                        <a:pt x="273050" y="292100"/>
                      </a:lnTo>
                      <a:lnTo>
                        <a:pt x="69850" y="304800"/>
                      </a:lnTo>
                      <a:lnTo>
                        <a:pt x="0" y="304800"/>
                      </a:lnTo>
                      <a:lnTo>
                        <a:pt x="6350" y="241300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04D9085-2A81-4764-F98C-06A066997465}"/>
                    </a:ext>
                  </a:extLst>
                </p:cNvPr>
                <p:cNvSpPr/>
                <p:nvPr/>
              </p:nvSpPr>
              <p:spPr>
                <a:xfrm>
                  <a:off x="7810500" y="3529014"/>
                  <a:ext cx="266700" cy="152400"/>
                </a:xfrm>
                <a:custGeom>
                  <a:avLst/>
                  <a:gdLst>
                    <a:gd name="connsiteX0" fmla="*/ 0 w 266700"/>
                    <a:gd name="connsiteY0" fmla="*/ 228600 h 257175"/>
                    <a:gd name="connsiteX1" fmla="*/ 9525 w 266700"/>
                    <a:gd name="connsiteY1" fmla="*/ 4762 h 257175"/>
                    <a:gd name="connsiteX2" fmla="*/ 204788 w 266700"/>
                    <a:gd name="connsiteY2" fmla="*/ 0 h 257175"/>
                    <a:gd name="connsiteX3" fmla="*/ 214313 w 266700"/>
                    <a:gd name="connsiteY3" fmla="*/ 23812 h 257175"/>
                    <a:gd name="connsiteX4" fmla="*/ 266700 w 266700"/>
                    <a:gd name="connsiteY4" fmla="*/ 28575 h 257175"/>
                    <a:gd name="connsiteX5" fmla="*/ 252413 w 266700"/>
                    <a:gd name="connsiteY5" fmla="*/ 242887 h 257175"/>
                    <a:gd name="connsiteX6" fmla="*/ 195263 w 266700"/>
                    <a:gd name="connsiteY6" fmla="*/ 242887 h 257175"/>
                    <a:gd name="connsiteX7" fmla="*/ 166688 w 266700"/>
                    <a:gd name="connsiteY7" fmla="*/ 257175 h 257175"/>
                    <a:gd name="connsiteX8" fmla="*/ 0 w 266700"/>
                    <a:gd name="connsiteY8" fmla="*/ 228600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6700" h="257175">
                      <a:moveTo>
                        <a:pt x="0" y="228600"/>
                      </a:moveTo>
                      <a:lnTo>
                        <a:pt x="9525" y="4762"/>
                      </a:lnTo>
                      <a:lnTo>
                        <a:pt x="204788" y="0"/>
                      </a:lnTo>
                      <a:lnTo>
                        <a:pt x="214313" y="23812"/>
                      </a:lnTo>
                      <a:lnTo>
                        <a:pt x="266700" y="28575"/>
                      </a:lnTo>
                      <a:lnTo>
                        <a:pt x="252413" y="242887"/>
                      </a:lnTo>
                      <a:lnTo>
                        <a:pt x="195263" y="242887"/>
                      </a:lnTo>
                      <a:lnTo>
                        <a:pt x="166688" y="257175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718AED2F-34F5-1354-A140-DAE3E45CCE59}"/>
                    </a:ext>
                  </a:extLst>
                </p:cNvPr>
                <p:cNvSpPr/>
                <p:nvPr/>
              </p:nvSpPr>
              <p:spPr>
                <a:xfrm>
                  <a:off x="8110538" y="3543300"/>
                  <a:ext cx="152400" cy="133350"/>
                </a:xfrm>
                <a:custGeom>
                  <a:avLst/>
                  <a:gdLst>
                    <a:gd name="connsiteX0" fmla="*/ 0 w 152400"/>
                    <a:gd name="connsiteY0" fmla="*/ 133350 h 133350"/>
                    <a:gd name="connsiteX1" fmla="*/ 4762 w 152400"/>
                    <a:gd name="connsiteY1" fmla="*/ 4763 h 133350"/>
                    <a:gd name="connsiteX2" fmla="*/ 152400 w 152400"/>
                    <a:gd name="connsiteY2" fmla="*/ 0 h 133350"/>
                    <a:gd name="connsiteX3" fmla="*/ 147637 w 152400"/>
                    <a:gd name="connsiteY3" fmla="*/ 133350 h 133350"/>
                    <a:gd name="connsiteX4" fmla="*/ 0 w 152400"/>
                    <a:gd name="connsiteY4" fmla="*/ 13335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133350">
                      <a:moveTo>
                        <a:pt x="0" y="133350"/>
                      </a:moveTo>
                      <a:lnTo>
                        <a:pt x="4762" y="4763"/>
                      </a:lnTo>
                      <a:lnTo>
                        <a:pt x="152400" y="0"/>
                      </a:lnTo>
                      <a:lnTo>
                        <a:pt x="147637" y="133350"/>
                      </a:lnTo>
                      <a:lnTo>
                        <a:pt x="0" y="133350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16AD30BB-519B-BA07-BE40-B92B6628258D}"/>
                    </a:ext>
                  </a:extLst>
                </p:cNvPr>
                <p:cNvSpPr/>
                <p:nvPr/>
              </p:nvSpPr>
              <p:spPr>
                <a:xfrm>
                  <a:off x="8243888" y="3538538"/>
                  <a:ext cx="309562" cy="142875"/>
                </a:xfrm>
                <a:custGeom>
                  <a:avLst/>
                  <a:gdLst>
                    <a:gd name="connsiteX0" fmla="*/ 19050 w 309562"/>
                    <a:gd name="connsiteY0" fmla="*/ 0 h 142875"/>
                    <a:gd name="connsiteX1" fmla="*/ 309562 w 309562"/>
                    <a:gd name="connsiteY1" fmla="*/ 4762 h 142875"/>
                    <a:gd name="connsiteX2" fmla="*/ 300037 w 309562"/>
                    <a:gd name="connsiteY2" fmla="*/ 142875 h 142875"/>
                    <a:gd name="connsiteX3" fmla="*/ 0 w 309562"/>
                    <a:gd name="connsiteY3" fmla="*/ 138112 h 142875"/>
                    <a:gd name="connsiteX4" fmla="*/ 19050 w 309562"/>
                    <a:gd name="connsiteY4" fmla="*/ 0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9562" h="142875">
                      <a:moveTo>
                        <a:pt x="19050" y="0"/>
                      </a:moveTo>
                      <a:lnTo>
                        <a:pt x="309562" y="4762"/>
                      </a:lnTo>
                      <a:lnTo>
                        <a:pt x="300037" y="142875"/>
                      </a:lnTo>
                      <a:lnTo>
                        <a:pt x="0" y="138112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FF000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78106852-67C2-78A9-CAA8-66062498A182}"/>
                    </a:ext>
                  </a:extLst>
                </p:cNvPr>
                <p:cNvSpPr/>
                <p:nvPr/>
              </p:nvSpPr>
              <p:spPr>
                <a:xfrm>
                  <a:off x="8705850" y="3552825"/>
                  <a:ext cx="271463" cy="138113"/>
                </a:xfrm>
                <a:custGeom>
                  <a:avLst/>
                  <a:gdLst>
                    <a:gd name="connsiteX0" fmla="*/ 0 w 271463"/>
                    <a:gd name="connsiteY0" fmla="*/ 14288 h 138113"/>
                    <a:gd name="connsiteX1" fmla="*/ 128588 w 271463"/>
                    <a:gd name="connsiteY1" fmla="*/ 19050 h 138113"/>
                    <a:gd name="connsiteX2" fmla="*/ 152400 w 271463"/>
                    <a:gd name="connsiteY2" fmla="*/ 4763 h 138113"/>
                    <a:gd name="connsiteX3" fmla="*/ 271463 w 271463"/>
                    <a:gd name="connsiteY3" fmla="*/ 0 h 138113"/>
                    <a:gd name="connsiteX4" fmla="*/ 266700 w 271463"/>
                    <a:gd name="connsiteY4" fmla="*/ 133350 h 138113"/>
                    <a:gd name="connsiteX5" fmla="*/ 0 w 271463"/>
                    <a:gd name="connsiteY5" fmla="*/ 138113 h 138113"/>
                    <a:gd name="connsiteX6" fmla="*/ 0 w 271463"/>
                    <a:gd name="connsiteY6" fmla="*/ 14288 h 13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463" h="138113">
                      <a:moveTo>
                        <a:pt x="0" y="14288"/>
                      </a:moveTo>
                      <a:lnTo>
                        <a:pt x="128588" y="19050"/>
                      </a:lnTo>
                      <a:lnTo>
                        <a:pt x="152400" y="4763"/>
                      </a:lnTo>
                      <a:lnTo>
                        <a:pt x="271463" y="0"/>
                      </a:lnTo>
                      <a:lnTo>
                        <a:pt x="266700" y="133350"/>
                      </a:lnTo>
                      <a:lnTo>
                        <a:pt x="0" y="138113"/>
                      </a:lnTo>
                      <a:lnTo>
                        <a:pt x="0" y="14288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58D78E5F-5218-6E43-3D84-088D9E83BA83}"/>
                    </a:ext>
                  </a:extLst>
                </p:cNvPr>
                <p:cNvSpPr/>
                <p:nvPr/>
              </p:nvSpPr>
              <p:spPr>
                <a:xfrm>
                  <a:off x="7015163" y="2524125"/>
                  <a:ext cx="452437" cy="385763"/>
                </a:xfrm>
                <a:custGeom>
                  <a:avLst/>
                  <a:gdLst>
                    <a:gd name="connsiteX0" fmla="*/ 0 w 452437"/>
                    <a:gd name="connsiteY0" fmla="*/ 176213 h 385763"/>
                    <a:gd name="connsiteX1" fmla="*/ 66675 w 452437"/>
                    <a:gd name="connsiteY1" fmla="*/ 119063 h 385763"/>
                    <a:gd name="connsiteX2" fmla="*/ 90487 w 452437"/>
                    <a:gd name="connsiteY2" fmla="*/ 52388 h 385763"/>
                    <a:gd name="connsiteX3" fmla="*/ 190500 w 452437"/>
                    <a:gd name="connsiteY3" fmla="*/ 0 h 385763"/>
                    <a:gd name="connsiteX4" fmla="*/ 252412 w 452437"/>
                    <a:gd name="connsiteY4" fmla="*/ 19050 h 385763"/>
                    <a:gd name="connsiteX5" fmla="*/ 314325 w 452437"/>
                    <a:gd name="connsiteY5" fmla="*/ 33338 h 385763"/>
                    <a:gd name="connsiteX6" fmla="*/ 381000 w 452437"/>
                    <a:gd name="connsiteY6" fmla="*/ 90488 h 385763"/>
                    <a:gd name="connsiteX7" fmla="*/ 433387 w 452437"/>
                    <a:gd name="connsiteY7" fmla="*/ 171450 h 385763"/>
                    <a:gd name="connsiteX8" fmla="*/ 452437 w 452437"/>
                    <a:gd name="connsiteY8" fmla="*/ 233363 h 385763"/>
                    <a:gd name="connsiteX9" fmla="*/ 447675 w 452437"/>
                    <a:gd name="connsiteY9" fmla="*/ 271463 h 385763"/>
                    <a:gd name="connsiteX10" fmla="*/ 428625 w 452437"/>
                    <a:gd name="connsiteY10" fmla="*/ 280988 h 385763"/>
                    <a:gd name="connsiteX11" fmla="*/ 414337 w 452437"/>
                    <a:gd name="connsiteY11" fmla="*/ 338138 h 385763"/>
                    <a:gd name="connsiteX12" fmla="*/ 328612 w 452437"/>
                    <a:gd name="connsiteY12" fmla="*/ 357188 h 385763"/>
                    <a:gd name="connsiteX13" fmla="*/ 285750 w 452437"/>
                    <a:gd name="connsiteY13" fmla="*/ 381000 h 385763"/>
                    <a:gd name="connsiteX14" fmla="*/ 233362 w 452437"/>
                    <a:gd name="connsiteY14" fmla="*/ 338138 h 385763"/>
                    <a:gd name="connsiteX15" fmla="*/ 180975 w 452437"/>
                    <a:gd name="connsiteY15" fmla="*/ 361950 h 385763"/>
                    <a:gd name="connsiteX16" fmla="*/ 128587 w 452437"/>
                    <a:gd name="connsiteY16" fmla="*/ 385763 h 385763"/>
                    <a:gd name="connsiteX17" fmla="*/ 0 w 452437"/>
                    <a:gd name="connsiteY17" fmla="*/ 176213 h 38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52437" h="385763">
                      <a:moveTo>
                        <a:pt x="0" y="176213"/>
                      </a:moveTo>
                      <a:lnTo>
                        <a:pt x="66675" y="119063"/>
                      </a:lnTo>
                      <a:lnTo>
                        <a:pt x="90487" y="52388"/>
                      </a:lnTo>
                      <a:lnTo>
                        <a:pt x="190500" y="0"/>
                      </a:lnTo>
                      <a:lnTo>
                        <a:pt x="252412" y="19050"/>
                      </a:lnTo>
                      <a:lnTo>
                        <a:pt x="314325" y="33338"/>
                      </a:lnTo>
                      <a:lnTo>
                        <a:pt x="381000" y="90488"/>
                      </a:lnTo>
                      <a:lnTo>
                        <a:pt x="433387" y="171450"/>
                      </a:lnTo>
                      <a:lnTo>
                        <a:pt x="452437" y="233363"/>
                      </a:lnTo>
                      <a:lnTo>
                        <a:pt x="447675" y="271463"/>
                      </a:lnTo>
                      <a:lnTo>
                        <a:pt x="428625" y="280988"/>
                      </a:lnTo>
                      <a:lnTo>
                        <a:pt x="414337" y="338138"/>
                      </a:lnTo>
                      <a:lnTo>
                        <a:pt x="328612" y="357188"/>
                      </a:lnTo>
                      <a:lnTo>
                        <a:pt x="285750" y="381000"/>
                      </a:lnTo>
                      <a:lnTo>
                        <a:pt x="233362" y="338138"/>
                      </a:lnTo>
                      <a:lnTo>
                        <a:pt x="180975" y="361950"/>
                      </a:lnTo>
                      <a:lnTo>
                        <a:pt x="128587" y="385763"/>
                      </a:lnTo>
                      <a:lnTo>
                        <a:pt x="0" y="176213"/>
                      </a:lnTo>
                      <a:close/>
                    </a:path>
                  </a:pathLst>
                </a:custGeom>
                <a:solidFill>
                  <a:srgbClr val="49E366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5B6344D5-A29A-9D87-0D49-30B26F14CB6C}"/>
                    </a:ext>
                  </a:extLst>
                </p:cNvPr>
                <p:cNvSpPr/>
                <p:nvPr/>
              </p:nvSpPr>
              <p:spPr>
                <a:xfrm>
                  <a:off x="5967167" y="1828800"/>
                  <a:ext cx="358219" cy="329938"/>
                </a:xfrm>
                <a:custGeom>
                  <a:avLst/>
                  <a:gdLst>
                    <a:gd name="connsiteX0" fmla="*/ 56561 w 358219"/>
                    <a:gd name="connsiteY0" fmla="*/ 320511 h 329938"/>
                    <a:gd name="connsiteX1" fmla="*/ 0 w 358219"/>
                    <a:gd name="connsiteY1" fmla="*/ 169682 h 329938"/>
                    <a:gd name="connsiteX2" fmla="*/ 18854 w 358219"/>
                    <a:gd name="connsiteY2" fmla="*/ 56561 h 329938"/>
                    <a:gd name="connsiteX3" fmla="*/ 84841 w 358219"/>
                    <a:gd name="connsiteY3" fmla="*/ 28280 h 329938"/>
                    <a:gd name="connsiteX4" fmla="*/ 160256 w 358219"/>
                    <a:gd name="connsiteY4" fmla="*/ 9427 h 329938"/>
                    <a:gd name="connsiteX5" fmla="*/ 245097 w 358219"/>
                    <a:gd name="connsiteY5" fmla="*/ 0 h 329938"/>
                    <a:gd name="connsiteX6" fmla="*/ 320511 w 358219"/>
                    <a:gd name="connsiteY6" fmla="*/ 18854 h 329938"/>
                    <a:gd name="connsiteX7" fmla="*/ 358219 w 358219"/>
                    <a:gd name="connsiteY7" fmla="*/ 56561 h 329938"/>
                    <a:gd name="connsiteX8" fmla="*/ 179109 w 358219"/>
                    <a:gd name="connsiteY8" fmla="*/ 197963 h 329938"/>
                    <a:gd name="connsiteX9" fmla="*/ 131975 w 358219"/>
                    <a:gd name="connsiteY9" fmla="*/ 329938 h 329938"/>
                    <a:gd name="connsiteX10" fmla="*/ 56561 w 358219"/>
                    <a:gd name="connsiteY10" fmla="*/ 320511 h 329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8219" h="329938">
                      <a:moveTo>
                        <a:pt x="56561" y="320511"/>
                      </a:moveTo>
                      <a:lnTo>
                        <a:pt x="0" y="169682"/>
                      </a:lnTo>
                      <a:lnTo>
                        <a:pt x="18854" y="56561"/>
                      </a:lnTo>
                      <a:lnTo>
                        <a:pt x="84841" y="28280"/>
                      </a:lnTo>
                      <a:lnTo>
                        <a:pt x="160256" y="9427"/>
                      </a:lnTo>
                      <a:lnTo>
                        <a:pt x="245097" y="0"/>
                      </a:lnTo>
                      <a:lnTo>
                        <a:pt x="320511" y="18854"/>
                      </a:lnTo>
                      <a:lnTo>
                        <a:pt x="358219" y="56561"/>
                      </a:lnTo>
                      <a:lnTo>
                        <a:pt x="179109" y="197963"/>
                      </a:lnTo>
                      <a:lnTo>
                        <a:pt x="131975" y="329938"/>
                      </a:lnTo>
                      <a:lnTo>
                        <a:pt x="56561" y="320511"/>
                      </a:lnTo>
                      <a:close/>
                    </a:path>
                  </a:pathLst>
                </a:custGeom>
                <a:solidFill>
                  <a:srgbClr val="49E366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04F6B94F-7FBB-3BED-1BD6-4B01A38B5FFD}"/>
                    </a:ext>
                  </a:extLst>
                </p:cNvPr>
                <p:cNvSpPr/>
                <p:nvPr/>
              </p:nvSpPr>
              <p:spPr>
                <a:xfrm>
                  <a:off x="6100763" y="1885950"/>
                  <a:ext cx="309562" cy="276225"/>
                </a:xfrm>
                <a:custGeom>
                  <a:avLst/>
                  <a:gdLst>
                    <a:gd name="connsiteX0" fmla="*/ 0 w 309562"/>
                    <a:gd name="connsiteY0" fmla="*/ 261938 h 276225"/>
                    <a:gd name="connsiteX1" fmla="*/ 66675 w 309562"/>
                    <a:gd name="connsiteY1" fmla="*/ 142875 h 276225"/>
                    <a:gd name="connsiteX2" fmla="*/ 133350 w 309562"/>
                    <a:gd name="connsiteY2" fmla="*/ 66675 h 276225"/>
                    <a:gd name="connsiteX3" fmla="*/ 238125 w 309562"/>
                    <a:gd name="connsiteY3" fmla="*/ 0 h 276225"/>
                    <a:gd name="connsiteX4" fmla="*/ 309562 w 309562"/>
                    <a:gd name="connsiteY4" fmla="*/ 28575 h 276225"/>
                    <a:gd name="connsiteX5" fmla="*/ 242887 w 309562"/>
                    <a:gd name="connsiteY5" fmla="*/ 157163 h 276225"/>
                    <a:gd name="connsiteX6" fmla="*/ 185737 w 309562"/>
                    <a:gd name="connsiteY6" fmla="*/ 209550 h 276225"/>
                    <a:gd name="connsiteX7" fmla="*/ 171450 w 309562"/>
                    <a:gd name="connsiteY7" fmla="*/ 276225 h 276225"/>
                    <a:gd name="connsiteX8" fmla="*/ 0 w 309562"/>
                    <a:gd name="connsiteY8" fmla="*/ 261938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9562" h="276225">
                      <a:moveTo>
                        <a:pt x="0" y="261938"/>
                      </a:moveTo>
                      <a:lnTo>
                        <a:pt x="66675" y="142875"/>
                      </a:lnTo>
                      <a:lnTo>
                        <a:pt x="133350" y="66675"/>
                      </a:lnTo>
                      <a:lnTo>
                        <a:pt x="238125" y="0"/>
                      </a:lnTo>
                      <a:lnTo>
                        <a:pt x="309562" y="28575"/>
                      </a:lnTo>
                      <a:lnTo>
                        <a:pt x="242887" y="157163"/>
                      </a:lnTo>
                      <a:lnTo>
                        <a:pt x="185737" y="209550"/>
                      </a:lnTo>
                      <a:lnTo>
                        <a:pt x="171450" y="276225"/>
                      </a:lnTo>
                      <a:lnTo>
                        <a:pt x="0" y="261938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143EBDF5-853F-0C37-3724-C02F195341DA}"/>
                    </a:ext>
                  </a:extLst>
                </p:cNvPr>
                <p:cNvSpPr/>
                <p:nvPr/>
              </p:nvSpPr>
              <p:spPr>
                <a:xfrm>
                  <a:off x="7022969" y="4260915"/>
                  <a:ext cx="443060" cy="395926"/>
                </a:xfrm>
                <a:custGeom>
                  <a:avLst/>
                  <a:gdLst>
                    <a:gd name="connsiteX0" fmla="*/ 0 w 443060"/>
                    <a:gd name="connsiteY0" fmla="*/ 282805 h 395926"/>
                    <a:gd name="connsiteX1" fmla="*/ 18854 w 443060"/>
                    <a:gd name="connsiteY1" fmla="*/ 179110 h 395926"/>
                    <a:gd name="connsiteX2" fmla="*/ 113122 w 443060"/>
                    <a:gd name="connsiteY2" fmla="*/ 84842 h 395926"/>
                    <a:gd name="connsiteX3" fmla="*/ 207390 w 443060"/>
                    <a:gd name="connsiteY3" fmla="*/ 0 h 395926"/>
                    <a:gd name="connsiteX4" fmla="*/ 405353 w 443060"/>
                    <a:gd name="connsiteY4" fmla="*/ 113122 h 395926"/>
                    <a:gd name="connsiteX5" fmla="*/ 443060 w 443060"/>
                    <a:gd name="connsiteY5" fmla="*/ 179110 h 395926"/>
                    <a:gd name="connsiteX6" fmla="*/ 320511 w 443060"/>
                    <a:gd name="connsiteY6" fmla="*/ 386499 h 395926"/>
                    <a:gd name="connsiteX7" fmla="*/ 216817 w 443060"/>
                    <a:gd name="connsiteY7" fmla="*/ 395926 h 395926"/>
                    <a:gd name="connsiteX8" fmla="*/ 131975 w 443060"/>
                    <a:gd name="connsiteY8" fmla="*/ 395926 h 395926"/>
                    <a:gd name="connsiteX9" fmla="*/ 37707 w 443060"/>
                    <a:gd name="connsiteY9" fmla="*/ 329939 h 395926"/>
                    <a:gd name="connsiteX10" fmla="*/ 0 w 443060"/>
                    <a:gd name="connsiteY10" fmla="*/ 282805 h 395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3060" h="395926">
                      <a:moveTo>
                        <a:pt x="0" y="282805"/>
                      </a:moveTo>
                      <a:lnTo>
                        <a:pt x="18854" y="179110"/>
                      </a:lnTo>
                      <a:lnTo>
                        <a:pt x="113122" y="84842"/>
                      </a:lnTo>
                      <a:lnTo>
                        <a:pt x="207390" y="0"/>
                      </a:lnTo>
                      <a:lnTo>
                        <a:pt x="405353" y="113122"/>
                      </a:lnTo>
                      <a:lnTo>
                        <a:pt x="443060" y="179110"/>
                      </a:lnTo>
                      <a:lnTo>
                        <a:pt x="320511" y="386499"/>
                      </a:lnTo>
                      <a:lnTo>
                        <a:pt x="216817" y="395926"/>
                      </a:lnTo>
                      <a:lnTo>
                        <a:pt x="131975" y="395926"/>
                      </a:lnTo>
                      <a:lnTo>
                        <a:pt x="37707" y="329939"/>
                      </a:lnTo>
                      <a:lnTo>
                        <a:pt x="0" y="282805"/>
                      </a:lnTo>
                      <a:close/>
                    </a:path>
                  </a:pathLst>
                </a:custGeom>
                <a:solidFill>
                  <a:srgbClr val="49E366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AB293D6D-3670-0A39-EE9A-295A49476390}"/>
                    </a:ext>
                  </a:extLst>
                </p:cNvPr>
                <p:cNvSpPr/>
                <p:nvPr/>
              </p:nvSpPr>
              <p:spPr>
                <a:xfrm>
                  <a:off x="7022696" y="4615438"/>
                  <a:ext cx="87833" cy="89560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7F737F51-93E7-3E4A-49AC-21BE2BB1824B}"/>
                    </a:ext>
                  </a:extLst>
                </p:cNvPr>
                <p:cNvSpPr/>
                <p:nvPr/>
              </p:nvSpPr>
              <p:spPr>
                <a:xfrm>
                  <a:off x="5795326" y="5069013"/>
                  <a:ext cx="87833" cy="89560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4CD4F272-88E2-088A-6388-A99C0D3E0504}"/>
                    </a:ext>
                  </a:extLst>
                </p:cNvPr>
                <p:cNvSpPr/>
                <p:nvPr/>
              </p:nvSpPr>
              <p:spPr>
                <a:xfrm>
                  <a:off x="7348538" y="5010150"/>
                  <a:ext cx="202406" cy="188119"/>
                </a:xfrm>
                <a:custGeom>
                  <a:avLst/>
                  <a:gdLst>
                    <a:gd name="connsiteX0" fmla="*/ 0 w 202406"/>
                    <a:gd name="connsiteY0" fmla="*/ 90488 h 188119"/>
                    <a:gd name="connsiteX1" fmla="*/ 97631 w 202406"/>
                    <a:gd name="connsiteY1" fmla="*/ 188119 h 188119"/>
                    <a:gd name="connsiteX2" fmla="*/ 202406 w 202406"/>
                    <a:gd name="connsiteY2" fmla="*/ 100013 h 188119"/>
                    <a:gd name="connsiteX3" fmla="*/ 109537 w 202406"/>
                    <a:gd name="connsiteY3" fmla="*/ 0 h 188119"/>
                    <a:gd name="connsiteX4" fmla="*/ 0 w 202406"/>
                    <a:gd name="connsiteY4" fmla="*/ 90488 h 188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2406" h="188119">
                      <a:moveTo>
                        <a:pt x="0" y="90488"/>
                      </a:moveTo>
                      <a:lnTo>
                        <a:pt x="97631" y="188119"/>
                      </a:lnTo>
                      <a:lnTo>
                        <a:pt x="202406" y="100013"/>
                      </a:lnTo>
                      <a:lnTo>
                        <a:pt x="109537" y="0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682756DF-78EB-FDFC-C988-3F4CE43D34A5}"/>
                    </a:ext>
                  </a:extLst>
                </p:cNvPr>
                <p:cNvSpPr/>
                <p:nvPr/>
              </p:nvSpPr>
              <p:spPr>
                <a:xfrm rot="21318617">
                  <a:off x="7470141" y="4901126"/>
                  <a:ext cx="202406" cy="188119"/>
                </a:xfrm>
                <a:custGeom>
                  <a:avLst/>
                  <a:gdLst>
                    <a:gd name="connsiteX0" fmla="*/ 0 w 202406"/>
                    <a:gd name="connsiteY0" fmla="*/ 90488 h 188119"/>
                    <a:gd name="connsiteX1" fmla="*/ 97631 w 202406"/>
                    <a:gd name="connsiteY1" fmla="*/ 188119 h 188119"/>
                    <a:gd name="connsiteX2" fmla="*/ 202406 w 202406"/>
                    <a:gd name="connsiteY2" fmla="*/ 100013 h 188119"/>
                    <a:gd name="connsiteX3" fmla="*/ 109537 w 202406"/>
                    <a:gd name="connsiteY3" fmla="*/ 0 h 188119"/>
                    <a:gd name="connsiteX4" fmla="*/ 0 w 202406"/>
                    <a:gd name="connsiteY4" fmla="*/ 90488 h 188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2406" h="188119">
                      <a:moveTo>
                        <a:pt x="0" y="90488"/>
                      </a:moveTo>
                      <a:lnTo>
                        <a:pt x="97631" y="188119"/>
                      </a:lnTo>
                      <a:lnTo>
                        <a:pt x="202406" y="100013"/>
                      </a:lnTo>
                      <a:lnTo>
                        <a:pt x="109537" y="0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A162DE26-1B19-6CCD-1EDA-F85BF25A765D}"/>
                    </a:ext>
                  </a:extLst>
                </p:cNvPr>
                <p:cNvSpPr/>
                <p:nvPr/>
              </p:nvSpPr>
              <p:spPr>
                <a:xfrm>
                  <a:off x="7510463" y="5050631"/>
                  <a:ext cx="314325" cy="304800"/>
                </a:xfrm>
                <a:custGeom>
                  <a:avLst/>
                  <a:gdLst>
                    <a:gd name="connsiteX0" fmla="*/ 0 w 314325"/>
                    <a:gd name="connsiteY0" fmla="*/ 102394 h 304800"/>
                    <a:gd name="connsiteX1" fmla="*/ 183356 w 314325"/>
                    <a:gd name="connsiteY1" fmla="*/ 304800 h 304800"/>
                    <a:gd name="connsiteX2" fmla="*/ 254793 w 314325"/>
                    <a:gd name="connsiteY2" fmla="*/ 240507 h 304800"/>
                    <a:gd name="connsiteX3" fmla="*/ 314325 w 314325"/>
                    <a:gd name="connsiteY3" fmla="*/ 183357 h 304800"/>
                    <a:gd name="connsiteX4" fmla="*/ 109537 w 314325"/>
                    <a:gd name="connsiteY4" fmla="*/ 0 h 304800"/>
                    <a:gd name="connsiteX5" fmla="*/ 57150 w 314325"/>
                    <a:gd name="connsiteY5" fmla="*/ 45244 h 304800"/>
                    <a:gd name="connsiteX6" fmla="*/ 0 w 314325"/>
                    <a:gd name="connsiteY6" fmla="*/ 102394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5" h="304800">
                      <a:moveTo>
                        <a:pt x="0" y="102394"/>
                      </a:moveTo>
                      <a:lnTo>
                        <a:pt x="183356" y="304800"/>
                      </a:lnTo>
                      <a:lnTo>
                        <a:pt x="254793" y="240507"/>
                      </a:lnTo>
                      <a:lnTo>
                        <a:pt x="314325" y="183357"/>
                      </a:lnTo>
                      <a:lnTo>
                        <a:pt x="109537" y="0"/>
                      </a:lnTo>
                      <a:lnTo>
                        <a:pt x="57150" y="45244"/>
                      </a:lnTo>
                      <a:lnTo>
                        <a:pt x="0" y="102394"/>
                      </a:lnTo>
                      <a:close/>
                    </a:path>
                  </a:pathLst>
                </a:custGeom>
                <a:solidFill>
                  <a:srgbClr val="FF000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408499F1-E485-B389-B1EA-D79056D0C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79420" y="2413504"/>
                  <a:ext cx="5763086" cy="2227076"/>
                </a:xfrm>
                <a:prstGeom prst="line">
                  <a:avLst/>
                </a:prstGeom>
                <a:ln w="317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2F8CDC53-24CB-8BA9-8264-9347E407F0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07628" y="2446561"/>
                  <a:ext cx="5755278" cy="2179876"/>
                </a:xfrm>
                <a:prstGeom prst="line">
                  <a:avLst/>
                </a:prstGeom>
                <a:ln w="317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B77EF44D-C1E0-89E2-3575-E36AA62DD7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1927" y="812794"/>
                  <a:ext cx="2392737" cy="5359551"/>
                </a:xfrm>
                <a:prstGeom prst="line">
                  <a:avLst/>
                </a:prstGeom>
                <a:ln w="317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634765EE-B6CB-1BFC-7823-07B6520790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57010" y="825633"/>
                  <a:ext cx="2403836" cy="5429922"/>
                </a:xfrm>
                <a:prstGeom prst="line">
                  <a:avLst/>
                </a:prstGeom>
                <a:ln w="317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AA111330-D830-EEC1-17A1-77F915EAE7A5}"/>
                    </a:ext>
                  </a:extLst>
                </p:cNvPr>
                <p:cNvSpPr/>
                <p:nvPr/>
              </p:nvSpPr>
              <p:spPr>
                <a:xfrm>
                  <a:off x="4604163" y="2317525"/>
                  <a:ext cx="87833" cy="89560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55079B81-E067-418A-306F-5CBA7BD253FC}"/>
                  </a:ext>
                </a:extLst>
              </p:cNvPr>
              <p:cNvSpPr/>
              <p:nvPr/>
            </p:nvSpPr>
            <p:spPr>
              <a:xfrm rot="18055803">
                <a:off x="2778668" y="1771388"/>
                <a:ext cx="381570" cy="345290"/>
              </a:xfrm>
              <a:prstGeom prst="roundRect">
                <a:avLst/>
              </a:prstGeom>
              <a:solidFill>
                <a:srgbClr val="49E3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8FB8120-1952-547E-F8A4-3D52BE2DDD7F}"/>
                  </a:ext>
                </a:extLst>
              </p:cNvPr>
              <p:cNvSpPr txBox="1"/>
              <p:nvPr/>
            </p:nvSpPr>
            <p:spPr>
              <a:xfrm>
                <a:off x="2767013" y="1803514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/>
                  <a:t>4D</a:t>
                </a:r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66375E72-2626-CC53-C656-682345F596C7}"/>
                  </a:ext>
                </a:extLst>
              </p:cNvPr>
              <p:cNvSpPr/>
              <p:nvPr/>
            </p:nvSpPr>
            <p:spPr>
              <a:xfrm rot="1331833">
                <a:off x="2616576" y="2425489"/>
                <a:ext cx="154008" cy="187591"/>
              </a:xfrm>
              <a:prstGeom prst="roundRect">
                <a:avLst/>
              </a:prstGeom>
              <a:solidFill>
                <a:srgbClr val="2F16E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CD699D9-77A6-E71D-E19E-3DEA129E8DD2}"/>
                  </a:ext>
                </a:extLst>
              </p:cNvPr>
              <p:cNvSpPr txBox="1"/>
              <p:nvPr/>
            </p:nvSpPr>
            <p:spPr>
              <a:xfrm>
                <a:off x="2167565" y="2273883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b="1">
                    <a:solidFill>
                      <a:srgbClr val="2F16E8"/>
                    </a:solidFill>
                  </a:rPr>
                  <a:t>VW</a:t>
                </a:r>
              </a:p>
              <a:p>
                <a:pPr algn="ctr"/>
                <a:r>
                  <a:rPr lang="en-GB" sz="1000" b="1">
                    <a:solidFill>
                      <a:srgbClr val="2F16E8"/>
                    </a:solidFill>
                  </a:rPr>
                  <a:t>Oct5</a:t>
                </a:r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101EFB9D-1B66-E5EE-AFD6-5539A86465F2}"/>
                  </a:ext>
                </a:extLst>
              </p:cNvPr>
              <p:cNvSpPr/>
              <p:nvPr/>
            </p:nvSpPr>
            <p:spPr>
              <a:xfrm rot="1331833">
                <a:off x="8900607" y="4481019"/>
                <a:ext cx="154008" cy="187591"/>
              </a:xfrm>
              <a:prstGeom prst="roundRect">
                <a:avLst/>
              </a:prstGeom>
              <a:solidFill>
                <a:srgbClr val="2F16E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E24EB80-6E1F-9B37-EBC0-2874FE031631}"/>
                  </a:ext>
                </a:extLst>
              </p:cNvPr>
              <p:cNvSpPr txBox="1"/>
              <p:nvPr/>
            </p:nvSpPr>
            <p:spPr>
              <a:xfrm>
                <a:off x="9032668" y="4403283"/>
                <a:ext cx="4683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b="1">
                    <a:solidFill>
                      <a:srgbClr val="2F16E8"/>
                    </a:solidFill>
                  </a:rPr>
                  <a:t>VW</a:t>
                </a:r>
              </a:p>
              <a:p>
                <a:pPr algn="ctr"/>
                <a:r>
                  <a:rPr lang="en-GB" sz="1000" b="1">
                    <a:solidFill>
                      <a:srgbClr val="2F16E8"/>
                    </a:solidFill>
                  </a:rPr>
                  <a:t>Oct1</a:t>
                </a:r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F2B2B4E-AF0A-8013-62F9-D9751A735ECB}"/>
                </a:ext>
              </a:extLst>
            </p:cNvPr>
            <p:cNvSpPr/>
            <p:nvPr/>
          </p:nvSpPr>
          <p:spPr>
            <a:xfrm>
              <a:off x="2395728" y="2450592"/>
              <a:ext cx="3099816" cy="2194560"/>
            </a:xfrm>
            <a:custGeom>
              <a:avLst/>
              <a:gdLst>
                <a:gd name="connsiteX0" fmla="*/ 246888 w 3099816"/>
                <a:gd name="connsiteY0" fmla="*/ 0 h 2194560"/>
                <a:gd name="connsiteX1" fmla="*/ 3099816 w 3099816"/>
                <a:gd name="connsiteY1" fmla="*/ 1088136 h 2194560"/>
                <a:gd name="connsiteX2" fmla="*/ 228600 w 3099816"/>
                <a:gd name="connsiteY2" fmla="*/ 2194560 h 2194560"/>
                <a:gd name="connsiteX3" fmla="*/ 64008 w 3099816"/>
                <a:gd name="connsiteY3" fmla="*/ 1655064 h 2194560"/>
                <a:gd name="connsiteX4" fmla="*/ 0 w 3099816"/>
                <a:gd name="connsiteY4" fmla="*/ 1179576 h 2194560"/>
                <a:gd name="connsiteX5" fmla="*/ 45720 w 3099816"/>
                <a:gd name="connsiteY5" fmla="*/ 512064 h 2194560"/>
                <a:gd name="connsiteX6" fmla="*/ 246888 w 3099816"/>
                <a:gd name="connsiteY6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9816" h="2194560">
                  <a:moveTo>
                    <a:pt x="246888" y="0"/>
                  </a:moveTo>
                  <a:lnTo>
                    <a:pt x="3099816" y="1088136"/>
                  </a:lnTo>
                  <a:lnTo>
                    <a:pt x="228600" y="2194560"/>
                  </a:lnTo>
                  <a:lnTo>
                    <a:pt x="64008" y="1655064"/>
                  </a:lnTo>
                  <a:lnTo>
                    <a:pt x="0" y="1179576"/>
                  </a:lnTo>
                  <a:lnTo>
                    <a:pt x="45720" y="512064"/>
                  </a:lnTo>
                  <a:lnTo>
                    <a:pt x="246888" y="0"/>
                  </a:lnTo>
                  <a:close/>
                </a:path>
              </a:pathLst>
            </a:cu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7" name="Picture 156">
            <a:extLst>
              <a:ext uri="{FF2B5EF4-FFF2-40B4-BE49-F238E27FC236}">
                <a16:creationId xmlns:a16="http://schemas.microsoft.com/office/drawing/2014/main" id="{0087345D-C477-0EA8-1E93-0B4B07E0C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4" y="1465769"/>
            <a:ext cx="3947445" cy="27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8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EB64A-C40D-26D6-8F98-B6E15FF5F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7695A-EE46-A8B1-A8C9-542700A65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110243-E2F4-9E95-7047-267D86FD7BA3}"/>
              </a:ext>
            </a:extLst>
          </p:cNvPr>
          <p:cNvSpPr txBox="1">
            <a:spLocks/>
          </p:cNvSpPr>
          <p:nvPr/>
        </p:nvSpPr>
        <p:spPr>
          <a:xfrm>
            <a:off x="4763" y="-6073"/>
            <a:ext cx="11150600" cy="595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400" b="1">
                <a:latin typeface="Arial"/>
                <a:cs typeface="Arial"/>
              </a:rPr>
              <a:t>LIBS</a:t>
            </a:r>
            <a:r>
              <a:rPr lang="en-GB" sz="2400">
                <a:latin typeface="Arial"/>
                <a:cs typeface="Arial"/>
              </a:rPr>
              <a:t> and </a:t>
            </a:r>
            <a:r>
              <a:rPr lang="en-GB" sz="2400" b="1">
                <a:latin typeface="Arial"/>
                <a:cs typeface="Arial"/>
              </a:rPr>
              <a:t>LID-QMS</a:t>
            </a:r>
            <a:r>
              <a:rPr lang="en-GB" sz="2400">
                <a:latin typeface="Arial"/>
                <a:cs typeface="Arial"/>
              </a:rPr>
              <a:t> </a:t>
            </a:r>
            <a:r>
              <a:rPr lang="en-GB" sz="2400">
                <a:highlight>
                  <a:srgbClr val="FFFF00"/>
                </a:highlight>
                <a:latin typeface="Arial"/>
                <a:cs typeface="Arial"/>
              </a:rPr>
              <a:t>common</a:t>
            </a:r>
            <a:r>
              <a:rPr lang="en-GB" sz="2400">
                <a:latin typeface="Arial"/>
                <a:cs typeface="Arial"/>
              </a:rPr>
              <a:t> target location – </a:t>
            </a:r>
            <a:r>
              <a:rPr lang="en-GB" sz="2400" b="1">
                <a:highlight>
                  <a:srgbClr val="FFFF00"/>
                </a:highlight>
                <a:latin typeface="Arial"/>
                <a:cs typeface="Arial"/>
              </a:rPr>
              <a:t>OCT 5 Mod 14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E84093-844D-CE7F-F1D0-BA260D5DE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96"/>
          <a:stretch/>
        </p:blipFill>
        <p:spPr>
          <a:xfrm>
            <a:off x="1118681" y="608402"/>
            <a:ext cx="8947381" cy="5868598"/>
          </a:xfrm>
          <a:prstGeom prst="rect">
            <a:avLst/>
          </a:prstGeom>
        </p:spPr>
      </p:pic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B8E162BA-0A91-609D-96B6-8971BA9CD691}"/>
              </a:ext>
            </a:extLst>
          </p:cNvPr>
          <p:cNvSpPr txBox="1">
            <a:spLocks/>
          </p:cNvSpPr>
          <p:nvPr/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i="0" kern="120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2B25-261F-464E-BDD8-63296DE4D8A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3C6E6791-0621-BA86-F9D9-7213985A2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186" y="4439416"/>
            <a:ext cx="1008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14IWG1A</a:t>
            </a:r>
          </a:p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2019-23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3B2E4D26-CE51-4029-F2F2-1166B9D76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456" y="884183"/>
            <a:ext cx="16648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69EB4F"/>
                </a:solidFill>
              </a:rPr>
              <a:t>LH14W 2011-23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648EE21B-FC4A-B0E9-477C-49FF52867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942" y="917393"/>
            <a:ext cx="17475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00FF00"/>
                </a:solidFill>
              </a:rPr>
              <a:t>LH14N 2019-23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A44AE24B-EC9E-BEB9-F1BB-361E04595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306" y="4500393"/>
            <a:ext cx="1008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14IWG1B</a:t>
            </a:r>
          </a:p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2011-23</a:t>
            </a:r>
          </a:p>
        </p:txBody>
      </p:sp>
      <p:sp>
        <p:nvSpPr>
          <p:cNvPr id="69" name="Text Box 8">
            <a:extLst>
              <a:ext uri="{FF2B5EF4-FFF2-40B4-BE49-F238E27FC236}">
                <a16:creationId xmlns:a16="http://schemas.microsoft.com/office/drawing/2014/main" id="{F093B8FC-5CF3-305A-26D1-491EE1EC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094" y="936486"/>
            <a:ext cx="1821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69EB4F"/>
                </a:solidFill>
              </a:rPr>
              <a:t>RH14W 2011-23</a:t>
            </a:r>
          </a:p>
        </p:txBody>
      </p:sp>
      <p:sp>
        <p:nvSpPr>
          <p:cNvPr id="76" name="Text Box 8">
            <a:extLst>
              <a:ext uri="{FF2B5EF4-FFF2-40B4-BE49-F238E27FC236}">
                <a16:creationId xmlns:a16="http://schemas.microsoft.com/office/drawing/2014/main" id="{DEDC9692-8F5B-72F3-FF93-2E25606E8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940" y="884183"/>
            <a:ext cx="15095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00FF00"/>
                </a:solidFill>
              </a:rPr>
              <a:t>RH14N 2019-23</a:t>
            </a:r>
          </a:p>
        </p:txBody>
      </p:sp>
      <p:sp>
        <p:nvSpPr>
          <p:cNvPr id="77" name="Text Box 19">
            <a:extLst>
              <a:ext uri="{FF2B5EF4-FFF2-40B4-BE49-F238E27FC236}">
                <a16:creationId xmlns:a16="http://schemas.microsoft.com/office/drawing/2014/main" id="{01577042-E7F7-8748-BB18-7E26DD3F8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596" y="5528517"/>
            <a:ext cx="14102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00" b="1">
                <a:solidFill>
                  <a:schemeClr val="tx2">
                    <a:lumMod val="95000"/>
                    <a:lumOff val="5000"/>
                  </a:schemeClr>
                </a:solidFill>
              </a:rPr>
              <a:t>14IWG3A</a:t>
            </a:r>
          </a:p>
          <a:p>
            <a:r>
              <a:rPr lang="en-GB" altLang="en-US" sz="1600" b="1">
                <a:solidFill>
                  <a:schemeClr val="tx2">
                    <a:lumMod val="95000"/>
                    <a:lumOff val="5000"/>
                  </a:schemeClr>
                </a:solidFill>
              </a:rPr>
              <a:t>2011-23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A7BB23A-A30C-F729-D221-9EFAA38AE8DF}"/>
              </a:ext>
            </a:extLst>
          </p:cNvPr>
          <p:cNvSpPr/>
          <p:nvPr/>
        </p:nvSpPr>
        <p:spPr>
          <a:xfrm rot="182410">
            <a:off x="7773055" y="2542324"/>
            <a:ext cx="2125498" cy="1057683"/>
          </a:xfrm>
          <a:custGeom>
            <a:avLst/>
            <a:gdLst>
              <a:gd name="connsiteX0" fmla="*/ 0 w 2821021"/>
              <a:gd name="connsiteY0" fmla="*/ 282102 h 1468877"/>
              <a:gd name="connsiteX1" fmla="*/ 2665379 w 2821021"/>
              <a:gd name="connsiteY1" fmla="*/ 0 h 1468877"/>
              <a:gd name="connsiteX2" fmla="*/ 2821021 w 2821021"/>
              <a:gd name="connsiteY2" fmla="*/ 1167319 h 1468877"/>
              <a:gd name="connsiteX3" fmla="*/ 155643 w 2821021"/>
              <a:gd name="connsiteY3" fmla="*/ 1468877 h 1468877"/>
              <a:gd name="connsiteX4" fmla="*/ 0 w 2821021"/>
              <a:gd name="connsiteY4" fmla="*/ 282102 h 14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1021" h="1468877">
                <a:moveTo>
                  <a:pt x="0" y="282102"/>
                </a:moveTo>
                <a:lnTo>
                  <a:pt x="2665379" y="0"/>
                </a:lnTo>
                <a:lnTo>
                  <a:pt x="2821021" y="1167319"/>
                </a:lnTo>
                <a:lnTo>
                  <a:pt x="155643" y="1468877"/>
                </a:lnTo>
                <a:lnTo>
                  <a:pt x="0" y="28210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0A78873F-5CAE-E1E0-0252-D4002AB04A65}"/>
              </a:ext>
            </a:extLst>
          </p:cNvPr>
          <p:cNvSpPr/>
          <p:nvPr/>
        </p:nvSpPr>
        <p:spPr>
          <a:xfrm rot="21422044">
            <a:off x="5728461" y="3199803"/>
            <a:ext cx="356839" cy="422816"/>
          </a:xfrm>
          <a:custGeom>
            <a:avLst/>
            <a:gdLst>
              <a:gd name="connsiteX0" fmla="*/ 11151 w 356839"/>
              <a:gd name="connsiteY0" fmla="*/ 0 h 535259"/>
              <a:gd name="connsiteX1" fmla="*/ 111512 w 356839"/>
              <a:gd name="connsiteY1" fmla="*/ 44605 h 535259"/>
              <a:gd name="connsiteX2" fmla="*/ 189571 w 356839"/>
              <a:gd name="connsiteY2" fmla="*/ 78059 h 535259"/>
              <a:gd name="connsiteX3" fmla="*/ 278781 w 356839"/>
              <a:gd name="connsiteY3" fmla="*/ 200722 h 535259"/>
              <a:gd name="connsiteX4" fmla="*/ 356839 w 356839"/>
              <a:gd name="connsiteY4" fmla="*/ 323386 h 535259"/>
              <a:gd name="connsiteX5" fmla="*/ 323385 w 356839"/>
              <a:gd name="connsiteY5" fmla="*/ 401444 h 535259"/>
              <a:gd name="connsiteX6" fmla="*/ 223024 w 356839"/>
              <a:gd name="connsiteY6" fmla="*/ 468351 h 535259"/>
              <a:gd name="connsiteX7" fmla="*/ 178420 w 356839"/>
              <a:gd name="connsiteY7" fmla="*/ 490654 h 535259"/>
              <a:gd name="connsiteX8" fmla="*/ 0 w 356839"/>
              <a:gd name="connsiteY8" fmla="*/ 535259 h 535259"/>
              <a:gd name="connsiteX9" fmla="*/ 11151 w 356839"/>
              <a:gd name="connsiteY9" fmla="*/ 0 h 53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839" h="535259">
                <a:moveTo>
                  <a:pt x="11151" y="0"/>
                </a:moveTo>
                <a:lnTo>
                  <a:pt x="111512" y="44605"/>
                </a:lnTo>
                <a:lnTo>
                  <a:pt x="189571" y="78059"/>
                </a:lnTo>
                <a:lnTo>
                  <a:pt x="278781" y="200722"/>
                </a:lnTo>
                <a:lnTo>
                  <a:pt x="356839" y="323386"/>
                </a:lnTo>
                <a:lnTo>
                  <a:pt x="323385" y="401444"/>
                </a:lnTo>
                <a:lnTo>
                  <a:pt x="223024" y="468351"/>
                </a:lnTo>
                <a:lnTo>
                  <a:pt x="178420" y="490654"/>
                </a:lnTo>
                <a:lnTo>
                  <a:pt x="0" y="535259"/>
                </a:lnTo>
                <a:lnTo>
                  <a:pt x="11151" y="0"/>
                </a:lnTo>
                <a:close/>
              </a:path>
            </a:pathLst>
          </a:custGeom>
          <a:solidFill>
            <a:schemeClr val="tx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6BD57DA-33A2-0D4C-2429-4B0E0ADE01DA}"/>
              </a:ext>
            </a:extLst>
          </p:cNvPr>
          <p:cNvSpPr/>
          <p:nvPr/>
        </p:nvSpPr>
        <p:spPr>
          <a:xfrm>
            <a:off x="1664799" y="1949743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5BDDA7C-5301-AFAF-26F2-FC715A573E0C}"/>
              </a:ext>
            </a:extLst>
          </p:cNvPr>
          <p:cNvSpPr/>
          <p:nvPr/>
        </p:nvSpPr>
        <p:spPr>
          <a:xfrm>
            <a:off x="3186271" y="1989874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AE34D14-D69C-8E77-63CA-E64AE86EA8AF}"/>
              </a:ext>
            </a:extLst>
          </p:cNvPr>
          <p:cNvSpPr/>
          <p:nvPr/>
        </p:nvSpPr>
        <p:spPr>
          <a:xfrm>
            <a:off x="3802140" y="1926480"/>
            <a:ext cx="83820" cy="842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2034E7D0-CBBC-986F-63D9-74E6DF85179F}"/>
              </a:ext>
            </a:extLst>
          </p:cNvPr>
          <p:cNvSpPr/>
          <p:nvPr/>
        </p:nvSpPr>
        <p:spPr>
          <a:xfrm>
            <a:off x="5037553" y="1926480"/>
            <a:ext cx="83820" cy="842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8737797-3A2F-C199-BEC4-C294E5575A3A}"/>
              </a:ext>
            </a:extLst>
          </p:cNvPr>
          <p:cNvGrpSpPr/>
          <p:nvPr/>
        </p:nvGrpSpPr>
        <p:grpSpPr>
          <a:xfrm>
            <a:off x="10083599" y="1557148"/>
            <a:ext cx="1596689" cy="369332"/>
            <a:chOff x="9083247" y="2316948"/>
            <a:chExt cx="1771847" cy="369332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F0738FFB-9063-0F34-B12E-D399BD182668}"/>
                </a:ext>
              </a:extLst>
            </p:cNvPr>
            <p:cNvSpPr/>
            <p:nvPr/>
          </p:nvSpPr>
          <p:spPr>
            <a:xfrm>
              <a:off x="9083247" y="2316948"/>
              <a:ext cx="1771847" cy="369332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66B1782-4C51-E1F3-6E5C-D2F64B6C9A5E}"/>
                </a:ext>
              </a:extLst>
            </p:cNvPr>
            <p:cNvSpPr/>
            <p:nvPr/>
          </p:nvSpPr>
          <p:spPr>
            <a:xfrm>
              <a:off x="9226257" y="2426324"/>
              <a:ext cx="113155" cy="1212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0867BE9-434F-6153-B12F-6F12C6B025BD}"/>
                </a:ext>
              </a:extLst>
            </p:cNvPr>
            <p:cNvSpPr txBox="1"/>
            <p:nvPr/>
          </p:nvSpPr>
          <p:spPr>
            <a:xfrm>
              <a:off x="9412088" y="2316948"/>
              <a:ext cx="1443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LIBS spots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95C3E4-E557-D056-384E-60DF26C89A56}"/>
              </a:ext>
            </a:extLst>
          </p:cNvPr>
          <p:cNvSpPr/>
          <p:nvPr/>
        </p:nvSpPr>
        <p:spPr>
          <a:xfrm>
            <a:off x="1401769" y="758952"/>
            <a:ext cx="4189717" cy="2798064"/>
          </a:xfrm>
          <a:prstGeom prst="roundRect">
            <a:avLst>
              <a:gd name="adj" fmla="val 690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ADCA258-B0EB-D0F3-A6DB-64283F5D4F99}"/>
              </a:ext>
            </a:extLst>
          </p:cNvPr>
          <p:cNvSpPr/>
          <p:nvPr/>
        </p:nvSpPr>
        <p:spPr>
          <a:xfrm>
            <a:off x="3242951" y="5328615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3FEB105-B2D8-EE8E-1534-6A6A477A43A9}"/>
              </a:ext>
            </a:extLst>
          </p:cNvPr>
          <p:cNvSpPr/>
          <p:nvPr/>
        </p:nvSpPr>
        <p:spPr>
          <a:xfrm>
            <a:off x="2521432" y="5328231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041FD81-41FE-91F7-35D7-BAE6262C0BCC}"/>
              </a:ext>
            </a:extLst>
          </p:cNvPr>
          <p:cNvSpPr/>
          <p:nvPr/>
        </p:nvSpPr>
        <p:spPr>
          <a:xfrm>
            <a:off x="1750661" y="5319306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9529E40-EF4D-7189-8874-824D14F27658}"/>
              </a:ext>
            </a:extLst>
          </p:cNvPr>
          <p:cNvSpPr/>
          <p:nvPr/>
        </p:nvSpPr>
        <p:spPr>
          <a:xfrm>
            <a:off x="4386222" y="4472296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ABEA109-4F86-1EDA-6D14-22D605296BEC}"/>
              </a:ext>
            </a:extLst>
          </p:cNvPr>
          <p:cNvSpPr/>
          <p:nvPr/>
        </p:nvSpPr>
        <p:spPr>
          <a:xfrm>
            <a:off x="4381460" y="4050092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046B8D4-E7C3-333B-5DCB-1E494F6CBE54}"/>
              </a:ext>
            </a:extLst>
          </p:cNvPr>
          <p:cNvSpPr/>
          <p:nvPr/>
        </p:nvSpPr>
        <p:spPr>
          <a:xfrm>
            <a:off x="4381460" y="3718174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FE12EA-79C9-6458-3E61-ED548A757E38}"/>
              </a:ext>
            </a:extLst>
          </p:cNvPr>
          <p:cNvSpPr/>
          <p:nvPr/>
        </p:nvSpPr>
        <p:spPr>
          <a:xfrm>
            <a:off x="5798344" y="3825297"/>
            <a:ext cx="108536" cy="10138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9CB698-1968-C58C-0066-A8FC09293B1A}"/>
              </a:ext>
            </a:extLst>
          </p:cNvPr>
          <p:cNvSpPr/>
          <p:nvPr/>
        </p:nvSpPr>
        <p:spPr>
          <a:xfrm>
            <a:off x="4368151" y="3330472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A7F4822-A97C-9A63-5E68-F75739A1FA64}"/>
              </a:ext>
            </a:extLst>
          </p:cNvPr>
          <p:cNvSpPr/>
          <p:nvPr/>
        </p:nvSpPr>
        <p:spPr>
          <a:xfrm>
            <a:off x="4367448" y="2445500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71AB49D-93C0-87EC-DCCD-BD9DED4DDD8E}"/>
              </a:ext>
            </a:extLst>
          </p:cNvPr>
          <p:cNvSpPr/>
          <p:nvPr/>
        </p:nvSpPr>
        <p:spPr>
          <a:xfrm>
            <a:off x="4377114" y="3000704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B0CFD43-502E-2467-E1C0-FEBE11DE0BE5}"/>
              </a:ext>
            </a:extLst>
          </p:cNvPr>
          <p:cNvSpPr/>
          <p:nvPr/>
        </p:nvSpPr>
        <p:spPr>
          <a:xfrm>
            <a:off x="4368151" y="2655581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356E440-3100-361B-3874-F7AD13C33C89}"/>
              </a:ext>
            </a:extLst>
          </p:cNvPr>
          <p:cNvSpPr/>
          <p:nvPr/>
        </p:nvSpPr>
        <p:spPr>
          <a:xfrm>
            <a:off x="4363600" y="1660302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93B312B-1BA0-049E-2278-B571E9AAE433}"/>
              </a:ext>
            </a:extLst>
          </p:cNvPr>
          <p:cNvSpPr/>
          <p:nvPr/>
        </p:nvSpPr>
        <p:spPr>
          <a:xfrm>
            <a:off x="4377114" y="1462794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76C5C41-3519-C291-FE96-625732085EE9}"/>
              </a:ext>
            </a:extLst>
          </p:cNvPr>
          <p:cNvSpPr/>
          <p:nvPr/>
        </p:nvSpPr>
        <p:spPr>
          <a:xfrm>
            <a:off x="4363600" y="1932061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757DF7C-98E6-F28F-EEC5-CFBC032916FB}"/>
              </a:ext>
            </a:extLst>
          </p:cNvPr>
          <p:cNvSpPr/>
          <p:nvPr/>
        </p:nvSpPr>
        <p:spPr>
          <a:xfrm>
            <a:off x="4082286" y="1659199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0E76BD7-BE37-A998-4C20-4E1CB3A371D7}"/>
              </a:ext>
            </a:extLst>
          </p:cNvPr>
          <p:cNvSpPr/>
          <p:nvPr/>
        </p:nvSpPr>
        <p:spPr>
          <a:xfrm>
            <a:off x="4377114" y="1278546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6B5398-B43C-2325-92EB-199124CE0FEA}"/>
              </a:ext>
            </a:extLst>
          </p:cNvPr>
          <p:cNvSpPr/>
          <p:nvPr/>
        </p:nvSpPr>
        <p:spPr>
          <a:xfrm>
            <a:off x="6133922" y="3358696"/>
            <a:ext cx="83820" cy="842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CB28E4-ABC9-3618-D305-4964611F5F6D}"/>
              </a:ext>
            </a:extLst>
          </p:cNvPr>
          <p:cNvSpPr/>
          <p:nvPr/>
        </p:nvSpPr>
        <p:spPr>
          <a:xfrm>
            <a:off x="6474442" y="3334885"/>
            <a:ext cx="83820" cy="842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1B430E-F8D3-641C-8A2E-90C2024C9414}"/>
              </a:ext>
            </a:extLst>
          </p:cNvPr>
          <p:cNvSpPr/>
          <p:nvPr/>
        </p:nvSpPr>
        <p:spPr>
          <a:xfrm>
            <a:off x="6886397" y="3322978"/>
            <a:ext cx="83820" cy="842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C3844F-A741-4D01-143E-B0D6AEB38B87}"/>
              </a:ext>
            </a:extLst>
          </p:cNvPr>
          <p:cNvSpPr/>
          <p:nvPr/>
        </p:nvSpPr>
        <p:spPr>
          <a:xfrm>
            <a:off x="5791023" y="3372984"/>
            <a:ext cx="83820" cy="842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5D6550F8-C3A8-03B2-9D01-420FC64CD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691" y="2799464"/>
            <a:ext cx="952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14ING1C</a:t>
            </a:r>
          </a:p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2019-23</a:t>
            </a: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41297C7A-D2B2-A884-F464-68D7D2E30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26" y="3685016"/>
            <a:ext cx="952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14ING1D</a:t>
            </a:r>
          </a:p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2011-23</a:t>
            </a:r>
          </a:p>
        </p:txBody>
      </p:sp>
      <p:sp>
        <p:nvSpPr>
          <p:cNvPr id="66" name="Text Box 7">
            <a:extLst>
              <a:ext uri="{FF2B5EF4-FFF2-40B4-BE49-F238E27FC236}">
                <a16:creationId xmlns:a16="http://schemas.microsoft.com/office/drawing/2014/main" id="{FB31030C-28D9-BB52-D96E-8C7D22B4C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0803" y="3623004"/>
            <a:ext cx="952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 b="1">
                <a:solidFill>
                  <a:srgbClr val="FF0000"/>
                </a:solidFill>
              </a:rPr>
              <a:t>RE damage</a:t>
            </a:r>
          </a:p>
        </p:txBody>
      </p:sp>
    </p:spTree>
    <p:extLst>
      <p:ext uri="{BB962C8B-B14F-4D97-AF65-F5344CB8AC3E}">
        <p14:creationId xmlns:p14="http://schemas.microsoft.com/office/powerpoint/2010/main" val="411252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30DF8-E8FB-8BE8-5856-081EB0415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FDCE4-E0F9-FF02-8949-03C11B5B0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DD9D23-5495-3AC7-0A64-7E1CEC3EFABA}"/>
              </a:ext>
            </a:extLst>
          </p:cNvPr>
          <p:cNvSpPr txBox="1">
            <a:spLocks/>
          </p:cNvSpPr>
          <p:nvPr/>
        </p:nvSpPr>
        <p:spPr>
          <a:xfrm>
            <a:off x="4763" y="-6073"/>
            <a:ext cx="11150600" cy="595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400" b="1">
                <a:latin typeface="Arial"/>
                <a:cs typeface="Arial"/>
              </a:rPr>
              <a:t>LIBS</a:t>
            </a:r>
            <a:r>
              <a:rPr lang="en-GB" sz="2400">
                <a:latin typeface="Arial"/>
                <a:cs typeface="Arial"/>
              </a:rPr>
              <a:t> and </a:t>
            </a:r>
            <a:r>
              <a:rPr lang="en-GB" sz="2400" b="1">
                <a:latin typeface="Arial"/>
                <a:cs typeface="Arial"/>
              </a:rPr>
              <a:t>LID-QMS</a:t>
            </a:r>
            <a:r>
              <a:rPr lang="en-GB" sz="2400">
                <a:latin typeface="Arial"/>
                <a:cs typeface="Arial"/>
              </a:rPr>
              <a:t> </a:t>
            </a:r>
            <a:r>
              <a:rPr lang="en-GB" sz="2400">
                <a:highlight>
                  <a:srgbClr val="FFFF00"/>
                </a:highlight>
                <a:latin typeface="Arial"/>
                <a:cs typeface="Arial"/>
              </a:rPr>
              <a:t>common</a:t>
            </a:r>
            <a:r>
              <a:rPr lang="en-GB" sz="2400">
                <a:latin typeface="Arial"/>
                <a:cs typeface="Arial"/>
              </a:rPr>
              <a:t> target location – </a:t>
            </a:r>
            <a:r>
              <a:rPr lang="en-GB" sz="2400" b="1">
                <a:highlight>
                  <a:srgbClr val="FFFF00"/>
                </a:highlight>
                <a:latin typeface="Arial"/>
                <a:cs typeface="Arial"/>
              </a:rPr>
              <a:t>OCT 5 Mod 14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2A6689-0F7B-3BF8-2D52-9C5640453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96"/>
          <a:stretch/>
        </p:blipFill>
        <p:spPr>
          <a:xfrm>
            <a:off x="1118681" y="608402"/>
            <a:ext cx="8947381" cy="5868598"/>
          </a:xfrm>
          <a:prstGeom prst="rect">
            <a:avLst/>
          </a:prstGeom>
        </p:spPr>
      </p:pic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5B50E570-AFF9-01A9-F775-8AB1789ADF0B}"/>
              </a:ext>
            </a:extLst>
          </p:cNvPr>
          <p:cNvSpPr txBox="1">
            <a:spLocks/>
          </p:cNvSpPr>
          <p:nvPr/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i="0" kern="120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2B25-261F-464E-BDD8-63296DE4D8A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9051F94-1AA3-E086-1E2F-CBD0B2EE0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186" y="4439416"/>
            <a:ext cx="1008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14IWG1A</a:t>
            </a:r>
          </a:p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2019-23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10377E-091A-EAFB-4266-23C2CB60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456" y="884183"/>
            <a:ext cx="16648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69EB4F"/>
                </a:solidFill>
              </a:rPr>
              <a:t>LH14W 2011-23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51E271B7-096E-6BB0-A9C6-0371DCA56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942" y="917393"/>
            <a:ext cx="17475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00FF00"/>
                </a:solidFill>
              </a:rPr>
              <a:t>LH14N 2019-23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68723463-C382-B9DC-7662-172518E53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306" y="4500393"/>
            <a:ext cx="1008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14IWG1B</a:t>
            </a:r>
          </a:p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2011-23</a:t>
            </a:r>
          </a:p>
        </p:txBody>
      </p:sp>
      <p:sp>
        <p:nvSpPr>
          <p:cNvPr id="69" name="Text Box 8">
            <a:extLst>
              <a:ext uri="{FF2B5EF4-FFF2-40B4-BE49-F238E27FC236}">
                <a16:creationId xmlns:a16="http://schemas.microsoft.com/office/drawing/2014/main" id="{F1EB6F52-A468-B76A-E071-3632AB9BD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094" y="936486"/>
            <a:ext cx="1821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69EB4F"/>
                </a:solidFill>
              </a:rPr>
              <a:t>RH14W 2011-23</a:t>
            </a:r>
          </a:p>
        </p:txBody>
      </p:sp>
      <p:sp>
        <p:nvSpPr>
          <p:cNvPr id="76" name="Text Box 8">
            <a:extLst>
              <a:ext uri="{FF2B5EF4-FFF2-40B4-BE49-F238E27FC236}">
                <a16:creationId xmlns:a16="http://schemas.microsoft.com/office/drawing/2014/main" id="{8C883F01-B0C3-4F4F-EA08-78E2AC971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940" y="884183"/>
            <a:ext cx="15095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00FF00"/>
                </a:solidFill>
              </a:rPr>
              <a:t>RH14N 2019-23</a:t>
            </a:r>
          </a:p>
        </p:txBody>
      </p:sp>
      <p:sp>
        <p:nvSpPr>
          <p:cNvPr id="77" name="Text Box 19">
            <a:extLst>
              <a:ext uri="{FF2B5EF4-FFF2-40B4-BE49-F238E27FC236}">
                <a16:creationId xmlns:a16="http://schemas.microsoft.com/office/drawing/2014/main" id="{718B8D7D-6E9F-909B-DD69-3B33C2424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596" y="5528517"/>
            <a:ext cx="14102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00" b="1">
                <a:solidFill>
                  <a:schemeClr val="tx2">
                    <a:lumMod val="95000"/>
                    <a:lumOff val="5000"/>
                  </a:schemeClr>
                </a:solidFill>
              </a:rPr>
              <a:t>14IWG3A</a:t>
            </a:r>
          </a:p>
          <a:p>
            <a:r>
              <a:rPr lang="en-GB" altLang="en-US" sz="1600" b="1">
                <a:solidFill>
                  <a:schemeClr val="tx2">
                    <a:lumMod val="95000"/>
                    <a:lumOff val="5000"/>
                  </a:schemeClr>
                </a:solidFill>
              </a:rPr>
              <a:t>2011-23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3769CB0E-0D0F-CC0C-8248-F3450293F60D}"/>
              </a:ext>
            </a:extLst>
          </p:cNvPr>
          <p:cNvSpPr/>
          <p:nvPr/>
        </p:nvSpPr>
        <p:spPr>
          <a:xfrm rot="182410">
            <a:off x="7728290" y="2403607"/>
            <a:ext cx="2125498" cy="1057683"/>
          </a:xfrm>
          <a:custGeom>
            <a:avLst/>
            <a:gdLst>
              <a:gd name="connsiteX0" fmla="*/ 0 w 2821021"/>
              <a:gd name="connsiteY0" fmla="*/ 282102 h 1468877"/>
              <a:gd name="connsiteX1" fmla="*/ 2665379 w 2821021"/>
              <a:gd name="connsiteY1" fmla="*/ 0 h 1468877"/>
              <a:gd name="connsiteX2" fmla="*/ 2821021 w 2821021"/>
              <a:gd name="connsiteY2" fmla="*/ 1167319 h 1468877"/>
              <a:gd name="connsiteX3" fmla="*/ 155643 w 2821021"/>
              <a:gd name="connsiteY3" fmla="*/ 1468877 h 1468877"/>
              <a:gd name="connsiteX4" fmla="*/ 0 w 2821021"/>
              <a:gd name="connsiteY4" fmla="*/ 282102 h 14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1021" h="1468877">
                <a:moveTo>
                  <a:pt x="0" y="282102"/>
                </a:moveTo>
                <a:lnTo>
                  <a:pt x="2665379" y="0"/>
                </a:lnTo>
                <a:lnTo>
                  <a:pt x="2821021" y="1167319"/>
                </a:lnTo>
                <a:lnTo>
                  <a:pt x="155643" y="1468877"/>
                </a:lnTo>
                <a:lnTo>
                  <a:pt x="0" y="28210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9A066951-4459-311A-BFFF-4B057C579289}"/>
              </a:ext>
            </a:extLst>
          </p:cNvPr>
          <p:cNvSpPr/>
          <p:nvPr/>
        </p:nvSpPr>
        <p:spPr>
          <a:xfrm rot="21422044">
            <a:off x="5728461" y="3199803"/>
            <a:ext cx="356839" cy="422816"/>
          </a:xfrm>
          <a:custGeom>
            <a:avLst/>
            <a:gdLst>
              <a:gd name="connsiteX0" fmla="*/ 11151 w 356839"/>
              <a:gd name="connsiteY0" fmla="*/ 0 h 535259"/>
              <a:gd name="connsiteX1" fmla="*/ 111512 w 356839"/>
              <a:gd name="connsiteY1" fmla="*/ 44605 h 535259"/>
              <a:gd name="connsiteX2" fmla="*/ 189571 w 356839"/>
              <a:gd name="connsiteY2" fmla="*/ 78059 h 535259"/>
              <a:gd name="connsiteX3" fmla="*/ 278781 w 356839"/>
              <a:gd name="connsiteY3" fmla="*/ 200722 h 535259"/>
              <a:gd name="connsiteX4" fmla="*/ 356839 w 356839"/>
              <a:gd name="connsiteY4" fmla="*/ 323386 h 535259"/>
              <a:gd name="connsiteX5" fmla="*/ 323385 w 356839"/>
              <a:gd name="connsiteY5" fmla="*/ 401444 h 535259"/>
              <a:gd name="connsiteX6" fmla="*/ 223024 w 356839"/>
              <a:gd name="connsiteY6" fmla="*/ 468351 h 535259"/>
              <a:gd name="connsiteX7" fmla="*/ 178420 w 356839"/>
              <a:gd name="connsiteY7" fmla="*/ 490654 h 535259"/>
              <a:gd name="connsiteX8" fmla="*/ 0 w 356839"/>
              <a:gd name="connsiteY8" fmla="*/ 535259 h 535259"/>
              <a:gd name="connsiteX9" fmla="*/ 11151 w 356839"/>
              <a:gd name="connsiteY9" fmla="*/ 0 h 53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839" h="535259">
                <a:moveTo>
                  <a:pt x="11151" y="0"/>
                </a:moveTo>
                <a:lnTo>
                  <a:pt x="111512" y="44605"/>
                </a:lnTo>
                <a:lnTo>
                  <a:pt x="189571" y="78059"/>
                </a:lnTo>
                <a:lnTo>
                  <a:pt x="278781" y="200722"/>
                </a:lnTo>
                <a:lnTo>
                  <a:pt x="356839" y="323386"/>
                </a:lnTo>
                <a:lnTo>
                  <a:pt x="323385" y="401444"/>
                </a:lnTo>
                <a:lnTo>
                  <a:pt x="223024" y="468351"/>
                </a:lnTo>
                <a:lnTo>
                  <a:pt x="178420" y="490654"/>
                </a:lnTo>
                <a:lnTo>
                  <a:pt x="0" y="535259"/>
                </a:lnTo>
                <a:lnTo>
                  <a:pt x="11151" y="0"/>
                </a:lnTo>
                <a:close/>
              </a:path>
            </a:pathLst>
          </a:custGeom>
          <a:solidFill>
            <a:schemeClr val="tx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1C1BB1B-7A2D-71F9-CEEA-02C2743EBD21}"/>
              </a:ext>
            </a:extLst>
          </p:cNvPr>
          <p:cNvSpPr/>
          <p:nvPr/>
        </p:nvSpPr>
        <p:spPr>
          <a:xfrm>
            <a:off x="1664799" y="1949743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EFAD105-E8DE-6080-4B67-2B3E22AC68FF}"/>
              </a:ext>
            </a:extLst>
          </p:cNvPr>
          <p:cNvSpPr/>
          <p:nvPr/>
        </p:nvSpPr>
        <p:spPr>
          <a:xfrm>
            <a:off x="3186271" y="1989874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7779C61-5DD5-EE83-FEBD-CE4F98EB21C2}"/>
              </a:ext>
            </a:extLst>
          </p:cNvPr>
          <p:cNvSpPr/>
          <p:nvPr/>
        </p:nvSpPr>
        <p:spPr>
          <a:xfrm>
            <a:off x="3802140" y="1926480"/>
            <a:ext cx="83820" cy="842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7C2FF82-3742-2AC7-ED94-396F7FF65981}"/>
              </a:ext>
            </a:extLst>
          </p:cNvPr>
          <p:cNvSpPr/>
          <p:nvPr/>
        </p:nvSpPr>
        <p:spPr>
          <a:xfrm>
            <a:off x="5037553" y="1926480"/>
            <a:ext cx="83820" cy="842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1BA5282-D498-4B92-883F-B5F365B282E5}"/>
              </a:ext>
            </a:extLst>
          </p:cNvPr>
          <p:cNvGrpSpPr/>
          <p:nvPr/>
        </p:nvGrpSpPr>
        <p:grpSpPr>
          <a:xfrm>
            <a:off x="10083599" y="1557148"/>
            <a:ext cx="1596689" cy="369332"/>
            <a:chOff x="9083247" y="2316948"/>
            <a:chExt cx="1771847" cy="369332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531EBDDB-1AE8-DD0E-15D4-82B58E9CC4AC}"/>
                </a:ext>
              </a:extLst>
            </p:cNvPr>
            <p:cNvSpPr/>
            <p:nvPr/>
          </p:nvSpPr>
          <p:spPr>
            <a:xfrm>
              <a:off x="9083247" y="2316948"/>
              <a:ext cx="1771847" cy="369332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A438F57-5A56-4916-565F-53A6E329A549}"/>
                </a:ext>
              </a:extLst>
            </p:cNvPr>
            <p:cNvSpPr/>
            <p:nvPr/>
          </p:nvSpPr>
          <p:spPr>
            <a:xfrm>
              <a:off x="9226257" y="2426324"/>
              <a:ext cx="113155" cy="1212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4304839-F8E5-FF92-7B87-3E06F1BA0BB4}"/>
                </a:ext>
              </a:extLst>
            </p:cNvPr>
            <p:cNvSpPr txBox="1"/>
            <p:nvPr/>
          </p:nvSpPr>
          <p:spPr>
            <a:xfrm>
              <a:off x="9412088" y="2316948"/>
              <a:ext cx="1443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LIBS spots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F4D3D9-29D6-5E96-F4A4-0556F35E46DD}"/>
              </a:ext>
            </a:extLst>
          </p:cNvPr>
          <p:cNvSpPr/>
          <p:nvPr/>
        </p:nvSpPr>
        <p:spPr>
          <a:xfrm>
            <a:off x="1401769" y="758952"/>
            <a:ext cx="4189717" cy="2798064"/>
          </a:xfrm>
          <a:prstGeom prst="roundRect">
            <a:avLst>
              <a:gd name="adj" fmla="val 690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02449-D53F-372D-5A28-E677891E8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448" y="1914763"/>
            <a:ext cx="4189717" cy="466499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8" name="Text Box 8">
            <a:extLst>
              <a:ext uri="{FF2B5EF4-FFF2-40B4-BE49-F238E27FC236}">
                <a16:creationId xmlns:a16="http://schemas.microsoft.com/office/drawing/2014/main" id="{718D9DF3-97BC-CFA7-864C-539D6DB2B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599" y="2152894"/>
            <a:ext cx="16648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69EB4F"/>
                </a:solidFill>
              </a:rPr>
              <a:t>LH14W 2011-23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769C0E66-10B9-AA02-F9FC-D28CAF8C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784" y="2136360"/>
            <a:ext cx="1821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69EB4F"/>
                </a:solidFill>
              </a:rPr>
              <a:t>RH14W 2011-23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DDB7687C-1F16-72B8-F6FF-B0837F958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021" y="5839613"/>
            <a:ext cx="1008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14IWG1A</a:t>
            </a:r>
          </a:p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2019-23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057E0709-339A-0A98-0BEF-F88092F25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011" y="5775281"/>
            <a:ext cx="1008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14IWG1B</a:t>
            </a:r>
          </a:p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2011-23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319FBCF-6C56-E525-81B0-4C5104245A5B}"/>
              </a:ext>
            </a:extLst>
          </p:cNvPr>
          <p:cNvSpPr/>
          <p:nvPr/>
        </p:nvSpPr>
        <p:spPr>
          <a:xfrm>
            <a:off x="7282932" y="3023652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A0FDDA-57B3-D254-D61B-73595A73D9C3}"/>
              </a:ext>
            </a:extLst>
          </p:cNvPr>
          <p:cNvSpPr/>
          <p:nvPr/>
        </p:nvSpPr>
        <p:spPr>
          <a:xfrm>
            <a:off x="7282932" y="3934093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D1F9AA-8293-962C-11B3-C7A6B59BDB3A}"/>
              </a:ext>
            </a:extLst>
          </p:cNvPr>
          <p:cNvSpPr/>
          <p:nvPr/>
        </p:nvSpPr>
        <p:spPr>
          <a:xfrm>
            <a:off x="8061704" y="4285743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3D9D7D9-2850-546F-4F68-B1579B0D79A7}"/>
              </a:ext>
            </a:extLst>
          </p:cNvPr>
          <p:cNvSpPr/>
          <p:nvPr/>
        </p:nvSpPr>
        <p:spPr>
          <a:xfrm>
            <a:off x="7293114" y="4327994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83585DF-DD16-B6D1-9EB1-F36DF81F3028}"/>
              </a:ext>
            </a:extLst>
          </p:cNvPr>
          <p:cNvSpPr/>
          <p:nvPr/>
        </p:nvSpPr>
        <p:spPr>
          <a:xfrm>
            <a:off x="6483152" y="4333135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FD2DC2-7E8E-B501-0855-19505B89E507}"/>
              </a:ext>
            </a:extLst>
          </p:cNvPr>
          <p:cNvSpPr/>
          <p:nvPr/>
        </p:nvSpPr>
        <p:spPr>
          <a:xfrm>
            <a:off x="7335024" y="5189514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6D5C316-BCDE-D3BA-7B26-0F98C6417CF0}"/>
              </a:ext>
            </a:extLst>
          </p:cNvPr>
          <p:cNvSpPr/>
          <p:nvPr/>
        </p:nvSpPr>
        <p:spPr>
          <a:xfrm>
            <a:off x="7321970" y="4854940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09B3EC3-A852-7212-CF5F-482888DA6799}"/>
              </a:ext>
            </a:extLst>
          </p:cNvPr>
          <p:cNvSpPr/>
          <p:nvPr/>
        </p:nvSpPr>
        <p:spPr>
          <a:xfrm>
            <a:off x="7335024" y="5655620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2A4B980-E0DE-99FE-A4E8-2A3C4408DD60}"/>
              </a:ext>
            </a:extLst>
          </p:cNvPr>
          <p:cNvSpPr/>
          <p:nvPr/>
        </p:nvSpPr>
        <p:spPr>
          <a:xfrm>
            <a:off x="7327594" y="6195252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A69DD50-B4A4-3E61-CE4B-0782CEF925A1}"/>
              </a:ext>
            </a:extLst>
          </p:cNvPr>
          <p:cNvSpPr/>
          <p:nvPr/>
        </p:nvSpPr>
        <p:spPr>
          <a:xfrm>
            <a:off x="9397637" y="5070101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5874E5-C890-727F-2D4B-3E188303808E}"/>
              </a:ext>
            </a:extLst>
          </p:cNvPr>
          <p:cNvSpPr/>
          <p:nvPr/>
        </p:nvSpPr>
        <p:spPr>
          <a:xfrm>
            <a:off x="9374991" y="4737396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1356D70-DB34-2D12-B66E-7E637C9B4CB4}"/>
              </a:ext>
            </a:extLst>
          </p:cNvPr>
          <p:cNvSpPr/>
          <p:nvPr/>
        </p:nvSpPr>
        <p:spPr>
          <a:xfrm>
            <a:off x="9411781" y="5707019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EEF5C74-0CDA-E00E-640C-C6FBF16FF955}"/>
              </a:ext>
            </a:extLst>
          </p:cNvPr>
          <p:cNvSpPr/>
          <p:nvPr/>
        </p:nvSpPr>
        <p:spPr>
          <a:xfrm>
            <a:off x="9429609" y="6266174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A88BDC8-E805-7CED-0784-37D1785BFC36}"/>
              </a:ext>
            </a:extLst>
          </p:cNvPr>
          <p:cNvSpPr/>
          <p:nvPr/>
        </p:nvSpPr>
        <p:spPr>
          <a:xfrm>
            <a:off x="9229027" y="2977741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F2C838A-4B9C-1D99-C7F0-C5BF2515E0FF}"/>
              </a:ext>
            </a:extLst>
          </p:cNvPr>
          <p:cNvSpPr/>
          <p:nvPr/>
        </p:nvSpPr>
        <p:spPr>
          <a:xfrm>
            <a:off x="10103891" y="4211206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959D5F8-700F-6442-15E2-26AC6EB2E3AC}"/>
              </a:ext>
            </a:extLst>
          </p:cNvPr>
          <p:cNvSpPr/>
          <p:nvPr/>
        </p:nvSpPr>
        <p:spPr>
          <a:xfrm>
            <a:off x="9313817" y="4243594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03F4E08-7048-039A-E753-E092FF7AD72E}"/>
              </a:ext>
            </a:extLst>
          </p:cNvPr>
          <p:cNvSpPr/>
          <p:nvPr/>
        </p:nvSpPr>
        <p:spPr>
          <a:xfrm>
            <a:off x="8516604" y="4277379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EEF545E-4A97-A934-8CD8-BD7AA78EB526}"/>
              </a:ext>
            </a:extLst>
          </p:cNvPr>
          <p:cNvSpPr/>
          <p:nvPr/>
        </p:nvSpPr>
        <p:spPr>
          <a:xfrm>
            <a:off x="9267001" y="3728537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0CC9053-358A-B8C7-A028-026287D54D8B}"/>
              </a:ext>
            </a:extLst>
          </p:cNvPr>
          <p:cNvSpPr/>
          <p:nvPr/>
        </p:nvSpPr>
        <p:spPr>
          <a:xfrm>
            <a:off x="8976731" y="3738180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F91B9B-CDD8-B821-8006-EA44D36AA738}"/>
              </a:ext>
            </a:extLst>
          </p:cNvPr>
          <p:cNvSpPr/>
          <p:nvPr/>
        </p:nvSpPr>
        <p:spPr>
          <a:xfrm>
            <a:off x="3242951" y="5328615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0EE6B99-F18C-9E32-4446-E1AC8AF0784C}"/>
              </a:ext>
            </a:extLst>
          </p:cNvPr>
          <p:cNvSpPr/>
          <p:nvPr/>
        </p:nvSpPr>
        <p:spPr>
          <a:xfrm>
            <a:off x="2521432" y="5328231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1061E36-F877-C92C-FA72-4D2B1AA3D0BD}"/>
              </a:ext>
            </a:extLst>
          </p:cNvPr>
          <p:cNvSpPr/>
          <p:nvPr/>
        </p:nvSpPr>
        <p:spPr>
          <a:xfrm>
            <a:off x="1750661" y="5319306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BE09F9F-E27A-DF13-5B0A-8B14B8E72A13}"/>
              </a:ext>
            </a:extLst>
          </p:cNvPr>
          <p:cNvSpPr/>
          <p:nvPr/>
        </p:nvSpPr>
        <p:spPr>
          <a:xfrm>
            <a:off x="4386222" y="4472296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23FA34C-BA5D-78FE-73EE-B11F03123A1D}"/>
              </a:ext>
            </a:extLst>
          </p:cNvPr>
          <p:cNvSpPr/>
          <p:nvPr/>
        </p:nvSpPr>
        <p:spPr>
          <a:xfrm>
            <a:off x="4381460" y="4050092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5ADCA54-F027-D9F7-6746-8925B25E1E0C}"/>
              </a:ext>
            </a:extLst>
          </p:cNvPr>
          <p:cNvSpPr/>
          <p:nvPr/>
        </p:nvSpPr>
        <p:spPr>
          <a:xfrm>
            <a:off x="4381460" y="3718174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3ACDC48-3E61-0F2B-391D-9DEE2B265F6A}"/>
              </a:ext>
            </a:extLst>
          </p:cNvPr>
          <p:cNvSpPr/>
          <p:nvPr/>
        </p:nvSpPr>
        <p:spPr>
          <a:xfrm>
            <a:off x="5798344" y="3825297"/>
            <a:ext cx="108536" cy="10138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CC80159-D8A5-3211-5514-64181D99DF9C}"/>
              </a:ext>
            </a:extLst>
          </p:cNvPr>
          <p:cNvSpPr/>
          <p:nvPr/>
        </p:nvSpPr>
        <p:spPr>
          <a:xfrm>
            <a:off x="4368151" y="3330472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E5F64CA-3DDE-6226-5A1E-35762FDE11CF}"/>
              </a:ext>
            </a:extLst>
          </p:cNvPr>
          <p:cNvSpPr/>
          <p:nvPr/>
        </p:nvSpPr>
        <p:spPr>
          <a:xfrm>
            <a:off x="4367448" y="2445500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0C264D0-C5E5-1C1D-AB9C-F1A73ECACE2F}"/>
              </a:ext>
            </a:extLst>
          </p:cNvPr>
          <p:cNvSpPr/>
          <p:nvPr/>
        </p:nvSpPr>
        <p:spPr>
          <a:xfrm>
            <a:off x="4377114" y="3000704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262062E-F53F-6639-4CCC-5497055C295F}"/>
              </a:ext>
            </a:extLst>
          </p:cNvPr>
          <p:cNvSpPr/>
          <p:nvPr/>
        </p:nvSpPr>
        <p:spPr>
          <a:xfrm>
            <a:off x="4368151" y="2655581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9F7E2F0-B32C-D640-A50D-EA86959012CE}"/>
              </a:ext>
            </a:extLst>
          </p:cNvPr>
          <p:cNvSpPr/>
          <p:nvPr/>
        </p:nvSpPr>
        <p:spPr>
          <a:xfrm>
            <a:off x="4363600" y="1660302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C166662-4913-4A6F-6411-C6659578B9C8}"/>
              </a:ext>
            </a:extLst>
          </p:cNvPr>
          <p:cNvSpPr/>
          <p:nvPr/>
        </p:nvSpPr>
        <p:spPr>
          <a:xfrm>
            <a:off x="4377114" y="1462794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E83A08A-59D5-4973-0FC7-D467D286729D}"/>
              </a:ext>
            </a:extLst>
          </p:cNvPr>
          <p:cNvSpPr/>
          <p:nvPr/>
        </p:nvSpPr>
        <p:spPr>
          <a:xfrm>
            <a:off x="4363600" y="1932061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CCD490-7EEE-AEAF-9A82-7FE0CBA88A3D}"/>
              </a:ext>
            </a:extLst>
          </p:cNvPr>
          <p:cNvSpPr/>
          <p:nvPr/>
        </p:nvSpPr>
        <p:spPr>
          <a:xfrm>
            <a:off x="4082286" y="1659199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CE6750-DC5D-0EFD-2CC9-F97C74446A6B}"/>
              </a:ext>
            </a:extLst>
          </p:cNvPr>
          <p:cNvSpPr/>
          <p:nvPr/>
        </p:nvSpPr>
        <p:spPr>
          <a:xfrm>
            <a:off x="4377114" y="1278546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4265DB6-935D-D2CD-17A0-4FD5E6A50E07}"/>
              </a:ext>
            </a:extLst>
          </p:cNvPr>
          <p:cNvCxnSpPr>
            <a:cxnSpLocks/>
          </p:cNvCxnSpPr>
          <p:nvPr/>
        </p:nvCxnSpPr>
        <p:spPr>
          <a:xfrm>
            <a:off x="5548695" y="2293715"/>
            <a:ext cx="842705" cy="46849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76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FAB26-E660-C00C-98AC-89AA1A0C9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8F940-2CB8-2A0E-2D75-2FBBDBF1A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FBFA0C-0691-0A20-E409-8A2589D0EBBB}"/>
              </a:ext>
            </a:extLst>
          </p:cNvPr>
          <p:cNvSpPr txBox="1">
            <a:spLocks/>
          </p:cNvSpPr>
          <p:nvPr/>
        </p:nvSpPr>
        <p:spPr>
          <a:xfrm>
            <a:off x="4763" y="-6073"/>
            <a:ext cx="11150600" cy="595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400" b="1">
                <a:latin typeface="Arial"/>
                <a:cs typeface="Arial"/>
              </a:rPr>
              <a:t>LIBS</a:t>
            </a:r>
            <a:r>
              <a:rPr lang="en-GB" sz="2400">
                <a:latin typeface="Arial"/>
                <a:cs typeface="Arial"/>
              </a:rPr>
              <a:t> and </a:t>
            </a:r>
            <a:r>
              <a:rPr lang="en-GB" sz="2400" b="1">
                <a:latin typeface="Arial"/>
                <a:cs typeface="Arial"/>
              </a:rPr>
              <a:t>LID-QMS</a:t>
            </a:r>
            <a:r>
              <a:rPr lang="en-GB" sz="2400">
                <a:latin typeface="Arial"/>
                <a:cs typeface="Arial"/>
              </a:rPr>
              <a:t> </a:t>
            </a:r>
            <a:r>
              <a:rPr lang="en-GB" sz="2400">
                <a:highlight>
                  <a:srgbClr val="FFFF00"/>
                </a:highlight>
                <a:latin typeface="Arial"/>
                <a:cs typeface="Arial"/>
              </a:rPr>
              <a:t>common</a:t>
            </a:r>
            <a:r>
              <a:rPr lang="en-GB" sz="2400">
                <a:latin typeface="Arial"/>
                <a:cs typeface="Arial"/>
              </a:rPr>
              <a:t> target location – </a:t>
            </a:r>
            <a:r>
              <a:rPr lang="en-GB" sz="2400" b="1">
                <a:highlight>
                  <a:srgbClr val="FFFF00"/>
                </a:highlight>
                <a:latin typeface="Arial"/>
                <a:cs typeface="Arial"/>
              </a:rPr>
              <a:t>OCT 5 Mod 14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85FAD6-A56E-3F07-1C95-1406B31D4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96"/>
          <a:stretch/>
        </p:blipFill>
        <p:spPr>
          <a:xfrm>
            <a:off x="1118681" y="608402"/>
            <a:ext cx="8947381" cy="5868598"/>
          </a:xfrm>
          <a:prstGeom prst="rect">
            <a:avLst/>
          </a:prstGeom>
        </p:spPr>
      </p:pic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58F95370-B6AA-BF27-DABC-9947C6796C86}"/>
              </a:ext>
            </a:extLst>
          </p:cNvPr>
          <p:cNvSpPr txBox="1">
            <a:spLocks/>
          </p:cNvSpPr>
          <p:nvPr/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i="0" kern="120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2B25-261F-464E-BDD8-63296DE4D8A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2C9EBA2E-92C0-89BF-4BA9-4879A53E9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186" y="4439416"/>
            <a:ext cx="1008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14IWG1A</a:t>
            </a:r>
          </a:p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2019-23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ADF8EA45-E03B-8449-FB3F-62485FE09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456" y="884183"/>
            <a:ext cx="16648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69EB4F"/>
                </a:solidFill>
              </a:rPr>
              <a:t>LH14W 2011-23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A99AA65F-4D36-2396-0E71-CD9D195D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942" y="917393"/>
            <a:ext cx="17475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00FF00"/>
                </a:solidFill>
              </a:rPr>
              <a:t>LH14N 2019-23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D7CF7F25-4475-FF38-52CC-A0DB418D5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306" y="4500393"/>
            <a:ext cx="1008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14IWG1B</a:t>
            </a:r>
          </a:p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2011-23</a:t>
            </a:r>
          </a:p>
        </p:txBody>
      </p:sp>
      <p:sp>
        <p:nvSpPr>
          <p:cNvPr id="69" name="Text Box 8">
            <a:extLst>
              <a:ext uri="{FF2B5EF4-FFF2-40B4-BE49-F238E27FC236}">
                <a16:creationId xmlns:a16="http://schemas.microsoft.com/office/drawing/2014/main" id="{9FCBDB8D-90CE-78CE-9952-D37ABA4FC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094" y="936486"/>
            <a:ext cx="1821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69EB4F"/>
                </a:solidFill>
              </a:rPr>
              <a:t>RH14W 2011-23</a:t>
            </a:r>
          </a:p>
        </p:txBody>
      </p:sp>
      <p:sp>
        <p:nvSpPr>
          <p:cNvPr id="76" name="Text Box 8">
            <a:extLst>
              <a:ext uri="{FF2B5EF4-FFF2-40B4-BE49-F238E27FC236}">
                <a16:creationId xmlns:a16="http://schemas.microsoft.com/office/drawing/2014/main" id="{49242EC7-E0BE-475A-031E-C81A4D6D7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940" y="884183"/>
            <a:ext cx="15095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00FF00"/>
                </a:solidFill>
              </a:rPr>
              <a:t>RH14N 2019-23</a:t>
            </a:r>
          </a:p>
        </p:txBody>
      </p:sp>
      <p:sp>
        <p:nvSpPr>
          <p:cNvPr id="77" name="Text Box 19">
            <a:extLst>
              <a:ext uri="{FF2B5EF4-FFF2-40B4-BE49-F238E27FC236}">
                <a16:creationId xmlns:a16="http://schemas.microsoft.com/office/drawing/2014/main" id="{66B061EA-EE0A-2B11-A16E-A7D00B119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596" y="5528517"/>
            <a:ext cx="14102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00" b="1">
                <a:solidFill>
                  <a:schemeClr val="tx2">
                    <a:lumMod val="95000"/>
                    <a:lumOff val="5000"/>
                  </a:schemeClr>
                </a:solidFill>
              </a:rPr>
              <a:t>14IWG3A</a:t>
            </a:r>
          </a:p>
          <a:p>
            <a:r>
              <a:rPr lang="en-GB" altLang="en-US" sz="1600" b="1">
                <a:solidFill>
                  <a:schemeClr val="tx2">
                    <a:lumMod val="95000"/>
                    <a:lumOff val="5000"/>
                  </a:schemeClr>
                </a:solidFill>
              </a:rPr>
              <a:t>2011-23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FE02912-8CD4-CA08-DBC9-A90D02674ABB}"/>
              </a:ext>
            </a:extLst>
          </p:cNvPr>
          <p:cNvSpPr/>
          <p:nvPr/>
        </p:nvSpPr>
        <p:spPr>
          <a:xfrm rot="182410">
            <a:off x="7728290" y="2403607"/>
            <a:ext cx="2125498" cy="1057683"/>
          </a:xfrm>
          <a:custGeom>
            <a:avLst/>
            <a:gdLst>
              <a:gd name="connsiteX0" fmla="*/ 0 w 2821021"/>
              <a:gd name="connsiteY0" fmla="*/ 282102 h 1468877"/>
              <a:gd name="connsiteX1" fmla="*/ 2665379 w 2821021"/>
              <a:gd name="connsiteY1" fmla="*/ 0 h 1468877"/>
              <a:gd name="connsiteX2" fmla="*/ 2821021 w 2821021"/>
              <a:gd name="connsiteY2" fmla="*/ 1167319 h 1468877"/>
              <a:gd name="connsiteX3" fmla="*/ 155643 w 2821021"/>
              <a:gd name="connsiteY3" fmla="*/ 1468877 h 1468877"/>
              <a:gd name="connsiteX4" fmla="*/ 0 w 2821021"/>
              <a:gd name="connsiteY4" fmla="*/ 282102 h 14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1021" h="1468877">
                <a:moveTo>
                  <a:pt x="0" y="282102"/>
                </a:moveTo>
                <a:lnTo>
                  <a:pt x="2665379" y="0"/>
                </a:lnTo>
                <a:lnTo>
                  <a:pt x="2821021" y="1167319"/>
                </a:lnTo>
                <a:lnTo>
                  <a:pt x="155643" y="1468877"/>
                </a:lnTo>
                <a:lnTo>
                  <a:pt x="0" y="28210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D4B9420-220A-50EC-F0BD-C4747829D0A9}"/>
              </a:ext>
            </a:extLst>
          </p:cNvPr>
          <p:cNvSpPr/>
          <p:nvPr/>
        </p:nvSpPr>
        <p:spPr>
          <a:xfrm rot="21422044">
            <a:off x="5728461" y="3199803"/>
            <a:ext cx="356839" cy="422816"/>
          </a:xfrm>
          <a:custGeom>
            <a:avLst/>
            <a:gdLst>
              <a:gd name="connsiteX0" fmla="*/ 11151 w 356839"/>
              <a:gd name="connsiteY0" fmla="*/ 0 h 535259"/>
              <a:gd name="connsiteX1" fmla="*/ 111512 w 356839"/>
              <a:gd name="connsiteY1" fmla="*/ 44605 h 535259"/>
              <a:gd name="connsiteX2" fmla="*/ 189571 w 356839"/>
              <a:gd name="connsiteY2" fmla="*/ 78059 h 535259"/>
              <a:gd name="connsiteX3" fmla="*/ 278781 w 356839"/>
              <a:gd name="connsiteY3" fmla="*/ 200722 h 535259"/>
              <a:gd name="connsiteX4" fmla="*/ 356839 w 356839"/>
              <a:gd name="connsiteY4" fmla="*/ 323386 h 535259"/>
              <a:gd name="connsiteX5" fmla="*/ 323385 w 356839"/>
              <a:gd name="connsiteY5" fmla="*/ 401444 h 535259"/>
              <a:gd name="connsiteX6" fmla="*/ 223024 w 356839"/>
              <a:gd name="connsiteY6" fmla="*/ 468351 h 535259"/>
              <a:gd name="connsiteX7" fmla="*/ 178420 w 356839"/>
              <a:gd name="connsiteY7" fmla="*/ 490654 h 535259"/>
              <a:gd name="connsiteX8" fmla="*/ 0 w 356839"/>
              <a:gd name="connsiteY8" fmla="*/ 535259 h 535259"/>
              <a:gd name="connsiteX9" fmla="*/ 11151 w 356839"/>
              <a:gd name="connsiteY9" fmla="*/ 0 h 53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839" h="535259">
                <a:moveTo>
                  <a:pt x="11151" y="0"/>
                </a:moveTo>
                <a:lnTo>
                  <a:pt x="111512" y="44605"/>
                </a:lnTo>
                <a:lnTo>
                  <a:pt x="189571" y="78059"/>
                </a:lnTo>
                <a:lnTo>
                  <a:pt x="278781" y="200722"/>
                </a:lnTo>
                <a:lnTo>
                  <a:pt x="356839" y="323386"/>
                </a:lnTo>
                <a:lnTo>
                  <a:pt x="323385" y="401444"/>
                </a:lnTo>
                <a:lnTo>
                  <a:pt x="223024" y="468351"/>
                </a:lnTo>
                <a:lnTo>
                  <a:pt x="178420" y="490654"/>
                </a:lnTo>
                <a:lnTo>
                  <a:pt x="0" y="535259"/>
                </a:lnTo>
                <a:lnTo>
                  <a:pt x="11151" y="0"/>
                </a:lnTo>
                <a:close/>
              </a:path>
            </a:pathLst>
          </a:custGeom>
          <a:solidFill>
            <a:schemeClr val="tx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6452C5E-FA71-5878-E7E7-7E7D20E9804E}"/>
              </a:ext>
            </a:extLst>
          </p:cNvPr>
          <p:cNvSpPr/>
          <p:nvPr/>
        </p:nvSpPr>
        <p:spPr>
          <a:xfrm>
            <a:off x="1664799" y="1949743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4317C0E-7524-0A54-41CD-9840212359CF}"/>
              </a:ext>
            </a:extLst>
          </p:cNvPr>
          <p:cNvSpPr/>
          <p:nvPr/>
        </p:nvSpPr>
        <p:spPr>
          <a:xfrm>
            <a:off x="3186271" y="1989874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8A5C756-5395-03E7-A87C-7BC5DC364382}"/>
              </a:ext>
            </a:extLst>
          </p:cNvPr>
          <p:cNvSpPr/>
          <p:nvPr/>
        </p:nvSpPr>
        <p:spPr>
          <a:xfrm>
            <a:off x="3802140" y="1926480"/>
            <a:ext cx="83820" cy="842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259C805F-364E-24CE-068D-D0E8A81137EB}"/>
              </a:ext>
            </a:extLst>
          </p:cNvPr>
          <p:cNvSpPr/>
          <p:nvPr/>
        </p:nvSpPr>
        <p:spPr>
          <a:xfrm>
            <a:off x="5037553" y="1926480"/>
            <a:ext cx="83820" cy="842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A61BB98-3F8D-8E56-254E-3B9432D3A186}"/>
              </a:ext>
            </a:extLst>
          </p:cNvPr>
          <p:cNvGrpSpPr/>
          <p:nvPr/>
        </p:nvGrpSpPr>
        <p:grpSpPr>
          <a:xfrm>
            <a:off x="10083599" y="1557148"/>
            <a:ext cx="1596689" cy="369332"/>
            <a:chOff x="9083247" y="2316948"/>
            <a:chExt cx="1771847" cy="369332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CF2D50AD-8DA0-189D-1D14-97C235406711}"/>
                </a:ext>
              </a:extLst>
            </p:cNvPr>
            <p:cNvSpPr/>
            <p:nvPr/>
          </p:nvSpPr>
          <p:spPr>
            <a:xfrm>
              <a:off x="9083247" y="2316948"/>
              <a:ext cx="1771847" cy="369332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CED6D93-E12C-49BD-E5D9-B2DF59ED5318}"/>
                </a:ext>
              </a:extLst>
            </p:cNvPr>
            <p:cNvSpPr/>
            <p:nvPr/>
          </p:nvSpPr>
          <p:spPr>
            <a:xfrm>
              <a:off x="9226257" y="2426324"/>
              <a:ext cx="113155" cy="1212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9C5B68C-BA10-113B-D713-4FC20DC00288}"/>
                </a:ext>
              </a:extLst>
            </p:cNvPr>
            <p:cNvSpPr txBox="1"/>
            <p:nvPr/>
          </p:nvSpPr>
          <p:spPr>
            <a:xfrm>
              <a:off x="9412088" y="2316948"/>
              <a:ext cx="1443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LIBS spots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849978-5A74-484D-0A5D-D5B78FB07263}"/>
              </a:ext>
            </a:extLst>
          </p:cNvPr>
          <p:cNvSpPr/>
          <p:nvPr/>
        </p:nvSpPr>
        <p:spPr>
          <a:xfrm>
            <a:off x="1401769" y="758952"/>
            <a:ext cx="4189717" cy="2798064"/>
          </a:xfrm>
          <a:prstGeom prst="roundRect">
            <a:avLst>
              <a:gd name="adj" fmla="val 690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747E9-4B49-E386-1CE9-FFAEC5AE6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448" y="1914763"/>
            <a:ext cx="4189717" cy="466499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B866CB-538E-A8B5-ECD6-7BFBF8B1085D}"/>
              </a:ext>
            </a:extLst>
          </p:cNvPr>
          <p:cNvSpPr txBox="1"/>
          <p:nvPr/>
        </p:nvSpPr>
        <p:spPr>
          <a:xfrm>
            <a:off x="9287345" y="1180285"/>
            <a:ext cx="2789710" cy="307777"/>
          </a:xfrm>
          <a:prstGeom prst="rect">
            <a:avLst/>
          </a:prstGeom>
          <a:solidFill>
            <a:srgbClr val="00FFFF">
              <a:alpha val="54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+mj-lt"/>
              </a:rPr>
              <a:t>Proposed LIDs for comparison</a:t>
            </a:r>
            <a:endParaRPr lang="en-US" sz="14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F624F7-A707-3761-88B1-AA5D17B35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150" y="1145563"/>
            <a:ext cx="319043" cy="36557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3AC208-4B61-B1A7-A832-09A9A51FE7DA}"/>
              </a:ext>
            </a:extLst>
          </p:cNvPr>
          <p:cNvSpPr/>
          <p:nvPr/>
        </p:nvSpPr>
        <p:spPr>
          <a:xfrm>
            <a:off x="6904675" y="2705067"/>
            <a:ext cx="173736" cy="1636776"/>
          </a:xfrm>
          <a:custGeom>
            <a:avLst/>
            <a:gdLst>
              <a:gd name="connsiteX0" fmla="*/ 0 w 173736"/>
              <a:gd name="connsiteY0" fmla="*/ 0 h 1636776"/>
              <a:gd name="connsiteX1" fmla="*/ 27432 w 173736"/>
              <a:gd name="connsiteY1" fmla="*/ 1636776 h 1636776"/>
              <a:gd name="connsiteX2" fmla="*/ 173736 w 173736"/>
              <a:gd name="connsiteY2" fmla="*/ 1618488 h 1636776"/>
              <a:gd name="connsiteX3" fmla="*/ 155448 w 173736"/>
              <a:gd name="connsiteY3" fmla="*/ 9144 h 1636776"/>
              <a:gd name="connsiteX4" fmla="*/ 0 w 173736"/>
              <a:gd name="connsiteY4" fmla="*/ 0 h 16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" h="1636776">
                <a:moveTo>
                  <a:pt x="0" y="0"/>
                </a:moveTo>
                <a:lnTo>
                  <a:pt x="27432" y="1636776"/>
                </a:lnTo>
                <a:lnTo>
                  <a:pt x="173736" y="1618488"/>
                </a:lnTo>
                <a:lnTo>
                  <a:pt x="155448" y="9144"/>
                </a:lnTo>
                <a:lnTo>
                  <a:pt x="0" y="0"/>
                </a:lnTo>
                <a:close/>
              </a:path>
            </a:pathLst>
          </a:cu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26BFE2-02BA-9D2E-9833-3FE824DD72B1}"/>
              </a:ext>
            </a:extLst>
          </p:cNvPr>
          <p:cNvSpPr/>
          <p:nvPr/>
        </p:nvSpPr>
        <p:spPr>
          <a:xfrm rot="5400000">
            <a:off x="7594684" y="3120404"/>
            <a:ext cx="173736" cy="1117508"/>
          </a:xfrm>
          <a:custGeom>
            <a:avLst/>
            <a:gdLst>
              <a:gd name="connsiteX0" fmla="*/ 0 w 173736"/>
              <a:gd name="connsiteY0" fmla="*/ 0 h 1636776"/>
              <a:gd name="connsiteX1" fmla="*/ 27432 w 173736"/>
              <a:gd name="connsiteY1" fmla="*/ 1636776 h 1636776"/>
              <a:gd name="connsiteX2" fmla="*/ 173736 w 173736"/>
              <a:gd name="connsiteY2" fmla="*/ 1618488 h 1636776"/>
              <a:gd name="connsiteX3" fmla="*/ 155448 w 173736"/>
              <a:gd name="connsiteY3" fmla="*/ 9144 h 1636776"/>
              <a:gd name="connsiteX4" fmla="*/ 0 w 173736"/>
              <a:gd name="connsiteY4" fmla="*/ 0 h 16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" h="1636776">
                <a:moveTo>
                  <a:pt x="0" y="0"/>
                </a:moveTo>
                <a:lnTo>
                  <a:pt x="27432" y="1636776"/>
                </a:lnTo>
                <a:lnTo>
                  <a:pt x="173736" y="1618488"/>
                </a:lnTo>
                <a:lnTo>
                  <a:pt x="155448" y="9144"/>
                </a:lnTo>
                <a:lnTo>
                  <a:pt x="0" y="0"/>
                </a:lnTo>
                <a:close/>
              </a:path>
            </a:pathLst>
          </a:cu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128C88-B39F-47A4-6494-B5F8DD2FED16}"/>
              </a:ext>
            </a:extLst>
          </p:cNvPr>
          <p:cNvSpPr/>
          <p:nvPr/>
        </p:nvSpPr>
        <p:spPr>
          <a:xfrm rot="5400000">
            <a:off x="6637198" y="3430095"/>
            <a:ext cx="105282" cy="777144"/>
          </a:xfrm>
          <a:custGeom>
            <a:avLst/>
            <a:gdLst>
              <a:gd name="connsiteX0" fmla="*/ 0 w 173736"/>
              <a:gd name="connsiteY0" fmla="*/ 0 h 1636776"/>
              <a:gd name="connsiteX1" fmla="*/ 27432 w 173736"/>
              <a:gd name="connsiteY1" fmla="*/ 1636776 h 1636776"/>
              <a:gd name="connsiteX2" fmla="*/ 173736 w 173736"/>
              <a:gd name="connsiteY2" fmla="*/ 1618488 h 1636776"/>
              <a:gd name="connsiteX3" fmla="*/ 155448 w 173736"/>
              <a:gd name="connsiteY3" fmla="*/ 9144 h 1636776"/>
              <a:gd name="connsiteX4" fmla="*/ 0 w 173736"/>
              <a:gd name="connsiteY4" fmla="*/ 0 h 16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" h="1636776">
                <a:moveTo>
                  <a:pt x="0" y="0"/>
                </a:moveTo>
                <a:lnTo>
                  <a:pt x="27432" y="1636776"/>
                </a:lnTo>
                <a:lnTo>
                  <a:pt x="173736" y="1618488"/>
                </a:lnTo>
                <a:lnTo>
                  <a:pt x="155448" y="9144"/>
                </a:lnTo>
                <a:lnTo>
                  <a:pt x="0" y="0"/>
                </a:lnTo>
                <a:close/>
              </a:path>
            </a:pathLst>
          </a:cu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BC83DF-5D29-8BBC-CA85-A1FC0C93470B}"/>
              </a:ext>
            </a:extLst>
          </p:cNvPr>
          <p:cNvSpPr/>
          <p:nvPr/>
        </p:nvSpPr>
        <p:spPr>
          <a:xfrm>
            <a:off x="6949062" y="4780946"/>
            <a:ext cx="173736" cy="662608"/>
          </a:xfrm>
          <a:custGeom>
            <a:avLst/>
            <a:gdLst>
              <a:gd name="connsiteX0" fmla="*/ 0 w 173736"/>
              <a:gd name="connsiteY0" fmla="*/ 0 h 1636776"/>
              <a:gd name="connsiteX1" fmla="*/ 27432 w 173736"/>
              <a:gd name="connsiteY1" fmla="*/ 1636776 h 1636776"/>
              <a:gd name="connsiteX2" fmla="*/ 173736 w 173736"/>
              <a:gd name="connsiteY2" fmla="*/ 1618488 h 1636776"/>
              <a:gd name="connsiteX3" fmla="*/ 155448 w 173736"/>
              <a:gd name="connsiteY3" fmla="*/ 9144 h 1636776"/>
              <a:gd name="connsiteX4" fmla="*/ 0 w 173736"/>
              <a:gd name="connsiteY4" fmla="*/ 0 h 16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" h="1636776">
                <a:moveTo>
                  <a:pt x="0" y="0"/>
                </a:moveTo>
                <a:lnTo>
                  <a:pt x="27432" y="1636776"/>
                </a:lnTo>
                <a:lnTo>
                  <a:pt x="173736" y="1618488"/>
                </a:lnTo>
                <a:lnTo>
                  <a:pt x="155448" y="9144"/>
                </a:lnTo>
                <a:lnTo>
                  <a:pt x="0" y="0"/>
                </a:lnTo>
                <a:close/>
              </a:path>
            </a:pathLst>
          </a:cu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08233E-0CCC-5DCA-D036-8BA8F191D669}"/>
              </a:ext>
            </a:extLst>
          </p:cNvPr>
          <p:cNvSpPr/>
          <p:nvPr/>
        </p:nvSpPr>
        <p:spPr>
          <a:xfrm rot="5400000">
            <a:off x="6642924" y="5959700"/>
            <a:ext cx="173736" cy="900312"/>
          </a:xfrm>
          <a:custGeom>
            <a:avLst/>
            <a:gdLst>
              <a:gd name="connsiteX0" fmla="*/ 0 w 173736"/>
              <a:gd name="connsiteY0" fmla="*/ 0 h 1636776"/>
              <a:gd name="connsiteX1" fmla="*/ 27432 w 173736"/>
              <a:gd name="connsiteY1" fmla="*/ 1636776 h 1636776"/>
              <a:gd name="connsiteX2" fmla="*/ 173736 w 173736"/>
              <a:gd name="connsiteY2" fmla="*/ 1618488 h 1636776"/>
              <a:gd name="connsiteX3" fmla="*/ 155448 w 173736"/>
              <a:gd name="connsiteY3" fmla="*/ 9144 h 1636776"/>
              <a:gd name="connsiteX4" fmla="*/ 0 w 173736"/>
              <a:gd name="connsiteY4" fmla="*/ 0 h 16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" h="1636776">
                <a:moveTo>
                  <a:pt x="0" y="0"/>
                </a:moveTo>
                <a:lnTo>
                  <a:pt x="27432" y="1636776"/>
                </a:lnTo>
                <a:lnTo>
                  <a:pt x="173736" y="1618488"/>
                </a:lnTo>
                <a:lnTo>
                  <a:pt x="155448" y="9144"/>
                </a:lnTo>
                <a:lnTo>
                  <a:pt x="0" y="0"/>
                </a:lnTo>
                <a:close/>
              </a:path>
            </a:pathLst>
          </a:cu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8571F02-8038-E8CA-F581-10E2E3D9FFBE}"/>
              </a:ext>
            </a:extLst>
          </p:cNvPr>
          <p:cNvSpPr/>
          <p:nvPr/>
        </p:nvSpPr>
        <p:spPr>
          <a:xfrm rot="21413681">
            <a:off x="9105669" y="4622879"/>
            <a:ext cx="173736" cy="1670451"/>
          </a:xfrm>
          <a:custGeom>
            <a:avLst/>
            <a:gdLst>
              <a:gd name="connsiteX0" fmla="*/ 0 w 173736"/>
              <a:gd name="connsiteY0" fmla="*/ 0 h 1636776"/>
              <a:gd name="connsiteX1" fmla="*/ 27432 w 173736"/>
              <a:gd name="connsiteY1" fmla="*/ 1636776 h 1636776"/>
              <a:gd name="connsiteX2" fmla="*/ 173736 w 173736"/>
              <a:gd name="connsiteY2" fmla="*/ 1618488 h 1636776"/>
              <a:gd name="connsiteX3" fmla="*/ 155448 w 173736"/>
              <a:gd name="connsiteY3" fmla="*/ 9144 h 1636776"/>
              <a:gd name="connsiteX4" fmla="*/ 0 w 173736"/>
              <a:gd name="connsiteY4" fmla="*/ 0 h 16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" h="1636776">
                <a:moveTo>
                  <a:pt x="0" y="0"/>
                </a:moveTo>
                <a:lnTo>
                  <a:pt x="27432" y="1636776"/>
                </a:lnTo>
                <a:lnTo>
                  <a:pt x="173736" y="1618488"/>
                </a:lnTo>
                <a:lnTo>
                  <a:pt x="155448" y="9144"/>
                </a:lnTo>
                <a:lnTo>
                  <a:pt x="0" y="0"/>
                </a:lnTo>
                <a:close/>
              </a:path>
            </a:pathLst>
          </a:custGeom>
          <a:solidFill>
            <a:srgbClr val="00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59F9C38E-A330-E3BC-2B06-C67992AB7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599" y="2152894"/>
            <a:ext cx="16648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69EB4F"/>
                </a:solidFill>
              </a:rPr>
              <a:t>LH14W 2011-23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99FEDB76-A406-023B-662E-1F8DFA657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784" y="2136360"/>
            <a:ext cx="1821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rgbClr val="69EB4F"/>
                </a:solidFill>
              </a:rPr>
              <a:t>RH14W 2011-23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3E509320-F210-3DC5-E977-39DD2CD83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021" y="5839613"/>
            <a:ext cx="1008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14IWG1A</a:t>
            </a:r>
          </a:p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2019-23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F94650F4-118F-F4D6-2930-03F833050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011" y="5775281"/>
            <a:ext cx="1008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14IWG1B</a:t>
            </a:r>
          </a:p>
          <a:p>
            <a:r>
              <a:rPr lang="en-GB" altLang="en-US" sz="1400" b="1">
                <a:solidFill>
                  <a:schemeClr val="tx2">
                    <a:lumMod val="95000"/>
                    <a:lumOff val="5000"/>
                  </a:schemeClr>
                </a:solidFill>
              </a:rPr>
              <a:t>2011-23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037B41-E2FE-CE59-6132-DB46F623060C}"/>
              </a:ext>
            </a:extLst>
          </p:cNvPr>
          <p:cNvSpPr/>
          <p:nvPr/>
        </p:nvSpPr>
        <p:spPr>
          <a:xfrm>
            <a:off x="7282932" y="3023652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9FBA17-9F22-7FB4-F725-813DF57479EF}"/>
              </a:ext>
            </a:extLst>
          </p:cNvPr>
          <p:cNvSpPr/>
          <p:nvPr/>
        </p:nvSpPr>
        <p:spPr>
          <a:xfrm>
            <a:off x="7282932" y="3934093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0B54910-92DF-02A2-A270-45806D5B4B7F}"/>
              </a:ext>
            </a:extLst>
          </p:cNvPr>
          <p:cNvSpPr/>
          <p:nvPr/>
        </p:nvSpPr>
        <p:spPr>
          <a:xfrm>
            <a:off x="8061704" y="4285743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956A1CC-9138-E036-767B-41E4D881D962}"/>
              </a:ext>
            </a:extLst>
          </p:cNvPr>
          <p:cNvSpPr/>
          <p:nvPr/>
        </p:nvSpPr>
        <p:spPr>
          <a:xfrm>
            <a:off x="7293114" y="4327994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9192B03-D6CD-8C79-91CA-97B3C8EFD512}"/>
              </a:ext>
            </a:extLst>
          </p:cNvPr>
          <p:cNvSpPr/>
          <p:nvPr/>
        </p:nvSpPr>
        <p:spPr>
          <a:xfrm>
            <a:off x="6483152" y="4333135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4AB67A4-48B2-E261-6657-2E5D498C8C22}"/>
              </a:ext>
            </a:extLst>
          </p:cNvPr>
          <p:cNvSpPr/>
          <p:nvPr/>
        </p:nvSpPr>
        <p:spPr>
          <a:xfrm>
            <a:off x="7335024" y="5189514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EC3066-2824-BDCA-AB7E-2022FE99BDFF}"/>
              </a:ext>
            </a:extLst>
          </p:cNvPr>
          <p:cNvSpPr/>
          <p:nvPr/>
        </p:nvSpPr>
        <p:spPr>
          <a:xfrm>
            <a:off x="7321970" y="4854940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8F51921-7DA6-C096-6B55-08FC247A0C58}"/>
              </a:ext>
            </a:extLst>
          </p:cNvPr>
          <p:cNvSpPr/>
          <p:nvPr/>
        </p:nvSpPr>
        <p:spPr>
          <a:xfrm>
            <a:off x="7335024" y="5655620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DBD960E-2832-8414-9979-3C204EACEC6E}"/>
              </a:ext>
            </a:extLst>
          </p:cNvPr>
          <p:cNvSpPr/>
          <p:nvPr/>
        </p:nvSpPr>
        <p:spPr>
          <a:xfrm>
            <a:off x="7327594" y="6195252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99EDEF9-8BF1-189F-47E1-D332C191B3C3}"/>
              </a:ext>
            </a:extLst>
          </p:cNvPr>
          <p:cNvSpPr/>
          <p:nvPr/>
        </p:nvSpPr>
        <p:spPr>
          <a:xfrm>
            <a:off x="9397637" y="5070101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D55E5FA-AA89-3A97-72D1-C80403622C76}"/>
              </a:ext>
            </a:extLst>
          </p:cNvPr>
          <p:cNvSpPr/>
          <p:nvPr/>
        </p:nvSpPr>
        <p:spPr>
          <a:xfrm>
            <a:off x="9374991" y="4737396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22E4949-7F27-644D-AFC1-5B4226FADBC1}"/>
              </a:ext>
            </a:extLst>
          </p:cNvPr>
          <p:cNvSpPr/>
          <p:nvPr/>
        </p:nvSpPr>
        <p:spPr>
          <a:xfrm>
            <a:off x="9411781" y="5707019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03E08B4-2FA6-0415-1805-91F39BC5782A}"/>
              </a:ext>
            </a:extLst>
          </p:cNvPr>
          <p:cNvSpPr/>
          <p:nvPr/>
        </p:nvSpPr>
        <p:spPr>
          <a:xfrm>
            <a:off x="9429609" y="6266174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7042CC-0C9C-6621-026B-2A6B11B5B6DA}"/>
              </a:ext>
            </a:extLst>
          </p:cNvPr>
          <p:cNvSpPr/>
          <p:nvPr/>
        </p:nvSpPr>
        <p:spPr>
          <a:xfrm>
            <a:off x="9229027" y="2977741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DC42C34-2B9E-4B93-E75B-144C685903C1}"/>
              </a:ext>
            </a:extLst>
          </p:cNvPr>
          <p:cNvSpPr/>
          <p:nvPr/>
        </p:nvSpPr>
        <p:spPr>
          <a:xfrm>
            <a:off x="10103891" y="4211206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BE97642-2DCC-01CE-7BCA-9FD098C16A5C}"/>
              </a:ext>
            </a:extLst>
          </p:cNvPr>
          <p:cNvSpPr/>
          <p:nvPr/>
        </p:nvSpPr>
        <p:spPr>
          <a:xfrm>
            <a:off x="9313817" y="4243594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D1EAA6A-DCE0-B2EB-4BF5-2FE92DCF835D}"/>
              </a:ext>
            </a:extLst>
          </p:cNvPr>
          <p:cNvSpPr/>
          <p:nvPr/>
        </p:nvSpPr>
        <p:spPr>
          <a:xfrm>
            <a:off x="8516604" y="4277379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E8B345-3F2E-C21E-2750-2DA3211D9B0B}"/>
              </a:ext>
            </a:extLst>
          </p:cNvPr>
          <p:cNvSpPr/>
          <p:nvPr/>
        </p:nvSpPr>
        <p:spPr>
          <a:xfrm>
            <a:off x="9267001" y="3728537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A4339CA-A6DE-ECA1-484B-99EB6F2DDA1B}"/>
              </a:ext>
            </a:extLst>
          </p:cNvPr>
          <p:cNvSpPr/>
          <p:nvPr/>
        </p:nvSpPr>
        <p:spPr>
          <a:xfrm>
            <a:off x="8976731" y="3738180"/>
            <a:ext cx="83820" cy="84297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1182871-A056-F7AF-8511-C93104336C9B}"/>
              </a:ext>
            </a:extLst>
          </p:cNvPr>
          <p:cNvSpPr/>
          <p:nvPr/>
        </p:nvSpPr>
        <p:spPr>
          <a:xfrm>
            <a:off x="3242951" y="5328615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D4AA365-78E9-FDFE-B1EB-B3C31F3C88A7}"/>
              </a:ext>
            </a:extLst>
          </p:cNvPr>
          <p:cNvSpPr/>
          <p:nvPr/>
        </p:nvSpPr>
        <p:spPr>
          <a:xfrm>
            <a:off x="2521432" y="5328231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9D879AD-B169-AE1E-C1A2-F48DC960C270}"/>
              </a:ext>
            </a:extLst>
          </p:cNvPr>
          <p:cNvSpPr/>
          <p:nvPr/>
        </p:nvSpPr>
        <p:spPr>
          <a:xfrm>
            <a:off x="1750661" y="5319306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1E45482-EA95-7AD3-72BF-F6A2F1BAFA0A}"/>
              </a:ext>
            </a:extLst>
          </p:cNvPr>
          <p:cNvSpPr/>
          <p:nvPr/>
        </p:nvSpPr>
        <p:spPr>
          <a:xfrm>
            <a:off x="4386222" y="4472296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587234D-B532-AE96-E355-AE7E4448EAAE}"/>
              </a:ext>
            </a:extLst>
          </p:cNvPr>
          <p:cNvSpPr/>
          <p:nvPr/>
        </p:nvSpPr>
        <p:spPr>
          <a:xfrm>
            <a:off x="4381460" y="4050092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429E58A-3D01-B669-FCCF-B5A8828D6CA6}"/>
              </a:ext>
            </a:extLst>
          </p:cNvPr>
          <p:cNvSpPr/>
          <p:nvPr/>
        </p:nvSpPr>
        <p:spPr>
          <a:xfrm>
            <a:off x="4381460" y="3718174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7785F4B-C857-CCF3-461E-F4E638E1FF5F}"/>
              </a:ext>
            </a:extLst>
          </p:cNvPr>
          <p:cNvSpPr/>
          <p:nvPr/>
        </p:nvSpPr>
        <p:spPr>
          <a:xfrm>
            <a:off x="5798344" y="3825297"/>
            <a:ext cx="108536" cy="10138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CA0723C-810B-F510-87B6-E76A359AAC9A}"/>
              </a:ext>
            </a:extLst>
          </p:cNvPr>
          <p:cNvSpPr/>
          <p:nvPr/>
        </p:nvSpPr>
        <p:spPr>
          <a:xfrm>
            <a:off x="4368151" y="3330472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40023B0-4236-4A13-2BFE-3D89B1ECCD32}"/>
              </a:ext>
            </a:extLst>
          </p:cNvPr>
          <p:cNvSpPr/>
          <p:nvPr/>
        </p:nvSpPr>
        <p:spPr>
          <a:xfrm>
            <a:off x="4367448" y="2445500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9396DE9-1BFB-93F7-1831-5B2EB02292BE}"/>
              </a:ext>
            </a:extLst>
          </p:cNvPr>
          <p:cNvSpPr/>
          <p:nvPr/>
        </p:nvSpPr>
        <p:spPr>
          <a:xfrm>
            <a:off x="4377114" y="3000704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BBBCF0C-D153-1747-91EE-5F34F6EA6F1A}"/>
              </a:ext>
            </a:extLst>
          </p:cNvPr>
          <p:cNvSpPr/>
          <p:nvPr/>
        </p:nvSpPr>
        <p:spPr>
          <a:xfrm>
            <a:off x="4368151" y="2655581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FE2FE51-DA48-069B-EB8A-135D6BA6FB47}"/>
              </a:ext>
            </a:extLst>
          </p:cNvPr>
          <p:cNvSpPr/>
          <p:nvPr/>
        </p:nvSpPr>
        <p:spPr>
          <a:xfrm>
            <a:off x="4363600" y="1660302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16804D3-8563-7379-E474-4897B1444908}"/>
              </a:ext>
            </a:extLst>
          </p:cNvPr>
          <p:cNvSpPr/>
          <p:nvPr/>
        </p:nvSpPr>
        <p:spPr>
          <a:xfrm>
            <a:off x="4377114" y="1462794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A1AF0D2-4590-1518-47CD-5847F0F36DFC}"/>
              </a:ext>
            </a:extLst>
          </p:cNvPr>
          <p:cNvSpPr/>
          <p:nvPr/>
        </p:nvSpPr>
        <p:spPr>
          <a:xfrm>
            <a:off x="4363600" y="1932061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14D9FFF-17EF-9A37-FEC2-A6CC60036560}"/>
              </a:ext>
            </a:extLst>
          </p:cNvPr>
          <p:cNvSpPr/>
          <p:nvPr/>
        </p:nvSpPr>
        <p:spPr>
          <a:xfrm>
            <a:off x="4082286" y="1659199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C9F8B1D-CF49-4A6D-28D6-8FEE535FEBE3}"/>
              </a:ext>
            </a:extLst>
          </p:cNvPr>
          <p:cNvSpPr/>
          <p:nvPr/>
        </p:nvSpPr>
        <p:spPr>
          <a:xfrm>
            <a:off x="4377114" y="1278546"/>
            <a:ext cx="93180" cy="83914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683DDB8-193B-AC64-641A-69B633B60C32}"/>
              </a:ext>
            </a:extLst>
          </p:cNvPr>
          <p:cNvCxnSpPr>
            <a:cxnSpLocks/>
          </p:cNvCxnSpPr>
          <p:nvPr/>
        </p:nvCxnSpPr>
        <p:spPr>
          <a:xfrm>
            <a:off x="5548695" y="2293715"/>
            <a:ext cx="842705" cy="46849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4D5B05D4-5C91-0268-1823-04C433933991}"/>
              </a:ext>
            </a:extLst>
          </p:cNvPr>
          <p:cNvSpPr/>
          <p:nvPr/>
        </p:nvSpPr>
        <p:spPr>
          <a:xfrm>
            <a:off x="6942552" y="4339967"/>
            <a:ext cx="139973" cy="185059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0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70F7B-9722-E5F4-1864-984F2CB430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6221" y="6387700"/>
            <a:ext cx="4214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CB464-8AC5-A0E2-2CEA-0542A90B9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6A8B12-6D43-A300-F0C7-783FA7A41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31277"/>
              </p:ext>
            </p:extLst>
          </p:nvPr>
        </p:nvGraphicFramePr>
        <p:xfrm>
          <a:off x="159271" y="884729"/>
          <a:ext cx="6813029" cy="569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925">
                  <a:extLst>
                    <a:ext uri="{9D8B030D-6E8A-4147-A177-3AD203B41FA5}">
                      <a16:colId xmlns:a16="http://schemas.microsoft.com/office/drawing/2014/main" val="2423131613"/>
                    </a:ext>
                  </a:extLst>
                </a:gridCol>
                <a:gridCol w="524154">
                  <a:extLst>
                    <a:ext uri="{9D8B030D-6E8A-4147-A177-3AD203B41FA5}">
                      <a16:colId xmlns:a16="http://schemas.microsoft.com/office/drawing/2014/main" val="489914731"/>
                    </a:ext>
                  </a:extLst>
                </a:gridCol>
                <a:gridCol w="397339">
                  <a:extLst>
                    <a:ext uri="{9D8B030D-6E8A-4147-A177-3AD203B41FA5}">
                      <a16:colId xmlns:a16="http://schemas.microsoft.com/office/drawing/2014/main" val="947542308"/>
                    </a:ext>
                  </a:extLst>
                </a:gridCol>
                <a:gridCol w="231311">
                  <a:extLst>
                    <a:ext uri="{9D8B030D-6E8A-4147-A177-3AD203B41FA5}">
                      <a16:colId xmlns:a16="http://schemas.microsoft.com/office/drawing/2014/main" val="370728333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4257188899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541305355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146048040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85895930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>
                          <a:effectLst/>
                        </a:rPr>
                        <a:t>Tile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>
                          <a:effectLst/>
                        </a:rPr>
                        <a:t>Initial Pulse no.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>
                          <a:effectLst/>
                        </a:rPr>
                        <a:t>Additional pulse no.(relatively same location)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1398786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HFGC  (LH 14W)</a:t>
                      </a:r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 – 63 </a:t>
                      </a:r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777 – 780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2454458"/>
                  </a:ext>
                </a:extLst>
              </a:tr>
              <a:tr h="49327">
                <a:tc gridSpan="8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069244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Tile 1 (14IW G1B)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808; 12 – 15; </a:t>
                      </a:r>
                    </a:p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 – 74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786 (a repeat of 74)</a:t>
                      </a:r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9191989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Tile 3 (14IW G3A)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809 – 811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Same as above</a:t>
                      </a:r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474163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Tile 4 (14BW G4A)</a:t>
                      </a:r>
                      <a:endParaRPr lang="en-GB" sz="150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 – 77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787 – 788 </a:t>
                      </a:r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485005"/>
                  </a:ext>
                </a:extLst>
              </a:tr>
              <a:tr h="190500">
                <a:tc gridSpan="8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41105"/>
                  </a:ext>
                </a:extLst>
              </a:tr>
              <a:tr h="190500">
                <a:tc rowSpan="9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Tile 5 </a:t>
                      </a:r>
                    </a:p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LBSRP_14WLH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Stack 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en-GB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765</a:t>
                      </a:r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4665298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Stack 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en-GB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766</a:t>
                      </a:r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91747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Stack 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en-GB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768</a:t>
                      </a:r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280916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Stack 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en-GB"/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769</a:t>
                      </a:r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96004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Stack 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en-GB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770</a:t>
                      </a:r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835984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Stack 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</a:t>
                      </a:r>
                      <a:endParaRPr lang="en-GB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771</a:t>
                      </a:r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411208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Stack B (C12)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34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1242522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Stack 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en-GB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773</a:t>
                      </a:r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9518812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Stack 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en-GB"/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156282"/>
                  </a:ext>
                </a:extLst>
              </a:tr>
              <a:tr h="190500">
                <a:tc gridSpan="8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0490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Tile 6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 LIBS on T6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 LIBS on T6</a:t>
                      </a:r>
                      <a:endParaRPr lang="en-GB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LIBS on T6</a:t>
                      </a:r>
                      <a:endParaRPr lang="en-GB" sz="150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LIBS on T6</a:t>
                      </a:r>
                      <a:endParaRPr lang="en-GB" sz="150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7123461"/>
                  </a:ext>
                </a:extLst>
              </a:tr>
              <a:tr h="21506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Tile 7 (14ON G7A)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805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805</a:t>
                      </a:r>
                      <a:endParaRPr lang="en-GB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7415030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Tile 8 (14ON G8A)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802; 54; 57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802; 54; 57</a:t>
                      </a:r>
                      <a:endParaRPr lang="en-GB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775 (between 54 and 57)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775 (between 54 and 57)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3704832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Tile 8 (2ON G8B)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+mj-lt"/>
                        </a:rPr>
                        <a:t>360 &amp; 368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360 &amp; 368</a:t>
                      </a:r>
                      <a:endParaRPr lang="en-GB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+mj-lt"/>
                        </a:rPr>
                        <a:t>No repeated pulses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 repeated pulses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5561878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Top of tile 8 (</a:t>
                      </a:r>
                      <a:r>
                        <a:rPr lang="en-GB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14ON G8A)</a:t>
                      </a:r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r>
                        <a:rPr lang="en-GB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</a:t>
                      </a:r>
                      <a:endParaRPr lang="en-GB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5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1462009"/>
                  </a:ext>
                </a:extLst>
              </a:tr>
            </a:tbl>
          </a:graphicData>
        </a:graphic>
      </p:graphicFrame>
      <p:sp>
        <p:nvSpPr>
          <p:cNvPr id="14" name="TextBox 91">
            <a:extLst>
              <a:ext uri="{FF2B5EF4-FFF2-40B4-BE49-F238E27FC236}">
                <a16:creationId xmlns:a16="http://schemas.microsoft.com/office/drawing/2014/main" id="{BABD3324-8D79-AB1D-1C09-680F86895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211" y="3827716"/>
            <a:ext cx="29848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F1838F-4D28-2C61-40BE-C21FDF2A5222}"/>
              </a:ext>
            </a:extLst>
          </p:cNvPr>
          <p:cNvSpPr txBox="1"/>
          <p:nvPr/>
        </p:nvSpPr>
        <p:spPr>
          <a:xfrm>
            <a:off x="9177496" y="5660918"/>
            <a:ext cx="1606075" cy="523220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>
                <a:solidFill>
                  <a:srgbClr val="000000"/>
                </a:solidFill>
                <a:latin typeface="+mj-lt"/>
              </a:rPr>
              <a:t>LBSRP_14W LH</a:t>
            </a:r>
          </a:p>
          <a:p>
            <a:pPr algn="ctr"/>
            <a:r>
              <a:rPr lang="en-GB" sz="1400" b="1">
                <a:solidFill>
                  <a:srgbClr val="000000"/>
                </a:solidFill>
                <a:latin typeface="+mj-lt"/>
              </a:rPr>
              <a:t>C1 &amp; C21</a:t>
            </a:r>
            <a:endParaRPr lang="et-EE" sz="1400" b="1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B76C44-93A0-7AA2-BEA3-544CAFDAFCEF}"/>
              </a:ext>
            </a:extLst>
          </p:cNvPr>
          <p:cNvSpPr txBox="1"/>
          <p:nvPr/>
        </p:nvSpPr>
        <p:spPr>
          <a:xfrm>
            <a:off x="7441488" y="5655291"/>
            <a:ext cx="1101165" cy="307777"/>
          </a:xfrm>
          <a:prstGeom prst="rect">
            <a:avLst/>
          </a:prstGeom>
          <a:solidFill>
            <a:schemeClr val="accent2">
              <a:lumMod val="75000"/>
              <a:alpha val="54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+mj-lt"/>
              </a:rPr>
              <a:t>14BWG4</a:t>
            </a:r>
            <a:r>
              <a:rPr lang="en-US" sz="1400" b="1">
                <a:solidFill>
                  <a:schemeClr val="tx2"/>
                </a:solidFill>
                <a:latin typeface="+mj-lt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B693F5-91E0-705E-F4B0-42E099B59BD2}"/>
              </a:ext>
            </a:extLst>
          </p:cNvPr>
          <p:cNvSpPr txBox="1"/>
          <p:nvPr/>
        </p:nvSpPr>
        <p:spPr>
          <a:xfrm>
            <a:off x="11033421" y="5528372"/>
            <a:ext cx="1097957" cy="307777"/>
          </a:xfrm>
          <a:prstGeom prst="rect">
            <a:avLst/>
          </a:prstGeom>
          <a:solidFill>
            <a:schemeClr val="accent2">
              <a:lumMod val="75000"/>
              <a:alpha val="54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+mj-lt"/>
              </a:rPr>
              <a:t>14ON G7A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8156565-36B2-B606-7475-8C266917487E}"/>
              </a:ext>
            </a:extLst>
          </p:cNvPr>
          <p:cNvCxnSpPr>
            <a:cxnSpLocks/>
          </p:cNvCxnSpPr>
          <p:nvPr/>
        </p:nvCxnSpPr>
        <p:spPr>
          <a:xfrm flipH="1" flipV="1">
            <a:off x="11410950" y="3711890"/>
            <a:ext cx="342900" cy="5143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77EF8CE-9B47-0AA8-655D-E7818A852E3F}"/>
              </a:ext>
            </a:extLst>
          </p:cNvPr>
          <p:cNvGrpSpPr/>
          <p:nvPr/>
        </p:nvGrpSpPr>
        <p:grpSpPr>
          <a:xfrm>
            <a:off x="7028070" y="2326712"/>
            <a:ext cx="5163930" cy="3176596"/>
            <a:chOff x="7010061" y="2828217"/>
            <a:chExt cx="5163930" cy="31765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0BF61CF-2BCD-5C7B-87D3-272A70178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192" r="21692"/>
            <a:stretch/>
          </p:blipFill>
          <p:spPr>
            <a:xfrm>
              <a:off x="7010061" y="2828217"/>
              <a:ext cx="5163930" cy="3176596"/>
            </a:xfrm>
            <a:prstGeom prst="rect">
              <a:avLst/>
            </a:prstGeom>
          </p:spPr>
        </p:pic>
        <p:sp>
          <p:nvSpPr>
            <p:cNvPr id="11" name="TextBox 87">
              <a:extLst>
                <a:ext uri="{FF2B5EF4-FFF2-40B4-BE49-F238E27FC236}">
                  <a16:creationId xmlns:a16="http://schemas.microsoft.com/office/drawing/2014/main" id="{8420F551-D283-2E3F-C985-C33B186DB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1333" y="5657777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6</a:t>
              </a:r>
            </a:p>
          </p:txBody>
        </p:sp>
        <p:sp>
          <p:nvSpPr>
            <p:cNvPr id="12" name="TextBox 89">
              <a:extLst>
                <a:ext uri="{FF2B5EF4-FFF2-40B4-BE49-F238E27FC236}">
                  <a16:creationId xmlns:a16="http://schemas.microsoft.com/office/drawing/2014/main" id="{AF9A6C75-C6B1-A602-D752-91A0ED518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8970" y="5225516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7</a:t>
              </a:r>
            </a:p>
          </p:txBody>
        </p:sp>
        <p:sp>
          <p:nvSpPr>
            <p:cNvPr id="13" name="TextBox 90">
              <a:extLst>
                <a:ext uri="{FF2B5EF4-FFF2-40B4-BE49-F238E27FC236}">
                  <a16:creationId xmlns:a16="http://schemas.microsoft.com/office/drawing/2014/main" id="{88981D45-8C4E-53C3-71C3-603A4118A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1088" y="3901800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0</a:t>
              </a:r>
            </a:p>
          </p:txBody>
        </p:sp>
        <p:sp>
          <p:nvSpPr>
            <p:cNvPr id="15" name="TextBox 92">
              <a:extLst>
                <a:ext uri="{FF2B5EF4-FFF2-40B4-BE49-F238E27FC236}">
                  <a16:creationId xmlns:a16="http://schemas.microsoft.com/office/drawing/2014/main" id="{955717F9-D606-EC9C-75E6-6B68B0718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8148" y="5243007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3</a:t>
              </a:r>
            </a:p>
          </p:txBody>
        </p:sp>
        <p:sp>
          <p:nvSpPr>
            <p:cNvPr id="16" name="TextBox 93">
              <a:extLst>
                <a:ext uri="{FF2B5EF4-FFF2-40B4-BE49-F238E27FC236}">
                  <a16:creationId xmlns:a16="http://schemas.microsoft.com/office/drawing/2014/main" id="{78E98703-44DF-F26B-1D1B-019DEA207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6457" y="5670477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4</a:t>
              </a:r>
            </a:p>
          </p:txBody>
        </p:sp>
        <p:sp>
          <p:nvSpPr>
            <p:cNvPr id="17" name="TextBox 94">
              <a:extLst>
                <a:ext uri="{FF2B5EF4-FFF2-40B4-BE49-F238E27FC236}">
                  <a16:creationId xmlns:a16="http://schemas.microsoft.com/office/drawing/2014/main" id="{53104548-F55C-4EE8-1BD1-24E8F0B92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6235" y="5356545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5</a:t>
              </a:r>
            </a:p>
          </p:txBody>
        </p:sp>
        <p:sp>
          <p:nvSpPr>
            <p:cNvPr id="18" name="TextBox 89">
              <a:extLst>
                <a:ext uri="{FF2B5EF4-FFF2-40B4-BE49-F238E27FC236}">
                  <a16:creationId xmlns:a16="http://schemas.microsoft.com/office/drawing/2014/main" id="{15C9D1B4-A0DB-D8A4-B1D8-A67CD2157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8210" y="4379722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8</a:t>
              </a:r>
            </a:p>
          </p:txBody>
        </p:sp>
        <p:sp>
          <p:nvSpPr>
            <p:cNvPr id="32" name="TextBox 90">
              <a:extLst>
                <a:ext uri="{FF2B5EF4-FFF2-40B4-BE49-F238E27FC236}">
                  <a16:creationId xmlns:a16="http://schemas.microsoft.com/office/drawing/2014/main" id="{D368D52F-C7A4-E1BC-8027-618A5F118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0042" y="4389674"/>
              <a:ext cx="29848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1</a:t>
              </a: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5483E199-39EE-F8BC-28B0-E095273AE2FE}"/>
              </a:ext>
            </a:extLst>
          </p:cNvPr>
          <p:cNvSpPr/>
          <p:nvPr/>
        </p:nvSpPr>
        <p:spPr>
          <a:xfrm>
            <a:off x="7586522" y="3409381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F16F53F-D5CF-8EAC-C69F-4B3BE81F6E0A}"/>
              </a:ext>
            </a:extLst>
          </p:cNvPr>
          <p:cNvSpPr/>
          <p:nvPr/>
        </p:nvSpPr>
        <p:spPr>
          <a:xfrm>
            <a:off x="7770161" y="344309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3674910-A9E5-3041-D3A3-C4C00E726C33}"/>
              </a:ext>
            </a:extLst>
          </p:cNvPr>
          <p:cNvSpPr/>
          <p:nvPr/>
        </p:nvSpPr>
        <p:spPr>
          <a:xfrm>
            <a:off x="7848352" y="3561611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B7B74B1-65F1-277D-BEB7-B4FEC32D0976}"/>
              </a:ext>
            </a:extLst>
          </p:cNvPr>
          <p:cNvSpPr/>
          <p:nvPr/>
        </p:nvSpPr>
        <p:spPr>
          <a:xfrm>
            <a:off x="7905350" y="3486387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10C77C9-8170-C69B-C5BD-0DD6E2E58F17}"/>
              </a:ext>
            </a:extLst>
          </p:cNvPr>
          <p:cNvSpPr/>
          <p:nvPr/>
        </p:nvSpPr>
        <p:spPr>
          <a:xfrm>
            <a:off x="7962348" y="341438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0B6B53B-7520-B2AF-1EE7-808533D74F39}"/>
              </a:ext>
            </a:extLst>
          </p:cNvPr>
          <p:cNvSpPr/>
          <p:nvPr/>
        </p:nvSpPr>
        <p:spPr>
          <a:xfrm>
            <a:off x="8149653" y="337159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5FAAFD9-CA6B-397C-48D7-E7110C4A2E4D}"/>
              </a:ext>
            </a:extLst>
          </p:cNvPr>
          <p:cNvSpPr/>
          <p:nvPr/>
        </p:nvSpPr>
        <p:spPr>
          <a:xfrm>
            <a:off x="8277053" y="337371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2250251-1FB2-170C-B461-3C6C880F61D1}"/>
              </a:ext>
            </a:extLst>
          </p:cNvPr>
          <p:cNvSpPr/>
          <p:nvPr/>
        </p:nvSpPr>
        <p:spPr>
          <a:xfrm>
            <a:off x="8435859" y="3425561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883DE6F-CAC4-2CB6-5018-6E99ABA46F4A}"/>
              </a:ext>
            </a:extLst>
          </p:cNvPr>
          <p:cNvSpPr/>
          <p:nvPr/>
        </p:nvSpPr>
        <p:spPr>
          <a:xfrm>
            <a:off x="8514050" y="347905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CD4824A-FBF1-C1E3-AE5E-C3139A7D9B72}"/>
              </a:ext>
            </a:extLst>
          </p:cNvPr>
          <p:cNvSpPr/>
          <p:nvPr/>
        </p:nvSpPr>
        <p:spPr>
          <a:xfrm>
            <a:off x="8580173" y="355273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BCE5398-421E-708B-0700-4FE1C1D30736}"/>
              </a:ext>
            </a:extLst>
          </p:cNvPr>
          <p:cNvSpPr/>
          <p:nvPr/>
        </p:nvSpPr>
        <p:spPr>
          <a:xfrm>
            <a:off x="8647639" y="367541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A99DB37-2877-5F12-3F39-0772C9FA30EE}"/>
              </a:ext>
            </a:extLst>
          </p:cNvPr>
          <p:cNvSpPr/>
          <p:nvPr/>
        </p:nvSpPr>
        <p:spPr>
          <a:xfrm>
            <a:off x="8657399" y="3798402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75C159C-D84B-CB53-B163-D46A96F632E1}"/>
              </a:ext>
            </a:extLst>
          </p:cNvPr>
          <p:cNvSpPr/>
          <p:nvPr/>
        </p:nvSpPr>
        <p:spPr>
          <a:xfrm>
            <a:off x="8593475" y="4536798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640AE05-C141-1877-EF34-C7170B57F406}"/>
              </a:ext>
            </a:extLst>
          </p:cNvPr>
          <p:cNvSpPr/>
          <p:nvPr/>
        </p:nvSpPr>
        <p:spPr>
          <a:xfrm>
            <a:off x="8637212" y="441742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ECF8237-EB0A-0F6A-A566-AD1EB6C0C964}"/>
              </a:ext>
            </a:extLst>
          </p:cNvPr>
          <p:cNvSpPr/>
          <p:nvPr/>
        </p:nvSpPr>
        <p:spPr>
          <a:xfrm>
            <a:off x="8657399" y="4303685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479F31C-10D9-B886-18AF-3E5B436EA63E}"/>
              </a:ext>
            </a:extLst>
          </p:cNvPr>
          <p:cNvSpPr/>
          <p:nvPr/>
        </p:nvSpPr>
        <p:spPr>
          <a:xfrm>
            <a:off x="8959538" y="5162671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4FBA609-DADB-69DE-A6AA-BAD3D4250B2F}"/>
              </a:ext>
            </a:extLst>
          </p:cNvPr>
          <p:cNvSpPr/>
          <p:nvPr/>
        </p:nvSpPr>
        <p:spPr>
          <a:xfrm>
            <a:off x="8988037" y="4893103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5A2700A-9889-9781-51B2-39B05189F61F}"/>
              </a:ext>
            </a:extLst>
          </p:cNvPr>
          <p:cNvSpPr/>
          <p:nvPr/>
        </p:nvSpPr>
        <p:spPr>
          <a:xfrm>
            <a:off x="8979493" y="503212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3BD37B2-617F-C53C-721E-A6E1590B7D3E}"/>
              </a:ext>
            </a:extLst>
          </p:cNvPr>
          <p:cNvSpPr/>
          <p:nvPr/>
        </p:nvSpPr>
        <p:spPr>
          <a:xfrm>
            <a:off x="9507097" y="4792314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70C341B-7005-99E4-888C-432277AEAC6F}"/>
              </a:ext>
            </a:extLst>
          </p:cNvPr>
          <p:cNvSpPr/>
          <p:nvPr/>
        </p:nvSpPr>
        <p:spPr>
          <a:xfrm>
            <a:off x="9597637" y="4808261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E341182-A629-8D57-6B54-EFE72F472387}"/>
              </a:ext>
            </a:extLst>
          </p:cNvPr>
          <p:cNvSpPr/>
          <p:nvPr/>
        </p:nvSpPr>
        <p:spPr>
          <a:xfrm>
            <a:off x="9778536" y="4846798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1EF421C-4688-5118-C9FD-54EA78B3A4C6}"/>
              </a:ext>
            </a:extLst>
          </p:cNvPr>
          <p:cNvSpPr/>
          <p:nvPr/>
        </p:nvSpPr>
        <p:spPr>
          <a:xfrm>
            <a:off x="9873632" y="4864398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324B71E-674A-36E4-4AFC-8E273B6A4BF7}"/>
              </a:ext>
            </a:extLst>
          </p:cNvPr>
          <p:cNvSpPr/>
          <p:nvPr/>
        </p:nvSpPr>
        <p:spPr>
          <a:xfrm>
            <a:off x="10071174" y="4921807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7DC751D-BAB9-CBB0-AAE9-A6FFE87899AE}"/>
              </a:ext>
            </a:extLst>
          </p:cNvPr>
          <p:cNvSpPr/>
          <p:nvPr/>
        </p:nvSpPr>
        <p:spPr>
          <a:xfrm>
            <a:off x="10183942" y="4937861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0B8DB5-38AF-378D-D1AA-567A5639B029}"/>
              </a:ext>
            </a:extLst>
          </p:cNvPr>
          <p:cNvSpPr/>
          <p:nvPr/>
        </p:nvSpPr>
        <p:spPr>
          <a:xfrm>
            <a:off x="10342158" y="498840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467B49B-F314-76DB-6057-8E49251FAEC9}"/>
              </a:ext>
            </a:extLst>
          </p:cNvPr>
          <p:cNvSpPr/>
          <p:nvPr/>
        </p:nvSpPr>
        <p:spPr>
          <a:xfrm>
            <a:off x="10454926" y="501200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691F854-4DCA-5BF3-9B23-62839E4FDE49}"/>
              </a:ext>
            </a:extLst>
          </p:cNvPr>
          <p:cNvSpPr/>
          <p:nvPr/>
        </p:nvSpPr>
        <p:spPr>
          <a:xfrm>
            <a:off x="9489061" y="4523823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555D283-2269-2CB1-23D2-0A5BFFF8371E}"/>
              </a:ext>
            </a:extLst>
          </p:cNvPr>
          <p:cNvSpPr/>
          <p:nvPr/>
        </p:nvSpPr>
        <p:spPr>
          <a:xfrm>
            <a:off x="9579601" y="453977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A4B8E9C-8A68-1DE4-F800-C010C1B3D03D}"/>
              </a:ext>
            </a:extLst>
          </p:cNvPr>
          <p:cNvSpPr/>
          <p:nvPr/>
        </p:nvSpPr>
        <p:spPr>
          <a:xfrm>
            <a:off x="9760500" y="4578307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3A8F19F-46F3-3211-F519-11F37386C706}"/>
              </a:ext>
            </a:extLst>
          </p:cNvPr>
          <p:cNvSpPr/>
          <p:nvPr/>
        </p:nvSpPr>
        <p:spPr>
          <a:xfrm>
            <a:off x="9855596" y="4595907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2F3ED74-6044-DFD7-2DF3-D2C75FA397D3}"/>
              </a:ext>
            </a:extLst>
          </p:cNvPr>
          <p:cNvSpPr/>
          <p:nvPr/>
        </p:nvSpPr>
        <p:spPr>
          <a:xfrm>
            <a:off x="10053138" y="465331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4F139D1-AFC9-0A57-12AA-D74D09B7443D}"/>
              </a:ext>
            </a:extLst>
          </p:cNvPr>
          <p:cNvSpPr/>
          <p:nvPr/>
        </p:nvSpPr>
        <p:spPr>
          <a:xfrm>
            <a:off x="10165906" y="4669370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26162A4-7578-B15E-3829-9EC1437F81F4}"/>
              </a:ext>
            </a:extLst>
          </p:cNvPr>
          <p:cNvSpPr/>
          <p:nvPr/>
        </p:nvSpPr>
        <p:spPr>
          <a:xfrm>
            <a:off x="10324122" y="4719915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7F548D3-C040-ED41-EC43-481B6449F5BF}"/>
              </a:ext>
            </a:extLst>
          </p:cNvPr>
          <p:cNvSpPr/>
          <p:nvPr/>
        </p:nvSpPr>
        <p:spPr>
          <a:xfrm>
            <a:off x="10954146" y="3849512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6DA38CA-9437-51C7-4756-328BD122C92F}"/>
              </a:ext>
            </a:extLst>
          </p:cNvPr>
          <p:cNvSpPr/>
          <p:nvPr/>
        </p:nvSpPr>
        <p:spPr>
          <a:xfrm>
            <a:off x="10853705" y="4337277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24F20DD-EB07-6178-E3EF-9AA8BDA28667}"/>
              </a:ext>
            </a:extLst>
          </p:cNvPr>
          <p:cNvSpPr/>
          <p:nvPr/>
        </p:nvSpPr>
        <p:spPr>
          <a:xfrm>
            <a:off x="10891729" y="405421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4D9B64A-71F5-D162-C750-0E7AE8D3103F}"/>
              </a:ext>
            </a:extLst>
          </p:cNvPr>
          <p:cNvSpPr/>
          <p:nvPr/>
        </p:nvSpPr>
        <p:spPr>
          <a:xfrm>
            <a:off x="11076539" y="3710417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3B29615-F6CA-0675-3DF3-32B6454EE8B2}"/>
              </a:ext>
            </a:extLst>
          </p:cNvPr>
          <p:cNvSpPr/>
          <p:nvPr/>
        </p:nvSpPr>
        <p:spPr>
          <a:xfrm>
            <a:off x="11215963" y="3612794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8869348-675A-89B9-C573-4C39DEDCAB23}"/>
              </a:ext>
            </a:extLst>
          </p:cNvPr>
          <p:cNvSpPr/>
          <p:nvPr/>
        </p:nvSpPr>
        <p:spPr>
          <a:xfrm>
            <a:off x="11397856" y="3543796"/>
            <a:ext cx="56998" cy="574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5B2361-0AFE-9229-5D4B-E5D9B17B2558}"/>
              </a:ext>
            </a:extLst>
          </p:cNvPr>
          <p:cNvCxnSpPr>
            <a:cxnSpLocks/>
          </p:cNvCxnSpPr>
          <p:nvPr/>
        </p:nvCxnSpPr>
        <p:spPr>
          <a:xfrm flipV="1">
            <a:off x="7280606" y="3571761"/>
            <a:ext cx="181417" cy="47337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467533-AB24-E3B9-7CC1-9B0924D6DEF5}"/>
              </a:ext>
            </a:extLst>
          </p:cNvPr>
          <p:cNvSpPr txBox="1"/>
          <p:nvPr/>
        </p:nvSpPr>
        <p:spPr>
          <a:xfrm>
            <a:off x="6482953" y="3957736"/>
            <a:ext cx="1450344" cy="307777"/>
          </a:xfrm>
          <a:prstGeom prst="rect">
            <a:avLst/>
          </a:prstGeom>
          <a:solidFill>
            <a:schemeClr val="accent2">
              <a:lumMod val="75000"/>
              <a:alpha val="82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t-EE" sz="1400" b="1">
                <a:solidFill>
                  <a:srgbClr val="000000"/>
                </a:solidFill>
                <a:latin typeface="+mj-lt"/>
              </a:rPr>
              <a:t>HFGC_</a:t>
            </a:r>
            <a:r>
              <a:rPr lang="en-GB" sz="1400" b="1">
                <a:solidFill>
                  <a:srgbClr val="000000"/>
                </a:solidFill>
                <a:latin typeface="+mj-lt"/>
              </a:rPr>
              <a:t>LH 14W</a:t>
            </a:r>
            <a:endParaRPr lang="en-US" sz="14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782EB-6D62-2388-E445-766CC59CC1B1}"/>
              </a:ext>
            </a:extLst>
          </p:cNvPr>
          <p:cNvSpPr txBox="1"/>
          <p:nvPr/>
        </p:nvSpPr>
        <p:spPr>
          <a:xfrm>
            <a:off x="7836360" y="2505145"/>
            <a:ext cx="1008837" cy="307777"/>
          </a:xfrm>
          <a:prstGeom prst="rect">
            <a:avLst/>
          </a:prstGeom>
          <a:solidFill>
            <a:schemeClr val="accent2">
              <a:lumMod val="75000"/>
              <a:alpha val="54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>
                <a:solidFill>
                  <a:srgbClr val="000000"/>
                </a:solidFill>
                <a:latin typeface="+mj-lt"/>
              </a:rPr>
              <a:t>14</a:t>
            </a:r>
            <a:r>
              <a:rPr lang="et-EE" sz="1400" b="1">
                <a:solidFill>
                  <a:srgbClr val="000000"/>
                </a:solidFill>
                <a:latin typeface="+mj-lt"/>
              </a:rPr>
              <a:t>IWG</a:t>
            </a:r>
            <a:r>
              <a:rPr lang="en-GB" sz="1400" b="1">
                <a:solidFill>
                  <a:srgbClr val="000000"/>
                </a:solidFill>
                <a:latin typeface="+mj-lt"/>
              </a:rPr>
              <a:t>1B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9C1FC0B-6BC6-2AA7-16B2-F0E2BABD5B81}"/>
              </a:ext>
            </a:extLst>
          </p:cNvPr>
          <p:cNvCxnSpPr>
            <a:cxnSpLocks/>
          </p:cNvCxnSpPr>
          <p:nvPr/>
        </p:nvCxnSpPr>
        <p:spPr>
          <a:xfrm>
            <a:off x="8387834" y="2776873"/>
            <a:ext cx="0" cy="59471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6F863C8-078C-0434-212E-5B1DFD3A2F4D}"/>
              </a:ext>
            </a:extLst>
          </p:cNvPr>
          <p:cNvSpPr txBox="1"/>
          <p:nvPr/>
        </p:nvSpPr>
        <p:spPr>
          <a:xfrm>
            <a:off x="7079010" y="5069415"/>
            <a:ext cx="972897" cy="307777"/>
          </a:xfrm>
          <a:prstGeom prst="rect">
            <a:avLst/>
          </a:prstGeom>
          <a:solidFill>
            <a:schemeClr val="accent2">
              <a:lumMod val="75000"/>
              <a:alpha val="54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>
                <a:solidFill>
                  <a:srgbClr val="000000"/>
                </a:solidFill>
                <a:latin typeface="+mj-lt"/>
              </a:rPr>
              <a:t>14IWG</a:t>
            </a:r>
            <a:r>
              <a:rPr lang="et-EE" sz="1400" b="1">
                <a:solidFill>
                  <a:srgbClr val="000000"/>
                </a:solidFill>
                <a:latin typeface="+mj-lt"/>
              </a:rPr>
              <a:t>3A</a:t>
            </a:r>
            <a:endParaRPr lang="en-GB" sz="1400" b="1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162D07B-7415-01DC-CF89-29EBC5DCC382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8044230" y="4898468"/>
            <a:ext cx="361927" cy="33376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E73DD42-8A92-346C-DC3A-F8FE67B05F72}"/>
              </a:ext>
            </a:extLst>
          </p:cNvPr>
          <p:cNvCxnSpPr>
            <a:cxnSpLocks/>
          </p:cNvCxnSpPr>
          <p:nvPr/>
        </p:nvCxnSpPr>
        <p:spPr>
          <a:xfrm flipV="1">
            <a:off x="8435859" y="5376966"/>
            <a:ext cx="318350" cy="36309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26C70A9-923F-9F45-F612-EAFCCC84B3D8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9924270" y="5168972"/>
            <a:ext cx="9214" cy="4598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113E3CC-E991-CBA3-36CE-A1274297EBDB}"/>
              </a:ext>
            </a:extLst>
          </p:cNvPr>
          <p:cNvSpPr txBox="1"/>
          <p:nvPr/>
        </p:nvSpPr>
        <p:spPr>
          <a:xfrm>
            <a:off x="9676907" y="2469096"/>
            <a:ext cx="1097957" cy="307777"/>
          </a:xfrm>
          <a:prstGeom prst="rect">
            <a:avLst/>
          </a:prstGeom>
          <a:solidFill>
            <a:schemeClr val="accent2">
              <a:lumMod val="75000"/>
              <a:alpha val="54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+mj-lt"/>
              </a:rPr>
              <a:t>14ON G8A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1C522F9-1E2E-590D-832C-A73A61C61CB0}"/>
              </a:ext>
            </a:extLst>
          </p:cNvPr>
          <p:cNvCxnSpPr>
            <a:cxnSpLocks/>
          </p:cNvCxnSpPr>
          <p:nvPr/>
        </p:nvCxnSpPr>
        <p:spPr>
          <a:xfrm flipH="1" flipV="1">
            <a:off x="11120471" y="4594207"/>
            <a:ext cx="474204" cy="92516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1157CA2-B9CE-42A8-2DE1-C2B3A4F03E53}"/>
              </a:ext>
            </a:extLst>
          </p:cNvPr>
          <p:cNvCxnSpPr>
            <a:cxnSpLocks/>
          </p:cNvCxnSpPr>
          <p:nvPr/>
        </p:nvCxnSpPr>
        <p:spPr>
          <a:xfrm>
            <a:off x="10228812" y="2755572"/>
            <a:ext cx="847407" cy="88592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47CCC9-F37B-6AA6-FF81-A0D867790AFC}"/>
              </a:ext>
            </a:extLst>
          </p:cNvPr>
          <p:cNvSpPr txBox="1">
            <a:spLocks/>
          </p:cNvSpPr>
          <p:nvPr/>
        </p:nvSpPr>
        <p:spPr>
          <a:xfrm>
            <a:off x="-60079" y="31308"/>
            <a:ext cx="11008806" cy="11152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400" b="1">
                <a:highlight>
                  <a:srgbClr val="00FF00"/>
                </a:highlight>
                <a:latin typeface="Arial"/>
                <a:cs typeface="Arial"/>
              </a:rPr>
              <a:t>Divertor poloidal assessment (partially/fully completed)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2000" b="1">
                <a:highlight>
                  <a:srgbClr val="00FF00"/>
                </a:highlight>
                <a:latin typeface="Arial"/>
                <a:cs typeface="Arial"/>
              </a:rPr>
              <a:t>part of PFMC contributions</a:t>
            </a:r>
            <a:endParaRPr lang="en-GB" sz="2000" b="1" u="sng">
              <a:highlight>
                <a:srgbClr val="00FF00"/>
              </a:highlight>
              <a:latin typeface="Arial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84E92B-E3D8-432E-3F7B-A2B1C9412FAA}"/>
              </a:ext>
            </a:extLst>
          </p:cNvPr>
          <p:cNvSpPr/>
          <p:nvPr/>
        </p:nvSpPr>
        <p:spPr>
          <a:xfrm>
            <a:off x="1" y="1146561"/>
            <a:ext cx="6972300" cy="118015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1E9E69-B11C-87AE-1CDA-0BE1B99067A0}"/>
              </a:ext>
            </a:extLst>
          </p:cNvPr>
          <p:cNvSpPr txBox="1"/>
          <p:nvPr/>
        </p:nvSpPr>
        <p:spPr>
          <a:xfrm>
            <a:off x="6989299" y="1194571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ighlight>
                  <a:srgbClr val="FFFF00"/>
                </a:highlight>
              </a:rPr>
              <a:t>Common area with LID-QMS experiment</a:t>
            </a:r>
          </a:p>
        </p:txBody>
      </p:sp>
    </p:spTree>
    <p:extLst>
      <p:ext uri="{BB962C8B-B14F-4D97-AF65-F5344CB8AC3E}">
        <p14:creationId xmlns:p14="http://schemas.microsoft.com/office/powerpoint/2010/main" val="279073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002F56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4D7DE5F8-5B50-D54B-A56E-8D9716E41ED6}" vid="{59BD276D-3269-554A-BC34-F8363FA7ED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ributorName xmlns="b6d48911-a5cf-41e2-b0dc-a60c4bfc1738" xsi:nil="true"/>
    <Documenttype xmlns="b6d48911-a5cf-41e2-b0dc-a60c4bfc1738" xsi:nil="true"/>
    <Documentstage xmlns="b6d48911-a5cf-41e2-b0dc-a60c4bfc1738" xsi:nil="true"/>
    <TaxCatchAll xmlns="dcfcfc48-1a2d-42a7-b271-c69307805be1" xsi:nil="true"/>
    <lcf76f155ced4ddcb4097134ff3c332f xmlns="b6d48911-a5cf-41e2-b0dc-a60c4bfc1738">
      <Terms xmlns="http://schemas.microsoft.com/office/infopath/2007/PartnerControls"/>
    </lcf76f155ced4ddcb4097134ff3c332f>
    <Conference_x002f_Meeting_x0020_title xmlns="b6d48911-a5cf-41e2-b0dc-a60c4bfc173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1B9B0858B0B249AE314A6D0951C473" ma:contentTypeVersion="23" ma:contentTypeDescription="Create a new document." ma:contentTypeScope="" ma:versionID="f29e0c0d323d460404234b8100c710ba">
  <xsd:schema xmlns:xsd="http://www.w3.org/2001/XMLSchema" xmlns:xs="http://www.w3.org/2001/XMLSchema" xmlns:p="http://schemas.microsoft.com/office/2006/metadata/properties" xmlns:ns2="b6d48911-a5cf-41e2-b0dc-a60c4bfc1738" xmlns:ns3="951c5237-a82c-4d86-8e22-458cb0d3ab1c" xmlns:ns4="dcfcfc48-1a2d-42a7-b271-c69307805be1" targetNamespace="http://schemas.microsoft.com/office/2006/metadata/properties" ma:root="true" ma:fieldsID="e7e5cb8b32a0b87d8311866d0a8178c1" ns2:_="" ns3:_="" ns4:_="">
    <xsd:import namespace="b6d48911-a5cf-41e2-b0dc-a60c4bfc1738"/>
    <xsd:import namespace="951c5237-a82c-4d86-8e22-458cb0d3ab1c"/>
    <xsd:import namespace="dcfcfc48-1a2d-42a7-b271-c69307805be1"/>
    <xsd:element name="properties">
      <xsd:complexType>
        <xsd:sequence>
          <xsd:element name="documentManagement">
            <xsd:complexType>
              <xsd:all>
                <xsd:element ref="ns2:ContributorName" minOccurs="0"/>
                <xsd:element ref="ns2:Documenttype" minOccurs="0"/>
                <xsd:element ref="ns2:MediaServiceMetadata" minOccurs="0"/>
                <xsd:element ref="ns2:MediaServiceFastMetadata" minOccurs="0"/>
                <xsd:element ref="ns2:Conference_x002f_Meeting_x0020_title" minOccurs="0"/>
                <xsd:element ref="ns2:MediaServiceAutoKeyPoints" minOccurs="0"/>
                <xsd:element ref="ns2:MediaServiceKeyPoints" minOccurs="0"/>
                <xsd:element ref="ns2:Documentstage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48911-a5cf-41e2-b0dc-a60c4bfc1738" elementFormDefault="qualified">
    <xsd:import namespace="http://schemas.microsoft.com/office/2006/documentManagement/types"/>
    <xsd:import namespace="http://schemas.microsoft.com/office/infopath/2007/PartnerControls"/>
    <xsd:element name="ContributorName" ma:index="2" nillable="true" ma:displayName="Contributor Name" ma:description="Name of person presenting data" ma:format="RadioButtons" ma:internalName="ContributorName">
      <xsd:simpleType>
        <xsd:union memberTypes="dms:Text">
          <xsd:simpleType>
            <xsd:restriction base="dms:Choice">
              <xsd:enumeration value="Paul Coad"/>
              <xsd:enumeration value="Ionut Jepu"/>
              <xsd:enumeration value="Guy Matthews"/>
              <xsd:enumeration value="Beth Thomas"/>
              <xsd:enumeration value="Anna Widdowson"/>
              <xsd:enumeration value="Eugene Zayachuk"/>
            </xsd:restriction>
          </xsd:simpleType>
        </xsd:union>
      </xsd:simpleType>
    </xsd:element>
    <xsd:element name="Documenttype" ma:index="3" nillable="true" ma:displayName="Document type" ma:description="Abstract, Oral, Recorded oral, Poster, Manuscript, Data, Figure, etc." ma:format="RadioButtons" ma:internalName="Documenttype">
      <xsd:simpleType>
        <xsd:restriction base="dms:Choice">
          <xsd:enumeration value="Abstract"/>
          <xsd:enumeration value="Oral/presentation"/>
          <xsd:enumeration value="Oral - Recorded"/>
          <xsd:enumeration value="Manuscript"/>
          <xsd:enumeration value="Data"/>
          <xsd:enumeration value="Figure"/>
          <xsd:enumeration value="Poster"/>
          <xsd:enumeration value="Manuscript template"/>
          <xsd:enumeration value="Oral template"/>
          <xsd:enumeration value="Poster template"/>
          <xsd:enumeration value="Report"/>
          <xsd:enumeration value="Abstract template"/>
          <xsd:enumeration value="Photograph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Conference_x002f_Meeting_x0020_title" ma:index="12" nillable="true" ma:displayName="Conference" ma:description="Add year and conference name" ma:format="Dropdown" ma:internalName="Conference_x002f_Meeting_x0020_title">
      <xsd:simpleType>
        <xsd:union memberTypes="dms:Text">
          <xsd:simpleType>
            <xsd:restriction base="dms:Choice">
              <xsd:enumeration value="2023 PFMC-19"/>
              <xsd:enumeration value="2022 SOFT-32"/>
              <xsd:enumeration value="2022 ICARSD-1"/>
              <xsd:enumeration value="2022 PSI-25"/>
              <xsd:enumeration value="2024 HWS-17"/>
              <xsd:enumeration value="2024 PSI-26"/>
              <xsd:enumeration value="FMI_Biweekly"/>
            </xsd:restriction>
          </xsd:simpleType>
        </xsd:un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stage" ma:index="15" nillable="true" ma:displayName="Document stage" ma:description="Template, Draft, pinboard, submitted, final, published" ma:format="Dropdown" ma:internalName="Documentstage">
      <xsd:simpleType>
        <xsd:union memberTypes="dms:Text">
          <xsd:simpleType>
            <xsd:restriction base="dms:Choice">
              <xsd:enumeration value="Draft"/>
              <xsd:enumeration value="Pinboard"/>
              <xsd:enumeration value="Submitted"/>
              <xsd:enumeration value="Final"/>
              <xsd:enumeration value="Published"/>
              <xsd:enumeration value="Template"/>
              <xsd:enumeration value="Choice 7"/>
            </xsd:restriction>
          </xsd:simpleType>
        </xsd:union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bc746d9-cbf8-4ec5-9bf9-1cafe5c903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c5237-a82c-4d86-8e22-458cb0d3ab1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cfc48-1a2d-42a7-b271-c69307805be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d3b89150-5514-4776-9b93-441d48c54b8c}" ma:internalName="TaxCatchAll" ma:showField="CatchAllData" ma:web="951c5237-a82c-4d86-8e22-458cb0d3ab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45BA1-B43A-40AA-A7B8-4605EC095D20}">
  <ds:schemaRefs>
    <ds:schemaRef ds:uri="http://purl.org/dc/dcmitype/"/>
    <ds:schemaRef ds:uri="b6d48911-a5cf-41e2-b0dc-a60c4bfc1738"/>
    <ds:schemaRef ds:uri="http://www.w3.org/XML/1998/namespace"/>
    <ds:schemaRef ds:uri="951c5237-a82c-4d86-8e22-458cb0d3ab1c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cfcfc48-1a2d-42a7-b271-c69307805be1"/>
  </ds:schemaRefs>
</ds:datastoreItem>
</file>

<file path=customXml/itemProps2.xml><?xml version="1.0" encoding="utf-8"?>
<ds:datastoreItem xmlns:ds="http://schemas.openxmlformats.org/officeDocument/2006/customXml" ds:itemID="{39B6990F-EE9B-480A-B70B-F85FC5EA4F9F}">
  <ds:schemaRefs>
    <ds:schemaRef ds:uri="951c5237-a82c-4d86-8e22-458cb0d3ab1c"/>
    <ds:schemaRef ds:uri="b6d48911-a5cf-41e2-b0dc-a60c4bfc1738"/>
    <ds:schemaRef ds:uri="dcfcfc48-1a2d-42a7-b271-c69307805b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4600DB1-63C7-49A2-A101-03090D0068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UKAEA presentation (widescreen)</Template>
  <TotalTime>16</TotalTime>
  <Words>1420</Words>
  <Application>Microsoft Office PowerPoint</Application>
  <PresentationFormat>Widescreen</PresentationFormat>
  <Paragraphs>701</Paragraphs>
  <Slides>23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 Narrow</vt:lpstr>
      <vt:lpstr>Arial</vt:lpstr>
      <vt:lpstr>Arial Black</vt:lpstr>
      <vt:lpstr>Calibri</vt:lpstr>
      <vt:lpstr>Carlito</vt:lpstr>
      <vt:lpstr>Comic Sans MS</vt:lpstr>
      <vt:lpstr>Wingdings</vt:lpstr>
      <vt:lpstr>Office Theme</vt:lpstr>
      <vt:lpstr>PowerPoint Presentation</vt:lpstr>
      <vt:lpstr>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LID-QMS areal fuel retention at end of JET operations 19 &amp; 20 December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UKAEA &amp; Eurofusion</dc:title>
  <dc:creator>Jones, Nick</dc:creator>
  <cp:lastModifiedBy>Jepu, Ionut</cp:lastModifiedBy>
  <cp:revision>3</cp:revision>
  <cp:lastPrinted>2025-11-13T15:27:21Z</cp:lastPrinted>
  <dcterms:created xsi:type="dcterms:W3CDTF">2023-11-22T13:35:19Z</dcterms:created>
  <dcterms:modified xsi:type="dcterms:W3CDTF">2025-12-09T08:37:09Z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759de7-3255-46b5-8dfe-736652f9c6c1_Enabled">
    <vt:lpwstr>true</vt:lpwstr>
  </property>
  <property fmtid="{D5CDD505-2E9C-101B-9397-08002B2CF9AE}" pid="3" name="MSIP_Label_22759de7-3255-46b5-8dfe-736652f9c6c1_SetDate">
    <vt:lpwstr>2023-11-22T14:59:02Z</vt:lpwstr>
  </property>
  <property fmtid="{D5CDD505-2E9C-101B-9397-08002B2CF9AE}" pid="4" name="MSIP_Label_22759de7-3255-46b5-8dfe-736652f9c6c1_Method">
    <vt:lpwstr>Standard</vt:lpwstr>
  </property>
  <property fmtid="{D5CDD505-2E9C-101B-9397-08002B2CF9AE}" pid="5" name="MSIP_Label_22759de7-3255-46b5-8dfe-736652f9c6c1_Name">
    <vt:lpwstr>22759de7-3255-46b5-8dfe-736652f9c6c1</vt:lpwstr>
  </property>
  <property fmtid="{D5CDD505-2E9C-101B-9397-08002B2CF9AE}" pid="6" name="MSIP_Label_22759de7-3255-46b5-8dfe-736652f9c6c1_SiteId">
    <vt:lpwstr>c6ac664b-ae27-4d5d-b4e6-bb5717196fc7</vt:lpwstr>
  </property>
  <property fmtid="{D5CDD505-2E9C-101B-9397-08002B2CF9AE}" pid="7" name="MSIP_Label_22759de7-3255-46b5-8dfe-736652f9c6c1_ActionId">
    <vt:lpwstr>37d017c2-1b40-4702-b2f2-ce9b9185cabe</vt:lpwstr>
  </property>
  <property fmtid="{D5CDD505-2E9C-101B-9397-08002B2CF9AE}" pid="8" name="MSIP_Label_22759de7-3255-46b5-8dfe-736652f9c6c1_ContentBits">
    <vt:lpwstr>0</vt:lpwstr>
  </property>
  <property fmtid="{D5CDD505-2E9C-101B-9397-08002B2CF9AE}" pid="9" name="ContentTypeId">
    <vt:lpwstr>0x010100BA1B9B0858B0B249AE314A6D0951C473</vt:lpwstr>
  </property>
  <property fmtid="{D5CDD505-2E9C-101B-9397-08002B2CF9AE}" pid="10" name="MediaServiceImageTags">
    <vt:lpwstr/>
  </property>
</Properties>
</file>