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1" r:id="rId5"/>
  </p:sldMasterIdLst>
  <p:notesMasterIdLst>
    <p:notesMasterId r:id="rId24"/>
  </p:notesMasterIdLst>
  <p:sldIdLst>
    <p:sldId id="256" r:id="rId6"/>
    <p:sldId id="257" r:id="rId7"/>
    <p:sldId id="973" r:id="rId8"/>
    <p:sldId id="974" r:id="rId9"/>
    <p:sldId id="268" r:id="rId10"/>
    <p:sldId id="259" r:id="rId11"/>
    <p:sldId id="271" r:id="rId12"/>
    <p:sldId id="272" r:id="rId13"/>
    <p:sldId id="273" r:id="rId14"/>
    <p:sldId id="274" r:id="rId15"/>
    <p:sldId id="275" r:id="rId16"/>
    <p:sldId id="276" r:id="rId17"/>
    <p:sldId id="278" r:id="rId18"/>
    <p:sldId id="279" r:id="rId19"/>
    <p:sldId id="975" r:id="rId20"/>
    <p:sldId id="977" r:id="rId21"/>
    <p:sldId id="976" r:id="rId22"/>
    <p:sldId id="9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7" y="9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12/08/2025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7DE02E-5372-4223-BA06-9F6AD98C8360}" type="datetimeFigureOut">
              <a:rPr lang="en-GB" smtClean="0"/>
              <a:t>08/12/2025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38684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DE02E-5372-4223-BA06-9F6AD98C8360}" type="datetimeFigureOut">
              <a:rPr lang="en-GB" smtClean="0"/>
              <a:t>08/12/2025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22780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7DE02E-5372-4223-BA06-9F6AD98C8360}" type="datetimeFigureOut">
              <a:rPr lang="en-GB" smtClean="0"/>
              <a:t>08/12/2025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395126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DE02E-5372-4223-BA06-9F6AD98C8360}" type="datetimeFigureOut">
              <a:rPr lang="en-GB" smtClean="0"/>
              <a:t>08/12/2025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148475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7DE02E-5372-4223-BA06-9F6AD98C8360}" type="datetimeFigureOut">
              <a:rPr lang="en-GB" smtClean="0"/>
              <a:t>08/12/2025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325048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DE02E-5372-4223-BA06-9F6AD98C8360}" type="datetimeFigureOut">
              <a:rPr lang="en-GB" smtClean="0"/>
              <a:t>08/12/2025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321222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DE02E-5372-4223-BA06-9F6AD98C8360}" type="datetimeFigureOut">
              <a:rPr lang="en-GB" smtClean="0"/>
              <a:t>08/12/2025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9914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7DE02E-5372-4223-BA06-9F6AD98C8360}" type="datetimeFigureOut">
              <a:rPr lang="en-GB" smtClean="0"/>
              <a:t>08/12/2025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111957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7DE02E-5372-4223-BA06-9F6AD98C8360}" type="datetimeFigureOut">
              <a:rPr lang="en-GB" smtClean="0"/>
              <a:t>08/12/2025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407747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DE02E-5372-4223-BA06-9F6AD98C8360}" type="datetimeFigureOut">
              <a:rPr lang="en-GB" smtClean="0"/>
              <a:t>08/12/2025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10107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DE02E-5372-4223-BA06-9F6AD98C8360}" type="datetimeFigureOut">
              <a:rPr lang="en-GB" smtClean="0"/>
              <a:t>08/12/2025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D7EBE-35BE-4BF1-9CB8-324C64A7B36B}" type="slidenum">
              <a:rPr lang="en-GB" smtClean="0"/>
              <a:t>‹N›</a:t>
            </a:fld>
            <a:endParaRPr lang="en-GB"/>
          </a:p>
        </p:txBody>
      </p:sp>
    </p:spTree>
    <p:extLst>
      <p:ext uri="{BB962C8B-B14F-4D97-AF65-F5344CB8AC3E}">
        <p14:creationId xmlns:p14="http://schemas.microsoft.com/office/powerpoint/2010/main" val="99719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a:lnSpc>
                <a:spcPct val="100000"/>
              </a:lnSpc>
              <a:spcBef>
                <a:spcPts val="0"/>
              </a:spcBef>
              <a:spcAft>
                <a:spcPts val="0"/>
              </a:spcAft>
              <a:buClrTx/>
              <a:buSzTx/>
              <a:buFontTx/>
              <a:buNone/>
              <a:defRPr/>
            </a:pPr>
            <a:endParaRPr lang="en-US" sz="1801"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3"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3" y="6555770"/>
            <a:ext cx="5439484" cy="302230"/>
          </a:xfrm>
          <a:prstGeom prst="rect">
            <a:avLst/>
          </a:prstGeom>
        </p:spPr>
        <p:txBody>
          <a:bodyPr anchor="t"/>
          <a:lstStyle>
            <a:lvl1pPr>
              <a:defRPr sz="1200">
                <a:solidFill>
                  <a:schemeClr val="bg1"/>
                </a:solidFill>
              </a:defRPr>
            </a:lvl1pPr>
          </a:lstStyle>
          <a:p>
            <a:pPr>
              <a:defRPr/>
            </a:pPr>
            <a:r>
              <a:rPr lang="en-GB" dirty="0" err="1">
                <a:solidFill>
                  <a:prstClr val="white"/>
                </a:solidFill>
              </a:rPr>
              <a:t>G.Sergienko</a:t>
            </a:r>
            <a:r>
              <a:rPr lang="en-GB" dirty="0"/>
              <a:t>| JET LIBS Data analysis meeting #1 |FZJ| February 6, 2025 |</a:t>
            </a:r>
          </a:p>
        </p:txBody>
      </p:sp>
      <p:sp>
        <p:nvSpPr>
          <p:cNvPr id="9" name="Slide Number Placeholder 8"/>
          <p:cNvSpPr>
            <a:spLocks noGrp="1"/>
          </p:cNvSpPr>
          <p:nvPr>
            <p:ph type="sldNum" sz="quarter" idx="12"/>
          </p:nvPr>
        </p:nvSpPr>
        <p:spPr bwMode="auto">
          <a:xfrm>
            <a:off x="1" y="6590039"/>
            <a:ext cx="720080" cy="199173"/>
          </a:xfrm>
        </p:spPr>
        <p:txBody>
          <a:bodyPr anchor="ctr"/>
          <a:lstStyle>
            <a:lvl1pPr>
              <a:defRPr sz="1401">
                <a:solidFill>
                  <a:schemeClr val="bg1"/>
                </a:solidFill>
              </a:defRPr>
            </a:lvl1pPr>
          </a:lstStyle>
          <a:p>
            <a:pPr>
              <a:defRPr/>
            </a:pPr>
            <a:fld id="{6A6D9FA1-99C7-4910-8E32-B85D378B0060}" type="slidenum">
              <a:rPr lang="en-GB">
                <a:solidFill>
                  <a:prstClr val="white"/>
                </a:solidFill>
              </a:rPr>
              <a:t>‹N›</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5" y="57009"/>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1" y="252414"/>
            <a:ext cx="4944110" cy="6353175"/>
          </a:xfrm>
          <a:prstGeom prst="rect">
            <a:avLst/>
          </a:prstGeom>
          <a:noFill/>
        </p:spPr>
      </p:pic>
    </p:spTree>
    <p:extLst>
      <p:ext uri="{BB962C8B-B14F-4D97-AF65-F5344CB8AC3E}">
        <p14:creationId xmlns:p14="http://schemas.microsoft.com/office/powerpoint/2010/main" val="359262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DE02E-5372-4223-BA06-9F6AD98C8360}" type="datetimeFigureOut">
              <a:rPr lang="en-GB" smtClean="0"/>
              <a:t>08/12/2025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D7EBE-35BE-4BF1-9CB8-324C64A7B36B}" type="slidenum">
              <a:rPr lang="en-GB" smtClean="0"/>
              <a:t>‹N›</a:t>
            </a:fld>
            <a:endParaRPr lang="en-GB"/>
          </a:p>
        </p:txBody>
      </p:sp>
    </p:spTree>
    <p:extLst>
      <p:ext uri="{BB962C8B-B14F-4D97-AF65-F5344CB8AC3E}">
        <p14:creationId xmlns:p14="http://schemas.microsoft.com/office/powerpoint/2010/main" val="5472134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47.emf"/><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51.emf"/><Relationship Id="rId4" Type="http://schemas.openxmlformats.org/officeDocument/2006/relationships/image" Target="../media/image50.emf"/></Relationships>
</file>

<file path=ppt/slides/_rels/slide1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2.emf"/><Relationship Id="rId7" Type="http://schemas.openxmlformats.org/officeDocument/2006/relationships/oleObject" Target="../embeddings/oleObject2.bin"/><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54.emf"/><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p:txBody>
          <a:bodyPr>
            <a:noAutofit/>
          </a:bodyPr>
          <a:lstStyle/>
          <a:p>
            <a:r>
              <a:rPr lang="en-US" sz="2000" dirty="0"/>
              <a:t>Tile </a:t>
            </a:r>
            <a:r>
              <a:rPr lang="it-IT" sz="2000" dirty="0"/>
              <a:t>HFGC LH14W (2011-2023)</a:t>
            </a:r>
            <a:br>
              <a:rPr lang="en-US" sz="2000" dirty="0"/>
            </a:br>
            <a:r>
              <a:rPr lang="en-US" sz="2000" dirty="0"/>
              <a:t>LIBS retention (T, D, H, other)</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Salvatore Almaviva</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fontScale="55000" lnSpcReduction="20000"/>
          </a:bodyPr>
          <a:lstStyle/>
          <a:p>
            <a:r>
              <a:rPr lang="en-US" b="1" dirty="0"/>
              <a:t>ENEA, Italian National Agency for New Technologies, Energy and Sustainable Economic Development</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normAutofit fontScale="92500"/>
          </a:bodyPr>
          <a:lstStyle/>
          <a:p>
            <a:r>
              <a:rPr lang="en-US" dirty="0"/>
              <a:t>Joint LID-QMS/LIBS meeting, ENEA-Frascati, 9-12 December 2025</a:t>
            </a:r>
          </a:p>
          <a:p>
            <a:endParaRPr lang="en-US" dirty="0"/>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8D7F-57A4-0966-073A-B815ECBCAF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89FC0-29E0-FF1E-9E92-7C3940F3857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7" name="Title 1">
            <a:extLst>
              <a:ext uri="{FF2B5EF4-FFF2-40B4-BE49-F238E27FC236}">
                <a16:creationId xmlns:a16="http://schemas.microsoft.com/office/drawing/2014/main" id="{FA2F85C3-49CF-BBDA-A17F-4C9CA4810070}"/>
              </a:ext>
            </a:extLst>
          </p:cNvPr>
          <p:cNvSpPr>
            <a:spLocks noGrp="1"/>
          </p:cNvSpPr>
          <p:nvPr>
            <p:ph type="title"/>
          </p:nvPr>
        </p:nvSpPr>
        <p:spPr>
          <a:xfrm>
            <a:off x="982663" y="192088"/>
            <a:ext cx="9451975" cy="457200"/>
          </a:xfrm>
        </p:spPr>
        <p:txBody>
          <a:bodyPr/>
          <a:lstStyle/>
          <a:p>
            <a:r>
              <a:rPr lang="it-IT" dirty="0"/>
              <a:t>CF-LIBS procedure: </a:t>
            </a:r>
            <a:r>
              <a:rPr lang="it-IT" dirty="0" err="1"/>
              <a:t>calculation</a:t>
            </a:r>
            <a:r>
              <a:rPr lang="it-IT" dirty="0"/>
              <a:t> of the electron </a:t>
            </a:r>
            <a:r>
              <a:rPr lang="it-IT" dirty="0" err="1"/>
              <a:t>density</a:t>
            </a:r>
            <a:endParaRPr lang="en-HU" dirty="0"/>
          </a:p>
        </p:txBody>
      </p:sp>
      <p:sp>
        <p:nvSpPr>
          <p:cNvPr id="3" name="Content Placeholder 2">
            <a:extLst>
              <a:ext uri="{FF2B5EF4-FFF2-40B4-BE49-F238E27FC236}">
                <a16:creationId xmlns:a16="http://schemas.microsoft.com/office/drawing/2014/main" id="{6A553A7A-FCD1-F622-78A0-22BEAD420AA9}"/>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2000" dirty="0"/>
              <a:t>3) The plasma electron density is calculated by using the line broadening of some reference lines of the above-mentioned chemical elements using the “</a:t>
            </a:r>
            <a:r>
              <a:rPr lang="en-US" sz="2000" dirty="0" err="1"/>
              <a:t>peakfit</a:t>
            </a:r>
            <a:r>
              <a:rPr lang="en-US" sz="2000" dirty="0"/>
              <a:t>” function. </a:t>
            </a:r>
          </a:p>
          <a:p>
            <a:pPr marL="0" indent="0" algn="just">
              <a:buNone/>
            </a:pPr>
            <a:r>
              <a:rPr lang="en-US" sz="2000" dirty="0"/>
              <a:t>The </a:t>
            </a:r>
            <a:r>
              <a:rPr lang="en-US" sz="2000" dirty="0" err="1"/>
              <a:t>peakfit</a:t>
            </a:r>
            <a:r>
              <a:rPr lang="en-US" sz="2000" dirty="0"/>
              <a:t> function compute the Lorentz width of some reference lines useful for the electron density calculation.</a:t>
            </a:r>
          </a:p>
          <a:p>
            <a:pPr marL="0" indent="0" algn="just">
              <a:buNone/>
            </a:pPr>
            <a:r>
              <a:rPr lang="en-US" sz="2000" dirty="0"/>
              <a:t>Currently four lines are used in the </a:t>
            </a:r>
            <a:r>
              <a:rPr lang="en-US" sz="2000" dirty="0" err="1"/>
              <a:t>peakfit</a:t>
            </a:r>
            <a:r>
              <a:rPr lang="en-US" sz="2000" dirty="0"/>
              <a:t> function:</a:t>
            </a:r>
          </a:p>
          <a:p>
            <a:pPr marL="0" indent="0">
              <a:buNone/>
            </a:pPr>
            <a:r>
              <a:rPr lang="it-IT" dirty="0"/>
              <a:t>W I @ 426.94nm, W I @ 429.46nm, W I @ 430.21nm, Be I @ 457.27nm</a:t>
            </a:r>
          </a:p>
          <a:p>
            <a:pPr marL="0" indent="0" algn="just">
              <a:buNone/>
            </a:pPr>
            <a:endParaRPr lang="en-US" sz="2000" dirty="0"/>
          </a:p>
          <a:p>
            <a:pPr marL="0" indent="0" algn="just">
              <a:buNone/>
            </a:pPr>
            <a:endParaRPr lang="en-US" sz="2000" dirty="0"/>
          </a:p>
          <a:p>
            <a:pPr marL="0" indent="0" algn="just">
              <a:buNone/>
            </a:pPr>
            <a:r>
              <a:rPr lang="en-US" sz="2000" dirty="0"/>
              <a:t>  </a:t>
            </a:r>
          </a:p>
          <a:p>
            <a:pPr marL="0" indent="0" algn="just">
              <a:buNone/>
            </a:pPr>
            <a:r>
              <a:rPr lang="en-US" sz="2000" dirty="0"/>
              <a:t> </a:t>
            </a:r>
          </a:p>
        </p:txBody>
      </p:sp>
      <p:pic>
        <p:nvPicPr>
          <p:cNvPr id="6" name="Immagine 5">
            <a:extLst>
              <a:ext uri="{FF2B5EF4-FFF2-40B4-BE49-F238E27FC236}">
                <a16:creationId xmlns:a16="http://schemas.microsoft.com/office/drawing/2014/main" id="{FB3D8AAE-CEF0-2A1C-97CA-94BAE6F15D92}"/>
              </a:ext>
            </a:extLst>
          </p:cNvPr>
          <p:cNvPicPr>
            <a:picLocks noChangeAspect="1"/>
          </p:cNvPicPr>
          <p:nvPr/>
        </p:nvPicPr>
        <p:blipFill>
          <a:blip r:embed="rId2"/>
          <a:stretch>
            <a:fillRect/>
          </a:stretch>
        </p:blipFill>
        <p:spPr>
          <a:xfrm>
            <a:off x="1708993" y="3040488"/>
            <a:ext cx="4167188" cy="3124200"/>
          </a:xfrm>
          <a:prstGeom prst="rect">
            <a:avLst/>
          </a:prstGeom>
        </p:spPr>
      </p:pic>
      <p:pic>
        <p:nvPicPr>
          <p:cNvPr id="8" name="Immagine 7">
            <a:extLst>
              <a:ext uri="{FF2B5EF4-FFF2-40B4-BE49-F238E27FC236}">
                <a16:creationId xmlns:a16="http://schemas.microsoft.com/office/drawing/2014/main" id="{1BDC7726-7840-D37D-A1F2-1918C9EF0DAB}"/>
              </a:ext>
            </a:extLst>
          </p:cNvPr>
          <p:cNvPicPr>
            <a:picLocks noChangeAspect="1"/>
          </p:cNvPicPr>
          <p:nvPr/>
        </p:nvPicPr>
        <p:blipFill>
          <a:blip r:embed="rId3"/>
          <a:stretch>
            <a:fillRect/>
          </a:stretch>
        </p:blipFill>
        <p:spPr>
          <a:xfrm>
            <a:off x="6166333" y="3040488"/>
            <a:ext cx="4167188" cy="3124200"/>
          </a:xfrm>
          <a:prstGeom prst="rect">
            <a:avLst/>
          </a:prstGeom>
        </p:spPr>
      </p:pic>
      <p:sp>
        <p:nvSpPr>
          <p:cNvPr id="5" name="Footer Placeholder 3">
            <a:extLst>
              <a:ext uri="{FF2B5EF4-FFF2-40B4-BE49-F238E27FC236}">
                <a16:creationId xmlns:a16="http://schemas.microsoft.com/office/drawing/2014/main" id="{452FEA4D-25E0-9293-A7D5-368AFA4DAB10}"/>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560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5285-862F-B444-0EC8-D27A246DA7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A4F1C-3C7F-C88B-5ED2-198F29C6B6AA}"/>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7" name="Title 1">
            <a:extLst>
              <a:ext uri="{FF2B5EF4-FFF2-40B4-BE49-F238E27FC236}">
                <a16:creationId xmlns:a16="http://schemas.microsoft.com/office/drawing/2014/main" id="{66D8D5BB-8FD9-EFBC-7B40-31C5A134BA85}"/>
              </a:ext>
            </a:extLst>
          </p:cNvPr>
          <p:cNvSpPr>
            <a:spLocks noGrp="1"/>
          </p:cNvSpPr>
          <p:nvPr>
            <p:ph type="title"/>
          </p:nvPr>
        </p:nvSpPr>
        <p:spPr>
          <a:xfrm>
            <a:off x="982663" y="192088"/>
            <a:ext cx="9451975" cy="457200"/>
          </a:xfrm>
        </p:spPr>
        <p:txBody>
          <a:bodyPr/>
          <a:lstStyle/>
          <a:p>
            <a:r>
              <a:rPr lang="it-IT" dirty="0"/>
              <a:t>CF-LIBS procedure: </a:t>
            </a:r>
            <a:r>
              <a:rPr lang="it-IT" dirty="0" err="1"/>
              <a:t>calculation</a:t>
            </a:r>
            <a:r>
              <a:rPr lang="it-IT" dirty="0"/>
              <a:t> of the electron temperature</a:t>
            </a:r>
            <a:endParaRPr lang="en-HU" dirty="0"/>
          </a:p>
        </p:txBody>
      </p:sp>
      <p:sp>
        <p:nvSpPr>
          <p:cNvPr id="3" name="Content Placeholder 2">
            <a:extLst>
              <a:ext uri="{FF2B5EF4-FFF2-40B4-BE49-F238E27FC236}">
                <a16:creationId xmlns:a16="http://schemas.microsoft.com/office/drawing/2014/main" id="{ED2A9476-FDC6-7469-B9B6-69C9B887AE93}"/>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E2DB9FF0-5712-566E-A1EC-168E75F78BFE}"/>
              </a:ext>
            </a:extLst>
          </p:cNvPr>
          <p:cNvSpPr txBox="1"/>
          <p:nvPr/>
        </p:nvSpPr>
        <p:spPr>
          <a:xfrm>
            <a:off x="250371" y="798884"/>
            <a:ext cx="11756571" cy="923330"/>
          </a:xfrm>
          <a:prstGeom prst="rect">
            <a:avLst/>
          </a:prstGeom>
          <a:noFill/>
        </p:spPr>
        <p:txBody>
          <a:bodyPr wrap="square">
            <a:spAutoFit/>
          </a:bodyPr>
          <a:lstStyle/>
          <a:p>
            <a:pPr marL="0" indent="0" algn="just">
              <a:buNone/>
            </a:pPr>
            <a:r>
              <a:rPr lang="en-US" sz="1800" dirty="0"/>
              <a:t>4) </a:t>
            </a:r>
            <a:r>
              <a:rPr lang="en-US" dirty="0"/>
              <a:t>T</a:t>
            </a:r>
            <a:r>
              <a:rPr lang="en-US" sz="1800" dirty="0"/>
              <a:t>he electron temperature of the LIBS plasma is calculated by using </a:t>
            </a:r>
            <a:r>
              <a:rPr lang="en-US" dirty="0"/>
              <a:t>the</a:t>
            </a:r>
            <a:r>
              <a:rPr lang="en-US" sz="1800" dirty="0"/>
              <a:t> extended Boltzmann plot of the above-mentioned chemical elements: given the large number of atomic and ionic transitions the W I and W II atomic and ionic lines are generally used for the calculation of the electron temperature.</a:t>
            </a:r>
          </a:p>
        </p:txBody>
      </p:sp>
      <p:pic>
        <p:nvPicPr>
          <p:cNvPr id="9" name="Immagine 8">
            <a:extLst>
              <a:ext uri="{FF2B5EF4-FFF2-40B4-BE49-F238E27FC236}">
                <a16:creationId xmlns:a16="http://schemas.microsoft.com/office/drawing/2014/main" id="{491CCAEA-10E1-1DB4-00C9-64D71D0A4445}"/>
              </a:ext>
            </a:extLst>
          </p:cNvPr>
          <p:cNvPicPr>
            <a:picLocks noChangeAspect="1"/>
          </p:cNvPicPr>
          <p:nvPr/>
        </p:nvPicPr>
        <p:blipFill>
          <a:blip r:embed="rId2"/>
          <a:stretch>
            <a:fillRect/>
          </a:stretch>
        </p:blipFill>
        <p:spPr>
          <a:xfrm>
            <a:off x="2648116" y="1915742"/>
            <a:ext cx="6121068" cy="4599497"/>
          </a:xfrm>
          <a:prstGeom prst="rect">
            <a:avLst/>
          </a:prstGeom>
        </p:spPr>
      </p:pic>
      <p:sp>
        <p:nvSpPr>
          <p:cNvPr id="5" name="Footer Placeholder 3">
            <a:extLst>
              <a:ext uri="{FF2B5EF4-FFF2-40B4-BE49-F238E27FC236}">
                <a16:creationId xmlns:a16="http://schemas.microsoft.com/office/drawing/2014/main" id="{0F58B41F-A8AF-4A0D-940D-745D004D7786}"/>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373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B203-74D9-3670-CF20-E59646BAB0D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F2E19-11F6-BF2C-7636-8F663E6F78E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7" name="Title 1">
            <a:extLst>
              <a:ext uri="{FF2B5EF4-FFF2-40B4-BE49-F238E27FC236}">
                <a16:creationId xmlns:a16="http://schemas.microsoft.com/office/drawing/2014/main" id="{B5F91DA1-884F-93D6-5394-753A81E48A1F}"/>
              </a:ext>
            </a:extLst>
          </p:cNvPr>
          <p:cNvSpPr>
            <a:spLocks noGrp="1"/>
          </p:cNvSpPr>
          <p:nvPr>
            <p:ph type="title"/>
          </p:nvPr>
        </p:nvSpPr>
        <p:spPr>
          <a:xfrm>
            <a:off x="982663" y="192088"/>
            <a:ext cx="10879261" cy="457200"/>
          </a:xfrm>
        </p:spPr>
        <p:txBody>
          <a:bodyPr/>
          <a:lstStyle/>
          <a:p>
            <a:r>
              <a:rPr lang="it-IT" dirty="0" err="1"/>
              <a:t>Determination</a:t>
            </a:r>
            <a:r>
              <a:rPr lang="it-IT" dirty="0"/>
              <a:t> of the </a:t>
            </a:r>
            <a:r>
              <a:rPr lang="it-IT" dirty="0" err="1"/>
              <a:t>signal</a:t>
            </a:r>
            <a:r>
              <a:rPr lang="it-IT" dirty="0"/>
              <a:t> of the H-D-T band (</a:t>
            </a:r>
            <a:r>
              <a:rPr lang="it-IT" dirty="0" err="1"/>
              <a:t>Hydrogen</a:t>
            </a:r>
            <a:r>
              <a:rPr lang="it-IT" dirty="0"/>
              <a:t> </a:t>
            </a:r>
            <a:r>
              <a:rPr lang="it-IT" dirty="0" err="1"/>
              <a:t>isotopes</a:t>
            </a:r>
            <a:r>
              <a:rPr lang="it-IT" dirty="0"/>
              <a:t>)</a:t>
            </a:r>
            <a:endParaRPr lang="en-HU" dirty="0"/>
          </a:p>
        </p:txBody>
      </p:sp>
      <p:sp>
        <p:nvSpPr>
          <p:cNvPr id="3" name="Content Placeholder 2">
            <a:extLst>
              <a:ext uri="{FF2B5EF4-FFF2-40B4-BE49-F238E27FC236}">
                <a16:creationId xmlns:a16="http://schemas.microsoft.com/office/drawing/2014/main" id="{8B01C971-7D61-2A26-B169-9A54286D3D24}"/>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C48EFBCD-9091-A2C3-5F69-9985EB6983FC}"/>
              </a:ext>
            </a:extLst>
          </p:cNvPr>
          <p:cNvSpPr txBox="1"/>
          <p:nvPr/>
        </p:nvSpPr>
        <p:spPr>
          <a:xfrm>
            <a:off x="250371" y="798884"/>
            <a:ext cx="11756571" cy="1477328"/>
          </a:xfrm>
          <a:prstGeom prst="rect">
            <a:avLst/>
          </a:prstGeom>
          <a:noFill/>
        </p:spPr>
        <p:txBody>
          <a:bodyPr wrap="square">
            <a:spAutoFit/>
          </a:bodyPr>
          <a:lstStyle/>
          <a:p>
            <a:pPr algn="just"/>
            <a:r>
              <a:rPr lang="en-US" dirty="0"/>
              <a:t>Calculation of the H-D-T band related to the Balmer alpha emission of the three H-isotopes: the intensity of the H-D-T band (considered as a unique emission band) is obtained by the experimental H-D-T integral signal between 655.9 – 656.4 nm subtracted by the nearby integral noise signal between 655.4 – 655.9 nm (no emission lines have been detected in that spectral region in the LIBS spectra). If the H-D-T signal is lower than the noise the H-D-T signal is assumed to be zero (no Hydrogen isotopes)  </a:t>
            </a:r>
            <a:endParaRPr lang="en-US" sz="1800" dirty="0"/>
          </a:p>
        </p:txBody>
      </p:sp>
      <p:pic>
        <p:nvPicPr>
          <p:cNvPr id="11" name="Immagine 10">
            <a:extLst>
              <a:ext uri="{FF2B5EF4-FFF2-40B4-BE49-F238E27FC236}">
                <a16:creationId xmlns:a16="http://schemas.microsoft.com/office/drawing/2014/main" id="{C5765953-D45F-B450-AFE5-FED1CE3CFAEE}"/>
              </a:ext>
            </a:extLst>
          </p:cNvPr>
          <p:cNvPicPr>
            <a:picLocks noChangeAspect="1"/>
          </p:cNvPicPr>
          <p:nvPr/>
        </p:nvPicPr>
        <p:blipFill>
          <a:blip r:embed="rId2"/>
          <a:stretch>
            <a:fillRect/>
          </a:stretch>
        </p:blipFill>
        <p:spPr>
          <a:xfrm>
            <a:off x="3341914" y="2190228"/>
            <a:ext cx="5334000" cy="4000500"/>
          </a:xfrm>
          <a:prstGeom prst="rect">
            <a:avLst/>
          </a:prstGeom>
        </p:spPr>
      </p:pic>
      <p:sp>
        <p:nvSpPr>
          <p:cNvPr id="5" name="Footer Placeholder 3">
            <a:extLst>
              <a:ext uri="{FF2B5EF4-FFF2-40B4-BE49-F238E27FC236}">
                <a16:creationId xmlns:a16="http://schemas.microsoft.com/office/drawing/2014/main" id="{EC005EE6-9184-2C91-2B21-418CC6742492}"/>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168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A7D9-C18C-B11D-E61E-E1401876F80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9608A3-5C44-E2C0-43CB-EA1092883AB7}"/>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7" name="Title 1">
            <a:extLst>
              <a:ext uri="{FF2B5EF4-FFF2-40B4-BE49-F238E27FC236}">
                <a16:creationId xmlns:a16="http://schemas.microsoft.com/office/drawing/2014/main" id="{D769C18B-CD6E-5309-D490-127106675D2F}"/>
              </a:ext>
            </a:extLst>
          </p:cNvPr>
          <p:cNvSpPr>
            <a:spLocks noGrp="1"/>
          </p:cNvSpPr>
          <p:nvPr>
            <p:ph type="title"/>
          </p:nvPr>
        </p:nvSpPr>
        <p:spPr>
          <a:xfrm>
            <a:off x="982663" y="192088"/>
            <a:ext cx="9451975" cy="457200"/>
          </a:xfrm>
        </p:spPr>
        <p:txBody>
          <a:bodyPr/>
          <a:lstStyle/>
          <a:p>
            <a:r>
              <a:rPr lang="it-IT" dirty="0"/>
              <a:t>CF-LIBS procedure: test on </a:t>
            </a:r>
            <a:r>
              <a:rPr lang="it-IT" dirty="0" err="1"/>
              <a:t>reference</a:t>
            </a:r>
            <a:r>
              <a:rPr lang="it-IT" dirty="0"/>
              <a:t> points</a:t>
            </a:r>
            <a:endParaRPr lang="en-HU" dirty="0"/>
          </a:p>
        </p:txBody>
      </p:sp>
      <p:sp>
        <p:nvSpPr>
          <p:cNvPr id="3" name="Content Placeholder 2">
            <a:extLst>
              <a:ext uri="{FF2B5EF4-FFF2-40B4-BE49-F238E27FC236}">
                <a16:creationId xmlns:a16="http://schemas.microsoft.com/office/drawing/2014/main" id="{86ABE25F-8797-7E7C-4661-41CB0AD3D1A4}"/>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942EC205-5E11-456C-709C-21C993B921F4}"/>
              </a:ext>
            </a:extLst>
          </p:cNvPr>
          <p:cNvSpPr txBox="1"/>
          <p:nvPr/>
        </p:nvSpPr>
        <p:spPr>
          <a:xfrm>
            <a:off x="250371" y="798884"/>
            <a:ext cx="11756571" cy="646331"/>
          </a:xfrm>
          <a:prstGeom prst="rect">
            <a:avLst/>
          </a:prstGeom>
          <a:noFill/>
        </p:spPr>
        <p:txBody>
          <a:bodyPr wrap="square">
            <a:spAutoFit/>
          </a:bodyPr>
          <a:lstStyle/>
          <a:p>
            <a:pPr algn="just"/>
            <a:r>
              <a:rPr lang="en-US" dirty="0"/>
              <a:t>Application of the closure relation and calculation of the element concentrations in atomic %: the CF-LIBS procedure and the closure relation is applied for each series of spectra. </a:t>
            </a:r>
            <a:endParaRPr lang="en-US" sz="1800" b="1" dirty="0"/>
          </a:p>
        </p:txBody>
      </p:sp>
      <p:pic>
        <p:nvPicPr>
          <p:cNvPr id="10" name="Immagine 9">
            <a:extLst>
              <a:ext uri="{FF2B5EF4-FFF2-40B4-BE49-F238E27FC236}">
                <a16:creationId xmlns:a16="http://schemas.microsoft.com/office/drawing/2014/main" id="{6D92E3CE-8080-1964-BB80-F3A6D54120A1}"/>
              </a:ext>
            </a:extLst>
          </p:cNvPr>
          <p:cNvPicPr>
            <a:picLocks noChangeAspect="1"/>
          </p:cNvPicPr>
          <p:nvPr/>
        </p:nvPicPr>
        <p:blipFill>
          <a:blip r:embed="rId2"/>
          <a:stretch>
            <a:fillRect/>
          </a:stretch>
        </p:blipFill>
        <p:spPr>
          <a:xfrm>
            <a:off x="330075" y="2102159"/>
            <a:ext cx="5334000" cy="4000500"/>
          </a:xfrm>
          <a:prstGeom prst="rect">
            <a:avLst/>
          </a:prstGeom>
        </p:spPr>
      </p:pic>
      <p:sp>
        <p:nvSpPr>
          <p:cNvPr id="8" name="CasellaDiTesto 7">
            <a:extLst>
              <a:ext uri="{FF2B5EF4-FFF2-40B4-BE49-F238E27FC236}">
                <a16:creationId xmlns:a16="http://schemas.microsoft.com/office/drawing/2014/main" id="{7A8CEE13-E05B-BB58-E353-913C8BE79F7F}"/>
              </a:ext>
            </a:extLst>
          </p:cNvPr>
          <p:cNvSpPr txBox="1"/>
          <p:nvPr/>
        </p:nvSpPr>
        <p:spPr>
          <a:xfrm>
            <a:off x="825623" y="1952563"/>
            <a:ext cx="4666093" cy="338554"/>
          </a:xfrm>
          <a:prstGeom prst="rect">
            <a:avLst/>
          </a:prstGeom>
          <a:noFill/>
        </p:spPr>
        <p:txBody>
          <a:bodyPr wrap="square">
            <a:spAutoFit/>
          </a:bodyPr>
          <a:lstStyle/>
          <a:p>
            <a:r>
              <a:rPr lang="it-IT" sz="1600" b="1" dirty="0"/>
              <a:t>492_2X8_R7C3C7_2X08 - R7 C3-C7 Be </a:t>
            </a:r>
            <a:r>
              <a:rPr lang="it-IT" sz="1600" b="1" dirty="0" err="1"/>
              <a:t>reference</a:t>
            </a:r>
            <a:endParaRPr lang="it-IT" sz="1600" b="1" dirty="0"/>
          </a:p>
        </p:txBody>
      </p:sp>
      <p:pic>
        <p:nvPicPr>
          <p:cNvPr id="11" name="Immagine 10">
            <a:extLst>
              <a:ext uri="{FF2B5EF4-FFF2-40B4-BE49-F238E27FC236}">
                <a16:creationId xmlns:a16="http://schemas.microsoft.com/office/drawing/2014/main" id="{2E913499-91D1-7191-545D-0CE6ADFF4FA6}"/>
              </a:ext>
            </a:extLst>
          </p:cNvPr>
          <p:cNvPicPr>
            <a:picLocks noChangeAspect="1"/>
          </p:cNvPicPr>
          <p:nvPr/>
        </p:nvPicPr>
        <p:blipFill>
          <a:blip r:embed="rId3"/>
          <a:stretch>
            <a:fillRect/>
          </a:stretch>
        </p:blipFill>
        <p:spPr>
          <a:xfrm>
            <a:off x="5987264" y="2058616"/>
            <a:ext cx="5334000" cy="4000500"/>
          </a:xfrm>
          <a:prstGeom prst="rect">
            <a:avLst/>
          </a:prstGeom>
        </p:spPr>
      </p:pic>
      <p:sp>
        <p:nvSpPr>
          <p:cNvPr id="13" name="CasellaDiTesto 12">
            <a:extLst>
              <a:ext uri="{FF2B5EF4-FFF2-40B4-BE49-F238E27FC236}">
                <a16:creationId xmlns:a16="http://schemas.microsoft.com/office/drawing/2014/main" id="{28983870-884B-7B7D-9B28-99E769E15E4B}"/>
              </a:ext>
            </a:extLst>
          </p:cNvPr>
          <p:cNvSpPr txBox="1"/>
          <p:nvPr/>
        </p:nvSpPr>
        <p:spPr>
          <a:xfrm>
            <a:off x="6552456" y="1873950"/>
            <a:ext cx="4252704" cy="338554"/>
          </a:xfrm>
          <a:prstGeom prst="rect">
            <a:avLst/>
          </a:prstGeom>
          <a:noFill/>
        </p:spPr>
        <p:txBody>
          <a:bodyPr wrap="square">
            <a:spAutoFit/>
          </a:bodyPr>
          <a:lstStyle/>
          <a:p>
            <a:r>
              <a:rPr lang="it-IT" sz="1600" b="1" dirty="0"/>
              <a:t>357_VW1_M_Oct1_MIDDLE </a:t>
            </a:r>
            <a:r>
              <a:rPr lang="it-IT" sz="1600" b="1" dirty="0" err="1"/>
              <a:t>Inconel</a:t>
            </a:r>
            <a:r>
              <a:rPr lang="it-IT" sz="1600" b="1" dirty="0"/>
              <a:t> </a:t>
            </a:r>
            <a:r>
              <a:rPr lang="it-IT" sz="1600" b="1" dirty="0" err="1"/>
              <a:t>reference</a:t>
            </a:r>
            <a:endParaRPr lang="it-IT" sz="1600" b="1" dirty="0"/>
          </a:p>
        </p:txBody>
      </p:sp>
      <p:sp>
        <p:nvSpPr>
          <p:cNvPr id="5" name="Footer Placeholder 3">
            <a:extLst>
              <a:ext uri="{FF2B5EF4-FFF2-40B4-BE49-F238E27FC236}">
                <a16:creationId xmlns:a16="http://schemas.microsoft.com/office/drawing/2014/main" id="{C401BFB0-ABDA-CF04-2904-29BDD7F139A3}"/>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786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5171-0D79-1BEC-DF2A-835CB1C8065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6BDBC-2CE3-CF24-CBAA-3C231FF161DF}"/>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7" name="Title 1">
            <a:extLst>
              <a:ext uri="{FF2B5EF4-FFF2-40B4-BE49-F238E27FC236}">
                <a16:creationId xmlns:a16="http://schemas.microsoft.com/office/drawing/2014/main" id="{93A3DF7F-DA97-E1D2-889E-8EDF3EE26A42}"/>
              </a:ext>
            </a:extLst>
          </p:cNvPr>
          <p:cNvSpPr>
            <a:spLocks noGrp="1"/>
          </p:cNvSpPr>
          <p:nvPr>
            <p:ph type="title"/>
          </p:nvPr>
        </p:nvSpPr>
        <p:spPr>
          <a:xfrm>
            <a:off x="982663" y="192088"/>
            <a:ext cx="9451975" cy="457200"/>
          </a:xfrm>
        </p:spPr>
        <p:txBody>
          <a:bodyPr/>
          <a:lstStyle/>
          <a:p>
            <a:r>
              <a:rPr lang="it-IT" dirty="0"/>
              <a:t>CF-LIBS procedure: test on </a:t>
            </a:r>
            <a:r>
              <a:rPr lang="it-IT" dirty="0" err="1"/>
              <a:t>reference</a:t>
            </a:r>
            <a:r>
              <a:rPr lang="it-IT" dirty="0"/>
              <a:t> points</a:t>
            </a:r>
            <a:endParaRPr lang="en-HU" dirty="0"/>
          </a:p>
        </p:txBody>
      </p:sp>
      <p:sp>
        <p:nvSpPr>
          <p:cNvPr id="3" name="Content Placeholder 2">
            <a:extLst>
              <a:ext uri="{FF2B5EF4-FFF2-40B4-BE49-F238E27FC236}">
                <a16:creationId xmlns:a16="http://schemas.microsoft.com/office/drawing/2014/main" id="{D0F31F1D-586E-D7E7-F267-8EAE196AA075}"/>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B1D5024C-551C-A7E9-2781-6094B2681BB1}"/>
              </a:ext>
            </a:extLst>
          </p:cNvPr>
          <p:cNvSpPr txBox="1"/>
          <p:nvPr/>
        </p:nvSpPr>
        <p:spPr>
          <a:xfrm>
            <a:off x="250371" y="798884"/>
            <a:ext cx="11756571" cy="646331"/>
          </a:xfrm>
          <a:prstGeom prst="rect">
            <a:avLst/>
          </a:prstGeom>
          <a:noFill/>
        </p:spPr>
        <p:txBody>
          <a:bodyPr wrap="square">
            <a:spAutoFit/>
          </a:bodyPr>
          <a:lstStyle/>
          <a:p>
            <a:pPr algn="just"/>
            <a:r>
              <a:rPr lang="en-US" dirty="0"/>
              <a:t>6</a:t>
            </a:r>
            <a:r>
              <a:rPr lang="en-US" sz="1800" dirty="0"/>
              <a:t>) </a:t>
            </a:r>
            <a:r>
              <a:rPr lang="en-US" dirty="0"/>
              <a:t>Application of the closure relation and calculation of the element concentrations in atomic %: the CF-LIBS procedure and the closure relation is applied for each series of spectra. </a:t>
            </a:r>
            <a:r>
              <a:rPr lang="en-US" b="1" dirty="0"/>
              <a:t>Results for the reference points (</a:t>
            </a:r>
            <a:r>
              <a:rPr lang="en-US" b="1" dirty="0" err="1"/>
              <a:t>T</a:t>
            </a:r>
            <a:r>
              <a:rPr lang="en-US" b="1" baseline="-25000" dirty="0" err="1"/>
              <a:t>e</a:t>
            </a:r>
            <a:r>
              <a:rPr lang="en-US" b="1" dirty="0"/>
              <a:t> 15500 K,  n</a:t>
            </a:r>
            <a:r>
              <a:rPr lang="en-US" b="1" baseline="-25000" dirty="0"/>
              <a:t>e</a:t>
            </a:r>
            <a:r>
              <a:rPr lang="en-US" b="1" dirty="0"/>
              <a:t> = 3*10</a:t>
            </a:r>
            <a:r>
              <a:rPr lang="en-US" b="1" baseline="30000" dirty="0"/>
              <a:t>17</a:t>
            </a:r>
            <a:r>
              <a:rPr lang="en-US" b="1" dirty="0"/>
              <a:t>) </a:t>
            </a:r>
            <a:endParaRPr lang="en-US" sz="1800" b="1" dirty="0"/>
          </a:p>
        </p:txBody>
      </p:sp>
      <p:sp>
        <p:nvSpPr>
          <p:cNvPr id="8" name="CasellaDiTesto 7">
            <a:extLst>
              <a:ext uri="{FF2B5EF4-FFF2-40B4-BE49-F238E27FC236}">
                <a16:creationId xmlns:a16="http://schemas.microsoft.com/office/drawing/2014/main" id="{9502C6C8-D409-10CA-701E-A05998C1BFB1}"/>
              </a:ext>
            </a:extLst>
          </p:cNvPr>
          <p:cNvSpPr txBox="1"/>
          <p:nvPr/>
        </p:nvSpPr>
        <p:spPr>
          <a:xfrm>
            <a:off x="825623" y="1952563"/>
            <a:ext cx="4666093" cy="338554"/>
          </a:xfrm>
          <a:prstGeom prst="rect">
            <a:avLst/>
          </a:prstGeom>
          <a:noFill/>
        </p:spPr>
        <p:txBody>
          <a:bodyPr wrap="square">
            <a:spAutoFit/>
          </a:bodyPr>
          <a:lstStyle/>
          <a:p>
            <a:r>
              <a:rPr lang="it-IT" sz="1600" b="1" dirty="0"/>
              <a:t>360 - 02ONG8B - R4 C2 </a:t>
            </a:r>
            <a:r>
              <a:rPr lang="it-IT" sz="1600" b="1" dirty="0" err="1"/>
              <a:t>W_CFC_reference</a:t>
            </a:r>
            <a:endParaRPr lang="it-IT" sz="1600" b="1" dirty="0"/>
          </a:p>
        </p:txBody>
      </p:sp>
      <p:pic>
        <p:nvPicPr>
          <p:cNvPr id="9" name="Immagine 8">
            <a:extLst>
              <a:ext uri="{FF2B5EF4-FFF2-40B4-BE49-F238E27FC236}">
                <a16:creationId xmlns:a16="http://schemas.microsoft.com/office/drawing/2014/main" id="{8DEC0548-BFC6-FB84-3A22-036387B0900E}"/>
              </a:ext>
            </a:extLst>
          </p:cNvPr>
          <p:cNvPicPr>
            <a:picLocks noChangeAspect="1"/>
          </p:cNvPicPr>
          <p:nvPr/>
        </p:nvPicPr>
        <p:blipFill>
          <a:blip r:embed="rId2"/>
          <a:stretch>
            <a:fillRect/>
          </a:stretch>
        </p:blipFill>
        <p:spPr>
          <a:xfrm>
            <a:off x="185057" y="2058616"/>
            <a:ext cx="5334000" cy="4000500"/>
          </a:xfrm>
          <a:prstGeom prst="rect">
            <a:avLst/>
          </a:prstGeom>
        </p:spPr>
      </p:pic>
      <p:pic>
        <p:nvPicPr>
          <p:cNvPr id="14" name="Immagine 13">
            <a:extLst>
              <a:ext uri="{FF2B5EF4-FFF2-40B4-BE49-F238E27FC236}">
                <a16:creationId xmlns:a16="http://schemas.microsoft.com/office/drawing/2014/main" id="{233A751C-1714-1A3D-B691-B8C1F27775D2}"/>
              </a:ext>
            </a:extLst>
          </p:cNvPr>
          <p:cNvPicPr>
            <a:picLocks noChangeAspect="1"/>
          </p:cNvPicPr>
          <p:nvPr/>
        </p:nvPicPr>
        <p:blipFill>
          <a:blip r:embed="rId3"/>
          <a:stretch>
            <a:fillRect/>
          </a:stretch>
        </p:blipFill>
        <p:spPr>
          <a:xfrm>
            <a:off x="5708650" y="2058616"/>
            <a:ext cx="5334000" cy="4000500"/>
          </a:xfrm>
          <a:prstGeom prst="rect">
            <a:avLst/>
          </a:prstGeom>
        </p:spPr>
      </p:pic>
      <p:sp>
        <p:nvSpPr>
          <p:cNvPr id="15" name="CasellaDiTesto 14">
            <a:extLst>
              <a:ext uri="{FF2B5EF4-FFF2-40B4-BE49-F238E27FC236}">
                <a16:creationId xmlns:a16="http://schemas.microsoft.com/office/drawing/2014/main" id="{BD35F649-4582-4084-9BF9-285D0F149799}"/>
              </a:ext>
            </a:extLst>
          </p:cNvPr>
          <p:cNvSpPr txBox="1"/>
          <p:nvPr/>
        </p:nvSpPr>
        <p:spPr>
          <a:xfrm>
            <a:off x="6343773" y="1909020"/>
            <a:ext cx="4666093" cy="338554"/>
          </a:xfrm>
          <a:prstGeom prst="rect">
            <a:avLst/>
          </a:prstGeom>
          <a:noFill/>
        </p:spPr>
        <p:txBody>
          <a:bodyPr wrap="square">
            <a:spAutoFit/>
          </a:bodyPr>
          <a:lstStyle/>
          <a:p>
            <a:r>
              <a:rPr lang="pl-PL" sz="1600" b="1" dirty="0"/>
              <a:t>20_14WLH_AR3C1  PURE W_ref</a:t>
            </a:r>
            <a:r>
              <a:rPr lang="it-IT" sz="1600" b="1" dirty="0" err="1"/>
              <a:t>erence</a:t>
            </a:r>
            <a:endParaRPr lang="it-IT" sz="1600" b="1" dirty="0"/>
          </a:p>
        </p:txBody>
      </p:sp>
      <p:sp>
        <p:nvSpPr>
          <p:cNvPr id="5" name="Footer Placeholder 3">
            <a:extLst>
              <a:ext uri="{FF2B5EF4-FFF2-40B4-BE49-F238E27FC236}">
                <a16:creationId xmlns:a16="http://schemas.microsoft.com/office/drawing/2014/main" id="{73488C75-CAE3-C04E-99FA-28D57163D966}"/>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377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6445-8FEF-0A39-4F2E-279415A59A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C23FDE-9089-57A7-5E38-8492B9CF9051}"/>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
        <p:nvSpPr>
          <p:cNvPr id="7" name="Title 1">
            <a:extLst>
              <a:ext uri="{FF2B5EF4-FFF2-40B4-BE49-F238E27FC236}">
                <a16:creationId xmlns:a16="http://schemas.microsoft.com/office/drawing/2014/main" id="{B1230D1F-EA52-34EE-620B-5AA39EC139F2}"/>
              </a:ext>
            </a:extLst>
          </p:cNvPr>
          <p:cNvSpPr>
            <a:spLocks noGrp="1"/>
          </p:cNvSpPr>
          <p:nvPr>
            <p:ph type="title"/>
          </p:nvPr>
        </p:nvSpPr>
        <p:spPr>
          <a:xfrm>
            <a:off x="982663" y="192088"/>
            <a:ext cx="9451975" cy="457200"/>
          </a:xfrm>
        </p:spPr>
        <p:txBody>
          <a:bodyPr/>
          <a:lstStyle/>
          <a:p>
            <a:r>
              <a:rPr lang="it-IT" dirty="0"/>
              <a:t>CF-LIBS procedure: LIBS points </a:t>
            </a:r>
            <a:r>
              <a:rPr lang="it-IT" dirty="0" err="1"/>
              <a:t>at</a:t>
            </a:r>
            <a:r>
              <a:rPr lang="it-IT" dirty="0"/>
              <a:t> JET 59-60-61-62-63  </a:t>
            </a:r>
            <a:endParaRPr lang="en-HU" dirty="0"/>
          </a:p>
        </p:txBody>
      </p:sp>
      <p:sp>
        <p:nvSpPr>
          <p:cNvPr id="3" name="Content Placeholder 2">
            <a:extLst>
              <a:ext uri="{FF2B5EF4-FFF2-40B4-BE49-F238E27FC236}">
                <a16:creationId xmlns:a16="http://schemas.microsoft.com/office/drawing/2014/main" id="{912FA96C-E07C-D677-1B88-77597A25083B}"/>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2BFFD5A9-2ADB-6EFC-37AF-9A994CB07DBC}"/>
              </a:ext>
            </a:extLst>
          </p:cNvPr>
          <p:cNvSpPr txBox="1"/>
          <p:nvPr/>
        </p:nvSpPr>
        <p:spPr>
          <a:xfrm>
            <a:off x="250371" y="798884"/>
            <a:ext cx="11756571" cy="369332"/>
          </a:xfrm>
          <a:prstGeom prst="rect">
            <a:avLst/>
          </a:prstGeom>
          <a:noFill/>
        </p:spPr>
        <p:txBody>
          <a:bodyPr wrap="square">
            <a:spAutoFit/>
          </a:bodyPr>
          <a:lstStyle/>
          <a:p>
            <a:pPr algn="just"/>
            <a:r>
              <a:rPr lang="en-US" dirty="0"/>
              <a:t>Application of the closure relation and calculation of the element concentrations in atomic %: points 59-60-61-62-63</a:t>
            </a:r>
            <a:endParaRPr lang="en-US" sz="1800" b="1" dirty="0"/>
          </a:p>
        </p:txBody>
      </p:sp>
      <p:sp>
        <p:nvSpPr>
          <p:cNvPr id="5" name="Footer Placeholder 3">
            <a:extLst>
              <a:ext uri="{FF2B5EF4-FFF2-40B4-BE49-F238E27FC236}">
                <a16:creationId xmlns:a16="http://schemas.microsoft.com/office/drawing/2014/main" id="{2D93F1DA-E269-4202-DFFD-A2A73C8823F4}"/>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CasellaDiTesto 16">
            <a:extLst>
              <a:ext uri="{FF2B5EF4-FFF2-40B4-BE49-F238E27FC236}">
                <a16:creationId xmlns:a16="http://schemas.microsoft.com/office/drawing/2014/main" id="{FBBE8B16-D21C-1ABB-C978-72A9B1F6F0B2}"/>
              </a:ext>
            </a:extLst>
          </p:cNvPr>
          <p:cNvSpPr txBox="1"/>
          <p:nvPr/>
        </p:nvSpPr>
        <p:spPr>
          <a:xfrm>
            <a:off x="3942158" y="2271796"/>
            <a:ext cx="2116931" cy="369332"/>
          </a:xfrm>
          <a:prstGeom prst="rect">
            <a:avLst/>
          </a:prstGeom>
          <a:noFill/>
        </p:spPr>
        <p:txBody>
          <a:bodyPr wrap="square">
            <a:spAutoFit/>
          </a:bodyPr>
          <a:lstStyle/>
          <a:p>
            <a:r>
              <a:rPr lang="it-IT" b="1" dirty="0"/>
              <a:t>59_LH14W_R1C1</a:t>
            </a:r>
          </a:p>
        </p:txBody>
      </p:sp>
      <p:sp>
        <p:nvSpPr>
          <p:cNvPr id="18" name="CasellaDiTesto 17">
            <a:extLst>
              <a:ext uri="{FF2B5EF4-FFF2-40B4-BE49-F238E27FC236}">
                <a16:creationId xmlns:a16="http://schemas.microsoft.com/office/drawing/2014/main" id="{8B8A422F-B5B4-8D23-E26F-4AE5B1940BC3}"/>
              </a:ext>
            </a:extLst>
          </p:cNvPr>
          <p:cNvSpPr txBox="1"/>
          <p:nvPr/>
        </p:nvSpPr>
        <p:spPr>
          <a:xfrm>
            <a:off x="9063837" y="2199628"/>
            <a:ext cx="2116931" cy="369332"/>
          </a:xfrm>
          <a:prstGeom prst="rect">
            <a:avLst/>
          </a:prstGeom>
          <a:noFill/>
        </p:spPr>
        <p:txBody>
          <a:bodyPr wrap="square">
            <a:spAutoFit/>
          </a:bodyPr>
          <a:lstStyle/>
          <a:p>
            <a:r>
              <a:rPr lang="it-IT" b="1" dirty="0"/>
              <a:t>60_LH14W_R1C2</a:t>
            </a:r>
          </a:p>
        </p:txBody>
      </p:sp>
      <p:pic>
        <p:nvPicPr>
          <p:cNvPr id="20" name="Immagine 19">
            <a:extLst>
              <a:ext uri="{FF2B5EF4-FFF2-40B4-BE49-F238E27FC236}">
                <a16:creationId xmlns:a16="http://schemas.microsoft.com/office/drawing/2014/main" id="{88E6665B-F42C-06F0-2303-B51CB9F1C9AA}"/>
              </a:ext>
            </a:extLst>
          </p:cNvPr>
          <p:cNvPicPr>
            <a:picLocks noChangeAspect="1"/>
          </p:cNvPicPr>
          <p:nvPr/>
        </p:nvPicPr>
        <p:blipFill>
          <a:blip r:embed="rId2"/>
          <a:stretch>
            <a:fillRect/>
          </a:stretch>
        </p:blipFill>
        <p:spPr>
          <a:xfrm>
            <a:off x="2333624" y="2421392"/>
            <a:ext cx="5334000" cy="4000500"/>
          </a:xfrm>
          <a:prstGeom prst="rect">
            <a:avLst/>
          </a:prstGeom>
        </p:spPr>
      </p:pic>
      <p:pic>
        <p:nvPicPr>
          <p:cNvPr id="22" name="Immagine 21">
            <a:extLst>
              <a:ext uri="{FF2B5EF4-FFF2-40B4-BE49-F238E27FC236}">
                <a16:creationId xmlns:a16="http://schemas.microsoft.com/office/drawing/2014/main" id="{5F85EFD7-392E-23D7-D5D5-BAF1C0885037}"/>
              </a:ext>
            </a:extLst>
          </p:cNvPr>
          <p:cNvPicPr>
            <a:picLocks noChangeAspect="1"/>
          </p:cNvPicPr>
          <p:nvPr/>
        </p:nvPicPr>
        <p:blipFill>
          <a:blip r:embed="rId3"/>
          <a:stretch>
            <a:fillRect/>
          </a:stretch>
        </p:blipFill>
        <p:spPr>
          <a:xfrm>
            <a:off x="7003709" y="2402843"/>
            <a:ext cx="5334000" cy="4000500"/>
          </a:xfrm>
          <a:prstGeom prst="rect">
            <a:avLst/>
          </a:prstGeom>
        </p:spPr>
      </p:pic>
      <p:pic>
        <p:nvPicPr>
          <p:cNvPr id="24" name="Immagine 23">
            <a:extLst>
              <a:ext uri="{FF2B5EF4-FFF2-40B4-BE49-F238E27FC236}">
                <a16:creationId xmlns:a16="http://schemas.microsoft.com/office/drawing/2014/main" id="{B7846E25-105E-33C0-C515-AE5FE7A834C5}"/>
              </a:ext>
            </a:extLst>
          </p:cNvPr>
          <p:cNvPicPr>
            <a:picLocks noChangeAspect="1"/>
          </p:cNvPicPr>
          <p:nvPr/>
        </p:nvPicPr>
        <p:blipFill>
          <a:blip r:embed="rId4"/>
          <a:stretch>
            <a:fillRect/>
          </a:stretch>
        </p:blipFill>
        <p:spPr>
          <a:xfrm>
            <a:off x="0" y="3011820"/>
            <a:ext cx="2530059" cy="2819644"/>
          </a:xfrm>
          <a:prstGeom prst="rect">
            <a:avLst/>
          </a:prstGeom>
        </p:spPr>
      </p:pic>
      <p:sp>
        <p:nvSpPr>
          <p:cNvPr id="25" name="CasellaDiTesto 24">
            <a:extLst>
              <a:ext uri="{FF2B5EF4-FFF2-40B4-BE49-F238E27FC236}">
                <a16:creationId xmlns:a16="http://schemas.microsoft.com/office/drawing/2014/main" id="{F9C8B175-4D52-1640-985E-FF9A5707940B}"/>
              </a:ext>
            </a:extLst>
          </p:cNvPr>
          <p:cNvSpPr txBox="1"/>
          <p:nvPr/>
        </p:nvSpPr>
        <p:spPr>
          <a:xfrm>
            <a:off x="1857839" y="5121432"/>
            <a:ext cx="550151" cy="523220"/>
          </a:xfrm>
          <a:prstGeom prst="rect">
            <a:avLst/>
          </a:prstGeom>
          <a:noFill/>
        </p:spPr>
        <p:txBody>
          <a:bodyPr wrap="none" rtlCol="0">
            <a:spAutoFit/>
          </a:bodyPr>
          <a:lstStyle/>
          <a:p>
            <a:pPr algn="l"/>
            <a:r>
              <a:rPr lang="it-IT" sz="2800" b="1" dirty="0"/>
              <a:t>59</a:t>
            </a:r>
          </a:p>
        </p:txBody>
      </p:sp>
      <p:sp>
        <p:nvSpPr>
          <p:cNvPr id="26" name="CasellaDiTesto 25">
            <a:extLst>
              <a:ext uri="{FF2B5EF4-FFF2-40B4-BE49-F238E27FC236}">
                <a16:creationId xmlns:a16="http://schemas.microsoft.com/office/drawing/2014/main" id="{22390A07-DF98-1955-A318-2DE9F8588424}"/>
              </a:ext>
            </a:extLst>
          </p:cNvPr>
          <p:cNvSpPr txBox="1"/>
          <p:nvPr/>
        </p:nvSpPr>
        <p:spPr>
          <a:xfrm>
            <a:off x="1256567" y="5123349"/>
            <a:ext cx="550151" cy="523220"/>
          </a:xfrm>
          <a:prstGeom prst="rect">
            <a:avLst/>
          </a:prstGeom>
          <a:noFill/>
        </p:spPr>
        <p:txBody>
          <a:bodyPr wrap="none" rtlCol="0">
            <a:spAutoFit/>
          </a:bodyPr>
          <a:lstStyle/>
          <a:p>
            <a:pPr algn="l"/>
            <a:r>
              <a:rPr lang="it-IT" sz="2800" b="1" dirty="0"/>
              <a:t>60</a:t>
            </a:r>
          </a:p>
        </p:txBody>
      </p:sp>
    </p:spTree>
    <p:extLst>
      <p:ext uri="{BB962C8B-B14F-4D97-AF65-F5344CB8AC3E}">
        <p14:creationId xmlns:p14="http://schemas.microsoft.com/office/powerpoint/2010/main" val="3206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FBE0-F745-860E-5710-7CE16CC115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BB88C-CC4F-DFDA-DB47-26CD2A0E11E1}"/>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sp>
        <p:nvSpPr>
          <p:cNvPr id="7" name="Title 1">
            <a:extLst>
              <a:ext uri="{FF2B5EF4-FFF2-40B4-BE49-F238E27FC236}">
                <a16:creationId xmlns:a16="http://schemas.microsoft.com/office/drawing/2014/main" id="{C3EC60F3-9DDD-63DA-C703-E7B49CBEAECB}"/>
              </a:ext>
            </a:extLst>
          </p:cNvPr>
          <p:cNvSpPr>
            <a:spLocks noGrp="1"/>
          </p:cNvSpPr>
          <p:nvPr>
            <p:ph type="title"/>
          </p:nvPr>
        </p:nvSpPr>
        <p:spPr>
          <a:xfrm>
            <a:off x="982663" y="192088"/>
            <a:ext cx="9451975" cy="457200"/>
          </a:xfrm>
        </p:spPr>
        <p:txBody>
          <a:bodyPr/>
          <a:lstStyle/>
          <a:p>
            <a:r>
              <a:rPr lang="it-IT" dirty="0"/>
              <a:t>CF-LIBS procedure: LIBS points </a:t>
            </a:r>
            <a:r>
              <a:rPr lang="it-IT" dirty="0" err="1"/>
              <a:t>at</a:t>
            </a:r>
            <a:r>
              <a:rPr lang="it-IT" dirty="0"/>
              <a:t> JET 59-60-61-62-63  </a:t>
            </a:r>
            <a:endParaRPr lang="en-HU" dirty="0"/>
          </a:p>
        </p:txBody>
      </p:sp>
      <p:sp>
        <p:nvSpPr>
          <p:cNvPr id="3" name="Content Placeholder 2">
            <a:extLst>
              <a:ext uri="{FF2B5EF4-FFF2-40B4-BE49-F238E27FC236}">
                <a16:creationId xmlns:a16="http://schemas.microsoft.com/office/drawing/2014/main" id="{38E3343D-A728-AEF7-0E8B-8F3D85D10171}"/>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A3015D8D-B346-4573-5E25-20208A87BCD0}"/>
              </a:ext>
            </a:extLst>
          </p:cNvPr>
          <p:cNvSpPr txBox="1"/>
          <p:nvPr/>
        </p:nvSpPr>
        <p:spPr>
          <a:xfrm>
            <a:off x="248714" y="571908"/>
            <a:ext cx="11756571" cy="369332"/>
          </a:xfrm>
          <a:prstGeom prst="rect">
            <a:avLst/>
          </a:prstGeom>
          <a:noFill/>
        </p:spPr>
        <p:txBody>
          <a:bodyPr wrap="square">
            <a:spAutoFit/>
          </a:bodyPr>
          <a:lstStyle/>
          <a:p>
            <a:pPr algn="just"/>
            <a:r>
              <a:rPr lang="en-US" dirty="0"/>
              <a:t>Application of the closure relation and calculation of the element concentrations in atomic %: points 59-60-61-62-63</a:t>
            </a:r>
            <a:endParaRPr lang="en-US" sz="1800" b="1" dirty="0"/>
          </a:p>
        </p:txBody>
      </p:sp>
      <p:sp>
        <p:nvSpPr>
          <p:cNvPr id="5" name="Footer Placeholder 3">
            <a:extLst>
              <a:ext uri="{FF2B5EF4-FFF2-40B4-BE49-F238E27FC236}">
                <a16:creationId xmlns:a16="http://schemas.microsoft.com/office/drawing/2014/main" id="{A45AE7DA-E10F-4DCC-7BCA-D9773CE88017}"/>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Immagine 23">
            <a:extLst>
              <a:ext uri="{FF2B5EF4-FFF2-40B4-BE49-F238E27FC236}">
                <a16:creationId xmlns:a16="http://schemas.microsoft.com/office/drawing/2014/main" id="{715AB278-74C4-7BDB-3947-BCB86520A070}"/>
              </a:ext>
            </a:extLst>
          </p:cNvPr>
          <p:cNvPicPr>
            <a:picLocks noChangeAspect="1"/>
          </p:cNvPicPr>
          <p:nvPr/>
        </p:nvPicPr>
        <p:blipFill>
          <a:blip r:embed="rId2"/>
          <a:stretch>
            <a:fillRect/>
          </a:stretch>
        </p:blipFill>
        <p:spPr>
          <a:xfrm>
            <a:off x="0" y="923775"/>
            <a:ext cx="2530059" cy="2819644"/>
          </a:xfrm>
          <a:prstGeom prst="rect">
            <a:avLst/>
          </a:prstGeom>
        </p:spPr>
      </p:pic>
      <p:pic>
        <p:nvPicPr>
          <p:cNvPr id="9" name="Immagine 8">
            <a:extLst>
              <a:ext uri="{FF2B5EF4-FFF2-40B4-BE49-F238E27FC236}">
                <a16:creationId xmlns:a16="http://schemas.microsoft.com/office/drawing/2014/main" id="{C6985FD3-F9E4-80AF-4276-F9D74051661D}"/>
              </a:ext>
            </a:extLst>
          </p:cNvPr>
          <p:cNvPicPr>
            <a:picLocks noChangeAspect="1"/>
          </p:cNvPicPr>
          <p:nvPr/>
        </p:nvPicPr>
        <p:blipFill>
          <a:blip r:embed="rId3"/>
          <a:stretch>
            <a:fillRect/>
          </a:stretch>
        </p:blipFill>
        <p:spPr>
          <a:xfrm>
            <a:off x="1896528" y="3622072"/>
            <a:ext cx="3840000" cy="2880000"/>
          </a:xfrm>
          <a:prstGeom prst="rect">
            <a:avLst/>
          </a:prstGeom>
        </p:spPr>
      </p:pic>
      <p:pic>
        <p:nvPicPr>
          <p:cNvPr id="11" name="Immagine 10">
            <a:extLst>
              <a:ext uri="{FF2B5EF4-FFF2-40B4-BE49-F238E27FC236}">
                <a16:creationId xmlns:a16="http://schemas.microsoft.com/office/drawing/2014/main" id="{03D0D31E-563E-C5D5-8A75-9B089305C601}"/>
              </a:ext>
            </a:extLst>
          </p:cNvPr>
          <p:cNvPicPr>
            <a:picLocks noChangeAspect="1"/>
          </p:cNvPicPr>
          <p:nvPr/>
        </p:nvPicPr>
        <p:blipFill>
          <a:blip r:embed="rId4"/>
          <a:stretch>
            <a:fillRect/>
          </a:stretch>
        </p:blipFill>
        <p:spPr>
          <a:xfrm>
            <a:off x="3793227" y="811512"/>
            <a:ext cx="3886601" cy="2880000"/>
          </a:xfrm>
          <a:prstGeom prst="rect">
            <a:avLst/>
          </a:prstGeom>
        </p:spPr>
      </p:pic>
      <p:pic>
        <p:nvPicPr>
          <p:cNvPr id="13" name="Immagine 12">
            <a:extLst>
              <a:ext uri="{FF2B5EF4-FFF2-40B4-BE49-F238E27FC236}">
                <a16:creationId xmlns:a16="http://schemas.microsoft.com/office/drawing/2014/main" id="{82C1EC68-EC13-3DF1-97EF-A145C6F1ACD6}"/>
              </a:ext>
            </a:extLst>
          </p:cNvPr>
          <p:cNvPicPr>
            <a:picLocks noChangeAspect="1"/>
          </p:cNvPicPr>
          <p:nvPr/>
        </p:nvPicPr>
        <p:blipFill>
          <a:blip r:embed="rId5"/>
          <a:stretch>
            <a:fillRect/>
          </a:stretch>
        </p:blipFill>
        <p:spPr>
          <a:xfrm>
            <a:off x="7526066" y="812801"/>
            <a:ext cx="3840000" cy="2880000"/>
          </a:xfrm>
          <a:prstGeom prst="rect">
            <a:avLst/>
          </a:prstGeom>
        </p:spPr>
      </p:pic>
      <p:pic>
        <p:nvPicPr>
          <p:cNvPr id="14" name="Immagine 13">
            <a:extLst>
              <a:ext uri="{FF2B5EF4-FFF2-40B4-BE49-F238E27FC236}">
                <a16:creationId xmlns:a16="http://schemas.microsoft.com/office/drawing/2014/main" id="{6B507554-70C5-AA0A-B00D-14FDF3081191}"/>
              </a:ext>
            </a:extLst>
          </p:cNvPr>
          <p:cNvPicPr>
            <a:picLocks noChangeAspect="1"/>
          </p:cNvPicPr>
          <p:nvPr/>
        </p:nvPicPr>
        <p:blipFill>
          <a:blip r:embed="rId6"/>
          <a:stretch>
            <a:fillRect/>
          </a:stretch>
        </p:blipFill>
        <p:spPr>
          <a:xfrm>
            <a:off x="8599294" y="3649735"/>
            <a:ext cx="3840000" cy="2880000"/>
          </a:xfrm>
          <a:prstGeom prst="rect">
            <a:avLst/>
          </a:prstGeom>
        </p:spPr>
      </p:pic>
      <p:pic>
        <p:nvPicPr>
          <p:cNvPr id="19" name="Immagine 18">
            <a:extLst>
              <a:ext uri="{FF2B5EF4-FFF2-40B4-BE49-F238E27FC236}">
                <a16:creationId xmlns:a16="http://schemas.microsoft.com/office/drawing/2014/main" id="{89C2CFB8-55D4-DF6F-C4A8-4B31C8BB632B}"/>
              </a:ext>
            </a:extLst>
          </p:cNvPr>
          <p:cNvPicPr>
            <a:picLocks noChangeAspect="1"/>
          </p:cNvPicPr>
          <p:nvPr/>
        </p:nvPicPr>
        <p:blipFill>
          <a:blip r:embed="rId7"/>
          <a:stretch>
            <a:fillRect/>
          </a:stretch>
        </p:blipFill>
        <p:spPr>
          <a:xfrm>
            <a:off x="5247911" y="3649735"/>
            <a:ext cx="3840000" cy="2880000"/>
          </a:xfrm>
          <a:prstGeom prst="rect">
            <a:avLst/>
          </a:prstGeom>
        </p:spPr>
      </p:pic>
      <p:sp>
        <p:nvSpPr>
          <p:cNvPr id="26" name="CasellaDiTesto 25">
            <a:extLst>
              <a:ext uri="{FF2B5EF4-FFF2-40B4-BE49-F238E27FC236}">
                <a16:creationId xmlns:a16="http://schemas.microsoft.com/office/drawing/2014/main" id="{D6C1CEF9-7A75-1431-1836-12F2A7492DB6}"/>
              </a:ext>
            </a:extLst>
          </p:cNvPr>
          <p:cNvSpPr txBox="1"/>
          <p:nvPr/>
        </p:nvSpPr>
        <p:spPr>
          <a:xfrm>
            <a:off x="9170990" y="3845899"/>
            <a:ext cx="1390124" cy="523220"/>
          </a:xfrm>
          <a:prstGeom prst="rect">
            <a:avLst/>
          </a:prstGeom>
          <a:noFill/>
        </p:spPr>
        <p:txBody>
          <a:bodyPr wrap="none" rtlCol="0">
            <a:spAutoFit/>
          </a:bodyPr>
          <a:lstStyle/>
          <a:p>
            <a:pPr algn="l"/>
            <a:r>
              <a:rPr lang="it-IT" sz="2800" b="1" dirty="0"/>
              <a:t>59 R1C1</a:t>
            </a:r>
          </a:p>
        </p:txBody>
      </p:sp>
      <p:sp>
        <p:nvSpPr>
          <p:cNvPr id="21" name="CasellaDiTesto 20">
            <a:extLst>
              <a:ext uri="{FF2B5EF4-FFF2-40B4-BE49-F238E27FC236}">
                <a16:creationId xmlns:a16="http://schemas.microsoft.com/office/drawing/2014/main" id="{278FC8BB-660B-4081-7B32-B1F3479C9F9C}"/>
              </a:ext>
            </a:extLst>
          </p:cNvPr>
          <p:cNvSpPr txBox="1"/>
          <p:nvPr/>
        </p:nvSpPr>
        <p:spPr>
          <a:xfrm>
            <a:off x="5791527" y="3845624"/>
            <a:ext cx="1390124" cy="523220"/>
          </a:xfrm>
          <a:prstGeom prst="rect">
            <a:avLst/>
          </a:prstGeom>
          <a:noFill/>
        </p:spPr>
        <p:txBody>
          <a:bodyPr wrap="none" rtlCol="0">
            <a:spAutoFit/>
          </a:bodyPr>
          <a:lstStyle/>
          <a:p>
            <a:pPr algn="l"/>
            <a:r>
              <a:rPr lang="it-IT" sz="2800" b="1" dirty="0"/>
              <a:t>60 R1C2</a:t>
            </a:r>
          </a:p>
        </p:txBody>
      </p:sp>
      <p:sp>
        <p:nvSpPr>
          <p:cNvPr id="23" name="CasellaDiTesto 22">
            <a:extLst>
              <a:ext uri="{FF2B5EF4-FFF2-40B4-BE49-F238E27FC236}">
                <a16:creationId xmlns:a16="http://schemas.microsoft.com/office/drawing/2014/main" id="{AE5BCFB7-5111-247C-2D1E-ACA1D443C8C7}"/>
              </a:ext>
            </a:extLst>
          </p:cNvPr>
          <p:cNvSpPr txBox="1"/>
          <p:nvPr/>
        </p:nvSpPr>
        <p:spPr>
          <a:xfrm>
            <a:off x="2513931" y="3845624"/>
            <a:ext cx="1390124" cy="523220"/>
          </a:xfrm>
          <a:prstGeom prst="rect">
            <a:avLst/>
          </a:prstGeom>
          <a:noFill/>
        </p:spPr>
        <p:txBody>
          <a:bodyPr wrap="none" rtlCol="0">
            <a:spAutoFit/>
          </a:bodyPr>
          <a:lstStyle/>
          <a:p>
            <a:pPr algn="l"/>
            <a:r>
              <a:rPr lang="it-IT" sz="2800" b="1" dirty="0"/>
              <a:t>61 R1C3</a:t>
            </a:r>
          </a:p>
        </p:txBody>
      </p:sp>
      <p:sp>
        <p:nvSpPr>
          <p:cNvPr id="25" name="CasellaDiTesto 24">
            <a:extLst>
              <a:ext uri="{FF2B5EF4-FFF2-40B4-BE49-F238E27FC236}">
                <a16:creationId xmlns:a16="http://schemas.microsoft.com/office/drawing/2014/main" id="{46701F2C-5022-1103-F584-926DE7317886}"/>
              </a:ext>
            </a:extLst>
          </p:cNvPr>
          <p:cNvSpPr txBox="1"/>
          <p:nvPr/>
        </p:nvSpPr>
        <p:spPr>
          <a:xfrm>
            <a:off x="4319597" y="1059450"/>
            <a:ext cx="1390124" cy="523220"/>
          </a:xfrm>
          <a:prstGeom prst="rect">
            <a:avLst/>
          </a:prstGeom>
          <a:noFill/>
        </p:spPr>
        <p:txBody>
          <a:bodyPr wrap="none" rtlCol="0">
            <a:spAutoFit/>
          </a:bodyPr>
          <a:lstStyle/>
          <a:p>
            <a:pPr algn="l"/>
            <a:r>
              <a:rPr lang="it-IT" sz="2800" b="1" dirty="0"/>
              <a:t>62 R1C4</a:t>
            </a:r>
          </a:p>
        </p:txBody>
      </p:sp>
      <p:sp>
        <p:nvSpPr>
          <p:cNvPr id="2" name="CasellaDiTesto 1">
            <a:extLst>
              <a:ext uri="{FF2B5EF4-FFF2-40B4-BE49-F238E27FC236}">
                <a16:creationId xmlns:a16="http://schemas.microsoft.com/office/drawing/2014/main" id="{59E26DBF-C9FA-C9DA-18AB-1D5BAC19738F}"/>
              </a:ext>
            </a:extLst>
          </p:cNvPr>
          <p:cNvSpPr txBox="1"/>
          <p:nvPr/>
        </p:nvSpPr>
        <p:spPr>
          <a:xfrm>
            <a:off x="8049143" y="1059450"/>
            <a:ext cx="1390124" cy="523220"/>
          </a:xfrm>
          <a:prstGeom prst="rect">
            <a:avLst/>
          </a:prstGeom>
          <a:noFill/>
        </p:spPr>
        <p:txBody>
          <a:bodyPr wrap="none" rtlCol="0">
            <a:spAutoFit/>
          </a:bodyPr>
          <a:lstStyle/>
          <a:p>
            <a:pPr algn="l"/>
            <a:r>
              <a:rPr lang="it-IT" sz="2800" b="1" dirty="0"/>
              <a:t>63 R3C2</a:t>
            </a:r>
          </a:p>
        </p:txBody>
      </p:sp>
      <p:sp>
        <p:nvSpPr>
          <p:cNvPr id="27" name="CasellaDiTesto 26">
            <a:extLst>
              <a:ext uri="{FF2B5EF4-FFF2-40B4-BE49-F238E27FC236}">
                <a16:creationId xmlns:a16="http://schemas.microsoft.com/office/drawing/2014/main" id="{C46E4155-7D4D-D27E-7AB7-B40BD723D7E0}"/>
              </a:ext>
            </a:extLst>
          </p:cNvPr>
          <p:cNvSpPr txBox="1"/>
          <p:nvPr/>
        </p:nvSpPr>
        <p:spPr>
          <a:xfrm>
            <a:off x="248714" y="3354247"/>
            <a:ext cx="393056" cy="338554"/>
          </a:xfrm>
          <a:prstGeom prst="rect">
            <a:avLst/>
          </a:prstGeom>
          <a:solidFill>
            <a:schemeClr val="bg1">
              <a:alpha val="50000"/>
            </a:schemeClr>
          </a:solidFill>
        </p:spPr>
        <p:txBody>
          <a:bodyPr wrap="none" rtlCol="0">
            <a:spAutoFit/>
          </a:bodyPr>
          <a:lstStyle/>
          <a:p>
            <a:pPr algn="l"/>
            <a:r>
              <a:rPr lang="it-IT" sz="1600" b="1" dirty="0"/>
              <a:t>61</a:t>
            </a:r>
          </a:p>
        </p:txBody>
      </p:sp>
      <p:sp>
        <p:nvSpPr>
          <p:cNvPr id="28" name="CasellaDiTesto 27">
            <a:extLst>
              <a:ext uri="{FF2B5EF4-FFF2-40B4-BE49-F238E27FC236}">
                <a16:creationId xmlns:a16="http://schemas.microsoft.com/office/drawing/2014/main" id="{F352D3EF-3763-D788-650D-A4661B8AE74A}"/>
              </a:ext>
            </a:extLst>
          </p:cNvPr>
          <p:cNvSpPr txBox="1"/>
          <p:nvPr/>
        </p:nvSpPr>
        <p:spPr>
          <a:xfrm>
            <a:off x="1089650" y="3332856"/>
            <a:ext cx="367408" cy="307777"/>
          </a:xfrm>
          <a:prstGeom prst="rect">
            <a:avLst/>
          </a:prstGeom>
          <a:solidFill>
            <a:schemeClr val="bg1">
              <a:alpha val="50000"/>
            </a:schemeClr>
          </a:solidFill>
        </p:spPr>
        <p:txBody>
          <a:bodyPr wrap="none" rtlCol="0">
            <a:spAutoFit/>
          </a:bodyPr>
          <a:lstStyle/>
          <a:p>
            <a:pPr algn="l"/>
            <a:r>
              <a:rPr lang="it-IT" sz="1400" b="1" dirty="0"/>
              <a:t>60</a:t>
            </a:r>
          </a:p>
        </p:txBody>
      </p:sp>
      <p:sp>
        <p:nvSpPr>
          <p:cNvPr id="29" name="CasellaDiTesto 28">
            <a:extLst>
              <a:ext uri="{FF2B5EF4-FFF2-40B4-BE49-F238E27FC236}">
                <a16:creationId xmlns:a16="http://schemas.microsoft.com/office/drawing/2014/main" id="{B2CA5147-D769-D13E-F204-866185BA9870}"/>
              </a:ext>
            </a:extLst>
          </p:cNvPr>
          <p:cNvSpPr txBox="1"/>
          <p:nvPr/>
        </p:nvSpPr>
        <p:spPr>
          <a:xfrm>
            <a:off x="1789785" y="3354247"/>
            <a:ext cx="367408" cy="307777"/>
          </a:xfrm>
          <a:prstGeom prst="rect">
            <a:avLst/>
          </a:prstGeom>
          <a:solidFill>
            <a:schemeClr val="bg1">
              <a:alpha val="50000"/>
            </a:schemeClr>
          </a:solidFill>
        </p:spPr>
        <p:txBody>
          <a:bodyPr wrap="none" rtlCol="0">
            <a:spAutoFit/>
          </a:bodyPr>
          <a:lstStyle/>
          <a:p>
            <a:pPr algn="l"/>
            <a:r>
              <a:rPr lang="it-IT" sz="1400" b="1" dirty="0"/>
              <a:t>59</a:t>
            </a:r>
          </a:p>
        </p:txBody>
      </p:sp>
      <p:sp>
        <p:nvSpPr>
          <p:cNvPr id="30" name="CasellaDiTesto 29">
            <a:extLst>
              <a:ext uri="{FF2B5EF4-FFF2-40B4-BE49-F238E27FC236}">
                <a16:creationId xmlns:a16="http://schemas.microsoft.com/office/drawing/2014/main" id="{6CD662DD-D945-80F3-5274-6C0CC851E1E6}"/>
              </a:ext>
            </a:extLst>
          </p:cNvPr>
          <p:cNvSpPr txBox="1"/>
          <p:nvPr/>
        </p:nvSpPr>
        <p:spPr>
          <a:xfrm>
            <a:off x="1330463" y="2695257"/>
            <a:ext cx="367408" cy="307777"/>
          </a:xfrm>
          <a:prstGeom prst="rect">
            <a:avLst/>
          </a:prstGeom>
          <a:solidFill>
            <a:schemeClr val="bg1">
              <a:alpha val="50000"/>
            </a:schemeClr>
          </a:solidFill>
        </p:spPr>
        <p:txBody>
          <a:bodyPr wrap="none" rtlCol="0">
            <a:spAutoFit/>
          </a:bodyPr>
          <a:lstStyle/>
          <a:p>
            <a:pPr algn="l"/>
            <a:r>
              <a:rPr lang="it-IT" sz="1400" b="1" dirty="0"/>
              <a:t>62</a:t>
            </a:r>
          </a:p>
        </p:txBody>
      </p:sp>
      <p:sp>
        <p:nvSpPr>
          <p:cNvPr id="31" name="CasellaDiTesto 30">
            <a:extLst>
              <a:ext uri="{FF2B5EF4-FFF2-40B4-BE49-F238E27FC236}">
                <a16:creationId xmlns:a16="http://schemas.microsoft.com/office/drawing/2014/main" id="{8B62AAEE-6078-B747-8116-A8935F44069D}"/>
              </a:ext>
            </a:extLst>
          </p:cNvPr>
          <p:cNvSpPr txBox="1"/>
          <p:nvPr/>
        </p:nvSpPr>
        <p:spPr>
          <a:xfrm>
            <a:off x="1330463" y="1845540"/>
            <a:ext cx="367408" cy="307777"/>
          </a:xfrm>
          <a:prstGeom prst="rect">
            <a:avLst/>
          </a:prstGeom>
          <a:solidFill>
            <a:schemeClr val="bg1">
              <a:alpha val="50000"/>
            </a:schemeClr>
          </a:solidFill>
        </p:spPr>
        <p:txBody>
          <a:bodyPr wrap="none" rtlCol="0">
            <a:spAutoFit/>
          </a:bodyPr>
          <a:lstStyle/>
          <a:p>
            <a:pPr algn="l"/>
            <a:r>
              <a:rPr lang="it-IT" sz="1400" b="1" dirty="0"/>
              <a:t>63</a:t>
            </a:r>
          </a:p>
        </p:txBody>
      </p:sp>
    </p:spTree>
    <p:extLst>
      <p:ext uri="{BB962C8B-B14F-4D97-AF65-F5344CB8AC3E}">
        <p14:creationId xmlns:p14="http://schemas.microsoft.com/office/powerpoint/2010/main" val="127554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CBC7-F4BF-3C4A-C009-81760CC29005}"/>
            </a:ext>
          </a:extLst>
        </p:cNvPr>
        <p:cNvGrpSpPr/>
        <p:nvPr/>
      </p:nvGrpSpPr>
      <p:grpSpPr>
        <a:xfrm>
          <a:off x="0" y="0"/>
          <a:ext cx="0" cy="0"/>
          <a:chOff x="0" y="0"/>
          <a:chExt cx="0" cy="0"/>
        </a:xfrm>
      </p:grpSpPr>
      <p:graphicFrame>
        <p:nvGraphicFramePr>
          <p:cNvPr id="14" name="Oggetto 13">
            <a:extLst>
              <a:ext uri="{FF2B5EF4-FFF2-40B4-BE49-F238E27FC236}">
                <a16:creationId xmlns:a16="http://schemas.microsoft.com/office/drawing/2014/main" id="{5795DA99-F288-631F-B89D-4AE3882C0C93}"/>
              </a:ext>
            </a:extLst>
          </p:cNvPr>
          <p:cNvGraphicFramePr>
            <a:graphicFrameLocks noChangeAspect="1"/>
          </p:cNvGraphicFramePr>
          <p:nvPr>
            <p:extLst>
              <p:ext uri="{D42A27DB-BD31-4B8C-83A1-F6EECF244321}">
                <p14:modId xmlns:p14="http://schemas.microsoft.com/office/powerpoint/2010/main" val="1252988113"/>
              </p:ext>
            </p:extLst>
          </p:nvPr>
        </p:nvGraphicFramePr>
        <p:xfrm>
          <a:off x="5018818" y="3560441"/>
          <a:ext cx="3767422" cy="2880000"/>
        </p:xfrm>
        <a:graphic>
          <a:graphicData uri="http://schemas.openxmlformats.org/presentationml/2006/ole">
            <mc:AlternateContent xmlns:mc="http://schemas.openxmlformats.org/markup-compatibility/2006">
              <mc:Choice xmlns:v="urn:schemas-microsoft-com:vml" Requires="v">
                <p:oleObj name="Graph" r:id="rId2" imgW="5438215" imgH="4157694" progId="Origin50.Graph">
                  <p:embed/>
                </p:oleObj>
              </mc:Choice>
              <mc:Fallback>
                <p:oleObj name="Graph" r:id="rId2" imgW="5438215" imgH="4157694" progId="Origin50.Graph">
                  <p:embed/>
                  <p:pic>
                    <p:nvPicPr>
                      <p:cNvPr id="0" name=""/>
                      <p:cNvPicPr/>
                      <p:nvPr/>
                    </p:nvPicPr>
                    <p:blipFill>
                      <a:blip r:embed="rId3"/>
                      <a:stretch>
                        <a:fillRect/>
                      </a:stretch>
                    </p:blipFill>
                    <p:spPr>
                      <a:xfrm>
                        <a:off x="5018818" y="3560441"/>
                        <a:ext cx="3767422" cy="28800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5FE1D7D-A191-5687-3F55-7F3F05F7A65E}"/>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
        <p:nvSpPr>
          <p:cNvPr id="7" name="Title 1">
            <a:extLst>
              <a:ext uri="{FF2B5EF4-FFF2-40B4-BE49-F238E27FC236}">
                <a16:creationId xmlns:a16="http://schemas.microsoft.com/office/drawing/2014/main" id="{FEDD4745-C53E-364E-AD28-34567D351EE3}"/>
              </a:ext>
            </a:extLst>
          </p:cNvPr>
          <p:cNvSpPr>
            <a:spLocks noGrp="1"/>
          </p:cNvSpPr>
          <p:nvPr>
            <p:ph type="title"/>
          </p:nvPr>
        </p:nvSpPr>
        <p:spPr>
          <a:xfrm>
            <a:off x="982663" y="192088"/>
            <a:ext cx="9451975" cy="457200"/>
          </a:xfrm>
        </p:spPr>
        <p:txBody>
          <a:bodyPr/>
          <a:lstStyle/>
          <a:p>
            <a:r>
              <a:rPr lang="it-IT" dirty="0"/>
              <a:t>CF-LIBS procedure: LIBS points </a:t>
            </a:r>
            <a:r>
              <a:rPr lang="it-IT" dirty="0" err="1"/>
              <a:t>at</a:t>
            </a:r>
            <a:r>
              <a:rPr lang="it-IT" dirty="0"/>
              <a:t> JET 59-60-61-62-63  </a:t>
            </a:r>
            <a:endParaRPr lang="en-HU" dirty="0"/>
          </a:p>
        </p:txBody>
      </p:sp>
      <p:sp>
        <p:nvSpPr>
          <p:cNvPr id="3" name="Content Placeholder 2">
            <a:extLst>
              <a:ext uri="{FF2B5EF4-FFF2-40B4-BE49-F238E27FC236}">
                <a16:creationId xmlns:a16="http://schemas.microsoft.com/office/drawing/2014/main" id="{6EE065C1-DE56-F5FD-C6F2-E4F8D359A21F}"/>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6" name="CasellaDiTesto 5">
            <a:extLst>
              <a:ext uri="{FF2B5EF4-FFF2-40B4-BE49-F238E27FC236}">
                <a16:creationId xmlns:a16="http://schemas.microsoft.com/office/drawing/2014/main" id="{41E2A10D-6EB7-7C60-AAE3-FA17F57C50DC}"/>
              </a:ext>
            </a:extLst>
          </p:cNvPr>
          <p:cNvSpPr txBox="1"/>
          <p:nvPr/>
        </p:nvSpPr>
        <p:spPr>
          <a:xfrm>
            <a:off x="250371" y="594602"/>
            <a:ext cx="11756571" cy="369332"/>
          </a:xfrm>
          <a:prstGeom prst="rect">
            <a:avLst/>
          </a:prstGeom>
          <a:noFill/>
        </p:spPr>
        <p:txBody>
          <a:bodyPr wrap="square">
            <a:spAutoFit/>
          </a:bodyPr>
          <a:lstStyle/>
          <a:p>
            <a:pPr algn="just"/>
            <a:r>
              <a:rPr lang="en-US" dirty="0"/>
              <a:t>Adjacent average over 5 points for W and T-D-H</a:t>
            </a:r>
            <a:endParaRPr lang="en-US" sz="1800" b="1" dirty="0"/>
          </a:p>
        </p:txBody>
      </p:sp>
      <p:sp>
        <p:nvSpPr>
          <p:cNvPr id="5" name="Footer Placeholder 3">
            <a:extLst>
              <a:ext uri="{FF2B5EF4-FFF2-40B4-BE49-F238E27FC236}">
                <a16:creationId xmlns:a16="http://schemas.microsoft.com/office/drawing/2014/main" id="{58E37A80-8263-AFE6-843D-E142F0E0928F}"/>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Immagine 7">
            <a:extLst>
              <a:ext uri="{FF2B5EF4-FFF2-40B4-BE49-F238E27FC236}">
                <a16:creationId xmlns:a16="http://schemas.microsoft.com/office/drawing/2014/main" id="{0F356D30-352E-1FE8-828D-1A8647469409}"/>
              </a:ext>
            </a:extLst>
          </p:cNvPr>
          <p:cNvPicPr>
            <a:picLocks noChangeAspect="1"/>
          </p:cNvPicPr>
          <p:nvPr/>
        </p:nvPicPr>
        <p:blipFill>
          <a:blip r:embed="rId4"/>
          <a:stretch>
            <a:fillRect/>
          </a:stretch>
        </p:blipFill>
        <p:spPr>
          <a:xfrm>
            <a:off x="8427466" y="3560441"/>
            <a:ext cx="3764534" cy="2880000"/>
          </a:xfrm>
          <a:prstGeom prst="rect">
            <a:avLst/>
          </a:prstGeom>
        </p:spPr>
      </p:pic>
      <p:sp>
        <p:nvSpPr>
          <p:cNvPr id="10" name="CasellaDiTesto 9">
            <a:extLst>
              <a:ext uri="{FF2B5EF4-FFF2-40B4-BE49-F238E27FC236}">
                <a16:creationId xmlns:a16="http://schemas.microsoft.com/office/drawing/2014/main" id="{9993BCC7-BD7E-4A58-2109-D353138BBAFA}"/>
              </a:ext>
            </a:extLst>
          </p:cNvPr>
          <p:cNvSpPr txBox="1"/>
          <p:nvPr/>
        </p:nvSpPr>
        <p:spPr>
          <a:xfrm rot="16200000">
            <a:off x="4688998" y="4717914"/>
            <a:ext cx="1231171" cy="276999"/>
          </a:xfrm>
          <a:prstGeom prst="rect">
            <a:avLst/>
          </a:prstGeom>
          <a:solidFill>
            <a:schemeClr val="bg1"/>
          </a:solidFill>
        </p:spPr>
        <p:txBody>
          <a:bodyPr wrap="none" rtlCol="0">
            <a:spAutoFit/>
          </a:bodyPr>
          <a:lstStyle/>
          <a:p>
            <a:pPr algn="l"/>
            <a:r>
              <a:rPr lang="it-IT" sz="1200" dirty="0" err="1"/>
              <a:t>Atomic</a:t>
            </a:r>
            <a:r>
              <a:rPr lang="it-IT" sz="1200" dirty="0"/>
              <a:t> </a:t>
            </a:r>
            <a:r>
              <a:rPr lang="it-IT" sz="1200" dirty="0" err="1"/>
              <a:t>conc</a:t>
            </a:r>
            <a:r>
              <a:rPr lang="it-IT" sz="1200" dirty="0"/>
              <a:t>. (%)</a:t>
            </a:r>
          </a:p>
        </p:txBody>
      </p:sp>
      <p:sp>
        <p:nvSpPr>
          <p:cNvPr id="11" name="CasellaDiTesto 10">
            <a:extLst>
              <a:ext uri="{FF2B5EF4-FFF2-40B4-BE49-F238E27FC236}">
                <a16:creationId xmlns:a16="http://schemas.microsoft.com/office/drawing/2014/main" id="{576C4379-0096-5018-C9DC-B91F4047B619}"/>
              </a:ext>
            </a:extLst>
          </p:cNvPr>
          <p:cNvSpPr txBox="1"/>
          <p:nvPr/>
        </p:nvSpPr>
        <p:spPr>
          <a:xfrm rot="16200000">
            <a:off x="8064661" y="4717914"/>
            <a:ext cx="1231171" cy="276999"/>
          </a:xfrm>
          <a:prstGeom prst="rect">
            <a:avLst/>
          </a:prstGeom>
          <a:solidFill>
            <a:schemeClr val="bg1"/>
          </a:solidFill>
        </p:spPr>
        <p:txBody>
          <a:bodyPr wrap="none" rtlCol="0">
            <a:spAutoFit/>
          </a:bodyPr>
          <a:lstStyle/>
          <a:p>
            <a:pPr algn="l"/>
            <a:r>
              <a:rPr lang="it-IT" sz="1200" dirty="0" err="1"/>
              <a:t>Atomic</a:t>
            </a:r>
            <a:r>
              <a:rPr lang="it-IT" sz="1200" dirty="0"/>
              <a:t> </a:t>
            </a:r>
            <a:r>
              <a:rPr lang="it-IT" sz="1200" dirty="0" err="1"/>
              <a:t>conc</a:t>
            </a:r>
            <a:r>
              <a:rPr lang="it-IT" sz="1200" dirty="0"/>
              <a:t>. (%)</a:t>
            </a:r>
          </a:p>
        </p:txBody>
      </p:sp>
      <p:pic>
        <p:nvPicPr>
          <p:cNvPr id="12" name="Immagine 11">
            <a:extLst>
              <a:ext uri="{FF2B5EF4-FFF2-40B4-BE49-F238E27FC236}">
                <a16:creationId xmlns:a16="http://schemas.microsoft.com/office/drawing/2014/main" id="{F772E486-1BB3-BE81-6CAF-3527E9E9F26A}"/>
              </a:ext>
            </a:extLst>
          </p:cNvPr>
          <p:cNvPicPr>
            <a:picLocks noChangeAspect="1"/>
          </p:cNvPicPr>
          <p:nvPr/>
        </p:nvPicPr>
        <p:blipFill>
          <a:blip r:embed="rId5"/>
          <a:stretch>
            <a:fillRect/>
          </a:stretch>
        </p:blipFill>
        <p:spPr>
          <a:xfrm>
            <a:off x="1734035" y="3560441"/>
            <a:ext cx="3764534" cy="2880000"/>
          </a:xfrm>
          <a:prstGeom prst="rect">
            <a:avLst/>
          </a:prstGeom>
        </p:spPr>
      </p:pic>
      <p:sp>
        <p:nvSpPr>
          <p:cNvPr id="13" name="CasellaDiTesto 12">
            <a:extLst>
              <a:ext uri="{FF2B5EF4-FFF2-40B4-BE49-F238E27FC236}">
                <a16:creationId xmlns:a16="http://schemas.microsoft.com/office/drawing/2014/main" id="{88776260-418E-E536-EDD5-29B505D2EEAF}"/>
              </a:ext>
            </a:extLst>
          </p:cNvPr>
          <p:cNvSpPr txBox="1"/>
          <p:nvPr/>
        </p:nvSpPr>
        <p:spPr>
          <a:xfrm rot="16200000">
            <a:off x="1368821" y="4717913"/>
            <a:ext cx="1231171" cy="276999"/>
          </a:xfrm>
          <a:prstGeom prst="rect">
            <a:avLst/>
          </a:prstGeom>
          <a:solidFill>
            <a:schemeClr val="bg1"/>
          </a:solidFill>
        </p:spPr>
        <p:txBody>
          <a:bodyPr wrap="none" rtlCol="0">
            <a:spAutoFit/>
          </a:bodyPr>
          <a:lstStyle/>
          <a:p>
            <a:pPr algn="l"/>
            <a:r>
              <a:rPr lang="it-IT" sz="1200" dirty="0" err="1"/>
              <a:t>Atomic</a:t>
            </a:r>
            <a:r>
              <a:rPr lang="it-IT" sz="1200" dirty="0"/>
              <a:t> </a:t>
            </a:r>
            <a:r>
              <a:rPr lang="it-IT" sz="1200" dirty="0" err="1"/>
              <a:t>conc</a:t>
            </a:r>
            <a:r>
              <a:rPr lang="it-IT" sz="1200" dirty="0"/>
              <a:t>. (%)</a:t>
            </a:r>
          </a:p>
        </p:txBody>
      </p:sp>
      <p:pic>
        <p:nvPicPr>
          <p:cNvPr id="15" name="Immagine 14">
            <a:extLst>
              <a:ext uri="{FF2B5EF4-FFF2-40B4-BE49-F238E27FC236}">
                <a16:creationId xmlns:a16="http://schemas.microsoft.com/office/drawing/2014/main" id="{861E516E-3AE5-278F-2868-AD69B7E5BB70}"/>
              </a:ext>
            </a:extLst>
          </p:cNvPr>
          <p:cNvPicPr>
            <a:picLocks noChangeAspect="1"/>
          </p:cNvPicPr>
          <p:nvPr/>
        </p:nvPicPr>
        <p:blipFill>
          <a:blip r:embed="rId6"/>
          <a:stretch>
            <a:fillRect/>
          </a:stretch>
        </p:blipFill>
        <p:spPr>
          <a:xfrm>
            <a:off x="0" y="923775"/>
            <a:ext cx="2530059" cy="2819644"/>
          </a:xfrm>
          <a:prstGeom prst="rect">
            <a:avLst/>
          </a:prstGeom>
        </p:spPr>
      </p:pic>
      <p:graphicFrame>
        <p:nvGraphicFramePr>
          <p:cNvPr id="20" name="Oggetto 19">
            <a:extLst>
              <a:ext uri="{FF2B5EF4-FFF2-40B4-BE49-F238E27FC236}">
                <a16:creationId xmlns:a16="http://schemas.microsoft.com/office/drawing/2014/main" id="{98549B18-E933-AB0C-D660-E7DB54B2E91C}"/>
              </a:ext>
            </a:extLst>
          </p:cNvPr>
          <p:cNvGraphicFramePr>
            <a:graphicFrameLocks noChangeAspect="1"/>
          </p:cNvGraphicFramePr>
          <p:nvPr>
            <p:extLst>
              <p:ext uri="{D42A27DB-BD31-4B8C-83A1-F6EECF244321}">
                <p14:modId xmlns:p14="http://schemas.microsoft.com/office/powerpoint/2010/main" val="2196087192"/>
              </p:ext>
            </p:extLst>
          </p:nvPr>
        </p:nvGraphicFramePr>
        <p:xfrm>
          <a:off x="3415665" y="913677"/>
          <a:ext cx="3767422" cy="2880000"/>
        </p:xfrm>
        <a:graphic>
          <a:graphicData uri="http://schemas.openxmlformats.org/presentationml/2006/ole">
            <mc:AlternateContent xmlns:mc="http://schemas.openxmlformats.org/markup-compatibility/2006">
              <mc:Choice xmlns:v="urn:schemas-microsoft-com:vml" Requires="v">
                <p:oleObj name="Graph" r:id="rId7" imgW="5438215" imgH="4157694" progId="Origin50.Graph">
                  <p:embed/>
                </p:oleObj>
              </mc:Choice>
              <mc:Fallback>
                <p:oleObj name="Graph" r:id="rId7" imgW="5438215" imgH="4157694" progId="Origin50.Graph">
                  <p:embed/>
                  <p:pic>
                    <p:nvPicPr>
                      <p:cNvPr id="0" name=""/>
                      <p:cNvPicPr/>
                      <p:nvPr/>
                    </p:nvPicPr>
                    <p:blipFill>
                      <a:blip r:embed="rId8"/>
                      <a:stretch>
                        <a:fillRect/>
                      </a:stretch>
                    </p:blipFill>
                    <p:spPr>
                      <a:xfrm>
                        <a:off x="3415665" y="913677"/>
                        <a:ext cx="3767422" cy="2880000"/>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DF8EAD4C-B0F0-9D76-ECA1-E3B5992BE7B7}"/>
              </a:ext>
            </a:extLst>
          </p:cNvPr>
          <p:cNvGraphicFramePr>
            <a:graphicFrameLocks noChangeAspect="1"/>
          </p:cNvGraphicFramePr>
          <p:nvPr>
            <p:extLst>
              <p:ext uri="{D42A27DB-BD31-4B8C-83A1-F6EECF244321}">
                <p14:modId xmlns:p14="http://schemas.microsoft.com/office/powerpoint/2010/main" val="2359624806"/>
              </p:ext>
            </p:extLst>
          </p:nvPr>
        </p:nvGraphicFramePr>
        <p:xfrm>
          <a:off x="7232604" y="863419"/>
          <a:ext cx="3767422" cy="2880000"/>
        </p:xfrm>
        <a:graphic>
          <a:graphicData uri="http://schemas.openxmlformats.org/presentationml/2006/ole">
            <mc:AlternateContent xmlns:mc="http://schemas.openxmlformats.org/markup-compatibility/2006">
              <mc:Choice xmlns:v="urn:schemas-microsoft-com:vml" Requires="v">
                <p:oleObj name="Graph" r:id="rId9" imgW="5438215" imgH="4157694" progId="Origin50.Graph">
                  <p:embed/>
                </p:oleObj>
              </mc:Choice>
              <mc:Fallback>
                <p:oleObj name="Graph" r:id="rId9" imgW="5438215" imgH="4157694" progId="Origin50.Graph">
                  <p:embed/>
                  <p:pic>
                    <p:nvPicPr>
                      <p:cNvPr id="0" name=""/>
                      <p:cNvPicPr/>
                      <p:nvPr/>
                    </p:nvPicPr>
                    <p:blipFill>
                      <a:blip r:embed="rId10"/>
                      <a:stretch>
                        <a:fillRect/>
                      </a:stretch>
                    </p:blipFill>
                    <p:spPr>
                      <a:xfrm>
                        <a:off x="7232604" y="863419"/>
                        <a:ext cx="3767422" cy="2880000"/>
                      </a:xfrm>
                      <a:prstGeom prst="rect">
                        <a:avLst/>
                      </a:prstGeom>
                    </p:spPr>
                  </p:pic>
                </p:oleObj>
              </mc:Fallback>
            </mc:AlternateContent>
          </a:graphicData>
        </a:graphic>
      </p:graphicFrame>
    </p:spTree>
    <p:extLst>
      <p:ext uri="{BB962C8B-B14F-4D97-AF65-F5344CB8AC3E}">
        <p14:creationId xmlns:p14="http://schemas.microsoft.com/office/powerpoint/2010/main" val="22793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43C12-2C74-4222-7EEF-5DF150DB14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E465D-0850-F514-0714-8888E354F12D}"/>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7" name="Title 1">
            <a:extLst>
              <a:ext uri="{FF2B5EF4-FFF2-40B4-BE49-F238E27FC236}">
                <a16:creationId xmlns:a16="http://schemas.microsoft.com/office/drawing/2014/main" id="{187E3339-1498-F185-C047-872F17582BBC}"/>
              </a:ext>
            </a:extLst>
          </p:cNvPr>
          <p:cNvSpPr>
            <a:spLocks noGrp="1"/>
          </p:cNvSpPr>
          <p:nvPr>
            <p:ph type="title"/>
          </p:nvPr>
        </p:nvSpPr>
        <p:spPr>
          <a:xfrm>
            <a:off x="982663" y="192088"/>
            <a:ext cx="9451975" cy="457200"/>
          </a:xfrm>
        </p:spPr>
        <p:txBody>
          <a:bodyPr/>
          <a:lstStyle/>
          <a:p>
            <a:r>
              <a:rPr lang="it-IT" dirty="0" err="1"/>
              <a:t>Conclusions</a:t>
            </a:r>
            <a:r>
              <a:rPr lang="it-IT" dirty="0"/>
              <a:t> and </a:t>
            </a:r>
            <a:r>
              <a:rPr lang="it-IT" dirty="0" err="1"/>
              <a:t>next</a:t>
            </a:r>
            <a:r>
              <a:rPr lang="it-IT" dirty="0"/>
              <a:t> steps</a:t>
            </a:r>
            <a:endParaRPr lang="en-HU" dirty="0"/>
          </a:p>
        </p:txBody>
      </p:sp>
      <p:sp>
        <p:nvSpPr>
          <p:cNvPr id="8" name="Content Placeholder 2">
            <a:extLst>
              <a:ext uri="{FF2B5EF4-FFF2-40B4-BE49-F238E27FC236}">
                <a16:creationId xmlns:a16="http://schemas.microsoft.com/office/drawing/2014/main" id="{D566DCD1-F208-FD40-AB9D-2C3CF3BD1EA0}"/>
              </a:ext>
            </a:extLst>
          </p:cNvPr>
          <p:cNvSpPr txBox="1">
            <a:spLocks/>
          </p:cNvSpPr>
          <p:nvPr/>
        </p:nvSpPr>
        <p:spPr>
          <a:xfrm>
            <a:off x="330075" y="758213"/>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800" dirty="0"/>
              <a:t> </a:t>
            </a:r>
          </a:p>
          <a:p>
            <a:pPr marL="0" indent="0" algn="just">
              <a:buNone/>
            </a:pPr>
            <a:r>
              <a:rPr lang="en-US" sz="1800" dirty="0"/>
              <a:t>1) An automatize </a:t>
            </a:r>
            <a:r>
              <a:rPr lang="en-US" sz="1800" dirty="0" err="1"/>
              <a:t>sw</a:t>
            </a:r>
            <a:r>
              <a:rPr lang="en-US" sz="1800" dirty="0"/>
              <a:t> procedure is being developed to process the large number of spectra acquired in JET and apply the CF-LIBS in short times, giving the concentrations of the detected species in atomic %</a:t>
            </a:r>
          </a:p>
          <a:p>
            <a:pPr marL="0" indent="0" algn="just">
              <a:buNone/>
            </a:pPr>
            <a:endParaRPr lang="en-US" sz="1800" dirty="0"/>
          </a:p>
          <a:p>
            <a:pPr marL="0" indent="0" algn="just">
              <a:buNone/>
            </a:pPr>
            <a:r>
              <a:rPr lang="en-US" sz="1800" dirty="0"/>
              <a:t>2) First results for the Hydrogen isotopes, considered as a whole, suggest a residual atomic concentration of 5-10 % in the surface layer </a:t>
            </a:r>
          </a:p>
          <a:p>
            <a:pPr marL="0" indent="0" algn="just">
              <a:buNone/>
            </a:pPr>
            <a:r>
              <a:rPr lang="en-US" sz="1800" dirty="0"/>
              <a:t> </a:t>
            </a:r>
          </a:p>
          <a:p>
            <a:pPr marL="0" indent="0" algn="just">
              <a:buNone/>
            </a:pPr>
            <a:r>
              <a:rPr lang="en-US" sz="1800" dirty="0"/>
              <a:t>3) Be is detected at very high concentration in the surface deposits</a:t>
            </a:r>
          </a:p>
          <a:p>
            <a:pPr marL="0" indent="0" algn="just">
              <a:buNone/>
            </a:pPr>
            <a:r>
              <a:rPr lang="en-US" sz="1800" dirty="0"/>
              <a:t> </a:t>
            </a:r>
          </a:p>
          <a:p>
            <a:pPr marL="0" indent="0" algn="just">
              <a:buNone/>
            </a:pPr>
            <a:r>
              <a:rPr lang="en-US" sz="1800" dirty="0"/>
              <a:t>4) The thickness of the surface deposits depends on the position of the analysis point</a:t>
            </a:r>
          </a:p>
          <a:p>
            <a:pPr marL="0" indent="0" algn="just">
              <a:buNone/>
            </a:pPr>
            <a:endParaRPr lang="en-US" sz="1800" dirty="0"/>
          </a:p>
          <a:p>
            <a:pPr marL="0" indent="0" algn="just">
              <a:buNone/>
            </a:pPr>
            <a:r>
              <a:rPr lang="en-US" sz="1800" dirty="0"/>
              <a:t>5) Next steps: </a:t>
            </a:r>
          </a:p>
          <a:p>
            <a:pPr marL="0" indent="0" algn="just">
              <a:buNone/>
            </a:pPr>
            <a:endParaRPr lang="en-US" sz="1800" dirty="0"/>
          </a:p>
          <a:p>
            <a:pPr marL="642938" lvl="1" indent="-342900" algn="just">
              <a:buFont typeface="+mj-lt"/>
              <a:buAutoNum type="arabicPeriod"/>
            </a:pPr>
            <a:r>
              <a:rPr lang="en-US" sz="1800" dirty="0"/>
              <a:t> update the procedure to include other elements (Ni, Cr, Mo…)</a:t>
            </a:r>
          </a:p>
          <a:p>
            <a:pPr marL="642938" lvl="1" indent="-342900" algn="just">
              <a:buFont typeface="+mj-lt"/>
              <a:buAutoNum type="arabicPeriod"/>
            </a:pPr>
            <a:endParaRPr lang="en-US" sz="1800" dirty="0"/>
          </a:p>
          <a:p>
            <a:pPr marL="642938" lvl="1" indent="-342900" algn="just">
              <a:buFont typeface="+mj-lt"/>
              <a:buAutoNum type="arabicPeriod"/>
            </a:pPr>
            <a:r>
              <a:rPr lang="en-US" sz="1800" dirty="0"/>
              <a:t>Optimize the number of emission lines included in the procedure retrieved from the NIST database</a:t>
            </a:r>
          </a:p>
        </p:txBody>
      </p:sp>
      <p:sp>
        <p:nvSpPr>
          <p:cNvPr id="3" name="Footer Placeholder 3">
            <a:extLst>
              <a:ext uri="{FF2B5EF4-FFF2-40B4-BE49-F238E27FC236}">
                <a16:creationId xmlns:a16="http://schemas.microsoft.com/office/drawing/2014/main" id="{3A99EBCA-D082-874D-F0CE-F5F693B2A244}"/>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633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it-IT" dirty="0" err="1"/>
              <a:t>Summary</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0679" y="1630679"/>
            <a:ext cx="11103024" cy="3101899"/>
          </a:xfrm>
        </p:spPr>
        <p:txBody>
          <a:bodyPr/>
          <a:lstStyle/>
          <a:p>
            <a:r>
              <a:rPr lang="it-IT" dirty="0" err="1"/>
              <a:t>Wavelength</a:t>
            </a:r>
            <a:r>
              <a:rPr lang="it-IT" dirty="0"/>
              <a:t> and </a:t>
            </a:r>
            <a:r>
              <a:rPr lang="it-IT" dirty="0" err="1"/>
              <a:t>intensity</a:t>
            </a:r>
            <a:r>
              <a:rPr lang="it-IT" dirty="0"/>
              <a:t> </a:t>
            </a:r>
            <a:r>
              <a:rPr lang="it-IT" dirty="0" err="1"/>
              <a:t>calibration</a:t>
            </a:r>
            <a:r>
              <a:rPr lang="it-IT" dirty="0"/>
              <a:t> </a:t>
            </a:r>
          </a:p>
          <a:p>
            <a:endParaRPr lang="it-IT" dirty="0"/>
          </a:p>
          <a:p>
            <a:r>
              <a:rPr lang="it-IT" dirty="0" err="1"/>
              <a:t>Calibration</a:t>
            </a:r>
            <a:r>
              <a:rPr lang="it-IT" dirty="0"/>
              <a:t> free LIBS (CF) </a:t>
            </a:r>
            <a:r>
              <a:rPr lang="it-IT"/>
              <a:t>procedure JET </a:t>
            </a:r>
            <a:r>
              <a:rPr lang="it-IT" dirty="0" err="1"/>
              <a:t>reference</a:t>
            </a:r>
            <a:r>
              <a:rPr lang="it-IT" dirty="0"/>
              <a:t> points</a:t>
            </a:r>
          </a:p>
          <a:p>
            <a:endParaRPr lang="it-IT" dirty="0"/>
          </a:p>
          <a:p>
            <a:r>
              <a:rPr lang="it-IT" dirty="0"/>
              <a:t>CF-LIBS on JET </a:t>
            </a:r>
            <a:r>
              <a:rPr lang="it-IT" dirty="0" err="1"/>
              <a:t>tile</a:t>
            </a:r>
            <a:r>
              <a:rPr lang="it-IT" dirty="0"/>
              <a:t> HFGC LH14W (2011-2023)</a:t>
            </a:r>
          </a:p>
          <a:p>
            <a:endParaRPr lang="it-IT" dirty="0"/>
          </a:p>
          <a:p>
            <a:r>
              <a:rPr lang="it-IT" dirty="0" err="1"/>
              <a:t>Conclusions</a:t>
            </a:r>
            <a:r>
              <a:rPr lang="it-IT" dirty="0"/>
              <a:t> and </a:t>
            </a:r>
            <a:r>
              <a:rPr lang="it-IT" dirty="0" err="1"/>
              <a:t>next</a:t>
            </a:r>
            <a:r>
              <a:rPr lang="it-IT" dirty="0"/>
              <a:t> steps</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6" name="Footer Placeholder 3">
            <a:extLst>
              <a:ext uri="{FF2B5EF4-FFF2-40B4-BE49-F238E27FC236}">
                <a16:creationId xmlns:a16="http://schemas.microsoft.com/office/drawing/2014/main" id="{F658A003-D306-8143-3F2E-11F4653CAA23}"/>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C694-6F9B-675B-C6DD-C697AF50F93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CE585B-FF99-A854-06E5-24E2744D4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3">
            <a:extLst>
              <a:ext uri="{FF2B5EF4-FFF2-40B4-BE49-F238E27FC236}">
                <a16:creationId xmlns:a16="http://schemas.microsoft.com/office/drawing/2014/main" id="{54DA2B9B-A6EE-F5DA-18C6-4C807C832400}"/>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6DF21D97-99E5-69D1-641B-7F53EACA7A5A}"/>
              </a:ext>
            </a:extLst>
          </p:cNvPr>
          <p:cNvSpPr>
            <a:spLocks noGrp="1"/>
          </p:cNvSpPr>
          <p:nvPr>
            <p:ph type="title"/>
          </p:nvPr>
        </p:nvSpPr>
        <p:spPr>
          <a:xfrm>
            <a:off x="983432" y="192515"/>
            <a:ext cx="9451776" cy="457200"/>
          </a:xfrm>
        </p:spPr>
        <p:txBody>
          <a:bodyPr/>
          <a:lstStyle/>
          <a:p>
            <a:r>
              <a:rPr lang="it-IT" dirty="0"/>
              <a:t>LIBS </a:t>
            </a:r>
            <a:r>
              <a:rPr lang="it-IT" dirty="0" err="1"/>
              <a:t>analysis</a:t>
            </a:r>
            <a:r>
              <a:rPr lang="it-IT" dirty="0"/>
              <a:t> of points 59-60-61-62 (HFGC LH14W) </a:t>
            </a:r>
          </a:p>
        </p:txBody>
      </p:sp>
      <p:pic>
        <p:nvPicPr>
          <p:cNvPr id="14" name="Immagine 13">
            <a:extLst>
              <a:ext uri="{FF2B5EF4-FFF2-40B4-BE49-F238E27FC236}">
                <a16:creationId xmlns:a16="http://schemas.microsoft.com/office/drawing/2014/main" id="{9A47998A-C3EA-7584-0610-1E3EF8CD0D03}"/>
              </a:ext>
            </a:extLst>
          </p:cNvPr>
          <p:cNvPicPr>
            <a:picLocks noChangeAspect="1"/>
          </p:cNvPicPr>
          <p:nvPr/>
        </p:nvPicPr>
        <p:blipFill>
          <a:blip r:embed="rId2"/>
          <a:stretch>
            <a:fillRect/>
          </a:stretch>
        </p:blipFill>
        <p:spPr>
          <a:xfrm>
            <a:off x="5735520" y="2645756"/>
            <a:ext cx="6245350" cy="3588003"/>
          </a:xfrm>
          <a:prstGeom prst="rect">
            <a:avLst/>
          </a:prstGeom>
        </p:spPr>
      </p:pic>
      <p:pic>
        <p:nvPicPr>
          <p:cNvPr id="70" name="Immagine 69">
            <a:extLst>
              <a:ext uri="{FF2B5EF4-FFF2-40B4-BE49-F238E27FC236}">
                <a16:creationId xmlns:a16="http://schemas.microsoft.com/office/drawing/2014/main" id="{810FEBAD-F19B-47C5-D790-E403DE7D4C5F}"/>
              </a:ext>
            </a:extLst>
          </p:cNvPr>
          <p:cNvPicPr>
            <a:picLocks noChangeAspect="1"/>
          </p:cNvPicPr>
          <p:nvPr/>
        </p:nvPicPr>
        <p:blipFill>
          <a:blip r:embed="rId3"/>
          <a:stretch>
            <a:fillRect/>
          </a:stretch>
        </p:blipFill>
        <p:spPr>
          <a:xfrm>
            <a:off x="10167" y="2046463"/>
            <a:ext cx="5241626" cy="4413771"/>
          </a:xfrm>
          <a:prstGeom prst="rect">
            <a:avLst/>
          </a:prstGeom>
        </p:spPr>
      </p:pic>
      <p:sp>
        <p:nvSpPr>
          <p:cNvPr id="71" name="CasellaDiTesto 70">
            <a:extLst>
              <a:ext uri="{FF2B5EF4-FFF2-40B4-BE49-F238E27FC236}">
                <a16:creationId xmlns:a16="http://schemas.microsoft.com/office/drawing/2014/main" id="{89B0125F-E44D-0BE6-79F4-B7F056AAE04A}"/>
              </a:ext>
            </a:extLst>
          </p:cNvPr>
          <p:cNvSpPr txBox="1"/>
          <p:nvPr/>
        </p:nvSpPr>
        <p:spPr>
          <a:xfrm>
            <a:off x="10167" y="733136"/>
            <a:ext cx="11994440" cy="461665"/>
          </a:xfrm>
          <a:prstGeom prst="rect">
            <a:avLst/>
          </a:prstGeom>
          <a:noFill/>
        </p:spPr>
        <p:txBody>
          <a:bodyPr wrap="square" rtlCol="0">
            <a:spAutoFit/>
          </a:bodyPr>
          <a:lstStyle/>
          <a:p>
            <a:pPr marL="285750" indent="-285750" algn="just">
              <a:buFont typeface="Wingdings" panose="05000000000000000000" pitchFamily="2" charset="2"/>
              <a:buChar char="§"/>
            </a:pPr>
            <a:r>
              <a:rPr lang="en-US" sz="2400" dirty="0"/>
              <a:t>The analysis area is located in octant 5 of JET and is composed of W - coated CFC PFCs</a:t>
            </a:r>
          </a:p>
        </p:txBody>
      </p:sp>
      <p:grpSp>
        <p:nvGrpSpPr>
          <p:cNvPr id="72" name="Group 143">
            <a:extLst>
              <a:ext uri="{FF2B5EF4-FFF2-40B4-BE49-F238E27FC236}">
                <a16:creationId xmlns:a16="http://schemas.microsoft.com/office/drawing/2014/main" id="{FD4DAB7C-6FED-7E84-2C19-C21AFD8C2737}"/>
              </a:ext>
            </a:extLst>
          </p:cNvPr>
          <p:cNvGrpSpPr/>
          <p:nvPr/>
        </p:nvGrpSpPr>
        <p:grpSpPr>
          <a:xfrm>
            <a:off x="4028316" y="1397033"/>
            <a:ext cx="2662416" cy="1180456"/>
            <a:chOff x="71643" y="2070431"/>
            <a:chExt cx="3624286" cy="1709019"/>
          </a:xfrm>
        </p:grpSpPr>
        <p:sp>
          <p:nvSpPr>
            <p:cNvPr id="73" name="object 4">
              <a:extLst>
                <a:ext uri="{FF2B5EF4-FFF2-40B4-BE49-F238E27FC236}">
                  <a16:creationId xmlns:a16="http://schemas.microsoft.com/office/drawing/2014/main" id="{D015F5D9-AEE9-F509-0030-297D26DE28DD}"/>
                </a:ext>
              </a:extLst>
            </p:cNvPr>
            <p:cNvSpPr/>
            <p:nvPr/>
          </p:nvSpPr>
          <p:spPr>
            <a:xfrm>
              <a:off x="89026" y="226711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49E366">
                <a:alpha val="90000"/>
              </a:srgbClr>
            </a:solidFill>
          </p:spPr>
          <p:txBody>
            <a:bodyPr wrap="square" lIns="0" tIns="0" rIns="0" bIns="0" rtlCol="0"/>
            <a:lstStyle/>
            <a:p>
              <a:endParaRPr dirty="0">
                <a:highlight>
                  <a:srgbClr val="00FF00"/>
                </a:highlight>
              </a:endParaRPr>
            </a:p>
          </p:txBody>
        </p:sp>
        <p:sp>
          <p:nvSpPr>
            <p:cNvPr id="74" name="object 5">
              <a:extLst>
                <a:ext uri="{FF2B5EF4-FFF2-40B4-BE49-F238E27FC236}">
                  <a16:creationId xmlns:a16="http://schemas.microsoft.com/office/drawing/2014/main" id="{53E8D10A-963A-89B7-C1E3-97F5B8BE6EC4}"/>
                </a:ext>
              </a:extLst>
            </p:cNvPr>
            <p:cNvSpPr/>
            <p:nvPr/>
          </p:nvSpPr>
          <p:spPr>
            <a:xfrm>
              <a:off x="79644" y="2882136"/>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00AFEF">
                <a:alpha val="90000"/>
              </a:srgbClr>
            </a:solidFill>
          </p:spPr>
          <p:txBody>
            <a:bodyPr wrap="square" lIns="0" tIns="0" rIns="0" bIns="0" rtlCol="0"/>
            <a:lstStyle/>
            <a:p>
              <a:endParaRPr dirty="0"/>
            </a:p>
          </p:txBody>
        </p:sp>
        <p:sp>
          <p:nvSpPr>
            <p:cNvPr id="75" name="object 6">
              <a:extLst>
                <a:ext uri="{FF2B5EF4-FFF2-40B4-BE49-F238E27FC236}">
                  <a16:creationId xmlns:a16="http://schemas.microsoft.com/office/drawing/2014/main" id="{F7E4CA66-9A27-D80C-EFB8-DE2004C06AC3}"/>
                </a:ext>
              </a:extLst>
            </p:cNvPr>
            <p:cNvSpPr txBox="1"/>
            <p:nvPr/>
          </p:nvSpPr>
          <p:spPr>
            <a:xfrm>
              <a:off x="841587" y="2366982"/>
              <a:ext cx="1932786" cy="386471"/>
            </a:xfrm>
            <a:prstGeom prst="rect">
              <a:avLst/>
            </a:prstGeom>
          </p:spPr>
          <p:txBody>
            <a:bodyPr vert="horz" wrap="square" lIns="0" tIns="113030" rIns="0" bIns="0" rtlCol="0">
              <a:spAutoFit/>
            </a:bodyPr>
            <a:lstStyle/>
            <a:p>
              <a:pPr marL="66675">
                <a:lnSpc>
                  <a:spcPct val="100000"/>
                </a:lnSpc>
                <a:spcBef>
                  <a:spcPts val="795"/>
                </a:spcBef>
              </a:pPr>
              <a:r>
                <a:rPr sz="1500" b="1" dirty="0">
                  <a:solidFill>
                    <a:srgbClr val="943735"/>
                  </a:solidFill>
                  <a:latin typeface="Carlito"/>
                  <a:cs typeface="Carlito"/>
                </a:rPr>
                <a:t>W</a:t>
              </a:r>
              <a:r>
                <a:rPr sz="1500" b="1" spc="-5" dirty="0">
                  <a:solidFill>
                    <a:srgbClr val="943735"/>
                  </a:solidFill>
                  <a:latin typeface="Carlito"/>
                  <a:cs typeface="Carlito"/>
                </a:rPr>
                <a:t> </a:t>
              </a:r>
              <a:r>
                <a:rPr sz="1500" b="1" dirty="0">
                  <a:solidFill>
                    <a:srgbClr val="943735"/>
                  </a:solidFill>
                  <a:latin typeface="Carlito"/>
                  <a:cs typeface="Carlito"/>
                </a:rPr>
                <a:t>–</a:t>
              </a:r>
              <a:r>
                <a:rPr sz="1500" b="1" spc="5" dirty="0">
                  <a:solidFill>
                    <a:srgbClr val="943735"/>
                  </a:solidFill>
                  <a:latin typeface="Carlito"/>
                  <a:cs typeface="Carlito"/>
                </a:rPr>
                <a:t> </a:t>
              </a:r>
              <a:r>
                <a:rPr sz="1500" b="1" dirty="0">
                  <a:solidFill>
                    <a:srgbClr val="943735"/>
                  </a:solidFill>
                  <a:latin typeface="Carlito"/>
                  <a:cs typeface="Carlito"/>
                </a:rPr>
                <a:t>coated</a:t>
              </a:r>
              <a:r>
                <a:rPr sz="1500" b="1" spc="5" dirty="0">
                  <a:solidFill>
                    <a:srgbClr val="943735"/>
                  </a:solidFill>
                  <a:latin typeface="Carlito"/>
                  <a:cs typeface="Carlito"/>
                </a:rPr>
                <a:t> </a:t>
              </a:r>
              <a:r>
                <a:rPr sz="1500" b="1" spc="-25" dirty="0">
                  <a:solidFill>
                    <a:srgbClr val="943735"/>
                  </a:solidFill>
                  <a:latin typeface="Carlito"/>
                  <a:cs typeface="Carlito"/>
                </a:rPr>
                <a:t>CFC</a:t>
              </a:r>
              <a:endParaRPr sz="1500" dirty="0">
                <a:latin typeface="Carlito"/>
                <a:cs typeface="Carlito"/>
              </a:endParaRPr>
            </a:p>
          </p:txBody>
        </p:sp>
        <p:sp>
          <p:nvSpPr>
            <p:cNvPr id="76" name="object 7">
              <a:extLst>
                <a:ext uri="{FF2B5EF4-FFF2-40B4-BE49-F238E27FC236}">
                  <a16:creationId xmlns:a16="http://schemas.microsoft.com/office/drawing/2014/main" id="{F8C0C0D1-6DE3-5BCB-8E0F-487845E3BED4}"/>
                </a:ext>
              </a:extLst>
            </p:cNvPr>
            <p:cNvSpPr/>
            <p:nvPr/>
          </p:nvSpPr>
          <p:spPr>
            <a:xfrm>
              <a:off x="89026" y="2576070"/>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943735">
                <a:alpha val="90000"/>
              </a:srgbClr>
            </a:solidFill>
          </p:spPr>
          <p:txBody>
            <a:bodyPr wrap="square" lIns="0" tIns="0" rIns="0" bIns="0" rtlCol="0"/>
            <a:lstStyle/>
            <a:p>
              <a:endParaRPr/>
            </a:p>
          </p:txBody>
        </p:sp>
        <p:sp>
          <p:nvSpPr>
            <p:cNvPr id="77" name="object 8">
              <a:extLst>
                <a:ext uri="{FF2B5EF4-FFF2-40B4-BE49-F238E27FC236}">
                  <a16:creationId xmlns:a16="http://schemas.microsoft.com/office/drawing/2014/main" id="{4C750460-5372-7592-B8E2-56329B29FE28}"/>
                </a:ext>
              </a:extLst>
            </p:cNvPr>
            <p:cNvSpPr/>
            <p:nvPr/>
          </p:nvSpPr>
          <p:spPr>
            <a:xfrm>
              <a:off x="71643" y="319860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FF0000">
                <a:alpha val="90194"/>
              </a:srgbClr>
            </a:solidFill>
          </p:spPr>
          <p:txBody>
            <a:bodyPr wrap="square" lIns="0" tIns="0" rIns="0" bIns="0" rtlCol="0"/>
            <a:lstStyle/>
            <a:p>
              <a:endParaRPr/>
            </a:p>
          </p:txBody>
        </p:sp>
        <p:sp>
          <p:nvSpPr>
            <p:cNvPr id="78" name="object 9">
              <a:extLst>
                <a:ext uri="{FF2B5EF4-FFF2-40B4-BE49-F238E27FC236}">
                  <a16:creationId xmlns:a16="http://schemas.microsoft.com/office/drawing/2014/main" id="{DB15CD91-2D69-DB4C-7563-951A0B66E1D7}"/>
                </a:ext>
              </a:extLst>
            </p:cNvPr>
            <p:cNvSpPr txBox="1"/>
            <p:nvPr/>
          </p:nvSpPr>
          <p:spPr>
            <a:xfrm>
              <a:off x="958714" y="2981966"/>
              <a:ext cx="940776" cy="400110"/>
            </a:xfrm>
            <a:prstGeom prst="rect">
              <a:avLst/>
            </a:prstGeom>
          </p:spPr>
          <p:txBody>
            <a:bodyPr vert="horz" wrap="square" lIns="0" tIns="121920" rIns="0" bIns="0" rtlCol="0">
              <a:spAutoFit/>
            </a:bodyPr>
            <a:lstStyle/>
            <a:p>
              <a:pPr marL="12700">
                <a:lnSpc>
                  <a:spcPct val="100000"/>
                </a:lnSpc>
                <a:spcBef>
                  <a:spcPts val="960"/>
                </a:spcBef>
              </a:pPr>
              <a:r>
                <a:rPr lang="fi-FI" sz="1500" b="1" dirty="0">
                  <a:solidFill>
                    <a:srgbClr val="FF0000"/>
                  </a:solidFill>
                  <a:latin typeface="Carlito"/>
                  <a:cs typeface="Carlito"/>
                </a:rPr>
                <a:t>Bulk</a:t>
              </a:r>
              <a:r>
                <a:rPr lang="fi-FI" sz="1500" b="1" spc="-25" dirty="0">
                  <a:solidFill>
                    <a:srgbClr val="FF0000"/>
                  </a:solidFill>
                  <a:latin typeface="Carlito"/>
                  <a:cs typeface="Carlito"/>
                </a:rPr>
                <a:t> </a:t>
              </a:r>
              <a:r>
                <a:rPr lang="fi-FI" sz="1500" b="1" spc="-50" dirty="0">
                  <a:solidFill>
                    <a:srgbClr val="FF0000"/>
                  </a:solidFill>
                  <a:latin typeface="Carlito"/>
                  <a:cs typeface="Carlito"/>
                </a:rPr>
                <a:t>W</a:t>
              </a:r>
              <a:endParaRPr lang="fi-FI" sz="1500" dirty="0">
                <a:latin typeface="Carlito"/>
                <a:cs typeface="Carlito"/>
              </a:endParaRPr>
            </a:p>
          </p:txBody>
        </p:sp>
        <p:sp>
          <p:nvSpPr>
            <p:cNvPr id="79" name="object 6">
              <a:extLst>
                <a:ext uri="{FF2B5EF4-FFF2-40B4-BE49-F238E27FC236}">
                  <a16:creationId xmlns:a16="http://schemas.microsoft.com/office/drawing/2014/main" id="{6017C274-0CA0-CB86-0DC4-EC5D95BC9CEA}"/>
                </a:ext>
              </a:extLst>
            </p:cNvPr>
            <p:cNvSpPr txBox="1"/>
            <p:nvPr/>
          </p:nvSpPr>
          <p:spPr>
            <a:xfrm>
              <a:off x="940248" y="2070431"/>
              <a:ext cx="1284253" cy="386473"/>
            </a:xfrm>
            <a:prstGeom prst="rect">
              <a:avLst/>
            </a:prstGeom>
          </p:spPr>
          <p:txBody>
            <a:bodyPr vert="horz" wrap="square" lIns="0" tIns="113030" rIns="0" bIns="0" rtlCol="0">
              <a:spAutoFit/>
            </a:bodyPr>
            <a:lstStyle/>
            <a:p>
              <a:pPr marL="12700">
                <a:lnSpc>
                  <a:spcPct val="100000"/>
                </a:lnSpc>
                <a:spcBef>
                  <a:spcPts val="890"/>
                </a:spcBef>
              </a:pPr>
              <a:r>
                <a:rPr sz="1500" b="1" dirty="0">
                  <a:solidFill>
                    <a:srgbClr val="00AF50"/>
                  </a:solidFill>
                  <a:latin typeface="Carlito"/>
                  <a:cs typeface="Carlito"/>
                </a:rPr>
                <a:t>Bulk</a:t>
              </a:r>
              <a:r>
                <a:rPr sz="1500" b="1" spc="15" dirty="0">
                  <a:solidFill>
                    <a:srgbClr val="00AF50"/>
                  </a:solidFill>
                  <a:latin typeface="Carlito"/>
                  <a:cs typeface="Carlito"/>
                </a:rPr>
                <a:t> </a:t>
              </a:r>
              <a:r>
                <a:rPr sz="1500" b="1" spc="-25" dirty="0">
                  <a:solidFill>
                    <a:srgbClr val="00AF50"/>
                  </a:solidFill>
                  <a:latin typeface="Carlito"/>
                  <a:cs typeface="Carlito"/>
                </a:rPr>
                <a:t>Be</a:t>
              </a:r>
              <a:endParaRPr sz="1500" dirty="0">
                <a:latin typeface="Carlito"/>
                <a:cs typeface="Carlito"/>
              </a:endParaRPr>
            </a:p>
          </p:txBody>
        </p:sp>
        <p:sp>
          <p:nvSpPr>
            <p:cNvPr id="80" name="object 9">
              <a:extLst>
                <a:ext uri="{FF2B5EF4-FFF2-40B4-BE49-F238E27FC236}">
                  <a16:creationId xmlns:a16="http://schemas.microsoft.com/office/drawing/2014/main" id="{DF33AF2D-5A65-F3E0-E6CF-7EECC9087C21}"/>
                </a:ext>
              </a:extLst>
            </p:cNvPr>
            <p:cNvSpPr txBox="1"/>
            <p:nvPr/>
          </p:nvSpPr>
          <p:spPr>
            <a:xfrm>
              <a:off x="958714" y="2655050"/>
              <a:ext cx="2057155" cy="512425"/>
            </a:xfrm>
            <a:prstGeom prst="rect">
              <a:avLst/>
            </a:prstGeom>
          </p:spPr>
          <p:txBody>
            <a:bodyPr vert="horz" wrap="square" lIns="0" tIns="121920" rIns="0" bIns="0" rtlCol="0">
              <a:spAutoFit/>
            </a:bodyPr>
            <a:lstStyle/>
            <a:p>
              <a:pPr marL="12700">
                <a:lnSpc>
                  <a:spcPct val="100000"/>
                </a:lnSpc>
                <a:spcBef>
                  <a:spcPts val="960"/>
                </a:spcBef>
              </a:pPr>
              <a:r>
                <a:rPr sz="1500" b="1" dirty="0">
                  <a:solidFill>
                    <a:srgbClr val="00AFEF"/>
                  </a:solidFill>
                  <a:latin typeface="Carlito"/>
                  <a:cs typeface="Carlito"/>
                </a:rPr>
                <a:t>Be</a:t>
              </a:r>
              <a:r>
                <a:rPr sz="1500" b="1" spc="-15" dirty="0">
                  <a:solidFill>
                    <a:srgbClr val="00AFEF"/>
                  </a:solidFill>
                  <a:latin typeface="Carlito"/>
                  <a:cs typeface="Carlito"/>
                </a:rPr>
                <a:t> </a:t>
              </a:r>
              <a:r>
                <a:rPr sz="1500" b="1" dirty="0">
                  <a:solidFill>
                    <a:srgbClr val="00AFEF"/>
                  </a:solidFill>
                  <a:latin typeface="Carlito"/>
                  <a:cs typeface="Carlito"/>
                </a:rPr>
                <a:t>coated </a:t>
              </a:r>
              <a:r>
                <a:rPr sz="1500" b="1" spc="-10" dirty="0" err="1">
                  <a:solidFill>
                    <a:srgbClr val="00AFEF"/>
                  </a:solidFill>
                  <a:latin typeface="Carlito"/>
                  <a:cs typeface="Carlito"/>
                </a:rPr>
                <a:t>inconel</a:t>
              </a:r>
              <a:endParaRPr lang="fi-FI" sz="1500" dirty="0">
                <a:latin typeface="Carlito"/>
                <a:cs typeface="Carlito"/>
              </a:endParaRPr>
            </a:p>
          </p:txBody>
        </p:sp>
        <p:sp>
          <p:nvSpPr>
            <p:cNvPr id="81" name="object 5">
              <a:extLst>
                <a:ext uri="{FF2B5EF4-FFF2-40B4-BE49-F238E27FC236}">
                  <a16:creationId xmlns:a16="http://schemas.microsoft.com/office/drawing/2014/main" id="{2CD97795-599D-2E1B-E1B1-4EA33F5E5039}"/>
                </a:ext>
              </a:extLst>
            </p:cNvPr>
            <p:cNvSpPr/>
            <p:nvPr/>
          </p:nvSpPr>
          <p:spPr>
            <a:xfrm>
              <a:off x="79644" y="3494813"/>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2F16E8">
                <a:alpha val="90000"/>
              </a:srgbClr>
            </a:solidFill>
          </p:spPr>
          <p:txBody>
            <a:bodyPr wrap="square" lIns="0" tIns="0" rIns="0" bIns="0" rtlCol="0"/>
            <a:lstStyle/>
            <a:p>
              <a:endParaRPr/>
            </a:p>
          </p:txBody>
        </p:sp>
        <p:sp>
          <p:nvSpPr>
            <p:cNvPr id="82" name="object 9">
              <a:extLst>
                <a:ext uri="{FF2B5EF4-FFF2-40B4-BE49-F238E27FC236}">
                  <a16:creationId xmlns:a16="http://schemas.microsoft.com/office/drawing/2014/main" id="{742F9B84-0415-77F7-F8BB-90F4630E10DA}"/>
                </a:ext>
              </a:extLst>
            </p:cNvPr>
            <p:cNvSpPr txBox="1"/>
            <p:nvPr/>
          </p:nvSpPr>
          <p:spPr>
            <a:xfrm>
              <a:off x="950712" y="3267025"/>
              <a:ext cx="2745217" cy="512425"/>
            </a:xfrm>
            <a:prstGeom prst="rect">
              <a:avLst/>
            </a:prstGeom>
          </p:spPr>
          <p:txBody>
            <a:bodyPr vert="horz" wrap="square" lIns="0" tIns="121920" rIns="0" bIns="0" rtlCol="0">
              <a:spAutoFit/>
            </a:bodyPr>
            <a:lstStyle/>
            <a:p>
              <a:pPr marL="12700">
                <a:lnSpc>
                  <a:spcPct val="100000"/>
                </a:lnSpc>
                <a:spcBef>
                  <a:spcPts val="960"/>
                </a:spcBef>
              </a:pPr>
              <a:r>
                <a:rPr lang="en-GB" sz="1500" b="1" spc="-10" dirty="0">
                  <a:solidFill>
                    <a:srgbClr val="2F16E8"/>
                  </a:solidFill>
                  <a:latin typeface="Carlito"/>
                  <a:cs typeface="Carlito"/>
                </a:rPr>
                <a:t>I</a:t>
              </a:r>
              <a:r>
                <a:rPr sz="1500" b="1" spc="-10" dirty="0" err="1">
                  <a:solidFill>
                    <a:srgbClr val="2F16E8"/>
                  </a:solidFill>
                  <a:latin typeface="Carlito"/>
                  <a:cs typeface="Carlito"/>
                </a:rPr>
                <a:t>nconel</a:t>
              </a:r>
              <a:r>
                <a:rPr lang="en-GB" sz="1500" b="1" spc="-10" dirty="0">
                  <a:solidFill>
                    <a:srgbClr val="2F16E8"/>
                  </a:solidFill>
                  <a:latin typeface="Carlito"/>
                  <a:cs typeface="Carlito"/>
                </a:rPr>
                <a:t> (vacuum vessel)</a:t>
              </a:r>
              <a:endParaRPr lang="fi-FI" sz="1500" dirty="0">
                <a:solidFill>
                  <a:srgbClr val="2F16E8"/>
                </a:solidFill>
                <a:latin typeface="Carlito"/>
                <a:cs typeface="Carlito"/>
              </a:endParaRPr>
            </a:p>
          </p:txBody>
        </p:sp>
      </p:grpSp>
      <p:sp>
        <p:nvSpPr>
          <p:cNvPr id="83" name="Freccia in su 82">
            <a:extLst>
              <a:ext uri="{FF2B5EF4-FFF2-40B4-BE49-F238E27FC236}">
                <a16:creationId xmlns:a16="http://schemas.microsoft.com/office/drawing/2014/main" id="{80881959-ED3D-20EB-1057-A15224DB4B28}"/>
              </a:ext>
            </a:extLst>
          </p:cNvPr>
          <p:cNvSpPr/>
          <p:nvPr/>
        </p:nvSpPr>
        <p:spPr>
          <a:xfrm rot="10800000">
            <a:off x="940981" y="1278222"/>
            <a:ext cx="484632" cy="2741097"/>
          </a:xfrm>
          <a:prstGeom prst="upArrow">
            <a:avLst/>
          </a:prstGeom>
          <a:solidFill>
            <a:schemeClr val="accent2">
              <a:lumMod val="5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a:extLst>
              <a:ext uri="{FF2B5EF4-FFF2-40B4-BE49-F238E27FC236}">
                <a16:creationId xmlns:a16="http://schemas.microsoft.com/office/drawing/2014/main" id="{BA7C6458-314C-25B5-7F6A-1A3AEA1D31BE}"/>
              </a:ext>
            </a:extLst>
          </p:cNvPr>
          <p:cNvSpPr txBox="1"/>
          <p:nvPr/>
        </p:nvSpPr>
        <p:spPr>
          <a:xfrm>
            <a:off x="9509819" y="6138670"/>
            <a:ext cx="2764796" cy="369332"/>
          </a:xfrm>
          <a:prstGeom prst="rect">
            <a:avLst/>
          </a:prstGeom>
          <a:noFill/>
        </p:spPr>
        <p:txBody>
          <a:bodyPr wrap="none" rtlCol="0">
            <a:spAutoFit/>
          </a:bodyPr>
          <a:lstStyle/>
          <a:p>
            <a:pPr algn="l"/>
            <a:r>
              <a:rPr lang="it-IT" dirty="0" err="1"/>
              <a:t>Courtesy</a:t>
            </a:r>
            <a:r>
              <a:rPr lang="it-IT" dirty="0"/>
              <a:t> by UKAEA (I. </a:t>
            </a:r>
            <a:r>
              <a:rPr lang="it-IT" dirty="0" err="1"/>
              <a:t>Iepu</a:t>
            </a:r>
            <a:r>
              <a:rPr lang="it-IT" dirty="0"/>
              <a:t>)</a:t>
            </a:r>
          </a:p>
        </p:txBody>
      </p:sp>
    </p:spTree>
    <p:extLst>
      <p:ext uri="{BB962C8B-B14F-4D97-AF65-F5344CB8AC3E}">
        <p14:creationId xmlns:p14="http://schemas.microsoft.com/office/powerpoint/2010/main" val="159268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F2F66B84-57CE-5DA1-0FFA-F7CAE7A2DB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Footer Placeholder 3">
            <a:extLst>
              <a:ext uri="{FF2B5EF4-FFF2-40B4-BE49-F238E27FC236}">
                <a16:creationId xmlns:a16="http://schemas.microsoft.com/office/drawing/2014/main" id="{0CCBAC1C-C03A-FBD1-E1F6-34065C56CE15}"/>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itle 1">
            <a:extLst>
              <a:ext uri="{FF2B5EF4-FFF2-40B4-BE49-F238E27FC236}">
                <a16:creationId xmlns:a16="http://schemas.microsoft.com/office/drawing/2014/main" id="{2229524B-3F82-15D5-8A83-3677EAB6E000}"/>
              </a:ext>
            </a:extLst>
          </p:cNvPr>
          <p:cNvSpPr>
            <a:spLocks noGrp="1"/>
          </p:cNvSpPr>
          <p:nvPr>
            <p:ph type="title"/>
          </p:nvPr>
        </p:nvSpPr>
        <p:spPr>
          <a:xfrm>
            <a:off x="983432" y="192515"/>
            <a:ext cx="9451776" cy="457200"/>
          </a:xfrm>
        </p:spPr>
        <p:txBody>
          <a:bodyPr/>
          <a:lstStyle/>
          <a:p>
            <a:r>
              <a:rPr lang="it-IT" dirty="0"/>
              <a:t>LIBS </a:t>
            </a:r>
            <a:r>
              <a:rPr lang="it-IT" dirty="0" err="1"/>
              <a:t>analysis</a:t>
            </a:r>
            <a:r>
              <a:rPr lang="it-IT" dirty="0"/>
              <a:t> of points 59-60-62-63 (HFGC LH14W) </a:t>
            </a:r>
          </a:p>
        </p:txBody>
      </p:sp>
      <p:graphicFrame>
        <p:nvGraphicFramePr>
          <p:cNvPr id="44" name="Table 41">
            <a:extLst>
              <a:ext uri="{FF2B5EF4-FFF2-40B4-BE49-F238E27FC236}">
                <a16:creationId xmlns:a16="http://schemas.microsoft.com/office/drawing/2014/main" id="{5507E539-8E10-AACC-A3CA-21A4BFEE85E6}"/>
              </a:ext>
            </a:extLst>
          </p:cNvPr>
          <p:cNvGraphicFramePr>
            <a:graphicFrameLocks noGrp="1"/>
          </p:cNvGraphicFramePr>
          <p:nvPr/>
        </p:nvGraphicFramePr>
        <p:xfrm>
          <a:off x="5724363" y="890284"/>
          <a:ext cx="5737110" cy="5562600"/>
        </p:xfrm>
        <a:graphic>
          <a:graphicData uri="http://schemas.openxmlformats.org/drawingml/2006/table">
            <a:tbl>
              <a:tblPr firstRow="1" bandRow="1"/>
              <a:tblGrid>
                <a:gridCol w="1638300">
                  <a:extLst>
                    <a:ext uri="{9D8B030D-6E8A-4147-A177-3AD203B41FA5}">
                      <a16:colId xmlns:a16="http://schemas.microsoft.com/office/drawing/2014/main" val="3041728858"/>
                    </a:ext>
                  </a:extLst>
                </a:gridCol>
                <a:gridCol w="1320800">
                  <a:extLst>
                    <a:ext uri="{9D8B030D-6E8A-4147-A177-3AD203B41FA5}">
                      <a16:colId xmlns:a16="http://schemas.microsoft.com/office/drawing/2014/main" val="3996886894"/>
                    </a:ext>
                  </a:extLst>
                </a:gridCol>
                <a:gridCol w="2778010">
                  <a:extLst>
                    <a:ext uri="{9D8B030D-6E8A-4147-A177-3AD203B41FA5}">
                      <a16:colId xmlns:a16="http://schemas.microsoft.com/office/drawing/2014/main" val="2939136573"/>
                    </a:ext>
                  </a:extLst>
                </a:gridCol>
              </a:tblGrid>
              <a:tr h="370840">
                <a:tc gridSpan="3">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a:r>
                        <a:rPr lang="en-GB" sz="1800" b="1" dirty="0">
                          <a:solidFill>
                            <a:srgbClr val="69EB4F"/>
                          </a:solidFill>
                        </a:rPr>
                        <a:t>HFGC LH14W (2011-23)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F56"/>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266007687"/>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t>LID-QMS #no</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t>LIBS #no</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t>Comment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extLst>
                  <a:ext uri="{0D108BD9-81ED-4DB2-BD59-A6C34878D82A}">
                    <a16:rowId xmlns:a16="http://schemas.microsoft.com/office/drawing/2014/main" val="4278064442"/>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ln>
                            <a:noFill/>
                          </a:ln>
                        </a:rPr>
                        <a:t>105</a:t>
                      </a:r>
                      <a:r>
                        <a:rPr lang="en-GB" b="1" dirty="0">
                          <a:ln>
                            <a:noFill/>
                          </a:ln>
                          <a:highlight>
                            <a:srgbClr val="00FFFF"/>
                          </a:highlight>
                        </a:rPr>
                        <a:t>852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ln>
                            <a:noFill/>
                          </a:ln>
                          <a:solidFill>
                            <a:schemeClr val="bg1"/>
                          </a:solidFill>
                          <a:highlight>
                            <a:srgbClr val="FF00FF"/>
                          </a:highlight>
                        </a:rPr>
                        <a:t>63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rowSpan="5">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sz="2000" dirty="0">
                          <a:ln>
                            <a:noFill/>
                          </a:ln>
                          <a:highlight>
                            <a:srgbClr val="49E366"/>
                          </a:highlight>
                        </a:rPr>
                        <a:t>Poloidal assessment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extLst>
                  <a:ext uri="{0D108BD9-81ED-4DB2-BD59-A6C34878D82A}">
                    <a16:rowId xmlns:a16="http://schemas.microsoft.com/office/drawing/2014/main" val="1107730982"/>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ln>
                            <a:noFill/>
                          </a:ln>
                        </a:rPr>
                        <a:t>105</a:t>
                      </a:r>
                      <a:r>
                        <a:rPr lang="en-GB" b="1" dirty="0">
                          <a:ln>
                            <a:noFill/>
                          </a:ln>
                          <a:highlight>
                            <a:srgbClr val="00FFFF"/>
                          </a:highlight>
                        </a:rPr>
                        <a:t>853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vMerge="1">
                  <a:txBody>
                    <a:bodyPr/>
                    <a:lstStyle/>
                    <a:p>
                      <a:endParaRPr lang="en-GB" dirty="0">
                        <a:ln>
                          <a:noFill/>
                        </a:ln>
                      </a:endParaRPr>
                    </a:p>
                  </a:txBody>
                  <a:tcPr/>
                </a:tc>
                <a:tc vMerge="1">
                  <a:txBody>
                    <a:bodyPr/>
                    <a:lstStyle/>
                    <a:p>
                      <a:endParaRPr lang="en-GB" dirty="0"/>
                    </a:p>
                  </a:txBody>
                  <a:tcPr/>
                </a:tc>
                <a:extLst>
                  <a:ext uri="{0D108BD9-81ED-4DB2-BD59-A6C34878D82A}">
                    <a16:rowId xmlns:a16="http://schemas.microsoft.com/office/drawing/2014/main" val="984365932"/>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ln>
                            <a:noFill/>
                          </a:ln>
                        </a:rPr>
                        <a:t>105</a:t>
                      </a:r>
                      <a:r>
                        <a:rPr lang="en-GB" b="1" dirty="0">
                          <a:ln>
                            <a:noFill/>
                          </a:ln>
                          <a:highlight>
                            <a:srgbClr val="00FFFF"/>
                          </a:highlight>
                        </a:rPr>
                        <a:t>854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ln>
                            <a:noFill/>
                          </a:ln>
                          <a:solidFill>
                            <a:schemeClr val="bg1"/>
                          </a:solidFill>
                          <a:highlight>
                            <a:srgbClr val="FF00FF"/>
                          </a:highlight>
                        </a:rPr>
                        <a:t>62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338714110"/>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ln>
                            <a:noFill/>
                          </a:ln>
                        </a:rPr>
                        <a:t>105</a:t>
                      </a:r>
                      <a:r>
                        <a:rPr lang="en-GB" b="1" dirty="0">
                          <a:ln>
                            <a:noFill/>
                          </a:ln>
                          <a:highlight>
                            <a:srgbClr val="00FFFF"/>
                          </a:highlight>
                        </a:rPr>
                        <a:t>855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endParaRPr lang="en-GB" b="1" dirty="0">
                        <a:ln>
                          <a:noFill/>
                        </a:ln>
                        <a:solidFill>
                          <a:schemeClr val="bg1"/>
                        </a:solidFill>
                        <a:highlight>
                          <a:srgbClr val="FF00FF"/>
                        </a:high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vMerge="1">
                  <a:txBody>
                    <a:bodyPr/>
                    <a:lstStyle/>
                    <a:p>
                      <a:endParaRPr lang="en-GB" dirty="0"/>
                    </a:p>
                  </a:txBody>
                  <a:tcPr/>
                </a:tc>
                <a:extLst>
                  <a:ext uri="{0D108BD9-81ED-4DB2-BD59-A6C34878D82A}">
                    <a16:rowId xmlns:a16="http://schemas.microsoft.com/office/drawing/2014/main" val="1139021696"/>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ln>
                            <a:noFill/>
                          </a:ln>
                        </a:rPr>
                        <a:t>105</a:t>
                      </a:r>
                      <a:r>
                        <a:rPr lang="en-GB" b="1" dirty="0">
                          <a:ln>
                            <a:noFill/>
                          </a:ln>
                          <a:highlight>
                            <a:srgbClr val="00FFFF"/>
                          </a:highlight>
                        </a:rPr>
                        <a:t>856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ln>
                            <a:noFill/>
                          </a:ln>
                          <a:solidFill>
                            <a:schemeClr val="bg1"/>
                          </a:solidFill>
                          <a:highlight>
                            <a:srgbClr val="FF00FF"/>
                          </a:highlight>
                        </a:rPr>
                        <a:t>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1167569509"/>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858</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solidFill>
                            <a:schemeClr val="bg1"/>
                          </a:solidFill>
                          <a:highlight>
                            <a:srgbClr val="FF00FF"/>
                          </a:highlight>
                        </a:rPr>
                        <a:t>61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rowSpan="8">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2000" dirty="0">
                          <a:ln>
                            <a:noFill/>
                          </a:ln>
                          <a:highlight>
                            <a:srgbClr val="FFC000"/>
                          </a:highlight>
                        </a:rPr>
                        <a:t>Toroidal assessment</a:t>
                      </a:r>
                      <a:endParaRPr lang="en-GB" sz="2000" dirty="0">
                        <a:highlight>
                          <a:srgbClr val="FFC000"/>
                        </a:highligh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extLst>
                  <a:ext uri="{0D108BD9-81ED-4DB2-BD59-A6C34878D82A}">
                    <a16:rowId xmlns:a16="http://schemas.microsoft.com/office/drawing/2014/main" val="3343600077"/>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859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endParaRPr lang="en-GB" b="1" dirty="0">
                        <a:solidFill>
                          <a:schemeClr val="bg1"/>
                        </a:solidFill>
                        <a:highlight>
                          <a:srgbClr val="FF00FF"/>
                        </a:high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3936751205"/>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endParaRPr lang="en-GB" b="1" dirty="0">
                        <a:solidFill>
                          <a:schemeClr val="bg1"/>
                        </a:solidFill>
                        <a:highlight>
                          <a:srgbClr val="FF00FF"/>
                        </a:high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vMerge="1">
                  <a:txBody>
                    <a:bodyPr/>
                    <a:lstStyle/>
                    <a:p>
                      <a:endParaRPr lang="en-GB" dirty="0"/>
                    </a:p>
                  </a:txBody>
                  <a:tcPr/>
                </a:tc>
                <a:extLst>
                  <a:ext uri="{0D108BD9-81ED-4DB2-BD59-A6C34878D82A}">
                    <a16:rowId xmlns:a16="http://schemas.microsoft.com/office/drawing/2014/main" val="3899788711"/>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dirty="0"/>
                        <a:t>105</a:t>
                      </a:r>
                      <a:r>
                        <a:rPr lang="en-GB" b="1" dirty="0">
                          <a:highlight>
                            <a:srgbClr val="00FFFF"/>
                          </a:highlight>
                        </a:rPr>
                        <a:t>855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solidFill>
                            <a:schemeClr val="bg1"/>
                          </a:solidFill>
                          <a:highlight>
                            <a:srgbClr val="FF00FF"/>
                          </a:highlight>
                        </a:rPr>
                        <a:t>60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865724550"/>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866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vMerge="1">
                  <a:txBody>
                    <a:bodyPr/>
                    <a:lstStyle/>
                    <a:p>
                      <a:endParaRPr dirty="0"/>
                    </a:p>
                  </a:txBody>
                  <a:tcPr/>
                </a:tc>
                <a:tc vMerge="1">
                  <a:txBody>
                    <a:bodyPr/>
                    <a:lstStyle/>
                    <a:p>
                      <a:endParaRPr lang="en-GB" dirty="0"/>
                    </a:p>
                  </a:txBody>
                  <a:tcPr/>
                </a:tc>
                <a:extLst>
                  <a:ext uri="{0D108BD9-81ED-4DB2-BD59-A6C34878D82A}">
                    <a16:rowId xmlns:a16="http://schemas.microsoft.com/office/drawing/2014/main" val="1886871177"/>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865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endParaRPr lang="en-GB" b="1" dirty="0">
                        <a:solidFill>
                          <a:schemeClr val="bg1"/>
                        </a:solidFill>
                        <a:highlight>
                          <a:srgbClr val="FF00FF"/>
                        </a:high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1553215157"/>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864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endParaRPr lang="en-GB" b="1" dirty="0">
                        <a:solidFill>
                          <a:schemeClr val="bg1"/>
                        </a:solidFill>
                        <a:highlight>
                          <a:srgbClr val="FF00FF"/>
                        </a:high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40000"/>
                      </a:srgbClr>
                    </a:solidFill>
                  </a:tcPr>
                </a:tc>
                <a:tc vMerge="1">
                  <a:txBody>
                    <a:bodyPr/>
                    <a:lstStyle/>
                    <a:p>
                      <a:endParaRPr lang="en-GB" dirty="0"/>
                    </a:p>
                  </a:txBody>
                  <a:tcPr/>
                </a:tc>
                <a:extLst>
                  <a:ext uri="{0D108BD9-81ED-4DB2-BD59-A6C34878D82A}">
                    <a16:rowId xmlns:a16="http://schemas.microsoft.com/office/drawing/2014/main" val="1366652863"/>
                  </a:ext>
                </a:extLst>
              </a:tr>
              <a:tr h="370840">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dirty="0"/>
                        <a:t>105</a:t>
                      </a:r>
                      <a:r>
                        <a:rPr lang="en-GB" b="1" dirty="0">
                          <a:highlight>
                            <a:srgbClr val="00FFFF"/>
                          </a:highlight>
                        </a:rPr>
                        <a:t>867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b="1" dirty="0">
                          <a:solidFill>
                            <a:schemeClr val="bg1"/>
                          </a:solidFill>
                          <a:highlight>
                            <a:srgbClr val="FF00FF"/>
                          </a:highlight>
                        </a:rPr>
                        <a:t>59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F56">
                        <a:tint val="20000"/>
                      </a:srgbClr>
                    </a:solidFill>
                  </a:tcPr>
                </a:tc>
                <a:tc vMerge="1">
                  <a:txBody>
                    <a:bodyPr/>
                    <a:lstStyle/>
                    <a:p>
                      <a:endParaRPr lang="en-GB" dirty="0"/>
                    </a:p>
                  </a:txBody>
                  <a:tcPr/>
                </a:tc>
                <a:extLst>
                  <a:ext uri="{0D108BD9-81ED-4DB2-BD59-A6C34878D82A}">
                    <a16:rowId xmlns:a16="http://schemas.microsoft.com/office/drawing/2014/main" val="4208052837"/>
                  </a:ext>
                </a:extLst>
              </a:tr>
            </a:tbl>
          </a:graphicData>
        </a:graphic>
      </p:graphicFrame>
      <p:sp>
        <p:nvSpPr>
          <p:cNvPr id="45" name="Rectangle 42">
            <a:extLst>
              <a:ext uri="{FF2B5EF4-FFF2-40B4-BE49-F238E27FC236}">
                <a16:creationId xmlns:a16="http://schemas.microsoft.com/office/drawing/2014/main" id="{9916B3C7-0C06-9487-3F69-F00978E9B008}"/>
              </a:ext>
            </a:extLst>
          </p:cNvPr>
          <p:cNvSpPr/>
          <p:nvPr/>
        </p:nvSpPr>
        <p:spPr>
          <a:xfrm>
            <a:off x="5726843" y="1615764"/>
            <a:ext cx="5737110" cy="1879014"/>
          </a:xfrm>
          <a:prstGeom prst="rect">
            <a:avLst/>
          </a:prstGeom>
          <a:noFill/>
          <a:ln w="508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8" name="Rectangle 51">
            <a:extLst>
              <a:ext uri="{FF2B5EF4-FFF2-40B4-BE49-F238E27FC236}">
                <a16:creationId xmlns:a16="http://schemas.microsoft.com/office/drawing/2014/main" id="{52EA5C37-5C18-F99E-021A-233F80A6747F}"/>
              </a:ext>
            </a:extLst>
          </p:cNvPr>
          <p:cNvSpPr/>
          <p:nvPr/>
        </p:nvSpPr>
        <p:spPr>
          <a:xfrm>
            <a:off x="5725466" y="3524519"/>
            <a:ext cx="5737110" cy="2918147"/>
          </a:xfrm>
          <a:prstGeom prst="rect">
            <a:avLst/>
          </a:prstGeom>
          <a:noFill/>
          <a:ln w="508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3" name="Gruppo 2">
            <a:extLst>
              <a:ext uri="{FF2B5EF4-FFF2-40B4-BE49-F238E27FC236}">
                <a16:creationId xmlns:a16="http://schemas.microsoft.com/office/drawing/2014/main" id="{2D153F70-6AFA-8E56-8654-81A28498DF89}"/>
              </a:ext>
            </a:extLst>
          </p:cNvPr>
          <p:cNvGrpSpPr/>
          <p:nvPr/>
        </p:nvGrpSpPr>
        <p:grpSpPr>
          <a:xfrm>
            <a:off x="852224" y="884842"/>
            <a:ext cx="4869659" cy="5614376"/>
            <a:chOff x="852224" y="884842"/>
            <a:chExt cx="4869659" cy="5614376"/>
          </a:xfrm>
        </p:grpSpPr>
        <p:sp>
          <p:nvSpPr>
            <p:cNvPr id="34" name="Oval 22">
              <a:extLst>
                <a:ext uri="{FF2B5EF4-FFF2-40B4-BE49-F238E27FC236}">
                  <a16:creationId xmlns:a16="http://schemas.microsoft.com/office/drawing/2014/main" id="{14BEA777-52FA-7AD5-470F-644D72448E06}"/>
                </a:ext>
              </a:extLst>
            </p:cNvPr>
            <p:cNvSpPr/>
            <p:nvPr/>
          </p:nvSpPr>
          <p:spPr>
            <a:xfrm>
              <a:off x="2453172" y="2682868"/>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Oval 25">
              <a:extLst>
                <a:ext uri="{FF2B5EF4-FFF2-40B4-BE49-F238E27FC236}">
                  <a16:creationId xmlns:a16="http://schemas.microsoft.com/office/drawing/2014/main" id="{4F2292E4-1069-460B-8D5A-4F71C959D864}"/>
                </a:ext>
              </a:extLst>
            </p:cNvPr>
            <p:cNvSpPr/>
            <p:nvPr/>
          </p:nvSpPr>
          <p:spPr>
            <a:xfrm>
              <a:off x="2414199" y="4497154"/>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Oval 26">
              <a:extLst>
                <a:ext uri="{FF2B5EF4-FFF2-40B4-BE49-F238E27FC236}">
                  <a16:creationId xmlns:a16="http://schemas.microsoft.com/office/drawing/2014/main" id="{82443D77-7306-795C-718E-950507E71CA6}"/>
                </a:ext>
              </a:extLst>
            </p:cNvPr>
            <p:cNvSpPr/>
            <p:nvPr/>
          </p:nvSpPr>
          <p:spPr>
            <a:xfrm>
              <a:off x="2390966" y="5442428"/>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Oval 27">
              <a:extLst>
                <a:ext uri="{FF2B5EF4-FFF2-40B4-BE49-F238E27FC236}">
                  <a16:creationId xmlns:a16="http://schemas.microsoft.com/office/drawing/2014/main" id="{C07C95DC-3F63-9283-0A11-C7B7D04A3D54}"/>
                </a:ext>
              </a:extLst>
            </p:cNvPr>
            <p:cNvSpPr/>
            <p:nvPr/>
          </p:nvSpPr>
          <p:spPr>
            <a:xfrm>
              <a:off x="3129935" y="5513415"/>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8" name="Oval 28">
              <a:extLst>
                <a:ext uri="{FF2B5EF4-FFF2-40B4-BE49-F238E27FC236}">
                  <a16:creationId xmlns:a16="http://schemas.microsoft.com/office/drawing/2014/main" id="{5DF746D8-6A7C-A700-A768-BE58C56A0AB6}"/>
                </a:ext>
              </a:extLst>
            </p:cNvPr>
            <p:cNvSpPr/>
            <p:nvPr/>
          </p:nvSpPr>
          <p:spPr>
            <a:xfrm>
              <a:off x="4082126" y="5503074"/>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51" name="Gruppo 50">
              <a:extLst>
                <a:ext uri="{FF2B5EF4-FFF2-40B4-BE49-F238E27FC236}">
                  <a16:creationId xmlns:a16="http://schemas.microsoft.com/office/drawing/2014/main" id="{099FEEA2-6AC1-05AC-96BE-88C530B782CE}"/>
                </a:ext>
              </a:extLst>
            </p:cNvPr>
            <p:cNvGrpSpPr/>
            <p:nvPr/>
          </p:nvGrpSpPr>
          <p:grpSpPr>
            <a:xfrm>
              <a:off x="1048580" y="884842"/>
              <a:ext cx="4673303" cy="5614376"/>
              <a:chOff x="765051" y="519241"/>
              <a:chExt cx="5115048" cy="5985419"/>
            </a:xfrm>
          </p:grpSpPr>
          <p:pic>
            <p:nvPicPr>
              <p:cNvPr id="19" name="Picture 5">
                <a:extLst>
                  <a:ext uri="{FF2B5EF4-FFF2-40B4-BE49-F238E27FC236}">
                    <a16:creationId xmlns:a16="http://schemas.microsoft.com/office/drawing/2014/main" id="{4CA2D113-C4F4-4B4B-5D14-C22C402AB5C6}"/>
                  </a:ext>
                </a:extLst>
              </p:cNvPr>
              <p:cNvPicPr>
                <a:picLocks noChangeAspect="1"/>
              </p:cNvPicPr>
              <p:nvPr/>
            </p:nvPicPr>
            <p:blipFill>
              <a:blip r:embed="rId2"/>
              <a:srcRect l="9849"/>
              <a:stretch>
                <a:fillRect/>
              </a:stretch>
            </p:blipFill>
            <p:spPr>
              <a:xfrm>
                <a:off x="765051" y="519241"/>
                <a:ext cx="5115048" cy="5985419"/>
              </a:xfrm>
              <a:prstGeom prst="rect">
                <a:avLst/>
              </a:prstGeom>
            </p:spPr>
          </p:pic>
          <p:sp>
            <p:nvSpPr>
              <p:cNvPr id="20" name="TextBox 6">
                <a:extLst>
                  <a:ext uri="{FF2B5EF4-FFF2-40B4-BE49-F238E27FC236}">
                    <a16:creationId xmlns:a16="http://schemas.microsoft.com/office/drawing/2014/main" id="{FF6AF763-E24C-52BE-7487-D3930780E1D3}"/>
                  </a:ext>
                </a:extLst>
              </p:cNvPr>
              <p:cNvSpPr txBox="1"/>
              <p:nvPr/>
            </p:nvSpPr>
            <p:spPr>
              <a:xfrm>
                <a:off x="987580" y="911225"/>
                <a:ext cx="2523191" cy="800219"/>
              </a:xfrm>
              <a:prstGeom prst="rect">
                <a:avLst/>
              </a:prstGeom>
              <a:noFill/>
            </p:spPr>
            <p:txBody>
              <a:bodyPr wrap="none" rtlCol="0">
                <a:spAutoFit/>
              </a:bodyPr>
              <a:lstStyle/>
              <a:p>
                <a:r>
                  <a:rPr lang="en-GB" sz="2300" b="1" dirty="0">
                    <a:solidFill>
                      <a:srgbClr val="69EB4F"/>
                    </a:solidFill>
                    <a:latin typeface="Arial" panose="020B0604020202020204"/>
                  </a:rPr>
                  <a:t>HFGC </a:t>
                </a:r>
              </a:p>
              <a:p>
                <a:r>
                  <a:rPr lang="en-GB" sz="2300" b="1" dirty="0">
                    <a:solidFill>
                      <a:srgbClr val="69EB4F"/>
                    </a:solidFill>
                    <a:latin typeface="Arial" panose="020B0604020202020204"/>
                  </a:rPr>
                  <a:t>LH14W (2011-23)</a:t>
                </a:r>
              </a:p>
            </p:txBody>
          </p:sp>
          <p:sp>
            <p:nvSpPr>
              <p:cNvPr id="21" name="TextBox 9">
                <a:extLst>
                  <a:ext uri="{FF2B5EF4-FFF2-40B4-BE49-F238E27FC236}">
                    <a16:creationId xmlns:a16="http://schemas.microsoft.com/office/drawing/2014/main" id="{ADFC4704-8F89-503F-2168-68A54C55EE54}"/>
                  </a:ext>
                </a:extLst>
              </p:cNvPr>
              <p:cNvSpPr txBox="1"/>
              <p:nvPr/>
            </p:nvSpPr>
            <p:spPr>
              <a:xfrm>
                <a:off x="1929859" y="2328015"/>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852</a:t>
                </a:r>
              </a:p>
            </p:txBody>
          </p:sp>
          <p:sp>
            <p:nvSpPr>
              <p:cNvPr id="22" name="TextBox 10">
                <a:extLst>
                  <a:ext uri="{FF2B5EF4-FFF2-40B4-BE49-F238E27FC236}">
                    <a16:creationId xmlns:a16="http://schemas.microsoft.com/office/drawing/2014/main" id="{40CED000-D04E-75CA-AE06-D3E12BD99E84}"/>
                  </a:ext>
                </a:extLst>
              </p:cNvPr>
              <p:cNvSpPr txBox="1"/>
              <p:nvPr/>
            </p:nvSpPr>
            <p:spPr>
              <a:xfrm>
                <a:off x="1929859" y="2974478"/>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853</a:t>
                </a:r>
              </a:p>
            </p:txBody>
          </p:sp>
          <p:sp>
            <p:nvSpPr>
              <p:cNvPr id="23" name="TextBox 11">
                <a:extLst>
                  <a:ext uri="{FF2B5EF4-FFF2-40B4-BE49-F238E27FC236}">
                    <a16:creationId xmlns:a16="http://schemas.microsoft.com/office/drawing/2014/main" id="{83C46892-1A84-45EE-964D-1C88AF11B525}"/>
                  </a:ext>
                </a:extLst>
              </p:cNvPr>
              <p:cNvSpPr txBox="1"/>
              <p:nvPr/>
            </p:nvSpPr>
            <p:spPr>
              <a:xfrm>
                <a:off x="1934848" y="3637743"/>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854</a:t>
                </a:r>
              </a:p>
            </p:txBody>
          </p:sp>
          <p:sp>
            <p:nvSpPr>
              <p:cNvPr id="24" name="TextBox 12">
                <a:extLst>
                  <a:ext uri="{FF2B5EF4-FFF2-40B4-BE49-F238E27FC236}">
                    <a16:creationId xmlns:a16="http://schemas.microsoft.com/office/drawing/2014/main" id="{C972EC7B-70F7-B003-2479-FF18BCACC2BB}"/>
                  </a:ext>
                </a:extLst>
              </p:cNvPr>
              <p:cNvSpPr txBox="1"/>
              <p:nvPr/>
            </p:nvSpPr>
            <p:spPr>
              <a:xfrm>
                <a:off x="2410565" y="4316851"/>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855</a:t>
                </a:r>
              </a:p>
            </p:txBody>
          </p:sp>
          <p:sp>
            <p:nvSpPr>
              <p:cNvPr id="25" name="TextBox 13">
                <a:extLst>
                  <a:ext uri="{FF2B5EF4-FFF2-40B4-BE49-F238E27FC236}">
                    <a16:creationId xmlns:a16="http://schemas.microsoft.com/office/drawing/2014/main" id="{B3DF4675-7335-08AE-CBAF-F5B43FCD123A}"/>
                  </a:ext>
                </a:extLst>
              </p:cNvPr>
              <p:cNvSpPr txBox="1"/>
              <p:nvPr/>
            </p:nvSpPr>
            <p:spPr>
              <a:xfrm>
                <a:off x="2389948" y="4971150"/>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856</a:t>
                </a:r>
              </a:p>
            </p:txBody>
          </p:sp>
          <p:sp>
            <p:nvSpPr>
              <p:cNvPr id="26" name="TextBox 14">
                <a:extLst>
                  <a:ext uri="{FF2B5EF4-FFF2-40B4-BE49-F238E27FC236}">
                    <a16:creationId xmlns:a16="http://schemas.microsoft.com/office/drawing/2014/main" id="{76525C4A-AA86-112B-1911-2559340AA50F}"/>
                  </a:ext>
                </a:extLst>
              </p:cNvPr>
              <p:cNvSpPr txBox="1"/>
              <p:nvPr/>
            </p:nvSpPr>
            <p:spPr>
              <a:xfrm>
                <a:off x="934294" y="4202948"/>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858</a:t>
                </a:r>
              </a:p>
            </p:txBody>
          </p:sp>
          <p:sp>
            <p:nvSpPr>
              <p:cNvPr id="27" name="TextBox 15">
                <a:extLst>
                  <a:ext uri="{FF2B5EF4-FFF2-40B4-BE49-F238E27FC236}">
                    <a16:creationId xmlns:a16="http://schemas.microsoft.com/office/drawing/2014/main" id="{D25EE7F3-69A3-FB5A-0393-504B067B5239}"/>
                  </a:ext>
                </a:extLst>
              </p:cNvPr>
              <p:cNvSpPr txBox="1"/>
              <p:nvPr/>
            </p:nvSpPr>
            <p:spPr>
              <a:xfrm>
                <a:off x="1279169" y="4064448"/>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859</a:t>
                </a:r>
              </a:p>
            </p:txBody>
          </p:sp>
          <p:sp>
            <p:nvSpPr>
              <p:cNvPr id="28" name="TextBox 16">
                <a:extLst>
                  <a:ext uri="{FF2B5EF4-FFF2-40B4-BE49-F238E27FC236}">
                    <a16:creationId xmlns:a16="http://schemas.microsoft.com/office/drawing/2014/main" id="{699729B7-5E58-EB06-6068-D5DB46110576}"/>
                  </a:ext>
                </a:extLst>
              </p:cNvPr>
              <p:cNvSpPr txBox="1"/>
              <p:nvPr/>
            </p:nvSpPr>
            <p:spPr>
              <a:xfrm>
                <a:off x="1624044" y="4479947"/>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860</a:t>
                </a:r>
              </a:p>
            </p:txBody>
          </p:sp>
          <p:sp>
            <p:nvSpPr>
              <p:cNvPr id="29" name="TextBox 17">
                <a:extLst>
                  <a:ext uri="{FF2B5EF4-FFF2-40B4-BE49-F238E27FC236}">
                    <a16:creationId xmlns:a16="http://schemas.microsoft.com/office/drawing/2014/main" id="{96A77ADA-2FF5-6EBC-3CCA-2B0846CCA8B3}"/>
                  </a:ext>
                </a:extLst>
              </p:cNvPr>
              <p:cNvSpPr txBox="1"/>
              <p:nvPr/>
            </p:nvSpPr>
            <p:spPr>
              <a:xfrm>
                <a:off x="1908274" y="4133698"/>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861</a:t>
                </a:r>
              </a:p>
            </p:txBody>
          </p:sp>
          <p:sp>
            <p:nvSpPr>
              <p:cNvPr id="30" name="TextBox 18">
                <a:extLst>
                  <a:ext uri="{FF2B5EF4-FFF2-40B4-BE49-F238E27FC236}">
                    <a16:creationId xmlns:a16="http://schemas.microsoft.com/office/drawing/2014/main" id="{830D9439-017D-B969-6D7E-107B550B5DF8}"/>
                  </a:ext>
                </a:extLst>
              </p:cNvPr>
              <p:cNvSpPr txBox="1"/>
              <p:nvPr/>
            </p:nvSpPr>
            <p:spPr>
              <a:xfrm>
                <a:off x="3920926" y="3834814"/>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864</a:t>
                </a:r>
              </a:p>
            </p:txBody>
          </p:sp>
          <p:sp>
            <p:nvSpPr>
              <p:cNvPr id="31" name="TextBox 19">
                <a:extLst>
                  <a:ext uri="{FF2B5EF4-FFF2-40B4-BE49-F238E27FC236}">
                    <a16:creationId xmlns:a16="http://schemas.microsoft.com/office/drawing/2014/main" id="{63AA148C-AE4B-AF3B-E603-6798313F1B40}"/>
                  </a:ext>
                </a:extLst>
              </p:cNvPr>
              <p:cNvSpPr txBox="1"/>
              <p:nvPr/>
            </p:nvSpPr>
            <p:spPr>
              <a:xfrm>
                <a:off x="3247438" y="3848242"/>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865</a:t>
                </a:r>
              </a:p>
            </p:txBody>
          </p:sp>
          <p:sp>
            <p:nvSpPr>
              <p:cNvPr id="32" name="TextBox 20">
                <a:extLst>
                  <a:ext uri="{FF2B5EF4-FFF2-40B4-BE49-F238E27FC236}">
                    <a16:creationId xmlns:a16="http://schemas.microsoft.com/office/drawing/2014/main" id="{BE7A9F13-407B-A433-1F5C-29C23E4C9986}"/>
                  </a:ext>
                </a:extLst>
              </p:cNvPr>
              <p:cNvSpPr txBox="1"/>
              <p:nvPr/>
            </p:nvSpPr>
            <p:spPr>
              <a:xfrm>
                <a:off x="2682791" y="3848243"/>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866</a:t>
                </a:r>
              </a:p>
            </p:txBody>
          </p:sp>
          <p:sp>
            <p:nvSpPr>
              <p:cNvPr id="33" name="TextBox 21">
                <a:extLst>
                  <a:ext uri="{FF2B5EF4-FFF2-40B4-BE49-F238E27FC236}">
                    <a16:creationId xmlns:a16="http://schemas.microsoft.com/office/drawing/2014/main" id="{0F009AA7-7274-79B7-13A9-1924B8544CD6}"/>
                  </a:ext>
                </a:extLst>
              </p:cNvPr>
              <p:cNvSpPr txBox="1"/>
              <p:nvPr/>
            </p:nvSpPr>
            <p:spPr>
              <a:xfrm>
                <a:off x="4594414" y="3848241"/>
                <a:ext cx="439544" cy="276999"/>
              </a:xfrm>
              <a:prstGeom prst="rect">
                <a:avLst/>
              </a:prstGeom>
              <a:noFill/>
            </p:spPr>
            <p:txBody>
              <a:bodyPr wrap="none" rtlCol="0">
                <a:spAutoFit/>
              </a:bodyPr>
              <a:lstStyle/>
              <a:p>
                <a:r>
                  <a:rPr lang="en-GB" sz="1200" b="1" dirty="0">
                    <a:solidFill>
                      <a:srgbClr val="000000"/>
                    </a:solidFill>
                    <a:highlight>
                      <a:srgbClr val="00FFFF"/>
                    </a:highlight>
                    <a:latin typeface="Arial" panose="020B0604020202020204"/>
                  </a:rPr>
                  <a:t>867</a:t>
                </a:r>
              </a:p>
            </p:txBody>
          </p:sp>
          <p:sp>
            <p:nvSpPr>
              <p:cNvPr id="39" name="TextBox 29">
                <a:extLst>
                  <a:ext uri="{FF2B5EF4-FFF2-40B4-BE49-F238E27FC236}">
                    <a16:creationId xmlns:a16="http://schemas.microsoft.com/office/drawing/2014/main" id="{51C77C53-3152-6765-DD11-E2AF2B03121A}"/>
                  </a:ext>
                </a:extLst>
              </p:cNvPr>
              <p:cNvSpPr txBox="1"/>
              <p:nvPr/>
            </p:nvSpPr>
            <p:spPr>
              <a:xfrm>
                <a:off x="3208465" y="2605014"/>
                <a:ext cx="354584" cy="276999"/>
              </a:xfrm>
              <a:prstGeom prst="rect">
                <a:avLst/>
              </a:prstGeom>
              <a:noFill/>
            </p:spPr>
            <p:txBody>
              <a:bodyPr wrap="none" rtlCol="0">
                <a:spAutoFit/>
              </a:bodyPr>
              <a:lstStyle/>
              <a:p>
                <a:r>
                  <a:rPr lang="en-GB" sz="1200" b="1" dirty="0">
                    <a:solidFill>
                      <a:srgbClr val="FFFFFF"/>
                    </a:solidFill>
                    <a:highlight>
                      <a:srgbClr val="FF00FF"/>
                    </a:highlight>
                    <a:latin typeface="Arial" panose="020B0604020202020204"/>
                  </a:rPr>
                  <a:t>63</a:t>
                </a:r>
              </a:p>
            </p:txBody>
          </p:sp>
          <p:sp>
            <p:nvSpPr>
              <p:cNvPr id="40" name="TextBox 30">
                <a:extLst>
                  <a:ext uri="{FF2B5EF4-FFF2-40B4-BE49-F238E27FC236}">
                    <a16:creationId xmlns:a16="http://schemas.microsoft.com/office/drawing/2014/main" id="{DF355313-6110-D864-C301-E4293DF640BE}"/>
                  </a:ext>
                </a:extLst>
              </p:cNvPr>
              <p:cNvSpPr txBox="1"/>
              <p:nvPr/>
            </p:nvSpPr>
            <p:spPr>
              <a:xfrm>
                <a:off x="3159634" y="4419300"/>
                <a:ext cx="354584" cy="276999"/>
              </a:xfrm>
              <a:prstGeom prst="rect">
                <a:avLst/>
              </a:prstGeom>
              <a:noFill/>
            </p:spPr>
            <p:txBody>
              <a:bodyPr wrap="none" rtlCol="0">
                <a:spAutoFit/>
              </a:bodyPr>
              <a:lstStyle/>
              <a:p>
                <a:r>
                  <a:rPr lang="en-GB" sz="1200" b="1" dirty="0">
                    <a:solidFill>
                      <a:srgbClr val="FFFFFF"/>
                    </a:solidFill>
                    <a:highlight>
                      <a:srgbClr val="FF00FF"/>
                    </a:highlight>
                    <a:latin typeface="Arial" panose="020B0604020202020204"/>
                  </a:rPr>
                  <a:t>62</a:t>
                </a:r>
              </a:p>
            </p:txBody>
          </p:sp>
          <p:sp>
            <p:nvSpPr>
              <p:cNvPr id="41" name="TextBox 31">
                <a:extLst>
                  <a:ext uri="{FF2B5EF4-FFF2-40B4-BE49-F238E27FC236}">
                    <a16:creationId xmlns:a16="http://schemas.microsoft.com/office/drawing/2014/main" id="{1485AF81-D902-96D0-F3C0-8C712895515B}"/>
                  </a:ext>
                </a:extLst>
              </p:cNvPr>
              <p:cNvSpPr txBox="1"/>
              <p:nvPr/>
            </p:nvSpPr>
            <p:spPr>
              <a:xfrm>
                <a:off x="1081424" y="5425219"/>
                <a:ext cx="354584" cy="276999"/>
              </a:xfrm>
              <a:prstGeom prst="rect">
                <a:avLst/>
              </a:prstGeom>
              <a:noFill/>
            </p:spPr>
            <p:txBody>
              <a:bodyPr wrap="none" rtlCol="0">
                <a:spAutoFit/>
              </a:bodyPr>
              <a:lstStyle/>
              <a:p>
                <a:r>
                  <a:rPr lang="en-GB" sz="1200" b="1" dirty="0">
                    <a:solidFill>
                      <a:srgbClr val="FFFFFF"/>
                    </a:solidFill>
                    <a:highlight>
                      <a:srgbClr val="FF00FF"/>
                    </a:highlight>
                    <a:latin typeface="Arial" panose="020B0604020202020204"/>
                  </a:rPr>
                  <a:t>61</a:t>
                </a:r>
              </a:p>
            </p:txBody>
          </p:sp>
          <p:sp>
            <p:nvSpPr>
              <p:cNvPr id="42" name="TextBox 32">
                <a:extLst>
                  <a:ext uri="{FF2B5EF4-FFF2-40B4-BE49-F238E27FC236}">
                    <a16:creationId xmlns:a16="http://schemas.microsoft.com/office/drawing/2014/main" id="{CF2611C2-D20F-552D-861A-A7EDCDD715D0}"/>
                  </a:ext>
                </a:extLst>
              </p:cNvPr>
              <p:cNvSpPr txBox="1"/>
              <p:nvPr/>
            </p:nvSpPr>
            <p:spPr>
              <a:xfrm>
                <a:off x="3112590" y="5364574"/>
                <a:ext cx="354584" cy="276999"/>
              </a:xfrm>
              <a:prstGeom prst="rect">
                <a:avLst/>
              </a:prstGeom>
              <a:noFill/>
            </p:spPr>
            <p:txBody>
              <a:bodyPr wrap="none" rtlCol="0">
                <a:spAutoFit/>
              </a:bodyPr>
              <a:lstStyle/>
              <a:p>
                <a:r>
                  <a:rPr lang="en-GB" sz="1200" b="1" dirty="0">
                    <a:solidFill>
                      <a:srgbClr val="FFFFFF"/>
                    </a:solidFill>
                    <a:highlight>
                      <a:srgbClr val="FF00FF"/>
                    </a:highlight>
                    <a:latin typeface="Arial" panose="020B0604020202020204"/>
                  </a:rPr>
                  <a:t>60</a:t>
                </a:r>
              </a:p>
            </p:txBody>
          </p:sp>
          <p:sp>
            <p:nvSpPr>
              <p:cNvPr id="43" name="TextBox 33">
                <a:extLst>
                  <a:ext uri="{FF2B5EF4-FFF2-40B4-BE49-F238E27FC236}">
                    <a16:creationId xmlns:a16="http://schemas.microsoft.com/office/drawing/2014/main" id="{C896CDA2-4190-4943-CF21-3FDF08DE2A98}"/>
                  </a:ext>
                </a:extLst>
              </p:cNvPr>
              <p:cNvSpPr txBox="1"/>
              <p:nvPr/>
            </p:nvSpPr>
            <p:spPr>
              <a:xfrm>
                <a:off x="4459602" y="5425220"/>
                <a:ext cx="354584" cy="276999"/>
              </a:xfrm>
              <a:prstGeom prst="rect">
                <a:avLst/>
              </a:prstGeom>
              <a:noFill/>
            </p:spPr>
            <p:txBody>
              <a:bodyPr wrap="none" rtlCol="0">
                <a:spAutoFit/>
              </a:bodyPr>
              <a:lstStyle/>
              <a:p>
                <a:r>
                  <a:rPr lang="en-GB" sz="1200" b="1" dirty="0">
                    <a:solidFill>
                      <a:srgbClr val="FFFFFF"/>
                    </a:solidFill>
                    <a:highlight>
                      <a:srgbClr val="FF00FF"/>
                    </a:highlight>
                    <a:latin typeface="Arial" panose="020B0604020202020204"/>
                  </a:rPr>
                  <a:t>59</a:t>
                </a:r>
              </a:p>
            </p:txBody>
          </p:sp>
        </p:grpSp>
        <p:cxnSp>
          <p:nvCxnSpPr>
            <p:cNvPr id="46" name="Straight Arrow Connector 44">
              <a:extLst>
                <a:ext uri="{FF2B5EF4-FFF2-40B4-BE49-F238E27FC236}">
                  <a16:creationId xmlns:a16="http://schemas.microsoft.com/office/drawing/2014/main" id="{A49FDBC2-817B-90FA-114C-0E204218323C}"/>
                </a:ext>
              </a:extLst>
            </p:cNvPr>
            <p:cNvCxnSpPr>
              <a:cxnSpLocks/>
            </p:cNvCxnSpPr>
            <p:nvPr/>
          </p:nvCxnSpPr>
          <p:spPr>
            <a:xfrm>
              <a:off x="852224" y="969025"/>
              <a:ext cx="0" cy="5366903"/>
            </a:xfrm>
            <a:prstGeom prst="straightConnector1">
              <a:avLst/>
            </a:prstGeom>
            <a:noFill/>
            <a:ln w="63500" cap="flat" cmpd="sng" algn="ctr">
              <a:solidFill>
                <a:srgbClr val="00B050"/>
              </a:solidFill>
              <a:prstDash val="solid"/>
              <a:miter lim="800000"/>
              <a:tailEnd type="triangle"/>
            </a:ln>
            <a:effectLst/>
          </p:spPr>
        </p:cxnSp>
        <p:cxnSp>
          <p:nvCxnSpPr>
            <p:cNvPr id="47" name="Straight Arrow Connector 46">
              <a:extLst>
                <a:ext uri="{FF2B5EF4-FFF2-40B4-BE49-F238E27FC236}">
                  <a16:creationId xmlns:a16="http://schemas.microsoft.com/office/drawing/2014/main" id="{4BDF06D2-F2D4-B12C-107F-7A7BACBC4AD7}"/>
                </a:ext>
              </a:extLst>
            </p:cNvPr>
            <p:cNvCxnSpPr>
              <a:cxnSpLocks/>
            </p:cNvCxnSpPr>
            <p:nvPr/>
          </p:nvCxnSpPr>
          <p:spPr>
            <a:xfrm>
              <a:off x="1086970" y="6335928"/>
              <a:ext cx="4388012" cy="0"/>
            </a:xfrm>
            <a:prstGeom prst="straightConnector1">
              <a:avLst/>
            </a:prstGeom>
            <a:noFill/>
            <a:ln w="63500" cap="flat" cmpd="sng" algn="ctr">
              <a:solidFill>
                <a:srgbClr val="FFC000"/>
              </a:solidFill>
              <a:prstDash val="solid"/>
              <a:miter lim="800000"/>
              <a:tailEnd type="triangle"/>
            </a:ln>
            <a:effectLst/>
          </p:spPr>
        </p:cxnSp>
        <p:sp>
          <p:nvSpPr>
            <p:cNvPr id="52" name="Oval 27">
              <a:extLst>
                <a:ext uri="{FF2B5EF4-FFF2-40B4-BE49-F238E27FC236}">
                  <a16:creationId xmlns:a16="http://schemas.microsoft.com/office/drawing/2014/main" id="{D63FE3EE-4E1B-7195-4B1A-9F590B56AC4C}"/>
                </a:ext>
              </a:extLst>
            </p:cNvPr>
            <p:cNvSpPr/>
            <p:nvPr/>
          </p:nvSpPr>
          <p:spPr>
            <a:xfrm>
              <a:off x="1266521" y="5559721"/>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3" name="Oval 27">
              <a:extLst>
                <a:ext uri="{FF2B5EF4-FFF2-40B4-BE49-F238E27FC236}">
                  <a16:creationId xmlns:a16="http://schemas.microsoft.com/office/drawing/2014/main" id="{9ACE1A61-A5A2-12DF-8BE2-C2AA0A36F71C}"/>
                </a:ext>
              </a:extLst>
            </p:cNvPr>
            <p:cNvSpPr/>
            <p:nvPr/>
          </p:nvSpPr>
          <p:spPr>
            <a:xfrm>
              <a:off x="3140078" y="5486693"/>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27">
              <a:extLst>
                <a:ext uri="{FF2B5EF4-FFF2-40B4-BE49-F238E27FC236}">
                  <a16:creationId xmlns:a16="http://schemas.microsoft.com/office/drawing/2014/main" id="{C9CDB559-82C2-042C-5B83-B843BAA5CAA4}"/>
                </a:ext>
              </a:extLst>
            </p:cNvPr>
            <p:cNvSpPr/>
            <p:nvPr/>
          </p:nvSpPr>
          <p:spPr>
            <a:xfrm>
              <a:off x="4360617" y="5559721"/>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5" name="Oval 27">
              <a:extLst>
                <a:ext uri="{FF2B5EF4-FFF2-40B4-BE49-F238E27FC236}">
                  <a16:creationId xmlns:a16="http://schemas.microsoft.com/office/drawing/2014/main" id="{0B6A30A4-8349-2817-2D01-9ADD0C054D83}"/>
                </a:ext>
              </a:extLst>
            </p:cNvPr>
            <p:cNvSpPr/>
            <p:nvPr/>
          </p:nvSpPr>
          <p:spPr>
            <a:xfrm>
              <a:off x="3171676" y="4623494"/>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6" name="Oval 27">
              <a:extLst>
                <a:ext uri="{FF2B5EF4-FFF2-40B4-BE49-F238E27FC236}">
                  <a16:creationId xmlns:a16="http://schemas.microsoft.com/office/drawing/2014/main" id="{281AC260-3D11-5584-AAF1-6A76760D04BE}"/>
                </a:ext>
              </a:extLst>
            </p:cNvPr>
            <p:cNvSpPr/>
            <p:nvPr/>
          </p:nvSpPr>
          <p:spPr>
            <a:xfrm>
              <a:off x="3202284" y="2906218"/>
              <a:ext cx="124412" cy="121292"/>
            </a:xfrm>
            <a:prstGeom prst="ellipse">
              <a:avLst/>
            </a:prstGeom>
            <a:solidFill>
              <a:srgbClr val="49E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7" name="TextBox 50">
              <a:extLst>
                <a:ext uri="{FF2B5EF4-FFF2-40B4-BE49-F238E27FC236}">
                  <a16:creationId xmlns:a16="http://schemas.microsoft.com/office/drawing/2014/main" id="{83DCB0D9-19F6-F617-E3EE-FDC1ECC87425}"/>
                </a:ext>
              </a:extLst>
            </p:cNvPr>
            <p:cNvSpPr txBox="1"/>
            <p:nvPr/>
          </p:nvSpPr>
          <p:spPr>
            <a:xfrm>
              <a:off x="2577584" y="5861376"/>
              <a:ext cx="1323376" cy="446276"/>
            </a:xfrm>
            <a:prstGeom prst="rect">
              <a:avLst/>
            </a:prstGeom>
            <a:noFill/>
          </p:spPr>
          <p:txBody>
            <a:bodyPr wrap="none" rtlCol="0">
              <a:spAutoFit/>
            </a:bodyPr>
            <a:lstStyle/>
            <a:p>
              <a:r>
                <a:rPr lang="en-GB" sz="2300" b="1" dirty="0">
                  <a:solidFill>
                    <a:schemeClr val="tx2"/>
                  </a:solidFill>
                  <a:highlight>
                    <a:srgbClr val="FFC000"/>
                  </a:highlight>
                </a:rPr>
                <a:t>Toroidal</a:t>
              </a:r>
            </a:p>
          </p:txBody>
        </p:sp>
        <p:sp>
          <p:nvSpPr>
            <p:cNvPr id="58" name="TextBox 49">
              <a:extLst>
                <a:ext uri="{FF2B5EF4-FFF2-40B4-BE49-F238E27FC236}">
                  <a16:creationId xmlns:a16="http://schemas.microsoft.com/office/drawing/2014/main" id="{7B76F1CC-FCE0-DA41-FB39-41E4FC08EE20}"/>
                </a:ext>
              </a:extLst>
            </p:cNvPr>
            <p:cNvSpPr txBox="1"/>
            <p:nvPr/>
          </p:nvSpPr>
          <p:spPr>
            <a:xfrm rot="16200000">
              <a:off x="479406" y="3124335"/>
              <a:ext cx="1329210" cy="446276"/>
            </a:xfrm>
            <a:prstGeom prst="rect">
              <a:avLst/>
            </a:prstGeom>
            <a:noFill/>
          </p:spPr>
          <p:txBody>
            <a:bodyPr wrap="none" rtlCol="0">
              <a:spAutoFit/>
            </a:bodyPr>
            <a:lstStyle/>
            <a:p>
              <a:r>
                <a:rPr lang="en-GB" sz="2300" b="1" dirty="0">
                  <a:solidFill>
                    <a:schemeClr val="bg1"/>
                  </a:solidFill>
                  <a:highlight>
                    <a:srgbClr val="008000"/>
                  </a:highlight>
                </a:rPr>
                <a:t>Poloidal</a:t>
              </a:r>
            </a:p>
          </p:txBody>
        </p:sp>
      </p:grpSp>
    </p:spTree>
    <p:extLst>
      <p:ext uri="{BB962C8B-B14F-4D97-AF65-F5344CB8AC3E}">
        <p14:creationId xmlns:p14="http://schemas.microsoft.com/office/powerpoint/2010/main" val="390613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4912C-5B6A-F1AE-6849-2092C20B568F}"/>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7" name="Title 1">
            <a:extLst>
              <a:ext uri="{FF2B5EF4-FFF2-40B4-BE49-F238E27FC236}">
                <a16:creationId xmlns:a16="http://schemas.microsoft.com/office/drawing/2014/main" id="{1ED301F7-A970-EB59-1CD5-21E82DA0BABD}"/>
              </a:ext>
            </a:extLst>
          </p:cNvPr>
          <p:cNvSpPr>
            <a:spLocks noGrp="1"/>
          </p:cNvSpPr>
          <p:nvPr>
            <p:ph type="title"/>
          </p:nvPr>
        </p:nvSpPr>
        <p:spPr>
          <a:xfrm>
            <a:off x="982663" y="192088"/>
            <a:ext cx="9451975" cy="457200"/>
          </a:xfrm>
        </p:spPr>
        <p:txBody>
          <a:bodyPr/>
          <a:lstStyle/>
          <a:p>
            <a:r>
              <a:rPr lang="it-IT" dirty="0" err="1"/>
              <a:t>Wavelength</a:t>
            </a:r>
            <a:r>
              <a:rPr lang="it-IT" dirty="0"/>
              <a:t> </a:t>
            </a:r>
            <a:r>
              <a:rPr lang="it-IT" dirty="0" err="1"/>
              <a:t>calibration</a:t>
            </a:r>
            <a:endParaRPr lang="en-HU" dirty="0"/>
          </a:p>
        </p:txBody>
      </p:sp>
      <p:sp>
        <p:nvSpPr>
          <p:cNvPr id="8" name="Content Placeholder 2">
            <a:extLst>
              <a:ext uri="{FF2B5EF4-FFF2-40B4-BE49-F238E27FC236}">
                <a16:creationId xmlns:a16="http://schemas.microsoft.com/office/drawing/2014/main" id="{A5CCA8DC-8E98-D961-6A11-93486D8EA595}"/>
              </a:ext>
            </a:extLst>
          </p:cNvPr>
          <p:cNvSpPr txBox="1">
            <a:spLocks/>
          </p:cNvSpPr>
          <p:nvPr/>
        </p:nvSpPr>
        <p:spPr>
          <a:xfrm>
            <a:off x="208317" y="814409"/>
            <a:ext cx="6961443"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r>
              <a:rPr lang="en-US" dirty="0"/>
              <a:t>The software package developed by UT was used to perform the wavelength calibration of the </a:t>
            </a:r>
            <a:r>
              <a:rPr lang="en-US" dirty="0" err="1"/>
              <a:t>Echellograms</a:t>
            </a:r>
            <a:r>
              <a:rPr lang="en-US" dirty="0"/>
              <a:t> acquired during the experimental campaign at JET.</a:t>
            </a:r>
          </a:p>
          <a:p>
            <a:pPr algn="just"/>
            <a:r>
              <a:rPr lang="en-US" dirty="0"/>
              <a:t>The position of some emission lines has been checked after the calibration: residual shifts are in the range of few tenths of pm</a:t>
            </a:r>
          </a:p>
          <a:p>
            <a:endParaRPr lang="en-US" dirty="0"/>
          </a:p>
          <a:p>
            <a:endParaRPr lang="en-HU" dirty="0"/>
          </a:p>
        </p:txBody>
      </p:sp>
      <p:pic>
        <p:nvPicPr>
          <p:cNvPr id="10" name="Immagine 9">
            <a:extLst>
              <a:ext uri="{FF2B5EF4-FFF2-40B4-BE49-F238E27FC236}">
                <a16:creationId xmlns:a16="http://schemas.microsoft.com/office/drawing/2014/main" id="{BDBBC17F-8B64-5CBB-871F-F3070B2EAB15}"/>
              </a:ext>
            </a:extLst>
          </p:cNvPr>
          <p:cNvPicPr>
            <a:picLocks noChangeAspect="1"/>
          </p:cNvPicPr>
          <p:nvPr/>
        </p:nvPicPr>
        <p:blipFill>
          <a:blip r:embed="rId2"/>
          <a:srcRect r="46723" b="28579"/>
          <a:stretch>
            <a:fillRect/>
          </a:stretch>
        </p:blipFill>
        <p:spPr>
          <a:xfrm>
            <a:off x="7393031" y="619283"/>
            <a:ext cx="4646278" cy="3347855"/>
          </a:xfrm>
          <a:prstGeom prst="rect">
            <a:avLst/>
          </a:prstGeom>
        </p:spPr>
      </p:pic>
      <p:pic>
        <p:nvPicPr>
          <p:cNvPr id="12" name="Immagine 11">
            <a:extLst>
              <a:ext uri="{FF2B5EF4-FFF2-40B4-BE49-F238E27FC236}">
                <a16:creationId xmlns:a16="http://schemas.microsoft.com/office/drawing/2014/main" id="{7383E2B4-A0CC-6CF3-77FC-6B21317A6D31}"/>
              </a:ext>
            </a:extLst>
          </p:cNvPr>
          <p:cNvPicPr>
            <a:picLocks noChangeAspect="1"/>
          </p:cNvPicPr>
          <p:nvPr/>
        </p:nvPicPr>
        <p:blipFill>
          <a:blip r:embed="rId3"/>
          <a:stretch>
            <a:fillRect/>
          </a:stretch>
        </p:blipFill>
        <p:spPr>
          <a:xfrm>
            <a:off x="7393031" y="3937132"/>
            <a:ext cx="4646279" cy="2497375"/>
          </a:xfrm>
          <a:prstGeom prst="rect">
            <a:avLst/>
          </a:prstGeom>
        </p:spPr>
      </p:pic>
      <p:graphicFrame>
        <p:nvGraphicFramePr>
          <p:cNvPr id="15" name="Tabella 14">
            <a:extLst>
              <a:ext uri="{FF2B5EF4-FFF2-40B4-BE49-F238E27FC236}">
                <a16:creationId xmlns:a16="http://schemas.microsoft.com/office/drawing/2014/main" id="{C7C7DAD3-C500-5472-A723-D29FA8D8FEAE}"/>
              </a:ext>
            </a:extLst>
          </p:cNvPr>
          <p:cNvGraphicFramePr>
            <a:graphicFrameLocks noGrp="1"/>
          </p:cNvGraphicFramePr>
          <p:nvPr>
            <p:extLst>
              <p:ext uri="{D42A27DB-BD31-4B8C-83A1-F6EECF244321}">
                <p14:modId xmlns:p14="http://schemas.microsoft.com/office/powerpoint/2010/main" val="328229965"/>
              </p:ext>
            </p:extLst>
          </p:nvPr>
        </p:nvGraphicFramePr>
        <p:xfrm>
          <a:off x="1049570" y="3658725"/>
          <a:ext cx="5176148" cy="2595880"/>
        </p:xfrm>
        <a:graphic>
          <a:graphicData uri="http://schemas.openxmlformats.org/drawingml/2006/table">
            <a:tbl>
              <a:tblPr firstRow="1" bandRow="1">
                <a:tableStyleId>{5C22544A-7EE6-4342-B048-85BDC9FD1C3A}</a:tableStyleId>
              </a:tblPr>
              <a:tblGrid>
                <a:gridCol w="831140">
                  <a:extLst>
                    <a:ext uri="{9D8B030D-6E8A-4147-A177-3AD203B41FA5}">
                      <a16:colId xmlns:a16="http://schemas.microsoft.com/office/drawing/2014/main" val="1576113567"/>
                    </a:ext>
                  </a:extLst>
                </a:gridCol>
                <a:gridCol w="1756934">
                  <a:extLst>
                    <a:ext uri="{9D8B030D-6E8A-4147-A177-3AD203B41FA5}">
                      <a16:colId xmlns:a16="http://schemas.microsoft.com/office/drawing/2014/main" val="2018754487"/>
                    </a:ext>
                  </a:extLst>
                </a:gridCol>
                <a:gridCol w="856911">
                  <a:extLst>
                    <a:ext uri="{9D8B030D-6E8A-4147-A177-3AD203B41FA5}">
                      <a16:colId xmlns:a16="http://schemas.microsoft.com/office/drawing/2014/main" val="2381079294"/>
                    </a:ext>
                  </a:extLst>
                </a:gridCol>
                <a:gridCol w="1731163">
                  <a:extLst>
                    <a:ext uri="{9D8B030D-6E8A-4147-A177-3AD203B41FA5}">
                      <a16:colId xmlns:a16="http://schemas.microsoft.com/office/drawing/2014/main" val="3910144757"/>
                    </a:ext>
                  </a:extLst>
                </a:gridCol>
              </a:tblGrid>
              <a:tr h="370840">
                <a:tc>
                  <a:txBody>
                    <a:bodyPr/>
                    <a:lstStyle/>
                    <a:p>
                      <a:r>
                        <a:rPr lang="it-IT" dirty="0" err="1"/>
                        <a:t>Element</a:t>
                      </a:r>
                      <a:endParaRPr lang="it-IT" dirty="0"/>
                    </a:p>
                  </a:txBody>
                  <a:tcPr/>
                </a:tc>
                <a:tc>
                  <a:txBody>
                    <a:bodyPr/>
                    <a:lstStyle/>
                    <a:p>
                      <a:r>
                        <a:rPr lang="it-IT" dirty="0" err="1"/>
                        <a:t>Wavelength</a:t>
                      </a:r>
                      <a:r>
                        <a:rPr lang="it-IT" dirty="0"/>
                        <a:t> (nm)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dirty="0" err="1"/>
                        <a:t>Element</a:t>
                      </a:r>
                      <a:endParaRPr lang="it-IT"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dirty="0" err="1"/>
                        <a:t>Wavelength</a:t>
                      </a:r>
                      <a:r>
                        <a:rPr lang="it-IT" dirty="0"/>
                        <a:t> (nm)</a:t>
                      </a:r>
                    </a:p>
                  </a:txBody>
                  <a:tcPr/>
                </a:tc>
                <a:extLst>
                  <a:ext uri="{0D108BD9-81ED-4DB2-BD59-A6C34878D82A}">
                    <a16:rowId xmlns:a16="http://schemas.microsoft.com/office/drawing/2014/main" val="2770329353"/>
                  </a:ext>
                </a:extLst>
              </a:tr>
              <a:tr h="370840">
                <a:tc>
                  <a:txBody>
                    <a:bodyPr/>
                    <a:lstStyle/>
                    <a:p>
                      <a:r>
                        <a:rPr lang="it-IT" dirty="0"/>
                        <a:t>Be II</a:t>
                      </a:r>
                    </a:p>
                  </a:txBody>
                  <a:tcPr/>
                </a:tc>
                <a:tc>
                  <a:txBody>
                    <a:bodyPr/>
                    <a:lstStyle/>
                    <a:p>
                      <a:r>
                        <a:rPr lang="it-IT" dirty="0"/>
                        <a:t>313.042</a:t>
                      </a:r>
                    </a:p>
                  </a:txBody>
                  <a:tcPr/>
                </a:tc>
                <a:tc>
                  <a:txBody>
                    <a:bodyPr/>
                    <a:lstStyle/>
                    <a:p>
                      <a:r>
                        <a:rPr lang="it-IT" dirty="0"/>
                        <a:t>Be I </a:t>
                      </a:r>
                    </a:p>
                  </a:txBody>
                  <a:tcPr/>
                </a:tc>
                <a:tc>
                  <a:txBody>
                    <a:bodyPr/>
                    <a:lstStyle/>
                    <a:p>
                      <a:r>
                        <a:rPr lang="it-IT" dirty="0"/>
                        <a:t>457.27</a:t>
                      </a:r>
                    </a:p>
                  </a:txBody>
                  <a:tcPr/>
                </a:tc>
                <a:extLst>
                  <a:ext uri="{0D108BD9-81ED-4DB2-BD59-A6C34878D82A}">
                    <a16:rowId xmlns:a16="http://schemas.microsoft.com/office/drawing/2014/main" val="2692996326"/>
                  </a:ext>
                </a:extLst>
              </a:tr>
              <a:tr h="370840">
                <a:tc>
                  <a:txBody>
                    <a:bodyPr/>
                    <a:lstStyle/>
                    <a:p>
                      <a:r>
                        <a:rPr lang="it-IT" dirty="0"/>
                        <a:t>Be II</a:t>
                      </a:r>
                    </a:p>
                  </a:txBody>
                  <a:tcPr/>
                </a:tc>
                <a:tc>
                  <a:txBody>
                    <a:bodyPr/>
                    <a:lstStyle/>
                    <a:p>
                      <a:r>
                        <a:rPr lang="it-IT" dirty="0"/>
                        <a:t>313.1</a:t>
                      </a:r>
                    </a:p>
                  </a:txBody>
                  <a:tcPr/>
                </a:tc>
                <a:tc>
                  <a:txBody>
                    <a:bodyPr/>
                    <a:lstStyle/>
                    <a:p>
                      <a:r>
                        <a:rPr lang="it-IT" dirty="0"/>
                        <a:t>Ar I </a:t>
                      </a:r>
                    </a:p>
                  </a:txBody>
                  <a:tcPr/>
                </a:tc>
                <a:tc>
                  <a:txBody>
                    <a:bodyPr/>
                    <a:lstStyle/>
                    <a:p>
                      <a:r>
                        <a:rPr lang="it-IT" dirty="0"/>
                        <a:t>696.54</a:t>
                      </a:r>
                    </a:p>
                  </a:txBody>
                  <a:tcPr/>
                </a:tc>
                <a:extLst>
                  <a:ext uri="{0D108BD9-81ED-4DB2-BD59-A6C34878D82A}">
                    <a16:rowId xmlns:a16="http://schemas.microsoft.com/office/drawing/2014/main" val="2653780398"/>
                  </a:ext>
                </a:extLst>
              </a:tr>
              <a:tr h="370840">
                <a:tc>
                  <a:txBody>
                    <a:bodyPr/>
                    <a:lstStyle/>
                    <a:p>
                      <a:r>
                        <a:rPr lang="it-IT" dirty="0"/>
                        <a:t>Be I </a:t>
                      </a:r>
                    </a:p>
                  </a:txBody>
                  <a:tcPr/>
                </a:tc>
                <a:tc>
                  <a:txBody>
                    <a:bodyPr/>
                    <a:lstStyle/>
                    <a:p>
                      <a:r>
                        <a:rPr lang="it-IT" dirty="0"/>
                        <a:t>332.1</a:t>
                      </a:r>
                    </a:p>
                  </a:txBody>
                  <a:tcPr/>
                </a:tc>
                <a:tc>
                  <a:txBody>
                    <a:bodyPr/>
                    <a:lstStyle/>
                    <a:p>
                      <a:r>
                        <a:rPr lang="it-IT" dirty="0"/>
                        <a:t>Ar I</a:t>
                      </a:r>
                    </a:p>
                  </a:txBody>
                  <a:tcPr/>
                </a:tc>
                <a:tc>
                  <a:txBody>
                    <a:bodyPr/>
                    <a:lstStyle/>
                    <a:p>
                      <a:r>
                        <a:rPr lang="it-IT" dirty="0"/>
                        <a:t>706.72</a:t>
                      </a:r>
                    </a:p>
                  </a:txBody>
                  <a:tcPr/>
                </a:tc>
                <a:extLst>
                  <a:ext uri="{0D108BD9-81ED-4DB2-BD59-A6C34878D82A}">
                    <a16:rowId xmlns:a16="http://schemas.microsoft.com/office/drawing/2014/main" val="2365334745"/>
                  </a:ext>
                </a:extLst>
              </a:tr>
              <a:tr h="370840">
                <a:tc>
                  <a:txBody>
                    <a:bodyPr/>
                    <a:lstStyle/>
                    <a:p>
                      <a:r>
                        <a:rPr lang="it-IT" dirty="0"/>
                        <a:t>Be I</a:t>
                      </a:r>
                    </a:p>
                  </a:txBody>
                  <a:tcPr/>
                </a:tc>
                <a:tc>
                  <a:txBody>
                    <a:bodyPr/>
                    <a:lstStyle/>
                    <a:p>
                      <a:r>
                        <a:rPr lang="it-IT" dirty="0"/>
                        <a:t>332.13</a:t>
                      </a:r>
                    </a:p>
                  </a:txBody>
                  <a:tcPr/>
                </a:tc>
                <a:tc>
                  <a:txBody>
                    <a:bodyPr/>
                    <a:lstStyle/>
                    <a:p>
                      <a:r>
                        <a:rPr lang="it-IT" dirty="0"/>
                        <a:t>Ar I </a:t>
                      </a:r>
                    </a:p>
                  </a:txBody>
                  <a:tcPr/>
                </a:tc>
                <a:tc>
                  <a:txBody>
                    <a:bodyPr/>
                    <a:lstStyle/>
                    <a:p>
                      <a:r>
                        <a:rPr lang="it-IT" dirty="0"/>
                        <a:t>727.3</a:t>
                      </a:r>
                    </a:p>
                  </a:txBody>
                  <a:tcPr/>
                </a:tc>
                <a:extLst>
                  <a:ext uri="{0D108BD9-81ED-4DB2-BD59-A6C34878D82A}">
                    <a16:rowId xmlns:a16="http://schemas.microsoft.com/office/drawing/2014/main" val="2761533123"/>
                  </a:ext>
                </a:extLst>
              </a:tr>
              <a:tr h="370840">
                <a:tc>
                  <a:txBody>
                    <a:bodyPr/>
                    <a:lstStyle/>
                    <a:p>
                      <a:r>
                        <a:rPr lang="it-IT" dirty="0"/>
                        <a:t>W I </a:t>
                      </a:r>
                    </a:p>
                  </a:txBody>
                  <a:tcPr/>
                </a:tc>
                <a:tc>
                  <a:txBody>
                    <a:bodyPr/>
                    <a:lstStyle/>
                    <a:p>
                      <a:r>
                        <a:rPr lang="it-IT" dirty="0"/>
                        <a:t>400.875</a:t>
                      </a:r>
                    </a:p>
                  </a:txBody>
                  <a:tcPr/>
                </a:tc>
                <a:tc>
                  <a:txBody>
                    <a:bodyPr/>
                    <a:lstStyle/>
                    <a:p>
                      <a:r>
                        <a:rPr lang="it-IT" dirty="0"/>
                        <a:t>Ar I </a:t>
                      </a:r>
                    </a:p>
                  </a:txBody>
                  <a:tcPr/>
                </a:tc>
                <a:tc>
                  <a:txBody>
                    <a:bodyPr/>
                    <a:lstStyle/>
                    <a:p>
                      <a:r>
                        <a:rPr lang="it-IT" dirty="0"/>
                        <a:t>738.4 </a:t>
                      </a:r>
                    </a:p>
                  </a:txBody>
                  <a:tcPr/>
                </a:tc>
                <a:extLst>
                  <a:ext uri="{0D108BD9-81ED-4DB2-BD59-A6C34878D82A}">
                    <a16:rowId xmlns:a16="http://schemas.microsoft.com/office/drawing/2014/main" val="3126139106"/>
                  </a:ext>
                </a:extLst>
              </a:tr>
              <a:tr h="370840">
                <a:tc>
                  <a:txBody>
                    <a:bodyPr/>
                    <a:lstStyle/>
                    <a:p>
                      <a:r>
                        <a:rPr lang="it-IT" dirty="0"/>
                        <a:t>W I</a:t>
                      </a:r>
                    </a:p>
                  </a:txBody>
                  <a:tcPr/>
                </a:tc>
                <a:tc>
                  <a:txBody>
                    <a:bodyPr/>
                    <a:lstStyle/>
                    <a:p>
                      <a:r>
                        <a:rPr lang="it-IT" dirty="0"/>
                        <a:t>407.44</a:t>
                      </a:r>
                    </a:p>
                  </a:txBody>
                  <a:tcPr/>
                </a:tc>
                <a:tc>
                  <a:txBody>
                    <a:bodyPr/>
                    <a:lstStyle/>
                    <a:p>
                      <a:r>
                        <a:rPr lang="it-IT" dirty="0"/>
                        <a:t>Ar I </a:t>
                      </a:r>
                    </a:p>
                  </a:txBody>
                  <a:tcPr/>
                </a:tc>
                <a:tc>
                  <a:txBody>
                    <a:bodyPr/>
                    <a:lstStyle/>
                    <a:p>
                      <a:r>
                        <a:rPr lang="it-IT" dirty="0"/>
                        <a:t>742.23</a:t>
                      </a:r>
                    </a:p>
                  </a:txBody>
                  <a:tcPr/>
                </a:tc>
                <a:extLst>
                  <a:ext uri="{0D108BD9-81ED-4DB2-BD59-A6C34878D82A}">
                    <a16:rowId xmlns:a16="http://schemas.microsoft.com/office/drawing/2014/main" val="3596182796"/>
                  </a:ext>
                </a:extLst>
              </a:tr>
            </a:tbl>
          </a:graphicData>
        </a:graphic>
      </p:graphicFrame>
      <p:sp>
        <p:nvSpPr>
          <p:cNvPr id="3" name="Footer Placeholder 3">
            <a:extLst>
              <a:ext uri="{FF2B5EF4-FFF2-40B4-BE49-F238E27FC236}">
                <a16:creationId xmlns:a16="http://schemas.microsoft.com/office/drawing/2014/main" id="{689079DB-AF97-F828-B30A-6D6B7673A086}"/>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764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Intensity</a:t>
            </a:r>
            <a:r>
              <a:rPr lang="de-DE" dirty="0"/>
              <a:t> </a:t>
            </a:r>
            <a:r>
              <a:rPr lang="de-DE" dirty="0" err="1"/>
              <a:t>calibration</a:t>
            </a:r>
            <a:endParaRPr lang="en-GB" dirty="0"/>
          </a:p>
        </p:txBody>
      </p:sp>
      <p:sp>
        <p:nvSpPr>
          <p:cNvPr id="23" name="Slide Number Placeholder 8"/>
          <p:cNvSpPr>
            <a:spLocks noGrp="1"/>
          </p:cNvSpPr>
          <p:nvPr>
            <p:ph type="sldNum" sz="quarter" idx="12"/>
          </p:nvPr>
        </p:nvSpPr>
        <p:spPr bwMode="auto">
          <a:xfrm>
            <a:off x="0" y="6595108"/>
            <a:ext cx="720080" cy="245136"/>
          </a:xfrm>
        </p:spPr>
        <p:txBody>
          <a:bodyPr anchor="ctr"/>
          <a:lstStyle>
            <a:lvl1pPr>
              <a:defRPr sz="1401">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4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137A95CA-A9EB-2D4E-308E-117226F07289}"/>
              </a:ext>
            </a:extLst>
          </p:cNvPr>
          <p:cNvSpPr txBox="1">
            <a:spLocks/>
          </p:cNvSpPr>
          <p:nvPr/>
        </p:nvSpPr>
        <p:spPr>
          <a:xfrm>
            <a:off x="0" y="608373"/>
            <a:ext cx="12055526"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r>
              <a:rPr lang="en-US" sz="2000" dirty="0"/>
              <a:t>The optical transmission file was implemented to rescale the intensity of the LIBS spectra, by taking into account all the optical components of the LIBS system. The spectral region 344-385 nm was ignored because of the low signal related to the low optical transmission of the whole system    </a:t>
            </a:r>
            <a:endParaRPr lang="en-HU" dirty="0"/>
          </a:p>
        </p:txBody>
      </p:sp>
      <p:grpSp>
        <p:nvGrpSpPr>
          <p:cNvPr id="45" name="Gruppo 44">
            <a:extLst>
              <a:ext uri="{FF2B5EF4-FFF2-40B4-BE49-F238E27FC236}">
                <a16:creationId xmlns:a16="http://schemas.microsoft.com/office/drawing/2014/main" id="{0E09D256-A5C4-7E2E-BABE-8E85A3AE3DD1}"/>
              </a:ext>
            </a:extLst>
          </p:cNvPr>
          <p:cNvGrpSpPr/>
          <p:nvPr/>
        </p:nvGrpSpPr>
        <p:grpSpPr>
          <a:xfrm>
            <a:off x="360040" y="1443340"/>
            <a:ext cx="11081435" cy="4964953"/>
            <a:chOff x="55138" y="1391953"/>
            <a:chExt cx="11488521" cy="5288069"/>
          </a:xfrm>
        </p:grpSpPr>
        <p:pic>
          <p:nvPicPr>
            <p:cNvPr id="29" name="Immagine 28">
              <a:extLst>
                <a:ext uri="{FF2B5EF4-FFF2-40B4-BE49-F238E27FC236}">
                  <a16:creationId xmlns:a16="http://schemas.microsoft.com/office/drawing/2014/main" id="{C531FEB9-0D93-A834-2B0D-FDE1BF8C2B23}"/>
                </a:ext>
              </a:extLst>
            </p:cNvPr>
            <p:cNvPicPr>
              <a:picLocks noChangeAspect="1"/>
            </p:cNvPicPr>
            <p:nvPr/>
          </p:nvPicPr>
          <p:blipFill>
            <a:blip r:embed="rId2"/>
            <a:stretch>
              <a:fillRect/>
            </a:stretch>
          </p:blipFill>
          <p:spPr>
            <a:xfrm>
              <a:off x="55138" y="1396072"/>
              <a:ext cx="3666790" cy="2750093"/>
            </a:xfrm>
            <a:prstGeom prst="rect">
              <a:avLst/>
            </a:prstGeom>
          </p:spPr>
        </p:pic>
        <p:sp>
          <p:nvSpPr>
            <p:cNvPr id="31" name="CasellaDiTesto 30">
              <a:extLst>
                <a:ext uri="{FF2B5EF4-FFF2-40B4-BE49-F238E27FC236}">
                  <a16:creationId xmlns:a16="http://schemas.microsoft.com/office/drawing/2014/main" id="{32A87DB7-F45D-859D-528C-2EEC2A95AACA}"/>
                </a:ext>
              </a:extLst>
            </p:cNvPr>
            <p:cNvSpPr txBox="1"/>
            <p:nvPr/>
          </p:nvSpPr>
          <p:spPr>
            <a:xfrm>
              <a:off x="3537856" y="2413210"/>
              <a:ext cx="439544" cy="707886"/>
            </a:xfrm>
            <a:prstGeom prst="rect">
              <a:avLst/>
            </a:prstGeom>
            <a:noFill/>
          </p:spPr>
          <p:txBody>
            <a:bodyPr wrap="none" rtlCol="0">
              <a:spAutoFit/>
            </a:bodyPr>
            <a:lstStyle/>
            <a:p>
              <a:r>
                <a:rPr lang="it-IT" sz="4000" dirty="0"/>
                <a:t>×</a:t>
              </a:r>
            </a:p>
          </p:txBody>
        </p:sp>
        <p:sp>
          <p:nvSpPr>
            <p:cNvPr id="32" name="CasellaDiTesto 31">
              <a:extLst>
                <a:ext uri="{FF2B5EF4-FFF2-40B4-BE49-F238E27FC236}">
                  <a16:creationId xmlns:a16="http://schemas.microsoft.com/office/drawing/2014/main" id="{109335C0-5C6C-7497-A550-A075AC697F70}"/>
                </a:ext>
              </a:extLst>
            </p:cNvPr>
            <p:cNvSpPr txBox="1"/>
            <p:nvPr/>
          </p:nvSpPr>
          <p:spPr>
            <a:xfrm>
              <a:off x="7314373" y="2303696"/>
              <a:ext cx="439544" cy="707886"/>
            </a:xfrm>
            <a:prstGeom prst="rect">
              <a:avLst/>
            </a:prstGeom>
            <a:noFill/>
          </p:spPr>
          <p:txBody>
            <a:bodyPr wrap="none" rtlCol="0">
              <a:spAutoFit/>
            </a:bodyPr>
            <a:lstStyle/>
            <a:p>
              <a:r>
                <a:rPr lang="it-IT" sz="4000" dirty="0"/>
                <a:t>=</a:t>
              </a:r>
            </a:p>
          </p:txBody>
        </p:sp>
        <p:pic>
          <p:nvPicPr>
            <p:cNvPr id="36" name="Immagine 35">
              <a:extLst>
                <a:ext uri="{FF2B5EF4-FFF2-40B4-BE49-F238E27FC236}">
                  <a16:creationId xmlns:a16="http://schemas.microsoft.com/office/drawing/2014/main" id="{159FDA5A-215D-BB7C-6135-864BD6D2A496}"/>
                </a:ext>
              </a:extLst>
            </p:cNvPr>
            <p:cNvPicPr>
              <a:picLocks noChangeAspect="1"/>
            </p:cNvPicPr>
            <p:nvPr/>
          </p:nvPicPr>
          <p:blipFill>
            <a:blip r:embed="rId3"/>
            <a:stretch>
              <a:fillRect/>
            </a:stretch>
          </p:blipFill>
          <p:spPr>
            <a:xfrm>
              <a:off x="7876459" y="1391953"/>
              <a:ext cx="3667200" cy="2750400"/>
            </a:xfrm>
            <a:prstGeom prst="rect">
              <a:avLst/>
            </a:prstGeom>
          </p:spPr>
        </p:pic>
        <p:pic>
          <p:nvPicPr>
            <p:cNvPr id="38" name="Immagine 37">
              <a:extLst>
                <a:ext uri="{FF2B5EF4-FFF2-40B4-BE49-F238E27FC236}">
                  <a16:creationId xmlns:a16="http://schemas.microsoft.com/office/drawing/2014/main" id="{EA3006CA-1688-6656-FE80-F3E2202E0B10}"/>
                </a:ext>
              </a:extLst>
            </p:cNvPr>
            <p:cNvPicPr>
              <a:picLocks noChangeAspect="1"/>
            </p:cNvPicPr>
            <p:nvPr/>
          </p:nvPicPr>
          <p:blipFill>
            <a:blip r:embed="rId4"/>
            <a:stretch>
              <a:fillRect/>
            </a:stretch>
          </p:blipFill>
          <p:spPr>
            <a:xfrm>
              <a:off x="59141" y="3929622"/>
              <a:ext cx="3667200" cy="2750400"/>
            </a:xfrm>
            <a:prstGeom prst="rect">
              <a:avLst/>
            </a:prstGeom>
          </p:spPr>
        </p:pic>
        <p:pic>
          <p:nvPicPr>
            <p:cNvPr id="40" name="Immagine 39">
              <a:extLst>
                <a:ext uri="{FF2B5EF4-FFF2-40B4-BE49-F238E27FC236}">
                  <a16:creationId xmlns:a16="http://schemas.microsoft.com/office/drawing/2014/main" id="{0F6D43EB-BA11-7E7C-433F-C04A9FD14B3D}"/>
                </a:ext>
              </a:extLst>
            </p:cNvPr>
            <p:cNvPicPr>
              <a:picLocks noChangeAspect="1"/>
            </p:cNvPicPr>
            <p:nvPr/>
          </p:nvPicPr>
          <p:blipFill>
            <a:blip r:embed="rId5"/>
            <a:stretch>
              <a:fillRect/>
            </a:stretch>
          </p:blipFill>
          <p:spPr>
            <a:xfrm>
              <a:off x="3938229" y="3929622"/>
              <a:ext cx="3667200" cy="2750400"/>
            </a:xfrm>
            <a:prstGeom prst="rect">
              <a:avLst/>
            </a:prstGeom>
          </p:spPr>
        </p:pic>
        <p:pic>
          <p:nvPicPr>
            <p:cNvPr id="42" name="Immagine 41">
              <a:extLst>
                <a:ext uri="{FF2B5EF4-FFF2-40B4-BE49-F238E27FC236}">
                  <a16:creationId xmlns:a16="http://schemas.microsoft.com/office/drawing/2014/main" id="{F068F48F-37F0-F787-77FA-6C2B598ADB18}"/>
                </a:ext>
              </a:extLst>
            </p:cNvPr>
            <p:cNvPicPr>
              <a:picLocks noChangeAspect="1"/>
            </p:cNvPicPr>
            <p:nvPr/>
          </p:nvPicPr>
          <p:blipFill>
            <a:blip r:embed="rId6"/>
            <a:stretch>
              <a:fillRect/>
            </a:stretch>
          </p:blipFill>
          <p:spPr>
            <a:xfrm>
              <a:off x="7876459" y="3873428"/>
              <a:ext cx="3667200" cy="2750400"/>
            </a:xfrm>
            <a:prstGeom prst="rect">
              <a:avLst/>
            </a:prstGeom>
          </p:spPr>
        </p:pic>
        <p:pic>
          <p:nvPicPr>
            <p:cNvPr id="44" name="Immagine 43">
              <a:extLst>
                <a:ext uri="{FF2B5EF4-FFF2-40B4-BE49-F238E27FC236}">
                  <a16:creationId xmlns:a16="http://schemas.microsoft.com/office/drawing/2014/main" id="{522BF151-C5D4-5810-21FD-827EE6F99772}"/>
                </a:ext>
              </a:extLst>
            </p:cNvPr>
            <p:cNvPicPr>
              <a:picLocks noChangeAspect="1"/>
            </p:cNvPicPr>
            <p:nvPr/>
          </p:nvPicPr>
          <p:blipFill>
            <a:blip r:embed="rId7"/>
            <a:stretch>
              <a:fillRect/>
            </a:stretch>
          </p:blipFill>
          <p:spPr>
            <a:xfrm>
              <a:off x="3953787" y="1391953"/>
              <a:ext cx="3667200" cy="2750400"/>
            </a:xfrm>
            <a:prstGeom prst="rect">
              <a:avLst/>
            </a:prstGeom>
          </p:spPr>
        </p:pic>
      </p:grpSp>
      <p:sp>
        <p:nvSpPr>
          <p:cNvPr id="3" name="Footer Placeholder 3">
            <a:extLst>
              <a:ext uri="{FF2B5EF4-FFF2-40B4-BE49-F238E27FC236}">
                <a16:creationId xmlns:a16="http://schemas.microsoft.com/office/drawing/2014/main" id="{86E88DD7-B126-827A-3BEA-6753CCE3D101}"/>
              </a:ext>
            </a:extLst>
          </p:cNvPr>
          <p:cNvSpPr>
            <a:spLocks noGrp="1"/>
          </p:cNvSpPr>
          <p:nvPr>
            <p:ph type="ftr" sz="quarter" idx="11"/>
          </p:nvPr>
        </p:nvSpPr>
        <p:spPr>
          <a:xfrm>
            <a:off x="825623" y="6555770"/>
            <a:ext cx="11512086" cy="329614"/>
          </a:xfrm>
        </p:spPr>
        <p:txBody>
          <a:bodyPr/>
          <a:lstStyle/>
          <a:p>
            <a:pPr lvl="0" algn="l">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59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0F56-44BD-F208-22F2-C03245C878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3C235C-6E34-A435-FA55-6FA0476C9F76}"/>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7" name="Title 1">
            <a:extLst>
              <a:ext uri="{FF2B5EF4-FFF2-40B4-BE49-F238E27FC236}">
                <a16:creationId xmlns:a16="http://schemas.microsoft.com/office/drawing/2014/main" id="{6BFCC7AA-7A72-9705-271E-6573AAB66F95}"/>
              </a:ext>
            </a:extLst>
          </p:cNvPr>
          <p:cNvSpPr>
            <a:spLocks noGrp="1"/>
          </p:cNvSpPr>
          <p:nvPr>
            <p:ph type="title"/>
          </p:nvPr>
        </p:nvSpPr>
        <p:spPr>
          <a:xfrm>
            <a:off x="982663" y="192088"/>
            <a:ext cx="9451975" cy="457200"/>
          </a:xfrm>
        </p:spPr>
        <p:txBody>
          <a:bodyPr/>
          <a:lstStyle/>
          <a:p>
            <a:r>
              <a:rPr lang="it-IT" dirty="0"/>
              <a:t>CF-LIBS procedure</a:t>
            </a:r>
            <a:endParaRPr lang="en-HU" dirty="0"/>
          </a:p>
        </p:txBody>
      </p:sp>
      <p:sp>
        <p:nvSpPr>
          <p:cNvPr id="8" name="Content Placeholder 2">
            <a:extLst>
              <a:ext uri="{FF2B5EF4-FFF2-40B4-BE49-F238E27FC236}">
                <a16:creationId xmlns:a16="http://schemas.microsoft.com/office/drawing/2014/main" id="{4DCF686D-AA22-7CB6-3FCC-AA0134CF1703}"/>
              </a:ext>
            </a:extLst>
          </p:cNvPr>
          <p:cNvSpPr txBox="1">
            <a:spLocks/>
          </p:cNvSpPr>
          <p:nvPr/>
        </p:nvSpPr>
        <p:spPr>
          <a:xfrm>
            <a:off x="330075" y="758213"/>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r>
              <a:rPr lang="en-US" sz="1800" dirty="0"/>
              <a:t>The CF-LIBS algorithm was developed in a MATLAB environment following the next steps:</a:t>
            </a:r>
          </a:p>
          <a:p>
            <a:pPr marL="0" indent="0" algn="just">
              <a:buNone/>
            </a:pPr>
            <a:r>
              <a:rPr lang="en-US" sz="1800" dirty="0"/>
              <a:t> </a:t>
            </a:r>
          </a:p>
          <a:p>
            <a:pPr marL="0" indent="0" algn="just">
              <a:buNone/>
            </a:pPr>
            <a:r>
              <a:rPr lang="en-US" sz="1800" dirty="0"/>
              <a:t>1) Automatic identification of the peaks in the experimental spectrum using the "</a:t>
            </a:r>
            <a:r>
              <a:rPr lang="en-US" sz="1800" dirty="0" err="1"/>
              <a:t>findpeaks</a:t>
            </a:r>
            <a:r>
              <a:rPr lang="en-US" sz="1800" dirty="0"/>
              <a:t>" function </a:t>
            </a:r>
          </a:p>
          <a:p>
            <a:pPr marL="0" indent="0" algn="just">
              <a:buNone/>
            </a:pPr>
            <a:endParaRPr lang="en-US" sz="1800" dirty="0"/>
          </a:p>
          <a:p>
            <a:pPr marL="0" indent="0" algn="just">
              <a:buNone/>
            </a:pPr>
            <a:r>
              <a:rPr lang="en-US" sz="1800" dirty="0"/>
              <a:t>2) Automatic assignment of the newly found peaks to the atomic and ionic emission lines of the chemical elements in the PFCs of JET (e.g., Be, W, Mo, Ni, Cr, Fe, C) based on the NIST database, comparing the relative position of the peaks.</a:t>
            </a:r>
          </a:p>
          <a:p>
            <a:pPr marL="0" indent="0" algn="just">
              <a:buNone/>
            </a:pPr>
            <a:r>
              <a:rPr lang="en-US" sz="1800" dirty="0"/>
              <a:t> </a:t>
            </a:r>
          </a:p>
          <a:p>
            <a:pPr marL="0" indent="0" algn="just">
              <a:buNone/>
            </a:pPr>
            <a:r>
              <a:rPr lang="en-US" sz="1800" dirty="0"/>
              <a:t>3) Calculation of the electron density of the LIBS plasma from the line broadening of some reference lines of the above-mentioned chemical elements using the "</a:t>
            </a:r>
            <a:r>
              <a:rPr lang="en-US" sz="1800" dirty="0" err="1"/>
              <a:t>peakfit</a:t>
            </a:r>
            <a:r>
              <a:rPr lang="en-US" sz="1800" dirty="0"/>
              <a:t>" function</a:t>
            </a:r>
          </a:p>
          <a:p>
            <a:pPr marL="0" indent="0" algn="just">
              <a:buNone/>
            </a:pPr>
            <a:r>
              <a:rPr lang="en-US" sz="1800" dirty="0"/>
              <a:t> </a:t>
            </a:r>
          </a:p>
          <a:p>
            <a:pPr marL="0" indent="0" algn="just">
              <a:buNone/>
            </a:pPr>
            <a:r>
              <a:rPr lang="en-US" sz="1800" dirty="0"/>
              <a:t>4) Calculation of the electron temperature of the LIBS plasma using the extended Boltzmann plot of the above-mentioned chemical elements </a:t>
            </a:r>
          </a:p>
          <a:p>
            <a:pPr marL="0" indent="0" algn="just">
              <a:buNone/>
            </a:pPr>
            <a:endParaRPr lang="en-US" sz="1800" dirty="0"/>
          </a:p>
          <a:p>
            <a:pPr marL="0" indent="0" algn="just">
              <a:buNone/>
            </a:pPr>
            <a:r>
              <a:rPr lang="en-US" sz="1800" dirty="0"/>
              <a:t>5) Calculation of the H-D-T band related to the Balmer alpha emission of the three H-isotopes     </a:t>
            </a:r>
          </a:p>
          <a:p>
            <a:pPr marL="0" indent="0" algn="just">
              <a:buNone/>
            </a:pPr>
            <a:endParaRPr lang="en-US" sz="1800" dirty="0"/>
          </a:p>
          <a:p>
            <a:pPr marL="0" indent="0" algn="just">
              <a:buNone/>
            </a:pPr>
            <a:r>
              <a:rPr lang="en-US" sz="1800" dirty="0"/>
              <a:t>6) Application of the closure relation and calculation of the element concentrations in atomic %</a:t>
            </a:r>
            <a:endParaRPr lang="en-HU" sz="1800" dirty="0"/>
          </a:p>
        </p:txBody>
      </p:sp>
      <p:sp>
        <p:nvSpPr>
          <p:cNvPr id="3" name="Footer Placeholder 3">
            <a:extLst>
              <a:ext uri="{FF2B5EF4-FFF2-40B4-BE49-F238E27FC236}">
                <a16:creationId xmlns:a16="http://schemas.microsoft.com/office/drawing/2014/main" id="{6409FFBA-04CC-CAF0-A883-C4DE87ADEB7B}"/>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233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264E-6C33-30CA-23F3-4020C7AEB1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E598E9-1CE1-91E7-C431-0AF2FC7DD770}"/>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7" name="Title 1">
            <a:extLst>
              <a:ext uri="{FF2B5EF4-FFF2-40B4-BE49-F238E27FC236}">
                <a16:creationId xmlns:a16="http://schemas.microsoft.com/office/drawing/2014/main" id="{437C1212-7B82-E637-0C97-15EF88AC353E}"/>
              </a:ext>
            </a:extLst>
          </p:cNvPr>
          <p:cNvSpPr>
            <a:spLocks noGrp="1"/>
          </p:cNvSpPr>
          <p:nvPr>
            <p:ph type="title"/>
          </p:nvPr>
        </p:nvSpPr>
        <p:spPr>
          <a:xfrm>
            <a:off x="982663" y="192088"/>
            <a:ext cx="9451975" cy="457200"/>
          </a:xfrm>
        </p:spPr>
        <p:txBody>
          <a:bodyPr/>
          <a:lstStyle/>
          <a:p>
            <a:r>
              <a:rPr lang="it-IT" dirty="0"/>
              <a:t>CF-LIBS procedure: </a:t>
            </a:r>
            <a:r>
              <a:rPr lang="it-IT" dirty="0" err="1"/>
              <a:t>identification</a:t>
            </a:r>
            <a:r>
              <a:rPr lang="it-IT" dirty="0"/>
              <a:t> of the </a:t>
            </a:r>
            <a:r>
              <a:rPr lang="it-IT" dirty="0" err="1"/>
              <a:t>peaks</a:t>
            </a:r>
            <a:r>
              <a:rPr lang="it-IT" dirty="0"/>
              <a:t> in the </a:t>
            </a:r>
            <a:r>
              <a:rPr lang="it-IT" dirty="0" err="1"/>
              <a:t>spectrum</a:t>
            </a:r>
            <a:endParaRPr lang="en-HU" dirty="0"/>
          </a:p>
        </p:txBody>
      </p:sp>
      <p:sp>
        <p:nvSpPr>
          <p:cNvPr id="3" name="Content Placeholder 2">
            <a:extLst>
              <a:ext uri="{FF2B5EF4-FFF2-40B4-BE49-F238E27FC236}">
                <a16:creationId xmlns:a16="http://schemas.microsoft.com/office/drawing/2014/main" id="{7479994A-BA71-0C6C-8099-EDAB724AEC1C}"/>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2000" dirty="0"/>
              <a:t>The “</a:t>
            </a:r>
            <a:r>
              <a:rPr lang="en-US" sz="2000" dirty="0" err="1"/>
              <a:t>findpeaks</a:t>
            </a:r>
            <a:r>
              <a:rPr lang="en-US" sz="2000" dirty="0"/>
              <a:t>” function returns a vector with the local maxima (peaks) of the input signal. The parameters needed to implement the function are:</a:t>
            </a:r>
          </a:p>
          <a:p>
            <a:pPr marL="0" indent="0" algn="just">
              <a:buNone/>
            </a:pPr>
            <a:r>
              <a:rPr lang="en-US" sz="2000" dirty="0"/>
              <a:t>1) minimum height of the peak (set as a fraction of the maximum signal).</a:t>
            </a:r>
          </a:p>
          <a:p>
            <a:pPr marL="0" indent="0" algn="just">
              <a:buNone/>
            </a:pPr>
            <a:r>
              <a:rPr lang="en-US" sz="2000" dirty="0"/>
              <a:t>2) prominence (reducing any possible interfering peak)</a:t>
            </a:r>
          </a:p>
          <a:p>
            <a:pPr marL="0" indent="0" algn="just">
              <a:buNone/>
            </a:pPr>
            <a:r>
              <a:rPr lang="en-US" sz="2000" dirty="0"/>
              <a:t>3) minimum spectral distance between the peaks (in nm).</a:t>
            </a:r>
          </a:p>
          <a:p>
            <a:pPr marL="0" indent="0" algn="just">
              <a:buNone/>
            </a:pPr>
            <a:r>
              <a:rPr lang="en-US" sz="2000" dirty="0"/>
              <a:t>4) peak width (in nm)</a:t>
            </a:r>
          </a:p>
          <a:p>
            <a:pPr marL="0" indent="0" algn="just">
              <a:buNone/>
            </a:pPr>
            <a:endParaRPr lang="en-US" sz="2000" dirty="0"/>
          </a:p>
          <a:p>
            <a:pPr marL="0" indent="0" algn="just">
              <a:buNone/>
            </a:pPr>
            <a:r>
              <a:rPr lang="en-US" sz="2000" dirty="0"/>
              <a:t> </a:t>
            </a:r>
          </a:p>
        </p:txBody>
      </p:sp>
      <p:pic>
        <p:nvPicPr>
          <p:cNvPr id="9" name="Immagine 8">
            <a:extLst>
              <a:ext uri="{FF2B5EF4-FFF2-40B4-BE49-F238E27FC236}">
                <a16:creationId xmlns:a16="http://schemas.microsoft.com/office/drawing/2014/main" id="{E5FCC478-66CF-A837-8711-7EB36C11866F}"/>
              </a:ext>
            </a:extLst>
          </p:cNvPr>
          <p:cNvPicPr>
            <a:picLocks noChangeAspect="1"/>
          </p:cNvPicPr>
          <p:nvPr/>
        </p:nvPicPr>
        <p:blipFill>
          <a:blip r:embed="rId2"/>
          <a:stretch>
            <a:fillRect/>
          </a:stretch>
        </p:blipFill>
        <p:spPr>
          <a:xfrm>
            <a:off x="-23746" y="2885670"/>
            <a:ext cx="6615465" cy="3259496"/>
          </a:xfrm>
          <a:prstGeom prst="rect">
            <a:avLst/>
          </a:prstGeom>
        </p:spPr>
      </p:pic>
      <p:pic>
        <p:nvPicPr>
          <p:cNvPr id="11" name="Immagine 10">
            <a:extLst>
              <a:ext uri="{FF2B5EF4-FFF2-40B4-BE49-F238E27FC236}">
                <a16:creationId xmlns:a16="http://schemas.microsoft.com/office/drawing/2014/main" id="{C831D5C5-873C-529D-2380-B6B8DCDE2268}"/>
              </a:ext>
            </a:extLst>
          </p:cNvPr>
          <p:cNvPicPr>
            <a:picLocks noChangeAspect="1"/>
          </p:cNvPicPr>
          <p:nvPr/>
        </p:nvPicPr>
        <p:blipFill>
          <a:blip r:embed="rId3"/>
          <a:stretch>
            <a:fillRect/>
          </a:stretch>
        </p:blipFill>
        <p:spPr>
          <a:xfrm>
            <a:off x="5368456" y="2861433"/>
            <a:ext cx="6664659" cy="3283733"/>
          </a:xfrm>
          <a:prstGeom prst="rect">
            <a:avLst/>
          </a:prstGeom>
        </p:spPr>
      </p:pic>
      <p:sp>
        <p:nvSpPr>
          <p:cNvPr id="5" name="Footer Placeholder 3">
            <a:extLst>
              <a:ext uri="{FF2B5EF4-FFF2-40B4-BE49-F238E27FC236}">
                <a16:creationId xmlns:a16="http://schemas.microsoft.com/office/drawing/2014/main" id="{3CFFBCBC-899D-49FB-BE31-22EE10E540D3}"/>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2007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764D-C846-DBA2-34D0-2795D4FAA8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35C893-F67C-3BCE-FAE3-D0E9814930FD}"/>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7" name="Title 1">
            <a:extLst>
              <a:ext uri="{FF2B5EF4-FFF2-40B4-BE49-F238E27FC236}">
                <a16:creationId xmlns:a16="http://schemas.microsoft.com/office/drawing/2014/main" id="{ECC51BC5-0F86-B77F-E700-F20942FBB72E}"/>
              </a:ext>
            </a:extLst>
          </p:cNvPr>
          <p:cNvSpPr>
            <a:spLocks noGrp="1"/>
          </p:cNvSpPr>
          <p:nvPr>
            <p:ph type="title"/>
          </p:nvPr>
        </p:nvSpPr>
        <p:spPr>
          <a:xfrm>
            <a:off x="982663" y="192088"/>
            <a:ext cx="9451975" cy="457200"/>
          </a:xfrm>
        </p:spPr>
        <p:txBody>
          <a:bodyPr/>
          <a:lstStyle/>
          <a:p>
            <a:r>
              <a:rPr lang="it-IT" dirty="0"/>
              <a:t>CF-LIBS procedure: </a:t>
            </a:r>
            <a:r>
              <a:rPr lang="it-IT" dirty="0" err="1"/>
              <a:t>identification</a:t>
            </a:r>
            <a:r>
              <a:rPr lang="it-IT" dirty="0"/>
              <a:t> of the </a:t>
            </a:r>
            <a:r>
              <a:rPr lang="it-IT" dirty="0" err="1"/>
              <a:t>peaks</a:t>
            </a:r>
            <a:r>
              <a:rPr lang="it-IT" dirty="0"/>
              <a:t> in the </a:t>
            </a:r>
            <a:r>
              <a:rPr lang="it-IT" dirty="0" err="1"/>
              <a:t>spectrum</a:t>
            </a:r>
            <a:endParaRPr lang="en-HU" dirty="0"/>
          </a:p>
        </p:txBody>
      </p:sp>
      <p:sp>
        <p:nvSpPr>
          <p:cNvPr id="3" name="Content Placeholder 2">
            <a:extLst>
              <a:ext uri="{FF2B5EF4-FFF2-40B4-BE49-F238E27FC236}">
                <a16:creationId xmlns:a16="http://schemas.microsoft.com/office/drawing/2014/main" id="{7BEA56F8-5D13-583E-1067-3D29E15D70CA}"/>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2000" dirty="0"/>
              <a:t>The peaks identified in the spectrum are identified as atomic and ionic emission lines of the chemical elements of the PFCs of JET (e.g., Be, W, Mo, Ni, Cr, Fe, C) comparing their wavelength with those of the NIST database. </a:t>
            </a:r>
          </a:p>
          <a:p>
            <a:pPr marL="0" indent="0" algn="just">
              <a:buNone/>
            </a:pPr>
            <a:r>
              <a:rPr lang="en-US" sz="2000" dirty="0"/>
              <a:t>The spectroscopic parameters to apply the calibration free procedure (Energy of the upper level, Einstein’s coefficient, degeneracy of the transition) are the obtained by the NIST database.  </a:t>
            </a:r>
          </a:p>
        </p:txBody>
      </p:sp>
      <p:pic>
        <p:nvPicPr>
          <p:cNvPr id="15" name="Immagine 14">
            <a:extLst>
              <a:ext uri="{FF2B5EF4-FFF2-40B4-BE49-F238E27FC236}">
                <a16:creationId xmlns:a16="http://schemas.microsoft.com/office/drawing/2014/main" id="{FC467B0D-3125-627C-DC22-B8C155D30F63}"/>
              </a:ext>
            </a:extLst>
          </p:cNvPr>
          <p:cNvPicPr>
            <a:picLocks noChangeAspect="1"/>
          </p:cNvPicPr>
          <p:nvPr/>
        </p:nvPicPr>
        <p:blipFill>
          <a:blip r:embed="rId2"/>
          <a:srcRect b="6292"/>
          <a:stretch>
            <a:fillRect/>
          </a:stretch>
        </p:blipFill>
        <p:spPr>
          <a:xfrm>
            <a:off x="982664" y="2869661"/>
            <a:ext cx="10126324" cy="3570780"/>
          </a:xfrm>
          <a:prstGeom prst="rect">
            <a:avLst/>
          </a:prstGeom>
        </p:spPr>
      </p:pic>
      <p:sp>
        <p:nvSpPr>
          <p:cNvPr id="16" name="CasellaDiTesto 15">
            <a:extLst>
              <a:ext uri="{FF2B5EF4-FFF2-40B4-BE49-F238E27FC236}">
                <a16:creationId xmlns:a16="http://schemas.microsoft.com/office/drawing/2014/main" id="{6CA1F67A-576D-C148-180C-B7DB67B331A8}"/>
              </a:ext>
            </a:extLst>
          </p:cNvPr>
          <p:cNvSpPr txBox="1"/>
          <p:nvPr/>
        </p:nvSpPr>
        <p:spPr>
          <a:xfrm>
            <a:off x="1099225" y="2556791"/>
            <a:ext cx="907621" cy="261610"/>
          </a:xfrm>
          <a:prstGeom prst="rect">
            <a:avLst/>
          </a:prstGeom>
          <a:noFill/>
        </p:spPr>
        <p:txBody>
          <a:bodyPr wrap="none" rtlCol="0">
            <a:spAutoFit/>
          </a:bodyPr>
          <a:lstStyle/>
          <a:p>
            <a:pPr algn="l"/>
            <a:r>
              <a:rPr lang="it-IT" sz="1100" b="1" dirty="0" err="1"/>
              <a:t>Exp</a:t>
            </a:r>
            <a:r>
              <a:rPr lang="it-IT" sz="1100" b="1" dirty="0"/>
              <a:t> </a:t>
            </a:r>
            <a:r>
              <a:rPr lang="it-IT" sz="1100" b="1" dirty="0" err="1"/>
              <a:t>wv</a:t>
            </a:r>
            <a:r>
              <a:rPr lang="it-IT" sz="1100" b="1" dirty="0"/>
              <a:t> (nm)</a:t>
            </a:r>
          </a:p>
        </p:txBody>
      </p:sp>
      <p:sp>
        <p:nvSpPr>
          <p:cNvPr id="17" name="CasellaDiTesto 16">
            <a:extLst>
              <a:ext uri="{FF2B5EF4-FFF2-40B4-BE49-F238E27FC236}">
                <a16:creationId xmlns:a16="http://schemas.microsoft.com/office/drawing/2014/main" id="{7879EF65-CCC6-6D31-630E-5D093059E4F5}"/>
              </a:ext>
            </a:extLst>
          </p:cNvPr>
          <p:cNvSpPr txBox="1"/>
          <p:nvPr/>
        </p:nvSpPr>
        <p:spPr>
          <a:xfrm>
            <a:off x="2381495" y="2556791"/>
            <a:ext cx="966931" cy="261610"/>
          </a:xfrm>
          <a:prstGeom prst="rect">
            <a:avLst/>
          </a:prstGeom>
          <a:noFill/>
        </p:spPr>
        <p:txBody>
          <a:bodyPr wrap="none" rtlCol="0">
            <a:spAutoFit/>
          </a:bodyPr>
          <a:lstStyle/>
          <a:p>
            <a:pPr algn="l"/>
            <a:r>
              <a:rPr lang="it-IT" sz="1100" b="1" dirty="0"/>
              <a:t>NIST </a:t>
            </a:r>
            <a:r>
              <a:rPr lang="it-IT" sz="1100" b="1" dirty="0" err="1"/>
              <a:t>wv</a:t>
            </a:r>
            <a:r>
              <a:rPr lang="it-IT" sz="1100" b="1" dirty="0"/>
              <a:t> (nm)</a:t>
            </a:r>
          </a:p>
        </p:txBody>
      </p:sp>
      <p:sp>
        <p:nvSpPr>
          <p:cNvPr id="18" name="CasellaDiTesto 17">
            <a:extLst>
              <a:ext uri="{FF2B5EF4-FFF2-40B4-BE49-F238E27FC236}">
                <a16:creationId xmlns:a16="http://schemas.microsoft.com/office/drawing/2014/main" id="{B8429CE3-44B9-9F6E-0506-FFCB6610A757}"/>
              </a:ext>
            </a:extLst>
          </p:cNvPr>
          <p:cNvSpPr txBox="1"/>
          <p:nvPr/>
        </p:nvSpPr>
        <p:spPr>
          <a:xfrm>
            <a:off x="3604455" y="2567557"/>
            <a:ext cx="1103187" cy="261610"/>
          </a:xfrm>
          <a:prstGeom prst="rect">
            <a:avLst/>
          </a:prstGeom>
          <a:noFill/>
        </p:spPr>
        <p:txBody>
          <a:bodyPr wrap="none" rtlCol="0">
            <a:spAutoFit/>
          </a:bodyPr>
          <a:lstStyle/>
          <a:p>
            <a:pPr algn="l"/>
            <a:r>
              <a:rPr lang="it-IT" sz="1100" b="1" dirty="0" err="1"/>
              <a:t>Difference</a:t>
            </a:r>
            <a:r>
              <a:rPr lang="it-IT" sz="1100" b="1" dirty="0"/>
              <a:t> (nm)</a:t>
            </a:r>
          </a:p>
        </p:txBody>
      </p:sp>
      <p:sp>
        <p:nvSpPr>
          <p:cNvPr id="19" name="CasellaDiTesto 18">
            <a:extLst>
              <a:ext uri="{FF2B5EF4-FFF2-40B4-BE49-F238E27FC236}">
                <a16:creationId xmlns:a16="http://schemas.microsoft.com/office/drawing/2014/main" id="{38263FD6-AA70-2B48-7D18-960DEF37BF39}"/>
              </a:ext>
            </a:extLst>
          </p:cNvPr>
          <p:cNvSpPr txBox="1"/>
          <p:nvPr/>
        </p:nvSpPr>
        <p:spPr>
          <a:xfrm>
            <a:off x="4931611" y="2556791"/>
            <a:ext cx="756938" cy="261610"/>
          </a:xfrm>
          <a:prstGeom prst="rect">
            <a:avLst/>
          </a:prstGeom>
          <a:noFill/>
        </p:spPr>
        <p:txBody>
          <a:bodyPr wrap="none" rtlCol="0">
            <a:spAutoFit/>
          </a:bodyPr>
          <a:lstStyle/>
          <a:p>
            <a:pPr algn="l"/>
            <a:r>
              <a:rPr lang="it-IT" sz="1100" b="1" dirty="0"/>
              <a:t>Peak area</a:t>
            </a:r>
          </a:p>
        </p:txBody>
      </p:sp>
      <p:sp>
        <p:nvSpPr>
          <p:cNvPr id="20" name="CasellaDiTesto 19">
            <a:extLst>
              <a:ext uri="{FF2B5EF4-FFF2-40B4-BE49-F238E27FC236}">
                <a16:creationId xmlns:a16="http://schemas.microsoft.com/office/drawing/2014/main" id="{F9D6EE75-75EC-3686-6310-C9FC175F6981}"/>
              </a:ext>
            </a:extLst>
          </p:cNvPr>
          <p:cNvSpPr txBox="1"/>
          <p:nvPr/>
        </p:nvSpPr>
        <p:spPr>
          <a:xfrm>
            <a:off x="6503453" y="2567557"/>
            <a:ext cx="748923" cy="261610"/>
          </a:xfrm>
          <a:prstGeom prst="rect">
            <a:avLst/>
          </a:prstGeom>
          <a:noFill/>
        </p:spPr>
        <p:txBody>
          <a:bodyPr wrap="none" rtlCol="0">
            <a:spAutoFit/>
          </a:bodyPr>
          <a:lstStyle/>
          <a:p>
            <a:pPr algn="l"/>
            <a:r>
              <a:rPr lang="it-IT" sz="1100" b="1" dirty="0"/>
              <a:t>NIST </a:t>
            </a:r>
            <a:r>
              <a:rPr lang="it-IT" sz="1100" b="1" dirty="0" err="1"/>
              <a:t>g</a:t>
            </a:r>
            <a:r>
              <a:rPr lang="it-IT" sz="1100" b="1" baseline="-25000" dirty="0" err="1"/>
              <a:t>k</a:t>
            </a:r>
            <a:r>
              <a:rPr lang="it-IT" sz="1100" b="1" dirty="0" err="1"/>
              <a:t>A</a:t>
            </a:r>
            <a:r>
              <a:rPr lang="it-IT" sz="1100" b="1" baseline="-25000" dirty="0" err="1"/>
              <a:t>ki</a:t>
            </a:r>
            <a:endParaRPr lang="it-IT" sz="1100" b="1" baseline="-25000" dirty="0"/>
          </a:p>
        </p:txBody>
      </p:sp>
      <p:sp>
        <p:nvSpPr>
          <p:cNvPr id="21" name="CasellaDiTesto 20">
            <a:extLst>
              <a:ext uri="{FF2B5EF4-FFF2-40B4-BE49-F238E27FC236}">
                <a16:creationId xmlns:a16="http://schemas.microsoft.com/office/drawing/2014/main" id="{A9520D92-62CF-7557-9D45-19B3D5ED1025}"/>
              </a:ext>
            </a:extLst>
          </p:cNvPr>
          <p:cNvSpPr txBox="1"/>
          <p:nvPr/>
        </p:nvSpPr>
        <p:spPr>
          <a:xfrm>
            <a:off x="8957386" y="2589260"/>
            <a:ext cx="853119" cy="261610"/>
          </a:xfrm>
          <a:prstGeom prst="rect">
            <a:avLst/>
          </a:prstGeom>
          <a:noFill/>
        </p:spPr>
        <p:txBody>
          <a:bodyPr wrap="none" rtlCol="0">
            <a:spAutoFit/>
          </a:bodyPr>
          <a:lstStyle/>
          <a:p>
            <a:pPr algn="l"/>
            <a:r>
              <a:rPr lang="it-IT" sz="1100" b="1" dirty="0"/>
              <a:t>ln(I</a:t>
            </a:r>
            <a:r>
              <a:rPr lang="it-IT" sz="1100" b="1" dirty="0">
                <a:latin typeface="Symbol" panose="05050102010706020507" pitchFamily="18" charset="2"/>
              </a:rPr>
              <a:t>l</a:t>
            </a:r>
            <a:r>
              <a:rPr lang="it-IT" sz="1100" b="1" dirty="0"/>
              <a:t>/</a:t>
            </a:r>
            <a:r>
              <a:rPr lang="it-IT" sz="1100" b="1" dirty="0" err="1"/>
              <a:t>g</a:t>
            </a:r>
            <a:r>
              <a:rPr lang="it-IT" sz="1100" b="1" baseline="-25000" dirty="0" err="1"/>
              <a:t>k</a:t>
            </a:r>
            <a:r>
              <a:rPr lang="it-IT" sz="1100" b="1" dirty="0" err="1"/>
              <a:t>A</a:t>
            </a:r>
            <a:r>
              <a:rPr lang="it-IT" sz="1100" b="1" baseline="-25000" dirty="0" err="1"/>
              <a:t>ki</a:t>
            </a:r>
            <a:r>
              <a:rPr lang="it-IT" sz="1100" b="1" dirty="0"/>
              <a:t>)</a:t>
            </a:r>
            <a:endParaRPr lang="it-IT" sz="1100" b="1" baseline="-25000" dirty="0"/>
          </a:p>
        </p:txBody>
      </p:sp>
      <p:sp>
        <p:nvSpPr>
          <p:cNvPr id="22" name="CasellaDiTesto 21">
            <a:extLst>
              <a:ext uri="{FF2B5EF4-FFF2-40B4-BE49-F238E27FC236}">
                <a16:creationId xmlns:a16="http://schemas.microsoft.com/office/drawing/2014/main" id="{76F4A369-6311-564D-3A34-3A54849C3DC1}"/>
              </a:ext>
            </a:extLst>
          </p:cNvPr>
          <p:cNvSpPr txBox="1"/>
          <p:nvPr/>
        </p:nvSpPr>
        <p:spPr>
          <a:xfrm>
            <a:off x="7768666" y="2567557"/>
            <a:ext cx="700833" cy="261610"/>
          </a:xfrm>
          <a:prstGeom prst="rect">
            <a:avLst/>
          </a:prstGeom>
          <a:noFill/>
        </p:spPr>
        <p:txBody>
          <a:bodyPr wrap="none" rtlCol="0">
            <a:spAutoFit/>
          </a:bodyPr>
          <a:lstStyle/>
          <a:p>
            <a:pPr algn="l"/>
            <a:r>
              <a:rPr lang="it-IT" sz="1100" b="1" dirty="0" err="1"/>
              <a:t>E</a:t>
            </a:r>
            <a:r>
              <a:rPr lang="it-IT" sz="1100" b="1" baseline="-25000" dirty="0" err="1"/>
              <a:t>k</a:t>
            </a:r>
            <a:r>
              <a:rPr lang="it-IT" sz="1100" b="1" baseline="-25000" dirty="0"/>
              <a:t> </a:t>
            </a:r>
            <a:r>
              <a:rPr lang="it-IT" sz="1100" b="1" dirty="0"/>
              <a:t>(+ </a:t>
            </a:r>
            <a:r>
              <a:rPr lang="it-IT" sz="1100" b="1" dirty="0" err="1"/>
              <a:t>E</a:t>
            </a:r>
            <a:r>
              <a:rPr lang="it-IT" sz="1100" b="1" baseline="-25000" dirty="0" err="1"/>
              <a:t>ion</a:t>
            </a:r>
            <a:r>
              <a:rPr lang="it-IT" sz="1100" b="1" dirty="0"/>
              <a:t>)</a:t>
            </a:r>
            <a:endParaRPr lang="it-IT" sz="1100" b="1" baseline="-25000" dirty="0"/>
          </a:p>
        </p:txBody>
      </p:sp>
      <p:sp>
        <p:nvSpPr>
          <p:cNvPr id="23" name="CasellaDiTesto 22">
            <a:extLst>
              <a:ext uri="{FF2B5EF4-FFF2-40B4-BE49-F238E27FC236}">
                <a16:creationId xmlns:a16="http://schemas.microsoft.com/office/drawing/2014/main" id="{2A21A1A9-B53B-4FEE-2EA2-CC79B208AB68}"/>
              </a:ext>
            </a:extLst>
          </p:cNvPr>
          <p:cNvSpPr txBox="1"/>
          <p:nvPr/>
        </p:nvSpPr>
        <p:spPr>
          <a:xfrm>
            <a:off x="10283740" y="2550053"/>
            <a:ext cx="779381" cy="261610"/>
          </a:xfrm>
          <a:prstGeom prst="rect">
            <a:avLst/>
          </a:prstGeom>
          <a:noFill/>
        </p:spPr>
        <p:txBody>
          <a:bodyPr wrap="none" rtlCol="0">
            <a:spAutoFit/>
          </a:bodyPr>
          <a:lstStyle/>
          <a:p>
            <a:pPr algn="l"/>
            <a:r>
              <a:rPr lang="it-IT" sz="1100" b="1" dirty="0" err="1"/>
              <a:t>Atom</a:t>
            </a:r>
            <a:r>
              <a:rPr lang="it-IT" sz="1100" b="1" dirty="0"/>
              <a:t>/Ion</a:t>
            </a:r>
            <a:r>
              <a:rPr lang="it-IT" sz="1100" b="1" baseline="-25000" dirty="0"/>
              <a:t> </a:t>
            </a:r>
          </a:p>
        </p:txBody>
      </p:sp>
      <p:sp>
        <p:nvSpPr>
          <p:cNvPr id="24" name="CasellaDiTesto 23">
            <a:extLst>
              <a:ext uri="{FF2B5EF4-FFF2-40B4-BE49-F238E27FC236}">
                <a16:creationId xmlns:a16="http://schemas.microsoft.com/office/drawing/2014/main" id="{18A075B9-725D-0A90-8B8A-9A325555DB3B}"/>
              </a:ext>
            </a:extLst>
          </p:cNvPr>
          <p:cNvSpPr txBox="1"/>
          <p:nvPr/>
        </p:nvSpPr>
        <p:spPr>
          <a:xfrm>
            <a:off x="11069321" y="2850870"/>
            <a:ext cx="553357" cy="261610"/>
          </a:xfrm>
          <a:prstGeom prst="rect">
            <a:avLst/>
          </a:prstGeom>
          <a:noFill/>
        </p:spPr>
        <p:txBody>
          <a:bodyPr wrap="none" rtlCol="0">
            <a:spAutoFit/>
          </a:bodyPr>
          <a:lstStyle/>
          <a:p>
            <a:pPr algn="l"/>
            <a:r>
              <a:rPr lang="it-IT" sz="1100" b="1" dirty="0"/>
              <a:t>W Ion</a:t>
            </a:r>
            <a:r>
              <a:rPr lang="it-IT" sz="1100" b="1" baseline="-25000" dirty="0"/>
              <a:t> </a:t>
            </a:r>
          </a:p>
        </p:txBody>
      </p:sp>
      <p:sp>
        <p:nvSpPr>
          <p:cNvPr id="25" name="CasellaDiTesto 24">
            <a:extLst>
              <a:ext uri="{FF2B5EF4-FFF2-40B4-BE49-F238E27FC236}">
                <a16:creationId xmlns:a16="http://schemas.microsoft.com/office/drawing/2014/main" id="{98F2F0E3-0024-41CE-AEBF-D597411C97B3}"/>
              </a:ext>
            </a:extLst>
          </p:cNvPr>
          <p:cNvSpPr txBox="1"/>
          <p:nvPr/>
        </p:nvSpPr>
        <p:spPr>
          <a:xfrm>
            <a:off x="11069321" y="3084196"/>
            <a:ext cx="675185" cy="261610"/>
          </a:xfrm>
          <a:prstGeom prst="rect">
            <a:avLst/>
          </a:prstGeom>
          <a:noFill/>
        </p:spPr>
        <p:txBody>
          <a:bodyPr wrap="none" rtlCol="0">
            <a:spAutoFit/>
          </a:bodyPr>
          <a:lstStyle/>
          <a:p>
            <a:pPr algn="l"/>
            <a:r>
              <a:rPr lang="it-IT" sz="1100" b="1" dirty="0"/>
              <a:t>W </a:t>
            </a:r>
            <a:r>
              <a:rPr lang="it-IT" sz="1100" b="1" dirty="0" err="1"/>
              <a:t>atom</a:t>
            </a:r>
            <a:r>
              <a:rPr lang="it-IT" sz="1100" b="1" baseline="-25000" dirty="0"/>
              <a:t> </a:t>
            </a:r>
          </a:p>
        </p:txBody>
      </p:sp>
      <p:sp>
        <p:nvSpPr>
          <p:cNvPr id="26" name="CasellaDiTesto 25">
            <a:extLst>
              <a:ext uri="{FF2B5EF4-FFF2-40B4-BE49-F238E27FC236}">
                <a16:creationId xmlns:a16="http://schemas.microsoft.com/office/drawing/2014/main" id="{A4646679-FF55-485D-AD64-0D05DE8BF44F}"/>
              </a:ext>
            </a:extLst>
          </p:cNvPr>
          <p:cNvSpPr txBox="1"/>
          <p:nvPr/>
        </p:nvSpPr>
        <p:spPr>
          <a:xfrm>
            <a:off x="11063121" y="3596125"/>
            <a:ext cx="500458" cy="261610"/>
          </a:xfrm>
          <a:prstGeom prst="rect">
            <a:avLst/>
          </a:prstGeom>
          <a:noFill/>
        </p:spPr>
        <p:txBody>
          <a:bodyPr wrap="none" rtlCol="0">
            <a:spAutoFit/>
          </a:bodyPr>
          <a:lstStyle/>
          <a:p>
            <a:pPr algn="l"/>
            <a:r>
              <a:rPr lang="it-IT" sz="1100" b="1" dirty="0"/>
              <a:t>C Ion</a:t>
            </a:r>
            <a:r>
              <a:rPr lang="it-IT" sz="1100" b="1" baseline="-25000" dirty="0"/>
              <a:t> </a:t>
            </a:r>
          </a:p>
        </p:txBody>
      </p:sp>
      <p:sp>
        <p:nvSpPr>
          <p:cNvPr id="27" name="CasellaDiTesto 26">
            <a:extLst>
              <a:ext uri="{FF2B5EF4-FFF2-40B4-BE49-F238E27FC236}">
                <a16:creationId xmlns:a16="http://schemas.microsoft.com/office/drawing/2014/main" id="{D0BB9225-15A7-6F22-BFA6-5BFC5062AA4B}"/>
              </a:ext>
            </a:extLst>
          </p:cNvPr>
          <p:cNvSpPr txBox="1"/>
          <p:nvPr/>
        </p:nvSpPr>
        <p:spPr>
          <a:xfrm>
            <a:off x="11063121" y="4072270"/>
            <a:ext cx="675185" cy="261610"/>
          </a:xfrm>
          <a:prstGeom prst="rect">
            <a:avLst/>
          </a:prstGeom>
          <a:noFill/>
        </p:spPr>
        <p:txBody>
          <a:bodyPr wrap="none" rtlCol="0">
            <a:spAutoFit/>
          </a:bodyPr>
          <a:lstStyle/>
          <a:p>
            <a:pPr algn="l"/>
            <a:r>
              <a:rPr lang="it-IT" sz="1100" b="1" dirty="0"/>
              <a:t>Ni </a:t>
            </a:r>
            <a:r>
              <a:rPr lang="it-IT" sz="1100" b="1" dirty="0" err="1"/>
              <a:t>atom</a:t>
            </a:r>
            <a:r>
              <a:rPr lang="it-IT" sz="1100" b="1" baseline="-25000" dirty="0"/>
              <a:t> </a:t>
            </a:r>
          </a:p>
        </p:txBody>
      </p:sp>
      <p:sp>
        <p:nvSpPr>
          <p:cNvPr id="28" name="CasellaDiTesto 27">
            <a:extLst>
              <a:ext uri="{FF2B5EF4-FFF2-40B4-BE49-F238E27FC236}">
                <a16:creationId xmlns:a16="http://schemas.microsoft.com/office/drawing/2014/main" id="{8D5EDA0A-561B-8A35-D7B6-985AA130483F}"/>
              </a:ext>
            </a:extLst>
          </p:cNvPr>
          <p:cNvSpPr txBox="1"/>
          <p:nvPr/>
        </p:nvSpPr>
        <p:spPr>
          <a:xfrm>
            <a:off x="11086055" y="4762318"/>
            <a:ext cx="572593" cy="261610"/>
          </a:xfrm>
          <a:prstGeom prst="rect">
            <a:avLst/>
          </a:prstGeom>
          <a:noFill/>
        </p:spPr>
        <p:txBody>
          <a:bodyPr wrap="none" rtlCol="0">
            <a:spAutoFit/>
          </a:bodyPr>
          <a:lstStyle/>
          <a:p>
            <a:pPr algn="l"/>
            <a:r>
              <a:rPr lang="it-IT" sz="1100" b="1" dirty="0"/>
              <a:t>Be </a:t>
            </a:r>
            <a:r>
              <a:rPr lang="it-IT" sz="1100" b="1" dirty="0" err="1"/>
              <a:t>ion</a:t>
            </a:r>
            <a:r>
              <a:rPr lang="it-IT" sz="1100" b="1" baseline="-25000" dirty="0"/>
              <a:t> </a:t>
            </a:r>
          </a:p>
        </p:txBody>
      </p:sp>
      <p:sp>
        <p:nvSpPr>
          <p:cNvPr id="5" name="Footer Placeholder 3">
            <a:extLst>
              <a:ext uri="{FF2B5EF4-FFF2-40B4-BE49-F238E27FC236}">
                <a16:creationId xmlns:a16="http://schemas.microsoft.com/office/drawing/2014/main" id="{01FD05CC-B469-4DC7-2EE8-52335D1DD71D}"/>
              </a:ext>
            </a:extLst>
          </p:cNvPr>
          <p:cNvSpPr>
            <a:spLocks noGrp="1"/>
          </p:cNvSpPr>
          <p:nvPr>
            <p:ph type="ftr" sz="quarter" idx="11"/>
          </p:nvPr>
        </p:nvSpPr>
        <p:spPr>
          <a:xfrm>
            <a:off x="825623" y="6555770"/>
            <a:ext cx="11512086" cy="329614"/>
          </a:xfrm>
        </p:spPr>
        <p:txBody>
          <a:bodyPr/>
          <a:lstStyle/>
          <a:p>
            <a:pPr lvl="0">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a:t>
            </a:r>
            <a:r>
              <a:rPr kumimoji="0" lang="en-US" sz="1200" b="0" i="0" u="none" strike="noStrike" kern="1200" cap="none" spc="0" normalizeH="0" baseline="0" noProof="0" dirty="0">
                <a:ln>
                  <a:noFill/>
                </a:ln>
                <a:solidFill>
                  <a:prstClr val="white"/>
                </a:solidFill>
                <a:effectLst/>
                <a:uLnTx/>
                <a:uFillTx/>
                <a:latin typeface="Calibri"/>
                <a:ea typeface="+mn-ea"/>
                <a:cs typeface="+mn-cs"/>
              </a:rPr>
              <a:t>Joint LID-QMS-LIBS meeting</a:t>
            </a:r>
            <a:r>
              <a:rPr kumimoji="0" lang="en-GB" sz="1200" b="0" i="0" u="none" strike="noStrike" kern="1200" cap="none" spc="0" normalizeH="0" baseline="0" noProof="0" dirty="0">
                <a:ln>
                  <a:noFill/>
                </a:ln>
                <a:solidFill>
                  <a:prstClr val="white"/>
                </a:solidFill>
                <a:effectLst/>
                <a:uLnTx/>
                <a:uFillTx/>
                <a:latin typeface="Calibri"/>
                <a:ea typeface="+mn-ea"/>
                <a:cs typeface="+mn-cs"/>
              </a:rPr>
              <a:t>|December 9-12 2025, </a:t>
            </a:r>
            <a:r>
              <a:rPr lang="en-GB" dirty="0">
                <a:solidFill>
                  <a:prstClr val="white"/>
                </a:solidFill>
              </a:rPr>
              <a:t>ENEA-Frascati (Italy)| </a:t>
            </a:r>
            <a:r>
              <a:rPr lang="en-US" dirty="0"/>
              <a:t>Tile </a:t>
            </a:r>
            <a:r>
              <a:rPr lang="it-IT" dirty="0"/>
              <a:t>HFGC LH14W (2011-2023) </a:t>
            </a:r>
            <a:r>
              <a:rPr lang="en-US" dirty="0"/>
              <a:t>LIBS retention</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281561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1424</TotalTime>
  <Words>1769</Words>
  <Application>Microsoft Office PowerPoint</Application>
  <PresentationFormat>Widescreen</PresentationFormat>
  <Paragraphs>234</Paragraphs>
  <Slides>18</Slides>
  <Notes>0</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1</vt:i4>
      </vt:variant>
      <vt:variant>
        <vt:lpstr>Titoli diapositive</vt:lpstr>
      </vt:variant>
      <vt:variant>
        <vt:i4>18</vt:i4>
      </vt:variant>
    </vt:vector>
  </HeadingPairs>
  <TitlesOfParts>
    <vt:vector size="29" baseType="lpstr">
      <vt:lpstr>Aptos</vt:lpstr>
      <vt:lpstr>Arial</vt:lpstr>
      <vt:lpstr>Calibri</vt:lpstr>
      <vt:lpstr>Calibri Light</vt:lpstr>
      <vt:lpstr>Carlito</vt:lpstr>
      <vt:lpstr>Poppins</vt:lpstr>
      <vt:lpstr>Symbol</vt:lpstr>
      <vt:lpstr>Wingdings</vt:lpstr>
      <vt:lpstr>EUROfusion.1line_5_3_2019</vt:lpstr>
      <vt:lpstr>Office Theme</vt:lpstr>
      <vt:lpstr>Origin Graph</vt:lpstr>
      <vt:lpstr>Tile HFGC LH14W (2011-2023) LIBS retention (T, D, H, other)</vt:lpstr>
      <vt:lpstr>Summary</vt:lpstr>
      <vt:lpstr>LIBS analysis of points 59-60-61-62 (HFGC LH14W) </vt:lpstr>
      <vt:lpstr>LIBS analysis of points 59-60-62-63 (HFGC LH14W) </vt:lpstr>
      <vt:lpstr>Wavelength calibration</vt:lpstr>
      <vt:lpstr>Intensity calibration</vt:lpstr>
      <vt:lpstr>CF-LIBS procedure</vt:lpstr>
      <vt:lpstr>CF-LIBS procedure: identification of the peaks in the spectrum</vt:lpstr>
      <vt:lpstr>CF-LIBS procedure: identification of the peaks in the spectrum</vt:lpstr>
      <vt:lpstr>CF-LIBS procedure: calculation of the electron density</vt:lpstr>
      <vt:lpstr>CF-LIBS procedure: calculation of the electron temperature</vt:lpstr>
      <vt:lpstr>Determination of the signal of the H-D-T band (Hydrogen isotopes)</vt:lpstr>
      <vt:lpstr>CF-LIBS procedure: test on reference points</vt:lpstr>
      <vt:lpstr>CF-LIBS procedure: test on reference points</vt:lpstr>
      <vt:lpstr>CF-LIBS procedure: LIBS points at JET 59-60-61-62-63  </vt:lpstr>
      <vt:lpstr>CF-LIBS procedure: LIBS points at JET 59-60-61-62-63  </vt:lpstr>
      <vt:lpstr>CF-LIBS procedure: LIBS points at JET 59-60-61-62-63  </vt:lpstr>
      <vt:lpstr>Conclusions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Salvatore Almaviva</cp:lastModifiedBy>
  <cp:revision>100</cp:revision>
  <dcterms:created xsi:type="dcterms:W3CDTF">2023-11-15T09:40:03Z</dcterms:created>
  <dcterms:modified xsi:type="dcterms:W3CDTF">2025-12-08T15:02:50Z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