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5"/>
  </p:notesMasterIdLst>
  <p:handoutMasterIdLst>
    <p:handoutMasterId r:id="rId16"/>
  </p:handoutMasterIdLst>
  <p:sldIdLst>
    <p:sldId id="256" r:id="rId5"/>
    <p:sldId id="273" r:id="rId6"/>
    <p:sldId id="280" r:id="rId7"/>
    <p:sldId id="302" r:id="rId8"/>
    <p:sldId id="298" r:id="rId9"/>
    <p:sldId id="299" r:id="rId10"/>
    <p:sldId id="300" r:id="rId11"/>
    <p:sldId id="301" r:id="rId12"/>
    <p:sldId id="270"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7F"/>
    <a:srgbClr val="F69240"/>
    <a:srgbClr val="004800"/>
    <a:srgbClr val="7FFD7F"/>
    <a:srgbClr val="FF9933"/>
    <a:srgbClr val="D800D8"/>
    <a:srgbClr val="00B0F0"/>
    <a:srgbClr val="00FF00"/>
    <a:srgbClr val="034DA2"/>
    <a:srgbClr val="FDB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6723" autoAdjust="0"/>
  </p:normalViewPr>
  <p:slideViewPr>
    <p:cSldViewPr snapToGrid="0">
      <p:cViewPr varScale="1">
        <p:scale>
          <a:sx n="107" d="100"/>
          <a:sy n="107" d="100"/>
        </p:scale>
        <p:origin x="300"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6" d="100"/>
          <a:sy n="96" d="100"/>
        </p:scale>
        <p:origin x="36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C8C19D7-44C7-6ADB-C2D7-6D5FAB34B4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02BE42D-9805-9844-7249-67BC6A36EB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8BB0D-2875-41EB-A9CC-98869AA540E7}" type="datetimeFigureOut">
              <a:rPr lang="zh-CN" altLang="en-US" smtClean="0"/>
              <a:t>2025/12/9</a:t>
            </a:fld>
            <a:endParaRPr lang="zh-CN" altLang="en-US"/>
          </a:p>
        </p:txBody>
      </p:sp>
      <p:sp>
        <p:nvSpPr>
          <p:cNvPr id="4" name="页脚占位符 3">
            <a:extLst>
              <a:ext uri="{FF2B5EF4-FFF2-40B4-BE49-F238E27FC236}">
                <a16:creationId xmlns:a16="http://schemas.microsoft.com/office/drawing/2014/main" id="{5D1E2F9B-B18F-0EBF-0AF0-115027CE96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81F32F1-D54B-46CF-E6DE-867F33F594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C33F82-5B93-455F-BF56-DFDCA0BC6DB0}" type="slidenum">
              <a:rPr lang="zh-CN" altLang="en-US" smtClean="0"/>
              <a:t>‹#›</a:t>
            </a:fld>
            <a:endParaRPr lang="zh-CN" altLang="en-US"/>
          </a:p>
        </p:txBody>
      </p:sp>
    </p:spTree>
    <p:extLst>
      <p:ext uri="{BB962C8B-B14F-4D97-AF65-F5344CB8AC3E}">
        <p14:creationId xmlns:p14="http://schemas.microsoft.com/office/powerpoint/2010/main" val="363523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C1856-03D1-4220-8A3C-5104D0E31B3E}" type="datetimeFigureOut">
              <a:rPr lang="en-GB" smtClean="0"/>
              <a:t>09/12/2025</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44125-452E-420F-9246-A162E4440535}" type="slidenum">
              <a:rPr lang="en-GB" smtClean="0"/>
              <a:t>‹#›</a:t>
            </a:fld>
            <a:endParaRPr lang="en-GB"/>
          </a:p>
        </p:txBody>
      </p:sp>
    </p:spTree>
    <p:extLst>
      <p:ext uri="{BB962C8B-B14F-4D97-AF65-F5344CB8AC3E}">
        <p14:creationId xmlns:p14="http://schemas.microsoft.com/office/powerpoint/2010/main" val="427629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3044125-452E-420F-9246-A162E4440535}" type="slidenum">
              <a:rPr lang="en-GB" smtClean="0"/>
              <a:t>1</a:t>
            </a:fld>
            <a:endParaRPr lang="en-GB"/>
          </a:p>
        </p:txBody>
      </p:sp>
    </p:spTree>
    <p:extLst>
      <p:ext uri="{BB962C8B-B14F-4D97-AF65-F5344CB8AC3E}">
        <p14:creationId xmlns:p14="http://schemas.microsoft.com/office/powerpoint/2010/main" val="319956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3044125-452E-420F-9246-A162E4440535}" type="slidenum">
              <a:rPr lang="en-GB" smtClean="0"/>
              <a:t>2</a:t>
            </a:fld>
            <a:endParaRPr lang="en-GB"/>
          </a:p>
        </p:txBody>
      </p:sp>
    </p:spTree>
    <p:extLst>
      <p:ext uri="{BB962C8B-B14F-4D97-AF65-F5344CB8AC3E}">
        <p14:creationId xmlns:p14="http://schemas.microsoft.com/office/powerpoint/2010/main" val="3572417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Yi et al | DPG2025 </a:t>
            </a:r>
            <a:r>
              <a:rPr lang="en-US" altLang="zh-CN" dirty="0"/>
              <a:t>Göttingen</a:t>
            </a:r>
            <a:r>
              <a:rPr lang="en-GB" dirty="0">
                <a:solidFill>
                  <a:prstClr val="white"/>
                </a:solidFill>
              </a:rPr>
              <a:t> | 01.04.2025</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pic>
        <p:nvPicPr>
          <p:cNvPr id="10" name="Grafik 9">
            <a:extLst>
              <a:ext uri="{FF2B5EF4-FFF2-40B4-BE49-F238E27FC236}">
                <a16:creationId xmlns:a16="http://schemas.microsoft.com/office/drawing/2014/main" id="{D911B17E-C6DC-437A-BA64-9510A4A26CF2}"/>
              </a:ext>
            </a:extLst>
          </p:cNvPr>
          <p:cNvPicPr preferRelativeResize="0">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04474" y="92360"/>
            <a:ext cx="1977814" cy="576772"/>
          </a:xfrm>
          <a:prstGeom prst="rect">
            <a:avLst/>
          </a:prstGeom>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DPG2025 </a:t>
            </a:r>
            <a:r>
              <a:rPr lang="en-US" altLang="zh-CN" dirty="0"/>
              <a:t>Göttingen</a:t>
            </a:r>
            <a:r>
              <a:rPr lang="en-GB" altLang="zh-CN" dirty="0">
                <a:solidFill>
                  <a:prstClr val="white"/>
                </a:solidFill>
              </a:rPr>
              <a:t> | 01.04.2025</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7.emf"/><Relationship Id="rId7" Type="http://schemas.openxmlformats.org/officeDocument/2006/relationships/image" Target="../media/image19.e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11" Type="http://schemas.openxmlformats.org/officeDocument/2006/relationships/image" Target="../media/image21.emf"/><Relationship Id="rId5" Type="http://schemas.openxmlformats.org/officeDocument/2006/relationships/image" Target="../media/image18.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074188"/>
            <a:ext cx="11266768" cy="620251"/>
          </a:xfrm>
        </p:spPr>
        <p:txBody>
          <a:bodyPr>
            <a:normAutofit/>
          </a:bodyPr>
          <a:lstStyle/>
          <a:p>
            <a:r>
              <a:rPr lang="en-US" dirty="0"/>
              <a:t>JET LIBS data </a:t>
            </a:r>
            <a:r>
              <a:rPr lang="en-US" altLang="zh-CN" dirty="0"/>
              <a:t>in the QMS region-HFGC LH14W (2011-2023)</a:t>
            </a:r>
            <a:endParaRPr lang="en-US" dirty="0"/>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p:txBody>
          <a:bodyPr/>
          <a:lstStyle/>
          <a:p>
            <a:r>
              <a:rPr lang="en-US" dirty="0"/>
              <a:t>R</a:t>
            </a:r>
            <a:r>
              <a:rPr lang="en-US" altLang="zh-CN" dirty="0"/>
              <a:t>ongxing Yi</a:t>
            </a:r>
            <a:r>
              <a:rPr lang="en-US" dirty="0"/>
              <a:t> et al.</a:t>
            </a:r>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a:xfrm>
            <a:off x="407366" y="4159260"/>
            <a:ext cx="7288833" cy="1078566"/>
          </a:xfrm>
        </p:spPr>
        <p:txBody>
          <a:bodyPr>
            <a:normAutofit fontScale="85000" lnSpcReduction="10000"/>
          </a:bodyPr>
          <a:lstStyle/>
          <a:p>
            <a:r>
              <a:rPr lang="en-US" dirty="0" err="1"/>
              <a:t>Forschungszentrum</a:t>
            </a:r>
            <a:r>
              <a:rPr lang="en-US" dirty="0"/>
              <a:t> Jülich GmbH, Institute of Fusion Energy</a:t>
            </a:r>
            <a:br>
              <a:rPr lang="en-US" dirty="0"/>
            </a:br>
            <a:r>
              <a:rPr lang="en-US" dirty="0"/>
              <a:t>and Nuclear Waste Management – Plasma Physics,</a:t>
            </a:r>
            <a:br>
              <a:rPr lang="en-US" dirty="0"/>
            </a:br>
            <a:r>
              <a:rPr lang="en-US" dirty="0"/>
              <a:t>Partner of the Trilateral </a:t>
            </a:r>
            <a:r>
              <a:rPr lang="en-US" dirty="0" err="1"/>
              <a:t>Euregio</a:t>
            </a:r>
            <a:r>
              <a:rPr lang="en-US" dirty="0"/>
              <a:t> Cluster (TEC), 52425 Jülich, Germany</a:t>
            </a:r>
          </a:p>
        </p:txBody>
      </p:sp>
      <p:pic>
        <p:nvPicPr>
          <p:cNvPr id="8" name="Picture 2" descr="\\de-ews-fs01\efdawork\PI team\PICTURES AND GRAPHICS\LOGOS\JET-LOGO (by Dolp)\OtherJPG\J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861" y="5886336"/>
            <a:ext cx="1780354" cy="706236"/>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D911B17E-C6DC-437A-BA64-9510A4A26CF2}"/>
              </a:ext>
            </a:extLst>
          </p:cNvPr>
          <p:cNvPicPr preferRelativeResize="0">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3373" y="5174958"/>
            <a:ext cx="2103917" cy="613546"/>
          </a:xfrm>
          <a:prstGeom prst="rect">
            <a:avLst/>
          </a:prstGeom>
        </p:spPr>
      </p:pic>
      <p:pic>
        <p:nvPicPr>
          <p:cNvPr id="12" name="Grafik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027781" y="5141620"/>
            <a:ext cx="674861" cy="674861"/>
          </a:xfrm>
          <a:prstGeom prst="rect">
            <a:avLst/>
          </a:prstGeom>
        </p:spPr>
      </p:pic>
      <p:sp>
        <p:nvSpPr>
          <p:cNvPr id="6" name="AutoShape 4">
            <a:extLst>
              <a:ext uri="{FF2B5EF4-FFF2-40B4-BE49-F238E27FC236}">
                <a16:creationId xmlns:a16="http://schemas.microsoft.com/office/drawing/2014/main" id="{9D9F2D3A-57E1-514E-ECAB-6A74E2FA466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a:extLst>
              <a:ext uri="{FF2B5EF4-FFF2-40B4-BE49-F238E27FC236}">
                <a16:creationId xmlns:a16="http://schemas.microsoft.com/office/drawing/2014/main" id="{90DC91B1-4EE5-82A9-F065-7EE1C7AF84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7567" y="3693074"/>
            <a:ext cx="3391060" cy="2543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文本占位符 9">
            <a:extLst>
              <a:ext uri="{FF2B5EF4-FFF2-40B4-BE49-F238E27FC236}">
                <a16:creationId xmlns:a16="http://schemas.microsoft.com/office/drawing/2014/main" id="{52D6C9FE-9BE2-B40B-95A4-24F8E7795E35}"/>
              </a:ext>
            </a:extLst>
          </p:cNvPr>
          <p:cNvSpPr>
            <a:spLocks noGrp="1"/>
          </p:cNvSpPr>
          <p:nvPr>
            <p:ph type="body" sz="quarter" idx="12"/>
          </p:nvPr>
        </p:nvSpPr>
        <p:spPr/>
        <p:txBody>
          <a:bodyPr/>
          <a:lstStyle/>
          <a:p>
            <a:endParaRPr lang="zh-CN" altLang="en-US"/>
          </a:p>
        </p:txBody>
      </p:sp>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33FE9-7D8B-11DA-32C6-4032BE425917}"/>
            </a:ext>
          </a:extLst>
        </p:cNvPr>
        <p:cNvGrpSpPr/>
        <p:nvPr/>
      </p:nvGrpSpPr>
      <p:grpSpPr>
        <a:xfrm>
          <a:off x="0" y="0"/>
          <a:ext cx="0" cy="0"/>
          <a:chOff x="0" y="0"/>
          <a:chExt cx="0" cy="0"/>
        </a:xfrm>
      </p:grpSpPr>
      <p:sp>
        <p:nvSpPr>
          <p:cNvPr id="6" name="Footer Placeholder 7">
            <a:extLst>
              <a:ext uri="{FF2B5EF4-FFF2-40B4-BE49-F238E27FC236}">
                <a16:creationId xmlns:a16="http://schemas.microsoft.com/office/drawing/2014/main" id="{A83FF6F4-B563-086B-09E8-BD6BDEEDDF0B}"/>
              </a:ext>
            </a:extLst>
          </p:cNvPr>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8" name="Slide Number Placeholder 8">
            <a:extLst>
              <a:ext uri="{FF2B5EF4-FFF2-40B4-BE49-F238E27FC236}">
                <a16:creationId xmlns:a16="http://schemas.microsoft.com/office/drawing/2014/main" id="{2547AADB-F552-AE47-B228-8139A8896449}"/>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10</a:t>
            </a:fld>
            <a:endParaRPr lang="en-GB" dirty="0">
              <a:solidFill>
                <a:prstClr val="white"/>
              </a:solidFill>
            </a:endParaRPr>
          </a:p>
        </p:txBody>
      </p:sp>
      <p:sp>
        <p:nvSpPr>
          <p:cNvPr id="3" name="文本框 2">
            <a:extLst>
              <a:ext uri="{FF2B5EF4-FFF2-40B4-BE49-F238E27FC236}">
                <a16:creationId xmlns:a16="http://schemas.microsoft.com/office/drawing/2014/main" id="{FAD43F14-1851-8946-5FD9-B7B9EB59450F}"/>
              </a:ext>
            </a:extLst>
          </p:cNvPr>
          <p:cNvSpPr txBox="1"/>
          <p:nvPr/>
        </p:nvSpPr>
        <p:spPr>
          <a:xfrm>
            <a:off x="2737158" y="2968778"/>
            <a:ext cx="6320961" cy="769441"/>
          </a:xfrm>
          <a:prstGeom prst="rect">
            <a:avLst/>
          </a:prstGeom>
          <a:noFill/>
        </p:spPr>
        <p:txBody>
          <a:bodyPr wrap="none" rtlCol="0">
            <a:spAutoFit/>
          </a:bodyPr>
          <a:lstStyle/>
          <a:p>
            <a:pPr algn="l"/>
            <a:r>
              <a:rPr lang="en-US" altLang="zh-CN" sz="4400" b="1" dirty="0"/>
              <a:t>Thanks for your attention!</a:t>
            </a:r>
            <a:endParaRPr lang="zh-CN" altLang="en-US" sz="4400" b="1" dirty="0"/>
          </a:p>
        </p:txBody>
      </p:sp>
      <p:sp>
        <p:nvSpPr>
          <p:cNvPr id="7" name="标题 6">
            <a:extLst>
              <a:ext uri="{FF2B5EF4-FFF2-40B4-BE49-F238E27FC236}">
                <a16:creationId xmlns:a16="http://schemas.microsoft.com/office/drawing/2014/main" id="{501EC280-7122-B01B-7856-0CDB4A7681C6}"/>
              </a:ext>
            </a:extLst>
          </p:cNvPr>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35719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D4ED5-AD88-42C9-93CC-F231838C707A}"/>
              </a:ext>
            </a:extLst>
          </p:cNvPr>
          <p:cNvSpPr>
            <a:spLocks noGrp="1"/>
          </p:cNvSpPr>
          <p:nvPr>
            <p:ph type="title"/>
          </p:nvPr>
        </p:nvSpPr>
        <p:spPr/>
        <p:txBody>
          <a:bodyPr/>
          <a:lstStyle/>
          <a:p>
            <a:r>
              <a:rPr lang="en-GB" dirty="0"/>
              <a:t>Outline</a:t>
            </a:r>
          </a:p>
        </p:txBody>
      </p:sp>
      <p:sp>
        <p:nvSpPr>
          <p:cNvPr id="3" name="Inhaltsplatzhalter 2">
            <a:extLst>
              <a:ext uri="{FF2B5EF4-FFF2-40B4-BE49-F238E27FC236}">
                <a16:creationId xmlns:a16="http://schemas.microsoft.com/office/drawing/2014/main" id="{A9BAFF69-18F7-4F5E-A3E1-AC941511CFD7}"/>
              </a:ext>
            </a:extLst>
          </p:cNvPr>
          <p:cNvSpPr>
            <a:spLocks noGrp="1"/>
          </p:cNvSpPr>
          <p:nvPr>
            <p:ph idx="1"/>
          </p:nvPr>
        </p:nvSpPr>
        <p:spPr>
          <a:xfrm>
            <a:off x="1498599" y="1602674"/>
            <a:ext cx="8385629" cy="3408117"/>
          </a:xfrm>
        </p:spPr>
        <p:txBody>
          <a:bodyPr>
            <a:normAutofit/>
          </a:bodyPr>
          <a:lstStyle/>
          <a:p>
            <a:pPr>
              <a:lnSpc>
                <a:spcPct val="150000"/>
              </a:lnSpc>
              <a:buFont typeface="Wingdings" panose="05000000000000000000" pitchFamily="2" charset="2"/>
              <a:buChar char="u"/>
            </a:pPr>
            <a:r>
              <a:rPr lang="en-US" altLang="zh-CN" sz="2800" dirty="0">
                <a:latin typeface="Arial" panose="020B0604020202020204" pitchFamily="34" charset="0"/>
              </a:rPr>
              <a:t>Fitting method</a:t>
            </a:r>
          </a:p>
          <a:p>
            <a:pPr>
              <a:lnSpc>
                <a:spcPct val="150000"/>
              </a:lnSpc>
              <a:buFont typeface="Wingdings" panose="05000000000000000000" pitchFamily="2" charset="2"/>
              <a:buChar char="u"/>
            </a:pPr>
            <a:r>
              <a:rPr lang="en-US" altLang="zh-CN" sz="2800" dirty="0">
                <a:latin typeface="Arial" panose="020B0604020202020204" pitchFamily="34" charset="0"/>
              </a:rPr>
              <a:t>Results in the LID-QMS region(Module 14)</a:t>
            </a:r>
          </a:p>
          <a:p>
            <a:pPr>
              <a:lnSpc>
                <a:spcPct val="150000"/>
              </a:lnSpc>
              <a:buFont typeface="Wingdings" panose="05000000000000000000" pitchFamily="2" charset="2"/>
              <a:buChar char="u"/>
            </a:pPr>
            <a:r>
              <a:rPr lang="en-GB" sz="2800" dirty="0">
                <a:latin typeface="Arial" panose="020B0604020202020204" pitchFamily="34" charset="0"/>
              </a:rPr>
              <a:t>Conclusions</a:t>
            </a:r>
          </a:p>
          <a:p>
            <a:pPr>
              <a:lnSpc>
                <a:spcPct val="150000"/>
              </a:lnSpc>
              <a:buFont typeface="Wingdings" panose="05000000000000000000" pitchFamily="2" charset="2"/>
              <a:buChar char="u"/>
            </a:pPr>
            <a:endParaRPr lang="en-GB" sz="2800" dirty="0">
              <a:latin typeface="Arial" panose="020B0604020202020204" pitchFamily="34" charset="0"/>
            </a:endParaRPr>
          </a:p>
        </p:txBody>
      </p:sp>
      <p:sp>
        <p:nvSpPr>
          <p:cNvPr id="5"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6"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116127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E0C5A-6525-42D3-CCD6-32804D3CC8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7343B4-A264-1558-22E6-0C298C7AF360}"/>
              </a:ext>
            </a:extLst>
          </p:cNvPr>
          <p:cNvSpPr>
            <a:spLocks noGrp="1"/>
          </p:cNvSpPr>
          <p:nvPr>
            <p:ph type="title"/>
          </p:nvPr>
        </p:nvSpPr>
        <p:spPr/>
        <p:txBody>
          <a:bodyPr/>
          <a:lstStyle/>
          <a:p>
            <a:r>
              <a:rPr lang="en-US" altLang="zh-CN" dirty="0"/>
              <a:t>Fitting method</a:t>
            </a:r>
            <a:endParaRPr lang="en-GB" dirty="0"/>
          </a:p>
        </p:txBody>
      </p:sp>
      <p:sp>
        <p:nvSpPr>
          <p:cNvPr id="35" name="Footer Placeholder 7">
            <a:extLst>
              <a:ext uri="{FF2B5EF4-FFF2-40B4-BE49-F238E27FC236}">
                <a16:creationId xmlns:a16="http://schemas.microsoft.com/office/drawing/2014/main" id="{0E8D2AB9-0F7F-975F-BBBA-3EEBC2C1E2B5}"/>
              </a:ext>
            </a:extLst>
          </p:cNvPr>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36" name="Slide Number Placeholder 8">
            <a:extLst>
              <a:ext uri="{FF2B5EF4-FFF2-40B4-BE49-F238E27FC236}">
                <a16:creationId xmlns:a16="http://schemas.microsoft.com/office/drawing/2014/main" id="{11CE7D1B-116F-5F48-C372-F8CAA69AFB69}"/>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3</a:t>
            </a:fld>
            <a:endParaRPr lang="en-GB" dirty="0">
              <a:solidFill>
                <a:prstClr val="white"/>
              </a:solidFill>
            </a:endParaRPr>
          </a:p>
        </p:txBody>
      </p:sp>
      <p:sp>
        <p:nvSpPr>
          <p:cNvPr id="11" name="矩形: 圆角 10">
            <a:extLst>
              <a:ext uri="{FF2B5EF4-FFF2-40B4-BE49-F238E27FC236}">
                <a16:creationId xmlns:a16="http://schemas.microsoft.com/office/drawing/2014/main" id="{4EADEE42-98D3-A6A4-7A30-46E94CF179EE}"/>
              </a:ext>
            </a:extLst>
          </p:cNvPr>
          <p:cNvSpPr/>
          <p:nvPr/>
        </p:nvSpPr>
        <p:spPr>
          <a:xfrm>
            <a:off x="2954592" y="1165413"/>
            <a:ext cx="9127518" cy="983226"/>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615BBF33-5523-83FA-A125-2A33F260B967}"/>
              </a:ext>
            </a:extLst>
          </p:cNvPr>
          <p:cNvSpPr/>
          <p:nvPr/>
        </p:nvSpPr>
        <p:spPr>
          <a:xfrm>
            <a:off x="2954591" y="2507187"/>
            <a:ext cx="4007685" cy="1562017"/>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a:extLst>
              <a:ext uri="{FF2B5EF4-FFF2-40B4-BE49-F238E27FC236}">
                <a16:creationId xmlns:a16="http://schemas.microsoft.com/office/drawing/2014/main" id="{839DFDF7-EE5A-2930-9DCA-CD09B9191854}"/>
              </a:ext>
            </a:extLst>
          </p:cNvPr>
          <p:cNvSpPr/>
          <p:nvPr/>
        </p:nvSpPr>
        <p:spPr>
          <a:xfrm>
            <a:off x="2968135" y="4238553"/>
            <a:ext cx="9113975" cy="903427"/>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A8E60094-9DBE-9011-170D-080658611464}"/>
              </a:ext>
            </a:extLst>
          </p:cNvPr>
          <p:cNvSpPr txBox="1"/>
          <p:nvPr/>
        </p:nvSpPr>
        <p:spPr>
          <a:xfrm>
            <a:off x="3891168" y="1277982"/>
            <a:ext cx="7683806" cy="794064"/>
          </a:xfrm>
          <a:prstGeom prst="rect">
            <a:avLst/>
          </a:prstGeom>
          <a:noFill/>
        </p:spPr>
        <p:txBody>
          <a:bodyPr wrap="square" rtlCol="0">
            <a:spAutoFit/>
          </a:bodyPr>
          <a:lstStyle/>
          <a:p>
            <a:pPr algn="l">
              <a:lnSpc>
                <a:spcPct val="95000"/>
              </a:lnSpc>
            </a:pPr>
            <a:r>
              <a:rPr lang="en-US" altLang="zh-CN" sz="2400" dirty="0"/>
              <a:t>Read spectral data, check if there is significant (6 times larger than noise)W line @ 657.39nm (pixel 840+-5)</a:t>
            </a:r>
          </a:p>
        </p:txBody>
      </p:sp>
      <p:sp>
        <p:nvSpPr>
          <p:cNvPr id="16" name="文本框 15">
            <a:extLst>
              <a:ext uri="{FF2B5EF4-FFF2-40B4-BE49-F238E27FC236}">
                <a16:creationId xmlns:a16="http://schemas.microsoft.com/office/drawing/2014/main" id="{88FC66FC-7A88-70B0-38D3-B58C1EBEDA65}"/>
              </a:ext>
            </a:extLst>
          </p:cNvPr>
          <p:cNvSpPr txBox="1"/>
          <p:nvPr/>
        </p:nvSpPr>
        <p:spPr>
          <a:xfrm>
            <a:off x="2968135" y="2524537"/>
            <a:ext cx="4007686" cy="1495794"/>
          </a:xfrm>
          <a:prstGeom prst="rect">
            <a:avLst/>
          </a:prstGeom>
          <a:noFill/>
        </p:spPr>
        <p:txBody>
          <a:bodyPr wrap="square" rtlCol="0">
            <a:spAutoFit/>
          </a:bodyPr>
          <a:lstStyle/>
          <a:p>
            <a:pPr algn="l">
              <a:lnSpc>
                <a:spcPct val="95000"/>
              </a:lnSpc>
            </a:pPr>
            <a:r>
              <a:rPr lang="en-US" altLang="zh-CN" sz="2400" dirty="0"/>
              <a:t>Use the W line do calibration, pixel difference between H D T, other W lines and W 657.39 nm is solid  </a:t>
            </a:r>
          </a:p>
        </p:txBody>
      </p:sp>
      <p:sp>
        <p:nvSpPr>
          <p:cNvPr id="17" name="文本框 16">
            <a:extLst>
              <a:ext uri="{FF2B5EF4-FFF2-40B4-BE49-F238E27FC236}">
                <a16:creationId xmlns:a16="http://schemas.microsoft.com/office/drawing/2014/main" id="{3932E458-DAA3-8E28-6D4E-EF7C6DEF565F}"/>
              </a:ext>
            </a:extLst>
          </p:cNvPr>
          <p:cNvSpPr txBox="1"/>
          <p:nvPr/>
        </p:nvSpPr>
        <p:spPr>
          <a:xfrm>
            <a:off x="3089060" y="4328252"/>
            <a:ext cx="8876074" cy="794064"/>
          </a:xfrm>
          <a:prstGeom prst="rect">
            <a:avLst/>
          </a:prstGeom>
          <a:noFill/>
        </p:spPr>
        <p:txBody>
          <a:bodyPr wrap="square" rtlCol="0">
            <a:spAutoFit/>
          </a:bodyPr>
          <a:lstStyle/>
          <a:p>
            <a:pPr algn="l">
              <a:lnSpc>
                <a:spcPct val="95000"/>
              </a:lnSpc>
            </a:pPr>
            <a:r>
              <a:rPr lang="en-US" altLang="zh-CN" sz="2400" dirty="0"/>
              <a:t>Give the pixel position to each peak and do </a:t>
            </a:r>
            <a:r>
              <a:rPr lang="en-US" altLang="zh-CN" sz="2400" dirty="0" err="1"/>
              <a:t>voigt</a:t>
            </a:r>
            <a:r>
              <a:rPr lang="en-US" altLang="zh-CN" sz="2400" dirty="0"/>
              <a:t> fitting(solid and shared gaussian part, Lorentz part only shared by HDT )</a:t>
            </a:r>
          </a:p>
        </p:txBody>
      </p:sp>
      <p:sp>
        <p:nvSpPr>
          <p:cNvPr id="20" name="矩形: 圆角 19">
            <a:extLst>
              <a:ext uri="{FF2B5EF4-FFF2-40B4-BE49-F238E27FC236}">
                <a16:creationId xmlns:a16="http://schemas.microsoft.com/office/drawing/2014/main" id="{A5CB0992-9EC5-7AFC-2345-CC5E5FE11CC1}"/>
              </a:ext>
            </a:extLst>
          </p:cNvPr>
          <p:cNvSpPr/>
          <p:nvPr/>
        </p:nvSpPr>
        <p:spPr>
          <a:xfrm>
            <a:off x="8074425" y="2507187"/>
            <a:ext cx="4007685" cy="1562017"/>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4C7FB1EE-3ED7-A256-B350-55CF3461AE78}"/>
              </a:ext>
            </a:extLst>
          </p:cNvPr>
          <p:cNvSpPr txBox="1"/>
          <p:nvPr/>
        </p:nvSpPr>
        <p:spPr>
          <a:xfrm>
            <a:off x="8087970" y="2494148"/>
            <a:ext cx="3845942" cy="1495794"/>
          </a:xfrm>
          <a:prstGeom prst="rect">
            <a:avLst/>
          </a:prstGeom>
          <a:noFill/>
        </p:spPr>
        <p:txBody>
          <a:bodyPr wrap="square" rtlCol="0">
            <a:spAutoFit/>
          </a:bodyPr>
          <a:lstStyle/>
          <a:p>
            <a:pPr algn="l">
              <a:lnSpc>
                <a:spcPct val="95000"/>
              </a:lnSpc>
            </a:pPr>
            <a:r>
              <a:rPr lang="en-US" altLang="zh-CN" sz="2400" dirty="0"/>
              <a:t>Do the fitting directly with H. Set the original value for H peak position</a:t>
            </a:r>
            <a:r>
              <a:rPr lang="en-US" altLang="zh-CN" sz="2400"/>
              <a:t>(526-531) </a:t>
            </a:r>
            <a:r>
              <a:rPr lang="en-US" altLang="zh-CN" sz="2400" dirty="0"/>
              <a:t>, get the fixed value, </a:t>
            </a:r>
          </a:p>
        </p:txBody>
      </p:sp>
      <p:sp>
        <p:nvSpPr>
          <p:cNvPr id="21" name="矩形: 圆角 20">
            <a:extLst>
              <a:ext uri="{FF2B5EF4-FFF2-40B4-BE49-F238E27FC236}">
                <a16:creationId xmlns:a16="http://schemas.microsoft.com/office/drawing/2014/main" id="{30928C50-B048-4EF8-520C-18BC5F3FB329}"/>
              </a:ext>
            </a:extLst>
          </p:cNvPr>
          <p:cNvSpPr/>
          <p:nvPr/>
        </p:nvSpPr>
        <p:spPr>
          <a:xfrm>
            <a:off x="2954591" y="5354995"/>
            <a:ext cx="9113975" cy="903427"/>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4AC60104-8D6D-FB41-7DF6-4AED83625A4B}"/>
              </a:ext>
            </a:extLst>
          </p:cNvPr>
          <p:cNvSpPr txBox="1"/>
          <p:nvPr/>
        </p:nvSpPr>
        <p:spPr>
          <a:xfrm>
            <a:off x="3527413" y="5391209"/>
            <a:ext cx="7981875" cy="830997"/>
          </a:xfrm>
          <a:prstGeom prst="rect">
            <a:avLst/>
          </a:prstGeom>
          <a:noFill/>
        </p:spPr>
        <p:txBody>
          <a:bodyPr wrap="square">
            <a:spAutoFit/>
          </a:bodyPr>
          <a:lstStyle/>
          <a:p>
            <a:r>
              <a:rPr lang="en-US" altLang="zh-CN" sz="2400" dirty="0"/>
              <a:t>Save all data, but in red color when signal intensity &lt;6N(only when signal &gt;6N, it is regarded good signal) </a:t>
            </a:r>
            <a:endParaRPr lang="zh-CN" altLang="en-US" sz="2400" dirty="0"/>
          </a:p>
        </p:txBody>
      </p:sp>
      <p:sp>
        <p:nvSpPr>
          <p:cNvPr id="22" name="文本框 21">
            <a:extLst>
              <a:ext uri="{FF2B5EF4-FFF2-40B4-BE49-F238E27FC236}">
                <a16:creationId xmlns:a16="http://schemas.microsoft.com/office/drawing/2014/main" id="{6ABBDC91-F35E-BD5B-2FE8-F6E0CF23AC75}"/>
              </a:ext>
            </a:extLst>
          </p:cNvPr>
          <p:cNvSpPr txBox="1"/>
          <p:nvPr/>
        </p:nvSpPr>
        <p:spPr>
          <a:xfrm>
            <a:off x="5575677" y="2075674"/>
            <a:ext cx="1102475" cy="461665"/>
          </a:xfrm>
          <a:prstGeom prst="rect">
            <a:avLst/>
          </a:prstGeom>
          <a:noFill/>
        </p:spPr>
        <p:txBody>
          <a:bodyPr wrap="square">
            <a:spAutoFit/>
          </a:bodyPr>
          <a:lstStyle/>
          <a:p>
            <a:r>
              <a:rPr lang="en-US" altLang="zh-CN" sz="2400" dirty="0"/>
              <a:t>yes</a:t>
            </a:r>
            <a:endParaRPr lang="zh-CN" altLang="en-US" sz="2400" dirty="0"/>
          </a:p>
        </p:txBody>
      </p:sp>
      <p:sp>
        <p:nvSpPr>
          <p:cNvPr id="23" name="文本框 22">
            <a:extLst>
              <a:ext uri="{FF2B5EF4-FFF2-40B4-BE49-F238E27FC236}">
                <a16:creationId xmlns:a16="http://schemas.microsoft.com/office/drawing/2014/main" id="{AEC5B649-0CE4-BB13-DD2E-346268EBF8B3}"/>
              </a:ext>
            </a:extLst>
          </p:cNvPr>
          <p:cNvSpPr txBox="1"/>
          <p:nvPr/>
        </p:nvSpPr>
        <p:spPr>
          <a:xfrm>
            <a:off x="10623922" y="2060633"/>
            <a:ext cx="1102475" cy="461665"/>
          </a:xfrm>
          <a:prstGeom prst="rect">
            <a:avLst/>
          </a:prstGeom>
          <a:noFill/>
        </p:spPr>
        <p:txBody>
          <a:bodyPr wrap="square">
            <a:spAutoFit/>
          </a:bodyPr>
          <a:lstStyle/>
          <a:p>
            <a:r>
              <a:rPr lang="en-US" altLang="zh-CN" sz="2400" dirty="0"/>
              <a:t>no</a:t>
            </a:r>
            <a:endParaRPr lang="zh-CN" altLang="en-US" sz="2400" dirty="0"/>
          </a:p>
        </p:txBody>
      </p:sp>
      <p:cxnSp>
        <p:nvCxnSpPr>
          <p:cNvPr id="25" name="直接箭头连接符 24">
            <a:extLst>
              <a:ext uri="{FF2B5EF4-FFF2-40B4-BE49-F238E27FC236}">
                <a16:creationId xmlns:a16="http://schemas.microsoft.com/office/drawing/2014/main" id="{C0889FF7-2633-E62C-D14A-6E025F88651A}"/>
              </a:ext>
            </a:extLst>
          </p:cNvPr>
          <p:cNvCxnSpPr/>
          <p:nvPr/>
        </p:nvCxnSpPr>
        <p:spPr>
          <a:xfrm>
            <a:off x="5003604" y="2196902"/>
            <a:ext cx="0" cy="32898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0C6FA7C2-9C10-E712-2323-2D698B349237}"/>
              </a:ext>
            </a:extLst>
          </p:cNvPr>
          <p:cNvCxnSpPr/>
          <p:nvPr/>
        </p:nvCxnSpPr>
        <p:spPr>
          <a:xfrm>
            <a:off x="10085313" y="2196610"/>
            <a:ext cx="0" cy="32898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BCFD9635-C718-EBE8-D792-AC928ED8E7D9}"/>
              </a:ext>
            </a:extLst>
          </p:cNvPr>
          <p:cNvSpPr txBox="1"/>
          <p:nvPr/>
        </p:nvSpPr>
        <p:spPr>
          <a:xfrm>
            <a:off x="1030179" y="590947"/>
            <a:ext cx="3265621" cy="461665"/>
          </a:xfrm>
          <a:prstGeom prst="rect">
            <a:avLst/>
          </a:prstGeom>
          <a:noFill/>
        </p:spPr>
        <p:txBody>
          <a:bodyPr wrap="square">
            <a:spAutoFit/>
          </a:bodyPr>
          <a:lstStyle/>
          <a:p>
            <a:r>
              <a:rPr lang="en-GB" altLang="zh-CN" sz="2400" b="1" dirty="0">
                <a:latin typeface="Arial" panose="020B0604020202020204"/>
              </a:rPr>
              <a:t>Spectral fitting</a:t>
            </a:r>
            <a:endParaRPr lang="zh-CN" altLang="en-US" sz="2400" b="1" dirty="0"/>
          </a:p>
        </p:txBody>
      </p:sp>
      <p:sp>
        <p:nvSpPr>
          <p:cNvPr id="30" name="文本框 29">
            <a:extLst>
              <a:ext uri="{FF2B5EF4-FFF2-40B4-BE49-F238E27FC236}">
                <a16:creationId xmlns:a16="http://schemas.microsoft.com/office/drawing/2014/main" id="{60F92893-A9C5-6F3A-ABFF-19D38331E259}"/>
              </a:ext>
            </a:extLst>
          </p:cNvPr>
          <p:cNvSpPr txBox="1"/>
          <p:nvPr/>
        </p:nvSpPr>
        <p:spPr>
          <a:xfrm>
            <a:off x="53475" y="1488344"/>
            <a:ext cx="3265621" cy="707886"/>
          </a:xfrm>
          <a:prstGeom prst="rect">
            <a:avLst/>
          </a:prstGeom>
          <a:noFill/>
        </p:spPr>
        <p:txBody>
          <a:bodyPr wrap="square">
            <a:spAutoFit/>
          </a:bodyPr>
          <a:lstStyle/>
          <a:p>
            <a:r>
              <a:rPr lang="en-GB" altLang="zh-CN" sz="2000" b="1" dirty="0">
                <a:latin typeface="Arial" panose="020B0604020202020204"/>
              </a:rPr>
              <a:t>T changed in 2 weeks experiment</a:t>
            </a:r>
            <a:endParaRPr lang="zh-CN" altLang="en-US" sz="2000" b="1" dirty="0"/>
          </a:p>
        </p:txBody>
      </p:sp>
      <p:sp>
        <p:nvSpPr>
          <p:cNvPr id="31" name="文本框 30">
            <a:extLst>
              <a:ext uri="{FF2B5EF4-FFF2-40B4-BE49-F238E27FC236}">
                <a16:creationId xmlns:a16="http://schemas.microsoft.com/office/drawing/2014/main" id="{65FD1CB0-EE85-C37A-3715-8334DD61DCCE}"/>
              </a:ext>
            </a:extLst>
          </p:cNvPr>
          <p:cNvSpPr txBox="1"/>
          <p:nvPr/>
        </p:nvSpPr>
        <p:spPr>
          <a:xfrm>
            <a:off x="3149" y="2534986"/>
            <a:ext cx="3265621" cy="707886"/>
          </a:xfrm>
          <a:prstGeom prst="rect">
            <a:avLst/>
          </a:prstGeom>
          <a:noFill/>
        </p:spPr>
        <p:txBody>
          <a:bodyPr wrap="square">
            <a:spAutoFit/>
          </a:bodyPr>
          <a:lstStyle/>
          <a:p>
            <a:r>
              <a:rPr lang="en-GB" altLang="zh-CN" sz="2000" b="1" dirty="0">
                <a:latin typeface="Arial" panose="020B0604020202020204"/>
              </a:rPr>
              <a:t>Wavelength 6 pixels deviation </a:t>
            </a:r>
            <a:endParaRPr lang="zh-CN" altLang="en-US" sz="2000" b="1" dirty="0"/>
          </a:p>
        </p:txBody>
      </p:sp>
      <p:sp>
        <p:nvSpPr>
          <p:cNvPr id="32" name="文本框 31">
            <a:extLst>
              <a:ext uri="{FF2B5EF4-FFF2-40B4-BE49-F238E27FC236}">
                <a16:creationId xmlns:a16="http://schemas.microsoft.com/office/drawing/2014/main" id="{6F5E4387-B8DB-179F-5B4C-857578005847}"/>
              </a:ext>
            </a:extLst>
          </p:cNvPr>
          <p:cNvSpPr txBox="1"/>
          <p:nvPr/>
        </p:nvSpPr>
        <p:spPr>
          <a:xfrm>
            <a:off x="-1" y="3509991"/>
            <a:ext cx="2941047" cy="707886"/>
          </a:xfrm>
          <a:prstGeom prst="rect">
            <a:avLst/>
          </a:prstGeom>
          <a:noFill/>
        </p:spPr>
        <p:txBody>
          <a:bodyPr wrap="square">
            <a:spAutoFit/>
          </a:bodyPr>
          <a:lstStyle/>
          <a:p>
            <a:r>
              <a:rPr lang="en-GB" altLang="zh-CN" sz="2000" b="1" dirty="0">
                <a:latin typeface="Arial" panose="020B0604020202020204"/>
              </a:rPr>
              <a:t>No solid initial value for H</a:t>
            </a:r>
            <a:endParaRPr lang="zh-CN" altLang="en-US" sz="2000" b="1" dirty="0"/>
          </a:p>
        </p:txBody>
      </p:sp>
      <p:sp>
        <p:nvSpPr>
          <p:cNvPr id="33" name="文本框 32">
            <a:extLst>
              <a:ext uri="{FF2B5EF4-FFF2-40B4-BE49-F238E27FC236}">
                <a16:creationId xmlns:a16="http://schemas.microsoft.com/office/drawing/2014/main" id="{0257B8B6-F17C-03B2-B0A8-D2DF55C393F6}"/>
              </a:ext>
            </a:extLst>
          </p:cNvPr>
          <p:cNvSpPr txBox="1"/>
          <p:nvPr/>
        </p:nvSpPr>
        <p:spPr>
          <a:xfrm>
            <a:off x="27088" y="4604601"/>
            <a:ext cx="2941047" cy="1323439"/>
          </a:xfrm>
          <a:prstGeom prst="rect">
            <a:avLst/>
          </a:prstGeom>
          <a:noFill/>
        </p:spPr>
        <p:txBody>
          <a:bodyPr wrap="square">
            <a:spAutoFit/>
          </a:bodyPr>
          <a:lstStyle/>
          <a:p>
            <a:r>
              <a:rPr lang="en-GB" altLang="zh-CN" sz="2000" b="1" dirty="0">
                <a:latin typeface="Arial" panose="020B0604020202020204"/>
              </a:rPr>
              <a:t>W line interference make it difficult to find the accurate wavelength for H</a:t>
            </a:r>
            <a:endParaRPr lang="zh-CN" altLang="en-US" sz="2000" b="1" dirty="0"/>
          </a:p>
        </p:txBody>
      </p:sp>
      <p:sp>
        <p:nvSpPr>
          <p:cNvPr id="34" name="文本框 33">
            <a:extLst>
              <a:ext uri="{FF2B5EF4-FFF2-40B4-BE49-F238E27FC236}">
                <a16:creationId xmlns:a16="http://schemas.microsoft.com/office/drawing/2014/main" id="{4AF27920-345A-19AB-1CB2-929597888441}"/>
              </a:ext>
            </a:extLst>
          </p:cNvPr>
          <p:cNvSpPr txBox="1"/>
          <p:nvPr/>
        </p:nvSpPr>
        <p:spPr>
          <a:xfrm>
            <a:off x="53474" y="920509"/>
            <a:ext cx="3265621" cy="400110"/>
          </a:xfrm>
          <a:prstGeom prst="rect">
            <a:avLst/>
          </a:prstGeom>
          <a:noFill/>
        </p:spPr>
        <p:txBody>
          <a:bodyPr wrap="square">
            <a:spAutoFit/>
          </a:bodyPr>
          <a:lstStyle/>
          <a:p>
            <a:r>
              <a:rPr lang="en-GB" altLang="zh-CN" sz="2000" b="1" dirty="0">
                <a:latin typeface="Arial" panose="020B0604020202020204"/>
              </a:rPr>
              <a:t>Problems:</a:t>
            </a:r>
            <a:endParaRPr lang="zh-CN" altLang="en-US" sz="2000" b="1" dirty="0"/>
          </a:p>
        </p:txBody>
      </p:sp>
      <p:cxnSp>
        <p:nvCxnSpPr>
          <p:cNvPr id="4" name="直接连接符 3">
            <a:extLst>
              <a:ext uri="{FF2B5EF4-FFF2-40B4-BE49-F238E27FC236}">
                <a16:creationId xmlns:a16="http://schemas.microsoft.com/office/drawing/2014/main" id="{5D9916EE-BC73-9704-F2C9-EE307F2AF2F2}"/>
              </a:ext>
            </a:extLst>
          </p:cNvPr>
          <p:cNvCxnSpPr>
            <a:cxnSpLocks/>
          </p:cNvCxnSpPr>
          <p:nvPr/>
        </p:nvCxnSpPr>
        <p:spPr>
          <a:xfrm>
            <a:off x="109890" y="1524067"/>
            <a:ext cx="1931566" cy="4350724"/>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09C4604-5196-0290-77E4-B1D81EC5BB2D}"/>
              </a:ext>
            </a:extLst>
          </p:cNvPr>
          <p:cNvCxnSpPr>
            <a:cxnSpLocks/>
          </p:cNvCxnSpPr>
          <p:nvPr/>
        </p:nvCxnSpPr>
        <p:spPr>
          <a:xfrm flipH="1">
            <a:off x="226866" y="1524067"/>
            <a:ext cx="2429215" cy="428264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54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51D2E-AFD9-6A85-37AD-032084ABE8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E1A640-C626-7938-76BA-E7635EFF6AA2}"/>
              </a:ext>
            </a:extLst>
          </p:cNvPr>
          <p:cNvSpPr>
            <a:spLocks noGrp="1"/>
          </p:cNvSpPr>
          <p:nvPr>
            <p:ph type="title"/>
          </p:nvPr>
        </p:nvSpPr>
        <p:spPr/>
        <p:txBody>
          <a:bodyPr/>
          <a:lstStyle/>
          <a:p>
            <a:r>
              <a:rPr lang="en-US" altLang="zh-CN" dirty="0">
                <a:latin typeface="Arial" panose="020B0604020202020204" pitchFamily="34" charset="0"/>
              </a:rPr>
              <a:t>Results in the LID-QMS region (Module 14)</a:t>
            </a:r>
            <a:endParaRPr lang="en-GB" dirty="0"/>
          </a:p>
        </p:txBody>
      </p:sp>
      <p:sp>
        <p:nvSpPr>
          <p:cNvPr id="35" name="Footer Placeholder 7">
            <a:extLst>
              <a:ext uri="{FF2B5EF4-FFF2-40B4-BE49-F238E27FC236}">
                <a16:creationId xmlns:a16="http://schemas.microsoft.com/office/drawing/2014/main" id="{85D4627A-A4C8-4DDB-D57E-D60BB3D8FB70}"/>
              </a:ext>
            </a:extLst>
          </p:cNvPr>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36" name="Slide Number Placeholder 8">
            <a:extLst>
              <a:ext uri="{FF2B5EF4-FFF2-40B4-BE49-F238E27FC236}">
                <a16:creationId xmlns:a16="http://schemas.microsoft.com/office/drawing/2014/main" id="{7D209EB5-AAE5-981C-1236-86E407CE650F}"/>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4</a:t>
            </a:fld>
            <a:endParaRPr lang="en-GB" dirty="0">
              <a:solidFill>
                <a:prstClr val="white"/>
              </a:solidFill>
            </a:endParaRPr>
          </a:p>
        </p:txBody>
      </p:sp>
      <p:graphicFrame>
        <p:nvGraphicFramePr>
          <p:cNvPr id="5" name="对象 4">
            <a:extLst>
              <a:ext uri="{FF2B5EF4-FFF2-40B4-BE49-F238E27FC236}">
                <a16:creationId xmlns:a16="http://schemas.microsoft.com/office/drawing/2014/main" id="{DBB5BCE9-FC11-54E4-3279-08CDAB055F5D}"/>
              </a:ext>
            </a:extLst>
          </p:cNvPr>
          <p:cNvGraphicFramePr>
            <a:graphicFrameLocks/>
          </p:cNvGraphicFramePr>
          <p:nvPr>
            <p:extLst>
              <p:ext uri="{D42A27DB-BD31-4B8C-83A1-F6EECF244321}">
                <p14:modId xmlns:p14="http://schemas.microsoft.com/office/powerpoint/2010/main" val="1784402392"/>
              </p:ext>
            </p:extLst>
          </p:nvPr>
        </p:nvGraphicFramePr>
        <p:xfrm>
          <a:off x="-247651" y="839462"/>
          <a:ext cx="6754738" cy="4951737"/>
        </p:xfrm>
        <a:graphic>
          <a:graphicData uri="http://schemas.openxmlformats.org/presentationml/2006/ole">
            <mc:AlternateContent xmlns:mc="http://schemas.openxmlformats.org/markup-compatibility/2006">
              <mc:Choice xmlns:v="urn:schemas-microsoft-com:vml" Requires="v">
                <p:oleObj name="Graph" r:id="rId2" imgW="6134986" imgH="4273877" progId="Origin50.Graph">
                  <p:embed/>
                </p:oleObj>
              </mc:Choice>
              <mc:Fallback>
                <p:oleObj name="Graph" r:id="rId2" imgW="6134986" imgH="4273877" progId="Origin50.Graph">
                  <p:embed/>
                  <p:pic>
                    <p:nvPicPr>
                      <p:cNvPr id="2" name="对象 1">
                        <a:extLst>
                          <a:ext uri="{FF2B5EF4-FFF2-40B4-BE49-F238E27FC236}">
                            <a16:creationId xmlns:a16="http://schemas.microsoft.com/office/drawing/2014/main" id="{2EC48F10-B2D8-C40F-E2C5-4099C68253C0}"/>
                          </a:ext>
                        </a:extLst>
                      </p:cNvPr>
                      <p:cNvPicPr/>
                      <p:nvPr/>
                    </p:nvPicPr>
                    <p:blipFill>
                      <a:blip r:embed="rId3"/>
                      <a:stretch>
                        <a:fillRect/>
                      </a:stretch>
                    </p:blipFill>
                    <p:spPr>
                      <a:xfrm>
                        <a:off x="-247651" y="839462"/>
                        <a:ext cx="6754738" cy="4951737"/>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4650D4A9-B065-B793-BBDD-4FFAF7160FA1}"/>
              </a:ext>
            </a:extLst>
          </p:cNvPr>
          <p:cNvGraphicFramePr>
            <a:graphicFrameLocks/>
          </p:cNvGraphicFramePr>
          <p:nvPr>
            <p:extLst>
              <p:ext uri="{D42A27DB-BD31-4B8C-83A1-F6EECF244321}">
                <p14:modId xmlns:p14="http://schemas.microsoft.com/office/powerpoint/2010/main" val="968848337"/>
              </p:ext>
            </p:extLst>
          </p:nvPr>
        </p:nvGraphicFramePr>
        <p:xfrm>
          <a:off x="5604545" y="839461"/>
          <a:ext cx="6754738" cy="4951737"/>
        </p:xfrm>
        <a:graphic>
          <a:graphicData uri="http://schemas.openxmlformats.org/presentationml/2006/ole">
            <mc:AlternateContent xmlns:mc="http://schemas.openxmlformats.org/markup-compatibility/2006">
              <mc:Choice xmlns:v="urn:schemas-microsoft-com:vml" Requires="v">
                <p:oleObj name="Graph" r:id="rId4" imgW="6134986" imgH="4273877" progId="Origin50.Graph">
                  <p:embed/>
                </p:oleObj>
              </mc:Choice>
              <mc:Fallback>
                <p:oleObj name="Graph" r:id="rId4" imgW="6134986" imgH="4273877" progId="Origin50.Graph">
                  <p:embed/>
                  <p:pic>
                    <p:nvPicPr>
                      <p:cNvPr id="2" name="对象 1">
                        <a:extLst>
                          <a:ext uri="{FF2B5EF4-FFF2-40B4-BE49-F238E27FC236}">
                            <a16:creationId xmlns:a16="http://schemas.microsoft.com/office/drawing/2014/main" id="{E040D61B-11C6-6D9D-0BBB-22DF38E18BC8}"/>
                          </a:ext>
                        </a:extLst>
                      </p:cNvPr>
                      <p:cNvPicPr/>
                      <p:nvPr/>
                    </p:nvPicPr>
                    <p:blipFill>
                      <a:blip r:embed="rId5"/>
                      <a:stretch>
                        <a:fillRect/>
                      </a:stretch>
                    </p:blipFill>
                    <p:spPr>
                      <a:xfrm>
                        <a:off x="5604545" y="839461"/>
                        <a:ext cx="6754738" cy="4951737"/>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4FA4EFEE-5ABF-854A-DFD6-04AB59C75D1A}"/>
              </a:ext>
            </a:extLst>
          </p:cNvPr>
          <p:cNvSpPr txBox="1"/>
          <p:nvPr/>
        </p:nvSpPr>
        <p:spPr>
          <a:xfrm>
            <a:off x="2352675" y="770390"/>
            <a:ext cx="1702646" cy="523220"/>
          </a:xfrm>
          <a:prstGeom prst="rect">
            <a:avLst/>
          </a:prstGeom>
          <a:noFill/>
        </p:spPr>
        <p:txBody>
          <a:bodyPr wrap="none" rtlCol="0">
            <a:spAutoFit/>
          </a:bodyPr>
          <a:lstStyle/>
          <a:p>
            <a:pPr algn="l"/>
            <a:r>
              <a:rPr lang="en-US" altLang="zh-CN" sz="2800" b="1" dirty="0"/>
              <a:t>Delay 4 us</a:t>
            </a:r>
            <a:endParaRPr lang="zh-CN" altLang="en-US" sz="2800" b="1" dirty="0"/>
          </a:p>
        </p:txBody>
      </p:sp>
      <p:sp>
        <p:nvSpPr>
          <p:cNvPr id="11" name="文本框 10">
            <a:extLst>
              <a:ext uri="{FF2B5EF4-FFF2-40B4-BE49-F238E27FC236}">
                <a16:creationId xmlns:a16="http://schemas.microsoft.com/office/drawing/2014/main" id="{BA0CEB6C-80C9-FBC1-9C79-E47931789C61}"/>
              </a:ext>
            </a:extLst>
          </p:cNvPr>
          <p:cNvSpPr txBox="1"/>
          <p:nvPr/>
        </p:nvSpPr>
        <p:spPr>
          <a:xfrm>
            <a:off x="8092082" y="805192"/>
            <a:ext cx="1702646" cy="523220"/>
          </a:xfrm>
          <a:prstGeom prst="rect">
            <a:avLst/>
          </a:prstGeom>
          <a:noFill/>
        </p:spPr>
        <p:txBody>
          <a:bodyPr wrap="none" rtlCol="0">
            <a:spAutoFit/>
          </a:bodyPr>
          <a:lstStyle/>
          <a:p>
            <a:pPr algn="l"/>
            <a:r>
              <a:rPr lang="en-US" altLang="zh-CN" sz="2800" b="1" dirty="0"/>
              <a:t>Delay 8 us</a:t>
            </a:r>
            <a:endParaRPr lang="zh-CN" altLang="en-US" sz="2800" b="1" dirty="0"/>
          </a:p>
        </p:txBody>
      </p:sp>
      <p:sp>
        <p:nvSpPr>
          <p:cNvPr id="3" name="文本框 2">
            <a:extLst>
              <a:ext uri="{FF2B5EF4-FFF2-40B4-BE49-F238E27FC236}">
                <a16:creationId xmlns:a16="http://schemas.microsoft.com/office/drawing/2014/main" id="{6177200C-CF1E-07EF-C0B9-FF66B10DD3FD}"/>
              </a:ext>
            </a:extLst>
          </p:cNvPr>
          <p:cNvSpPr txBox="1"/>
          <p:nvPr/>
        </p:nvSpPr>
        <p:spPr>
          <a:xfrm>
            <a:off x="6702606" y="5719334"/>
            <a:ext cx="5145704" cy="523220"/>
          </a:xfrm>
          <a:prstGeom prst="rect">
            <a:avLst/>
          </a:prstGeom>
          <a:noFill/>
        </p:spPr>
        <p:txBody>
          <a:bodyPr wrap="none" rtlCol="0">
            <a:spAutoFit/>
          </a:bodyPr>
          <a:lstStyle/>
          <a:p>
            <a:pPr algn="l"/>
            <a:r>
              <a:rPr lang="en-US" altLang="zh-CN" sz="2800" b="1" dirty="0"/>
              <a:t>Weak H signal  in the first spectra</a:t>
            </a:r>
            <a:endParaRPr lang="zh-CN" altLang="en-US" sz="2800" b="1" dirty="0"/>
          </a:p>
        </p:txBody>
      </p:sp>
      <p:sp>
        <p:nvSpPr>
          <p:cNvPr id="4" name="文本框 3">
            <a:extLst>
              <a:ext uri="{FF2B5EF4-FFF2-40B4-BE49-F238E27FC236}">
                <a16:creationId xmlns:a16="http://schemas.microsoft.com/office/drawing/2014/main" id="{140F3D3F-20FD-0F59-F3FB-C90DE7CF3F66}"/>
              </a:ext>
            </a:extLst>
          </p:cNvPr>
          <p:cNvSpPr txBox="1"/>
          <p:nvPr/>
        </p:nvSpPr>
        <p:spPr>
          <a:xfrm>
            <a:off x="271264" y="5598660"/>
            <a:ext cx="5824736" cy="523220"/>
          </a:xfrm>
          <a:prstGeom prst="rect">
            <a:avLst/>
          </a:prstGeom>
          <a:noFill/>
        </p:spPr>
        <p:txBody>
          <a:bodyPr wrap="none" rtlCol="0">
            <a:spAutoFit/>
          </a:bodyPr>
          <a:lstStyle/>
          <a:p>
            <a:pPr algn="l"/>
            <a:r>
              <a:rPr lang="en-US" altLang="zh-CN" sz="2800" b="1" dirty="0"/>
              <a:t>Significant H signal  in the first spectra</a:t>
            </a:r>
            <a:endParaRPr lang="zh-CN" altLang="en-US" sz="2800" b="1" dirty="0"/>
          </a:p>
        </p:txBody>
      </p:sp>
    </p:spTree>
    <p:extLst>
      <p:ext uri="{BB962C8B-B14F-4D97-AF65-F5344CB8AC3E}">
        <p14:creationId xmlns:p14="http://schemas.microsoft.com/office/powerpoint/2010/main" val="2812421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F7406-CAC0-4C92-EF4A-914B33C8B5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03E3B4-4A5D-13E3-F17B-E3E4507B39F1}"/>
              </a:ext>
            </a:extLst>
          </p:cNvPr>
          <p:cNvSpPr>
            <a:spLocks noGrp="1"/>
          </p:cNvSpPr>
          <p:nvPr>
            <p:ph type="title"/>
          </p:nvPr>
        </p:nvSpPr>
        <p:spPr/>
        <p:txBody>
          <a:bodyPr/>
          <a:lstStyle/>
          <a:p>
            <a:r>
              <a:rPr lang="en-US" altLang="zh-CN" dirty="0">
                <a:latin typeface="Arial" panose="020B0604020202020204" pitchFamily="34" charset="0"/>
              </a:rPr>
              <a:t>Results in the LID-QMS region (Module 14)</a:t>
            </a:r>
            <a:endParaRPr lang="en-GB" dirty="0"/>
          </a:p>
        </p:txBody>
      </p:sp>
      <p:sp>
        <p:nvSpPr>
          <p:cNvPr id="35" name="Footer Placeholder 7">
            <a:extLst>
              <a:ext uri="{FF2B5EF4-FFF2-40B4-BE49-F238E27FC236}">
                <a16:creationId xmlns:a16="http://schemas.microsoft.com/office/drawing/2014/main" id="{41E90567-C938-A313-19AB-C66979C206CB}"/>
              </a:ext>
            </a:extLst>
          </p:cNvPr>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36" name="Slide Number Placeholder 8">
            <a:extLst>
              <a:ext uri="{FF2B5EF4-FFF2-40B4-BE49-F238E27FC236}">
                <a16:creationId xmlns:a16="http://schemas.microsoft.com/office/drawing/2014/main" id="{ABB69FA2-F5B0-623C-D5E8-3D8A5F1AD046}"/>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5</a:t>
            </a:fld>
            <a:endParaRPr lang="en-GB" dirty="0">
              <a:solidFill>
                <a:prstClr val="white"/>
              </a:solidFill>
            </a:endParaRPr>
          </a:p>
        </p:txBody>
      </p:sp>
      <p:graphicFrame>
        <p:nvGraphicFramePr>
          <p:cNvPr id="4" name="Object 3" descr="Project Path: C:\Users\Yi\Documents\works-YEARLY\2025\JET-DATA-PROCESSING\divertor mod14\DISTRIBUTION.opju&#10;PE Folder: /DISTRIBUTION/Folder1/&#10;Short Name: line1">
            <a:extLst>
              <a:ext uri="{FF2B5EF4-FFF2-40B4-BE49-F238E27FC236}">
                <a16:creationId xmlns:a16="http://schemas.microsoft.com/office/drawing/2014/main" id="{3B3AA11B-E401-BD3C-704F-937FBA57FFF8}"/>
              </a:ext>
            </a:extLst>
          </p:cNvPr>
          <p:cNvGraphicFramePr>
            <a:graphicFrameLocks noChangeAspect="1"/>
          </p:cNvGraphicFramePr>
          <p:nvPr>
            <p:extLst>
              <p:ext uri="{D42A27DB-BD31-4B8C-83A1-F6EECF244321}">
                <p14:modId xmlns:p14="http://schemas.microsoft.com/office/powerpoint/2010/main" val="805710789"/>
              </p:ext>
            </p:extLst>
          </p:nvPr>
        </p:nvGraphicFramePr>
        <p:xfrm>
          <a:off x="90320" y="2112380"/>
          <a:ext cx="5948520" cy="4553105"/>
        </p:xfrm>
        <a:graphic>
          <a:graphicData uri="http://schemas.openxmlformats.org/presentationml/2006/ole">
            <mc:AlternateContent xmlns:mc="http://schemas.openxmlformats.org/markup-compatibility/2006">
              <mc:Choice xmlns:v="urn:schemas-microsoft-com:vml" Requires="v">
                <p:oleObj name="Graph" r:id="rId2" imgW="9802086" imgH="7502525" progId="Origin95.Graph">
                  <p:embed/>
                </p:oleObj>
              </mc:Choice>
              <mc:Fallback>
                <p:oleObj name="Graph" r:id="rId2" imgW="9802086" imgH="7502525" progId="Origin95.Graph">
                  <p:embed/>
                  <p:pic>
                    <p:nvPicPr>
                      <p:cNvPr id="2" name="Object 1" descr="Project Path: C:\Users\Yi\Documents\works-YEARLY\2025\JET-DATA-PROCESSING\divertor mod14\DISTRIBUTION.opju&#10;PE Folder: /DISTRIBUTION/Folder1/&#10;Short Name: line1">
                        <a:extLst>
                          <a:ext uri="{FF2B5EF4-FFF2-40B4-BE49-F238E27FC236}">
                            <a16:creationId xmlns:a16="http://schemas.microsoft.com/office/drawing/2014/main" id="{F7ABBABB-D992-FA11-C256-F7502ED2527E}"/>
                          </a:ext>
                        </a:extLst>
                      </p:cNvPr>
                      <p:cNvPicPr/>
                      <p:nvPr/>
                    </p:nvPicPr>
                    <p:blipFill>
                      <a:blip r:embed="rId3"/>
                      <a:stretch>
                        <a:fillRect/>
                      </a:stretch>
                    </p:blipFill>
                    <p:spPr>
                      <a:xfrm>
                        <a:off x="90320" y="2112380"/>
                        <a:ext cx="5948520" cy="4553105"/>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0FC290B-11EE-788E-92AA-F1FBABF96D45}"/>
              </a:ext>
            </a:extLst>
          </p:cNvPr>
          <p:cNvPicPr>
            <a:picLocks noChangeAspect="1"/>
          </p:cNvPicPr>
          <p:nvPr/>
        </p:nvPicPr>
        <p:blipFill>
          <a:blip r:embed="rId4"/>
          <a:stretch>
            <a:fillRect/>
          </a:stretch>
        </p:blipFill>
        <p:spPr>
          <a:xfrm>
            <a:off x="6777604" y="1047750"/>
            <a:ext cx="5207649" cy="5260370"/>
          </a:xfrm>
          <a:prstGeom prst="rect">
            <a:avLst/>
          </a:prstGeom>
        </p:spPr>
      </p:pic>
      <p:cxnSp>
        <p:nvCxnSpPr>
          <p:cNvPr id="8" name="Straight Arrow Connector 7">
            <a:extLst>
              <a:ext uri="{FF2B5EF4-FFF2-40B4-BE49-F238E27FC236}">
                <a16:creationId xmlns:a16="http://schemas.microsoft.com/office/drawing/2014/main" id="{AA1E7F2E-1BC2-2384-B6E4-556C895C0AA8}"/>
              </a:ext>
            </a:extLst>
          </p:cNvPr>
          <p:cNvCxnSpPr/>
          <p:nvPr/>
        </p:nvCxnSpPr>
        <p:spPr>
          <a:xfrm flipH="1">
            <a:off x="7962900" y="1914525"/>
            <a:ext cx="114300" cy="4393595"/>
          </a:xfrm>
          <a:prstGeom prst="straightConnector1">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29B5F824-F379-EEF2-825E-4BBF0E6954A9}"/>
              </a:ext>
            </a:extLst>
          </p:cNvPr>
          <p:cNvSpPr/>
          <p:nvPr/>
        </p:nvSpPr>
        <p:spPr>
          <a:xfrm>
            <a:off x="7893538" y="4595446"/>
            <a:ext cx="237393" cy="2735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TextBox 4">
            <a:extLst>
              <a:ext uri="{FF2B5EF4-FFF2-40B4-BE49-F238E27FC236}">
                <a16:creationId xmlns:a16="http://schemas.microsoft.com/office/drawing/2014/main" id="{79C6CDBC-7C9E-E9D8-CCBC-7E95A2A18080}"/>
              </a:ext>
            </a:extLst>
          </p:cNvPr>
          <p:cNvSpPr txBox="1"/>
          <p:nvPr/>
        </p:nvSpPr>
        <p:spPr>
          <a:xfrm>
            <a:off x="7041211" y="4866910"/>
            <a:ext cx="2071977" cy="400110"/>
          </a:xfrm>
          <a:prstGeom prst="rect">
            <a:avLst/>
          </a:prstGeom>
          <a:noFill/>
        </p:spPr>
        <p:txBody>
          <a:bodyPr wrap="none" rtlCol="0">
            <a:spAutoFit/>
          </a:bodyPr>
          <a:lstStyle/>
          <a:p>
            <a:pPr algn="l"/>
            <a:r>
              <a:rPr lang="en-US" sz="2000" b="1" dirty="0">
                <a:solidFill>
                  <a:srgbClr val="FF0000"/>
                </a:solidFill>
              </a:rPr>
              <a:t>D empty position </a:t>
            </a:r>
            <a:endParaRPr lang="en-DE" sz="2000" b="1" dirty="0">
              <a:solidFill>
                <a:srgbClr val="FF0000"/>
              </a:solidFill>
            </a:endParaRPr>
          </a:p>
        </p:txBody>
      </p:sp>
      <p:sp>
        <p:nvSpPr>
          <p:cNvPr id="6" name="TextBox 5">
            <a:extLst>
              <a:ext uri="{FF2B5EF4-FFF2-40B4-BE49-F238E27FC236}">
                <a16:creationId xmlns:a16="http://schemas.microsoft.com/office/drawing/2014/main" id="{0ED78A24-759C-B173-BE5E-37450B2C4B3D}"/>
              </a:ext>
            </a:extLst>
          </p:cNvPr>
          <p:cNvSpPr txBox="1"/>
          <p:nvPr/>
        </p:nvSpPr>
        <p:spPr>
          <a:xfrm>
            <a:off x="8255133" y="1816636"/>
            <a:ext cx="314510" cy="400110"/>
          </a:xfrm>
          <a:prstGeom prst="rect">
            <a:avLst/>
          </a:prstGeom>
          <a:noFill/>
        </p:spPr>
        <p:txBody>
          <a:bodyPr wrap="none" rtlCol="0">
            <a:spAutoFit/>
          </a:bodyPr>
          <a:lstStyle/>
          <a:p>
            <a:pPr algn="l"/>
            <a:r>
              <a:rPr lang="en-US" sz="2000" b="1" dirty="0">
                <a:solidFill>
                  <a:srgbClr val="FF0000"/>
                </a:solidFill>
              </a:rPr>
              <a:t>1</a:t>
            </a:r>
            <a:endParaRPr lang="en-DE" sz="2000" b="1" dirty="0">
              <a:solidFill>
                <a:srgbClr val="FF0000"/>
              </a:solidFill>
            </a:endParaRPr>
          </a:p>
        </p:txBody>
      </p:sp>
      <p:sp>
        <p:nvSpPr>
          <p:cNvPr id="9" name="TextBox 8">
            <a:extLst>
              <a:ext uri="{FF2B5EF4-FFF2-40B4-BE49-F238E27FC236}">
                <a16:creationId xmlns:a16="http://schemas.microsoft.com/office/drawing/2014/main" id="{F2FF1496-36BE-A09E-5470-621230D449BC}"/>
              </a:ext>
            </a:extLst>
          </p:cNvPr>
          <p:cNvSpPr txBox="1"/>
          <p:nvPr/>
        </p:nvSpPr>
        <p:spPr>
          <a:xfrm>
            <a:off x="8255133" y="6108065"/>
            <a:ext cx="444352" cy="400110"/>
          </a:xfrm>
          <a:prstGeom prst="rect">
            <a:avLst/>
          </a:prstGeom>
          <a:noFill/>
        </p:spPr>
        <p:txBody>
          <a:bodyPr wrap="none" rtlCol="0">
            <a:spAutoFit/>
          </a:bodyPr>
          <a:lstStyle/>
          <a:p>
            <a:pPr algn="l"/>
            <a:r>
              <a:rPr lang="en-US" sz="2000" b="1" dirty="0">
                <a:solidFill>
                  <a:srgbClr val="FF0000"/>
                </a:solidFill>
              </a:rPr>
              <a:t>10</a:t>
            </a:r>
            <a:endParaRPr lang="en-DE" sz="2000" b="1" dirty="0">
              <a:solidFill>
                <a:srgbClr val="FF0000"/>
              </a:solidFill>
            </a:endParaRPr>
          </a:p>
        </p:txBody>
      </p:sp>
      <p:pic>
        <p:nvPicPr>
          <p:cNvPr id="11" name="Picture 5">
            <a:extLst>
              <a:ext uri="{FF2B5EF4-FFF2-40B4-BE49-F238E27FC236}">
                <a16:creationId xmlns:a16="http://schemas.microsoft.com/office/drawing/2014/main" id="{0ADA271F-1202-9CBB-9DE5-C66E42FD6361}"/>
              </a:ext>
            </a:extLst>
          </p:cNvPr>
          <p:cNvPicPr>
            <a:picLocks noChangeAspect="1"/>
          </p:cNvPicPr>
          <p:nvPr/>
        </p:nvPicPr>
        <p:blipFill>
          <a:blip r:embed="rId5"/>
          <a:stretch>
            <a:fillRect/>
          </a:stretch>
        </p:blipFill>
        <p:spPr>
          <a:xfrm>
            <a:off x="649047" y="693332"/>
            <a:ext cx="4190476" cy="1419048"/>
          </a:xfrm>
          <a:prstGeom prst="rect">
            <a:avLst/>
          </a:prstGeom>
        </p:spPr>
      </p:pic>
    </p:spTree>
    <p:extLst>
      <p:ext uri="{BB962C8B-B14F-4D97-AF65-F5344CB8AC3E}">
        <p14:creationId xmlns:p14="http://schemas.microsoft.com/office/powerpoint/2010/main" val="44876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964F-7174-E9D1-3363-9E49EB6B23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5305E3-BABF-D91B-1C6C-B16370CE8E0F}"/>
              </a:ext>
            </a:extLst>
          </p:cNvPr>
          <p:cNvSpPr>
            <a:spLocks noGrp="1"/>
          </p:cNvSpPr>
          <p:nvPr>
            <p:ph type="title"/>
          </p:nvPr>
        </p:nvSpPr>
        <p:spPr/>
        <p:txBody>
          <a:bodyPr/>
          <a:lstStyle/>
          <a:p>
            <a:r>
              <a:rPr lang="en-US" altLang="zh-CN" dirty="0">
                <a:latin typeface="Arial" panose="020B0604020202020204" pitchFamily="34" charset="0"/>
              </a:rPr>
              <a:t>Results in the LID-QMS region (Module 14)</a:t>
            </a:r>
            <a:endParaRPr lang="en-GB" dirty="0"/>
          </a:p>
        </p:txBody>
      </p:sp>
      <p:sp>
        <p:nvSpPr>
          <p:cNvPr id="35" name="Footer Placeholder 7">
            <a:extLst>
              <a:ext uri="{FF2B5EF4-FFF2-40B4-BE49-F238E27FC236}">
                <a16:creationId xmlns:a16="http://schemas.microsoft.com/office/drawing/2014/main" id="{FB292624-1E13-309C-7A98-6294747C225D}"/>
              </a:ext>
            </a:extLst>
          </p:cNvPr>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36" name="Slide Number Placeholder 8">
            <a:extLst>
              <a:ext uri="{FF2B5EF4-FFF2-40B4-BE49-F238E27FC236}">
                <a16:creationId xmlns:a16="http://schemas.microsoft.com/office/drawing/2014/main" id="{F79A93B6-B629-D99C-D95B-7E30D78AC6A6}"/>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6</a:t>
            </a:fld>
            <a:endParaRPr lang="en-GB" dirty="0">
              <a:solidFill>
                <a:prstClr val="white"/>
              </a:solidFill>
            </a:endParaRPr>
          </a:p>
        </p:txBody>
      </p:sp>
      <p:graphicFrame>
        <p:nvGraphicFramePr>
          <p:cNvPr id="6" name="Object 5" descr="Project Path: C:\Users\Yi\Documents\works-YEARLY\2025\JET-DATA-PROCESSING\divertor mod14\DISTRIBUTION.opju&#10;PE Folder: /DISTRIBUTION/Folder1/&#10;Short Name: row2">
            <a:extLst>
              <a:ext uri="{FF2B5EF4-FFF2-40B4-BE49-F238E27FC236}">
                <a16:creationId xmlns:a16="http://schemas.microsoft.com/office/drawing/2014/main" id="{6F6B0E91-4CBA-53A8-9158-7B24A002B6B3}"/>
              </a:ext>
            </a:extLst>
          </p:cNvPr>
          <p:cNvGraphicFramePr>
            <a:graphicFrameLocks noChangeAspect="1"/>
          </p:cNvGraphicFramePr>
          <p:nvPr>
            <p:extLst>
              <p:ext uri="{D42A27DB-BD31-4B8C-83A1-F6EECF244321}">
                <p14:modId xmlns:p14="http://schemas.microsoft.com/office/powerpoint/2010/main" val="1141483399"/>
              </p:ext>
            </p:extLst>
          </p:nvPr>
        </p:nvGraphicFramePr>
        <p:xfrm>
          <a:off x="360040" y="1139646"/>
          <a:ext cx="6081601" cy="4654968"/>
        </p:xfrm>
        <a:graphic>
          <a:graphicData uri="http://schemas.openxmlformats.org/presentationml/2006/ole">
            <mc:AlternateContent xmlns:mc="http://schemas.openxmlformats.org/markup-compatibility/2006">
              <mc:Choice xmlns:v="urn:schemas-microsoft-com:vml" Requires="v">
                <p:oleObj name="Graph" r:id="rId2" imgW="9802086" imgH="7502525" progId="Origin95.Graph">
                  <p:embed/>
                </p:oleObj>
              </mc:Choice>
              <mc:Fallback>
                <p:oleObj name="Graph" r:id="rId2" imgW="9802086" imgH="7502525" progId="Origin95.Graph">
                  <p:embed/>
                  <p:pic>
                    <p:nvPicPr>
                      <p:cNvPr id="2" name="Object 1" descr="Project Path: C:\Users\Yi\Documents\works-YEARLY\2025\JET-DATA-PROCESSING\divertor mod14\DISTRIBUTION.opju&#10;PE Folder: /DISTRIBUTION/Folder1/&#10;Short Name: row2">
                        <a:extLst>
                          <a:ext uri="{FF2B5EF4-FFF2-40B4-BE49-F238E27FC236}">
                            <a16:creationId xmlns:a16="http://schemas.microsoft.com/office/drawing/2014/main" id="{F44B490E-5508-BA7E-842D-14149C6EBC47}"/>
                          </a:ext>
                        </a:extLst>
                      </p:cNvPr>
                      <p:cNvPicPr/>
                      <p:nvPr/>
                    </p:nvPicPr>
                    <p:blipFill>
                      <a:blip r:embed="rId3"/>
                      <a:stretch>
                        <a:fillRect/>
                      </a:stretch>
                    </p:blipFill>
                    <p:spPr>
                      <a:xfrm>
                        <a:off x="360040" y="1139646"/>
                        <a:ext cx="6081601" cy="465496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EF2E210E-10C6-55E4-2E28-832539862309}"/>
              </a:ext>
            </a:extLst>
          </p:cNvPr>
          <p:cNvPicPr>
            <a:picLocks noChangeAspect="1"/>
          </p:cNvPicPr>
          <p:nvPr/>
        </p:nvPicPr>
        <p:blipFill>
          <a:blip r:embed="rId4"/>
          <a:stretch>
            <a:fillRect/>
          </a:stretch>
        </p:blipFill>
        <p:spPr>
          <a:xfrm>
            <a:off x="6841476" y="982082"/>
            <a:ext cx="5207649" cy="5260370"/>
          </a:xfrm>
          <a:prstGeom prst="rect">
            <a:avLst/>
          </a:prstGeom>
        </p:spPr>
      </p:pic>
      <p:cxnSp>
        <p:nvCxnSpPr>
          <p:cNvPr id="8" name="Straight Arrow Connector 7">
            <a:extLst>
              <a:ext uri="{FF2B5EF4-FFF2-40B4-BE49-F238E27FC236}">
                <a16:creationId xmlns:a16="http://schemas.microsoft.com/office/drawing/2014/main" id="{7ED53350-D693-CA7B-2D09-4646B0965D4D}"/>
              </a:ext>
            </a:extLst>
          </p:cNvPr>
          <p:cNvCxnSpPr>
            <a:cxnSpLocks/>
          </p:cNvCxnSpPr>
          <p:nvPr/>
        </p:nvCxnSpPr>
        <p:spPr>
          <a:xfrm>
            <a:off x="6972300" y="3590925"/>
            <a:ext cx="4667250" cy="0"/>
          </a:xfrm>
          <a:prstGeom prst="straightConnector1">
            <a:avLst/>
          </a:prstGeom>
          <a:ln w="2222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D6F0A46-A5AF-1EA0-5971-23489277EBCF}"/>
              </a:ext>
            </a:extLst>
          </p:cNvPr>
          <p:cNvSpPr txBox="1"/>
          <p:nvPr/>
        </p:nvSpPr>
        <p:spPr>
          <a:xfrm>
            <a:off x="6815045" y="3067020"/>
            <a:ext cx="314510" cy="400110"/>
          </a:xfrm>
          <a:prstGeom prst="rect">
            <a:avLst/>
          </a:prstGeom>
          <a:noFill/>
        </p:spPr>
        <p:txBody>
          <a:bodyPr wrap="none" rtlCol="0">
            <a:spAutoFit/>
          </a:bodyPr>
          <a:lstStyle/>
          <a:p>
            <a:pPr algn="l"/>
            <a:r>
              <a:rPr lang="en-US" sz="2000" b="1" dirty="0">
                <a:solidFill>
                  <a:srgbClr val="FF0000"/>
                </a:solidFill>
              </a:rPr>
              <a:t>1</a:t>
            </a:r>
            <a:endParaRPr lang="en-DE" sz="2000" b="1" dirty="0">
              <a:solidFill>
                <a:srgbClr val="FF0000"/>
              </a:solidFill>
            </a:endParaRPr>
          </a:p>
        </p:txBody>
      </p:sp>
      <p:sp>
        <p:nvSpPr>
          <p:cNvPr id="4" name="TextBox 3">
            <a:extLst>
              <a:ext uri="{FF2B5EF4-FFF2-40B4-BE49-F238E27FC236}">
                <a16:creationId xmlns:a16="http://schemas.microsoft.com/office/drawing/2014/main" id="{31E4581D-ABD5-038F-B4D0-35524450E942}"/>
              </a:ext>
            </a:extLst>
          </p:cNvPr>
          <p:cNvSpPr txBox="1"/>
          <p:nvPr/>
        </p:nvSpPr>
        <p:spPr>
          <a:xfrm>
            <a:off x="11320388" y="3024632"/>
            <a:ext cx="314510" cy="400110"/>
          </a:xfrm>
          <a:prstGeom prst="rect">
            <a:avLst/>
          </a:prstGeom>
          <a:noFill/>
        </p:spPr>
        <p:txBody>
          <a:bodyPr wrap="none" rtlCol="0">
            <a:spAutoFit/>
          </a:bodyPr>
          <a:lstStyle/>
          <a:p>
            <a:pPr algn="l"/>
            <a:r>
              <a:rPr lang="en-US" sz="2000" b="1" dirty="0">
                <a:solidFill>
                  <a:srgbClr val="FF0000"/>
                </a:solidFill>
              </a:rPr>
              <a:t>6</a:t>
            </a:r>
            <a:endParaRPr lang="en-DE" sz="2000" b="1" dirty="0">
              <a:solidFill>
                <a:srgbClr val="FF0000"/>
              </a:solidFill>
            </a:endParaRPr>
          </a:p>
        </p:txBody>
      </p:sp>
    </p:spTree>
    <p:extLst>
      <p:ext uri="{BB962C8B-B14F-4D97-AF65-F5344CB8AC3E}">
        <p14:creationId xmlns:p14="http://schemas.microsoft.com/office/powerpoint/2010/main" val="208534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F52A1-3C1C-0A37-8C27-58FA2661D4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B900F01-212F-B286-FC84-33A9AFF940AA}"/>
              </a:ext>
            </a:extLst>
          </p:cNvPr>
          <p:cNvSpPr>
            <a:spLocks noGrp="1"/>
          </p:cNvSpPr>
          <p:nvPr>
            <p:ph type="title"/>
          </p:nvPr>
        </p:nvSpPr>
        <p:spPr/>
        <p:txBody>
          <a:bodyPr/>
          <a:lstStyle/>
          <a:p>
            <a:r>
              <a:rPr lang="en-US" altLang="zh-CN" dirty="0">
                <a:latin typeface="Arial" panose="020B0604020202020204" pitchFamily="34" charset="0"/>
              </a:rPr>
              <a:t>Results in the LID-QMS region (Module 14)</a:t>
            </a:r>
            <a:endParaRPr lang="en-GB" dirty="0"/>
          </a:p>
        </p:txBody>
      </p:sp>
      <p:sp>
        <p:nvSpPr>
          <p:cNvPr id="35" name="Footer Placeholder 7">
            <a:extLst>
              <a:ext uri="{FF2B5EF4-FFF2-40B4-BE49-F238E27FC236}">
                <a16:creationId xmlns:a16="http://schemas.microsoft.com/office/drawing/2014/main" id="{D0DA8C8C-E072-0A76-F6BF-C6723EE89AF4}"/>
              </a:ext>
            </a:extLst>
          </p:cNvPr>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36" name="Slide Number Placeholder 8">
            <a:extLst>
              <a:ext uri="{FF2B5EF4-FFF2-40B4-BE49-F238E27FC236}">
                <a16:creationId xmlns:a16="http://schemas.microsoft.com/office/drawing/2014/main" id="{7B9F0BD8-6A97-5DEA-17F9-F3BA05D3D2EB}"/>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7</a:t>
            </a:fld>
            <a:endParaRPr lang="en-GB" dirty="0">
              <a:solidFill>
                <a:prstClr val="white"/>
              </a:solidFill>
            </a:endParaRPr>
          </a:p>
        </p:txBody>
      </p:sp>
      <p:graphicFrame>
        <p:nvGraphicFramePr>
          <p:cNvPr id="5" name="对象 4">
            <a:extLst>
              <a:ext uri="{FF2B5EF4-FFF2-40B4-BE49-F238E27FC236}">
                <a16:creationId xmlns:a16="http://schemas.microsoft.com/office/drawing/2014/main" id="{D0C1328A-2C8B-825F-5447-10DDE897D843}"/>
              </a:ext>
            </a:extLst>
          </p:cNvPr>
          <p:cNvGraphicFramePr>
            <a:graphicFrameLocks/>
          </p:cNvGraphicFramePr>
          <p:nvPr>
            <p:extLst>
              <p:ext uri="{D42A27DB-BD31-4B8C-83A1-F6EECF244321}">
                <p14:modId xmlns:p14="http://schemas.microsoft.com/office/powerpoint/2010/main" val="687817659"/>
              </p:ext>
            </p:extLst>
          </p:nvPr>
        </p:nvGraphicFramePr>
        <p:xfrm>
          <a:off x="0" y="711613"/>
          <a:ext cx="7141029" cy="5273040"/>
        </p:xfrm>
        <a:graphic>
          <a:graphicData uri="http://schemas.openxmlformats.org/presentationml/2006/ole">
            <mc:AlternateContent xmlns:mc="http://schemas.openxmlformats.org/markup-compatibility/2006">
              <mc:Choice xmlns:v="urn:schemas-microsoft-com:vml" Requires="v">
                <p:oleObj name="Graph" r:id="rId2" imgW="6134986" imgH="4273877" progId="Origin50.Graph">
                  <p:embed/>
                </p:oleObj>
              </mc:Choice>
              <mc:Fallback>
                <p:oleObj name="Graph" r:id="rId2" imgW="6134986" imgH="4273877" progId="Origin50.Graph">
                  <p:embed/>
                  <p:pic>
                    <p:nvPicPr>
                      <p:cNvPr id="2" name="对象 1">
                        <a:extLst>
                          <a:ext uri="{FF2B5EF4-FFF2-40B4-BE49-F238E27FC236}">
                            <a16:creationId xmlns:a16="http://schemas.microsoft.com/office/drawing/2014/main" id="{088B9A5B-0FEB-0D15-AE38-BC156102F566}"/>
                          </a:ext>
                        </a:extLst>
                      </p:cNvPr>
                      <p:cNvPicPr/>
                      <p:nvPr/>
                    </p:nvPicPr>
                    <p:blipFill>
                      <a:blip r:embed="rId3"/>
                      <a:stretch>
                        <a:fillRect/>
                      </a:stretch>
                    </p:blipFill>
                    <p:spPr>
                      <a:xfrm>
                        <a:off x="0" y="711613"/>
                        <a:ext cx="7141029" cy="5273040"/>
                      </a:xfrm>
                      <a:prstGeom prst="rect">
                        <a:avLst/>
                      </a:prstGeom>
                    </p:spPr>
                  </p:pic>
                </p:oleObj>
              </mc:Fallback>
            </mc:AlternateContent>
          </a:graphicData>
        </a:graphic>
      </p:graphicFrame>
      <p:pic>
        <p:nvPicPr>
          <p:cNvPr id="9" name="Picture 6">
            <a:extLst>
              <a:ext uri="{FF2B5EF4-FFF2-40B4-BE49-F238E27FC236}">
                <a16:creationId xmlns:a16="http://schemas.microsoft.com/office/drawing/2014/main" id="{5D29106B-4B16-2F87-AD60-F4EBAD4FEA6B}"/>
              </a:ext>
            </a:extLst>
          </p:cNvPr>
          <p:cNvPicPr>
            <a:picLocks noChangeAspect="1"/>
          </p:cNvPicPr>
          <p:nvPr/>
        </p:nvPicPr>
        <p:blipFill>
          <a:blip r:embed="rId4"/>
          <a:srcRect r="50379" b="48731"/>
          <a:stretch>
            <a:fillRect/>
          </a:stretch>
        </p:blipFill>
        <p:spPr>
          <a:xfrm>
            <a:off x="6899525" y="1059097"/>
            <a:ext cx="4874464" cy="5087290"/>
          </a:xfrm>
          <a:prstGeom prst="rect">
            <a:avLst/>
          </a:prstGeom>
        </p:spPr>
      </p:pic>
    </p:spTree>
    <p:extLst>
      <p:ext uri="{BB962C8B-B14F-4D97-AF65-F5344CB8AC3E}">
        <p14:creationId xmlns:p14="http://schemas.microsoft.com/office/powerpoint/2010/main" val="302943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2A9DF-8C3B-BF4D-6FDB-2DF790C3F3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390C24-73AD-F5ED-5D16-FCA7A7B7D4E9}"/>
              </a:ext>
            </a:extLst>
          </p:cNvPr>
          <p:cNvSpPr>
            <a:spLocks noGrp="1"/>
          </p:cNvSpPr>
          <p:nvPr>
            <p:ph type="title"/>
          </p:nvPr>
        </p:nvSpPr>
        <p:spPr/>
        <p:txBody>
          <a:bodyPr/>
          <a:lstStyle/>
          <a:p>
            <a:r>
              <a:rPr lang="en-US" altLang="zh-CN" dirty="0">
                <a:latin typeface="Arial" panose="020B0604020202020204" pitchFamily="34" charset="0"/>
              </a:rPr>
              <a:t>Results in the LID-QMS region (Module 14)</a:t>
            </a:r>
            <a:endParaRPr lang="en-GB" dirty="0"/>
          </a:p>
        </p:txBody>
      </p:sp>
      <p:sp>
        <p:nvSpPr>
          <p:cNvPr id="35" name="Footer Placeholder 7">
            <a:extLst>
              <a:ext uri="{FF2B5EF4-FFF2-40B4-BE49-F238E27FC236}">
                <a16:creationId xmlns:a16="http://schemas.microsoft.com/office/drawing/2014/main" id="{E7163059-B67C-1BFE-B163-5AD3177CDD5B}"/>
              </a:ext>
            </a:extLst>
          </p:cNvPr>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36" name="Slide Number Placeholder 8">
            <a:extLst>
              <a:ext uri="{FF2B5EF4-FFF2-40B4-BE49-F238E27FC236}">
                <a16:creationId xmlns:a16="http://schemas.microsoft.com/office/drawing/2014/main" id="{F92F1FBC-DCBF-105A-5DCC-DA5048EAD2E8}"/>
              </a:ext>
            </a:extLst>
          </p:cNvPr>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8</a:t>
            </a:fld>
            <a:endParaRPr lang="en-GB" dirty="0">
              <a:solidFill>
                <a:prstClr val="white"/>
              </a:solidFill>
            </a:endParaRPr>
          </a:p>
        </p:txBody>
      </p:sp>
      <p:graphicFrame>
        <p:nvGraphicFramePr>
          <p:cNvPr id="3" name="对象 2">
            <a:extLst>
              <a:ext uri="{FF2B5EF4-FFF2-40B4-BE49-F238E27FC236}">
                <a16:creationId xmlns:a16="http://schemas.microsoft.com/office/drawing/2014/main" id="{F1899DAD-9E27-FCCE-AE27-7433A8094798}"/>
              </a:ext>
            </a:extLst>
          </p:cNvPr>
          <p:cNvGraphicFramePr>
            <a:graphicFrameLocks/>
          </p:cNvGraphicFramePr>
          <p:nvPr>
            <p:extLst>
              <p:ext uri="{D42A27DB-BD31-4B8C-83A1-F6EECF244321}">
                <p14:modId xmlns:p14="http://schemas.microsoft.com/office/powerpoint/2010/main" val="2626096005"/>
              </p:ext>
            </p:extLst>
          </p:nvPr>
        </p:nvGraphicFramePr>
        <p:xfrm>
          <a:off x="1281887" y="200347"/>
          <a:ext cx="5014975" cy="3582224"/>
        </p:xfrm>
        <a:graphic>
          <a:graphicData uri="http://schemas.openxmlformats.org/presentationml/2006/ole">
            <mc:AlternateContent xmlns:mc="http://schemas.openxmlformats.org/markup-compatibility/2006">
              <mc:Choice xmlns:v="urn:schemas-microsoft-com:vml" Requires="v">
                <p:oleObj name="Graph" r:id="rId2" imgW="6134986" imgH="4273877" progId="Origin50.Graph">
                  <p:embed/>
                </p:oleObj>
              </mc:Choice>
              <mc:Fallback>
                <p:oleObj name="Graph" r:id="rId2" imgW="6134986" imgH="4273877" progId="Origin50.Graph">
                  <p:embed/>
                  <p:pic>
                    <p:nvPicPr>
                      <p:cNvPr id="2" name="对象 1">
                        <a:extLst>
                          <a:ext uri="{FF2B5EF4-FFF2-40B4-BE49-F238E27FC236}">
                            <a16:creationId xmlns:a16="http://schemas.microsoft.com/office/drawing/2014/main" id="{805A1C93-C3B2-4B18-1242-8C5B690B32D7}"/>
                          </a:ext>
                        </a:extLst>
                      </p:cNvPr>
                      <p:cNvPicPr/>
                      <p:nvPr/>
                    </p:nvPicPr>
                    <p:blipFill>
                      <a:blip r:embed="rId3"/>
                      <a:stretch>
                        <a:fillRect/>
                      </a:stretch>
                    </p:blipFill>
                    <p:spPr>
                      <a:xfrm>
                        <a:off x="1281887" y="200347"/>
                        <a:ext cx="5014975" cy="3582224"/>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61257917-ABFC-7FCE-5912-F95943080AE4}"/>
              </a:ext>
            </a:extLst>
          </p:cNvPr>
          <p:cNvGraphicFramePr>
            <a:graphicFrameLocks/>
          </p:cNvGraphicFramePr>
          <p:nvPr>
            <p:extLst>
              <p:ext uri="{D42A27DB-BD31-4B8C-83A1-F6EECF244321}">
                <p14:modId xmlns:p14="http://schemas.microsoft.com/office/powerpoint/2010/main" val="4264246871"/>
              </p:ext>
            </p:extLst>
          </p:nvPr>
        </p:nvGraphicFramePr>
        <p:xfrm>
          <a:off x="5758458" y="185326"/>
          <a:ext cx="5014975" cy="3582224"/>
        </p:xfrm>
        <a:graphic>
          <a:graphicData uri="http://schemas.openxmlformats.org/presentationml/2006/ole">
            <mc:AlternateContent xmlns:mc="http://schemas.openxmlformats.org/markup-compatibility/2006">
              <mc:Choice xmlns:v="urn:schemas-microsoft-com:vml" Requires="v">
                <p:oleObj name="Graph" r:id="rId4" imgW="6134986" imgH="4273877" progId="Origin50.Graph">
                  <p:embed/>
                </p:oleObj>
              </mc:Choice>
              <mc:Fallback>
                <p:oleObj name="Graph" r:id="rId4" imgW="6134986" imgH="4273877" progId="Origin50.Graph">
                  <p:embed/>
                  <p:pic>
                    <p:nvPicPr>
                      <p:cNvPr id="2" name="对象 1">
                        <a:extLst>
                          <a:ext uri="{FF2B5EF4-FFF2-40B4-BE49-F238E27FC236}">
                            <a16:creationId xmlns:a16="http://schemas.microsoft.com/office/drawing/2014/main" id="{0AE98F4B-7564-A8FA-33DA-7F6A10D0E08E}"/>
                          </a:ext>
                        </a:extLst>
                      </p:cNvPr>
                      <p:cNvPicPr/>
                      <p:nvPr/>
                    </p:nvPicPr>
                    <p:blipFill>
                      <a:blip r:embed="rId5"/>
                      <a:stretch>
                        <a:fillRect/>
                      </a:stretch>
                    </p:blipFill>
                    <p:spPr>
                      <a:xfrm>
                        <a:off x="5758458" y="185326"/>
                        <a:ext cx="5014975" cy="3582224"/>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77C77E38-2D29-372C-D266-FBF9205B0898}"/>
              </a:ext>
            </a:extLst>
          </p:cNvPr>
          <p:cNvGraphicFramePr>
            <a:graphicFrameLocks/>
          </p:cNvGraphicFramePr>
          <p:nvPr>
            <p:extLst>
              <p:ext uri="{D42A27DB-BD31-4B8C-83A1-F6EECF244321}">
                <p14:modId xmlns:p14="http://schemas.microsoft.com/office/powerpoint/2010/main" val="852509744"/>
              </p:ext>
            </p:extLst>
          </p:nvPr>
        </p:nvGraphicFramePr>
        <p:xfrm>
          <a:off x="-320121" y="3303160"/>
          <a:ext cx="5014975" cy="3582224"/>
        </p:xfrm>
        <a:graphic>
          <a:graphicData uri="http://schemas.openxmlformats.org/presentationml/2006/ole">
            <mc:AlternateContent xmlns:mc="http://schemas.openxmlformats.org/markup-compatibility/2006">
              <mc:Choice xmlns:v="urn:schemas-microsoft-com:vml" Requires="v">
                <p:oleObj name="Graph" r:id="rId6" imgW="6134986" imgH="4273877" progId="Origin50.Graph">
                  <p:embed/>
                </p:oleObj>
              </mc:Choice>
              <mc:Fallback>
                <p:oleObj name="Graph" r:id="rId6" imgW="6134986" imgH="4273877" progId="Origin50.Graph">
                  <p:embed/>
                  <p:pic>
                    <p:nvPicPr>
                      <p:cNvPr id="2" name="对象 1">
                        <a:extLst>
                          <a:ext uri="{FF2B5EF4-FFF2-40B4-BE49-F238E27FC236}">
                            <a16:creationId xmlns:a16="http://schemas.microsoft.com/office/drawing/2014/main" id="{C4CA95A0-0599-5CCF-DCA7-836DD97D44C6}"/>
                          </a:ext>
                        </a:extLst>
                      </p:cNvPr>
                      <p:cNvPicPr/>
                      <p:nvPr/>
                    </p:nvPicPr>
                    <p:blipFill>
                      <a:blip r:embed="rId7"/>
                      <a:stretch>
                        <a:fillRect/>
                      </a:stretch>
                    </p:blipFill>
                    <p:spPr>
                      <a:xfrm>
                        <a:off x="-320121" y="3303160"/>
                        <a:ext cx="5014975" cy="3582224"/>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2B789B4B-99C1-AD3D-4391-BA2AA8E7FFDC}"/>
              </a:ext>
            </a:extLst>
          </p:cNvPr>
          <p:cNvGraphicFramePr>
            <a:graphicFrameLocks/>
          </p:cNvGraphicFramePr>
          <p:nvPr>
            <p:extLst>
              <p:ext uri="{D42A27DB-BD31-4B8C-83A1-F6EECF244321}">
                <p14:modId xmlns:p14="http://schemas.microsoft.com/office/powerpoint/2010/main" val="33976657"/>
              </p:ext>
            </p:extLst>
          </p:nvPr>
        </p:nvGraphicFramePr>
        <p:xfrm>
          <a:off x="3620262" y="3318181"/>
          <a:ext cx="5014975" cy="3582224"/>
        </p:xfrm>
        <a:graphic>
          <a:graphicData uri="http://schemas.openxmlformats.org/presentationml/2006/ole">
            <mc:AlternateContent xmlns:mc="http://schemas.openxmlformats.org/markup-compatibility/2006">
              <mc:Choice xmlns:v="urn:schemas-microsoft-com:vml" Requires="v">
                <p:oleObj name="Graph" r:id="rId8" imgW="6134986" imgH="4273877" progId="Origin50.Graph">
                  <p:embed/>
                </p:oleObj>
              </mc:Choice>
              <mc:Fallback>
                <p:oleObj name="Graph" r:id="rId8" imgW="6134986" imgH="4273877" progId="Origin50.Graph">
                  <p:embed/>
                  <p:pic>
                    <p:nvPicPr>
                      <p:cNvPr id="2" name="对象 1">
                        <a:extLst>
                          <a:ext uri="{FF2B5EF4-FFF2-40B4-BE49-F238E27FC236}">
                            <a16:creationId xmlns:a16="http://schemas.microsoft.com/office/drawing/2014/main" id="{DBE14F43-9C74-4854-DB32-922227EE1219}"/>
                          </a:ext>
                        </a:extLst>
                      </p:cNvPr>
                      <p:cNvPicPr/>
                      <p:nvPr/>
                    </p:nvPicPr>
                    <p:blipFill>
                      <a:blip r:embed="rId9"/>
                      <a:stretch>
                        <a:fillRect/>
                      </a:stretch>
                    </p:blipFill>
                    <p:spPr>
                      <a:xfrm>
                        <a:off x="3620262" y="3318181"/>
                        <a:ext cx="5014975" cy="358222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2C3B8A09-87E8-F6D4-00C7-E805216EB113}"/>
              </a:ext>
            </a:extLst>
          </p:cNvPr>
          <p:cNvGraphicFramePr>
            <a:graphicFrameLocks/>
          </p:cNvGraphicFramePr>
          <p:nvPr>
            <p:extLst>
              <p:ext uri="{D42A27DB-BD31-4B8C-83A1-F6EECF244321}">
                <p14:modId xmlns:p14="http://schemas.microsoft.com/office/powerpoint/2010/main" val="2033573353"/>
              </p:ext>
            </p:extLst>
          </p:nvPr>
        </p:nvGraphicFramePr>
        <p:xfrm>
          <a:off x="7648930" y="3318181"/>
          <a:ext cx="5014975" cy="3582224"/>
        </p:xfrm>
        <a:graphic>
          <a:graphicData uri="http://schemas.openxmlformats.org/presentationml/2006/ole">
            <mc:AlternateContent xmlns:mc="http://schemas.openxmlformats.org/markup-compatibility/2006">
              <mc:Choice xmlns:v="urn:schemas-microsoft-com:vml" Requires="v">
                <p:oleObj name="Graph" r:id="rId10" imgW="6134986" imgH="4273877" progId="Origin50.Graph">
                  <p:embed/>
                </p:oleObj>
              </mc:Choice>
              <mc:Fallback>
                <p:oleObj name="Graph" r:id="rId10" imgW="6134986" imgH="4273877" progId="Origin50.Graph">
                  <p:embed/>
                  <p:pic>
                    <p:nvPicPr>
                      <p:cNvPr id="2" name="对象 1">
                        <a:extLst>
                          <a:ext uri="{FF2B5EF4-FFF2-40B4-BE49-F238E27FC236}">
                            <a16:creationId xmlns:a16="http://schemas.microsoft.com/office/drawing/2014/main" id="{1F92BE55-D038-10D6-1649-81D8215A193C}"/>
                          </a:ext>
                        </a:extLst>
                      </p:cNvPr>
                      <p:cNvPicPr/>
                      <p:nvPr/>
                    </p:nvPicPr>
                    <p:blipFill>
                      <a:blip r:embed="rId11"/>
                      <a:stretch>
                        <a:fillRect/>
                      </a:stretch>
                    </p:blipFill>
                    <p:spPr>
                      <a:xfrm>
                        <a:off x="7648930" y="3318181"/>
                        <a:ext cx="5014975" cy="3582224"/>
                      </a:xfrm>
                      <a:prstGeom prst="rect">
                        <a:avLst/>
                      </a:prstGeom>
                    </p:spPr>
                  </p:pic>
                </p:oleObj>
              </mc:Fallback>
            </mc:AlternateContent>
          </a:graphicData>
        </a:graphic>
      </p:graphicFrame>
    </p:spTree>
    <p:extLst>
      <p:ext uri="{BB962C8B-B14F-4D97-AF65-F5344CB8AC3E}">
        <p14:creationId xmlns:p14="http://schemas.microsoft.com/office/powerpoint/2010/main" val="225983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2489BEA0-8B15-4E5D-9C22-E35DE439CDD6}"/>
              </a:ext>
            </a:extLst>
          </p:cNvPr>
          <p:cNvSpPr txBox="1">
            <a:spLocks/>
          </p:cNvSpPr>
          <p:nvPr/>
        </p:nvSpPr>
        <p:spPr>
          <a:xfrm>
            <a:off x="555340" y="896935"/>
            <a:ext cx="10307960" cy="2399371"/>
          </a:xfrm>
          <a:prstGeom prst="rect">
            <a:avLst/>
          </a:prstGeom>
        </p:spPr>
        <p:txBody>
          <a:bodyPr vert="horz" lIns="86019" tIns="43010" rIns="86019" bIns="4301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0"/>
              </a:spcBef>
              <a:spcAft>
                <a:spcPts val="600"/>
              </a:spcAft>
              <a:buNone/>
            </a:pPr>
            <a:r>
              <a:rPr lang="en-US" sz="2400" dirty="0"/>
              <a:t>C</a:t>
            </a:r>
            <a:r>
              <a:rPr lang="en-US" altLang="zh-CN" sz="2400" dirty="0"/>
              <a:t>onclusions</a:t>
            </a:r>
          </a:p>
          <a:p>
            <a:pPr lvl="1">
              <a:spcBef>
                <a:spcPts val="0"/>
              </a:spcBef>
              <a:spcAft>
                <a:spcPts val="600"/>
              </a:spcAft>
            </a:pPr>
            <a:r>
              <a:rPr lang="en-US" sz="2400" dirty="0"/>
              <a:t>Distribution of DT/HDT is different in different position. DT mainly exist in the initial 30 pulses</a:t>
            </a:r>
          </a:p>
          <a:p>
            <a:pPr lvl="1">
              <a:spcBef>
                <a:spcPts val="0"/>
              </a:spcBef>
              <a:spcAft>
                <a:spcPts val="600"/>
              </a:spcAft>
            </a:pPr>
            <a:r>
              <a:rPr lang="en-US" sz="2400" dirty="0"/>
              <a:t>Quantitative results is on going, but ratio should be very accurate</a:t>
            </a:r>
          </a:p>
          <a:p>
            <a:pPr marL="457200" lvl="1" indent="0">
              <a:spcBef>
                <a:spcPts val="0"/>
              </a:spcBef>
              <a:spcAft>
                <a:spcPts val="600"/>
              </a:spcAft>
              <a:buNone/>
            </a:pPr>
            <a:endParaRPr lang="en-US" sz="2400" dirty="0"/>
          </a:p>
          <a:p>
            <a:pPr lvl="1">
              <a:spcBef>
                <a:spcPts val="0"/>
              </a:spcBef>
              <a:spcAft>
                <a:spcPts val="600"/>
              </a:spcAft>
            </a:pPr>
            <a:endParaRPr lang="en-GB" sz="2400" dirty="0"/>
          </a:p>
        </p:txBody>
      </p:sp>
      <p:sp>
        <p:nvSpPr>
          <p:cNvPr id="6"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altLang="zh-CN" dirty="0">
                <a:solidFill>
                  <a:prstClr val="white"/>
                </a:solidFill>
              </a:rPr>
              <a:t>Yi et al | </a:t>
            </a:r>
            <a:r>
              <a:rPr lang="en-US" altLang="zh-CN" dirty="0">
                <a:solidFill>
                  <a:prstClr val="white"/>
                </a:solidFill>
              </a:rPr>
              <a:t>PWIE meeting</a:t>
            </a:r>
            <a:r>
              <a:rPr lang="en-GB" altLang="zh-CN" dirty="0">
                <a:solidFill>
                  <a:prstClr val="white"/>
                </a:solidFill>
              </a:rPr>
              <a:t>| 11.2025</a:t>
            </a:r>
          </a:p>
        </p:txBody>
      </p:sp>
      <p:sp>
        <p:nvSpPr>
          <p:cNvPr id="8"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9</a:t>
            </a:fld>
            <a:endParaRPr lang="en-GB" dirty="0">
              <a:solidFill>
                <a:prstClr val="white"/>
              </a:solidFill>
            </a:endParaRPr>
          </a:p>
        </p:txBody>
      </p:sp>
      <p:sp>
        <p:nvSpPr>
          <p:cNvPr id="7" name="Titel 1">
            <a:extLst>
              <a:ext uri="{FF2B5EF4-FFF2-40B4-BE49-F238E27FC236}">
                <a16:creationId xmlns:a16="http://schemas.microsoft.com/office/drawing/2014/main" id="{3FB9C498-0077-A125-1D6E-530859C59E91}"/>
              </a:ext>
            </a:extLst>
          </p:cNvPr>
          <p:cNvSpPr>
            <a:spLocks noGrp="1"/>
          </p:cNvSpPr>
          <p:nvPr>
            <p:ph type="title"/>
          </p:nvPr>
        </p:nvSpPr>
        <p:spPr>
          <a:xfrm>
            <a:off x="983432" y="192515"/>
            <a:ext cx="9451776" cy="457200"/>
          </a:xfrm>
        </p:spPr>
        <p:txBody>
          <a:bodyPr/>
          <a:lstStyle/>
          <a:p>
            <a:r>
              <a:rPr lang="en-GB" dirty="0">
                <a:latin typeface="Arial" panose="020B0604020202020204" pitchFamily="34" charset="0"/>
              </a:rPr>
              <a:t>Conclusions</a:t>
            </a:r>
            <a:endParaRPr lang="en-GB" dirty="0"/>
          </a:p>
        </p:txBody>
      </p:sp>
      <p:sp>
        <p:nvSpPr>
          <p:cNvPr id="2" name="Inhaltsplatzhalter 2">
            <a:extLst>
              <a:ext uri="{FF2B5EF4-FFF2-40B4-BE49-F238E27FC236}">
                <a16:creationId xmlns:a16="http://schemas.microsoft.com/office/drawing/2014/main" id="{A8FCA548-BD85-96AB-09BC-D595FB795E07}"/>
              </a:ext>
            </a:extLst>
          </p:cNvPr>
          <p:cNvSpPr txBox="1">
            <a:spLocks/>
          </p:cNvSpPr>
          <p:nvPr/>
        </p:nvSpPr>
        <p:spPr>
          <a:xfrm>
            <a:off x="555340" y="3429000"/>
            <a:ext cx="10307960" cy="2399371"/>
          </a:xfrm>
          <a:prstGeom prst="rect">
            <a:avLst/>
          </a:prstGeom>
        </p:spPr>
        <p:txBody>
          <a:bodyPr vert="horz" lIns="86019" tIns="43010" rIns="86019" bIns="4301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spcBef>
                <a:spcPts val="0"/>
              </a:spcBef>
              <a:spcAft>
                <a:spcPts val="600"/>
              </a:spcAft>
              <a:buNone/>
            </a:pPr>
            <a:r>
              <a:rPr lang="en-US" sz="2400" dirty="0"/>
              <a:t>Next</a:t>
            </a:r>
            <a:endParaRPr lang="en-US" altLang="zh-CN" sz="2400" dirty="0"/>
          </a:p>
          <a:p>
            <a:pPr lvl="1">
              <a:spcBef>
                <a:spcPts val="0"/>
              </a:spcBef>
              <a:spcAft>
                <a:spcPts val="600"/>
              </a:spcAft>
            </a:pPr>
            <a:r>
              <a:rPr lang="en-US" sz="2400" dirty="0"/>
              <a:t>We can integrate all LIBS signal in 1 position to get the total ratio, but due to the matrix effect, it may be not very accurate(weight of each pulse is unsure)</a:t>
            </a:r>
          </a:p>
          <a:p>
            <a:pPr lvl="1">
              <a:spcBef>
                <a:spcPts val="0"/>
              </a:spcBef>
              <a:spcAft>
                <a:spcPts val="600"/>
              </a:spcAft>
            </a:pPr>
            <a:r>
              <a:rPr lang="en-US" altLang="zh-CN" sz="2400" dirty="0"/>
              <a:t>We have several 8us spectra data, we can compare it if needed.</a:t>
            </a:r>
          </a:p>
          <a:p>
            <a:pPr lvl="1">
              <a:spcBef>
                <a:spcPts val="0"/>
              </a:spcBef>
              <a:spcAft>
                <a:spcPts val="600"/>
              </a:spcAft>
            </a:pPr>
            <a:endParaRPr lang="en-US" sz="2400" dirty="0"/>
          </a:p>
          <a:p>
            <a:pPr marL="457200" lvl="1" indent="0">
              <a:spcBef>
                <a:spcPts val="0"/>
              </a:spcBef>
              <a:spcAft>
                <a:spcPts val="600"/>
              </a:spcAft>
              <a:buNone/>
            </a:pPr>
            <a:endParaRPr lang="en-US" sz="2400" dirty="0"/>
          </a:p>
          <a:p>
            <a:pPr marL="457200" lvl="1" indent="0">
              <a:spcBef>
                <a:spcPts val="0"/>
              </a:spcBef>
              <a:spcAft>
                <a:spcPts val="600"/>
              </a:spcAft>
              <a:buNone/>
            </a:pPr>
            <a:endParaRPr lang="en-US" sz="2400" dirty="0"/>
          </a:p>
          <a:p>
            <a:pPr lvl="1">
              <a:spcBef>
                <a:spcPts val="0"/>
              </a:spcBef>
              <a:spcAft>
                <a:spcPts val="600"/>
              </a:spcAft>
            </a:pPr>
            <a:endParaRPr lang="en-GB" sz="2400" dirty="0"/>
          </a:p>
        </p:txBody>
      </p:sp>
    </p:spTree>
    <p:extLst>
      <p:ext uri="{BB962C8B-B14F-4D97-AF65-F5344CB8AC3E}">
        <p14:creationId xmlns:p14="http://schemas.microsoft.com/office/powerpoint/2010/main" val="3093729080"/>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purl.org/dc/elements/1.1/"/>
    <ds:schemaRef ds:uri="http://schemas.microsoft.com/office/2006/metadata/properties"/>
    <ds:schemaRef ds:uri="cbbfa1f3-60c2-42de-b5b6-3ee8cb87d964"/>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e5ba6352-0726-4226-96e7-82f7f1c59ac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156</TotalTime>
  <Words>465</Words>
  <Application>Microsoft Office PowerPoint</Application>
  <PresentationFormat>宽屏</PresentationFormat>
  <Paragraphs>65</Paragraphs>
  <Slides>10</Slides>
  <Notes>2</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10</vt:i4>
      </vt:variant>
    </vt:vector>
  </HeadingPairs>
  <TitlesOfParts>
    <vt:vector size="16" baseType="lpstr">
      <vt:lpstr>等线</vt:lpstr>
      <vt:lpstr>Arial</vt:lpstr>
      <vt:lpstr>Calibri</vt:lpstr>
      <vt:lpstr>Wingdings</vt:lpstr>
      <vt:lpstr>EUROfusion.1line_5_3_2019</vt:lpstr>
      <vt:lpstr>Graph</vt:lpstr>
      <vt:lpstr>JET LIBS data in the QMS region-HFGC LH14W (2011-2023)</vt:lpstr>
      <vt:lpstr>Outline</vt:lpstr>
      <vt:lpstr>Fitting method</vt:lpstr>
      <vt:lpstr>Results in the LID-QMS region (Module 14)</vt:lpstr>
      <vt:lpstr>Results in the LID-QMS region (Module 14)</vt:lpstr>
      <vt:lpstr>Results in the LID-QMS region (Module 14)</vt:lpstr>
      <vt:lpstr>Results in the LID-QMS region (Module 14)</vt:lpstr>
      <vt:lpstr>Results in the LID-QMS region (Module 14)</vt:lpstr>
      <vt:lpstr>Conclusions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rongxing yi</cp:lastModifiedBy>
  <cp:revision>272</cp:revision>
  <dcterms:created xsi:type="dcterms:W3CDTF">2023-11-15T09:40:03Z</dcterms:created>
  <dcterms:modified xsi:type="dcterms:W3CDTF">2025-12-09T12:26:02Z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