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4"/>
  </p:sldMasterIdLst>
  <p:notesMasterIdLst>
    <p:notesMasterId r:id="rId11"/>
  </p:notesMasterIdLst>
  <p:handoutMasterIdLst>
    <p:handoutMasterId r:id="rId12"/>
  </p:handoutMasterIdLst>
  <p:sldIdLst>
    <p:sldId id="256" r:id="rId5"/>
    <p:sldId id="301" r:id="rId6"/>
    <p:sldId id="303" r:id="rId7"/>
    <p:sldId id="304" r:id="rId8"/>
    <p:sldId id="270" r:id="rId9"/>
    <p:sldId id="293"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9697F"/>
    <a:srgbClr val="F69240"/>
    <a:srgbClr val="004800"/>
    <a:srgbClr val="7FFD7F"/>
    <a:srgbClr val="FF9933"/>
    <a:srgbClr val="D800D8"/>
    <a:srgbClr val="00B0F0"/>
    <a:srgbClr val="00FF00"/>
    <a:srgbClr val="034DA2"/>
    <a:srgbClr val="FDBB3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150" autoAdjust="0"/>
    <p:restoredTop sz="96723" autoAdjust="0"/>
  </p:normalViewPr>
  <p:slideViewPr>
    <p:cSldViewPr snapToGrid="0">
      <p:cViewPr varScale="1">
        <p:scale>
          <a:sx n="110" d="100"/>
          <a:sy n="110" d="100"/>
        </p:scale>
        <p:origin x="240" y="96"/>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96" d="100"/>
          <a:sy n="96" d="100"/>
        </p:scale>
        <p:origin x="3642"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a:extLst>
              <a:ext uri="{FF2B5EF4-FFF2-40B4-BE49-F238E27FC236}">
                <a16:creationId xmlns:a16="http://schemas.microsoft.com/office/drawing/2014/main" id="{2C8C19D7-44C7-6ADB-C2D7-6D5FAB34B44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a:extLst>
              <a:ext uri="{FF2B5EF4-FFF2-40B4-BE49-F238E27FC236}">
                <a16:creationId xmlns:a16="http://schemas.microsoft.com/office/drawing/2014/main" id="{302BE42D-9805-9844-7249-67BC6A36EB5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778BB0D-2875-41EB-A9CC-98869AA540E7}" type="datetimeFigureOut">
              <a:rPr lang="zh-CN" altLang="en-US" smtClean="0"/>
              <a:t>2025/12/9</a:t>
            </a:fld>
            <a:endParaRPr lang="zh-CN" altLang="en-US"/>
          </a:p>
        </p:txBody>
      </p:sp>
      <p:sp>
        <p:nvSpPr>
          <p:cNvPr id="4" name="页脚占位符 3">
            <a:extLst>
              <a:ext uri="{FF2B5EF4-FFF2-40B4-BE49-F238E27FC236}">
                <a16:creationId xmlns:a16="http://schemas.microsoft.com/office/drawing/2014/main" id="{5D1E2F9B-B18F-0EBF-0AF0-115027CE960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a:extLst>
              <a:ext uri="{FF2B5EF4-FFF2-40B4-BE49-F238E27FC236}">
                <a16:creationId xmlns:a16="http://schemas.microsoft.com/office/drawing/2014/main" id="{681F32F1-D54B-46CF-E6DE-867F33F5949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CC33F82-5B93-455F-BF56-DFDCA0BC6DB0}" type="slidenum">
              <a:rPr lang="zh-CN" altLang="en-US" smtClean="0"/>
              <a:t>‹#›</a:t>
            </a:fld>
            <a:endParaRPr lang="zh-CN" altLang="en-US"/>
          </a:p>
        </p:txBody>
      </p:sp>
    </p:spTree>
    <p:extLst>
      <p:ext uri="{BB962C8B-B14F-4D97-AF65-F5344CB8AC3E}">
        <p14:creationId xmlns:p14="http://schemas.microsoft.com/office/powerpoint/2010/main" val="36352354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34C1856-03D1-4220-8A3C-5104D0E31B3E}" type="datetimeFigureOut">
              <a:rPr lang="en-GB" smtClean="0"/>
              <a:t>09/12/2025</a:t>
            </a:fld>
            <a:endParaRPr lang="en-GB"/>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044125-452E-420F-9246-A162E4440535}" type="slidenum">
              <a:rPr lang="en-GB" smtClean="0"/>
              <a:t>‹#›</a:t>
            </a:fld>
            <a:endParaRPr lang="en-GB"/>
          </a:p>
        </p:txBody>
      </p:sp>
    </p:spTree>
    <p:extLst>
      <p:ext uri="{BB962C8B-B14F-4D97-AF65-F5344CB8AC3E}">
        <p14:creationId xmlns:p14="http://schemas.microsoft.com/office/powerpoint/2010/main" val="42762936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53044125-452E-420F-9246-A162E4440535}" type="slidenum">
              <a:rPr lang="en-GB" smtClean="0"/>
              <a:t>1</a:t>
            </a:fld>
            <a:endParaRPr lang="en-GB"/>
          </a:p>
        </p:txBody>
      </p:sp>
    </p:spTree>
    <p:extLst>
      <p:ext uri="{BB962C8B-B14F-4D97-AF65-F5344CB8AC3E}">
        <p14:creationId xmlns:p14="http://schemas.microsoft.com/office/powerpoint/2010/main" val="319956117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5.emf"/></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EUROfusion_cover">
    <p:spTree>
      <p:nvGrpSpPr>
        <p:cNvPr id="1" name=""/>
        <p:cNvGrpSpPr/>
        <p:nvPr/>
      </p:nvGrpSpPr>
      <p:grpSpPr>
        <a:xfrm>
          <a:off x="0" y="0"/>
          <a:ext cx="0" cy="0"/>
          <a:chOff x="0" y="0"/>
          <a:chExt cx="0" cy="0"/>
        </a:xfrm>
      </p:grpSpPr>
      <p:grpSp>
        <p:nvGrpSpPr>
          <p:cNvPr id="4" name="Gruppieren 3"/>
          <p:cNvGrpSpPr/>
          <p:nvPr userDrawn="1"/>
        </p:nvGrpSpPr>
        <p:grpSpPr>
          <a:xfrm>
            <a:off x="411869" y="6034962"/>
            <a:ext cx="4392488" cy="497895"/>
            <a:chOff x="5735960" y="5717361"/>
            <a:chExt cx="6120680" cy="713919"/>
          </a:xfrm>
        </p:grpSpPr>
        <p:pic>
          <p:nvPicPr>
            <p:cNvPr id="25" name="Grafik 24"/>
            <p:cNvPicPr preferRelativeResize="0">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auto">
            <a:xfrm>
              <a:off x="5735960" y="5774784"/>
              <a:ext cx="997207" cy="656496"/>
            </a:xfrm>
            <a:prstGeom prst="rect">
              <a:avLst/>
            </a:prstGeom>
            <a:noFill/>
            <a:ln>
              <a:noFill/>
            </a:ln>
          </p:spPr>
        </p:pic>
        <p:sp>
          <p:nvSpPr>
            <p:cNvPr id="3" name="Rechteck 2"/>
            <p:cNvSpPr/>
            <p:nvPr userDrawn="1"/>
          </p:nvSpPr>
          <p:spPr>
            <a:xfrm>
              <a:off x="6744072" y="5717361"/>
              <a:ext cx="5112568" cy="480131"/>
            </a:xfrm>
            <a:prstGeom prst="rect">
              <a:avLst/>
            </a:prstGeom>
          </p:spPr>
          <p:txBody>
            <a:bodyPr wrap="square">
              <a:spAutoFit/>
            </a:bodyPr>
            <a:lstStyle/>
            <a:p>
              <a:pPr marL="0" marR="0" lvl="0" indent="0" algn="just" defTabSz="914400" rtl="0" eaLnBrk="1" fontAlgn="auto" latinLnBrk="0" hangingPunct="1">
                <a:lnSpc>
                  <a:spcPct val="90000"/>
                </a:lnSpc>
                <a:spcBef>
                  <a:spcPts val="0"/>
                </a:spcBef>
                <a:spcAft>
                  <a:spcPts val="0"/>
                </a:spcAft>
                <a:buClrTx/>
                <a:buSzTx/>
                <a:buFontTx/>
                <a:buNone/>
                <a:tabLst/>
                <a:defRPr/>
              </a:pPr>
              <a:r>
                <a:rPr kumimoji="0" lang="en-GB" sz="700" b="0" i="0" u="none" strike="noStrike" kern="1200" cap="none" spc="0" normalizeH="0" baseline="0" noProof="0" dirty="0">
                  <a:ln>
                    <a:noFill/>
                  </a:ln>
                  <a:solidFill>
                    <a:prstClr val="black"/>
                  </a:solidFill>
                  <a:effectLst/>
                  <a:uLnTx/>
                  <a:uFillTx/>
                  <a:latin typeface="Calibri"/>
                  <a:ea typeface="+mn-ea"/>
                  <a:cs typeface="+mn-cs"/>
                </a:rPr>
                <a:t>This work has been carried out within the framework of the EUROfusion Consortium, funded by the European Union via the Euratom Research and Training Programme (Grant Agreement No 101052200 — EUROfusion). Views and opinions expressed are however those of the author(s) only and do not necessarily reflect those of the European Union or the European Commission. Neither the European Union nor the European Commission can be held responsible for them.</a:t>
              </a:r>
            </a:p>
          </p:txBody>
        </p:sp>
      </p:grpSp>
      <p:pic>
        <p:nvPicPr>
          <p:cNvPr id="2060" name="Picture 12" descr="Contract between EC and EUROfusion is signed | FuseNet">
            <a:extLst>
              <a:ext uri="{FF2B5EF4-FFF2-40B4-BE49-F238E27FC236}">
                <a16:creationId xmlns:a16="http://schemas.microsoft.com/office/drawing/2014/main" id="{E55ACA25-9DC9-FAB0-0545-200C2AAAE0C4}"/>
              </a:ext>
            </a:extLst>
          </p:cNvPr>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445066" y="325143"/>
            <a:ext cx="2304256" cy="596340"/>
          </a:xfrm>
          <a:prstGeom prst="rect">
            <a:avLst/>
          </a:prstGeom>
          <a:noFill/>
          <a:extLst>
            <a:ext uri="{909E8E84-426E-40DD-AFC4-6F175D3DCCD1}">
              <a14:hiddenFill xmlns:a14="http://schemas.microsoft.com/office/drawing/2010/main">
                <a:solidFill>
                  <a:srgbClr val="FFFFFF"/>
                </a:solidFill>
              </a14:hiddenFill>
            </a:ext>
          </a:extLst>
        </p:spPr>
      </p:pic>
      <p:sp>
        <p:nvSpPr>
          <p:cNvPr id="11" name="Title 20">
            <a:extLst>
              <a:ext uri="{FF2B5EF4-FFF2-40B4-BE49-F238E27FC236}">
                <a16:creationId xmlns:a16="http://schemas.microsoft.com/office/drawing/2014/main" id="{596FC8EF-089A-D210-0D75-51A8CBEF1EC8}"/>
              </a:ext>
            </a:extLst>
          </p:cNvPr>
          <p:cNvSpPr>
            <a:spLocks noGrp="1"/>
          </p:cNvSpPr>
          <p:nvPr>
            <p:ph type="title"/>
          </p:nvPr>
        </p:nvSpPr>
        <p:spPr>
          <a:xfrm>
            <a:off x="407368" y="2074188"/>
            <a:ext cx="5544615" cy="620251"/>
          </a:xfrm>
        </p:spPr>
        <p:txBody>
          <a:bodyPr/>
          <a:lstStyle>
            <a:lvl1pPr algn="l">
              <a:defRPr b="1"/>
            </a:lvl1pPr>
          </a:lstStyle>
          <a:p>
            <a:r>
              <a:rPr lang="en-US" dirty="0"/>
              <a:t>Click to edit Master title style</a:t>
            </a:r>
            <a:endParaRPr lang="en-DE" dirty="0"/>
          </a:p>
        </p:txBody>
      </p:sp>
      <p:sp>
        <p:nvSpPr>
          <p:cNvPr id="14" name="Text Placeholder 22">
            <a:extLst>
              <a:ext uri="{FF2B5EF4-FFF2-40B4-BE49-F238E27FC236}">
                <a16:creationId xmlns:a16="http://schemas.microsoft.com/office/drawing/2014/main" id="{A1DB4B7A-0368-ADFA-B0E8-5A32A1976D23}"/>
              </a:ext>
            </a:extLst>
          </p:cNvPr>
          <p:cNvSpPr>
            <a:spLocks noGrp="1"/>
          </p:cNvSpPr>
          <p:nvPr>
            <p:ph type="body" sz="quarter" idx="10" hasCustomPrompt="1"/>
          </p:nvPr>
        </p:nvSpPr>
        <p:spPr>
          <a:xfrm>
            <a:off x="407368" y="3693074"/>
            <a:ext cx="4375150" cy="457848"/>
          </a:xfrm>
        </p:spPr>
        <p:txBody>
          <a:bodyPr/>
          <a:lstStyle>
            <a:lvl1pPr marL="0" indent="0">
              <a:buNone/>
              <a:defRPr b="1"/>
            </a:lvl1pPr>
            <a:lvl2pPr marL="342900" indent="0">
              <a:buNone/>
              <a:defRPr/>
            </a:lvl2pPr>
          </a:lstStyle>
          <a:p>
            <a:pPr lvl="0"/>
            <a:r>
              <a:rPr lang="en-US" dirty="0"/>
              <a:t>Click to edit Lecturer’s name</a:t>
            </a:r>
          </a:p>
        </p:txBody>
      </p:sp>
      <p:sp>
        <p:nvSpPr>
          <p:cNvPr id="15" name="Text Placeholder 22">
            <a:extLst>
              <a:ext uri="{FF2B5EF4-FFF2-40B4-BE49-F238E27FC236}">
                <a16:creationId xmlns:a16="http://schemas.microsoft.com/office/drawing/2014/main" id="{29BB6B8D-6CB9-54B7-0DF9-DBDB0E37634E}"/>
              </a:ext>
            </a:extLst>
          </p:cNvPr>
          <p:cNvSpPr>
            <a:spLocks noGrp="1"/>
          </p:cNvSpPr>
          <p:nvPr>
            <p:ph type="body" sz="quarter" idx="11" hasCustomPrompt="1"/>
          </p:nvPr>
        </p:nvSpPr>
        <p:spPr>
          <a:xfrm>
            <a:off x="407368" y="4159260"/>
            <a:ext cx="4375150" cy="457848"/>
          </a:xfrm>
        </p:spPr>
        <p:txBody>
          <a:bodyPr/>
          <a:lstStyle>
            <a:lvl1pPr marL="0" indent="0">
              <a:buNone/>
              <a:defRPr b="0"/>
            </a:lvl1pPr>
            <a:lvl2pPr marL="342900" indent="0">
              <a:buNone/>
              <a:defRPr/>
            </a:lvl2pPr>
          </a:lstStyle>
          <a:p>
            <a:pPr lvl="0"/>
            <a:r>
              <a:rPr lang="en-US" dirty="0"/>
              <a:t>Click to edit Lecturer’s affiliation</a:t>
            </a:r>
          </a:p>
        </p:txBody>
      </p:sp>
      <p:sp>
        <p:nvSpPr>
          <p:cNvPr id="20" name="Text Placeholder 22">
            <a:extLst>
              <a:ext uri="{FF2B5EF4-FFF2-40B4-BE49-F238E27FC236}">
                <a16:creationId xmlns:a16="http://schemas.microsoft.com/office/drawing/2014/main" id="{4EC3B6D3-D545-C458-117A-3FC426AC87B1}"/>
              </a:ext>
            </a:extLst>
          </p:cNvPr>
          <p:cNvSpPr>
            <a:spLocks noGrp="1"/>
          </p:cNvSpPr>
          <p:nvPr>
            <p:ph type="body" sz="quarter" idx="12" hasCustomPrompt="1"/>
          </p:nvPr>
        </p:nvSpPr>
        <p:spPr>
          <a:xfrm>
            <a:off x="407368" y="1650286"/>
            <a:ext cx="5544614" cy="338554"/>
          </a:xfrm>
        </p:spPr>
        <p:txBody>
          <a:bodyPr>
            <a:normAutofit/>
          </a:bodyPr>
          <a:lstStyle>
            <a:lvl1pPr marL="0" indent="0">
              <a:buNone/>
              <a:defRPr sz="1600" b="0"/>
            </a:lvl1pPr>
            <a:lvl2pPr marL="342900" indent="0">
              <a:buNone/>
              <a:defRPr/>
            </a:lvl2pPr>
          </a:lstStyle>
          <a:p>
            <a:pPr lvl="0"/>
            <a:r>
              <a:rPr lang="en-US" dirty="0"/>
              <a:t>Click to edit Event title</a:t>
            </a:r>
          </a:p>
        </p:txBody>
      </p:sp>
      <p:pic>
        <p:nvPicPr>
          <p:cNvPr id="2" name="Picture 1">
            <a:extLst>
              <a:ext uri="{FF2B5EF4-FFF2-40B4-BE49-F238E27FC236}">
                <a16:creationId xmlns:a16="http://schemas.microsoft.com/office/drawing/2014/main" id="{54C79CBA-5ECC-767B-846D-8D461051DE87}"/>
              </a:ext>
            </a:extLst>
          </p:cNvPr>
          <p:cNvPicPr>
            <a:picLocks noChangeAspect="1"/>
          </p:cNvPicPr>
          <p:nvPr userDrawn="1"/>
        </p:nvPicPr>
        <p:blipFill>
          <a:blip r:embed="rId4" cstate="email">
            <a:alphaModFix/>
            <a:extLst>
              <a:ext uri="{28A0092B-C50C-407E-A947-70E740481C1C}">
                <a14:useLocalDpi xmlns:a14="http://schemas.microsoft.com/office/drawing/2010/main"/>
              </a:ext>
            </a:extLst>
          </a:blip>
          <a:srcRect/>
          <a:stretch>
            <a:fillRect/>
          </a:stretch>
        </p:blipFill>
        <p:spPr>
          <a:xfrm>
            <a:off x="7247890" y="252412"/>
            <a:ext cx="4944110" cy="6353175"/>
          </a:xfrm>
          <a:prstGeom prst="rect">
            <a:avLst/>
          </a:prstGeom>
          <a:solidFill>
            <a:schemeClr val="bg1"/>
          </a:solidFill>
        </p:spPr>
      </p:pic>
    </p:spTree>
    <p:extLst>
      <p:ext uri="{BB962C8B-B14F-4D97-AF65-F5344CB8AC3E}">
        <p14:creationId xmlns:p14="http://schemas.microsoft.com/office/powerpoint/2010/main" val="6407043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EUROfusion_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7ECB478-BAE3-9650-1ED0-40553289DFEC}"/>
              </a:ext>
            </a:extLst>
          </p:cNvPr>
          <p:cNvSpPr/>
          <p:nvPr userDrawn="1"/>
        </p:nvSpPr>
        <p:spPr>
          <a:xfrm>
            <a:off x="0" y="6525344"/>
            <a:ext cx="12192000" cy="332656"/>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p:cNvSpPr>
            <a:spLocks noGrp="1"/>
          </p:cNvSpPr>
          <p:nvPr>
            <p:ph type="title"/>
          </p:nvPr>
        </p:nvSpPr>
        <p:spPr>
          <a:xfrm>
            <a:off x="983432" y="192515"/>
            <a:ext cx="9451776" cy="457200"/>
          </a:xfrm>
        </p:spPr>
        <p:txBody>
          <a:bodyPr>
            <a:noAutofit/>
          </a:bodyPr>
          <a:lstStyle>
            <a:lvl1pPr algn="l">
              <a:lnSpc>
                <a:spcPts val="2400"/>
              </a:lnSpc>
              <a:defRPr sz="2800" b="1">
                <a:solidFill>
                  <a:schemeClr val="tx2"/>
                </a:solidFill>
                <a:latin typeface="+mn-lt"/>
                <a:cs typeface="Arial" panose="020B0604020202020204" pitchFamily="34" charset="0"/>
              </a:defRPr>
            </a:lvl1pPr>
          </a:lstStyle>
          <a:p>
            <a:r>
              <a:rPr lang="en-US" dirty="0"/>
              <a:t>Click to edit Master title style</a:t>
            </a:r>
            <a:endParaRPr lang="en-GB" dirty="0"/>
          </a:p>
        </p:txBody>
      </p:sp>
      <p:sp>
        <p:nvSpPr>
          <p:cNvPr id="3" name="Content Placeholder 2"/>
          <p:cNvSpPr>
            <a:spLocks noGrp="1"/>
          </p:cNvSpPr>
          <p:nvPr>
            <p:ph idx="1"/>
          </p:nvPr>
        </p:nvSpPr>
        <p:spPr>
          <a:xfrm>
            <a:off x="609600" y="836712"/>
            <a:ext cx="11103024" cy="5688632"/>
          </a:xfrm>
        </p:spPr>
        <p:txBody>
          <a:bodyPr>
            <a:normAutofit/>
          </a:bodyPr>
          <a:lstStyle>
            <a:lvl1pPr marL="257175" indent="-257175">
              <a:buFont typeface="Arial" panose="020B0604020202020204" pitchFamily="34" charset="0"/>
              <a:buChar char="•"/>
              <a:defRPr sz="2400">
                <a:latin typeface="+mn-lt"/>
                <a:cs typeface="Arial" panose="020B0604020202020204" pitchFamily="34" charset="0"/>
              </a:defRPr>
            </a:lvl1pPr>
            <a:lvl2pPr marL="557213" indent="-214313">
              <a:buFont typeface="Arial" panose="020B0604020202020204" pitchFamily="34" charset="0"/>
              <a:buChar char="•"/>
              <a:defRPr sz="1800">
                <a:latin typeface="+mn-lt"/>
                <a:cs typeface="Arial" panose="020B0604020202020204" pitchFamily="34" charset="0"/>
              </a:defRPr>
            </a:lvl2pPr>
            <a:lvl3pPr marL="857250" indent="-171450">
              <a:buFont typeface="Arial" panose="020B0604020202020204" pitchFamily="34" charset="0"/>
              <a:buChar char="•"/>
              <a:defRPr sz="1600">
                <a:latin typeface="+mn-lt"/>
                <a:cs typeface="Arial" panose="020B0604020202020204" pitchFamily="34" charset="0"/>
              </a:defRPr>
            </a:lvl3pPr>
            <a:lvl4pPr>
              <a:defRPr/>
            </a:lvl4pPr>
            <a:lvl5pPr>
              <a:defRPr/>
            </a:lvl5pPr>
          </a:lstStyle>
          <a:p>
            <a:pPr lvl="0"/>
            <a:r>
              <a:rPr lang="en-US" dirty="0"/>
              <a:t>Click to edit Master text styles</a:t>
            </a:r>
          </a:p>
          <a:p>
            <a:pPr lvl="1"/>
            <a:r>
              <a:rPr lang="en-US" dirty="0"/>
              <a:t>Second level</a:t>
            </a:r>
          </a:p>
          <a:p>
            <a:pPr lvl="2"/>
            <a:r>
              <a:rPr lang="en-US" dirty="0"/>
              <a:t>Third level</a:t>
            </a:r>
          </a:p>
        </p:txBody>
      </p:sp>
      <p:sp>
        <p:nvSpPr>
          <p:cNvPr id="8" name="Footer Placeholder 7"/>
          <p:cNvSpPr>
            <a:spLocks noGrp="1"/>
          </p:cNvSpPr>
          <p:nvPr>
            <p:ph type="ftr" sz="quarter" idx="11"/>
          </p:nvPr>
        </p:nvSpPr>
        <p:spPr>
          <a:xfrm>
            <a:off x="825624" y="6555770"/>
            <a:ext cx="3470176" cy="329614"/>
          </a:xfrm>
          <a:prstGeom prst="rect">
            <a:avLst/>
          </a:prstGeom>
        </p:spPr>
        <p:txBody>
          <a:bodyPr anchor="t"/>
          <a:lstStyle>
            <a:lvl1pPr>
              <a:defRPr sz="1200">
                <a:solidFill>
                  <a:schemeClr val="bg1"/>
                </a:solidFill>
              </a:defRPr>
            </a:lvl1pPr>
          </a:lstStyle>
          <a:p>
            <a:r>
              <a:rPr lang="en-GB" dirty="0">
                <a:solidFill>
                  <a:prstClr val="white"/>
                </a:solidFill>
              </a:rPr>
              <a:t>Yi et al | DPG2025 </a:t>
            </a:r>
            <a:r>
              <a:rPr lang="en-US" altLang="zh-CN" dirty="0"/>
              <a:t>Göttingen</a:t>
            </a:r>
            <a:r>
              <a:rPr lang="en-GB" dirty="0">
                <a:solidFill>
                  <a:prstClr val="white"/>
                </a:solidFill>
              </a:rPr>
              <a:t> | 01.04.2025</a:t>
            </a:r>
          </a:p>
        </p:txBody>
      </p:sp>
      <p:sp>
        <p:nvSpPr>
          <p:cNvPr id="9" name="Slide Number Placeholder 8"/>
          <p:cNvSpPr>
            <a:spLocks noGrp="1"/>
          </p:cNvSpPr>
          <p:nvPr>
            <p:ph type="sldNum" sz="quarter" idx="12"/>
          </p:nvPr>
        </p:nvSpPr>
        <p:spPr>
          <a:xfrm>
            <a:off x="0" y="6590037"/>
            <a:ext cx="720080" cy="199174"/>
          </a:xfrm>
        </p:spPr>
        <p:txBody>
          <a:bodyPr anchor="ctr"/>
          <a:lstStyle>
            <a:lvl1pPr>
              <a:defRPr sz="1400">
                <a:solidFill>
                  <a:schemeClr val="bg1"/>
                </a:solidFill>
              </a:defRPr>
            </a:lvl1pPr>
          </a:lstStyle>
          <a:p>
            <a:fld id="{6A6D9FA1-99C7-4910-8E32-B85D378B0060}" type="slidenum">
              <a:rPr lang="en-GB" smtClean="0">
                <a:solidFill>
                  <a:prstClr val="white"/>
                </a:solidFill>
              </a:rPr>
              <a:pPr/>
              <a:t>‹#›</a:t>
            </a:fld>
            <a:endParaRPr lang="en-GB" dirty="0">
              <a:solidFill>
                <a:prstClr val="white"/>
              </a:solidFill>
            </a:endParaRPr>
          </a:p>
        </p:txBody>
      </p:sp>
      <p:pic>
        <p:nvPicPr>
          <p:cNvPr id="1026" name="Picture 2" descr="EUROfusion - Realising Fusion Energy">
            <a:extLst>
              <a:ext uri="{FF2B5EF4-FFF2-40B4-BE49-F238E27FC236}">
                <a16:creationId xmlns:a16="http://schemas.microsoft.com/office/drawing/2014/main" id="{D76DEB2B-40A9-CD88-03A2-1B2D1E8A0C70}"/>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91344" y="57007"/>
            <a:ext cx="636023" cy="63602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40CFE93D-B60A-5519-67CA-2FB5FDAACE49}"/>
              </a:ext>
            </a:extLst>
          </p:cNvPr>
          <p:cNvPicPr>
            <a:picLocks noChangeAspect="1"/>
          </p:cNvPicPr>
          <p:nvPr userDrawn="1"/>
        </p:nvPicPr>
        <p:blipFill>
          <a:blip r:embed="rId3" cstate="email">
            <a:alphaModFix amt="65000"/>
            <a:extLst>
              <a:ext uri="{28A0092B-C50C-407E-A947-70E740481C1C}">
                <a14:useLocalDpi xmlns:a14="http://schemas.microsoft.com/office/drawing/2010/main"/>
              </a:ext>
            </a:extLst>
          </a:blip>
          <a:srcRect/>
          <a:stretch>
            <a:fillRect/>
          </a:stretch>
        </p:blipFill>
        <p:spPr>
          <a:xfrm>
            <a:off x="7247890" y="252412"/>
            <a:ext cx="4944110" cy="6353175"/>
          </a:xfrm>
          <a:prstGeom prst="rect">
            <a:avLst/>
          </a:prstGeom>
          <a:noFill/>
        </p:spPr>
      </p:pic>
      <p:pic>
        <p:nvPicPr>
          <p:cNvPr id="10" name="Grafik 9">
            <a:extLst>
              <a:ext uri="{FF2B5EF4-FFF2-40B4-BE49-F238E27FC236}">
                <a16:creationId xmlns:a16="http://schemas.microsoft.com/office/drawing/2014/main" id="{D911B17E-C6DC-437A-BA64-9510A4A26CF2}"/>
              </a:ext>
            </a:extLst>
          </p:cNvPr>
          <p:cNvPicPr preferRelativeResize="0">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10104474" y="92360"/>
            <a:ext cx="1977814" cy="576772"/>
          </a:xfrm>
          <a:prstGeom prst="rect">
            <a:avLst/>
          </a:prstGeom>
        </p:spPr>
      </p:pic>
    </p:spTree>
    <p:extLst>
      <p:ext uri="{BB962C8B-B14F-4D97-AF65-F5344CB8AC3E}">
        <p14:creationId xmlns:p14="http://schemas.microsoft.com/office/powerpoint/2010/main" val="42851831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UROfusion_content_empty">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7ECB478-BAE3-9650-1ED0-40553289DFEC}"/>
              </a:ext>
            </a:extLst>
          </p:cNvPr>
          <p:cNvSpPr/>
          <p:nvPr userDrawn="1"/>
        </p:nvSpPr>
        <p:spPr>
          <a:xfrm>
            <a:off x="0" y="6525344"/>
            <a:ext cx="12192000" cy="332656"/>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p:cNvSpPr>
            <a:spLocks noGrp="1"/>
          </p:cNvSpPr>
          <p:nvPr>
            <p:ph type="title"/>
          </p:nvPr>
        </p:nvSpPr>
        <p:spPr>
          <a:xfrm>
            <a:off x="983432" y="192515"/>
            <a:ext cx="9451776" cy="457200"/>
          </a:xfrm>
        </p:spPr>
        <p:txBody>
          <a:bodyPr>
            <a:noAutofit/>
          </a:bodyPr>
          <a:lstStyle>
            <a:lvl1pPr algn="l">
              <a:lnSpc>
                <a:spcPts val="2400"/>
              </a:lnSpc>
              <a:defRPr sz="2800" b="1">
                <a:solidFill>
                  <a:schemeClr val="tx2"/>
                </a:solidFill>
                <a:latin typeface="+mn-lt"/>
                <a:cs typeface="Arial" panose="020B0604020202020204" pitchFamily="34" charset="0"/>
              </a:defRPr>
            </a:lvl1pPr>
          </a:lstStyle>
          <a:p>
            <a:r>
              <a:rPr lang="en-US" dirty="0"/>
              <a:t>Click to edit Master title style</a:t>
            </a:r>
            <a:endParaRPr lang="en-GB" dirty="0"/>
          </a:p>
        </p:txBody>
      </p:sp>
      <p:sp>
        <p:nvSpPr>
          <p:cNvPr id="8" name="Footer Placeholder 7"/>
          <p:cNvSpPr>
            <a:spLocks noGrp="1"/>
          </p:cNvSpPr>
          <p:nvPr>
            <p:ph type="ftr" sz="quarter" idx="11"/>
          </p:nvPr>
        </p:nvSpPr>
        <p:spPr>
          <a:xfrm>
            <a:off x="825624" y="6555770"/>
            <a:ext cx="3470176" cy="329614"/>
          </a:xfrm>
          <a:prstGeom prst="rect">
            <a:avLst/>
          </a:prstGeom>
        </p:spPr>
        <p:txBody>
          <a:bodyPr anchor="t"/>
          <a:lstStyle>
            <a:lvl1pPr>
              <a:defRPr sz="1200">
                <a:solidFill>
                  <a:schemeClr val="bg1"/>
                </a:solidFill>
              </a:defRPr>
            </a:lvl1pPr>
          </a:lstStyle>
          <a:p>
            <a:r>
              <a:rPr lang="en-GB" altLang="zh-CN" dirty="0">
                <a:solidFill>
                  <a:prstClr val="white"/>
                </a:solidFill>
              </a:rPr>
              <a:t>Yi et al | DPG2025 </a:t>
            </a:r>
            <a:r>
              <a:rPr lang="en-US" altLang="zh-CN" dirty="0"/>
              <a:t>Göttingen</a:t>
            </a:r>
            <a:r>
              <a:rPr lang="en-GB" altLang="zh-CN" dirty="0">
                <a:solidFill>
                  <a:prstClr val="white"/>
                </a:solidFill>
              </a:rPr>
              <a:t> | 01.04.2025</a:t>
            </a:r>
          </a:p>
        </p:txBody>
      </p:sp>
      <p:sp>
        <p:nvSpPr>
          <p:cNvPr id="9" name="Slide Number Placeholder 8"/>
          <p:cNvSpPr>
            <a:spLocks noGrp="1"/>
          </p:cNvSpPr>
          <p:nvPr>
            <p:ph type="sldNum" sz="quarter" idx="12"/>
          </p:nvPr>
        </p:nvSpPr>
        <p:spPr>
          <a:xfrm>
            <a:off x="0" y="6590037"/>
            <a:ext cx="720080" cy="199174"/>
          </a:xfrm>
        </p:spPr>
        <p:txBody>
          <a:bodyPr anchor="ctr"/>
          <a:lstStyle>
            <a:lvl1pPr>
              <a:defRPr sz="1400">
                <a:solidFill>
                  <a:schemeClr val="bg1"/>
                </a:solidFill>
              </a:defRPr>
            </a:lvl1pPr>
          </a:lstStyle>
          <a:p>
            <a:fld id="{6A6D9FA1-99C7-4910-8E32-B85D378B0060}" type="slidenum">
              <a:rPr lang="en-GB" smtClean="0">
                <a:solidFill>
                  <a:prstClr val="white"/>
                </a:solidFill>
              </a:rPr>
              <a:pPr/>
              <a:t>‹#›</a:t>
            </a:fld>
            <a:endParaRPr lang="en-GB" dirty="0">
              <a:solidFill>
                <a:prstClr val="white"/>
              </a:solidFill>
            </a:endParaRPr>
          </a:p>
        </p:txBody>
      </p:sp>
      <p:pic>
        <p:nvPicPr>
          <p:cNvPr id="1026" name="Picture 2" descr="EUROfusion - Realising Fusion Energy">
            <a:extLst>
              <a:ext uri="{FF2B5EF4-FFF2-40B4-BE49-F238E27FC236}">
                <a16:creationId xmlns:a16="http://schemas.microsoft.com/office/drawing/2014/main" id="{D76DEB2B-40A9-CD88-03A2-1B2D1E8A0C70}"/>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91344" y="57007"/>
            <a:ext cx="636023" cy="63602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40CFE93D-B60A-5519-67CA-2FB5FDAACE49}"/>
              </a:ext>
            </a:extLst>
          </p:cNvPr>
          <p:cNvPicPr>
            <a:picLocks noChangeAspect="1"/>
          </p:cNvPicPr>
          <p:nvPr userDrawn="1"/>
        </p:nvPicPr>
        <p:blipFill>
          <a:blip r:embed="rId3" cstate="email">
            <a:alphaModFix amt="65000"/>
            <a:extLst>
              <a:ext uri="{28A0092B-C50C-407E-A947-70E740481C1C}">
                <a14:useLocalDpi xmlns:a14="http://schemas.microsoft.com/office/drawing/2010/main"/>
              </a:ext>
            </a:extLst>
          </a:blip>
          <a:srcRect/>
          <a:stretch>
            <a:fillRect/>
          </a:stretch>
        </p:blipFill>
        <p:spPr>
          <a:xfrm>
            <a:off x="7247890" y="252412"/>
            <a:ext cx="4944110" cy="6353175"/>
          </a:xfrm>
          <a:prstGeom prst="rect">
            <a:avLst/>
          </a:prstGeom>
          <a:noFill/>
        </p:spPr>
      </p:pic>
    </p:spTree>
    <p:extLst>
      <p:ext uri="{BB962C8B-B14F-4D97-AF65-F5344CB8AC3E}">
        <p14:creationId xmlns:p14="http://schemas.microsoft.com/office/powerpoint/2010/main" val="16964596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UROfusion_Values">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0CFE93D-B60A-5519-67CA-2FB5FDAACE49}"/>
              </a:ext>
            </a:extLst>
          </p:cNvPr>
          <p:cNvPicPr>
            <a:picLocks noChangeAspect="1"/>
          </p:cNvPicPr>
          <p:nvPr userDrawn="1"/>
        </p:nvPicPr>
        <p:blipFill>
          <a:blip r:embed="rId2" cstate="email">
            <a:alphaModFix amt="65000"/>
            <a:extLst>
              <a:ext uri="{28A0092B-C50C-407E-A947-70E740481C1C}">
                <a14:useLocalDpi xmlns:a14="http://schemas.microsoft.com/office/drawing/2010/main"/>
              </a:ext>
            </a:extLst>
          </a:blip>
          <a:srcRect/>
          <a:stretch>
            <a:fillRect/>
          </a:stretch>
        </p:blipFill>
        <p:spPr>
          <a:xfrm>
            <a:off x="7247890" y="252412"/>
            <a:ext cx="4944110" cy="6353175"/>
          </a:xfrm>
          <a:prstGeom prst="rect">
            <a:avLst/>
          </a:prstGeom>
          <a:noFill/>
        </p:spPr>
      </p:pic>
      <p:sp>
        <p:nvSpPr>
          <p:cNvPr id="5" name="Rectangle 4">
            <a:extLst>
              <a:ext uri="{FF2B5EF4-FFF2-40B4-BE49-F238E27FC236}">
                <a16:creationId xmlns:a16="http://schemas.microsoft.com/office/drawing/2014/main" id="{A136BB05-CDE1-71D8-95B1-3A5C6CD699AD}"/>
              </a:ext>
            </a:extLst>
          </p:cNvPr>
          <p:cNvSpPr/>
          <p:nvPr userDrawn="1"/>
        </p:nvSpPr>
        <p:spPr>
          <a:xfrm>
            <a:off x="6408751" y="2146852"/>
            <a:ext cx="2170706" cy="161411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55464233-290E-F450-429D-1C58FA6BE3BA}"/>
              </a:ext>
            </a:extLst>
          </p:cNvPr>
          <p:cNvSpPr/>
          <p:nvPr userDrawn="1"/>
        </p:nvSpPr>
        <p:spPr>
          <a:xfrm>
            <a:off x="9129423" y="1957346"/>
            <a:ext cx="2170706" cy="187518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47ECB478-BAE3-9650-1ED0-40553289DFEC}"/>
              </a:ext>
            </a:extLst>
          </p:cNvPr>
          <p:cNvSpPr/>
          <p:nvPr userDrawn="1"/>
        </p:nvSpPr>
        <p:spPr>
          <a:xfrm>
            <a:off x="0" y="6525344"/>
            <a:ext cx="12192000" cy="332656"/>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p:cNvSpPr>
            <a:spLocks noGrp="1"/>
          </p:cNvSpPr>
          <p:nvPr>
            <p:ph type="title" hasCustomPrompt="1"/>
          </p:nvPr>
        </p:nvSpPr>
        <p:spPr>
          <a:xfrm>
            <a:off x="983432" y="192515"/>
            <a:ext cx="9451776" cy="457200"/>
          </a:xfrm>
        </p:spPr>
        <p:txBody>
          <a:bodyPr>
            <a:noAutofit/>
          </a:bodyPr>
          <a:lstStyle>
            <a:lvl1pPr algn="l">
              <a:lnSpc>
                <a:spcPts val="2400"/>
              </a:lnSpc>
              <a:defRPr sz="2800" b="1">
                <a:solidFill>
                  <a:schemeClr val="tx2"/>
                </a:solidFill>
                <a:latin typeface="+mn-lt"/>
                <a:cs typeface="Arial" panose="020B0604020202020204" pitchFamily="34" charset="0"/>
              </a:defRPr>
            </a:lvl1pPr>
          </a:lstStyle>
          <a:p>
            <a:r>
              <a:rPr lang="en-US" dirty="0"/>
              <a:t>EUROfusion Values</a:t>
            </a:r>
            <a:endParaRPr lang="en-GB" dirty="0"/>
          </a:p>
        </p:txBody>
      </p:sp>
      <p:sp>
        <p:nvSpPr>
          <p:cNvPr id="8" name="Footer Placeholder 7"/>
          <p:cNvSpPr>
            <a:spLocks noGrp="1"/>
          </p:cNvSpPr>
          <p:nvPr>
            <p:ph type="ftr" sz="quarter" idx="11"/>
          </p:nvPr>
        </p:nvSpPr>
        <p:spPr>
          <a:xfrm>
            <a:off x="825624" y="6555770"/>
            <a:ext cx="3470176" cy="329614"/>
          </a:xfrm>
          <a:prstGeom prst="rect">
            <a:avLst/>
          </a:prstGeom>
        </p:spPr>
        <p:txBody>
          <a:bodyPr anchor="t"/>
          <a:lstStyle>
            <a:lvl1pPr>
              <a:defRPr sz="1200">
                <a:solidFill>
                  <a:schemeClr val="bg1"/>
                </a:solidFill>
              </a:defRPr>
            </a:lvl1pPr>
          </a:lstStyle>
          <a:p>
            <a:r>
              <a:rPr lang="en-GB" dirty="0">
                <a:solidFill>
                  <a:prstClr val="white"/>
                </a:solidFill>
              </a:rPr>
              <a:t>EUROfusion Values | Event | dd Month </a:t>
            </a:r>
            <a:r>
              <a:rPr lang="en-GB" dirty="0" err="1">
                <a:solidFill>
                  <a:prstClr val="white"/>
                </a:solidFill>
              </a:rPr>
              <a:t>yyyy</a:t>
            </a:r>
            <a:endParaRPr lang="en-GB" dirty="0">
              <a:solidFill>
                <a:prstClr val="white"/>
              </a:solidFill>
            </a:endParaRPr>
          </a:p>
        </p:txBody>
      </p:sp>
      <p:sp>
        <p:nvSpPr>
          <p:cNvPr id="9" name="Slide Number Placeholder 8"/>
          <p:cNvSpPr>
            <a:spLocks noGrp="1"/>
          </p:cNvSpPr>
          <p:nvPr>
            <p:ph type="sldNum" sz="quarter" idx="12"/>
          </p:nvPr>
        </p:nvSpPr>
        <p:spPr>
          <a:xfrm>
            <a:off x="0" y="6590037"/>
            <a:ext cx="720080" cy="199174"/>
          </a:xfrm>
        </p:spPr>
        <p:txBody>
          <a:bodyPr anchor="ctr"/>
          <a:lstStyle>
            <a:lvl1pPr>
              <a:defRPr sz="1400">
                <a:solidFill>
                  <a:schemeClr val="bg1"/>
                </a:solidFill>
              </a:defRPr>
            </a:lvl1pPr>
          </a:lstStyle>
          <a:p>
            <a:fld id="{6A6D9FA1-99C7-4910-8E32-B85D378B0060}" type="slidenum">
              <a:rPr lang="en-GB" smtClean="0">
                <a:solidFill>
                  <a:prstClr val="white"/>
                </a:solidFill>
              </a:rPr>
              <a:pPr/>
              <a:t>‹#›</a:t>
            </a:fld>
            <a:endParaRPr lang="en-GB" dirty="0">
              <a:solidFill>
                <a:prstClr val="white"/>
              </a:solidFill>
            </a:endParaRPr>
          </a:p>
        </p:txBody>
      </p:sp>
      <p:pic>
        <p:nvPicPr>
          <p:cNvPr id="1026" name="Picture 2" descr="EUROfusion - Realising Fusion Energy">
            <a:extLst>
              <a:ext uri="{FF2B5EF4-FFF2-40B4-BE49-F238E27FC236}">
                <a16:creationId xmlns:a16="http://schemas.microsoft.com/office/drawing/2014/main" id="{D76DEB2B-40A9-CD88-03A2-1B2D1E8A0C70}"/>
              </a:ext>
            </a:extLst>
          </p:cNvPr>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191344" y="57007"/>
            <a:ext cx="636023" cy="636023"/>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E8D0878B-E5A6-2FA4-87BE-E46364DC8E55}"/>
              </a:ext>
            </a:extLst>
          </p:cNvPr>
          <p:cNvPicPr>
            <a:picLocks noChangeAspect="1"/>
          </p:cNvPicPr>
          <p:nvPr userDrawn="1"/>
        </p:nvPicPr>
        <p:blipFill rotWithShape="1">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5414" y="979851"/>
            <a:ext cx="12181172" cy="5577840"/>
          </a:xfrm>
          <a:prstGeom prst="rect">
            <a:avLst/>
          </a:prstGeom>
        </p:spPr>
      </p:pic>
    </p:spTree>
    <p:extLst>
      <p:ext uri="{BB962C8B-B14F-4D97-AF65-F5344CB8AC3E}">
        <p14:creationId xmlns:p14="http://schemas.microsoft.com/office/powerpoint/2010/main" val="13080846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p:cNvSpPr>
            <a:spLocks noGrp="1"/>
          </p:cNvSpPr>
          <p:nvPr>
            <p:ph type="sldNum" sz="quarter" idx="4"/>
          </p:nvPr>
        </p:nvSpPr>
        <p:spPr>
          <a:xfrm>
            <a:off x="10848528" y="6356353"/>
            <a:ext cx="733872" cy="365125"/>
          </a:xfrm>
          <a:prstGeom prst="rect">
            <a:avLst/>
          </a:prstGeom>
        </p:spPr>
        <p:txBody>
          <a:bodyPr vert="horz" lIns="91440" tIns="45720" rIns="91440" bIns="45720" rtlCol="0" anchor="ctr"/>
          <a:lstStyle>
            <a:lvl1pPr algn="r">
              <a:defRPr sz="1000">
                <a:solidFill>
                  <a:schemeClr val="tx1">
                    <a:tint val="75000"/>
                  </a:schemeClr>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A6D9FA1-99C7-4910-8E32-B85D378B0060}" type="slidenum">
              <a:rPr kumimoji="0" lang="en-GB" sz="10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0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402646876"/>
      </p:ext>
    </p:extLst>
  </p:cSld>
  <p:clrMap bg1="lt1" tx1="dk1" bg2="lt2" tx2="dk2" accent1="accent1" accent2="accent2" accent3="accent3" accent4="accent4" accent5="accent5" accent6="accent6" hlink="hlink" folHlink="folHlink"/>
  <p:sldLayoutIdLst>
    <p:sldLayoutId id="2147483658" r:id="rId1"/>
    <p:sldLayoutId id="2147483663" r:id="rId2"/>
    <p:sldLayoutId id="2147483664" r:id="rId3"/>
    <p:sldLayoutId id="2147483669" r:id="rId4"/>
  </p:sldLayoutIdLst>
  <p:hf hdr="0" dt="0"/>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5.emf"/></Relationships>
</file>

<file path=ppt/slides/_rels/slide2.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oleObject" Target="../embeddings/oleObject1.bin"/><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oleObject" Target="../embeddings/oleObject2.bin"/><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e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90DF84-45A5-E8B6-2356-A083BD3B6272}"/>
              </a:ext>
            </a:extLst>
          </p:cNvPr>
          <p:cNvSpPr>
            <a:spLocks noGrp="1"/>
          </p:cNvSpPr>
          <p:nvPr>
            <p:ph type="title"/>
          </p:nvPr>
        </p:nvSpPr>
        <p:spPr>
          <a:xfrm>
            <a:off x="407368" y="2074188"/>
            <a:ext cx="11266768" cy="620251"/>
          </a:xfrm>
        </p:spPr>
        <p:txBody>
          <a:bodyPr>
            <a:normAutofit/>
          </a:bodyPr>
          <a:lstStyle/>
          <a:p>
            <a:r>
              <a:rPr lang="en-US" altLang="zh-CN" dirty="0"/>
              <a:t>JET LIBS data in the QMS region-14IW G1B(2011-2023)</a:t>
            </a:r>
            <a:endParaRPr lang="en-US" dirty="0"/>
          </a:p>
        </p:txBody>
      </p:sp>
      <p:sp>
        <p:nvSpPr>
          <p:cNvPr id="3" name="Text Placeholder 2">
            <a:extLst>
              <a:ext uri="{FF2B5EF4-FFF2-40B4-BE49-F238E27FC236}">
                <a16:creationId xmlns:a16="http://schemas.microsoft.com/office/drawing/2014/main" id="{68F44253-FAF4-4571-7B1E-85B86398C1C5}"/>
              </a:ext>
            </a:extLst>
          </p:cNvPr>
          <p:cNvSpPr>
            <a:spLocks noGrp="1"/>
          </p:cNvSpPr>
          <p:nvPr>
            <p:ph type="body" sz="quarter" idx="10"/>
          </p:nvPr>
        </p:nvSpPr>
        <p:spPr/>
        <p:txBody>
          <a:bodyPr/>
          <a:lstStyle/>
          <a:p>
            <a:r>
              <a:rPr lang="en-US" dirty="0"/>
              <a:t>R</a:t>
            </a:r>
            <a:r>
              <a:rPr lang="en-US" altLang="zh-CN" dirty="0"/>
              <a:t>ongxing Yi</a:t>
            </a:r>
            <a:r>
              <a:rPr lang="en-US" dirty="0"/>
              <a:t> et al.</a:t>
            </a:r>
          </a:p>
        </p:txBody>
      </p:sp>
      <p:sp>
        <p:nvSpPr>
          <p:cNvPr id="4" name="Text Placeholder 3">
            <a:extLst>
              <a:ext uri="{FF2B5EF4-FFF2-40B4-BE49-F238E27FC236}">
                <a16:creationId xmlns:a16="http://schemas.microsoft.com/office/drawing/2014/main" id="{5CE95A6E-2526-20D0-7292-7712306271DC}"/>
              </a:ext>
            </a:extLst>
          </p:cNvPr>
          <p:cNvSpPr>
            <a:spLocks noGrp="1"/>
          </p:cNvSpPr>
          <p:nvPr>
            <p:ph type="body" sz="quarter" idx="11"/>
          </p:nvPr>
        </p:nvSpPr>
        <p:spPr>
          <a:xfrm>
            <a:off x="407366" y="4159260"/>
            <a:ext cx="7288833" cy="1078566"/>
          </a:xfrm>
        </p:spPr>
        <p:txBody>
          <a:bodyPr>
            <a:normAutofit fontScale="85000" lnSpcReduction="10000"/>
          </a:bodyPr>
          <a:lstStyle/>
          <a:p>
            <a:r>
              <a:rPr lang="en-US" dirty="0" err="1"/>
              <a:t>Forschungszentrum</a:t>
            </a:r>
            <a:r>
              <a:rPr lang="en-US" dirty="0"/>
              <a:t> Jülich GmbH, Institute of Fusion Energy</a:t>
            </a:r>
            <a:br>
              <a:rPr lang="en-US" dirty="0"/>
            </a:br>
            <a:r>
              <a:rPr lang="en-US" dirty="0"/>
              <a:t>and Nuclear Waste Management – Plasma Physics,</a:t>
            </a:r>
            <a:br>
              <a:rPr lang="en-US" dirty="0"/>
            </a:br>
            <a:r>
              <a:rPr lang="en-US" dirty="0"/>
              <a:t>Partner of the Trilateral </a:t>
            </a:r>
            <a:r>
              <a:rPr lang="en-US" dirty="0" err="1"/>
              <a:t>Euregio</a:t>
            </a:r>
            <a:r>
              <a:rPr lang="en-US" dirty="0"/>
              <a:t> Cluster (TEC), 52425 Jülich, Germany</a:t>
            </a:r>
          </a:p>
        </p:txBody>
      </p:sp>
      <p:sp>
        <p:nvSpPr>
          <p:cNvPr id="5" name="Text Placeholder 4">
            <a:extLst>
              <a:ext uri="{FF2B5EF4-FFF2-40B4-BE49-F238E27FC236}">
                <a16:creationId xmlns:a16="http://schemas.microsoft.com/office/drawing/2014/main" id="{77D306BE-80AF-BAD6-579C-9B0413B066C6}"/>
              </a:ext>
            </a:extLst>
          </p:cNvPr>
          <p:cNvSpPr>
            <a:spLocks noGrp="1"/>
          </p:cNvSpPr>
          <p:nvPr>
            <p:ph type="body" sz="quarter" idx="12"/>
          </p:nvPr>
        </p:nvSpPr>
        <p:spPr/>
        <p:txBody>
          <a:bodyPr/>
          <a:lstStyle/>
          <a:p>
            <a:r>
              <a:rPr lang="en-US" dirty="0"/>
              <a:t>PWIE, J</a:t>
            </a:r>
            <a:r>
              <a:rPr lang="en-US" altLang="zh-CN" dirty="0"/>
              <a:t>uelich</a:t>
            </a:r>
            <a:endParaRPr lang="en-US" dirty="0"/>
          </a:p>
        </p:txBody>
      </p:sp>
      <p:pic>
        <p:nvPicPr>
          <p:cNvPr id="8" name="Picture 2" descr="\\de-ews-fs01\efdawork\PI team\PICTURES AND GRAPHICS\LOGOS\JET-LOGO (by Dolp)\OtherJPG\JET.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75861" y="5886336"/>
            <a:ext cx="1780354" cy="706236"/>
          </a:xfrm>
          <a:prstGeom prst="rect">
            <a:avLst/>
          </a:prstGeom>
          <a:noFill/>
          <a:extLst>
            <a:ext uri="{909E8E84-426E-40DD-AFC4-6F175D3DCCD1}">
              <a14:hiddenFill xmlns:a14="http://schemas.microsoft.com/office/drawing/2010/main">
                <a:solidFill>
                  <a:srgbClr val="FFFFFF"/>
                </a:solidFill>
              </a14:hiddenFill>
            </a:ext>
          </a:extLst>
        </p:spPr>
      </p:pic>
      <p:pic>
        <p:nvPicPr>
          <p:cNvPr id="9" name="Grafik 8">
            <a:extLst>
              <a:ext uri="{FF2B5EF4-FFF2-40B4-BE49-F238E27FC236}">
                <a16:creationId xmlns:a16="http://schemas.microsoft.com/office/drawing/2014/main" id="{D911B17E-C6DC-437A-BA64-9510A4A26CF2}"/>
              </a:ext>
            </a:extLst>
          </p:cNvPr>
          <p:cNvPicPr preferRelativeResize="0">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543373" y="5174958"/>
            <a:ext cx="2103917" cy="613546"/>
          </a:xfrm>
          <a:prstGeom prst="rect">
            <a:avLst/>
          </a:prstGeom>
        </p:spPr>
      </p:pic>
      <p:pic>
        <p:nvPicPr>
          <p:cNvPr id="12" name="Grafik 11"/>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3027781" y="5141620"/>
            <a:ext cx="674861" cy="674861"/>
          </a:xfrm>
          <a:prstGeom prst="rect">
            <a:avLst/>
          </a:prstGeom>
        </p:spPr>
      </p:pic>
      <p:sp>
        <p:nvSpPr>
          <p:cNvPr id="6" name="AutoShape 4">
            <a:extLst>
              <a:ext uri="{FF2B5EF4-FFF2-40B4-BE49-F238E27FC236}">
                <a16:creationId xmlns:a16="http://schemas.microsoft.com/office/drawing/2014/main" id="{9D9F2D3A-57E1-514E-ECAB-6A74E2FA4665}"/>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pic>
        <p:nvPicPr>
          <p:cNvPr id="1026" name="Picture 2">
            <a:extLst>
              <a:ext uri="{FF2B5EF4-FFF2-40B4-BE49-F238E27FC236}">
                <a16:creationId xmlns:a16="http://schemas.microsoft.com/office/drawing/2014/main" id="{90DC91B1-4EE5-82A9-F065-7EE1C7AF84F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57567" y="3693074"/>
            <a:ext cx="3391060" cy="254329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1064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A8B6C8-258B-D855-35C1-3F6103A2795B}"/>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2BE03D7E-019D-72FF-5A56-D2E5FF996302}"/>
              </a:ext>
            </a:extLst>
          </p:cNvPr>
          <p:cNvSpPr>
            <a:spLocks noGrp="1"/>
          </p:cNvSpPr>
          <p:nvPr>
            <p:ph type="title"/>
          </p:nvPr>
        </p:nvSpPr>
        <p:spPr/>
        <p:txBody>
          <a:bodyPr/>
          <a:lstStyle/>
          <a:p>
            <a:r>
              <a:rPr lang="en-US" altLang="zh-CN" dirty="0">
                <a:latin typeface="Arial" panose="020B0604020202020204" pitchFamily="34" charset="0"/>
              </a:rPr>
              <a:t>Results in the LID-QMS region (Module 14)</a:t>
            </a:r>
            <a:endParaRPr lang="en-GB" dirty="0"/>
          </a:p>
        </p:txBody>
      </p:sp>
      <p:sp>
        <p:nvSpPr>
          <p:cNvPr id="35" name="Footer Placeholder 7">
            <a:extLst>
              <a:ext uri="{FF2B5EF4-FFF2-40B4-BE49-F238E27FC236}">
                <a16:creationId xmlns:a16="http://schemas.microsoft.com/office/drawing/2014/main" id="{67C329E7-F491-31FC-1A9A-567F1F188B29}"/>
              </a:ext>
            </a:extLst>
          </p:cNvPr>
          <p:cNvSpPr>
            <a:spLocks noGrp="1"/>
          </p:cNvSpPr>
          <p:nvPr>
            <p:ph type="ftr" sz="quarter" idx="11"/>
          </p:nvPr>
        </p:nvSpPr>
        <p:spPr>
          <a:xfrm>
            <a:off x="825624" y="6555770"/>
            <a:ext cx="3470176" cy="329614"/>
          </a:xfrm>
          <a:prstGeom prst="rect">
            <a:avLst/>
          </a:prstGeom>
        </p:spPr>
        <p:txBody>
          <a:bodyPr anchor="t"/>
          <a:lstStyle>
            <a:lvl1pPr>
              <a:defRPr sz="1200">
                <a:solidFill>
                  <a:schemeClr val="bg1"/>
                </a:solidFill>
              </a:defRPr>
            </a:lvl1pPr>
          </a:lstStyle>
          <a:p>
            <a:r>
              <a:rPr lang="en-GB" altLang="zh-CN" dirty="0">
                <a:solidFill>
                  <a:prstClr val="white"/>
                </a:solidFill>
              </a:rPr>
              <a:t>Yi et al | </a:t>
            </a:r>
            <a:r>
              <a:rPr lang="en-US" altLang="zh-CN" dirty="0">
                <a:solidFill>
                  <a:prstClr val="white"/>
                </a:solidFill>
              </a:rPr>
              <a:t>PWIE meeting</a:t>
            </a:r>
            <a:r>
              <a:rPr lang="en-GB" altLang="zh-CN" dirty="0">
                <a:solidFill>
                  <a:prstClr val="white"/>
                </a:solidFill>
              </a:rPr>
              <a:t>| 11.2025</a:t>
            </a:r>
          </a:p>
        </p:txBody>
      </p:sp>
      <p:sp>
        <p:nvSpPr>
          <p:cNvPr id="36" name="Slide Number Placeholder 8">
            <a:extLst>
              <a:ext uri="{FF2B5EF4-FFF2-40B4-BE49-F238E27FC236}">
                <a16:creationId xmlns:a16="http://schemas.microsoft.com/office/drawing/2014/main" id="{C663AF97-72B7-3D6C-0CA9-D631D33502B6}"/>
              </a:ext>
            </a:extLst>
          </p:cNvPr>
          <p:cNvSpPr>
            <a:spLocks noGrp="1"/>
          </p:cNvSpPr>
          <p:nvPr>
            <p:ph type="sldNum" sz="quarter" idx="12"/>
          </p:nvPr>
        </p:nvSpPr>
        <p:spPr>
          <a:xfrm>
            <a:off x="0" y="6590037"/>
            <a:ext cx="720080" cy="199174"/>
          </a:xfrm>
        </p:spPr>
        <p:txBody>
          <a:bodyPr anchor="ctr"/>
          <a:lstStyle>
            <a:lvl1pPr>
              <a:defRPr sz="1400">
                <a:solidFill>
                  <a:schemeClr val="bg1"/>
                </a:solidFill>
              </a:defRPr>
            </a:lvl1pPr>
          </a:lstStyle>
          <a:p>
            <a:fld id="{6A6D9FA1-99C7-4910-8E32-B85D378B0060}" type="slidenum">
              <a:rPr lang="en-GB" smtClean="0">
                <a:solidFill>
                  <a:prstClr val="white"/>
                </a:solidFill>
              </a:rPr>
              <a:pPr/>
              <a:t>2</a:t>
            </a:fld>
            <a:endParaRPr lang="en-GB" dirty="0">
              <a:solidFill>
                <a:prstClr val="white"/>
              </a:solidFill>
            </a:endParaRPr>
          </a:p>
        </p:txBody>
      </p:sp>
      <p:graphicFrame>
        <p:nvGraphicFramePr>
          <p:cNvPr id="5" name="Object 4" descr="Project Path: C:\Users\Yi\Documents\works-YEARLY\2025\JET-DATA-PROCESSING\divertor mod14\DISTRIBUTION.opju&#10;PE Folder: /DISTRIBUTION/Folder1/&#10;Short Name: line2">
            <a:extLst>
              <a:ext uri="{FF2B5EF4-FFF2-40B4-BE49-F238E27FC236}">
                <a16:creationId xmlns:a16="http://schemas.microsoft.com/office/drawing/2014/main" id="{4E5ABE99-09B2-020B-F143-AA8973BA90B3}"/>
              </a:ext>
            </a:extLst>
          </p:cNvPr>
          <p:cNvGraphicFramePr>
            <a:graphicFrameLocks noChangeAspect="1"/>
          </p:cNvGraphicFramePr>
          <p:nvPr>
            <p:extLst>
              <p:ext uri="{D42A27DB-BD31-4B8C-83A1-F6EECF244321}">
                <p14:modId xmlns:p14="http://schemas.microsoft.com/office/powerpoint/2010/main" val="1682815281"/>
              </p:ext>
            </p:extLst>
          </p:nvPr>
        </p:nvGraphicFramePr>
        <p:xfrm>
          <a:off x="310119" y="1152447"/>
          <a:ext cx="5948521" cy="4553106"/>
        </p:xfrm>
        <a:graphic>
          <a:graphicData uri="http://schemas.openxmlformats.org/presentationml/2006/ole">
            <mc:AlternateContent xmlns:mc="http://schemas.openxmlformats.org/markup-compatibility/2006">
              <mc:Choice xmlns:v="urn:schemas-microsoft-com:vml" Requires="v">
                <p:oleObj name="Graph" r:id="rId2" imgW="9802086" imgH="7502525" progId="Origin95.Graph">
                  <p:embed/>
                </p:oleObj>
              </mc:Choice>
              <mc:Fallback>
                <p:oleObj name="Graph" r:id="rId2" imgW="9802086" imgH="7502525" progId="Origin95.Graph">
                  <p:embed/>
                  <p:pic>
                    <p:nvPicPr>
                      <p:cNvPr id="5" name="Object 4" descr="Project Path: C:\Users\Yi\Documents\works-YEARLY\2025\JET-DATA-PROCESSING\divertor mod14\DISTRIBUTION.opju&#10;PE Folder: /DISTRIBUTION/Folder1/&#10;Short Name: line2">
                        <a:extLst>
                          <a:ext uri="{FF2B5EF4-FFF2-40B4-BE49-F238E27FC236}">
                            <a16:creationId xmlns:a16="http://schemas.microsoft.com/office/drawing/2014/main" id="{9C568297-88DB-1AD3-AFD9-FDF61D362196}"/>
                          </a:ext>
                        </a:extLst>
                      </p:cNvPr>
                      <p:cNvPicPr/>
                      <p:nvPr/>
                    </p:nvPicPr>
                    <p:blipFill>
                      <a:blip r:embed="rId3"/>
                      <a:stretch>
                        <a:fillRect/>
                      </a:stretch>
                    </p:blipFill>
                    <p:spPr>
                      <a:xfrm>
                        <a:off x="310119" y="1152447"/>
                        <a:ext cx="5948521" cy="4553106"/>
                      </a:xfrm>
                      <a:prstGeom prst="rect">
                        <a:avLst/>
                      </a:prstGeom>
                    </p:spPr>
                  </p:pic>
                </p:oleObj>
              </mc:Fallback>
            </mc:AlternateContent>
          </a:graphicData>
        </a:graphic>
      </p:graphicFrame>
      <p:pic>
        <p:nvPicPr>
          <p:cNvPr id="3" name="Picture 2">
            <a:extLst>
              <a:ext uri="{FF2B5EF4-FFF2-40B4-BE49-F238E27FC236}">
                <a16:creationId xmlns:a16="http://schemas.microsoft.com/office/drawing/2014/main" id="{7298156B-8C00-B529-EFF5-18EB7C296936}"/>
              </a:ext>
            </a:extLst>
          </p:cNvPr>
          <p:cNvPicPr>
            <a:picLocks noChangeAspect="1"/>
          </p:cNvPicPr>
          <p:nvPr/>
        </p:nvPicPr>
        <p:blipFill>
          <a:blip r:embed="rId4"/>
          <a:stretch>
            <a:fillRect/>
          </a:stretch>
        </p:blipFill>
        <p:spPr>
          <a:xfrm>
            <a:off x="6365226" y="1152447"/>
            <a:ext cx="5207649" cy="5260370"/>
          </a:xfrm>
          <a:prstGeom prst="rect">
            <a:avLst/>
          </a:prstGeom>
        </p:spPr>
      </p:pic>
      <p:cxnSp>
        <p:nvCxnSpPr>
          <p:cNvPr id="6" name="Straight Arrow Connector 5">
            <a:extLst>
              <a:ext uri="{FF2B5EF4-FFF2-40B4-BE49-F238E27FC236}">
                <a16:creationId xmlns:a16="http://schemas.microsoft.com/office/drawing/2014/main" id="{D69E640F-AFC2-65F1-809B-082C03BDB70E}"/>
              </a:ext>
            </a:extLst>
          </p:cNvPr>
          <p:cNvCxnSpPr/>
          <p:nvPr/>
        </p:nvCxnSpPr>
        <p:spPr>
          <a:xfrm flipH="1">
            <a:off x="10020300" y="2019222"/>
            <a:ext cx="114300" cy="4393595"/>
          </a:xfrm>
          <a:prstGeom prst="straightConnector1">
            <a:avLst/>
          </a:prstGeom>
          <a:ln w="22225">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40159844-CADC-A711-A6E3-3F8DDA7AF5FF}"/>
              </a:ext>
            </a:extLst>
          </p:cNvPr>
          <p:cNvSpPr txBox="1"/>
          <p:nvPr/>
        </p:nvSpPr>
        <p:spPr>
          <a:xfrm>
            <a:off x="7831470" y="4138023"/>
            <a:ext cx="1762342" cy="400110"/>
          </a:xfrm>
          <a:prstGeom prst="rect">
            <a:avLst/>
          </a:prstGeom>
          <a:noFill/>
        </p:spPr>
        <p:txBody>
          <a:bodyPr wrap="none" rtlCol="0">
            <a:spAutoFit/>
          </a:bodyPr>
          <a:lstStyle/>
          <a:p>
            <a:pPr algn="l"/>
            <a:r>
              <a:rPr lang="en-US" sz="2000" b="1" dirty="0">
                <a:solidFill>
                  <a:srgbClr val="FF0000"/>
                </a:solidFill>
              </a:rPr>
              <a:t>Highest D ratio</a:t>
            </a:r>
            <a:endParaRPr lang="en-DE" sz="2000" b="1" dirty="0">
              <a:solidFill>
                <a:srgbClr val="FF0000"/>
              </a:solidFill>
            </a:endParaRPr>
          </a:p>
        </p:txBody>
      </p:sp>
      <p:sp>
        <p:nvSpPr>
          <p:cNvPr id="8" name="TextBox 7">
            <a:extLst>
              <a:ext uri="{FF2B5EF4-FFF2-40B4-BE49-F238E27FC236}">
                <a16:creationId xmlns:a16="http://schemas.microsoft.com/office/drawing/2014/main" id="{1DC4F641-CDA7-0E0B-854D-1B6977E21B66}"/>
              </a:ext>
            </a:extLst>
          </p:cNvPr>
          <p:cNvSpPr txBox="1"/>
          <p:nvPr/>
        </p:nvSpPr>
        <p:spPr>
          <a:xfrm>
            <a:off x="10539227" y="2019222"/>
            <a:ext cx="314510" cy="400110"/>
          </a:xfrm>
          <a:prstGeom prst="rect">
            <a:avLst/>
          </a:prstGeom>
          <a:noFill/>
        </p:spPr>
        <p:txBody>
          <a:bodyPr wrap="none" rtlCol="0">
            <a:spAutoFit/>
          </a:bodyPr>
          <a:lstStyle/>
          <a:p>
            <a:pPr algn="l"/>
            <a:r>
              <a:rPr lang="en-US" sz="2000" b="1" dirty="0">
                <a:solidFill>
                  <a:srgbClr val="FF0000"/>
                </a:solidFill>
              </a:rPr>
              <a:t>1</a:t>
            </a:r>
            <a:endParaRPr lang="en-DE" sz="2000" b="1" dirty="0">
              <a:solidFill>
                <a:srgbClr val="FF0000"/>
              </a:solidFill>
            </a:endParaRPr>
          </a:p>
        </p:txBody>
      </p:sp>
      <p:sp>
        <p:nvSpPr>
          <p:cNvPr id="10" name="矩形 9">
            <a:extLst>
              <a:ext uri="{FF2B5EF4-FFF2-40B4-BE49-F238E27FC236}">
                <a16:creationId xmlns:a16="http://schemas.microsoft.com/office/drawing/2014/main" id="{7A44F965-A93A-5D17-42C0-46BFC8FCEC30}"/>
              </a:ext>
            </a:extLst>
          </p:cNvPr>
          <p:cNvSpPr/>
          <p:nvPr/>
        </p:nvSpPr>
        <p:spPr>
          <a:xfrm>
            <a:off x="2281647" y="1663337"/>
            <a:ext cx="1349828" cy="3274423"/>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a:extLst>
              <a:ext uri="{FF2B5EF4-FFF2-40B4-BE49-F238E27FC236}">
                <a16:creationId xmlns:a16="http://schemas.microsoft.com/office/drawing/2014/main" id="{3E86FA27-1EE2-EDAE-8C1D-AE9AED6DA092}"/>
              </a:ext>
            </a:extLst>
          </p:cNvPr>
          <p:cNvSpPr txBox="1"/>
          <p:nvPr/>
        </p:nvSpPr>
        <p:spPr>
          <a:xfrm>
            <a:off x="10432641" y="4216019"/>
            <a:ext cx="367408" cy="1815882"/>
          </a:xfrm>
          <a:prstGeom prst="rect">
            <a:avLst/>
          </a:prstGeom>
          <a:noFill/>
        </p:spPr>
        <p:txBody>
          <a:bodyPr wrap="none" rtlCol="0">
            <a:spAutoFit/>
          </a:bodyPr>
          <a:lstStyle/>
          <a:p>
            <a:pPr algn="l"/>
            <a:r>
              <a:rPr lang="en-US" altLang="zh-CN" sz="2800" b="1" dirty="0">
                <a:solidFill>
                  <a:srgbClr val="FF0000"/>
                </a:solidFill>
              </a:rPr>
              <a:t>1</a:t>
            </a:r>
          </a:p>
          <a:p>
            <a:pPr algn="l"/>
            <a:r>
              <a:rPr lang="en-US" altLang="zh-CN" sz="2800" b="1" dirty="0">
                <a:solidFill>
                  <a:srgbClr val="FF0000"/>
                </a:solidFill>
              </a:rPr>
              <a:t>2</a:t>
            </a:r>
          </a:p>
          <a:p>
            <a:pPr algn="l"/>
            <a:r>
              <a:rPr lang="en-US" altLang="zh-CN" sz="2800" b="1" dirty="0">
                <a:solidFill>
                  <a:srgbClr val="FF0000"/>
                </a:solidFill>
              </a:rPr>
              <a:t>3</a:t>
            </a:r>
          </a:p>
          <a:p>
            <a:pPr algn="l"/>
            <a:r>
              <a:rPr lang="en-US" altLang="zh-CN" sz="2800" b="1" dirty="0">
                <a:solidFill>
                  <a:srgbClr val="FF0000"/>
                </a:solidFill>
              </a:rPr>
              <a:t>4</a:t>
            </a:r>
            <a:endParaRPr lang="zh-CN" altLang="en-US" sz="2800" b="1" dirty="0">
              <a:solidFill>
                <a:srgbClr val="FF0000"/>
              </a:solidFill>
            </a:endParaRPr>
          </a:p>
        </p:txBody>
      </p:sp>
    </p:spTree>
    <p:extLst>
      <p:ext uri="{BB962C8B-B14F-4D97-AF65-F5344CB8AC3E}">
        <p14:creationId xmlns:p14="http://schemas.microsoft.com/office/powerpoint/2010/main" val="1105588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DEDC5A-955F-3260-B85D-FD12E7931626}"/>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825CAC10-DD11-D53B-262A-46DBD665E1DE}"/>
              </a:ext>
            </a:extLst>
          </p:cNvPr>
          <p:cNvSpPr>
            <a:spLocks noGrp="1"/>
          </p:cNvSpPr>
          <p:nvPr>
            <p:ph type="title"/>
          </p:nvPr>
        </p:nvSpPr>
        <p:spPr/>
        <p:txBody>
          <a:bodyPr/>
          <a:lstStyle/>
          <a:p>
            <a:r>
              <a:rPr lang="en-GB" dirty="0">
                <a:latin typeface="Arial" panose="020B0604020202020204" pitchFamily="34" charset="0"/>
              </a:rPr>
              <a:t>Outlook and Conclusions</a:t>
            </a:r>
            <a:endParaRPr lang="en-GB" dirty="0"/>
          </a:p>
        </p:txBody>
      </p:sp>
      <p:sp>
        <p:nvSpPr>
          <p:cNvPr id="6" name="Footer Placeholder 7">
            <a:extLst>
              <a:ext uri="{FF2B5EF4-FFF2-40B4-BE49-F238E27FC236}">
                <a16:creationId xmlns:a16="http://schemas.microsoft.com/office/drawing/2014/main" id="{9121890A-B20F-A5B3-FD8C-FD4D6EB8A36A}"/>
              </a:ext>
            </a:extLst>
          </p:cNvPr>
          <p:cNvSpPr>
            <a:spLocks noGrp="1"/>
          </p:cNvSpPr>
          <p:nvPr>
            <p:ph type="ftr" sz="quarter" idx="11"/>
          </p:nvPr>
        </p:nvSpPr>
        <p:spPr>
          <a:xfrm>
            <a:off x="825624" y="6555770"/>
            <a:ext cx="3470176" cy="329614"/>
          </a:xfrm>
          <a:prstGeom prst="rect">
            <a:avLst/>
          </a:prstGeom>
        </p:spPr>
        <p:txBody>
          <a:bodyPr anchor="t"/>
          <a:lstStyle>
            <a:lvl1pPr>
              <a:defRPr sz="1200">
                <a:solidFill>
                  <a:schemeClr val="bg1"/>
                </a:solidFill>
              </a:defRPr>
            </a:lvl1pPr>
          </a:lstStyle>
          <a:p>
            <a:r>
              <a:rPr lang="en-GB" altLang="zh-CN" dirty="0">
                <a:solidFill>
                  <a:prstClr val="white"/>
                </a:solidFill>
              </a:rPr>
              <a:t>Yi et al | </a:t>
            </a:r>
            <a:r>
              <a:rPr lang="en-US" altLang="zh-CN" dirty="0">
                <a:solidFill>
                  <a:prstClr val="white"/>
                </a:solidFill>
              </a:rPr>
              <a:t>PWIE meeting</a:t>
            </a:r>
            <a:r>
              <a:rPr lang="en-GB" altLang="zh-CN" dirty="0">
                <a:solidFill>
                  <a:prstClr val="white"/>
                </a:solidFill>
              </a:rPr>
              <a:t>| 11.2025</a:t>
            </a:r>
          </a:p>
        </p:txBody>
      </p:sp>
      <p:sp>
        <p:nvSpPr>
          <p:cNvPr id="8" name="Slide Number Placeholder 8">
            <a:extLst>
              <a:ext uri="{FF2B5EF4-FFF2-40B4-BE49-F238E27FC236}">
                <a16:creationId xmlns:a16="http://schemas.microsoft.com/office/drawing/2014/main" id="{7643BF7E-6ED3-8A01-45E0-0E17751652E5}"/>
              </a:ext>
            </a:extLst>
          </p:cNvPr>
          <p:cNvSpPr>
            <a:spLocks noGrp="1"/>
          </p:cNvSpPr>
          <p:nvPr>
            <p:ph type="sldNum" sz="quarter" idx="12"/>
          </p:nvPr>
        </p:nvSpPr>
        <p:spPr>
          <a:xfrm>
            <a:off x="0" y="6590037"/>
            <a:ext cx="720080" cy="199174"/>
          </a:xfrm>
        </p:spPr>
        <p:txBody>
          <a:bodyPr anchor="ctr"/>
          <a:lstStyle>
            <a:lvl1pPr>
              <a:defRPr sz="1400">
                <a:solidFill>
                  <a:schemeClr val="bg1"/>
                </a:solidFill>
              </a:defRPr>
            </a:lvl1pPr>
          </a:lstStyle>
          <a:p>
            <a:fld id="{6A6D9FA1-99C7-4910-8E32-B85D378B0060}" type="slidenum">
              <a:rPr lang="en-GB" smtClean="0">
                <a:solidFill>
                  <a:prstClr val="white"/>
                </a:solidFill>
              </a:rPr>
              <a:pPr/>
              <a:t>3</a:t>
            </a:fld>
            <a:endParaRPr lang="en-GB" dirty="0">
              <a:solidFill>
                <a:prstClr val="white"/>
              </a:solidFill>
            </a:endParaRPr>
          </a:p>
        </p:txBody>
      </p:sp>
      <p:graphicFrame>
        <p:nvGraphicFramePr>
          <p:cNvPr id="3" name="对象 2">
            <a:extLst>
              <a:ext uri="{FF2B5EF4-FFF2-40B4-BE49-F238E27FC236}">
                <a16:creationId xmlns:a16="http://schemas.microsoft.com/office/drawing/2014/main" id="{0FF55534-9F48-30B2-101C-F94193FFE919}"/>
              </a:ext>
            </a:extLst>
          </p:cNvPr>
          <p:cNvGraphicFramePr>
            <a:graphicFrameLocks/>
          </p:cNvGraphicFramePr>
          <p:nvPr>
            <p:extLst>
              <p:ext uri="{D42A27DB-BD31-4B8C-83A1-F6EECF244321}">
                <p14:modId xmlns:p14="http://schemas.microsoft.com/office/powerpoint/2010/main" val="2892357996"/>
              </p:ext>
            </p:extLst>
          </p:nvPr>
        </p:nvGraphicFramePr>
        <p:xfrm>
          <a:off x="-304801" y="862148"/>
          <a:ext cx="7471955" cy="5133703"/>
        </p:xfrm>
        <a:graphic>
          <a:graphicData uri="http://schemas.openxmlformats.org/presentationml/2006/ole">
            <mc:AlternateContent xmlns:mc="http://schemas.openxmlformats.org/markup-compatibility/2006">
              <mc:Choice xmlns:v="urn:schemas-microsoft-com:vml" Requires="v">
                <p:oleObj name="Graph" r:id="rId2" imgW="6134986" imgH="4273877" progId="Origin50.Graph">
                  <p:embed/>
                </p:oleObj>
              </mc:Choice>
              <mc:Fallback>
                <p:oleObj name="Graph" r:id="rId2" imgW="6134986" imgH="4273877" progId="Origin50.Graph">
                  <p:embed/>
                  <p:pic>
                    <p:nvPicPr>
                      <p:cNvPr id="2" name="对象 1">
                        <a:extLst>
                          <a:ext uri="{FF2B5EF4-FFF2-40B4-BE49-F238E27FC236}">
                            <a16:creationId xmlns:a16="http://schemas.microsoft.com/office/drawing/2014/main" id="{65FA5FC1-9083-2F48-4D27-4F605498806D}"/>
                          </a:ext>
                        </a:extLst>
                      </p:cNvPr>
                      <p:cNvPicPr/>
                      <p:nvPr/>
                    </p:nvPicPr>
                    <p:blipFill>
                      <a:blip r:embed="rId3"/>
                      <a:stretch>
                        <a:fillRect/>
                      </a:stretch>
                    </p:blipFill>
                    <p:spPr>
                      <a:xfrm>
                        <a:off x="-304801" y="862148"/>
                        <a:ext cx="7471955" cy="5133703"/>
                      </a:xfrm>
                      <a:prstGeom prst="rect">
                        <a:avLst/>
                      </a:prstGeom>
                    </p:spPr>
                  </p:pic>
                </p:oleObj>
              </mc:Fallback>
            </mc:AlternateContent>
          </a:graphicData>
        </a:graphic>
      </p:graphicFrame>
      <p:pic>
        <p:nvPicPr>
          <p:cNvPr id="4" name="Picture 2">
            <a:extLst>
              <a:ext uri="{FF2B5EF4-FFF2-40B4-BE49-F238E27FC236}">
                <a16:creationId xmlns:a16="http://schemas.microsoft.com/office/drawing/2014/main" id="{BE8C4594-F842-3AE6-8BCE-9E3F30C48AD1}"/>
              </a:ext>
            </a:extLst>
          </p:cNvPr>
          <p:cNvPicPr>
            <a:picLocks noChangeAspect="1"/>
          </p:cNvPicPr>
          <p:nvPr/>
        </p:nvPicPr>
        <p:blipFill>
          <a:blip r:embed="rId4"/>
          <a:stretch>
            <a:fillRect/>
          </a:stretch>
        </p:blipFill>
        <p:spPr>
          <a:xfrm>
            <a:off x="6574232" y="1032574"/>
            <a:ext cx="5207649" cy="5260370"/>
          </a:xfrm>
          <a:prstGeom prst="rect">
            <a:avLst/>
          </a:prstGeom>
        </p:spPr>
      </p:pic>
      <p:sp>
        <p:nvSpPr>
          <p:cNvPr id="7" name="文本框 6">
            <a:extLst>
              <a:ext uri="{FF2B5EF4-FFF2-40B4-BE49-F238E27FC236}">
                <a16:creationId xmlns:a16="http://schemas.microsoft.com/office/drawing/2014/main" id="{7F02A945-95D7-9C9B-9874-40F970392E20}"/>
              </a:ext>
            </a:extLst>
          </p:cNvPr>
          <p:cNvSpPr txBox="1"/>
          <p:nvPr/>
        </p:nvSpPr>
        <p:spPr>
          <a:xfrm>
            <a:off x="10546080" y="4179969"/>
            <a:ext cx="367408" cy="1815882"/>
          </a:xfrm>
          <a:prstGeom prst="rect">
            <a:avLst/>
          </a:prstGeom>
          <a:noFill/>
        </p:spPr>
        <p:txBody>
          <a:bodyPr wrap="none" rtlCol="0">
            <a:spAutoFit/>
          </a:bodyPr>
          <a:lstStyle/>
          <a:p>
            <a:pPr algn="l"/>
            <a:r>
              <a:rPr lang="en-US" altLang="zh-CN" sz="2800" b="1" dirty="0">
                <a:solidFill>
                  <a:srgbClr val="FF0000"/>
                </a:solidFill>
              </a:rPr>
              <a:t>1</a:t>
            </a:r>
          </a:p>
          <a:p>
            <a:pPr algn="l"/>
            <a:r>
              <a:rPr lang="en-US" altLang="zh-CN" sz="2800" b="1" dirty="0">
                <a:solidFill>
                  <a:srgbClr val="FF0000"/>
                </a:solidFill>
              </a:rPr>
              <a:t>2</a:t>
            </a:r>
          </a:p>
          <a:p>
            <a:pPr algn="l"/>
            <a:r>
              <a:rPr lang="en-US" altLang="zh-CN" sz="2800" b="1" dirty="0">
                <a:solidFill>
                  <a:srgbClr val="FF0000"/>
                </a:solidFill>
              </a:rPr>
              <a:t>3</a:t>
            </a:r>
          </a:p>
          <a:p>
            <a:pPr algn="l"/>
            <a:r>
              <a:rPr lang="en-US" altLang="zh-CN" sz="2800" b="1" dirty="0">
                <a:solidFill>
                  <a:srgbClr val="FF0000"/>
                </a:solidFill>
              </a:rPr>
              <a:t>4</a:t>
            </a:r>
            <a:endParaRPr lang="zh-CN" altLang="en-US" sz="2800" b="1" dirty="0">
              <a:solidFill>
                <a:srgbClr val="FF0000"/>
              </a:solidFill>
            </a:endParaRPr>
          </a:p>
        </p:txBody>
      </p:sp>
    </p:spTree>
    <p:extLst>
      <p:ext uri="{BB962C8B-B14F-4D97-AF65-F5344CB8AC3E}">
        <p14:creationId xmlns:p14="http://schemas.microsoft.com/office/powerpoint/2010/main" val="9230550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42FC1F-E258-D4C7-36B6-65AD8BC39A1C}"/>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0B04E61E-A643-70E8-7D3E-D61704DE673F}"/>
              </a:ext>
            </a:extLst>
          </p:cNvPr>
          <p:cNvSpPr>
            <a:spLocks noGrp="1"/>
          </p:cNvSpPr>
          <p:nvPr>
            <p:ph type="title"/>
          </p:nvPr>
        </p:nvSpPr>
        <p:spPr/>
        <p:txBody>
          <a:bodyPr/>
          <a:lstStyle/>
          <a:p>
            <a:r>
              <a:rPr lang="en-US" altLang="zh-CN" dirty="0">
                <a:latin typeface="Arial" panose="020B0604020202020204" pitchFamily="34" charset="0"/>
              </a:rPr>
              <a:t>Results in the LID-QMS region (Module 14)</a:t>
            </a:r>
            <a:endParaRPr lang="en-GB" dirty="0"/>
          </a:p>
        </p:txBody>
      </p:sp>
      <p:sp>
        <p:nvSpPr>
          <p:cNvPr id="35" name="Footer Placeholder 7">
            <a:extLst>
              <a:ext uri="{FF2B5EF4-FFF2-40B4-BE49-F238E27FC236}">
                <a16:creationId xmlns:a16="http://schemas.microsoft.com/office/drawing/2014/main" id="{D19044C8-9E1D-396D-F2E3-2989C41EC27C}"/>
              </a:ext>
            </a:extLst>
          </p:cNvPr>
          <p:cNvSpPr>
            <a:spLocks noGrp="1"/>
          </p:cNvSpPr>
          <p:nvPr>
            <p:ph type="ftr" sz="quarter" idx="11"/>
          </p:nvPr>
        </p:nvSpPr>
        <p:spPr>
          <a:xfrm>
            <a:off x="825624" y="6555770"/>
            <a:ext cx="3470176" cy="329614"/>
          </a:xfrm>
          <a:prstGeom prst="rect">
            <a:avLst/>
          </a:prstGeom>
        </p:spPr>
        <p:txBody>
          <a:bodyPr anchor="t"/>
          <a:lstStyle>
            <a:lvl1pPr>
              <a:defRPr sz="1200">
                <a:solidFill>
                  <a:schemeClr val="bg1"/>
                </a:solidFill>
              </a:defRPr>
            </a:lvl1pPr>
          </a:lstStyle>
          <a:p>
            <a:r>
              <a:rPr lang="en-GB" altLang="zh-CN" dirty="0">
                <a:solidFill>
                  <a:prstClr val="white"/>
                </a:solidFill>
              </a:rPr>
              <a:t>Yi et al | </a:t>
            </a:r>
            <a:r>
              <a:rPr lang="en-US" altLang="zh-CN" dirty="0">
                <a:solidFill>
                  <a:prstClr val="white"/>
                </a:solidFill>
              </a:rPr>
              <a:t>PWIE meeting</a:t>
            </a:r>
            <a:r>
              <a:rPr lang="en-GB" altLang="zh-CN" dirty="0">
                <a:solidFill>
                  <a:prstClr val="white"/>
                </a:solidFill>
              </a:rPr>
              <a:t>| 11.2025</a:t>
            </a:r>
          </a:p>
        </p:txBody>
      </p:sp>
      <p:sp>
        <p:nvSpPr>
          <p:cNvPr id="36" name="Slide Number Placeholder 8">
            <a:extLst>
              <a:ext uri="{FF2B5EF4-FFF2-40B4-BE49-F238E27FC236}">
                <a16:creationId xmlns:a16="http://schemas.microsoft.com/office/drawing/2014/main" id="{B9402DE0-C4BD-DD1D-ABD3-B13AF17C110D}"/>
              </a:ext>
            </a:extLst>
          </p:cNvPr>
          <p:cNvSpPr>
            <a:spLocks noGrp="1"/>
          </p:cNvSpPr>
          <p:nvPr>
            <p:ph type="sldNum" sz="quarter" idx="12"/>
          </p:nvPr>
        </p:nvSpPr>
        <p:spPr>
          <a:xfrm>
            <a:off x="0" y="6590037"/>
            <a:ext cx="720080" cy="199174"/>
          </a:xfrm>
        </p:spPr>
        <p:txBody>
          <a:bodyPr anchor="ctr"/>
          <a:lstStyle>
            <a:lvl1pPr>
              <a:defRPr sz="1400">
                <a:solidFill>
                  <a:schemeClr val="bg1"/>
                </a:solidFill>
              </a:defRPr>
            </a:lvl1pPr>
          </a:lstStyle>
          <a:p>
            <a:fld id="{6A6D9FA1-99C7-4910-8E32-B85D378B0060}" type="slidenum">
              <a:rPr lang="en-GB" smtClean="0">
                <a:solidFill>
                  <a:prstClr val="white"/>
                </a:solidFill>
              </a:rPr>
              <a:pPr/>
              <a:t>4</a:t>
            </a:fld>
            <a:endParaRPr lang="en-GB" dirty="0">
              <a:solidFill>
                <a:prstClr val="white"/>
              </a:solidFill>
            </a:endParaRPr>
          </a:p>
        </p:txBody>
      </p:sp>
      <p:pic>
        <p:nvPicPr>
          <p:cNvPr id="4" name="Picture 2">
            <a:extLst>
              <a:ext uri="{FF2B5EF4-FFF2-40B4-BE49-F238E27FC236}">
                <a16:creationId xmlns:a16="http://schemas.microsoft.com/office/drawing/2014/main" id="{6F067E45-1557-C5F2-ABF1-01CBC6DEEB27}"/>
              </a:ext>
            </a:extLst>
          </p:cNvPr>
          <p:cNvPicPr>
            <a:picLocks noChangeAspect="1"/>
          </p:cNvPicPr>
          <p:nvPr/>
        </p:nvPicPr>
        <p:blipFill>
          <a:blip r:embed="rId2"/>
          <a:srcRect l="46671" t="52424" r="653" b="4036"/>
          <a:stretch>
            <a:fillRect/>
          </a:stretch>
        </p:blipFill>
        <p:spPr>
          <a:xfrm>
            <a:off x="7252153" y="1332412"/>
            <a:ext cx="4391207" cy="3666309"/>
          </a:xfrm>
          <a:prstGeom prst="rect">
            <a:avLst/>
          </a:prstGeom>
        </p:spPr>
      </p:pic>
      <p:graphicFrame>
        <p:nvGraphicFramePr>
          <p:cNvPr id="5" name="对象 4">
            <a:extLst>
              <a:ext uri="{FF2B5EF4-FFF2-40B4-BE49-F238E27FC236}">
                <a16:creationId xmlns:a16="http://schemas.microsoft.com/office/drawing/2014/main" id="{33C5A634-E127-7EBF-C6CC-23E9E097E429}"/>
              </a:ext>
            </a:extLst>
          </p:cNvPr>
          <p:cNvGraphicFramePr>
            <a:graphicFrameLocks/>
          </p:cNvGraphicFramePr>
          <p:nvPr>
            <p:extLst>
              <p:ext uri="{D42A27DB-BD31-4B8C-83A1-F6EECF244321}">
                <p14:modId xmlns:p14="http://schemas.microsoft.com/office/powerpoint/2010/main" val="758870347"/>
              </p:ext>
            </p:extLst>
          </p:nvPr>
        </p:nvGraphicFramePr>
        <p:xfrm>
          <a:off x="243841" y="846908"/>
          <a:ext cx="6871064" cy="5164183"/>
        </p:xfrm>
        <a:graphic>
          <a:graphicData uri="http://schemas.openxmlformats.org/presentationml/2006/ole">
            <mc:AlternateContent xmlns:mc="http://schemas.openxmlformats.org/markup-compatibility/2006">
              <mc:Choice xmlns:v="urn:schemas-microsoft-com:vml" Requires="v">
                <p:oleObj name="Graph" r:id="rId3" imgW="6134986" imgH="4273877" progId="Origin50.Graph">
                  <p:embed/>
                </p:oleObj>
              </mc:Choice>
              <mc:Fallback>
                <p:oleObj name="Graph" r:id="rId3" imgW="6134986" imgH="4273877" progId="Origin50.Graph">
                  <p:embed/>
                  <p:pic>
                    <p:nvPicPr>
                      <p:cNvPr id="2" name="对象 1">
                        <a:extLst>
                          <a:ext uri="{FF2B5EF4-FFF2-40B4-BE49-F238E27FC236}">
                            <a16:creationId xmlns:a16="http://schemas.microsoft.com/office/drawing/2014/main" id="{AFE19D57-A81E-7317-1747-B3DA0DD5F974}"/>
                          </a:ext>
                        </a:extLst>
                      </p:cNvPr>
                      <p:cNvPicPr/>
                      <p:nvPr/>
                    </p:nvPicPr>
                    <p:blipFill>
                      <a:blip r:embed="rId4"/>
                      <a:stretch>
                        <a:fillRect/>
                      </a:stretch>
                    </p:blipFill>
                    <p:spPr>
                      <a:xfrm>
                        <a:off x="243841" y="846908"/>
                        <a:ext cx="6871064" cy="5164183"/>
                      </a:xfrm>
                      <a:prstGeom prst="rect">
                        <a:avLst/>
                      </a:prstGeom>
                    </p:spPr>
                  </p:pic>
                </p:oleObj>
              </mc:Fallback>
            </mc:AlternateContent>
          </a:graphicData>
        </a:graphic>
      </p:graphicFrame>
      <p:sp>
        <p:nvSpPr>
          <p:cNvPr id="6" name="文本框 5">
            <a:extLst>
              <a:ext uri="{FF2B5EF4-FFF2-40B4-BE49-F238E27FC236}">
                <a16:creationId xmlns:a16="http://schemas.microsoft.com/office/drawing/2014/main" id="{C7A08BEA-1DDF-47A6-0E60-0613F1201BFA}"/>
              </a:ext>
            </a:extLst>
          </p:cNvPr>
          <p:cNvSpPr txBox="1"/>
          <p:nvPr/>
        </p:nvSpPr>
        <p:spPr>
          <a:xfrm>
            <a:off x="9797143" y="1811240"/>
            <a:ext cx="367408" cy="3108543"/>
          </a:xfrm>
          <a:prstGeom prst="rect">
            <a:avLst/>
          </a:prstGeom>
          <a:noFill/>
        </p:spPr>
        <p:txBody>
          <a:bodyPr wrap="none" rtlCol="0">
            <a:spAutoFit/>
          </a:bodyPr>
          <a:lstStyle/>
          <a:p>
            <a:pPr algn="l"/>
            <a:r>
              <a:rPr lang="en-US" altLang="zh-CN" sz="2800" b="1" dirty="0">
                <a:solidFill>
                  <a:srgbClr val="FF0000"/>
                </a:solidFill>
              </a:rPr>
              <a:t>1</a:t>
            </a:r>
          </a:p>
          <a:p>
            <a:pPr algn="l"/>
            <a:endParaRPr lang="en-US" altLang="zh-CN" sz="2800" b="1" dirty="0">
              <a:solidFill>
                <a:srgbClr val="FF0000"/>
              </a:solidFill>
            </a:endParaRPr>
          </a:p>
          <a:p>
            <a:pPr algn="l"/>
            <a:r>
              <a:rPr lang="en-US" altLang="zh-CN" sz="2800" b="1" dirty="0">
                <a:solidFill>
                  <a:srgbClr val="FF0000"/>
                </a:solidFill>
              </a:rPr>
              <a:t>2</a:t>
            </a:r>
          </a:p>
          <a:p>
            <a:pPr algn="l"/>
            <a:endParaRPr lang="en-US" altLang="zh-CN" sz="2800" b="1" dirty="0">
              <a:solidFill>
                <a:srgbClr val="FF0000"/>
              </a:solidFill>
            </a:endParaRPr>
          </a:p>
          <a:p>
            <a:pPr algn="l"/>
            <a:r>
              <a:rPr lang="en-US" altLang="zh-CN" sz="2800" b="1" dirty="0">
                <a:solidFill>
                  <a:srgbClr val="FF0000"/>
                </a:solidFill>
              </a:rPr>
              <a:t>3</a:t>
            </a:r>
          </a:p>
          <a:p>
            <a:pPr algn="l"/>
            <a:endParaRPr lang="en-US" altLang="zh-CN" sz="2800" b="1" dirty="0">
              <a:solidFill>
                <a:srgbClr val="FF0000"/>
              </a:solidFill>
            </a:endParaRPr>
          </a:p>
          <a:p>
            <a:pPr algn="l"/>
            <a:r>
              <a:rPr lang="en-US" altLang="zh-CN" sz="2800" b="1" dirty="0">
                <a:solidFill>
                  <a:srgbClr val="FF0000"/>
                </a:solidFill>
              </a:rPr>
              <a:t>4</a:t>
            </a:r>
            <a:endParaRPr lang="zh-CN" altLang="en-US" sz="2800" b="1" dirty="0">
              <a:solidFill>
                <a:srgbClr val="FF0000"/>
              </a:solidFill>
            </a:endParaRPr>
          </a:p>
        </p:txBody>
      </p:sp>
    </p:spTree>
    <p:extLst>
      <p:ext uri="{BB962C8B-B14F-4D97-AF65-F5344CB8AC3E}">
        <p14:creationId xmlns:p14="http://schemas.microsoft.com/office/powerpoint/2010/main" val="39300476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nhaltsplatzhalter 2">
            <a:extLst>
              <a:ext uri="{FF2B5EF4-FFF2-40B4-BE49-F238E27FC236}">
                <a16:creationId xmlns:a16="http://schemas.microsoft.com/office/drawing/2014/main" id="{2489BEA0-8B15-4E5D-9C22-E35DE439CDD6}"/>
              </a:ext>
            </a:extLst>
          </p:cNvPr>
          <p:cNvSpPr txBox="1">
            <a:spLocks/>
          </p:cNvSpPr>
          <p:nvPr/>
        </p:nvSpPr>
        <p:spPr>
          <a:xfrm>
            <a:off x="696634" y="2133552"/>
            <a:ext cx="10307960" cy="2399371"/>
          </a:xfrm>
          <a:prstGeom prst="rect">
            <a:avLst/>
          </a:prstGeom>
        </p:spPr>
        <p:txBody>
          <a:bodyPr vert="horz" lIns="86019" tIns="43010" rIns="86019" bIns="43010" rtlCol="0">
            <a:normAutofit/>
          </a:bodyPr>
          <a:lst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57200" lvl="1" indent="0">
              <a:spcBef>
                <a:spcPts val="0"/>
              </a:spcBef>
              <a:spcAft>
                <a:spcPts val="600"/>
              </a:spcAft>
              <a:buNone/>
            </a:pPr>
            <a:r>
              <a:rPr lang="en-US" sz="2400" dirty="0"/>
              <a:t>Conclusions</a:t>
            </a:r>
          </a:p>
          <a:p>
            <a:pPr lvl="1">
              <a:spcBef>
                <a:spcPts val="0"/>
              </a:spcBef>
              <a:spcAft>
                <a:spcPts val="600"/>
              </a:spcAft>
            </a:pPr>
            <a:r>
              <a:rPr lang="en-US" sz="2400" dirty="0"/>
              <a:t>Top of G1B shows the highest DT ratio</a:t>
            </a:r>
          </a:p>
          <a:p>
            <a:pPr lvl="1">
              <a:spcBef>
                <a:spcPts val="0"/>
              </a:spcBef>
              <a:spcAft>
                <a:spcPts val="600"/>
              </a:spcAft>
            </a:pPr>
            <a:r>
              <a:rPr lang="en-US" sz="2400" dirty="0"/>
              <a:t>The middle part of G1B shows a dip of DT ratio</a:t>
            </a:r>
          </a:p>
          <a:p>
            <a:pPr marL="457200" lvl="1" indent="0">
              <a:spcBef>
                <a:spcPts val="0"/>
              </a:spcBef>
              <a:spcAft>
                <a:spcPts val="600"/>
              </a:spcAft>
              <a:buNone/>
            </a:pPr>
            <a:endParaRPr lang="en-GB" sz="2400" dirty="0"/>
          </a:p>
        </p:txBody>
      </p:sp>
      <p:sp>
        <p:nvSpPr>
          <p:cNvPr id="6" name="Footer Placeholder 7"/>
          <p:cNvSpPr>
            <a:spLocks noGrp="1"/>
          </p:cNvSpPr>
          <p:nvPr>
            <p:ph type="ftr" sz="quarter" idx="11"/>
          </p:nvPr>
        </p:nvSpPr>
        <p:spPr>
          <a:xfrm>
            <a:off x="825624" y="6555770"/>
            <a:ext cx="3470176" cy="329614"/>
          </a:xfrm>
          <a:prstGeom prst="rect">
            <a:avLst/>
          </a:prstGeom>
        </p:spPr>
        <p:txBody>
          <a:bodyPr anchor="t"/>
          <a:lstStyle>
            <a:lvl1pPr>
              <a:defRPr sz="1200">
                <a:solidFill>
                  <a:schemeClr val="bg1"/>
                </a:solidFill>
              </a:defRPr>
            </a:lvl1pPr>
          </a:lstStyle>
          <a:p>
            <a:r>
              <a:rPr lang="en-GB" altLang="zh-CN" dirty="0">
                <a:solidFill>
                  <a:prstClr val="white"/>
                </a:solidFill>
              </a:rPr>
              <a:t>Yi et al | </a:t>
            </a:r>
            <a:r>
              <a:rPr lang="en-US" altLang="zh-CN" dirty="0">
                <a:solidFill>
                  <a:prstClr val="white"/>
                </a:solidFill>
              </a:rPr>
              <a:t>PWIE meeting</a:t>
            </a:r>
            <a:r>
              <a:rPr lang="en-GB" altLang="zh-CN" dirty="0">
                <a:solidFill>
                  <a:prstClr val="white"/>
                </a:solidFill>
              </a:rPr>
              <a:t>| 11.2025</a:t>
            </a:r>
          </a:p>
        </p:txBody>
      </p:sp>
      <p:sp>
        <p:nvSpPr>
          <p:cNvPr id="8" name="Slide Number Placeholder 8"/>
          <p:cNvSpPr>
            <a:spLocks noGrp="1"/>
          </p:cNvSpPr>
          <p:nvPr>
            <p:ph type="sldNum" sz="quarter" idx="12"/>
          </p:nvPr>
        </p:nvSpPr>
        <p:spPr>
          <a:xfrm>
            <a:off x="0" y="6590037"/>
            <a:ext cx="720080" cy="199174"/>
          </a:xfrm>
        </p:spPr>
        <p:txBody>
          <a:bodyPr anchor="ctr"/>
          <a:lstStyle>
            <a:lvl1pPr>
              <a:defRPr sz="1400">
                <a:solidFill>
                  <a:schemeClr val="bg1"/>
                </a:solidFill>
              </a:defRPr>
            </a:lvl1pPr>
          </a:lstStyle>
          <a:p>
            <a:fld id="{6A6D9FA1-99C7-4910-8E32-B85D378B0060}" type="slidenum">
              <a:rPr lang="en-GB" smtClean="0">
                <a:solidFill>
                  <a:prstClr val="white"/>
                </a:solidFill>
              </a:rPr>
              <a:pPr/>
              <a:t>5</a:t>
            </a:fld>
            <a:endParaRPr lang="en-GB" dirty="0">
              <a:solidFill>
                <a:prstClr val="white"/>
              </a:solidFill>
            </a:endParaRPr>
          </a:p>
        </p:txBody>
      </p:sp>
      <p:sp>
        <p:nvSpPr>
          <p:cNvPr id="7" name="Titel 1">
            <a:extLst>
              <a:ext uri="{FF2B5EF4-FFF2-40B4-BE49-F238E27FC236}">
                <a16:creationId xmlns:a16="http://schemas.microsoft.com/office/drawing/2014/main" id="{3FB9C498-0077-A125-1D6E-530859C59E91}"/>
              </a:ext>
            </a:extLst>
          </p:cNvPr>
          <p:cNvSpPr>
            <a:spLocks noGrp="1"/>
          </p:cNvSpPr>
          <p:nvPr>
            <p:ph type="title"/>
          </p:nvPr>
        </p:nvSpPr>
        <p:spPr>
          <a:xfrm>
            <a:off x="983432" y="192515"/>
            <a:ext cx="9451776" cy="457200"/>
          </a:xfrm>
        </p:spPr>
        <p:txBody>
          <a:bodyPr/>
          <a:lstStyle/>
          <a:p>
            <a:r>
              <a:rPr lang="en-GB" dirty="0">
                <a:latin typeface="Arial" panose="020B0604020202020204" pitchFamily="34" charset="0"/>
              </a:rPr>
              <a:t>Outlooks and Conclusions</a:t>
            </a:r>
            <a:endParaRPr lang="en-GB" dirty="0"/>
          </a:p>
        </p:txBody>
      </p:sp>
    </p:spTree>
    <p:extLst>
      <p:ext uri="{BB962C8B-B14F-4D97-AF65-F5344CB8AC3E}">
        <p14:creationId xmlns:p14="http://schemas.microsoft.com/office/powerpoint/2010/main" val="30937290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B33FE9-7D8B-11DA-32C6-4032BE425917}"/>
            </a:ext>
          </a:extLst>
        </p:cNvPr>
        <p:cNvGrpSpPr/>
        <p:nvPr/>
      </p:nvGrpSpPr>
      <p:grpSpPr>
        <a:xfrm>
          <a:off x="0" y="0"/>
          <a:ext cx="0" cy="0"/>
          <a:chOff x="0" y="0"/>
          <a:chExt cx="0" cy="0"/>
        </a:xfrm>
      </p:grpSpPr>
      <p:sp>
        <p:nvSpPr>
          <p:cNvPr id="6" name="Footer Placeholder 7">
            <a:extLst>
              <a:ext uri="{FF2B5EF4-FFF2-40B4-BE49-F238E27FC236}">
                <a16:creationId xmlns:a16="http://schemas.microsoft.com/office/drawing/2014/main" id="{A83FF6F4-B563-086B-09E8-BD6BDEEDDF0B}"/>
              </a:ext>
            </a:extLst>
          </p:cNvPr>
          <p:cNvSpPr>
            <a:spLocks noGrp="1"/>
          </p:cNvSpPr>
          <p:nvPr>
            <p:ph type="ftr" sz="quarter" idx="11"/>
          </p:nvPr>
        </p:nvSpPr>
        <p:spPr>
          <a:xfrm>
            <a:off x="825624" y="6555770"/>
            <a:ext cx="3470176" cy="329614"/>
          </a:xfrm>
          <a:prstGeom prst="rect">
            <a:avLst/>
          </a:prstGeom>
        </p:spPr>
        <p:txBody>
          <a:bodyPr anchor="t"/>
          <a:lstStyle>
            <a:lvl1pPr>
              <a:defRPr sz="1200">
                <a:solidFill>
                  <a:schemeClr val="bg1"/>
                </a:solidFill>
              </a:defRPr>
            </a:lvl1pPr>
          </a:lstStyle>
          <a:p>
            <a:r>
              <a:rPr lang="en-GB" altLang="zh-CN" dirty="0">
                <a:solidFill>
                  <a:prstClr val="white"/>
                </a:solidFill>
              </a:rPr>
              <a:t>Yi et al | </a:t>
            </a:r>
            <a:r>
              <a:rPr lang="en-US" altLang="zh-CN" dirty="0">
                <a:solidFill>
                  <a:prstClr val="white"/>
                </a:solidFill>
              </a:rPr>
              <a:t>PWIE meeting</a:t>
            </a:r>
            <a:r>
              <a:rPr lang="en-GB" altLang="zh-CN" dirty="0">
                <a:solidFill>
                  <a:prstClr val="white"/>
                </a:solidFill>
              </a:rPr>
              <a:t>| 11.2025</a:t>
            </a:r>
          </a:p>
        </p:txBody>
      </p:sp>
      <p:sp>
        <p:nvSpPr>
          <p:cNvPr id="8" name="Slide Number Placeholder 8">
            <a:extLst>
              <a:ext uri="{FF2B5EF4-FFF2-40B4-BE49-F238E27FC236}">
                <a16:creationId xmlns:a16="http://schemas.microsoft.com/office/drawing/2014/main" id="{2547AADB-F552-AE47-B228-8139A8896449}"/>
              </a:ext>
            </a:extLst>
          </p:cNvPr>
          <p:cNvSpPr>
            <a:spLocks noGrp="1"/>
          </p:cNvSpPr>
          <p:nvPr>
            <p:ph type="sldNum" sz="quarter" idx="12"/>
          </p:nvPr>
        </p:nvSpPr>
        <p:spPr>
          <a:xfrm>
            <a:off x="0" y="6590037"/>
            <a:ext cx="720080" cy="199174"/>
          </a:xfrm>
        </p:spPr>
        <p:txBody>
          <a:bodyPr anchor="ctr"/>
          <a:lstStyle>
            <a:lvl1pPr>
              <a:defRPr sz="1400">
                <a:solidFill>
                  <a:schemeClr val="bg1"/>
                </a:solidFill>
              </a:defRPr>
            </a:lvl1pPr>
          </a:lstStyle>
          <a:p>
            <a:fld id="{6A6D9FA1-99C7-4910-8E32-B85D378B0060}" type="slidenum">
              <a:rPr lang="en-GB" smtClean="0">
                <a:solidFill>
                  <a:prstClr val="white"/>
                </a:solidFill>
              </a:rPr>
              <a:pPr/>
              <a:t>6</a:t>
            </a:fld>
            <a:endParaRPr lang="en-GB" dirty="0">
              <a:solidFill>
                <a:prstClr val="white"/>
              </a:solidFill>
            </a:endParaRPr>
          </a:p>
        </p:txBody>
      </p:sp>
      <p:sp>
        <p:nvSpPr>
          <p:cNvPr id="3" name="文本框 2">
            <a:extLst>
              <a:ext uri="{FF2B5EF4-FFF2-40B4-BE49-F238E27FC236}">
                <a16:creationId xmlns:a16="http://schemas.microsoft.com/office/drawing/2014/main" id="{FAD43F14-1851-8946-5FD9-B7B9EB59450F}"/>
              </a:ext>
            </a:extLst>
          </p:cNvPr>
          <p:cNvSpPr txBox="1"/>
          <p:nvPr/>
        </p:nvSpPr>
        <p:spPr>
          <a:xfrm>
            <a:off x="2737158" y="2968778"/>
            <a:ext cx="6320961" cy="769441"/>
          </a:xfrm>
          <a:prstGeom prst="rect">
            <a:avLst/>
          </a:prstGeom>
          <a:noFill/>
        </p:spPr>
        <p:txBody>
          <a:bodyPr wrap="none" rtlCol="0">
            <a:spAutoFit/>
          </a:bodyPr>
          <a:lstStyle/>
          <a:p>
            <a:pPr algn="l"/>
            <a:r>
              <a:rPr lang="en-US" altLang="zh-CN" sz="4400" b="1" dirty="0"/>
              <a:t>Thanks for your attention!</a:t>
            </a:r>
            <a:endParaRPr lang="zh-CN" altLang="en-US" sz="4400" b="1" dirty="0"/>
          </a:p>
        </p:txBody>
      </p:sp>
      <p:sp>
        <p:nvSpPr>
          <p:cNvPr id="7" name="标题 6">
            <a:extLst>
              <a:ext uri="{FF2B5EF4-FFF2-40B4-BE49-F238E27FC236}">
                <a16:creationId xmlns:a16="http://schemas.microsoft.com/office/drawing/2014/main" id="{501EC280-7122-B01B-7856-0CDB4A7681C6}"/>
              </a:ext>
            </a:extLst>
          </p:cNvPr>
          <p:cNvSpPr>
            <a:spLocks noGrp="1"/>
          </p:cNvSpPr>
          <p:nvPr>
            <p:ph type="title"/>
          </p:nvPr>
        </p:nvSpPr>
        <p:spPr/>
        <p:txBody>
          <a:bodyPr/>
          <a:lstStyle/>
          <a:p>
            <a:endParaRPr lang="zh-CN" altLang="en-US"/>
          </a:p>
        </p:txBody>
      </p:sp>
    </p:spTree>
    <p:extLst>
      <p:ext uri="{BB962C8B-B14F-4D97-AF65-F5344CB8AC3E}">
        <p14:creationId xmlns:p14="http://schemas.microsoft.com/office/powerpoint/2010/main" val="2357192937"/>
      </p:ext>
    </p:extLst>
  </p:cSld>
  <p:clrMapOvr>
    <a:masterClrMapping/>
  </p:clrMapOvr>
</p:sld>
</file>

<file path=ppt/theme/theme1.xml><?xml version="1.0" encoding="utf-8"?>
<a:theme xmlns:a="http://schemas.openxmlformats.org/drawingml/2006/main" name="EUROfusion.1line_5_3_2019">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spAutoFit/>
      </a:bodyPr>
      <a:lstStyle>
        <a:defPPr algn="l">
          <a:defRPr sz="2800" b="1" dirty="0" smtClean="0"/>
        </a:defPPr>
      </a:lstStyle>
    </a:txDef>
  </a:objectDefaults>
  <a:extraClrScheme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e5ba6352-0726-4226-96e7-82f7f1c59ac0" xsi:nil="true"/>
    <Dateofrelease xmlns="cbbfa1f3-60c2-42de-b5b6-3ee8cb87d964" xsi:nil="true"/>
    <lcf76f155ced4ddcb4097134ff3c332f xmlns="cbbfa1f3-60c2-42de-b5b6-3ee8cb87d964">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C5E97A0C0FEBC408E67B127B9678D93" ma:contentTypeVersion="16" ma:contentTypeDescription="Create a new document." ma:contentTypeScope="" ma:versionID="1d2a0d8c6deb6b6d65149e488cbe144b">
  <xsd:schema xmlns:xsd="http://www.w3.org/2001/XMLSchema" xmlns:xs="http://www.w3.org/2001/XMLSchema" xmlns:p="http://schemas.microsoft.com/office/2006/metadata/properties" xmlns:ns2="cbbfa1f3-60c2-42de-b5b6-3ee8cb87d964" xmlns:ns3="e5ba6352-0726-4226-96e7-82f7f1c59ac0" targetNamespace="http://schemas.microsoft.com/office/2006/metadata/properties" ma:root="true" ma:fieldsID="0760925279f4376d2d8626e0085fb012" ns2:_="" ns3:_="">
    <xsd:import namespace="cbbfa1f3-60c2-42de-b5b6-3ee8cb87d964"/>
    <xsd:import namespace="e5ba6352-0726-4226-96e7-82f7f1c59ac0"/>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Dateofrelease"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DateTaken"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bbfa1f3-60c2-42de-b5b6-3ee8cb87d96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Dateofrelease" ma:index="14" nillable="true" ma:displayName="Date of release" ma:format="Dropdown" ma:internalName="Dateofrelease">
      <xsd:simpleType>
        <xsd:restriction base="dms:Text">
          <xsd:maxLength value="255"/>
        </xsd:restriction>
      </xsd:simpleType>
    </xsd:element>
    <xsd:element name="MediaLengthInSeconds" ma:index="17" nillable="true" ma:displayName="MediaLengthInSeconds" ma:hidden="true"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51e10cb2-14f7-4eda-9ec0-27c7232f3f48" ma:termSetId="09814cd3-568e-fe90-9814-8d621ff8fb84" ma:anchorId="fba54fb3-c3e1-fe81-a776-ca4b69148c4d" ma:open="true" ma:isKeyword="false">
      <xsd:complexType>
        <xsd:sequence>
          <xsd:element ref="pc:Terms" minOccurs="0" maxOccurs="1"/>
        </xsd:sequence>
      </xsd:complexType>
    </xsd:element>
    <xsd:element name="MediaServiceDateTaken" ma:index="21" nillable="true" ma:displayName="MediaServiceDateTaken" ma:hidden="true" ma:internalName="MediaServiceDateTake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5ba6352-0726-4226-96e7-82f7f1c59ac0"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a5fc3690-ba4d-4b93-9ca3-ace776e65a5b}" ma:internalName="TaxCatchAll" ma:showField="CatchAllData" ma:web="e5ba6352-0726-4226-96e7-82f7f1c59ac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29BB5A6-9C9C-4509-BBBE-0C2B5904D093}">
  <ds:schemaRefs>
    <ds:schemaRef ds:uri="http://schemas.microsoft.com/sharepoint/v3/contenttype/forms"/>
  </ds:schemaRefs>
</ds:datastoreItem>
</file>

<file path=customXml/itemProps2.xml><?xml version="1.0" encoding="utf-8"?>
<ds:datastoreItem xmlns:ds="http://schemas.openxmlformats.org/officeDocument/2006/customXml" ds:itemID="{E1581EFF-75CA-400B-8B14-07B3BB5FE4A6}">
  <ds:schemaRefs>
    <ds:schemaRef ds:uri="http://purl.org/dc/elements/1.1/"/>
    <ds:schemaRef ds:uri="http://schemas.microsoft.com/office/2006/metadata/properties"/>
    <ds:schemaRef ds:uri="cbbfa1f3-60c2-42de-b5b6-3ee8cb87d964"/>
    <ds:schemaRef ds:uri="http://purl.org/dc/terms/"/>
    <ds:schemaRef ds:uri="http://schemas.openxmlformats.org/package/2006/metadata/core-properties"/>
    <ds:schemaRef ds:uri="http://purl.org/dc/dcmitype/"/>
    <ds:schemaRef ds:uri="http://schemas.microsoft.com/office/2006/documentManagement/types"/>
    <ds:schemaRef ds:uri="http://schemas.microsoft.com/office/infopath/2007/PartnerControls"/>
    <ds:schemaRef ds:uri="e5ba6352-0726-4226-96e7-82f7f1c59ac0"/>
    <ds:schemaRef ds:uri="http://www.w3.org/XML/1998/namespace"/>
  </ds:schemaRefs>
</ds:datastoreItem>
</file>

<file path=customXml/itemProps3.xml><?xml version="1.0" encoding="utf-8"?>
<ds:datastoreItem xmlns:ds="http://schemas.openxmlformats.org/officeDocument/2006/customXml" ds:itemID="{8620B528-A52D-4A7D-BA72-76895AB5753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bbfa1f3-60c2-42de-b5b6-3ee8cb87d964"/>
    <ds:schemaRef ds:uri="e5ba6352-0726-4226-96e7-82f7f1c59ac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40</TotalTime>
  <Words>161</Words>
  <Application>Microsoft Office PowerPoint</Application>
  <PresentationFormat>宽屏</PresentationFormat>
  <Paragraphs>40</Paragraphs>
  <Slides>6</Slides>
  <Notes>1</Notes>
  <HiddenSlides>0</HiddenSlides>
  <MMClips>0</MMClips>
  <ScaleCrop>false</ScaleCrop>
  <HeadingPairs>
    <vt:vector size="8" baseType="variant">
      <vt:variant>
        <vt:lpstr>已用的字体</vt:lpstr>
      </vt:variant>
      <vt:variant>
        <vt:i4>3</vt:i4>
      </vt:variant>
      <vt:variant>
        <vt:lpstr>主题</vt:lpstr>
      </vt:variant>
      <vt:variant>
        <vt:i4>1</vt:i4>
      </vt:variant>
      <vt:variant>
        <vt:lpstr>嵌入 OLE 服务器</vt:lpstr>
      </vt:variant>
      <vt:variant>
        <vt:i4>2</vt:i4>
      </vt:variant>
      <vt:variant>
        <vt:lpstr>幻灯片标题</vt:lpstr>
      </vt:variant>
      <vt:variant>
        <vt:i4>6</vt:i4>
      </vt:variant>
    </vt:vector>
  </HeadingPairs>
  <TitlesOfParts>
    <vt:vector size="12" baseType="lpstr">
      <vt:lpstr>等线</vt:lpstr>
      <vt:lpstr>Arial</vt:lpstr>
      <vt:lpstr>Calibri</vt:lpstr>
      <vt:lpstr>EUROfusion.1line_5_3_2019</vt:lpstr>
      <vt:lpstr>Graph</vt:lpstr>
      <vt:lpstr>Origin Graph</vt:lpstr>
      <vt:lpstr>JET LIBS data in the QMS region-14IW G1B(2011-2023)</vt:lpstr>
      <vt:lpstr>Results in the LID-QMS region (Module 14)</vt:lpstr>
      <vt:lpstr>Outlook and Conclusions</vt:lpstr>
      <vt:lpstr>Results in the LID-QMS region (Module 14)</vt:lpstr>
      <vt:lpstr>Outlooks and Conclusions</vt:lpstr>
      <vt:lpstr>PowerPoint 演示文稿</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Fabio Vinagre</dc:creator>
  <cp:lastModifiedBy>rongxing yi</cp:lastModifiedBy>
  <cp:revision>269</cp:revision>
  <dcterms:created xsi:type="dcterms:W3CDTF">2023-11-15T09:40:03Z</dcterms:created>
  <dcterms:modified xsi:type="dcterms:W3CDTF">2025-12-09T20:06:46Z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0x0101006C5E97A0C0FEBC408E67B127B9678D93</vt:lpwstr>
  </property>
</Properties>
</file>