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8.jpg" ContentType="image/jpg"/>
  <Override PartName="/ppt/media/image10.jpg" ContentType="image/jpg"/>
  <Override PartName="/ppt/media/image12.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6" r:id="rId2"/>
    <p:sldMasterId id="2147483660" r:id="rId3"/>
  </p:sldMasterIdLst>
  <p:notesMasterIdLst>
    <p:notesMasterId r:id="rId27"/>
  </p:notesMasterIdLst>
  <p:sldIdLst>
    <p:sldId id="256" r:id="rId4"/>
    <p:sldId id="365" r:id="rId5"/>
    <p:sldId id="372" r:id="rId6"/>
    <p:sldId id="342" r:id="rId7"/>
    <p:sldId id="378" r:id="rId8"/>
    <p:sldId id="379" r:id="rId9"/>
    <p:sldId id="366" r:id="rId10"/>
    <p:sldId id="331" r:id="rId11"/>
    <p:sldId id="343" r:id="rId12"/>
    <p:sldId id="367" r:id="rId13"/>
    <p:sldId id="369" r:id="rId14"/>
    <p:sldId id="368" r:id="rId15"/>
    <p:sldId id="370" r:id="rId16"/>
    <p:sldId id="364" r:id="rId17"/>
    <p:sldId id="373" r:id="rId18"/>
    <p:sldId id="374" r:id="rId19"/>
    <p:sldId id="371" r:id="rId20"/>
    <p:sldId id="344" r:id="rId21"/>
    <p:sldId id="375" r:id="rId22"/>
    <p:sldId id="376" r:id="rId23"/>
    <p:sldId id="345" r:id="rId24"/>
    <p:sldId id="377" r:id="rId25"/>
    <p:sldId id="336" r:id="rId26"/>
  </p:sldIdLst>
  <p:sldSz cx="12192000" cy="6858000"/>
  <p:notesSz cx="7104063" cy="10234613"/>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0"/>
  </p:normalViewPr>
  <p:slideViewPr>
    <p:cSldViewPr snapToGrid="0">
      <p:cViewPr varScale="1">
        <p:scale>
          <a:sx n="100" d="100"/>
          <a:sy n="100" d="100"/>
        </p:scale>
        <p:origin x="816" y="29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3078428" cy="513508"/>
          </a:xfrm>
          <a:prstGeom prst="rect">
            <a:avLst/>
          </a:prstGeom>
        </p:spPr>
        <p:txBody>
          <a:bodyPr vert="horz" lIns="95491" tIns="47745" rIns="95491" bIns="47745" rtlCol="0" anchor="ctr"/>
          <a:lstStyle>
            <a:lvl1pPr algn="l">
              <a:defRPr sz="1300"/>
            </a:lvl1pPr>
          </a:lstStyle>
          <a:p>
            <a:pPr>
              <a:defRPr/>
            </a:pPr>
            <a:endParaRPr/>
          </a:p>
        </p:txBody>
      </p:sp>
      <p:sp>
        <p:nvSpPr>
          <p:cNvPr id="3" name="Date Placeholder 2"/>
          <p:cNvSpPr>
            <a:spLocks noGrp="1"/>
          </p:cNvSpPr>
          <p:nvPr>
            <p:ph type="dt" idx="2"/>
          </p:nvPr>
        </p:nvSpPr>
        <p:spPr bwMode="auto">
          <a:xfrm>
            <a:off x="4023991" y="0"/>
            <a:ext cx="3078428" cy="513508"/>
          </a:xfrm>
          <a:prstGeom prst="rect">
            <a:avLst/>
          </a:prstGeom>
        </p:spPr>
        <p:txBody>
          <a:bodyPr vert="horz" lIns="95491" tIns="47745" rIns="95491" bIns="47745" rtlCol="0" anchor="ctr"/>
          <a:lstStyle>
            <a:lvl1pPr algn="r">
              <a:defRPr sz="1300"/>
            </a:lvl1pPr>
          </a:lstStyle>
          <a:p>
            <a:pPr>
              <a:defRPr/>
            </a:pPr>
            <a:endParaRPr/>
          </a:p>
        </p:txBody>
      </p:sp>
      <p:sp>
        <p:nvSpPr>
          <p:cNvPr id="4" name="Date Placeholder 2"/>
          <p:cNvSpPr>
            <a:spLocks noGrp="1"/>
          </p:cNvSpPr>
          <p:nvPr>
            <p:ph type="dt" idx="3"/>
          </p:nvPr>
        </p:nvSpPr>
        <p:spPr bwMode="auto">
          <a:xfrm>
            <a:off x="4023991" y="0"/>
            <a:ext cx="3078428" cy="513508"/>
          </a:xfrm>
          <a:prstGeom prst="rect">
            <a:avLst/>
          </a:prstGeom>
        </p:spPr>
        <p:txBody>
          <a:bodyPr vert="horz" lIns="95491" tIns="47745" rIns="95491" bIns="47745" rtlCol="0" anchor="ctr"/>
          <a:lstStyle>
            <a:lvl1pPr algn="r">
              <a:defRPr sz="1300"/>
            </a:lvl1pPr>
          </a:lstStyle>
          <a:p>
            <a:pPr>
              <a:defRPr/>
            </a:pPr>
            <a:endParaRPr/>
          </a:p>
        </p:txBody>
      </p:sp>
      <p:sp>
        <p:nvSpPr>
          <p:cNvPr id="5" name="Notes Placeholder 4"/>
          <p:cNvSpPr>
            <a:spLocks noGrp="1"/>
          </p:cNvSpPr>
          <p:nvPr>
            <p:ph type="body" sz="quarter" idx="1"/>
          </p:nvPr>
        </p:nvSpPr>
        <p:spPr bwMode="auto">
          <a:xfrm>
            <a:off x="710407" y="4925408"/>
            <a:ext cx="5683250" cy="4029879"/>
          </a:xfrm>
          <a:prstGeom prst="rect">
            <a:avLst/>
          </a:prstGeom>
        </p:spPr>
        <p:txBody>
          <a:bodyPr vert="horz" lIns="95491" tIns="47745" rIns="95491" bIns="47745" rtlCol="0" anchor="ctr"/>
          <a:lstStyle/>
          <a:p>
            <a:pPr>
              <a:defRPr/>
            </a:pPr>
            <a:endParaRPr/>
          </a:p>
        </p:txBody>
      </p:sp>
      <p:sp>
        <p:nvSpPr>
          <p:cNvPr id="6" name="Footer Placeholder 5"/>
          <p:cNvSpPr>
            <a:spLocks noGrp="1"/>
          </p:cNvSpPr>
          <p:nvPr>
            <p:ph type="ftr" sz="quarter" idx="4"/>
          </p:nvPr>
        </p:nvSpPr>
        <p:spPr bwMode="auto">
          <a:xfrm>
            <a:off x="0" y="9721107"/>
            <a:ext cx="3078428" cy="513507"/>
          </a:xfrm>
          <a:prstGeom prst="rect">
            <a:avLst/>
          </a:prstGeom>
        </p:spPr>
        <p:txBody>
          <a:bodyPr vert="horz" lIns="95491" tIns="47745" rIns="95491" bIns="47745" rtlCol="0" anchor="b"/>
          <a:lstStyle>
            <a:lvl1pPr algn="l">
              <a:defRPr sz="1300"/>
            </a:lvl1pPr>
          </a:lstStyle>
          <a:p>
            <a:pPr>
              <a:defRPr/>
            </a:pPr>
            <a:endParaRPr/>
          </a:p>
        </p:txBody>
      </p:sp>
      <p:sp>
        <p:nvSpPr>
          <p:cNvPr id="7" name="Slide Number Placeholder 6"/>
          <p:cNvSpPr>
            <a:spLocks noGrp="1"/>
          </p:cNvSpPr>
          <p:nvPr>
            <p:ph type="sldNum" sz="quarter" idx="10"/>
          </p:nvPr>
        </p:nvSpPr>
        <p:spPr bwMode="auto">
          <a:xfrm>
            <a:off x="4023991" y="9721107"/>
            <a:ext cx="3078428" cy="513507"/>
          </a:xfrm>
          <a:prstGeom prst="rect">
            <a:avLst/>
          </a:prstGeom>
        </p:spPr>
        <p:txBody>
          <a:bodyPr vert="horz" lIns="95491" tIns="47745" rIns="95491" bIns="47745" rtlCol="0" anchor="b"/>
          <a:lstStyle>
            <a:lvl1pPr algn="r">
              <a:defRPr sz="13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40450" cy="34544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endParaRPr lang="fi-FI"/>
          </a:p>
        </p:txBody>
      </p:sp>
    </p:spTree>
    <p:extLst>
      <p:ext uri="{BB962C8B-B14F-4D97-AF65-F5344CB8AC3E}">
        <p14:creationId xmlns:p14="http://schemas.microsoft.com/office/powerpoint/2010/main" val="1698777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a:solidFill>
                  <a:prstClr val="white"/>
                </a:solidFill>
              </a:rPr>
              <a:t>UKAEA | WPPWIE reporting meeting | 20-21 November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a:solidFill>
                  <a:prstClr val="white"/>
                </a:solidFill>
              </a:rPr>
              <a:t>UKAEA | WPPWIE reporting meeting | 20-21 November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midterm meeting | 9 April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noProof="0" dirty="0" err="1"/>
              <a:t>Titelmasterformat</a:t>
            </a:r>
            <a:r>
              <a:rPr lang="en-US" noProof="0" dirty="0"/>
              <a:t> </a:t>
            </a:r>
            <a:r>
              <a:rPr lang="en-US" noProof="0" dirty="0" err="1"/>
              <a:t>durch</a:t>
            </a:r>
            <a:r>
              <a:rPr lang="en-US" noProof="0" dirty="0"/>
              <a:t> Klicken </a:t>
            </a:r>
            <a:r>
              <a:rPr lang="en-US" noProof="0" dirty="0" err="1"/>
              <a:t>bearbeiten</a:t>
            </a:r>
            <a:endParaRPr lang="en-US" noProof="0"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noProof="0" dirty="0"/>
              <a:t>Textmasterformat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en-US" noProof="0" dirty="0"/>
              <a:t>Subline</a:t>
            </a:r>
          </a:p>
        </p:txBody>
      </p:sp>
      <p:sp>
        <p:nvSpPr>
          <p:cNvPr id="8" name="Date Placeholder 3"/>
          <p:cNvSpPr>
            <a:spLocks noGrp="1"/>
          </p:cNvSpPr>
          <p:nvPr>
            <p:ph type="dt" sz="half" idx="2"/>
          </p:nvPr>
        </p:nvSpPr>
        <p:spPr>
          <a:xfrm>
            <a:off x="3071664" y="6381328"/>
            <a:ext cx="5760640" cy="221109"/>
          </a:xfrm>
          <a:prstGeom prst="rect">
            <a:avLst/>
          </a:prstGeom>
        </p:spPr>
        <p:txBody>
          <a:bodyPr vert="horz" lIns="0" tIns="0" rIns="0" bIns="0" rtlCol="0" anchor="t" anchorCtr="0">
            <a:noAutofit/>
          </a:bodyPr>
          <a:lstStyle>
            <a:lvl1pPr algn="l">
              <a:defRPr sz="1200">
                <a:solidFill>
                  <a:schemeClr val="accent1"/>
                </a:solidFill>
              </a:defRPr>
            </a:lvl1pPr>
          </a:lstStyle>
          <a:p>
            <a:pPr algn="ctr"/>
            <a:r>
              <a:rPr lang="en-US" dirty="0" err="1"/>
              <a:t>Rongxing</a:t>
            </a:r>
            <a:r>
              <a:rPr lang="en-US" dirty="0"/>
              <a:t> YI, FZ </a:t>
            </a:r>
            <a:r>
              <a:rPr lang="en-US" dirty="0" err="1"/>
              <a:t>Jülich</a:t>
            </a:r>
            <a:r>
              <a:rPr lang="en-US" dirty="0"/>
              <a:t> – IEK4 – Plasma physics		</a:t>
            </a:r>
            <a:fld id="{E551010C-CFAC-4CDB-9A80-ED608996E38B}" type="datetime5">
              <a:rPr lang="en-US" smtClean="0"/>
              <a:pPr algn="ctr"/>
              <a:t>8-Dec-25</a:t>
            </a:fld>
            <a:endParaRPr lang="de-DE" dirty="0"/>
          </a:p>
        </p:txBody>
      </p:sp>
      <p:sp>
        <p:nvSpPr>
          <p:cNvPr id="10" name="Slide Number Placeholder 5"/>
          <p:cNvSpPr>
            <a:spLocks noGrp="1"/>
          </p:cNvSpPr>
          <p:nvPr>
            <p:ph type="sldNum" sz="quarter" idx="4"/>
          </p:nvPr>
        </p:nvSpPr>
        <p:spPr>
          <a:xfrm>
            <a:off x="9336360" y="6381328"/>
            <a:ext cx="432048" cy="221109"/>
          </a:xfrm>
          <a:prstGeom prst="rect">
            <a:avLst/>
          </a:prstGeom>
        </p:spPr>
        <p:txBody>
          <a:bodyPr vert="horz" lIns="0" tIns="0" rIns="0" bIns="0" rtlCol="0" anchor="t" anchorCtr="0">
            <a:noAutofit/>
          </a:bodyPr>
          <a:lstStyle>
            <a:lvl1pPr algn="ctr">
              <a:defRPr sz="1200">
                <a:solidFill>
                  <a:schemeClr val="accent1"/>
                </a:solidFill>
              </a:defRPr>
            </a:lvl1pPr>
          </a:lstStyle>
          <a:p>
            <a:fld id="{A52F4D17-1AD6-42D9-B93A-EB002C62F438}" type="slidenum">
              <a:rPr lang="en-US" noProof="0" smtClean="0"/>
              <a:pPr/>
              <a:t>‹#›</a:t>
            </a:fld>
            <a:endParaRPr lang="en-US" noProof="0" dirty="0"/>
          </a:p>
        </p:txBody>
      </p:sp>
    </p:spTree>
    <p:extLst>
      <p:ext uri="{BB962C8B-B14F-4D97-AF65-F5344CB8AC3E}">
        <p14:creationId xmlns:p14="http://schemas.microsoft.com/office/powerpoint/2010/main" val="1210209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4" r:id="rId3"/>
    <p:sldLayoutId id="2147483651" r:id="rId4"/>
    <p:sldLayoutId id="2147483652" r:id="rId5"/>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7" r:id="rId2"/>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4" name="Date Placeholder 3"/>
          <p:cNvSpPr>
            <a:spLocks noGrp="1"/>
          </p:cNvSpPr>
          <p:nvPr>
            <p:ph type="dt" sz="half" idx="2"/>
          </p:nvPr>
        </p:nvSpPr>
        <p:spPr>
          <a:xfrm>
            <a:off x="3071664" y="6381328"/>
            <a:ext cx="5760640" cy="221109"/>
          </a:xfrm>
          <a:prstGeom prst="rect">
            <a:avLst/>
          </a:prstGeom>
        </p:spPr>
        <p:txBody>
          <a:bodyPr vert="horz" lIns="0" tIns="0" rIns="0" bIns="0" rtlCol="0" anchor="t" anchorCtr="0">
            <a:noAutofit/>
          </a:bodyPr>
          <a:lstStyle>
            <a:lvl1pPr algn="l">
              <a:defRPr sz="1200">
                <a:solidFill>
                  <a:schemeClr val="accent1"/>
                </a:solidFill>
              </a:defRPr>
            </a:lvl1pPr>
          </a:lstStyle>
          <a:p>
            <a:pPr algn="ctr"/>
            <a:r>
              <a:rPr lang="en-US" dirty="0"/>
              <a:t>Jannis Oelmann, FZ Jülich – IEK4 – Plasma physics		</a:t>
            </a:r>
            <a:fld id="{E551010C-CFAC-4CDB-9A80-ED608996E38B}" type="datetime5">
              <a:rPr lang="en-US" smtClean="0"/>
              <a:pPr algn="ctr"/>
              <a:t>8-Dec-25</a:t>
            </a:fld>
            <a:endParaRPr lang="de-DE" dirty="0"/>
          </a:p>
        </p:txBody>
      </p:sp>
      <p:sp>
        <p:nvSpPr>
          <p:cNvPr id="6" name="Slide Number Placeholder 5"/>
          <p:cNvSpPr>
            <a:spLocks noGrp="1"/>
          </p:cNvSpPr>
          <p:nvPr>
            <p:ph type="sldNum" sz="quarter" idx="4"/>
          </p:nvPr>
        </p:nvSpPr>
        <p:spPr>
          <a:xfrm>
            <a:off x="9336360" y="6381328"/>
            <a:ext cx="432048" cy="221109"/>
          </a:xfrm>
          <a:prstGeom prst="rect">
            <a:avLst/>
          </a:prstGeom>
        </p:spPr>
        <p:txBody>
          <a:bodyPr vert="horz" lIns="0" tIns="0" rIns="0" bIns="0" rtlCol="0" anchor="t" anchorCtr="0">
            <a:noAutofit/>
          </a:bodyPr>
          <a:lstStyle>
            <a:lvl1pPr algn="ctr">
              <a:defRPr sz="1200">
                <a:solidFill>
                  <a:schemeClr val="accent1"/>
                </a:solidFill>
              </a:defRPr>
            </a:lvl1pPr>
          </a:lstStyle>
          <a:p>
            <a:fld id="{4BF49F91-82F6-46EB-95AA-F884E8C6795B}" type="slidenum">
              <a:rPr lang="en-US" smtClean="0"/>
              <a:pPr/>
              <a:t>‹#›</a:t>
            </a:fld>
            <a:endParaRPr lang="en-US"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en-US" noProof="0" dirty="0" err="1"/>
              <a:t>Mastertitelformat</a:t>
            </a:r>
            <a:r>
              <a:rPr lang="en-US" noProof="0" dirty="0"/>
              <a:t> </a:t>
            </a:r>
            <a:r>
              <a:rPr lang="en-US" noProof="0" dirty="0" err="1"/>
              <a:t>bearbeiten</a:t>
            </a:r>
            <a:endParaRPr lang="en-US" noProof="0"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2" r:id="rId1"/>
  </p:sldLayoutIdLst>
  <p:hf hdr="0" ftr="0"/>
  <p:txStyles>
    <p:titleStyle>
      <a:lvl1pPr algn="l" defTabSz="914400" rtl="0" eaLnBrk="1" latinLnBrk="0" hangingPunct="1">
        <a:lnSpc>
          <a:spcPct val="114000"/>
        </a:lnSpc>
        <a:spcBef>
          <a:spcPct val="0"/>
        </a:spcBef>
        <a:buNone/>
        <a:defRPr sz="3200" b="1" kern="1200" cap="none"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6.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emf"/><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75.emf"/></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19.e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7" y="1174279"/>
            <a:ext cx="11184864" cy="1347537"/>
          </a:xfrm>
        </p:spPr>
        <p:txBody>
          <a:bodyPr>
            <a:normAutofit/>
          </a:bodyPr>
          <a:lstStyle/>
          <a:p>
            <a:pPr>
              <a:defRPr/>
            </a:pPr>
            <a:r>
              <a:rPr lang="en-US" sz="3200" dirty="0"/>
              <a:t>Update on plans for ex-vessel LIBS for calibration</a:t>
            </a:r>
            <a:endParaRPr sz="3200" dirty="0"/>
          </a:p>
        </p:txBody>
      </p:sp>
      <p:sp>
        <p:nvSpPr>
          <p:cNvPr id="3" name="Text Placeholder 2"/>
          <p:cNvSpPr>
            <a:spLocks noGrp="1"/>
          </p:cNvSpPr>
          <p:nvPr>
            <p:ph type="body" sz="quarter" idx="10"/>
          </p:nvPr>
        </p:nvSpPr>
        <p:spPr bwMode="auto">
          <a:xfrm>
            <a:off x="407367" y="3104004"/>
            <a:ext cx="4375150" cy="508054"/>
          </a:xfrm>
        </p:spPr>
        <p:txBody>
          <a:bodyPr/>
          <a:lstStyle/>
          <a:p>
            <a:pPr>
              <a:defRPr/>
            </a:pPr>
            <a:r>
              <a:rPr lang="en-GB" dirty="0"/>
              <a:t>Jari Likonen</a:t>
            </a:r>
            <a:endParaRPr baseline="30000" dirty="0"/>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339989" y="3040784"/>
            <a:ext cx="6844772" cy="457848"/>
          </a:xfrm>
          <a:prstGeom prst="rect">
            <a:avLst/>
          </a:prstGeom>
        </p:spPr>
        <p:txBody>
          <a:bodyPr vert="horz" lIns="91440" tIns="45720" rIns="91440" bIns="45720" rtlCol="0">
            <a:normAutofit/>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endParaRPr lang="en-GB" dirty="0"/>
          </a:p>
        </p:txBody>
      </p:sp>
      <p:pic>
        <p:nvPicPr>
          <p:cNvPr id="5" name="object 10">
            <a:extLst>
              <a:ext uri="{FF2B5EF4-FFF2-40B4-BE49-F238E27FC236}">
                <a16:creationId xmlns:a16="http://schemas.microsoft.com/office/drawing/2014/main" id="{0C666ED9-784F-D5D2-3C30-583D84D33E9F}"/>
              </a:ext>
            </a:extLst>
          </p:cNvPr>
          <p:cNvPicPr/>
          <p:nvPr/>
        </p:nvPicPr>
        <p:blipFill>
          <a:blip r:embed="rId3" cstate="print"/>
          <a:stretch>
            <a:fillRect/>
          </a:stretch>
        </p:blipFill>
        <p:spPr>
          <a:xfrm>
            <a:off x="4902342" y="6180087"/>
            <a:ext cx="802178" cy="385777"/>
          </a:xfrm>
          <a:prstGeom prst="rect">
            <a:avLst/>
          </a:prstGeom>
        </p:spPr>
      </p:pic>
      <p:pic>
        <p:nvPicPr>
          <p:cNvPr id="8" name="object 7">
            <a:extLst>
              <a:ext uri="{FF2B5EF4-FFF2-40B4-BE49-F238E27FC236}">
                <a16:creationId xmlns:a16="http://schemas.microsoft.com/office/drawing/2014/main" id="{3EC6B0B4-A4FE-4FCA-07CC-DF4E383F433E}"/>
              </a:ext>
            </a:extLst>
          </p:cNvPr>
          <p:cNvPicPr/>
          <p:nvPr/>
        </p:nvPicPr>
        <p:blipFill>
          <a:blip r:embed="rId4" cstate="print"/>
          <a:stretch>
            <a:fillRect/>
          </a:stretch>
        </p:blipFill>
        <p:spPr>
          <a:xfrm>
            <a:off x="5825195" y="6219052"/>
            <a:ext cx="1028700" cy="307847"/>
          </a:xfrm>
          <a:prstGeom prst="rect">
            <a:avLst/>
          </a:prstGeom>
        </p:spPr>
      </p:pic>
      <p:pic>
        <p:nvPicPr>
          <p:cNvPr id="9" name="object 6">
            <a:extLst>
              <a:ext uri="{FF2B5EF4-FFF2-40B4-BE49-F238E27FC236}">
                <a16:creationId xmlns:a16="http://schemas.microsoft.com/office/drawing/2014/main" id="{2286C587-8FC2-94A9-07F2-42C002613C74}"/>
              </a:ext>
            </a:extLst>
          </p:cNvPr>
          <p:cNvPicPr/>
          <p:nvPr/>
        </p:nvPicPr>
        <p:blipFill>
          <a:blip r:embed="rId5" cstate="print"/>
          <a:stretch>
            <a:fillRect/>
          </a:stretch>
        </p:blipFill>
        <p:spPr>
          <a:xfrm>
            <a:off x="6974570" y="6213718"/>
            <a:ext cx="1095755" cy="318515"/>
          </a:xfrm>
          <a:prstGeom prst="rect">
            <a:avLst/>
          </a:prstGeom>
        </p:spPr>
      </p:pic>
      <p:pic>
        <p:nvPicPr>
          <p:cNvPr id="10" name="Picture 9">
            <a:extLst>
              <a:ext uri="{FF2B5EF4-FFF2-40B4-BE49-F238E27FC236}">
                <a16:creationId xmlns:a16="http://schemas.microsoft.com/office/drawing/2014/main" id="{BCAF0303-C53E-2329-D158-2DA1107BD997}"/>
              </a:ext>
            </a:extLst>
          </p:cNvPr>
          <p:cNvPicPr>
            <a:picLocks noChangeAspect="1"/>
          </p:cNvPicPr>
          <p:nvPr/>
        </p:nvPicPr>
        <p:blipFill>
          <a:blip r:embed="rId6"/>
          <a:stretch>
            <a:fillRect/>
          </a:stretch>
        </p:blipFill>
        <p:spPr>
          <a:xfrm>
            <a:off x="8191000" y="6015788"/>
            <a:ext cx="714375" cy="714375"/>
          </a:xfrm>
          <a:prstGeom prst="rect">
            <a:avLst/>
          </a:prstGeom>
        </p:spPr>
      </p:pic>
      <p:pic>
        <p:nvPicPr>
          <p:cNvPr id="12" name="object 12">
            <a:extLst>
              <a:ext uri="{FF2B5EF4-FFF2-40B4-BE49-F238E27FC236}">
                <a16:creationId xmlns:a16="http://schemas.microsoft.com/office/drawing/2014/main" id="{54F8A28C-6AD4-1EF6-5C31-F7CA3E1BFF5C}"/>
              </a:ext>
            </a:extLst>
          </p:cNvPr>
          <p:cNvPicPr/>
          <p:nvPr/>
        </p:nvPicPr>
        <p:blipFill>
          <a:blip r:embed="rId7" cstate="print"/>
          <a:stretch>
            <a:fillRect/>
          </a:stretch>
        </p:blipFill>
        <p:spPr>
          <a:xfrm>
            <a:off x="9832525" y="6239625"/>
            <a:ext cx="902207" cy="266700"/>
          </a:xfrm>
          <a:prstGeom prst="rect">
            <a:avLst/>
          </a:prstGeom>
        </p:spPr>
      </p:pic>
      <p:pic>
        <p:nvPicPr>
          <p:cNvPr id="13" name="object 11">
            <a:extLst>
              <a:ext uri="{FF2B5EF4-FFF2-40B4-BE49-F238E27FC236}">
                <a16:creationId xmlns:a16="http://schemas.microsoft.com/office/drawing/2014/main" id="{BA223929-50D4-E571-B06D-5EAC3D4A55DA}"/>
              </a:ext>
            </a:extLst>
          </p:cNvPr>
          <p:cNvPicPr/>
          <p:nvPr/>
        </p:nvPicPr>
        <p:blipFill>
          <a:blip r:embed="rId8" cstate="print"/>
          <a:stretch>
            <a:fillRect/>
          </a:stretch>
        </p:blipFill>
        <p:spPr>
          <a:xfrm>
            <a:off x="11630447" y="6118468"/>
            <a:ext cx="502920" cy="509015"/>
          </a:xfrm>
          <a:prstGeom prst="rect">
            <a:avLst/>
          </a:prstGeom>
        </p:spPr>
      </p:pic>
      <p:pic>
        <p:nvPicPr>
          <p:cNvPr id="16" name="Picture 15">
            <a:extLst>
              <a:ext uri="{FF2B5EF4-FFF2-40B4-BE49-F238E27FC236}">
                <a16:creationId xmlns:a16="http://schemas.microsoft.com/office/drawing/2014/main" id="{0335C042-8AC8-3871-0EA9-3F703CD90A57}"/>
              </a:ext>
            </a:extLst>
          </p:cNvPr>
          <p:cNvPicPr>
            <a:picLocks noChangeAspect="1"/>
          </p:cNvPicPr>
          <p:nvPr/>
        </p:nvPicPr>
        <p:blipFill>
          <a:blip r:embed="rId9"/>
          <a:stretch>
            <a:fillRect/>
          </a:stretch>
        </p:blipFill>
        <p:spPr>
          <a:xfrm>
            <a:off x="10855407" y="6017216"/>
            <a:ext cx="654368" cy="711518"/>
          </a:xfrm>
          <a:prstGeom prst="rect">
            <a:avLst/>
          </a:prstGeom>
        </p:spPr>
      </p:pic>
      <p:pic>
        <p:nvPicPr>
          <p:cNvPr id="17" name="Picture 16">
            <a:extLst>
              <a:ext uri="{FF2B5EF4-FFF2-40B4-BE49-F238E27FC236}">
                <a16:creationId xmlns:a16="http://schemas.microsoft.com/office/drawing/2014/main" id="{61EEEADA-1E2B-AF19-DDA3-CEE016B3F5C5}"/>
              </a:ext>
            </a:extLst>
          </p:cNvPr>
          <p:cNvPicPr>
            <a:picLocks noChangeAspect="1"/>
          </p:cNvPicPr>
          <p:nvPr/>
        </p:nvPicPr>
        <p:blipFill>
          <a:blip r:embed="rId10"/>
          <a:stretch>
            <a:fillRect/>
          </a:stretch>
        </p:blipFill>
        <p:spPr>
          <a:xfrm>
            <a:off x="9026050" y="6030075"/>
            <a:ext cx="685800" cy="685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57A1C-E320-BD53-B4BF-2C4043441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5086D-F12B-438F-E547-6FE4E9711359}"/>
              </a:ext>
            </a:extLst>
          </p:cNvPr>
          <p:cNvSpPr>
            <a:spLocks noGrp="1"/>
          </p:cNvSpPr>
          <p:nvPr>
            <p:ph type="title"/>
          </p:nvPr>
        </p:nvSpPr>
        <p:spPr/>
        <p:txBody>
          <a:bodyPr/>
          <a:lstStyle/>
          <a:p>
            <a:r>
              <a:rPr lang="fi-FI" dirty="0"/>
              <a:t>2XR11 (2011-2016)</a:t>
            </a:r>
          </a:p>
        </p:txBody>
      </p:sp>
      <p:sp>
        <p:nvSpPr>
          <p:cNvPr id="3" name="Footer Placeholder 2">
            <a:extLst>
              <a:ext uri="{FF2B5EF4-FFF2-40B4-BE49-F238E27FC236}">
                <a16:creationId xmlns:a16="http://schemas.microsoft.com/office/drawing/2014/main" id="{20060A5A-AA9A-BFAD-6323-94F2FC4674CA}"/>
              </a:ext>
            </a:extLst>
          </p:cNvPr>
          <p:cNvSpPr>
            <a:spLocks noGrp="1"/>
          </p:cNvSpPr>
          <p:nvPr>
            <p:ph type="ftr" sz="quarter" idx="11"/>
          </p:nvPr>
        </p:nvSpPr>
        <p:spPr>
          <a:xfrm>
            <a:off x="825623" y="6555770"/>
            <a:ext cx="538943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Footer Placeholder 3">
            <a:extLst>
              <a:ext uri="{FF2B5EF4-FFF2-40B4-BE49-F238E27FC236}">
                <a16:creationId xmlns:a16="http://schemas.microsoft.com/office/drawing/2014/main" id="{CE6358CF-CB57-88A2-5005-00F4482DC318}"/>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10</a:t>
            </a:fld>
            <a:endParaRPr lang="en-GB" dirty="0"/>
          </a:p>
        </p:txBody>
      </p:sp>
      <p:sp>
        <p:nvSpPr>
          <p:cNvPr id="92" name="Slide Number Placeholder 3">
            <a:extLst>
              <a:ext uri="{FF2B5EF4-FFF2-40B4-BE49-F238E27FC236}">
                <a16:creationId xmlns:a16="http://schemas.microsoft.com/office/drawing/2014/main" id="{E7F6262E-D10C-4904-670A-F329B5E75953}"/>
              </a:ext>
            </a:extLst>
          </p:cNvPr>
          <p:cNvSpPr>
            <a:spLocks noGrp="1"/>
          </p:cNvSpPr>
          <p:nvPr>
            <p:ph type="sldNum" sz="quarter" idx="12"/>
          </p:nvPr>
        </p:nvSpPr>
        <p:spPr>
          <a:xfrm>
            <a:off x="2758023" y="6323785"/>
            <a:ext cx="720080" cy="199173"/>
          </a:xfrm>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4" name="Slide Number Placeholder 3">
            <a:extLst>
              <a:ext uri="{FF2B5EF4-FFF2-40B4-BE49-F238E27FC236}">
                <a16:creationId xmlns:a16="http://schemas.microsoft.com/office/drawing/2014/main" id="{230F0D12-DD7D-CE09-4B48-13BC1E989DDE}"/>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10</a:t>
            </a:fld>
            <a:endParaRPr lang="en-GB" dirty="0">
              <a:solidFill>
                <a:prstClr val="white"/>
              </a:solidFill>
            </a:endParaRPr>
          </a:p>
        </p:txBody>
      </p:sp>
      <p:pic>
        <p:nvPicPr>
          <p:cNvPr id="6" name="Picture 5" descr="A diagram of a graph&#10;&#10;Description automatically generated">
            <a:extLst>
              <a:ext uri="{FF2B5EF4-FFF2-40B4-BE49-F238E27FC236}">
                <a16:creationId xmlns:a16="http://schemas.microsoft.com/office/drawing/2014/main" id="{20BC052D-E073-DAA0-940F-9162A0BBE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36" y="829296"/>
            <a:ext cx="9144000" cy="4770783"/>
          </a:xfrm>
          <a:prstGeom prst="rect">
            <a:avLst/>
          </a:prstGeom>
        </p:spPr>
      </p:pic>
      <p:sp>
        <p:nvSpPr>
          <p:cNvPr id="7" name="Oval 6">
            <a:extLst>
              <a:ext uri="{FF2B5EF4-FFF2-40B4-BE49-F238E27FC236}">
                <a16:creationId xmlns:a16="http://schemas.microsoft.com/office/drawing/2014/main" id="{B70BE6F7-1A6B-5908-134C-A40CBC366E04}"/>
              </a:ext>
            </a:extLst>
          </p:cNvPr>
          <p:cNvSpPr/>
          <p:nvPr/>
        </p:nvSpPr>
        <p:spPr>
          <a:xfrm>
            <a:off x="2967036" y="3748088"/>
            <a:ext cx="304800" cy="381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val 7">
            <a:extLst>
              <a:ext uri="{FF2B5EF4-FFF2-40B4-BE49-F238E27FC236}">
                <a16:creationId xmlns:a16="http://schemas.microsoft.com/office/drawing/2014/main" id="{77AEFE27-9C13-F838-E29F-E8480CCD2FB4}"/>
              </a:ext>
            </a:extLst>
          </p:cNvPr>
          <p:cNvSpPr/>
          <p:nvPr/>
        </p:nvSpPr>
        <p:spPr>
          <a:xfrm>
            <a:off x="8386027" y="3824288"/>
            <a:ext cx="304800" cy="381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val 8">
            <a:extLst>
              <a:ext uri="{FF2B5EF4-FFF2-40B4-BE49-F238E27FC236}">
                <a16:creationId xmlns:a16="http://schemas.microsoft.com/office/drawing/2014/main" id="{3D109570-A43F-D2D0-40F5-A4E7519C3A66}"/>
              </a:ext>
            </a:extLst>
          </p:cNvPr>
          <p:cNvSpPr/>
          <p:nvPr/>
        </p:nvSpPr>
        <p:spPr>
          <a:xfrm>
            <a:off x="5405436" y="3059355"/>
            <a:ext cx="304800" cy="381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8596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C56EA-59ED-E64E-8A4F-8879606D2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62F0-4FED-94AF-A6D1-5FF26CFF0B85}"/>
              </a:ext>
            </a:extLst>
          </p:cNvPr>
          <p:cNvSpPr>
            <a:spLocks noGrp="1"/>
          </p:cNvSpPr>
          <p:nvPr>
            <p:ph type="title"/>
          </p:nvPr>
        </p:nvSpPr>
        <p:spPr/>
        <p:txBody>
          <a:bodyPr/>
          <a:lstStyle/>
          <a:p>
            <a:r>
              <a:rPr lang="fi-FI" dirty="0"/>
              <a:t>4D15 (2011-2016)</a:t>
            </a:r>
          </a:p>
        </p:txBody>
      </p:sp>
      <p:sp>
        <p:nvSpPr>
          <p:cNvPr id="3" name="Footer Placeholder 2">
            <a:extLst>
              <a:ext uri="{FF2B5EF4-FFF2-40B4-BE49-F238E27FC236}">
                <a16:creationId xmlns:a16="http://schemas.microsoft.com/office/drawing/2014/main" id="{7843CB79-FEE7-2184-985A-6BE55FABF953}"/>
              </a:ext>
            </a:extLst>
          </p:cNvPr>
          <p:cNvSpPr>
            <a:spLocks noGrp="1"/>
          </p:cNvSpPr>
          <p:nvPr>
            <p:ph type="ftr" sz="quarter" idx="11"/>
          </p:nvPr>
        </p:nvSpPr>
        <p:spPr>
          <a:xfrm>
            <a:off x="825623" y="6555770"/>
            <a:ext cx="538943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Footer Placeholder 3">
            <a:extLst>
              <a:ext uri="{FF2B5EF4-FFF2-40B4-BE49-F238E27FC236}">
                <a16:creationId xmlns:a16="http://schemas.microsoft.com/office/drawing/2014/main" id="{12E86EA3-7352-6E99-E863-26B2213822E6}"/>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11</a:t>
            </a:fld>
            <a:endParaRPr lang="en-GB" dirty="0"/>
          </a:p>
        </p:txBody>
      </p:sp>
      <p:sp>
        <p:nvSpPr>
          <p:cNvPr id="92" name="Slide Number Placeholder 3">
            <a:extLst>
              <a:ext uri="{FF2B5EF4-FFF2-40B4-BE49-F238E27FC236}">
                <a16:creationId xmlns:a16="http://schemas.microsoft.com/office/drawing/2014/main" id="{E6C6F47D-22C7-B3F0-B4BD-7CFDA9F8EBC9}"/>
              </a:ext>
            </a:extLst>
          </p:cNvPr>
          <p:cNvSpPr>
            <a:spLocks noGrp="1"/>
          </p:cNvSpPr>
          <p:nvPr>
            <p:ph type="sldNum" sz="quarter" idx="12"/>
          </p:nvPr>
        </p:nvSpPr>
        <p:spPr>
          <a:xfrm>
            <a:off x="2758023" y="6323785"/>
            <a:ext cx="720080" cy="199173"/>
          </a:xfrm>
        </p:spPr>
        <p:txBody>
          <a:bodyPr/>
          <a:lstStyle/>
          <a:p>
            <a:pPr>
              <a:defRPr/>
            </a:pPr>
            <a:fld id="{6A6D9FA1-99C7-4910-8E32-B85D378B0060}" type="slidenum">
              <a:rPr lang="en-GB" smtClean="0">
                <a:solidFill>
                  <a:prstClr val="white"/>
                </a:solidFill>
              </a:rPr>
              <a:t>11</a:t>
            </a:fld>
            <a:endParaRPr lang="en-GB">
              <a:solidFill>
                <a:prstClr val="white"/>
              </a:solidFill>
            </a:endParaRPr>
          </a:p>
        </p:txBody>
      </p:sp>
      <p:sp>
        <p:nvSpPr>
          <p:cNvPr id="4" name="Slide Number Placeholder 3">
            <a:extLst>
              <a:ext uri="{FF2B5EF4-FFF2-40B4-BE49-F238E27FC236}">
                <a16:creationId xmlns:a16="http://schemas.microsoft.com/office/drawing/2014/main" id="{3890F7BA-4BFE-AD55-52B0-3286C6561A30}"/>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11</a:t>
            </a:fld>
            <a:endParaRPr lang="en-GB" dirty="0">
              <a:solidFill>
                <a:prstClr val="white"/>
              </a:solidFill>
            </a:endParaRPr>
          </a:p>
        </p:txBody>
      </p:sp>
      <p:grpSp>
        <p:nvGrpSpPr>
          <p:cNvPr id="13" name="Group 12">
            <a:extLst>
              <a:ext uri="{FF2B5EF4-FFF2-40B4-BE49-F238E27FC236}">
                <a16:creationId xmlns:a16="http://schemas.microsoft.com/office/drawing/2014/main" id="{B9F6F811-9EC0-FC91-4CBF-E31323BCB778}"/>
              </a:ext>
            </a:extLst>
          </p:cNvPr>
          <p:cNvGrpSpPr/>
          <p:nvPr/>
        </p:nvGrpSpPr>
        <p:grpSpPr>
          <a:xfrm>
            <a:off x="1507335" y="790967"/>
            <a:ext cx="9144000" cy="5143500"/>
            <a:chOff x="1185863" y="790967"/>
            <a:chExt cx="9144000" cy="5143500"/>
          </a:xfrm>
        </p:grpSpPr>
        <p:pic>
          <p:nvPicPr>
            <p:cNvPr id="5" name="Picture 4" descr="A diagram of a graph&#10;&#10;Description automatically generated">
              <a:extLst>
                <a:ext uri="{FF2B5EF4-FFF2-40B4-BE49-F238E27FC236}">
                  <a16:creationId xmlns:a16="http://schemas.microsoft.com/office/drawing/2014/main" id="{FB34CDF7-39CB-FBAA-A187-F9EA1261A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863" y="790967"/>
              <a:ext cx="9144000" cy="5143500"/>
            </a:xfrm>
            <a:prstGeom prst="rect">
              <a:avLst/>
            </a:prstGeom>
          </p:spPr>
        </p:pic>
        <p:sp>
          <p:nvSpPr>
            <p:cNvPr id="10" name="Oval 9">
              <a:extLst>
                <a:ext uri="{FF2B5EF4-FFF2-40B4-BE49-F238E27FC236}">
                  <a16:creationId xmlns:a16="http://schemas.microsoft.com/office/drawing/2014/main" id="{3AF39881-7591-BD97-BA7D-48496FE8889B}"/>
                </a:ext>
              </a:extLst>
            </p:cNvPr>
            <p:cNvSpPr/>
            <p:nvPr/>
          </p:nvSpPr>
          <p:spPr>
            <a:xfrm>
              <a:off x="3020527" y="3304101"/>
              <a:ext cx="304800" cy="381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val 10">
              <a:extLst>
                <a:ext uri="{FF2B5EF4-FFF2-40B4-BE49-F238E27FC236}">
                  <a16:creationId xmlns:a16="http://schemas.microsoft.com/office/drawing/2014/main" id="{623F4CB3-55E0-8FEB-BA36-6EC6F221731B}"/>
                </a:ext>
              </a:extLst>
            </p:cNvPr>
            <p:cNvSpPr/>
            <p:nvPr/>
          </p:nvSpPr>
          <p:spPr>
            <a:xfrm>
              <a:off x="3269639" y="3790609"/>
              <a:ext cx="304800" cy="381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a:extLst>
                <a:ext uri="{FF2B5EF4-FFF2-40B4-BE49-F238E27FC236}">
                  <a16:creationId xmlns:a16="http://schemas.microsoft.com/office/drawing/2014/main" id="{DCA0085E-ABA1-BBE3-5B7A-3782192B0F37}"/>
                </a:ext>
              </a:extLst>
            </p:cNvPr>
            <p:cNvSpPr/>
            <p:nvPr/>
          </p:nvSpPr>
          <p:spPr>
            <a:xfrm>
              <a:off x="8357454" y="3972317"/>
              <a:ext cx="304800" cy="381000"/>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52459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2B51-B112-8846-DBBA-598D76F4C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9C642-71EE-3040-4E05-D32D768001C0}"/>
              </a:ext>
            </a:extLst>
          </p:cNvPr>
          <p:cNvSpPr>
            <a:spLocks noGrp="1"/>
          </p:cNvSpPr>
          <p:nvPr>
            <p:ph type="title"/>
          </p:nvPr>
        </p:nvSpPr>
        <p:spPr/>
        <p:txBody>
          <a:bodyPr/>
          <a:lstStyle/>
          <a:p>
            <a:r>
              <a:rPr lang="fi-FI" dirty="0" err="1"/>
              <a:t>Analysed</a:t>
            </a:r>
            <a:r>
              <a:rPr lang="fi-FI" dirty="0"/>
              <a:t> JET </a:t>
            </a:r>
            <a:r>
              <a:rPr lang="fi-FI" dirty="0" err="1"/>
              <a:t>samples</a:t>
            </a:r>
            <a:r>
              <a:rPr lang="fi-FI" dirty="0"/>
              <a:t> at VTT in 2024</a:t>
            </a:r>
          </a:p>
        </p:txBody>
      </p:sp>
      <p:sp>
        <p:nvSpPr>
          <p:cNvPr id="3" name="Footer Placeholder 2">
            <a:extLst>
              <a:ext uri="{FF2B5EF4-FFF2-40B4-BE49-F238E27FC236}">
                <a16:creationId xmlns:a16="http://schemas.microsoft.com/office/drawing/2014/main" id="{8EB84C87-FBF4-923B-9ADC-10027998DB4C}"/>
              </a:ext>
            </a:extLst>
          </p:cNvPr>
          <p:cNvSpPr>
            <a:spLocks noGrp="1"/>
          </p:cNvSpPr>
          <p:nvPr>
            <p:ph type="ftr" sz="quarter" idx="11"/>
          </p:nvPr>
        </p:nvSpPr>
        <p:spPr>
          <a:xfrm>
            <a:off x="825623" y="6555770"/>
            <a:ext cx="538943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Footer Placeholder 3">
            <a:extLst>
              <a:ext uri="{FF2B5EF4-FFF2-40B4-BE49-F238E27FC236}">
                <a16:creationId xmlns:a16="http://schemas.microsoft.com/office/drawing/2014/main" id="{AB6414ED-92AA-20CC-5790-9DA4A9AED25B}"/>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12</a:t>
            </a:fld>
            <a:endParaRPr lang="en-GB" dirty="0"/>
          </a:p>
        </p:txBody>
      </p:sp>
      <p:sp>
        <p:nvSpPr>
          <p:cNvPr id="92" name="Slide Number Placeholder 3">
            <a:extLst>
              <a:ext uri="{FF2B5EF4-FFF2-40B4-BE49-F238E27FC236}">
                <a16:creationId xmlns:a16="http://schemas.microsoft.com/office/drawing/2014/main" id="{68BEF962-1D45-57E7-D411-DD401005E7DF}"/>
              </a:ext>
            </a:extLst>
          </p:cNvPr>
          <p:cNvSpPr>
            <a:spLocks noGrp="1"/>
          </p:cNvSpPr>
          <p:nvPr>
            <p:ph type="sldNum" sz="quarter" idx="12"/>
          </p:nvPr>
        </p:nvSpPr>
        <p:spPr>
          <a:xfrm>
            <a:off x="2758023" y="6323785"/>
            <a:ext cx="720080" cy="199173"/>
          </a:xfrm>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4" name="Slide Number Placeholder 3">
            <a:extLst>
              <a:ext uri="{FF2B5EF4-FFF2-40B4-BE49-F238E27FC236}">
                <a16:creationId xmlns:a16="http://schemas.microsoft.com/office/drawing/2014/main" id="{8DD4E44A-FD04-DBD3-43CD-3BEDD683528C}"/>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12</a:t>
            </a:fld>
            <a:endParaRPr lang="en-GB" dirty="0">
              <a:solidFill>
                <a:prstClr val="white"/>
              </a:solidFill>
            </a:endParaRPr>
          </a:p>
        </p:txBody>
      </p:sp>
      <p:sp>
        <p:nvSpPr>
          <p:cNvPr id="5" name="TextBox 4">
            <a:extLst>
              <a:ext uri="{FF2B5EF4-FFF2-40B4-BE49-F238E27FC236}">
                <a16:creationId xmlns:a16="http://schemas.microsoft.com/office/drawing/2014/main" id="{4BA07CC5-7A5D-CC69-54D3-424C5410E5B1}"/>
              </a:ext>
            </a:extLst>
          </p:cNvPr>
          <p:cNvSpPr txBox="1"/>
          <p:nvPr/>
        </p:nvSpPr>
        <p:spPr>
          <a:xfrm>
            <a:off x="304800" y="648090"/>
            <a:ext cx="8517075" cy="5909310"/>
          </a:xfrm>
          <a:prstGeom prst="rect">
            <a:avLst/>
          </a:prstGeom>
          <a:noFill/>
        </p:spPr>
        <p:txBody>
          <a:bodyPr wrap="none" rtlCol="0">
            <a:spAutoFit/>
          </a:bodyPr>
          <a:lstStyle/>
          <a:p>
            <a:r>
              <a:rPr lang="fi-FI" b="1" dirty="0"/>
              <a:t>”</a:t>
            </a:r>
            <a:r>
              <a:rPr lang="fi-FI" b="1" dirty="0" err="1"/>
              <a:t>Clean</a:t>
            </a:r>
            <a:r>
              <a:rPr lang="fi-FI" b="1" dirty="0"/>
              <a:t>” </a:t>
            </a:r>
            <a:r>
              <a:rPr lang="fi-FI" b="1" dirty="0" err="1"/>
              <a:t>samples</a:t>
            </a:r>
            <a:endParaRPr lang="fi-FI" b="1" dirty="0"/>
          </a:p>
          <a:p>
            <a:pPr marL="285750" indent="-285750">
              <a:buFont typeface="Arial" panose="020B0604020202020204" pitchFamily="34" charset="0"/>
              <a:buChar char="•"/>
            </a:pPr>
            <a:r>
              <a:rPr lang="fi-FI" dirty="0"/>
              <a:t>Mo217, 0dpa, D </a:t>
            </a:r>
            <a:r>
              <a:rPr lang="fi-FI" dirty="0" err="1"/>
              <a:t>implantation</a:t>
            </a:r>
            <a:r>
              <a:rPr lang="fi-FI" dirty="0"/>
              <a:t> 40eV, 5 </a:t>
            </a:r>
            <a:r>
              <a:rPr lang="fi-FI" dirty="0" err="1"/>
              <a:t>hrs</a:t>
            </a:r>
            <a:r>
              <a:rPr lang="fi-FI" dirty="0"/>
              <a:t> at </a:t>
            </a:r>
            <a:r>
              <a:rPr lang="fi-FI" dirty="0" err="1"/>
              <a:t>ambient</a:t>
            </a:r>
            <a:r>
              <a:rPr lang="fi-FI" dirty="0"/>
              <a:t> </a:t>
            </a:r>
            <a:r>
              <a:rPr lang="fi-FI" dirty="0" err="1"/>
              <a:t>temperature</a:t>
            </a:r>
            <a:r>
              <a:rPr lang="fi-FI" dirty="0"/>
              <a:t>  (VTT)</a:t>
            </a:r>
          </a:p>
          <a:p>
            <a:pPr marL="285750" indent="-285750">
              <a:buFont typeface="Arial" panose="020B0604020202020204" pitchFamily="34" charset="0"/>
              <a:buChar char="•"/>
            </a:pPr>
            <a:r>
              <a:rPr lang="fi-FI" dirty="0"/>
              <a:t>Mo218, 1dpa (1 </a:t>
            </a:r>
            <a:r>
              <a:rPr lang="fi-FI" dirty="0" err="1"/>
              <a:t>MeV</a:t>
            </a:r>
            <a:r>
              <a:rPr lang="fi-FI" dirty="0"/>
              <a:t> </a:t>
            </a:r>
            <a:r>
              <a:rPr lang="fi-FI" dirty="0" err="1"/>
              <a:t>Mo</a:t>
            </a:r>
            <a:r>
              <a:rPr lang="fi-FI" dirty="0"/>
              <a:t>+), D </a:t>
            </a:r>
            <a:r>
              <a:rPr lang="fi-FI" dirty="0" err="1"/>
              <a:t>implantation</a:t>
            </a:r>
            <a:r>
              <a:rPr lang="fi-FI" dirty="0"/>
              <a:t> 40eV, 5 </a:t>
            </a:r>
            <a:r>
              <a:rPr lang="fi-FI" dirty="0" err="1"/>
              <a:t>hrs</a:t>
            </a:r>
            <a:r>
              <a:rPr lang="fi-FI" dirty="0"/>
              <a:t> at </a:t>
            </a:r>
            <a:r>
              <a:rPr lang="fi-FI" dirty="0" err="1"/>
              <a:t>ambient</a:t>
            </a:r>
            <a:r>
              <a:rPr lang="fi-FI" dirty="0"/>
              <a:t> </a:t>
            </a:r>
            <a:r>
              <a:rPr lang="fi-FI" dirty="0" err="1"/>
              <a:t>temperature</a:t>
            </a:r>
            <a:r>
              <a:rPr lang="fi-FI" dirty="0"/>
              <a:t> (VTT)</a:t>
            </a:r>
          </a:p>
          <a:p>
            <a:pPr marL="285750" indent="-285750">
              <a:buFont typeface="Arial" panose="020B0604020202020204" pitchFamily="34" charset="0"/>
              <a:buChar char="•"/>
            </a:pPr>
            <a:r>
              <a:rPr lang="fi-FI" dirty="0" err="1"/>
              <a:t>Plansee</a:t>
            </a:r>
            <a:r>
              <a:rPr lang="fi-FI" dirty="0"/>
              <a:t> W- </a:t>
            </a:r>
            <a:r>
              <a:rPr lang="fi-FI" dirty="0" err="1"/>
              <a:t>annealed</a:t>
            </a:r>
            <a:r>
              <a:rPr lang="fi-FI" dirty="0"/>
              <a:t> at 1000degreeC for 1h (FZJ)</a:t>
            </a:r>
          </a:p>
          <a:p>
            <a:pPr marL="285750" indent="-285750">
              <a:buFont typeface="Arial" panose="020B0604020202020204" pitchFamily="34" charset="0"/>
              <a:buChar char="•"/>
            </a:pPr>
            <a:r>
              <a:rPr lang="fi-FI" dirty="0"/>
              <a:t>IAP 60181002, </a:t>
            </a:r>
            <a:r>
              <a:rPr lang="fi-FI" dirty="0" err="1"/>
              <a:t>Be+D</a:t>
            </a:r>
            <a:r>
              <a:rPr lang="fi-FI" dirty="0"/>
              <a:t> (10at%), 10 </a:t>
            </a:r>
            <a:r>
              <a:rPr lang="fi-FI" dirty="0" err="1"/>
              <a:t>um</a:t>
            </a:r>
            <a:r>
              <a:rPr lang="fi-FI" dirty="0"/>
              <a:t>, </a:t>
            </a:r>
            <a:r>
              <a:rPr lang="fi-FI" dirty="0" err="1"/>
              <a:t>Si</a:t>
            </a:r>
            <a:r>
              <a:rPr lang="fi-FI" dirty="0"/>
              <a:t> (VTT)</a:t>
            </a:r>
          </a:p>
          <a:p>
            <a:pPr marL="285750" indent="-285750">
              <a:buFont typeface="Arial" panose="020B0604020202020204" pitchFamily="34" charset="0"/>
              <a:buChar char="•"/>
            </a:pPr>
            <a:r>
              <a:rPr lang="fi-FI" dirty="0"/>
              <a:t>IAP 60220201, </a:t>
            </a:r>
            <a:r>
              <a:rPr lang="fi-FI" dirty="0" err="1"/>
              <a:t>Be+D</a:t>
            </a:r>
            <a:r>
              <a:rPr lang="fi-FI" dirty="0"/>
              <a:t>(20%), </a:t>
            </a:r>
            <a:r>
              <a:rPr lang="fi-FI" dirty="0" err="1"/>
              <a:t>Bias</a:t>
            </a:r>
            <a:r>
              <a:rPr lang="fi-FI" dirty="0"/>
              <a:t> -150V, 5um, W 5_7 (VTT)</a:t>
            </a:r>
          </a:p>
          <a:p>
            <a:pPr marL="285750" indent="-285750">
              <a:buFont typeface="Arial" panose="020B0604020202020204" pitchFamily="34" charset="0"/>
              <a:buChar char="•"/>
            </a:pPr>
            <a:r>
              <a:rPr lang="fi-FI" dirty="0"/>
              <a:t>IAP 6019017_1_3, </a:t>
            </a:r>
            <a:r>
              <a:rPr lang="fi-FI" dirty="0" err="1"/>
              <a:t>Be+He</a:t>
            </a:r>
            <a:r>
              <a:rPr lang="fi-FI" dirty="0"/>
              <a:t>(5%)+D(5%) (VTT)</a:t>
            </a:r>
          </a:p>
          <a:p>
            <a:pPr marL="285750" indent="-285750">
              <a:buFont typeface="Arial" panose="020B0604020202020204" pitchFamily="34" charset="0"/>
              <a:buChar char="•"/>
            </a:pPr>
            <a:r>
              <a:rPr lang="fi-FI" dirty="0"/>
              <a:t>WEST C3 34iK (</a:t>
            </a:r>
            <a:r>
              <a:rPr lang="fi-FI" dirty="0" err="1"/>
              <a:t>possibly</a:t>
            </a:r>
            <a:r>
              <a:rPr lang="fi-FI" dirty="0"/>
              <a:t> </a:t>
            </a:r>
            <a:r>
              <a:rPr lang="fi-FI" dirty="0" err="1"/>
              <a:t>lost</a:t>
            </a:r>
            <a:r>
              <a:rPr lang="fi-FI" dirty="0"/>
              <a:t> at JET) </a:t>
            </a:r>
          </a:p>
          <a:p>
            <a:pPr marL="285750" indent="-285750">
              <a:buFont typeface="Arial" panose="020B0604020202020204" pitchFamily="34" charset="0"/>
              <a:buChar char="•"/>
            </a:pPr>
            <a:r>
              <a:rPr lang="fi-FI" dirty="0"/>
              <a:t>WEST C4-200J (VTT?)</a:t>
            </a:r>
          </a:p>
          <a:p>
            <a:endParaRPr lang="fi-FI" b="1" dirty="0"/>
          </a:p>
          <a:p>
            <a:r>
              <a:rPr lang="fi-FI" b="1" dirty="0"/>
              <a:t>JET </a:t>
            </a:r>
            <a:r>
              <a:rPr lang="fi-FI" b="1" dirty="0" err="1"/>
              <a:t>samples</a:t>
            </a:r>
            <a:r>
              <a:rPr lang="fi-FI" b="1" dirty="0"/>
              <a:t> (at VTT)</a:t>
            </a:r>
          </a:p>
          <a:p>
            <a:pPr marL="285750" indent="-285750">
              <a:buFont typeface="Arial" panose="020B0604020202020204" pitchFamily="34" charset="0"/>
              <a:buChar char="•"/>
            </a:pPr>
            <a:r>
              <a:rPr lang="fi-FI" dirty="0"/>
              <a:t>2XR11 (2011-2016): 623, 641, 668</a:t>
            </a:r>
          </a:p>
          <a:p>
            <a:pPr marL="285750" indent="-285750">
              <a:buFont typeface="Arial" panose="020B0604020202020204" pitchFamily="34" charset="0"/>
              <a:buChar char="•"/>
            </a:pPr>
            <a:r>
              <a:rPr lang="fi-FI" dirty="0"/>
              <a:t>4D15 (2011-2016): 686, 703</a:t>
            </a:r>
          </a:p>
          <a:p>
            <a:pPr marL="285750" indent="-285750">
              <a:buFont typeface="Arial" panose="020B0604020202020204" pitchFamily="34" charset="0"/>
              <a:buChar char="•"/>
            </a:pPr>
            <a:r>
              <a:rPr lang="fi-FI" dirty="0"/>
              <a:t>HFGC (2011-2016): 1c, 3c</a:t>
            </a:r>
          </a:p>
          <a:p>
            <a:pPr marL="285750" indent="-285750">
              <a:buFont typeface="Arial" panose="020B0604020202020204" pitchFamily="34" charset="0"/>
              <a:buChar char="•"/>
            </a:pPr>
            <a:r>
              <a:rPr lang="fi-FI" dirty="0"/>
              <a:t>14IWG1A(2011-2016): 3a, 8a, 11a, 12a</a:t>
            </a:r>
          </a:p>
          <a:p>
            <a:pPr marL="285750" indent="-285750">
              <a:buFont typeface="Arial" panose="020B0604020202020204" pitchFamily="34" charset="0"/>
              <a:buChar char="•"/>
            </a:pPr>
            <a:r>
              <a:rPr lang="fi-FI" dirty="0"/>
              <a:t>2IWG3A (2014-2016) : 6a</a:t>
            </a:r>
          </a:p>
          <a:p>
            <a:pPr marL="285750" indent="-285750">
              <a:buFont typeface="Arial" panose="020B0604020202020204" pitchFamily="34" charset="0"/>
              <a:buChar char="•"/>
            </a:pPr>
            <a:r>
              <a:rPr lang="fi-FI" dirty="0"/>
              <a:t>2ONG7A(2014-2016) : 7</a:t>
            </a:r>
          </a:p>
          <a:p>
            <a:pPr marL="285750" indent="-285750">
              <a:buFont typeface="Arial" panose="020B0604020202020204" pitchFamily="34" charset="0"/>
              <a:buChar char="•"/>
            </a:pPr>
            <a:r>
              <a:rPr lang="fi-FI" dirty="0"/>
              <a:t>2ONG8B(2014-2016) : 7b, 11b</a:t>
            </a:r>
          </a:p>
          <a:p>
            <a:pPr marL="285750" indent="-285750">
              <a:buFont typeface="Arial" panose="020B0604020202020204" pitchFamily="34" charset="0"/>
              <a:buChar char="•"/>
            </a:pPr>
            <a:r>
              <a:rPr lang="fi-FI" dirty="0"/>
              <a:t>W </a:t>
            </a:r>
            <a:r>
              <a:rPr lang="fi-FI" dirty="0" err="1"/>
              <a:t>lamellae</a:t>
            </a:r>
            <a:endParaRPr lang="fi-FI" dirty="0"/>
          </a:p>
          <a:p>
            <a:pPr marL="285750" indent="-285750">
              <a:buFont typeface="Arial" panose="020B0604020202020204" pitchFamily="34" charset="0"/>
              <a:buChar char="•"/>
            </a:pPr>
            <a:r>
              <a:rPr lang="fi-FI" dirty="0"/>
              <a:t>IWC-2</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410878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5A44-E30D-0179-2620-81E77A91C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F8F88-BE3C-2B05-DD76-9811A335EA4B}"/>
              </a:ext>
            </a:extLst>
          </p:cNvPr>
          <p:cNvSpPr>
            <a:spLocks noGrp="1"/>
          </p:cNvSpPr>
          <p:nvPr>
            <p:ph type="title"/>
          </p:nvPr>
        </p:nvSpPr>
        <p:spPr/>
        <p:txBody>
          <a:bodyPr/>
          <a:lstStyle/>
          <a:p>
            <a:r>
              <a:rPr lang="fi-FI" dirty="0"/>
              <a:t>DTE3 </a:t>
            </a:r>
            <a:r>
              <a:rPr lang="fi-FI" dirty="0" err="1"/>
              <a:t>samples</a:t>
            </a:r>
            <a:r>
              <a:rPr lang="fi-FI" dirty="0"/>
              <a:t> and </a:t>
            </a:r>
            <a:r>
              <a:rPr lang="fi-FI" dirty="0" err="1"/>
              <a:t>tiles</a:t>
            </a:r>
            <a:endParaRPr lang="fi-FI" dirty="0"/>
          </a:p>
        </p:txBody>
      </p:sp>
      <p:sp>
        <p:nvSpPr>
          <p:cNvPr id="3" name="Footer Placeholder 2">
            <a:extLst>
              <a:ext uri="{FF2B5EF4-FFF2-40B4-BE49-F238E27FC236}">
                <a16:creationId xmlns:a16="http://schemas.microsoft.com/office/drawing/2014/main" id="{B08BD354-1268-18E0-B793-EF3FAAA390F5}"/>
              </a:ext>
            </a:extLst>
          </p:cNvPr>
          <p:cNvSpPr>
            <a:spLocks noGrp="1"/>
          </p:cNvSpPr>
          <p:nvPr>
            <p:ph type="ftr" sz="quarter" idx="11"/>
          </p:nvPr>
        </p:nvSpPr>
        <p:spPr>
          <a:xfrm>
            <a:off x="825623" y="6555770"/>
            <a:ext cx="538943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Footer Placeholder 3">
            <a:extLst>
              <a:ext uri="{FF2B5EF4-FFF2-40B4-BE49-F238E27FC236}">
                <a16:creationId xmlns:a16="http://schemas.microsoft.com/office/drawing/2014/main" id="{CA35946E-62DE-419D-8A39-3989684ED3DE}"/>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13</a:t>
            </a:fld>
            <a:endParaRPr lang="en-GB" dirty="0"/>
          </a:p>
        </p:txBody>
      </p:sp>
      <p:sp>
        <p:nvSpPr>
          <p:cNvPr id="92" name="Slide Number Placeholder 3">
            <a:extLst>
              <a:ext uri="{FF2B5EF4-FFF2-40B4-BE49-F238E27FC236}">
                <a16:creationId xmlns:a16="http://schemas.microsoft.com/office/drawing/2014/main" id="{9A168BBE-D293-4EBF-410B-E9B08B0EB71D}"/>
              </a:ext>
            </a:extLst>
          </p:cNvPr>
          <p:cNvSpPr>
            <a:spLocks noGrp="1"/>
          </p:cNvSpPr>
          <p:nvPr>
            <p:ph type="sldNum" sz="quarter" idx="12"/>
          </p:nvPr>
        </p:nvSpPr>
        <p:spPr>
          <a:xfrm>
            <a:off x="2758023" y="6323785"/>
            <a:ext cx="720080" cy="199173"/>
          </a:xfrm>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4" name="Slide Number Placeholder 3">
            <a:extLst>
              <a:ext uri="{FF2B5EF4-FFF2-40B4-BE49-F238E27FC236}">
                <a16:creationId xmlns:a16="http://schemas.microsoft.com/office/drawing/2014/main" id="{9CE95A9C-A903-60EF-4226-2AAC6236D193}"/>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13</a:t>
            </a:fld>
            <a:endParaRPr lang="en-GB" dirty="0">
              <a:solidFill>
                <a:prstClr val="white"/>
              </a:solidFill>
            </a:endParaRPr>
          </a:p>
        </p:txBody>
      </p:sp>
      <p:sp>
        <p:nvSpPr>
          <p:cNvPr id="5" name="TextBox 4">
            <a:extLst>
              <a:ext uri="{FF2B5EF4-FFF2-40B4-BE49-F238E27FC236}">
                <a16:creationId xmlns:a16="http://schemas.microsoft.com/office/drawing/2014/main" id="{E62B9070-E2DF-EA25-F4D0-708A3E1C2132}"/>
              </a:ext>
            </a:extLst>
          </p:cNvPr>
          <p:cNvSpPr txBox="1"/>
          <p:nvPr/>
        </p:nvSpPr>
        <p:spPr>
          <a:xfrm>
            <a:off x="304800" y="648090"/>
            <a:ext cx="6328977" cy="4216539"/>
          </a:xfrm>
          <a:prstGeom prst="rect">
            <a:avLst/>
          </a:prstGeom>
          <a:noFill/>
        </p:spPr>
        <p:txBody>
          <a:bodyPr wrap="none" rtlCol="0">
            <a:spAutoFit/>
          </a:bodyPr>
          <a:lstStyle/>
          <a:p>
            <a:r>
              <a:rPr lang="fi-FI" b="1" dirty="0"/>
              <a:t>JET </a:t>
            </a:r>
            <a:r>
              <a:rPr lang="fi-FI" b="1" dirty="0" err="1"/>
              <a:t>tiles</a:t>
            </a:r>
            <a:r>
              <a:rPr lang="fi-FI" b="1" dirty="0"/>
              <a:t> and </a:t>
            </a:r>
            <a:r>
              <a:rPr lang="fi-FI" b="1" dirty="0" err="1"/>
              <a:t>samples</a:t>
            </a:r>
            <a:endParaRPr lang="fi-FI" b="1" dirty="0"/>
          </a:p>
          <a:p>
            <a:pPr marL="285750" indent="-285750">
              <a:buFont typeface="Arial" panose="020B0604020202020204" pitchFamily="34" charset="0"/>
              <a:buChar char="•"/>
            </a:pPr>
            <a:r>
              <a:rPr lang="fi-FI" dirty="0" err="1"/>
              <a:t>Shipping</a:t>
            </a:r>
            <a:r>
              <a:rPr lang="fi-FI" dirty="0"/>
              <a:t> </a:t>
            </a:r>
            <a:r>
              <a:rPr lang="fi-FI" dirty="0" err="1"/>
              <a:t>from</a:t>
            </a:r>
            <a:r>
              <a:rPr lang="fi-FI" dirty="0"/>
              <a:t> UKAEA to VTT in 2025-2026</a:t>
            </a:r>
          </a:p>
          <a:p>
            <a:pPr marL="285750" indent="-285750">
              <a:buFont typeface="Arial" panose="020B0604020202020204" pitchFamily="34" charset="0"/>
              <a:buChar char="•"/>
            </a:pPr>
            <a:r>
              <a:rPr lang="fi-FI" dirty="0"/>
              <a:t>W </a:t>
            </a:r>
            <a:r>
              <a:rPr lang="fi-FI" dirty="0" err="1"/>
              <a:t>lamellae</a:t>
            </a:r>
            <a:r>
              <a:rPr lang="fi-FI" dirty="0"/>
              <a:t>: A12 LH, C12 LH, D12 LH</a:t>
            </a:r>
          </a:p>
          <a:p>
            <a:pPr marL="285750" indent="-285750">
              <a:buFont typeface="Arial" panose="020B0604020202020204" pitchFamily="34" charset="0"/>
              <a:buChar char="•"/>
            </a:pPr>
            <a:r>
              <a:rPr lang="fi-FI" dirty="0"/>
              <a:t>2IW G1B (2010-2023)</a:t>
            </a:r>
          </a:p>
          <a:p>
            <a:pPr marL="285750" indent="-285750">
              <a:buFont typeface="Arial" panose="020B0604020202020204" pitchFamily="34" charset="0"/>
              <a:buChar char="•"/>
            </a:pPr>
            <a:r>
              <a:rPr lang="fi-FI" dirty="0"/>
              <a:t>HFGC RH14N (2019-2023)</a:t>
            </a:r>
          </a:p>
          <a:p>
            <a:pPr marL="285750" indent="-285750">
              <a:buFont typeface="Arial" panose="020B0604020202020204" pitchFamily="34" charset="0"/>
              <a:buChar char="•"/>
            </a:pPr>
            <a:r>
              <a:rPr lang="fi-FI" dirty="0"/>
              <a:t>14IW G1A (20219-2023)</a:t>
            </a:r>
          </a:p>
          <a:p>
            <a:pPr marL="285750" indent="-285750">
              <a:buFont typeface="Arial" panose="020B0604020202020204" pitchFamily="34" charset="0"/>
              <a:buChar char="•"/>
            </a:pPr>
            <a:r>
              <a:rPr lang="fi-FI" dirty="0"/>
              <a:t>14BW G4C (2010-2023)</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i="1" dirty="0">
                <a:solidFill>
                  <a:srgbClr val="00B050"/>
                </a:solidFill>
              </a:rPr>
              <a:t>Limited </a:t>
            </a:r>
            <a:r>
              <a:rPr lang="fi-FI" i="1" dirty="0" err="1">
                <a:solidFill>
                  <a:srgbClr val="00B050"/>
                </a:solidFill>
              </a:rPr>
              <a:t>number</a:t>
            </a:r>
            <a:r>
              <a:rPr lang="fi-FI" i="1" dirty="0">
                <a:solidFill>
                  <a:srgbClr val="00B050"/>
                </a:solidFill>
              </a:rPr>
              <a:t> of DTE3 </a:t>
            </a:r>
            <a:r>
              <a:rPr lang="fi-FI" i="1" dirty="0" err="1">
                <a:solidFill>
                  <a:srgbClr val="00B050"/>
                </a:solidFill>
              </a:rPr>
              <a:t>samples</a:t>
            </a:r>
            <a:r>
              <a:rPr lang="fi-FI" i="1" dirty="0">
                <a:solidFill>
                  <a:srgbClr val="00B050"/>
                </a:solidFill>
              </a:rPr>
              <a:t> </a:t>
            </a:r>
            <a:r>
              <a:rPr lang="fi-FI" i="1" dirty="0" err="1">
                <a:solidFill>
                  <a:srgbClr val="00B050"/>
                </a:solidFill>
              </a:rPr>
              <a:t>may</a:t>
            </a:r>
            <a:r>
              <a:rPr lang="fi-FI" i="1" dirty="0">
                <a:solidFill>
                  <a:srgbClr val="00B050"/>
                </a:solidFill>
              </a:rPr>
              <a:t> </a:t>
            </a:r>
            <a:r>
              <a:rPr lang="fi-FI" i="1" dirty="0" err="1">
                <a:solidFill>
                  <a:srgbClr val="00B050"/>
                </a:solidFill>
              </a:rPr>
              <a:t>be</a:t>
            </a:r>
            <a:r>
              <a:rPr lang="fi-FI" i="1" dirty="0">
                <a:solidFill>
                  <a:srgbClr val="00B050"/>
                </a:solidFill>
              </a:rPr>
              <a:t> </a:t>
            </a:r>
            <a:r>
              <a:rPr lang="fi-FI" i="1" dirty="0" err="1">
                <a:solidFill>
                  <a:srgbClr val="00B050"/>
                </a:solidFill>
              </a:rPr>
              <a:t>available</a:t>
            </a:r>
            <a:r>
              <a:rPr lang="fi-FI" i="1" dirty="0">
                <a:solidFill>
                  <a:srgbClr val="00B050"/>
                </a:solidFill>
              </a:rPr>
              <a:t> </a:t>
            </a:r>
            <a:r>
              <a:rPr lang="fi-FI" i="1" dirty="0" err="1">
                <a:solidFill>
                  <a:srgbClr val="00B050"/>
                </a:solidFill>
              </a:rPr>
              <a:t>during</a:t>
            </a:r>
            <a:r>
              <a:rPr lang="fi-FI" i="1" dirty="0">
                <a:solidFill>
                  <a:srgbClr val="00B050"/>
                </a:solidFill>
              </a:rPr>
              <a:t> LIBS </a:t>
            </a:r>
          </a:p>
          <a:p>
            <a:r>
              <a:rPr lang="fi-FI" i="1" dirty="0">
                <a:solidFill>
                  <a:srgbClr val="00B050"/>
                </a:solidFill>
              </a:rPr>
              <a:t>      </a:t>
            </a:r>
            <a:r>
              <a:rPr lang="fi-FI" i="1" dirty="0" err="1">
                <a:solidFill>
                  <a:srgbClr val="00B050"/>
                </a:solidFill>
              </a:rPr>
              <a:t>experiment</a:t>
            </a:r>
            <a:r>
              <a:rPr lang="fi-FI" i="1" dirty="0">
                <a:solidFill>
                  <a:srgbClr val="00B050"/>
                </a:solidFill>
              </a:rPr>
              <a:t> at VTT</a:t>
            </a:r>
          </a:p>
          <a:p>
            <a:endParaRPr lang="fi-FI" i="1" dirty="0"/>
          </a:p>
          <a:p>
            <a:r>
              <a:rPr lang="fi-FI" dirty="0" err="1">
                <a:solidFill>
                  <a:srgbClr val="00B050"/>
                </a:solidFill>
              </a:rPr>
              <a:t>Tritiated</a:t>
            </a:r>
            <a:r>
              <a:rPr lang="fi-FI" dirty="0">
                <a:solidFill>
                  <a:srgbClr val="00B050"/>
                </a:solidFill>
              </a:rPr>
              <a:t> W </a:t>
            </a:r>
            <a:r>
              <a:rPr lang="fi-FI" dirty="0" err="1">
                <a:solidFill>
                  <a:srgbClr val="00B050"/>
                </a:solidFill>
              </a:rPr>
              <a:t>sample</a:t>
            </a:r>
            <a:r>
              <a:rPr lang="fi-FI" dirty="0">
                <a:solidFill>
                  <a:srgbClr val="00B050"/>
                </a:solidFill>
              </a:rPr>
              <a:t> </a:t>
            </a:r>
            <a:r>
              <a:rPr lang="fi-FI" dirty="0" err="1">
                <a:solidFill>
                  <a:srgbClr val="00B050"/>
                </a:solidFill>
              </a:rPr>
              <a:t>from</a:t>
            </a:r>
            <a:r>
              <a:rPr lang="fi-FI" dirty="0">
                <a:solidFill>
                  <a:srgbClr val="00B050"/>
                </a:solidFill>
              </a:rPr>
              <a:t> IAP?</a:t>
            </a:r>
          </a:p>
          <a:p>
            <a:pPr marL="285750" indent="-285750">
              <a:buFont typeface="Arial" panose="020B0604020202020204" pitchFamily="34" charset="0"/>
              <a:buChar char="•"/>
            </a:pPr>
            <a:r>
              <a:rPr lang="fi-FI" dirty="0"/>
              <a:t>To </a:t>
            </a:r>
            <a:r>
              <a:rPr lang="fi-FI" dirty="0" err="1"/>
              <a:t>be</a:t>
            </a:r>
            <a:r>
              <a:rPr lang="fi-FI" dirty="0"/>
              <a:t> </a:t>
            </a:r>
            <a:r>
              <a:rPr lang="fi-FI" dirty="0" err="1"/>
              <a:t>discussed</a:t>
            </a:r>
            <a:r>
              <a:rPr lang="fi-FI" dirty="0"/>
              <a:t> on </a:t>
            </a:r>
            <a:r>
              <a:rPr lang="fi-FI" dirty="0" err="1"/>
              <a:t>Dec</a:t>
            </a:r>
            <a:r>
              <a:rPr lang="fi-FI" dirty="0"/>
              <a:t> 18th</a:t>
            </a:r>
          </a:p>
          <a:p>
            <a:pPr marL="285750" indent="-285750">
              <a:buFont typeface="Arial" panose="020B0604020202020204" pitchFamily="34" charset="0"/>
              <a:buChar char="•"/>
            </a:pPr>
            <a:endParaRPr lang="fi-FI" sz="1600" dirty="0"/>
          </a:p>
          <a:p>
            <a:pPr marL="285750" indent="-285750">
              <a:buFont typeface="Arial" panose="020B0604020202020204" pitchFamily="34" charset="0"/>
              <a:buChar char="•"/>
            </a:pPr>
            <a:endParaRPr lang="fi-FI" dirty="0"/>
          </a:p>
        </p:txBody>
      </p:sp>
      <p:grpSp>
        <p:nvGrpSpPr>
          <p:cNvPr id="7" name="Group 6">
            <a:extLst>
              <a:ext uri="{FF2B5EF4-FFF2-40B4-BE49-F238E27FC236}">
                <a16:creationId xmlns:a16="http://schemas.microsoft.com/office/drawing/2014/main" id="{7AB9A572-8031-3EE8-217C-50C90EF57441}"/>
              </a:ext>
            </a:extLst>
          </p:cNvPr>
          <p:cNvGrpSpPr>
            <a:grpSpLocks noChangeAspect="1"/>
          </p:cNvGrpSpPr>
          <p:nvPr/>
        </p:nvGrpSpPr>
        <p:grpSpPr>
          <a:xfrm>
            <a:off x="7153328" y="-55624"/>
            <a:ext cx="2924636" cy="1929979"/>
            <a:chOff x="275352" y="909697"/>
            <a:chExt cx="4874393" cy="3216632"/>
          </a:xfrm>
        </p:grpSpPr>
        <p:pic>
          <p:nvPicPr>
            <p:cNvPr id="8" name="Picture 7">
              <a:extLst>
                <a:ext uri="{FF2B5EF4-FFF2-40B4-BE49-F238E27FC236}">
                  <a16:creationId xmlns:a16="http://schemas.microsoft.com/office/drawing/2014/main" id="{8B516BD2-ECBE-9E4F-B317-6378039A2E8F}"/>
                </a:ext>
              </a:extLst>
            </p:cNvPr>
            <p:cNvPicPr>
              <a:picLocks noChangeAspect="1"/>
            </p:cNvPicPr>
            <p:nvPr/>
          </p:nvPicPr>
          <p:blipFill>
            <a:blip r:embed="rId2"/>
            <a:srcRect l="14098" t="18270" r="4333" b="9089"/>
            <a:stretch/>
          </p:blipFill>
          <p:spPr>
            <a:xfrm>
              <a:off x="481261" y="944375"/>
              <a:ext cx="4618568" cy="3181954"/>
            </a:xfrm>
            <a:prstGeom prst="rect">
              <a:avLst/>
            </a:prstGeom>
          </p:spPr>
        </p:pic>
        <p:sp>
          <p:nvSpPr>
            <p:cNvPr id="9" name="TextBox 8">
              <a:extLst>
                <a:ext uri="{FF2B5EF4-FFF2-40B4-BE49-F238E27FC236}">
                  <a16:creationId xmlns:a16="http://schemas.microsoft.com/office/drawing/2014/main" id="{92B601DB-C2FC-5A68-5061-BDFF9D223D0C}"/>
                </a:ext>
              </a:extLst>
            </p:cNvPr>
            <p:cNvSpPr txBox="1"/>
            <p:nvPr/>
          </p:nvSpPr>
          <p:spPr>
            <a:xfrm>
              <a:off x="275352" y="1399759"/>
              <a:ext cx="490755" cy="369332"/>
            </a:xfrm>
            <a:prstGeom prst="rect">
              <a:avLst/>
            </a:prstGeom>
            <a:noFill/>
          </p:spPr>
          <p:txBody>
            <a:bodyPr wrap="square" rtlCol="0">
              <a:spAutoFit/>
            </a:bodyPr>
            <a:lstStyle/>
            <a:p>
              <a:pPr algn="ctr"/>
              <a:r>
                <a:rPr lang="en-GB"/>
                <a:t>24</a:t>
              </a:r>
            </a:p>
          </p:txBody>
        </p:sp>
        <p:sp>
          <p:nvSpPr>
            <p:cNvPr id="10" name="TextBox 9">
              <a:extLst>
                <a:ext uri="{FF2B5EF4-FFF2-40B4-BE49-F238E27FC236}">
                  <a16:creationId xmlns:a16="http://schemas.microsoft.com/office/drawing/2014/main" id="{40264A4F-4865-EC1C-58DE-ABC3B89543B8}"/>
                </a:ext>
              </a:extLst>
            </p:cNvPr>
            <p:cNvSpPr txBox="1"/>
            <p:nvPr/>
          </p:nvSpPr>
          <p:spPr>
            <a:xfrm>
              <a:off x="1734186" y="1129041"/>
              <a:ext cx="490755" cy="369332"/>
            </a:xfrm>
            <a:prstGeom prst="rect">
              <a:avLst/>
            </a:prstGeom>
            <a:noFill/>
          </p:spPr>
          <p:txBody>
            <a:bodyPr wrap="square" rtlCol="0">
              <a:spAutoFit/>
            </a:bodyPr>
            <a:lstStyle/>
            <a:p>
              <a:pPr algn="ctr"/>
              <a:r>
                <a:rPr lang="en-GB"/>
                <a:t>1</a:t>
              </a:r>
            </a:p>
          </p:txBody>
        </p:sp>
        <p:sp>
          <p:nvSpPr>
            <p:cNvPr id="11" name="TextBox 10">
              <a:extLst>
                <a:ext uri="{FF2B5EF4-FFF2-40B4-BE49-F238E27FC236}">
                  <a16:creationId xmlns:a16="http://schemas.microsoft.com/office/drawing/2014/main" id="{3DD7BE74-C27B-96A7-6F49-1A7CF024AFCA}"/>
                </a:ext>
              </a:extLst>
            </p:cNvPr>
            <p:cNvSpPr txBox="1"/>
            <p:nvPr/>
          </p:nvSpPr>
          <p:spPr>
            <a:xfrm>
              <a:off x="3492026" y="944375"/>
              <a:ext cx="490755" cy="369332"/>
            </a:xfrm>
            <a:prstGeom prst="rect">
              <a:avLst/>
            </a:prstGeom>
            <a:noFill/>
          </p:spPr>
          <p:txBody>
            <a:bodyPr wrap="square" rtlCol="0">
              <a:spAutoFit/>
            </a:bodyPr>
            <a:lstStyle/>
            <a:p>
              <a:pPr algn="ctr"/>
              <a:r>
                <a:rPr lang="en-GB"/>
                <a:t>D</a:t>
              </a:r>
            </a:p>
          </p:txBody>
        </p:sp>
        <p:sp>
          <p:nvSpPr>
            <p:cNvPr id="12" name="TextBox 11">
              <a:extLst>
                <a:ext uri="{FF2B5EF4-FFF2-40B4-BE49-F238E27FC236}">
                  <a16:creationId xmlns:a16="http://schemas.microsoft.com/office/drawing/2014/main" id="{7893EC87-6693-B1D4-26AC-C23AE582A103}"/>
                </a:ext>
              </a:extLst>
            </p:cNvPr>
            <p:cNvSpPr txBox="1"/>
            <p:nvPr/>
          </p:nvSpPr>
          <p:spPr>
            <a:xfrm>
              <a:off x="3864375" y="1074361"/>
              <a:ext cx="490755" cy="369332"/>
            </a:xfrm>
            <a:prstGeom prst="rect">
              <a:avLst/>
            </a:prstGeom>
            <a:noFill/>
          </p:spPr>
          <p:txBody>
            <a:bodyPr wrap="square" rtlCol="0">
              <a:spAutoFit/>
            </a:bodyPr>
            <a:lstStyle/>
            <a:p>
              <a:pPr algn="ctr"/>
              <a:r>
                <a:rPr lang="en-GB"/>
                <a:t>C</a:t>
              </a:r>
            </a:p>
          </p:txBody>
        </p:sp>
        <p:sp>
          <p:nvSpPr>
            <p:cNvPr id="13" name="TextBox 12">
              <a:extLst>
                <a:ext uri="{FF2B5EF4-FFF2-40B4-BE49-F238E27FC236}">
                  <a16:creationId xmlns:a16="http://schemas.microsoft.com/office/drawing/2014/main" id="{420926DC-D542-B45A-B334-49471D410B40}"/>
                </a:ext>
              </a:extLst>
            </p:cNvPr>
            <p:cNvSpPr txBox="1"/>
            <p:nvPr/>
          </p:nvSpPr>
          <p:spPr>
            <a:xfrm>
              <a:off x="4236724" y="1237246"/>
              <a:ext cx="490755" cy="369332"/>
            </a:xfrm>
            <a:prstGeom prst="rect">
              <a:avLst/>
            </a:prstGeom>
            <a:noFill/>
          </p:spPr>
          <p:txBody>
            <a:bodyPr wrap="square" rtlCol="0">
              <a:spAutoFit/>
            </a:bodyPr>
            <a:lstStyle/>
            <a:p>
              <a:pPr algn="ctr"/>
              <a:r>
                <a:rPr lang="en-GB"/>
                <a:t>B</a:t>
              </a:r>
            </a:p>
          </p:txBody>
        </p:sp>
        <p:sp>
          <p:nvSpPr>
            <p:cNvPr id="15" name="TextBox 14">
              <a:extLst>
                <a:ext uri="{FF2B5EF4-FFF2-40B4-BE49-F238E27FC236}">
                  <a16:creationId xmlns:a16="http://schemas.microsoft.com/office/drawing/2014/main" id="{2EAEC28A-EDB9-C0AC-4E58-E9491689C7FA}"/>
                </a:ext>
              </a:extLst>
            </p:cNvPr>
            <p:cNvSpPr txBox="1"/>
            <p:nvPr/>
          </p:nvSpPr>
          <p:spPr>
            <a:xfrm>
              <a:off x="4609073" y="1374751"/>
              <a:ext cx="490755" cy="369332"/>
            </a:xfrm>
            <a:prstGeom prst="rect">
              <a:avLst/>
            </a:prstGeom>
            <a:noFill/>
          </p:spPr>
          <p:txBody>
            <a:bodyPr wrap="square" rtlCol="0">
              <a:spAutoFit/>
            </a:bodyPr>
            <a:lstStyle/>
            <a:p>
              <a:pPr algn="ctr"/>
              <a:r>
                <a:rPr lang="en-GB"/>
                <a:t>A</a:t>
              </a:r>
            </a:p>
          </p:txBody>
        </p:sp>
        <p:sp>
          <p:nvSpPr>
            <p:cNvPr id="16" name="TextBox 15">
              <a:extLst>
                <a:ext uri="{FF2B5EF4-FFF2-40B4-BE49-F238E27FC236}">
                  <a16:creationId xmlns:a16="http://schemas.microsoft.com/office/drawing/2014/main" id="{7D804AE9-B52A-79A2-52A6-4419A8CB1E93}"/>
                </a:ext>
              </a:extLst>
            </p:cNvPr>
            <p:cNvSpPr txBox="1"/>
            <p:nvPr/>
          </p:nvSpPr>
          <p:spPr>
            <a:xfrm>
              <a:off x="981380" y="1191966"/>
              <a:ext cx="575174" cy="369332"/>
            </a:xfrm>
            <a:prstGeom prst="rect">
              <a:avLst/>
            </a:prstGeom>
            <a:noFill/>
          </p:spPr>
          <p:txBody>
            <a:bodyPr wrap="square" rtlCol="0">
              <a:spAutoFit/>
            </a:bodyPr>
            <a:lstStyle/>
            <a:p>
              <a:pPr algn="ctr"/>
              <a:r>
                <a:rPr lang="en-GB"/>
                <a:t>RH</a:t>
              </a:r>
            </a:p>
          </p:txBody>
        </p:sp>
        <p:sp>
          <p:nvSpPr>
            <p:cNvPr id="17" name="TextBox 16">
              <a:extLst>
                <a:ext uri="{FF2B5EF4-FFF2-40B4-BE49-F238E27FC236}">
                  <a16:creationId xmlns:a16="http://schemas.microsoft.com/office/drawing/2014/main" id="{486C36E3-5BE1-CEE3-B96E-C0CA0A145BB9}"/>
                </a:ext>
              </a:extLst>
            </p:cNvPr>
            <p:cNvSpPr txBox="1"/>
            <p:nvPr/>
          </p:nvSpPr>
          <p:spPr>
            <a:xfrm>
              <a:off x="2575427" y="909697"/>
              <a:ext cx="490755" cy="369332"/>
            </a:xfrm>
            <a:prstGeom prst="rect">
              <a:avLst/>
            </a:prstGeom>
            <a:noFill/>
          </p:spPr>
          <p:txBody>
            <a:bodyPr wrap="square" rtlCol="0">
              <a:spAutoFit/>
            </a:bodyPr>
            <a:lstStyle/>
            <a:p>
              <a:pPr algn="ctr"/>
              <a:r>
                <a:rPr lang="en-GB"/>
                <a:t>LH</a:t>
              </a:r>
            </a:p>
          </p:txBody>
        </p:sp>
        <p:sp>
          <p:nvSpPr>
            <p:cNvPr id="18" name="Freeform: Shape 17">
              <a:extLst>
                <a:ext uri="{FF2B5EF4-FFF2-40B4-BE49-F238E27FC236}">
                  <a16:creationId xmlns:a16="http://schemas.microsoft.com/office/drawing/2014/main" id="{6F6AC799-7BED-D00F-3890-7EA77FDF1C6B}"/>
                </a:ext>
              </a:extLst>
            </p:cNvPr>
            <p:cNvSpPr/>
            <p:nvPr/>
          </p:nvSpPr>
          <p:spPr>
            <a:xfrm>
              <a:off x="1306438" y="1737666"/>
              <a:ext cx="2226469" cy="1150144"/>
            </a:xfrm>
            <a:custGeom>
              <a:avLst/>
              <a:gdLst>
                <a:gd name="connsiteX0" fmla="*/ 4763 w 2226469"/>
                <a:gd name="connsiteY0" fmla="*/ 288131 h 1150144"/>
                <a:gd name="connsiteX1" fmla="*/ 0 w 2226469"/>
                <a:gd name="connsiteY1" fmla="*/ 423863 h 1150144"/>
                <a:gd name="connsiteX2" fmla="*/ 59531 w 2226469"/>
                <a:gd name="connsiteY2" fmla="*/ 450056 h 1150144"/>
                <a:gd name="connsiteX3" fmla="*/ 204788 w 2226469"/>
                <a:gd name="connsiteY3" fmla="*/ 828675 h 1150144"/>
                <a:gd name="connsiteX4" fmla="*/ 245269 w 2226469"/>
                <a:gd name="connsiteY4" fmla="*/ 840581 h 1150144"/>
                <a:gd name="connsiteX5" fmla="*/ 264319 w 2226469"/>
                <a:gd name="connsiteY5" fmla="*/ 828675 h 1150144"/>
                <a:gd name="connsiteX6" fmla="*/ 314325 w 2226469"/>
                <a:gd name="connsiteY6" fmla="*/ 854869 h 1150144"/>
                <a:gd name="connsiteX7" fmla="*/ 338138 w 2226469"/>
                <a:gd name="connsiteY7" fmla="*/ 842963 h 1150144"/>
                <a:gd name="connsiteX8" fmla="*/ 371475 w 2226469"/>
                <a:gd name="connsiteY8" fmla="*/ 859631 h 1150144"/>
                <a:gd name="connsiteX9" fmla="*/ 414338 w 2226469"/>
                <a:gd name="connsiteY9" fmla="*/ 847725 h 1150144"/>
                <a:gd name="connsiteX10" fmla="*/ 447675 w 2226469"/>
                <a:gd name="connsiteY10" fmla="*/ 888206 h 1150144"/>
                <a:gd name="connsiteX11" fmla="*/ 497681 w 2226469"/>
                <a:gd name="connsiteY11" fmla="*/ 926306 h 1150144"/>
                <a:gd name="connsiteX12" fmla="*/ 500063 w 2226469"/>
                <a:gd name="connsiteY12" fmla="*/ 1004888 h 1150144"/>
                <a:gd name="connsiteX13" fmla="*/ 638175 w 2226469"/>
                <a:gd name="connsiteY13" fmla="*/ 1088231 h 1150144"/>
                <a:gd name="connsiteX14" fmla="*/ 635794 w 2226469"/>
                <a:gd name="connsiteY14" fmla="*/ 1009650 h 1150144"/>
                <a:gd name="connsiteX15" fmla="*/ 723900 w 2226469"/>
                <a:gd name="connsiteY15" fmla="*/ 1062038 h 1150144"/>
                <a:gd name="connsiteX16" fmla="*/ 742950 w 2226469"/>
                <a:gd name="connsiteY16" fmla="*/ 1116806 h 1150144"/>
                <a:gd name="connsiteX17" fmla="*/ 826294 w 2226469"/>
                <a:gd name="connsiteY17" fmla="*/ 1150144 h 1150144"/>
                <a:gd name="connsiteX18" fmla="*/ 2226469 w 2226469"/>
                <a:gd name="connsiteY18" fmla="*/ 764381 h 1150144"/>
                <a:gd name="connsiteX19" fmla="*/ 2166938 w 2226469"/>
                <a:gd name="connsiteY19" fmla="*/ 330994 h 1150144"/>
                <a:gd name="connsiteX20" fmla="*/ 1802606 w 2226469"/>
                <a:gd name="connsiteY20" fmla="*/ 152400 h 1150144"/>
                <a:gd name="connsiteX21" fmla="*/ 1757363 w 2226469"/>
                <a:gd name="connsiteY21" fmla="*/ 154781 h 1150144"/>
                <a:gd name="connsiteX22" fmla="*/ 1431131 w 2226469"/>
                <a:gd name="connsiteY22" fmla="*/ 0 h 1150144"/>
                <a:gd name="connsiteX23" fmla="*/ 4763 w 2226469"/>
                <a:gd name="connsiteY23" fmla="*/ 288131 h 115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26469" h="1150144">
                  <a:moveTo>
                    <a:pt x="4763" y="288131"/>
                  </a:moveTo>
                  <a:lnTo>
                    <a:pt x="0" y="423863"/>
                  </a:lnTo>
                  <a:lnTo>
                    <a:pt x="59531" y="450056"/>
                  </a:lnTo>
                  <a:lnTo>
                    <a:pt x="204788" y="828675"/>
                  </a:lnTo>
                  <a:lnTo>
                    <a:pt x="245269" y="840581"/>
                  </a:lnTo>
                  <a:lnTo>
                    <a:pt x="264319" y="828675"/>
                  </a:lnTo>
                  <a:lnTo>
                    <a:pt x="314325" y="854869"/>
                  </a:lnTo>
                  <a:lnTo>
                    <a:pt x="338138" y="842963"/>
                  </a:lnTo>
                  <a:lnTo>
                    <a:pt x="371475" y="859631"/>
                  </a:lnTo>
                  <a:lnTo>
                    <a:pt x="414338" y="847725"/>
                  </a:lnTo>
                  <a:lnTo>
                    <a:pt x="447675" y="888206"/>
                  </a:lnTo>
                  <a:lnTo>
                    <a:pt x="497681" y="926306"/>
                  </a:lnTo>
                  <a:lnTo>
                    <a:pt x="500063" y="1004888"/>
                  </a:lnTo>
                  <a:lnTo>
                    <a:pt x="638175" y="1088231"/>
                  </a:lnTo>
                  <a:cubicBezTo>
                    <a:pt x="637381" y="1062037"/>
                    <a:pt x="636588" y="1035844"/>
                    <a:pt x="635794" y="1009650"/>
                  </a:cubicBezTo>
                  <a:lnTo>
                    <a:pt x="723900" y="1062038"/>
                  </a:lnTo>
                  <a:lnTo>
                    <a:pt x="742950" y="1116806"/>
                  </a:lnTo>
                  <a:lnTo>
                    <a:pt x="826294" y="1150144"/>
                  </a:lnTo>
                  <a:lnTo>
                    <a:pt x="2226469" y="764381"/>
                  </a:lnTo>
                  <a:lnTo>
                    <a:pt x="2166938" y="330994"/>
                  </a:lnTo>
                  <a:lnTo>
                    <a:pt x="1802606" y="152400"/>
                  </a:lnTo>
                  <a:lnTo>
                    <a:pt x="1757363" y="154781"/>
                  </a:lnTo>
                  <a:lnTo>
                    <a:pt x="1431131" y="0"/>
                  </a:lnTo>
                  <a:lnTo>
                    <a:pt x="4763" y="288131"/>
                  </a:lnTo>
                  <a:close/>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44D6ADB4-45B6-B3D9-266F-0A9DDC0CCA4C}"/>
                </a:ext>
              </a:extLst>
            </p:cNvPr>
            <p:cNvSpPr/>
            <p:nvPr/>
          </p:nvSpPr>
          <p:spPr>
            <a:xfrm>
              <a:off x="2358951" y="1416197"/>
              <a:ext cx="1500187" cy="1021557"/>
            </a:xfrm>
            <a:custGeom>
              <a:avLst/>
              <a:gdLst>
                <a:gd name="connsiteX0" fmla="*/ 1445418 w 1500187"/>
                <a:gd name="connsiteY0" fmla="*/ 1021557 h 1021557"/>
                <a:gd name="connsiteX1" fmla="*/ 1402556 w 1500187"/>
                <a:gd name="connsiteY1" fmla="*/ 592932 h 1021557"/>
                <a:gd name="connsiteX2" fmla="*/ 1033462 w 1500187"/>
                <a:gd name="connsiteY2" fmla="*/ 411957 h 1021557"/>
                <a:gd name="connsiteX3" fmla="*/ 978693 w 1500187"/>
                <a:gd name="connsiteY3" fmla="*/ 414338 h 1021557"/>
                <a:gd name="connsiteX4" fmla="*/ 659606 w 1500187"/>
                <a:gd name="connsiteY4" fmla="*/ 259557 h 1021557"/>
                <a:gd name="connsiteX5" fmla="*/ 600075 w 1500187"/>
                <a:gd name="connsiteY5" fmla="*/ 269082 h 1021557"/>
                <a:gd name="connsiteX6" fmla="*/ 309562 w 1500187"/>
                <a:gd name="connsiteY6" fmla="*/ 126207 h 1021557"/>
                <a:gd name="connsiteX7" fmla="*/ 261937 w 1500187"/>
                <a:gd name="connsiteY7" fmla="*/ 130969 h 1021557"/>
                <a:gd name="connsiteX8" fmla="*/ 0 w 1500187"/>
                <a:gd name="connsiteY8" fmla="*/ 7144 h 1021557"/>
                <a:gd name="connsiteX9" fmla="*/ 69056 w 1500187"/>
                <a:gd name="connsiteY9" fmla="*/ 0 h 1021557"/>
                <a:gd name="connsiteX10" fmla="*/ 311943 w 1500187"/>
                <a:gd name="connsiteY10" fmla="*/ 123825 h 1021557"/>
                <a:gd name="connsiteX11" fmla="*/ 369093 w 1500187"/>
                <a:gd name="connsiteY11" fmla="*/ 116682 h 1021557"/>
                <a:gd name="connsiteX12" fmla="*/ 657225 w 1500187"/>
                <a:gd name="connsiteY12" fmla="*/ 252413 h 1021557"/>
                <a:gd name="connsiteX13" fmla="*/ 711993 w 1500187"/>
                <a:gd name="connsiteY13" fmla="*/ 247650 h 1021557"/>
                <a:gd name="connsiteX14" fmla="*/ 1023937 w 1500187"/>
                <a:gd name="connsiteY14" fmla="*/ 404813 h 1021557"/>
                <a:gd name="connsiteX15" fmla="*/ 1076325 w 1500187"/>
                <a:gd name="connsiteY15" fmla="*/ 388144 h 1021557"/>
                <a:gd name="connsiteX16" fmla="*/ 1454943 w 1500187"/>
                <a:gd name="connsiteY16" fmla="*/ 573882 h 1021557"/>
                <a:gd name="connsiteX17" fmla="*/ 1500187 w 1500187"/>
                <a:gd name="connsiteY17" fmla="*/ 1004888 h 1021557"/>
                <a:gd name="connsiteX18" fmla="*/ 1445418 w 1500187"/>
                <a:gd name="connsiteY18" fmla="*/ 1021557 h 10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0187" h="1021557">
                  <a:moveTo>
                    <a:pt x="1445418" y="1021557"/>
                  </a:moveTo>
                  <a:lnTo>
                    <a:pt x="1402556" y="592932"/>
                  </a:lnTo>
                  <a:lnTo>
                    <a:pt x="1033462" y="411957"/>
                  </a:lnTo>
                  <a:lnTo>
                    <a:pt x="978693" y="414338"/>
                  </a:lnTo>
                  <a:lnTo>
                    <a:pt x="659606" y="259557"/>
                  </a:lnTo>
                  <a:lnTo>
                    <a:pt x="600075" y="269082"/>
                  </a:lnTo>
                  <a:lnTo>
                    <a:pt x="309562" y="126207"/>
                  </a:lnTo>
                  <a:lnTo>
                    <a:pt x="261937" y="130969"/>
                  </a:lnTo>
                  <a:lnTo>
                    <a:pt x="0" y="7144"/>
                  </a:lnTo>
                  <a:lnTo>
                    <a:pt x="69056" y="0"/>
                  </a:lnTo>
                  <a:lnTo>
                    <a:pt x="311943" y="123825"/>
                  </a:lnTo>
                  <a:lnTo>
                    <a:pt x="369093" y="116682"/>
                  </a:lnTo>
                  <a:lnTo>
                    <a:pt x="657225" y="252413"/>
                  </a:lnTo>
                  <a:lnTo>
                    <a:pt x="711993" y="247650"/>
                  </a:lnTo>
                  <a:lnTo>
                    <a:pt x="1023937" y="404813"/>
                  </a:lnTo>
                  <a:lnTo>
                    <a:pt x="1076325" y="388144"/>
                  </a:lnTo>
                  <a:lnTo>
                    <a:pt x="1454943" y="573882"/>
                  </a:lnTo>
                  <a:lnTo>
                    <a:pt x="1500187" y="1004888"/>
                  </a:lnTo>
                  <a:lnTo>
                    <a:pt x="1445418" y="1021557"/>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8E813286-6155-3FDD-1EB7-C285518CAEE4}"/>
                </a:ext>
              </a:extLst>
            </p:cNvPr>
            <p:cNvSpPr/>
            <p:nvPr/>
          </p:nvSpPr>
          <p:spPr>
            <a:xfrm>
              <a:off x="3409082" y="1289991"/>
              <a:ext cx="1462087" cy="931069"/>
            </a:xfrm>
            <a:custGeom>
              <a:avLst/>
              <a:gdLst>
                <a:gd name="connsiteX0" fmla="*/ 0 w 1462087"/>
                <a:gd name="connsiteY0" fmla="*/ 2381 h 931069"/>
                <a:gd name="connsiteX1" fmla="*/ 278606 w 1462087"/>
                <a:gd name="connsiteY1" fmla="*/ 126206 h 931069"/>
                <a:gd name="connsiteX2" fmla="*/ 314325 w 1462087"/>
                <a:gd name="connsiteY2" fmla="*/ 116681 h 931069"/>
                <a:gd name="connsiteX3" fmla="*/ 600075 w 1462087"/>
                <a:gd name="connsiteY3" fmla="*/ 245269 h 931069"/>
                <a:gd name="connsiteX4" fmla="*/ 635794 w 1462087"/>
                <a:gd name="connsiteY4" fmla="*/ 238125 h 931069"/>
                <a:gd name="connsiteX5" fmla="*/ 976312 w 1462087"/>
                <a:gd name="connsiteY5" fmla="*/ 376238 h 931069"/>
                <a:gd name="connsiteX6" fmla="*/ 1009650 w 1462087"/>
                <a:gd name="connsiteY6" fmla="*/ 366713 h 931069"/>
                <a:gd name="connsiteX7" fmla="*/ 1383506 w 1462087"/>
                <a:gd name="connsiteY7" fmla="*/ 526256 h 931069"/>
                <a:gd name="connsiteX8" fmla="*/ 1416844 w 1462087"/>
                <a:gd name="connsiteY8" fmla="*/ 931069 h 931069"/>
                <a:gd name="connsiteX9" fmla="*/ 1462087 w 1462087"/>
                <a:gd name="connsiteY9" fmla="*/ 921544 h 931069"/>
                <a:gd name="connsiteX10" fmla="*/ 1423987 w 1462087"/>
                <a:gd name="connsiteY10" fmla="*/ 509588 h 931069"/>
                <a:gd name="connsiteX11" fmla="*/ 1047750 w 1462087"/>
                <a:gd name="connsiteY11" fmla="*/ 357188 h 931069"/>
                <a:gd name="connsiteX12" fmla="*/ 1004887 w 1462087"/>
                <a:gd name="connsiteY12" fmla="*/ 364331 h 931069"/>
                <a:gd name="connsiteX13" fmla="*/ 688181 w 1462087"/>
                <a:gd name="connsiteY13" fmla="*/ 226219 h 931069"/>
                <a:gd name="connsiteX14" fmla="*/ 638175 w 1462087"/>
                <a:gd name="connsiteY14" fmla="*/ 238125 h 931069"/>
                <a:gd name="connsiteX15" fmla="*/ 352425 w 1462087"/>
                <a:gd name="connsiteY15" fmla="*/ 107156 h 931069"/>
                <a:gd name="connsiteX16" fmla="*/ 300037 w 1462087"/>
                <a:gd name="connsiteY16" fmla="*/ 119063 h 931069"/>
                <a:gd name="connsiteX17" fmla="*/ 57150 w 1462087"/>
                <a:gd name="connsiteY17" fmla="*/ 0 h 931069"/>
                <a:gd name="connsiteX18" fmla="*/ 0 w 1462087"/>
                <a:gd name="connsiteY18" fmla="*/ 2381 h 9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2087" h="931069">
                  <a:moveTo>
                    <a:pt x="0" y="2381"/>
                  </a:moveTo>
                  <a:lnTo>
                    <a:pt x="278606" y="126206"/>
                  </a:lnTo>
                  <a:lnTo>
                    <a:pt x="314325" y="116681"/>
                  </a:lnTo>
                  <a:lnTo>
                    <a:pt x="600075" y="245269"/>
                  </a:lnTo>
                  <a:lnTo>
                    <a:pt x="635794" y="238125"/>
                  </a:lnTo>
                  <a:lnTo>
                    <a:pt x="976312" y="376238"/>
                  </a:lnTo>
                  <a:lnTo>
                    <a:pt x="1009650" y="366713"/>
                  </a:lnTo>
                  <a:lnTo>
                    <a:pt x="1383506" y="526256"/>
                  </a:lnTo>
                  <a:lnTo>
                    <a:pt x="1416844" y="931069"/>
                  </a:lnTo>
                  <a:lnTo>
                    <a:pt x="1462087" y="921544"/>
                  </a:lnTo>
                  <a:lnTo>
                    <a:pt x="1423987" y="509588"/>
                  </a:lnTo>
                  <a:lnTo>
                    <a:pt x="1047750" y="357188"/>
                  </a:lnTo>
                  <a:lnTo>
                    <a:pt x="1004887" y="364331"/>
                  </a:lnTo>
                  <a:lnTo>
                    <a:pt x="688181" y="226219"/>
                  </a:lnTo>
                  <a:lnTo>
                    <a:pt x="638175" y="238125"/>
                  </a:lnTo>
                  <a:lnTo>
                    <a:pt x="352425" y="107156"/>
                  </a:lnTo>
                  <a:lnTo>
                    <a:pt x="300037" y="119063"/>
                  </a:lnTo>
                  <a:lnTo>
                    <a:pt x="57150" y="0"/>
                  </a:lnTo>
                  <a:lnTo>
                    <a:pt x="0" y="2381"/>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C641D52A-8312-CDD3-5F69-8B5B6FF1898F}"/>
                </a:ext>
              </a:extLst>
            </p:cNvPr>
            <p:cNvSpPr/>
            <p:nvPr/>
          </p:nvSpPr>
          <p:spPr>
            <a:xfrm>
              <a:off x="2842344" y="1354285"/>
              <a:ext cx="1485900" cy="981075"/>
            </a:xfrm>
            <a:custGeom>
              <a:avLst/>
              <a:gdLst>
                <a:gd name="connsiteX0" fmla="*/ 1435894 w 1485900"/>
                <a:gd name="connsiteY0" fmla="*/ 981075 h 981075"/>
                <a:gd name="connsiteX1" fmla="*/ 1393032 w 1485900"/>
                <a:gd name="connsiteY1" fmla="*/ 557212 h 981075"/>
                <a:gd name="connsiteX2" fmla="*/ 1033463 w 1485900"/>
                <a:gd name="connsiteY2" fmla="*/ 392906 h 981075"/>
                <a:gd name="connsiteX3" fmla="*/ 981075 w 1485900"/>
                <a:gd name="connsiteY3" fmla="*/ 402431 h 981075"/>
                <a:gd name="connsiteX4" fmla="*/ 657225 w 1485900"/>
                <a:gd name="connsiteY4" fmla="*/ 252412 h 981075"/>
                <a:gd name="connsiteX5" fmla="*/ 609600 w 1485900"/>
                <a:gd name="connsiteY5" fmla="*/ 259556 h 981075"/>
                <a:gd name="connsiteX6" fmla="*/ 316707 w 1485900"/>
                <a:gd name="connsiteY6" fmla="*/ 126206 h 981075"/>
                <a:gd name="connsiteX7" fmla="*/ 261938 w 1485900"/>
                <a:gd name="connsiteY7" fmla="*/ 123825 h 981075"/>
                <a:gd name="connsiteX8" fmla="*/ 0 w 1485900"/>
                <a:gd name="connsiteY8" fmla="*/ 4762 h 981075"/>
                <a:gd name="connsiteX9" fmla="*/ 66675 w 1485900"/>
                <a:gd name="connsiteY9" fmla="*/ 0 h 981075"/>
                <a:gd name="connsiteX10" fmla="*/ 326232 w 1485900"/>
                <a:gd name="connsiteY10" fmla="*/ 123825 h 981075"/>
                <a:gd name="connsiteX11" fmla="*/ 371475 w 1485900"/>
                <a:gd name="connsiteY11" fmla="*/ 116681 h 981075"/>
                <a:gd name="connsiteX12" fmla="*/ 661988 w 1485900"/>
                <a:gd name="connsiteY12" fmla="*/ 247650 h 981075"/>
                <a:gd name="connsiteX13" fmla="*/ 704850 w 1485900"/>
                <a:gd name="connsiteY13" fmla="*/ 238125 h 981075"/>
                <a:gd name="connsiteX14" fmla="*/ 1028700 w 1485900"/>
                <a:gd name="connsiteY14" fmla="*/ 385762 h 981075"/>
                <a:gd name="connsiteX15" fmla="*/ 1078707 w 1485900"/>
                <a:gd name="connsiteY15" fmla="*/ 378619 h 981075"/>
                <a:gd name="connsiteX16" fmla="*/ 1450182 w 1485900"/>
                <a:gd name="connsiteY16" fmla="*/ 547687 h 981075"/>
                <a:gd name="connsiteX17" fmla="*/ 1485900 w 1485900"/>
                <a:gd name="connsiteY17" fmla="*/ 964406 h 981075"/>
                <a:gd name="connsiteX18" fmla="*/ 1435894 w 1485900"/>
                <a:gd name="connsiteY18"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5900" h="981075">
                  <a:moveTo>
                    <a:pt x="1435894" y="981075"/>
                  </a:moveTo>
                  <a:lnTo>
                    <a:pt x="1393032" y="557212"/>
                  </a:lnTo>
                  <a:lnTo>
                    <a:pt x="1033463" y="392906"/>
                  </a:lnTo>
                  <a:lnTo>
                    <a:pt x="981075" y="402431"/>
                  </a:lnTo>
                  <a:lnTo>
                    <a:pt x="657225" y="252412"/>
                  </a:lnTo>
                  <a:lnTo>
                    <a:pt x="609600" y="259556"/>
                  </a:lnTo>
                  <a:lnTo>
                    <a:pt x="316707" y="126206"/>
                  </a:lnTo>
                  <a:lnTo>
                    <a:pt x="261938" y="123825"/>
                  </a:lnTo>
                  <a:lnTo>
                    <a:pt x="0" y="4762"/>
                  </a:lnTo>
                  <a:lnTo>
                    <a:pt x="66675" y="0"/>
                  </a:lnTo>
                  <a:lnTo>
                    <a:pt x="326232" y="123825"/>
                  </a:lnTo>
                  <a:lnTo>
                    <a:pt x="371475" y="116681"/>
                  </a:lnTo>
                  <a:lnTo>
                    <a:pt x="661988" y="247650"/>
                  </a:lnTo>
                  <a:lnTo>
                    <a:pt x="704850" y="238125"/>
                  </a:lnTo>
                  <a:lnTo>
                    <a:pt x="1028700" y="385762"/>
                  </a:lnTo>
                  <a:lnTo>
                    <a:pt x="1078707" y="378619"/>
                  </a:lnTo>
                  <a:lnTo>
                    <a:pt x="1450182" y="547687"/>
                  </a:lnTo>
                  <a:lnTo>
                    <a:pt x="1485900" y="964406"/>
                  </a:lnTo>
                  <a:lnTo>
                    <a:pt x="1435894" y="981075"/>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6B6A8427-C967-D7E0-6C9B-A32021365777}"/>
                </a:ext>
              </a:extLst>
            </p:cNvPr>
            <p:cNvSpPr/>
            <p:nvPr/>
          </p:nvSpPr>
          <p:spPr>
            <a:xfrm>
              <a:off x="2832819" y="1670991"/>
              <a:ext cx="511969" cy="264319"/>
            </a:xfrm>
            <a:custGeom>
              <a:avLst/>
              <a:gdLst>
                <a:gd name="connsiteX0" fmla="*/ 0 w 511969"/>
                <a:gd name="connsiteY0" fmla="*/ 109538 h 264319"/>
                <a:gd name="connsiteX1" fmla="*/ 0 w 511969"/>
                <a:gd name="connsiteY1" fmla="*/ 30956 h 264319"/>
                <a:gd name="connsiteX2" fmla="*/ 180975 w 511969"/>
                <a:gd name="connsiteY2" fmla="*/ 0 h 264319"/>
                <a:gd name="connsiteX3" fmla="*/ 511969 w 511969"/>
                <a:gd name="connsiteY3" fmla="*/ 164306 h 264319"/>
                <a:gd name="connsiteX4" fmla="*/ 369094 w 511969"/>
                <a:gd name="connsiteY4" fmla="*/ 188119 h 264319"/>
                <a:gd name="connsiteX5" fmla="*/ 378619 w 511969"/>
                <a:gd name="connsiteY5" fmla="*/ 264319 h 264319"/>
                <a:gd name="connsiteX6" fmla="*/ 283369 w 511969"/>
                <a:gd name="connsiteY6" fmla="*/ 216694 h 264319"/>
                <a:gd name="connsiteX7" fmla="*/ 230982 w 511969"/>
                <a:gd name="connsiteY7" fmla="*/ 221456 h 264319"/>
                <a:gd name="connsiteX8" fmla="*/ 0 w 511969"/>
                <a:gd name="connsiteY8" fmla="*/ 109538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969" h="264319">
                  <a:moveTo>
                    <a:pt x="0" y="109538"/>
                  </a:moveTo>
                  <a:lnTo>
                    <a:pt x="0" y="30956"/>
                  </a:lnTo>
                  <a:lnTo>
                    <a:pt x="180975" y="0"/>
                  </a:lnTo>
                  <a:lnTo>
                    <a:pt x="511969" y="164306"/>
                  </a:lnTo>
                  <a:lnTo>
                    <a:pt x="369094" y="188119"/>
                  </a:lnTo>
                  <a:lnTo>
                    <a:pt x="378619" y="264319"/>
                  </a:lnTo>
                  <a:lnTo>
                    <a:pt x="283369" y="216694"/>
                  </a:lnTo>
                  <a:lnTo>
                    <a:pt x="230982" y="221456"/>
                  </a:lnTo>
                  <a:lnTo>
                    <a:pt x="0" y="109538"/>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61F0B267-9415-F5B1-6597-9F70CAD0378F}"/>
                </a:ext>
              </a:extLst>
            </p:cNvPr>
            <p:cNvSpPr/>
            <p:nvPr/>
          </p:nvSpPr>
          <p:spPr>
            <a:xfrm>
              <a:off x="3066182" y="1606697"/>
              <a:ext cx="766762" cy="219075"/>
            </a:xfrm>
            <a:custGeom>
              <a:avLst/>
              <a:gdLst>
                <a:gd name="connsiteX0" fmla="*/ 323850 w 766762"/>
                <a:gd name="connsiteY0" fmla="*/ 219075 h 219075"/>
                <a:gd name="connsiteX1" fmla="*/ 766762 w 766762"/>
                <a:gd name="connsiteY1" fmla="*/ 145257 h 219075"/>
                <a:gd name="connsiteX2" fmla="*/ 431006 w 766762"/>
                <a:gd name="connsiteY2" fmla="*/ 0 h 219075"/>
                <a:gd name="connsiteX3" fmla="*/ 0 w 766762"/>
                <a:gd name="connsiteY3" fmla="*/ 57150 h 219075"/>
                <a:gd name="connsiteX4" fmla="*/ 323850 w 766762"/>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62" h="219075">
                  <a:moveTo>
                    <a:pt x="323850" y="219075"/>
                  </a:moveTo>
                  <a:lnTo>
                    <a:pt x="766762" y="145257"/>
                  </a:lnTo>
                  <a:lnTo>
                    <a:pt x="431006" y="0"/>
                  </a:lnTo>
                  <a:lnTo>
                    <a:pt x="0" y="57150"/>
                  </a:lnTo>
                  <a:lnTo>
                    <a:pt x="323850" y="219075"/>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ADCD4DE9-1368-3F88-F0A7-4C3D31CD7387}"/>
                </a:ext>
              </a:extLst>
            </p:cNvPr>
            <p:cNvSpPr/>
            <p:nvPr/>
          </p:nvSpPr>
          <p:spPr>
            <a:xfrm>
              <a:off x="3549576" y="1528116"/>
              <a:ext cx="840581" cy="211931"/>
            </a:xfrm>
            <a:custGeom>
              <a:avLst/>
              <a:gdLst>
                <a:gd name="connsiteX0" fmla="*/ 0 w 840581"/>
                <a:gd name="connsiteY0" fmla="*/ 64294 h 211931"/>
                <a:gd name="connsiteX1" fmla="*/ 319087 w 840581"/>
                <a:gd name="connsiteY1" fmla="*/ 211931 h 211931"/>
                <a:gd name="connsiteX2" fmla="*/ 840581 w 840581"/>
                <a:gd name="connsiteY2" fmla="*/ 133350 h 211931"/>
                <a:gd name="connsiteX3" fmla="*/ 504825 w 840581"/>
                <a:gd name="connsiteY3" fmla="*/ 0 h 211931"/>
                <a:gd name="connsiteX4" fmla="*/ 0 w 840581"/>
                <a:gd name="connsiteY4" fmla="*/ 64294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81" h="211931">
                  <a:moveTo>
                    <a:pt x="0" y="64294"/>
                  </a:moveTo>
                  <a:lnTo>
                    <a:pt x="319087" y="211931"/>
                  </a:lnTo>
                  <a:lnTo>
                    <a:pt x="840581" y="133350"/>
                  </a:lnTo>
                  <a:lnTo>
                    <a:pt x="504825" y="0"/>
                  </a:lnTo>
                  <a:lnTo>
                    <a:pt x="0" y="64294"/>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96257FB-1DA9-8999-A9D5-804FC4B0DB65}"/>
                </a:ext>
              </a:extLst>
            </p:cNvPr>
            <p:cNvSpPr txBox="1"/>
            <p:nvPr/>
          </p:nvSpPr>
          <p:spPr>
            <a:xfrm>
              <a:off x="3875037" y="3089017"/>
              <a:ext cx="1274708" cy="646331"/>
            </a:xfrm>
            <a:prstGeom prst="rect">
              <a:avLst/>
            </a:prstGeom>
            <a:noFill/>
          </p:spPr>
          <p:txBody>
            <a:bodyPr wrap="none" rtlCol="0">
              <a:spAutoFit/>
            </a:bodyPr>
            <a:lstStyle/>
            <a:p>
              <a:pPr algn="ctr"/>
              <a:r>
                <a:rPr lang="en-GB"/>
                <a:t>Deposition</a:t>
              </a:r>
            </a:p>
            <a:p>
              <a:pPr algn="ctr"/>
              <a:r>
                <a:rPr lang="en-GB"/>
                <a:t>monitor</a:t>
              </a:r>
            </a:p>
          </p:txBody>
        </p:sp>
        <p:sp>
          <p:nvSpPr>
            <p:cNvPr id="26" name="Star: 5 Points 25">
              <a:extLst>
                <a:ext uri="{FF2B5EF4-FFF2-40B4-BE49-F238E27FC236}">
                  <a16:creationId xmlns:a16="http://schemas.microsoft.com/office/drawing/2014/main" id="{134B265E-9FAE-C070-729E-7C4191F62C55}"/>
                </a:ext>
              </a:extLst>
            </p:cNvPr>
            <p:cNvSpPr>
              <a:spLocks noChangeAspect="1"/>
            </p:cNvSpPr>
            <p:nvPr/>
          </p:nvSpPr>
          <p:spPr>
            <a:xfrm>
              <a:off x="3544527" y="1834924"/>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BB92E58B-CE2C-5C19-E87D-6F41D25147D6}"/>
                </a:ext>
              </a:extLst>
            </p:cNvPr>
            <p:cNvSpPr>
              <a:spLocks noChangeAspect="1"/>
            </p:cNvSpPr>
            <p:nvPr/>
          </p:nvSpPr>
          <p:spPr>
            <a:xfrm>
              <a:off x="3128253" y="1645083"/>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BEB4616E-665C-F561-C16C-4487D920C6F2}"/>
                </a:ext>
              </a:extLst>
            </p:cNvPr>
            <p:cNvSpPr>
              <a:spLocks noChangeAspect="1"/>
            </p:cNvSpPr>
            <p:nvPr/>
          </p:nvSpPr>
          <p:spPr>
            <a:xfrm>
              <a:off x="3623680" y="1584425"/>
              <a:ext cx="128016" cy="1280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r: 5 Points 28">
              <a:extLst>
                <a:ext uri="{FF2B5EF4-FFF2-40B4-BE49-F238E27FC236}">
                  <a16:creationId xmlns:a16="http://schemas.microsoft.com/office/drawing/2014/main" id="{ACD7776B-9A21-C9C1-ABED-3D4209F06C0C}"/>
                </a:ext>
              </a:extLst>
            </p:cNvPr>
            <p:cNvSpPr>
              <a:spLocks noChangeAspect="1"/>
            </p:cNvSpPr>
            <p:nvPr/>
          </p:nvSpPr>
          <p:spPr>
            <a:xfrm>
              <a:off x="3271255" y="1445266"/>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A0BD9936-9EA8-12AB-C3ED-3E45702664BD}"/>
                </a:ext>
              </a:extLst>
            </p:cNvPr>
            <p:cNvSpPr>
              <a:spLocks noChangeAspect="1"/>
            </p:cNvSpPr>
            <p:nvPr/>
          </p:nvSpPr>
          <p:spPr>
            <a:xfrm>
              <a:off x="3993980" y="1727236"/>
              <a:ext cx="128016" cy="1280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0F4B7705-4BE1-79E5-9B9C-F9D760A3D3F1}"/>
                </a:ext>
              </a:extLst>
            </p:cNvPr>
            <p:cNvSpPr>
              <a:spLocks noChangeAspect="1"/>
            </p:cNvSpPr>
            <p:nvPr/>
          </p:nvSpPr>
          <p:spPr>
            <a:xfrm>
              <a:off x="2967488" y="1320447"/>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tar: 5 Points 31">
              <a:extLst>
                <a:ext uri="{FF2B5EF4-FFF2-40B4-BE49-F238E27FC236}">
                  <a16:creationId xmlns:a16="http://schemas.microsoft.com/office/drawing/2014/main" id="{256D6B15-45C9-D438-3A4F-E80606F8B95C}"/>
                </a:ext>
              </a:extLst>
            </p:cNvPr>
            <p:cNvSpPr>
              <a:spLocks noChangeAspect="1"/>
            </p:cNvSpPr>
            <p:nvPr/>
          </p:nvSpPr>
          <p:spPr>
            <a:xfrm>
              <a:off x="3034115" y="1326285"/>
              <a:ext cx="128016" cy="128016"/>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5 Points 32">
              <a:extLst>
                <a:ext uri="{FF2B5EF4-FFF2-40B4-BE49-F238E27FC236}">
                  <a16:creationId xmlns:a16="http://schemas.microsoft.com/office/drawing/2014/main" id="{FC2219C8-55A9-1675-C1EB-3188F26025D9}"/>
                </a:ext>
              </a:extLst>
            </p:cNvPr>
            <p:cNvSpPr>
              <a:spLocks noChangeAspect="1"/>
            </p:cNvSpPr>
            <p:nvPr/>
          </p:nvSpPr>
          <p:spPr>
            <a:xfrm>
              <a:off x="3358597" y="1474335"/>
              <a:ext cx="128016" cy="1280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4" name="Picture 33">
            <a:extLst>
              <a:ext uri="{FF2B5EF4-FFF2-40B4-BE49-F238E27FC236}">
                <a16:creationId xmlns:a16="http://schemas.microsoft.com/office/drawing/2014/main" id="{749995F0-73D6-D734-0D0E-D2302E4EE9CD}"/>
              </a:ext>
            </a:extLst>
          </p:cNvPr>
          <p:cNvPicPr>
            <a:picLocks noChangeAspect="1"/>
          </p:cNvPicPr>
          <p:nvPr/>
        </p:nvPicPr>
        <p:blipFill>
          <a:blip r:embed="rId3"/>
          <a:stretch>
            <a:fillRect/>
          </a:stretch>
        </p:blipFill>
        <p:spPr>
          <a:xfrm>
            <a:off x="6606338" y="1633417"/>
            <a:ext cx="1771650" cy="2614613"/>
          </a:xfrm>
          <a:prstGeom prst="rect">
            <a:avLst/>
          </a:prstGeom>
        </p:spPr>
      </p:pic>
      <p:pic>
        <p:nvPicPr>
          <p:cNvPr id="35" name="Picture 634">
            <a:extLst>
              <a:ext uri="{FF2B5EF4-FFF2-40B4-BE49-F238E27FC236}">
                <a16:creationId xmlns:a16="http://schemas.microsoft.com/office/drawing/2014/main" id="{961E223C-5ED0-3509-013E-6FBD7AE2B9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487612" y="4400933"/>
            <a:ext cx="2692493" cy="2506804"/>
          </a:xfrm>
          <a:prstGeom prst="rect">
            <a:avLst/>
          </a:prstGeom>
          <a:noFill/>
        </p:spPr>
      </p:pic>
      <p:pic>
        <p:nvPicPr>
          <p:cNvPr id="36" name="Picture 35">
            <a:extLst>
              <a:ext uri="{FF2B5EF4-FFF2-40B4-BE49-F238E27FC236}">
                <a16:creationId xmlns:a16="http://schemas.microsoft.com/office/drawing/2014/main" id="{41AEB67C-80C4-D620-2637-88E9FEB522E5}"/>
              </a:ext>
            </a:extLst>
          </p:cNvPr>
          <p:cNvPicPr>
            <a:picLocks noChangeAspect="1"/>
          </p:cNvPicPr>
          <p:nvPr/>
        </p:nvPicPr>
        <p:blipFill>
          <a:blip r:embed="rId5"/>
          <a:srcRect l="65568" t="7033" r="858" b="33002"/>
          <a:stretch>
            <a:fillRect/>
          </a:stretch>
        </p:blipFill>
        <p:spPr>
          <a:xfrm>
            <a:off x="8853303" y="1577033"/>
            <a:ext cx="2357733" cy="2419827"/>
          </a:xfrm>
          <a:prstGeom prst="rect">
            <a:avLst/>
          </a:prstGeom>
        </p:spPr>
      </p:pic>
      <p:pic>
        <p:nvPicPr>
          <p:cNvPr id="37" name="Picture 36">
            <a:extLst>
              <a:ext uri="{FF2B5EF4-FFF2-40B4-BE49-F238E27FC236}">
                <a16:creationId xmlns:a16="http://schemas.microsoft.com/office/drawing/2014/main" id="{BF99DB1C-2403-85F9-7C20-4DDB2F1B9D44}"/>
              </a:ext>
            </a:extLst>
          </p:cNvPr>
          <p:cNvPicPr>
            <a:picLocks noChangeAspect="1"/>
          </p:cNvPicPr>
          <p:nvPr/>
        </p:nvPicPr>
        <p:blipFill>
          <a:blip r:embed="rId6"/>
          <a:srcRect l="2" r="50995" b="13836"/>
          <a:stretch>
            <a:fillRect/>
          </a:stretch>
        </p:blipFill>
        <p:spPr>
          <a:xfrm>
            <a:off x="9393529" y="4302000"/>
            <a:ext cx="2520000" cy="2556000"/>
          </a:xfrm>
          <a:prstGeom prst="rect">
            <a:avLst/>
          </a:prstGeom>
        </p:spPr>
      </p:pic>
      <p:sp>
        <p:nvSpPr>
          <p:cNvPr id="38" name="TextBox 37">
            <a:extLst>
              <a:ext uri="{FF2B5EF4-FFF2-40B4-BE49-F238E27FC236}">
                <a16:creationId xmlns:a16="http://schemas.microsoft.com/office/drawing/2014/main" id="{D2D8EF5D-E663-605A-425E-542F05AB9E3C}"/>
              </a:ext>
            </a:extLst>
          </p:cNvPr>
          <p:cNvSpPr txBox="1"/>
          <p:nvPr/>
        </p:nvSpPr>
        <p:spPr>
          <a:xfrm>
            <a:off x="9422910" y="6526985"/>
            <a:ext cx="918841" cy="276999"/>
          </a:xfrm>
          <a:prstGeom prst="rect">
            <a:avLst/>
          </a:prstGeom>
          <a:noFill/>
        </p:spPr>
        <p:txBody>
          <a:bodyPr wrap="none" rtlCol="0">
            <a:spAutoFit/>
          </a:bodyPr>
          <a:lstStyle/>
          <a:p>
            <a:r>
              <a:rPr lang="fi-FI" sz="1200" dirty="0">
                <a:solidFill>
                  <a:srgbClr val="00B050"/>
                </a:solidFill>
              </a:rPr>
              <a:t>14BWG4C</a:t>
            </a:r>
          </a:p>
        </p:txBody>
      </p:sp>
    </p:spTree>
    <p:extLst>
      <p:ext uri="{BB962C8B-B14F-4D97-AF65-F5344CB8AC3E}">
        <p14:creationId xmlns:p14="http://schemas.microsoft.com/office/powerpoint/2010/main" val="1258792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47F0-8882-E9C0-9F84-95DE497A7692}"/>
              </a:ext>
            </a:extLst>
          </p:cNvPr>
          <p:cNvSpPr>
            <a:spLocks noGrp="1"/>
          </p:cNvSpPr>
          <p:nvPr>
            <p:ph type="title"/>
          </p:nvPr>
        </p:nvSpPr>
        <p:spPr/>
        <p:txBody>
          <a:bodyPr/>
          <a:lstStyle/>
          <a:p>
            <a:r>
              <a:rPr lang="fi-FI" dirty="0"/>
              <a:t>LIBS </a:t>
            </a:r>
            <a:r>
              <a:rPr lang="fi-FI" dirty="0" err="1"/>
              <a:t>measurements</a:t>
            </a:r>
            <a:r>
              <a:rPr lang="fi-FI" dirty="0"/>
              <a:t> at VTT</a:t>
            </a:r>
          </a:p>
        </p:txBody>
      </p:sp>
      <p:sp>
        <p:nvSpPr>
          <p:cNvPr id="3" name="Footer Placeholder 2">
            <a:extLst>
              <a:ext uri="{FF2B5EF4-FFF2-40B4-BE49-F238E27FC236}">
                <a16:creationId xmlns:a16="http://schemas.microsoft.com/office/drawing/2014/main" id="{0EE51299-FF18-6CBF-8898-799022E15F6B}"/>
              </a:ext>
            </a:extLst>
          </p:cNvPr>
          <p:cNvSpPr>
            <a:spLocks noGrp="1"/>
          </p:cNvSpPr>
          <p:nvPr>
            <p:ph type="ftr" sz="quarter" idx="11"/>
          </p:nvPr>
        </p:nvSpPr>
        <p:spPr>
          <a:xfrm>
            <a:off x="825623" y="6555770"/>
            <a:ext cx="5127461"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8B867F35-2A5C-A896-B298-A4C4ED9CDA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14" name="Footer Placeholder 3">
            <a:extLst>
              <a:ext uri="{FF2B5EF4-FFF2-40B4-BE49-F238E27FC236}">
                <a16:creationId xmlns:a16="http://schemas.microsoft.com/office/drawing/2014/main" id="{58CF7B50-35B2-909D-DE0E-B42A2BB15C56}"/>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14</a:t>
            </a:fld>
            <a:endParaRPr lang="en-GB" dirty="0"/>
          </a:p>
        </p:txBody>
      </p:sp>
      <p:sp>
        <p:nvSpPr>
          <p:cNvPr id="5" name="CasellaDiTesto 3">
            <a:extLst>
              <a:ext uri="{FF2B5EF4-FFF2-40B4-BE49-F238E27FC236}">
                <a16:creationId xmlns:a16="http://schemas.microsoft.com/office/drawing/2014/main" id="{E32F7C86-3A96-5CE0-B9C2-A597F842EAD5}"/>
              </a:ext>
            </a:extLst>
          </p:cNvPr>
          <p:cNvSpPr txBox="1"/>
          <p:nvPr/>
        </p:nvSpPr>
        <p:spPr>
          <a:xfrm>
            <a:off x="142555" y="4167110"/>
            <a:ext cx="2379882" cy="369332"/>
          </a:xfrm>
          <a:prstGeom prst="rect">
            <a:avLst/>
          </a:prstGeom>
          <a:noFill/>
        </p:spPr>
        <p:txBody>
          <a:bodyPr wrap="none" rtlCol="0">
            <a:spAutoFit/>
          </a:bodyPr>
          <a:lstStyle/>
          <a:p>
            <a:r>
              <a:rPr lang="it-IT" dirty="0"/>
              <a:t>JET sample 2IWG3A_6a</a:t>
            </a:r>
          </a:p>
        </p:txBody>
      </p:sp>
      <p:grpSp>
        <p:nvGrpSpPr>
          <p:cNvPr id="7" name="Group 6">
            <a:extLst>
              <a:ext uri="{FF2B5EF4-FFF2-40B4-BE49-F238E27FC236}">
                <a16:creationId xmlns:a16="http://schemas.microsoft.com/office/drawing/2014/main" id="{B80E428C-E926-E455-F548-AFC7D1A80048}"/>
              </a:ext>
            </a:extLst>
          </p:cNvPr>
          <p:cNvGrpSpPr/>
          <p:nvPr/>
        </p:nvGrpSpPr>
        <p:grpSpPr>
          <a:xfrm>
            <a:off x="66702" y="4529346"/>
            <a:ext cx="948619" cy="1728000"/>
            <a:chOff x="7356941" y="2753074"/>
            <a:chExt cx="948619" cy="1728000"/>
          </a:xfrm>
        </p:grpSpPr>
        <p:grpSp>
          <p:nvGrpSpPr>
            <p:cNvPr id="8" name="Group 7">
              <a:extLst>
                <a:ext uri="{FF2B5EF4-FFF2-40B4-BE49-F238E27FC236}">
                  <a16:creationId xmlns:a16="http://schemas.microsoft.com/office/drawing/2014/main" id="{95D2EB60-DEE1-12BC-EBC6-A5EF64DD1A16}"/>
                </a:ext>
              </a:extLst>
            </p:cNvPr>
            <p:cNvGrpSpPr/>
            <p:nvPr/>
          </p:nvGrpSpPr>
          <p:grpSpPr>
            <a:xfrm>
              <a:off x="7356941" y="2753074"/>
              <a:ext cx="948619" cy="1728000"/>
              <a:chOff x="5081643" y="3936011"/>
              <a:chExt cx="1375213" cy="2505075"/>
            </a:xfrm>
          </p:grpSpPr>
          <p:grpSp>
            <p:nvGrpSpPr>
              <p:cNvPr id="12" name="Group 20">
                <a:extLst>
                  <a:ext uri="{FF2B5EF4-FFF2-40B4-BE49-F238E27FC236}">
                    <a16:creationId xmlns:a16="http://schemas.microsoft.com/office/drawing/2014/main" id="{2C0996F5-E2E7-F02C-4B91-E716A7924C43}"/>
                  </a:ext>
                </a:extLst>
              </p:cNvPr>
              <p:cNvGrpSpPr>
                <a:grpSpLocks/>
              </p:cNvGrpSpPr>
              <p:nvPr/>
            </p:nvGrpSpPr>
            <p:grpSpPr bwMode="auto">
              <a:xfrm>
                <a:off x="5081643" y="3936011"/>
                <a:ext cx="1259771" cy="2505075"/>
                <a:chOff x="556591" y="3737112"/>
                <a:chExt cx="1172818" cy="2305871"/>
              </a:xfrm>
            </p:grpSpPr>
            <p:pic>
              <p:nvPicPr>
                <p:cNvPr id="27" name="Picture 2">
                  <a:extLst>
                    <a:ext uri="{FF2B5EF4-FFF2-40B4-BE49-F238E27FC236}">
                      <a16:creationId xmlns:a16="http://schemas.microsoft.com/office/drawing/2014/main" id="{2D202942-A968-72B7-88AC-D3E029D56801}"/>
                    </a:ext>
                  </a:extLst>
                </p:cNvPr>
                <p:cNvPicPr>
                  <a:picLocks noChangeAspect="1" noChangeArrowheads="1"/>
                </p:cNvPicPr>
                <p:nvPr/>
              </p:nvPicPr>
              <p:blipFill rotWithShape="1">
                <a:blip r:embed="rId3" cstate="print"/>
                <a:srcRect l="22927" t="123" r="62578" b="123"/>
                <a:stretch/>
              </p:blipFill>
              <p:spPr bwMode="auto">
                <a:xfrm>
                  <a:off x="994412" y="3737112"/>
                  <a:ext cx="583043" cy="2305871"/>
                </a:xfrm>
                <a:prstGeom prst="rect">
                  <a:avLst/>
                </a:prstGeom>
                <a:solidFill>
                  <a:srgbClr val="00B0F0"/>
                </a:solidFill>
                <a:ln w="9525">
                  <a:noFill/>
                  <a:miter lim="800000"/>
                  <a:headEnd/>
                  <a:tailEnd/>
                </a:ln>
              </p:spPr>
            </p:pic>
            <p:sp>
              <p:nvSpPr>
                <p:cNvPr id="28" name="Freeform 1">
                  <a:extLst>
                    <a:ext uri="{FF2B5EF4-FFF2-40B4-BE49-F238E27FC236}">
                      <a16:creationId xmlns:a16="http://schemas.microsoft.com/office/drawing/2014/main" id="{623593F5-0EBF-04E4-FD4E-788764A89382}"/>
                    </a:ext>
                  </a:extLst>
                </p:cNvPr>
                <p:cNvSpPr>
                  <a:spLocks/>
                </p:cNvSpPr>
                <p:nvPr/>
              </p:nvSpPr>
              <p:spPr bwMode="auto">
                <a:xfrm>
                  <a:off x="556591" y="4204252"/>
                  <a:ext cx="457200" cy="188844"/>
                </a:xfrm>
                <a:custGeom>
                  <a:avLst/>
                  <a:gdLst>
                    <a:gd name="T0" fmla="*/ 9939 w 457200"/>
                    <a:gd name="T1" fmla="*/ 0 h 188844"/>
                    <a:gd name="T2" fmla="*/ 0 w 457200"/>
                    <a:gd name="T3" fmla="*/ 79513 h 188844"/>
                    <a:gd name="T4" fmla="*/ 427383 w 457200"/>
                    <a:gd name="T5" fmla="*/ 188844 h 188844"/>
                    <a:gd name="T6" fmla="*/ 457200 w 457200"/>
                    <a:gd name="T7" fmla="*/ 109331 h 188844"/>
                    <a:gd name="T8" fmla="*/ 9939 w 457200"/>
                    <a:gd name="T9" fmla="*/ 0 h 188844"/>
                    <a:gd name="T10" fmla="*/ 0 60000 65536"/>
                    <a:gd name="T11" fmla="*/ 0 60000 65536"/>
                    <a:gd name="T12" fmla="*/ 0 60000 65536"/>
                    <a:gd name="T13" fmla="*/ 0 60000 65536"/>
                    <a:gd name="T14" fmla="*/ 0 60000 65536"/>
                    <a:gd name="T15" fmla="*/ 0 w 457200"/>
                    <a:gd name="T16" fmla="*/ 0 h 188844"/>
                    <a:gd name="T17" fmla="*/ 457200 w 457200"/>
                    <a:gd name="T18" fmla="*/ 188844 h 188844"/>
                  </a:gdLst>
                  <a:ahLst/>
                  <a:cxnLst>
                    <a:cxn ang="T10">
                      <a:pos x="T0" y="T1"/>
                    </a:cxn>
                    <a:cxn ang="T11">
                      <a:pos x="T2" y="T3"/>
                    </a:cxn>
                    <a:cxn ang="T12">
                      <a:pos x="T4" y="T5"/>
                    </a:cxn>
                    <a:cxn ang="T13">
                      <a:pos x="T6" y="T7"/>
                    </a:cxn>
                    <a:cxn ang="T14">
                      <a:pos x="T8" y="T9"/>
                    </a:cxn>
                  </a:cxnLst>
                  <a:rect l="T15" t="T16" r="T17" b="T18"/>
                  <a:pathLst>
                    <a:path w="457200" h="188844">
                      <a:moveTo>
                        <a:pt x="9939" y="0"/>
                      </a:moveTo>
                      <a:lnTo>
                        <a:pt x="0" y="79513"/>
                      </a:lnTo>
                      <a:lnTo>
                        <a:pt x="427383" y="188844"/>
                      </a:lnTo>
                      <a:lnTo>
                        <a:pt x="457200" y="109331"/>
                      </a:lnTo>
                      <a:lnTo>
                        <a:pt x="9939"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800">
                    <a:solidFill>
                      <a:srgbClr val="000000"/>
                    </a:solidFill>
                    <a:latin typeface="Arial" charset="0"/>
                    <a:ea typeface="ＭＳ Ｐゴシック" pitchFamily="34" charset="-128"/>
                    <a:cs typeface="Arial" charset="0"/>
                  </a:endParaRPr>
                </a:p>
              </p:txBody>
            </p:sp>
            <p:sp>
              <p:nvSpPr>
                <p:cNvPr id="29" name="Freeform 4">
                  <a:extLst>
                    <a:ext uri="{FF2B5EF4-FFF2-40B4-BE49-F238E27FC236}">
                      <a16:creationId xmlns:a16="http://schemas.microsoft.com/office/drawing/2014/main" id="{B95558E4-E053-FF78-9525-046E1CBD35FD}"/>
                    </a:ext>
                  </a:extLst>
                </p:cNvPr>
                <p:cNvSpPr>
                  <a:spLocks/>
                </p:cNvSpPr>
                <p:nvPr/>
              </p:nvSpPr>
              <p:spPr bwMode="auto">
                <a:xfrm>
                  <a:off x="1013791" y="4373217"/>
                  <a:ext cx="357809" cy="487018"/>
                </a:xfrm>
                <a:custGeom>
                  <a:avLst/>
                  <a:gdLst>
                    <a:gd name="T0" fmla="*/ 0 w 357809"/>
                    <a:gd name="T1" fmla="*/ 0 h 487018"/>
                    <a:gd name="T2" fmla="*/ 198783 w 357809"/>
                    <a:gd name="T3" fmla="*/ 0 h 487018"/>
                    <a:gd name="T4" fmla="*/ 327992 w 357809"/>
                    <a:gd name="T5" fmla="*/ 168966 h 487018"/>
                    <a:gd name="T6" fmla="*/ 357809 w 357809"/>
                    <a:gd name="T7" fmla="*/ 427383 h 487018"/>
                    <a:gd name="T8" fmla="*/ 318052 w 357809"/>
                    <a:gd name="T9" fmla="*/ 487018 h 487018"/>
                    <a:gd name="T10" fmla="*/ 258418 w 357809"/>
                    <a:gd name="T11" fmla="*/ 487018 h 487018"/>
                    <a:gd name="T12" fmla="*/ 258418 w 357809"/>
                    <a:gd name="T13" fmla="*/ 327992 h 487018"/>
                    <a:gd name="T14" fmla="*/ 0 w 357809"/>
                    <a:gd name="T15" fmla="*/ 89453 h 487018"/>
                    <a:gd name="T16" fmla="*/ 0 w 357809"/>
                    <a:gd name="T17" fmla="*/ 0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0"/>
                      </a:moveTo>
                      <a:lnTo>
                        <a:pt x="198783" y="0"/>
                      </a:lnTo>
                      <a:lnTo>
                        <a:pt x="327992" y="168966"/>
                      </a:lnTo>
                      <a:lnTo>
                        <a:pt x="357809" y="427383"/>
                      </a:lnTo>
                      <a:lnTo>
                        <a:pt x="318052" y="487018"/>
                      </a:lnTo>
                      <a:lnTo>
                        <a:pt x="258418" y="487018"/>
                      </a:lnTo>
                      <a:lnTo>
                        <a:pt x="258418" y="327992"/>
                      </a:lnTo>
                      <a:lnTo>
                        <a:pt x="0" y="89453"/>
                      </a:lnTo>
                      <a:lnTo>
                        <a:pt x="0"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800">
                    <a:solidFill>
                      <a:srgbClr val="000000"/>
                    </a:solidFill>
                    <a:latin typeface="Arial" charset="0"/>
                    <a:ea typeface="ＭＳ Ｐゴシック" pitchFamily="34" charset="-128"/>
                    <a:cs typeface="Arial" charset="0"/>
                  </a:endParaRPr>
                </a:p>
              </p:txBody>
            </p:sp>
            <p:sp>
              <p:nvSpPr>
                <p:cNvPr id="30" name="Freeform 5">
                  <a:extLst>
                    <a:ext uri="{FF2B5EF4-FFF2-40B4-BE49-F238E27FC236}">
                      <a16:creationId xmlns:a16="http://schemas.microsoft.com/office/drawing/2014/main" id="{C01AE5C5-1D44-F9B8-926F-C24073F056AB}"/>
                    </a:ext>
                  </a:extLst>
                </p:cNvPr>
                <p:cNvSpPr>
                  <a:spLocks/>
                </p:cNvSpPr>
                <p:nvPr/>
              </p:nvSpPr>
              <p:spPr bwMode="auto">
                <a:xfrm>
                  <a:off x="1232452" y="4899991"/>
                  <a:ext cx="159026" cy="516835"/>
                </a:xfrm>
                <a:custGeom>
                  <a:avLst/>
                  <a:gdLst>
                    <a:gd name="T0" fmla="*/ 0 w 159026"/>
                    <a:gd name="T1" fmla="*/ 0 h 516835"/>
                    <a:gd name="T2" fmla="*/ 69574 w 159026"/>
                    <a:gd name="T3" fmla="*/ 0 h 516835"/>
                    <a:gd name="T4" fmla="*/ 159026 w 159026"/>
                    <a:gd name="T5" fmla="*/ 258418 h 516835"/>
                    <a:gd name="T6" fmla="*/ 109331 w 159026"/>
                    <a:gd name="T7" fmla="*/ 516835 h 516835"/>
                    <a:gd name="T8" fmla="*/ 9939 w 159026"/>
                    <a:gd name="T9" fmla="*/ 506896 h 516835"/>
                    <a:gd name="T10" fmla="*/ 0 w 159026"/>
                    <a:gd name="T11" fmla="*/ 0 h 516835"/>
                    <a:gd name="T12" fmla="*/ 0 60000 65536"/>
                    <a:gd name="T13" fmla="*/ 0 60000 65536"/>
                    <a:gd name="T14" fmla="*/ 0 60000 65536"/>
                    <a:gd name="T15" fmla="*/ 0 60000 65536"/>
                    <a:gd name="T16" fmla="*/ 0 60000 65536"/>
                    <a:gd name="T17" fmla="*/ 0 60000 65536"/>
                    <a:gd name="T18" fmla="*/ 0 w 159026"/>
                    <a:gd name="T19" fmla="*/ 0 h 516835"/>
                    <a:gd name="T20" fmla="*/ 159026 w 159026"/>
                    <a:gd name="T21" fmla="*/ 516835 h 516835"/>
                  </a:gdLst>
                  <a:ahLst/>
                  <a:cxnLst>
                    <a:cxn ang="T12">
                      <a:pos x="T0" y="T1"/>
                    </a:cxn>
                    <a:cxn ang="T13">
                      <a:pos x="T2" y="T3"/>
                    </a:cxn>
                    <a:cxn ang="T14">
                      <a:pos x="T4" y="T5"/>
                    </a:cxn>
                    <a:cxn ang="T15">
                      <a:pos x="T6" y="T7"/>
                    </a:cxn>
                    <a:cxn ang="T16">
                      <a:pos x="T8" y="T9"/>
                    </a:cxn>
                    <a:cxn ang="T17">
                      <a:pos x="T10" y="T11"/>
                    </a:cxn>
                  </a:cxnLst>
                  <a:rect l="T18" t="T19" r="T20" b="T21"/>
                  <a:pathLst>
                    <a:path w="159026" h="516835">
                      <a:moveTo>
                        <a:pt x="0" y="0"/>
                      </a:moveTo>
                      <a:lnTo>
                        <a:pt x="69574" y="0"/>
                      </a:lnTo>
                      <a:lnTo>
                        <a:pt x="159026" y="258418"/>
                      </a:lnTo>
                      <a:lnTo>
                        <a:pt x="109331" y="516835"/>
                      </a:lnTo>
                      <a:lnTo>
                        <a:pt x="9939" y="506896"/>
                      </a:lnTo>
                      <a:lnTo>
                        <a:pt x="0" y="0"/>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800">
                    <a:solidFill>
                      <a:srgbClr val="000000"/>
                    </a:solidFill>
                    <a:latin typeface="Arial" charset="0"/>
                    <a:ea typeface="ＭＳ Ｐゴシック" pitchFamily="34" charset="-128"/>
                    <a:cs typeface="Arial" charset="0"/>
                  </a:endParaRPr>
                </a:p>
              </p:txBody>
            </p:sp>
            <p:sp>
              <p:nvSpPr>
                <p:cNvPr id="31" name="Freeform 6">
                  <a:extLst>
                    <a:ext uri="{FF2B5EF4-FFF2-40B4-BE49-F238E27FC236}">
                      <a16:creationId xmlns:a16="http://schemas.microsoft.com/office/drawing/2014/main" id="{442B4993-D98E-A387-4616-12DA481E95B9}"/>
                    </a:ext>
                  </a:extLst>
                </p:cNvPr>
                <p:cNvSpPr>
                  <a:spLocks/>
                </p:cNvSpPr>
                <p:nvPr/>
              </p:nvSpPr>
              <p:spPr bwMode="auto">
                <a:xfrm>
                  <a:off x="1063487" y="5476461"/>
                  <a:ext cx="665922" cy="159026"/>
                </a:xfrm>
                <a:custGeom>
                  <a:avLst/>
                  <a:gdLst>
                    <a:gd name="T0" fmla="*/ 0 w 665922"/>
                    <a:gd name="T1" fmla="*/ 79513 h 159026"/>
                    <a:gd name="T2" fmla="*/ 159026 w 665922"/>
                    <a:gd name="T3" fmla="*/ 89452 h 159026"/>
                    <a:gd name="T4" fmla="*/ 367748 w 665922"/>
                    <a:gd name="T5" fmla="*/ 9939 h 159026"/>
                    <a:gd name="T6" fmla="*/ 665922 w 665922"/>
                    <a:gd name="T7" fmla="*/ 0 h 159026"/>
                    <a:gd name="T8" fmla="*/ 665922 w 665922"/>
                    <a:gd name="T9" fmla="*/ 99391 h 159026"/>
                    <a:gd name="T10" fmla="*/ 347870 w 665922"/>
                    <a:gd name="T11" fmla="*/ 109330 h 159026"/>
                    <a:gd name="T12" fmla="*/ 347870 w 665922"/>
                    <a:gd name="T13" fmla="*/ 149087 h 159026"/>
                    <a:gd name="T14" fmla="*/ 9939 w 665922"/>
                    <a:gd name="T15" fmla="*/ 159026 h 159026"/>
                    <a:gd name="T16" fmla="*/ 0 w 665922"/>
                    <a:gd name="T17" fmla="*/ 79513 h 1590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5922"/>
                    <a:gd name="T28" fmla="*/ 0 h 159026"/>
                    <a:gd name="T29" fmla="*/ 665922 w 665922"/>
                    <a:gd name="T30" fmla="*/ 159026 h 1590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5922" h="159026">
                      <a:moveTo>
                        <a:pt x="0" y="79513"/>
                      </a:moveTo>
                      <a:lnTo>
                        <a:pt x="159026" y="89452"/>
                      </a:lnTo>
                      <a:lnTo>
                        <a:pt x="367748" y="9939"/>
                      </a:lnTo>
                      <a:lnTo>
                        <a:pt x="665922" y="0"/>
                      </a:lnTo>
                      <a:lnTo>
                        <a:pt x="665922" y="99391"/>
                      </a:lnTo>
                      <a:lnTo>
                        <a:pt x="347870" y="109330"/>
                      </a:lnTo>
                      <a:lnTo>
                        <a:pt x="347870" y="149087"/>
                      </a:lnTo>
                      <a:lnTo>
                        <a:pt x="9939" y="159026"/>
                      </a:lnTo>
                      <a:lnTo>
                        <a:pt x="0" y="79513"/>
                      </a:lnTo>
                      <a:close/>
                    </a:path>
                  </a:pathLst>
                </a:custGeom>
                <a:solidFill>
                  <a:srgbClr val="FF0000"/>
                </a:solidFill>
                <a:ln w="9525" cap="flat" cmpd="sng" algn="ctr">
                  <a:solidFill>
                    <a:srgbClr val="FF0000"/>
                  </a:solidFill>
                  <a:prstDash val="solid"/>
                  <a:round/>
                  <a:headEnd type="none" w="med" len="med"/>
                  <a:tailEnd type="none" w="med" len="med"/>
                </a:ln>
              </p:spPr>
              <p:txBody>
                <a:bodyPr wrap="none" anchor="ctr"/>
                <a:lstStyle/>
                <a:p>
                  <a:pPr fontAlgn="base">
                    <a:spcBef>
                      <a:spcPct val="0"/>
                    </a:spcBef>
                    <a:spcAft>
                      <a:spcPct val="0"/>
                    </a:spcAft>
                  </a:pPr>
                  <a:endParaRPr lang="en-US" sz="2800">
                    <a:solidFill>
                      <a:srgbClr val="000000"/>
                    </a:solidFill>
                    <a:latin typeface="Arial" charset="0"/>
                    <a:ea typeface="ＭＳ Ｐゴシック" pitchFamily="34" charset="-128"/>
                    <a:cs typeface="Arial" charset="0"/>
                  </a:endParaRPr>
                </a:p>
              </p:txBody>
            </p:sp>
          </p:grpSp>
          <p:sp>
            <p:nvSpPr>
              <p:cNvPr id="19" name="TextBox 90">
                <a:extLst>
                  <a:ext uri="{FF2B5EF4-FFF2-40B4-BE49-F238E27FC236}">
                    <a16:creationId xmlns:a16="http://schemas.microsoft.com/office/drawing/2014/main" id="{7DC53143-0674-6BA0-73D6-B76F9B622B6B}"/>
                  </a:ext>
                </a:extLst>
              </p:cNvPr>
              <p:cNvSpPr txBox="1">
                <a:spLocks noChangeAspect="1" noChangeArrowheads="1"/>
              </p:cNvSpPr>
              <p:nvPr/>
            </p:nvSpPr>
            <p:spPr bwMode="auto">
              <a:xfrm>
                <a:off x="5236108" y="4147630"/>
                <a:ext cx="390877" cy="374793"/>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solidFill>
                      <a:srgbClr val="3333FF"/>
                    </a:solidFill>
                    <a:latin typeface="Arial" charset="0"/>
                    <a:ea typeface="ＭＳ Ｐゴシック" pitchFamily="34" charset="-128"/>
                    <a:cs typeface="Arial" charset="0"/>
                  </a:rPr>
                  <a:t>0</a:t>
                </a:r>
              </a:p>
            </p:txBody>
          </p:sp>
          <p:sp>
            <p:nvSpPr>
              <p:cNvPr id="20" name="TextBox 91">
                <a:extLst>
                  <a:ext uri="{FF2B5EF4-FFF2-40B4-BE49-F238E27FC236}">
                    <a16:creationId xmlns:a16="http://schemas.microsoft.com/office/drawing/2014/main" id="{8668D587-2041-E465-DC01-26F788A2DB3E}"/>
                  </a:ext>
                </a:extLst>
              </p:cNvPr>
              <p:cNvSpPr txBox="1">
                <a:spLocks noChangeAspect="1" noChangeArrowheads="1"/>
              </p:cNvSpPr>
              <p:nvPr/>
            </p:nvSpPr>
            <p:spPr bwMode="auto">
              <a:xfrm>
                <a:off x="5880159" y="4626365"/>
                <a:ext cx="390877" cy="374793"/>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solidFill>
                      <a:srgbClr val="3333FF"/>
                    </a:solidFill>
                    <a:latin typeface="Arial" charset="0"/>
                    <a:ea typeface="ＭＳ Ｐゴシック" pitchFamily="34" charset="-128"/>
                    <a:cs typeface="Arial" charset="0"/>
                  </a:rPr>
                  <a:t>1</a:t>
                </a:r>
              </a:p>
            </p:txBody>
          </p:sp>
          <p:sp>
            <p:nvSpPr>
              <p:cNvPr id="25" name="TextBox 92">
                <a:extLst>
                  <a:ext uri="{FF2B5EF4-FFF2-40B4-BE49-F238E27FC236}">
                    <a16:creationId xmlns:a16="http://schemas.microsoft.com/office/drawing/2014/main" id="{10C2391B-1BD1-E2F0-2AD8-9BACB31DA29B}"/>
                  </a:ext>
                </a:extLst>
              </p:cNvPr>
              <p:cNvSpPr txBox="1">
                <a:spLocks noChangeAspect="1" noChangeArrowheads="1"/>
              </p:cNvSpPr>
              <p:nvPr/>
            </p:nvSpPr>
            <p:spPr bwMode="auto">
              <a:xfrm>
                <a:off x="5851803" y="5371619"/>
                <a:ext cx="390877" cy="374793"/>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solidFill>
                      <a:srgbClr val="3333FF"/>
                    </a:solidFill>
                    <a:latin typeface="Arial" charset="0"/>
                    <a:ea typeface="ＭＳ Ｐゴシック" pitchFamily="34" charset="-128"/>
                    <a:cs typeface="Arial" charset="0"/>
                  </a:rPr>
                  <a:t>3</a:t>
                </a:r>
              </a:p>
            </p:txBody>
          </p:sp>
          <p:sp>
            <p:nvSpPr>
              <p:cNvPr id="26" name="TextBox 93">
                <a:extLst>
                  <a:ext uri="{FF2B5EF4-FFF2-40B4-BE49-F238E27FC236}">
                    <a16:creationId xmlns:a16="http://schemas.microsoft.com/office/drawing/2014/main" id="{E2E32E36-FF39-117A-C408-2B7925E7F343}"/>
                  </a:ext>
                </a:extLst>
              </p:cNvPr>
              <p:cNvSpPr txBox="1">
                <a:spLocks noChangeAspect="1" noChangeArrowheads="1"/>
              </p:cNvSpPr>
              <p:nvPr/>
            </p:nvSpPr>
            <p:spPr bwMode="auto">
              <a:xfrm>
                <a:off x="6065979" y="5524200"/>
                <a:ext cx="390877" cy="374793"/>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solidFill>
                      <a:srgbClr val="3333FF"/>
                    </a:solidFill>
                    <a:latin typeface="Arial" charset="0"/>
                    <a:ea typeface="ＭＳ Ｐゴシック" pitchFamily="34" charset="-128"/>
                    <a:cs typeface="Arial" charset="0"/>
                  </a:rPr>
                  <a:t>4</a:t>
                </a:r>
              </a:p>
            </p:txBody>
          </p:sp>
        </p:grpSp>
        <p:sp>
          <p:nvSpPr>
            <p:cNvPr id="9" name="Rectangle 8">
              <a:extLst>
                <a:ext uri="{FF2B5EF4-FFF2-40B4-BE49-F238E27FC236}">
                  <a16:creationId xmlns:a16="http://schemas.microsoft.com/office/drawing/2014/main" id="{0C35CE46-8004-1667-9C8A-905448366B1F}"/>
                </a:ext>
              </a:extLst>
            </p:cNvPr>
            <p:cNvSpPr>
              <a:spLocks noChangeAspect="1"/>
            </p:cNvSpPr>
            <p:nvPr/>
          </p:nvSpPr>
          <p:spPr>
            <a:xfrm rot="9862930">
              <a:off x="7920963" y="3717032"/>
              <a:ext cx="31790" cy="12416"/>
            </a:xfrm>
            <a:prstGeom prst="rect">
              <a:avLst/>
            </a:prstGeom>
            <a:solidFill>
              <a:schemeClr val="tx1"/>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E4797173-052D-C5C3-EE51-9C1AF415672A}"/>
                </a:ext>
              </a:extLst>
            </p:cNvPr>
            <p:cNvSpPr txBox="1">
              <a:spLocks noChangeAspect="1"/>
            </p:cNvSpPr>
            <p:nvPr/>
          </p:nvSpPr>
          <p:spPr>
            <a:xfrm>
              <a:off x="7881262" y="3498269"/>
              <a:ext cx="336952" cy="276999"/>
            </a:xfrm>
            <a:prstGeom prst="rect">
              <a:avLst/>
            </a:prstGeom>
            <a:noFill/>
          </p:spPr>
          <p:txBody>
            <a:bodyPr wrap="none" rtlCol="0">
              <a:spAutoFit/>
            </a:bodyPr>
            <a:lstStyle/>
            <a:p>
              <a:r>
                <a:rPr lang="fi-FI" sz="1200" dirty="0"/>
                <a:t>6a</a:t>
              </a:r>
            </a:p>
          </p:txBody>
        </p:sp>
      </p:grpSp>
      <p:grpSp>
        <p:nvGrpSpPr>
          <p:cNvPr id="39" name="Group 38">
            <a:extLst>
              <a:ext uri="{FF2B5EF4-FFF2-40B4-BE49-F238E27FC236}">
                <a16:creationId xmlns:a16="http://schemas.microsoft.com/office/drawing/2014/main" id="{DBFBFB54-2924-4B30-4E8E-CEE7F2862C51}"/>
              </a:ext>
            </a:extLst>
          </p:cNvPr>
          <p:cNvGrpSpPr/>
          <p:nvPr/>
        </p:nvGrpSpPr>
        <p:grpSpPr>
          <a:xfrm>
            <a:off x="2999236" y="3429000"/>
            <a:ext cx="3920947" cy="3000451"/>
            <a:chOff x="3187474" y="2940117"/>
            <a:chExt cx="3920947" cy="3000451"/>
          </a:xfrm>
        </p:grpSpPr>
        <p:pic>
          <p:nvPicPr>
            <p:cNvPr id="6" name="Immagine 2" descr="Immagine che contiene testo, diagramma, schizzo, disegno&#10;&#10;Descrizione generata automaticamente">
              <a:extLst>
                <a:ext uri="{FF2B5EF4-FFF2-40B4-BE49-F238E27FC236}">
                  <a16:creationId xmlns:a16="http://schemas.microsoft.com/office/drawing/2014/main" id="{F923262F-7879-74CF-A361-7BCD9D3B0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474" y="2940117"/>
              <a:ext cx="3920947" cy="3000451"/>
            </a:xfrm>
            <a:prstGeom prst="rect">
              <a:avLst/>
            </a:prstGeom>
          </p:spPr>
        </p:pic>
        <p:sp>
          <p:nvSpPr>
            <p:cNvPr id="32" name="CasellaDiTesto 5">
              <a:extLst>
                <a:ext uri="{FF2B5EF4-FFF2-40B4-BE49-F238E27FC236}">
                  <a16:creationId xmlns:a16="http://schemas.microsoft.com/office/drawing/2014/main" id="{7D6C1DA5-6988-F325-D91D-32AC1A8C88E3}"/>
                </a:ext>
              </a:extLst>
            </p:cNvPr>
            <p:cNvSpPr txBox="1"/>
            <p:nvPr/>
          </p:nvSpPr>
          <p:spPr>
            <a:xfrm>
              <a:off x="5633831" y="4391490"/>
              <a:ext cx="1015021" cy="369332"/>
            </a:xfrm>
            <a:prstGeom prst="rect">
              <a:avLst/>
            </a:prstGeom>
            <a:noFill/>
          </p:spPr>
          <p:txBody>
            <a:bodyPr wrap="none" rtlCol="0">
              <a:spAutoFit/>
            </a:bodyPr>
            <a:lstStyle/>
            <a:p>
              <a:r>
                <a:rPr lang="it-IT" dirty="0"/>
                <a:t>Mo lines</a:t>
              </a:r>
            </a:p>
          </p:txBody>
        </p:sp>
        <p:sp>
          <p:nvSpPr>
            <p:cNvPr id="33" name="CasellaDiTesto 5">
              <a:extLst>
                <a:ext uri="{FF2B5EF4-FFF2-40B4-BE49-F238E27FC236}">
                  <a16:creationId xmlns:a16="http://schemas.microsoft.com/office/drawing/2014/main" id="{B373C469-2438-2FC7-AF53-A9FF72203E6F}"/>
                </a:ext>
              </a:extLst>
            </p:cNvPr>
            <p:cNvSpPr txBox="1"/>
            <p:nvPr/>
          </p:nvSpPr>
          <p:spPr>
            <a:xfrm>
              <a:off x="3745232" y="4022158"/>
              <a:ext cx="910827" cy="369332"/>
            </a:xfrm>
            <a:prstGeom prst="rect">
              <a:avLst/>
            </a:prstGeom>
            <a:noFill/>
          </p:spPr>
          <p:txBody>
            <a:bodyPr wrap="none" rtlCol="0">
              <a:spAutoFit/>
            </a:bodyPr>
            <a:lstStyle/>
            <a:p>
              <a:r>
                <a:rPr lang="it-IT" dirty="0"/>
                <a:t>Be lines</a:t>
              </a:r>
            </a:p>
          </p:txBody>
        </p:sp>
        <p:sp>
          <p:nvSpPr>
            <p:cNvPr id="34" name="CasellaDiTesto 5">
              <a:extLst>
                <a:ext uri="{FF2B5EF4-FFF2-40B4-BE49-F238E27FC236}">
                  <a16:creationId xmlns:a16="http://schemas.microsoft.com/office/drawing/2014/main" id="{938C850F-469F-B585-6E7B-BCFE7A859D4B}"/>
                </a:ext>
              </a:extLst>
            </p:cNvPr>
            <p:cNvSpPr txBox="1"/>
            <p:nvPr/>
          </p:nvSpPr>
          <p:spPr>
            <a:xfrm>
              <a:off x="5400408" y="3334270"/>
              <a:ext cx="875561" cy="369332"/>
            </a:xfrm>
            <a:prstGeom prst="rect">
              <a:avLst/>
            </a:prstGeom>
            <a:noFill/>
          </p:spPr>
          <p:txBody>
            <a:bodyPr wrap="none" rtlCol="0">
              <a:spAutoFit/>
            </a:bodyPr>
            <a:lstStyle/>
            <a:p>
              <a:r>
                <a:rPr lang="it-IT" dirty="0"/>
                <a:t>W lines</a:t>
              </a:r>
            </a:p>
          </p:txBody>
        </p:sp>
      </p:grpSp>
      <p:pic>
        <p:nvPicPr>
          <p:cNvPr id="35" name="Picture 34">
            <a:extLst>
              <a:ext uri="{FF2B5EF4-FFF2-40B4-BE49-F238E27FC236}">
                <a16:creationId xmlns:a16="http://schemas.microsoft.com/office/drawing/2014/main" id="{7C313C09-916B-6A46-795E-2BF0326D39CC}"/>
              </a:ext>
            </a:extLst>
          </p:cNvPr>
          <p:cNvPicPr>
            <a:picLocks noChangeAspect="1"/>
          </p:cNvPicPr>
          <p:nvPr/>
        </p:nvPicPr>
        <p:blipFill rotWithShape="1">
          <a:blip r:embed="rId5"/>
          <a:srcRect l="47343" t="58998" r="32040" b="3106"/>
          <a:stretch/>
        </p:blipFill>
        <p:spPr>
          <a:xfrm>
            <a:off x="173252" y="1771963"/>
            <a:ext cx="2232000" cy="2376561"/>
          </a:xfrm>
          <a:prstGeom prst="rect">
            <a:avLst/>
          </a:prstGeom>
        </p:spPr>
      </p:pic>
      <p:sp>
        <p:nvSpPr>
          <p:cNvPr id="38" name="TextBox 37">
            <a:extLst>
              <a:ext uri="{FF2B5EF4-FFF2-40B4-BE49-F238E27FC236}">
                <a16:creationId xmlns:a16="http://schemas.microsoft.com/office/drawing/2014/main" id="{7191DDBF-DE98-42C5-DFE6-43EC9431336D}"/>
              </a:ext>
            </a:extLst>
          </p:cNvPr>
          <p:cNvSpPr txBox="1"/>
          <p:nvPr/>
        </p:nvSpPr>
        <p:spPr bwMode="auto">
          <a:xfrm>
            <a:off x="360040" y="578942"/>
            <a:ext cx="3803420" cy="923330"/>
          </a:xfrm>
          <a:prstGeom prst="rect">
            <a:avLst/>
          </a:prstGeom>
          <a:noFill/>
        </p:spPr>
        <p:txBody>
          <a:bodyPr wrap="square">
            <a:spAutoFit/>
          </a:bodyPr>
          <a:lstStyle/>
          <a:p>
            <a:r>
              <a:rPr lang="fr-FR" b="1" dirty="0" err="1"/>
              <a:t>Aryelle</a:t>
            </a:r>
            <a:r>
              <a:rPr lang="fr-FR" b="1" dirty="0"/>
              <a:t> 200 (ENEA)</a:t>
            </a:r>
          </a:p>
          <a:p>
            <a:r>
              <a:rPr lang="fr-FR" dirty="0"/>
              <a:t>-UV-VIS-IR (250-750 nm) </a:t>
            </a:r>
          </a:p>
          <a:p>
            <a:r>
              <a:rPr lang="fr-FR" dirty="0" err="1"/>
              <a:t>spectrometer</a:t>
            </a:r>
            <a:r>
              <a:rPr lang="fr-FR" dirty="0"/>
              <a:t>  </a:t>
            </a:r>
            <a:endParaRPr lang="fi-FI" dirty="0"/>
          </a:p>
        </p:txBody>
      </p:sp>
      <p:sp>
        <p:nvSpPr>
          <p:cNvPr id="40" name="TextBox 39">
            <a:extLst>
              <a:ext uri="{FF2B5EF4-FFF2-40B4-BE49-F238E27FC236}">
                <a16:creationId xmlns:a16="http://schemas.microsoft.com/office/drawing/2014/main" id="{FC9D4B6A-6865-84A4-093D-89614326DBC9}"/>
              </a:ext>
            </a:extLst>
          </p:cNvPr>
          <p:cNvSpPr txBox="1"/>
          <p:nvPr/>
        </p:nvSpPr>
        <p:spPr bwMode="auto">
          <a:xfrm>
            <a:off x="3117756" y="713788"/>
            <a:ext cx="3683905" cy="923330"/>
          </a:xfrm>
          <a:prstGeom prst="rect">
            <a:avLst/>
          </a:prstGeom>
          <a:noFill/>
        </p:spPr>
        <p:txBody>
          <a:bodyPr wrap="square">
            <a:spAutoFit/>
          </a:bodyPr>
          <a:lstStyle/>
          <a:p>
            <a:r>
              <a:rPr lang="fr-FR" b="1" dirty="0" err="1"/>
              <a:t>Littrow</a:t>
            </a:r>
            <a:r>
              <a:rPr lang="fr-FR" b="1" dirty="0"/>
              <a:t> </a:t>
            </a:r>
            <a:r>
              <a:rPr lang="fr-FR" b="1" dirty="0" err="1"/>
              <a:t>spectrometer</a:t>
            </a:r>
            <a:r>
              <a:rPr lang="fr-FR" b="1" dirty="0"/>
              <a:t> (FZJ)</a:t>
            </a:r>
          </a:p>
          <a:p>
            <a:r>
              <a:rPr lang="fr-FR" dirty="0"/>
              <a:t>-</a:t>
            </a:r>
            <a:r>
              <a:rPr lang="en-US" dirty="0"/>
              <a:t>High resolution (0.03 nm @ 500 nm) </a:t>
            </a:r>
          </a:p>
          <a:p>
            <a:r>
              <a:rPr lang="en-US" dirty="0"/>
              <a:t>spectrometer </a:t>
            </a:r>
            <a:endParaRPr lang="fi-FI" dirty="0"/>
          </a:p>
        </p:txBody>
      </p:sp>
      <p:pic>
        <p:nvPicPr>
          <p:cNvPr id="42" name="Picture 41" descr="A close up of a ruler&#10;&#10;Description automatically generated">
            <a:extLst>
              <a:ext uri="{FF2B5EF4-FFF2-40B4-BE49-F238E27FC236}">
                <a16:creationId xmlns:a16="http://schemas.microsoft.com/office/drawing/2014/main" id="{138BCE83-B07B-99C1-4ED0-6BFA624BB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022" y="4475338"/>
            <a:ext cx="1938754" cy="2080432"/>
          </a:xfrm>
          <a:prstGeom prst="rect">
            <a:avLst/>
          </a:prstGeom>
        </p:spPr>
      </p:pic>
      <p:pic>
        <p:nvPicPr>
          <p:cNvPr id="43" name="Picture 42">
            <a:extLst>
              <a:ext uri="{FF2B5EF4-FFF2-40B4-BE49-F238E27FC236}">
                <a16:creationId xmlns:a16="http://schemas.microsoft.com/office/drawing/2014/main" id="{D876C9E2-3832-8A9B-C79E-C86D2603BCE1}"/>
              </a:ext>
            </a:extLst>
          </p:cNvPr>
          <p:cNvPicPr>
            <a:picLocks noChangeAspect="1"/>
          </p:cNvPicPr>
          <p:nvPr/>
        </p:nvPicPr>
        <p:blipFill rotWithShape="1">
          <a:blip r:embed="rId7"/>
          <a:srcRect t="10623" b="5353"/>
          <a:stretch/>
        </p:blipFill>
        <p:spPr>
          <a:xfrm>
            <a:off x="7613729" y="3351279"/>
            <a:ext cx="4843082" cy="3110410"/>
          </a:xfrm>
          <a:prstGeom prst="rect">
            <a:avLst/>
          </a:prstGeom>
        </p:spPr>
      </p:pic>
      <p:pic>
        <p:nvPicPr>
          <p:cNvPr id="44" name="Picture 43">
            <a:extLst>
              <a:ext uri="{FF2B5EF4-FFF2-40B4-BE49-F238E27FC236}">
                <a16:creationId xmlns:a16="http://schemas.microsoft.com/office/drawing/2014/main" id="{9A4EEDCF-BF1E-EB48-B30B-D9CECC858F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01" t="28088" r="5199" b="27645"/>
          <a:stretch/>
        </p:blipFill>
        <p:spPr>
          <a:xfrm>
            <a:off x="2924659" y="1802461"/>
            <a:ext cx="4026498" cy="1576424"/>
          </a:xfrm>
          <a:prstGeom prst="rect">
            <a:avLst/>
          </a:prstGeom>
        </p:spPr>
      </p:pic>
      <p:sp>
        <p:nvSpPr>
          <p:cNvPr id="45" name="TextBox 44">
            <a:extLst>
              <a:ext uri="{FF2B5EF4-FFF2-40B4-BE49-F238E27FC236}">
                <a16:creationId xmlns:a16="http://schemas.microsoft.com/office/drawing/2014/main" id="{91FD97A6-330F-69C6-2859-C5C7D8D70884}"/>
              </a:ext>
            </a:extLst>
          </p:cNvPr>
          <p:cNvSpPr txBox="1"/>
          <p:nvPr/>
        </p:nvSpPr>
        <p:spPr bwMode="auto">
          <a:xfrm>
            <a:off x="6369199" y="5434089"/>
            <a:ext cx="1709122" cy="646331"/>
          </a:xfrm>
          <a:prstGeom prst="rect">
            <a:avLst/>
          </a:prstGeom>
          <a:noFill/>
        </p:spPr>
        <p:txBody>
          <a:bodyPr wrap="none" rtlCol="0">
            <a:spAutoFit/>
          </a:bodyPr>
          <a:lstStyle/>
          <a:p>
            <a:r>
              <a:rPr lang="fi-FI" dirty="0">
                <a:solidFill>
                  <a:srgbClr val="00B050"/>
                </a:solidFill>
              </a:rPr>
              <a:t>H</a:t>
            </a:r>
            <a:r>
              <a:rPr lang="el-GR" baseline="-25000" dirty="0">
                <a:solidFill>
                  <a:srgbClr val="00B050"/>
                </a:solidFill>
              </a:rPr>
              <a:t>α</a:t>
            </a:r>
            <a:r>
              <a:rPr lang="fi-FI" dirty="0">
                <a:solidFill>
                  <a:srgbClr val="00B050"/>
                </a:solidFill>
              </a:rPr>
              <a:t>-D</a:t>
            </a:r>
            <a:r>
              <a:rPr lang="el-GR" baseline="-25000" dirty="0">
                <a:solidFill>
                  <a:srgbClr val="00B050"/>
                </a:solidFill>
              </a:rPr>
              <a:t>α</a:t>
            </a:r>
            <a:r>
              <a:rPr lang="fi-FI" dirty="0">
                <a:solidFill>
                  <a:srgbClr val="00B050"/>
                </a:solidFill>
              </a:rPr>
              <a:t>: 0.18 nm </a:t>
            </a:r>
          </a:p>
          <a:p>
            <a:r>
              <a:rPr lang="fi-FI" dirty="0">
                <a:solidFill>
                  <a:srgbClr val="00B050"/>
                </a:solidFill>
              </a:rPr>
              <a:t>D</a:t>
            </a:r>
            <a:r>
              <a:rPr lang="el-GR" baseline="-25000" dirty="0">
                <a:solidFill>
                  <a:srgbClr val="00B050"/>
                </a:solidFill>
              </a:rPr>
              <a:t>α</a:t>
            </a:r>
            <a:r>
              <a:rPr lang="el-GR" dirty="0">
                <a:solidFill>
                  <a:srgbClr val="00B050"/>
                </a:solidFill>
              </a:rPr>
              <a:t> </a:t>
            </a:r>
            <a:r>
              <a:rPr lang="fi-FI" dirty="0">
                <a:solidFill>
                  <a:srgbClr val="00B050"/>
                </a:solidFill>
              </a:rPr>
              <a:t>-T</a:t>
            </a:r>
            <a:r>
              <a:rPr lang="el-GR" baseline="-25000" dirty="0">
                <a:solidFill>
                  <a:srgbClr val="00B050"/>
                </a:solidFill>
              </a:rPr>
              <a:t>α</a:t>
            </a:r>
            <a:r>
              <a:rPr lang="fi-FI" dirty="0">
                <a:solidFill>
                  <a:srgbClr val="00B050"/>
                </a:solidFill>
              </a:rPr>
              <a:t>: 0.06 nm</a:t>
            </a:r>
          </a:p>
        </p:txBody>
      </p:sp>
      <p:pic>
        <p:nvPicPr>
          <p:cNvPr id="11" name="Picture 10">
            <a:extLst>
              <a:ext uri="{FF2B5EF4-FFF2-40B4-BE49-F238E27FC236}">
                <a16:creationId xmlns:a16="http://schemas.microsoft.com/office/drawing/2014/main" id="{3981954A-6706-A1C4-6CE9-92A245E4CD7C}"/>
              </a:ext>
            </a:extLst>
          </p:cNvPr>
          <p:cNvPicPr>
            <a:picLocks noChangeAspect="1"/>
          </p:cNvPicPr>
          <p:nvPr/>
        </p:nvPicPr>
        <p:blipFill>
          <a:blip r:embed="rId9"/>
          <a:srcRect l="14292" t="28168" r="13260" b="23945"/>
          <a:stretch>
            <a:fillRect/>
          </a:stretch>
        </p:blipFill>
        <p:spPr>
          <a:xfrm>
            <a:off x="8078321" y="1760391"/>
            <a:ext cx="3312000" cy="1224000"/>
          </a:xfrm>
          <a:prstGeom prst="rect">
            <a:avLst/>
          </a:prstGeom>
        </p:spPr>
      </p:pic>
      <p:sp>
        <p:nvSpPr>
          <p:cNvPr id="13" name="TextBox 12">
            <a:extLst>
              <a:ext uri="{FF2B5EF4-FFF2-40B4-BE49-F238E27FC236}">
                <a16:creationId xmlns:a16="http://schemas.microsoft.com/office/drawing/2014/main" id="{00124ABF-0F47-1F50-92E1-6C8F4FDDB390}"/>
              </a:ext>
            </a:extLst>
          </p:cNvPr>
          <p:cNvSpPr txBox="1"/>
          <p:nvPr/>
        </p:nvSpPr>
        <p:spPr bwMode="auto">
          <a:xfrm>
            <a:off x="8078321" y="619057"/>
            <a:ext cx="3683905" cy="923330"/>
          </a:xfrm>
          <a:prstGeom prst="rect">
            <a:avLst/>
          </a:prstGeom>
          <a:noFill/>
        </p:spPr>
        <p:txBody>
          <a:bodyPr wrap="square">
            <a:spAutoFit/>
          </a:bodyPr>
          <a:lstStyle/>
          <a:p>
            <a:r>
              <a:rPr lang="fr-FR" b="1" dirty="0"/>
              <a:t>DEMON </a:t>
            </a:r>
            <a:r>
              <a:rPr lang="fr-FR" b="1" dirty="0" err="1"/>
              <a:t>spectrometer</a:t>
            </a:r>
            <a:r>
              <a:rPr lang="fr-FR" b="1" dirty="0"/>
              <a:t> (LTB)</a:t>
            </a:r>
          </a:p>
          <a:p>
            <a:r>
              <a:rPr lang="fr-FR" dirty="0"/>
              <a:t>-</a:t>
            </a:r>
            <a:r>
              <a:rPr lang="en-US" dirty="0"/>
              <a:t>High resolution (0.0025-0.012nm)</a:t>
            </a:r>
          </a:p>
          <a:p>
            <a:r>
              <a:rPr lang="en-US" dirty="0"/>
              <a:t>spectrometer </a:t>
            </a:r>
            <a:endParaRPr lang="fi-FI" dirty="0"/>
          </a:p>
        </p:txBody>
      </p:sp>
      <p:cxnSp>
        <p:nvCxnSpPr>
          <p:cNvPr id="16" name="Straight Arrow Connector 15">
            <a:extLst>
              <a:ext uri="{FF2B5EF4-FFF2-40B4-BE49-F238E27FC236}">
                <a16:creationId xmlns:a16="http://schemas.microsoft.com/office/drawing/2014/main" id="{9C4CB9D0-0949-D535-ECA2-044078CB618B}"/>
              </a:ext>
            </a:extLst>
          </p:cNvPr>
          <p:cNvCxnSpPr/>
          <p:nvPr/>
        </p:nvCxnSpPr>
        <p:spPr>
          <a:xfrm>
            <a:off x="6951157" y="3429000"/>
            <a:ext cx="1012972" cy="57881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E619D29-AA69-2464-7F1C-C8D6E3468D87}"/>
              </a:ext>
            </a:extLst>
          </p:cNvPr>
          <p:cNvCxnSpPr/>
          <p:nvPr/>
        </p:nvCxnSpPr>
        <p:spPr>
          <a:xfrm>
            <a:off x="2492750" y="3849749"/>
            <a:ext cx="1012972" cy="57881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659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8E0A7-CE48-693F-5AE6-08F988F177C4}"/>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E77C6D00-8EFA-7231-F819-FEF8196B7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998484"/>
            <a:ext cx="4320480" cy="2592288"/>
          </a:xfrm>
          <a:prstGeom prst="rect">
            <a:avLst/>
          </a:prstGeom>
        </p:spPr>
      </p:pic>
      <p:pic>
        <p:nvPicPr>
          <p:cNvPr id="16" name="图片 15">
            <a:extLst>
              <a:ext uri="{FF2B5EF4-FFF2-40B4-BE49-F238E27FC236}">
                <a16:creationId xmlns:a16="http://schemas.microsoft.com/office/drawing/2014/main" id="{67B13E78-5AAB-5BBC-CCE0-96B5C3766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947770"/>
            <a:ext cx="4320480" cy="2592288"/>
          </a:xfrm>
          <a:prstGeom prst="rect">
            <a:avLst/>
          </a:prstGeom>
        </p:spPr>
      </p:pic>
      <p:pic>
        <p:nvPicPr>
          <p:cNvPr id="18" name="图片 17">
            <a:extLst>
              <a:ext uri="{FF2B5EF4-FFF2-40B4-BE49-F238E27FC236}">
                <a16:creationId xmlns:a16="http://schemas.microsoft.com/office/drawing/2014/main" id="{CA962E89-89AC-7C05-633E-919E751F6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0" y="993602"/>
            <a:ext cx="4296822" cy="2578093"/>
          </a:xfrm>
          <a:prstGeom prst="rect">
            <a:avLst/>
          </a:prstGeom>
        </p:spPr>
      </p:pic>
      <p:pic>
        <p:nvPicPr>
          <p:cNvPr id="20" name="图片 19">
            <a:extLst>
              <a:ext uri="{FF2B5EF4-FFF2-40B4-BE49-F238E27FC236}">
                <a16:creationId xmlns:a16="http://schemas.microsoft.com/office/drawing/2014/main" id="{57505B4A-A0F3-D005-F423-044DA20E6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85" y="3702648"/>
            <a:ext cx="4167359" cy="2500416"/>
          </a:xfrm>
          <a:prstGeom prst="rect">
            <a:avLst/>
          </a:prstGeom>
        </p:spPr>
      </p:pic>
      <p:pic>
        <p:nvPicPr>
          <p:cNvPr id="22" name="图片 21">
            <a:extLst>
              <a:ext uri="{FF2B5EF4-FFF2-40B4-BE49-F238E27FC236}">
                <a16:creationId xmlns:a16="http://schemas.microsoft.com/office/drawing/2014/main" id="{06BCF705-6FC1-7C99-1971-045D080C8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4069" y="3751998"/>
            <a:ext cx="4167360" cy="2500416"/>
          </a:xfrm>
          <a:prstGeom prst="rect">
            <a:avLst/>
          </a:prstGeom>
        </p:spPr>
      </p:pic>
      <p:sp>
        <p:nvSpPr>
          <p:cNvPr id="25" name="文本框 24">
            <a:extLst>
              <a:ext uri="{FF2B5EF4-FFF2-40B4-BE49-F238E27FC236}">
                <a16:creationId xmlns:a16="http://schemas.microsoft.com/office/drawing/2014/main" id="{85DF6537-5641-3410-C2DD-4541E60BE6DE}"/>
              </a:ext>
            </a:extLst>
          </p:cNvPr>
          <p:cNvSpPr txBox="1"/>
          <p:nvPr/>
        </p:nvSpPr>
        <p:spPr>
          <a:xfrm>
            <a:off x="1926947" y="781662"/>
            <a:ext cx="681597" cy="443198"/>
          </a:xfrm>
          <a:prstGeom prst="rect">
            <a:avLst/>
          </a:prstGeom>
          <a:noFill/>
        </p:spPr>
        <p:txBody>
          <a:bodyPr wrap="none" rtlCol="0">
            <a:spAutoFit/>
          </a:bodyPr>
          <a:lstStyle/>
          <a:p>
            <a:pPr algn="l">
              <a:lnSpc>
                <a:spcPct val="95000"/>
              </a:lnSpc>
            </a:pPr>
            <a:r>
              <a:rPr lang="en-US" altLang="zh-CN" sz="2400" dirty="0"/>
              <a:t>4us</a:t>
            </a:r>
            <a:endParaRPr lang="zh-CN" altLang="en-US" sz="2400" dirty="0" err="1"/>
          </a:p>
        </p:txBody>
      </p:sp>
      <p:sp>
        <p:nvSpPr>
          <p:cNvPr id="26" name="文本框 25">
            <a:extLst>
              <a:ext uri="{FF2B5EF4-FFF2-40B4-BE49-F238E27FC236}">
                <a16:creationId xmlns:a16="http://schemas.microsoft.com/office/drawing/2014/main" id="{F084367E-5507-01BF-80D6-B15612C2C24F}"/>
              </a:ext>
            </a:extLst>
          </p:cNvPr>
          <p:cNvSpPr txBox="1"/>
          <p:nvPr/>
        </p:nvSpPr>
        <p:spPr>
          <a:xfrm>
            <a:off x="5822543" y="676380"/>
            <a:ext cx="681597" cy="443198"/>
          </a:xfrm>
          <a:prstGeom prst="rect">
            <a:avLst/>
          </a:prstGeom>
          <a:noFill/>
        </p:spPr>
        <p:txBody>
          <a:bodyPr wrap="none" rtlCol="0">
            <a:spAutoFit/>
          </a:bodyPr>
          <a:lstStyle/>
          <a:p>
            <a:pPr algn="l">
              <a:lnSpc>
                <a:spcPct val="95000"/>
              </a:lnSpc>
            </a:pPr>
            <a:r>
              <a:rPr lang="en-US" altLang="zh-CN" sz="2400" dirty="0"/>
              <a:t>8us</a:t>
            </a:r>
            <a:endParaRPr lang="zh-CN" altLang="en-US" sz="2400" dirty="0" err="1"/>
          </a:p>
        </p:txBody>
      </p:sp>
      <p:sp>
        <p:nvSpPr>
          <p:cNvPr id="27" name="文本框 26">
            <a:extLst>
              <a:ext uri="{FF2B5EF4-FFF2-40B4-BE49-F238E27FC236}">
                <a16:creationId xmlns:a16="http://schemas.microsoft.com/office/drawing/2014/main" id="{AC5D2084-7913-7202-B4A2-57FF71D1960C}"/>
              </a:ext>
            </a:extLst>
          </p:cNvPr>
          <p:cNvSpPr txBox="1"/>
          <p:nvPr/>
        </p:nvSpPr>
        <p:spPr>
          <a:xfrm>
            <a:off x="9802224" y="676380"/>
            <a:ext cx="853119" cy="443198"/>
          </a:xfrm>
          <a:prstGeom prst="rect">
            <a:avLst/>
          </a:prstGeom>
          <a:noFill/>
        </p:spPr>
        <p:txBody>
          <a:bodyPr wrap="none" rtlCol="0">
            <a:spAutoFit/>
          </a:bodyPr>
          <a:lstStyle/>
          <a:p>
            <a:pPr algn="l">
              <a:lnSpc>
                <a:spcPct val="95000"/>
              </a:lnSpc>
            </a:pPr>
            <a:r>
              <a:rPr lang="en-US" altLang="zh-CN" sz="2400" dirty="0"/>
              <a:t>10us</a:t>
            </a:r>
            <a:endParaRPr lang="zh-CN" altLang="en-US" sz="2400" dirty="0" err="1"/>
          </a:p>
        </p:txBody>
      </p:sp>
      <p:sp>
        <p:nvSpPr>
          <p:cNvPr id="28" name="文本框 27">
            <a:extLst>
              <a:ext uri="{FF2B5EF4-FFF2-40B4-BE49-F238E27FC236}">
                <a16:creationId xmlns:a16="http://schemas.microsoft.com/office/drawing/2014/main" id="{7DEF8EC8-1341-2A85-4D92-D5BEC7C5866C}"/>
              </a:ext>
            </a:extLst>
          </p:cNvPr>
          <p:cNvSpPr txBox="1"/>
          <p:nvPr/>
        </p:nvSpPr>
        <p:spPr>
          <a:xfrm>
            <a:off x="1924338" y="3590772"/>
            <a:ext cx="853119" cy="443198"/>
          </a:xfrm>
          <a:prstGeom prst="rect">
            <a:avLst/>
          </a:prstGeom>
          <a:noFill/>
        </p:spPr>
        <p:txBody>
          <a:bodyPr wrap="none" rtlCol="0">
            <a:spAutoFit/>
          </a:bodyPr>
          <a:lstStyle/>
          <a:p>
            <a:pPr algn="l">
              <a:lnSpc>
                <a:spcPct val="95000"/>
              </a:lnSpc>
            </a:pPr>
            <a:r>
              <a:rPr lang="en-US" altLang="zh-CN" sz="2400" dirty="0"/>
              <a:t>12us</a:t>
            </a:r>
            <a:endParaRPr lang="zh-CN" altLang="en-US" sz="2400" dirty="0" err="1"/>
          </a:p>
        </p:txBody>
      </p:sp>
      <p:sp>
        <p:nvSpPr>
          <p:cNvPr id="29" name="文本框 28">
            <a:extLst>
              <a:ext uri="{FF2B5EF4-FFF2-40B4-BE49-F238E27FC236}">
                <a16:creationId xmlns:a16="http://schemas.microsoft.com/office/drawing/2014/main" id="{D6265D4A-B775-43F9-9618-755DB4E41739}"/>
              </a:ext>
            </a:extLst>
          </p:cNvPr>
          <p:cNvSpPr txBox="1"/>
          <p:nvPr/>
        </p:nvSpPr>
        <p:spPr>
          <a:xfrm>
            <a:off x="5823730" y="3590772"/>
            <a:ext cx="853119" cy="443198"/>
          </a:xfrm>
          <a:prstGeom prst="rect">
            <a:avLst/>
          </a:prstGeom>
          <a:noFill/>
        </p:spPr>
        <p:txBody>
          <a:bodyPr wrap="none" rtlCol="0">
            <a:spAutoFit/>
          </a:bodyPr>
          <a:lstStyle/>
          <a:p>
            <a:pPr algn="l">
              <a:lnSpc>
                <a:spcPct val="95000"/>
              </a:lnSpc>
            </a:pPr>
            <a:r>
              <a:rPr lang="en-US" altLang="zh-CN" sz="2400" dirty="0"/>
              <a:t>14us</a:t>
            </a:r>
            <a:endParaRPr lang="zh-CN" altLang="en-US" sz="2400" dirty="0" err="1"/>
          </a:p>
        </p:txBody>
      </p:sp>
      <p:sp>
        <p:nvSpPr>
          <p:cNvPr id="30" name="文本框 29">
            <a:extLst>
              <a:ext uri="{FF2B5EF4-FFF2-40B4-BE49-F238E27FC236}">
                <a16:creationId xmlns:a16="http://schemas.microsoft.com/office/drawing/2014/main" id="{47B1C265-3B9A-B582-72B1-A440F6AACB65}"/>
              </a:ext>
            </a:extLst>
          </p:cNvPr>
          <p:cNvSpPr txBox="1"/>
          <p:nvPr/>
        </p:nvSpPr>
        <p:spPr>
          <a:xfrm>
            <a:off x="9771611" y="3468965"/>
            <a:ext cx="853119" cy="443198"/>
          </a:xfrm>
          <a:prstGeom prst="rect">
            <a:avLst/>
          </a:prstGeom>
          <a:noFill/>
        </p:spPr>
        <p:txBody>
          <a:bodyPr wrap="none" rtlCol="0">
            <a:spAutoFit/>
          </a:bodyPr>
          <a:lstStyle/>
          <a:p>
            <a:pPr algn="l">
              <a:lnSpc>
                <a:spcPct val="95000"/>
              </a:lnSpc>
            </a:pPr>
            <a:r>
              <a:rPr lang="en-US" altLang="zh-CN" sz="2400" dirty="0"/>
              <a:t>18us</a:t>
            </a:r>
            <a:endParaRPr lang="zh-CN" altLang="en-US" sz="2400" dirty="0" err="1"/>
          </a:p>
        </p:txBody>
      </p:sp>
      <p:pic>
        <p:nvPicPr>
          <p:cNvPr id="32" name="图片 31">
            <a:extLst>
              <a:ext uri="{FF2B5EF4-FFF2-40B4-BE49-F238E27FC236}">
                <a16:creationId xmlns:a16="http://schemas.microsoft.com/office/drawing/2014/main" id="{73689E96-A41E-D6C2-034B-A735259013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4152" y="3826552"/>
            <a:ext cx="4137947" cy="2482768"/>
          </a:xfrm>
          <a:prstGeom prst="rect">
            <a:avLst/>
          </a:prstGeom>
        </p:spPr>
      </p:pic>
      <p:sp>
        <p:nvSpPr>
          <p:cNvPr id="33" name="文本框 32">
            <a:extLst>
              <a:ext uri="{FF2B5EF4-FFF2-40B4-BE49-F238E27FC236}">
                <a16:creationId xmlns:a16="http://schemas.microsoft.com/office/drawing/2014/main" id="{1222D624-9D72-4B37-3F17-A724E2E7D919}"/>
              </a:ext>
            </a:extLst>
          </p:cNvPr>
          <p:cNvSpPr txBox="1"/>
          <p:nvPr/>
        </p:nvSpPr>
        <p:spPr>
          <a:xfrm>
            <a:off x="398679" y="397089"/>
            <a:ext cx="6146985" cy="443198"/>
          </a:xfrm>
          <a:prstGeom prst="rect">
            <a:avLst/>
          </a:prstGeom>
          <a:noFill/>
        </p:spPr>
        <p:txBody>
          <a:bodyPr wrap="square" rtlCol="0">
            <a:spAutoFit/>
          </a:bodyPr>
          <a:lstStyle/>
          <a:p>
            <a:pPr algn="l">
              <a:lnSpc>
                <a:spcPct val="95000"/>
              </a:lnSpc>
            </a:pPr>
            <a:r>
              <a:rPr lang="en-US" altLang="zh-CN" sz="2400" dirty="0"/>
              <a:t>Different delay time in-vessel  @JET </a:t>
            </a:r>
            <a:endParaRPr lang="zh-CN" altLang="en-US" sz="2400" dirty="0" err="1"/>
          </a:p>
        </p:txBody>
      </p:sp>
      <p:sp>
        <p:nvSpPr>
          <p:cNvPr id="2" name="文本框 1">
            <a:extLst>
              <a:ext uri="{FF2B5EF4-FFF2-40B4-BE49-F238E27FC236}">
                <a16:creationId xmlns:a16="http://schemas.microsoft.com/office/drawing/2014/main" id="{C22D4E75-60CE-4A9D-8194-6EE2415301FB}"/>
              </a:ext>
            </a:extLst>
          </p:cNvPr>
          <p:cNvSpPr txBox="1"/>
          <p:nvPr/>
        </p:nvSpPr>
        <p:spPr>
          <a:xfrm>
            <a:off x="150429" y="69628"/>
            <a:ext cx="5501827" cy="443198"/>
          </a:xfrm>
          <a:prstGeom prst="rect">
            <a:avLst/>
          </a:prstGeom>
          <a:noFill/>
        </p:spPr>
        <p:txBody>
          <a:bodyPr wrap="none" rtlCol="0">
            <a:spAutoFit/>
          </a:bodyPr>
          <a:lstStyle/>
          <a:p>
            <a:pPr algn="l">
              <a:lnSpc>
                <a:spcPct val="95000"/>
              </a:lnSpc>
            </a:pPr>
            <a:r>
              <a:rPr lang="en-US" altLang="zh-CN" sz="2400" b="1" dirty="0"/>
              <a:t>2. Results-Ha spectrum optimization</a:t>
            </a:r>
            <a:endParaRPr lang="zh-CN" altLang="en-US" sz="2400" b="1" dirty="0" err="1"/>
          </a:p>
        </p:txBody>
      </p:sp>
      <p:sp>
        <p:nvSpPr>
          <p:cNvPr id="3" name="灯片编号占位符 2">
            <a:extLst>
              <a:ext uri="{FF2B5EF4-FFF2-40B4-BE49-F238E27FC236}">
                <a16:creationId xmlns:a16="http://schemas.microsoft.com/office/drawing/2014/main" id="{8A281ABF-B758-C780-EAB6-CF1A01237D90}"/>
              </a:ext>
            </a:extLst>
          </p:cNvPr>
          <p:cNvSpPr txBox="1">
            <a:spLocks/>
          </p:cNvSpPr>
          <p:nvPr/>
        </p:nvSpPr>
        <p:spPr>
          <a:xfrm>
            <a:off x="6816080" y="625204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0A2F6F-56DD-4674-87F3-D85FE3E5BF3D}" type="slidenum">
              <a:rPr lang="zh-CN" altLang="en-US" smtClean="0"/>
              <a:pPr/>
              <a:t>15</a:t>
            </a:fld>
            <a:endParaRPr lang="zh-CN" altLang="en-US" dirty="0"/>
          </a:p>
        </p:txBody>
      </p:sp>
      <p:sp>
        <p:nvSpPr>
          <p:cNvPr id="4" name="TextBox 3">
            <a:extLst>
              <a:ext uri="{FF2B5EF4-FFF2-40B4-BE49-F238E27FC236}">
                <a16:creationId xmlns:a16="http://schemas.microsoft.com/office/drawing/2014/main" id="{F3FE4922-901F-242D-F3CC-73A6F5D4DB01}"/>
              </a:ext>
            </a:extLst>
          </p:cNvPr>
          <p:cNvSpPr txBox="1"/>
          <p:nvPr/>
        </p:nvSpPr>
        <p:spPr>
          <a:xfrm>
            <a:off x="3829662" y="6253944"/>
            <a:ext cx="3793026" cy="560153"/>
          </a:xfrm>
          <a:prstGeom prst="rect">
            <a:avLst/>
          </a:prstGeom>
          <a:solidFill>
            <a:srgbClr val="00B050"/>
          </a:solidFill>
          <a:ln>
            <a:solidFill>
              <a:schemeClr val="accent1"/>
            </a:solidFill>
          </a:ln>
        </p:spPr>
        <p:txBody>
          <a:bodyPr wrap="none" rtlCol="0">
            <a:spAutoFit/>
          </a:bodyPr>
          <a:lstStyle/>
          <a:p>
            <a:pPr marL="285750" indent="-285750" algn="l">
              <a:lnSpc>
                <a:spcPct val="95000"/>
              </a:lnSpc>
              <a:buFont typeface="Arial" panose="020B0604020202020204" pitchFamily="34" charset="0"/>
              <a:buChar char="•"/>
            </a:pPr>
            <a:r>
              <a:rPr lang="fi-FI" sz="1600" dirty="0"/>
              <a:t>8us </a:t>
            </a:r>
            <a:r>
              <a:rPr lang="fi-FI" sz="1600" dirty="0" err="1"/>
              <a:t>mostly</a:t>
            </a:r>
            <a:r>
              <a:rPr lang="fi-FI" sz="1600" dirty="0"/>
              <a:t> </a:t>
            </a:r>
            <a:r>
              <a:rPr lang="fi-FI" sz="1600" dirty="0" err="1"/>
              <a:t>used</a:t>
            </a:r>
            <a:r>
              <a:rPr lang="fi-FI" sz="1600" dirty="0"/>
              <a:t> at JET</a:t>
            </a:r>
          </a:p>
          <a:p>
            <a:pPr marL="285750" indent="-285750" algn="l">
              <a:lnSpc>
                <a:spcPct val="95000"/>
              </a:lnSpc>
              <a:buFont typeface="Arial" panose="020B0604020202020204" pitchFamily="34" charset="0"/>
              <a:buChar char="•"/>
            </a:pPr>
            <a:r>
              <a:rPr lang="fi-FI" sz="1600" dirty="0"/>
              <a:t>In </a:t>
            </a:r>
            <a:r>
              <a:rPr lang="fi-FI" sz="1600" dirty="0" err="1"/>
              <a:t>additional</a:t>
            </a:r>
            <a:r>
              <a:rPr lang="fi-FI" sz="1600" dirty="0"/>
              <a:t> </a:t>
            </a:r>
            <a:r>
              <a:rPr lang="fi-FI" sz="1600" dirty="0" err="1"/>
              <a:t>measurements</a:t>
            </a:r>
            <a:r>
              <a:rPr lang="fi-FI" sz="1600" dirty="0"/>
              <a:t>: 2-20us </a:t>
            </a:r>
          </a:p>
        </p:txBody>
      </p:sp>
    </p:spTree>
    <p:extLst>
      <p:ext uri="{BB962C8B-B14F-4D97-AF65-F5344CB8AC3E}">
        <p14:creationId xmlns:p14="http://schemas.microsoft.com/office/powerpoint/2010/main" val="2672440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a:extLst>
              <a:ext uri="{FF2B5EF4-FFF2-40B4-BE49-F238E27FC236}">
                <a16:creationId xmlns:a16="http://schemas.microsoft.com/office/drawing/2014/main" id="{597BA0AD-0257-2E14-005B-00BD9C69B92D}"/>
              </a:ext>
            </a:extLst>
          </p:cNvPr>
          <p:cNvSpPr txBox="1"/>
          <p:nvPr/>
        </p:nvSpPr>
        <p:spPr>
          <a:xfrm>
            <a:off x="770320" y="575079"/>
            <a:ext cx="3669496" cy="443198"/>
          </a:xfrm>
          <a:prstGeom prst="rect">
            <a:avLst/>
          </a:prstGeom>
          <a:noFill/>
        </p:spPr>
        <p:txBody>
          <a:bodyPr wrap="square" rtlCol="0">
            <a:spAutoFit/>
          </a:bodyPr>
          <a:lstStyle/>
          <a:p>
            <a:pPr algn="l">
              <a:lnSpc>
                <a:spcPct val="95000"/>
              </a:lnSpc>
            </a:pPr>
            <a:r>
              <a:rPr lang="en-US" altLang="zh-CN" sz="2400" dirty="0"/>
              <a:t>Different delay time</a:t>
            </a:r>
            <a:endParaRPr lang="zh-CN" altLang="en-US" sz="2400" dirty="0" err="1"/>
          </a:p>
        </p:txBody>
      </p:sp>
      <p:graphicFrame>
        <p:nvGraphicFramePr>
          <p:cNvPr id="2" name="对象 1">
            <a:extLst>
              <a:ext uri="{FF2B5EF4-FFF2-40B4-BE49-F238E27FC236}">
                <a16:creationId xmlns:a16="http://schemas.microsoft.com/office/drawing/2014/main" id="{292A2299-34FD-FC1B-5E6A-E174F6F040FE}"/>
              </a:ext>
            </a:extLst>
          </p:cNvPr>
          <p:cNvGraphicFramePr>
            <a:graphicFrameLocks/>
          </p:cNvGraphicFramePr>
          <p:nvPr/>
        </p:nvGraphicFramePr>
        <p:xfrm>
          <a:off x="-456728" y="576064"/>
          <a:ext cx="7056784" cy="5013176"/>
        </p:xfrm>
        <a:graphic>
          <a:graphicData uri="http://schemas.openxmlformats.org/presentationml/2006/ole">
            <mc:AlternateContent xmlns:mc="http://schemas.openxmlformats.org/markup-compatibility/2006">
              <mc:Choice xmlns:v="urn:schemas-microsoft-com:vml" Requires="v">
                <p:oleObj name="Graph" r:id="rId2" imgW="6101493" imgH="4273877" progId="Origin50.Graph">
                  <p:embed/>
                </p:oleObj>
              </mc:Choice>
              <mc:Fallback>
                <p:oleObj name="Graph" r:id="rId2" imgW="6101493" imgH="4273877" progId="Origin50.Graph">
                  <p:embed/>
                  <p:pic>
                    <p:nvPicPr>
                      <p:cNvPr id="2" name="对象 1">
                        <a:extLst>
                          <a:ext uri="{FF2B5EF4-FFF2-40B4-BE49-F238E27FC236}">
                            <a16:creationId xmlns:a16="http://schemas.microsoft.com/office/drawing/2014/main" id="{292A2299-34FD-FC1B-5E6A-E174F6F040FE}"/>
                          </a:ext>
                        </a:extLst>
                      </p:cNvPr>
                      <p:cNvPicPr/>
                      <p:nvPr/>
                    </p:nvPicPr>
                    <p:blipFill>
                      <a:blip r:embed="rId3"/>
                      <a:stretch>
                        <a:fillRect/>
                      </a:stretch>
                    </p:blipFill>
                    <p:spPr>
                      <a:xfrm>
                        <a:off x="-456728" y="576064"/>
                        <a:ext cx="7056784" cy="5013176"/>
                      </a:xfrm>
                      <a:prstGeom prst="rect">
                        <a:avLst/>
                      </a:prstGeom>
                    </p:spPr>
                  </p:pic>
                </p:oleObj>
              </mc:Fallback>
            </mc:AlternateContent>
          </a:graphicData>
        </a:graphic>
      </p:graphicFrame>
      <p:cxnSp>
        <p:nvCxnSpPr>
          <p:cNvPr id="4" name="直接连接符 3">
            <a:extLst>
              <a:ext uri="{FF2B5EF4-FFF2-40B4-BE49-F238E27FC236}">
                <a16:creationId xmlns:a16="http://schemas.microsoft.com/office/drawing/2014/main" id="{BB200C89-D297-06F3-4037-B3F2A8C8C3D7}"/>
              </a:ext>
            </a:extLst>
          </p:cNvPr>
          <p:cNvCxnSpPr>
            <a:cxnSpLocks/>
          </p:cNvCxnSpPr>
          <p:nvPr/>
        </p:nvCxnSpPr>
        <p:spPr>
          <a:xfrm>
            <a:off x="792529" y="3861048"/>
            <a:ext cx="392298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ACD96A3-B39C-211F-DF82-63B33A05D6B8}"/>
              </a:ext>
            </a:extLst>
          </p:cNvPr>
          <p:cNvSpPr txBox="1"/>
          <p:nvPr/>
        </p:nvSpPr>
        <p:spPr>
          <a:xfrm>
            <a:off x="3828726" y="3234786"/>
            <a:ext cx="2088232" cy="443198"/>
          </a:xfrm>
          <a:prstGeom prst="rect">
            <a:avLst/>
          </a:prstGeom>
          <a:noFill/>
        </p:spPr>
        <p:txBody>
          <a:bodyPr wrap="square" rtlCol="0">
            <a:spAutoFit/>
          </a:bodyPr>
          <a:lstStyle/>
          <a:p>
            <a:pPr algn="l">
              <a:lnSpc>
                <a:spcPct val="95000"/>
              </a:lnSpc>
            </a:pPr>
            <a:r>
              <a:rPr lang="en-US" altLang="zh-CN" sz="2400" dirty="0"/>
              <a:t>H/D 0.18 nm</a:t>
            </a:r>
            <a:endParaRPr lang="zh-CN" altLang="en-US" sz="2400" dirty="0" err="1"/>
          </a:p>
        </p:txBody>
      </p:sp>
      <p:cxnSp>
        <p:nvCxnSpPr>
          <p:cNvPr id="7" name="直接连接符 6">
            <a:extLst>
              <a:ext uri="{FF2B5EF4-FFF2-40B4-BE49-F238E27FC236}">
                <a16:creationId xmlns:a16="http://schemas.microsoft.com/office/drawing/2014/main" id="{F23D1F0D-4F9F-0A4E-6C14-3D8A69636AEE}"/>
              </a:ext>
            </a:extLst>
          </p:cNvPr>
          <p:cNvCxnSpPr>
            <a:cxnSpLocks/>
          </p:cNvCxnSpPr>
          <p:nvPr/>
        </p:nvCxnSpPr>
        <p:spPr>
          <a:xfrm>
            <a:off x="792529" y="4437112"/>
            <a:ext cx="3922980" cy="0"/>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B439D28-48AA-6663-8579-2FC1EB28D307}"/>
              </a:ext>
            </a:extLst>
          </p:cNvPr>
          <p:cNvSpPr txBox="1"/>
          <p:nvPr/>
        </p:nvSpPr>
        <p:spPr>
          <a:xfrm>
            <a:off x="3828726" y="3877283"/>
            <a:ext cx="2088232" cy="443198"/>
          </a:xfrm>
          <a:prstGeom prst="rect">
            <a:avLst/>
          </a:prstGeom>
          <a:noFill/>
        </p:spPr>
        <p:txBody>
          <a:bodyPr wrap="square" rtlCol="0">
            <a:spAutoFit/>
          </a:bodyPr>
          <a:lstStyle/>
          <a:p>
            <a:pPr algn="l">
              <a:lnSpc>
                <a:spcPct val="95000"/>
              </a:lnSpc>
            </a:pPr>
            <a:r>
              <a:rPr lang="en-US" altLang="zh-CN" sz="2400" dirty="0"/>
              <a:t>T/D 0.07 nm</a:t>
            </a:r>
            <a:endParaRPr lang="zh-CN" altLang="en-US" sz="2400" dirty="0" err="1"/>
          </a:p>
        </p:txBody>
      </p:sp>
      <p:sp>
        <p:nvSpPr>
          <p:cNvPr id="10" name="文本框 9">
            <a:extLst>
              <a:ext uri="{FF2B5EF4-FFF2-40B4-BE49-F238E27FC236}">
                <a16:creationId xmlns:a16="http://schemas.microsoft.com/office/drawing/2014/main" id="{FFF6D5A6-12C0-116A-050C-07DE89BB0179}"/>
              </a:ext>
            </a:extLst>
          </p:cNvPr>
          <p:cNvSpPr txBox="1"/>
          <p:nvPr/>
        </p:nvSpPr>
        <p:spPr>
          <a:xfrm>
            <a:off x="6096000" y="260648"/>
            <a:ext cx="5541704" cy="4455835"/>
          </a:xfrm>
          <a:prstGeom prst="rect">
            <a:avLst/>
          </a:prstGeom>
          <a:noFill/>
        </p:spPr>
        <p:txBody>
          <a:bodyPr wrap="square" rtlCol="0">
            <a:spAutoFit/>
          </a:bodyPr>
          <a:lstStyle/>
          <a:p>
            <a:pPr algn="l">
              <a:lnSpc>
                <a:spcPct val="150000"/>
              </a:lnSpc>
            </a:pPr>
            <a:r>
              <a:rPr lang="en-US" altLang="zh-CN" sz="2400" dirty="0"/>
              <a:t>FWHM of H</a:t>
            </a:r>
            <a:r>
              <a:rPr lang="el-GR" altLang="zh-CN" sz="2400" baseline="-25000" dirty="0"/>
              <a:t>α</a:t>
            </a:r>
            <a:r>
              <a:rPr lang="en-US" altLang="zh-CN" sz="2400" dirty="0"/>
              <a:t> is narrow enough to separate H/D after 8 us. After 18us it reaches to  0.1 nm, which is still higher than the gap between T/D.</a:t>
            </a:r>
          </a:p>
          <a:p>
            <a:pPr algn="l">
              <a:lnSpc>
                <a:spcPct val="150000"/>
              </a:lnSpc>
            </a:pPr>
            <a:r>
              <a:rPr lang="en-US" altLang="zh-CN" sz="2400" dirty="0"/>
              <a:t>However, we can use Voigt fitting to resolve them.</a:t>
            </a:r>
          </a:p>
          <a:p>
            <a:pPr algn="l">
              <a:lnSpc>
                <a:spcPct val="150000"/>
              </a:lnSpc>
            </a:pPr>
            <a:r>
              <a:rPr lang="en-US" altLang="zh-CN" sz="2400" dirty="0"/>
              <a:t>But there is still a trade off between delay and SNR.</a:t>
            </a:r>
          </a:p>
        </p:txBody>
      </p:sp>
      <p:sp>
        <p:nvSpPr>
          <p:cNvPr id="12" name="文本框 11">
            <a:extLst>
              <a:ext uri="{FF2B5EF4-FFF2-40B4-BE49-F238E27FC236}">
                <a16:creationId xmlns:a16="http://schemas.microsoft.com/office/drawing/2014/main" id="{C4FA4A8A-0C8F-A4FB-CCA0-D63697E1F30F}"/>
              </a:ext>
            </a:extLst>
          </p:cNvPr>
          <p:cNvSpPr txBox="1"/>
          <p:nvPr/>
        </p:nvSpPr>
        <p:spPr>
          <a:xfrm>
            <a:off x="6168008" y="5013612"/>
            <a:ext cx="1008112" cy="400110"/>
          </a:xfrm>
          <a:prstGeom prst="rect">
            <a:avLst/>
          </a:prstGeom>
          <a:noFill/>
        </p:spPr>
        <p:txBody>
          <a:bodyPr wrap="square">
            <a:spAutoFit/>
          </a:bodyPr>
          <a:lstStyle/>
          <a:p>
            <a:r>
              <a:rPr lang="en-US" altLang="zh-CN" sz="2000" dirty="0"/>
              <a:t>FWHM</a:t>
            </a:r>
            <a:endParaRPr lang="zh-CN" altLang="en-US" sz="2000" dirty="0"/>
          </a:p>
        </p:txBody>
      </p:sp>
      <p:sp>
        <p:nvSpPr>
          <p:cNvPr id="13" name="文本框 12">
            <a:extLst>
              <a:ext uri="{FF2B5EF4-FFF2-40B4-BE49-F238E27FC236}">
                <a16:creationId xmlns:a16="http://schemas.microsoft.com/office/drawing/2014/main" id="{C7153A14-5011-F989-EDBA-B967541A2D4D}"/>
              </a:ext>
            </a:extLst>
          </p:cNvPr>
          <p:cNvSpPr txBox="1"/>
          <p:nvPr/>
        </p:nvSpPr>
        <p:spPr>
          <a:xfrm>
            <a:off x="8256240" y="5013612"/>
            <a:ext cx="1008112" cy="400110"/>
          </a:xfrm>
          <a:prstGeom prst="rect">
            <a:avLst/>
          </a:prstGeom>
          <a:noFill/>
        </p:spPr>
        <p:txBody>
          <a:bodyPr wrap="square">
            <a:spAutoFit/>
          </a:bodyPr>
          <a:lstStyle/>
          <a:p>
            <a:r>
              <a:rPr lang="en-US" altLang="zh-CN" sz="2000" dirty="0"/>
              <a:t>SNR</a:t>
            </a:r>
            <a:endParaRPr lang="zh-CN" altLang="en-US" sz="2000" dirty="0"/>
          </a:p>
        </p:txBody>
      </p:sp>
      <p:sp>
        <p:nvSpPr>
          <p:cNvPr id="15" name="文本框 14">
            <a:extLst>
              <a:ext uri="{FF2B5EF4-FFF2-40B4-BE49-F238E27FC236}">
                <a16:creationId xmlns:a16="http://schemas.microsoft.com/office/drawing/2014/main" id="{9C2B20E0-66BD-C61D-F367-4B8EFC4ED7EB}"/>
              </a:ext>
            </a:extLst>
          </p:cNvPr>
          <p:cNvSpPr txBox="1"/>
          <p:nvPr/>
        </p:nvSpPr>
        <p:spPr>
          <a:xfrm>
            <a:off x="6744072" y="5877272"/>
            <a:ext cx="2376264" cy="400110"/>
          </a:xfrm>
          <a:prstGeom prst="rect">
            <a:avLst/>
          </a:prstGeom>
          <a:noFill/>
        </p:spPr>
        <p:txBody>
          <a:bodyPr wrap="square">
            <a:spAutoFit/>
          </a:bodyPr>
          <a:lstStyle/>
          <a:p>
            <a:r>
              <a:rPr lang="en-US" altLang="zh-CN" sz="2000" dirty="0"/>
              <a:t>Fitting quality</a:t>
            </a:r>
            <a:endParaRPr lang="zh-CN" altLang="en-US" sz="2000" dirty="0"/>
          </a:p>
        </p:txBody>
      </p:sp>
      <p:cxnSp>
        <p:nvCxnSpPr>
          <p:cNvPr id="19" name="直接箭头连接符 18">
            <a:extLst>
              <a:ext uri="{FF2B5EF4-FFF2-40B4-BE49-F238E27FC236}">
                <a16:creationId xmlns:a16="http://schemas.microsoft.com/office/drawing/2014/main" id="{91D374C5-F5E9-0872-0509-E4223C74100F}"/>
              </a:ext>
            </a:extLst>
          </p:cNvPr>
          <p:cNvCxnSpPr>
            <a:stCxn id="12" idx="2"/>
          </p:cNvCxnSpPr>
          <p:nvPr/>
        </p:nvCxnSpPr>
        <p:spPr>
          <a:xfrm>
            <a:off x="6672064" y="5413722"/>
            <a:ext cx="648072" cy="39154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0293138A-25CA-ED58-0CA9-93318F0966F8}"/>
              </a:ext>
            </a:extLst>
          </p:cNvPr>
          <p:cNvCxnSpPr>
            <a:cxnSpLocks/>
          </p:cNvCxnSpPr>
          <p:nvPr/>
        </p:nvCxnSpPr>
        <p:spPr>
          <a:xfrm flipH="1">
            <a:off x="7608168" y="5474884"/>
            <a:ext cx="783704" cy="47193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67A2F719-0738-23DC-4001-461B321155FC}"/>
              </a:ext>
            </a:extLst>
          </p:cNvPr>
          <p:cNvSpPr txBox="1"/>
          <p:nvPr/>
        </p:nvSpPr>
        <p:spPr>
          <a:xfrm>
            <a:off x="68723" y="126317"/>
            <a:ext cx="5501827" cy="44319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95000"/>
              </a:lnSpc>
            </a:pPr>
            <a:r>
              <a:rPr lang="en-US" altLang="zh-CN" sz="2400" b="1" dirty="0"/>
              <a:t>2. Results-Ha spectrum optimization</a:t>
            </a:r>
            <a:endParaRPr lang="zh-CN" altLang="en-US" sz="2400" b="1" dirty="0" err="1"/>
          </a:p>
        </p:txBody>
      </p:sp>
      <p:sp>
        <p:nvSpPr>
          <p:cNvPr id="5" name="灯片编号占位符 2">
            <a:extLst>
              <a:ext uri="{FF2B5EF4-FFF2-40B4-BE49-F238E27FC236}">
                <a16:creationId xmlns:a16="http://schemas.microsoft.com/office/drawing/2014/main" id="{BBCC6207-213E-EEF2-2427-656D881FBC31}"/>
              </a:ext>
            </a:extLst>
          </p:cNvPr>
          <p:cNvSpPr txBox="1">
            <a:spLocks/>
          </p:cNvSpPr>
          <p:nvPr/>
        </p:nvSpPr>
        <p:spPr>
          <a:xfrm>
            <a:off x="6816080" y="625204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0A2F6F-56DD-4674-87F3-D85FE3E5BF3D}" type="slidenum">
              <a:rPr lang="zh-CN" altLang="en-US" smtClean="0"/>
              <a:pPr/>
              <a:t>16</a:t>
            </a:fld>
            <a:endParaRPr lang="zh-CN" altLang="en-US" dirty="0"/>
          </a:p>
        </p:txBody>
      </p:sp>
    </p:spTree>
    <p:extLst>
      <p:ext uri="{BB962C8B-B14F-4D97-AF65-F5344CB8AC3E}">
        <p14:creationId xmlns:p14="http://schemas.microsoft.com/office/powerpoint/2010/main" val="143303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21EC-0727-3FA8-3D81-4C434EB66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87E6B-AD22-CFDF-0A08-FEE514B24CC2}"/>
              </a:ext>
            </a:extLst>
          </p:cNvPr>
          <p:cNvSpPr>
            <a:spLocks noGrp="1"/>
          </p:cNvSpPr>
          <p:nvPr>
            <p:ph type="title"/>
          </p:nvPr>
        </p:nvSpPr>
        <p:spPr/>
        <p:txBody>
          <a:bodyPr/>
          <a:lstStyle/>
          <a:p>
            <a:r>
              <a:rPr lang="fi-FI" dirty="0"/>
              <a:t>DEMON </a:t>
            </a:r>
            <a:r>
              <a:rPr lang="fi-FI" dirty="0" err="1"/>
              <a:t>spectrometer</a:t>
            </a:r>
            <a:endParaRPr lang="fi-FI" dirty="0"/>
          </a:p>
        </p:txBody>
      </p:sp>
      <p:sp>
        <p:nvSpPr>
          <p:cNvPr id="14" name="Footer Placeholder 3">
            <a:extLst>
              <a:ext uri="{FF2B5EF4-FFF2-40B4-BE49-F238E27FC236}">
                <a16:creationId xmlns:a16="http://schemas.microsoft.com/office/drawing/2014/main" id="{050400C7-28EC-11B4-B800-FCF52615C48B}"/>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17</a:t>
            </a:fld>
            <a:endParaRPr lang="en-GB" dirty="0"/>
          </a:p>
        </p:txBody>
      </p:sp>
      <p:pic>
        <p:nvPicPr>
          <p:cNvPr id="11" name="Picture 10">
            <a:extLst>
              <a:ext uri="{FF2B5EF4-FFF2-40B4-BE49-F238E27FC236}">
                <a16:creationId xmlns:a16="http://schemas.microsoft.com/office/drawing/2014/main" id="{A680D970-FE0F-CE70-0B52-74BAE042A918}"/>
              </a:ext>
            </a:extLst>
          </p:cNvPr>
          <p:cNvPicPr>
            <a:picLocks noChangeAspect="1"/>
          </p:cNvPicPr>
          <p:nvPr/>
        </p:nvPicPr>
        <p:blipFill>
          <a:blip r:embed="rId2"/>
          <a:srcRect l="14292" t="28168" r="13260" b="23945"/>
          <a:stretch>
            <a:fillRect/>
          </a:stretch>
        </p:blipFill>
        <p:spPr>
          <a:xfrm>
            <a:off x="429774" y="867423"/>
            <a:ext cx="3312000" cy="1224000"/>
          </a:xfrm>
          <a:prstGeom prst="rect">
            <a:avLst/>
          </a:prstGeom>
        </p:spPr>
      </p:pic>
      <p:sp>
        <p:nvSpPr>
          <p:cNvPr id="13" name="TextBox 12">
            <a:extLst>
              <a:ext uri="{FF2B5EF4-FFF2-40B4-BE49-F238E27FC236}">
                <a16:creationId xmlns:a16="http://schemas.microsoft.com/office/drawing/2014/main" id="{465769C9-9C8A-D041-E63A-FF2168397B2F}"/>
              </a:ext>
            </a:extLst>
          </p:cNvPr>
          <p:cNvSpPr txBox="1"/>
          <p:nvPr/>
        </p:nvSpPr>
        <p:spPr bwMode="auto">
          <a:xfrm>
            <a:off x="429774" y="2344483"/>
            <a:ext cx="3683905" cy="923330"/>
          </a:xfrm>
          <a:prstGeom prst="rect">
            <a:avLst/>
          </a:prstGeom>
          <a:noFill/>
        </p:spPr>
        <p:txBody>
          <a:bodyPr wrap="square">
            <a:spAutoFit/>
          </a:bodyPr>
          <a:lstStyle/>
          <a:p>
            <a:r>
              <a:rPr lang="fr-FR" b="1" dirty="0"/>
              <a:t>DEMON </a:t>
            </a:r>
            <a:r>
              <a:rPr lang="fr-FR" b="1" dirty="0" err="1"/>
              <a:t>spectrometer</a:t>
            </a:r>
            <a:endParaRPr lang="fr-FR" b="1" dirty="0"/>
          </a:p>
          <a:p>
            <a:r>
              <a:rPr lang="fr-FR" dirty="0"/>
              <a:t>-</a:t>
            </a:r>
            <a:r>
              <a:rPr lang="en-US" dirty="0"/>
              <a:t>High resolution (0.0025-0.012nm)</a:t>
            </a:r>
          </a:p>
          <a:p>
            <a:r>
              <a:rPr lang="en-US" dirty="0"/>
              <a:t>spectrometer </a:t>
            </a:r>
            <a:endParaRPr lang="fi-FI" dirty="0"/>
          </a:p>
        </p:txBody>
      </p:sp>
      <p:pic>
        <p:nvPicPr>
          <p:cNvPr id="3" name="Picture 2">
            <a:extLst>
              <a:ext uri="{FF2B5EF4-FFF2-40B4-BE49-F238E27FC236}">
                <a16:creationId xmlns:a16="http://schemas.microsoft.com/office/drawing/2014/main" id="{17D1DF3E-6B89-6273-7C42-2C8C07BB5582}"/>
              </a:ext>
            </a:extLst>
          </p:cNvPr>
          <p:cNvPicPr>
            <a:picLocks noChangeAspect="1"/>
          </p:cNvPicPr>
          <p:nvPr/>
        </p:nvPicPr>
        <p:blipFill>
          <a:blip r:embed="rId3"/>
          <a:stretch>
            <a:fillRect/>
          </a:stretch>
        </p:blipFill>
        <p:spPr>
          <a:xfrm>
            <a:off x="5709320" y="1030881"/>
            <a:ext cx="6216491" cy="3056096"/>
          </a:xfrm>
          <a:prstGeom prst="rect">
            <a:avLst/>
          </a:prstGeom>
        </p:spPr>
      </p:pic>
      <p:pic>
        <p:nvPicPr>
          <p:cNvPr id="5" name="Picture 4">
            <a:extLst>
              <a:ext uri="{FF2B5EF4-FFF2-40B4-BE49-F238E27FC236}">
                <a16:creationId xmlns:a16="http://schemas.microsoft.com/office/drawing/2014/main" id="{1C4CE2FB-828A-5813-912A-52F36C48FE63}"/>
              </a:ext>
            </a:extLst>
          </p:cNvPr>
          <p:cNvPicPr>
            <a:picLocks noChangeAspect="1"/>
          </p:cNvPicPr>
          <p:nvPr/>
        </p:nvPicPr>
        <p:blipFill>
          <a:blip r:embed="rId4"/>
          <a:stretch>
            <a:fillRect/>
          </a:stretch>
        </p:blipFill>
        <p:spPr>
          <a:xfrm>
            <a:off x="2861126" y="4153490"/>
            <a:ext cx="9139523" cy="2051018"/>
          </a:xfrm>
          <a:prstGeom prst="rect">
            <a:avLst/>
          </a:prstGeom>
        </p:spPr>
      </p:pic>
      <p:sp>
        <p:nvSpPr>
          <p:cNvPr id="6" name="TextBox 5">
            <a:extLst>
              <a:ext uri="{FF2B5EF4-FFF2-40B4-BE49-F238E27FC236}">
                <a16:creationId xmlns:a16="http://schemas.microsoft.com/office/drawing/2014/main" id="{2352724F-F6C5-8D7D-385F-6F906D1E2810}"/>
              </a:ext>
            </a:extLst>
          </p:cNvPr>
          <p:cNvSpPr txBox="1"/>
          <p:nvPr/>
        </p:nvSpPr>
        <p:spPr bwMode="auto">
          <a:xfrm>
            <a:off x="6422923" y="1097394"/>
            <a:ext cx="742511" cy="276999"/>
          </a:xfrm>
          <a:prstGeom prst="rect">
            <a:avLst/>
          </a:prstGeom>
          <a:noFill/>
        </p:spPr>
        <p:txBody>
          <a:bodyPr wrap="none" rtlCol="0">
            <a:spAutoFit/>
          </a:bodyPr>
          <a:lstStyle/>
          <a:p>
            <a:r>
              <a:rPr lang="fi-FI" sz="1200" dirty="0" err="1"/>
              <a:t>Compact</a:t>
            </a:r>
            <a:endParaRPr lang="fi-FI" sz="1200" dirty="0"/>
          </a:p>
        </p:txBody>
      </p:sp>
      <p:sp>
        <p:nvSpPr>
          <p:cNvPr id="7" name="TextBox 6">
            <a:extLst>
              <a:ext uri="{FF2B5EF4-FFF2-40B4-BE49-F238E27FC236}">
                <a16:creationId xmlns:a16="http://schemas.microsoft.com/office/drawing/2014/main" id="{E026CCC6-51FB-299E-F867-CF4050A5B88D}"/>
              </a:ext>
            </a:extLst>
          </p:cNvPr>
          <p:cNvSpPr txBox="1"/>
          <p:nvPr/>
        </p:nvSpPr>
        <p:spPr bwMode="auto">
          <a:xfrm>
            <a:off x="9480754" y="1097394"/>
            <a:ext cx="630301" cy="276999"/>
          </a:xfrm>
          <a:prstGeom prst="rect">
            <a:avLst/>
          </a:prstGeom>
          <a:noFill/>
        </p:spPr>
        <p:txBody>
          <a:bodyPr wrap="none" rtlCol="0">
            <a:spAutoFit/>
          </a:bodyPr>
          <a:lstStyle/>
          <a:p>
            <a:r>
              <a:rPr lang="fi-FI" sz="1200" dirty="0" err="1"/>
              <a:t>Echelle</a:t>
            </a:r>
            <a:endParaRPr lang="fi-FI" sz="1200" dirty="0"/>
          </a:p>
        </p:txBody>
      </p:sp>
      <p:sp>
        <p:nvSpPr>
          <p:cNvPr id="8" name="TextBox 7">
            <a:extLst>
              <a:ext uri="{FF2B5EF4-FFF2-40B4-BE49-F238E27FC236}">
                <a16:creationId xmlns:a16="http://schemas.microsoft.com/office/drawing/2014/main" id="{547C5BC8-C062-5A35-2BAB-59773841AC0C}"/>
              </a:ext>
            </a:extLst>
          </p:cNvPr>
          <p:cNvSpPr txBox="1"/>
          <p:nvPr/>
        </p:nvSpPr>
        <p:spPr bwMode="auto">
          <a:xfrm>
            <a:off x="7932173" y="2630778"/>
            <a:ext cx="688009" cy="276999"/>
          </a:xfrm>
          <a:prstGeom prst="rect">
            <a:avLst/>
          </a:prstGeom>
          <a:noFill/>
        </p:spPr>
        <p:txBody>
          <a:bodyPr wrap="none" rtlCol="0">
            <a:spAutoFit/>
          </a:bodyPr>
          <a:lstStyle/>
          <a:p>
            <a:r>
              <a:rPr lang="fi-FI" sz="1200" dirty="0"/>
              <a:t>DEMON</a:t>
            </a:r>
          </a:p>
        </p:txBody>
      </p:sp>
      <p:sp>
        <p:nvSpPr>
          <p:cNvPr id="10" name="TextBox 9">
            <a:extLst>
              <a:ext uri="{FF2B5EF4-FFF2-40B4-BE49-F238E27FC236}">
                <a16:creationId xmlns:a16="http://schemas.microsoft.com/office/drawing/2014/main" id="{8F0AD2D9-2CA4-ACE9-2E58-5EF54E240218}"/>
              </a:ext>
            </a:extLst>
          </p:cNvPr>
          <p:cNvSpPr txBox="1"/>
          <p:nvPr/>
        </p:nvSpPr>
        <p:spPr bwMode="auto">
          <a:xfrm>
            <a:off x="3314701" y="6098312"/>
            <a:ext cx="6216444" cy="338554"/>
          </a:xfrm>
          <a:prstGeom prst="rect">
            <a:avLst/>
          </a:prstGeom>
          <a:noFill/>
        </p:spPr>
        <p:txBody>
          <a:bodyPr wrap="square">
            <a:spAutoFit/>
          </a:bodyPr>
          <a:lstStyle/>
          <a:p>
            <a:r>
              <a:rPr lang="fi-FI" sz="1600" i="1" dirty="0"/>
              <a:t>H.B. </a:t>
            </a:r>
            <a:r>
              <a:rPr lang="fi-FI" sz="1600" i="1" dirty="0" err="1"/>
              <a:t>Andrews</a:t>
            </a:r>
            <a:r>
              <a:rPr lang="fi-FI" sz="1600" i="1" dirty="0"/>
              <a:t>, J. </a:t>
            </a:r>
            <a:r>
              <a:rPr lang="fi-FI" sz="1600" i="1" dirty="0" err="1"/>
              <a:t>McFarlane</a:t>
            </a:r>
            <a:r>
              <a:rPr lang="fi-FI" sz="1600" i="1" dirty="0"/>
              <a:t>, </a:t>
            </a:r>
            <a:r>
              <a:rPr lang="fi-FI" sz="1600" i="1" dirty="0" err="1"/>
              <a:t>Sensors</a:t>
            </a:r>
            <a:r>
              <a:rPr lang="fi-FI" sz="1600" i="1" dirty="0"/>
              <a:t> 9797 (2023), 23(24)</a:t>
            </a:r>
          </a:p>
        </p:txBody>
      </p:sp>
      <p:sp>
        <p:nvSpPr>
          <p:cNvPr id="12" name="Footer Placeholder 2">
            <a:extLst>
              <a:ext uri="{FF2B5EF4-FFF2-40B4-BE49-F238E27FC236}">
                <a16:creationId xmlns:a16="http://schemas.microsoft.com/office/drawing/2014/main" id="{F2F7CD63-F799-978E-058B-C72FF48571D8}"/>
              </a:ext>
            </a:extLst>
          </p:cNvPr>
          <p:cNvSpPr>
            <a:spLocks noGrp="1"/>
          </p:cNvSpPr>
          <p:nvPr>
            <p:ph type="ftr" sz="quarter" idx="11"/>
          </p:nvPr>
        </p:nvSpPr>
        <p:spPr>
          <a:xfrm>
            <a:off x="825623" y="6555770"/>
            <a:ext cx="5127461"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5" name="Slide Number Placeholder 3">
            <a:extLst>
              <a:ext uri="{FF2B5EF4-FFF2-40B4-BE49-F238E27FC236}">
                <a16:creationId xmlns:a16="http://schemas.microsoft.com/office/drawing/2014/main" id="{F66789CA-C00A-CA4F-7649-C8E0AF25CC2C}"/>
              </a:ext>
            </a:extLst>
          </p:cNvPr>
          <p:cNvSpPr>
            <a:spLocks noGrp="1"/>
          </p:cNvSpPr>
          <p:nvPr>
            <p:ph type="sldNum" sz="quarter" idx="12"/>
          </p:nvPr>
        </p:nvSpPr>
        <p:spPr>
          <a:xfrm>
            <a:off x="0" y="6590037"/>
            <a:ext cx="720080" cy="199173"/>
          </a:xfrm>
        </p:spPr>
        <p:txBody>
          <a:bodyPr/>
          <a:lstStyle/>
          <a:p>
            <a:pPr>
              <a:defRPr/>
            </a:pPr>
            <a:fld id="{6A6D9FA1-99C7-4910-8E32-B85D378B0060}" type="slidenum">
              <a:rPr lang="en-GB" smtClean="0">
                <a:solidFill>
                  <a:prstClr val="white"/>
                </a:solidFill>
              </a:rPr>
              <a:t>17</a:t>
            </a:fld>
            <a:endParaRPr lang="en-GB" dirty="0">
              <a:solidFill>
                <a:prstClr val="white"/>
              </a:solidFill>
            </a:endParaRPr>
          </a:p>
        </p:txBody>
      </p:sp>
    </p:spTree>
    <p:extLst>
      <p:ext uri="{BB962C8B-B14F-4D97-AF65-F5344CB8AC3E}">
        <p14:creationId xmlns:p14="http://schemas.microsoft.com/office/powerpoint/2010/main" val="26488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80223-6925-976A-A122-4427658C1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B6237-74C8-56DF-FBFE-4EBCC302DC7C}"/>
              </a:ext>
            </a:extLst>
          </p:cNvPr>
          <p:cNvSpPr>
            <a:spLocks noGrp="1"/>
          </p:cNvSpPr>
          <p:nvPr>
            <p:ph type="title"/>
          </p:nvPr>
        </p:nvSpPr>
        <p:spPr/>
        <p:txBody>
          <a:bodyPr/>
          <a:lstStyle/>
          <a:p>
            <a:r>
              <a:rPr lang="fi-FI" dirty="0"/>
              <a:t>LIBS </a:t>
            </a:r>
            <a:r>
              <a:rPr lang="fi-FI" dirty="0" err="1"/>
              <a:t>measurements</a:t>
            </a:r>
            <a:r>
              <a:rPr lang="fi-FI" dirty="0"/>
              <a:t> at VTT in 2024</a:t>
            </a:r>
          </a:p>
        </p:txBody>
      </p:sp>
      <p:sp>
        <p:nvSpPr>
          <p:cNvPr id="3" name="Footer Placeholder 2">
            <a:extLst>
              <a:ext uri="{FF2B5EF4-FFF2-40B4-BE49-F238E27FC236}">
                <a16:creationId xmlns:a16="http://schemas.microsoft.com/office/drawing/2014/main" id="{8411243A-CD72-644B-D12B-6782A37D3649}"/>
              </a:ext>
            </a:extLst>
          </p:cNvPr>
          <p:cNvSpPr>
            <a:spLocks noGrp="1"/>
          </p:cNvSpPr>
          <p:nvPr>
            <p:ph type="ftr" sz="quarter" idx="11"/>
          </p:nvPr>
        </p:nvSpPr>
        <p:spPr>
          <a:xfrm>
            <a:off x="825623" y="6555770"/>
            <a:ext cx="538943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F69F62B2-FB43-06FA-0018-FB539409BAB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14" name="Footer Placeholder 3">
            <a:extLst>
              <a:ext uri="{FF2B5EF4-FFF2-40B4-BE49-F238E27FC236}">
                <a16:creationId xmlns:a16="http://schemas.microsoft.com/office/drawing/2014/main" id="{23C6B1B8-883F-530C-FC2D-80F49B8B28C5}"/>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18</a:t>
            </a:fld>
            <a:endParaRPr lang="en-GB" dirty="0"/>
          </a:p>
        </p:txBody>
      </p:sp>
      <p:grpSp>
        <p:nvGrpSpPr>
          <p:cNvPr id="34" name="Group 33">
            <a:extLst>
              <a:ext uri="{FF2B5EF4-FFF2-40B4-BE49-F238E27FC236}">
                <a16:creationId xmlns:a16="http://schemas.microsoft.com/office/drawing/2014/main" id="{A0C5B044-7A81-F391-4021-0F3EDD70566F}"/>
              </a:ext>
            </a:extLst>
          </p:cNvPr>
          <p:cNvGrpSpPr>
            <a:grpSpLocks noChangeAspect="1"/>
          </p:cNvGrpSpPr>
          <p:nvPr/>
        </p:nvGrpSpPr>
        <p:grpSpPr>
          <a:xfrm>
            <a:off x="9777096" y="918373"/>
            <a:ext cx="2145122" cy="3047944"/>
            <a:chOff x="1547999" y="1030133"/>
            <a:chExt cx="3064460" cy="4354205"/>
          </a:xfrm>
        </p:grpSpPr>
        <p:grpSp>
          <p:nvGrpSpPr>
            <p:cNvPr id="35" name="Group 20">
              <a:extLst>
                <a:ext uri="{FF2B5EF4-FFF2-40B4-BE49-F238E27FC236}">
                  <a16:creationId xmlns:a16="http://schemas.microsoft.com/office/drawing/2014/main" id="{7E8A4AF5-B1DB-0097-BCD6-FB4F2456538A}"/>
                </a:ext>
              </a:extLst>
            </p:cNvPr>
            <p:cNvGrpSpPr>
              <a:grpSpLocks/>
            </p:cNvGrpSpPr>
            <p:nvPr/>
          </p:nvGrpSpPr>
          <p:grpSpPr bwMode="auto">
            <a:xfrm>
              <a:off x="1547999" y="1030133"/>
              <a:ext cx="3064460" cy="4354205"/>
              <a:chOff x="88039" y="3960820"/>
              <a:chExt cx="1641370" cy="2305871"/>
            </a:xfrm>
          </p:grpSpPr>
          <p:pic>
            <p:nvPicPr>
              <p:cNvPr id="42" name="Picture 41">
                <a:extLst>
                  <a:ext uri="{FF2B5EF4-FFF2-40B4-BE49-F238E27FC236}">
                    <a16:creationId xmlns:a16="http://schemas.microsoft.com/office/drawing/2014/main" id="{D41D0F18-B032-6AF1-3663-132F223B1B42}"/>
                  </a:ext>
                </a:extLst>
              </p:cNvPr>
              <p:cNvPicPr>
                <a:picLocks noChangeAspect="1" noChangeArrowheads="1"/>
              </p:cNvPicPr>
              <p:nvPr/>
            </p:nvPicPr>
            <p:blipFill>
              <a:blip r:embed="rId2"/>
              <a:srcRect r="66985"/>
              <a:stretch/>
            </p:blipFill>
            <p:spPr bwMode="auto">
              <a:xfrm>
                <a:off x="88039" y="3960820"/>
                <a:ext cx="1330467" cy="2305871"/>
              </a:xfrm>
              <a:prstGeom prst="rect">
                <a:avLst/>
              </a:prstGeom>
              <a:solidFill>
                <a:srgbClr val="00B0F0"/>
              </a:solidFill>
              <a:ln w="9525">
                <a:noFill/>
                <a:miter lim="800000"/>
                <a:headEnd/>
                <a:tailEnd/>
              </a:ln>
            </p:spPr>
          </p:pic>
          <p:sp>
            <p:nvSpPr>
              <p:cNvPr id="43" name="Freeform 1">
                <a:extLst>
                  <a:ext uri="{FF2B5EF4-FFF2-40B4-BE49-F238E27FC236}">
                    <a16:creationId xmlns:a16="http://schemas.microsoft.com/office/drawing/2014/main" id="{75A9BEC6-11A7-7B6A-2EB9-1C2448FC7DAA}"/>
                  </a:ext>
                </a:extLst>
              </p:cNvPr>
              <p:cNvSpPr>
                <a:spLocks/>
              </p:cNvSpPr>
              <p:nvPr/>
            </p:nvSpPr>
            <p:spPr bwMode="auto">
              <a:xfrm>
                <a:off x="556591" y="4426197"/>
                <a:ext cx="457200" cy="188844"/>
              </a:xfrm>
              <a:custGeom>
                <a:avLst/>
                <a:gdLst>
                  <a:gd name="T0" fmla="*/ 9939 w 457200"/>
                  <a:gd name="T1" fmla="*/ 0 h 188844"/>
                  <a:gd name="T2" fmla="*/ 0 w 457200"/>
                  <a:gd name="T3" fmla="*/ 79513 h 188844"/>
                  <a:gd name="T4" fmla="*/ 427383 w 457200"/>
                  <a:gd name="T5" fmla="*/ 188844 h 188844"/>
                  <a:gd name="T6" fmla="*/ 457200 w 457200"/>
                  <a:gd name="T7" fmla="*/ 109331 h 188844"/>
                  <a:gd name="T8" fmla="*/ 9939 w 457200"/>
                  <a:gd name="T9" fmla="*/ 0 h 188844"/>
                  <a:gd name="T10" fmla="*/ 0 60000 65536"/>
                  <a:gd name="T11" fmla="*/ 0 60000 65536"/>
                  <a:gd name="T12" fmla="*/ 0 60000 65536"/>
                  <a:gd name="T13" fmla="*/ 0 60000 65536"/>
                  <a:gd name="T14" fmla="*/ 0 60000 65536"/>
                  <a:gd name="T15" fmla="*/ 0 w 457200"/>
                  <a:gd name="T16" fmla="*/ 0 h 188844"/>
                  <a:gd name="T17" fmla="*/ 457200 w 457200"/>
                  <a:gd name="T18" fmla="*/ 188844 h 188844"/>
                </a:gdLst>
                <a:ahLst/>
                <a:cxnLst>
                  <a:cxn ang="T10">
                    <a:pos x="T0" y="T1"/>
                  </a:cxn>
                  <a:cxn ang="T11">
                    <a:pos x="T2" y="T3"/>
                  </a:cxn>
                  <a:cxn ang="T12">
                    <a:pos x="T4" y="T5"/>
                  </a:cxn>
                  <a:cxn ang="T13">
                    <a:pos x="T6" y="T7"/>
                  </a:cxn>
                  <a:cxn ang="T14">
                    <a:pos x="T8" y="T9"/>
                  </a:cxn>
                </a:cxnLst>
                <a:rect l="T15" t="T16" r="T17" b="T18"/>
                <a:pathLst>
                  <a:path w="457200" h="188844">
                    <a:moveTo>
                      <a:pt x="9939" y="0"/>
                    </a:moveTo>
                    <a:lnTo>
                      <a:pt x="0" y="79513"/>
                    </a:lnTo>
                    <a:lnTo>
                      <a:pt x="427383" y="188844"/>
                    </a:lnTo>
                    <a:lnTo>
                      <a:pt x="457200" y="109331"/>
                    </a:lnTo>
                    <a:lnTo>
                      <a:pt x="9939" y="0"/>
                    </a:lnTo>
                    <a:close/>
                  </a:path>
                </a:pathLst>
              </a:custGeom>
              <a:solidFill>
                <a:srgbClr val="FF0000"/>
              </a:solidFill>
              <a:ln w="9525" cap="flat" cmpd="sng" algn="ctr">
                <a:no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44" name="Freeform 4">
                <a:extLst>
                  <a:ext uri="{FF2B5EF4-FFF2-40B4-BE49-F238E27FC236}">
                    <a16:creationId xmlns:a16="http://schemas.microsoft.com/office/drawing/2014/main" id="{889BC7B2-726E-121A-3661-304D3C5E9EF0}"/>
                  </a:ext>
                </a:extLst>
              </p:cNvPr>
              <p:cNvSpPr>
                <a:spLocks/>
              </p:cNvSpPr>
              <p:nvPr/>
            </p:nvSpPr>
            <p:spPr bwMode="auto">
              <a:xfrm>
                <a:off x="1013791" y="4601886"/>
                <a:ext cx="357809" cy="487018"/>
              </a:xfrm>
              <a:custGeom>
                <a:avLst/>
                <a:gdLst>
                  <a:gd name="T0" fmla="*/ 0 w 357809"/>
                  <a:gd name="T1" fmla="*/ 0 h 487018"/>
                  <a:gd name="T2" fmla="*/ 198783 w 357809"/>
                  <a:gd name="T3" fmla="*/ 0 h 487018"/>
                  <a:gd name="T4" fmla="*/ 327992 w 357809"/>
                  <a:gd name="T5" fmla="*/ 168966 h 487018"/>
                  <a:gd name="T6" fmla="*/ 357809 w 357809"/>
                  <a:gd name="T7" fmla="*/ 427383 h 487018"/>
                  <a:gd name="T8" fmla="*/ 318052 w 357809"/>
                  <a:gd name="T9" fmla="*/ 487018 h 487018"/>
                  <a:gd name="T10" fmla="*/ 258418 w 357809"/>
                  <a:gd name="T11" fmla="*/ 487018 h 487018"/>
                  <a:gd name="T12" fmla="*/ 258418 w 357809"/>
                  <a:gd name="T13" fmla="*/ 327992 h 487018"/>
                  <a:gd name="T14" fmla="*/ 0 w 357809"/>
                  <a:gd name="T15" fmla="*/ 89453 h 487018"/>
                  <a:gd name="T16" fmla="*/ 0 w 357809"/>
                  <a:gd name="T17" fmla="*/ 0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0"/>
                    </a:moveTo>
                    <a:lnTo>
                      <a:pt x="198783" y="0"/>
                    </a:lnTo>
                    <a:lnTo>
                      <a:pt x="327992" y="168966"/>
                    </a:lnTo>
                    <a:lnTo>
                      <a:pt x="357809" y="427383"/>
                    </a:lnTo>
                    <a:lnTo>
                      <a:pt x="318052" y="487018"/>
                    </a:lnTo>
                    <a:lnTo>
                      <a:pt x="258418" y="487018"/>
                    </a:lnTo>
                    <a:lnTo>
                      <a:pt x="258418" y="327992"/>
                    </a:lnTo>
                    <a:lnTo>
                      <a:pt x="0" y="89453"/>
                    </a:lnTo>
                    <a:lnTo>
                      <a:pt x="0" y="0"/>
                    </a:lnTo>
                    <a:close/>
                  </a:path>
                </a:pathLst>
              </a:custGeom>
              <a:solidFill>
                <a:srgbClr val="FF0000"/>
              </a:solidFill>
              <a:ln w="9525" cap="flat" cmpd="sng" algn="ctr">
                <a:no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45" name="Freeform 5">
                <a:extLst>
                  <a:ext uri="{FF2B5EF4-FFF2-40B4-BE49-F238E27FC236}">
                    <a16:creationId xmlns:a16="http://schemas.microsoft.com/office/drawing/2014/main" id="{66BEFA0E-6B3D-1BD6-3CE3-F841E3249872}"/>
                  </a:ext>
                </a:extLst>
              </p:cNvPr>
              <p:cNvSpPr>
                <a:spLocks/>
              </p:cNvSpPr>
              <p:nvPr/>
            </p:nvSpPr>
            <p:spPr bwMode="auto">
              <a:xfrm>
                <a:off x="1232452" y="5137629"/>
                <a:ext cx="159026" cy="516835"/>
              </a:xfrm>
              <a:custGeom>
                <a:avLst/>
                <a:gdLst>
                  <a:gd name="T0" fmla="*/ 0 w 159026"/>
                  <a:gd name="T1" fmla="*/ 0 h 516835"/>
                  <a:gd name="T2" fmla="*/ 69574 w 159026"/>
                  <a:gd name="T3" fmla="*/ 0 h 516835"/>
                  <a:gd name="T4" fmla="*/ 159026 w 159026"/>
                  <a:gd name="T5" fmla="*/ 258418 h 516835"/>
                  <a:gd name="T6" fmla="*/ 109331 w 159026"/>
                  <a:gd name="T7" fmla="*/ 516835 h 516835"/>
                  <a:gd name="T8" fmla="*/ 9939 w 159026"/>
                  <a:gd name="T9" fmla="*/ 506896 h 516835"/>
                  <a:gd name="T10" fmla="*/ 0 w 159026"/>
                  <a:gd name="T11" fmla="*/ 0 h 516835"/>
                  <a:gd name="T12" fmla="*/ 0 60000 65536"/>
                  <a:gd name="T13" fmla="*/ 0 60000 65536"/>
                  <a:gd name="T14" fmla="*/ 0 60000 65536"/>
                  <a:gd name="T15" fmla="*/ 0 60000 65536"/>
                  <a:gd name="T16" fmla="*/ 0 60000 65536"/>
                  <a:gd name="T17" fmla="*/ 0 60000 65536"/>
                  <a:gd name="T18" fmla="*/ 0 w 159026"/>
                  <a:gd name="T19" fmla="*/ 0 h 516835"/>
                  <a:gd name="T20" fmla="*/ 159026 w 159026"/>
                  <a:gd name="T21" fmla="*/ 516835 h 516835"/>
                </a:gdLst>
                <a:ahLst/>
                <a:cxnLst>
                  <a:cxn ang="T12">
                    <a:pos x="T0" y="T1"/>
                  </a:cxn>
                  <a:cxn ang="T13">
                    <a:pos x="T2" y="T3"/>
                  </a:cxn>
                  <a:cxn ang="T14">
                    <a:pos x="T4" y="T5"/>
                  </a:cxn>
                  <a:cxn ang="T15">
                    <a:pos x="T6" y="T7"/>
                  </a:cxn>
                  <a:cxn ang="T16">
                    <a:pos x="T8" y="T9"/>
                  </a:cxn>
                  <a:cxn ang="T17">
                    <a:pos x="T10" y="T11"/>
                  </a:cxn>
                </a:cxnLst>
                <a:rect l="T18" t="T19" r="T20" b="T21"/>
                <a:pathLst>
                  <a:path w="159026" h="516835">
                    <a:moveTo>
                      <a:pt x="0" y="0"/>
                    </a:moveTo>
                    <a:lnTo>
                      <a:pt x="69574" y="0"/>
                    </a:lnTo>
                    <a:lnTo>
                      <a:pt x="159026" y="258418"/>
                    </a:lnTo>
                    <a:lnTo>
                      <a:pt x="109331" y="516835"/>
                    </a:lnTo>
                    <a:lnTo>
                      <a:pt x="9939" y="506896"/>
                    </a:lnTo>
                    <a:lnTo>
                      <a:pt x="0" y="0"/>
                    </a:lnTo>
                    <a:close/>
                  </a:path>
                </a:pathLst>
              </a:custGeom>
              <a:solidFill>
                <a:srgbClr val="FF0000"/>
              </a:solidFill>
              <a:ln w="9525" cap="flat" cmpd="sng" algn="ctr">
                <a:no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46" name="Freeform 6">
                <a:extLst>
                  <a:ext uri="{FF2B5EF4-FFF2-40B4-BE49-F238E27FC236}">
                    <a16:creationId xmlns:a16="http://schemas.microsoft.com/office/drawing/2014/main" id="{7614520B-2036-4D25-22D0-234772C1B11F}"/>
                  </a:ext>
                </a:extLst>
              </p:cNvPr>
              <p:cNvSpPr>
                <a:spLocks/>
              </p:cNvSpPr>
              <p:nvPr/>
            </p:nvSpPr>
            <p:spPr bwMode="auto">
              <a:xfrm>
                <a:off x="1063487" y="5700650"/>
                <a:ext cx="665922" cy="159026"/>
              </a:xfrm>
              <a:custGeom>
                <a:avLst/>
                <a:gdLst>
                  <a:gd name="T0" fmla="*/ 0 w 665922"/>
                  <a:gd name="T1" fmla="*/ 79513 h 159026"/>
                  <a:gd name="T2" fmla="*/ 159026 w 665922"/>
                  <a:gd name="T3" fmla="*/ 89452 h 159026"/>
                  <a:gd name="T4" fmla="*/ 367748 w 665922"/>
                  <a:gd name="T5" fmla="*/ 9939 h 159026"/>
                  <a:gd name="T6" fmla="*/ 665922 w 665922"/>
                  <a:gd name="T7" fmla="*/ 0 h 159026"/>
                  <a:gd name="T8" fmla="*/ 665922 w 665922"/>
                  <a:gd name="T9" fmla="*/ 99391 h 159026"/>
                  <a:gd name="T10" fmla="*/ 347870 w 665922"/>
                  <a:gd name="T11" fmla="*/ 109330 h 159026"/>
                  <a:gd name="T12" fmla="*/ 347870 w 665922"/>
                  <a:gd name="T13" fmla="*/ 149087 h 159026"/>
                  <a:gd name="T14" fmla="*/ 9939 w 665922"/>
                  <a:gd name="T15" fmla="*/ 159026 h 159026"/>
                  <a:gd name="T16" fmla="*/ 0 w 665922"/>
                  <a:gd name="T17" fmla="*/ 79513 h 1590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5922"/>
                  <a:gd name="T28" fmla="*/ 0 h 159026"/>
                  <a:gd name="T29" fmla="*/ 665922 w 665922"/>
                  <a:gd name="T30" fmla="*/ 159026 h 1590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5922" h="159026">
                    <a:moveTo>
                      <a:pt x="0" y="79513"/>
                    </a:moveTo>
                    <a:lnTo>
                      <a:pt x="159026" y="89452"/>
                    </a:lnTo>
                    <a:lnTo>
                      <a:pt x="367748" y="9939"/>
                    </a:lnTo>
                    <a:lnTo>
                      <a:pt x="665922" y="0"/>
                    </a:lnTo>
                    <a:lnTo>
                      <a:pt x="665922" y="99391"/>
                    </a:lnTo>
                    <a:lnTo>
                      <a:pt x="347870" y="109330"/>
                    </a:lnTo>
                    <a:lnTo>
                      <a:pt x="347870" y="149087"/>
                    </a:lnTo>
                    <a:lnTo>
                      <a:pt x="9939" y="159026"/>
                    </a:lnTo>
                    <a:lnTo>
                      <a:pt x="0" y="79513"/>
                    </a:lnTo>
                    <a:close/>
                  </a:path>
                </a:pathLst>
              </a:custGeom>
              <a:solidFill>
                <a:srgbClr val="FF0000"/>
              </a:solidFill>
              <a:ln w="9525" cap="flat" cmpd="sng" algn="ctr">
                <a:no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grpSp>
        <p:sp>
          <p:nvSpPr>
            <p:cNvPr id="36" name="TextBox 90">
              <a:extLst>
                <a:ext uri="{FF2B5EF4-FFF2-40B4-BE49-F238E27FC236}">
                  <a16:creationId xmlns:a16="http://schemas.microsoft.com/office/drawing/2014/main" id="{F33A5F65-CFFF-DC80-D4E9-E20AA72861AD}"/>
                </a:ext>
              </a:extLst>
            </p:cNvPr>
            <p:cNvSpPr txBox="1">
              <a:spLocks noChangeArrowheads="1"/>
            </p:cNvSpPr>
            <p:nvPr/>
          </p:nvSpPr>
          <p:spPr bwMode="auto">
            <a:xfrm>
              <a:off x="2429163" y="1839060"/>
              <a:ext cx="298479" cy="313931"/>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0</a:t>
              </a:r>
            </a:p>
          </p:txBody>
        </p:sp>
        <p:sp>
          <p:nvSpPr>
            <p:cNvPr id="37" name="TextBox 91">
              <a:extLst>
                <a:ext uri="{FF2B5EF4-FFF2-40B4-BE49-F238E27FC236}">
                  <a16:creationId xmlns:a16="http://schemas.microsoft.com/office/drawing/2014/main" id="{54F64240-3546-551B-2DC5-DB795449AE28}"/>
                </a:ext>
              </a:extLst>
            </p:cNvPr>
            <p:cNvSpPr txBox="1">
              <a:spLocks noChangeArrowheads="1"/>
            </p:cNvSpPr>
            <p:nvPr/>
          </p:nvSpPr>
          <p:spPr bwMode="auto">
            <a:xfrm>
              <a:off x="3398709" y="2367861"/>
              <a:ext cx="298479" cy="313931"/>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1</a:t>
              </a:r>
            </a:p>
          </p:txBody>
        </p:sp>
        <p:sp>
          <p:nvSpPr>
            <p:cNvPr id="38" name="TextBox 92">
              <a:extLst>
                <a:ext uri="{FF2B5EF4-FFF2-40B4-BE49-F238E27FC236}">
                  <a16:creationId xmlns:a16="http://schemas.microsoft.com/office/drawing/2014/main" id="{84E1A475-3EE0-1CE9-636A-9C57C9A2FAC2}"/>
                </a:ext>
              </a:extLst>
            </p:cNvPr>
            <p:cNvSpPr txBox="1">
              <a:spLocks noChangeArrowheads="1"/>
            </p:cNvSpPr>
            <p:nvPr/>
          </p:nvSpPr>
          <p:spPr bwMode="auto">
            <a:xfrm>
              <a:off x="3625182" y="3512541"/>
              <a:ext cx="298479" cy="313931"/>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3</a:t>
              </a:r>
            </a:p>
          </p:txBody>
        </p:sp>
        <p:sp>
          <p:nvSpPr>
            <p:cNvPr id="39" name="TextBox 93">
              <a:extLst>
                <a:ext uri="{FF2B5EF4-FFF2-40B4-BE49-F238E27FC236}">
                  <a16:creationId xmlns:a16="http://schemas.microsoft.com/office/drawing/2014/main" id="{F7F7975A-3971-29D7-B0DD-C3DFCBB87214}"/>
                </a:ext>
              </a:extLst>
            </p:cNvPr>
            <p:cNvSpPr txBox="1">
              <a:spLocks noChangeArrowheads="1"/>
            </p:cNvSpPr>
            <p:nvPr/>
          </p:nvSpPr>
          <p:spPr bwMode="auto">
            <a:xfrm>
              <a:off x="4091450" y="4228261"/>
              <a:ext cx="298479" cy="313931"/>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4</a:t>
              </a:r>
            </a:p>
          </p:txBody>
        </p:sp>
        <p:sp>
          <p:nvSpPr>
            <p:cNvPr id="40" name="Rectangle 39">
              <a:extLst>
                <a:ext uri="{FF2B5EF4-FFF2-40B4-BE49-F238E27FC236}">
                  <a16:creationId xmlns:a16="http://schemas.microsoft.com/office/drawing/2014/main" id="{44E0EAE2-21BD-F760-7D62-2A7B59723182}"/>
                </a:ext>
              </a:extLst>
            </p:cNvPr>
            <p:cNvSpPr/>
            <p:nvPr/>
          </p:nvSpPr>
          <p:spPr>
            <a:xfrm rot="907467">
              <a:off x="2947005" y="2052054"/>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41" name="TextBox 91">
              <a:extLst>
                <a:ext uri="{FF2B5EF4-FFF2-40B4-BE49-F238E27FC236}">
                  <a16:creationId xmlns:a16="http://schemas.microsoft.com/office/drawing/2014/main" id="{8E280E0F-43F4-2197-0C47-101E11678FAE}"/>
                </a:ext>
              </a:extLst>
            </p:cNvPr>
            <p:cNvSpPr txBox="1">
              <a:spLocks noChangeArrowheads="1"/>
            </p:cNvSpPr>
            <p:nvPr/>
          </p:nvSpPr>
          <p:spPr bwMode="auto">
            <a:xfrm>
              <a:off x="2789999" y="1737494"/>
              <a:ext cx="354584" cy="258531"/>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3c</a:t>
              </a:r>
            </a:p>
          </p:txBody>
        </p:sp>
      </p:grpSp>
      <p:pic>
        <p:nvPicPr>
          <p:cNvPr id="49" name="Picture 48">
            <a:extLst>
              <a:ext uri="{FF2B5EF4-FFF2-40B4-BE49-F238E27FC236}">
                <a16:creationId xmlns:a16="http://schemas.microsoft.com/office/drawing/2014/main" id="{988DD33C-BA07-1D93-4ABC-DC383990C07C}"/>
              </a:ext>
            </a:extLst>
          </p:cNvPr>
          <p:cNvPicPr>
            <a:picLocks noChangeAspect="1"/>
          </p:cNvPicPr>
          <p:nvPr/>
        </p:nvPicPr>
        <p:blipFill>
          <a:blip r:embed="rId3"/>
          <a:stretch>
            <a:fillRect/>
          </a:stretch>
        </p:blipFill>
        <p:spPr>
          <a:xfrm>
            <a:off x="235225" y="649715"/>
            <a:ext cx="9107171" cy="4734586"/>
          </a:xfrm>
          <a:prstGeom prst="rect">
            <a:avLst/>
          </a:prstGeom>
        </p:spPr>
      </p:pic>
      <p:sp>
        <p:nvSpPr>
          <p:cNvPr id="50" name="TextBox 49">
            <a:extLst>
              <a:ext uri="{FF2B5EF4-FFF2-40B4-BE49-F238E27FC236}">
                <a16:creationId xmlns:a16="http://schemas.microsoft.com/office/drawing/2014/main" id="{FA727F3A-2CBC-E769-7C85-26D60D83B52B}"/>
              </a:ext>
            </a:extLst>
          </p:cNvPr>
          <p:cNvSpPr txBox="1"/>
          <p:nvPr/>
        </p:nvSpPr>
        <p:spPr bwMode="auto">
          <a:xfrm>
            <a:off x="152871" y="5361654"/>
            <a:ext cx="5297410" cy="1477328"/>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00B050"/>
                </a:solidFill>
              </a:rPr>
              <a:t>370 spectral lines </a:t>
            </a:r>
            <a:r>
              <a:rPr lang="en-US" dirty="0"/>
              <a:t>were detected</a:t>
            </a:r>
          </a:p>
          <a:p>
            <a:pPr marL="285750" indent="-285750">
              <a:buFont typeface="Wingdings" panose="05000000000000000000" pitchFamily="2" charset="2"/>
              <a:buChar char="ü"/>
            </a:pPr>
            <a:r>
              <a:rPr lang="en-US" dirty="0">
                <a:solidFill>
                  <a:srgbClr val="00B050"/>
                </a:solidFill>
              </a:rPr>
              <a:t>60 lines </a:t>
            </a:r>
            <a:r>
              <a:rPr lang="en-US" dirty="0"/>
              <a:t>were reliable and usable for LIBS analysis</a:t>
            </a:r>
          </a:p>
          <a:p>
            <a:pPr marL="285750" indent="-285750">
              <a:buFont typeface="Wingdings" panose="05000000000000000000" pitchFamily="2" charset="2"/>
              <a:buChar char="ü"/>
            </a:pPr>
            <a:r>
              <a:rPr lang="en-US" dirty="0">
                <a:solidFill>
                  <a:srgbClr val="00B050"/>
                </a:solidFill>
              </a:rPr>
              <a:t>ghost lines are artifacts </a:t>
            </a:r>
            <a:r>
              <a:rPr lang="en-US" dirty="0"/>
              <a:t>caused during process of compiling spectrum in Echelle-type spectrometer</a:t>
            </a:r>
          </a:p>
          <a:p>
            <a:pPr marL="285750" indent="-285750">
              <a:buFont typeface="Wingdings" panose="05000000000000000000" pitchFamily="2" charset="2"/>
              <a:buChar char="ü"/>
            </a:pPr>
            <a:endParaRPr lang="fi-FI" dirty="0"/>
          </a:p>
        </p:txBody>
      </p:sp>
      <p:sp>
        <p:nvSpPr>
          <p:cNvPr id="51" name="TextBox 50">
            <a:extLst>
              <a:ext uri="{FF2B5EF4-FFF2-40B4-BE49-F238E27FC236}">
                <a16:creationId xmlns:a16="http://schemas.microsoft.com/office/drawing/2014/main" id="{AD61E219-7CAF-843A-6376-63FFDF17289D}"/>
              </a:ext>
            </a:extLst>
          </p:cNvPr>
          <p:cNvSpPr txBox="1"/>
          <p:nvPr/>
        </p:nvSpPr>
        <p:spPr bwMode="auto">
          <a:xfrm>
            <a:off x="5450281" y="5384855"/>
            <a:ext cx="6741719"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a:t>If a spectral line has high intensity, then light from spectrometer output will appear on </a:t>
            </a:r>
            <a:r>
              <a:rPr lang="en-US" dirty="0">
                <a:solidFill>
                  <a:srgbClr val="00B050"/>
                </a:solidFill>
              </a:rPr>
              <a:t>adjacent diffraction orders </a:t>
            </a:r>
            <a:r>
              <a:rPr lang="en-US" dirty="0"/>
              <a:t>on the camera matrix</a:t>
            </a:r>
            <a:endParaRPr lang="fi-FI" dirty="0"/>
          </a:p>
        </p:txBody>
      </p:sp>
    </p:spTree>
    <p:extLst>
      <p:ext uri="{BB962C8B-B14F-4D97-AF65-F5344CB8AC3E}">
        <p14:creationId xmlns:p14="http://schemas.microsoft.com/office/powerpoint/2010/main" val="3983980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4C16E-99F8-5819-5E0A-C2125D29E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6A3B5-C96B-353F-1E24-C264C9A87C74}"/>
              </a:ext>
            </a:extLst>
          </p:cNvPr>
          <p:cNvSpPr>
            <a:spLocks noGrp="1"/>
          </p:cNvSpPr>
          <p:nvPr>
            <p:ph type="title"/>
          </p:nvPr>
        </p:nvSpPr>
        <p:spPr/>
        <p:txBody>
          <a:bodyPr/>
          <a:lstStyle/>
          <a:p>
            <a:r>
              <a:rPr lang="fi-FI" dirty="0"/>
              <a:t>LIBS </a:t>
            </a:r>
            <a:r>
              <a:rPr lang="fi-FI" dirty="0" err="1"/>
              <a:t>measurements</a:t>
            </a:r>
            <a:r>
              <a:rPr lang="fi-FI" dirty="0"/>
              <a:t> at VTT in 2024</a:t>
            </a:r>
          </a:p>
        </p:txBody>
      </p:sp>
      <p:sp>
        <p:nvSpPr>
          <p:cNvPr id="3" name="Footer Placeholder 2">
            <a:extLst>
              <a:ext uri="{FF2B5EF4-FFF2-40B4-BE49-F238E27FC236}">
                <a16:creationId xmlns:a16="http://schemas.microsoft.com/office/drawing/2014/main" id="{798B39CD-8EE6-622D-5093-FFDBD71DF302}"/>
              </a:ext>
            </a:extLst>
          </p:cNvPr>
          <p:cNvSpPr>
            <a:spLocks noGrp="1"/>
          </p:cNvSpPr>
          <p:nvPr>
            <p:ph type="ftr" sz="quarter" idx="11"/>
          </p:nvPr>
        </p:nvSpPr>
        <p:spPr>
          <a:xfrm>
            <a:off x="825623" y="6555770"/>
            <a:ext cx="5389439"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5EB6FC96-894C-334B-70F9-CB2A0ABC2AC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14" name="Footer Placeholder 3">
            <a:extLst>
              <a:ext uri="{FF2B5EF4-FFF2-40B4-BE49-F238E27FC236}">
                <a16:creationId xmlns:a16="http://schemas.microsoft.com/office/drawing/2014/main" id="{0C9DB70F-4703-A93F-1534-AA986A283B3D}"/>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19</a:t>
            </a:fld>
            <a:endParaRPr lang="en-GB" dirty="0"/>
          </a:p>
        </p:txBody>
      </p:sp>
      <p:sp>
        <p:nvSpPr>
          <p:cNvPr id="50" name="TextBox 49">
            <a:extLst>
              <a:ext uri="{FF2B5EF4-FFF2-40B4-BE49-F238E27FC236}">
                <a16:creationId xmlns:a16="http://schemas.microsoft.com/office/drawing/2014/main" id="{FC531F78-5EDF-648E-9A5E-D48F0C3D9573}"/>
              </a:ext>
            </a:extLst>
          </p:cNvPr>
          <p:cNvSpPr txBox="1"/>
          <p:nvPr/>
        </p:nvSpPr>
        <p:spPr bwMode="auto">
          <a:xfrm>
            <a:off x="360040" y="4144760"/>
            <a:ext cx="10945625" cy="1200329"/>
          </a:xfrm>
          <a:prstGeom prst="rect">
            <a:avLst/>
          </a:prstGeom>
          <a:noFill/>
        </p:spPr>
        <p:txBody>
          <a:bodyPr wrap="none" rtlCol="0">
            <a:spAutoFit/>
          </a:bodyPr>
          <a:lstStyle/>
          <a:p>
            <a:pPr marL="285750" indent="-285750">
              <a:buFont typeface="Wingdings" panose="05000000000000000000" pitchFamily="2" charset="2"/>
              <a:buChar char="ü"/>
            </a:pPr>
            <a:r>
              <a:rPr lang="en-US" dirty="0"/>
              <a:t>Signal attenuation below 300 nm and around 350–370 nm. </a:t>
            </a:r>
          </a:p>
          <a:p>
            <a:pPr marL="285750" indent="-285750">
              <a:buFont typeface="Wingdings" panose="05000000000000000000" pitchFamily="2" charset="2"/>
              <a:buChar char="ü"/>
            </a:pPr>
            <a:r>
              <a:rPr lang="en-US" dirty="0"/>
              <a:t>Spectral sensitivity curve determined from halogen and deuterium calibration lamp outputs, excluding the LIBS </a:t>
            </a:r>
          </a:p>
          <a:p>
            <a:r>
              <a:rPr lang="en-US" dirty="0"/>
              <a:t>     enclosure optics </a:t>
            </a:r>
          </a:p>
          <a:p>
            <a:pPr marL="285750" indent="-285750">
              <a:buFont typeface="Wingdings" panose="05000000000000000000" pitchFamily="2" charset="2"/>
              <a:buChar char="ü"/>
            </a:pPr>
            <a:r>
              <a:rPr lang="en-US" dirty="0"/>
              <a:t>The sensitivity modulation arises from the way the Aryelle spectrometer compiles the spectrum.</a:t>
            </a:r>
            <a:endParaRPr lang="fi-FI" dirty="0"/>
          </a:p>
        </p:txBody>
      </p:sp>
      <p:pic>
        <p:nvPicPr>
          <p:cNvPr id="6" name="Picture 5">
            <a:extLst>
              <a:ext uri="{FF2B5EF4-FFF2-40B4-BE49-F238E27FC236}">
                <a16:creationId xmlns:a16="http://schemas.microsoft.com/office/drawing/2014/main" id="{C2EB663B-2341-26F4-3C1D-9DDCB05C2B2A}"/>
              </a:ext>
            </a:extLst>
          </p:cNvPr>
          <p:cNvPicPr>
            <a:picLocks noChangeAspect="1"/>
          </p:cNvPicPr>
          <p:nvPr/>
        </p:nvPicPr>
        <p:blipFill>
          <a:blip r:embed="rId2"/>
          <a:stretch>
            <a:fillRect/>
          </a:stretch>
        </p:blipFill>
        <p:spPr>
          <a:xfrm>
            <a:off x="274818" y="639299"/>
            <a:ext cx="9004647" cy="3529376"/>
          </a:xfrm>
          <a:prstGeom prst="rect">
            <a:avLst/>
          </a:prstGeom>
        </p:spPr>
      </p:pic>
      <p:pic>
        <p:nvPicPr>
          <p:cNvPr id="7" name="Picture 6">
            <a:extLst>
              <a:ext uri="{FF2B5EF4-FFF2-40B4-BE49-F238E27FC236}">
                <a16:creationId xmlns:a16="http://schemas.microsoft.com/office/drawing/2014/main" id="{724433A4-8ED5-AB5A-4B8C-6D3937C4353D}"/>
              </a:ext>
            </a:extLst>
          </p:cNvPr>
          <p:cNvPicPr>
            <a:picLocks noChangeAspect="1"/>
          </p:cNvPicPr>
          <p:nvPr/>
        </p:nvPicPr>
        <p:blipFill>
          <a:blip r:embed="rId3"/>
          <a:srcRect l="-2" t="2910" r="58430" b="3324"/>
          <a:stretch>
            <a:fillRect/>
          </a:stretch>
        </p:blipFill>
        <p:spPr>
          <a:xfrm>
            <a:off x="9279465" y="639299"/>
            <a:ext cx="2505339" cy="3283256"/>
          </a:xfrm>
          <a:prstGeom prst="rect">
            <a:avLst/>
          </a:prstGeom>
        </p:spPr>
      </p:pic>
      <p:sp>
        <p:nvSpPr>
          <p:cNvPr id="8" name="TextBox 7">
            <a:extLst>
              <a:ext uri="{FF2B5EF4-FFF2-40B4-BE49-F238E27FC236}">
                <a16:creationId xmlns:a16="http://schemas.microsoft.com/office/drawing/2014/main" id="{3E2F7F06-5E6C-9943-D603-1CEEC9548292}"/>
              </a:ext>
            </a:extLst>
          </p:cNvPr>
          <p:cNvSpPr txBox="1"/>
          <p:nvPr/>
        </p:nvSpPr>
        <p:spPr bwMode="auto">
          <a:xfrm>
            <a:off x="6465094" y="3879769"/>
            <a:ext cx="2965877" cy="307777"/>
          </a:xfrm>
          <a:prstGeom prst="rect">
            <a:avLst/>
          </a:prstGeom>
          <a:noFill/>
        </p:spPr>
        <p:txBody>
          <a:bodyPr wrap="none" rtlCol="0">
            <a:spAutoFit/>
          </a:bodyPr>
          <a:lstStyle/>
          <a:p>
            <a:pPr algn="l"/>
            <a:r>
              <a:rPr lang="fi-FI" sz="1400" i="1" dirty="0"/>
              <a:t>Ristkok et al., NME 44 (2025) 101968  </a:t>
            </a:r>
          </a:p>
        </p:txBody>
      </p:sp>
    </p:spTree>
    <p:extLst>
      <p:ext uri="{BB962C8B-B14F-4D97-AF65-F5344CB8AC3E}">
        <p14:creationId xmlns:p14="http://schemas.microsoft.com/office/powerpoint/2010/main" val="729906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9DA012-F8CF-FB43-49BA-3D8FFCBF37C8}"/>
              </a:ext>
            </a:extLst>
          </p:cNvPr>
          <p:cNvSpPr>
            <a:spLocks noGrp="1"/>
          </p:cNvSpPr>
          <p:nvPr>
            <p:ph type="ftr" sz="quarter" idx="11"/>
          </p:nvPr>
        </p:nvSpPr>
        <p:spPr>
          <a:xfrm>
            <a:off x="825624" y="6555770"/>
            <a:ext cx="5794984"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FD8E3CD6-A8B8-1A3E-530E-D3BC486A74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5" name="Titre 1">
            <a:extLst>
              <a:ext uri="{FF2B5EF4-FFF2-40B4-BE49-F238E27FC236}">
                <a16:creationId xmlns:a16="http://schemas.microsoft.com/office/drawing/2014/main" id="{5745B66D-A6CB-9F71-21A8-40C02DA8450B}"/>
              </a:ext>
            </a:extLst>
          </p:cNvPr>
          <p:cNvSpPr>
            <a:spLocks noGrp="1"/>
          </p:cNvSpPr>
          <p:nvPr>
            <p:ph type="title"/>
          </p:nvPr>
        </p:nvSpPr>
        <p:spPr>
          <a:xfrm>
            <a:off x="983432" y="192515"/>
            <a:ext cx="9451776" cy="457200"/>
          </a:xfrm>
        </p:spPr>
        <p:txBody>
          <a:bodyPr/>
          <a:lstStyle/>
          <a:p>
            <a:r>
              <a:rPr lang="fr-FR" dirty="0"/>
              <a:t>LIBS at VTT and at JET</a:t>
            </a:r>
          </a:p>
        </p:txBody>
      </p:sp>
      <p:sp>
        <p:nvSpPr>
          <p:cNvPr id="2" name="object 3">
            <a:extLst>
              <a:ext uri="{FF2B5EF4-FFF2-40B4-BE49-F238E27FC236}">
                <a16:creationId xmlns:a16="http://schemas.microsoft.com/office/drawing/2014/main" id="{ECC175CD-D7B7-84D7-15E0-BB1981A1587D}"/>
              </a:ext>
            </a:extLst>
          </p:cNvPr>
          <p:cNvSpPr txBox="1"/>
          <p:nvPr/>
        </p:nvSpPr>
        <p:spPr>
          <a:xfrm>
            <a:off x="501482" y="701824"/>
            <a:ext cx="7613883" cy="5821787"/>
          </a:xfrm>
          <a:prstGeom prst="rect">
            <a:avLst/>
          </a:prstGeom>
        </p:spPr>
        <p:txBody>
          <a:bodyPr vert="horz" wrap="square" lIns="0" tIns="43815" rIns="0" bIns="0" rtlCol="0">
            <a:spAutoFit/>
          </a:bodyPr>
          <a:lstStyle/>
          <a:p>
            <a:pPr>
              <a:lnSpc>
                <a:spcPct val="113000"/>
              </a:lnSpc>
            </a:pPr>
            <a:r>
              <a:rPr lang="en-US" b="1" dirty="0">
                <a:solidFill>
                  <a:srgbClr val="00B050"/>
                </a:solidFill>
                <a:cs typeface="Arial" panose="020B0604020202020204" pitchFamily="34" charset="0"/>
              </a:rPr>
              <a:t>Aim</a:t>
            </a:r>
          </a:p>
          <a:p>
            <a:pPr marL="285750" lvl="0" indent="-285750">
              <a:lnSpc>
                <a:spcPct val="113000"/>
              </a:lnSpc>
              <a:buFont typeface="Wingdings" panose="05000000000000000000" pitchFamily="2" charset="2"/>
              <a:buChar char="§"/>
            </a:pPr>
            <a:r>
              <a:rPr lang="en-US" dirty="0">
                <a:cs typeface="Arial" panose="020B0604020202020204" pitchFamily="34" charset="0"/>
              </a:rPr>
              <a:t>The aim is to repeat the LIBS experiment at VTT </a:t>
            </a:r>
          </a:p>
          <a:p>
            <a:pPr marL="285750" lvl="0" indent="-285750">
              <a:lnSpc>
                <a:spcPct val="113000"/>
              </a:lnSpc>
              <a:buFont typeface="Wingdings" panose="05000000000000000000" pitchFamily="2" charset="2"/>
              <a:buChar char="§"/>
            </a:pPr>
            <a:r>
              <a:rPr lang="en-US" dirty="0">
                <a:cs typeface="Arial" panose="020B0604020202020204" pitchFamily="34" charset="0"/>
              </a:rPr>
              <a:t>LIBS setup </a:t>
            </a:r>
            <a:r>
              <a:rPr lang="en-US" dirty="0">
                <a:solidFill>
                  <a:srgbClr val="00B050"/>
                </a:solidFill>
                <a:cs typeface="Arial" panose="020B0604020202020204" pitchFamily="34" charset="0"/>
              </a:rPr>
              <a:t>optimized after the first VTT experiment</a:t>
            </a:r>
          </a:p>
          <a:p>
            <a:pPr marL="285750" lvl="0" indent="-285750">
              <a:lnSpc>
                <a:spcPct val="113000"/>
              </a:lnSpc>
              <a:buFont typeface="Wingdings" panose="05000000000000000000" pitchFamily="2" charset="2"/>
              <a:buChar char="§"/>
            </a:pPr>
            <a:r>
              <a:rPr lang="en-US" dirty="0">
                <a:solidFill>
                  <a:srgbClr val="00B050"/>
                </a:solidFill>
                <a:cs typeface="Arial" panose="020B0604020202020204" pitchFamily="34" charset="0"/>
              </a:rPr>
              <a:t>Littrow spectrometer </a:t>
            </a:r>
            <a:r>
              <a:rPr lang="en-US" dirty="0">
                <a:cs typeface="Arial" panose="020B0604020202020204" pitchFamily="34" charset="0"/>
              </a:rPr>
              <a:t>was not available at VTT in 2024</a:t>
            </a:r>
          </a:p>
          <a:p>
            <a:pPr>
              <a:lnSpc>
                <a:spcPct val="113000"/>
              </a:lnSpc>
            </a:pPr>
            <a:endParaRPr lang="en-US" altLang="en-US" b="1" dirty="0">
              <a:solidFill>
                <a:srgbClr val="0070C0"/>
              </a:solidFill>
              <a:cs typeface="Arial" panose="020B0604020202020204" pitchFamily="34" charset="0"/>
            </a:endParaRPr>
          </a:p>
          <a:p>
            <a:pPr lvl="0">
              <a:lnSpc>
                <a:spcPct val="113000"/>
              </a:lnSpc>
            </a:pPr>
            <a:r>
              <a:rPr lang="en-US" b="1" dirty="0">
                <a:solidFill>
                  <a:srgbClr val="00B050"/>
                </a:solidFill>
                <a:cs typeface="Arial" panose="020B0604020202020204" pitchFamily="34" charset="0"/>
              </a:rPr>
              <a:t>First experiments at VTT</a:t>
            </a:r>
          </a:p>
          <a:p>
            <a:pPr marL="214313" lvl="0" indent="-214313">
              <a:lnSpc>
                <a:spcPct val="113000"/>
              </a:lnSpc>
              <a:buFont typeface="Wingdings" panose="05000000000000000000" pitchFamily="2" charset="2"/>
              <a:buChar char="§"/>
            </a:pPr>
            <a:r>
              <a:rPr lang="en-US" dirty="0">
                <a:cs typeface="Arial" panose="020B0604020202020204" pitchFamily="34" charset="0"/>
              </a:rPr>
              <a:t>Commissioning of LIBS system (February 18</a:t>
            </a:r>
            <a:r>
              <a:rPr lang="en-US" baseline="30000" dirty="0">
                <a:cs typeface="Arial" panose="020B0604020202020204" pitchFamily="34" charset="0"/>
              </a:rPr>
              <a:t>th</a:t>
            </a:r>
            <a:r>
              <a:rPr lang="en-US" dirty="0">
                <a:cs typeface="Arial" panose="020B0604020202020204" pitchFamily="34" charset="0"/>
              </a:rPr>
              <a:t> – 24</a:t>
            </a:r>
            <a:r>
              <a:rPr lang="en-US" baseline="30000" dirty="0">
                <a:cs typeface="Arial" panose="020B0604020202020204" pitchFamily="34" charset="0"/>
              </a:rPr>
              <a:t>th</a:t>
            </a:r>
            <a:r>
              <a:rPr lang="en-US" dirty="0">
                <a:cs typeface="Arial" panose="020B0604020202020204" pitchFamily="34" charset="0"/>
              </a:rPr>
              <a:t>, 2024)</a:t>
            </a:r>
          </a:p>
          <a:p>
            <a:pPr marL="214313" lvl="0" indent="-214313">
              <a:lnSpc>
                <a:spcPct val="113000"/>
              </a:lnSpc>
              <a:buFont typeface="Wingdings" panose="05000000000000000000" pitchFamily="2" charset="2"/>
              <a:buChar char="§"/>
            </a:pPr>
            <a:r>
              <a:rPr lang="en-US" dirty="0">
                <a:cs typeface="Arial" panose="020B0604020202020204" pitchFamily="34" charset="0"/>
              </a:rPr>
              <a:t>Measurement campaign March 11</a:t>
            </a:r>
            <a:r>
              <a:rPr lang="en-US" baseline="30000" dirty="0">
                <a:cs typeface="Arial" panose="020B0604020202020204" pitchFamily="34" charset="0"/>
              </a:rPr>
              <a:t>th</a:t>
            </a:r>
            <a:r>
              <a:rPr lang="en-US" dirty="0">
                <a:cs typeface="Arial" panose="020B0604020202020204" pitchFamily="34" charset="0"/>
              </a:rPr>
              <a:t> – 22</a:t>
            </a:r>
            <a:r>
              <a:rPr lang="en-US" baseline="30000" dirty="0">
                <a:cs typeface="Arial" panose="020B0604020202020204" pitchFamily="34" charset="0"/>
              </a:rPr>
              <a:t>nd</a:t>
            </a:r>
            <a:r>
              <a:rPr lang="en-US" dirty="0">
                <a:cs typeface="Arial" panose="020B0604020202020204" pitchFamily="34" charset="0"/>
              </a:rPr>
              <a:t>, 2024)</a:t>
            </a:r>
          </a:p>
          <a:p>
            <a:pPr marL="214313" lvl="0" indent="-214313">
              <a:lnSpc>
                <a:spcPct val="113000"/>
              </a:lnSpc>
              <a:buFont typeface="Wingdings" panose="05000000000000000000" pitchFamily="2" charset="2"/>
              <a:buChar char="§"/>
            </a:pPr>
            <a:endParaRPr lang="en-US" dirty="0">
              <a:solidFill>
                <a:schemeClr val="tx1"/>
              </a:solidFill>
              <a:cs typeface="Arial" panose="020B0604020202020204" pitchFamily="34" charset="0"/>
            </a:endParaRPr>
          </a:p>
          <a:p>
            <a:pPr lvl="0">
              <a:lnSpc>
                <a:spcPct val="113000"/>
              </a:lnSpc>
            </a:pPr>
            <a:r>
              <a:rPr lang="en-US" b="1" dirty="0">
                <a:solidFill>
                  <a:srgbClr val="00B050"/>
                </a:solidFill>
                <a:cs typeface="Arial" panose="020B0604020202020204" pitchFamily="34" charset="0"/>
              </a:rPr>
              <a:t>LIBS at JET</a:t>
            </a:r>
          </a:p>
          <a:p>
            <a:pPr marL="285750" lvl="0" indent="-285750">
              <a:lnSpc>
                <a:spcPct val="113000"/>
              </a:lnSpc>
              <a:buFont typeface="Wingdings" panose="05000000000000000000" pitchFamily="2" charset="2"/>
              <a:buChar char="§"/>
            </a:pPr>
            <a:r>
              <a:rPr lang="en-US" dirty="0">
                <a:cs typeface="Arial" panose="020B0604020202020204" pitchFamily="34" charset="0"/>
              </a:rPr>
              <a:t>Commissioning of LIBS system (April 29</a:t>
            </a:r>
            <a:r>
              <a:rPr lang="en-US" baseline="30000" dirty="0">
                <a:cs typeface="Arial" panose="020B0604020202020204" pitchFamily="34" charset="0"/>
              </a:rPr>
              <a:t>th</a:t>
            </a:r>
            <a:r>
              <a:rPr lang="en-US" dirty="0">
                <a:cs typeface="Arial" panose="020B0604020202020204" pitchFamily="34" charset="0"/>
              </a:rPr>
              <a:t> – May 10</a:t>
            </a:r>
            <a:r>
              <a:rPr lang="en-US" baseline="30000" dirty="0">
                <a:cs typeface="Arial" panose="020B0604020202020204" pitchFamily="34" charset="0"/>
              </a:rPr>
              <a:t>th</a:t>
            </a:r>
            <a:r>
              <a:rPr lang="en-US" dirty="0">
                <a:cs typeface="Arial" panose="020B0604020202020204" pitchFamily="34" charset="0"/>
              </a:rPr>
              <a:t>, June 17</a:t>
            </a:r>
            <a:r>
              <a:rPr lang="en-US" baseline="30000" dirty="0">
                <a:cs typeface="Arial" panose="020B0604020202020204" pitchFamily="34" charset="0"/>
              </a:rPr>
              <a:t>th</a:t>
            </a:r>
            <a:r>
              <a:rPr lang="en-US" dirty="0">
                <a:cs typeface="Arial" panose="020B0604020202020204" pitchFamily="34" charset="0"/>
              </a:rPr>
              <a:t> – 21</a:t>
            </a:r>
            <a:r>
              <a:rPr lang="en-US" baseline="30000" dirty="0">
                <a:cs typeface="Arial" panose="020B0604020202020204" pitchFamily="34" charset="0"/>
              </a:rPr>
              <a:t>st</a:t>
            </a:r>
            <a:r>
              <a:rPr lang="en-US" dirty="0">
                <a:cs typeface="Arial" panose="020B0604020202020204" pitchFamily="34" charset="0"/>
              </a:rPr>
              <a:t>, August 5</a:t>
            </a:r>
            <a:r>
              <a:rPr lang="en-US" baseline="30000" dirty="0">
                <a:cs typeface="Arial" panose="020B0604020202020204" pitchFamily="34" charset="0"/>
              </a:rPr>
              <a:t>th</a:t>
            </a:r>
            <a:r>
              <a:rPr lang="en-US" dirty="0">
                <a:cs typeface="Arial" panose="020B0604020202020204" pitchFamily="34" charset="0"/>
              </a:rPr>
              <a:t> – 23</a:t>
            </a:r>
            <a:r>
              <a:rPr lang="en-US" baseline="30000" dirty="0">
                <a:cs typeface="Arial" panose="020B0604020202020204" pitchFamily="34" charset="0"/>
              </a:rPr>
              <a:t>rd</a:t>
            </a:r>
            <a:r>
              <a:rPr lang="en-US" dirty="0">
                <a:cs typeface="Arial" panose="020B0604020202020204" pitchFamily="34" charset="0"/>
              </a:rPr>
              <a:t>, September 23</a:t>
            </a:r>
            <a:r>
              <a:rPr lang="en-US" baseline="30000" dirty="0">
                <a:cs typeface="Arial" panose="020B0604020202020204" pitchFamily="34" charset="0"/>
              </a:rPr>
              <a:t>rd</a:t>
            </a:r>
            <a:r>
              <a:rPr lang="en-US" dirty="0">
                <a:cs typeface="Arial" panose="020B0604020202020204" pitchFamily="34" charset="0"/>
              </a:rPr>
              <a:t> – October 2</a:t>
            </a:r>
            <a:r>
              <a:rPr lang="en-US" baseline="30000" dirty="0">
                <a:cs typeface="Arial" panose="020B0604020202020204" pitchFamily="34" charset="0"/>
              </a:rPr>
              <a:t>nd</a:t>
            </a:r>
            <a:r>
              <a:rPr lang="en-US" dirty="0">
                <a:cs typeface="Arial" panose="020B0604020202020204" pitchFamily="34" charset="0"/>
              </a:rPr>
              <a:t>)</a:t>
            </a:r>
          </a:p>
          <a:p>
            <a:pPr marL="285750" lvl="0" indent="-285750">
              <a:lnSpc>
                <a:spcPct val="113000"/>
              </a:lnSpc>
              <a:buFont typeface="Wingdings" panose="05000000000000000000" pitchFamily="2" charset="2"/>
              <a:buChar char="§"/>
            </a:pPr>
            <a:r>
              <a:rPr lang="en-US" dirty="0">
                <a:solidFill>
                  <a:srgbClr val="00B050"/>
                </a:solidFill>
                <a:cs typeface="Arial" panose="020B0604020202020204" pitchFamily="34" charset="0"/>
              </a:rPr>
              <a:t>Experiment dates: October 2</a:t>
            </a:r>
            <a:r>
              <a:rPr lang="en-US" baseline="30000" dirty="0">
                <a:solidFill>
                  <a:srgbClr val="00B050"/>
                </a:solidFill>
                <a:cs typeface="Arial" panose="020B0604020202020204" pitchFamily="34" charset="0"/>
              </a:rPr>
              <a:t>nd</a:t>
            </a:r>
            <a:r>
              <a:rPr lang="en-US" dirty="0">
                <a:solidFill>
                  <a:srgbClr val="00B050"/>
                </a:solidFill>
                <a:cs typeface="Arial" panose="020B0604020202020204" pitchFamily="34" charset="0"/>
              </a:rPr>
              <a:t> – 18</a:t>
            </a:r>
            <a:r>
              <a:rPr lang="en-US" baseline="30000" dirty="0">
                <a:solidFill>
                  <a:srgbClr val="00B050"/>
                </a:solidFill>
                <a:cs typeface="Arial" panose="020B0604020202020204" pitchFamily="34" charset="0"/>
              </a:rPr>
              <a:t>th</a:t>
            </a:r>
            <a:r>
              <a:rPr lang="en-US" dirty="0">
                <a:solidFill>
                  <a:srgbClr val="00B050"/>
                </a:solidFill>
                <a:cs typeface="Arial" panose="020B0604020202020204" pitchFamily="34" charset="0"/>
              </a:rPr>
              <a:t>, 2024</a:t>
            </a:r>
          </a:p>
          <a:p>
            <a:pPr marL="285750" lvl="0" indent="-285750">
              <a:lnSpc>
                <a:spcPct val="113000"/>
              </a:lnSpc>
              <a:buFont typeface="Wingdings" panose="05000000000000000000" pitchFamily="2" charset="2"/>
              <a:buChar char="§"/>
            </a:pPr>
            <a:endParaRPr lang="en-US" baseline="30000" dirty="0">
              <a:solidFill>
                <a:srgbClr val="00B050"/>
              </a:solidFill>
              <a:cs typeface="Arial" panose="020B0604020202020204" pitchFamily="34" charset="0"/>
            </a:endParaRPr>
          </a:p>
          <a:p>
            <a:pPr>
              <a:lnSpc>
                <a:spcPct val="113000"/>
              </a:lnSpc>
            </a:pPr>
            <a:r>
              <a:rPr lang="en-US" altLang="en-US" b="1" dirty="0">
                <a:solidFill>
                  <a:srgbClr val="0070C0"/>
                </a:solidFill>
                <a:cs typeface="Arial" panose="020B0604020202020204" pitchFamily="34" charset="0"/>
              </a:rPr>
              <a:t>Results</a:t>
            </a:r>
            <a:endParaRPr lang="en-US" altLang="en-US" b="1" i="1" dirty="0">
              <a:solidFill>
                <a:srgbClr val="0070C0"/>
              </a:solidFill>
              <a:cs typeface="Arial" panose="020B0604020202020204" pitchFamily="34" charset="0"/>
            </a:endParaRPr>
          </a:p>
          <a:p>
            <a:pPr marL="285750" lvl="0" indent="-285750">
              <a:lnSpc>
                <a:spcPct val="113000"/>
              </a:lnSpc>
              <a:buFont typeface="Wingdings" panose="05000000000000000000" pitchFamily="2" charset="2"/>
              <a:buChar char="§"/>
            </a:pPr>
            <a:r>
              <a:rPr lang="en-US" i="1" dirty="0">
                <a:solidFill>
                  <a:srgbClr val="00B050"/>
                </a:solidFill>
                <a:cs typeface="Arial" panose="020B0604020202020204" pitchFamily="34" charset="0"/>
              </a:rPr>
              <a:t>LIBS experiment was completed successfully</a:t>
            </a:r>
          </a:p>
          <a:p>
            <a:pPr marL="285750" lvl="0" indent="-285750">
              <a:lnSpc>
                <a:spcPct val="113000"/>
              </a:lnSpc>
              <a:buFont typeface="Wingdings" panose="05000000000000000000" pitchFamily="2" charset="2"/>
              <a:buChar char="§"/>
            </a:pPr>
            <a:r>
              <a:rPr lang="en-US" dirty="0">
                <a:solidFill>
                  <a:srgbClr val="00B050"/>
                </a:solidFill>
                <a:cs typeface="Arial" panose="020B0604020202020204" pitchFamily="34" charset="0"/>
              </a:rPr>
              <a:t>840 locations were </a:t>
            </a:r>
            <a:r>
              <a:rPr lang="en-US" dirty="0" err="1">
                <a:solidFill>
                  <a:srgbClr val="00B050"/>
                </a:solidFill>
                <a:cs typeface="Arial" panose="020B0604020202020204" pitchFamily="34" charset="0"/>
              </a:rPr>
              <a:t>analysed</a:t>
            </a:r>
            <a:endParaRPr lang="en-US" dirty="0">
              <a:solidFill>
                <a:srgbClr val="00B050"/>
              </a:solidFill>
              <a:cs typeface="Arial" panose="020B0604020202020204" pitchFamily="34" charset="0"/>
            </a:endParaRPr>
          </a:p>
          <a:p>
            <a:pPr marL="285750" lvl="0" indent="-285750">
              <a:lnSpc>
                <a:spcPct val="113000"/>
              </a:lnSpc>
              <a:buFont typeface="Wingdings" panose="05000000000000000000" pitchFamily="2" charset="2"/>
              <a:buChar char="§"/>
            </a:pPr>
            <a:endParaRPr lang="en-US" sz="1600" dirty="0">
              <a:solidFill>
                <a:schemeClr val="tx1"/>
              </a:solidFill>
              <a:cs typeface="Arial" panose="020B0604020202020204" pitchFamily="34" charset="0"/>
            </a:endParaRPr>
          </a:p>
          <a:p>
            <a:pPr marL="12700" marR="208279">
              <a:lnSpc>
                <a:spcPts val="1939"/>
              </a:lnSpc>
              <a:spcBef>
                <a:spcPts val="345"/>
              </a:spcBef>
              <a:tabLst>
                <a:tab pos="354965" algn="l"/>
                <a:tab pos="355600" algn="l"/>
              </a:tabLst>
            </a:pPr>
            <a:endParaRPr lang="fi-FI" sz="1800" dirty="0">
              <a:solidFill>
                <a:srgbClr val="E46C0A"/>
              </a:solidFill>
              <a:latin typeface="Calibri"/>
              <a:cs typeface="Calibri"/>
            </a:endParaRPr>
          </a:p>
        </p:txBody>
      </p:sp>
      <p:grpSp>
        <p:nvGrpSpPr>
          <p:cNvPr id="6" name="object 3">
            <a:extLst>
              <a:ext uri="{FF2B5EF4-FFF2-40B4-BE49-F238E27FC236}">
                <a16:creationId xmlns:a16="http://schemas.microsoft.com/office/drawing/2014/main" id="{C7025627-23E7-63CE-A270-35206D17FA52}"/>
              </a:ext>
            </a:extLst>
          </p:cNvPr>
          <p:cNvGrpSpPr>
            <a:grpSpLocks noChangeAspect="1"/>
          </p:cNvGrpSpPr>
          <p:nvPr/>
        </p:nvGrpSpPr>
        <p:grpSpPr>
          <a:xfrm>
            <a:off x="8156877" y="192515"/>
            <a:ext cx="3219387" cy="3107908"/>
            <a:chOff x="35051" y="627887"/>
            <a:chExt cx="3337560" cy="3221990"/>
          </a:xfrm>
        </p:grpSpPr>
        <p:pic>
          <p:nvPicPr>
            <p:cNvPr id="7" name="object 4">
              <a:extLst>
                <a:ext uri="{FF2B5EF4-FFF2-40B4-BE49-F238E27FC236}">
                  <a16:creationId xmlns:a16="http://schemas.microsoft.com/office/drawing/2014/main" id="{3087C34C-B161-6D69-1E9F-06361671C889}"/>
                </a:ext>
              </a:extLst>
            </p:cNvPr>
            <p:cNvPicPr/>
            <p:nvPr/>
          </p:nvPicPr>
          <p:blipFill>
            <a:blip r:embed="rId2" cstate="print"/>
            <a:stretch>
              <a:fillRect/>
            </a:stretch>
          </p:blipFill>
          <p:spPr>
            <a:xfrm>
              <a:off x="35051" y="627887"/>
              <a:ext cx="3337560" cy="2880360"/>
            </a:xfrm>
            <a:prstGeom prst="rect">
              <a:avLst/>
            </a:prstGeom>
          </p:spPr>
        </p:pic>
        <p:pic>
          <p:nvPicPr>
            <p:cNvPr id="8" name="object 5">
              <a:extLst>
                <a:ext uri="{FF2B5EF4-FFF2-40B4-BE49-F238E27FC236}">
                  <a16:creationId xmlns:a16="http://schemas.microsoft.com/office/drawing/2014/main" id="{9BB09C43-0B84-68B1-B570-9FE19A46DA77}"/>
                </a:ext>
              </a:extLst>
            </p:cNvPr>
            <p:cNvPicPr/>
            <p:nvPr/>
          </p:nvPicPr>
          <p:blipFill>
            <a:blip r:embed="rId3" cstate="print"/>
            <a:stretch>
              <a:fillRect/>
            </a:stretch>
          </p:blipFill>
          <p:spPr>
            <a:xfrm>
              <a:off x="1133855" y="2613659"/>
              <a:ext cx="1249680" cy="1235964"/>
            </a:xfrm>
            <a:prstGeom prst="rect">
              <a:avLst/>
            </a:prstGeom>
          </p:spPr>
        </p:pic>
        <p:pic>
          <p:nvPicPr>
            <p:cNvPr id="9" name="object 6">
              <a:extLst>
                <a:ext uri="{FF2B5EF4-FFF2-40B4-BE49-F238E27FC236}">
                  <a16:creationId xmlns:a16="http://schemas.microsoft.com/office/drawing/2014/main" id="{B75FB5FE-A8FF-1BD6-4C69-5949A341E98A}"/>
                </a:ext>
              </a:extLst>
            </p:cNvPr>
            <p:cNvPicPr/>
            <p:nvPr/>
          </p:nvPicPr>
          <p:blipFill>
            <a:blip r:embed="rId4" cstate="print"/>
            <a:stretch>
              <a:fillRect/>
            </a:stretch>
          </p:blipFill>
          <p:spPr>
            <a:xfrm>
              <a:off x="1177201" y="2633564"/>
              <a:ext cx="1163300" cy="1149974"/>
            </a:xfrm>
            <a:prstGeom prst="rect">
              <a:avLst/>
            </a:prstGeom>
          </p:spPr>
        </p:pic>
      </p:grpSp>
      <p:pic>
        <p:nvPicPr>
          <p:cNvPr id="10" name="Picture 9">
            <a:extLst>
              <a:ext uri="{FF2B5EF4-FFF2-40B4-BE49-F238E27FC236}">
                <a16:creationId xmlns:a16="http://schemas.microsoft.com/office/drawing/2014/main" id="{A2F4DC80-9EF1-65C2-32CA-78DA3E19B1B6}"/>
              </a:ext>
            </a:extLst>
          </p:cNvPr>
          <p:cNvPicPr>
            <a:picLocks noChangeAspect="1"/>
          </p:cNvPicPr>
          <p:nvPr/>
        </p:nvPicPr>
        <p:blipFill rotWithShape="1">
          <a:blip r:embed="rId5"/>
          <a:srcRect l="23509" t="1149" r="34201" b="43458"/>
          <a:stretch/>
        </p:blipFill>
        <p:spPr>
          <a:xfrm>
            <a:off x="8114430" y="3333210"/>
            <a:ext cx="3852000" cy="3456000"/>
          </a:xfrm>
          <a:prstGeom prst="rect">
            <a:avLst/>
          </a:prstGeom>
        </p:spPr>
      </p:pic>
      <p:grpSp>
        <p:nvGrpSpPr>
          <p:cNvPr id="11" name="Group 10">
            <a:extLst>
              <a:ext uri="{FF2B5EF4-FFF2-40B4-BE49-F238E27FC236}">
                <a16:creationId xmlns:a16="http://schemas.microsoft.com/office/drawing/2014/main" id="{47F894E2-1B64-C47F-ABC6-6E2F0D19E5F4}"/>
              </a:ext>
            </a:extLst>
          </p:cNvPr>
          <p:cNvGrpSpPr>
            <a:grpSpLocks noChangeAspect="1"/>
          </p:cNvGrpSpPr>
          <p:nvPr/>
        </p:nvGrpSpPr>
        <p:grpSpPr>
          <a:xfrm>
            <a:off x="4878750" y="4692568"/>
            <a:ext cx="3235680" cy="1608388"/>
            <a:chOff x="5973570" y="479412"/>
            <a:chExt cx="5218384" cy="2593949"/>
          </a:xfrm>
        </p:grpSpPr>
        <p:grpSp>
          <p:nvGrpSpPr>
            <p:cNvPr id="12" name="object 7">
              <a:extLst>
                <a:ext uri="{FF2B5EF4-FFF2-40B4-BE49-F238E27FC236}">
                  <a16:creationId xmlns:a16="http://schemas.microsoft.com/office/drawing/2014/main" id="{5E90393E-8BFA-6A6A-7280-095643800A6F}"/>
                </a:ext>
              </a:extLst>
            </p:cNvPr>
            <p:cNvGrpSpPr>
              <a:grpSpLocks noChangeAspect="1"/>
            </p:cNvGrpSpPr>
            <p:nvPr/>
          </p:nvGrpSpPr>
          <p:grpSpPr>
            <a:xfrm>
              <a:off x="6220333" y="534923"/>
              <a:ext cx="4777715" cy="2351893"/>
              <a:chOff x="4594733" y="900683"/>
              <a:chExt cx="4391025" cy="2161540"/>
            </a:xfrm>
          </p:grpSpPr>
          <p:pic>
            <p:nvPicPr>
              <p:cNvPr id="38" name="object 8">
                <a:extLst>
                  <a:ext uri="{FF2B5EF4-FFF2-40B4-BE49-F238E27FC236}">
                    <a16:creationId xmlns:a16="http://schemas.microsoft.com/office/drawing/2014/main" id="{8E031B97-2190-5B3D-CEDC-0431B5294B98}"/>
                  </a:ext>
                </a:extLst>
              </p:cNvPr>
              <p:cNvPicPr/>
              <p:nvPr/>
            </p:nvPicPr>
            <p:blipFill>
              <a:blip r:embed="rId6" cstate="print"/>
              <a:stretch>
                <a:fillRect/>
              </a:stretch>
            </p:blipFill>
            <p:spPr>
              <a:xfrm>
                <a:off x="5708904" y="900683"/>
                <a:ext cx="3276587" cy="2161032"/>
              </a:xfrm>
              <a:prstGeom prst="rect">
                <a:avLst/>
              </a:prstGeom>
            </p:spPr>
          </p:pic>
          <p:pic>
            <p:nvPicPr>
              <p:cNvPr id="39" name="object 9">
                <a:extLst>
                  <a:ext uri="{FF2B5EF4-FFF2-40B4-BE49-F238E27FC236}">
                    <a16:creationId xmlns:a16="http://schemas.microsoft.com/office/drawing/2014/main" id="{0A838DD6-8987-11A1-94B9-42ABE5E321DE}"/>
                  </a:ext>
                </a:extLst>
              </p:cNvPr>
              <p:cNvPicPr/>
              <p:nvPr/>
            </p:nvPicPr>
            <p:blipFill>
              <a:blip r:embed="rId7" cstate="print"/>
              <a:stretch>
                <a:fillRect/>
              </a:stretch>
            </p:blipFill>
            <p:spPr>
              <a:xfrm>
                <a:off x="5708904" y="2206751"/>
                <a:ext cx="44196" cy="225552"/>
              </a:xfrm>
              <a:prstGeom prst="rect">
                <a:avLst/>
              </a:prstGeom>
            </p:spPr>
          </p:pic>
          <p:sp>
            <p:nvSpPr>
              <p:cNvPr id="40" name="object 10">
                <a:extLst>
                  <a:ext uri="{FF2B5EF4-FFF2-40B4-BE49-F238E27FC236}">
                    <a16:creationId xmlns:a16="http://schemas.microsoft.com/office/drawing/2014/main" id="{445DC05E-AA8B-C038-3B6C-BA58E411F429}"/>
                  </a:ext>
                </a:extLst>
              </p:cNvPr>
              <p:cNvSpPr/>
              <p:nvPr/>
            </p:nvSpPr>
            <p:spPr>
              <a:xfrm>
                <a:off x="4597908" y="2257044"/>
                <a:ext cx="35560" cy="165100"/>
              </a:xfrm>
              <a:custGeom>
                <a:avLst/>
                <a:gdLst/>
                <a:ahLst/>
                <a:cxnLst/>
                <a:rect l="l" t="t" r="r" b="b"/>
                <a:pathLst>
                  <a:path w="35560" h="165100">
                    <a:moveTo>
                      <a:pt x="32435" y="0"/>
                    </a:moveTo>
                    <a:lnTo>
                      <a:pt x="2616" y="0"/>
                    </a:lnTo>
                    <a:lnTo>
                      <a:pt x="0" y="2616"/>
                    </a:lnTo>
                    <a:lnTo>
                      <a:pt x="0" y="5842"/>
                    </a:lnTo>
                    <a:lnTo>
                      <a:pt x="0" y="161975"/>
                    </a:lnTo>
                    <a:lnTo>
                      <a:pt x="2616" y="164592"/>
                    </a:lnTo>
                    <a:lnTo>
                      <a:pt x="32435" y="164592"/>
                    </a:lnTo>
                    <a:lnTo>
                      <a:pt x="35052" y="161975"/>
                    </a:lnTo>
                    <a:lnTo>
                      <a:pt x="35052" y="2616"/>
                    </a:lnTo>
                    <a:lnTo>
                      <a:pt x="32435" y="0"/>
                    </a:lnTo>
                    <a:close/>
                  </a:path>
                </a:pathLst>
              </a:custGeom>
              <a:solidFill>
                <a:srgbClr val="404040">
                  <a:alpha val="25097"/>
                </a:srgbClr>
              </a:solidFill>
            </p:spPr>
            <p:txBody>
              <a:bodyPr wrap="square" lIns="0" tIns="0" rIns="0" bIns="0" rtlCol="0"/>
              <a:lstStyle/>
              <a:p>
                <a:endParaRPr/>
              </a:p>
            </p:txBody>
          </p:sp>
          <p:sp>
            <p:nvSpPr>
              <p:cNvPr id="41" name="object 11">
                <a:extLst>
                  <a:ext uri="{FF2B5EF4-FFF2-40B4-BE49-F238E27FC236}">
                    <a16:creationId xmlns:a16="http://schemas.microsoft.com/office/drawing/2014/main" id="{09887F45-9907-3177-9765-99C1BC1B80A3}"/>
                  </a:ext>
                </a:extLst>
              </p:cNvPr>
              <p:cNvSpPr/>
              <p:nvPr/>
            </p:nvSpPr>
            <p:spPr>
              <a:xfrm>
                <a:off x="4597908" y="2257044"/>
                <a:ext cx="35560" cy="165100"/>
              </a:xfrm>
              <a:custGeom>
                <a:avLst/>
                <a:gdLst/>
                <a:ahLst/>
                <a:cxnLst/>
                <a:rect l="l" t="t" r="r" b="b"/>
                <a:pathLst>
                  <a:path w="35560" h="165100">
                    <a:moveTo>
                      <a:pt x="0" y="5842"/>
                    </a:moveTo>
                    <a:lnTo>
                      <a:pt x="0" y="2616"/>
                    </a:lnTo>
                    <a:lnTo>
                      <a:pt x="2616" y="0"/>
                    </a:lnTo>
                    <a:lnTo>
                      <a:pt x="5842" y="0"/>
                    </a:lnTo>
                    <a:lnTo>
                      <a:pt x="29209" y="0"/>
                    </a:lnTo>
                    <a:lnTo>
                      <a:pt x="32435" y="0"/>
                    </a:lnTo>
                    <a:lnTo>
                      <a:pt x="35052" y="2616"/>
                    </a:lnTo>
                    <a:lnTo>
                      <a:pt x="35052" y="5842"/>
                    </a:lnTo>
                    <a:lnTo>
                      <a:pt x="35052" y="158750"/>
                    </a:lnTo>
                    <a:lnTo>
                      <a:pt x="35052" y="161975"/>
                    </a:lnTo>
                    <a:lnTo>
                      <a:pt x="32435" y="164592"/>
                    </a:lnTo>
                    <a:lnTo>
                      <a:pt x="29209" y="164592"/>
                    </a:lnTo>
                    <a:lnTo>
                      <a:pt x="5842" y="164592"/>
                    </a:lnTo>
                    <a:lnTo>
                      <a:pt x="2616" y="164592"/>
                    </a:lnTo>
                    <a:lnTo>
                      <a:pt x="0" y="161975"/>
                    </a:lnTo>
                    <a:lnTo>
                      <a:pt x="0" y="158750"/>
                    </a:lnTo>
                    <a:lnTo>
                      <a:pt x="0" y="5842"/>
                    </a:lnTo>
                    <a:close/>
                  </a:path>
                </a:pathLst>
              </a:custGeom>
              <a:ln w="6349">
                <a:solidFill>
                  <a:srgbClr val="3E6DC3"/>
                </a:solidFill>
              </a:ln>
            </p:spPr>
            <p:txBody>
              <a:bodyPr wrap="square" lIns="0" tIns="0" rIns="0" bIns="0" rtlCol="0"/>
              <a:lstStyle/>
              <a:p>
                <a:endParaRPr/>
              </a:p>
            </p:txBody>
          </p:sp>
        </p:grpSp>
        <p:sp>
          <p:nvSpPr>
            <p:cNvPr id="13" name="object 12">
              <a:extLst>
                <a:ext uri="{FF2B5EF4-FFF2-40B4-BE49-F238E27FC236}">
                  <a16:creationId xmlns:a16="http://schemas.microsoft.com/office/drawing/2014/main" id="{583ABAC4-8390-6779-21E6-12D06BA9D180}"/>
                </a:ext>
              </a:extLst>
            </p:cNvPr>
            <p:cNvSpPr txBox="1">
              <a:spLocks noChangeAspect="1"/>
            </p:cNvSpPr>
            <p:nvPr/>
          </p:nvSpPr>
          <p:spPr>
            <a:xfrm>
              <a:off x="8993543" y="1156538"/>
              <a:ext cx="450480" cy="260477"/>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rgbClr val="FF0000"/>
                  </a:solidFill>
                  <a:latin typeface="Carlito"/>
                  <a:cs typeface="Carlito"/>
                </a:rPr>
                <a:t>Laser</a:t>
              </a:r>
              <a:endParaRPr sz="1400">
                <a:latin typeface="Carlito"/>
                <a:cs typeface="Carlito"/>
              </a:endParaRPr>
            </a:p>
          </p:txBody>
        </p:sp>
        <p:sp>
          <p:nvSpPr>
            <p:cNvPr id="14" name="object 13">
              <a:extLst>
                <a:ext uri="{FF2B5EF4-FFF2-40B4-BE49-F238E27FC236}">
                  <a16:creationId xmlns:a16="http://schemas.microsoft.com/office/drawing/2014/main" id="{01085583-8281-28A0-2B5D-DC1CBAD856A2}"/>
                </a:ext>
              </a:extLst>
            </p:cNvPr>
            <p:cNvSpPr txBox="1">
              <a:spLocks noChangeAspect="1"/>
            </p:cNvSpPr>
            <p:nvPr/>
          </p:nvSpPr>
          <p:spPr>
            <a:xfrm>
              <a:off x="6027614" y="479412"/>
              <a:ext cx="445906" cy="1046223"/>
            </a:xfrm>
            <a:prstGeom prst="rect">
              <a:avLst/>
            </a:prstGeom>
          </p:spPr>
          <p:txBody>
            <a:bodyPr vert="vert" wrap="square" lIns="0" tIns="0" rIns="0" bIns="0" rtlCol="0">
              <a:spAutoFit/>
            </a:bodyPr>
            <a:lstStyle/>
            <a:p>
              <a:pPr marL="12700">
                <a:lnSpc>
                  <a:spcPts val="1435"/>
                </a:lnSpc>
              </a:pPr>
              <a:r>
                <a:rPr sz="1400" b="1" dirty="0">
                  <a:solidFill>
                    <a:srgbClr val="FF0000"/>
                  </a:solidFill>
                  <a:latin typeface="Carlito"/>
                  <a:cs typeface="Carlito"/>
                </a:rPr>
                <a:t>JET</a:t>
              </a:r>
              <a:r>
                <a:rPr sz="1400" b="1" spc="-20" dirty="0">
                  <a:solidFill>
                    <a:srgbClr val="FF0000"/>
                  </a:solidFill>
                  <a:latin typeface="Carlito"/>
                  <a:cs typeface="Carlito"/>
                </a:rPr>
                <a:t> wall</a:t>
              </a:r>
              <a:endParaRPr sz="1400" dirty="0">
                <a:latin typeface="Carlito"/>
                <a:cs typeface="Carlito"/>
              </a:endParaRPr>
            </a:p>
            <a:p>
              <a:pPr marL="12700">
                <a:lnSpc>
                  <a:spcPct val="100000"/>
                </a:lnSpc>
              </a:pPr>
              <a:r>
                <a:rPr sz="1400" b="1" spc="-10" dirty="0">
                  <a:solidFill>
                    <a:srgbClr val="FF0000"/>
                  </a:solidFill>
                  <a:latin typeface="Carlito"/>
                  <a:cs typeface="Carlito"/>
                </a:rPr>
                <a:t>component</a:t>
              </a:r>
              <a:endParaRPr sz="1400" dirty="0">
                <a:latin typeface="Carlito"/>
                <a:cs typeface="Carlito"/>
              </a:endParaRPr>
            </a:p>
          </p:txBody>
        </p:sp>
        <p:grpSp>
          <p:nvGrpSpPr>
            <p:cNvPr id="15" name="object 14">
              <a:extLst>
                <a:ext uri="{FF2B5EF4-FFF2-40B4-BE49-F238E27FC236}">
                  <a16:creationId xmlns:a16="http://schemas.microsoft.com/office/drawing/2014/main" id="{3A2909E5-7A41-8D97-A5B2-E5203CD2DCE7}"/>
                </a:ext>
              </a:extLst>
            </p:cNvPr>
            <p:cNvGrpSpPr>
              <a:grpSpLocks noChangeAspect="1"/>
            </p:cNvGrpSpPr>
            <p:nvPr/>
          </p:nvGrpSpPr>
          <p:grpSpPr>
            <a:xfrm>
              <a:off x="5973570" y="911351"/>
              <a:ext cx="5218384" cy="2114493"/>
              <a:chOff x="4347971" y="1277111"/>
              <a:chExt cx="4796028" cy="1943354"/>
            </a:xfrm>
          </p:grpSpPr>
          <p:pic>
            <p:nvPicPr>
              <p:cNvPr id="18" name="object 15">
                <a:extLst>
                  <a:ext uri="{FF2B5EF4-FFF2-40B4-BE49-F238E27FC236}">
                    <a16:creationId xmlns:a16="http://schemas.microsoft.com/office/drawing/2014/main" id="{7359A3FC-6156-5319-EFC1-A3CF841ACEF3}"/>
                  </a:ext>
                </a:extLst>
              </p:cNvPr>
              <p:cNvPicPr/>
              <p:nvPr/>
            </p:nvPicPr>
            <p:blipFill>
              <a:blip r:embed="rId8" cstate="print"/>
              <a:stretch>
                <a:fillRect/>
              </a:stretch>
            </p:blipFill>
            <p:spPr>
              <a:xfrm>
                <a:off x="8346528" y="2287369"/>
                <a:ext cx="797471" cy="176976"/>
              </a:xfrm>
              <a:prstGeom prst="rect">
                <a:avLst/>
              </a:prstGeom>
            </p:spPr>
          </p:pic>
          <p:sp>
            <p:nvSpPr>
              <p:cNvPr id="19" name="object 16">
                <a:extLst>
                  <a:ext uri="{FF2B5EF4-FFF2-40B4-BE49-F238E27FC236}">
                    <a16:creationId xmlns:a16="http://schemas.microsoft.com/office/drawing/2014/main" id="{A623425D-43A3-3479-C8A2-29AECA54C6FA}"/>
                  </a:ext>
                </a:extLst>
              </p:cNvPr>
              <p:cNvSpPr/>
              <p:nvPr/>
            </p:nvSpPr>
            <p:spPr>
              <a:xfrm>
                <a:off x="8346516" y="2287371"/>
                <a:ext cx="160655" cy="126364"/>
              </a:xfrm>
              <a:custGeom>
                <a:avLst/>
                <a:gdLst/>
                <a:ahLst/>
                <a:cxnLst/>
                <a:rect l="l" t="t" r="r" b="b"/>
                <a:pathLst>
                  <a:path w="160654" h="126364">
                    <a:moveTo>
                      <a:pt x="160439" y="94145"/>
                    </a:moveTo>
                    <a:lnTo>
                      <a:pt x="19888" y="125780"/>
                    </a:lnTo>
                    <a:lnTo>
                      <a:pt x="0" y="78701"/>
                    </a:lnTo>
                    <a:lnTo>
                      <a:pt x="120675" y="0"/>
                    </a:lnTo>
                    <a:lnTo>
                      <a:pt x="160439" y="94145"/>
                    </a:lnTo>
                    <a:close/>
                  </a:path>
                </a:pathLst>
              </a:custGeom>
              <a:ln w="6350">
                <a:solidFill>
                  <a:srgbClr val="4471C4"/>
                </a:solidFill>
              </a:ln>
            </p:spPr>
            <p:txBody>
              <a:bodyPr wrap="square" lIns="0" tIns="0" rIns="0" bIns="0" rtlCol="0"/>
              <a:lstStyle/>
              <a:p>
                <a:endParaRPr/>
              </a:p>
            </p:txBody>
          </p:sp>
          <p:sp>
            <p:nvSpPr>
              <p:cNvPr id="20" name="object 17">
                <a:extLst>
                  <a:ext uri="{FF2B5EF4-FFF2-40B4-BE49-F238E27FC236}">
                    <a16:creationId xmlns:a16="http://schemas.microsoft.com/office/drawing/2014/main" id="{C072191C-C005-41A1-35FE-48E12227C54E}"/>
                  </a:ext>
                </a:extLst>
              </p:cNvPr>
              <p:cNvSpPr/>
              <p:nvPr/>
            </p:nvSpPr>
            <p:spPr>
              <a:xfrm>
                <a:off x="5708904" y="1277111"/>
                <a:ext cx="746760" cy="1141730"/>
              </a:xfrm>
              <a:custGeom>
                <a:avLst/>
                <a:gdLst/>
                <a:ahLst/>
                <a:cxnLst/>
                <a:rect l="l" t="t" r="r" b="b"/>
                <a:pathLst>
                  <a:path w="746760" h="1141730">
                    <a:moveTo>
                      <a:pt x="469392" y="967740"/>
                    </a:moveTo>
                    <a:lnTo>
                      <a:pt x="1193" y="967740"/>
                    </a:lnTo>
                    <a:lnTo>
                      <a:pt x="0" y="1141476"/>
                    </a:lnTo>
                    <a:lnTo>
                      <a:pt x="248920" y="1137246"/>
                    </a:lnTo>
                    <a:lnTo>
                      <a:pt x="291604" y="1101547"/>
                    </a:lnTo>
                    <a:lnTo>
                      <a:pt x="332270" y="1070940"/>
                    </a:lnTo>
                    <a:lnTo>
                      <a:pt x="406463" y="1018641"/>
                    </a:lnTo>
                    <a:lnTo>
                      <a:pt x="439470" y="993800"/>
                    </a:lnTo>
                    <a:lnTo>
                      <a:pt x="469392" y="967740"/>
                    </a:lnTo>
                    <a:close/>
                  </a:path>
                  <a:path w="746760" h="1141730">
                    <a:moveTo>
                      <a:pt x="746760" y="16294"/>
                    </a:moveTo>
                    <a:lnTo>
                      <a:pt x="357593" y="0"/>
                    </a:lnTo>
                    <a:lnTo>
                      <a:pt x="283464" y="67056"/>
                    </a:lnTo>
                    <a:lnTo>
                      <a:pt x="284683" y="67017"/>
                    </a:lnTo>
                    <a:lnTo>
                      <a:pt x="216408" y="478536"/>
                    </a:lnTo>
                    <a:lnTo>
                      <a:pt x="214884" y="478536"/>
                    </a:lnTo>
                    <a:lnTo>
                      <a:pt x="210312" y="960120"/>
                    </a:lnTo>
                    <a:lnTo>
                      <a:pt x="469392" y="960120"/>
                    </a:lnTo>
                    <a:lnTo>
                      <a:pt x="464820" y="478536"/>
                    </a:lnTo>
                    <a:lnTo>
                      <a:pt x="466344" y="478536"/>
                    </a:lnTo>
                    <a:lnTo>
                      <a:pt x="410883" y="62064"/>
                    </a:lnTo>
                    <a:lnTo>
                      <a:pt x="746760" y="48869"/>
                    </a:lnTo>
                    <a:lnTo>
                      <a:pt x="746760" y="16294"/>
                    </a:lnTo>
                    <a:close/>
                  </a:path>
                </a:pathLst>
              </a:custGeom>
              <a:solidFill>
                <a:srgbClr val="FFFF00">
                  <a:alpha val="50195"/>
                </a:srgbClr>
              </a:solidFill>
            </p:spPr>
            <p:txBody>
              <a:bodyPr wrap="square" lIns="0" tIns="0" rIns="0" bIns="0" rtlCol="0"/>
              <a:lstStyle/>
              <a:p>
                <a:endParaRPr/>
              </a:p>
            </p:txBody>
          </p:sp>
          <p:pic>
            <p:nvPicPr>
              <p:cNvPr id="21" name="object 18">
                <a:extLst>
                  <a:ext uri="{FF2B5EF4-FFF2-40B4-BE49-F238E27FC236}">
                    <a16:creationId xmlns:a16="http://schemas.microsoft.com/office/drawing/2014/main" id="{E789D5CA-7ED8-9D0D-A966-0229F025BAC8}"/>
                  </a:ext>
                </a:extLst>
              </p:cNvPr>
              <p:cNvPicPr/>
              <p:nvPr/>
            </p:nvPicPr>
            <p:blipFill>
              <a:blip r:embed="rId9" cstate="print"/>
              <a:stretch>
                <a:fillRect/>
              </a:stretch>
            </p:blipFill>
            <p:spPr>
              <a:xfrm>
                <a:off x="4632959" y="2237231"/>
                <a:ext cx="1083564" cy="181356"/>
              </a:xfrm>
              <a:prstGeom prst="rect">
                <a:avLst/>
              </a:prstGeom>
            </p:spPr>
          </p:pic>
          <p:pic>
            <p:nvPicPr>
              <p:cNvPr id="22" name="object 19">
                <a:extLst>
                  <a:ext uri="{FF2B5EF4-FFF2-40B4-BE49-F238E27FC236}">
                    <a16:creationId xmlns:a16="http://schemas.microsoft.com/office/drawing/2014/main" id="{630CCD93-EAE3-2F8C-E3E5-5681C0A18B1C}"/>
                  </a:ext>
                </a:extLst>
              </p:cNvPr>
              <p:cNvPicPr/>
              <p:nvPr/>
            </p:nvPicPr>
            <p:blipFill>
              <a:blip r:embed="rId10" cstate="print"/>
              <a:stretch>
                <a:fillRect/>
              </a:stretch>
            </p:blipFill>
            <p:spPr>
              <a:xfrm>
                <a:off x="5711951" y="2228088"/>
                <a:ext cx="1665732" cy="179831"/>
              </a:xfrm>
              <a:prstGeom prst="rect">
                <a:avLst/>
              </a:prstGeom>
            </p:spPr>
          </p:pic>
          <p:sp>
            <p:nvSpPr>
              <p:cNvPr id="23" name="object 20">
                <a:extLst>
                  <a:ext uri="{FF2B5EF4-FFF2-40B4-BE49-F238E27FC236}">
                    <a16:creationId xmlns:a16="http://schemas.microsoft.com/office/drawing/2014/main" id="{704FE941-C931-1532-5671-BE6C9582B8C0}"/>
                  </a:ext>
                </a:extLst>
              </p:cNvPr>
              <p:cNvSpPr/>
              <p:nvPr/>
            </p:nvSpPr>
            <p:spPr>
              <a:xfrm>
                <a:off x="7394429" y="3107435"/>
                <a:ext cx="615950" cy="113030"/>
              </a:xfrm>
              <a:custGeom>
                <a:avLst/>
                <a:gdLst/>
                <a:ahLst/>
                <a:cxnLst/>
                <a:rect l="l" t="t" r="r" b="b"/>
                <a:pathLst>
                  <a:path w="615950" h="113030">
                    <a:moveTo>
                      <a:pt x="615696" y="0"/>
                    </a:moveTo>
                    <a:lnTo>
                      <a:pt x="0" y="0"/>
                    </a:lnTo>
                    <a:lnTo>
                      <a:pt x="0" y="112775"/>
                    </a:lnTo>
                    <a:lnTo>
                      <a:pt x="615696" y="112775"/>
                    </a:lnTo>
                    <a:lnTo>
                      <a:pt x="615696" y="0"/>
                    </a:lnTo>
                    <a:close/>
                  </a:path>
                </a:pathLst>
              </a:custGeom>
              <a:solidFill>
                <a:srgbClr val="FFFF00">
                  <a:alpha val="50195"/>
                </a:srgbClr>
              </a:solidFill>
            </p:spPr>
            <p:txBody>
              <a:bodyPr wrap="square" lIns="0" tIns="0" rIns="0" bIns="0" rtlCol="0"/>
              <a:lstStyle/>
              <a:p>
                <a:endParaRPr/>
              </a:p>
            </p:txBody>
          </p:sp>
          <p:sp>
            <p:nvSpPr>
              <p:cNvPr id="24" name="object 21">
                <a:extLst>
                  <a:ext uri="{FF2B5EF4-FFF2-40B4-BE49-F238E27FC236}">
                    <a16:creationId xmlns:a16="http://schemas.microsoft.com/office/drawing/2014/main" id="{03449129-C184-6749-9874-3B1FBEE295D4}"/>
                  </a:ext>
                </a:extLst>
              </p:cNvPr>
              <p:cNvSpPr/>
              <p:nvPr/>
            </p:nvSpPr>
            <p:spPr>
              <a:xfrm>
                <a:off x="7386684" y="3107435"/>
                <a:ext cx="615950" cy="113030"/>
              </a:xfrm>
              <a:custGeom>
                <a:avLst/>
                <a:gdLst/>
                <a:ahLst/>
                <a:cxnLst/>
                <a:rect l="l" t="t" r="r" b="b"/>
                <a:pathLst>
                  <a:path w="615950" h="113030">
                    <a:moveTo>
                      <a:pt x="615696" y="112775"/>
                    </a:moveTo>
                    <a:lnTo>
                      <a:pt x="0" y="112775"/>
                    </a:lnTo>
                    <a:lnTo>
                      <a:pt x="0" y="0"/>
                    </a:lnTo>
                    <a:lnTo>
                      <a:pt x="615696" y="0"/>
                    </a:lnTo>
                    <a:lnTo>
                      <a:pt x="615696" y="112775"/>
                    </a:lnTo>
                    <a:close/>
                  </a:path>
                </a:pathLst>
              </a:custGeom>
              <a:ln w="3175">
                <a:solidFill>
                  <a:srgbClr val="A6A6A6"/>
                </a:solidFill>
              </a:ln>
            </p:spPr>
            <p:txBody>
              <a:bodyPr wrap="square" lIns="0" tIns="0" rIns="0" bIns="0" rtlCol="0"/>
              <a:lstStyle/>
              <a:p>
                <a:endParaRPr/>
              </a:p>
            </p:txBody>
          </p:sp>
          <p:pic>
            <p:nvPicPr>
              <p:cNvPr id="25" name="object 22">
                <a:extLst>
                  <a:ext uri="{FF2B5EF4-FFF2-40B4-BE49-F238E27FC236}">
                    <a16:creationId xmlns:a16="http://schemas.microsoft.com/office/drawing/2014/main" id="{B96667A7-9518-647C-B17E-97BB33354843}"/>
                  </a:ext>
                </a:extLst>
              </p:cNvPr>
              <p:cNvPicPr/>
              <p:nvPr/>
            </p:nvPicPr>
            <p:blipFill>
              <a:blip r:embed="rId11" cstate="print"/>
              <a:stretch>
                <a:fillRect/>
              </a:stretch>
            </p:blipFill>
            <p:spPr>
              <a:xfrm>
                <a:off x="5757671" y="3107435"/>
                <a:ext cx="614172" cy="112775"/>
              </a:xfrm>
              <a:prstGeom prst="rect">
                <a:avLst/>
              </a:prstGeom>
            </p:spPr>
          </p:pic>
          <p:sp>
            <p:nvSpPr>
              <p:cNvPr id="26" name="object 23">
                <a:extLst>
                  <a:ext uri="{FF2B5EF4-FFF2-40B4-BE49-F238E27FC236}">
                    <a16:creationId xmlns:a16="http://schemas.microsoft.com/office/drawing/2014/main" id="{0A0A2F47-6932-828B-9CB2-3BDAD7E21DD0}"/>
                  </a:ext>
                </a:extLst>
              </p:cNvPr>
              <p:cNvSpPr/>
              <p:nvPr/>
            </p:nvSpPr>
            <p:spPr>
              <a:xfrm>
                <a:off x="5757671" y="3107435"/>
                <a:ext cx="614680" cy="113030"/>
              </a:xfrm>
              <a:custGeom>
                <a:avLst/>
                <a:gdLst/>
                <a:ahLst/>
                <a:cxnLst/>
                <a:rect l="l" t="t" r="r" b="b"/>
                <a:pathLst>
                  <a:path w="614679" h="113030">
                    <a:moveTo>
                      <a:pt x="614172" y="112775"/>
                    </a:moveTo>
                    <a:lnTo>
                      <a:pt x="0" y="112775"/>
                    </a:lnTo>
                    <a:lnTo>
                      <a:pt x="0" y="0"/>
                    </a:lnTo>
                    <a:lnTo>
                      <a:pt x="614172" y="0"/>
                    </a:lnTo>
                    <a:lnTo>
                      <a:pt x="614172" y="112775"/>
                    </a:lnTo>
                    <a:close/>
                  </a:path>
                </a:pathLst>
              </a:custGeom>
              <a:ln w="3175">
                <a:solidFill>
                  <a:srgbClr val="A6A6A6"/>
                </a:solidFill>
              </a:ln>
            </p:spPr>
            <p:txBody>
              <a:bodyPr wrap="square" lIns="0" tIns="0" rIns="0" bIns="0" rtlCol="0"/>
              <a:lstStyle/>
              <a:p>
                <a:endParaRPr/>
              </a:p>
            </p:txBody>
          </p:sp>
          <p:pic>
            <p:nvPicPr>
              <p:cNvPr id="27" name="object 24">
                <a:extLst>
                  <a:ext uri="{FF2B5EF4-FFF2-40B4-BE49-F238E27FC236}">
                    <a16:creationId xmlns:a16="http://schemas.microsoft.com/office/drawing/2014/main" id="{BD34BCDE-B190-7718-F6B3-FBE49B00989C}"/>
                  </a:ext>
                </a:extLst>
              </p:cNvPr>
              <p:cNvPicPr/>
              <p:nvPr/>
            </p:nvPicPr>
            <p:blipFill>
              <a:blip r:embed="rId12" cstate="print"/>
              <a:stretch>
                <a:fillRect/>
              </a:stretch>
            </p:blipFill>
            <p:spPr>
              <a:xfrm>
                <a:off x="4975859" y="1932431"/>
                <a:ext cx="781812" cy="818388"/>
              </a:xfrm>
              <a:prstGeom prst="rect">
                <a:avLst/>
              </a:prstGeom>
            </p:spPr>
          </p:pic>
          <p:pic>
            <p:nvPicPr>
              <p:cNvPr id="28" name="object 25">
                <a:extLst>
                  <a:ext uri="{FF2B5EF4-FFF2-40B4-BE49-F238E27FC236}">
                    <a16:creationId xmlns:a16="http://schemas.microsoft.com/office/drawing/2014/main" id="{461C3794-D70D-9BF8-8481-82D4903A0095}"/>
                  </a:ext>
                </a:extLst>
              </p:cNvPr>
              <p:cNvPicPr/>
              <p:nvPr/>
            </p:nvPicPr>
            <p:blipFill>
              <a:blip r:embed="rId13" cstate="print"/>
              <a:stretch>
                <a:fillRect/>
              </a:stretch>
            </p:blipFill>
            <p:spPr>
              <a:xfrm>
                <a:off x="5018531" y="1952243"/>
                <a:ext cx="696467" cy="733044"/>
              </a:xfrm>
              <a:prstGeom prst="rect">
                <a:avLst/>
              </a:prstGeom>
            </p:spPr>
          </p:pic>
          <p:pic>
            <p:nvPicPr>
              <p:cNvPr id="29" name="object 26">
                <a:extLst>
                  <a:ext uri="{FF2B5EF4-FFF2-40B4-BE49-F238E27FC236}">
                    <a16:creationId xmlns:a16="http://schemas.microsoft.com/office/drawing/2014/main" id="{1EF9E53B-8AE7-B391-AE14-7BE417B2AAD8}"/>
                  </a:ext>
                </a:extLst>
              </p:cNvPr>
              <p:cNvPicPr/>
              <p:nvPr/>
            </p:nvPicPr>
            <p:blipFill>
              <a:blip r:embed="rId14" cstate="print"/>
              <a:stretch>
                <a:fillRect/>
              </a:stretch>
            </p:blipFill>
            <p:spPr>
              <a:xfrm>
                <a:off x="4559807" y="1932431"/>
                <a:ext cx="501396" cy="818388"/>
              </a:xfrm>
              <a:prstGeom prst="rect">
                <a:avLst/>
              </a:prstGeom>
            </p:spPr>
          </p:pic>
          <p:pic>
            <p:nvPicPr>
              <p:cNvPr id="30" name="object 27">
                <a:extLst>
                  <a:ext uri="{FF2B5EF4-FFF2-40B4-BE49-F238E27FC236}">
                    <a16:creationId xmlns:a16="http://schemas.microsoft.com/office/drawing/2014/main" id="{47581345-E2A1-DD15-4838-C36417464F24}"/>
                  </a:ext>
                </a:extLst>
              </p:cNvPr>
              <p:cNvPicPr/>
              <p:nvPr/>
            </p:nvPicPr>
            <p:blipFill>
              <a:blip r:embed="rId15" cstate="print"/>
              <a:stretch>
                <a:fillRect/>
              </a:stretch>
            </p:blipFill>
            <p:spPr>
              <a:xfrm>
                <a:off x="4602479" y="1952243"/>
                <a:ext cx="416051" cy="733044"/>
              </a:xfrm>
              <a:prstGeom prst="rect">
                <a:avLst/>
              </a:prstGeom>
            </p:spPr>
          </p:pic>
          <p:pic>
            <p:nvPicPr>
              <p:cNvPr id="31" name="object 28">
                <a:extLst>
                  <a:ext uri="{FF2B5EF4-FFF2-40B4-BE49-F238E27FC236}">
                    <a16:creationId xmlns:a16="http://schemas.microsoft.com/office/drawing/2014/main" id="{7DF8676D-259F-2963-243E-83A98328B751}"/>
                  </a:ext>
                </a:extLst>
              </p:cNvPr>
              <p:cNvPicPr/>
              <p:nvPr/>
            </p:nvPicPr>
            <p:blipFill>
              <a:blip r:embed="rId16" cstate="print"/>
              <a:stretch>
                <a:fillRect/>
              </a:stretch>
            </p:blipFill>
            <p:spPr>
              <a:xfrm>
                <a:off x="4974335" y="2494787"/>
                <a:ext cx="800100" cy="205739"/>
              </a:xfrm>
              <a:prstGeom prst="rect">
                <a:avLst/>
              </a:prstGeom>
            </p:spPr>
          </p:pic>
          <p:sp>
            <p:nvSpPr>
              <p:cNvPr id="32" name="object 29">
                <a:extLst>
                  <a:ext uri="{FF2B5EF4-FFF2-40B4-BE49-F238E27FC236}">
                    <a16:creationId xmlns:a16="http://schemas.microsoft.com/office/drawing/2014/main" id="{F9EE8B7B-AD9F-5F5E-5840-25BB8A651ABB}"/>
                  </a:ext>
                </a:extLst>
              </p:cNvPr>
              <p:cNvSpPr/>
              <p:nvPr/>
            </p:nvSpPr>
            <p:spPr>
              <a:xfrm>
                <a:off x="5021579" y="2519172"/>
                <a:ext cx="706120" cy="111760"/>
              </a:xfrm>
              <a:custGeom>
                <a:avLst/>
                <a:gdLst/>
                <a:ahLst/>
                <a:cxnLst/>
                <a:rect l="l" t="t" r="r" b="b"/>
                <a:pathLst>
                  <a:path w="706120" h="111760">
                    <a:moveTo>
                      <a:pt x="0" y="0"/>
                    </a:moveTo>
                    <a:lnTo>
                      <a:pt x="705612" y="0"/>
                    </a:lnTo>
                    <a:lnTo>
                      <a:pt x="705612" y="111251"/>
                    </a:lnTo>
                    <a:lnTo>
                      <a:pt x="0" y="111251"/>
                    </a:lnTo>
                    <a:lnTo>
                      <a:pt x="0" y="0"/>
                    </a:lnTo>
                    <a:close/>
                  </a:path>
                </a:pathLst>
              </a:custGeom>
              <a:ln w="9524">
                <a:solidFill>
                  <a:srgbClr val="000000"/>
                </a:solidFill>
                <a:prstDash val="sysDash"/>
              </a:ln>
            </p:spPr>
            <p:txBody>
              <a:bodyPr wrap="square" lIns="0" tIns="0" rIns="0" bIns="0" rtlCol="0"/>
              <a:lstStyle/>
              <a:p>
                <a:endParaRPr/>
              </a:p>
            </p:txBody>
          </p:sp>
          <p:pic>
            <p:nvPicPr>
              <p:cNvPr id="33" name="object 30">
                <a:extLst>
                  <a:ext uri="{FF2B5EF4-FFF2-40B4-BE49-F238E27FC236}">
                    <a16:creationId xmlns:a16="http://schemas.microsoft.com/office/drawing/2014/main" id="{0E529510-759B-64F1-1C89-DD91884F2FFF}"/>
                  </a:ext>
                </a:extLst>
              </p:cNvPr>
              <p:cNvPicPr/>
              <p:nvPr/>
            </p:nvPicPr>
            <p:blipFill>
              <a:blip r:embed="rId17" cstate="print"/>
              <a:stretch>
                <a:fillRect/>
              </a:stretch>
            </p:blipFill>
            <p:spPr>
              <a:xfrm>
                <a:off x="5676899" y="2478023"/>
                <a:ext cx="3325367" cy="516636"/>
              </a:xfrm>
              <a:prstGeom prst="rect">
                <a:avLst/>
              </a:prstGeom>
            </p:spPr>
          </p:pic>
          <p:pic>
            <p:nvPicPr>
              <p:cNvPr id="34" name="object 31">
                <a:extLst>
                  <a:ext uri="{FF2B5EF4-FFF2-40B4-BE49-F238E27FC236}">
                    <a16:creationId xmlns:a16="http://schemas.microsoft.com/office/drawing/2014/main" id="{7F3EDB94-4D51-1D97-AD4B-F543419FD95F}"/>
                  </a:ext>
                </a:extLst>
              </p:cNvPr>
              <p:cNvPicPr/>
              <p:nvPr/>
            </p:nvPicPr>
            <p:blipFill>
              <a:blip r:embed="rId18" cstate="print"/>
              <a:stretch>
                <a:fillRect/>
              </a:stretch>
            </p:blipFill>
            <p:spPr>
              <a:xfrm>
                <a:off x="5719888" y="2497634"/>
                <a:ext cx="3239144" cy="431988"/>
              </a:xfrm>
              <a:prstGeom prst="rect">
                <a:avLst/>
              </a:prstGeom>
            </p:spPr>
          </p:pic>
          <p:pic>
            <p:nvPicPr>
              <p:cNvPr id="35" name="object 32">
                <a:extLst>
                  <a:ext uri="{FF2B5EF4-FFF2-40B4-BE49-F238E27FC236}">
                    <a16:creationId xmlns:a16="http://schemas.microsoft.com/office/drawing/2014/main" id="{12B2B2D2-4593-75F2-E1C4-A0A1CD297E0B}"/>
                  </a:ext>
                </a:extLst>
              </p:cNvPr>
              <p:cNvPicPr/>
              <p:nvPr/>
            </p:nvPicPr>
            <p:blipFill>
              <a:blip r:embed="rId19" cstate="print"/>
              <a:stretch>
                <a:fillRect/>
              </a:stretch>
            </p:blipFill>
            <p:spPr>
              <a:xfrm>
                <a:off x="4347971" y="1869947"/>
                <a:ext cx="297179" cy="920495"/>
              </a:xfrm>
              <a:prstGeom prst="rect">
                <a:avLst/>
              </a:prstGeom>
            </p:spPr>
          </p:pic>
          <p:pic>
            <p:nvPicPr>
              <p:cNvPr id="36" name="object 33">
                <a:extLst>
                  <a:ext uri="{FF2B5EF4-FFF2-40B4-BE49-F238E27FC236}">
                    <a16:creationId xmlns:a16="http://schemas.microsoft.com/office/drawing/2014/main" id="{8CCB3E27-BE48-757B-C25C-039B0F639C14}"/>
                  </a:ext>
                </a:extLst>
              </p:cNvPr>
              <p:cNvPicPr/>
              <p:nvPr/>
            </p:nvPicPr>
            <p:blipFill>
              <a:blip r:embed="rId20" cstate="print"/>
              <a:stretch>
                <a:fillRect/>
              </a:stretch>
            </p:blipFill>
            <p:spPr>
              <a:xfrm>
                <a:off x="4395216" y="1894331"/>
                <a:ext cx="202691" cy="826007"/>
              </a:xfrm>
              <a:prstGeom prst="rect">
                <a:avLst/>
              </a:prstGeom>
            </p:spPr>
          </p:pic>
          <p:sp>
            <p:nvSpPr>
              <p:cNvPr id="37" name="object 34">
                <a:extLst>
                  <a:ext uri="{FF2B5EF4-FFF2-40B4-BE49-F238E27FC236}">
                    <a16:creationId xmlns:a16="http://schemas.microsoft.com/office/drawing/2014/main" id="{3F22CDD0-E5B4-59DA-B64E-F6A9B9997E4A}"/>
                  </a:ext>
                </a:extLst>
              </p:cNvPr>
              <p:cNvSpPr/>
              <p:nvPr/>
            </p:nvSpPr>
            <p:spPr>
              <a:xfrm>
                <a:off x="4395215" y="1894331"/>
                <a:ext cx="203200" cy="826135"/>
              </a:xfrm>
              <a:custGeom>
                <a:avLst/>
                <a:gdLst/>
                <a:ahLst/>
                <a:cxnLst/>
                <a:rect l="l" t="t" r="r" b="b"/>
                <a:pathLst>
                  <a:path w="203200" h="826135">
                    <a:moveTo>
                      <a:pt x="0" y="0"/>
                    </a:moveTo>
                    <a:lnTo>
                      <a:pt x="202691" y="0"/>
                    </a:lnTo>
                    <a:lnTo>
                      <a:pt x="202691" y="826007"/>
                    </a:lnTo>
                    <a:lnTo>
                      <a:pt x="0" y="826007"/>
                    </a:lnTo>
                    <a:lnTo>
                      <a:pt x="0" y="0"/>
                    </a:lnTo>
                    <a:close/>
                  </a:path>
                </a:pathLst>
              </a:custGeom>
              <a:ln w="9525">
                <a:solidFill>
                  <a:srgbClr val="497DBA"/>
                </a:solidFill>
              </a:ln>
            </p:spPr>
            <p:txBody>
              <a:bodyPr wrap="square" lIns="0" tIns="0" rIns="0" bIns="0" rtlCol="0"/>
              <a:lstStyle/>
              <a:p>
                <a:endParaRPr/>
              </a:p>
            </p:txBody>
          </p:sp>
        </p:grpSp>
        <p:sp>
          <p:nvSpPr>
            <p:cNvPr id="16" name="object 13">
              <a:extLst>
                <a:ext uri="{FF2B5EF4-FFF2-40B4-BE49-F238E27FC236}">
                  <a16:creationId xmlns:a16="http://schemas.microsoft.com/office/drawing/2014/main" id="{205ED1AF-BB9A-FBC8-8582-834E099829FF}"/>
                </a:ext>
              </a:extLst>
            </p:cNvPr>
            <p:cNvSpPr txBox="1">
              <a:spLocks noChangeAspect="1"/>
            </p:cNvSpPr>
            <p:nvPr/>
          </p:nvSpPr>
          <p:spPr>
            <a:xfrm rot="16200000">
              <a:off x="8609880" y="2505261"/>
              <a:ext cx="182038" cy="954161"/>
            </a:xfrm>
            <a:prstGeom prst="rect">
              <a:avLst/>
            </a:prstGeom>
          </p:spPr>
          <p:txBody>
            <a:bodyPr vert="vert" wrap="square" lIns="0" tIns="0" rIns="0" bIns="0" rtlCol="0">
              <a:spAutoFit/>
            </a:bodyPr>
            <a:lstStyle/>
            <a:p>
              <a:pPr marL="12700">
                <a:lnSpc>
                  <a:spcPts val="1435"/>
                </a:lnSpc>
              </a:pPr>
              <a:r>
                <a:rPr lang="fi-FI" sz="1400" b="1" dirty="0">
                  <a:solidFill>
                    <a:srgbClr val="FF0000"/>
                  </a:solidFill>
                  <a:latin typeface="Carlito"/>
                  <a:cs typeface="Carlito"/>
                </a:rPr>
                <a:t>Plasma </a:t>
              </a:r>
              <a:r>
                <a:rPr lang="fi-FI" sz="1400" b="1" dirty="0" err="1">
                  <a:solidFill>
                    <a:srgbClr val="FF0000"/>
                  </a:solidFill>
                  <a:latin typeface="Carlito"/>
                  <a:cs typeface="Carlito"/>
                </a:rPr>
                <a:t>light</a:t>
              </a:r>
              <a:endParaRPr sz="1400" dirty="0">
                <a:latin typeface="Carlito"/>
                <a:cs typeface="Carlito"/>
              </a:endParaRPr>
            </a:p>
          </p:txBody>
        </p:sp>
        <p:sp>
          <p:nvSpPr>
            <p:cNvPr id="17" name="object 13">
              <a:extLst>
                <a:ext uri="{FF2B5EF4-FFF2-40B4-BE49-F238E27FC236}">
                  <a16:creationId xmlns:a16="http://schemas.microsoft.com/office/drawing/2014/main" id="{3B774FFD-12FE-0C5A-E43F-C3F80C8BCC61}"/>
                </a:ext>
              </a:extLst>
            </p:cNvPr>
            <p:cNvSpPr txBox="1">
              <a:spLocks noChangeAspect="1"/>
            </p:cNvSpPr>
            <p:nvPr/>
          </p:nvSpPr>
          <p:spPr>
            <a:xfrm rot="16200000">
              <a:off x="10375463" y="2505261"/>
              <a:ext cx="182038" cy="954161"/>
            </a:xfrm>
            <a:prstGeom prst="rect">
              <a:avLst/>
            </a:prstGeom>
          </p:spPr>
          <p:txBody>
            <a:bodyPr vert="vert" wrap="square" lIns="0" tIns="0" rIns="0" bIns="0" rtlCol="0">
              <a:spAutoFit/>
            </a:bodyPr>
            <a:lstStyle/>
            <a:p>
              <a:pPr marL="12700">
                <a:lnSpc>
                  <a:spcPts val="1435"/>
                </a:lnSpc>
              </a:pPr>
              <a:r>
                <a:rPr lang="fi-FI" sz="1400" b="1" dirty="0">
                  <a:solidFill>
                    <a:srgbClr val="FF0000"/>
                  </a:solidFill>
                  <a:latin typeface="Carlito"/>
                  <a:cs typeface="Carlito"/>
                </a:rPr>
                <a:t>Laser </a:t>
              </a:r>
              <a:r>
                <a:rPr lang="fi-FI" sz="1400" b="1" dirty="0" err="1">
                  <a:solidFill>
                    <a:srgbClr val="FF0000"/>
                  </a:solidFill>
                  <a:latin typeface="Carlito"/>
                  <a:cs typeface="Carlito"/>
                </a:rPr>
                <a:t>beam</a:t>
              </a:r>
              <a:endParaRPr sz="1400" dirty="0">
                <a:latin typeface="Carlito"/>
                <a:cs typeface="Carlito"/>
              </a:endParaRPr>
            </a:p>
          </p:txBody>
        </p:sp>
      </p:grpSp>
    </p:spTree>
    <p:extLst>
      <p:ext uri="{BB962C8B-B14F-4D97-AF65-F5344CB8AC3E}">
        <p14:creationId xmlns:p14="http://schemas.microsoft.com/office/powerpoint/2010/main" val="1349286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3AAD-6E9B-6A2A-0BB7-68F60FC58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9D300-8A91-4C1E-D6E2-6DC7453B0823}"/>
              </a:ext>
            </a:extLst>
          </p:cNvPr>
          <p:cNvSpPr>
            <a:spLocks noGrp="1"/>
          </p:cNvSpPr>
          <p:nvPr>
            <p:ph type="title"/>
          </p:nvPr>
        </p:nvSpPr>
        <p:spPr/>
        <p:txBody>
          <a:bodyPr/>
          <a:lstStyle/>
          <a:p>
            <a:r>
              <a:rPr lang="fi-FI" dirty="0"/>
              <a:t>LIBS </a:t>
            </a:r>
            <a:r>
              <a:rPr lang="fi-FI" dirty="0" err="1"/>
              <a:t>measurements</a:t>
            </a:r>
            <a:r>
              <a:rPr lang="fi-FI" dirty="0"/>
              <a:t> at VTT</a:t>
            </a:r>
          </a:p>
        </p:txBody>
      </p:sp>
      <p:sp>
        <p:nvSpPr>
          <p:cNvPr id="14" name="Footer Placeholder 3">
            <a:extLst>
              <a:ext uri="{FF2B5EF4-FFF2-40B4-BE49-F238E27FC236}">
                <a16:creationId xmlns:a16="http://schemas.microsoft.com/office/drawing/2014/main" id="{43131E55-8529-82C2-D7B6-00AC64B5A9DC}"/>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20</a:t>
            </a:fld>
            <a:endParaRPr lang="en-GB" dirty="0"/>
          </a:p>
        </p:txBody>
      </p:sp>
      <p:sp>
        <p:nvSpPr>
          <p:cNvPr id="12" name="Footer Placeholder 2">
            <a:extLst>
              <a:ext uri="{FF2B5EF4-FFF2-40B4-BE49-F238E27FC236}">
                <a16:creationId xmlns:a16="http://schemas.microsoft.com/office/drawing/2014/main" id="{BF8EC8B8-A4D6-2C1F-3746-24E5EA5DA4BF}"/>
              </a:ext>
            </a:extLst>
          </p:cNvPr>
          <p:cNvSpPr>
            <a:spLocks noGrp="1"/>
          </p:cNvSpPr>
          <p:nvPr>
            <p:ph type="ftr" sz="quarter" idx="11"/>
          </p:nvPr>
        </p:nvSpPr>
        <p:spPr>
          <a:xfrm>
            <a:off x="825623" y="6555770"/>
            <a:ext cx="5127461"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5" name="Slide Number Placeholder 3">
            <a:extLst>
              <a:ext uri="{FF2B5EF4-FFF2-40B4-BE49-F238E27FC236}">
                <a16:creationId xmlns:a16="http://schemas.microsoft.com/office/drawing/2014/main" id="{F3A47857-22A3-10B7-8972-FEC3B2B2E9CD}"/>
              </a:ext>
            </a:extLst>
          </p:cNvPr>
          <p:cNvSpPr>
            <a:spLocks noGrp="1"/>
          </p:cNvSpPr>
          <p:nvPr>
            <p:ph type="sldNum" sz="quarter" idx="12"/>
          </p:nvPr>
        </p:nvSpPr>
        <p:spPr>
          <a:xfrm>
            <a:off x="0" y="6590037"/>
            <a:ext cx="720080" cy="199173"/>
          </a:xfrm>
        </p:spPr>
        <p:txBody>
          <a:bodyPr/>
          <a:lstStyle/>
          <a:p>
            <a:pPr>
              <a:defRPr/>
            </a:pPr>
            <a:fld id="{6A6D9FA1-99C7-4910-8E32-B85D378B0060}" type="slidenum">
              <a:rPr lang="en-GB" smtClean="0">
                <a:solidFill>
                  <a:prstClr val="white"/>
                </a:solidFill>
              </a:rPr>
              <a:t>20</a:t>
            </a:fld>
            <a:endParaRPr lang="en-GB" dirty="0">
              <a:solidFill>
                <a:prstClr val="white"/>
              </a:solidFill>
            </a:endParaRPr>
          </a:p>
        </p:txBody>
      </p:sp>
      <p:pic>
        <p:nvPicPr>
          <p:cNvPr id="9" name="Picture 8">
            <a:extLst>
              <a:ext uri="{FF2B5EF4-FFF2-40B4-BE49-F238E27FC236}">
                <a16:creationId xmlns:a16="http://schemas.microsoft.com/office/drawing/2014/main" id="{8C0E5B69-BDF7-6F3C-8AD4-E044F8038801}"/>
              </a:ext>
            </a:extLst>
          </p:cNvPr>
          <p:cNvPicPr>
            <a:picLocks noChangeAspect="1"/>
          </p:cNvPicPr>
          <p:nvPr/>
        </p:nvPicPr>
        <p:blipFill>
          <a:blip r:embed="rId2"/>
          <a:stretch>
            <a:fillRect/>
          </a:stretch>
        </p:blipFill>
        <p:spPr>
          <a:xfrm>
            <a:off x="1962126" y="2065238"/>
            <a:ext cx="6809706" cy="3464326"/>
          </a:xfrm>
          <a:prstGeom prst="rect">
            <a:avLst/>
          </a:prstGeom>
        </p:spPr>
      </p:pic>
      <p:sp>
        <p:nvSpPr>
          <p:cNvPr id="17" name="TextBox 16">
            <a:extLst>
              <a:ext uri="{FF2B5EF4-FFF2-40B4-BE49-F238E27FC236}">
                <a16:creationId xmlns:a16="http://schemas.microsoft.com/office/drawing/2014/main" id="{90D022A4-21F5-07C1-A803-8D94C2857E36}"/>
              </a:ext>
            </a:extLst>
          </p:cNvPr>
          <p:cNvSpPr txBox="1"/>
          <p:nvPr/>
        </p:nvSpPr>
        <p:spPr bwMode="auto">
          <a:xfrm>
            <a:off x="2257662" y="1316581"/>
            <a:ext cx="6218634" cy="369332"/>
          </a:xfrm>
          <a:prstGeom prst="rect">
            <a:avLst/>
          </a:prstGeom>
          <a:noFill/>
        </p:spPr>
        <p:txBody>
          <a:bodyPr wrap="square">
            <a:spAutoFit/>
          </a:bodyPr>
          <a:lstStyle/>
          <a:p>
            <a:r>
              <a:rPr lang="en-US" dirty="0"/>
              <a:t>Reliable lines of neutrals identified for each detected element.</a:t>
            </a:r>
            <a:endParaRPr lang="fi-FI" dirty="0"/>
          </a:p>
        </p:txBody>
      </p:sp>
    </p:spTree>
    <p:extLst>
      <p:ext uri="{BB962C8B-B14F-4D97-AF65-F5344CB8AC3E}">
        <p14:creationId xmlns:p14="http://schemas.microsoft.com/office/powerpoint/2010/main" val="374034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F5B60-48BE-85E7-7596-99FE08C36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68B31-A9F1-A1BC-01F9-6A1973C8FB9C}"/>
              </a:ext>
            </a:extLst>
          </p:cNvPr>
          <p:cNvSpPr>
            <a:spLocks noGrp="1"/>
          </p:cNvSpPr>
          <p:nvPr>
            <p:ph type="title"/>
          </p:nvPr>
        </p:nvSpPr>
        <p:spPr/>
        <p:txBody>
          <a:bodyPr/>
          <a:lstStyle/>
          <a:p>
            <a:r>
              <a:rPr lang="fi-FI" dirty="0"/>
              <a:t>LIBS </a:t>
            </a:r>
            <a:r>
              <a:rPr lang="fi-FI" dirty="0" err="1"/>
              <a:t>measurements</a:t>
            </a:r>
            <a:r>
              <a:rPr lang="fi-FI" dirty="0"/>
              <a:t> at VTT in 2024, </a:t>
            </a:r>
            <a:r>
              <a:rPr lang="fi-FI" dirty="0" err="1"/>
              <a:t>depth</a:t>
            </a:r>
            <a:r>
              <a:rPr lang="fi-FI" dirty="0"/>
              <a:t> </a:t>
            </a:r>
            <a:r>
              <a:rPr lang="fi-FI" dirty="0" err="1"/>
              <a:t>profiles</a:t>
            </a:r>
            <a:endParaRPr lang="fi-FI" dirty="0"/>
          </a:p>
        </p:txBody>
      </p:sp>
      <p:sp>
        <p:nvSpPr>
          <p:cNvPr id="3" name="Footer Placeholder 2">
            <a:extLst>
              <a:ext uri="{FF2B5EF4-FFF2-40B4-BE49-F238E27FC236}">
                <a16:creationId xmlns:a16="http://schemas.microsoft.com/office/drawing/2014/main" id="{C47008C9-D10C-833C-D56F-B8EACD40BACE}"/>
              </a:ext>
            </a:extLst>
          </p:cNvPr>
          <p:cNvSpPr>
            <a:spLocks noGrp="1"/>
          </p:cNvSpPr>
          <p:nvPr>
            <p:ph type="ftr" sz="quarter" idx="11"/>
          </p:nvPr>
        </p:nvSpPr>
        <p:spPr>
          <a:xfrm>
            <a:off x="825623" y="6555770"/>
            <a:ext cx="5425158"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D436A68F-2E98-4202-4AB3-B7D78E0A337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14" name="Footer Placeholder 3">
            <a:extLst>
              <a:ext uri="{FF2B5EF4-FFF2-40B4-BE49-F238E27FC236}">
                <a16:creationId xmlns:a16="http://schemas.microsoft.com/office/drawing/2014/main" id="{2FE51D81-018D-CDF8-A382-0BA5D501DB49}"/>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21</a:t>
            </a:fld>
            <a:endParaRPr lang="en-GB" dirty="0"/>
          </a:p>
        </p:txBody>
      </p:sp>
      <p:sp>
        <p:nvSpPr>
          <p:cNvPr id="50" name="TextBox 49">
            <a:extLst>
              <a:ext uri="{FF2B5EF4-FFF2-40B4-BE49-F238E27FC236}">
                <a16:creationId xmlns:a16="http://schemas.microsoft.com/office/drawing/2014/main" id="{1A86B506-DB51-0092-E2EB-42FC5518EEBC}"/>
              </a:ext>
            </a:extLst>
          </p:cNvPr>
          <p:cNvSpPr txBox="1"/>
          <p:nvPr/>
        </p:nvSpPr>
        <p:spPr bwMode="auto">
          <a:xfrm>
            <a:off x="1" y="1175456"/>
            <a:ext cx="5264208" cy="2970044"/>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dirty="0"/>
              <a:t>Comparison between LIBS and SIMS depth profiles </a:t>
            </a:r>
          </a:p>
          <a:p>
            <a:pPr marL="285750" indent="-285750">
              <a:spcAft>
                <a:spcPts val="600"/>
              </a:spcAft>
              <a:buFont typeface="Wingdings" panose="05000000000000000000" pitchFamily="2" charset="2"/>
              <a:buChar char="ü"/>
            </a:pPr>
            <a:r>
              <a:rPr lang="en-US" dirty="0"/>
              <a:t>SIMS: thickness of co-deposited Be-layer </a:t>
            </a:r>
            <a:r>
              <a:rPr lang="en-US" dirty="0">
                <a:solidFill>
                  <a:srgbClr val="00B050"/>
                </a:solidFill>
              </a:rPr>
              <a:t>~28 µm</a:t>
            </a:r>
          </a:p>
          <a:p>
            <a:pPr marL="285750" indent="-285750">
              <a:spcAft>
                <a:spcPts val="600"/>
              </a:spcAft>
              <a:buFont typeface="Wingdings" panose="05000000000000000000" pitchFamily="2" charset="2"/>
              <a:buChar char="ü"/>
            </a:pPr>
            <a:r>
              <a:rPr lang="en-US" dirty="0"/>
              <a:t>To construct the LIBS depth profiles, </a:t>
            </a:r>
            <a:r>
              <a:rPr lang="en-US" dirty="0">
                <a:solidFill>
                  <a:srgbClr val="00B050"/>
                </a:solidFill>
              </a:rPr>
              <a:t>intensities of multiple lines for each element were summed </a:t>
            </a:r>
            <a:r>
              <a:rPr lang="en-US" dirty="0"/>
              <a:t>to improve the signal-to-noise ratio.</a:t>
            </a:r>
          </a:p>
          <a:p>
            <a:pPr marL="285750" indent="-285750">
              <a:spcAft>
                <a:spcPts val="600"/>
              </a:spcAft>
              <a:buFont typeface="Wingdings" panose="05000000000000000000" pitchFamily="2" charset="2"/>
              <a:buChar char="ü"/>
            </a:pPr>
            <a:r>
              <a:rPr lang="en-US" dirty="0"/>
              <a:t>LIBS: 15-480 shots required for ablating through Be-layer (average 120 shots)</a:t>
            </a:r>
          </a:p>
          <a:p>
            <a:pPr marL="285750" indent="-285750">
              <a:spcAft>
                <a:spcPts val="600"/>
              </a:spcAft>
              <a:buFont typeface="Wingdings" panose="05000000000000000000" pitchFamily="2" charset="2"/>
              <a:buChar char="ü"/>
            </a:pPr>
            <a:endParaRPr lang="en-US" dirty="0">
              <a:solidFill>
                <a:srgbClr val="00B050"/>
              </a:solidFill>
            </a:endParaRPr>
          </a:p>
          <a:p>
            <a:pPr marL="285750" indent="-285750">
              <a:spcAft>
                <a:spcPts val="600"/>
              </a:spcAft>
              <a:buFont typeface="Wingdings" panose="05000000000000000000" pitchFamily="2" charset="2"/>
              <a:buChar char="ü"/>
            </a:pPr>
            <a:r>
              <a:rPr lang="en-US" dirty="0">
                <a:solidFill>
                  <a:srgbClr val="00B050"/>
                </a:solidFill>
              </a:rPr>
              <a:t>LIBS and SIMS depth profiles rather similar</a:t>
            </a:r>
            <a:endParaRPr lang="fi-FI" dirty="0">
              <a:solidFill>
                <a:srgbClr val="00B050"/>
              </a:solidFill>
            </a:endParaRPr>
          </a:p>
        </p:txBody>
      </p:sp>
      <p:grpSp>
        <p:nvGrpSpPr>
          <p:cNvPr id="5" name="Group 4">
            <a:extLst>
              <a:ext uri="{FF2B5EF4-FFF2-40B4-BE49-F238E27FC236}">
                <a16:creationId xmlns:a16="http://schemas.microsoft.com/office/drawing/2014/main" id="{DD683557-6321-633E-30B8-5F2E3A465CBA}"/>
              </a:ext>
            </a:extLst>
          </p:cNvPr>
          <p:cNvGrpSpPr>
            <a:grpSpLocks noChangeAspect="1"/>
          </p:cNvGrpSpPr>
          <p:nvPr/>
        </p:nvGrpSpPr>
        <p:grpSpPr>
          <a:xfrm>
            <a:off x="10232705" y="649715"/>
            <a:ext cx="1959295" cy="2431034"/>
            <a:chOff x="4578530" y="991625"/>
            <a:chExt cx="3075511" cy="3816000"/>
          </a:xfrm>
        </p:grpSpPr>
        <p:grpSp>
          <p:nvGrpSpPr>
            <p:cNvPr id="6" name="Group 5">
              <a:extLst>
                <a:ext uri="{FF2B5EF4-FFF2-40B4-BE49-F238E27FC236}">
                  <a16:creationId xmlns:a16="http://schemas.microsoft.com/office/drawing/2014/main" id="{F6D41F86-6B0F-F042-11F9-A9CB3E0076EF}"/>
                </a:ext>
              </a:extLst>
            </p:cNvPr>
            <p:cNvGrpSpPr/>
            <p:nvPr/>
          </p:nvGrpSpPr>
          <p:grpSpPr>
            <a:xfrm>
              <a:off x="4578530" y="991625"/>
              <a:ext cx="3075511" cy="3816000"/>
              <a:chOff x="4572000" y="4179043"/>
              <a:chExt cx="1769414" cy="2195435"/>
            </a:xfrm>
          </p:grpSpPr>
          <p:grpSp>
            <p:nvGrpSpPr>
              <p:cNvPr id="12" name="Group 20">
                <a:extLst>
                  <a:ext uri="{FF2B5EF4-FFF2-40B4-BE49-F238E27FC236}">
                    <a16:creationId xmlns:a16="http://schemas.microsoft.com/office/drawing/2014/main" id="{C1E7ABF7-C5D9-FDFD-F43F-9A708CAE1FAA}"/>
                  </a:ext>
                </a:extLst>
              </p:cNvPr>
              <p:cNvGrpSpPr>
                <a:grpSpLocks/>
              </p:cNvGrpSpPr>
              <p:nvPr/>
            </p:nvGrpSpPr>
            <p:grpSpPr bwMode="auto">
              <a:xfrm>
                <a:off x="4572000" y="4179043"/>
                <a:ext cx="1769414" cy="2195435"/>
                <a:chOff x="82120" y="3960820"/>
                <a:chExt cx="1647289" cy="2020854"/>
              </a:xfrm>
            </p:grpSpPr>
            <p:pic>
              <p:nvPicPr>
                <p:cNvPr id="18" name="Picture 2">
                  <a:extLst>
                    <a:ext uri="{FF2B5EF4-FFF2-40B4-BE49-F238E27FC236}">
                      <a16:creationId xmlns:a16="http://schemas.microsoft.com/office/drawing/2014/main" id="{07B6CDF7-85B6-0607-082D-57E83F0A7477}"/>
                    </a:ext>
                  </a:extLst>
                </p:cNvPr>
                <p:cNvPicPr>
                  <a:picLocks noChangeAspect="1" noChangeArrowheads="1"/>
                </p:cNvPicPr>
                <p:nvPr/>
              </p:nvPicPr>
              <p:blipFill>
                <a:blip r:embed="rId2"/>
                <a:srcRect l="1" r="63573" b="12365"/>
                <a:stretch/>
              </p:blipFill>
              <p:spPr bwMode="auto">
                <a:xfrm>
                  <a:off x="82120" y="3960820"/>
                  <a:ext cx="1465442" cy="2020854"/>
                </a:xfrm>
                <a:prstGeom prst="rect">
                  <a:avLst/>
                </a:prstGeom>
                <a:solidFill>
                  <a:srgbClr val="00B0F0"/>
                </a:solidFill>
                <a:ln w="9525">
                  <a:noFill/>
                  <a:miter lim="800000"/>
                  <a:headEnd/>
                  <a:tailEnd/>
                </a:ln>
              </p:spPr>
            </p:pic>
            <p:sp>
              <p:nvSpPr>
                <p:cNvPr id="19" name="Freeform 1">
                  <a:extLst>
                    <a:ext uri="{FF2B5EF4-FFF2-40B4-BE49-F238E27FC236}">
                      <a16:creationId xmlns:a16="http://schemas.microsoft.com/office/drawing/2014/main" id="{13AE4178-7D68-9D8E-79E0-A8A455111497}"/>
                    </a:ext>
                  </a:extLst>
                </p:cNvPr>
                <p:cNvSpPr>
                  <a:spLocks/>
                </p:cNvSpPr>
                <p:nvPr/>
              </p:nvSpPr>
              <p:spPr bwMode="auto">
                <a:xfrm>
                  <a:off x="556591" y="4426197"/>
                  <a:ext cx="457200" cy="188844"/>
                </a:xfrm>
                <a:custGeom>
                  <a:avLst/>
                  <a:gdLst>
                    <a:gd name="T0" fmla="*/ 9939 w 457200"/>
                    <a:gd name="T1" fmla="*/ 0 h 188844"/>
                    <a:gd name="T2" fmla="*/ 0 w 457200"/>
                    <a:gd name="T3" fmla="*/ 79513 h 188844"/>
                    <a:gd name="T4" fmla="*/ 427383 w 457200"/>
                    <a:gd name="T5" fmla="*/ 188844 h 188844"/>
                    <a:gd name="T6" fmla="*/ 457200 w 457200"/>
                    <a:gd name="T7" fmla="*/ 109331 h 188844"/>
                    <a:gd name="T8" fmla="*/ 9939 w 457200"/>
                    <a:gd name="T9" fmla="*/ 0 h 188844"/>
                    <a:gd name="T10" fmla="*/ 0 60000 65536"/>
                    <a:gd name="T11" fmla="*/ 0 60000 65536"/>
                    <a:gd name="T12" fmla="*/ 0 60000 65536"/>
                    <a:gd name="T13" fmla="*/ 0 60000 65536"/>
                    <a:gd name="T14" fmla="*/ 0 60000 65536"/>
                    <a:gd name="T15" fmla="*/ 0 w 457200"/>
                    <a:gd name="T16" fmla="*/ 0 h 188844"/>
                    <a:gd name="T17" fmla="*/ 457200 w 457200"/>
                    <a:gd name="T18" fmla="*/ 188844 h 188844"/>
                  </a:gdLst>
                  <a:ahLst/>
                  <a:cxnLst>
                    <a:cxn ang="T10">
                      <a:pos x="T0" y="T1"/>
                    </a:cxn>
                    <a:cxn ang="T11">
                      <a:pos x="T2" y="T3"/>
                    </a:cxn>
                    <a:cxn ang="T12">
                      <a:pos x="T4" y="T5"/>
                    </a:cxn>
                    <a:cxn ang="T13">
                      <a:pos x="T6" y="T7"/>
                    </a:cxn>
                    <a:cxn ang="T14">
                      <a:pos x="T8" y="T9"/>
                    </a:cxn>
                  </a:cxnLst>
                  <a:rect l="T15" t="T16" r="T17" b="T18"/>
                  <a:pathLst>
                    <a:path w="457200" h="188844">
                      <a:moveTo>
                        <a:pt x="9939" y="0"/>
                      </a:moveTo>
                      <a:lnTo>
                        <a:pt x="0" y="79513"/>
                      </a:lnTo>
                      <a:lnTo>
                        <a:pt x="427383" y="188844"/>
                      </a:lnTo>
                      <a:lnTo>
                        <a:pt x="457200" y="109331"/>
                      </a:lnTo>
                      <a:lnTo>
                        <a:pt x="9939"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20" name="Freeform 4">
                  <a:extLst>
                    <a:ext uri="{FF2B5EF4-FFF2-40B4-BE49-F238E27FC236}">
                      <a16:creationId xmlns:a16="http://schemas.microsoft.com/office/drawing/2014/main" id="{E89ACACA-6CE8-1771-8335-E32A47F9902E}"/>
                    </a:ext>
                  </a:extLst>
                </p:cNvPr>
                <p:cNvSpPr>
                  <a:spLocks/>
                </p:cNvSpPr>
                <p:nvPr/>
              </p:nvSpPr>
              <p:spPr bwMode="auto">
                <a:xfrm>
                  <a:off x="1013791" y="4601886"/>
                  <a:ext cx="357809" cy="487018"/>
                </a:xfrm>
                <a:custGeom>
                  <a:avLst/>
                  <a:gdLst>
                    <a:gd name="T0" fmla="*/ 0 w 357809"/>
                    <a:gd name="T1" fmla="*/ 0 h 487018"/>
                    <a:gd name="T2" fmla="*/ 198783 w 357809"/>
                    <a:gd name="T3" fmla="*/ 0 h 487018"/>
                    <a:gd name="T4" fmla="*/ 327992 w 357809"/>
                    <a:gd name="T5" fmla="*/ 168966 h 487018"/>
                    <a:gd name="T6" fmla="*/ 357809 w 357809"/>
                    <a:gd name="T7" fmla="*/ 427383 h 487018"/>
                    <a:gd name="T8" fmla="*/ 318052 w 357809"/>
                    <a:gd name="T9" fmla="*/ 487018 h 487018"/>
                    <a:gd name="T10" fmla="*/ 258418 w 357809"/>
                    <a:gd name="T11" fmla="*/ 487018 h 487018"/>
                    <a:gd name="T12" fmla="*/ 258418 w 357809"/>
                    <a:gd name="T13" fmla="*/ 327992 h 487018"/>
                    <a:gd name="T14" fmla="*/ 0 w 357809"/>
                    <a:gd name="T15" fmla="*/ 89453 h 487018"/>
                    <a:gd name="T16" fmla="*/ 0 w 357809"/>
                    <a:gd name="T17" fmla="*/ 0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0"/>
                      </a:moveTo>
                      <a:lnTo>
                        <a:pt x="198783" y="0"/>
                      </a:lnTo>
                      <a:lnTo>
                        <a:pt x="327992" y="168966"/>
                      </a:lnTo>
                      <a:lnTo>
                        <a:pt x="357809" y="427383"/>
                      </a:lnTo>
                      <a:lnTo>
                        <a:pt x="318052" y="487018"/>
                      </a:lnTo>
                      <a:lnTo>
                        <a:pt x="258418" y="487018"/>
                      </a:lnTo>
                      <a:lnTo>
                        <a:pt x="258418" y="327992"/>
                      </a:lnTo>
                      <a:lnTo>
                        <a:pt x="0" y="89453"/>
                      </a:lnTo>
                      <a:lnTo>
                        <a:pt x="0"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21" name="Freeform 5">
                  <a:extLst>
                    <a:ext uri="{FF2B5EF4-FFF2-40B4-BE49-F238E27FC236}">
                      <a16:creationId xmlns:a16="http://schemas.microsoft.com/office/drawing/2014/main" id="{48A67C6A-F6CC-427B-5AE4-81E49CBA1E6B}"/>
                    </a:ext>
                  </a:extLst>
                </p:cNvPr>
                <p:cNvSpPr>
                  <a:spLocks/>
                </p:cNvSpPr>
                <p:nvPr/>
              </p:nvSpPr>
              <p:spPr bwMode="auto">
                <a:xfrm>
                  <a:off x="1232452" y="5137629"/>
                  <a:ext cx="159026" cy="516835"/>
                </a:xfrm>
                <a:custGeom>
                  <a:avLst/>
                  <a:gdLst>
                    <a:gd name="T0" fmla="*/ 0 w 159026"/>
                    <a:gd name="T1" fmla="*/ 0 h 516835"/>
                    <a:gd name="T2" fmla="*/ 69574 w 159026"/>
                    <a:gd name="T3" fmla="*/ 0 h 516835"/>
                    <a:gd name="T4" fmla="*/ 159026 w 159026"/>
                    <a:gd name="T5" fmla="*/ 258418 h 516835"/>
                    <a:gd name="T6" fmla="*/ 109331 w 159026"/>
                    <a:gd name="T7" fmla="*/ 516835 h 516835"/>
                    <a:gd name="T8" fmla="*/ 9939 w 159026"/>
                    <a:gd name="T9" fmla="*/ 506896 h 516835"/>
                    <a:gd name="T10" fmla="*/ 0 w 159026"/>
                    <a:gd name="T11" fmla="*/ 0 h 516835"/>
                    <a:gd name="T12" fmla="*/ 0 60000 65536"/>
                    <a:gd name="T13" fmla="*/ 0 60000 65536"/>
                    <a:gd name="T14" fmla="*/ 0 60000 65536"/>
                    <a:gd name="T15" fmla="*/ 0 60000 65536"/>
                    <a:gd name="T16" fmla="*/ 0 60000 65536"/>
                    <a:gd name="T17" fmla="*/ 0 60000 65536"/>
                    <a:gd name="T18" fmla="*/ 0 w 159026"/>
                    <a:gd name="T19" fmla="*/ 0 h 516835"/>
                    <a:gd name="T20" fmla="*/ 159026 w 159026"/>
                    <a:gd name="T21" fmla="*/ 516835 h 516835"/>
                  </a:gdLst>
                  <a:ahLst/>
                  <a:cxnLst>
                    <a:cxn ang="T12">
                      <a:pos x="T0" y="T1"/>
                    </a:cxn>
                    <a:cxn ang="T13">
                      <a:pos x="T2" y="T3"/>
                    </a:cxn>
                    <a:cxn ang="T14">
                      <a:pos x="T4" y="T5"/>
                    </a:cxn>
                    <a:cxn ang="T15">
                      <a:pos x="T6" y="T7"/>
                    </a:cxn>
                    <a:cxn ang="T16">
                      <a:pos x="T8" y="T9"/>
                    </a:cxn>
                    <a:cxn ang="T17">
                      <a:pos x="T10" y="T11"/>
                    </a:cxn>
                  </a:cxnLst>
                  <a:rect l="T18" t="T19" r="T20" b="T21"/>
                  <a:pathLst>
                    <a:path w="159026" h="516835">
                      <a:moveTo>
                        <a:pt x="0" y="0"/>
                      </a:moveTo>
                      <a:lnTo>
                        <a:pt x="69574" y="0"/>
                      </a:lnTo>
                      <a:lnTo>
                        <a:pt x="159026" y="258418"/>
                      </a:lnTo>
                      <a:lnTo>
                        <a:pt x="109331" y="516835"/>
                      </a:lnTo>
                      <a:lnTo>
                        <a:pt x="9939" y="506896"/>
                      </a:lnTo>
                      <a:lnTo>
                        <a:pt x="0"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22" name="Freeform 6">
                  <a:extLst>
                    <a:ext uri="{FF2B5EF4-FFF2-40B4-BE49-F238E27FC236}">
                      <a16:creationId xmlns:a16="http://schemas.microsoft.com/office/drawing/2014/main" id="{3B74CDEB-9565-9897-9831-55EF4F9B0652}"/>
                    </a:ext>
                  </a:extLst>
                </p:cNvPr>
                <p:cNvSpPr>
                  <a:spLocks/>
                </p:cNvSpPr>
                <p:nvPr/>
              </p:nvSpPr>
              <p:spPr bwMode="auto">
                <a:xfrm>
                  <a:off x="1063487" y="5700650"/>
                  <a:ext cx="665922" cy="159026"/>
                </a:xfrm>
                <a:custGeom>
                  <a:avLst/>
                  <a:gdLst>
                    <a:gd name="T0" fmla="*/ 0 w 665922"/>
                    <a:gd name="T1" fmla="*/ 79513 h 159026"/>
                    <a:gd name="T2" fmla="*/ 159026 w 665922"/>
                    <a:gd name="T3" fmla="*/ 89452 h 159026"/>
                    <a:gd name="T4" fmla="*/ 367748 w 665922"/>
                    <a:gd name="T5" fmla="*/ 9939 h 159026"/>
                    <a:gd name="T6" fmla="*/ 665922 w 665922"/>
                    <a:gd name="T7" fmla="*/ 0 h 159026"/>
                    <a:gd name="T8" fmla="*/ 665922 w 665922"/>
                    <a:gd name="T9" fmla="*/ 99391 h 159026"/>
                    <a:gd name="T10" fmla="*/ 347870 w 665922"/>
                    <a:gd name="T11" fmla="*/ 109330 h 159026"/>
                    <a:gd name="T12" fmla="*/ 347870 w 665922"/>
                    <a:gd name="T13" fmla="*/ 149087 h 159026"/>
                    <a:gd name="T14" fmla="*/ 9939 w 665922"/>
                    <a:gd name="T15" fmla="*/ 159026 h 159026"/>
                    <a:gd name="T16" fmla="*/ 0 w 665922"/>
                    <a:gd name="T17" fmla="*/ 79513 h 1590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5922"/>
                    <a:gd name="T28" fmla="*/ 0 h 159026"/>
                    <a:gd name="T29" fmla="*/ 665922 w 665922"/>
                    <a:gd name="T30" fmla="*/ 159026 h 1590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5922" h="159026">
                      <a:moveTo>
                        <a:pt x="0" y="79513"/>
                      </a:moveTo>
                      <a:lnTo>
                        <a:pt x="159026" y="89452"/>
                      </a:lnTo>
                      <a:lnTo>
                        <a:pt x="367748" y="9939"/>
                      </a:lnTo>
                      <a:lnTo>
                        <a:pt x="665922" y="0"/>
                      </a:lnTo>
                      <a:lnTo>
                        <a:pt x="665922" y="99391"/>
                      </a:lnTo>
                      <a:lnTo>
                        <a:pt x="347870" y="109330"/>
                      </a:lnTo>
                      <a:lnTo>
                        <a:pt x="347870" y="149087"/>
                      </a:lnTo>
                      <a:lnTo>
                        <a:pt x="9939" y="159026"/>
                      </a:lnTo>
                      <a:lnTo>
                        <a:pt x="0" y="79513"/>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grpSp>
          <p:sp>
            <p:nvSpPr>
              <p:cNvPr id="13" name="TextBox 90">
                <a:extLst>
                  <a:ext uri="{FF2B5EF4-FFF2-40B4-BE49-F238E27FC236}">
                    <a16:creationId xmlns:a16="http://schemas.microsoft.com/office/drawing/2014/main" id="{DBA99B45-5860-324B-2A2B-2FFF4F75DA59}"/>
                  </a:ext>
                </a:extLst>
              </p:cNvPr>
              <p:cNvSpPr txBox="1">
                <a:spLocks noChangeArrowheads="1"/>
              </p:cNvSpPr>
              <p:nvPr/>
            </p:nvSpPr>
            <p:spPr bwMode="auto">
              <a:xfrm>
                <a:off x="5096102" y="4645823"/>
                <a:ext cx="171722" cy="18061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0</a:t>
                </a:r>
              </a:p>
            </p:txBody>
          </p:sp>
          <p:sp>
            <p:nvSpPr>
              <p:cNvPr id="15" name="TextBox 91">
                <a:extLst>
                  <a:ext uri="{FF2B5EF4-FFF2-40B4-BE49-F238E27FC236}">
                    <a16:creationId xmlns:a16="http://schemas.microsoft.com/office/drawing/2014/main" id="{C11E30A9-A281-8303-A48F-0F62210D16C5}"/>
                  </a:ext>
                </a:extLst>
              </p:cNvPr>
              <p:cNvSpPr txBox="1">
                <a:spLocks noChangeArrowheads="1"/>
              </p:cNvSpPr>
              <p:nvPr/>
            </p:nvSpPr>
            <p:spPr bwMode="auto">
              <a:xfrm>
                <a:off x="5639183" y="4916471"/>
                <a:ext cx="171722" cy="18061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1</a:t>
                </a:r>
              </a:p>
            </p:txBody>
          </p:sp>
          <p:sp>
            <p:nvSpPr>
              <p:cNvPr id="16" name="TextBox 92">
                <a:extLst>
                  <a:ext uri="{FF2B5EF4-FFF2-40B4-BE49-F238E27FC236}">
                    <a16:creationId xmlns:a16="http://schemas.microsoft.com/office/drawing/2014/main" id="{2CCFDE9B-9A8B-CE99-86D5-85F7B577BCF2}"/>
                  </a:ext>
                </a:extLst>
              </p:cNvPr>
              <p:cNvSpPr txBox="1">
                <a:spLocks noChangeArrowheads="1"/>
              </p:cNvSpPr>
              <p:nvPr/>
            </p:nvSpPr>
            <p:spPr bwMode="auto">
              <a:xfrm>
                <a:off x="5773409" y="5607230"/>
                <a:ext cx="171722" cy="18061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3</a:t>
                </a:r>
              </a:p>
            </p:txBody>
          </p:sp>
          <p:sp>
            <p:nvSpPr>
              <p:cNvPr id="17" name="TextBox 93">
                <a:extLst>
                  <a:ext uri="{FF2B5EF4-FFF2-40B4-BE49-F238E27FC236}">
                    <a16:creationId xmlns:a16="http://schemas.microsoft.com/office/drawing/2014/main" id="{04C5CE73-1C6C-9856-8BB1-97C3F1C86916}"/>
                  </a:ext>
                </a:extLst>
              </p:cNvPr>
              <p:cNvSpPr txBox="1">
                <a:spLocks noChangeArrowheads="1"/>
              </p:cNvSpPr>
              <p:nvPr/>
            </p:nvSpPr>
            <p:spPr bwMode="auto">
              <a:xfrm>
                <a:off x="6024563" y="5990735"/>
                <a:ext cx="171722" cy="18061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4</a:t>
                </a:r>
              </a:p>
            </p:txBody>
          </p:sp>
        </p:grpSp>
        <p:grpSp>
          <p:nvGrpSpPr>
            <p:cNvPr id="7" name="Group 6">
              <a:extLst>
                <a:ext uri="{FF2B5EF4-FFF2-40B4-BE49-F238E27FC236}">
                  <a16:creationId xmlns:a16="http://schemas.microsoft.com/office/drawing/2014/main" id="{A9203A1E-5ED2-507E-B4BF-B8678A22D310}"/>
                </a:ext>
              </a:extLst>
            </p:cNvPr>
            <p:cNvGrpSpPr/>
            <p:nvPr/>
          </p:nvGrpSpPr>
          <p:grpSpPr>
            <a:xfrm>
              <a:off x="6111582" y="1809724"/>
              <a:ext cx="1225886" cy="499796"/>
              <a:chOff x="6111582" y="1809724"/>
              <a:chExt cx="1225886" cy="499796"/>
            </a:xfrm>
          </p:grpSpPr>
          <p:sp>
            <p:nvSpPr>
              <p:cNvPr id="8" name="Rectangle 7">
                <a:extLst>
                  <a:ext uri="{FF2B5EF4-FFF2-40B4-BE49-F238E27FC236}">
                    <a16:creationId xmlns:a16="http://schemas.microsoft.com/office/drawing/2014/main" id="{6996DEF4-9791-F831-3E3A-4DC72669B3E8}"/>
                  </a:ext>
                </a:extLst>
              </p:cNvPr>
              <p:cNvSpPr/>
              <p:nvPr/>
            </p:nvSpPr>
            <p:spPr>
              <a:xfrm>
                <a:off x="6587705" y="2201302"/>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9" name="TextBox 91">
                <a:extLst>
                  <a:ext uri="{FF2B5EF4-FFF2-40B4-BE49-F238E27FC236}">
                    <a16:creationId xmlns:a16="http://schemas.microsoft.com/office/drawing/2014/main" id="{D0A890B7-63CD-DF23-DD4B-677FFDB45EA4}"/>
                  </a:ext>
                </a:extLst>
              </p:cNvPr>
              <p:cNvSpPr txBox="1">
                <a:spLocks noChangeArrowheads="1"/>
              </p:cNvSpPr>
              <p:nvPr/>
            </p:nvSpPr>
            <p:spPr bwMode="auto">
              <a:xfrm>
                <a:off x="6579578" y="1860220"/>
                <a:ext cx="757890" cy="449300"/>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400" b="1" dirty="0">
                    <a:latin typeface="Arial" charset="0"/>
                    <a:ea typeface="ＭＳ Ｐゴシック" pitchFamily="34" charset="-128"/>
                    <a:cs typeface="Arial" charset="0"/>
                  </a:rPr>
                  <a:t>10a</a:t>
                </a:r>
                <a:endParaRPr lang="en-GB" sz="1050" b="1" dirty="0">
                  <a:latin typeface="Arial" charset="0"/>
                  <a:ea typeface="ＭＳ Ｐゴシック" pitchFamily="34" charset="-128"/>
                  <a:cs typeface="Arial" charset="0"/>
                </a:endParaRPr>
              </a:p>
            </p:txBody>
          </p:sp>
          <p:sp>
            <p:nvSpPr>
              <p:cNvPr id="10" name="Rectangle 9">
                <a:extLst>
                  <a:ext uri="{FF2B5EF4-FFF2-40B4-BE49-F238E27FC236}">
                    <a16:creationId xmlns:a16="http://schemas.microsoft.com/office/drawing/2014/main" id="{7B64C452-5391-5F65-8B0E-0C0DFC347A05}"/>
                  </a:ext>
                </a:extLst>
              </p:cNvPr>
              <p:cNvSpPr/>
              <p:nvPr/>
            </p:nvSpPr>
            <p:spPr>
              <a:xfrm>
                <a:off x="6459331" y="2201302"/>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1" name="TextBox 91">
                <a:extLst>
                  <a:ext uri="{FF2B5EF4-FFF2-40B4-BE49-F238E27FC236}">
                    <a16:creationId xmlns:a16="http://schemas.microsoft.com/office/drawing/2014/main" id="{FADFF701-B028-C8FB-5D02-F9EBDDD7E17E}"/>
                  </a:ext>
                </a:extLst>
              </p:cNvPr>
              <p:cNvSpPr txBox="1">
                <a:spLocks noChangeArrowheads="1"/>
              </p:cNvSpPr>
              <p:nvPr/>
            </p:nvSpPr>
            <p:spPr bwMode="auto">
              <a:xfrm>
                <a:off x="6111582" y="1809724"/>
                <a:ext cx="757890" cy="449299"/>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400" b="1" dirty="0">
                    <a:latin typeface="Arial" charset="0"/>
                    <a:ea typeface="ＭＳ Ｐゴシック" pitchFamily="34" charset="-128"/>
                    <a:cs typeface="Arial" charset="0"/>
                  </a:rPr>
                  <a:t>11a</a:t>
                </a:r>
              </a:p>
            </p:txBody>
          </p:sp>
        </p:grpSp>
      </p:grpSp>
      <p:pic>
        <p:nvPicPr>
          <p:cNvPr id="23" name="Google Shape;145;p23">
            <a:extLst>
              <a:ext uri="{FF2B5EF4-FFF2-40B4-BE49-F238E27FC236}">
                <a16:creationId xmlns:a16="http://schemas.microsoft.com/office/drawing/2014/main" id="{8EE54959-1920-CA57-29D1-FEEE6A1D6840}"/>
              </a:ext>
            </a:extLst>
          </p:cNvPr>
          <p:cNvPicPr preferRelativeResize="0"/>
          <p:nvPr/>
        </p:nvPicPr>
        <p:blipFill>
          <a:blip r:embed="rId3">
            <a:alphaModFix/>
          </a:blip>
          <a:stretch>
            <a:fillRect/>
          </a:stretch>
        </p:blipFill>
        <p:spPr>
          <a:xfrm>
            <a:off x="5515583" y="778213"/>
            <a:ext cx="4717121" cy="5330757"/>
          </a:xfrm>
          <a:prstGeom prst="rect">
            <a:avLst/>
          </a:prstGeom>
          <a:noFill/>
          <a:ln>
            <a:noFill/>
          </a:ln>
        </p:spPr>
      </p:pic>
      <p:pic>
        <p:nvPicPr>
          <p:cNvPr id="24" name="Picture 23">
            <a:extLst>
              <a:ext uri="{FF2B5EF4-FFF2-40B4-BE49-F238E27FC236}">
                <a16:creationId xmlns:a16="http://schemas.microsoft.com/office/drawing/2014/main" id="{20C5A45B-178B-AEAE-8F73-F9A1B8A3AF54}"/>
              </a:ext>
            </a:extLst>
          </p:cNvPr>
          <p:cNvPicPr>
            <a:picLocks noChangeAspect="1"/>
          </p:cNvPicPr>
          <p:nvPr/>
        </p:nvPicPr>
        <p:blipFill>
          <a:blip r:embed="rId4"/>
          <a:stretch>
            <a:fillRect/>
          </a:stretch>
        </p:blipFill>
        <p:spPr>
          <a:xfrm>
            <a:off x="10275907" y="3505462"/>
            <a:ext cx="1773555" cy="1574483"/>
          </a:xfrm>
          <a:prstGeom prst="rect">
            <a:avLst/>
          </a:prstGeom>
        </p:spPr>
      </p:pic>
    </p:spTree>
    <p:extLst>
      <p:ext uri="{BB962C8B-B14F-4D97-AF65-F5344CB8AC3E}">
        <p14:creationId xmlns:p14="http://schemas.microsoft.com/office/powerpoint/2010/main" val="1371205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2DFE7-F9FE-81EA-760D-1F94C7BF3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EBA1B-3C4D-67BD-57E6-F46D2FC2B0B3}"/>
              </a:ext>
            </a:extLst>
          </p:cNvPr>
          <p:cNvSpPr>
            <a:spLocks noGrp="1"/>
          </p:cNvSpPr>
          <p:nvPr>
            <p:ph type="title"/>
          </p:nvPr>
        </p:nvSpPr>
        <p:spPr/>
        <p:txBody>
          <a:bodyPr/>
          <a:lstStyle/>
          <a:p>
            <a:r>
              <a:rPr lang="fi-FI" dirty="0"/>
              <a:t>LIBS </a:t>
            </a:r>
            <a:r>
              <a:rPr lang="fi-FI" dirty="0" err="1"/>
              <a:t>measurements</a:t>
            </a:r>
            <a:r>
              <a:rPr lang="fi-FI" dirty="0"/>
              <a:t> at VTT in 2024, </a:t>
            </a:r>
            <a:r>
              <a:rPr lang="fi-FI" dirty="0" err="1"/>
              <a:t>depth</a:t>
            </a:r>
            <a:r>
              <a:rPr lang="fi-FI" dirty="0"/>
              <a:t> </a:t>
            </a:r>
            <a:r>
              <a:rPr lang="fi-FI" dirty="0" err="1"/>
              <a:t>profiles</a:t>
            </a:r>
            <a:endParaRPr lang="fi-FI" dirty="0"/>
          </a:p>
        </p:txBody>
      </p:sp>
      <p:sp>
        <p:nvSpPr>
          <p:cNvPr id="3" name="Footer Placeholder 2">
            <a:extLst>
              <a:ext uri="{FF2B5EF4-FFF2-40B4-BE49-F238E27FC236}">
                <a16:creationId xmlns:a16="http://schemas.microsoft.com/office/drawing/2014/main" id="{EEAE9BDD-90F0-4EE0-C936-150903AD31AF}"/>
              </a:ext>
            </a:extLst>
          </p:cNvPr>
          <p:cNvSpPr>
            <a:spLocks noGrp="1"/>
          </p:cNvSpPr>
          <p:nvPr>
            <p:ph type="ftr" sz="quarter" idx="11"/>
          </p:nvPr>
        </p:nvSpPr>
        <p:spPr>
          <a:xfrm>
            <a:off x="825623" y="6555770"/>
            <a:ext cx="5425158"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E5BF92CB-4E2E-4087-354C-25F7F402D94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50" name="TextBox 49">
            <a:extLst>
              <a:ext uri="{FF2B5EF4-FFF2-40B4-BE49-F238E27FC236}">
                <a16:creationId xmlns:a16="http://schemas.microsoft.com/office/drawing/2014/main" id="{233C95DD-14CF-5BCA-2BF0-D5E2B1B199DD}"/>
              </a:ext>
            </a:extLst>
          </p:cNvPr>
          <p:cNvSpPr txBox="1"/>
          <p:nvPr/>
        </p:nvSpPr>
        <p:spPr bwMode="auto">
          <a:xfrm>
            <a:off x="109497" y="5379566"/>
            <a:ext cx="11558587" cy="646331"/>
          </a:xfrm>
          <a:prstGeom prst="rect">
            <a:avLst/>
          </a:prstGeom>
          <a:noFill/>
        </p:spPr>
        <p:txBody>
          <a:bodyPr wrap="square" rtlCol="0">
            <a:spAutoFit/>
          </a:bodyPr>
          <a:lstStyle/>
          <a:p>
            <a:pPr>
              <a:spcAft>
                <a:spcPts val="600"/>
              </a:spcAft>
            </a:pPr>
            <a:r>
              <a:rPr lang="en-US" dirty="0">
                <a:solidFill>
                  <a:srgbClr val="00B050"/>
                </a:solidFill>
              </a:rPr>
              <a:t>Median number of laser shots required to ablate through the co-deposited layers </a:t>
            </a:r>
            <a:r>
              <a:rPr lang="en-US" dirty="0"/>
              <a:t>in samples from different parts of  divertor along poloidal direction. This is complemented by the SIMS estimates for the co-deposited layer thicknesses. </a:t>
            </a:r>
            <a:endParaRPr lang="fi-FI" dirty="0">
              <a:solidFill>
                <a:srgbClr val="00B050"/>
              </a:solidFill>
            </a:endParaRPr>
          </a:p>
        </p:txBody>
      </p:sp>
      <p:pic>
        <p:nvPicPr>
          <p:cNvPr id="26" name="Picture 25">
            <a:extLst>
              <a:ext uri="{FF2B5EF4-FFF2-40B4-BE49-F238E27FC236}">
                <a16:creationId xmlns:a16="http://schemas.microsoft.com/office/drawing/2014/main" id="{3084D14D-6DB7-000E-736A-BAFAAC6510E8}"/>
              </a:ext>
            </a:extLst>
          </p:cNvPr>
          <p:cNvPicPr>
            <a:picLocks noChangeAspect="1"/>
          </p:cNvPicPr>
          <p:nvPr/>
        </p:nvPicPr>
        <p:blipFill>
          <a:blip r:embed="rId2"/>
          <a:stretch>
            <a:fillRect/>
          </a:stretch>
        </p:blipFill>
        <p:spPr>
          <a:xfrm>
            <a:off x="3154376" y="654818"/>
            <a:ext cx="5468830" cy="4436602"/>
          </a:xfrm>
          <a:prstGeom prst="rect">
            <a:avLst/>
          </a:prstGeom>
        </p:spPr>
      </p:pic>
    </p:spTree>
    <p:extLst>
      <p:ext uri="{BB962C8B-B14F-4D97-AF65-F5344CB8AC3E}">
        <p14:creationId xmlns:p14="http://schemas.microsoft.com/office/powerpoint/2010/main" val="2171944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47F0-8882-E9C0-9F84-95DE497A7692}"/>
              </a:ext>
            </a:extLst>
          </p:cNvPr>
          <p:cNvSpPr>
            <a:spLocks noGrp="1"/>
          </p:cNvSpPr>
          <p:nvPr>
            <p:ph type="title"/>
          </p:nvPr>
        </p:nvSpPr>
        <p:spPr/>
        <p:txBody>
          <a:bodyPr/>
          <a:lstStyle/>
          <a:p>
            <a:r>
              <a:rPr lang="fi-FI" dirty="0" err="1"/>
              <a:t>Conclusions</a:t>
            </a:r>
            <a:endParaRPr lang="fi-FI" dirty="0"/>
          </a:p>
        </p:txBody>
      </p:sp>
      <p:sp>
        <p:nvSpPr>
          <p:cNvPr id="3" name="Footer Placeholder 2">
            <a:extLst>
              <a:ext uri="{FF2B5EF4-FFF2-40B4-BE49-F238E27FC236}">
                <a16:creationId xmlns:a16="http://schemas.microsoft.com/office/drawing/2014/main" id="{0EE51299-FF18-6CBF-8898-799022E15F6B}"/>
              </a:ext>
            </a:extLst>
          </p:cNvPr>
          <p:cNvSpPr>
            <a:spLocks noGrp="1"/>
          </p:cNvSpPr>
          <p:nvPr>
            <p:ph type="ftr" sz="quarter" idx="11"/>
          </p:nvPr>
        </p:nvSpPr>
        <p:spPr>
          <a:xfrm>
            <a:off x="825624" y="6555770"/>
            <a:ext cx="5270376"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8B867F35-2A5C-A896-B298-A4C4ED9CDA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5" name="Textfeld 4">
            <a:extLst>
              <a:ext uri="{FF2B5EF4-FFF2-40B4-BE49-F238E27FC236}">
                <a16:creationId xmlns:a16="http://schemas.microsoft.com/office/drawing/2014/main" id="{CDC52048-D4AF-1C6B-CA28-9AEED259E777}"/>
              </a:ext>
            </a:extLst>
          </p:cNvPr>
          <p:cNvSpPr txBox="1"/>
          <p:nvPr/>
        </p:nvSpPr>
        <p:spPr>
          <a:xfrm>
            <a:off x="107504" y="756901"/>
            <a:ext cx="11833484" cy="4494757"/>
          </a:xfrm>
          <a:prstGeom prst="rect">
            <a:avLst/>
          </a:prstGeom>
          <a:noFill/>
          <a:ln w="12700">
            <a:noFill/>
          </a:ln>
        </p:spPr>
        <p:txBody>
          <a:bodyPr wrap="square" rtlCol="0">
            <a:spAutoFit/>
          </a:bodyPr>
          <a:lstStyle/>
          <a:p>
            <a:pPr marL="285750" indent="-285750">
              <a:buFont typeface="Wingdings" panose="05000000000000000000" pitchFamily="2" charset="2"/>
              <a:buChar char="ü"/>
            </a:pPr>
            <a:r>
              <a:rPr lang="en-US" dirty="0">
                <a:solidFill>
                  <a:srgbClr val="00B050"/>
                </a:solidFill>
                <a:cs typeface="Arial" panose="020B0604020202020204" pitchFamily="34" charset="0"/>
              </a:rPr>
              <a:t>LIBS system designed and commissioned </a:t>
            </a:r>
            <a:r>
              <a:rPr lang="en-US" dirty="0">
                <a:cs typeface="Arial" panose="020B0604020202020204" pitchFamily="34" charset="0"/>
              </a:rPr>
              <a:t>for investigating </a:t>
            </a:r>
            <a:r>
              <a:rPr lang="en-US" dirty="0">
                <a:solidFill>
                  <a:srgbClr val="00B050"/>
                </a:solidFill>
                <a:cs typeface="Arial" panose="020B0604020202020204" pitchFamily="34" charset="0"/>
              </a:rPr>
              <a:t>composition and tritium content </a:t>
            </a:r>
            <a:r>
              <a:rPr lang="en-US" dirty="0">
                <a:cs typeface="Arial" panose="020B0604020202020204" pitchFamily="34" charset="0"/>
              </a:rPr>
              <a:t>of co-deposited layers and plasma facing surfaces at JET</a:t>
            </a:r>
          </a:p>
          <a:p>
            <a:pPr marL="742950" lvl="1" indent="-285750">
              <a:buFont typeface="Arial" panose="020B0604020202020204" pitchFamily="34" charset="0"/>
              <a:buChar char="•"/>
            </a:pPr>
            <a:r>
              <a:rPr lang="en-US" dirty="0">
                <a:cs typeface="Arial" panose="020B0604020202020204" pitchFamily="34" charset="0"/>
              </a:rPr>
              <a:t>Testing of LIBS system at VTT and at JET</a:t>
            </a:r>
          </a:p>
          <a:p>
            <a:pPr marL="742950" lvl="1" indent="-285750">
              <a:buFont typeface="Arial" panose="020B0604020202020204" pitchFamily="34" charset="0"/>
              <a:buChar char="•"/>
            </a:pPr>
            <a:r>
              <a:rPr lang="en-US" dirty="0">
                <a:cs typeface="Arial" panose="020B0604020202020204" pitchFamily="34" charset="0"/>
              </a:rPr>
              <a:t>Real JET samples (from divertor and limiters) </a:t>
            </a:r>
            <a:r>
              <a:rPr lang="en-US" dirty="0" err="1">
                <a:cs typeface="Arial" panose="020B0604020202020204" pitchFamily="34" charset="0"/>
              </a:rPr>
              <a:t>analysed</a:t>
            </a:r>
            <a:endParaRPr lang="en-US" dirty="0">
              <a:cs typeface="Arial" panose="020B0604020202020204" pitchFamily="34" charset="0"/>
            </a:endParaRPr>
          </a:p>
          <a:p>
            <a:pPr marL="742950" lvl="1" indent="-285750">
              <a:buFont typeface="Arial" panose="020B0604020202020204" pitchFamily="34" charset="0"/>
              <a:buChar char="•"/>
            </a:pPr>
            <a:r>
              <a:rPr lang="en-US" dirty="0">
                <a:cs typeface="Arial" panose="020B0604020202020204" pitchFamily="34" charset="0"/>
              </a:rPr>
              <a:t>A new LIBS experiment at VTT required because LIBS setup was modified and optimized after experiments at VTT and at JET </a:t>
            </a:r>
          </a:p>
          <a:p>
            <a:pPr marL="742950" lvl="1" indent="-285750">
              <a:spcAft>
                <a:spcPts val="600"/>
              </a:spcAft>
              <a:buFont typeface="Arial" panose="020B0604020202020204" pitchFamily="34" charset="0"/>
              <a:buChar char="•"/>
            </a:pPr>
            <a:r>
              <a:rPr lang="en-US" dirty="0">
                <a:cs typeface="Arial" panose="020B0604020202020204" pitchFamily="34" charset="0"/>
              </a:rPr>
              <a:t>JET experiment consisted of </a:t>
            </a:r>
            <a:r>
              <a:rPr lang="en-US" dirty="0">
                <a:solidFill>
                  <a:srgbClr val="00B050"/>
                </a:solidFill>
                <a:cs typeface="Arial" panose="020B0604020202020204" pitchFamily="34" charset="0"/>
              </a:rPr>
              <a:t>a sub-ns laser, necessary optics, photomultipliers and three spectrometers</a:t>
            </a:r>
          </a:p>
          <a:p>
            <a:pPr marL="285750" indent="-285750">
              <a:spcAft>
                <a:spcPts val="600"/>
              </a:spcAft>
              <a:buFont typeface="Wingdings" panose="05000000000000000000" pitchFamily="2" charset="2"/>
              <a:buChar char="ü"/>
            </a:pPr>
            <a:r>
              <a:rPr lang="en-US" spc="-10" dirty="0">
                <a:solidFill>
                  <a:srgbClr val="00B050"/>
                </a:solidFill>
                <a:latin typeface="Carlito"/>
                <a:cs typeface="Carlito"/>
              </a:rPr>
              <a:t>840 locations </a:t>
            </a:r>
            <a:r>
              <a:rPr lang="en-US" spc="-10" dirty="0" err="1">
                <a:latin typeface="Carlito"/>
                <a:cs typeface="Carlito"/>
              </a:rPr>
              <a:t>analysed</a:t>
            </a:r>
            <a:r>
              <a:rPr lang="en-US" spc="-10" dirty="0">
                <a:latin typeface="Carlito"/>
                <a:cs typeface="Carlito"/>
              </a:rPr>
              <a:t> successfully during the measurement campaign (</a:t>
            </a:r>
            <a:r>
              <a:rPr lang="en-US" spc="-10" dirty="0">
                <a:solidFill>
                  <a:srgbClr val="00B050"/>
                </a:solidFill>
                <a:latin typeface="Carlito"/>
                <a:cs typeface="Carlito"/>
              </a:rPr>
              <a:t>October 2024, </a:t>
            </a:r>
            <a:r>
              <a:rPr lang="en-US" spc="-10" dirty="0">
                <a:latin typeface="Carlito"/>
                <a:cs typeface="Carlito"/>
              </a:rPr>
              <a:t>~2 weeks, 16h/day)</a:t>
            </a:r>
          </a:p>
          <a:p>
            <a:pPr marL="285750" indent="-285750">
              <a:spcAft>
                <a:spcPts val="600"/>
              </a:spcAft>
              <a:buFont typeface="Wingdings" panose="05000000000000000000" pitchFamily="2" charset="2"/>
              <a:buChar char="ü"/>
            </a:pPr>
            <a:r>
              <a:rPr lang="en-US" spc="-10" dirty="0">
                <a:solidFill>
                  <a:srgbClr val="00B050"/>
                </a:solidFill>
                <a:latin typeface="Carlito"/>
                <a:cs typeface="Carlito"/>
              </a:rPr>
              <a:t>Overall 2 orders of magnitude reduction in 14 MeV neutron production </a:t>
            </a:r>
            <a:r>
              <a:rPr lang="en-US" spc="-10" dirty="0">
                <a:latin typeface="Carlito"/>
                <a:cs typeface="Carlito"/>
              </a:rPr>
              <a:t>(T content %) from start to end of clean-up</a:t>
            </a:r>
          </a:p>
          <a:p>
            <a:pPr marL="285750" indent="-285750">
              <a:spcAft>
                <a:spcPts val="600"/>
              </a:spcAft>
              <a:buFont typeface="Wingdings" panose="05000000000000000000" pitchFamily="2" charset="2"/>
              <a:buChar char="ü"/>
            </a:pPr>
            <a:r>
              <a:rPr lang="en-US" spc="-10" dirty="0">
                <a:solidFill>
                  <a:srgbClr val="00B050"/>
                </a:solidFill>
                <a:latin typeface="Carlito"/>
                <a:cs typeface="Carlito"/>
              </a:rPr>
              <a:t>Low T signal </a:t>
            </a:r>
            <a:r>
              <a:rPr lang="en-US" spc="-10" dirty="0">
                <a:latin typeface="Carlito"/>
                <a:cs typeface="Carlito"/>
              </a:rPr>
              <a:t>in LIBS spectra and </a:t>
            </a:r>
            <a:r>
              <a:rPr lang="en-US" spc="-10" dirty="0">
                <a:solidFill>
                  <a:srgbClr val="00B050"/>
                </a:solidFill>
                <a:latin typeface="Carlito"/>
                <a:cs typeface="Carlito"/>
              </a:rPr>
              <a:t>D and T peaks not completely separated</a:t>
            </a:r>
          </a:p>
          <a:p>
            <a:pPr marL="285750" indent="-285750">
              <a:spcAft>
                <a:spcPts val="600"/>
              </a:spcAft>
              <a:buFont typeface="Wingdings" panose="05000000000000000000" pitchFamily="2" charset="2"/>
              <a:buChar char="ü"/>
            </a:pPr>
            <a:r>
              <a:rPr lang="en-US" spc="-10" dirty="0">
                <a:latin typeface="Carlito"/>
                <a:cs typeface="Carlito"/>
              </a:rPr>
              <a:t>Heaviest </a:t>
            </a:r>
            <a:r>
              <a:rPr lang="en-US" spc="-10" dirty="0">
                <a:solidFill>
                  <a:srgbClr val="00B050"/>
                </a:solidFill>
                <a:latin typeface="Carlito"/>
                <a:cs typeface="Carlito"/>
              </a:rPr>
              <a:t>Be and H isotope </a:t>
            </a:r>
            <a:r>
              <a:rPr lang="en-US" spc="-10" dirty="0">
                <a:latin typeface="Carlito"/>
                <a:cs typeface="Carlito"/>
              </a:rPr>
              <a:t>deposition on </a:t>
            </a:r>
            <a:r>
              <a:rPr lang="en-US" spc="-10" dirty="0">
                <a:solidFill>
                  <a:srgbClr val="00B050"/>
                </a:solidFill>
                <a:latin typeface="Carlito"/>
                <a:cs typeface="Carlito"/>
              </a:rPr>
              <a:t>inner divertor tiles 0 and 1</a:t>
            </a:r>
          </a:p>
          <a:p>
            <a:pPr marL="285750" indent="-285750">
              <a:buFont typeface="Wingdings" panose="05000000000000000000" pitchFamily="2" charset="2"/>
              <a:buChar char="ü"/>
            </a:pPr>
            <a:r>
              <a:rPr lang="en-US" spc="-10" dirty="0">
                <a:latin typeface="Carlito"/>
                <a:cs typeface="Carlito"/>
              </a:rPr>
              <a:t>Data analysis on-going</a:t>
            </a:r>
          </a:p>
          <a:p>
            <a:pPr marL="742950" lvl="1" indent="-285750">
              <a:spcAft>
                <a:spcPts val="600"/>
              </a:spcAft>
              <a:buFont typeface="Arial" panose="020B0604020202020204" pitchFamily="34" charset="0"/>
              <a:buChar char="•"/>
            </a:pPr>
            <a:r>
              <a:rPr lang="en-US" spc="-10" dirty="0">
                <a:latin typeface="Carlito"/>
                <a:cs typeface="Carlito"/>
              </a:rPr>
              <a:t>Fuel retention, composition of layers, calibration free LIBS, machine learning</a:t>
            </a:r>
          </a:p>
          <a:p>
            <a:pPr marL="742950" lvl="1" indent="-285750">
              <a:lnSpc>
                <a:spcPct val="113000"/>
              </a:lnSpc>
              <a:spcBef>
                <a:spcPts val="600"/>
              </a:spcBef>
              <a:buFont typeface="Wingdings" panose="05000000000000000000" pitchFamily="2" charset="2"/>
              <a:buChar char="§"/>
            </a:pPr>
            <a:endParaRPr lang="fi-FI" sz="1600" dirty="0">
              <a:cs typeface="Arial" panose="020B0604020202020204" pitchFamily="34" charset="0"/>
            </a:endParaRPr>
          </a:p>
        </p:txBody>
      </p:sp>
    </p:spTree>
    <p:extLst>
      <p:ext uri="{BB962C8B-B14F-4D97-AF65-F5344CB8AC3E}">
        <p14:creationId xmlns:p14="http://schemas.microsoft.com/office/powerpoint/2010/main" val="38484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353E4-BFFF-87E2-7842-089FFB03FF4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9EE5C8-8E3D-1A99-B0C5-D246244B3402}"/>
              </a:ext>
            </a:extLst>
          </p:cNvPr>
          <p:cNvSpPr>
            <a:spLocks noGrp="1"/>
          </p:cNvSpPr>
          <p:nvPr>
            <p:ph type="ftr" sz="quarter" idx="11"/>
          </p:nvPr>
        </p:nvSpPr>
        <p:spPr>
          <a:xfrm>
            <a:off x="825624" y="6555770"/>
            <a:ext cx="5794984" cy="329614"/>
          </a:xfrm>
        </p:spPr>
        <p:txBody>
          <a:bodyPr/>
          <a:lstStyle/>
          <a:p>
            <a:pPr>
              <a:defRPr/>
            </a:pPr>
            <a:r>
              <a:rPr lang="en-GB" dirty="0"/>
              <a:t>J. Likonen| </a:t>
            </a:r>
            <a:r>
              <a:rPr lang="en-US" dirty="0">
                <a:solidFill>
                  <a:prstClr val="white"/>
                </a:solidFill>
              </a:rPr>
              <a:t>Joint LID-QMS/LIBS meeting |ENEA Frascati | 9-12 December 2025</a:t>
            </a:r>
            <a:endParaRPr lang="en-GB" dirty="0"/>
          </a:p>
          <a:p>
            <a:pPr>
              <a:defRPr/>
            </a:pPr>
            <a:r>
              <a:rPr lang="en-GB" dirty="0"/>
              <a:t>|</a:t>
            </a:r>
          </a:p>
          <a:p>
            <a:pPr>
              <a:defRPr/>
            </a:pPr>
            <a:endParaRPr lang="en-GB" dirty="0"/>
          </a:p>
        </p:txBody>
      </p:sp>
      <p:sp>
        <p:nvSpPr>
          <p:cNvPr id="4" name="Slide Number Placeholder 3">
            <a:extLst>
              <a:ext uri="{FF2B5EF4-FFF2-40B4-BE49-F238E27FC236}">
                <a16:creationId xmlns:a16="http://schemas.microsoft.com/office/drawing/2014/main" id="{2D627789-D581-1E02-EF06-D140CA17DA6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dirty="0">
              <a:solidFill>
                <a:prstClr val="white"/>
              </a:solidFill>
            </a:endParaRPr>
          </a:p>
        </p:txBody>
      </p:sp>
      <p:sp>
        <p:nvSpPr>
          <p:cNvPr id="5" name="Titre 1">
            <a:extLst>
              <a:ext uri="{FF2B5EF4-FFF2-40B4-BE49-F238E27FC236}">
                <a16:creationId xmlns:a16="http://schemas.microsoft.com/office/drawing/2014/main" id="{74E40BA4-B5F9-AED4-7605-E7B16CB43988}"/>
              </a:ext>
            </a:extLst>
          </p:cNvPr>
          <p:cNvSpPr>
            <a:spLocks noGrp="1"/>
          </p:cNvSpPr>
          <p:nvPr>
            <p:ph type="title"/>
          </p:nvPr>
        </p:nvSpPr>
        <p:spPr>
          <a:xfrm>
            <a:off x="983432" y="192515"/>
            <a:ext cx="9451776" cy="457200"/>
          </a:xfrm>
        </p:spPr>
        <p:txBody>
          <a:bodyPr/>
          <a:lstStyle/>
          <a:p>
            <a:r>
              <a:rPr lang="fr-FR" dirty="0"/>
              <a:t>LIBS </a:t>
            </a:r>
            <a:r>
              <a:rPr lang="fr-FR" dirty="0" err="1"/>
              <a:t>experiment</a:t>
            </a:r>
            <a:r>
              <a:rPr lang="fr-FR" dirty="0"/>
              <a:t> at VTT in 2026</a:t>
            </a:r>
          </a:p>
        </p:txBody>
      </p:sp>
      <p:sp>
        <p:nvSpPr>
          <p:cNvPr id="2" name="object 3">
            <a:extLst>
              <a:ext uri="{FF2B5EF4-FFF2-40B4-BE49-F238E27FC236}">
                <a16:creationId xmlns:a16="http://schemas.microsoft.com/office/drawing/2014/main" id="{7F6FCC8D-6A02-A277-CA8C-E1EFDBF9E636}"/>
              </a:ext>
            </a:extLst>
          </p:cNvPr>
          <p:cNvSpPr txBox="1"/>
          <p:nvPr/>
        </p:nvSpPr>
        <p:spPr>
          <a:xfrm>
            <a:off x="501482" y="701824"/>
            <a:ext cx="11116211" cy="5534015"/>
          </a:xfrm>
          <a:prstGeom prst="rect">
            <a:avLst/>
          </a:prstGeom>
        </p:spPr>
        <p:txBody>
          <a:bodyPr vert="horz" wrap="square" lIns="0" tIns="43815" rIns="0" bIns="0" rtlCol="0">
            <a:spAutoFit/>
          </a:bodyPr>
          <a:lstStyle/>
          <a:p>
            <a:pPr lvl="0">
              <a:lnSpc>
                <a:spcPct val="113000"/>
              </a:lnSpc>
            </a:pPr>
            <a:endParaRPr lang="en-US" sz="1600" baseline="30000" dirty="0">
              <a:solidFill>
                <a:srgbClr val="00B050"/>
              </a:solidFill>
              <a:cs typeface="Arial" panose="020B0604020202020204" pitchFamily="34" charset="0"/>
            </a:endParaRPr>
          </a:p>
          <a:p>
            <a:pPr>
              <a:lnSpc>
                <a:spcPct val="113000"/>
              </a:lnSpc>
            </a:pPr>
            <a:r>
              <a:rPr lang="en-US" altLang="en-US" b="1" dirty="0">
                <a:solidFill>
                  <a:srgbClr val="0070C0"/>
                </a:solidFill>
                <a:cs typeface="Arial" panose="020B0604020202020204" pitchFamily="34" charset="0"/>
              </a:rPr>
              <a:t>1</a:t>
            </a:r>
            <a:r>
              <a:rPr lang="en-US" altLang="en-US" b="1" baseline="30000" dirty="0">
                <a:solidFill>
                  <a:srgbClr val="0070C0"/>
                </a:solidFill>
                <a:cs typeface="Arial" panose="020B0604020202020204" pitchFamily="34" charset="0"/>
              </a:rPr>
              <a:t>st</a:t>
            </a:r>
            <a:r>
              <a:rPr lang="en-US" altLang="en-US" b="1" dirty="0">
                <a:solidFill>
                  <a:srgbClr val="0070C0"/>
                </a:solidFill>
                <a:cs typeface="Arial" panose="020B0604020202020204" pitchFamily="34" charset="0"/>
              </a:rPr>
              <a:t> planning meeting (Dec18</a:t>
            </a:r>
            <a:r>
              <a:rPr lang="en-US" altLang="en-US" b="1" baseline="30000" dirty="0">
                <a:solidFill>
                  <a:srgbClr val="0070C0"/>
                </a:solidFill>
                <a:cs typeface="Arial" panose="020B0604020202020204" pitchFamily="34" charset="0"/>
              </a:rPr>
              <a:t>th</a:t>
            </a:r>
            <a:r>
              <a:rPr lang="en-US" altLang="en-US" b="1" dirty="0">
                <a:solidFill>
                  <a:srgbClr val="0070C0"/>
                </a:solidFill>
                <a:cs typeface="Arial" panose="020B0604020202020204" pitchFamily="34" charset="0"/>
              </a:rPr>
              <a:t>, Teams)</a:t>
            </a:r>
          </a:p>
          <a:p>
            <a:pPr marL="285750" indent="-285750">
              <a:lnSpc>
                <a:spcPct val="113000"/>
              </a:lnSpc>
              <a:buFont typeface="Wingdings" panose="05000000000000000000" pitchFamily="2" charset="2"/>
              <a:buChar char="§"/>
            </a:pPr>
            <a:r>
              <a:rPr lang="en-US" altLang="en-US" dirty="0">
                <a:cs typeface="Arial" panose="020B0604020202020204" pitchFamily="34" charset="0"/>
              </a:rPr>
              <a:t>Tentative time schedules </a:t>
            </a:r>
          </a:p>
          <a:p>
            <a:pPr marL="285750" indent="-285750">
              <a:lnSpc>
                <a:spcPct val="113000"/>
              </a:lnSpc>
              <a:buFont typeface="Wingdings" panose="05000000000000000000" pitchFamily="2" charset="2"/>
              <a:buChar char="§"/>
            </a:pPr>
            <a:r>
              <a:rPr lang="en-US" altLang="en-US" dirty="0">
                <a:cs typeface="Arial" panose="020B0604020202020204" pitchFamily="34" charset="0"/>
              </a:rPr>
              <a:t>Availabilities of spectrometers </a:t>
            </a:r>
          </a:p>
          <a:p>
            <a:pPr marL="285750" indent="-285750">
              <a:lnSpc>
                <a:spcPct val="113000"/>
              </a:lnSpc>
              <a:buFont typeface="Wingdings" panose="05000000000000000000" pitchFamily="2" charset="2"/>
              <a:buChar char="§"/>
            </a:pPr>
            <a:r>
              <a:rPr lang="en-US" altLang="en-US" dirty="0">
                <a:cs typeface="Arial" panose="020B0604020202020204" pitchFamily="34" charset="0"/>
              </a:rPr>
              <a:t>Shipment of spectrometers</a:t>
            </a:r>
          </a:p>
          <a:p>
            <a:pPr marL="285750" indent="-285750">
              <a:lnSpc>
                <a:spcPct val="113000"/>
              </a:lnSpc>
              <a:buFont typeface="Wingdings" panose="05000000000000000000" pitchFamily="2" charset="2"/>
              <a:buChar char="§"/>
            </a:pPr>
            <a:r>
              <a:rPr lang="en-US" altLang="en-US" dirty="0">
                <a:cs typeface="Arial" panose="020B0604020202020204" pitchFamily="34" charset="0"/>
              </a:rPr>
              <a:t>Samples </a:t>
            </a:r>
          </a:p>
          <a:p>
            <a:pPr marL="285750" indent="-285750">
              <a:lnSpc>
                <a:spcPct val="113000"/>
              </a:lnSpc>
              <a:buFont typeface="Wingdings" panose="05000000000000000000" pitchFamily="2" charset="2"/>
              <a:buChar char="§"/>
            </a:pPr>
            <a:r>
              <a:rPr lang="en-US" altLang="en-US" dirty="0">
                <a:cs typeface="Arial" panose="020B0604020202020204" pitchFamily="34" charset="0"/>
              </a:rPr>
              <a:t>Team?</a:t>
            </a:r>
          </a:p>
          <a:p>
            <a:pPr>
              <a:lnSpc>
                <a:spcPct val="113000"/>
              </a:lnSpc>
            </a:pPr>
            <a:endParaRPr lang="en-US" b="1" dirty="0">
              <a:solidFill>
                <a:srgbClr val="0070C0"/>
              </a:solidFill>
              <a:cs typeface="Arial" panose="020B0604020202020204" pitchFamily="34" charset="0"/>
            </a:endParaRPr>
          </a:p>
          <a:p>
            <a:pPr>
              <a:lnSpc>
                <a:spcPct val="113000"/>
              </a:lnSpc>
            </a:pPr>
            <a:r>
              <a:rPr lang="en-US" b="1" dirty="0">
                <a:solidFill>
                  <a:srgbClr val="0070C0"/>
                </a:solidFill>
                <a:cs typeface="Arial" panose="020B0604020202020204" pitchFamily="34" charset="0"/>
              </a:rPr>
              <a:t>VTT experiment</a:t>
            </a:r>
          </a:p>
          <a:p>
            <a:pPr marL="285750" indent="-285750">
              <a:lnSpc>
                <a:spcPct val="113000"/>
              </a:lnSpc>
              <a:buFont typeface="Wingdings" panose="05000000000000000000" pitchFamily="2" charset="2"/>
              <a:buChar char="§"/>
            </a:pPr>
            <a:r>
              <a:rPr lang="en-US" dirty="0">
                <a:cs typeface="Arial" panose="020B0604020202020204" pitchFamily="34" charset="0"/>
              </a:rPr>
              <a:t>Cleaning of LIBS tool and optical </a:t>
            </a:r>
            <a:r>
              <a:rPr lang="en-US" dirty="0" err="1">
                <a:cs typeface="Arial" panose="020B0604020202020204" pitchFamily="34" charset="0"/>
              </a:rPr>
              <a:t>fibre</a:t>
            </a:r>
            <a:r>
              <a:rPr lang="en-US" dirty="0">
                <a:cs typeface="Arial" panose="020B0604020202020204" pitchFamily="34" charset="0"/>
              </a:rPr>
              <a:t> before the experiment</a:t>
            </a:r>
          </a:p>
          <a:p>
            <a:pPr marL="285750" indent="-285750">
              <a:lnSpc>
                <a:spcPct val="113000"/>
              </a:lnSpc>
              <a:buFont typeface="Wingdings" panose="05000000000000000000" pitchFamily="2" charset="2"/>
              <a:buChar char="§"/>
            </a:pPr>
            <a:r>
              <a:rPr lang="en-US" dirty="0">
                <a:cs typeface="Arial" panose="020B0604020202020204" pitchFamily="34" charset="0"/>
              </a:rPr>
              <a:t>Reanalysis of samples measured in 2024 at VTT</a:t>
            </a:r>
          </a:p>
          <a:p>
            <a:pPr marL="285750" indent="-285750">
              <a:lnSpc>
                <a:spcPct val="113000"/>
              </a:lnSpc>
              <a:buFont typeface="Wingdings" panose="05000000000000000000" pitchFamily="2" charset="2"/>
              <a:buChar char="§"/>
            </a:pPr>
            <a:r>
              <a:rPr lang="en-US" dirty="0">
                <a:cs typeface="Arial" panose="020B0604020202020204" pitchFamily="34" charset="0"/>
              </a:rPr>
              <a:t>Analysis of DTE3 samples (at least W lamellae)</a:t>
            </a:r>
          </a:p>
          <a:p>
            <a:pPr marL="285750" indent="-285750">
              <a:lnSpc>
                <a:spcPct val="113000"/>
              </a:lnSpc>
              <a:buFont typeface="Wingdings" panose="05000000000000000000" pitchFamily="2" charset="2"/>
              <a:buChar char="§"/>
            </a:pPr>
            <a:r>
              <a:rPr lang="en-US" dirty="0">
                <a:cs typeface="Arial" panose="020B0604020202020204" pitchFamily="34" charset="0"/>
              </a:rPr>
              <a:t>Optimization of DEMON parameters</a:t>
            </a:r>
          </a:p>
          <a:p>
            <a:pPr marL="285750" indent="-285750">
              <a:lnSpc>
                <a:spcPct val="113000"/>
              </a:lnSpc>
              <a:buFont typeface="Wingdings" panose="05000000000000000000" pitchFamily="2" charset="2"/>
              <a:buChar char="§"/>
            </a:pPr>
            <a:r>
              <a:rPr lang="en-US" dirty="0">
                <a:cs typeface="Arial" panose="020B0604020202020204" pitchFamily="34" charset="0"/>
              </a:rPr>
              <a:t>Data analysis meetings after the experiment (e.g. for PSI)?</a:t>
            </a:r>
          </a:p>
          <a:p>
            <a:pPr marL="285750" indent="-285750">
              <a:lnSpc>
                <a:spcPct val="113000"/>
              </a:lnSpc>
              <a:buFont typeface="Wingdings" panose="05000000000000000000" pitchFamily="2" charset="2"/>
              <a:buChar char="§"/>
            </a:pPr>
            <a:endParaRPr lang="en-US" dirty="0">
              <a:cs typeface="Arial" panose="020B0604020202020204" pitchFamily="34" charset="0"/>
            </a:endParaRPr>
          </a:p>
          <a:p>
            <a:pPr>
              <a:lnSpc>
                <a:spcPct val="113000"/>
              </a:lnSpc>
            </a:pPr>
            <a:r>
              <a:rPr lang="en-US" b="1" dirty="0">
                <a:solidFill>
                  <a:srgbClr val="0070C0"/>
                </a:solidFill>
                <a:cs typeface="Arial" panose="020B0604020202020204" pitchFamily="34" charset="0"/>
              </a:rPr>
              <a:t>Post-mortem analyses</a:t>
            </a:r>
          </a:p>
          <a:p>
            <a:pPr marL="285750" indent="-285750">
              <a:lnSpc>
                <a:spcPct val="113000"/>
              </a:lnSpc>
              <a:buFont typeface="Wingdings" panose="05000000000000000000" pitchFamily="2" charset="2"/>
              <a:buChar char="§"/>
            </a:pPr>
            <a:r>
              <a:rPr lang="en-US" dirty="0">
                <a:cs typeface="Arial" panose="020B0604020202020204" pitchFamily="34" charset="0"/>
              </a:rPr>
              <a:t>Post-mortem results (IBA, SIMS, TDS…) for DTE3 samples available later in 2026</a:t>
            </a:r>
          </a:p>
          <a:p>
            <a:pPr>
              <a:lnSpc>
                <a:spcPct val="113000"/>
              </a:lnSpc>
            </a:pPr>
            <a:endParaRPr lang="en-US" dirty="0">
              <a:cs typeface="Arial" panose="020B0604020202020204" pitchFamily="34" charset="0"/>
            </a:endParaRPr>
          </a:p>
        </p:txBody>
      </p:sp>
    </p:spTree>
    <p:extLst>
      <p:ext uri="{BB962C8B-B14F-4D97-AF65-F5344CB8AC3E}">
        <p14:creationId xmlns:p14="http://schemas.microsoft.com/office/powerpoint/2010/main" val="17081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47F0-8882-E9C0-9F84-95DE497A7692}"/>
              </a:ext>
            </a:extLst>
          </p:cNvPr>
          <p:cNvSpPr>
            <a:spLocks noGrp="1"/>
          </p:cNvSpPr>
          <p:nvPr>
            <p:ph type="title"/>
          </p:nvPr>
        </p:nvSpPr>
        <p:spPr/>
        <p:txBody>
          <a:bodyPr/>
          <a:lstStyle/>
          <a:p>
            <a:r>
              <a:rPr lang="fi-FI" dirty="0"/>
              <a:t>LIBS </a:t>
            </a:r>
            <a:r>
              <a:rPr lang="fi-FI" dirty="0" err="1"/>
              <a:t>measurements</a:t>
            </a:r>
            <a:r>
              <a:rPr lang="fi-FI" dirty="0"/>
              <a:t> at VTT in 2024</a:t>
            </a:r>
          </a:p>
        </p:txBody>
      </p:sp>
      <p:sp>
        <p:nvSpPr>
          <p:cNvPr id="3" name="Footer Placeholder 2">
            <a:extLst>
              <a:ext uri="{FF2B5EF4-FFF2-40B4-BE49-F238E27FC236}">
                <a16:creationId xmlns:a16="http://schemas.microsoft.com/office/drawing/2014/main" id="{0EE51299-FF18-6CBF-8898-799022E15F6B}"/>
              </a:ext>
            </a:extLst>
          </p:cNvPr>
          <p:cNvSpPr>
            <a:spLocks noGrp="1"/>
          </p:cNvSpPr>
          <p:nvPr>
            <p:ph type="ftr" sz="quarter" idx="11"/>
          </p:nvPr>
        </p:nvSpPr>
        <p:spPr>
          <a:xfrm>
            <a:off x="825623" y="6555770"/>
            <a:ext cx="5028045"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8B867F35-2A5C-A896-B298-A4C4ED9CDA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sp>
        <p:nvSpPr>
          <p:cNvPr id="14" name="Footer Placeholder 3">
            <a:extLst>
              <a:ext uri="{FF2B5EF4-FFF2-40B4-BE49-F238E27FC236}">
                <a16:creationId xmlns:a16="http://schemas.microsoft.com/office/drawing/2014/main" id="{58CF7B50-35B2-909D-DE0E-B42A2BB15C56}"/>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4</a:t>
            </a:fld>
            <a:endParaRPr lang="en-GB" dirty="0"/>
          </a:p>
        </p:txBody>
      </p:sp>
      <p:grpSp>
        <p:nvGrpSpPr>
          <p:cNvPr id="41" name="Group 40">
            <a:extLst>
              <a:ext uri="{FF2B5EF4-FFF2-40B4-BE49-F238E27FC236}">
                <a16:creationId xmlns:a16="http://schemas.microsoft.com/office/drawing/2014/main" id="{1363E64F-F202-8149-E048-7611DF9F5236}"/>
              </a:ext>
            </a:extLst>
          </p:cNvPr>
          <p:cNvGrpSpPr>
            <a:grpSpLocks noChangeAspect="1"/>
          </p:cNvGrpSpPr>
          <p:nvPr/>
        </p:nvGrpSpPr>
        <p:grpSpPr>
          <a:xfrm>
            <a:off x="5755116" y="808523"/>
            <a:ext cx="6436883" cy="4806832"/>
            <a:chOff x="825624" y="729466"/>
            <a:chExt cx="6891893" cy="5146617"/>
          </a:xfrm>
        </p:grpSpPr>
        <p:pic>
          <p:nvPicPr>
            <p:cNvPr id="11" name="Picture 10" descr="A machine with wires and a box&#10;&#10;Description automatically generated with medium confidence">
              <a:extLst>
                <a:ext uri="{FF2B5EF4-FFF2-40B4-BE49-F238E27FC236}">
                  <a16:creationId xmlns:a16="http://schemas.microsoft.com/office/drawing/2014/main" id="{4313626C-BBD3-B70B-A078-FB183DE91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24" y="729466"/>
              <a:ext cx="6862157" cy="5146617"/>
            </a:xfrm>
            <a:prstGeom prst="rect">
              <a:avLst/>
            </a:prstGeom>
          </p:spPr>
        </p:pic>
        <p:sp>
          <p:nvSpPr>
            <p:cNvPr id="13" name="TextBox 12">
              <a:extLst>
                <a:ext uri="{FF2B5EF4-FFF2-40B4-BE49-F238E27FC236}">
                  <a16:creationId xmlns:a16="http://schemas.microsoft.com/office/drawing/2014/main" id="{B45FBC1A-22CE-FC9C-9541-D29F5002BB2B}"/>
                </a:ext>
              </a:extLst>
            </p:cNvPr>
            <p:cNvSpPr txBox="1"/>
            <p:nvPr/>
          </p:nvSpPr>
          <p:spPr>
            <a:xfrm>
              <a:off x="5609947" y="1565062"/>
              <a:ext cx="1482171" cy="527617"/>
            </a:xfrm>
            <a:prstGeom prst="rect">
              <a:avLst/>
            </a:prstGeom>
            <a:solidFill>
              <a:schemeClr val="bg1"/>
            </a:solidFill>
          </p:spPr>
          <p:txBody>
            <a:bodyPr wrap="square" rtlCol="0">
              <a:spAutoFit/>
            </a:bodyPr>
            <a:lstStyle/>
            <a:p>
              <a:r>
                <a:rPr lang="fi-FI" dirty="0">
                  <a:solidFill>
                    <a:srgbClr val="FF0000"/>
                  </a:solidFill>
                </a:rPr>
                <a:t>ps-laser</a:t>
              </a:r>
            </a:p>
          </p:txBody>
        </p:sp>
        <p:cxnSp>
          <p:nvCxnSpPr>
            <p:cNvPr id="15" name="Straight Arrow Connector 14">
              <a:extLst>
                <a:ext uri="{FF2B5EF4-FFF2-40B4-BE49-F238E27FC236}">
                  <a16:creationId xmlns:a16="http://schemas.microsoft.com/office/drawing/2014/main" id="{0AE97424-BA28-8AFB-2525-410E01F9093F}"/>
                </a:ext>
              </a:extLst>
            </p:cNvPr>
            <p:cNvCxnSpPr>
              <a:cxnSpLocks/>
              <a:stCxn id="13" idx="2"/>
            </p:cNvCxnSpPr>
            <p:nvPr/>
          </p:nvCxnSpPr>
          <p:spPr>
            <a:xfrm flipH="1">
              <a:off x="4881735" y="2092679"/>
              <a:ext cx="1469297" cy="906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5C0C73-FD4B-B304-DBAC-385433718784}"/>
                </a:ext>
              </a:extLst>
            </p:cNvPr>
            <p:cNvSpPr txBox="1"/>
            <p:nvPr/>
          </p:nvSpPr>
          <p:spPr>
            <a:xfrm>
              <a:off x="5417906" y="4205976"/>
              <a:ext cx="2299611" cy="923330"/>
            </a:xfrm>
            <a:prstGeom prst="rect">
              <a:avLst/>
            </a:prstGeom>
            <a:solidFill>
              <a:schemeClr val="bg1"/>
            </a:solidFill>
          </p:spPr>
          <p:txBody>
            <a:bodyPr wrap="square" rtlCol="0">
              <a:spAutoFit/>
            </a:bodyPr>
            <a:lstStyle/>
            <a:p>
              <a:r>
                <a:rPr lang="fi-FI" dirty="0">
                  <a:solidFill>
                    <a:srgbClr val="FF0000"/>
                  </a:solidFill>
                </a:rPr>
                <a:t>20m long </a:t>
              </a:r>
            </a:p>
            <a:p>
              <a:r>
                <a:rPr lang="fi-FI" dirty="0" err="1">
                  <a:solidFill>
                    <a:srgbClr val="FF0000"/>
                  </a:solidFill>
                </a:rPr>
                <a:t>optical</a:t>
              </a:r>
              <a:r>
                <a:rPr lang="fi-FI" dirty="0">
                  <a:solidFill>
                    <a:srgbClr val="FF0000"/>
                  </a:solidFill>
                </a:rPr>
                <a:t> </a:t>
              </a:r>
              <a:r>
                <a:rPr lang="fi-FI" dirty="0" err="1">
                  <a:solidFill>
                    <a:srgbClr val="FF0000"/>
                  </a:solidFill>
                </a:rPr>
                <a:t>fibre</a:t>
              </a:r>
              <a:endParaRPr lang="fi-FI" dirty="0">
                <a:solidFill>
                  <a:srgbClr val="FF0000"/>
                </a:solidFill>
              </a:endParaRPr>
            </a:p>
          </p:txBody>
        </p:sp>
        <p:cxnSp>
          <p:nvCxnSpPr>
            <p:cNvPr id="17" name="Straight Arrow Connector 16">
              <a:extLst>
                <a:ext uri="{FF2B5EF4-FFF2-40B4-BE49-F238E27FC236}">
                  <a16:creationId xmlns:a16="http://schemas.microsoft.com/office/drawing/2014/main" id="{EAF50B29-C9F3-7B30-7C52-97095959D366}"/>
                </a:ext>
              </a:extLst>
            </p:cNvPr>
            <p:cNvCxnSpPr>
              <a:cxnSpLocks/>
            </p:cNvCxnSpPr>
            <p:nvPr/>
          </p:nvCxnSpPr>
          <p:spPr>
            <a:xfrm flipH="1">
              <a:off x="5738935" y="5215862"/>
              <a:ext cx="273633" cy="247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1967F7-EAB9-277E-AA5B-08B6950A4F2D}"/>
                </a:ext>
              </a:extLst>
            </p:cNvPr>
            <p:cNvSpPr txBox="1"/>
            <p:nvPr/>
          </p:nvSpPr>
          <p:spPr>
            <a:xfrm>
              <a:off x="2053100" y="2660459"/>
              <a:ext cx="1601159" cy="527617"/>
            </a:xfrm>
            <a:prstGeom prst="rect">
              <a:avLst/>
            </a:prstGeom>
            <a:solidFill>
              <a:schemeClr val="bg1"/>
            </a:solidFill>
          </p:spPr>
          <p:txBody>
            <a:bodyPr wrap="square" rtlCol="0">
              <a:spAutoFit/>
            </a:bodyPr>
            <a:lstStyle/>
            <a:p>
              <a:r>
                <a:rPr lang="fi-FI" dirty="0" err="1">
                  <a:solidFill>
                    <a:srgbClr val="FF0000"/>
                  </a:solidFill>
                </a:rPr>
                <a:t>sample</a:t>
              </a:r>
              <a:endParaRPr lang="fi-FI" dirty="0">
                <a:solidFill>
                  <a:srgbClr val="FF0000"/>
                </a:solidFill>
              </a:endParaRPr>
            </a:p>
          </p:txBody>
        </p:sp>
        <p:cxnSp>
          <p:nvCxnSpPr>
            <p:cNvPr id="21" name="Straight Arrow Connector 20">
              <a:extLst>
                <a:ext uri="{FF2B5EF4-FFF2-40B4-BE49-F238E27FC236}">
                  <a16:creationId xmlns:a16="http://schemas.microsoft.com/office/drawing/2014/main" id="{7745F783-0BBC-99D8-2CCC-7F05D09FD834}"/>
                </a:ext>
              </a:extLst>
            </p:cNvPr>
            <p:cNvCxnSpPr>
              <a:cxnSpLocks/>
            </p:cNvCxnSpPr>
            <p:nvPr/>
          </p:nvCxnSpPr>
          <p:spPr>
            <a:xfrm>
              <a:off x="3047310" y="3302774"/>
              <a:ext cx="311477" cy="4014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C5457D5-856A-6868-B9B6-23F1D5191AFF}"/>
                </a:ext>
              </a:extLst>
            </p:cNvPr>
            <p:cNvSpPr txBox="1"/>
            <p:nvPr/>
          </p:nvSpPr>
          <p:spPr>
            <a:xfrm>
              <a:off x="3868572" y="4847386"/>
              <a:ext cx="1250800" cy="527617"/>
            </a:xfrm>
            <a:prstGeom prst="rect">
              <a:avLst/>
            </a:prstGeom>
            <a:solidFill>
              <a:schemeClr val="bg1"/>
            </a:solidFill>
          </p:spPr>
          <p:txBody>
            <a:bodyPr wrap="square" rtlCol="0">
              <a:spAutoFit/>
            </a:bodyPr>
            <a:lstStyle/>
            <a:p>
              <a:r>
                <a:rPr lang="fi-FI" dirty="0" err="1">
                  <a:solidFill>
                    <a:srgbClr val="FF0000"/>
                  </a:solidFill>
                </a:rPr>
                <a:t>Ar</a:t>
              </a:r>
              <a:r>
                <a:rPr lang="fi-FI" dirty="0">
                  <a:solidFill>
                    <a:srgbClr val="FF0000"/>
                  </a:solidFill>
                </a:rPr>
                <a:t> </a:t>
              </a:r>
              <a:r>
                <a:rPr lang="fi-FI" dirty="0" err="1">
                  <a:solidFill>
                    <a:srgbClr val="FF0000"/>
                  </a:solidFill>
                </a:rPr>
                <a:t>gas</a:t>
              </a:r>
              <a:endParaRPr lang="fi-FI" dirty="0">
                <a:solidFill>
                  <a:srgbClr val="FF0000"/>
                </a:solidFill>
              </a:endParaRPr>
            </a:p>
          </p:txBody>
        </p:sp>
        <p:cxnSp>
          <p:nvCxnSpPr>
            <p:cNvPr id="23" name="Straight Arrow Connector 22">
              <a:extLst>
                <a:ext uri="{FF2B5EF4-FFF2-40B4-BE49-F238E27FC236}">
                  <a16:creationId xmlns:a16="http://schemas.microsoft.com/office/drawing/2014/main" id="{699484F1-5C3B-7507-87DF-B2476959806F}"/>
                </a:ext>
              </a:extLst>
            </p:cNvPr>
            <p:cNvCxnSpPr>
              <a:cxnSpLocks/>
            </p:cNvCxnSpPr>
            <p:nvPr/>
          </p:nvCxnSpPr>
          <p:spPr>
            <a:xfrm flipH="1" flipV="1">
              <a:off x="3724557" y="4791778"/>
              <a:ext cx="162116" cy="228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8" name="Picture 47" descr="A machine with wires and a box&#10;&#10;AI-generated content may be incorrect.">
            <a:extLst>
              <a:ext uri="{FF2B5EF4-FFF2-40B4-BE49-F238E27FC236}">
                <a16:creationId xmlns:a16="http://schemas.microsoft.com/office/drawing/2014/main" id="{12C21725-2652-69D2-1ECB-F74DBD3A2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31" y="808522"/>
            <a:ext cx="4465475" cy="3349106"/>
          </a:xfrm>
          <a:prstGeom prst="rect">
            <a:avLst/>
          </a:prstGeom>
        </p:spPr>
      </p:pic>
      <p:sp>
        <p:nvSpPr>
          <p:cNvPr id="5" name="TextBox 4">
            <a:extLst>
              <a:ext uri="{FF2B5EF4-FFF2-40B4-BE49-F238E27FC236}">
                <a16:creationId xmlns:a16="http://schemas.microsoft.com/office/drawing/2014/main" id="{202EBB58-37A5-237D-E7C6-23A9F79BAAC3}"/>
              </a:ext>
            </a:extLst>
          </p:cNvPr>
          <p:cNvSpPr txBox="1"/>
          <p:nvPr/>
        </p:nvSpPr>
        <p:spPr bwMode="auto">
          <a:xfrm>
            <a:off x="106583" y="4525108"/>
            <a:ext cx="5747086" cy="1200329"/>
          </a:xfrm>
          <a:prstGeom prst="rect">
            <a:avLst/>
          </a:prstGeom>
          <a:noFill/>
        </p:spPr>
        <p:txBody>
          <a:bodyPr wrap="none" rtlCol="0">
            <a:spAutoFit/>
          </a:bodyPr>
          <a:lstStyle/>
          <a:p>
            <a:pPr marL="285750" indent="-285750">
              <a:buFont typeface="Wingdings" panose="05000000000000000000" pitchFamily="2" charset="2"/>
              <a:buChar char="ü"/>
            </a:pPr>
            <a:r>
              <a:rPr lang="fi-FI" dirty="0">
                <a:solidFill>
                  <a:srgbClr val="00B050"/>
                </a:solidFill>
              </a:rPr>
              <a:t>Montfort Laser M-Nano</a:t>
            </a:r>
            <a:r>
              <a:rPr lang="fi-FI" dirty="0"/>
              <a:t> laser (1064nm, 0.8ns, 10mJ)</a:t>
            </a:r>
          </a:p>
          <a:p>
            <a:pPr marL="285750" indent="-285750">
              <a:buFont typeface="Wingdings" panose="05000000000000000000" pitchFamily="2" charset="2"/>
              <a:buChar char="ü"/>
            </a:pPr>
            <a:r>
              <a:rPr lang="fi-FI" dirty="0" err="1">
                <a:solidFill>
                  <a:srgbClr val="00B050"/>
                </a:solidFill>
              </a:rPr>
              <a:t>Aryelle</a:t>
            </a:r>
            <a:r>
              <a:rPr lang="fi-FI" dirty="0">
                <a:solidFill>
                  <a:srgbClr val="00B050"/>
                </a:solidFill>
              </a:rPr>
              <a:t> 200 </a:t>
            </a:r>
            <a:r>
              <a:rPr lang="fi-FI" dirty="0" err="1">
                <a:solidFill>
                  <a:srgbClr val="00B050"/>
                </a:solidFill>
              </a:rPr>
              <a:t>spectrometer</a:t>
            </a:r>
            <a:r>
              <a:rPr lang="fi-FI" dirty="0">
                <a:solidFill>
                  <a:srgbClr val="00B050"/>
                </a:solidFill>
              </a:rPr>
              <a:t> </a:t>
            </a:r>
            <a:r>
              <a:rPr lang="fi-FI" dirty="0"/>
              <a:t>(</a:t>
            </a:r>
            <a:r>
              <a:rPr lang="fi-FI" dirty="0" err="1"/>
              <a:t>resolution</a:t>
            </a:r>
            <a:r>
              <a:rPr lang="fi-FI" dirty="0"/>
              <a:t> 0.07 nm @600nm)</a:t>
            </a:r>
          </a:p>
          <a:p>
            <a:pPr marL="285750" indent="-285750">
              <a:buFont typeface="Wingdings" panose="05000000000000000000" pitchFamily="2" charset="2"/>
              <a:buChar char="ü"/>
            </a:pPr>
            <a:r>
              <a:rPr lang="fi-FI" dirty="0" err="1">
                <a:solidFill>
                  <a:srgbClr val="00B050"/>
                </a:solidFill>
              </a:rPr>
              <a:t>Andor</a:t>
            </a:r>
            <a:r>
              <a:rPr lang="fi-FI" dirty="0">
                <a:solidFill>
                  <a:srgbClr val="00B050"/>
                </a:solidFill>
              </a:rPr>
              <a:t> </a:t>
            </a:r>
            <a:r>
              <a:rPr lang="fi-FI" dirty="0" err="1">
                <a:solidFill>
                  <a:srgbClr val="00B050"/>
                </a:solidFill>
              </a:rPr>
              <a:t>iStar</a:t>
            </a:r>
            <a:r>
              <a:rPr lang="fi-FI" dirty="0"/>
              <a:t> DH334T-18U-E3 ICCD </a:t>
            </a:r>
            <a:r>
              <a:rPr lang="fi-FI" dirty="0" err="1"/>
              <a:t>camera</a:t>
            </a:r>
            <a:endParaRPr lang="fi-FI" dirty="0"/>
          </a:p>
          <a:p>
            <a:pPr marL="285750" indent="-285750">
              <a:buFont typeface="Wingdings" panose="05000000000000000000" pitchFamily="2" charset="2"/>
              <a:buChar char="ü"/>
            </a:pPr>
            <a:r>
              <a:rPr lang="fi-FI" dirty="0" err="1"/>
              <a:t>Calibration</a:t>
            </a:r>
            <a:r>
              <a:rPr lang="fi-FI" dirty="0"/>
              <a:t> (D and Hg </a:t>
            </a:r>
            <a:r>
              <a:rPr lang="fi-FI" dirty="0" err="1"/>
              <a:t>lamps</a:t>
            </a:r>
            <a:r>
              <a:rPr lang="fi-FI" dirty="0"/>
              <a:t>)</a:t>
            </a:r>
          </a:p>
        </p:txBody>
      </p:sp>
    </p:spTree>
    <p:extLst>
      <p:ext uri="{BB962C8B-B14F-4D97-AF65-F5344CB8AC3E}">
        <p14:creationId xmlns:p14="http://schemas.microsoft.com/office/powerpoint/2010/main" val="358232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2E6F-CFDA-8171-763F-04DB961D7EBC}"/>
            </a:ext>
          </a:extLst>
        </p:cNvPr>
        <p:cNvGrpSpPr/>
        <p:nvPr/>
      </p:nvGrpSpPr>
      <p:grpSpPr>
        <a:xfrm>
          <a:off x="0" y="0"/>
          <a:ext cx="0" cy="0"/>
          <a:chOff x="0" y="0"/>
          <a:chExt cx="0" cy="0"/>
        </a:xfrm>
      </p:grpSpPr>
      <p:pic>
        <p:nvPicPr>
          <p:cNvPr id="12" name="Picture 11" descr="A group of people in a room&#10;&#10;AI-generated content may be incorrect.">
            <a:extLst>
              <a:ext uri="{FF2B5EF4-FFF2-40B4-BE49-F238E27FC236}">
                <a16:creationId xmlns:a16="http://schemas.microsoft.com/office/drawing/2014/main" id="{97B92A07-BE2C-6B8A-EEDA-7AF2E49BD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a:extLst>
              <a:ext uri="{FF2B5EF4-FFF2-40B4-BE49-F238E27FC236}">
                <a16:creationId xmlns:a16="http://schemas.microsoft.com/office/drawing/2014/main" id="{93B6F94C-A846-AB75-AA3E-CF2A16ED6985}"/>
              </a:ext>
            </a:extLst>
          </p:cNvPr>
          <p:cNvSpPr>
            <a:spLocks noGrp="1"/>
          </p:cNvSpPr>
          <p:nvPr>
            <p:ph type="title"/>
          </p:nvPr>
        </p:nvSpPr>
        <p:spPr/>
        <p:txBody>
          <a:bodyPr/>
          <a:lstStyle/>
          <a:p>
            <a:r>
              <a:rPr lang="fi-FI" dirty="0"/>
              <a:t>LIBS </a:t>
            </a:r>
            <a:r>
              <a:rPr lang="fi-FI" dirty="0" err="1"/>
              <a:t>measurements</a:t>
            </a:r>
            <a:r>
              <a:rPr lang="fi-FI" dirty="0"/>
              <a:t> at VTT in 2024</a:t>
            </a:r>
          </a:p>
        </p:txBody>
      </p:sp>
      <p:sp>
        <p:nvSpPr>
          <p:cNvPr id="3" name="Footer Placeholder 2">
            <a:extLst>
              <a:ext uri="{FF2B5EF4-FFF2-40B4-BE49-F238E27FC236}">
                <a16:creationId xmlns:a16="http://schemas.microsoft.com/office/drawing/2014/main" id="{548D04E4-4001-3BC5-320D-12FD4ABA1717}"/>
              </a:ext>
            </a:extLst>
          </p:cNvPr>
          <p:cNvSpPr>
            <a:spLocks noGrp="1"/>
          </p:cNvSpPr>
          <p:nvPr>
            <p:ph type="ftr" sz="quarter" idx="11"/>
          </p:nvPr>
        </p:nvSpPr>
        <p:spPr>
          <a:xfrm>
            <a:off x="825623" y="6555770"/>
            <a:ext cx="5028045"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999F467E-47C3-7B5A-9CFE-CE5ED277D73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a:solidFill>
                <a:prstClr val="white"/>
              </a:solidFill>
            </a:endParaRPr>
          </a:p>
        </p:txBody>
      </p:sp>
      <p:sp>
        <p:nvSpPr>
          <p:cNvPr id="14" name="Footer Placeholder 3">
            <a:extLst>
              <a:ext uri="{FF2B5EF4-FFF2-40B4-BE49-F238E27FC236}">
                <a16:creationId xmlns:a16="http://schemas.microsoft.com/office/drawing/2014/main" id="{C4357F45-34A0-DA74-5E32-087855BEC95E}"/>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5</a:t>
            </a:fld>
            <a:endParaRPr lang="en-GB" dirty="0"/>
          </a:p>
        </p:txBody>
      </p:sp>
      <p:sp>
        <p:nvSpPr>
          <p:cNvPr id="5" name="TextBox 4">
            <a:extLst>
              <a:ext uri="{FF2B5EF4-FFF2-40B4-BE49-F238E27FC236}">
                <a16:creationId xmlns:a16="http://schemas.microsoft.com/office/drawing/2014/main" id="{1E69FBDB-9C60-A981-BB72-BE1C51EB1975}"/>
              </a:ext>
            </a:extLst>
          </p:cNvPr>
          <p:cNvSpPr txBox="1"/>
          <p:nvPr/>
        </p:nvSpPr>
        <p:spPr bwMode="auto">
          <a:xfrm>
            <a:off x="360040" y="950541"/>
            <a:ext cx="1499128" cy="369332"/>
          </a:xfrm>
          <a:prstGeom prst="rect">
            <a:avLst/>
          </a:prstGeom>
          <a:noFill/>
        </p:spPr>
        <p:txBody>
          <a:bodyPr wrap="none" rtlCol="0">
            <a:spAutoFit/>
          </a:bodyPr>
          <a:lstStyle/>
          <a:p>
            <a:r>
              <a:rPr lang="fi-FI" dirty="0">
                <a:solidFill>
                  <a:srgbClr val="00B050"/>
                </a:solidFill>
              </a:rPr>
              <a:t>Old </a:t>
            </a:r>
            <a:r>
              <a:rPr lang="fi-FI" dirty="0" err="1">
                <a:solidFill>
                  <a:srgbClr val="00B050"/>
                </a:solidFill>
              </a:rPr>
              <a:t>lab</a:t>
            </a:r>
            <a:r>
              <a:rPr lang="fi-FI" dirty="0">
                <a:solidFill>
                  <a:srgbClr val="00B050"/>
                </a:solidFill>
              </a:rPr>
              <a:t> at VTT</a:t>
            </a:r>
          </a:p>
        </p:txBody>
      </p:sp>
    </p:spTree>
    <p:extLst>
      <p:ext uri="{BB962C8B-B14F-4D97-AF65-F5344CB8AC3E}">
        <p14:creationId xmlns:p14="http://schemas.microsoft.com/office/powerpoint/2010/main" val="1182073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058B-120D-4431-5906-8A69F2E66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26EEB-3CC3-F1D4-7EFF-CECD4336A99D}"/>
              </a:ext>
            </a:extLst>
          </p:cNvPr>
          <p:cNvSpPr>
            <a:spLocks noGrp="1"/>
          </p:cNvSpPr>
          <p:nvPr>
            <p:ph type="title"/>
          </p:nvPr>
        </p:nvSpPr>
        <p:spPr/>
        <p:txBody>
          <a:bodyPr/>
          <a:lstStyle/>
          <a:p>
            <a:r>
              <a:rPr lang="fi-FI" dirty="0"/>
              <a:t>LIBS </a:t>
            </a:r>
            <a:r>
              <a:rPr lang="fi-FI" dirty="0" err="1"/>
              <a:t>measurements</a:t>
            </a:r>
            <a:r>
              <a:rPr lang="fi-FI" dirty="0"/>
              <a:t> at VTT in 2026</a:t>
            </a:r>
          </a:p>
        </p:txBody>
      </p:sp>
      <p:sp>
        <p:nvSpPr>
          <p:cNvPr id="3" name="Footer Placeholder 2">
            <a:extLst>
              <a:ext uri="{FF2B5EF4-FFF2-40B4-BE49-F238E27FC236}">
                <a16:creationId xmlns:a16="http://schemas.microsoft.com/office/drawing/2014/main" id="{2759FD3F-4E45-5D57-F4C8-6E4D56303EAC}"/>
              </a:ext>
            </a:extLst>
          </p:cNvPr>
          <p:cNvSpPr>
            <a:spLocks noGrp="1"/>
          </p:cNvSpPr>
          <p:nvPr>
            <p:ph type="ftr" sz="quarter" idx="11"/>
          </p:nvPr>
        </p:nvSpPr>
        <p:spPr>
          <a:xfrm>
            <a:off x="825623" y="6555770"/>
            <a:ext cx="5028045"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4" name="Slide Number Placeholder 3">
            <a:extLst>
              <a:ext uri="{FF2B5EF4-FFF2-40B4-BE49-F238E27FC236}">
                <a16:creationId xmlns:a16="http://schemas.microsoft.com/office/drawing/2014/main" id="{AE46677D-0BFA-B311-D762-658FEB0A2D6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14" name="Footer Placeholder 3">
            <a:extLst>
              <a:ext uri="{FF2B5EF4-FFF2-40B4-BE49-F238E27FC236}">
                <a16:creationId xmlns:a16="http://schemas.microsoft.com/office/drawing/2014/main" id="{613DF80B-45AB-697D-42F8-2A73E5B4CBA9}"/>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6</a:t>
            </a:fld>
            <a:endParaRPr lang="en-GB" dirty="0"/>
          </a:p>
        </p:txBody>
      </p:sp>
      <p:sp>
        <p:nvSpPr>
          <p:cNvPr id="5" name="TextBox 4">
            <a:extLst>
              <a:ext uri="{FF2B5EF4-FFF2-40B4-BE49-F238E27FC236}">
                <a16:creationId xmlns:a16="http://schemas.microsoft.com/office/drawing/2014/main" id="{4A38D8B6-390A-0752-0E17-2525A7BD26A5}"/>
              </a:ext>
            </a:extLst>
          </p:cNvPr>
          <p:cNvSpPr txBox="1"/>
          <p:nvPr/>
        </p:nvSpPr>
        <p:spPr bwMode="auto">
          <a:xfrm>
            <a:off x="360040" y="950541"/>
            <a:ext cx="5900974" cy="1200329"/>
          </a:xfrm>
          <a:prstGeom prst="rect">
            <a:avLst/>
          </a:prstGeom>
          <a:noFill/>
        </p:spPr>
        <p:txBody>
          <a:bodyPr wrap="none" rtlCol="0">
            <a:spAutoFit/>
          </a:bodyPr>
          <a:lstStyle/>
          <a:p>
            <a:r>
              <a:rPr lang="fi-FI" dirty="0" err="1">
                <a:solidFill>
                  <a:srgbClr val="00B050"/>
                </a:solidFill>
              </a:rPr>
              <a:t>Part</a:t>
            </a:r>
            <a:r>
              <a:rPr lang="fi-FI" dirty="0">
                <a:solidFill>
                  <a:srgbClr val="00B050"/>
                </a:solidFill>
              </a:rPr>
              <a:t> of </a:t>
            </a:r>
            <a:r>
              <a:rPr lang="fi-FI" dirty="0" err="1">
                <a:solidFill>
                  <a:srgbClr val="00B050"/>
                </a:solidFill>
              </a:rPr>
              <a:t>the</a:t>
            </a:r>
            <a:r>
              <a:rPr lang="fi-FI" dirty="0">
                <a:solidFill>
                  <a:srgbClr val="00B050"/>
                </a:solidFill>
              </a:rPr>
              <a:t> </a:t>
            </a:r>
            <a:r>
              <a:rPr lang="fi-FI" dirty="0" err="1">
                <a:solidFill>
                  <a:srgbClr val="00B050"/>
                </a:solidFill>
              </a:rPr>
              <a:t>new</a:t>
            </a:r>
            <a:r>
              <a:rPr lang="fi-FI" dirty="0">
                <a:solidFill>
                  <a:srgbClr val="00B050"/>
                </a:solidFill>
              </a:rPr>
              <a:t> </a:t>
            </a:r>
            <a:r>
              <a:rPr lang="fi-FI" dirty="0" err="1">
                <a:solidFill>
                  <a:srgbClr val="00B050"/>
                </a:solidFill>
              </a:rPr>
              <a:t>lab</a:t>
            </a:r>
            <a:r>
              <a:rPr lang="fi-FI" dirty="0">
                <a:solidFill>
                  <a:srgbClr val="00B050"/>
                </a:solidFill>
              </a:rPr>
              <a:t> at VTT</a:t>
            </a:r>
          </a:p>
          <a:p>
            <a:pPr marL="285750" indent="-285750">
              <a:buFont typeface="Arial" panose="020B0604020202020204" pitchFamily="34" charset="0"/>
              <a:buChar char="•"/>
            </a:pPr>
            <a:r>
              <a:rPr lang="fi-FI" dirty="0" err="1"/>
              <a:t>Smaller</a:t>
            </a:r>
            <a:r>
              <a:rPr lang="fi-FI" dirty="0"/>
              <a:t> </a:t>
            </a:r>
            <a:r>
              <a:rPr lang="fi-FI" dirty="0" err="1"/>
              <a:t>than</a:t>
            </a:r>
            <a:r>
              <a:rPr lang="fi-FI" dirty="0"/>
              <a:t> </a:t>
            </a:r>
            <a:r>
              <a:rPr lang="fi-FI" dirty="0" err="1"/>
              <a:t>the</a:t>
            </a:r>
            <a:r>
              <a:rPr lang="fi-FI" dirty="0"/>
              <a:t> </a:t>
            </a:r>
            <a:r>
              <a:rPr lang="fi-FI" dirty="0" err="1"/>
              <a:t>old</a:t>
            </a:r>
            <a:r>
              <a:rPr lang="fi-FI" dirty="0"/>
              <a:t> </a:t>
            </a:r>
            <a:r>
              <a:rPr lang="fi-FI" dirty="0" err="1"/>
              <a:t>lab</a:t>
            </a:r>
            <a:endParaRPr lang="fi-FI" dirty="0"/>
          </a:p>
          <a:p>
            <a:pPr marL="285750" indent="-285750">
              <a:buFont typeface="Arial" panose="020B0604020202020204" pitchFamily="34" charset="0"/>
              <a:buChar char="•"/>
            </a:pPr>
            <a:r>
              <a:rPr lang="fi-FI" dirty="0"/>
              <a:t>Old LIBS </a:t>
            </a:r>
            <a:r>
              <a:rPr lang="fi-FI" dirty="0" err="1"/>
              <a:t>system</a:t>
            </a:r>
            <a:r>
              <a:rPr lang="fi-FI" dirty="0"/>
              <a:t> </a:t>
            </a:r>
            <a:r>
              <a:rPr lang="fi-FI" dirty="0" err="1"/>
              <a:t>needs</a:t>
            </a:r>
            <a:r>
              <a:rPr lang="fi-FI" dirty="0"/>
              <a:t> to </a:t>
            </a:r>
            <a:r>
              <a:rPr lang="fi-FI" dirty="0" err="1"/>
              <a:t>be</a:t>
            </a:r>
            <a:r>
              <a:rPr lang="fi-FI" dirty="0"/>
              <a:t> </a:t>
            </a:r>
            <a:r>
              <a:rPr lang="fi-FI" dirty="0" err="1"/>
              <a:t>moved</a:t>
            </a:r>
            <a:r>
              <a:rPr lang="fi-FI" dirty="0"/>
              <a:t> to </a:t>
            </a:r>
            <a:r>
              <a:rPr lang="fi-FI" dirty="0" err="1"/>
              <a:t>the</a:t>
            </a:r>
            <a:r>
              <a:rPr lang="fi-FI" dirty="0"/>
              <a:t> </a:t>
            </a:r>
            <a:r>
              <a:rPr lang="fi-FI" dirty="0" err="1"/>
              <a:t>corridor</a:t>
            </a:r>
            <a:r>
              <a:rPr lang="fi-FI" dirty="0"/>
              <a:t> </a:t>
            </a:r>
            <a:r>
              <a:rPr lang="fi-FI" dirty="0" err="1"/>
              <a:t>during</a:t>
            </a:r>
            <a:r>
              <a:rPr lang="fi-FI" dirty="0"/>
              <a:t> </a:t>
            </a:r>
          </a:p>
          <a:p>
            <a:r>
              <a:rPr lang="fi-FI" dirty="0"/>
              <a:t>      </a:t>
            </a:r>
            <a:r>
              <a:rPr lang="fi-FI" dirty="0" err="1"/>
              <a:t>the</a:t>
            </a:r>
            <a:r>
              <a:rPr lang="fi-FI" dirty="0"/>
              <a:t> </a:t>
            </a:r>
            <a:r>
              <a:rPr lang="fi-FI" dirty="0" err="1"/>
              <a:t>new</a:t>
            </a:r>
            <a:r>
              <a:rPr lang="fi-FI" dirty="0"/>
              <a:t> VTT </a:t>
            </a:r>
            <a:r>
              <a:rPr lang="fi-FI" dirty="0" err="1"/>
              <a:t>experiment</a:t>
            </a:r>
            <a:endParaRPr lang="fi-FI" dirty="0"/>
          </a:p>
        </p:txBody>
      </p:sp>
      <p:pic>
        <p:nvPicPr>
          <p:cNvPr id="9" name="Picture 8" descr="A metal table with boxes on it&#10;&#10;AI-generated content may be incorrect.">
            <a:extLst>
              <a:ext uri="{FF2B5EF4-FFF2-40B4-BE49-F238E27FC236}">
                <a16:creationId xmlns:a16="http://schemas.microsoft.com/office/drawing/2014/main" id="{0ACC3C98-7F12-3D4B-F604-0215CAB16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94013" y="857250"/>
            <a:ext cx="6858000" cy="5143500"/>
          </a:xfrm>
          <a:prstGeom prst="rect">
            <a:avLst/>
          </a:prstGeom>
        </p:spPr>
      </p:pic>
    </p:spTree>
    <p:extLst>
      <p:ext uri="{BB962C8B-B14F-4D97-AF65-F5344CB8AC3E}">
        <p14:creationId xmlns:p14="http://schemas.microsoft.com/office/powerpoint/2010/main" val="385318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9DA012-F8CF-FB43-49BA-3D8FFCBF37C8}"/>
              </a:ext>
            </a:extLst>
          </p:cNvPr>
          <p:cNvSpPr>
            <a:spLocks noGrp="1"/>
          </p:cNvSpPr>
          <p:nvPr>
            <p:ph type="ftr" sz="quarter" idx="11"/>
          </p:nvPr>
        </p:nvSpPr>
        <p:spPr>
          <a:xfrm>
            <a:off x="825624" y="6555770"/>
            <a:ext cx="5341496" cy="329614"/>
          </a:xfrm>
        </p:spPr>
        <p:txBody>
          <a:bodyPr/>
          <a:lstStyle/>
          <a:p>
            <a:pPr>
              <a:defRPr/>
            </a:pPr>
            <a:r>
              <a:rPr lang="en-GB" dirty="0">
                <a:solidFill>
                  <a:prstClr val="white"/>
                </a:solidFill>
              </a:rPr>
              <a:t>E. Zayachuk, UKAEA | WPPWIE reporting meeting | 20-21 November 2024</a:t>
            </a:r>
            <a:endParaRPr lang="en-GB" dirty="0"/>
          </a:p>
        </p:txBody>
      </p:sp>
      <p:sp>
        <p:nvSpPr>
          <p:cNvPr id="4" name="Slide Number Placeholder 3">
            <a:extLst>
              <a:ext uri="{FF2B5EF4-FFF2-40B4-BE49-F238E27FC236}">
                <a16:creationId xmlns:a16="http://schemas.microsoft.com/office/drawing/2014/main" id="{FD8E3CD6-A8B8-1A3E-530E-D3BC486A74B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itre 1">
            <a:extLst>
              <a:ext uri="{FF2B5EF4-FFF2-40B4-BE49-F238E27FC236}">
                <a16:creationId xmlns:a16="http://schemas.microsoft.com/office/drawing/2014/main" id="{5745B66D-A6CB-9F71-21A8-40C02DA8450B}"/>
              </a:ext>
            </a:extLst>
          </p:cNvPr>
          <p:cNvSpPr>
            <a:spLocks noGrp="1"/>
          </p:cNvSpPr>
          <p:nvPr>
            <p:ph type="title"/>
          </p:nvPr>
        </p:nvSpPr>
        <p:spPr>
          <a:xfrm>
            <a:off x="983432" y="192515"/>
            <a:ext cx="10873288" cy="457200"/>
          </a:xfrm>
        </p:spPr>
        <p:txBody>
          <a:bodyPr/>
          <a:lstStyle/>
          <a:p>
            <a:r>
              <a:rPr lang="fr-FR" sz="2400" dirty="0"/>
              <a:t>SPE.E1 </a:t>
            </a:r>
            <a:r>
              <a:rPr lang="en-GB" sz="2400" dirty="0"/>
              <a:t>Participation in the LIBS experiment at VTT and at JET using RH, and in the data analysis of CF LIBS (UKAEA)</a:t>
            </a:r>
            <a:endParaRPr lang="fr-FR" sz="2400" dirty="0"/>
          </a:p>
        </p:txBody>
      </p:sp>
      <p:sp>
        <p:nvSpPr>
          <p:cNvPr id="2" name="TextBox 1">
            <a:extLst>
              <a:ext uri="{FF2B5EF4-FFF2-40B4-BE49-F238E27FC236}">
                <a16:creationId xmlns:a16="http://schemas.microsoft.com/office/drawing/2014/main" id="{FB4BD0CA-652E-6DFE-BE5F-26FA5AE1B5DF}"/>
              </a:ext>
            </a:extLst>
          </p:cNvPr>
          <p:cNvSpPr txBox="1"/>
          <p:nvPr/>
        </p:nvSpPr>
        <p:spPr bwMode="auto">
          <a:xfrm>
            <a:off x="88847" y="763570"/>
            <a:ext cx="5144357" cy="646331"/>
          </a:xfrm>
          <a:prstGeom prst="rect">
            <a:avLst/>
          </a:prstGeom>
          <a:noFill/>
          <a:ln>
            <a:solidFill>
              <a:schemeClr val="accent1">
                <a:shade val="95000"/>
                <a:satMod val="105000"/>
              </a:schemeClr>
            </a:solidFill>
          </a:ln>
        </p:spPr>
        <p:txBody>
          <a:bodyPr wrap="none" rtlCol="0">
            <a:spAutoFit/>
          </a:bodyPr>
          <a:lstStyle/>
          <a:p>
            <a:pPr marL="342900" indent="-342900">
              <a:buAutoNum type="arabicPeriod"/>
            </a:pPr>
            <a:r>
              <a:rPr lang="en-GB" b="1" dirty="0"/>
              <a:t>LIBS tool lab commissioning @ JET  (made three </a:t>
            </a:r>
          </a:p>
          <a:p>
            <a:r>
              <a:rPr lang="en-GB" b="1" dirty="0"/>
              <a:t>       times)</a:t>
            </a:r>
          </a:p>
        </p:txBody>
      </p:sp>
      <p:pic>
        <p:nvPicPr>
          <p:cNvPr id="7" name="Picture 6">
            <a:extLst>
              <a:ext uri="{FF2B5EF4-FFF2-40B4-BE49-F238E27FC236}">
                <a16:creationId xmlns:a16="http://schemas.microsoft.com/office/drawing/2014/main" id="{DF4DDEB1-60D1-AEEE-8366-346C3864454D}"/>
              </a:ext>
            </a:extLst>
          </p:cNvPr>
          <p:cNvPicPr>
            <a:picLocks noChangeAspect="1"/>
          </p:cNvPicPr>
          <p:nvPr/>
        </p:nvPicPr>
        <p:blipFill>
          <a:blip r:embed="rId2"/>
          <a:stretch>
            <a:fillRect/>
          </a:stretch>
        </p:blipFill>
        <p:spPr>
          <a:xfrm>
            <a:off x="115674" y="1367973"/>
            <a:ext cx="5007935" cy="4608529"/>
          </a:xfrm>
          <a:prstGeom prst="rect">
            <a:avLst/>
          </a:prstGeom>
        </p:spPr>
      </p:pic>
      <p:pic>
        <p:nvPicPr>
          <p:cNvPr id="9" name="Picture 8">
            <a:extLst>
              <a:ext uri="{FF2B5EF4-FFF2-40B4-BE49-F238E27FC236}">
                <a16:creationId xmlns:a16="http://schemas.microsoft.com/office/drawing/2014/main" id="{038F906C-79F4-1515-21A9-1C10BA1D92E9}"/>
              </a:ext>
            </a:extLst>
          </p:cNvPr>
          <p:cNvPicPr>
            <a:picLocks noChangeAspect="1"/>
          </p:cNvPicPr>
          <p:nvPr/>
        </p:nvPicPr>
        <p:blipFill>
          <a:blip r:embed="rId3"/>
          <a:srcRect r="3735"/>
          <a:stretch/>
        </p:blipFill>
        <p:spPr>
          <a:xfrm>
            <a:off x="5247177" y="771524"/>
            <a:ext cx="3382474" cy="2676525"/>
          </a:xfrm>
          <a:prstGeom prst="rect">
            <a:avLst/>
          </a:prstGeom>
        </p:spPr>
      </p:pic>
      <p:pic>
        <p:nvPicPr>
          <p:cNvPr id="10" name="Picture 9">
            <a:extLst>
              <a:ext uri="{FF2B5EF4-FFF2-40B4-BE49-F238E27FC236}">
                <a16:creationId xmlns:a16="http://schemas.microsoft.com/office/drawing/2014/main" id="{CC7F9F0D-0E43-C450-40B5-E620EAEB6357}"/>
              </a:ext>
            </a:extLst>
          </p:cNvPr>
          <p:cNvPicPr>
            <a:picLocks noChangeAspect="1"/>
          </p:cNvPicPr>
          <p:nvPr/>
        </p:nvPicPr>
        <p:blipFill>
          <a:blip r:embed="rId4"/>
          <a:stretch>
            <a:fillRect/>
          </a:stretch>
        </p:blipFill>
        <p:spPr>
          <a:xfrm flipH="1">
            <a:off x="5252417" y="3543300"/>
            <a:ext cx="3379258" cy="2819352"/>
          </a:xfrm>
          <a:prstGeom prst="rect">
            <a:avLst/>
          </a:prstGeom>
        </p:spPr>
      </p:pic>
      <p:pic>
        <p:nvPicPr>
          <p:cNvPr id="12" name="Picture 11">
            <a:extLst>
              <a:ext uri="{FF2B5EF4-FFF2-40B4-BE49-F238E27FC236}">
                <a16:creationId xmlns:a16="http://schemas.microsoft.com/office/drawing/2014/main" id="{BFE73BC1-DDDB-E44D-ADA9-FDBEFBA8841B}"/>
              </a:ext>
            </a:extLst>
          </p:cNvPr>
          <p:cNvPicPr>
            <a:picLocks noChangeAspect="1"/>
          </p:cNvPicPr>
          <p:nvPr/>
        </p:nvPicPr>
        <p:blipFill>
          <a:blip r:embed="rId5"/>
          <a:stretch>
            <a:fillRect/>
          </a:stretch>
        </p:blipFill>
        <p:spPr>
          <a:xfrm>
            <a:off x="87313" y="6041721"/>
            <a:ext cx="2261849" cy="468738"/>
          </a:xfrm>
          <a:prstGeom prst="rect">
            <a:avLst/>
          </a:prstGeom>
        </p:spPr>
      </p:pic>
      <p:pic>
        <p:nvPicPr>
          <p:cNvPr id="14" name="Picture 13">
            <a:extLst>
              <a:ext uri="{FF2B5EF4-FFF2-40B4-BE49-F238E27FC236}">
                <a16:creationId xmlns:a16="http://schemas.microsoft.com/office/drawing/2014/main" id="{D709A882-C00E-0396-C6C6-4031C65B493C}"/>
              </a:ext>
            </a:extLst>
          </p:cNvPr>
          <p:cNvPicPr>
            <a:picLocks noChangeAspect="1"/>
          </p:cNvPicPr>
          <p:nvPr/>
        </p:nvPicPr>
        <p:blipFill>
          <a:blip r:embed="rId6"/>
          <a:srcRect b="55632"/>
          <a:stretch/>
        </p:blipFill>
        <p:spPr>
          <a:xfrm>
            <a:off x="4718049" y="5683250"/>
            <a:ext cx="358707" cy="285750"/>
          </a:xfrm>
          <a:prstGeom prst="rect">
            <a:avLst/>
          </a:prstGeom>
        </p:spPr>
      </p:pic>
      <p:pic>
        <p:nvPicPr>
          <p:cNvPr id="15" name="Picture 14">
            <a:extLst>
              <a:ext uri="{FF2B5EF4-FFF2-40B4-BE49-F238E27FC236}">
                <a16:creationId xmlns:a16="http://schemas.microsoft.com/office/drawing/2014/main" id="{C8B02735-AEF2-E5EF-7515-812D1E5EF6EA}"/>
              </a:ext>
            </a:extLst>
          </p:cNvPr>
          <p:cNvPicPr>
            <a:picLocks noChangeAspect="1"/>
          </p:cNvPicPr>
          <p:nvPr/>
        </p:nvPicPr>
        <p:blipFill>
          <a:blip r:embed="rId6"/>
          <a:srcRect b="55632"/>
          <a:stretch/>
        </p:blipFill>
        <p:spPr>
          <a:xfrm>
            <a:off x="4724399" y="5930900"/>
            <a:ext cx="358707" cy="285750"/>
          </a:xfrm>
          <a:prstGeom prst="rect">
            <a:avLst/>
          </a:prstGeom>
        </p:spPr>
      </p:pic>
      <p:sp>
        <p:nvSpPr>
          <p:cNvPr id="16" name="TextBox 15">
            <a:extLst>
              <a:ext uri="{FF2B5EF4-FFF2-40B4-BE49-F238E27FC236}">
                <a16:creationId xmlns:a16="http://schemas.microsoft.com/office/drawing/2014/main" id="{585EEF1A-5063-9C65-D327-29FC2F503FB8}"/>
              </a:ext>
            </a:extLst>
          </p:cNvPr>
          <p:cNvSpPr txBox="1"/>
          <p:nvPr/>
        </p:nvSpPr>
        <p:spPr bwMode="auto">
          <a:xfrm>
            <a:off x="5635667" y="439720"/>
            <a:ext cx="2707793" cy="369332"/>
          </a:xfrm>
          <a:prstGeom prst="rect">
            <a:avLst/>
          </a:prstGeom>
          <a:noFill/>
        </p:spPr>
        <p:txBody>
          <a:bodyPr wrap="none" rtlCol="0">
            <a:spAutoFit/>
          </a:bodyPr>
          <a:lstStyle/>
          <a:p>
            <a:r>
              <a:rPr lang="en-GB" b="1" dirty="0"/>
              <a:t>Initial beam set-up &amp; cone</a:t>
            </a:r>
          </a:p>
        </p:txBody>
      </p:sp>
      <p:pic>
        <p:nvPicPr>
          <p:cNvPr id="17" name="Picture 16">
            <a:extLst>
              <a:ext uri="{FF2B5EF4-FFF2-40B4-BE49-F238E27FC236}">
                <a16:creationId xmlns:a16="http://schemas.microsoft.com/office/drawing/2014/main" id="{532DEDAF-0928-A2DE-3D83-B915DCC80A7F}"/>
              </a:ext>
            </a:extLst>
          </p:cNvPr>
          <p:cNvPicPr>
            <a:picLocks noChangeAspect="1"/>
          </p:cNvPicPr>
          <p:nvPr/>
        </p:nvPicPr>
        <p:blipFill>
          <a:blip r:embed="rId3"/>
          <a:srcRect r="4066"/>
          <a:stretch/>
        </p:blipFill>
        <p:spPr>
          <a:xfrm>
            <a:off x="8821172" y="771524"/>
            <a:ext cx="3370828" cy="2676525"/>
          </a:xfrm>
          <a:prstGeom prst="rect">
            <a:avLst/>
          </a:prstGeom>
        </p:spPr>
      </p:pic>
      <p:sp>
        <p:nvSpPr>
          <p:cNvPr id="18" name="TextBox 17">
            <a:extLst>
              <a:ext uri="{FF2B5EF4-FFF2-40B4-BE49-F238E27FC236}">
                <a16:creationId xmlns:a16="http://schemas.microsoft.com/office/drawing/2014/main" id="{BC253637-546B-CB2B-7F8E-4EAEAAF2D2C1}"/>
              </a:ext>
            </a:extLst>
          </p:cNvPr>
          <p:cNvSpPr txBox="1"/>
          <p:nvPr/>
        </p:nvSpPr>
        <p:spPr bwMode="auto">
          <a:xfrm>
            <a:off x="9026567" y="439720"/>
            <a:ext cx="2616422" cy="369332"/>
          </a:xfrm>
          <a:prstGeom prst="rect">
            <a:avLst/>
          </a:prstGeom>
          <a:noFill/>
        </p:spPr>
        <p:txBody>
          <a:bodyPr wrap="none" rtlCol="0">
            <a:spAutoFit/>
          </a:bodyPr>
          <a:lstStyle/>
          <a:p>
            <a:r>
              <a:rPr lang="en-GB" b="1" dirty="0"/>
              <a:t>Final beam set-up &amp; cone</a:t>
            </a:r>
          </a:p>
        </p:txBody>
      </p:sp>
      <p:cxnSp>
        <p:nvCxnSpPr>
          <p:cNvPr id="20" name="Straight Connector 19">
            <a:extLst>
              <a:ext uri="{FF2B5EF4-FFF2-40B4-BE49-F238E27FC236}">
                <a16:creationId xmlns:a16="http://schemas.microsoft.com/office/drawing/2014/main" id="{00CC3849-C38C-EAD3-80FE-08B86DCE6F11}"/>
              </a:ext>
            </a:extLst>
          </p:cNvPr>
          <p:cNvCxnSpPr/>
          <p:nvPr/>
        </p:nvCxnSpPr>
        <p:spPr>
          <a:xfrm>
            <a:off x="8724900" y="495300"/>
            <a:ext cx="0" cy="5905500"/>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sp>
        <p:nvSpPr>
          <p:cNvPr id="21" name="Multiplication Sign 20">
            <a:extLst>
              <a:ext uri="{FF2B5EF4-FFF2-40B4-BE49-F238E27FC236}">
                <a16:creationId xmlns:a16="http://schemas.microsoft.com/office/drawing/2014/main" id="{6E9AA4A5-D22F-0F59-0D54-59016DF265CE}"/>
              </a:ext>
            </a:extLst>
          </p:cNvPr>
          <p:cNvSpPr/>
          <p:nvPr/>
        </p:nvSpPr>
        <p:spPr>
          <a:xfrm>
            <a:off x="9825545" y="1367074"/>
            <a:ext cx="309056" cy="325201"/>
          </a:xfrm>
          <a:prstGeom prst="mathMultiply">
            <a:avLst>
              <a:gd name="adj1" fmla="val 1313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ultiplication Sign 22">
            <a:extLst>
              <a:ext uri="{FF2B5EF4-FFF2-40B4-BE49-F238E27FC236}">
                <a16:creationId xmlns:a16="http://schemas.microsoft.com/office/drawing/2014/main" id="{BC3207B9-B42B-D916-8FD7-CD322523EA67}"/>
              </a:ext>
            </a:extLst>
          </p:cNvPr>
          <p:cNvSpPr/>
          <p:nvPr/>
        </p:nvSpPr>
        <p:spPr>
          <a:xfrm>
            <a:off x="10349420" y="1059099"/>
            <a:ext cx="309056" cy="325201"/>
          </a:xfrm>
          <a:prstGeom prst="mathMultiply">
            <a:avLst>
              <a:gd name="adj1" fmla="val 1313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1E65A37D-AB72-C661-44BA-88718AD16559}"/>
              </a:ext>
            </a:extLst>
          </p:cNvPr>
          <p:cNvPicPr>
            <a:picLocks noChangeAspect="1"/>
          </p:cNvPicPr>
          <p:nvPr/>
        </p:nvPicPr>
        <p:blipFill>
          <a:blip r:embed="rId7"/>
          <a:stretch>
            <a:fillRect/>
          </a:stretch>
        </p:blipFill>
        <p:spPr>
          <a:xfrm>
            <a:off x="8867627" y="3524888"/>
            <a:ext cx="3226962" cy="2887282"/>
          </a:xfrm>
          <a:prstGeom prst="rect">
            <a:avLst/>
          </a:prstGeom>
        </p:spPr>
      </p:pic>
    </p:spTree>
    <p:extLst>
      <p:ext uri="{BB962C8B-B14F-4D97-AF65-F5344CB8AC3E}">
        <p14:creationId xmlns:p14="http://schemas.microsoft.com/office/powerpoint/2010/main" val="156653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47F0-8882-E9C0-9F84-95DE497A7692}"/>
              </a:ext>
            </a:extLst>
          </p:cNvPr>
          <p:cNvSpPr>
            <a:spLocks noGrp="1"/>
          </p:cNvSpPr>
          <p:nvPr>
            <p:ph type="title"/>
          </p:nvPr>
        </p:nvSpPr>
        <p:spPr/>
        <p:txBody>
          <a:bodyPr/>
          <a:lstStyle/>
          <a:p>
            <a:r>
              <a:rPr lang="fi-FI" dirty="0"/>
              <a:t>LIBS </a:t>
            </a:r>
            <a:r>
              <a:rPr lang="fi-FI" dirty="0" err="1"/>
              <a:t>system</a:t>
            </a:r>
            <a:r>
              <a:rPr lang="fi-FI" dirty="0"/>
              <a:t> at JET</a:t>
            </a:r>
          </a:p>
        </p:txBody>
      </p:sp>
      <p:sp>
        <p:nvSpPr>
          <p:cNvPr id="3" name="Footer Placeholder 2">
            <a:extLst>
              <a:ext uri="{FF2B5EF4-FFF2-40B4-BE49-F238E27FC236}">
                <a16:creationId xmlns:a16="http://schemas.microsoft.com/office/drawing/2014/main" id="{0EE51299-FF18-6CBF-8898-799022E15F6B}"/>
              </a:ext>
            </a:extLst>
          </p:cNvPr>
          <p:cNvSpPr>
            <a:spLocks noGrp="1"/>
          </p:cNvSpPr>
          <p:nvPr>
            <p:ph type="ftr" sz="quarter" idx="11"/>
          </p:nvPr>
        </p:nvSpPr>
        <p:spPr/>
        <p:txBody>
          <a:bodyPr/>
          <a:lstStyle/>
          <a:p>
            <a:pPr>
              <a:defRPr/>
            </a:pPr>
            <a:r>
              <a:rPr lang="en-GB" dirty="0">
                <a:solidFill>
                  <a:prstClr val="white"/>
                </a:solidFill>
              </a:rPr>
              <a:t>J. Likonen| 20</a:t>
            </a:r>
            <a:r>
              <a:rPr lang="en-GB" baseline="30000" dirty="0">
                <a:solidFill>
                  <a:prstClr val="white"/>
                </a:solidFill>
              </a:rPr>
              <a:t>th</a:t>
            </a:r>
            <a:r>
              <a:rPr lang="en-GB" dirty="0">
                <a:solidFill>
                  <a:prstClr val="white"/>
                </a:solidFill>
              </a:rPr>
              <a:t> PFMC, Ljubljana | 20 May 2025</a:t>
            </a:r>
            <a:endParaRPr lang="en-GB" dirty="0"/>
          </a:p>
        </p:txBody>
      </p:sp>
      <p:sp>
        <p:nvSpPr>
          <p:cNvPr id="4" name="Slide Number Placeholder 3">
            <a:extLst>
              <a:ext uri="{FF2B5EF4-FFF2-40B4-BE49-F238E27FC236}">
                <a16:creationId xmlns:a16="http://schemas.microsoft.com/office/drawing/2014/main" id="{8B867F35-2A5C-A896-B298-A4C4ED9CDA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Textfeld 4">
            <a:extLst>
              <a:ext uri="{FF2B5EF4-FFF2-40B4-BE49-F238E27FC236}">
                <a16:creationId xmlns:a16="http://schemas.microsoft.com/office/drawing/2014/main" id="{CDC52048-D4AF-1C6B-CA28-9AEED259E777}"/>
              </a:ext>
            </a:extLst>
          </p:cNvPr>
          <p:cNvSpPr txBox="1"/>
          <p:nvPr/>
        </p:nvSpPr>
        <p:spPr>
          <a:xfrm>
            <a:off x="175656" y="4150691"/>
            <a:ext cx="8154932" cy="2261004"/>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ü"/>
            </a:pPr>
            <a:r>
              <a:rPr lang="en-US" dirty="0">
                <a:cs typeface="Arial" panose="020B0604020202020204" pitchFamily="34" charset="0"/>
              </a:rPr>
              <a:t>LIBS enclosure developed by </a:t>
            </a:r>
            <a:r>
              <a:rPr lang="en-US" dirty="0">
                <a:solidFill>
                  <a:srgbClr val="00B050"/>
                </a:solidFill>
                <a:cs typeface="Arial" panose="020B0604020202020204" pitchFamily="34" charset="0"/>
              </a:rPr>
              <a:t>ENEA </a:t>
            </a:r>
            <a:r>
              <a:rPr lang="en-US" dirty="0">
                <a:cs typeface="Arial" panose="020B0604020202020204" pitchFamily="34" charset="0"/>
              </a:rPr>
              <a:t>and </a:t>
            </a:r>
            <a:r>
              <a:rPr lang="en-US" dirty="0" err="1">
                <a:cs typeface="Arial" panose="020B0604020202020204" pitchFamily="34" charset="0"/>
              </a:rPr>
              <a:t>optimised</a:t>
            </a:r>
            <a:r>
              <a:rPr lang="en-US" dirty="0">
                <a:cs typeface="Arial" panose="020B0604020202020204" pitchFamily="34" charset="0"/>
              </a:rPr>
              <a:t> by </a:t>
            </a:r>
            <a:r>
              <a:rPr lang="en-US" dirty="0">
                <a:solidFill>
                  <a:srgbClr val="00B050"/>
                </a:solidFill>
                <a:cs typeface="Arial" panose="020B0604020202020204" pitchFamily="34" charset="0"/>
              </a:rPr>
              <a:t>FZJ</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LIBS enclosure </a:t>
            </a:r>
            <a:r>
              <a:rPr lang="en-US" dirty="0">
                <a:cs typeface="Arial" panose="020B0604020202020204" pitchFamily="34" charset="0"/>
              </a:rPr>
              <a:t>mounted on the JET MASCOT arm</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RH boom moves LIBS tool close to the wall</a:t>
            </a:r>
            <a:r>
              <a:rPr lang="en-US" dirty="0">
                <a:cs typeface="Arial" panose="020B0604020202020204" pitchFamily="34" charset="0"/>
              </a:rPr>
              <a:t>, outermost cone is in contact with tile to be investigated</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Argon gas flux </a:t>
            </a:r>
            <a:r>
              <a:rPr lang="en-US" dirty="0">
                <a:cs typeface="Arial" panose="020B0604020202020204" pitchFamily="34" charset="0"/>
              </a:rPr>
              <a:t>applied to increase signal to noise ratio</a:t>
            </a:r>
          </a:p>
          <a:p>
            <a:pPr marL="285750" indent="-285750">
              <a:lnSpc>
                <a:spcPct val="113000"/>
              </a:lnSpc>
              <a:spcBef>
                <a:spcPts val="600"/>
              </a:spcBef>
              <a:buFont typeface="Wingdings" panose="05000000000000000000" pitchFamily="2" charset="2"/>
              <a:buChar char="ü"/>
            </a:pPr>
            <a:r>
              <a:rPr lang="en-US" dirty="0">
                <a:solidFill>
                  <a:srgbClr val="00B050"/>
                </a:solidFill>
                <a:cs typeface="Arial" panose="020B0604020202020204" pitchFamily="34" charset="0"/>
              </a:rPr>
              <a:t>Optical </a:t>
            </a:r>
            <a:r>
              <a:rPr lang="en-US" dirty="0" err="1">
                <a:solidFill>
                  <a:srgbClr val="00B050"/>
                </a:solidFill>
                <a:cs typeface="Arial" panose="020B0604020202020204" pitchFamily="34" charset="0"/>
              </a:rPr>
              <a:t>fibre</a:t>
            </a:r>
            <a:r>
              <a:rPr lang="en-US" dirty="0">
                <a:solidFill>
                  <a:srgbClr val="00B050"/>
                </a:solidFill>
                <a:cs typeface="Arial" panose="020B0604020202020204" pitchFamily="34" charset="0"/>
              </a:rPr>
              <a:t> </a:t>
            </a:r>
            <a:r>
              <a:rPr lang="en-US" dirty="0">
                <a:cs typeface="Arial" panose="020B0604020202020204" pitchFamily="34" charset="0"/>
              </a:rPr>
              <a:t>guides emitted light into spectrometers, located outside of the vessel</a:t>
            </a:r>
          </a:p>
        </p:txBody>
      </p:sp>
      <p:grpSp>
        <p:nvGrpSpPr>
          <p:cNvPr id="7" name="object 3">
            <a:extLst>
              <a:ext uri="{FF2B5EF4-FFF2-40B4-BE49-F238E27FC236}">
                <a16:creationId xmlns:a16="http://schemas.microsoft.com/office/drawing/2014/main" id="{EF94AEFE-F2ED-3492-3DAA-6DDC8B4F04DE}"/>
              </a:ext>
            </a:extLst>
          </p:cNvPr>
          <p:cNvGrpSpPr>
            <a:grpSpLocks noChangeAspect="1"/>
          </p:cNvGrpSpPr>
          <p:nvPr/>
        </p:nvGrpSpPr>
        <p:grpSpPr>
          <a:xfrm>
            <a:off x="5658765" y="421115"/>
            <a:ext cx="3219387" cy="3107908"/>
            <a:chOff x="35051" y="627887"/>
            <a:chExt cx="3337560" cy="3221990"/>
          </a:xfrm>
        </p:grpSpPr>
        <p:pic>
          <p:nvPicPr>
            <p:cNvPr id="15" name="object 4">
              <a:extLst>
                <a:ext uri="{FF2B5EF4-FFF2-40B4-BE49-F238E27FC236}">
                  <a16:creationId xmlns:a16="http://schemas.microsoft.com/office/drawing/2014/main" id="{A8D6CA96-EBA9-6621-DA1E-60160612A9D5}"/>
                </a:ext>
              </a:extLst>
            </p:cNvPr>
            <p:cNvPicPr/>
            <p:nvPr/>
          </p:nvPicPr>
          <p:blipFill>
            <a:blip r:embed="rId2" cstate="print"/>
            <a:stretch>
              <a:fillRect/>
            </a:stretch>
          </p:blipFill>
          <p:spPr>
            <a:xfrm>
              <a:off x="35051" y="627887"/>
              <a:ext cx="3337560" cy="2880360"/>
            </a:xfrm>
            <a:prstGeom prst="rect">
              <a:avLst/>
            </a:prstGeom>
          </p:spPr>
        </p:pic>
        <p:pic>
          <p:nvPicPr>
            <p:cNvPr id="16" name="object 5">
              <a:extLst>
                <a:ext uri="{FF2B5EF4-FFF2-40B4-BE49-F238E27FC236}">
                  <a16:creationId xmlns:a16="http://schemas.microsoft.com/office/drawing/2014/main" id="{931AD866-CB2B-48A1-1D58-6A52FC8C7CB0}"/>
                </a:ext>
              </a:extLst>
            </p:cNvPr>
            <p:cNvPicPr/>
            <p:nvPr/>
          </p:nvPicPr>
          <p:blipFill>
            <a:blip r:embed="rId3" cstate="print"/>
            <a:stretch>
              <a:fillRect/>
            </a:stretch>
          </p:blipFill>
          <p:spPr>
            <a:xfrm>
              <a:off x="1133855" y="2613659"/>
              <a:ext cx="1249680" cy="1235964"/>
            </a:xfrm>
            <a:prstGeom prst="rect">
              <a:avLst/>
            </a:prstGeom>
          </p:spPr>
        </p:pic>
        <p:pic>
          <p:nvPicPr>
            <p:cNvPr id="17" name="object 6">
              <a:extLst>
                <a:ext uri="{FF2B5EF4-FFF2-40B4-BE49-F238E27FC236}">
                  <a16:creationId xmlns:a16="http://schemas.microsoft.com/office/drawing/2014/main" id="{4A5B5568-4E05-0331-C181-C307D4BECD76}"/>
                </a:ext>
              </a:extLst>
            </p:cNvPr>
            <p:cNvPicPr/>
            <p:nvPr/>
          </p:nvPicPr>
          <p:blipFill>
            <a:blip r:embed="rId4" cstate="print"/>
            <a:stretch>
              <a:fillRect/>
            </a:stretch>
          </p:blipFill>
          <p:spPr>
            <a:xfrm>
              <a:off x="1177201" y="2633564"/>
              <a:ext cx="1163300" cy="1149974"/>
            </a:xfrm>
            <a:prstGeom prst="rect">
              <a:avLst/>
            </a:prstGeom>
          </p:spPr>
        </p:pic>
      </p:grpSp>
      <p:pic>
        <p:nvPicPr>
          <p:cNvPr id="83" name="Picture 82">
            <a:extLst>
              <a:ext uri="{FF2B5EF4-FFF2-40B4-BE49-F238E27FC236}">
                <a16:creationId xmlns:a16="http://schemas.microsoft.com/office/drawing/2014/main" id="{95D2E179-1531-466E-BEC2-BE512DCA76B3}"/>
              </a:ext>
            </a:extLst>
          </p:cNvPr>
          <p:cNvPicPr>
            <a:picLocks noChangeAspect="1"/>
          </p:cNvPicPr>
          <p:nvPr/>
        </p:nvPicPr>
        <p:blipFill rotWithShape="1">
          <a:blip r:embed="rId5"/>
          <a:srcRect l="23509" t="1149" r="34201" b="43458"/>
          <a:stretch/>
        </p:blipFill>
        <p:spPr>
          <a:xfrm>
            <a:off x="8330588" y="2980885"/>
            <a:ext cx="3852000" cy="3456000"/>
          </a:xfrm>
          <a:prstGeom prst="rect">
            <a:avLst/>
          </a:prstGeom>
        </p:spPr>
      </p:pic>
      <p:pic>
        <p:nvPicPr>
          <p:cNvPr id="8" name="Picture 7">
            <a:extLst>
              <a:ext uri="{FF2B5EF4-FFF2-40B4-BE49-F238E27FC236}">
                <a16:creationId xmlns:a16="http://schemas.microsoft.com/office/drawing/2014/main" id="{56E75A8D-D95F-C4AF-63D6-A94728096E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9344" y="637535"/>
            <a:ext cx="4739116" cy="3554598"/>
          </a:xfrm>
          <a:prstGeom prst="rect">
            <a:avLst/>
          </a:prstGeom>
          <a:noFill/>
          <a:ln>
            <a:noFill/>
          </a:ln>
        </p:spPr>
      </p:pic>
    </p:spTree>
    <p:extLst>
      <p:ext uri="{BB962C8B-B14F-4D97-AF65-F5344CB8AC3E}">
        <p14:creationId xmlns:p14="http://schemas.microsoft.com/office/powerpoint/2010/main" val="35996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3A04A-F54C-477B-5263-AECC1926F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88283-6D41-EAC6-2A0F-83C1D896CB75}"/>
              </a:ext>
            </a:extLst>
          </p:cNvPr>
          <p:cNvSpPr>
            <a:spLocks noGrp="1"/>
          </p:cNvSpPr>
          <p:nvPr>
            <p:ph type="title"/>
          </p:nvPr>
        </p:nvSpPr>
        <p:spPr/>
        <p:txBody>
          <a:bodyPr/>
          <a:lstStyle/>
          <a:p>
            <a:r>
              <a:rPr lang="fi-FI" dirty="0" err="1"/>
              <a:t>Analysed</a:t>
            </a:r>
            <a:r>
              <a:rPr lang="fi-FI" dirty="0"/>
              <a:t> JET </a:t>
            </a:r>
            <a:r>
              <a:rPr lang="fi-FI" dirty="0" err="1"/>
              <a:t>samples</a:t>
            </a:r>
            <a:r>
              <a:rPr lang="fi-FI" dirty="0"/>
              <a:t> at VTT in 2024</a:t>
            </a:r>
          </a:p>
        </p:txBody>
      </p:sp>
      <p:sp>
        <p:nvSpPr>
          <p:cNvPr id="3" name="Footer Placeholder 2">
            <a:extLst>
              <a:ext uri="{FF2B5EF4-FFF2-40B4-BE49-F238E27FC236}">
                <a16:creationId xmlns:a16="http://schemas.microsoft.com/office/drawing/2014/main" id="{2DC714D1-6375-290A-3D7B-0DA9B41DF29A}"/>
              </a:ext>
            </a:extLst>
          </p:cNvPr>
          <p:cNvSpPr>
            <a:spLocks noGrp="1"/>
          </p:cNvSpPr>
          <p:nvPr>
            <p:ph type="ftr" sz="quarter" idx="11"/>
          </p:nvPr>
        </p:nvSpPr>
        <p:spPr>
          <a:xfrm>
            <a:off x="825624" y="6555770"/>
            <a:ext cx="5270376" cy="329614"/>
          </a:xfrm>
        </p:spPr>
        <p:txBody>
          <a:bodyPr/>
          <a:lstStyle/>
          <a:p>
            <a:pPr>
              <a:defRPr/>
            </a:pPr>
            <a:r>
              <a:rPr lang="en-GB" dirty="0"/>
              <a:t>J. Likonen| </a:t>
            </a:r>
            <a:r>
              <a:rPr lang="en-US" dirty="0">
                <a:solidFill>
                  <a:prstClr val="white"/>
                </a:solidFill>
              </a:rPr>
              <a:t>Joint LID-QMS/LIBS meeting |ENEA Frascati | 9-12 December 2025</a:t>
            </a:r>
            <a:endParaRPr lang="en-GB" dirty="0"/>
          </a:p>
        </p:txBody>
      </p:sp>
      <p:sp>
        <p:nvSpPr>
          <p:cNvPr id="14" name="Footer Placeholder 3">
            <a:extLst>
              <a:ext uri="{FF2B5EF4-FFF2-40B4-BE49-F238E27FC236}">
                <a16:creationId xmlns:a16="http://schemas.microsoft.com/office/drawing/2014/main" id="{BF7D0952-78D4-32C1-C575-8F5542C5F361}"/>
              </a:ext>
            </a:extLst>
          </p:cNvPr>
          <p:cNvSpPr txBox="1">
            <a:spLocks/>
          </p:cNvSpPr>
          <p:nvPr/>
        </p:nvSpPr>
        <p:spPr bwMode="auto">
          <a:xfrm>
            <a:off x="-230832" y="7274702"/>
            <a:ext cx="6183917" cy="268139"/>
          </a:xfrm>
          <a:prstGeom prst="rect">
            <a:avLst/>
          </a:prstGeom>
        </p:spPr>
        <p:txBody>
          <a:bodyPr anchor="t"/>
          <a:lstStyle>
            <a:defPPr>
              <a:defRPr lang="en-US"/>
            </a:defPPr>
            <a:lvl1pPr marL="0" algn="l"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r>
              <a:rPr lang="en-GB"/>
              <a:t>Jari Likonen | LIBS PB meeting | VC | 27 March 2024 | Page </a:t>
            </a:r>
            <a:fld id="{6A6D9FA1-99C7-4910-8E32-B85D378B0060}" type="slidenum">
              <a:rPr lang="en-GB" smtClean="0"/>
              <a:pPr algn="r"/>
              <a:t>9</a:t>
            </a:fld>
            <a:endParaRPr lang="en-GB" dirty="0"/>
          </a:p>
        </p:txBody>
      </p:sp>
      <p:sp>
        <p:nvSpPr>
          <p:cNvPr id="92" name="Slide Number Placeholder 3">
            <a:extLst>
              <a:ext uri="{FF2B5EF4-FFF2-40B4-BE49-F238E27FC236}">
                <a16:creationId xmlns:a16="http://schemas.microsoft.com/office/drawing/2014/main" id="{C1476F20-86EF-A89B-4559-3D3328343219}"/>
              </a:ext>
            </a:extLst>
          </p:cNvPr>
          <p:cNvSpPr>
            <a:spLocks noGrp="1"/>
          </p:cNvSpPr>
          <p:nvPr>
            <p:ph type="sldNum" sz="quarter" idx="12"/>
          </p:nvPr>
        </p:nvSpPr>
        <p:spPr>
          <a:xfrm>
            <a:off x="2758023" y="6323785"/>
            <a:ext cx="720080" cy="199173"/>
          </a:xfrm>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93" name="Rectangle 92">
            <a:extLst>
              <a:ext uri="{FF2B5EF4-FFF2-40B4-BE49-F238E27FC236}">
                <a16:creationId xmlns:a16="http://schemas.microsoft.com/office/drawing/2014/main" id="{860B1FD5-FC6A-AD23-1480-F14E7C3C40FA}"/>
              </a:ext>
            </a:extLst>
          </p:cNvPr>
          <p:cNvSpPr>
            <a:spLocks noChangeAspect="1"/>
          </p:cNvSpPr>
          <p:nvPr/>
        </p:nvSpPr>
        <p:spPr>
          <a:xfrm>
            <a:off x="6169439" y="2667543"/>
            <a:ext cx="27000" cy="54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94" name="Straight Arrow Connector 93">
            <a:extLst>
              <a:ext uri="{FF2B5EF4-FFF2-40B4-BE49-F238E27FC236}">
                <a16:creationId xmlns:a16="http://schemas.microsoft.com/office/drawing/2014/main" id="{E6C7F29F-752D-984B-84E5-E4D97BE41E0E}"/>
              </a:ext>
            </a:extLst>
          </p:cNvPr>
          <p:cNvCxnSpPr>
            <a:cxnSpLocks/>
          </p:cNvCxnSpPr>
          <p:nvPr/>
        </p:nvCxnSpPr>
        <p:spPr>
          <a:xfrm flipV="1">
            <a:off x="5979737" y="2705401"/>
            <a:ext cx="149338" cy="3061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20F16D2A-86E9-1D16-99B0-7F6E1A3120F1}"/>
              </a:ext>
            </a:extLst>
          </p:cNvPr>
          <p:cNvGrpSpPr/>
          <p:nvPr/>
        </p:nvGrpSpPr>
        <p:grpSpPr>
          <a:xfrm>
            <a:off x="131794" y="966705"/>
            <a:ext cx="7510864" cy="4354205"/>
            <a:chOff x="4578533" y="991632"/>
            <a:chExt cx="7510864" cy="4354205"/>
          </a:xfrm>
        </p:grpSpPr>
        <p:grpSp>
          <p:nvGrpSpPr>
            <p:cNvPr id="96" name="Group 95">
              <a:extLst>
                <a:ext uri="{FF2B5EF4-FFF2-40B4-BE49-F238E27FC236}">
                  <a16:creationId xmlns:a16="http://schemas.microsoft.com/office/drawing/2014/main" id="{CC91376B-6252-FE27-AECA-2C354C2D3A4B}"/>
                </a:ext>
              </a:extLst>
            </p:cNvPr>
            <p:cNvGrpSpPr/>
            <p:nvPr/>
          </p:nvGrpSpPr>
          <p:grpSpPr>
            <a:xfrm>
              <a:off x="4578533" y="991632"/>
              <a:ext cx="7510864" cy="4354205"/>
              <a:chOff x="504107" y="17094979"/>
              <a:chExt cx="7510864" cy="4354205"/>
            </a:xfrm>
          </p:grpSpPr>
          <p:grpSp>
            <p:nvGrpSpPr>
              <p:cNvPr id="98" name="Group 97">
                <a:extLst>
                  <a:ext uri="{FF2B5EF4-FFF2-40B4-BE49-F238E27FC236}">
                    <a16:creationId xmlns:a16="http://schemas.microsoft.com/office/drawing/2014/main" id="{2084DA6B-AA06-8912-5B92-9C497D467C4B}"/>
                  </a:ext>
                </a:extLst>
              </p:cNvPr>
              <p:cNvGrpSpPr/>
              <p:nvPr/>
            </p:nvGrpSpPr>
            <p:grpSpPr>
              <a:xfrm>
                <a:off x="504107" y="17094979"/>
                <a:ext cx="7510864" cy="4354205"/>
                <a:chOff x="4572000" y="4179043"/>
                <a:chExt cx="4321175" cy="2505075"/>
              </a:xfrm>
            </p:grpSpPr>
            <p:grpSp>
              <p:nvGrpSpPr>
                <p:cNvPr id="100" name="Group 20">
                  <a:extLst>
                    <a:ext uri="{FF2B5EF4-FFF2-40B4-BE49-F238E27FC236}">
                      <a16:creationId xmlns:a16="http://schemas.microsoft.com/office/drawing/2014/main" id="{479AFF00-2654-D0B3-A663-3B8A5FCC449F}"/>
                    </a:ext>
                  </a:extLst>
                </p:cNvPr>
                <p:cNvGrpSpPr>
                  <a:grpSpLocks/>
                </p:cNvGrpSpPr>
                <p:nvPr/>
              </p:nvGrpSpPr>
              <p:grpSpPr bwMode="auto">
                <a:xfrm>
                  <a:off x="4572000" y="4179043"/>
                  <a:ext cx="4321175" cy="2505075"/>
                  <a:chOff x="82120" y="3960820"/>
                  <a:chExt cx="4022933" cy="2305871"/>
                </a:xfrm>
              </p:grpSpPr>
              <p:pic>
                <p:nvPicPr>
                  <p:cNvPr id="111" name="Picture 2">
                    <a:extLst>
                      <a:ext uri="{FF2B5EF4-FFF2-40B4-BE49-F238E27FC236}">
                        <a16:creationId xmlns:a16="http://schemas.microsoft.com/office/drawing/2014/main" id="{F4D21F05-CF1F-75F1-138E-1883CE535C61}"/>
                      </a:ext>
                    </a:extLst>
                  </p:cNvPr>
                  <p:cNvPicPr>
                    <a:picLocks noChangeAspect="1" noChangeArrowheads="1"/>
                  </p:cNvPicPr>
                  <p:nvPr/>
                </p:nvPicPr>
                <p:blipFill>
                  <a:blip r:embed="rId2"/>
                  <a:srcRect/>
                  <a:stretch>
                    <a:fillRect/>
                  </a:stretch>
                </p:blipFill>
                <p:spPr bwMode="auto">
                  <a:xfrm>
                    <a:off x="82120" y="3960820"/>
                    <a:ext cx="4022933" cy="2305871"/>
                  </a:xfrm>
                  <a:prstGeom prst="rect">
                    <a:avLst/>
                  </a:prstGeom>
                  <a:solidFill>
                    <a:srgbClr val="00B0F0"/>
                  </a:solidFill>
                  <a:ln w="9525">
                    <a:solidFill>
                      <a:schemeClr val="tx1"/>
                    </a:solidFill>
                    <a:miter lim="800000"/>
                    <a:headEnd/>
                    <a:tailEnd/>
                  </a:ln>
                </p:spPr>
              </p:pic>
              <p:sp>
                <p:nvSpPr>
                  <p:cNvPr id="112" name="Freeform 1">
                    <a:extLst>
                      <a:ext uri="{FF2B5EF4-FFF2-40B4-BE49-F238E27FC236}">
                        <a16:creationId xmlns:a16="http://schemas.microsoft.com/office/drawing/2014/main" id="{1BF2CBC3-1C7A-F811-506D-7D75AE92BDDE}"/>
                      </a:ext>
                    </a:extLst>
                  </p:cNvPr>
                  <p:cNvSpPr>
                    <a:spLocks/>
                  </p:cNvSpPr>
                  <p:nvPr/>
                </p:nvSpPr>
                <p:spPr bwMode="auto">
                  <a:xfrm>
                    <a:off x="556591" y="4426197"/>
                    <a:ext cx="457200" cy="188844"/>
                  </a:xfrm>
                  <a:custGeom>
                    <a:avLst/>
                    <a:gdLst>
                      <a:gd name="T0" fmla="*/ 9939 w 457200"/>
                      <a:gd name="T1" fmla="*/ 0 h 188844"/>
                      <a:gd name="T2" fmla="*/ 0 w 457200"/>
                      <a:gd name="T3" fmla="*/ 79513 h 188844"/>
                      <a:gd name="T4" fmla="*/ 427383 w 457200"/>
                      <a:gd name="T5" fmla="*/ 188844 h 188844"/>
                      <a:gd name="T6" fmla="*/ 457200 w 457200"/>
                      <a:gd name="T7" fmla="*/ 109331 h 188844"/>
                      <a:gd name="T8" fmla="*/ 9939 w 457200"/>
                      <a:gd name="T9" fmla="*/ 0 h 188844"/>
                      <a:gd name="T10" fmla="*/ 0 60000 65536"/>
                      <a:gd name="T11" fmla="*/ 0 60000 65536"/>
                      <a:gd name="T12" fmla="*/ 0 60000 65536"/>
                      <a:gd name="T13" fmla="*/ 0 60000 65536"/>
                      <a:gd name="T14" fmla="*/ 0 60000 65536"/>
                      <a:gd name="T15" fmla="*/ 0 w 457200"/>
                      <a:gd name="T16" fmla="*/ 0 h 188844"/>
                      <a:gd name="T17" fmla="*/ 457200 w 457200"/>
                      <a:gd name="T18" fmla="*/ 188844 h 188844"/>
                    </a:gdLst>
                    <a:ahLst/>
                    <a:cxnLst>
                      <a:cxn ang="T10">
                        <a:pos x="T0" y="T1"/>
                      </a:cxn>
                      <a:cxn ang="T11">
                        <a:pos x="T2" y="T3"/>
                      </a:cxn>
                      <a:cxn ang="T12">
                        <a:pos x="T4" y="T5"/>
                      </a:cxn>
                      <a:cxn ang="T13">
                        <a:pos x="T6" y="T7"/>
                      </a:cxn>
                      <a:cxn ang="T14">
                        <a:pos x="T8" y="T9"/>
                      </a:cxn>
                    </a:cxnLst>
                    <a:rect l="T15" t="T16" r="T17" b="T18"/>
                    <a:pathLst>
                      <a:path w="457200" h="188844">
                        <a:moveTo>
                          <a:pt x="9939" y="0"/>
                        </a:moveTo>
                        <a:lnTo>
                          <a:pt x="0" y="79513"/>
                        </a:lnTo>
                        <a:lnTo>
                          <a:pt x="427383" y="188844"/>
                        </a:lnTo>
                        <a:lnTo>
                          <a:pt x="457200" y="109331"/>
                        </a:lnTo>
                        <a:lnTo>
                          <a:pt x="9939"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113" name="Freeform 4">
                    <a:extLst>
                      <a:ext uri="{FF2B5EF4-FFF2-40B4-BE49-F238E27FC236}">
                        <a16:creationId xmlns:a16="http://schemas.microsoft.com/office/drawing/2014/main" id="{F8080EED-80FF-60E3-2857-E16295C2D900}"/>
                      </a:ext>
                    </a:extLst>
                  </p:cNvPr>
                  <p:cNvSpPr>
                    <a:spLocks/>
                  </p:cNvSpPr>
                  <p:nvPr/>
                </p:nvSpPr>
                <p:spPr bwMode="auto">
                  <a:xfrm>
                    <a:off x="1013791" y="4601886"/>
                    <a:ext cx="357809" cy="487018"/>
                  </a:xfrm>
                  <a:custGeom>
                    <a:avLst/>
                    <a:gdLst>
                      <a:gd name="T0" fmla="*/ 0 w 357809"/>
                      <a:gd name="T1" fmla="*/ 0 h 487018"/>
                      <a:gd name="T2" fmla="*/ 198783 w 357809"/>
                      <a:gd name="T3" fmla="*/ 0 h 487018"/>
                      <a:gd name="T4" fmla="*/ 327992 w 357809"/>
                      <a:gd name="T5" fmla="*/ 168966 h 487018"/>
                      <a:gd name="T6" fmla="*/ 357809 w 357809"/>
                      <a:gd name="T7" fmla="*/ 427383 h 487018"/>
                      <a:gd name="T8" fmla="*/ 318052 w 357809"/>
                      <a:gd name="T9" fmla="*/ 487018 h 487018"/>
                      <a:gd name="T10" fmla="*/ 258418 w 357809"/>
                      <a:gd name="T11" fmla="*/ 487018 h 487018"/>
                      <a:gd name="T12" fmla="*/ 258418 w 357809"/>
                      <a:gd name="T13" fmla="*/ 327992 h 487018"/>
                      <a:gd name="T14" fmla="*/ 0 w 357809"/>
                      <a:gd name="T15" fmla="*/ 89453 h 487018"/>
                      <a:gd name="T16" fmla="*/ 0 w 357809"/>
                      <a:gd name="T17" fmla="*/ 0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0"/>
                        </a:moveTo>
                        <a:lnTo>
                          <a:pt x="198783" y="0"/>
                        </a:lnTo>
                        <a:lnTo>
                          <a:pt x="327992" y="168966"/>
                        </a:lnTo>
                        <a:lnTo>
                          <a:pt x="357809" y="427383"/>
                        </a:lnTo>
                        <a:lnTo>
                          <a:pt x="318052" y="487018"/>
                        </a:lnTo>
                        <a:lnTo>
                          <a:pt x="258418" y="487018"/>
                        </a:lnTo>
                        <a:lnTo>
                          <a:pt x="258418" y="327992"/>
                        </a:lnTo>
                        <a:lnTo>
                          <a:pt x="0" y="89453"/>
                        </a:lnTo>
                        <a:lnTo>
                          <a:pt x="0"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114" name="Freeform 5">
                    <a:extLst>
                      <a:ext uri="{FF2B5EF4-FFF2-40B4-BE49-F238E27FC236}">
                        <a16:creationId xmlns:a16="http://schemas.microsoft.com/office/drawing/2014/main" id="{A8D2F71E-6A73-0183-FDFD-06FC9F62767C}"/>
                      </a:ext>
                    </a:extLst>
                  </p:cNvPr>
                  <p:cNvSpPr>
                    <a:spLocks/>
                  </p:cNvSpPr>
                  <p:nvPr/>
                </p:nvSpPr>
                <p:spPr bwMode="auto">
                  <a:xfrm>
                    <a:off x="1232452" y="5137629"/>
                    <a:ext cx="159026" cy="516835"/>
                  </a:xfrm>
                  <a:custGeom>
                    <a:avLst/>
                    <a:gdLst>
                      <a:gd name="T0" fmla="*/ 0 w 159026"/>
                      <a:gd name="T1" fmla="*/ 0 h 516835"/>
                      <a:gd name="T2" fmla="*/ 69574 w 159026"/>
                      <a:gd name="T3" fmla="*/ 0 h 516835"/>
                      <a:gd name="T4" fmla="*/ 159026 w 159026"/>
                      <a:gd name="T5" fmla="*/ 258418 h 516835"/>
                      <a:gd name="T6" fmla="*/ 109331 w 159026"/>
                      <a:gd name="T7" fmla="*/ 516835 h 516835"/>
                      <a:gd name="T8" fmla="*/ 9939 w 159026"/>
                      <a:gd name="T9" fmla="*/ 506896 h 516835"/>
                      <a:gd name="T10" fmla="*/ 0 w 159026"/>
                      <a:gd name="T11" fmla="*/ 0 h 516835"/>
                      <a:gd name="T12" fmla="*/ 0 60000 65536"/>
                      <a:gd name="T13" fmla="*/ 0 60000 65536"/>
                      <a:gd name="T14" fmla="*/ 0 60000 65536"/>
                      <a:gd name="T15" fmla="*/ 0 60000 65536"/>
                      <a:gd name="T16" fmla="*/ 0 60000 65536"/>
                      <a:gd name="T17" fmla="*/ 0 60000 65536"/>
                      <a:gd name="T18" fmla="*/ 0 w 159026"/>
                      <a:gd name="T19" fmla="*/ 0 h 516835"/>
                      <a:gd name="T20" fmla="*/ 159026 w 159026"/>
                      <a:gd name="T21" fmla="*/ 516835 h 516835"/>
                    </a:gdLst>
                    <a:ahLst/>
                    <a:cxnLst>
                      <a:cxn ang="T12">
                        <a:pos x="T0" y="T1"/>
                      </a:cxn>
                      <a:cxn ang="T13">
                        <a:pos x="T2" y="T3"/>
                      </a:cxn>
                      <a:cxn ang="T14">
                        <a:pos x="T4" y="T5"/>
                      </a:cxn>
                      <a:cxn ang="T15">
                        <a:pos x="T6" y="T7"/>
                      </a:cxn>
                      <a:cxn ang="T16">
                        <a:pos x="T8" y="T9"/>
                      </a:cxn>
                      <a:cxn ang="T17">
                        <a:pos x="T10" y="T11"/>
                      </a:cxn>
                    </a:cxnLst>
                    <a:rect l="T18" t="T19" r="T20" b="T21"/>
                    <a:pathLst>
                      <a:path w="159026" h="516835">
                        <a:moveTo>
                          <a:pt x="0" y="0"/>
                        </a:moveTo>
                        <a:lnTo>
                          <a:pt x="69574" y="0"/>
                        </a:lnTo>
                        <a:lnTo>
                          <a:pt x="159026" y="258418"/>
                        </a:lnTo>
                        <a:lnTo>
                          <a:pt x="109331" y="516835"/>
                        </a:lnTo>
                        <a:lnTo>
                          <a:pt x="9939" y="506896"/>
                        </a:lnTo>
                        <a:lnTo>
                          <a:pt x="0"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115" name="Freeform 6">
                    <a:extLst>
                      <a:ext uri="{FF2B5EF4-FFF2-40B4-BE49-F238E27FC236}">
                        <a16:creationId xmlns:a16="http://schemas.microsoft.com/office/drawing/2014/main" id="{A8541ECC-7037-A041-F190-0796AECB8462}"/>
                      </a:ext>
                    </a:extLst>
                  </p:cNvPr>
                  <p:cNvSpPr>
                    <a:spLocks/>
                  </p:cNvSpPr>
                  <p:nvPr/>
                </p:nvSpPr>
                <p:spPr bwMode="auto">
                  <a:xfrm>
                    <a:off x="1063487" y="5700650"/>
                    <a:ext cx="665922" cy="159026"/>
                  </a:xfrm>
                  <a:custGeom>
                    <a:avLst/>
                    <a:gdLst>
                      <a:gd name="T0" fmla="*/ 0 w 665922"/>
                      <a:gd name="T1" fmla="*/ 79513 h 159026"/>
                      <a:gd name="T2" fmla="*/ 159026 w 665922"/>
                      <a:gd name="T3" fmla="*/ 89452 h 159026"/>
                      <a:gd name="T4" fmla="*/ 367748 w 665922"/>
                      <a:gd name="T5" fmla="*/ 9939 h 159026"/>
                      <a:gd name="T6" fmla="*/ 665922 w 665922"/>
                      <a:gd name="T7" fmla="*/ 0 h 159026"/>
                      <a:gd name="T8" fmla="*/ 665922 w 665922"/>
                      <a:gd name="T9" fmla="*/ 99391 h 159026"/>
                      <a:gd name="T10" fmla="*/ 347870 w 665922"/>
                      <a:gd name="T11" fmla="*/ 109330 h 159026"/>
                      <a:gd name="T12" fmla="*/ 347870 w 665922"/>
                      <a:gd name="T13" fmla="*/ 149087 h 159026"/>
                      <a:gd name="T14" fmla="*/ 9939 w 665922"/>
                      <a:gd name="T15" fmla="*/ 159026 h 159026"/>
                      <a:gd name="T16" fmla="*/ 0 w 665922"/>
                      <a:gd name="T17" fmla="*/ 79513 h 1590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5922"/>
                      <a:gd name="T28" fmla="*/ 0 h 159026"/>
                      <a:gd name="T29" fmla="*/ 665922 w 665922"/>
                      <a:gd name="T30" fmla="*/ 159026 h 1590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5922" h="159026">
                        <a:moveTo>
                          <a:pt x="0" y="79513"/>
                        </a:moveTo>
                        <a:lnTo>
                          <a:pt x="159026" y="89452"/>
                        </a:lnTo>
                        <a:lnTo>
                          <a:pt x="367748" y="9939"/>
                        </a:lnTo>
                        <a:lnTo>
                          <a:pt x="665922" y="0"/>
                        </a:lnTo>
                        <a:lnTo>
                          <a:pt x="665922" y="99391"/>
                        </a:lnTo>
                        <a:lnTo>
                          <a:pt x="347870" y="109330"/>
                        </a:lnTo>
                        <a:lnTo>
                          <a:pt x="347870" y="149087"/>
                        </a:lnTo>
                        <a:lnTo>
                          <a:pt x="9939" y="159026"/>
                        </a:lnTo>
                        <a:lnTo>
                          <a:pt x="0" y="79513"/>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116" name="Freeform 7">
                    <a:extLst>
                      <a:ext uri="{FF2B5EF4-FFF2-40B4-BE49-F238E27FC236}">
                        <a16:creationId xmlns:a16="http://schemas.microsoft.com/office/drawing/2014/main" id="{B8A40BA9-770E-15D0-7ACD-D0AFD65E5580}"/>
                      </a:ext>
                    </a:extLst>
                  </p:cNvPr>
                  <p:cNvSpPr>
                    <a:spLocks/>
                  </p:cNvSpPr>
                  <p:nvPr/>
                </p:nvSpPr>
                <p:spPr bwMode="auto">
                  <a:xfrm>
                    <a:off x="2514600" y="5695640"/>
                    <a:ext cx="556591" cy="168965"/>
                  </a:xfrm>
                  <a:custGeom>
                    <a:avLst/>
                    <a:gdLst>
                      <a:gd name="T0" fmla="*/ 0 w 556591"/>
                      <a:gd name="T1" fmla="*/ 0 h 168965"/>
                      <a:gd name="T2" fmla="*/ 9939 w 556591"/>
                      <a:gd name="T3" fmla="*/ 139148 h 168965"/>
                      <a:gd name="T4" fmla="*/ 248478 w 556591"/>
                      <a:gd name="T5" fmla="*/ 119269 h 168965"/>
                      <a:gd name="T6" fmla="*/ 268357 w 556591"/>
                      <a:gd name="T7" fmla="*/ 168965 h 168965"/>
                      <a:gd name="T8" fmla="*/ 556591 w 556591"/>
                      <a:gd name="T9" fmla="*/ 168965 h 168965"/>
                      <a:gd name="T10" fmla="*/ 556591 w 556591"/>
                      <a:gd name="T11" fmla="*/ 119269 h 168965"/>
                      <a:gd name="T12" fmla="*/ 427383 w 556591"/>
                      <a:gd name="T13" fmla="*/ 109330 h 168965"/>
                      <a:gd name="T14" fmla="*/ 178904 w 556591"/>
                      <a:gd name="T15" fmla="*/ 9939 h 168965"/>
                      <a:gd name="T16" fmla="*/ 0 w 556591"/>
                      <a:gd name="T17" fmla="*/ 0 h 1689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6591"/>
                      <a:gd name="T28" fmla="*/ 0 h 168965"/>
                      <a:gd name="T29" fmla="*/ 556591 w 556591"/>
                      <a:gd name="T30" fmla="*/ 168965 h 1689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6591" h="168965">
                        <a:moveTo>
                          <a:pt x="0" y="0"/>
                        </a:moveTo>
                        <a:lnTo>
                          <a:pt x="9939" y="139148"/>
                        </a:lnTo>
                        <a:lnTo>
                          <a:pt x="248478" y="119269"/>
                        </a:lnTo>
                        <a:lnTo>
                          <a:pt x="268357" y="168965"/>
                        </a:lnTo>
                        <a:lnTo>
                          <a:pt x="556591" y="168965"/>
                        </a:lnTo>
                        <a:lnTo>
                          <a:pt x="556591" y="119269"/>
                        </a:lnTo>
                        <a:lnTo>
                          <a:pt x="427383" y="109330"/>
                        </a:lnTo>
                        <a:lnTo>
                          <a:pt x="178904" y="9939"/>
                        </a:lnTo>
                        <a:lnTo>
                          <a:pt x="0" y="0"/>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117" name="Freeform 8">
                    <a:extLst>
                      <a:ext uri="{FF2B5EF4-FFF2-40B4-BE49-F238E27FC236}">
                        <a16:creationId xmlns:a16="http://schemas.microsoft.com/office/drawing/2014/main" id="{8B7B649F-013B-60F6-15C1-F7D988DB5218}"/>
                      </a:ext>
                    </a:extLst>
                  </p:cNvPr>
                  <p:cNvSpPr>
                    <a:spLocks/>
                  </p:cNvSpPr>
                  <p:nvPr/>
                </p:nvSpPr>
                <p:spPr bwMode="auto">
                  <a:xfrm>
                    <a:off x="2733261" y="5119435"/>
                    <a:ext cx="139148" cy="496957"/>
                  </a:xfrm>
                  <a:custGeom>
                    <a:avLst/>
                    <a:gdLst>
                      <a:gd name="T0" fmla="*/ 139148 w 139148"/>
                      <a:gd name="T1" fmla="*/ 496957 h 496957"/>
                      <a:gd name="T2" fmla="*/ 59635 w 139148"/>
                      <a:gd name="T3" fmla="*/ 496957 h 496957"/>
                      <a:gd name="T4" fmla="*/ 0 w 139148"/>
                      <a:gd name="T5" fmla="*/ 298174 h 496957"/>
                      <a:gd name="T6" fmla="*/ 59635 w 139148"/>
                      <a:gd name="T7" fmla="*/ 0 h 496957"/>
                      <a:gd name="T8" fmla="*/ 139148 w 139148"/>
                      <a:gd name="T9" fmla="*/ 0 h 496957"/>
                      <a:gd name="T10" fmla="*/ 139148 w 139148"/>
                      <a:gd name="T11" fmla="*/ 496957 h 496957"/>
                      <a:gd name="T12" fmla="*/ 0 60000 65536"/>
                      <a:gd name="T13" fmla="*/ 0 60000 65536"/>
                      <a:gd name="T14" fmla="*/ 0 60000 65536"/>
                      <a:gd name="T15" fmla="*/ 0 60000 65536"/>
                      <a:gd name="T16" fmla="*/ 0 60000 65536"/>
                      <a:gd name="T17" fmla="*/ 0 60000 65536"/>
                      <a:gd name="T18" fmla="*/ 0 w 139148"/>
                      <a:gd name="T19" fmla="*/ 0 h 496957"/>
                      <a:gd name="T20" fmla="*/ 139148 w 139148"/>
                      <a:gd name="T21" fmla="*/ 496957 h 496957"/>
                    </a:gdLst>
                    <a:ahLst/>
                    <a:cxnLst>
                      <a:cxn ang="T12">
                        <a:pos x="T0" y="T1"/>
                      </a:cxn>
                      <a:cxn ang="T13">
                        <a:pos x="T2" y="T3"/>
                      </a:cxn>
                      <a:cxn ang="T14">
                        <a:pos x="T4" y="T5"/>
                      </a:cxn>
                      <a:cxn ang="T15">
                        <a:pos x="T6" y="T7"/>
                      </a:cxn>
                      <a:cxn ang="T16">
                        <a:pos x="T8" y="T9"/>
                      </a:cxn>
                      <a:cxn ang="T17">
                        <a:pos x="T10" y="T11"/>
                      </a:cxn>
                    </a:cxnLst>
                    <a:rect l="T18" t="T19" r="T20" b="T21"/>
                    <a:pathLst>
                      <a:path w="139148" h="496957">
                        <a:moveTo>
                          <a:pt x="139148" y="496957"/>
                        </a:moveTo>
                        <a:lnTo>
                          <a:pt x="59635" y="496957"/>
                        </a:lnTo>
                        <a:lnTo>
                          <a:pt x="0" y="298174"/>
                        </a:lnTo>
                        <a:lnTo>
                          <a:pt x="59635" y="0"/>
                        </a:lnTo>
                        <a:lnTo>
                          <a:pt x="139148" y="0"/>
                        </a:lnTo>
                        <a:lnTo>
                          <a:pt x="139148" y="496957"/>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sp>
                <p:nvSpPr>
                  <p:cNvPr id="118" name="Freeform 9">
                    <a:extLst>
                      <a:ext uri="{FF2B5EF4-FFF2-40B4-BE49-F238E27FC236}">
                        <a16:creationId xmlns:a16="http://schemas.microsoft.com/office/drawing/2014/main" id="{3751EE52-73C7-CF8B-4B66-77E0086C8C68}"/>
                      </a:ext>
                    </a:extLst>
                  </p:cNvPr>
                  <p:cNvSpPr>
                    <a:spLocks/>
                  </p:cNvSpPr>
                  <p:nvPr/>
                </p:nvSpPr>
                <p:spPr bwMode="auto">
                  <a:xfrm>
                    <a:off x="2763078" y="4592398"/>
                    <a:ext cx="357809" cy="487018"/>
                  </a:xfrm>
                  <a:custGeom>
                    <a:avLst/>
                    <a:gdLst>
                      <a:gd name="T0" fmla="*/ 0 w 357809"/>
                      <a:gd name="T1" fmla="*/ 477079 h 487018"/>
                      <a:gd name="T2" fmla="*/ 99392 w 357809"/>
                      <a:gd name="T3" fmla="*/ 487018 h 487018"/>
                      <a:gd name="T4" fmla="*/ 99392 w 357809"/>
                      <a:gd name="T5" fmla="*/ 327992 h 487018"/>
                      <a:gd name="T6" fmla="*/ 357809 w 357809"/>
                      <a:gd name="T7" fmla="*/ 119270 h 487018"/>
                      <a:gd name="T8" fmla="*/ 347870 w 357809"/>
                      <a:gd name="T9" fmla="*/ 9940 h 487018"/>
                      <a:gd name="T10" fmla="*/ 228600 w 357809"/>
                      <a:gd name="T11" fmla="*/ 0 h 487018"/>
                      <a:gd name="T12" fmla="*/ 59635 w 357809"/>
                      <a:gd name="T13" fmla="*/ 119270 h 487018"/>
                      <a:gd name="T14" fmla="*/ 0 w 357809"/>
                      <a:gd name="T15" fmla="*/ 258418 h 487018"/>
                      <a:gd name="T16" fmla="*/ 0 w 357809"/>
                      <a:gd name="T17" fmla="*/ 477079 h 4870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7809"/>
                      <a:gd name="T28" fmla="*/ 0 h 487018"/>
                      <a:gd name="T29" fmla="*/ 357809 w 357809"/>
                      <a:gd name="T30" fmla="*/ 487018 h 4870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7809" h="487018">
                        <a:moveTo>
                          <a:pt x="0" y="477079"/>
                        </a:moveTo>
                        <a:lnTo>
                          <a:pt x="99392" y="487018"/>
                        </a:lnTo>
                        <a:lnTo>
                          <a:pt x="99392" y="327992"/>
                        </a:lnTo>
                        <a:lnTo>
                          <a:pt x="357809" y="119270"/>
                        </a:lnTo>
                        <a:lnTo>
                          <a:pt x="347870" y="9940"/>
                        </a:lnTo>
                        <a:lnTo>
                          <a:pt x="228600" y="0"/>
                        </a:lnTo>
                        <a:lnTo>
                          <a:pt x="59635" y="119270"/>
                        </a:lnTo>
                        <a:lnTo>
                          <a:pt x="0" y="258418"/>
                        </a:lnTo>
                        <a:lnTo>
                          <a:pt x="0" y="477079"/>
                        </a:lnTo>
                        <a:close/>
                      </a:path>
                    </a:pathLst>
                  </a:custGeom>
                  <a:solidFill>
                    <a:srgbClr val="FF0000"/>
                  </a:solidFill>
                  <a:ln w="9525" cap="flat" cmpd="sng" algn="ctr">
                    <a:solidFill>
                      <a:schemeClr val="tx1"/>
                    </a:solidFill>
                    <a:prstDash val="solid"/>
                    <a:round/>
                    <a:headEnd type="none" w="med" len="med"/>
                    <a:tailEnd type="none" w="med" len="med"/>
                  </a:ln>
                </p:spPr>
                <p:txBody>
                  <a:bodyPr wrap="none" anchor="ctr"/>
                  <a:lstStyle/>
                  <a:p>
                    <a:pPr fontAlgn="base">
                      <a:spcBef>
                        <a:spcPct val="0"/>
                      </a:spcBef>
                      <a:spcAft>
                        <a:spcPct val="0"/>
                      </a:spcAft>
                    </a:pPr>
                    <a:endParaRPr lang="en-US" sz="2800" b="1">
                      <a:solidFill>
                        <a:srgbClr val="000000"/>
                      </a:solidFill>
                      <a:latin typeface="Arial" charset="0"/>
                      <a:ea typeface="ＭＳ Ｐゴシック" pitchFamily="34" charset="-128"/>
                      <a:cs typeface="Arial" charset="0"/>
                    </a:endParaRPr>
                  </a:p>
                </p:txBody>
              </p:sp>
            </p:grpSp>
            <p:sp>
              <p:nvSpPr>
                <p:cNvPr id="101" name="TextBox 87">
                  <a:extLst>
                    <a:ext uri="{FF2B5EF4-FFF2-40B4-BE49-F238E27FC236}">
                      <a16:creationId xmlns:a16="http://schemas.microsoft.com/office/drawing/2014/main" id="{3D4E1CA2-8629-26B5-EF80-3E1E6D1F3375}"/>
                    </a:ext>
                  </a:extLst>
                </p:cNvPr>
                <p:cNvSpPr txBox="1">
                  <a:spLocks noChangeArrowheads="1"/>
                </p:cNvSpPr>
                <p:nvPr/>
              </p:nvSpPr>
              <p:spPr bwMode="auto">
                <a:xfrm>
                  <a:off x="7191375" y="6052810"/>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6</a:t>
                  </a:r>
                </a:p>
              </p:txBody>
            </p:sp>
            <p:sp>
              <p:nvSpPr>
                <p:cNvPr id="102" name="TextBox 88">
                  <a:extLst>
                    <a:ext uri="{FF2B5EF4-FFF2-40B4-BE49-F238E27FC236}">
                      <a16:creationId xmlns:a16="http://schemas.microsoft.com/office/drawing/2014/main" id="{B91E4140-5517-02D2-3835-5FCDB0DF70D6}"/>
                    </a:ext>
                  </a:extLst>
                </p:cNvPr>
                <p:cNvSpPr txBox="1">
                  <a:spLocks noChangeArrowheads="1"/>
                </p:cNvSpPr>
                <p:nvPr/>
              </p:nvSpPr>
              <p:spPr bwMode="auto">
                <a:xfrm>
                  <a:off x="7590225" y="4938360"/>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8</a:t>
                  </a:r>
                </a:p>
              </p:txBody>
            </p:sp>
            <p:sp>
              <p:nvSpPr>
                <p:cNvPr id="103" name="TextBox 89">
                  <a:extLst>
                    <a:ext uri="{FF2B5EF4-FFF2-40B4-BE49-F238E27FC236}">
                      <a16:creationId xmlns:a16="http://schemas.microsoft.com/office/drawing/2014/main" id="{9562B407-532F-B3FB-157D-BD6E73F89823}"/>
                    </a:ext>
                  </a:extLst>
                </p:cNvPr>
                <p:cNvSpPr txBox="1">
                  <a:spLocks noChangeArrowheads="1"/>
                </p:cNvSpPr>
                <p:nvPr/>
              </p:nvSpPr>
              <p:spPr bwMode="auto">
                <a:xfrm>
                  <a:off x="7430524" y="5598255"/>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7</a:t>
                  </a:r>
                </a:p>
              </p:txBody>
            </p:sp>
            <p:sp>
              <p:nvSpPr>
                <p:cNvPr id="104" name="TextBox 90">
                  <a:extLst>
                    <a:ext uri="{FF2B5EF4-FFF2-40B4-BE49-F238E27FC236}">
                      <a16:creationId xmlns:a16="http://schemas.microsoft.com/office/drawing/2014/main" id="{E5A17A2E-80A9-DAE5-3874-1CD1ED6E63C4}"/>
                    </a:ext>
                  </a:extLst>
                </p:cNvPr>
                <p:cNvSpPr txBox="1">
                  <a:spLocks noChangeArrowheads="1"/>
                </p:cNvSpPr>
                <p:nvPr/>
              </p:nvSpPr>
              <p:spPr bwMode="auto">
                <a:xfrm>
                  <a:off x="5110562" y="4678766"/>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0</a:t>
                  </a:r>
                </a:p>
              </p:txBody>
            </p:sp>
            <p:sp>
              <p:nvSpPr>
                <p:cNvPr id="105" name="TextBox 91">
                  <a:extLst>
                    <a:ext uri="{FF2B5EF4-FFF2-40B4-BE49-F238E27FC236}">
                      <a16:creationId xmlns:a16="http://schemas.microsoft.com/office/drawing/2014/main" id="{46969610-38C1-F87E-8BBB-06AD87780F9F}"/>
                    </a:ext>
                  </a:extLst>
                </p:cNvPr>
                <p:cNvSpPr txBox="1">
                  <a:spLocks noChangeArrowheads="1"/>
                </p:cNvSpPr>
                <p:nvPr/>
              </p:nvSpPr>
              <p:spPr bwMode="auto">
                <a:xfrm>
                  <a:off x="5643114" y="4948669"/>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1</a:t>
                  </a:r>
                </a:p>
              </p:txBody>
            </p:sp>
            <p:sp>
              <p:nvSpPr>
                <p:cNvPr id="106" name="TextBox 92">
                  <a:extLst>
                    <a:ext uri="{FF2B5EF4-FFF2-40B4-BE49-F238E27FC236}">
                      <a16:creationId xmlns:a16="http://schemas.microsoft.com/office/drawing/2014/main" id="{D2BDF336-F859-900D-3457-F3D082590F2A}"/>
                    </a:ext>
                  </a:extLst>
                </p:cNvPr>
                <p:cNvSpPr txBox="1">
                  <a:spLocks noChangeArrowheads="1"/>
                </p:cNvSpPr>
                <p:nvPr/>
              </p:nvSpPr>
              <p:spPr bwMode="auto">
                <a:xfrm>
                  <a:off x="5773409" y="5607230"/>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3</a:t>
                  </a:r>
                </a:p>
              </p:txBody>
            </p:sp>
            <p:sp>
              <p:nvSpPr>
                <p:cNvPr id="107" name="TextBox 93">
                  <a:extLst>
                    <a:ext uri="{FF2B5EF4-FFF2-40B4-BE49-F238E27FC236}">
                      <a16:creationId xmlns:a16="http://schemas.microsoft.com/office/drawing/2014/main" id="{440579AE-091E-EDE5-0623-673E8C8A1E1F}"/>
                    </a:ext>
                  </a:extLst>
                </p:cNvPr>
                <p:cNvSpPr txBox="1">
                  <a:spLocks noChangeArrowheads="1"/>
                </p:cNvSpPr>
                <p:nvPr/>
              </p:nvSpPr>
              <p:spPr bwMode="auto">
                <a:xfrm>
                  <a:off x="6024563" y="6058252"/>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4</a:t>
                  </a:r>
                </a:p>
              </p:txBody>
            </p:sp>
            <p:sp>
              <p:nvSpPr>
                <p:cNvPr id="108" name="TextBox 94">
                  <a:extLst>
                    <a:ext uri="{FF2B5EF4-FFF2-40B4-BE49-F238E27FC236}">
                      <a16:creationId xmlns:a16="http://schemas.microsoft.com/office/drawing/2014/main" id="{0732AB3B-52B6-F523-234A-12365D9EB1C8}"/>
                    </a:ext>
                  </a:extLst>
                </p:cNvPr>
                <p:cNvSpPr txBox="1">
                  <a:spLocks noChangeArrowheads="1"/>
                </p:cNvSpPr>
                <p:nvPr/>
              </p:nvSpPr>
              <p:spPr bwMode="auto">
                <a:xfrm>
                  <a:off x="6758291" y="5616776"/>
                  <a:ext cx="171722" cy="180612"/>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dirty="0">
                      <a:solidFill>
                        <a:srgbClr val="3333FF"/>
                      </a:solidFill>
                      <a:latin typeface="Arial" charset="0"/>
                      <a:ea typeface="ＭＳ Ｐゴシック" pitchFamily="34" charset="-128"/>
                      <a:cs typeface="Arial" charset="0"/>
                    </a:rPr>
                    <a:t>5</a:t>
                  </a:r>
                </a:p>
              </p:txBody>
            </p:sp>
            <p:sp>
              <p:nvSpPr>
                <p:cNvPr id="109" name="TextBox 88">
                  <a:extLst>
                    <a:ext uri="{FF2B5EF4-FFF2-40B4-BE49-F238E27FC236}">
                      <a16:creationId xmlns:a16="http://schemas.microsoft.com/office/drawing/2014/main" id="{886D53A8-6F73-9F2D-86A6-CD0A2E0EB943}"/>
                    </a:ext>
                  </a:extLst>
                </p:cNvPr>
                <p:cNvSpPr txBox="1">
                  <a:spLocks noChangeArrowheads="1"/>
                </p:cNvSpPr>
                <p:nvPr/>
              </p:nvSpPr>
              <p:spPr bwMode="auto">
                <a:xfrm>
                  <a:off x="8105996" y="4417737"/>
                  <a:ext cx="169878" cy="148739"/>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solidFill>
                        <a:srgbClr val="3333FF"/>
                      </a:solidFill>
                      <a:latin typeface="Arial" charset="0"/>
                      <a:ea typeface="ＭＳ Ｐゴシック" pitchFamily="34" charset="-128"/>
                      <a:cs typeface="Arial" charset="0"/>
                    </a:rPr>
                    <a:t>B</a:t>
                  </a:r>
                </a:p>
              </p:txBody>
            </p:sp>
            <p:sp>
              <p:nvSpPr>
                <p:cNvPr id="110" name="TextBox 88">
                  <a:extLst>
                    <a:ext uri="{FF2B5EF4-FFF2-40B4-BE49-F238E27FC236}">
                      <a16:creationId xmlns:a16="http://schemas.microsoft.com/office/drawing/2014/main" id="{ECF0A7D4-7206-7132-3532-F140DCC09EC2}"/>
                    </a:ext>
                  </a:extLst>
                </p:cNvPr>
                <p:cNvSpPr txBox="1">
                  <a:spLocks noChangeArrowheads="1"/>
                </p:cNvSpPr>
                <p:nvPr/>
              </p:nvSpPr>
              <p:spPr bwMode="auto">
                <a:xfrm>
                  <a:off x="8499585" y="4321318"/>
                  <a:ext cx="169878" cy="148739"/>
                </a:xfrm>
                <a:prstGeom prst="rect">
                  <a:avLst/>
                </a:prstGeom>
                <a:noFill/>
                <a:ln w="9525">
                  <a:solidFill>
                    <a:schemeClr val="tx1"/>
                  </a:solid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solidFill>
                        <a:srgbClr val="3333FF"/>
                      </a:solidFill>
                      <a:latin typeface="Arial" charset="0"/>
                      <a:ea typeface="ＭＳ Ｐゴシック" pitchFamily="34" charset="-128"/>
                      <a:cs typeface="Arial" charset="0"/>
                    </a:rPr>
                    <a:t>C</a:t>
                  </a:r>
                </a:p>
              </p:txBody>
            </p:sp>
          </p:grpSp>
          <p:sp>
            <p:nvSpPr>
              <p:cNvPr id="99" name="Rectangle 98">
                <a:extLst>
                  <a:ext uri="{FF2B5EF4-FFF2-40B4-BE49-F238E27FC236}">
                    <a16:creationId xmlns:a16="http://schemas.microsoft.com/office/drawing/2014/main" id="{5D385FD9-E727-4D40-04F1-A17DACC3A8B1}"/>
                  </a:ext>
                </a:extLst>
              </p:cNvPr>
              <p:cNvSpPr/>
              <p:nvPr/>
            </p:nvSpPr>
            <p:spPr>
              <a:xfrm>
                <a:off x="2669367" y="18464440"/>
                <a:ext cx="80103" cy="31287"/>
              </a:xfrm>
              <a:prstGeom prst="rect">
                <a:avLst/>
              </a:prstGeom>
              <a:solidFill>
                <a:schemeClr val="tx1"/>
              </a:solidFill>
              <a:ln>
                <a:solidFill>
                  <a:schemeClr val="tx1"/>
                </a:solidFill>
              </a:ln>
              <a:scene3d>
                <a:camera prst="orthographicFront">
                  <a:rot lat="0" lon="0" rev="79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grpSp>
        <p:sp>
          <p:nvSpPr>
            <p:cNvPr id="97" name="TextBox 91">
              <a:extLst>
                <a:ext uri="{FF2B5EF4-FFF2-40B4-BE49-F238E27FC236}">
                  <a16:creationId xmlns:a16="http://schemas.microsoft.com/office/drawing/2014/main" id="{D96389B0-1639-1F10-2134-4E77D02FC553}"/>
                </a:ext>
              </a:extLst>
            </p:cNvPr>
            <p:cNvSpPr txBox="1">
              <a:spLocks noChangeArrowheads="1"/>
            </p:cNvSpPr>
            <p:nvPr/>
          </p:nvSpPr>
          <p:spPr bwMode="auto">
            <a:xfrm>
              <a:off x="6794935" y="2217041"/>
              <a:ext cx="354584"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8a</a:t>
              </a:r>
            </a:p>
          </p:txBody>
        </p:sp>
      </p:grpSp>
      <p:sp>
        <p:nvSpPr>
          <p:cNvPr id="121" name="Rectangle 120">
            <a:extLst>
              <a:ext uri="{FF2B5EF4-FFF2-40B4-BE49-F238E27FC236}">
                <a16:creationId xmlns:a16="http://schemas.microsoft.com/office/drawing/2014/main" id="{C4AF6B4B-8C75-C900-A2B5-7FA0D4595748}"/>
              </a:ext>
            </a:extLst>
          </p:cNvPr>
          <p:cNvSpPr/>
          <p:nvPr/>
        </p:nvSpPr>
        <p:spPr>
          <a:xfrm>
            <a:off x="5662897" y="2167786"/>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22" name="TextBox 91">
            <a:extLst>
              <a:ext uri="{FF2B5EF4-FFF2-40B4-BE49-F238E27FC236}">
                <a16:creationId xmlns:a16="http://schemas.microsoft.com/office/drawing/2014/main" id="{EEB2AFA2-5383-64C4-D0CB-6B29329D9083}"/>
              </a:ext>
            </a:extLst>
          </p:cNvPr>
          <p:cNvSpPr txBox="1">
            <a:spLocks noChangeArrowheads="1"/>
          </p:cNvSpPr>
          <p:nvPr/>
        </p:nvSpPr>
        <p:spPr bwMode="auto">
          <a:xfrm>
            <a:off x="5501377" y="1902304"/>
            <a:ext cx="440698"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11b</a:t>
            </a:r>
          </a:p>
        </p:txBody>
      </p:sp>
      <p:sp>
        <p:nvSpPr>
          <p:cNvPr id="123" name="Rectangle 122">
            <a:extLst>
              <a:ext uri="{FF2B5EF4-FFF2-40B4-BE49-F238E27FC236}">
                <a16:creationId xmlns:a16="http://schemas.microsoft.com/office/drawing/2014/main" id="{A8070C7F-D88F-238F-F94D-7A7E9C9AB556}"/>
              </a:ext>
            </a:extLst>
          </p:cNvPr>
          <p:cNvSpPr/>
          <p:nvPr/>
        </p:nvSpPr>
        <p:spPr>
          <a:xfrm rot="5400000">
            <a:off x="5296732" y="2325986"/>
            <a:ext cx="80103" cy="31287"/>
          </a:xfrm>
          <a:prstGeom prst="rect">
            <a:avLst/>
          </a:prstGeom>
          <a:solidFill>
            <a:schemeClr val="tx1"/>
          </a:solidFill>
          <a:ln>
            <a:solidFill>
              <a:schemeClr val="tx1"/>
            </a:solidFill>
          </a:ln>
          <a:scene3d>
            <a:camera prst="orthographicFront">
              <a:rot lat="0" lon="0" rev="79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24" name="TextBox 91">
            <a:extLst>
              <a:ext uri="{FF2B5EF4-FFF2-40B4-BE49-F238E27FC236}">
                <a16:creationId xmlns:a16="http://schemas.microsoft.com/office/drawing/2014/main" id="{1FAFFDA8-D888-FEA3-9018-83FA0983FFCA}"/>
              </a:ext>
            </a:extLst>
          </p:cNvPr>
          <p:cNvSpPr txBox="1">
            <a:spLocks noChangeArrowheads="1"/>
          </p:cNvSpPr>
          <p:nvPr/>
        </p:nvSpPr>
        <p:spPr bwMode="auto">
          <a:xfrm>
            <a:off x="5009353" y="2131634"/>
            <a:ext cx="364202"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7b</a:t>
            </a:r>
          </a:p>
        </p:txBody>
      </p:sp>
      <p:sp>
        <p:nvSpPr>
          <p:cNvPr id="125" name="Rectangle 124">
            <a:extLst>
              <a:ext uri="{FF2B5EF4-FFF2-40B4-BE49-F238E27FC236}">
                <a16:creationId xmlns:a16="http://schemas.microsoft.com/office/drawing/2014/main" id="{AACD9E4A-4868-81B4-34A6-9B6EEA81B9C7}"/>
              </a:ext>
            </a:extLst>
          </p:cNvPr>
          <p:cNvSpPr/>
          <p:nvPr/>
        </p:nvSpPr>
        <p:spPr>
          <a:xfrm rot="3006430">
            <a:off x="5151402" y="3309669"/>
            <a:ext cx="80103" cy="31287"/>
          </a:xfrm>
          <a:prstGeom prst="rect">
            <a:avLst/>
          </a:prstGeom>
          <a:solidFill>
            <a:schemeClr val="tx1"/>
          </a:solidFill>
          <a:ln>
            <a:solidFill>
              <a:schemeClr val="tx1"/>
            </a:solidFill>
          </a:ln>
          <a:scene3d>
            <a:camera prst="orthographicFront">
              <a:rot lat="0" lon="0" rev="79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26" name="TextBox 91">
            <a:extLst>
              <a:ext uri="{FF2B5EF4-FFF2-40B4-BE49-F238E27FC236}">
                <a16:creationId xmlns:a16="http://schemas.microsoft.com/office/drawing/2014/main" id="{A186A45D-8D03-5EA9-40C6-FD507FF594F5}"/>
              </a:ext>
            </a:extLst>
          </p:cNvPr>
          <p:cNvSpPr txBox="1">
            <a:spLocks noChangeArrowheads="1"/>
          </p:cNvSpPr>
          <p:nvPr/>
        </p:nvSpPr>
        <p:spPr bwMode="auto">
          <a:xfrm>
            <a:off x="4888818" y="3187110"/>
            <a:ext cx="269626"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7</a:t>
            </a:r>
          </a:p>
        </p:txBody>
      </p:sp>
      <p:sp>
        <p:nvSpPr>
          <p:cNvPr id="131" name="Rectangle 130">
            <a:extLst>
              <a:ext uri="{FF2B5EF4-FFF2-40B4-BE49-F238E27FC236}">
                <a16:creationId xmlns:a16="http://schemas.microsoft.com/office/drawing/2014/main" id="{FABF7888-0C6D-2E74-8337-75F91AECAB53}"/>
              </a:ext>
            </a:extLst>
          </p:cNvPr>
          <p:cNvSpPr/>
          <p:nvPr/>
        </p:nvSpPr>
        <p:spPr>
          <a:xfrm>
            <a:off x="2041901" y="2176375"/>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32" name="TextBox 91">
            <a:extLst>
              <a:ext uri="{FF2B5EF4-FFF2-40B4-BE49-F238E27FC236}">
                <a16:creationId xmlns:a16="http://schemas.microsoft.com/office/drawing/2014/main" id="{CAEBC9E8-E857-D942-B401-F7600267EF14}"/>
              </a:ext>
            </a:extLst>
          </p:cNvPr>
          <p:cNvSpPr txBox="1">
            <a:spLocks noChangeArrowheads="1"/>
          </p:cNvSpPr>
          <p:nvPr/>
        </p:nvSpPr>
        <p:spPr bwMode="auto">
          <a:xfrm>
            <a:off x="2058854" y="1962398"/>
            <a:ext cx="431080"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11a</a:t>
            </a:r>
          </a:p>
        </p:txBody>
      </p:sp>
      <p:sp>
        <p:nvSpPr>
          <p:cNvPr id="133" name="Rectangle 132">
            <a:extLst>
              <a:ext uri="{FF2B5EF4-FFF2-40B4-BE49-F238E27FC236}">
                <a16:creationId xmlns:a16="http://schemas.microsoft.com/office/drawing/2014/main" id="{0738CA01-C542-88AA-9BDA-C5E9E62C365A}"/>
              </a:ext>
            </a:extLst>
          </p:cNvPr>
          <p:cNvSpPr/>
          <p:nvPr/>
        </p:nvSpPr>
        <p:spPr>
          <a:xfrm>
            <a:off x="1931742" y="2176375"/>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34" name="TextBox 91">
            <a:extLst>
              <a:ext uri="{FF2B5EF4-FFF2-40B4-BE49-F238E27FC236}">
                <a16:creationId xmlns:a16="http://schemas.microsoft.com/office/drawing/2014/main" id="{4911F11B-0D5F-C6D8-C547-4D0AF9B022E8}"/>
              </a:ext>
            </a:extLst>
          </p:cNvPr>
          <p:cNvSpPr txBox="1">
            <a:spLocks noChangeArrowheads="1"/>
          </p:cNvSpPr>
          <p:nvPr/>
        </p:nvSpPr>
        <p:spPr bwMode="auto">
          <a:xfrm>
            <a:off x="1776760" y="1931265"/>
            <a:ext cx="439544"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12a</a:t>
            </a:r>
          </a:p>
        </p:txBody>
      </p:sp>
      <p:sp>
        <p:nvSpPr>
          <p:cNvPr id="135" name="Rectangle 134">
            <a:extLst>
              <a:ext uri="{FF2B5EF4-FFF2-40B4-BE49-F238E27FC236}">
                <a16:creationId xmlns:a16="http://schemas.microsoft.com/office/drawing/2014/main" id="{F3A18DF9-CE02-A7CF-02E3-E220A9E66859}"/>
              </a:ext>
            </a:extLst>
          </p:cNvPr>
          <p:cNvSpPr/>
          <p:nvPr/>
        </p:nvSpPr>
        <p:spPr>
          <a:xfrm rot="907467">
            <a:off x="1742598" y="2039362"/>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36" name="Rectangle 135">
            <a:extLst>
              <a:ext uri="{FF2B5EF4-FFF2-40B4-BE49-F238E27FC236}">
                <a16:creationId xmlns:a16="http://schemas.microsoft.com/office/drawing/2014/main" id="{C1B69300-2418-CE14-0DEF-5461BC761E0A}"/>
              </a:ext>
            </a:extLst>
          </p:cNvPr>
          <p:cNvSpPr/>
          <p:nvPr/>
        </p:nvSpPr>
        <p:spPr>
          <a:xfrm rot="907467">
            <a:off x="1541849" y="1988626"/>
            <a:ext cx="80103" cy="2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37" name="TextBox 91">
            <a:extLst>
              <a:ext uri="{FF2B5EF4-FFF2-40B4-BE49-F238E27FC236}">
                <a16:creationId xmlns:a16="http://schemas.microsoft.com/office/drawing/2014/main" id="{4BA29BA3-3759-FC2A-D637-A4561D0568AF}"/>
              </a:ext>
            </a:extLst>
          </p:cNvPr>
          <p:cNvSpPr txBox="1">
            <a:spLocks noChangeArrowheads="1"/>
          </p:cNvSpPr>
          <p:nvPr/>
        </p:nvSpPr>
        <p:spPr bwMode="auto">
          <a:xfrm>
            <a:off x="1617396" y="1795891"/>
            <a:ext cx="354584"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1c</a:t>
            </a:r>
          </a:p>
        </p:txBody>
      </p:sp>
      <p:sp>
        <p:nvSpPr>
          <p:cNvPr id="138" name="TextBox 91">
            <a:extLst>
              <a:ext uri="{FF2B5EF4-FFF2-40B4-BE49-F238E27FC236}">
                <a16:creationId xmlns:a16="http://schemas.microsoft.com/office/drawing/2014/main" id="{0C2BEF4D-B072-3750-E06E-F1489CF1826F}"/>
              </a:ext>
            </a:extLst>
          </p:cNvPr>
          <p:cNvSpPr txBox="1">
            <a:spLocks noChangeArrowheads="1"/>
          </p:cNvSpPr>
          <p:nvPr/>
        </p:nvSpPr>
        <p:spPr bwMode="auto">
          <a:xfrm>
            <a:off x="1382995" y="1755517"/>
            <a:ext cx="354584"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3c</a:t>
            </a:r>
          </a:p>
        </p:txBody>
      </p:sp>
      <p:sp>
        <p:nvSpPr>
          <p:cNvPr id="139" name="Rectangle 138">
            <a:extLst>
              <a:ext uri="{FF2B5EF4-FFF2-40B4-BE49-F238E27FC236}">
                <a16:creationId xmlns:a16="http://schemas.microsoft.com/office/drawing/2014/main" id="{FF77F80D-8DAC-96EB-D2E0-0206F335C957}"/>
              </a:ext>
            </a:extLst>
          </p:cNvPr>
          <p:cNvSpPr/>
          <p:nvPr/>
        </p:nvSpPr>
        <p:spPr>
          <a:xfrm rot="2412176">
            <a:off x="2458027" y="2803781"/>
            <a:ext cx="80103" cy="31287"/>
          </a:xfrm>
          <a:prstGeom prst="rect">
            <a:avLst/>
          </a:prstGeom>
          <a:solidFill>
            <a:schemeClr val="tx1"/>
          </a:solidFill>
          <a:ln>
            <a:solidFill>
              <a:schemeClr val="tx1"/>
            </a:solidFill>
          </a:ln>
          <a:scene3d>
            <a:camera prst="orthographicFront">
              <a:rot lat="0" lon="0" rev="79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40" name="TextBox 91">
            <a:extLst>
              <a:ext uri="{FF2B5EF4-FFF2-40B4-BE49-F238E27FC236}">
                <a16:creationId xmlns:a16="http://schemas.microsoft.com/office/drawing/2014/main" id="{BEC08E49-2D7C-1496-AA68-BBB838589529}"/>
              </a:ext>
            </a:extLst>
          </p:cNvPr>
          <p:cNvSpPr txBox="1">
            <a:spLocks noChangeArrowheads="1"/>
          </p:cNvSpPr>
          <p:nvPr/>
        </p:nvSpPr>
        <p:spPr bwMode="auto">
          <a:xfrm>
            <a:off x="2518506" y="2690158"/>
            <a:ext cx="354584"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3a</a:t>
            </a:r>
          </a:p>
        </p:txBody>
      </p:sp>
      <p:sp>
        <p:nvSpPr>
          <p:cNvPr id="141" name="Rectangle 140">
            <a:extLst>
              <a:ext uri="{FF2B5EF4-FFF2-40B4-BE49-F238E27FC236}">
                <a16:creationId xmlns:a16="http://schemas.microsoft.com/office/drawing/2014/main" id="{E351F113-526A-00B8-7CC0-7ADEA5276A67}"/>
              </a:ext>
            </a:extLst>
          </p:cNvPr>
          <p:cNvSpPr/>
          <p:nvPr/>
        </p:nvSpPr>
        <p:spPr>
          <a:xfrm rot="1263546">
            <a:off x="2458026" y="3443666"/>
            <a:ext cx="80103" cy="31287"/>
          </a:xfrm>
          <a:prstGeom prst="rect">
            <a:avLst/>
          </a:prstGeom>
          <a:solidFill>
            <a:schemeClr val="tx1"/>
          </a:solidFill>
          <a:ln>
            <a:solidFill>
              <a:schemeClr val="tx1"/>
            </a:solidFill>
          </a:ln>
          <a:scene3d>
            <a:camera prst="orthographicFront">
              <a:rot lat="0" lon="0" rev="79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42" name="TextBox 91">
            <a:extLst>
              <a:ext uri="{FF2B5EF4-FFF2-40B4-BE49-F238E27FC236}">
                <a16:creationId xmlns:a16="http://schemas.microsoft.com/office/drawing/2014/main" id="{BD6AE40F-0E48-FF26-5BA2-7ECB3053EC7E}"/>
              </a:ext>
            </a:extLst>
          </p:cNvPr>
          <p:cNvSpPr txBox="1">
            <a:spLocks noChangeArrowheads="1"/>
          </p:cNvSpPr>
          <p:nvPr/>
        </p:nvSpPr>
        <p:spPr bwMode="auto">
          <a:xfrm>
            <a:off x="2509495" y="3229767"/>
            <a:ext cx="354584"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6a</a:t>
            </a:r>
          </a:p>
        </p:txBody>
      </p:sp>
      <p:sp>
        <p:nvSpPr>
          <p:cNvPr id="143" name="Rectangle 142">
            <a:extLst>
              <a:ext uri="{FF2B5EF4-FFF2-40B4-BE49-F238E27FC236}">
                <a16:creationId xmlns:a16="http://schemas.microsoft.com/office/drawing/2014/main" id="{02ADC7C2-EE98-D9C4-C9A4-78AFC44121B3}"/>
              </a:ext>
            </a:extLst>
          </p:cNvPr>
          <p:cNvSpPr/>
          <p:nvPr/>
        </p:nvSpPr>
        <p:spPr>
          <a:xfrm rot="19860000">
            <a:off x="3763950" y="3799279"/>
            <a:ext cx="80103" cy="31287"/>
          </a:xfrm>
          <a:prstGeom prst="rect">
            <a:avLst/>
          </a:prstGeom>
          <a:solidFill>
            <a:schemeClr val="tx1"/>
          </a:solidFill>
          <a:ln>
            <a:solidFill>
              <a:schemeClr val="tx1"/>
            </a:solidFill>
          </a:ln>
          <a:scene3d>
            <a:camera prst="orthographicFront">
              <a:rot lat="0" lon="0" rev="79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p>
        </p:txBody>
      </p:sp>
      <p:sp>
        <p:nvSpPr>
          <p:cNvPr id="144" name="TextBox 91">
            <a:extLst>
              <a:ext uri="{FF2B5EF4-FFF2-40B4-BE49-F238E27FC236}">
                <a16:creationId xmlns:a16="http://schemas.microsoft.com/office/drawing/2014/main" id="{FA7DA9AF-5FF7-B189-B6A7-4E98F2E3D7D8}"/>
              </a:ext>
            </a:extLst>
          </p:cNvPr>
          <p:cNvSpPr txBox="1">
            <a:spLocks noChangeArrowheads="1"/>
          </p:cNvSpPr>
          <p:nvPr/>
        </p:nvSpPr>
        <p:spPr bwMode="auto">
          <a:xfrm>
            <a:off x="3207302" y="3384528"/>
            <a:ext cx="805029" cy="258532"/>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200" b="1" dirty="0">
                <a:latin typeface="Arial" charset="0"/>
                <a:ea typeface="ＭＳ Ｐゴシック" pitchFamily="34" charset="-128"/>
                <a:cs typeface="Arial" charset="0"/>
              </a:rPr>
              <a:t>B12_167</a:t>
            </a:r>
          </a:p>
        </p:txBody>
      </p:sp>
      <p:cxnSp>
        <p:nvCxnSpPr>
          <p:cNvPr id="145" name="Straight Arrow Connector 144">
            <a:extLst>
              <a:ext uri="{FF2B5EF4-FFF2-40B4-BE49-F238E27FC236}">
                <a16:creationId xmlns:a16="http://schemas.microsoft.com/office/drawing/2014/main" id="{C292386F-CDBE-1BC0-A6CD-B7F979FE0187}"/>
              </a:ext>
            </a:extLst>
          </p:cNvPr>
          <p:cNvCxnSpPr>
            <a:cxnSpLocks/>
          </p:cNvCxnSpPr>
          <p:nvPr/>
        </p:nvCxnSpPr>
        <p:spPr>
          <a:xfrm>
            <a:off x="3713852" y="3589996"/>
            <a:ext cx="90149" cy="1896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6" name="Picture 145" descr="A diagram of a circular object&#10;&#10;AI-generated content may be incorrect.">
            <a:extLst>
              <a:ext uri="{FF2B5EF4-FFF2-40B4-BE49-F238E27FC236}">
                <a16:creationId xmlns:a16="http://schemas.microsoft.com/office/drawing/2014/main" id="{220310FA-5365-EF8B-EB46-453080C95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068" y="248452"/>
            <a:ext cx="4323809" cy="6228571"/>
          </a:xfrm>
          <a:prstGeom prst="rect">
            <a:avLst/>
          </a:prstGeom>
        </p:spPr>
      </p:pic>
      <p:sp>
        <p:nvSpPr>
          <p:cNvPr id="147" name="TextBox 146">
            <a:extLst>
              <a:ext uri="{FF2B5EF4-FFF2-40B4-BE49-F238E27FC236}">
                <a16:creationId xmlns:a16="http://schemas.microsoft.com/office/drawing/2014/main" id="{0CB901D9-694E-E697-6794-D6F8F4E3280F}"/>
              </a:ext>
            </a:extLst>
          </p:cNvPr>
          <p:cNvSpPr txBox="1"/>
          <p:nvPr/>
        </p:nvSpPr>
        <p:spPr>
          <a:xfrm>
            <a:off x="8452997" y="3399003"/>
            <a:ext cx="1172116" cy="830997"/>
          </a:xfrm>
          <a:prstGeom prst="rect">
            <a:avLst/>
          </a:prstGeom>
          <a:noFill/>
          <a:ln>
            <a:solidFill>
              <a:schemeClr val="tx1"/>
            </a:solidFill>
          </a:ln>
        </p:spPr>
        <p:txBody>
          <a:bodyPr wrap="none" rtlCol="0">
            <a:spAutoFit/>
          </a:bodyPr>
          <a:lstStyle/>
          <a:p>
            <a:r>
              <a:rPr lang="fi-FI" sz="1600" dirty="0"/>
              <a:t>2XR11_623</a:t>
            </a:r>
          </a:p>
          <a:p>
            <a:r>
              <a:rPr lang="fi-FI" sz="1600" dirty="0"/>
              <a:t>2XR11_641</a:t>
            </a:r>
          </a:p>
          <a:p>
            <a:r>
              <a:rPr lang="fi-FI" sz="1600" dirty="0"/>
              <a:t>2XR11_668</a:t>
            </a:r>
            <a:endParaRPr lang="fi-FI" dirty="0"/>
          </a:p>
        </p:txBody>
      </p:sp>
      <p:cxnSp>
        <p:nvCxnSpPr>
          <p:cNvPr id="148" name="Straight Arrow Connector 147">
            <a:extLst>
              <a:ext uri="{FF2B5EF4-FFF2-40B4-BE49-F238E27FC236}">
                <a16:creationId xmlns:a16="http://schemas.microsoft.com/office/drawing/2014/main" id="{B201FDB0-3376-E95D-EBB6-375678A19855}"/>
              </a:ext>
            </a:extLst>
          </p:cNvPr>
          <p:cNvCxnSpPr>
            <a:cxnSpLocks/>
          </p:cNvCxnSpPr>
          <p:nvPr/>
        </p:nvCxnSpPr>
        <p:spPr>
          <a:xfrm flipH="1" flipV="1">
            <a:off x="8332224" y="2883983"/>
            <a:ext cx="136495" cy="4787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9" name="Rectangle 148">
            <a:extLst>
              <a:ext uri="{FF2B5EF4-FFF2-40B4-BE49-F238E27FC236}">
                <a16:creationId xmlns:a16="http://schemas.microsoft.com/office/drawing/2014/main" id="{83454C9D-95C8-DF45-3239-3AF5772929B9}"/>
              </a:ext>
            </a:extLst>
          </p:cNvPr>
          <p:cNvSpPr>
            <a:spLocks noChangeAspect="1"/>
          </p:cNvSpPr>
          <p:nvPr/>
        </p:nvSpPr>
        <p:spPr>
          <a:xfrm rot="360115">
            <a:off x="8278268" y="2856983"/>
            <a:ext cx="27000" cy="54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a:extLst>
              <a:ext uri="{FF2B5EF4-FFF2-40B4-BE49-F238E27FC236}">
                <a16:creationId xmlns:a16="http://schemas.microsoft.com/office/drawing/2014/main" id="{BAC506CD-96E8-91B3-DB8C-D3F5AB0DBB51}"/>
              </a:ext>
            </a:extLst>
          </p:cNvPr>
          <p:cNvSpPr>
            <a:spLocks noChangeAspect="1"/>
          </p:cNvSpPr>
          <p:nvPr/>
        </p:nvSpPr>
        <p:spPr>
          <a:xfrm>
            <a:off x="10966760" y="2943733"/>
            <a:ext cx="27000" cy="54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1" name="TextBox 150">
            <a:extLst>
              <a:ext uri="{FF2B5EF4-FFF2-40B4-BE49-F238E27FC236}">
                <a16:creationId xmlns:a16="http://schemas.microsoft.com/office/drawing/2014/main" id="{8A57E5E7-FA99-DD32-8067-91DBC19BB475}"/>
              </a:ext>
            </a:extLst>
          </p:cNvPr>
          <p:cNvSpPr txBox="1"/>
          <p:nvPr/>
        </p:nvSpPr>
        <p:spPr>
          <a:xfrm>
            <a:off x="9674589" y="3054153"/>
            <a:ext cx="1074333" cy="584775"/>
          </a:xfrm>
          <a:prstGeom prst="rect">
            <a:avLst/>
          </a:prstGeom>
          <a:noFill/>
          <a:ln>
            <a:solidFill>
              <a:schemeClr val="tx1"/>
            </a:solidFill>
          </a:ln>
        </p:spPr>
        <p:txBody>
          <a:bodyPr wrap="none" rtlCol="0">
            <a:spAutoFit/>
          </a:bodyPr>
          <a:lstStyle/>
          <a:p>
            <a:r>
              <a:rPr lang="fi-FI" sz="1600" dirty="0"/>
              <a:t>4D15_623</a:t>
            </a:r>
          </a:p>
          <a:p>
            <a:r>
              <a:rPr lang="fi-FI" sz="1600" dirty="0"/>
              <a:t>4D15_703</a:t>
            </a:r>
          </a:p>
        </p:txBody>
      </p:sp>
      <p:cxnSp>
        <p:nvCxnSpPr>
          <p:cNvPr id="152" name="Straight Arrow Connector 151">
            <a:extLst>
              <a:ext uri="{FF2B5EF4-FFF2-40B4-BE49-F238E27FC236}">
                <a16:creationId xmlns:a16="http://schemas.microsoft.com/office/drawing/2014/main" id="{BD0C3F0F-0AE1-FF1B-A2A0-447E255FB8E4}"/>
              </a:ext>
            </a:extLst>
          </p:cNvPr>
          <p:cNvCxnSpPr>
            <a:cxnSpLocks/>
          </p:cNvCxnSpPr>
          <p:nvPr/>
        </p:nvCxnSpPr>
        <p:spPr>
          <a:xfrm flipV="1">
            <a:off x="10777058" y="2981591"/>
            <a:ext cx="149338" cy="3061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91E0E6AA-F7D6-71A6-AF11-675599FB0631}"/>
              </a:ext>
            </a:extLst>
          </p:cNvPr>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9</a:t>
            </a:fld>
            <a:endParaRPr lang="en-GB" dirty="0">
              <a:solidFill>
                <a:prstClr val="white"/>
              </a:solidFill>
            </a:endParaRPr>
          </a:p>
        </p:txBody>
      </p:sp>
    </p:spTree>
    <p:extLst>
      <p:ext uri="{BB962C8B-B14F-4D97-AF65-F5344CB8AC3E}">
        <p14:creationId xmlns:p14="http://schemas.microsoft.com/office/powerpoint/2010/main" val="684521217"/>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noFill/>
      </a:spPr>
      <a:bodyPr wrap="none" rtlCol="0">
        <a:spAutoFit/>
      </a:bodyPr>
      <a:lstStyle>
        <a:defPPr algn="l">
          <a:defRPr dirty="0" err="1" smtClean="0"/>
        </a:defP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3.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4.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31838</TotalTime>
  <Words>1910</Words>
  <Application>Microsoft Office PowerPoint</Application>
  <DocSecurity>0</DocSecurity>
  <PresentationFormat>Widescreen</PresentationFormat>
  <Paragraphs>302</Paragraphs>
  <Slides>23</Slides>
  <Notes>2</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1" baseType="lpstr">
      <vt:lpstr>Arial</vt:lpstr>
      <vt:lpstr>Calibri</vt:lpstr>
      <vt:lpstr>Carlito</vt:lpstr>
      <vt:lpstr>Wingdings</vt:lpstr>
      <vt:lpstr>EUROfusion.1line_5_3_2019</vt:lpstr>
      <vt:lpstr>EUROfusion.1line_5_3_2019</vt:lpstr>
      <vt:lpstr>Jülich</vt:lpstr>
      <vt:lpstr>Graph</vt:lpstr>
      <vt:lpstr>Update on plans for ex-vessel LIBS for calibration</vt:lpstr>
      <vt:lpstr>LIBS at VTT and at JET</vt:lpstr>
      <vt:lpstr>LIBS experiment at VTT in 2026</vt:lpstr>
      <vt:lpstr>LIBS measurements at VTT in 2024</vt:lpstr>
      <vt:lpstr>LIBS measurements at VTT in 2024</vt:lpstr>
      <vt:lpstr>LIBS measurements at VTT in 2026</vt:lpstr>
      <vt:lpstr>SPE.E1 Participation in the LIBS experiment at VTT and at JET using RH, and in the data analysis of CF LIBS (UKAEA)</vt:lpstr>
      <vt:lpstr>LIBS system at JET</vt:lpstr>
      <vt:lpstr>Analysed JET samples at VTT in 2024</vt:lpstr>
      <vt:lpstr>2XR11 (2011-2016)</vt:lpstr>
      <vt:lpstr>4D15 (2011-2016)</vt:lpstr>
      <vt:lpstr>Analysed JET samples at VTT in 2024</vt:lpstr>
      <vt:lpstr>DTE3 samples and tiles</vt:lpstr>
      <vt:lpstr>LIBS measurements at VTT</vt:lpstr>
      <vt:lpstr>PowerPoint Presentation</vt:lpstr>
      <vt:lpstr>PowerPoint Presentation</vt:lpstr>
      <vt:lpstr>DEMON spectrometer</vt:lpstr>
      <vt:lpstr>LIBS measurements at VTT in 2024</vt:lpstr>
      <vt:lpstr>LIBS measurements at VTT in 2024</vt:lpstr>
      <vt:lpstr>LIBS measurements at VTT</vt:lpstr>
      <vt:lpstr>LIBS measurements at VTT in 2024, depth profiles</vt:lpstr>
      <vt:lpstr>LIBS measurements at VTT in 2024, depth profiles</vt:lpstr>
      <vt:lpstr>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Likonen Jari</cp:lastModifiedBy>
  <cp:revision>590</cp:revision>
  <cp:lastPrinted>2025-05-18T02:31:22Z</cp:lastPrinted>
  <dcterms:created xsi:type="dcterms:W3CDTF">2023-11-15T09:40:03Z</dcterms:created>
  <dcterms:modified xsi:type="dcterms:W3CDTF">2025-12-08T09:11:24Z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