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79" r:id="rId6"/>
    <p:sldId id="283" r:id="rId7"/>
    <p:sldId id="281" r:id="rId8"/>
    <p:sldId id="282" r:id="rId9"/>
    <p:sldId id="284" r:id="rId10"/>
    <p:sldId id="287" r:id="rId11"/>
    <p:sldId id="288" r:id="rId12"/>
    <p:sldId id="265" r:id="rId13"/>
    <p:sldId id="260" r:id="rId14"/>
    <p:sldId id="289" r:id="rId15"/>
    <p:sldId id="286" r:id="rId16"/>
    <p:sldId id="292" r:id="rId17"/>
    <p:sldId id="264" r:id="rId18"/>
    <p:sldId id="259" r:id="rId19"/>
    <p:sldId id="295" r:id="rId20"/>
    <p:sldId id="290" r:id="rId21"/>
    <p:sldId id="294" r:id="rId22"/>
    <p:sldId id="296" r:id="rId23"/>
    <p:sldId id="293" r:id="rId24"/>
    <p:sldId id="291"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0" autoAdjust="0"/>
    <p:restoredTop sz="94660"/>
  </p:normalViewPr>
  <p:slideViewPr>
    <p:cSldViewPr snapToGrid="0">
      <p:cViewPr varScale="1">
        <p:scale>
          <a:sx n="99" d="100"/>
          <a:sy n="99" d="100"/>
        </p:scale>
        <p:origin x="6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1" y="6590037"/>
            <a:ext cx="827367" cy="198000"/>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r>
              <a:rPr lang="en-GB" dirty="0">
                <a:solidFill>
                  <a:prstClr val="white"/>
                </a:solidFill>
              </a:rPr>
              <a:t>/22</a:t>
            </a: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10" name="Grafik 9">
            <a:extLst>
              <a:ext uri="{FF2B5EF4-FFF2-40B4-BE49-F238E27FC236}">
                <a16:creationId xmlns:a16="http://schemas.microsoft.com/office/drawing/2014/main" id="{D911B17E-C6DC-437A-BA64-9510A4A26CF2}"/>
              </a:ext>
            </a:extLst>
          </p:cNvPr>
          <p:cNvPicPr preferRelativeResize="0">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04474" y="92360"/>
            <a:ext cx="1977814" cy="576772"/>
          </a:xfrm>
          <a:prstGeom prst="rect">
            <a:avLst/>
          </a:prstGeom>
        </p:spPr>
      </p:pic>
      <p:sp>
        <p:nvSpPr>
          <p:cNvPr id="11" name="Content Placeholder 2">
            <a:extLst>
              <a:ext uri="{FF2B5EF4-FFF2-40B4-BE49-F238E27FC236}">
                <a16:creationId xmlns:a16="http://schemas.microsoft.com/office/drawing/2014/main" id="{5CF2EDDF-3496-4FC7-9294-C8EAD5946CFC}"/>
              </a:ext>
            </a:extLst>
          </p:cNvPr>
          <p:cNvSpPr>
            <a:spLocks noGrp="1"/>
          </p:cNvSpPr>
          <p:nvPr>
            <p:ph idx="13"/>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5" name="Textfeld 4">
            <a:extLst>
              <a:ext uri="{FF2B5EF4-FFF2-40B4-BE49-F238E27FC236}">
                <a16:creationId xmlns:a16="http://schemas.microsoft.com/office/drawing/2014/main" id="{228FFDFA-FBAA-4DE8-BAE5-A8F1FDC3CB65}"/>
              </a:ext>
            </a:extLst>
          </p:cNvPr>
          <p:cNvSpPr txBox="1"/>
          <p:nvPr userDrawn="1"/>
        </p:nvSpPr>
        <p:spPr>
          <a:xfrm>
            <a:off x="854932" y="6560794"/>
            <a:ext cx="42842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mn-ea"/>
                <a:cs typeface="+mn-cs"/>
              </a:rPr>
              <a:t>Zlobinski et al | Joint LID-QMS/LIBS meeting | Frascati | 9.12.2025</a:t>
            </a:r>
          </a:p>
        </p:txBody>
      </p:sp>
    </p:spTree>
    <p:extLst>
      <p:ext uri="{BB962C8B-B14F-4D97-AF65-F5344CB8AC3E}">
        <p14:creationId xmlns:p14="http://schemas.microsoft.com/office/powerpoint/2010/main" val="1570771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7" y="2544675"/>
            <a:ext cx="11245663" cy="620251"/>
          </a:xfrm>
        </p:spPr>
        <p:txBody>
          <a:bodyPr>
            <a:noAutofit/>
          </a:bodyPr>
          <a:lstStyle/>
          <a:p>
            <a:r>
              <a:rPr lang="en-GB" sz="2400" dirty="0">
                <a:solidFill>
                  <a:srgbClr val="0070C0"/>
                </a:solidFill>
                <a:latin typeface="Arial" panose="020B0604020202020204" pitchFamily="34" charset="0"/>
                <a:cs typeface="Arial" panose="020B0604020202020204" pitchFamily="34" charset="0"/>
              </a:rPr>
              <a:t>Time evolution of gas injection calibration data - "jump method"</a:t>
            </a:r>
            <a:endParaRPr lang="en-US" sz="2400" dirty="0">
              <a:solidFill>
                <a:srgbClr val="0070C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7" y="3693074"/>
            <a:ext cx="9058605" cy="457848"/>
          </a:xfrm>
        </p:spPr>
        <p:txBody>
          <a:bodyPr>
            <a:normAutofit/>
          </a:bodyPr>
          <a:lstStyle/>
          <a:p>
            <a:r>
              <a:rPr lang="en-US" dirty="0"/>
              <a:t>L. Laguardia, G. </a:t>
            </a:r>
            <a:r>
              <a:rPr lang="en-US" dirty="0" err="1"/>
              <a:t>Gervasini</a:t>
            </a:r>
            <a:r>
              <a:rPr lang="en-US" dirty="0"/>
              <a:t>, I. </a:t>
            </a:r>
            <a:r>
              <a:rPr lang="en-US" dirty="0" err="1"/>
              <a:t>Jepu</a:t>
            </a:r>
            <a:r>
              <a:rPr lang="en-US" dirty="0"/>
              <a:t>, M. </a:t>
            </a:r>
            <a:r>
              <a:rPr lang="en-GB" dirty="0" err="1"/>
              <a:t>Zlobinski</a:t>
            </a:r>
            <a:r>
              <a:rPr lang="en-GB" dirty="0"/>
              <a:t> , A. Widdowson</a:t>
            </a:r>
            <a:endParaRPr lang="en-US" dirty="0"/>
          </a:p>
        </p:txBody>
      </p:sp>
      <p:sp>
        <p:nvSpPr>
          <p:cNvPr id="10" name="TextBox 9">
            <a:extLst>
              <a:ext uri="{FF2B5EF4-FFF2-40B4-BE49-F238E27FC236}">
                <a16:creationId xmlns:a16="http://schemas.microsoft.com/office/drawing/2014/main" id="{B0098D48-41EF-C736-3FEF-9401222D8C2C}"/>
              </a:ext>
            </a:extLst>
          </p:cNvPr>
          <p:cNvSpPr txBox="1"/>
          <p:nvPr/>
        </p:nvSpPr>
        <p:spPr>
          <a:xfrm>
            <a:off x="309093" y="1159680"/>
            <a:ext cx="6832320" cy="1138773"/>
          </a:xfrm>
          <a:prstGeom prst="rect">
            <a:avLst/>
          </a:prstGeom>
          <a:noFill/>
        </p:spPr>
        <p:txBody>
          <a:bodyPr wrap="none" rtlCol="0">
            <a:spAutoFit/>
          </a:bodyPr>
          <a:lstStyle/>
          <a:p>
            <a:r>
              <a:rPr lang="en-GB" sz="2000" b="1" dirty="0">
                <a:solidFill>
                  <a:srgbClr val="0070C0"/>
                </a:solidFill>
                <a:latin typeface="Arial" panose="020B0604020202020204" pitchFamily="34" charset="0"/>
                <a:cs typeface="Arial" panose="020B0604020202020204" pitchFamily="34" charset="0"/>
              </a:rPr>
              <a:t>Joint LID-QMS/LIBS meeting as diagnostics for fusion </a:t>
            </a:r>
          </a:p>
          <a:p>
            <a:r>
              <a:rPr lang="en-GB" sz="2000" b="1" dirty="0">
                <a:solidFill>
                  <a:srgbClr val="0070C0"/>
                </a:solidFill>
                <a:latin typeface="Arial" panose="020B0604020202020204" pitchFamily="34" charset="0"/>
                <a:cs typeface="Arial" panose="020B0604020202020204" pitchFamily="34" charset="0"/>
              </a:rPr>
              <a:t>Frascati December 9 to 12 2025</a:t>
            </a:r>
          </a:p>
          <a:p>
            <a:pPr algn="l"/>
            <a:endParaRPr lang="en-IT" sz="2800" b="1" dirty="0"/>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FA65-BDCE-2EAF-7635-AA2519E73055}"/>
              </a:ext>
            </a:extLst>
          </p:cNvPr>
          <p:cNvSpPr>
            <a:spLocks noGrp="1"/>
          </p:cNvSpPr>
          <p:nvPr>
            <p:ph type="title"/>
          </p:nvPr>
        </p:nvSpPr>
        <p:spPr>
          <a:xfrm>
            <a:off x="838200" y="232603"/>
            <a:ext cx="10515600" cy="1325563"/>
          </a:xfrm>
        </p:spPr>
        <p:txBody>
          <a:bodyPr>
            <a:normAutofit/>
          </a:bodyPr>
          <a:lstStyle/>
          <a:p>
            <a:r>
              <a:rPr lang="en-IT" sz="4000" b="1" dirty="0"/>
              <a:t>Ks of RGAs during the 25_09_2023 D</a:t>
            </a:r>
            <a:r>
              <a:rPr lang="en-IT" sz="4000" b="1" baseline="-25000" dirty="0"/>
              <a:t>2</a:t>
            </a:r>
            <a:r>
              <a:rPr lang="en-IT" sz="4000" b="1" dirty="0"/>
              <a:t> injection</a:t>
            </a:r>
          </a:p>
        </p:txBody>
      </p:sp>
      <p:pic>
        <p:nvPicPr>
          <p:cNvPr id="4" name="Picture 3">
            <a:extLst>
              <a:ext uri="{FF2B5EF4-FFF2-40B4-BE49-F238E27FC236}">
                <a16:creationId xmlns:a16="http://schemas.microsoft.com/office/drawing/2014/main" id="{12617073-F316-78AE-7905-D7D045419B8B}"/>
              </a:ext>
            </a:extLst>
          </p:cNvPr>
          <p:cNvPicPr>
            <a:picLocks noChangeAspect="1"/>
          </p:cNvPicPr>
          <p:nvPr/>
        </p:nvPicPr>
        <p:blipFill rotWithShape="1">
          <a:blip r:embed="rId2"/>
          <a:srcRect b="78855"/>
          <a:stretch/>
        </p:blipFill>
        <p:spPr>
          <a:xfrm>
            <a:off x="221606" y="1434797"/>
            <a:ext cx="11748787" cy="1608945"/>
          </a:xfrm>
          <a:prstGeom prst="rect">
            <a:avLst/>
          </a:prstGeom>
        </p:spPr>
      </p:pic>
      <p:sp>
        <p:nvSpPr>
          <p:cNvPr id="3" name="TextBox 2">
            <a:extLst>
              <a:ext uri="{FF2B5EF4-FFF2-40B4-BE49-F238E27FC236}">
                <a16:creationId xmlns:a16="http://schemas.microsoft.com/office/drawing/2014/main" id="{01FDF03C-CCC7-D962-743B-3EED51146640}"/>
              </a:ext>
            </a:extLst>
          </p:cNvPr>
          <p:cNvSpPr txBox="1"/>
          <p:nvPr/>
        </p:nvSpPr>
        <p:spPr>
          <a:xfrm>
            <a:off x="221606" y="6486897"/>
            <a:ext cx="7593745" cy="276999"/>
          </a:xfrm>
          <a:prstGeom prst="rect">
            <a:avLst/>
          </a:prstGeom>
          <a:noFill/>
        </p:spPr>
        <p:txBody>
          <a:bodyPr wrap="none" rtlCol="0">
            <a:spAutoFit/>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Tree>
    <p:extLst>
      <p:ext uri="{BB962C8B-B14F-4D97-AF65-F5344CB8AC3E}">
        <p14:creationId xmlns:p14="http://schemas.microsoft.com/office/powerpoint/2010/main" val="212359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CD3A11-C286-DCF7-03DD-9F80092CE876}"/>
              </a:ext>
            </a:extLst>
          </p:cNvPr>
          <p:cNvSpPr txBox="1"/>
          <p:nvPr/>
        </p:nvSpPr>
        <p:spPr>
          <a:xfrm>
            <a:off x="2419546" y="5593795"/>
            <a:ext cx="4172937" cy="369332"/>
          </a:xfrm>
          <a:prstGeom prst="rect">
            <a:avLst/>
          </a:prstGeom>
          <a:noFill/>
        </p:spPr>
        <p:txBody>
          <a:bodyPr wrap="none" rtlCol="0">
            <a:spAutoFit/>
          </a:bodyPr>
          <a:lstStyle/>
          <a:p>
            <a:r>
              <a:rPr lang="it-IT" b="1" dirty="0" err="1"/>
              <a:t>Δ</a:t>
            </a:r>
            <a:r>
              <a:rPr lang="en-GB" dirty="0"/>
              <a:t>I=MAX Current- AVERAGE of low currents</a:t>
            </a:r>
            <a:endParaRPr lang="en-IT" dirty="0"/>
          </a:p>
        </p:txBody>
      </p:sp>
      <p:pic>
        <p:nvPicPr>
          <p:cNvPr id="6" name="Picture 5">
            <a:extLst>
              <a:ext uri="{FF2B5EF4-FFF2-40B4-BE49-F238E27FC236}">
                <a16:creationId xmlns:a16="http://schemas.microsoft.com/office/drawing/2014/main" id="{E4DDF0D2-E3DC-9A5F-2E20-6914C5697112}"/>
              </a:ext>
            </a:extLst>
          </p:cNvPr>
          <p:cNvPicPr>
            <a:picLocks noChangeAspect="1"/>
          </p:cNvPicPr>
          <p:nvPr/>
        </p:nvPicPr>
        <p:blipFill>
          <a:blip r:embed="rId2"/>
          <a:stretch>
            <a:fillRect/>
          </a:stretch>
        </p:blipFill>
        <p:spPr>
          <a:xfrm>
            <a:off x="1299265" y="1079539"/>
            <a:ext cx="6413500" cy="3721100"/>
          </a:xfrm>
          <a:prstGeom prst="rect">
            <a:avLst/>
          </a:prstGeom>
        </p:spPr>
      </p:pic>
      <p:sp>
        <p:nvSpPr>
          <p:cNvPr id="7" name="TextBox 6">
            <a:extLst>
              <a:ext uri="{FF2B5EF4-FFF2-40B4-BE49-F238E27FC236}">
                <a16:creationId xmlns:a16="http://schemas.microsoft.com/office/drawing/2014/main" id="{A6DFF20D-5A1A-8E76-AAF7-4435B3531190}"/>
              </a:ext>
            </a:extLst>
          </p:cNvPr>
          <p:cNvSpPr txBox="1"/>
          <p:nvPr/>
        </p:nvSpPr>
        <p:spPr>
          <a:xfrm>
            <a:off x="1039456" y="159741"/>
            <a:ext cx="5913863" cy="523220"/>
          </a:xfrm>
          <a:prstGeom prst="rect">
            <a:avLst/>
          </a:prstGeom>
          <a:noFill/>
        </p:spPr>
        <p:txBody>
          <a:bodyPr wrap="none" rtlCol="0">
            <a:spAutoFit/>
          </a:bodyPr>
          <a:lstStyle/>
          <a:p>
            <a:r>
              <a:rPr lang="en-IT" sz="2800" dirty="0"/>
              <a:t>Jump in current method only for AMU4</a:t>
            </a:r>
          </a:p>
        </p:txBody>
      </p:sp>
      <p:cxnSp>
        <p:nvCxnSpPr>
          <p:cNvPr id="3" name="Straight Arrow Connector 2">
            <a:extLst>
              <a:ext uri="{FF2B5EF4-FFF2-40B4-BE49-F238E27FC236}">
                <a16:creationId xmlns:a16="http://schemas.microsoft.com/office/drawing/2014/main" id="{ECC51E66-CFEA-7242-2AD2-3CEF374CB3CB}"/>
              </a:ext>
            </a:extLst>
          </p:cNvPr>
          <p:cNvCxnSpPr>
            <a:cxnSpLocks/>
          </p:cNvCxnSpPr>
          <p:nvPr/>
        </p:nvCxnSpPr>
        <p:spPr>
          <a:xfrm>
            <a:off x="3679371" y="2013857"/>
            <a:ext cx="0" cy="2068286"/>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66A766-6414-0C77-D48B-C58D834F4981}"/>
              </a:ext>
            </a:extLst>
          </p:cNvPr>
          <p:cNvSpPr txBox="1"/>
          <p:nvPr/>
        </p:nvSpPr>
        <p:spPr>
          <a:xfrm>
            <a:off x="270457" y="6488668"/>
            <a:ext cx="11921544" cy="276999"/>
          </a:xfrm>
          <a:prstGeom prst="rect">
            <a:avLst/>
          </a:prstGeom>
          <a:noFill/>
        </p:spPr>
        <p:txBody>
          <a:bodyPr wrap="square">
            <a:spAutoFit/>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Tree>
    <p:extLst>
      <p:ext uri="{BB962C8B-B14F-4D97-AF65-F5344CB8AC3E}">
        <p14:creationId xmlns:p14="http://schemas.microsoft.com/office/powerpoint/2010/main" val="16157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06B94-8A62-7A81-2268-DB4AD70CE5A3}"/>
              </a:ext>
            </a:extLst>
          </p:cNvPr>
          <p:cNvPicPr>
            <a:picLocks noChangeAspect="1"/>
          </p:cNvPicPr>
          <p:nvPr/>
        </p:nvPicPr>
        <p:blipFill>
          <a:blip r:embed="rId2"/>
          <a:stretch>
            <a:fillRect/>
          </a:stretch>
        </p:blipFill>
        <p:spPr>
          <a:xfrm>
            <a:off x="378493" y="685800"/>
            <a:ext cx="3124200" cy="3086100"/>
          </a:xfrm>
          <a:prstGeom prst="rect">
            <a:avLst/>
          </a:prstGeom>
        </p:spPr>
      </p:pic>
      <p:pic>
        <p:nvPicPr>
          <p:cNvPr id="5" name="Picture 4">
            <a:extLst>
              <a:ext uri="{FF2B5EF4-FFF2-40B4-BE49-F238E27FC236}">
                <a16:creationId xmlns:a16="http://schemas.microsoft.com/office/drawing/2014/main" id="{A1A054F3-8CA3-B11F-7F8A-0366CC28DD8A}"/>
              </a:ext>
            </a:extLst>
          </p:cNvPr>
          <p:cNvPicPr>
            <a:picLocks noChangeAspect="1"/>
          </p:cNvPicPr>
          <p:nvPr/>
        </p:nvPicPr>
        <p:blipFill>
          <a:blip r:embed="rId3"/>
          <a:stretch>
            <a:fillRect/>
          </a:stretch>
        </p:blipFill>
        <p:spPr>
          <a:xfrm>
            <a:off x="314993" y="3771900"/>
            <a:ext cx="3187700" cy="3086100"/>
          </a:xfrm>
          <a:prstGeom prst="rect">
            <a:avLst/>
          </a:prstGeom>
        </p:spPr>
      </p:pic>
      <p:pic>
        <p:nvPicPr>
          <p:cNvPr id="7" name="Picture 6">
            <a:extLst>
              <a:ext uri="{FF2B5EF4-FFF2-40B4-BE49-F238E27FC236}">
                <a16:creationId xmlns:a16="http://schemas.microsoft.com/office/drawing/2014/main" id="{F3C58166-DAE8-49F3-6643-74ED54894282}"/>
              </a:ext>
            </a:extLst>
          </p:cNvPr>
          <p:cNvPicPr>
            <a:picLocks noChangeAspect="1"/>
          </p:cNvPicPr>
          <p:nvPr/>
        </p:nvPicPr>
        <p:blipFill>
          <a:blip r:embed="rId4"/>
          <a:stretch>
            <a:fillRect/>
          </a:stretch>
        </p:blipFill>
        <p:spPr>
          <a:xfrm>
            <a:off x="7624979" y="485503"/>
            <a:ext cx="2975574" cy="3978769"/>
          </a:xfrm>
          <a:prstGeom prst="rect">
            <a:avLst/>
          </a:prstGeom>
        </p:spPr>
      </p:pic>
      <p:pic>
        <p:nvPicPr>
          <p:cNvPr id="8" name="Picture 7">
            <a:extLst>
              <a:ext uri="{FF2B5EF4-FFF2-40B4-BE49-F238E27FC236}">
                <a16:creationId xmlns:a16="http://schemas.microsoft.com/office/drawing/2014/main" id="{FE294C37-29E8-33D1-994E-E816EBE9CF2B}"/>
              </a:ext>
            </a:extLst>
          </p:cNvPr>
          <p:cNvPicPr>
            <a:picLocks noChangeAspect="1"/>
          </p:cNvPicPr>
          <p:nvPr/>
        </p:nvPicPr>
        <p:blipFill>
          <a:blip r:embed="rId5"/>
          <a:stretch>
            <a:fillRect/>
          </a:stretch>
        </p:blipFill>
        <p:spPr>
          <a:xfrm>
            <a:off x="4273233" y="485503"/>
            <a:ext cx="2564890" cy="4117851"/>
          </a:xfrm>
          <a:prstGeom prst="rect">
            <a:avLst/>
          </a:prstGeom>
        </p:spPr>
      </p:pic>
      <p:pic>
        <p:nvPicPr>
          <p:cNvPr id="10" name="Picture 9">
            <a:extLst>
              <a:ext uri="{FF2B5EF4-FFF2-40B4-BE49-F238E27FC236}">
                <a16:creationId xmlns:a16="http://schemas.microsoft.com/office/drawing/2014/main" id="{89DC36F3-6F77-84DB-F746-B48573024ABD}"/>
              </a:ext>
            </a:extLst>
          </p:cNvPr>
          <p:cNvPicPr>
            <a:picLocks noChangeAspect="1"/>
          </p:cNvPicPr>
          <p:nvPr/>
        </p:nvPicPr>
        <p:blipFill>
          <a:blip r:embed="rId6"/>
          <a:stretch>
            <a:fillRect/>
          </a:stretch>
        </p:blipFill>
        <p:spPr>
          <a:xfrm>
            <a:off x="831090" y="2368137"/>
            <a:ext cx="1257300" cy="1079500"/>
          </a:xfrm>
          <a:prstGeom prst="rect">
            <a:avLst/>
          </a:prstGeom>
        </p:spPr>
      </p:pic>
      <p:pic>
        <p:nvPicPr>
          <p:cNvPr id="11" name="Picture 10">
            <a:extLst>
              <a:ext uri="{FF2B5EF4-FFF2-40B4-BE49-F238E27FC236}">
                <a16:creationId xmlns:a16="http://schemas.microsoft.com/office/drawing/2014/main" id="{41006C4D-9719-399F-FA68-6A3157724A28}"/>
              </a:ext>
            </a:extLst>
          </p:cNvPr>
          <p:cNvPicPr>
            <a:picLocks noChangeAspect="1"/>
          </p:cNvPicPr>
          <p:nvPr/>
        </p:nvPicPr>
        <p:blipFill>
          <a:blip r:embed="rId7"/>
          <a:stretch>
            <a:fillRect/>
          </a:stretch>
        </p:blipFill>
        <p:spPr>
          <a:xfrm>
            <a:off x="831090" y="5499927"/>
            <a:ext cx="1409700" cy="1079500"/>
          </a:xfrm>
          <a:prstGeom prst="rect">
            <a:avLst/>
          </a:prstGeom>
        </p:spPr>
      </p:pic>
      <p:sp>
        <p:nvSpPr>
          <p:cNvPr id="12" name="TextBox 11">
            <a:extLst>
              <a:ext uri="{FF2B5EF4-FFF2-40B4-BE49-F238E27FC236}">
                <a16:creationId xmlns:a16="http://schemas.microsoft.com/office/drawing/2014/main" id="{B4BB9CF1-B4EA-B58C-FFF9-6CDFBEA93B0E}"/>
              </a:ext>
            </a:extLst>
          </p:cNvPr>
          <p:cNvSpPr txBox="1"/>
          <p:nvPr/>
        </p:nvSpPr>
        <p:spPr>
          <a:xfrm>
            <a:off x="314993" y="1"/>
            <a:ext cx="11664972" cy="461665"/>
          </a:xfrm>
          <a:prstGeom prst="rect">
            <a:avLst/>
          </a:prstGeom>
          <a:noFill/>
        </p:spPr>
        <p:txBody>
          <a:bodyPr wrap="square" rtlCol="0">
            <a:spAutoFit/>
          </a:bodyPr>
          <a:lstStyle/>
          <a:p>
            <a:pPr algn="ctr"/>
            <a:r>
              <a:rPr lang="en-IT" sz="2400" b="1" dirty="0"/>
              <a:t>Drop in pressure calculations by using sigmoid function</a:t>
            </a:r>
          </a:p>
        </p:txBody>
      </p:sp>
    </p:spTree>
    <p:extLst>
      <p:ext uri="{BB962C8B-B14F-4D97-AF65-F5344CB8AC3E}">
        <p14:creationId xmlns:p14="http://schemas.microsoft.com/office/powerpoint/2010/main" val="241109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BD6-D56E-DF09-AD64-D52D95D8A5BB}"/>
              </a:ext>
            </a:extLst>
          </p:cNvPr>
          <p:cNvSpPr>
            <a:spLocks noGrp="1"/>
          </p:cNvSpPr>
          <p:nvPr>
            <p:ph type="title"/>
          </p:nvPr>
        </p:nvSpPr>
        <p:spPr/>
        <p:txBody>
          <a:bodyPr/>
          <a:lstStyle/>
          <a:p>
            <a:r>
              <a:rPr lang="en-IT" dirty="0"/>
              <a:t>Results</a:t>
            </a:r>
          </a:p>
        </p:txBody>
      </p:sp>
      <p:sp>
        <p:nvSpPr>
          <p:cNvPr id="4" name="Footer Placeholder 3">
            <a:extLst>
              <a:ext uri="{FF2B5EF4-FFF2-40B4-BE49-F238E27FC236}">
                <a16:creationId xmlns:a16="http://schemas.microsoft.com/office/drawing/2014/main" id="{4FBFA9B6-72C6-5198-9BF6-A43D0E713A17}"/>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5" name="Slide Number Placeholder 4">
            <a:extLst>
              <a:ext uri="{FF2B5EF4-FFF2-40B4-BE49-F238E27FC236}">
                <a16:creationId xmlns:a16="http://schemas.microsoft.com/office/drawing/2014/main" id="{2DF5CD7A-AD38-0829-E498-0C992DEC1815}"/>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7" name="TextBox 6">
            <a:extLst>
              <a:ext uri="{FF2B5EF4-FFF2-40B4-BE49-F238E27FC236}">
                <a16:creationId xmlns:a16="http://schemas.microsoft.com/office/drawing/2014/main" id="{23129256-8D8F-3C59-6210-3816D5681348}"/>
              </a:ext>
            </a:extLst>
          </p:cNvPr>
          <p:cNvSpPr txBox="1"/>
          <p:nvPr/>
        </p:nvSpPr>
        <p:spPr>
          <a:xfrm>
            <a:off x="282767" y="2002304"/>
            <a:ext cx="12247808" cy="1600438"/>
          </a:xfrm>
          <a:prstGeom prst="rect">
            <a:avLst/>
          </a:prstGeom>
          <a:noFill/>
        </p:spPr>
        <p:txBody>
          <a:bodyPr wrap="square">
            <a:spAutoFit/>
          </a:bodyPr>
          <a:lstStyle/>
          <a:p>
            <a:r>
              <a:rPr lang="en-IT" sz="1400" b="1" dirty="0">
                <a:latin typeface="Arial" panose="020B0604020202020204" pitchFamily="34" charset="0"/>
                <a:cs typeface="Arial" panose="020B0604020202020204" pitchFamily="34" charset="0"/>
              </a:rPr>
              <a:t>VC</a:t>
            </a:r>
            <a:r>
              <a:rPr lang="en-IT" sz="1400" dirty="0">
                <a:latin typeface="Arial" panose="020B0604020202020204" pitchFamily="34" charset="0"/>
                <a:cs typeface="Arial" panose="020B0604020202020204" pitchFamily="34" charset="0"/>
              </a:rPr>
              <a:t> 	</a:t>
            </a:r>
            <a:r>
              <a:rPr lang="en-IT" sz="1400" b="1" dirty="0">
                <a:latin typeface="Arial" panose="020B0604020202020204" pitchFamily="34" charset="0"/>
                <a:cs typeface="Arial" panose="020B0604020202020204" pitchFamily="34" charset="0"/>
              </a:rPr>
              <a:t>DF</a:t>
            </a:r>
            <a:r>
              <a:rPr lang="en-IT" sz="1400" dirty="0">
                <a:latin typeface="Arial" panose="020B0604020202020204" pitchFamily="34" charset="0"/>
                <a:cs typeface="Arial" panose="020B0604020202020204" pitchFamily="34" charset="0"/>
              </a:rPr>
              <a:t>	</a:t>
            </a:r>
            <a:r>
              <a:rPr lang="en-IT" sz="1400" b="1" dirty="0">
                <a:latin typeface="Arial" panose="020B0604020202020204" pitchFamily="34" charset="0"/>
                <a:cs typeface="Arial" panose="020B0604020202020204" pitchFamily="34" charset="0"/>
              </a:rPr>
              <a:t>DP [mbar]</a:t>
            </a:r>
            <a:r>
              <a:rPr lang="en-IT" sz="1400" dirty="0">
                <a:latin typeface="Arial" panose="020B0604020202020204" pitchFamily="34" charset="0"/>
                <a:cs typeface="Arial" panose="020B0604020202020204" pitchFamily="34" charset="0"/>
              </a:rPr>
              <a:t>	</a:t>
            </a:r>
            <a:r>
              <a:rPr lang="en-IT" sz="1400" b="1" dirty="0">
                <a:latin typeface="Arial" panose="020B0604020202020204" pitchFamily="34" charset="0"/>
                <a:cs typeface="Arial" panose="020B0604020202020204" pitchFamily="34" charset="0"/>
              </a:rPr>
              <a:t>                  DP [mbar*L]     DI RGA7[A]</a:t>
            </a:r>
            <a:r>
              <a:rPr lang="en-IT" sz="1400" dirty="0">
                <a:latin typeface="Arial" panose="020B0604020202020204" pitchFamily="34" charset="0"/>
                <a:cs typeface="Arial" panose="020B0604020202020204" pitchFamily="34" charset="0"/>
              </a:rPr>
              <a:t>	</a:t>
            </a:r>
            <a:r>
              <a:rPr lang="en-IT" sz="1400" b="1" dirty="0">
                <a:latin typeface="Arial" panose="020B0604020202020204" pitchFamily="34" charset="0"/>
                <a:cs typeface="Arial" panose="020B0604020202020204" pitchFamily="34" charset="0"/>
              </a:rPr>
              <a:t>Ks RGA7 [A/mbar*L]</a:t>
            </a:r>
            <a:r>
              <a:rPr lang="en-IT" sz="1400" dirty="0">
                <a:latin typeface="Arial" panose="020B0604020202020204" pitchFamily="34" charset="0"/>
                <a:cs typeface="Arial" panose="020B0604020202020204" pitchFamily="34" charset="0"/>
              </a:rPr>
              <a:t>	</a:t>
            </a:r>
            <a:r>
              <a:rPr lang="en-IT" sz="1400" b="1" dirty="0">
                <a:latin typeface="Arial" panose="020B0604020202020204" pitchFamily="34" charset="0"/>
                <a:cs typeface="Arial" panose="020B0604020202020204" pitchFamily="34" charset="0"/>
              </a:rPr>
              <a:t>DI RGA3 [A]</a:t>
            </a:r>
            <a:r>
              <a:rPr lang="en-IT" sz="1400" dirty="0">
                <a:latin typeface="Arial" panose="020B0604020202020204" pitchFamily="34" charset="0"/>
                <a:cs typeface="Arial" panose="020B0604020202020204" pitchFamily="34" charset="0"/>
              </a:rPr>
              <a:t>	</a:t>
            </a:r>
            <a:r>
              <a:rPr lang="en-IT" sz="1400" b="1" dirty="0">
                <a:latin typeface="Arial" panose="020B0604020202020204" pitchFamily="34" charset="0"/>
                <a:cs typeface="Arial" panose="020B0604020202020204" pitchFamily="34" charset="0"/>
              </a:rPr>
              <a:t>Ks RGA3 [A/mbar*L]</a:t>
            </a:r>
          </a:p>
          <a:p>
            <a:r>
              <a:rPr lang="en-IT" sz="1400" dirty="0">
                <a:latin typeface="Arial" panose="020B0604020202020204" pitchFamily="34" charset="0"/>
                <a:cs typeface="Arial" panose="020B0604020202020204" pitchFamily="34" charset="0"/>
              </a:rPr>
              <a:t>4564	3225	0.93810	                  1.37901	       5.545300e-6	4.021227e-6	2.732782e-5	1.981703e-5</a:t>
            </a:r>
          </a:p>
          <a:p>
            <a:r>
              <a:rPr lang="en-IT" sz="1400" dirty="0">
                <a:latin typeface="Arial" panose="020B0604020202020204" pitchFamily="34" charset="0"/>
                <a:cs typeface="Arial" panose="020B0604020202020204" pitchFamily="34" charset="0"/>
              </a:rPr>
              <a:t>4565	3226	0.34149		0.50199	       1.794570e-6	3.574910e-6	9.029764e-6	1.798793e-5</a:t>
            </a:r>
          </a:p>
          <a:p>
            <a:r>
              <a:rPr lang="en-IT" sz="1400" dirty="0">
                <a:latin typeface="Arial" panose="020B0604020202020204" pitchFamily="34" charset="0"/>
                <a:cs typeface="Arial" panose="020B0604020202020204" pitchFamily="34" charset="0"/>
              </a:rPr>
              <a:t>4566	3227	0.07384		0.10854	       4.034200e-7	3.716773e-6	1.996878e-6	1.839756e-5</a:t>
            </a:r>
          </a:p>
          <a:p>
            <a:r>
              <a:rPr lang="en-IT" sz="1400" dirty="0">
                <a:latin typeface="Arial" panose="020B0604020202020204" pitchFamily="34" charset="0"/>
                <a:cs typeface="Arial" panose="020B0604020202020204" pitchFamily="34" charset="0"/>
              </a:rPr>
              <a:t>4567	3228	0.96248		1.41485	       5.888950e-6	4.162256e-6	2.919102e-5	2.063195e-5</a:t>
            </a:r>
          </a:p>
          <a:p>
            <a:r>
              <a:rPr lang="en-IT" sz="1400" dirty="0">
                <a:latin typeface="Arial" panose="020B0604020202020204" pitchFamily="34" charset="0"/>
                <a:cs typeface="Arial" panose="020B0604020202020204" pitchFamily="34" charset="0"/>
              </a:rPr>
              <a:t>4568	3229	0.43544		0.64010	       2.440200e-6	3.812236e-6	1.216259e-5	1.900118e-5</a:t>
            </a:r>
          </a:p>
          <a:p>
            <a:r>
              <a:rPr lang="en-IT" sz="1400" dirty="0">
                <a:latin typeface="Arial" panose="020B0604020202020204" pitchFamily="34" charset="0"/>
                <a:cs typeface="Arial" panose="020B0604020202020204" pitchFamily="34" charset="0"/>
              </a:rPr>
              <a:t>4698	3230	0.02774		0.04078	       1.007240e-7	2.470159e-6	5.199400e-7	1.275102e-5</a:t>
            </a:r>
          </a:p>
        </p:txBody>
      </p:sp>
      <p:sp>
        <p:nvSpPr>
          <p:cNvPr id="8" name="TextBox 7">
            <a:extLst>
              <a:ext uri="{FF2B5EF4-FFF2-40B4-BE49-F238E27FC236}">
                <a16:creationId xmlns:a16="http://schemas.microsoft.com/office/drawing/2014/main" id="{B7F0C342-DB39-2E3B-9DBA-D655C91D3493}"/>
              </a:ext>
            </a:extLst>
          </p:cNvPr>
          <p:cNvSpPr txBox="1"/>
          <p:nvPr/>
        </p:nvSpPr>
        <p:spPr>
          <a:xfrm>
            <a:off x="360040" y="4386758"/>
            <a:ext cx="10264462" cy="1384995"/>
          </a:xfrm>
          <a:prstGeom prst="rect">
            <a:avLst/>
          </a:prstGeom>
          <a:noFill/>
        </p:spPr>
        <p:txBody>
          <a:bodyPr wrap="square" rtlCol="0">
            <a:spAutoFit/>
          </a:bodyPr>
          <a:lstStyle/>
          <a:p>
            <a:pPr algn="l"/>
            <a:r>
              <a:rPr lang="en-GB" sz="2800" dirty="0"/>
              <a:t>For each RGA and injection, the results were obtained by a procedure that first determined the pressure drop and then the jump current for mass 4</a:t>
            </a:r>
            <a:endParaRPr lang="en-IT" sz="2800" b="1" dirty="0"/>
          </a:p>
        </p:txBody>
      </p:sp>
    </p:spTree>
    <p:extLst>
      <p:ext uri="{BB962C8B-B14F-4D97-AF65-F5344CB8AC3E}">
        <p14:creationId xmlns:p14="http://schemas.microsoft.com/office/powerpoint/2010/main" val="379102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40F-DB20-6E7D-C207-A5336A183B2E}"/>
              </a:ext>
            </a:extLst>
          </p:cNvPr>
          <p:cNvSpPr>
            <a:spLocks noGrp="1"/>
          </p:cNvSpPr>
          <p:nvPr>
            <p:ph type="title"/>
          </p:nvPr>
        </p:nvSpPr>
        <p:spPr/>
        <p:txBody>
          <a:bodyPr/>
          <a:lstStyle/>
          <a:p>
            <a:r>
              <a:rPr lang="en-GB" dirty="0"/>
              <a:t>KS trend observed for each injection during each session</a:t>
            </a:r>
            <a:endParaRPr lang="en-IT" dirty="0"/>
          </a:p>
        </p:txBody>
      </p:sp>
      <p:sp>
        <p:nvSpPr>
          <p:cNvPr id="5" name="Slide Number Placeholder 4">
            <a:extLst>
              <a:ext uri="{FF2B5EF4-FFF2-40B4-BE49-F238E27FC236}">
                <a16:creationId xmlns:a16="http://schemas.microsoft.com/office/drawing/2014/main" id="{EA5580A6-2939-78FB-13BD-DBBBD2878A8E}"/>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pic>
        <p:nvPicPr>
          <p:cNvPr id="7" name="Picture 6">
            <a:extLst>
              <a:ext uri="{FF2B5EF4-FFF2-40B4-BE49-F238E27FC236}">
                <a16:creationId xmlns:a16="http://schemas.microsoft.com/office/drawing/2014/main" id="{8812E74F-3181-05D7-1E1E-443E5D6222FC}"/>
              </a:ext>
            </a:extLst>
          </p:cNvPr>
          <p:cNvPicPr>
            <a:picLocks noChangeAspect="1"/>
          </p:cNvPicPr>
          <p:nvPr/>
        </p:nvPicPr>
        <p:blipFill>
          <a:blip r:embed="rId2"/>
          <a:stretch>
            <a:fillRect/>
          </a:stretch>
        </p:blipFill>
        <p:spPr>
          <a:xfrm>
            <a:off x="853985" y="3556722"/>
            <a:ext cx="5735960" cy="2896264"/>
          </a:xfrm>
          <a:prstGeom prst="rect">
            <a:avLst/>
          </a:prstGeom>
        </p:spPr>
      </p:pic>
      <p:pic>
        <p:nvPicPr>
          <p:cNvPr id="8" name="Picture 7">
            <a:extLst>
              <a:ext uri="{FF2B5EF4-FFF2-40B4-BE49-F238E27FC236}">
                <a16:creationId xmlns:a16="http://schemas.microsoft.com/office/drawing/2014/main" id="{06934597-7DE5-72E4-9FE0-0CA99D3162F1}"/>
              </a:ext>
            </a:extLst>
          </p:cNvPr>
          <p:cNvPicPr>
            <a:picLocks noChangeAspect="1"/>
          </p:cNvPicPr>
          <p:nvPr/>
        </p:nvPicPr>
        <p:blipFill>
          <a:blip r:embed="rId3"/>
          <a:stretch>
            <a:fillRect/>
          </a:stretch>
        </p:blipFill>
        <p:spPr>
          <a:xfrm>
            <a:off x="853985" y="635086"/>
            <a:ext cx="5735960" cy="2936265"/>
          </a:xfrm>
          <a:prstGeom prst="rect">
            <a:avLst/>
          </a:prstGeom>
        </p:spPr>
      </p:pic>
      <p:sp>
        <p:nvSpPr>
          <p:cNvPr id="11" name="TextBox 10">
            <a:extLst>
              <a:ext uri="{FF2B5EF4-FFF2-40B4-BE49-F238E27FC236}">
                <a16:creationId xmlns:a16="http://schemas.microsoft.com/office/drawing/2014/main" id="{6733D0EF-7562-F051-240B-435CB743FED4}"/>
              </a:ext>
            </a:extLst>
          </p:cNvPr>
          <p:cNvSpPr txBox="1"/>
          <p:nvPr/>
        </p:nvSpPr>
        <p:spPr>
          <a:xfrm>
            <a:off x="720080" y="6551124"/>
            <a:ext cx="10484540" cy="276999"/>
          </a:xfrm>
          <a:prstGeom prst="rect">
            <a:avLst/>
          </a:prstGeom>
          <a:noFill/>
        </p:spPr>
        <p:txBody>
          <a:bodyPr wrap="square">
            <a:spAutoFit/>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4" name="TextBox 3">
            <a:extLst>
              <a:ext uri="{FF2B5EF4-FFF2-40B4-BE49-F238E27FC236}">
                <a16:creationId xmlns:a16="http://schemas.microsoft.com/office/drawing/2014/main" id="{E9334E62-AC2B-B2D9-3001-F2DBF71FFBCF}"/>
              </a:ext>
            </a:extLst>
          </p:cNvPr>
          <p:cNvSpPr txBox="1"/>
          <p:nvPr/>
        </p:nvSpPr>
        <p:spPr>
          <a:xfrm>
            <a:off x="6375042" y="1729730"/>
            <a:ext cx="5927520" cy="523220"/>
          </a:xfrm>
          <a:prstGeom prst="rect">
            <a:avLst/>
          </a:prstGeom>
          <a:noFill/>
        </p:spPr>
        <p:txBody>
          <a:bodyPr wrap="none" rtlCol="0">
            <a:spAutoFit/>
          </a:bodyPr>
          <a:lstStyle/>
          <a:p>
            <a:pPr algn="l"/>
            <a:r>
              <a:rPr lang="en-GB" sz="2800" b="1" dirty="0"/>
              <a:t>S</a:t>
            </a:r>
            <a:r>
              <a:rPr lang="en-IT" sz="2800" b="1" dirty="0"/>
              <a:t>ame trend for both RGA3 and RGA7 </a:t>
            </a:r>
          </a:p>
        </p:txBody>
      </p:sp>
      <p:sp>
        <p:nvSpPr>
          <p:cNvPr id="10" name="TextBox 9">
            <a:extLst>
              <a:ext uri="{FF2B5EF4-FFF2-40B4-BE49-F238E27FC236}">
                <a16:creationId xmlns:a16="http://schemas.microsoft.com/office/drawing/2014/main" id="{669A5231-7C38-8A32-B905-592A4433D4EB}"/>
              </a:ext>
            </a:extLst>
          </p:cNvPr>
          <p:cNvSpPr txBox="1"/>
          <p:nvPr/>
        </p:nvSpPr>
        <p:spPr>
          <a:xfrm>
            <a:off x="6965821" y="2803585"/>
            <a:ext cx="4507604" cy="2677656"/>
          </a:xfrm>
          <a:prstGeom prst="rect">
            <a:avLst/>
          </a:prstGeom>
          <a:noFill/>
        </p:spPr>
        <p:txBody>
          <a:bodyPr wrap="square" rtlCol="0">
            <a:spAutoFit/>
          </a:bodyPr>
          <a:lstStyle/>
          <a:p>
            <a:pPr algn="just"/>
            <a:r>
              <a:rPr lang="en-GB" sz="2800" dirty="0"/>
              <a:t>Imprecision in determining the pressure drop for very small gas injections inevitably results in a corresponding imprecision in KS determination</a:t>
            </a:r>
            <a:endParaRPr lang="en-IT" sz="2800" b="1" dirty="0"/>
          </a:p>
        </p:txBody>
      </p:sp>
    </p:spTree>
    <p:extLst>
      <p:ext uri="{BB962C8B-B14F-4D97-AF65-F5344CB8AC3E}">
        <p14:creationId xmlns:p14="http://schemas.microsoft.com/office/powerpoint/2010/main" val="127371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66DB672-E9B7-5FC8-F01A-348DD54C093B}"/>
              </a:ext>
            </a:extLst>
          </p:cNvPr>
          <p:cNvSpPr txBox="1"/>
          <p:nvPr/>
        </p:nvSpPr>
        <p:spPr>
          <a:xfrm>
            <a:off x="3723860" y="172278"/>
            <a:ext cx="3591340" cy="400110"/>
          </a:xfrm>
          <a:prstGeom prst="rect">
            <a:avLst/>
          </a:prstGeom>
          <a:noFill/>
        </p:spPr>
        <p:txBody>
          <a:bodyPr wrap="square" rtlCol="0">
            <a:spAutoFit/>
          </a:bodyPr>
          <a:lstStyle/>
          <a:p>
            <a:r>
              <a:rPr lang="en-GB" sz="2000" b="1" dirty="0">
                <a:solidFill>
                  <a:srgbClr val="0070C0"/>
                </a:solidFill>
                <a:effectLst/>
                <a:latin typeface="Helvetica" pitchFamily="2" charset="0"/>
              </a:rPr>
              <a:t>Ks =</a:t>
            </a:r>
            <a:r>
              <a:rPr lang="it-IT" sz="2000" b="1" dirty="0">
                <a:solidFill>
                  <a:srgbClr val="0070C0"/>
                </a:solidFill>
              </a:rPr>
              <a:t> </a:t>
            </a:r>
            <a:r>
              <a:rPr lang="it-IT" sz="2000" b="1" dirty="0" err="1">
                <a:solidFill>
                  <a:srgbClr val="0070C0"/>
                </a:solidFill>
              </a:rPr>
              <a:t>Δ</a:t>
            </a:r>
            <a:r>
              <a:rPr lang="en-GB" sz="2000" b="1" dirty="0">
                <a:solidFill>
                  <a:srgbClr val="0070C0"/>
                </a:solidFill>
                <a:effectLst/>
                <a:latin typeface="Helvetica" pitchFamily="2" charset="0"/>
              </a:rPr>
              <a:t> I/</a:t>
            </a:r>
            <a:r>
              <a:rPr lang="it-IT" sz="2000" b="1" dirty="0" err="1">
                <a:solidFill>
                  <a:srgbClr val="0070C0"/>
                </a:solidFill>
              </a:rPr>
              <a:t>Δ</a:t>
            </a:r>
            <a:r>
              <a:rPr lang="it-IT" sz="2000" b="1" dirty="0">
                <a:solidFill>
                  <a:srgbClr val="0070C0"/>
                </a:solidFill>
              </a:rPr>
              <a:t> </a:t>
            </a:r>
            <a:r>
              <a:rPr lang="en-GB" sz="2000" b="1" dirty="0">
                <a:solidFill>
                  <a:srgbClr val="0070C0"/>
                </a:solidFill>
                <a:effectLst/>
                <a:latin typeface="Helvetica" pitchFamily="2" charset="0"/>
              </a:rPr>
              <a:t>P V (A/mbar*L</a:t>
            </a:r>
            <a:r>
              <a:rPr lang="en-GB" sz="2000" dirty="0">
                <a:effectLst/>
                <a:latin typeface="Helvetica" pitchFamily="2" charset="0"/>
              </a:rPr>
              <a:t>)</a:t>
            </a:r>
          </a:p>
        </p:txBody>
      </p:sp>
      <p:pic>
        <p:nvPicPr>
          <p:cNvPr id="3" name="Picture 2">
            <a:extLst>
              <a:ext uri="{FF2B5EF4-FFF2-40B4-BE49-F238E27FC236}">
                <a16:creationId xmlns:a16="http://schemas.microsoft.com/office/drawing/2014/main" id="{E0904DD5-2330-36F2-ADFA-3F075E544CF0}"/>
              </a:ext>
            </a:extLst>
          </p:cNvPr>
          <p:cNvPicPr>
            <a:picLocks noChangeAspect="1"/>
          </p:cNvPicPr>
          <p:nvPr/>
        </p:nvPicPr>
        <p:blipFill>
          <a:blip r:embed="rId2"/>
          <a:stretch>
            <a:fillRect/>
          </a:stretch>
        </p:blipFill>
        <p:spPr>
          <a:xfrm>
            <a:off x="6096000" y="732268"/>
            <a:ext cx="5918200" cy="3251200"/>
          </a:xfrm>
          <a:prstGeom prst="rect">
            <a:avLst/>
          </a:prstGeom>
        </p:spPr>
      </p:pic>
      <p:pic>
        <p:nvPicPr>
          <p:cNvPr id="5" name="Picture 4">
            <a:extLst>
              <a:ext uri="{FF2B5EF4-FFF2-40B4-BE49-F238E27FC236}">
                <a16:creationId xmlns:a16="http://schemas.microsoft.com/office/drawing/2014/main" id="{3AD5D520-D877-0C8D-60DB-EC835110A0B5}"/>
              </a:ext>
            </a:extLst>
          </p:cNvPr>
          <p:cNvPicPr>
            <a:picLocks noChangeAspect="1"/>
          </p:cNvPicPr>
          <p:nvPr/>
        </p:nvPicPr>
        <p:blipFill>
          <a:blip r:embed="rId3"/>
          <a:stretch>
            <a:fillRect/>
          </a:stretch>
        </p:blipFill>
        <p:spPr>
          <a:xfrm>
            <a:off x="7315200" y="2053068"/>
            <a:ext cx="3111500" cy="304800"/>
          </a:xfrm>
          <a:prstGeom prst="rect">
            <a:avLst/>
          </a:prstGeom>
        </p:spPr>
      </p:pic>
      <p:sp>
        <p:nvSpPr>
          <p:cNvPr id="8" name="TextBox 7">
            <a:extLst>
              <a:ext uri="{FF2B5EF4-FFF2-40B4-BE49-F238E27FC236}">
                <a16:creationId xmlns:a16="http://schemas.microsoft.com/office/drawing/2014/main" id="{57BA6CCB-23D7-579E-A1E2-50FE88A97450}"/>
              </a:ext>
            </a:extLst>
          </p:cNvPr>
          <p:cNvSpPr txBox="1"/>
          <p:nvPr/>
        </p:nvSpPr>
        <p:spPr>
          <a:xfrm>
            <a:off x="0" y="5104738"/>
            <a:ext cx="6098146" cy="1200329"/>
          </a:xfrm>
          <a:prstGeom prst="rect">
            <a:avLst/>
          </a:prstGeom>
          <a:noFill/>
        </p:spPr>
        <p:txBody>
          <a:bodyPr wrap="square">
            <a:spAutoFit/>
          </a:bodyPr>
          <a:lstStyle/>
          <a:p>
            <a:r>
              <a:rPr lang="en-GB" dirty="0"/>
              <a:t>Ks RGA5</a:t>
            </a:r>
            <a:r>
              <a:rPr lang="en-GB" baseline="0" dirty="0"/>
              <a:t> = 5E-05 A/mbar*L</a:t>
            </a:r>
          </a:p>
          <a:p>
            <a:r>
              <a:rPr lang="en-GB" dirty="0"/>
              <a:t>Ks RGA3 2.0185e-5 A/mbar*L</a:t>
            </a:r>
          </a:p>
          <a:p>
            <a:r>
              <a:rPr lang="en-GB" dirty="0"/>
              <a:t>Ks RGA7 4.082e-6 A/mbar*L</a:t>
            </a:r>
          </a:p>
          <a:p>
            <a:r>
              <a:rPr lang="en-GB" dirty="0"/>
              <a:t>Ks RGA11 5.967e-5 A/mbar*L</a:t>
            </a:r>
            <a:endParaRPr lang="en-IT" dirty="0"/>
          </a:p>
        </p:txBody>
      </p:sp>
      <p:sp>
        <p:nvSpPr>
          <p:cNvPr id="7" name="TextBox 6">
            <a:extLst>
              <a:ext uri="{FF2B5EF4-FFF2-40B4-BE49-F238E27FC236}">
                <a16:creationId xmlns:a16="http://schemas.microsoft.com/office/drawing/2014/main" id="{671BEA38-0307-3D9C-CCDD-8828AE1AC92E}"/>
              </a:ext>
            </a:extLst>
          </p:cNvPr>
          <p:cNvSpPr txBox="1"/>
          <p:nvPr/>
        </p:nvSpPr>
        <p:spPr>
          <a:xfrm>
            <a:off x="282936" y="6547222"/>
            <a:ext cx="12196692" cy="276999"/>
          </a:xfrm>
          <a:prstGeom prst="rect">
            <a:avLst/>
          </a:prstGeom>
          <a:noFill/>
        </p:spPr>
        <p:txBody>
          <a:bodyPr wrap="square">
            <a:spAutoFit/>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pic>
        <p:nvPicPr>
          <p:cNvPr id="2" name="Picture 1">
            <a:extLst>
              <a:ext uri="{FF2B5EF4-FFF2-40B4-BE49-F238E27FC236}">
                <a16:creationId xmlns:a16="http://schemas.microsoft.com/office/drawing/2014/main" id="{03A5DFB7-4495-5A38-D1A3-F673C1E250DE}"/>
              </a:ext>
            </a:extLst>
          </p:cNvPr>
          <p:cNvPicPr>
            <a:picLocks noChangeAspect="1"/>
          </p:cNvPicPr>
          <p:nvPr/>
        </p:nvPicPr>
        <p:blipFill>
          <a:blip r:embed="rId4"/>
          <a:stretch>
            <a:fillRect/>
          </a:stretch>
        </p:blipFill>
        <p:spPr>
          <a:xfrm>
            <a:off x="165100" y="777876"/>
            <a:ext cx="5930900" cy="3251200"/>
          </a:xfrm>
          <a:prstGeom prst="rect">
            <a:avLst/>
          </a:prstGeom>
        </p:spPr>
      </p:pic>
      <p:pic>
        <p:nvPicPr>
          <p:cNvPr id="6" name="Picture 5">
            <a:extLst>
              <a:ext uri="{FF2B5EF4-FFF2-40B4-BE49-F238E27FC236}">
                <a16:creationId xmlns:a16="http://schemas.microsoft.com/office/drawing/2014/main" id="{1F735104-DE28-1D49-9C0E-252BFF3A0782}"/>
              </a:ext>
            </a:extLst>
          </p:cNvPr>
          <p:cNvPicPr>
            <a:picLocks noChangeAspect="1"/>
          </p:cNvPicPr>
          <p:nvPr/>
        </p:nvPicPr>
        <p:blipFill>
          <a:blip r:embed="rId5"/>
          <a:stretch>
            <a:fillRect/>
          </a:stretch>
        </p:blipFill>
        <p:spPr>
          <a:xfrm>
            <a:off x="1329166" y="3225863"/>
            <a:ext cx="3073400" cy="177800"/>
          </a:xfrm>
          <a:prstGeom prst="rect">
            <a:avLst/>
          </a:prstGeom>
        </p:spPr>
      </p:pic>
      <p:sp>
        <p:nvSpPr>
          <p:cNvPr id="10" name="TextBox 9">
            <a:extLst>
              <a:ext uri="{FF2B5EF4-FFF2-40B4-BE49-F238E27FC236}">
                <a16:creationId xmlns:a16="http://schemas.microsoft.com/office/drawing/2014/main" id="{7AA41454-8BF0-785A-8091-CECADAA69CA9}"/>
              </a:ext>
            </a:extLst>
          </p:cNvPr>
          <p:cNvSpPr txBox="1"/>
          <p:nvPr/>
        </p:nvSpPr>
        <p:spPr>
          <a:xfrm>
            <a:off x="282936" y="4229683"/>
            <a:ext cx="11393373" cy="646331"/>
          </a:xfrm>
          <a:prstGeom prst="rect">
            <a:avLst/>
          </a:prstGeom>
          <a:noFill/>
        </p:spPr>
        <p:txBody>
          <a:bodyPr wrap="square">
            <a:spAutoFit/>
          </a:bodyPr>
          <a:lstStyle/>
          <a:p>
            <a:r>
              <a:rPr lang="en-GB" dirty="0"/>
              <a:t>For each series of gas injections following LID-QMS experiments, the RGA sensitivity is the slope of the linear regression of points derived from the DI/AP*V ratio for each injection.</a:t>
            </a:r>
            <a:endParaRPr lang="en-GB" dirty="0">
              <a:effectLst/>
              <a:latin typeface="Helvetica" pitchFamily="2" charset="0"/>
            </a:endParaRPr>
          </a:p>
        </p:txBody>
      </p:sp>
      <p:sp>
        <p:nvSpPr>
          <p:cNvPr id="11" name="TextBox 10">
            <a:extLst>
              <a:ext uri="{FF2B5EF4-FFF2-40B4-BE49-F238E27FC236}">
                <a16:creationId xmlns:a16="http://schemas.microsoft.com/office/drawing/2014/main" id="{6E7F81EE-0058-597A-41D4-56F7FA072FBB}"/>
              </a:ext>
            </a:extLst>
          </p:cNvPr>
          <p:cNvSpPr txBox="1"/>
          <p:nvPr/>
        </p:nvSpPr>
        <p:spPr>
          <a:xfrm>
            <a:off x="5519530" y="5088266"/>
            <a:ext cx="6251759" cy="954107"/>
          </a:xfrm>
          <a:prstGeom prst="rect">
            <a:avLst/>
          </a:prstGeom>
          <a:noFill/>
        </p:spPr>
        <p:txBody>
          <a:bodyPr wrap="square" rtlCol="0">
            <a:spAutoFit/>
          </a:bodyPr>
          <a:lstStyle/>
          <a:p>
            <a:pPr algn="just"/>
            <a:r>
              <a:rPr lang="en-GB" sz="2800" b="1" dirty="0"/>
              <a:t>Typically, RGA3 exhibits a higher KS value than RGA7</a:t>
            </a:r>
            <a:endParaRPr lang="en-IT" sz="2800" b="1" dirty="0"/>
          </a:p>
        </p:txBody>
      </p:sp>
    </p:spTree>
    <p:extLst>
      <p:ext uri="{BB962C8B-B14F-4D97-AF65-F5344CB8AC3E}">
        <p14:creationId xmlns:p14="http://schemas.microsoft.com/office/powerpoint/2010/main" val="248627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8379A6-DED7-6AE6-A698-DCB431601BC5}"/>
              </a:ext>
            </a:extLst>
          </p:cNvPr>
          <p:cNvSpPr>
            <a:spLocks noGrp="1"/>
          </p:cNvSpPr>
          <p:nvPr>
            <p:ph type="ftr" sz="quarter" idx="11"/>
          </p:nvPr>
        </p:nvSpPr>
        <p:spPr>
          <a:xfrm>
            <a:off x="825623" y="6555770"/>
            <a:ext cx="10810647" cy="329614"/>
          </a:xfrm>
        </p:spPr>
        <p:txBody>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312990BA-D151-82FF-BA9B-73FC7D509AC8}"/>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pic>
        <p:nvPicPr>
          <p:cNvPr id="6" name="Picture 5">
            <a:extLst>
              <a:ext uri="{FF2B5EF4-FFF2-40B4-BE49-F238E27FC236}">
                <a16:creationId xmlns:a16="http://schemas.microsoft.com/office/drawing/2014/main" id="{E3DD4D0A-4814-1A09-6BAF-BD8D5EEC7973}"/>
              </a:ext>
            </a:extLst>
          </p:cNvPr>
          <p:cNvPicPr>
            <a:picLocks noChangeAspect="1"/>
          </p:cNvPicPr>
          <p:nvPr/>
        </p:nvPicPr>
        <p:blipFill>
          <a:blip r:embed="rId2"/>
          <a:stretch>
            <a:fillRect/>
          </a:stretch>
        </p:blipFill>
        <p:spPr>
          <a:xfrm>
            <a:off x="555729" y="592429"/>
            <a:ext cx="11080542" cy="5344732"/>
          </a:xfrm>
          <a:prstGeom prst="rect">
            <a:avLst/>
          </a:prstGeom>
        </p:spPr>
      </p:pic>
      <p:sp>
        <p:nvSpPr>
          <p:cNvPr id="7" name="TextBox 6">
            <a:extLst>
              <a:ext uri="{FF2B5EF4-FFF2-40B4-BE49-F238E27FC236}">
                <a16:creationId xmlns:a16="http://schemas.microsoft.com/office/drawing/2014/main" id="{05D3CA57-4E96-2A61-411A-69E47D0728C8}"/>
              </a:ext>
            </a:extLst>
          </p:cNvPr>
          <p:cNvSpPr txBox="1"/>
          <p:nvPr/>
        </p:nvSpPr>
        <p:spPr>
          <a:xfrm>
            <a:off x="0" y="4907531"/>
            <a:ext cx="5705342" cy="1015663"/>
          </a:xfrm>
          <a:prstGeom prst="rect">
            <a:avLst/>
          </a:prstGeom>
          <a:solidFill>
            <a:schemeClr val="bg1"/>
          </a:solidFill>
        </p:spPr>
        <p:txBody>
          <a:bodyPr wrap="square" rtlCol="0">
            <a:spAutoFit/>
          </a:bodyPr>
          <a:lstStyle/>
          <a:p>
            <a:pPr algn="l"/>
            <a:r>
              <a:rPr lang="en-GB" sz="2000" dirty="0">
                <a:latin typeface="Arial" panose="020B0604020202020204" pitchFamily="34" charset="0"/>
                <a:cs typeface="Arial" panose="020B0604020202020204" pitchFamily="34" charset="0"/>
              </a:rPr>
              <a:t>RGA sensitivity is influenced by experiments performed before LID-QMS and by background vacuum conditions</a:t>
            </a:r>
            <a:endParaRPr lang="en-IT"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23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21A7-ABBD-6E57-E323-A7034274EE74}"/>
              </a:ext>
            </a:extLst>
          </p:cNvPr>
          <p:cNvSpPr>
            <a:spLocks noGrp="1"/>
          </p:cNvSpPr>
          <p:nvPr>
            <p:ph type="title"/>
          </p:nvPr>
        </p:nvSpPr>
        <p:spPr>
          <a:xfrm>
            <a:off x="1047827" y="617357"/>
            <a:ext cx="9451776" cy="457200"/>
          </a:xfrm>
        </p:spPr>
        <p:txBody>
          <a:bodyPr/>
          <a:lstStyle/>
          <a:p>
            <a:r>
              <a:rPr lang="en-GB" dirty="0"/>
              <a:t>RGA sensitivity data from the 19 and 20 December 2023 calibration injections</a:t>
            </a:r>
            <a:endParaRPr lang="en-IT" dirty="0"/>
          </a:p>
        </p:txBody>
      </p:sp>
      <p:sp>
        <p:nvSpPr>
          <p:cNvPr id="4" name="Footer Placeholder 3">
            <a:extLst>
              <a:ext uri="{FF2B5EF4-FFF2-40B4-BE49-F238E27FC236}">
                <a16:creationId xmlns:a16="http://schemas.microsoft.com/office/drawing/2014/main" id="{543285A1-8507-1FA3-308F-602380BA6F36}"/>
              </a:ext>
            </a:extLst>
          </p:cNvPr>
          <p:cNvSpPr>
            <a:spLocks noGrp="1"/>
          </p:cNvSpPr>
          <p:nvPr>
            <p:ph type="ftr" sz="quarter" idx="11"/>
          </p:nvPr>
        </p:nvSpPr>
        <p:spPr>
          <a:xfrm>
            <a:off x="825624" y="6555770"/>
            <a:ext cx="7790342" cy="329614"/>
          </a:xfrm>
        </p:spPr>
        <p:txBody>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C299B58B-D73F-26FC-9D9F-45FB23D53CF4}"/>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graphicFrame>
        <p:nvGraphicFramePr>
          <p:cNvPr id="8" name="Table 7">
            <a:extLst>
              <a:ext uri="{FF2B5EF4-FFF2-40B4-BE49-F238E27FC236}">
                <a16:creationId xmlns:a16="http://schemas.microsoft.com/office/drawing/2014/main" id="{11F263F2-0BA8-0936-D732-7D6371B07A94}"/>
              </a:ext>
            </a:extLst>
          </p:cNvPr>
          <p:cNvGraphicFramePr>
            <a:graphicFrameLocks noGrp="1"/>
          </p:cNvGraphicFramePr>
          <p:nvPr>
            <p:extLst>
              <p:ext uri="{D42A27DB-BD31-4B8C-83A1-F6EECF244321}">
                <p14:modId xmlns:p14="http://schemas.microsoft.com/office/powerpoint/2010/main" val="3739626413"/>
              </p:ext>
            </p:extLst>
          </p:nvPr>
        </p:nvGraphicFramePr>
        <p:xfrm>
          <a:off x="566670" y="1720403"/>
          <a:ext cx="9736428" cy="2890233"/>
        </p:xfrm>
        <a:graphic>
          <a:graphicData uri="http://schemas.openxmlformats.org/drawingml/2006/table">
            <a:tbl>
              <a:tblPr>
                <a:tableStyleId>{5C22544A-7EE6-4342-B048-85BDC9FD1C3A}</a:tableStyleId>
              </a:tblPr>
              <a:tblGrid>
                <a:gridCol w="1989428">
                  <a:extLst>
                    <a:ext uri="{9D8B030D-6E8A-4147-A177-3AD203B41FA5}">
                      <a16:colId xmlns:a16="http://schemas.microsoft.com/office/drawing/2014/main" val="2204965356"/>
                    </a:ext>
                  </a:extLst>
                </a:gridCol>
                <a:gridCol w="1936750">
                  <a:extLst>
                    <a:ext uri="{9D8B030D-6E8A-4147-A177-3AD203B41FA5}">
                      <a16:colId xmlns:a16="http://schemas.microsoft.com/office/drawing/2014/main" val="2557392085"/>
                    </a:ext>
                  </a:extLst>
                </a:gridCol>
                <a:gridCol w="1936750">
                  <a:extLst>
                    <a:ext uri="{9D8B030D-6E8A-4147-A177-3AD203B41FA5}">
                      <a16:colId xmlns:a16="http://schemas.microsoft.com/office/drawing/2014/main" val="2834863587"/>
                    </a:ext>
                  </a:extLst>
                </a:gridCol>
                <a:gridCol w="1936750">
                  <a:extLst>
                    <a:ext uri="{9D8B030D-6E8A-4147-A177-3AD203B41FA5}">
                      <a16:colId xmlns:a16="http://schemas.microsoft.com/office/drawing/2014/main" val="1176854426"/>
                    </a:ext>
                  </a:extLst>
                </a:gridCol>
                <a:gridCol w="1936750">
                  <a:extLst>
                    <a:ext uri="{9D8B030D-6E8A-4147-A177-3AD203B41FA5}">
                      <a16:colId xmlns:a16="http://schemas.microsoft.com/office/drawing/2014/main" val="1115062515"/>
                    </a:ext>
                  </a:extLst>
                </a:gridCol>
              </a:tblGrid>
              <a:tr h="963411">
                <a:tc>
                  <a:txBody>
                    <a:bodyPr/>
                    <a:lstStyle/>
                    <a:p>
                      <a:pPr algn="l" fontAlgn="b"/>
                      <a:r>
                        <a:rPr lang="en-GB" sz="2000" u="none" strike="noStrike" dirty="0">
                          <a:solidFill>
                            <a:srgbClr val="FF0000"/>
                          </a:solidFill>
                          <a:effectLst/>
                          <a:latin typeface="Arial" panose="020B0604020202020204" pitchFamily="34" charset="0"/>
                          <a:cs typeface="Arial" panose="020B0604020202020204" pitchFamily="34" charset="0"/>
                        </a:rPr>
                        <a:t>Date</a:t>
                      </a:r>
                      <a:endParaRPr lang="en-GB" sz="2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a:solidFill>
                            <a:schemeClr val="tx2"/>
                          </a:solidFill>
                          <a:effectLst/>
                          <a:latin typeface="Arial" panose="020B0604020202020204" pitchFamily="34" charset="0"/>
                          <a:cs typeface="Arial" panose="020B0604020202020204" pitchFamily="34" charset="0"/>
                        </a:rPr>
                        <a:t>KsRGA3</a:t>
                      </a:r>
                      <a:endParaRPr lang="en-GB" sz="20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a:solidFill>
                            <a:schemeClr val="tx2"/>
                          </a:solidFill>
                          <a:effectLst/>
                          <a:latin typeface="Arial" panose="020B0604020202020204" pitchFamily="34" charset="0"/>
                          <a:cs typeface="Arial" panose="020B0604020202020204" pitchFamily="34" charset="0"/>
                        </a:rPr>
                        <a:t>KsRGA7</a:t>
                      </a:r>
                      <a:endParaRPr lang="en-GB" sz="20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a:solidFill>
                            <a:schemeClr val="tx2"/>
                          </a:solidFill>
                          <a:effectLst/>
                          <a:latin typeface="Arial" panose="020B0604020202020204" pitchFamily="34" charset="0"/>
                          <a:cs typeface="Arial" panose="020B0604020202020204" pitchFamily="34" charset="0"/>
                        </a:rPr>
                        <a:t>KsRGA5</a:t>
                      </a:r>
                      <a:endParaRPr lang="en-GB" sz="20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a:solidFill>
                            <a:schemeClr val="tx2"/>
                          </a:solidFill>
                          <a:effectLst/>
                          <a:latin typeface="Arial" panose="020B0604020202020204" pitchFamily="34" charset="0"/>
                          <a:cs typeface="Arial" panose="020B0604020202020204" pitchFamily="34" charset="0"/>
                        </a:rPr>
                        <a:t>KsRGA11</a:t>
                      </a:r>
                      <a:endParaRPr lang="en-GB" sz="20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11931730"/>
                  </a:ext>
                </a:extLst>
              </a:tr>
              <a:tr h="963411">
                <a:tc>
                  <a:txBody>
                    <a:bodyPr/>
                    <a:lstStyle/>
                    <a:p>
                      <a:pPr algn="l" fontAlgn="b"/>
                      <a:r>
                        <a:rPr lang="en-IT" sz="2000" u="none" strike="noStrike" dirty="0">
                          <a:solidFill>
                            <a:srgbClr val="FF0000"/>
                          </a:solidFill>
                          <a:effectLst/>
                          <a:latin typeface="Arial" panose="020B0604020202020204" pitchFamily="34" charset="0"/>
                          <a:cs typeface="Arial" panose="020B0604020202020204" pitchFamily="34" charset="0"/>
                        </a:rPr>
                        <a:t>19.12.23</a:t>
                      </a:r>
                      <a:endParaRPr lang="en-IT" sz="2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6,60E-06</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3,341E–6</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6,00E-05</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7,00E-05</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37371929"/>
                  </a:ext>
                </a:extLst>
              </a:tr>
              <a:tr h="963411">
                <a:tc>
                  <a:txBody>
                    <a:bodyPr/>
                    <a:lstStyle/>
                    <a:p>
                      <a:pPr algn="l" fontAlgn="b"/>
                      <a:r>
                        <a:rPr lang="en-IT" sz="2000" u="none" strike="noStrike" dirty="0">
                          <a:solidFill>
                            <a:srgbClr val="FF0000"/>
                          </a:solidFill>
                          <a:effectLst/>
                          <a:latin typeface="Arial" panose="020B0604020202020204" pitchFamily="34" charset="0"/>
                          <a:cs typeface="Arial" panose="020B0604020202020204" pitchFamily="34" charset="0"/>
                        </a:rPr>
                        <a:t>20.12.23</a:t>
                      </a:r>
                      <a:endParaRPr lang="en-IT" sz="20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no data</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1,6884E–6</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a:effectLst/>
                          <a:latin typeface="Arial" panose="020B0604020202020204" pitchFamily="34" charset="0"/>
                          <a:cs typeface="Arial" panose="020B0604020202020204" pitchFamily="34" charset="0"/>
                        </a:rPr>
                        <a:t>2,7486E–5</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GB" sz="2000" u="none" strike="noStrike" dirty="0">
                          <a:effectLst/>
                          <a:latin typeface="Arial" panose="020B0604020202020204" pitchFamily="34" charset="0"/>
                          <a:cs typeface="Arial" panose="020B0604020202020204" pitchFamily="34" charset="0"/>
                        </a:rPr>
                        <a:t>1,2259E–5</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8872756"/>
                  </a:ext>
                </a:extLst>
              </a:tr>
            </a:tbl>
          </a:graphicData>
        </a:graphic>
      </p:graphicFrame>
      <p:sp>
        <p:nvSpPr>
          <p:cNvPr id="10" name="TextBox 9">
            <a:extLst>
              <a:ext uri="{FF2B5EF4-FFF2-40B4-BE49-F238E27FC236}">
                <a16:creationId xmlns:a16="http://schemas.microsoft.com/office/drawing/2014/main" id="{023E507D-C7B3-14B1-D470-18E38F0B57A3}"/>
              </a:ext>
            </a:extLst>
          </p:cNvPr>
          <p:cNvSpPr txBox="1"/>
          <p:nvPr/>
        </p:nvSpPr>
        <p:spPr>
          <a:xfrm>
            <a:off x="203915" y="5647490"/>
            <a:ext cx="11784169" cy="400110"/>
          </a:xfrm>
          <a:prstGeom prst="rect">
            <a:avLst/>
          </a:prstGeom>
          <a:noFill/>
        </p:spPr>
        <p:txBody>
          <a:bodyPr wrap="square">
            <a:spAutoFit/>
          </a:bodyPr>
          <a:lstStyle/>
          <a:p>
            <a:r>
              <a:rPr lang="en-IT" sz="2000" b="1" dirty="0">
                <a:cs typeface="Arial" panose="020B0604020202020204" pitchFamily="34" charset="0"/>
              </a:rPr>
              <a:t>RGA5 and RGA11 data are in continuous mode (</a:t>
            </a:r>
            <a:r>
              <a:rPr lang="en-GB" sz="2000" b="1" dirty="0">
                <a:cs typeface="Arial" panose="020B0604020202020204" pitchFamily="34" charset="0"/>
              </a:rPr>
              <a:t> more accurate determination of the current jump is needed).</a:t>
            </a:r>
            <a:r>
              <a:rPr lang="en-IT" sz="2000" b="1" dirty="0">
                <a:cs typeface="Arial" panose="020B0604020202020204" pitchFamily="34" charset="0"/>
              </a:rPr>
              <a:t> </a:t>
            </a:r>
          </a:p>
        </p:txBody>
      </p:sp>
    </p:spTree>
    <p:extLst>
      <p:ext uri="{BB962C8B-B14F-4D97-AF65-F5344CB8AC3E}">
        <p14:creationId xmlns:p14="http://schemas.microsoft.com/office/powerpoint/2010/main" val="381170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559D-822E-BB8C-4238-C2BABE8B7865}"/>
              </a:ext>
            </a:extLst>
          </p:cNvPr>
          <p:cNvSpPr>
            <a:spLocks noGrp="1"/>
          </p:cNvSpPr>
          <p:nvPr>
            <p:ph type="title"/>
          </p:nvPr>
        </p:nvSpPr>
        <p:spPr/>
        <p:txBody>
          <a:bodyPr/>
          <a:lstStyle/>
          <a:p>
            <a:r>
              <a:rPr lang="en-IT" dirty="0"/>
              <a:t>NEXT STEPS</a:t>
            </a:r>
          </a:p>
        </p:txBody>
      </p:sp>
      <p:sp>
        <p:nvSpPr>
          <p:cNvPr id="4" name="Footer Placeholder 3">
            <a:extLst>
              <a:ext uri="{FF2B5EF4-FFF2-40B4-BE49-F238E27FC236}">
                <a16:creationId xmlns:a16="http://schemas.microsoft.com/office/drawing/2014/main" id="{8B431E75-B097-BD23-C28F-C4E96D1F5111}"/>
              </a:ext>
            </a:extLst>
          </p:cNvPr>
          <p:cNvSpPr>
            <a:spLocks noGrp="1"/>
          </p:cNvSpPr>
          <p:nvPr>
            <p:ph type="ftr" sz="quarter" idx="11"/>
          </p:nvPr>
        </p:nvSpPr>
        <p:spPr>
          <a:xfrm>
            <a:off x="825624" y="6555770"/>
            <a:ext cx="10997182" cy="329614"/>
          </a:xfrm>
        </p:spPr>
        <p:txBody>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0F23F546-4D2A-E40A-CB8D-0F13E1670327}"/>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6" name="TextBox 5">
            <a:extLst>
              <a:ext uri="{FF2B5EF4-FFF2-40B4-BE49-F238E27FC236}">
                <a16:creationId xmlns:a16="http://schemas.microsoft.com/office/drawing/2014/main" id="{46F0AC03-8575-F4CA-1D91-26F272702FD2}"/>
              </a:ext>
            </a:extLst>
          </p:cNvPr>
          <p:cNvSpPr txBox="1"/>
          <p:nvPr/>
        </p:nvSpPr>
        <p:spPr>
          <a:xfrm>
            <a:off x="720080" y="1525250"/>
            <a:ext cx="10509160" cy="1815882"/>
          </a:xfrm>
          <a:prstGeom prst="rect">
            <a:avLst/>
          </a:prstGeom>
          <a:noFill/>
        </p:spPr>
        <p:txBody>
          <a:bodyPr wrap="square" rtlCol="0">
            <a:spAutoFit/>
          </a:bodyPr>
          <a:lstStyle/>
          <a:p>
            <a:pPr marL="457200" indent="-457200" algn="l">
              <a:buFont typeface="Arial" panose="020B0604020202020204" pitchFamily="34" charset="0"/>
              <a:buChar char="•"/>
            </a:pPr>
            <a:r>
              <a:rPr lang="en-GB" sz="2800" b="1" dirty="0"/>
              <a:t>Complete the analysis of all acquired data for each session </a:t>
            </a:r>
          </a:p>
          <a:p>
            <a:pPr marL="457200" indent="-457200" algn="l">
              <a:buFont typeface="Arial" panose="020B0604020202020204" pitchFamily="34" charset="0"/>
              <a:buChar char="•"/>
            </a:pPr>
            <a:endParaRPr lang="en-GB" sz="2800" b="1" dirty="0"/>
          </a:p>
          <a:p>
            <a:pPr marL="457200" indent="-457200" algn="l">
              <a:buFont typeface="Arial" panose="020B0604020202020204" pitchFamily="34" charset="0"/>
              <a:buChar char="•"/>
            </a:pPr>
            <a:r>
              <a:rPr lang="en-GB" sz="2800" b="1" dirty="0"/>
              <a:t>Identify/develop a method to determine the sensitivity of the RGAs for other masses.</a:t>
            </a:r>
            <a:endParaRPr lang="en-IT" sz="2800" b="1" dirty="0"/>
          </a:p>
        </p:txBody>
      </p:sp>
    </p:spTree>
    <p:extLst>
      <p:ext uri="{BB962C8B-B14F-4D97-AF65-F5344CB8AC3E}">
        <p14:creationId xmlns:p14="http://schemas.microsoft.com/office/powerpoint/2010/main" val="229066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F5555D0-CEC5-1B4E-577C-0D57252A340C}"/>
              </a:ext>
            </a:extLst>
          </p:cNvPr>
          <p:cNvSpPr>
            <a:spLocks noGrp="1"/>
          </p:cNvSpPr>
          <p:nvPr>
            <p:ph type="ftr" sz="quarter" idx="11"/>
          </p:nvPr>
        </p:nvSpPr>
        <p:spPr>
          <a:xfrm>
            <a:off x="825624" y="6555770"/>
            <a:ext cx="9825204" cy="329614"/>
          </a:xfrm>
        </p:spPr>
        <p:txBody>
          <a:bodyPr/>
          <a:lstStyle/>
          <a:p>
            <a:r>
              <a:rPr lang="en-GB" sz="1200" b="1" dirty="0">
                <a:solidFill>
                  <a:schemeClr val="bg1"/>
                </a:solidFill>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DB7C3E2D-BD50-28C0-CC3F-F06FC85E0E8E}"/>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pic>
        <p:nvPicPr>
          <p:cNvPr id="6" name="Picture 5">
            <a:extLst>
              <a:ext uri="{FF2B5EF4-FFF2-40B4-BE49-F238E27FC236}">
                <a16:creationId xmlns:a16="http://schemas.microsoft.com/office/drawing/2014/main" id="{6CC4F8B7-A530-3E6B-6ADF-30D8BA0482A3}"/>
              </a:ext>
            </a:extLst>
          </p:cNvPr>
          <p:cNvPicPr>
            <a:picLocks noChangeAspect="1"/>
          </p:cNvPicPr>
          <p:nvPr/>
        </p:nvPicPr>
        <p:blipFill>
          <a:blip r:embed="rId2"/>
          <a:stretch>
            <a:fillRect/>
          </a:stretch>
        </p:blipFill>
        <p:spPr>
          <a:xfrm>
            <a:off x="1917177" y="1567004"/>
            <a:ext cx="5839659" cy="3927006"/>
          </a:xfrm>
          <a:prstGeom prst="rect">
            <a:avLst/>
          </a:prstGeom>
        </p:spPr>
      </p:pic>
      <p:sp>
        <p:nvSpPr>
          <p:cNvPr id="9" name="TextBox 8">
            <a:extLst>
              <a:ext uri="{FF2B5EF4-FFF2-40B4-BE49-F238E27FC236}">
                <a16:creationId xmlns:a16="http://schemas.microsoft.com/office/drawing/2014/main" id="{5A992626-F7A1-171B-99A0-10996360D1C7}"/>
              </a:ext>
            </a:extLst>
          </p:cNvPr>
          <p:cNvSpPr txBox="1"/>
          <p:nvPr/>
        </p:nvSpPr>
        <p:spPr>
          <a:xfrm>
            <a:off x="154010" y="643674"/>
            <a:ext cx="11883980" cy="923330"/>
          </a:xfrm>
          <a:prstGeom prst="rect">
            <a:avLst/>
          </a:prstGeom>
          <a:noFill/>
        </p:spPr>
        <p:txBody>
          <a:bodyPr wrap="square">
            <a:spAutoFit/>
          </a:bodyPr>
          <a:lstStyle/>
          <a:p>
            <a:r>
              <a:rPr lang="en-GB" dirty="0">
                <a:effectLst/>
                <a:latin typeface="Helvetica" pitchFamily="2" charset="0"/>
              </a:rPr>
              <a:t>log I(t) )/(linear time t) curve </a:t>
            </a:r>
            <a:r>
              <a:rPr lang="en-GB" dirty="0"/>
              <a:t>shows two distinct slopes. In the region where volumetric pumping is active, the slope of the linear fit is 1/</a:t>
            </a:r>
            <a:r>
              <a:rPr lang="el-GR" dirty="0"/>
              <a:t>τ, </a:t>
            </a:r>
            <a:r>
              <a:rPr lang="en-GB" dirty="0"/>
              <a:t>allowing for the calculation of the pumping speed S. If this derived S is consistent with the known, nominal pumping speed, it validates the Ks factor obtained from this curve</a:t>
            </a:r>
            <a:endParaRPr lang="en-IT" dirty="0"/>
          </a:p>
        </p:txBody>
      </p:sp>
      <p:sp>
        <p:nvSpPr>
          <p:cNvPr id="10" name="TextBox 9">
            <a:extLst>
              <a:ext uri="{FF2B5EF4-FFF2-40B4-BE49-F238E27FC236}">
                <a16:creationId xmlns:a16="http://schemas.microsoft.com/office/drawing/2014/main" id="{E93F17D1-5CC0-7C78-FC5E-08AA97817362}"/>
              </a:ext>
            </a:extLst>
          </p:cNvPr>
          <p:cNvSpPr txBox="1"/>
          <p:nvPr/>
        </p:nvSpPr>
        <p:spPr>
          <a:xfrm>
            <a:off x="154010" y="5463233"/>
            <a:ext cx="12192000" cy="954107"/>
          </a:xfrm>
          <a:prstGeom prst="rect">
            <a:avLst/>
          </a:prstGeom>
          <a:noFill/>
        </p:spPr>
        <p:txBody>
          <a:bodyPr wrap="square" rtlCol="0">
            <a:spAutoFit/>
          </a:bodyPr>
          <a:lstStyle/>
          <a:p>
            <a:pPr algn="l"/>
            <a:r>
              <a:rPr lang="en-GB" sz="2800" dirty="0"/>
              <a:t>Is it possible to use this method to evaluate the RGA sensitivities derived from the current jump technique?</a:t>
            </a:r>
            <a:endParaRPr lang="en-IT" sz="2800" b="1" dirty="0"/>
          </a:p>
        </p:txBody>
      </p:sp>
      <p:sp>
        <p:nvSpPr>
          <p:cNvPr id="11" name="TextBox 10">
            <a:extLst>
              <a:ext uri="{FF2B5EF4-FFF2-40B4-BE49-F238E27FC236}">
                <a16:creationId xmlns:a16="http://schemas.microsoft.com/office/drawing/2014/main" id="{87917FD0-086D-D414-B7D4-5416F6F7E064}"/>
              </a:ext>
            </a:extLst>
          </p:cNvPr>
          <p:cNvSpPr txBox="1"/>
          <p:nvPr/>
        </p:nvSpPr>
        <p:spPr>
          <a:xfrm>
            <a:off x="1326524" y="120454"/>
            <a:ext cx="3102772" cy="523220"/>
          </a:xfrm>
          <a:prstGeom prst="rect">
            <a:avLst/>
          </a:prstGeom>
          <a:noFill/>
        </p:spPr>
        <p:txBody>
          <a:bodyPr wrap="none" rtlCol="0">
            <a:spAutoFit/>
          </a:bodyPr>
          <a:lstStyle/>
          <a:p>
            <a:pPr algn="l"/>
            <a:r>
              <a:rPr lang="en-IT" sz="2800" b="1" dirty="0"/>
              <a:t>Comment/question</a:t>
            </a:r>
          </a:p>
        </p:txBody>
      </p:sp>
    </p:spTree>
    <p:extLst>
      <p:ext uri="{BB962C8B-B14F-4D97-AF65-F5344CB8AC3E}">
        <p14:creationId xmlns:p14="http://schemas.microsoft.com/office/powerpoint/2010/main" val="193095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4FE4-D9D9-CF1B-CBE3-D603254185C5}"/>
              </a:ext>
            </a:extLst>
          </p:cNvPr>
          <p:cNvSpPr>
            <a:spLocks noGrp="1"/>
          </p:cNvSpPr>
          <p:nvPr>
            <p:ph type="title"/>
          </p:nvPr>
        </p:nvSpPr>
        <p:spPr/>
        <p:txBody>
          <a:bodyPr/>
          <a:lstStyle/>
          <a:p>
            <a:r>
              <a:rPr lang="en-IT" dirty="0"/>
              <a:t>Motivation</a:t>
            </a:r>
          </a:p>
        </p:txBody>
      </p:sp>
      <p:sp>
        <p:nvSpPr>
          <p:cNvPr id="4" name="Footer Placeholder 3">
            <a:extLst>
              <a:ext uri="{FF2B5EF4-FFF2-40B4-BE49-F238E27FC236}">
                <a16:creationId xmlns:a16="http://schemas.microsoft.com/office/drawing/2014/main" id="{D7736187-8BA9-30D4-C402-C77328AC7C09}"/>
              </a:ext>
            </a:extLst>
          </p:cNvPr>
          <p:cNvSpPr>
            <a:spLocks noGrp="1"/>
          </p:cNvSpPr>
          <p:nvPr>
            <p:ph type="ftr" sz="quarter" idx="11"/>
          </p:nvPr>
        </p:nvSpPr>
        <p:spPr>
          <a:xfrm>
            <a:off x="737597" y="6528386"/>
            <a:ext cx="9591259"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A71D652F-9CC6-CB37-07A4-8415D2789637}"/>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8" name="TextBox 7">
            <a:extLst>
              <a:ext uri="{FF2B5EF4-FFF2-40B4-BE49-F238E27FC236}">
                <a16:creationId xmlns:a16="http://schemas.microsoft.com/office/drawing/2014/main" id="{43A61C5B-3723-3FD4-0EB7-064C16C9BA5B}"/>
              </a:ext>
            </a:extLst>
          </p:cNvPr>
          <p:cNvSpPr txBox="1"/>
          <p:nvPr/>
        </p:nvSpPr>
        <p:spPr>
          <a:xfrm>
            <a:off x="5456920" y="60195"/>
            <a:ext cx="6375040" cy="4401205"/>
          </a:xfrm>
          <a:prstGeom prst="rect">
            <a:avLst/>
          </a:prstGeom>
          <a:noFill/>
        </p:spPr>
        <p:txBody>
          <a:bodyPr wrap="square" rtlCol="0">
            <a:spAutoFit/>
          </a:bodyPr>
          <a:lstStyle/>
          <a:p>
            <a:pPr algn="just"/>
            <a:r>
              <a:rPr lang="en-GB" sz="2800" dirty="0"/>
              <a:t>During the DTE3 campaign in JET, fuel retention was investigated using </a:t>
            </a:r>
            <a:r>
              <a:rPr lang="en-GB" sz="2800" b="1" dirty="0"/>
              <a:t>LID-QMS (Laser Induced Desorption via Quadrupole Mass Spectrometry)</a:t>
            </a:r>
            <a:r>
              <a:rPr lang="en-GB" sz="2800" dirty="0"/>
              <a:t>. </a:t>
            </a:r>
          </a:p>
          <a:p>
            <a:pPr algn="just"/>
            <a:r>
              <a:rPr lang="en-GB" sz="2800" dirty="0"/>
              <a:t>LID-QMS is a cutting-edge technique that employs a laser to heat the tile surface, inducing fuel desorption. </a:t>
            </a:r>
          </a:p>
          <a:p>
            <a:pPr algn="just"/>
            <a:r>
              <a:rPr lang="en-GB" sz="2800" b="1" dirty="0">
                <a:solidFill>
                  <a:srgbClr val="0070C0"/>
                </a:solidFill>
              </a:rPr>
              <a:t>The gases desorbed from the laser spot are then quantified by a Residual Gas Analyzer (RGA).</a:t>
            </a:r>
            <a:r>
              <a:rPr lang="en-GB" sz="2800" dirty="0"/>
              <a:t> </a:t>
            </a:r>
          </a:p>
        </p:txBody>
      </p:sp>
      <p:grpSp>
        <p:nvGrpSpPr>
          <p:cNvPr id="9" name="Group 8">
            <a:extLst>
              <a:ext uri="{FF2B5EF4-FFF2-40B4-BE49-F238E27FC236}">
                <a16:creationId xmlns:a16="http://schemas.microsoft.com/office/drawing/2014/main" id="{06ED563E-7AE8-7A52-F135-3F8C7BD11FFF}"/>
              </a:ext>
            </a:extLst>
          </p:cNvPr>
          <p:cNvGrpSpPr>
            <a:grpSpLocks noChangeAspect="1"/>
          </p:cNvGrpSpPr>
          <p:nvPr/>
        </p:nvGrpSpPr>
        <p:grpSpPr bwMode="auto">
          <a:xfrm>
            <a:off x="360040" y="1399419"/>
            <a:ext cx="5045855" cy="3864974"/>
            <a:chOff x="4366" y="-194"/>
            <a:chExt cx="3303" cy="2530"/>
          </a:xfrm>
        </p:grpSpPr>
        <p:sp>
          <p:nvSpPr>
            <p:cNvPr id="10" name="AutoShape 19">
              <a:extLst>
                <a:ext uri="{FF2B5EF4-FFF2-40B4-BE49-F238E27FC236}">
                  <a16:creationId xmlns:a16="http://schemas.microsoft.com/office/drawing/2014/main" id="{C88583A2-EC0D-9C4D-4C82-9CEDC0F84BC1}"/>
                </a:ext>
              </a:extLst>
            </p:cNvPr>
            <p:cNvSpPr>
              <a:spLocks noChangeAspect="1" noChangeArrowheads="1" noTextEdit="1"/>
            </p:cNvSpPr>
            <p:nvPr/>
          </p:nvSpPr>
          <p:spPr bwMode="auto">
            <a:xfrm>
              <a:off x="4366" y="0"/>
              <a:ext cx="3238"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Rectangle 10">
              <a:extLst>
                <a:ext uri="{FF2B5EF4-FFF2-40B4-BE49-F238E27FC236}">
                  <a16:creationId xmlns:a16="http://schemas.microsoft.com/office/drawing/2014/main" id="{DAFC28F5-9A2D-29DA-0CD9-303F2E6524DA}"/>
                </a:ext>
              </a:extLst>
            </p:cNvPr>
            <p:cNvSpPr>
              <a:spLocks noChangeArrowheads="1"/>
            </p:cNvSpPr>
            <p:nvPr/>
          </p:nvSpPr>
          <p:spPr bwMode="auto">
            <a:xfrm>
              <a:off x="7611" y="2230"/>
              <a:ext cx="5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BF79A78B-678A-0A57-586A-DC7958239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 y="-194"/>
              <a:ext cx="3245" cy="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52453E28-2DDB-014C-06AD-928F0B00C3CC}"/>
                </a:ext>
              </a:extLst>
            </p:cNvPr>
            <p:cNvSpPr>
              <a:spLocks noChangeArrowheads="1"/>
            </p:cNvSpPr>
            <p:nvPr/>
          </p:nvSpPr>
          <p:spPr bwMode="auto">
            <a:xfrm>
              <a:off x="5078" y="104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panose="020B060402020202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7FEB4E7E-03D2-FEDE-F189-401A2CB86D24}"/>
                </a:ext>
              </a:extLst>
            </p:cNvPr>
            <p:cNvSpPr>
              <a:spLocks noChangeArrowheads="1"/>
            </p:cNvSpPr>
            <p:nvPr/>
          </p:nvSpPr>
          <p:spPr bwMode="auto">
            <a:xfrm>
              <a:off x="5122" y="1046"/>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3FEA5CE2-0C44-9980-C8A4-912663CCC888}"/>
                </a:ext>
              </a:extLst>
            </p:cNvPr>
            <p:cNvSpPr>
              <a:spLocks noChangeArrowheads="1"/>
            </p:cNvSpPr>
            <p:nvPr/>
          </p:nvSpPr>
          <p:spPr bwMode="auto">
            <a:xfrm>
              <a:off x="5536" y="60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a:solidFill>
                    <a:srgbClr val="FF0000"/>
                  </a:solidFill>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2D0E5894-FC4C-6AD7-46F1-EE166EE10438}"/>
                </a:ext>
              </a:extLst>
            </p:cNvPr>
            <p:cNvSpPr>
              <a:spLocks noChangeArrowheads="1"/>
            </p:cNvSpPr>
            <p:nvPr/>
          </p:nvSpPr>
          <p:spPr bwMode="auto">
            <a:xfrm>
              <a:off x="5580" y="606"/>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A5D8A124-8592-426B-0641-373AB31DC856}"/>
                </a:ext>
              </a:extLst>
            </p:cNvPr>
            <p:cNvSpPr>
              <a:spLocks noChangeArrowheads="1"/>
            </p:cNvSpPr>
            <p:nvPr/>
          </p:nvSpPr>
          <p:spPr bwMode="auto">
            <a:xfrm>
              <a:off x="5443" y="939"/>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panose="020B060402020202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ADE96A07-33CA-2573-9C73-7EB93E90D21C}"/>
                </a:ext>
              </a:extLst>
            </p:cNvPr>
            <p:cNvSpPr>
              <a:spLocks noChangeArrowheads="1"/>
            </p:cNvSpPr>
            <p:nvPr/>
          </p:nvSpPr>
          <p:spPr bwMode="auto">
            <a:xfrm>
              <a:off x="5531" y="939"/>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CA6C2E8E-EB27-E361-89BE-C7D7417F1EE0}"/>
                </a:ext>
              </a:extLst>
            </p:cNvPr>
            <p:cNvSpPr>
              <a:spLocks noChangeArrowheads="1"/>
            </p:cNvSpPr>
            <p:nvPr/>
          </p:nvSpPr>
          <p:spPr bwMode="auto">
            <a:xfrm>
              <a:off x="5571" y="98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panose="020B0604020202020204"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0837930-2C2F-A7F5-5986-DAB26C6FE0C5}"/>
                </a:ext>
              </a:extLst>
            </p:cNvPr>
            <p:cNvSpPr>
              <a:spLocks noChangeArrowheads="1"/>
            </p:cNvSpPr>
            <p:nvPr/>
          </p:nvSpPr>
          <p:spPr bwMode="auto">
            <a:xfrm>
              <a:off x="5615" y="98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4E3BCD02-D259-4CFE-DC28-2846B79336B5}"/>
                </a:ext>
              </a:extLst>
            </p:cNvPr>
            <p:cNvSpPr>
              <a:spLocks noChangeArrowheads="1"/>
            </p:cNvSpPr>
            <p:nvPr/>
          </p:nvSpPr>
          <p:spPr bwMode="auto">
            <a:xfrm>
              <a:off x="5659" y="988"/>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C1D577C1-88F2-2BA1-4C32-E8D057548199}"/>
                </a:ext>
              </a:extLst>
            </p:cNvPr>
            <p:cNvSpPr>
              <a:spLocks noChangeArrowheads="1"/>
            </p:cNvSpPr>
            <p:nvPr/>
          </p:nvSpPr>
          <p:spPr bwMode="auto">
            <a:xfrm>
              <a:off x="5648" y="786"/>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panose="020B060402020202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43E0E47C-E14E-05E9-39F1-78E3692FA932}"/>
                </a:ext>
              </a:extLst>
            </p:cNvPr>
            <p:cNvSpPr>
              <a:spLocks noChangeArrowheads="1"/>
            </p:cNvSpPr>
            <p:nvPr/>
          </p:nvSpPr>
          <p:spPr bwMode="auto">
            <a:xfrm>
              <a:off x="5736" y="786"/>
              <a:ext cx="6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24" name="Picture 23">
            <a:extLst>
              <a:ext uri="{FF2B5EF4-FFF2-40B4-BE49-F238E27FC236}">
                <a16:creationId xmlns:a16="http://schemas.microsoft.com/office/drawing/2014/main" id="{9289EDA2-1B64-79B2-B420-D90E4FF12D83}"/>
              </a:ext>
            </a:extLst>
          </p:cNvPr>
          <p:cNvPicPr>
            <a:picLocks noChangeAspect="1"/>
          </p:cNvPicPr>
          <p:nvPr/>
        </p:nvPicPr>
        <p:blipFill>
          <a:blip r:embed="rId3"/>
          <a:stretch>
            <a:fillRect/>
          </a:stretch>
        </p:blipFill>
        <p:spPr>
          <a:xfrm>
            <a:off x="4399168" y="2169635"/>
            <a:ext cx="7772400" cy="4197607"/>
          </a:xfrm>
          <a:prstGeom prst="rect">
            <a:avLst/>
          </a:prstGeom>
        </p:spPr>
      </p:pic>
      <p:sp>
        <p:nvSpPr>
          <p:cNvPr id="26" name="TextBox 25">
            <a:extLst>
              <a:ext uri="{FF2B5EF4-FFF2-40B4-BE49-F238E27FC236}">
                <a16:creationId xmlns:a16="http://schemas.microsoft.com/office/drawing/2014/main" id="{E8F0AF36-0418-AF73-3BD8-D58A91EDDBBA}"/>
              </a:ext>
            </a:extLst>
          </p:cNvPr>
          <p:cNvSpPr txBox="1"/>
          <p:nvPr/>
        </p:nvSpPr>
        <p:spPr>
          <a:xfrm>
            <a:off x="4928044" y="3145053"/>
            <a:ext cx="6714648" cy="2246769"/>
          </a:xfrm>
          <a:prstGeom prst="rect">
            <a:avLst/>
          </a:prstGeom>
          <a:solidFill>
            <a:schemeClr val="bg1"/>
          </a:solidFill>
        </p:spPr>
        <p:txBody>
          <a:bodyPr wrap="square">
            <a:spAutoFit/>
          </a:bodyPr>
          <a:lstStyle/>
          <a:p>
            <a:pPr algn="just"/>
            <a:r>
              <a:rPr lang="en-GB" sz="2800" b="1" dirty="0">
                <a:solidFill>
                  <a:srgbClr val="FF0000"/>
                </a:solidFill>
                <a:latin typeface="Arial" panose="020B0604020202020204" pitchFamily="34" charset="0"/>
                <a:cs typeface="Arial" panose="020B0604020202020204" pitchFamily="34" charset="0"/>
              </a:rPr>
              <a:t>Accurate quantification of gas release from the tiles following a laser pulse, requires determining the RGA's sensitivity (calibration factor) for each desorbed gas species.</a:t>
            </a:r>
            <a:endParaRPr lang="en-IT"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6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B994-3252-A2FE-8550-CB4567DDCA5D}"/>
              </a:ext>
            </a:extLst>
          </p:cNvPr>
          <p:cNvSpPr>
            <a:spLocks noGrp="1"/>
          </p:cNvSpPr>
          <p:nvPr>
            <p:ph type="title"/>
          </p:nvPr>
        </p:nvSpPr>
        <p:spPr/>
        <p:txBody>
          <a:bodyPr/>
          <a:lstStyle/>
          <a:p>
            <a:endParaRPr lang="en-IT"/>
          </a:p>
        </p:txBody>
      </p:sp>
      <p:sp>
        <p:nvSpPr>
          <p:cNvPr id="4" name="Footer Placeholder 3">
            <a:extLst>
              <a:ext uri="{FF2B5EF4-FFF2-40B4-BE49-F238E27FC236}">
                <a16:creationId xmlns:a16="http://schemas.microsoft.com/office/drawing/2014/main" id="{500D0F48-B617-EFB2-C38B-D6D98536E1C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5" name="Slide Number Placeholder 4">
            <a:extLst>
              <a:ext uri="{FF2B5EF4-FFF2-40B4-BE49-F238E27FC236}">
                <a16:creationId xmlns:a16="http://schemas.microsoft.com/office/drawing/2014/main" id="{A1C5CC90-BFCD-3CB4-07C3-B21D89687524}"/>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pic>
        <p:nvPicPr>
          <p:cNvPr id="6" name="Picture 5">
            <a:extLst>
              <a:ext uri="{FF2B5EF4-FFF2-40B4-BE49-F238E27FC236}">
                <a16:creationId xmlns:a16="http://schemas.microsoft.com/office/drawing/2014/main" id="{0D680FA8-EBA5-992D-FF63-3CBE1E88C0BA}"/>
              </a:ext>
            </a:extLst>
          </p:cNvPr>
          <p:cNvPicPr>
            <a:picLocks noChangeAspect="1"/>
          </p:cNvPicPr>
          <p:nvPr/>
        </p:nvPicPr>
        <p:blipFill>
          <a:blip r:embed="rId2"/>
          <a:stretch>
            <a:fillRect/>
          </a:stretch>
        </p:blipFill>
        <p:spPr>
          <a:xfrm>
            <a:off x="2445420" y="1597361"/>
            <a:ext cx="6527800" cy="3251200"/>
          </a:xfrm>
          <a:prstGeom prst="rect">
            <a:avLst/>
          </a:prstGeom>
        </p:spPr>
      </p:pic>
    </p:spTree>
    <p:extLst>
      <p:ext uri="{BB962C8B-B14F-4D97-AF65-F5344CB8AC3E}">
        <p14:creationId xmlns:p14="http://schemas.microsoft.com/office/powerpoint/2010/main" val="28172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4FC1-95D0-EE5F-4777-246AD4A196D3}"/>
              </a:ext>
            </a:extLst>
          </p:cNvPr>
          <p:cNvSpPr>
            <a:spLocks noGrp="1"/>
          </p:cNvSpPr>
          <p:nvPr>
            <p:ph type="title"/>
          </p:nvPr>
        </p:nvSpPr>
        <p:spPr/>
        <p:txBody>
          <a:bodyPr/>
          <a:lstStyle/>
          <a:p>
            <a:r>
              <a:rPr lang="en-IT" dirty="0"/>
              <a:t>Gabriele DP calculations</a:t>
            </a:r>
          </a:p>
        </p:txBody>
      </p:sp>
      <p:sp>
        <p:nvSpPr>
          <p:cNvPr id="4" name="Footer Placeholder 3">
            <a:extLst>
              <a:ext uri="{FF2B5EF4-FFF2-40B4-BE49-F238E27FC236}">
                <a16:creationId xmlns:a16="http://schemas.microsoft.com/office/drawing/2014/main" id="{4E5C8547-55B9-AA67-511D-9925039A5901}"/>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5" name="Slide Number Placeholder 4">
            <a:extLst>
              <a:ext uri="{FF2B5EF4-FFF2-40B4-BE49-F238E27FC236}">
                <a16:creationId xmlns:a16="http://schemas.microsoft.com/office/drawing/2014/main" id="{E9F54898-93C9-60EB-D40B-8C177EEBD72F}"/>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pic>
        <p:nvPicPr>
          <p:cNvPr id="6" name="Picture 5">
            <a:extLst>
              <a:ext uri="{FF2B5EF4-FFF2-40B4-BE49-F238E27FC236}">
                <a16:creationId xmlns:a16="http://schemas.microsoft.com/office/drawing/2014/main" id="{BDDACE86-DC6E-AD38-7064-A268814CD5E7}"/>
              </a:ext>
            </a:extLst>
          </p:cNvPr>
          <p:cNvPicPr>
            <a:picLocks noChangeAspect="1"/>
          </p:cNvPicPr>
          <p:nvPr/>
        </p:nvPicPr>
        <p:blipFill>
          <a:blip r:embed="rId2"/>
          <a:stretch>
            <a:fillRect/>
          </a:stretch>
        </p:blipFill>
        <p:spPr>
          <a:xfrm>
            <a:off x="187817" y="824442"/>
            <a:ext cx="5745375" cy="3850589"/>
          </a:xfrm>
          <a:prstGeom prst="rect">
            <a:avLst/>
          </a:prstGeom>
        </p:spPr>
      </p:pic>
      <p:pic>
        <p:nvPicPr>
          <p:cNvPr id="7" name="Picture 6">
            <a:extLst>
              <a:ext uri="{FF2B5EF4-FFF2-40B4-BE49-F238E27FC236}">
                <a16:creationId xmlns:a16="http://schemas.microsoft.com/office/drawing/2014/main" id="{E53F5AE9-9595-8941-AA49-23360A99570E}"/>
              </a:ext>
            </a:extLst>
          </p:cNvPr>
          <p:cNvPicPr>
            <a:picLocks noChangeAspect="1"/>
          </p:cNvPicPr>
          <p:nvPr/>
        </p:nvPicPr>
        <p:blipFill>
          <a:blip r:embed="rId3"/>
          <a:stretch>
            <a:fillRect/>
          </a:stretch>
        </p:blipFill>
        <p:spPr>
          <a:xfrm>
            <a:off x="5933192" y="898727"/>
            <a:ext cx="5546815" cy="3702017"/>
          </a:xfrm>
          <a:prstGeom prst="rect">
            <a:avLst/>
          </a:prstGeom>
        </p:spPr>
      </p:pic>
    </p:spTree>
    <p:extLst>
      <p:ext uri="{BB962C8B-B14F-4D97-AF65-F5344CB8AC3E}">
        <p14:creationId xmlns:p14="http://schemas.microsoft.com/office/powerpoint/2010/main" val="363680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146E1AA-D0A1-1412-2D59-180977C04158}"/>
              </a:ext>
            </a:extLst>
          </p:cNvPr>
          <p:cNvSpPr txBox="1"/>
          <p:nvPr/>
        </p:nvSpPr>
        <p:spPr>
          <a:xfrm>
            <a:off x="5257799" y="6524314"/>
            <a:ext cx="9333963" cy="369332"/>
          </a:xfrm>
          <a:prstGeom prst="rect">
            <a:avLst/>
          </a:prstGeom>
          <a:noFill/>
        </p:spPr>
        <p:txBody>
          <a:bodyPr wrap="square">
            <a:spAutoFit/>
          </a:bodyPr>
          <a:lstStyle/>
          <a:p>
            <a:r>
              <a:rPr lang="en-GB" b="1" i="0" dirty="0">
                <a:solidFill>
                  <a:schemeClr val="bg1"/>
                </a:solidFill>
                <a:effectLst/>
                <a:latin typeface="Calibri Light" panose="020F0302020204030204" pitchFamily="34" charset="0"/>
              </a:rPr>
              <a:t>L. Laguardia RT06 JET Analysis and Modelling week 2-6 December 2024 </a:t>
            </a:r>
            <a:endParaRPr lang="en-GB" b="1" i="0" dirty="0">
              <a:solidFill>
                <a:schemeClr val="bg1"/>
              </a:solidFill>
              <a:effectLst/>
            </a:endParaRPr>
          </a:p>
        </p:txBody>
      </p:sp>
      <p:sp>
        <p:nvSpPr>
          <p:cNvPr id="5" name="Slide Number Placeholder 4">
            <a:extLst>
              <a:ext uri="{FF2B5EF4-FFF2-40B4-BE49-F238E27FC236}">
                <a16:creationId xmlns:a16="http://schemas.microsoft.com/office/drawing/2014/main" id="{8FB90BBE-EFBF-8943-F017-F198C6D7AD8A}"/>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sp>
        <p:nvSpPr>
          <p:cNvPr id="6" name="Mostrina 2">
            <a:extLst>
              <a:ext uri="{FF2B5EF4-FFF2-40B4-BE49-F238E27FC236}">
                <a16:creationId xmlns:a16="http://schemas.microsoft.com/office/drawing/2014/main" id="{F03B5DD5-EB0E-AB36-3011-15B982147BC1}"/>
              </a:ext>
            </a:extLst>
          </p:cNvPr>
          <p:cNvSpPr/>
          <p:nvPr/>
        </p:nvSpPr>
        <p:spPr>
          <a:xfrm>
            <a:off x="173775" y="304800"/>
            <a:ext cx="4191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ttangolo 3">
            <a:extLst>
              <a:ext uri="{FF2B5EF4-FFF2-40B4-BE49-F238E27FC236}">
                <a16:creationId xmlns:a16="http://schemas.microsoft.com/office/drawing/2014/main" id="{7589C0C0-CC18-7529-F33A-8DED9798A8BD}"/>
              </a:ext>
            </a:extLst>
          </p:cNvPr>
          <p:cNvSpPr/>
          <p:nvPr/>
        </p:nvSpPr>
        <p:spPr>
          <a:xfrm>
            <a:off x="592873" y="266700"/>
            <a:ext cx="5760000" cy="20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dirty="0"/>
              <a:t>OBSERVATIONs</a:t>
            </a:r>
          </a:p>
          <a:p>
            <a:pPr algn="just"/>
            <a:endParaRPr lang="en-GB" sz="1000" dirty="0"/>
          </a:p>
          <a:p>
            <a:pPr marL="285750" indent="-285750" algn="just">
              <a:buFont typeface="Arial" panose="020B0604020202020204" pitchFamily="34" charset="0"/>
              <a:buChar char="•"/>
            </a:pPr>
            <a:r>
              <a:rPr lang="en-GB" dirty="0"/>
              <a:t>MS signals for different mass values exhibit different baseline </a:t>
            </a:r>
          </a:p>
          <a:p>
            <a:pPr marL="285750" indent="-285750" algn="just">
              <a:buFont typeface="Arial" panose="020B0604020202020204" pitchFamily="34" charset="0"/>
              <a:buChar char="•"/>
            </a:pPr>
            <a:r>
              <a:rPr lang="en-GB" dirty="0"/>
              <a:t>once the baseline is subtracted to the signals </a:t>
            </a:r>
            <a:r>
              <a:rPr lang="en-GB" b="1" dirty="0"/>
              <a:t>different masses have the same temporal decay</a:t>
            </a:r>
            <a:r>
              <a:rPr lang="en-GB" dirty="0"/>
              <a:t> (first derivative)</a:t>
            </a:r>
          </a:p>
        </p:txBody>
      </p:sp>
      <p:sp>
        <p:nvSpPr>
          <p:cNvPr id="10" name="Mostrina 6">
            <a:extLst>
              <a:ext uri="{FF2B5EF4-FFF2-40B4-BE49-F238E27FC236}">
                <a16:creationId xmlns:a16="http://schemas.microsoft.com/office/drawing/2014/main" id="{27096D0D-E73C-0CD9-8307-41199DB03ACB}"/>
              </a:ext>
            </a:extLst>
          </p:cNvPr>
          <p:cNvSpPr/>
          <p:nvPr/>
        </p:nvSpPr>
        <p:spPr>
          <a:xfrm>
            <a:off x="964804" y="4626508"/>
            <a:ext cx="419100" cy="381000"/>
          </a:xfrm>
          <a:prstGeom prst="chevro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ttangolo 7">
            <a:extLst>
              <a:ext uri="{FF2B5EF4-FFF2-40B4-BE49-F238E27FC236}">
                <a16:creationId xmlns:a16="http://schemas.microsoft.com/office/drawing/2014/main" id="{BA3A90E6-5C4B-E5F4-DFB3-61C1F3497DE3}"/>
              </a:ext>
            </a:extLst>
          </p:cNvPr>
          <p:cNvSpPr/>
          <p:nvPr/>
        </p:nvSpPr>
        <p:spPr>
          <a:xfrm>
            <a:off x="1383903" y="4588408"/>
            <a:ext cx="5760000" cy="2052000"/>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dirty="0">
                <a:solidFill>
                  <a:schemeClr val="tx1"/>
                </a:solidFill>
              </a:rPr>
              <a:t>MODELLING</a:t>
            </a:r>
          </a:p>
          <a:p>
            <a:pPr marL="285750" indent="-285750" algn="just">
              <a:buFont typeface="Arial" panose="020B0604020202020204" pitchFamily="34" charset="0"/>
              <a:buChar char="•"/>
            </a:pPr>
            <a:r>
              <a:rPr lang="en-GB" dirty="0">
                <a:solidFill>
                  <a:schemeClr val="tx1"/>
                </a:solidFill>
              </a:rPr>
              <a:t>simple kinetic modelling based on the solution of a system of </a:t>
            </a:r>
            <a:r>
              <a:rPr lang="en-GB" b="1" dirty="0">
                <a:solidFill>
                  <a:schemeClr val="tx1"/>
                </a:solidFill>
              </a:rPr>
              <a:t>differential master equations  for the temporal evolution of molecules </a:t>
            </a:r>
            <a:r>
              <a:rPr lang="en-GB" dirty="0">
                <a:solidFill>
                  <a:schemeClr val="tx1"/>
                </a:solidFill>
              </a:rPr>
              <a:t>(isotopic variants)</a:t>
            </a:r>
          </a:p>
          <a:p>
            <a:pPr marL="285750" indent="-285750" algn="just">
              <a:buFont typeface="Arial" panose="020B0604020202020204" pitchFamily="34" charset="0"/>
              <a:buChar char="•"/>
            </a:pPr>
            <a:r>
              <a:rPr lang="en-GB" dirty="0">
                <a:solidFill>
                  <a:schemeClr val="tx1"/>
                </a:solidFill>
              </a:rPr>
              <a:t>input data: </a:t>
            </a:r>
            <a:r>
              <a:rPr lang="en-GB" b="1" dirty="0">
                <a:solidFill>
                  <a:schemeClr val="tx1"/>
                </a:solidFill>
              </a:rPr>
              <a:t>recombination probability at the W surface </a:t>
            </a:r>
            <a:r>
              <a:rPr lang="en-GB" dirty="0">
                <a:solidFill>
                  <a:schemeClr val="tx1"/>
                </a:solidFill>
              </a:rPr>
              <a:t>from ab initio investigations (from the literature)</a:t>
            </a:r>
          </a:p>
        </p:txBody>
      </p:sp>
      <p:sp>
        <p:nvSpPr>
          <p:cNvPr id="12" name="Mostrina 11">
            <a:extLst>
              <a:ext uri="{FF2B5EF4-FFF2-40B4-BE49-F238E27FC236}">
                <a16:creationId xmlns:a16="http://schemas.microsoft.com/office/drawing/2014/main" id="{0C53AC1F-4CF1-E2FD-670B-6C78FAA1B37F}"/>
              </a:ext>
            </a:extLst>
          </p:cNvPr>
          <p:cNvSpPr/>
          <p:nvPr/>
        </p:nvSpPr>
        <p:spPr>
          <a:xfrm>
            <a:off x="7491211" y="5431187"/>
            <a:ext cx="419100" cy="381000"/>
          </a:xfrm>
          <a:prstGeom prst="chevro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ttangolo 12">
            <a:extLst>
              <a:ext uri="{FF2B5EF4-FFF2-40B4-BE49-F238E27FC236}">
                <a16:creationId xmlns:a16="http://schemas.microsoft.com/office/drawing/2014/main" id="{E7A6B06F-6249-B9DD-800C-0DF2C5FEBCC3}"/>
              </a:ext>
            </a:extLst>
          </p:cNvPr>
          <p:cNvSpPr/>
          <p:nvPr/>
        </p:nvSpPr>
        <p:spPr>
          <a:xfrm>
            <a:off x="7976489" y="4928736"/>
            <a:ext cx="4105264" cy="1713134"/>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dirty="0">
                <a:solidFill>
                  <a:schemeClr val="tx1"/>
                </a:solidFill>
              </a:rPr>
              <a:t>OUTPUT</a:t>
            </a:r>
          </a:p>
          <a:p>
            <a:pPr marL="285750" indent="-285750" algn="just">
              <a:buFont typeface="Arial" panose="020B0604020202020204" pitchFamily="34" charset="0"/>
              <a:buChar char="•"/>
            </a:pPr>
            <a:r>
              <a:rPr lang="en-GB" b="1" dirty="0">
                <a:solidFill>
                  <a:schemeClr val="tx1"/>
                </a:solidFill>
              </a:rPr>
              <a:t>synthetic  MS signals</a:t>
            </a:r>
            <a:r>
              <a:rPr lang="en-GB" dirty="0">
                <a:solidFill>
                  <a:schemeClr val="tx1"/>
                </a:solidFill>
              </a:rPr>
              <a:t> for all the isotopic variants of  hydrogen molecule</a:t>
            </a:r>
          </a:p>
          <a:p>
            <a:pPr marL="285750" indent="-285750">
              <a:buFont typeface="Arial" panose="020B0604020202020204" pitchFamily="34" charset="0"/>
              <a:buChar char="•"/>
            </a:pPr>
            <a:r>
              <a:rPr lang="en-GB" dirty="0">
                <a:solidFill>
                  <a:schemeClr val="tx1"/>
                </a:solidFill>
              </a:rPr>
              <a:t>appropriate tuning with experiments for </a:t>
            </a:r>
            <a:r>
              <a:rPr lang="en-GB" b="1" dirty="0">
                <a:solidFill>
                  <a:schemeClr val="tx1"/>
                </a:solidFill>
              </a:rPr>
              <a:t>quantitative analysis</a:t>
            </a:r>
          </a:p>
        </p:txBody>
      </p:sp>
      <p:pic>
        <p:nvPicPr>
          <p:cNvPr id="14" name="Immagine 16">
            <a:extLst>
              <a:ext uri="{FF2B5EF4-FFF2-40B4-BE49-F238E27FC236}">
                <a16:creationId xmlns:a16="http://schemas.microsoft.com/office/drawing/2014/main" id="{28EC17EB-AE60-FD2C-A3F8-3A1D660B5CCA}"/>
              </a:ext>
            </a:extLst>
          </p:cNvPr>
          <p:cNvPicPr>
            <a:picLocks noChangeAspect="1"/>
          </p:cNvPicPr>
          <p:nvPr/>
        </p:nvPicPr>
        <p:blipFill>
          <a:blip r:embed="rId2"/>
          <a:stretch>
            <a:fillRect/>
          </a:stretch>
        </p:blipFill>
        <p:spPr>
          <a:xfrm>
            <a:off x="9212091" y="400967"/>
            <a:ext cx="2979909" cy="1859510"/>
          </a:xfrm>
          <a:prstGeom prst="rect">
            <a:avLst/>
          </a:prstGeom>
        </p:spPr>
      </p:pic>
      <p:sp>
        <p:nvSpPr>
          <p:cNvPr id="16" name="Mostrina 18">
            <a:extLst>
              <a:ext uri="{FF2B5EF4-FFF2-40B4-BE49-F238E27FC236}">
                <a16:creationId xmlns:a16="http://schemas.microsoft.com/office/drawing/2014/main" id="{F4541A2E-C7F6-632E-AD61-457352241A14}"/>
              </a:ext>
            </a:extLst>
          </p:cNvPr>
          <p:cNvSpPr/>
          <p:nvPr/>
        </p:nvSpPr>
        <p:spPr>
          <a:xfrm>
            <a:off x="7176684" y="5427945"/>
            <a:ext cx="419100" cy="381000"/>
          </a:xfrm>
          <a:prstGeom prst="chevro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Immagine 19">
            <a:extLst>
              <a:ext uri="{FF2B5EF4-FFF2-40B4-BE49-F238E27FC236}">
                <a16:creationId xmlns:a16="http://schemas.microsoft.com/office/drawing/2014/main" id="{13746A5C-1B5A-0F37-68DE-9914F39E6374}"/>
              </a:ext>
            </a:extLst>
          </p:cNvPr>
          <p:cNvPicPr>
            <a:picLocks noChangeAspect="1"/>
          </p:cNvPicPr>
          <p:nvPr/>
        </p:nvPicPr>
        <p:blipFill>
          <a:blip r:embed="rId3"/>
          <a:stretch>
            <a:fillRect/>
          </a:stretch>
        </p:blipFill>
        <p:spPr>
          <a:xfrm>
            <a:off x="6489431" y="353712"/>
            <a:ext cx="2540000" cy="2006600"/>
          </a:xfrm>
          <a:prstGeom prst="rect">
            <a:avLst/>
          </a:prstGeom>
        </p:spPr>
      </p:pic>
      <p:sp>
        <p:nvSpPr>
          <p:cNvPr id="18" name="Rettangolo 21">
            <a:extLst>
              <a:ext uri="{FF2B5EF4-FFF2-40B4-BE49-F238E27FC236}">
                <a16:creationId xmlns:a16="http://schemas.microsoft.com/office/drawing/2014/main" id="{F6C78E23-6209-9718-51E8-FC846AECB5B7}"/>
              </a:ext>
            </a:extLst>
          </p:cNvPr>
          <p:cNvSpPr/>
          <p:nvPr/>
        </p:nvSpPr>
        <p:spPr>
          <a:xfrm>
            <a:off x="6410528" y="262647"/>
            <a:ext cx="5710136" cy="2062263"/>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002060"/>
              </a:solidFill>
            </a:endParaRPr>
          </a:p>
        </p:txBody>
      </p:sp>
      <p:grpSp>
        <p:nvGrpSpPr>
          <p:cNvPr id="23" name="Group 22">
            <a:extLst>
              <a:ext uri="{FF2B5EF4-FFF2-40B4-BE49-F238E27FC236}">
                <a16:creationId xmlns:a16="http://schemas.microsoft.com/office/drawing/2014/main" id="{5DEC7976-4EE6-6449-B66D-E98920243974}"/>
              </a:ext>
            </a:extLst>
          </p:cNvPr>
          <p:cNvGrpSpPr/>
          <p:nvPr/>
        </p:nvGrpSpPr>
        <p:grpSpPr>
          <a:xfrm>
            <a:off x="7944571" y="2789972"/>
            <a:ext cx="4125509" cy="2021054"/>
            <a:chOff x="7944571" y="2789972"/>
            <a:chExt cx="4125509" cy="2021054"/>
          </a:xfrm>
        </p:grpSpPr>
        <p:pic>
          <p:nvPicPr>
            <p:cNvPr id="15" name="Immagine 17">
              <a:extLst>
                <a:ext uri="{FF2B5EF4-FFF2-40B4-BE49-F238E27FC236}">
                  <a16:creationId xmlns:a16="http://schemas.microsoft.com/office/drawing/2014/main" id="{A4D96C6F-4DA5-4091-222E-C6881320BD52}"/>
                </a:ext>
              </a:extLst>
            </p:cNvPr>
            <p:cNvPicPr>
              <a:picLocks noChangeAspect="1"/>
            </p:cNvPicPr>
            <p:nvPr/>
          </p:nvPicPr>
          <p:blipFill>
            <a:blip r:embed="rId4"/>
            <a:stretch>
              <a:fillRect/>
            </a:stretch>
          </p:blipFill>
          <p:spPr>
            <a:xfrm>
              <a:off x="9266809" y="2829826"/>
              <a:ext cx="2717800" cy="1981200"/>
            </a:xfrm>
            <a:prstGeom prst="rect">
              <a:avLst/>
            </a:prstGeom>
          </p:spPr>
        </p:pic>
        <p:sp>
          <p:nvSpPr>
            <p:cNvPr id="19" name="Rettangolo 22">
              <a:extLst>
                <a:ext uri="{FF2B5EF4-FFF2-40B4-BE49-F238E27FC236}">
                  <a16:creationId xmlns:a16="http://schemas.microsoft.com/office/drawing/2014/main" id="{B721D3B6-1F91-67B9-774B-600001FF8D3B}"/>
                </a:ext>
              </a:extLst>
            </p:cNvPr>
            <p:cNvSpPr/>
            <p:nvPr/>
          </p:nvSpPr>
          <p:spPr>
            <a:xfrm>
              <a:off x="7982343" y="2806160"/>
              <a:ext cx="4087737" cy="1964987"/>
            </a:xfrm>
            <a:prstGeom prst="rect">
              <a:avLst/>
            </a:prstGeom>
            <a:solidFill>
              <a:schemeClr val="accent4">
                <a:lumMod val="60000"/>
                <a:lumOff val="40000"/>
                <a:alpha val="3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GB" b="1" dirty="0">
                <a:solidFill>
                  <a:schemeClr val="tx1"/>
                </a:solidFill>
              </a:endParaRPr>
            </a:p>
            <a:p>
              <a:pPr algn="just"/>
              <a:endParaRPr lang="en-GB" b="1" dirty="0">
                <a:solidFill>
                  <a:schemeClr val="tx1"/>
                </a:solidFill>
              </a:endParaRPr>
            </a:p>
          </p:txBody>
        </p:sp>
        <p:sp>
          <p:nvSpPr>
            <p:cNvPr id="20" name="CasellaDiTesto 13">
              <a:extLst>
                <a:ext uri="{FF2B5EF4-FFF2-40B4-BE49-F238E27FC236}">
                  <a16:creationId xmlns:a16="http://schemas.microsoft.com/office/drawing/2014/main" id="{276B268C-94FE-DEAA-419D-F575904B6124}"/>
                </a:ext>
              </a:extLst>
            </p:cNvPr>
            <p:cNvSpPr txBox="1"/>
            <p:nvPr/>
          </p:nvSpPr>
          <p:spPr>
            <a:xfrm>
              <a:off x="7944571" y="2789972"/>
              <a:ext cx="1292642" cy="1200329"/>
            </a:xfrm>
            <a:prstGeom prst="rect">
              <a:avLst/>
            </a:prstGeom>
            <a:noFill/>
          </p:spPr>
          <p:txBody>
            <a:bodyPr wrap="square">
              <a:spAutoFit/>
            </a:bodyPr>
            <a:lstStyle/>
            <a:p>
              <a:r>
                <a:rPr lang="en-GB" sz="1600" dirty="0">
                  <a:solidFill>
                    <a:schemeClr val="accent4">
                      <a:lumMod val="50000"/>
                    </a:schemeClr>
                  </a:solidFill>
                </a:rPr>
                <a:t>MODELLING</a:t>
              </a:r>
            </a:p>
            <a:p>
              <a:r>
                <a:rPr lang="en-GB" sz="1400" dirty="0"/>
                <a:t>m</a:t>
              </a:r>
              <a:r>
                <a:rPr lang="en-GB" sz="1400" dirty="0">
                  <a:solidFill>
                    <a:schemeClr val="tx1"/>
                  </a:solidFill>
                </a:rPr>
                <a:t>odel for D</a:t>
              </a:r>
              <a:r>
                <a:rPr lang="en-GB" sz="1400" baseline="-25000" dirty="0">
                  <a:solidFill>
                    <a:schemeClr val="tx1"/>
                  </a:solidFill>
                </a:rPr>
                <a:t>2</a:t>
              </a:r>
              <a:r>
                <a:rPr lang="en-GB" sz="1400" dirty="0">
                  <a:solidFill>
                    <a:schemeClr val="tx1"/>
                  </a:solidFill>
                </a:rPr>
                <a:t> injection with guesses for rates</a:t>
              </a:r>
              <a:endParaRPr lang="it-IT" sz="1400" dirty="0"/>
            </a:p>
          </p:txBody>
        </p:sp>
      </p:grpSp>
      <p:sp>
        <p:nvSpPr>
          <p:cNvPr id="21" name="CasellaDiTesto 24">
            <a:extLst>
              <a:ext uri="{FF2B5EF4-FFF2-40B4-BE49-F238E27FC236}">
                <a16:creationId xmlns:a16="http://schemas.microsoft.com/office/drawing/2014/main" id="{D99838EB-79E8-6C63-43A5-8051D937B0F8}"/>
              </a:ext>
            </a:extLst>
          </p:cNvPr>
          <p:cNvSpPr txBox="1"/>
          <p:nvPr/>
        </p:nvSpPr>
        <p:spPr>
          <a:xfrm>
            <a:off x="9401783" y="2028377"/>
            <a:ext cx="1561290" cy="338554"/>
          </a:xfrm>
          <a:prstGeom prst="rect">
            <a:avLst/>
          </a:prstGeom>
          <a:noFill/>
        </p:spPr>
        <p:txBody>
          <a:bodyPr wrap="square">
            <a:spAutoFit/>
          </a:bodyPr>
          <a:lstStyle/>
          <a:p>
            <a:r>
              <a:rPr lang="en-GB" sz="1600" dirty="0">
                <a:solidFill>
                  <a:schemeClr val="accent1">
                    <a:lumMod val="75000"/>
                  </a:schemeClr>
                </a:solidFill>
              </a:rPr>
              <a:t>EXPERIMENT</a:t>
            </a:r>
          </a:p>
        </p:txBody>
      </p:sp>
      <p:sp>
        <p:nvSpPr>
          <p:cNvPr id="24" name="TextBox 23">
            <a:extLst>
              <a:ext uri="{FF2B5EF4-FFF2-40B4-BE49-F238E27FC236}">
                <a16:creationId xmlns:a16="http://schemas.microsoft.com/office/drawing/2014/main" id="{6122115D-26DF-BF64-432E-5C6380FFA73B}"/>
              </a:ext>
            </a:extLst>
          </p:cNvPr>
          <p:cNvSpPr txBox="1"/>
          <p:nvPr/>
        </p:nvSpPr>
        <p:spPr>
          <a:xfrm>
            <a:off x="678251" y="2488511"/>
            <a:ext cx="7049073" cy="2031325"/>
          </a:xfrm>
          <a:prstGeom prst="rect">
            <a:avLst/>
          </a:prstGeom>
          <a:noFill/>
        </p:spPr>
        <p:txBody>
          <a:bodyPr wrap="square" rtlCol="0">
            <a:spAutoFit/>
          </a:bodyPr>
          <a:lstStyle/>
          <a:p>
            <a:pPr marL="285750" indent="-285750">
              <a:buFont typeface="Arial" panose="020B0604020202020204" pitchFamily="34" charset="0"/>
              <a:buChar char="•"/>
            </a:pPr>
            <a:r>
              <a:rPr lang="it-IT" sz="1800" dirty="0"/>
              <a:t>(</a:t>
            </a:r>
            <a:r>
              <a:rPr lang="it-IT" sz="1800" dirty="0" err="1"/>
              <a:t>left</a:t>
            </a:r>
            <a:r>
              <a:rPr lang="it-IT" sz="1800" dirty="0"/>
              <a:t>) data for the </a:t>
            </a:r>
            <a:r>
              <a:rPr lang="it-IT" sz="1800" dirty="0" err="1"/>
              <a:t>different</a:t>
            </a:r>
            <a:r>
              <a:rPr lang="it-IT" sz="1800" dirty="0"/>
              <a:t> </a:t>
            </a:r>
            <a:r>
              <a:rPr lang="it-IT" sz="1800" dirty="0" err="1"/>
              <a:t>isotopes</a:t>
            </a:r>
            <a:r>
              <a:rPr lang="it-IT" sz="1800" dirty="0"/>
              <a:t> (the baseline </a:t>
            </a:r>
            <a:r>
              <a:rPr lang="it-IT" sz="1800" dirty="0" err="1"/>
              <a:t>has</a:t>
            </a:r>
            <a:r>
              <a:rPr lang="it-IT" sz="1800" dirty="0"/>
              <a:t> </a:t>
            </a:r>
            <a:r>
              <a:rPr lang="it-IT" sz="1800" dirty="0" err="1"/>
              <a:t>been</a:t>
            </a:r>
            <a:r>
              <a:rPr lang="it-IT" sz="1800" dirty="0"/>
              <a:t> </a:t>
            </a:r>
            <a:r>
              <a:rPr lang="it-IT" sz="1800" dirty="0" err="1"/>
              <a:t>subtracted</a:t>
            </a:r>
            <a:r>
              <a:rPr lang="it-IT" sz="1800" dirty="0"/>
              <a:t>) </a:t>
            </a:r>
            <a:r>
              <a:rPr lang="it-IT" sz="1800" dirty="0" err="1"/>
              <a:t>as</a:t>
            </a:r>
            <a:r>
              <a:rPr lang="it-IT" sz="1800" dirty="0"/>
              <a:t> a </a:t>
            </a:r>
            <a:r>
              <a:rPr lang="it-IT" sz="1800" dirty="0" err="1"/>
              <a:t>function</a:t>
            </a:r>
            <a:r>
              <a:rPr lang="it-IT" sz="1800" dirty="0"/>
              <a:t> of time from t0, i.e. the maximum of the </a:t>
            </a:r>
            <a:r>
              <a:rPr lang="it-IT" sz="1800" dirty="0" err="1"/>
              <a:t>injected</a:t>
            </a:r>
            <a:r>
              <a:rPr lang="it-IT" sz="1800" dirty="0"/>
              <a:t> </a:t>
            </a:r>
            <a:r>
              <a:rPr lang="it-IT" sz="1800" dirty="0" err="1"/>
              <a:t>species</a:t>
            </a:r>
            <a:r>
              <a:rPr lang="it-IT" sz="1800" dirty="0"/>
              <a:t> (D</a:t>
            </a:r>
            <a:r>
              <a:rPr lang="it-IT" sz="1800" baseline="-25000" dirty="0"/>
              <a:t>2</a:t>
            </a:r>
            <a:r>
              <a:rPr lang="it-IT" sz="1800" dirty="0"/>
              <a:t>)</a:t>
            </a:r>
          </a:p>
          <a:p>
            <a:pPr marL="285750" indent="-285750">
              <a:buFont typeface="Arial" panose="020B0604020202020204" pitchFamily="34" charset="0"/>
              <a:buChar char="•"/>
            </a:pPr>
            <a:r>
              <a:rPr lang="it-IT" sz="1800" dirty="0"/>
              <a:t>(</a:t>
            </a:r>
            <a:r>
              <a:rPr lang="it-IT" sz="1800" dirty="0" err="1"/>
              <a:t>righ</a:t>
            </a:r>
            <a:r>
              <a:rPr lang="it-IT" dirty="0" err="1"/>
              <a:t>t</a:t>
            </a:r>
            <a:r>
              <a:rPr lang="it-IT" dirty="0"/>
              <a:t>) </a:t>
            </a:r>
            <a:r>
              <a:rPr lang="en-GB" dirty="0"/>
              <a:t>data with baseline subtraction and normalized (N) i.e. divided by the maximum,  all show the same derivative (slope lines drawn)</a:t>
            </a:r>
          </a:p>
          <a:p>
            <a:r>
              <a:rPr lang="en-GB" dirty="0"/>
              <a:t>For D</a:t>
            </a:r>
            <a:r>
              <a:rPr lang="en-GB" baseline="-25000" dirty="0"/>
              <a:t>2</a:t>
            </a:r>
            <a:r>
              <a:rPr lang="en-GB" dirty="0"/>
              <a:t> the initial decay is determined by the kinetics of formation of the other isotopic variants by recombination on the surface.</a:t>
            </a:r>
            <a:endParaRPr lang="it-IT" sz="1800" dirty="0"/>
          </a:p>
        </p:txBody>
      </p:sp>
      <p:sp>
        <p:nvSpPr>
          <p:cNvPr id="25" name="TextBox 24">
            <a:extLst>
              <a:ext uri="{FF2B5EF4-FFF2-40B4-BE49-F238E27FC236}">
                <a16:creationId xmlns:a16="http://schemas.microsoft.com/office/drawing/2014/main" id="{24089480-12AD-4F73-DC55-666BA3B4559C}"/>
              </a:ext>
            </a:extLst>
          </p:cNvPr>
          <p:cNvSpPr txBox="1"/>
          <p:nvPr/>
        </p:nvSpPr>
        <p:spPr>
          <a:xfrm>
            <a:off x="8287535" y="-38842"/>
            <a:ext cx="1641796" cy="400110"/>
          </a:xfrm>
          <a:prstGeom prst="rect">
            <a:avLst/>
          </a:prstGeom>
          <a:noFill/>
        </p:spPr>
        <p:txBody>
          <a:bodyPr wrap="none" rtlCol="0">
            <a:spAutoFit/>
          </a:bodyPr>
          <a:lstStyle/>
          <a:p>
            <a:pPr algn="l"/>
            <a:r>
              <a:rPr lang="en-IT" sz="2000" b="1" dirty="0"/>
              <a:t>#off line 3284</a:t>
            </a:r>
          </a:p>
        </p:txBody>
      </p:sp>
      <p:grpSp>
        <p:nvGrpSpPr>
          <p:cNvPr id="22" name="Group 21">
            <a:extLst>
              <a:ext uri="{FF2B5EF4-FFF2-40B4-BE49-F238E27FC236}">
                <a16:creationId xmlns:a16="http://schemas.microsoft.com/office/drawing/2014/main" id="{42523A4B-96FC-9B2D-D014-8EBC6C142B94}"/>
              </a:ext>
            </a:extLst>
          </p:cNvPr>
          <p:cNvGrpSpPr/>
          <p:nvPr/>
        </p:nvGrpSpPr>
        <p:grpSpPr>
          <a:xfrm>
            <a:off x="62912" y="2428884"/>
            <a:ext cx="7532872" cy="2052000"/>
            <a:chOff x="547358" y="2421544"/>
            <a:chExt cx="6208283" cy="2052000"/>
          </a:xfrm>
        </p:grpSpPr>
        <p:sp>
          <p:nvSpPr>
            <p:cNvPr id="8" name="Mostrina 4">
              <a:extLst>
                <a:ext uri="{FF2B5EF4-FFF2-40B4-BE49-F238E27FC236}">
                  <a16:creationId xmlns:a16="http://schemas.microsoft.com/office/drawing/2014/main" id="{2F4D773D-1740-290B-8F7E-B9D45603D201}"/>
                </a:ext>
              </a:extLst>
            </p:cNvPr>
            <p:cNvSpPr/>
            <p:nvPr/>
          </p:nvSpPr>
          <p:spPr>
            <a:xfrm>
              <a:off x="547358" y="2459644"/>
              <a:ext cx="419100" cy="381000"/>
            </a:xfrm>
            <a:prstGeom prst="chevron">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ttangolo 5">
              <a:extLst>
                <a:ext uri="{FF2B5EF4-FFF2-40B4-BE49-F238E27FC236}">
                  <a16:creationId xmlns:a16="http://schemas.microsoft.com/office/drawing/2014/main" id="{4498C210-C5CE-7FBA-B677-A6C25A5E0124}"/>
                </a:ext>
              </a:extLst>
            </p:cNvPr>
            <p:cNvSpPr/>
            <p:nvPr/>
          </p:nvSpPr>
          <p:spPr>
            <a:xfrm>
              <a:off x="995641" y="2421544"/>
              <a:ext cx="5760000" cy="2052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dirty="0">
                  <a:solidFill>
                    <a:schemeClr val="tx1"/>
                  </a:solidFill>
                </a:rPr>
                <a:t>HYPOTESIS</a:t>
              </a:r>
            </a:p>
            <a:p>
              <a:pPr marL="285750" indent="-285750" algn="just">
                <a:buFont typeface="Arial" panose="020B0604020202020204" pitchFamily="34" charset="0"/>
                <a:buChar char="•"/>
              </a:pPr>
              <a:r>
                <a:rPr lang="en-GB" dirty="0">
                  <a:solidFill>
                    <a:schemeClr val="tx1"/>
                  </a:solidFill>
                </a:rPr>
                <a:t>the baseline signal is related to the chemical species adsorbed at the surface before the gas injection and  progressively released in the gas phase </a:t>
              </a:r>
            </a:p>
            <a:p>
              <a:pPr marL="285750" indent="-285750" algn="just">
                <a:buFont typeface="Arial" panose="020B0604020202020204" pitchFamily="34" charset="0"/>
                <a:buChar char="•"/>
              </a:pPr>
              <a:r>
                <a:rPr lang="en-GB" dirty="0">
                  <a:solidFill>
                    <a:schemeClr val="tx1"/>
                  </a:solidFill>
                </a:rPr>
                <a:t>the signals at different masses, corresponding to isotopic variants of the  hydrogen molecule, result from the </a:t>
              </a:r>
              <a:r>
                <a:rPr lang="en-GB" b="1" dirty="0">
                  <a:solidFill>
                    <a:schemeClr val="tx1"/>
                  </a:solidFill>
                </a:rPr>
                <a:t>heterogeneous recombination/desorption dynamics</a:t>
              </a:r>
            </a:p>
          </p:txBody>
        </p:sp>
      </p:grpSp>
    </p:spTree>
    <p:extLst>
      <p:ext uri="{BB962C8B-B14F-4D97-AF65-F5344CB8AC3E}">
        <p14:creationId xmlns:p14="http://schemas.microsoft.com/office/powerpoint/2010/main" val="238900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533A-B69C-FC91-E6C6-F2B16EAF8E5C}"/>
              </a:ext>
            </a:extLst>
          </p:cNvPr>
          <p:cNvSpPr>
            <a:spLocks noGrp="1"/>
          </p:cNvSpPr>
          <p:nvPr>
            <p:ph type="title"/>
          </p:nvPr>
        </p:nvSpPr>
        <p:spPr/>
        <p:txBody>
          <a:bodyPr/>
          <a:lstStyle/>
          <a:p>
            <a:r>
              <a:rPr lang="en-GB" dirty="0">
                <a:solidFill>
                  <a:srgbClr val="083992"/>
                </a:solidFill>
                <a:effectLst/>
                <a:latin typeface="Helvetica" pitchFamily="2" charset="0"/>
              </a:rPr>
              <a:t>Gas puffs – offline pulses for LID-QMS calibration</a:t>
            </a:r>
            <a:endParaRPr lang="en-IT" dirty="0"/>
          </a:p>
        </p:txBody>
      </p:sp>
      <p:sp>
        <p:nvSpPr>
          <p:cNvPr id="4" name="Footer Placeholder 3">
            <a:extLst>
              <a:ext uri="{FF2B5EF4-FFF2-40B4-BE49-F238E27FC236}">
                <a16:creationId xmlns:a16="http://schemas.microsoft.com/office/drawing/2014/main" id="{CEEABEC1-0907-DF5A-00B7-74D11E7C0491}"/>
              </a:ext>
            </a:extLst>
          </p:cNvPr>
          <p:cNvSpPr>
            <a:spLocks noGrp="1"/>
          </p:cNvSpPr>
          <p:nvPr>
            <p:ph type="ftr" sz="quarter" idx="11"/>
          </p:nvPr>
        </p:nvSpPr>
        <p:spPr>
          <a:xfrm>
            <a:off x="825623" y="6555770"/>
            <a:ext cx="8292619"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4F5EB36B-44CA-9B02-3C85-6504C1097348}"/>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7" name="TextBox 6">
            <a:extLst>
              <a:ext uri="{FF2B5EF4-FFF2-40B4-BE49-F238E27FC236}">
                <a16:creationId xmlns:a16="http://schemas.microsoft.com/office/drawing/2014/main" id="{8DE79C07-C114-16F1-BA29-FF5F05674BCC}"/>
              </a:ext>
            </a:extLst>
          </p:cNvPr>
          <p:cNvSpPr txBox="1"/>
          <p:nvPr/>
        </p:nvSpPr>
        <p:spPr>
          <a:xfrm>
            <a:off x="193183" y="935281"/>
            <a:ext cx="11900079" cy="4524315"/>
          </a:xfrm>
          <a:prstGeom prst="rect">
            <a:avLst/>
          </a:prstGeom>
          <a:noFill/>
        </p:spPr>
        <p:txBody>
          <a:bodyPr wrap="square">
            <a:spAutoFit/>
          </a:bodyPr>
          <a:lstStyle/>
          <a:p>
            <a:r>
              <a:rPr lang="en-GB" sz="2400" b="1" dirty="0">
                <a:solidFill>
                  <a:srgbClr val="FF0000"/>
                </a:solidFill>
                <a:effectLst/>
                <a:latin typeface="Helvetica" pitchFamily="2" charset="0"/>
              </a:rPr>
              <a:t>22 Dedicated injection session 180 offline pulses with gas injections performed</a:t>
            </a:r>
          </a:p>
          <a:p>
            <a:endParaRPr lang="en-GB" sz="2400" dirty="0">
              <a:solidFill>
                <a:srgbClr val="FF0000"/>
              </a:solidFill>
              <a:effectLst/>
              <a:latin typeface="Helvetica" pitchFamily="2" charset="0"/>
            </a:endParaRPr>
          </a:p>
          <a:p>
            <a:pPr marL="342900" indent="-3429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Each LID-QMS session had its own gas calibration puffs via offline pulsing;</a:t>
            </a:r>
          </a:p>
          <a:p>
            <a:pPr marL="342900" indent="-342900">
              <a:buFont typeface="Arial" panose="020B0604020202020204" pitchFamily="34" charset="0"/>
              <a:buChar char="•"/>
            </a:pP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GIM4, single puff, voltage control was used;</a:t>
            </a:r>
          </a:p>
          <a:p>
            <a:pPr marL="342900" indent="-342900">
              <a:buFont typeface="Arial" panose="020B0604020202020204" pitchFamily="34" charset="0"/>
              <a:buChar char="•"/>
            </a:pP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Injections performed with D</a:t>
            </a:r>
            <a:r>
              <a:rPr lang="en-GB" sz="2400" baseline="-25000" dirty="0">
                <a:effectLst/>
                <a:latin typeface="Arial" panose="020B0604020202020204" pitchFamily="34" charset="0"/>
                <a:cs typeface="Arial" panose="020B0604020202020204" pitchFamily="34" charset="0"/>
              </a:rPr>
              <a:t>2</a:t>
            </a:r>
            <a:r>
              <a:rPr lang="en-GB" sz="2400" dirty="0">
                <a:effectLst/>
                <a:latin typeface="Arial" panose="020B0604020202020204" pitchFamily="34" charset="0"/>
                <a:cs typeface="Arial" panose="020B0604020202020204" pitchFamily="34" charset="0"/>
              </a:rPr>
              <a:t> and H</a:t>
            </a:r>
            <a:r>
              <a:rPr lang="en-GB" sz="2400" baseline="-25000" dirty="0">
                <a:effectLst/>
                <a:latin typeface="Arial" panose="020B0604020202020204" pitchFamily="34" charset="0"/>
                <a:cs typeface="Arial" panose="020B0604020202020204" pitchFamily="34" charset="0"/>
              </a:rPr>
              <a:t>2</a:t>
            </a:r>
            <a:r>
              <a:rPr lang="en-GB" sz="2400"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No dedicated T</a:t>
            </a:r>
            <a:r>
              <a:rPr lang="en-GB" sz="2400" baseline="-25000" dirty="0">
                <a:effectLst/>
                <a:latin typeface="Arial" panose="020B0604020202020204" pitchFamily="34" charset="0"/>
                <a:cs typeface="Arial" panose="020B0604020202020204" pitchFamily="34" charset="0"/>
              </a:rPr>
              <a:t>2</a:t>
            </a:r>
            <a:r>
              <a:rPr lang="en-GB" sz="2400" dirty="0">
                <a:effectLst/>
                <a:latin typeface="Arial" panose="020B0604020202020204" pitchFamily="34" charset="0"/>
                <a:cs typeface="Arial" panose="020B0604020202020204" pitchFamily="34" charset="0"/>
              </a:rPr>
              <a:t> gas puffs for LID-QMS sessions, because TIM bottle cannot make small gas injection</a:t>
            </a:r>
          </a:p>
          <a:p>
            <a:pPr marL="342900" indent="-342900">
              <a:buFont typeface="Arial" panose="020B0604020202020204" pitchFamily="34" charset="0"/>
              <a:buChar char="•"/>
            </a:pP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effectLst/>
                <a:latin typeface="Arial" panose="020B0604020202020204" pitchFamily="34" charset="0"/>
                <a:cs typeface="Arial" panose="020B0604020202020204" pitchFamily="34" charset="0"/>
              </a:rPr>
              <a:t>Different pumping conditions investigated</a:t>
            </a:r>
          </a:p>
        </p:txBody>
      </p:sp>
    </p:spTree>
    <p:extLst>
      <p:ext uri="{BB962C8B-B14F-4D97-AF65-F5344CB8AC3E}">
        <p14:creationId xmlns:p14="http://schemas.microsoft.com/office/powerpoint/2010/main" val="396025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1BD-4D14-6AF7-4CDE-7CBBF1F7474C}"/>
              </a:ext>
            </a:extLst>
          </p:cNvPr>
          <p:cNvSpPr>
            <a:spLocks noGrp="1"/>
          </p:cNvSpPr>
          <p:nvPr>
            <p:ph type="title"/>
          </p:nvPr>
        </p:nvSpPr>
        <p:spPr>
          <a:xfrm>
            <a:off x="993049" y="218524"/>
            <a:ext cx="9451776" cy="457200"/>
          </a:xfrm>
        </p:spPr>
        <p:txBody>
          <a:bodyPr/>
          <a:lstStyle/>
          <a:p>
            <a:r>
              <a:rPr lang="en-GB" dirty="0">
                <a:solidFill>
                  <a:srgbClr val="083992"/>
                </a:solidFill>
                <a:effectLst/>
                <a:latin typeface="Helvetica" pitchFamily="2" charset="0"/>
              </a:rPr>
              <a:t>Pumping conditions during calibration gas injection</a:t>
            </a:r>
            <a:endParaRPr lang="en-IT" dirty="0"/>
          </a:p>
        </p:txBody>
      </p:sp>
      <p:sp>
        <p:nvSpPr>
          <p:cNvPr id="4" name="Footer Placeholder 3">
            <a:extLst>
              <a:ext uri="{FF2B5EF4-FFF2-40B4-BE49-F238E27FC236}">
                <a16:creationId xmlns:a16="http://schemas.microsoft.com/office/drawing/2014/main" id="{5BA3D31D-C043-631A-EB77-EE0046FD9B65}"/>
              </a:ext>
            </a:extLst>
          </p:cNvPr>
          <p:cNvSpPr>
            <a:spLocks noGrp="1"/>
          </p:cNvSpPr>
          <p:nvPr>
            <p:ph type="ftr" sz="quarter" idx="11"/>
          </p:nvPr>
        </p:nvSpPr>
        <p:spPr>
          <a:xfrm>
            <a:off x="825623" y="6555770"/>
            <a:ext cx="9869992"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F87C963B-FA4C-B1B9-247A-DA78C67419F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9" name="TextBox 8">
            <a:extLst>
              <a:ext uri="{FF2B5EF4-FFF2-40B4-BE49-F238E27FC236}">
                <a16:creationId xmlns:a16="http://schemas.microsoft.com/office/drawing/2014/main" id="{348F323A-1A82-6B9E-45AC-9020AE51A394}"/>
              </a:ext>
            </a:extLst>
          </p:cNvPr>
          <p:cNvSpPr txBox="1"/>
          <p:nvPr/>
        </p:nvSpPr>
        <p:spPr>
          <a:xfrm>
            <a:off x="299790" y="2561546"/>
            <a:ext cx="2817253" cy="1477328"/>
          </a:xfrm>
          <a:prstGeom prst="rect">
            <a:avLst/>
          </a:prstGeom>
          <a:noFill/>
        </p:spPr>
        <p:txBody>
          <a:bodyPr wrap="square">
            <a:spAutoFit/>
          </a:bodyPr>
          <a:lstStyle/>
          <a:p>
            <a:pPr marL="285750" indent="-285750">
              <a:buFont typeface="Wingdings" pitchFamily="2" charset="2"/>
              <a:buChar char="ü"/>
            </a:pPr>
            <a:r>
              <a:rPr lang="en-GB" b="1" dirty="0" err="1">
                <a:effectLst/>
                <a:latin typeface="Helvetica" pitchFamily="2" charset="0"/>
              </a:rPr>
              <a:t>Cryo</a:t>
            </a:r>
            <a:r>
              <a:rPr lang="en-GB" b="1" dirty="0">
                <a:effectLst/>
                <a:latin typeface="Helvetica" pitchFamily="2" charset="0"/>
              </a:rPr>
              <a:t> pumps at LN2</a:t>
            </a:r>
          </a:p>
          <a:p>
            <a:pPr marL="285750" indent="-285750">
              <a:buFont typeface="Wingdings" pitchFamily="2" charset="2"/>
              <a:buChar char="ü"/>
            </a:pPr>
            <a:r>
              <a:rPr lang="en-GB" b="1" dirty="0">
                <a:effectLst/>
                <a:latin typeface="Helvetica" pitchFamily="2" charset="0"/>
              </a:rPr>
              <a:t>RVs closed</a:t>
            </a:r>
          </a:p>
          <a:p>
            <a:pPr marL="285750" indent="-285750">
              <a:buFont typeface="Wingdings" pitchFamily="2" charset="2"/>
              <a:buChar char="ü"/>
            </a:pPr>
            <a:r>
              <a:rPr lang="en-GB" b="1" dirty="0">
                <a:effectLst/>
                <a:latin typeface="Helvetica" pitchFamily="2" charset="0"/>
              </a:rPr>
              <a:t>T03-04 closed</a:t>
            </a:r>
          </a:p>
          <a:p>
            <a:pPr marL="285750" indent="-285750">
              <a:buFont typeface="Wingdings" pitchFamily="2" charset="2"/>
              <a:buChar char="ü"/>
            </a:pPr>
            <a:r>
              <a:rPr lang="en-GB" b="1" dirty="0">
                <a:effectLst/>
                <a:latin typeface="Helvetica" pitchFamily="2" charset="0"/>
              </a:rPr>
              <a:t>T02 normally closed</a:t>
            </a:r>
          </a:p>
          <a:p>
            <a:pPr marL="285750" indent="-285750">
              <a:buFont typeface="Wingdings" pitchFamily="2" charset="2"/>
              <a:buChar char="ü"/>
            </a:pPr>
            <a:r>
              <a:rPr lang="en-GB" b="1" dirty="0">
                <a:effectLst/>
                <a:latin typeface="Helvetica" pitchFamily="2" charset="0"/>
              </a:rPr>
              <a:t>T01 always open</a:t>
            </a:r>
          </a:p>
        </p:txBody>
      </p:sp>
      <p:grpSp>
        <p:nvGrpSpPr>
          <p:cNvPr id="33" name="Group 32">
            <a:extLst>
              <a:ext uri="{FF2B5EF4-FFF2-40B4-BE49-F238E27FC236}">
                <a16:creationId xmlns:a16="http://schemas.microsoft.com/office/drawing/2014/main" id="{8509A19F-6E02-AF87-CE07-757D5B1205C1}"/>
              </a:ext>
            </a:extLst>
          </p:cNvPr>
          <p:cNvGrpSpPr/>
          <p:nvPr/>
        </p:nvGrpSpPr>
        <p:grpSpPr>
          <a:xfrm>
            <a:off x="3961327" y="745221"/>
            <a:ext cx="7772400" cy="4775125"/>
            <a:chOff x="3961327" y="912648"/>
            <a:chExt cx="7772400" cy="4775125"/>
          </a:xfrm>
        </p:grpSpPr>
        <p:pic>
          <p:nvPicPr>
            <p:cNvPr id="12" name="Picture 11">
              <a:extLst>
                <a:ext uri="{FF2B5EF4-FFF2-40B4-BE49-F238E27FC236}">
                  <a16:creationId xmlns:a16="http://schemas.microsoft.com/office/drawing/2014/main" id="{D0C77D01-DF6E-39E6-E907-316E2A6141DD}"/>
                </a:ext>
              </a:extLst>
            </p:cNvPr>
            <p:cNvPicPr>
              <a:picLocks noChangeAspect="1"/>
            </p:cNvPicPr>
            <p:nvPr/>
          </p:nvPicPr>
          <p:blipFill>
            <a:blip r:embed="rId2"/>
            <a:stretch>
              <a:fillRect/>
            </a:stretch>
          </p:blipFill>
          <p:spPr>
            <a:xfrm>
              <a:off x="3961327" y="912648"/>
              <a:ext cx="7772400" cy="4775125"/>
            </a:xfrm>
            <a:prstGeom prst="rect">
              <a:avLst/>
            </a:prstGeom>
          </p:spPr>
        </p:pic>
        <p:sp>
          <p:nvSpPr>
            <p:cNvPr id="15" name="Rectangle: Rounded Corners 9">
              <a:extLst>
                <a:ext uri="{FF2B5EF4-FFF2-40B4-BE49-F238E27FC236}">
                  <a16:creationId xmlns:a16="http://schemas.microsoft.com/office/drawing/2014/main" id="{0211C5BE-BAE5-865B-F58E-5C934E16AF61}"/>
                </a:ext>
              </a:extLst>
            </p:cNvPr>
            <p:cNvSpPr/>
            <p:nvPr/>
          </p:nvSpPr>
          <p:spPr>
            <a:xfrm>
              <a:off x="4387493" y="2981525"/>
              <a:ext cx="936104" cy="1872208"/>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E02B143-1CD5-B627-E4ED-686E8502BD75}"/>
                </a:ext>
              </a:extLst>
            </p:cNvPr>
            <p:cNvSpPr/>
            <p:nvPr/>
          </p:nvSpPr>
          <p:spPr>
            <a:xfrm>
              <a:off x="4963557" y="3917629"/>
              <a:ext cx="288032" cy="72008"/>
            </a:xfrm>
            <a:prstGeom prst="rect">
              <a:avLst/>
            </a:prstGeom>
            <a:gradFill flip="none" rotWithShape="1">
              <a:gsLst>
                <a:gs pos="0">
                  <a:srgbClr val="00B050"/>
                </a:gs>
                <a:gs pos="100000">
                  <a:srgbClr val="FF00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86251C4-2373-DCD8-80FB-17F83552019E}"/>
                </a:ext>
              </a:extLst>
            </p:cNvPr>
            <p:cNvSpPr txBox="1"/>
            <p:nvPr/>
          </p:nvSpPr>
          <p:spPr>
            <a:xfrm>
              <a:off x="4891549" y="4853733"/>
              <a:ext cx="474810" cy="323165"/>
            </a:xfrm>
            <a:prstGeom prst="rect">
              <a:avLst/>
            </a:prstGeom>
            <a:noFill/>
          </p:spPr>
          <p:txBody>
            <a:bodyPr wrap="none" rtlCol="0">
              <a:spAutoFit/>
            </a:bodyPr>
            <a:lstStyle/>
            <a:p>
              <a:r>
                <a:rPr lang="en-GB" sz="1500" b="1" dirty="0">
                  <a:solidFill>
                    <a:schemeClr val="bg1"/>
                  </a:solidFill>
                </a:rPr>
                <a:t>T02</a:t>
              </a:r>
            </a:p>
          </p:txBody>
        </p:sp>
        <p:sp>
          <p:nvSpPr>
            <p:cNvPr id="18" name="TextBox 17">
              <a:extLst>
                <a:ext uri="{FF2B5EF4-FFF2-40B4-BE49-F238E27FC236}">
                  <a16:creationId xmlns:a16="http://schemas.microsoft.com/office/drawing/2014/main" id="{8E455BBB-D7EA-9DCE-D88C-42DD4FC28254}"/>
                </a:ext>
              </a:extLst>
            </p:cNvPr>
            <p:cNvSpPr txBox="1"/>
            <p:nvPr/>
          </p:nvSpPr>
          <p:spPr>
            <a:xfrm>
              <a:off x="4387493" y="4853733"/>
              <a:ext cx="474810" cy="323165"/>
            </a:xfrm>
            <a:prstGeom prst="rect">
              <a:avLst/>
            </a:prstGeom>
            <a:noFill/>
          </p:spPr>
          <p:txBody>
            <a:bodyPr wrap="none" rtlCol="0">
              <a:spAutoFit/>
            </a:bodyPr>
            <a:lstStyle/>
            <a:p>
              <a:r>
                <a:rPr lang="en-GB" sz="1500" b="1" dirty="0">
                  <a:solidFill>
                    <a:schemeClr val="bg1"/>
                  </a:solidFill>
                </a:rPr>
                <a:t>T01</a:t>
              </a:r>
            </a:p>
          </p:txBody>
        </p:sp>
        <p:sp>
          <p:nvSpPr>
            <p:cNvPr id="19" name="Rectangle: Rounded Corners 10">
              <a:extLst>
                <a:ext uri="{FF2B5EF4-FFF2-40B4-BE49-F238E27FC236}">
                  <a16:creationId xmlns:a16="http://schemas.microsoft.com/office/drawing/2014/main" id="{259FDF5D-315E-7A56-3F59-4B4319936891}"/>
                </a:ext>
              </a:extLst>
            </p:cNvPr>
            <p:cNvSpPr/>
            <p:nvPr/>
          </p:nvSpPr>
          <p:spPr>
            <a:xfrm rot="16200000">
              <a:off x="7680176" y="349501"/>
              <a:ext cx="504056" cy="3672408"/>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a:t>
              </a:r>
            </a:p>
          </p:txBody>
        </p:sp>
        <p:sp>
          <p:nvSpPr>
            <p:cNvPr id="20" name="Freeform: Shape 13">
              <a:extLst>
                <a:ext uri="{FF2B5EF4-FFF2-40B4-BE49-F238E27FC236}">
                  <a16:creationId xmlns:a16="http://schemas.microsoft.com/office/drawing/2014/main" id="{DD97E720-FDBC-7B7A-D7A6-2CF32100A9DD}"/>
                </a:ext>
              </a:extLst>
            </p:cNvPr>
            <p:cNvSpPr/>
            <p:nvPr/>
          </p:nvSpPr>
          <p:spPr>
            <a:xfrm flipH="1" flipV="1">
              <a:off x="6546326" y="2105050"/>
              <a:ext cx="562811" cy="108187"/>
            </a:xfrm>
            <a:custGeom>
              <a:avLst/>
              <a:gdLst>
                <a:gd name="connsiteX0" fmla="*/ 0 w 316706"/>
                <a:gd name="connsiteY0" fmla="*/ 4763 h 71438"/>
                <a:gd name="connsiteX1" fmla="*/ 316706 w 316706"/>
                <a:gd name="connsiteY1" fmla="*/ 0 h 71438"/>
                <a:gd name="connsiteX2" fmla="*/ 316706 w 316706"/>
                <a:gd name="connsiteY2" fmla="*/ 64294 h 71438"/>
                <a:gd name="connsiteX3" fmla="*/ 2381 w 316706"/>
                <a:gd name="connsiteY3" fmla="*/ 71438 h 71438"/>
                <a:gd name="connsiteX4" fmla="*/ 0 w 316706"/>
                <a:gd name="connsiteY4" fmla="*/ 4763 h 7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6" h="71438">
                  <a:moveTo>
                    <a:pt x="0" y="4763"/>
                  </a:moveTo>
                  <a:lnTo>
                    <a:pt x="316706" y="0"/>
                  </a:lnTo>
                  <a:lnTo>
                    <a:pt x="316706" y="64294"/>
                  </a:lnTo>
                  <a:lnTo>
                    <a:pt x="2381" y="71438"/>
                  </a:lnTo>
                  <a:cubicBezTo>
                    <a:pt x="1587" y="49213"/>
                    <a:pt x="794" y="26988"/>
                    <a:pt x="0" y="4763"/>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13">
              <a:extLst>
                <a:ext uri="{FF2B5EF4-FFF2-40B4-BE49-F238E27FC236}">
                  <a16:creationId xmlns:a16="http://schemas.microsoft.com/office/drawing/2014/main" id="{8DE58DDC-9AFB-59E1-63EA-B0DB79D1236E}"/>
                </a:ext>
              </a:extLst>
            </p:cNvPr>
            <p:cNvSpPr/>
            <p:nvPr/>
          </p:nvSpPr>
          <p:spPr>
            <a:xfrm flipH="1" flipV="1">
              <a:off x="8968844" y="2117874"/>
              <a:ext cx="562810" cy="108185"/>
            </a:xfrm>
            <a:custGeom>
              <a:avLst/>
              <a:gdLst>
                <a:gd name="connsiteX0" fmla="*/ 0 w 316706"/>
                <a:gd name="connsiteY0" fmla="*/ 4763 h 71438"/>
                <a:gd name="connsiteX1" fmla="*/ 316706 w 316706"/>
                <a:gd name="connsiteY1" fmla="*/ 0 h 71438"/>
                <a:gd name="connsiteX2" fmla="*/ 316706 w 316706"/>
                <a:gd name="connsiteY2" fmla="*/ 64294 h 71438"/>
                <a:gd name="connsiteX3" fmla="*/ 2381 w 316706"/>
                <a:gd name="connsiteY3" fmla="*/ 71438 h 71438"/>
                <a:gd name="connsiteX4" fmla="*/ 0 w 316706"/>
                <a:gd name="connsiteY4" fmla="*/ 4763 h 7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6" h="71438">
                  <a:moveTo>
                    <a:pt x="0" y="4763"/>
                  </a:moveTo>
                  <a:lnTo>
                    <a:pt x="316706" y="0"/>
                  </a:lnTo>
                  <a:lnTo>
                    <a:pt x="316706" y="64294"/>
                  </a:lnTo>
                  <a:lnTo>
                    <a:pt x="2381" y="71438"/>
                  </a:lnTo>
                  <a:cubicBezTo>
                    <a:pt x="1587" y="49213"/>
                    <a:pt x="794" y="26988"/>
                    <a:pt x="0" y="4763"/>
                  </a:cubicBez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E4DD9F33-EFC2-8A11-BDFC-43E3D7A6670A}"/>
                </a:ext>
              </a:extLst>
            </p:cNvPr>
            <p:cNvGrpSpPr/>
            <p:nvPr/>
          </p:nvGrpSpPr>
          <p:grpSpPr>
            <a:xfrm>
              <a:off x="10695615" y="2981525"/>
              <a:ext cx="1008112" cy="2123365"/>
              <a:chOff x="8028384" y="2427734"/>
              <a:chExt cx="1008112" cy="2123365"/>
            </a:xfrm>
          </p:grpSpPr>
          <p:sp>
            <p:nvSpPr>
              <p:cNvPr id="27" name="Rectangle: Rounded Corners 8">
                <a:extLst>
                  <a:ext uri="{FF2B5EF4-FFF2-40B4-BE49-F238E27FC236}">
                    <a16:creationId xmlns:a16="http://schemas.microsoft.com/office/drawing/2014/main" id="{C81774E9-45DA-5E53-981E-BF6AA4CE13D8}"/>
                  </a:ext>
                </a:extLst>
              </p:cNvPr>
              <p:cNvSpPr/>
              <p:nvPr/>
            </p:nvSpPr>
            <p:spPr>
              <a:xfrm>
                <a:off x="8100392" y="2427734"/>
                <a:ext cx="936104" cy="1800200"/>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C74F6C7E-9A05-FEE3-F87A-088F2BBE5D0D}"/>
                  </a:ext>
                </a:extLst>
              </p:cNvPr>
              <p:cNvSpPr/>
              <p:nvPr/>
            </p:nvSpPr>
            <p:spPr>
              <a:xfrm>
                <a:off x="8676456" y="3363838"/>
                <a:ext cx="288032" cy="7200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981FD5F-3C7F-303C-9B07-C99B5F62403C}"/>
                  </a:ext>
                </a:extLst>
              </p:cNvPr>
              <p:cNvSpPr/>
              <p:nvPr/>
            </p:nvSpPr>
            <p:spPr>
              <a:xfrm>
                <a:off x="8172400" y="3363838"/>
                <a:ext cx="288032" cy="72008"/>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26F738A-A0FB-305F-2C12-7EB3F14A95EB}"/>
                  </a:ext>
                </a:extLst>
              </p:cNvPr>
              <p:cNvSpPr txBox="1"/>
              <p:nvPr/>
            </p:nvSpPr>
            <p:spPr>
              <a:xfrm>
                <a:off x="8028384" y="4227934"/>
                <a:ext cx="474810" cy="323165"/>
              </a:xfrm>
              <a:prstGeom prst="rect">
                <a:avLst/>
              </a:prstGeom>
              <a:noFill/>
            </p:spPr>
            <p:txBody>
              <a:bodyPr wrap="none" rtlCol="0">
                <a:spAutoFit/>
              </a:bodyPr>
              <a:lstStyle/>
              <a:p>
                <a:r>
                  <a:rPr lang="en-GB" sz="1500" b="1" dirty="0">
                    <a:solidFill>
                      <a:schemeClr val="bg1"/>
                    </a:solidFill>
                  </a:rPr>
                  <a:t>T03</a:t>
                </a:r>
              </a:p>
            </p:txBody>
          </p:sp>
          <p:sp>
            <p:nvSpPr>
              <p:cNvPr id="31" name="TextBox 30">
                <a:extLst>
                  <a:ext uri="{FF2B5EF4-FFF2-40B4-BE49-F238E27FC236}">
                    <a16:creationId xmlns:a16="http://schemas.microsoft.com/office/drawing/2014/main" id="{AE93075E-F1EA-10C1-C73F-241C4E6AEC75}"/>
                  </a:ext>
                </a:extLst>
              </p:cNvPr>
              <p:cNvSpPr txBox="1"/>
              <p:nvPr/>
            </p:nvSpPr>
            <p:spPr>
              <a:xfrm>
                <a:off x="8532440" y="4227934"/>
                <a:ext cx="474810" cy="323165"/>
              </a:xfrm>
              <a:prstGeom prst="rect">
                <a:avLst/>
              </a:prstGeom>
              <a:noFill/>
            </p:spPr>
            <p:txBody>
              <a:bodyPr wrap="none" rtlCol="0">
                <a:spAutoFit/>
              </a:bodyPr>
              <a:lstStyle/>
              <a:p>
                <a:r>
                  <a:rPr lang="en-GB" sz="1500" b="1" dirty="0">
                    <a:solidFill>
                      <a:schemeClr val="bg1"/>
                    </a:solidFill>
                  </a:rPr>
                  <a:t>T04</a:t>
                </a:r>
              </a:p>
            </p:txBody>
          </p:sp>
        </p:grpSp>
      </p:grpSp>
      <p:sp>
        <p:nvSpPr>
          <p:cNvPr id="35" name="TextBox 34">
            <a:extLst>
              <a:ext uri="{FF2B5EF4-FFF2-40B4-BE49-F238E27FC236}">
                <a16:creationId xmlns:a16="http://schemas.microsoft.com/office/drawing/2014/main" id="{4F93F97F-6A6E-10DA-3E27-658344B2A42D}"/>
              </a:ext>
            </a:extLst>
          </p:cNvPr>
          <p:cNvSpPr txBox="1"/>
          <p:nvPr/>
        </p:nvSpPr>
        <p:spPr>
          <a:xfrm>
            <a:off x="90152" y="5750850"/>
            <a:ext cx="5494196" cy="707886"/>
          </a:xfrm>
          <a:prstGeom prst="rect">
            <a:avLst/>
          </a:prstGeom>
          <a:noFill/>
        </p:spPr>
        <p:txBody>
          <a:bodyPr wrap="none" rtlCol="0">
            <a:spAutoFit/>
          </a:bodyPr>
          <a:lstStyle/>
          <a:p>
            <a:r>
              <a:rPr lang="en-GB" sz="2000" b="1" dirty="0">
                <a:effectLst/>
              </a:rPr>
              <a:t>RGAs main chamber (5,11) in </a:t>
            </a:r>
            <a:r>
              <a:rPr lang="en-GB" sz="2000" b="1" dirty="0" err="1">
                <a:effectLst/>
              </a:rPr>
              <a:t>Farady</a:t>
            </a:r>
            <a:r>
              <a:rPr lang="en-GB" sz="2000" b="1" dirty="0">
                <a:effectLst/>
              </a:rPr>
              <a:t> mode</a:t>
            </a:r>
          </a:p>
          <a:p>
            <a:r>
              <a:rPr lang="en-GB" sz="2000" b="1" dirty="0">
                <a:effectLst/>
              </a:rPr>
              <a:t>KT5 RGAs divertor (RGA3 and RGA7) in SEM mode</a:t>
            </a:r>
          </a:p>
        </p:txBody>
      </p:sp>
    </p:spTree>
    <p:extLst>
      <p:ext uri="{BB962C8B-B14F-4D97-AF65-F5344CB8AC3E}">
        <p14:creationId xmlns:p14="http://schemas.microsoft.com/office/powerpoint/2010/main" val="179684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8E68-6217-9D6E-A9E8-822AC1E59C65}"/>
              </a:ext>
            </a:extLst>
          </p:cNvPr>
          <p:cNvSpPr>
            <a:spLocks noGrp="1"/>
          </p:cNvSpPr>
          <p:nvPr>
            <p:ph type="title"/>
          </p:nvPr>
        </p:nvSpPr>
        <p:spPr/>
        <p:txBody>
          <a:bodyPr/>
          <a:lstStyle/>
          <a:p>
            <a:r>
              <a:rPr lang="en-GB" dirty="0">
                <a:solidFill>
                  <a:srgbClr val="083992"/>
                </a:solidFill>
                <a:effectLst/>
                <a:latin typeface="Helvetica" pitchFamily="2" charset="0"/>
              </a:rPr>
              <a:t>KT5 overview – LIDS-QMS set-up</a:t>
            </a:r>
            <a:endParaRPr lang="en-IT" dirty="0"/>
          </a:p>
        </p:txBody>
      </p:sp>
      <p:sp>
        <p:nvSpPr>
          <p:cNvPr id="4" name="Footer Placeholder 3">
            <a:extLst>
              <a:ext uri="{FF2B5EF4-FFF2-40B4-BE49-F238E27FC236}">
                <a16:creationId xmlns:a16="http://schemas.microsoft.com/office/drawing/2014/main" id="{3BAA040C-7AF2-C1DE-FC3B-CCD7814652D8}"/>
              </a:ext>
            </a:extLst>
          </p:cNvPr>
          <p:cNvSpPr>
            <a:spLocks noGrp="1"/>
          </p:cNvSpPr>
          <p:nvPr>
            <p:ph type="ftr" sz="quarter" idx="11"/>
          </p:nvPr>
        </p:nvSpPr>
        <p:spPr>
          <a:xfrm>
            <a:off x="825623" y="6555770"/>
            <a:ext cx="7571401"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66523230-48AC-7312-DF60-FDB68B956FE4}"/>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6" name="Picture 5">
            <a:extLst>
              <a:ext uri="{FF2B5EF4-FFF2-40B4-BE49-F238E27FC236}">
                <a16:creationId xmlns:a16="http://schemas.microsoft.com/office/drawing/2014/main" id="{1A7E73C6-6F74-DBC0-8AB1-40D0764962CE}"/>
              </a:ext>
            </a:extLst>
          </p:cNvPr>
          <p:cNvPicPr>
            <a:picLocks noChangeAspect="1"/>
          </p:cNvPicPr>
          <p:nvPr/>
        </p:nvPicPr>
        <p:blipFill>
          <a:blip r:embed="rId2"/>
          <a:stretch>
            <a:fillRect/>
          </a:stretch>
        </p:blipFill>
        <p:spPr>
          <a:xfrm>
            <a:off x="467216" y="1301808"/>
            <a:ext cx="3556000" cy="5194300"/>
          </a:xfrm>
          <a:prstGeom prst="rect">
            <a:avLst/>
          </a:prstGeom>
        </p:spPr>
      </p:pic>
      <p:pic>
        <p:nvPicPr>
          <p:cNvPr id="7" name="Picture 6">
            <a:extLst>
              <a:ext uri="{FF2B5EF4-FFF2-40B4-BE49-F238E27FC236}">
                <a16:creationId xmlns:a16="http://schemas.microsoft.com/office/drawing/2014/main" id="{EBF6DD28-1075-2543-3AFD-BBAA08DA41EB}"/>
              </a:ext>
            </a:extLst>
          </p:cNvPr>
          <p:cNvPicPr>
            <a:picLocks noChangeAspect="1"/>
          </p:cNvPicPr>
          <p:nvPr/>
        </p:nvPicPr>
        <p:blipFill>
          <a:blip r:embed="rId3"/>
          <a:stretch>
            <a:fillRect/>
          </a:stretch>
        </p:blipFill>
        <p:spPr>
          <a:xfrm>
            <a:off x="4249311" y="2249725"/>
            <a:ext cx="7772400" cy="4197607"/>
          </a:xfrm>
          <a:prstGeom prst="rect">
            <a:avLst/>
          </a:prstGeom>
        </p:spPr>
      </p:pic>
      <p:sp>
        <p:nvSpPr>
          <p:cNvPr id="9" name="TextBox 8">
            <a:extLst>
              <a:ext uri="{FF2B5EF4-FFF2-40B4-BE49-F238E27FC236}">
                <a16:creationId xmlns:a16="http://schemas.microsoft.com/office/drawing/2014/main" id="{31C43647-4431-B3D8-B5D0-19B4654E82CA}"/>
              </a:ext>
            </a:extLst>
          </p:cNvPr>
          <p:cNvSpPr txBox="1"/>
          <p:nvPr/>
        </p:nvSpPr>
        <p:spPr>
          <a:xfrm>
            <a:off x="180304" y="615447"/>
            <a:ext cx="12011696" cy="707886"/>
          </a:xfrm>
          <a:prstGeom prst="rect">
            <a:avLst/>
          </a:prstGeom>
          <a:noFill/>
        </p:spPr>
        <p:txBody>
          <a:bodyPr wrap="square">
            <a:spAutoFit/>
          </a:bodyPr>
          <a:lstStyle/>
          <a:p>
            <a:r>
              <a:rPr lang="en-GB" sz="2000" dirty="0"/>
              <a:t>To ensure optimal signal acquisition during LIDS-QMS, the main valve (VG01) is kept open, to allow for the entire gas flow</a:t>
            </a:r>
            <a:endParaRPr lang="en-GB" sz="2000" dirty="0">
              <a:effectLst/>
              <a:latin typeface="Helvetica" pitchFamily="2" charset="0"/>
            </a:endParaRPr>
          </a:p>
        </p:txBody>
      </p:sp>
      <p:sp>
        <p:nvSpPr>
          <p:cNvPr id="11" name="TextBox 10">
            <a:extLst>
              <a:ext uri="{FF2B5EF4-FFF2-40B4-BE49-F238E27FC236}">
                <a16:creationId xmlns:a16="http://schemas.microsoft.com/office/drawing/2014/main" id="{069B8CBE-50E8-D816-B4EA-2F2FB5B62B47}"/>
              </a:ext>
            </a:extLst>
          </p:cNvPr>
          <p:cNvSpPr txBox="1"/>
          <p:nvPr/>
        </p:nvSpPr>
        <p:spPr>
          <a:xfrm>
            <a:off x="4249311" y="1335288"/>
            <a:ext cx="8112975" cy="646331"/>
          </a:xfrm>
          <a:prstGeom prst="rect">
            <a:avLst/>
          </a:prstGeom>
          <a:noFill/>
        </p:spPr>
        <p:txBody>
          <a:bodyPr wrap="square">
            <a:spAutoFit/>
          </a:bodyPr>
          <a:lstStyle/>
          <a:p>
            <a:r>
              <a:rPr lang="en-GB" dirty="0">
                <a:solidFill>
                  <a:srgbClr val="FF0000"/>
                </a:solidFill>
                <a:effectLst/>
                <a:latin typeface="Helvetica" pitchFamily="2" charset="0"/>
              </a:rPr>
              <a:t>Since very low gas is releases during LID-QMS experiments, very tiny gas quantity were injected during calibrations pulses</a:t>
            </a:r>
          </a:p>
        </p:txBody>
      </p:sp>
    </p:spTree>
    <p:extLst>
      <p:ext uri="{BB962C8B-B14F-4D97-AF65-F5344CB8AC3E}">
        <p14:creationId xmlns:p14="http://schemas.microsoft.com/office/powerpoint/2010/main" val="81509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9CDF-24CD-E13D-0B79-DC636FD172E2}"/>
              </a:ext>
            </a:extLst>
          </p:cNvPr>
          <p:cNvSpPr>
            <a:spLocks noGrp="1"/>
          </p:cNvSpPr>
          <p:nvPr>
            <p:ph type="title"/>
          </p:nvPr>
        </p:nvSpPr>
        <p:spPr/>
        <p:txBody>
          <a:bodyPr/>
          <a:lstStyle/>
          <a:p>
            <a:r>
              <a:rPr lang="en-GB" dirty="0">
                <a:solidFill>
                  <a:srgbClr val="083992"/>
                </a:solidFill>
                <a:effectLst/>
                <a:latin typeface="Helvetica" pitchFamily="2" charset="0"/>
              </a:rPr>
              <a:t>RGAs calibration procedure</a:t>
            </a:r>
            <a:endParaRPr lang="en-IT" dirty="0"/>
          </a:p>
        </p:txBody>
      </p:sp>
      <p:sp>
        <p:nvSpPr>
          <p:cNvPr id="4" name="Footer Placeholder 3">
            <a:extLst>
              <a:ext uri="{FF2B5EF4-FFF2-40B4-BE49-F238E27FC236}">
                <a16:creationId xmlns:a16="http://schemas.microsoft.com/office/drawing/2014/main" id="{4AD63DC2-ADF9-ED8E-F84E-EA21C8BE1936}"/>
              </a:ext>
            </a:extLst>
          </p:cNvPr>
          <p:cNvSpPr>
            <a:spLocks noGrp="1"/>
          </p:cNvSpPr>
          <p:nvPr>
            <p:ph type="ftr" sz="quarter" idx="11"/>
          </p:nvPr>
        </p:nvSpPr>
        <p:spPr>
          <a:xfrm>
            <a:off x="825623" y="6555770"/>
            <a:ext cx="7713069"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0C726101-C949-189D-98FD-A2D344CA42D2}"/>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7" name="TextBox 6">
            <a:extLst>
              <a:ext uri="{FF2B5EF4-FFF2-40B4-BE49-F238E27FC236}">
                <a16:creationId xmlns:a16="http://schemas.microsoft.com/office/drawing/2014/main" id="{D5DB6010-D9AF-52D3-7439-B63F6526D072}"/>
              </a:ext>
            </a:extLst>
          </p:cNvPr>
          <p:cNvSpPr txBox="1"/>
          <p:nvPr/>
        </p:nvSpPr>
        <p:spPr>
          <a:xfrm>
            <a:off x="536620" y="1028343"/>
            <a:ext cx="11655380" cy="4801314"/>
          </a:xfrm>
          <a:prstGeom prst="rect">
            <a:avLst/>
          </a:prstGeom>
          <a:noFill/>
        </p:spPr>
        <p:txBody>
          <a:bodyPr wrap="square">
            <a:spAutoFit/>
          </a:bodyPr>
          <a:lstStyle/>
          <a:p>
            <a:r>
              <a:rPr lang="en-GB" dirty="0">
                <a:effectLst/>
                <a:latin typeface="Helvetica" pitchFamily="2" charset="0"/>
              </a:rPr>
              <a:t>Each calibration session was performed a the end of the LID-QMS experiments by the following procedure:</a:t>
            </a:r>
          </a:p>
          <a:p>
            <a:endParaRPr lang="en-GB" dirty="0">
              <a:effectLst/>
              <a:latin typeface="Helvetica" pitchFamily="2" charset="0"/>
            </a:endParaRPr>
          </a:p>
          <a:p>
            <a:pPr marL="342900" indent="-342900">
              <a:buAutoNum type="arabicPeriod"/>
            </a:pPr>
            <a:r>
              <a:rPr lang="en-GB" dirty="0">
                <a:effectLst/>
                <a:latin typeface="Helvetica" pitchFamily="2" charset="0"/>
              </a:rPr>
              <a:t>4 or 5 gas different (in quantity) gas injections in main chamber by GIM4, performed at constant pumping speed (the same used during the LID-QMS experiments) and registration of the drop in pressure in GIM4 (VC offline data)</a:t>
            </a:r>
          </a:p>
          <a:p>
            <a:pPr marL="342900" indent="-342900">
              <a:buAutoNum type="arabicPeriod"/>
            </a:pPr>
            <a:endParaRPr lang="en-GB" dirty="0">
              <a:effectLst/>
              <a:latin typeface="Helvetica" pitchFamily="2" charset="0"/>
            </a:endParaRPr>
          </a:p>
          <a:p>
            <a:r>
              <a:rPr lang="en-GB" dirty="0">
                <a:effectLst/>
                <a:latin typeface="Helvetica" pitchFamily="2" charset="0"/>
              </a:rPr>
              <a:t>2. Registration of the RGAs response to gas injections (DF offline data)</a:t>
            </a:r>
          </a:p>
          <a:p>
            <a:endParaRPr lang="en-GB" dirty="0">
              <a:effectLst/>
              <a:latin typeface="Helvetica" pitchFamily="2" charset="0"/>
            </a:endParaRPr>
          </a:p>
          <a:p>
            <a:r>
              <a:rPr lang="en-GB" dirty="0">
                <a:effectLst/>
                <a:latin typeface="Helvetica" pitchFamily="2" charset="0"/>
              </a:rPr>
              <a:t>3. Registration of the pressure evolution both in main chamber and in RGAs</a:t>
            </a:r>
          </a:p>
          <a:p>
            <a:endParaRPr lang="en-GB" dirty="0">
              <a:effectLst/>
              <a:latin typeface="Helvetica" pitchFamily="2" charset="0"/>
            </a:endParaRPr>
          </a:p>
          <a:p>
            <a:r>
              <a:rPr lang="en-GB" dirty="0">
                <a:effectLst/>
                <a:latin typeface="Helvetica" pitchFamily="2" charset="0"/>
              </a:rPr>
              <a:t>The RGAs response (increase of the current from the background due to increase of the the gas pressure P (single gas injection) is given by:</a:t>
            </a:r>
          </a:p>
          <a:p>
            <a:endParaRPr lang="en-GB" dirty="0">
              <a:effectLst/>
              <a:latin typeface="Helvetica" pitchFamily="2" charset="0"/>
            </a:endParaRPr>
          </a:p>
          <a:p>
            <a:pPr algn="ctr"/>
            <a:r>
              <a:rPr lang="el-GR" dirty="0">
                <a:solidFill>
                  <a:srgbClr val="083992"/>
                </a:solidFill>
                <a:effectLst/>
                <a:latin typeface="Helvetica" pitchFamily="2" charset="0"/>
              </a:rPr>
              <a:t>Δ</a:t>
            </a:r>
            <a:r>
              <a:rPr lang="en-GB" dirty="0">
                <a:solidFill>
                  <a:srgbClr val="083992"/>
                </a:solidFill>
                <a:effectLst/>
                <a:latin typeface="Helvetica" pitchFamily="2" charset="0"/>
              </a:rPr>
              <a:t>I = Ks </a:t>
            </a:r>
            <a:r>
              <a:rPr lang="el-GR" dirty="0">
                <a:solidFill>
                  <a:srgbClr val="083992"/>
                </a:solidFill>
                <a:effectLst/>
                <a:latin typeface="Helvetica" pitchFamily="2" charset="0"/>
              </a:rPr>
              <a:t>Δ</a:t>
            </a:r>
            <a:r>
              <a:rPr lang="en-GB" dirty="0">
                <a:solidFill>
                  <a:srgbClr val="083992"/>
                </a:solidFill>
                <a:effectLst/>
                <a:latin typeface="Helvetica" pitchFamily="2" charset="0"/>
              </a:rPr>
              <a:t>P</a:t>
            </a:r>
          </a:p>
          <a:p>
            <a:pPr algn="ctr"/>
            <a:endParaRPr lang="en-GB" dirty="0">
              <a:solidFill>
                <a:srgbClr val="083992"/>
              </a:solidFill>
              <a:latin typeface="Helvetica" pitchFamily="2" charset="0"/>
            </a:endParaRPr>
          </a:p>
          <a:p>
            <a:pPr algn="ctr"/>
            <a:endParaRPr lang="en-GB" dirty="0">
              <a:solidFill>
                <a:srgbClr val="083992"/>
              </a:solidFill>
              <a:effectLst/>
              <a:latin typeface="Helvetica" pitchFamily="2" charset="0"/>
            </a:endParaRPr>
          </a:p>
          <a:p>
            <a:r>
              <a:rPr lang="en-GB" dirty="0">
                <a:effectLst/>
                <a:latin typeface="Helvetica" pitchFamily="2" charset="0"/>
              </a:rPr>
              <a:t>(P is the partial pressure of gas and </a:t>
            </a:r>
            <a:r>
              <a:rPr lang="en-GB" dirty="0">
                <a:solidFill>
                  <a:srgbClr val="083992"/>
                </a:solidFill>
                <a:effectLst/>
                <a:latin typeface="Helvetica" pitchFamily="2" charset="0"/>
              </a:rPr>
              <a:t>Ks is the RGA gas sensitivity for gas</a:t>
            </a:r>
            <a:r>
              <a:rPr lang="en-GB" dirty="0">
                <a:latin typeface="Helvetica" pitchFamily="2" charset="0"/>
              </a:rPr>
              <a:t> </a:t>
            </a:r>
            <a:r>
              <a:rPr lang="en-GB" dirty="0">
                <a:solidFill>
                  <a:srgbClr val="083992"/>
                </a:solidFill>
                <a:effectLst/>
                <a:latin typeface="Helvetica" pitchFamily="2" charset="0"/>
              </a:rPr>
              <a:t>(A/mbar)</a:t>
            </a:r>
          </a:p>
        </p:txBody>
      </p:sp>
    </p:spTree>
    <p:extLst>
      <p:ext uri="{BB962C8B-B14F-4D97-AF65-F5344CB8AC3E}">
        <p14:creationId xmlns:p14="http://schemas.microsoft.com/office/powerpoint/2010/main" val="237798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3219-80E4-5F2D-BC1A-2BE7093F64EA}"/>
              </a:ext>
            </a:extLst>
          </p:cNvPr>
          <p:cNvSpPr>
            <a:spLocks noGrp="1"/>
          </p:cNvSpPr>
          <p:nvPr>
            <p:ph type="title"/>
          </p:nvPr>
        </p:nvSpPr>
        <p:spPr>
          <a:xfrm>
            <a:off x="931947" y="147661"/>
            <a:ext cx="11208568" cy="457200"/>
          </a:xfrm>
        </p:spPr>
        <p:txBody>
          <a:bodyPr/>
          <a:lstStyle/>
          <a:p>
            <a:r>
              <a:rPr lang="en-GB" dirty="0">
                <a:latin typeface="Helvetica" pitchFamily="2" charset="0"/>
              </a:rPr>
              <a:t>G</a:t>
            </a:r>
            <a:r>
              <a:rPr lang="en-GB" dirty="0">
                <a:effectLst/>
                <a:latin typeface="Helvetica" pitchFamily="2" charset="0"/>
              </a:rPr>
              <a:t>as injections in main chamber by GIM4 </a:t>
            </a:r>
            <a:r>
              <a:rPr lang="en-GB" sz="2800" dirty="0">
                <a:effectLst/>
                <a:latin typeface="Arial" panose="020B0604020202020204" pitchFamily="34" charset="0"/>
                <a:cs typeface="Arial" panose="020B0604020202020204" pitchFamily="34" charset="0"/>
              </a:rPr>
              <a:t>and </a:t>
            </a:r>
            <a:r>
              <a:rPr lang="en-GB" dirty="0">
                <a:effectLst/>
                <a:latin typeface="Helvetica" pitchFamily="2" charset="0"/>
              </a:rPr>
              <a:t>RGAs response </a:t>
            </a:r>
            <a:endParaRPr lang="en-IT" dirty="0"/>
          </a:p>
        </p:txBody>
      </p:sp>
      <p:sp>
        <p:nvSpPr>
          <p:cNvPr id="4" name="Footer Placeholder 3">
            <a:extLst>
              <a:ext uri="{FF2B5EF4-FFF2-40B4-BE49-F238E27FC236}">
                <a16:creationId xmlns:a16="http://schemas.microsoft.com/office/drawing/2014/main" id="{4E205E0F-7ACB-D78A-37FF-6191D25C68EF}"/>
              </a:ext>
            </a:extLst>
          </p:cNvPr>
          <p:cNvSpPr>
            <a:spLocks noGrp="1"/>
          </p:cNvSpPr>
          <p:nvPr>
            <p:ph type="ftr" sz="quarter" idx="11"/>
          </p:nvPr>
        </p:nvSpPr>
        <p:spPr>
          <a:xfrm>
            <a:off x="825623" y="6555770"/>
            <a:ext cx="7532765"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55FE8CA4-0E55-58D5-AE9D-855CFB747712}"/>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9" name="TextBox 8">
            <a:extLst>
              <a:ext uri="{FF2B5EF4-FFF2-40B4-BE49-F238E27FC236}">
                <a16:creationId xmlns:a16="http://schemas.microsoft.com/office/drawing/2014/main" id="{ECEDB3D9-CFAC-36A7-5BCE-41F1DFF64DE2}"/>
              </a:ext>
            </a:extLst>
          </p:cNvPr>
          <p:cNvSpPr txBox="1"/>
          <p:nvPr/>
        </p:nvSpPr>
        <p:spPr>
          <a:xfrm>
            <a:off x="169494" y="5301218"/>
            <a:ext cx="11396864" cy="707886"/>
          </a:xfrm>
          <a:prstGeom prst="rect">
            <a:avLst/>
          </a:prstGeom>
          <a:noFill/>
        </p:spPr>
        <p:txBody>
          <a:bodyPr wrap="square">
            <a:spAutoFit/>
          </a:bodyPr>
          <a:lstStyle/>
          <a:p>
            <a:pPr algn="just"/>
            <a:r>
              <a:rPr lang="en-GB" sz="2000" dirty="0">
                <a:latin typeface="Arial" panose="020B0604020202020204" pitchFamily="34" charset="0"/>
                <a:cs typeface="Arial" panose="020B0604020202020204" pitchFamily="34" charset="0"/>
              </a:rPr>
              <a:t>Even when only a very small amount of gas was injected, resulting in a </a:t>
            </a:r>
            <a:r>
              <a:rPr lang="en-GB" sz="2000" b="1" dirty="0">
                <a:latin typeface="Arial" panose="020B0604020202020204" pitchFamily="34" charset="0"/>
                <a:cs typeface="Arial" panose="020B0604020202020204" pitchFamily="34" charset="0"/>
              </a:rPr>
              <a:t>slight</a:t>
            </a:r>
            <a:r>
              <a:rPr lang="en-GB" sz="2000" dirty="0">
                <a:latin typeface="Arial" panose="020B0604020202020204" pitchFamily="34" charset="0"/>
                <a:cs typeface="Arial" panose="020B0604020202020204" pitchFamily="34" charset="0"/>
              </a:rPr>
              <a:t>, often challenging-to-determine, pressure drop in GIM4, the spectrometer still detected an observable signal. </a:t>
            </a:r>
            <a:endParaRPr lang="en-GB" sz="2000" dirty="0">
              <a:solidFill>
                <a:srgbClr val="083992"/>
              </a:solidFill>
              <a:effectLst/>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5D3F53BA-7119-B853-B36C-65E0B3EF5397}"/>
              </a:ext>
            </a:extLst>
          </p:cNvPr>
          <p:cNvGrpSpPr/>
          <p:nvPr/>
        </p:nvGrpSpPr>
        <p:grpSpPr>
          <a:xfrm>
            <a:off x="169494" y="841117"/>
            <a:ext cx="3512885" cy="4177863"/>
            <a:chOff x="169494" y="841117"/>
            <a:chExt cx="3512885" cy="4177863"/>
          </a:xfrm>
        </p:grpSpPr>
        <p:pic>
          <p:nvPicPr>
            <p:cNvPr id="6" name="Picture 5">
              <a:extLst>
                <a:ext uri="{FF2B5EF4-FFF2-40B4-BE49-F238E27FC236}">
                  <a16:creationId xmlns:a16="http://schemas.microsoft.com/office/drawing/2014/main" id="{C3976F09-04E5-F095-1C8B-0026016952EC}"/>
                </a:ext>
              </a:extLst>
            </p:cNvPr>
            <p:cNvPicPr>
              <a:picLocks noChangeAspect="1"/>
            </p:cNvPicPr>
            <p:nvPr/>
          </p:nvPicPr>
          <p:blipFill rotWithShape="1">
            <a:blip r:embed="rId2"/>
            <a:srcRect r="49353"/>
            <a:stretch/>
          </p:blipFill>
          <p:spPr>
            <a:xfrm>
              <a:off x="169494" y="1339774"/>
              <a:ext cx="3470176" cy="3679206"/>
            </a:xfrm>
            <a:prstGeom prst="rect">
              <a:avLst/>
            </a:prstGeom>
          </p:spPr>
        </p:pic>
        <p:sp>
          <p:nvSpPr>
            <p:cNvPr id="10" name="TextBox 9">
              <a:extLst>
                <a:ext uri="{FF2B5EF4-FFF2-40B4-BE49-F238E27FC236}">
                  <a16:creationId xmlns:a16="http://schemas.microsoft.com/office/drawing/2014/main" id="{D4219ECB-0694-F4E4-73DF-9DE020503683}"/>
                </a:ext>
              </a:extLst>
            </p:cNvPr>
            <p:cNvSpPr txBox="1"/>
            <p:nvPr/>
          </p:nvSpPr>
          <p:spPr>
            <a:xfrm>
              <a:off x="169494" y="841117"/>
              <a:ext cx="3512885" cy="523220"/>
            </a:xfrm>
            <a:prstGeom prst="rect">
              <a:avLst/>
            </a:prstGeom>
            <a:noFill/>
          </p:spPr>
          <p:txBody>
            <a:bodyPr wrap="none" rtlCol="0">
              <a:spAutoFit/>
            </a:bodyPr>
            <a:lstStyle/>
            <a:p>
              <a:pPr algn="l"/>
              <a:r>
                <a:rPr lang="en-GB" sz="2800" b="1" dirty="0"/>
                <a:t>1. GIM4 pressure drop</a:t>
              </a:r>
              <a:endParaRPr lang="en-IT" sz="2800" b="1" dirty="0"/>
            </a:p>
          </p:txBody>
        </p:sp>
      </p:grpSp>
      <p:grpSp>
        <p:nvGrpSpPr>
          <p:cNvPr id="15" name="Group 14">
            <a:extLst>
              <a:ext uri="{FF2B5EF4-FFF2-40B4-BE49-F238E27FC236}">
                <a16:creationId xmlns:a16="http://schemas.microsoft.com/office/drawing/2014/main" id="{8A71C776-523D-D3F1-63B3-65DB116842B9}"/>
              </a:ext>
            </a:extLst>
          </p:cNvPr>
          <p:cNvGrpSpPr/>
          <p:nvPr/>
        </p:nvGrpSpPr>
        <p:grpSpPr>
          <a:xfrm>
            <a:off x="3933510" y="848896"/>
            <a:ext cx="7632848" cy="4146983"/>
            <a:chOff x="3933510" y="848896"/>
            <a:chExt cx="7632848" cy="4146983"/>
          </a:xfrm>
        </p:grpSpPr>
        <p:pic>
          <p:nvPicPr>
            <p:cNvPr id="7" name="Picture 6">
              <a:extLst>
                <a:ext uri="{FF2B5EF4-FFF2-40B4-BE49-F238E27FC236}">
                  <a16:creationId xmlns:a16="http://schemas.microsoft.com/office/drawing/2014/main" id="{3522028C-88E6-B278-AFD2-EE332451E245}"/>
                </a:ext>
              </a:extLst>
            </p:cNvPr>
            <p:cNvPicPr>
              <a:picLocks noChangeAspect="1"/>
            </p:cNvPicPr>
            <p:nvPr/>
          </p:nvPicPr>
          <p:blipFill>
            <a:blip r:embed="rId3"/>
            <a:stretch>
              <a:fillRect/>
            </a:stretch>
          </p:blipFill>
          <p:spPr>
            <a:xfrm>
              <a:off x="3933510" y="1339774"/>
              <a:ext cx="7632848" cy="3656105"/>
            </a:xfrm>
            <a:prstGeom prst="rect">
              <a:avLst/>
            </a:prstGeom>
          </p:spPr>
        </p:pic>
        <p:sp>
          <p:nvSpPr>
            <p:cNvPr id="11" name="TextBox 10">
              <a:extLst>
                <a:ext uri="{FF2B5EF4-FFF2-40B4-BE49-F238E27FC236}">
                  <a16:creationId xmlns:a16="http://schemas.microsoft.com/office/drawing/2014/main" id="{7F8F4D3C-6DA2-D863-1A83-D84715BFFF8B}"/>
                </a:ext>
              </a:extLst>
            </p:cNvPr>
            <p:cNvSpPr txBox="1"/>
            <p:nvPr/>
          </p:nvSpPr>
          <p:spPr>
            <a:xfrm>
              <a:off x="3933510" y="848896"/>
              <a:ext cx="5334602" cy="523220"/>
            </a:xfrm>
            <a:prstGeom prst="rect">
              <a:avLst/>
            </a:prstGeom>
            <a:noFill/>
          </p:spPr>
          <p:txBody>
            <a:bodyPr wrap="none" rtlCol="0">
              <a:spAutoFit/>
            </a:bodyPr>
            <a:lstStyle/>
            <a:p>
              <a:r>
                <a:rPr lang="en-GB" sz="2800" b="1" dirty="0"/>
                <a:t>2. RGAs response to gas injections </a:t>
              </a:r>
            </a:p>
          </p:txBody>
        </p:sp>
      </p:grpSp>
    </p:spTree>
    <p:extLst>
      <p:ext uri="{BB962C8B-B14F-4D97-AF65-F5344CB8AC3E}">
        <p14:creationId xmlns:p14="http://schemas.microsoft.com/office/powerpoint/2010/main" val="35726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F746-B527-5CA8-8D00-95E06A00646A}"/>
              </a:ext>
            </a:extLst>
          </p:cNvPr>
          <p:cNvSpPr>
            <a:spLocks noGrp="1"/>
          </p:cNvSpPr>
          <p:nvPr>
            <p:ph type="title"/>
          </p:nvPr>
        </p:nvSpPr>
        <p:spPr>
          <a:xfrm>
            <a:off x="983432" y="292004"/>
            <a:ext cx="11058315" cy="457200"/>
          </a:xfrm>
        </p:spPr>
        <p:txBody>
          <a:bodyPr/>
          <a:lstStyle/>
          <a:p>
            <a:r>
              <a:rPr lang="en-GB" dirty="0">
                <a:effectLst/>
                <a:latin typeface="Helvetica" pitchFamily="2" charset="0"/>
              </a:rPr>
              <a:t>3. Registration of the pressure evolution both in main chamber and in RGAs</a:t>
            </a:r>
            <a:endParaRPr lang="en-IT" dirty="0"/>
          </a:p>
        </p:txBody>
      </p:sp>
      <p:sp>
        <p:nvSpPr>
          <p:cNvPr id="4" name="Footer Placeholder 3">
            <a:extLst>
              <a:ext uri="{FF2B5EF4-FFF2-40B4-BE49-F238E27FC236}">
                <a16:creationId xmlns:a16="http://schemas.microsoft.com/office/drawing/2014/main" id="{8869EB25-CC80-D405-9F61-A4B3A1A0E551}"/>
              </a:ext>
            </a:extLst>
          </p:cNvPr>
          <p:cNvSpPr>
            <a:spLocks noGrp="1"/>
          </p:cNvSpPr>
          <p:nvPr>
            <p:ph type="ftr" sz="quarter" idx="11"/>
          </p:nvPr>
        </p:nvSpPr>
        <p:spPr>
          <a:xfrm>
            <a:off x="825624" y="6555770"/>
            <a:ext cx="8988076" cy="329614"/>
          </a:xfrm>
        </p:spPr>
        <p:txBody>
          <a:bodyPr/>
          <a:lstStyle/>
          <a:p>
            <a:r>
              <a:rPr lang="en-GB" b="1" dirty="0">
                <a:latin typeface="Arial" panose="020B0604020202020204" pitchFamily="34" charset="0"/>
                <a:cs typeface="Arial" panose="020B0604020202020204" pitchFamily="34" charset="0"/>
              </a:rPr>
              <a:t>Laguardia et al | Joint LID-QMS/LIBS meeting as diagnostics for fusion, Frascati December 9-12 2025 </a:t>
            </a:r>
          </a:p>
        </p:txBody>
      </p:sp>
      <p:sp>
        <p:nvSpPr>
          <p:cNvPr id="5" name="Slide Number Placeholder 4">
            <a:extLst>
              <a:ext uri="{FF2B5EF4-FFF2-40B4-BE49-F238E27FC236}">
                <a16:creationId xmlns:a16="http://schemas.microsoft.com/office/drawing/2014/main" id="{58E34851-0564-6745-629A-533566628976}"/>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6" name="Picture 5">
            <a:extLst>
              <a:ext uri="{FF2B5EF4-FFF2-40B4-BE49-F238E27FC236}">
                <a16:creationId xmlns:a16="http://schemas.microsoft.com/office/drawing/2014/main" id="{D10CDC9E-7A19-8F65-9843-C77ECB0C9EF2}"/>
              </a:ext>
            </a:extLst>
          </p:cNvPr>
          <p:cNvPicPr>
            <a:picLocks noChangeAspect="1"/>
          </p:cNvPicPr>
          <p:nvPr/>
        </p:nvPicPr>
        <p:blipFill>
          <a:blip r:embed="rId2"/>
          <a:stretch>
            <a:fillRect/>
          </a:stretch>
        </p:blipFill>
        <p:spPr>
          <a:xfrm>
            <a:off x="1" y="1160107"/>
            <a:ext cx="12041746" cy="5124783"/>
          </a:xfrm>
          <a:prstGeom prst="rect">
            <a:avLst/>
          </a:prstGeom>
        </p:spPr>
      </p:pic>
      <p:sp>
        <p:nvSpPr>
          <p:cNvPr id="8" name="TextBox 7">
            <a:extLst>
              <a:ext uri="{FF2B5EF4-FFF2-40B4-BE49-F238E27FC236}">
                <a16:creationId xmlns:a16="http://schemas.microsoft.com/office/drawing/2014/main" id="{54DD5E0E-A98A-355C-FA69-B5A2456B356C}"/>
              </a:ext>
            </a:extLst>
          </p:cNvPr>
          <p:cNvSpPr txBox="1"/>
          <p:nvPr/>
        </p:nvSpPr>
        <p:spPr>
          <a:xfrm>
            <a:off x="3430074" y="3697244"/>
            <a:ext cx="6156100" cy="369332"/>
          </a:xfrm>
          <a:prstGeom prst="rect">
            <a:avLst/>
          </a:prstGeom>
          <a:noFill/>
        </p:spPr>
        <p:txBody>
          <a:bodyPr wrap="square">
            <a:spAutoFit/>
          </a:bodyPr>
          <a:lstStyle/>
          <a:p>
            <a:r>
              <a:rPr lang="en-GB" dirty="0">
                <a:effectLst/>
                <a:latin typeface="Helvetica" pitchFamily="2" charset="0"/>
              </a:rPr>
              <a:t>Pressure increase in main chamber</a:t>
            </a:r>
          </a:p>
        </p:txBody>
      </p:sp>
      <p:sp>
        <p:nvSpPr>
          <p:cNvPr id="10" name="TextBox 9">
            <a:extLst>
              <a:ext uri="{FF2B5EF4-FFF2-40B4-BE49-F238E27FC236}">
                <a16:creationId xmlns:a16="http://schemas.microsoft.com/office/drawing/2014/main" id="{F2104393-955D-2CB5-0EA7-E5ABEC113BBE}"/>
              </a:ext>
            </a:extLst>
          </p:cNvPr>
          <p:cNvSpPr txBox="1"/>
          <p:nvPr/>
        </p:nvSpPr>
        <p:spPr>
          <a:xfrm>
            <a:off x="3657600" y="2109888"/>
            <a:ext cx="6156100" cy="369332"/>
          </a:xfrm>
          <a:prstGeom prst="rect">
            <a:avLst/>
          </a:prstGeom>
          <a:noFill/>
        </p:spPr>
        <p:txBody>
          <a:bodyPr wrap="square">
            <a:spAutoFit/>
          </a:bodyPr>
          <a:lstStyle/>
          <a:p>
            <a:r>
              <a:rPr lang="en-GB" dirty="0">
                <a:effectLst/>
                <a:latin typeface="Helvetica" pitchFamily="2" charset="0"/>
              </a:rPr>
              <a:t>Pressure increase in KT5 system</a:t>
            </a:r>
          </a:p>
        </p:txBody>
      </p:sp>
      <p:sp>
        <p:nvSpPr>
          <p:cNvPr id="12" name="TextBox 11">
            <a:extLst>
              <a:ext uri="{FF2B5EF4-FFF2-40B4-BE49-F238E27FC236}">
                <a16:creationId xmlns:a16="http://schemas.microsoft.com/office/drawing/2014/main" id="{C07F22F9-186E-D13E-C000-DFF521884E64}"/>
              </a:ext>
            </a:extLst>
          </p:cNvPr>
          <p:cNvSpPr txBox="1"/>
          <p:nvPr/>
        </p:nvSpPr>
        <p:spPr>
          <a:xfrm>
            <a:off x="2631270" y="4647025"/>
            <a:ext cx="6156100" cy="369332"/>
          </a:xfrm>
          <a:prstGeom prst="rect">
            <a:avLst/>
          </a:prstGeom>
          <a:noFill/>
        </p:spPr>
        <p:txBody>
          <a:bodyPr wrap="square">
            <a:spAutoFit/>
          </a:bodyPr>
          <a:lstStyle/>
          <a:p>
            <a:r>
              <a:rPr lang="en-GB" dirty="0">
                <a:effectLst/>
                <a:latin typeface="Helvetica" pitchFamily="2" charset="0"/>
              </a:rPr>
              <a:t>Pressure drop in GIM4</a:t>
            </a:r>
          </a:p>
        </p:txBody>
      </p:sp>
      <p:grpSp>
        <p:nvGrpSpPr>
          <p:cNvPr id="15" name="Group 14">
            <a:extLst>
              <a:ext uri="{FF2B5EF4-FFF2-40B4-BE49-F238E27FC236}">
                <a16:creationId xmlns:a16="http://schemas.microsoft.com/office/drawing/2014/main" id="{2C25B887-1735-9D33-BFE9-BDCBC3C9F3CF}"/>
              </a:ext>
            </a:extLst>
          </p:cNvPr>
          <p:cNvGrpSpPr/>
          <p:nvPr/>
        </p:nvGrpSpPr>
        <p:grpSpPr>
          <a:xfrm>
            <a:off x="5709320" y="1127022"/>
            <a:ext cx="5905500" cy="3713357"/>
            <a:chOff x="5709320" y="1127022"/>
            <a:chExt cx="5905500" cy="3713357"/>
          </a:xfrm>
        </p:grpSpPr>
        <p:pic>
          <p:nvPicPr>
            <p:cNvPr id="13" name="Picture 12">
              <a:extLst>
                <a:ext uri="{FF2B5EF4-FFF2-40B4-BE49-F238E27FC236}">
                  <a16:creationId xmlns:a16="http://schemas.microsoft.com/office/drawing/2014/main" id="{38E2AE7B-4D15-1D23-7682-D64329C2FF19}"/>
                </a:ext>
              </a:extLst>
            </p:cNvPr>
            <p:cNvPicPr>
              <a:picLocks noChangeAspect="1"/>
            </p:cNvPicPr>
            <p:nvPr/>
          </p:nvPicPr>
          <p:blipFill>
            <a:blip r:embed="rId3"/>
            <a:stretch>
              <a:fillRect/>
            </a:stretch>
          </p:blipFill>
          <p:spPr>
            <a:xfrm>
              <a:off x="5709320" y="1576479"/>
              <a:ext cx="5905500" cy="3263900"/>
            </a:xfrm>
            <a:prstGeom prst="rect">
              <a:avLst/>
            </a:prstGeom>
          </p:spPr>
        </p:pic>
        <p:sp>
          <p:nvSpPr>
            <p:cNvPr id="14" name="TextBox 13">
              <a:extLst>
                <a:ext uri="{FF2B5EF4-FFF2-40B4-BE49-F238E27FC236}">
                  <a16:creationId xmlns:a16="http://schemas.microsoft.com/office/drawing/2014/main" id="{B9C73EA7-624E-278A-2F01-956E8E3BD2A1}"/>
                </a:ext>
              </a:extLst>
            </p:cNvPr>
            <p:cNvSpPr txBox="1"/>
            <p:nvPr/>
          </p:nvSpPr>
          <p:spPr>
            <a:xfrm>
              <a:off x="5709320" y="1127022"/>
              <a:ext cx="5905500" cy="400110"/>
            </a:xfrm>
            <a:prstGeom prst="rect">
              <a:avLst/>
            </a:prstGeom>
            <a:solidFill>
              <a:schemeClr val="bg1"/>
            </a:solidFill>
          </p:spPr>
          <p:txBody>
            <a:bodyPr wrap="square" rtlCol="0">
              <a:spAutoFit/>
            </a:bodyPr>
            <a:lstStyle/>
            <a:p>
              <a:pPr algn="ctr"/>
              <a:r>
                <a:rPr lang="en-IT" sz="2000" b="1" dirty="0"/>
                <a:t>RGA response </a:t>
              </a:r>
            </a:p>
          </p:txBody>
        </p:sp>
      </p:grpSp>
    </p:spTree>
    <p:extLst>
      <p:ext uri="{BB962C8B-B14F-4D97-AF65-F5344CB8AC3E}">
        <p14:creationId xmlns:p14="http://schemas.microsoft.com/office/powerpoint/2010/main" val="13239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D2B9DAF-BF30-4906-A2EC-7FE8D93E47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91765" y="3429000"/>
            <a:ext cx="6231991" cy="2805023"/>
          </a:xfrm>
          <a:prstGeom prst="rect">
            <a:avLst/>
          </a:prstGeom>
        </p:spPr>
      </p:pic>
      <p:sp>
        <p:nvSpPr>
          <p:cNvPr id="2" name="Titel 1">
            <a:extLst>
              <a:ext uri="{FF2B5EF4-FFF2-40B4-BE49-F238E27FC236}">
                <a16:creationId xmlns:a16="http://schemas.microsoft.com/office/drawing/2014/main" id="{075E76EB-1D53-49A8-9F31-AA870CB573F0}"/>
              </a:ext>
            </a:extLst>
          </p:cNvPr>
          <p:cNvSpPr>
            <a:spLocks noGrp="1"/>
          </p:cNvSpPr>
          <p:nvPr>
            <p:ph type="title"/>
          </p:nvPr>
        </p:nvSpPr>
        <p:spPr/>
        <p:txBody>
          <a:bodyPr/>
          <a:lstStyle/>
          <a:p>
            <a:r>
              <a:rPr lang="et-EE" dirty="0"/>
              <a:t>QMS </a:t>
            </a:r>
            <a:r>
              <a:rPr lang="et-EE" dirty="0" err="1"/>
              <a:t>Calibration</a:t>
            </a:r>
            <a:r>
              <a:rPr lang="et-EE" dirty="0"/>
              <a:t> by </a:t>
            </a:r>
            <a:r>
              <a:rPr lang="et-EE" dirty="0" err="1"/>
              <a:t>jump</a:t>
            </a:r>
            <a:r>
              <a:rPr lang="et-EE" dirty="0"/>
              <a:t> </a:t>
            </a:r>
            <a:r>
              <a:rPr lang="et-EE" dirty="0" err="1"/>
              <a:t>method</a:t>
            </a:r>
            <a:endParaRPr lang="et-EE" dirty="0"/>
          </a:p>
        </p:txBody>
      </p:sp>
      <p:sp>
        <p:nvSpPr>
          <p:cNvPr id="5" name="Inhaltsplatzhalter 2">
            <a:extLst>
              <a:ext uri="{FF2B5EF4-FFF2-40B4-BE49-F238E27FC236}">
                <a16:creationId xmlns:a16="http://schemas.microsoft.com/office/drawing/2014/main" id="{3FB3E665-61A3-4D46-A76A-4965169FDFE7}"/>
              </a:ext>
            </a:extLst>
          </p:cNvPr>
          <p:cNvSpPr>
            <a:spLocks noGrp="1"/>
          </p:cNvSpPr>
          <p:nvPr>
            <p:ph idx="4294967295"/>
          </p:nvPr>
        </p:nvSpPr>
        <p:spPr>
          <a:xfrm>
            <a:off x="-12293" y="728847"/>
            <a:ext cx="12463518" cy="2971109"/>
          </a:xfrm>
        </p:spPr>
        <p:txBody>
          <a:bodyPr>
            <a:normAutofit lnSpcReduction="10000"/>
          </a:bodyPr>
          <a:lstStyle/>
          <a:p>
            <a:pPr marL="0" indent="0">
              <a:buNone/>
            </a:pPr>
            <a:r>
              <a:rPr lang="en-GB" dirty="0"/>
              <a:t>Quadrupole Mass Spectrometer calibration by short (~1 s) D</a:t>
            </a:r>
            <a:r>
              <a:rPr lang="en-GB" baseline="-25000" dirty="0"/>
              <a:t>2</a:t>
            </a:r>
            <a:r>
              <a:rPr lang="en-GB" dirty="0"/>
              <a:t> gas puff into the torus   </a:t>
            </a:r>
          </a:p>
          <a:p>
            <a:r>
              <a:rPr lang="en-GB" dirty="0"/>
              <a:t>Gas injection module volume </a:t>
            </a:r>
            <a:r>
              <a:rPr lang="en-GB" b="1" i="1" dirty="0"/>
              <a:t>V</a:t>
            </a:r>
            <a:r>
              <a:rPr lang="en-GB" i="1" dirty="0"/>
              <a:t> </a:t>
            </a:r>
            <a:r>
              <a:rPr lang="en-GB" dirty="0"/>
              <a:t>= 1.5 </a:t>
            </a:r>
            <a:r>
              <a:rPr lang="en-GB" dirty="0">
                <a:ea typeface="Tahoma" panose="020B0604030504040204" pitchFamily="34" charset="0"/>
              </a:rPr>
              <a:t>L</a:t>
            </a:r>
            <a:r>
              <a:rPr lang="en-GB" dirty="0"/>
              <a:t> </a:t>
            </a:r>
          </a:p>
          <a:p>
            <a:r>
              <a:rPr lang="en-GB" dirty="0"/>
              <a:t>Pressure drop </a:t>
            </a:r>
            <a:r>
              <a:rPr lang="el-GR" b="1" dirty="0"/>
              <a:t>Δ</a:t>
            </a:r>
            <a:r>
              <a:rPr lang="en-GB" b="1" i="1" dirty="0"/>
              <a:t>p</a:t>
            </a:r>
            <a:r>
              <a:rPr lang="en-GB" dirty="0"/>
              <a:t> in module after injection measured by </a:t>
            </a:r>
            <a:r>
              <a:rPr lang="en-GB" dirty="0" err="1"/>
              <a:t>baratron</a:t>
            </a:r>
            <a:endParaRPr lang="en-GB" dirty="0"/>
          </a:p>
          <a:p>
            <a:r>
              <a:rPr lang="en-GB" i="1" dirty="0"/>
              <a:t>N</a:t>
            </a:r>
            <a:r>
              <a:rPr lang="en-GB" dirty="0"/>
              <a:t> corresponds to the partial pressure jump in the mass spectrometer signal in the torus</a:t>
            </a:r>
          </a:p>
          <a:p>
            <a:r>
              <a:rPr lang="en-GB" dirty="0"/>
              <a:t>Very low partial pressure jump is used, which is similar to the jump during the laser pulse</a:t>
            </a:r>
            <a:br>
              <a:rPr lang="en-GB" dirty="0"/>
            </a:br>
            <a:r>
              <a:rPr lang="en-GB" dirty="0"/>
              <a:t>(~10</a:t>
            </a:r>
            <a:r>
              <a:rPr lang="en-GB" baseline="30000" dirty="0"/>
              <a:t>18</a:t>
            </a:r>
            <a:r>
              <a:rPr lang="en-GB" dirty="0"/>
              <a:t> D atoms)</a:t>
            </a:r>
          </a:p>
          <a:p>
            <a:r>
              <a:rPr lang="en-GB" dirty="0"/>
              <a:t>repeated on each measurement day to account for different wall loading, pumping conditions,…</a:t>
            </a:r>
          </a:p>
        </p:txBody>
      </p:sp>
      <p:sp>
        <p:nvSpPr>
          <p:cNvPr id="6" name="Geschweifte Klammer rechts 5">
            <a:extLst>
              <a:ext uri="{FF2B5EF4-FFF2-40B4-BE49-F238E27FC236}">
                <a16:creationId xmlns:a16="http://schemas.microsoft.com/office/drawing/2014/main" id="{3D0850A5-B11B-4878-9273-ADE3A7B84F32}"/>
              </a:ext>
            </a:extLst>
          </p:cNvPr>
          <p:cNvSpPr/>
          <p:nvPr/>
        </p:nvSpPr>
        <p:spPr>
          <a:xfrm>
            <a:off x="8485995" y="1193612"/>
            <a:ext cx="338695" cy="6773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de-DE" sz="1693"/>
          </a:p>
        </p:txBody>
      </p:sp>
      <p:sp>
        <p:nvSpPr>
          <p:cNvPr id="7" name="Inhaltsplatzhalter 2">
            <a:extLst>
              <a:ext uri="{FF2B5EF4-FFF2-40B4-BE49-F238E27FC236}">
                <a16:creationId xmlns:a16="http://schemas.microsoft.com/office/drawing/2014/main" id="{0AA661BB-8623-4DCD-8F34-14EE8617BB7F}"/>
              </a:ext>
            </a:extLst>
          </p:cNvPr>
          <p:cNvSpPr txBox="1">
            <a:spLocks/>
          </p:cNvSpPr>
          <p:nvPr/>
        </p:nvSpPr>
        <p:spPr>
          <a:xfrm>
            <a:off x="8834835" y="1307733"/>
            <a:ext cx="3691326" cy="997920"/>
          </a:xfrm>
          <a:prstGeom prst="rect">
            <a:avLst/>
          </a:prstGeom>
        </p:spPr>
        <p:txBody>
          <a:bodyPr vert="horz" lIns="86019" tIns="43010" rIns="86019" bIns="4301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58" dirty="0"/>
              <a:t>injected gas molecules </a:t>
            </a:r>
            <a:r>
              <a:rPr lang="de-DE" sz="2258" i="1" dirty="0"/>
              <a:t>N</a:t>
            </a:r>
            <a:endParaRPr lang="en-GB" sz="2258" i="1" dirty="0"/>
          </a:p>
          <a:p>
            <a:endParaRPr lang="en-GB" sz="2258" dirty="0"/>
          </a:p>
          <a:p>
            <a:endParaRPr lang="en-GB" sz="2258" dirty="0"/>
          </a:p>
        </p:txBody>
      </p:sp>
      <p:grpSp>
        <p:nvGrpSpPr>
          <p:cNvPr id="17" name="Gruppieren 16">
            <a:extLst>
              <a:ext uri="{FF2B5EF4-FFF2-40B4-BE49-F238E27FC236}">
                <a16:creationId xmlns:a16="http://schemas.microsoft.com/office/drawing/2014/main" id="{9E99D898-91A8-4D47-B7CA-BBB1F0B1A7A0}"/>
              </a:ext>
            </a:extLst>
          </p:cNvPr>
          <p:cNvGrpSpPr/>
          <p:nvPr/>
        </p:nvGrpSpPr>
        <p:grpSpPr>
          <a:xfrm>
            <a:off x="1005563" y="3632684"/>
            <a:ext cx="8632633" cy="2821800"/>
            <a:chOff x="1068934" y="3454471"/>
            <a:chExt cx="9176669" cy="2999632"/>
          </a:xfrm>
        </p:grpSpPr>
        <p:sp>
          <p:nvSpPr>
            <p:cNvPr id="12" name="Inhaltsplatzhalter 2">
              <a:extLst>
                <a:ext uri="{FF2B5EF4-FFF2-40B4-BE49-F238E27FC236}">
                  <a16:creationId xmlns:a16="http://schemas.microsoft.com/office/drawing/2014/main" id="{FCEE06EB-F75A-4F30-8AD8-BF8500B87ABC}"/>
                </a:ext>
              </a:extLst>
            </p:cNvPr>
            <p:cNvSpPr txBox="1">
              <a:spLocks/>
            </p:cNvSpPr>
            <p:nvPr/>
          </p:nvSpPr>
          <p:spPr>
            <a:xfrm>
              <a:off x="6618799" y="3784928"/>
              <a:ext cx="3626804" cy="377129"/>
            </a:xfrm>
            <a:prstGeom prst="rect">
              <a:avLst/>
            </a:prstGeom>
            <a:solidFill>
              <a:schemeClr val="bg1"/>
            </a:solidFill>
          </p:spPr>
          <p:txBody>
            <a:bodyPr vert="horz" lIns="86019" tIns="43010" rIns="86019" bIns="4301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81" b="1" dirty="0">
                  <a:solidFill>
                    <a:srgbClr val="FF0000"/>
                  </a:solidFill>
                </a:rPr>
                <a:t>QMS5 </a:t>
              </a:r>
              <a:r>
                <a:rPr lang="de-DE" sz="1881" b="1" dirty="0" err="1">
                  <a:solidFill>
                    <a:srgbClr val="FF0000"/>
                  </a:solidFill>
                </a:rPr>
                <a:t>calibration</a:t>
              </a:r>
              <a:r>
                <a:rPr lang="de-DE" sz="1881" b="1" dirty="0">
                  <a:solidFill>
                    <a:srgbClr val="FF0000"/>
                  </a:solidFill>
                </a:rPr>
                <a:t> gas puff </a:t>
              </a:r>
              <a:endParaRPr lang="en-GB" sz="1881" b="1" dirty="0">
                <a:solidFill>
                  <a:srgbClr val="FF0000"/>
                </a:solidFill>
              </a:endParaRPr>
            </a:p>
          </p:txBody>
        </p:sp>
        <p:sp>
          <p:nvSpPr>
            <p:cNvPr id="13" name="Inhaltsplatzhalter 2">
              <a:extLst>
                <a:ext uri="{FF2B5EF4-FFF2-40B4-BE49-F238E27FC236}">
                  <a16:creationId xmlns:a16="http://schemas.microsoft.com/office/drawing/2014/main" id="{67630DED-8545-4361-AFD4-E79FC9D87D8D}"/>
                </a:ext>
              </a:extLst>
            </p:cNvPr>
            <p:cNvSpPr txBox="1">
              <a:spLocks/>
            </p:cNvSpPr>
            <p:nvPr/>
          </p:nvSpPr>
          <p:spPr>
            <a:xfrm>
              <a:off x="6618799" y="3454471"/>
              <a:ext cx="3039882" cy="377129"/>
            </a:xfrm>
            <a:prstGeom prst="rect">
              <a:avLst/>
            </a:prstGeom>
            <a:solidFill>
              <a:schemeClr val="bg1"/>
            </a:solidFill>
          </p:spPr>
          <p:txBody>
            <a:bodyPr vert="horz" lIns="86019" tIns="43010" rIns="86019" bIns="4301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81" b="1" dirty="0">
                  <a:solidFill>
                    <a:srgbClr val="0000FF"/>
                  </a:solidFill>
                </a:rPr>
                <a:t>QMS5 </a:t>
              </a:r>
              <a:r>
                <a:rPr lang="de-DE" sz="1881" b="1" dirty="0" err="1">
                  <a:solidFill>
                    <a:srgbClr val="0000FF"/>
                  </a:solidFill>
                </a:rPr>
                <a:t>with</a:t>
              </a:r>
              <a:r>
                <a:rPr lang="de-DE" sz="1881" b="1" dirty="0">
                  <a:solidFill>
                    <a:srgbClr val="0000FF"/>
                  </a:solidFill>
                </a:rPr>
                <a:t> </a:t>
              </a:r>
              <a:r>
                <a:rPr lang="de-DE" sz="1881" b="1" dirty="0" err="1">
                  <a:solidFill>
                    <a:srgbClr val="0000FF"/>
                  </a:solidFill>
                </a:rPr>
                <a:t>laser</a:t>
              </a:r>
              <a:r>
                <a:rPr lang="de-DE" sz="1881" b="1" dirty="0">
                  <a:solidFill>
                    <a:srgbClr val="0000FF"/>
                  </a:solidFill>
                </a:rPr>
                <a:t> pulse </a:t>
              </a:r>
              <a:endParaRPr lang="en-GB" sz="1881" b="1" dirty="0">
                <a:solidFill>
                  <a:srgbClr val="0000FF"/>
                </a:solidFill>
              </a:endParaRPr>
            </a:p>
          </p:txBody>
        </p:sp>
        <p:sp>
          <p:nvSpPr>
            <p:cNvPr id="14" name="Inhaltsplatzhalter 2">
              <a:extLst>
                <a:ext uri="{FF2B5EF4-FFF2-40B4-BE49-F238E27FC236}">
                  <a16:creationId xmlns:a16="http://schemas.microsoft.com/office/drawing/2014/main" id="{8E7E4B3A-B4C3-4DFF-9D10-972AADF262B9}"/>
                </a:ext>
              </a:extLst>
            </p:cNvPr>
            <p:cNvSpPr txBox="1">
              <a:spLocks/>
            </p:cNvSpPr>
            <p:nvPr/>
          </p:nvSpPr>
          <p:spPr>
            <a:xfrm rot="16200000">
              <a:off x="380916" y="4391709"/>
              <a:ext cx="1753165" cy="377129"/>
            </a:xfrm>
            <a:prstGeom prst="rect">
              <a:avLst/>
            </a:prstGeom>
            <a:solidFill>
              <a:schemeClr val="bg1"/>
            </a:solidFill>
          </p:spPr>
          <p:txBody>
            <a:bodyPr vert="horz" lIns="86019" tIns="43010" rIns="86019" bIns="4301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81" b="1" dirty="0"/>
                <a:t>Mass 4 (D</a:t>
              </a:r>
              <a:r>
                <a:rPr lang="en-GB" sz="1881" b="1" baseline="-25000" dirty="0"/>
                <a:t>2</a:t>
              </a:r>
              <a:r>
                <a:rPr lang="en-GB" sz="1881" b="1" dirty="0"/>
                <a:t>)</a:t>
              </a:r>
            </a:p>
          </p:txBody>
        </p:sp>
        <p:sp>
          <p:nvSpPr>
            <p:cNvPr id="15" name="Inhaltsplatzhalter 2">
              <a:extLst>
                <a:ext uri="{FF2B5EF4-FFF2-40B4-BE49-F238E27FC236}">
                  <a16:creationId xmlns:a16="http://schemas.microsoft.com/office/drawing/2014/main" id="{357FC571-A232-4CCC-9714-BD14FF240E42}"/>
                </a:ext>
              </a:extLst>
            </p:cNvPr>
            <p:cNvSpPr txBox="1">
              <a:spLocks/>
            </p:cNvSpPr>
            <p:nvPr/>
          </p:nvSpPr>
          <p:spPr>
            <a:xfrm>
              <a:off x="2519735" y="4360442"/>
              <a:ext cx="834359" cy="377129"/>
            </a:xfrm>
            <a:prstGeom prst="rect">
              <a:avLst/>
            </a:prstGeom>
            <a:noFill/>
          </p:spPr>
          <p:txBody>
            <a:bodyPr vert="horz" lIns="86019" tIns="43010" rIns="86019" bIns="4301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81" b="1" i="1" dirty="0" err="1">
                  <a:solidFill>
                    <a:srgbClr val="FF0000"/>
                  </a:solidFill>
                </a:rPr>
                <a:t>N</a:t>
              </a:r>
              <a:r>
                <a:rPr lang="de-DE" sz="1881" b="1" i="1" baseline="-25000" dirty="0" err="1">
                  <a:solidFill>
                    <a:srgbClr val="FF0000"/>
                  </a:solidFill>
                </a:rPr>
                <a:t>calib</a:t>
              </a:r>
              <a:endParaRPr lang="en-GB" sz="1881" b="1" i="1" baseline="-25000" dirty="0">
                <a:solidFill>
                  <a:srgbClr val="FF0000"/>
                </a:solidFill>
              </a:endParaRPr>
            </a:p>
          </p:txBody>
        </p:sp>
        <p:sp>
          <p:nvSpPr>
            <p:cNvPr id="16" name="Geschweifte Klammer links 15">
              <a:extLst>
                <a:ext uri="{FF2B5EF4-FFF2-40B4-BE49-F238E27FC236}">
                  <a16:creationId xmlns:a16="http://schemas.microsoft.com/office/drawing/2014/main" id="{869163A4-E401-4C87-B877-9AE1D9699EDE}"/>
                </a:ext>
              </a:extLst>
            </p:cNvPr>
            <p:cNvSpPr/>
            <p:nvPr/>
          </p:nvSpPr>
          <p:spPr>
            <a:xfrm>
              <a:off x="3499428" y="3765379"/>
              <a:ext cx="224783" cy="1694157"/>
            </a:xfrm>
            <a:prstGeom prst="leftBrace">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e-DE" sz="1693"/>
            </a:p>
          </p:txBody>
        </p:sp>
        <p:sp>
          <p:nvSpPr>
            <p:cNvPr id="21" name="Inhaltsplatzhalter 2">
              <a:extLst>
                <a:ext uri="{FF2B5EF4-FFF2-40B4-BE49-F238E27FC236}">
                  <a16:creationId xmlns:a16="http://schemas.microsoft.com/office/drawing/2014/main" id="{4A4A7F30-395C-4A27-B33A-2818B1003BD1}"/>
                </a:ext>
              </a:extLst>
            </p:cNvPr>
            <p:cNvSpPr txBox="1">
              <a:spLocks/>
            </p:cNvSpPr>
            <p:nvPr/>
          </p:nvSpPr>
          <p:spPr>
            <a:xfrm>
              <a:off x="3175029" y="6076974"/>
              <a:ext cx="2729082" cy="377129"/>
            </a:xfrm>
            <a:prstGeom prst="rect">
              <a:avLst/>
            </a:prstGeom>
            <a:solidFill>
              <a:schemeClr val="bg1"/>
            </a:solidFill>
          </p:spPr>
          <p:txBody>
            <a:bodyPr vert="horz" lIns="86019" tIns="43010" rIns="86019" bIns="4301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e-DE" sz="1881" b="1" dirty="0"/>
                <a:t>Time / s</a:t>
              </a:r>
              <a:endParaRPr lang="en-GB" sz="1881" b="1" dirty="0"/>
            </a:p>
          </p:txBody>
        </p:sp>
        <p:sp>
          <p:nvSpPr>
            <p:cNvPr id="23" name="Inhaltsplatzhalter 2">
              <a:extLst>
                <a:ext uri="{FF2B5EF4-FFF2-40B4-BE49-F238E27FC236}">
                  <a16:creationId xmlns:a16="http://schemas.microsoft.com/office/drawing/2014/main" id="{BB1B62C8-E763-4F94-B49A-169283E89C65}"/>
                </a:ext>
              </a:extLst>
            </p:cNvPr>
            <p:cNvSpPr txBox="1">
              <a:spLocks/>
            </p:cNvSpPr>
            <p:nvPr/>
          </p:nvSpPr>
          <p:spPr>
            <a:xfrm>
              <a:off x="4430079" y="4788097"/>
              <a:ext cx="1347497" cy="377129"/>
            </a:xfrm>
            <a:prstGeom prst="rect">
              <a:avLst/>
            </a:prstGeom>
            <a:noFill/>
          </p:spPr>
          <p:txBody>
            <a:bodyPr vert="horz" lIns="86019" tIns="43010" rIns="86019" bIns="4301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81" b="1" i="1" dirty="0" err="1">
                  <a:solidFill>
                    <a:srgbClr val="0000FF"/>
                  </a:solidFill>
                </a:rPr>
                <a:t>N</a:t>
              </a:r>
              <a:r>
                <a:rPr lang="de-DE" sz="1881" b="1" i="1" baseline="-25000" dirty="0" err="1">
                  <a:solidFill>
                    <a:srgbClr val="0000FF"/>
                  </a:solidFill>
                </a:rPr>
                <a:t>signal</a:t>
              </a:r>
              <a:endParaRPr lang="en-GB" sz="1881" b="1" i="1" baseline="-25000" dirty="0">
                <a:solidFill>
                  <a:srgbClr val="0000FF"/>
                </a:solidFill>
              </a:endParaRPr>
            </a:p>
          </p:txBody>
        </p:sp>
      </p:grpSp>
      <p:sp>
        <p:nvSpPr>
          <p:cNvPr id="20" name="Inhaltsplatzhalter 2">
            <a:extLst>
              <a:ext uri="{FF2B5EF4-FFF2-40B4-BE49-F238E27FC236}">
                <a16:creationId xmlns:a16="http://schemas.microsoft.com/office/drawing/2014/main" id="{D5621634-B6A1-4AC7-89AA-4AC755A4F9D8}"/>
              </a:ext>
            </a:extLst>
          </p:cNvPr>
          <p:cNvSpPr txBox="1">
            <a:spLocks/>
          </p:cNvSpPr>
          <p:nvPr/>
        </p:nvSpPr>
        <p:spPr>
          <a:xfrm>
            <a:off x="7354930" y="5313168"/>
            <a:ext cx="4538515" cy="1033432"/>
          </a:xfrm>
          <a:prstGeom prst="rect">
            <a:avLst/>
          </a:prstGeom>
        </p:spPr>
        <p:txBody>
          <a:bodyPr vert="horz" lIns="86019" tIns="43010" rIns="86019" bIns="4301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58" dirty="0"/>
              <a:t>Background of partial pressure on</a:t>
            </a:r>
            <a:br>
              <a:rPr lang="en-GB" sz="2258" dirty="0"/>
            </a:br>
            <a:r>
              <a:rPr lang="en-GB" sz="2258" dirty="0"/>
              <a:t>mass 4 subtracted from both</a:t>
            </a:r>
          </a:p>
        </p:txBody>
      </p:sp>
      <p:sp>
        <p:nvSpPr>
          <p:cNvPr id="22" name="Geschweifte Klammer links 21">
            <a:extLst>
              <a:ext uri="{FF2B5EF4-FFF2-40B4-BE49-F238E27FC236}">
                <a16:creationId xmlns:a16="http://schemas.microsoft.com/office/drawing/2014/main" id="{29AACE8F-2E4B-45F9-8AB1-69F3AE6F230F}"/>
              </a:ext>
            </a:extLst>
          </p:cNvPr>
          <p:cNvSpPr/>
          <p:nvPr/>
        </p:nvSpPr>
        <p:spPr>
          <a:xfrm rot="10800000">
            <a:off x="3896304" y="3713934"/>
            <a:ext cx="183483" cy="1824991"/>
          </a:xfrm>
          <a:prstGeom prst="leftBrace">
            <a:avLst>
              <a:gd name="adj1" fmla="val 8333"/>
              <a:gd name="adj2" fmla="val 27113"/>
            </a:avLst>
          </a:prstGeom>
          <a:ln w="28575">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e-DE" sz="1693"/>
          </a:p>
        </p:txBody>
      </p:sp>
      <p:sp>
        <p:nvSpPr>
          <p:cNvPr id="24"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326773273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1904</TotalTime>
  <Words>1765</Words>
  <Application>Microsoft Macintosh PowerPoint</Application>
  <PresentationFormat>Widescreen</PresentationFormat>
  <Paragraphs>192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Helvetica</vt:lpstr>
      <vt:lpstr>Wingdings</vt:lpstr>
      <vt:lpstr>EUROfusion.1line_5_3_2019</vt:lpstr>
      <vt:lpstr>Time evolution of gas injection calibration data - "jump method"</vt:lpstr>
      <vt:lpstr>Motivation</vt:lpstr>
      <vt:lpstr>Gas puffs – offline pulses for LID-QMS calibration</vt:lpstr>
      <vt:lpstr>Pumping conditions during calibration gas injection</vt:lpstr>
      <vt:lpstr>KT5 overview – LIDS-QMS set-up</vt:lpstr>
      <vt:lpstr>RGAs calibration procedure</vt:lpstr>
      <vt:lpstr>Gas injections in main chamber by GIM4 and RGAs response </vt:lpstr>
      <vt:lpstr>3. Registration of the pressure evolution both in main chamber and in RGAs</vt:lpstr>
      <vt:lpstr>QMS Calibration by jump method</vt:lpstr>
      <vt:lpstr>Ks of RGAs during the 25_09_2023 D2 injection</vt:lpstr>
      <vt:lpstr>PowerPoint Presentation</vt:lpstr>
      <vt:lpstr>PowerPoint Presentation</vt:lpstr>
      <vt:lpstr>Results</vt:lpstr>
      <vt:lpstr>KS trend observed for each injection during each session</vt:lpstr>
      <vt:lpstr>PowerPoint Presentation</vt:lpstr>
      <vt:lpstr>PowerPoint Presentation</vt:lpstr>
      <vt:lpstr>RGA sensitivity data from the 19 and 20 December 2023 calibration injections</vt:lpstr>
      <vt:lpstr>NEXT STEPS</vt:lpstr>
      <vt:lpstr>PowerPoint Presentation</vt:lpstr>
      <vt:lpstr>PowerPoint Presentation</vt:lpstr>
      <vt:lpstr>Gabriele DP calculations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LAGUARDIA Laura</cp:lastModifiedBy>
  <cp:revision>47</cp:revision>
  <dcterms:created xsi:type="dcterms:W3CDTF">2023-11-15T09:40:03Z</dcterms:created>
  <dcterms:modified xsi:type="dcterms:W3CDTF">2025-12-11T08:39:18Z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