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316" r:id="rId2"/>
    <p:sldId id="314" r:id="rId3"/>
    <p:sldId id="317" r:id="rId4"/>
    <p:sldId id="318" r:id="rId5"/>
  </p:sldIdLst>
  <p:sldSz cx="12192000" cy="6858000"/>
  <p:notesSz cx="6858000" cy="9144000"/>
  <p:defaultText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4203" userDrawn="1">
          <p15:clr>
            <a:srgbClr val="A4A3A4"/>
          </p15:clr>
        </p15:guide>
        <p15:guide id="2" orient="horz" pos="6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4070"/>
    <a:srgbClr val="000099"/>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 styleId="{69CF1AB2-1976-4502-BF36-3FF5EA218861}" styleName="Medium Style 4 - Accent 1">
    <a:wholeTbl>
      <a:tcTxStyle>
        <a:fontRef idx="minor">
          <a:prstClr val="black"/>
        </a:fontRef>
        <a:schemeClr val="dk1"/>
      </a:tcTxStyle>
      <a:tcStyle>
        <a:tcBdr>
          <a:left>
            <a:ln w="12700">
              <a:solidFill>
                <a:schemeClr val="accent1"/>
              </a:solidFill>
            </a:ln>
          </a:left>
          <a:right>
            <a:ln w="12700">
              <a:solidFill>
                <a:schemeClr val="accent1"/>
              </a:solidFill>
            </a:ln>
          </a:right>
          <a:top>
            <a:ln w="12700">
              <a:solidFill>
                <a:schemeClr val="accent1"/>
              </a:solidFill>
            </a:ln>
          </a:top>
          <a:bottom>
            <a:ln w="12700">
              <a:solidFill>
                <a:schemeClr val="accent1"/>
              </a:solidFill>
            </a:ln>
          </a:bottom>
          <a:insideH>
            <a:ln w="12700">
              <a:solidFill>
                <a:schemeClr val="accent1"/>
              </a:solidFill>
            </a:ln>
          </a:insideH>
          <a:insideV>
            <a:ln w="12700">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dk1"/>
      </a:tcTxStyle>
      <a:tcStyle>
        <a:tcBdr/>
      </a:tcStyle>
    </a:lastCol>
    <a:firstCol>
      <a:tcTxStyle b="on">
        <a:fontRef idx="minor">
          <a:prstClr val="black"/>
        </a:fontRef>
        <a:schemeClr val="dk1"/>
      </a:tcTxStyle>
      <a:tcStyle>
        <a:tcBdr/>
      </a:tcStyle>
    </a:firstCol>
    <a:lastRow>
      <a:tcTxStyle b="on">
        <a:fontRef idx="minor">
          <a:prstClr val="black"/>
        </a:fontRef>
        <a:schemeClr val="dk1"/>
      </a:tcTxStyle>
      <a:tcStyle>
        <a:tcBdr>
          <a:top>
            <a:ln w="38100">
              <a:solidFill>
                <a:schemeClr val="accent1"/>
              </a:solidFill>
            </a:ln>
          </a:top>
        </a:tcBdr>
        <a:fill>
          <a:solidFill>
            <a:schemeClr val="accent1">
              <a:tint val="20000"/>
            </a:schemeClr>
          </a:solidFill>
        </a:fill>
      </a:tcStyle>
    </a:lastRow>
    <a:seCell>
      <a:tcStyle>
        <a:tcBdr/>
      </a:tcStyle>
    </a:seCell>
    <a:swCell>
      <a:tcStyle>
        <a:tcBdr/>
      </a:tcStyle>
    </a:swCell>
    <a:firstRow>
      <a:tcTxStyle b="on">
        <a:fontRef idx="minor">
          <a:prstClr val="black"/>
        </a:fontRef>
        <a:schemeClr val="dk1"/>
      </a:tcTxStyle>
      <a:tcStyle>
        <a:tcBdr>
          <a:bottom>
            <a:ln w="12700">
              <a:solidFill>
                <a:schemeClr val="accent1"/>
              </a:solidFill>
            </a:ln>
          </a:bottom>
        </a:tcBdr>
        <a:fill>
          <a:solidFill>
            <a:schemeClr val="accent1">
              <a:tint val="20000"/>
            </a:schemeClr>
          </a:solidFill>
        </a:fill>
      </a:tcStyle>
    </a:firstRow>
    <a:neCell>
      <a:tcStyle>
        <a:tcBdr/>
      </a:tcStyle>
    </a:neCell>
    <a:nwCell>
      <a:tcStyle>
        <a:tcBdr/>
      </a:tcStyle>
    </a:nwCell>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85" autoAdjust="0"/>
    <p:restoredTop sz="94690"/>
  </p:normalViewPr>
  <p:slideViewPr>
    <p:cSldViewPr snapToGrid="0">
      <p:cViewPr varScale="1">
        <p:scale>
          <a:sx n="92" d="100"/>
          <a:sy n="92" d="100"/>
        </p:scale>
        <p:origin x="590" y="43"/>
      </p:cViewPr>
      <p:guideLst>
        <p:guide pos="4203"/>
        <p:guide orient="horz" pos="663"/>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nchor="ctr"/>
          <a:lstStyle>
            <a:lvl1pPr algn="l">
              <a:defRPr sz="1200"/>
            </a:lvl1pPr>
          </a:lstStyle>
          <a:p>
            <a:pPr>
              <a:defRPr/>
            </a:pPr>
            <a:endParaRPr/>
          </a:p>
        </p:txBody>
      </p:sp>
      <p:sp>
        <p:nvSpPr>
          <p:cNvPr id="3" name="Date Placeholder 2"/>
          <p:cNvSpPr>
            <a:spLocks noGrp="1"/>
          </p:cNvSpPr>
          <p:nvPr>
            <p:ph type="dt" idx="2"/>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4" name="Date Placeholder 2"/>
          <p:cNvSpPr>
            <a:spLocks noGrp="1"/>
          </p:cNvSpPr>
          <p:nvPr>
            <p:ph type="dt" idx="3"/>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5" name="Notes Placeholder 4"/>
          <p:cNvSpPr>
            <a:spLocks noGrp="1"/>
          </p:cNvSpPr>
          <p:nvPr>
            <p:ph type="body" sz="quarter" idx="1"/>
          </p:nvPr>
        </p:nvSpPr>
        <p:spPr bwMode="auto">
          <a:xfrm>
            <a:off x="685800" y="4400550"/>
            <a:ext cx="5486400" cy="3600450"/>
          </a:xfrm>
          <a:prstGeom prst="rect">
            <a:avLst/>
          </a:prstGeom>
        </p:spPr>
        <p:txBody>
          <a:bodyPr vert="horz" lIns="91440" tIns="45720" rIns="91440" bIns="45720" rtlCol="0" anchor="ctr"/>
          <a:lstStyle/>
          <a:p>
            <a:pPr>
              <a:defRPr/>
            </a:pPr>
            <a:endParaRPr/>
          </a:p>
        </p:txBody>
      </p:sp>
      <p:sp>
        <p:nvSpPr>
          <p:cNvPr id="6"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a:p>
        </p:txBody>
      </p:sp>
      <p:sp>
        <p:nvSpPr>
          <p:cNvPr id="7" name="Slide Number Placeholder 6"/>
          <p:cNvSpPr>
            <a:spLocks noGrp="1"/>
          </p:cNvSpPr>
          <p:nvPr>
            <p:ph type="sldNum" sz="quarter" idx="10"/>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endParaRP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EUROfusion_cover">
    <p:spTree>
      <p:nvGrpSpPr>
        <p:cNvPr id="1" name=""/>
        <p:cNvGrpSpPr/>
        <p:nvPr/>
      </p:nvGrpSpPr>
      <p:grpSpPr bwMode="auto">
        <a:xfrm>
          <a:off x="0" y="0"/>
          <a:ext cx="0" cy="0"/>
          <a:chOff x="0" y="0"/>
          <a:chExt cx="0" cy="0"/>
        </a:xfrm>
      </p:grpSpPr>
      <p:grpSp>
        <p:nvGrpSpPr>
          <p:cNvPr id="4" name="Gruppieren 3"/>
          <p:cNvGrpSpPr/>
          <p:nvPr userDrawn="1"/>
        </p:nvGrpSpPr>
        <p:grpSpPr bwMode="auto">
          <a:xfrm>
            <a:off x="411869" y="6034962"/>
            <a:ext cx="4392488" cy="497895"/>
            <a:chOff x="5735960" y="5717361"/>
            <a:chExt cx="6120680" cy="713919"/>
          </a:xfrm>
        </p:grpSpPr>
        <p:pic>
          <p:nvPicPr>
            <p:cNvPr id="25" name="Grafik 24"/>
            <p:cNvPicPr>
              <a:picLocks noChangeAspect="1"/>
            </p:cNvPicPr>
            <p:nvPr userDrawn="1"/>
          </p:nvPicPr>
          <p:blipFill>
            <a:blip r:embed="rId2"/>
            <a:stretch/>
          </p:blipFill>
          <p:spPr bwMode="auto">
            <a:xfrm>
              <a:off x="5735960" y="5774784"/>
              <a:ext cx="997207" cy="656496"/>
            </a:xfrm>
            <a:prstGeom prst="rect">
              <a:avLst/>
            </a:prstGeom>
            <a:noFill/>
            <a:ln>
              <a:noFill/>
            </a:ln>
          </p:spPr>
        </p:pic>
        <p:sp>
          <p:nvSpPr>
            <p:cNvPr id="3" name="Rechteck 2"/>
            <p:cNvSpPr/>
            <p:nvPr userDrawn="1"/>
          </p:nvSpPr>
          <p:spPr bwMode="auto">
            <a:xfrm>
              <a:off x="6744072" y="5717361"/>
              <a:ext cx="5112568" cy="480131"/>
            </a:xfrm>
            <a:prstGeom prst="rect">
              <a:avLst/>
            </a:prstGeom>
            <a:grpFill/>
          </p:spPr>
          <p:txBody>
            <a:bodyPr wrap="square">
              <a:spAutoFit/>
            </a:bodyPr>
            <a:lstStyle/>
            <a:p>
              <a:pPr marL="0" marR="0" lvl="0" indent="0" algn="just" defTabSz="914400">
                <a:lnSpc>
                  <a:spcPct val="90000"/>
                </a:lnSpc>
                <a:spcBef>
                  <a:spcPts val="0"/>
                </a:spcBef>
                <a:spcAft>
                  <a:spcPts val="0"/>
                </a:spcAft>
                <a:buClrTx/>
                <a:buSzTx/>
                <a:buFontTx/>
                <a:buNone/>
                <a:defRPr/>
              </a:pPr>
              <a:r>
                <a:rPr lang="en-GB" sz="700" b="0" i="0" u="none" strike="noStrike" cap="none" spc="0">
                  <a:ln>
                    <a:noFill/>
                  </a:ln>
                  <a:solidFill>
                    <a:prstClr val="black"/>
                  </a:solidFill>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a:p>
          </p:txBody>
        </p:sp>
      </p:grpSp>
      <p:pic>
        <p:nvPicPr>
          <p:cNvPr id="2060" name="Picture 12" descr="Contract between EC and EUROfusion is signed | FuseNet"/>
          <p:cNvPicPr>
            <a:picLocks noChangeAspect="1" noChangeArrowheads="1"/>
          </p:cNvPicPr>
          <p:nvPr userDrawn="1"/>
        </p:nvPicPr>
        <p:blipFill>
          <a:blip r:embed="rId3"/>
          <a:stretch/>
        </p:blipFill>
        <p:spPr bwMode="auto">
          <a:xfrm>
            <a:off x="445066" y="325143"/>
            <a:ext cx="2304256" cy="596340"/>
          </a:xfrm>
          <a:prstGeom prst="rect">
            <a:avLst/>
          </a:prstGeom>
          <a:noFill/>
        </p:spPr>
      </p:pic>
      <p:sp>
        <p:nvSpPr>
          <p:cNvPr id="11" name="Title 20"/>
          <p:cNvSpPr>
            <a:spLocks noGrp="1"/>
          </p:cNvSpPr>
          <p:nvPr>
            <p:ph type="title"/>
          </p:nvPr>
        </p:nvSpPr>
        <p:spPr bwMode="auto">
          <a:xfrm>
            <a:off x="407368" y="2074187"/>
            <a:ext cx="5544615" cy="620251"/>
          </a:xfrm>
        </p:spPr>
        <p:txBody>
          <a:bodyPr/>
          <a:lstStyle>
            <a:lvl1pPr algn="l">
              <a:defRPr b="1"/>
            </a:lvl1pPr>
          </a:lstStyle>
          <a:p>
            <a:pPr>
              <a:defRPr/>
            </a:pPr>
            <a:r>
              <a:rPr lang="en-US"/>
              <a:t>Click to edit Master title style</a:t>
            </a:r>
            <a:endParaRPr/>
          </a:p>
        </p:txBody>
      </p:sp>
      <p:sp>
        <p:nvSpPr>
          <p:cNvPr id="14" name="Text Placeholder 22"/>
          <p:cNvSpPr>
            <a:spLocks noGrp="1"/>
          </p:cNvSpPr>
          <p:nvPr>
            <p:ph type="body" sz="quarter" idx="10" hasCustomPrompt="1"/>
          </p:nvPr>
        </p:nvSpPr>
        <p:spPr bwMode="auto">
          <a:xfrm>
            <a:off x="407368" y="3693074"/>
            <a:ext cx="4375150" cy="457848"/>
          </a:xfrm>
        </p:spPr>
        <p:txBody>
          <a:bodyPr/>
          <a:lstStyle>
            <a:lvl1pPr marL="0" indent="0">
              <a:buNone/>
              <a:defRPr b="1"/>
            </a:lvl1pPr>
            <a:lvl2pPr marL="342900" indent="0">
              <a:buNone/>
              <a:defRPr/>
            </a:lvl2pPr>
          </a:lstStyle>
          <a:p>
            <a:pPr lvl="0">
              <a:defRPr/>
            </a:pPr>
            <a:r>
              <a:rPr lang="en-US"/>
              <a:t>Click to edit Lecturer’s name</a:t>
            </a:r>
            <a:endParaRPr/>
          </a:p>
        </p:txBody>
      </p:sp>
      <p:sp>
        <p:nvSpPr>
          <p:cNvPr id="15" name="Text Placeholder 22"/>
          <p:cNvSpPr>
            <a:spLocks noGrp="1"/>
          </p:cNvSpPr>
          <p:nvPr>
            <p:ph type="body" sz="quarter" idx="11" hasCustomPrompt="1"/>
          </p:nvPr>
        </p:nvSpPr>
        <p:spPr bwMode="auto">
          <a:xfrm>
            <a:off x="407368" y="4159260"/>
            <a:ext cx="4375150" cy="457848"/>
          </a:xfrm>
        </p:spPr>
        <p:txBody>
          <a:bodyPr/>
          <a:lstStyle>
            <a:lvl1pPr marL="0" indent="0">
              <a:buNone/>
              <a:defRPr b="0"/>
            </a:lvl1pPr>
            <a:lvl2pPr marL="342900" indent="0">
              <a:buNone/>
              <a:defRPr/>
            </a:lvl2pPr>
          </a:lstStyle>
          <a:p>
            <a:pPr lvl="0">
              <a:defRPr/>
            </a:pPr>
            <a:r>
              <a:rPr lang="en-US"/>
              <a:t>Click to edit Lecturer’s affiliation</a:t>
            </a:r>
            <a:endParaRPr/>
          </a:p>
        </p:txBody>
      </p:sp>
      <p:sp>
        <p:nvSpPr>
          <p:cNvPr id="20" name="Text Placeholder 22"/>
          <p:cNvSpPr>
            <a:spLocks noGrp="1"/>
          </p:cNvSpPr>
          <p:nvPr>
            <p:ph type="body" sz="quarter" idx="12" hasCustomPrompt="1"/>
          </p:nvPr>
        </p:nvSpPr>
        <p:spPr bwMode="auto">
          <a:xfrm>
            <a:off x="407368" y="1650286"/>
            <a:ext cx="5544614" cy="338554"/>
          </a:xfrm>
        </p:spPr>
        <p:txBody>
          <a:bodyPr>
            <a:normAutofit/>
          </a:bodyPr>
          <a:lstStyle>
            <a:lvl1pPr marL="0" indent="0">
              <a:buNone/>
              <a:defRPr sz="1600" b="0"/>
            </a:lvl1pPr>
            <a:lvl2pPr marL="342900" indent="0">
              <a:buNone/>
              <a:defRPr/>
            </a:lvl2pPr>
          </a:lstStyle>
          <a:p>
            <a:pPr lvl="0">
              <a:defRPr/>
            </a:pPr>
            <a:r>
              <a:rPr lang="en-US"/>
              <a:t>Click to edit Event title</a:t>
            </a:r>
            <a:endParaRPr/>
          </a:p>
        </p:txBody>
      </p:sp>
      <p:pic>
        <p:nvPicPr>
          <p:cNvPr id="2" name="Picture 1"/>
          <p:cNvPicPr>
            <a:picLocks noChangeAspect="1"/>
          </p:cNvPicPr>
          <p:nvPr userDrawn="1"/>
        </p:nvPicPr>
        <p:blipFill>
          <a:blip r:embed="rId4">
            <a:alphaModFix/>
          </a:blip>
          <a:stretch/>
        </p:blipFill>
        <p:spPr bwMode="auto">
          <a:xfrm>
            <a:off x="7247890" y="252412"/>
            <a:ext cx="4944110" cy="6353175"/>
          </a:xfrm>
          <a:prstGeom prst="rect">
            <a:avLst/>
          </a:prstGeom>
          <a:solidFill>
            <a:schemeClr val="bg1"/>
          </a:solid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EUROfusion_content">
    <p:spTree>
      <p:nvGrpSpPr>
        <p:cNvPr id="1" name=""/>
        <p:cNvGrpSpPr/>
        <p:nvPr/>
      </p:nvGrpSpPr>
      <p:grpSpPr bwMode="auto">
        <a:xfrm>
          <a:off x="0" y="0"/>
          <a:ext cx="0" cy="0"/>
          <a:chOff x="0" y="0"/>
          <a:chExt cx="0" cy="0"/>
        </a:xfrm>
      </p:grpSpPr>
      <p:sp>
        <p:nvSpPr>
          <p:cNvPr id="4" name="Rectangle 3"/>
          <p:cNvSpPr/>
          <p:nvPr userDrawn="1"/>
        </p:nvSpPr>
        <p:spPr bwMode="auto">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mn-ea"/>
              <a:cs typeface="+mn-cs"/>
            </a:endParaRPr>
          </a:p>
        </p:txBody>
      </p:sp>
      <p:sp>
        <p:nvSpPr>
          <p:cNvPr id="2" name="Title 1"/>
          <p:cNvSpPr>
            <a:spLocks noGrp="1"/>
          </p:cNvSpPr>
          <p:nvPr>
            <p:ph type="title"/>
          </p:nvPr>
        </p:nvSpPr>
        <p:spPr bwMode="auto">
          <a:xfrm>
            <a:off x="983432" y="192515"/>
            <a:ext cx="9451776" cy="457200"/>
          </a:xfrm>
        </p:spPr>
        <p:txBody>
          <a:bodyPr>
            <a:noAutofit/>
          </a:bodyPr>
          <a:lstStyle>
            <a:lvl1pPr algn="l">
              <a:lnSpc>
                <a:spcPts val="2400"/>
              </a:lnSpc>
              <a:defRPr sz="2800" b="1">
                <a:solidFill>
                  <a:schemeClr val="tx2"/>
                </a:solidFill>
                <a:latin typeface="+mn-lt"/>
                <a:cs typeface="Arial"/>
              </a:defRPr>
            </a:lvl1pPr>
          </a:lstStyle>
          <a:p>
            <a:pPr>
              <a:defRPr/>
            </a:pPr>
            <a:r>
              <a:rPr lang="en-US"/>
              <a:t>Click to edit Master title style</a:t>
            </a:r>
            <a:endParaRPr lang="en-GB"/>
          </a:p>
        </p:txBody>
      </p:sp>
      <p:sp>
        <p:nvSpPr>
          <p:cNvPr id="3" name="Content Placeholder 2"/>
          <p:cNvSpPr>
            <a:spLocks noGrp="1"/>
          </p:cNvSpPr>
          <p:nvPr>
            <p:ph idx="1"/>
          </p:nvPr>
        </p:nvSpPr>
        <p:spPr bwMode="auto">
          <a:xfrm>
            <a:off x="609600" y="836712"/>
            <a:ext cx="11103024" cy="5688632"/>
          </a:xfrm>
        </p:spPr>
        <p:txBody>
          <a:bodyPr>
            <a:normAutofit/>
          </a:bodyPr>
          <a:lstStyle>
            <a:lvl1pPr marL="257175" indent="-257175">
              <a:buFont typeface="Arial"/>
              <a:buChar char="•"/>
              <a:defRPr sz="2400">
                <a:latin typeface="+mn-lt"/>
                <a:cs typeface="Arial"/>
              </a:defRPr>
            </a:lvl1pPr>
            <a:lvl2pPr marL="557213" indent="-214313">
              <a:buFont typeface="Arial"/>
              <a:buChar char="•"/>
              <a:defRPr sz="1800">
                <a:latin typeface="+mn-lt"/>
                <a:cs typeface="Arial"/>
              </a:defRPr>
            </a:lvl2pPr>
            <a:lvl3pPr marL="857250" indent="-171450">
              <a:buFont typeface="Arial"/>
              <a:buChar char="•"/>
              <a:defRPr sz="1600">
                <a:latin typeface="+mn-lt"/>
                <a:cs typeface="Arial"/>
              </a:defRPr>
            </a:lvl3pPr>
            <a:lvl4pPr>
              <a:defRPr/>
            </a:lvl4pPr>
            <a:lvl5pPr>
              <a:defRPr/>
            </a:lvl5pPr>
          </a:lstStyle>
          <a:p>
            <a:pPr lvl="0">
              <a:defRPr/>
            </a:pPr>
            <a:r>
              <a:rPr lang="en-US" dirty="0"/>
              <a:t>Click to edit Master text styles</a:t>
            </a:r>
            <a:endParaRPr dirty="0"/>
          </a:p>
          <a:p>
            <a:pPr lvl="1">
              <a:defRPr/>
            </a:pPr>
            <a:r>
              <a:rPr lang="en-US" dirty="0"/>
              <a:t>Second level</a:t>
            </a:r>
            <a:endParaRPr dirty="0"/>
          </a:p>
          <a:p>
            <a:pPr lvl="2">
              <a:defRPr/>
            </a:pPr>
            <a:r>
              <a:rPr lang="en-US" dirty="0"/>
              <a:t>Third level</a:t>
            </a:r>
            <a:endParaRPr dirty="0"/>
          </a:p>
        </p:txBody>
      </p:sp>
      <p:sp>
        <p:nvSpPr>
          <p:cNvPr id="8" name="Footer Placeholder 7"/>
          <p:cNvSpPr>
            <a:spLocks noGrp="1"/>
          </p:cNvSpPr>
          <p:nvPr>
            <p:ph type="ftr" sz="quarter" idx="11"/>
          </p:nvPr>
        </p:nvSpPr>
        <p:spPr bwMode="auto">
          <a:xfrm>
            <a:off x="825624" y="6555770"/>
            <a:ext cx="4476049" cy="329614"/>
          </a:xfrm>
          <a:prstGeom prst="rect">
            <a:avLst/>
          </a:prstGeom>
        </p:spPr>
        <p:txBody>
          <a:bodyPr anchor="t"/>
          <a:lstStyle>
            <a:lvl1pPr>
              <a:defRPr sz="1200">
                <a:solidFill>
                  <a:schemeClr val="bg1"/>
                </a:solidFill>
              </a:defRPr>
            </a:lvl1pPr>
          </a:lstStyle>
          <a:p>
            <a:pPr>
              <a:defRPr/>
            </a:pPr>
            <a:r>
              <a:rPr lang="en-GB" dirty="0">
                <a:solidFill>
                  <a:prstClr val="white"/>
                </a:solidFill>
              </a:rPr>
              <a:t>Your name| WPPWIE SP B monitoring meeting | 17 October 2024</a:t>
            </a:r>
            <a:endParaRPr dirty="0"/>
          </a:p>
        </p:txBody>
      </p:sp>
      <p:sp>
        <p:nvSpPr>
          <p:cNvPr id="9" name="Slide Number Placeholder 8"/>
          <p:cNvSpPr>
            <a:spLocks noGrp="1"/>
          </p:cNvSpPr>
          <p:nvPr>
            <p:ph type="sldNum" sz="quarter" idx="12"/>
          </p:nvPr>
        </p:nvSpPr>
        <p:spPr bwMode="auto">
          <a:xfrm>
            <a:off x="0" y="6590037"/>
            <a:ext cx="720080" cy="199173"/>
          </a:xfrm>
        </p:spPr>
        <p:txBody>
          <a:bodyPr anchor="ctr"/>
          <a:lstStyle>
            <a:lvl1pPr>
              <a:defRPr sz="1400">
                <a:solidFill>
                  <a:schemeClr val="bg1"/>
                </a:solidFill>
              </a:defRPr>
            </a:lvl1pPr>
          </a:lstStyle>
          <a:p>
            <a:pPr>
              <a:defRPr/>
            </a:pPr>
            <a:fld id="{6A6D9FA1-99C7-4910-8E32-B85D378B0060}" type="slidenum">
              <a:rPr lang="en-GB">
                <a:solidFill>
                  <a:prstClr val="white"/>
                </a:solidFill>
              </a:rPr>
              <a:t>‹#›</a:t>
            </a:fld>
            <a:endParaRPr lang="en-GB">
              <a:solidFill>
                <a:prstClr val="white"/>
              </a:solidFill>
            </a:endParaRPr>
          </a:p>
        </p:txBody>
      </p:sp>
      <p:pic>
        <p:nvPicPr>
          <p:cNvPr id="1026" name="Picture 2" descr="EUROfusion - Realising Fusion Energy"/>
          <p:cNvPicPr>
            <a:picLocks noChangeAspect="1" noChangeArrowheads="1"/>
          </p:cNvPicPr>
          <p:nvPr userDrawn="1"/>
        </p:nvPicPr>
        <p:blipFill>
          <a:blip r:embed="rId2"/>
          <a:stretch/>
        </p:blipFill>
        <p:spPr bwMode="auto">
          <a:xfrm>
            <a:off x="191344" y="57007"/>
            <a:ext cx="636023" cy="636023"/>
          </a:xfrm>
          <a:prstGeom prst="rect">
            <a:avLst/>
          </a:prstGeom>
          <a:noFill/>
        </p:spPr>
      </p:pic>
      <p:pic>
        <p:nvPicPr>
          <p:cNvPr id="6" name="Picture 5"/>
          <p:cNvPicPr>
            <a:picLocks noChangeAspect="1"/>
          </p:cNvPicPr>
          <p:nvPr userDrawn="1"/>
        </p:nvPicPr>
        <p:blipFill>
          <a:blip r:embed="rId3">
            <a:alphaModFix amt="65000"/>
          </a:blip>
          <a:stretch/>
        </p:blipFill>
        <p:spPr bwMode="auto">
          <a:xfrm>
            <a:off x="7247890" y="252412"/>
            <a:ext cx="4944110" cy="6353175"/>
          </a:xfrm>
          <a:prstGeom prst="rect">
            <a:avLst/>
          </a:prstGeom>
          <a:noFill/>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EUROfusion_content_empty">
    <p:spTree>
      <p:nvGrpSpPr>
        <p:cNvPr id="1" name=""/>
        <p:cNvGrpSpPr/>
        <p:nvPr/>
      </p:nvGrpSpPr>
      <p:grpSpPr bwMode="auto">
        <a:xfrm>
          <a:off x="0" y="0"/>
          <a:ext cx="0" cy="0"/>
          <a:chOff x="0" y="0"/>
          <a:chExt cx="0" cy="0"/>
        </a:xfrm>
      </p:grpSpPr>
      <p:sp>
        <p:nvSpPr>
          <p:cNvPr id="4" name="Rectangle 3"/>
          <p:cNvSpPr/>
          <p:nvPr userDrawn="1"/>
        </p:nvSpPr>
        <p:spPr bwMode="auto">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mn-ea"/>
              <a:cs typeface="+mn-cs"/>
            </a:endParaRPr>
          </a:p>
        </p:txBody>
      </p:sp>
      <p:sp>
        <p:nvSpPr>
          <p:cNvPr id="2" name="Title 1"/>
          <p:cNvSpPr>
            <a:spLocks noGrp="1"/>
          </p:cNvSpPr>
          <p:nvPr>
            <p:ph type="title"/>
          </p:nvPr>
        </p:nvSpPr>
        <p:spPr bwMode="auto">
          <a:xfrm>
            <a:off x="983432" y="192515"/>
            <a:ext cx="9451776" cy="457200"/>
          </a:xfrm>
        </p:spPr>
        <p:txBody>
          <a:bodyPr>
            <a:noAutofit/>
          </a:bodyPr>
          <a:lstStyle>
            <a:lvl1pPr algn="l">
              <a:lnSpc>
                <a:spcPts val="2400"/>
              </a:lnSpc>
              <a:defRPr sz="2800" b="1">
                <a:solidFill>
                  <a:schemeClr val="tx2"/>
                </a:solidFill>
                <a:latin typeface="+mn-lt"/>
                <a:cs typeface="Arial"/>
              </a:defRPr>
            </a:lvl1pPr>
          </a:lstStyle>
          <a:p>
            <a:pPr>
              <a:defRPr/>
            </a:pPr>
            <a:r>
              <a:rPr lang="en-US"/>
              <a:t>Click to edit Master title style</a:t>
            </a:r>
            <a:endParaRPr lang="en-GB"/>
          </a:p>
        </p:txBody>
      </p:sp>
      <p:sp>
        <p:nvSpPr>
          <p:cNvPr id="8" name="Footer Placeholder 7"/>
          <p:cNvSpPr>
            <a:spLocks noGrp="1"/>
          </p:cNvSpPr>
          <p:nvPr>
            <p:ph type="ftr" sz="quarter" idx="11"/>
          </p:nvPr>
        </p:nvSpPr>
        <p:spPr bwMode="auto">
          <a:xfrm>
            <a:off x="825624" y="6555770"/>
            <a:ext cx="4512994" cy="329614"/>
          </a:xfrm>
          <a:prstGeom prst="rect">
            <a:avLst/>
          </a:prstGeom>
        </p:spPr>
        <p:txBody>
          <a:bodyPr anchor="t"/>
          <a:lstStyle>
            <a:lvl1pPr>
              <a:defRPr sz="1200">
                <a:solidFill>
                  <a:schemeClr val="bg1"/>
                </a:solidFill>
              </a:defRPr>
            </a:lvl1pPr>
          </a:lstStyle>
          <a:p>
            <a:pPr>
              <a:defRPr/>
            </a:pPr>
            <a:r>
              <a:rPr lang="en-US" dirty="0">
                <a:solidFill>
                  <a:prstClr val="white"/>
                </a:solidFill>
              </a:rPr>
              <a:t>Your name| WPPWIE SP B monitoring meeting | 17 October 2024</a:t>
            </a:r>
            <a:endParaRPr lang="en-US" dirty="0"/>
          </a:p>
        </p:txBody>
      </p:sp>
      <p:sp>
        <p:nvSpPr>
          <p:cNvPr id="9" name="Slide Number Placeholder 8"/>
          <p:cNvSpPr>
            <a:spLocks noGrp="1"/>
          </p:cNvSpPr>
          <p:nvPr>
            <p:ph type="sldNum" sz="quarter" idx="12"/>
          </p:nvPr>
        </p:nvSpPr>
        <p:spPr bwMode="auto">
          <a:xfrm>
            <a:off x="0" y="6590037"/>
            <a:ext cx="720080" cy="199173"/>
          </a:xfrm>
        </p:spPr>
        <p:txBody>
          <a:bodyPr anchor="ctr"/>
          <a:lstStyle>
            <a:lvl1pPr>
              <a:defRPr sz="1400">
                <a:solidFill>
                  <a:schemeClr val="bg1"/>
                </a:solidFill>
              </a:defRPr>
            </a:lvl1pPr>
          </a:lstStyle>
          <a:p>
            <a:pPr>
              <a:defRPr/>
            </a:pPr>
            <a:fld id="{6A6D9FA1-99C7-4910-8E32-B85D378B0060}" type="slidenum">
              <a:rPr lang="en-GB">
                <a:solidFill>
                  <a:prstClr val="white"/>
                </a:solidFill>
              </a:rPr>
              <a:t>‹#›</a:t>
            </a:fld>
            <a:endParaRPr lang="en-GB">
              <a:solidFill>
                <a:prstClr val="white"/>
              </a:solidFill>
            </a:endParaRPr>
          </a:p>
        </p:txBody>
      </p:sp>
      <p:pic>
        <p:nvPicPr>
          <p:cNvPr id="1026" name="Picture 2" descr="EUROfusion - Realising Fusion Energy"/>
          <p:cNvPicPr>
            <a:picLocks noChangeAspect="1" noChangeArrowheads="1"/>
          </p:cNvPicPr>
          <p:nvPr userDrawn="1"/>
        </p:nvPicPr>
        <p:blipFill>
          <a:blip r:embed="rId2"/>
          <a:stretch/>
        </p:blipFill>
        <p:spPr bwMode="auto">
          <a:xfrm>
            <a:off x="191344" y="57007"/>
            <a:ext cx="636023" cy="636023"/>
          </a:xfrm>
          <a:prstGeom prst="rect">
            <a:avLst/>
          </a:prstGeom>
          <a:noFill/>
        </p:spPr>
      </p:pic>
      <p:pic>
        <p:nvPicPr>
          <p:cNvPr id="6" name="Picture 5"/>
          <p:cNvPicPr>
            <a:picLocks noChangeAspect="1"/>
          </p:cNvPicPr>
          <p:nvPr userDrawn="1"/>
        </p:nvPicPr>
        <p:blipFill>
          <a:blip r:embed="rId3">
            <a:alphaModFix amt="65000"/>
          </a:blip>
          <a:stretch/>
        </p:blipFill>
        <p:spPr bwMode="auto">
          <a:xfrm>
            <a:off x="7247890" y="252412"/>
            <a:ext cx="4944110" cy="6353175"/>
          </a:xfrm>
          <a:prstGeom prst="rect">
            <a:avLst/>
          </a:prstGeom>
          <a:no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EUROfusion_Values">
    <p:spTree>
      <p:nvGrpSpPr>
        <p:cNvPr id="1" name=""/>
        <p:cNvGrpSpPr/>
        <p:nvPr/>
      </p:nvGrpSpPr>
      <p:grpSpPr bwMode="auto">
        <a:xfrm>
          <a:off x="0" y="0"/>
          <a:ext cx="0" cy="0"/>
          <a:chOff x="0" y="0"/>
          <a:chExt cx="0" cy="0"/>
        </a:xfrm>
      </p:grpSpPr>
      <p:pic>
        <p:nvPicPr>
          <p:cNvPr id="6" name="Picture 5"/>
          <p:cNvPicPr>
            <a:picLocks noChangeAspect="1"/>
          </p:cNvPicPr>
          <p:nvPr userDrawn="1"/>
        </p:nvPicPr>
        <p:blipFill>
          <a:blip r:embed="rId2">
            <a:alphaModFix amt="65000"/>
          </a:blip>
          <a:stretch/>
        </p:blipFill>
        <p:spPr bwMode="auto">
          <a:xfrm>
            <a:off x="7247890" y="252412"/>
            <a:ext cx="4944110" cy="6353175"/>
          </a:xfrm>
          <a:prstGeom prst="rect">
            <a:avLst/>
          </a:prstGeom>
          <a:noFill/>
        </p:spPr>
      </p:pic>
      <p:sp>
        <p:nvSpPr>
          <p:cNvPr id="5" name="Rectangle 4"/>
          <p:cNvSpPr/>
          <p:nvPr userDrawn="1"/>
        </p:nvSpPr>
        <p:spPr bwMode="auto">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7" name="Rectangle 6"/>
          <p:cNvSpPr/>
          <p:nvPr userDrawn="1"/>
        </p:nvSpPr>
        <p:spPr bwMode="auto">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4" name="Rectangle 3"/>
          <p:cNvSpPr/>
          <p:nvPr userDrawn="1"/>
        </p:nvSpPr>
        <p:spPr bwMode="auto">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mn-ea"/>
              <a:cs typeface="+mn-cs"/>
            </a:endParaRPr>
          </a:p>
        </p:txBody>
      </p:sp>
      <p:sp>
        <p:nvSpPr>
          <p:cNvPr id="2" name="Title 1"/>
          <p:cNvSpPr>
            <a:spLocks noGrp="1"/>
          </p:cNvSpPr>
          <p:nvPr>
            <p:ph type="title" hasCustomPrompt="1"/>
          </p:nvPr>
        </p:nvSpPr>
        <p:spPr bwMode="auto">
          <a:xfrm>
            <a:off x="983432" y="192515"/>
            <a:ext cx="9451776" cy="457200"/>
          </a:xfrm>
        </p:spPr>
        <p:txBody>
          <a:bodyPr>
            <a:noAutofit/>
          </a:bodyPr>
          <a:lstStyle>
            <a:lvl1pPr algn="l">
              <a:lnSpc>
                <a:spcPts val="2400"/>
              </a:lnSpc>
              <a:defRPr sz="2800" b="1">
                <a:solidFill>
                  <a:schemeClr val="tx2"/>
                </a:solidFill>
                <a:latin typeface="+mn-lt"/>
                <a:cs typeface="Arial"/>
              </a:defRPr>
            </a:lvl1pPr>
          </a:lstStyle>
          <a:p>
            <a:pPr>
              <a:defRPr/>
            </a:pPr>
            <a:r>
              <a:rPr lang="en-US"/>
              <a:t>EUROfusion Values</a:t>
            </a:r>
            <a:endParaRPr lang="en-GB"/>
          </a:p>
        </p:txBody>
      </p:sp>
      <p:sp>
        <p:nvSpPr>
          <p:cNvPr id="8" name="Footer Placeholder 7"/>
          <p:cNvSpPr>
            <a:spLocks noGrp="1"/>
          </p:cNvSpPr>
          <p:nvPr>
            <p:ph type="ftr" sz="quarter" idx="11"/>
          </p:nvPr>
        </p:nvSpPr>
        <p:spPr bwMode="auto">
          <a:xfrm>
            <a:off x="825624" y="6555770"/>
            <a:ext cx="4636922" cy="329614"/>
          </a:xfrm>
          <a:prstGeom prst="rect">
            <a:avLst/>
          </a:prstGeom>
        </p:spPr>
        <p:txBody>
          <a:bodyPr anchor="t"/>
          <a:lstStyle>
            <a:lvl1pPr>
              <a:defRPr sz="1200">
                <a:solidFill>
                  <a:schemeClr val="bg1"/>
                </a:solidFill>
              </a:defRPr>
            </a:lvl1pPr>
          </a:lstStyle>
          <a:p>
            <a:pPr>
              <a:defRPr/>
            </a:pPr>
            <a:r>
              <a:rPr lang="en-US" dirty="0">
                <a:solidFill>
                  <a:prstClr val="white"/>
                </a:solidFill>
              </a:rPr>
              <a:t>Your name| WPPWIE SP B monitoring meeting | 17 October 2024</a:t>
            </a:r>
            <a:endParaRPr lang="en-US" dirty="0"/>
          </a:p>
        </p:txBody>
      </p:sp>
      <p:sp>
        <p:nvSpPr>
          <p:cNvPr id="9" name="Slide Number Placeholder 8"/>
          <p:cNvSpPr>
            <a:spLocks noGrp="1"/>
          </p:cNvSpPr>
          <p:nvPr>
            <p:ph type="sldNum" sz="quarter" idx="12"/>
          </p:nvPr>
        </p:nvSpPr>
        <p:spPr bwMode="auto">
          <a:xfrm>
            <a:off x="0" y="6590037"/>
            <a:ext cx="720080" cy="199173"/>
          </a:xfrm>
        </p:spPr>
        <p:txBody>
          <a:bodyPr anchor="ctr"/>
          <a:lstStyle>
            <a:lvl1pPr>
              <a:defRPr sz="1400">
                <a:solidFill>
                  <a:schemeClr val="bg1"/>
                </a:solidFill>
              </a:defRPr>
            </a:lvl1pPr>
          </a:lstStyle>
          <a:p>
            <a:pPr>
              <a:defRPr/>
            </a:pPr>
            <a:fld id="{6A6D9FA1-99C7-4910-8E32-B85D378B0060}" type="slidenum">
              <a:rPr lang="en-GB">
                <a:solidFill>
                  <a:prstClr val="white"/>
                </a:solidFill>
              </a:rPr>
              <a:t>‹#›</a:t>
            </a:fld>
            <a:endParaRPr lang="en-GB">
              <a:solidFill>
                <a:prstClr val="white"/>
              </a:solidFill>
            </a:endParaRPr>
          </a:p>
        </p:txBody>
      </p:sp>
      <p:pic>
        <p:nvPicPr>
          <p:cNvPr id="1026" name="Picture 2" descr="EUROfusion - Realising Fusion Energy"/>
          <p:cNvPicPr>
            <a:picLocks noChangeAspect="1" noChangeArrowheads="1"/>
          </p:cNvPicPr>
          <p:nvPr userDrawn="1"/>
        </p:nvPicPr>
        <p:blipFill>
          <a:blip r:embed="rId3"/>
          <a:stretch/>
        </p:blipFill>
        <p:spPr bwMode="auto">
          <a:xfrm>
            <a:off x="191344" y="57007"/>
            <a:ext cx="636023" cy="636023"/>
          </a:xfrm>
          <a:prstGeom prst="rect">
            <a:avLst/>
          </a:prstGeom>
          <a:noFill/>
        </p:spPr>
      </p:pic>
      <p:pic>
        <p:nvPicPr>
          <p:cNvPr id="3" name="Picture 2"/>
          <p:cNvPicPr>
            <a:picLocks noChangeAspect="1"/>
          </p:cNvPicPr>
          <p:nvPr userDrawn="1"/>
        </p:nvPicPr>
        <p:blipFill>
          <a:blip r:embed="rId4">
            <a:clrChange>
              <a:clrFrom>
                <a:srgbClr val="FFFFFF"/>
              </a:clrFrom>
              <a:clrTo>
                <a:srgbClr val="FFFFFF">
                  <a:alpha val="0"/>
                </a:srgbClr>
              </a:clrTo>
            </a:clrChange>
          </a:blip>
          <a:stretch/>
        </p:blipFill>
        <p:spPr bwMode="auto">
          <a:xfrm>
            <a:off x="5414" y="979851"/>
            <a:ext cx="12181172" cy="557784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609600" y="274638"/>
            <a:ext cx="10972800" cy="1143000"/>
          </a:xfrm>
          <a:prstGeom prst="rect">
            <a:avLst/>
          </a:prstGeom>
        </p:spPr>
        <p:txBody>
          <a:bodyPr vert="horz" lIns="91440" tIns="45720" rIns="91440" bIns="45720" rtlCol="0" anchor="ctr">
            <a:normAutofit/>
          </a:bodyPr>
          <a:lstStyle/>
          <a:p>
            <a:pPr>
              <a:defRPr/>
            </a:pPr>
            <a:r>
              <a:rPr lang="en-US"/>
              <a:t>Click to edit Master title style</a:t>
            </a:r>
            <a:endParaRPr lang="en-GB"/>
          </a:p>
        </p:txBody>
      </p:sp>
      <p:sp>
        <p:nvSpPr>
          <p:cNvPr id="3" name="Text Placeholder 2"/>
          <p:cNvSpPr>
            <a:spLocks noGrp="1"/>
          </p:cNvSpPr>
          <p:nvPr>
            <p:ph type="body" idx="1"/>
          </p:nvPr>
        </p:nvSpPr>
        <p:spPr bwMode="auto">
          <a:xfrm>
            <a:off x="609600" y="1600203"/>
            <a:ext cx="10972800" cy="4525963"/>
          </a:xfrm>
          <a:prstGeom prst="rect">
            <a:avLst/>
          </a:prstGeom>
        </p:spPr>
        <p:txBody>
          <a:bodyPr vert="horz" lIns="91440" tIns="45720" rIns="91440" bIns="45720" rtlCol="0">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Slide Number Placeholder 5"/>
          <p:cNvSpPr>
            <a:spLocks noGrp="1"/>
          </p:cNvSpPr>
          <p:nvPr>
            <p:ph type="sldNum" sz="quarter" idx="4"/>
          </p:nvPr>
        </p:nvSpPr>
        <p:spPr bwMode="auto">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a:lnSpc>
                <a:spcPct val="100000"/>
              </a:lnSpc>
              <a:spcBef>
                <a:spcPts val="0"/>
              </a:spcBef>
              <a:spcAft>
                <a:spcPts val="0"/>
              </a:spcAft>
              <a:buClrTx/>
              <a:buSzTx/>
              <a:buFontTx/>
              <a:buNone/>
              <a:defRPr/>
            </a:pPr>
            <a:fld id="{6A6D9FA1-99C7-4910-8E32-B85D378B0060}" type="slidenum">
              <a:rPr lang="en-GB" sz="1000" b="0" i="0" u="none" strike="noStrike" cap="none" spc="0">
                <a:ln>
                  <a:noFill/>
                </a:ln>
                <a:solidFill>
                  <a:prstClr val="black">
                    <a:tint val="75000"/>
                  </a:prstClr>
                </a:solidFill>
                <a:latin typeface="Calibri"/>
                <a:ea typeface="+mn-ea"/>
                <a:cs typeface="+mn-cs"/>
              </a:rPr>
              <a:t>‹#›</a:t>
            </a:fld>
            <a:endParaRPr lang="en-GB" sz="1000" b="0" i="0" u="none" strike="noStrike" cap="none" spc="0">
              <a:ln>
                <a:noFill/>
              </a:ln>
              <a:solidFill>
                <a:prstClr val="black">
                  <a:tint val="75000"/>
                </a:prstClr>
              </a:solidFill>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dt="0"/>
  <p:txStyles>
    <p:titleStyle>
      <a:lvl1pPr algn="ctr" defTabSz="685800">
        <a:spcBef>
          <a:spcPts val="0"/>
        </a:spcBef>
        <a:buNone/>
        <a:defRPr sz="3300">
          <a:solidFill>
            <a:schemeClr val="tx1"/>
          </a:solidFill>
          <a:latin typeface="+mj-lt"/>
          <a:ea typeface="+mj-ea"/>
          <a:cs typeface="+mj-cs"/>
        </a:defRPr>
      </a:lvl1pPr>
    </p:titleStyle>
    <p:bodyStyle>
      <a:lvl1pPr marL="257175" indent="-257175" algn="l" defTabSz="685800">
        <a:spcBef>
          <a:spcPts val="0"/>
        </a:spcBef>
        <a:buFont typeface="Arial"/>
        <a:buChar char="•"/>
        <a:defRPr sz="2400">
          <a:solidFill>
            <a:schemeClr val="tx1"/>
          </a:solidFill>
          <a:latin typeface="+mn-lt"/>
          <a:ea typeface="+mn-ea"/>
          <a:cs typeface="+mn-cs"/>
        </a:defRPr>
      </a:lvl1pPr>
      <a:lvl2pPr marL="557213" indent="-214313" algn="l" defTabSz="685800">
        <a:spcBef>
          <a:spcPts val="0"/>
        </a:spcBef>
        <a:buFont typeface="Arial"/>
        <a:buChar char="–"/>
        <a:defRPr sz="2100">
          <a:solidFill>
            <a:schemeClr val="tx1"/>
          </a:solidFill>
          <a:latin typeface="+mn-lt"/>
          <a:ea typeface="+mn-ea"/>
          <a:cs typeface="+mn-cs"/>
        </a:defRPr>
      </a:lvl2pPr>
      <a:lvl3pPr marL="857250" indent="-171450" algn="l" defTabSz="685800">
        <a:spcBef>
          <a:spcPts val="0"/>
        </a:spcBef>
        <a:buFont typeface="Arial"/>
        <a:buChar char="•"/>
        <a:defRPr sz="1800">
          <a:solidFill>
            <a:schemeClr val="tx1"/>
          </a:solidFill>
          <a:latin typeface="+mn-lt"/>
          <a:ea typeface="+mn-ea"/>
          <a:cs typeface="+mn-cs"/>
        </a:defRPr>
      </a:lvl3pPr>
      <a:lvl4pPr marL="1200150" indent="-171450" algn="l" defTabSz="685800">
        <a:spcBef>
          <a:spcPts val="0"/>
        </a:spcBef>
        <a:buFont typeface="Arial"/>
        <a:buChar char="–"/>
        <a:defRPr sz="1500">
          <a:solidFill>
            <a:schemeClr val="tx1"/>
          </a:solidFill>
          <a:latin typeface="+mn-lt"/>
          <a:ea typeface="+mn-ea"/>
          <a:cs typeface="+mn-cs"/>
        </a:defRPr>
      </a:lvl4pPr>
      <a:lvl5pPr marL="1543050" indent="-171450" algn="l" defTabSz="685800">
        <a:spcBef>
          <a:spcPts val="0"/>
        </a:spcBef>
        <a:buFont typeface="Arial"/>
        <a:buChar char="»"/>
        <a:defRPr sz="1500">
          <a:solidFill>
            <a:schemeClr val="tx1"/>
          </a:solidFill>
          <a:latin typeface="+mn-lt"/>
          <a:ea typeface="+mn-ea"/>
          <a:cs typeface="+mn-cs"/>
        </a:defRPr>
      </a:lvl5pPr>
      <a:lvl6pPr marL="1885950" indent="-171450" algn="l" defTabSz="685800">
        <a:spcBef>
          <a:spcPts val="0"/>
        </a:spcBef>
        <a:buFont typeface="Arial"/>
        <a:buChar char="•"/>
        <a:defRPr sz="1500">
          <a:solidFill>
            <a:schemeClr val="tx1"/>
          </a:solidFill>
          <a:latin typeface="+mn-lt"/>
          <a:ea typeface="+mn-ea"/>
          <a:cs typeface="+mn-cs"/>
        </a:defRPr>
      </a:lvl6pPr>
      <a:lvl7pPr marL="2228850" indent="-171450" algn="l" defTabSz="685800">
        <a:spcBef>
          <a:spcPts val="0"/>
        </a:spcBef>
        <a:buFont typeface="Arial"/>
        <a:buChar char="•"/>
        <a:defRPr sz="1500">
          <a:solidFill>
            <a:schemeClr val="tx1"/>
          </a:solidFill>
          <a:latin typeface="+mn-lt"/>
          <a:ea typeface="+mn-ea"/>
          <a:cs typeface="+mn-cs"/>
        </a:defRPr>
      </a:lvl7pPr>
      <a:lvl8pPr marL="2571750" indent="-171450" algn="l" defTabSz="685800">
        <a:spcBef>
          <a:spcPts val="0"/>
        </a:spcBef>
        <a:buFont typeface="Arial"/>
        <a:buChar char="•"/>
        <a:defRPr sz="1500">
          <a:solidFill>
            <a:schemeClr val="tx1"/>
          </a:solidFill>
          <a:latin typeface="+mn-lt"/>
          <a:ea typeface="+mn-ea"/>
          <a:cs typeface="+mn-cs"/>
        </a:defRPr>
      </a:lvl8pPr>
      <a:lvl9pPr marL="2914650" indent="-171450" algn="l" defTabSz="685800">
        <a:spcBef>
          <a:spcPts val="0"/>
        </a:spcBef>
        <a:buFont typeface="Arial"/>
        <a:buChar char="•"/>
        <a:defRPr sz="1500">
          <a:solidFill>
            <a:schemeClr val="tx1"/>
          </a:solidFill>
          <a:latin typeface="+mn-lt"/>
          <a:ea typeface="+mn-ea"/>
          <a:cs typeface="+mn-cs"/>
        </a:defRPr>
      </a:lvl9pPr>
    </p:bodyStyle>
    <p:otherStyle>
      <a:defPPr>
        <a:defRPr lang="en-US"/>
      </a:defPPr>
      <a:lvl1pPr marL="0" algn="l" defTabSz="685800">
        <a:defRPr sz="1350">
          <a:solidFill>
            <a:schemeClr val="tx1"/>
          </a:solidFill>
          <a:latin typeface="+mn-lt"/>
          <a:ea typeface="+mn-ea"/>
          <a:cs typeface="+mn-cs"/>
        </a:defRPr>
      </a:lvl1pPr>
      <a:lvl2pPr marL="342900" algn="l" defTabSz="685800">
        <a:defRPr sz="1350">
          <a:solidFill>
            <a:schemeClr val="tx1"/>
          </a:solidFill>
          <a:latin typeface="+mn-lt"/>
          <a:ea typeface="+mn-ea"/>
          <a:cs typeface="+mn-cs"/>
        </a:defRPr>
      </a:lvl2pPr>
      <a:lvl3pPr marL="685800" algn="l" defTabSz="685800">
        <a:defRPr sz="1350">
          <a:solidFill>
            <a:schemeClr val="tx1"/>
          </a:solidFill>
          <a:latin typeface="+mn-lt"/>
          <a:ea typeface="+mn-ea"/>
          <a:cs typeface="+mn-cs"/>
        </a:defRPr>
      </a:lvl3pPr>
      <a:lvl4pPr marL="1028700" algn="l" defTabSz="685800">
        <a:defRPr sz="1350">
          <a:solidFill>
            <a:schemeClr val="tx1"/>
          </a:solidFill>
          <a:latin typeface="+mn-lt"/>
          <a:ea typeface="+mn-ea"/>
          <a:cs typeface="+mn-cs"/>
        </a:defRPr>
      </a:lvl4pPr>
      <a:lvl5pPr marL="1371600" algn="l" defTabSz="685800">
        <a:defRPr sz="1350">
          <a:solidFill>
            <a:schemeClr val="tx1"/>
          </a:solidFill>
          <a:latin typeface="+mn-lt"/>
          <a:ea typeface="+mn-ea"/>
          <a:cs typeface="+mn-cs"/>
        </a:defRPr>
      </a:lvl5pPr>
      <a:lvl6pPr marL="1714500" algn="l" defTabSz="685800">
        <a:defRPr sz="1350">
          <a:solidFill>
            <a:schemeClr val="tx1"/>
          </a:solidFill>
          <a:latin typeface="+mn-lt"/>
          <a:ea typeface="+mn-ea"/>
          <a:cs typeface="+mn-cs"/>
        </a:defRPr>
      </a:lvl6pPr>
      <a:lvl7pPr marL="2057400" algn="l" defTabSz="685800">
        <a:defRPr sz="1350">
          <a:solidFill>
            <a:schemeClr val="tx1"/>
          </a:solidFill>
          <a:latin typeface="+mn-lt"/>
          <a:ea typeface="+mn-ea"/>
          <a:cs typeface="+mn-cs"/>
        </a:defRPr>
      </a:lvl7pPr>
      <a:lvl8pPr marL="2400300" algn="l" defTabSz="685800">
        <a:defRPr sz="1350">
          <a:solidFill>
            <a:schemeClr val="tx1"/>
          </a:solidFill>
          <a:latin typeface="+mn-lt"/>
          <a:ea typeface="+mn-ea"/>
          <a:cs typeface="+mn-cs"/>
        </a:defRPr>
      </a:lvl8pPr>
      <a:lvl9pPr marL="2743200" algn="l" defTabSz="685800">
        <a:defRPr sz="135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A6D9FA1-99C7-4910-8E32-B85D378B0060}" type="slidenum">
              <a:rPr lang="en-GB" smtClean="0">
                <a:solidFill>
                  <a:prstClr val="white"/>
                </a:solidFill>
              </a:rPr>
              <a:t>1</a:t>
            </a:fld>
            <a:endParaRPr lang="en-GB">
              <a:solidFill>
                <a:prstClr val="white"/>
              </a:solidFill>
            </a:endParaRPr>
          </a:p>
        </p:txBody>
      </p:sp>
      <p:pic>
        <p:nvPicPr>
          <p:cNvPr id="10" name="Picture 9">
            <a:extLst>
              <a:ext uri="{FF2B5EF4-FFF2-40B4-BE49-F238E27FC236}">
                <a16:creationId xmlns:a16="http://schemas.microsoft.com/office/drawing/2014/main" id="{D5AE17B6-D9E9-EA57-1B4D-4A8FD2BC5292}"/>
              </a:ext>
            </a:extLst>
          </p:cNvPr>
          <p:cNvPicPr>
            <a:picLocks noChangeAspect="1"/>
          </p:cNvPicPr>
          <p:nvPr/>
        </p:nvPicPr>
        <p:blipFill rotWithShape="1">
          <a:blip r:embed="rId2"/>
          <a:srcRect l="48862" b="47103"/>
          <a:stretch/>
        </p:blipFill>
        <p:spPr>
          <a:xfrm>
            <a:off x="251790" y="1431790"/>
            <a:ext cx="4388295" cy="4585200"/>
          </a:xfrm>
          <a:prstGeom prst="rect">
            <a:avLst/>
          </a:prstGeom>
        </p:spPr>
      </p:pic>
      <p:pic>
        <p:nvPicPr>
          <p:cNvPr id="11" name="Picture 10">
            <a:extLst>
              <a:ext uri="{FF2B5EF4-FFF2-40B4-BE49-F238E27FC236}">
                <a16:creationId xmlns:a16="http://schemas.microsoft.com/office/drawing/2014/main" id="{2AA5BCFB-C840-8197-22F4-197046BA1167}"/>
              </a:ext>
            </a:extLst>
          </p:cNvPr>
          <p:cNvPicPr>
            <a:picLocks noChangeAspect="1"/>
          </p:cNvPicPr>
          <p:nvPr/>
        </p:nvPicPr>
        <p:blipFill>
          <a:blip r:embed="rId3"/>
          <a:stretch>
            <a:fillRect/>
          </a:stretch>
        </p:blipFill>
        <p:spPr>
          <a:xfrm>
            <a:off x="5180312" y="876293"/>
            <a:ext cx="4190476" cy="1419048"/>
          </a:xfrm>
          <a:prstGeom prst="rect">
            <a:avLst/>
          </a:prstGeom>
        </p:spPr>
      </p:pic>
      <p:sp>
        <p:nvSpPr>
          <p:cNvPr id="12" name="Title 1"/>
          <p:cNvSpPr>
            <a:spLocks noGrp="1"/>
          </p:cNvSpPr>
          <p:nvPr>
            <p:ph type="title"/>
          </p:nvPr>
        </p:nvSpPr>
        <p:spPr>
          <a:xfrm>
            <a:off x="983431" y="192515"/>
            <a:ext cx="10057101" cy="457200"/>
          </a:xfrm>
        </p:spPr>
        <p:txBody>
          <a:bodyPr/>
          <a:lstStyle/>
          <a:p>
            <a:r>
              <a:rPr lang="en-GB" dirty="0" smtClean="0"/>
              <a:t>LIBS retention (T, D, H) measured at </a:t>
            </a:r>
            <a:r>
              <a:rPr lang="en-GB" dirty="0"/>
              <a:t>tile </a:t>
            </a:r>
            <a:r>
              <a:rPr lang="en-GB" dirty="0" smtClean="0"/>
              <a:t>HFGC RH14W (2011-2023</a:t>
            </a:r>
            <a:r>
              <a:rPr lang="en-GB" dirty="0"/>
              <a:t>)</a:t>
            </a:r>
          </a:p>
        </p:txBody>
      </p:sp>
      <p:sp>
        <p:nvSpPr>
          <p:cNvPr id="2" name="Rectangle 1"/>
          <p:cNvSpPr/>
          <p:nvPr/>
        </p:nvSpPr>
        <p:spPr>
          <a:xfrm>
            <a:off x="4563600" y="2715287"/>
            <a:ext cx="3381054" cy="2677656"/>
          </a:xfrm>
          <a:prstGeom prst="rect">
            <a:avLst/>
          </a:prstGeom>
        </p:spPr>
        <p:txBody>
          <a:bodyPr wrap="none">
            <a:spAutoFit/>
          </a:bodyPr>
          <a:lstStyle/>
          <a:p>
            <a:r>
              <a:rPr lang="en-GB" sz="2400" dirty="0" smtClean="0"/>
              <a:t>64_HFGC_RH14W </a:t>
            </a:r>
            <a:r>
              <a:rPr lang="en-GB" sz="2400" dirty="0"/>
              <a:t>- R1 </a:t>
            </a:r>
            <a:r>
              <a:rPr lang="en-GB" sz="2400" dirty="0" smtClean="0"/>
              <a:t>C1</a:t>
            </a:r>
          </a:p>
          <a:p>
            <a:r>
              <a:rPr lang="en-GB" sz="2400" dirty="0"/>
              <a:t>65_HFGC_RH14W - R1 </a:t>
            </a:r>
            <a:r>
              <a:rPr lang="en-GB" sz="2400" dirty="0" smtClean="0"/>
              <a:t>C2</a:t>
            </a:r>
          </a:p>
          <a:p>
            <a:r>
              <a:rPr lang="en-GB" sz="2400" dirty="0"/>
              <a:t>66_HFGC_RH14W - R1 </a:t>
            </a:r>
            <a:r>
              <a:rPr lang="en-GB" sz="2400" dirty="0" smtClean="0"/>
              <a:t>C4</a:t>
            </a:r>
          </a:p>
          <a:p>
            <a:r>
              <a:rPr lang="en-GB" sz="2400" dirty="0"/>
              <a:t>67_HFGC_RH14W - R2 </a:t>
            </a:r>
            <a:r>
              <a:rPr lang="en-GB" sz="2400" dirty="0" smtClean="0"/>
              <a:t>C2</a:t>
            </a:r>
          </a:p>
          <a:p>
            <a:r>
              <a:rPr lang="en-GB" sz="2400" dirty="0"/>
              <a:t>68_HFGC_RH14W - R2 C3</a:t>
            </a:r>
          </a:p>
          <a:p>
            <a:r>
              <a:rPr lang="en-GB" sz="2400" dirty="0"/>
              <a:t>69_HFGC_RH14W - R3 C2</a:t>
            </a:r>
          </a:p>
          <a:p>
            <a:r>
              <a:rPr lang="en-GB" sz="2400" dirty="0"/>
              <a:t>70_HFGC_RH14W - R4 </a:t>
            </a:r>
            <a:r>
              <a:rPr lang="en-GB" sz="2400" dirty="0" smtClean="0"/>
              <a:t>C2</a:t>
            </a:r>
            <a:endParaRPr lang="en-GB" sz="2400" dirty="0"/>
          </a:p>
        </p:txBody>
      </p:sp>
    </p:spTree>
    <p:extLst>
      <p:ext uri="{BB962C8B-B14F-4D97-AF65-F5344CB8AC3E}">
        <p14:creationId xmlns:p14="http://schemas.microsoft.com/office/powerpoint/2010/main" val="34762240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A6D9FA1-99C7-4910-8E32-B85D378B0060}" type="slidenum">
              <a:rPr lang="en-GB" smtClean="0">
                <a:solidFill>
                  <a:prstClr val="white"/>
                </a:solidFill>
              </a:rPr>
              <a:t>2</a:t>
            </a:fld>
            <a:endParaRPr lang="en-GB">
              <a:solidFill>
                <a:prstClr val="white"/>
              </a:solidFill>
            </a:endParaRPr>
          </a:p>
        </p:txBody>
      </p:sp>
      <p:sp>
        <p:nvSpPr>
          <p:cNvPr id="22" name="Footer Placeholder 3">
            <a:extLst>
              <a:ext uri="{FF2B5EF4-FFF2-40B4-BE49-F238E27FC236}">
                <a16:creationId xmlns:a16="http://schemas.microsoft.com/office/drawing/2014/main" id="{17074AAD-5F57-C873-9F25-F8A39051F40B}"/>
              </a:ext>
            </a:extLst>
          </p:cNvPr>
          <p:cNvSpPr>
            <a:spLocks noGrp="1"/>
          </p:cNvSpPr>
          <p:nvPr>
            <p:ph type="ftr" sz="quarter" idx="11"/>
          </p:nvPr>
        </p:nvSpPr>
        <p:spPr>
          <a:xfrm>
            <a:off x="825624" y="6555770"/>
            <a:ext cx="4760668" cy="329614"/>
          </a:xfrm>
        </p:spPr>
        <p:txBody>
          <a:bodyPr/>
          <a:lstStyle/>
          <a:p>
            <a:pPr>
              <a:defRPr/>
            </a:pPr>
            <a:r>
              <a:rPr lang="en-US" dirty="0" smtClean="0">
                <a:solidFill>
                  <a:prstClr val="white"/>
                </a:solidFill>
              </a:rPr>
              <a:t>G. Sergienko | Joint LID-QMS-LIBS meeting </a:t>
            </a:r>
            <a:r>
              <a:rPr lang="en-US" dirty="0">
                <a:solidFill>
                  <a:prstClr val="white"/>
                </a:solidFill>
              </a:rPr>
              <a:t>| </a:t>
            </a:r>
            <a:r>
              <a:rPr lang="en-US" dirty="0" smtClean="0">
                <a:solidFill>
                  <a:prstClr val="white"/>
                </a:solidFill>
              </a:rPr>
              <a:t>11 November 2025</a:t>
            </a:r>
            <a:endParaRPr lang="en-US" dirty="0"/>
          </a:p>
        </p:txBody>
      </p:sp>
      <p:pic>
        <p:nvPicPr>
          <p:cNvPr id="24" name="Picture 23"/>
          <p:cNvPicPr/>
          <p:nvPr/>
        </p:nvPicPr>
        <p:blipFill>
          <a:blip r:embed="rId2"/>
          <a:stretch>
            <a:fillRect/>
          </a:stretch>
        </p:blipFill>
        <p:spPr>
          <a:xfrm>
            <a:off x="384588" y="1377114"/>
            <a:ext cx="5948521" cy="4553106"/>
          </a:xfrm>
          <a:prstGeom prst="rect">
            <a:avLst/>
          </a:prstGeom>
        </p:spPr>
      </p:pic>
      <p:pic>
        <p:nvPicPr>
          <p:cNvPr id="25" name="Picture 24">
            <a:extLst>
              <a:ext uri="{FF2B5EF4-FFF2-40B4-BE49-F238E27FC236}">
                <a16:creationId xmlns:a16="http://schemas.microsoft.com/office/drawing/2014/main" id="{7298156B-8C00-B529-EFF5-18EB7C296936}"/>
              </a:ext>
            </a:extLst>
          </p:cNvPr>
          <p:cNvPicPr>
            <a:picLocks noChangeAspect="1"/>
          </p:cNvPicPr>
          <p:nvPr/>
        </p:nvPicPr>
        <p:blipFill>
          <a:blip r:embed="rId3"/>
          <a:stretch>
            <a:fillRect/>
          </a:stretch>
        </p:blipFill>
        <p:spPr>
          <a:xfrm>
            <a:off x="6674788" y="1042498"/>
            <a:ext cx="5207649" cy="5260370"/>
          </a:xfrm>
          <a:prstGeom prst="rect">
            <a:avLst/>
          </a:prstGeom>
        </p:spPr>
      </p:pic>
      <p:cxnSp>
        <p:nvCxnSpPr>
          <p:cNvPr id="26" name="Straight Arrow Connector 25">
            <a:extLst>
              <a:ext uri="{FF2B5EF4-FFF2-40B4-BE49-F238E27FC236}">
                <a16:creationId xmlns:a16="http://schemas.microsoft.com/office/drawing/2014/main" id="{D69E640F-AFC2-65F1-809B-082C03BDB70E}"/>
              </a:ext>
            </a:extLst>
          </p:cNvPr>
          <p:cNvCxnSpPr/>
          <p:nvPr/>
        </p:nvCxnSpPr>
        <p:spPr>
          <a:xfrm flipH="1">
            <a:off x="10329862" y="1909273"/>
            <a:ext cx="114300" cy="4393595"/>
          </a:xfrm>
          <a:prstGeom prst="straightConnector1">
            <a:avLst/>
          </a:prstGeom>
          <a:ln w="2222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7" name="Rectangle: Rounded Corners 3">
            <a:extLst>
              <a:ext uri="{FF2B5EF4-FFF2-40B4-BE49-F238E27FC236}">
                <a16:creationId xmlns:a16="http://schemas.microsoft.com/office/drawing/2014/main" id="{FEC6F6AB-EAB8-E622-4FC2-1F22F7712195}"/>
              </a:ext>
            </a:extLst>
          </p:cNvPr>
          <p:cNvSpPr/>
          <p:nvPr/>
        </p:nvSpPr>
        <p:spPr>
          <a:xfrm>
            <a:off x="6972829" y="4081051"/>
            <a:ext cx="4580466" cy="34713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DE"/>
          </a:p>
        </p:txBody>
      </p:sp>
      <p:sp>
        <p:nvSpPr>
          <p:cNvPr id="28" name="TextBox 6">
            <a:extLst>
              <a:ext uri="{FF2B5EF4-FFF2-40B4-BE49-F238E27FC236}">
                <a16:creationId xmlns:a16="http://schemas.microsoft.com/office/drawing/2014/main" id="{40159844-CADC-A711-A6E3-3F8DDA7AF5FF}"/>
              </a:ext>
            </a:extLst>
          </p:cNvPr>
          <p:cNvSpPr txBox="1"/>
          <p:nvPr/>
        </p:nvSpPr>
        <p:spPr>
          <a:xfrm>
            <a:off x="8141032" y="4028074"/>
            <a:ext cx="1762342"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000" b="1" dirty="0">
                <a:solidFill>
                  <a:srgbClr val="FF0000"/>
                </a:solidFill>
              </a:rPr>
              <a:t>Highest D ratio</a:t>
            </a:r>
            <a:endParaRPr lang="en-DE" sz="2000" b="1" dirty="0">
              <a:solidFill>
                <a:srgbClr val="FF0000"/>
              </a:solidFill>
            </a:endParaRPr>
          </a:p>
        </p:txBody>
      </p:sp>
      <p:sp>
        <p:nvSpPr>
          <p:cNvPr id="29" name="TextBox 7">
            <a:extLst>
              <a:ext uri="{FF2B5EF4-FFF2-40B4-BE49-F238E27FC236}">
                <a16:creationId xmlns:a16="http://schemas.microsoft.com/office/drawing/2014/main" id="{1DC4F641-CDA7-0E0B-854D-1B6977E21B66}"/>
              </a:ext>
            </a:extLst>
          </p:cNvPr>
          <p:cNvSpPr txBox="1"/>
          <p:nvPr/>
        </p:nvSpPr>
        <p:spPr>
          <a:xfrm>
            <a:off x="10848789" y="1909273"/>
            <a:ext cx="314510"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000" b="1" dirty="0">
                <a:solidFill>
                  <a:srgbClr val="FF0000"/>
                </a:solidFill>
              </a:rPr>
              <a:t>1</a:t>
            </a:r>
            <a:endParaRPr lang="en-DE" sz="2000" b="1" dirty="0">
              <a:solidFill>
                <a:srgbClr val="FF0000"/>
              </a:solidFill>
            </a:endParaRPr>
          </a:p>
        </p:txBody>
      </p:sp>
      <p:sp>
        <p:nvSpPr>
          <p:cNvPr id="30" name="TextBox 8">
            <a:extLst>
              <a:ext uri="{FF2B5EF4-FFF2-40B4-BE49-F238E27FC236}">
                <a16:creationId xmlns:a16="http://schemas.microsoft.com/office/drawing/2014/main" id="{26B00B11-5F2E-A5D7-5692-0FDBDF480E2C}"/>
              </a:ext>
            </a:extLst>
          </p:cNvPr>
          <p:cNvSpPr txBox="1"/>
          <p:nvPr/>
        </p:nvSpPr>
        <p:spPr>
          <a:xfrm>
            <a:off x="10821925" y="6045711"/>
            <a:ext cx="444352"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000" b="1" dirty="0">
                <a:solidFill>
                  <a:srgbClr val="FF0000"/>
                </a:solidFill>
              </a:rPr>
              <a:t>11</a:t>
            </a:r>
            <a:endParaRPr lang="en-DE" sz="2000" b="1" dirty="0">
              <a:solidFill>
                <a:srgbClr val="FF0000"/>
              </a:solidFill>
            </a:endParaRPr>
          </a:p>
        </p:txBody>
      </p:sp>
      <p:sp>
        <p:nvSpPr>
          <p:cNvPr id="31" name="Title 1"/>
          <p:cNvSpPr>
            <a:spLocks noGrp="1"/>
          </p:cNvSpPr>
          <p:nvPr>
            <p:ph type="title"/>
          </p:nvPr>
        </p:nvSpPr>
        <p:spPr>
          <a:xfrm>
            <a:off x="983431" y="192515"/>
            <a:ext cx="10082501" cy="457200"/>
          </a:xfrm>
        </p:spPr>
        <p:txBody>
          <a:bodyPr/>
          <a:lstStyle/>
          <a:p>
            <a:r>
              <a:rPr lang="en-GB" dirty="0"/>
              <a:t>LIBS retention (T, D, H) measured at tile HFGC RH14W (2011-2023)</a:t>
            </a:r>
          </a:p>
        </p:txBody>
      </p:sp>
      <p:sp>
        <p:nvSpPr>
          <p:cNvPr id="12" name="Rectangle 11"/>
          <p:cNvSpPr/>
          <p:nvPr/>
        </p:nvSpPr>
        <p:spPr>
          <a:xfrm>
            <a:off x="1203731" y="5148370"/>
            <a:ext cx="1234669" cy="24006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93969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A6D9FA1-99C7-4910-8E32-B85D378B0060}" type="slidenum">
              <a:rPr lang="en-GB" smtClean="0">
                <a:solidFill>
                  <a:prstClr val="white"/>
                </a:solidFill>
              </a:rPr>
              <a:t>3</a:t>
            </a:fld>
            <a:endParaRPr lang="en-GB">
              <a:solidFill>
                <a:prstClr val="white"/>
              </a:solidFill>
            </a:endParaRPr>
          </a:p>
        </p:txBody>
      </p:sp>
      <p:sp>
        <p:nvSpPr>
          <p:cNvPr id="22" name="Footer Placeholder 3">
            <a:extLst>
              <a:ext uri="{FF2B5EF4-FFF2-40B4-BE49-F238E27FC236}">
                <a16:creationId xmlns:a16="http://schemas.microsoft.com/office/drawing/2014/main" id="{17074AAD-5F57-C873-9F25-F8A39051F40B}"/>
              </a:ext>
            </a:extLst>
          </p:cNvPr>
          <p:cNvSpPr>
            <a:spLocks noGrp="1"/>
          </p:cNvSpPr>
          <p:nvPr>
            <p:ph type="ftr" sz="quarter" idx="11"/>
          </p:nvPr>
        </p:nvSpPr>
        <p:spPr>
          <a:xfrm>
            <a:off x="825624" y="6555770"/>
            <a:ext cx="4760668" cy="329614"/>
          </a:xfrm>
        </p:spPr>
        <p:txBody>
          <a:bodyPr/>
          <a:lstStyle/>
          <a:p>
            <a:pPr>
              <a:defRPr/>
            </a:pPr>
            <a:r>
              <a:rPr lang="en-US" dirty="0" smtClean="0">
                <a:solidFill>
                  <a:prstClr val="white"/>
                </a:solidFill>
              </a:rPr>
              <a:t>G. Sergienko | Joint LID-QMS-LIBS meeting </a:t>
            </a:r>
            <a:r>
              <a:rPr lang="en-US" dirty="0">
                <a:solidFill>
                  <a:prstClr val="white"/>
                </a:solidFill>
              </a:rPr>
              <a:t>| </a:t>
            </a:r>
            <a:r>
              <a:rPr lang="en-US" dirty="0" smtClean="0">
                <a:solidFill>
                  <a:prstClr val="white"/>
                </a:solidFill>
              </a:rPr>
              <a:t>11 November 2025</a:t>
            </a:r>
            <a:endParaRPr lang="en-US" dirty="0"/>
          </a:p>
        </p:txBody>
      </p:sp>
      <p:sp>
        <p:nvSpPr>
          <p:cNvPr id="31" name="Title 1"/>
          <p:cNvSpPr>
            <a:spLocks noGrp="1"/>
          </p:cNvSpPr>
          <p:nvPr>
            <p:ph type="title"/>
          </p:nvPr>
        </p:nvSpPr>
        <p:spPr>
          <a:xfrm>
            <a:off x="983431" y="192515"/>
            <a:ext cx="10082501" cy="457200"/>
          </a:xfrm>
        </p:spPr>
        <p:txBody>
          <a:bodyPr/>
          <a:lstStyle/>
          <a:p>
            <a:r>
              <a:rPr lang="en-GB" dirty="0"/>
              <a:t>LIBS retention (T, D, H) measured at tile HFGC RH14W (2011-2023)</a:t>
            </a:r>
          </a:p>
        </p:txBody>
      </p:sp>
      <p:pic>
        <p:nvPicPr>
          <p:cNvPr id="13" name="Picture 12"/>
          <p:cNvPicPr>
            <a:picLocks noChangeAspect="1"/>
          </p:cNvPicPr>
          <p:nvPr/>
        </p:nvPicPr>
        <p:blipFill>
          <a:blip r:embed="rId2"/>
          <a:stretch>
            <a:fillRect/>
          </a:stretch>
        </p:blipFill>
        <p:spPr>
          <a:xfrm>
            <a:off x="381889" y="1361158"/>
            <a:ext cx="5984558" cy="4584287"/>
          </a:xfrm>
          <a:prstGeom prst="rect">
            <a:avLst/>
          </a:prstGeom>
        </p:spPr>
      </p:pic>
      <p:pic>
        <p:nvPicPr>
          <p:cNvPr id="14" name="Picture 13">
            <a:extLst>
              <a:ext uri="{FF2B5EF4-FFF2-40B4-BE49-F238E27FC236}">
                <a16:creationId xmlns:a16="http://schemas.microsoft.com/office/drawing/2014/main" id="{EF2E210E-10C6-55E4-2E28-832539862309}"/>
              </a:ext>
            </a:extLst>
          </p:cNvPr>
          <p:cNvPicPr>
            <a:picLocks noChangeAspect="1"/>
          </p:cNvPicPr>
          <p:nvPr/>
        </p:nvPicPr>
        <p:blipFill>
          <a:blip r:embed="rId3"/>
          <a:stretch>
            <a:fillRect/>
          </a:stretch>
        </p:blipFill>
        <p:spPr>
          <a:xfrm>
            <a:off x="6682491" y="1049214"/>
            <a:ext cx="5207649" cy="5260370"/>
          </a:xfrm>
          <a:prstGeom prst="rect">
            <a:avLst/>
          </a:prstGeom>
        </p:spPr>
      </p:pic>
      <p:cxnSp>
        <p:nvCxnSpPr>
          <p:cNvPr id="15" name="Straight Arrow Connector 14">
            <a:extLst>
              <a:ext uri="{FF2B5EF4-FFF2-40B4-BE49-F238E27FC236}">
                <a16:creationId xmlns:a16="http://schemas.microsoft.com/office/drawing/2014/main" id="{7ED53350-D693-CA7B-2D09-4646B0965D4D}"/>
              </a:ext>
            </a:extLst>
          </p:cNvPr>
          <p:cNvCxnSpPr>
            <a:cxnSpLocks/>
          </p:cNvCxnSpPr>
          <p:nvPr/>
        </p:nvCxnSpPr>
        <p:spPr>
          <a:xfrm>
            <a:off x="6813315" y="3658057"/>
            <a:ext cx="4667250" cy="0"/>
          </a:xfrm>
          <a:prstGeom prst="straightConnector1">
            <a:avLst/>
          </a:prstGeom>
          <a:ln w="2222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6" name="TextBox 2">
            <a:extLst>
              <a:ext uri="{FF2B5EF4-FFF2-40B4-BE49-F238E27FC236}">
                <a16:creationId xmlns:a16="http://schemas.microsoft.com/office/drawing/2014/main" id="{2D6F0A46-A5AF-1EA0-5971-23489277EBCF}"/>
              </a:ext>
            </a:extLst>
          </p:cNvPr>
          <p:cNvSpPr txBox="1"/>
          <p:nvPr/>
        </p:nvSpPr>
        <p:spPr>
          <a:xfrm>
            <a:off x="6656060" y="3134152"/>
            <a:ext cx="314510"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000" b="1" dirty="0">
                <a:solidFill>
                  <a:srgbClr val="FF0000"/>
                </a:solidFill>
              </a:rPr>
              <a:t>1</a:t>
            </a:r>
            <a:endParaRPr lang="en-DE" sz="2000" b="1" dirty="0">
              <a:solidFill>
                <a:srgbClr val="FF0000"/>
              </a:solidFill>
            </a:endParaRPr>
          </a:p>
        </p:txBody>
      </p:sp>
      <p:sp>
        <p:nvSpPr>
          <p:cNvPr id="17" name="TextBox 3">
            <a:extLst>
              <a:ext uri="{FF2B5EF4-FFF2-40B4-BE49-F238E27FC236}">
                <a16:creationId xmlns:a16="http://schemas.microsoft.com/office/drawing/2014/main" id="{31E4581D-ABD5-038F-B4D0-35524450E942}"/>
              </a:ext>
            </a:extLst>
          </p:cNvPr>
          <p:cNvSpPr txBox="1"/>
          <p:nvPr/>
        </p:nvSpPr>
        <p:spPr>
          <a:xfrm>
            <a:off x="11161403" y="3091764"/>
            <a:ext cx="314510"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000" b="1" dirty="0">
                <a:solidFill>
                  <a:srgbClr val="FF0000"/>
                </a:solidFill>
              </a:rPr>
              <a:t>6</a:t>
            </a:r>
            <a:endParaRPr lang="en-DE" sz="2000" b="1" dirty="0">
              <a:solidFill>
                <a:srgbClr val="FF0000"/>
              </a:solidFill>
            </a:endParaRPr>
          </a:p>
        </p:txBody>
      </p:sp>
      <p:sp>
        <p:nvSpPr>
          <p:cNvPr id="2" name="Rectangle 1"/>
          <p:cNvSpPr/>
          <p:nvPr/>
        </p:nvSpPr>
        <p:spPr>
          <a:xfrm>
            <a:off x="2923674" y="5137484"/>
            <a:ext cx="1708484" cy="26469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665454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Depth profiling of W and Ti by Littrow spectrometer</a:t>
            </a:r>
            <a:endParaRPr lang="en-GB" dirty="0"/>
          </a:p>
        </p:txBody>
      </p:sp>
      <p:sp>
        <p:nvSpPr>
          <p:cNvPr id="4" name="Footer Placeholder 3"/>
          <p:cNvSpPr>
            <a:spLocks noGrp="1"/>
          </p:cNvSpPr>
          <p:nvPr>
            <p:ph type="ftr" sz="quarter" idx="11"/>
          </p:nvPr>
        </p:nvSpPr>
        <p:spPr/>
        <p:txBody>
          <a:bodyPr/>
          <a:lstStyle/>
          <a:p>
            <a:pPr>
              <a:defRPr/>
            </a:pPr>
            <a:r>
              <a:rPr lang="en-GB" smtClean="0">
                <a:solidFill>
                  <a:prstClr val="white"/>
                </a:solidFill>
              </a:rPr>
              <a:t>Your name| WPPWIE SP B monitoring meeting | 17 October 2024</a:t>
            </a:r>
            <a:endParaRPr lang="en-GB" dirty="0"/>
          </a:p>
        </p:txBody>
      </p:sp>
      <p:sp>
        <p:nvSpPr>
          <p:cNvPr id="5" name="Slide Number Placeholder 4"/>
          <p:cNvSpPr>
            <a:spLocks noGrp="1"/>
          </p:cNvSpPr>
          <p:nvPr>
            <p:ph type="sldNum" sz="quarter" idx="12"/>
          </p:nvPr>
        </p:nvSpPr>
        <p:spPr/>
        <p:txBody>
          <a:bodyPr/>
          <a:lstStyle/>
          <a:p>
            <a:pPr>
              <a:defRPr/>
            </a:pPr>
            <a:fld id="{6A6D9FA1-99C7-4910-8E32-B85D378B0060}" type="slidenum">
              <a:rPr lang="en-GB" smtClean="0">
                <a:solidFill>
                  <a:prstClr val="white"/>
                </a:solidFill>
              </a:rPr>
              <a:t>4</a:t>
            </a:fld>
            <a:endParaRPr lang="en-GB">
              <a:solidFill>
                <a:prstClr val="white"/>
              </a:solidFill>
            </a:endParaRPr>
          </a:p>
        </p:txBody>
      </p:sp>
      <p:pic>
        <p:nvPicPr>
          <p:cNvPr id="6" name="Picture 5"/>
          <p:cNvPicPr>
            <a:picLocks noChangeAspect="1"/>
          </p:cNvPicPr>
          <p:nvPr/>
        </p:nvPicPr>
        <p:blipFill>
          <a:blip r:embed="rId2"/>
          <a:stretch>
            <a:fillRect/>
          </a:stretch>
        </p:blipFill>
        <p:spPr>
          <a:xfrm>
            <a:off x="932757" y="1856855"/>
            <a:ext cx="4640580" cy="3543300"/>
          </a:xfrm>
          <a:prstGeom prst="rect">
            <a:avLst/>
          </a:prstGeom>
        </p:spPr>
      </p:pic>
      <p:pic>
        <p:nvPicPr>
          <p:cNvPr id="7" name="Picture 6"/>
          <p:cNvPicPr>
            <a:picLocks noChangeAspect="1"/>
          </p:cNvPicPr>
          <p:nvPr/>
        </p:nvPicPr>
        <p:blipFill>
          <a:blip r:embed="rId3"/>
          <a:stretch>
            <a:fillRect/>
          </a:stretch>
        </p:blipFill>
        <p:spPr>
          <a:xfrm>
            <a:off x="6261216" y="1806979"/>
            <a:ext cx="4640580" cy="3543300"/>
          </a:xfrm>
          <a:prstGeom prst="rect">
            <a:avLst/>
          </a:prstGeom>
        </p:spPr>
      </p:pic>
    </p:spTree>
    <p:extLst>
      <p:ext uri="{BB962C8B-B14F-4D97-AF65-F5344CB8AC3E}">
        <p14:creationId xmlns:p14="http://schemas.microsoft.com/office/powerpoint/2010/main" val="1857301108"/>
      </p:ext>
    </p:extLst>
  </p:cSld>
  <p:clrMapOvr>
    <a:masterClrMapping/>
  </p:clrMapOvr>
  <p:timing>
    <p:tnLst>
      <p:par>
        <p:cTn id="1" dur="indefinite" restart="never" nodeType="tmRoot"/>
      </p:par>
    </p:tnLst>
  </p:timing>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xDef>
      <a:spPr bwMode="auto">
        <a:prstGeom prst="rect">
          <a:avLst/>
        </a:prstGeom>
        <a:noFill/>
      </a:spPr>
      <a:bodyPr/>
      <a:lstStyle/>
    </a:txDef>
  </a:objectDefaults>
  <a:extraClrSchemeLst/>
</a:theme>
</file>

<file path=ppt/theme/theme2.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xDef>
      <a:spPr bwMode="auto">
        <a:prstGeom prst="rect">
          <a:avLst/>
        </a:prstGeom>
        <a:noFill/>
      </a:spPr>
      <a:body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30029</TotalTime>
  <Words>133</Words>
  <Application>Microsoft Office PowerPoint</Application>
  <DocSecurity>0</DocSecurity>
  <PresentationFormat>Widescreen</PresentationFormat>
  <Paragraphs>23</Paragraphs>
  <Slides>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EUROfusion.1line_5_3_2019</vt:lpstr>
      <vt:lpstr>LIBS retention (T, D, H) measured at tile HFGC RH14W (2011-2023)</vt:lpstr>
      <vt:lpstr>LIBS retention (T, D, H) measured at tile HFGC RH14W (2011-2023)</vt:lpstr>
      <vt:lpstr>LIBS retention (T, D, H) measured at tile HFGC RH14W (2011-2023)</vt:lpstr>
      <vt:lpstr>Depth profiling of W and Ti by Littrow spectrometer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Fabio Vinagre</dc:creator>
  <cp:keywords/>
  <dc:description/>
  <cp:lastModifiedBy>Gennady Sergienko</cp:lastModifiedBy>
  <cp:revision>167</cp:revision>
  <dcterms:created xsi:type="dcterms:W3CDTF">2023-11-15T09:40:03Z</dcterms:created>
  <dcterms:modified xsi:type="dcterms:W3CDTF">2025-12-12T09:31:30Z</dcterms:modified>
  <cp:category/>
  <dc:identifier/>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y fmtid="{D5CDD505-2E9C-101B-9397-08002B2CF9AE}" pid="3" name="MediaServiceImageTags">
    <vt:lpwstr/>
  </property>
</Properties>
</file>