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1" r:id="rId4"/>
    <p:sldId id="279" r:id="rId5"/>
    <p:sldId id="278" r:id="rId6"/>
    <p:sldId id="280" r:id="rId7"/>
    <p:sldId id="264" r:id="rId8"/>
    <p:sldId id="265" r:id="rId9"/>
    <p:sldId id="266" r:id="rId10"/>
    <p:sldId id="267" r:id="rId11"/>
    <p:sldId id="268" r:id="rId12"/>
    <p:sldId id="272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EDC32AE9-6CE6-4203-B34E-2CEDE687148C}">
          <p14:sldIdLst>
            <p14:sldId id="256"/>
            <p14:sldId id="263"/>
            <p14:sldId id="261"/>
            <p14:sldId id="279"/>
            <p14:sldId id="278"/>
          </p14:sldIdLst>
        </p14:section>
        <p14:section name="Backup" id="{ADD8731A-70C2-43AB-B3F9-39B24F88482A}">
          <p14:sldIdLst>
            <p14:sldId id="280"/>
            <p14:sldId id="264"/>
            <p14:sldId id="265"/>
            <p14:sldId id="266"/>
            <p14:sldId id="267"/>
            <p14:sldId id="268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007D00"/>
    <a:srgbClr val="117200"/>
    <a:srgbClr val="00118E"/>
    <a:srgbClr val="F6B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3447" autoAdjust="0"/>
  </p:normalViewPr>
  <p:slideViewPr>
    <p:cSldViewPr snapToGrid="0">
      <p:cViewPr varScale="1">
        <p:scale>
          <a:sx n="69" d="100"/>
          <a:sy n="69" d="100"/>
        </p:scale>
        <p:origin x="75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99CC03-48F4-6659-61CA-05432B4611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91C6C-DE76-6C70-AFEB-0925255007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F70B-F9FF-4E15-9E4A-03960EE95FCE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50A77-13FE-86C9-812E-FC0D33F20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2CDD3-84F3-AEB3-1A83-C4015522C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B7A1-5E83-422A-92C7-7AD6DA712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5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E495-C11E-4C91-A433-8373C54BBB06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E81ED-2C5E-4BE1-93B5-41340BE1E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91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932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2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70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3B3C-6806-4884-808E-3A1974B17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434290-ED42-4603-8982-458935141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23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B416C-87AF-4310-AB3D-9BB3AC2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727"/>
            <a:ext cx="10515600" cy="613604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1AFBDF-288E-4577-8832-107E50FC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46564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63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8E3C6-CF2A-4470-B3AB-D47BCE02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BD6646-7FE7-44FA-9012-797E37C0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367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3B3C-6806-4884-808E-3A1974B17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434290-ED42-4603-8982-458935141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5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34534-E385-4D35-BD07-433040E2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716"/>
            <a:ext cx="10515600" cy="59851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27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46CC83-944D-E2AB-5801-5F98BD7FF3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874" y="228905"/>
            <a:ext cx="1926496" cy="72887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2BD5612-5185-4579-890D-B89A072E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6007101"/>
            <a:ext cx="12192000" cy="8508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>
              <a:solidFill>
                <a:schemeClr val="accent4"/>
              </a:solidFill>
            </a:endParaRPr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17590950-658F-ADD1-59B4-3FC6D0F1A034}"/>
              </a:ext>
            </a:extLst>
          </p:cNvPr>
          <p:cNvSpPr txBox="1">
            <a:spLocks/>
          </p:cNvSpPr>
          <p:nvPr/>
        </p:nvSpPr>
        <p:spPr>
          <a:xfrm>
            <a:off x="2894237" y="6201472"/>
            <a:ext cx="4790793" cy="5462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gurschl@iap.tuwien.ac.at</a:t>
            </a:r>
          </a:p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https://www.tuwien.at/phy/iap</a:t>
            </a:r>
          </a:p>
        </p:txBody>
      </p:sp>
      <p:sp>
        <p:nvSpPr>
          <p:cNvPr id="32" name="Grafik 29" descr="Nach rechts zeigender Finger, Handrücken Silhouette">
            <a:extLst>
              <a:ext uri="{FF2B5EF4-FFF2-40B4-BE49-F238E27FC236}">
                <a16:creationId xmlns:a16="http://schemas.microsoft.com/office/drawing/2014/main" id="{DDE7366E-5A4F-6F32-5802-3493FB722E6B}"/>
              </a:ext>
            </a:extLst>
          </p:cNvPr>
          <p:cNvSpPr/>
          <p:nvPr/>
        </p:nvSpPr>
        <p:spPr>
          <a:xfrm>
            <a:off x="2762363" y="6516077"/>
            <a:ext cx="170820" cy="144514"/>
          </a:xfrm>
          <a:custGeom>
            <a:avLst/>
            <a:gdLst>
              <a:gd name="connsiteX0" fmla="*/ 158338 w 170820"/>
              <a:gd name="connsiteY0" fmla="*/ 34890 h 144514"/>
              <a:gd name="connsiteX1" fmla="*/ 77822 w 170820"/>
              <a:gd name="connsiteY1" fmla="*/ 34890 h 144514"/>
              <a:gd name="connsiteX2" fmla="*/ 77802 w 170820"/>
              <a:gd name="connsiteY2" fmla="*/ 34865 h 144514"/>
              <a:gd name="connsiteX3" fmla="*/ 77822 w 170820"/>
              <a:gd name="connsiteY3" fmla="*/ 34840 h 144514"/>
              <a:gd name="connsiteX4" fmla="*/ 96449 w 170820"/>
              <a:gd name="connsiteY4" fmla="*/ 29722 h 144514"/>
              <a:gd name="connsiteX5" fmla="*/ 103833 w 170820"/>
              <a:gd name="connsiteY5" fmla="*/ 24119 h 144514"/>
              <a:gd name="connsiteX6" fmla="*/ 101663 w 170820"/>
              <a:gd name="connsiteY6" fmla="*/ 3104 h 144514"/>
              <a:gd name="connsiteX7" fmla="*/ 99783 w 170820"/>
              <a:gd name="connsiteY7" fmla="*/ 1623 h 144514"/>
              <a:gd name="connsiteX8" fmla="*/ 91154 w 170820"/>
              <a:gd name="connsiteY8" fmla="*/ 442 h 144514"/>
              <a:gd name="connsiteX9" fmla="*/ 37204 w 170820"/>
              <a:gd name="connsiteY9" fmla="*/ 15312 h 144514"/>
              <a:gd name="connsiteX10" fmla="*/ 30562 w 170820"/>
              <a:gd name="connsiteY10" fmla="*/ 20910 h 144514"/>
              <a:gd name="connsiteX11" fmla="*/ 14085 w 170820"/>
              <a:gd name="connsiteY11" fmla="*/ 47347 h 144514"/>
              <a:gd name="connsiteX12" fmla="*/ 0 w 170820"/>
              <a:gd name="connsiteY12" fmla="*/ 47347 h 144514"/>
              <a:gd name="connsiteX13" fmla="*/ 0 w 170820"/>
              <a:gd name="connsiteY13" fmla="*/ 52330 h 144514"/>
              <a:gd name="connsiteX14" fmla="*/ 15072 w 170820"/>
              <a:gd name="connsiteY14" fmla="*/ 52330 h 144514"/>
              <a:gd name="connsiteX15" fmla="*/ 16664 w 170820"/>
              <a:gd name="connsiteY15" fmla="*/ 51361 h 144514"/>
              <a:gd name="connsiteX16" fmla="*/ 33723 w 170820"/>
              <a:gd name="connsiteY16" fmla="*/ 23989 h 144514"/>
              <a:gd name="connsiteX17" fmla="*/ 38217 w 170820"/>
              <a:gd name="connsiteY17" fmla="*/ 20130 h 144514"/>
              <a:gd name="connsiteX18" fmla="*/ 92155 w 170820"/>
              <a:gd name="connsiteY18" fmla="*/ 5268 h 144514"/>
              <a:gd name="connsiteX19" fmla="*/ 97663 w 170820"/>
              <a:gd name="connsiteY19" fmla="*/ 5884 h 144514"/>
              <a:gd name="connsiteX20" fmla="*/ 101563 w 170820"/>
              <a:gd name="connsiteY20" fmla="*/ 19205 h 144514"/>
              <a:gd name="connsiteX21" fmla="*/ 96027 w 170820"/>
              <a:gd name="connsiteY21" fmla="*/ 24734 h 144514"/>
              <a:gd name="connsiteX22" fmla="*/ 58850 w 170820"/>
              <a:gd name="connsiteY22" fmla="*/ 34949 h 144514"/>
              <a:gd name="connsiteX23" fmla="*/ 57326 w 170820"/>
              <a:gd name="connsiteY23" fmla="*/ 37924 h 144514"/>
              <a:gd name="connsiteX24" fmla="*/ 59284 w 170820"/>
              <a:gd name="connsiteY24" fmla="*/ 39872 h 144514"/>
              <a:gd name="connsiteX25" fmla="*/ 158400 w 170820"/>
              <a:gd name="connsiteY25" fmla="*/ 39872 h 144514"/>
              <a:gd name="connsiteX26" fmla="*/ 166798 w 170820"/>
              <a:gd name="connsiteY26" fmla="*/ 49445 h 144514"/>
              <a:gd name="connsiteX27" fmla="*/ 159248 w 170820"/>
              <a:gd name="connsiteY27" fmla="*/ 59793 h 144514"/>
              <a:gd name="connsiteX28" fmla="*/ 158760 w 170820"/>
              <a:gd name="connsiteY28" fmla="*/ 59804 h 144514"/>
              <a:gd name="connsiteX29" fmla="*/ 104500 w 170820"/>
              <a:gd name="connsiteY29" fmla="*/ 59804 h 144514"/>
              <a:gd name="connsiteX30" fmla="*/ 102585 w 170820"/>
              <a:gd name="connsiteY30" fmla="*/ 62413 h 144514"/>
              <a:gd name="connsiteX31" fmla="*/ 104689 w 170820"/>
              <a:gd name="connsiteY31" fmla="*/ 64787 h 144514"/>
              <a:gd name="connsiteX32" fmla="*/ 109958 w 170820"/>
              <a:gd name="connsiteY32" fmla="*/ 66337 h 144514"/>
              <a:gd name="connsiteX33" fmla="*/ 106676 w 170820"/>
              <a:gd name="connsiteY33" fmla="*/ 89273 h 144514"/>
              <a:gd name="connsiteX34" fmla="*/ 105151 w 170820"/>
              <a:gd name="connsiteY34" fmla="*/ 92247 h 144514"/>
              <a:gd name="connsiteX35" fmla="*/ 105692 w 170820"/>
              <a:gd name="connsiteY35" fmla="*/ 93466 h 144514"/>
              <a:gd name="connsiteX36" fmla="*/ 108519 w 170820"/>
              <a:gd name="connsiteY36" fmla="*/ 102042 h 144514"/>
              <a:gd name="connsiteX37" fmla="*/ 98041 w 170820"/>
              <a:gd name="connsiteY37" fmla="*/ 114617 h 144514"/>
              <a:gd name="connsiteX38" fmla="*/ 97265 w 170820"/>
              <a:gd name="connsiteY38" fmla="*/ 114617 h 144514"/>
              <a:gd name="connsiteX39" fmla="*/ 95256 w 170820"/>
              <a:gd name="connsiteY39" fmla="*/ 117108 h 144514"/>
              <a:gd name="connsiteX40" fmla="*/ 95845 w 170820"/>
              <a:gd name="connsiteY40" fmla="*/ 118869 h 144514"/>
              <a:gd name="connsiteX41" fmla="*/ 98471 w 170820"/>
              <a:gd name="connsiteY41" fmla="*/ 127169 h 144514"/>
              <a:gd name="connsiteX42" fmla="*/ 87995 w 170820"/>
              <a:gd name="connsiteY42" fmla="*/ 139531 h 144514"/>
              <a:gd name="connsiteX43" fmla="*/ 52250 w 170820"/>
              <a:gd name="connsiteY43" fmla="*/ 139531 h 144514"/>
              <a:gd name="connsiteX44" fmla="*/ 25184 w 170820"/>
              <a:gd name="connsiteY44" fmla="*/ 127757 h 144514"/>
              <a:gd name="connsiteX45" fmla="*/ 10048 w 170820"/>
              <a:gd name="connsiteY45" fmla="*/ 119599 h 144514"/>
              <a:gd name="connsiteX46" fmla="*/ 0 w 170820"/>
              <a:gd name="connsiteY46" fmla="*/ 119599 h 144514"/>
              <a:gd name="connsiteX47" fmla="*/ 0 w 170820"/>
              <a:gd name="connsiteY47" fmla="*/ 124582 h 144514"/>
              <a:gd name="connsiteX48" fmla="*/ 10048 w 170820"/>
              <a:gd name="connsiteY48" fmla="*/ 124582 h 144514"/>
              <a:gd name="connsiteX49" fmla="*/ 22709 w 170820"/>
              <a:gd name="connsiteY49" fmla="*/ 131688 h 144514"/>
              <a:gd name="connsiteX50" fmla="*/ 52250 w 170820"/>
              <a:gd name="connsiteY50" fmla="*/ 144514 h 144514"/>
              <a:gd name="connsiteX51" fmla="*/ 87868 w 170820"/>
              <a:gd name="connsiteY51" fmla="*/ 144514 h 144514"/>
              <a:gd name="connsiteX52" fmla="*/ 102490 w 170820"/>
              <a:gd name="connsiteY52" fmla="*/ 126847 h 144514"/>
              <a:gd name="connsiteX53" fmla="*/ 101017 w 170820"/>
              <a:gd name="connsiteY53" fmla="*/ 119313 h 144514"/>
              <a:gd name="connsiteX54" fmla="*/ 112298 w 170820"/>
              <a:gd name="connsiteY54" fmla="*/ 98856 h 144514"/>
              <a:gd name="connsiteX55" fmla="*/ 110442 w 170820"/>
              <a:gd name="connsiteY55" fmla="*/ 92903 h 144514"/>
              <a:gd name="connsiteX56" fmla="*/ 117297 w 170820"/>
              <a:gd name="connsiteY56" fmla="*/ 69975 h 144514"/>
              <a:gd name="connsiteX57" fmla="*/ 114371 w 170820"/>
              <a:gd name="connsiteY57" fmla="*/ 64825 h 144514"/>
              <a:gd name="connsiteX58" fmla="*/ 114385 w 170820"/>
              <a:gd name="connsiteY58" fmla="*/ 64785 h 144514"/>
              <a:gd name="connsiteX59" fmla="*/ 158760 w 170820"/>
              <a:gd name="connsiteY59" fmla="*/ 64785 h 144514"/>
              <a:gd name="connsiteX60" fmla="*/ 170820 w 170820"/>
              <a:gd name="connsiteY60" fmla="*/ 50155 h 144514"/>
              <a:gd name="connsiteX61" fmla="*/ 170817 w 170820"/>
              <a:gd name="connsiteY61" fmla="*/ 49629 h 144514"/>
              <a:gd name="connsiteX62" fmla="*/ 158338 w 170820"/>
              <a:gd name="connsiteY62" fmla="*/ 34890 h 1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0820" h="144514">
                <a:moveTo>
                  <a:pt x="158338" y="34890"/>
                </a:moveTo>
                <a:lnTo>
                  <a:pt x="77822" y="34890"/>
                </a:lnTo>
                <a:cubicBezTo>
                  <a:pt x="77811" y="34890"/>
                  <a:pt x="77802" y="34878"/>
                  <a:pt x="77802" y="34865"/>
                </a:cubicBezTo>
                <a:cubicBezTo>
                  <a:pt x="77802" y="34851"/>
                  <a:pt x="77811" y="34840"/>
                  <a:pt x="77822" y="34840"/>
                </a:cubicBezTo>
                <a:lnTo>
                  <a:pt x="96449" y="29722"/>
                </a:lnTo>
                <a:cubicBezTo>
                  <a:pt x="99365" y="28988"/>
                  <a:pt x="101979" y="27004"/>
                  <a:pt x="103833" y="24119"/>
                </a:cubicBezTo>
                <a:cubicBezTo>
                  <a:pt x="107914" y="17573"/>
                  <a:pt x="106943" y="8164"/>
                  <a:pt x="101663" y="3104"/>
                </a:cubicBezTo>
                <a:cubicBezTo>
                  <a:pt x="101075" y="2540"/>
                  <a:pt x="100446" y="2044"/>
                  <a:pt x="99783" y="1623"/>
                </a:cubicBezTo>
                <a:cubicBezTo>
                  <a:pt x="97107" y="-8"/>
                  <a:pt x="94054" y="-426"/>
                  <a:pt x="91154" y="442"/>
                </a:cubicBezTo>
                <a:lnTo>
                  <a:pt x="37204" y="15312"/>
                </a:lnTo>
                <a:cubicBezTo>
                  <a:pt x="34580" y="16291"/>
                  <a:pt x="32262" y="18246"/>
                  <a:pt x="30562" y="20910"/>
                </a:cubicBezTo>
                <a:lnTo>
                  <a:pt x="14085" y="47347"/>
                </a:lnTo>
                <a:lnTo>
                  <a:pt x="0" y="47347"/>
                </a:lnTo>
                <a:lnTo>
                  <a:pt x="0" y="52330"/>
                </a:lnTo>
                <a:lnTo>
                  <a:pt x="15072" y="52330"/>
                </a:lnTo>
                <a:cubicBezTo>
                  <a:pt x="15695" y="52330"/>
                  <a:pt x="16283" y="51972"/>
                  <a:pt x="16664" y="51361"/>
                </a:cubicBezTo>
                <a:lnTo>
                  <a:pt x="33723" y="23989"/>
                </a:lnTo>
                <a:cubicBezTo>
                  <a:pt x="34876" y="22175"/>
                  <a:pt x="36442" y="20831"/>
                  <a:pt x="38217" y="20130"/>
                </a:cubicBezTo>
                <a:lnTo>
                  <a:pt x="92155" y="5268"/>
                </a:lnTo>
                <a:cubicBezTo>
                  <a:pt x="93996" y="4714"/>
                  <a:pt x="95932" y="4930"/>
                  <a:pt x="97663" y="5884"/>
                </a:cubicBezTo>
                <a:cubicBezTo>
                  <a:pt x="101707" y="8228"/>
                  <a:pt x="103453" y="14192"/>
                  <a:pt x="101563" y="19205"/>
                </a:cubicBezTo>
                <a:cubicBezTo>
                  <a:pt x="100505" y="22009"/>
                  <a:pt x="98462" y="24050"/>
                  <a:pt x="96027" y="24734"/>
                </a:cubicBezTo>
                <a:lnTo>
                  <a:pt x="58850" y="34949"/>
                </a:lnTo>
                <a:cubicBezTo>
                  <a:pt x="57766" y="35249"/>
                  <a:pt x="57084" y="36580"/>
                  <a:pt x="57326" y="37924"/>
                </a:cubicBezTo>
                <a:cubicBezTo>
                  <a:pt x="57530" y="39061"/>
                  <a:pt x="58344" y="39870"/>
                  <a:pt x="59284" y="39872"/>
                </a:cubicBezTo>
                <a:lnTo>
                  <a:pt x="158400" y="39872"/>
                </a:lnTo>
                <a:cubicBezTo>
                  <a:pt x="162810" y="39777"/>
                  <a:pt x="166505" y="43988"/>
                  <a:pt x="166798" y="49445"/>
                </a:cubicBezTo>
                <a:cubicBezTo>
                  <a:pt x="167018" y="54887"/>
                  <a:pt x="163638" y="59520"/>
                  <a:pt x="159248" y="59793"/>
                </a:cubicBezTo>
                <a:cubicBezTo>
                  <a:pt x="159086" y="59802"/>
                  <a:pt x="158923" y="59806"/>
                  <a:pt x="158760" y="59804"/>
                </a:cubicBezTo>
                <a:lnTo>
                  <a:pt x="104500" y="59804"/>
                </a:lnTo>
                <a:cubicBezTo>
                  <a:pt x="103390" y="59869"/>
                  <a:pt x="102533" y="61037"/>
                  <a:pt x="102585" y="62413"/>
                </a:cubicBezTo>
                <a:cubicBezTo>
                  <a:pt x="102637" y="63789"/>
                  <a:pt x="103579" y="64852"/>
                  <a:pt x="104689" y="64787"/>
                </a:cubicBezTo>
                <a:cubicBezTo>
                  <a:pt x="106542" y="64411"/>
                  <a:pt x="108439" y="64969"/>
                  <a:pt x="109958" y="66337"/>
                </a:cubicBezTo>
                <a:cubicBezTo>
                  <a:pt x="118268" y="74955"/>
                  <a:pt x="114150" y="87215"/>
                  <a:pt x="106676" y="89273"/>
                </a:cubicBezTo>
                <a:cubicBezTo>
                  <a:pt x="105593" y="89572"/>
                  <a:pt x="104910" y="90903"/>
                  <a:pt x="105151" y="92247"/>
                </a:cubicBezTo>
                <a:cubicBezTo>
                  <a:pt x="105234" y="92709"/>
                  <a:pt x="105422" y="93132"/>
                  <a:pt x="105692" y="93466"/>
                </a:cubicBezTo>
                <a:cubicBezTo>
                  <a:pt x="107508" y="95752"/>
                  <a:pt x="108524" y="98834"/>
                  <a:pt x="108519" y="102042"/>
                </a:cubicBezTo>
                <a:cubicBezTo>
                  <a:pt x="108363" y="109067"/>
                  <a:pt x="103710" y="114652"/>
                  <a:pt x="98041" y="114617"/>
                </a:cubicBezTo>
                <a:lnTo>
                  <a:pt x="97265" y="114617"/>
                </a:lnTo>
                <a:cubicBezTo>
                  <a:pt x="96155" y="114617"/>
                  <a:pt x="95256" y="115732"/>
                  <a:pt x="95256" y="117108"/>
                </a:cubicBezTo>
                <a:cubicBezTo>
                  <a:pt x="95256" y="117769"/>
                  <a:pt x="95468" y="118402"/>
                  <a:pt x="95845" y="118869"/>
                </a:cubicBezTo>
                <a:cubicBezTo>
                  <a:pt x="97585" y="121085"/>
                  <a:pt x="98532" y="124077"/>
                  <a:pt x="98471" y="127169"/>
                </a:cubicBezTo>
                <a:cubicBezTo>
                  <a:pt x="98207" y="134099"/>
                  <a:pt x="93591" y="139546"/>
                  <a:pt x="87995" y="139531"/>
                </a:cubicBezTo>
                <a:lnTo>
                  <a:pt x="52250" y="139531"/>
                </a:lnTo>
                <a:cubicBezTo>
                  <a:pt x="37357" y="139531"/>
                  <a:pt x="30890" y="133278"/>
                  <a:pt x="25184" y="127757"/>
                </a:cubicBezTo>
                <a:cubicBezTo>
                  <a:pt x="20848" y="123563"/>
                  <a:pt x="16750" y="119599"/>
                  <a:pt x="10048" y="119599"/>
                </a:cubicBezTo>
                <a:lnTo>
                  <a:pt x="0" y="119599"/>
                </a:lnTo>
                <a:lnTo>
                  <a:pt x="0" y="124582"/>
                </a:lnTo>
                <a:lnTo>
                  <a:pt x="10048" y="124582"/>
                </a:lnTo>
                <a:cubicBezTo>
                  <a:pt x="15368" y="124582"/>
                  <a:pt x="18609" y="127717"/>
                  <a:pt x="22709" y="131688"/>
                </a:cubicBezTo>
                <a:cubicBezTo>
                  <a:pt x="28621" y="137404"/>
                  <a:pt x="35972" y="144514"/>
                  <a:pt x="52250" y="144514"/>
                </a:cubicBezTo>
                <a:lnTo>
                  <a:pt x="87868" y="144514"/>
                </a:lnTo>
                <a:cubicBezTo>
                  <a:pt x="95817" y="144568"/>
                  <a:pt x="102329" y="136700"/>
                  <a:pt x="102490" y="126847"/>
                </a:cubicBezTo>
                <a:cubicBezTo>
                  <a:pt x="102476" y="124228"/>
                  <a:pt x="101972" y="121649"/>
                  <a:pt x="101017" y="119313"/>
                </a:cubicBezTo>
                <a:cubicBezTo>
                  <a:pt x="108689" y="117526"/>
                  <a:pt x="113740" y="108367"/>
                  <a:pt x="112298" y="98856"/>
                </a:cubicBezTo>
                <a:cubicBezTo>
                  <a:pt x="111979" y="96748"/>
                  <a:pt x="111350" y="94730"/>
                  <a:pt x="110442" y="92903"/>
                </a:cubicBezTo>
                <a:cubicBezTo>
                  <a:pt x="117442" y="88919"/>
                  <a:pt x="120511" y="78653"/>
                  <a:pt x="117297" y="69975"/>
                </a:cubicBezTo>
                <a:cubicBezTo>
                  <a:pt x="116584" y="68050"/>
                  <a:pt x="115593" y="66305"/>
                  <a:pt x="114371" y="64825"/>
                </a:cubicBezTo>
                <a:cubicBezTo>
                  <a:pt x="114353" y="64802"/>
                  <a:pt x="114359" y="64785"/>
                  <a:pt x="114385" y="64785"/>
                </a:cubicBezTo>
                <a:lnTo>
                  <a:pt x="158760" y="64785"/>
                </a:lnTo>
                <a:cubicBezTo>
                  <a:pt x="165348" y="64874"/>
                  <a:pt x="170748" y="58324"/>
                  <a:pt x="170820" y="50155"/>
                </a:cubicBezTo>
                <a:cubicBezTo>
                  <a:pt x="170822" y="49980"/>
                  <a:pt x="170821" y="49804"/>
                  <a:pt x="170817" y="49629"/>
                </a:cubicBezTo>
                <a:cubicBezTo>
                  <a:pt x="170577" y="41329"/>
                  <a:pt x="165036" y="34784"/>
                  <a:pt x="158338" y="34890"/>
                </a:cubicBezTo>
                <a:close/>
              </a:path>
            </a:pathLst>
          </a:custGeom>
          <a:solidFill>
            <a:schemeClr val="bg1"/>
          </a:solidFill>
          <a:ln w="198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Grafik 30" descr="Umschlag Silhouette">
            <a:extLst>
              <a:ext uri="{FF2B5EF4-FFF2-40B4-BE49-F238E27FC236}">
                <a16:creationId xmlns:a16="http://schemas.microsoft.com/office/drawing/2014/main" id="{6E7EF1A3-8247-C807-1821-60CACD49B5C3}"/>
              </a:ext>
            </a:extLst>
          </p:cNvPr>
          <p:cNvSpPr/>
          <p:nvPr/>
        </p:nvSpPr>
        <p:spPr>
          <a:xfrm>
            <a:off x="2746801" y="6259304"/>
            <a:ext cx="168818" cy="148709"/>
          </a:xfrm>
          <a:custGeom>
            <a:avLst/>
            <a:gdLst>
              <a:gd name="connsiteX0" fmla="*/ 0 w 168818"/>
              <a:gd name="connsiteY0" fmla="*/ 0 h 148709"/>
              <a:gd name="connsiteX1" fmla="*/ 0 w 168818"/>
              <a:gd name="connsiteY1" fmla="*/ 148710 h 148709"/>
              <a:gd name="connsiteX2" fmla="*/ 168818 w 168818"/>
              <a:gd name="connsiteY2" fmla="*/ 148710 h 148709"/>
              <a:gd name="connsiteX3" fmla="*/ 168818 w 168818"/>
              <a:gd name="connsiteY3" fmla="*/ 0 h 148709"/>
              <a:gd name="connsiteX4" fmla="*/ 89123 w 168818"/>
              <a:gd name="connsiteY4" fmla="*/ 94910 h 148709"/>
              <a:gd name="connsiteX5" fmla="*/ 79696 w 168818"/>
              <a:gd name="connsiteY5" fmla="*/ 94910 h 148709"/>
              <a:gd name="connsiteX6" fmla="*/ 7621 w 168818"/>
              <a:gd name="connsiteY6" fmla="*/ 5555 h 148709"/>
              <a:gd name="connsiteX7" fmla="*/ 7621 w 168818"/>
              <a:gd name="connsiteY7" fmla="*/ 5516 h 148709"/>
              <a:gd name="connsiteX8" fmla="*/ 7637 w 168818"/>
              <a:gd name="connsiteY8" fmla="*/ 5508 h 148709"/>
              <a:gd name="connsiteX9" fmla="*/ 161181 w 168818"/>
              <a:gd name="connsiteY9" fmla="*/ 5508 h 148709"/>
              <a:gd name="connsiteX10" fmla="*/ 161203 w 168818"/>
              <a:gd name="connsiteY10" fmla="*/ 5536 h 148709"/>
              <a:gd name="connsiteX11" fmla="*/ 161197 w 168818"/>
              <a:gd name="connsiteY11" fmla="*/ 5555 h 148709"/>
              <a:gd name="connsiteX12" fmla="*/ 56834 w 168818"/>
              <a:gd name="connsiteY12" fmla="*/ 74355 h 148709"/>
              <a:gd name="connsiteX13" fmla="*/ 4480 w 168818"/>
              <a:gd name="connsiteY13" fmla="*/ 139261 h 148709"/>
              <a:gd name="connsiteX14" fmla="*/ 4449 w 168818"/>
              <a:gd name="connsiteY14" fmla="*/ 139261 h 148709"/>
              <a:gd name="connsiteX15" fmla="*/ 4443 w 168818"/>
              <a:gd name="connsiteY15" fmla="*/ 139242 h 148709"/>
              <a:gd name="connsiteX16" fmla="*/ 4443 w 168818"/>
              <a:gd name="connsiteY16" fmla="*/ 9468 h 148709"/>
              <a:gd name="connsiteX17" fmla="*/ 4465 w 168818"/>
              <a:gd name="connsiteY17" fmla="*/ 9441 h 148709"/>
              <a:gd name="connsiteX18" fmla="*/ 4480 w 168818"/>
              <a:gd name="connsiteY18" fmla="*/ 9449 h 148709"/>
              <a:gd name="connsiteX19" fmla="*/ 59975 w 168818"/>
              <a:gd name="connsiteY19" fmla="*/ 78249 h 148709"/>
              <a:gd name="connsiteX20" fmla="*/ 76555 w 168818"/>
              <a:gd name="connsiteY20" fmla="*/ 98804 h 148709"/>
              <a:gd name="connsiteX21" fmla="*/ 92262 w 168818"/>
              <a:gd name="connsiteY21" fmla="*/ 98806 h 148709"/>
              <a:gd name="connsiteX22" fmla="*/ 92264 w 168818"/>
              <a:gd name="connsiteY22" fmla="*/ 98804 h 148709"/>
              <a:gd name="connsiteX23" fmla="*/ 108843 w 168818"/>
              <a:gd name="connsiteY23" fmla="*/ 78249 h 148709"/>
              <a:gd name="connsiteX24" fmla="*/ 161197 w 168818"/>
              <a:gd name="connsiteY24" fmla="*/ 143155 h 148709"/>
              <a:gd name="connsiteX25" fmla="*/ 161197 w 168818"/>
              <a:gd name="connsiteY25" fmla="*/ 143194 h 148709"/>
              <a:gd name="connsiteX26" fmla="*/ 161181 w 168818"/>
              <a:gd name="connsiteY26" fmla="*/ 143202 h 148709"/>
              <a:gd name="connsiteX27" fmla="*/ 7637 w 168818"/>
              <a:gd name="connsiteY27" fmla="*/ 143202 h 148709"/>
              <a:gd name="connsiteX28" fmla="*/ 7615 w 168818"/>
              <a:gd name="connsiteY28" fmla="*/ 143174 h 148709"/>
              <a:gd name="connsiteX29" fmla="*/ 7621 w 168818"/>
              <a:gd name="connsiteY29" fmla="*/ 143155 h 148709"/>
              <a:gd name="connsiteX30" fmla="*/ 111984 w 168818"/>
              <a:gd name="connsiteY30" fmla="*/ 74355 h 148709"/>
              <a:gd name="connsiteX31" fmla="*/ 164338 w 168818"/>
              <a:gd name="connsiteY31" fmla="*/ 9449 h 148709"/>
              <a:gd name="connsiteX32" fmla="*/ 164369 w 168818"/>
              <a:gd name="connsiteY32" fmla="*/ 9449 h 148709"/>
              <a:gd name="connsiteX33" fmla="*/ 164376 w 168818"/>
              <a:gd name="connsiteY33" fmla="*/ 9468 h 148709"/>
              <a:gd name="connsiteX34" fmla="*/ 164376 w 168818"/>
              <a:gd name="connsiteY34" fmla="*/ 139242 h 148709"/>
              <a:gd name="connsiteX35" fmla="*/ 164353 w 168818"/>
              <a:gd name="connsiteY35" fmla="*/ 139269 h 148709"/>
              <a:gd name="connsiteX36" fmla="*/ 164338 w 168818"/>
              <a:gd name="connsiteY36" fmla="*/ 139261 h 14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8818" h="148709">
                <a:moveTo>
                  <a:pt x="0" y="0"/>
                </a:moveTo>
                <a:lnTo>
                  <a:pt x="0" y="148710"/>
                </a:lnTo>
                <a:lnTo>
                  <a:pt x="168818" y="148710"/>
                </a:lnTo>
                <a:lnTo>
                  <a:pt x="168818" y="0"/>
                </a:lnTo>
                <a:close/>
                <a:moveTo>
                  <a:pt x="89123" y="94910"/>
                </a:moveTo>
                <a:cubicBezTo>
                  <a:pt x="86515" y="98124"/>
                  <a:pt x="82303" y="98124"/>
                  <a:pt x="79696" y="94910"/>
                </a:cubicBezTo>
                <a:lnTo>
                  <a:pt x="7621" y="5555"/>
                </a:lnTo>
                <a:cubicBezTo>
                  <a:pt x="7613" y="5544"/>
                  <a:pt x="7613" y="5526"/>
                  <a:pt x="7621" y="5516"/>
                </a:cubicBezTo>
                <a:cubicBezTo>
                  <a:pt x="7626" y="5511"/>
                  <a:pt x="7631" y="5508"/>
                  <a:pt x="7637" y="5508"/>
                </a:cubicBezTo>
                <a:lnTo>
                  <a:pt x="161181" y="5508"/>
                </a:lnTo>
                <a:cubicBezTo>
                  <a:pt x="161194" y="5508"/>
                  <a:pt x="161203" y="5520"/>
                  <a:pt x="161203" y="5536"/>
                </a:cubicBezTo>
                <a:cubicBezTo>
                  <a:pt x="161203" y="5543"/>
                  <a:pt x="161201" y="5550"/>
                  <a:pt x="161197" y="5555"/>
                </a:cubicBezTo>
                <a:close/>
                <a:moveTo>
                  <a:pt x="56834" y="74355"/>
                </a:moveTo>
                <a:lnTo>
                  <a:pt x="4480" y="139261"/>
                </a:lnTo>
                <a:cubicBezTo>
                  <a:pt x="4472" y="139272"/>
                  <a:pt x="4457" y="139272"/>
                  <a:pt x="4449" y="139261"/>
                </a:cubicBezTo>
                <a:cubicBezTo>
                  <a:pt x="4445" y="139256"/>
                  <a:pt x="4443" y="139249"/>
                  <a:pt x="4443" y="139242"/>
                </a:cubicBezTo>
                <a:lnTo>
                  <a:pt x="4443" y="9468"/>
                </a:lnTo>
                <a:cubicBezTo>
                  <a:pt x="4443" y="9453"/>
                  <a:pt x="4453" y="9441"/>
                  <a:pt x="4465" y="9441"/>
                </a:cubicBezTo>
                <a:cubicBezTo>
                  <a:pt x="4471" y="9441"/>
                  <a:pt x="4476" y="9444"/>
                  <a:pt x="4480" y="9449"/>
                </a:cubicBezTo>
                <a:close/>
                <a:moveTo>
                  <a:pt x="59975" y="78249"/>
                </a:moveTo>
                <a:lnTo>
                  <a:pt x="76555" y="98804"/>
                </a:lnTo>
                <a:cubicBezTo>
                  <a:pt x="80891" y="104182"/>
                  <a:pt x="87924" y="104183"/>
                  <a:pt x="92262" y="98806"/>
                </a:cubicBezTo>
                <a:cubicBezTo>
                  <a:pt x="92262" y="98806"/>
                  <a:pt x="92263" y="98805"/>
                  <a:pt x="92264" y="98804"/>
                </a:cubicBezTo>
                <a:lnTo>
                  <a:pt x="108843" y="78249"/>
                </a:lnTo>
                <a:lnTo>
                  <a:pt x="161197" y="143155"/>
                </a:lnTo>
                <a:cubicBezTo>
                  <a:pt x="161206" y="143166"/>
                  <a:pt x="161205" y="143184"/>
                  <a:pt x="161197" y="143194"/>
                </a:cubicBezTo>
                <a:cubicBezTo>
                  <a:pt x="161192" y="143199"/>
                  <a:pt x="161187" y="143202"/>
                  <a:pt x="161181" y="143202"/>
                </a:cubicBezTo>
                <a:lnTo>
                  <a:pt x="7637" y="143202"/>
                </a:lnTo>
                <a:cubicBezTo>
                  <a:pt x="7625" y="143202"/>
                  <a:pt x="7615" y="143189"/>
                  <a:pt x="7615" y="143174"/>
                </a:cubicBezTo>
                <a:cubicBezTo>
                  <a:pt x="7615" y="143167"/>
                  <a:pt x="7617" y="143160"/>
                  <a:pt x="7621" y="143155"/>
                </a:cubicBezTo>
                <a:close/>
                <a:moveTo>
                  <a:pt x="111984" y="74355"/>
                </a:moveTo>
                <a:lnTo>
                  <a:pt x="164338" y="9449"/>
                </a:lnTo>
                <a:cubicBezTo>
                  <a:pt x="164346" y="9438"/>
                  <a:pt x="164361" y="9438"/>
                  <a:pt x="164369" y="9449"/>
                </a:cubicBezTo>
                <a:cubicBezTo>
                  <a:pt x="164373" y="9454"/>
                  <a:pt x="164376" y="9461"/>
                  <a:pt x="164376" y="9468"/>
                </a:cubicBezTo>
                <a:lnTo>
                  <a:pt x="164376" y="139242"/>
                </a:lnTo>
                <a:cubicBezTo>
                  <a:pt x="164375" y="139257"/>
                  <a:pt x="164365" y="139269"/>
                  <a:pt x="164353" y="139269"/>
                </a:cubicBezTo>
                <a:cubicBezTo>
                  <a:pt x="164347" y="139269"/>
                  <a:pt x="164342" y="139266"/>
                  <a:pt x="164338" y="139261"/>
                </a:cubicBezTo>
                <a:close/>
              </a:path>
            </a:pathLst>
          </a:custGeom>
          <a:solidFill>
            <a:schemeClr val="bg1"/>
          </a:solidFill>
          <a:ln w="2183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2DE630D6-1919-D400-5D0E-409BEEE1BDB8}"/>
              </a:ext>
            </a:extLst>
          </p:cNvPr>
          <p:cNvSpPr txBox="1">
            <a:spLocks/>
          </p:cNvSpPr>
          <p:nvPr/>
        </p:nvSpPr>
        <p:spPr>
          <a:xfrm>
            <a:off x="132868" y="6273738"/>
            <a:ext cx="1983900" cy="3128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/>
              <a:t>Raphael Gurschl</a:t>
            </a:r>
          </a:p>
        </p:txBody>
      </p:sp>
      <p:sp>
        <p:nvSpPr>
          <p:cNvPr id="37" name="Foliennummernplatzhalter 5">
            <a:extLst>
              <a:ext uri="{FF2B5EF4-FFF2-40B4-BE49-F238E27FC236}">
                <a16:creationId xmlns:a16="http://schemas.microsoft.com/office/drawing/2014/main" id="{90ECA061-B4A7-7DC4-EC14-0C72BE401FC4}"/>
              </a:ext>
            </a:extLst>
          </p:cNvPr>
          <p:cNvSpPr txBox="1">
            <a:spLocks/>
          </p:cNvSpPr>
          <p:nvPr userDrawn="1"/>
        </p:nvSpPr>
        <p:spPr>
          <a:xfrm>
            <a:off x="11090345" y="6225450"/>
            <a:ext cx="86797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24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DA91E-970A-415A-9ED7-CC0BA98728CE}" type="slidenum">
              <a:rPr lang="de-AT" smtClean="0">
                <a:solidFill>
                  <a:schemeClr val="bg1"/>
                </a:solidFill>
              </a:rPr>
              <a:pPr/>
              <a:t>‹#›</a:t>
            </a:fld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6" name="Picture 2" descr="The 25th European Fusion Programme Workshop">
            <a:extLst>
              <a:ext uri="{FF2B5EF4-FFF2-40B4-BE49-F238E27FC236}">
                <a16:creationId xmlns:a16="http://schemas.microsoft.com/office/drawing/2014/main" id="{CFAB0EBB-0D6B-FDDE-B4D2-404E8D5D1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/>
          <a:stretch/>
        </p:blipFill>
        <p:spPr bwMode="auto">
          <a:xfrm>
            <a:off x="8472895" y="6033675"/>
            <a:ext cx="731375" cy="7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6EC49E-6DCB-477C-B4D9-6057C73A48C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8766" y="6064141"/>
            <a:ext cx="731375" cy="717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17A7DA-D3F7-9F57-B463-ED84D0BB79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4637" y="6093591"/>
            <a:ext cx="767693" cy="665638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664867C-F425-8113-293B-96D4F9520020}"/>
              </a:ext>
            </a:extLst>
          </p:cNvPr>
          <p:cNvCxnSpPr>
            <a:cxnSpLocks/>
          </p:cNvCxnSpPr>
          <p:nvPr userDrawn="1"/>
        </p:nvCxnSpPr>
        <p:spPr>
          <a:xfrm>
            <a:off x="11191162" y="6093591"/>
            <a:ext cx="0" cy="7024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235" y="251752"/>
            <a:ext cx="3100682" cy="8531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2F5B27-D021-4F51-9E60-550B506BA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2723"/>
            <a:ext cx="9144000" cy="1180831"/>
          </a:xfrm>
        </p:spPr>
        <p:txBody>
          <a:bodyPr/>
          <a:lstStyle/>
          <a:p>
            <a:r>
              <a:rPr lang="en-US" sz="4000" noProof="0" dirty="0"/>
              <a:t>Erosion studies on W-B layers in laboratories</a:t>
            </a:r>
            <a:endParaRPr lang="en-US" sz="1800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839B5A8-D76D-4685-BE75-5C60B61C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378"/>
            <a:ext cx="9144000" cy="1655762"/>
          </a:xfrm>
        </p:spPr>
        <p:txBody>
          <a:bodyPr/>
          <a:lstStyle/>
          <a:p>
            <a:r>
              <a:rPr lang="en-US" noProof="0" dirty="0"/>
              <a:t>R. Gurschl, M. Fellinger, B. </a:t>
            </a:r>
            <a:r>
              <a:rPr lang="en-US" noProof="0" dirty="0" err="1"/>
              <a:t>Burazor</a:t>
            </a:r>
            <a:r>
              <a:rPr lang="en-US" noProof="0" dirty="0"/>
              <a:t> Domazet, J. </a:t>
            </a:r>
            <a:r>
              <a:rPr lang="en-US" noProof="0" dirty="0" err="1"/>
              <a:t>Brötzner</a:t>
            </a:r>
            <a:r>
              <a:rPr lang="en-US" noProof="0" dirty="0"/>
              <a:t>, </a:t>
            </a:r>
            <a:br>
              <a:rPr lang="en-US" noProof="0" dirty="0"/>
            </a:br>
            <a:r>
              <a:rPr lang="en-US" noProof="0" dirty="0"/>
              <a:t>G. Nagy, R.A. Wilhelm and F. Aumayr</a:t>
            </a:r>
          </a:p>
          <a:p>
            <a:endParaRPr lang="en-US" noProof="0" dirty="0"/>
          </a:p>
          <a:p>
            <a:r>
              <a:rPr lang="en-US" sz="1800" noProof="0" dirty="0"/>
              <a:t>WPPWIE SP B Monitoring Meeting</a:t>
            </a:r>
            <a:endParaRPr lang="en-US" sz="1800" dirty="0"/>
          </a:p>
          <a:p>
            <a:r>
              <a:rPr lang="en-US" sz="1800" noProof="0" dirty="0"/>
              <a:t>10.10.2025</a:t>
            </a:r>
          </a:p>
          <a:p>
            <a:endParaRPr lang="en-US" noProof="0" dirty="0"/>
          </a:p>
          <a:p>
            <a:r>
              <a:rPr lang="en-US" sz="1800" noProof="0" dirty="0"/>
              <a:t>Deliverable 2025: Erosion rates of co-deposited W-and B-based model systems following exposure to controlled ion beams</a:t>
            </a:r>
          </a:p>
          <a:p>
            <a:pPr algn="l"/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18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68484-7CDB-4B1B-A9CB-6308D6F5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W:B ≈ 1:4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BE4D67-9D0A-4B08-8C71-641FCC103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73" y="2052638"/>
            <a:ext cx="9012854" cy="3846512"/>
          </a:xfrm>
        </p:spPr>
      </p:pic>
    </p:spTree>
    <p:extLst>
      <p:ext uri="{BB962C8B-B14F-4D97-AF65-F5344CB8AC3E}">
        <p14:creationId xmlns:p14="http://schemas.microsoft.com/office/powerpoint/2010/main" val="116799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A1C3C-B72E-401E-9B38-14EFED8E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Pure B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28B94E1-C09E-4E52-A339-455B48F5B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17" y="2052638"/>
            <a:ext cx="9005966" cy="3846512"/>
          </a:xfrm>
        </p:spPr>
      </p:pic>
    </p:spTree>
    <p:extLst>
      <p:ext uri="{BB962C8B-B14F-4D97-AF65-F5344CB8AC3E}">
        <p14:creationId xmlns:p14="http://schemas.microsoft.com/office/powerpoint/2010/main" val="57517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C1DB0-3423-485C-A8FA-30BD3A93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Comparison – </a:t>
            </a:r>
            <a:r>
              <a:rPr lang="en-US" noProof="0" dirty="0" err="1"/>
              <a:t>Ar</a:t>
            </a:r>
            <a:r>
              <a:rPr lang="en-US" noProof="0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26B889-35D5-4891-A828-3A6B4AA52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7" y="1896045"/>
            <a:ext cx="5146859" cy="3846512"/>
          </a:xfr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11D4F87E-2661-4307-8AFA-DE02039A0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35" y="1896045"/>
            <a:ext cx="5149565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11331-E1AA-4B8A-AC18-64E3DD4D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Comparison – D</a:t>
            </a:r>
            <a:r>
              <a:rPr lang="en-US" baseline="-25000" noProof="0" dirty="0"/>
              <a:t>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B617A0-DDE6-4959-95BA-78638D292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2376"/>
            <a:ext cx="5177834" cy="3846512"/>
          </a:xfr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23A2EDF7-F342-44C5-A466-BBB22E19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14" y="1729047"/>
            <a:ext cx="5228186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9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438C9-4F15-4B48-826B-1EFE94AD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02"/>
            <a:ext cx="10515600" cy="613604"/>
          </a:xfrm>
        </p:spPr>
        <p:txBody>
          <a:bodyPr/>
          <a:lstStyle/>
          <a:p>
            <a:pPr algn="ctr"/>
            <a:r>
              <a:rPr lang="en-US" noProof="0" dirty="0"/>
              <a:t>Experimental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E2DC98A-AF22-4E16-A1C5-6D530FDC2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5503"/>
                <a:ext cx="10515600" cy="4272388"/>
              </a:xfrm>
            </p:spPr>
            <p:txBody>
              <a:bodyPr/>
              <a:lstStyle/>
              <a:p>
                <a:r>
                  <a:rPr lang="en-US" noProof="0" dirty="0"/>
                  <a:t>Utilization of a Quartz Crystal Microbalance (QCM)</a:t>
                </a:r>
                <a:endParaRPr lang="en-US" baseline="-25000" noProof="0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endParaRPr>
              </a:p>
              <a:p>
                <a:r>
                  <a:rPr lang="en-US" noProof="0" dirty="0"/>
                  <a:t>Sauerbrey equation relates mass changes </a:t>
                </a:r>
                <a:br>
                  <a:rPr lang="en-US" noProof="0" dirty="0"/>
                </a:b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0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noProof="0" dirty="0">
                    <a:ea typeface="Cambria Math" panose="02040503050406030204" pitchFamily="18" charset="0"/>
                  </a:rPr>
                  <a:t>to eigenfrequency changes </a:t>
                </a: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noProof="0" dirty="0"/>
                  <a:t> [1] </a:t>
                </a:r>
              </a:p>
              <a:p>
                <a:r>
                  <a:rPr lang="en-US" noProof="0" dirty="0"/>
                  <a:t>Mass changes (implantation, sputtering) are induced by</a:t>
                </a:r>
                <a:br>
                  <a:rPr lang="en-US" noProof="0" dirty="0"/>
                </a:br>
                <a:r>
                  <a:rPr lang="en-US" noProof="0" dirty="0"/>
                  <a:t>ion irradiation (in this study 2keV </a:t>
                </a:r>
                <a:r>
                  <a:rPr lang="en-US" noProof="0" dirty="0" err="1"/>
                  <a:t>Ar</a:t>
                </a:r>
                <a:r>
                  <a:rPr lang="en-US" baseline="30000" noProof="0" dirty="0"/>
                  <a:t>+</a:t>
                </a:r>
                <a:r>
                  <a:rPr lang="en-US" noProof="0" dirty="0"/>
                  <a:t>, 2keV D</a:t>
                </a:r>
                <a:r>
                  <a:rPr lang="en-US" baseline="-25000" noProof="0" dirty="0"/>
                  <a:t>2</a:t>
                </a:r>
                <a:r>
                  <a:rPr lang="en-US" baseline="30000" noProof="0" dirty="0"/>
                  <a:t>+</a:t>
                </a:r>
                <a:r>
                  <a:rPr lang="en-US" noProof="0" dirty="0"/>
                  <a:t>)</a:t>
                </a:r>
              </a:p>
              <a:p>
                <a:r>
                  <a:rPr lang="en-US" noProof="0" dirty="0"/>
                  <a:t>Investigation of five samples with different W-B composition (Pure W, </a:t>
                </a:r>
                <a:br>
                  <a:rPr lang="en-US" noProof="0" dirty="0"/>
                </a:br>
                <a:r>
                  <a:rPr lang="en-US" noProof="0" dirty="0"/>
                  <a:t>W:B ≈ 4:1, W:B ≈ 1:1, W:B ≈ 1:4, Pure B)</a:t>
                </a:r>
              </a:p>
              <a:p>
                <a:r>
                  <a:rPr lang="en-US" noProof="0" dirty="0"/>
                  <a:t>Elemental composition profiles obtained via ion beam analysis techniques at Uppsala University (UU)</a:t>
                </a:r>
              </a:p>
              <a:p>
                <a:r>
                  <a:rPr lang="en-US" noProof="0" dirty="0"/>
                  <a:t>2keV D</a:t>
                </a:r>
                <a:r>
                  <a:rPr lang="en-US" baseline="-25000" noProof="0" dirty="0"/>
                  <a:t>2</a:t>
                </a:r>
                <a:r>
                  <a:rPr lang="en-US" baseline="30000" noProof="0" dirty="0"/>
                  <a:t>+ </a:t>
                </a:r>
                <a:r>
                  <a:rPr lang="en-US" noProof="0" dirty="0"/>
                  <a:t>irradiation</a:t>
                </a:r>
                <a:r>
                  <a:rPr lang="en-US" baseline="30000" noProof="0" dirty="0"/>
                  <a:t> </a:t>
                </a:r>
                <a:r>
                  <a:rPr lang="en-US" noProof="0" dirty="0"/>
                  <a:t>performed at elevated temperature (~150°C)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E2DC98A-AF22-4E16-A1C5-6D530FDC2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5503"/>
                <a:ext cx="10515600" cy="4272388"/>
              </a:xfrm>
              <a:blipFill>
                <a:blip r:embed="rId3"/>
                <a:stretch>
                  <a:fillRect l="-812" t="-1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>
            <a:extLst>
              <a:ext uri="{FF2B5EF4-FFF2-40B4-BE49-F238E27FC236}">
                <a16:creationId xmlns:a16="http://schemas.microsoft.com/office/drawing/2014/main" id="{A43CCBCF-C0AA-44FA-BB9D-B0080952E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80" y="768154"/>
            <a:ext cx="3850005" cy="1556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04B7B-49F9-3092-B6A6-C3008AD69F42}"/>
              </a:ext>
            </a:extLst>
          </p:cNvPr>
          <p:cNvSpPr txBox="1"/>
          <p:nvPr/>
        </p:nvSpPr>
        <p:spPr>
          <a:xfrm>
            <a:off x="7470475" y="5557891"/>
            <a:ext cx="455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[1] </a:t>
            </a:r>
            <a:r>
              <a:rPr lang="en-US" noProof="0" dirty="0" err="1"/>
              <a:t>G.Sauerbrey</a:t>
            </a:r>
            <a:r>
              <a:rPr lang="en-US" noProof="0" dirty="0"/>
              <a:t>, </a:t>
            </a:r>
            <a:r>
              <a:rPr lang="en-US" noProof="0" dirty="0" err="1"/>
              <a:t>Zeitschrift</a:t>
            </a:r>
            <a:r>
              <a:rPr lang="en-US" noProof="0" dirty="0"/>
              <a:t> f. </a:t>
            </a:r>
            <a:r>
              <a:rPr lang="en-US" noProof="0" dirty="0" err="1"/>
              <a:t>Physik</a:t>
            </a:r>
            <a:r>
              <a:rPr lang="en-US" noProof="0" dirty="0"/>
              <a:t> 155 (1959)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711617-EF42-E147-3164-2F122EF3DC07}"/>
              </a:ext>
            </a:extLst>
          </p:cNvPr>
          <p:cNvCxnSpPr>
            <a:cxnSpLocks/>
          </p:cNvCxnSpPr>
          <p:nvPr/>
        </p:nvCxnSpPr>
        <p:spPr>
          <a:xfrm>
            <a:off x="8967695" y="615820"/>
            <a:ext cx="699796" cy="811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8B053E-DF12-1E8A-A0FD-8491EB9E1BEF}"/>
              </a:ext>
            </a:extLst>
          </p:cNvPr>
          <p:cNvSpPr txBox="1"/>
          <p:nvPr/>
        </p:nvSpPr>
        <p:spPr>
          <a:xfrm>
            <a:off x="9063356" y="500615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FF0000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Ions</a:t>
            </a:r>
            <a:endParaRPr lang="en-GB" sz="1400" dirty="0">
              <a:solidFill>
                <a:srgbClr val="FF0000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2C785-8049-937A-C796-C1DBED6B3CF2}"/>
              </a:ext>
            </a:extLst>
          </p:cNvPr>
          <p:cNvCxnSpPr>
            <a:cxnSpLocks/>
          </p:cNvCxnSpPr>
          <p:nvPr/>
        </p:nvCxnSpPr>
        <p:spPr>
          <a:xfrm flipV="1">
            <a:off x="9667491" y="398822"/>
            <a:ext cx="0" cy="1028762"/>
          </a:xfrm>
          <a:prstGeom prst="line">
            <a:avLst/>
          </a:prstGeom>
          <a:ln w="127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34C8579D-AECD-0876-D9A0-935A410596F9}"/>
              </a:ext>
            </a:extLst>
          </p:cNvPr>
          <p:cNvSpPr/>
          <p:nvPr/>
        </p:nvSpPr>
        <p:spPr>
          <a:xfrm rot="19573013">
            <a:off x="9298202" y="825178"/>
            <a:ext cx="437765" cy="419137"/>
          </a:xfrm>
          <a:prstGeom prst="arc">
            <a:avLst>
              <a:gd name="adj1" fmla="val 13636878"/>
              <a:gd name="adj2" fmla="val 2078180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AB51D-2C51-1750-6913-35F5AADA87E2}"/>
              </a:ext>
            </a:extLst>
          </p:cNvPr>
          <p:cNvSpPr txBox="1"/>
          <p:nvPr/>
        </p:nvSpPr>
        <p:spPr>
          <a:xfrm>
            <a:off x="9341373" y="8376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6A9D-FD0A-466E-9D6F-E0A95B02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95"/>
            <a:ext cx="10515600" cy="613604"/>
          </a:xfrm>
        </p:spPr>
        <p:txBody>
          <a:bodyPr/>
          <a:lstStyle/>
          <a:p>
            <a:pPr algn="ctr"/>
            <a:r>
              <a:rPr lang="en-US" noProof="0" dirty="0"/>
              <a:t>Results – 2keV </a:t>
            </a:r>
            <a:r>
              <a:rPr lang="en-US" noProof="0" dirty="0" err="1"/>
              <a:t>Ar</a:t>
            </a:r>
            <a:r>
              <a:rPr lang="en-US" baseline="30000" noProof="0" dirty="0"/>
              <a:t>+</a:t>
            </a:r>
            <a:r>
              <a:rPr lang="en-US" noProof="0" dirty="0"/>
              <a:t> and D</a:t>
            </a:r>
            <a:r>
              <a:rPr lang="en-US" baseline="-25000" noProof="0" dirty="0"/>
              <a:t>2</a:t>
            </a:r>
            <a:r>
              <a:rPr lang="en-US" baseline="30000" noProof="0" dirty="0"/>
              <a:t>+ </a:t>
            </a:r>
            <a:r>
              <a:rPr lang="en-US" noProof="0" dirty="0"/>
              <a:t>irradiation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1B07D1-1539-085B-EAB0-3AD8D2C0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1" y="1072356"/>
            <a:ext cx="11783218" cy="4713287"/>
          </a:xfrm>
        </p:spPr>
      </p:pic>
    </p:spTree>
    <p:extLst>
      <p:ext uri="{BB962C8B-B14F-4D97-AF65-F5344CB8AC3E}">
        <p14:creationId xmlns:p14="http://schemas.microsoft.com/office/powerpoint/2010/main" val="37228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A099-5B4C-8E9F-F12E-0A8C06EF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93"/>
            <a:ext cx="10515600" cy="613604"/>
          </a:xfrm>
        </p:spPr>
        <p:txBody>
          <a:bodyPr/>
          <a:lstStyle/>
          <a:p>
            <a:pPr algn="ctr"/>
            <a:r>
              <a:rPr lang="en-US" noProof="0" dirty="0"/>
              <a:t>Results – 2keV </a:t>
            </a:r>
            <a:r>
              <a:rPr lang="en-US" noProof="0" dirty="0" err="1"/>
              <a:t>Ar</a:t>
            </a:r>
            <a:r>
              <a:rPr lang="en-US" baseline="30000" noProof="0" dirty="0"/>
              <a:t>+</a:t>
            </a:r>
            <a:r>
              <a:rPr lang="en-US" noProof="0" dirty="0"/>
              <a:t> and D</a:t>
            </a:r>
            <a:r>
              <a:rPr lang="en-US" baseline="-25000" noProof="0" dirty="0"/>
              <a:t>2</a:t>
            </a:r>
            <a:r>
              <a:rPr lang="en-US" baseline="30000" noProof="0" dirty="0"/>
              <a:t>+ </a:t>
            </a:r>
            <a:r>
              <a:rPr lang="en-US" noProof="0" dirty="0"/>
              <a:t>irradiation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F3973E-51DF-27A0-6F5C-9E96B7A6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285494"/>
            <a:ext cx="10853468" cy="3845425"/>
          </a:xfrm>
        </p:spPr>
        <p:txBody>
          <a:bodyPr/>
          <a:lstStyle/>
          <a:p>
            <a:endParaRPr lang="en-US" noProof="0" dirty="0"/>
          </a:p>
          <a:p>
            <a:r>
              <a:rPr lang="en-US" noProof="0" dirty="0"/>
              <a:t>Conversion from </a:t>
            </a:r>
            <a:br>
              <a:rPr lang="en-US" noProof="0" dirty="0"/>
            </a:br>
            <a:r>
              <a:rPr lang="en-US" noProof="0" dirty="0"/>
              <a:t>amu/ion into </a:t>
            </a:r>
            <a:br>
              <a:rPr lang="en-US" noProof="0" dirty="0"/>
            </a:br>
            <a:r>
              <a:rPr lang="en-US" noProof="0" dirty="0"/>
              <a:t>atoms/ion possible</a:t>
            </a:r>
            <a:br>
              <a:rPr lang="en-US" noProof="0" dirty="0"/>
            </a:br>
            <a:r>
              <a:rPr lang="en-US" noProof="0" dirty="0"/>
              <a:t>with assumption </a:t>
            </a:r>
          </a:p>
          <a:p>
            <a:pPr marL="0" indent="0">
              <a:buNone/>
            </a:pP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CAE10-491E-3349-1EA5-CD2E7C49EFFD}"/>
                  </a:ext>
                </a:extLst>
              </p:cNvPr>
              <p:cNvSpPr txBox="1"/>
              <p:nvPr/>
            </p:nvSpPr>
            <p:spPr>
              <a:xfrm>
                <a:off x="1436144" y="3252437"/>
                <a:ext cx="1276760" cy="651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den>
                      </m:f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CAE10-491E-3349-1EA5-CD2E7C49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4" y="3252437"/>
                <a:ext cx="1276760" cy="651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5FC04A12-23C5-16AB-76F3-DB45C8F25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817" y="1223217"/>
            <a:ext cx="8843183" cy="4716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473D32-DF1A-B96D-A396-63B6C2A256AB}"/>
              </a:ext>
            </a:extLst>
          </p:cNvPr>
          <p:cNvSpPr/>
          <p:nvPr/>
        </p:nvSpPr>
        <p:spPr>
          <a:xfrm>
            <a:off x="6354143" y="1101012"/>
            <a:ext cx="5747661" cy="483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D300DC-1297-1A56-688E-5F9660AA2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817" y="1222299"/>
            <a:ext cx="8843183" cy="4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04C8-A05B-9683-0E6C-5FB3450E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03"/>
            <a:ext cx="10515600" cy="613604"/>
          </a:xfrm>
        </p:spPr>
        <p:txBody>
          <a:bodyPr/>
          <a:lstStyle/>
          <a:p>
            <a:pPr algn="ctr"/>
            <a:r>
              <a:rPr lang="en-US" noProof="0" dirty="0"/>
              <a:t>Conclusions &amp; </a:t>
            </a:r>
            <a:r>
              <a:rPr lang="en-US" dirty="0"/>
              <a:t>o</a:t>
            </a:r>
            <a:r>
              <a:rPr lang="en-US" noProof="0" dirty="0"/>
              <a:t>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91CE0-53F5-911F-49CC-3CE08EBC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504"/>
            <a:ext cx="10515600" cy="384542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Conclusions:</a:t>
            </a:r>
          </a:p>
          <a:p>
            <a:pPr lvl="1"/>
            <a:r>
              <a:rPr lang="en-US" noProof="0" dirty="0"/>
              <a:t>Amount of sputtered tungsten particles decreases with increasing boron concentration</a:t>
            </a:r>
          </a:p>
          <a:p>
            <a:pPr lvl="1"/>
            <a:r>
              <a:rPr lang="en-US" dirty="0"/>
              <a:t>Beneficial for a fusion reactor because influx of high-Z impurities is reduced</a:t>
            </a:r>
            <a:endParaRPr lang="en-US" noProof="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Open questions:</a:t>
            </a:r>
            <a:endParaRPr lang="en-US" noProof="0" dirty="0"/>
          </a:p>
          <a:p>
            <a:pPr lvl="1"/>
            <a:r>
              <a:rPr lang="en-US" noProof="0" dirty="0"/>
              <a:t>Investigation of temperature dependence of sputter yield</a:t>
            </a:r>
          </a:p>
          <a:p>
            <a:pPr lvl="1"/>
            <a:r>
              <a:rPr lang="en-US" noProof="0" dirty="0"/>
              <a:t>Investigation of remaining disagreement between </a:t>
            </a:r>
            <a:r>
              <a:rPr lang="en-US" noProof="0" dirty="0" err="1"/>
              <a:t>SDTrimSP</a:t>
            </a:r>
            <a:r>
              <a:rPr lang="en-US" noProof="0" dirty="0"/>
              <a:t> data and 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1865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A11D-F01E-FF09-6EFF-35F207C0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Elemental</a:t>
            </a:r>
            <a:r>
              <a:rPr lang="de-AT" dirty="0"/>
              <a:t> </a:t>
            </a:r>
            <a:r>
              <a:rPr lang="de-AT" dirty="0" err="1"/>
              <a:t>depth</a:t>
            </a:r>
            <a:r>
              <a:rPr lang="de-AT" dirty="0"/>
              <a:t> </a:t>
            </a:r>
            <a:r>
              <a:rPr lang="de-AT" dirty="0" err="1"/>
              <a:t>profiles</a:t>
            </a: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857D7F-94D9-C1FF-55C4-CA111E440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388" t="36086" r="13727" b="21476"/>
          <a:stretch>
            <a:fillRect/>
          </a:stretch>
        </p:blipFill>
        <p:spPr>
          <a:xfrm>
            <a:off x="6930237" y="3866809"/>
            <a:ext cx="2678016" cy="2146510"/>
          </a:xfr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017E275-466D-92D8-337C-B436C568B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839" t="22255" r="12872" b="32067"/>
          <a:stretch>
            <a:fillRect/>
          </a:stretch>
        </p:blipFill>
        <p:spPr>
          <a:xfrm>
            <a:off x="878270" y="1729046"/>
            <a:ext cx="2458157" cy="213776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60A2F2B-8969-C32F-B2B3-43B1B489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360" t="29604" r="9043" b="24717"/>
          <a:stretch>
            <a:fillRect/>
          </a:stretch>
        </p:blipFill>
        <p:spPr>
          <a:xfrm>
            <a:off x="4671086" y="1716987"/>
            <a:ext cx="2569910" cy="19860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C13DF6A-2D4F-6E7D-3601-E50A61F46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5575" y="370030"/>
            <a:ext cx="3308922" cy="468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BFCBAD5-DCE1-DBE8-7A28-5348A37A7F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847" t="26730" r="7736" b="22704"/>
          <a:stretch>
            <a:fillRect/>
          </a:stretch>
        </p:blipFill>
        <p:spPr>
          <a:xfrm>
            <a:off x="2435158" y="3768388"/>
            <a:ext cx="2678017" cy="22162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C9B241E-8064-C1ED-FBA9-6F238FD2DF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5051" b="48844"/>
          <a:stretch>
            <a:fillRect/>
          </a:stretch>
        </p:blipFill>
        <p:spPr>
          <a:xfrm>
            <a:off x="3671579" y="1123067"/>
            <a:ext cx="4848844" cy="4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D3A9A-B2E5-4843-BB0C-07FBCC9C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Pure W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F41B738-404B-4F72-99EC-735EE804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62" y="2052638"/>
            <a:ext cx="9016276" cy="3846512"/>
          </a:xfrm>
        </p:spPr>
      </p:pic>
    </p:spTree>
    <p:extLst>
      <p:ext uri="{BB962C8B-B14F-4D97-AF65-F5344CB8AC3E}">
        <p14:creationId xmlns:p14="http://schemas.microsoft.com/office/powerpoint/2010/main" val="371453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39118-7A15-4F2F-9FF2-8FDD7FEF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W:B ≈ 4:1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8EE0B8-8FA4-4C98-ADF9-DCB807582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05" y="2052638"/>
            <a:ext cx="9017990" cy="3846512"/>
          </a:xfrm>
        </p:spPr>
      </p:pic>
    </p:spTree>
    <p:extLst>
      <p:ext uri="{BB962C8B-B14F-4D97-AF65-F5344CB8AC3E}">
        <p14:creationId xmlns:p14="http://schemas.microsoft.com/office/powerpoint/2010/main" val="409456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16BE-0630-47C3-95DC-DD3051A3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W:B ≈ 1:1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B220A8-988A-443D-938A-766ED7E3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58" y="2052638"/>
            <a:ext cx="9047284" cy="3846512"/>
          </a:xfrm>
        </p:spPr>
      </p:pic>
    </p:spTree>
    <p:extLst>
      <p:ext uri="{BB962C8B-B14F-4D97-AF65-F5344CB8AC3E}">
        <p14:creationId xmlns:p14="http://schemas.microsoft.com/office/powerpoint/2010/main" val="2366632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1_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Widescreen</PresentationFormat>
  <Paragraphs>39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CMU Serif</vt:lpstr>
      <vt:lpstr>1_Office</vt:lpstr>
      <vt:lpstr>Erosion studies on W-B layers in laboratories</vt:lpstr>
      <vt:lpstr>Experimental method</vt:lpstr>
      <vt:lpstr>Results – 2keV Ar+ and D2+ irradiation</vt:lpstr>
      <vt:lpstr>Results – 2keV Ar+ and D2+ irradiation</vt:lpstr>
      <vt:lpstr>Conclusions &amp; open questions</vt:lpstr>
      <vt:lpstr>Elemental depth profiles</vt:lpstr>
      <vt:lpstr>Pure W</vt:lpstr>
      <vt:lpstr>W:B ≈ 4:1 </vt:lpstr>
      <vt:lpstr>W:B ≈ 1:1 </vt:lpstr>
      <vt:lpstr>W:B ≈ 1:4 </vt:lpstr>
      <vt:lpstr>Pure B</vt:lpstr>
      <vt:lpstr>Comparison – Ar </vt:lpstr>
      <vt:lpstr>Comparison – D2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Fellinger, Martina</dc:creator>
  <cp:lastModifiedBy>Gurschl, Raphael Markus</cp:lastModifiedBy>
  <cp:revision>431</cp:revision>
  <dcterms:created xsi:type="dcterms:W3CDTF">2022-04-22T08:39:53Z</dcterms:created>
  <dcterms:modified xsi:type="dcterms:W3CDTF">2025-10-10T08:46:19Z</dcterms:modified>
</cp:coreProperties>
</file>