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1"/>
  </p:notesMasterIdLst>
  <p:handoutMasterIdLst>
    <p:handoutMasterId r:id="rId12"/>
  </p:handoutMasterIdLst>
  <p:sldIdLst>
    <p:sldId id="256" r:id="rId3"/>
    <p:sldId id="278" r:id="rId4"/>
    <p:sldId id="316" r:id="rId5"/>
    <p:sldId id="320" r:id="rId6"/>
    <p:sldId id="268" r:id="rId7"/>
    <p:sldId id="366" r:id="rId8"/>
    <p:sldId id="286" r:id="rId9"/>
    <p:sldId id="373" r:id="rId10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9" userDrawn="1">
          <p15:clr>
            <a:srgbClr val="A4A3A4"/>
          </p15:clr>
        </p15:guide>
        <p15:guide id="2" pos="56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2243" autoAdjust="0"/>
  </p:normalViewPr>
  <p:slideViewPr>
    <p:cSldViewPr showGuides="1">
      <p:cViewPr>
        <p:scale>
          <a:sx n="100" d="100"/>
          <a:sy n="100" d="100"/>
        </p:scale>
        <p:origin x="138" y="174"/>
      </p:cViewPr>
      <p:guideLst>
        <p:guide orient="horz" pos="1439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08/10/2025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08/10/2025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13.10.2021</a:t>
            </a:r>
          </a:p>
        </p:txBody>
      </p:sp>
    </p:spTree>
    <p:extLst>
      <p:ext uri="{BB962C8B-B14F-4D97-AF65-F5344CB8AC3E}">
        <p14:creationId xmlns:p14="http://schemas.microsoft.com/office/powerpoint/2010/main" val="253331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53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1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09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pl-PL" dirty="0"/>
              <a:t>Marcin Rasiński </a:t>
            </a:r>
            <a:r>
              <a:rPr lang="en-GB" dirty="0"/>
              <a:t>| </a:t>
            </a:r>
            <a:r>
              <a:rPr lang="en-US" dirty="0"/>
              <a:t>WP PWIE 2022 Reporting Meeting / 2023 Planning Meeting </a:t>
            </a:r>
            <a:r>
              <a:rPr lang="en-GB" dirty="0"/>
              <a:t>| </a:t>
            </a:r>
            <a:r>
              <a:rPr lang="pl-PL" dirty="0"/>
              <a:t>6</a:t>
            </a:r>
            <a:r>
              <a:rPr lang="en-GB" dirty="0"/>
              <a:t> </a:t>
            </a:r>
            <a:r>
              <a:rPr lang="pl-PL" dirty="0"/>
              <a:t>February</a:t>
            </a:r>
            <a:r>
              <a:rPr lang="en-GB" dirty="0"/>
              <a:t> 202</a:t>
            </a:r>
            <a:r>
              <a:rPr lang="pl-PL" dirty="0"/>
              <a:t>3</a:t>
            </a:r>
            <a:r>
              <a:rPr lang="en-GB" dirty="0"/>
              <a:t> 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256500"/>
            <a:ext cx="9144000" cy="380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880" y="403008"/>
            <a:ext cx="8046242" cy="467553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878" y="1833144"/>
            <a:ext cx="8046244" cy="387567"/>
          </a:xfrm>
        </p:spPr>
        <p:txBody>
          <a:bodyPr/>
          <a:lstStyle>
            <a:lvl1pPr marL="0" indent="0" algn="l">
              <a:buNone/>
              <a:defRPr sz="1200" cap="all" spc="4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78" y="816555"/>
            <a:ext cx="8046244" cy="54537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4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715" y="4817464"/>
            <a:ext cx="1728000" cy="67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6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256500"/>
            <a:ext cx="9144000" cy="380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880" y="403008"/>
            <a:ext cx="8046242" cy="467553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879" y="1995162"/>
            <a:ext cx="8046243" cy="387567"/>
          </a:xfrm>
        </p:spPr>
        <p:txBody>
          <a:bodyPr/>
          <a:lstStyle>
            <a:lvl1pPr marL="0" indent="0" algn="l">
              <a:buNone/>
              <a:defRPr sz="1200" cap="all" spc="4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79" y="843558"/>
            <a:ext cx="8046244" cy="102135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5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715" y="4817464"/>
            <a:ext cx="1728000" cy="675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5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382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6" y="1183732"/>
            <a:ext cx="8586788" cy="3143000"/>
          </a:xfrm>
        </p:spPr>
        <p:txBody>
          <a:bodyPr/>
          <a:lstStyle>
            <a:lvl1pPr marL="133350" indent="-133350">
              <a:defRPr sz="1350"/>
            </a:lvl1pPr>
            <a:lvl2pPr marL="271463" indent="-138113">
              <a:defRPr sz="1350"/>
            </a:lvl2pPr>
            <a:lvl3pPr marL="404813" indent="-133350">
              <a:defRPr sz="1350"/>
            </a:lvl3pPr>
            <a:lvl4pPr marL="538163" indent="-133350">
              <a:defRPr sz="1350"/>
            </a:lvl4pPr>
            <a:lvl5pPr marL="671513" indent="-133350">
              <a:defRPr sz="1350"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7D71F0B-7DEE-4210-ACFF-5A16D05B329B}" type="datetime1">
              <a:rPr lang="de-DE" noProof="0" smtClean="0"/>
              <a:t>09.10.2025</a:t>
            </a:fld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704089"/>
            <a:ext cx="8586787" cy="382496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336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899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8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4" y="30189673"/>
            <a:ext cx="9924896" cy="133623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8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4" y="30303973"/>
            <a:ext cx="9924896" cy="133623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8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4" y="30418273"/>
            <a:ext cx="9924896" cy="133623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8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4" y="30532573"/>
            <a:ext cx="9924896" cy="133623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8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1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5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/>
              <a:t>WP PWIE Midterm Meeting 2023</a:t>
            </a:r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70181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08/10/2025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606" y="1172358"/>
            <a:ext cx="8586788" cy="31606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32079" y="4785996"/>
            <a:ext cx="1200381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97E1A6E1-BD26-4A75-9731-2D585FF5DF1C}" type="datetime1">
              <a:rPr lang="de-DE" noProof="0" smtClean="0"/>
              <a:t>09.10.2025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3718" y="4785996"/>
            <a:ext cx="540000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606" y="243000"/>
            <a:ext cx="8586788" cy="843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1" y="4818572"/>
            <a:ext cx="1727665" cy="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5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hf sldNum="0" hdr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2400" b="1" kern="1200" cap="all" spc="7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38138" indent="-176213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500063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838200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240" y="3313687"/>
            <a:ext cx="5753928" cy="432048"/>
          </a:xfrm>
        </p:spPr>
        <p:txBody>
          <a:bodyPr>
            <a:noAutofit/>
          </a:bodyPr>
          <a:lstStyle/>
          <a:p>
            <a:r>
              <a:rPr lang="en-US" sz="1600" dirty="0"/>
              <a:t>M. Rasinski, Ch. Baumann, K. Krieger, R. Dux, A. Hakola, J. Karhunen, V. Rohde, S. Samuli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80" y="164296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 erosion and redeposition in </a:t>
            </a:r>
            <a:br>
              <a:rPr lang="en-US" sz="2800" b="1" dirty="0"/>
            </a:br>
            <a:r>
              <a:rPr lang="en-US" sz="2800" b="1" dirty="0"/>
              <a:t>AUG Ne seeded experiment</a:t>
            </a:r>
            <a:endParaRPr lang="de-DE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7A100-0FCE-BA9E-F448-69739F50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131" y="4220202"/>
            <a:ext cx="948029" cy="844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9891" t="22081" r="56397" b="66702"/>
          <a:stretch/>
        </p:blipFill>
        <p:spPr>
          <a:xfrm>
            <a:off x="3577313" y="4197774"/>
            <a:ext cx="994687" cy="93942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2D204F8-A224-4AE3-BDDC-83C09316A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6724"/>
            <a:ext cx="2171121" cy="6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F55A698-9785-19F6-EB90-B6AF9DDE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pl-PL" sz="2800" dirty="0">
                <a:solidFill>
                  <a:prstClr val="black"/>
                </a:solidFill>
              </a:rPr>
              <a:t>FIB cross-section preparation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4081" y="2759246"/>
            <a:ext cx="4245469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On each sample </a:t>
            </a:r>
            <a:r>
              <a:rPr lang="en-US" sz="1400" b="1" dirty="0"/>
              <a:t>2-4 FIB </a:t>
            </a:r>
            <a:r>
              <a:rPr lang="en-US" sz="1600" b="1" dirty="0"/>
              <a:t>cross-sections</a:t>
            </a:r>
            <a:r>
              <a:rPr lang="en-US" sz="1400" b="1" dirty="0"/>
              <a:t> </a:t>
            </a:r>
            <a:r>
              <a:rPr lang="en-US" sz="1400" dirty="0"/>
              <a:t>with line marking were pr</a:t>
            </a:r>
            <a:r>
              <a:rPr lang="pl-PL" sz="1400" dirty="0"/>
              <a:t>e</a:t>
            </a:r>
            <a:r>
              <a:rPr lang="en-US" sz="1400" dirty="0"/>
              <a:t>pared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Cross-section examined </a:t>
            </a:r>
            <a:r>
              <a:rPr lang="en-US" sz="1400" b="1" dirty="0"/>
              <a:t>after AUG Ne</a:t>
            </a:r>
            <a:r>
              <a:rPr lang="en-US" sz="1400" dirty="0"/>
              <a:t> campaign to determine the erosion and redeposition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Results will be used for ERO 2.0 modeling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l">
              <a:lnSpc>
                <a:spcPct val="95000"/>
              </a:lnSpc>
            </a:pPr>
            <a:r>
              <a:rPr lang="en-US" sz="1400" dirty="0"/>
              <a:t>AUG exposure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H-mode and L-mode D plasma with Ne seeding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Set of W and Mo samples for each experiment</a:t>
            </a:r>
          </a:p>
        </p:txBody>
      </p:sp>
      <p:pic>
        <p:nvPicPr>
          <p:cNvPr id="43" name="Picture 42" descr="A black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EF9B1FF3-CB24-9D4D-485F-71266D57D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841335"/>
            <a:ext cx="2352000" cy="1764000"/>
          </a:xfrm>
          <a:prstGeom prst="rect">
            <a:avLst/>
          </a:prstGeom>
        </p:spPr>
      </p:pic>
      <p:pic>
        <p:nvPicPr>
          <p:cNvPr id="74" name="Picture 73" descr="A close-up of a snow&#10;&#10;AI-generated content may be incorrect.">
            <a:extLst>
              <a:ext uri="{FF2B5EF4-FFF2-40B4-BE49-F238E27FC236}">
                <a16:creationId xmlns:a16="http://schemas.microsoft.com/office/drawing/2014/main" id="{3250F117-F8D0-E3BC-2232-59688C1CA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65" y="841335"/>
            <a:ext cx="2352000" cy="1764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8866CF34-AA87-4AE4-44B7-6077052E4893}"/>
              </a:ext>
            </a:extLst>
          </p:cNvPr>
          <p:cNvGrpSpPr/>
          <p:nvPr/>
        </p:nvGrpSpPr>
        <p:grpSpPr>
          <a:xfrm>
            <a:off x="5117584" y="793542"/>
            <a:ext cx="1768801" cy="3568579"/>
            <a:chOff x="5393585" y="862122"/>
            <a:chExt cx="1768801" cy="3568579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6603636" y="2673938"/>
              <a:ext cx="805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17mm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 flipV="1">
              <a:off x="6104044" y="4294861"/>
              <a:ext cx="516002" cy="59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588193" y="4122924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6 mm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6605057" y="3464585"/>
              <a:ext cx="737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2.5mm 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5400000">
              <a:off x="4581202" y="1674505"/>
              <a:ext cx="3033720" cy="1408954"/>
              <a:chOff x="5934074" y="4524375"/>
              <a:chExt cx="3476626" cy="1133475"/>
            </a:xfrm>
            <a:solidFill>
              <a:schemeClr val="bg2">
                <a:lumMod val="75000"/>
              </a:schemeClr>
            </a:solidFill>
          </p:grpSpPr>
          <p:sp>
            <p:nvSpPr>
              <p:cNvPr id="34" name="Rectangle 33"/>
              <p:cNvSpPr/>
              <p:nvPr/>
            </p:nvSpPr>
            <p:spPr>
              <a:xfrm>
                <a:off x="5934074" y="4524375"/>
                <a:ext cx="3476625" cy="113347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934075" y="4676000"/>
                <a:ext cx="3476625" cy="83022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5400000">
              <a:off x="5977835" y="2227341"/>
              <a:ext cx="240725" cy="154554"/>
              <a:chOff x="5238748" y="3558176"/>
              <a:chExt cx="790575" cy="40957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6" name="Trapezoid 25"/>
              <p:cNvSpPr/>
              <p:nvPr/>
            </p:nvSpPr>
            <p:spPr>
              <a:xfrm rot="10800000">
                <a:off x="5238748" y="3558176"/>
                <a:ext cx="790575" cy="409575"/>
              </a:xfrm>
              <a:prstGeom prst="trapezoid">
                <a:avLst>
                  <a:gd name="adj" fmla="val 3197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5357813" y="3967752"/>
                <a:ext cx="557212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992286" y="2166276"/>
              <a:ext cx="191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cxnSp>
          <p:nvCxnSpPr>
            <p:cNvPr id="36" name="Straight Arrow Connector 35"/>
            <p:cNvCxnSpPr>
              <a:cxnSpLocks/>
            </p:cNvCxnSpPr>
            <p:nvPr/>
          </p:nvCxnSpPr>
          <p:spPr>
            <a:xfrm flipV="1">
              <a:off x="7088043" y="3641104"/>
              <a:ext cx="0" cy="21145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 flipV="1">
              <a:off x="7162386" y="2331850"/>
              <a:ext cx="0" cy="15662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H="1">
              <a:off x="6098061" y="4168588"/>
              <a:ext cx="52409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6F838DE-9700-1C79-2F7C-84F958088865}"/>
                </a:ext>
              </a:extLst>
            </p:cNvPr>
            <p:cNvGrpSpPr/>
            <p:nvPr/>
          </p:nvGrpSpPr>
          <p:grpSpPr>
            <a:xfrm rot="5400000">
              <a:off x="5977835" y="3465536"/>
              <a:ext cx="240725" cy="154554"/>
              <a:chOff x="5238748" y="3558176"/>
              <a:chExt cx="790575" cy="40957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76" name="Trapezoid 75">
                <a:extLst>
                  <a:ext uri="{FF2B5EF4-FFF2-40B4-BE49-F238E27FC236}">
                    <a16:creationId xmlns:a16="http://schemas.microsoft.com/office/drawing/2014/main" id="{61AB91AD-27D7-DFA9-421D-368D983833FB}"/>
                  </a:ext>
                </a:extLst>
              </p:cNvPr>
              <p:cNvSpPr/>
              <p:nvPr/>
            </p:nvSpPr>
            <p:spPr>
              <a:xfrm rot="10800000">
                <a:off x="5238748" y="3558176"/>
                <a:ext cx="790575" cy="409575"/>
              </a:xfrm>
              <a:prstGeom prst="trapezoid">
                <a:avLst>
                  <a:gd name="adj" fmla="val 3197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87D7F37-3EF9-5D47-4699-A8CFF9495172}"/>
                  </a:ext>
                </a:extLst>
              </p:cNvPr>
              <p:cNvCxnSpPr/>
              <p:nvPr/>
            </p:nvCxnSpPr>
            <p:spPr>
              <a:xfrm flipH="1">
                <a:off x="5357813" y="3967752"/>
                <a:ext cx="557212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766CC3-8280-B203-C95F-66398894DDFD}"/>
                </a:ext>
              </a:extLst>
            </p:cNvPr>
            <p:cNvSpPr txBox="1"/>
            <p:nvPr/>
          </p:nvSpPr>
          <p:spPr>
            <a:xfrm>
              <a:off x="5992286" y="3404471"/>
              <a:ext cx="191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D3345D-00F6-89D2-258D-5D14C9DB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169"/>
          <a:stretch>
            <a:fillRect/>
          </a:stretch>
        </p:blipFill>
        <p:spPr>
          <a:xfrm>
            <a:off x="7011312" y="17846"/>
            <a:ext cx="20587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graph with numbers and dots&#10;&#10;AI-generated content may be incorrect.">
            <a:extLst>
              <a:ext uri="{FF2B5EF4-FFF2-40B4-BE49-F238E27FC236}">
                <a16:creationId xmlns:a16="http://schemas.microsoft.com/office/drawing/2014/main" id="{397ED005-1D76-BE34-C799-264670FAE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60620" y="1184985"/>
            <a:ext cx="5030970" cy="3759761"/>
          </a:xfrm>
          <a:prstGeom prst="rect">
            <a:avLst/>
          </a:prstGeom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29131D6C-C144-F4C0-8C5D-FF98871E20C1}"/>
              </a:ext>
            </a:extLst>
          </p:cNvPr>
          <p:cNvCxnSpPr/>
          <p:nvPr/>
        </p:nvCxnSpPr>
        <p:spPr bwMode="auto">
          <a:xfrm>
            <a:off x="4434094" y="2557422"/>
            <a:ext cx="0" cy="1861906"/>
          </a:xfrm>
          <a:prstGeom prst="line">
            <a:avLst/>
          </a:prstGeom>
          <a:ln w="25400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5">
            <a:extLst>
              <a:ext uri="{FF2B5EF4-FFF2-40B4-BE49-F238E27FC236}">
                <a16:creationId xmlns:a16="http://schemas.microsoft.com/office/drawing/2014/main" id="{AFF0A908-6C34-29D9-ED40-93768051044F}"/>
              </a:ext>
            </a:extLst>
          </p:cNvPr>
          <p:cNvSpPr txBox="1"/>
          <p:nvPr/>
        </p:nvSpPr>
        <p:spPr bwMode="auto">
          <a:xfrm>
            <a:off x="4434094" y="4007585"/>
            <a:ext cx="61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</a:rPr>
              <a:t>OSP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23CE9-E524-2890-7744-44C2B9CB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28BEE-2D46-2B70-1F3F-EB3A48D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BD7F-AF54-643F-8A30-9EFE3BD7DDD4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342353"/>
            <a:ext cx="1729069" cy="4602393"/>
            <a:chOff x="1508487" y="-420885"/>
            <a:chExt cx="2199417" cy="5854353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46700F6E-7B93-E2E5-2C80-F27D21385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16199999">
              <a:off x="-41517" y="1789370"/>
              <a:ext cx="5400000" cy="1888196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97A52E71-348C-1D51-044D-A49CB40D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691680" y="33468"/>
              <a:ext cx="1910901" cy="5400000"/>
            </a:xfrm>
            <a:prstGeom prst="rect">
              <a:avLst/>
            </a:prstGeom>
          </p:spPr>
        </p:pic>
        <p:cxnSp>
          <p:nvCxnSpPr>
            <p:cNvPr id="8" name="Straight Connector 15">
              <a:extLst>
                <a:ext uri="{FF2B5EF4-FFF2-40B4-BE49-F238E27FC236}">
                  <a16:creationId xmlns:a16="http://schemas.microsoft.com/office/drawing/2014/main" id="{F76CA246-1229-9A5E-D507-B57F76637D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14384" y="3899764"/>
              <a:ext cx="932746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38AFFE08-6D5B-B87C-60BA-AFB3AA959AE8}"/>
                </a:ext>
              </a:extLst>
            </p:cNvPr>
            <p:cNvSpPr txBox="1"/>
            <p:nvPr/>
          </p:nvSpPr>
          <p:spPr bwMode="auto">
            <a:xfrm>
              <a:off x="1508487" y="3468254"/>
              <a:ext cx="746569" cy="352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sz="1200" b="1" i="0" u="none" strike="noStrike" cap="none" spc="40" dirty="0">
                  <a:ln>
                    <a:noFill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OSP</a:t>
              </a:r>
              <a:endParaRPr sz="11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A328CD20-C05A-F2F3-7AF8-353F9EFEF090}"/>
                </a:ext>
              </a:extLst>
            </p:cNvPr>
            <p:cNvSpPr txBox="1"/>
            <p:nvPr/>
          </p:nvSpPr>
          <p:spPr bwMode="auto">
            <a:xfrm>
              <a:off x="2906004" y="388784"/>
              <a:ext cx="611529" cy="352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sz="1200" b="1" i="0" u="none" strike="noStrike" cap="none" spc="40" dirty="0">
                  <a:ln>
                    <a:noFill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VIS</a:t>
              </a:r>
              <a:endParaRPr sz="11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3C9475A8-F178-5ED1-EC5F-03FA589CA80A}"/>
                </a:ext>
              </a:extLst>
            </p:cNvPr>
            <p:cNvSpPr txBox="1"/>
            <p:nvPr/>
          </p:nvSpPr>
          <p:spPr bwMode="auto">
            <a:xfrm>
              <a:off x="2385073" y="-404029"/>
              <a:ext cx="746974" cy="4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b="1" i="0" u="none" strike="noStrike" cap="none" spc="40" dirty="0">
                  <a:ln>
                    <a:noFill/>
                  </a:ln>
                  <a:solidFill>
                    <a:srgbClr val="00B0F0"/>
                  </a:solidFill>
                  <a:latin typeface="Arial"/>
                  <a:ea typeface="Arial"/>
                  <a:cs typeface="Arial"/>
                </a:rPr>
                <a:t>W</a:t>
              </a:r>
              <a:endParaRPr sz="1600" dirty="0">
                <a:solidFill>
                  <a:srgbClr val="00B0F0"/>
                </a:solidFill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32227233-F20E-0422-44E3-013DB9EE62AB}"/>
                </a:ext>
              </a:extLst>
            </p:cNvPr>
            <p:cNvSpPr txBox="1"/>
            <p:nvPr/>
          </p:nvSpPr>
          <p:spPr bwMode="auto">
            <a:xfrm>
              <a:off x="2851505" y="-420885"/>
              <a:ext cx="856399" cy="4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b="1" i="0" u="none" strike="noStrike" cap="none" spc="40" dirty="0">
                  <a:ln>
                    <a:noFill/>
                  </a:ln>
                  <a:solidFill>
                    <a:srgbClr val="00B050"/>
                  </a:solidFill>
                  <a:latin typeface="Arial"/>
                  <a:ea typeface="Arial"/>
                  <a:cs typeface="Arial"/>
                </a:rPr>
                <a:t>Mo</a:t>
              </a:r>
              <a:endParaRPr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B534CB2F-5791-5BDF-5289-91793653053F}"/>
              </a:ext>
            </a:extLst>
          </p:cNvPr>
          <p:cNvSpPr txBox="1">
            <a:spLocks/>
          </p:cNvSpPr>
          <p:nvPr/>
        </p:nvSpPr>
        <p:spPr bwMode="auto">
          <a:xfrm>
            <a:off x="2638328" y="817880"/>
            <a:ext cx="6516313" cy="333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sz="2000" b="0" dirty="0"/>
              <a:t>H-mode </a:t>
            </a:r>
            <a:r>
              <a:rPr lang="de-DE" sz="2000" b="0" dirty="0" err="1"/>
              <a:t>series</a:t>
            </a:r>
            <a:r>
              <a:rPr lang="de-DE" sz="2000" b="0" dirty="0"/>
              <a:t> – Mo I </a:t>
            </a:r>
            <a:r>
              <a:rPr lang="de-DE" sz="2000" b="0" dirty="0" err="1"/>
              <a:t>line</a:t>
            </a:r>
            <a:r>
              <a:rPr lang="de-DE" sz="2000" b="0" dirty="0"/>
              <a:t> </a:t>
            </a:r>
            <a:r>
              <a:rPr lang="de-DE" sz="2000" b="0" dirty="0" err="1"/>
              <a:t>intensity</a:t>
            </a:r>
            <a:r>
              <a:rPr lang="de-DE" sz="2000" b="0" dirty="0"/>
              <a:t> (5528 A)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F977A-9C36-9B96-9714-4C7B9112E943}"/>
              </a:ext>
            </a:extLst>
          </p:cNvPr>
          <p:cNvSpPr txBox="1"/>
          <p:nvPr/>
        </p:nvSpPr>
        <p:spPr>
          <a:xfrm>
            <a:off x="1476216" y="2845256"/>
            <a:ext cx="35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x</a:t>
            </a:r>
            <a:endParaRPr lang="en-DE" b="1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C5A36D-2214-CA57-E855-385B8CCDDB3F}"/>
              </a:ext>
            </a:extLst>
          </p:cNvPr>
          <p:cNvSpPr txBox="1"/>
          <p:nvPr/>
        </p:nvSpPr>
        <p:spPr>
          <a:xfrm>
            <a:off x="1052280" y="2832895"/>
            <a:ext cx="35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x</a:t>
            </a:r>
            <a:endParaRPr lang="en-D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C1150-2C5B-99D3-F51E-05AF20C1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9">
            <a:extLst>
              <a:ext uri="{FF2B5EF4-FFF2-40B4-BE49-F238E27FC236}">
                <a16:creationId xmlns:a16="http://schemas.microsoft.com/office/drawing/2014/main" id="{A876A0C4-D131-36EF-DE86-1D84C0F5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8">
            <a:off x="6241201" y="1977614"/>
            <a:ext cx="4110347" cy="1418021"/>
          </a:xfrm>
          <a:prstGeom prst="rect">
            <a:avLst/>
          </a:prstGeom>
        </p:spPr>
      </p:pic>
      <p:pic>
        <p:nvPicPr>
          <p:cNvPr id="23" name="Picture 22" descr="A close-up of a greyscale image&#10;&#10;AI-generated content may be incorrect.">
            <a:extLst>
              <a:ext uri="{FF2B5EF4-FFF2-40B4-BE49-F238E27FC236}">
                <a16:creationId xmlns:a16="http://schemas.microsoft.com/office/drawing/2014/main" id="{32C2EF28-4EA1-05A9-922B-5DB0A79BB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46" y="833979"/>
            <a:ext cx="2400000" cy="1800000"/>
          </a:xfrm>
          <a:prstGeom prst="rect">
            <a:avLst/>
          </a:prstGeom>
        </p:spPr>
      </p:pic>
      <p:pic>
        <p:nvPicPr>
          <p:cNvPr id="26" name="Picture 25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ECE6E21B-3269-429A-6FC8-87F0ECEBF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90" y="869958"/>
            <a:ext cx="2400000" cy="1800000"/>
          </a:xfrm>
          <a:prstGeom prst="rect">
            <a:avLst/>
          </a:prstGeom>
        </p:spPr>
      </p:pic>
      <p:pic>
        <p:nvPicPr>
          <p:cNvPr id="4" name="Picture 3" descr="A close-up of a snow covered surface&#10;&#10;AI-generated content may be incorrect.">
            <a:extLst>
              <a:ext uri="{FF2B5EF4-FFF2-40B4-BE49-F238E27FC236}">
                <a16:creationId xmlns:a16="http://schemas.microsoft.com/office/drawing/2014/main" id="{1CE1EDFD-7BA8-7DE7-9826-ABA6F5DC0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6" y="2788654"/>
            <a:ext cx="2400000" cy="1800000"/>
          </a:xfrm>
          <a:prstGeom prst="rect">
            <a:avLst/>
          </a:prstGeom>
        </p:spPr>
      </p:pic>
      <p:pic>
        <p:nvPicPr>
          <p:cNvPr id="8" name="Picture 7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4137BBEC-E5BD-D2DA-AB17-107C703C3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53" y="2793550"/>
            <a:ext cx="2400000" cy="180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86DB56-99C1-A5C0-0F7A-67719B8C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95D66-5A32-A5A0-D196-5264951E3553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DB2B7F9-6A3C-6182-A1EB-7F61C316743D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H-mode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A7510-0738-CCEF-DCE3-722D69C6E187}"/>
              </a:ext>
            </a:extLst>
          </p:cNvPr>
          <p:cNvSpPr txBox="1"/>
          <p:nvPr/>
        </p:nvSpPr>
        <p:spPr>
          <a:xfrm flipV="1">
            <a:off x="8134257" y="2758672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A64E8-BA04-3825-90CA-14396E47F774}"/>
              </a:ext>
            </a:extLst>
          </p:cNvPr>
          <p:cNvSpPr txBox="1"/>
          <p:nvPr/>
        </p:nvSpPr>
        <p:spPr>
          <a:xfrm>
            <a:off x="3159378" y="400799"/>
            <a:ext cx="1022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601683-2EE7-0D36-E02A-9CECECD8E222}"/>
              </a:ext>
            </a:extLst>
          </p:cNvPr>
          <p:cNvSpPr txBox="1"/>
          <p:nvPr/>
        </p:nvSpPr>
        <p:spPr>
          <a:xfrm>
            <a:off x="5732058" y="388650"/>
            <a:ext cx="801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FC454-06E7-9C1A-6AA0-1343E6E300DB}"/>
              </a:ext>
            </a:extLst>
          </p:cNvPr>
          <p:cNvSpPr txBox="1"/>
          <p:nvPr/>
        </p:nvSpPr>
        <p:spPr>
          <a:xfrm>
            <a:off x="97972" y="1046743"/>
            <a:ext cx="2341648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W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below 50 nm – not possible to measure due to technique sensitivity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Mo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~ 50 nm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Deposition – if present to thin to be measured by FIB cross-sections. </a:t>
            </a:r>
            <a:br>
              <a:rPr lang="en-US" sz="1600" dirty="0"/>
            </a:br>
            <a:r>
              <a:rPr lang="en-US" sz="1600" dirty="0"/>
              <a:t>TEM required on selected location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C3EBE-A1AC-978E-4C07-124B58CAA8A5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7C0BB-B976-ADD2-3A17-7A6D0F365C79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4A43E-A6EF-106D-6575-5EA68CA1FC13}"/>
              </a:ext>
            </a:extLst>
          </p:cNvPr>
          <p:cNvSpPr txBox="1"/>
          <p:nvPr/>
        </p:nvSpPr>
        <p:spPr>
          <a:xfrm flipV="1">
            <a:off x="8540570" y="2776655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B7FBF5-408A-5183-374F-CA983D281CEC}"/>
              </a:ext>
            </a:extLst>
          </p:cNvPr>
          <p:cNvCxnSpPr/>
          <p:nvPr/>
        </p:nvCxnSpPr>
        <p:spPr>
          <a:xfrm>
            <a:off x="2515138" y="393312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CA3B5E-9042-5CA7-CF86-7E2A86DC5145}"/>
              </a:ext>
            </a:extLst>
          </p:cNvPr>
          <p:cNvCxnSpPr/>
          <p:nvPr/>
        </p:nvCxnSpPr>
        <p:spPr>
          <a:xfrm>
            <a:off x="2515138" y="3505473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64B8F3-A485-73AC-58F4-CF9D540E9344}"/>
              </a:ext>
            </a:extLst>
          </p:cNvPr>
          <p:cNvCxnSpPr/>
          <p:nvPr/>
        </p:nvCxnSpPr>
        <p:spPr>
          <a:xfrm>
            <a:off x="2500280" y="4381052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1253A3-E130-26FE-8E2F-F194E6F2B816}"/>
              </a:ext>
            </a:extLst>
          </p:cNvPr>
          <p:cNvCxnSpPr/>
          <p:nvPr/>
        </p:nvCxnSpPr>
        <p:spPr>
          <a:xfrm>
            <a:off x="2529996" y="1979301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90EC1-6847-ABD1-8EAD-A2A46ADDCBBB}"/>
              </a:ext>
            </a:extLst>
          </p:cNvPr>
          <p:cNvCxnSpPr/>
          <p:nvPr/>
        </p:nvCxnSpPr>
        <p:spPr>
          <a:xfrm>
            <a:off x="2529996" y="1630883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1B524E-80AF-565D-224D-6E84D5D29831}"/>
              </a:ext>
            </a:extLst>
          </p:cNvPr>
          <p:cNvCxnSpPr/>
          <p:nvPr/>
        </p:nvCxnSpPr>
        <p:spPr>
          <a:xfrm>
            <a:off x="2515138" y="2427224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70B3E2-2AD4-1C8C-A878-E40D34F013D6}"/>
              </a:ext>
            </a:extLst>
          </p:cNvPr>
          <p:cNvSpPr txBox="1"/>
          <p:nvPr/>
        </p:nvSpPr>
        <p:spPr>
          <a:xfrm>
            <a:off x="2526980" y="80052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86440-C9FF-EEC2-5F6C-74843029A080}"/>
              </a:ext>
            </a:extLst>
          </p:cNvPr>
          <p:cNvSpPr txBox="1"/>
          <p:nvPr/>
        </p:nvSpPr>
        <p:spPr>
          <a:xfrm>
            <a:off x="2515138" y="275946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CE63626F-09E7-63E7-18A1-9C05172D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2F47E0-2873-7F70-2A60-41A20E529BD7}"/>
              </a:ext>
            </a:extLst>
          </p:cNvPr>
          <p:cNvCxnSpPr/>
          <p:nvPr/>
        </p:nvCxnSpPr>
        <p:spPr>
          <a:xfrm>
            <a:off x="5940152" y="3508375"/>
            <a:ext cx="0" cy="27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88132A-FE93-2276-7433-8F37FDC75997}"/>
              </a:ext>
            </a:extLst>
          </p:cNvPr>
          <p:cNvCxnSpPr/>
          <p:nvPr/>
        </p:nvCxnSpPr>
        <p:spPr>
          <a:xfrm>
            <a:off x="5138540" y="4576069"/>
            <a:ext cx="15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F6883A7-E4A0-87D1-E8C5-63EC7AECFA56}"/>
              </a:ext>
            </a:extLst>
          </p:cNvPr>
          <p:cNvSpPr txBox="1"/>
          <p:nvPr/>
        </p:nvSpPr>
        <p:spPr>
          <a:xfrm>
            <a:off x="5975209" y="324492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50 nm</a:t>
            </a:r>
            <a:endParaRPr lang="en-DE" sz="1200" b="1" dirty="0"/>
          </a:p>
        </p:txBody>
      </p:sp>
    </p:spTree>
    <p:extLst>
      <p:ext uri="{BB962C8B-B14F-4D97-AF65-F5344CB8AC3E}">
        <p14:creationId xmlns:p14="http://schemas.microsoft.com/office/powerpoint/2010/main" val="274371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500" dirty="0" err="1"/>
              <a:t>Sp</a:t>
            </a:r>
            <a:r>
              <a:rPr lang="en-US" sz="1500" dirty="0"/>
              <a:t> B.1 Exposure of W-</a:t>
            </a:r>
            <a:r>
              <a:rPr lang="en-US" sz="1500" dirty="0" err="1"/>
              <a:t>nano</a:t>
            </a:r>
            <a:r>
              <a:rPr lang="en-US" sz="1500" dirty="0"/>
              <a:t> samples to PSI-2 plasmas</a:t>
            </a:r>
            <a:br>
              <a:rPr lang="de-DE" dirty="0"/>
            </a:br>
            <a:r>
              <a:rPr lang="en-US" dirty="0"/>
              <a:t> 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5" name="Rechteck 4"/>
          <p:cNvSpPr/>
          <p:nvPr/>
        </p:nvSpPr>
        <p:spPr>
          <a:xfrm>
            <a:off x="89502" y="2455026"/>
            <a:ext cx="885698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350" u="sng" dirty="0">
                <a:solidFill>
                  <a:prstClr val="black"/>
                </a:solidFill>
                <a:latin typeface="Arial"/>
              </a:rPr>
              <a:t>O. Marchuk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, M.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Sackers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, M.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Rasinski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, S. Brezinsek, A. Houben, M. Klein and A. Kreter </a:t>
            </a:r>
          </a:p>
          <a:p>
            <a:pPr defTabSz="342900"/>
            <a:endParaRPr lang="de-DE" sz="1350" dirty="0">
              <a:solidFill>
                <a:srgbClr val="ADBDE3">
                  <a:lumMod val="20000"/>
                  <a:lumOff val="80000"/>
                </a:srgbClr>
              </a:solidFill>
              <a:latin typeface="Arial"/>
            </a:endParaRPr>
          </a:p>
          <a:p>
            <a:pPr defTabSz="342900"/>
            <a:endParaRPr lang="en-GB" sz="1350" dirty="0">
              <a:solidFill>
                <a:srgbClr val="ADBDE3">
                  <a:lumMod val="20000"/>
                  <a:lumOff val="80000"/>
                </a:srgbClr>
              </a:solidFill>
              <a:latin typeface="Arial"/>
            </a:endParaRPr>
          </a:p>
          <a:p>
            <a:pPr defTabSz="342900"/>
            <a:r>
              <a:rPr lang="de-DE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Forschungszentrum Jülich GmbH – Institute </a:t>
            </a:r>
            <a:r>
              <a:rPr lang="de-DE" sz="1200" dirty="0" err="1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of</a:t>
            </a:r>
            <a:r>
              <a:rPr lang="de-DE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 Fusion Energy and </a:t>
            </a:r>
            <a:r>
              <a:rPr lang="de-DE" sz="1200" dirty="0" err="1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Nuclear</a:t>
            </a:r>
            <a:r>
              <a:rPr lang="de-DE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 </a:t>
            </a:r>
            <a:r>
              <a:rPr lang="de-DE" sz="1200" dirty="0" err="1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Waste</a:t>
            </a:r>
            <a:r>
              <a:rPr lang="de-DE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 Management - Plasmaphysik,</a:t>
            </a:r>
          </a:p>
          <a:p>
            <a:pPr defTabSz="342900"/>
            <a:r>
              <a:rPr lang="en-US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Partner of the Trilateral </a:t>
            </a:r>
            <a:r>
              <a:rPr lang="en-US" sz="1200" dirty="0" err="1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Euregio</a:t>
            </a:r>
            <a:r>
              <a:rPr lang="en-US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 Cluster (TEC), 52425 </a:t>
            </a:r>
            <a:r>
              <a:rPr lang="en-US" sz="1200" dirty="0" err="1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Jülich</a:t>
            </a:r>
            <a:r>
              <a:rPr lang="en-US" sz="1200" dirty="0">
                <a:solidFill>
                  <a:srgbClr val="ADBDE3">
                    <a:lumMod val="20000"/>
                    <a:lumOff val="80000"/>
                  </a:srgbClr>
                </a:solidFill>
                <a:latin typeface="Arial"/>
              </a:rPr>
              <a:t>, Germany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4" y="4299942"/>
            <a:ext cx="1658946" cy="4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2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9E864-1CAE-4823-A3A7-F9D9E4FB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</a:t>
            </a:r>
            <a:r>
              <a:rPr lang="de-DE" dirty="0" err="1"/>
              <a:t>of</a:t>
            </a:r>
            <a:r>
              <a:rPr lang="de-DE" dirty="0"/>
              <a:t> Psi-2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6092E5-6B71-4C2E-ABFC-1DA4A58D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9" y="684363"/>
            <a:ext cx="4850090" cy="20483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6C2E08-12EB-400C-B7B8-07E050A7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366" y="2788474"/>
            <a:ext cx="2889115" cy="21595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55474B-E412-4006-87F6-FDA49B0D3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72" y="865855"/>
            <a:ext cx="2700300" cy="17968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F679AD-08AD-404F-ADC4-F35BDDE7B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12" y="2863912"/>
            <a:ext cx="4581981" cy="215954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2B3B666-0CBC-40F1-9816-32E9909F81BA}"/>
              </a:ext>
            </a:extLst>
          </p:cNvPr>
          <p:cNvSpPr/>
          <p:nvPr/>
        </p:nvSpPr>
        <p:spPr>
          <a:xfrm>
            <a:off x="3000287" y="3567050"/>
            <a:ext cx="864096" cy="75326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95000"/>
              </a:lnSpc>
            </a:pPr>
            <a:endParaRPr lang="de-DE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5BED90A-E05E-B3B6-ADB5-2E214371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US" dirty="0"/>
              <a:t>Oleksandr Marchuk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28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02451-C881-2751-5F6C-77155C15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US" dirty="0"/>
              <a:t>Oleksandr Marchuk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cxnSp>
        <p:nvCxnSpPr>
          <p:cNvPr id="10" name="Gerader Verbinder 9"/>
          <p:cNvCxnSpPr/>
          <p:nvPr/>
        </p:nvCxnSpPr>
        <p:spPr>
          <a:xfrm flipH="1">
            <a:off x="4475987" y="536354"/>
            <a:ext cx="1281" cy="437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100" dirty="0" err="1"/>
              <a:t>Spectroscopic</a:t>
            </a:r>
            <a:r>
              <a:rPr lang="de-DE" sz="2100" dirty="0"/>
              <a:t> </a:t>
            </a:r>
            <a:r>
              <a:rPr lang="de-DE" sz="2100" dirty="0" err="1"/>
              <a:t>studies</a:t>
            </a:r>
            <a:r>
              <a:rPr lang="de-DE" sz="2100" dirty="0"/>
              <a:t> on W-</a:t>
            </a:r>
            <a:r>
              <a:rPr lang="de-DE" sz="2100" dirty="0" err="1"/>
              <a:t>nano</a:t>
            </a:r>
            <a:r>
              <a:rPr lang="de-DE" sz="2100" dirty="0"/>
              <a:t> in PSI-2</a:t>
            </a:r>
            <a:br>
              <a:rPr lang="en-US" sz="3300" dirty="0"/>
            </a:b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9" y="533901"/>
            <a:ext cx="3513894" cy="2660260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>
            <a:off x="3945621" y="1787288"/>
            <a:ext cx="424307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069260" y="1465746"/>
            <a:ext cx="31290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lnSpc>
                <a:spcPct val="95000"/>
              </a:lnSpc>
            </a:pPr>
            <a:r>
              <a:rPr lang="de-DE" dirty="0">
                <a:solidFill>
                  <a:prstClr val="black"/>
                </a:solidFill>
                <a:latin typeface="Arial"/>
              </a:rPr>
              <a:t>5</a:t>
            </a:r>
            <a:endParaRPr lang="en-US" dirty="0" err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Freihandform 13"/>
          <p:cNvSpPr/>
          <p:nvPr/>
        </p:nvSpPr>
        <p:spPr>
          <a:xfrm>
            <a:off x="3340440" y="1302071"/>
            <a:ext cx="1131548" cy="1035844"/>
          </a:xfrm>
          <a:custGeom>
            <a:avLst/>
            <a:gdLst>
              <a:gd name="connsiteX0" fmla="*/ 1203930 w 1508730"/>
              <a:gd name="connsiteY0" fmla="*/ 0 h 1381125"/>
              <a:gd name="connsiteX1" fmla="*/ 1156305 w 1508730"/>
              <a:gd name="connsiteY1" fmla="*/ 28575 h 1381125"/>
              <a:gd name="connsiteX2" fmla="*/ 1070580 w 1508730"/>
              <a:gd name="connsiteY2" fmla="*/ 104775 h 1381125"/>
              <a:gd name="connsiteX3" fmla="*/ 1022955 w 1508730"/>
              <a:gd name="connsiteY3" fmla="*/ 133350 h 1381125"/>
              <a:gd name="connsiteX4" fmla="*/ 889605 w 1508730"/>
              <a:gd name="connsiteY4" fmla="*/ 190500 h 1381125"/>
              <a:gd name="connsiteX5" fmla="*/ 756255 w 1508730"/>
              <a:gd name="connsiteY5" fmla="*/ 219075 h 1381125"/>
              <a:gd name="connsiteX6" fmla="*/ 594330 w 1508730"/>
              <a:gd name="connsiteY6" fmla="*/ 314325 h 1381125"/>
              <a:gd name="connsiteX7" fmla="*/ 451455 w 1508730"/>
              <a:gd name="connsiteY7" fmla="*/ 352425 h 1381125"/>
              <a:gd name="connsiteX8" fmla="*/ 232380 w 1508730"/>
              <a:gd name="connsiteY8" fmla="*/ 428625 h 1381125"/>
              <a:gd name="connsiteX9" fmla="*/ 118080 w 1508730"/>
              <a:gd name="connsiteY9" fmla="*/ 504825 h 1381125"/>
              <a:gd name="connsiteX10" fmla="*/ 108555 w 1508730"/>
              <a:gd name="connsiteY10" fmla="*/ 533400 h 1381125"/>
              <a:gd name="connsiteX11" fmla="*/ 60930 w 1508730"/>
              <a:gd name="connsiteY11" fmla="*/ 600075 h 1381125"/>
              <a:gd name="connsiteX12" fmla="*/ 41880 w 1508730"/>
              <a:gd name="connsiteY12" fmla="*/ 666750 h 1381125"/>
              <a:gd name="connsiteX13" fmla="*/ 13305 w 1508730"/>
              <a:gd name="connsiteY13" fmla="*/ 742950 h 1381125"/>
              <a:gd name="connsiteX14" fmla="*/ 60930 w 1508730"/>
              <a:gd name="connsiteY14" fmla="*/ 1104900 h 1381125"/>
              <a:gd name="connsiteX15" fmla="*/ 89505 w 1508730"/>
              <a:gd name="connsiteY15" fmla="*/ 1114425 h 1381125"/>
              <a:gd name="connsiteX16" fmla="*/ 194280 w 1508730"/>
              <a:gd name="connsiteY16" fmla="*/ 1200150 h 1381125"/>
              <a:gd name="connsiteX17" fmla="*/ 241905 w 1508730"/>
              <a:gd name="connsiteY17" fmla="*/ 1238250 h 1381125"/>
              <a:gd name="connsiteX18" fmla="*/ 346680 w 1508730"/>
              <a:gd name="connsiteY18" fmla="*/ 1276350 h 1381125"/>
              <a:gd name="connsiteX19" fmla="*/ 384780 w 1508730"/>
              <a:gd name="connsiteY19" fmla="*/ 1295400 h 1381125"/>
              <a:gd name="connsiteX20" fmla="*/ 451455 w 1508730"/>
              <a:gd name="connsiteY20" fmla="*/ 1333500 h 1381125"/>
              <a:gd name="connsiteX21" fmla="*/ 527655 w 1508730"/>
              <a:gd name="connsiteY21" fmla="*/ 1352550 h 1381125"/>
              <a:gd name="connsiteX22" fmla="*/ 613380 w 1508730"/>
              <a:gd name="connsiteY22" fmla="*/ 1381125 h 1381125"/>
              <a:gd name="connsiteX23" fmla="*/ 727680 w 1508730"/>
              <a:gd name="connsiteY23" fmla="*/ 1371600 h 1381125"/>
              <a:gd name="connsiteX24" fmla="*/ 756255 w 1508730"/>
              <a:gd name="connsiteY24" fmla="*/ 1343025 h 1381125"/>
              <a:gd name="connsiteX25" fmla="*/ 803880 w 1508730"/>
              <a:gd name="connsiteY25" fmla="*/ 1314450 h 1381125"/>
              <a:gd name="connsiteX26" fmla="*/ 851505 w 1508730"/>
              <a:gd name="connsiteY26" fmla="*/ 1295400 h 1381125"/>
              <a:gd name="connsiteX27" fmla="*/ 908655 w 1508730"/>
              <a:gd name="connsiteY27" fmla="*/ 1257300 h 1381125"/>
              <a:gd name="connsiteX28" fmla="*/ 984855 w 1508730"/>
              <a:gd name="connsiteY28" fmla="*/ 1200150 h 1381125"/>
              <a:gd name="connsiteX29" fmla="*/ 1013430 w 1508730"/>
              <a:gd name="connsiteY29" fmla="*/ 1171575 h 1381125"/>
              <a:gd name="connsiteX30" fmla="*/ 1032480 w 1508730"/>
              <a:gd name="connsiteY30" fmla="*/ 1143000 h 1381125"/>
              <a:gd name="connsiteX31" fmla="*/ 1080105 w 1508730"/>
              <a:gd name="connsiteY31" fmla="*/ 1076325 h 1381125"/>
              <a:gd name="connsiteX32" fmla="*/ 1089630 w 1508730"/>
              <a:gd name="connsiteY32" fmla="*/ 1047750 h 1381125"/>
              <a:gd name="connsiteX33" fmla="*/ 1146780 w 1508730"/>
              <a:gd name="connsiteY33" fmla="*/ 1019175 h 1381125"/>
              <a:gd name="connsiteX34" fmla="*/ 1222980 w 1508730"/>
              <a:gd name="connsiteY34" fmla="*/ 942975 h 1381125"/>
              <a:gd name="connsiteX35" fmla="*/ 1289655 w 1508730"/>
              <a:gd name="connsiteY35" fmla="*/ 895350 h 1381125"/>
              <a:gd name="connsiteX36" fmla="*/ 1327755 w 1508730"/>
              <a:gd name="connsiteY36" fmla="*/ 876300 h 1381125"/>
              <a:gd name="connsiteX37" fmla="*/ 1356330 w 1508730"/>
              <a:gd name="connsiteY37" fmla="*/ 847725 h 1381125"/>
              <a:gd name="connsiteX38" fmla="*/ 1413480 w 1508730"/>
              <a:gd name="connsiteY38" fmla="*/ 809625 h 1381125"/>
              <a:gd name="connsiteX39" fmla="*/ 1432530 w 1508730"/>
              <a:gd name="connsiteY39" fmla="*/ 752475 h 1381125"/>
              <a:gd name="connsiteX40" fmla="*/ 1489680 w 1508730"/>
              <a:gd name="connsiteY40" fmla="*/ 676275 h 1381125"/>
              <a:gd name="connsiteX41" fmla="*/ 1508730 w 1508730"/>
              <a:gd name="connsiteY41" fmla="*/ 609600 h 1381125"/>
              <a:gd name="connsiteX42" fmla="*/ 1499205 w 1508730"/>
              <a:gd name="connsiteY42" fmla="*/ 219075 h 1381125"/>
              <a:gd name="connsiteX43" fmla="*/ 1461105 w 1508730"/>
              <a:gd name="connsiteY43" fmla="*/ 161925 h 1381125"/>
              <a:gd name="connsiteX44" fmla="*/ 1394430 w 1508730"/>
              <a:gd name="connsiteY44" fmla="*/ 114300 h 1381125"/>
              <a:gd name="connsiteX45" fmla="*/ 1327755 w 1508730"/>
              <a:gd name="connsiteY45" fmla="*/ 85725 h 1381125"/>
              <a:gd name="connsiteX46" fmla="*/ 1280130 w 1508730"/>
              <a:gd name="connsiteY46" fmla="*/ 66675 h 1381125"/>
              <a:gd name="connsiteX47" fmla="*/ 1203930 w 1508730"/>
              <a:gd name="connsiteY47" fmla="*/ 57150 h 1381125"/>
              <a:gd name="connsiteX48" fmla="*/ 1146780 w 1508730"/>
              <a:gd name="connsiteY48" fmla="*/ 47625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08730" h="1381125">
                <a:moveTo>
                  <a:pt x="1203930" y="0"/>
                </a:moveTo>
                <a:cubicBezTo>
                  <a:pt x="1188055" y="9525"/>
                  <a:pt x="1170761" y="17010"/>
                  <a:pt x="1156305" y="28575"/>
                </a:cubicBezTo>
                <a:cubicBezTo>
                  <a:pt x="1058730" y="106635"/>
                  <a:pt x="1154023" y="49146"/>
                  <a:pt x="1070580" y="104775"/>
                </a:cubicBezTo>
                <a:cubicBezTo>
                  <a:pt x="1055176" y="115044"/>
                  <a:pt x="1039255" y="124573"/>
                  <a:pt x="1022955" y="133350"/>
                </a:cubicBezTo>
                <a:cubicBezTo>
                  <a:pt x="975705" y="158793"/>
                  <a:pt x="940525" y="177770"/>
                  <a:pt x="889605" y="190500"/>
                </a:cubicBezTo>
                <a:cubicBezTo>
                  <a:pt x="845503" y="201525"/>
                  <a:pt x="800705" y="209550"/>
                  <a:pt x="756255" y="219075"/>
                </a:cubicBezTo>
                <a:cubicBezTo>
                  <a:pt x="699678" y="261508"/>
                  <a:pt x="675951" y="282259"/>
                  <a:pt x="594330" y="314325"/>
                </a:cubicBezTo>
                <a:cubicBezTo>
                  <a:pt x="548454" y="332348"/>
                  <a:pt x="498456" y="337582"/>
                  <a:pt x="451455" y="352425"/>
                </a:cubicBezTo>
                <a:cubicBezTo>
                  <a:pt x="377728" y="375707"/>
                  <a:pt x="232380" y="428625"/>
                  <a:pt x="232380" y="428625"/>
                </a:cubicBezTo>
                <a:cubicBezTo>
                  <a:pt x="144821" y="494294"/>
                  <a:pt x="184578" y="471576"/>
                  <a:pt x="118080" y="504825"/>
                </a:cubicBezTo>
                <a:cubicBezTo>
                  <a:pt x="114905" y="514350"/>
                  <a:pt x="113536" y="524683"/>
                  <a:pt x="108555" y="533400"/>
                </a:cubicBezTo>
                <a:cubicBezTo>
                  <a:pt x="91297" y="563601"/>
                  <a:pt x="75672" y="570591"/>
                  <a:pt x="60930" y="600075"/>
                </a:cubicBezTo>
                <a:cubicBezTo>
                  <a:pt x="51757" y="618421"/>
                  <a:pt x="47984" y="648439"/>
                  <a:pt x="41880" y="666750"/>
                </a:cubicBezTo>
                <a:cubicBezTo>
                  <a:pt x="33302" y="692485"/>
                  <a:pt x="22830" y="717550"/>
                  <a:pt x="13305" y="742950"/>
                </a:cubicBezTo>
                <a:cubicBezTo>
                  <a:pt x="16918" y="862183"/>
                  <a:pt x="-41386" y="1017200"/>
                  <a:pt x="60930" y="1104900"/>
                </a:cubicBezTo>
                <a:cubicBezTo>
                  <a:pt x="68553" y="1111434"/>
                  <a:pt x="79980" y="1111250"/>
                  <a:pt x="89505" y="1114425"/>
                </a:cubicBezTo>
                <a:cubicBezTo>
                  <a:pt x="139328" y="1197463"/>
                  <a:pt x="91340" y="1136803"/>
                  <a:pt x="194280" y="1200150"/>
                </a:cubicBezTo>
                <a:cubicBezTo>
                  <a:pt x="211594" y="1210805"/>
                  <a:pt x="223721" y="1229158"/>
                  <a:pt x="241905" y="1238250"/>
                </a:cubicBezTo>
                <a:cubicBezTo>
                  <a:pt x="275144" y="1254870"/>
                  <a:pt x="312176" y="1262548"/>
                  <a:pt x="346680" y="1276350"/>
                </a:cubicBezTo>
                <a:cubicBezTo>
                  <a:pt x="359863" y="1281623"/>
                  <a:pt x="372315" y="1288601"/>
                  <a:pt x="384780" y="1295400"/>
                </a:cubicBezTo>
                <a:cubicBezTo>
                  <a:pt x="407252" y="1307657"/>
                  <a:pt x="427688" y="1323993"/>
                  <a:pt x="451455" y="1333500"/>
                </a:cubicBezTo>
                <a:cubicBezTo>
                  <a:pt x="475764" y="1343224"/>
                  <a:pt x="502537" y="1345162"/>
                  <a:pt x="527655" y="1352550"/>
                </a:cubicBezTo>
                <a:cubicBezTo>
                  <a:pt x="556552" y="1361049"/>
                  <a:pt x="584805" y="1371600"/>
                  <a:pt x="613380" y="1381125"/>
                </a:cubicBezTo>
                <a:cubicBezTo>
                  <a:pt x="651480" y="1377950"/>
                  <a:pt x="690739" y="1381451"/>
                  <a:pt x="727680" y="1371600"/>
                </a:cubicBezTo>
                <a:cubicBezTo>
                  <a:pt x="740696" y="1368129"/>
                  <a:pt x="745479" y="1351107"/>
                  <a:pt x="756255" y="1343025"/>
                </a:cubicBezTo>
                <a:cubicBezTo>
                  <a:pt x="771066" y="1331917"/>
                  <a:pt x="787321" y="1322729"/>
                  <a:pt x="803880" y="1314450"/>
                </a:cubicBezTo>
                <a:cubicBezTo>
                  <a:pt x="819173" y="1306804"/>
                  <a:pt x="836495" y="1303587"/>
                  <a:pt x="851505" y="1295400"/>
                </a:cubicBezTo>
                <a:cubicBezTo>
                  <a:pt x="871605" y="1284437"/>
                  <a:pt x="889605" y="1270000"/>
                  <a:pt x="908655" y="1257300"/>
                </a:cubicBezTo>
                <a:cubicBezTo>
                  <a:pt x="942679" y="1234617"/>
                  <a:pt x="948654" y="1231826"/>
                  <a:pt x="984855" y="1200150"/>
                </a:cubicBezTo>
                <a:cubicBezTo>
                  <a:pt x="994992" y="1191280"/>
                  <a:pt x="1004806" y="1181923"/>
                  <a:pt x="1013430" y="1171575"/>
                </a:cubicBezTo>
                <a:cubicBezTo>
                  <a:pt x="1020759" y="1162781"/>
                  <a:pt x="1025826" y="1152315"/>
                  <a:pt x="1032480" y="1143000"/>
                </a:cubicBezTo>
                <a:cubicBezTo>
                  <a:pt x="1039671" y="1132933"/>
                  <a:pt x="1072622" y="1091290"/>
                  <a:pt x="1080105" y="1076325"/>
                </a:cubicBezTo>
                <a:cubicBezTo>
                  <a:pt x="1084595" y="1067345"/>
                  <a:pt x="1083358" y="1055590"/>
                  <a:pt x="1089630" y="1047750"/>
                </a:cubicBezTo>
                <a:cubicBezTo>
                  <a:pt x="1103059" y="1030964"/>
                  <a:pt x="1127956" y="1025450"/>
                  <a:pt x="1146780" y="1019175"/>
                </a:cubicBezTo>
                <a:cubicBezTo>
                  <a:pt x="1172180" y="993775"/>
                  <a:pt x="1190851" y="959039"/>
                  <a:pt x="1222980" y="942975"/>
                </a:cubicBezTo>
                <a:cubicBezTo>
                  <a:pt x="1327400" y="890765"/>
                  <a:pt x="1199553" y="959709"/>
                  <a:pt x="1289655" y="895350"/>
                </a:cubicBezTo>
                <a:cubicBezTo>
                  <a:pt x="1301209" y="887097"/>
                  <a:pt x="1316201" y="884553"/>
                  <a:pt x="1327755" y="876300"/>
                </a:cubicBezTo>
                <a:cubicBezTo>
                  <a:pt x="1338716" y="868470"/>
                  <a:pt x="1345697" y="855995"/>
                  <a:pt x="1356330" y="847725"/>
                </a:cubicBezTo>
                <a:cubicBezTo>
                  <a:pt x="1374402" y="833669"/>
                  <a:pt x="1413480" y="809625"/>
                  <a:pt x="1413480" y="809625"/>
                </a:cubicBezTo>
                <a:cubicBezTo>
                  <a:pt x="1419830" y="790575"/>
                  <a:pt x="1422914" y="770104"/>
                  <a:pt x="1432530" y="752475"/>
                </a:cubicBezTo>
                <a:cubicBezTo>
                  <a:pt x="1474587" y="675371"/>
                  <a:pt x="1461152" y="733332"/>
                  <a:pt x="1489680" y="676275"/>
                </a:cubicBezTo>
                <a:cubicBezTo>
                  <a:pt x="1496512" y="662610"/>
                  <a:pt x="1505678" y="621807"/>
                  <a:pt x="1508730" y="609600"/>
                </a:cubicBezTo>
                <a:cubicBezTo>
                  <a:pt x="1505555" y="479425"/>
                  <a:pt x="1512980" y="348558"/>
                  <a:pt x="1499205" y="219075"/>
                </a:cubicBezTo>
                <a:cubicBezTo>
                  <a:pt x="1496783" y="196308"/>
                  <a:pt x="1473805" y="180975"/>
                  <a:pt x="1461105" y="161925"/>
                </a:cubicBezTo>
                <a:cubicBezTo>
                  <a:pt x="1430929" y="116660"/>
                  <a:pt x="1455137" y="141281"/>
                  <a:pt x="1394430" y="114300"/>
                </a:cubicBezTo>
                <a:cubicBezTo>
                  <a:pt x="1274009" y="60779"/>
                  <a:pt x="1421660" y="120939"/>
                  <a:pt x="1327755" y="85725"/>
                </a:cubicBezTo>
                <a:cubicBezTo>
                  <a:pt x="1311746" y="79722"/>
                  <a:pt x="1296790" y="70520"/>
                  <a:pt x="1280130" y="66675"/>
                </a:cubicBezTo>
                <a:cubicBezTo>
                  <a:pt x="1255188" y="60919"/>
                  <a:pt x="1229179" y="61358"/>
                  <a:pt x="1203930" y="57150"/>
                </a:cubicBezTo>
                <a:cubicBezTo>
                  <a:pt x="1137539" y="46085"/>
                  <a:pt x="1189656" y="47625"/>
                  <a:pt x="1146780" y="476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1260703" y="2448657"/>
            <a:ext cx="1202291" cy="906601"/>
          </a:xfrm>
          <a:custGeom>
            <a:avLst/>
            <a:gdLst>
              <a:gd name="connsiteX0" fmla="*/ 698468 w 1603054"/>
              <a:gd name="connsiteY0" fmla="*/ 28930 h 1208801"/>
              <a:gd name="connsiteX1" fmla="*/ 609978 w 1603054"/>
              <a:gd name="connsiteY1" fmla="*/ 38763 h 1208801"/>
              <a:gd name="connsiteX2" fmla="*/ 580481 w 1603054"/>
              <a:gd name="connsiteY2" fmla="*/ 58427 h 1208801"/>
              <a:gd name="connsiteX3" fmla="*/ 442830 w 1603054"/>
              <a:gd name="connsiteY3" fmla="*/ 97756 h 1208801"/>
              <a:gd name="connsiteX4" fmla="*/ 334675 w 1603054"/>
              <a:gd name="connsiteY4" fmla="*/ 137085 h 1208801"/>
              <a:gd name="connsiteX5" fmla="*/ 275681 w 1603054"/>
              <a:gd name="connsiteY5" fmla="*/ 166582 h 1208801"/>
              <a:gd name="connsiteX6" fmla="*/ 236352 w 1603054"/>
              <a:gd name="connsiteY6" fmla="*/ 196079 h 1208801"/>
              <a:gd name="connsiteX7" fmla="*/ 177359 w 1603054"/>
              <a:gd name="connsiteY7" fmla="*/ 255072 h 1208801"/>
              <a:gd name="connsiteX8" fmla="*/ 157694 w 1603054"/>
              <a:gd name="connsiteY8" fmla="*/ 294401 h 1208801"/>
              <a:gd name="connsiteX9" fmla="*/ 118365 w 1603054"/>
              <a:gd name="connsiteY9" fmla="*/ 353395 h 1208801"/>
              <a:gd name="connsiteX10" fmla="*/ 98701 w 1603054"/>
              <a:gd name="connsiteY10" fmla="*/ 402556 h 1208801"/>
              <a:gd name="connsiteX11" fmla="*/ 29875 w 1603054"/>
              <a:gd name="connsiteY11" fmla="*/ 491047 h 1208801"/>
              <a:gd name="connsiteX12" fmla="*/ 378 w 1603054"/>
              <a:gd name="connsiteY12" fmla="*/ 609034 h 1208801"/>
              <a:gd name="connsiteX13" fmla="*/ 10210 w 1603054"/>
              <a:gd name="connsiteY13" fmla="*/ 805679 h 1208801"/>
              <a:gd name="connsiteX14" fmla="*/ 20043 w 1603054"/>
              <a:gd name="connsiteY14" fmla="*/ 962995 h 1208801"/>
              <a:gd name="connsiteX15" fmla="*/ 29875 w 1603054"/>
              <a:gd name="connsiteY15" fmla="*/ 992492 h 1208801"/>
              <a:gd name="connsiteX16" fmla="*/ 69204 w 1603054"/>
              <a:gd name="connsiteY16" fmla="*/ 1061318 h 1208801"/>
              <a:gd name="connsiteX17" fmla="*/ 98701 w 1603054"/>
              <a:gd name="connsiteY17" fmla="*/ 1120311 h 1208801"/>
              <a:gd name="connsiteX18" fmla="*/ 138030 w 1603054"/>
              <a:gd name="connsiteY18" fmla="*/ 1149808 h 1208801"/>
              <a:gd name="connsiteX19" fmla="*/ 167527 w 1603054"/>
              <a:gd name="connsiteY19" fmla="*/ 1179305 h 1208801"/>
              <a:gd name="connsiteX20" fmla="*/ 246185 w 1603054"/>
              <a:gd name="connsiteY20" fmla="*/ 1198969 h 1208801"/>
              <a:gd name="connsiteX21" fmla="*/ 275681 w 1603054"/>
              <a:gd name="connsiteY21" fmla="*/ 1208801 h 1208801"/>
              <a:gd name="connsiteX22" fmla="*/ 1475217 w 1603054"/>
              <a:gd name="connsiteY22" fmla="*/ 1189137 h 1208801"/>
              <a:gd name="connsiteX23" fmla="*/ 1544043 w 1603054"/>
              <a:gd name="connsiteY23" fmla="*/ 1139976 h 1208801"/>
              <a:gd name="connsiteX24" fmla="*/ 1583372 w 1603054"/>
              <a:gd name="connsiteY24" fmla="*/ 1031821 h 1208801"/>
              <a:gd name="connsiteX25" fmla="*/ 1593204 w 1603054"/>
              <a:gd name="connsiteY25" fmla="*/ 953163 h 1208801"/>
              <a:gd name="connsiteX26" fmla="*/ 1603036 w 1603054"/>
              <a:gd name="connsiteY26" fmla="*/ 913834 h 1208801"/>
              <a:gd name="connsiteX27" fmla="*/ 1553875 w 1603054"/>
              <a:gd name="connsiteY27" fmla="*/ 343563 h 1208801"/>
              <a:gd name="connsiteX28" fmla="*/ 1544043 w 1603054"/>
              <a:gd name="connsiteY28" fmla="*/ 274737 h 1208801"/>
              <a:gd name="connsiteX29" fmla="*/ 1534210 w 1603054"/>
              <a:gd name="connsiteY29" fmla="*/ 235408 h 1208801"/>
              <a:gd name="connsiteX30" fmla="*/ 1504714 w 1603054"/>
              <a:gd name="connsiteY30" fmla="*/ 215743 h 1208801"/>
              <a:gd name="connsiteX31" fmla="*/ 1475217 w 1603054"/>
              <a:gd name="connsiteY31" fmla="*/ 156750 h 1208801"/>
              <a:gd name="connsiteX32" fmla="*/ 1445720 w 1603054"/>
              <a:gd name="connsiteY32" fmla="*/ 127253 h 1208801"/>
              <a:gd name="connsiteX33" fmla="*/ 1426056 w 1603054"/>
              <a:gd name="connsiteY33" fmla="*/ 97756 h 1208801"/>
              <a:gd name="connsiteX34" fmla="*/ 1357230 w 1603054"/>
              <a:gd name="connsiteY34" fmla="*/ 58427 h 1208801"/>
              <a:gd name="connsiteX35" fmla="*/ 1190081 w 1603054"/>
              <a:gd name="connsiteY35" fmla="*/ 48595 h 1208801"/>
              <a:gd name="connsiteX36" fmla="*/ 403501 w 1603054"/>
              <a:gd name="connsiteY36" fmla="*/ 28930 h 120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03054" h="1208801">
                <a:moveTo>
                  <a:pt x="698468" y="28930"/>
                </a:moveTo>
                <a:cubicBezTo>
                  <a:pt x="668971" y="32208"/>
                  <a:pt x="638770" y="31565"/>
                  <a:pt x="609978" y="38763"/>
                </a:cubicBezTo>
                <a:cubicBezTo>
                  <a:pt x="598514" y="41629"/>
                  <a:pt x="591239" y="53537"/>
                  <a:pt x="580481" y="58427"/>
                </a:cubicBezTo>
                <a:cubicBezTo>
                  <a:pt x="510047" y="90442"/>
                  <a:pt x="510301" y="86511"/>
                  <a:pt x="442830" y="97756"/>
                </a:cubicBezTo>
                <a:cubicBezTo>
                  <a:pt x="415303" y="106932"/>
                  <a:pt x="362033" y="123406"/>
                  <a:pt x="334675" y="137085"/>
                </a:cubicBezTo>
                <a:cubicBezTo>
                  <a:pt x="258434" y="175205"/>
                  <a:pt x="349822" y="141869"/>
                  <a:pt x="275681" y="166582"/>
                </a:cubicBezTo>
                <a:cubicBezTo>
                  <a:pt x="262571" y="176414"/>
                  <a:pt x="248532" y="185117"/>
                  <a:pt x="236352" y="196079"/>
                </a:cubicBezTo>
                <a:cubicBezTo>
                  <a:pt x="215681" y="214683"/>
                  <a:pt x="177359" y="255072"/>
                  <a:pt x="177359" y="255072"/>
                </a:cubicBezTo>
                <a:cubicBezTo>
                  <a:pt x="170804" y="268182"/>
                  <a:pt x="165235" y="281833"/>
                  <a:pt x="157694" y="294401"/>
                </a:cubicBezTo>
                <a:cubicBezTo>
                  <a:pt x="145534" y="314667"/>
                  <a:pt x="127142" y="331451"/>
                  <a:pt x="118365" y="353395"/>
                </a:cubicBezTo>
                <a:cubicBezTo>
                  <a:pt x="111810" y="369782"/>
                  <a:pt x="108245" y="387710"/>
                  <a:pt x="98701" y="402556"/>
                </a:cubicBezTo>
                <a:cubicBezTo>
                  <a:pt x="78494" y="433990"/>
                  <a:pt x="29875" y="491047"/>
                  <a:pt x="29875" y="491047"/>
                </a:cubicBezTo>
                <a:cubicBezTo>
                  <a:pt x="17570" y="527962"/>
                  <a:pt x="1642" y="572373"/>
                  <a:pt x="378" y="609034"/>
                </a:cubicBezTo>
                <a:cubicBezTo>
                  <a:pt x="-1884" y="674625"/>
                  <a:pt x="6569" y="740150"/>
                  <a:pt x="10210" y="805679"/>
                </a:cubicBezTo>
                <a:cubicBezTo>
                  <a:pt x="13125" y="858139"/>
                  <a:pt x="14543" y="910743"/>
                  <a:pt x="20043" y="962995"/>
                </a:cubicBezTo>
                <a:cubicBezTo>
                  <a:pt x="21128" y="973302"/>
                  <a:pt x="25792" y="982966"/>
                  <a:pt x="29875" y="992492"/>
                </a:cubicBezTo>
                <a:cubicBezTo>
                  <a:pt x="58621" y="1059568"/>
                  <a:pt x="38347" y="1005776"/>
                  <a:pt x="69204" y="1061318"/>
                </a:cubicBezTo>
                <a:cubicBezTo>
                  <a:pt x="79881" y="1080537"/>
                  <a:pt x="85203" y="1102957"/>
                  <a:pt x="98701" y="1120311"/>
                </a:cubicBezTo>
                <a:cubicBezTo>
                  <a:pt x="108762" y="1133246"/>
                  <a:pt x="125588" y="1139143"/>
                  <a:pt x="138030" y="1149808"/>
                </a:cubicBezTo>
                <a:cubicBezTo>
                  <a:pt x="148587" y="1158857"/>
                  <a:pt x="154868" y="1173551"/>
                  <a:pt x="167527" y="1179305"/>
                </a:cubicBezTo>
                <a:cubicBezTo>
                  <a:pt x="192131" y="1190488"/>
                  <a:pt x="220111" y="1191858"/>
                  <a:pt x="246185" y="1198969"/>
                </a:cubicBezTo>
                <a:cubicBezTo>
                  <a:pt x="256184" y="1201696"/>
                  <a:pt x="265849" y="1205524"/>
                  <a:pt x="275681" y="1208801"/>
                </a:cubicBezTo>
                <a:lnTo>
                  <a:pt x="1475217" y="1189137"/>
                </a:lnTo>
                <a:cubicBezTo>
                  <a:pt x="1507380" y="1188365"/>
                  <a:pt x="1524080" y="1159939"/>
                  <a:pt x="1544043" y="1139976"/>
                </a:cubicBezTo>
                <a:cubicBezTo>
                  <a:pt x="1569288" y="1064238"/>
                  <a:pt x="1556008" y="1100228"/>
                  <a:pt x="1583372" y="1031821"/>
                </a:cubicBezTo>
                <a:cubicBezTo>
                  <a:pt x="1586649" y="1005602"/>
                  <a:pt x="1588860" y="979227"/>
                  <a:pt x="1593204" y="953163"/>
                </a:cubicBezTo>
                <a:cubicBezTo>
                  <a:pt x="1595425" y="939834"/>
                  <a:pt x="1603486" y="927340"/>
                  <a:pt x="1603036" y="913834"/>
                </a:cubicBezTo>
                <a:cubicBezTo>
                  <a:pt x="1599959" y="821530"/>
                  <a:pt x="1560948" y="412524"/>
                  <a:pt x="1553875" y="343563"/>
                </a:cubicBezTo>
                <a:cubicBezTo>
                  <a:pt x="1551510" y="320509"/>
                  <a:pt x="1548189" y="297538"/>
                  <a:pt x="1544043" y="274737"/>
                </a:cubicBezTo>
                <a:cubicBezTo>
                  <a:pt x="1541626" y="261442"/>
                  <a:pt x="1541706" y="246652"/>
                  <a:pt x="1534210" y="235408"/>
                </a:cubicBezTo>
                <a:cubicBezTo>
                  <a:pt x="1527655" y="225576"/>
                  <a:pt x="1514546" y="222298"/>
                  <a:pt x="1504714" y="215743"/>
                </a:cubicBezTo>
                <a:cubicBezTo>
                  <a:pt x="1494860" y="186183"/>
                  <a:pt x="1496393" y="182162"/>
                  <a:pt x="1475217" y="156750"/>
                </a:cubicBezTo>
                <a:cubicBezTo>
                  <a:pt x="1466315" y="146068"/>
                  <a:pt x="1454622" y="137935"/>
                  <a:pt x="1445720" y="127253"/>
                </a:cubicBezTo>
                <a:cubicBezTo>
                  <a:pt x="1438155" y="118175"/>
                  <a:pt x="1434412" y="106112"/>
                  <a:pt x="1426056" y="97756"/>
                </a:cubicBezTo>
                <a:cubicBezTo>
                  <a:pt x="1417341" y="89041"/>
                  <a:pt x="1366224" y="59712"/>
                  <a:pt x="1357230" y="58427"/>
                </a:cubicBezTo>
                <a:cubicBezTo>
                  <a:pt x="1301978" y="50534"/>
                  <a:pt x="1245797" y="51872"/>
                  <a:pt x="1190081" y="48595"/>
                </a:cubicBezTo>
                <a:cubicBezTo>
                  <a:pt x="901006" y="-47767"/>
                  <a:pt x="1151816" y="28930"/>
                  <a:pt x="403501" y="2893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9936" y="3035555"/>
            <a:ext cx="3828292" cy="662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lnSpc>
                <a:spcPct val="95000"/>
              </a:lnSpc>
            </a:pPr>
            <a:endParaRPr lang="de-DE" sz="1050" dirty="0">
              <a:solidFill>
                <a:prstClr val="black"/>
              </a:solidFill>
              <a:latin typeface="Arial"/>
            </a:endParaRPr>
          </a:p>
          <a:p>
            <a:pPr defTabSz="342900">
              <a:lnSpc>
                <a:spcPct val="95000"/>
              </a:lnSpc>
            </a:pPr>
            <a:r>
              <a:rPr lang="de-DE" sz="1050" dirty="0">
                <a:solidFill>
                  <a:prstClr val="black"/>
                </a:solidFill>
                <a:latin typeface="Arial"/>
              </a:rPr>
              <a:t>Front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optics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LOS (#5, 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along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normal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to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target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) : </a:t>
            </a:r>
          </a:p>
          <a:p>
            <a:pPr defTabSz="342900">
              <a:lnSpc>
                <a:spcPct val="95000"/>
              </a:lnSpc>
            </a:pPr>
            <a:endParaRPr lang="en-US" dirty="0" err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107" y="690089"/>
            <a:ext cx="2137894" cy="1647825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7713930" y="1715247"/>
            <a:ext cx="317392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95000"/>
              </a:lnSpc>
            </a:pPr>
            <a:endParaRPr lang="en-US" dirty="0" err="1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B79BE17-2221-4BB4-B29D-E4AB317285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36317" r="25033" b="14009"/>
          <a:stretch/>
        </p:blipFill>
        <p:spPr>
          <a:xfrm rot="10800000">
            <a:off x="4860952" y="958047"/>
            <a:ext cx="1865900" cy="15107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800F353-1F00-408F-8AB9-D98E03671A8C}"/>
              </a:ext>
            </a:extLst>
          </p:cNvPr>
          <p:cNvSpPr txBox="1"/>
          <p:nvPr/>
        </p:nvSpPr>
        <p:spPr>
          <a:xfrm>
            <a:off x="4850724" y="679541"/>
            <a:ext cx="2094978" cy="24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95000"/>
              </a:lnSpc>
            </a:pPr>
            <a:r>
              <a:rPr lang="de-DE" sz="1050" dirty="0">
                <a:solidFill>
                  <a:prstClr val="black"/>
                </a:solidFill>
                <a:latin typeface="Arial"/>
              </a:rPr>
              <a:t>A3 sample was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put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to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de-DE" sz="1050" dirty="0">
                <a:solidFill>
                  <a:prstClr val="black"/>
                </a:solidFill>
                <a:latin typeface="Arial"/>
              </a:rPr>
              <a:t> top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8BD52A-D236-401B-8EC0-89E7E3C1FE30}"/>
              </a:ext>
            </a:extLst>
          </p:cNvPr>
          <p:cNvSpPr txBox="1"/>
          <p:nvPr/>
        </p:nvSpPr>
        <p:spPr>
          <a:xfrm>
            <a:off x="4590706" y="2693483"/>
            <a:ext cx="4606902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prstClr val="black"/>
                </a:solidFill>
                <a:latin typeface="Arial"/>
              </a:rPr>
              <a:t>The A3 sample was </a:t>
            </a:r>
            <a:r>
              <a:rPr lang="de-DE" sz="1500" dirty="0" err="1">
                <a:solidFill>
                  <a:prstClr val="black"/>
                </a:solidFill>
                <a:latin typeface="Arial"/>
              </a:rPr>
              <a:t>exposed</a:t>
            </a:r>
            <a:r>
              <a:rPr lang="de-DE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500" dirty="0" err="1">
                <a:solidFill>
                  <a:prstClr val="black"/>
                </a:solidFill>
                <a:latin typeface="Arial"/>
              </a:rPr>
              <a:t>to</a:t>
            </a:r>
            <a:r>
              <a:rPr lang="de-DE" sz="1500" dirty="0">
                <a:solidFill>
                  <a:prstClr val="black"/>
                </a:solidFill>
                <a:latin typeface="Arial"/>
              </a:rPr>
              <a:t> 25 </a:t>
            </a:r>
            <a:r>
              <a:rPr lang="de-DE" sz="1500" dirty="0" err="1">
                <a:solidFill>
                  <a:prstClr val="black"/>
                </a:solidFill>
                <a:latin typeface="Arial"/>
              </a:rPr>
              <a:t>minutes</a:t>
            </a:r>
            <a:r>
              <a:rPr lang="de-DE" sz="1500" dirty="0">
                <a:solidFill>
                  <a:prstClr val="black"/>
                </a:solidFill>
                <a:latin typeface="Arial"/>
              </a:rPr>
              <a:t> in Ar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33C369-9745-4349-9091-789C7D3D8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358" y="3124810"/>
            <a:ext cx="2393710" cy="17882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D0EFE2-DCFA-48EE-ACB7-9BAC8C8C9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" y="3527120"/>
            <a:ext cx="2659897" cy="138372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CE00B1C-C88F-4C2B-807F-4D0D9EF04B59}"/>
              </a:ext>
            </a:extLst>
          </p:cNvPr>
          <p:cNvSpPr txBox="1"/>
          <p:nvPr/>
        </p:nvSpPr>
        <p:spPr>
          <a:xfrm>
            <a:off x="2771122" y="3959877"/>
            <a:ext cx="1577996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lnSpc>
                <a:spcPct val="95000"/>
              </a:lnSpc>
            </a:pPr>
            <a:r>
              <a:rPr lang="de-DE" sz="1200" dirty="0" err="1">
                <a:solidFill>
                  <a:prstClr val="black"/>
                </a:solidFill>
                <a:latin typeface="Arial"/>
              </a:rPr>
              <a:t>Two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type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lines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defTabSz="342900">
              <a:lnSpc>
                <a:spcPct val="95000"/>
              </a:lnSpc>
            </a:pP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 marL="214313" indent="-214313" defTabSz="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Arial"/>
              </a:rPr>
              <a:t>Direct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photons</a:t>
            </a:r>
            <a:endParaRPr lang="de-DE" sz="1200" dirty="0">
              <a:solidFill>
                <a:prstClr val="black"/>
              </a:solidFill>
              <a:latin typeface="Arial"/>
            </a:endParaRPr>
          </a:p>
          <a:p>
            <a:pPr marL="214313" indent="-214313" defTabSz="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Arial"/>
              </a:rPr>
              <a:t>reflected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photons</a:t>
            </a:r>
            <a:endParaRPr lang="de-DE"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81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04223-EE7D-4500-AF28-42802BB9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09323"/>
            <a:ext cx="7543800" cy="342900"/>
          </a:xfrm>
        </p:spPr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results</a:t>
            </a:r>
            <a:r>
              <a:rPr lang="de-DE" dirty="0"/>
              <a:t> (A3)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9C5E3B-DA80-4E06-85ED-B8889283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1762612"/>
            <a:ext cx="4678358" cy="23355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9A39B5-B168-4028-94A1-85F5BD17AE98}"/>
              </a:ext>
            </a:extLst>
          </p:cNvPr>
          <p:cNvSpPr txBox="1"/>
          <p:nvPr/>
        </p:nvSpPr>
        <p:spPr>
          <a:xfrm>
            <a:off x="1916446" y="4098118"/>
            <a:ext cx="128823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lnSpc>
                <a:spcPct val="95000"/>
              </a:lnSpc>
            </a:pPr>
            <a:r>
              <a:rPr lang="de-DE" sz="1200" dirty="0" err="1">
                <a:solidFill>
                  <a:prstClr val="black"/>
                </a:solidFill>
                <a:latin typeface="Arial"/>
              </a:rPr>
              <a:t>Wavelength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nm</a:t>
            </a:r>
            <a:endParaRPr lang="de-DE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706B30-8542-4A71-B290-8A3F563B4FA4}"/>
              </a:ext>
            </a:extLst>
          </p:cNvPr>
          <p:cNvSpPr txBox="1"/>
          <p:nvPr/>
        </p:nvSpPr>
        <p:spPr>
          <a:xfrm>
            <a:off x="197514" y="808995"/>
            <a:ext cx="472328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Arial"/>
              </a:rPr>
              <a:t>Variation in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intensity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/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Sputtering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yield</a:t>
            </a:r>
            <a:endParaRPr lang="de-DE" dirty="0">
              <a:solidFill>
                <a:prstClr val="black"/>
              </a:solidFill>
              <a:latin typeface="Arial"/>
            </a:endParaRPr>
          </a:p>
          <a:p>
            <a:pPr marL="257175" indent="-257175" defTabSz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prstClr val="black"/>
                </a:solidFill>
                <a:latin typeface="Arial"/>
              </a:rPr>
              <a:t>Variation in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reflectance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/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optical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properties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D3C9BE-35AE-4E25-8EAC-479D577CB63C}"/>
              </a:ext>
            </a:extLst>
          </p:cNvPr>
          <p:cNvSpPr txBox="1"/>
          <p:nvPr/>
        </p:nvSpPr>
        <p:spPr>
          <a:xfrm>
            <a:off x="4019" y="4373341"/>
            <a:ext cx="6003567" cy="28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34290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350" dirty="0" err="1">
                <a:solidFill>
                  <a:prstClr val="black"/>
                </a:solidFill>
                <a:latin typeface="Arial"/>
              </a:rPr>
              <a:t>Some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mistakes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in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the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optical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set-up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were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done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other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targets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.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No</a:t>
            </a:r>
            <a:r>
              <a:rPr lang="de-DE" sz="135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350" dirty="0" err="1">
                <a:solidFill>
                  <a:prstClr val="black"/>
                </a:solidFill>
                <a:latin typeface="Arial"/>
              </a:rPr>
              <a:t>data</a:t>
            </a:r>
            <a:endParaRPr lang="de-DE" sz="135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DCC277-9334-4018-96FC-C933FCB3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33" y="541896"/>
            <a:ext cx="2676011" cy="20070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F1420A3-D6A1-43FF-BC24-0E369DCE6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07" y="2454951"/>
            <a:ext cx="2676008" cy="2007009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BD4635E-45EC-13B7-8648-DE97008C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en-US" dirty="0"/>
              <a:t>Oleksandr Marchuk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SP B: Monitoring meeting, 10 October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294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15725</TotalTime>
  <Words>426</Words>
  <Application>Microsoft Office PowerPoint</Application>
  <PresentationFormat>On-screen Show (16:9)</PresentationFormat>
  <Paragraphs>73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Office Theme</vt:lpstr>
      <vt:lpstr>Jülich</vt:lpstr>
      <vt:lpstr>PowerPoint Presentation</vt:lpstr>
      <vt:lpstr>FIB cross-section preparation</vt:lpstr>
      <vt:lpstr>PowerPoint Presentation</vt:lpstr>
      <vt:lpstr>Results</vt:lpstr>
      <vt:lpstr>Sp B.1 Exposure of W-nano samples to PSI-2 plasmas   </vt:lpstr>
      <vt:lpstr>Setup of Psi-2</vt:lpstr>
      <vt:lpstr>Spectroscopic studies on W-nano in PSI-2 </vt:lpstr>
      <vt:lpstr>First results (A3)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Rasinski, Marcin</cp:lastModifiedBy>
  <cp:revision>159</cp:revision>
  <cp:lastPrinted>2014-10-16T14:51:28Z</cp:lastPrinted>
  <dcterms:created xsi:type="dcterms:W3CDTF">2021-12-22T14:29:37Z</dcterms:created>
  <dcterms:modified xsi:type="dcterms:W3CDTF">2025-10-10T08:02:23Z</dcterms:modified>
</cp:coreProperties>
</file>