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8" r:id="rId2"/>
    <p:sldId id="261" r:id="rId3"/>
    <p:sldId id="259" r:id="rId4"/>
    <p:sldId id="257" r:id="rId5"/>
    <p:sldId id="260" r:id="rId6"/>
    <p:sldId id="263" r:id="rId7"/>
    <p:sldId id="262" r:id="rId8"/>
    <p:sldId id="265" r:id="rId9"/>
    <p:sldId id="267" r:id="rId10"/>
    <p:sldId id="268" r:id="rId11"/>
    <p:sldId id="266" r:id="rId12"/>
    <p:sldId id="269" r:id="rId13"/>
    <p:sldId id="27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9F9"/>
    <a:srgbClr val="00FF00"/>
    <a:srgbClr val="3404E2"/>
    <a:srgbClr val="FF9900"/>
    <a:srgbClr val="FF0000"/>
    <a:srgbClr val="FF00FF"/>
    <a:srgbClr val="00FFFF"/>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14" y="67"/>
      </p:cViewPr>
      <p:guideLst/>
    </p:cSldViewPr>
  </p:slideViewPr>
  <p:notesTextViewPr>
    <p:cViewPr>
      <p:scale>
        <a:sx n="1" d="1"/>
        <a:sy n="1" d="1"/>
      </p:scale>
      <p:origin x="0" y="0"/>
    </p:cViewPr>
  </p:notesTextViewPr>
  <p:notesViewPr>
    <p:cSldViewPr snapToGrid="0">
      <p:cViewPr varScale="1">
        <p:scale>
          <a:sx n="63" d="100"/>
          <a:sy n="63" d="100"/>
        </p:scale>
        <p:origin x="3134"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2.emf"/><Relationship Id="rId7" Type="http://schemas.openxmlformats.org/officeDocument/2006/relationships/image" Target="../media/image26.emf"/><Relationship Id="rId2" Type="http://schemas.openxmlformats.org/officeDocument/2006/relationships/image" Target="../media/image21.emf"/><Relationship Id="rId1" Type="http://schemas.openxmlformats.org/officeDocument/2006/relationships/image" Target="../media/image20.emf"/><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 Id="rId9" Type="http://schemas.openxmlformats.org/officeDocument/2006/relationships/image" Target="../media/image28.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image" Target="../media/image45.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image" Target="../media/image47.emf"/><Relationship Id="rId4" Type="http://schemas.openxmlformats.org/officeDocument/2006/relationships/image" Target="../media/image5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F293E8-3A51-4DE3-AB48-CEDA5DFADB3F}" type="datetimeFigureOut">
              <a:rPr lang="en-US" smtClean="0"/>
              <a:t>10/10/2025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CA2CBD-C1A0-4BBF-9A29-29B7CA9DDE86}" type="slidenum">
              <a:rPr lang="en-US" smtClean="0"/>
              <a:t>‹#›</a:t>
            </a:fld>
            <a:endParaRPr lang="en-US"/>
          </a:p>
        </p:txBody>
      </p:sp>
    </p:spTree>
    <p:extLst>
      <p:ext uri="{BB962C8B-B14F-4D97-AF65-F5344CB8AC3E}">
        <p14:creationId xmlns:p14="http://schemas.microsoft.com/office/powerpoint/2010/main" val="1171937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23D2F-A719-426B-B8E4-2C5C771D8C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8C6550-ACC6-4847-817C-CCD3873BCB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9CCED7-9AF6-4BAA-8CB4-E6E4FE9F09CB}"/>
              </a:ext>
            </a:extLst>
          </p:cNvPr>
          <p:cNvSpPr>
            <a:spLocks noGrp="1"/>
          </p:cNvSpPr>
          <p:nvPr>
            <p:ph type="dt" sz="half" idx="10"/>
          </p:nvPr>
        </p:nvSpPr>
        <p:spPr/>
        <p:txBody>
          <a:bodyPr/>
          <a:lstStyle/>
          <a:p>
            <a:fld id="{588484EF-4842-4EB4-BED8-BCE2F250B4C4}" type="datetimeFigureOut">
              <a:rPr lang="en-US" smtClean="0"/>
              <a:t>10/10/2025</a:t>
            </a:fld>
            <a:endParaRPr lang="en-US"/>
          </a:p>
        </p:txBody>
      </p:sp>
      <p:sp>
        <p:nvSpPr>
          <p:cNvPr id="5" name="Footer Placeholder 4">
            <a:extLst>
              <a:ext uri="{FF2B5EF4-FFF2-40B4-BE49-F238E27FC236}">
                <a16:creationId xmlns:a16="http://schemas.microsoft.com/office/drawing/2014/main" id="{FC79A8C0-B209-4E19-AF46-9B9298126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4307F3-E1FC-42D0-A66C-29F14EFD96D7}"/>
              </a:ext>
            </a:extLst>
          </p:cNvPr>
          <p:cNvSpPr>
            <a:spLocks noGrp="1"/>
          </p:cNvSpPr>
          <p:nvPr>
            <p:ph type="sldNum" sz="quarter" idx="12"/>
          </p:nvPr>
        </p:nvSpPr>
        <p:spPr/>
        <p:txBody>
          <a:bodyPr/>
          <a:lstStyle/>
          <a:p>
            <a:fld id="{7E7EDCC1-92EB-4F47-B67C-DE02D2533867}" type="slidenum">
              <a:rPr lang="en-US" smtClean="0"/>
              <a:t>‹#›</a:t>
            </a:fld>
            <a:endParaRPr lang="en-US"/>
          </a:p>
        </p:txBody>
      </p:sp>
    </p:spTree>
    <p:extLst>
      <p:ext uri="{BB962C8B-B14F-4D97-AF65-F5344CB8AC3E}">
        <p14:creationId xmlns:p14="http://schemas.microsoft.com/office/powerpoint/2010/main" val="1759495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BE354-31DC-4560-A95B-05A48CE792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E96B3C-CCF8-4792-AD7E-CD33F140038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6BE1BB-75DC-4833-8ECC-0EF278505830}"/>
              </a:ext>
            </a:extLst>
          </p:cNvPr>
          <p:cNvSpPr>
            <a:spLocks noGrp="1"/>
          </p:cNvSpPr>
          <p:nvPr>
            <p:ph type="dt" sz="half" idx="10"/>
          </p:nvPr>
        </p:nvSpPr>
        <p:spPr/>
        <p:txBody>
          <a:bodyPr/>
          <a:lstStyle/>
          <a:p>
            <a:fld id="{588484EF-4842-4EB4-BED8-BCE2F250B4C4}" type="datetimeFigureOut">
              <a:rPr lang="en-US" smtClean="0"/>
              <a:t>10/10/2025</a:t>
            </a:fld>
            <a:endParaRPr lang="en-US"/>
          </a:p>
        </p:txBody>
      </p:sp>
      <p:sp>
        <p:nvSpPr>
          <p:cNvPr id="5" name="Footer Placeholder 4">
            <a:extLst>
              <a:ext uri="{FF2B5EF4-FFF2-40B4-BE49-F238E27FC236}">
                <a16:creationId xmlns:a16="http://schemas.microsoft.com/office/drawing/2014/main" id="{EC0E44E3-CFED-410F-8645-2248BF7915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37EFE2-08AD-4882-A53B-9489BFC0C1AE}"/>
              </a:ext>
            </a:extLst>
          </p:cNvPr>
          <p:cNvSpPr>
            <a:spLocks noGrp="1"/>
          </p:cNvSpPr>
          <p:nvPr>
            <p:ph type="sldNum" sz="quarter" idx="12"/>
          </p:nvPr>
        </p:nvSpPr>
        <p:spPr/>
        <p:txBody>
          <a:bodyPr/>
          <a:lstStyle/>
          <a:p>
            <a:fld id="{7E7EDCC1-92EB-4F47-B67C-DE02D2533867}" type="slidenum">
              <a:rPr lang="en-US" smtClean="0"/>
              <a:t>‹#›</a:t>
            </a:fld>
            <a:endParaRPr lang="en-US"/>
          </a:p>
        </p:txBody>
      </p:sp>
    </p:spTree>
    <p:extLst>
      <p:ext uri="{BB962C8B-B14F-4D97-AF65-F5344CB8AC3E}">
        <p14:creationId xmlns:p14="http://schemas.microsoft.com/office/powerpoint/2010/main" val="4195684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EB54A6-E9A7-420D-BC7A-2F5E0DEF61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3AACF3-03A8-452D-9070-C0C6342C3DE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957593-BAC4-475B-929E-CA59C08EA098}"/>
              </a:ext>
            </a:extLst>
          </p:cNvPr>
          <p:cNvSpPr>
            <a:spLocks noGrp="1"/>
          </p:cNvSpPr>
          <p:nvPr>
            <p:ph type="dt" sz="half" idx="10"/>
          </p:nvPr>
        </p:nvSpPr>
        <p:spPr/>
        <p:txBody>
          <a:bodyPr/>
          <a:lstStyle/>
          <a:p>
            <a:fld id="{588484EF-4842-4EB4-BED8-BCE2F250B4C4}" type="datetimeFigureOut">
              <a:rPr lang="en-US" smtClean="0"/>
              <a:t>10/10/2025</a:t>
            </a:fld>
            <a:endParaRPr lang="en-US"/>
          </a:p>
        </p:txBody>
      </p:sp>
      <p:sp>
        <p:nvSpPr>
          <p:cNvPr id="5" name="Footer Placeholder 4">
            <a:extLst>
              <a:ext uri="{FF2B5EF4-FFF2-40B4-BE49-F238E27FC236}">
                <a16:creationId xmlns:a16="http://schemas.microsoft.com/office/drawing/2014/main" id="{AF8AC1B4-20EA-44CF-84BC-A7F29B211A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B13BB0-11F6-4D9A-B6F4-99470247CFCD}"/>
              </a:ext>
            </a:extLst>
          </p:cNvPr>
          <p:cNvSpPr>
            <a:spLocks noGrp="1"/>
          </p:cNvSpPr>
          <p:nvPr>
            <p:ph type="sldNum" sz="quarter" idx="12"/>
          </p:nvPr>
        </p:nvSpPr>
        <p:spPr/>
        <p:txBody>
          <a:bodyPr/>
          <a:lstStyle/>
          <a:p>
            <a:fld id="{7E7EDCC1-92EB-4F47-B67C-DE02D2533867}" type="slidenum">
              <a:rPr lang="en-US" smtClean="0"/>
              <a:t>‹#›</a:t>
            </a:fld>
            <a:endParaRPr lang="en-US"/>
          </a:p>
        </p:txBody>
      </p:sp>
    </p:spTree>
    <p:extLst>
      <p:ext uri="{BB962C8B-B14F-4D97-AF65-F5344CB8AC3E}">
        <p14:creationId xmlns:p14="http://schemas.microsoft.com/office/powerpoint/2010/main" val="2235045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53FB5-EA40-4471-8ECF-5CB79AC254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7E55BA-0263-44D3-9CB6-86E0EA525E2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661E20-FD53-4B3F-84B7-C88793D2D80E}"/>
              </a:ext>
            </a:extLst>
          </p:cNvPr>
          <p:cNvSpPr>
            <a:spLocks noGrp="1"/>
          </p:cNvSpPr>
          <p:nvPr>
            <p:ph type="dt" sz="half" idx="10"/>
          </p:nvPr>
        </p:nvSpPr>
        <p:spPr/>
        <p:txBody>
          <a:bodyPr/>
          <a:lstStyle/>
          <a:p>
            <a:fld id="{588484EF-4842-4EB4-BED8-BCE2F250B4C4}" type="datetimeFigureOut">
              <a:rPr lang="en-US" smtClean="0"/>
              <a:t>10/10/2025</a:t>
            </a:fld>
            <a:endParaRPr lang="en-US"/>
          </a:p>
        </p:txBody>
      </p:sp>
      <p:sp>
        <p:nvSpPr>
          <p:cNvPr id="5" name="Footer Placeholder 4">
            <a:extLst>
              <a:ext uri="{FF2B5EF4-FFF2-40B4-BE49-F238E27FC236}">
                <a16:creationId xmlns:a16="http://schemas.microsoft.com/office/drawing/2014/main" id="{2E1F6A31-5C0A-4330-9318-5F5068F7A6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E639-43C3-461E-BA00-5B770518D4CD}"/>
              </a:ext>
            </a:extLst>
          </p:cNvPr>
          <p:cNvSpPr>
            <a:spLocks noGrp="1"/>
          </p:cNvSpPr>
          <p:nvPr>
            <p:ph type="sldNum" sz="quarter" idx="12"/>
          </p:nvPr>
        </p:nvSpPr>
        <p:spPr/>
        <p:txBody>
          <a:bodyPr/>
          <a:lstStyle/>
          <a:p>
            <a:fld id="{7E7EDCC1-92EB-4F47-B67C-DE02D2533867}" type="slidenum">
              <a:rPr lang="en-US" smtClean="0"/>
              <a:t>‹#›</a:t>
            </a:fld>
            <a:endParaRPr lang="en-US"/>
          </a:p>
        </p:txBody>
      </p:sp>
    </p:spTree>
    <p:extLst>
      <p:ext uri="{BB962C8B-B14F-4D97-AF65-F5344CB8AC3E}">
        <p14:creationId xmlns:p14="http://schemas.microsoft.com/office/powerpoint/2010/main" val="2743736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7D70C-AB8F-4B85-8ABA-930675F5C0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CEC7F8-6817-4941-A7AF-1BA4A74BE6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9BAC26B-280A-4988-AF85-FAECB9EEC1EE}"/>
              </a:ext>
            </a:extLst>
          </p:cNvPr>
          <p:cNvSpPr>
            <a:spLocks noGrp="1"/>
          </p:cNvSpPr>
          <p:nvPr>
            <p:ph type="dt" sz="half" idx="10"/>
          </p:nvPr>
        </p:nvSpPr>
        <p:spPr/>
        <p:txBody>
          <a:bodyPr/>
          <a:lstStyle/>
          <a:p>
            <a:fld id="{588484EF-4842-4EB4-BED8-BCE2F250B4C4}" type="datetimeFigureOut">
              <a:rPr lang="en-US" smtClean="0"/>
              <a:t>10/10/2025</a:t>
            </a:fld>
            <a:endParaRPr lang="en-US"/>
          </a:p>
        </p:txBody>
      </p:sp>
      <p:sp>
        <p:nvSpPr>
          <p:cNvPr id="5" name="Footer Placeholder 4">
            <a:extLst>
              <a:ext uri="{FF2B5EF4-FFF2-40B4-BE49-F238E27FC236}">
                <a16:creationId xmlns:a16="http://schemas.microsoft.com/office/drawing/2014/main" id="{A15CD29D-D7B6-4C56-ACA9-4D281C8ACB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FD418E-AFE1-4F99-9C15-7D7EFF65AFEE}"/>
              </a:ext>
            </a:extLst>
          </p:cNvPr>
          <p:cNvSpPr>
            <a:spLocks noGrp="1"/>
          </p:cNvSpPr>
          <p:nvPr>
            <p:ph type="sldNum" sz="quarter" idx="12"/>
          </p:nvPr>
        </p:nvSpPr>
        <p:spPr/>
        <p:txBody>
          <a:bodyPr/>
          <a:lstStyle/>
          <a:p>
            <a:fld id="{7E7EDCC1-92EB-4F47-B67C-DE02D2533867}" type="slidenum">
              <a:rPr lang="en-US" smtClean="0"/>
              <a:t>‹#›</a:t>
            </a:fld>
            <a:endParaRPr lang="en-US"/>
          </a:p>
        </p:txBody>
      </p:sp>
    </p:spTree>
    <p:extLst>
      <p:ext uri="{BB962C8B-B14F-4D97-AF65-F5344CB8AC3E}">
        <p14:creationId xmlns:p14="http://schemas.microsoft.com/office/powerpoint/2010/main" val="601446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72FAF-A280-4B47-AEA1-42AFA7C09F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84355E-E01C-4CBB-A7B4-CD9FE08D36F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09A0E3-8DB4-4E81-A294-B75C6084B95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075234-EEC2-404F-8469-B12DE7321119}"/>
              </a:ext>
            </a:extLst>
          </p:cNvPr>
          <p:cNvSpPr>
            <a:spLocks noGrp="1"/>
          </p:cNvSpPr>
          <p:nvPr>
            <p:ph type="dt" sz="half" idx="10"/>
          </p:nvPr>
        </p:nvSpPr>
        <p:spPr/>
        <p:txBody>
          <a:bodyPr/>
          <a:lstStyle/>
          <a:p>
            <a:fld id="{588484EF-4842-4EB4-BED8-BCE2F250B4C4}" type="datetimeFigureOut">
              <a:rPr lang="en-US" smtClean="0"/>
              <a:t>10/10/2025</a:t>
            </a:fld>
            <a:endParaRPr lang="en-US"/>
          </a:p>
        </p:txBody>
      </p:sp>
      <p:sp>
        <p:nvSpPr>
          <p:cNvPr id="6" name="Footer Placeholder 5">
            <a:extLst>
              <a:ext uri="{FF2B5EF4-FFF2-40B4-BE49-F238E27FC236}">
                <a16:creationId xmlns:a16="http://schemas.microsoft.com/office/drawing/2014/main" id="{F195136B-55D0-4531-A847-701C2CAFB6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A1D5B9-5D13-4206-AF27-58DDFE6C2E6D}"/>
              </a:ext>
            </a:extLst>
          </p:cNvPr>
          <p:cNvSpPr>
            <a:spLocks noGrp="1"/>
          </p:cNvSpPr>
          <p:nvPr>
            <p:ph type="sldNum" sz="quarter" idx="12"/>
          </p:nvPr>
        </p:nvSpPr>
        <p:spPr/>
        <p:txBody>
          <a:bodyPr/>
          <a:lstStyle/>
          <a:p>
            <a:fld id="{7E7EDCC1-92EB-4F47-B67C-DE02D2533867}" type="slidenum">
              <a:rPr lang="en-US" smtClean="0"/>
              <a:t>‹#›</a:t>
            </a:fld>
            <a:endParaRPr lang="en-US"/>
          </a:p>
        </p:txBody>
      </p:sp>
    </p:spTree>
    <p:extLst>
      <p:ext uri="{BB962C8B-B14F-4D97-AF65-F5344CB8AC3E}">
        <p14:creationId xmlns:p14="http://schemas.microsoft.com/office/powerpoint/2010/main" val="1659918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9922A-BA4B-43FE-B41D-2E2565B3EC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5A265E-A744-4785-9D91-E4643B92F7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2273F0-9481-44FA-A489-FD949580BFE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4653D6-9DE1-4BAF-9229-91C74C5BC4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4F4FC5F-A948-4543-9B4E-DB64A70B483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BF6ED6-DE7F-4846-814E-68DD8D52E53F}"/>
              </a:ext>
            </a:extLst>
          </p:cNvPr>
          <p:cNvSpPr>
            <a:spLocks noGrp="1"/>
          </p:cNvSpPr>
          <p:nvPr>
            <p:ph type="dt" sz="half" idx="10"/>
          </p:nvPr>
        </p:nvSpPr>
        <p:spPr/>
        <p:txBody>
          <a:bodyPr/>
          <a:lstStyle/>
          <a:p>
            <a:fld id="{588484EF-4842-4EB4-BED8-BCE2F250B4C4}" type="datetimeFigureOut">
              <a:rPr lang="en-US" smtClean="0"/>
              <a:t>10/10/2025</a:t>
            </a:fld>
            <a:endParaRPr lang="en-US"/>
          </a:p>
        </p:txBody>
      </p:sp>
      <p:sp>
        <p:nvSpPr>
          <p:cNvPr id="8" name="Footer Placeholder 7">
            <a:extLst>
              <a:ext uri="{FF2B5EF4-FFF2-40B4-BE49-F238E27FC236}">
                <a16:creationId xmlns:a16="http://schemas.microsoft.com/office/drawing/2014/main" id="{C7A01D64-AFD1-4900-BBF5-66543E3E30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A9F9DD-6668-4955-948C-86C8B5EBB5B2}"/>
              </a:ext>
            </a:extLst>
          </p:cNvPr>
          <p:cNvSpPr>
            <a:spLocks noGrp="1"/>
          </p:cNvSpPr>
          <p:nvPr>
            <p:ph type="sldNum" sz="quarter" idx="12"/>
          </p:nvPr>
        </p:nvSpPr>
        <p:spPr/>
        <p:txBody>
          <a:bodyPr/>
          <a:lstStyle/>
          <a:p>
            <a:fld id="{7E7EDCC1-92EB-4F47-B67C-DE02D2533867}" type="slidenum">
              <a:rPr lang="en-US" smtClean="0"/>
              <a:t>‹#›</a:t>
            </a:fld>
            <a:endParaRPr lang="en-US"/>
          </a:p>
        </p:txBody>
      </p:sp>
    </p:spTree>
    <p:extLst>
      <p:ext uri="{BB962C8B-B14F-4D97-AF65-F5344CB8AC3E}">
        <p14:creationId xmlns:p14="http://schemas.microsoft.com/office/powerpoint/2010/main" val="3982109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1347EEC-2F22-4083-950D-948BE4B3DC0B}"/>
              </a:ext>
            </a:extLst>
          </p:cNvPr>
          <p:cNvSpPr>
            <a:spLocks noGrp="1"/>
          </p:cNvSpPr>
          <p:nvPr>
            <p:ph type="dt" sz="half" idx="10"/>
          </p:nvPr>
        </p:nvSpPr>
        <p:spPr/>
        <p:txBody>
          <a:bodyPr/>
          <a:lstStyle/>
          <a:p>
            <a:fld id="{588484EF-4842-4EB4-BED8-BCE2F250B4C4}" type="datetimeFigureOut">
              <a:rPr lang="en-US" smtClean="0"/>
              <a:t>10/10/2025</a:t>
            </a:fld>
            <a:endParaRPr lang="en-US"/>
          </a:p>
        </p:txBody>
      </p:sp>
      <p:sp>
        <p:nvSpPr>
          <p:cNvPr id="4" name="Footer Placeholder 3">
            <a:extLst>
              <a:ext uri="{FF2B5EF4-FFF2-40B4-BE49-F238E27FC236}">
                <a16:creationId xmlns:a16="http://schemas.microsoft.com/office/drawing/2014/main" id="{A7B4BC8D-71AB-46D1-92AF-B4527C8EEC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9BBA1B-1EFF-4187-BAE2-011CA1619903}"/>
              </a:ext>
            </a:extLst>
          </p:cNvPr>
          <p:cNvSpPr>
            <a:spLocks noGrp="1"/>
          </p:cNvSpPr>
          <p:nvPr>
            <p:ph type="sldNum" sz="quarter" idx="12"/>
          </p:nvPr>
        </p:nvSpPr>
        <p:spPr/>
        <p:txBody>
          <a:bodyPr/>
          <a:lstStyle/>
          <a:p>
            <a:fld id="{7E7EDCC1-92EB-4F47-B67C-DE02D2533867}" type="slidenum">
              <a:rPr lang="en-US" smtClean="0"/>
              <a:t>‹#›</a:t>
            </a:fld>
            <a:endParaRPr lang="en-US"/>
          </a:p>
        </p:txBody>
      </p:sp>
      <p:pic>
        <p:nvPicPr>
          <p:cNvPr id="6" name="Picture 5">
            <a:extLst>
              <a:ext uri="{FF2B5EF4-FFF2-40B4-BE49-F238E27FC236}">
                <a16:creationId xmlns:a16="http://schemas.microsoft.com/office/drawing/2014/main" id="{77C3F23D-908D-4A20-8C2D-8A7FE0DB4F06}"/>
              </a:ext>
            </a:extLst>
          </p:cNvPr>
          <p:cNvPicPr>
            <a:picLocks noChangeAspect="1"/>
          </p:cNvPicPr>
          <p:nvPr userDrawn="1"/>
        </p:nvPicPr>
        <p:blipFill>
          <a:blip r:embed="rId2">
            <a:alphaModFix/>
          </a:blip>
          <a:stretch/>
        </p:blipFill>
        <p:spPr bwMode="auto">
          <a:xfrm>
            <a:off x="7247890" y="252412"/>
            <a:ext cx="4944110" cy="6353175"/>
          </a:xfrm>
          <a:prstGeom prst="rect">
            <a:avLst/>
          </a:prstGeom>
          <a:solidFill>
            <a:schemeClr val="bg1"/>
          </a:solidFill>
        </p:spPr>
      </p:pic>
      <p:grpSp>
        <p:nvGrpSpPr>
          <p:cNvPr id="7" name="Gruppieren 3">
            <a:extLst>
              <a:ext uri="{FF2B5EF4-FFF2-40B4-BE49-F238E27FC236}">
                <a16:creationId xmlns:a16="http://schemas.microsoft.com/office/drawing/2014/main" id="{F0222874-0D68-401D-AA5B-E565455E4FB6}"/>
              </a:ext>
            </a:extLst>
          </p:cNvPr>
          <p:cNvGrpSpPr/>
          <p:nvPr userDrawn="1"/>
        </p:nvGrpSpPr>
        <p:grpSpPr bwMode="auto">
          <a:xfrm>
            <a:off x="411869" y="6034962"/>
            <a:ext cx="4392488" cy="497895"/>
            <a:chOff x="5735960" y="5717361"/>
            <a:chExt cx="6120680" cy="713919"/>
          </a:xfrm>
        </p:grpSpPr>
        <p:pic>
          <p:nvPicPr>
            <p:cNvPr id="8" name="Grafik 24">
              <a:extLst>
                <a:ext uri="{FF2B5EF4-FFF2-40B4-BE49-F238E27FC236}">
                  <a16:creationId xmlns:a16="http://schemas.microsoft.com/office/drawing/2014/main" id="{AE779438-0A03-486D-88A8-D213C1FC748D}"/>
                </a:ext>
              </a:extLst>
            </p:cNvPr>
            <p:cNvPicPr>
              <a:picLocks noChangeAspect="1"/>
            </p:cNvPicPr>
            <p:nvPr userDrawn="1"/>
          </p:nvPicPr>
          <p:blipFill>
            <a:blip r:embed="rId3"/>
            <a:stretch/>
          </p:blipFill>
          <p:spPr bwMode="auto">
            <a:xfrm>
              <a:off x="5735960" y="5774784"/>
              <a:ext cx="997207" cy="656496"/>
            </a:xfrm>
            <a:prstGeom prst="rect">
              <a:avLst/>
            </a:prstGeom>
            <a:noFill/>
            <a:ln>
              <a:noFill/>
            </a:ln>
          </p:spPr>
        </p:pic>
        <p:sp>
          <p:nvSpPr>
            <p:cNvPr id="9" name="Rechteck 2">
              <a:extLst>
                <a:ext uri="{FF2B5EF4-FFF2-40B4-BE49-F238E27FC236}">
                  <a16:creationId xmlns:a16="http://schemas.microsoft.com/office/drawing/2014/main" id="{FA2CA120-39E0-45CC-82E2-421F7907DAD7}"/>
                </a:ext>
              </a:extLst>
            </p:cNvPr>
            <p:cNvSpPr/>
            <p:nvPr userDrawn="1"/>
          </p:nvSpPr>
          <p:spPr bwMode="auto">
            <a:xfrm>
              <a:off x="6744072" y="5717361"/>
              <a:ext cx="5112568" cy="480131"/>
            </a:xfrm>
            <a:prstGeom prst="rect">
              <a:avLst/>
            </a:prstGeom>
            <a:grpFill/>
          </p:spPr>
          <p:txBody>
            <a:bodyPr wrap="square">
              <a:spAutoFit/>
            </a:bodyPr>
            <a:lstStyle/>
            <a:p>
              <a:pPr marL="0" marR="0" lvl="0" indent="0" algn="just" defTabSz="914400">
                <a:lnSpc>
                  <a:spcPct val="90000"/>
                </a:lnSpc>
                <a:spcBef>
                  <a:spcPts val="0"/>
                </a:spcBef>
                <a:spcAft>
                  <a:spcPts val="0"/>
                </a:spcAft>
                <a:buClrTx/>
                <a:buSzTx/>
                <a:buFontTx/>
                <a:buNone/>
                <a:defRPr/>
              </a:pPr>
              <a:r>
                <a:rPr lang="en-GB" sz="700" b="0" i="0" u="none" strike="noStrike" cap="none" spc="0" dirty="0">
                  <a:ln>
                    <a:noFill/>
                  </a:ln>
                  <a:solidFill>
                    <a:prstClr val="black"/>
                  </a:solidFill>
                  <a:latin typeface="Calibri"/>
                  <a:ea typeface="+mn-ea"/>
                  <a:cs typeface="+mn-cs"/>
                </a:rPr>
                <a:t>This work has been carried out within the framework of the </a:t>
              </a:r>
              <a:r>
                <a:rPr lang="en-GB" sz="700" b="0" i="0" u="none" strike="noStrike" cap="none" spc="0" dirty="0" err="1">
                  <a:ln>
                    <a:noFill/>
                  </a:ln>
                  <a:solidFill>
                    <a:prstClr val="black"/>
                  </a:solidFill>
                  <a:latin typeface="Calibri"/>
                  <a:ea typeface="+mn-ea"/>
                  <a:cs typeface="+mn-cs"/>
                </a:rPr>
                <a:t>EUROfusion</a:t>
              </a:r>
              <a:r>
                <a:rPr lang="en-GB" sz="700" b="0" i="0" u="none" strike="noStrike" cap="none" spc="0" dirty="0">
                  <a:ln>
                    <a:noFill/>
                  </a:ln>
                  <a:solidFill>
                    <a:prstClr val="black"/>
                  </a:solidFill>
                  <a:latin typeface="Calibri"/>
                  <a:ea typeface="+mn-ea"/>
                  <a:cs typeface="+mn-cs"/>
                </a:rPr>
                <a:t> Consortium, funded by the European Union via the Euratom Research and Training Programme (Grant Agreement No 101052200 — </a:t>
              </a:r>
              <a:r>
                <a:rPr lang="en-GB" sz="700" b="0" i="0" u="none" strike="noStrike" cap="none" spc="0" dirty="0" err="1">
                  <a:ln>
                    <a:noFill/>
                  </a:ln>
                  <a:solidFill>
                    <a:prstClr val="black"/>
                  </a:solidFill>
                  <a:latin typeface="Calibri"/>
                  <a:ea typeface="+mn-ea"/>
                  <a:cs typeface="+mn-cs"/>
                </a:rPr>
                <a:t>EUROfusion</a:t>
              </a:r>
              <a:r>
                <a:rPr lang="en-GB" sz="700" b="0" i="0" u="none" strike="noStrike" cap="none" spc="0" dirty="0">
                  <a:ln>
                    <a:noFill/>
                  </a:ln>
                  <a:solidFill>
                    <a:prstClr val="black"/>
                  </a:solidFill>
                  <a:latin typeface="Calibri"/>
                  <a:ea typeface="+mn-ea"/>
                  <a:cs typeface="+mn-cs"/>
                </a:rPr>
                <a:t>). Views and opinions expressed are however those of the author(s) only and do not necessarily reflect those of the European Union or the European Commission. Neither the European Union nor the European Commission can be held responsible for them.</a:t>
              </a:r>
              <a:endParaRPr dirty="0"/>
            </a:p>
          </p:txBody>
        </p:sp>
      </p:grpSp>
      <p:pic>
        <p:nvPicPr>
          <p:cNvPr id="10" name="Picture 12" descr="Contract between EC and EUROfusion is signed | FuseNet">
            <a:extLst>
              <a:ext uri="{FF2B5EF4-FFF2-40B4-BE49-F238E27FC236}">
                <a16:creationId xmlns:a16="http://schemas.microsoft.com/office/drawing/2014/main" id="{70D65DEF-C05E-49EF-B9B2-C794CA891420}"/>
              </a:ext>
            </a:extLst>
          </p:cNvPr>
          <p:cNvPicPr>
            <a:picLocks noChangeAspect="1" noChangeArrowheads="1"/>
          </p:cNvPicPr>
          <p:nvPr userDrawn="1"/>
        </p:nvPicPr>
        <p:blipFill>
          <a:blip r:embed="rId4"/>
          <a:stretch/>
        </p:blipFill>
        <p:spPr bwMode="auto">
          <a:xfrm>
            <a:off x="445066" y="325143"/>
            <a:ext cx="2304256" cy="596340"/>
          </a:xfrm>
          <a:prstGeom prst="rect">
            <a:avLst/>
          </a:prstGeom>
          <a:noFill/>
        </p:spPr>
      </p:pic>
    </p:spTree>
    <p:extLst>
      <p:ext uri="{BB962C8B-B14F-4D97-AF65-F5344CB8AC3E}">
        <p14:creationId xmlns:p14="http://schemas.microsoft.com/office/powerpoint/2010/main" val="2841046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17246E-DA10-4B30-B56A-ABD4AF32CFED}"/>
              </a:ext>
            </a:extLst>
          </p:cNvPr>
          <p:cNvSpPr>
            <a:spLocks noGrp="1"/>
          </p:cNvSpPr>
          <p:nvPr>
            <p:ph type="sldNum" sz="quarter" idx="12"/>
          </p:nvPr>
        </p:nvSpPr>
        <p:spPr/>
        <p:txBody>
          <a:bodyPr/>
          <a:lstStyle/>
          <a:p>
            <a:fld id="{7E7EDCC1-92EB-4F47-B67C-DE02D2533867}" type="slidenum">
              <a:rPr lang="en-US" smtClean="0"/>
              <a:t>‹#›</a:t>
            </a:fld>
            <a:endParaRPr lang="en-US"/>
          </a:p>
        </p:txBody>
      </p:sp>
      <p:pic>
        <p:nvPicPr>
          <p:cNvPr id="10" name="Picture 9">
            <a:extLst>
              <a:ext uri="{FF2B5EF4-FFF2-40B4-BE49-F238E27FC236}">
                <a16:creationId xmlns:a16="http://schemas.microsoft.com/office/drawing/2014/main" id="{588960A8-DB2B-404A-B3D7-B0090D8A7A12}"/>
              </a:ext>
            </a:extLst>
          </p:cNvPr>
          <p:cNvPicPr>
            <a:picLocks noChangeAspect="1"/>
          </p:cNvPicPr>
          <p:nvPr userDrawn="1"/>
        </p:nvPicPr>
        <p:blipFill>
          <a:blip r:embed="rId2">
            <a:alphaModFix/>
          </a:blip>
          <a:stretch/>
        </p:blipFill>
        <p:spPr bwMode="auto">
          <a:xfrm>
            <a:off x="7247890" y="252412"/>
            <a:ext cx="4944110" cy="6353175"/>
          </a:xfrm>
          <a:prstGeom prst="rect">
            <a:avLst/>
          </a:prstGeom>
          <a:solidFill>
            <a:schemeClr val="bg1"/>
          </a:solidFill>
        </p:spPr>
      </p:pic>
      <p:pic>
        <p:nvPicPr>
          <p:cNvPr id="11" name="Picture 2" descr="EUROfusion - Realising Fusion Energy">
            <a:extLst>
              <a:ext uri="{FF2B5EF4-FFF2-40B4-BE49-F238E27FC236}">
                <a16:creationId xmlns:a16="http://schemas.microsoft.com/office/drawing/2014/main" id="{F9CA7762-F9A2-448F-BA0C-792C4879AEEE}"/>
              </a:ext>
            </a:extLst>
          </p:cNvPr>
          <p:cNvPicPr>
            <a:picLocks noChangeAspect="1" noChangeArrowheads="1"/>
          </p:cNvPicPr>
          <p:nvPr userDrawn="1"/>
        </p:nvPicPr>
        <p:blipFill>
          <a:blip r:embed="rId3"/>
          <a:stretch/>
        </p:blipFill>
        <p:spPr bwMode="auto">
          <a:xfrm>
            <a:off x="191344" y="57007"/>
            <a:ext cx="636023" cy="636023"/>
          </a:xfrm>
          <a:prstGeom prst="rect">
            <a:avLst/>
          </a:prstGeom>
          <a:noFill/>
        </p:spPr>
      </p:pic>
      <p:sp>
        <p:nvSpPr>
          <p:cNvPr id="12" name="Rectangle 11">
            <a:extLst>
              <a:ext uri="{FF2B5EF4-FFF2-40B4-BE49-F238E27FC236}">
                <a16:creationId xmlns:a16="http://schemas.microsoft.com/office/drawing/2014/main" id="{89D369C7-DF6E-4AEA-9F7E-971360F5079E}"/>
              </a:ext>
            </a:extLst>
          </p:cNvPr>
          <p:cNvSpPr/>
          <p:nvPr userDrawn="1"/>
        </p:nvSpPr>
        <p:spPr bwMode="auto">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13" name="Slide Number Placeholder 8">
            <a:extLst>
              <a:ext uri="{FF2B5EF4-FFF2-40B4-BE49-F238E27FC236}">
                <a16:creationId xmlns:a16="http://schemas.microsoft.com/office/drawing/2014/main" id="{C5B4D0D6-C946-4400-82FD-AE413C627761}"/>
              </a:ext>
            </a:extLst>
          </p:cNvPr>
          <p:cNvSpPr txBox="1">
            <a:spLocks/>
          </p:cNvSpPr>
          <p:nvPr userDrawn="1"/>
        </p:nvSpPr>
        <p:spPr bwMode="auto">
          <a:xfrm>
            <a:off x="0" y="6590037"/>
            <a:ext cx="720080" cy="199173"/>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A6D9FA1-99C7-4910-8E32-B85D378B0060}" type="slidenum">
              <a:rPr lang="en-GB" smtClean="0">
                <a:solidFill>
                  <a:prstClr val="white"/>
                </a:solidFill>
              </a:rPr>
              <a:pPr>
                <a:defRPr/>
              </a:pPr>
              <a:t>‹#›</a:t>
            </a:fld>
            <a:endParaRPr lang="en-GB">
              <a:solidFill>
                <a:prstClr val="white"/>
              </a:solidFill>
            </a:endParaRPr>
          </a:p>
        </p:txBody>
      </p:sp>
    </p:spTree>
    <p:extLst>
      <p:ext uri="{BB962C8B-B14F-4D97-AF65-F5344CB8AC3E}">
        <p14:creationId xmlns:p14="http://schemas.microsoft.com/office/powerpoint/2010/main" val="400216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C7D55-EF68-454E-A70F-267FF31844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F6169D-C8BD-49F5-AB1A-B83CF6A1C6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B2A995-D388-4536-A6A5-FB183C9DDE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3E64797-8D4B-44CB-930C-E01D21AA2BF1}"/>
              </a:ext>
            </a:extLst>
          </p:cNvPr>
          <p:cNvSpPr>
            <a:spLocks noGrp="1"/>
          </p:cNvSpPr>
          <p:nvPr>
            <p:ph type="dt" sz="half" idx="10"/>
          </p:nvPr>
        </p:nvSpPr>
        <p:spPr/>
        <p:txBody>
          <a:bodyPr/>
          <a:lstStyle/>
          <a:p>
            <a:fld id="{588484EF-4842-4EB4-BED8-BCE2F250B4C4}" type="datetimeFigureOut">
              <a:rPr lang="en-US" smtClean="0"/>
              <a:t>10/10/2025</a:t>
            </a:fld>
            <a:endParaRPr lang="en-US"/>
          </a:p>
        </p:txBody>
      </p:sp>
      <p:sp>
        <p:nvSpPr>
          <p:cNvPr id="6" name="Footer Placeholder 5">
            <a:extLst>
              <a:ext uri="{FF2B5EF4-FFF2-40B4-BE49-F238E27FC236}">
                <a16:creationId xmlns:a16="http://schemas.microsoft.com/office/drawing/2014/main" id="{49E7A2BC-1711-4DFC-9C8B-B9B970B1D8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15D2C-049B-4EF6-9263-338829E626DC}"/>
              </a:ext>
            </a:extLst>
          </p:cNvPr>
          <p:cNvSpPr>
            <a:spLocks noGrp="1"/>
          </p:cNvSpPr>
          <p:nvPr>
            <p:ph type="sldNum" sz="quarter" idx="12"/>
          </p:nvPr>
        </p:nvSpPr>
        <p:spPr/>
        <p:txBody>
          <a:bodyPr/>
          <a:lstStyle/>
          <a:p>
            <a:fld id="{7E7EDCC1-92EB-4F47-B67C-DE02D2533867}" type="slidenum">
              <a:rPr lang="en-US" smtClean="0"/>
              <a:t>‹#›</a:t>
            </a:fld>
            <a:endParaRPr lang="en-US"/>
          </a:p>
        </p:txBody>
      </p:sp>
    </p:spTree>
    <p:extLst>
      <p:ext uri="{BB962C8B-B14F-4D97-AF65-F5344CB8AC3E}">
        <p14:creationId xmlns:p14="http://schemas.microsoft.com/office/powerpoint/2010/main" val="2785743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24379-FCEF-419A-8A21-3F0E59B516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8F1B30-6EE9-414F-B5DA-8746B9CF8F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654FA2-A645-404B-B4E6-9A95CFBACC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A79FF18-8FFC-4D4E-BBC9-BADA6D0AD3A6}"/>
              </a:ext>
            </a:extLst>
          </p:cNvPr>
          <p:cNvSpPr>
            <a:spLocks noGrp="1"/>
          </p:cNvSpPr>
          <p:nvPr>
            <p:ph type="dt" sz="half" idx="10"/>
          </p:nvPr>
        </p:nvSpPr>
        <p:spPr/>
        <p:txBody>
          <a:bodyPr/>
          <a:lstStyle/>
          <a:p>
            <a:fld id="{588484EF-4842-4EB4-BED8-BCE2F250B4C4}" type="datetimeFigureOut">
              <a:rPr lang="en-US" smtClean="0"/>
              <a:t>10/10/2025</a:t>
            </a:fld>
            <a:endParaRPr lang="en-US"/>
          </a:p>
        </p:txBody>
      </p:sp>
      <p:sp>
        <p:nvSpPr>
          <p:cNvPr id="6" name="Footer Placeholder 5">
            <a:extLst>
              <a:ext uri="{FF2B5EF4-FFF2-40B4-BE49-F238E27FC236}">
                <a16:creationId xmlns:a16="http://schemas.microsoft.com/office/drawing/2014/main" id="{58FCCF18-C666-4060-A559-E3F40BE567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96311E-6C84-420B-9C2A-5F63A1525F08}"/>
              </a:ext>
            </a:extLst>
          </p:cNvPr>
          <p:cNvSpPr>
            <a:spLocks noGrp="1"/>
          </p:cNvSpPr>
          <p:nvPr>
            <p:ph type="sldNum" sz="quarter" idx="12"/>
          </p:nvPr>
        </p:nvSpPr>
        <p:spPr/>
        <p:txBody>
          <a:bodyPr/>
          <a:lstStyle/>
          <a:p>
            <a:fld id="{7E7EDCC1-92EB-4F47-B67C-DE02D2533867}" type="slidenum">
              <a:rPr lang="en-US" smtClean="0"/>
              <a:t>‹#›</a:t>
            </a:fld>
            <a:endParaRPr lang="en-US"/>
          </a:p>
        </p:txBody>
      </p:sp>
    </p:spTree>
    <p:extLst>
      <p:ext uri="{BB962C8B-B14F-4D97-AF65-F5344CB8AC3E}">
        <p14:creationId xmlns:p14="http://schemas.microsoft.com/office/powerpoint/2010/main" val="143836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51B844-55A0-4BB6-A122-C888B040D6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862C2F-1462-4B7B-9197-7042EB3E46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A0C422-A14F-4FB8-A956-04BE2A0E5A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8484EF-4842-4EB4-BED8-BCE2F250B4C4}" type="datetimeFigureOut">
              <a:rPr lang="en-US" smtClean="0"/>
              <a:t>10/10/2025</a:t>
            </a:fld>
            <a:endParaRPr lang="en-US"/>
          </a:p>
        </p:txBody>
      </p:sp>
      <p:sp>
        <p:nvSpPr>
          <p:cNvPr id="5" name="Footer Placeholder 4">
            <a:extLst>
              <a:ext uri="{FF2B5EF4-FFF2-40B4-BE49-F238E27FC236}">
                <a16:creationId xmlns:a16="http://schemas.microsoft.com/office/drawing/2014/main" id="{6F3AFC05-2EE6-4F4A-A627-9AE2DC2B96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8577A6-0CD6-4F5F-BB4F-2C086C32D5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7EDCC1-92EB-4F47-B67C-DE02D2533867}" type="slidenum">
              <a:rPr lang="en-US" smtClean="0"/>
              <a:t>‹#›</a:t>
            </a:fld>
            <a:endParaRPr lang="en-US"/>
          </a:p>
        </p:txBody>
      </p:sp>
    </p:spTree>
    <p:extLst>
      <p:ext uri="{BB962C8B-B14F-4D97-AF65-F5344CB8AC3E}">
        <p14:creationId xmlns:p14="http://schemas.microsoft.com/office/powerpoint/2010/main" val="2617753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46.emf"/><Relationship Id="rId5" Type="http://schemas.openxmlformats.org/officeDocument/2006/relationships/oleObject" Target="../embeddings/oleObject12.bin"/><Relationship Id="rId4" Type="http://schemas.openxmlformats.org/officeDocument/2006/relationships/image" Target="../media/image45.emf"/></Relationships>
</file>

<file path=ppt/slides/_rels/slide11.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oleObject" Target="../embeddings/oleObject13.bin"/><Relationship Id="rId7"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48.emf"/><Relationship Id="rId5" Type="http://schemas.openxmlformats.org/officeDocument/2006/relationships/oleObject" Target="../embeddings/oleObject14.bin"/><Relationship Id="rId10" Type="http://schemas.openxmlformats.org/officeDocument/2006/relationships/image" Target="../media/image50.emf"/><Relationship Id="rId4" Type="http://schemas.openxmlformats.org/officeDocument/2006/relationships/image" Target="../media/image47.emf"/><Relationship Id="rId9" Type="http://schemas.openxmlformats.org/officeDocument/2006/relationships/oleObject" Target="../embeddings/oleObject16.bin"/></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51.emf"/><Relationship Id="rId4" Type="http://schemas.openxmlformats.org/officeDocument/2006/relationships/oleObject" Target="../embeddings/oleObject17.bin"/></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4.e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24.emf"/><Relationship Id="rId18" Type="http://schemas.openxmlformats.org/officeDocument/2006/relationships/oleObject" Target="../embeddings/oleObject9.bin"/><Relationship Id="rId3" Type="http://schemas.openxmlformats.org/officeDocument/2006/relationships/image" Target="../media/image19.jpeg"/><Relationship Id="rId21" Type="http://schemas.openxmlformats.org/officeDocument/2006/relationships/image" Target="../media/image28.emf"/><Relationship Id="rId7" Type="http://schemas.openxmlformats.org/officeDocument/2006/relationships/image" Target="../media/image21.emf"/><Relationship Id="rId12" Type="http://schemas.openxmlformats.org/officeDocument/2006/relationships/oleObject" Target="../embeddings/oleObject6.bin"/><Relationship Id="rId17" Type="http://schemas.openxmlformats.org/officeDocument/2006/relationships/image" Target="../media/image26.emf"/><Relationship Id="rId2" Type="http://schemas.openxmlformats.org/officeDocument/2006/relationships/slideLayout" Target="../slideLayouts/slideLayout7.xml"/><Relationship Id="rId16" Type="http://schemas.openxmlformats.org/officeDocument/2006/relationships/oleObject" Target="../embeddings/oleObject8.bin"/><Relationship Id="rId20" Type="http://schemas.openxmlformats.org/officeDocument/2006/relationships/oleObject" Target="../embeddings/oleObject10.bin"/><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23.emf"/><Relationship Id="rId5" Type="http://schemas.openxmlformats.org/officeDocument/2006/relationships/image" Target="../media/image20.emf"/><Relationship Id="rId15" Type="http://schemas.openxmlformats.org/officeDocument/2006/relationships/image" Target="../media/image25.emf"/><Relationship Id="rId10" Type="http://schemas.openxmlformats.org/officeDocument/2006/relationships/oleObject" Target="../embeddings/oleObject5.bin"/><Relationship Id="rId19" Type="http://schemas.openxmlformats.org/officeDocument/2006/relationships/image" Target="../media/image27.emf"/><Relationship Id="rId4" Type="http://schemas.openxmlformats.org/officeDocument/2006/relationships/oleObject" Target="../embeddings/oleObject2.bin"/><Relationship Id="rId9" Type="http://schemas.openxmlformats.org/officeDocument/2006/relationships/image" Target="../media/image22.emf"/><Relationship Id="rId14" Type="http://schemas.openxmlformats.org/officeDocument/2006/relationships/oleObject" Target="../embeddings/oleObject7.bin"/></Relationships>
</file>

<file path=ppt/slides/_rels/slide7.xml.rels><?xml version="1.0" encoding="UTF-8" standalone="yes"?>
<Relationships xmlns="http://schemas.openxmlformats.org/package/2006/relationships"><Relationship Id="rId8" Type="http://schemas.openxmlformats.org/officeDocument/2006/relationships/image" Target="../media/image35.tiff"/><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tif"/><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BA6A5B-665A-4F29-838F-D4F60D6E6D27}"/>
              </a:ext>
            </a:extLst>
          </p:cNvPr>
          <p:cNvSpPr txBox="1"/>
          <p:nvPr/>
        </p:nvSpPr>
        <p:spPr>
          <a:xfrm>
            <a:off x="173118" y="1370869"/>
            <a:ext cx="12018882" cy="646331"/>
          </a:xfrm>
          <a:prstGeom prst="rect">
            <a:avLst/>
          </a:prstGeom>
          <a:noFill/>
        </p:spPr>
        <p:txBody>
          <a:bodyPr wrap="square" rtlCol="0">
            <a:spAutoFit/>
          </a:bodyPr>
          <a:lstStyle/>
          <a:p>
            <a:pPr algn="l"/>
            <a:r>
              <a:rPr lang="en-US" sz="3600" b="1" dirty="0">
                <a:latin typeface="Calibri" panose="020F0502020204030204" pitchFamily="34" charset="0"/>
                <a:cs typeface="Calibri" panose="020F0502020204030204" pitchFamily="34" charset="0"/>
              </a:rPr>
              <a:t>Analyses </a:t>
            </a:r>
            <a:r>
              <a:rPr lang="en-GB" sz="3600" b="1" dirty="0">
                <a:latin typeface="Calibri" panose="020F0502020204030204" pitchFamily="34" charset="0"/>
                <a:cs typeface="Calibri" panose="020F0502020204030204" pitchFamily="34" charset="0"/>
              </a:rPr>
              <a:t>of Monoblock 28 and </a:t>
            </a:r>
            <a:r>
              <a:rPr lang="en-GB" sz="3600" b="1" dirty="0" err="1">
                <a:latin typeface="Calibri" panose="020F0502020204030204" pitchFamily="34" charset="0"/>
                <a:cs typeface="Calibri" panose="020F0502020204030204" pitchFamily="34" charset="0"/>
              </a:rPr>
              <a:t>boronized</a:t>
            </a:r>
            <a:r>
              <a:rPr lang="en-GB" sz="3600" b="1" dirty="0">
                <a:latin typeface="Calibri" panose="020F0502020204030204" pitchFamily="34" charset="0"/>
                <a:cs typeface="Calibri" panose="020F0502020204030204" pitchFamily="34" charset="0"/>
              </a:rPr>
              <a:t> samples from WEST</a:t>
            </a:r>
          </a:p>
        </p:txBody>
      </p:sp>
      <p:sp>
        <p:nvSpPr>
          <p:cNvPr id="4" name="TextBox 3">
            <a:extLst>
              <a:ext uri="{FF2B5EF4-FFF2-40B4-BE49-F238E27FC236}">
                <a16:creationId xmlns:a16="http://schemas.microsoft.com/office/drawing/2014/main" id="{28E9E9B4-B92E-470E-9C4D-3C4B04B0A476}"/>
              </a:ext>
            </a:extLst>
          </p:cNvPr>
          <p:cNvSpPr txBox="1"/>
          <p:nvPr/>
        </p:nvSpPr>
        <p:spPr>
          <a:xfrm>
            <a:off x="346236" y="2361602"/>
            <a:ext cx="11282346" cy="3211135"/>
          </a:xfrm>
          <a:prstGeom prst="rect">
            <a:avLst/>
          </a:prstGeom>
          <a:noFill/>
        </p:spPr>
        <p:txBody>
          <a:bodyPr wrap="square" rtlCol="0">
            <a:spAutoFit/>
          </a:bodyPr>
          <a:lstStyle/>
          <a:p>
            <a:r>
              <a:rPr lang="en-US" sz="2400" b="1" u="sng" dirty="0"/>
              <a:t>P. Tsavalas</a:t>
            </a:r>
            <a:r>
              <a:rPr lang="en-US" sz="2400" b="1" u="sng" baseline="30000" dirty="0"/>
              <a:t>1</a:t>
            </a:r>
            <a:r>
              <a:rPr lang="en-US" sz="2400" b="1" dirty="0"/>
              <a:t>, K. Mergia</a:t>
            </a:r>
            <a:r>
              <a:rPr lang="en-US" sz="2400" b="1" baseline="30000" dirty="0"/>
              <a:t>1</a:t>
            </a:r>
            <a:r>
              <a:rPr lang="en-US" sz="2400" b="1" dirty="0"/>
              <a:t>, A. Lagoyannis</a:t>
            </a:r>
            <a:r>
              <a:rPr lang="en-US" sz="2400" b="1" baseline="30000" dirty="0"/>
              <a:t>1</a:t>
            </a:r>
            <a:r>
              <a:rPr lang="el-GR" sz="2400" b="1" dirty="0"/>
              <a:t>,</a:t>
            </a:r>
            <a:r>
              <a:rPr lang="en-US" sz="2400" b="1" dirty="0"/>
              <a:t> M. Axiotis</a:t>
            </a:r>
            <a:r>
              <a:rPr lang="en-US" sz="2400" b="1" baseline="30000" dirty="0"/>
              <a:t>1</a:t>
            </a:r>
            <a:r>
              <a:rPr lang="en-US" sz="2400" b="1" dirty="0"/>
              <a:t>, D. Papadakis</a:t>
            </a:r>
            <a:r>
              <a:rPr lang="en-US" sz="2400" b="1" baseline="30000" dirty="0"/>
              <a:t>1</a:t>
            </a:r>
            <a:r>
              <a:rPr lang="en-US" sz="2400" b="1" dirty="0"/>
              <a:t>, M. Diez</a:t>
            </a:r>
            <a:r>
              <a:rPr lang="en-US" sz="2400" b="1" baseline="30000" dirty="0"/>
              <a:t>2</a:t>
            </a:r>
            <a:r>
              <a:rPr lang="en-US" sz="2400" b="1" dirty="0"/>
              <a:t>,</a:t>
            </a:r>
            <a:r>
              <a:rPr lang="en-US" sz="2400" b="1" baseline="30000" dirty="0"/>
              <a:t> </a:t>
            </a:r>
            <a:r>
              <a:rPr lang="en-US" sz="2400" b="1" dirty="0"/>
              <a:t> A. Benmoumen</a:t>
            </a:r>
            <a:r>
              <a:rPr lang="en-US" sz="2400" b="1" baseline="30000" dirty="0"/>
              <a:t>3</a:t>
            </a:r>
            <a:r>
              <a:rPr lang="en-US" sz="2400" b="1" dirty="0"/>
              <a:t>,</a:t>
            </a:r>
            <a:r>
              <a:rPr lang="el-GR" sz="2400" b="1" dirty="0"/>
              <a:t> </a:t>
            </a:r>
            <a:r>
              <a:rPr lang="en-US" sz="2400" b="1" dirty="0"/>
              <a:t>C. Martin</a:t>
            </a:r>
            <a:r>
              <a:rPr lang="en-US" sz="2400" b="1" baseline="30000" dirty="0"/>
              <a:t>3</a:t>
            </a:r>
            <a:r>
              <a:rPr lang="en-US" sz="2400" b="1" dirty="0"/>
              <a:t>,</a:t>
            </a:r>
            <a:r>
              <a:rPr lang="el-GR" sz="2400" b="1" dirty="0"/>
              <a:t> </a:t>
            </a:r>
            <a:r>
              <a:rPr lang="en-US" sz="2400" b="1" dirty="0"/>
              <a:t> I. Bogdanovic Radovic</a:t>
            </a:r>
            <a:r>
              <a:rPr lang="en-US" sz="2400" b="1" baseline="30000" dirty="0"/>
              <a:t>4</a:t>
            </a:r>
            <a:r>
              <a:rPr lang="en-US" sz="2400" b="1" dirty="0"/>
              <a:t>,</a:t>
            </a:r>
            <a:r>
              <a:rPr lang="el-GR" sz="2400" b="1" dirty="0"/>
              <a:t> </a:t>
            </a:r>
            <a:r>
              <a:rPr lang="en-US" sz="2400" b="1" dirty="0"/>
              <a:t> Z. Siketic</a:t>
            </a:r>
            <a:r>
              <a:rPr lang="en-US" sz="2400" b="1" baseline="30000" dirty="0"/>
              <a:t>4</a:t>
            </a:r>
            <a:r>
              <a:rPr lang="en-US" sz="2400" b="1" dirty="0"/>
              <a:t>,</a:t>
            </a:r>
            <a:r>
              <a:rPr lang="el-GR" sz="2400" b="1" dirty="0"/>
              <a:t> </a:t>
            </a:r>
            <a:r>
              <a:rPr lang="en-US" sz="2400" b="1" dirty="0"/>
              <a:t>E. Fortuna – Zaleśna</a:t>
            </a:r>
            <a:r>
              <a:rPr lang="en-US" sz="2400" b="1" baseline="30000" dirty="0"/>
              <a:t>5</a:t>
            </a:r>
            <a:r>
              <a:rPr lang="en-US" sz="2400" b="1" dirty="0"/>
              <a:t>, M. Spychalski</a:t>
            </a:r>
            <a:r>
              <a:rPr lang="en-US" sz="2400" b="1" baseline="30000" dirty="0"/>
              <a:t>5</a:t>
            </a:r>
            <a:r>
              <a:rPr lang="en-US" sz="2400" b="1" dirty="0"/>
              <a:t>,</a:t>
            </a:r>
            <a:r>
              <a:rPr lang="el-GR" sz="2400" b="1" dirty="0"/>
              <a:t> </a:t>
            </a:r>
            <a:r>
              <a:rPr lang="en-US" sz="2400" b="1" dirty="0"/>
              <a:t>A. Hakola</a:t>
            </a:r>
            <a:r>
              <a:rPr lang="en-US" sz="2400" b="1" baseline="30000" dirty="0"/>
              <a:t>6</a:t>
            </a:r>
            <a:r>
              <a:rPr lang="el-GR" sz="2400" b="1" dirty="0"/>
              <a:t> </a:t>
            </a:r>
            <a:endParaRPr lang="en-US" sz="2400" b="1" dirty="0"/>
          </a:p>
          <a:p>
            <a:r>
              <a:rPr lang="en-US" sz="1600" baseline="30000" dirty="0"/>
              <a:t>1</a:t>
            </a:r>
            <a:r>
              <a:rPr lang="en-US" sz="1600" dirty="0"/>
              <a:t>National Center for Scientific Research “</a:t>
            </a:r>
            <a:r>
              <a:rPr lang="en-US" sz="1600" dirty="0" err="1"/>
              <a:t>Demokritos</a:t>
            </a:r>
            <a:r>
              <a:rPr lang="en-US" sz="1600" dirty="0"/>
              <a:t>”, Athens, Greece</a:t>
            </a:r>
          </a:p>
          <a:p>
            <a:r>
              <a:rPr lang="en-US" sz="1600" baseline="30000" dirty="0"/>
              <a:t>2</a:t>
            </a:r>
            <a:r>
              <a:rPr lang="fr-FR" sz="1600" dirty="0"/>
              <a:t>CEA, IRFM, F-13108 Saint-Paul-Lez-Durance, France</a:t>
            </a:r>
          </a:p>
          <a:p>
            <a:r>
              <a:rPr lang="en-US" sz="1600" baseline="30000" dirty="0"/>
              <a:t>3</a:t>
            </a:r>
            <a:r>
              <a:rPr lang="fr-FR" dirty="0"/>
              <a:t>Aix Marseille </a:t>
            </a:r>
            <a:r>
              <a:rPr lang="fr-FR" dirty="0" err="1"/>
              <a:t>University</a:t>
            </a:r>
            <a:r>
              <a:rPr lang="fr-FR" dirty="0"/>
              <a:t>, CNRS, PIIM, Marseille</a:t>
            </a:r>
            <a:endParaRPr lang="en-US" sz="1600" baseline="30000" dirty="0"/>
          </a:p>
          <a:p>
            <a:r>
              <a:rPr lang="en-US" sz="1600" baseline="30000" dirty="0"/>
              <a:t>4</a:t>
            </a:r>
            <a:r>
              <a:rPr lang="en-US" dirty="0"/>
              <a:t>Ruđer </a:t>
            </a:r>
            <a:r>
              <a:rPr lang="en-US" dirty="0" err="1"/>
              <a:t>Bošković</a:t>
            </a:r>
            <a:r>
              <a:rPr lang="en-US" dirty="0"/>
              <a:t> Institute, </a:t>
            </a:r>
            <a:r>
              <a:rPr lang="en-US" dirty="0" err="1"/>
              <a:t>Bijenička</a:t>
            </a:r>
            <a:r>
              <a:rPr lang="en-US" dirty="0"/>
              <a:t> 54, 10000 Zagreb, Croatia</a:t>
            </a:r>
            <a:endParaRPr lang="en-US" sz="1600" baseline="30000" dirty="0"/>
          </a:p>
          <a:p>
            <a:r>
              <a:rPr lang="en-US" sz="1600" baseline="30000" dirty="0"/>
              <a:t>5</a:t>
            </a:r>
            <a:r>
              <a:rPr lang="en-GB" dirty="0"/>
              <a:t>Faculty of Materials Science and Engineering, Warsaw University of Technology, </a:t>
            </a:r>
            <a:r>
              <a:rPr lang="en-GB" dirty="0" err="1"/>
              <a:t>Woloska</a:t>
            </a:r>
            <a:r>
              <a:rPr lang="en-GB" dirty="0"/>
              <a:t> 141, Warsaw, 02-507, Poland</a:t>
            </a:r>
            <a:endParaRPr lang="en-US" i="1" dirty="0"/>
          </a:p>
          <a:p>
            <a:r>
              <a:rPr lang="en-US" sz="1600" baseline="30000" dirty="0"/>
              <a:t>6</a:t>
            </a:r>
            <a:r>
              <a:rPr lang="en-GB" dirty="0"/>
              <a:t>VTT Technical Research Centre of Finland Ltd, Espoo, Finland</a:t>
            </a:r>
            <a:endParaRPr lang="en-US" i="1" dirty="0"/>
          </a:p>
          <a:p>
            <a:endParaRPr lang="en-US" sz="1600" baseline="30000" dirty="0"/>
          </a:p>
          <a:p>
            <a:endParaRPr lang="en-US" sz="1600" i="1" dirty="0"/>
          </a:p>
        </p:txBody>
      </p:sp>
    </p:spTree>
    <p:extLst>
      <p:ext uri="{BB962C8B-B14F-4D97-AF65-F5344CB8AC3E}">
        <p14:creationId xmlns:p14="http://schemas.microsoft.com/office/powerpoint/2010/main" val="2660847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ECB026-9BA4-46EE-96E2-4EBF8A75B0D2}"/>
              </a:ext>
            </a:extLst>
          </p:cNvPr>
          <p:cNvSpPr txBox="1"/>
          <p:nvPr/>
        </p:nvSpPr>
        <p:spPr>
          <a:xfrm>
            <a:off x="865889" y="1250"/>
            <a:ext cx="5689201" cy="523220"/>
          </a:xfrm>
          <a:prstGeom prst="rect">
            <a:avLst/>
          </a:prstGeom>
          <a:noFill/>
        </p:spPr>
        <p:txBody>
          <a:bodyPr wrap="square" rtlCol="0">
            <a:spAutoFit/>
          </a:bodyPr>
          <a:lstStyle/>
          <a:p>
            <a:r>
              <a:rPr lang="en-US" sz="2800" b="1" dirty="0">
                <a:solidFill>
                  <a:schemeClr val="accent1">
                    <a:lumMod val="75000"/>
                  </a:schemeClr>
                </a:solidFill>
              </a:rPr>
              <a:t>Methodology – Spectra </a:t>
            </a:r>
          </a:p>
        </p:txBody>
      </p:sp>
      <p:grpSp>
        <p:nvGrpSpPr>
          <p:cNvPr id="15" name="Group 14">
            <a:extLst>
              <a:ext uri="{FF2B5EF4-FFF2-40B4-BE49-F238E27FC236}">
                <a16:creationId xmlns:a16="http://schemas.microsoft.com/office/drawing/2014/main" id="{47A3B6EB-B50D-4AEA-8EE6-CFF986E56452}"/>
              </a:ext>
            </a:extLst>
          </p:cNvPr>
          <p:cNvGrpSpPr/>
          <p:nvPr/>
        </p:nvGrpSpPr>
        <p:grpSpPr>
          <a:xfrm>
            <a:off x="602345" y="582492"/>
            <a:ext cx="8853182" cy="1621894"/>
            <a:chOff x="602345" y="582492"/>
            <a:chExt cx="8853182" cy="1621894"/>
          </a:xfrm>
        </p:grpSpPr>
        <p:sp>
          <p:nvSpPr>
            <p:cNvPr id="14" name="Rectangle 13">
              <a:extLst>
                <a:ext uri="{FF2B5EF4-FFF2-40B4-BE49-F238E27FC236}">
                  <a16:creationId xmlns:a16="http://schemas.microsoft.com/office/drawing/2014/main" id="{175BD80E-9353-4094-BBD4-B94853A952AA}"/>
                </a:ext>
              </a:extLst>
            </p:cNvPr>
            <p:cNvSpPr/>
            <p:nvPr/>
          </p:nvSpPr>
          <p:spPr>
            <a:xfrm>
              <a:off x="602345" y="582492"/>
              <a:ext cx="8853182" cy="1621894"/>
            </a:xfrm>
            <a:prstGeom prst="rect">
              <a:avLst/>
            </a:prstGeom>
            <a:solidFill>
              <a:srgbClr val="F9F9F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6A6C2C6-B456-4401-B8E7-8EB9BE1C6B0A}"/>
                </a:ext>
              </a:extLst>
            </p:cNvPr>
            <p:cNvSpPr txBox="1"/>
            <p:nvPr/>
          </p:nvSpPr>
          <p:spPr>
            <a:xfrm>
              <a:off x="761873" y="924040"/>
              <a:ext cx="8693654" cy="1200329"/>
            </a:xfrm>
            <a:prstGeom prst="rect">
              <a:avLst/>
            </a:prstGeom>
            <a:noFill/>
          </p:spPr>
          <p:txBody>
            <a:bodyPr wrap="square" rtlCol="0">
              <a:spAutoFit/>
            </a:bodyPr>
            <a:lstStyle/>
            <a:p>
              <a:pPr marL="285750" indent="-285750">
                <a:buFont typeface="Arial" panose="020B0604020202020204" pitchFamily="34" charset="0"/>
                <a:buChar char="•"/>
              </a:pPr>
              <a:r>
                <a:rPr lang="en-US" dirty="0"/>
                <a:t>Beam: </a:t>
              </a:r>
              <a:r>
                <a:rPr lang="en-US" b="1" dirty="0"/>
                <a:t>deuteron</a:t>
              </a:r>
            </a:p>
            <a:p>
              <a:pPr marL="285750" indent="-285750">
                <a:buFont typeface="Arial" panose="020B0604020202020204" pitchFamily="34" charset="0"/>
                <a:buChar char="•"/>
              </a:pPr>
              <a:r>
                <a:rPr lang="en-US" dirty="0"/>
                <a:t>Energy: </a:t>
              </a:r>
              <a:r>
                <a:rPr lang="en-US" b="1" dirty="0"/>
                <a:t>1.4 </a:t>
              </a:r>
              <a:r>
                <a:rPr lang="el-GR" b="1" dirty="0"/>
                <a:t>Μ</a:t>
              </a:r>
              <a:r>
                <a:rPr lang="en-US" b="1" dirty="0"/>
                <a:t>eV</a:t>
              </a:r>
            </a:p>
            <a:p>
              <a:pPr marL="285750" indent="-285750">
                <a:buFont typeface="Arial" panose="020B0604020202020204" pitchFamily="34" charset="0"/>
                <a:buChar char="•"/>
              </a:pPr>
              <a:r>
                <a:rPr lang="en-US" dirty="0"/>
                <a:t>12.5 </a:t>
              </a:r>
              <a:r>
                <a:rPr lang="en-US" dirty="0">
                  <a:latin typeface="Symbol" panose="05050102010706020507" pitchFamily="18" charset="2"/>
                </a:rPr>
                <a:t>m</a:t>
              </a:r>
              <a:r>
                <a:rPr lang="en-US" dirty="0"/>
                <a:t>m Kapton between the sample and the detector  </a:t>
              </a:r>
            </a:p>
            <a:p>
              <a:pPr marL="285750" indent="-285750">
                <a:buFont typeface="Arial" panose="020B0604020202020204" pitchFamily="34" charset="0"/>
                <a:buChar char="•"/>
              </a:pPr>
              <a:r>
                <a:rPr lang="en-US" dirty="0"/>
                <a:t>Sample </a:t>
              </a:r>
              <a:r>
                <a:rPr lang="en-US" b="1" dirty="0">
                  <a:solidFill>
                    <a:schemeClr val="accent5">
                      <a:lumMod val="50000"/>
                    </a:schemeClr>
                  </a:solidFill>
                </a:rPr>
                <a:t>Q4 pos 2 side H </a:t>
              </a:r>
              <a:r>
                <a:rPr lang="en-US" dirty="0"/>
                <a:t>was measured </a:t>
              </a:r>
              <a:r>
                <a:rPr lang="en-US" b="1" dirty="0"/>
                <a:t>exactly</a:t>
              </a:r>
              <a:r>
                <a:rPr lang="en-US" dirty="0"/>
                <a:t> after the air exposure and </a:t>
              </a:r>
              <a:r>
                <a:rPr lang="en-US" b="1" dirty="0"/>
                <a:t>22 days later</a:t>
              </a:r>
            </a:p>
          </p:txBody>
        </p:sp>
        <p:sp>
          <p:nvSpPr>
            <p:cNvPr id="4" name="Rectangle 3">
              <a:extLst>
                <a:ext uri="{FF2B5EF4-FFF2-40B4-BE49-F238E27FC236}">
                  <a16:creationId xmlns:a16="http://schemas.microsoft.com/office/drawing/2014/main" id="{1A0A25D6-0F38-4E72-A60E-F26898A678A6}"/>
                </a:ext>
              </a:extLst>
            </p:cNvPr>
            <p:cNvSpPr/>
            <p:nvPr/>
          </p:nvSpPr>
          <p:spPr>
            <a:xfrm>
              <a:off x="761872" y="588193"/>
              <a:ext cx="2613344" cy="369332"/>
            </a:xfrm>
            <a:prstGeom prst="rect">
              <a:avLst/>
            </a:prstGeom>
          </p:spPr>
          <p:txBody>
            <a:bodyPr wrap="none">
              <a:spAutoFit/>
            </a:bodyPr>
            <a:lstStyle/>
            <a:p>
              <a:pPr algn="ctr"/>
              <a:r>
                <a:rPr lang="en-US" b="1" dirty="0"/>
                <a:t>RBS/NRA measurements:</a:t>
              </a:r>
            </a:p>
          </p:txBody>
        </p:sp>
      </p:grpSp>
      <p:sp>
        <p:nvSpPr>
          <p:cNvPr id="5" name="TextBox 4">
            <a:extLst>
              <a:ext uri="{FF2B5EF4-FFF2-40B4-BE49-F238E27FC236}">
                <a16:creationId xmlns:a16="http://schemas.microsoft.com/office/drawing/2014/main" id="{DA340EB1-E884-44BE-8F0E-CA264F3DFE5A}"/>
              </a:ext>
            </a:extLst>
          </p:cNvPr>
          <p:cNvSpPr txBox="1"/>
          <p:nvPr/>
        </p:nvSpPr>
        <p:spPr>
          <a:xfrm>
            <a:off x="1450108" y="2313366"/>
            <a:ext cx="3525520" cy="369332"/>
          </a:xfrm>
          <a:prstGeom prst="rect">
            <a:avLst/>
          </a:prstGeom>
          <a:noFill/>
        </p:spPr>
        <p:txBody>
          <a:bodyPr wrap="square" rtlCol="0">
            <a:spAutoFit/>
          </a:bodyPr>
          <a:lstStyle/>
          <a:p>
            <a:r>
              <a:rPr lang="en-US" dirty="0"/>
              <a:t>Representative </a:t>
            </a:r>
            <a:r>
              <a:rPr lang="en-US" b="1" dirty="0"/>
              <a:t>W</a:t>
            </a:r>
            <a:r>
              <a:rPr lang="en-US" dirty="0"/>
              <a:t> sample spectra</a:t>
            </a:r>
          </a:p>
        </p:txBody>
      </p:sp>
      <p:sp>
        <p:nvSpPr>
          <p:cNvPr id="6" name="TextBox 5">
            <a:extLst>
              <a:ext uri="{FF2B5EF4-FFF2-40B4-BE49-F238E27FC236}">
                <a16:creationId xmlns:a16="http://schemas.microsoft.com/office/drawing/2014/main" id="{6EAC37D6-2E9C-461C-8E2A-EFF0B39578F2}"/>
              </a:ext>
            </a:extLst>
          </p:cNvPr>
          <p:cNvSpPr txBox="1"/>
          <p:nvPr/>
        </p:nvSpPr>
        <p:spPr>
          <a:xfrm>
            <a:off x="7595981" y="2383095"/>
            <a:ext cx="1981205" cy="369332"/>
          </a:xfrm>
          <a:prstGeom prst="rect">
            <a:avLst/>
          </a:prstGeom>
          <a:noFill/>
        </p:spPr>
        <p:txBody>
          <a:bodyPr wrap="square" rtlCol="0">
            <a:spAutoFit/>
          </a:bodyPr>
          <a:lstStyle/>
          <a:p>
            <a:r>
              <a:rPr lang="en-US" b="1" dirty="0">
                <a:solidFill>
                  <a:srgbClr val="FF9900"/>
                </a:solidFill>
              </a:rPr>
              <a:t>Al</a:t>
            </a:r>
            <a:r>
              <a:rPr lang="en-US" dirty="0">
                <a:solidFill>
                  <a:srgbClr val="FF9900"/>
                </a:solidFill>
              </a:rPr>
              <a:t> </a:t>
            </a:r>
            <a:r>
              <a:rPr lang="en-US" dirty="0"/>
              <a:t>sample spectra</a:t>
            </a:r>
          </a:p>
        </p:txBody>
      </p:sp>
      <p:graphicFrame>
        <p:nvGraphicFramePr>
          <p:cNvPr id="7" name="Object 6">
            <a:extLst>
              <a:ext uri="{FF2B5EF4-FFF2-40B4-BE49-F238E27FC236}">
                <a16:creationId xmlns:a16="http://schemas.microsoft.com/office/drawing/2014/main" id="{E500E018-FF9D-4C4D-8D70-43FC475B155D}"/>
              </a:ext>
            </a:extLst>
          </p:cNvPr>
          <p:cNvGraphicFramePr>
            <a:graphicFrameLocks noChangeAspect="1"/>
          </p:cNvGraphicFramePr>
          <p:nvPr>
            <p:extLst>
              <p:ext uri="{D42A27DB-BD31-4B8C-83A1-F6EECF244321}">
                <p14:modId xmlns:p14="http://schemas.microsoft.com/office/powerpoint/2010/main" val="3455113241"/>
              </p:ext>
            </p:extLst>
          </p:nvPr>
        </p:nvGraphicFramePr>
        <p:xfrm>
          <a:off x="602346" y="2331832"/>
          <a:ext cx="5362655" cy="4114800"/>
        </p:xfrm>
        <a:graphic>
          <a:graphicData uri="http://schemas.openxmlformats.org/presentationml/2006/ole">
            <mc:AlternateContent xmlns:mc="http://schemas.openxmlformats.org/markup-compatibility/2006">
              <mc:Choice xmlns:v="urn:schemas-microsoft-com:vml" Requires="v">
                <p:oleObj spid="_x0000_s5224" name="Graph" r:id="rId3" imgW="4631968" imgH="3554505" progId="Origin50.Graph">
                  <p:embed/>
                </p:oleObj>
              </mc:Choice>
              <mc:Fallback>
                <p:oleObj name="Graph" r:id="rId3" imgW="4631968" imgH="3554505" progId="Origin50.Graph">
                  <p:embed/>
                  <p:pic>
                    <p:nvPicPr>
                      <p:cNvPr id="10" name="Object 9">
                        <a:extLst>
                          <a:ext uri="{FF2B5EF4-FFF2-40B4-BE49-F238E27FC236}">
                            <a16:creationId xmlns:a16="http://schemas.microsoft.com/office/drawing/2014/main" id="{EB3F556D-E171-444A-B6C6-3C207D48BDA8}"/>
                          </a:ext>
                        </a:extLst>
                      </p:cNvPr>
                      <p:cNvPicPr/>
                      <p:nvPr/>
                    </p:nvPicPr>
                    <p:blipFill>
                      <a:blip r:embed="rId4"/>
                      <a:stretch>
                        <a:fillRect/>
                      </a:stretch>
                    </p:blipFill>
                    <p:spPr>
                      <a:xfrm>
                        <a:off x="602346" y="2331832"/>
                        <a:ext cx="5362655" cy="4114800"/>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80829975-7707-4334-98FD-3ECA1A284CB4}"/>
              </a:ext>
            </a:extLst>
          </p:cNvPr>
          <p:cNvSpPr txBox="1"/>
          <p:nvPr/>
        </p:nvSpPr>
        <p:spPr>
          <a:xfrm>
            <a:off x="3909797" y="4996041"/>
            <a:ext cx="957765" cy="338554"/>
          </a:xfrm>
          <a:prstGeom prst="rect">
            <a:avLst/>
          </a:prstGeom>
          <a:noFill/>
        </p:spPr>
        <p:txBody>
          <a:bodyPr wrap="square" rtlCol="0">
            <a:spAutoFit/>
          </a:bodyPr>
          <a:lstStyle/>
          <a:p>
            <a:r>
              <a:rPr lang="el-GR" sz="1600" b="1" baseline="30000" dirty="0">
                <a:solidFill>
                  <a:srgbClr val="FF9900"/>
                </a:solidFill>
              </a:rPr>
              <a:t>11</a:t>
            </a:r>
            <a:r>
              <a:rPr lang="en-US" sz="1600" b="1" dirty="0">
                <a:solidFill>
                  <a:srgbClr val="FF9900"/>
                </a:solidFill>
              </a:rPr>
              <a:t>B(d,</a:t>
            </a:r>
            <a:r>
              <a:rPr lang="el-GR" sz="1600" b="1" dirty="0">
                <a:solidFill>
                  <a:srgbClr val="FF9900"/>
                </a:solidFill>
              </a:rPr>
              <a:t>α</a:t>
            </a:r>
            <a:r>
              <a:rPr lang="en-US" sz="1600" b="1" baseline="-25000" dirty="0">
                <a:solidFill>
                  <a:srgbClr val="FF9900"/>
                </a:solidFill>
              </a:rPr>
              <a:t>0</a:t>
            </a:r>
            <a:r>
              <a:rPr lang="en-US" sz="1600" b="1" dirty="0">
                <a:solidFill>
                  <a:srgbClr val="FF9900"/>
                </a:solidFill>
              </a:rPr>
              <a:t>)</a:t>
            </a:r>
          </a:p>
        </p:txBody>
      </p:sp>
      <p:sp>
        <p:nvSpPr>
          <p:cNvPr id="9" name="TextBox 8">
            <a:extLst>
              <a:ext uri="{FF2B5EF4-FFF2-40B4-BE49-F238E27FC236}">
                <a16:creationId xmlns:a16="http://schemas.microsoft.com/office/drawing/2014/main" id="{FF70DB2F-C7A2-40D0-A187-9C192E6B5067}"/>
              </a:ext>
            </a:extLst>
          </p:cNvPr>
          <p:cNvSpPr txBox="1"/>
          <p:nvPr/>
        </p:nvSpPr>
        <p:spPr>
          <a:xfrm>
            <a:off x="2155507" y="4558982"/>
            <a:ext cx="442188" cy="338554"/>
          </a:xfrm>
          <a:prstGeom prst="rect">
            <a:avLst/>
          </a:prstGeom>
          <a:noFill/>
        </p:spPr>
        <p:txBody>
          <a:bodyPr wrap="square" rtlCol="0">
            <a:spAutoFit/>
          </a:bodyPr>
          <a:lstStyle/>
          <a:p>
            <a:r>
              <a:rPr lang="en-US" sz="1600" b="1" dirty="0">
                <a:solidFill>
                  <a:srgbClr val="FF9900"/>
                </a:solidFill>
              </a:rPr>
              <a:t>B</a:t>
            </a:r>
          </a:p>
        </p:txBody>
      </p:sp>
      <p:sp>
        <p:nvSpPr>
          <p:cNvPr id="10" name="TextBox 9">
            <a:extLst>
              <a:ext uri="{FF2B5EF4-FFF2-40B4-BE49-F238E27FC236}">
                <a16:creationId xmlns:a16="http://schemas.microsoft.com/office/drawing/2014/main" id="{48586847-CF07-48CE-B4D0-2FE00448D3A5}"/>
              </a:ext>
            </a:extLst>
          </p:cNvPr>
          <p:cNvSpPr txBox="1"/>
          <p:nvPr/>
        </p:nvSpPr>
        <p:spPr>
          <a:xfrm>
            <a:off x="4239371" y="5360972"/>
            <a:ext cx="1472513" cy="338554"/>
          </a:xfrm>
          <a:prstGeom prst="rect">
            <a:avLst/>
          </a:prstGeom>
          <a:noFill/>
        </p:spPr>
        <p:txBody>
          <a:bodyPr wrap="square" rtlCol="0">
            <a:spAutoFit/>
          </a:bodyPr>
          <a:lstStyle/>
          <a:p>
            <a:r>
              <a:rPr lang="el-GR" sz="1600" b="1" baseline="30000" dirty="0">
                <a:solidFill>
                  <a:srgbClr val="FF9900"/>
                </a:solidFill>
              </a:rPr>
              <a:t>1</a:t>
            </a:r>
            <a:r>
              <a:rPr lang="en-US" sz="1600" b="1" baseline="30000" dirty="0">
                <a:solidFill>
                  <a:srgbClr val="FF9900"/>
                </a:solidFill>
              </a:rPr>
              <a:t>0</a:t>
            </a:r>
            <a:r>
              <a:rPr lang="en-US" sz="1600" b="1" dirty="0">
                <a:solidFill>
                  <a:srgbClr val="FF9900"/>
                </a:solidFill>
              </a:rPr>
              <a:t>B(d,p</a:t>
            </a:r>
            <a:r>
              <a:rPr lang="en-US" sz="1600" b="1" baseline="-25000" dirty="0">
                <a:solidFill>
                  <a:srgbClr val="FF9900"/>
                </a:solidFill>
              </a:rPr>
              <a:t>2</a:t>
            </a:r>
            <a:r>
              <a:rPr lang="en-US" sz="1600" b="1" dirty="0">
                <a:solidFill>
                  <a:srgbClr val="FF9900"/>
                </a:solidFill>
              </a:rPr>
              <a:t>)</a:t>
            </a:r>
          </a:p>
        </p:txBody>
      </p:sp>
      <p:sp>
        <p:nvSpPr>
          <p:cNvPr id="11" name="TextBox 10">
            <a:extLst>
              <a:ext uri="{FF2B5EF4-FFF2-40B4-BE49-F238E27FC236}">
                <a16:creationId xmlns:a16="http://schemas.microsoft.com/office/drawing/2014/main" id="{3774B44A-17D5-47D2-AA09-A7FA514149F7}"/>
              </a:ext>
            </a:extLst>
          </p:cNvPr>
          <p:cNvSpPr txBox="1"/>
          <p:nvPr/>
        </p:nvSpPr>
        <p:spPr>
          <a:xfrm>
            <a:off x="2812358" y="4868595"/>
            <a:ext cx="1472513" cy="338554"/>
          </a:xfrm>
          <a:prstGeom prst="rect">
            <a:avLst/>
          </a:prstGeom>
          <a:noFill/>
        </p:spPr>
        <p:txBody>
          <a:bodyPr wrap="square" rtlCol="0">
            <a:spAutoFit/>
          </a:bodyPr>
          <a:lstStyle/>
          <a:p>
            <a:r>
              <a:rPr lang="el-GR" sz="1600" b="1" baseline="30000" dirty="0">
                <a:solidFill>
                  <a:srgbClr val="FF9900"/>
                </a:solidFill>
              </a:rPr>
              <a:t>1</a:t>
            </a:r>
            <a:r>
              <a:rPr lang="en-US" sz="1600" b="1" baseline="30000" dirty="0">
                <a:solidFill>
                  <a:srgbClr val="FF9900"/>
                </a:solidFill>
              </a:rPr>
              <a:t>0</a:t>
            </a:r>
            <a:r>
              <a:rPr lang="en-US" sz="1600" b="1" dirty="0">
                <a:solidFill>
                  <a:srgbClr val="FF9900"/>
                </a:solidFill>
              </a:rPr>
              <a:t>B(d,p</a:t>
            </a:r>
            <a:r>
              <a:rPr lang="en-US" sz="1600" b="1" baseline="-25000" dirty="0">
                <a:solidFill>
                  <a:srgbClr val="FF9900"/>
                </a:solidFill>
              </a:rPr>
              <a:t>4,5</a:t>
            </a:r>
            <a:r>
              <a:rPr lang="en-US" sz="1600" b="1" dirty="0">
                <a:solidFill>
                  <a:srgbClr val="FF9900"/>
                </a:solidFill>
              </a:rPr>
              <a:t>)</a:t>
            </a:r>
          </a:p>
        </p:txBody>
      </p:sp>
      <p:sp>
        <p:nvSpPr>
          <p:cNvPr id="12" name="TextBox 11">
            <a:extLst>
              <a:ext uri="{FF2B5EF4-FFF2-40B4-BE49-F238E27FC236}">
                <a16:creationId xmlns:a16="http://schemas.microsoft.com/office/drawing/2014/main" id="{E33DD5A2-1FEB-4DC0-8D40-7BE4961FD0BB}"/>
              </a:ext>
            </a:extLst>
          </p:cNvPr>
          <p:cNvSpPr txBox="1"/>
          <p:nvPr/>
        </p:nvSpPr>
        <p:spPr>
          <a:xfrm>
            <a:off x="2333475" y="4380002"/>
            <a:ext cx="1041741" cy="338554"/>
          </a:xfrm>
          <a:prstGeom prst="rect">
            <a:avLst/>
          </a:prstGeom>
          <a:noFill/>
        </p:spPr>
        <p:txBody>
          <a:bodyPr wrap="square" rtlCol="0">
            <a:spAutoFit/>
          </a:bodyPr>
          <a:lstStyle/>
          <a:p>
            <a:r>
              <a:rPr lang="el-GR" sz="1600" b="1" baseline="30000" dirty="0">
                <a:solidFill>
                  <a:srgbClr val="FF9900"/>
                </a:solidFill>
              </a:rPr>
              <a:t>11</a:t>
            </a:r>
            <a:r>
              <a:rPr lang="en-US" sz="1600" b="1" dirty="0">
                <a:solidFill>
                  <a:srgbClr val="FF9900"/>
                </a:solidFill>
              </a:rPr>
              <a:t>B(d,</a:t>
            </a:r>
            <a:r>
              <a:rPr lang="el-GR" sz="1600" b="1" dirty="0">
                <a:solidFill>
                  <a:srgbClr val="FF9900"/>
                </a:solidFill>
              </a:rPr>
              <a:t>α</a:t>
            </a:r>
            <a:r>
              <a:rPr lang="en-US" sz="1600" b="1" baseline="-25000" dirty="0">
                <a:solidFill>
                  <a:srgbClr val="FF9900"/>
                </a:solidFill>
              </a:rPr>
              <a:t>2</a:t>
            </a:r>
            <a:r>
              <a:rPr lang="en-US" sz="1600" b="1" dirty="0">
                <a:solidFill>
                  <a:srgbClr val="FF9900"/>
                </a:solidFill>
              </a:rPr>
              <a:t>)</a:t>
            </a:r>
          </a:p>
        </p:txBody>
      </p:sp>
      <p:graphicFrame>
        <p:nvGraphicFramePr>
          <p:cNvPr id="13" name="Object 12">
            <a:extLst>
              <a:ext uri="{FF2B5EF4-FFF2-40B4-BE49-F238E27FC236}">
                <a16:creationId xmlns:a16="http://schemas.microsoft.com/office/drawing/2014/main" id="{43A680D3-1368-4E49-AEF2-062CCEDF9250}"/>
              </a:ext>
            </a:extLst>
          </p:cNvPr>
          <p:cNvGraphicFramePr>
            <a:graphicFrameLocks noChangeAspect="1"/>
          </p:cNvGraphicFramePr>
          <p:nvPr>
            <p:extLst>
              <p:ext uri="{D42A27DB-BD31-4B8C-83A1-F6EECF244321}">
                <p14:modId xmlns:p14="http://schemas.microsoft.com/office/powerpoint/2010/main" val="1504453825"/>
              </p:ext>
            </p:extLst>
          </p:nvPr>
        </p:nvGraphicFramePr>
        <p:xfrm>
          <a:off x="5823390" y="2350298"/>
          <a:ext cx="5362655" cy="4114800"/>
        </p:xfrm>
        <a:graphic>
          <a:graphicData uri="http://schemas.openxmlformats.org/presentationml/2006/ole">
            <mc:AlternateContent xmlns:mc="http://schemas.openxmlformats.org/markup-compatibility/2006">
              <mc:Choice xmlns:v="urn:schemas-microsoft-com:vml" Requires="v">
                <p:oleObj spid="_x0000_s5225" name="Graph" r:id="rId5" imgW="4631968" imgH="3554505" progId="Origin50.Graph">
                  <p:embed/>
                </p:oleObj>
              </mc:Choice>
              <mc:Fallback>
                <p:oleObj name="Graph" r:id="rId5" imgW="4631968" imgH="3554505" progId="Origin50.Graph">
                  <p:embed/>
                  <p:pic>
                    <p:nvPicPr>
                      <p:cNvPr id="11" name="Object 10">
                        <a:extLst>
                          <a:ext uri="{FF2B5EF4-FFF2-40B4-BE49-F238E27FC236}">
                            <a16:creationId xmlns:a16="http://schemas.microsoft.com/office/drawing/2014/main" id="{D3DE6708-474C-435F-8372-B1758B07502A}"/>
                          </a:ext>
                        </a:extLst>
                      </p:cNvPr>
                      <p:cNvPicPr/>
                      <p:nvPr/>
                    </p:nvPicPr>
                    <p:blipFill>
                      <a:blip r:embed="rId6"/>
                      <a:stretch>
                        <a:fillRect/>
                      </a:stretch>
                    </p:blipFill>
                    <p:spPr>
                      <a:xfrm>
                        <a:off x="5823390" y="2350298"/>
                        <a:ext cx="5362655" cy="4114800"/>
                      </a:xfrm>
                      <a:prstGeom prst="rect">
                        <a:avLst/>
                      </a:prstGeom>
                    </p:spPr>
                  </p:pic>
                </p:oleObj>
              </mc:Fallback>
            </mc:AlternateContent>
          </a:graphicData>
        </a:graphic>
      </p:graphicFrame>
    </p:spTree>
    <p:extLst>
      <p:ext uri="{BB962C8B-B14F-4D97-AF65-F5344CB8AC3E}">
        <p14:creationId xmlns:p14="http://schemas.microsoft.com/office/powerpoint/2010/main" val="267093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EEB5B70-8CD3-4ECA-A486-9C3D6EEB53FA}"/>
              </a:ext>
            </a:extLst>
          </p:cNvPr>
          <p:cNvSpPr/>
          <p:nvPr/>
        </p:nvSpPr>
        <p:spPr>
          <a:xfrm>
            <a:off x="869168" y="-1566"/>
            <a:ext cx="2968505" cy="532903"/>
          </a:xfrm>
          <a:prstGeom prst="rect">
            <a:avLst/>
          </a:prstGeom>
        </p:spPr>
        <p:txBody>
          <a:bodyPr wrap="none">
            <a:spAutoFit/>
          </a:bodyPr>
          <a:lstStyle/>
          <a:p>
            <a:pPr>
              <a:lnSpc>
                <a:spcPct val="107000"/>
              </a:lnSpc>
              <a:spcAft>
                <a:spcPts val="600"/>
              </a:spcAft>
            </a:pPr>
            <a:r>
              <a:rPr lang="en-US" sz="28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Elemental Amount</a:t>
            </a:r>
            <a:endParaRPr lang="en-US" sz="28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4" name="Rectangle 33">
            <a:extLst>
              <a:ext uri="{FF2B5EF4-FFF2-40B4-BE49-F238E27FC236}">
                <a16:creationId xmlns:a16="http://schemas.microsoft.com/office/drawing/2014/main" id="{19A83C40-23A3-4FAC-B33B-C23A696ED864}"/>
              </a:ext>
            </a:extLst>
          </p:cNvPr>
          <p:cNvSpPr/>
          <p:nvPr/>
        </p:nvSpPr>
        <p:spPr>
          <a:xfrm>
            <a:off x="3003542" y="3086706"/>
            <a:ext cx="9134639" cy="3448128"/>
          </a:xfrm>
          <a:prstGeom prst="rect">
            <a:avLst/>
          </a:prstGeom>
          <a:solidFill>
            <a:srgbClr val="F9F9F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B76D3FE-C537-4AEE-8D18-528128CC5D3B}"/>
              </a:ext>
            </a:extLst>
          </p:cNvPr>
          <p:cNvSpPr txBox="1"/>
          <p:nvPr/>
        </p:nvSpPr>
        <p:spPr>
          <a:xfrm>
            <a:off x="3003542" y="3048769"/>
            <a:ext cx="4562661" cy="3477875"/>
          </a:xfrm>
          <a:prstGeom prst="rect">
            <a:avLst/>
          </a:prstGeom>
          <a:noFill/>
          <a:ln>
            <a:noFill/>
          </a:ln>
        </p:spPr>
        <p:txBody>
          <a:bodyPr wrap="square" rtlCol="0">
            <a:spAutoFit/>
          </a:bodyPr>
          <a:lstStyle/>
          <a:p>
            <a:pPr algn="ctr"/>
            <a:r>
              <a:rPr lang="en-US" b="1" dirty="0"/>
              <a:t>Boron</a:t>
            </a:r>
          </a:p>
          <a:p>
            <a:pPr marL="285750" indent="-285750">
              <a:buFont typeface="Arial" panose="020B0604020202020204" pitchFamily="34" charset="0"/>
              <a:buChar char="•"/>
            </a:pPr>
            <a:r>
              <a:rPr lang="en-US" b="1" dirty="0"/>
              <a:t>No dependence </a:t>
            </a:r>
            <a:r>
              <a:rPr lang="en-US" dirty="0"/>
              <a:t>on </a:t>
            </a:r>
            <a:r>
              <a:rPr lang="en-US" b="1" dirty="0"/>
              <a:t>probe</a:t>
            </a:r>
            <a:r>
              <a:rPr lang="en-US" dirty="0"/>
              <a:t> &amp; </a:t>
            </a:r>
            <a:r>
              <a:rPr lang="en-US" b="1" dirty="0"/>
              <a:t>side</a:t>
            </a:r>
            <a:r>
              <a:rPr lang="en-US" dirty="0"/>
              <a:t>;</a:t>
            </a:r>
            <a:r>
              <a:rPr lang="el-GR" dirty="0"/>
              <a:t> </a:t>
            </a:r>
            <a:r>
              <a:rPr lang="en-US" b="1" dirty="0"/>
              <a:t>dependence</a:t>
            </a:r>
            <a:r>
              <a:rPr lang="en-US" dirty="0"/>
              <a:t> on </a:t>
            </a:r>
            <a:r>
              <a:rPr lang="en-US" b="1" dirty="0"/>
              <a:t>vertical</a:t>
            </a:r>
            <a:r>
              <a:rPr lang="en-US" dirty="0"/>
              <a:t> position</a:t>
            </a:r>
          </a:p>
          <a:p>
            <a:pPr marL="285750" indent="-285750">
              <a:buFont typeface="Arial" panose="020B0604020202020204" pitchFamily="34" charset="0"/>
              <a:buChar char="•"/>
            </a:pPr>
            <a:r>
              <a:rPr lang="en-US" b="1" dirty="0"/>
              <a:t>~</a:t>
            </a:r>
            <a:r>
              <a:rPr lang="en-US" b="1" dirty="0">
                <a:solidFill>
                  <a:srgbClr val="CC0099"/>
                </a:solidFill>
              </a:rPr>
              <a:t>3.5 ×</a:t>
            </a:r>
            <a:r>
              <a:rPr lang="en-US" b="1" dirty="0"/>
              <a:t> more B </a:t>
            </a:r>
            <a:r>
              <a:rPr lang="en-US" dirty="0"/>
              <a:t>in </a:t>
            </a:r>
            <a:r>
              <a:rPr lang="en-US" b="1" dirty="0">
                <a:solidFill>
                  <a:srgbClr val="FF0000"/>
                </a:solidFill>
              </a:rPr>
              <a:t>pos 5</a:t>
            </a:r>
            <a:r>
              <a:rPr lang="en-US" dirty="0"/>
              <a:t> than in </a:t>
            </a:r>
            <a:r>
              <a:rPr lang="en-US" b="1" dirty="0"/>
              <a:t>pos 2</a:t>
            </a:r>
          </a:p>
          <a:p>
            <a:pPr marL="285750" indent="-285750">
              <a:buFont typeface="Arial" panose="020B0604020202020204" pitchFamily="34" charset="0"/>
              <a:buChar char="•"/>
            </a:pPr>
            <a:r>
              <a:rPr lang="en-US" b="1" dirty="0"/>
              <a:t>Bottom sides </a:t>
            </a:r>
            <a:r>
              <a:rPr lang="en-US" dirty="0"/>
              <a:t>present similar &amp; the</a:t>
            </a:r>
            <a:r>
              <a:rPr lang="en-US" b="1" dirty="0">
                <a:solidFill>
                  <a:srgbClr val="3404E2"/>
                </a:solidFill>
              </a:rPr>
              <a:t> </a:t>
            </a:r>
            <a:r>
              <a:rPr lang="en-US" b="1" dirty="0"/>
              <a:t>highest </a:t>
            </a:r>
            <a:r>
              <a:rPr lang="en-US" dirty="0"/>
              <a:t>values</a:t>
            </a:r>
          </a:p>
          <a:p>
            <a:pPr marL="285750" indent="-285750">
              <a:buFont typeface="Arial" panose="020B0604020202020204" pitchFamily="34" charset="0"/>
              <a:buChar char="•"/>
            </a:pPr>
            <a:r>
              <a:rPr lang="en-US" b="1" dirty="0">
                <a:solidFill>
                  <a:srgbClr val="FF9900"/>
                </a:solidFill>
              </a:rPr>
              <a:t>Pos 3 (Al) </a:t>
            </a:r>
            <a:r>
              <a:rPr lang="en-US" dirty="0"/>
              <a:t>similar with </a:t>
            </a:r>
            <a:r>
              <a:rPr lang="en-US" b="1" dirty="0"/>
              <a:t>pos 2</a:t>
            </a:r>
          </a:p>
          <a:p>
            <a:pPr marL="285750" indent="-285750">
              <a:buFont typeface="Arial" panose="020B0604020202020204" pitchFamily="34" charset="0"/>
              <a:buChar char="•"/>
            </a:pPr>
            <a:r>
              <a:rPr lang="en-US" b="1" dirty="0"/>
              <a:t>Same amount </a:t>
            </a:r>
            <a:r>
              <a:rPr lang="en-US" dirty="0"/>
              <a:t>after</a:t>
            </a:r>
            <a:r>
              <a:rPr lang="en-US" b="1" dirty="0"/>
              <a:t> </a:t>
            </a:r>
            <a:r>
              <a:rPr lang="en-US" dirty="0"/>
              <a:t>22 days air expose</a:t>
            </a:r>
          </a:p>
          <a:p>
            <a:pPr algn="ctr"/>
            <a:r>
              <a:rPr lang="en-US" b="1" dirty="0"/>
              <a:t>Carbon</a:t>
            </a:r>
            <a:endParaRPr lang="en-US" dirty="0"/>
          </a:p>
          <a:p>
            <a:pPr marL="285750" indent="-285750">
              <a:buFont typeface="Arial" panose="020B0604020202020204" pitchFamily="34" charset="0"/>
              <a:buChar char="•"/>
            </a:pPr>
            <a:r>
              <a:rPr lang="en-US" b="1" dirty="0"/>
              <a:t>W samples</a:t>
            </a:r>
            <a:r>
              <a:rPr lang="en-US" dirty="0"/>
              <a:t>: similar amount with reference one</a:t>
            </a:r>
          </a:p>
          <a:p>
            <a:pPr marL="285750" indent="-285750">
              <a:buFont typeface="Arial" panose="020B0604020202020204" pitchFamily="34" charset="0"/>
              <a:buChar char="•"/>
            </a:pPr>
            <a:r>
              <a:rPr lang="en-US" b="1" dirty="0"/>
              <a:t>high C </a:t>
            </a:r>
            <a:r>
              <a:rPr lang="en-US" dirty="0"/>
              <a:t>amount</a:t>
            </a:r>
            <a:r>
              <a:rPr lang="en-US" b="1" dirty="0"/>
              <a:t> </a:t>
            </a:r>
            <a:r>
              <a:rPr lang="en-US" b="1" dirty="0">
                <a:solidFill>
                  <a:srgbClr val="FF9900"/>
                </a:solidFill>
              </a:rPr>
              <a:t>Pos 3 (Al)</a:t>
            </a:r>
            <a:endParaRPr lang="en-US" b="1" dirty="0"/>
          </a:p>
        </p:txBody>
      </p:sp>
      <p:sp>
        <p:nvSpPr>
          <p:cNvPr id="33" name="TextBox 32">
            <a:extLst>
              <a:ext uri="{FF2B5EF4-FFF2-40B4-BE49-F238E27FC236}">
                <a16:creationId xmlns:a16="http://schemas.microsoft.com/office/drawing/2014/main" id="{6433C367-F9A9-4744-94B6-62768731A244}"/>
              </a:ext>
            </a:extLst>
          </p:cNvPr>
          <p:cNvSpPr txBox="1"/>
          <p:nvPr/>
        </p:nvSpPr>
        <p:spPr>
          <a:xfrm>
            <a:off x="7415227" y="3040579"/>
            <a:ext cx="4722954" cy="3477875"/>
          </a:xfrm>
          <a:prstGeom prst="rect">
            <a:avLst/>
          </a:prstGeom>
          <a:noFill/>
          <a:ln>
            <a:noFill/>
          </a:ln>
        </p:spPr>
        <p:txBody>
          <a:bodyPr wrap="square" rtlCol="0">
            <a:spAutoFit/>
          </a:bodyPr>
          <a:lstStyle/>
          <a:p>
            <a:pPr algn="ctr"/>
            <a:r>
              <a:rPr lang="en-US" b="1" dirty="0"/>
              <a:t>Deuterium</a:t>
            </a:r>
            <a:r>
              <a:rPr lang="en-US" dirty="0"/>
              <a:t> </a:t>
            </a:r>
          </a:p>
          <a:p>
            <a:pPr marL="285750" indent="-285750">
              <a:buFont typeface="Arial" panose="020B0604020202020204" pitchFamily="34" charset="0"/>
              <a:buChar char="•"/>
            </a:pPr>
            <a:r>
              <a:rPr lang="en-US" b="1" dirty="0"/>
              <a:t>Dependence </a:t>
            </a:r>
            <a:r>
              <a:rPr lang="en-US" dirty="0"/>
              <a:t>on </a:t>
            </a:r>
            <a:r>
              <a:rPr lang="en-US" b="1" dirty="0"/>
              <a:t>probe</a:t>
            </a:r>
            <a:r>
              <a:rPr lang="en-US" dirty="0"/>
              <a:t>; </a:t>
            </a:r>
            <a:r>
              <a:rPr lang="en-US" b="1" dirty="0"/>
              <a:t>dependence</a:t>
            </a:r>
            <a:r>
              <a:rPr lang="en-US" dirty="0"/>
              <a:t> on </a:t>
            </a:r>
            <a:r>
              <a:rPr lang="en-US" b="1" dirty="0"/>
              <a:t>vertical</a:t>
            </a:r>
            <a:r>
              <a:rPr lang="en-US" dirty="0"/>
              <a:t> position </a:t>
            </a:r>
            <a:r>
              <a:rPr lang="en-US" b="1" dirty="0"/>
              <a:t>only for Q3</a:t>
            </a:r>
          </a:p>
          <a:p>
            <a:pPr marL="285750" indent="-285750">
              <a:buFont typeface="Arial" panose="020B0604020202020204" pitchFamily="34" charset="0"/>
              <a:buChar char="•"/>
            </a:pPr>
            <a:r>
              <a:rPr lang="en-US" b="1" dirty="0"/>
              <a:t>Q3: ~</a:t>
            </a:r>
            <a:r>
              <a:rPr lang="en-US" b="1" dirty="0">
                <a:solidFill>
                  <a:srgbClr val="CC0099"/>
                </a:solidFill>
              </a:rPr>
              <a:t>3.5 × </a:t>
            </a:r>
            <a:r>
              <a:rPr lang="en-US" b="1" dirty="0"/>
              <a:t>more D </a:t>
            </a:r>
            <a:r>
              <a:rPr lang="en-US" dirty="0"/>
              <a:t>in </a:t>
            </a:r>
            <a:r>
              <a:rPr lang="en-US" b="1" dirty="0">
                <a:solidFill>
                  <a:srgbClr val="FF0000"/>
                </a:solidFill>
              </a:rPr>
              <a:t>pos 5</a:t>
            </a:r>
            <a:r>
              <a:rPr lang="en-US" dirty="0"/>
              <a:t> than in </a:t>
            </a:r>
            <a:r>
              <a:rPr lang="en-US" b="1" dirty="0"/>
              <a:t>pos 2</a:t>
            </a:r>
          </a:p>
          <a:p>
            <a:pPr marL="285750" indent="-285750">
              <a:buFont typeface="Arial" panose="020B0604020202020204" pitchFamily="34" charset="0"/>
              <a:buChar char="•"/>
            </a:pPr>
            <a:r>
              <a:rPr lang="en-US" b="1" dirty="0"/>
              <a:t>Q3 bottom side Y: </a:t>
            </a:r>
            <a:r>
              <a:rPr lang="en-US" dirty="0"/>
              <a:t>the highest amount</a:t>
            </a:r>
          </a:p>
          <a:p>
            <a:pPr marL="285750" indent="-285750">
              <a:buFont typeface="Arial" panose="020B0604020202020204" pitchFamily="34" charset="0"/>
              <a:buChar char="•"/>
            </a:pPr>
            <a:r>
              <a:rPr lang="en-US" b="1" dirty="0"/>
              <a:t>Low</a:t>
            </a:r>
            <a:r>
              <a:rPr lang="en-US" dirty="0"/>
              <a:t> values for </a:t>
            </a:r>
            <a:r>
              <a:rPr lang="en-US" b="1" dirty="0"/>
              <a:t>Q4 </a:t>
            </a:r>
            <a:r>
              <a:rPr lang="en-US" dirty="0"/>
              <a:t>presenting max. variation by factor of 5 </a:t>
            </a:r>
          </a:p>
          <a:p>
            <a:pPr algn="ctr"/>
            <a:r>
              <a:rPr lang="en-US" b="1" dirty="0"/>
              <a:t>Oxygen</a:t>
            </a:r>
          </a:p>
          <a:p>
            <a:pPr marL="285750" indent="-285750">
              <a:buFont typeface="Arial" panose="020B0604020202020204" pitchFamily="34" charset="0"/>
              <a:buChar char="•"/>
            </a:pPr>
            <a:r>
              <a:rPr lang="en-US" b="1" dirty="0"/>
              <a:t>Q3: similar amount with reference independent on position</a:t>
            </a:r>
          </a:p>
          <a:p>
            <a:pPr marL="285750" indent="-285750">
              <a:buFont typeface="Arial" panose="020B0604020202020204" pitchFamily="34" charset="0"/>
              <a:buChar char="•"/>
            </a:pPr>
            <a:r>
              <a:rPr lang="en-US" b="1" dirty="0"/>
              <a:t>Q4: </a:t>
            </a:r>
            <a:r>
              <a:rPr lang="en-US" dirty="0"/>
              <a:t>pos 5 &amp; bottom side present 3 times more than pos 2 &amp; reference</a:t>
            </a:r>
          </a:p>
        </p:txBody>
      </p:sp>
      <p:grpSp>
        <p:nvGrpSpPr>
          <p:cNvPr id="60" name="Group 59">
            <a:extLst>
              <a:ext uri="{FF2B5EF4-FFF2-40B4-BE49-F238E27FC236}">
                <a16:creationId xmlns:a16="http://schemas.microsoft.com/office/drawing/2014/main" id="{ADE04DBE-8BAC-40EC-A6E4-44EEE483AA1A}"/>
              </a:ext>
            </a:extLst>
          </p:cNvPr>
          <p:cNvGrpSpPr/>
          <p:nvPr/>
        </p:nvGrpSpPr>
        <p:grpSpPr>
          <a:xfrm>
            <a:off x="-100324" y="3400256"/>
            <a:ext cx="3575103" cy="2743200"/>
            <a:chOff x="-100324" y="3400256"/>
            <a:chExt cx="3575103" cy="2743200"/>
          </a:xfrm>
        </p:grpSpPr>
        <p:graphicFrame>
          <p:nvGraphicFramePr>
            <p:cNvPr id="5" name="Object 4">
              <a:extLst>
                <a:ext uri="{FF2B5EF4-FFF2-40B4-BE49-F238E27FC236}">
                  <a16:creationId xmlns:a16="http://schemas.microsoft.com/office/drawing/2014/main" id="{21544369-322E-464C-9BA3-1912817E7276}"/>
                </a:ext>
              </a:extLst>
            </p:cNvPr>
            <p:cNvGraphicFramePr>
              <a:graphicFrameLocks noChangeAspect="1"/>
            </p:cNvGraphicFramePr>
            <p:nvPr>
              <p:extLst>
                <p:ext uri="{D42A27DB-BD31-4B8C-83A1-F6EECF244321}">
                  <p14:modId xmlns:p14="http://schemas.microsoft.com/office/powerpoint/2010/main" val="730942107"/>
                </p:ext>
              </p:extLst>
            </p:nvPr>
          </p:nvGraphicFramePr>
          <p:xfrm>
            <a:off x="-100324" y="3400256"/>
            <a:ext cx="3575103" cy="2743200"/>
          </p:xfrm>
          <a:graphic>
            <a:graphicData uri="http://schemas.openxmlformats.org/presentationml/2006/ole">
              <mc:AlternateContent xmlns:mc="http://schemas.openxmlformats.org/markup-compatibility/2006">
                <mc:Choice xmlns:v="urn:schemas-microsoft-com:vml" Requires="v">
                  <p:oleObj spid="_x0000_s4406" name="Graph" r:id="rId3" imgW="4631968" imgH="3554505" progId="Origin50.Graph">
                    <p:embed/>
                  </p:oleObj>
                </mc:Choice>
                <mc:Fallback>
                  <p:oleObj name="Graph" r:id="rId3" imgW="4631968" imgH="3554505" progId="Origin50.Graph">
                    <p:embed/>
                    <p:pic>
                      <p:nvPicPr>
                        <p:cNvPr id="21" name="Object 20">
                          <a:extLst>
                            <a:ext uri="{FF2B5EF4-FFF2-40B4-BE49-F238E27FC236}">
                              <a16:creationId xmlns:a16="http://schemas.microsoft.com/office/drawing/2014/main" id="{DDFC3F65-0BD0-470B-8E39-EDF26CA1B0DC}"/>
                            </a:ext>
                          </a:extLst>
                        </p:cNvPr>
                        <p:cNvPicPr/>
                        <p:nvPr/>
                      </p:nvPicPr>
                      <p:blipFill>
                        <a:blip r:embed="rId4"/>
                        <a:stretch>
                          <a:fillRect/>
                        </a:stretch>
                      </p:blipFill>
                      <p:spPr>
                        <a:xfrm>
                          <a:off x="-100324" y="3400256"/>
                          <a:ext cx="3575103" cy="2743200"/>
                        </a:xfrm>
                        <a:prstGeom prst="rect">
                          <a:avLst/>
                        </a:prstGeom>
                      </p:spPr>
                    </p:pic>
                  </p:oleObj>
                </mc:Fallback>
              </mc:AlternateContent>
            </a:graphicData>
          </a:graphic>
        </p:graphicFrame>
        <p:sp>
          <p:nvSpPr>
            <p:cNvPr id="38" name="TextBox 37">
              <a:extLst>
                <a:ext uri="{FF2B5EF4-FFF2-40B4-BE49-F238E27FC236}">
                  <a16:creationId xmlns:a16="http://schemas.microsoft.com/office/drawing/2014/main" id="{96AD3A75-2F54-4C26-928B-38C0C12174A4}"/>
                </a:ext>
              </a:extLst>
            </p:cNvPr>
            <p:cNvSpPr txBox="1"/>
            <p:nvPr/>
          </p:nvSpPr>
          <p:spPr>
            <a:xfrm>
              <a:off x="1136359" y="4213611"/>
              <a:ext cx="917155" cy="369332"/>
            </a:xfrm>
            <a:prstGeom prst="rect">
              <a:avLst/>
            </a:prstGeom>
            <a:noFill/>
          </p:spPr>
          <p:txBody>
            <a:bodyPr wrap="square" rtlCol="0">
              <a:spAutoFit/>
            </a:bodyPr>
            <a:lstStyle/>
            <a:p>
              <a:r>
                <a:rPr lang="en-US" b="1" dirty="0">
                  <a:solidFill>
                    <a:srgbClr val="FF0000"/>
                  </a:solidFill>
                </a:rPr>
                <a:t>Pos 5</a:t>
              </a:r>
            </a:p>
          </p:txBody>
        </p:sp>
        <p:sp>
          <p:nvSpPr>
            <p:cNvPr id="42" name="TextBox 41">
              <a:extLst>
                <a:ext uri="{FF2B5EF4-FFF2-40B4-BE49-F238E27FC236}">
                  <a16:creationId xmlns:a16="http://schemas.microsoft.com/office/drawing/2014/main" id="{0526F471-D3DC-45DC-AC6A-D4629D8418E6}"/>
                </a:ext>
              </a:extLst>
            </p:cNvPr>
            <p:cNvSpPr txBox="1"/>
            <p:nvPr/>
          </p:nvSpPr>
          <p:spPr>
            <a:xfrm>
              <a:off x="1518085" y="4993867"/>
              <a:ext cx="917155" cy="369332"/>
            </a:xfrm>
            <a:prstGeom prst="rect">
              <a:avLst/>
            </a:prstGeom>
            <a:noFill/>
          </p:spPr>
          <p:txBody>
            <a:bodyPr wrap="square" rtlCol="0">
              <a:spAutoFit/>
            </a:bodyPr>
            <a:lstStyle/>
            <a:p>
              <a:r>
                <a:rPr lang="en-US" b="1" dirty="0"/>
                <a:t>Pos 2</a:t>
              </a:r>
            </a:p>
          </p:txBody>
        </p:sp>
      </p:grpSp>
      <p:grpSp>
        <p:nvGrpSpPr>
          <p:cNvPr id="59" name="Group 58">
            <a:extLst>
              <a:ext uri="{FF2B5EF4-FFF2-40B4-BE49-F238E27FC236}">
                <a16:creationId xmlns:a16="http://schemas.microsoft.com/office/drawing/2014/main" id="{B03A0CBF-806A-45E7-BC74-95A7A0A8871F}"/>
              </a:ext>
            </a:extLst>
          </p:cNvPr>
          <p:cNvGrpSpPr/>
          <p:nvPr/>
        </p:nvGrpSpPr>
        <p:grpSpPr>
          <a:xfrm>
            <a:off x="-26041" y="331845"/>
            <a:ext cx="11298624" cy="3375449"/>
            <a:chOff x="-208921" y="331845"/>
            <a:chExt cx="11298624" cy="3375449"/>
          </a:xfrm>
        </p:grpSpPr>
        <p:graphicFrame>
          <p:nvGraphicFramePr>
            <p:cNvPr id="2" name="Object 1">
              <a:extLst>
                <a:ext uri="{FF2B5EF4-FFF2-40B4-BE49-F238E27FC236}">
                  <a16:creationId xmlns:a16="http://schemas.microsoft.com/office/drawing/2014/main" id="{047A26BF-F254-4E94-BEEA-CD06BF7E7BB0}"/>
                </a:ext>
              </a:extLst>
            </p:cNvPr>
            <p:cNvGraphicFramePr>
              <a:graphicFrameLocks noChangeAspect="1"/>
            </p:cNvGraphicFramePr>
            <p:nvPr>
              <p:extLst>
                <p:ext uri="{D42A27DB-BD31-4B8C-83A1-F6EECF244321}">
                  <p14:modId xmlns:p14="http://schemas.microsoft.com/office/powerpoint/2010/main" val="1482954553"/>
                </p:ext>
              </p:extLst>
            </p:nvPr>
          </p:nvGraphicFramePr>
          <p:xfrm>
            <a:off x="-208921" y="413468"/>
            <a:ext cx="3575103" cy="2743200"/>
          </p:xfrm>
          <a:graphic>
            <a:graphicData uri="http://schemas.openxmlformats.org/presentationml/2006/ole">
              <mc:AlternateContent xmlns:mc="http://schemas.openxmlformats.org/markup-compatibility/2006">
                <mc:Choice xmlns:v="urn:schemas-microsoft-com:vml" Requires="v">
                  <p:oleObj spid="_x0000_s4407" name="Graph" r:id="rId5" imgW="4631968" imgH="3554505" progId="Origin50.Graph">
                    <p:embed/>
                  </p:oleObj>
                </mc:Choice>
                <mc:Fallback>
                  <p:oleObj name="Graph" r:id="rId5" imgW="4631968" imgH="3554505" progId="Origin50.Graph">
                    <p:embed/>
                    <p:pic>
                      <p:nvPicPr>
                        <p:cNvPr id="40" name="Object 39">
                          <a:extLst>
                            <a:ext uri="{FF2B5EF4-FFF2-40B4-BE49-F238E27FC236}">
                              <a16:creationId xmlns:a16="http://schemas.microsoft.com/office/drawing/2014/main" id="{58FBAF97-46AE-45AE-B914-D51B0215B493}"/>
                            </a:ext>
                          </a:extLst>
                        </p:cNvPr>
                        <p:cNvPicPr/>
                        <p:nvPr/>
                      </p:nvPicPr>
                      <p:blipFill>
                        <a:blip r:embed="rId6"/>
                        <a:stretch>
                          <a:fillRect/>
                        </a:stretch>
                      </p:blipFill>
                      <p:spPr>
                        <a:xfrm>
                          <a:off x="-208921" y="413468"/>
                          <a:ext cx="3575103" cy="2743200"/>
                        </a:xfrm>
                        <a:prstGeom prst="rect">
                          <a:avLst/>
                        </a:prstGeom>
                      </p:spPr>
                    </p:pic>
                  </p:oleObj>
                </mc:Fallback>
              </mc:AlternateContent>
            </a:graphicData>
          </a:graphic>
        </p:graphicFrame>
        <p:sp>
          <p:nvSpPr>
            <p:cNvPr id="27" name="TextBox 26">
              <a:extLst>
                <a:ext uri="{FF2B5EF4-FFF2-40B4-BE49-F238E27FC236}">
                  <a16:creationId xmlns:a16="http://schemas.microsoft.com/office/drawing/2014/main" id="{8D61E8B1-70A6-4307-A048-9EF27D2D2036}"/>
                </a:ext>
              </a:extLst>
            </p:cNvPr>
            <p:cNvSpPr txBox="1"/>
            <p:nvPr/>
          </p:nvSpPr>
          <p:spPr>
            <a:xfrm>
              <a:off x="1178034" y="374067"/>
              <a:ext cx="917155" cy="400110"/>
            </a:xfrm>
            <a:prstGeom prst="rect">
              <a:avLst/>
            </a:prstGeom>
            <a:noFill/>
          </p:spPr>
          <p:txBody>
            <a:bodyPr wrap="square" rtlCol="0">
              <a:spAutoFit/>
            </a:bodyPr>
            <a:lstStyle/>
            <a:p>
              <a:r>
                <a:rPr lang="en-US" sz="2000" b="1" dirty="0"/>
                <a:t>Boron</a:t>
              </a:r>
            </a:p>
          </p:txBody>
        </p:sp>
        <p:sp>
          <p:nvSpPr>
            <p:cNvPr id="30" name="TextBox 29">
              <a:extLst>
                <a:ext uri="{FF2B5EF4-FFF2-40B4-BE49-F238E27FC236}">
                  <a16:creationId xmlns:a16="http://schemas.microsoft.com/office/drawing/2014/main" id="{014B1E71-0F23-4DA6-817E-C0C4B27A9DB1}"/>
                </a:ext>
              </a:extLst>
            </p:cNvPr>
            <p:cNvSpPr txBox="1"/>
            <p:nvPr/>
          </p:nvSpPr>
          <p:spPr>
            <a:xfrm>
              <a:off x="1124187" y="3307184"/>
              <a:ext cx="1016265" cy="400110"/>
            </a:xfrm>
            <a:prstGeom prst="rect">
              <a:avLst/>
            </a:prstGeom>
            <a:noFill/>
          </p:spPr>
          <p:txBody>
            <a:bodyPr wrap="square" rtlCol="0">
              <a:spAutoFit/>
            </a:bodyPr>
            <a:lstStyle/>
            <a:p>
              <a:r>
                <a:rPr lang="en-US" sz="2000" b="1" dirty="0"/>
                <a:t>Oxygen</a:t>
              </a:r>
            </a:p>
          </p:txBody>
        </p:sp>
        <p:sp>
          <p:nvSpPr>
            <p:cNvPr id="35" name="TextBox 34">
              <a:extLst>
                <a:ext uri="{FF2B5EF4-FFF2-40B4-BE49-F238E27FC236}">
                  <a16:creationId xmlns:a16="http://schemas.microsoft.com/office/drawing/2014/main" id="{96CD43C7-6109-4C3E-AE10-0B5D4D066382}"/>
                </a:ext>
              </a:extLst>
            </p:cNvPr>
            <p:cNvSpPr txBox="1"/>
            <p:nvPr/>
          </p:nvSpPr>
          <p:spPr>
            <a:xfrm>
              <a:off x="536068" y="1288224"/>
              <a:ext cx="917155" cy="369332"/>
            </a:xfrm>
            <a:prstGeom prst="rect">
              <a:avLst/>
            </a:prstGeom>
            <a:noFill/>
          </p:spPr>
          <p:txBody>
            <a:bodyPr wrap="square" rtlCol="0">
              <a:spAutoFit/>
            </a:bodyPr>
            <a:lstStyle/>
            <a:p>
              <a:r>
                <a:rPr lang="en-US" b="1" dirty="0">
                  <a:solidFill>
                    <a:srgbClr val="FF0000"/>
                  </a:solidFill>
                </a:rPr>
                <a:t>Pos 5</a:t>
              </a:r>
            </a:p>
          </p:txBody>
        </p:sp>
        <p:sp>
          <p:nvSpPr>
            <p:cNvPr id="39" name="TextBox 38">
              <a:extLst>
                <a:ext uri="{FF2B5EF4-FFF2-40B4-BE49-F238E27FC236}">
                  <a16:creationId xmlns:a16="http://schemas.microsoft.com/office/drawing/2014/main" id="{D42AC66C-E4A5-4AF3-BFD6-59C0ADB899BF}"/>
                </a:ext>
              </a:extLst>
            </p:cNvPr>
            <p:cNvSpPr txBox="1"/>
            <p:nvPr/>
          </p:nvSpPr>
          <p:spPr>
            <a:xfrm>
              <a:off x="459622" y="2031546"/>
              <a:ext cx="917155" cy="369332"/>
            </a:xfrm>
            <a:prstGeom prst="rect">
              <a:avLst/>
            </a:prstGeom>
            <a:noFill/>
          </p:spPr>
          <p:txBody>
            <a:bodyPr wrap="square" rtlCol="0">
              <a:spAutoFit/>
            </a:bodyPr>
            <a:lstStyle/>
            <a:p>
              <a:r>
                <a:rPr lang="en-US" b="1" dirty="0"/>
                <a:t>Pos 2</a:t>
              </a:r>
            </a:p>
          </p:txBody>
        </p:sp>
        <p:graphicFrame>
          <p:nvGraphicFramePr>
            <p:cNvPr id="4" name="Object 3">
              <a:extLst>
                <a:ext uri="{FF2B5EF4-FFF2-40B4-BE49-F238E27FC236}">
                  <a16:creationId xmlns:a16="http://schemas.microsoft.com/office/drawing/2014/main" id="{932AF1B8-3E89-47C3-8D69-42447AEF8CFB}"/>
                </a:ext>
              </a:extLst>
            </p:cNvPr>
            <p:cNvGraphicFramePr>
              <a:graphicFrameLocks noChangeAspect="1"/>
            </p:cNvGraphicFramePr>
            <p:nvPr>
              <p:extLst>
                <p:ext uri="{D42A27DB-BD31-4B8C-83A1-F6EECF244321}">
                  <p14:modId xmlns:p14="http://schemas.microsoft.com/office/powerpoint/2010/main" val="3589389084"/>
                </p:ext>
              </p:extLst>
            </p:nvPr>
          </p:nvGraphicFramePr>
          <p:xfrm>
            <a:off x="5981262" y="418849"/>
            <a:ext cx="3575103" cy="2743200"/>
          </p:xfrm>
          <a:graphic>
            <a:graphicData uri="http://schemas.openxmlformats.org/presentationml/2006/ole">
              <mc:AlternateContent xmlns:mc="http://schemas.openxmlformats.org/markup-compatibility/2006">
                <mc:Choice xmlns:v="urn:schemas-microsoft-com:vml" Requires="v">
                  <p:oleObj spid="_x0000_s4408" name="Graph" r:id="rId7" imgW="4631968" imgH="3554505" progId="Origin50.Graph">
                    <p:embed/>
                  </p:oleObj>
                </mc:Choice>
                <mc:Fallback>
                  <p:oleObj name="Graph" r:id="rId7" imgW="4631968" imgH="3554505" progId="Origin50.Graph">
                    <p:embed/>
                    <p:pic>
                      <p:nvPicPr>
                        <p:cNvPr id="4" name="Object 3">
                          <a:extLst>
                            <a:ext uri="{FF2B5EF4-FFF2-40B4-BE49-F238E27FC236}">
                              <a16:creationId xmlns:a16="http://schemas.microsoft.com/office/drawing/2014/main" id="{D90E6205-FCE8-4415-87CD-3C50FDBBC78E}"/>
                            </a:ext>
                          </a:extLst>
                        </p:cNvPr>
                        <p:cNvPicPr/>
                        <p:nvPr/>
                      </p:nvPicPr>
                      <p:blipFill>
                        <a:blip r:embed="rId8"/>
                        <a:stretch>
                          <a:fillRect/>
                        </a:stretch>
                      </p:blipFill>
                      <p:spPr>
                        <a:xfrm>
                          <a:off x="5981262" y="418849"/>
                          <a:ext cx="3575103" cy="2743200"/>
                        </a:xfrm>
                        <a:prstGeom prst="rect">
                          <a:avLst/>
                        </a:prstGeom>
                      </p:spPr>
                    </p:pic>
                  </p:oleObj>
                </mc:Fallback>
              </mc:AlternateContent>
            </a:graphicData>
          </a:graphic>
        </p:graphicFrame>
        <p:grpSp>
          <p:nvGrpSpPr>
            <p:cNvPr id="31" name="Group 30">
              <a:extLst>
                <a:ext uri="{FF2B5EF4-FFF2-40B4-BE49-F238E27FC236}">
                  <a16:creationId xmlns:a16="http://schemas.microsoft.com/office/drawing/2014/main" id="{9212C064-E88E-4DFB-883D-B21CD4F252CC}"/>
                </a:ext>
              </a:extLst>
            </p:cNvPr>
            <p:cNvGrpSpPr/>
            <p:nvPr/>
          </p:nvGrpSpPr>
          <p:grpSpPr>
            <a:xfrm>
              <a:off x="2880962" y="331845"/>
              <a:ext cx="3575103" cy="2809653"/>
              <a:chOff x="3249234" y="390311"/>
              <a:chExt cx="3575103" cy="2809653"/>
            </a:xfrm>
          </p:grpSpPr>
          <p:graphicFrame>
            <p:nvGraphicFramePr>
              <p:cNvPr id="3" name="Object 2">
                <a:extLst>
                  <a:ext uri="{FF2B5EF4-FFF2-40B4-BE49-F238E27FC236}">
                    <a16:creationId xmlns:a16="http://schemas.microsoft.com/office/drawing/2014/main" id="{BCECD401-8A48-4F2C-86C1-05B9FD231BE3}"/>
                  </a:ext>
                </a:extLst>
              </p:cNvPr>
              <p:cNvGraphicFramePr>
                <a:graphicFrameLocks noChangeAspect="1"/>
              </p:cNvGraphicFramePr>
              <p:nvPr>
                <p:extLst>
                  <p:ext uri="{D42A27DB-BD31-4B8C-83A1-F6EECF244321}">
                    <p14:modId xmlns:p14="http://schemas.microsoft.com/office/powerpoint/2010/main" val="1076994517"/>
                  </p:ext>
                </p:extLst>
              </p:nvPr>
            </p:nvGraphicFramePr>
            <p:xfrm>
              <a:off x="3249234" y="456764"/>
              <a:ext cx="3575103" cy="2743200"/>
            </p:xfrm>
            <a:graphic>
              <a:graphicData uri="http://schemas.openxmlformats.org/presentationml/2006/ole">
                <mc:AlternateContent xmlns:mc="http://schemas.openxmlformats.org/markup-compatibility/2006">
                  <mc:Choice xmlns:v="urn:schemas-microsoft-com:vml" Requires="v">
                    <p:oleObj spid="_x0000_s4409" name="Graph" r:id="rId9" imgW="4631968" imgH="3554505" progId="Origin50.Graph">
                      <p:embed/>
                    </p:oleObj>
                  </mc:Choice>
                  <mc:Fallback>
                    <p:oleObj name="Graph" r:id="rId9" imgW="4631968" imgH="3554505" progId="Origin50.Graph">
                      <p:embed/>
                      <p:pic>
                        <p:nvPicPr>
                          <p:cNvPr id="20" name="Object 19">
                            <a:extLst>
                              <a:ext uri="{FF2B5EF4-FFF2-40B4-BE49-F238E27FC236}">
                                <a16:creationId xmlns:a16="http://schemas.microsoft.com/office/drawing/2014/main" id="{35C3C90A-E447-47A5-BED7-500F5D32E8E7}"/>
                              </a:ext>
                            </a:extLst>
                          </p:cNvPr>
                          <p:cNvPicPr/>
                          <p:nvPr/>
                        </p:nvPicPr>
                        <p:blipFill>
                          <a:blip r:embed="rId10"/>
                          <a:stretch>
                            <a:fillRect/>
                          </a:stretch>
                        </p:blipFill>
                        <p:spPr>
                          <a:xfrm>
                            <a:off x="3249234" y="456764"/>
                            <a:ext cx="3575103" cy="2743200"/>
                          </a:xfrm>
                          <a:prstGeom prst="rect">
                            <a:avLst/>
                          </a:prstGeom>
                        </p:spPr>
                      </p:pic>
                    </p:oleObj>
                  </mc:Fallback>
                </mc:AlternateContent>
              </a:graphicData>
            </a:graphic>
          </p:graphicFrame>
          <p:sp>
            <p:nvSpPr>
              <p:cNvPr id="28" name="TextBox 27">
                <a:extLst>
                  <a:ext uri="{FF2B5EF4-FFF2-40B4-BE49-F238E27FC236}">
                    <a16:creationId xmlns:a16="http://schemas.microsoft.com/office/drawing/2014/main" id="{81466974-559C-4A40-A3F7-2240BA880B80}"/>
                  </a:ext>
                </a:extLst>
              </p:cNvPr>
              <p:cNvSpPr txBox="1"/>
              <p:nvPr/>
            </p:nvSpPr>
            <p:spPr>
              <a:xfrm>
                <a:off x="4588103" y="390311"/>
                <a:ext cx="1339280" cy="400110"/>
              </a:xfrm>
              <a:prstGeom prst="rect">
                <a:avLst/>
              </a:prstGeom>
              <a:noFill/>
            </p:spPr>
            <p:txBody>
              <a:bodyPr wrap="square" rtlCol="0">
                <a:spAutoFit/>
              </a:bodyPr>
              <a:lstStyle/>
              <a:p>
                <a:r>
                  <a:rPr lang="en-US" sz="2000" b="1" dirty="0"/>
                  <a:t>Deuterium</a:t>
                </a:r>
              </a:p>
            </p:txBody>
          </p:sp>
        </p:grpSp>
        <p:sp>
          <p:nvSpPr>
            <p:cNvPr id="29" name="TextBox 28">
              <a:extLst>
                <a:ext uri="{FF2B5EF4-FFF2-40B4-BE49-F238E27FC236}">
                  <a16:creationId xmlns:a16="http://schemas.microsoft.com/office/drawing/2014/main" id="{7783ADBE-4AA2-4EAF-B079-E3F779B3DD39}"/>
                </a:ext>
              </a:extLst>
            </p:cNvPr>
            <p:cNvSpPr txBox="1"/>
            <p:nvPr/>
          </p:nvSpPr>
          <p:spPr>
            <a:xfrm>
              <a:off x="7340638" y="408920"/>
              <a:ext cx="1053411" cy="400110"/>
            </a:xfrm>
            <a:prstGeom prst="rect">
              <a:avLst/>
            </a:prstGeom>
            <a:noFill/>
          </p:spPr>
          <p:txBody>
            <a:bodyPr wrap="square" rtlCol="0">
              <a:spAutoFit/>
            </a:bodyPr>
            <a:lstStyle/>
            <a:p>
              <a:r>
                <a:rPr lang="en-US" sz="2000" b="1" dirty="0"/>
                <a:t>Carbon</a:t>
              </a:r>
            </a:p>
          </p:txBody>
        </p:sp>
        <p:sp>
          <p:nvSpPr>
            <p:cNvPr id="36" name="TextBox 35">
              <a:extLst>
                <a:ext uri="{FF2B5EF4-FFF2-40B4-BE49-F238E27FC236}">
                  <a16:creationId xmlns:a16="http://schemas.microsoft.com/office/drawing/2014/main" id="{B9386FD4-9205-4F31-B022-8552C5BBFB9E}"/>
                </a:ext>
              </a:extLst>
            </p:cNvPr>
            <p:cNvSpPr txBox="1"/>
            <p:nvPr/>
          </p:nvSpPr>
          <p:spPr>
            <a:xfrm>
              <a:off x="4074910" y="991257"/>
              <a:ext cx="917155" cy="369332"/>
            </a:xfrm>
            <a:prstGeom prst="rect">
              <a:avLst/>
            </a:prstGeom>
            <a:noFill/>
          </p:spPr>
          <p:txBody>
            <a:bodyPr wrap="square" rtlCol="0">
              <a:spAutoFit/>
            </a:bodyPr>
            <a:lstStyle/>
            <a:p>
              <a:r>
                <a:rPr lang="en-US" b="1" dirty="0">
                  <a:solidFill>
                    <a:srgbClr val="FF0000"/>
                  </a:solidFill>
                </a:rPr>
                <a:t>Pos 5</a:t>
              </a:r>
            </a:p>
          </p:txBody>
        </p:sp>
        <p:sp>
          <p:nvSpPr>
            <p:cNvPr id="37" name="TextBox 36">
              <a:extLst>
                <a:ext uri="{FF2B5EF4-FFF2-40B4-BE49-F238E27FC236}">
                  <a16:creationId xmlns:a16="http://schemas.microsoft.com/office/drawing/2014/main" id="{A5D5870B-0E58-4D91-883B-D10B2644F896}"/>
                </a:ext>
              </a:extLst>
            </p:cNvPr>
            <p:cNvSpPr txBox="1"/>
            <p:nvPr/>
          </p:nvSpPr>
          <p:spPr>
            <a:xfrm>
              <a:off x="8015267" y="1727687"/>
              <a:ext cx="917155" cy="369332"/>
            </a:xfrm>
            <a:prstGeom prst="rect">
              <a:avLst/>
            </a:prstGeom>
            <a:noFill/>
          </p:spPr>
          <p:txBody>
            <a:bodyPr wrap="square" rtlCol="0">
              <a:spAutoFit/>
            </a:bodyPr>
            <a:lstStyle/>
            <a:p>
              <a:r>
                <a:rPr lang="en-US" b="1" dirty="0">
                  <a:solidFill>
                    <a:srgbClr val="FF0000"/>
                  </a:solidFill>
                </a:rPr>
                <a:t>Pos 5</a:t>
              </a:r>
            </a:p>
          </p:txBody>
        </p:sp>
        <p:sp>
          <p:nvSpPr>
            <p:cNvPr id="40" name="TextBox 39">
              <a:extLst>
                <a:ext uri="{FF2B5EF4-FFF2-40B4-BE49-F238E27FC236}">
                  <a16:creationId xmlns:a16="http://schemas.microsoft.com/office/drawing/2014/main" id="{B396BFD7-37BB-4D78-AF3F-A27B73D179BB}"/>
                </a:ext>
              </a:extLst>
            </p:cNvPr>
            <p:cNvSpPr txBox="1"/>
            <p:nvPr/>
          </p:nvSpPr>
          <p:spPr>
            <a:xfrm>
              <a:off x="4066222" y="1660760"/>
              <a:ext cx="917155" cy="369332"/>
            </a:xfrm>
            <a:prstGeom prst="rect">
              <a:avLst/>
            </a:prstGeom>
            <a:noFill/>
          </p:spPr>
          <p:txBody>
            <a:bodyPr wrap="square" rtlCol="0">
              <a:spAutoFit/>
            </a:bodyPr>
            <a:lstStyle/>
            <a:p>
              <a:r>
                <a:rPr lang="en-US" b="1" dirty="0"/>
                <a:t>Pos 2</a:t>
              </a:r>
            </a:p>
          </p:txBody>
        </p:sp>
        <p:sp>
          <p:nvSpPr>
            <p:cNvPr id="41" name="TextBox 40">
              <a:extLst>
                <a:ext uri="{FF2B5EF4-FFF2-40B4-BE49-F238E27FC236}">
                  <a16:creationId xmlns:a16="http://schemas.microsoft.com/office/drawing/2014/main" id="{917E8E5A-4827-4012-AAA8-B04600B2FA8B}"/>
                </a:ext>
              </a:extLst>
            </p:cNvPr>
            <p:cNvSpPr txBox="1"/>
            <p:nvPr/>
          </p:nvSpPr>
          <p:spPr>
            <a:xfrm>
              <a:off x="6878216" y="1859130"/>
              <a:ext cx="917155" cy="369332"/>
            </a:xfrm>
            <a:prstGeom prst="rect">
              <a:avLst/>
            </a:prstGeom>
            <a:noFill/>
          </p:spPr>
          <p:txBody>
            <a:bodyPr wrap="square" rtlCol="0">
              <a:spAutoFit/>
            </a:bodyPr>
            <a:lstStyle/>
            <a:p>
              <a:r>
                <a:rPr lang="en-US" b="1" dirty="0"/>
                <a:t>Pos 2</a:t>
              </a:r>
            </a:p>
          </p:txBody>
        </p:sp>
        <p:sp>
          <p:nvSpPr>
            <p:cNvPr id="44" name="Oval 43">
              <a:extLst>
                <a:ext uri="{FF2B5EF4-FFF2-40B4-BE49-F238E27FC236}">
                  <a16:creationId xmlns:a16="http://schemas.microsoft.com/office/drawing/2014/main" id="{BFEF8E8F-BF4A-412D-B771-B437263731C4}"/>
                </a:ext>
              </a:extLst>
            </p:cNvPr>
            <p:cNvSpPr/>
            <p:nvPr/>
          </p:nvSpPr>
          <p:spPr>
            <a:xfrm>
              <a:off x="1264411" y="1190445"/>
              <a:ext cx="1618354" cy="29653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C96BA37A-E1FC-42AF-A1C1-9FC650DA01F0}"/>
                </a:ext>
              </a:extLst>
            </p:cNvPr>
            <p:cNvSpPr txBox="1"/>
            <p:nvPr/>
          </p:nvSpPr>
          <p:spPr>
            <a:xfrm>
              <a:off x="1436062" y="871560"/>
              <a:ext cx="1515846" cy="369332"/>
            </a:xfrm>
            <a:prstGeom prst="rect">
              <a:avLst/>
            </a:prstGeom>
            <a:noFill/>
          </p:spPr>
          <p:txBody>
            <a:bodyPr wrap="square" rtlCol="0">
              <a:spAutoFit/>
            </a:bodyPr>
            <a:lstStyle/>
            <a:p>
              <a:r>
                <a:rPr lang="en-US" dirty="0"/>
                <a:t>Bottom sides</a:t>
              </a:r>
            </a:p>
          </p:txBody>
        </p:sp>
        <p:cxnSp>
          <p:nvCxnSpPr>
            <p:cNvPr id="47" name="Straight Arrow Connector 46">
              <a:extLst>
                <a:ext uri="{FF2B5EF4-FFF2-40B4-BE49-F238E27FC236}">
                  <a16:creationId xmlns:a16="http://schemas.microsoft.com/office/drawing/2014/main" id="{5F568E4B-8593-4FA8-B7D4-2507C9DD065C}"/>
                </a:ext>
              </a:extLst>
            </p:cNvPr>
            <p:cNvCxnSpPr>
              <a:cxnSpLocks/>
            </p:cNvCxnSpPr>
            <p:nvPr/>
          </p:nvCxnSpPr>
          <p:spPr>
            <a:xfrm>
              <a:off x="2252360" y="2136735"/>
              <a:ext cx="111126" cy="170249"/>
            </a:xfrm>
            <a:prstGeom prst="straightConnector1">
              <a:avLst/>
            </a:prstGeom>
            <a:ln w="28575">
              <a:solidFill>
                <a:srgbClr val="00FF00"/>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15DEF205-A4A5-4957-A2EF-87947DDCF9D9}"/>
                </a:ext>
              </a:extLst>
            </p:cNvPr>
            <p:cNvSpPr txBox="1"/>
            <p:nvPr/>
          </p:nvSpPr>
          <p:spPr>
            <a:xfrm>
              <a:off x="1291175" y="1866695"/>
              <a:ext cx="1408519" cy="369332"/>
            </a:xfrm>
            <a:prstGeom prst="rect">
              <a:avLst/>
            </a:prstGeom>
            <a:noFill/>
          </p:spPr>
          <p:txBody>
            <a:bodyPr wrap="square" rtlCol="0">
              <a:spAutoFit/>
            </a:bodyPr>
            <a:lstStyle/>
            <a:p>
              <a:r>
                <a:rPr lang="en-US" dirty="0">
                  <a:solidFill>
                    <a:srgbClr val="00FF00"/>
                  </a:solidFill>
                </a:rPr>
                <a:t>22 days later</a:t>
              </a:r>
            </a:p>
          </p:txBody>
        </p:sp>
        <p:sp>
          <p:nvSpPr>
            <p:cNvPr id="50" name="TextBox 49">
              <a:extLst>
                <a:ext uri="{FF2B5EF4-FFF2-40B4-BE49-F238E27FC236}">
                  <a16:creationId xmlns:a16="http://schemas.microsoft.com/office/drawing/2014/main" id="{F8FE5713-1582-4425-80D7-589B720918FF}"/>
                </a:ext>
              </a:extLst>
            </p:cNvPr>
            <p:cNvSpPr txBox="1"/>
            <p:nvPr/>
          </p:nvSpPr>
          <p:spPr>
            <a:xfrm>
              <a:off x="4441967" y="1412241"/>
              <a:ext cx="1408519" cy="369332"/>
            </a:xfrm>
            <a:prstGeom prst="rect">
              <a:avLst/>
            </a:prstGeom>
            <a:noFill/>
          </p:spPr>
          <p:txBody>
            <a:bodyPr wrap="square" rtlCol="0">
              <a:spAutoFit/>
            </a:bodyPr>
            <a:lstStyle/>
            <a:p>
              <a:r>
                <a:rPr lang="en-US" dirty="0">
                  <a:solidFill>
                    <a:srgbClr val="00FF00"/>
                  </a:solidFill>
                </a:rPr>
                <a:t>22 days later</a:t>
              </a:r>
            </a:p>
          </p:txBody>
        </p:sp>
        <p:cxnSp>
          <p:nvCxnSpPr>
            <p:cNvPr id="53" name="Connector: Curved 52">
              <a:extLst>
                <a:ext uri="{FF2B5EF4-FFF2-40B4-BE49-F238E27FC236}">
                  <a16:creationId xmlns:a16="http://schemas.microsoft.com/office/drawing/2014/main" id="{3728DBD2-F46D-4EFD-A6E0-00F0F856105C}"/>
                </a:ext>
              </a:extLst>
            </p:cNvPr>
            <p:cNvCxnSpPr>
              <a:cxnSpLocks/>
            </p:cNvCxnSpPr>
            <p:nvPr/>
          </p:nvCxnSpPr>
          <p:spPr>
            <a:xfrm rot="16200000" flipH="1">
              <a:off x="5105373" y="1822427"/>
              <a:ext cx="473757" cy="392050"/>
            </a:xfrm>
            <a:prstGeom prst="curvedConnector3">
              <a:avLst>
                <a:gd name="adj1" fmla="val 112192"/>
              </a:avLst>
            </a:prstGeom>
            <a:ln w="19050">
              <a:solidFill>
                <a:srgbClr val="00FF00"/>
              </a:solidFill>
              <a:tailEnd type="triangle"/>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AFD52F1C-10E0-4F5B-80FB-23A2798DC29D}"/>
                </a:ext>
              </a:extLst>
            </p:cNvPr>
            <p:cNvGrpSpPr/>
            <p:nvPr/>
          </p:nvGrpSpPr>
          <p:grpSpPr>
            <a:xfrm>
              <a:off x="9278622" y="649937"/>
              <a:ext cx="1811081" cy="1994918"/>
              <a:chOff x="9278622" y="649937"/>
              <a:chExt cx="1811081" cy="1994918"/>
            </a:xfrm>
          </p:grpSpPr>
          <p:sp>
            <p:nvSpPr>
              <p:cNvPr id="8" name="Rectangle 7">
                <a:extLst>
                  <a:ext uri="{FF2B5EF4-FFF2-40B4-BE49-F238E27FC236}">
                    <a16:creationId xmlns:a16="http://schemas.microsoft.com/office/drawing/2014/main" id="{D99DEBDF-98BE-4CC4-A843-10A310D06871}"/>
                  </a:ext>
                </a:extLst>
              </p:cNvPr>
              <p:cNvSpPr/>
              <p:nvPr/>
            </p:nvSpPr>
            <p:spPr>
              <a:xfrm>
                <a:off x="9498145" y="751343"/>
                <a:ext cx="154244" cy="1493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Oval 8">
                <a:extLst>
                  <a:ext uri="{FF2B5EF4-FFF2-40B4-BE49-F238E27FC236}">
                    <a16:creationId xmlns:a16="http://schemas.microsoft.com/office/drawing/2014/main" id="{3FD3A09D-EA42-48A2-85FF-1E297FCC3451}"/>
                  </a:ext>
                </a:extLst>
              </p:cNvPr>
              <p:cNvSpPr/>
              <p:nvPr/>
            </p:nvSpPr>
            <p:spPr>
              <a:xfrm>
                <a:off x="9451904" y="1134856"/>
                <a:ext cx="173524" cy="14938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Star: 5 Points 9">
                <a:extLst>
                  <a:ext uri="{FF2B5EF4-FFF2-40B4-BE49-F238E27FC236}">
                    <a16:creationId xmlns:a16="http://schemas.microsoft.com/office/drawing/2014/main" id="{9707745F-C023-40E8-A51B-4B25343EC46C}"/>
                  </a:ext>
                </a:extLst>
              </p:cNvPr>
              <p:cNvSpPr/>
              <p:nvPr/>
            </p:nvSpPr>
            <p:spPr>
              <a:xfrm>
                <a:off x="9444395" y="1713504"/>
                <a:ext cx="173524" cy="149384"/>
              </a:xfrm>
              <a:prstGeom prst="star5">
                <a:avLst/>
              </a:prstGeom>
              <a:solidFill>
                <a:srgbClr val="03FF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Isosceles Triangle 10">
                <a:extLst>
                  <a:ext uri="{FF2B5EF4-FFF2-40B4-BE49-F238E27FC236}">
                    <a16:creationId xmlns:a16="http://schemas.microsoft.com/office/drawing/2014/main" id="{45797783-8457-4CCE-9500-6437187EB661}"/>
                  </a:ext>
                </a:extLst>
              </p:cNvPr>
              <p:cNvSpPr/>
              <p:nvPr/>
            </p:nvSpPr>
            <p:spPr>
              <a:xfrm>
                <a:off x="9444395" y="1343631"/>
                <a:ext cx="199552" cy="149384"/>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TextBox 11">
                <a:extLst>
                  <a:ext uri="{FF2B5EF4-FFF2-40B4-BE49-F238E27FC236}">
                    <a16:creationId xmlns:a16="http://schemas.microsoft.com/office/drawing/2014/main" id="{1886D7CB-AF20-4872-BE22-89AC3969C171}"/>
                  </a:ext>
                </a:extLst>
              </p:cNvPr>
              <p:cNvSpPr txBox="1"/>
              <p:nvPr/>
            </p:nvSpPr>
            <p:spPr>
              <a:xfrm>
                <a:off x="9624630" y="672800"/>
                <a:ext cx="549492" cy="276999"/>
              </a:xfrm>
              <a:prstGeom prst="rect">
                <a:avLst/>
              </a:prstGeom>
              <a:noFill/>
              <a:ln>
                <a:noFill/>
              </a:ln>
            </p:spPr>
            <p:txBody>
              <a:bodyPr wrap="square" rtlCol="0">
                <a:spAutoFit/>
              </a:bodyPr>
              <a:lstStyle/>
              <a:p>
                <a:r>
                  <a:rPr lang="en-US" sz="1200" dirty="0"/>
                  <a:t>Pos 2</a:t>
                </a:r>
              </a:p>
            </p:txBody>
          </p:sp>
          <p:sp>
            <p:nvSpPr>
              <p:cNvPr id="13" name="TextBox 12">
                <a:extLst>
                  <a:ext uri="{FF2B5EF4-FFF2-40B4-BE49-F238E27FC236}">
                    <a16:creationId xmlns:a16="http://schemas.microsoft.com/office/drawing/2014/main" id="{C8EDA305-B2A5-487A-9A95-55DD014013E7}"/>
                  </a:ext>
                </a:extLst>
              </p:cNvPr>
              <p:cNvSpPr txBox="1"/>
              <p:nvPr/>
            </p:nvSpPr>
            <p:spPr>
              <a:xfrm>
                <a:off x="9627144" y="1078403"/>
                <a:ext cx="549492" cy="276999"/>
              </a:xfrm>
              <a:prstGeom prst="rect">
                <a:avLst/>
              </a:prstGeom>
              <a:noFill/>
              <a:ln>
                <a:noFill/>
              </a:ln>
            </p:spPr>
            <p:txBody>
              <a:bodyPr wrap="square" rtlCol="0">
                <a:spAutoFit/>
              </a:bodyPr>
              <a:lstStyle/>
              <a:p>
                <a:r>
                  <a:rPr lang="en-US" sz="1200" dirty="0"/>
                  <a:t>Pos 5</a:t>
                </a:r>
              </a:p>
            </p:txBody>
          </p:sp>
          <p:sp>
            <p:nvSpPr>
              <p:cNvPr id="15" name="Isosceles Triangle 14">
                <a:extLst>
                  <a:ext uri="{FF2B5EF4-FFF2-40B4-BE49-F238E27FC236}">
                    <a16:creationId xmlns:a16="http://schemas.microsoft.com/office/drawing/2014/main" id="{349B4229-8405-4D52-8E72-2EAF3AEBECC0}"/>
                  </a:ext>
                </a:extLst>
              </p:cNvPr>
              <p:cNvSpPr/>
              <p:nvPr/>
            </p:nvSpPr>
            <p:spPr>
              <a:xfrm rot="10800000">
                <a:off x="9447250" y="1543106"/>
                <a:ext cx="205139" cy="130303"/>
              </a:xfrm>
              <a:prstGeom prst="triangl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 name="TextBox 16">
                <a:extLst>
                  <a:ext uri="{FF2B5EF4-FFF2-40B4-BE49-F238E27FC236}">
                    <a16:creationId xmlns:a16="http://schemas.microsoft.com/office/drawing/2014/main" id="{46891F65-601D-4D7C-A096-333D4FA370A1}"/>
                  </a:ext>
                </a:extLst>
              </p:cNvPr>
              <p:cNvSpPr txBox="1"/>
              <p:nvPr/>
            </p:nvSpPr>
            <p:spPr>
              <a:xfrm>
                <a:off x="9618485" y="1665759"/>
                <a:ext cx="1471218" cy="276999"/>
              </a:xfrm>
              <a:prstGeom prst="rect">
                <a:avLst/>
              </a:prstGeom>
              <a:noFill/>
              <a:ln>
                <a:noFill/>
              </a:ln>
            </p:spPr>
            <p:txBody>
              <a:bodyPr wrap="square" rtlCol="0">
                <a:spAutoFit/>
              </a:bodyPr>
              <a:lstStyle/>
              <a:p>
                <a:r>
                  <a:rPr lang="en-US" sz="1200" dirty="0"/>
                  <a:t>H2 after 22 days</a:t>
                </a:r>
              </a:p>
            </p:txBody>
          </p:sp>
          <p:sp>
            <p:nvSpPr>
              <p:cNvPr id="18" name="Rectangle 17">
                <a:extLst>
                  <a:ext uri="{FF2B5EF4-FFF2-40B4-BE49-F238E27FC236}">
                    <a16:creationId xmlns:a16="http://schemas.microsoft.com/office/drawing/2014/main" id="{7AAF78D0-60A6-44E8-BC8B-E0CB65B9141F}"/>
                  </a:ext>
                </a:extLst>
              </p:cNvPr>
              <p:cNvSpPr/>
              <p:nvPr/>
            </p:nvSpPr>
            <p:spPr>
              <a:xfrm>
                <a:off x="9278622" y="649937"/>
                <a:ext cx="1679106" cy="1994917"/>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19" name="Straight Connector 18">
                <a:extLst>
                  <a:ext uri="{FF2B5EF4-FFF2-40B4-BE49-F238E27FC236}">
                    <a16:creationId xmlns:a16="http://schemas.microsoft.com/office/drawing/2014/main" id="{3A2711C8-8A04-4F37-BA6E-8E0E8C4C664A}"/>
                  </a:ext>
                </a:extLst>
              </p:cNvPr>
              <p:cNvCxnSpPr/>
              <p:nvPr/>
            </p:nvCxnSpPr>
            <p:spPr>
              <a:xfrm>
                <a:off x="9349956" y="2506355"/>
                <a:ext cx="2741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5444EB0-1815-448E-97B8-E91537C63A1A}"/>
                  </a:ext>
                </a:extLst>
              </p:cNvPr>
              <p:cNvSpPr txBox="1"/>
              <p:nvPr/>
            </p:nvSpPr>
            <p:spPr>
              <a:xfrm>
                <a:off x="9617695" y="2127898"/>
                <a:ext cx="1354615" cy="276999"/>
              </a:xfrm>
              <a:prstGeom prst="rect">
                <a:avLst/>
              </a:prstGeom>
              <a:noFill/>
            </p:spPr>
            <p:txBody>
              <a:bodyPr wrap="square" rtlCol="0">
                <a:spAutoFit/>
              </a:bodyPr>
              <a:lstStyle/>
              <a:p>
                <a:r>
                  <a:rPr lang="en-US" sz="1200" dirty="0"/>
                  <a:t>Average pos 2</a:t>
                </a:r>
              </a:p>
            </p:txBody>
          </p:sp>
          <p:cxnSp>
            <p:nvCxnSpPr>
              <p:cNvPr id="21" name="Straight Connector 20">
                <a:extLst>
                  <a:ext uri="{FF2B5EF4-FFF2-40B4-BE49-F238E27FC236}">
                    <a16:creationId xmlns:a16="http://schemas.microsoft.com/office/drawing/2014/main" id="{03F9D673-0185-4BB2-A550-5460EDF47630}"/>
                  </a:ext>
                </a:extLst>
              </p:cNvPr>
              <p:cNvCxnSpPr>
                <a:cxnSpLocks/>
              </p:cNvCxnSpPr>
              <p:nvPr/>
            </p:nvCxnSpPr>
            <p:spPr>
              <a:xfrm>
                <a:off x="9368069" y="2266397"/>
                <a:ext cx="274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0042E68-4FCD-4776-AF91-37C6421433E5}"/>
                  </a:ext>
                </a:extLst>
              </p:cNvPr>
              <p:cNvSpPr txBox="1"/>
              <p:nvPr/>
            </p:nvSpPr>
            <p:spPr>
              <a:xfrm>
                <a:off x="9617695" y="2367856"/>
                <a:ext cx="1354615" cy="276999"/>
              </a:xfrm>
              <a:prstGeom prst="rect">
                <a:avLst/>
              </a:prstGeom>
              <a:noFill/>
            </p:spPr>
            <p:txBody>
              <a:bodyPr wrap="square" rtlCol="0">
                <a:spAutoFit/>
              </a:bodyPr>
              <a:lstStyle/>
              <a:p>
                <a:r>
                  <a:rPr lang="en-US" sz="1200" dirty="0"/>
                  <a:t>Average pos 5</a:t>
                </a:r>
              </a:p>
            </p:txBody>
          </p:sp>
          <p:sp>
            <p:nvSpPr>
              <p:cNvPr id="23" name="Isosceles Triangle 22">
                <a:extLst>
                  <a:ext uri="{FF2B5EF4-FFF2-40B4-BE49-F238E27FC236}">
                    <a16:creationId xmlns:a16="http://schemas.microsoft.com/office/drawing/2014/main" id="{30C8010F-0386-41D5-9987-706218644046}"/>
                  </a:ext>
                </a:extLst>
              </p:cNvPr>
              <p:cNvSpPr/>
              <p:nvPr/>
            </p:nvSpPr>
            <p:spPr>
              <a:xfrm rot="16200000">
                <a:off x="9457301" y="942249"/>
                <a:ext cx="174506" cy="159123"/>
              </a:xfrm>
              <a:prstGeom prst="triangl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DDB45ED-C434-4A25-943F-97A320088738}"/>
                  </a:ext>
                </a:extLst>
              </p:cNvPr>
              <p:cNvSpPr txBox="1"/>
              <p:nvPr/>
            </p:nvSpPr>
            <p:spPr>
              <a:xfrm>
                <a:off x="9643947" y="889397"/>
                <a:ext cx="942914" cy="276999"/>
              </a:xfrm>
              <a:prstGeom prst="rect">
                <a:avLst/>
              </a:prstGeom>
              <a:noFill/>
              <a:ln>
                <a:noFill/>
              </a:ln>
            </p:spPr>
            <p:txBody>
              <a:bodyPr wrap="square" rtlCol="0">
                <a:spAutoFit/>
              </a:bodyPr>
              <a:lstStyle/>
              <a:p>
                <a:r>
                  <a:rPr lang="en-US" sz="1200" dirty="0"/>
                  <a:t>Pos 3 (Al)</a:t>
                </a:r>
              </a:p>
            </p:txBody>
          </p:sp>
          <p:cxnSp>
            <p:nvCxnSpPr>
              <p:cNvPr id="25" name="Straight Connector 24">
                <a:extLst>
                  <a:ext uri="{FF2B5EF4-FFF2-40B4-BE49-F238E27FC236}">
                    <a16:creationId xmlns:a16="http://schemas.microsoft.com/office/drawing/2014/main" id="{A894FAF7-5AA9-4664-BE10-8F0A3F0FE994}"/>
                  </a:ext>
                </a:extLst>
              </p:cNvPr>
              <p:cNvCxnSpPr>
                <a:cxnSpLocks/>
              </p:cNvCxnSpPr>
              <p:nvPr/>
            </p:nvCxnSpPr>
            <p:spPr>
              <a:xfrm>
                <a:off x="9364264" y="2029815"/>
                <a:ext cx="274160" cy="0"/>
              </a:xfrm>
              <a:prstGeom prst="line">
                <a:avLst/>
              </a:prstGeom>
              <a:ln w="28575">
                <a:solidFill>
                  <a:srgbClr val="00FFFF"/>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FC6BA3E-4513-4167-AC59-CD5AEA6AD734}"/>
                  </a:ext>
                </a:extLst>
              </p:cNvPr>
              <p:cNvSpPr txBox="1"/>
              <p:nvPr/>
            </p:nvSpPr>
            <p:spPr>
              <a:xfrm>
                <a:off x="9605306" y="1888402"/>
                <a:ext cx="929640" cy="276999"/>
              </a:xfrm>
              <a:prstGeom prst="rect">
                <a:avLst/>
              </a:prstGeom>
              <a:noFill/>
            </p:spPr>
            <p:txBody>
              <a:bodyPr wrap="square" rtlCol="0">
                <a:spAutoFit/>
              </a:bodyPr>
              <a:lstStyle/>
              <a:p>
                <a:r>
                  <a:rPr lang="en-US" sz="1200" dirty="0"/>
                  <a:t>Reference</a:t>
                </a:r>
              </a:p>
            </p:txBody>
          </p:sp>
          <p:sp>
            <p:nvSpPr>
              <p:cNvPr id="56" name="TextBox 55">
                <a:extLst>
                  <a:ext uri="{FF2B5EF4-FFF2-40B4-BE49-F238E27FC236}">
                    <a16:creationId xmlns:a16="http://schemas.microsoft.com/office/drawing/2014/main" id="{FD139715-829A-422B-BAEE-58823AF2B433}"/>
                  </a:ext>
                </a:extLst>
              </p:cNvPr>
              <p:cNvSpPr txBox="1"/>
              <p:nvPr/>
            </p:nvSpPr>
            <p:spPr>
              <a:xfrm>
                <a:off x="9618484" y="1272247"/>
                <a:ext cx="1090156" cy="276999"/>
              </a:xfrm>
              <a:prstGeom prst="rect">
                <a:avLst/>
              </a:prstGeom>
              <a:noFill/>
              <a:ln>
                <a:noFill/>
              </a:ln>
            </p:spPr>
            <p:txBody>
              <a:bodyPr wrap="square" rtlCol="0">
                <a:spAutoFit/>
              </a:bodyPr>
              <a:lstStyle/>
              <a:p>
                <a:r>
                  <a:rPr lang="en-US" sz="1200" dirty="0"/>
                  <a:t>Bottom side Y</a:t>
                </a:r>
              </a:p>
            </p:txBody>
          </p:sp>
          <p:sp>
            <p:nvSpPr>
              <p:cNvPr id="57" name="TextBox 56">
                <a:extLst>
                  <a:ext uri="{FF2B5EF4-FFF2-40B4-BE49-F238E27FC236}">
                    <a16:creationId xmlns:a16="http://schemas.microsoft.com/office/drawing/2014/main" id="{3B434FE9-B8E9-4FEC-900A-91EEC107BBF3}"/>
                  </a:ext>
                </a:extLst>
              </p:cNvPr>
              <p:cNvSpPr txBox="1"/>
              <p:nvPr/>
            </p:nvSpPr>
            <p:spPr>
              <a:xfrm>
                <a:off x="9629196" y="1465296"/>
                <a:ext cx="1090156" cy="276999"/>
              </a:xfrm>
              <a:prstGeom prst="rect">
                <a:avLst/>
              </a:prstGeom>
              <a:noFill/>
              <a:ln>
                <a:noFill/>
              </a:ln>
            </p:spPr>
            <p:txBody>
              <a:bodyPr wrap="square" rtlCol="0">
                <a:spAutoFit/>
              </a:bodyPr>
              <a:lstStyle/>
              <a:p>
                <a:r>
                  <a:rPr lang="en-US" sz="1200" dirty="0"/>
                  <a:t>Bottom side Z</a:t>
                </a:r>
              </a:p>
            </p:txBody>
          </p:sp>
        </p:grpSp>
      </p:grpSp>
    </p:spTree>
    <p:extLst>
      <p:ext uri="{BB962C8B-B14F-4D97-AF65-F5344CB8AC3E}">
        <p14:creationId xmlns:p14="http://schemas.microsoft.com/office/powerpoint/2010/main" val="2515714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18A2B4-C977-4EB9-8C4C-1FB5EEF6F206}"/>
              </a:ext>
            </a:extLst>
          </p:cNvPr>
          <p:cNvSpPr/>
          <p:nvPr/>
        </p:nvSpPr>
        <p:spPr>
          <a:xfrm>
            <a:off x="867853" y="27638"/>
            <a:ext cx="3730508" cy="532903"/>
          </a:xfrm>
          <a:prstGeom prst="rect">
            <a:avLst/>
          </a:prstGeom>
        </p:spPr>
        <p:txBody>
          <a:bodyPr wrap="none">
            <a:spAutoFit/>
          </a:bodyPr>
          <a:lstStyle/>
          <a:p>
            <a:pPr>
              <a:lnSpc>
                <a:spcPct val="107000"/>
              </a:lnSpc>
              <a:spcAft>
                <a:spcPts val="600"/>
              </a:spcAft>
            </a:pPr>
            <a:r>
              <a:rPr lang="en-US" sz="28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D/B ratio &amp; Conclusions</a:t>
            </a:r>
            <a:endParaRPr lang="en-US" sz="28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AFBA955-940C-4483-97FB-C14A7C7B187F}"/>
              </a:ext>
            </a:extLst>
          </p:cNvPr>
          <p:cNvSpPr txBox="1"/>
          <p:nvPr/>
        </p:nvSpPr>
        <p:spPr>
          <a:xfrm>
            <a:off x="65132" y="4494274"/>
            <a:ext cx="4902430" cy="1754326"/>
          </a:xfrm>
          <a:prstGeom prst="rect">
            <a:avLst/>
          </a:prstGeom>
          <a:solidFill>
            <a:srgbClr val="F9F9F9">
              <a:alpha val="60000"/>
            </a:srgbClr>
          </a:solidFill>
        </p:spPr>
        <p:txBody>
          <a:bodyPr wrap="square" rtlCol="0">
            <a:spAutoFit/>
          </a:bodyPr>
          <a:lstStyle/>
          <a:p>
            <a:r>
              <a:rPr lang="en-US" b="1" dirty="0"/>
              <a:t>D/B ratio:</a:t>
            </a:r>
          </a:p>
          <a:p>
            <a:pPr marL="285750" indent="-285750">
              <a:buFont typeface="Arial" panose="020B0604020202020204" pitchFamily="34" charset="0"/>
              <a:buChar char="•"/>
            </a:pPr>
            <a:r>
              <a:rPr lang="en-US" b="1" dirty="0"/>
              <a:t>Q3</a:t>
            </a:r>
            <a:r>
              <a:rPr lang="en-US" dirty="0"/>
              <a:t>: </a:t>
            </a:r>
            <a:r>
              <a:rPr lang="en-US" b="1" dirty="0">
                <a:solidFill>
                  <a:srgbClr val="FF0000"/>
                </a:solidFill>
              </a:rPr>
              <a:t>no</a:t>
            </a:r>
            <a:r>
              <a:rPr lang="en-US" dirty="0"/>
              <a:t> </a:t>
            </a:r>
            <a:r>
              <a:rPr lang="en-US" b="1" dirty="0"/>
              <a:t>dependence</a:t>
            </a:r>
            <a:r>
              <a:rPr lang="en-US" dirty="0"/>
              <a:t> on </a:t>
            </a:r>
            <a:r>
              <a:rPr lang="en-US" b="1" dirty="0"/>
              <a:t>side</a:t>
            </a:r>
            <a:r>
              <a:rPr lang="en-US" dirty="0"/>
              <a:t> &amp; </a:t>
            </a:r>
            <a:r>
              <a:rPr lang="en-US" b="1" dirty="0"/>
              <a:t>position</a:t>
            </a:r>
            <a:r>
              <a:rPr lang="en-US" dirty="0"/>
              <a:t> (~0.23)</a:t>
            </a:r>
          </a:p>
          <a:p>
            <a:pPr marL="285750" indent="-285750">
              <a:buFont typeface="Arial" panose="020B0604020202020204" pitchFamily="34" charset="0"/>
              <a:buChar char="•"/>
            </a:pPr>
            <a:r>
              <a:rPr lang="en-US" b="1" dirty="0"/>
              <a:t>Q4: </a:t>
            </a:r>
          </a:p>
          <a:p>
            <a:pPr marL="742950" lvl="1" indent="-285750">
              <a:buFont typeface="Calibri" panose="020F0502020204030204" pitchFamily="34" charset="0"/>
              <a:buChar char="―"/>
            </a:pPr>
            <a:r>
              <a:rPr lang="en-US" dirty="0"/>
              <a:t>almost </a:t>
            </a:r>
            <a:r>
              <a:rPr lang="en-US" b="1" dirty="0">
                <a:solidFill>
                  <a:srgbClr val="FF0000"/>
                </a:solidFill>
              </a:rPr>
              <a:t>no</a:t>
            </a:r>
            <a:r>
              <a:rPr lang="en-US" b="1" dirty="0"/>
              <a:t> dependence</a:t>
            </a:r>
            <a:r>
              <a:rPr lang="en-US" dirty="0"/>
              <a:t> on side</a:t>
            </a:r>
            <a:endParaRPr lang="en-US" b="1" dirty="0"/>
          </a:p>
          <a:p>
            <a:pPr marL="742950" lvl="1" indent="-285750">
              <a:buFont typeface="Calibri" panose="020F0502020204030204" pitchFamily="34" charset="0"/>
              <a:buChar char="―"/>
            </a:pPr>
            <a:r>
              <a:rPr lang="en-US" b="1" dirty="0"/>
              <a:t>dependence on position </a:t>
            </a:r>
            <a:r>
              <a:rPr lang="en-US" dirty="0"/>
              <a:t>(</a:t>
            </a:r>
            <a:r>
              <a:rPr lang="en-US" b="1" dirty="0"/>
              <a:t>pos 2</a:t>
            </a:r>
            <a:r>
              <a:rPr lang="en-US" dirty="0"/>
              <a:t> ~ 0.14 &amp;</a:t>
            </a:r>
            <a:r>
              <a:rPr lang="en-US" b="1" dirty="0"/>
              <a:t> </a:t>
            </a:r>
            <a:r>
              <a:rPr lang="en-US" b="1" dirty="0">
                <a:solidFill>
                  <a:srgbClr val="FF0000"/>
                </a:solidFill>
              </a:rPr>
              <a:t>pos 5</a:t>
            </a:r>
            <a:r>
              <a:rPr lang="en-US" dirty="0"/>
              <a:t> ~ 0.05)</a:t>
            </a:r>
          </a:p>
        </p:txBody>
      </p:sp>
      <p:grpSp>
        <p:nvGrpSpPr>
          <p:cNvPr id="17" name="Group 16">
            <a:extLst>
              <a:ext uri="{FF2B5EF4-FFF2-40B4-BE49-F238E27FC236}">
                <a16:creationId xmlns:a16="http://schemas.microsoft.com/office/drawing/2014/main" id="{035C0AC0-7B7B-46AB-86F7-8A85A50C7DE4}"/>
              </a:ext>
            </a:extLst>
          </p:cNvPr>
          <p:cNvGrpSpPr/>
          <p:nvPr/>
        </p:nvGrpSpPr>
        <p:grpSpPr>
          <a:xfrm>
            <a:off x="6996578" y="103930"/>
            <a:ext cx="4398906" cy="3260353"/>
            <a:chOff x="8397847" y="2247425"/>
            <a:chExt cx="4398906" cy="3260353"/>
          </a:xfrm>
        </p:grpSpPr>
        <p:pic>
          <p:nvPicPr>
            <p:cNvPr id="18" name="Image 6">
              <a:extLst>
                <a:ext uri="{FF2B5EF4-FFF2-40B4-BE49-F238E27FC236}">
                  <a16:creationId xmlns:a16="http://schemas.microsoft.com/office/drawing/2014/main" id="{C494894E-03AB-4BDB-9D96-BCD1B5A74A4D}"/>
                </a:ext>
              </a:extLst>
            </p:cNvPr>
            <p:cNvPicPr>
              <a:picLocks noChangeAspect="1"/>
            </p:cNvPicPr>
            <p:nvPr/>
          </p:nvPicPr>
          <p:blipFill>
            <a:blip r:embed="rId3"/>
            <a:stretch/>
          </p:blipFill>
          <p:spPr bwMode="auto">
            <a:xfrm>
              <a:off x="8537266" y="2485952"/>
              <a:ext cx="3466975" cy="2775033"/>
            </a:xfrm>
            <a:prstGeom prst="rect">
              <a:avLst/>
            </a:prstGeom>
            <a:noFill/>
          </p:spPr>
        </p:pic>
        <p:sp>
          <p:nvSpPr>
            <p:cNvPr id="19" name="Ellipse 8">
              <a:extLst>
                <a:ext uri="{FF2B5EF4-FFF2-40B4-BE49-F238E27FC236}">
                  <a16:creationId xmlns:a16="http://schemas.microsoft.com/office/drawing/2014/main" id="{C8F036C4-B67A-44C9-91A7-DAC1B5773EBE}"/>
                </a:ext>
              </a:extLst>
            </p:cNvPr>
            <p:cNvSpPr/>
            <p:nvPr/>
          </p:nvSpPr>
          <p:spPr bwMode="auto">
            <a:xfrm>
              <a:off x="8745656" y="3774553"/>
              <a:ext cx="144000" cy="144000"/>
            </a:xfrm>
            <a:prstGeom prst="ellipse">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defRPr/>
              </a:pPr>
              <a:endParaRPr lang="fr-FR"/>
            </a:p>
          </p:txBody>
        </p:sp>
        <p:sp>
          <p:nvSpPr>
            <p:cNvPr id="20" name="Ellipse 9">
              <a:extLst>
                <a:ext uri="{FF2B5EF4-FFF2-40B4-BE49-F238E27FC236}">
                  <a16:creationId xmlns:a16="http://schemas.microsoft.com/office/drawing/2014/main" id="{7D892304-7D19-4298-AFE0-3C9A3ACFCDE8}"/>
                </a:ext>
              </a:extLst>
            </p:cNvPr>
            <p:cNvSpPr/>
            <p:nvPr/>
          </p:nvSpPr>
          <p:spPr bwMode="auto">
            <a:xfrm>
              <a:off x="9472751" y="2797459"/>
              <a:ext cx="144000" cy="144000"/>
            </a:xfrm>
            <a:prstGeom prst="ellipse">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defRPr/>
              </a:pPr>
              <a:endParaRPr lang="fr-FR"/>
            </a:p>
          </p:txBody>
        </p:sp>
        <p:sp>
          <p:nvSpPr>
            <p:cNvPr id="21" name="Ellipse 10">
              <a:extLst>
                <a:ext uri="{FF2B5EF4-FFF2-40B4-BE49-F238E27FC236}">
                  <a16:creationId xmlns:a16="http://schemas.microsoft.com/office/drawing/2014/main" id="{211DD04C-EB70-4351-BA6D-4355F175ABA4}"/>
                </a:ext>
              </a:extLst>
            </p:cNvPr>
            <p:cNvSpPr/>
            <p:nvPr/>
          </p:nvSpPr>
          <p:spPr bwMode="auto">
            <a:xfrm>
              <a:off x="10816018" y="2880467"/>
              <a:ext cx="144000" cy="144000"/>
            </a:xfrm>
            <a:prstGeom prst="ellipse">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defRPr/>
              </a:pPr>
              <a:endParaRPr lang="fr-FR"/>
            </a:p>
          </p:txBody>
        </p:sp>
        <p:sp>
          <p:nvSpPr>
            <p:cNvPr id="22" name="Ellipse 11">
              <a:extLst>
                <a:ext uri="{FF2B5EF4-FFF2-40B4-BE49-F238E27FC236}">
                  <a16:creationId xmlns:a16="http://schemas.microsoft.com/office/drawing/2014/main" id="{EA1A2E86-F79A-4C54-A064-404C16A5265F}"/>
                </a:ext>
              </a:extLst>
            </p:cNvPr>
            <p:cNvSpPr/>
            <p:nvPr/>
          </p:nvSpPr>
          <p:spPr bwMode="auto">
            <a:xfrm>
              <a:off x="9622711" y="4549363"/>
              <a:ext cx="144000" cy="144000"/>
            </a:xfrm>
            <a:prstGeom prst="ellipse">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defRPr/>
              </a:pPr>
              <a:endParaRPr lang="fr-FR"/>
            </a:p>
          </p:txBody>
        </p:sp>
        <p:sp>
          <p:nvSpPr>
            <p:cNvPr id="23" name="Ellipse 12">
              <a:extLst>
                <a:ext uri="{FF2B5EF4-FFF2-40B4-BE49-F238E27FC236}">
                  <a16:creationId xmlns:a16="http://schemas.microsoft.com/office/drawing/2014/main" id="{58B2E1FF-2307-4D7A-9FE2-51CE2B19855C}"/>
                </a:ext>
              </a:extLst>
            </p:cNvPr>
            <p:cNvSpPr/>
            <p:nvPr/>
          </p:nvSpPr>
          <p:spPr bwMode="auto">
            <a:xfrm>
              <a:off x="10907745" y="4503825"/>
              <a:ext cx="144000" cy="144000"/>
            </a:xfrm>
            <a:prstGeom prst="ellipse">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defRPr/>
              </a:pPr>
              <a:endParaRPr lang="fr-FR"/>
            </a:p>
          </p:txBody>
        </p:sp>
        <p:sp>
          <p:nvSpPr>
            <p:cNvPr id="24" name="Ellipse 13">
              <a:extLst>
                <a:ext uri="{FF2B5EF4-FFF2-40B4-BE49-F238E27FC236}">
                  <a16:creationId xmlns:a16="http://schemas.microsoft.com/office/drawing/2014/main" id="{057E9100-0467-45A3-A249-EB7EB0CABDD5}"/>
                </a:ext>
              </a:extLst>
            </p:cNvPr>
            <p:cNvSpPr/>
            <p:nvPr/>
          </p:nvSpPr>
          <p:spPr bwMode="auto">
            <a:xfrm>
              <a:off x="11577899" y="3728821"/>
              <a:ext cx="144000" cy="144000"/>
            </a:xfrm>
            <a:prstGeom prst="ellipse">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defRPr/>
              </a:pPr>
              <a:endParaRPr lang="fr-FR"/>
            </a:p>
          </p:txBody>
        </p:sp>
        <p:sp>
          <p:nvSpPr>
            <p:cNvPr id="25" name="Cylindre 16">
              <a:extLst>
                <a:ext uri="{FF2B5EF4-FFF2-40B4-BE49-F238E27FC236}">
                  <a16:creationId xmlns:a16="http://schemas.microsoft.com/office/drawing/2014/main" id="{F9493EAD-D7C4-467D-A09B-693B8B3363F3}"/>
                </a:ext>
              </a:extLst>
            </p:cNvPr>
            <p:cNvSpPr/>
            <p:nvPr/>
          </p:nvSpPr>
          <p:spPr bwMode="auto">
            <a:xfrm>
              <a:off x="9537227" y="4043875"/>
              <a:ext cx="120163" cy="360000"/>
            </a:xfrm>
            <a:prstGeom prst="can">
              <a:avLst>
                <a:gd name="adj" fmla="val 4894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defRPr/>
              </a:pPr>
              <a:endParaRPr lang="fr-FR"/>
            </a:p>
          </p:txBody>
        </p:sp>
        <p:sp>
          <p:nvSpPr>
            <p:cNvPr id="26" name="Cylindre 17">
              <a:extLst>
                <a:ext uri="{FF2B5EF4-FFF2-40B4-BE49-F238E27FC236}">
                  <a16:creationId xmlns:a16="http://schemas.microsoft.com/office/drawing/2014/main" id="{13488235-AFB4-4AE5-987D-E306ED01B0D1}"/>
                </a:ext>
              </a:extLst>
            </p:cNvPr>
            <p:cNvSpPr/>
            <p:nvPr/>
          </p:nvSpPr>
          <p:spPr bwMode="auto">
            <a:xfrm>
              <a:off x="9417063" y="3219978"/>
              <a:ext cx="120163" cy="360000"/>
            </a:xfrm>
            <a:prstGeom prst="can">
              <a:avLst>
                <a:gd name="adj" fmla="val 4894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defRPr/>
              </a:pPr>
              <a:endParaRPr lang="fr-FR"/>
            </a:p>
          </p:txBody>
        </p:sp>
        <p:sp>
          <p:nvSpPr>
            <p:cNvPr id="27" name="Rectangle 25">
              <a:extLst>
                <a:ext uri="{FF2B5EF4-FFF2-40B4-BE49-F238E27FC236}">
                  <a16:creationId xmlns:a16="http://schemas.microsoft.com/office/drawing/2014/main" id="{5DB6E5DC-3FF6-459B-B3E6-6A72D732F03E}"/>
                </a:ext>
              </a:extLst>
            </p:cNvPr>
            <p:cNvSpPr/>
            <p:nvPr/>
          </p:nvSpPr>
          <p:spPr bwMode="auto">
            <a:xfrm>
              <a:off x="9446810" y="3301539"/>
              <a:ext cx="54000" cy="54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defRPr/>
              </a:pPr>
              <a:endParaRPr lang="fr-FR"/>
            </a:p>
          </p:txBody>
        </p:sp>
        <p:sp>
          <p:nvSpPr>
            <p:cNvPr id="28" name="Rectangle 26">
              <a:extLst>
                <a:ext uri="{FF2B5EF4-FFF2-40B4-BE49-F238E27FC236}">
                  <a16:creationId xmlns:a16="http://schemas.microsoft.com/office/drawing/2014/main" id="{4414DA40-D5AC-47A8-AE8F-1F32B44ECA2A}"/>
                </a:ext>
              </a:extLst>
            </p:cNvPr>
            <p:cNvSpPr/>
            <p:nvPr/>
          </p:nvSpPr>
          <p:spPr bwMode="auto">
            <a:xfrm>
              <a:off x="9446810" y="3392526"/>
              <a:ext cx="54000" cy="54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defRPr/>
              </a:pPr>
              <a:endParaRPr lang="fr-FR"/>
            </a:p>
          </p:txBody>
        </p:sp>
        <p:sp>
          <p:nvSpPr>
            <p:cNvPr id="29" name="Rectangle 27">
              <a:extLst>
                <a:ext uri="{FF2B5EF4-FFF2-40B4-BE49-F238E27FC236}">
                  <a16:creationId xmlns:a16="http://schemas.microsoft.com/office/drawing/2014/main" id="{9FD81D4E-488A-4946-A46C-329508E59F8F}"/>
                </a:ext>
              </a:extLst>
            </p:cNvPr>
            <p:cNvSpPr/>
            <p:nvPr/>
          </p:nvSpPr>
          <p:spPr bwMode="auto">
            <a:xfrm>
              <a:off x="9446810" y="3479736"/>
              <a:ext cx="54000" cy="54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defRPr/>
              </a:pPr>
              <a:endParaRPr lang="fr-FR"/>
            </a:p>
          </p:txBody>
        </p:sp>
        <p:sp>
          <p:nvSpPr>
            <p:cNvPr id="30" name="Rectangle 28">
              <a:extLst>
                <a:ext uri="{FF2B5EF4-FFF2-40B4-BE49-F238E27FC236}">
                  <a16:creationId xmlns:a16="http://schemas.microsoft.com/office/drawing/2014/main" id="{EC3A9131-3108-4561-B6CB-ED4C9E109134}"/>
                </a:ext>
              </a:extLst>
            </p:cNvPr>
            <p:cNvSpPr/>
            <p:nvPr/>
          </p:nvSpPr>
          <p:spPr bwMode="auto">
            <a:xfrm>
              <a:off x="9567788" y="4137859"/>
              <a:ext cx="54000" cy="54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defRPr/>
              </a:pPr>
              <a:endParaRPr lang="fr-FR"/>
            </a:p>
          </p:txBody>
        </p:sp>
        <p:sp>
          <p:nvSpPr>
            <p:cNvPr id="31" name="Rectangle 29">
              <a:extLst>
                <a:ext uri="{FF2B5EF4-FFF2-40B4-BE49-F238E27FC236}">
                  <a16:creationId xmlns:a16="http://schemas.microsoft.com/office/drawing/2014/main" id="{B795E7AF-A4BD-4F12-8170-A23D34D069C9}"/>
                </a:ext>
              </a:extLst>
            </p:cNvPr>
            <p:cNvSpPr/>
            <p:nvPr/>
          </p:nvSpPr>
          <p:spPr bwMode="auto">
            <a:xfrm>
              <a:off x="9567788" y="4225704"/>
              <a:ext cx="54000" cy="54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defRPr/>
              </a:pPr>
              <a:endParaRPr lang="fr-FR"/>
            </a:p>
          </p:txBody>
        </p:sp>
        <p:sp>
          <p:nvSpPr>
            <p:cNvPr id="32" name="Rectangle 30">
              <a:extLst>
                <a:ext uri="{FF2B5EF4-FFF2-40B4-BE49-F238E27FC236}">
                  <a16:creationId xmlns:a16="http://schemas.microsoft.com/office/drawing/2014/main" id="{F48D9BCE-A980-40B9-8079-E8CCFF2D74B5}"/>
                </a:ext>
              </a:extLst>
            </p:cNvPr>
            <p:cNvSpPr/>
            <p:nvPr/>
          </p:nvSpPr>
          <p:spPr bwMode="auto">
            <a:xfrm>
              <a:off x="9567788" y="4316056"/>
              <a:ext cx="54000" cy="54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defRPr/>
              </a:pPr>
              <a:endParaRPr lang="fr-FR"/>
            </a:p>
          </p:txBody>
        </p:sp>
        <p:cxnSp>
          <p:nvCxnSpPr>
            <p:cNvPr id="33" name="Connecteur droit avec flèche 33">
              <a:extLst>
                <a:ext uri="{FF2B5EF4-FFF2-40B4-BE49-F238E27FC236}">
                  <a16:creationId xmlns:a16="http://schemas.microsoft.com/office/drawing/2014/main" id="{F7E700DF-5096-4922-B1CE-1206065FAED1}"/>
                </a:ext>
              </a:extLst>
            </p:cNvPr>
            <p:cNvCxnSpPr>
              <a:cxnSpLocks/>
            </p:cNvCxnSpPr>
            <p:nvPr/>
          </p:nvCxnSpPr>
          <p:spPr bwMode="auto">
            <a:xfrm flipV="1">
              <a:off x="10960018" y="3191530"/>
              <a:ext cx="0" cy="216000"/>
            </a:xfrm>
            <a:prstGeom prst="straightConnector1">
              <a:avLst/>
            </a:prstGeom>
            <a:ln w="38100">
              <a:solidFill>
                <a:srgbClr val="0000FF"/>
              </a:solidFill>
              <a:headEnd type="none" w="sm" len="sm"/>
              <a:tailEnd type="arrow" w="sm" len="sm"/>
            </a:ln>
            <a:effectLst>
              <a:glow rad="1016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4" name="Connecteur droit avec flèche 34">
              <a:extLst>
                <a:ext uri="{FF2B5EF4-FFF2-40B4-BE49-F238E27FC236}">
                  <a16:creationId xmlns:a16="http://schemas.microsoft.com/office/drawing/2014/main" id="{3E117517-7E43-490A-A5E5-022DE626C4E0}"/>
                </a:ext>
              </a:extLst>
            </p:cNvPr>
            <p:cNvCxnSpPr>
              <a:cxnSpLocks/>
            </p:cNvCxnSpPr>
            <p:nvPr/>
          </p:nvCxnSpPr>
          <p:spPr bwMode="auto">
            <a:xfrm flipV="1">
              <a:off x="9753139" y="3173322"/>
              <a:ext cx="0" cy="216000"/>
            </a:xfrm>
            <a:prstGeom prst="straightConnector1">
              <a:avLst/>
            </a:prstGeom>
            <a:ln w="38100">
              <a:solidFill>
                <a:srgbClr val="0000FF"/>
              </a:solidFill>
              <a:headEnd type="none" w="sm" len="sm"/>
              <a:tailEnd type="arrow" w="sm" len="sm"/>
            </a:ln>
            <a:effectLst>
              <a:glow rad="1016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5" name="Connecteur droit avec flèche 35">
              <a:extLst>
                <a:ext uri="{FF2B5EF4-FFF2-40B4-BE49-F238E27FC236}">
                  <a16:creationId xmlns:a16="http://schemas.microsoft.com/office/drawing/2014/main" id="{2126E3BB-9EEF-4FD2-A346-B6C2F90F815E}"/>
                </a:ext>
              </a:extLst>
            </p:cNvPr>
            <p:cNvCxnSpPr>
              <a:cxnSpLocks/>
            </p:cNvCxnSpPr>
            <p:nvPr/>
          </p:nvCxnSpPr>
          <p:spPr bwMode="auto">
            <a:xfrm flipV="1">
              <a:off x="11534357" y="3906187"/>
              <a:ext cx="0" cy="216000"/>
            </a:xfrm>
            <a:prstGeom prst="straightConnector1">
              <a:avLst/>
            </a:prstGeom>
            <a:ln w="38100">
              <a:solidFill>
                <a:srgbClr val="0000FF"/>
              </a:solidFill>
              <a:headEnd type="none" w="sm" len="sm"/>
              <a:tailEnd type="arrow" w="sm" len="sm"/>
            </a:ln>
            <a:effectLst>
              <a:glow rad="1016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36" name="ZoneTexte 42">
              <a:extLst>
                <a:ext uri="{FF2B5EF4-FFF2-40B4-BE49-F238E27FC236}">
                  <a16:creationId xmlns:a16="http://schemas.microsoft.com/office/drawing/2014/main" id="{B61492AB-7531-468F-842A-0E9D9645A722}"/>
                </a:ext>
              </a:extLst>
            </p:cNvPr>
            <p:cNvSpPr txBox="1"/>
            <p:nvPr/>
          </p:nvSpPr>
          <p:spPr bwMode="auto">
            <a:xfrm>
              <a:off x="12004241" y="3136673"/>
              <a:ext cx="792512" cy="369332"/>
            </a:xfrm>
            <a:prstGeom prst="rect">
              <a:avLst/>
            </a:prstGeom>
            <a:noFill/>
          </p:spPr>
          <p:txBody>
            <a:bodyPr wrap="square" rtlCol="0">
              <a:spAutoFit/>
            </a:bodyPr>
            <a:lstStyle/>
            <a:p>
              <a:pPr>
                <a:defRPr/>
              </a:pPr>
              <a:r>
                <a:rPr lang="fr-FR"/>
                <a:t>Q1</a:t>
              </a:r>
              <a:endParaRPr/>
            </a:p>
          </p:txBody>
        </p:sp>
        <p:sp>
          <p:nvSpPr>
            <p:cNvPr id="37" name="ZoneTexte 43">
              <a:extLst>
                <a:ext uri="{FF2B5EF4-FFF2-40B4-BE49-F238E27FC236}">
                  <a16:creationId xmlns:a16="http://schemas.microsoft.com/office/drawing/2014/main" id="{33827F9E-604A-4817-B293-EC8B1691A72C}"/>
                </a:ext>
              </a:extLst>
            </p:cNvPr>
            <p:cNvSpPr txBox="1"/>
            <p:nvPr/>
          </p:nvSpPr>
          <p:spPr bwMode="auto">
            <a:xfrm>
              <a:off x="10393257" y="2247425"/>
              <a:ext cx="792512" cy="369332"/>
            </a:xfrm>
            <a:prstGeom prst="rect">
              <a:avLst/>
            </a:prstGeom>
            <a:noFill/>
          </p:spPr>
          <p:txBody>
            <a:bodyPr wrap="square" rtlCol="0">
              <a:spAutoFit/>
            </a:bodyPr>
            <a:lstStyle/>
            <a:p>
              <a:pPr>
                <a:defRPr/>
              </a:pPr>
              <a:r>
                <a:rPr lang="fr-FR"/>
                <a:t>Q2</a:t>
              </a:r>
              <a:endParaRPr/>
            </a:p>
          </p:txBody>
        </p:sp>
        <p:sp>
          <p:nvSpPr>
            <p:cNvPr id="38" name="ZoneTexte 44">
              <a:extLst>
                <a:ext uri="{FF2B5EF4-FFF2-40B4-BE49-F238E27FC236}">
                  <a16:creationId xmlns:a16="http://schemas.microsoft.com/office/drawing/2014/main" id="{9F28B802-AE86-4CEC-ABD2-FE6660B22934}"/>
                </a:ext>
              </a:extLst>
            </p:cNvPr>
            <p:cNvSpPr txBox="1"/>
            <p:nvPr/>
          </p:nvSpPr>
          <p:spPr bwMode="auto">
            <a:xfrm>
              <a:off x="8606065" y="2623531"/>
              <a:ext cx="668214" cy="369332"/>
            </a:xfrm>
            <a:prstGeom prst="rect">
              <a:avLst/>
            </a:prstGeom>
            <a:solidFill>
              <a:schemeClr val="bg1"/>
            </a:solidFill>
          </p:spPr>
          <p:txBody>
            <a:bodyPr wrap="square" rtlCol="0">
              <a:spAutoFit/>
            </a:bodyPr>
            <a:lstStyle/>
            <a:p>
              <a:pPr>
                <a:defRPr/>
              </a:pPr>
              <a:r>
                <a:rPr lang="fr-FR" b="1" dirty="0">
                  <a:highlight>
                    <a:srgbClr val="FFFF00"/>
                  </a:highlight>
                </a:rPr>
                <a:t>Q3</a:t>
              </a:r>
              <a:endParaRPr b="1" dirty="0">
                <a:highlight>
                  <a:srgbClr val="FFFF00"/>
                </a:highlight>
              </a:endParaRPr>
            </a:p>
          </p:txBody>
        </p:sp>
        <p:sp>
          <p:nvSpPr>
            <p:cNvPr id="39" name="ZoneTexte 45">
              <a:extLst>
                <a:ext uri="{FF2B5EF4-FFF2-40B4-BE49-F238E27FC236}">
                  <a16:creationId xmlns:a16="http://schemas.microsoft.com/office/drawing/2014/main" id="{C1A19147-FCDA-4BF6-A8E2-D2833FFDB55C}"/>
                </a:ext>
              </a:extLst>
            </p:cNvPr>
            <p:cNvSpPr txBox="1"/>
            <p:nvPr/>
          </p:nvSpPr>
          <p:spPr bwMode="auto">
            <a:xfrm>
              <a:off x="8397847" y="4483258"/>
              <a:ext cx="792512" cy="369332"/>
            </a:xfrm>
            <a:prstGeom prst="rect">
              <a:avLst/>
            </a:prstGeom>
            <a:noFill/>
          </p:spPr>
          <p:txBody>
            <a:bodyPr wrap="square" rtlCol="0">
              <a:spAutoFit/>
            </a:bodyPr>
            <a:lstStyle/>
            <a:p>
              <a:pPr>
                <a:defRPr/>
              </a:pPr>
              <a:r>
                <a:rPr lang="fr-FR" b="1" dirty="0">
                  <a:highlight>
                    <a:srgbClr val="FFFF00"/>
                  </a:highlight>
                </a:rPr>
                <a:t>Q4</a:t>
              </a:r>
              <a:endParaRPr b="1" dirty="0">
                <a:highlight>
                  <a:srgbClr val="FFFF00"/>
                </a:highlight>
              </a:endParaRPr>
            </a:p>
          </p:txBody>
        </p:sp>
        <p:sp>
          <p:nvSpPr>
            <p:cNvPr id="40" name="ZoneTexte 46">
              <a:extLst>
                <a:ext uri="{FF2B5EF4-FFF2-40B4-BE49-F238E27FC236}">
                  <a16:creationId xmlns:a16="http://schemas.microsoft.com/office/drawing/2014/main" id="{88349A20-674C-4B69-A5C6-4B675A1BAA22}"/>
                </a:ext>
              </a:extLst>
            </p:cNvPr>
            <p:cNvSpPr txBox="1"/>
            <p:nvPr/>
          </p:nvSpPr>
          <p:spPr bwMode="auto">
            <a:xfrm>
              <a:off x="9997002" y="5138446"/>
              <a:ext cx="792512" cy="369332"/>
            </a:xfrm>
            <a:prstGeom prst="rect">
              <a:avLst/>
            </a:prstGeom>
            <a:noFill/>
          </p:spPr>
          <p:txBody>
            <a:bodyPr wrap="square" rtlCol="0">
              <a:spAutoFit/>
            </a:bodyPr>
            <a:lstStyle/>
            <a:p>
              <a:pPr>
                <a:defRPr/>
              </a:pPr>
              <a:r>
                <a:rPr lang="fr-FR"/>
                <a:t>Q5</a:t>
              </a:r>
              <a:endParaRPr/>
            </a:p>
          </p:txBody>
        </p:sp>
        <p:sp>
          <p:nvSpPr>
            <p:cNvPr id="41" name="ZoneTexte 47">
              <a:extLst>
                <a:ext uri="{FF2B5EF4-FFF2-40B4-BE49-F238E27FC236}">
                  <a16:creationId xmlns:a16="http://schemas.microsoft.com/office/drawing/2014/main" id="{12341D45-0264-42C7-9E8B-061D9818AA28}"/>
                </a:ext>
              </a:extLst>
            </p:cNvPr>
            <p:cNvSpPr txBox="1"/>
            <p:nvPr/>
          </p:nvSpPr>
          <p:spPr bwMode="auto">
            <a:xfrm>
              <a:off x="11545489" y="4554553"/>
              <a:ext cx="792512" cy="369332"/>
            </a:xfrm>
            <a:prstGeom prst="rect">
              <a:avLst/>
            </a:prstGeom>
            <a:noFill/>
          </p:spPr>
          <p:txBody>
            <a:bodyPr wrap="square" rtlCol="0">
              <a:spAutoFit/>
            </a:bodyPr>
            <a:lstStyle/>
            <a:p>
              <a:pPr>
                <a:defRPr/>
              </a:pPr>
              <a:r>
                <a:rPr lang="fr-FR" dirty="0"/>
                <a:t>Q6</a:t>
              </a:r>
              <a:endParaRPr dirty="0"/>
            </a:p>
          </p:txBody>
        </p:sp>
      </p:grpSp>
      <p:grpSp>
        <p:nvGrpSpPr>
          <p:cNvPr id="54" name="Group 53">
            <a:extLst>
              <a:ext uri="{FF2B5EF4-FFF2-40B4-BE49-F238E27FC236}">
                <a16:creationId xmlns:a16="http://schemas.microsoft.com/office/drawing/2014/main" id="{1D417D60-5B29-4670-8C3D-21DCB120E0A8}"/>
              </a:ext>
            </a:extLst>
          </p:cNvPr>
          <p:cNvGrpSpPr/>
          <p:nvPr/>
        </p:nvGrpSpPr>
        <p:grpSpPr>
          <a:xfrm>
            <a:off x="-32882" y="560541"/>
            <a:ext cx="5077820" cy="4037591"/>
            <a:chOff x="49903" y="755929"/>
            <a:chExt cx="5199413" cy="4070469"/>
          </a:xfrm>
        </p:grpSpPr>
        <p:graphicFrame>
          <p:nvGraphicFramePr>
            <p:cNvPr id="2" name="Object 1">
              <a:extLst>
                <a:ext uri="{FF2B5EF4-FFF2-40B4-BE49-F238E27FC236}">
                  <a16:creationId xmlns:a16="http://schemas.microsoft.com/office/drawing/2014/main" id="{9C4602B5-CC88-493D-8064-2EEBD5450AE8}"/>
                </a:ext>
              </a:extLst>
            </p:cNvPr>
            <p:cNvGraphicFramePr>
              <a:graphicFrameLocks noChangeAspect="1"/>
            </p:cNvGraphicFramePr>
            <p:nvPr>
              <p:extLst>
                <p:ext uri="{D42A27DB-BD31-4B8C-83A1-F6EECF244321}">
                  <p14:modId xmlns:p14="http://schemas.microsoft.com/office/powerpoint/2010/main" val="3930617376"/>
                </p:ext>
              </p:extLst>
            </p:nvPr>
          </p:nvGraphicFramePr>
          <p:xfrm>
            <a:off x="49903" y="836855"/>
            <a:ext cx="5199413" cy="3989543"/>
          </p:xfrm>
          <a:graphic>
            <a:graphicData uri="http://schemas.openxmlformats.org/presentationml/2006/ole">
              <mc:AlternateContent xmlns:mc="http://schemas.openxmlformats.org/markup-compatibility/2006">
                <mc:Choice xmlns:v="urn:schemas-microsoft-com:vml" Requires="v">
                  <p:oleObj spid="_x0000_s6247" name="Graph" r:id="rId4" imgW="4631968" imgH="3554505" progId="Origin50.Graph">
                    <p:embed/>
                  </p:oleObj>
                </mc:Choice>
                <mc:Fallback>
                  <p:oleObj name="Graph" r:id="rId4" imgW="4631968" imgH="3554505" progId="Origin50.Graph">
                    <p:embed/>
                    <p:pic>
                      <p:nvPicPr>
                        <p:cNvPr id="4" name="Object 3">
                          <a:extLst>
                            <a:ext uri="{FF2B5EF4-FFF2-40B4-BE49-F238E27FC236}">
                              <a16:creationId xmlns:a16="http://schemas.microsoft.com/office/drawing/2014/main" id="{0C93EEDD-6DF4-467A-BE79-828E66A95DC2}"/>
                            </a:ext>
                          </a:extLst>
                        </p:cNvPr>
                        <p:cNvPicPr/>
                        <p:nvPr/>
                      </p:nvPicPr>
                      <p:blipFill>
                        <a:blip r:embed="rId5"/>
                        <a:stretch>
                          <a:fillRect/>
                        </a:stretch>
                      </p:blipFill>
                      <p:spPr>
                        <a:xfrm>
                          <a:off x="49903" y="836855"/>
                          <a:ext cx="5199413" cy="3989543"/>
                        </a:xfrm>
                        <a:prstGeom prst="rect">
                          <a:avLst/>
                        </a:prstGeom>
                      </p:spPr>
                    </p:pic>
                  </p:oleObj>
                </mc:Fallback>
              </mc:AlternateContent>
            </a:graphicData>
          </a:graphic>
        </p:graphicFrame>
        <p:grpSp>
          <p:nvGrpSpPr>
            <p:cNvPr id="5" name="Group 4">
              <a:extLst>
                <a:ext uri="{FF2B5EF4-FFF2-40B4-BE49-F238E27FC236}">
                  <a16:creationId xmlns:a16="http://schemas.microsoft.com/office/drawing/2014/main" id="{8EB33367-EF6B-4491-9943-605C26309769}"/>
                </a:ext>
              </a:extLst>
            </p:cNvPr>
            <p:cNvGrpSpPr/>
            <p:nvPr/>
          </p:nvGrpSpPr>
          <p:grpSpPr>
            <a:xfrm>
              <a:off x="1184739" y="2726061"/>
              <a:ext cx="1643316" cy="1327667"/>
              <a:chOff x="676298" y="4957650"/>
              <a:chExt cx="1643316" cy="1327667"/>
            </a:xfrm>
          </p:grpSpPr>
          <p:sp>
            <p:nvSpPr>
              <p:cNvPr id="7" name="Rectangle 6">
                <a:extLst>
                  <a:ext uri="{FF2B5EF4-FFF2-40B4-BE49-F238E27FC236}">
                    <a16:creationId xmlns:a16="http://schemas.microsoft.com/office/drawing/2014/main" id="{CF822A59-3EDB-41BF-B369-6597C1081F55}"/>
                  </a:ext>
                </a:extLst>
              </p:cNvPr>
              <p:cNvSpPr/>
              <p:nvPr/>
            </p:nvSpPr>
            <p:spPr>
              <a:xfrm>
                <a:off x="849381" y="5063216"/>
                <a:ext cx="224081" cy="2007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 name="Oval 7">
                <a:extLst>
                  <a:ext uri="{FF2B5EF4-FFF2-40B4-BE49-F238E27FC236}">
                    <a16:creationId xmlns:a16="http://schemas.microsoft.com/office/drawing/2014/main" id="{ED243A9A-4C57-46D5-A7FA-CA75B3230752}"/>
                  </a:ext>
                </a:extLst>
              </p:cNvPr>
              <p:cNvSpPr/>
              <p:nvPr/>
            </p:nvSpPr>
            <p:spPr>
              <a:xfrm>
                <a:off x="823906" y="5348964"/>
                <a:ext cx="252090" cy="2007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TextBox 8">
                <a:extLst>
                  <a:ext uri="{FF2B5EF4-FFF2-40B4-BE49-F238E27FC236}">
                    <a16:creationId xmlns:a16="http://schemas.microsoft.com/office/drawing/2014/main" id="{35644B25-9BF4-4138-A50D-53A9D668A200}"/>
                  </a:ext>
                </a:extLst>
              </p:cNvPr>
              <p:cNvSpPr txBox="1"/>
              <p:nvPr/>
            </p:nvSpPr>
            <p:spPr>
              <a:xfrm>
                <a:off x="1051607" y="4957651"/>
                <a:ext cx="798284" cy="315952"/>
              </a:xfrm>
              <a:prstGeom prst="rect">
                <a:avLst/>
              </a:prstGeom>
              <a:noFill/>
              <a:ln>
                <a:noFill/>
              </a:ln>
            </p:spPr>
            <p:txBody>
              <a:bodyPr wrap="square" rtlCol="0">
                <a:spAutoFit/>
              </a:bodyPr>
              <a:lstStyle/>
              <a:p>
                <a:r>
                  <a:rPr lang="en-US" sz="2000" dirty="0"/>
                  <a:t>Pos 2</a:t>
                </a:r>
              </a:p>
            </p:txBody>
          </p:sp>
          <p:sp>
            <p:nvSpPr>
              <p:cNvPr id="10" name="TextBox 9">
                <a:extLst>
                  <a:ext uri="{FF2B5EF4-FFF2-40B4-BE49-F238E27FC236}">
                    <a16:creationId xmlns:a16="http://schemas.microsoft.com/office/drawing/2014/main" id="{8E94A7F1-B79D-4C19-8593-9E710C8F2298}"/>
                  </a:ext>
                </a:extLst>
              </p:cNvPr>
              <p:cNvSpPr txBox="1"/>
              <p:nvPr/>
            </p:nvSpPr>
            <p:spPr>
              <a:xfrm>
                <a:off x="1051607" y="5282268"/>
                <a:ext cx="798284" cy="315952"/>
              </a:xfrm>
              <a:prstGeom prst="rect">
                <a:avLst/>
              </a:prstGeom>
              <a:noFill/>
              <a:ln>
                <a:noFill/>
              </a:ln>
            </p:spPr>
            <p:txBody>
              <a:bodyPr wrap="square" rtlCol="0">
                <a:spAutoFit/>
              </a:bodyPr>
              <a:lstStyle/>
              <a:p>
                <a:r>
                  <a:rPr lang="en-US" sz="2000" dirty="0"/>
                  <a:t>Pos 5</a:t>
                </a:r>
              </a:p>
            </p:txBody>
          </p:sp>
          <p:sp>
            <p:nvSpPr>
              <p:cNvPr id="11" name="Isosceles Triangle 10">
                <a:extLst>
                  <a:ext uri="{FF2B5EF4-FFF2-40B4-BE49-F238E27FC236}">
                    <a16:creationId xmlns:a16="http://schemas.microsoft.com/office/drawing/2014/main" id="{F4A01EA5-BFB8-4592-93C8-0B8366FBF768}"/>
                  </a:ext>
                </a:extLst>
              </p:cNvPr>
              <p:cNvSpPr/>
              <p:nvPr/>
            </p:nvSpPr>
            <p:spPr>
              <a:xfrm>
                <a:off x="823472" y="5639347"/>
                <a:ext cx="289903" cy="200779"/>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TextBox 11">
                <a:extLst>
                  <a:ext uri="{FF2B5EF4-FFF2-40B4-BE49-F238E27FC236}">
                    <a16:creationId xmlns:a16="http://schemas.microsoft.com/office/drawing/2014/main" id="{239E73A9-6FD3-47DB-9751-65834BACBABD}"/>
                  </a:ext>
                </a:extLst>
              </p:cNvPr>
              <p:cNvSpPr txBox="1"/>
              <p:nvPr/>
            </p:nvSpPr>
            <p:spPr>
              <a:xfrm>
                <a:off x="1073448" y="5586676"/>
                <a:ext cx="1246166" cy="400110"/>
              </a:xfrm>
              <a:prstGeom prst="rect">
                <a:avLst/>
              </a:prstGeom>
              <a:noFill/>
              <a:ln>
                <a:noFill/>
              </a:ln>
            </p:spPr>
            <p:txBody>
              <a:bodyPr wrap="square" rtlCol="0">
                <a:spAutoFit/>
              </a:bodyPr>
              <a:lstStyle/>
              <a:p>
                <a:r>
                  <a:rPr lang="en-US" sz="2000" dirty="0"/>
                  <a:t>Bottom</a:t>
                </a:r>
              </a:p>
            </p:txBody>
          </p:sp>
          <p:sp>
            <p:nvSpPr>
              <p:cNvPr id="13" name="Rectangle 12">
                <a:extLst>
                  <a:ext uri="{FF2B5EF4-FFF2-40B4-BE49-F238E27FC236}">
                    <a16:creationId xmlns:a16="http://schemas.microsoft.com/office/drawing/2014/main" id="{A2F4D76D-50B7-43D6-94EA-99A7931B814A}"/>
                  </a:ext>
                </a:extLst>
              </p:cNvPr>
              <p:cNvSpPr/>
              <p:nvPr/>
            </p:nvSpPr>
            <p:spPr>
              <a:xfrm>
                <a:off x="676298" y="4957650"/>
                <a:ext cx="1420357" cy="12768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4" name="Isosceles Triangle 13">
                <a:extLst>
                  <a:ext uri="{FF2B5EF4-FFF2-40B4-BE49-F238E27FC236}">
                    <a16:creationId xmlns:a16="http://schemas.microsoft.com/office/drawing/2014/main" id="{B5B982F6-3383-4BA5-89EF-F6969676FB41}"/>
                  </a:ext>
                </a:extLst>
              </p:cNvPr>
              <p:cNvSpPr/>
              <p:nvPr/>
            </p:nvSpPr>
            <p:spPr>
              <a:xfrm rot="10800000">
                <a:off x="839007" y="5929730"/>
                <a:ext cx="244828" cy="211828"/>
              </a:xfrm>
              <a:prstGeom prst="triangl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TextBox 14">
                <a:extLst>
                  <a:ext uri="{FF2B5EF4-FFF2-40B4-BE49-F238E27FC236}">
                    <a16:creationId xmlns:a16="http://schemas.microsoft.com/office/drawing/2014/main" id="{060F1C66-7687-4258-B808-76C4DFF889BF}"/>
                  </a:ext>
                </a:extLst>
              </p:cNvPr>
              <p:cNvSpPr txBox="1"/>
              <p:nvPr/>
            </p:nvSpPr>
            <p:spPr>
              <a:xfrm>
                <a:off x="1051607" y="5885207"/>
                <a:ext cx="1246166" cy="400110"/>
              </a:xfrm>
              <a:prstGeom prst="rect">
                <a:avLst/>
              </a:prstGeom>
              <a:noFill/>
              <a:ln>
                <a:noFill/>
              </a:ln>
            </p:spPr>
            <p:txBody>
              <a:bodyPr wrap="square" rtlCol="0">
                <a:spAutoFit/>
              </a:bodyPr>
              <a:lstStyle/>
              <a:p>
                <a:r>
                  <a:rPr lang="en-US" sz="2000" dirty="0"/>
                  <a:t>Bottom</a:t>
                </a:r>
              </a:p>
            </p:txBody>
          </p:sp>
        </p:grpSp>
        <p:sp>
          <p:nvSpPr>
            <p:cNvPr id="51" name="Rectangle 50">
              <a:extLst>
                <a:ext uri="{FF2B5EF4-FFF2-40B4-BE49-F238E27FC236}">
                  <a16:creationId xmlns:a16="http://schemas.microsoft.com/office/drawing/2014/main" id="{7B93B076-A1C4-4EF8-931E-14B030B7535C}"/>
                </a:ext>
              </a:extLst>
            </p:cNvPr>
            <p:cNvSpPr/>
            <p:nvPr/>
          </p:nvSpPr>
          <p:spPr>
            <a:xfrm>
              <a:off x="2048277" y="755929"/>
              <a:ext cx="1215397" cy="400110"/>
            </a:xfrm>
            <a:prstGeom prst="rect">
              <a:avLst/>
            </a:prstGeom>
          </p:spPr>
          <p:txBody>
            <a:bodyPr wrap="none">
              <a:spAutoFit/>
            </a:bodyPr>
            <a:lstStyle/>
            <a:p>
              <a:r>
                <a:rPr lang="en-US" sz="2000" b="1" dirty="0">
                  <a:latin typeface="Calibri" panose="020F0502020204030204" pitchFamily="34" charset="0"/>
                  <a:ea typeface="Calibri" panose="020F0502020204030204" pitchFamily="34" charset="0"/>
                  <a:cs typeface="Times New Roman" panose="02020603050405020304" pitchFamily="18" charset="0"/>
                </a:rPr>
                <a:t>D/B ratio </a:t>
              </a:r>
              <a:endParaRPr lang="en-US" sz="2000" dirty="0"/>
            </a:p>
          </p:txBody>
        </p:sp>
      </p:grpSp>
      <p:sp>
        <p:nvSpPr>
          <p:cNvPr id="6" name="TextBox 5">
            <a:extLst>
              <a:ext uri="{FF2B5EF4-FFF2-40B4-BE49-F238E27FC236}">
                <a16:creationId xmlns:a16="http://schemas.microsoft.com/office/drawing/2014/main" id="{8A35B1CB-5771-47F2-B183-51E734AB6F67}"/>
              </a:ext>
            </a:extLst>
          </p:cNvPr>
          <p:cNvSpPr txBox="1"/>
          <p:nvPr/>
        </p:nvSpPr>
        <p:spPr>
          <a:xfrm>
            <a:off x="5065576" y="3327446"/>
            <a:ext cx="7075473" cy="3139321"/>
          </a:xfrm>
          <a:prstGeom prst="rect">
            <a:avLst/>
          </a:prstGeom>
          <a:solidFill>
            <a:srgbClr val="F9F9F9">
              <a:alpha val="60000"/>
            </a:srgbClr>
          </a:solidFill>
        </p:spPr>
        <p:txBody>
          <a:bodyPr wrap="square" rtlCol="0">
            <a:spAutoFit/>
          </a:bodyPr>
          <a:lstStyle/>
          <a:p>
            <a:r>
              <a:rPr lang="en-US" dirty="0"/>
              <a:t>The non-symmetric feed locations </a:t>
            </a:r>
            <a:r>
              <a:rPr lang="en-US" dirty="0">
                <a:solidFill>
                  <a:srgbClr val="000000"/>
                </a:solidFill>
                <a:latin typeface="Arial"/>
              </a:rPr>
              <a:t>B</a:t>
            </a:r>
            <a:r>
              <a:rPr lang="en-US" baseline="-25000" dirty="0">
                <a:solidFill>
                  <a:srgbClr val="000000"/>
                </a:solidFill>
                <a:latin typeface="Arial"/>
              </a:rPr>
              <a:t>2</a:t>
            </a:r>
            <a:r>
              <a:rPr lang="en-US" dirty="0">
                <a:solidFill>
                  <a:srgbClr val="000000"/>
                </a:solidFill>
                <a:latin typeface="Arial"/>
              </a:rPr>
              <a:t>D</a:t>
            </a:r>
            <a:r>
              <a:rPr lang="en-US" baseline="-25000" dirty="0">
                <a:solidFill>
                  <a:srgbClr val="000000"/>
                </a:solidFill>
                <a:latin typeface="Arial"/>
              </a:rPr>
              <a:t>6</a:t>
            </a:r>
            <a:r>
              <a:rPr lang="en-US" dirty="0"/>
              <a:t> and symmetric glow </a:t>
            </a:r>
            <a:r>
              <a:rPr lang="en-US" dirty="0" err="1"/>
              <a:t>elecrodes</a:t>
            </a:r>
            <a:r>
              <a:rPr lang="en-US" dirty="0"/>
              <a:t> result in (Q3 &amp; Q4 results):</a:t>
            </a:r>
          </a:p>
          <a:p>
            <a:r>
              <a:rPr lang="en-US" b="1" dirty="0"/>
              <a:t>Boron</a:t>
            </a:r>
          </a:p>
          <a:p>
            <a:pPr marL="285750" indent="-285750">
              <a:buFont typeface="Wingdings" panose="05000000000000000000" pitchFamily="2" charset="2"/>
              <a:buChar char="Ø"/>
            </a:pPr>
            <a:r>
              <a:rPr lang="en-US" b="1" dirty="0">
                <a:solidFill>
                  <a:srgbClr val="3404E2"/>
                </a:solidFill>
              </a:rPr>
              <a:t> </a:t>
            </a:r>
            <a:r>
              <a:rPr lang="en-US" b="1" dirty="0"/>
              <a:t>Uniform</a:t>
            </a:r>
            <a:r>
              <a:rPr lang="en-US" dirty="0"/>
              <a:t> deposition regarding </a:t>
            </a:r>
            <a:r>
              <a:rPr lang="en-US" b="1" dirty="0"/>
              <a:t>side</a:t>
            </a:r>
            <a:r>
              <a:rPr lang="en-US" dirty="0"/>
              <a:t> &amp; </a:t>
            </a:r>
            <a:r>
              <a:rPr lang="en-US" b="1" dirty="0"/>
              <a:t>region</a:t>
            </a:r>
            <a:r>
              <a:rPr lang="en-US" dirty="0"/>
              <a:t> (probe)</a:t>
            </a:r>
          </a:p>
          <a:p>
            <a:pPr marL="285750" indent="-285750">
              <a:buFont typeface="Wingdings" panose="05000000000000000000" pitchFamily="2" charset="2"/>
              <a:buChar char="Ø"/>
            </a:pPr>
            <a:r>
              <a:rPr lang="en-US" b="1" dirty="0"/>
              <a:t>Dependence</a:t>
            </a:r>
            <a:r>
              <a:rPr lang="en-US" dirty="0"/>
              <a:t> on </a:t>
            </a:r>
            <a:r>
              <a:rPr lang="en-US" b="1" dirty="0"/>
              <a:t>vertical</a:t>
            </a:r>
            <a:r>
              <a:rPr lang="en-US" dirty="0"/>
              <a:t> position</a:t>
            </a:r>
          </a:p>
          <a:p>
            <a:pPr marL="285750" indent="-285750">
              <a:buFont typeface="Wingdings" panose="05000000000000000000" pitchFamily="2" charset="2"/>
              <a:buChar char="Ø"/>
            </a:pPr>
            <a:r>
              <a:rPr lang="en-US" b="1" dirty="0"/>
              <a:t>No change </a:t>
            </a:r>
            <a:r>
              <a:rPr lang="en-US" dirty="0"/>
              <a:t>after 22 days air exposure</a:t>
            </a:r>
          </a:p>
          <a:p>
            <a:r>
              <a:rPr lang="en-US" b="1" dirty="0">
                <a:solidFill>
                  <a:srgbClr val="3404E2"/>
                </a:solidFill>
              </a:rPr>
              <a:t>Deuterium</a:t>
            </a:r>
          </a:p>
          <a:p>
            <a:pPr marL="285750" indent="-285750">
              <a:buFont typeface="Wingdings" panose="05000000000000000000" pitchFamily="2" charset="2"/>
              <a:buChar char="Ø"/>
            </a:pPr>
            <a:r>
              <a:rPr lang="en-US" b="1" dirty="0"/>
              <a:t>Non-uniform </a:t>
            </a:r>
            <a:r>
              <a:rPr lang="en-US" dirty="0"/>
              <a:t>deposition for different regions (probes)</a:t>
            </a:r>
          </a:p>
          <a:p>
            <a:pPr marL="285750" indent="-285750">
              <a:buFont typeface="Wingdings" panose="05000000000000000000" pitchFamily="2" charset="2"/>
              <a:buChar char="Ø"/>
            </a:pPr>
            <a:r>
              <a:rPr lang="en-US" b="1" dirty="0"/>
              <a:t>Q3:</a:t>
            </a:r>
            <a:r>
              <a:rPr lang="en-US" dirty="0"/>
              <a:t> </a:t>
            </a:r>
            <a:r>
              <a:rPr lang="en-US" b="1" dirty="0"/>
              <a:t>No dependence</a:t>
            </a:r>
            <a:r>
              <a:rPr lang="en-US" dirty="0"/>
              <a:t> on side; </a:t>
            </a:r>
            <a:r>
              <a:rPr lang="en-US" b="1" dirty="0"/>
              <a:t>dependence</a:t>
            </a:r>
            <a:r>
              <a:rPr lang="en-US" dirty="0"/>
              <a:t> on vertical position</a:t>
            </a:r>
          </a:p>
          <a:p>
            <a:pPr marL="285750" indent="-285750">
              <a:buFont typeface="Wingdings" panose="05000000000000000000" pitchFamily="2" charset="2"/>
              <a:buChar char="Ø"/>
            </a:pPr>
            <a:r>
              <a:rPr lang="en-US" b="1" dirty="0"/>
              <a:t>Q4</a:t>
            </a:r>
            <a:r>
              <a:rPr lang="en-US" dirty="0"/>
              <a:t>: </a:t>
            </a:r>
            <a:r>
              <a:rPr lang="en-US" b="1" dirty="0"/>
              <a:t>small dependence</a:t>
            </a:r>
            <a:r>
              <a:rPr lang="en-US" dirty="0"/>
              <a:t> on </a:t>
            </a:r>
            <a:r>
              <a:rPr lang="en-US" b="1" dirty="0"/>
              <a:t>side; small variation with vertical position</a:t>
            </a:r>
          </a:p>
          <a:p>
            <a:pPr marL="285750" indent="-285750">
              <a:buFont typeface="Wingdings" panose="05000000000000000000" pitchFamily="2" charset="2"/>
              <a:buChar char="Ø"/>
            </a:pPr>
            <a:r>
              <a:rPr lang="en-US" b="1" dirty="0"/>
              <a:t>22% </a:t>
            </a:r>
            <a:r>
              <a:rPr lang="en-US" dirty="0"/>
              <a:t>decrease after 22 days air exposure</a:t>
            </a:r>
          </a:p>
        </p:txBody>
      </p:sp>
    </p:spTree>
    <p:extLst>
      <p:ext uri="{BB962C8B-B14F-4D97-AF65-F5344CB8AC3E}">
        <p14:creationId xmlns:p14="http://schemas.microsoft.com/office/powerpoint/2010/main" val="314539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B26A0A-842C-476B-BE47-32DF66ECE6C9}"/>
              </a:ext>
            </a:extLst>
          </p:cNvPr>
          <p:cNvSpPr txBox="1"/>
          <p:nvPr/>
        </p:nvSpPr>
        <p:spPr>
          <a:xfrm>
            <a:off x="2254250" y="3044280"/>
            <a:ext cx="7683500" cy="769441"/>
          </a:xfrm>
          <a:prstGeom prst="rect">
            <a:avLst/>
          </a:prstGeom>
          <a:noFill/>
        </p:spPr>
        <p:txBody>
          <a:bodyPr wrap="square" rtlCol="0">
            <a:spAutoFit/>
          </a:bodyPr>
          <a:lstStyle/>
          <a:p>
            <a:pPr algn="ctr"/>
            <a:r>
              <a:rPr lang="en-US" sz="4400" dirty="0">
                <a:latin typeface="Berlin Sans FB" panose="020E0602020502020306" pitchFamily="34" charset="0"/>
              </a:rPr>
              <a:t>Thank you for your attention </a:t>
            </a:r>
          </a:p>
        </p:txBody>
      </p:sp>
    </p:spTree>
    <p:extLst>
      <p:ext uri="{BB962C8B-B14F-4D97-AF65-F5344CB8AC3E}">
        <p14:creationId xmlns:p14="http://schemas.microsoft.com/office/powerpoint/2010/main" val="3435888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AC814F-C7B9-44DA-8838-1890811AA127}"/>
              </a:ext>
            </a:extLst>
          </p:cNvPr>
          <p:cNvSpPr txBox="1"/>
          <p:nvPr/>
        </p:nvSpPr>
        <p:spPr>
          <a:xfrm>
            <a:off x="1062183" y="2767281"/>
            <a:ext cx="10067635" cy="1323439"/>
          </a:xfrm>
          <a:prstGeom prst="rect">
            <a:avLst/>
          </a:prstGeom>
          <a:noFill/>
        </p:spPr>
        <p:txBody>
          <a:bodyPr wrap="square" rtlCol="0">
            <a:spAutoFit/>
          </a:bodyPr>
          <a:lstStyle/>
          <a:p>
            <a:pPr algn="ctr"/>
            <a:r>
              <a:rPr lang="en-US" sz="4000" b="1" dirty="0"/>
              <a:t>ITER-like W-</a:t>
            </a:r>
            <a:r>
              <a:rPr lang="en-US" sz="4000" b="1" dirty="0" err="1"/>
              <a:t>monoblock</a:t>
            </a:r>
            <a:r>
              <a:rPr lang="en-US" sz="4000" b="1" dirty="0"/>
              <a:t> 28 from WEST divertor (Phase I)</a:t>
            </a:r>
          </a:p>
        </p:txBody>
      </p:sp>
    </p:spTree>
    <p:extLst>
      <p:ext uri="{BB962C8B-B14F-4D97-AF65-F5344CB8AC3E}">
        <p14:creationId xmlns:p14="http://schemas.microsoft.com/office/powerpoint/2010/main" val="3528957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ctangle 121">
            <a:extLst>
              <a:ext uri="{FF2B5EF4-FFF2-40B4-BE49-F238E27FC236}">
                <a16:creationId xmlns:a16="http://schemas.microsoft.com/office/drawing/2014/main" id="{05561780-835D-48C1-8259-13F8E21EA7CD}"/>
              </a:ext>
            </a:extLst>
          </p:cNvPr>
          <p:cNvSpPr/>
          <p:nvPr/>
        </p:nvSpPr>
        <p:spPr>
          <a:xfrm>
            <a:off x="846526" y="13440"/>
            <a:ext cx="7637209" cy="523220"/>
          </a:xfrm>
          <a:prstGeom prst="rect">
            <a:avLst/>
          </a:prstGeom>
        </p:spPr>
        <p:txBody>
          <a:bodyPr wrap="square">
            <a:spAutoFit/>
          </a:bodyPr>
          <a:lstStyle/>
          <a:p>
            <a:r>
              <a:rPr lang="en-US" sz="2800" b="1" dirty="0">
                <a:solidFill>
                  <a:schemeClr val="accent1">
                    <a:lumMod val="75000"/>
                  </a:schemeClr>
                </a:solidFill>
              </a:rPr>
              <a:t>ITER-like actively cooled PFUs - MB 28</a:t>
            </a:r>
            <a:endParaRPr lang="en-US" sz="2800" dirty="0">
              <a:solidFill>
                <a:schemeClr val="accent1">
                  <a:lumMod val="75000"/>
                </a:schemeClr>
              </a:solidFill>
            </a:endParaRPr>
          </a:p>
        </p:txBody>
      </p:sp>
      <p:grpSp>
        <p:nvGrpSpPr>
          <p:cNvPr id="3" name="Group 2">
            <a:extLst>
              <a:ext uri="{FF2B5EF4-FFF2-40B4-BE49-F238E27FC236}">
                <a16:creationId xmlns:a16="http://schemas.microsoft.com/office/drawing/2014/main" id="{F26618DF-965A-480E-BA1F-37A7B9335BDD}"/>
              </a:ext>
            </a:extLst>
          </p:cNvPr>
          <p:cNvGrpSpPr/>
          <p:nvPr/>
        </p:nvGrpSpPr>
        <p:grpSpPr>
          <a:xfrm>
            <a:off x="516662" y="1188737"/>
            <a:ext cx="11442697" cy="3834198"/>
            <a:chOff x="137971" y="1641318"/>
            <a:chExt cx="11442697" cy="3834198"/>
          </a:xfrm>
        </p:grpSpPr>
        <p:grpSp>
          <p:nvGrpSpPr>
            <p:cNvPr id="2" name="Group 1">
              <a:extLst>
                <a:ext uri="{FF2B5EF4-FFF2-40B4-BE49-F238E27FC236}">
                  <a16:creationId xmlns:a16="http://schemas.microsoft.com/office/drawing/2014/main" id="{D76B95E9-FF57-45CC-805F-3DEDA5632EA8}"/>
                </a:ext>
              </a:extLst>
            </p:cNvPr>
            <p:cNvGrpSpPr/>
            <p:nvPr/>
          </p:nvGrpSpPr>
          <p:grpSpPr>
            <a:xfrm>
              <a:off x="137971" y="1929342"/>
              <a:ext cx="7973746" cy="3546174"/>
              <a:chOff x="40773" y="963620"/>
              <a:chExt cx="7973746" cy="3546174"/>
            </a:xfrm>
          </p:grpSpPr>
          <p:pic>
            <p:nvPicPr>
              <p:cNvPr id="6" name="Picture 5">
                <a:extLst>
                  <a:ext uri="{FF2B5EF4-FFF2-40B4-BE49-F238E27FC236}">
                    <a16:creationId xmlns:a16="http://schemas.microsoft.com/office/drawing/2014/main" id="{EF6F3819-1F8E-4276-BB3C-9ED2BAAD5CBB}"/>
                  </a:ext>
                </a:extLst>
              </p:cNvPr>
              <p:cNvPicPr>
                <a:picLocks noChangeAspect="1"/>
              </p:cNvPicPr>
              <p:nvPr/>
            </p:nvPicPr>
            <p:blipFill>
              <a:blip r:embed="rId2"/>
              <a:stretch>
                <a:fillRect/>
              </a:stretch>
            </p:blipFill>
            <p:spPr>
              <a:xfrm>
                <a:off x="40773" y="963620"/>
                <a:ext cx="7373564" cy="3546174"/>
              </a:xfrm>
              <a:prstGeom prst="rect">
                <a:avLst/>
              </a:prstGeom>
            </p:spPr>
          </p:pic>
          <p:grpSp>
            <p:nvGrpSpPr>
              <p:cNvPr id="133" name="Group 132">
                <a:extLst>
                  <a:ext uri="{FF2B5EF4-FFF2-40B4-BE49-F238E27FC236}">
                    <a16:creationId xmlns:a16="http://schemas.microsoft.com/office/drawing/2014/main" id="{39447D74-972B-469C-AF91-A64850EE0D80}"/>
                  </a:ext>
                </a:extLst>
              </p:cNvPr>
              <p:cNvGrpSpPr/>
              <p:nvPr/>
            </p:nvGrpSpPr>
            <p:grpSpPr>
              <a:xfrm>
                <a:off x="1384003" y="1622186"/>
                <a:ext cx="906017" cy="2764850"/>
                <a:chOff x="5698968" y="3869267"/>
                <a:chExt cx="906017" cy="2764850"/>
              </a:xfrm>
            </p:grpSpPr>
            <p:sp>
              <p:nvSpPr>
                <p:cNvPr id="134" name="Right Arrow 10">
                  <a:extLst>
                    <a:ext uri="{FF2B5EF4-FFF2-40B4-BE49-F238E27FC236}">
                      <a16:creationId xmlns:a16="http://schemas.microsoft.com/office/drawing/2014/main" id="{BF39844A-8484-4ED3-8E18-DB73D231E7DC}"/>
                    </a:ext>
                  </a:extLst>
                </p:cNvPr>
                <p:cNvSpPr/>
                <p:nvPr/>
              </p:nvSpPr>
              <p:spPr>
                <a:xfrm rot="16200000">
                  <a:off x="5986413" y="6064092"/>
                  <a:ext cx="331128" cy="1372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TextBox 134">
                  <a:extLst>
                    <a:ext uri="{FF2B5EF4-FFF2-40B4-BE49-F238E27FC236}">
                      <a16:creationId xmlns:a16="http://schemas.microsoft.com/office/drawing/2014/main" id="{7AFB0D5D-6233-422F-9CD2-B16526151164}"/>
                    </a:ext>
                  </a:extLst>
                </p:cNvPr>
                <p:cNvSpPr txBox="1"/>
                <p:nvPr/>
              </p:nvSpPr>
              <p:spPr>
                <a:xfrm>
                  <a:off x="5698968" y="6264785"/>
                  <a:ext cx="906017" cy="369332"/>
                </a:xfrm>
                <a:prstGeom prst="rect">
                  <a:avLst/>
                </a:prstGeom>
                <a:noFill/>
              </p:spPr>
              <p:txBody>
                <a:bodyPr wrap="none" rtlCol="0">
                  <a:spAutoFit/>
                </a:bodyPr>
                <a:lstStyle/>
                <a:p>
                  <a:r>
                    <a:rPr lang="en-US" b="1" dirty="0">
                      <a:solidFill>
                        <a:srgbClr val="FF0000"/>
                      </a:solidFill>
                    </a:rPr>
                    <a:t>PFU#13</a:t>
                  </a:r>
                </a:p>
              </p:txBody>
            </p:sp>
            <p:cxnSp>
              <p:nvCxnSpPr>
                <p:cNvPr id="136" name="Straight Connector 135">
                  <a:extLst>
                    <a:ext uri="{FF2B5EF4-FFF2-40B4-BE49-F238E27FC236}">
                      <a16:creationId xmlns:a16="http://schemas.microsoft.com/office/drawing/2014/main" id="{7681717C-2372-4EBA-AC56-1AEBF0CF15D3}"/>
                    </a:ext>
                  </a:extLst>
                </p:cNvPr>
                <p:cNvCxnSpPr/>
                <p:nvPr/>
              </p:nvCxnSpPr>
              <p:spPr>
                <a:xfrm flipH="1">
                  <a:off x="6083361" y="3869267"/>
                  <a:ext cx="120046" cy="19896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001B52A6-7043-4D20-93A6-9218A5138EA1}"/>
                    </a:ext>
                  </a:extLst>
                </p:cNvPr>
                <p:cNvCxnSpPr/>
                <p:nvPr/>
              </p:nvCxnSpPr>
              <p:spPr>
                <a:xfrm flipH="1">
                  <a:off x="6185970" y="3869267"/>
                  <a:ext cx="120046" cy="19896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41" name="Right Arrow 12">
                <a:extLst>
                  <a:ext uri="{FF2B5EF4-FFF2-40B4-BE49-F238E27FC236}">
                    <a16:creationId xmlns:a16="http://schemas.microsoft.com/office/drawing/2014/main" id="{7667AADD-65E7-4FCB-8BF8-690B811AB6EB}"/>
                  </a:ext>
                </a:extLst>
              </p:cNvPr>
              <p:cNvSpPr/>
              <p:nvPr/>
            </p:nvSpPr>
            <p:spPr>
              <a:xfrm rot="9102519" flipV="1">
                <a:off x="6632676" y="2181321"/>
                <a:ext cx="1381843" cy="2217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a:extLst>
                <a:ext uri="{FF2B5EF4-FFF2-40B4-BE49-F238E27FC236}">
                  <a16:creationId xmlns:a16="http://schemas.microsoft.com/office/drawing/2014/main" id="{4DD75282-D099-4F7C-BFCD-BB44DFDDF8BD}"/>
                </a:ext>
              </a:extLst>
            </p:cNvPr>
            <p:cNvGrpSpPr/>
            <p:nvPr/>
          </p:nvGrpSpPr>
          <p:grpSpPr>
            <a:xfrm>
              <a:off x="6759846" y="1641318"/>
              <a:ext cx="4820822" cy="2356684"/>
              <a:chOff x="7502736" y="1225120"/>
              <a:chExt cx="4820822" cy="2356684"/>
            </a:xfrm>
          </p:grpSpPr>
          <p:pic>
            <p:nvPicPr>
              <p:cNvPr id="97" name="Image 2">
                <a:extLst>
                  <a:ext uri="{FF2B5EF4-FFF2-40B4-BE49-F238E27FC236}">
                    <a16:creationId xmlns:a16="http://schemas.microsoft.com/office/drawing/2014/main" id="{61BD3639-D0FB-41E7-B1E5-5F6D5AE1432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65046" y="1475165"/>
                <a:ext cx="1896202" cy="2106639"/>
              </a:xfrm>
              <a:prstGeom prst="rect">
                <a:avLst/>
              </a:prstGeom>
            </p:spPr>
          </p:pic>
          <p:sp>
            <p:nvSpPr>
              <p:cNvPr id="98" name="ZoneTexte 3">
                <a:extLst>
                  <a:ext uri="{FF2B5EF4-FFF2-40B4-BE49-F238E27FC236}">
                    <a16:creationId xmlns:a16="http://schemas.microsoft.com/office/drawing/2014/main" id="{CE47B355-793E-4DBB-A87E-391DEF53A7B3}"/>
                  </a:ext>
                </a:extLst>
              </p:cNvPr>
              <p:cNvSpPr txBox="1"/>
              <p:nvPr/>
            </p:nvSpPr>
            <p:spPr>
              <a:xfrm rot="21291996">
                <a:off x="9182465" y="1568674"/>
                <a:ext cx="1297986" cy="276999"/>
              </a:xfrm>
              <a:prstGeom prst="rect">
                <a:avLst/>
              </a:prstGeom>
              <a:noFill/>
            </p:spPr>
            <p:txBody>
              <a:bodyPr wrap="square" rtlCol="0">
                <a:spAutoFit/>
              </a:bodyPr>
              <a:lstStyle/>
              <a:p>
                <a:pPr algn="ctr"/>
                <a:r>
                  <a:rPr lang="en-ZA" sz="1200" b="1" i="1" dirty="0">
                    <a:solidFill>
                      <a:srgbClr val="7030A0"/>
                    </a:solidFill>
                  </a:rPr>
                  <a:t>Plasma-exposed</a:t>
                </a:r>
              </a:p>
            </p:txBody>
          </p:sp>
          <p:cxnSp>
            <p:nvCxnSpPr>
              <p:cNvPr id="99" name="Connecteur droit avec flèche 5">
                <a:extLst>
                  <a:ext uri="{FF2B5EF4-FFF2-40B4-BE49-F238E27FC236}">
                    <a16:creationId xmlns:a16="http://schemas.microsoft.com/office/drawing/2014/main" id="{23886085-883B-4C24-8844-C8DC10381E29}"/>
                  </a:ext>
                </a:extLst>
              </p:cNvPr>
              <p:cNvCxnSpPr>
                <a:cxnSpLocks/>
              </p:cNvCxnSpPr>
              <p:nvPr/>
            </p:nvCxnSpPr>
            <p:spPr>
              <a:xfrm flipV="1">
                <a:off x="9047758" y="1443563"/>
                <a:ext cx="1470185" cy="160305"/>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0" name="Connecteur droit 7">
                <a:extLst>
                  <a:ext uri="{FF2B5EF4-FFF2-40B4-BE49-F238E27FC236}">
                    <a16:creationId xmlns:a16="http://schemas.microsoft.com/office/drawing/2014/main" id="{D5DD22F5-5EF9-4193-A0D8-FEF211F1AA82}"/>
                  </a:ext>
                </a:extLst>
              </p:cNvPr>
              <p:cNvCxnSpPr>
                <a:cxnSpLocks/>
              </p:cNvCxnSpPr>
              <p:nvPr/>
            </p:nvCxnSpPr>
            <p:spPr>
              <a:xfrm flipH="1" flipV="1">
                <a:off x="9047758" y="1906661"/>
                <a:ext cx="14350" cy="42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Connecteur droit 11">
                <a:extLst>
                  <a:ext uri="{FF2B5EF4-FFF2-40B4-BE49-F238E27FC236}">
                    <a16:creationId xmlns:a16="http://schemas.microsoft.com/office/drawing/2014/main" id="{C1D8D666-6277-493F-A922-B33C3C318028}"/>
                  </a:ext>
                </a:extLst>
              </p:cNvPr>
              <p:cNvCxnSpPr>
                <a:cxnSpLocks/>
              </p:cNvCxnSpPr>
              <p:nvPr/>
            </p:nvCxnSpPr>
            <p:spPr>
              <a:xfrm flipH="1" flipV="1">
                <a:off x="10814020" y="1663524"/>
                <a:ext cx="14350" cy="429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Connecteur droit avec flèche 14">
                <a:extLst>
                  <a:ext uri="{FF2B5EF4-FFF2-40B4-BE49-F238E27FC236}">
                    <a16:creationId xmlns:a16="http://schemas.microsoft.com/office/drawing/2014/main" id="{900EA64F-67B6-4D5C-BC39-E39CA1EB3DED}"/>
                  </a:ext>
                </a:extLst>
              </p:cNvPr>
              <p:cNvCxnSpPr>
                <a:cxnSpLocks/>
              </p:cNvCxnSpPr>
              <p:nvPr/>
            </p:nvCxnSpPr>
            <p:spPr>
              <a:xfrm>
                <a:off x="9961729" y="1928140"/>
                <a:ext cx="0" cy="433554"/>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3" name="Connecteur droit avec flèche 17">
                <a:extLst>
                  <a:ext uri="{FF2B5EF4-FFF2-40B4-BE49-F238E27FC236}">
                    <a16:creationId xmlns:a16="http://schemas.microsoft.com/office/drawing/2014/main" id="{51AF5F40-3401-4C00-BE80-4C84E64859D7}"/>
                  </a:ext>
                </a:extLst>
              </p:cNvPr>
              <p:cNvCxnSpPr>
                <a:cxnSpLocks/>
              </p:cNvCxnSpPr>
              <p:nvPr/>
            </p:nvCxnSpPr>
            <p:spPr>
              <a:xfrm flipH="1">
                <a:off x="11016480" y="1884978"/>
                <a:ext cx="102" cy="1386076"/>
              </a:xfrm>
              <a:prstGeom prst="straightConnector1">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4" name="Connecteur droit avec flèche 18">
                <a:extLst>
                  <a:ext uri="{FF2B5EF4-FFF2-40B4-BE49-F238E27FC236}">
                    <a16:creationId xmlns:a16="http://schemas.microsoft.com/office/drawing/2014/main" id="{4DB71D37-E1BA-464A-BFC6-423B44EDC15E}"/>
                  </a:ext>
                </a:extLst>
              </p:cNvPr>
              <p:cNvCxnSpPr>
                <a:cxnSpLocks/>
              </p:cNvCxnSpPr>
              <p:nvPr/>
            </p:nvCxnSpPr>
            <p:spPr>
              <a:xfrm flipV="1">
                <a:off x="10775934" y="1868919"/>
                <a:ext cx="545915" cy="9405"/>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Connecteur droit avec flèche 22">
                <a:extLst>
                  <a:ext uri="{FF2B5EF4-FFF2-40B4-BE49-F238E27FC236}">
                    <a16:creationId xmlns:a16="http://schemas.microsoft.com/office/drawing/2014/main" id="{1A6DB40D-C3F3-453F-AD6F-A93FF9E5C05F}"/>
                  </a:ext>
                </a:extLst>
              </p:cNvPr>
              <p:cNvCxnSpPr>
                <a:cxnSpLocks/>
              </p:cNvCxnSpPr>
              <p:nvPr/>
            </p:nvCxnSpPr>
            <p:spPr>
              <a:xfrm flipV="1">
                <a:off x="10775934" y="3303358"/>
                <a:ext cx="545915" cy="9405"/>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Connecteur droit 23">
                <a:extLst>
                  <a:ext uri="{FF2B5EF4-FFF2-40B4-BE49-F238E27FC236}">
                    <a16:creationId xmlns:a16="http://schemas.microsoft.com/office/drawing/2014/main" id="{A0527BB9-DE7C-4832-8071-080C24C249E3}"/>
                  </a:ext>
                </a:extLst>
              </p:cNvPr>
              <p:cNvCxnSpPr>
                <a:cxnSpLocks/>
              </p:cNvCxnSpPr>
              <p:nvPr/>
            </p:nvCxnSpPr>
            <p:spPr>
              <a:xfrm flipH="1" flipV="1">
                <a:off x="8995379" y="3097414"/>
                <a:ext cx="129496" cy="361123"/>
              </a:xfrm>
              <a:prstGeom prst="line">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07" name="ZoneTexte 26">
                <a:extLst>
                  <a:ext uri="{FF2B5EF4-FFF2-40B4-BE49-F238E27FC236}">
                    <a16:creationId xmlns:a16="http://schemas.microsoft.com/office/drawing/2014/main" id="{281567F6-1CBF-4835-8D29-D68194914866}"/>
                  </a:ext>
                </a:extLst>
              </p:cNvPr>
              <p:cNvSpPr txBox="1"/>
              <p:nvPr/>
            </p:nvSpPr>
            <p:spPr>
              <a:xfrm>
                <a:off x="8537275" y="3273784"/>
                <a:ext cx="672054" cy="276999"/>
              </a:xfrm>
              <a:prstGeom prst="rect">
                <a:avLst/>
              </a:prstGeom>
              <a:noFill/>
            </p:spPr>
            <p:txBody>
              <a:bodyPr wrap="square" rtlCol="0">
                <a:spAutoFit/>
              </a:bodyPr>
              <a:lstStyle/>
              <a:p>
                <a:r>
                  <a:rPr lang="fr-FR" sz="1200" dirty="0"/>
                  <a:t>12 mm</a:t>
                </a:r>
              </a:p>
            </p:txBody>
          </p:sp>
          <p:sp>
            <p:nvSpPr>
              <p:cNvPr id="108" name="ZoneTexte 27">
                <a:extLst>
                  <a:ext uri="{FF2B5EF4-FFF2-40B4-BE49-F238E27FC236}">
                    <a16:creationId xmlns:a16="http://schemas.microsoft.com/office/drawing/2014/main" id="{DC241DB6-3421-41B1-8C66-8089E71C661C}"/>
                  </a:ext>
                </a:extLst>
              </p:cNvPr>
              <p:cNvSpPr txBox="1"/>
              <p:nvPr/>
            </p:nvSpPr>
            <p:spPr>
              <a:xfrm>
                <a:off x="11095367" y="2436237"/>
                <a:ext cx="721818" cy="276999"/>
              </a:xfrm>
              <a:prstGeom prst="rect">
                <a:avLst/>
              </a:prstGeom>
              <a:noFill/>
            </p:spPr>
            <p:txBody>
              <a:bodyPr wrap="square" rtlCol="0">
                <a:spAutoFit/>
              </a:bodyPr>
              <a:lstStyle/>
              <a:p>
                <a:r>
                  <a:rPr lang="fr-FR" sz="1200" dirty="0"/>
                  <a:t>26 mm</a:t>
                </a:r>
              </a:p>
            </p:txBody>
          </p:sp>
          <p:sp>
            <p:nvSpPr>
              <p:cNvPr id="109" name="ZoneTexte 28">
                <a:extLst>
                  <a:ext uri="{FF2B5EF4-FFF2-40B4-BE49-F238E27FC236}">
                    <a16:creationId xmlns:a16="http://schemas.microsoft.com/office/drawing/2014/main" id="{741AC8CA-CFF9-4D86-886B-9DDE2D1758C0}"/>
                  </a:ext>
                </a:extLst>
              </p:cNvPr>
              <p:cNvSpPr txBox="1"/>
              <p:nvPr/>
            </p:nvSpPr>
            <p:spPr>
              <a:xfrm rot="21278707">
                <a:off x="9428964" y="1225120"/>
                <a:ext cx="890607" cy="276999"/>
              </a:xfrm>
              <a:prstGeom prst="rect">
                <a:avLst/>
              </a:prstGeom>
              <a:noFill/>
            </p:spPr>
            <p:txBody>
              <a:bodyPr wrap="square" rtlCol="0">
                <a:spAutoFit/>
              </a:bodyPr>
              <a:lstStyle/>
              <a:p>
                <a:r>
                  <a:rPr lang="fr-FR" sz="1200" dirty="0"/>
                  <a:t>30.7 mm</a:t>
                </a:r>
              </a:p>
            </p:txBody>
          </p:sp>
          <p:sp>
            <p:nvSpPr>
              <p:cNvPr id="110" name="ZoneTexte 34">
                <a:extLst>
                  <a:ext uri="{FF2B5EF4-FFF2-40B4-BE49-F238E27FC236}">
                    <a16:creationId xmlns:a16="http://schemas.microsoft.com/office/drawing/2014/main" id="{EDE92BB2-2E59-448A-BB67-5C082E56CE40}"/>
                  </a:ext>
                </a:extLst>
              </p:cNvPr>
              <p:cNvSpPr txBox="1"/>
              <p:nvPr/>
            </p:nvSpPr>
            <p:spPr>
              <a:xfrm>
                <a:off x="9995200" y="1963582"/>
                <a:ext cx="723706" cy="276999"/>
              </a:xfrm>
              <a:prstGeom prst="rect">
                <a:avLst/>
              </a:prstGeom>
              <a:noFill/>
            </p:spPr>
            <p:txBody>
              <a:bodyPr wrap="square" rtlCol="0">
                <a:spAutoFit/>
              </a:bodyPr>
              <a:lstStyle/>
              <a:p>
                <a:r>
                  <a:rPr lang="fr-FR" sz="1200" dirty="0"/>
                  <a:t>6 mm</a:t>
                </a:r>
              </a:p>
            </p:txBody>
          </p:sp>
          <p:sp>
            <p:nvSpPr>
              <p:cNvPr id="111" name="Rectangle 110">
                <a:extLst>
                  <a:ext uri="{FF2B5EF4-FFF2-40B4-BE49-F238E27FC236}">
                    <a16:creationId xmlns:a16="http://schemas.microsoft.com/office/drawing/2014/main" id="{65B8881E-9753-4F61-ABAD-E86150FEC39B}"/>
                  </a:ext>
                </a:extLst>
              </p:cNvPr>
              <p:cNvSpPr/>
              <p:nvPr/>
            </p:nvSpPr>
            <p:spPr>
              <a:xfrm>
                <a:off x="10641834" y="1575742"/>
                <a:ext cx="1681724" cy="276999"/>
              </a:xfrm>
              <a:prstGeom prst="rect">
                <a:avLst/>
              </a:prstGeom>
            </p:spPr>
            <p:txBody>
              <a:bodyPr wrap="square">
                <a:spAutoFit/>
              </a:bodyPr>
              <a:lstStyle/>
              <a:p>
                <a:pPr algn="ctr"/>
                <a:r>
                  <a:rPr lang="en-ZA" sz="1200" b="1" i="1" dirty="0">
                    <a:solidFill>
                      <a:srgbClr val="0070C0"/>
                    </a:solidFill>
                  </a:rPr>
                  <a:t>Trailing edge (TE)</a:t>
                </a:r>
              </a:p>
            </p:txBody>
          </p:sp>
          <p:sp>
            <p:nvSpPr>
              <p:cNvPr id="112" name="Flèche droite 41">
                <a:extLst>
                  <a:ext uri="{FF2B5EF4-FFF2-40B4-BE49-F238E27FC236}">
                    <a16:creationId xmlns:a16="http://schemas.microsoft.com/office/drawing/2014/main" id="{9C497F59-EED1-4DB7-B7BA-6EE160631218}"/>
                  </a:ext>
                </a:extLst>
              </p:cNvPr>
              <p:cNvSpPr/>
              <p:nvPr/>
            </p:nvSpPr>
            <p:spPr>
              <a:xfrm rot="378901">
                <a:off x="8668422" y="1445244"/>
                <a:ext cx="306843" cy="196567"/>
              </a:xfrm>
              <a:prstGeom prst="rightArrow">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13" name="ZoneTexte 42">
                <a:extLst>
                  <a:ext uri="{FF2B5EF4-FFF2-40B4-BE49-F238E27FC236}">
                    <a16:creationId xmlns:a16="http://schemas.microsoft.com/office/drawing/2014/main" id="{016EE57A-19AB-4BE3-A435-607BB53CACA4}"/>
                  </a:ext>
                </a:extLst>
              </p:cNvPr>
              <p:cNvSpPr txBox="1"/>
              <p:nvPr/>
            </p:nvSpPr>
            <p:spPr>
              <a:xfrm>
                <a:off x="8071947" y="1354039"/>
                <a:ext cx="718042" cy="276999"/>
              </a:xfrm>
              <a:prstGeom prst="rect">
                <a:avLst/>
              </a:prstGeom>
              <a:noFill/>
            </p:spPr>
            <p:txBody>
              <a:bodyPr wrap="square" rtlCol="0">
                <a:spAutoFit/>
              </a:bodyPr>
              <a:lstStyle/>
              <a:p>
                <a:r>
                  <a:rPr lang="fr-FR" sz="1200" b="1" dirty="0">
                    <a:solidFill>
                      <a:schemeClr val="accent6">
                        <a:lumMod val="50000"/>
                      </a:schemeClr>
                    </a:solidFill>
                  </a:rPr>
                  <a:t>plasma</a:t>
                </a:r>
              </a:p>
            </p:txBody>
          </p:sp>
          <p:sp>
            <p:nvSpPr>
              <p:cNvPr id="114" name="Rectangle 113">
                <a:extLst>
                  <a:ext uri="{FF2B5EF4-FFF2-40B4-BE49-F238E27FC236}">
                    <a16:creationId xmlns:a16="http://schemas.microsoft.com/office/drawing/2014/main" id="{9BDCB869-9AAA-4C8E-AE9B-AE3B39DA4758}"/>
                  </a:ext>
                </a:extLst>
              </p:cNvPr>
              <p:cNvSpPr/>
              <p:nvPr/>
            </p:nvSpPr>
            <p:spPr>
              <a:xfrm>
                <a:off x="7502736" y="1628171"/>
                <a:ext cx="1766701" cy="276999"/>
              </a:xfrm>
              <a:prstGeom prst="rect">
                <a:avLst/>
              </a:prstGeom>
            </p:spPr>
            <p:txBody>
              <a:bodyPr wrap="square">
                <a:spAutoFit/>
              </a:bodyPr>
              <a:lstStyle/>
              <a:p>
                <a:pPr algn="ctr"/>
                <a:r>
                  <a:rPr lang="en-ZA" sz="1200" b="1" i="1" dirty="0">
                    <a:solidFill>
                      <a:srgbClr val="0070C0"/>
                    </a:solidFill>
                  </a:rPr>
                  <a:t>Leading edge (LE) </a:t>
                </a:r>
              </a:p>
            </p:txBody>
          </p:sp>
          <p:cxnSp>
            <p:nvCxnSpPr>
              <p:cNvPr id="115" name="Straight Connector 114">
                <a:extLst>
                  <a:ext uri="{FF2B5EF4-FFF2-40B4-BE49-F238E27FC236}">
                    <a16:creationId xmlns:a16="http://schemas.microsoft.com/office/drawing/2014/main" id="{DB77D64F-6047-4B87-90BA-F49800F59AD6}"/>
                  </a:ext>
                </a:extLst>
              </p:cNvPr>
              <p:cNvCxnSpPr>
                <a:cxnSpLocks/>
              </p:cNvCxnSpPr>
              <p:nvPr/>
            </p:nvCxnSpPr>
            <p:spPr>
              <a:xfrm flipV="1">
                <a:off x="9174062" y="2931404"/>
                <a:ext cx="1517228" cy="178674"/>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C8D090B-C9D3-4C37-BDDA-41E7678E6CF9}"/>
                  </a:ext>
                </a:extLst>
              </p:cNvPr>
              <p:cNvCxnSpPr>
                <a:cxnSpLocks/>
              </p:cNvCxnSpPr>
              <p:nvPr/>
            </p:nvCxnSpPr>
            <p:spPr>
              <a:xfrm flipV="1">
                <a:off x="9174062" y="2241790"/>
                <a:ext cx="1517228" cy="178674"/>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0D7883BE-9B90-4BB2-A8A4-B4295CFA7493}"/>
                  </a:ext>
                </a:extLst>
              </p:cNvPr>
              <p:cNvSpPr txBox="1"/>
              <p:nvPr/>
            </p:nvSpPr>
            <p:spPr>
              <a:xfrm>
                <a:off x="9566936" y="2509243"/>
                <a:ext cx="856527" cy="369332"/>
              </a:xfrm>
              <a:prstGeom prst="rect">
                <a:avLst/>
              </a:prstGeom>
              <a:noFill/>
            </p:spPr>
            <p:txBody>
              <a:bodyPr wrap="square" rtlCol="0">
                <a:spAutoFit/>
              </a:bodyPr>
              <a:lstStyle/>
              <a:p>
                <a:r>
                  <a:rPr lang="en-US" b="1" dirty="0"/>
                  <a:t>MB28</a:t>
                </a:r>
              </a:p>
            </p:txBody>
          </p:sp>
        </p:grpSp>
      </p:grpSp>
      <p:sp>
        <p:nvSpPr>
          <p:cNvPr id="36" name="TextBox 35">
            <a:extLst>
              <a:ext uri="{FF2B5EF4-FFF2-40B4-BE49-F238E27FC236}">
                <a16:creationId xmlns:a16="http://schemas.microsoft.com/office/drawing/2014/main" id="{94DB482F-7576-4F14-A445-696B5663CFF3}"/>
              </a:ext>
            </a:extLst>
          </p:cNvPr>
          <p:cNvSpPr txBox="1"/>
          <p:nvPr/>
        </p:nvSpPr>
        <p:spPr>
          <a:xfrm>
            <a:off x="5450436" y="1105445"/>
            <a:ext cx="906017" cy="369332"/>
          </a:xfrm>
          <a:prstGeom prst="rect">
            <a:avLst/>
          </a:prstGeom>
          <a:noFill/>
        </p:spPr>
        <p:txBody>
          <a:bodyPr wrap="none" rtlCol="0">
            <a:spAutoFit/>
          </a:bodyPr>
          <a:lstStyle/>
          <a:p>
            <a:r>
              <a:rPr lang="en-US" b="1" dirty="0">
                <a:solidFill>
                  <a:srgbClr val="FF0000"/>
                </a:solidFill>
              </a:rPr>
              <a:t>PFU#13</a:t>
            </a:r>
          </a:p>
        </p:txBody>
      </p:sp>
      <p:sp>
        <p:nvSpPr>
          <p:cNvPr id="4" name="Rectangle 3">
            <a:extLst>
              <a:ext uri="{FF2B5EF4-FFF2-40B4-BE49-F238E27FC236}">
                <a16:creationId xmlns:a16="http://schemas.microsoft.com/office/drawing/2014/main" id="{7EB5E497-94A4-48DC-B7F3-9D7DACD7D5F6}"/>
              </a:ext>
            </a:extLst>
          </p:cNvPr>
          <p:cNvSpPr/>
          <p:nvPr/>
        </p:nvSpPr>
        <p:spPr>
          <a:xfrm>
            <a:off x="8253661" y="3598250"/>
            <a:ext cx="3449727" cy="369332"/>
          </a:xfrm>
          <a:prstGeom prst="rect">
            <a:avLst/>
          </a:prstGeom>
        </p:spPr>
        <p:txBody>
          <a:bodyPr wrap="none">
            <a:spAutoFit/>
          </a:bodyPr>
          <a:lstStyle/>
          <a:p>
            <a:r>
              <a:rPr lang="en-US" b="1" dirty="0">
                <a:latin typeface="Calibri" panose="020F0502020204030204" pitchFamily="34" charset="0"/>
                <a:ea typeface="Calibri" panose="020F0502020204030204" pitchFamily="34" charset="0"/>
              </a:rPr>
              <a:t>vertically misaligned of ~+0.3 mm </a:t>
            </a:r>
            <a:endParaRPr lang="en-US" b="1" dirty="0"/>
          </a:p>
        </p:txBody>
      </p:sp>
    </p:spTree>
    <p:extLst>
      <p:ext uri="{BB962C8B-B14F-4D97-AF65-F5344CB8AC3E}">
        <p14:creationId xmlns:p14="http://schemas.microsoft.com/office/powerpoint/2010/main" val="3915064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D221FA-2C37-487D-AAE0-1D5972667A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399" y="5445759"/>
            <a:ext cx="836942" cy="956505"/>
          </a:xfrm>
          <a:prstGeom prst="rect">
            <a:avLst/>
          </a:prstGeom>
        </p:spPr>
      </p:pic>
      <p:pic>
        <p:nvPicPr>
          <p:cNvPr id="5" name="Picture 4">
            <a:extLst>
              <a:ext uri="{FF2B5EF4-FFF2-40B4-BE49-F238E27FC236}">
                <a16:creationId xmlns:a16="http://schemas.microsoft.com/office/drawing/2014/main" id="{249C707E-597C-4FE0-A90B-AFD7093D48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8423" y="5512420"/>
            <a:ext cx="1203997" cy="979008"/>
          </a:xfrm>
          <a:prstGeom prst="rect">
            <a:avLst/>
          </a:prstGeom>
        </p:spPr>
      </p:pic>
      <p:pic>
        <p:nvPicPr>
          <p:cNvPr id="6" name="Picture 6" descr="https://upload.wikimedia.org/wikipedia/en/thumb/c/c9/Warsaw_University_of_Technology.png/200px-Warsaw_University_of_Technology.png">
            <a:extLst>
              <a:ext uri="{FF2B5EF4-FFF2-40B4-BE49-F238E27FC236}">
                <a16:creationId xmlns:a16="http://schemas.microsoft.com/office/drawing/2014/main" id="{A025F978-8916-4A7D-AA50-07D887D8C9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4128" y="5386384"/>
            <a:ext cx="1041952" cy="10419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s://www.ionbeamcenters.eu/wp-content/uploads/2018/11/RBI-300x204.png">
            <a:extLst>
              <a:ext uri="{FF2B5EF4-FFF2-40B4-BE49-F238E27FC236}">
                <a16:creationId xmlns:a16="http://schemas.microsoft.com/office/drawing/2014/main" id="{C5E89ADF-53F9-4438-849A-9FA2ADA55E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9535" y="5579627"/>
            <a:ext cx="1270885" cy="8642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Aix Marseille University AMU Logo">
            <a:extLst>
              <a:ext uri="{FF2B5EF4-FFF2-40B4-BE49-F238E27FC236}">
                <a16:creationId xmlns:a16="http://schemas.microsoft.com/office/drawing/2014/main" id="{7A0FDBDB-F114-4323-B966-84DF6CA477A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0294" y="5391443"/>
            <a:ext cx="1445778" cy="10851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https://upload.wikimedia.org/wikipedia/commons/thumb/1/1e/VTT_logo_reverse_orange.png/220px-VTT_logo_reverse_orange.png">
            <a:extLst>
              <a:ext uri="{FF2B5EF4-FFF2-40B4-BE49-F238E27FC236}">
                <a16:creationId xmlns:a16="http://schemas.microsoft.com/office/drawing/2014/main" id="{041797DE-CCB1-4C9D-9A3C-9E38477110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45444" y="5768426"/>
            <a:ext cx="1074732" cy="723002"/>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6746A629-F316-4CDE-A224-1AD1D6B70344}"/>
              </a:ext>
            </a:extLst>
          </p:cNvPr>
          <p:cNvSpPr/>
          <p:nvPr/>
        </p:nvSpPr>
        <p:spPr>
          <a:xfrm>
            <a:off x="886791" y="11145"/>
            <a:ext cx="8566484" cy="523220"/>
          </a:xfrm>
          <a:prstGeom prst="rect">
            <a:avLst/>
          </a:prstGeom>
        </p:spPr>
        <p:txBody>
          <a:bodyPr wrap="square">
            <a:spAutoFit/>
          </a:bodyPr>
          <a:lstStyle/>
          <a:p>
            <a:r>
              <a:rPr lang="en-US" sz="2800" b="1" dirty="0">
                <a:solidFill>
                  <a:schemeClr val="accent1">
                    <a:lumMod val="75000"/>
                  </a:schemeClr>
                </a:solidFill>
              </a:rPr>
              <a:t>Experimental Methods</a:t>
            </a:r>
          </a:p>
        </p:txBody>
      </p:sp>
      <p:grpSp>
        <p:nvGrpSpPr>
          <p:cNvPr id="58" name="Group 57">
            <a:extLst>
              <a:ext uri="{FF2B5EF4-FFF2-40B4-BE49-F238E27FC236}">
                <a16:creationId xmlns:a16="http://schemas.microsoft.com/office/drawing/2014/main" id="{7BA96921-6426-497D-9A34-EBFECDA3E800}"/>
              </a:ext>
            </a:extLst>
          </p:cNvPr>
          <p:cNvGrpSpPr/>
          <p:nvPr/>
        </p:nvGrpSpPr>
        <p:grpSpPr>
          <a:xfrm>
            <a:off x="2338694" y="2975756"/>
            <a:ext cx="7393071" cy="2190903"/>
            <a:chOff x="1117566" y="2811206"/>
            <a:chExt cx="7393071" cy="2190903"/>
          </a:xfrm>
        </p:grpSpPr>
        <p:grpSp>
          <p:nvGrpSpPr>
            <p:cNvPr id="22" name="Group 21">
              <a:extLst>
                <a:ext uri="{FF2B5EF4-FFF2-40B4-BE49-F238E27FC236}">
                  <a16:creationId xmlns:a16="http://schemas.microsoft.com/office/drawing/2014/main" id="{B4B77A11-ED75-4EA3-A9BE-783CEEE02991}"/>
                </a:ext>
              </a:extLst>
            </p:cNvPr>
            <p:cNvGrpSpPr/>
            <p:nvPr/>
          </p:nvGrpSpPr>
          <p:grpSpPr>
            <a:xfrm>
              <a:off x="1117566" y="2811206"/>
              <a:ext cx="5122640" cy="2190903"/>
              <a:chOff x="6430913" y="4201860"/>
              <a:chExt cx="5267958" cy="2284847"/>
            </a:xfrm>
          </p:grpSpPr>
          <p:grpSp>
            <p:nvGrpSpPr>
              <p:cNvPr id="23" name="Group 22">
                <a:extLst>
                  <a:ext uri="{FF2B5EF4-FFF2-40B4-BE49-F238E27FC236}">
                    <a16:creationId xmlns:a16="http://schemas.microsoft.com/office/drawing/2014/main" id="{82FE930D-2F30-437E-BAC2-5ED913773F04}"/>
                  </a:ext>
                </a:extLst>
              </p:cNvPr>
              <p:cNvGrpSpPr/>
              <p:nvPr/>
            </p:nvGrpSpPr>
            <p:grpSpPr>
              <a:xfrm rot="16200000">
                <a:off x="8142491" y="3245805"/>
                <a:ext cx="1786646" cy="4695158"/>
                <a:chOff x="8805995" y="228971"/>
                <a:chExt cx="2216894" cy="5661078"/>
              </a:xfrm>
            </p:grpSpPr>
            <p:pic>
              <p:nvPicPr>
                <p:cNvPr id="28" name="Picture 27">
                  <a:extLst>
                    <a:ext uri="{FF2B5EF4-FFF2-40B4-BE49-F238E27FC236}">
                      <a16:creationId xmlns:a16="http://schemas.microsoft.com/office/drawing/2014/main" id="{687D4383-7784-414C-BEF5-29F514C4244D}"/>
                    </a:ext>
                  </a:extLst>
                </p:cNvPr>
                <p:cNvPicPr>
                  <a:picLocks noChangeAspect="1"/>
                </p:cNvPicPr>
                <p:nvPr/>
              </p:nvPicPr>
              <p:blipFill>
                <a:blip r:embed="rId8"/>
                <a:stretch>
                  <a:fillRect/>
                </a:stretch>
              </p:blipFill>
              <p:spPr>
                <a:xfrm>
                  <a:off x="8805995" y="263236"/>
                  <a:ext cx="2216894" cy="5626813"/>
                </a:xfrm>
                <a:prstGeom prst="rect">
                  <a:avLst/>
                </a:prstGeom>
              </p:spPr>
            </p:pic>
            <p:sp>
              <p:nvSpPr>
                <p:cNvPr id="29" name="Oval 28">
                  <a:extLst>
                    <a:ext uri="{FF2B5EF4-FFF2-40B4-BE49-F238E27FC236}">
                      <a16:creationId xmlns:a16="http://schemas.microsoft.com/office/drawing/2014/main" id="{2A5D11F3-0067-4381-B015-E4BC231013A7}"/>
                    </a:ext>
                  </a:extLst>
                </p:cNvPr>
                <p:cNvSpPr/>
                <p:nvPr/>
              </p:nvSpPr>
              <p:spPr>
                <a:xfrm>
                  <a:off x="9726651" y="263236"/>
                  <a:ext cx="375581" cy="38945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A48B11B5-6D84-4795-A245-8821D1AE546C}"/>
                    </a:ext>
                  </a:extLst>
                </p:cNvPr>
                <p:cNvSpPr/>
                <p:nvPr/>
              </p:nvSpPr>
              <p:spPr>
                <a:xfrm>
                  <a:off x="9742774" y="668066"/>
                  <a:ext cx="375581" cy="38945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9DC31539-15D4-49CE-91CF-8C2D6931F69A}"/>
                    </a:ext>
                  </a:extLst>
                </p:cNvPr>
                <p:cNvSpPr/>
                <p:nvPr/>
              </p:nvSpPr>
              <p:spPr>
                <a:xfrm>
                  <a:off x="9726651" y="1072898"/>
                  <a:ext cx="375581" cy="38945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D5B1E3F-45CB-4CAF-8CFF-9C72757D7F3F}"/>
                    </a:ext>
                  </a:extLst>
                </p:cNvPr>
                <p:cNvSpPr/>
                <p:nvPr/>
              </p:nvSpPr>
              <p:spPr>
                <a:xfrm>
                  <a:off x="9726650" y="1465398"/>
                  <a:ext cx="375581" cy="38945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A065BC1-9488-4BB2-B61F-3C9FCB6494ED}"/>
                    </a:ext>
                  </a:extLst>
                </p:cNvPr>
                <p:cNvSpPr/>
                <p:nvPr/>
              </p:nvSpPr>
              <p:spPr>
                <a:xfrm>
                  <a:off x="9726649" y="1870229"/>
                  <a:ext cx="375581" cy="38945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A4D24B-997E-4D32-B607-163AB02A478F}"/>
                    </a:ext>
                  </a:extLst>
                </p:cNvPr>
                <p:cNvSpPr/>
                <p:nvPr/>
              </p:nvSpPr>
              <p:spPr>
                <a:xfrm>
                  <a:off x="9742770" y="2259681"/>
                  <a:ext cx="375581" cy="38945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F8C7E833-AB59-4B50-91B3-FAFEADA2C2B7}"/>
                    </a:ext>
                  </a:extLst>
                </p:cNvPr>
                <p:cNvSpPr/>
                <p:nvPr/>
              </p:nvSpPr>
              <p:spPr>
                <a:xfrm>
                  <a:off x="9726648" y="2664512"/>
                  <a:ext cx="375581" cy="38945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6CE3BA3-2D54-42FB-BE51-660C2CF6A55A}"/>
                    </a:ext>
                  </a:extLst>
                </p:cNvPr>
                <p:cNvSpPr/>
                <p:nvPr/>
              </p:nvSpPr>
              <p:spPr>
                <a:xfrm>
                  <a:off x="9742769" y="3057012"/>
                  <a:ext cx="375581" cy="38945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633F2D6E-9294-469C-8BD4-EBDD2EB8F072}"/>
                    </a:ext>
                  </a:extLst>
                </p:cNvPr>
                <p:cNvSpPr/>
                <p:nvPr/>
              </p:nvSpPr>
              <p:spPr>
                <a:xfrm>
                  <a:off x="9726648" y="3449513"/>
                  <a:ext cx="375581" cy="38945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46E03E3-D412-4D5B-A000-8F8D5E365F28}"/>
                    </a:ext>
                  </a:extLst>
                </p:cNvPr>
                <p:cNvSpPr/>
                <p:nvPr/>
              </p:nvSpPr>
              <p:spPr>
                <a:xfrm>
                  <a:off x="9742768" y="3851295"/>
                  <a:ext cx="375581" cy="38945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A5191E99-06BF-4663-B3BB-C4B439DF8C5C}"/>
                    </a:ext>
                  </a:extLst>
                </p:cNvPr>
                <p:cNvSpPr/>
                <p:nvPr/>
              </p:nvSpPr>
              <p:spPr>
                <a:xfrm>
                  <a:off x="9747299" y="4253077"/>
                  <a:ext cx="375581" cy="38945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6EC7E59-3752-457A-850C-B048692C0AB8}"/>
                    </a:ext>
                  </a:extLst>
                </p:cNvPr>
                <p:cNvSpPr/>
                <p:nvPr/>
              </p:nvSpPr>
              <p:spPr>
                <a:xfrm>
                  <a:off x="9742767" y="4642529"/>
                  <a:ext cx="375581" cy="38945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BA83EFD2-580F-4861-90F1-363E5CC7B27D}"/>
                    </a:ext>
                  </a:extLst>
                </p:cNvPr>
                <p:cNvSpPr/>
                <p:nvPr/>
              </p:nvSpPr>
              <p:spPr>
                <a:xfrm>
                  <a:off x="9742766" y="5042041"/>
                  <a:ext cx="375581" cy="38945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531E5E4C-DF0C-4BF2-9C2D-2741152E3771}"/>
                    </a:ext>
                  </a:extLst>
                </p:cNvPr>
                <p:cNvSpPr/>
                <p:nvPr/>
              </p:nvSpPr>
              <p:spPr>
                <a:xfrm>
                  <a:off x="9742766" y="5418041"/>
                  <a:ext cx="375581" cy="38945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9B1101B7-79DB-498E-A5DD-3524FEBD5C7E}"/>
                    </a:ext>
                  </a:extLst>
                </p:cNvPr>
                <p:cNvCxnSpPr>
                  <a:cxnSpLocks/>
                </p:cNvCxnSpPr>
                <p:nvPr/>
              </p:nvCxnSpPr>
              <p:spPr>
                <a:xfrm>
                  <a:off x="9930556" y="447902"/>
                  <a:ext cx="0" cy="40483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276DD8A3-7D67-4E24-AC81-41750F8391D3}"/>
                    </a:ext>
                  </a:extLst>
                </p:cNvPr>
                <p:cNvSpPr txBox="1"/>
                <p:nvPr/>
              </p:nvSpPr>
              <p:spPr>
                <a:xfrm rot="5400000">
                  <a:off x="9956563" y="492115"/>
                  <a:ext cx="984560" cy="458271"/>
                </a:xfrm>
                <a:prstGeom prst="rect">
                  <a:avLst/>
                </a:prstGeom>
                <a:noFill/>
              </p:spPr>
              <p:txBody>
                <a:bodyPr wrap="square" rtlCol="0">
                  <a:spAutoFit/>
                </a:bodyPr>
                <a:lstStyle/>
                <a:p>
                  <a:r>
                    <a:rPr lang="en-US" dirty="0"/>
                    <a:t>2 mm</a:t>
                  </a:r>
                </a:p>
              </p:txBody>
            </p:sp>
          </p:grpSp>
          <p:sp>
            <p:nvSpPr>
              <p:cNvPr id="24" name="Rectangle 23">
                <a:extLst>
                  <a:ext uri="{FF2B5EF4-FFF2-40B4-BE49-F238E27FC236}">
                    <a16:creationId xmlns:a16="http://schemas.microsoft.com/office/drawing/2014/main" id="{A584A18D-AC21-4822-8130-C2B55912294A}"/>
                  </a:ext>
                </a:extLst>
              </p:cNvPr>
              <p:cNvSpPr/>
              <p:nvPr/>
            </p:nvSpPr>
            <p:spPr>
              <a:xfrm rot="5400000">
                <a:off x="5719378" y="5390853"/>
                <a:ext cx="1714825" cy="291756"/>
              </a:xfrm>
              <a:prstGeom prst="rect">
                <a:avLst/>
              </a:prstGeom>
            </p:spPr>
            <p:txBody>
              <a:bodyPr wrap="square">
                <a:spAutoFit/>
              </a:bodyPr>
              <a:lstStyle/>
              <a:p>
                <a:pPr algn="ctr"/>
                <a:r>
                  <a:rPr lang="en-ZA" sz="1600" dirty="0"/>
                  <a:t>Leading edge </a:t>
                </a:r>
              </a:p>
            </p:txBody>
          </p:sp>
          <p:sp>
            <p:nvSpPr>
              <p:cNvPr id="25" name="Rectangle 24">
                <a:extLst>
                  <a:ext uri="{FF2B5EF4-FFF2-40B4-BE49-F238E27FC236}">
                    <a16:creationId xmlns:a16="http://schemas.microsoft.com/office/drawing/2014/main" id="{0DE69C7B-A774-4E16-827E-9DA7341C15F5}"/>
                  </a:ext>
                </a:extLst>
              </p:cNvPr>
              <p:cNvSpPr/>
              <p:nvPr/>
            </p:nvSpPr>
            <p:spPr>
              <a:xfrm rot="5400000">
                <a:off x="10822341" y="5430866"/>
                <a:ext cx="1461304" cy="291756"/>
              </a:xfrm>
              <a:prstGeom prst="rect">
                <a:avLst/>
              </a:prstGeom>
            </p:spPr>
            <p:txBody>
              <a:bodyPr wrap="square">
                <a:spAutoFit/>
              </a:bodyPr>
              <a:lstStyle/>
              <a:p>
                <a:pPr algn="ctr"/>
                <a:r>
                  <a:rPr lang="en-ZA" sz="1600" dirty="0"/>
                  <a:t>Trailing edge</a:t>
                </a:r>
              </a:p>
            </p:txBody>
          </p:sp>
          <p:sp>
            <p:nvSpPr>
              <p:cNvPr id="26" name="TextBox 25">
                <a:extLst>
                  <a:ext uri="{FF2B5EF4-FFF2-40B4-BE49-F238E27FC236}">
                    <a16:creationId xmlns:a16="http://schemas.microsoft.com/office/drawing/2014/main" id="{91C934B3-8142-4788-A15D-A97BF91673CB}"/>
                  </a:ext>
                </a:extLst>
              </p:cNvPr>
              <p:cNvSpPr txBox="1"/>
              <p:nvPr/>
            </p:nvSpPr>
            <p:spPr>
              <a:xfrm>
                <a:off x="8263954" y="4201860"/>
                <a:ext cx="2407779" cy="417266"/>
              </a:xfrm>
              <a:prstGeom prst="rect">
                <a:avLst/>
              </a:prstGeom>
              <a:noFill/>
            </p:spPr>
            <p:txBody>
              <a:bodyPr wrap="square" rtlCol="0">
                <a:spAutoFit/>
              </a:bodyPr>
              <a:lstStyle/>
              <a:p>
                <a:r>
                  <a:rPr lang="en-US" sz="2000" b="1" dirty="0">
                    <a:solidFill>
                      <a:schemeClr val="accent6">
                        <a:lumMod val="50000"/>
                      </a:schemeClr>
                    </a:solidFill>
                  </a:rPr>
                  <a:t>Toroidal direction</a:t>
                </a:r>
              </a:p>
            </p:txBody>
          </p:sp>
          <p:cxnSp>
            <p:nvCxnSpPr>
              <p:cNvPr id="27" name="Straight Arrow Connector 26">
                <a:extLst>
                  <a:ext uri="{FF2B5EF4-FFF2-40B4-BE49-F238E27FC236}">
                    <a16:creationId xmlns:a16="http://schemas.microsoft.com/office/drawing/2014/main" id="{A14B591F-BAD8-4FF7-ABE6-882965484FE1}"/>
                  </a:ext>
                </a:extLst>
              </p:cNvPr>
              <p:cNvCxnSpPr/>
              <p:nvPr/>
            </p:nvCxnSpPr>
            <p:spPr>
              <a:xfrm>
                <a:off x="8643669" y="4593310"/>
                <a:ext cx="1103146" cy="0"/>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9" name="TextBox 48">
              <a:extLst>
                <a:ext uri="{FF2B5EF4-FFF2-40B4-BE49-F238E27FC236}">
                  <a16:creationId xmlns:a16="http://schemas.microsoft.com/office/drawing/2014/main" id="{44B768D5-CC28-441C-8556-8AB3C842D980}"/>
                </a:ext>
              </a:extLst>
            </p:cNvPr>
            <p:cNvSpPr txBox="1"/>
            <p:nvPr/>
          </p:nvSpPr>
          <p:spPr>
            <a:xfrm>
              <a:off x="6456125" y="3677229"/>
              <a:ext cx="2054512" cy="646331"/>
            </a:xfrm>
            <a:prstGeom prst="rect">
              <a:avLst/>
            </a:prstGeom>
            <a:noFill/>
          </p:spPr>
          <p:txBody>
            <a:bodyPr wrap="square" rtlCol="0">
              <a:spAutoFit/>
            </a:bodyPr>
            <a:lstStyle/>
            <a:p>
              <a:r>
                <a:rPr lang="en-US" dirty="0"/>
                <a:t>Analysis along the toroidal direction </a:t>
              </a:r>
            </a:p>
          </p:txBody>
        </p:sp>
      </p:grpSp>
      <p:grpSp>
        <p:nvGrpSpPr>
          <p:cNvPr id="10" name="Group 9">
            <a:extLst>
              <a:ext uri="{FF2B5EF4-FFF2-40B4-BE49-F238E27FC236}">
                <a16:creationId xmlns:a16="http://schemas.microsoft.com/office/drawing/2014/main" id="{AC4CA393-60DD-44B5-8DC7-1A3E0BEA6CEC}"/>
              </a:ext>
            </a:extLst>
          </p:cNvPr>
          <p:cNvGrpSpPr/>
          <p:nvPr/>
        </p:nvGrpSpPr>
        <p:grpSpPr>
          <a:xfrm>
            <a:off x="1293736" y="392610"/>
            <a:ext cx="9830943" cy="2554545"/>
            <a:chOff x="347503" y="402201"/>
            <a:chExt cx="9830943" cy="2554545"/>
          </a:xfrm>
        </p:grpSpPr>
        <p:sp>
          <p:nvSpPr>
            <p:cNvPr id="45" name="Rectangle 44">
              <a:extLst>
                <a:ext uri="{FF2B5EF4-FFF2-40B4-BE49-F238E27FC236}">
                  <a16:creationId xmlns:a16="http://schemas.microsoft.com/office/drawing/2014/main" id="{2C5B982A-3F57-4EA6-844F-4A19FE759674}"/>
                </a:ext>
              </a:extLst>
            </p:cNvPr>
            <p:cNvSpPr/>
            <p:nvPr/>
          </p:nvSpPr>
          <p:spPr>
            <a:xfrm>
              <a:off x="347503" y="615960"/>
              <a:ext cx="9830943" cy="2138840"/>
            </a:xfrm>
            <a:prstGeom prst="rect">
              <a:avLst/>
            </a:prstGeom>
            <a:solidFill>
              <a:srgbClr val="F9F9F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09744C9-83CB-4774-BDF0-9F1FC23C1CE9}"/>
                </a:ext>
              </a:extLst>
            </p:cNvPr>
            <p:cNvSpPr txBox="1"/>
            <p:nvPr/>
          </p:nvSpPr>
          <p:spPr>
            <a:xfrm>
              <a:off x="378595" y="402201"/>
              <a:ext cx="3643759" cy="2554545"/>
            </a:xfrm>
            <a:prstGeom prst="rect">
              <a:avLst/>
            </a:prstGeom>
            <a:noFill/>
          </p:spPr>
          <p:txBody>
            <a:bodyPr wrap="square" rtlCol="0">
              <a:spAutoFit/>
            </a:bodyPr>
            <a:lstStyle/>
            <a:p>
              <a:endParaRPr lang="en-US" sz="2000" dirty="0"/>
            </a:p>
            <a:p>
              <a:pPr marL="285750" indent="-285750">
                <a:buFont typeface="Wingdings" panose="05000000000000000000" pitchFamily="2" charset="2"/>
                <a:buChar char="v"/>
              </a:pPr>
              <a:r>
                <a:rPr lang="en-US" sz="2000" dirty="0"/>
                <a:t>NRA/RBS (1.6 MeV D beam)</a:t>
              </a:r>
            </a:p>
            <a:p>
              <a:pPr marL="285750" indent="-285750">
                <a:buFont typeface="Wingdings" panose="05000000000000000000" pitchFamily="2" charset="2"/>
                <a:buChar char="v"/>
              </a:pPr>
              <a:r>
                <a:rPr lang="en-US" sz="2000" dirty="0"/>
                <a:t>SEM with EDX</a:t>
              </a:r>
            </a:p>
            <a:p>
              <a:pPr marL="285750" indent="-285750">
                <a:buFont typeface="Wingdings" panose="05000000000000000000" pitchFamily="2" charset="2"/>
                <a:buChar char="v"/>
              </a:pPr>
              <a:r>
                <a:rPr lang="en-US" sz="2000" dirty="0"/>
                <a:t>Optical profilometry</a:t>
              </a:r>
            </a:p>
            <a:p>
              <a:pPr marL="285750" indent="-285750">
                <a:buFont typeface="Wingdings" panose="05000000000000000000" pitchFamily="2" charset="2"/>
                <a:buChar char="v"/>
              </a:pPr>
              <a:r>
                <a:rPr lang="en-US" sz="2000" dirty="0" err="1"/>
                <a:t>Tof</a:t>
              </a:r>
              <a:r>
                <a:rPr lang="en-US" sz="2000" dirty="0"/>
                <a:t> ERDA (</a:t>
              </a:r>
              <a:r>
                <a:rPr lang="en-GB" sz="2000" dirty="0"/>
                <a:t>23 MeV </a:t>
              </a:r>
              <a:r>
                <a:rPr lang="en-GB" sz="2000" baseline="30000" dirty="0"/>
                <a:t>127</a:t>
              </a:r>
              <a:r>
                <a:rPr lang="en-GB" sz="2000" dirty="0"/>
                <a:t>I</a:t>
              </a:r>
              <a:r>
                <a:rPr lang="en-GB" sz="2000" baseline="30000" dirty="0"/>
                <a:t>8+</a:t>
              </a:r>
              <a:r>
                <a:rPr lang="en-GB" sz="2000" dirty="0"/>
                <a:t> )</a:t>
              </a:r>
              <a:endParaRPr lang="en-US" sz="2000" dirty="0"/>
            </a:p>
            <a:p>
              <a:pPr marL="285750" indent="-285750">
                <a:buFont typeface="Wingdings" panose="05000000000000000000" pitchFamily="2" charset="2"/>
                <a:buChar char="v"/>
              </a:pPr>
              <a:r>
                <a:rPr lang="en-US" sz="2000" dirty="0"/>
                <a:t>Optical microscopy</a:t>
              </a:r>
            </a:p>
            <a:p>
              <a:pPr marL="285750" indent="-285750">
                <a:buFont typeface="Wingdings" panose="05000000000000000000" pitchFamily="2" charset="2"/>
                <a:buChar char="v"/>
              </a:pPr>
              <a:r>
                <a:rPr lang="en-US" sz="2000" dirty="0"/>
                <a:t>FIB - SEM</a:t>
              </a:r>
            </a:p>
            <a:p>
              <a:pPr marL="285750" indent="-285750">
                <a:buFont typeface="Wingdings" panose="05000000000000000000" pitchFamily="2" charset="2"/>
                <a:buChar char="v"/>
              </a:pPr>
              <a:endParaRPr lang="en-US" sz="2000" dirty="0"/>
            </a:p>
          </p:txBody>
        </p:sp>
        <p:sp>
          <p:nvSpPr>
            <p:cNvPr id="50" name="Right Brace 49">
              <a:extLst>
                <a:ext uri="{FF2B5EF4-FFF2-40B4-BE49-F238E27FC236}">
                  <a16:creationId xmlns:a16="http://schemas.microsoft.com/office/drawing/2014/main" id="{9C2E6675-A5B5-48FD-B77C-CC14AE799E60}"/>
                </a:ext>
              </a:extLst>
            </p:cNvPr>
            <p:cNvSpPr/>
            <p:nvPr/>
          </p:nvSpPr>
          <p:spPr>
            <a:xfrm>
              <a:off x="3849149" y="679498"/>
              <a:ext cx="317377" cy="895302"/>
            </a:xfrm>
            <a:prstGeom prst="righ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Rectangle 50">
              <a:extLst>
                <a:ext uri="{FF2B5EF4-FFF2-40B4-BE49-F238E27FC236}">
                  <a16:creationId xmlns:a16="http://schemas.microsoft.com/office/drawing/2014/main" id="{C553D420-A11F-45D2-89CC-E1016739DA5D}"/>
                </a:ext>
              </a:extLst>
            </p:cNvPr>
            <p:cNvSpPr/>
            <p:nvPr/>
          </p:nvSpPr>
          <p:spPr>
            <a:xfrm>
              <a:off x="4371804" y="947545"/>
              <a:ext cx="5664949" cy="400110"/>
            </a:xfrm>
            <a:prstGeom prst="rect">
              <a:avLst/>
            </a:prstGeom>
          </p:spPr>
          <p:txBody>
            <a:bodyPr wrap="none">
              <a:spAutoFit/>
            </a:bodyPr>
            <a:lstStyle/>
            <a:p>
              <a:r>
                <a:rPr lang="en-US" sz="2000" dirty="0"/>
                <a:t>National Center for Scientific Research “</a:t>
              </a:r>
              <a:r>
                <a:rPr lang="en-US" sz="2000" dirty="0" err="1"/>
                <a:t>Demokritos</a:t>
              </a:r>
              <a:r>
                <a:rPr lang="en-US" sz="2000" dirty="0"/>
                <a:t>”</a:t>
              </a:r>
            </a:p>
          </p:txBody>
        </p:sp>
        <p:cxnSp>
          <p:nvCxnSpPr>
            <p:cNvPr id="53" name="Straight Arrow Connector 52">
              <a:extLst>
                <a:ext uri="{FF2B5EF4-FFF2-40B4-BE49-F238E27FC236}">
                  <a16:creationId xmlns:a16="http://schemas.microsoft.com/office/drawing/2014/main" id="{B80DEE77-6C0D-4EB5-A827-D0D00957B417}"/>
                </a:ext>
              </a:extLst>
            </p:cNvPr>
            <p:cNvCxnSpPr/>
            <p:nvPr/>
          </p:nvCxnSpPr>
          <p:spPr>
            <a:xfrm>
              <a:off x="3663852" y="1815769"/>
              <a:ext cx="541382"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C2C0901-E71A-4C5C-861D-C457A57C3A52}"/>
                </a:ext>
              </a:extLst>
            </p:cNvPr>
            <p:cNvCxnSpPr/>
            <p:nvPr/>
          </p:nvCxnSpPr>
          <p:spPr>
            <a:xfrm>
              <a:off x="3662934" y="2151049"/>
              <a:ext cx="541382"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F7CAEFA3-AC49-4AFD-A126-D08A4AD0A539}"/>
                </a:ext>
              </a:extLst>
            </p:cNvPr>
            <p:cNvCxnSpPr/>
            <p:nvPr/>
          </p:nvCxnSpPr>
          <p:spPr>
            <a:xfrm>
              <a:off x="3654616" y="2493735"/>
              <a:ext cx="541382"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534A9CCE-30A2-4DE1-A9C3-188A407542AC}"/>
                </a:ext>
              </a:extLst>
            </p:cNvPr>
            <p:cNvSpPr/>
            <p:nvPr/>
          </p:nvSpPr>
          <p:spPr>
            <a:xfrm>
              <a:off x="4371804" y="1628160"/>
              <a:ext cx="2709973" cy="400110"/>
            </a:xfrm>
            <a:prstGeom prst="rect">
              <a:avLst/>
            </a:prstGeom>
          </p:spPr>
          <p:txBody>
            <a:bodyPr wrap="none">
              <a:spAutoFit/>
            </a:bodyPr>
            <a:lstStyle/>
            <a:p>
              <a:r>
                <a:rPr lang="en-US" sz="2000" dirty="0" err="1"/>
                <a:t>Ruđer</a:t>
              </a:r>
              <a:r>
                <a:rPr lang="en-US" sz="2000" dirty="0"/>
                <a:t> </a:t>
              </a:r>
              <a:r>
                <a:rPr lang="en-US" sz="2000" dirty="0" err="1"/>
                <a:t>Bošković</a:t>
              </a:r>
              <a:r>
                <a:rPr lang="en-US" sz="2000" dirty="0"/>
                <a:t> Institute</a:t>
              </a:r>
            </a:p>
          </p:txBody>
        </p:sp>
        <p:sp>
          <p:nvSpPr>
            <p:cNvPr id="59" name="Rectangle 58">
              <a:extLst>
                <a:ext uri="{FF2B5EF4-FFF2-40B4-BE49-F238E27FC236}">
                  <a16:creationId xmlns:a16="http://schemas.microsoft.com/office/drawing/2014/main" id="{7FAB8832-2DE1-4613-84B4-DE5DCE0A9EE2}"/>
                </a:ext>
              </a:extLst>
            </p:cNvPr>
            <p:cNvSpPr/>
            <p:nvPr/>
          </p:nvSpPr>
          <p:spPr>
            <a:xfrm>
              <a:off x="4362696" y="1966383"/>
              <a:ext cx="2630848" cy="400110"/>
            </a:xfrm>
            <a:prstGeom prst="rect">
              <a:avLst/>
            </a:prstGeom>
          </p:spPr>
          <p:txBody>
            <a:bodyPr wrap="none">
              <a:spAutoFit/>
            </a:bodyPr>
            <a:lstStyle/>
            <a:p>
              <a:r>
                <a:rPr lang="fr-FR" sz="2000" dirty="0"/>
                <a:t>Aix Marseille </a:t>
              </a:r>
              <a:r>
                <a:rPr lang="en-US" sz="2000" dirty="0"/>
                <a:t>University</a:t>
              </a:r>
            </a:p>
          </p:txBody>
        </p:sp>
        <p:sp>
          <p:nvSpPr>
            <p:cNvPr id="60" name="Rectangle 59">
              <a:extLst>
                <a:ext uri="{FF2B5EF4-FFF2-40B4-BE49-F238E27FC236}">
                  <a16:creationId xmlns:a16="http://schemas.microsoft.com/office/drawing/2014/main" id="{79752E71-1618-4920-BBF8-505352916038}"/>
                </a:ext>
              </a:extLst>
            </p:cNvPr>
            <p:cNvSpPr/>
            <p:nvPr/>
          </p:nvSpPr>
          <p:spPr>
            <a:xfrm>
              <a:off x="4279352" y="2298633"/>
              <a:ext cx="3624967" cy="400110"/>
            </a:xfrm>
            <a:prstGeom prst="rect">
              <a:avLst/>
            </a:prstGeom>
          </p:spPr>
          <p:txBody>
            <a:bodyPr wrap="none">
              <a:spAutoFit/>
            </a:bodyPr>
            <a:lstStyle/>
            <a:p>
              <a:r>
                <a:rPr lang="en-GB" sz="2000" dirty="0"/>
                <a:t>Warsaw University of Technology</a:t>
              </a:r>
              <a:endParaRPr lang="en-US" sz="2000" dirty="0"/>
            </a:p>
          </p:txBody>
        </p:sp>
      </p:grpSp>
    </p:spTree>
    <p:extLst>
      <p:ext uri="{BB962C8B-B14F-4D97-AF65-F5344CB8AC3E}">
        <p14:creationId xmlns:p14="http://schemas.microsoft.com/office/powerpoint/2010/main" val="3720338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783A264C-6F92-487F-8AA9-A3078443DA8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 y="3909983"/>
            <a:ext cx="1983740" cy="2103120"/>
          </a:xfrm>
          <a:prstGeom prst="rect">
            <a:avLst/>
          </a:prstGeom>
          <a:noFill/>
        </p:spPr>
      </p:pic>
      <p:pic>
        <p:nvPicPr>
          <p:cNvPr id="61" name="Picture 60">
            <a:extLst>
              <a:ext uri="{FF2B5EF4-FFF2-40B4-BE49-F238E27FC236}">
                <a16:creationId xmlns:a16="http://schemas.microsoft.com/office/drawing/2014/main" id="{37410769-AF1C-4B7C-A2AD-507E6E2B6CC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8537" y="3909983"/>
            <a:ext cx="2084070" cy="2103120"/>
          </a:xfrm>
          <a:prstGeom prst="rect">
            <a:avLst/>
          </a:prstGeom>
          <a:noFill/>
        </p:spPr>
      </p:pic>
      <p:pic>
        <p:nvPicPr>
          <p:cNvPr id="62" name="Picture 61">
            <a:extLst>
              <a:ext uri="{FF2B5EF4-FFF2-40B4-BE49-F238E27FC236}">
                <a16:creationId xmlns:a16="http://schemas.microsoft.com/office/drawing/2014/main" id="{CD5F04B6-0687-49A7-ACDC-2A080BD49C1A}"/>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14937" y="3909983"/>
            <a:ext cx="2040890" cy="2103120"/>
          </a:xfrm>
          <a:prstGeom prst="rect">
            <a:avLst/>
          </a:prstGeom>
          <a:noFill/>
        </p:spPr>
      </p:pic>
      <p:pic>
        <p:nvPicPr>
          <p:cNvPr id="63" name="Picture 62">
            <a:extLst>
              <a:ext uri="{FF2B5EF4-FFF2-40B4-BE49-F238E27FC236}">
                <a16:creationId xmlns:a16="http://schemas.microsoft.com/office/drawing/2014/main" id="{01D2C738-E7DE-414F-8820-EB4919B35623}"/>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5564" y="3909983"/>
            <a:ext cx="1960880" cy="2103120"/>
          </a:xfrm>
          <a:prstGeom prst="rect">
            <a:avLst/>
          </a:prstGeom>
          <a:noFill/>
        </p:spPr>
      </p:pic>
      <p:sp>
        <p:nvSpPr>
          <p:cNvPr id="64" name="Rectangle 63">
            <a:extLst>
              <a:ext uri="{FF2B5EF4-FFF2-40B4-BE49-F238E27FC236}">
                <a16:creationId xmlns:a16="http://schemas.microsoft.com/office/drawing/2014/main" id="{9E75F3B2-E09A-40CA-A65B-B3A27DC18464}"/>
              </a:ext>
            </a:extLst>
          </p:cNvPr>
          <p:cNvSpPr/>
          <p:nvPr/>
        </p:nvSpPr>
        <p:spPr>
          <a:xfrm>
            <a:off x="846526" y="13440"/>
            <a:ext cx="7637209" cy="523220"/>
          </a:xfrm>
          <a:prstGeom prst="rect">
            <a:avLst/>
          </a:prstGeom>
        </p:spPr>
        <p:txBody>
          <a:bodyPr wrap="square">
            <a:spAutoFit/>
          </a:bodyPr>
          <a:lstStyle/>
          <a:p>
            <a:r>
              <a:rPr lang="en-US" sz="2800" b="1" dirty="0">
                <a:solidFill>
                  <a:schemeClr val="accent1">
                    <a:lumMod val="75000"/>
                  </a:schemeClr>
                </a:solidFill>
              </a:rPr>
              <a:t>Optical image &amp; Roughness</a:t>
            </a:r>
            <a:endParaRPr lang="en-US" sz="2800" dirty="0">
              <a:solidFill>
                <a:schemeClr val="accent1">
                  <a:lumMod val="75000"/>
                </a:schemeClr>
              </a:solidFill>
            </a:endParaRPr>
          </a:p>
        </p:txBody>
      </p:sp>
      <p:sp>
        <p:nvSpPr>
          <p:cNvPr id="66" name="TextBox 65">
            <a:extLst>
              <a:ext uri="{FF2B5EF4-FFF2-40B4-BE49-F238E27FC236}">
                <a16:creationId xmlns:a16="http://schemas.microsoft.com/office/drawing/2014/main" id="{B5085089-7453-4866-9BBD-BF2B6AE9CB6F}"/>
              </a:ext>
            </a:extLst>
          </p:cNvPr>
          <p:cNvSpPr txBox="1"/>
          <p:nvPr/>
        </p:nvSpPr>
        <p:spPr>
          <a:xfrm>
            <a:off x="5242347" y="1072289"/>
            <a:ext cx="6765547" cy="1754326"/>
          </a:xfrm>
          <a:prstGeom prst="rect">
            <a:avLst/>
          </a:prstGeom>
          <a:solidFill>
            <a:srgbClr val="F9F9F9">
              <a:alpha val="60000"/>
            </a:srgbClr>
          </a:solidFill>
          <a:ln>
            <a:solidFill>
              <a:srgbClr val="F9F9F9">
                <a:alpha val="60000"/>
              </a:srgbClr>
            </a:solidFill>
          </a:ln>
        </p:spPr>
        <p:txBody>
          <a:bodyPr wrap="square" rtlCol="0">
            <a:spAutoFit/>
          </a:bodyPr>
          <a:lstStyle/>
          <a:p>
            <a:r>
              <a:rPr lang="en-US" b="1" dirty="0"/>
              <a:t>Optical microscopy</a:t>
            </a:r>
          </a:p>
          <a:p>
            <a:pPr marL="285750" indent="-285750">
              <a:buFont typeface="Arial" panose="020B0604020202020204" pitchFamily="34" charset="0"/>
              <a:buChar char="•"/>
            </a:pPr>
            <a:r>
              <a:rPr lang="en-US" dirty="0"/>
              <a:t>4 Different zones observed optically (gray dotted lines)</a:t>
            </a:r>
          </a:p>
          <a:p>
            <a:r>
              <a:rPr lang="en-US" b="1" dirty="0"/>
              <a:t>Roughness</a:t>
            </a:r>
          </a:p>
          <a:p>
            <a:pPr marL="285750" indent="-285750">
              <a:buFont typeface="Arial" panose="020B0604020202020204" pitchFamily="34" charset="0"/>
              <a:buChar char="•"/>
            </a:pPr>
            <a:r>
              <a:rPr lang="en-US" dirty="0"/>
              <a:t>From LE to 17 mm: lower than non-exposed (smooth surface)</a:t>
            </a:r>
          </a:p>
          <a:p>
            <a:pPr marL="285750" indent="-285750">
              <a:buFont typeface="Arial" panose="020B0604020202020204" pitchFamily="34" charset="0"/>
              <a:buChar char="•"/>
            </a:pPr>
            <a:r>
              <a:rPr lang="en-US" dirty="0"/>
              <a:t>From 19 to 23 mm: similar to non – exposed (surface depressions)</a:t>
            </a:r>
          </a:p>
          <a:p>
            <a:pPr marL="285750" indent="-285750">
              <a:buFont typeface="Arial" panose="020B0604020202020204" pitchFamily="34" charset="0"/>
              <a:buChar char="•"/>
            </a:pPr>
            <a:r>
              <a:rPr lang="en-US" dirty="0"/>
              <a:t>Near TE: highest values (scratches)</a:t>
            </a:r>
          </a:p>
        </p:txBody>
      </p:sp>
      <p:sp>
        <p:nvSpPr>
          <p:cNvPr id="73" name="Arrow: Right 72">
            <a:extLst>
              <a:ext uri="{FF2B5EF4-FFF2-40B4-BE49-F238E27FC236}">
                <a16:creationId xmlns:a16="http://schemas.microsoft.com/office/drawing/2014/main" id="{7EFFB6CB-B85D-4E24-B29C-DFC2054DABC9}"/>
              </a:ext>
            </a:extLst>
          </p:cNvPr>
          <p:cNvSpPr/>
          <p:nvPr/>
        </p:nvSpPr>
        <p:spPr>
          <a:xfrm>
            <a:off x="686152" y="6123852"/>
            <a:ext cx="6582087" cy="30897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52702BB1-F47F-45E0-B2B6-1292C42D854E}"/>
              </a:ext>
            </a:extLst>
          </p:cNvPr>
          <p:cNvSpPr txBox="1"/>
          <p:nvPr/>
        </p:nvSpPr>
        <p:spPr>
          <a:xfrm>
            <a:off x="7225292" y="6047506"/>
            <a:ext cx="538977" cy="461665"/>
          </a:xfrm>
          <a:prstGeom prst="rect">
            <a:avLst/>
          </a:prstGeom>
          <a:noFill/>
        </p:spPr>
        <p:txBody>
          <a:bodyPr wrap="square" rtlCol="0">
            <a:spAutoFit/>
          </a:bodyPr>
          <a:lstStyle/>
          <a:p>
            <a:r>
              <a:rPr lang="en-US" sz="2400" b="1" dirty="0"/>
              <a:t>TE</a:t>
            </a:r>
          </a:p>
        </p:txBody>
      </p:sp>
      <p:sp>
        <p:nvSpPr>
          <p:cNvPr id="42" name="TextBox 41">
            <a:extLst>
              <a:ext uri="{FF2B5EF4-FFF2-40B4-BE49-F238E27FC236}">
                <a16:creationId xmlns:a16="http://schemas.microsoft.com/office/drawing/2014/main" id="{D359065F-4F66-49A9-92EA-B50A3079EDC2}"/>
              </a:ext>
            </a:extLst>
          </p:cNvPr>
          <p:cNvSpPr txBox="1"/>
          <p:nvPr/>
        </p:nvSpPr>
        <p:spPr>
          <a:xfrm>
            <a:off x="190122" y="6059199"/>
            <a:ext cx="538977" cy="461665"/>
          </a:xfrm>
          <a:prstGeom prst="rect">
            <a:avLst/>
          </a:prstGeom>
          <a:noFill/>
        </p:spPr>
        <p:txBody>
          <a:bodyPr wrap="square" rtlCol="0">
            <a:spAutoFit/>
          </a:bodyPr>
          <a:lstStyle/>
          <a:p>
            <a:r>
              <a:rPr lang="en-US" sz="2400" b="1" dirty="0"/>
              <a:t>LE</a:t>
            </a:r>
          </a:p>
        </p:txBody>
      </p:sp>
      <p:grpSp>
        <p:nvGrpSpPr>
          <p:cNvPr id="5" name="Group 4">
            <a:extLst>
              <a:ext uri="{FF2B5EF4-FFF2-40B4-BE49-F238E27FC236}">
                <a16:creationId xmlns:a16="http://schemas.microsoft.com/office/drawing/2014/main" id="{94958008-4396-404D-B879-38FE57507FA9}"/>
              </a:ext>
            </a:extLst>
          </p:cNvPr>
          <p:cNvGrpSpPr/>
          <p:nvPr/>
        </p:nvGrpSpPr>
        <p:grpSpPr>
          <a:xfrm>
            <a:off x="476488" y="1477857"/>
            <a:ext cx="4521469" cy="2144556"/>
            <a:chOff x="4239096" y="360387"/>
            <a:chExt cx="4521469" cy="2144556"/>
          </a:xfrm>
        </p:grpSpPr>
        <p:pic>
          <p:nvPicPr>
            <p:cNvPr id="7" name="Picture 6">
              <a:extLst>
                <a:ext uri="{FF2B5EF4-FFF2-40B4-BE49-F238E27FC236}">
                  <a16:creationId xmlns:a16="http://schemas.microsoft.com/office/drawing/2014/main" id="{2BFD9329-7A69-4C4B-A738-344D323C79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39096" y="360387"/>
              <a:ext cx="4521469" cy="2144556"/>
            </a:xfrm>
            <a:prstGeom prst="rect">
              <a:avLst/>
            </a:prstGeom>
          </p:spPr>
        </p:pic>
        <p:cxnSp>
          <p:nvCxnSpPr>
            <p:cNvPr id="10" name="Straight Connector 9">
              <a:extLst>
                <a:ext uri="{FF2B5EF4-FFF2-40B4-BE49-F238E27FC236}">
                  <a16:creationId xmlns:a16="http://schemas.microsoft.com/office/drawing/2014/main" id="{A44E72C8-766A-4202-9DE4-85E4A07BD5D3}"/>
                </a:ext>
              </a:extLst>
            </p:cNvPr>
            <p:cNvCxnSpPr>
              <a:cxnSpLocks/>
            </p:cNvCxnSpPr>
            <p:nvPr/>
          </p:nvCxnSpPr>
          <p:spPr>
            <a:xfrm>
              <a:off x="5135880" y="638960"/>
              <a:ext cx="0" cy="1587410"/>
            </a:xfrm>
            <a:prstGeom prst="line">
              <a:avLst/>
            </a:prstGeom>
            <a:ln w="19050">
              <a:solidFill>
                <a:srgbClr val="ECECEC"/>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B9FCBC8-5ED9-487E-A09D-FD7FF2C2367F}"/>
                </a:ext>
              </a:extLst>
            </p:cNvPr>
            <p:cNvCxnSpPr>
              <a:cxnSpLocks/>
            </p:cNvCxnSpPr>
            <p:nvPr/>
          </p:nvCxnSpPr>
          <p:spPr>
            <a:xfrm>
              <a:off x="6670040" y="648288"/>
              <a:ext cx="0" cy="1587410"/>
            </a:xfrm>
            <a:prstGeom prst="line">
              <a:avLst/>
            </a:prstGeom>
            <a:ln w="19050">
              <a:solidFill>
                <a:srgbClr val="ECECEC"/>
              </a:solidFill>
              <a:prstDash val="lg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A06A01F-7F62-4B51-A756-CBD86C1266B5}"/>
                </a:ext>
              </a:extLst>
            </p:cNvPr>
            <p:cNvCxnSpPr>
              <a:cxnSpLocks/>
            </p:cNvCxnSpPr>
            <p:nvPr/>
          </p:nvCxnSpPr>
          <p:spPr>
            <a:xfrm>
              <a:off x="7929880" y="638960"/>
              <a:ext cx="0" cy="1587410"/>
            </a:xfrm>
            <a:prstGeom prst="line">
              <a:avLst/>
            </a:prstGeom>
            <a:ln w="19050">
              <a:solidFill>
                <a:srgbClr val="ECECEC"/>
              </a:solidFill>
              <a:prstDash val="lgDas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26B7D98-88B8-4B80-83AD-8581ECE99442}"/>
                </a:ext>
              </a:extLst>
            </p:cNvPr>
            <p:cNvSpPr txBox="1"/>
            <p:nvPr/>
          </p:nvSpPr>
          <p:spPr>
            <a:xfrm>
              <a:off x="4523202" y="628129"/>
              <a:ext cx="692878" cy="307777"/>
            </a:xfrm>
            <a:prstGeom prst="rect">
              <a:avLst/>
            </a:prstGeom>
            <a:noFill/>
          </p:spPr>
          <p:txBody>
            <a:bodyPr wrap="square" rtlCol="0">
              <a:spAutoFit/>
            </a:bodyPr>
            <a:lstStyle/>
            <a:p>
              <a:r>
                <a:rPr lang="en-US" sz="1400" dirty="0">
                  <a:solidFill>
                    <a:srgbClr val="ECECEC"/>
                  </a:solidFill>
                </a:rPr>
                <a:t>Zone 1</a:t>
              </a:r>
            </a:p>
          </p:txBody>
        </p:sp>
        <p:sp>
          <p:nvSpPr>
            <p:cNvPr id="17" name="TextBox 16">
              <a:extLst>
                <a:ext uri="{FF2B5EF4-FFF2-40B4-BE49-F238E27FC236}">
                  <a16:creationId xmlns:a16="http://schemas.microsoft.com/office/drawing/2014/main" id="{03078063-B771-41B3-AC43-5274693FF149}"/>
                </a:ext>
              </a:extLst>
            </p:cNvPr>
            <p:cNvSpPr txBox="1"/>
            <p:nvPr/>
          </p:nvSpPr>
          <p:spPr>
            <a:xfrm>
              <a:off x="5452433" y="653701"/>
              <a:ext cx="692878" cy="307777"/>
            </a:xfrm>
            <a:prstGeom prst="rect">
              <a:avLst/>
            </a:prstGeom>
            <a:noFill/>
          </p:spPr>
          <p:txBody>
            <a:bodyPr wrap="square" rtlCol="0">
              <a:spAutoFit/>
            </a:bodyPr>
            <a:lstStyle/>
            <a:p>
              <a:r>
                <a:rPr lang="en-US" sz="1400" dirty="0">
                  <a:solidFill>
                    <a:srgbClr val="ECECEC"/>
                  </a:solidFill>
                </a:rPr>
                <a:t>Zone 2</a:t>
              </a:r>
            </a:p>
          </p:txBody>
        </p:sp>
        <p:cxnSp>
          <p:nvCxnSpPr>
            <p:cNvPr id="18" name="Straight Arrow Connector 17">
              <a:extLst>
                <a:ext uri="{FF2B5EF4-FFF2-40B4-BE49-F238E27FC236}">
                  <a16:creationId xmlns:a16="http://schemas.microsoft.com/office/drawing/2014/main" id="{C1A3FBC8-7C22-4242-81C3-9D25F4A49C2F}"/>
                </a:ext>
              </a:extLst>
            </p:cNvPr>
            <p:cNvCxnSpPr>
              <a:cxnSpLocks/>
            </p:cNvCxnSpPr>
            <p:nvPr/>
          </p:nvCxnSpPr>
          <p:spPr>
            <a:xfrm>
              <a:off x="5186680" y="986790"/>
              <a:ext cx="1473311" cy="1358"/>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1046C8C-1167-4FC5-9E71-9689F2883323}"/>
                </a:ext>
              </a:extLst>
            </p:cNvPr>
            <p:cNvCxnSpPr>
              <a:cxnSpLocks/>
            </p:cNvCxnSpPr>
            <p:nvPr/>
          </p:nvCxnSpPr>
          <p:spPr>
            <a:xfrm>
              <a:off x="6679580" y="986266"/>
              <a:ext cx="1219704" cy="0"/>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401A274-BCC6-4945-9723-BFF244877423}"/>
                </a:ext>
              </a:extLst>
            </p:cNvPr>
            <p:cNvSpPr txBox="1"/>
            <p:nvPr/>
          </p:nvSpPr>
          <p:spPr>
            <a:xfrm>
              <a:off x="6957095" y="653700"/>
              <a:ext cx="692878" cy="307777"/>
            </a:xfrm>
            <a:prstGeom prst="rect">
              <a:avLst/>
            </a:prstGeom>
            <a:noFill/>
          </p:spPr>
          <p:txBody>
            <a:bodyPr wrap="square" rtlCol="0">
              <a:spAutoFit/>
            </a:bodyPr>
            <a:lstStyle/>
            <a:p>
              <a:r>
                <a:rPr lang="en-US" sz="1400" dirty="0">
                  <a:solidFill>
                    <a:srgbClr val="ECECEC"/>
                  </a:solidFill>
                </a:rPr>
                <a:t>Zone 3</a:t>
              </a:r>
            </a:p>
          </p:txBody>
        </p:sp>
        <p:sp>
          <p:nvSpPr>
            <p:cNvPr id="21" name="TextBox 20">
              <a:extLst>
                <a:ext uri="{FF2B5EF4-FFF2-40B4-BE49-F238E27FC236}">
                  <a16:creationId xmlns:a16="http://schemas.microsoft.com/office/drawing/2014/main" id="{31EEE867-D2B9-45AC-B1BC-A686681E9DEF}"/>
                </a:ext>
              </a:extLst>
            </p:cNvPr>
            <p:cNvSpPr txBox="1"/>
            <p:nvPr/>
          </p:nvSpPr>
          <p:spPr>
            <a:xfrm>
              <a:off x="7902973" y="670015"/>
              <a:ext cx="692878" cy="307777"/>
            </a:xfrm>
            <a:prstGeom prst="rect">
              <a:avLst/>
            </a:prstGeom>
            <a:noFill/>
          </p:spPr>
          <p:txBody>
            <a:bodyPr wrap="square" rtlCol="0">
              <a:spAutoFit/>
            </a:bodyPr>
            <a:lstStyle/>
            <a:p>
              <a:r>
                <a:rPr lang="en-US" sz="1400" dirty="0">
                  <a:solidFill>
                    <a:srgbClr val="ECECEC"/>
                  </a:solidFill>
                </a:rPr>
                <a:t>Zone 4</a:t>
              </a:r>
            </a:p>
          </p:txBody>
        </p:sp>
        <p:cxnSp>
          <p:nvCxnSpPr>
            <p:cNvPr id="23" name="Straight Arrow Connector 22">
              <a:extLst>
                <a:ext uri="{FF2B5EF4-FFF2-40B4-BE49-F238E27FC236}">
                  <a16:creationId xmlns:a16="http://schemas.microsoft.com/office/drawing/2014/main" id="{AC9AAFD3-8646-4CBD-8F4C-733D2E59F3F1}"/>
                </a:ext>
              </a:extLst>
            </p:cNvPr>
            <p:cNvCxnSpPr>
              <a:cxnSpLocks/>
            </p:cNvCxnSpPr>
            <p:nvPr/>
          </p:nvCxnSpPr>
          <p:spPr>
            <a:xfrm>
              <a:off x="7980680" y="993032"/>
              <a:ext cx="509974" cy="0"/>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28A4F3A-2B96-4EDF-A094-36AFCAC6D134}"/>
                </a:ext>
              </a:extLst>
            </p:cNvPr>
            <p:cNvCxnSpPr>
              <a:cxnSpLocks/>
            </p:cNvCxnSpPr>
            <p:nvPr/>
          </p:nvCxnSpPr>
          <p:spPr>
            <a:xfrm>
              <a:off x="4578354" y="985412"/>
              <a:ext cx="509974" cy="0"/>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aphicFrame>
        <p:nvGraphicFramePr>
          <p:cNvPr id="6" name="Object 5">
            <a:extLst>
              <a:ext uri="{FF2B5EF4-FFF2-40B4-BE49-F238E27FC236}">
                <a16:creationId xmlns:a16="http://schemas.microsoft.com/office/drawing/2014/main" id="{8BDD7118-C947-40EA-A818-8ACCED1818A2}"/>
              </a:ext>
            </a:extLst>
          </p:cNvPr>
          <p:cNvGraphicFramePr>
            <a:graphicFrameLocks noChangeAspect="1"/>
          </p:cNvGraphicFramePr>
          <p:nvPr>
            <p:extLst>
              <p:ext uri="{D42A27DB-BD31-4B8C-83A1-F6EECF244321}">
                <p14:modId xmlns:p14="http://schemas.microsoft.com/office/powerpoint/2010/main" val="3101535019"/>
              </p:ext>
            </p:extLst>
          </p:nvPr>
        </p:nvGraphicFramePr>
        <p:xfrm>
          <a:off x="7606579" y="3385543"/>
          <a:ext cx="4955402" cy="2484309"/>
        </p:xfrm>
        <a:graphic>
          <a:graphicData uri="http://schemas.openxmlformats.org/presentationml/2006/ole">
            <mc:AlternateContent xmlns:mc="http://schemas.openxmlformats.org/markup-compatibility/2006">
              <mc:Choice xmlns:v="urn:schemas-microsoft-com:vml" Requires="v">
                <p:oleObj spid="_x0000_s1105" name="Graph" r:id="rId8" imgW="4762961" imgH="2387437" progId="Origin50.Graph">
                  <p:embed/>
                </p:oleObj>
              </mc:Choice>
              <mc:Fallback>
                <p:oleObj name="Graph" r:id="rId8" imgW="4762961" imgH="2387437" progId="Origin50.Graph">
                  <p:embed/>
                  <p:pic>
                    <p:nvPicPr>
                      <p:cNvPr id="3" name="Object 2">
                        <a:extLst>
                          <a:ext uri="{FF2B5EF4-FFF2-40B4-BE49-F238E27FC236}">
                            <a16:creationId xmlns:a16="http://schemas.microsoft.com/office/drawing/2014/main" id="{3AE5C443-C841-43E5-8EC3-33484F2E2660}"/>
                          </a:ext>
                        </a:extLst>
                      </p:cNvPr>
                      <p:cNvPicPr/>
                      <p:nvPr/>
                    </p:nvPicPr>
                    <p:blipFill>
                      <a:blip r:embed="rId9"/>
                      <a:stretch>
                        <a:fillRect/>
                      </a:stretch>
                    </p:blipFill>
                    <p:spPr>
                      <a:xfrm>
                        <a:off x="7606579" y="3385543"/>
                        <a:ext cx="4955402" cy="2484309"/>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E761ED0F-2DFB-48F2-9057-5703980A7C0D}"/>
              </a:ext>
            </a:extLst>
          </p:cNvPr>
          <p:cNvSpPr txBox="1"/>
          <p:nvPr/>
        </p:nvSpPr>
        <p:spPr>
          <a:xfrm>
            <a:off x="277302" y="1072289"/>
            <a:ext cx="538977" cy="461665"/>
          </a:xfrm>
          <a:prstGeom prst="rect">
            <a:avLst/>
          </a:prstGeom>
          <a:noFill/>
        </p:spPr>
        <p:txBody>
          <a:bodyPr wrap="square" rtlCol="0">
            <a:spAutoFit/>
          </a:bodyPr>
          <a:lstStyle/>
          <a:p>
            <a:r>
              <a:rPr lang="en-US" sz="2400" b="1" dirty="0"/>
              <a:t>LE</a:t>
            </a:r>
          </a:p>
        </p:txBody>
      </p:sp>
      <p:sp>
        <p:nvSpPr>
          <p:cNvPr id="40" name="Arrow: Right 39">
            <a:extLst>
              <a:ext uri="{FF2B5EF4-FFF2-40B4-BE49-F238E27FC236}">
                <a16:creationId xmlns:a16="http://schemas.microsoft.com/office/drawing/2014/main" id="{678EAEF4-E4AE-44DA-AF35-60CED3C91208}"/>
              </a:ext>
            </a:extLst>
          </p:cNvPr>
          <p:cNvSpPr/>
          <p:nvPr/>
        </p:nvSpPr>
        <p:spPr>
          <a:xfrm>
            <a:off x="850069" y="1192883"/>
            <a:ext cx="3572426" cy="30897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517F28A0-51ED-4945-9F3B-1B25B3BA3DF4}"/>
              </a:ext>
            </a:extLst>
          </p:cNvPr>
          <p:cNvSpPr txBox="1"/>
          <p:nvPr/>
        </p:nvSpPr>
        <p:spPr>
          <a:xfrm>
            <a:off x="4463907" y="1072289"/>
            <a:ext cx="538977" cy="461665"/>
          </a:xfrm>
          <a:prstGeom prst="rect">
            <a:avLst/>
          </a:prstGeom>
          <a:noFill/>
        </p:spPr>
        <p:txBody>
          <a:bodyPr wrap="square" rtlCol="0">
            <a:spAutoFit/>
          </a:bodyPr>
          <a:lstStyle/>
          <a:p>
            <a:r>
              <a:rPr lang="en-US" sz="2400" b="1" dirty="0"/>
              <a:t>TE</a:t>
            </a:r>
          </a:p>
        </p:txBody>
      </p:sp>
      <p:sp>
        <p:nvSpPr>
          <p:cNvPr id="45" name="TextBox 44">
            <a:extLst>
              <a:ext uri="{FF2B5EF4-FFF2-40B4-BE49-F238E27FC236}">
                <a16:creationId xmlns:a16="http://schemas.microsoft.com/office/drawing/2014/main" id="{4105DF54-651A-4F9E-9168-F53763E2B345}"/>
              </a:ext>
            </a:extLst>
          </p:cNvPr>
          <p:cNvSpPr txBox="1"/>
          <p:nvPr/>
        </p:nvSpPr>
        <p:spPr>
          <a:xfrm>
            <a:off x="1325909" y="672179"/>
            <a:ext cx="2341360" cy="400110"/>
          </a:xfrm>
          <a:prstGeom prst="rect">
            <a:avLst/>
          </a:prstGeom>
          <a:noFill/>
        </p:spPr>
        <p:txBody>
          <a:bodyPr wrap="square" rtlCol="0">
            <a:spAutoFit/>
          </a:bodyPr>
          <a:lstStyle/>
          <a:p>
            <a:r>
              <a:rPr lang="en-US" sz="2000" b="1" dirty="0"/>
              <a:t>Toroidal direction</a:t>
            </a:r>
          </a:p>
        </p:txBody>
      </p:sp>
      <p:sp>
        <p:nvSpPr>
          <p:cNvPr id="9" name="Arrow: Right 8">
            <a:extLst>
              <a:ext uri="{FF2B5EF4-FFF2-40B4-BE49-F238E27FC236}">
                <a16:creationId xmlns:a16="http://schemas.microsoft.com/office/drawing/2014/main" id="{E973DDD3-0C4F-47F8-B963-AAD5D4096E4E}"/>
              </a:ext>
            </a:extLst>
          </p:cNvPr>
          <p:cNvSpPr/>
          <p:nvPr/>
        </p:nvSpPr>
        <p:spPr>
          <a:xfrm rot="5400000">
            <a:off x="846173" y="3577315"/>
            <a:ext cx="421886" cy="24288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rrow: Right 54">
            <a:extLst>
              <a:ext uri="{FF2B5EF4-FFF2-40B4-BE49-F238E27FC236}">
                <a16:creationId xmlns:a16="http://schemas.microsoft.com/office/drawing/2014/main" id="{2408F06E-C262-4C75-8412-725AC37FCC9B}"/>
              </a:ext>
            </a:extLst>
          </p:cNvPr>
          <p:cNvSpPr/>
          <p:nvPr/>
        </p:nvSpPr>
        <p:spPr>
          <a:xfrm rot="3702227">
            <a:off x="2099983" y="3625088"/>
            <a:ext cx="558981" cy="293599"/>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Arrow: Right 55">
            <a:extLst>
              <a:ext uri="{FF2B5EF4-FFF2-40B4-BE49-F238E27FC236}">
                <a16:creationId xmlns:a16="http://schemas.microsoft.com/office/drawing/2014/main" id="{E562A0F8-54F5-417A-A70F-B9B43926769E}"/>
              </a:ext>
            </a:extLst>
          </p:cNvPr>
          <p:cNvSpPr/>
          <p:nvPr/>
        </p:nvSpPr>
        <p:spPr>
          <a:xfrm rot="3702227">
            <a:off x="3747969" y="3623403"/>
            <a:ext cx="580592" cy="29956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Arrow: Right 56">
            <a:extLst>
              <a:ext uri="{FF2B5EF4-FFF2-40B4-BE49-F238E27FC236}">
                <a16:creationId xmlns:a16="http://schemas.microsoft.com/office/drawing/2014/main" id="{1A98B558-5EB9-477D-BB09-BC59F01FB318}"/>
              </a:ext>
            </a:extLst>
          </p:cNvPr>
          <p:cNvSpPr/>
          <p:nvPr/>
        </p:nvSpPr>
        <p:spPr>
          <a:xfrm rot="1560659">
            <a:off x="4816009" y="3568900"/>
            <a:ext cx="1596829" cy="26503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0312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F42B29A-FA43-4874-9155-6BF4A0B78802}"/>
              </a:ext>
            </a:extLst>
          </p:cNvPr>
          <p:cNvGrpSpPr/>
          <p:nvPr/>
        </p:nvGrpSpPr>
        <p:grpSpPr>
          <a:xfrm>
            <a:off x="7752080" y="250850"/>
            <a:ext cx="4328160" cy="1960990"/>
            <a:chOff x="4239096" y="360387"/>
            <a:chExt cx="4521469" cy="2144556"/>
          </a:xfrm>
        </p:grpSpPr>
        <p:pic>
          <p:nvPicPr>
            <p:cNvPr id="28" name="Picture 27">
              <a:extLst>
                <a:ext uri="{FF2B5EF4-FFF2-40B4-BE49-F238E27FC236}">
                  <a16:creationId xmlns:a16="http://schemas.microsoft.com/office/drawing/2014/main" id="{DE5FE938-DBC1-46CC-96AD-22D6B2241E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9096" y="360387"/>
              <a:ext cx="4521469" cy="2144556"/>
            </a:xfrm>
            <a:prstGeom prst="rect">
              <a:avLst/>
            </a:prstGeom>
          </p:spPr>
        </p:pic>
        <p:cxnSp>
          <p:nvCxnSpPr>
            <p:cNvPr id="29" name="Straight Connector 28">
              <a:extLst>
                <a:ext uri="{FF2B5EF4-FFF2-40B4-BE49-F238E27FC236}">
                  <a16:creationId xmlns:a16="http://schemas.microsoft.com/office/drawing/2014/main" id="{48C33A13-F818-451A-A200-27BA08C68371}"/>
                </a:ext>
              </a:extLst>
            </p:cNvPr>
            <p:cNvCxnSpPr>
              <a:cxnSpLocks/>
            </p:cNvCxnSpPr>
            <p:nvPr/>
          </p:nvCxnSpPr>
          <p:spPr>
            <a:xfrm>
              <a:off x="5135880" y="638960"/>
              <a:ext cx="0" cy="1587410"/>
            </a:xfrm>
            <a:prstGeom prst="line">
              <a:avLst/>
            </a:prstGeom>
            <a:ln w="19050">
              <a:solidFill>
                <a:srgbClr val="ECECEC"/>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5345EBF-C0D8-477A-9F03-FDA377982986}"/>
                </a:ext>
              </a:extLst>
            </p:cNvPr>
            <p:cNvCxnSpPr>
              <a:cxnSpLocks/>
            </p:cNvCxnSpPr>
            <p:nvPr/>
          </p:nvCxnSpPr>
          <p:spPr>
            <a:xfrm>
              <a:off x="6670040" y="648288"/>
              <a:ext cx="0" cy="1587410"/>
            </a:xfrm>
            <a:prstGeom prst="line">
              <a:avLst/>
            </a:prstGeom>
            <a:ln w="19050">
              <a:solidFill>
                <a:srgbClr val="ECECEC"/>
              </a:solidFill>
              <a:prstDash val="lg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C9F0DA3-6BEB-47AE-8E98-56BE90A70D45}"/>
                </a:ext>
              </a:extLst>
            </p:cNvPr>
            <p:cNvCxnSpPr>
              <a:cxnSpLocks/>
            </p:cNvCxnSpPr>
            <p:nvPr/>
          </p:nvCxnSpPr>
          <p:spPr>
            <a:xfrm>
              <a:off x="7929880" y="638960"/>
              <a:ext cx="0" cy="1587410"/>
            </a:xfrm>
            <a:prstGeom prst="line">
              <a:avLst/>
            </a:prstGeom>
            <a:ln w="19050">
              <a:solidFill>
                <a:srgbClr val="ECECEC"/>
              </a:solidFill>
              <a:prstDash val="lgDash"/>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51FB379-41BD-4BA3-BD99-3E096E597BDF}"/>
                </a:ext>
              </a:extLst>
            </p:cNvPr>
            <p:cNvSpPr txBox="1"/>
            <p:nvPr/>
          </p:nvSpPr>
          <p:spPr>
            <a:xfrm>
              <a:off x="4523202" y="621186"/>
              <a:ext cx="821756" cy="336588"/>
            </a:xfrm>
            <a:prstGeom prst="rect">
              <a:avLst/>
            </a:prstGeom>
            <a:noFill/>
          </p:spPr>
          <p:txBody>
            <a:bodyPr wrap="square" rtlCol="0">
              <a:spAutoFit/>
            </a:bodyPr>
            <a:lstStyle/>
            <a:p>
              <a:r>
                <a:rPr lang="en-US" sz="1400" dirty="0">
                  <a:solidFill>
                    <a:srgbClr val="ECECEC"/>
                  </a:solidFill>
                </a:rPr>
                <a:t>Zone 1</a:t>
              </a:r>
            </a:p>
          </p:txBody>
        </p:sp>
        <p:sp>
          <p:nvSpPr>
            <p:cNvPr id="42" name="TextBox 41">
              <a:extLst>
                <a:ext uri="{FF2B5EF4-FFF2-40B4-BE49-F238E27FC236}">
                  <a16:creationId xmlns:a16="http://schemas.microsoft.com/office/drawing/2014/main" id="{4EEBA572-5A27-431D-9F57-835F2FBF0BBA}"/>
                </a:ext>
              </a:extLst>
            </p:cNvPr>
            <p:cNvSpPr txBox="1"/>
            <p:nvPr/>
          </p:nvSpPr>
          <p:spPr>
            <a:xfrm>
              <a:off x="5452432" y="628129"/>
              <a:ext cx="930549" cy="333348"/>
            </a:xfrm>
            <a:prstGeom prst="rect">
              <a:avLst/>
            </a:prstGeom>
            <a:noFill/>
          </p:spPr>
          <p:txBody>
            <a:bodyPr wrap="square" rtlCol="0">
              <a:spAutoFit/>
            </a:bodyPr>
            <a:lstStyle/>
            <a:p>
              <a:r>
                <a:rPr lang="en-US" sz="1400" dirty="0">
                  <a:solidFill>
                    <a:srgbClr val="ECECEC"/>
                  </a:solidFill>
                </a:rPr>
                <a:t>Zone 2</a:t>
              </a:r>
            </a:p>
          </p:txBody>
        </p:sp>
        <p:cxnSp>
          <p:nvCxnSpPr>
            <p:cNvPr id="43" name="Straight Arrow Connector 42">
              <a:extLst>
                <a:ext uri="{FF2B5EF4-FFF2-40B4-BE49-F238E27FC236}">
                  <a16:creationId xmlns:a16="http://schemas.microsoft.com/office/drawing/2014/main" id="{EF01D0A1-634E-4EFC-B6B4-A748F55FA121}"/>
                </a:ext>
              </a:extLst>
            </p:cNvPr>
            <p:cNvCxnSpPr>
              <a:cxnSpLocks/>
            </p:cNvCxnSpPr>
            <p:nvPr/>
          </p:nvCxnSpPr>
          <p:spPr>
            <a:xfrm>
              <a:off x="5186680" y="986790"/>
              <a:ext cx="1473311" cy="1358"/>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CFF12E9-F34B-41D0-8135-C6E7CACD4AB9}"/>
                </a:ext>
              </a:extLst>
            </p:cNvPr>
            <p:cNvCxnSpPr>
              <a:cxnSpLocks/>
            </p:cNvCxnSpPr>
            <p:nvPr/>
          </p:nvCxnSpPr>
          <p:spPr>
            <a:xfrm>
              <a:off x="6679580" y="986266"/>
              <a:ext cx="1219704" cy="0"/>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34195B95-11FE-4ECE-8D09-43149EDFDE4B}"/>
                </a:ext>
              </a:extLst>
            </p:cNvPr>
            <p:cNvSpPr txBox="1"/>
            <p:nvPr/>
          </p:nvSpPr>
          <p:spPr>
            <a:xfrm>
              <a:off x="6957095" y="670015"/>
              <a:ext cx="781160" cy="336588"/>
            </a:xfrm>
            <a:prstGeom prst="rect">
              <a:avLst/>
            </a:prstGeom>
            <a:noFill/>
          </p:spPr>
          <p:txBody>
            <a:bodyPr wrap="square" rtlCol="0">
              <a:spAutoFit/>
            </a:bodyPr>
            <a:lstStyle/>
            <a:p>
              <a:r>
                <a:rPr lang="en-US" sz="1400" dirty="0">
                  <a:solidFill>
                    <a:srgbClr val="ECECEC"/>
                  </a:solidFill>
                </a:rPr>
                <a:t>Zone 3</a:t>
              </a:r>
            </a:p>
          </p:txBody>
        </p:sp>
        <p:sp>
          <p:nvSpPr>
            <p:cNvPr id="47" name="TextBox 46">
              <a:extLst>
                <a:ext uri="{FF2B5EF4-FFF2-40B4-BE49-F238E27FC236}">
                  <a16:creationId xmlns:a16="http://schemas.microsoft.com/office/drawing/2014/main" id="{7550CADB-3A1F-4460-BF58-F6B8FE58BC14}"/>
                </a:ext>
              </a:extLst>
            </p:cNvPr>
            <p:cNvSpPr txBox="1"/>
            <p:nvPr/>
          </p:nvSpPr>
          <p:spPr>
            <a:xfrm>
              <a:off x="7902973" y="670015"/>
              <a:ext cx="750117" cy="336588"/>
            </a:xfrm>
            <a:prstGeom prst="rect">
              <a:avLst/>
            </a:prstGeom>
            <a:noFill/>
          </p:spPr>
          <p:txBody>
            <a:bodyPr wrap="square" rtlCol="0">
              <a:spAutoFit/>
            </a:bodyPr>
            <a:lstStyle/>
            <a:p>
              <a:r>
                <a:rPr lang="en-US" sz="1400" dirty="0">
                  <a:solidFill>
                    <a:srgbClr val="ECECEC"/>
                  </a:solidFill>
                </a:rPr>
                <a:t>Zone 4</a:t>
              </a:r>
            </a:p>
          </p:txBody>
        </p:sp>
        <p:cxnSp>
          <p:nvCxnSpPr>
            <p:cNvPr id="48" name="Straight Arrow Connector 47">
              <a:extLst>
                <a:ext uri="{FF2B5EF4-FFF2-40B4-BE49-F238E27FC236}">
                  <a16:creationId xmlns:a16="http://schemas.microsoft.com/office/drawing/2014/main" id="{0E50ED79-014E-4494-900B-D4BDD4131DC4}"/>
                </a:ext>
              </a:extLst>
            </p:cNvPr>
            <p:cNvCxnSpPr>
              <a:cxnSpLocks/>
            </p:cNvCxnSpPr>
            <p:nvPr/>
          </p:nvCxnSpPr>
          <p:spPr>
            <a:xfrm>
              <a:off x="7980680" y="993032"/>
              <a:ext cx="509974" cy="0"/>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7F1F1E34-9233-444C-B6B7-38310724E4E9}"/>
                </a:ext>
              </a:extLst>
            </p:cNvPr>
            <p:cNvCxnSpPr>
              <a:cxnSpLocks/>
            </p:cNvCxnSpPr>
            <p:nvPr/>
          </p:nvCxnSpPr>
          <p:spPr>
            <a:xfrm>
              <a:off x="4578354" y="985412"/>
              <a:ext cx="509974" cy="0"/>
            </a:xfrm>
            <a:prstGeom prst="straightConnector1">
              <a:avLst/>
            </a:prstGeom>
            <a:ln>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D24042C6-4AEA-4B0D-A340-3DA8C95C4DA3}"/>
              </a:ext>
            </a:extLst>
          </p:cNvPr>
          <p:cNvSpPr/>
          <p:nvPr/>
        </p:nvSpPr>
        <p:spPr>
          <a:xfrm>
            <a:off x="772220" y="5564"/>
            <a:ext cx="5702780" cy="532903"/>
          </a:xfrm>
          <a:prstGeom prst="rect">
            <a:avLst/>
          </a:prstGeom>
        </p:spPr>
        <p:txBody>
          <a:bodyPr wrap="none">
            <a:spAutoFit/>
          </a:bodyPr>
          <a:lstStyle/>
          <a:p>
            <a:pPr>
              <a:lnSpc>
                <a:spcPct val="107000"/>
              </a:lnSpc>
              <a:spcAft>
                <a:spcPts val="600"/>
              </a:spcAft>
            </a:pPr>
            <a:r>
              <a:rPr lang="en-US" sz="28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Fuel retention &amp; material deposition </a:t>
            </a:r>
            <a:endParaRPr lang="en-US" sz="28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id="{0CB522B5-2198-4C2D-9F21-8EE5BE348BCC}"/>
              </a:ext>
            </a:extLst>
          </p:cNvPr>
          <p:cNvGraphicFramePr>
            <a:graphicFrameLocks noChangeAspect="1"/>
          </p:cNvGraphicFramePr>
          <p:nvPr>
            <p:extLst>
              <p:ext uri="{D42A27DB-BD31-4B8C-83A1-F6EECF244321}">
                <p14:modId xmlns:p14="http://schemas.microsoft.com/office/powerpoint/2010/main" val="1455617420"/>
              </p:ext>
            </p:extLst>
          </p:nvPr>
        </p:nvGraphicFramePr>
        <p:xfrm>
          <a:off x="-25027" y="408045"/>
          <a:ext cx="2835275" cy="1592263"/>
        </p:xfrm>
        <a:graphic>
          <a:graphicData uri="http://schemas.openxmlformats.org/presentationml/2006/ole">
            <mc:AlternateContent xmlns:mc="http://schemas.openxmlformats.org/markup-compatibility/2006">
              <mc:Choice xmlns:v="urn:schemas-microsoft-com:vml" Requires="v">
                <p:oleObj spid="_x0000_s2718" name="Graph" r:id="rId4" imgW="4631968" imgH="2599360" progId="Origin50.Graph">
                  <p:embed/>
                </p:oleObj>
              </mc:Choice>
              <mc:Fallback>
                <p:oleObj name="Graph" r:id="rId4" imgW="4631968" imgH="2599360" progId="Origin50.Graph">
                  <p:embed/>
                  <p:pic>
                    <p:nvPicPr>
                      <p:cNvPr id="0" name="Object 1"/>
                      <p:cNvPicPr>
                        <a:picLocks noChangeAspect="1" noChangeArrowheads="1"/>
                      </p:cNvPicPr>
                      <p:nvPr/>
                    </p:nvPicPr>
                    <p:blipFill>
                      <a:blip r:embed="rId5"/>
                      <a:srcRect/>
                      <a:stretch>
                        <a:fillRect/>
                      </a:stretch>
                    </p:blipFill>
                    <p:spPr bwMode="auto">
                      <a:xfrm>
                        <a:off x="-25027" y="408045"/>
                        <a:ext cx="2835275" cy="1592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a:extLst>
              <a:ext uri="{FF2B5EF4-FFF2-40B4-BE49-F238E27FC236}">
                <a16:creationId xmlns:a16="http://schemas.microsoft.com/office/drawing/2014/main" id="{95DBD15E-860D-47F4-B53C-70F816F58067}"/>
              </a:ext>
            </a:extLst>
          </p:cNvPr>
          <p:cNvGraphicFramePr>
            <a:graphicFrameLocks noChangeAspect="1"/>
          </p:cNvGraphicFramePr>
          <p:nvPr>
            <p:extLst>
              <p:ext uri="{D42A27DB-BD31-4B8C-83A1-F6EECF244321}">
                <p14:modId xmlns:p14="http://schemas.microsoft.com/office/powerpoint/2010/main" val="2659664304"/>
              </p:ext>
            </p:extLst>
          </p:nvPr>
        </p:nvGraphicFramePr>
        <p:xfrm>
          <a:off x="-49528" y="1948454"/>
          <a:ext cx="2835275" cy="1592263"/>
        </p:xfrm>
        <a:graphic>
          <a:graphicData uri="http://schemas.openxmlformats.org/presentationml/2006/ole">
            <mc:AlternateContent xmlns:mc="http://schemas.openxmlformats.org/markup-compatibility/2006">
              <mc:Choice xmlns:v="urn:schemas-microsoft-com:vml" Requires="v">
                <p:oleObj spid="_x0000_s2719" name="Graph" r:id="rId6" imgW="4631968" imgH="2599360" progId="Origin50.Graph">
                  <p:embed/>
                </p:oleObj>
              </mc:Choice>
              <mc:Fallback>
                <p:oleObj name="Graph" r:id="rId6" imgW="4631968" imgH="2599360" progId="Origin50.Graph">
                  <p:embed/>
                  <p:pic>
                    <p:nvPicPr>
                      <p:cNvPr id="0" name="Object 3"/>
                      <p:cNvPicPr>
                        <a:picLocks noChangeAspect="1" noChangeArrowheads="1"/>
                      </p:cNvPicPr>
                      <p:nvPr/>
                    </p:nvPicPr>
                    <p:blipFill>
                      <a:blip r:embed="rId7"/>
                      <a:srcRect/>
                      <a:stretch>
                        <a:fillRect/>
                      </a:stretch>
                    </p:blipFill>
                    <p:spPr bwMode="auto">
                      <a:xfrm>
                        <a:off x="-49528" y="1948454"/>
                        <a:ext cx="2835275" cy="1592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a:extLst>
              <a:ext uri="{FF2B5EF4-FFF2-40B4-BE49-F238E27FC236}">
                <a16:creationId xmlns:a16="http://schemas.microsoft.com/office/drawing/2014/main" id="{CD056FB6-59FF-4722-82DE-B69BFA163F2E}"/>
              </a:ext>
            </a:extLst>
          </p:cNvPr>
          <p:cNvGraphicFramePr>
            <a:graphicFrameLocks noChangeAspect="1"/>
          </p:cNvGraphicFramePr>
          <p:nvPr>
            <p:extLst>
              <p:ext uri="{D42A27DB-BD31-4B8C-83A1-F6EECF244321}">
                <p14:modId xmlns:p14="http://schemas.microsoft.com/office/powerpoint/2010/main" val="3419344094"/>
              </p:ext>
            </p:extLst>
          </p:nvPr>
        </p:nvGraphicFramePr>
        <p:xfrm>
          <a:off x="48344" y="3467172"/>
          <a:ext cx="2636838" cy="1592263"/>
        </p:xfrm>
        <a:graphic>
          <a:graphicData uri="http://schemas.openxmlformats.org/presentationml/2006/ole">
            <mc:AlternateContent xmlns:mc="http://schemas.openxmlformats.org/markup-compatibility/2006">
              <mc:Choice xmlns:v="urn:schemas-microsoft-com:vml" Requires="v">
                <p:oleObj spid="_x0000_s2720" name="Graph" r:id="rId8" imgW="4631968" imgH="2599360" progId="Origin50.Graph">
                  <p:embed/>
                </p:oleObj>
              </mc:Choice>
              <mc:Fallback>
                <p:oleObj name="Graph" r:id="rId8" imgW="4631968" imgH="2599360" progId="Origin50.Graph">
                  <p:embed/>
                  <p:pic>
                    <p:nvPicPr>
                      <p:cNvPr id="0" name="Object 7"/>
                      <p:cNvPicPr>
                        <a:picLocks noChangeAspect="1" noChangeArrowheads="1"/>
                      </p:cNvPicPr>
                      <p:nvPr/>
                    </p:nvPicPr>
                    <p:blipFill>
                      <a:blip r:embed="rId9"/>
                      <a:srcRect/>
                      <a:stretch>
                        <a:fillRect/>
                      </a:stretch>
                    </p:blipFill>
                    <p:spPr bwMode="auto">
                      <a:xfrm>
                        <a:off x="48344" y="3467172"/>
                        <a:ext cx="2636838" cy="1592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a:extLst>
              <a:ext uri="{FF2B5EF4-FFF2-40B4-BE49-F238E27FC236}">
                <a16:creationId xmlns:a16="http://schemas.microsoft.com/office/drawing/2014/main" id="{52FBA05E-1B64-40D3-9568-4379B2E1DEB3}"/>
              </a:ext>
            </a:extLst>
          </p:cNvPr>
          <p:cNvGraphicFramePr>
            <a:graphicFrameLocks noChangeAspect="1"/>
          </p:cNvGraphicFramePr>
          <p:nvPr>
            <p:extLst>
              <p:ext uri="{D42A27DB-BD31-4B8C-83A1-F6EECF244321}">
                <p14:modId xmlns:p14="http://schemas.microsoft.com/office/powerpoint/2010/main" val="4124860613"/>
              </p:ext>
            </p:extLst>
          </p:nvPr>
        </p:nvGraphicFramePr>
        <p:xfrm>
          <a:off x="-55563" y="4962525"/>
          <a:ext cx="2835276" cy="1600200"/>
        </p:xfrm>
        <a:graphic>
          <a:graphicData uri="http://schemas.openxmlformats.org/presentationml/2006/ole">
            <mc:AlternateContent xmlns:mc="http://schemas.openxmlformats.org/markup-compatibility/2006">
              <mc:Choice xmlns:v="urn:schemas-microsoft-com:vml" Requires="v">
                <p:oleObj spid="_x0000_s2721" name="Graph" r:id="rId10" imgW="4631968" imgH="2599360" progId="Origin50.Graph">
                  <p:embed/>
                </p:oleObj>
              </mc:Choice>
              <mc:Fallback>
                <p:oleObj name="Graph" r:id="rId10" imgW="4631968" imgH="2599360" progId="Origin50.Graph">
                  <p:embed/>
                  <p:pic>
                    <p:nvPicPr>
                      <p:cNvPr id="0" name="Object 9"/>
                      <p:cNvPicPr>
                        <a:picLocks noChangeAspect="1" noChangeArrowheads="1"/>
                      </p:cNvPicPr>
                      <p:nvPr/>
                    </p:nvPicPr>
                    <p:blipFill>
                      <a:blip r:embed="rId11"/>
                      <a:srcRect/>
                      <a:stretch>
                        <a:fillRect/>
                      </a:stretch>
                    </p:blipFill>
                    <p:spPr bwMode="auto">
                      <a:xfrm>
                        <a:off x="-55563" y="4962525"/>
                        <a:ext cx="2835276" cy="160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a:extLst>
              <a:ext uri="{FF2B5EF4-FFF2-40B4-BE49-F238E27FC236}">
                <a16:creationId xmlns:a16="http://schemas.microsoft.com/office/drawing/2014/main" id="{7C7F870A-3D92-44CF-B0B9-018272A55332}"/>
              </a:ext>
            </a:extLst>
          </p:cNvPr>
          <p:cNvGraphicFramePr>
            <a:graphicFrameLocks noChangeAspect="1"/>
          </p:cNvGraphicFramePr>
          <p:nvPr>
            <p:extLst>
              <p:ext uri="{D42A27DB-BD31-4B8C-83A1-F6EECF244321}">
                <p14:modId xmlns:p14="http://schemas.microsoft.com/office/powerpoint/2010/main" val="3136944663"/>
              </p:ext>
            </p:extLst>
          </p:nvPr>
        </p:nvGraphicFramePr>
        <p:xfrm>
          <a:off x="2626083" y="394947"/>
          <a:ext cx="2849563" cy="1600200"/>
        </p:xfrm>
        <a:graphic>
          <a:graphicData uri="http://schemas.openxmlformats.org/presentationml/2006/ole">
            <mc:AlternateContent xmlns:mc="http://schemas.openxmlformats.org/markup-compatibility/2006">
              <mc:Choice xmlns:v="urn:schemas-microsoft-com:vml" Requires="v">
                <p:oleObj spid="_x0000_s2722" name="Graph" r:id="rId12" imgW="4631968" imgH="2599360" progId="Origin50.Graph">
                  <p:embed/>
                </p:oleObj>
              </mc:Choice>
              <mc:Fallback>
                <p:oleObj name="Graph" r:id="rId12" imgW="4631968" imgH="2599360" progId="Origin50.Graph">
                  <p:embed/>
                  <p:pic>
                    <p:nvPicPr>
                      <p:cNvPr id="0" name="Object 11"/>
                      <p:cNvPicPr>
                        <a:picLocks noChangeAspect="1" noChangeArrowheads="1"/>
                      </p:cNvPicPr>
                      <p:nvPr/>
                    </p:nvPicPr>
                    <p:blipFill>
                      <a:blip r:embed="rId13"/>
                      <a:srcRect/>
                      <a:stretch>
                        <a:fillRect/>
                      </a:stretch>
                    </p:blipFill>
                    <p:spPr bwMode="auto">
                      <a:xfrm>
                        <a:off x="2626083" y="394947"/>
                        <a:ext cx="2849563" cy="160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a:extLst>
              <a:ext uri="{FF2B5EF4-FFF2-40B4-BE49-F238E27FC236}">
                <a16:creationId xmlns:a16="http://schemas.microsoft.com/office/drawing/2014/main" id="{BC673DB5-4C5E-42F9-AF83-1B5F2C6D273A}"/>
              </a:ext>
            </a:extLst>
          </p:cNvPr>
          <p:cNvSpPr txBox="1"/>
          <p:nvPr/>
        </p:nvSpPr>
        <p:spPr>
          <a:xfrm>
            <a:off x="5989337" y="1944688"/>
            <a:ext cx="4766352" cy="4524315"/>
          </a:xfrm>
          <a:prstGeom prst="rect">
            <a:avLst/>
          </a:prstGeom>
          <a:solidFill>
            <a:srgbClr val="F9F9F9">
              <a:alpha val="60000"/>
            </a:srgbClr>
          </a:solidFill>
        </p:spPr>
        <p:txBody>
          <a:bodyPr wrap="square" rtlCol="0">
            <a:spAutoFit/>
          </a:bodyPr>
          <a:lstStyle/>
          <a:p>
            <a:r>
              <a:rPr lang="en-US" b="1" dirty="0"/>
              <a:t>Zone 1</a:t>
            </a:r>
          </a:p>
          <a:p>
            <a:pPr marL="285750" indent="-285750">
              <a:buFont typeface="Arial" panose="020B0604020202020204" pitchFamily="34" charset="0"/>
              <a:buChar char="•"/>
            </a:pPr>
            <a:r>
              <a:rPr lang="en-US" dirty="0"/>
              <a:t>Low D and He retention</a:t>
            </a:r>
          </a:p>
          <a:p>
            <a:pPr marL="285750" indent="-285750">
              <a:buFont typeface="Arial" panose="020B0604020202020204" pitchFamily="34" charset="0"/>
              <a:buChar char="•"/>
            </a:pPr>
            <a:r>
              <a:rPr lang="en-US" dirty="0"/>
              <a:t>Low B, N, Cu and Fe deposition</a:t>
            </a:r>
            <a:endParaRPr lang="en-US" b="1" dirty="0"/>
          </a:p>
          <a:p>
            <a:pPr marL="285750" indent="-285750">
              <a:buFont typeface="Arial" panose="020B0604020202020204" pitchFamily="34" charset="0"/>
              <a:buChar char="•"/>
            </a:pPr>
            <a:r>
              <a:rPr lang="en-US" dirty="0"/>
              <a:t>Highest C deposition near LE</a:t>
            </a:r>
          </a:p>
          <a:p>
            <a:pPr marL="285750" indent="-285750">
              <a:buFont typeface="Arial" panose="020B0604020202020204" pitchFamily="34" charset="0"/>
              <a:buChar char="•"/>
            </a:pPr>
            <a:r>
              <a:rPr lang="en-US" dirty="0"/>
              <a:t>High W concentration</a:t>
            </a:r>
          </a:p>
          <a:p>
            <a:r>
              <a:rPr lang="en-US" b="1" dirty="0">
                <a:solidFill>
                  <a:srgbClr val="FF0000"/>
                </a:solidFill>
              </a:rPr>
              <a:t>Zone 2</a:t>
            </a:r>
          </a:p>
          <a:p>
            <a:pPr marL="285750" indent="-285750">
              <a:buFont typeface="Arial" panose="020B0604020202020204" pitchFamily="34" charset="0"/>
              <a:buChar char="•"/>
            </a:pPr>
            <a:r>
              <a:rPr lang="en-US" dirty="0"/>
              <a:t>Highest fuel (D and He) retention </a:t>
            </a:r>
            <a:endParaRPr lang="en-US" b="1" dirty="0"/>
          </a:p>
          <a:p>
            <a:pPr marL="285750" indent="-285750">
              <a:buFont typeface="Arial" panose="020B0604020202020204" pitchFamily="34" charset="0"/>
              <a:buChar char="•"/>
            </a:pPr>
            <a:r>
              <a:rPr lang="en-US" dirty="0"/>
              <a:t>Highest B, N, Cu and Fe deposition</a:t>
            </a:r>
          </a:p>
          <a:p>
            <a:r>
              <a:rPr lang="en-US" b="1" dirty="0"/>
              <a:t>Zone 3</a:t>
            </a:r>
          </a:p>
          <a:p>
            <a:pPr marL="285750" indent="-285750">
              <a:buFont typeface="Arial" panose="020B0604020202020204" pitchFamily="34" charset="0"/>
              <a:buChar char="•"/>
            </a:pPr>
            <a:r>
              <a:rPr lang="en-US" dirty="0"/>
              <a:t>D &amp; He retention decreases</a:t>
            </a:r>
            <a:endParaRPr lang="en-US" b="1" dirty="0"/>
          </a:p>
          <a:p>
            <a:pPr marL="285750" indent="-285750">
              <a:buFont typeface="Arial" panose="020B0604020202020204" pitchFamily="34" charset="0"/>
              <a:buChar char="•"/>
            </a:pPr>
            <a:r>
              <a:rPr lang="en-US" dirty="0"/>
              <a:t>B, N, Cu and Fe deposition decreases</a:t>
            </a:r>
          </a:p>
          <a:p>
            <a:r>
              <a:rPr lang="en-US" b="1" dirty="0"/>
              <a:t>Zone 4</a:t>
            </a:r>
          </a:p>
          <a:p>
            <a:pPr marL="285750" indent="-285750">
              <a:buFont typeface="Arial" panose="020B0604020202020204" pitchFamily="34" charset="0"/>
              <a:buChar char="•"/>
            </a:pPr>
            <a:r>
              <a:rPr lang="en-US" dirty="0"/>
              <a:t>Near TE: C &amp; H deposition increase</a:t>
            </a:r>
          </a:p>
          <a:p>
            <a:pPr marL="285750" indent="-285750">
              <a:buFont typeface="Arial" panose="020B0604020202020204" pitchFamily="34" charset="0"/>
              <a:buChar char="•"/>
            </a:pPr>
            <a:r>
              <a:rPr lang="en-US" dirty="0"/>
              <a:t>Material deposition further decreases </a:t>
            </a:r>
          </a:p>
          <a:p>
            <a:pPr marL="285750" indent="-285750">
              <a:buFont typeface="Arial" panose="020B0604020202020204" pitchFamily="34" charset="0"/>
              <a:buChar char="•"/>
            </a:pPr>
            <a:r>
              <a:rPr lang="en-US" dirty="0"/>
              <a:t>fuel retention almost constant</a:t>
            </a:r>
            <a:endParaRPr lang="en-US" sz="1200" b="1" dirty="0"/>
          </a:p>
          <a:p>
            <a:pPr>
              <a:spcAft>
                <a:spcPts val="600"/>
              </a:spcAft>
            </a:pPr>
            <a:r>
              <a:rPr lang="en-US" b="1" dirty="0"/>
              <a:t>Oxygen: large fluctuations</a:t>
            </a:r>
          </a:p>
        </p:txBody>
      </p:sp>
      <p:graphicFrame>
        <p:nvGraphicFramePr>
          <p:cNvPr id="14" name="Object 13">
            <a:extLst>
              <a:ext uri="{FF2B5EF4-FFF2-40B4-BE49-F238E27FC236}">
                <a16:creationId xmlns:a16="http://schemas.microsoft.com/office/drawing/2014/main" id="{7D2596A6-22BC-4F18-B9DE-7C3EC780791A}"/>
              </a:ext>
            </a:extLst>
          </p:cNvPr>
          <p:cNvGraphicFramePr>
            <a:graphicFrameLocks noChangeAspect="1"/>
          </p:cNvGraphicFramePr>
          <p:nvPr>
            <p:extLst>
              <p:ext uri="{D42A27DB-BD31-4B8C-83A1-F6EECF244321}">
                <p14:modId xmlns:p14="http://schemas.microsoft.com/office/powerpoint/2010/main" val="1632104075"/>
              </p:ext>
            </p:extLst>
          </p:nvPr>
        </p:nvGraphicFramePr>
        <p:xfrm>
          <a:off x="5331259" y="447218"/>
          <a:ext cx="2849563" cy="1600200"/>
        </p:xfrm>
        <a:graphic>
          <a:graphicData uri="http://schemas.openxmlformats.org/presentationml/2006/ole">
            <mc:AlternateContent xmlns:mc="http://schemas.openxmlformats.org/markup-compatibility/2006">
              <mc:Choice xmlns:v="urn:schemas-microsoft-com:vml" Requires="v">
                <p:oleObj spid="_x0000_s2723" name="Graph" r:id="rId14" imgW="4631968" imgH="2599360" progId="Origin50.Graph">
                  <p:embed/>
                </p:oleObj>
              </mc:Choice>
              <mc:Fallback>
                <p:oleObj name="Graph" r:id="rId14" imgW="4631968" imgH="2599360" progId="Origin50.Graph">
                  <p:embed/>
                  <p:pic>
                    <p:nvPicPr>
                      <p:cNvPr id="0" name="Object 13"/>
                      <p:cNvPicPr>
                        <a:picLocks noChangeAspect="1" noChangeArrowheads="1"/>
                      </p:cNvPicPr>
                      <p:nvPr/>
                    </p:nvPicPr>
                    <p:blipFill>
                      <a:blip r:embed="rId15"/>
                      <a:srcRect/>
                      <a:stretch>
                        <a:fillRect/>
                      </a:stretch>
                    </p:blipFill>
                    <p:spPr bwMode="auto">
                      <a:xfrm>
                        <a:off x="5331259" y="447218"/>
                        <a:ext cx="2849563" cy="160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a:extLst>
              <a:ext uri="{FF2B5EF4-FFF2-40B4-BE49-F238E27FC236}">
                <a16:creationId xmlns:a16="http://schemas.microsoft.com/office/drawing/2014/main" id="{8B50796B-447B-4C07-A1DA-D6E290D5808B}"/>
              </a:ext>
            </a:extLst>
          </p:cNvPr>
          <p:cNvGraphicFramePr>
            <a:graphicFrameLocks noChangeAspect="1"/>
          </p:cNvGraphicFramePr>
          <p:nvPr>
            <p:extLst>
              <p:ext uri="{D42A27DB-BD31-4B8C-83A1-F6EECF244321}">
                <p14:modId xmlns:p14="http://schemas.microsoft.com/office/powerpoint/2010/main" val="84171895"/>
              </p:ext>
            </p:extLst>
          </p:nvPr>
        </p:nvGraphicFramePr>
        <p:xfrm>
          <a:off x="2630805" y="1944688"/>
          <a:ext cx="2835275" cy="1600200"/>
        </p:xfrm>
        <a:graphic>
          <a:graphicData uri="http://schemas.openxmlformats.org/presentationml/2006/ole">
            <mc:AlternateContent xmlns:mc="http://schemas.openxmlformats.org/markup-compatibility/2006">
              <mc:Choice xmlns:v="urn:schemas-microsoft-com:vml" Requires="v">
                <p:oleObj spid="_x0000_s2724" name="Graph" r:id="rId16" imgW="4631968" imgH="2599360" progId="Origin50.Graph">
                  <p:embed/>
                </p:oleObj>
              </mc:Choice>
              <mc:Fallback>
                <p:oleObj name="Graph" r:id="rId16" imgW="4631968" imgH="2599360" progId="Origin50.Graph">
                  <p:embed/>
                  <p:pic>
                    <p:nvPicPr>
                      <p:cNvPr id="0" name="Object 87"/>
                      <p:cNvPicPr>
                        <a:picLocks noChangeAspect="1" noChangeArrowheads="1"/>
                      </p:cNvPicPr>
                      <p:nvPr/>
                    </p:nvPicPr>
                    <p:blipFill>
                      <a:blip r:embed="rId17"/>
                      <a:srcRect/>
                      <a:stretch>
                        <a:fillRect/>
                      </a:stretch>
                    </p:blipFill>
                    <p:spPr bwMode="auto">
                      <a:xfrm>
                        <a:off x="2630805" y="1944688"/>
                        <a:ext cx="2835275" cy="160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 name="Object 40">
            <a:extLst>
              <a:ext uri="{FF2B5EF4-FFF2-40B4-BE49-F238E27FC236}">
                <a16:creationId xmlns:a16="http://schemas.microsoft.com/office/drawing/2014/main" id="{F37E9C8E-3AE3-439F-802C-9DEDC92D03AA}"/>
              </a:ext>
            </a:extLst>
          </p:cNvPr>
          <p:cNvGraphicFramePr>
            <a:graphicFrameLocks noChangeAspect="1"/>
          </p:cNvGraphicFramePr>
          <p:nvPr>
            <p:extLst>
              <p:ext uri="{D42A27DB-BD31-4B8C-83A1-F6EECF244321}">
                <p14:modId xmlns:p14="http://schemas.microsoft.com/office/powerpoint/2010/main" val="3755361345"/>
              </p:ext>
            </p:extLst>
          </p:nvPr>
        </p:nvGraphicFramePr>
        <p:xfrm>
          <a:off x="2640965" y="3425028"/>
          <a:ext cx="2849563" cy="1592263"/>
        </p:xfrm>
        <a:graphic>
          <a:graphicData uri="http://schemas.openxmlformats.org/presentationml/2006/ole">
            <mc:AlternateContent xmlns:mc="http://schemas.openxmlformats.org/markup-compatibility/2006">
              <mc:Choice xmlns:v="urn:schemas-microsoft-com:vml" Requires="v">
                <p:oleObj spid="_x0000_s2725" name="Graph" r:id="rId18" imgW="4631968" imgH="2599360" progId="Origin50.Graph">
                  <p:embed/>
                </p:oleObj>
              </mc:Choice>
              <mc:Fallback>
                <p:oleObj name="Graph" r:id="rId18" imgW="4631968" imgH="2599360" progId="Origin50.Graph">
                  <p:embed/>
                  <p:pic>
                    <p:nvPicPr>
                      <p:cNvPr id="0" name="Object 89"/>
                      <p:cNvPicPr>
                        <a:picLocks noChangeAspect="1" noChangeArrowheads="1"/>
                      </p:cNvPicPr>
                      <p:nvPr/>
                    </p:nvPicPr>
                    <p:blipFill>
                      <a:blip r:embed="rId19"/>
                      <a:srcRect/>
                      <a:stretch>
                        <a:fillRect/>
                      </a:stretch>
                    </p:blipFill>
                    <p:spPr bwMode="auto">
                      <a:xfrm>
                        <a:off x="2640965" y="3425028"/>
                        <a:ext cx="2849563" cy="1592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 name="Object 44">
            <a:extLst>
              <a:ext uri="{FF2B5EF4-FFF2-40B4-BE49-F238E27FC236}">
                <a16:creationId xmlns:a16="http://schemas.microsoft.com/office/drawing/2014/main" id="{019609F7-4A04-4CA3-92DF-56568C57C583}"/>
              </a:ext>
            </a:extLst>
          </p:cNvPr>
          <p:cNvGraphicFramePr>
            <a:graphicFrameLocks noChangeAspect="1"/>
          </p:cNvGraphicFramePr>
          <p:nvPr>
            <p:extLst>
              <p:ext uri="{D42A27DB-BD31-4B8C-83A1-F6EECF244321}">
                <p14:modId xmlns:p14="http://schemas.microsoft.com/office/powerpoint/2010/main" val="3507039415"/>
              </p:ext>
            </p:extLst>
          </p:nvPr>
        </p:nvGraphicFramePr>
        <p:xfrm>
          <a:off x="2688273" y="4950704"/>
          <a:ext cx="2837885" cy="1591056"/>
        </p:xfrm>
        <a:graphic>
          <a:graphicData uri="http://schemas.openxmlformats.org/presentationml/2006/ole">
            <mc:AlternateContent xmlns:mc="http://schemas.openxmlformats.org/markup-compatibility/2006">
              <mc:Choice xmlns:v="urn:schemas-microsoft-com:vml" Requires="v">
                <p:oleObj spid="_x0000_s2726" name="Graph" r:id="rId20" imgW="4631968" imgH="2599360" progId="Origin50.Graph">
                  <p:embed/>
                </p:oleObj>
              </mc:Choice>
              <mc:Fallback>
                <p:oleObj name="Graph" r:id="rId20" imgW="4631968" imgH="2599360" progId="Origin50.Graph">
                  <p:embed/>
                  <p:pic>
                    <p:nvPicPr>
                      <p:cNvPr id="0" name="Object 101"/>
                      <p:cNvPicPr>
                        <a:picLocks noChangeAspect="1" noChangeArrowheads="1"/>
                      </p:cNvPicPr>
                      <p:nvPr/>
                    </p:nvPicPr>
                    <p:blipFill>
                      <a:blip r:embed="rId21"/>
                      <a:srcRect/>
                      <a:stretch>
                        <a:fillRect/>
                      </a:stretch>
                    </p:blipFill>
                    <p:spPr bwMode="auto">
                      <a:xfrm>
                        <a:off x="2688273" y="4950704"/>
                        <a:ext cx="2837885" cy="1591056"/>
                      </a:xfrm>
                      <a:prstGeom prst="rect">
                        <a:avLst/>
                      </a:prstGeom>
                      <a:noFill/>
                    </p:spPr>
                  </p:pic>
                </p:oleObj>
              </mc:Fallback>
            </mc:AlternateContent>
          </a:graphicData>
        </a:graphic>
      </p:graphicFrame>
      <p:sp>
        <p:nvSpPr>
          <p:cNvPr id="3" name="Rectangle 2">
            <a:extLst>
              <a:ext uri="{FF2B5EF4-FFF2-40B4-BE49-F238E27FC236}">
                <a16:creationId xmlns:a16="http://schemas.microsoft.com/office/drawing/2014/main" id="{7433A463-94F1-4FC3-8FBD-94458F2CD42F}"/>
              </a:ext>
            </a:extLst>
          </p:cNvPr>
          <p:cNvSpPr/>
          <p:nvPr/>
        </p:nvSpPr>
        <p:spPr>
          <a:xfrm>
            <a:off x="5989336" y="3354675"/>
            <a:ext cx="3825986" cy="8617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291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92F382CF-E86F-47C6-A779-9DABE392C166}"/>
              </a:ext>
            </a:extLst>
          </p:cNvPr>
          <p:cNvPicPr>
            <a:picLocks noChangeAspect="1"/>
          </p:cNvPicPr>
          <p:nvPr/>
        </p:nvPicPr>
        <p:blipFill>
          <a:blip r:embed="rId2"/>
          <a:stretch>
            <a:fillRect/>
          </a:stretch>
        </p:blipFill>
        <p:spPr>
          <a:xfrm>
            <a:off x="5674991" y="442665"/>
            <a:ext cx="582230" cy="1828800"/>
          </a:xfrm>
          <a:prstGeom prst="rect">
            <a:avLst/>
          </a:prstGeom>
        </p:spPr>
      </p:pic>
      <p:pic>
        <p:nvPicPr>
          <p:cNvPr id="49" name="Obraz 10">
            <a:extLst>
              <a:ext uri="{FF2B5EF4-FFF2-40B4-BE49-F238E27FC236}">
                <a16:creationId xmlns:a16="http://schemas.microsoft.com/office/drawing/2014/main" id="{D24D44A7-5781-4AB1-8D59-BF6D1E828515}"/>
              </a:ext>
            </a:extLst>
          </p:cNvPr>
          <p:cNvPicPr>
            <a:picLocks noChangeAspect="1"/>
          </p:cNvPicPr>
          <p:nvPr/>
        </p:nvPicPr>
        <p:blipFill>
          <a:blip r:embed="rId3"/>
          <a:srcRect l="2937"/>
          <a:stretch/>
        </p:blipFill>
        <p:spPr>
          <a:xfrm>
            <a:off x="2749035" y="559163"/>
            <a:ext cx="2887624" cy="1864710"/>
          </a:xfrm>
          <a:prstGeom prst="rect">
            <a:avLst/>
          </a:prstGeom>
        </p:spPr>
      </p:pic>
      <p:sp>
        <p:nvSpPr>
          <p:cNvPr id="165" name="TextBox 164">
            <a:extLst>
              <a:ext uri="{FF2B5EF4-FFF2-40B4-BE49-F238E27FC236}">
                <a16:creationId xmlns:a16="http://schemas.microsoft.com/office/drawing/2014/main" id="{6A74AAC3-919F-40DD-A477-4A8E49128E41}"/>
              </a:ext>
            </a:extLst>
          </p:cNvPr>
          <p:cNvSpPr txBox="1"/>
          <p:nvPr/>
        </p:nvSpPr>
        <p:spPr>
          <a:xfrm>
            <a:off x="5306470" y="2270250"/>
            <a:ext cx="6758329" cy="1573636"/>
          </a:xfrm>
          <a:prstGeom prst="rect">
            <a:avLst/>
          </a:prstGeom>
          <a:solidFill>
            <a:srgbClr val="F9F9F9">
              <a:alpha val="60000"/>
            </a:srgbClr>
          </a:solidFill>
          <a:ln>
            <a:noFill/>
          </a:ln>
        </p:spPr>
        <p:txBody>
          <a:bodyPr wrap="square" rtlCol="0">
            <a:spAutoFit/>
          </a:bodyPr>
          <a:lstStyle/>
          <a:p>
            <a:pPr algn="just">
              <a:lnSpc>
                <a:spcPct val="107000"/>
              </a:lnSpc>
              <a:spcAft>
                <a:spcPts val="600"/>
              </a:spcAft>
            </a:pPr>
            <a:r>
              <a:rPr lang="en-US" b="1" dirty="0">
                <a:latin typeface="Calibri" panose="020F0502020204030204" pitchFamily="34" charset="0"/>
                <a:ea typeface="Calibri" panose="020F0502020204030204" pitchFamily="34" charset="0"/>
                <a:cs typeface="Arial" panose="020B0604020202020204" pitchFamily="34" charset="0"/>
              </a:rPr>
              <a:t>Formation of deposition areas </a:t>
            </a:r>
            <a:endParaRPr lang="en-US" b="1"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b="1" dirty="0"/>
              <a:t>Zone 2</a:t>
            </a:r>
            <a:r>
              <a:rPr lang="en-US" dirty="0"/>
              <a:t>: Mainly covered by B, N, O and Cu rich areas</a:t>
            </a:r>
          </a:p>
          <a:p>
            <a:pPr marL="285750" indent="-285750">
              <a:buFont typeface="Arial" panose="020B0604020202020204" pitchFamily="34" charset="0"/>
              <a:buChar char="•"/>
            </a:pPr>
            <a:r>
              <a:rPr lang="en-US" b="1" dirty="0"/>
              <a:t>Zones 3</a:t>
            </a:r>
            <a:r>
              <a:rPr lang="en-US" dirty="0"/>
              <a:t>: Deposition concentrated along linear grooves and depressions</a:t>
            </a:r>
          </a:p>
          <a:p>
            <a:pPr marL="285750" indent="-285750">
              <a:buFont typeface="Arial" panose="020B0604020202020204" pitchFamily="34" charset="0"/>
              <a:buChar char="•"/>
            </a:pPr>
            <a:r>
              <a:rPr lang="en-US" b="1" dirty="0"/>
              <a:t>Near TE</a:t>
            </a:r>
            <a:r>
              <a:rPr lang="en-US" dirty="0"/>
              <a:t>: linear deposition parallel to TE </a:t>
            </a:r>
          </a:p>
        </p:txBody>
      </p:sp>
      <p:sp>
        <p:nvSpPr>
          <p:cNvPr id="12" name="Rectangle 11">
            <a:extLst>
              <a:ext uri="{FF2B5EF4-FFF2-40B4-BE49-F238E27FC236}">
                <a16:creationId xmlns:a16="http://schemas.microsoft.com/office/drawing/2014/main" id="{8DACAD1D-04F5-4658-BB26-AE00C042DFD6}"/>
              </a:ext>
            </a:extLst>
          </p:cNvPr>
          <p:cNvSpPr/>
          <p:nvPr/>
        </p:nvSpPr>
        <p:spPr>
          <a:xfrm>
            <a:off x="869813" y="13495"/>
            <a:ext cx="3388151" cy="523220"/>
          </a:xfrm>
          <a:prstGeom prst="rect">
            <a:avLst/>
          </a:prstGeom>
        </p:spPr>
        <p:txBody>
          <a:bodyPr wrap="square">
            <a:spAutoFit/>
          </a:bodyPr>
          <a:lstStyle/>
          <a:p>
            <a:r>
              <a:rPr lang="en-US" sz="2800" b="1" dirty="0">
                <a:solidFill>
                  <a:schemeClr val="accent1">
                    <a:lumMod val="75000"/>
                  </a:schemeClr>
                </a:solidFill>
              </a:rPr>
              <a:t>Surface Morphology</a:t>
            </a:r>
            <a:endParaRPr lang="en-US" sz="2800" dirty="0">
              <a:solidFill>
                <a:schemeClr val="accent1">
                  <a:lumMod val="75000"/>
                </a:schemeClr>
              </a:solidFill>
            </a:endParaRPr>
          </a:p>
        </p:txBody>
      </p:sp>
      <p:sp>
        <p:nvSpPr>
          <p:cNvPr id="14" name="Rectangle 13">
            <a:extLst>
              <a:ext uri="{FF2B5EF4-FFF2-40B4-BE49-F238E27FC236}">
                <a16:creationId xmlns:a16="http://schemas.microsoft.com/office/drawing/2014/main" id="{FAC86175-6161-497A-8FB4-3F53BD3CB02C}"/>
              </a:ext>
            </a:extLst>
          </p:cNvPr>
          <p:cNvSpPr/>
          <p:nvPr/>
        </p:nvSpPr>
        <p:spPr>
          <a:xfrm>
            <a:off x="4404749" y="112721"/>
            <a:ext cx="3122714" cy="375552"/>
          </a:xfrm>
          <a:prstGeom prst="rect">
            <a:avLst/>
          </a:prstGeom>
        </p:spPr>
        <p:txBody>
          <a:bodyPr wrap="none">
            <a:spAutoFit/>
          </a:bodyPr>
          <a:lstStyle/>
          <a:p>
            <a:pPr algn="just">
              <a:lnSpc>
                <a:spcPct val="107000"/>
              </a:lnSpc>
              <a:spcAft>
                <a:spcPts val="600"/>
              </a:spcAft>
            </a:pPr>
            <a:r>
              <a:rPr lang="en-US" b="1" i="1" dirty="0">
                <a:latin typeface="Calibri" panose="020F0502020204030204" pitchFamily="34" charset="0"/>
                <a:ea typeface="Calibri" panose="020F0502020204030204" pitchFamily="34" charset="0"/>
                <a:cs typeface="Arial" panose="020B0604020202020204" pitchFamily="34" charset="0"/>
              </a:rPr>
              <a:t>Formation of deposition areas </a:t>
            </a:r>
            <a:endParaRPr lang="en-US" b="1"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Group 23">
            <a:extLst>
              <a:ext uri="{FF2B5EF4-FFF2-40B4-BE49-F238E27FC236}">
                <a16:creationId xmlns:a16="http://schemas.microsoft.com/office/drawing/2014/main" id="{7141CC36-72C7-48EB-AA16-1AA11208FC37}"/>
              </a:ext>
            </a:extLst>
          </p:cNvPr>
          <p:cNvGrpSpPr/>
          <p:nvPr/>
        </p:nvGrpSpPr>
        <p:grpSpPr>
          <a:xfrm>
            <a:off x="554000" y="605800"/>
            <a:ext cx="2043927" cy="1572041"/>
            <a:chOff x="347282" y="633596"/>
            <a:chExt cx="2043927" cy="1572041"/>
          </a:xfrm>
        </p:grpSpPr>
        <p:pic>
          <p:nvPicPr>
            <p:cNvPr id="3" name="Picture 2">
              <a:extLst>
                <a:ext uri="{FF2B5EF4-FFF2-40B4-BE49-F238E27FC236}">
                  <a16:creationId xmlns:a16="http://schemas.microsoft.com/office/drawing/2014/main" id="{30D95C8A-D0BE-4388-8C29-1D469762943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282" y="644975"/>
              <a:ext cx="2043927" cy="1560662"/>
            </a:xfrm>
            <a:prstGeom prst="rect">
              <a:avLst/>
            </a:prstGeom>
            <a:noFill/>
            <a:ln>
              <a:noFill/>
            </a:ln>
          </p:spPr>
        </p:pic>
        <p:sp>
          <p:nvSpPr>
            <p:cNvPr id="4" name="TextBox 41">
              <a:extLst>
                <a:ext uri="{FF2B5EF4-FFF2-40B4-BE49-F238E27FC236}">
                  <a16:creationId xmlns:a16="http://schemas.microsoft.com/office/drawing/2014/main" id="{B2147B61-8923-47F8-93BB-5FAB3BCC1CB8}"/>
                </a:ext>
              </a:extLst>
            </p:cNvPr>
            <p:cNvSpPr txBox="1"/>
            <p:nvPr/>
          </p:nvSpPr>
          <p:spPr>
            <a:xfrm>
              <a:off x="1276962" y="1864347"/>
              <a:ext cx="261895" cy="227178"/>
            </a:xfrm>
            <a:prstGeom prst="rect">
              <a:avLst/>
            </a:prstGeom>
            <a:solidFill>
              <a:srgbClr val="FF9900"/>
            </a:solidFill>
            <a:ln>
              <a:noFill/>
            </a:ln>
          </p:spPr>
          <p:txBody>
            <a:bodyPr wrap="square" rtlCol="0">
              <a:noAutofit/>
            </a:bodyPr>
            <a:lstStyle/>
            <a:p>
              <a:pPr marL="0" marR="0">
                <a:spcBef>
                  <a:spcPts val="0"/>
                </a:spcBef>
                <a:spcAft>
                  <a:spcPts val="0"/>
                </a:spcAft>
              </a:pPr>
              <a:r>
                <a:rPr lang="en-GB" sz="1000" b="1" kern="120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B</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2">
              <a:extLst>
                <a:ext uri="{FF2B5EF4-FFF2-40B4-BE49-F238E27FC236}">
                  <a16:creationId xmlns:a16="http://schemas.microsoft.com/office/drawing/2014/main" id="{15F486F3-D9FD-4232-A5FE-63A833EB4B2E}"/>
                </a:ext>
              </a:extLst>
            </p:cNvPr>
            <p:cNvSpPr txBox="1"/>
            <p:nvPr/>
          </p:nvSpPr>
          <p:spPr>
            <a:xfrm>
              <a:off x="1574888" y="1864347"/>
              <a:ext cx="257994" cy="227178"/>
            </a:xfrm>
            <a:prstGeom prst="rect">
              <a:avLst/>
            </a:prstGeom>
            <a:solidFill>
              <a:srgbClr val="0000FF"/>
            </a:solidFill>
            <a:ln>
              <a:noFill/>
            </a:ln>
          </p:spPr>
          <p:txBody>
            <a:bodyPr wrap="square" rtlCol="0">
              <a:noAutofit/>
            </a:bodyPr>
            <a:lstStyle/>
            <a:p>
              <a:pPr marL="0" marR="0">
                <a:spcBef>
                  <a:spcPts val="0"/>
                </a:spcBef>
                <a:spcAft>
                  <a:spcPts val="0"/>
                </a:spcAft>
              </a:pPr>
              <a:r>
                <a:rPr lang="en-GB" sz="1000" b="1" kern="120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C</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43">
              <a:extLst>
                <a:ext uri="{FF2B5EF4-FFF2-40B4-BE49-F238E27FC236}">
                  <a16:creationId xmlns:a16="http://schemas.microsoft.com/office/drawing/2014/main" id="{662BD71D-F024-4969-8970-C3910A11CCF2}"/>
                </a:ext>
              </a:extLst>
            </p:cNvPr>
            <p:cNvSpPr txBox="1"/>
            <p:nvPr/>
          </p:nvSpPr>
          <p:spPr>
            <a:xfrm>
              <a:off x="1855905" y="1857997"/>
              <a:ext cx="261895" cy="227178"/>
            </a:xfrm>
            <a:prstGeom prst="rect">
              <a:avLst/>
            </a:prstGeom>
            <a:solidFill>
              <a:srgbClr val="FF0000"/>
            </a:solidFill>
            <a:ln>
              <a:noFill/>
            </a:ln>
          </p:spPr>
          <p:txBody>
            <a:bodyPr wrap="square" rtlCol="0">
              <a:noAutofit/>
            </a:bodyPr>
            <a:lstStyle/>
            <a:p>
              <a:pPr marL="0" marR="0">
                <a:spcBef>
                  <a:spcPts val="0"/>
                </a:spcBef>
                <a:spcAft>
                  <a:spcPts val="0"/>
                </a:spcAft>
              </a:pPr>
              <a:r>
                <a:rPr lang="en-GB" sz="1000" b="1" kern="12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O</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44">
              <a:extLst>
                <a:ext uri="{FF2B5EF4-FFF2-40B4-BE49-F238E27FC236}">
                  <a16:creationId xmlns:a16="http://schemas.microsoft.com/office/drawing/2014/main" id="{6FAB2283-FA1A-4CB4-9E24-C36039F0F16A}"/>
                </a:ext>
              </a:extLst>
            </p:cNvPr>
            <p:cNvSpPr txBox="1"/>
            <p:nvPr/>
          </p:nvSpPr>
          <p:spPr>
            <a:xfrm>
              <a:off x="2133215" y="1864347"/>
              <a:ext cx="257994" cy="227178"/>
            </a:xfrm>
            <a:prstGeom prst="rect">
              <a:avLst/>
            </a:prstGeom>
            <a:solidFill>
              <a:srgbClr val="00CC00"/>
            </a:solidFill>
            <a:ln>
              <a:noFill/>
            </a:ln>
          </p:spPr>
          <p:txBody>
            <a:bodyPr wrap="square" rtlCol="0">
              <a:noAutofit/>
            </a:bodyPr>
            <a:lstStyle/>
            <a:p>
              <a:pPr marL="0" marR="0">
                <a:spcBef>
                  <a:spcPts val="0"/>
                </a:spcBef>
                <a:spcAft>
                  <a:spcPts val="0"/>
                </a:spcAft>
              </a:pPr>
              <a:r>
                <a:rPr lang="en-GB" sz="1000" b="1" kern="120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W</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8A4E712D-CEF3-4FA1-87D6-7F76C6C7D6C6}"/>
                </a:ext>
              </a:extLst>
            </p:cNvPr>
            <p:cNvCxnSpPr>
              <a:cxnSpLocks/>
            </p:cNvCxnSpPr>
            <p:nvPr/>
          </p:nvCxnSpPr>
          <p:spPr>
            <a:xfrm>
              <a:off x="443213" y="1971995"/>
              <a:ext cx="48919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Box 2">
              <a:extLst>
                <a:ext uri="{FF2B5EF4-FFF2-40B4-BE49-F238E27FC236}">
                  <a16:creationId xmlns:a16="http://schemas.microsoft.com/office/drawing/2014/main" id="{E7DFB0E9-F7E4-48B4-922D-2D25946B5C38}"/>
                </a:ext>
              </a:extLst>
            </p:cNvPr>
            <p:cNvSpPr txBox="1">
              <a:spLocks noChangeArrowheads="1"/>
            </p:cNvSpPr>
            <p:nvPr/>
          </p:nvSpPr>
          <p:spPr bwMode="auto">
            <a:xfrm>
              <a:off x="443213" y="1654514"/>
              <a:ext cx="650373" cy="229613"/>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50 </a:t>
              </a:r>
              <a:r>
                <a:rPr lang="el-GR"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μ</a:t>
              </a:r>
              <a:r>
                <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t>
              </a:r>
            </a:p>
          </p:txBody>
        </p:sp>
        <p:sp>
          <p:nvSpPr>
            <p:cNvPr id="119" name="TextBox 118">
              <a:extLst>
                <a:ext uri="{FF2B5EF4-FFF2-40B4-BE49-F238E27FC236}">
                  <a16:creationId xmlns:a16="http://schemas.microsoft.com/office/drawing/2014/main" id="{980BBAEF-4707-41F8-AA4F-034FFE1617B4}"/>
                </a:ext>
              </a:extLst>
            </p:cNvPr>
            <p:cNvSpPr txBox="1"/>
            <p:nvPr/>
          </p:nvSpPr>
          <p:spPr>
            <a:xfrm>
              <a:off x="381648" y="633596"/>
              <a:ext cx="921359" cy="369332"/>
            </a:xfrm>
            <a:prstGeom prst="rect">
              <a:avLst/>
            </a:prstGeom>
            <a:noFill/>
          </p:spPr>
          <p:txBody>
            <a:bodyPr wrap="square" rtlCol="0">
              <a:spAutoFit/>
            </a:bodyPr>
            <a:lstStyle/>
            <a:p>
              <a:r>
                <a:rPr lang="en-US" b="1" dirty="0">
                  <a:solidFill>
                    <a:schemeClr val="bg1"/>
                  </a:solidFill>
                </a:rPr>
                <a:t>Zone 2</a:t>
              </a:r>
            </a:p>
          </p:txBody>
        </p:sp>
      </p:grpSp>
      <p:grpSp>
        <p:nvGrpSpPr>
          <p:cNvPr id="2" name="Group 1">
            <a:extLst>
              <a:ext uri="{FF2B5EF4-FFF2-40B4-BE49-F238E27FC236}">
                <a16:creationId xmlns:a16="http://schemas.microsoft.com/office/drawing/2014/main" id="{E80E32DB-3519-46EF-A79D-09619624451B}"/>
              </a:ext>
            </a:extLst>
          </p:cNvPr>
          <p:cNvGrpSpPr/>
          <p:nvPr/>
        </p:nvGrpSpPr>
        <p:grpSpPr>
          <a:xfrm>
            <a:off x="9503565" y="559163"/>
            <a:ext cx="2348799" cy="1712680"/>
            <a:chOff x="9926159" y="1144382"/>
            <a:chExt cx="1977758" cy="1438897"/>
          </a:xfrm>
        </p:grpSpPr>
        <p:pic>
          <p:nvPicPr>
            <p:cNvPr id="25" name="Picture 24">
              <a:extLst>
                <a:ext uri="{FF2B5EF4-FFF2-40B4-BE49-F238E27FC236}">
                  <a16:creationId xmlns:a16="http://schemas.microsoft.com/office/drawing/2014/main" id="{CA3F19CC-8411-4A05-9FC5-81612FC3DE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26159" y="1144382"/>
              <a:ext cx="1977758" cy="1438897"/>
            </a:xfrm>
            <a:prstGeom prst="rect">
              <a:avLst/>
            </a:prstGeom>
          </p:spPr>
        </p:pic>
        <p:cxnSp>
          <p:nvCxnSpPr>
            <p:cNvPr id="26" name="Straight Connector 25">
              <a:extLst>
                <a:ext uri="{FF2B5EF4-FFF2-40B4-BE49-F238E27FC236}">
                  <a16:creationId xmlns:a16="http://schemas.microsoft.com/office/drawing/2014/main" id="{8FF2A521-6A23-484C-80E5-383CF6045570}"/>
                </a:ext>
              </a:extLst>
            </p:cNvPr>
            <p:cNvCxnSpPr>
              <a:cxnSpLocks/>
            </p:cNvCxnSpPr>
            <p:nvPr/>
          </p:nvCxnSpPr>
          <p:spPr>
            <a:xfrm>
              <a:off x="9971669" y="2263407"/>
              <a:ext cx="48912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9BFCDD3-902A-456B-B8C0-2D91C199246E}"/>
                </a:ext>
              </a:extLst>
            </p:cNvPr>
            <p:cNvSpPr txBox="1"/>
            <p:nvPr/>
          </p:nvSpPr>
          <p:spPr>
            <a:xfrm>
              <a:off x="9971669" y="2252749"/>
              <a:ext cx="651336" cy="261610"/>
            </a:xfrm>
            <a:prstGeom prst="rect">
              <a:avLst/>
            </a:prstGeom>
            <a:noFill/>
          </p:spPr>
          <p:txBody>
            <a:bodyPr wrap="square" rtlCol="0">
              <a:spAutoFit/>
            </a:bodyPr>
            <a:lstStyle/>
            <a:p>
              <a:r>
                <a:rPr lang="en-US" sz="1100" dirty="0"/>
                <a:t>10 </a:t>
              </a:r>
              <a:r>
                <a:rPr lang="en-US" sz="1100" dirty="0">
                  <a:latin typeface="Symbol" panose="05050102010706020507" pitchFamily="18" charset="2"/>
                </a:rPr>
                <a:t>m</a:t>
              </a:r>
              <a:r>
                <a:rPr lang="en-US" sz="1100" dirty="0"/>
                <a:t>m</a:t>
              </a:r>
            </a:p>
          </p:txBody>
        </p:sp>
        <p:sp>
          <p:nvSpPr>
            <p:cNvPr id="137" name="TextBox 136">
              <a:extLst>
                <a:ext uri="{FF2B5EF4-FFF2-40B4-BE49-F238E27FC236}">
                  <a16:creationId xmlns:a16="http://schemas.microsoft.com/office/drawing/2014/main" id="{D9F3E829-E38F-450F-BAB3-783FC79FBE97}"/>
                </a:ext>
              </a:extLst>
            </p:cNvPr>
            <p:cNvSpPr txBox="1"/>
            <p:nvPr/>
          </p:nvSpPr>
          <p:spPr>
            <a:xfrm>
              <a:off x="9926159" y="1144382"/>
              <a:ext cx="921359" cy="369332"/>
            </a:xfrm>
            <a:prstGeom prst="rect">
              <a:avLst/>
            </a:prstGeom>
            <a:noFill/>
          </p:spPr>
          <p:txBody>
            <a:bodyPr wrap="square" rtlCol="0">
              <a:spAutoFit/>
            </a:bodyPr>
            <a:lstStyle/>
            <a:p>
              <a:r>
                <a:rPr lang="en-US" b="1" dirty="0"/>
                <a:t>Near TE</a:t>
              </a:r>
            </a:p>
          </p:txBody>
        </p:sp>
      </p:grpSp>
      <p:sp>
        <p:nvSpPr>
          <p:cNvPr id="86" name="TextBox 85">
            <a:extLst>
              <a:ext uri="{FF2B5EF4-FFF2-40B4-BE49-F238E27FC236}">
                <a16:creationId xmlns:a16="http://schemas.microsoft.com/office/drawing/2014/main" id="{6ACE4A26-A6E9-4D8D-92B2-5B9F98E0269D}"/>
              </a:ext>
            </a:extLst>
          </p:cNvPr>
          <p:cNvSpPr txBox="1"/>
          <p:nvPr/>
        </p:nvSpPr>
        <p:spPr>
          <a:xfrm>
            <a:off x="4922426" y="385134"/>
            <a:ext cx="517792" cy="369332"/>
          </a:xfrm>
          <a:prstGeom prst="rect">
            <a:avLst/>
          </a:prstGeom>
          <a:noFill/>
        </p:spPr>
        <p:txBody>
          <a:bodyPr wrap="square" rtlCol="0">
            <a:spAutoFit/>
          </a:bodyPr>
          <a:lstStyle/>
          <a:p>
            <a:r>
              <a:rPr lang="en-US" b="1" dirty="0"/>
              <a:t>LE</a:t>
            </a:r>
          </a:p>
        </p:txBody>
      </p:sp>
      <p:sp>
        <p:nvSpPr>
          <p:cNvPr id="87" name="Arrow: Down 86">
            <a:extLst>
              <a:ext uri="{FF2B5EF4-FFF2-40B4-BE49-F238E27FC236}">
                <a16:creationId xmlns:a16="http://schemas.microsoft.com/office/drawing/2014/main" id="{3DFF4471-82C7-4941-A094-C685E5D4A5AD}"/>
              </a:ext>
            </a:extLst>
          </p:cNvPr>
          <p:cNvSpPr/>
          <p:nvPr/>
        </p:nvSpPr>
        <p:spPr>
          <a:xfrm rot="5400000">
            <a:off x="4057626" y="-44700"/>
            <a:ext cx="198725" cy="1259871"/>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726A0BDC-57F9-45B0-85CE-30B293C8A12C}"/>
              </a:ext>
            </a:extLst>
          </p:cNvPr>
          <p:cNvSpPr txBox="1"/>
          <p:nvPr/>
        </p:nvSpPr>
        <p:spPr>
          <a:xfrm>
            <a:off x="3026158" y="410961"/>
            <a:ext cx="517792" cy="369332"/>
          </a:xfrm>
          <a:prstGeom prst="rect">
            <a:avLst/>
          </a:prstGeom>
          <a:noFill/>
        </p:spPr>
        <p:txBody>
          <a:bodyPr wrap="square" rtlCol="0">
            <a:spAutoFit/>
          </a:bodyPr>
          <a:lstStyle/>
          <a:p>
            <a:r>
              <a:rPr lang="en-US" b="1" dirty="0"/>
              <a:t>TE</a:t>
            </a:r>
          </a:p>
        </p:txBody>
      </p:sp>
      <p:sp>
        <p:nvSpPr>
          <p:cNvPr id="54" name="TextBox 53">
            <a:extLst>
              <a:ext uri="{FF2B5EF4-FFF2-40B4-BE49-F238E27FC236}">
                <a16:creationId xmlns:a16="http://schemas.microsoft.com/office/drawing/2014/main" id="{9E3F2B42-5912-4944-966F-5ACEC88EDBEF}"/>
              </a:ext>
            </a:extLst>
          </p:cNvPr>
          <p:cNvSpPr txBox="1"/>
          <p:nvPr/>
        </p:nvSpPr>
        <p:spPr>
          <a:xfrm>
            <a:off x="3051172" y="730637"/>
            <a:ext cx="921359" cy="369332"/>
          </a:xfrm>
          <a:prstGeom prst="rect">
            <a:avLst/>
          </a:prstGeom>
          <a:noFill/>
        </p:spPr>
        <p:txBody>
          <a:bodyPr wrap="square" rtlCol="0">
            <a:spAutoFit/>
          </a:bodyPr>
          <a:lstStyle/>
          <a:p>
            <a:r>
              <a:rPr lang="en-US" b="1" dirty="0"/>
              <a:t>Zone 3</a:t>
            </a:r>
          </a:p>
        </p:txBody>
      </p:sp>
      <p:grpSp>
        <p:nvGrpSpPr>
          <p:cNvPr id="92" name="Group 91">
            <a:extLst>
              <a:ext uri="{FF2B5EF4-FFF2-40B4-BE49-F238E27FC236}">
                <a16:creationId xmlns:a16="http://schemas.microsoft.com/office/drawing/2014/main" id="{8119171C-A597-4268-A37B-D244B3016199}"/>
              </a:ext>
            </a:extLst>
          </p:cNvPr>
          <p:cNvGrpSpPr/>
          <p:nvPr/>
        </p:nvGrpSpPr>
        <p:grpSpPr>
          <a:xfrm>
            <a:off x="6438168" y="536715"/>
            <a:ext cx="2427487" cy="1712680"/>
            <a:chOff x="451425" y="728520"/>
            <a:chExt cx="2947557" cy="2043271"/>
          </a:xfrm>
        </p:grpSpPr>
        <p:pic>
          <p:nvPicPr>
            <p:cNvPr id="93" name="Obraz 3" descr="Obraz zawierający mapa, zrzut ekranu, czarne i białe&#10;&#10;Opis wygenerowany automatycznie">
              <a:extLst>
                <a:ext uri="{FF2B5EF4-FFF2-40B4-BE49-F238E27FC236}">
                  <a16:creationId xmlns:a16="http://schemas.microsoft.com/office/drawing/2014/main" id="{8186F9FB-1EAE-4C6D-B206-20EB355EC27E}"/>
                </a:ext>
              </a:extLst>
            </p:cNvPr>
            <p:cNvPicPr>
              <a:picLocks noChangeAspect="1"/>
            </p:cNvPicPr>
            <p:nvPr/>
          </p:nvPicPr>
          <p:blipFill>
            <a:blip r:embed="rId6">
              <a:extLst>
                <a:ext uri="{28A0092B-C50C-407E-A947-70E740481C1C}">
                  <a14:useLocalDpi xmlns:a14="http://schemas.microsoft.com/office/drawing/2010/main" val="0"/>
                </a:ext>
              </a:extLst>
            </a:blip>
            <a:srcRect b="7572"/>
            <a:stretch/>
          </p:blipFill>
          <p:spPr>
            <a:xfrm>
              <a:off x="451425" y="728520"/>
              <a:ext cx="2947557" cy="2043271"/>
            </a:xfrm>
            <a:prstGeom prst="rect">
              <a:avLst/>
            </a:prstGeom>
          </p:spPr>
        </p:pic>
        <p:sp>
          <p:nvSpPr>
            <p:cNvPr id="94" name="Owal 4">
              <a:extLst>
                <a:ext uri="{FF2B5EF4-FFF2-40B4-BE49-F238E27FC236}">
                  <a16:creationId xmlns:a16="http://schemas.microsoft.com/office/drawing/2014/main" id="{1085A56E-C46A-439C-AE3D-289BD1BD898E}"/>
                </a:ext>
              </a:extLst>
            </p:cNvPr>
            <p:cNvSpPr/>
            <p:nvPr/>
          </p:nvSpPr>
          <p:spPr>
            <a:xfrm>
              <a:off x="895981" y="1416218"/>
              <a:ext cx="350542" cy="333937"/>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6" name="Owal 5">
              <a:extLst>
                <a:ext uri="{FF2B5EF4-FFF2-40B4-BE49-F238E27FC236}">
                  <a16:creationId xmlns:a16="http://schemas.microsoft.com/office/drawing/2014/main" id="{DAAACB0F-7348-4591-ACD9-148949A14BC3}"/>
                </a:ext>
              </a:extLst>
            </p:cNvPr>
            <p:cNvSpPr/>
            <p:nvPr/>
          </p:nvSpPr>
          <p:spPr>
            <a:xfrm>
              <a:off x="2047228" y="1750612"/>
              <a:ext cx="498868" cy="494560"/>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8" name="Owal 7">
              <a:extLst>
                <a:ext uri="{FF2B5EF4-FFF2-40B4-BE49-F238E27FC236}">
                  <a16:creationId xmlns:a16="http://schemas.microsoft.com/office/drawing/2014/main" id="{9C8E88B9-3576-4CD3-A5EB-3D2C4BEC7FDD}"/>
                </a:ext>
              </a:extLst>
            </p:cNvPr>
            <p:cNvSpPr/>
            <p:nvPr/>
          </p:nvSpPr>
          <p:spPr>
            <a:xfrm>
              <a:off x="591619" y="815803"/>
              <a:ext cx="350542" cy="333937"/>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9" name="Owal 8">
              <a:extLst>
                <a:ext uri="{FF2B5EF4-FFF2-40B4-BE49-F238E27FC236}">
                  <a16:creationId xmlns:a16="http://schemas.microsoft.com/office/drawing/2014/main" id="{00426FA1-B008-4BCD-BDD2-D2AA0725CC2C}"/>
                </a:ext>
              </a:extLst>
            </p:cNvPr>
            <p:cNvSpPr/>
            <p:nvPr/>
          </p:nvSpPr>
          <p:spPr>
            <a:xfrm>
              <a:off x="2859648" y="1663955"/>
              <a:ext cx="350542" cy="333937"/>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3" name="Owal 9">
              <a:extLst>
                <a:ext uri="{FF2B5EF4-FFF2-40B4-BE49-F238E27FC236}">
                  <a16:creationId xmlns:a16="http://schemas.microsoft.com/office/drawing/2014/main" id="{CA01D0D4-3B7B-4031-99D7-47DE4650A46E}"/>
                </a:ext>
              </a:extLst>
            </p:cNvPr>
            <p:cNvSpPr/>
            <p:nvPr/>
          </p:nvSpPr>
          <p:spPr>
            <a:xfrm rot="868372">
              <a:off x="1494967" y="1753248"/>
              <a:ext cx="187300" cy="494560"/>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104" name="Łącznik prosty 13">
              <a:extLst>
                <a:ext uri="{FF2B5EF4-FFF2-40B4-BE49-F238E27FC236}">
                  <a16:creationId xmlns:a16="http://schemas.microsoft.com/office/drawing/2014/main" id="{52BD1156-1B7C-46A5-AE72-F31510003BCC}"/>
                </a:ext>
              </a:extLst>
            </p:cNvPr>
            <p:cNvCxnSpPr>
              <a:cxnSpLocks/>
            </p:cNvCxnSpPr>
            <p:nvPr/>
          </p:nvCxnSpPr>
          <p:spPr>
            <a:xfrm>
              <a:off x="2133600" y="2613001"/>
              <a:ext cx="1166737"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105" name="pole tekstowe 14">
              <a:extLst>
                <a:ext uri="{FF2B5EF4-FFF2-40B4-BE49-F238E27FC236}">
                  <a16:creationId xmlns:a16="http://schemas.microsoft.com/office/drawing/2014/main" id="{DFD8EEEE-6F4A-4642-AB91-17EEB836568F}"/>
                </a:ext>
              </a:extLst>
            </p:cNvPr>
            <p:cNvSpPr txBox="1"/>
            <p:nvPr/>
          </p:nvSpPr>
          <p:spPr>
            <a:xfrm>
              <a:off x="2352079" y="2230650"/>
              <a:ext cx="915569" cy="360008"/>
            </a:xfrm>
            <a:prstGeom prst="rect">
              <a:avLst/>
            </a:prstGeom>
            <a:noFill/>
          </p:spPr>
          <p:txBody>
            <a:bodyPr wrap="square" rtlCol="0">
              <a:spAutoFit/>
            </a:bodyPr>
            <a:lstStyle/>
            <a:p>
              <a:r>
                <a:rPr lang="pl-PL" sz="1400" b="1" dirty="0">
                  <a:solidFill>
                    <a:schemeClr val="bg1"/>
                  </a:solidFill>
                </a:rPr>
                <a:t>300 µm</a:t>
              </a:r>
            </a:p>
          </p:txBody>
        </p:sp>
      </p:grpSp>
      <p:sp>
        <p:nvSpPr>
          <p:cNvPr id="106" name="TextBox 105">
            <a:extLst>
              <a:ext uri="{FF2B5EF4-FFF2-40B4-BE49-F238E27FC236}">
                <a16:creationId xmlns:a16="http://schemas.microsoft.com/office/drawing/2014/main" id="{5036BE99-74A9-4F19-A050-04F4F142EDF8}"/>
              </a:ext>
            </a:extLst>
          </p:cNvPr>
          <p:cNvSpPr txBox="1"/>
          <p:nvPr/>
        </p:nvSpPr>
        <p:spPr>
          <a:xfrm>
            <a:off x="8033239" y="559163"/>
            <a:ext cx="921359" cy="369332"/>
          </a:xfrm>
          <a:prstGeom prst="rect">
            <a:avLst/>
          </a:prstGeom>
          <a:noFill/>
        </p:spPr>
        <p:txBody>
          <a:bodyPr wrap="square" rtlCol="0">
            <a:spAutoFit/>
          </a:bodyPr>
          <a:lstStyle/>
          <a:p>
            <a:r>
              <a:rPr lang="en-US" b="1" dirty="0">
                <a:solidFill>
                  <a:schemeClr val="bg1"/>
                </a:solidFill>
              </a:rPr>
              <a:t>Zone 3</a:t>
            </a:r>
          </a:p>
        </p:txBody>
      </p:sp>
      <p:grpSp>
        <p:nvGrpSpPr>
          <p:cNvPr id="35" name="Group 34">
            <a:extLst>
              <a:ext uri="{FF2B5EF4-FFF2-40B4-BE49-F238E27FC236}">
                <a16:creationId xmlns:a16="http://schemas.microsoft.com/office/drawing/2014/main" id="{AD0B4579-5600-42FB-9CDA-0261B8620D8E}"/>
              </a:ext>
            </a:extLst>
          </p:cNvPr>
          <p:cNvGrpSpPr/>
          <p:nvPr/>
        </p:nvGrpSpPr>
        <p:grpSpPr>
          <a:xfrm>
            <a:off x="-42464" y="2262158"/>
            <a:ext cx="12123852" cy="3057307"/>
            <a:chOff x="-42464" y="2262158"/>
            <a:chExt cx="12123852" cy="3057307"/>
          </a:xfrm>
        </p:grpSpPr>
        <p:grpSp>
          <p:nvGrpSpPr>
            <p:cNvPr id="34" name="Group 33">
              <a:extLst>
                <a:ext uri="{FF2B5EF4-FFF2-40B4-BE49-F238E27FC236}">
                  <a16:creationId xmlns:a16="http://schemas.microsoft.com/office/drawing/2014/main" id="{6BF6884E-22A8-404C-A803-765955D295F1}"/>
                </a:ext>
              </a:extLst>
            </p:cNvPr>
            <p:cNvGrpSpPr/>
            <p:nvPr/>
          </p:nvGrpSpPr>
          <p:grpSpPr>
            <a:xfrm>
              <a:off x="-42464" y="2262158"/>
              <a:ext cx="4631813" cy="2016158"/>
              <a:chOff x="-42464" y="2262158"/>
              <a:chExt cx="4631813" cy="2016158"/>
            </a:xfrm>
          </p:grpSpPr>
          <p:sp>
            <p:nvSpPr>
              <p:cNvPr id="15" name="Rectangle 14">
                <a:extLst>
                  <a:ext uri="{FF2B5EF4-FFF2-40B4-BE49-F238E27FC236}">
                    <a16:creationId xmlns:a16="http://schemas.microsoft.com/office/drawing/2014/main" id="{45A2D754-0874-4681-A77D-16C1C2A01F95}"/>
                  </a:ext>
                </a:extLst>
              </p:cNvPr>
              <p:cNvSpPr/>
              <p:nvPr/>
            </p:nvSpPr>
            <p:spPr>
              <a:xfrm>
                <a:off x="1530448" y="2262158"/>
                <a:ext cx="2551339" cy="375552"/>
              </a:xfrm>
              <a:prstGeom prst="rect">
                <a:avLst/>
              </a:prstGeom>
            </p:spPr>
            <p:txBody>
              <a:bodyPr wrap="none">
                <a:spAutoFit/>
              </a:bodyPr>
              <a:lstStyle/>
              <a:p>
                <a:pPr algn="just">
                  <a:lnSpc>
                    <a:spcPct val="107000"/>
                  </a:lnSpc>
                  <a:spcAft>
                    <a:spcPts val="600"/>
                  </a:spcAft>
                </a:pPr>
                <a:r>
                  <a:rPr lang="en-US" b="1" i="1" dirty="0"/>
                  <a:t>Elongated pointy</a:t>
                </a:r>
                <a:r>
                  <a:rPr lang="en-GB" b="1" i="1" dirty="0"/>
                  <a:t> objects</a:t>
                </a:r>
                <a:endParaRPr lang="en-US"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BA87E757-D8A7-489C-8DDF-371AEB3D889A}"/>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5128" y="2739420"/>
                <a:ext cx="1835758" cy="1477899"/>
              </a:xfrm>
              <a:prstGeom prst="rect">
                <a:avLst/>
              </a:prstGeom>
              <a:noFill/>
              <a:ln>
                <a:noFill/>
              </a:ln>
            </p:spPr>
          </p:pic>
          <p:grpSp>
            <p:nvGrpSpPr>
              <p:cNvPr id="18" name="Group 17">
                <a:extLst>
                  <a:ext uri="{FF2B5EF4-FFF2-40B4-BE49-F238E27FC236}">
                    <a16:creationId xmlns:a16="http://schemas.microsoft.com/office/drawing/2014/main" id="{9B491070-1C46-4A2B-8DB3-6EA7BB11D24F}"/>
                  </a:ext>
                </a:extLst>
              </p:cNvPr>
              <p:cNvGrpSpPr>
                <a:grpSpLocks/>
              </p:cNvGrpSpPr>
              <p:nvPr/>
            </p:nvGrpSpPr>
            <p:grpSpPr>
              <a:xfrm>
                <a:off x="2599679" y="2739420"/>
                <a:ext cx="1989670" cy="1401447"/>
                <a:chOff x="3492040" y="1389637"/>
                <a:chExt cx="6198029" cy="4365164"/>
              </a:xfrm>
            </p:grpSpPr>
            <p:pic>
              <p:nvPicPr>
                <p:cNvPr id="19" name="Picture 18">
                  <a:extLst>
                    <a:ext uri="{FF2B5EF4-FFF2-40B4-BE49-F238E27FC236}">
                      <a16:creationId xmlns:a16="http://schemas.microsoft.com/office/drawing/2014/main" id="{16CBCA40-1087-4A30-8283-4C18E10007FE}"/>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57309" y="1389637"/>
                  <a:ext cx="6032760" cy="4365164"/>
                </a:xfrm>
                <a:prstGeom prst="rect">
                  <a:avLst/>
                </a:prstGeom>
                <a:noFill/>
                <a:ln>
                  <a:noFill/>
                </a:ln>
              </p:spPr>
            </p:pic>
            <p:cxnSp>
              <p:nvCxnSpPr>
                <p:cNvPr id="20" name="Straight Arrow Connector 19">
                  <a:extLst>
                    <a:ext uri="{FF2B5EF4-FFF2-40B4-BE49-F238E27FC236}">
                      <a16:creationId xmlns:a16="http://schemas.microsoft.com/office/drawing/2014/main" id="{06561A86-9F28-4B67-B649-F2505FD84BDD}"/>
                    </a:ext>
                  </a:extLst>
                </p:cNvPr>
                <p:cNvCxnSpPr>
                  <a:cxnSpLocks/>
                </p:cNvCxnSpPr>
                <p:nvPr/>
              </p:nvCxnSpPr>
              <p:spPr>
                <a:xfrm flipV="1">
                  <a:off x="5325815" y="2260902"/>
                  <a:ext cx="979124" cy="95661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2CCB5A2-C40B-4409-AF00-9E456B5F6FFD}"/>
                    </a:ext>
                  </a:extLst>
                </p:cNvPr>
                <p:cNvSpPr txBox="1"/>
                <p:nvPr/>
              </p:nvSpPr>
              <p:spPr>
                <a:xfrm>
                  <a:off x="3492040" y="3217518"/>
                  <a:ext cx="2812898" cy="1437973"/>
                </a:xfrm>
                <a:prstGeom prst="rect">
                  <a:avLst/>
                </a:prstGeom>
                <a:noFill/>
              </p:spPr>
              <p:txBody>
                <a:bodyPr wrap="square" rtlCol="0">
                  <a:spAutoFit/>
                </a:bodyPr>
                <a:lstStyle/>
                <a:p>
                  <a:r>
                    <a:rPr lang="en-US" sz="1200" b="1" dirty="0">
                      <a:solidFill>
                        <a:schemeClr val="bg1"/>
                      </a:solidFill>
                    </a:rPr>
                    <a:t>Artificial W coating</a:t>
                  </a:r>
                </a:p>
              </p:txBody>
            </p:sp>
          </p:grpSp>
          <p:sp>
            <p:nvSpPr>
              <p:cNvPr id="89" name="TextBox 88">
                <a:extLst>
                  <a:ext uri="{FF2B5EF4-FFF2-40B4-BE49-F238E27FC236}">
                    <a16:creationId xmlns:a16="http://schemas.microsoft.com/office/drawing/2014/main" id="{F17DECEC-249F-4D8D-8260-570E82DA73F6}"/>
                  </a:ext>
                </a:extLst>
              </p:cNvPr>
              <p:cNvSpPr txBox="1"/>
              <p:nvPr/>
            </p:nvSpPr>
            <p:spPr>
              <a:xfrm>
                <a:off x="423078" y="3964649"/>
                <a:ext cx="537571" cy="261610"/>
              </a:xfrm>
              <a:prstGeom prst="rect">
                <a:avLst/>
              </a:prstGeom>
              <a:noFill/>
              <a:ln>
                <a:noFill/>
              </a:ln>
            </p:spPr>
            <p:txBody>
              <a:bodyPr wrap="square" rtlCol="0">
                <a:spAutoFit/>
              </a:bodyPr>
              <a:lstStyle/>
              <a:p>
                <a:r>
                  <a:rPr lang="en-US" sz="1100" dirty="0">
                    <a:solidFill>
                      <a:schemeClr val="bg1"/>
                    </a:solidFill>
                  </a:rPr>
                  <a:t>5 </a:t>
                </a:r>
                <a:r>
                  <a:rPr lang="en-US" sz="1100" dirty="0">
                    <a:solidFill>
                      <a:schemeClr val="bg1"/>
                    </a:solidFill>
                    <a:latin typeface="Symbol" panose="05050102010706020507" pitchFamily="18" charset="2"/>
                  </a:rPr>
                  <a:t>m</a:t>
                </a:r>
                <a:r>
                  <a:rPr lang="en-US" sz="1100" dirty="0">
                    <a:solidFill>
                      <a:schemeClr val="bg1"/>
                    </a:solidFill>
                  </a:rPr>
                  <a:t>m</a:t>
                </a:r>
              </a:p>
            </p:txBody>
          </p:sp>
          <p:cxnSp>
            <p:nvCxnSpPr>
              <p:cNvPr id="90" name="Straight Connector 89">
                <a:extLst>
                  <a:ext uri="{FF2B5EF4-FFF2-40B4-BE49-F238E27FC236}">
                    <a16:creationId xmlns:a16="http://schemas.microsoft.com/office/drawing/2014/main" id="{013E4B8F-3D62-427A-A02B-832AFA94C898}"/>
                  </a:ext>
                </a:extLst>
              </p:cNvPr>
              <p:cNvCxnSpPr>
                <a:cxnSpLocks/>
              </p:cNvCxnSpPr>
              <p:nvPr/>
            </p:nvCxnSpPr>
            <p:spPr>
              <a:xfrm>
                <a:off x="435500" y="4019562"/>
                <a:ext cx="4590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D6C22AE-1AD9-4670-8425-5711B35D3B45}"/>
                  </a:ext>
                </a:extLst>
              </p:cNvPr>
              <p:cNvCxnSpPr>
                <a:cxnSpLocks/>
              </p:cNvCxnSpPr>
              <p:nvPr/>
            </p:nvCxnSpPr>
            <p:spPr>
              <a:xfrm flipV="1">
                <a:off x="1044930" y="3015468"/>
                <a:ext cx="1017693" cy="5075"/>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2E7704EB-FE40-4D10-BBB5-64CFD384ED98}"/>
                  </a:ext>
                </a:extLst>
              </p:cNvPr>
              <p:cNvCxnSpPr>
                <a:cxnSpLocks/>
              </p:cNvCxnSpPr>
              <p:nvPr/>
            </p:nvCxnSpPr>
            <p:spPr>
              <a:xfrm rot="3480000" flipV="1">
                <a:off x="760607" y="3529052"/>
                <a:ext cx="1180888" cy="6463"/>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BF9A75BA-2C00-472E-A914-880CDABA6037}"/>
                  </a:ext>
                </a:extLst>
              </p:cNvPr>
              <p:cNvSpPr/>
              <p:nvPr/>
            </p:nvSpPr>
            <p:spPr>
              <a:xfrm>
                <a:off x="1482653" y="3059668"/>
                <a:ext cx="521297" cy="307777"/>
              </a:xfrm>
              <a:prstGeom prst="rect">
                <a:avLst/>
              </a:prstGeom>
            </p:spPr>
            <p:txBody>
              <a:bodyPr wrap="none">
                <a:spAutoFit/>
              </a:bodyPr>
              <a:lstStyle/>
              <a:p>
                <a:r>
                  <a:rPr lang="en-US" sz="1400" b="1" dirty="0">
                    <a:solidFill>
                      <a:schemeClr val="bg1"/>
                    </a:solidFill>
                  </a:rPr>
                  <a:t>~58</a:t>
                </a:r>
                <a:r>
                  <a:rPr lang="en-US" sz="1400" b="1" baseline="30000" dirty="0">
                    <a:solidFill>
                      <a:schemeClr val="bg1"/>
                    </a:solidFill>
                  </a:rPr>
                  <a:t>o</a:t>
                </a:r>
                <a:endParaRPr lang="en-US" sz="1400" b="1" dirty="0">
                  <a:solidFill>
                    <a:schemeClr val="bg1"/>
                  </a:solidFill>
                </a:endParaRPr>
              </a:p>
            </p:txBody>
          </p:sp>
          <p:sp>
            <p:nvSpPr>
              <p:cNvPr id="100" name="TextBox 99">
                <a:extLst>
                  <a:ext uri="{FF2B5EF4-FFF2-40B4-BE49-F238E27FC236}">
                    <a16:creationId xmlns:a16="http://schemas.microsoft.com/office/drawing/2014/main" id="{BFCE1483-B537-435D-BF26-B4343E7A107D}"/>
                  </a:ext>
                </a:extLst>
              </p:cNvPr>
              <p:cNvSpPr txBox="1"/>
              <p:nvPr/>
            </p:nvSpPr>
            <p:spPr>
              <a:xfrm>
                <a:off x="-33122" y="3908984"/>
                <a:ext cx="517792" cy="369332"/>
              </a:xfrm>
              <a:prstGeom prst="rect">
                <a:avLst/>
              </a:prstGeom>
              <a:noFill/>
            </p:spPr>
            <p:txBody>
              <a:bodyPr wrap="square" rtlCol="0">
                <a:spAutoFit/>
              </a:bodyPr>
              <a:lstStyle/>
              <a:p>
                <a:r>
                  <a:rPr lang="en-US" b="1" dirty="0"/>
                  <a:t>LE</a:t>
                </a:r>
              </a:p>
            </p:txBody>
          </p:sp>
          <p:sp>
            <p:nvSpPr>
              <p:cNvPr id="101" name="Arrow: Down 100">
                <a:extLst>
                  <a:ext uri="{FF2B5EF4-FFF2-40B4-BE49-F238E27FC236}">
                    <a16:creationId xmlns:a16="http://schemas.microsoft.com/office/drawing/2014/main" id="{F33A492A-BE33-4A6D-8BE6-11AFD0352EA1}"/>
                  </a:ext>
                </a:extLst>
              </p:cNvPr>
              <p:cNvSpPr/>
              <p:nvPr/>
            </p:nvSpPr>
            <p:spPr>
              <a:xfrm rot="10800000">
                <a:off x="77491" y="3026971"/>
                <a:ext cx="197385" cy="854016"/>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TextBox 101">
                <a:extLst>
                  <a:ext uri="{FF2B5EF4-FFF2-40B4-BE49-F238E27FC236}">
                    <a16:creationId xmlns:a16="http://schemas.microsoft.com/office/drawing/2014/main" id="{ADFDA863-AFD8-445F-8612-95DC613DDB9D}"/>
                  </a:ext>
                </a:extLst>
              </p:cNvPr>
              <p:cNvSpPr txBox="1"/>
              <p:nvPr/>
            </p:nvSpPr>
            <p:spPr>
              <a:xfrm>
                <a:off x="-42464" y="2657639"/>
                <a:ext cx="517792" cy="369332"/>
              </a:xfrm>
              <a:prstGeom prst="rect">
                <a:avLst/>
              </a:prstGeom>
              <a:noFill/>
            </p:spPr>
            <p:txBody>
              <a:bodyPr wrap="square" rtlCol="0">
                <a:spAutoFit/>
              </a:bodyPr>
              <a:lstStyle/>
              <a:p>
                <a:r>
                  <a:rPr lang="en-US" b="1" dirty="0"/>
                  <a:t>TE</a:t>
                </a:r>
              </a:p>
            </p:txBody>
          </p:sp>
        </p:grpSp>
        <p:sp>
          <p:nvSpPr>
            <p:cNvPr id="32" name="Rectangle 31">
              <a:extLst>
                <a:ext uri="{FF2B5EF4-FFF2-40B4-BE49-F238E27FC236}">
                  <a16:creationId xmlns:a16="http://schemas.microsoft.com/office/drawing/2014/main" id="{FD984106-D1F7-4249-AD30-1DC031DA8D76}"/>
                </a:ext>
              </a:extLst>
            </p:cNvPr>
            <p:cNvSpPr/>
            <p:nvPr/>
          </p:nvSpPr>
          <p:spPr>
            <a:xfrm>
              <a:off x="5309716" y="3842137"/>
              <a:ext cx="6771672" cy="1477328"/>
            </a:xfrm>
            <a:prstGeom prst="rect">
              <a:avLst/>
            </a:prstGeom>
            <a:solidFill>
              <a:srgbClr val="F9F9F9">
                <a:alpha val="60000"/>
              </a:srgbClr>
            </a:solidFill>
          </p:spPr>
          <p:txBody>
            <a:bodyPr wrap="square">
              <a:spAutoFit/>
            </a:bodyPr>
            <a:lstStyle/>
            <a:p>
              <a:r>
                <a:rPr lang="en-US" b="1" dirty="0"/>
                <a:t>Pointy objects </a:t>
              </a:r>
              <a:r>
                <a:rPr lang="en-US" dirty="0"/>
                <a:t>(observed all over the surface)</a:t>
              </a:r>
            </a:p>
            <a:p>
              <a:pPr marL="285750" indent="-285750">
                <a:buFont typeface="Arial" panose="020B0604020202020204" pitchFamily="34" charset="0"/>
                <a:buChar char="•"/>
              </a:pPr>
              <a:r>
                <a:rPr lang="en-US" dirty="0"/>
                <a:t>Oriented: 50</a:t>
              </a:r>
              <a:r>
                <a:rPr lang="en-US" baseline="30000" dirty="0"/>
                <a:t>o </a:t>
              </a:r>
              <a:r>
                <a:rPr lang="en-US" dirty="0"/>
                <a:t>- 60</a:t>
              </a:r>
              <a:r>
                <a:rPr lang="en-US" baseline="30000" dirty="0"/>
                <a:t>o </a:t>
              </a:r>
              <a:r>
                <a:rPr lang="en-US" dirty="0"/>
                <a:t>angle between the long axis and the LE/TE</a:t>
              </a:r>
            </a:p>
            <a:p>
              <a:pPr marL="285750" indent="-285750">
                <a:buFont typeface="Arial" panose="020B0604020202020204" pitchFamily="34" charset="0"/>
                <a:buChar char="•"/>
              </a:pPr>
              <a:r>
                <a:rPr lang="en-US" dirty="0"/>
                <a:t>Max length of 25 </a:t>
              </a:r>
              <a:r>
                <a:rPr lang="el-GR" dirty="0"/>
                <a:t>μ</a:t>
              </a:r>
              <a:r>
                <a:rPr lang="en-US" dirty="0"/>
                <a:t>m</a:t>
              </a:r>
            </a:p>
            <a:p>
              <a:pPr marL="285750" indent="-285750">
                <a:buFont typeface="Arial" panose="020B0604020202020204" pitchFamily="34" charset="0"/>
                <a:buChar char="•"/>
              </a:pPr>
              <a:r>
                <a:rPr lang="en-US" dirty="0"/>
                <a:t>Length-to-width ratio from 2 to 4</a:t>
              </a:r>
            </a:p>
            <a:p>
              <a:pPr marL="285750" indent="-285750">
                <a:buFont typeface="Arial" panose="020B0604020202020204" pitchFamily="34" charset="0"/>
                <a:buChar char="•"/>
              </a:pPr>
              <a:r>
                <a:rPr lang="en-US" dirty="0"/>
                <a:t>Stratified structures with, in some cases, embedded dust particles</a:t>
              </a:r>
              <a:endParaRPr lang="en-GB" dirty="0"/>
            </a:p>
          </p:txBody>
        </p:sp>
      </p:grpSp>
      <p:grpSp>
        <p:nvGrpSpPr>
          <p:cNvPr id="38" name="Group 37">
            <a:extLst>
              <a:ext uri="{FF2B5EF4-FFF2-40B4-BE49-F238E27FC236}">
                <a16:creationId xmlns:a16="http://schemas.microsoft.com/office/drawing/2014/main" id="{01FAC330-C3EA-49F0-BF11-D99A454C55DA}"/>
              </a:ext>
            </a:extLst>
          </p:cNvPr>
          <p:cNvGrpSpPr/>
          <p:nvPr/>
        </p:nvGrpSpPr>
        <p:grpSpPr>
          <a:xfrm>
            <a:off x="-9342" y="4215270"/>
            <a:ext cx="12080570" cy="2294364"/>
            <a:chOff x="-9342" y="4215270"/>
            <a:chExt cx="12080570" cy="2294364"/>
          </a:xfrm>
        </p:grpSpPr>
        <p:grpSp>
          <p:nvGrpSpPr>
            <p:cNvPr id="36" name="Group 35">
              <a:extLst>
                <a:ext uri="{FF2B5EF4-FFF2-40B4-BE49-F238E27FC236}">
                  <a16:creationId xmlns:a16="http://schemas.microsoft.com/office/drawing/2014/main" id="{CD6A13A0-949A-4103-901C-16499C2CCF2A}"/>
                </a:ext>
              </a:extLst>
            </p:cNvPr>
            <p:cNvGrpSpPr/>
            <p:nvPr/>
          </p:nvGrpSpPr>
          <p:grpSpPr>
            <a:xfrm>
              <a:off x="-9342" y="4215270"/>
              <a:ext cx="5092625" cy="2285970"/>
              <a:chOff x="-9342" y="4215270"/>
              <a:chExt cx="5092625" cy="2285970"/>
            </a:xfrm>
          </p:grpSpPr>
          <p:sp>
            <p:nvSpPr>
              <p:cNvPr id="16" name="Rectangle 15">
                <a:extLst>
                  <a:ext uri="{FF2B5EF4-FFF2-40B4-BE49-F238E27FC236}">
                    <a16:creationId xmlns:a16="http://schemas.microsoft.com/office/drawing/2014/main" id="{3871058D-2F35-4091-AA8D-89345E0B1A30}"/>
                  </a:ext>
                </a:extLst>
              </p:cNvPr>
              <p:cNvSpPr/>
              <p:nvPr/>
            </p:nvSpPr>
            <p:spPr>
              <a:xfrm>
                <a:off x="2086818" y="4215270"/>
                <a:ext cx="803105" cy="375552"/>
              </a:xfrm>
              <a:prstGeom prst="rect">
                <a:avLst/>
              </a:prstGeom>
            </p:spPr>
            <p:txBody>
              <a:bodyPr wrap="none">
                <a:spAutoFit/>
              </a:bodyPr>
              <a:lstStyle/>
              <a:p>
                <a:pPr algn="just">
                  <a:lnSpc>
                    <a:spcPct val="107000"/>
                  </a:lnSpc>
                  <a:spcAft>
                    <a:spcPts val="600"/>
                  </a:spcAft>
                </a:pPr>
                <a:r>
                  <a:rPr lang="en-US" b="1" i="1" dirty="0">
                    <a:latin typeface="Calibri" panose="020F0502020204030204" pitchFamily="34" charset="0"/>
                    <a:ea typeface="Calibri" panose="020F0502020204030204" pitchFamily="34" charset="0"/>
                    <a:cs typeface="Arial" panose="020B0604020202020204" pitchFamily="34" charset="0"/>
                  </a:rPr>
                  <a:t>Cracks</a:t>
                </a:r>
                <a:endParaRPr lang="en-US"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38" name="Picture 137">
                <a:extLst>
                  <a:ext uri="{FF2B5EF4-FFF2-40B4-BE49-F238E27FC236}">
                    <a16:creationId xmlns:a16="http://schemas.microsoft.com/office/drawing/2014/main" id="{D812B572-D8CB-4AD4-A375-B36EB5940562}"/>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3237982" y="4605647"/>
                <a:ext cx="1845301" cy="1401446"/>
              </a:xfrm>
              <a:prstGeom prst="rect">
                <a:avLst/>
              </a:prstGeom>
              <a:noFill/>
            </p:spPr>
          </p:pic>
          <p:sp>
            <p:nvSpPr>
              <p:cNvPr id="140" name="TextBox 139">
                <a:extLst>
                  <a:ext uri="{FF2B5EF4-FFF2-40B4-BE49-F238E27FC236}">
                    <a16:creationId xmlns:a16="http://schemas.microsoft.com/office/drawing/2014/main" id="{BD400BB5-149F-42D2-A5BE-E68C77E73319}"/>
                  </a:ext>
                </a:extLst>
              </p:cNvPr>
              <p:cNvSpPr txBox="1"/>
              <p:nvPr/>
            </p:nvSpPr>
            <p:spPr>
              <a:xfrm>
                <a:off x="3305832" y="4608467"/>
                <a:ext cx="921359" cy="369332"/>
              </a:xfrm>
              <a:prstGeom prst="rect">
                <a:avLst/>
              </a:prstGeom>
              <a:noFill/>
            </p:spPr>
            <p:txBody>
              <a:bodyPr wrap="square" rtlCol="0">
                <a:spAutoFit/>
              </a:bodyPr>
              <a:lstStyle/>
              <a:p>
                <a:r>
                  <a:rPr lang="en-US" b="1" dirty="0"/>
                  <a:t>Zone 1</a:t>
                </a:r>
              </a:p>
            </p:txBody>
          </p:sp>
          <p:pic>
            <p:nvPicPr>
              <p:cNvPr id="155" name="Picture 154">
                <a:extLst>
                  <a:ext uri="{FF2B5EF4-FFF2-40B4-BE49-F238E27FC236}">
                    <a16:creationId xmlns:a16="http://schemas.microsoft.com/office/drawing/2014/main" id="{3D51C011-02E4-441D-B795-6E2DDF7B812B}"/>
                  </a:ext>
                </a:extLst>
              </p:cNvPr>
              <p:cNvPicPr>
                <a:picLocks noChangeAspect="1"/>
              </p:cNvPicPr>
              <p:nvPr/>
            </p:nvPicPr>
            <p:blipFill>
              <a:blip r:embed="rId10"/>
              <a:stretch>
                <a:fillRect/>
              </a:stretch>
            </p:blipFill>
            <p:spPr>
              <a:xfrm rot="10800000">
                <a:off x="352978" y="4595907"/>
                <a:ext cx="2725123" cy="1440553"/>
              </a:xfrm>
              <a:prstGeom prst="rect">
                <a:avLst/>
              </a:prstGeom>
            </p:spPr>
          </p:pic>
          <p:cxnSp>
            <p:nvCxnSpPr>
              <p:cNvPr id="156" name="Straight Arrow Connector 155">
                <a:extLst>
                  <a:ext uri="{FF2B5EF4-FFF2-40B4-BE49-F238E27FC236}">
                    <a16:creationId xmlns:a16="http://schemas.microsoft.com/office/drawing/2014/main" id="{C7FF3415-72B7-400B-9EF4-0B15FD0EF523}"/>
                  </a:ext>
                </a:extLst>
              </p:cNvPr>
              <p:cNvCxnSpPr>
                <a:cxnSpLocks/>
              </p:cNvCxnSpPr>
              <p:nvPr/>
            </p:nvCxnSpPr>
            <p:spPr>
              <a:xfrm>
                <a:off x="1355178" y="5681355"/>
                <a:ext cx="316049" cy="0"/>
              </a:xfrm>
              <a:prstGeom prst="straightConnector1">
                <a:avLst/>
              </a:prstGeom>
              <a:ln w="28575">
                <a:solidFill>
                  <a:srgbClr val="3404E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7" name="TextBox 156">
                <a:extLst>
                  <a:ext uri="{FF2B5EF4-FFF2-40B4-BE49-F238E27FC236}">
                    <a16:creationId xmlns:a16="http://schemas.microsoft.com/office/drawing/2014/main" id="{C5191495-0778-4EE4-BE1E-B8331C95627E}"/>
                  </a:ext>
                </a:extLst>
              </p:cNvPr>
              <p:cNvSpPr txBox="1"/>
              <p:nvPr/>
            </p:nvSpPr>
            <p:spPr>
              <a:xfrm>
                <a:off x="643749" y="5300644"/>
                <a:ext cx="1327608" cy="369332"/>
              </a:xfrm>
              <a:prstGeom prst="rect">
                <a:avLst/>
              </a:prstGeom>
              <a:noFill/>
            </p:spPr>
            <p:txBody>
              <a:bodyPr wrap="square" rtlCol="0">
                <a:spAutoFit/>
              </a:bodyPr>
              <a:lstStyle/>
              <a:p>
                <a:r>
                  <a:rPr lang="en-US" dirty="0">
                    <a:solidFill>
                      <a:srgbClr val="3404E2"/>
                    </a:solidFill>
                  </a:rPr>
                  <a:t>250-300 </a:t>
                </a:r>
                <a:r>
                  <a:rPr lang="en-US" dirty="0">
                    <a:solidFill>
                      <a:srgbClr val="3404E2"/>
                    </a:solidFill>
                    <a:sym typeface="Symbol"/>
                  </a:rPr>
                  <a:t>m</a:t>
                </a:r>
                <a:endParaRPr lang="en-US" dirty="0">
                  <a:solidFill>
                    <a:srgbClr val="3404E2"/>
                  </a:solidFill>
                </a:endParaRPr>
              </a:p>
            </p:txBody>
          </p:sp>
          <p:cxnSp>
            <p:nvCxnSpPr>
              <p:cNvPr id="158" name="Straight Arrow Connector 157">
                <a:extLst>
                  <a:ext uri="{FF2B5EF4-FFF2-40B4-BE49-F238E27FC236}">
                    <a16:creationId xmlns:a16="http://schemas.microsoft.com/office/drawing/2014/main" id="{4A7B11D2-413A-4045-9F7B-2AC713243D98}"/>
                  </a:ext>
                </a:extLst>
              </p:cNvPr>
              <p:cNvCxnSpPr>
                <a:cxnSpLocks/>
              </p:cNvCxnSpPr>
              <p:nvPr/>
            </p:nvCxnSpPr>
            <p:spPr>
              <a:xfrm flipV="1">
                <a:off x="2723127" y="5078226"/>
                <a:ext cx="0" cy="814168"/>
              </a:xfrm>
              <a:prstGeom prst="straightConnector1">
                <a:avLst/>
              </a:prstGeom>
              <a:ln w="28575">
                <a:solidFill>
                  <a:srgbClr val="3404E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39F59720-D22C-4965-8BA3-FC927E7EC3AD}"/>
                  </a:ext>
                </a:extLst>
              </p:cNvPr>
              <p:cNvSpPr txBox="1"/>
              <p:nvPr/>
            </p:nvSpPr>
            <p:spPr>
              <a:xfrm>
                <a:off x="2030122" y="4743247"/>
                <a:ext cx="1021433" cy="369332"/>
              </a:xfrm>
              <a:prstGeom prst="rect">
                <a:avLst/>
              </a:prstGeom>
              <a:noFill/>
            </p:spPr>
            <p:txBody>
              <a:bodyPr wrap="square" rtlCol="0">
                <a:spAutoFit/>
              </a:bodyPr>
              <a:lstStyle/>
              <a:p>
                <a:r>
                  <a:rPr lang="en-US" dirty="0">
                    <a:solidFill>
                      <a:srgbClr val="3404E2"/>
                    </a:solidFill>
                  </a:rPr>
                  <a:t>~700 </a:t>
                </a:r>
                <a:r>
                  <a:rPr lang="en-US" dirty="0">
                    <a:solidFill>
                      <a:srgbClr val="3404E2"/>
                    </a:solidFill>
                    <a:sym typeface="Symbol"/>
                  </a:rPr>
                  <a:t>m</a:t>
                </a:r>
                <a:endParaRPr lang="en-US" dirty="0">
                  <a:solidFill>
                    <a:srgbClr val="3404E2"/>
                  </a:solidFill>
                </a:endParaRPr>
              </a:p>
            </p:txBody>
          </p:sp>
          <p:cxnSp>
            <p:nvCxnSpPr>
              <p:cNvPr id="164" name="Straight Connector 163">
                <a:extLst>
                  <a:ext uri="{FF2B5EF4-FFF2-40B4-BE49-F238E27FC236}">
                    <a16:creationId xmlns:a16="http://schemas.microsoft.com/office/drawing/2014/main" id="{C86EC5FC-DA0D-4B21-8CC1-E975ACB9F0F3}"/>
                  </a:ext>
                </a:extLst>
              </p:cNvPr>
              <p:cNvCxnSpPr>
                <a:cxnSpLocks/>
              </p:cNvCxnSpPr>
              <p:nvPr/>
            </p:nvCxnSpPr>
            <p:spPr>
              <a:xfrm>
                <a:off x="352978" y="5892394"/>
                <a:ext cx="27251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1B3C1A6B-205C-4C90-8C39-D31228B3ED38}"/>
                  </a:ext>
                </a:extLst>
              </p:cNvPr>
              <p:cNvSpPr txBox="1"/>
              <p:nvPr/>
            </p:nvSpPr>
            <p:spPr>
              <a:xfrm>
                <a:off x="0" y="5714843"/>
                <a:ext cx="517792" cy="369332"/>
              </a:xfrm>
              <a:prstGeom prst="rect">
                <a:avLst/>
              </a:prstGeom>
              <a:noFill/>
            </p:spPr>
            <p:txBody>
              <a:bodyPr wrap="square" rtlCol="0">
                <a:spAutoFit/>
              </a:bodyPr>
              <a:lstStyle/>
              <a:p>
                <a:r>
                  <a:rPr lang="en-US" b="1" dirty="0">
                    <a:solidFill>
                      <a:srgbClr val="FF0000"/>
                    </a:solidFill>
                  </a:rPr>
                  <a:t>LE</a:t>
                </a:r>
              </a:p>
            </p:txBody>
          </p:sp>
          <p:sp>
            <p:nvSpPr>
              <p:cNvPr id="168" name="TextBox 167">
                <a:extLst>
                  <a:ext uri="{FF2B5EF4-FFF2-40B4-BE49-F238E27FC236}">
                    <a16:creationId xmlns:a16="http://schemas.microsoft.com/office/drawing/2014/main" id="{1E1AA814-AB6F-46EA-A67E-D67D8BCC2B0C}"/>
                  </a:ext>
                </a:extLst>
              </p:cNvPr>
              <p:cNvSpPr txBox="1"/>
              <p:nvPr/>
            </p:nvSpPr>
            <p:spPr>
              <a:xfrm>
                <a:off x="338344" y="4571323"/>
                <a:ext cx="921359" cy="369332"/>
              </a:xfrm>
              <a:prstGeom prst="rect">
                <a:avLst/>
              </a:prstGeom>
              <a:noFill/>
            </p:spPr>
            <p:txBody>
              <a:bodyPr wrap="square" rtlCol="0">
                <a:spAutoFit/>
              </a:bodyPr>
              <a:lstStyle/>
              <a:p>
                <a:r>
                  <a:rPr lang="en-US" b="1" dirty="0"/>
                  <a:t>Near LE</a:t>
                </a:r>
              </a:p>
            </p:txBody>
          </p:sp>
          <p:sp>
            <p:nvSpPr>
              <p:cNvPr id="10" name="TextBox 9">
                <a:extLst>
                  <a:ext uri="{FF2B5EF4-FFF2-40B4-BE49-F238E27FC236}">
                    <a16:creationId xmlns:a16="http://schemas.microsoft.com/office/drawing/2014/main" id="{62DEF6EF-7577-4575-AF9B-00426D89C9A0}"/>
                  </a:ext>
                </a:extLst>
              </p:cNvPr>
              <p:cNvSpPr txBox="1"/>
              <p:nvPr/>
            </p:nvSpPr>
            <p:spPr>
              <a:xfrm>
                <a:off x="475328" y="6131908"/>
                <a:ext cx="4354809" cy="369332"/>
              </a:xfrm>
              <a:prstGeom prst="rect">
                <a:avLst/>
              </a:prstGeom>
              <a:noFill/>
            </p:spPr>
            <p:txBody>
              <a:bodyPr wrap="square" rtlCol="0">
                <a:spAutoFit/>
              </a:bodyPr>
              <a:lstStyle/>
              <a:p>
                <a:r>
                  <a:rPr lang="en-US" dirty="0"/>
                  <a:t>P. Tsavalas et al Nuclear Fusion (submitted)</a:t>
                </a:r>
              </a:p>
            </p:txBody>
          </p:sp>
          <p:sp>
            <p:nvSpPr>
              <p:cNvPr id="23" name="Arrow: Down 22">
                <a:extLst>
                  <a:ext uri="{FF2B5EF4-FFF2-40B4-BE49-F238E27FC236}">
                    <a16:creationId xmlns:a16="http://schemas.microsoft.com/office/drawing/2014/main" id="{95F4F738-8A1E-41EC-824C-6FC3B820F766}"/>
                  </a:ext>
                </a:extLst>
              </p:cNvPr>
              <p:cNvSpPr/>
              <p:nvPr/>
            </p:nvSpPr>
            <p:spPr>
              <a:xfrm rot="10800000">
                <a:off x="110613" y="4832830"/>
                <a:ext cx="197385" cy="85401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6D45E8AB-7B00-4825-894D-60799D174DE0}"/>
                  </a:ext>
                </a:extLst>
              </p:cNvPr>
              <p:cNvSpPr txBox="1"/>
              <p:nvPr/>
            </p:nvSpPr>
            <p:spPr>
              <a:xfrm>
                <a:off x="-9342" y="4463498"/>
                <a:ext cx="517792" cy="369332"/>
              </a:xfrm>
              <a:prstGeom prst="rect">
                <a:avLst/>
              </a:prstGeom>
              <a:noFill/>
            </p:spPr>
            <p:txBody>
              <a:bodyPr wrap="square" rtlCol="0">
                <a:spAutoFit/>
              </a:bodyPr>
              <a:lstStyle/>
              <a:p>
                <a:r>
                  <a:rPr lang="en-US" b="1" dirty="0">
                    <a:solidFill>
                      <a:srgbClr val="FF0000"/>
                    </a:solidFill>
                  </a:rPr>
                  <a:t>TE</a:t>
                </a:r>
              </a:p>
            </p:txBody>
          </p:sp>
        </p:grpSp>
        <p:sp>
          <p:nvSpPr>
            <p:cNvPr id="33" name="Rectangle 32">
              <a:extLst>
                <a:ext uri="{FF2B5EF4-FFF2-40B4-BE49-F238E27FC236}">
                  <a16:creationId xmlns:a16="http://schemas.microsoft.com/office/drawing/2014/main" id="{BDA8FA3C-63EC-43A4-95DA-E0E54BA2F197}"/>
                </a:ext>
              </a:extLst>
            </p:cNvPr>
            <p:cNvSpPr/>
            <p:nvPr/>
          </p:nvSpPr>
          <p:spPr>
            <a:xfrm>
              <a:off x="5312899" y="5309305"/>
              <a:ext cx="6758329" cy="1200329"/>
            </a:xfrm>
            <a:prstGeom prst="rect">
              <a:avLst/>
            </a:prstGeom>
            <a:solidFill>
              <a:srgbClr val="F9F9F9">
                <a:alpha val="60000"/>
              </a:srgbClr>
            </a:solidFill>
          </p:spPr>
          <p:txBody>
            <a:bodyPr wrap="square">
              <a:spAutoFit/>
            </a:bodyPr>
            <a:lstStyle/>
            <a:p>
              <a:r>
                <a:rPr lang="en-US" b="1" dirty="0"/>
                <a:t>Cracks</a:t>
              </a:r>
            </a:p>
            <a:p>
              <a:pPr marL="285750" indent="-285750">
                <a:buFont typeface="Arial" panose="020B0604020202020204" pitchFamily="34" charset="0"/>
                <a:buChar char="•"/>
              </a:pPr>
              <a:r>
                <a:rPr lang="en-US" dirty="0"/>
                <a:t>Perpendicular to LE: length ~ 700 </a:t>
              </a:r>
              <a:r>
                <a:rPr lang="el-GR" dirty="0"/>
                <a:t>μ</a:t>
              </a:r>
              <a:r>
                <a:rPr lang="en-US" dirty="0"/>
                <a:t>m</a:t>
              </a:r>
            </a:p>
            <a:p>
              <a:pPr marL="285750" indent="-285750">
                <a:buFont typeface="Arial" panose="020B0604020202020204" pitchFamily="34" charset="0"/>
                <a:buChar char="•"/>
              </a:pPr>
              <a:r>
                <a:rPr lang="en-US" dirty="0"/>
                <a:t>Along grain boundaries, visible where there is no deposition</a:t>
              </a:r>
            </a:p>
            <a:p>
              <a:r>
                <a:rPr lang="en-US" b="1" dirty="0"/>
                <a:t>Erosion observed in Zone 1</a:t>
              </a:r>
            </a:p>
          </p:txBody>
        </p:sp>
      </p:grpSp>
    </p:spTree>
    <p:extLst>
      <p:ext uri="{BB962C8B-B14F-4D97-AF65-F5344CB8AC3E}">
        <p14:creationId xmlns:p14="http://schemas.microsoft.com/office/powerpoint/2010/main" val="266511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0B477B-482D-4148-BA55-AB7082C0B486}"/>
              </a:ext>
            </a:extLst>
          </p:cNvPr>
          <p:cNvSpPr txBox="1"/>
          <p:nvPr/>
        </p:nvSpPr>
        <p:spPr>
          <a:xfrm>
            <a:off x="660400" y="133672"/>
            <a:ext cx="11531599" cy="1569660"/>
          </a:xfrm>
          <a:prstGeom prst="rect">
            <a:avLst/>
          </a:prstGeom>
          <a:noFill/>
        </p:spPr>
        <p:txBody>
          <a:bodyPr wrap="square" rtlCol="0">
            <a:spAutoFit/>
          </a:bodyPr>
          <a:lstStyle/>
          <a:p>
            <a:pPr algn="ctr"/>
            <a:r>
              <a:rPr lang="en-US" sz="2400" b="1" dirty="0"/>
              <a:t>Motivation: </a:t>
            </a:r>
            <a:r>
              <a:rPr lang="en-US" sz="2400" dirty="0"/>
              <a:t>In initial phase of ITER operations (SRO), the </a:t>
            </a:r>
            <a:r>
              <a:rPr lang="en-US" sz="2400" dirty="0" err="1"/>
              <a:t>boronization</a:t>
            </a:r>
            <a:r>
              <a:rPr lang="en-US" sz="2400" dirty="0"/>
              <a:t> will be toroidally non-symmetric</a:t>
            </a:r>
          </a:p>
          <a:p>
            <a:pPr algn="ctr"/>
            <a:r>
              <a:rPr lang="en-US" sz="2400" dirty="0"/>
              <a:t>Recent simulations suggest strongly non-uniform B</a:t>
            </a:r>
            <a:r>
              <a:rPr lang="en-US" sz="2400" baseline="-25000" dirty="0"/>
              <a:t>2</a:t>
            </a:r>
            <a:r>
              <a:rPr lang="en-US" sz="2400" dirty="0"/>
              <a:t>D</a:t>
            </a:r>
            <a:r>
              <a:rPr lang="en-US" sz="2400" baseline="-25000" dirty="0"/>
              <a:t>6</a:t>
            </a:r>
          </a:p>
          <a:p>
            <a:pPr algn="ctr"/>
            <a:r>
              <a:rPr lang="en-US" sz="2400" b="1" dirty="0"/>
              <a:t>Aim: </a:t>
            </a:r>
            <a:r>
              <a:rPr lang="en-US" sz="2400" dirty="0"/>
              <a:t>how (non-)uniform is B layer formation?</a:t>
            </a:r>
            <a:endParaRPr lang="en-US" sz="2400" b="1" dirty="0"/>
          </a:p>
        </p:txBody>
      </p:sp>
      <p:sp>
        <p:nvSpPr>
          <p:cNvPr id="53" name="ZoneTexte 8">
            <a:extLst>
              <a:ext uri="{FF2B5EF4-FFF2-40B4-BE49-F238E27FC236}">
                <a16:creationId xmlns:a16="http://schemas.microsoft.com/office/drawing/2014/main" id="{CC94413B-CDAA-4CF0-8BE5-36B18EC24F66}"/>
              </a:ext>
            </a:extLst>
          </p:cNvPr>
          <p:cNvSpPr txBox="1"/>
          <p:nvPr/>
        </p:nvSpPr>
        <p:spPr bwMode="auto">
          <a:xfrm>
            <a:off x="4929810" y="3191836"/>
            <a:ext cx="3727938" cy="338554"/>
          </a:xfrm>
          <a:prstGeom prst="rect">
            <a:avLst/>
          </a:prstGeom>
          <a:noFill/>
        </p:spPr>
        <p:txBody>
          <a:bodyPr wrap="square" rtlCol="0">
            <a:spAutoFit/>
          </a:bodyPr>
          <a:lstStyle/>
          <a:p>
            <a:pPr algn="ctr">
              <a:defRPr/>
            </a:pPr>
            <a:r>
              <a:rPr lang="fr-FR" sz="1600">
                <a:highlight>
                  <a:srgbClr val="FFFF00"/>
                </a:highlight>
              </a:rPr>
              <a:t>A. Gallo, PFMC 2025</a:t>
            </a:r>
            <a:endParaRPr/>
          </a:p>
        </p:txBody>
      </p:sp>
      <p:grpSp>
        <p:nvGrpSpPr>
          <p:cNvPr id="152" name="Group 151">
            <a:extLst>
              <a:ext uri="{FF2B5EF4-FFF2-40B4-BE49-F238E27FC236}">
                <a16:creationId xmlns:a16="http://schemas.microsoft.com/office/drawing/2014/main" id="{B9CC3EFF-B00B-42C2-82F4-318B0587373B}"/>
              </a:ext>
            </a:extLst>
          </p:cNvPr>
          <p:cNvGrpSpPr/>
          <p:nvPr/>
        </p:nvGrpSpPr>
        <p:grpSpPr>
          <a:xfrm>
            <a:off x="4972816" y="2287807"/>
            <a:ext cx="3151104" cy="2757128"/>
            <a:chOff x="5064195" y="2287807"/>
            <a:chExt cx="3151104" cy="2757128"/>
          </a:xfrm>
        </p:grpSpPr>
        <p:pic>
          <p:nvPicPr>
            <p:cNvPr id="65" name="Image 3">
              <a:extLst>
                <a:ext uri="{FF2B5EF4-FFF2-40B4-BE49-F238E27FC236}">
                  <a16:creationId xmlns:a16="http://schemas.microsoft.com/office/drawing/2014/main" id="{BA91F7B0-B4D2-4A7C-9580-A0B4B50F14F9}"/>
                </a:ext>
              </a:extLst>
            </p:cNvPr>
            <p:cNvPicPr>
              <a:picLocks noChangeAspect="1"/>
            </p:cNvPicPr>
            <p:nvPr/>
          </p:nvPicPr>
          <p:blipFill>
            <a:blip r:embed="rId2"/>
            <a:stretch/>
          </p:blipFill>
          <p:spPr bwMode="auto">
            <a:xfrm>
              <a:off x="5226263" y="2287807"/>
              <a:ext cx="2989036" cy="2757128"/>
            </a:xfrm>
            <a:prstGeom prst="rect">
              <a:avLst/>
            </a:prstGeom>
          </p:spPr>
        </p:pic>
        <p:sp>
          <p:nvSpPr>
            <p:cNvPr id="75" name="Rectangle 36">
              <a:extLst>
                <a:ext uri="{FF2B5EF4-FFF2-40B4-BE49-F238E27FC236}">
                  <a16:creationId xmlns:a16="http://schemas.microsoft.com/office/drawing/2014/main" id="{F112FD3D-8FC7-43C1-AA24-3AAA5F1044F0}"/>
                </a:ext>
              </a:extLst>
            </p:cNvPr>
            <p:cNvSpPr/>
            <p:nvPr/>
          </p:nvSpPr>
          <p:spPr bwMode="auto">
            <a:xfrm>
              <a:off x="5922171" y="3614753"/>
              <a:ext cx="137748" cy="2505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defRPr/>
              </a:pPr>
              <a:endParaRPr lang="fr-FR"/>
            </a:p>
          </p:txBody>
        </p:sp>
        <p:sp>
          <p:nvSpPr>
            <p:cNvPr id="76" name="Rectangle 37">
              <a:extLst>
                <a:ext uri="{FF2B5EF4-FFF2-40B4-BE49-F238E27FC236}">
                  <a16:creationId xmlns:a16="http://schemas.microsoft.com/office/drawing/2014/main" id="{86DAEC66-5839-4EA1-BD6A-EA1F49FAA7FA}"/>
                </a:ext>
              </a:extLst>
            </p:cNvPr>
            <p:cNvSpPr/>
            <p:nvPr/>
          </p:nvSpPr>
          <p:spPr bwMode="auto">
            <a:xfrm>
              <a:off x="6133058" y="3168013"/>
              <a:ext cx="137748" cy="2505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defRPr/>
              </a:pPr>
              <a:endParaRPr lang="fr-FR"/>
            </a:p>
          </p:txBody>
        </p:sp>
        <p:sp>
          <p:nvSpPr>
            <p:cNvPr id="77" name="Rectangle 38">
              <a:extLst>
                <a:ext uri="{FF2B5EF4-FFF2-40B4-BE49-F238E27FC236}">
                  <a16:creationId xmlns:a16="http://schemas.microsoft.com/office/drawing/2014/main" id="{73EB742B-09FB-4B87-B151-5164D6DDC988}"/>
                </a:ext>
              </a:extLst>
            </p:cNvPr>
            <p:cNvSpPr/>
            <p:nvPr/>
          </p:nvSpPr>
          <p:spPr bwMode="auto">
            <a:xfrm>
              <a:off x="6823508" y="3197287"/>
              <a:ext cx="137748" cy="2505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defRPr/>
              </a:pPr>
              <a:endParaRPr lang="fr-FR"/>
            </a:p>
          </p:txBody>
        </p:sp>
        <p:sp>
          <p:nvSpPr>
            <p:cNvPr id="78" name="Rectangle 39">
              <a:extLst>
                <a:ext uri="{FF2B5EF4-FFF2-40B4-BE49-F238E27FC236}">
                  <a16:creationId xmlns:a16="http://schemas.microsoft.com/office/drawing/2014/main" id="{61C8FB1C-345B-4CEC-92DE-D0F504D4354A}"/>
                </a:ext>
              </a:extLst>
            </p:cNvPr>
            <p:cNvSpPr/>
            <p:nvPr/>
          </p:nvSpPr>
          <p:spPr bwMode="auto">
            <a:xfrm>
              <a:off x="7002585" y="3606198"/>
              <a:ext cx="137748" cy="2505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defRPr/>
              </a:pPr>
              <a:endParaRPr lang="fr-FR"/>
            </a:p>
          </p:txBody>
        </p:sp>
        <p:sp>
          <p:nvSpPr>
            <p:cNvPr id="79" name="Rectangle 40">
              <a:extLst>
                <a:ext uri="{FF2B5EF4-FFF2-40B4-BE49-F238E27FC236}">
                  <a16:creationId xmlns:a16="http://schemas.microsoft.com/office/drawing/2014/main" id="{B8EEA002-082B-4F16-9086-D2BE44F3363F}"/>
                </a:ext>
              </a:extLst>
            </p:cNvPr>
            <p:cNvSpPr/>
            <p:nvPr/>
          </p:nvSpPr>
          <p:spPr bwMode="auto">
            <a:xfrm>
              <a:off x="6191881" y="4053762"/>
              <a:ext cx="137748" cy="2505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defRPr/>
              </a:pPr>
              <a:endParaRPr lang="fr-FR"/>
            </a:p>
          </p:txBody>
        </p:sp>
        <p:sp>
          <p:nvSpPr>
            <p:cNvPr id="80" name="Rectangle 41">
              <a:extLst>
                <a:ext uri="{FF2B5EF4-FFF2-40B4-BE49-F238E27FC236}">
                  <a16:creationId xmlns:a16="http://schemas.microsoft.com/office/drawing/2014/main" id="{D7E5496D-D48C-4FAA-9DFD-C6D21983D878}"/>
                </a:ext>
              </a:extLst>
            </p:cNvPr>
            <p:cNvSpPr/>
            <p:nvPr/>
          </p:nvSpPr>
          <p:spPr bwMode="auto">
            <a:xfrm>
              <a:off x="6778202" y="3968479"/>
              <a:ext cx="137748" cy="2505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defRPr/>
              </a:pPr>
              <a:endParaRPr lang="fr-FR"/>
            </a:p>
          </p:txBody>
        </p:sp>
        <p:sp>
          <p:nvSpPr>
            <p:cNvPr id="91" name="ZoneTexte 56">
              <a:extLst>
                <a:ext uri="{FF2B5EF4-FFF2-40B4-BE49-F238E27FC236}">
                  <a16:creationId xmlns:a16="http://schemas.microsoft.com/office/drawing/2014/main" id="{CF78549F-3364-45D9-BA1C-0F477D8D4546}"/>
                </a:ext>
              </a:extLst>
            </p:cNvPr>
            <p:cNvSpPr txBox="1"/>
            <p:nvPr/>
          </p:nvSpPr>
          <p:spPr bwMode="auto">
            <a:xfrm>
              <a:off x="5064195" y="3149622"/>
              <a:ext cx="792512" cy="369332"/>
            </a:xfrm>
            <a:prstGeom prst="rect">
              <a:avLst/>
            </a:prstGeom>
            <a:noFill/>
          </p:spPr>
          <p:txBody>
            <a:bodyPr wrap="square" rtlCol="0">
              <a:spAutoFit/>
            </a:bodyPr>
            <a:lstStyle/>
            <a:p>
              <a:pPr>
                <a:defRPr/>
              </a:pPr>
              <a:r>
                <a:rPr lang="fr-FR" sz="1800">
                  <a:highlight>
                    <a:srgbClr val="FFFF00"/>
                  </a:highlight>
                </a:rPr>
                <a:t>Q4</a:t>
              </a:r>
              <a:endParaRPr/>
            </a:p>
          </p:txBody>
        </p:sp>
        <p:sp>
          <p:nvSpPr>
            <p:cNvPr id="92" name="ZoneTexte 57">
              <a:extLst>
                <a:ext uri="{FF2B5EF4-FFF2-40B4-BE49-F238E27FC236}">
                  <a16:creationId xmlns:a16="http://schemas.microsoft.com/office/drawing/2014/main" id="{623DBB2B-F042-4ADC-A12E-3BA976D0EAC3}"/>
                </a:ext>
              </a:extLst>
            </p:cNvPr>
            <p:cNvSpPr txBox="1"/>
            <p:nvPr/>
          </p:nvSpPr>
          <p:spPr bwMode="auto">
            <a:xfrm>
              <a:off x="6257940" y="2971828"/>
              <a:ext cx="792512" cy="369332"/>
            </a:xfrm>
            <a:prstGeom prst="rect">
              <a:avLst/>
            </a:prstGeom>
            <a:noFill/>
          </p:spPr>
          <p:txBody>
            <a:bodyPr wrap="square" rtlCol="0">
              <a:spAutoFit/>
            </a:bodyPr>
            <a:lstStyle/>
            <a:p>
              <a:pPr>
                <a:defRPr/>
              </a:pPr>
              <a:r>
                <a:rPr lang="fr-FR" sz="1800" dirty="0">
                  <a:highlight>
                    <a:srgbClr val="FFFF00"/>
                  </a:highlight>
                </a:rPr>
                <a:t>Q3</a:t>
              </a:r>
              <a:endParaRPr dirty="0"/>
            </a:p>
          </p:txBody>
        </p:sp>
      </p:grpSp>
      <p:sp>
        <p:nvSpPr>
          <p:cNvPr id="132" name="Rectangle 131">
            <a:extLst>
              <a:ext uri="{FF2B5EF4-FFF2-40B4-BE49-F238E27FC236}">
                <a16:creationId xmlns:a16="http://schemas.microsoft.com/office/drawing/2014/main" id="{9A45072A-B3A7-4E31-AAAF-EAB59E2C65EA}"/>
              </a:ext>
            </a:extLst>
          </p:cNvPr>
          <p:cNvSpPr/>
          <p:nvPr/>
        </p:nvSpPr>
        <p:spPr>
          <a:xfrm>
            <a:off x="2181794" y="1748906"/>
            <a:ext cx="7995266" cy="584775"/>
          </a:xfrm>
          <a:prstGeom prst="rect">
            <a:avLst/>
          </a:prstGeom>
        </p:spPr>
        <p:txBody>
          <a:bodyPr wrap="none">
            <a:spAutoFit/>
          </a:bodyPr>
          <a:lstStyle/>
          <a:p>
            <a:r>
              <a:rPr lang="en-US" sz="3200" b="1" dirty="0"/>
              <a:t>Non uniform </a:t>
            </a:r>
            <a:r>
              <a:rPr lang="en-US" sz="3200" b="1" dirty="0" err="1"/>
              <a:t>boronization</a:t>
            </a:r>
            <a:r>
              <a:rPr lang="en-US" sz="3200" b="1" dirty="0"/>
              <a:t> performed in WEST</a:t>
            </a:r>
          </a:p>
        </p:txBody>
      </p:sp>
      <p:sp>
        <p:nvSpPr>
          <p:cNvPr id="133" name="ZoneTexte 8">
            <a:extLst>
              <a:ext uri="{FF2B5EF4-FFF2-40B4-BE49-F238E27FC236}">
                <a16:creationId xmlns:a16="http://schemas.microsoft.com/office/drawing/2014/main" id="{8C096CB3-69B9-4264-AA9B-6F4C50312868}"/>
              </a:ext>
            </a:extLst>
          </p:cNvPr>
          <p:cNvSpPr txBox="1"/>
          <p:nvPr/>
        </p:nvSpPr>
        <p:spPr bwMode="auto">
          <a:xfrm>
            <a:off x="9061336" y="1446339"/>
            <a:ext cx="2494771" cy="338554"/>
          </a:xfrm>
          <a:prstGeom prst="rect">
            <a:avLst/>
          </a:prstGeom>
          <a:noFill/>
        </p:spPr>
        <p:txBody>
          <a:bodyPr wrap="square" rtlCol="0">
            <a:spAutoFit/>
          </a:bodyPr>
          <a:lstStyle/>
          <a:p>
            <a:pPr algn="ctr">
              <a:defRPr/>
            </a:pPr>
            <a:r>
              <a:rPr lang="fr-FR" sz="1600" b="1" dirty="0"/>
              <a:t>A. Gallo, PFMC 2025</a:t>
            </a:r>
            <a:endParaRPr b="1" dirty="0"/>
          </a:p>
        </p:txBody>
      </p:sp>
      <p:sp>
        <p:nvSpPr>
          <p:cNvPr id="90" name="ZoneTexte 55">
            <a:extLst>
              <a:ext uri="{FF2B5EF4-FFF2-40B4-BE49-F238E27FC236}">
                <a16:creationId xmlns:a16="http://schemas.microsoft.com/office/drawing/2014/main" id="{2959F111-1358-47AF-91C2-A7510AB6F9B1}"/>
              </a:ext>
            </a:extLst>
          </p:cNvPr>
          <p:cNvSpPr txBox="1"/>
          <p:nvPr/>
        </p:nvSpPr>
        <p:spPr bwMode="auto">
          <a:xfrm>
            <a:off x="5682654" y="6079706"/>
            <a:ext cx="1393252" cy="276999"/>
          </a:xfrm>
          <a:prstGeom prst="rect">
            <a:avLst/>
          </a:prstGeom>
          <a:noFill/>
        </p:spPr>
        <p:txBody>
          <a:bodyPr wrap="square">
            <a:spAutoFit/>
          </a:bodyPr>
          <a:lstStyle/>
          <a:p>
            <a:pPr>
              <a:defRPr/>
            </a:pPr>
            <a:r>
              <a:rPr lang="en-US" sz="1200" b="1" i="0" u="none" strike="noStrike">
                <a:solidFill>
                  <a:srgbClr val="000000"/>
                </a:solidFill>
                <a:latin typeface="Arial"/>
              </a:rPr>
              <a:t>Glow electrode</a:t>
            </a:r>
            <a:endParaRPr lang="en-US" sz="1200"/>
          </a:p>
        </p:txBody>
      </p:sp>
      <p:grpSp>
        <p:nvGrpSpPr>
          <p:cNvPr id="150" name="Group 149">
            <a:extLst>
              <a:ext uri="{FF2B5EF4-FFF2-40B4-BE49-F238E27FC236}">
                <a16:creationId xmlns:a16="http://schemas.microsoft.com/office/drawing/2014/main" id="{313C6F33-6CC3-4FD8-AD87-A23BD513A5A8}"/>
              </a:ext>
            </a:extLst>
          </p:cNvPr>
          <p:cNvGrpSpPr/>
          <p:nvPr/>
        </p:nvGrpSpPr>
        <p:grpSpPr>
          <a:xfrm>
            <a:off x="81275" y="2520593"/>
            <a:ext cx="5996090" cy="2308324"/>
            <a:chOff x="523187" y="-737923"/>
            <a:chExt cx="5996090" cy="2308324"/>
          </a:xfrm>
        </p:grpSpPr>
        <p:sp>
          <p:nvSpPr>
            <p:cNvPr id="139" name="Rectangle 138">
              <a:extLst>
                <a:ext uri="{FF2B5EF4-FFF2-40B4-BE49-F238E27FC236}">
                  <a16:creationId xmlns:a16="http://schemas.microsoft.com/office/drawing/2014/main" id="{FCE52667-C91F-43BC-B6FF-622624F1113B}"/>
                </a:ext>
              </a:extLst>
            </p:cNvPr>
            <p:cNvSpPr/>
            <p:nvPr/>
          </p:nvSpPr>
          <p:spPr>
            <a:xfrm>
              <a:off x="523187" y="-737923"/>
              <a:ext cx="5996090" cy="2308324"/>
            </a:xfrm>
            <a:prstGeom prst="rect">
              <a:avLst/>
            </a:prstGeom>
          </p:spPr>
          <p:txBody>
            <a:bodyPr wrap="square">
              <a:spAutoFit/>
            </a:bodyPr>
            <a:lstStyle/>
            <a:p>
              <a:pPr>
                <a:defRPr/>
              </a:pPr>
              <a:r>
                <a:rPr lang="en-US" dirty="0">
                  <a:solidFill>
                    <a:srgbClr val="000000"/>
                  </a:solidFill>
                </a:rPr>
                <a:t>Spatially non-uniform </a:t>
              </a:r>
              <a:r>
                <a:rPr lang="en-US" dirty="0" err="1">
                  <a:solidFill>
                    <a:srgbClr val="000000"/>
                  </a:solidFill>
                </a:rPr>
                <a:t>boronization</a:t>
              </a:r>
              <a:r>
                <a:rPr lang="en-US" dirty="0">
                  <a:solidFill>
                    <a:srgbClr val="000000"/>
                  </a:solidFill>
                </a:rPr>
                <a:t> tested in WEST:</a:t>
              </a:r>
            </a:p>
            <a:p>
              <a:pPr marL="285750" indent="-285750">
                <a:buFont typeface="Arial" panose="020B0604020202020204" pitchFamily="34" charset="0"/>
                <a:buChar char="•"/>
                <a:defRPr/>
              </a:pPr>
              <a:r>
                <a:rPr lang="en-US" dirty="0">
                  <a:solidFill>
                    <a:srgbClr val="000000"/>
                  </a:solidFill>
                  <a:latin typeface="Arial"/>
                </a:rPr>
                <a:t>6 glow electrodes (anodes) on top LFS</a:t>
              </a:r>
            </a:p>
            <a:p>
              <a:pPr marL="285750" indent="-285750">
                <a:buFont typeface="Arial" panose="020B0604020202020204" pitchFamily="34" charset="0"/>
                <a:buChar char="•"/>
                <a:defRPr/>
              </a:pPr>
              <a:r>
                <a:rPr lang="en-US" dirty="0">
                  <a:solidFill>
                    <a:srgbClr val="000000"/>
                  </a:solidFill>
                  <a:latin typeface="Arial"/>
                </a:rPr>
                <a:t>3 (out of 6) diborane (B</a:t>
              </a:r>
              <a:r>
                <a:rPr lang="en-US" baseline="-25000" dirty="0">
                  <a:solidFill>
                    <a:srgbClr val="000000"/>
                  </a:solidFill>
                  <a:latin typeface="Arial"/>
                </a:rPr>
                <a:t>2</a:t>
              </a:r>
              <a:r>
                <a:rPr lang="en-US" dirty="0">
                  <a:solidFill>
                    <a:srgbClr val="000000"/>
                  </a:solidFill>
                  <a:latin typeface="Arial"/>
                </a:rPr>
                <a:t>D</a:t>
              </a:r>
              <a:r>
                <a:rPr lang="en-US" baseline="-25000" dirty="0">
                  <a:solidFill>
                    <a:srgbClr val="000000"/>
                  </a:solidFill>
                  <a:latin typeface="Arial"/>
                </a:rPr>
                <a:t>6</a:t>
              </a:r>
              <a:r>
                <a:rPr lang="en-US" dirty="0">
                  <a:solidFill>
                    <a:srgbClr val="000000"/>
                  </a:solidFill>
                  <a:latin typeface="Arial"/>
                </a:rPr>
                <a:t>) feed locations 		</a:t>
              </a:r>
              <a:endParaRPr lang="en-US" dirty="0"/>
            </a:p>
            <a:p>
              <a:pPr marL="285750">
                <a:defRPr/>
              </a:pPr>
              <a:r>
                <a:rPr lang="en-US" dirty="0">
                  <a:solidFill>
                    <a:srgbClr val="000000"/>
                  </a:solidFill>
                  <a:latin typeface="Arial"/>
                </a:rPr>
                <a:t>bottom LFS Q1, Q2, Q3 (half of the torus)</a:t>
              </a:r>
              <a:endParaRPr lang="en-US" dirty="0"/>
            </a:p>
            <a:p>
              <a:pPr>
                <a:defRPr/>
              </a:pPr>
              <a:endParaRPr lang="en-US" dirty="0"/>
            </a:p>
            <a:p>
              <a:pPr>
                <a:defRPr/>
              </a:pPr>
              <a:endParaRPr lang="en-US" dirty="0">
                <a:solidFill>
                  <a:srgbClr val="000000"/>
                </a:solidFill>
              </a:endParaRPr>
            </a:p>
            <a:p>
              <a:pPr>
                <a:defRPr/>
              </a:pPr>
              <a:r>
                <a:rPr lang="en-US" dirty="0">
                  <a:solidFill>
                    <a:srgbClr val="000000"/>
                  </a:solidFill>
                </a:rPr>
                <a:t>	</a:t>
              </a:r>
              <a:endParaRPr lang="en-US" dirty="0"/>
            </a:p>
          </p:txBody>
        </p:sp>
        <p:sp>
          <p:nvSpPr>
            <p:cNvPr id="146" name="Rectangle 23">
              <a:extLst>
                <a:ext uri="{FF2B5EF4-FFF2-40B4-BE49-F238E27FC236}">
                  <a16:creationId xmlns:a16="http://schemas.microsoft.com/office/drawing/2014/main" id="{59E999D8-9645-4C9F-810A-A24A259751AE}"/>
                </a:ext>
              </a:extLst>
            </p:cNvPr>
            <p:cNvSpPr/>
            <p:nvPr/>
          </p:nvSpPr>
          <p:spPr bwMode="auto">
            <a:xfrm>
              <a:off x="4885200" y="-354340"/>
              <a:ext cx="144000" cy="144000"/>
            </a:xfrm>
            <a:prstGeom prst="rect">
              <a:avLst/>
            </a:prstGeom>
            <a:solidFill>
              <a:srgbClr val="FF00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defRPr/>
              </a:pPr>
              <a:endParaRPr lang="fr-FR"/>
            </a:p>
          </p:txBody>
        </p:sp>
        <p:sp>
          <p:nvSpPr>
            <p:cNvPr id="147" name="Ellipse 50">
              <a:extLst>
                <a:ext uri="{FF2B5EF4-FFF2-40B4-BE49-F238E27FC236}">
                  <a16:creationId xmlns:a16="http://schemas.microsoft.com/office/drawing/2014/main" id="{D18BEDC7-B9C4-4181-89B8-609162ECD0C4}"/>
                </a:ext>
              </a:extLst>
            </p:cNvPr>
            <p:cNvSpPr/>
            <p:nvPr/>
          </p:nvSpPr>
          <p:spPr bwMode="auto">
            <a:xfrm>
              <a:off x="5197819" y="-354340"/>
              <a:ext cx="144000" cy="144000"/>
            </a:xfrm>
            <a:prstGeom prst="ellipse">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defRPr/>
              </a:pPr>
              <a:endParaRPr lang="fr-FR"/>
            </a:p>
          </p:txBody>
        </p:sp>
        <p:cxnSp>
          <p:nvCxnSpPr>
            <p:cNvPr id="148" name="Connecteur droit avec flèche 48">
              <a:extLst>
                <a:ext uri="{FF2B5EF4-FFF2-40B4-BE49-F238E27FC236}">
                  <a16:creationId xmlns:a16="http://schemas.microsoft.com/office/drawing/2014/main" id="{24ED4151-F054-4BA8-A719-DFD560A60E67}"/>
                </a:ext>
              </a:extLst>
            </p:cNvPr>
            <p:cNvCxnSpPr>
              <a:cxnSpLocks/>
            </p:cNvCxnSpPr>
            <p:nvPr/>
          </p:nvCxnSpPr>
          <p:spPr bwMode="auto">
            <a:xfrm flipV="1">
              <a:off x="5283941" y="-97500"/>
              <a:ext cx="0" cy="216000"/>
            </a:xfrm>
            <a:prstGeom prst="straightConnector1">
              <a:avLst/>
            </a:prstGeom>
            <a:ln w="38100">
              <a:solidFill>
                <a:srgbClr val="0000FF"/>
              </a:solidFill>
              <a:headEnd type="none" w="sm" len="sm"/>
              <a:tailEnd type="arrow" w="sm" len="sm"/>
            </a:ln>
            <a:effectLst>
              <a:glow rad="101600">
                <a:schemeClr val="bg1">
                  <a:alpha val="40000"/>
                </a:schemeClr>
              </a:glow>
            </a:effectLst>
          </p:spPr>
          <p:style>
            <a:lnRef idx="1">
              <a:schemeClr val="accent1"/>
            </a:lnRef>
            <a:fillRef idx="0">
              <a:schemeClr val="accent1"/>
            </a:fillRef>
            <a:effectRef idx="0">
              <a:schemeClr val="accent1"/>
            </a:effectRef>
            <a:fontRef idx="minor">
              <a:schemeClr val="tx1"/>
            </a:fontRef>
          </p:style>
        </p:cxnSp>
      </p:grpSp>
      <p:grpSp>
        <p:nvGrpSpPr>
          <p:cNvPr id="156" name="Group 155">
            <a:extLst>
              <a:ext uri="{FF2B5EF4-FFF2-40B4-BE49-F238E27FC236}">
                <a16:creationId xmlns:a16="http://schemas.microsoft.com/office/drawing/2014/main" id="{217149CC-521E-4270-A579-82BDE76C44C2}"/>
              </a:ext>
            </a:extLst>
          </p:cNvPr>
          <p:cNvGrpSpPr/>
          <p:nvPr/>
        </p:nvGrpSpPr>
        <p:grpSpPr>
          <a:xfrm>
            <a:off x="8153964" y="2235119"/>
            <a:ext cx="4381220" cy="3260353"/>
            <a:chOff x="8397847" y="2247425"/>
            <a:chExt cx="4381220" cy="3260353"/>
          </a:xfrm>
        </p:grpSpPr>
        <p:pic>
          <p:nvPicPr>
            <p:cNvPr id="56" name="Image 6">
              <a:extLst>
                <a:ext uri="{FF2B5EF4-FFF2-40B4-BE49-F238E27FC236}">
                  <a16:creationId xmlns:a16="http://schemas.microsoft.com/office/drawing/2014/main" id="{B0783E87-3195-4102-AC84-CBA4A87E30BD}"/>
                </a:ext>
              </a:extLst>
            </p:cNvPr>
            <p:cNvPicPr>
              <a:picLocks noChangeAspect="1"/>
            </p:cNvPicPr>
            <p:nvPr/>
          </p:nvPicPr>
          <p:blipFill>
            <a:blip r:embed="rId3"/>
            <a:stretch/>
          </p:blipFill>
          <p:spPr bwMode="auto">
            <a:xfrm>
              <a:off x="8537266" y="2485952"/>
              <a:ext cx="3466975" cy="2775033"/>
            </a:xfrm>
            <a:prstGeom prst="rect">
              <a:avLst/>
            </a:prstGeom>
            <a:noFill/>
          </p:spPr>
        </p:pic>
        <p:sp>
          <p:nvSpPr>
            <p:cNvPr id="57" name="Ellipse 8">
              <a:extLst>
                <a:ext uri="{FF2B5EF4-FFF2-40B4-BE49-F238E27FC236}">
                  <a16:creationId xmlns:a16="http://schemas.microsoft.com/office/drawing/2014/main" id="{BF72F3D0-E03A-4119-83B5-15E56DAB5F04}"/>
                </a:ext>
              </a:extLst>
            </p:cNvPr>
            <p:cNvSpPr/>
            <p:nvPr/>
          </p:nvSpPr>
          <p:spPr bwMode="auto">
            <a:xfrm>
              <a:off x="8745656" y="3774553"/>
              <a:ext cx="144000" cy="144000"/>
            </a:xfrm>
            <a:prstGeom prst="ellipse">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defRPr/>
              </a:pPr>
              <a:endParaRPr lang="fr-FR"/>
            </a:p>
          </p:txBody>
        </p:sp>
        <p:sp>
          <p:nvSpPr>
            <p:cNvPr id="58" name="Ellipse 9">
              <a:extLst>
                <a:ext uri="{FF2B5EF4-FFF2-40B4-BE49-F238E27FC236}">
                  <a16:creationId xmlns:a16="http://schemas.microsoft.com/office/drawing/2014/main" id="{A6E0C6FE-C826-414B-8752-17CDF32FE64E}"/>
                </a:ext>
              </a:extLst>
            </p:cNvPr>
            <p:cNvSpPr/>
            <p:nvPr/>
          </p:nvSpPr>
          <p:spPr bwMode="auto">
            <a:xfrm>
              <a:off x="9472751" y="2797459"/>
              <a:ext cx="144000" cy="144000"/>
            </a:xfrm>
            <a:prstGeom prst="ellipse">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defRPr/>
              </a:pPr>
              <a:endParaRPr lang="fr-FR"/>
            </a:p>
          </p:txBody>
        </p:sp>
        <p:sp>
          <p:nvSpPr>
            <p:cNvPr id="59" name="Ellipse 10">
              <a:extLst>
                <a:ext uri="{FF2B5EF4-FFF2-40B4-BE49-F238E27FC236}">
                  <a16:creationId xmlns:a16="http://schemas.microsoft.com/office/drawing/2014/main" id="{EE69D204-56AC-477F-B782-AA7694CD42C2}"/>
                </a:ext>
              </a:extLst>
            </p:cNvPr>
            <p:cNvSpPr/>
            <p:nvPr/>
          </p:nvSpPr>
          <p:spPr bwMode="auto">
            <a:xfrm>
              <a:off x="10816018" y="2880467"/>
              <a:ext cx="144000" cy="144000"/>
            </a:xfrm>
            <a:prstGeom prst="ellipse">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defRPr/>
              </a:pPr>
              <a:endParaRPr lang="fr-FR"/>
            </a:p>
          </p:txBody>
        </p:sp>
        <p:sp>
          <p:nvSpPr>
            <p:cNvPr id="60" name="Ellipse 11">
              <a:extLst>
                <a:ext uri="{FF2B5EF4-FFF2-40B4-BE49-F238E27FC236}">
                  <a16:creationId xmlns:a16="http://schemas.microsoft.com/office/drawing/2014/main" id="{6D2187B0-C11F-4179-BE1B-0C3F041D1737}"/>
                </a:ext>
              </a:extLst>
            </p:cNvPr>
            <p:cNvSpPr/>
            <p:nvPr/>
          </p:nvSpPr>
          <p:spPr bwMode="auto">
            <a:xfrm>
              <a:off x="9622711" y="4549363"/>
              <a:ext cx="144000" cy="144000"/>
            </a:xfrm>
            <a:prstGeom prst="ellipse">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defRPr/>
              </a:pPr>
              <a:endParaRPr lang="fr-FR"/>
            </a:p>
          </p:txBody>
        </p:sp>
        <p:sp>
          <p:nvSpPr>
            <p:cNvPr id="61" name="Ellipse 12">
              <a:extLst>
                <a:ext uri="{FF2B5EF4-FFF2-40B4-BE49-F238E27FC236}">
                  <a16:creationId xmlns:a16="http://schemas.microsoft.com/office/drawing/2014/main" id="{90F87BFB-E6CB-4613-BB04-31A15499B0DE}"/>
                </a:ext>
              </a:extLst>
            </p:cNvPr>
            <p:cNvSpPr/>
            <p:nvPr/>
          </p:nvSpPr>
          <p:spPr bwMode="auto">
            <a:xfrm>
              <a:off x="10907745" y="4503825"/>
              <a:ext cx="144000" cy="144000"/>
            </a:xfrm>
            <a:prstGeom prst="ellipse">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defRPr/>
              </a:pPr>
              <a:endParaRPr lang="fr-FR"/>
            </a:p>
          </p:txBody>
        </p:sp>
        <p:sp>
          <p:nvSpPr>
            <p:cNvPr id="62" name="Ellipse 13">
              <a:extLst>
                <a:ext uri="{FF2B5EF4-FFF2-40B4-BE49-F238E27FC236}">
                  <a16:creationId xmlns:a16="http://schemas.microsoft.com/office/drawing/2014/main" id="{D6044A76-69DE-4E39-B0B6-D1BB288AFE13}"/>
                </a:ext>
              </a:extLst>
            </p:cNvPr>
            <p:cNvSpPr/>
            <p:nvPr/>
          </p:nvSpPr>
          <p:spPr bwMode="auto">
            <a:xfrm>
              <a:off x="11577899" y="3728821"/>
              <a:ext cx="144000" cy="144000"/>
            </a:xfrm>
            <a:prstGeom prst="ellipse">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defRPr/>
              </a:pPr>
              <a:endParaRPr lang="fr-FR"/>
            </a:p>
          </p:txBody>
        </p:sp>
        <p:sp>
          <p:nvSpPr>
            <p:cNvPr id="63" name="Cylindre 16">
              <a:extLst>
                <a:ext uri="{FF2B5EF4-FFF2-40B4-BE49-F238E27FC236}">
                  <a16:creationId xmlns:a16="http://schemas.microsoft.com/office/drawing/2014/main" id="{C19D0B2C-8C30-4BBE-A27C-ECBD6D07A72E}"/>
                </a:ext>
              </a:extLst>
            </p:cNvPr>
            <p:cNvSpPr/>
            <p:nvPr/>
          </p:nvSpPr>
          <p:spPr bwMode="auto">
            <a:xfrm>
              <a:off x="9537227" y="4043875"/>
              <a:ext cx="120163" cy="360000"/>
            </a:xfrm>
            <a:prstGeom prst="can">
              <a:avLst>
                <a:gd name="adj" fmla="val 4894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defRPr/>
              </a:pPr>
              <a:endParaRPr lang="fr-FR"/>
            </a:p>
          </p:txBody>
        </p:sp>
        <p:sp>
          <p:nvSpPr>
            <p:cNvPr id="64" name="Cylindre 17">
              <a:extLst>
                <a:ext uri="{FF2B5EF4-FFF2-40B4-BE49-F238E27FC236}">
                  <a16:creationId xmlns:a16="http://schemas.microsoft.com/office/drawing/2014/main" id="{1E7AF2C3-DC2E-4D9C-AE86-F2CB073EA7DC}"/>
                </a:ext>
              </a:extLst>
            </p:cNvPr>
            <p:cNvSpPr/>
            <p:nvPr/>
          </p:nvSpPr>
          <p:spPr bwMode="auto">
            <a:xfrm>
              <a:off x="9417063" y="3219978"/>
              <a:ext cx="120163" cy="360000"/>
            </a:xfrm>
            <a:prstGeom prst="can">
              <a:avLst>
                <a:gd name="adj" fmla="val 4894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defRPr/>
              </a:pPr>
              <a:endParaRPr lang="fr-FR"/>
            </a:p>
          </p:txBody>
        </p:sp>
        <p:sp>
          <p:nvSpPr>
            <p:cNvPr id="66" name="Rectangle 25">
              <a:extLst>
                <a:ext uri="{FF2B5EF4-FFF2-40B4-BE49-F238E27FC236}">
                  <a16:creationId xmlns:a16="http://schemas.microsoft.com/office/drawing/2014/main" id="{39EEF2D6-4CFC-4A72-810B-8D274DD85FBF}"/>
                </a:ext>
              </a:extLst>
            </p:cNvPr>
            <p:cNvSpPr/>
            <p:nvPr/>
          </p:nvSpPr>
          <p:spPr bwMode="auto">
            <a:xfrm>
              <a:off x="9446810" y="3301539"/>
              <a:ext cx="54000" cy="54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defRPr/>
              </a:pPr>
              <a:endParaRPr lang="fr-FR"/>
            </a:p>
          </p:txBody>
        </p:sp>
        <p:sp>
          <p:nvSpPr>
            <p:cNvPr id="67" name="Rectangle 26">
              <a:extLst>
                <a:ext uri="{FF2B5EF4-FFF2-40B4-BE49-F238E27FC236}">
                  <a16:creationId xmlns:a16="http://schemas.microsoft.com/office/drawing/2014/main" id="{0AF599B9-F8B8-4E63-9BFB-D3EF8F8AB011}"/>
                </a:ext>
              </a:extLst>
            </p:cNvPr>
            <p:cNvSpPr/>
            <p:nvPr/>
          </p:nvSpPr>
          <p:spPr bwMode="auto">
            <a:xfrm>
              <a:off x="9446810" y="3392526"/>
              <a:ext cx="54000" cy="54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defRPr/>
              </a:pPr>
              <a:endParaRPr lang="fr-FR"/>
            </a:p>
          </p:txBody>
        </p:sp>
        <p:sp>
          <p:nvSpPr>
            <p:cNvPr id="68" name="Rectangle 27">
              <a:extLst>
                <a:ext uri="{FF2B5EF4-FFF2-40B4-BE49-F238E27FC236}">
                  <a16:creationId xmlns:a16="http://schemas.microsoft.com/office/drawing/2014/main" id="{FD2FA49B-48AC-40E2-ACB6-1A754312E82A}"/>
                </a:ext>
              </a:extLst>
            </p:cNvPr>
            <p:cNvSpPr/>
            <p:nvPr/>
          </p:nvSpPr>
          <p:spPr bwMode="auto">
            <a:xfrm>
              <a:off x="9446810" y="3479736"/>
              <a:ext cx="54000" cy="54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defRPr/>
              </a:pPr>
              <a:endParaRPr lang="fr-FR"/>
            </a:p>
          </p:txBody>
        </p:sp>
        <p:sp>
          <p:nvSpPr>
            <p:cNvPr id="69" name="Rectangle 28">
              <a:extLst>
                <a:ext uri="{FF2B5EF4-FFF2-40B4-BE49-F238E27FC236}">
                  <a16:creationId xmlns:a16="http://schemas.microsoft.com/office/drawing/2014/main" id="{11D6EB23-9182-43BA-8459-AE704A04D15C}"/>
                </a:ext>
              </a:extLst>
            </p:cNvPr>
            <p:cNvSpPr/>
            <p:nvPr/>
          </p:nvSpPr>
          <p:spPr bwMode="auto">
            <a:xfrm>
              <a:off x="9567788" y="4137859"/>
              <a:ext cx="54000" cy="54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defRPr/>
              </a:pPr>
              <a:endParaRPr lang="fr-FR"/>
            </a:p>
          </p:txBody>
        </p:sp>
        <p:sp>
          <p:nvSpPr>
            <p:cNvPr id="70" name="Rectangle 29">
              <a:extLst>
                <a:ext uri="{FF2B5EF4-FFF2-40B4-BE49-F238E27FC236}">
                  <a16:creationId xmlns:a16="http://schemas.microsoft.com/office/drawing/2014/main" id="{4CCF2B5A-A175-41E2-9857-992A5F893B97}"/>
                </a:ext>
              </a:extLst>
            </p:cNvPr>
            <p:cNvSpPr/>
            <p:nvPr/>
          </p:nvSpPr>
          <p:spPr bwMode="auto">
            <a:xfrm>
              <a:off x="9567788" y="4225704"/>
              <a:ext cx="54000" cy="54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defRPr/>
              </a:pPr>
              <a:endParaRPr lang="fr-FR"/>
            </a:p>
          </p:txBody>
        </p:sp>
        <p:sp>
          <p:nvSpPr>
            <p:cNvPr id="71" name="Rectangle 30">
              <a:extLst>
                <a:ext uri="{FF2B5EF4-FFF2-40B4-BE49-F238E27FC236}">
                  <a16:creationId xmlns:a16="http://schemas.microsoft.com/office/drawing/2014/main" id="{5AD25799-0AA8-4A35-8346-E7E616ECD496}"/>
                </a:ext>
              </a:extLst>
            </p:cNvPr>
            <p:cNvSpPr/>
            <p:nvPr/>
          </p:nvSpPr>
          <p:spPr bwMode="auto">
            <a:xfrm>
              <a:off x="9567788" y="4316056"/>
              <a:ext cx="54000" cy="54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defRPr/>
              </a:pPr>
              <a:endParaRPr lang="fr-FR"/>
            </a:p>
          </p:txBody>
        </p:sp>
        <p:cxnSp>
          <p:nvCxnSpPr>
            <p:cNvPr id="72" name="Connecteur droit avec flèche 33">
              <a:extLst>
                <a:ext uri="{FF2B5EF4-FFF2-40B4-BE49-F238E27FC236}">
                  <a16:creationId xmlns:a16="http://schemas.microsoft.com/office/drawing/2014/main" id="{B434F968-67BA-4F88-ADD3-46CE09AB30A5}"/>
                </a:ext>
              </a:extLst>
            </p:cNvPr>
            <p:cNvCxnSpPr>
              <a:cxnSpLocks/>
            </p:cNvCxnSpPr>
            <p:nvPr/>
          </p:nvCxnSpPr>
          <p:spPr bwMode="auto">
            <a:xfrm flipV="1">
              <a:off x="10960018" y="3191530"/>
              <a:ext cx="0" cy="216000"/>
            </a:xfrm>
            <a:prstGeom prst="straightConnector1">
              <a:avLst/>
            </a:prstGeom>
            <a:ln w="38100">
              <a:solidFill>
                <a:srgbClr val="0000FF"/>
              </a:solidFill>
              <a:headEnd type="none" w="sm" len="sm"/>
              <a:tailEnd type="arrow" w="sm" len="sm"/>
            </a:ln>
            <a:effectLst>
              <a:glow rad="1016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3" name="Connecteur droit avec flèche 34">
              <a:extLst>
                <a:ext uri="{FF2B5EF4-FFF2-40B4-BE49-F238E27FC236}">
                  <a16:creationId xmlns:a16="http://schemas.microsoft.com/office/drawing/2014/main" id="{80B63A36-8F5C-4F42-AEB1-91198E4CBCBA}"/>
                </a:ext>
              </a:extLst>
            </p:cNvPr>
            <p:cNvCxnSpPr>
              <a:cxnSpLocks/>
            </p:cNvCxnSpPr>
            <p:nvPr/>
          </p:nvCxnSpPr>
          <p:spPr bwMode="auto">
            <a:xfrm flipV="1">
              <a:off x="9753139" y="3173322"/>
              <a:ext cx="0" cy="216000"/>
            </a:xfrm>
            <a:prstGeom prst="straightConnector1">
              <a:avLst/>
            </a:prstGeom>
            <a:ln w="38100">
              <a:solidFill>
                <a:srgbClr val="0000FF"/>
              </a:solidFill>
              <a:headEnd type="none" w="sm" len="sm"/>
              <a:tailEnd type="arrow" w="sm" len="sm"/>
            </a:ln>
            <a:effectLst>
              <a:glow rad="1016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4" name="Connecteur droit avec flèche 35">
              <a:extLst>
                <a:ext uri="{FF2B5EF4-FFF2-40B4-BE49-F238E27FC236}">
                  <a16:creationId xmlns:a16="http://schemas.microsoft.com/office/drawing/2014/main" id="{962892F4-A450-412F-BD4B-850D3760516F}"/>
                </a:ext>
              </a:extLst>
            </p:cNvPr>
            <p:cNvCxnSpPr>
              <a:cxnSpLocks/>
            </p:cNvCxnSpPr>
            <p:nvPr/>
          </p:nvCxnSpPr>
          <p:spPr bwMode="auto">
            <a:xfrm flipV="1">
              <a:off x="11534357" y="3906187"/>
              <a:ext cx="0" cy="216000"/>
            </a:xfrm>
            <a:prstGeom prst="straightConnector1">
              <a:avLst/>
            </a:prstGeom>
            <a:ln w="38100">
              <a:solidFill>
                <a:srgbClr val="0000FF"/>
              </a:solidFill>
              <a:headEnd type="none" w="sm" len="sm"/>
              <a:tailEnd type="arrow" w="sm" len="sm"/>
            </a:ln>
            <a:effectLst>
              <a:glow rad="1016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81" name="ZoneTexte 42">
              <a:extLst>
                <a:ext uri="{FF2B5EF4-FFF2-40B4-BE49-F238E27FC236}">
                  <a16:creationId xmlns:a16="http://schemas.microsoft.com/office/drawing/2014/main" id="{3DFB0380-6E08-4619-A35A-3BB945B52DCD}"/>
                </a:ext>
              </a:extLst>
            </p:cNvPr>
            <p:cNvSpPr txBox="1"/>
            <p:nvPr/>
          </p:nvSpPr>
          <p:spPr bwMode="auto">
            <a:xfrm>
              <a:off x="11986555" y="3256640"/>
              <a:ext cx="792512" cy="369332"/>
            </a:xfrm>
            <a:prstGeom prst="rect">
              <a:avLst/>
            </a:prstGeom>
            <a:noFill/>
          </p:spPr>
          <p:txBody>
            <a:bodyPr wrap="square" rtlCol="0">
              <a:spAutoFit/>
            </a:bodyPr>
            <a:lstStyle/>
            <a:p>
              <a:pPr>
                <a:defRPr/>
              </a:pPr>
              <a:r>
                <a:rPr lang="fr-FR" dirty="0"/>
                <a:t>Q1</a:t>
              </a:r>
              <a:endParaRPr dirty="0"/>
            </a:p>
          </p:txBody>
        </p:sp>
        <p:sp>
          <p:nvSpPr>
            <p:cNvPr id="82" name="ZoneTexte 43">
              <a:extLst>
                <a:ext uri="{FF2B5EF4-FFF2-40B4-BE49-F238E27FC236}">
                  <a16:creationId xmlns:a16="http://schemas.microsoft.com/office/drawing/2014/main" id="{031880DF-001E-45F1-BCB1-2CC3BADA5304}"/>
                </a:ext>
              </a:extLst>
            </p:cNvPr>
            <p:cNvSpPr txBox="1"/>
            <p:nvPr/>
          </p:nvSpPr>
          <p:spPr bwMode="auto">
            <a:xfrm>
              <a:off x="10393257" y="2247425"/>
              <a:ext cx="792512" cy="369332"/>
            </a:xfrm>
            <a:prstGeom prst="rect">
              <a:avLst/>
            </a:prstGeom>
            <a:noFill/>
          </p:spPr>
          <p:txBody>
            <a:bodyPr wrap="square" rtlCol="0">
              <a:spAutoFit/>
            </a:bodyPr>
            <a:lstStyle/>
            <a:p>
              <a:pPr>
                <a:defRPr/>
              </a:pPr>
              <a:r>
                <a:rPr lang="fr-FR"/>
                <a:t>Q2</a:t>
              </a:r>
              <a:endParaRPr/>
            </a:p>
          </p:txBody>
        </p:sp>
        <p:sp>
          <p:nvSpPr>
            <p:cNvPr id="83" name="ZoneTexte 44">
              <a:extLst>
                <a:ext uri="{FF2B5EF4-FFF2-40B4-BE49-F238E27FC236}">
                  <a16:creationId xmlns:a16="http://schemas.microsoft.com/office/drawing/2014/main" id="{ECFE6B46-4A12-46F5-ABBA-26A6D64A2CF9}"/>
                </a:ext>
              </a:extLst>
            </p:cNvPr>
            <p:cNvSpPr txBox="1"/>
            <p:nvPr/>
          </p:nvSpPr>
          <p:spPr bwMode="auto">
            <a:xfrm>
              <a:off x="8606065" y="2623531"/>
              <a:ext cx="668214" cy="369332"/>
            </a:xfrm>
            <a:prstGeom prst="rect">
              <a:avLst/>
            </a:prstGeom>
            <a:solidFill>
              <a:schemeClr val="bg1"/>
            </a:solidFill>
          </p:spPr>
          <p:txBody>
            <a:bodyPr wrap="square" rtlCol="0">
              <a:spAutoFit/>
            </a:bodyPr>
            <a:lstStyle/>
            <a:p>
              <a:pPr>
                <a:defRPr/>
              </a:pPr>
              <a:r>
                <a:rPr lang="fr-FR"/>
                <a:t>Q3</a:t>
              </a:r>
              <a:endParaRPr/>
            </a:p>
          </p:txBody>
        </p:sp>
        <p:sp>
          <p:nvSpPr>
            <p:cNvPr id="84" name="ZoneTexte 45">
              <a:extLst>
                <a:ext uri="{FF2B5EF4-FFF2-40B4-BE49-F238E27FC236}">
                  <a16:creationId xmlns:a16="http://schemas.microsoft.com/office/drawing/2014/main" id="{D72BA28A-9CED-4DE0-B321-CCB4EF991400}"/>
                </a:ext>
              </a:extLst>
            </p:cNvPr>
            <p:cNvSpPr txBox="1"/>
            <p:nvPr/>
          </p:nvSpPr>
          <p:spPr bwMode="auto">
            <a:xfrm>
              <a:off x="8397847" y="4483258"/>
              <a:ext cx="792512" cy="369332"/>
            </a:xfrm>
            <a:prstGeom prst="rect">
              <a:avLst/>
            </a:prstGeom>
            <a:noFill/>
          </p:spPr>
          <p:txBody>
            <a:bodyPr wrap="square" rtlCol="0">
              <a:spAutoFit/>
            </a:bodyPr>
            <a:lstStyle/>
            <a:p>
              <a:pPr>
                <a:defRPr/>
              </a:pPr>
              <a:r>
                <a:rPr lang="fr-FR"/>
                <a:t>Q4</a:t>
              </a:r>
              <a:endParaRPr/>
            </a:p>
          </p:txBody>
        </p:sp>
        <p:sp>
          <p:nvSpPr>
            <p:cNvPr id="85" name="ZoneTexte 46">
              <a:extLst>
                <a:ext uri="{FF2B5EF4-FFF2-40B4-BE49-F238E27FC236}">
                  <a16:creationId xmlns:a16="http://schemas.microsoft.com/office/drawing/2014/main" id="{DBDBA626-1775-4CB1-AB13-68D49ADB9159}"/>
                </a:ext>
              </a:extLst>
            </p:cNvPr>
            <p:cNvSpPr txBox="1"/>
            <p:nvPr/>
          </p:nvSpPr>
          <p:spPr bwMode="auto">
            <a:xfrm>
              <a:off x="9997002" y="5138446"/>
              <a:ext cx="792512" cy="369332"/>
            </a:xfrm>
            <a:prstGeom prst="rect">
              <a:avLst/>
            </a:prstGeom>
            <a:noFill/>
          </p:spPr>
          <p:txBody>
            <a:bodyPr wrap="square" rtlCol="0">
              <a:spAutoFit/>
            </a:bodyPr>
            <a:lstStyle/>
            <a:p>
              <a:pPr>
                <a:defRPr/>
              </a:pPr>
              <a:r>
                <a:rPr lang="fr-FR"/>
                <a:t>Q5</a:t>
              </a:r>
              <a:endParaRPr/>
            </a:p>
          </p:txBody>
        </p:sp>
        <p:sp>
          <p:nvSpPr>
            <p:cNvPr id="86" name="ZoneTexte 47">
              <a:extLst>
                <a:ext uri="{FF2B5EF4-FFF2-40B4-BE49-F238E27FC236}">
                  <a16:creationId xmlns:a16="http://schemas.microsoft.com/office/drawing/2014/main" id="{348EAD49-57C4-4B4C-BD75-07A0534EF6DF}"/>
                </a:ext>
              </a:extLst>
            </p:cNvPr>
            <p:cNvSpPr txBox="1"/>
            <p:nvPr/>
          </p:nvSpPr>
          <p:spPr bwMode="auto">
            <a:xfrm>
              <a:off x="11462088" y="4427776"/>
              <a:ext cx="792512" cy="369332"/>
            </a:xfrm>
            <a:prstGeom prst="rect">
              <a:avLst/>
            </a:prstGeom>
            <a:noFill/>
          </p:spPr>
          <p:txBody>
            <a:bodyPr wrap="square" rtlCol="0">
              <a:spAutoFit/>
            </a:bodyPr>
            <a:lstStyle/>
            <a:p>
              <a:pPr>
                <a:defRPr/>
              </a:pPr>
              <a:r>
                <a:rPr lang="fr-FR"/>
                <a:t>Q6</a:t>
              </a:r>
              <a:endParaRPr/>
            </a:p>
          </p:txBody>
        </p:sp>
        <p:cxnSp>
          <p:nvCxnSpPr>
            <p:cNvPr id="87" name="Connecteur droit avec flèche 49">
              <a:extLst>
                <a:ext uri="{FF2B5EF4-FFF2-40B4-BE49-F238E27FC236}">
                  <a16:creationId xmlns:a16="http://schemas.microsoft.com/office/drawing/2014/main" id="{DF84C74A-3D57-415F-B4DB-F373A0D4470F}"/>
                </a:ext>
              </a:extLst>
            </p:cNvPr>
            <p:cNvCxnSpPr>
              <a:cxnSpLocks/>
              <a:stCxn id="60" idx="3"/>
            </p:cNvCxnSpPr>
            <p:nvPr/>
          </p:nvCxnSpPr>
          <p:spPr bwMode="auto">
            <a:xfrm flipH="1">
              <a:off x="9048930" y="4672275"/>
              <a:ext cx="594869" cy="588710"/>
            </a:xfrm>
            <a:prstGeom prst="straightConnector1">
              <a:avLst/>
            </a:prstGeom>
            <a:ln w="28575">
              <a:solidFill>
                <a:srgbClr val="FF00FF"/>
              </a:solidFill>
              <a:tailEnd type="triangle"/>
            </a:ln>
          </p:spPr>
          <p:style>
            <a:lnRef idx="1">
              <a:schemeClr val="accent1"/>
            </a:lnRef>
            <a:fillRef idx="0">
              <a:schemeClr val="accent1"/>
            </a:fillRef>
            <a:effectRef idx="0">
              <a:schemeClr val="accent1"/>
            </a:effectRef>
            <a:fontRef idx="minor">
              <a:schemeClr val="tx1"/>
            </a:fontRef>
          </p:style>
        </p:cxnSp>
      </p:grpSp>
      <p:pic>
        <p:nvPicPr>
          <p:cNvPr id="54" name="Image 7">
            <a:extLst>
              <a:ext uri="{FF2B5EF4-FFF2-40B4-BE49-F238E27FC236}">
                <a16:creationId xmlns:a16="http://schemas.microsoft.com/office/drawing/2014/main" id="{1438D800-0FAF-417C-A858-8900A892E74C}"/>
              </a:ext>
            </a:extLst>
          </p:cNvPr>
          <p:cNvPicPr>
            <a:picLocks noChangeAspect="1"/>
          </p:cNvPicPr>
          <p:nvPr/>
        </p:nvPicPr>
        <p:blipFill>
          <a:blip r:embed="rId4">
            <a:extLst>
              <a:ext uri="{96DAC541-7B7A-43D3-8B79-37D633B846F1}">
                <asvg:svgBlip xmlns:asvg="http://schemas.microsoft.com/office/drawing/2016/SVG/main" r:embed="rId5"/>
              </a:ext>
            </a:extLst>
          </a:blip>
          <a:stretch/>
        </p:blipFill>
        <p:spPr bwMode="auto">
          <a:xfrm>
            <a:off x="7075906" y="4986657"/>
            <a:ext cx="1864266" cy="1438532"/>
          </a:xfrm>
          <a:prstGeom prst="rect">
            <a:avLst/>
          </a:prstGeom>
        </p:spPr>
      </p:pic>
    </p:spTree>
    <p:extLst>
      <p:ext uri="{BB962C8B-B14F-4D97-AF65-F5344CB8AC3E}">
        <p14:creationId xmlns:p14="http://schemas.microsoft.com/office/powerpoint/2010/main" val="1115518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A6D4AD94-3A7F-4F89-AD0A-583E8A3C71CD}"/>
              </a:ext>
            </a:extLst>
          </p:cNvPr>
          <p:cNvGrpSpPr/>
          <p:nvPr/>
        </p:nvGrpSpPr>
        <p:grpSpPr>
          <a:xfrm>
            <a:off x="3134014" y="965641"/>
            <a:ext cx="1937866" cy="5044835"/>
            <a:chOff x="7030801" y="846636"/>
            <a:chExt cx="1937866" cy="5044835"/>
          </a:xfrm>
        </p:grpSpPr>
        <p:pic>
          <p:nvPicPr>
            <p:cNvPr id="78" name="Image 14">
              <a:extLst>
                <a:ext uri="{FF2B5EF4-FFF2-40B4-BE49-F238E27FC236}">
                  <a16:creationId xmlns:a16="http://schemas.microsoft.com/office/drawing/2014/main" id="{32487AEA-7D74-4DE5-BE76-EA6A55507474}"/>
                </a:ext>
              </a:extLst>
            </p:cNvPr>
            <p:cNvPicPr>
              <a:picLocks noChangeAspect="1"/>
            </p:cNvPicPr>
            <p:nvPr/>
          </p:nvPicPr>
          <p:blipFill rotWithShape="1">
            <a:blip r:embed="rId2"/>
            <a:srcRect l="10451" t="3608" r="38464" b="7732"/>
            <a:stretch/>
          </p:blipFill>
          <p:spPr bwMode="auto">
            <a:xfrm>
              <a:off x="7030801" y="846636"/>
              <a:ext cx="1937866" cy="5044835"/>
            </a:xfrm>
            <a:prstGeom prst="rect">
              <a:avLst/>
            </a:prstGeom>
            <a:ln>
              <a:solidFill>
                <a:srgbClr val="FFFF00"/>
              </a:solidFill>
            </a:ln>
          </p:spPr>
        </p:pic>
        <p:sp>
          <p:nvSpPr>
            <p:cNvPr id="79" name="ZoneTexte 15">
              <a:extLst>
                <a:ext uri="{FF2B5EF4-FFF2-40B4-BE49-F238E27FC236}">
                  <a16:creationId xmlns:a16="http://schemas.microsoft.com/office/drawing/2014/main" id="{7813BD3E-3BC7-41AB-9D10-68FB1B392AE9}"/>
                </a:ext>
              </a:extLst>
            </p:cNvPr>
            <p:cNvSpPr txBox="1"/>
            <p:nvPr/>
          </p:nvSpPr>
          <p:spPr bwMode="auto">
            <a:xfrm>
              <a:off x="8222166" y="2613938"/>
              <a:ext cx="489760" cy="2646878"/>
            </a:xfrm>
            <a:prstGeom prst="rect">
              <a:avLst/>
            </a:prstGeom>
            <a:noFill/>
          </p:spPr>
          <p:txBody>
            <a:bodyPr wrap="square" rtlCol="0">
              <a:spAutoFit/>
            </a:bodyPr>
            <a:lstStyle/>
            <a:p>
              <a:pPr>
                <a:defRPr/>
              </a:pPr>
              <a:r>
                <a:rPr lang="fr-FR" dirty="0">
                  <a:solidFill>
                    <a:srgbClr val="FFFF00"/>
                  </a:solidFill>
                </a:rPr>
                <a:t>1</a:t>
              </a:r>
              <a:endParaRPr dirty="0"/>
            </a:p>
            <a:p>
              <a:pPr>
                <a:defRPr/>
              </a:pPr>
              <a:endParaRPr lang="fr-FR" sz="1600" dirty="0">
                <a:solidFill>
                  <a:srgbClr val="FFFF00"/>
                </a:solidFill>
              </a:endParaRPr>
            </a:p>
            <a:p>
              <a:pPr>
                <a:defRPr/>
              </a:pPr>
              <a:r>
                <a:rPr lang="fr-FR" dirty="0">
                  <a:solidFill>
                    <a:srgbClr val="FFFF00"/>
                  </a:solidFill>
                </a:rPr>
                <a:t>2</a:t>
              </a:r>
              <a:endParaRPr dirty="0"/>
            </a:p>
            <a:p>
              <a:pPr>
                <a:defRPr/>
              </a:pPr>
              <a:endParaRPr lang="fr-FR" sz="1600" dirty="0">
                <a:solidFill>
                  <a:srgbClr val="FFFF00"/>
                </a:solidFill>
              </a:endParaRPr>
            </a:p>
            <a:p>
              <a:pPr>
                <a:defRPr/>
              </a:pPr>
              <a:r>
                <a:rPr lang="fr-FR" dirty="0">
                  <a:solidFill>
                    <a:srgbClr val="FFFF00"/>
                  </a:solidFill>
                </a:rPr>
                <a:t>3</a:t>
              </a:r>
              <a:endParaRPr dirty="0"/>
            </a:p>
            <a:p>
              <a:pPr>
                <a:defRPr/>
              </a:pPr>
              <a:endParaRPr lang="fr-FR" sz="2000" dirty="0">
                <a:solidFill>
                  <a:srgbClr val="FFFF00"/>
                </a:solidFill>
              </a:endParaRPr>
            </a:p>
            <a:p>
              <a:pPr>
                <a:defRPr/>
              </a:pPr>
              <a:r>
                <a:rPr lang="fr-FR" dirty="0">
                  <a:solidFill>
                    <a:srgbClr val="FFFF00"/>
                  </a:solidFill>
                </a:rPr>
                <a:t>4</a:t>
              </a:r>
              <a:endParaRPr dirty="0"/>
            </a:p>
            <a:p>
              <a:pPr>
                <a:defRPr/>
              </a:pPr>
              <a:endParaRPr lang="fr-FR" sz="2400" dirty="0">
                <a:solidFill>
                  <a:srgbClr val="FFFF00"/>
                </a:solidFill>
              </a:endParaRPr>
            </a:p>
            <a:p>
              <a:pPr>
                <a:defRPr/>
              </a:pPr>
              <a:r>
                <a:rPr lang="fr-FR" dirty="0">
                  <a:solidFill>
                    <a:srgbClr val="FFFF00"/>
                  </a:solidFill>
                </a:rPr>
                <a:t>5</a:t>
              </a:r>
              <a:endParaRPr dirty="0"/>
            </a:p>
          </p:txBody>
        </p:sp>
      </p:grpSp>
      <p:graphicFrame>
        <p:nvGraphicFramePr>
          <p:cNvPr id="34" name="Table 33">
            <a:extLst>
              <a:ext uri="{FF2B5EF4-FFF2-40B4-BE49-F238E27FC236}">
                <a16:creationId xmlns:a16="http://schemas.microsoft.com/office/drawing/2014/main" id="{9C8E4BA8-63D8-4451-AB68-A21E2E7499FA}"/>
              </a:ext>
            </a:extLst>
          </p:cNvPr>
          <p:cNvGraphicFramePr>
            <a:graphicFrameLocks noGrp="1"/>
          </p:cNvGraphicFramePr>
          <p:nvPr>
            <p:extLst>
              <p:ext uri="{D42A27DB-BD31-4B8C-83A1-F6EECF244321}">
                <p14:modId xmlns:p14="http://schemas.microsoft.com/office/powerpoint/2010/main" val="4220376836"/>
              </p:ext>
            </p:extLst>
          </p:nvPr>
        </p:nvGraphicFramePr>
        <p:xfrm>
          <a:off x="8911061" y="66494"/>
          <a:ext cx="3175382" cy="6012180"/>
        </p:xfrm>
        <a:graphic>
          <a:graphicData uri="http://schemas.openxmlformats.org/drawingml/2006/table">
            <a:tbl>
              <a:tblPr>
                <a:tableStyleId>{616DA210-FB5B-4158-B5E0-FEB733F419BA}</a:tableStyleId>
              </a:tblPr>
              <a:tblGrid>
                <a:gridCol w="729615">
                  <a:extLst>
                    <a:ext uri="{9D8B030D-6E8A-4147-A177-3AD203B41FA5}">
                      <a16:colId xmlns:a16="http://schemas.microsoft.com/office/drawing/2014/main" val="1944232067"/>
                    </a:ext>
                  </a:extLst>
                </a:gridCol>
                <a:gridCol w="690309">
                  <a:extLst>
                    <a:ext uri="{9D8B030D-6E8A-4147-A177-3AD203B41FA5}">
                      <a16:colId xmlns:a16="http://schemas.microsoft.com/office/drawing/2014/main" val="1464133801"/>
                    </a:ext>
                  </a:extLst>
                </a:gridCol>
                <a:gridCol w="418465">
                  <a:extLst>
                    <a:ext uri="{9D8B030D-6E8A-4147-A177-3AD203B41FA5}">
                      <a16:colId xmlns:a16="http://schemas.microsoft.com/office/drawing/2014/main" val="3321502315"/>
                    </a:ext>
                  </a:extLst>
                </a:gridCol>
                <a:gridCol w="1336993">
                  <a:extLst>
                    <a:ext uri="{9D8B030D-6E8A-4147-A177-3AD203B41FA5}">
                      <a16:colId xmlns:a16="http://schemas.microsoft.com/office/drawing/2014/main" val="2735019574"/>
                    </a:ext>
                  </a:extLst>
                </a:gridCol>
              </a:tblGrid>
              <a:tr h="182880">
                <a:tc>
                  <a:txBody>
                    <a:bodyPr/>
                    <a:lstStyle/>
                    <a:p>
                      <a:pPr algn="ctr" fontAlgn="ctr"/>
                      <a:r>
                        <a:rPr lang="en-US" sz="1600" b="1" u="none" strike="noStrike" dirty="0">
                          <a:effectLst/>
                        </a:rPr>
                        <a:t>Sample </a:t>
                      </a:r>
                    </a:p>
                    <a:p>
                      <a:pPr algn="ctr" fontAlgn="ctr"/>
                      <a:r>
                        <a:rPr lang="en-US" sz="1600" b="1" u="none" strike="noStrike" dirty="0">
                          <a:effectLst/>
                        </a:rPr>
                        <a:t>holder</a:t>
                      </a:r>
                      <a:endParaRPr lang="en-US" sz="1600" b="1"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600" b="1" i="0" u="none" strike="noStrike" dirty="0">
                          <a:solidFill>
                            <a:srgbClr val="000000"/>
                          </a:solidFill>
                          <a:effectLst/>
                          <a:latin typeface="Calibri" panose="020F0502020204030204" pitchFamily="34" charset="0"/>
                        </a:rPr>
                        <a:t>Pos</a:t>
                      </a:r>
                    </a:p>
                  </a:txBody>
                  <a:tcPr marL="7620" marR="7620" marT="7620" marB="0" anchor="b"/>
                </a:tc>
                <a:tc>
                  <a:txBody>
                    <a:bodyPr/>
                    <a:lstStyle/>
                    <a:p>
                      <a:pPr algn="ctr" fontAlgn="b"/>
                      <a:r>
                        <a:rPr lang="en-US" sz="1600" b="1" u="none" strike="noStrike" dirty="0">
                          <a:effectLst/>
                        </a:rPr>
                        <a:t>Side</a:t>
                      </a:r>
                      <a:endParaRPr lang="en-US" sz="16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ctr"/>
                      <a:r>
                        <a:rPr lang="en-US" sz="1600" b="1" u="none" strike="noStrike" dirty="0">
                          <a:effectLst/>
                        </a:rPr>
                        <a:t>Composition</a:t>
                      </a:r>
                      <a:endParaRPr lang="en-US" sz="16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4109496182"/>
                  </a:ext>
                </a:extLst>
              </a:tr>
              <a:tr h="182880">
                <a:tc rowSpan="9">
                  <a:txBody>
                    <a:bodyPr/>
                    <a:lstStyle/>
                    <a:p>
                      <a:pPr algn="ctr" fontAlgn="ctr"/>
                      <a:r>
                        <a:rPr lang="en-US" sz="1600" b="1" u="none" strike="noStrike" dirty="0">
                          <a:solidFill>
                            <a:schemeClr val="accent6">
                              <a:lumMod val="50000"/>
                            </a:schemeClr>
                          </a:solidFill>
                          <a:effectLst/>
                        </a:rPr>
                        <a:t>Q3</a:t>
                      </a:r>
                      <a:endParaRPr lang="en-US" sz="1600" b="1" i="0" u="none" strike="noStrike" dirty="0">
                        <a:solidFill>
                          <a:schemeClr val="accent6">
                            <a:lumMod val="50000"/>
                          </a:schemeClr>
                        </a:solidFill>
                        <a:effectLst/>
                        <a:latin typeface="Calibri" panose="020F0502020204030204" pitchFamily="34" charset="0"/>
                      </a:endParaRPr>
                    </a:p>
                  </a:txBody>
                  <a:tcPr marL="7620" marR="7620" marT="7620" marB="0" anchor="ctr"/>
                </a:tc>
                <a:tc rowSpan="4">
                  <a:txBody>
                    <a:bodyPr/>
                    <a:lstStyle/>
                    <a:p>
                      <a:pPr algn="ctr" fontAlgn="b"/>
                      <a:r>
                        <a:rPr lang="en-US" sz="1600" b="1" i="0" u="none" strike="noStrike" dirty="0">
                          <a:solidFill>
                            <a:schemeClr val="accent6">
                              <a:lumMod val="50000"/>
                            </a:schemeClr>
                          </a:solidFill>
                          <a:effectLst/>
                          <a:latin typeface="Calibri" panose="020F0502020204030204" pitchFamily="34" charset="0"/>
                        </a:rPr>
                        <a:t>Pos 2</a:t>
                      </a:r>
                    </a:p>
                  </a:txBody>
                  <a:tcPr marL="7620" marR="7620" marT="7620" marB="0" anchor="ctr"/>
                </a:tc>
                <a:tc>
                  <a:txBody>
                    <a:bodyPr/>
                    <a:lstStyle/>
                    <a:p>
                      <a:pPr algn="ctr" fontAlgn="b"/>
                      <a:r>
                        <a:rPr lang="en-US" sz="1600" b="1" u="none" strike="noStrike" dirty="0">
                          <a:solidFill>
                            <a:schemeClr val="accent6">
                              <a:lumMod val="50000"/>
                            </a:schemeClr>
                          </a:solidFill>
                          <a:effectLst/>
                        </a:rPr>
                        <a:t>A</a:t>
                      </a:r>
                      <a:endParaRPr lang="en-US" sz="1600" b="1" i="0" u="none" strike="noStrike" dirty="0">
                        <a:solidFill>
                          <a:schemeClr val="accent6">
                            <a:lumMod val="50000"/>
                          </a:schemeClr>
                        </a:solidFill>
                        <a:effectLst/>
                        <a:latin typeface="Calibri" panose="020F0502020204030204" pitchFamily="34" charset="0"/>
                      </a:endParaRPr>
                    </a:p>
                  </a:txBody>
                  <a:tcPr marL="7620" marR="7620" marT="7620" marB="0" anchor="b"/>
                </a:tc>
                <a:tc rowSpan="18">
                  <a:txBody>
                    <a:bodyPr/>
                    <a:lstStyle/>
                    <a:p>
                      <a:pPr algn="ctr" fontAlgn="ctr"/>
                      <a:r>
                        <a:rPr lang="en-US" sz="1600" b="1" u="none" strike="noStrike" dirty="0">
                          <a:effectLst/>
                        </a:rPr>
                        <a:t>Bulk W </a:t>
                      </a:r>
                    </a:p>
                    <a:p>
                      <a:pPr algn="ctr" fontAlgn="ctr"/>
                      <a:r>
                        <a:rPr lang="en-US" sz="1600" b="1" u="none" strike="noStrike" dirty="0">
                          <a:effectLst/>
                        </a:rPr>
                        <a:t>coated with Au</a:t>
                      </a:r>
                      <a:endParaRPr lang="en-US" sz="1600" b="1"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10104269"/>
                  </a:ext>
                </a:extLst>
              </a:tr>
              <a:tr h="182880">
                <a:tc vMerge="1">
                  <a:txBody>
                    <a:bodyPr/>
                    <a:lstStyle/>
                    <a:p>
                      <a:endParaRPr lang="en-US"/>
                    </a:p>
                  </a:txBody>
                  <a:tcPr/>
                </a:tc>
                <a:tc vMerge="1">
                  <a:txBody>
                    <a:bodyPr/>
                    <a:lstStyle/>
                    <a:p>
                      <a:pPr algn="ctr" fontAlgn="b"/>
                      <a:endParaRPr lang="en-US" sz="1600" b="1" i="0" u="none" strike="noStrike" dirty="0">
                        <a:solidFill>
                          <a:schemeClr val="accent6">
                            <a:lumMod val="50000"/>
                          </a:schemeClr>
                        </a:solidFill>
                        <a:effectLst/>
                        <a:latin typeface="Calibri" panose="020F0502020204030204" pitchFamily="34" charset="0"/>
                      </a:endParaRPr>
                    </a:p>
                  </a:txBody>
                  <a:tcPr marL="7620" marR="7620" marT="7620" marB="0" anchor="b"/>
                </a:tc>
                <a:tc>
                  <a:txBody>
                    <a:bodyPr/>
                    <a:lstStyle/>
                    <a:p>
                      <a:pPr algn="ctr" fontAlgn="b"/>
                      <a:r>
                        <a:rPr lang="en-US" sz="1600" b="1" u="none" strike="noStrike" dirty="0">
                          <a:solidFill>
                            <a:schemeClr val="accent6">
                              <a:lumMod val="50000"/>
                            </a:schemeClr>
                          </a:solidFill>
                          <a:effectLst/>
                        </a:rPr>
                        <a:t>B</a:t>
                      </a:r>
                      <a:endParaRPr lang="en-US" sz="1600" b="1" i="0" u="none" strike="noStrike" dirty="0">
                        <a:solidFill>
                          <a:schemeClr val="accent6">
                            <a:lumMod val="50000"/>
                          </a:schemeClr>
                        </a:solidFill>
                        <a:effectLst/>
                        <a:latin typeface="Calibri" panose="020F0502020204030204" pitchFamily="34" charset="0"/>
                      </a:endParaRPr>
                    </a:p>
                  </a:txBody>
                  <a:tcPr marL="7620" marR="7620" marT="7620" marB="0" anchor="b"/>
                </a:tc>
                <a:tc vMerge="1">
                  <a:txBody>
                    <a:bodyPr/>
                    <a:lstStyle/>
                    <a:p>
                      <a:endParaRPr lang="en-US"/>
                    </a:p>
                  </a:txBody>
                  <a:tcPr/>
                </a:tc>
                <a:extLst>
                  <a:ext uri="{0D108BD9-81ED-4DB2-BD59-A6C34878D82A}">
                    <a16:rowId xmlns:a16="http://schemas.microsoft.com/office/drawing/2014/main" val="608929135"/>
                  </a:ext>
                </a:extLst>
              </a:tr>
              <a:tr h="182880">
                <a:tc vMerge="1">
                  <a:txBody>
                    <a:bodyPr/>
                    <a:lstStyle/>
                    <a:p>
                      <a:endParaRPr lang="en-US"/>
                    </a:p>
                  </a:txBody>
                  <a:tcPr/>
                </a:tc>
                <a:tc vMerge="1">
                  <a:txBody>
                    <a:bodyPr/>
                    <a:lstStyle/>
                    <a:p>
                      <a:pPr algn="ctr" fontAlgn="b"/>
                      <a:endParaRPr lang="en-US" sz="1600" b="1" i="0" u="none" strike="noStrike" dirty="0">
                        <a:solidFill>
                          <a:schemeClr val="accent6">
                            <a:lumMod val="50000"/>
                          </a:schemeClr>
                        </a:solidFill>
                        <a:effectLst/>
                        <a:latin typeface="Calibri" panose="020F0502020204030204" pitchFamily="34" charset="0"/>
                      </a:endParaRPr>
                    </a:p>
                  </a:txBody>
                  <a:tcPr marL="7620" marR="7620" marT="7620" marB="0" anchor="b"/>
                </a:tc>
                <a:tc>
                  <a:txBody>
                    <a:bodyPr/>
                    <a:lstStyle/>
                    <a:p>
                      <a:pPr algn="ctr" fontAlgn="b"/>
                      <a:r>
                        <a:rPr lang="en-US" sz="1600" b="1" u="none" strike="noStrike" dirty="0">
                          <a:solidFill>
                            <a:schemeClr val="accent6">
                              <a:lumMod val="50000"/>
                            </a:schemeClr>
                          </a:solidFill>
                          <a:effectLst/>
                        </a:rPr>
                        <a:t>C</a:t>
                      </a:r>
                      <a:endParaRPr lang="en-US" sz="1600" b="1" i="0" u="none" strike="noStrike" dirty="0">
                        <a:solidFill>
                          <a:schemeClr val="accent6">
                            <a:lumMod val="50000"/>
                          </a:schemeClr>
                        </a:solidFill>
                        <a:effectLst/>
                        <a:latin typeface="Calibri" panose="020F0502020204030204" pitchFamily="34" charset="0"/>
                      </a:endParaRPr>
                    </a:p>
                  </a:txBody>
                  <a:tcPr marL="7620" marR="7620" marT="7620" marB="0" anchor="b"/>
                </a:tc>
                <a:tc vMerge="1">
                  <a:txBody>
                    <a:bodyPr/>
                    <a:lstStyle/>
                    <a:p>
                      <a:endParaRPr lang="en-US"/>
                    </a:p>
                  </a:txBody>
                  <a:tcPr/>
                </a:tc>
                <a:extLst>
                  <a:ext uri="{0D108BD9-81ED-4DB2-BD59-A6C34878D82A}">
                    <a16:rowId xmlns:a16="http://schemas.microsoft.com/office/drawing/2014/main" val="2557581164"/>
                  </a:ext>
                </a:extLst>
              </a:tr>
              <a:tr h="0">
                <a:tc vMerge="1">
                  <a:txBody>
                    <a:bodyPr/>
                    <a:lstStyle/>
                    <a:p>
                      <a:endParaRPr lang="en-US"/>
                    </a:p>
                  </a:txBody>
                  <a:tcPr/>
                </a:tc>
                <a:tc vMerge="1">
                  <a:txBody>
                    <a:bodyPr/>
                    <a:lstStyle/>
                    <a:p>
                      <a:pPr algn="ctr" fontAlgn="b"/>
                      <a:endParaRPr lang="en-US" sz="1600" b="1" i="0" u="none" strike="noStrike" dirty="0">
                        <a:solidFill>
                          <a:schemeClr val="accent6">
                            <a:lumMod val="50000"/>
                          </a:schemeClr>
                        </a:solidFill>
                        <a:effectLst/>
                        <a:latin typeface="Calibri" panose="020F0502020204030204" pitchFamily="34" charset="0"/>
                      </a:endParaRPr>
                    </a:p>
                  </a:txBody>
                  <a:tcPr marL="7620" marR="7620" marT="7620" marB="0" anchor="b"/>
                </a:tc>
                <a:tc>
                  <a:txBody>
                    <a:bodyPr/>
                    <a:lstStyle/>
                    <a:p>
                      <a:pPr algn="ctr" fontAlgn="b"/>
                      <a:r>
                        <a:rPr lang="en-US" sz="1600" b="1" u="none" strike="noStrike" dirty="0">
                          <a:solidFill>
                            <a:schemeClr val="accent6">
                              <a:lumMod val="50000"/>
                            </a:schemeClr>
                          </a:solidFill>
                          <a:effectLst/>
                        </a:rPr>
                        <a:t>D</a:t>
                      </a:r>
                      <a:endParaRPr lang="en-US" sz="1600" b="1" i="0" u="none" strike="noStrike" dirty="0">
                        <a:solidFill>
                          <a:schemeClr val="accent6">
                            <a:lumMod val="50000"/>
                          </a:schemeClr>
                        </a:solidFill>
                        <a:effectLst/>
                        <a:latin typeface="Calibri" panose="020F0502020204030204" pitchFamily="34" charset="0"/>
                      </a:endParaRPr>
                    </a:p>
                  </a:txBody>
                  <a:tcPr marL="7620" marR="7620" marT="7620" marB="0" anchor="b"/>
                </a:tc>
                <a:tc vMerge="1">
                  <a:txBody>
                    <a:bodyPr/>
                    <a:lstStyle/>
                    <a:p>
                      <a:endParaRPr lang="en-US"/>
                    </a:p>
                  </a:txBody>
                  <a:tcPr/>
                </a:tc>
                <a:extLst>
                  <a:ext uri="{0D108BD9-81ED-4DB2-BD59-A6C34878D82A}">
                    <a16:rowId xmlns:a16="http://schemas.microsoft.com/office/drawing/2014/main" val="203104520"/>
                  </a:ext>
                </a:extLst>
              </a:tr>
              <a:tr h="182880">
                <a:tc vMerge="1">
                  <a:txBody>
                    <a:bodyPr/>
                    <a:lstStyle/>
                    <a:p>
                      <a:endParaRPr lang="en-US"/>
                    </a:p>
                  </a:txBody>
                  <a:tcPr/>
                </a:tc>
                <a:tc rowSpan="4">
                  <a:txBody>
                    <a:bodyPr/>
                    <a:lstStyle/>
                    <a:p>
                      <a:pPr algn="ctr" fontAlgn="b"/>
                      <a:r>
                        <a:rPr lang="en-US" sz="1600" b="1" i="0" u="none" strike="noStrike" dirty="0">
                          <a:solidFill>
                            <a:schemeClr val="accent6">
                              <a:lumMod val="50000"/>
                            </a:schemeClr>
                          </a:solidFill>
                          <a:effectLst/>
                          <a:latin typeface="Calibri" panose="020F0502020204030204" pitchFamily="34" charset="0"/>
                        </a:rPr>
                        <a:t>Pos 5</a:t>
                      </a:r>
                    </a:p>
                  </a:txBody>
                  <a:tcPr marL="7620" marR="7620" marT="7620" marB="0" anchor="ctr"/>
                </a:tc>
                <a:tc>
                  <a:txBody>
                    <a:bodyPr/>
                    <a:lstStyle/>
                    <a:p>
                      <a:pPr algn="ctr" fontAlgn="b"/>
                      <a:r>
                        <a:rPr lang="en-US" sz="1600" b="1" u="none" strike="noStrike" dirty="0">
                          <a:solidFill>
                            <a:schemeClr val="accent6">
                              <a:lumMod val="50000"/>
                            </a:schemeClr>
                          </a:solidFill>
                          <a:effectLst/>
                        </a:rPr>
                        <a:t>A</a:t>
                      </a:r>
                      <a:endParaRPr lang="en-US" sz="1600" b="1" i="0" u="none" strike="noStrike" dirty="0">
                        <a:solidFill>
                          <a:schemeClr val="accent6">
                            <a:lumMod val="50000"/>
                          </a:schemeClr>
                        </a:solidFill>
                        <a:effectLst/>
                        <a:latin typeface="Calibri" panose="020F0502020204030204" pitchFamily="34" charset="0"/>
                      </a:endParaRPr>
                    </a:p>
                  </a:txBody>
                  <a:tcPr marL="7620" marR="7620" marT="7620" marB="0" anchor="b"/>
                </a:tc>
                <a:tc vMerge="1">
                  <a:txBody>
                    <a:bodyPr/>
                    <a:lstStyle/>
                    <a:p>
                      <a:endParaRPr lang="en-US"/>
                    </a:p>
                  </a:txBody>
                  <a:tcPr/>
                </a:tc>
                <a:extLst>
                  <a:ext uri="{0D108BD9-81ED-4DB2-BD59-A6C34878D82A}">
                    <a16:rowId xmlns:a16="http://schemas.microsoft.com/office/drawing/2014/main" val="2045258838"/>
                  </a:ext>
                </a:extLst>
              </a:tr>
              <a:tr h="182880">
                <a:tc vMerge="1">
                  <a:txBody>
                    <a:bodyPr/>
                    <a:lstStyle/>
                    <a:p>
                      <a:endParaRPr lang="en-US"/>
                    </a:p>
                  </a:txBody>
                  <a:tcPr/>
                </a:tc>
                <a:tc vMerge="1">
                  <a:txBody>
                    <a:bodyPr/>
                    <a:lstStyle/>
                    <a:p>
                      <a:pPr algn="ctr" fontAlgn="b"/>
                      <a:endParaRPr lang="en-US" sz="1600" b="1" i="0" u="none" strike="noStrike" dirty="0">
                        <a:solidFill>
                          <a:schemeClr val="accent6">
                            <a:lumMod val="50000"/>
                          </a:schemeClr>
                        </a:solidFill>
                        <a:effectLst/>
                        <a:latin typeface="Calibri" panose="020F0502020204030204" pitchFamily="34" charset="0"/>
                      </a:endParaRPr>
                    </a:p>
                  </a:txBody>
                  <a:tcPr marL="7620" marR="7620" marT="7620" marB="0" anchor="b"/>
                </a:tc>
                <a:tc>
                  <a:txBody>
                    <a:bodyPr/>
                    <a:lstStyle/>
                    <a:p>
                      <a:pPr algn="ctr" fontAlgn="b"/>
                      <a:r>
                        <a:rPr lang="en-US" sz="1600" b="1" u="none" strike="noStrike" dirty="0">
                          <a:solidFill>
                            <a:schemeClr val="accent6">
                              <a:lumMod val="50000"/>
                            </a:schemeClr>
                          </a:solidFill>
                          <a:effectLst/>
                        </a:rPr>
                        <a:t>B</a:t>
                      </a:r>
                      <a:endParaRPr lang="en-US" sz="1600" b="1" i="0" u="none" strike="noStrike" dirty="0">
                        <a:solidFill>
                          <a:schemeClr val="accent6">
                            <a:lumMod val="50000"/>
                          </a:schemeClr>
                        </a:solidFill>
                        <a:effectLst/>
                        <a:latin typeface="Calibri" panose="020F0502020204030204" pitchFamily="34" charset="0"/>
                      </a:endParaRPr>
                    </a:p>
                  </a:txBody>
                  <a:tcPr marL="7620" marR="7620" marT="7620" marB="0" anchor="b"/>
                </a:tc>
                <a:tc vMerge="1">
                  <a:txBody>
                    <a:bodyPr/>
                    <a:lstStyle/>
                    <a:p>
                      <a:endParaRPr lang="en-US"/>
                    </a:p>
                  </a:txBody>
                  <a:tcPr/>
                </a:tc>
                <a:extLst>
                  <a:ext uri="{0D108BD9-81ED-4DB2-BD59-A6C34878D82A}">
                    <a16:rowId xmlns:a16="http://schemas.microsoft.com/office/drawing/2014/main" val="415333487"/>
                  </a:ext>
                </a:extLst>
              </a:tr>
              <a:tr h="182880">
                <a:tc vMerge="1">
                  <a:txBody>
                    <a:bodyPr/>
                    <a:lstStyle/>
                    <a:p>
                      <a:endParaRPr lang="en-US"/>
                    </a:p>
                  </a:txBody>
                  <a:tcPr/>
                </a:tc>
                <a:tc vMerge="1">
                  <a:txBody>
                    <a:bodyPr/>
                    <a:lstStyle/>
                    <a:p>
                      <a:pPr algn="ctr" fontAlgn="b"/>
                      <a:endParaRPr lang="en-US" sz="1600" b="1" i="0" u="none" strike="noStrike" dirty="0">
                        <a:solidFill>
                          <a:schemeClr val="accent6">
                            <a:lumMod val="50000"/>
                          </a:schemeClr>
                        </a:solidFill>
                        <a:effectLst/>
                        <a:latin typeface="Calibri" panose="020F0502020204030204" pitchFamily="34" charset="0"/>
                      </a:endParaRPr>
                    </a:p>
                  </a:txBody>
                  <a:tcPr marL="7620" marR="7620" marT="7620" marB="0" anchor="b"/>
                </a:tc>
                <a:tc>
                  <a:txBody>
                    <a:bodyPr/>
                    <a:lstStyle/>
                    <a:p>
                      <a:pPr algn="ctr" fontAlgn="b"/>
                      <a:r>
                        <a:rPr lang="en-US" sz="1600" b="1" u="none" strike="noStrike" dirty="0">
                          <a:solidFill>
                            <a:schemeClr val="accent6">
                              <a:lumMod val="50000"/>
                            </a:schemeClr>
                          </a:solidFill>
                          <a:effectLst/>
                        </a:rPr>
                        <a:t>C</a:t>
                      </a:r>
                      <a:endParaRPr lang="en-US" sz="1600" b="1" i="0" u="none" strike="noStrike" dirty="0">
                        <a:solidFill>
                          <a:schemeClr val="accent6">
                            <a:lumMod val="50000"/>
                          </a:schemeClr>
                        </a:solidFill>
                        <a:effectLst/>
                        <a:latin typeface="Calibri" panose="020F0502020204030204" pitchFamily="34" charset="0"/>
                      </a:endParaRPr>
                    </a:p>
                  </a:txBody>
                  <a:tcPr marL="7620" marR="7620" marT="7620" marB="0" anchor="b"/>
                </a:tc>
                <a:tc vMerge="1">
                  <a:txBody>
                    <a:bodyPr/>
                    <a:lstStyle/>
                    <a:p>
                      <a:endParaRPr lang="en-US"/>
                    </a:p>
                  </a:txBody>
                  <a:tcPr/>
                </a:tc>
                <a:extLst>
                  <a:ext uri="{0D108BD9-81ED-4DB2-BD59-A6C34878D82A}">
                    <a16:rowId xmlns:a16="http://schemas.microsoft.com/office/drawing/2014/main" val="3276980256"/>
                  </a:ext>
                </a:extLst>
              </a:tr>
              <a:tr h="182880">
                <a:tc vMerge="1">
                  <a:txBody>
                    <a:bodyPr/>
                    <a:lstStyle/>
                    <a:p>
                      <a:endParaRPr lang="en-US"/>
                    </a:p>
                  </a:txBody>
                  <a:tcPr/>
                </a:tc>
                <a:tc vMerge="1">
                  <a:txBody>
                    <a:bodyPr/>
                    <a:lstStyle/>
                    <a:p>
                      <a:pPr algn="ctr" fontAlgn="b"/>
                      <a:endParaRPr lang="en-US" sz="1600" b="1" i="0" u="none" strike="noStrike" dirty="0">
                        <a:solidFill>
                          <a:schemeClr val="accent6">
                            <a:lumMod val="50000"/>
                          </a:schemeClr>
                        </a:solidFill>
                        <a:effectLst/>
                        <a:latin typeface="Calibri" panose="020F0502020204030204" pitchFamily="34" charset="0"/>
                      </a:endParaRPr>
                    </a:p>
                  </a:txBody>
                  <a:tcPr marL="7620" marR="7620" marT="7620" marB="0" anchor="b"/>
                </a:tc>
                <a:tc>
                  <a:txBody>
                    <a:bodyPr/>
                    <a:lstStyle/>
                    <a:p>
                      <a:pPr algn="ctr" fontAlgn="b"/>
                      <a:r>
                        <a:rPr lang="en-US" sz="1600" b="1" u="none" strike="noStrike" dirty="0">
                          <a:solidFill>
                            <a:schemeClr val="accent6">
                              <a:lumMod val="50000"/>
                            </a:schemeClr>
                          </a:solidFill>
                          <a:effectLst/>
                        </a:rPr>
                        <a:t>D</a:t>
                      </a:r>
                      <a:endParaRPr lang="en-US" sz="1600" b="1" i="0" u="none" strike="noStrike" dirty="0">
                        <a:solidFill>
                          <a:schemeClr val="accent6">
                            <a:lumMod val="50000"/>
                          </a:schemeClr>
                        </a:solidFill>
                        <a:effectLst/>
                        <a:latin typeface="Calibri" panose="020F0502020204030204" pitchFamily="34" charset="0"/>
                      </a:endParaRPr>
                    </a:p>
                  </a:txBody>
                  <a:tcPr marL="7620" marR="7620" marT="7620" marB="0" anchor="b"/>
                </a:tc>
                <a:tc vMerge="1">
                  <a:txBody>
                    <a:bodyPr/>
                    <a:lstStyle/>
                    <a:p>
                      <a:endParaRPr lang="en-US"/>
                    </a:p>
                  </a:txBody>
                  <a:tcPr/>
                </a:tc>
                <a:extLst>
                  <a:ext uri="{0D108BD9-81ED-4DB2-BD59-A6C34878D82A}">
                    <a16:rowId xmlns:a16="http://schemas.microsoft.com/office/drawing/2014/main" val="2945788869"/>
                  </a:ext>
                </a:extLst>
              </a:tr>
              <a:tr h="182880">
                <a:tc vMerge="1">
                  <a:txBody>
                    <a:bodyPr/>
                    <a:lstStyle/>
                    <a:p>
                      <a:endParaRPr lang="en-US"/>
                    </a:p>
                  </a:txBody>
                  <a:tcPr/>
                </a:tc>
                <a:tc>
                  <a:txBody>
                    <a:bodyPr/>
                    <a:lstStyle/>
                    <a:p>
                      <a:pPr algn="ctr" fontAlgn="b"/>
                      <a:r>
                        <a:rPr lang="en-US" sz="1600" b="1" i="0" u="none" strike="noStrike" dirty="0">
                          <a:solidFill>
                            <a:schemeClr val="accent6">
                              <a:lumMod val="50000"/>
                            </a:schemeClr>
                          </a:solidFill>
                          <a:effectLst/>
                          <a:latin typeface="Calibri" panose="020F0502020204030204" pitchFamily="34" charset="0"/>
                        </a:rPr>
                        <a:t>bottom</a:t>
                      </a:r>
                    </a:p>
                  </a:txBody>
                  <a:tcPr marL="7620" marR="7620" marT="7620" marB="0" anchor="b"/>
                </a:tc>
                <a:tc>
                  <a:txBody>
                    <a:bodyPr/>
                    <a:lstStyle/>
                    <a:p>
                      <a:pPr algn="ctr" fontAlgn="b"/>
                      <a:r>
                        <a:rPr lang="en-US" sz="1600" b="1" u="none" strike="noStrike" dirty="0">
                          <a:solidFill>
                            <a:schemeClr val="accent6">
                              <a:lumMod val="50000"/>
                            </a:schemeClr>
                          </a:solidFill>
                          <a:effectLst/>
                        </a:rPr>
                        <a:t>Y</a:t>
                      </a:r>
                      <a:endParaRPr lang="en-US" sz="1600" b="1" i="0" u="none" strike="noStrike" dirty="0">
                        <a:solidFill>
                          <a:schemeClr val="accent6">
                            <a:lumMod val="50000"/>
                          </a:schemeClr>
                        </a:solidFill>
                        <a:effectLst/>
                        <a:latin typeface="Calibri" panose="020F0502020204030204" pitchFamily="34" charset="0"/>
                      </a:endParaRPr>
                    </a:p>
                  </a:txBody>
                  <a:tcPr marL="7620" marR="7620" marT="7620" marB="0" anchor="b"/>
                </a:tc>
                <a:tc vMerge="1">
                  <a:txBody>
                    <a:bodyPr/>
                    <a:lstStyle/>
                    <a:p>
                      <a:endParaRPr lang="en-US"/>
                    </a:p>
                  </a:txBody>
                  <a:tcPr/>
                </a:tc>
                <a:extLst>
                  <a:ext uri="{0D108BD9-81ED-4DB2-BD59-A6C34878D82A}">
                    <a16:rowId xmlns:a16="http://schemas.microsoft.com/office/drawing/2014/main" val="2967695742"/>
                  </a:ext>
                </a:extLst>
              </a:tr>
              <a:tr h="182880">
                <a:tc rowSpan="10">
                  <a:txBody>
                    <a:bodyPr/>
                    <a:lstStyle/>
                    <a:p>
                      <a:pPr algn="ctr" fontAlgn="ctr"/>
                      <a:r>
                        <a:rPr lang="en-US" sz="1600" b="1" u="none" strike="noStrike" dirty="0">
                          <a:solidFill>
                            <a:schemeClr val="accent5">
                              <a:lumMod val="50000"/>
                            </a:schemeClr>
                          </a:solidFill>
                          <a:effectLst/>
                        </a:rPr>
                        <a:t>Q4B</a:t>
                      </a:r>
                      <a:endParaRPr lang="en-US" sz="1600" b="1" i="0" u="none" strike="noStrike" dirty="0">
                        <a:solidFill>
                          <a:schemeClr val="accent5">
                            <a:lumMod val="50000"/>
                          </a:schemeClr>
                        </a:solidFill>
                        <a:effectLst/>
                        <a:latin typeface="Calibri" panose="020F0502020204030204" pitchFamily="34" charset="0"/>
                      </a:endParaRPr>
                    </a:p>
                  </a:txBody>
                  <a:tcPr marL="7620" marR="7620" marT="7620" marB="0" anchor="ctr"/>
                </a:tc>
                <a:tc rowSpan="4">
                  <a:txBody>
                    <a:bodyPr/>
                    <a:lstStyle/>
                    <a:p>
                      <a:pPr algn="ctr" fontAlgn="b"/>
                      <a:r>
                        <a:rPr lang="en-US" sz="1600" b="1" i="0" u="none" strike="noStrike" dirty="0">
                          <a:solidFill>
                            <a:schemeClr val="accent5">
                              <a:lumMod val="50000"/>
                            </a:schemeClr>
                          </a:solidFill>
                          <a:effectLst/>
                          <a:latin typeface="Calibri" panose="020F0502020204030204" pitchFamily="34" charset="0"/>
                        </a:rPr>
                        <a:t>Pos 2</a:t>
                      </a:r>
                    </a:p>
                  </a:txBody>
                  <a:tcPr marL="7620" marR="7620" marT="7620" marB="0" anchor="ctr"/>
                </a:tc>
                <a:tc>
                  <a:txBody>
                    <a:bodyPr/>
                    <a:lstStyle/>
                    <a:p>
                      <a:pPr algn="ctr" fontAlgn="b"/>
                      <a:r>
                        <a:rPr lang="en-US" sz="1600" b="1" i="0" u="none" strike="noStrike" dirty="0">
                          <a:solidFill>
                            <a:schemeClr val="accent5">
                              <a:lumMod val="50000"/>
                            </a:schemeClr>
                          </a:solidFill>
                          <a:effectLst/>
                          <a:latin typeface="Calibri" panose="020F0502020204030204" pitchFamily="34" charset="0"/>
                        </a:rPr>
                        <a:t>E</a:t>
                      </a:r>
                    </a:p>
                  </a:txBody>
                  <a:tcPr marL="7620" marR="7620" marT="7620" marB="0" anchor="b"/>
                </a:tc>
                <a:tc vMerge="1">
                  <a:txBody>
                    <a:bodyPr/>
                    <a:lstStyle/>
                    <a:p>
                      <a:endParaRPr lang="en-US"/>
                    </a:p>
                  </a:txBody>
                  <a:tcPr/>
                </a:tc>
                <a:extLst>
                  <a:ext uri="{0D108BD9-81ED-4DB2-BD59-A6C34878D82A}">
                    <a16:rowId xmlns:a16="http://schemas.microsoft.com/office/drawing/2014/main" val="1248505804"/>
                  </a:ext>
                </a:extLst>
              </a:tr>
              <a:tr h="182880">
                <a:tc vMerge="1">
                  <a:txBody>
                    <a:bodyPr/>
                    <a:lstStyle/>
                    <a:p>
                      <a:endParaRPr lang="en-US"/>
                    </a:p>
                  </a:txBody>
                  <a:tcPr/>
                </a:tc>
                <a:tc vMerge="1">
                  <a:txBody>
                    <a:bodyPr/>
                    <a:lstStyle/>
                    <a:p>
                      <a:pPr algn="ctr" fontAlgn="b"/>
                      <a:endParaRPr lang="en-US" sz="1600" b="1" i="0" u="none" strike="noStrike" dirty="0">
                        <a:solidFill>
                          <a:schemeClr val="accent5">
                            <a:lumMod val="50000"/>
                          </a:schemeClr>
                        </a:solidFill>
                        <a:effectLst/>
                        <a:latin typeface="Calibri" panose="020F0502020204030204" pitchFamily="34" charset="0"/>
                      </a:endParaRPr>
                    </a:p>
                  </a:txBody>
                  <a:tcPr marL="7620" marR="7620" marT="7620" marB="0" anchor="b"/>
                </a:tc>
                <a:tc>
                  <a:txBody>
                    <a:bodyPr/>
                    <a:lstStyle/>
                    <a:p>
                      <a:pPr algn="ctr" fontAlgn="b"/>
                      <a:r>
                        <a:rPr lang="en-US" sz="1600" b="1" i="0" u="none" strike="noStrike" dirty="0">
                          <a:solidFill>
                            <a:schemeClr val="accent5">
                              <a:lumMod val="50000"/>
                            </a:schemeClr>
                          </a:solidFill>
                          <a:effectLst/>
                          <a:latin typeface="Calibri" panose="020F0502020204030204" pitchFamily="34" charset="0"/>
                        </a:rPr>
                        <a:t>F</a:t>
                      </a:r>
                    </a:p>
                  </a:txBody>
                  <a:tcPr marL="7620" marR="7620" marT="7620" marB="0" anchor="b"/>
                </a:tc>
                <a:tc vMerge="1">
                  <a:txBody>
                    <a:bodyPr/>
                    <a:lstStyle/>
                    <a:p>
                      <a:endParaRPr lang="en-US"/>
                    </a:p>
                  </a:txBody>
                  <a:tcPr/>
                </a:tc>
                <a:extLst>
                  <a:ext uri="{0D108BD9-81ED-4DB2-BD59-A6C34878D82A}">
                    <a16:rowId xmlns:a16="http://schemas.microsoft.com/office/drawing/2014/main" val="3762217961"/>
                  </a:ext>
                </a:extLst>
              </a:tr>
              <a:tr h="182880">
                <a:tc vMerge="1">
                  <a:txBody>
                    <a:bodyPr/>
                    <a:lstStyle/>
                    <a:p>
                      <a:endParaRPr lang="en-US"/>
                    </a:p>
                  </a:txBody>
                  <a:tcPr/>
                </a:tc>
                <a:tc vMerge="1">
                  <a:txBody>
                    <a:bodyPr/>
                    <a:lstStyle/>
                    <a:p>
                      <a:pPr algn="ctr" fontAlgn="b"/>
                      <a:endParaRPr lang="en-US" sz="1600" b="1" i="0" u="none" strike="noStrike" dirty="0">
                        <a:solidFill>
                          <a:schemeClr val="accent5">
                            <a:lumMod val="50000"/>
                          </a:schemeClr>
                        </a:solidFill>
                        <a:effectLst/>
                        <a:latin typeface="Calibri" panose="020F0502020204030204" pitchFamily="34" charset="0"/>
                      </a:endParaRPr>
                    </a:p>
                  </a:txBody>
                  <a:tcPr marL="7620" marR="7620" marT="7620" marB="0" anchor="b"/>
                </a:tc>
                <a:tc>
                  <a:txBody>
                    <a:bodyPr/>
                    <a:lstStyle/>
                    <a:p>
                      <a:pPr algn="ctr" fontAlgn="b"/>
                      <a:r>
                        <a:rPr lang="en-US" sz="1600" b="1" i="0" u="none" strike="noStrike" dirty="0">
                          <a:solidFill>
                            <a:schemeClr val="accent5">
                              <a:lumMod val="50000"/>
                            </a:schemeClr>
                          </a:solidFill>
                          <a:effectLst/>
                          <a:latin typeface="Calibri" panose="020F0502020204030204" pitchFamily="34" charset="0"/>
                        </a:rPr>
                        <a:t>G</a:t>
                      </a:r>
                    </a:p>
                  </a:txBody>
                  <a:tcPr marL="7620" marR="7620" marT="7620" marB="0" anchor="b"/>
                </a:tc>
                <a:tc vMerge="1">
                  <a:txBody>
                    <a:bodyPr/>
                    <a:lstStyle/>
                    <a:p>
                      <a:endParaRPr lang="en-US"/>
                    </a:p>
                  </a:txBody>
                  <a:tcPr/>
                </a:tc>
                <a:extLst>
                  <a:ext uri="{0D108BD9-81ED-4DB2-BD59-A6C34878D82A}">
                    <a16:rowId xmlns:a16="http://schemas.microsoft.com/office/drawing/2014/main" val="3860928178"/>
                  </a:ext>
                </a:extLst>
              </a:tr>
              <a:tr h="182880">
                <a:tc vMerge="1">
                  <a:txBody>
                    <a:bodyPr/>
                    <a:lstStyle/>
                    <a:p>
                      <a:endParaRPr lang="en-US"/>
                    </a:p>
                  </a:txBody>
                  <a:tcPr/>
                </a:tc>
                <a:tc vMerge="1">
                  <a:txBody>
                    <a:bodyPr/>
                    <a:lstStyle/>
                    <a:p>
                      <a:pPr algn="ctr" fontAlgn="b"/>
                      <a:endParaRPr lang="en-US" sz="1600" b="1" i="0" u="none" strike="noStrike" dirty="0">
                        <a:solidFill>
                          <a:schemeClr val="accent5">
                            <a:lumMod val="50000"/>
                          </a:schemeClr>
                        </a:solidFill>
                        <a:effectLst/>
                        <a:latin typeface="Calibri" panose="020F0502020204030204" pitchFamily="34" charset="0"/>
                      </a:endParaRPr>
                    </a:p>
                  </a:txBody>
                  <a:tcPr marL="7620" marR="7620" marT="7620" marB="0" anchor="b"/>
                </a:tc>
                <a:tc>
                  <a:txBody>
                    <a:bodyPr/>
                    <a:lstStyle/>
                    <a:p>
                      <a:pPr algn="ctr" fontAlgn="b"/>
                      <a:r>
                        <a:rPr lang="en-US" sz="1600" b="1" i="0" u="none" strike="noStrike" dirty="0">
                          <a:solidFill>
                            <a:schemeClr val="accent5">
                              <a:lumMod val="50000"/>
                            </a:schemeClr>
                          </a:solidFill>
                          <a:effectLst/>
                          <a:latin typeface="Calibri" panose="020F0502020204030204" pitchFamily="34" charset="0"/>
                        </a:rPr>
                        <a:t>H</a:t>
                      </a:r>
                    </a:p>
                  </a:txBody>
                  <a:tcPr marL="7620" marR="7620" marT="7620" marB="0" anchor="b"/>
                </a:tc>
                <a:tc vMerge="1">
                  <a:txBody>
                    <a:bodyPr/>
                    <a:lstStyle/>
                    <a:p>
                      <a:endParaRPr lang="en-US"/>
                    </a:p>
                  </a:txBody>
                  <a:tcPr/>
                </a:tc>
                <a:extLst>
                  <a:ext uri="{0D108BD9-81ED-4DB2-BD59-A6C34878D82A}">
                    <a16:rowId xmlns:a16="http://schemas.microsoft.com/office/drawing/2014/main" val="1914061899"/>
                  </a:ext>
                </a:extLst>
              </a:tr>
              <a:tr h="182880">
                <a:tc vMerge="1">
                  <a:txBody>
                    <a:bodyPr/>
                    <a:lstStyle/>
                    <a:p>
                      <a:endParaRPr lang="en-US"/>
                    </a:p>
                  </a:txBody>
                  <a:tcPr/>
                </a:tc>
                <a:tc rowSpan="4">
                  <a:txBody>
                    <a:bodyPr/>
                    <a:lstStyle/>
                    <a:p>
                      <a:pPr algn="ctr" fontAlgn="b"/>
                      <a:r>
                        <a:rPr lang="en-US" sz="1600" b="1" i="0" u="none" strike="noStrike" dirty="0">
                          <a:solidFill>
                            <a:schemeClr val="accent5">
                              <a:lumMod val="50000"/>
                            </a:schemeClr>
                          </a:solidFill>
                          <a:effectLst/>
                          <a:latin typeface="Calibri" panose="020F0502020204030204" pitchFamily="34" charset="0"/>
                        </a:rPr>
                        <a:t>Pos 5</a:t>
                      </a:r>
                    </a:p>
                  </a:txBody>
                  <a:tcPr marL="7620" marR="7620" marT="7620" marB="0" anchor="ctr"/>
                </a:tc>
                <a:tc>
                  <a:txBody>
                    <a:bodyPr/>
                    <a:lstStyle/>
                    <a:p>
                      <a:pPr algn="ctr" fontAlgn="b"/>
                      <a:r>
                        <a:rPr lang="en-US" sz="1600" b="1" i="0" u="none" strike="noStrike" dirty="0">
                          <a:solidFill>
                            <a:schemeClr val="accent5">
                              <a:lumMod val="50000"/>
                            </a:schemeClr>
                          </a:solidFill>
                          <a:effectLst/>
                          <a:latin typeface="Calibri" panose="020F0502020204030204" pitchFamily="34" charset="0"/>
                        </a:rPr>
                        <a:t>E</a:t>
                      </a:r>
                    </a:p>
                  </a:txBody>
                  <a:tcPr marL="7620" marR="7620" marT="7620" marB="0" anchor="b"/>
                </a:tc>
                <a:tc vMerge="1">
                  <a:txBody>
                    <a:bodyPr/>
                    <a:lstStyle/>
                    <a:p>
                      <a:endParaRPr lang="en-US"/>
                    </a:p>
                  </a:txBody>
                  <a:tcPr/>
                </a:tc>
                <a:extLst>
                  <a:ext uri="{0D108BD9-81ED-4DB2-BD59-A6C34878D82A}">
                    <a16:rowId xmlns:a16="http://schemas.microsoft.com/office/drawing/2014/main" val="2627300139"/>
                  </a:ext>
                </a:extLst>
              </a:tr>
              <a:tr h="182880">
                <a:tc vMerge="1">
                  <a:txBody>
                    <a:bodyPr/>
                    <a:lstStyle/>
                    <a:p>
                      <a:endParaRPr lang="en-US"/>
                    </a:p>
                  </a:txBody>
                  <a:tcPr/>
                </a:tc>
                <a:tc vMerge="1">
                  <a:txBody>
                    <a:bodyPr/>
                    <a:lstStyle/>
                    <a:p>
                      <a:pPr algn="ctr" fontAlgn="b"/>
                      <a:endParaRPr lang="en-US" sz="1600" b="1" i="0" u="none" strike="noStrike" dirty="0">
                        <a:solidFill>
                          <a:schemeClr val="accent5">
                            <a:lumMod val="50000"/>
                          </a:schemeClr>
                        </a:solidFill>
                        <a:effectLst/>
                        <a:latin typeface="Calibri" panose="020F0502020204030204" pitchFamily="34" charset="0"/>
                      </a:endParaRPr>
                    </a:p>
                  </a:txBody>
                  <a:tcPr marL="7620" marR="7620" marT="7620" marB="0" anchor="b"/>
                </a:tc>
                <a:tc>
                  <a:txBody>
                    <a:bodyPr/>
                    <a:lstStyle/>
                    <a:p>
                      <a:pPr algn="ctr" fontAlgn="b"/>
                      <a:r>
                        <a:rPr lang="en-US" sz="1600" b="1" i="0" u="none" strike="noStrike" dirty="0">
                          <a:solidFill>
                            <a:schemeClr val="accent5">
                              <a:lumMod val="50000"/>
                            </a:schemeClr>
                          </a:solidFill>
                          <a:effectLst/>
                          <a:latin typeface="Calibri" panose="020F0502020204030204" pitchFamily="34" charset="0"/>
                        </a:rPr>
                        <a:t>F</a:t>
                      </a:r>
                    </a:p>
                  </a:txBody>
                  <a:tcPr marL="7620" marR="7620" marT="7620" marB="0" anchor="b"/>
                </a:tc>
                <a:tc vMerge="1">
                  <a:txBody>
                    <a:bodyPr/>
                    <a:lstStyle/>
                    <a:p>
                      <a:endParaRPr lang="en-US"/>
                    </a:p>
                  </a:txBody>
                  <a:tcPr/>
                </a:tc>
                <a:extLst>
                  <a:ext uri="{0D108BD9-81ED-4DB2-BD59-A6C34878D82A}">
                    <a16:rowId xmlns:a16="http://schemas.microsoft.com/office/drawing/2014/main" val="1681436066"/>
                  </a:ext>
                </a:extLst>
              </a:tr>
              <a:tr h="182880">
                <a:tc vMerge="1">
                  <a:txBody>
                    <a:bodyPr/>
                    <a:lstStyle/>
                    <a:p>
                      <a:endParaRPr lang="en-US"/>
                    </a:p>
                  </a:txBody>
                  <a:tcPr/>
                </a:tc>
                <a:tc vMerge="1">
                  <a:txBody>
                    <a:bodyPr/>
                    <a:lstStyle/>
                    <a:p>
                      <a:pPr algn="ctr" fontAlgn="b"/>
                      <a:endParaRPr lang="en-US" sz="1600" b="1" i="0" u="none" strike="noStrike" dirty="0">
                        <a:solidFill>
                          <a:schemeClr val="accent5">
                            <a:lumMod val="50000"/>
                          </a:schemeClr>
                        </a:solidFill>
                        <a:effectLst/>
                        <a:latin typeface="Calibri" panose="020F0502020204030204" pitchFamily="34" charset="0"/>
                      </a:endParaRPr>
                    </a:p>
                  </a:txBody>
                  <a:tcPr marL="7620" marR="7620" marT="7620" marB="0" anchor="b"/>
                </a:tc>
                <a:tc>
                  <a:txBody>
                    <a:bodyPr/>
                    <a:lstStyle/>
                    <a:p>
                      <a:pPr algn="ctr" fontAlgn="b"/>
                      <a:r>
                        <a:rPr lang="en-US" sz="1600" b="1" i="0" u="none" strike="noStrike" dirty="0">
                          <a:solidFill>
                            <a:schemeClr val="accent5">
                              <a:lumMod val="50000"/>
                            </a:schemeClr>
                          </a:solidFill>
                          <a:effectLst/>
                          <a:latin typeface="Calibri" panose="020F0502020204030204" pitchFamily="34" charset="0"/>
                        </a:rPr>
                        <a:t>G</a:t>
                      </a:r>
                    </a:p>
                  </a:txBody>
                  <a:tcPr marL="7620" marR="7620" marT="7620" marB="0" anchor="b"/>
                </a:tc>
                <a:tc vMerge="1">
                  <a:txBody>
                    <a:bodyPr/>
                    <a:lstStyle/>
                    <a:p>
                      <a:endParaRPr lang="en-US"/>
                    </a:p>
                  </a:txBody>
                  <a:tcPr/>
                </a:tc>
                <a:extLst>
                  <a:ext uri="{0D108BD9-81ED-4DB2-BD59-A6C34878D82A}">
                    <a16:rowId xmlns:a16="http://schemas.microsoft.com/office/drawing/2014/main" val="2359974134"/>
                  </a:ext>
                </a:extLst>
              </a:tr>
              <a:tr h="182880">
                <a:tc vMerge="1">
                  <a:txBody>
                    <a:bodyPr/>
                    <a:lstStyle/>
                    <a:p>
                      <a:endParaRPr lang="en-US"/>
                    </a:p>
                  </a:txBody>
                  <a:tcPr/>
                </a:tc>
                <a:tc vMerge="1">
                  <a:txBody>
                    <a:bodyPr/>
                    <a:lstStyle/>
                    <a:p>
                      <a:pPr algn="ctr" fontAlgn="b"/>
                      <a:endParaRPr lang="en-US" sz="1600" b="1" i="0" u="none" strike="noStrike" dirty="0">
                        <a:solidFill>
                          <a:schemeClr val="accent5">
                            <a:lumMod val="50000"/>
                          </a:schemeClr>
                        </a:solidFill>
                        <a:effectLst/>
                        <a:latin typeface="Calibri" panose="020F0502020204030204" pitchFamily="34" charset="0"/>
                      </a:endParaRPr>
                    </a:p>
                  </a:txBody>
                  <a:tcPr marL="7620" marR="7620" marT="7620" marB="0" anchor="b"/>
                </a:tc>
                <a:tc>
                  <a:txBody>
                    <a:bodyPr/>
                    <a:lstStyle/>
                    <a:p>
                      <a:pPr algn="ctr" fontAlgn="b"/>
                      <a:r>
                        <a:rPr lang="en-US" sz="1600" b="1" i="0" u="none" strike="noStrike" dirty="0">
                          <a:solidFill>
                            <a:schemeClr val="accent5">
                              <a:lumMod val="50000"/>
                            </a:schemeClr>
                          </a:solidFill>
                          <a:effectLst/>
                          <a:latin typeface="Calibri" panose="020F0502020204030204" pitchFamily="34" charset="0"/>
                        </a:rPr>
                        <a:t>H</a:t>
                      </a:r>
                    </a:p>
                  </a:txBody>
                  <a:tcPr marL="7620" marR="7620" marT="7620" marB="0" anchor="b"/>
                </a:tc>
                <a:tc vMerge="1">
                  <a:txBody>
                    <a:bodyPr/>
                    <a:lstStyle/>
                    <a:p>
                      <a:endParaRPr lang="en-US"/>
                    </a:p>
                  </a:txBody>
                  <a:tcPr/>
                </a:tc>
                <a:extLst>
                  <a:ext uri="{0D108BD9-81ED-4DB2-BD59-A6C34878D82A}">
                    <a16:rowId xmlns:a16="http://schemas.microsoft.com/office/drawing/2014/main" val="638752489"/>
                  </a:ext>
                </a:extLst>
              </a:tr>
              <a:tr h="182880">
                <a:tc vMerge="1">
                  <a:txBody>
                    <a:bodyPr/>
                    <a:lstStyle/>
                    <a:p>
                      <a:endParaRPr lang="en-US"/>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1" i="0" u="none" strike="noStrike" dirty="0">
                          <a:solidFill>
                            <a:schemeClr val="accent5">
                              <a:lumMod val="50000"/>
                            </a:schemeClr>
                          </a:solidFill>
                          <a:effectLst/>
                          <a:latin typeface="Calibri" panose="020F0502020204030204" pitchFamily="34" charset="0"/>
                        </a:rPr>
                        <a:t>bottom</a:t>
                      </a:r>
                    </a:p>
                  </a:txBody>
                  <a:tcPr marL="7620" marR="7620" marT="7620" marB="0" anchor="b"/>
                </a:tc>
                <a:tc>
                  <a:txBody>
                    <a:bodyPr/>
                    <a:lstStyle/>
                    <a:p>
                      <a:pPr algn="ctr" fontAlgn="b"/>
                      <a:r>
                        <a:rPr lang="en-US" sz="1600" b="1" u="none" strike="noStrike" dirty="0">
                          <a:solidFill>
                            <a:schemeClr val="accent5">
                              <a:lumMod val="50000"/>
                            </a:schemeClr>
                          </a:solidFill>
                          <a:effectLst/>
                        </a:rPr>
                        <a:t>Z</a:t>
                      </a:r>
                      <a:endParaRPr lang="en-US" sz="1600" b="1" i="0" u="none" strike="noStrike" dirty="0">
                        <a:solidFill>
                          <a:schemeClr val="accent5">
                            <a:lumMod val="50000"/>
                          </a:schemeClr>
                        </a:solidFill>
                        <a:effectLst/>
                        <a:latin typeface="Calibri" panose="020F0502020204030204" pitchFamily="34" charset="0"/>
                      </a:endParaRPr>
                    </a:p>
                  </a:txBody>
                  <a:tcPr marL="7620" marR="7620" marT="7620" marB="0" anchor="b"/>
                </a:tc>
                <a:tc vMerge="1">
                  <a:txBody>
                    <a:bodyPr/>
                    <a:lstStyle/>
                    <a:p>
                      <a:endParaRPr lang="en-US"/>
                    </a:p>
                  </a:txBody>
                  <a:tcPr/>
                </a:tc>
                <a:extLst>
                  <a:ext uri="{0D108BD9-81ED-4DB2-BD59-A6C34878D82A}">
                    <a16:rowId xmlns:a16="http://schemas.microsoft.com/office/drawing/2014/main" val="496426642"/>
                  </a:ext>
                </a:extLst>
              </a:tr>
              <a:tr h="80649">
                <a:tc vMerge="1">
                  <a:txBody>
                    <a:bodyPr/>
                    <a:lstStyle/>
                    <a:p>
                      <a:endParaRPr lang="en-US"/>
                    </a:p>
                  </a:txBody>
                  <a:tcPr/>
                </a:tc>
                <a:tc>
                  <a:txBody>
                    <a:bodyPr/>
                    <a:lstStyle/>
                    <a:p>
                      <a:pPr algn="ctr" fontAlgn="b"/>
                      <a:r>
                        <a:rPr lang="en-US" sz="1600" b="1" i="0" u="none" strike="noStrike" dirty="0">
                          <a:solidFill>
                            <a:schemeClr val="accent2"/>
                          </a:solidFill>
                          <a:effectLst/>
                          <a:latin typeface="Calibri" panose="020F0502020204030204" pitchFamily="34" charset="0"/>
                        </a:rPr>
                        <a:t>Pos 3</a:t>
                      </a:r>
                    </a:p>
                  </a:txBody>
                  <a:tcPr marL="7620" marR="7620" marT="7620" marB="0" anchor="ctr"/>
                </a:tc>
                <a:tc>
                  <a:txBody>
                    <a:bodyPr/>
                    <a:lstStyle/>
                    <a:p>
                      <a:pPr algn="ctr" fontAlgn="b"/>
                      <a:r>
                        <a:rPr lang="en-US" sz="1600" b="1" u="none" strike="noStrike" dirty="0">
                          <a:solidFill>
                            <a:schemeClr val="accent2"/>
                          </a:solidFill>
                          <a:effectLst/>
                        </a:rPr>
                        <a:t>F</a:t>
                      </a:r>
                      <a:endParaRPr lang="en-US" sz="1600" b="1" i="0" u="none" strike="noStrike" dirty="0">
                        <a:solidFill>
                          <a:schemeClr val="accent2"/>
                        </a:solidFill>
                        <a:effectLst/>
                        <a:latin typeface="Calibri" panose="020F0502020204030204" pitchFamily="34" charset="0"/>
                      </a:endParaRPr>
                    </a:p>
                  </a:txBody>
                  <a:tcPr marL="7620" marR="7620" marT="7620" marB="0" anchor="ctr"/>
                </a:tc>
                <a:tc>
                  <a:txBody>
                    <a:bodyPr/>
                    <a:lstStyle/>
                    <a:p>
                      <a:pPr algn="ctr" fontAlgn="b"/>
                      <a:r>
                        <a:rPr lang="en-US" sz="1600" b="1" u="none" strike="noStrike" dirty="0">
                          <a:effectLst/>
                        </a:rPr>
                        <a:t>Bulk </a:t>
                      </a:r>
                      <a:r>
                        <a:rPr lang="en-US" sz="1600" b="1" u="none" strike="noStrike" dirty="0">
                          <a:solidFill>
                            <a:schemeClr val="tx1"/>
                          </a:solidFill>
                          <a:effectLst/>
                        </a:rPr>
                        <a:t>Al </a:t>
                      </a:r>
                    </a:p>
                    <a:p>
                      <a:pPr algn="ctr" fontAlgn="b"/>
                      <a:r>
                        <a:rPr lang="en-US" sz="1600" b="1" u="none" strike="noStrike" dirty="0">
                          <a:effectLst/>
                        </a:rPr>
                        <a:t>coated with Au</a:t>
                      </a:r>
                      <a:endParaRPr lang="en-US" sz="16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43702380"/>
                  </a:ext>
                </a:extLst>
              </a:tr>
              <a:tr h="80649">
                <a:tc gridSpan="3">
                  <a:txBody>
                    <a:bodyPr/>
                    <a:lstStyle/>
                    <a:p>
                      <a:pPr algn="ctr" fontAlgn="ctr"/>
                      <a:r>
                        <a:rPr lang="en-US" sz="1600" b="1" u="none" strike="noStrike" dirty="0">
                          <a:effectLst/>
                        </a:rPr>
                        <a:t>Reference W</a:t>
                      </a:r>
                      <a:endParaRPr lang="en-US" sz="1600" b="1" i="0" u="none" strike="noStrike" dirty="0">
                        <a:solidFill>
                          <a:srgbClr val="000000"/>
                        </a:solidFill>
                        <a:effectLst/>
                        <a:latin typeface="Calibri" panose="020F0502020204030204" pitchFamily="34" charset="0"/>
                      </a:endParaRPr>
                    </a:p>
                  </a:txBody>
                  <a:tcPr marL="7620" marR="7620" marT="7620" marB="0" anchor="ctr"/>
                </a:tc>
                <a:tc hMerge="1">
                  <a:txBody>
                    <a:bodyPr/>
                    <a:lstStyle/>
                    <a:p>
                      <a:endParaRPr lang="en-US"/>
                    </a:p>
                  </a:txBody>
                  <a:tcPr/>
                </a:tc>
                <a:tc hMerge="1">
                  <a:txBody>
                    <a:bodyPr/>
                    <a:lstStyle/>
                    <a:p>
                      <a:pPr algn="ctr" fontAlgn="b"/>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1" u="none" strike="noStrike" dirty="0">
                          <a:effectLst/>
                        </a:rPr>
                        <a:t>Bulk W </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600" b="1" u="none" strike="noStrike" dirty="0">
                          <a:effectLst/>
                        </a:rPr>
                        <a:t>coated with Au</a:t>
                      </a:r>
                      <a:endParaRPr lang="en-US" sz="16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179391185"/>
                  </a:ext>
                </a:extLst>
              </a:tr>
            </a:tbl>
          </a:graphicData>
        </a:graphic>
      </p:graphicFrame>
      <p:grpSp>
        <p:nvGrpSpPr>
          <p:cNvPr id="49" name="Group 48">
            <a:extLst>
              <a:ext uri="{FF2B5EF4-FFF2-40B4-BE49-F238E27FC236}">
                <a16:creationId xmlns:a16="http://schemas.microsoft.com/office/drawing/2014/main" id="{1B74196E-E8F7-45C2-B4A3-2092A424C851}"/>
              </a:ext>
            </a:extLst>
          </p:cNvPr>
          <p:cNvGrpSpPr/>
          <p:nvPr/>
        </p:nvGrpSpPr>
        <p:grpSpPr>
          <a:xfrm>
            <a:off x="5254538" y="1129282"/>
            <a:ext cx="2981537" cy="4599435"/>
            <a:chOff x="4465382" y="541913"/>
            <a:chExt cx="2981537" cy="4599435"/>
          </a:xfrm>
        </p:grpSpPr>
        <p:pic>
          <p:nvPicPr>
            <p:cNvPr id="2" name="Image 68">
              <a:extLst>
                <a:ext uri="{FF2B5EF4-FFF2-40B4-BE49-F238E27FC236}">
                  <a16:creationId xmlns:a16="http://schemas.microsoft.com/office/drawing/2014/main" id="{E9ABB30A-D322-400A-A3C1-C2A162D9361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3000"/>
                      </a14:imgEffect>
                      <a14:imgEffect>
                        <a14:saturation sat="48000"/>
                      </a14:imgEffect>
                      <a14:imgEffect>
                        <a14:brightnessContrast bright="50000" contrast="51000"/>
                      </a14:imgEffect>
                    </a14:imgLayer>
                  </a14:imgProps>
                </a:ext>
              </a:extLst>
            </a:blip>
            <a:stretch>
              <a:fillRect/>
            </a:stretch>
          </p:blipFill>
          <p:spPr>
            <a:xfrm rot="16200000">
              <a:off x="4595959" y="2128342"/>
              <a:ext cx="3990213" cy="879996"/>
            </a:xfrm>
            <a:prstGeom prst="rect">
              <a:avLst/>
            </a:prstGeom>
          </p:spPr>
        </p:pic>
        <p:sp>
          <p:nvSpPr>
            <p:cNvPr id="3" name="Forme libre 47">
              <a:extLst>
                <a:ext uri="{FF2B5EF4-FFF2-40B4-BE49-F238E27FC236}">
                  <a16:creationId xmlns:a16="http://schemas.microsoft.com/office/drawing/2014/main" id="{F69C2DA8-95E9-4C1D-9EFA-FFC242825AC8}"/>
                </a:ext>
              </a:extLst>
            </p:cNvPr>
            <p:cNvSpPr/>
            <p:nvPr/>
          </p:nvSpPr>
          <p:spPr>
            <a:xfrm flipV="1">
              <a:off x="6724032" y="2568341"/>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orme libre 51">
              <a:extLst>
                <a:ext uri="{FF2B5EF4-FFF2-40B4-BE49-F238E27FC236}">
                  <a16:creationId xmlns:a16="http://schemas.microsoft.com/office/drawing/2014/main" id="{34DEB276-E335-4E85-8695-451AD2FA9A64}"/>
                </a:ext>
              </a:extLst>
            </p:cNvPr>
            <p:cNvSpPr/>
            <p:nvPr/>
          </p:nvSpPr>
          <p:spPr>
            <a:xfrm>
              <a:off x="6384241" y="2578183"/>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orme libre 52">
              <a:extLst>
                <a:ext uri="{FF2B5EF4-FFF2-40B4-BE49-F238E27FC236}">
                  <a16:creationId xmlns:a16="http://schemas.microsoft.com/office/drawing/2014/main" id="{FDB1E57E-AEF2-44CD-9240-112C0CBC6BD1}"/>
                </a:ext>
              </a:extLst>
            </p:cNvPr>
            <p:cNvSpPr/>
            <p:nvPr/>
          </p:nvSpPr>
          <p:spPr>
            <a:xfrm>
              <a:off x="6384241" y="4104400"/>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ZoneTexte 69">
              <a:extLst>
                <a:ext uri="{FF2B5EF4-FFF2-40B4-BE49-F238E27FC236}">
                  <a16:creationId xmlns:a16="http://schemas.microsoft.com/office/drawing/2014/main" id="{7C2CA870-CE03-4B32-BE4C-D2CBE05601FE}"/>
                </a:ext>
              </a:extLst>
            </p:cNvPr>
            <p:cNvSpPr txBox="1"/>
            <p:nvPr/>
          </p:nvSpPr>
          <p:spPr>
            <a:xfrm>
              <a:off x="6945289" y="2395097"/>
              <a:ext cx="4625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W </a:t>
              </a:r>
            </a:p>
          </p:txBody>
        </p:sp>
        <p:sp>
          <p:nvSpPr>
            <p:cNvPr id="7" name="ZoneTexte 71">
              <a:extLst>
                <a:ext uri="{FF2B5EF4-FFF2-40B4-BE49-F238E27FC236}">
                  <a16:creationId xmlns:a16="http://schemas.microsoft.com/office/drawing/2014/main" id="{D2EAA43A-D016-4D64-B09C-A053F67DD94B}"/>
                </a:ext>
              </a:extLst>
            </p:cNvPr>
            <p:cNvSpPr txBox="1"/>
            <p:nvPr/>
          </p:nvSpPr>
          <p:spPr>
            <a:xfrm>
              <a:off x="6933667" y="3999660"/>
              <a:ext cx="5132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W </a:t>
              </a:r>
            </a:p>
          </p:txBody>
        </p:sp>
        <p:sp>
          <p:nvSpPr>
            <p:cNvPr id="8" name="ZoneTexte 72">
              <a:extLst>
                <a:ext uri="{FF2B5EF4-FFF2-40B4-BE49-F238E27FC236}">
                  <a16:creationId xmlns:a16="http://schemas.microsoft.com/office/drawing/2014/main" id="{9FC711B9-7C70-4BB2-A47B-EE36B50726AE}"/>
                </a:ext>
              </a:extLst>
            </p:cNvPr>
            <p:cNvSpPr txBox="1"/>
            <p:nvPr/>
          </p:nvSpPr>
          <p:spPr>
            <a:xfrm>
              <a:off x="6370971" y="4523833"/>
              <a:ext cx="4299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W </a:t>
              </a:r>
            </a:p>
          </p:txBody>
        </p:sp>
        <p:sp>
          <p:nvSpPr>
            <p:cNvPr id="9" name="Forme libre 62">
              <a:extLst>
                <a:ext uri="{FF2B5EF4-FFF2-40B4-BE49-F238E27FC236}">
                  <a16:creationId xmlns:a16="http://schemas.microsoft.com/office/drawing/2014/main" id="{A57D4B29-DACF-4FF0-B347-2C57564AF97D}"/>
                </a:ext>
              </a:extLst>
            </p:cNvPr>
            <p:cNvSpPr/>
            <p:nvPr/>
          </p:nvSpPr>
          <p:spPr>
            <a:xfrm flipV="1">
              <a:off x="6438735" y="2395459"/>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orme libre 73">
              <a:extLst>
                <a:ext uri="{FF2B5EF4-FFF2-40B4-BE49-F238E27FC236}">
                  <a16:creationId xmlns:a16="http://schemas.microsoft.com/office/drawing/2014/main" id="{BDB30971-FA8C-414C-8F5F-101538CBB242}"/>
                </a:ext>
              </a:extLst>
            </p:cNvPr>
            <p:cNvSpPr/>
            <p:nvPr/>
          </p:nvSpPr>
          <p:spPr>
            <a:xfrm>
              <a:off x="6686325" y="2421253"/>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orme libre 74">
              <a:extLst>
                <a:ext uri="{FF2B5EF4-FFF2-40B4-BE49-F238E27FC236}">
                  <a16:creationId xmlns:a16="http://schemas.microsoft.com/office/drawing/2014/main" id="{C223E6F7-7184-4232-8D38-F04497B8F0BE}"/>
                </a:ext>
              </a:extLst>
            </p:cNvPr>
            <p:cNvSpPr/>
            <p:nvPr/>
          </p:nvSpPr>
          <p:spPr>
            <a:xfrm flipV="1">
              <a:off x="6407425" y="3933761"/>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orme libre 75">
              <a:extLst>
                <a:ext uri="{FF2B5EF4-FFF2-40B4-BE49-F238E27FC236}">
                  <a16:creationId xmlns:a16="http://schemas.microsoft.com/office/drawing/2014/main" id="{83519E5D-7F72-4A0D-AEB7-ECE47B00DF02}"/>
                </a:ext>
              </a:extLst>
            </p:cNvPr>
            <p:cNvSpPr/>
            <p:nvPr/>
          </p:nvSpPr>
          <p:spPr>
            <a:xfrm>
              <a:off x="6666752" y="3956817"/>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orme libre 76">
              <a:extLst>
                <a:ext uri="{FF2B5EF4-FFF2-40B4-BE49-F238E27FC236}">
                  <a16:creationId xmlns:a16="http://schemas.microsoft.com/office/drawing/2014/main" id="{6AE81864-1A4D-4D3D-BA23-E946BBBA75A1}"/>
                </a:ext>
              </a:extLst>
            </p:cNvPr>
            <p:cNvSpPr/>
            <p:nvPr/>
          </p:nvSpPr>
          <p:spPr>
            <a:xfrm flipV="1">
              <a:off x="6722902" y="4084211"/>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Parallélogramme 16">
              <a:extLst>
                <a:ext uri="{FF2B5EF4-FFF2-40B4-BE49-F238E27FC236}">
                  <a16:creationId xmlns:a16="http://schemas.microsoft.com/office/drawing/2014/main" id="{D6AAFD33-7D14-40CE-82A5-6207F470A0F9}"/>
                </a:ext>
              </a:extLst>
            </p:cNvPr>
            <p:cNvSpPr/>
            <p:nvPr/>
          </p:nvSpPr>
          <p:spPr>
            <a:xfrm>
              <a:off x="6469494" y="4409354"/>
              <a:ext cx="240879" cy="70936"/>
            </a:xfrm>
            <a:prstGeom prst="parallelogram">
              <a:avLst>
                <a:gd name="adj" fmla="val 114794"/>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339C89CA-1457-4F8D-BC08-79FFC06B42AB}"/>
                </a:ext>
              </a:extLst>
            </p:cNvPr>
            <p:cNvGrpSpPr/>
            <p:nvPr/>
          </p:nvGrpSpPr>
          <p:grpSpPr>
            <a:xfrm>
              <a:off x="4465382" y="573233"/>
              <a:ext cx="1353572" cy="4262520"/>
              <a:chOff x="4425301" y="904966"/>
              <a:chExt cx="1353572" cy="4262520"/>
            </a:xfrm>
          </p:grpSpPr>
          <p:pic>
            <p:nvPicPr>
              <p:cNvPr id="16" name="Image 67">
                <a:extLst>
                  <a:ext uri="{FF2B5EF4-FFF2-40B4-BE49-F238E27FC236}">
                    <a16:creationId xmlns:a16="http://schemas.microsoft.com/office/drawing/2014/main" id="{D7D87A95-8061-4427-BFFB-C27D1AD7B62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3000"/>
                        </a14:imgEffect>
                        <a14:imgEffect>
                          <a14:saturation sat="48000"/>
                        </a14:imgEffect>
                        <a14:imgEffect>
                          <a14:brightnessContrast bright="50000" contrast="51000"/>
                        </a14:imgEffect>
                      </a14:imgLayer>
                    </a14:imgProps>
                  </a:ext>
                </a:extLst>
              </a:blip>
              <a:stretch>
                <a:fillRect/>
              </a:stretch>
            </p:blipFill>
            <p:spPr>
              <a:xfrm rot="16200000">
                <a:off x="3093762" y="2460075"/>
                <a:ext cx="3990213" cy="879996"/>
              </a:xfrm>
              <a:prstGeom prst="rect">
                <a:avLst/>
              </a:prstGeom>
            </p:spPr>
          </p:pic>
          <p:sp>
            <p:nvSpPr>
              <p:cNvPr id="17" name="ZoneTexte 15">
                <a:extLst>
                  <a:ext uri="{FF2B5EF4-FFF2-40B4-BE49-F238E27FC236}">
                    <a16:creationId xmlns:a16="http://schemas.microsoft.com/office/drawing/2014/main" id="{36D99038-ACC3-4963-A6D2-C11376D81483}"/>
                  </a:ext>
                </a:extLst>
              </p:cNvPr>
              <p:cNvSpPr txBox="1"/>
              <p:nvPr/>
            </p:nvSpPr>
            <p:spPr>
              <a:xfrm>
                <a:off x="5019921" y="2251411"/>
                <a:ext cx="758952"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18" name="ZoneTexte 33">
                <a:extLst>
                  <a:ext uri="{FF2B5EF4-FFF2-40B4-BE49-F238E27FC236}">
                    <a16:creationId xmlns:a16="http://schemas.microsoft.com/office/drawing/2014/main" id="{BE200C60-CEBB-4F01-ABE8-9CEADB02D7BD}"/>
                  </a:ext>
                </a:extLst>
              </p:cNvPr>
              <p:cNvSpPr txBox="1"/>
              <p:nvPr/>
            </p:nvSpPr>
            <p:spPr>
              <a:xfrm>
                <a:off x="4425301" y="2737975"/>
                <a:ext cx="4599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W </a:t>
                </a:r>
              </a:p>
            </p:txBody>
          </p:sp>
          <p:sp>
            <p:nvSpPr>
              <p:cNvPr id="19" name="ZoneTexte 41">
                <a:extLst>
                  <a:ext uri="{FF2B5EF4-FFF2-40B4-BE49-F238E27FC236}">
                    <a16:creationId xmlns:a16="http://schemas.microsoft.com/office/drawing/2014/main" id="{E73DA048-D226-40AD-879C-C9220A0D552B}"/>
                  </a:ext>
                </a:extLst>
              </p:cNvPr>
              <p:cNvSpPr txBox="1"/>
              <p:nvPr/>
            </p:nvSpPr>
            <p:spPr>
              <a:xfrm>
                <a:off x="4921015" y="4798154"/>
                <a:ext cx="4058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W </a:t>
                </a:r>
              </a:p>
            </p:txBody>
          </p:sp>
          <p:sp>
            <p:nvSpPr>
              <p:cNvPr id="20" name="Forme libre 45">
                <a:extLst>
                  <a:ext uri="{FF2B5EF4-FFF2-40B4-BE49-F238E27FC236}">
                    <a16:creationId xmlns:a16="http://schemas.microsoft.com/office/drawing/2014/main" id="{88696B18-B983-4685-AD99-4E9402CB8187}"/>
                  </a:ext>
                </a:extLst>
              </p:cNvPr>
              <p:cNvSpPr/>
              <p:nvPr/>
            </p:nvSpPr>
            <p:spPr>
              <a:xfrm>
                <a:off x="4898876" y="2867601"/>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orme libre 46">
                <a:extLst>
                  <a:ext uri="{FF2B5EF4-FFF2-40B4-BE49-F238E27FC236}">
                    <a16:creationId xmlns:a16="http://schemas.microsoft.com/office/drawing/2014/main" id="{60049999-0310-4175-B311-1C1ADA059847}"/>
                  </a:ext>
                </a:extLst>
              </p:cNvPr>
              <p:cNvSpPr/>
              <p:nvPr/>
            </p:nvSpPr>
            <p:spPr>
              <a:xfrm>
                <a:off x="4898876" y="4393818"/>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ZoneTexte 59">
                <a:extLst>
                  <a:ext uri="{FF2B5EF4-FFF2-40B4-BE49-F238E27FC236}">
                    <a16:creationId xmlns:a16="http://schemas.microsoft.com/office/drawing/2014/main" id="{2FD007E0-2B6D-4C24-941D-EC6676CE65DB}"/>
                  </a:ext>
                </a:extLst>
              </p:cNvPr>
              <p:cNvSpPr txBox="1"/>
              <p:nvPr/>
            </p:nvSpPr>
            <p:spPr>
              <a:xfrm>
                <a:off x="4487549" y="4235041"/>
                <a:ext cx="4599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W </a:t>
                </a:r>
              </a:p>
            </p:txBody>
          </p:sp>
          <p:sp>
            <p:nvSpPr>
              <p:cNvPr id="23" name="Parallélogramme 77">
                <a:extLst>
                  <a:ext uri="{FF2B5EF4-FFF2-40B4-BE49-F238E27FC236}">
                    <a16:creationId xmlns:a16="http://schemas.microsoft.com/office/drawing/2014/main" id="{2DB78DDC-D9AD-4DE0-9907-81E0CC1FD626}"/>
                  </a:ext>
                </a:extLst>
              </p:cNvPr>
              <p:cNvSpPr/>
              <p:nvPr/>
            </p:nvSpPr>
            <p:spPr>
              <a:xfrm>
                <a:off x="5000694" y="4671820"/>
                <a:ext cx="240879" cy="70936"/>
              </a:xfrm>
              <a:prstGeom prst="parallelogram">
                <a:avLst>
                  <a:gd name="adj" fmla="val 114794"/>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orme libre 78">
                <a:extLst>
                  <a:ext uri="{FF2B5EF4-FFF2-40B4-BE49-F238E27FC236}">
                    <a16:creationId xmlns:a16="http://schemas.microsoft.com/office/drawing/2014/main" id="{E91284D0-6686-420E-A6E1-15999A5CE019}"/>
                  </a:ext>
                </a:extLst>
              </p:cNvPr>
              <p:cNvSpPr/>
              <p:nvPr/>
            </p:nvSpPr>
            <p:spPr>
              <a:xfrm flipV="1">
                <a:off x="5249987" y="2870515"/>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orme libre 79">
                <a:extLst>
                  <a:ext uri="{FF2B5EF4-FFF2-40B4-BE49-F238E27FC236}">
                    <a16:creationId xmlns:a16="http://schemas.microsoft.com/office/drawing/2014/main" id="{6F0C0A09-F2D9-4EE8-B244-DDE31867EDF2}"/>
                  </a:ext>
                </a:extLst>
              </p:cNvPr>
              <p:cNvSpPr/>
              <p:nvPr/>
            </p:nvSpPr>
            <p:spPr>
              <a:xfrm flipV="1">
                <a:off x="4964690" y="2697633"/>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orme libre 80">
                <a:extLst>
                  <a:ext uri="{FF2B5EF4-FFF2-40B4-BE49-F238E27FC236}">
                    <a16:creationId xmlns:a16="http://schemas.microsoft.com/office/drawing/2014/main" id="{78316540-2933-4E13-8272-7471766CC879}"/>
                  </a:ext>
                </a:extLst>
              </p:cNvPr>
              <p:cNvSpPr/>
              <p:nvPr/>
            </p:nvSpPr>
            <p:spPr>
              <a:xfrm>
                <a:off x="5212280" y="2723427"/>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orme libre 81">
                <a:extLst>
                  <a:ext uri="{FF2B5EF4-FFF2-40B4-BE49-F238E27FC236}">
                    <a16:creationId xmlns:a16="http://schemas.microsoft.com/office/drawing/2014/main" id="{7A046D9B-F499-401F-9020-FA03070662FA}"/>
                  </a:ext>
                </a:extLst>
              </p:cNvPr>
              <p:cNvSpPr/>
              <p:nvPr/>
            </p:nvSpPr>
            <p:spPr>
              <a:xfrm flipV="1">
                <a:off x="5239475" y="4343177"/>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orme libre 82">
                <a:extLst>
                  <a:ext uri="{FF2B5EF4-FFF2-40B4-BE49-F238E27FC236}">
                    <a16:creationId xmlns:a16="http://schemas.microsoft.com/office/drawing/2014/main" id="{7FE726DC-E8C1-49E7-9C21-E457FEADD6ED}"/>
                  </a:ext>
                </a:extLst>
              </p:cNvPr>
              <p:cNvSpPr/>
              <p:nvPr/>
            </p:nvSpPr>
            <p:spPr>
              <a:xfrm flipV="1">
                <a:off x="4954178" y="4170295"/>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orme libre 83">
                <a:extLst>
                  <a:ext uri="{FF2B5EF4-FFF2-40B4-BE49-F238E27FC236}">
                    <a16:creationId xmlns:a16="http://schemas.microsoft.com/office/drawing/2014/main" id="{1CC79411-32A1-494B-A9A3-CEAB2C5AA4DA}"/>
                  </a:ext>
                </a:extLst>
              </p:cNvPr>
              <p:cNvSpPr/>
              <p:nvPr/>
            </p:nvSpPr>
            <p:spPr>
              <a:xfrm>
                <a:off x="5201768" y="4196089"/>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ZoneTexte 65">
                <a:extLst>
                  <a:ext uri="{FF2B5EF4-FFF2-40B4-BE49-F238E27FC236}">
                    <a16:creationId xmlns:a16="http://schemas.microsoft.com/office/drawing/2014/main" id="{834DB7C0-D6E6-418F-975E-B59568C3D1F8}"/>
                  </a:ext>
                </a:extLst>
              </p:cNvPr>
              <p:cNvSpPr txBox="1"/>
              <p:nvPr/>
            </p:nvSpPr>
            <p:spPr>
              <a:xfrm>
                <a:off x="4838910" y="965575"/>
                <a:ext cx="5726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Q3</a:t>
                </a:r>
              </a:p>
            </p:txBody>
          </p:sp>
        </p:grpSp>
        <p:sp>
          <p:nvSpPr>
            <p:cNvPr id="31" name="ZoneTexte 66">
              <a:extLst>
                <a:ext uri="{FF2B5EF4-FFF2-40B4-BE49-F238E27FC236}">
                  <a16:creationId xmlns:a16="http://schemas.microsoft.com/office/drawing/2014/main" id="{AB33E865-766D-4CDF-8B45-B471D4CBD685}"/>
                </a:ext>
              </a:extLst>
            </p:cNvPr>
            <p:cNvSpPr txBox="1"/>
            <p:nvPr/>
          </p:nvSpPr>
          <p:spPr>
            <a:xfrm>
              <a:off x="6392373" y="541913"/>
              <a:ext cx="4613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Q4</a:t>
              </a:r>
            </a:p>
          </p:txBody>
        </p:sp>
        <p:sp>
          <p:nvSpPr>
            <p:cNvPr id="32" name="Forme libre 70">
              <a:extLst>
                <a:ext uri="{FF2B5EF4-FFF2-40B4-BE49-F238E27FC236}">
                  <a16:creationId xmlns:a16="http://schemas.microsoft.com/office/drawing/2014/main" id="{980CD532-FC20-4CD1-98D4-A9D608555597}"/>
                </a:ext>
              </a:extLst>
            </p:cNvPr>
            <p:cNvSpPr/>
            <p:nvPr/>
          </p:nvSpPr>
          <p:spPr>
            <a:xfrm flipV="1">
              <a:off x="6743605" y="3030752"/>
              <a:ext cx="114560" cy="172882"/>
            </a:xfrm>
            <a:custGeom>
              <a:avLst/>
              <a:gdLst>
                <a:gd name="connsiteX0" fmla="*/ 0 w 114560"/>
                <a:gd name="connsiteY0" fmla="*/ 0 h 172882"/>
                <a:gd name="connsiteX1" fmla="*/ 114560 w 114560"/>
                <a:gd name="connsiteY1" fmla="*/ 39575 h 172882"/>
                <a:gd name="connsiteX2" fmla="*/ 114560 w 114560"/>
                <a:gd name="connsiteY2" fmla="*/ 172882 h 172882"/>
                <a:gd name="connsiteX3" fmla="*/ 4166 w 114560"/>
                <a:gd name="connsiteY3" fmla="*/ 137472 h 172882"/>
                <a:gd name="connsiteX4" fmla="*/ 0 w 114560"/>
                <a:gd name="connsiteY4" fmla="*/ 0 h 172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560" h="172882">
                  <a:moveTo>
                    <a:pt x="0" y="0"/>
                  </a:moveTo>
                  <a:lnTo>
                    <a:pt x="114560" y="39575"/>
                  </a:lnTo>
                  <a:lnTo>
                    <a:pt x="114560" y="172882"/>
                  </a:lnTo>
                  <a:lnTo>
                    <a:pt x="4166" y="137472"/>
                  </a:lnTo>
                  <a:lnTo>
                    <a:pt x="0" y="0"/>
                  </a:lnTo>
                  <a:close/>
                </a:path>
              </a:pathLst>
            </a:cu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ZoneTexte 87">
              <a:extLst>
                <a:ext uri="{FF2B5EF4-FFF2-40B4-BE49-F238E27FC236}">
                  <a16:creationId xmlns:a16="http://schemas.microsoft.com/office/drawing/2014/main" id="{C4B72B6C-46F3-4A3A-9A3E-54AFCE4BE909}"/>
                </a:ext>
              </a:extLst>
            </p:cNvPr>
            <p:cNvSpPr txBox="1"/>
            <p:nvPr/>
          </p:nvSpPr>
          <p:spPr>
            <a:xfrm>
              <a:off x="6902216" y="2932527"/>
              <a:ext cx="5322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Al </a:t>
              </a:r>
            </a:p>
          </p:txBody>
        </p:sp>
        <p:sp>
          <p:nvSpPr>
            <p:cNvPr id="43" name="TextBox 42">
              <a:extLst>
                <a:ext uri="{FF2B5EF4-FFF2-40B4-BE49-F238E27FC236}">
                  <a16:creationId xmlns:a16="http://schemas.microsoft.com/office/drawing/2014/main" id="{6306B70B-1653-473C-AA78-FD617CBA4280}"/>
                </a:ext>
              </a:extLst>
            </p:cNvPr>
            <p:cNvSpPr txBox="1"/>
            <p:nvPr/>
          </p:nvSpPr>
          <p:spPr>
            <a:xfrm>
              <a:off x="5580599" y="2436268"/>
              <a:ext cx="858135" cy="369332"/>
            </a:xfrm>
            <a:prstGeom prst="rect">
              <a:avLst/>
            </a:prstGeom>
            <a:noFill/>
          </p:spPr>
          <p:txBody>
            <a:bodyPr wrap="square" rtlCol="0">
              <a:spAutoFit/>
            </a:bodyPr>
            <a:lstStyle/>
            <a:p>
              <a:r>
                <a:rPr lang="en-US" b="1" dirty="0"/>
                <a:t>Pos 2</a:t>
              </a:r>
            </a:p>
          </p:txBody>
        </p:sp>
        <p:sp>
          <p:nvSpPr>
            <p:cNvPr id="44" name="TextBox 43">
              <a:extLst>
                <a:ext uri="{FF2B5EF4-FFF2-40B4-BE49-F238E27FC236}">
                  <a16:creationId xmlns:a16="http://schemas.microsoft.com/office/drawing/2014/main" id="{D986A764-1526-42F5-A2EF-FCBB55595566}"/>
                </a:ext>
              </a:extLst>
            </p:cNvPr>
            <p:cNvSpPr txBox="1"/>
            <p:nvPr/>
          </p:nvSpPr>
          <p:spPr>
            <a:xfrm>
              <a:off x="5538883" y="3935492"/>
              <a:ext cx="832088" cy="369332"/>
            </a:xfrm>
            <a:prstGeom prst="rect">
              <a:avLst/>
            </a:prstGeom>
            <a:noFill/>
          </p:spPr>
          <p:txBody>
            <a:bodyPr wrap="square" rtlCol="0">
              <a:spAutoFit/>
            </a:bodyPr>
            <a:lstStyle/>
            <a:p>
              <a:r>
                <a:rPr lang="en-US" b="1" dirty="0">
                  <a:solidFill>
                    <a:srgbClr val="FF0000"/>
                  </a:solidFill>
                </a:rPr>
                <a:t>Pos 5</a:t>
              </a:r>
            </a:p>
          </p:txBody>
        </p:sp>
        <p:sp>
          <p:nvSpPr>
            <p:cNvPr id="45" name="TextBox 44">
              <a:extLst>
                <a:ext uri="{FF2B5EF4-FFF2-40B4-BE49-F238E27FC236}">
                  <a16:creationId xmlns:a16="http://schemas.microsoft.com/office/drawing/2014/main" id="{C749EE58-5A03-4415-BE85-E65C0E44D619}"/>
                </a:ext>
              </a:extLst>
            </p:cNvPr>
            <p:cNvSpPr txBox="1"/>
            <p:nvPr/>
          </p:nvSpPr>
          <p:spPr>
            <a:xfrm>
              <a:off x="4725124" y="4724264"/>
              <a:ext cx="1129887" cy="369332"/>
            </a:xfrm>
            <a:prstGeom prst="rect">
              <a:avLst/>
            </a:prstGeom>
            <a:noFill/>
          </p:spPr>
          <p:txBody>
            <a:bodyPr wrap="square" rtlCol="0">
              <a:spAutoFit/>
            </a:bodyPr>
            <a:lstStyle/>
            <a:p>
              <a:r>
                <a:rPr lang="en-US" dirty="0"/>
                <a:t>Side Y</a:t>
              </a:r>
            </a:p>
          </p:txBody>
        </p:sp>
        <p:sp>
          <p:nvSpPr>
            <p:cNvPr id="46" name="TextBox 45">
              <a:extLst>
                <a:ext uri="{FF2B5EF4-FFF2-40B4-BE49-F238E27FC236}">
                  <a16:creationId xmlns:a16="http://schemas.microsoft.com/office/drawing/2014/main" id="{CC852808-20A1-4A01-8576-F14521D898A4}"/>
                </a:ext>
              </a:extLst>
            </p:cNvPr>
            <p:cNvSpPr txBox="1"/>
            <p:nvPr/>
          </p:nvSpPr>
          <p:spPr>
            <a:xfrm>
              <a:off x="6145429" y="4772016"/>
              <a:ext cx="1129887" cy="369332"/>
            </a:xfrm>
            <a:prstGeom prst="rect">
              <a:avLst/>
            </a:prstGeom>
            <a:noFill/>
          </p:spPr>
          <p:txBody>
            <a:bodyPr wrap="square" rtlCol="0">
              <a:spAutoFit/>
            </a:bodyPr>
            <a:lstStyle/>
            <a:p>
              <a:r>
                <a:rPr lang="en-US" dirty="0"/>
                <a:t>Side Z</a:t>
              </a:r>
            </a:p>
          </p:txBody>
        </p:sp>
        <p:sp>
          <p:nvSpPr>
            <p:cNvPr id="47" name="TextBox 46">
              <a:extLst>
                <a:ext uri="{FF2B5EF4-FFF2-40B4-BE49-F238E27FC236}">
                  <a16:creationId xmlns:a16="http://schemas.microsoft.com/office/drawing/2014/main" id="{CA3D4F06-475A-445C-A25B-FD508FBAAF4C}"/>
                </a:ext>
              </a:extLst>
            </p:cNvPr>
            <p:cNvSpPr txBox="1"/>
            <p:nvPr/>
          </p:nvSpPr>
          <p:spPr>
            <a:xfrm>
              <a:off x="5592893" y="2923416"/>
              <a:ext cx="893467" cy="369332"/>
            </a:xfrm>
            <a:prstGeom prst="rect">
              <a:avLst/>
            </a:prstGeom>
            <a:noFill/>
          </p:spPr>
          <p:txBody>
            <a:bodyPr wrap="square" rtlCol="0">
              <a:spAutoFit/>
            </a:bodyPr>
            <a:lstStyle/>
            <a:p>
              <a:r>
                <a:rPr lang="en-US" b="1" dirty="0">
                  <a:solidFill>
                    <a:srgbClr val="FF9900"/>
                  </a:solidFill>
                </a:rPr>
                <a:t>Pos 3</a:t>
              </a:r>
            </a:p>
          </p:txBody>
        </p:sp>
      </p:grpSp>
      <p:sp>
        <p:nvSpPr>
          <p:cNvPr id="48" name="Rectangle 47">
            <a:extLst>
              <a:ext uri="{FF2B5EF4-FFF2-40B4-BE49-F238E27FC236}">
                <a16:creationId xmlns:a16="http://schemas.microsoft.com/office/drawing/2014/main" id="{7B9E47A7-D96A-46F3-BFA6-8F83FE869209}"/>
              </a:ext>
            </a:extLst>
          </p:cNvPr>
          <p:cNvSpPr/>
          <p:nvPr/>
        </p:nvSpPr>
        <p:spPr>
          <a:xfrm>
            <a:off x="820049" y="-9775"/>
            <a:ext cx="3010952" cy="532903"/>
          </a:xfrm>
          <a:prstGeom prst="rect">
            <a:avLst/>
          </a:prstGeom>
        </p:spPr>
        <p:txBody>
          <a:bodyPr wrap="none">
            <a:spAutoFit/>
          </a:bodyPr>
          <a:lstStyle/>
          <a:p>
            <a:pPr>
              <a:lnSpc>
                <a:spcPct val="107000"/>
              </a:lnSpc>
              <a:spcAft>
                <a:spcPts val="600"/>
              </a:spcAft>
            </a:pPr>
            <a:r>
              <a:rPr lang="en-US" sz="2800" b="1" dirty="0" err="1">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Boronized</a:t>
            </a:r>
            <a:r>
              <a:rPr lang="en-US" sz="28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Samples</a:t>
            </a:r>
            <a:endParaRPr lang="en-US" sz="28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4" name="TextBox 53">
            <a:extLst>
              <a:ext uri="{FF2B5EF4-FFF2-40B4-BE49-F238E27FC236}">
                <a16:creationId xmlns:a16="http://schemas.microsoft.com/office/drawing/2014/main" id="{ED9C0F93-BAA2-48E0-B3BE-A930A5188D36}"/>
              </a:ext>
            </a:extLst>
          </p:cNvPr>
          <p:cNvSpPr txBox="1"/>
          <p:nvPr/>
        </p:nvSpPr>
        <p:spPr>
          <a:xfrm>
            <a:off x="5578295" y="648296"/>
            <a:ext cx="2392688" cy="461665"/>
          </a:xfrm>
          <a:prstGeom prst="rect">
            <a:avLst/>
          </a:prstGeom>
          <a:noFill/>
        </p:spPr>
        <p:txBody>
          <a:bodyPr wrap="square" rtlCol="0">
            <a:spAutoFit/>
          </a:bodyPr>
          <a:lstStyle/>
          <a:p>
            <a:r>
              <a:rPr lang="en-US" sz="2400" b="1" dirty="0"/>
              <a:t>Collector Probes</a:t>
            </a:r>
          </a:p>
        </p:txBody>
      </p:sp>
      <p:grpSp>
        <p:nvGrpSpPr>
          <p:cNvPr id="57" name="Group 56">
            <a:extLst>
              <a:ext uri="{FF2B5EF4-FFF2-40B4-BE49-F238E27FC236}">
                <a16:creationId xmlns:a16="http://schemas.microsoft.com/office/drawing/2014/main" id="{2B4A12AA-18A2-410B-A41A-F84B14DBDB5C}"/>
              </a:ext>
            </a:extLst>
          </p:cNvPr>
          <p:cNvGrpSpPr/>
          <p:nvPr/>
        </p:nvGrpSpPr>
        <p:grpSpPr>
          <a:xfrm>
            <a:off x="-269546" y="924076"/>
            <a:ext cx="3363858" cy="3529972"/>
            <a:chOff x="-31827" y="1102878"/>
            <a:chExt cx="3363858" cy="3529972"/>
          </a:xfrm>
        </p:grpSpPr>
        <p:pic>
          <p:nvPicPr>
            <p:cNvPr id="10243" name="Picture 3">
              <a:extLst>
                <a:ext uri="{FF2B5EF4-FFF2-40B4-BE49-F238E27FC236}">
                  <a16:creationId xmlns:a16="http://schemas.microsoft.com/office/drawing/2014/main" id="{4C9F0CE9-32C7-4651-85FA-1A6D2E0B0C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27" y="2422148"/>
              <a:ext cx="133350" cy="24765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FF530EAE-E020-4547-9F65-B1D50B329E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27" y="2422148"/>
              <a:ext cx="133350" cy="247650"/>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a:extLst>
                <a:ext uri="{FF2B5EF4-FFF2-40B4-BE49-F238E27FC236}">
                  <a16:creationId xmlns:a16="http://schemas.microsoft.com/office/drawing/2014/main" id="{B6680FE5-6DD9-4269-9031-74D57DA0E9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27" y="2422148"/>
              <a:ext cx="133350" cy="24765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24DA1331-2654-4F4D-8A9E-3DC737603A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27" y="2422148"/>
              <a:ext cx="133350" cy="247650"/>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a:extLst>
                <a:ext uri="{FF2B5EF4-FFF2-40B4-BE49-F238E27FC236}">
                  <a16:creationId xmlns:a16="http://schemas.microsoft.com/office/drawing/2014/main" id="{409363D9-ABF8-43E6-A102-4A617E146E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27" y="2422148"/>
              <a:ext cx="133350" cy="24765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a:extLst>
                <a:ext uri="{FF2B5EF4-FFF2-40B4-BE49-F238E27FC236}">
                  <a16:creationId xmlns:a16="http://schemas.microsoft.com/office/drawing/2014/main" id="{92E95D90-521C-49C1-A384-05BBF8759A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27" y="2422148"/>
              <a:ext cx="133350" cy="247650"/>
            </a:xfrm>
            <a:prstGeom prst="rect">
              <a:avLst/>
            </a:prstGeom>
            <a:noFill/>
            <a:extLst>
              <a:ext uri="{909E8E84-426E-40DD-AFC4-6F175D3DCCD1}">
                <a14:hiddenFill xmlns:a14="http://schemas.microsoft.com/office/drawing/2010/main">
                  <a:solidFill>
                    <a:srgbClr val="FFFFFF"/>
                  </a:solidFill>
                </a14:hiddenFill>
              </a:ext>
            </a:extLst>
          </p:spPr>
        </p:pic>
        <p:grpSp>
          <p:nvGrpSpPr>
            <p:cNvPr id="53" name="Group 52">
              <a:extLst>
                <a:ext uri="{FF2B5EF4-FFF2-40B4-BE49-F238E27FC236}">
                  <a16:creationId xmlns:a16="http://schemas.microsoft.com/office/drawing/2014/main" id="{BC1805DA-C08E-4AA3-A1D7-4453D0AFF5C8}"/>
                </a:ext>
              </a:extLst>
            </p:cNvPr>
            <p:cNvGrpSpPr/>
            <p:nvPr/>
          </p:nvGrpSpPr>
          <p:grpSpPr>
            <a:xfrm>
              <a:off x="180927" y="1102878"/>
              <a:ext cx="3151104" cy="2757128"/>
              <a:chOff x="8515251" y="813349"/>
              <a:chExt cx="3151104" cy="2757128"/>
            </a:xfrm>
          </p:grpSpPr>
          <p:pic>
            <p:nvPicPr>
              <p:cNvPr id="62" name="Image 3">
                <a:extLst>
                  <a:ext uri="{FF2B5EF4-FFF2-40B4-BE49-F238E27FC236}">
                    <a16:creationId xmlns:a16="http://schemas.microsoft.com/office/drawing/2014/main" id="{55839CE6-BBCF-476F-936B-BD5DD21CD249}"/>
                  </a:ext>
                </a:extLst>
              </p:cNvPr>
              <p:cNvPicPr>
                <a:picLocks noChangeAspect="1"/>
              </p:cNvPicPr>
              <p:nvPr/>
            </p:nvPicPr>
            <p:blipFill>
              <a:blip r:embed="rId6"/>
              <a:stretch/>
            </p:blipFill>
            <p:spPr bwMode="auto">
              <a:xfrm>
                <a:off x="8677319" y="813349"/>
                <a:ext cx="2989036" cy="2757128"/>
              </a:xfrm>
              <a:prstGeom prst="rect">
                <a:avLst/>
              </a:prstGeom>
            </p:spPr>
          </p:pic>
          <p:sp>
            <p:nvSpPr>
              <p:cNvPr id="63" name="Rectangle 36">
                <a:extLst>
                  <a:ext uri="{FF2B5EF4-FFF2-40B4-BE49-F238E27FC236}">
                    <a16:creationId xmlns:a16="http://schemas.microsoft.com/office/drawing/2014/main" id="{F9E64991-6A43-41AC-BCBD-8B8F2EF6138E}"/>
                  </a:ext>
                </a:extLst>
              </p:cNvPr>
              <p:cNvSpPr/>
              <p:nvPr/>
            </p:nvSpPr>
            <p:spPr bwMode="auto">
              <a:xfrm>
                <a:off x="9373227" y="2140295"/>
                <a:ext cx="137748" cy="2505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defRPr/>
                </a:pPr>
                <a:endParaRPr lang="fr-FR"/>
              </a:p>
            </p:txBody>
          </p:sp>
          <p:sp>
            <p:nvSpPr>
              <p:cNvPr id="64" name="Rectangle 37">
                <a:extLst>
                  <a:ext uri="{FF2B5EF4-FFF2-40B4-BE49-F238E27FC236}">
                    <a16:creationId xmlns:a16="http://schemas.microsoft.com/office/drawing/2014/main" id="{D87100E1-0C29-465C-B924-EF6E77A4C430}"/>
                  </a:ext>
                </a:extLst>
              </p:cNvPr>
              <p:cNvSpPr/>
              <p:nvPr/>
            </p:nvSpPr>
            <p:spPr bwMode="auto">
              <a:xfrm>
                <a:off x="9584114" y="1693555"/>
                <a:ext cx="137748" cy="2505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defRPr/>
                </a:pPr>
                <a:endParaRPr lang="fr-FR"/>
              </a:p>
            </p:txBody>
          </p:sp>
          <p:sp>
            <p:nvSpPr>
              <p:cNvPr id="65" name="Rectangle 38">
                <a:extLst>
                  <a:ext uri="{FF2B5EF4-FFF2-40B4-BE49-F238E27FC236}">
                    <a16:creationId xmlns:a16="http://schemas.microsoft.com/office/drawing/2014/main" id="{AAFB9A36-D447-4661-A54C-81C308CCA742}"/>
                  </a:ext>
                </a:extLst>
              </p:cNvPr>
              <p:cNvSpPr/>
              <p:nvPr/>
            </p:nvSpPr>
            <p:spPr bwMode="auto">
              <a:xfrm>
                <a:off x="10274564" y="1722829"/>
                <a:ext cx="137748" cy="2505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defRPr/>
                </a:pPr>
                <a:endParaRPr lang="fr-FR"/>
              </a:p>
            </p:txBody>
          </p:sp>
          <p:sp>
            <p:nvSpPr>
              <p:cNvPr id="66" name="Rectangle 39">
                <a:extLst>
                  <a:ext uri="{FF2B5EF4-FFF2-40B4-BE49-F238E27FC236}">
                    <a16:creationId xmlns:a16="http://schemas.microsoft.com/office/drawing/2014/main" id="{C7A4F029-2F23-4F2F-BE64-7A124E879F63}"/>
                  </a:ext>
                </a:extLst>
              </p:cNvPr>
              <p:cNvSpPr/>
              <p:nvPr/>
            </p:nvSpPr>
            <p:spPr bwMode="auto">
              <a:xfrm>
                <a:off x="10453641" y="2131740"/>
                <a:ext cx="137748" cy="2505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defRPr/>
                </a:pPr>
                <a:endParaRPr lang="fr-FR"/>
              </a:p>
            </p:txBody>
          </p:sp>
          <p:sp>
            <p:nvSpPr>
              <p:cNvPr id="67" name="Rectangle 40">
                <a:extLst>
                  <a:ext uri="{FF2B5EF4-FFF2-40B4-BE49-F238E27FC236}">
                    <a16:creationId xmlns:a16="http://schemas.microsoft.com/office/drawing/2014/main" id="{2CD26FCF-6BCA-4119-8E43-F7B8995E621B}"/>
                  </a:ext>
                </a:extLst>
              </p:cNvPr>
              <p:cNvSpPr/>
              <p:nvPr/>
            </p:nvSpPr>
            <p:spPr bwMode="auto">
              <a:xfrm>
                <a:off x="9642937" y="2579304"/>
                <a:ext cx="137748" cy="2505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defRPr/>
                </a:pPr>
                <a:endParaRPr lang="fr-FR"/>
              </a:p>
            </p:txBody>
          </p:sp>
          <p:sp>
            <p:nvSpPr>
              <p:cNvPr id="68" name="Rectangle 41">
                <a:extLst>
                  <a:ext uri="{FF2B5EF4-FFF2-40B4-BE49-F238E27FC236}">
                    <a16:creationId xmlns:a16="http://schemas.microsoft.com/office/drawing/2014/main" id="{5B580B11-11B2-4FA7-907A-890E17DD14DB}"/>
                  </a:ext>
                </a:extLst>
              </p:cNvPr>
              <p:cNvSpPr/>
              <p:nvPr/>
            </p:nvSpPr>
            <p:spPr bwMode="auto">
              <a:xfrm>
                <a:off x="10229258" y="2494021"/>
                <a:ext cx="137748" cy="2505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defRPr/>
                </a:pPr>
                <a:endParaRPr lang="fr-FR"/>
              </a:p>
            </p:txBody>
          </p:sp>
          <p:sp>
            <p:nvSpPr>
              <p:cNvPr id="69" name="ZoneTexte 56">
                <a:extLst>
                  <a:ext uri="{FF2B5EF4-FFF2-40B4-BE49-F238E27FC236}">
                    <a16:creationId xmlns:a16="http://schemas.microsoft.com/office/drawing/2014/main" id="{46967702-46C8-437C-AB21-DB64074B8EEC}"/>
                  </a:ext>
                </a:extLst>
              </p:cNvPr>
              <p:cNvSpPr txBox="1"/>
              <p:nvPr/>
            </p:nvSpPr>
            <p:spPr bwMode="auto">
              <a:xfrm>
                <a:off x="8515251" y="1675164"/>
                <a:ext cx="792512" cy="369332"/>
              </a:xfrm>
              <a:prstGeom prst="rect">
                <a:avLst/>
              </a:prstGeom>
              <a:noFill/>
            </p:spPr>
            <p:txBody>
              <a:bodyPr wrap="square" rtlCol="0">
                <a:spAutoFit/>
              </a:bodyPr>
              <a:lstStyle/>
              <a:p>
                <a:pPr>
                  <a:defRPr/>
                </a:pPr>
                <a:r>
                  <a:rPr lang="fr-FR" sz="1800">
                    <a:highlight>
                      <a:srgbClr val="FFFF00"/>
                    </a:highlight>
                  </a:rPr>
                  <a:t>Q4</a:t>
                </a:r>
                <a:endParaRPr/>
              </a:p>
            </p:txBody>
          </p:sp>
          <p:sp>
            <p:nvSpPr>
              <p:cNvPr id="70" name="ZoneTexte 57">
                <a:extLst>
                  <a:ext uri="{FF2B5EF4-FFF2-40B4-BE49-F238E27FC236}">
                    <a16:creationId xmlns:a16="http://schemas.microsoft.com/office/drawing/2014/main" id="{05DB6864-330C-4DB5-AD33-19BB373099E5}"/>
                  </a:ext>
                </a:extLst>
              </p:cNvPr>
              <p:cNvSpPr txBox="1"/>
              <p:nvPr/>
            </p:nvSpPr>
            <p:spPr bwMode="auto">
              <a:xfrm>
                <a:off x="9798877" y="963607"/>
                <a:ext cx="792512" cy="369332"/>
              </a:xfrm>
              <a:prstGeom prst="rect">
                <a:avLst/>
              </a:prstGeom>
              <a:noFill/>
            </p:spPr>
            <p:txBody>
              <a:bodyPr wrap="square" rtlCol="0">
                <a:spAutoFit/>
              </a:bodyPr>
              <a:lstStyle/>
              <a:p>
                <a:pPr>
                  <a:defRPr/>
                </a:pPr>
                <a:r>
                  <a:rPr lang="fr-FR" sz="1800">
                    <a:highlight>
                      <a:srgbClr val="FFFF00"/>
                    </a:highlight>
                  </a:rPr>
                  <a:t>Q3</a:t>
                </a:r>
                <a:endParaRPr/>
              </a:p>
            </p:txBody>
          </p:sp>
        </p:grpSp>
        <p:sp>
          <p:nvSpPr>
            <p:cNvPr id="55" name="Rectangle 54">
              <a:extLst>
                <a:ext uri="{FF2B5EF4-FFF2-40B4-BE49-F238E27FC236}">
                  <a16:creationId xmlns:a16="http://schemas.microsoft.com/office/drawing/2014/main" id="{4140B3B0-95F9-4F2F-8138-C30E913092E2}"/>
                </a:ext>
              </a:extLst>
            </p:cNvPr>
            <p:cNvSpPr/>
            <p:nvPr/>
          </p:nvSpPr>
          <p:spPr>
            <a:xfrm>
              <a:off x="247074" y="3924964"/>
              <a:ext cx="2766214" cy="707886"/>
            </a:xfrm>
            <a:prstGeom prst="rect">
              <a:avLst/>
            </a:prstGeom>
          </p:spPr>
          <p:txBody>
            <a:bodyPr wrap="square">
              <a:spAutoFit/>
            </a:bodyPr>
            <a:lstStyle/>
            <a:p>
              <a:pPr marL="0" lvl="2">
                <a:defRPr/>
              </a:pPr>
              <a:r>
                <a:rPr lang="en-US" sz="2000" dirty="0">
                  <a:solidFill>
                    <a:srgbClr val="000000"/>
                  </a:solidFill>
                  <a:latin typeface="Arial"/>
                </a:rPr>
                <a:t>Q3 (B-rich region)</a:t>
              </a:r>
              <a:endParaRPr lang="en-US" dirty="0"/>
            </a:p>
            <a:p>
              <a:pPr marL="0" lvl="2">
                <a:defRPr/>
              </a:pPr>
              <a:r>
                <a:rPr lang="en-US" sz="2000" dirty="0">
                  <a:solidFill>
                    <a:srgbClr val="000000"/>
                  </a:solidFill>
                  <a:latin typeface="Arial"/>
                </a:rPr>
                <a:t>Q4 (B-depleted region)</a:t>
              </a:r>
              <a:endParaRPr lang="en-US" dirty="0"/>
            </a:p>
          </p:txBody>
        </p:sp>
      </p:grpSp>
    </p:spTree>
    <p:extLst>
      <p:ext uri="{BB962C8B-B14F-4D97-AF65-F5344CB8AC3E}">
        <p14:creationId xmlns:p14="http://schemas.microsoft.com/office/powerpoint/2010/main" val="25762501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3503</TotalTime>
  <Words>1203</Words>
  <Application>Microsoft Office PowerPoint</Application>
  <PresentationFormat>Widescreen</PresentationFormat>
  <Paragraphs>301</Paragraphs>
  <Slides>13</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22" baseType="lpstr">
      <vt:lpstr>Arial</vt:lpstr>
      <vt:lpstr>Berlin Sans FB</vt:lpstr>
      <vt:lpstr>Calibri</vt:lpstr>
      <vt:lpstr>Calibri Light</vt:lpstr>
      <vt:lpstr>Symbol</vt:lpstr>
      <vt:lpstr>Times New Roman</vt:lpstr>
      <vt:lpstr>Wingdings</vt:lpstr>
      <vt:lpstr>Office Theme</vt:lpstr>
      <vt:lpstr>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pavlos</dc:creator>
  <cp:lastModifiedBy>pavlos</cp:lastModifiedBy>
  <cp:revision>170</cp:revision>
  <dcterms:created xsi:type="dcterms:W3CDTF">2025-10-02T14:04:19Z</dcterms:created>
  <dcterms:modified xsi:type="dcterms:W3CDTF">2025-10-10T07:43:23Z</dcterms:modified>
</cp:coreProperties>
</file>