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 id="2147483703" r:id="rId6"/>
    <p:sldMasterId id="2147483712" r:id="rId7"/>
    <p:sldMasterId id="2147483730" r:id="rId8"/>
    <p:sldMasterId id="2147483779" r:id="rId9"/>
    <p:sldMasterId id="2147483828" r:id="rId10"/>
    <p:sldMasterId id="2147483856" r:id="rId11"/>
  </p:sldMasterIdLst>
  <p:notesMasterIdLst>
    <p:notesMasterId r:id="rId25"/>
  </p:notesMasterIdLst>
  <p:sldIdLst>
    <p:sldId id="256" r:id="rId12"/>
    <p:sldId id="2414" r:id="rId13"/>
    <p:sldId id="2415" r:id="rId14"/>
    <p:sldId id="2411" r:id="rId15"/>
    <p:sldId id="498" r:id="rId16"/>
    <p:sldId id="508" r:id="rId17"/>
    <p:sldId id="2408" r:id="rId18"/>
    <p:sldId id="2409" r:id="rId19"/>
    <p:sldId id="2410" r:id="rId20"/>
    <p:sldId id="502" r:id="rId21"/>
    <p:sldId id="2412" r:id="rId22"/>
    <p:sldId id="2413"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72" autoAdjust="0"/>
    <p:restoredTop sz="94660"/>
  </p:normalViewPr>
  <p:slideViewPr>
    <p:cSldViewPr snapToGrid="0">
      <p:cViewPr varScale="1">
        <p:scale>
          <a:sx n="111" d="100"/>
          <a:sy n="111" d="100"/>
        </p:scale>
        <p:origin x="810" y="10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65" d="100"/>
          <a:sy n="165" d="100"/>
        </p:scale>
        <p:origin x="447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AB37-E962-B248-8289-12C35BE65C61}" type="datetimeFigureOut">
              <a:rPr lang="en-GB" smtClean="0"/>
              <a:t>10/10/2025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F2BF9-72CD-E14B-88F9-41C8ABD68243}" type="slidenum">
              <a:rPr lang="en-GB" smtClean="0"/>
              <a:t>‹#›</a:t>
            </a:fld>
            <a:endParaRPr lang="en-GB"/>
          </a:p>
        </p:txBody>
      </p:sp>
    </p:spTree>
    <p:extLst>
      <p:ext uri="{BB962C8B-B14F-4D97-AF65-F5344CB8AC3E}">
        <p14:creationId xmlns:p14="http://schemas.microsoft.com/office/powerpoint/2010/main" val="178508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4.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513667342"/>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27545798"/>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2113687207"/>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83230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80308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34959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8306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85727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87219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98112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6218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Afbeelding 28" descr="Afbeelding met vrouw, natuur&#10;&#10;Automatisch gegenereerde beschrijving">
            <a:extLst>
              <a:ext uri="{FF2B5EF4-FFF2-40B4-BE49-F238E27FC236}">
                <a16:creationId xmlns:a16="http://schemas.microsoft.com/office/drawing/2014/main" id="{0B907CA3-A952-698E-64CE-5A9C7EAA776C}"/>
              </a:ext>
            </a:extLst>
          </p:cNvPr>
          <p:cNvPicPr>
            <a:picLocks noChangeAspect="1"/>
          </p:cNvPicPr>
          <p:nvPr userDrawn="1"/>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21163" r="19211" b="444"/>
          <a:stretch/>
        </p:blipFill>
        <p:spPr>
          <a:xfrm>
            <a:off x="0" y="1"/>
            <a:ext cx="12192000" cy="6866912"/>
          </a:xfrm>
          <a:prstGeom prst="rect">
            <a:avLst/>
          </a:prstGeom>
        </p:spPr>
      </p:pic>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1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223508E-79EB-4E42-AEDD-DE6A544E7DE5}" type="datetime4">
              <a:rPr lang="en-GB" smtClean="0"/>
              <a:t>10 October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F68FB522-1C33-417C-92A3-4C78D238D8E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pic>
        <p:nvPicPr>
          <p:cNvPr id="4" name="Afbeelding 28" descr="Afbeelding met vrouw, natuur&#10;&#10;Automatisch gegenereerde beschrijving">
            <a:extLst>
              <a:ext uri="{FF2B5EF4-FFF2-40B4-BE49-F238E27FC236}">
                <a16:creationId xmlns:a16="http://schemas.microsoft.com/office/drawing/2014/main" id="{A4149E4D-5BD8-52D9-E489-C66884DA6E12}"/>
              </a:ext>
            </a:extLst>
          </p:cNvPr>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30336" t="446" r="68367" b="79678"/>
          <a:stretch/>
        </p:blipFill>
        <p:spPr>
          <a:xfrm>
            <a:off x="12020549" y="-8912"/>
            <a:ext cx="180976" cy="1370987"/>
          </a:xfrm>
          <a:prstGeom prst="rect">
            <a:avLst/>
          </a:prstGeom>
        </p:spPr>
      </p:pic>
    </p:spTree>
    <p:extLst>
      <p:ext uri="{BB962C8B-B14F-4D97-AF65-F5344CB8AC3E}">
        <p14:creationId xmlns:p14="http://schemas.microsoft.com/office/powerpoint/2010/main" val="29726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832DE628-FF0C-413B-85BF-F2D28185CD0A}" type="datetime4">
              <a:rPr lang="en-GB" smtClean="0"/>
              <a:t>10 October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3960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5F8A84C-CF08-42F0-93E2-C60999C0E5DC}" type="datetime4">
              <a:rPr lang="en-GB" smtClean="0"/>
              <a:t>10 October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7F8F6A0A-DB51-496A-B322-96F3A38277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0701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013DB98-4AD5-431F-8D91-C6D92B897B27}" type="datetime4">
              <a:rPr lang="en-GB" smtClean="0"/>
              <a:t>10 October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6FCB212-BFCD-49F8-AE60-B1CCEF8B102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4981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FDB5310-46A0-4E87-BDC1-26228C0BB849}" type="datetime4">
              <a:rPr lang="en-GB" smtClean="0"/>
              <a:t>10 October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714B544D-F631-407A-AC4C-580B04CE4803}"/>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2533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011E819-B307-45D9-81BA-730DA7E1ABB9}" type="datetime4">
              <a:rPr lang="en-GB" smtClean="0"/>
              <a:t>10 October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0C3E6948-16A7-49BA-8907-5297DAB67B8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4472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87D673E-0E20-42B1-84DB-853ADE349C64}" type="datetime4">
              <a:rPr lang="en-GB" smtClean="0"/>
              <a:t>10 October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20156E2D-7C1C-4B77-B5B6-F1D3F348F7F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2490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6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56A7DBDE-9B26-4C12-9A02-51BDEBD54CC0}" type="datetime4">
              <a:rPr lang="en-GB" smtClean="0"/>
              <a:t>10 October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E527BFBC-FC6A-4F68-B9A0-4F0883FFF99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367542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946DDAF-A26D-484B-9729-7190B093D884}" type="datetime4">
              <a:rPr lang="en-GB" smtClean="0"/>
              <a:t>10 October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B57305E4-6A9B-4D6F-9D85-6F15BCF092E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430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C89A8F7-1453-4592-B961-738CE92936F8}" type="datetime4">
              <a:rPr lang="en-GB" smtClean="0"/>
              <a:t>10 October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259D74ED-1BAB-4FBA-8486-79411567B8D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0480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D7B63A4-4481-4C82-8BE0-2F2F645608C4}" type="datetime4">
              <a:rPr lang="en-GB" smtClean="0"/>
              <a:t>10 October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116F3EBB-D968-46B8-B673-0C5961440E8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5226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8B715E4-C6ED-43B1-87EE-9629A359FF25}" type="datetime4">
              <a:rPr lang="en-GB" smtClean="0"/>
              <a:t>10 October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C8C03DB3-583B-4DF1-A71C-17CDE9EF06B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13710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36C8D30-2844-4979-9C20-B9CC31E51D59}" type="datetime4">
              <a:rPr lang="en-GB" smtClean="0"/>
              <a:t>10 October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1D9815BA-2AEB-4847-B651-32EF707151F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207056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581AD2E-4FC7-412E-939F-E524D24B41B5}" type="datetime4">
              <a:rPr lang="en-GB" smtClean="0"/>
              <a:t>10 October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8AF31FF6-EA75-4888-8D6D-52972ED6AD9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Tree>
    <p:extLst>
      <p:ext uri="{BB962C8B-B14F-4D97-AF65-F5344CB8AC3E}">
        <p14:creationId xmlns:p14="http://schemas.microsoft.com/office/powerpoint/2010/main" val="57440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1721916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3681787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42572834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a:t>Click to edit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6B480C2-69A4-470A-A6A8-D42B968273A9}" type="datetime4">
              <a:rPr lang="en-GB" smtClean="0"/>
              <a:t>10 October 2025</a:t>
            </a:fld>
            <a:endParaRPr lang="nl-NL"/>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a:p>
        </p:txBody>
      </p:sp>
    </p:spTree>
    <p:extLst>
      <p:ext uri="{BB962C8B-B14F-4D97-AF65-F5344CB8AC3E}">
        <p14:creationId xmlns:p14="http://schemas.microsoft.com/office/powerpoint/2010/main" val="25582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68855048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33491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30388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37685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71503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791158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296657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989011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62467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9404305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13540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2914504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6848184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0955754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endParaRPr lang="de-DE" dirty="0"/>
          </a:p>
        </p:txBody>
      </p:sp>
      <p:sp>
        <p:nvSpPr>
          <p:cNvPr id="9" name="Fußzeilenplatzhalter 8"/>
          <p:cNvSpPr>
            <a:spLocks noGrp="1"/>
          </p:cNvSpPr>
          <p:nvPr>
            <p:ph type="ftr" sz="quarter" idx="15"/>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4278130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en-US"/>
              <a:t>Alexander Feichtmayer | EMMC19 | Madrid | 30.05.2024</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559775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endParaRPr lang="de-DE" dirty="0"/>
          </a:p>
        </p:txBody>
      </p:sp>
      <p:sp>
        <p:nvSpPr>
          <p:cNvPr id="13" name="Fußzeilenplatzhalter 12"/>
          <p:cNvSpPr>
            <a:spLocks noGrp="1"/>
          </p:cNvSpPr>
          <p:nvPr>
            <p:ph type="ftr" sz="quarter" idx="11"/>
          </p:nvPr>
        </p:nvSpPr>
        <p:spPr/>
        <p:txBody>
          <a:bodyPr/>
          <a:lstStyle/>
          <a:p>
            <a:r>
              <a:rPr lang="en-US"/>
              <a:t>Alexander Feichtmayer | EMMC19 | Madrid | 30.05.2024</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53195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endParaRPr lang="de-DE" dirty="0"/>
          </a:p>
        </p:txBody>
      </p:sp>
      <p:sp>
        <p:nvSpPr>
          <p:cNvPr id="6" name="Fußzeilenplatzhalter 5"/>
          <p:cNvSpPr>
            <a:spLocks noGrp="1"/>
          </p:cNvSpPr>
          <p:nvPr>
            <p:ph type="ftr" sz="quarter" idx="15"/>
          </p:nvPr>
        </p:nvSpPr>
        <p:spPr/>
        <p:txBody>
          <a:bodyPr/>
          <a:lstStyle/>
          <a:p>
            <a:r>
              <a:rPr lang="en-US"/>
              <a:t>Alexander Feichtmayer | EMMC19 | Madrid | 30.05.2024</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03473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698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8607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105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769092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endParaRPr lang="de-DE" dirty="0"/>
          </a:p>
        </p:txBody>
      </p:sp>
      <p:sp>
        <p:nvSpPr>
          <p:cNvPr id="13" name="Fußzeilenplatzhalter 12"/>
          <p:cNvSpPr>
            <a:spLocks noGrp="1"/>
          </p:cNvSpPr>
          <p:nvPr>
            <p:ph type="ftr" sz="quarter" idx="15"/>
          </p:nvPr>
        </p:nvSpPr>
        <p:spPr/>
        <p:txBody>
          <a:bodyPr/>
          <a:lstStyle/>
          <a:p>
            <a:r>
              <a:rPr lang="en-US"/>
              <a:t>Alexander Feichtmayer | EMMC19 | Madrid | 30.05.2024</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46291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Tree>
    <p:extLst>
      <p:ext uri="{BB962C8B-B14F-4D97-AF65-F5344CB8AC3E}">
        <p14:creationId xmlns:p14="http://schemas.microsoft.com/office/powerpoint/2010/main" val="4192804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10/10/2025</a:t>
            </a:fld>
            <a:endParaRPr lang="en-US"/>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202977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7" name="Date Placeholder 6">
            <a:extLst>
              <a:ext uri="{FF2B5EF4-FFF2-40B4-BE49-F238E27FC236}">
                <a16:creationId xmlns:a16="http://schemas.microsoft.com/office/drawing/2014/main" id="{EFAABAE5-0742-49F5-BF17-46987F8A6334}"/>
              </a:ext>
            </a:extLst>
          </p:cNvPr>
          <p:cNvSpPr>
            <a:spLocks noGrp="1"/>
          </p:cNvSpPr>
          <p:nvPr>
            <p:ph type="dt" sz="half" idx="10"/>
          </p:nvPr>
        </p:nvSpPr>
        <p:spPr/>
        <p:txBody>
          <a:bodyPr/>
          <a:lstStyle/>
          <a:p>
            <a:fld id="{ACE59288-6D80-4F40-B672-C3CA6030BBFD}" type="datetimeFigureOut">
              <a:rPr lang="en-US" smtClean="0"/>
              <a:t>10/10/2025</a:t>
            </a:fld>
            <a:endParaRPr lang="en-US"/>
          </a:p>
        </p:txBody>
      </p:sp>
      <p:sp>
        <p:nvSpPr>
          <p:cNvPr id="8" name="Footer Placeholder 7">
            <a:extLst>
              <a:ext uri="{FF2B5EF4-FFF2-40B4-BE49-F238E27FC236}">
                <a16:creationId xmlns:a16="http://schemas.microsoft.com/office/drawing/2014/main" id="{9C0507A0-30CB-4FC2-A1CB-86D1F5330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48A4D-08C8-4711-A596-B1B80BD40F77}"/>
              </a:ext>
            </a:extLst>
          </p:cNvPr>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1883666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ACE59288-6D80-4F40-B672-C3CA6030BBFD}" type="datetimeFigureOut">
              <a:rPr lang="en-US" smtClean="0"/>
              <a:t>10/10/2025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651889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ACE59288-6D80-4F40-B672-C3CA6030BBFD}" type="datetimeFigureOut">
              <a:rPr lang="en-US" smtClean="0"/>
              <a:t>10/10/2025</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2220929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CE59288-6D80-4F40-B672-C3CA6030BBFD}" type="datetimeFigureOut">
              <a:rPr lang="en-US" smtClean="0"/>
              <a:t>10/10/2025</a:t>
            </a:fld>
            <a:endParaRPr lang="en-US"/>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652066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10/10/2025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Tree>
    <p:extLst>
      <p:ext uri="{BB962C8B-B14F-4D97-AF65-F5344CB8AC3E}">
        <p14:creationId xmlns:p14="http://schemas.microsoft.com/office/powerpoint/2010/main" val="2269547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10/10/2025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sz="half" idx="1"/>
          </p:nvPr>
        </p:nvSpPr>
        <p:spPr>
          <a:xfrm>
            <a:off x="838200"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2"/>
          <p:cNvSpPr>
            <a:spLocks noGrp="1"/>
          </p:cNvSpPr>
          <p:nvPr>
            <p:ph sz="half" idx="13"/>
          </p:nvPr>
        </p:nvSpPr>
        <p:spPr>
          <a:xfrm>
            <a:off x="6174175"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100497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10/10/2025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idx="1"/>
          </p:nvPr>
        </p:nvSpPr>
        <p:spPr>
          <a:xfrm>
            <a:off x="838200" y="1196752"/>
            <a:ext cx="10515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9152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userDrawn="1">
  <p:cSld name="Leer">
    <p:spTree>
      <p:nvGrpSpPr>
        <p:cNvPr id="1" name=""/>
        <p:cNvGrpSpPr/>
        <p:nvPr/>
      </p:nvGrpSpPr>
      <p:grpSpPr bwMode="auto">
        <a:xfrm>
          <a:off x="0" y="0"/>
          <a:ext cx="0" cy="0"/>
          <a:chOff x="0" y="0"/>
          <a:chExt cx="0" cy="0"/>
        </a:xfrm>
      </p:grpSpPr>
      <p:sp>
        <p:nvSpPr>
          <p:cNvPr id="5" name="Datumsplatzhalter 4"/>
          <p:cNvSpPr>
            <a:spLocks noGrp="1"/>
          </p:cNvSpPr>
          <p:nvPr>
            <p:ph type="dt" sz="half" idx="10"/>
          </p:nvPr>
        </p:nvSpPr>
        <p:spPr bwMode="auto">
          <a:xfrm>
            <a:off x="2855640" y="6381328"/>
            <a:ext cx="2520973" cy="221109"/>
          </a:xfrm>
        </p:spPr>
        <p:txBody>
          <a:bodyPr/>
          <a:lstStyle/>
          <a:p>
            <a:pPr>
              <a:defRPr/>
            </a:pPr>
            <a:r>
              <a:rPr lang="en-US"/>
              <a:t>26.09.2024, SOFT-2024 Yiran Mao</a:t>
            </a:r>
            <a:endParaRPr lang="de-DE"/>
          </a:p>
        </p:txBody>
      </p:sp>
      <p:sp>
        <p:nvSpPr>
          <p:cNvPr id="6" name="Foliennummernplatzhalter 5"/>
          <p:cNvSpPr>
            <a:spLocks noGrp="1"/>
          </p:cNvSpPr>
          <p:nvPr>
            <p:ph type="sldNum" sz="quarter" idx="11"/>
          </p:nvPr>
        </p:nvSpPr>
        <p:spPr bwMode="auto"/>
        <p:txBody>
          <a:bodyPr/>
          <a:lstStyle/>
          <a:p>
            <a:pPr>
              <a:defRPr/>
            </a:pPr>
            <a:r>
              <a:rPr lang="de-DE"/>
              <a:t>Page </a:t>
            </a:r>
            <a:fld id="{A52F4D17-1AD6-42D9-B93A-EB002C62F438}" type="slidenum">
              <a:rPr lang="de-DE"/>
              <a:t>‹#›</a:t>
            </a:fld>
            <a:endParaRPr lang="de-DE"/>
          </a:p>
        </p:txBody>
      </p:sp>
    </p:spTree>
    <p:extLst>
      <p:ext uri="{BB962C8B-B14F-4D97-AF65-F5344CB8AC3E}">
        <p14:creationId xmlns:p14="http://schemas.microsoft.com/office/powerpoint/2010/main" val="345598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10/10/2025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133430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10/10/2025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009351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10/10/2025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4125340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10/10/2025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a:t>
            </a:fld>
            <a:endParaRPr lang="en-US"/>
          </a:p>
        </p:txBody>
      </p:sp>
    </p:spTree>
    <p:extLst>
      <p:ext uri="{BB962C8B-B14F-4D97-AF65-F5344CB8AC3E}">
        <p14:creationId xmlns:p14="http://schemas.microsoft.com/office/powerpoint/2010/main" val="30158543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pic>
        <p:nvPicPr>
          <p:cNvPr id="8"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1654" y="7680"/>
            <a:ext cx="12193200" cy="5568548"/>
          </a:xfrm>
          <a:prstGeom prst="rect">
            <a:avLst/>
          </a:prstGeom>
        </p:spPr>
      </p:pic>
      <p:sp>
        <p:nvSpPr>
          <p:cNvPr id="14" name="Title 1"/>
          <p:cNvSpPr>
            <a:spLocks noGrp="1"/>
          </p:cNvSpPr>
          <p:nvPr>
            <p:ph type="ctrTitle" hasCustomPrompt="1"/>
          </p:nvPr>
        </p:nvSpPr>
        <p:spPr>
          <a:xfrm>
            <a:off x="527381" y="2348880"/>
            <a:ext cx="11329259" cy="1296144"/>
          </a:xfrm>
        </p:spPr>
        <p:txBody>
          <a:bodyPr>
            <a:noAutofit/>
          </a:bodyPr>
          <a:lstStyle>
            <a:lvl1pPr algn="l">
              <a:defRPr sz="3600" b="1" baseline="0">
                <a:latin typeface="Arial" panose="020B0604020202020204" pitchFamily="34" charset="0"/>
                <a:cs typeface="Arial" panose="020B0604020202020204" pitchFamily="34" charset="0"/>
              </a:defRPr>
            </a:lvl1pPr>
          </a:lstStyle>
          <a:p>
            <a:r>
              <a:rPr lang="en-GB" dirty="0"/>
              <a:t>Presentation title</a:t>
            </a:r>
          </a:p>
        </p:txBody>
      </p:sp>
      <p:sp>
        <p:nvSpPr>
          <p:cNvPr id="15" name="Subtitle 2"/>
          <p:cNvSpPr>
            <a:spLocks noGrp="1"/>
          </p:cNvSpPr>
          <p:nvPr>
            <p:ph type="subTitle" idx="1" hasCustomPrompt="1"/>
          </p:nvPr>
        </p:nvSpPr>
        <p:spPr>
          <a:xfrm>
            <a:off x="527381" y="4293096"/>
            <a:ext cx="5856651" cy="432048"/>
          </a:xfrm>
        </p:spPr>
        <p:txBody>
          <a:bodyPr>
            <a:noAutofit/>
          </a:bodyPr>
          <a:lstStyle>
            <a:lvl1pPr marL="0" indent="0" algn="l">
              <a:buNone/>
              <a:defRPr sz="28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a:t>
            </a:r>
          </a:p>
        </p:txBody>
      </p:sp>
      <p:sp>
        <p:nvSpPr>
          <p:cNvPr id="3" name="Bildplatzhalter 2"/>
          <p:cNvSpPr>
            <a:spLocks noGrp="1"/>
          </p:cNvSpPr>
          <p:nvPr>
            <p:ph type="pic" sz="quarter" idx="10" hasCustomPrompt="1"/>
          </p:nvPr>
        </p:nvSpPr>
        <p:spPr>
          <a:xfrm>
            <a:off x="407368" y="5774667"/>
            <a:ext cx="1584176" cy="914400"/>
          </a:xfrm>
        </p:spPr>
        <p:txBody>
          <a:bodyPr anchor="ctr"/>
          <a:lstStyle>
            <a:lvl1pPr marL="0" indent="0" algn="ctr">
              <a:buNone/>
              <a:defRPr b="1"/>
            </a:lvl1pPr>
          </a:lstStyle>
          <a:p>
            <a:r>
              <a:rPr lang="de-DE" dirty="0"/>
              <a:t>RU Logo</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371" y="5774667"/>
            <a:ext cx="626843" cy="914400"/>
          </a:xfrm>
          <a:prstGeom prst="rect">
            <a:avLst/>
          </a:prstGeom>
        </p:spPr>
      </p:pic>
      <p:pic>
        <p:nvPicPr>
          <p:cNvPr id="9" name="Picture 8">
            <a:extLst>
              <a:ext uri="{FF2B5EF4-FFF2-40B4-BE49-F238E27FC236}">
                <a16:creationId xmlns:a16="http://schemas.microsoft.com/office/drawing/2014/main" id="{811F0D9A-94BA-EE48-9317-87017801B2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4" name="Rectangle: Rounded Corners 3">
            <a:extLst>
              <a:ext uri="{FF2B5EF4-FFF2-40B4-BE49-F238E27FC236}">
                <a16:creationId xmlns:a16="http://schemas.microsoft.com/office/drawing/2014/main" id="{94772546-1EF3-F75A-95C2-AC7FC7339E0F}"/>
              </a:ext>
            </a:extLst>
          </p:cNvPr>
          <p:cNvSpPr/>
          <p:nvPr userDrawn="1"/>
        </p:nvSpPr>
        <p:spPr>
          <a:xfrm>
            <a:off x="10679306" y="1474902"/>
            <a:ext cx="1280866" cy="451809"/>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0" cap="none" spc="0" dirty="0" err="1">
                <a:ln w="0"/>
                <a:solidFill>
                  <a:schemeClr val="accent5">
                    <a:lumMod val="75000"/>
                  </a:schemeClr>
                </a:solidFill>
                <a:effectLst>
                  <a:outerShdw blurRad="38100" dist="19050" dir="2700000" algn="tl" rotWithShape="0">
                    <a:schemeClr val="dk1">
                      <a:alpha val="40000"/>
                    </a:schemeClr>
                  </a:outerShdw>
                </a:effectLst>
              </a:rPr>
              <a:t>wp</a:t>
            </a:r>
            <a:r>
              <a:rPr lang="da-DK" sz="2400" b="0" i="1" cap="none" spc="0" dirty="0" err="1">
                <a:ln w="0"/>
                <a:solidFill>
                  <a:schemeClr val="accent5">
                    <a:lumMod val="75000"/>
                  </a:schemeClr>
                </a:solidFill>
                <a:effectLst>
                  <a:outerShdw blurRad="38100" dist="19050" dir="2700000" algn="tl" rotWithShape="0">
                    <a:schemeClr val="dk1">
                      <a:alpha val="40000"/>
                    </a:schemeClr>
                  </a:outerShdw>
                </a:effectLst>
              </a:rPr>
              <a:t>PWIE</a:t>
            </a:r>
            <a:endParaRPr lang="da-DK" sz="2400" i="1" dirty="0">
              <a:solidFill>
                <a:schemeClr val="accent5">
                  <a:lumMod val="75000"/>
                </a:schemeClr>
              </a:solidFill>
            </a:endParaRPr>
          </a:p>
        </p:txBody>
      </p:sp>
    </p:spTree>
    <p:extLst>
      <p:ext uri="{BB962C8B-B14F-4D97-AF65-F5344CB8AC3E}">
        <p14:creationId xmlns:p14="http://schemas.microsoft.com/office/powerpoint/2010/main" val="422272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199347967"/>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389420241"/>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cap="none"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80249232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de-DE" dirty="0" err="1"/>
              <a:t>Subline</a:t>
            </a:r>
            <a:r>
              <a:rPr lang="de-DE" dirty="0"/>
              <a:t> der Präsentation</a:t>
            </a:r>
          </a:p>
        </p:txBody>
      </p:sp>
    </p:spTree>
    <p:extLst>
      <p:ext uri="{BB962C8B-B14F-4D97-AF65-F5344CB8AC3E}">
        <p14:creationId xmlns:p14="http://schemas.microsoft.com/office/powerpoint/2010/main" val="325331549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56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A54330-1F38-2327-94B5-3DDA8FC09252}"/>
              </a:ext>
            </a:extLst>
          </p:cNvPr>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a:spcBef>
                <a:spcPts val="0"/>
              </a:spcBef>
              <a:spcAft>
                <a:spcPts val="0"/>
              </a:spcAft>
              <a:defRPr/>
            </a:pPr>
            <a:endParaRPr lang="en-US" sz="1800" kern="0">
              <a:sym typeface="Arial"/>
            </a:endParaRPr>
          </a:p>
        </p:txBody>
      </p:sp>
      <p:pic>
        <p:nvPicPr>
          <p:cNvPr id="4" name="Picture 7" descr="EurofusionDisc.eps">
            <a:extLst>
              <a:ext uri="{FF2B5EF4-FFF2-40B4-BE49-F238E27FC236}">
                <a16:creationId xmlns:a16="http://schemas.microsoft.com/office/drawing/2014/main" id="{3DE63BCE-B2C5-8B8D-EAD3-C4E6D6E690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220664"/>
            <a:ext cx="611716"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412776"/>
            <a:ext cx="109728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10" name="Title 1"/>
          <p:cNvSpPr>
            <a:spLocks noGrp="1"/>
          </p:cNvSpPr>
          <p:nvPr>
            <p:ph type="title"/>
          </p:nvPr>
        </p:nvSpPr>
        <p:spPr>
          <a:xfrm>
            <a:off x="609600" y="228600"/>
            <a:ext cx="10058400" cy="457200"/>
          </a:xfrm>
        </p:spPr>
        <p:txBody>
          <a:bodyPr>
            <a:noAutofit/>
          </a:bodyPr>
          <a:lstStyle>
            <a:lvl1pPr algn="l">
              <a:lnSpc>
                <a:spcPts val="3200"/>
              </a:lnSpc>
              <a:defRPr sz="3000">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8794B162-8BFF-9260-B21F-B09F4E662BAC}"/>
              </a:ext>
            </a:extLst>
          </p:cNvPr>
          <p:cNvSpPr>
            <a:spLocks noGrp="1" noChangeArrowheads="1"/>
          </p:cNvSpPr>
          <p:nvPr>
            <p:ph type="ftr" sz="quarter" idx="10"/>
          </p:nvPr>
        </p:nvSpPr>
        <p:spPr bwMode="auto">
          <a:xfrm>
            <a:off x="624418" y="6545264"/>
            <a:ext cx="10985500" cy="268287"/>
          </a:xfrm>
          <a:prstGeom prst="rect">
            <a:avLst/>
          </a:prstGeom>
        </p:spPr>
        <p:txBody>
          <a:bodyPr vert="horz" wrap="square" lIns="91440" tIns="45720" rIns="91440" bIns="45720" numCol="1" anchor="t" anchorCtr="0" compatLnSpc="1">
            <a:prstTxWarp prst="textNoShape">
              <a:avLst/>
            </a:prstTxWarp>
          </a:bodyPr>
          <a:lstStyle>
            <a:lvl1pPr algn="r" eaLnBrk="1">
              <a:defRPr sz="1100">
                <a:solidFill>
                  <a:schemeClr val="tx1"/>
                </a:solidFill>
                <a:ea typeface="+mn-ea"/>
                <a:cs typeface="Helvetica" panose="020B0604020202020204" pitchFamily="34" charset="0"/>
              </a:defRPr>
            </a:lvl1pPr>
          </a:lstStyle>
          <a:p>
            <a:pPr>
              <a:defRPr/>
            </a:pPr>
            <a:r>
              <a:rPr lang="en-GB" altLang="en-US"/>
              <a:t>Name of presenter | Conference | Venue | Date | Page </a:t>
            </a:r>
            <a:fld id="{E0343879-EA1A-1A4A-AD03-67F9C658AE1F}" type="slidenum">
              <a:rPr lang="en-GB" altLang="en-US" smtClean="0"/>
              <a:pPr>
                <a:defRPr/>
              </a:pPr>
              <a:t>‹#›</a:t>
            </a:fld>
            <a:endParaRPr lang="en-GB" altLang="en-US"/>
          </a:p>
        </p:txBody>
      </p:sp>
    </p:spTree>
    <p:extLst>
      <p:ext uri="{BB962C8B-B14F-4D97-AF65-F5344CB8AC3E}">
        <p14:creationId xmlns:p14="http://schemas.microsoft.com/office/powerpoint/2010/main" val="4108968905"/>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707445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898866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3" name="Datumsplatzhalter 5">
            <a:extLst>
              <a:ext uri="{FF2B5EF4-FFF2-40B4-BE49-F238E27FC236}">
                <a16:creationId xmlns:a16="http://schemas.microsoft.com/office/drawing/2014/main" id="{A6C1D6E3-C47F-51AE-655A-15EEBF4AC691}"/>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3985464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a:t>
            </a:fld>
            <a:endParaRPr lang="de-DE" dirty="0"/>
          </a:p>
        </p:txBody>
      </p:sp>
      <p:sp>
        <p:nvSpPr>
          <p:cNvPr id="2" name="Datumsplatzhalter 5">
            <a:extLst>
              <a:ext uri="{FF2B5EF4-FFF2-40B4-BE49-F238E27FC236}">
                <a16:creationId xmlns:a16="http://schemas.microsoft.com/office/drawing/2014/main" id="{7EE54658-5B32-3569-42C3-5E59DC39D4B3}"/>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130906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a:lvl1pPr>
          </a:lstStyle>
          <a:p>
            <a:r>
              <a:rPr lang="de-DE" dirty="0"/>
              <a:t>GLADIS </a:t>
            </a:r>
            <a:r>
              <a:rPr lang="de-DE" dirty="0" err="1"/>
              <a:t>experiment</a:t>
            </a:r>
            <a:endParaRPr lang="de-DE" dirty="0"/>
          </a:p>
        </p:txBody>
      </p:sp>
      <p:sp>
        <p:nvSpPr>
          <p:cNvPr id="6" name="Fußzeilenplatzhalter 5"/>
          <p:cNvSpPr>
            <a:spLocks noGrp="1"/>
          </p:cNvSpPr>
          <p:nvPr>
            <p:ph type="ftr" sz="quarter" idx="11"/>
          </p:nvPr>
        </p:nvSpPr>
        <p:spPr/>
        <p:txBody>
          <a:bodyPr/>
          <a:lstStyle/>
          <a:p>
            <a:r>
              <a:rPr lang="de-DE" dirty="0"/>
              <a:t>Max-Planck-Institut für Plasmaphysik | Bernd Böswirth| 27.06.2024</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72487053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18" Type="http://schemas.openxmlformats.org/officeDocument/2006/relationships/image" Target="../media/image6.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oleObject" Target="../embeddings/oleObject2.bin"/><Relationship Id="rId2" Type="http://schemas.openxmlformats.org/officeDocument/2006/relationships/slideLayout" Target="../slideLayouts/slideLayout10.xml"/><Relationship Id="rId16" Type="http://schemas.openxmlformats.org/officeDocument/2006/relationships/image" Target="../media/image8.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ags" Target="../tags/tag4.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6.png"/><Relationship Id="rId5" Type="http://schemas.openxmlformats.org/officeDocument/2006/relationships/slideLayout" Target="../slideLayouts/slideLayout25.xml"/><Relationship Id="rId10" Type="http://schemas.openxmlformats.org/officeDocument/2006/relationships/image" Target="../media/image15.jp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6.png"/><Relationship Id="rId5" Type="http://schemas.openxmlformats.org/officeDocument/2006/relationships/slideLayout" Target="../slideLayouts/slideLayout33.xml"/><Relationship Id="rId10" Type="http://schemas.openxmlformats.org/officeDocument/2006/relationships/image" Target="../media/image21.jp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18" Type="http://schemas.openxmlformats.org/officeDocument/2006/relationships/image" Target="../media/image6.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oleObject" Target="../embeddings/oleObject2.bin"/><Relationship Id="rId2" Type="http://schemas.openxmlformats.org/officeDocument/2006/relationships/slideLayout" Target="../slideLayouts/slideLayout38.xml"/><Relationship Id="rId16" Type="http://schemas.openxmlformats.org/officeDocument/2006/relationships/image" Target="../media/image8.e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18.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18" Type="http://schemas.openxmlformats.org/officeDocument/2006/relationships/image" Target="../media/image6.emf"/><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oleObject" Target="../embeddings/oleObject2.bin"/><Relationship Id="rId2" Type="http://schemas.openxmlformats.org/officeDocument/2006/relationships/slideLayout" Target="../slideLayouts/slideLayout50.xml"/><Relationship Id="rId16" Type="http://schemas.openxmlformats.org/officeDocument/2006/relationships/image" Target="../media/image8.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32.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23.png"/><Relationship Id="rId2" Type="http://schemas.openxmlformats.org/officeDocument/2006/relationships/slideLayout" Target="../slideLayouts/slideLayout62.xml"/><Relationship Id="rId16" Type="http://schemas.openxmlformats.org/officeDocument/2006/relationships/image" Target="../media/image7.e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7.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9.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8.e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27.emf"/><Relationship Id="rId5" Type="http://schemas.openxmlformats.org/officeDocument/2006/relationships/slideLayout" Target="../slideLayouts/slideLayout79.xml"/><Relationship Id="rId10" Type="http://schemas.openxmlformats.org/officeDocument/2006/relationships/theme" Target="../theme/theme8.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9" r:id="rId3"/>
    <p:sldLayoutId id="2147483670" r:id="rId4"/>
    <p:sldLayoutId id="2147483676" r:id="rId5"/>
    <p:sldLayoutId id="2147483727" r:id="rId6"/>
    <p:sldLayoutId id="2147483728" r:id="rId7"/>
    <p:sldLayoutId id="2147483881"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8527587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D03A4B0-1176-4D9D-A16D-9CCED88B6517}" type="datetime4">
              <a:rPr lang="en-GB" smtClean="0"/>
              <a:t>10 October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65662232-35B8-4B75-9B38-6D60B467A78B}"/>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88CC8A62-FBB8-4488-8B6A-3D03730563BF}"/>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6AEA005-9735-4990-8D13-42ABAD6E1C27}"/>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8A61E96C-C91A-4FE0-AA88-1E5D09ACBC22}"/>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F7A53D1-31BF-4631-B5E2-371F5C5128E4}"/>
              </a:ext>
            </a:extLst>
          </p:cNvPr>
          <p:cNvSpPr txBox="1"/>
          <p:nvPr userDrawn="1"/>
        </p:nvSpPr>
        <p:spPr>
          <a:xfrm>
            <a:off x="11420230" y="6073200"/>
            <a:ext cx="53113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8D47B8E5-4584-427D-89B6-F0A8EECB69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311A79A-368E-406B-8827-98156CFDAC53}"/>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51CD1C24-5024-4CFC-AFDC-F41D0C33828D}"/>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16D1EBF-D309-4BF3-94AB-FE2F3C91CAB2}"/>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65096C4E-8338-4BC4-9317-072A824911A7}"/>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AC252D11-3125-4414-A394-07D78A75915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F5DE2D96-C0C2-49D6-BC7A-C2CC1AF57C11}"/>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ADF6AC97-EF5C-4EA9-A1D3-C9AE8D75CC76}"/>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8D9C65DC-5BF4-4803-AE2E-2089A4633B1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C385C11D-9584-4B73-B4F6-61945CE24A41}"/>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EF609B4F-AD1F-45D5-AAAF-F98951815648}"/>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14CF6F96-25A3-44B9-9D8C-EDCFEE501769}"/>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63F830B9-CF1E-4B0D-82A4-AF8620C7649B}"/>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7E8E1357-3D2F-4EB7-8D75-C168029C0B21}"/>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8339A351-E498-403E-8E2F-80F63C0A469A}"/>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5ACB323-45A6-446C-9514-36FF0ACAC57B}"/>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B7D25A9D-4D98-4175-89EB-AAD17FDA00ED}"/>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BFDBA976-9561-4BBF-BF3D-F00EEAC9AFE2}"/>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0A34D8A6-AB57-4B7C-A4EE-478C5D901E37}"/>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951ECC24-2CF6-44B0-A332-1A6DCC4C419C}"/>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9BC4E77B-5C5A-4762-8764-71E3976E8280}"/>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33780320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E8CFA7FB-6D46-48A8-85E6-6D29A18ACF1B}" type="datetime4">
              <a:rPr lang="en-GB" smtClean="0"/>
              <a:t>10 October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961D766B-AE05-41F6-97D7-B0D68CF50C9E}"/>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5F08617F-AF79-47A7-B9C2-84315053016A}"/>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7AB32B94-2EA3-4D0C-92C5-F3EAA06F889B}"/>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52398A7D-4F24-45BA-93B0-39BC7BF6D0F1}"/>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5115A94-F044-472C-A9DA-DDFCEA712593}"/>
              </a:ext>
            </a:extLst>
          </p:cNvPr>
          <p:cNvSpPr txBox="1"/>
          <p:nvPr userDrawn="1"/>
        </p:nvSpPr>
        <p:spPr>
          <a:xfrm>
            <a:off x="11420230" y="6073200"/>
            <a:ext cx="45718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FD0C8193-8990-4BF8-8E41-F2CC014708F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a:t>
            </a:fld>
            <a:endParaRPr lang="nl-NL" dirty="0"/>
          </a:p>
        </p:txBody>
      </p:sp>
      <p:sp>
        <p:nvSpPr>
          <p:cNvPr id="46" name="Tekstvak 45">
            <a:extLst>
              <a:ext uri="{FF2B5EF4-FFF2-40B4-BE49-F238E27FC236}">
                <a16:creationId xmlns:a16="http://schemas.microsoft.com/office/drawing/2014/main" id="{4CDEF40A-C79D-43E4-A5DD-7AF2819FC024}"/>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4A408EF7-1008-4EAD-A953-EAA369C7BE98}"/>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5C52140-402F-4CB9-83D1-72C44AD1C68D}"/>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87729A79-CE9B-4356-AA9D-1D4C33F5740A}"/>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D9E35370-AC98-4476-B408-02EC5A5E2BF6}"/>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3E3502B5-52AB-4717-9DC0-7504C6474EFD}"/>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73BCD98D-9689-43EE-8DD1-7C9E2F819DE4}"/>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E32C9BCB-1A9C-4555-A917-C79D1097992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0E32B463-21AB-4019-9A6E-C1042D891657}"/>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0A62BBFC-1240-419F-9A17-35F3D1D9FC4F}"/>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661E0014-6475-444A-BC6B-3270A09E1A84}"/>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3B922B2E-D787-42B1-B397-BEFFFA737309}"/>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B352AFEE-FC7C-4495-94DD-323D4599A206}"/>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ECD8D1E-D8CB-4B16-88BD-54A15B09BC57}"/>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F25046E-561D-4008-83C8-6A2015BA5A02}"/>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F12F6B5E-C0E9-4654-B068-1549FC41C0D0}"/>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569E247E-BBCC-44EC-BA37-54A3E72FCFF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69FBAF03-18CB-4545-8D8F-0E8616B39DE2}"/>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E23A58AB-56D1-4229-8CAC-6A111E830A4B}"/>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A46AF84B-BC17-450D-80F4-95D60381E216}"/>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14207954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0434430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en-US"/>
              <a:t>Alexander Feichtmayer | EMMC19 | Madrid | 30.05.2024</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738476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9288-6D80-4F40-B672-C3CA6030BBFD}" type="datetimeFigureOut">
              <a:rPr lang="en-US" smtClean="0"/>
              <a:t>10/10/2025</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7791A-66D4-4453-969C-049259BA2C9D}" type="slidenum">
              <a:rPr lang="en-US" smtClean="0"/>
              <a:t>‹#›</a:t>
            </a:fld>
            <a:endParaRPr lang="en-US"/>
          </a:p>
        </p:txBody>
      </p:sp>
      <p:sp>
        <p:nvSpPr>
          <p:cNvPr id="7" name="Rectangle 4"/>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8" name="Picture 3" descr="EurofusionDisc.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64551" y="140792"/>
            <a:ext cx="612000" cy="622032"/>
          </a:xfrm>
          <a:prstGeom prst="rect">
            <a:avLst/>
          </a:prstGeom>
        </p:spPr>
      </p:pic>
      <p:sp>
        <p:nvSpPr>
          <p:cNvPr id="9" name="Footer Placeholder 4"/>
          <p:cNvSpPr txBox="1">
            <a:spLocks/>
          </p:cNvSpPr>
          <p:nvPr userDrawn="1"/>
        </p:nvSpPr>
        <p:spPr>
          <a:xfrm>
            <a:off x="1157701" y="6545238"/>
            <a:ext cx="10986971" cy="268139"/>
          </a:xfrm>
          <a:prstGeom prst="rect">
            <a:avLst/>
          </a:prstGeom>
        </p:spPr>
        <p:txBody>
          <a:bodyPr/>
          <a:lstStyle>
            <a:defPPr>
              <a:defRPr lang="de-DE"/>
            </a:defPPr>
            <a:lvl1pPr algn="l" rtl="0" fontAlgn="base">
              <a:spcBef>
                <a:spcPct val="0"/>
              </a:spcBef>
              <a:spcAft>
                <a:spcPct val="0"/>
              </a:spcAft>
              <a:defRPr sz="11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r>
              <a:rPr lang="en-GB" sz="1400" dirty="0"/>
              <a:t>Wolfgang Pantleon | WPPWIE</a:t>
            </a:r>
            <a:r>
              <a:rPr lang="en-GB" sz="1400" baseline="0" dirty="0"/>
              <a:t> meeting 2025</a:t>
            </a:r>
            <a:r>
              <a:rPr lang="en-GB" sz="1400" dirty="0"/>
              <a:t> | Prague | 24. March 2025 | </a:t>
            </a:r>
            <a:fld id="{EB636EC9-638E-4054-B1C9-A11FEF74AA33}" type="slidenum">
              <a:rPr lang="en-GB" sz="1400" smtClean="0"/>
              <a:pPr algn="r"/>
              <a:t>‹#›</a:t>
            </a:fld>
            <a:endParaRPr lang="en-GB" sz="1400" dirty="0"/>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8200" y="91808"/>
            <a:ext cx="493576" cy="720000"/>
          </a:xfrm>
          <a:prstGeom prst="rect">
            <a:avLst/>
          </a:prstGeom>
        </p:spPr>
      </p:pic>
    </p:spTree>
    <p:extLst>
      <p:ext uri="{BB962C8B-B14F-4D97-AF65-F5344CB8AC3E}">
        <p14:creationId xmlns:p14="http://schemas.microsoft.com/office/powerpoint/2010/main" val="25633350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2583577" y="6604153"/>
            <a:ext cx="2920226" cy="476672"/>
          </a:xfrm>
          <a:prstGeom prst="rect">
            <a:avLst/>
          </a:prstGeom>
        </p:spPr>
        <p:txBody>
          <a:bodyPr vert="horz" lIns="0" tIns="0" rIns="0" bIns="0" rtlCol="0" anchor="t" anchorCtr="0">
            <a:noAutofit/>
          </a:bodyPr>
          <a:lstStyle>
            <a:lvl1pPr algn="l">
              <a:defRPr sz="1200">
                <a:solidFill>
                  <a:schemeClr val="tx2"/>
                </a:solidFill>
              </a:defRPr>
            </a:lvl1pPr>
          </a:lstStyle>
          <a:p>
            <a:r>
              <a:rPr lang="en-US"/>
              <a:t>W-Div Engineering Meeting 14.11.2023</a:t>
            </a:r>
            <a:endParaRPr lang="de-DE" dirty="0"/>
          </a:p>
        </p:txBody>
      </p:sp>
      <p:sp>
        <p:nvSpPr>
          <p:cNvPr id="6" name="Slide Number Placeholder 5"/>
          <p:cNvSpPr>
            <a:spLocks noGrp="1"/>
          </p:cNvSpPr>
          <p:nvPr>
            <p:ph type="sldNum" sz="quarter" idx="4"/>
          </p:nvPr>
        </p:nvSpPr>
        <p:spPr>
          <a:xfrm>
            <a:off x="5736000" y="6604153"/>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de-DE" dirty="0"/>
              <a:t>Slide </a:t>
            </a:r>
            <a:fld id="{A52F4D17-1AD6-42D9-B93A-EB002C62F438}" type="slidenum">
              <a:rPr lang="de-DE" smtClean="0"/>
              <a:pPr/>
              <a:t>‹#›</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696400" y="6479556"/>
            <a:ext cx="1121558" cy="327087"/>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19490" y="6604153"/>
            <a:ext cx="2304000" cy="117322"/>
          </a:xfrm>
          <a:prstGeom prst="rect">
            <a:avLst/>
          </a:prstGeom>
        </p:spPr>
      </p:pic>
      <p:pic>
        <p:nvPicPr>
          <p:cNvPr id="8" name="Grafik 7" descr="Ein Bild, das Text, Schrift, Grafiken, Logo enthält.&#10;&#10;Automatisch generierte Beschreibung">
            <a:extLst>
              <a:ext uri="{FF2B5EF4-FFF2-40B4-BE49-F238E27FC236}">
                <a16:creationId xmlns:a16="http://schemas.microsoft.com/office/drawing/2014/main" id="{47710772-4D4E-37A8-E873-F1B5E7ADAC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17958" y="6426207"/>
            <a:ext cx="1384907" cy="422157"/>
          </a:xfrm>
          <a:prstGeom prst="rect">
            <a:avLst/>
          </a:prstGeom>
        </p:spPr>
      </p:pic>
    </p:spTree>
    <p:extLst>
      <p:ext uri="{BB962C8B-B14F-4D97-AF65-F5344CB8AC3E}">
        <p14:creationId xmlns:p14="http://schemas.microsoft.com/office/powerpoint/2010/main" val="196535606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Lst>
  <p:hf hdr="0"/>
  <p:txStyles>
    <p:titleStyle>
      <a:lvl1pPr algn="l" defTabSz="914400" rtl="0" eaLnBrk="1" latinLnBrk="0" hangingPunct="1">
        <a:lnSpc>
          <a:spcPct val="114000"/>
        </a:lnSpc>
        <a:spcBef>
          <a:spcPct val="0"/>
        </a:spcBef>
        <a:buNone/>
        <a:defRPr sz="3200" b="1" kern="1200" cap="none"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4.emf"/><Relationship Id="rId3" Type="http://schemas.openxmlformats.org/officeDocument/2006/relationships/image" Target="../media/image39.wmf"/><Relationship Id="rId7" Type="http://schemas.openxmlformats.org/officeDocument/2006/relationships/image" Target="../media/image41.emf"/><Relationship Id="rId12" Type="http://schemas.openxmlformats.org/officeDocument/2006/relationships/oleObject" Target="../embeddings/oleObject9.bin"/><Relationship Id="rId2" Type="http://schemas.openxmlformats.org/officeDocument/2006/relationships/oleObject" Target="../embeddings/oleObject4.bin"/><Relationship Id="rId1" Type="http://schemas.openxmlformats.org/officeDocument/2006/relationships/slideLayout" Target="../slideLayouts/slideLayout8.xml"/><Relationship Id="rId6" Type="http://schemas.openxmlformats.org/officeDocument/2006/relationships/oleObject" Target="../embeddings/oleObject6.bin"/><Relationship Id="rId11" Type="http://schemas.openxmlformats.org/officeDocument/2006/relationships/image" Target="../media/image43.emf"/><Relationship Id="rId5" Type="http://schemas.openxmlformats.org/officeDocument/2006/relationships/image" Target="../media/image40.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2.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0.wmf"/><Relationship Id="rId3" Type="http://schemas.openxmlformats.org/officeDocument/2006/relationships/image" Target="../media/image45.emf"/><Relationship Id="rId7" Type="http://schemas.openxmlformats.org/officeDocument/2006/relationships/image" Target="../media/image47.emf"/><Relationship Id="rId12" Type="http://schemas.openxmlformats.org/officeDocument/2006/relationships/oleObject" Target="../embeddings/oleObject5.bin"/><Relationship Id="rId2" Type="http://schemas.openxmlformats.org/officeDocument/2006/relationships/oleObject" Target="../embeddings/oleObject10.bin"/><Relationship Id="rId1" Type="http://schemas.openxmlformats.org/officeDocument/2006/relationships/slideLayout" Target="../slideLayouts/slideLayout8.xml"/><Relationship Id="rId6" Type="http://schemas.openxmlformats.org/officeDocument/2006/relationships/oleObject" Target="../embeddings/oleObject12.bin"/><Relationship Id="rId11" Type="http://schemas.openxmlformats.org/officeDocument/2006/relationships/image" Target="../media/image39.wmf"/><Relationship Id="rId5" Type="http://schemas.openxmlformats.org/officeDocument/2006/relationships/image" Target="../media/image46.emf"/><Relationship Id="rId10" Type="http://schemas.openxmlformats.org/officeDocument/2006/relationships/oleObject" Target="../embeddings/oleObject4.bin"/><Relationship Id="rId4" Type="http://schemas.openxmlformats.org/officeDocument/2006/relationships/oleObject" Target="../embeddings/oleObject11.bin"/><Relationship Id="rId9" Type="http://schemas.openxmlformats.org/officeDocument/2006/relationships/image" Target="../media/image48.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49.emf"/><Relationship Id="rId7" Type="http://schemas.openxmlformats.org/officeDocument/2006/relationships/image" Target="../media/image51.emf"/><Relationship Id="rId2" Type="http://schemas.openxmlformats.org/officeDocument/2006/relationships/oleObject" Target="../embeddings/oleObject14.bin"/><Relationship Id="rId1" Type="http://schemas.openxmlformats.org/officeDocument/2006/relationships/slideLayout" Target="../slideLayouts/slideLayout8.xml"/><Relationship Id="rId6" Type="http://schemas.openxmlformats.org/officeDocument/2006/relationships/oleObject" Target="../embeddings/oleObject16.bin"/><Relationship Id="rId11" Type="http://schemas.openxmlformats.org/officeDocument/2006/relationships/image" Target="../media/image53.emf"/><Relationship Id="rId5" Type="http://schemas.openxmlformats.org/officeDocument/2006/relationships/image" Target="../media/image50.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52.emf"/></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 Id="rId5" Type="http://schemas.openxmlformats.org/officeDocument/2006/relationships/image" Target="../media/image56.wmf"/><Relationship Id="rId4" Type="http://schemas.openxmlformats.org/officeDocument/2006/relationships/oleObject" Target="../embeddings/oleObject19.bin"/></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wmf"/><Relationship Id="rId7" Type="http://schemas.openxmlformats.org/officeDocument/2006/relationships/image" Target="../media/image59.wmf"/><Relationship Id="rId2" Type="http://schemas.openxmlformats.org/officeDocument/2006/relationships/oleObject" Target="../embeddings/oleObject20.bin"/><Relationship Id="rId1" Type="http://schemas.openxmlformats.org/officeDocument/2006/relationships/slideLayout" Target="../slideLayouts/slideLayout8.xml"/><Relationship Id="rId6" Type="http://schemas.openxmlformats.org/officeDocument/2006/relationships/oleObject" Target="../embeddings/oleObject22.bin"/><Relationship Id="rId5" Type="http://schemas.openxmlformats.org/officeDocument/2006/relationships/image" Target="../media/image58.wmf"/><Relationship Id="rId4" Type="http://schemas.openxmlformats.org/officeDocument/2006/relationships/oleObject" Target="../embeddings/oleObject21.bin"/><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8.xml"/><Relationship Id="rId1" Type="http://schemas.openxmlformats.org/officeDocument/2006/relationships/themeOverride" Target="../theme/themeOverride1.xml"/><Relationship Id="rId5" Type="http://schemas.openxmlformats.org/officeDocument/2006/relationships/image" Target="../media/image63.jpeg"/><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34">
            <a:extLst>
              <a:ext uri="{FF2B5EF4-FFF2-40B4-BE49-F238E27FC236}">
                <a16:creationId xmlns:a16="http://schemas.microsoft.com/office/drawing/2014/main" id="{2F6814F3-A63B-890D-5B01-C7D20E5EF94C}"/>
              </a:ext>
            </a:extLst>
          </p:cNvPr>
          <p:cNvSpPr txBox="1">
            <a:spLocks/>
          </p:cNvSpPr>
          <p:nvPr/>
        </p:nvSpPr>
        <p:spPr>
          <a:xfrm>
            <a:off x="319855" y="2683641"/>
            <a:ext cx="9726188" cy="1006475"/>
          </a:xfrm>
          <a:prstGeom prst="rect">
            <a:avLst/>
          </a:prstGeom>
        </p:spPr>
        <p:txBody>
          <a:bodyPr vert="horz" lIns="91440" tIns="45720" rIns="91440" bIns="45720" rtlCol="0" anchor="ctr">
            <a:normAutofit fontScale="92500" lnSpcReduction="10000"/>
          </a:bodyPr>
          <a:lstStyle>
            <a:lvl1pPr algn="ctr" defTabSz="685800" rtl="0" eaLnBrk="1" latinLnBrk="0" hangingPunct="1">
              <a:lnSpc>
                <a:spcPct val="100000"/>
              </a:lnSpc>
              <a:spcBef>
                <a:spcPct val="0"/>
              </a:spcBef>
              <a:buNone/>
              <a:defRPr sz="3500" b="1" kern="1200">
                <a:solidFill>
                  <a:schemeClr val="tx1"/>
                </a:solidFill>
                <a:effectLst>
                  <a:outerShdw blurRad="12700" dist="25400" dir="2700000" rotWithShape="0">
                    <a:srgbClr val="DDDDDD"/>
                  </a:outerShdw>
                </a:effectLst>
                <a:latin typeface="Calibri"/>
                <a:ea typeface="Calibri"/>
                <a:cs typeface="Calibri"/>
                <a:sym typeface="Calibri"/>
              </a:defRPr>
            </a:lvl1pPr>
          </a:lstStyle>
          <a:p>
            <a:pPr algn="l">
              <a:spcBef>
                <a:spcPts val="0"/>
              </a:spcBef>
              <a:defRPr/>
            </a:pPr>
            <a:r>
              <a:rPr lang="en-GB" sz="2400" dirty="0">
                <a:effectLst/>
              </a:rPr>
              <a:t>WPPWIE SP B: Monitoring meeting, 10 October, 2025</a:t>
            </a:r>
          </a:p>
          <a:p>
            <a:pPr algn="l">
              <a:spcBef>
                <a:spcPts val="0"/>
              </a:spcBef>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ts val="0"/>
              </a:spcBef>
              <a:defRPr/>
            </a:pPr>
            <a:r>
              <a:rPr lang="en-GB" sz="2400" dirty="0">
                <a:effectLst/>
              </a:rPr>
              <a:t>	Production of B reference layers</a:t>
            </a:r>
            <a:endParaRPr lang="en-GB" sz="2800" dirty="0"/>
          </a:p>
        </p:txBody>
      </p:sp>
      <p:pic>
        <p:nvPicPr>
          <p:cNvPr id="27" name="image6.png" descr="image6.png">
            <a:extLst>
              <a:ext uri="{FF2B5EF4-FFF2-40B4-BE49-F238E27FC236}">
                <a16:creationId xmlns:a16="http://schemas.microsoft.com/office/drawing/2014/main" id="{358AB828-5336-EF82-E923-2C50012FE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t="3746" r="83743" b="72997"/>
          <a:stretch>
            <a:fillRect/>
          </a:stretch>
        </p:blipFill>
        <p:spPr bwMode="auto">
          <a:xfrm>
            <a:off x="11328625" y="100999"/>
            <a:ext cx="844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TextBox 3">
            <a:extLst>
              <a:ext uri="{FF2B5EF4-FFF2-40B4-BE49-F238E27FC236}">
                <a16:creationId xmlns:a16="http://schemas.microsoft.com/office/drawing/2014/main" id="{44EB1D79-3245-E8A1-62D0-ECFB1F3602FF}"/>
              </a:ext>
            </a:extLst>
          </p:cNvPr>
          <p:cNvSpPr txBox="1"/>
          <p:nvPr/>
        </p:nvSpPr>
        <p:spPr>
          <a:xfrm>
            <a:off x="925622" y="3997525"/>
            <a:ext cx="8144634" cy="600164"/>
          </a:xfrm>
          <a:prstGeom prst="rect">
            <a:avLst/>
          </a:prstGeom>
          <a:noFill/>
        </p:spPr>
        <p:txBody>
          <a:bodyPr wrap="square">
            <a:spAutoFit/>
          </a:bodyPr>
          <a:lstStyle/>
          <a:p>
            <a:pPr eaLnBrk="1" hangingPunct="1">
              <a:spcBef>
                <a:spcPts val="100"/>
              </a:spcBef>
              <a:buSzTx/>
              <a:buFont typeface="Arial" panose="020B0604020202020204" pitchFamily="34" charset="0"/>
              <a:buNone/>
            </a:pP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C. </a:t>
            </a:r>
            <a:r>
              <a:rPr lang="en-GB" altLang="en-US" sz="1400" b="1" dirty="0" err="1">
                <a:solidFill>
                  <a:schemeClr val="tx1"/>
                </a:solidFill>
                <a:latin typeface="Calibri" panose="020F0502020204030204" pitchFamily="34" charset="0"/>
                <a:cs typeface="Calibri" panose="020F0502020204030204" pitchFamily="34" charset="0"/>
                <a:sym typeface="Calibri" panose="020F0502020204030204" pitchFamily="34" charset="0"/>
              </a:rPr>
              <a:t>Porosnicu</a:t>
            </a:r>
            <a:r>
              <a:rPr lang="en-GB" altLang="en-US" sz="1400" b="1" dirty="0">
                <a:solidFill>
                  <a:schemeClr val="tx1"/>
                </a:solidFill>
                <a:latin typeface="Calibri" panose="020F0502020204030204" pitchFamily="34" charset="0"/>
                <a:cs typeface="Calibri" panose="020F0502020204030204" pitchFamily="34" charset="0"/>
                <a:sym typeface="Calibri" panose="020F0502020204030204" pitchFamily="34" charset="0"/>
              </a:rPr>
              <a:t>, </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P.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Dinca</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Butoi</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O. G.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Pompilian</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C.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Staicu</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B. </a:t>
            </a:r>
            <a:r>
              <a:rPr lang="en-GB" altLang="en-US" sz="1400" dirty="0" err="1">
                <a:solidFill>
                  <a:schemeClr val="tx1"/>
                </a:solidFill>
                <a:latin typeface="Calibri" panose="020F0502020204030204" pitchFamily="34" charset="0"/>
                <a:cs typeface="Calibri" panose="020F0502020204030204" pitchFamily="34" charset="0"/>
                <a:sym typeface="Calibri" panose="020F0502020204030204" pitchFamily="34" charset="0"/>
              </a:rPr>
              <a:t>Solomonea</a:t>
            </a:r>
            <a:r>
              <a:rPr lang="en-GB" altLang="en-US" sz="1400" dirty="0">
                <a:solidFill>
                  <a:schemeClr val="tx1"/>
                </a:solidFill>
                <a:latin typeface="Calibri" panose="020F0502020204030204" pitchFamily="34" charset="0"/>
                <a:cs typeface="Calibri" panose="020F0502020204030204" pitchFamily="34" charset="0"/>
                <a:sym typeface="Calibri" panose="020F0502020204030204" pitchFamily="34" charset="0"/>
              </a:rPr>
              <a:t>, C. P. Lungu</a:t>
            </a:r>
            <a:endParaRPr lang="en-US" sz="1400" b="1" dirty="0"/>
          </a:p>
          <a:p>
            <a:r>
              <a:rPr lang="en-US" sz="1400" b="1" i="1" dirty="0"/>
              <a:t>IAP-Romania</a:t>
            </a:r>
          </a:p>
          <a:p>
            <a:endParaRPr lang="en-US" sz="400" i="1" dirty="0"/>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FAAA8-F3F1-710E-8ED5-AB5336EE7C13}"/>
              </a:ext>
            </a:extLst>
          </p:cNvPr>
          <p:cNvSpPr>
            <a:spLocks noGrp="1"/>
          </p:cNvSpPr>
          <p:nvPr>
            <p:ph type="title"/>
          </p:nvPr>
        </p:nvSpPr>
        <p:spPr/>
        <p:txBody>
          <a:bodyPr/>
          <a:lstStyle/>
          <a:p>
            <a:r>
              <a:rPr lang="ro-RO" sz="2400" dirty="0"/>
              <a:t>XPS on tungsten-</a:t>
            </a:r>
            <a:r>
              <a:rPr lang="ro-RO" sz="2400" dirty="0" err="1"/>
              <a:t>boride</a:t>
            </a:r>
            <a:r>
              <a:rPr lang="ro-RO" sz="2400" dirty="0"/>
              <a:t> </a:t>
            </a:r>
            <a:r>
              <a:rPr lang="ro-RO" sz="2400" dirty="0" err="1"/>
              <a:t>formation</a:t>
            </a:r>
            <a:endParaRPr lang="en-RO" sz="2400" dirty="0"/>
          </a:p>
        </p:txBody>
      </p:sp>
      <p:pic>
        <p:nvPicPr>
          <p:cNvPr id="9" name="Picture 8">
            <a:extLst>
              <a:ext uri="{FF2B5EF4-FFF2-40B4-BE49-F238E27FC236}">
                <a16:creationId xmlns:a16="http://schemas.microsoft.com/office/drawing/2014/main" id="{33CFC958-0BD1-27C9-1668-0BE118C9B9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2300" y="2321047"/>
            <a:ext cx="3484880" cy="2286000"/>
          </a:xfrm>
          <a:prstGeom prst="rect">
            <a:avLst/>
          </a:prstGeom>
          <a:noFill/>
          <a:ln>
            <a:noFill/>
          </a:ln>
        </p:spPr>
      </p:pic>
      <p:pic>
        <p:nvPicPr>
          <p:cNvPr id="10" name="Picture 9">
            <a:extLst>
              <a:ext uri="{FF2B5EF4-FFF2-40B4-BE49-F238E27FC236}">
                <a16:creationId xmlns:a16="http://schemas.microsoft.com/office/drawing/2014/main" id="{212C82FD-46CB-F3CC-8C07-8DD103BE1E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168" y="2321047"/>
            <a:ext cx="3505200" cy="2286000"/>
          </a:xfrm>
          <a:prstGeom prst="rect">
            <a:avLst/>
          </a:prstGeom>
          <a:noFill/>
          <a:ln>
            <a:noFill/>
          </a:ln>
        </p:spPr>
      </p:pic>
      <p:graphicFrame>
        <p:nvGraphicFramePr>
          <p:cNvPr id="11" name="Table 10">
            <a:extLst>
              <a:ext uri="{FF2B5EF4-FFF2-40B4-BE49-F238E27FC236}">
                <a16:creationId xmlns:a16="http://schemas.microsoft.com/office/drawing/2014/main" id="{D17D3764-CB9B-4EF3-32B4-588D111DA410}"/>
              </a:ext>
            </a:extLst>
          </p:cNvPr>
          <p:cNvGraphicFramePr>
            <a:graphicFrameLocks noGrp="1"/>
          </p:cNvGraphicFramePr>
          <p:nvPr/>
        </p:nvGraphicFramePr>
        <p:xfrm>
          <a:off x="1932300" y="4976461"/>
          <a:ext cx="7368068" cy="1196724"/>
        </p:xfrm>
        <a:graphic>
          <a:graphicData uri="http://schemas.openxmlformats.org/drawingml/2006/table">
            <a:tbl>
              <a:tblPr firstRow="1" firstCol="1" bandRow="1">
                <a:tableStyleId>{5940675A-B579-460E-94D1-54222C63F5DA}</a:tableStyleId>
              </a:tblPr>
              <a:tblGrid>
                <a:gridCol w="1882478">
                  <a:extLst>
                    <a:ext uri="{9D8B030D-6E8A-4147-A177-3AD203B41FA5}">
                      <a16:colId xmlns:a16="http://schemas.microsoft.com/office/drawing/2014/main" val="3569712265"/>
                    </a:ext>
                  </a:extLst>
                </a:gridCol>
                <a:gridCol w="1097118">
                  <a:extLst>
                    <a:ext uri="{9D8B030D-6E8A-4147-A177-3AD203B41FA5}">
                      <a16:colId xmlns:a16="http://schemas.microsoft.com/office/drawing/2014/main" val="1125126359"/>
                    </a:ext>
                  </a:extLst>
                </a:gridCol>
                <a:gridCol w="1097118">
                  <a:extLst>
                    <a:ext uri="{9D8B030D-6E8A-4147-A177-3AD203B41FA5}">
                      <a16:colId xmlns:a16="http://schemas.microsoft.com/office/drawing/2014/main" val="4149225300"/>
                    </a:ext>
                  </a:extLst>
                </a:gridCol>
                <a:gridCol w="1097118">
                  <a:extLst>
                    <a:ext uri="{9D8B030D-6E8A-4147-A177-3AD203B41FA5}">
                      <a16:colId xmlns:a16="http://schemas.microsoft.com/office/drawing/2014/main" val="4260658693"/>
                    </a:ext>
                  </a:extLst>
                </a:gridCol>
                <a:gridCol w="1097118">
                  <a:extLst>
                    <a:ext uri="{9D8B030D-6E8A-4147-A177-3AD203B41FA5}">
                      <a16:colId xmlns:a16="http://schemas.microsoft.com/office/drawing/2014/main" val="1263865083"/>
                    </a:ext>
                  </a:extLst>
                </a:gridCol>
                <a:gridCol w="1097118">
                  <a:extLst>
                    <a:ext uri="{9D8B030D-6E8A-4147-A177-3AD203B41FA5}">
                      <a16:colId xmlns:a16="http://schemas.microsoft.com/office/drawing/2014/main" val="406572356"/>
                    </a:ext>
                  </a:extLst>
                </a:gridCol>
              </a:tblGrid>
              <a:tr h="0">
                <a:tc>
                  <a:txBody>
                    <a:bodyPr/>
                    <a:lstStyle/>
                    <a:p>
                      <a:pPr algn="ctr">
                        <a:lnSpc>
                          <a:spcPct val="115000"/>
                        </a:lnSpc>
                        <a:spcAft>
                          <a:spcPts val="800"/>
                        </a:spcAft>
                      </a:pPr>
                      <a:r>
                        <a:rPr lang="en-US" sz="1200" kern="100">
                          <a:effectLst/>
                        </a:rPr>
                        <a:t>Si2-6_340 nm</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B1s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C1s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O1s</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W4f</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B/W</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9450590"/>
                  </a:ext>
                </a:extLst>
              </a:tr>
              <a:tr h="0">
                <a:tc>
                  <a:txBody>
                    <a:bodyPr/>
                    <a:lstStyle/>
                    <a:p>
                      <a:pPr algn="ctr">
                        <a:lnSpc>
                          <a:spcPct val="115000"/>
                        </a:lnSpc>
                        <a:spcAft>
                          <a:spcPts val="800"/>
                        </a:spcAft>
                      </a:pPr>
                      <a:r>
                        <a:rPr lang="en-US" sz="1200" kern="100">
                          <a:effectLst/>
                        </a:rPr>
                        <a:t>0.0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15.1</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45.3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32.9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6.7</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952921"/>
                  </a:ext>
                </a:extLst>
              </a:tr>
              <a:tr h="0">
                <a:tc>
                  <a:txBody>
                    <a:bodyPr/>
                    <a:lstStyle/>
                    <a:p>
                      <a:pPr algn="ctr">
                        <a:lnSpc>
                          <a:spcPct val="115000"/>
                        </a:lnSpc>
                        <a:spcAft>
                          <a:spcPts val="800"/>
                        </a:spcAft>
                      </a:pPr>
                      <a:r>
                        <a:rPr lang="en-US" sz="1200" kern="100">
                          <a:effectLst/>
                        </a:rPr>
                        <a:t>0.5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45.9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38.8</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3.0</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803140"/>
                  </a:ext>
                </a:extLst>
              </a:tr>
              <a:tr h="0">
                <a:tc>
                  <a:txBody>
                    <a:bodyPr/>
                    <a:lstStyle/>
                    <a:p>
                      <a:pPr algn="ctr">
                        <a:lnSpc>
                          <a:spcPct val="115000"/>
                        </a:lnSpc>
                        <a:spcAft>
                          <a:spcPts val="800"/>
                        </a:spcAft>
                      </a:pPr>
                      <a:r>
                        <a:rPr lang="en-US" sz="1200" kern="100">
                          <a:effectLst/>
                        </a:rPr>
                        <a:t>1.0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58.3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15.8</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25.9</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1545035"/>
                  </a:ext>
                </a:extLst>
              </a:tr>
              <a:tr h="0">
                <a:tc>
                  <a:txBody>
                    <a:bodyPr/>
                    <a:lstStyle/>
                    <a:p>
                      <a:pPr algn="ctr">
                        <a:lnSpc>
                          <a:spcPct val="115000"/>
                        </a:lnSpc>
                        <a:spcAft>
                          <a:spcPts val="800"/>
                        </a:spcAft>
                      </a:pPr>
                      <a:r>
                        <a:rPr lang="en-US" sz="1200" kern="100">
                          <a:effectLst/>
                        </a:rPr>
                        <a:t>5.0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63.0</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13.5</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23.5</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2.7</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2716136"/>
                  </a:ext>
                </a:extLst>
              </a:tr>
              <a:tr h="0">
                <a:tc>
                  <a:txBody>
                    <a:bodyPr/>
                    <a:lstStyle/>
                    <a:p>
                      <a:pPr algn="ctr">
                        <a:lnSpc>
                          <a:spcPct val="115000"/>
                        </a:lnSpc>
                        <a:spcAft>
                          <a:spcPts val="800"/>
                        </a:spcAft>
                      </a:pPr>
                      <a:r>
                        <a:rPr lang="en-US" sz="1200" kern="100">
                          <a:effectLst/>
                        </a:rPr>
                        <a:t>10.0 min sputtering</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63.3</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13.1</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a:effectLst/>
                        </a:rPr>
                        <a:t>23.6</a:t>
                      </a:r>
                      <a:endParaRPr lang="en-R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US" sz="1200" kern="100" dirty="0">
                          <a:effectLst/>
                        </a:rPr>
                        <a:t>2.7</a:t>
                      </a:r>
                      <a:endParaRPr lang="en-R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970935"/>
                  </a:ext>
                </a:extLst>
              </a:tr>
            </a:tbl>
          </a:graphicData>
        </a:graphic>
      </p:graphicFrame>
      <p:sp>
        <p:nvSpPr>
          <p:cNvPr id="12" name="Rectangle 4">
            <a:extLst>
              <a:ext uri="{FF2B5EF4-FFF2-40B4-BE49-F238E27FC236}">
                <a16:creationId xmlns:a16="http://schemas.microsoft.com/office/drawing/2014/main" id="{A7A09CA7-6776-FF97-B228-ABA8166B0C87}"/>
              </a:ext>
            </a:extLst>
          </p:cNvPr>
          <p:cNvSpPr>
            <a:spLocks noChangeArrowheads="1"/>
          </p:cNvSpPr>
          <p:nvPr/>
        </p:nvSpPr>
        <p:spPr bwMode="auto">
          <a:xfrm>
            <a:off x="1809144" y="4662124"/>
            <a:ext cx="74912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RO" sz="1200" dirty="0">
                <a:solidFill>
                  <a:srgbClr val="000000"/>
                </a:solidFill>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rPr>
              <a:t>Elemental relative concentrations (at. %)</a:t>
            </a:r>
            <a:endParaRPr lang="en-US" altLang="en-RO" sz="900" dirty="0">
              <a:solidFill>
                <a:srgbClr val="000000"/>
              </a:solidFill>
              <a:latin typeface="Arial" panose="020B0604020202020204" pitchFamily="34" charset="0"/>
              <a:ea typeface="Helvetica" pitchFamily="2" charset="0"/>
              <a:cs typeface="Helvetica" pitchFamily="2" charset="0"/>
              <a:sym typeface="Arial" panose="020B0604020202020204" pitchFamily="34" charset="0"/>
            </a:endParaRPr>
          </a:p>
          <a:p>
            <a:pPr eaLnBrk="0" fontAlgn="base" hangingPunct="0">
              <a:spcBef>
                <a:spcPct val="0"/>
              </a:spcBef>
              <a:spcAft>
                <a:spcPct val="0"/>
              </a:spcAft>
            </a:pPr>
            <a:endParaRPr lang="en-US" altLang="en-RO" dirty="0">
              <a:solidFill>
                <a:srgbClr val="000000"/>
              </a:solidFill>
              <a:latin typeface="Arial" panose="020B0604020202020204" pitchFamily="34" charset="0"/>
              <a:ea typeface="Helvetica" pitchFamily="2" charset="0"/>
              <a:cs typeface="Helvetica" pitchFamily="2" charset="0"/>
              <a:sym typeface="Arial" panose="020B0604020202020204" pitchFamily="34" charset="0"/>
            </a:endParaRPr>
          </a:p>
        </p:txBody>
      </p:sp>
      <p:sp>
        <p:nvSpPr>
          <p:cNvPr id="13" name="TextBox 12">
            <a:extLst>
              <a:ext uri="{FF2B5EF4-FFF2-40B4-BE49-F238E27FC236}">
                <a16:creationId xmlns:a16="http://schemas.microsoft.com/office/drawing/2014/main" id="{82D29AA4-BE3B-4B45-90F2-693C7F37F3D2}"/>
              </a:ext>
            </a:extLst>
          </p:cNvPr>
          <p:cNvSpPr txBox="1"/>
          <p:nvPr/>
        </p:nvSpPr>
        <p:spPr>
          <a:xfrm>
            <a:off x="1112808" y="1138637"/>
            <a:ext cx="10144664"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r>
              <a:rPr lang="en-RO" dirty="0">
                <a:solidFill>
                  <a:srgbClr val="000000"/>
                </a:solidFill>
                <a:latin typeface="+mj-lt"/>
                <a:ea typeface="+mj-ea"/>
                <a:cs typeface="+mj-cs"/>
                <a:sym typeface="Arial"/>
              </a:rPr>
              <a:t>Request for tungsten boride layers from Penn State University (A. Marin) under a PSU - WEST collaboration. </a:t>
            </a:r>
          </a:p>
          <a:p>
            <a:pPr algn="ctr" hangingPunct="0"/>
            <a:r>
              <a:rPr lang="en-RO" b="1" i="1" dirty="0">
                <a:latin typeface="+mj-lt"/>
                <a:ea typeface="+mj-ea"/>
                <a:cs typeface="+mj-cs"/>
                <a:sym typeface="Arial"/>
              </a:rPr>
              <a:t>Samples coated by TVA – task performed. </a:t>
            </a:r>
          </a:p>
          <a:p>
            <a:pPr algn="ctr" hangingPunct="0"/>
            <a:r>
              <a:rPr lang="en-RO" dirty="0">
                <a:latin typeface="+mj-lt"/>
                <a:ea typeface="+mj-ea"/>
                <a:cs typeface="+mj-cs"/>
                <a:sym typeface="Arial"/>
              </a:rPr>
              <a:t>TVA parameters variation- </a:t>
            </a:r>
            <a:r>
              <a:rPr lang="en-RO" dirty="0">
                <a:solidFill>
                  <a:srgbClr val="000000"/>
                </a:solidFill>
                <a:latin typeface="+mj-lt"/>
                <a:ea typeface="+mj-ea"/>
                <a:cs typeface="+mj-cs"/>
                <a:sym typeface="Arial"/>
              </a:rPr>
              <a:t>W</a:t>
            </a:r>
            <a:r>
              <a:rPr lang="en-RO" dirty="0">
                <a:latin typeface="+mj-lt"/>
                <a:ea typeface="+mj-ea"/>
                <a:cs typeface="+mj-cs"/>
                <a:sym typeface="Arial"/>
              </a:rPr>
              <a:t>/B coatings with and without boride formation</a:t>
            </a:r>
            <a:endParaRPr lang="en-RO" dirty="0">
              <a:solidFill>
                <a:srgbClr val="000000"/>
              </a:solidFill>
              <a:latin typeface="+mj-lt"/>
              <a:ea typeface="+mj-ea"/>
              <a:cs typeface="+mj-cs"/>
              <a:sym typeface="Arial"/>
            </a:endParaRPr>
          </a:p>
        </p:txBody>
      </p:sp>
      <p:sp>
        <p:nvSpPr>
          <p:cNvPr id="2" name="Footer Placeholder 3">
            <a:extLst>
              <a:ext uri="{FF2B5EF4-FFF2-40B4-BE49-F238E27FC236}">
                <a16:creationId xmlns:a16="http://schemas.microsoft.com/office/drawing/2014/main" id="{F38AE7BD-2D73-A457-05B3-E0582532381E}"/>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10</a:t>
            </a:fld>
            <a:endParaRPr lang="en-GB" altLang="en-US" dirty="0"/>
          </a:p>
        </p:txBody>
      </p:sp>
    </p:spTree>
    <p:extLst>
      <p:ext uri="{BB962C8B-B14F-4D97-AF65-F5344CB8AC3E}">
        <p14:creationId xmlns:p14="http://schemas.microsoft.com/office/powerpoint/2010/main" val="167953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08369-78AD-3AA5-ADA1-99869493AB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06E0-64D1-A5E7-7B5E-B4EBD8315479}"/>
              </a:ext>
            </a:extLst>
          </p:cNvPr>
          <p:cNvSpPr>
            <a:spLocks noGrp="1"/>
          </p:cNvSpPr>
          <p:nvPr>
            <p:ph type="title"/>
          </p:nvPr>
        </p:nvSpPr>
        <p:spPr>
          <a:xfrm>
            <a:off x="1015160" y="213731"/>
            <a:ext cx="10058400" cy="457200"/>
          </a:xfrm>
        </p:spPr>
        <p:txBody>
          <a:bodyPr/>
          <a:lstStyle/>
          <a:p>
            <a:r>
              <a:rPr lang="en-RO" dirty="0">
                <a:solidFill>
                  <a:srgbClr val="000000"/>
                </a:solidFill>
                <a:latin typeface="+mj-lt"/>
                <a:cs typeface="+mj-cs"/>
                <a:sym typeface="Arial"/>
              </a:rPr>
              <a:t>2025 </a:t>
            </a:r>
            <a:r>
              <a:rPr lang="en-GB" dirty="0">
                <a:solidFill>
                  <a:srgbClr val="000000"/>
                </a:solidFill>
                <a:latin typeface="+mj-lt"/>
                <a:cs typeface="+mj-cs"/>
                <a:sym typeface="Arial"/>
              </a:rPr>
              <a:t>Status report </a:t>
            </a:r>
            <a:r>
              <a:rPr lang="en-GB" dirty="0">
                <a:solidFill>
                  <a:srgbClr val="000000"/>
                </a:solidFill>
                <a:latin typeface="+mj-lt"/>
                <a:ea typeface="+mj-ea"/>
                <a:cs typeface="+mj-cs"/>
                <a:sym typeface="Arial"/>
              </a:rPr>
              <a:t>of the B coatings at IAP </a:t>
            </a:r>
            <a:r>
              <a:rPr lang="en-RO" dirty="0">
                <a:solidFill>
                  <a:srgbClr val="000000"/>
                </a:solidFill>
                <a:latin typeface="+mj-lt"/>
                <a:ea typeface="+mj-ea"/>
                <a:cs typeface="+mj-cs"/>
                <a:sym typeface="Arial"/>
              </a:rPr>
              <a:t>under SBP4 </a:t>
            </a:r>
            <a:endParaRPr lang="en-RO" dirty="0"/>
          </a:p>
        </p:txBody>
      </p:sp>
      <p:sp>
        <p:nvSpPr>
          <p:cNvPr id="3" name="TextBox 2">
            <a:extLst>
              <a:ext uri="{FF2B5EF4-FFF2-40B4-BE49-F238E27FC236}">
                <a16:creationId xmlns:a16="http://schemas.microsoft.com/office/drawing/2014/main" id="{155FB57B-6C11-47A8-B95D-E65849EE4498}"/>
              </a:ext>
            </a:extLst>
          </p:cNvPr>
          <p:cNvSpPr txBox="1"/>
          <p:nvPr/>
        </p:nvSpPr>
        <p:spPr>
          <a:xfrm>
            <a:off x="255917" y="1071787"/>
            <a:ext cx="11680166" cy="5481693"/>
          </a:xfrm>
          <a:prstGeom prst="rect">
            <a:avLst/>
          </a:prstGeom>
          <a:noFill/>
        </p:spPr>
        <p:txBody>
          <a:bodyPr wrap="square">
            <a:spAutoFit/>
          </a:bodyPr>
          <a:lstStyle/>
          <a:p>
            <a:pPr algn="just">
              <a:lnSpc>
                <a:spcPct val="107000"/>
              </a:lnSpc>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1. Boron coatings with controlled deuterium inclusions (10 at%)</a:t>
            </a:r>
            <a:r>
              <a:rPr lang="en-US" sz="1200" b="1" u="sng"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 Completed : End of February 2025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B+D</a:t>
            </a:r>
            <a:r>
              <a:rPr lang="en-US" sz="1400" kern="1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at%) with a nominal thickness of 5 um deposited on W (5x5 mm). Exposure to distinct temperatures 50 – 500 </a:t>
            </a:r>
            <a:r>
              <a:rPr lang="en-US" sz="14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Measurements performed on the samples: TDS and SEM</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Sample sent to:</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CEA_France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pieces),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NCSRD_Greece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pieces),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RBI_Croatia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pieces),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VTT_Finland</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(10 piece)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2. Boron Layers with a nominal thickness of 100 nm - </a:t>
            </a:r>
            <a:r>
              <a:rPr lang="en-US" sz="1200" b="1" u="sng"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Completed : End of February 2025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100 nm boron layers deposited on W (10x10 mm ) and Si substrates (2025</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Measurements performed on the samples: </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SEM</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Sample sent to: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DIFFER_The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Netherlands (1 piece Si, 1 piece W),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CEA_France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FZJ_Germany</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IPPLM_Poland</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IST_Portugal</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NCSRD_Greece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VR_Sweden</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VTT_Finland</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CIEMAT_Sapin</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3. Boron Layers with a nominal thickness of 5 um - </a:t>
            </a:r>
            <a:r>
              <a:rPr lang="en-US" sz="1200" b="1" u="sng"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Completed : March  2025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5um boron layer deposited on Ø 40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Eurofer</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substrate, W(10 x10 mm) and  Si substrate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Measurements performed on the samples: </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SEM</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Samples sent to :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Eurofer</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CEA_France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Si),</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(5 pieces W),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IST_Portugal</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W),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CIEMAT_Spain</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W)</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4. Boron Layers with controlled D ratio (10 at%)  - </a:t>
            </a:r>
            <a:r>
              <a:rPr lang="en-US" sz="1200" b="1" u="sng"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Completed : March 2025 </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5um B+D (10 at%) layer deposited on Ø 40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Eurofer</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substrate, W(10 x10 mm) and  Si substrate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Measurements performed on the samples: </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SEM</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400" b="1" kern="100" dirty="0">
                <a:effectLst/>
                <a:latin typeface="Times New Roman" panose="02020603050405020304" pitchFamily="18" charset="0"/>
                <a:ea typeface="Calibri" panose="020F0502020204030204" pitchFamily="34" charset="0"/>
                <a:cs typeface="Times New Roman" panose="02020603050405020304" pitchFamily="18" charset="0"/>
              </a:rPr>
              <a:t>Samples sent to :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Eurofer</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CEA_France</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Si),</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JSI_Slovenia</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(5 pieces W),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IST_Portugal</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W),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CIEMAT_Spain</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(1 piece </a:t>
            </a:r>
            <a:r>
              <a:rPr lang="en-US" sz="1400" u="sng" kern="100" dirty="0">
                <a:effectLst/>
                <a:latin typeface="Times New Roman" panose="02020603050405020304" pitchFamily="18" charset="0"/>
                <a:ea typeface="Calibri" panose="020F0502020204030204" pitchFamily="34" charset="0"/>
                <a:cs typeface="Times New Roman" panose="02020603050405020304" pitchFamily="18" charset="0"/>
              </a:rPr>
              <a:t>W)</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ooter Placeholder 3">
            <a:extLst>
              <a:ext uri="{FF2B5EF4-FFF2-40B4-BE49-F238E27FC236}">
                <a16:creationId xmlns:a16="http://schemas.microsoft.com/office/drawing/2014/main" id="{F92E4923-7B99-6D01-990D-1A4C080DE369}"/>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11</a:t>
            </a:fld>
            <a:endParaRPr lang="en-GB" altLang="en-US" dirty="0"/>
          </a:p>
        </p:txBody>
      </p:sp>
    </p:spTree>
    <p:extLst>
      <p:ext uri="{BB962C8B-B14F-4D97-AF65-F5344CB8AC3E}">
        <p14:creationId xmlns:p14="http://schemas.microsoft.com/office/powerpoint/2010/main" val="405283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523D2-D10E-745C-9C47-29E570DEAA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D7CD3C-D885-645F-0D19-F822DC38BE28}"/>
              </a:ext>
            </a:extLst>
          </p:cNvPr>
          <p:cNvSpPr>
            <a:spLocks noGrp="1"/>
          </p:cNvSpPr>
          <p:nvPr>
            <p:ph type="title"/>
          </p:nvPr>
        </p:nvSpPr>
        <p:spPr>
          <a:xfrm>
            <a:off x="1015160" y="213731"/>
            <a:ext cx="10058400" cy="457200"/>
          </a:xfrm>
        </p:spPr>
        <p:txBody>
          <a:bodyPr/>
          <a:lstStyle/>
          <a:p>
            <a:r>
              <a:rPr lang="en-RO" dirty="0">
                <a:solidFill>
                  <a:srgbClr val="000000"/>
                </a:solidFill>
                <a:latin typeface="+mj-lt"/>
                <a:cs typeface="+mj-cs"/>
                <a:sym typeface="Arial"/>
              </a:rPr>
              <a:t>2025 </a:t>
            </a:r>
            <a:r>
              <a:rPr lang="en-GB" dirty="0">
                <a:solidFill>
                  <a:srgbClr val="000000"/>
                </a:solidFill>
                <a:latin typeface="+mj-lt"/>
                <a:cs typeface="+mj-cs"/>
                <a:sym typeface="Arial"/>
              </a:rPr>
              <a:t>Status report </a:t>
            </a:r>
            <a:r>
              <a:rPr lang="en-GB" dirty="0">
                <a:solidFill>
                  <a:srgbClr val="000000"/>
                </a:solidFill>
                <a:latin typeface="+mj-lt"/>
                <a:ea typeface="+mj-ea"/>
                <a:cs typeface="+mj-cs"/>
                <a:sym typeface="Arial"/>
              </a:rPr>
              <a:t>of the B coatings at IAP </a:t>
            </a:r>
            <a:r>
              <a:rPr lang="en-RO" dirty="0">
                <a:solidFill>
                  <a:srgbClr val="000000"/>
                </a:solidFill>
                <a:latin typeface="+mj-lt"/>
                <a:ea typeface="+mj-ea"/>
                <a:cs typeface="+mj-cs"/>
                <a:sym typeface="Arial"/>
              </a:rPr>
              <a:t>under SBP4 </a:t>
            </a:r>
            <a:endParaRPr lang="en-RO" dirty="0"/>
          </a:p>
        </p:txBody>
      </p:sp>
      <p:sp>
        <p:nvSpPr>
          <p:cNvPr id="4" name="TextBox 3">
            <a:extLst>
              <a:ext uri="{FF2B5EF4-FFF2-40B4-BE49-F238E27FC236}">
                <a16:creationId xmlns:a16="http://schemas.microsoft.com/office/drawing/2014/main" id="{E9740E3C-94DD-3B09-0730-8D2051DA4703}"/>
              </a:ext>
            </a:extLst>
          </p:cNvPr>
          <p:cNvSpPr txBox="1"/>
          <p:nvPr/>
        </p:nvSpPr>
        <p:spPr>
          <a:xfrm>
            <a:off x="534837" y="1572822"/>
            <a:ext cx="11326483" cy="4739759"/>
          </a:xfrm>
          <a:prstGeom prst="rect">
            <a:avLst/>
          </a:prstGeom>
          <a:noFill/>
        </p:spPr>
        <p:txBody>
          <a:bodyPr wrap="square">
            <a:spAutoFit/>
          </a:bodyPr>
          <a:lstStyle/>
          <a:p>
            <a:pPr algn="just">
              <a:lnSpc>
                <a:spcPct val="107000"/>
              </a:lnSpc>
              <a:spcAft>
                <a:spcPts val="800"/>
              </a:spcAft>
              <a:buNone/>
            </a:pP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Planned until the end of 2025</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Deposition of pure boron layers with a nominal thickness of 100 nm and 5 um  on W(12 x 15 mm) substrates – (</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Deadline: September 2025</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substrates to be received from Rodrigo</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Deposition of B+D</a:t>
            </a:r>
            <a:r>
              <a:rPr lang="en-US" sz="1800"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with a nominal thickness of 100 nm and 5 um  on  W(12 x 15 mm)  </a:t>
            </a:r>
            <a:r>
              <a:rPr lang="en-US" sz="1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(Deadline: September 2025</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 ongoing</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Deposition of B (5 µm) on Mo (</a:t>
            </a:r>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30 mm, 3 pcs) (</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Deadline :</a:t>
            </a:r>
            <a:r>
              <a:rPr lang="en-US" sz="18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September 2025)- </a:t>
            </a:r>
            <a:r>
              <a:rPr lang="en-US" sz="1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Mo substrates just received</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Boron coatings with controlled deuterium inclusions (10 at%). Exposure to distinct temperatures 50 – 500 </a:t>
            </a:r>
            <a:r>
              <a:rPr lang="en-US" sz="18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Deadline: January 2026</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Problems:</a:t>
            </a:r>
          </a:p>
          <a:p>
            <a:pPr>
              <a:lnSpc>
                <a:spcPct val="107000"/>
              </a:lnSpc>
              <a:spcAft>
                <a:spcPts val="800"/>
              </a:spcAft>
              <a:buNone/>
            </a:pPr>
            <a:r>
              <a:rPr lang="en-US"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Two turbo-pumps failures in August and September. </a:t>
            </a:r>
            <a:r>
              <a:rPr lang="en-US" b="1" kern="100" dirty="0">
                <a:latin typeface="Times New Roman" panose="02020603050405020304" pitchFamily="18" charset="0"/>
                <a:ea typeface="Calibri" panose="020F0502020204030204" pitchFamily="34" charset="0"/>
                <a:cs typeface="Times New Roman" panose="02020603050405020304" pitchFamily="18" charset="0"/>
              </a:rPr>
              <a:t>One was replaced, </a:t>
            </a:r>
            <a:r>
              <a:rPr lang="en-US" b="1"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activity re-started. </a:t>
            </a:r>
          </a:p>
          <a:p>
            <a:pPr>
              <a:lnSpc>
                <a:spcPct val="107000"/>
              </a:lnSpc>
              <a:spcAft>
                <a:spcPts val="800"/>
              </a:spcAft>
              <a:buNone/>
            </a:pPr>
            <a:endParaRPr lang="en-US" b="1"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The remaining tasks planned until the end of 2025 are on track, there are no issues to report concerning the sample production. Some delays due to</a:t>
            </a:r>
            <a:r>
              <a:rPr lang="en-US" sz="1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substrates delivery delay and pump failure(see above) </a:t>
            </a:r>
            <a:r>
              <a:rPr lang="en-US" sz="1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but nothing to be worried.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3">
            <a:extLst>
              <a:ext uri="{FF2B5EF4-FFF2-40B4-BE49-F238E27FC236}">
                <a16:creationId xmlns:a16="http://schemas.microsoft.com/office/drawing/2014/main" id="{DC3BC12A-FFC0-BFA0-D08F-79AFFBCB66F0}"/>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12</a:t>
            </a:fld>
            <a:endParaRPr lang="en-GB" altLang="en-US" dirty="0"/>
          </a:p>
        </p:txBody>
      </p:sp>
    </p:spTree>
    <p:extLst>
      <p:ext uri="{BB962C8B-B14F-4D97-AF65-F5344CB8AC3E}">
        <p14:creationId xmlns:p14="http://schemas.microsoft.com/office/powerpoint/2010/main" val="636744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774DA3-DEA5-C450-02B3-B2FCBF007619}"/>
              </a:ext>
            </a:extLst>
          </p:cNvPr>
          <p:cNvSpPr txBox="1"/>
          <p:nvPr/>
        </p:nvSpPr>
        <p:spPr>
          <a:xfrm>
            <a:off x="189186" y="895760"/>
            <a:ext cx="12186745"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lvl="1" algn="ctr">
              <a:defRPr/>
            </a:pPr>
            <a:r>
              <a:rPr lang="ro-RO" kern="0" dirty="0" err="1">
                <a:latin typeface="+mj-lt"/>
                <a:ea typeface="+mj-ea"/>
                <a:cs typeface="+mj-cs"/>
                <a:sym typeface="Arial"/>
              </a:rPr>
              <a:t>Different</a:t>
            </a:r>
            <a:r>
              <a:rPr lang="ro-RO" kern="0" dirty="0">
                <a:latin typeface="+mj-lt"/>
                <a:ea typeface="+mj-ea"/>
                <a:cs typeface="+mj-cs"/>
                <a:sym typeface="Arial"/>
              </a:rPr>
              <a:t> </a:t>
            </a:r>
            <a:r>
              <a:rPr lang="ro-RO" kern="0" dirty="0" err="1">
                <a:latin typeface="+mj-lt"/>
                <a:ea typeface="+mj-ea"/>
                <a:cs typeface="+mj-cs"/>
                <a:sym typeface="Arial"/>
              </a:rPr>
              <a:t>aproach</a:t>
            </a:r>
            <a:r>
              <a:rPr lang="ro-RO" kern="0" dirty="0">
                <a:latin typeface="+mj-lt"/>
                <a:ea typeface="+mj-ea"/>
                <a:cs typeface="+mj-cs"/>
                <a:sym typeface="Arial"/>
              </a:rPr>
              <a:t> </a:t>
            </a:r>
            <a:r>
              <a:rPr lang="ro-RO" kern="0" dirty="0" err="1">
                <a:latin typeface="+mj-lt"/>
                <a:ea typeface="+mj-ea"/>
                <a:cs typeface="+mj-cs"/>
                <a:sym typeface="Arial"/>
              </a:rPr>
              <a:t>than</a:t>
            </a:r>
            <a:r>
              <a:rPr lang="ro-RO" kern="0" dirty="0">
                <a:latin typeface="+mj-lt"/>
                <a:ea typeface="+mj-ea"/>
                <a:cs typeface="+mj-cs"/>
                <a:sym typeface="Arial"/>
              </a:rPr>
              <a:t> </a:t>
            </a:r>
            <a:r>
              <a:rPr lang="ro-RO" kern="0" dirty="0" err="1">
                <a:latin typeface="+mj-lt"/>
                <a:ea typeface="+mj-ea"/>
                <a:cs typeface="+mj-cs"/>
                <a:sym typeface="Arial"/>
              </a:rPr>
              <a:t>under</a:t>
            </a:r>
            <a:r>
              <a:rPr lang="ro-RO" kern="0" dirty="0">
                <a:latin typeface="+mj-lt"/>
                <a:ea typeface="+mj-ea"/>
                <a:cs typeface="+mj-cs"/>
                <a:sym typeface="Arial"/>
              </a:rPr>
              <a:t> SPB: Focus on plasma </a:t>
            </a:r>
            <a:r>
              <a:rPr lang="ro-RO" kern="0" dirty="0" err="1">
                <a:latin typeface="+mj-lt"/>
                <a:ea typeface="+mj-ea"/>
                <a:cs typeface="+mj-cs"/>
                <a:sym typeface="Arial"/>
              </a:rPr>
              <a:t>parameters</a:t>
            </a:r>
            <a:r>
              <a:rPr lang="ro-RO" kern="0" dirty="0">
                <a:latin typeface="+mj-lt"/>
                <a:ea typeface="+mj-ea"/>
                <a:cs typeface="+mj-cs"/>
                <a:sym typeface="Arial"/>
              </a:rPr>
              <a:t> </a:t>
            </a:r>
            <a:r>
              <a:rPr lang="ro-RO" kern="0" dirty="0" err="1">
                <a:latin typeface="+mj-lt"/>
                <a:ea typeface="+mj-ea"/>
                <a:cs typeface="+mj-cs"/>
                <a:sym typeface="Arial"/>
              </a:rPr>
              <a:t>instead</a:t>
            </a:r>
            <a:r>
              <a:rPr lang="ro-RO" kern="0" dirty="0">
                <a:latin typeface="+mj-lt"/>
                <a:ea typeface="+mj-ea"/>
                <a:cs typeface="+mj-cs"/>
                <a:sym typeface="Arial"/>
              </a:rPr>
              <a:t> of </a:t>
            </a:r>
            <a:r>
              <a:rPr lang="ro-RO" kern="0" dirty="0" err="1">
                <a:latin typeface="+mj-lt"/>
                <a:ea typeface="+mj-ea"/>
                <a:cs typeface="+mj-cs"/>
                <a:sym typeface="Arial"/>
              </a:rPr>
              <a:t>coating</a:t>
            </a:r>
            <a:r>
              <a:rPr lang="ro-RO" kern="0" dirty="0">
                <a:latin typeface="+mj-lt"/>
                <a:ea typeface="+mj-ea"/>
                <a:cs typeface="+mj-cs"/>
                <a:sym typeface="Arial"/>
              </a:rPr>
              <a:t> </a:t>
            </a:r>
            <a:r>
              <a:rPr lang="ro-RO" kern="0" dirty="0" err="1">
                <a:latin typeface="+mj-lt"/>
                <a:ea typeface="+mj-ea"/>
                <a:cs typeface="+mj-cs"/>
                <a:sym typeface="Arial"/>
              </a:rPr>
              <a:t>properties</a:t>
            </a:r>
            <a:r>
              <a:rPr lang="ro-RO" kern="0" dirty="0">
                <a:latin typeface="+mj-lt"/>
                <a:ea typeface="+mj-ea"/>
                <a:cs typeface="+mj-cs"/>
                <a:sym typeface="Arial"/>
              </a:rPr>
              <a:t>.</a:t>
            </a: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defRPr/>
            </a:pPr>
            <a:endParaRPr lang="ro-RO" kern="0" dirty="0">
              <a:latin typeface="+mj-lt"/>
              <a:ea typeface="+mj-ea"/>
              <a:cs typeface="+mj-cs"/>
              <a:sym typeface="Arial"/>
            </a:endParaRPr>
          </a:p>
          <a:p>
            <a:pPr marL="12700" lvl="1" algn="ctr">
              <a:defRPr/>
            </a:pPr>
            <a:r>
              <a:rPr lang="ro-RO" kern="0" dirty="0">
                <a:latin typeface="+mj-lt"/>
                <a:ea typeface="+mj-ea"/>
                <a:cs typeface="+mj-cs"/>
                <a:sym typeface="Arial"/>
              </a:rPr>
              <a:t>For </a:t>
            </a:r>
            <a:r>
              <a:rPr lang="ro-RO" kern="0" dirty="0" err="1">
                <a:latin typeface="+mj-lt"/>
                <a:ea typeface="+mj-ea"/>
                <a:cs typeface="+mj-cs"/>
                <a:sym typeface="Arial"/>
              </a:rPr>
              <a:t>each</a:t>
            </a:r>
            <a:r>
              <a:rPr lang="ro-RO" kern="0" dirty="0">
                <a:latin typeface="+mj-lt"/>
                <a:ea typeface="+mj-ea"/>
                <a:cs typeface="+mj-cs"/>
                <a:sym typeface="Arial"/>
              </a:rPr>
              <a:t> set of </a:t>
            </a:r>
            <a:r>
              <a:rPr lang="ro-RO" kern="0" dirty="0" err="1">
                <a:latin typeface="+mj-lt"/>
                <a:ea typeface="+mj-ea"/>
                <a:cs typeface="+mj-cs"/>
                <a:sym typeface="Arial"/>
              </a:rPr>
              <a:t>parameters</a:t>
            </a:r>
            <a:r>
              <a:rPr lang="ro-RO" kern="0" dirty="0">
                <a:latin typeface="+mj-lt"/>
                <a:ea typeface="+mj-ea"/>
                <a:cs typeface="+mj-cs"/>
                <a:sym typeface="Arial"/>
              </a:rPr>
              <a:t>, </a:t>
            </a:r>
            <a:r>
              <a:rPr lang="ro-RO" kern="0" dirty="0" err="1">
                <a:latin typeface="+mj-lt"/>
                <a:ea typeface="+mj-ea"/>
                <a:cs typeface="+mj-cs"/>
                <a:sym typeface="Arial"/>
              </a:rPr>
              <a:t>very</a:t>
            </a:r>
            <a:r>
              <a:rPr lang="ro-RO" kern="0" dirty="0">
                <a:latin typeface="+mj-lt"/>
                <a:ea typeface="+mj-ea"/>
                <a:cs typeface="+mj-cs"/>
                <a:sym typeface="Arial"/>
              </a:rPr>
              <a:t> </a:t>
            </a:r>
            <a:r>
              <a:rPr lang="ro-RO" kern="0" dirty="0" err="1">
                <a:latin typeface="+mj-lt"/>
                <a:ea typeface="+mj-ea"/>
                <a:cs typeface="+mj-cs"/>
                <a:sym typeface="Arial"/>
              </a:rPr>
              <a:t>well</a:t>
            </a:r>
            <a:r>
              <a:rPr lang="ro-RO" kern="0" dirty="0">
                <a:latin typeface="+mj-lt"/>
                <a:ea typeface="+mj-ea"/>
                <a:cs typeface="+mj-cs"/>
                <a:sym typeface="Arial"/>
              </a:rPr>
              <a:t> </a:t>
            </a:r>
            <a:r>
              <a:rPr lang="ro-RO" kern="0" dirty="0" err="1">
                <a:latin typeface="+mj-lt"/>
                <a:ea typeface="+mj-ea"/>
                <a:cs typeface="+mj-cs"/>
                <a:sym typeface="Arial"/>
              </a:rPr>
              <a:t>defined</a:t>
            </a:r>
            <a:r>
              <a:rPr lang="ro-RO" kern="0" dirty="0">
                <a:latin typeface="+mj-lt"/>
                <a:ea typeface="+mj-ea"/>
                <a:cs typeface="+mj-cs"/>
                <a:sym typeface="Arial"/>
              </a:rPr>
              <a:t> plasma </a:t>
            </a:r>
            <a:r>
              <a:rPr lang="ro-RO" kern="0" dirty="0" err="1">
                <a:latin typeface="+mj-lt"/>
                <a:ea typeface="+mj-ea"/>
                <a:cs typeface="+mj-cs"/>
                <a:sym typeface="Arial"/>
              </a:rPr>
              <a:t>characterization</a:t>
            </a:r>
            <a:endParaRPr lang="ro-RO" kern="0" dirty="0">
              <a:latin typeface="+mj-lt"/>
              <a:ea typeface="+mj-ea"/>
              <a:cs typeface="+mj-cs"/>
              <a:sym typeface="Arial"/>
            </a:endParaRPr>
          </a:p>
          <a:p>
            <a:pPr marL="12700" lvl="1" algn="ctr">
              <a:defRPr/>
            </a:pPr>
            <a:r>
              <a:rPr lang="ro-RO" kern="0" dirty="0" err="1">
                <a:latin typeface="+mj-lt"/>
                <a:ea typeface="+mj-ea"/>
                <a:cs typeface="+mj-cs"/>
                <a:sym typeface="Arial"/>
              </a:rPr>
              <a:t>Ionisation</a:t>
            </a:r>
            <a:r>
              <a:rPr lang="ro-RO" kern="0" dirty="0">
                <a:latin typeface="+mj-lt"/>
                <a:ea typeface="+mj-ea"/>
                <a:cs typeface="+mj-cs"/>
                <a:sym typeface="Arial"/>
              </a:rPr>
              <a:t> </a:t>
            </a:r>
            <a:r>
              <a:rPr lang="ro-RO" kern="0" dirty="0" err="1">
                <a:latin typeface="+mj-lt"/>
                <a:ea typeface="+mj-ea"/>
                <a:cs typeface="+mj-cs"/>
                <a:sym typeface="Arial"/>
              </a:rPr>
              <a:t>degree</a:t>
            </a:r>
            <a:r>
              <a:rPr lang="ro-RO" kern="0" dirty="0">
                <a:latin typeface="+mj-lt"/>
                <a:ea typeface="+mj-ea"/>
                <a:cs typeface="+mj-cs"/>
                <a:sym typeface="Arial"/>
              </a:rPr>
              <a:t> (Langmuir probe), Ion </a:t>
            </a:r>
            <a:r>
              <a:rPr lang="ro-RO" kern="0" dirty="0" err="1">
                <a:latin typeface="+mj-lt"/>
                <a:ea typeface="+mj-ea"/>
                <a:cs typeface="+mj-cs"/>
                <a:sym typeface="Arial"/>
              </a:rPr>
              <a:t>energy</a:t>
            </a:r>
            <a:r>
              <a:rPr lang="ro-RO" kern="0" dirty="0">
                <a:latin typeface="+mj-lt"/>
                <a:ea typeface="+mj-ea"/>
                <a:cs typeface="+mj-cs"/>
                <a:sym typeface="Arial"/>
              </a:rPr>
              <a:t> (IEDF), </a:t>
            </a:r>
            <a:r>
              <a:rPr lang="ro-RO" kern="0" dirty="0" err="1">
                <a:latin typeface="+mj-lt"/>
                <a:ea typeface="+mj-ea"/>
                <a:cs typeface="+mj-cs"/>
                <a:sym typeface="Arial"/>
              </a:rPr>
              <a:t>species</a:t>
            </a:r>
            <a:r>
              <a:rPr lang="ro-RO" kern="0" dirty="0">
                <a:latin typeface="+mj-lt"/>
                <a:ea typeface="+mj-ea"/>
                <a:cs typeface="+mj-cs"/>
                <a:sym typeface="Arial"/>
              </a:rPr>
              <a:t> </a:t>
            </a:r>
            <a:r>
              <a:rPr lang="ro-RO" kern="0" dirty="0" err="1">
                <a:latin typeface="+mj-lt"/>
                <a:ea typeface="+mj-ea"/>
                <a:cs typeface="+mj-cs"/>
                <a:sym typeface="Arial"/>
              </a:rPr>
              <a:t>identification</a:t>
            </a:r>
            <a:r>
              <a:rPr lang="ro-RO" kern="0" dirty="0">
                <a:latin typeface="+mj-lt"/>
                <a:ea typeface="+mj-ea"/>
                <a:cs typeface="+mj-cs"/>
                <a:sym typeface="Arial"/>
              </a:rPr>
              <a:t> (MS, OES), etc.</a:t>
            </a:r>
          </a:p>
          <a:p>
            <a:pPr marL="12700" lvl="1" algn="ctr">
              <a:defRPr/>
            </a:pPr>
            <a:r>
              <a:rPr lang="ro-RO" b="1" i="1" u="sng" kern="0" dirty="0">
                <a:latin typeface="+mj-lt"/>
                <a:ea typeface="+mj-ea"/>
                <a:cs typeface="+mj-cs"/>
                <a:sym typeface="Arial"/>
              </a:rPr>
              <a:t>Sistematic </a:t>
            </a:r>
            <a:r>
              <a:rPr lang="ro-RO" b="1" i="1" u="sng" kern="0" dirty="0" err="1">
                <a:latin typeface="+mj-lt"/>
                <a:ea typeface="+mj-ea"/>
                <a:cs typeface="+mj-cs"/>
                <a:sym typeface="Arial"/>
              </a:rPr>
              <a:t>study</a:t>
            </a:r>
            <a:r>
              <a:rPr lang="ro-RO" b="1" i="1" u="sng" kern="0" dirty="0">
                <a:latin typeface="+mj-lt"/>
                <a:ea typeface="+mj-ea"/>
                <a:cs typeface="+mj-cs"/>
                <a:sym typeface="Arial"/>
              </a:rPr>
              <a:t> </a:t>
            </a:r>
          </a:p>
          <a:p>
            <a:pPr marL="12700" lvl="1" algn="ctr">
              <a:defRPr/>
            </a:pPr>
            <a:r>
              <a:rPr lang="ro-RO" kern="0" dirty="0" err="1">
                <a:solidFill>
                  <a:srgbClr val="00B0F0"/>
                </a:solidFill>
                <a:latin typeface="+mj-lt"/>
                <a:ea typeface="+mj-ea"/>
                <a:cs typeface="+mj-cs"/>
                <a:sym typeface="Arial"/>
              </a:rPr>
              <a:t>Fixed</a:t>
            </a:r>
            <a:r>
              <a:rPr lang="ro-RO" kern="0" dirty="0">
                <a:solidFill>
                  <a:srgbClr val="00B0F0"/>
                </a:solidFill>
                <a:latin typeface="+mj-lt"/>
                <a:ea typeface="+mj-ea"/>
                <a:cs typeface="+mj-cs"/>
                <a:sym typeface="Arial"/>
              </a:rPr>
              <a:t> plasma </a:t>
            </a:r>
            <a:r>
              <a:rPr lang="ro-RO" kern="0" dirty="0" err="1">
                <a:solidFill>
                  <a:srgbClr val="00B0F0"/>
                </a:solidFill>
                <a:latin typeface="+mj-lt"/>
                <a:ea typeface="+mj-ea"/>
                <a:cs typeface="+mj-cs"/>
                <a:sym typeface="Arial"/>
              </a:rPr>
              <a:t>parameters</a:t>
            </a:r>
            <a:r>
              <a:rPr lang="ro-RO" kern="0" dirty="0">
                <a:solidFill>
                  <a:srgbClr val="00B0F0"/>
                </a:solidFill>
                <a:latin typeface="+mj-lt"/>
                <a:ea typeface="+mj-ea"/>
                <a:cs typeface="+mj-cs"/>
                <a:sym typeface="Arial"/>
              </a:rPr>
              <a:t> </a:t>
            </a:r>
            <a:r>
              <a:rPr lang="ro-RO" kern="0" dirty="0">
                <a:latin typeface="+mj-lt"/>
                <a:ea typeface="+mj-ea"/>
                <a:cs typeface="+mj-cs"/>
                <a:sym typeface="Arial"/>
              </a:rPr>
              <a:t>– </a:t>
            </a:r>
            <a:r>
              <a:rPr lang="ro-RO" kern="0" dirty="0" err="1">
                <a:solidFill>
                  <a:srgbClr val="00B050"/>
                </a:solidFill>
                <a:latin typeface="+mj-lt"/>
                <a:ea typeface="+mj-ea"/>
                <a:cs typeface="+mj-cs"/>
                <a:sym typeface="Arial"/>
              </a:rPr>
              <a:t>well</a:t>
            </a:r>
            <a:r>
              <a:rPr lang="ro-RO" kern="0" dirty="0">
                <a:solidFill>
                  <a:srgbClr val="00B050"/>
                </a:solidFill>
                <a:latin typeface="+mj-lt"/>
                <a:ea typeface="+mj-ea"/>
                <a:cs typeface="+mj-cs"/>
                <a:sym typeface="Arial"/>
              </a:rPr>
              <a:t> </a:t>
            </a:r>
            <a:r>
              <a:rPr lang="ro-RO" kern="0" dirty="0" err="1">
                <a:solidFill>
                  <a:srgbClr val="00B050"/>
                </a:solidFill>
                <a:latin typeface="+mj-lt"/>
                <a:ea typeface="+mj-ea"/>
                <a:cs typeface="+mj-cs"/>
                <a:sym typeface="Arial"/>
              </a:rPr>
              <a:t>characterized</a:t>
            </a:r>
            <a:r>
              <a:rPr lang="ro-RO" kern="0" dirty="0">
                <a:solidFill>
                  <a:srgbClr val="00B050"/>
                </a:solidFill>
                <a:latin typeface="+mj-lt"/>
                <a:ea typeface="+mj-ea"/>
                <a:cs typeface="+mj-cs"/>
                <a:sym typeface="Arial"/>
              </a:rPr>
              <a:t> plasma </a:t>
            </a:r>
            <a:r>
              <a:rPr lang="ro-RO" kern="0" dirty="0">
                <a:latin typeface="+mj-lt"/>
                <a:ea typeface="+mj-ea"/>
                <a:cs typeface="+mj-cs"/>
                <a:sym typeface="Arial"/>
              </a:rPr>
              <a:t>=&gt; </a:t>
            </a:r>
            <a:r>
              <a:rPr lang="ro-RO" kern="0" dirty="0" err="1">
                <a:solidFill>
                  <a:srgbClr val="FF0000"/>
                </a:solidFill>
                <a:latin typeface="+mj-lt"/>
                <a:ea typeface="+mj-ea"/>
                <a:cs typeface="+mj-cs"/>
                <a:sym typeface="Arial"/>
              </a:rPr>
              <a:t>what</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will</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we</a:t>
            </a:r>
            <a:r>
              <a:rPr lang="ro-RO" kern="0" dirty="0">
                <a:solidFill>
                  <a:srgbClr val="FF0000"/>
                </a:solidFill>
                <a:latin typeface="+mj-lt"/>
                <a:ea typeface="+mj-ea"/>
                <a:cs typeface="+mj-cs"/>
                <a:sym typeface="Arial"/>
              </a:rPr>
              <a:t> </a:t>
            </a:r>
            <a:r>
              <a:rPr lang="ro-RO" kern="0" dirty="0" err="1">
                <a:solidFill>
                  <a:srgbClr val="FF0000"/>
                </a:solidFill>
                <a:latin typeface="+mj-lt"/>
                <a:ea typeface="+mj-ea"/>
                <a:cs typeface="+mj-cs"/>
                <a:sym typeface="Arial"/>
              </a:rPr>
              <a:t>obtain</a:t>
            </a:r>
            <a:r>
              <a:rPr lang="ro-RO" kern="0" dirty="0">
                <a:solidFill>
                  <a:srgbClr val="FF0000"/>
                </a:solidFill>
                <a:latin typeface="+mj-lt"/>
                <a:ea typeface="+mj-ea"/>
                <a:cs typeface="+mj-cs"/>
                <a:sym typeface="Arial"/>
              </a:rPr>
              <a:t>??</a:t>
            </a:r>
          </a:p>
          <a:p>
            <a:pPr marL="12700" lvl="1" algn="ctr">
              <a:defRPr/>
            </a:pPr>
            <a:r>
              <a:rPr lang="en-GB" kern="100" dirty="0">
                <a:latin typeface="Calibri" panose="020F0502020204030204" pitchFamily="34" charset="0"/>
                <a:ea typeface="Calibri" panose="020F0502020204030204" pitchFamily="34" charset="0"/>
                <a:cs typeface="Times New Roman" panose="02020603050405020304" pitchFamily="18" charset="0"/>
              </a:rPr>
              <a:t>stability, </a:t>
            </a:r>
            <a:r>
              <a:rPr lang="en-GB" sz="1800" kern="100" dirty="0">
                <a:latin typeface="Calibri" panose="020F0502020204030204" pitchFamily="34" charset="0"/>
                <a:ea typeface="Calibri" panose="020F0502020204030204" pitchFamily="34" charset="0"/>
                <a:cs typeface="Times New Roman" panose="02020603050405020304" pitchFamily="18" charset="0"/>
              </a:rPr>
              <a:t>morphology, composition, adhesion, hardness,</a:t>
            </a:r>
            <a:r>
              <a:rPr lang="ro-RO" sz="1800" kern="0" dirty="0">
                <a:solidFill>
                  <a:srgbClr val="FF0000"/>
                </a:solidFill>
                <a:latin typeface="+mj-lt"/>
                <a:ea typeface="+mj-ea"/>
                <a:cs typeface="+mj-cs"/>
                <a:sym typeface="Arial"/>
              </a:rPr>
              <a:t> </a:t>
            </a:r>
            <a:r>
              <a:rPr lang="ro-RO" sz="1800" kern="0" dirty="0" err="1">
                <a:latin typeface="+mj-lt"/>
                <a:ea typeface="+mj-ea"/>
                <a:cs typeface="+mj-cs"/>
                <a:sym typeface="Arial"/>
              </a:rPr>
              <a:t>fuel</a:t>
            </a:r>
            <a:r>
              <a:rPr lang="ro-RO" sz="1800" kern="0" dirty="0">
                <a:latin typeface="+mj-lt"/>
                <a:ea typeface="+mj-ea"/>
                <a:cs typeface="+mj-cs"/>
                <a:sym typeface="Arial"/>
              </a:rPr>
              <a:t> </a:t>
            </a:r>
            <a:r>
              <a:rPr lang="ro-RO" sz="1800" kern="0" dirty="0" err="1">
                <a:latin typeface="+mj-lt"/>
                <a:ea typeface="+mj-ea"/>
                <a:cs typeface="+mj-cs"/>
                <a:sym typeface="Arial"/>
              </a:rPr>
              <a:t>retention</a:t>
            </a:r>
            <a:endParaRPr lang="ro-RO" kern="0" dirty="0">
              <a:latin typeface="+mj-lt"/>
              <a:ea typeface="+mj-ea"/>
              <a:cs typeface="+mj-cs"/>
              <a:sym typeface="Arial"/>
            </a:endParaRPr>
          </a:p>
          <a:p>
            <a:pPr marL="12700" lvl="1">
              <a:defRPr/>
            </a:pPr>
            <a:endParaRPr lang="x-none" kern="0" dirty="0">
              <a:latin typeface="+mj-lt"/>
              <a:ea typeface="+mj-ea"/>
              <a:cs typeface="+mj-cs"/>
              <a:sym typeface="Arial"/>
            </a:endParaRPr>
          </a:p>
          <a:p>
            <a:pPr marL="50800" lvl="1">
              <a:defRPr/>
            </a:pPr>
            <a:r>
              <a:rPr lang="x-none" kern="0" dirty="0">
                <a:latin typeface="+mj-lt"/>
                <a:ea typeface="+mj-ea"/>
                <a:cs typeface="+mj-cs"/>
                <a:sym typeface="Arial"/>
              </a:rPr>
              <a:t>Work plan has to be established by SP Leaders under SPB, SPC, SP D, SPX and SPF since the need of a </a:t>
            </a:r>
            <a:r>
              <a:rPr lang="x-none" i="1" kern="0" dirty="0">
                <a:latin typeface="+mj-lt"/>
                <a:ea typeface="+mj-ea"/>
                <a:cs typeface="+mj-cs"/>
                <a:sym typeface="Arial"/>
              </a:rPr>
              <a:t>“database of artificial B layers for physics studies: stability, fuel content, and release</a:t>
            </a:r>
            <a:r>
              <a:rPr lang="ro-RO" i="1" kern="0" dirty="0">
                <a:latin typeface="+mj-lt"/>
                <a:ea typeface="+mj-ea"/>
                <a:cs typeface="+mj-cs"/>
                <a:sym typeface="Arial"/>
              </a:rPr>
              <a:t>”</a:t>
            </a:r>
            <a:endParaRPr lang="x-none" i="1" kern="0" dirty="0">
              <a:latin typeface="+mj-lt"/>
              <a:ea typeface="+mj-ea"/>
              <a:cs typeface="+mj-cs"/>
              <a:sym typeface="Arial"/>
            </a:endParaRPr>
          </a:p>
        </p:txBody>
      </p:sp>
      <p:sp>
        <p:nvSpPr>
          <p:cNvPr id="9" name="TextBox 8">
            <a:extLst>
              <a:ext uri="{FF2B5EF4-FFF2-40B4-BE49-F238E27FC236}">
                <a16:creationId xmlns:a16="http://schemas.microsoft.com/office/drawing/2014/main" id="{528130BE-984F-7B1A-7F45-BAF247FADB6B}"/>
              </a:ext>
            </a:extLst>
          </p:cNvPr>
          <p:cNvSpPr txBox="1"/>
          <p:nvPr/>
        </p:nvSpPr>
        <p:spPr>
          <a:xfrm>
            <a:off x="1654368" y="64764"/>
            <a:ext cx="774653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lgn="ctr">
              <a:defRPr/>
            </a:pPr>
            <a:r>
              <a:rPr lang="en-GB" sz="2400" kern="0" dirty="0">
                <a:ea typeface="Calibri" panose="020F0502020204030204" pitchFamily="34" charset="0"/>
                <a:cs typeface="Arial" panose="020B0604020202020204" pitchFamily="34" charset="0"/>
                <a:sym typeface="Arial"/>
              </a:rPr>
              <a:t>Prospects for studying B layers  under SPF </a:t>
            </a:r>
          </a:p>
          <a:p>
            <a:pPr>
              <a:defRPr/>
            </a:pPr>
            <a:r>
              <a:rPr lang="en-GB" sz="2400" kern="0" dirty="0">
                <a:ea typeface="Calibri" panose="020F0502020204030204" pitchFamily="34" charset="0"/>
                <a:cs typeface="Arial" panose="020B0604020202020204" pitchFamily="34" charset="0"/>
                <a:sym typeface="Arial"/>
              </a:rPr>
              <a:t>Proposal of an experimental plan - Example and ideas:</a:t>
            </a:r>
            <a:endParaRPr lang="x-none" sz="2400" kern="0" dirty="0">
              <a:ea typeface="+mj-ea"/>
              <a:cs typeface="Arial" panose="020B0604020202020204" pitchFamily="34" charset="0"/>
              <a:sym typeface="Arial"/>
            </a:endParaRPr>
          </a:p>
        </p:txBody>
      </p:sp>
      <p:graphicFrame>
        <p:nvGraphicFramePr>
          <p:cNvPr id="2" name="Table 1">
            <a:extLst>
              <a:ext uri="{FF2B5EF4-FFF2-40B4-BE49-F238E27FC236}">
                <a16:creationId xmlns:a16="http://schemas.microsoft.com/office/drawing/2014/main" id="{7B0D60B8-2AE5-452E-FAAF-C3BB06C506B6}"/>
              </a:ext>
            </a:extLst>
          </p:cNvPr>
          <p:cNvGraphicFramePr>
            <a:graphicFrameLocks noGrp="1"/>
          </p:cNvGraphicFramePr>
          <p:nvPr>
            <p:extLst>
              <p:ext uri="{D42A27DB-BD31-4B8C-83A1-F6EECF244321}">
                <p14:modId xmlns:p14="http://schemas.microsoft.com/office/powerpoint/2010/main" val="4028402256"/>
              </p:ext>
            </p:extLst>
          </p:nvPr>
        </p:nvGraphicFramePr>
        <p:xfrm>
          <a:off x="1857928" y="1443155"/>
          <a:ext cx="8507895" cy="2352040"/>
        </p:xfrm>
        <a:graphic>
          <a:graphicData uri="http://schemas.openxmlformats.org/drawingml/2006/table">
            <a:tbl>
              <a:tblPr firstRow="1" bandRow="1">
                <a:tableStyleId>{5940675A-B579-460E-94D1-54222C63F5DA}</a:tableStyleId>
              </a:tblPr>
              <a:tblGrid>
                <a:gridCol w="3829878">
                  <a:extLst>
                    <a:ext uri="{9D8B030D-6E8A-4147-A177-3AD203B41FA5}">
                      <a16:colId xmlns:a16="http://schemas.microsoft.com/office/drawing/2014/main" val="2962785361"/>
                    </a:ext>
                  </a:extLst>
                </a:gridCol>
                <a:gridCol w="397566">
                  <a:extLst>
                    <a:ext uri="{9D8B030D-6E8A-4147-A177-3AD203B41FA5}">
                      <a16:colId xmlns:a16="http://schemas.microsoft.com/office/drawing/2014/main" val="2623210882"/>
                    </a:ext>
                  </a:extLst>
                </a:gridCol>
                <a:gridCol w="4280451">
                  <a:extLst>
                    <a:ext uri="{9D8B030D-6E8A-4147-A177-3AD203B41FA5}">
                      <a16:colId xmlns:a16="http://schemas.microsoft.com/office/drawing/2014/main" val="2569344466"/>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1" i="1" u="sng" strike="noStrike" kern="0" cap="none" spc="0" baseline="0" dirty="0" err="1">
                          <a:ln>
                            <a:noFill/>
                          </a:ln>
                          <a:solidFill>
                            <a:schemeClr val="tx1"/>
                          </a:solidFill>
                          <a:uFillTx/>
                          <a:latin typeface="+mn-lt"/>
                          <a:ea typeface="+mn-ea"/>
                          <a:cs typeface="+mn-cs"/>
                          <a:sym typeface="Arial"/>
                        </a:rPr>
                        <a:t>Parameters</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to</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be</a:t>
                      </a:r>
                      <a:r>
                        <a:rPr lang="ro-RO" sz="1600" b="1" i="1" u="sng" strike="noStrike" kern="0" cap="none" spc="0" baseline="0" dirty="0">
                          <a:ln>
                            <a:noFill/>
                          </a:ln>
                          <a:solidFill>
                            <a:schemeClr val="tx1"/>
                          </a:solidFill>
                          <a:uFillTx/>
                          <a:latin typeface="+mn-lt"/>
                          <a:ea typeface="+mn-ea"/>
                          <a:cs typeface="+mn-cs"/>
                          <a:sym typeface="Arial"/>
                        </a:rPr>
                        <a:t> </a:t>
                      </a:r>
                      <a:r>
                        <a:rPr lang="ro-RO" sz="1600" b="1" i="1" u="sng" strike="noStrike" kern="0" cap="none" spc="0" baseline="0" dirty="0" err="1">
                          <a:ln>
                            <a:noFill/>
                          </a:ln>
                          <a:solidFill>
                            <a:schemeClr val="tx1"/>
                          </a:solidFill>
                          <a:uFillTx/>
                          <a:latin typeface="+mn-lt"/>
                          <a:ea typeface="+mn-ea"/>
                          <a:cs typeface="+mn-cs"/>
                          <a:sym typeface="Arial"/>
                        </a:rPr>
                        <a:t>varied</a:t>
                      </a:r>
                      <a:r>
                        <a:rPr lang="ro-RO" sz="1600" b="1" i="1" u="sng" strike="noStrike" kern="0" cap="none" spc="0" baseline="0" dirty="0">
                          <a:ln>
                            <a:noFill/>
                          </a:ln>
                          <a:solidFill>
                            <a:schemeClr val="tx1"/>
                          </a:solidFill>
                          <a:uFillTx/>
                          <a:latin typeface="+mn-lt"/>
                          <a:ea typeface="+mn-ea"/>
                          <a:cs typeface="+mn-cs"/>
                          <a:sym typeface="Arial"/>
                        </a:rPr>
                        <a:t>:</a:t>
                      </a:r>
                    </a:p>
                  </a:txBody>
                  <a:tcPr/>
                </a:tc>
                <a:tc hMerge="1">
                  <a:txBody>
                    <a:bodyPr/>
                    <a:lstStyle/>
                    <a:p>
                      <a:endParaRPr lang="en-RO"/>
                    </a:p>
                  </a:txBody>
                  <a:tcPr/>
                </a:tc>
                <a:tc hMerge="1">
                  <a:txBody>
                    <a:bodyPr/>
                    <a:lstStyle/>
                    <a:p>
                      <a:endParaRPr lang="en-RO" dirty="0"/>
                    </a:p>
                  </a:txBody>
                  <a:tcPr/>
                </a:tc>
                <a:extLst>
                  <a:ext uri="{0D108BD9-81ED-4DB2-BD59-A6C34878D82A}">
                    <a16:rowId xmlns:a16="http://schemas.microsoft.com/office/drawing/2014/main" val="3980086528"/>
                  </a:ext>
                </a:extLst>
              </a:tr>
              <a:tr h="370840">
                <a:tc>
                  <a:txBody>
                    <a:bodyPr/>
                    <a:lstStyle/>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RF-MS </a:t>
                      </a:r>
                      <a:r>
                        <a:rPr lang="ro-RO" sz="1600" b="0" i="0" u="none" strike="noStrike" kern="0" cap="none" spc="0" baseline="0" dirty="0" err="1">
                          <a:ln>
                            <a:noFill/>
                          </a:ln>
                          <a:solidFill>
                            <a:schemeClr val="tx1"/>
                          </a:solidFill>
                          <a:uFillTx/>
                          <a:latin typeface="+mn-lt"/>
                          <a:ea typeface="+mn-ea"/>
                          <a:cs typeface="+mn-cs"/>
                          <a:sym typeface="Arial"/>
                        </a:rPr>
                        <a:t>parameters</a:t>
                      </a:r>
                      <a:endParaRPr lang="ro-RO" sz="1600" b="0" i="0" u="none" strike="noStrike" kern="0" cap="none" spc="0" baseline="0" dirty="0">
                        <a:ln>
                          <a:noFill/>
                        </a:ln>
                        <a:solidFill>
                          <a:schemeClr val="tx1"/>
                        </a:solidFill>
                        <a:uFillTx/>
                        <a:latin typeface="+mn-lt"/>
                        <a:ea typeface="+mn-ea"/>
                        <a:cs typeface="+mn-cs"/>
                        <a:sym typeface="Arial"/>
                      </a:endParaRPr>
                    </a:p>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(Input </a:t>
                      </a:r>
                      <a:r>
                        <a:rPr lang="ro-RO" sz="1600" b="0" i="0" u="none" strike="noStrike" kern="0" cap="none" spc="0" baseline="0" dirty="0" err="1">
                          <a:ln>
                            <a:noFill/>
                          </a:ln>
                          <a:solidFill>
                            <a:schemeClr val="tx1"/>
                          </a:solidFill>
                          <a:uFillTx/>
                          <a:latin typeface="+mn-lt"/>
                          <a:ea typeface="+mn-ea"/>
                          <a:cs typeface="+mn-cs"/>
                          <a:sym typeface="Arial"/>
                        </a:rPr>
                        <a:t>power</a:t>
                      </a:r>
                      <a:r>
                        <a:rPr lang="ro-RO" sz="1600" b="0" i="0" u="none" strike="noStrike" kern="0" cap="none" spc="0" baseline="0" dirty="0">
                          <a:ln>
                            <a:noFill/>
                          </a:ln>
                          <a:solidFill>
                            <a:schemeClr val="tx1"/>
                          </a:solidFill>
                          <a:uFillTx/>
                          <a:latin typeface="+mn-lt"/>
                          <a:ea typeface="+mn-ea"/>
                          <a:cs typeface="+mn-cs"/>
                          <a:sym typeface="Arial"/>
                        </a:rPr>
                        <a:t>)</a:t>
                      </a:r>
                    </a:p>
                  </a:txBody>
                  <a:tcPr/>
                </a:tc>
                <a:tc rowSpan="3">
                  <a:txBody>
                    <a:bodyPr/>
                    <a:lstStyle/>
                    <a:p>
                      <a:pPr marL="12700" lvl="1" algn="ctr" eaLnBrk="1" fontAlgn="auto" hangingPunct="1">
                        <a:spcBef>
                          <a:spcPts val="0"/>
                        </a:spcBef>
                        <a:spcAft>
                          <a:spcPts val="0"/>
                        </a:spcAft>
                        <a:defRPr/>
                      </a:pPr>
                      <a:endParaRPr lang="ro-RO" sz="1600" b="0" i="0" u="none" strike="noStrike" kern="0" cap="none" spc="0" baseline="0" dirty="0">
                        <a:ln>
                          <a:noFill/>
                        </a:ln>
                        <a:solidFill>
                          <a:schemeClr val="tx1"/>
                        </a:solidFill>
                        <a:uFillTx/>
                        <a:latin typeface="+mn-lt"/>
                        <a:ea typeface="+mn-ea"/>
                        <a:cs typeface="+mn-cs"/>
                        <a:sym typeface="Arial"/>
                      </a:endParaRPr>
                    </a:p>
                  </a:txBody>
                  <a:tcPr/>
                </a:tc>
                <a:tc>
                  <a:txBody>
                    <a:bodyPr/>
                    <a:lstStyle/>
                    <a:p>
                      <a:pPr marL="12700" lvl="1" algn="ctr" eaLnBrk="1" fontAlgn="auto" hangingPunct="1">
                        <a:spcBef>
                          <a:spcPts val="0"/>
                        </a:spcBef>
                        <a:spcAft>
                          <a:spcPts val="0"/>
                        </a:spcAft>
                        <a:defRPr/>
                      </a:pPr>
                      <a:r>
                        <a:rPr lang="ro-RO" sz="1600" b="0" i="0" u="none" strike="noStrike" kern="0" cap="none" spc="0" baseline="0" dirty="0" err="1">
                          <a:ln>
                            <a:noFill/>
                          </a:ln>
                          <a:solidFill>
                            <a:schemeClr val="tx1"/>
                          </a:solidFill>
                          <a:uFillTx/>
                          <a:latin typeface="+mn-lt"/>
                          <a:ea typeface="+mn-ea"/>
                          <a:cs typeface="+mn-cs"/>
                          <a:sym typeface="Arial"/>
                        </a:rPr>
                        <a:t>Pressure</a:t>
                      </a:r>
                      <a:r>
                        <a:rPr lang="ro-RO" sz="1600" b="0" i="0" u="none" strike="noStrike" kern="0" cap="none" spc="0" baseline="0" dirty="0">
                          <a:ln>
                            <a:noFill/>
                          </a:ln>
                          <a:solidFill>
                            <a:schemeClr val="tx1"/>
                          </a:solidFill>
                          <a:uFillTx/>
                          <a:latin typeface="+mn-lt"/>
                          <a:ea typeface="+mn-ea"/>
                          <a:cs typeface="+mn-cs"/>
                          <a:sym typeface="Arial"/>
                        </a:rPr>
                        <a:t> </a:t>
                      </a:r>
                    </a:p>
                    <a:p>
                      <a:pPr marL="12700" lvl="1" algn="ctr" eaLnBrk="1" fontAlgn="auto" hangingPunct="1">
                        <a:spcBef>
                          <a:spcPts val="0"/>
                        </a:spcBef>
                        <a:spcAft>
                          <a:spcPts val="0"/>
                        </a:spcAft>
                        <a:defRPr/>
                      </a:pPr>
                      <a:r>
                        <a:rPr lang="ro-RO" sz="1600" b="0" i="0" u="none" strike="noStrike" kern="0" cap="none" spc="0" baseline="0" dirty="0">
                          <a:ln>
                            <a:noFill/>
                          </a:ln>
                          <a:solidFill>
                            <a:schemeClr val="tx1"/>
                          </a:solidFill>
                          <a:uFillTx/>
                          <a:latin typeface="+mn-lt"/>
                          <a:ea typeface="+mn-ea"/>
                          <a:cs typeface="+mn-cs"/>
                          <a:sym typeface="Arial"/>
                        </a:rPr>
                        <a:t>(1e-03 – 1e-01 </a:t>
                      </a:r>
                      <a:r>
                        <a:rPr lang="ro-RO" sz="1600" b="0" i="0" u="none" strike="noStrike" kern="0" cap="none" spc="0" baseline="0" dirty="0" err="1">
                          <a:ln>
                            <a:noFill/>
                          </a:ln>
                          <a:solidFill>
                            <a:schemeClr val="tx1"/>
                          </a:solidFill>
                          <a:uFillTx/>
                          <a:latin typeface="+mn-lt"/>
                          <a:ea typeface="+mn-ea"/>
                          <a:cs typeface="+mn-cs"/>
                          <a:sym typeface="Arial"/>
                        </a:rPr>
                        <a:t>mbar</a:t>
                      </a:r>
                      <a:r>
                        <a:rPr lang="ro-RO" sz="1600" b="0" i="0" u="none" strike="noStrike" kern="0" cap="none" spc="0" baseline="0" dirty="0">
                          <a:ln>
                            <a:noFill/>
                          </a:ln>
                          <a:solidFill>
                            <a:schemeClr val="tx1"/>
                          </a:solidFill>
                          <a:uFillTx/>
                          <a:latin typeface="+mn-lt"/>
                          <a:ea typeface="+mn-ea"/>
                          <a:cs typeface="+mn-cs"/>
                          <a:sym typeface="Arial"/>
                        </a:rPr>
                        <a:t>) </a:t>
                      </a:r>
                    </a:p>
                  </a:txBody>
                  <a:tcPr/>
                </a:tc>
                <a:extLst>
                  <a:ext uri="{0D108BD9-81ED-4DB2-BD59-A6C34878D82A}">
                    <a16:rowId xmlns:a16="http://schemas.microsoft.com/office/drawing/2014/main" val="9976473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err="1">
                          <a:ln>
                            <a:noFill/>
                          </a:ln>
                          <a:solidFill>
                            <a:schemeClr val="tx1"/>
                          </a:solidFill>
                          <a:uFillTx/>
                          <a:latin typeface="+mn-lt"/>
                          <a:ea typeface="+mn-ea"/>
                          <a:cs typeface="+mn-cs"/>
                          <a:sym typeface="Arial"/>
                        </a:rPr>
                        <a:t>HiPIMS</a:t>
                      </a:r>
                      <a:r>
                        <a:rPr lang="ro-RO" sz="1600" b="0" i="0" u="none" strike="noStrike" kern="0" cap="none" spc="0" baseline="0" dirty="0">
                          <a:ln>
                            <a:noFill/>
                          </a:ln>
                          <a:solidFill>
                            <a:schemeClr val="tx1"/>
                          </a:solidFill>
                          <a:uFillTx/>
                          <a:latin typeface="+mn-lt"/>
                          <a:ea typeface="+mn-ea"/>
                          <a:cs typeface="+mn-cs"/>
                          <a:sym typeface="Arial"/>
                        </a:rPr>
                        <a:t> MP </a:t>
                      </a:r>
                      <a:r>
                        <a:rPr lang="ro-RO" sz="1600" b="0" i="0" u="none" strike="noStrike" kern="0" cap="none" spc="0" baseline="0" dirty="0" err="1">
                          <a:ln>
                            <a:noFill/>
                          </a:ln>
                          <a:solidFill>
                            <a:schemeClr val="tx1"/>
                          </a:solidFill>
                          <a:uFillTx/>
                          <a:latin typeface="+mn-lt"/>
                          <a:ea typeface="+mn-ea"/>
                          <a:cs typeface="+mn-cs"/>
                          <a:sym typeface="Arial"/>
                        </a:rPr>
                        <a:t>and</a:t>
                      </a:r>
                      <a:r>
                        <a:rPr lang="ro-RO" sz="1600" b="0" i="0" u="none" strike="noStrike" kern="0" cap="none" spc="0" baseline="0" dirty="0">
                          <a:ln>
                            <a:noFill/>
                          </a:ln>
                          <a:solidFill>
                            <a:schemeClr val="tx1"/>
                          </a:solidFill>
                          <a:uFillTx/>
                          <a:latin typeface="+mn-lt"/>
                          <a:ea typeface="+mn-ea"/>
                          <a:cs typeface="+mn-cs"/>
                          <a:sym typeface="Arial"/>
                        </a:rPr>
                        <a:t> BP plasma </a:t>
                      </a:r>
                      <a:r>
                        <a:rPr lang="ro-RO" sz="1600" b="0" i="0" u="none" strike="noStrike" kern="0" cap="none" spc="0" baseline="0" dirty="0" err="1">
                          <a:ln>
                            <a:noFill/>
                          </a:ln>
                          <a:solidFill>
                            <a:schemeClr val="tx1"/>
                          </a:solidFill>
                          <a:uFillTx/>
                          <a:latin typeface="+mn-lt"/>
                          <a:ea typeface="+mn-ea"/>
                          <a:cs typeface="+mn-cs"/>
                          <a:sym typeface="Arial"/>
                        </a:rPr>
                        <a:t>parameters</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b="0" i="0" u="none" strike="noStrike" kern="0" cap="none" spc="0" baseline="0" dirty="0">
                          <a:ln>
                            <a:noFill/>
                          </a:ln>
                          <a:solidFill>
                            <a:schemeClr val="tx1"/>
                          </a:solidFill>
                          <a:uFillTx/>
                          <a:latin typeface="+mn-lt"/>
                          <a:ea typeface="+mn-ea"/>
                          <a:cs typeface="+mn-cs"/>
                          <a:sym typeface="Arial"/>
                        </a:rPr>
                        <a:t>(</a:t>
                      </a:r>
                      <a:r>
                        <a:rPr lang="ro-RO" sz="1400" b="0" i="0" u="none" strike="noStrike" kern="0" cap="none" spc="0" baseline="0" dirty="0" err="1">
                          <a:ln>
                            <a:noFill/>
                          </a:ln>
                          <a:solidFill>
                            <a:schemeClr val="tx1"/>
                          </a:solidFill>
                          <a:uFillTx/>
                          <a:latin typeface="+mn-lt"/>
                          <a:ea typeface="+mn-ea"/>
                          <a:cs typeface="+mn-cs"/>
                          <a:sym typeface="Arial"/>
                        </a:rPr>
                        <a:t>Pulse</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duration</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and</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frequency</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voltage</a:t>
                      </a:r>
                      <a:endParaRPr lang="ro-RO" sz="1400" b="0" i="0" u="none" strike="noStrike" kern="0" cap="none" spc="0" baseline="0" dirty="0">
                        <a:ln>
                          <a:noFill/>
                        </a:ln>
                        <a:solidFill>
                          <a:schemeClr val="tx1"/>
                        </a:solidFill>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b="0" i="0" u="none" strike="noStrike" kern="0" cap="none" spc="0" baseline="0" dirty="0">
                          <a:ln>
                            <a:noFill/>
                          </a:ln>
                          <a:solidFill>
                            <a:schemeClr val="tx1"/>
                          </a:solidFill>
                          <a:uFillTx/>
                          <a:latin typeface="+mn-lt"/>
                          <a:ea typeface="+mn-ea"/>
                          <a:cs typeface="+mn-cs"/>
                          <a:sym typeface="Arial"/>
                        </a:rPr>
                        <a:t>for negative </a:t>
                      </a:r>
                      <a:r>
                        <a:rPr lang="ro-RO" sz="1400" b="0" i="0" u="none" strike="noStrike" kern="0" cap="none" spc="0" baseline="0" dirty="0" err="1">
                          <a:ln>
                            <a:noFill/>
                          </a:ln>
                          <a:solidFill>
                            <a:schemeClr val="tx1"/>
                          </a:solidFill>
                          <a:uFillTx/>
                          <a:latin typeface="+mn-lt"/>
                          <a:ea typeface="+mn-ea"/>
                          <a:cs typeface="+mn-cs"/>
                          <a:sym typeface="Arial"/>
                        </a:rPr>
                        <a:t>and</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positive</a:t>
                      </a:r>
                      <a:r>
                        <a:rPr lang="ro-RO" sz="1400" b="0" i="0" u="none" strike="noStrike" kern="0" cap="none" spc="0" baseline="0" dirty="0">
                          <a:ln>
                            <a:noFill/>
                          </a:ln>
                          <a:solidFill>
                            <a:schemeClr val="tx1"/>
                          </a:solidFill>
                          <a:uFillTx/>
                          <a:latin typeface="+mn-lt"/>
                          <a:ea typeface="+mn-ea"/>
                          <a:cs typeface="+mn-cs"/>
                          <a:sym typeface="Arial"/>
                        </a:rPr>
                        <a:t> </a:t>
                      </a:r>
                      <a:r>
                        <a:rPr lang="ro-RO" sz="1400" b="0" i="0" u="none" strike="noStrike" kern="0" cap="none" spc="0" baseline="0" dirty="0" err="1">
                          <a:ln>
                            <a:noFill/>
                          </a:ln>
                          <a:solidFill>
                            <a:schemeClr val="tx1"/>
                          </a:solidFill>
                          <a:uFillTx/>
                          <a:latin typeface="+mn-lt"/>
                          <a:ea typeface="+mn-ea"/>
                          <a:cs typeface="+mn-cs"/>
                          <a:sym typeface="Arial"/>
                        </a:rPr>
                        <a:t>pulse</a:t>
                      </a:r>
                      <a:r>
                        <a:rPr lang="ro-RO" sz="1400" b="0" i="0" u="none" strike="noStrike" kern="0" cap="none" spc="0" baseline="0" dirty="0">
                          <a:ln>
                            <a:noFill/>
                          </a:ln>
                          <a:solidFill>
                            <a:schemeClr val="tx1"/>
                          </a:solidFill>
                          <a:uFillTx/>
                          <a:latin typeface="+mn-lt"/>
                          <a:ea typeface="+mn-ea"/>
                          <a:cs typeface="+mn-cs"/>
                          <a:sym typeface="Arial"/>
                        </a:rPr>
                        <a:t>)</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o-RO" sz="1600" b="0" i="0" u="none" strike="noStrike" kern="0" cap="none" spc="0" baseline="0" dirty="0">
                        <a:ln>
                          <a:noFill/>
                        </a:ln>
                        <a:solidFill>
                          <a:schemeClr val="tx1"/>
                        </a:solidFill>
                        <a:uFillTx/>
                        <a:latin typeface="+mn-lt"/>
                        <a:ea typeface="+mn-ea"/>
                        <a:cs typeface="+mn-cs"/>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err="1">
                          <a:ln>
                            <a:noFill/>
                          </a:ln>
                          <a:solidFill>
                            <a:schemeClr val="tx1"/>
                          </a:solidFill>
                          <a:uFillTx/>
                          <a:latin typeface="+mn-lt"/>
                          <a:ea typeface="+mn-ea"/>
                          <a:cs typeface="+mn-cs"/>
                          <a:sym typeface="Arial"/>
                        </a:rPr>
                        <a:t>Acceleration</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voltage</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o-RO" sz="1600" b="0" i="0" u="none" strike="noStrike" kern="0" cap="none" spc="0" baseline="0" dirty="0">
                        <a:ln>
                          <a:noFill/>
                        </a:ln>
                        <a:solidFill>
                          <a:schemeClr val="tx1"/>
                        </a:solidFill>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(0 to-200V for MS;-700V for TVA), </a:t>
                      </a:r>
                    </a:p>
                  </a:txBody>
                  <a:tcPr/>
                </a:tc>
                <a:extLst>
                  <a:ext uri="{0D108BD9-81ED-4DB2-BD59-A6C34878D82A}">
                    <a16:rowId xmlns:a16="http://schemas.microsoft.com/office/drawing/2014/main" val="26854996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TVA </a:t>
                      </a:r>
                      <a:r>
                        <a:rPr lang="ro-RO" sz="1600" b="0" i="0" u="none" strike="noStrike" kern="0" cap="none" spc="0" baseline="0" dirty="0" err="1">
                          <a:ln>
                            <a:noFill/>
                          </a:ln>
                          <a:solidFill>
                            <a:schemeClr val="tx1"/>
                          </a:solidFill>
                          <a:uFillTx/>
                          <a:latin typeface="+mn-lt"/>
                          <a:ea typeface="+mn-ea"/>
                          <a:cs typeface="+mn-cs"/>
                          <a:sym typeface="Arial"/>
                        </a:rPr>
                        <a:t>parameters</a:t>
                      </a:r>
                      <a:r>
                        <a:rPr lang="ro-RO" sz="1600" b="0" i="0" u="none" strike="noStrike" kern="0" cap="none" spc="0" baseline="0" dirty="0">
                          <a:ln>
                            <a:noFill/>
                          </a:ln>
                          <a:solidFill>
                            <a:schemeClr val="tx1"/>
                          </a:solidFill>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a:t>
                      </a:r>
                      <a:r>
                        <a:rPr lang="ro-RO" sz="1600" b="0" i="0" u="none" strike="noStrike" kern="0" cap="none" spc="0" baseline="0" dirty="0" err="1">
                          <a:ln>
                            <a:noFill/>
                          </a:ln>
                          <a:solidFill>
                            <a:schemeClr val="tx1"/>
                          </a:solidFill>
                          <a:uFillTx/>
                          <a:latin typeface="+mn-lt"/>
                          <a:ea typeface="+mn-ea"/>
                          <a:cs typeface="+mn-cs"/>
                          <a:sym typeface="Arial"/>
                        </a:rPr>
                        <a:t>voltage</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and</a:t>
                      </a:r>
                      <a:r>
                        <a:rPr lang="ro-RO" sz="1600" b="0" i="0" u="none" strike="noStrike" kern="0" cap="none" spc="0" baseline="0" dirty="0">
                          <a:ln>
                            <a:noFill/>
                          </a:ln>
                          <a:solidFill>
                            <a:schemeClr val="tx1"/>
                          </a:solidFill>
                          <a:uFillTx/>
                          <a:latin typeface="+mn-lt"/>
                          <a:ea typeface="+mn-ea"/>
                          <a:cs typeface="+mn-cs"/>
                          <a:sym typeface="Arial"/>
                        </a:rPr>
                        <a:t> </a:t>
                      </a:r>
                      <a:r>
                        <a:rPr lang="ro-RO" sz="1600" b="0" i="0" u="none" strike="noStrike" kern="0" cap="none" spc="0" baseline="0" dirty="0" err="1">
                          <a:ln>
                            <a:noFill/>
                          </a:ln>
                          <a:solidFill>
                            <a:schemeClr val="tx1"/>
                          </a:solidFill>
                          <a:uFillTx/>
                          <a:latin typeface="+mn-lt"/>
                          <a:ea typeface="+mn-ea"/>
                          <a:cs typeface="+mn-cs"/>
                          <a:sym typeface="Arial"/>
                        </a:rPr>
                        <a:t>current</a:t>
                      </a:r>
                      <a:r>
                        <a:rPr lang="ro-RO" sz="1600" b="0" i="0" u="none" strike="noStrike" kern="0" cap="none" spc="0" baseline="0" dirty="0">
                          <a:ln>
                            <a:noFill/>
                          </a:ln>
                          <a:solidFill>
                            <a:schemeClr val="tx1"/>
                          </a:solidFill>
                          <a:uFillTx/>
                          <a:latin typeface="+mn-lt"/>
                          <a:ea typeface="+mn-ea"/>
                          <a:cs typeface="+mn-cs"/>
                          <a:sym typeface="Arial"/>
                        </a:rPr>
                        <a:t>)</a:t>
                      </a:r>
                      <a:endParaRPr lang="en-RO" sz="1600" dirty="0"/>
                    </a:p>
                  </a:txBody>
                  <a:tcPr/>
                </a:tc>
                <a:tc vMerge="1">
                  <a:txBody>
                    <a:bodyPr/>
                    <a:lstStyle/>
                    <a:p>
                      <a:pPr algn="ctr"/>
                      <a:endParaRPr lang="en-RO"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600" b="0" i="0" u="none" strike="noStrike" kern="0" cap="none" spc="0" baseline="0" dirty="0">
                          <a:ln>
                            <a:noFill/>
                          </a:ln>
                          <a:solidFill>
                            <a:schemeClr val="tx1"/>
                          </a:solidFill>
                          <a:uFillTx/>
                          <a:latin typeface="+mn-lt"/>
                          <a:ea typeface="+mn-ea"/>
                          <a:cs typeface="+mn-cs"/>
                          <a:sym typeface="Arial"/>
                        </a:rPr>
                        <a:t>D/Ar </a:t>
                      </a:r>
                      <a:r>
                        <a:rPr lang="ro-RO" sz="1600" b="0" i="0" u="none" strike="noStrike" kern="0" cap="none" spc="0" baseline="0" dirty="0" err="1">
                          <a:ln>
                            <a:noFill/>
                          </a:ln>
                          <a:solidFill>
                            <a:schemeClr val="tx1"/>
                          </a:solidFill>
                          <a:uFillTx/>
                          <a:latin typeface="+mn-lt"/>
                          <a:ea typeface="+mn-ea"/>
                          <a:cs typeface="+mn-cs"/>
                          <a:sym typeface="Arial"/>
                        </a:rPr>
                        <a:t>ratio</a:t>
                      </a:r>
                      <a:endParaRPr lang="ro-RO" sz="1600" b="0" i="0" u="none" strike="noStrike" kern="0" cap="none" spc="0" baseline="0" dirty="0">
                        <a:ln>
                          <a:noFill/>
                        </a:ln>
                        <a:solidFill>
                          <a:schemeClr val="tx1"/>
                        </a:solidFill>
                        <a:uFillTx/>
                        <a:latin typeface="+mn-lt"/>
                        <a:ea typeface="+mn-ea"/>
                        <a:cs typeface="+mn-cs"/>
                        <a:sym typeface="Arial"/>
                      </a:endParaRPr>
                    </a:p>
                    <a:p>
                      <a:pPr algn="ctr"/>
                      <a:r>
                        <a:rPr lang="en-RO" sz="1600" dirty="0"/>
                        <a:t>(1/20 – 1/1)</a:t>
                      </a:r>
                    </a:p>
                  </a:txBody>
                  <a:tcPr/>
                </a:tc>
                <a:extLst>
                  <a:ext uri="{0D108BD9-81ED-4DB2-BD59-A6C34878D82A}">
                    <a16:rowId xmlns:a16="http://schemas.microsoft.com/office/drawing/2014/main" val="2931280780"/>
                  </a:ext>
                </a:extLst>
              </a:tr>
            </a:tbl>
          </a:graphicData>
        </a:graphic>
      </p:graphicFrame>
      <p:sp>
        <p:nvSpPr>
          <p:cNvPr id="4" name="Footer Placeholder 3">
            <a:extLst>
              <a:ext uri="{FF2B5EF4-FFF2-40B4-BE49-F238E27FC236}">
                <a16:creationId xmlns:a16="http://schemas.microsoft.com/office/drawing/2014/main" id="{E3AF530E-D311-ADBA-53A0-F39D95C40C1A}"/>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13</a:t>
            </a:fld>
            <a:endParaRPr lang="en-GB" alt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6B0F-A4CF-0ABB-A3BF-3A42CF41F17E}"/>
            </a:ext>
          </a:extLst>
        </p:cNvPr>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8C84F3-0E11-F5AF-7EE4-6DE4A00D7030}"/>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2</a:t>
            </a:fld>
            <a:endParaRPr lang="en-GB" altLang="en-US" dirty="0"/>
          </a:p>
        </p:txBody>
      </p:sp>
      <p:sp>
        <p:nvSpPr>
          <p:cNvPr id="12" name="TextBox 11">
            <a:extLst>
              <a:ext uri="{FF2B5EF4-FFF2-40B4-BE49-F238E27FC236}">
                <a16:creationId xmlns:a16="http://schemas.microsoft.com/office/drawing/2014/main" id="{B40AAEE9-748E-6073-3C56-02661944DBC5}"/>
              </a:ext>
            </a:extLst>
          </p:cNvPr>
          <p:cNvSpPr txBox="1"/>
          <p:nvPr/>
        </p:nvSpPr>
        <p:spPr>
          <a:xfrm>
            <a:off x="2120777" y="1069936"/>
            <a:ext cx="712630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8" tIns="45718" rIns="45718" bIns="45718" spcCol="38100" anchor="ctr">
            <a:spAutoFit/>
          </a:bodyPr>
          <a:lstStyle/>
          <a:p>
            <a:pPr>
              <a:defRPr/>
            </a:pPr>
            <a:r>
              <a:rPr lang="en-GB" b="1" kern="0" dirty="0">
                <a:latin typeface="+mj-lt"/>
                <a:ea typeface="+mj-ea"/>
                <a:cs typeface="+mj-cs"/>
                <a:sym typeface="Arial"/>
              </a:rPr>
              <a:t>Previous expertise </a:t>
            </a:r>
            <a:r>
              <a:rPr lang="x-none" b="1" kern="0" dirty="0">
                <a:latin typeface="+mj-lt"/>
                <a:ea typeface="+mj-ea"/>
                <a:cs typeface="+mj-cs"/>
                <a:sym typeface="Arial"/>
              </a:rPr>
              <a:t>used for </a:t>
            </a:r>
            <a:r>
              <a:rPr lang="en-GB" b="1" kern="0" dirty="0">
                <a:latin typeface="+mj-lt"/>
                <a:ea typeface="+mj-ea"/>
                <a:cs typeface="+mj-cs"/>
                <a:sym typeface="Arial"/>
              </a:rPr>
              <a:t>coatings within the facility </a:t>
            </a:r>
            <a:r>
              <a:rPr lang="ro-RO" b="1" kern="0" dirty="0">
                <a:latin typeface="+mj-lt"/>
                <a:ea typeface="+mj-ea"/>
                <a:cs typeface="+mj-cs"/>
                <a:sym typeface="Arial"/>
              </a:rPr>
              <a:t>was </a:t>
            </a:r>
            <a:r>
              <a:rPr lang="x-none" b="1" kern="0" dirty="0">
                <a:latin typeface="+mj-lt"/>
                <a:ea typeface="+mj-ea"/>
                <a:cs typeface="+mj-cs"/>
                <a:sym typeface="Arial"/>
              </a:rPr>
              <a:t>redirected to B</a:t>
            </a:r>
          </a:p>
        </p:txBody>
      </p:sp>
      <p:sp>
        <p:nvSpPr>
          <p:cNvPr id="14" name="Shape 44">
            <a:extLst>
              <a:ext uri="{FF2B5EF4-FFF2-40B4-BE49-F238E27FC236}">
                <a16:creationId xmlns:a16="http://schemas.microsoft.com/office/drawing/2014/main" id="{3A7C5E89-BE96-8B62-831B-F98A89C681C0}"/>
              </a:ext>
            </a:extLst>
          </p:cNvPr>
          <p:cNvSpPr/>
          <p:nvPr/>
        </p:nvSpPr>
        <p:spPr>
          <a:xfrm>
            <a:off x="8462947" y="3951481"/>
            <a:ext cx="3845706"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ro-RO" sz="1600" kern="0" dirty="0">
                <a:latin typeface="Calibri" panose="020F0502020204030204" pitchFamily="34" charset="0"/>
                <a:cs typeface="Calibri" panose="020F0502020204030204" pitchFamily="34" charset="0"/>
              </a:rPr>
              <a:t>TVA </a:t>
            </a:r>
            <a:r>
              <a:rPr sz="1600" kern="0" dirty="0">
                <a:latin typeface="Calibri" panose="020F0502020204030204" pitchFamily="34" charset="0"/>
                <a:cs typeface="Calibri" panose="020F0502020204030204" pitchFamily="34" charset="0"/>
              </a:rPr>
              <a:t>Deposition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a:t>
            </a:r>
            <a:r>
              <a:rPr lang="en-GB" sz="1600" kern="0" dirty="0" err="1">
                <a:latin typeface="Calibri" panose="020F0502020204030204" pitchFamily="34" charset="0"/>
                <a:cs typeface="Calibri" panose="020F0502020204030204" pitchFamily="34" charset="0"/>
              </a:rPr>
              <a:t>W,etc</a:t>
            </a:r>
            <a:r>
              <a:rPr lang="en-GB" sz="1600" kern="0" dirty="0">
                <a:latin typeface="Calibri" panose="020F0502020204030204" pitchFamily="34" charset="0"/>
                <a:cs typeface="Calibri" panose="020F0502020204030204" pitchFamily="34" charset="0"/>
              </a:rPr>
              <a:t>).</a:t>
            </a:r>
            <a:r>
              <a:rPr sz="1600" kern="0" dirty="0">
                <a:latin typeface="Calibri" panose="020F0502020204030204" pitchFamily="34" charset="0"/>
                <a:cs typeface="Calibri" panose="020F0502020204030204" pitchFamily="34" charset="0"/>
              </a:rPr>
              <a:t> layers</a:t>
            </a:r>
          </a:p>
        </p:txBody>
      </p:sp>
      <p:sp>
        <p:nvSpPr>
          <p:cNvPr id="15" name="TextBox 14">
            <a:extLst>
              <a:ext uri="{FF2B5EF4-FFF2-40B4-BE49-F238E27FC236}">
                <a16:creationId xmlns:a16="http://schemas.microsoft.com/office/drawing/2014/main" id="{E8AA1B0F-6540-763B-A7C9-9C0C692714D0}"/>
              </a:ext>
            </a:extLst>
          </p:cNvPr>
          <p:cNvSpPr txBox="1"/>
          <p:nvPr/>
        </p:nvSpPr>
        <p:spPr>
          <a:xfrm>
            <a:off x="317938" y="546433"/>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pic>
        <p:nvPicPr>
          <p:cNvPr id="13" name="image6.jpg">
            <a:extLst>
              <a:ext uri="{FF2B5EF4-FFF2-40B4-BE49-F238E27FC236}">
                <a16:creationId xmlns:a16="http://schemas.microsoft.com/office/drawing/2014/main" id="{808B9D87-E0EA-020E-8D76-251205272F58}"/>
              </a:ext>
            </a:extLst>
          </p:cNvPr>
          <p:cNvPicPr/>
          <p:nvPr/>
        </p:nvPicPr>
        <p:blipFill>
          <a:blip r:embed="rId2"/>
          <a:srcRect l="22627" t="21626" r="41117" b="4575"/>
          <a:stretch>
            <a:fillRect/>
          </a:stretch>
        </p:blipFill>
        <p:spPr>
          <a:xfrm>
            <a:off x="9128721" y="1552425"/>
            <a:ext cx="2392896" cy="2278489"/>
          </a:xfrm>
          <a:prstGeom prst="rect">
            <a:avLst/>
          </a:prstGeom>
          <a:ln/>
        </p:spPr>
      </p:pic>
      <p:pic>
        <p:nvPicPr>
          <p:cNvPr id="16" name="image6.jpg">
            <a:extLst>
              <a:ext uri="{FF2B5EF4-FFF2-40B4-BE49-F238E27FC236}">
                <a16:creationId xmlns:a16="http://schemas.microsoft.com/office/drawing/2014/main" id="{5024397B-7A84-21B5-BA0B-9B50E2C65E5B}"/>
              </a:ext>
            </a:extLst>
          </p:cNvPr>
          <p:cNvPicPr/>
          <p:nvPr/>
        </p:nvPicPr>
        <p:blipFill>
          <a:blip r:embed="rId3"/>
          <a:srcRect/>
          <a:stretch>
            <a:fillRect/>
          </a:stretch>
        </p:blipFill>
        <p:spPr>
          <a:xfrm>
            <a:off x="6020754" y="1548960"/>
            <a:ext cx="3102610" cy="2291080"/>
          </a:xfrm>
          <a:prstGeom prst="rect">
            <a:avLst/>
          </a:prstGeom>
          <a:ln/>
        </p:spPr>
      </p:pic>
      <p:sp>
        <p:nvSpPr>
          <p:cNvPr id="17" name="TextBox 16">
            <a:extLst>
              <a:ext uri="{FF2B5EF4-FFF2-40B4-BE49-F238E27FC236}">
                <a16:creationId xmlns:a16="http://schemas.microsoft.com/office/drawing/2014/main" id="{96E59461-909E-9291-D252-5CD0CEA109DD}"/>
              </a:ext>
            </a:extLst>
          </p:cNvPr>
          <p:cNvSpPr txBox="1"/>
          <p:nvPr/>
        </p:nvSpPr>
        <p:spPr>
          <a:xfrm>
            <a:off x="225398" y="5398173"/>
            <a:ext cx="11860354" cy="954107"/>
          </a:xfrm>
          <a:prstGeom prst="rect">
            <a:avLst/>
          </a:prstGeom>
          <a:noFill/>
        </p:spPr>
        <p:txBody>
          <a:bodyPr wrap="square" rtlCol="0">
            <a:spAutoFit/>
          </a:bodyPr>
          <a:lstStyle/>
          <a:p>
            <a:pPr algn="ctr"/>
            <a:r>
              <a:rPr lang="en-GB" sz="2800" b="1" dirty="0"/>
              <a:t>Magnetron systems (1-5 available): RF, DC, HiPIMS, </a:t>
            </a:r>
            <a:r>
              <a:rPr lang="en-GB" sz="2800" b="1" dirty="0" err="1"/>
              <a:t>mp</a:t>
            </a:r>
            <a:r>
              <a:rPr lang="en-GB" sz="2800" b="1" dirty="0"/>
              <a:t>- HiPIMS, BP-HiPIMS</a:t>
            </a:r>
          </a:p>
          <a:p>
            <a:pPr algn="ctr"/>
            <a:r>
              <a:rPr lang="en-GB" sz="2800" b="1" dirty="0"/>
              <a:t>Thermionic vacuum arc</a:t>
            </a:r>
          </a:p>
        </p:txBody>
      </p:sp>
      <p:sp>
        <p:nvSpPr>
          <p:cNvPr id="22" name="Shape 44">
            <a:extLst>
              <a:ext uri="{FF2B5EF4-FFF2-40B4-BE49-F238E27FC236}">
                <a16:creationId xmlns:a16="http://schemas.microsoft.com/office/drawing/2014/main" id="{C4AF83DB-10AE-BC64-49F8-90FC873BC5C8}"/>
              </a:ext>
            </a:extLst>
          </p:cNvPr>
          <p:cNvSpPr/>
          <p:nvPr/>
        </p:nvSpPr>
        <p:spPr>
          <a:xfrm>
            <a:off x="5378374" y="3970890"/>
            <a:ext cx="3845705"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en-GB" sz="1600" kern="0" dirty="0">
                <a:latin typeface="Calibri" panose="020F0502020204030204" pitchFamily="34" charset="0"/>
                <a:cs typeface="Calibri" panose="020F0502020204030204" pitchFamily="34" charset="0"/>
              </a:rPr>
              <a:t>Picture of d</a:t>
            </a:r>
            <a:r>
              <a:rPr sz="1600" kern="0" dirty="0" err="1">
                <a:latin typeface="Calibri" panose="020F0502020204030204" pitchFamily="34" charset="0"/>
                <a:cs typeface="Calibri" panose="020F0502020204030204" pitchFamily="34" charset="0"/>
              </a:rPr>
              <a:t>eposition</a:t>
            </a:r>
            <a:r>
              <a:rPr sz="1600" kern="0" dirty="0">
                <a:latin typeface="Calibri" panose="020F0502020204030204" pitchFamily="34" charset="0"/>
                <a:cs typeface="Calibri" panose="020F0502020204030204" pitchFamily="34" charset="0"/>
              </a:rPr>
              <a:t>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(-W)</a:t>
            </a:r>
            <a:r>
              <a:rPr sz="1600" kern="0" dirty="0">
                <a:latin typeface="Calibri" panose="020F0502020204030204" pitchFamily="34" charset="0"/>
                <a:cs typeface="Calibri" panose="020F0502020204030204" pitchFamily="34" charset="0"/>
              </a:rPr>
              <a:t>-</a:t>
            </a:r>
            <a:r>
              <a:rPr lang="en-GB" sz="1600" kern="0" dirty="0">
                <a:latin typeface="Calibri" panose="020F0502020204030204" pitchFamily="34" charset="0"/>
                <a:cs typeface="Calibri" panose="020F0502020204030204" pitchFamily="34" charset="0"/>
              </a:rPr>
              <a:t>D/H/etc.</a:t>
            </a:r>
            <a:r>
              <a:rPr sz="1600" kern="0" dirty="0">
                <a:latin typeface="Calibri" panose="020F0502020204030204" pitchFamily="34" charset="0"/>
                <a:cs typeface="Calibri" panose="020F0502020204030204" pitchFamily="34" charset="0"/>
              </a:rPr>
              <a:t> layers</a:t>
            </a:r>
          </a:p>
        </p:txBody>
      </p:sp>
      <p:sp>
        <p:nvSpPr>
          <p:cNvPr id="23" name="Shape 44">
            <a:extLst>
              <a:ext uri="{FF2B5EF4-FFF2-40B4-BE49-F238E27FC236}">
                <a16:creationId xmlns:a16="http://schemas.microsoft.com/office/drawing/2014/main" id="{0E6735B7-67A5-E127-9CDA-91D5C875FE80}"/>
              </a:ext>
            </a:extLst>
          </p:cNvPr>
          <p:cNvSpPr/>
          <p:nvPr/>
        </p:nvSpPr>
        <p:spPr>
          <a:xfrm>
            <a:off x="3104477" y="4062939"/>
            <a:ext cx="2673586" cy="923839"/>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indent="0">
              <a:defRPr/>
            </a:pPr>
            <a:r>
              <a:rPr lang="en-US" sz="1600" kern="0" dirty="0">
                <a:latin typeface="Calibri" panose="020F0502020204030204" pitchFamily="34" charset="0"/>
                <a:ea typeface="Calibri" panose="020F0502020204030204" pitchFamily="34" charset="0"/>
                <a:cs typeface="Calibri" panose="020F0502020204030204" pitchFamily="34" charset="0"/>
              </a:rPr>
              <a:t>Picture of the coating system used for </a:t>
            </a:r>
            <a:r>
              <a:rPr lang="en-US" sz="1600" b="1" kern="0" dirty="0">
                <a:latin typeface="Calibri" panose="020F0502020204030204" pitchFamily="34" charset="0"/>
                <a:ea typeface="Calibri" panose="020F0502020204030204" pitchFamily="34" charset="0"/>
                <a:cs typeface="Calibri" panose="020F0502020204030204" pitchFamily="34" charset="0"/>
              </a:rPr>
              <a:t>B</a:t>
            </a:r>
            <a:r>
              <a:rPr lang="en-US" sz="1600" kern="0" dirty="0">
                <a:latin typeface="Calibri" panose="020F0502020204030204" pitchFamily="34" charset="0"/>
                <a:ea typeface="Calibri" panose="020F0502020204030204" pitchFamily="34" charset="0"/>
                <a:cs typeface="Calibri" panose="020F0502020204030204" pitchFamily="34" charset="0"/>
              </a:rPr>
              <a:t>(/W)</a:t>
            </a:r>
            <a:r>
              <a:rPr lang="en-US" sz="1600" b="1" kern="0" dirty="0">
                <a:latin typeface="Calibri" panose="020F0502020204030204" pitchFamily="34" charset="0"/>
                <a:ea typeface="Calibri" panose="020F0502020204030204" pitchFamily="34" charset="0"/>
                <a:cs typeface="Calibri" panose="020F0502020204030204" pitchFamily="34" charset="0"/>
              </a:rPr>
              <a:t>-</a:t>
            </a:r>
            <a:r>
              <a:rPr lang="en-US" sz="1600" kern="0" dirty="0">
                <a:latin typeface="Calibri" panose="020F0502020204030204" pitchFamily="34" charset="0"/>
                <a:ea typeface="Calibri" panose="020F0502020204030204" pitchFamily="34" charset="0"/>
                <a:cs typeface="Calibri" panose="020F0502020204030204" pitchFamily="34" charset="0"/>
              </a:rPr>
              <a:t>D (Ne, N,  He) layer deposition</a:t>
            </a:r>
            <a:endParaRPr sz="1600" kern="0" dirty="0"/>
          </a:p>
        </p:txBody>
      </p:sp>
      <p:sp>
        <p:nvSpPr>
          <p:cNvPr id="24" name="Shape 44">
            <a:extLst>
              <a:ext uri="{FF2B5EF4-FFF2-40B4-BE49-F238E27FC236}">
                <a16:creationId xmlns:a16="http://schemas.microsoft.com/office/drawing/2014/main" id="{C0E3BB40-485A-5FF4-C86B-C4823B2EF0B9}"/>
              </a:ext>
            </a:extLst>
          </p:cNvPr>
          <p:cNvSpPr/>
          <p:nvPr/>
        </p:nvSpPr>
        <p:spPr>
          <a:xfrm>
            <a:off x="225398" y="4005094"/>
            <a:ext cx="2673586" cy="923839"/>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indent="0">
              <a:defRPr/>
            </a:pPr>
            <a:r>
              <a:rPr lang="en-US" sz="1600" kern="0" dirty="0">
                <a:latin typeface="Calibri" panose="020F0502020204030204" pitchFamily="34" charset="0"/>
                <a:ea typeface="Calibri" panose="020F0502020204030204" pitchFamily="34" charset="0"/>
                <a:cs typeface="Calibri" panose="020F0502020204030204" pitchFamily="34" charset="0"/>
              </a:rPr>
              <a:t>Picture of the coating system used for </a:t>
            </a:r>
            <a:r>
              <a:rPr lang="en-US" sz="1600" b="1" kern="0" dirty="0">
                <a:latin typeface="Calibri" panose="020F0502020204030204" pitchFamily="34" charset="0"/>
                <a:ea typeface="Calibri" panose="020F0502020204030204" pitchFamily="34" charset="0"/>
                <a:cs typeface="Calibri" panose="020F0502020204030204" pitchFamily="34" charset="0"/>
              </a:rPr>
              <a:t>B-</a:t>
            </a:r>
            <a:r>
              <a:rPr lang="en-US" sz="1600" kern="0" dirty="0">
                <a:latin typeface="Calibri" panose="020F0502020204030204" pitchFamily="34" charset="0"/>
                <a:ea typeface="Calibri" panose="020F0502020204030204" pitchFamily="34" charset="0"/>
                <a:cs typeface="Calibri" panose="020F0502020204030204" pitchFamily="34" charset="0"/>
              </a:rPr>
              <a:t>D (Ne, N,  He) layer deposition</a:t>
            </a:r>
            <a:endParaRPr sz="1600" kern="0" dirty="0"/>
          </a:p>
        </p:txBody>
      </p:sp>
      <p:pic>
        <p:nvPicPr>
          <p:cNvPr id="26" name="Picture 25">
            <a:extLst>
              <a:ext uri="{FF2B5EF4-FFF2-40B4-BE49-F238E27FC236}">
                <a16:creationId xmlns:a16="http://schemas.microsoft.com/office/drawing/2014/main" id="{A6E0D90C-363B-4307-6F45-038C25B408A8}"/>
              </a:ext>
            </a:extLst>
          </p:cNvPr>
          <p:cNvPicPr>
            <a:picLocks noChangeAspect="1"/>
          </p:cNvPicPr>
          <p:nvPr/>
        </p:nvPicPr>
        <p:blipFill>
          <a:blip r:embed="rId4">
            <a:extLst>
              <a:ext uri="{28A0092B-C50C-407E-A947-70E740481C1C}">
                <a14:useLocalDpi xmlns:a14="http://schemas.microsoft.com/office/drawing/2010/main" val="0"/>
              </a:ext>
            </a:extLst>
          </a:blip>
          <a:srcRect t="15886" b="34041"/>
          <a:stretch>
            <a:fillRect/>
          </a:stretch>
        </p:blipFill>
        <p:spPr>
          <a:xfrm>
            <a:off x="0" y="1530030"/>
            <a:ext cx="2610569" cy="2323914"/>
          </a:xfrm>
          <a:prstGeom prst="rect">
            <a:avLst/>
          </a:prstGeom>
        </p:spPr>
      </p:pic>
      <p:pic>
        <p:nvPicPr>
          <p:cNvPr id="28" name="Picture 27">
            <a:extLst>
              <a:ext uri="{FF2B5EF4-FFF2-40B4-BE49-F238E27FC236}">
                <a16:creationId xmlns:a16="http://schemas.microsoft.com/office/drawing/2014/main" id="{11C321F0-E59D-97BC-EC5F-038CA4ADB525}"/>
              </a:ext>
            </a:extLst>
          </p:cNvPr>
          <p:cNvPicPr>
            <a:picLocks noChangeAspect="1"/>
          </p:cNvPicPr>
          <p:nvPr/>
        </p:nvPicPr>
        <p:blipFill>
          <a:blip r:embed="rId5"/>
          <a:stretch>
            <a:fillRect/>
          </a:stretch>
        </p:blipFill>
        <p:spPr>
          <a:xfrm>
            <a:off x="2610569" y="1540213"/>
            <a:ext cx="3838575" cy="2295525"/>
          </a:xfrm>
          <a:prstGeom prst="rect">
            <a:avLst/>
          </a:prstGeom>
        </p:spPr>
      </p:pic>
      <p:sp>
        <p:nvSpPr>
          <p:cNvPr id="29" name="TextBox 4">
            <a:extLst>
              <a:ext uri="{FF2B5EF4-FFF2-40B4-BE49-F238E27FC236}">
                <a16:creationId xmlns:a16="http://schemas.microsoft.com/office/drawing/2014/main" id="{234BD44F-2B60-65B3-11A9-6CDB3DAB154D}"/>
              </a:ext>
            </a:extLst>
          </p:cNvPr>
          <p:cNvSpPr txBox="1">
            <a:spLocks noChangeArrowheads="1"/>
          </p:cNvSpPr>
          <p:nvPr/>
        </p:nvSpPr>
        <p:spPr bwMode="auto">
          <a:xfrm>
            <a:off x="1562191" y="207998"/>
            <a:ext cx="8296951" cy="502702"/>
          </a:xfrm>
          <a:prstGeom prst="rect">
            <a:avLst/>
          </a:prstGeom>
        </p:spPr>
        <p:txBody>
          <a:bodyPr vert="horz" lIns="91440" tIns="45720" rIns="91440" bIns="45720" rtlCol="0" anchor="ctr">
            <a:noAutofit/>
          </a:bodyPr>
          <a:lstStyle>
            <a:lvl1pPr defTabSz="685800">
              <a:lnSpc>
                <a:spcPts val="3200"/>
              </a:lnSpc>
              <a:spcBef>
                <a:spcPct val="0"/>
              </a:spcBef>
              <a:buNone/>
              <a:defRPr sz="3000">
                <a:solidFill>
                  <a:srgbClr val="000000"/>
                </a:solidFill>
                <a:latin typeface="+mj-lt"/>
                <a:ea typeface="+mj-ea"/>
                <a:cs typeface="+mj-cs"/>
              </a:defRPr>
            </a:lvl1pPr>
          </a:lstStyle>
          <a:p>
            <a:pPr algn="ctr"/>
            <a:r>
              <a:rPr lang="ro-RO" altLang="en-RO" dirty="0"/>
              <a:t>B/D coating process –</a:t>
            </a:r>
            <a:r>
              <a:rPr lang="en-GB" altLang="en-RO" dirty="0"/>
              <a:t> </a:t>
            </a:r>
            <a:r>
              <a:rPr lang="ro-RO" altLang="en-RO" dirty="0"/>
              <a:t>available</a:t>
            </a:r>
            <a:r>
              <a:rPr lang="en-GB" altLang="en-RO" dirty="0"/>
              <a:t> </a:t>
            </a:r>
            <a:r>
              <a:rPr lang="ro-RO" altLang="en-RO" dirty="0"/>
              <a:t>setups</a:t>
            </a:r>
          </a:p>
        </p:txBody>
      </p:sp>
    </p:spTree>
    <p:extLst>
      <p:ext uri="{BB962C8B-B14F-4D97-AF65-F5344CB8AC3E}">
        <p14:creationId xmlns:p14="http://schemas.microsoft.com/office/powerpoint/2010/main" val="3907056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36EE-4C94-B1CF-2BF3-2D68B02B37AB}"/>
            </a:ext>
          </a:extLst>
        </p:cNvPr>
        <p:cNvGrpSpPr/>
        <p:nvPr/>
      </p:nvGrpSpPr>
      <p:grpSpPr>
        <a:xfrm>
          <a:off x="0" y="0"/>
          <a:ext cx="0" cy="0"/>
          <a:chOff x="0" y="0"/>
          <a:chExt cx="0" cy="0"/>
        </a:xfrm>
      </p:grpSpPr>
      <p:sp>
        <p:nvSpPr>
          <p:cNvPr id="6" name="Footer Placeholder 3">
            <a:extLst>
              <a:ext uri="{FF2B5EF4-FFF2-40B4-BE49-F238E27FC236}">
                <a16:creationId xmlns:a16="http://schemas.microsoft.com/office/drawing/2014/main" id="{2862E554-56AC-0FCD-17FE-23DC12CE1BB2}"/>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3</a:t>
            </a:fld>
            <a:endParaRPr lang="en-GB" altLang="en-US" dirty="0"/>
          </a:p>
        </p:txBody>
      </p:sp>
      <p:sp>
        <p:nvSpPr>
          <p:cNvPr id="8" name="Shape 44">
            <a:extLst>
              <a:ext uri="{FF2B5EF4-FFF2-40B4-BE49-F238E27FC236}">
                <a16:creationId xmlns:a16="http://schemas.microsoft.com/office/drawing/2014/main" id="{2838E29C-386A-C061-8C9F-89E354CAFE5B}"/>
              </a:ext>
            </a:extLst>
          </p:cNvPr>
          <p:cNvSpPr/>
          <p:nvPr/>
        </p:nvSpPr>
        <p:spPr>
          <a:xfrm>
            <a:off x="5378374" y="3970890"/>
            <a:ext cx="3845705"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en-GB" sz="1600" kern="0" dirty="0">
                <a:latin typeface="Calibri" panose="020F0502020204030204" pitchFamily="34" charset="0"/>
                <a:cs typeface="Calibri" panose="020F0502020204030204" pitchFamily="34" charset="0"/>
              </a:rPr>
              <a:t>Picture of d</a:t>
            </a:r>
            <a:r>
              <a:rPr sz="1600" kern="0" dirty="0" err="1">
                <a:latin typeface="Calibri" panose="020F0502020204030204" pitchFamily="34" charset="0"/>
                <a:cs typeface="Calibri" panose="020F0502020204030204" pitchFamily="34" charset="0"/>
              </a:rPr>
              <a:t>eposition</a:t>
            </a:r>
            <a:r>
              <a:rPr sz="1600" kern="0" dirty="0">
                <a:latin typeface="Calibri" panose="020F0502020204030204" pitchFamily="34" charset="0"/>
                <a:cs typeface="Calibri" panose="020F0502020204030204" pitchFamily="34" charset="0"/>
              </a:rPr>
              <a:t>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(-W)</a:t>
            </a:r>
            <a:r>
              <a:rPr sz="1600" kern="0" dirty="0">
                <a:latin typeface="Calibri" panose="020F0502020204030204" pitchFamily="34" charset="0"/>
                <a:cs typeface="Calibri" panose="020F0502020204030204" pitchFamily="34" charset="0"/>
              </a:rPr>
              <a:t>-</a:t>
            </a:r>
            <a:r>
              <a:rPr lang="en-GB" sz="1600" kern="0" dirty="0">
                <a:latin typeface="Calibri" panose="020F0502020204030204" pitchFamily="34" charset="0"/>
                <a:cs typeface="Calibri" panose="020F0502020204030204" pitchFamily="34" charset="0"/>
              </a:rPr>
              <a:t>D/H/etc.</a:t>
            </a:r>
            <a:r>
              <a:rPr sz="1600" kern="0" dirty="0">
                <a:latin typeface="Calibri" panose="020F0502020204030204" pitchFamily="34" charset="0"/>
                <a:cs typeface="Calibri" panose="020F0502020204030204" pitchFamily="34" charset="0"/>
              </a:rPr>
              <a:t> layers</a:t>
            </a:r>
          </a:p>
        </p:txBody>
      </p:sp>
      <p:sp>
        <p:nvSpPr>
          <p:cNvPr id="9" name="Shape 44">
            <a:extLst>
              <a:ext uri="{FF2B5EF4-FFF2-40B4-BE49-F238E27FC236}">
                <a16:creationId xmlns:a16="http://schemas.microsoft.com/office/drawing/2014/main" id="{7366F338-74A8-0497-76C0-4A0A1631E9AF}"/>
              </a:ext>
            </a:extLst>
          </p:cNvPr>
          <p:cNvSpPr/>
          <p:nvPr/>
        </p:nvSpPr>
        <p:spPr>
          <a:xfrm>
            <a:off x="3104477" y="4062939"/>
            <a:ext cx="2673586" cy="923839"/>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indent="0">
              <a:defRPr/>
            </a:pPr>
            <a:r>
              <a:rPr lang="en-US" sz="1600" kern="0" dirty="0">
                <a:latin typeface="Calibri" panose="020F0502020204030204" pitchFamily="34" charset="0"/>
                <a:ea typeface="Calibri" panose="020F0502020204030204" pitchFamily="34" charset="0"/>
                <a:cs typeface="Calibri" panose="020F0502020204030204" pitchFamily="34" charset="0"/>
              </a:rPr>
              <a:t>Picture of the coating system used for </a:t>
            </a:r>
            <a:r>
              <a:rPr lang="en-US" sz="1600" b="1" kern="0" dirty="0">
                <a:latin typeface="Calibri" panose="020F0502020204030204" pitchFamily="34" charset="0"/>
                <a:ea typeface="Calibri" panose="020F0502020204030204" pitchFamily="34" charset="0"/>
                <a:cs typeface="Calibri" panose="020F0502020204030204" pitchFamily="34" charset="0"/>
              </a:rPr>
              <a:t>B</a:t>
            </a:r>
            <a:r>
              <a:rPr lang="en-US" sz="1600" kern="0" dirty="0">
                <a:latin typeface="Calibri" panose="020F0502020204030204" pitchFamily="34" charset="0"/>
                <a:ea typeface="Calibri" panose="020F0502020204030204" pitchFamily="34" charset="0"/>
                <a:cs typeface="Calibri" panose="020F0502020204030204" pitchFamily="34" charset="0"/>
              </a:rPr>
              <a:t>(/W)</a:t>
            </a:r>
            <a:r>
              <a:rPr lang="en-US" sz="1600" b="1" kern="0" dirty="0">
                <a:latin typeface="Calibri" panose="020F0502020204030204" pitchFamily="34" charset="0"/>
                <a:ea typeface="Calibri" panose="020F0502020204030204" pitchFamily="34" charset="0"/>
                <a:cs typeface="Calibri" panose="020F0502020204030204" pitchFamily="34" charset="0"/>
              </a:rPr>
              <a:t>-</a:t>
            </a:r>
            <a:r>
              <a:rPr lang="en-US" sz="1600" kern="0" dirty="0">
                <a:latin typeface="Calibri" panose="020F0502020204030204" pitchFamily="34" charset="0"/>
                <a:ea typeface="Calibri" panose="020F0502020204030204" pitchFamily="34" charset="0"/>
                <a:cs typeface="Calibri" panose="020F0502020204030204" pitchFamily="34" charset="0"/>
              </a:rPr>
              <a:t>D (Ne, N,  He) layer deposition</a:t>
            </a:r>
            <a:endParaRPr sz="1600" kern="0" dirty="0"/>
          </a:p>
        </p:txBody>
      </p:sp>
      <p:sp>
        <p:nvSpPr>
          <p:cNvPr id="11" name="TextBox 4">
            <a:extLst>
              <a:ext uri="{FF2B5EF4-FFF2-40B4-BE49-F238E27FC236}">
                <a16:creationId xmlns:a16="http://schemas.microsoft.com/office/drawing/2014/main" id="{8DDEAA91-B82E-D95B-4606-77BC8F78B98C}"/>
              </a:ext>
            </a:extLst>
          </p:cNvPr>
          <p:cNvSpPr txBox="1">
            <a:spLocks noChangeArrowheads="1"/>
          </p:cNvSpPr>
          <p:nvPr/>
        </p:nvSpPr>
        <p:spPr bwMode="auto">
          <a:xfrm>
            <a:off x="1562191" y="207998"/>
            <a:ext cx="8296951" cy="502702"/>
          </a:xfrm>
          <a:prstGeom prst="rect">
            <a:avLst/>
          </a:prstGeom>
        </p:spPr>
        <p:txBody>
          <a:bodyPr vert="horz" lIns="91440" tIns="45720" rIns="91440" bIns="45720" rtlCol="0" anchor="ctr">
            <a:noAutofit/>
          </a:bodyPr>
          <a:lstStyle>
            <a:lvl1pPr defTabSz="685800">
              <a:lnSpc>
                <a:spcPts val="3200"/>
              </a:lnSpc>
              <a:spcBef>
                <a:spcPct val="0"/>
              </a:spcBef>
              <a:buNone/>
              <a:defRPr sz="3000">
                <a:solidFill>
                  <a:srgbClr val="000000"/>
                </a:solidFill>
                <a:latin typeface="+mj-lt"/>
                <a:ea typeface="+mj-ea"/>
                <a:cs typeface="+mj-cs"/>
              </a:defRPr>
            </a:lvl1pPr>
          </a:lstStyle>
          <a:p>
            <a:pPr algn="ctr"/>
            <a:r>
              <a:rPr lang="ro-RO" altLang="en-RO" dirty="0"/>
              <a:t>B/D coating process –</a:t>
            </a:r>
            <a:r>
              <a:rPr lang="en-GB" altLang="en-RO" dirty="0"/>
              <a:t> </a:t>
            </a:r>
            <a:r>
              <a:rPr lang="ro-RO" altLang="en-RO" dirty="0"/>
              <a:t>available</a:t>
            </a:r>
            <a:r>
              <a:rPr lang="en-GB" altLang="en-RO" dirty="0"/>
              <a:t> </a:t>
            </a:r>
            <a:r>
              <a:rPr lang="ro-RO" altLang="en-RO" dirty="0"/>
              <a:t>setups</a:t>
            </a:r>
          </a:p>
        </p:txBody>
      </p:sp>
      <p:sp>
        <p:nvSpPr>
          <p:cNvPr id="12" name="TextBox 11">
            <a:extLst>
              <a:ext uri="{FF2B5EF4-FFF2-40B4-BE49-F238E27FC236}">
                <a16:creationId xmlns:a16="http://schemas.microsoft.com/office/drawing/2014/main" id="{E2B4F13B-B1A0-FE34-1934-9D2FDE95DE76}"/>
              </a:ext>
            </a:extLst>
          </p:cNvPr>
          <p:cNvSpPr txBox="1"/>
          <p:nvPr/>
        </p:nvSpPr>
        <p:spPr>
          <a:xfrm>
            <a:off x="2120777" y="1069936"/>
            <a:ext cx="712630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8" tIns="45718" rIns="45718" bIns="45718" spcCol="38100" anchor="ctr">
            <a:spAutoFit/>
          </a:bodyPr>
          <a:lstStyle/>
          <a:p>
            <a:pPr>
              <a:defRPr/>
            </a:pPr>
            <a:r>
              <a:rPr lang="en-GB" b="1" kern="0" dirty="0">
                <a:latin typeface="+mj-lt"/>
                <a:ea typeface="+mj-ea"/>
                <a:cs typeface="+mj-cs"/>
                <a:sym typeface="Arial"/>
              </a:rPr>
              <a:t>Previous expertise </a:t>
            </a:r>
            <a:r>
              <a:rPr lang="x-none" b="1" kern="0" dirty="0">
                <a:latin typeface="+mj-lt"/>
                <a:ea typeface="+mj-ea"/>
                <a:cs typeface="+mj-cs"/>
                <a:sym typeface="Arial"/>
              </a:rPr>
              <a:t>used for </a:t>
            </a:r>
            <a:r>
              <a:rPr lang="en-GB" b="1" kern="0" dirty="0">
                <a:latin typeface="+mj-lt"/>
                <a:ea typeface="+mj-ea"/>
                <a:cs typeface="+mj-cs"/>
                <a:sym typeface="Arial"/>
              </a:rPr>
              <a:t>coatings within the facility </a:t>
            </a:r>
            <a:r>
              <a:rPr lang="ro-RO" b="1" kern="0" dirty="0">
                <a:latin typeface="+mj-lt"/>
                <a:ea typeface="+mj-ea"/>
                <a:cs typeface="+mj-cs"/>
                <a:sym typeface="Arial"/>
              </a:rPr>
              <a:t>was </a:t>
            </a:r>
            <a:r>
              <a:rPr lang="x-none" b="1" kern="0" dirty="0">
                <a:latin typeface="+mj-lt"/>
                <a:ea typeface="+mj-ea"/>
                <a:cs typeface="+mj-cs"/>
                <a:sym typeface="Arial"/>
              </a:rPr>
              <a:t>redirected to B</a:t>
            </a:r>
          </a:p>
        </p:txBody>
      </p:sp>
      <p:sp>
        <p:nvSpPr>
          <p:cNvPr id="14" name="Shape 44">
            <a:extLst>
              <a:ext uri="{FF2B5EF4-FFF2-40B4-BE49-F238E27FC236}">
                <a16:creationId xmlns:a16="http://schemas.microsoft.com/office/drawing/2014/main" id="{083E71BF-60F8-07D2-D76B-24ADF967A5F3}"/>
              </a:ext>
            </a:extLst>
          </p:cNvPr>
          <p:cNvSpPr/>
          <p:nvPr/>
        </p:nvSpPr>
        <p:spPr>
          <a:xfrm>
            <a:off x="8462947" y="3951481"/>
            <a:ext cx="3845705" cy="641967"/>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a:defRPr/>
            </a:pPr>
            <a:r>
              <a:rPr lang="ro-RO" sz="1600" kern="0" dirty="0">
                <a:latin typeface="Calibri" panose="020F0502020204030204" pitchFamily="34" charset="0"/>
                <a:cs typeface="Calibri" panose="020F0502020204030204" pitchFamily="34" charset="0"/>
              </a:rPr>
              <a:t>TVA </a:t>
            </a:r>
            <a:r>
              <a:rPr sz="1600" kern="0" dirty="0">
                <a:latin typeface="Calibri" panose="020F0502020204030204" pitchFamily="34" charset="0"/>
                <a:cs typeface="Calibri" panose="020F0502020204030204" pitchFamily="34" charset="0"/>
              </a:rPr>
              <a:t>Deposition system used for obtaining </a:t>
            </a:r>
            <a:r>
              <a:rPr sz="1600" b="1" kern="0" dirty="0">
                <a:latin typeface="Calibri" panose="020F0502020204030204" pitchFamily="34" charset="0"/>
                <a:cs typeface="Calibri" panose="020F0502020204030204" pitchFamily="34" charset="0"/>
              </a:rPr>
              <a:t>B</a:t>
            </a:r>
            <a:r>
              <a:rPr lang="en-US" sz="1600" b="1" kern="0" dirty="0">
                <a:latin typeface="Calibri" panose="020F0502020204030204" pitchFamily="34" charset="0"/>
                <a:cs typeface="Calibri" panose="020F0502020204030204" pitchFamily="34" charset="0"/>
              </a:rPr>
              <a:t> </a:t>
            </a:r>
            <a:r>
              <a:rPr lang="en-GB" sz="1600" kern="0" dirty="0">
                <a:latin typeface="Calibri" panose="020F0502020204030204" pitchFamily="34" charset="0"/>
                <a:cs typeface="Calibri" panose="020F0502020204030204" pitchFamily="34" charset="0"/>
              </a:rPr>
              <a:t>(/W).</a:t>
            </a:r>
            <a:r>
              <a:rPr sz="1600" kern="0" dirty="0">
                <a:latin typeface="Calibri" panose="020F0502020204030204" pitchFamily="34" charset="0"/>
                <a:cs typeface="Calibri" panose="020F0502020204030204" pitchFamily="34" charset="0"/>
              </a:rPr>
              <a:t> layers</a:t>
            </a:r>
          </a:p>
        </p:txBody>
      </p:sp>
      <p:sp>
        <p:nvSpPr>
          <p:cNvPr id="15" name="TextBox 14">
            <a:extLst>
              <a:ext uri="{FF2B5EF4-FFF2-40B4-BE49-F238E27FC236}">
                <a16:creationId xmlns:a16="http://schemas.microsoft.com/office/drawing/2014/main" id="{98F2CE27-2729-E7E7-9F3F-6F7429BCC1F9}"/>
              </a:ext>
            </a:extLst>
          </p:cNvPr>
          <p:cNvSpPr txBox="1"/>
          <p:nvPr/>
        </p:nvSpPr>
        <p:spPr>
          <a:xfrm>
            <a:off x="257350" y="624650"/>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pic>
        <p:nvPicPr>
          <p:cNvPr id="3" name="image24.png">
            <a:extLst>
              <a:ext uri="{FF2B5EF4-FFF2-40B4-BE49-F238E27FC236}">
                <a16:creationId xmlns:a16="http://schemas.microsoft.com/office/drawing/2014/main" id="{6D47771A-3F99-5373-7C6A-B5D9DE46BCDC}"/>
              </a:ext>
            </a:extLst>
          </p:cNvPr>
          <p:cNvPicPr/>
          <p:nvPr/>
        </p:nvPicPr>
        <p:blipFill>
          <a:blip r:embed="rId2"/>
          <a:srcRect/>
          <a:stretch>
            <a:fillRect/>
          </a:stretch>
        </p:blipFill>
        <p:spPr>
          <a:xfrm>
            <a:off x="9014604" y="1454994"/>
            <a:ext cx="3062376" cy="2470025"/>
          </a:xfrm>
          <a:prstGeom prst="rect">
            <a:avLst/>
          </a:prstGeom>
          <a:ln/>
        </p:spPr>
      </p:pic>
      <p:sp>
        <p:nvSpPr>
          <p:cNvPr id="10" name="Shape 44">
            <a:extLst>
              <a:ext uri="{FF2B5EF4-FFF2-40B4-BE49-F238E27FC236}">
                <a16:creationId xmlns:a16="http://schemas.microsoft.com/office/drawing/2014/main" id="{63FE1A5C-3DE4-854F-6071-A143AD005A45}"/>
              </a:ext>
            </a:extLst>
          </p:cNvPr>
          <p:cNvSpPr/>
          <p:nvPr/>
        </p:nvSpPr>
        <p:spPr>
          <a:xfrm>
            <a:off x="225398" y="4005094"/>
            <a:ext cx="2673586" cy="923839"/>
          </a:xfrm>
          <a:prstGeom prst="rect">
            <a:avLst/>
          </a:prstGeom>
          <a:ln w="12700">
            <a:miter lim="400000"/>
          </a:ln>
        </p:spPr>
        <p:txBody>
          <a:bodyPr wrap="square" lIns="45718" tIns="45718" rIns="45718" bIns="45718">
            <a:spAutoFit/>
          </a:bodyPr>
          <a:lstStyle>
            <a:lvl1pPr indent="457200" algn="ctr">
              <a:lnSpc>
                <a:spcPct val="115000"/>
              </a:lnSpc>
              <a:defRPr i="1">
                <a:latin typeface="Times New Roman"/>
                <a:ea typeface="Times New Roman"/>
                <a:cs typeface="Times New Roman"/>
                <a:sym typeface="Times New Roman"/>
              </a:defRPr>
            </a:lvl1pPr>
          </a:lstStyle>
          <a:p>
            <a:pPr indent="0">
              <a:defRPr/>
            </a:pPr>
            <a:r>
              <a:rPr lang="en-US" sz="1600" kern="0" dirty="0">
                <a:latin typeface="Calibri" panose="020F0502020204030204" pitchFamily="34" charset="0"/>
                <a:ea typeface="Calibri" panose="020F0502020204030204" pitchFamily="34" charset="0"/>
                <a:cs typeface="Calibri" panose="020F0502020204030204" pitchFamily="34" charset="0"/>
              </a:rPr>
              <a:t>Picture of the coating system used for </a:t>
            </a:r>
            <a:r>
              <a:rPr lang="en-US" sz="1600" b="1" kern="0" dirty="0">
                <a:latin typeface="Calibri" panose="020F0502020204030204" pitchFamily="34" charset="0"/>
                <a:ea typeface="Calibri" panose="020F0502020204030204" pitchFamily="34" charset="0"/>
                <a:cs typeface="Calibri" panose="020F0502020204030204" pitchFamily="34" charset="0"/>
              </a:rPr>
              <a:t>B-</a:t>
            </a:r>
            <a:r>
              <a:rPr lang="en-US" sz="1600" kern="0" dirty="0">
                <a:latin typeface="Calibri" panose="020F0502020204030204" pitchFamily="34" charset="0"/>
                <a:ea typeface="Calibri" panose="020F0502020204030204" pitchFamily="34" charset="0"/>
                <a:cs typeface="Calibri" panose="020F0502020204030204" pitchFamily="34" charset="0"/>
              </a:rPr>
              <a:t>D (Ne, N,  He) layer deposition</a:t>
            </a:r>
            <a:endParaRPr sz="1600" kern="0" dirty="0"/>
          </a:p>
        </p:txBody>
      </p:sp>
      <p:sp>
        <p:nvSpPr>
          <p:cNvPr id="17" name="TextBox 16">
            <a:extLst>
              <a:ext uri="{FF2B5EF4-FFF2-40B4-BE49-F238E27FC236}">
                <a16:creationId xmlns:a16="http://schemas.microsoft.com/office/drawing/2014/main" id="{76920FE2-AC92-0C8B-18B4-88427EFF5B57}"/>
              </a:ext>
            </a:extLst>
          </p:cNvPr>
          <p:cNvSpPr txBox="1"/>
          <p:nvPr/>
        </p:nvSpPr>
        <p:spPr>
          <a:xfrm>
            <a:off x="225398" y="5398173"/>
            <a:ext cx="11860354" cy="954107"/>
          </a:xfrm>
          <a:prstGeom prst="rect">
            <a:avLst/>
          </a:prstGeom>
          <a:noFill/>
        </p:spPr>
        <p:txBody>
          <a:bodyPr wrap="square" rtlCol="0">
            <a:spAutoFit/>
          </a:bodyPr>
          <a:lstStyle/>
          <a:p>
            <a:pPr algn="ctr"/>
            <a:r>
              <a:rPr lang="en-GB" sz="2800" b="1" dirty="0"/>
              <a:t>Magnetron systems (1-5 available): RF, DC, HiPIMS, </a:t>
            </a:r>
            <a:r>
              <a:rPr lang="en-GB" sz="2800" b="1" dirty="0" err="1"/>
              <a:t>mp</a:t>
            </a:r>
            <a:r>
              <a:rPr lang="en-GB" sz="2800" b="1" dirty="0"/>
              <a:t>- HiPIMS, BP-HiPIMS</a:t>
            </a:r>
          </a:p>
          <a:p>
            <a:pPr algn="ctr"/>
            <a:r>
              <a:rPr lang="en-GB" sz="2800" b="1" dirty="0"/>
              <a:t>Thermionic vacuum arc</a:t>
            </a:r>
          </a:p>
        </p:txBody>
      </p:sp>
      <p:pic>
        <p:nvPicPr>
          <p:cNvPr id="2" name="Picture 1" descr="https://lh7-rt.googleusercontent.com/docsz/AD_4nXcom64SlEAqy6w91U40QOU-B4fb9AeOKXNax-XyXmYG4XYeHj8_OwfR5hHLlY_QP_pZaSZwRjw0Z_5bKi0ErfVjO36bShPgXJI6YwxSMkF0-lpi--vFPiACI8wntgio9YJSNmYE5pa-VAAh0d1Ctg?key=PoXlbM9ondZAWwIRsAbecsWI">
            <a:extLst>
              <a:ext uri="{FF2B5EF4-FFF2-40B4-BE49-F238E27FC236}">
                <a16:creationId xmlns:a16="http://schemas.microsoft.com/office/drawing/2014/main" id="{D1476728-A197-30EE-7A5A-690924CB15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5575" y="1469464"/>
            <a:ext cx="2859029" cy="2445394"/>
          </a:xfrm>
          <a:prstGeom prst="rect">
            <a:avLst/>
          </a:prstGeom>
          <a:noFill/>
          <a:ln>
            <a:noFill/>
          </a:ln>
        </p:spPr>
      </p:pic>
      <p:pic>
        <p:nvPicPr>
          <p:cNvPr id="13" name="Picture 12">
            <a:extLst>
              <a:ext uri="{FF2B5EF4-FFF2-40B4-BE49-F238E27FC236}">
                <a16:creationId xmlns:a16="http://schemas.microsoft.com/office/drawing/2014/main" id="{E15C9D42-685E-3B3B-84CF-4232EAD63A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71" r="29975"/>
          <a:stretch/>
        </p:blipFill>
        <p:spPr bwMode="auto">
          <a:xfrm>
            <a:off x="257350" y="1496016"/>
            <a:ext cx="2442718" cy="2429004"/>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2B428B5C-C9BB-63E7-5663-D0416A90C1B0}"/>
              </a:ext>
            </a:extLst>
          </p:cNvPr>
          <p:cNvPicPr>
            <a:picLocks noChangeAspect="1"/>
          </p:cNvPicPr>
          <p:nvPr/>
        </p:nvPicPr>
        <p:blipFill>
          <a:blip r:embed="rId5"/>
          <a:stretch>
            <a:fillRect/>
          </a:stretch>
        </p:blipFill>
        <p:spPr>
          <a:xfrm>
            <a:off x="2684101" y="1485084"/>
            <a:ext cx="3495675" cy="2438400"/>
          </a:xfrm>
          <a:prstGeom prst="rect">
            <a:avLst/>
          </a:prstGeom>
        </p:spPr>
      </p:pic>
    </p:spTree>
    <p:extLst>
      <p:ext uri="{BB962C8B-B14F-4D97-AF65-F5344CB8AC3E}">
        <p14:creationId xmlns:p14="http://schemas.microsoft.com/office/powerpoint/2010/main" val="3673475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4C70-A7EA-D47A-0960-7D74088A63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4C023F-73EA-003F-ADEB-3E44D2DA9F08}"/>
              </a:ext>
            </a:extLst>
          </p:cNvPr>
          <p:cNvSpPr txBox="1"/>
          <p:nvPr/>
        </p:nvSpPr>
        <p:spPr>
          <a:xfrm>
            <a:off x="993654" y="923231"/>
            <a:ext cx="4001040" cy="369332"/>
          </a:xfrm>
          <a:prstGeom prst="rect">
            <a:avLst/>
          </a:prstGeom>
          <a:noFill/>
        </p:spPr>
        <p:txBody>
          <a:bodyPr wrap="square" rtlCol="0">
            <a:spAutoFit/>
          </a:bodyPr>
          <a:lstStyle/>
          <a:p>
            <a:pPr algn="ctr"/>
            <a:r>
              <a:rPr lang="ro-RO" dirty="0"/>
              <a:t>RF plasma</a:t>
            </a:r>
            <a:r>
              <a:rPr lang="en-GB" dirty="0"/>
              <a:t>, Ion energy DF</a:t>
            </a:r>
            <a:endParaRPr lang="ro-RO" dirty="0"/>
          </a:p>
        </p:txBody>
      </p:sp>
      <p:sp>
        <p:nvSpPr>
          <p:cNvPr id="2" name="Title 2">
            <a:extLst>
              <a:ext uri="{FF2B5EF4-FFF2-40B4-BE49-F238E27FC236}">
                <a16:creationId xmlns:a16="http://schemas.microsoft.com/office/drawing/2014/main" id="{9A7134A2-EA0B-9D71-A133-95C13640125E}"/>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sp>
        <p:nvSpPr>
          <p:cNvPr id="12" name="TextBox 11">
            <a:extLst>
              <a:ext uri="{FF2B5EF4-FFF2-40B4-BE49-F238E27FC236}">
                <a16:creationId xmlns:a16="http://schemas.microsoft.com/office/drawing/2014/main" id="{CF2AD761-0BCE-20C5-D841-3BB47E70F96F}"/>
              </a:ext>
            </a:extLst>
          </p:cNvPr>
          <p:cNvSpPr txBox="1"/>
          <p:nvPr/>
        </p:nvSpPr>
        <p:spPr>
          <a:xfrm>
            <a:off x="6111876" y="923231"/>
            <a:ext cx="6094562" cy="369332"/>
          </a:xfrm>
          <a:prstGeom prst="rect">
            <a:avLst/>
          </a:prstGeom>
          <a:noFill/>
        </p:spPr>
        <p:txBody>
          <a:bodyPr wrap="square">
            <a:spAutoFit/>
          </a:bodyPr>
          <a:lstStyle/>
          <a:p>
            <a:pPr algn="ctr"/>
            <a:r>
              <a:rPr lang="ro-RO" altLang="en-RO" sz="1800" kern="0" dirty="0"/>
              <a:t>RF plasma, Ion energy overview </a:t>
            </a:r>
          </a:p>
        </p:txBody>
      </p:sp>
      <p:graphicFrame>
        <p:nvGraphicFramePr>
          <p:cNvPr id="15" name="Object 14">
            <a:extLst>
              <a:ext uri="{FF2B5EF4-FFF2-40B4-BE49-F238E27FC236}">
                <a16:creationId xmlns:a16="http://schemas.microsoft.com/office/drawing/2014/main" id="{77241E12-FAFE-71F0-88E7-F4340EC7AD77}"/>
              </a:ext>
            </a:extLst>
          </p:cNvPr>
          <p:cNvGraphicFramePr>
            <a:graphicFrameLocks noChangeAspect="1"/>
          </p:cNvGraphicFramePr>
          <p:nvPr/>
        </p:nvGraphicFramePr>
        <p:xfrm>
          <a:off x="1088545" y="3781166"/>
          <a:ext cx="3478336" cy="2427518"/>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15" name="Object 14">
                        <a:extLst>
                          <a:ext uri="{FF2B5EF4-FFF2-40B4-BE49-F238E27FC236}">
                            <a16:creationId xmlns:a16="http://schemas.microsoft.com/office/drawing/2014/main" id="{B0DDA840-F073-4828-D254-C7CC17EFABAC}"/>
                          </a:ext>
                        </a:extLst>
                      </p:cNvPr>
                      <p:cNvPicPr/>
                      <p:nvPr/>
                    </p:nvPicPr>
                    <p:blipFill>
                      <a:blip r:embed="rId3"/>
                      <a:stretch>
                        <a:fillRect/>
                      </a:stretch>
                    </p:blipFill>
                    <p:spPr>
                      <a:xfrm>
                        <a:off x="1088545" y="3781166"/>
                        <a:ext cx="3478336" cy="242751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4D396F3B-9835-5499-55BF-FFBDA40A1317}"/>
              </a:ext>
            </a:extLst>
          </p:cNvPr>
          <p:cNvGraphicFramePr>
            <a:graphicFrameLocks noChangeAspect="1"/>
          </p:cNvGraphicFramePr>
          <p:nvPr/>
        </p:nvGraphicFramePr>
        <p:xfrm>
          <a:off x="1160668" y="1353648"/>
          <a:ext cx="3478336" cy="2427518"/>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16" name="Object 15">
                        <a:extLst>
                          <a:ext uri="{FF2B5EF4-FFF2-40B4-BE49-F238E27FC236}">
                            <a16:creationId xmlns:a16="http://schemas.microsoft.com/office/drawing/2014/main" id="{F9D29DCC-3786-BD2C-AE7D-2709063C05FF}"/>
                          </a:ext>
                        </a:extLst>
                      </p:cNvPr>
                      <p:cNvPicPr/>
                      <p:nvPr/>
                    </p:nvPicPr>
                    <p:blipFill>
                      <a:blip r:embed="rId5"/>
                      <a:stretch>
                        <a:fillRect/>
                      </a:stretch>
                    </p:blipFill>
                    <p:spPr>
                      <a:xfrm>
                        <a:off x="1160668" y="1353648"/>
                        <a:ext cx="3478336" cy="2427518"/>
                      </a:xfrm>
                      <a:prstGeom prst="rect">
                        <a:avLst/>
                      </a:prstGeom>
                    </p:spPr>
                  </p:pic>
                </p:oleObj>
              </mc:Fallback>
            </mc:AlternateContent>
          </a:graphicData>
        </a:graphic>
      </p:graphicFrame>
      <p:sp>
        <p:nvSpPr>
          <p:cNvPr id="18" name="Arrow: Right 17">
            <a:extLst>
              <a:ext uri="{FF2B5EF4-FFF2-40B4-BE49-F238E27FC236}">
                <a16:creationId xmlns:a16="http://schemas.microsoft.com/office/drawing/2014/main" id="{54E1025B-38CC-DFD5-0E74-3C0FEC3E90C6}"/>
              </a:ext>
            </a:extLst>
          </p:cNvPr>
          <p:cNvSpPr/>
          <p:nvPr/>
        </p:nvSpPr>
        <p:spPr>
          <a:xfrm>
            <a:off x="4703300" y="3909234"/>
            <a:ext cx="124421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709B3DB-08C3-E9ED-F37A-E378210C54E2}"/>
              </a:ext>
            </a:extLst>
          </p:cNvPr>
          <p:cNvSpPr txBox="1"/>
          <p:nvPr/>
        </p:nvSpPr>
        <p:spPr>
          <a:xfrm>
            <a:off x="4254437" y="2107185"/>
            <a:ext cx="2191626" cy="1631216"/>
          </a:xfrm>
          <a:prstGeom prst="rect">
            <a:avLst/>
          </a:prstGeom>
          <a:noFill/>
        </p:spPr>
        <p:txBody>
          <a:bodyPr wrap="none" rtlCol="0">
            <a:spAutoFit/>
          </a:bodyPr>
          <a:lstStyle/>
          <a:p>
            <a:pPr algn="ctr"/>
            <a:r>
              <a:rPr lang="en-GB" sz="2000" b="1" dirty="0"/>
              <a:t>Parameters varied</a:t>
            </a:r>
          </a:p>
          <a:p>
            <a:pPr marL="342900" indent="-342900" algn="l">
              <a:buFont typeface="Arial" panose="020B0604020202020204" pitchFamily="34" charset="0"/>
              <a:buChar char="•"/>
            </a:pPr>
            <a:r>
              <a:rPr lang="en-GB" sz="2000" b="1" dirty="0" err="1"/>
              <a:t>Ar</a:t>
            </a:r>
            <a:r>
              <a:rPr lang="en-GB" sz="2000" b="1" dirty="0"/>
              <a:t>/D ratio</a:t>
            </a:r>
          </a:p>
          <a:p>
            <a:pPr marL="342900" indent="-342900" algn="l">
              <a:buFont typeface="Arial" panose="020B0604020202020204" pitchFamily="34" charset="0"/>
              <a:buChar char="•"/>
            </a:pPr>
            <a:r>
              <a:rPr lang="en-GB" sz="2000" b="1" dirty="0"/>
              <a:t>RF Power</a:t>
            </a:r>
          </a:p>
          <a:p>
            <a:pPr marL="342900" indent="-342900" algn="l">
              <a:buFont typeface="Arial" panose="020B0604020202020204" pitchFamily="34" charset="0"/>
              <a:buChar char="•"/>
            </a:pPr>
            <a:r>
              <a:rPr lang="en-GB" sz="2000" b="1" dirty="0"/>
              <a:t>Pressure</a:t>
            </a:r>
          </a:p>
          <a:p>
            <a:pPr marL="342900" indent="-342900" algn="l">
              <a:buFont typeface="Arial" panose="020B0604020202020204" pitchFamily="34" charset="0"/>
              <a:buChar char="•"/>
            </a:pPr>
            <a:r>
              <a:rPr lang="en-GB" sz="2000" b="1" dirty="0"/>
              <a:t>BIAS Voltage</a:t>
            </a:r>
          </a:p>
        </p:txBody>
      </p:sp>
      <p:graphicFrame>
        <p:nvGraphicFramePr>
          <p:cNvPr id="3" name="Object 2">
            <a:extLst>
              <a:ext uri="{FF2B5EF4-FFF2-40B4-BE49-F238E27FC236}">
                <a16:creationId xmlns:a16="http://schemas.microsoft.com/office/drawing/2014/main" id="{57232F79-C50E-721C-5610-EB7EC9154983}"/>
              </a:ext>
            </a:extLst>
          </p:cNvPr>
          <p:cNvGraphicFramePr>
            <a:graphicFrameLocks noChangeAspect="1"/>
          </p:cNvGraphicFramePr>
          <p:nvPr>
            <p:extLst>
              <p:ext uri="{D42A27DB-BD31-4B8C-83A1-F6EECF244321}">
                <p14:modId xmlns:p14="http://schemas.microsoft.com/office/powerpoint/2010/main" val="3291200526"/>
              </p:ext>
            </p:extLst>
          </p:nvPr>
        </p:nvGraphicFramePr>
        <p:xfrm>
          <a:off x="6083930" y="1371945"/>
          <a:ext cx="3478336" cy="2430581"/>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5" name="Object 4">
                        <a:extLst>
                          <a:ext uri="{FF2B5EF4-FFF2-40B4-BE49-F238E27FC236}">
                            <a16:creationId xmlns:a16="http://schemas.microsoft.com/office/drawing/2014/main" id="{36C5F6A0-8F7F-83E7-6789-78FC64F15A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930" y="1371945"/>
                        <a:ext cx="3478336" cy="2430581"/>
                      </a:xfrm>
                      <a:prstGeom prst="rect">
                        <a:avLst/>
                      </a:prstGeom>
                      <a:noFill/>
                      <a:ln>
                        <a:noFill/>
                      </a:ln>
                    </p:spPr>
                  </p:pic>
                </p:oleObj>
              </mc:Fallback>
            </mc:AlternateContent>
          </a:graphicData>
        </a:graphic>
      </p:graphicFrame>
      <p:graphicFrame>
        <p:nvGraphicFramePr>
          <p:cNvPr id="6" name="Object 5">
            <a:extLst>
              <a:ext uri="{FF2B5EF4-FFF2-40B4-BE49-F238E27FC236}">
                <a16:creationId xmlns:a16="http://schemas.microsoft.com/office/drawing/2014/main" id="{F9E3B9EE-B61F-2B9B-59D7-0D91E0DF0D81}"/>
              </a:ext>
            </a:extLst>
          </p:cNvPr>
          <p:cNvGraphicFramePr>
            <a:graphicFrameLocks noChangeAspect="1"/>
          </p:cNvGraphicFramePr>
          <p:nvPr>
            <p:extLst>
              <p:ext uri="{D42A27DB-BD31-4B8C-83A1-F6EECF244321}">
                <p14:modId xmlns:p14="http://schemas.microsoft.com/office/powerpoint/2010/main" val="703337684"/>
              </p:ext>
            </p:extLst>
          </p:nvPr>
        </p:nvGraphicFramePr>
        <p:xfrm>
          <a:off x="8953816" y="1353648"/>
          <a:ext cx="3478336" cy="2430581"/>
        </p:xfrm>
        <a:graphic>
          <a:graphicData uri="http://schemas.openxmlformats.org/presentationml/2006/ole">
            <mc:AlternateContent xmlns:mc="http://schemas.openxmlformats.org/markup-compatibility/2006">
              <mc:Choice xmlns:v="urn:schemas-microsoft-com:vml" Requires="v">
                <p:oleObj name="Graph" r:id="rId8" imgW="4241800" imgH="2971800" progId="Origin50.Graph">
                  <p:embed/>
                </p:oleObj>
              </mc:Choice>
              <mc:Fallback>
                <p:oleObj name="Graph" r:id="rId8" imgW="4241800" imgH="2971800" progId="Origin50.Graph">
                  <p:embed/>
                  <p:pic>
                    <p:nvPicPr>
                      <p:cNvPr id="6" name="Object 5">
                        <a:extLst>
                          <a:ext uri="{FF2B5EF4-FFF2-40B4-BE49-F238E27FC236}">
                            <a16:creationId xmlns:a16="http://schemas.microsoft.com/office/drawing/2014/main" id="{B2FFCFA2-5EC6-47BF-D142-CC28EF77E4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3816" y="1353648"/>
                        <a:ext cx="3478336" cy="2430581"/>
                      </a:xfrm>
                      <a:prstGeom prst="rect">
                        <a:avLst/>
                      </a:prstGeom>
                      <a:noFill/>
                      <a:ln>
                        <a:noFill/>
                      </a:ln>
                    </p:spPr>
                  </p:pic>
                </p:oleObj>
              </mc:Fallback>
            </mc:AlternateContent>
          </a:graphicData>
        </a:graphic>
      </p:graphicFrame>
      <p:graphicFrame>
        <p:nvGraphicFramePr>
          <p:cNvPr id="7" name="Object 6">
            <a:extLst>
              <a:ext uri="{FF2B5EF4-FFF2-40B4-BE49-F238E27FC236}">
                <a16:creationId xmlns:a16="http://schemas.microsoft.com/office/drawing/2014/main" id="{1FB9736B-F66D-9AE0-BDB5-40F2F9B2441D}"/>
              </a:ext>
            </a:extLst>
          </p:cNvPr>
          <p:cNvGraphicFramePr>
            <a:graphicFrameLocks noChangeAspect="1"/>
          </p:cNvGraphicFramePr>
          <p:nvPr>
            <p:extLst>
              <p:ext uri="{D42A27DB-BD31-4B8C-83A1-F6EECF244321}">
                <p14:modId xmlns:p14="http://schemas.microsoft.com/office/powerpoint/2010/main" val="3519549815"/>
              </p:ext>
            </p:extLst>
          </p:nvPr>
        </p:nvGraphicFramePr>
        <p:xfrm>
          <a:off x="6083929" y="3726276"/>
          <a:ext cx="3478336" cy="2430581"/>
        </p:xfrm>
        <a:graphic>
          <a:graphicData uri="http://schemas.openxmlformats.org/presentationml/2006/ole">
            <mc:AlternateContent xmlns:mc="http://schemas.openxmlformats.org/markup-compatibility/2006">
              <mc:Choice xmlns:v="urn:schemas-microsoft-com:vml" Requires="v">
                <p:oleObj name="Graph" r:id="rId10" imgW="4241800" imgH="2971800" progId="Origin50.Graph">
                  <p:embed/>
                </p:oleObj>
              </mc:Choice>
              <mc:Fallback>
                <p:oleObj name="Graph" r:id="rId10" imgW="4241800" imgH="2971800" progId="Origin50.Graph">
                  <p:embed/>
                  <p:pic>
                    <p:nvPicPr>
                      <p:cNvPr id="7" name="Object 6">
                        <a:extLst>
                          <a:ext uri="{FF2B5EF4-FFF2-40B4-BE49-F238E27FC236}">
                            <a16:creationId xmlns:a16="http://schemas.microsoft.com/office/drawing/2014/main" id="{6A1E6035-FC59-6AF2-6179-16E533B734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3929" y="3726276"/>
                        <a:ext cx="3478336" cy="2430581"/>
                      </a:xfrm>
                      <a:prstGeom prst="rect">
                        <a:avLst/>
                      </a:prstGeom>
                      <a:noFill/>
                      <a:ln>
                        <a:noFill/>
                      </a:ln>
                    </p:spPr>
                  </p:pic>
                </p:oleObj>
              </mc:Fallback>
            </mc:AlternateContent>
          </a:graphicData>
        </a:graphic>
      </p:graphicFrame>
      <p:graphicFrame>
        <p:nvGraphicFramePr>
          <p:cNvPr id="9" name="Object 8">
            <a:extLst>
              <a:ext uri="{FF2B5EF4-FFF2-40B4-BE49-F238E27FC236}">
                <a16:creationId xmlns:a16="http://schemas.microsoft.com/office/drawing/2014/main" id="{97D8ED58-2115-6B85-316B-2407FA822410}"/>
              </a:ext>
            </a:extLst>
          </p:cNvPr>
          <p:cNvGraphicFramePr>
            <a:graphicFrameLocks noChangeAspect="1"/>
          </p:cNvGraphicFramePr>
          <p:nvPr>
            <p:extLst>
              <p:ext uri="{D42A27DB-BD31-4B8C-83A1-F6EECF244321}">
                <p14:modId xmlns:p14="http://schemas.microsoft.com/office/powerpoint/2010/main" val="1284057267"/>
              </p:ext>
            </p:extLst>
          </p:nvPr>
        </p:nvGraphicFramePr>
        <p:xfrm>
          <a:off x="8953815" y="3762871"/>
          <a:ext cx="3478336" cy="2430581"/>
        </p:xfrm>
        <a:graphic>
          <a:graphicData uri="http://schemas.openxmlformats.org/presentationml/2006/ole">
            <mc:AlternateContent xmlns:mc="http://schemas.openxmlformats.org/markup-compatibility/2006">
              <mc:Choice xmlns:v="urn:schemas-microsoft-com:vml" Requires="v">
                <p:oleObj name="Graph" r:id="rId12" imgW="4241800" imgH="2971800" progId="Origin50.Graph">
                  <p:embed/>
                </p:oleObj>
              </mc:Choice>
              <mc:Fallback>
                <p:oleObj name="Graph" r:id="rId12" imgW="4241800" imgH="2971800" progId="Origin50.Graph">
                  <p:embed/>
                  <p:pic>
                    <p:nvPicPr>
                      <p:cNvPr id="8" name="Object 8">
                        <a:extLst>
                          <a:ext uri="{FF2B5EF4-FFF2-40B4-BE49-F238E27FC236}">
                            <a16:creationId xmlns:a16="http://schemas.microsoft.com/office/drawing/2014/main" id="{7A8AEB74-7505-522D-8E70-D1BE94C49D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53815" y="3762871"/>
                        <a:ext cx="3478336" cy="2430581"/>
                      </a:xfrm>
                      <a:prstGeom prst="rect">
                        <a:avLst/>
                      </a:prstGeom>
                      <a:noFill/>
                      <a:ln>
                        <a:noFill/>
                      </a:ln>
                    </p:spPr>
                  </p:pic>
                </p:oleObj>
              </mc:Fallback>
            </mc:AlternateContent>
          </a:graphicData>
        </a:graphic>
      </p:graphicFrame>
      <p:sp>
        <p:nvSpPr>
          <p:cNvPr id="10" name="Footer Placeholder 3">
            <a:extLst>
              <a:ext uri="{FF2B5EF4-FFF2-40B4-BE49-F238E27FC236}">
                <a16:creationId xmlns:a16="http://schemas.microsoft.com/office/drawing/2014/main" id="{DEE14391-3314-918C-8A26-4515EF742A21}"/>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4</a:t>
            </a:fld>
            <a:endParaRPr lang="en-GB" altLang="en-US" dirty="0"/>
          </a:p>
        </p:txBody>
      </p:sp>
      <p:sp>
        <p:nvSpPr>
          <p:cNvPr id="11" name="TextBox 10">
            <a:extLst>
              <a:ext uri="{FF2B5EF4-FFF2-40B4-BE49-F238E27FC236}">
                <a16:creationId xmlns:a16="http://schemas.microsoft.com/office/drawing/2014/main" id="{ECBE5883-5F54-FACA-F408-372481F48900}"/>
              </a:ext>
            </a:extLst>
          </p:cNvPr>
          <p:cNvSpPr txBox="1"/>
          <p:nvPr/>
        </p:nvSpPr>
        <p:spPr>
          <a:xfrm>
            <a:off x="302063" y="571162"/>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spTree>
    <p:extLst>
      <p:ext uri="{BB962C8B-B14F-4D97-AF65-F5344CB8AC3E}">
        <p14:creationId xmlns:p14="http://schemas.microsoft.com/office/powerpoint/2010/main" val="62756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3654" y="923231"/>
            <a:ext cx="4001040" cy="369332"/>
          </a:xfrm>
          <a:prstGeom prst="rect">
            <a:avLst/>
          </a:prstGeom>
          <a:noFill/>
        </p:spPr>
        <p:txBody>
          <a:bodyPr wrap="square" rtlCol="0">
            <a:spAutoFit/>
          </a:bodyPr>
          <a:lstStyle/>
          <a:p>
            <a:pPr algn="ctr"/>
            <a:r>
              <a:rPr lang="ro-RO" dirty="0"/>
              <a:t>RF plasma</a:t>
            </a:r>
            <a:r>
              <a:rPr lang="en-GB" dirty="0"/>
              <a:t>, Ion energy DF</a:t>
            </a:r>
            <a:endParaRPr lang="ro-RO" dirty="0"/>
          </a:p>
        </p:txBody>
      </p:sp>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graphicFrame>
        <p:nvGraphicFramePr>
          <p:cNvPr id="5" name="Object 4">
            <a:extLst>
              <a:ext uri="{FF2B5EF4-FFF2-40B4-BE49-F238E27FC236}">
                <a16:creationId xmlns:a16="http://schemas.microsoft.com/office/drawing/2014/main" id="{5EFA7C0F-BF10-50B9-E32A-9077C5263A5B}"/>
              </a:ext>
            </a:extLst>
          </p:cNvPr>
          <p:cNvGraphicFramePr>
            <a:graphicFrameLocks noChangeAspect="1"/>
          </p:cNvGraphicFramePr>
          <p:nvPr>
            <p:extLst>
              <p:ext uri="{D42A27DB-BD31-4B8C-83A1-F6EECF244321}">
                <p14:modId xmlns:p14="http://schemas.microsoft.com/office/powerpoint/2010/main" val="2343041129"/>
              </p:ext>
            </p:extLst>
          </p:nvPr>
        </p:nvGraphicFramePr>
        <p:xfrm>
          <a:off x="6096000" y="3781166"/>
          <a:ext cx="3616062" cy="2526820"/>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7" name="Object 6">
                        <a:extLst>
                          <a:ext uri="{FF2B5EF4-FFF2-40B4-BE49-F238E27FC236}">
                            <a16:creationId xmlns:a16="http://schemas.microsoft.com/office/drawing/2014/main" id="{EEB41424-9A4C-B371-E6EE-FB94B67A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81166"/>
                        <a:ext cx="3616062" cy="2526820"/>
                      </a:xfrm>
                      <a:prstGeom prst="rect">
                        <a:avLst/>
                      </a:prstGeom>
                      <a:noFill/>
                      <a:ln>
                        <a:noFill/>
                      </a:ln>
                    </p:spPr>
                  </p:pic>
                </p:oleObj>
              </mc:Fallback>
            </mc:AlternateContent>
          </a:graphicData>
        </a:graphic>
      </p:graphicFrame>
      <p:graphicFrame>
        <p:nvGraphicFramePr>
          <p:cNvPr id="8" name="Object 8">
            <a:extLst>
              <a:ext uri="{FF2B5EF4-FFF2-40B4-BE49-F238E27FC236}">
                <a16:creationId xmlns:a16="http://schemas.microsoft.com/office/drawing/2014/main" id="{57BA3EBD-76A7-BF1A-3B3A-F0650068DD52}"/>
              </a:ext>
            </a:extLst>
          </p:cNvPr>
          <p:cNvGraphicFramePr>
            <a:graphicFrameLocks noChangeAspect="1"/>
          </p:cNvGraphicFramePr>
          <p:nvPr>
            <p:extLst>
              <p:ext uri="{D42A27DB-BD31-4B8C-83A1-F6EECF244321}">
                <p14:modId xmlns:p14="http://schemas.microsoft.com/office/powerpoint/2010/main" val="3672374555"/>
              </p:ext>
            </p:extLst>
          </p:nvPr>
        </p:nvGraphicFramePr>
        <p:xfrm>
          <a:off x="9021634" y="3754390"/>
          <a:ext cx="3616063" cy="2526821"/>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8" name="Object 8">
                        <a:extLst>
                          <a:ext uri="{FF2B5EF4-FFF2-40B4-BE49-F238E27FC236}">
                            <a16:creationId xmlns:a16="http://schemas.microsoft.com/office/drawing/2014/main" id="{96064BD3-E509-AF74-7AE3-FA12C334C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1634" y="3754390"/>
                        <a:ext cx="3616063" cy="2526821"/>
                      </a:xfrm>
                      <a:prstGeom prst="rect">
                        <a:avLst/>
                      </a:prstGeom>
                      <a:noFill/>
                      <a:ln>
                        <a:noFill/>
                      </a:ln>
                    </p:spPr>
                  </p:pic>
                </p:oleObj>
              </mc:Fallback>
            </mc:AlternateContent>
          </a:graphicData>
        </a:graphic>
      </p:graphicFrame>
      <p:sp>
        <p:nvSpPr>
          <p:cNvPr id="12" name="TextBox 11">
            <a:extLst>
              <a:ext uri="{FF2B5EF4-FFF2-40B4-BE49-F238E27FC236}">
                <a16:creationId xmlns:a16="http://schemas.microsoft.com/office/drawing/2014/main" id="{00D046CD-3B76-6DAF-ECDE-4820BC16939C}"/>
              </a:ext>
            </a:extLst>
          </p:cNvPr>
          <p:cNvSpPr txBox="1"/>
          <p:nvPr/>
        </p:nvSpPr>
        <p:spPr>
          <a:xfrm>
            <a:off x="5963009" y="915304"/>
            <a:ext cx="6094562" cy="369332"/>
          </a:xfrm>
          <a:prstGeom prst="rect">
            <a:avLst/>
          </a:prstGeom>
          <a:noFill/>
        </p:spPr>
        <p:txBody>
          <a:bodyPr wrap="square">
            <a:spAutoFit/>
          </a:bodyPr>
          <a:lstStyle/>
          <a:p>
            <a:pPr algn="ctr"/>
            <a:r>
              <a:rPr lang="ro-RO" altLang="en-RO" sz="1800" kern="0" dirty="0"/>
              <a:t>RF plasma, Ion energy overview </a:t>
            </a:r>
          </a:p>
        </p:txBody>
      </p:sp>
      <p:graphicFrame>
        <p:nvGraphicFramePr>
          <p:cNvPr id="13" name="Object 12">
            <a:extLst>
              <a:ext uri="{FF2B5EF4-FFF2-40B4-BE49-F238E27FC236}">
                <a16:creationId xmlns:a16="http://schemas.microsoft.com/office/drawing/2014/main" id="{F3EABD09-8F39-0F82-5A4A-1623FCFD74CD}"/>
              </a:ext>
            </a:extLst>
          </p:cNvPr>
          <p:cNvGraphicFramePr>
            <a:graphicFrameLocks noChangeAspect="1"/>
          </p:cNvGraphicFramePr>
          <p:nvPr>
            <p:extLst>
              <p:ext uri="{D42A27DB-BD31-4B8C-83A1-F6EECF244321}">
                <p14:modId xmlns:p14="http://schemas.microsoft.com/office/powerpoint/2010/main" val="3494451564"/>
              </p:ext>
            </p:extLst>
          </p:nvPr>
        </p:nvGraphicFramePr>
        <p:xfrm>
          <a:off x="6096000" y="1382111"/>
          <a:ext cx="3616062" cy="2526820"/>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5" name="Object 4">
                        <a:extLst>
                          <a:ext uri="{FF2B5EF4-FFF2-40B4-BE49-F238E27FC236}">
                            <a16:creationId xmlns:a16="http://schemas.microsoft.com/office/drawing/2014/main" id="{B5C6E01C-F858-5597-E5C3-8B8A822E16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382111"/>
                        <a:ext cx="3616062" cy="2526820"/>
                      </a:xfrm>
                      <a:prstGeom prst="rect">
                        <a:avLst/>
                      </a:prstGeom>
                      <a:noFill/>
                      <a:ln>
                        <a:noFill/>
                      </a:ln>
                    </p:spPr>
                  </p:pic>
                </p:oleObj>
              </mc:Fallback>
            </mc:AlternateContent>
          </a:graphicData>
        </a:graphic>
      </p:graphicFrame>
      <p:graphicFrame>
        <p:nvGraphicFramePr>
          <p:cNvPr id="14" name="Object 13">
            <a:extLst>
              <a:ext uri="{FF2B5EF4-FFF2-40B4-BE49-F238E27FC236}">
                <a16:creationId xmlns:a16="http://schemas.microsoft.com/office/drawing/2014/main" id="{3E9D7959-9AE9-8A41-DDBD-DC90005E40CC}"/>
              </a:ext>
            </a:extLst>
          </p:cNvPr>
          <p:cNvGraphicFramePr>
            <a:graphicFrameLocks noChangeAspect="1"/>
          </p:cNvGraphicFramePr>
          <p:nvPr>
            <p:extLst>
              <p:ext uri="{D42A27DB-BD31-4B8C-83A1-F6EECF244321}">
                <p14:modId xmlns:p14="http://schemas.microsoft.com/office/powerpoint/2010/main" val="198888202"/>
              </p:ext>
            </p:extLst>
          </p:nvPr>
        </p:nvGraphicFramePr>
        <p:xfrm>
          <a:off x="8980894" y="1353648"/>
          <a:ext cx="3616062" cy="2526820"/>
        </p:xfrm>
        <a:graphic>
          <a:graphicData uri="http://schemas.openxmlformats.org/presentationml/2006/ole">
            <mc:AlternateContent xmlns:mc="http://schemas.openxmlformats.org/markup-compatibility/2006">
              <mc:Choice xmlns:v="urn:schemas-microsoft-com:vml" Requires="v">
                <p:oleObj name="Graph" r:id="rId8" imgW="4241800" imgH="2971800" progId="Origin50.Graph">
                  <p:embed/>
                </p:oleObj>
              </mc:Choice>
              <mc:Fallback>
                <p:oleObj name="Graph" r:id="rId8" imgW="4241800" imgH="2971800" progId="Origin50.Graph">
                  <p:embed/>
                  <p:pic>
                    <p:nvPicPr>
                      <p:cNvPr id="6" name="Object 5">
                        <a:extLst>
                          <a:ext uri="{FF2B5EF4-FFF2-40B4-BE49-F238E27FC236}">
                            <a16:creationId xmlns:a16="http://schemas.microsoft.com/office/drawing/2014/main" id="{1E3706DE-47DF-F294-24C6-C44BB5510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0894" y="1353648"/>
                        <a:ext cx="3616062" cy="2526820"/>
                      </a:xfrm>
                      <a:prstGeom prst="rect">
                        <a:avLst/>
                      </a:prstGeom>
                      <a:noFill/>
                      <a:ln>
                        <a:noFill/>
                      </a:ln>
                    </p:spPr>
                  </p:pic>
                </p:oleObj>
              </mc:Fallback>
            </mc:AlternateContent>
          </a:graphicData>
        </a:graphic>
      </p:graphicFrame>
      <p:graphicFrame>
        <p:nvGraphicFramePr>
          <p:cNvPr id="15" name="Object 14">
            <a:extLst>
              <a:ext uri="{FF2B5EF4-FFF2-40B4-BE49-F238E27FC236}">
                <a16:creationId xmlns:a16="http://schemas.microsoft.com/office/drawing/2014/main" id="{B0DDA840-F073-4828-D254-C7CC17EFABAC}"/>
              </a:ext>
            </a:extLst>
          </p:cNvPr>
          <p:cNvGraphicFramePr>
            <a:graphicFrameLocks noChangeAspect="1"/>
          </p:cNvGraphicFramePr>
          <p:nvPr>
            <p:extLst>
              <p:ext uri="{D42A27DB-BD31-4B8C-83A1-F6EECF244321}">
                <p14:modId xmlns:p14="http://schemas.microsoft.com/office/powerpoint/2010/main" val="3195382312"/>
              </p:ext>
            </p:extLst>
          </p:nvPr>
        </p:nvGraphicFramePr>
        <p:xfrm>
          <a:off x="1088545" y="3781166"/>
          <a:ext cx="3478336" cy="2427518"/>
        </p:xfrm>
        <a:graphic>
          <a:graphicData uri="http://schemas.openxmlformats.org/presentationml/2006/ole">
            <mc:AlternateContent xmlns:mc="http://schemas.openxmlformats.org/markup-compatibility/2006">
              <mc:Choice xmlns:v="urn:schemas-microsoft-com:vml" Requires="v">
                <p:oleObj name="Graph" r:id="rId10" imgW="4151880" imgH="2897280" progId="Origin50.Graph">
                  <p:embed/>
                </p:oleObj>
              </mc:Choice>
              <mc:Fallback>
                <p:oleObj name="Graph" r:id="rId10" imgW="4151880" imgH="2897280" progId="Origin50.Graph">
                  <p:embed/>
                  <p:pic>
                    <p:nvPicPr>
                      <p:cNvPr id="10" name="Object 9"/>
                      <p:cNvPicPr/>
                      <p:nvPr/>
                    </p:nvPicPr>
                    <p:blipFill>
                      <a:blip r:embed="rId11"/>
                      <a:stretch>
                        <a:fillRect/>
                      </a:stretch>
                    </p:blipFill>
                    <p:spPr>
                      <a:xfrm>
                        <a:off x="1088545" y="3781166"/>
                        <a:ext cx="3478336" cy="242751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9D29DCC-3786-BD2C-AE7D-2709063C05FF}"/>
              </a:ext>
            </a:extLst>
          </p:cNvPr>
          <p:cNvGraphicFramePr>
            <a:graphicFrameLocks noChangeAspect="1"/>
          </p:cNvGraphicFramePr>
          <p:nvPr>
            <p:extLst>
              <p:ext uri="{D42A27DB-BD31-4B8C-83A1-F6EECF244321}">
                <p14:modId xmlns:p14="http://schemas.microsoft.com/office/powerpoint/2010/main" val="1315320500"/>
              </p:ext>
            </p:extLst>
          </p:nvPr>
        </p:nvGraphicFramePr>
        <p:xfrm>
          <a:off x="1160668" y="1353648"/>
          <a:ext cx="3478336" cy="2427518"/>
        </p:xfrm>
        <a:graphic>
          <a:graphicData uri="http://schemas.openxmlformats.org/presentationml/2006/ole">
            <mc:AlternateContent xmlns:mc="http://schemas.openxmlformats.org/markup-compatibility/2006">
              <mc:Choice xmlns:v="urn:schemas-microsoft-com:vml" Requires="v">
                <p:oleObj name="Graph" r:id="rId12" imgW="4151880" imgH="2897280" progId="Origin50.Graph">
                  <p:embed/>
                </p:oleObj>
              </mc:Choice>
              <mc:Fallback>
                <p:oleObj name="Graph" r:id="rId12" imgW="4151880" imgH="2897280" progId="Origin50.Graph">
                  <p:embed/>
                  <p:pic>
                    <p:nvPicPr>
                      <p:cNvPr id="6" name="Object 5"/>
                      <p:cNvPicPr/>
                      <p:nvPr/>
                    </p:nvPicPr>
                    <p:blipFill>
                      <a:blip r:embed="rId13"/>
                      <a:stretch>
                        <a:fillRect/>
                      </a:stretch>
                    </p:blipFill>
                    <p:spPr>
                      <a:xfrm>
                        <a:off x="1160668" y="1353648"/>
                        <a:ext cx="3478336" cy="2427518"/>
                      </a:xfrm>
                      <a:prstGeom prst="rect">
                        <a:avLst/>
                      </a:prstGeom>
                    </p:spPr>
                  </p:pic>
                </p:oleObj>
              </mc:Fallback>
            </mc:AlternateContent>
          </a:graphicData>
        </a:graphic>
      </p:graphicFrame>
      <p:sp>
        <p:nvSpPr>
          <p:cNvPr id="18" name="Arrow: Right 17">
            <a:extLst>
              <a:ext uri="{FF2B5EF4-FFF2-40B4-BE49-F238E27FC236}">
                <a16:creationId xmlns:a16="http://schemas.microsoft.com/office/drawing/2014/main" id="{96F0ED8C-2440-4BA3-4A45-BF4005646FA5}"/>
              </a:ext>
            </a:extLst>
          </p:cNvPr>
          <p:cNvSpPr/>
          <p:nvPr/>
        </p:nvSpPr>
        <p:spPr>
          <a:xfrm>
            <a:off x="4703300" y="3909234"/>
            <a:ext cx="124421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9F9DD31-63BD-6435-A385-CDC7FEFFDB92}"/>
              </a:ext>
            </a:extLst>
          </p:cNvPr>
          <p:cNvSpPr txBox="1"/>
          <p:nvPr/>
        </p:nvSpPr>
        <p:spPr>
          <a:xfrm>
            <a:off x="4254437" y="2107185"/>
            <a:ext cx="2191626" cy="1631216"/>
          </a:xfrm>
          <a:prstGeom prst="rect">
            <a:avLst/>
          </a:prstGeom>
          <a:noFill/>
        </p:spPr>
        <p:txBody>
          <a:bodyPr wrap="none" rtlCol="0">
            <a:spAutoFit/>
          </a:bodyPr>
          <a:lstStyle/>
          <a:p>
            <a:pPr algn="ctr"/>
            <a:r>
              <a:rPr lang="en-GB" sz="2000" b="1" dirty="0"/>
              <a:t>Parameters varied</a:t>
            </a:r>
          </a:p>
          <a:p>
            <a:pPr marL="342900" indent="-342900" algn="l">
              <a:buFont typeface="Arial" panose="020B0604020202020204" pitchFamily="34" charset="0"/>
              <a:buChar char="•"/>
            </a:pPr>
            <a:r>
              <a:rPr lang="en-GB" sz="2000" b="1" dirty="0" err="1"/>
              <a:t>Ar</a:t>
            </a:r>
            <a:r>
              <a:rPr lang="en-GB" sz="2000" b="1" dirty="0"/>
              <a:t>/D ratio</a:t>
            </a:r>
          </a:p>
          <a:p>
            <a:pPr marL="342900" indent="-342900" algn="l">
              <a:buFont typeface="Arial" panose="020B0604020202020204" pitchFamily="34" charset="0"/>
              <a:buChar char="•"/>
            </a:pPr>
            <a:r>
              <a:rPr lang="en-GB" sz="2000" b="1" dirty="0"/>
              <a:t>RF Power</a:t>
            </a:r>
          </a:p>
          <a:p>
            <a:pPr marL="342900" indent="-342900" algn="l">
              <a:buFont typeface="Arial" panose="020B0604020202020204" pitchFamily="34" charset="0"/>
              <a:buChar char="•"/>
            </a:pPr>
            <a:r>
              <a:rPr lang="en-GB" sz="2000" b="1" dirty="0"/>
              <a:t>Pressure</a:t>
            </a:r>
          </a:p>
          <a:p>
            <a:pPr marL="342900" indent="-342900" algn="l">
              <a:buFont typeface="Arial" panose="020B0604020202020204" pitchFamily="34" charset="0"/>
              <a:buChar char="•"/>
            </a:pPr>
            <a:r>
              <a:rPr lang="en-GB" sz="2000" b="1" dirty="0"/>
              <a:t>BIAS Voltage</a:t>
            </a:r>
          </a:p>
        </p:txBody>
      </p:sp>
      <p:sp>
        <p:nvSpPr>
          <p:cNvPr id="20" name="Footer Placeholder 3">
            <a:extLst>
              <a:ext uri="{FF2B5EF4-FFF2-40B4-BE49-F238E27FC236}">
                <a16:creationId xmlns:a16="http://schemas.microsoft.com/office/drawing/2014/main" id="{4243C79D-CF29-7C38-2994-917C2D494F21}"/>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5</a:t>
            </a:fld>
            <a:endParaRPr lang="en-GB" altLang="en-US" dirty="0"/>
          </a:p>
        </p:txBody>
      </p:sp>
      <p:sp>
        <p:nvSpPr>
          <p:cNvPr id="21" name="TextBox 20">
            <a:extLst>
              <a:ext uri="{FF2B5EF4-FFF2-40B4-BE49-F238E27FC236}">
                <a16:creationId xmlns:a16="http://schemas.microsoft.com/office/drawing/2014/main" id="{34F67F12-38B2-661C-DE5A-557837C1ABF1}"/>
              </a:ext>
            </a:extLst>
          </p:cNvPr>
          <p:cNvSpPr txBox="1"/>
          <p:nvPr/>
        </p:nvSpPr>
        <p:spPr>
          <a:xfrm>
            <a:off x="317938" y="546227"/>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spTree>
    <p:extLst>
      <p:ext uri="{BB962C8B-B14F-4D97-AF65-F5344CB8AC3E}">
        <p14:creationId xmlns:p14="http://schemas.microsoft.com/office/powerpoint/2010/main" val="7295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3E03B6-D67C-EC5E-AB42-7E1A95B3EC26}"/>
              </a:ext>
            </a:extLst>
          </p:cNvPr>
          <p:cNvSpPr>
            <a:spLocks noGrp="1"/>
          </p:cNvSpPr>
          <p:nvPr>
            <p:ph type="title"/>
          </p:nvPr>
        </p:nvSpPr>
        <p:spPr>
          <a:xfrm>
            <a:off x="1981200" y="228600"/>
            <a:ext cx="7543800" cy="457200"/>
          </a:xfrm>
        </p:spPr>
        <p:txBody>
          <a:bodyPr/>
          <a:lstStyle/>
          <a:p>
            <a:r>
              <a:rPr lang="en-GB" sz="2400" dirty="0"/>
              <a:t>P</a:t>
            </a:r>
            <a:r>
              <a:rPr lang="en-RO" sz="2400" dirty="0"/>
              <a:t>lasma </a:t>
            </a:r>
            <a:r>
              <a:rPr lang="en-GB" sz="2400" dirty="0"/>
              <a:t>characterisation</a:t>
            </a:r>
            <a:r>
              <a:rPr lang="en-RO" sz="2400" dirty="0"/>
              <a:t> - Ion energy measurements</a:t>
            </a:r>
          </a:p>
        </p:txBody>
      </p:sp>
      <p:graphicFrame>
        <p:nvGraphicFramePr>
          <p:cNvPr id="5" name="Object 3">
            <a:extLst>
              <a:ext uri="{FF2B5EF4-FFF2-40B4-BE49-F238E27FC236}">
                <a16:creationId xmlns:a16="http://schemas.microsoft.com/office/drawing/2014/main" id="{EC394FB5-2687-8D06-1DC9-231BF1934F26}"/>
              </a:ext>
            </a:extLst>
          </p:cNvPr>
          <p:cNvGraphicFramePr>
            <a:graphicFrameLocks noChangeAspect="1"/>
          </p:cNvGraphicFramePr>
          <p:nvPr>
            <p:extLst>
              <p:ext uri="{D42A27DB-BD31-4B8C-83A1-F6EECF244321}">
                <p14:modId xmlns:p14="http://schemas.microsoft.com/office/powerpoint/2010/main" val="2113499150"/>
              </p:ext>
            </p:extLst>
          </p:nvPr>
        </p:nvGraphicFramePr>
        <p:xfrm>
          <a:off x="2628294" y="1447413"/>
          <a:ext cx="3503549" cy="2448199"/>
        </p:xfrm>
        <a:graphic>
          <a:graphicData uri="http://schemas.openxmlformats.org/presentationml/2006/ole">
            <mc:AlternateContent xmlns:mc="http://schemas.openxmlformats.org/markup-compatibility/2006">
              <mc:Choice xmlns:v="urn:schemas-microsoft-com:vml" Requires="v">
                <p:oleObj name="Graph" r:id="rId2" imgW="4241800" imgH="2971800" progId="Origin50.Graph">
                  <p:embed/>
                </p:oleObj>
              </mc:Choice>
              <mc:Fallback>
                <p:oleObj name="Graph" r:id="rId2" imgW="4241800" imgH="2971800" progId="Origin50.Graph">
                  <p:embed/>
                  <p:pic>
                    <p:nvPicPr>
                      <p:cNvPr id="5" name="Object 3">
                        <a:extLst>
                          <a:ext uri="{FF2B5EF4-FFF2-40B4-BE49-F238E27FC236}">
                            <a16:creationId xmlns:a16="http://schemas.microsoft.com/office/drawing/2014/main" id="{EC394FB5-2687-8D06-1DC9-231BF1934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294" y="1447413"/>
                        <a:ext cx="3503549" cy="2448199"/>
                      </a:xfrm>
                      <a:prstGeom prst="rect">
                        <a:avLst/>
                      </a:prstGeom>
                      <a:noFill/>
                      <a:ln>
                        <a:noFill/>
                      </a:ln>
                    </p:spPr>
                  </p:pic>
                </p:oleObj>
              </mc:Fallback>
            </mc:AlternateContent>
          </a:graphicData>
        </a:graphic>
      </p:graphicFrame>
      <p:graphicFrame>
        <p:nvGraphicFramePr>
          <p:cNvPr id="8" name="Object 3">
            <a:extLst>
              <a:ext uri="{FF2B5EF4-FFF2-40B4-BE49-F238E27FC236}">
                <a16:creationId xmlns:a16="http://schemas.microsoft.com/office/drawing/2014/main" id="{5A28D4E2-797D-5080-C7C1-0E1E334061A4}"/>
              </a:ext>
            </a:extLst>
          </p:cNvPr>
          <p:cNvGraphicFramePr>
            <a:graphicFrameLocks noChangeAspect="1"/>
          </p:cNvGraphicFramePr>
          <p:nvPr>
            <p:extLst>
              <p:ext uri="{D42A27DB-BD31-4B8C-83A1-F6EECF244321}">
                <p14:modId xmlns:p14="http://schemas.microsoft.com/office/powerpoint/2010/main" val="875878230"/>
              </p:ext>
            </p:extLst>
          </p:nvPr>
        </p:nvGraphicFramePr>
        <p:xfrm>
          <a:off x="-155360" y="1548139"/>
          <a:ext cx="3503549" cy="2448199"/>
        </p:xfrm>
        <a:graphic>
          <a:graphicData uri="http://schemas.openxmlformats.org/presentationml/2006/ole">
            <mc:AlternateContent xmlns:mc="http://schemas.openxmlformats.org/markup-compatibility/2006">
              <mc:Choice xmlns:v="urn:schemas-microsoft-com:vml" Requires="v">
                <p:oleObj name="Graph" r:id="rId4" imgW="4241800" imgH="2971800" progId="Origin50.Graph">
                  <p:embed/>
                </p:oleObj>
              </mc:Choice>
              <mc:Fallback>
                <p:oleObj name="Graph" r:id="rId4" imgW="4241800" imgH="2971800" progId="Origin50.Graph">
                  <p:embed/>
                  <p:pic>
                    <p:nvPicPr>
                      <p:cNvPr id="8" name="Object 3">
                        <a:extLst>
                          <a:ext uri="{FF2B5EF4-FFF2-40B4-BE49-F238E27FC236}">
                            <a16:creationId xmlns:a16="http://schemas.microsoft.com/office/drawing/2014/main" id="{5A28D4E2-797D-5080-C7C1-0E1E33406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60" y="1548139"/>
                        <a:ext cx="3503549" cy="2448199"/>
                      </a:xfrm>
                      <a:prstGeom prst="rect">
                        <a:avLst/>
                      </a:prstGeom>
                      <a:noFill/>
                      <a:ln>
                        <a:noFill/>
                      </a:ln>
                    </p:spPr>
                  </p:pic>
                </p:oleObj>
              </mc:Fallback>
            </mc:AlternateContent>
          </a:graphicData>
        </a:graphic>
      </p:graphicFrame>
      <p:graphicFrame>
        <p:nvGraphicFramePr>
          <p:cNvPr id="11" name="Object 4">
            <a:extLst>
              <a:ext uri="{FF2B5EF4-FFF2-40B4-BE49-F238E27FC236}">
                <a16:creationId xmlns:a16="http://schemas.microsoft.com/office/drawing/2014/main" id="{2409016B-06D8-E052-02F8-0AD5AE2FF3DE}"/>
              </a:ext>
            </a:extLst>
          </p:cNvPr>
          <p:cNvGraphicFramePr>
            <a:graphicFrameLocks noChangeAspect="1"/>
          </p:cNvGraphicFramePr>
          <p:nvPr>
            <p:extLst>
              <p:ext uri="{D42A27DB-BD31-4B8C-83A1-F6EECF244321}">
                <p14:modId xmlns:p14="http://schemas.microsoft.com/office/powerpoint/2010/main" val="1488238541"/>
              </p:ext>
            </p:extLst>
          </p:nvPr>
        </p:nvGraphicFramePr>
        <p:xfrm>
          <a:off x="1236467" y="3785486"/>
          <a:ext cx="3503549" cy="2448199"/>
        </p:xfrm>
        <a:graphic>
          <a:graphicData uri="http://schemas.openxmlformats.org/presentationml/2006/ole">
            <mc:AlternateContent xmlns:mc="http://schemas.openxmlformats.org/markup-compatibility/2006">
              <mc:Choice xmlns:v="urn:schemas-microsoft-com:vml" Requires="v">
                <p:oleObj name="Graph" r:id="rId6" imgW="4241800" imgH="2971800" progId="Origin50.Graph">
                  <p:embed/>
                </p:oleObj>
              </mc:Choice>
              <mc:Fallback>
                <p:oleObj name="Graph" r:id="rId6" imgW="4241800" imgH="2971800" progId="Origin50.Graph">
                  <p:embed/>
                  <p:pic>
                    <p:nvPicPr>
                      <p:cNvPr id="11" name="Object 4">
                        <a:extLst>
                          <a:ext uri="{FF2B5EF4-FFF2-40B4-BE49-F238E27FC236}">
                            <a16:creationId xmlns:a16="http://schemas.microsoft.com/office/drawing/2014/main" id="{2409016B-06D8-E052-02F8-0AD5AE2FF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467" y="3785486"/>
                        <a:ext cx="3503549" cy="2448199"/>
                      </a:xfrm>
                      <a:prstGeom prst="rect">
                        <a:avLst/>
                      </a:prstGeom>
                      <a:noFill/>
                      <a:ln>
                        <a:noFill/>
                      </a:ln>
                    </p:spPr>
                  </p:pic>
                </p:oleObj>
              </mc:Fallback>
            </mc:AlternateContent>
          </a:graphicData>
        </a:graphic>
      </p:graphicFrame>
      <p:sp>
        <p:nvSpPr>
          <p:cNvPr id="13" name="TextBox 12">
            <a:extLst>
              <a:ext uri="{FF2B5EF4-FFF2-40B4-BE49-F238E27FC236}">
                <a16:creationId xmlns:a16="http://schemas.microsoft.com/office/drawing/2014/main" id="{17C8CBDE-63C0-FF2D-4BDE-E757C02C6F83}"/>
              </a:ext>
            </a:extLst>
          </p:cNvPr>
          <p:cNvSpPr txBox="1"/>
          <p:nvPr/>
        </p:nvSpPr>
        <p:spPr>
          <a:xfrm>
            <a:off x="163183" y="1135834"/>
            <a:ext cx="558991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altLang="en-RO" dirty="0"/>
              <a:t>HiPIMS Monopulse, </a:t>
            </a:r>
            <a:r>
              <a:rPr lang="pt-BR" dirty="0"/>
              <a:t>Frequency, V</a:t>
            </a:r>
            <a:r>
              <a:rPr lang="pt-BR" altLang="en-RO" dirty="0"/>
              <a:t>oltage, </a:t>
            </a:r>
            <a:r>
              <a:rPr lang="ro-RO" dirty="0"/>
              <a:t>Pulse duration</a:t>
            </a:r>
          </a:p>
        </p:txBody>
      </p:sp>
      <p:graphicFrame>
        <p:nvGraphicFramePr>
          <p:cNvPr id="4" name="Object 4">
            <a:extLst>
              <a:ext uri="{FF2B5EF4-FFF2-40B4-BE49-F238E27FC236}">
                <a16:creationId xmlns:a16="http://schemas.microsoft.com/office/drawing/2014/main" id="{4F0C8303-EA91-2772-7488-7EE217B79D4D}"/>
              </a:ext>
            </a:extLst>
          </p:cNvPr>
          <p:cNvGraphicFramePr>
            <a:graphicFrameLocks noChangeAspect="1"/>
          </p:cNvGraphicFramePr>
          <p:nvPr>
            <p:extLst>
              <p:ext uri="{D42A27DB-BD31-4B8C-83A1-F6EECF244321}">
                <p14:modId xmlns:p14="http://schemas.microsoft.com/office/powerpoint/2010/main" val="2807609343"/>
              </p:ext>
            </p:extLst>
          </p:nvPr>
        </p:nvGraphicFramePr>
        <p:xfrm>
          <a:off x="8870948" y="1997679"/>
          <a:ext cx="3503549" cy="2448199"/>
        </p:xfrm>
        <a:graphic>
          <a:graphicData uri="http://schemas.openxmlformats.org/presentationml/2006/ole">
            <mc:AlternateContent xmlns:mc="http://schemas.openxmlformats.org/markup-compatibility/2006">
              <mc:Choice xmlns:v="urn:schemas-microsoft-com:vml" Requires="v">
                <p:oleObj name="Graph" r:id="rId8" imgW="4241800" imgH="2971800" progId="Origin50.Graph">
                  <p:embed/>
                </p:oleObj>
              </mc:Choice>
              <mc:Fallback>
                <p:oleObj name="Graph" r:id="rId8" imgW="4241800" imgH="2971800" progId="Origin50.Graph">
                  <p:embed/>
                  <p:pic>
                    <p:nvPicPr>
                      <p:cNvPr id="4" name="Object 4">
                        <a:extLst>
                          <a:ext uri="{FF2B5EF4-FFF2-40B4-BE49-F238E27FC236}">
                            <a16:creationId xmlns:a16="http://schemas.microsoft.com/office/drawing/2014/main" id="{4DA4BDBE-7F0B-026F-6C20-E3D706C584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0948" y="1997679"/>
                        <a:ext cx="3503549" cy="2448199"/>
                      </a:xfrm>
                      <a:prstGeom prst="rect">
                        <a:avLst/>
                      </a:prstGeom>
                      <a:noFill/>
                      <a:ln>
                        <a:noFill/>
                      </a:ln>
                    </p:spPr>
                  </p:pic>
                </p:oleObj>
              </mc:Fallback>
            </mc:AlternateContent>
          </a:graphicData>
        </a:graphic>
      </p:graphicFrame>
      <p:graphicFrame>
        <p:nvGraphicFramePr>
          <p:cNvPr id="6" name="Object 3">
            <a:extLst>
              <a:ext uri="{FF2B5EF4-FFF2-40B4-BE49-F238E27FC236}">
                <a16:creationId xmlns:a16="http://schemas.microsoft.com/office/drawing/2014/main" id="{E9D0A171-8874-E3A8-05DA-2EB9957E586D}"/>
              </a:ext>
            </a:extLst>
          </p:cNvPr>
          <p:cNvGraphicFramePr>
            <a:graphicFrameLocks noChangeAspect="1"/>
          </p:cNvGraphicFramePr>
          <p:nvPr>
            <p:extLst>
              <p:ext uri="{D42A27DB-BD31-4B8C-83A1-F6EECF244321}">
                <p14:modId xmlns:p14="http://schemas.microsoft.com/office/powerpoint/2010/main" val="2162904670"/>
              </p:ext>
            </p:extLst>
          </p:nvPr>
        </p:nvGraphicFramePr>
        <p:xfrm>
          <a:off x="5845699" y="1997679"/>
          <a:ext cx="3503547" cy="2448198"/>
        </p:xfrm>
        <a:graphic>
          <a:graphicData uri="http://schemas.openxmlformats.org/presentationml/2006/ole">
            <mc:AlternateContent xmlns:mc="http://schemas.openxmlformats.org/markup-compatibility/2006">
              <mc:Choice xmlns:v="urn:schemas-microsoft-com:vml" Requires="v">
                <p:oleObj name="Graph" r:id="rId10" imgW="4241800" imgH="2971800" progId="Origin50.Graph">
                  <p:embed/>
                </p:oleObj>
              </mc:Choice>
              <mc:Fallback>
                <p:oleObj name="Graph" r:id="rId10" imgW="4241800" imgH="2971800" progId="Origin50.Graph">
                  <p:embed/>
                  <p:pic>
                    <p:nvPicPr>
                      <p:cNvPr id="5" name="Object 3">
                        <a:extLst>
                          <a:ext uri="{FF2B5EF4-FFF2-40B4-BE49-F238E27FC236}">
                            <a16:creationId xmlns:a16="http://schemas.microsoft.com/office/drawing/2014/main" id="{74AD5FF8-9263-6D28-3870-670ACCF61C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5699" y="1997679"/>
                        <a:ext cx="3503547" cy="2448198"/>
                      </a:xfrm>
                      <a:prstGeom prst="rect">
                        <a:avLst/>
                      </a:prstGeom>
                      <a:noFill/>
                      <a:ln>
                        <a:noFill/>
                      </a:ln>
                    </p:spPr>
                  </p:pic>
                </p:oleObj>
              </mc:Fallback>
            </mc:AlternateContent>
          </a:graphicData>
        </a:graphic>
      </p:graphicFrame>
      <p:sp>
        <p:nvSpPr>
          <p:cNvPr id="9" name="TextBox 8">
            <a:extLst>
              <a:ext uri="{FF2B5EF4-FFF2-40B4-BE49-F238E27FC236}">
                <a16:creationId xmlns:a16="http://schemas.microsoft.com/office/drawing/2014/main" id="{36736E01-C744-C251-C3E0-7A67E5FD3268}"/>
              </a:ext>
            </a:extLst>
          </p:cNvPr>
          <p:cNvSpPr txBox="1"/>
          <p:nvPr/>
        </p:nvSpPr>
        <p:spPr>
          <a:xfrm>
            <a:off x="6020389" y="1688728"/>
            <a:ext cx="3280353" cy="369332"/>
          </a:xfrm>
          <a:prstGeom prst="rect">
            <a:avLst/>
          </a:prstGeom>
          <a:noFill/>
        </p:spPr>
        <p:txBody>
          <a:bodyPr wrap="square">
            <a:spAutoFit/>
          </a:bodyPr>
          <a:lstStyle/>
          <a:p>
            <a:pPr algn="ctr"/>
            <a:r>
              <a:rPr lang="ro-RO" altLang="en-RO"/>
              <a:t>Positive pulse duration varried </a:t>
            </a:r>
            <a:endParaRPr lang="ro-RO" altLang="en-RO" dirty="0"/>
          </a:p>
        </p:txBody>
      </p:sp>
      <p:sp>
        <p:nvSpPr>
          <p:cNvPr id="12" name="TextBox 11">
            <a:extLst>
              <a:ext uri="{FF2B5EF4-FFF2-40B4-BE49-F238E27FC236}">
                <a16:creationId xmlns:a16="http://schemas.microsoft.com/office/drawing/2014/main" id="{BF9A4E2F-249C-5822-B320-9ACB37F59B47}"/>
              </a:ext>
            </a:extLst>
          </p:cNvPr>
          <p:cNvSpPr txBox="1"/>
          <p:nvPr/>
        </p:nvSpPr>
        <p:spPr>
          <a:xfrm>
            <a:off x="9173189" y="1688728"/>
            <a:ext cx="2935137" cy="369332"/>
          </a:xfrm>
          <a:prstGeom prst="rect">
            <a:avLst/>
          </a:prstGeom>
          <a:noFill/>
        </p:spPr>
        <p:txBody>
          <a:bodyPr wrap="square">
            <a:spAutoFit/>
          </a:bodyPr>
          <a:lstStyle/>
          <a:p>
            <a:pPr algn="ctr"/>
            <a:r>
              <a:rPr lang="pt-BR" altLang="en-RO"/>
              <a:t>Positive pulse voltage varried</a:t>
            </a:r>
            <a:endParaRPr lang="en-RO" dirty="0"/>
          </a:p>
        </p:txBody>
      </p:sp>
      <p:sp>
        <p:nvSpPr>
          <p:cNvPr id="18" name="TextBox 17">
            <a:extLst>
              <a:ext uri="{FF2B5EF4-FFF2-40B4-BE49-F238E27FC236}">
                <a16:creationId xmlns:a16="http://schemas.microsoft.com/office/drawing/2014/main" id="{5647DE8E-07AF-893D-72A2-1DEC4330479E}"/>
              </a:ext>
            </a:extLst>
          </p:cNvPr>
          <p:cNvSpPr txBox="1"/>
          <p:nvPr/>
        </p:nvSpPr>
        <p:spPr>
          <a:xfrm>
            <a:off x="6171510" y="1009608"/>
            <a:ext cx="6258464" cy="646331"/>
          </a:xfrm>
          <a:prstGeom prst="rect">
            <a:avLst/>
          </a:prstGeom>
          <a:noFill/>
        </p:spPr>
        <p:txBody>
          <a:bodyPr wrap="square">
            <a:spAutoFit/>
          </a:bodyPr>
          <a:lstStyle/>
          <a:p>
            <a:pPr algn="ctr"/>
            <a:r>
              <a:rPr lang="ro-RO" altLang="en-RO" dirty="0"/>
              <a:t>B+Ar+D, Ar/D: 1/1, </a:t>
            </a:r>
          </a:p>
          <a:p>
            <a:pPr algn="ctr"/>
            <a:r>
              <a:rPr lang="ro-RO" altLang="en-RO" dirty="0"/>
              <a:t>Bipolar HiPIMS, </a:t>
            </a:r>
          </a:p>
        </p:txBody>
      </p:sp>
      <p:cxnSp>
        <p:nvCxnSpPr>
          <p:cNvPr id="20" name="Straight Connector 19">
            <a:extLst>
              <a:ext uri="{FF2B5EF4-FFF2-40B4-BE49-F238E27FC236}">
                <a16:creationId xmlns:a16="http://schemas.microsoft.com/office/drawing/2014/main" id="{3274627E-40B2-DAA4-2786-A5A8D289675F}"/>
              </a:ext>
            </a:extLst>
          </p:cNvPr>
          <p:cNvCxnSpPr>
            <a:cxnSpLocks/>
          </p:cNvCxnSpPr>
          <p:nvPr/>
        </p:nvCxnSpPr>
        <p:spPr>
          <a:xfrm flipH="1">
            <a:off x="5813299" y="897147"/>
            <a:ext cx="32400" cy="5529532"/>
          </a:xfrm>
          <a:prstGeom prst="line">
            <a:avLst/>
          </a:prstGeom>
        </p:spPr>
        <p:style>
          <a:lnRef idx="1">
            <a:schemeClr val="dk1"/>
          </a:lnRef>
          <a:fillRef idx="0">
            <a:schemeClr val="dk1"/>
          </a:fillRef>
          <a:effectRef idx="0">
            <a:schemeClr val="dk1"/>
          </a:effectRef>
          <a:fontRef idx="minor">
            <a:schemeClr val="tx1"/>
          </a:fontRef>
        </p:style>
      </p:cxnSp>
      <p:sp>
        <p:nvSpPr>
          <p:cNvPr id="23" name="Footer Placeholder 3">
            <a:extLst>
              <a:ext uri="{FF2B5EF4-FFF2-40B4-BE49-F238E27FC236}">
                <a16:creationId xmlns:a16="http://schemas.microsoft.com/office/drawing/2014/main" id="{B0993FCF-CEA4-F13A-690E-BA956BF86642}"/>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6</a:t>
            </a:fld>
            <a:endParaRPr lang="en-GB" altLang="en-US" dirty="0"/>
          </a:p>
        </p:txBody>
      </p:sp>
      <p:sp>
        <p:nvSpPr>
          <p:cNvPr id="24" name="TextBox 23">
            <a:extLst>
              <a:ext uri="{FF2B5EF4-FFF2-40B4-BE49-F238E27FC236}">
                <a16:creationId xmlns:a16="http://schemas.microsoft.com/office/drawing/2014/main" id="{F01F3017-528D-02FD-D329-12BB1D94640B}"/>
              </a:ext>
            </a:extLst>
          </p:cNvPr>
          <p:cNvSpPr txBox="1"/>
          <p:nvPr/>
        </p:nvSpPr>
        <p:spPr>
          <a:xfrm>
            <a:off x="6032133" y="4487687"/>
            <a:ext cx="6076193" cy="1938992"/>
          </a:xfrm>
          <a:prstGeom prst="rect">
            <a:avLst/>
          </a:prstGeom>
          <a:noFill/>
        </p:spPr>
        <p:txBody>
          <a:bodyPr wrap="square" rtlCol="0">
            <a:spAutoFit/>
          </a:bodyPr>
          <a:lstStyle/>
          <a:p>
            <a:pPr algn="ctr"/>
            <a:r>
              <a:rPr lang="en-GB" sz="2000" b="1" dirty="0"/>
              <a:t>RF+HiPIMS+DC = </a:t>
            </a:r>
            <a:r>
              <a:rPr lang="en-GB" sz="2000" b="1" dirty="0">
                <a:solidFill>
                  <a:srgbClr val="00B050"/>
                </a:solidFill>
              </a:rPr>
              <a:t>~90 types of plasmas</a:t>
            </a:r>
          </a:p>
          <a:p>
            <a:pPr algn="l"/>
            <a:r>
              <a:rPr lang="en-GB" sz="2000" b="1" dirty="0"/>
              <a:t> For each one we know:</a:t>
            </a:r>
          </a:p>
          <a:p>
            <a:pPr marL="342900" indent="-342900" algn="l">
              <a:buFont typeface="Arial" panose="020B0604020202020204" pitchFamily="34" charset="0"/>
              <a:buChar char="•"/>
            </a:pPr>
            <a:r>
              <a:rPr lang="en-GB" sz="2000" b="1" dirty="0"/>
              <a:t>Ion energy</a:t>
            </a:r>
          </a:p>
          <a:p>
            <a:pPr marL="342900" indent="-342900" algn="l">
              <a:buFont typeface="Arial" panose="020B0604020202020204" pitchFamily="34" charset="0"/>
              <a:buChar char="•"/>
            </a:pPr>
            <a:r>
              <a:rPr lang="en-GB" sz="2000" b="1" dirty="0"/>
              <a:t>Coating rate (Particle flux)</a:t>
            </a:r>
          </a:p>
          <a:p>
            <a:pPr marL="342900" indent="-342900" algn="l">
              <a:buFont typeface="Arial" panose="020B0604020202020204" pitchFamily="34" charset="0"/>
              <a:buChar char="•"/>
            </a:pPr>
            <a:r>
              <a:rPr lang="en-GB" sz="2000" b="1" dirty="0"/>
              <a:t>D/B ratio by TDS</a:t>
            </a:r>
          </a:p>
          <a:p>
            <a:pPr algn="l"/>
            <a:r>
              <a:rPr lang="en-GB" sz="2000" b="1" dirty="0"/>
              <a:t>Useful for recipe development and future production</a:t>
            </a:r>
          </a:p>
        </p:txBody>
      </p:sp>
      <p:sp>
        <p:nvSpPr>
          <p:cNvPr id="25" name="TextBox 24">
            <a:extLst>
              <a:ext uri="{FF2B5EF4-FFF2-40B4-BE49-F238E27FC236}">
                <a16:creationId xmlns:a16="http://schemas.microsoft.com/office/drawing/2014/main" id="{9907BF5F-4FB4-B43A-1509-4CD5032CDC46}"/>
              </a:ext>
            </a:extLst>
          </p:cNvPr>
          <p:cNvSpPr txBox="1"/>
          <p:nvPr/>
        </p:nvSpPr>
        <p:spPr>
          <a:xfrm>
            <a:off x="242327" y="566525"/>
            <a:ext cx="11556124" cy="400110"/>
          </a:xfrm>
          <a:prstGeom prst="rect">
            <a:avLst/>
          </a:prstGeom>
          <a:noFill/>
        </p:spPr>
        <p:txBody>
          <a:bodyPr wrap="square" rtlCol="0">
            <a:spAutoFit/>
          </a:bodyPr>
          <a:lstStyle/>
          <a:p>
            <a:pPr algn="ctr"/>
            <a:r>
              <a:rPr lang="en-RO" sz="2000" b="1" dirty="0"/>
              <a:t>2024 was dedicated in setup and coating recipe development and plasma charactherisation methods  </a:t>
            </a:r>
          </a:p>
        </p:txBody>
      </p:sp>
    </p:spTree>
    <p:extLst>
      <p:ext uri="{BB962C8B-B14F-4D97-AF65-F5344CB8AC3E}">
        <p14:creationId xmlns:p14="http://schemas.microsoft.com/office/powerpoint/2010/main" val="314420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9872C-934A-E909-829A-C173D152B7F1}"/>
              </a:ext>
            </a:extLst>
          </p:cNvPr>
          <p:cNvSpPr>
            <a:spLocks noGrp="1"/>
          </p:cNvSpPr>
          <p:nvPr>
            <p:ph type="title"/>
          </p:nvPr>
        </p:nvSpPr>
        <p:spPr/>
        <p:txBody>
          <a:bodyPr/>
          <a:lstStyle/>
          <a:p>
            <a:r>
              <a:rPr lang="en-GB" dirty="0">
                <a:solidFill>
                  <a:srgbClr val="000000"/>
                </a:solidFill>
                <a:latin typeface="+mj-lt"/>
                <a:ea typeface="+mj-ea"/>
                <a:cs typeface="+mj-cs"/>
                <a:sym typeface="Arial"/>
              </a:rPr>
              <a:t>R</a:t>
            </a:r>
            <a:r>
              <a:rPr lang="en-RO" dirty="0">
                <a:solidFill>
                  <a:srgbClr val="000000"/>
                </a:solidFill>
                <a:latin typeface="+mj-lt"/>
                <a:ea typeface="+mj-ea"/>
                <a:cs typeface="+mj-cs"/>
                <a:sym typeface="Arial"/>
              </a:rPr>
              <a:t>esults form the B layers production task</a:t>
            </a:r>
            <a:r>
              <a:rPr lang="en-GB" dirty="0">
                <a:solidFill>
                  <a:srgbClr val="000000"/>
                </a:solidFill>
                <a:latin typeface="+mj-lt"/>
                <a:ea typeface="+mj-ea"/>
                <a:cs typeface="+mj-cs"/>
                <a:sym typeface="Arial"/>
              </a:rPr>
              <a:t> </a:t>
            </a:r>
            <a:r>
              <a:rPr lang="en-RO" dirty="0">
                <a:solidFill>
                  <a:srgbClr val="000000"/>
                </a:solidFill>
                <a:latin typeface="+mj-lt"/>
                <a:ea typeface="+mj-ea"/>
                <a:cs typeface="+mj-cs"/>
                <a:sym typeface="Arial"/>
              </a:rPr>
              <a:t>in 2025 under SBP4 </a:t>
            </a:r>
            <a:endParaRPr lang="en-RO" dirty="0"/>
          </a:p>
        </p:txBody>
      </p:sp>
      <p:sp>
        <p:nvSpPr>
          <p:cNvPr id="7" name="TextBox 6">
            <a:extLst>
              <a:ext uri="{FF2B5EF4-FFF2-40B4-BE49-F238E27FC236}">
                <a16:creationId xmlns:a16="http://schemas.microsoft.com/office/drawing/2014/main" id="{848F589F-9D0B-90C9-4B13-345B5CD35FC9}"/>
              </a:ext>
            </a:extLst>
          </p:cNvPr>
          <p:cNvSpPr txBox="1"/>
          <p:nvPr/>
        </p:nvSpPr>
        <p:spPr>
          <a:xfrm>
            <a:off x="3388863" y="848062"/>
            <a:ext cx="4900613" cy="369332"/>
          </a:xfrm>
          <a:prstGeom prst="rect">
            <a:avLst/>
          </a:prstGeom>
          <a:noFill/>
        </p:spPr>
        <p:txBody>
          <a:bodyPr wrap="square" rtlCol="0">
            <a:spAutoFit/>
          </a:bodyPr>
          <a:lstStyle/>
          <a:p>
            <a:pPr algn="ctr"/>
            <a:r>
              <a:rPr lang="ro-RO" b="1" dirty="0"/>
              <a:t>Pre-deposition. Calibration </a:t>
            </a:r>
          </a:p>
        </p:txBody>
      </p:sp>
      <p:sp>
        <p:nvSpPr>
          <p:cNvPr id="8" name="TextBox 7">
            <a:extLst>
              <a:ext uri="{FF2B5EF4-FFF2-40B4-BE49-F238E27FC236}">
                <a16:creationId xmlns:a16="http://schemas.microsoft.com/office/drawing/2014/main" id="{BDE1E855-9E33-EF6C-E1F7-E67F93D56E9D}"/>
              </a:ext>
            </a:extLst>
          </p:cNvPr>
          <p:cNvSpPr txBox="1"/>
          <p:nvPr/>
        </p:nvSpPr>
        <p:spPr>
          <a:xfrm>
            <a:off x="609600" y="1179438"/>
            <a:ext cx="3536528" cy="2492990"/>
          </a:xfrm>
          <a:prstGeom prst="rect">
            <a:avLst/>
          </a:prstGeom>
          <a:noFill/>
        </p:spPr>
        <p:txBody>
          <a:bodyPr wrap="square" rtlCol="0">
            <a:spAutoFit/>
          </a:bodyPr>
          <a:lstStyle/>
          <a:p>
            <a:pPr algn="ctr"/>
            <a:r>
              <a:rPr lang="ro-RO" sz="1500" b="1" dirty="0"/>
              <a:t>Coating parameters</a:t>
            </a:r>
          </a:p>
          <a:p>
            <a:pPr algn="ctr"/>
            <a:endParaRPr lang="ro-RO" sz="1500" b="1" dirty="0"/>
          </a:p>
          <a:p>
            <a:pPr marL="214313" indent="-214313">
              <a:buFont typeface="Arial" panose="020B0604020202020204" pitchFamily="34" charset="0"/>
              <a:buChar char="•"/>
            </a:pPr>
            <a:r>
              <a:rPr lang="ro-RO" dirty="0"/>
              <a:t>4x Si substrates</a:t>
            </a:r>
          </a:p>
          <a:p>
            <a:pPr marL="214313" indent="-214313">
              <a:buFont typeface="Arial" panose="020B0604020202020204" pitchFamily="34" charset="0"/>
              <a:buChar char="•"/>
            </a:pPr>
            <a:r>
              <a:rPr lang="ro-RO" dirty="0"/>
              <a:t>2 RF sources opperated at 100W each</a:t>
            </a:r>
          </a:p>
          <a:p>
            <a:pPr marL="214313" indent="-214313">
              <a:buFont typeface="Arial" panose="020B0604020202020204" pitchFamily="34" charset="0"/>
              <a:buChar char="•"/>
            </a:pPr>
            <a:r>
              <a:rPr lang="ro-RO" dirty="0"/>
              <a:t>Working pressure: 1x10</a:t>
            </a:r>
            <a:r>
              <a:rPr lang="ro-RO" baseline="30000" dirty="0"/>
              <a:t>-2</a:t>
            </a:r>
            <a:r>
              <a:rPr lang="ro-RO" dirty="0"/>
              <a:t>mbar</a:t>
            </a:r>
          </a:p>
          <a:p>
            <a:pPr marL="214313" indent="-214313">
              <a:buFont typeface="Arial" panose="020B0604020202020204" pitchFamily="34" charset="0"/>
              <a:buChar char="•"/>
            </a:pPr>
            <a:r>
              <a:rPr lang="ro-RO" dirty="0"/>
              <a:t>Ar flow= 20sccm</a:t>
            </a:r>
          </a:p>
          <a:p>
            <a:pPr marL="214313" indent="-214313">
              <a:buFont typeface="Arial" panose="020B0604020202020204" pitchFamily="34" charset="0"/>
              <a:buChar char="•"/>
            </a:pPr>
            <a:r>
              <a:rPr lang="ro-RO" dirty="0"/>
              <a:t>D</a:t>
            </a:r>
            <a:r>
              <a:rPr lang="ro-RO" baseline="-25000" dirty="0"/>
              <a:t>2</a:t>
            </a:r>
            <a:r>
              <a:rPr lang="ro-RO" dirty="0"/>
              <a:t> flow= 20 sccm</a:t>
            </a:r>
            <a:r>
              <a:rPr lang="ro-RO" baseline="-25000" dirty="0"/>
              <a:t>  </a:t>
            </a:r>
          </a:p>
          <a:p>
            <a:pPr marL="214313" indent="-214313">
              <a:buFont typeface="Arial" panose="020B0604020202020204" pitchFamily="34" charset="0"/>
              <a:buChar char="•"/>
            </a:pPr>
            <a:endParaRPr lang="ro-RO" dirty="0"/>
          </a:p>
        </p:txBody>
      </p:sp>
      <p:sp>
        <p:nvSpPr>
          <p:cNvPr id="9" name="TextBox 8">
            <a:extLst>
              <a:ext uri="{FF2B5EF4-FFF2-40B4-BE49-F238E27FC236}">
                <a16:creationId xmlns:a16="http://schemas.microsoft.com/office/drawing/2014/main" id="{9A606A95-1E4E-7B19-8426-7EBB4F5C2ED0}"/>
              </a:ext>
            </a:extLst>
          </p:cNvPr>
          <p:cNvSpPr txBox="1"/>
          <p:nvPr/>
        </p:nvSpPr>
        <p:spPr>
          <a:xfrm>
            <a:off x="6925391" y="1145745"/>
            <a:ext cx="4900613" cy="369332"/>
          </a:xfrm>
          <a:prstGeom prst="rect">
            <a:avLst/>
          </a:prstGeom>
          <a:noFill/>
        </p:spPr>
        <p:txBody>
          <a:bodyPr wrap="square" rtlCol="0">
            <a:spAutoFit/>
          </a:bodyPr>
          <a:lstStyle/>
          <a:p>
            <a:r>
              <a:rPr lang="en-US" b="1" dirty="0"/>
              <a:t>Measurements</a:t>
            </a:r>
          </a:p>
        </p:txBody>
      </p:sp>
      <p:sp>
        <p:nvSpPr>
          <p:cNvPr id="10" name="TextBox 9">
            <a:extLst>
              <a:ext uri="{FF2B5EF4-FFF2-40B4-BE49-F238E27FC236}">
                <a16:creationId xmlns:a16="http://schemas.microsoft.com/office/drawing/2014/main" id="{49CB4A90-D3B8-16EF-8644-77842B57855C}"/>
              </a:ext>
            </a:extLst>
          </p:cNvPr>
          <p:cNvSpPr txBox="1"/>
          <p:nvPr/>
        </p:nvSpPr>
        <p:spPr>
          <a:xfrm>
            <a:off x="8150462" y="1511284"/>
            <a:ext cx="3193256" cy="369332"/>
          </a:xfrm>
          <a:prstGeom prst="rect">
            <a:avLst/>
          </a:prstGeom>
          <a:noFill/>
        </p:spPr>
        <p:txBody>
          <a:bodyPr wrap="square" rtlCol="0">
            <a:spAutoFit/>
          </a:bodyPr>
          <a:lstStyle/>
          <a:p>
            <a:pPr marL="214313" indent="-214313">
              <a:buFont typeface="Arial" panose="020B0604020202020204" pitchFamily="34" charset="0"/>
              <a:buChar char="•"/>
            </a:pPr>
            <a:r>
              <a:rPr lang="ro-RO" dirty="0"/>
              <a:t>SEM cross-section</a:t>
            </a:r>
          </a:p>
        </p:txBody>
      </p:sp>
      <p:pic>
        <p:nvPicPr>
          <p:cNvPr id="11" name="Picture 10">
            <a:extLst>
              <a:ext uri="{FF2B5EF4-FFF2-40B4-BE49-F238E27FC236}">
                <a16:creationId xmlns:a16="http://schemas.microsoft.com/office/drawing/2014/main" id="{8B43185A-5C5A-858C-5C07-8DD745CC3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383" y="1954898"/>
            <a:ext cx="5206225" cy="3708081"/>
          </a:xfrm>
          <a:prstGeom prst="rect">
            <a:avLst/>
          </a:prstGeom>
        </p:spPr>
      </p:pic>
      <p:pic>
        <p:nvPicPr>
          <p:cNvPr id="13" name="Picture 12" descr="https://lh7-rt.googleusercontent.com/docsz/AD_4nXdI4JJbmvFvMTXHl8K0vHc0AEnHvQFglSsnNkg_lh4pNAWHmkAUfmkbGX86szL09EaIhJhHzs1IqDaebHMhdgR9_X2po1bhhZ0QeqfkbqXfOXCky18__YG3n3rsf7XBnXeRAiRXnki4e-wUEcwH3w?key=PoXlbM9ondZAWwIRsAbecsWI">
            <a:extLst>
              <a:ext uri="{FF2B5EF4-FFF2-40B4-BE49-F238E27FC236}">
                <a16:creationId xmlns:a16="http://schemas.microsoft.com/office/drawing/2014/main" id="{F7109130-DABF-A93A-0FE3-8BE8BFB7EAFA}"/>
              </a:ext>
            </a:extLst>
          </p:cNvPr>
          <p:cNvPicPr/>
          <p:nvPr/>
        </p:nvPicPr>
        <p:blipFill rotWithShape="1">
          <a:blip r:embed="rId3" cstate="print">
            <a:extLst>
              <a:ext uri="{28A0092B-C50C-407E-A947-70E740481C1C}">
                <a14:useLocalDpi xmlns:a14="http://schemas.microsoft.com/office/drawing/2010/main" val="0"/>
              </a:ext>
            </a:extLst>
          </a:blip>
          <a:srcRect b="28892"/>
          <a:stretch/>
        </p:blipFill>
        <p:spPr bwMode="auto">
          <a:xfrm>
            <a:off x="675658" y="3574599"/>
            <a:ext cx="1285875" cy="1970960"/>
          </a:xfrm>
          <a:prstGeom prst="rect">
            <a:avLst/>
          </a:prstGeom>
          <a:noFill/>
          <a:ln>
            <a:noFill/>
          </a:ln>
        </p:spPr>
      </p:pic>
      <p:sp>
        <p:nvSpPr>
          <p:cNvPr id="14" name="Rectangle 13">
            <a:extLst>
              <a:ext uri="{FF2B5EF4-FFF2-40B4-BE49-F238E27FC236}">
                <a16:creationId xmlns:a16="http://schemas.microsoft.com/office/drawing/2014/main" id="{DEAC80E7-25AF-1FFA-3E82-1D4463A92469}"/>
              </a:ext>
            </a:extLst>
          </p:cNvPr>
          <p:cNvSpPr/>
          <p:nvPr/>
        </p:nvSpPr>
        <p:spPr>
          <a:xfrm>
            <a:off x="513727" y="5688580"/>
            <a:ext cx="1609736" cy="230832"/>
          </a:xfrm>
          <a:prstGeom prst="rect">
            <a:avLst/>
          </a:prstGeom>
        </p:spPr>
        <p:txBody>
          <a:bodyPr wrap="none">
            <a:spAutoFit/>
          </a:bodyPr>
          <a:lstStyle/>
          <a:p>
            <a:pPr algn="ctr"/>
            <a:r>
              <a:rPr lang="en-US" sz="900" dirty="0"/>
              <a:t>In situ photo of the deposition</a:t>
            </a:r>
          </a:p>
        </p:txBody>
      </p:sp>
      <p:sp>
        <p:nvSpPr>
          <p:cNvPr id="15" name="Rectangle 14">
            <a:extLst>
              <a:ext uri="{FF2B5EF4-FFF2-40B4-BE49-F238E27FC236}">
                <a16:creationId xmlns:a16="http://schemas.microsoft.com/office/drawing/2014/main" id="{EE69C6A9-BF0C-2839-4091-EB31E8AC7B6A}"/>
              </a:ext>
            </a:extLst>
          </p:cNvPr>
          <p:cNvSpPr/>
          <p:nvPr/>
        </p:nvSpPr>
        <p:spPr>
          <a:xfrm>
            <a:off x="7550500" y="6291553"/>
            <a:ext cx="1536857" cy="230166"/>
          </a:xfrm>
          <a:prstGeom prst="rect">
            <a:avLst/>
          </a:prstGeom>
        </p:spPr>
        <p:txBody>
          <a:bodyPr wrap="square">
            <a:spAutoFit/>
          </a:bodyPr>
          <a:lstStyle/>
          <a:p>
            <a:pPr algn="ctr"/>
            <a:r>
              <a:rPr lang="ro-RO" sz="900" dirty="0"/>
              <a:t>Cross-section-SEM results </a:t>
            </a:r>
            <a:endParaRPr lang="en-US" sz="900" dirty="0"/>
          </a:p>
        </p:txBody>
      </p:sp>
      <p:sp>
        <p:nvSpPr>
          <p:cNvPr id="16" name="Rectangle 15">
            <a:extLst>
              <a:ext uri="{FF2B5EF4-FFF2-40B4-BE49-F238E27FC236}">
                <a16:creationId xmlns:a16="http://schemas.microsoft.com/office/drawing/2014/main" id="{67418E7A-0D57-5804-83E2-FA13975802B0}"/>
              </a:ext>
            </a:extLst>
          </p:cNvPr>
          <p:cNvSpPr/>
          <p:nvPr/>
        </p:nvSpPr>
        <p:spPr>
          <a:xfrm>
            <a:off x="2995753" y="5788642"/>
            <a:ext cx="2638674" cy="230832"/>
          </a:xfrm>
          <a:prstGeom prst="rect">
            <a:avLst/>
          </a:prstGeom>
        </p:spPr>
        <p:txBody>
          <a:bodyPr wrap="square">
            <a:spAutoFit/>
          </a:bodyPr>
          <a:lstStyle/>
          <a:p>
            <a:pPr algn="ctr"/>
            <a:r>
              <a:rPr lang="ro-RO" sz="900" dirty="0"/>
              <a:t>TDS results (D concentration and quantity)</a:t>
            </a:r>
            <a:endParaRPr lang="en-US" sz="900" dirty="0"/>
          </a:p>
        </p:txBody>
      </p:sp>
      <p:graphicFrame>
        <p:nvGraphicFramePr>
          <p:cNvPr id="17" name="Object 16">
            <a:extLst>
              <a:ext uri="{FF2B5EF4-FFF2-40B4-BE49-F238E27FC236}">
                <a16:creationId xmlns:a16="http://schemas.microsoft.com/office/drawing/2014/main" id="{F1D37099-C891-546D-3F05-95CB5D3A05DA}"/>
              </a:ext>
            </a:extLst>
          </p:cNvPr>
          <p:cNvGraphicFramePr>
            <a:graphicFrameLocks noChangeAspect="1"/>
          </p:cNvGraphicFramePr>
          <p:nvPr>
            <p:extLst>
              <p:ext uri="{D42A27DB-BD31-4B8C-83A1-F6EECF244321}">
                <p14:modId xmlns:p14="http://schemas.microsoft.com/office/powerpoint/2010/main" val="644721356"/>
              </p:ext>
            </p:extLst>
          </p:nvPr>
        </p:nvGraphicFramePr>
        <p:xfrm>
          <a:off x="2549610" y="2723301"/>
          <a:ext cx="4476802" cy="3124344"/>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32" name="Object 31"/>
                      <p:cNvPicPr/>
                      <p:nvPr/>
                    </p:nvPicPr>
                    <p:blipFill>
                      <a:blip r:embed="rId5"/>
                      <a:stretch>
                        <a:fillRect/>
                      </a:stretch>
                    </p:blipFill>
                    <p:spPr>
                      <a:xfrm>
                        <a:off x="2549610" y="2723301"/>
                        <a:ext cx="4476802" cy="3124344"/>
                      </a:xfrm>
                      <a:prstGeom prst="rect">
                        <a:avLst/>
                      </a:prstGeom>
                    </p:spPr>
                  </p:pic>
                </p:oleObj>
              </mc:Fallback>
            </mc:AlternateContent>
          </a:graphicData>
        </a:graphic>
      </p:graphicFrame>
      <p:sp>
        <p:nvSpPr>
          <p:cNvPr id="2" name="Footer Placeholder 3">
            <a:extLst>
              <a:ext uri="{FF2B5EF4-FFF2-40B4-BE49-F238E27FC236}">
                <a16:creationId xmlns:a16="http://schemas.microsoft.com/office/drawing/2014/main" id="{A3BDC70A-C78C-A497-9EEB-0FDFF66C9260}"/>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7</a:t>
            </a:fld>
            <a:endParaRPr lang="en-GB" altLang="en-US" dirty="0"/>
          </a:p>
        </p:txBody>
      </p:sp>
      <p:sp>
        <p:nvSpPr>
          <p:cNvPr id="4" name="TextBox 3">
            <a:extLst>
              <a:ext uri="{FF2B5EF4-FFF2-40B4-BE49-F238E27FC236}">
                <a16:creationId xmlns:a16="http://schemas.microsoft.com/office/drawing/2014/main" id="{C16A6ADD-7A5E-07AE-1400-5AFD7FDF0E4A}"/>
              </a:ext>
            </a:extLst>
          </p:cNvPr>
          <p:cNvSpPr txBox="1"/>
          <p:nvPr/>
        </p:nvSpPr>
        <p:spPr>
          <a:xfrm>
            <a:off x="4315090" y="2576591"/>
            <a:ext cx="6094562" cy="369332"/>
          </a:xfrm>
          <a:prstGeom prst="rect">
            <a:avLst/>
          </a:prstGeom>
          <a:noFill/>
        </p:spPr>
        <p:txBody>
          <a:bodyPr wrap="square">
            <a:spAutoFit/>
          </a:bodyPr>
          <a:lstStyle/>
          <a:p>
            <a:pPr marL="214313" indent="-214313">
              <a:buFont typeface="Arial" panose="020B0604020202020204" pitchFamily="34" charset="0"/>
              <a:buChar char="•"/>
            </a:pPr>
            <a:r>
              <a:rPr lang="ro-RO" dirty="0"/>
              <a:t>TDS</a:t>
            </a:r>
          </a:p>
        </p:txBody>
      </p:sp>
    </p:spTree>
    <p:extLst>
      <p:ext uri="{BB962C8B-B14F-4D97-AF65-F5344CB8AC3E}">
        <p14:creationId xmlns:p14="http://schemas.microsoft.com/office/powerpoint/2010/main" val="261861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B617DC-DF28-8804-16B9-D026024C1697}"/>
              </a:ext>
            </a:extLst>
          </p:cNvPr>
          <p:cNvSpPr txBox="1"/>
          <p:nvPr/>
        </p:nvSpPr>
        <p:spPr>
          <a:xfrm>
            <a:off x="6211950" y="861981"/>
            <a:ext cx="5460235" cy="369332"/>
          </a:xfrm>
          <a:prstGeom prst="rect">
            <a:avLst/>
          </a:prstGeom>
          <a:noFill/>
        </p:spPr>
        <p:txBody>
          <a:bodyPr wrap="square" rtlCol="0">
            <a:spAutoFit/>
          </a:bodyPr>
          <a:lstStyle/>
          <a:p>
            <a:r>
              <a:rPr lang="ro-RO" dirty="0"/>
              <a:t>Thermal Treatment- 50</a:t>
            </a:r>
            <a:r>
              <a:rPr lang="ro-RO" baseline="30000" dirty="0"/>
              <a:t>o</a:t>
            </a:r>
            <a:r>
              <a:rPr lang="ro-RO" dirty="0"/>
              <a:t>C- 500</a:t>
            </a:r>
            <a:r>
              <a:rPr lang="ro-RO" baseline="30000" dirty="0"/>
              <a:t>o</a:t>
            </a:r>
            <a:r>
              <a:rPr lang="ro-RO" dirty="0"/>
              <a:t>C_Ramp 5</a:t>
            </a:r>
            <a:r>
              <a:rPr lang="ro-RO" baseline="30000" dirty="0"/>
              <a:t>o</a:t>
            </a:r>
            <a:r>
              <a:rPr lang="ro-RO" dirty="0"/>
              <a:t>C/min </a:t>
            </a:r>
          </a:p>
        </p:txBody>
      </p:sp>
      <p:grpSp>
        <p:nvGrpSpPr>
          <p:cNvPr id="3" name="Group 2">
            <a:extLst>
              <a:ext uri="{FF2B5EF4-FFF2-40B4-BE49-F238E27FC236}">
                <a16:creationId xmlns:a16="http://schemas.microsoft.com/office/drawing/2014/main" id="{03FC3EF5-8BAF-B93E-358E-979A47E482FF}"/>
              </a:ext>
            </a:extLst>
          </p:cNvPr>
          <p:cNvGrpSpPr/>
          <p:nvPr/>
        </p:nvGrpSpPr>
        <p:grpSpPr>
          <a:xfrm>
            <a:off x="5412859" y="1122901"/>
            <a:ext cx="3322201" cy="2526837"/>
            <a:chOff x="4984108" y="4271038"/>
            <a:chExt cx="4491191" cy="3353715"/>
          </a:xfrm>
        </p:grpSpPr>
        <p:graphicFrame>
          <p:nvGraphicFramePr>
            <p:cNvPr id="4" name="Object 3">
              <a:extLst>
                <a:ext uri="{FF2B5EF4-FFF2-40B4-BE49-F238E27FC236}">
                  <a16:creationId xmlns:a16="http://schemas.microsoft.com/office/drawing/2014/main" id="{AC06F5E5-3F76-E362-7AE0-5A18F1541CFD}"/>
                </a:ext>
              </a:extLst>
            </p:cNvPr>
            <p:cNvGraphicFramePr>
              <a:graphicFrameLocks noChangeAspect="1"/>
            </p:cNvGraphicFramePr>
            <p:nvPr>
              <p:extLst>
                <p:ext uri="{D42A27DB-BD31-4B8C-83A1-F6EECF244321}">
                  <p14:modId xmlns:p14="http://schemas.microsoft.com/office/powerpoint/2010/main" val="2130676483"/>
                </p:ext>
              </p:extLst>
            </p:nvPr>
          </p:nvGraphicFramePr>
          <p:xfrm>
            <a:off x="4984108" y="4490367"/>
            <a:ext cx="4491191" cy="3134386"/>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17" name="Object 16"/>
                        <p:cNvPicPr/>
                        <p:nvPr/>
                      </p:nvPicPr>
                      <p:blipFill>
                        <a:blip r:embed="rId3"/>
                        <a:stretch>
                          <a:fillRect/>
                        </a:stretch>
                      </p:blipFill>
                      <p:spPr>
                        <a:xfrm>
                          <a:off x="4984108" y="4490367"/>
                          <a:ext cx="4491191" cy="313438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474C309-41F2-E461-6CA2-AFE2E57A2EE4}"/>
                </a:ext>
              </a:extLst>
            </p:cNvPr>
            <p:cNvSpPr txBox="1"/>
            <p:nvPr/>
          </p:nvSpPr>
          <p:spPr>
            <a:xfrm>
              <a:off x="5825011" y="4271038"/>
              <a:ext cx="2003782" cy="370303"/>
            </a:xfrm>
            <a:prstGeom prst="rect">
              <a:avLst/>
            </a:prstGeom>
            <a:noFill/>
          </p:spPr>
          <p:txBody>
            <a:bodyPr wrap="square" rtlCol="0">
              <a:spAutoFit/>
            </a:bodyPr>
            <a:lstStyle/>
            <a:p>
              <a:pPr algn="ctr"/>
              <a:endParaRPr lang="en-US" sz="900" dirty="0"/>
            </a:p>
          </p:txBody>
        </p:sp>
      </p:grpSp>
      <p:sp>
        <p:nvSpPr>
          <p:cNvPr id="8" name="TextBox 7">
            <a:extLst>
              <a:ext uri="{FF2B5EF4-FFF2-40B4-BE49-F238E27FC236}">
                <a16:creationId xmlns:a16="http://schemas.microsoft.com/office/drawing/2014/main" id="{8D6554C5-036D-4939-B3AA-99AC98C067AB}"/>
              </a:ext>
            </a:extLst>
          </p:cNvPr>
          <p:cNvSpPr txBox="1"/>
          <p:nvPr/>
        </p:nvSpPr>
        <p:spPr>
          <a:xfrm>
            <a:off x="8969096" y="1888991"/>
            <a:ext cx="1698904" cy="507831"/>
          </a:xfrm>
          <a:prstGeom prst="rect">
            <a:avLst/>
          </a:prstGeom>
          <a:noFill/>
        </p:spPr>
        <p:txBody>
          <a:bodyPr wrap="square" rtlCol="0">
            <a:spAutoFit/>
          </a:bodyPr>
          <a:lstStyle/>
          <a:p>
            <a:pPr algn="ctr"/>
            <a:r>
              <a:rPr lang="ro-RO" sz="900" dirty="0"/>
              <a:t>Deuterium quantity as a function of the thermal treatment </a:t>
            </a:r>
            <a:endParaRPr lang="en-US" sz="900" dirty="0"/>
          </a:p>
        </p:txBody>
      </p:sp>
      <p:graphicFrame>
        <p:nvGraphicFramePr>
          <p:cNvPr id="9" name="Object 8">
            <a:extLst>
              <a:ext uri="{FF2B5EF4-FFF2-40B4-BE49-F238E27FC236}">
                <a16:creationId xmlns:a16="http://schemas.microsoft.com/office/drawing/2014/main" id="{CEBE76D0-DB0A-FCAE-72BF-C997E41FFB7C}"/>
              </a:ext>
            </a:extLst>
          </p:cNvPr>
          <p:cNvGraphicFramePr>
            <a:graphicFrameLocks noChangeAspect="1"/>
          </p:cNvGraphicFramePr>
          <p:nvPr>
            <p:extLst>
              <p:ext uri="{D42A27DB-BD31-4B8C-83A1-F6EECF244321}">
                <p14:modId xmlns:p14="http://schemas.microsoft.com/office/powerpoint/2010/main" val="1496757068"/>
              </p:ext>
            </p:extLst>
          </p:nvPr>
        </p:nvGraphicFramePr>
        <p:xfrm>
          <a:off x="5402438" y="3608972"/>
          <a:ext cx="3505079" cy="2446183"/>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26" name="Object 25"/>
                      <p:cNvPicPr/>
                      <p:nvPr/>
                    </p:nvPicPr>
                    <p:blipFill>
                      <a:blip r:embed="rId5"/>
                      <a:stretch>
                        <a:fillRect/>
                      </a:stretch>
                    </p:blipFill>
                    <p:spPr>
                      <a:xfrm>
                        <a:off x="5402438" y="3608972"/>
                        <a:ext cx="3505079" cy="244618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47587A4-1165-D1F4-2EC0-CD12F9C1CBDA}"/>
              </a:ext>
            </a:extLst>
          </p:cNvPr>
          <p:cNvGraphicFramePr>
            <a:graphicFrameLocks noChangeAspect="1"/>
          </p:cNvGraphicFramePr>
          <p:nvPr>
            <p:extLst>
              <p:ext uri="{D42A27DB-BD31-4B8C-83A1-F6EECF244321}">
                <p14:modId xmlns:p14="http://schemas.microsoft.com/office/powerpoint/2010/main" val="2058776377"/>
              </p:ext>
            </p:extLst>
          </p:nvPr>
        </p:nvGraphicFramePr>
        <p:xfrm>
          <a:off x="8531236" y="1296485"/>
          <a:ext cx="3090080" cy="2156556"/>
        </p:xfrm>
        <a:graphic>
          <a:graphicData uri="http://schemas.openxmlformats.org/presentationml/2006/ole">
            <mc:AlternateContent xmlns:mc="http://schemas.openxmlformats.org/markup-compatibility/2006">
              <mc:Choice xmlns:v="urn:schemas-microsoft-com:vml" Requires="v">
                <p:oleObj name="Graph" r:id="rId6" imgW="4151880" imgH="2897280" progId="Origin50.Graph">
                  <p:embed/>
                </p:oleObj>
              </mc:Choice>
              <mc:Fallback>
                <p:oleObj name="Graph" r:id="rId6" imgW="4151880" imgH="2897280" progId="Origin50.Graph">
                  <p:embed/>
                  <p:pic>
                    <p:nvPicPr>
                      <p:cNvPr id="27" name="Object 26"/>
                      <p:cNvPicPr/>
                      <p:nvPr/>
                    </p:nvPicPr>
                    <p:blipFill>
                      <a:blip r:embed="rId7"/>
                      <a:stretch>
                        <a:fillRect/>
                      </a:stretch>
                    </p:blipFill>
                    <p:spPr>
                      <a:xfrm>
                        <a:off x="8531236" y="1296485"/>
                        <a:ext cx="3090080" cy="215655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020A23D-748A-FC88-744C-F1E60CDB3290}"/>
              </a:ext>
            </a:extLst>
          </p:cNvPr>
          <p:cNvSpPr txBox="1"/>
          <p:nvPr/>
        </p:nvSpPr>
        <p:spPr>
          <a:xfrm>
            <a:off x="5933034" y="3590860"/>
            <a:ext cx="2287078" cy="230832"/>
          </a:xfrm>
          <a:prstGeom prst="rect">
            <a:avLst/>
          </a:prstGeom>
          <a:noFill/>
        </p:spPr>
        <p:txBody>
          <a:bodyPr wrap="square" rtlCol="0">
            <a:spAutoFit/>
          </a:bodyPr>
          <a:lstStyle/>
          <a:p>
            <a:pPr algn="ctr"/>
            <a:r>
              <a:rPr lang="ro-RO" sz="900" dirty="0"/>
              <a:t>TDS result on B+D2_1050</a:t>
            </a:r>
            <a:r>
              <a:rPr lang="ro-RO" sz="900" baseline="30000" dirty="0"/>
              <a:t>o</a:t>
            </a:r>
            <a:r>
              <a:rPr lang="ro-RO" sz="900" dirty="0"/>
              <a:t>C</a:t>
            </a:r>
            <a:endParaRPr lang="en-US" sz="900" dirty="0"/>
          </a:p>
        </p:txBody>
      </p:sp>
      <p:graphicFrame>
        <p:nvGraphicFramePr>
          <p:cNvPr id="12" name="Table 11">
            <a:extLst>
              <a:ext uri="{FF2B5EF4-FFF2-40B4-BE49-F238E27FC236}">
                <a16:creationId xmlns:a16="http://schemas.microsoft.com/office/drawing/2014/main" id="{8BC6DCE2-42B1-89A4-E6DE-45D5AA42DCF6}"/>
              </a:ext>
            </a:extLst>
          </p:cNvPr>
          <p:cNvGraphicFramePr>
            <a:graphicFrameLocks noGrp="1"/>
          </p:cNvGraphicFramePr>
          <p:nvPr>
            <p:extLst>
              <p:ext uri="{D42A27DB-BD31-4B8C-83A1-F6EECF244321}">
                <p14:modId xmlns:p14="http://schemas.microsoft.com/office/powerpoint/2010/main" val="2614090578"/>
              </p:ext>
            </p:extLst>
          </p:nvPr>
        </p:nvGraphicFramePr>
        <p:xfrm>
          <a:off x="9271064" y="3429000"/>
          <a:ext cx="1808254" cy="2702648"/>
        </p:xfrm>
        <a:graphic>
          <a:graphicData uri="http://schemas.openxmlformats.org/drawingml/2006/table">
            <a:tbl>
              <a:tblPr firstRow="1" bandRow="1">
                <a:tableStyleId>{5C22544A-7EE6-4342-B048-85BDC9FD1C3A}</a:tableStyleId>
              </a:tblPr>
              <a:tblGrid>
                <a:gridCol w="549343">
                  <a:extLst>
                    <a:ext uri="{9D8B030D-6E8A-4147-A177-3AD203B41FA5}">
                      <a16:colId xmlns:a16="http://schemas.microsoft.com/office/drawing/2014/main" val="3509613224"/>
                    </a:ext>
                  </a:extLst>
                </a:gridCol>
                <a:gridCol w="549343">
                  <a:extLst>
                    <a:ext uri="{9D8B030D-6E8A-4147-A177-3AD203B41FA5}">
                      <a16:colId xmlns:a16="http://schemas.microsoft.com/office/drawing/2014/main" val="4003634409"/>
                    </a:ext>
                  </a:extLst>
                </a:gridCol>
                <a:gridCol w="709568">
                  <a:extLst>
                    <a:ext uri="{9D8B030D-6E8A-4147-A177-3AD203B41FA5}">
                      <a16:colId xmlns:a16="http://schemas.microsoft.com/office/drawing/2014/main" val="1909216310"/>
                    </a:ext>
                  </a:extLst>
                </a:gridCol>
              </a:tblGrid>
              <a:tr h="364754">
                <a:tc>
                  <a:txBody>
                    <a:bodyPr/>
                    <a:lstStyle/>
                    <a:p>
                      <a:pPr algn="ctr" rtl="0" fontAlgn="ctr"/>
                      <a:r>
                        <a:rPr lang="en-GB" sz="800" u="none" strike="noStrike" dirty="0">
                          <a:effectLst/>
                        </a:rPr>
                        <a:t>Temperature (</a:t>
                      </a:r>
                      <a:r>
                        <a:rPr lang="en-GB" sz="800" u="none" strike="noStrike" baseline="30000" dirty="0" err="1">
                          <a:effectLst/>
                        </a:rPr>
                        <a:t>o</a:t>
                      </a:r>
                      <a:r>
                        <a:rPr lang="en-GB" sz="800" u="none" strike="noStrike" dirty="0" err="1">
                          <a:effectLst/>
                        </a:rPr>
                        <a:t>C</a:t>
                      </a:r>
                      <a:r>
                        <a:rPr lang="en-GB" sz="800" u="none" strike="noStrike" dirty="0">
                          <a:effectLst/>
                        </a:rPr>
                        <a:t>)</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dirty="0">
                          <a:effectLst/>
                        </a:rPr>
                        <a:t>D </a:t>
                      </a:r>
                      <a:r>
                        <a:rPr lang="ro-RO" sz="800" u="none" strike="noStrike" dirty="0">
                          <a:effectLst/>
                        </a:rPr>
                        <a:t>released (</a:t>
                      </a:r>
                      <a:r>
                        <a:rPr lang="en-GB" sz="800" u="none" strike="noStrike" dirty="0">
                          <a:effectLst/>
                        </a:rPr>
                        <a:t>at/cm</a:t>
                      </a:r>
                      <a:r>
                        <a:rPr lang="en-GB" sz="800" u="none" strike="noStrike" baseline="30000" dirty="0">
                          <a:effectLst/>
                        </a:rPr>
                        <a:t>2</a:t>
                      </a:r>
                      <a:r>
                        <a:rPr lang="ro-RO" sz="800" u="none" strike="noStrike" baseline="30000" dirty="0">
                          <a:effectLst/>
                        </a:rPr>
                        <a:t>)</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D released during the TT</a:t>
                      </a:r>
                      <a:r>
                        <a:rPr lang="ro-RO" sz="800" u="none" strike="noStrike" dirty="0">
                          <a:effectLst/>
                        </a:rPr>
                        <a:t> (%)</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69705031"/>
                  </a:ext>
                </a:extLst>
              </a:tr>
              <a:tr h="220068">
                <a:tc>
                  <a:txBody>
                    <a:bodyPr/>
                    <a:lstStyle/>
                    <a:p>
                      <a:pPr algn="ctr" rtl="0" fontAlgn="ctr"/>
                      <a:r>
                        <a:rPr lang="en-GB" sz="800" u="none" strike="noStrike">
                          <a:effectLst/>
                        </a:rPr>
                        <a:t>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dirty="0">
                          <a:effectLst/>
                        </a:rPr>
                        <a:t>7.45E+14</a:t>
                      </a:r>
                      <a:endParaRPr lang="en-GB" sz="8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0.01</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25426958"/>
                  </a:ext>
                </a:extLst>
              </a:tr>
              <a:tr h="220068">
                <a:tc>
                  <a:txBody>
                    <a:bodyPr/>
                    <a:lstStyle/>
                    <a:p>
                      <a:pPr algn="ctr" rtl="0" fontAlgn="ctr"/>
                      <a:r>
                        <a:rPr lang="en-GB" sz="800" u="none" strike="noStrike">
                          <a:effectLst/>
                        </a:rPr>
                        <a:t>100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dirty="0">
                          <a:effectLst/>
                        </a:rPr>
                        <a:t>8.25E+15</a:t>
                      </a:r>
                      <a:endParaRPr lang="en-GB" sz="8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0.08</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20111586"/>
                  </a:ext>
                </a:extLst>
              </a:tr>
              <a:tr h="220068">
                <a:tc>
                  <a:txBody>
                    <a:bodyPr/>
                    <a:lstStyle/>
                    <a:p>
                      <a:pPr algn="ctr" rtl="0" fontAlgn="ctr"/>
                      <a:r>
                        <a:rPr lang="en-GB" sz="800" u="none" strike="noStrike" dirty="0">
                          <a:effectLst/>
                        </a:rPr>
                        <a:t>150</a:t>
                      </a:r>
                      <a:endParaRPr lang="en-GB"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2.21E+16</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0.22</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81721067"/>
                  </a:ext>
                </a:extLst>
              </a:tr>
              <a:tr h="220068">
                <a:tc>
                  <a:txBody>
                    <a:bodyPr/>
                    <a:lstStyle/>
                    <a:p>
                      <a:pPr algn="ctr" rtl="0" fontAlgn="ctr"/>
                      <a:r>
                        <a:rPr lang="en-GB" sz="800" u="none" strike="noStrike">
                          <a:effectLst/>
                        </a:rPr>
                        <a:t>200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2.98E+16</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0.29</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56926805"/>
                  </a:ext>
                </a:extLst>
              </a:tr>
              <a:tr h="220068">
                <a:tc>
                  <a:txBody>
                    <a:bodyPr/>
                    <a:lstStyle/>
                    <a:p>
                      <a:pPr algn="ctr" rtl="0" fontAlgn="ctr"/>
                      <a:r>
                        <a:rPr lang="en-GB" sz="800" u="none" strike="noStrike">
                          <a:effectLst/>
                        </a:rPr>
                        <a:t>250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2.82E+17</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2.76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700160223"/>
                  </a:ext>
                </a:extLst>
              </a:tr>
              <a:tr h="220068">
                <a:tc>
                  <a:txBody>
                    <a:bodyPr/>
                    <a:lstStyle/>
                    <a:p>
                      <a:pPr algn="ctr" rtl="0" fontAlgn="ctr"/>
                      <a:r>
                        <a:rPr lang="en-GB" sz="800" u="none" strike="noStrike">
                          <a:effectLst/>
                        </a:rPr>
                        <a:t>300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1.06E+18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10.39</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34386258"/>
                  </a:ext>
                </a:extLst>
              </a:tr>
              <a:tr h="220068">
                <a:tc>
                  <a:txBody>
                    <a:bodyPr/>
                    <a:lstStyle/>
                    <a:p>
                      <a:pPr algn="ctr" rtl="0" fontAlgn="ctr"/>
                      <a:r>
                        <a:rPr lang="en-GB" sz="800" u="none" strike="noStrike">
                          <a:effectLst/>
                        </a:rPr>
                        <a:t>350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2.22E+18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21.76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76172133"/>
                  </a:ext>
                </a:extLst>
              </a:tr>
              <a:tr h="220068">
                <a:tc>
                  <a:txBody>
                    <a:bodyPr/>
                    <a:lstStyle/>
                    <a:p>
                      <a:pPr algn="ctr" rtl="0" fontAlgn="ctr"/>
                      <a:r>
                        <a:rPr lang="en-GB" sz="800" u="none" strike="noStrike">
                          <a:effectLst/>
                        </a:rPr>
                        <a:t>400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3.24E+18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31.76</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09991785"/>
                  </a:ext>
                </a:extLst>
              </a:tr>
              <a:tr h="220068">
                <a:tc>
                  <a:txBody>
                    <a:bodyPr/>
                    <a:lstStyle/>
                    <a:p>
                      <a:pPr algn="ctr" rtl="0" fontAlgn="ctr"/>
                      <a:r>
                        <a:rPr lang="en-GB" sz="800" u="none" strike="noStrike">
                          <a:effectLst/>
                        </a:rPr>
                        <a:t>450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4.95E+18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48.53</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48553857"/>
                  </a:ext>
                </a:extLst>
              </a:tr>
              <a:tr h="220068">
                <a:tc>
                  <a:txBody>
                    <a:bodyPr/>
                    <a:lstStyle/>
                    <a:p>
                      <a:pPr algn="ctr" rtl="0" fontAlgn="ctr"/>
                      <a:r>
                        <a:rPr lang="en-GB" sz="800" u="none" strike="noStrike">
                          <a:effectLst/>
                        </a:rPr>
                        <a:t>500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6.45E+18</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a:effectLst/>
                        </a:rPr>
                        <a:t>63.24</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882631680"/>
                  </a:ext>
                </a:extLst>
              </a:tr>
              <a:tr h="96291">
                <a:tc>
                  <a:txBody>
                    <a:bodyPr/>
                    <a:lstStyle/>
                    <a:p>
                      <a:pPr algn="ctr" rtl="0" fontAlgn="ctr"/>
                      <a:r>
                        <a:rPr lang="en-GB" sz="800" u="none" strike="noStrike">
                          <a:effectLst/>
                        </a:rPr>
                        <a:t>1050</a:t>
                      </a:r>
                      <a:endParaRPr lang="en-GB" sz="800" b="1" i="0" u="none" strike="noStrike">
                        <a:solidFill>
                          <a:srgbClr val="000000"/>
                        </a:solidFill>
                        <a:effectLst/>
                        <a:latin typeface="Calibri" panose="020F0502020204030204" pitchFamily="34" charset="0"/>
                      </a:endParaRPr>
                    </a:p>
                  </a:txBody>
                  <a:tcPr marL="7144" marR="7144" marT="7144" marB="0" anchor="ctr"/>
                </a:tc>
                <a:tc>
                  <a:txBody>
                    <a:bodyPr/>
                    <a:lstStyle/>
                    <a:p>
                      <a:pPr algn="ctr" rtl="0" fontAlgn="ctr"/>
                      <a:r>
                        <a:rPr lang="en-GB" sz="800" u="none" strike="noStrike">
                          <a:effectLst/>
                        </a:rPr>
                        <a:t>1.02E+19</a:t>
                      </a:r>
                      <a:endParaRPr lang="en-GB" sz="8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100.00</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77460268"/>
                  </a:ext>
                </a:extLst>
              </a:tr>
            </a:tbl>
          </a:graphicData>
        </a:graphic>
      </p:graphicFrame>
      <p:sp>
        <p:nvSpPr>
          <p:cNvPr id="13" name="TextBox 12">
            <a:extLst>
              <a:ext uri="{FF2B5EF4-FFF2-40B4-BE49-F238E27FC236}">
                <a16:creationId xmlns:a16="http://schemas.microsoft.com/office/drawing/2014/main" id="{ADC6A32C-723E-DE77-4679-4972B39BE78E}"/>
              </a:ext>
            </a:extLst>
          </p:cNvPr>
          <p:cNvSpPr txBox="1"/>
          <p:nvPr/>
        </p:nvSpPr>
        <p:spPr>
          <a:xfrm>
            <a:off x="5713141" y="1157965"/>
            <a:ext cx="4574156" cy="300082"/>
          </a:xfrm>
          <a:prstGeom prst="rect">
            <a:avLst/>
          </a:prstGeom>
          <a:noFill/>
        </p:spPr>
        <p:txBody>
          <a:bodyPr wrap="square">
            <a:spAutoFit/>
          </a:bodyPr>
          <a:lstStyle/>
          <a:p>
            <a:pPr algn="ctr"/>
            <a:r>
              <a:rPr lang="ro-RO" sz="1350" dirty="0"/>
              <a:t>TDS measurement during Thermal Treatment</a:t>
            </a:r>
            <a:endParaRPr lang="en-US" sz="1350" dirty="0"/>
          </a:p>
        </p:txBody>
      </p:sp>
      <p:pic>
        <p:nvPicPr>
          <p:cNvPr id="14" name="Picture 13" descr="https://lh7-rt.googleusercontent.com/docsz/AD_4nXf50Bb45ilEEszCDaHhiSoCtvOW6AgLBj1T_TZT1l5wKWHTBroZMpuuD05HLPOu88U2ZWeneNiNBT8yTgD_G12NrHTjlNAK3hu0-Y0B4fl66Kat7xvS1JLDMtL9ETOCp8CoiEVTjhyCcbOxDI9QQQ?key=PoXlbM9ondZAWwIRsAbecsWI">
            <a:extLst>
              <a:ext uri="{FF2B5EF4-FFF2-40B4-BE49-F238E27FC236}">
                <a16:creationId xmlns:a16="http://schemas.microsoft.com/office/drawing/2014/main" id="{8813D464-51AF-AF3D-6E3D-7B6098160540}"/>
              </a:ext>
            </a:extLst>
          </p:cNvPr>
          <p:cNvPicPr/>
          <p:nvPr/>
        </p:nvPicPr>
        <p:blipFill rotWithShape="1">
          <a:blip r:embed="rId8" cstate="print">
            <a:extLst>
              <a:ext uri="{28A0092B-C50C-407E-A947-70E740481C1C}">
                <a14:useLocalDpi xmlns:a14="http://schemas.microsoft.com/office/drawing/2010/main" val="0"/>
              </a:ext>
            </a:extLst>
          </a:blip>
          <a:srcRect t="30224" b="26771"/>
          <a:stretch/>
        </p:blipFill>
        <p:spPr bwMode="auto">
          <a:xfrm>
            <a:off x="283946" y="3970715"/>
            <a:ext cx="1731373" cy="1461330"/>
          </a:xfrm>
          <a:prstGeom prst="rect">
            <a:avLst/>
          </a:prstGeom>
          <a:noFill/>
          <a:ln>
            <a:noFill/>
          </a:ln>
          <a:extLst>
            <a:ext uri="{53640926-AAD7-44D8-BBD7-CCE9431645EC}">
              <a14:shadowObscured xmlns:a14="http://schemas.microsoft.com/office/drawing/2010/main"/>
            </a:ext>
          </a:extLst>
        </p:spPr>
      </p:pic>
      <p:pic>
        <p:nvPicPr>
          <p:cNvPr id="15" name="Picture 14" descr="https://lh7-rt.googleusercontent.com/docsz/AD_4nXcom64SlEAqy6w91U40QOU-B4fb9AeOKXNax-XyXmYG4XYeHj8_OwfR5hHLlY_QP_pZaSZwRjw0Z_5bKi0ErfVjO36bShPgXJI6YwxSMkF0-lpi--vFPiACI8wntgio9YJSNmYE5pa-VAAh0d1Ctg?key=PoXlbM9ondZAWwIRsAbecsWI">
            <a:extLst>
              <a:ext uri="{FF2B5EF4-FFF2-40B4-BE49-F238E27FC236}">
                <a16:creationId xmlns:a16="http://schemas.microsoft.com/office/drawing/2014/main" id="{5ABCAB3D-0C74-43A5-BBF5-5B73D70C5FD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8803" y="3608972"/>
            <a:ext cx="2936229" cy="1953849"/>
          </a:xfrm>
          <a:prstGeom prst="rect">
            <a:avLst/>
          </a:prstGeom>
          <a:noFill/>
          <a:ln>
            <a:noFill/>
          </a:ln>
        </p:spPr>
      </p:pic>
      <p:sp>
        <p:nvSpPr>
          <p:cNvPr id="16" name="TextBox 15">
            <a:extLst>
              <a:ext uri="{FF2B5EF4-FFF2-40B4-BE49-F238E27FC236}">
                <a16:creationId xmlns:a16="http://schemas.microsoft.com/office/drawing/2014/main" id="{CDC7F986-5BFC-E373-B71C-AB99A1E6EE8D}"/>
              </a:ext>
            </a:extLst>
          </p:cNvPr>
          <p:cNvSpPr txBox="1"/>
          <p:nvPr/>
        </p:nvSpPr>
        <p:spPr>
          <a:xfrm>
            <a:off x="1266287" y="2172924"/>
            <a:ext cx="3193256" cy="1015663"/>
          </a:xfrm>
          <a:prstGeom prst="rect">
            <a:avLst/>
          </a:prstGeom>
          <a:noFill/>
        </p:spPr>
        <p:txBody>
          <a:bodyPr wrap="square" rtlCol="0">
            <a:spAutoFit/>
          </a:bodyPr>
          <a:lstStyle/>
          <a:p>
            <a:pPr marL="214313" indent="-214313">
              <a:buFont typeface="Arial" panose="020B0604020202020204" pitchFamily="34" charset="0"/>
              <a:buChar char="•"/>
            </a:pPr>
            <a:r>
              <a:rPr lang="ro-RO" sz="1200" dirty="0"/>
              <a:t>60 tungsten substrates 5x5 mm</a:t>
            </a:r>
          </a:p>
          <a:p>
            <a:pPr marL="214313" indent="-214313">
              <a:buFont typeface="Arial" panose="020B0604020202020204" pitchFamily="34" charset="0"/>
              <a:buChar char="•"/>
            </a:pPr>
            <a:r>
              <a:rPr lang="ro-RO" sz="1200" dirty="0"/>
              <a:t>2 RF sources opperated at 100W each</a:t>
            </a:r>
          </a:p>
          <a:p>
            <a:pPr marL="214313" indent="-214313">
              <a:buFont typeface="Arial" panose="020B0604020202020204" pitchFamily="34" charset="0"/>
              <a:buChar char="•"/>
            </a:pPr>
            <a:r>
              <a:rPr lang="ro-RO" sz="1200" dirty="0"/>
              <a:t>Working pressure: 1x10</a:t>
            </a:r>
            <a:r>
              <a:rPr lang="ro-RO" sz="1200" baseline="30000" dirty="0"/>
              <a:t>-2</a:t>
            </a:r>
            <a:r>
              <a:rPr lang="ro-RO" sz="1200" dirty="0"/>
              <a:t>mbar</a:t>
            </a:r>
          </a:p>
          <a:p>
            <a:pPr marL="214313" indent="-214313">
              <a:buFont typeface="Arial" panose="020B0604020202020204" pitchFamily="34" charset="0"/>
              <a:buChar char="•"/>
            </a:pPr>
            <a:r>
              <a:rPr lang="ro-RO" sz="1200" dirty="0"/>
              <a:t>Ar flow= 20sccm</a:t>
            </a:r>
          </a:p>
          <a:p>
            <a:pPr marL="214313" indent="-214313">
              <a:buFont typeface="Arial" panose="020B0604020202020204" pitchFamily="34" charset="0"/>
              <a:buChar char="•"/>
            </a:pPr>
            <a:r>
              <a:rPr lang="ro-RO" sz="1200" dirty="0"/>
              <a:t>D</a:t>
            </a:r>
            <a:r>
              <a:rPr lang="ro-RO" sz="1200" baseline="-25000" dirty="0"/>
              <a:t>2</a:t>
            </a:r>
            <a:r>
              <a:rPr lang="ro-RO" sz="1200" dirty="0"/>
              <a:t> flow= 20 sccm</a:t>
            </a:r>
            <a:r>
              <a:rPr lang="ro-RO" sz="1200" baseline="-25000" dirty="0"/>
              <a:t>  </a:t>
            </a:r>
            <a:endParaRPr lang="ro-RO" sz="1200" dirty="0"/>
          </a:p>
        </p:txBody>
      </p:sp>
      <p:sp>
        <p:nvSpPr>
          <p:cNvPr id="17" name="TextBox 16">
            <a:extLst>
              <a:ext uri="{FF2B5EF4-FFF2-40B4-BE49-F238E27FC236}">
                <a16:creationId xmlns:a16="http://schemas.microsoft.com/office/drawing/2014/main" id="{E3C51CFA-7653-F59E-281A-8EC33071CDC6}"/>
              </a:ext>
            </a:extLst>
          </p:cNvPr>
          <p:cNvSpPr txBox="1"/>
          <p:nvPr/>
        </p:nvSpPr>
        <p:spPr>
          <a:xfrm>
            <a:off x="701580" y="929618"/>
            <a:ext cx="4797303" cy="369332"/>
          </a:xfrm>
          <a:prstGeom prst="rect">
            <a:avLst/>
          </a:prstGeom>
          <a:noFill/>
        </p:spPr>
        <p:txBody>
          <a:bodyPr wrap="square" rtlCol="0">
            <a:spAutoFit/>
          </a:bodyPr>
          <a:lstStyle>
            <a:defPPr>
              <a:defRPr lang="en-US"/>
            </a:defPPr>
          </a:lstStyle>
          <a:p>
            <a:pPr algn="ctr"/>
            <a:r>
              <a:rPr lang="ro-RO" dirty="0"/>
              <a:t>Boron+D2(10%) 5</a:t>
            </a:r>
            <a:r>
              <a:rPr lang="el-GR" dirty="0"/>
              <a:t>μ</a:t>
            </a:r>
            <a:r>
              <a:rPr lang="ro-RO" dirty="0"/>
              <a:t>m </a:t>
            </a:r>
          </a:p>
        </p:txBody>
      </p:sp>
      <p:sp>
        <p:nvSpPr>
          <p:cNvPr id="18" name="TextBox 17">
            <a:extLst>
              <a:ext uri="{FF2B5EF4-FFF2-40B4-BE49-F238E27FC236}">
                <a16:creationId xmlns:a16="http://schemas.microsoft.com/office/drawing/2014/main" id="{80594DC2-D7F7-D836-CF28-1ACC4449A8EF}"/>
              </a:ext>
            </a:extLst>
          </p:cNvPr>
          <p:cNvSpPr txBox="1"/>
          <p:nvPr/>
        </p:nvSpPr>
        <p:spPr>
          <a:xfrm>
            <a:off x="883914" y="1308006"/>
            <a:ext cx="4021884" cy="830997"/>
          </a:xfrm>
          <a:prstGeom prst="rect">
            <a:avLst/>
          </a:prstGeom>
          <a:noFill/>
        </p:spPr>
        <p:txBody>
          <a:bodyPr wrap="square">
            <a:spAutoFit/>
          </a:bodyPr>
          <a:lstStyle/>
          <a:p>
            <a:pPr algn="ctr"/>
            <a:r>
              <a:rPr lang="ro-RO" sz="1600" dirty="0"/>
              <a:t>Preparation of 5x5 mm</a:t>
            </a:r>
            <a:r>
              <a:rPr lang="ro-RO" sz="1600" baseline="30000" dirty="0"/>
              <a:t>2</a:t>
            </a:r>
            <a:r>
              <a:rPr lang="ro-RO" sz="1600" dirty="0"/>
              <a:t> W samples coated with B+D</a:t>
            </a:r>
            <a:r>
              <a:rPr lang="ro-RO" sz="1600" baseline="-25000" dirty="0"/>
              <a:t>2</a:t>
            </a:r>
            <a:r>
              <a:rPr lang="ro-RO" sz="1600" dirty="0"/>
              <a:t>(10%)   </a:t>
            </a:r>
          </a:p>
          <a:p>
            <a:pPr algn="ctr"/>
            <a:r>
              <a:rPr lang="ro-RO" sz="1600" dirty="0"/>
              <a:t>Subject to thermal treatment post-coating</a:t>
            </a:r>
          </a:p>
        </p:txBody>
      </p:sp>
      <p:sp>
        <p:nvSpPr>
          <p:cNvPr id="19" name="TextBox 18">
            <a:extLst>
              <a:ext uri="{FF2B5EF4-FFF2-40B4-BE49-F238E27FC236}">
                <a16:creationId xmlns:a16="http://schemas.microsoft.com/office/drawing/2014/main" id="{102C4930-4D88-5B66-41E9-8A4F8C0FD391}"/>
              </a:ext>
            </a:extLst>
          </p:cNvPr>
          <p:cNvSpPr txBox="1"/>
          <p:nvPr/>
        </p:nvSpPr>
        <p:spPr>
          <a:xfrm>
            <a:off x="219882" y="5532376"/>
            <a:ext cx="1808255" cy="230832"/>
          </a:xfrm>
          <a:prstGeom prst="rect">
            <a:avLst/>
          </a:prstGeom>
          <a:noFill/>
        </p:spPr>
        <p:txBody>
          <a:bodyPr wrap="square" rtlCol="0">
            <a:spAutoFit/>
          </a:bodyPr>
          <a:lstStyle/>
          <a:p>
            <a:pPr algn="ctr"/>
            <a:r>
              <a:rPr lang="ro-RO" sz="900" dirty="0"/>
              <a:t>Sample holder </a:t>
            </a:r>
          </a:p>
        </p:txBody>
      </p:sp>
      <p:sp>
        <p:nvSpPr>
          <p:cNvPr id="20" name="TextBox 19">
            <a:extLst>
              <a:ext uri="{FF2B5EF4-FFF2-40B4-BE49-F238E27FC236}">
                <a16:creationId xmlns:a16="http://schemas.microsoft.com/office/drawing/2014/main" id="{896275E2-716A-DE89-38BC-F113F1552447}"/>
              </a:ext>
            </a:extLst>
          </p:cNvPr>
          <p:cNvSpPr txBox="1"/>
          <p:nvPr/>
        </p:nvSpPr>
        <p:spPr>
          <a:xfrm>
            <a:off x="2521534" y="5650739"/>
            <a:ext cx="3043876" cy="230832"/>
          </a:xfrm>
          <a:prstGeom prst="rect">
            <a:avLst/>
          </a:prstGeom>
          <a:noFill/>
        </p:spPr>
        <p:txBody>
          <a:bodyPr wrap="square" rtlCol="0">
            <a:spAutoFit/>
          </a:bodyPr>
          <a:lstStyle/>
          <a:p>
            <a:pPr algn="ctr"/>
            <a:r>
              <a:rPr lang="en-US" sz="900" dirty="0"/>
              <a:t>In situ photo of the deposition</a:t>
            </a:r>
          </a:p>
        </p:txBody>
      </p:sp>
      <p:sp>
        <p:nvSpPr>
          <p:cNvPr id="21" name="Title 4">
            <a:extLst>
              <a:ext uri="{FF2B5EF4-FFF2-40B4-BE49-F238E27FC236}">
                <a16:creationId xmlns:a16="http://schemas.microsoft.com/office/drawing/2014/main" id="{FD4091D0-7681-84E5-59CC-D3F2D9928C0E}"/>
              </a:ext>
            </a:extLst>
          </p:cNvPr>
          <p:cNvSpPr>
            <a:spLocks noGrp="1"/>
          </p:cNvSpPr>
          <p:nvPr>
            <p:ph type="title"/>
          </p:nvPr>
        </p:nvSpPr>
        <p:spPr>
          <a:xfrm>
            <a:off x="609600" y="228600"/>
            <a:ext cx="10058400" cy="457200"/>
          </a:xfrm>
        </p:spPr>
        <p:txBody>
          <a:bodyPr/>
          <a:lstStyle/>
          <a:p>
            <a:r>
              <a:rPr lang="en-GB">
                <a:solidFill>
                  <a:srgbClr val="000000"/>
                </a:solidFill>
                <a:latin typeface="+mj-lt"/>
                <a:ea typeface="+mj-ea"/>
                <a:cs typeface="+mj-cs"/>
                <a:sym typeface="Arial"/>
              </a:rPr>
              <a:t>R</a:t>
            </a:r>
            <a:r>
              <a:rPr lang="en-RO">
                <a:solidFill>
                  <a:srgbClr val="000000"/>
                </a:solidFill>
                <a:latin typeface="+mj-lt"/>
                <a:ea typeface="+mj-ea"/>
                <a:cs typeface="+mj-cs"/>
                <a:sym typeface="Arial"/>
              </a:rPr>
              <a:t>esults </a:t>
            </a:r>
            <a:r>
              <a:rPr lang="en-RO" dirty="0">
                <a:solidFill>
                  <a:srgbClr val="000000"/>
                </a:solidFill>
                <a:latin typeface="+mj-lt"/>
                <a:ea typeface="+mj-ea"/>
                <a:cs typeface="+mj-cs"/>
                <a:sym typeface="Arial"/>
              </a:rPr>
              <a:t>form the B layers production taskin 2025 under SBP4 </a:t>
            </a:r>
            <a:endParaRPr lang="en-RO" dirty="0"/>
          </a:p>
        </p:txBody>
      </p:sp>
      <p:sp>
        <p:nvSpPr>
          <p:cNvPr id="5" name="Footer Placeholder 3">
            <a:extLst>
              <a:ext uri="{FF2B5EF4-FFF2-40B4-BE49-F238E27FC236}">
                <a16:creationId xmlns:a16="http://schemas.microsoft.com/office/drawing/2014/main" id="{997B7AE3-250E-7120-1C05-DDB05D456206}"/>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8</a:t>
            </a:fld>
            <a:endParaRPr lang="en-GB" altLang="en-US" dirty="0"/>
          </a:p>
        </p:txBody>
      </p:sp>
    </p:spTree>
    <p:extLst>
      <p:ext uri="{BB962C8B-B14F-4D97-AF65-F5344CB8AC3E}">
        <p14:creationId xmlns:p14="http://schemas.microsoft.com/office/powerpoint/2010/main" val="182306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EE7C865-EEAF-C8F3-DAB7-292D9F7411D8}"/>
              </a:ext>
            </a:extLst>
          </p:cNvPr>
          <p:cNvSpPr>
            <a:spLocks noGrp="1"/>
          </p:cNvSpPr>
          <p:nvPr>
            <p:ph type="title"/>
          </p:nvPr>
        </p:nvSpPr>
        <p:spPr/>
        <p:txBody>
          <a:bodyPr/>
          <a:lstStyle/>
          <a:p>
            <a:r>
              <a:rPr lang="en-GB" dirty="0">
                <a:solidFill>
                  <a:srgbClr val="000000"/>
                </a:solidFill>
                <a:latin typeface="+mj-lt"/>
                <a:ea typeface="+mj-ea"/>
                <a:cs typeface="+mj-cs"/>
                <a:sym typeface="Arial"/>
              </a:rPr>
              <a:t>R</a:t>
            </a:r>
            <a:r>
              <a:rPr lang="en-RO" dirty="0">
                <a:solidFill>
                  <a:srgbClr val="000000"/>
                </a:solidFill>
                <a:latin typeface="+mj-lt"/>
                <a:ea typeface="+mj-ea"/>
                <a:cs typeface="+mj-cs"/>
                <a:sym typeface="Arial"/>
              </a:rPr>
              <a:t>esults form the B layers production taskin 2025 under SBP4 </a:t>
            </a:r>
            <a:endParaRPr lang="en-RO" dirty="0"/>
          </a:p>
        </p:txBody>
      </p:sp>
      <p:sp>
        <p:nvSpPr>
          <p:cNvPr id="3" name="TextBox 2">
            <a:extLst>
              <a:ext uri="{FF2B5EF4-FFF2-40B4-BE49-F238E27FC236}">
                <a16:creationId xmlns:a16="http://schemas.microsoft.com/office/drawing/2014/main" id="{53A9C020-205A-619D-B7B3-B2170FBF606B}"/>
              </a:ext>
            </a:extLst>
          </p:cNvPr>
          <p:cNvSpPr txBox="1"/>
          <p:nvPr/>
        </p:nvSpPr>
        <p:spPr>
          <a:xfrm>
            <a:off x="458529" y="1267010"/>
            <a:ext cx="4240684" cy="1169551"/>
          </a:xfrm>
          <a:prstGeom prst="rect">
            <a:avLst/>
          </a:prstGeom>
          <a:noFill/>
        </p:spPr>
        <p:txBody>
          <a:bodyPr wrap="square" rtlCol="0">
            <a:spAutoFit/>
          </a:bodyPr>
          <a:lstStyle/>
          <a:p>
            <a:pPr marL="214313" indent="-214313">
              <a:buFont typeface="Arial" panose="020B0604020202020204" pitchFamily="34" charset="0"/>
              <a:buChar char="•"/>
            </a:pPr>
            <a:r>
              <a:rPr lang="ro-RO" sz="1400" dirty="0"/>
              <a:t>12 tungsten substrates 10x10 mm</a:t>
            </a:r>
          </a:p>
          <a:p>
            <a:pPr marL="214313" indent="-214313">
              <a:buFont typeface="Arial" panose="020B0604020202020204" pitchFamily="34" charset="0"/>
              <a:buChar char="•"/>
            </a:pPr>
            <a:r>
              <a:rPr lang="ro-RO" sz="1400" dirty="0"/>
              <a:t>2 RF sources opperated at 100W each</a:t>
            </a:r>
          </a:p>
          <a:p>
            <a:pPr marL="214313" indent="-214313">
              <a:buFont typeface="Arial" panose="020B0604020202020204" pitchFamily="34" charset="0"/>
              <a:buChar char="•"/>
            </a:pPr>
            <a:r>
              <a:rPr lang="ro-RO" sz="1400" dirty="0"/>
              <a:t>Working pressure: 1x10</a:t>
            </a:r>
            <a:r>
              <a:rPr lang="ro-RO" sz="1400" baseline="30000" dirty="0"/>
              <a:t>-2</a:t>
            </a:r>
            <a:r>
              <a:rPr lang="ro-RO" sz="1400" dirty="0"/>
              <a:t>mbar</a:t>
            </a:r>
          </a:p>
          <a:p>
            <a:pPr marL="214313" indent="-214313">
              <a:buFont typeface="Arial" panose="020B0604020202020204" pitchFamily="34" charset="0"/>
              <a:buChar char="•"/>
            </a:pPr>
            <a:r>
              <a:rPr lang="ro-RO" sz="1400" dirty="0"/>
              <a:t>Ar flow= 20sccm</a:t>
            </a:r>
          </a:p>
          <a:p>
            <a:pPr marL="214313" indent="-214313">
              <a:buFont typeface="Arial" panose="020B0604020202020204" pitchFamily="34" charset="0"/>
              <a:buChar char="•"/>
            </a:pPr>
            <a:r>
              <a:rPr lang="ro-RO" sz="1400" dirty="0"/>
              <a:t>D</a:t>
            </a:r>
            <a:r>
              <a:rPr lang="ro-RO" sz="1400" baseline="-25000" dirty="0"/>
              <a:t>2</a:t>
            </a:r>
            <a:r>
              <a:rPr lang="ro-RO" sz="1400" dirty="0"/>
              <a:t> flow= 20 sccm</a:t>
            </a:r>
            <a:r>
              <a:rPr lang="ro-RO" sz="1400" baseline="-25000" dirty="0"/>
              <a:t>  </a:t>
            </a:r>
            <a:endParaRPr lang="ro-RO" sz="1400" dirty="0"/>
          </a:p>
        </p:txBody>
      </p:sp>
      <p:sp>
        <p:nvSpPr>
          <p:cNvPr id="4" name="TextBox 3">
            <a:extLst>
              <a:ext uri="{FF2B5EF4-FFF2-40B4-BE49-F238E27FC236}">
                <a16:creationId xmlns:a16="http://schemas.microsoft.com/office/drawing/2014/main" id="{A91E2C58-591F-6AD0-3416-14B93D2EC6B1}"/>
              </a:ext>
            </a:extLst>
          </p:cNvPr>
          <p:cNvSpPr txBox="1"/>
          <p:nvPr/>
        </p:nvSpPr>
        <p:spPr>
          <a:xfrm>
            <a:off x="2031451" y="4358263"/>
            <a:ext cx="2057400" cy="230832"/>
          </a:xfrm>
          <a:prstGeom prst="rect">
            <a:avLst/>
          </a:prstGeom>
          <a:noFill/>
        </p:spPr>
        <p:txBody>
          <a:bodyPr wrap="square" rtlCol="0">
            <a:spAutoFit/>
          </a:bodyPr>
          <a:lstStyle/>
          <a:p>
            <a:pPr algn="ctr"/>
            <a:r>
              <a:rPr lang="ro-RO" sz="900" dirty="0"/>
              <a:t>Sample holder </a:t>
            </a:r>
          </a:p>
        </p:txBody>
      </p:sp>
      <p:sp>
        <p:nvSpPr>
          <p:cNvPr id="7" name="TextBox 6">
            <a:extLst>
              <a:ext uri="{FF2B5EF4-FFF2-40B4-BE49-F238E27FC236}">
                <a16:creationId xmlns:a16="http://schemas.microsoft.com/office/drawing/2014/main" id="{D8F8EF7F-AEFB-FE83-83E0-37DC8032470E}"/>
              </a:ext>
            </a:extLst>
          </p:cNvPr>
          <p:cNvSpPr txBox="1"/>
          <p:nvPr/>
        </p:nvSpPr>
        <p:spPr>
          <a:xfrm>
            <a:off x="-388899" y="4349880"/>
            <a:ext cx="3043876" cy="230832"/>
          </a:xfrm>
          <a:prstGeom prst="rect">
            <a:avLst/>
          </a:prstGeom>
          <a:noFill/>
        </p:spPr>
        <p:txBody>
          <a:bodyPr wrap="square" rtlCol="0">
            <a:spAutoFit/>
          </a:bodyPr>
          <a:lstStyle/>
          <a:p>
            <a:pPr algn="ctr"/>
            <a:r>
              <a:rPr lang="en-US" sz="900" dirty="0"/>
              <a:t>In situ photo of the deposition</a:t>
            </a:r>
          </a:p>
        </p:txBody>
      </p:sp>
      <p:pic>
        <p:nvPicPr>
          <p:cNvPr id="8" name="Picture 7" descr="https://lh7-rt.googleusercontent.com/docsz/AD_4nXeRWLiZ1HEkOrcdnsAygr8guIrecm5BOLYzZC6AxULadOYEHjwvzl-Duz2iiPX-GhIvzRMNjY719RuTwVyyR7gNoQzTnAZuy_bL29R0k71oV7ogsaDDBBo0CukL2i2oN0p_24IlbpNqXq2LymDl1w?key=PoXlbM9ondZAWwIRsAbecsWI">
            <a:extLst>
              <a:ext uri="{FF2B5EF4-FFF2-40B4-BE49-F238E27FC236}">
                <a16:creationId xmlns:a16="http://schemas.microsoft.com/office/drawing/2014/main" id="{BFF2509C-B411-BDAE-33FA-DF4DB8EE82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849" y="2392215"/>
            <a:ext cx="2256604" cy="1966049"/>
          </a:xfrm>
          <a:prstGeom prst="rect">
            <a:avLst/>
          </a:prstGeom>
          <a:noFill/>
          <a:ln>
            <a:noFill/>
          </a:ln>
        </p:spPr>
      </p:pic>
      <p:pic>
        <p:nvPicPr>
          <p:cNvPr id="9" name="Picture 8" descr="https://lh7-rt.googleusercontent.com/docsz/AD_4nXdgYqh91KgC3ciOPL5Ah0-arDsBtOslvztVVrJS1vZBhsun3YthA4DH9lrWSGv8T3phYGEeIZk-_6Ie7o6bskG54fpClPXftyHo9oG7_Tx5IZm4ClDq6PUUNprrZwEUfhYORjA4gjttBHemZhfGjA?key=PoXlbM9ondZAWwIRsAbecsWI">
            <a:extLst>
              <a:ext uri="{FF2B5EF4-FFF2-40B4-BE49-F238E27FC236}">
                <a16:creationId xmlns:a16="http://schemas.microsoft.com/office/drawing/2014/main" id="{DFD51AB7-56D1-545E-BA10-8CCA0E1390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09" y="2418379"/>
            <a:ext cx="1405671" cy="1834689"/>
          </a:xfrm>
          <a:prstGeom prst="rect">
            <a:avLst/>
          </a:prstGeom>
          <a:noFill/>
          <a:ln>
            <a:noFill/>
          </a:ln>
        </p:spPr>
      </p:pic>
      <p:sp>
        <p:nvSpPr>
          <p:cNvPr id="10" name="TextBox 9">
            <a:extLst>
              <a:ext uri="{FF2B5EF4-FFF2-40B4-BE49-F238E27FC236}">
                <a16:creationId xmlns:a16="http://schemas.microsoft.com/office/drawing/2014/main" id="{06FCAFC6-26A2-3424-A557-2EC587541B4F}"/>
              </a:ext>
            </a:extLst>
          </p:cNvPr>
          <p:cNvSpPr txBox="1"/>
          <p:nvPr/>
        </p:nvSpPr>
        <p:spPr>
          <a:xfrm>
            <a:off x="6028468" y="1056468"/>
            <a:ext cx="4883028" cy="646331"/>
          </a:xfrm>
          <a:prstGeom prst="rect">
            <a:avLst/>
          </a:prstGeom>
          <a:noFill/>
        </p:spPr>
        <p:txBody>
          <a:bodyPr wrap="square" rtlCol="0">
            <a:spAutoFit/>
          </a:bodyPr>
          <a:lstStyle>
            <a:defPPr>
              <a:defRPr lang="en-US"/>
            </a:defPPr>
            <a:lvl1pPr algn="ctr"/>
          </a:lstStyle>
          <a:p>
            <a:r>
              <a:rPr lang="ro-RO" dirty="0"/>
              <a:t>Boron deposition (5</a:t>
            </a:r>
            <a:r>
              <a:rPr lang="el-GR" dirty="0"/>
              <a:t>μ</a:t>
            </a:r>
            <a:r>
              <a:rPr lang="ro-RO" dirty="0"/>
              <a:t>m) with and wit</a:t>
            </a:r>
            <a:r>
              <a:rPr lang="en-GB" dirty="0"/>
              <a:t>h</a:t>
            </a:r>
            <a:r>
              <a:rPr lang="ro-RO" dirty="0"/>
              <a:t>out D</a:t>
            </a:r>
            <a:endParaRPr lang="en-GB" dirty="0"/>
          </a:p>
          <a:p>
            <a:r>
              <a:rPr lang="ro-RO" dirty="0"/>
              <a:t> </a:t>
            </a:r>
          </a:p>
        </p:txBody>
      </p:sp>
      <p:sp>
        <p:nvSpPr>
          <p:cNvPr id="11" name="TextBox 10">
            <a:extLst>
              <a:ext uri="{FF2B5EF4-FFF2-40B4-BE49-F238E27FC236}">
                <a16:creationId xmlns:a16="http://schemas.microsoft.com/office/drawing/2014/main" id="{01F3AAF6-1362-4D2A-E11E-8C710C71303B}"/>
              </a:ext>
            </a:extLst>
          </p:cNvPr>
          <p:cNvSpPr txBox="1"/>
          <p:nvPr/>
        </p:nvSpPr>
        <p:spPr>
          <a:xfrm>
            <a:off x="-227337" y="973741"/>
            <a:ext cx="4883028" cy="300082"/>
          </a:xfrm>
          <a:prstGeom prst="rect">
            <a:avLst/>
          </a:prstGeom>
          <a:noFill/>
        </p:spPr>
        <p:txBody>
          <a:bodyPr wrap="square" rtlCol="0">
            <a:spAutoFit/>
          </a:bodyPr>
          <a:lstStyle>
            <a:defPPr>
              <a:defRPr lang="en-US"/>
            </a:defPPr>
            <a:lvl1pPr algn="ctr"/>
          </a:lstStyle>
          <a:p>
            <a:r>
              <a:rPr lang="ro-RO" dirty="0"/>
              <a:t>Boron deposition </a:t>
            </a:r>
            <a:r>
              <a:rPr lang="ro-RO"/>
              <a:t>(100nm)</a:t>
            </a:r>
            <a:endParaRPr lang="ro-RO" dirty="0"/>
          </a:p>
        </p:txBody>
      </p:sp>
      <p:sp>
        <p:nvSpPr>
          <p:cNvPr id="12" name="TextBox 11">
            <a:extLst>
              <a:ext uri="{FF2B5EF4-FFF2-40B4-BE49-F238E27FC236}">
                <a16:creationId xmlns:a16="http://schemas.microsoft.com/office/drawing/2014/main" id="{4864321D-EC28-7C96-850F-A01E698B544F}"/>
              </a:ext>
            </a:extLst>
          </p:cNvPr>
          <p:cNvSpPr txBox="1"/>
          <p:nvPr/>
        </p:nvSpPr>
        <p:spPr>
          <a:xfrm>
            <a:off x="6688350" y="1725881"/>
            <a:ext cx="4455077" cy="1384995"/>
          </a:xfrm>
          <a:prstGeom prst="rect">
            <a:avLst/>
          </a:prstGeom>
          <a:noFill/>
        </p:spPr>
        <p:txBody>
          <a:bodyPr wrap="square" rtlCol="0">
            <a:spAutoFit/>
          </a:bodyPr>
          <a:lstStyle/>
          <a:p>
            <a:pPr marL="214313" indent="-214313">
              <a:buFont typeface="Arial" panose="020B0604020202020204" pitchFamily="34" charset="0"/>
              <a:buChar char="•"/>
            </a:pPr>
            <a:r>
              <a:rPr lang="ro-RO" sz="1400" dirty="0"/>
              <a:t>8 tungsten substrates</a:t>
            </a:r>
          </a:p>
          <a:p>
            <a:pPr marL="214313" indent="-214313">
              <a:buFont typeface="Arial" panose="020B0604020202020204" pitchFamily="34" charset="0"/>
              <a:buChar char="•"/>
            </a:pPr>
            <a:r>
              <a:rPr lang="ro-RO" sz="1400" dirty="0"/>
              <a:t>Eurofer </a:t>
            </a:r>
            <a:r>
              <a:rPr lang="el-GR" sz="1400" dirty="0">
                <a:latin typeface="Calibri" panose="020F0502020204030204" pitchFamily="34" charset="0"/>
                <a:cs typeface="Calibri" panose="020F0502020204030204" pitchFamily="34" charset="0"/>
              </a:rPr>
              <a:t>φ</a:t>
            </a:r>
            <a:r>
              <a:rPr lang="ro-RO" sz="1400" dirty="0">
                <a:latin typeface="Calibri" panose="020F0502020204030204" pitchFamily="34" charset="0"/>
                <a:cs typeface="Calibri" panose="020F0502020204030204" pitchFamily="34" charset="0"/>
              </a:rPr>
              <a:t> 40 mm</a:t>
            </a:r>
            <a:r>
              <a:rPr lang="en-GB" sz="1400" dirty="0">
                <a:latin typeface="Calibri" panose="020F0502020204030204" pitchFamily="34" charset="0"/>
                <a:cs typeface="Calibri" panose="020F0502020204030204" pitchFamily="34" charset="0"/>
              </a:rPr>
              <a:t> - </a:t>
            </a:r>
            <a:r>
              <a:rPr lang="en-GB" sz="1400" dirty="0"/>
              <a:t>for permeation studies</a:t>
            </a:r>
            <a:endParaRPr lang="ro-RO" sz="1400" dirty="0"/>
          </a:p>
          <a:p>
            <a:pPr marL="214313" indent="-214313">
              <a:buFont typeface="Arial" panose="020B0604020202020204" pitchFamily="34" charset="0"/>
              <a:buChar char="•"/>
            </a:pPr>
            <a:r>
              <a:rPr lang="ro-RO" sz="1400" dirty="0"/>
              <a:t>2 RF sources opperated at 100W each</a:t>
            </a:r>
          </a:p>
          <a:p>
            <a:pPr marL="214313" indent="-214313">
              <a:buFont typeface="Arial" panose="020B0604020202020204" pitchFamily="34" charset="0"/>
              <a:buChar char="•"/>
            </a:pPr>
            <a:r>
              <a:rPr lang="ro-RO" sz="1400" dirty="0"/>
              <a:t>Working pressure: 1x10</a:t>
            </a:r>
            <a:r>
              <a:rPr lang="ro-RO" sz="1400" baseline="30000" dirty="0"/>
              <a:t>-2</a:t>
            </a:r>
            <a:r>
              <a:rPr lang="ro-RO" sz="1400" dirty="0"/>
              <a:t>mbar</a:t>
            </a:r>
          </a:p>
          <a:p>
            <a:pPr marL="214313" indent="-214313">
              <a:buFont typeface="Arial" panose="020B0604020202020204" pitchFamily="34" charset="0"/>
              <a:buChar char="•"/>
            </a:pPr>
            <a:r>
              <a:rPr lang="ro-RO" sz="1400" dirty="0"/>
              <a:t>Ar flow= 20sccm</a:t>
            </a:r>
          </a:p>
          <a:p>
            <a:pPr marL="214313" indent="-214313">
              <a:buFont typeface="Arial" panose="020B0604020202020204" pitchFamily="34" charset="0"/>
              <a:buChar char="•"/>
            </a:pPr>
            <a:r>
              <a:rPr lang="ro-RO" sz="1400" dirty="0"/>
              <a:t>D</a:t>
            </a:r>
            <a:r>
              <a:rPr lang="ro-RO" sz="1400" baseline="-25000" dirty="0"/>
              <a:t>2</a:t>
            </a:r>
            <a:r>
              <a:rPr lang="ro-RO" sz="1400" dirty="0"/>
              <a:t> flow= 20 sccm</a:t>
            </a:r>
            <a:r>
              <a:rPr lang="ro-RO" sz="1400" baseline="-25000" dirty="0"/>
              <a:t>  </a:t>
            </a:r>
            <a:endParaRPr lang="ro-RO" sz="1400" dirty="0"/>
          </a:p>
        </p:txBody>
      </p:sp>
      <p:pic>
        <p:nvPicPr>
          <p:cNvPr id="13" name="Picture 12" descr="https://lh7-rt.googleusercontent.com/docsz/AD_4nXeReuM3ch-p04UM7YUYC-k-_uvWwRIVjfkiAxI2HT9lru9HlF9d5unTtg4aKDfEdssXAcC4AfKZdn5xaUQbzyUog1L6ReSynatN97bHvXd_IJfcm3acGKfmsjCefJxjuG_zQMHLacMkAZCUvIPF0A?key=PoXlbM9ondZAWwIRsAbecsWI">
            <a:extLst>
              <a:ext uri="{FF2B5EF4-FFF2-40B4-BE49-F238E27FC236}">
                <a16:creationId xmlns:a16="http://schemas.microsoft.com/office/drawing/2014/main" id="{73109A07-82AB-0639-6C58-AD51D2A2DAB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9584" y="3107795"/>
            <a:ext cx="4372611" cy="3153630"/>
          </a:xfrm>
          <a:prstGeom prst="rect">
            <a:avLst/>
          </a:prstGeom>
          <a:noFill/>
          <a:ln>
            <a:noFill/>
          </a:ln>
        </p:spPr>
      </p:pic>
      <p:sp>
        <p:nvSpPr>
          <p:cNvPr id="16" name="TextBox 15">
            <a:extLst>
              <a:ext uri="{FF2B5EF4-FFF2-40B4-BE49-F238E27FC236}">
                <a16:creationId xmlns:a16="http://schemas.microsoft.com/office/drawing/2014/main" id="{FE377434-6C02-EE36-5533-9CE3B0CC4599}"/>
              </a:ext>
            </a:extLst>
          </p:cNvPr>
          <p:cNvSpPr txBox="1"/>
          <p:nvPr/>
        </p:nvSpPr>
        <p:spPr>
          <a:xfrm>
            <a:off x="7063621" y="6261424"/>
            <a:ext cx="3043876" cy="230832"/>
          </a:xfrm>
          <a:prstGeom prst="rect">
            <a:avLst/>
          </a:prstGeom>
          <a:noFill/>
        </p:spPr>
        <p:txBody>
          <a:bodyPr wrap="square" rtlCol="0">
            <a:spAutoFit/>
          </a:bodyPr>
          <a:lstStyle/>
          <a:p>
            <a:pPr algn="ctr"/>
            <a:r>
              <a:rPr lang="en-US" sz="900" dirty="0"/>
              <a:t>In situ photo of the deposition</a:t>
            </a:r>
          </a:p>
        </p:txBody>
      </p:sp>
      <p:sp>
        <p:nvSpPr>
          <p:cNvPr id="17" name="TextBox 16">
            <a:extLst>
              <a:ext uri="{FF2B5EF4-FFF2-40B4-BE49-F238E27FC236}">
                <a16:creationId xmlns:a16="http://schemas.microsoft.com/office/drawing/2014/main" id="{D40067FB-60C5-F917-9486-4BEC7622C7FD}"/>
              </a:ext>
            </a:extLst>
          </p:cNvPr>
          <p:cNvSpPr txBox="1"/>
          <p:nvPr/>
        </p:nvSpPr>
        <p:spPr>
          <a:xfrm>
            <a:off x="0" y="4658960"/>
            <a:ext cx="5673976" cy="1477328"/>
          </a:xfrm>
          <a:prstGeom prst="rect">
            <a:avLst/>
          </a:prstGeom>
          <a:noFill/>
        </p:spPr>
        <p:txBody>
          <a:bodyPr wrap="square" rtlCol="0">
            <a:spAutoFit/>
          </a:bodyPr>
          <a:lstStyle/>
          <a:p>
            <a:r>
              <a:rPr lang="ro-RO" dirty="0"/>
              <a:t>Analisys (TDS, XRD,SEM, etc.) </a:t>
            </a:r>
            <a:r>
              <a:rPr lang="en-GB" dirty="0"/>
              <a:t>was</a:t>
            </a:r>
            <a:r>
              <a:rPr lang="ro-RO" dirty="0"/>
              <a:t> be performed</a:t>
            </a:r>
            <a:r>
              <a:rPr lang="en-GB" dirty="0"/>
              <a:t>.</a:t>
            </a:r>
            <a:endParaRPr lang="ro-RO" dirty="0"/>
          </a:p>
          <a:p>
            <a:r>
              <a:rPr lang="ro-RO" dirty="0"/>
              <a:t>Samples sent - sealed bags in vacuum</a:t>
            </a:r>
            <a:endParaRPr lang="en-GB" dirty="0"/>
          </a:p>
          <a:p>
            <a:endParaRPr lang="en-GB" dirty="0"/>
          </a:p>
          <a:p>
            <a:r>
              <a:rPr lang="ro-RO" dirty="0">
                <a:solidFill>
                  <a:srgbClr val="00B050"/>
                </a:solidFill>
              </a:rPr>
              <a:t>All samples were stable after the deposition</a:t>
            </a:r>
            <a:r>
              <a:rPr lang="en-GB" dirty="0">
                <a:solidFill>
                  <a:srgbClr val="FF0000"/>
                </a:solidFill>
              </a:rPr>
              <a:t> (at least before shipping)</a:t>
            </a:r>
            <a:endParaRPr lang="ro-RO" dirty="0"/>
          </a:p>
        </p:txBody>
      </p:sp>
      <p:sp>
        <p:nvSpPr>
          <p:cNvPr id="5" name="Footer Placeholder 3">
            <a:extLst>
              <a:ext uri="{FF2B5EF4-FFF2-40B4-BE49-F238E27FC236}">
                <a16:creationId xmlns:a16="http://schemas.microsoft.com/office/drawing/2014/main" id="{CF4D32E3-E333-FC6D-80A3-1D125EA08B47}"/>
              </a:ext>
            </a:extLst>
          </p:cNvPr>
          <p:cNvSpPr>
            <a:spLocks noGrp="1"/>
          </p:cNvSpPr>
          <p:nvPr>
            <p:ph type="ftr" sz="quarter" idx="10"/>
          </p:nvPr>
        </p:nvSpPr>
        <p:spPr>
          <a:xfrm>
            <a:off x="1992314" y="6492256"/>
            <a:ext cx="8239125" cy="268287"/>
          </a:xfrm>
        </p:spPr>
        <p:txBody>
          <a:bodyPr/>
          <a:lstStyle/>
          <a:p>
            <a:pPr>
              <a:defRPr/>
            </a:pPr>
            <a:r>
              <a:rPr lang="en-GB" altLang="en-US" dirty="0"/>
              <a:t>C. Porosnicu| </a:t>
            </a:r>
            <a:r>
              <a:rPr lang="en-GB" dirty="0"/>
              <a:t>WPPWIE SP B: Monitoring meeting</a:t>
            </a:r>
            <a:r>
              <a:rPr lang="en-GB" altLang="en-US" dirty="0"/>
              <a:t>| on-line | 10 October 2025 | Page </a:t>
            </a:r>
            <a:fld id="{E0343879-EA1A-1A4A-AD03-67F9C658AE1F}" type="slidenum">
              <a:rPr lang="en-GB" altLang="en-US" smtClean="0"/>
              <a:pPr>
                <a:defRPr/>
              </a:pPr>
              <a:t>9</a:t>
            </a:fld>
            <a:endParaRPr lang="en-GB" altLang="en-US" dirty="0"/>
          </a:p>
        </p:txBody>
      </p:sp>
    </p:spTree>
    <p:extLst>
      <p:ext uri="{BB962C8B-B14F-4D97-AF65-F5344CB8AC3E}">
        <p14:creationId xmlns:p14="http://schemas.microsoft.com/office/powerpoint/2010/main" val="162418056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DIFFER RedOrange">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E8128976-A6F7-4D3E-8692-58677B05DBDC}"/>
    </a:ext>
  </a:extLst>
</a:theme>
</file>

<file path=ppt/theme/theme4.xml><?xml version="1.0" encoding="utf-8"?>
<a:theme xmlns:a="http://schemas.openxmlformats.org/drawingml/2006/main" name="DIFFER GreenYellow">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A04CAF14-EB47-40A2-9D7E-58744428B296}"/>
    </a:ext>
  </a:extLst>
</a:theme>
</file>

<file path=ppt/theme/theme5.xml><?xml version="1.0" encoding="utf-8"?>
<a:theme xmlns:a="http://schemas.openxmlformats.org/drawingml/2006/main" name="1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6.xml><?xml version="1.0" encoding="utf-8"?>
<a:theme xmlns:a="http://schemas.openxmlformats.org/drawingml/2006/main" name="2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7.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868</TotalTime>
  <Words>1969</Words>
  <Application>Microsoft Office PowerPoint</Application>
  <PresentationFormat>Widescreen</PresentationFormat>
  <Paragraphs>262</Paragraphs>
  <Slides>13</Slides>
  <Notes>0</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13</vt:i4>
      </vt:variant>
    </vt:vector>
  </HeadingPairs>
  <TitlesOfParts>
    <vt:vector size="36" baseType="lpstr">
      <vt:lpstr>.SF NS Symbols Regular</vt:lpstr>
      <vt:lpstr>Aptos</vt:lpstr>
      <vt:lpstr>Arial</vt:lpstr>
      <vt:lpstr>Arial Narrow</vt:lpstr>
      <vt:lpstr>Calibri</vt:lpstr>
      <vt:lpstr>Calibri Light</vt:lpstr>
      <vt:lpstr>Cambria Math</vt:lpstr>
      <vt:lpstr>Open Sans</vt:lpstr>
      <vt:lpstr>Symbol</vt:lpstr>
      <vt:lpstr>Times New Roman</vt:lpstr>
      <vt:lpstr>Verdana</vt:lpstr>
      <vt:lpstr>Wingdings</vt:lpstr>
      <vt:lpstr>Wingdings 3</vt:lpstr>
      <vt:lpstr>EUROfusion.1line_5_3_2019</vt:lpstr>
      <vt:lpstr>IPP</vt:lpstr>
      <vt:lpstr>DIFFER RedOrange</vt:lpstr>
      <vt:lpstr>DIFFER GreenYellow</vt:lpstr>
      <vt:lpstr>1_IPP</vt:lpstr>
      <vt:lpstr>2_IPP</vt:lpstr>
      <vt:lpstr>Benutzerdefiniertes Design</vt:lpstr>
      <vt:lpstr>Jülich</vt:lpstr>
      <vt:lpstr>think-cell Folie</vt:lpstr>
      <vt:lpstr>Graph</vt:lpstr>
      <vt:lpstr>PowerPoint Presentation</vt:lpstr>
      <vt:lpstr>PowerPoint Presentation</vt:lpstr>
      <vt:lpstr>PowerPoint Presentation</vt:lpstr>
      <vt:lpstr>Plasma characterisation - Ion energy measurements</vt:lpstr>
      <vt:lpstr>Plasma characterisation - Ion energy measurements</vt:lpstr>
      <vt:lpstr>Plasma characterisation - Ion energy measurements</vt:lpstr>
      <vt:lpstr>Results form the B layers production task in 2025 under SBP4 </vt:lpstr>
      <vt:lpstr>Results form the B layers production taskin 2025 under SBP4 </vt:lpstr>
      <vt:lpstr>Results form the B layers production taskin 2025 under SBP4 </vt:lpstr>
      <vt:lpstr>XPS on tungsten-boride formation</vt:lpstr>
      <vt:lpstr>2025 Status report of the B coatings at IAP under SBP4 </vt:lpstr>
      <vt:lpstr>2025 Status report of the B coatings at IAP under SBP4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Corneliu Porosnicu</cp:lastModifiedBy>
  <cp:revision>53</cp:revision>
  <dcterms:created xsi:type="dcterms:W3CDTF">2023-11-15T09:40:03Z</dcterms:created>
  <dcterms:modified xsi:type="dcterms:W3CDTF">2025-10-10T09:26:52Z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