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1" r:id="rId3"/>
    <p:sldId id="314" r:id="rId4"/>
    <p:sldId id="315" r:id="rId5"/>
    <p:sldId id="316" r:id="rId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878" autoAdjust="0"/>
  </p:normalViewPr>
  <p:slideViewPr>
    <p:cSldViewPr showGuides="1">
      <p:cViewPr varScale="1">
        <p:scale>
          <a:sx n="136" d="100"/>
          <a:sy n="136" d="100"/>
        </p:scale>
        <p:origin x="9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10/10/2025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7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0070C0"/>
                </a:solidFill>
              </a:rPr>
              <a:t>Ni-K</a:t>
            </a:r>
            <a:r>
              <a:rPr lang="en-GB" sz="20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</a:t>
            </a:r>
            <a:r>
              <a:rPr lang="en-GB" sz="1200" b="1" dirty="0">
                <a:solidFill>
                  <a:srgbClr val="0070C0"/>
                </a:solidFill>
                <a:sym typeface="Symbol" panose="05050102010706020507" pitchFamily="18" charset="2"/>
              </a:rPr>
              <a:t> (7.48 keV) and W-L</a:t>
            </a:r>
            <a:r>
              <a:rPr lang="en-GB" sz="12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L</a:t>
            </a:r>
            <a:r>
              <a:rPr lang="en-GB" sz="1200" b="1" dirty="0">
                <a:solidFill>
                  <a:srgbClr val="0070C0"/>
                </a:solidFill>
                <a:sym typeface="Symbol" panose="05050102010706020507" pitchFamily="18" charset="2"/>
              </a:rPr>
              <a:t> (7.39 keV)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1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56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3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E561A87-10E2-4858-81EB-368FC2F6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5" y="4468186"/>
            <a:ext cx="1563619" cy="43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2212A5-C41D-4D73-A390-EC6447AFE4C3}"/>
              </a:ext>
            </a:extLst>
          </p:cNvPr>
          <p:cNvSpPr txBox="1">
            <a:spLocks/>
          </p:cNvSpPr>
          <p:nvPr/>
        </p:nvSpPr>
        <p:spPr>
          <a:xfrm>
            <a:off x="1187624" y="1707654"/>
            <a:ext cx="76328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 dirty="0"/>
              <a:t>WPPWIE SP B: Monitoring Meeting,  10 October 2025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Ion-beam measurements of B layers and other samples at 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F5377-ED89-4356-93DD-3E1F7382ABBC}"/>
              </a:ext>
            </a:extLst>
          </p:cNvPr>
          <p:cNvSpPr/>
          <p:nvPr/>
        </p:nvSpPr>
        <p:spPr>
          <a:xfrm>
            <a:off x="323528" y="3221563"/>
            <a:ext cx="43204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Mateus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Norberto </a:t>
            </a:r>
            <a:r>
              <a:rPr lang="en-US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Catarino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 Silva, </a:t>
            </a:r>
            <a:r>
              <a:rPr lang="en-US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Sérgio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Magalhães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Eduardo Alves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030DA99-8833-4D17-A1AD-16DD7C5E0B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73660" r="70648" b="-110"/>
          <a:stretch/>
        </p:blipFill>
        <p:spPr>
          <a:xfrm>
            <a:off x="144000" y="930501"/>
            <a:ext cx="946370" cy="781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4E013B-C87E-4AEC-B3BE-C3D4AEA5C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9742"/>
            <a:ext cx="3175878" cy="244643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1311EEC-4ECB-4498-B85F-E2845E874697}"/>
              </a:ext>
            </a:extLst>
          </p:cNvPr>
          <p:cNvSpPr txBox="1"/>
          <p:nvPr/>
        </p:nvSpPr>
        <p:spPr>
          <a:xfrm rot="-1260000">
            <a:off x="3316078" y="3458140"/>
            <a:ext cx="1238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</a:rPr>
              <a:t>S </a:t>
            </a:r>
            <a:r>
              <a:rPr lang="en-GB" sz="800" b="1" dirty="0">
                <a:solidFill>
                  <a:srgbClr val="0070C0"/>
                </a:solidFill>
                <a:sym typeface="Symbol" panose="05050102010706020507" pitchFamily="18" charset="2"/>
              </a:rPr>
              <a:t> 242 mm / erosion-ISP</a:t>
            </a:r>
            <a:endParaRPr lang="en-GB" sz="800" b="1" dirty="0">
              <a:solidFill>
                <a:srgbClr val="0070C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A63933-B1F6-41C0-86D0-AD963362CD1B}"/>
              </a:ext>
            </a:extLst>
          </p:cNvPr>
          <p:cNvSpPr txBox="1"/>
          <p:nvPr/>
        </p:nvSpPr>
        <p:spPr>
          <a:xfrm rot="-720000">
            <a:off x="3197574" y="4529212"/>
            <a:ext cx="137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70C0"/>
                </a:solidFill>
              </a:rPr>
              <a:t>S </a:t>
            </a:r>
            <a:r>
              <a:rPr lang="en-GB" sz="800" b="1" dirty="0">
                <a:solidFill>
                  <a:srgbClr val="0070C0"/>
                </a:solidFill>
                <a:sym typeface="Symbol" panose="05050102010706020507" pitchFamily="18" charset="2"/>
              </a:rPr>
              <a:t> 31 mm / thin deposition</a:t>
            </a:r>
          </a:p>
          <a:p>
            <a:r>
              <a:rPr lang="en-GB" sz="800" b="1" dirty="0">
                <a:solidFill>
                  <a:srgbClr val="0070C0"/>
                </a:solidFill>
                <a:sym typeface="Symbol" panose="05050102010706020507" pitchFamily="18" charset="2"/>
              </a:rPr>
              <a:t>                               nearby HFS</a:t>
            </a:r>
            <a:endParaRPr lang="en-GB" sz="800" b="1" dirty="0">
              <a:solidFill>
                <a:srgbClr val="0070C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9" y="51470"/>
            <a:ext cx="8306017" cy="3429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spc="-15" dirty="0">
                <a:effectLst/>
                <a:ea typeface="Times New Roman" panose="02020603050405020304" pitchFamily="18" charset="0"/>
              </a:rPr>
              <a:t>Analysis of WEST samples: core disks retrieved from lower marker tiles exposed along </a:t>
            </a:r>
            <a:r>
              <a:rPr lang="en-GB" sz="1400" dirty="0"/>
              <a:t>C3, C4, C5</a:t>
            </a:r>
            <a:endParaRPr lang="de-DE" sz="1400" dirty="0">
              <a:ea typeface="SimSun" panose="02010600030101010101" pitchFamily="2" charset="-122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4B3FCE3-DFD6-413A-AF61-10B7CDB25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0" t="4820" r="618" b="15449"/>
          <a:stretch/>
        </p:blipFill>
        <p:spPr>
          <a:xfrm>
            <a:off x="3492032" y="602492"/>
            <a:ext cx="1368000" cy="162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C32BDA2-A5D9-4AA7-B2C9-C44E145B7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09563"/>
            <a:ext cx="4521293" cy="22824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394F2B3-9703-42BF-8D4B-90165AB23E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t="85046" r="-473" b="2551"/>
          <a:stretch/>
        </p:blipFill>
        <p:spPr>
          <a:xfrm>
            <a:off x="4055395" y="678656"/>
            <a:ext cx="1444091" cy="252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94162AA-C775-40EA-8AC5-9BC5B9AB24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38390" b="29126"/>
          <a:stretch/>
        </p:blipFill>
        <p:spPr>
          <a:xfrm>
            <a:off x="1050468" y="766019"/>
            <a:ext cx="2225388" cy="1309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A8631-04D4-4DD1-BB37-49E03AF61798}"/>
              </a:ext>
            </a:extLst>
          </p:cNvPr>
          <p:cNvSpPr txBox="1"/>
          <p:nvPr/>
        </p:nvSpPr>
        <p:spPr>
          <a:xfrm>
            <a:off x="4318624" y="971476"/>
            <a:ext cx="12811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70C0"/>
                </a:solidFill>
              </a:rPr>
              <a:t>Erosion-deposition net</a:t>
            </a:r>
          </a:p>
          <a:p>
            <a:r>
              <a:rPr lang="en-GB" sz="900" b="1" dirty="0">
                <a:solidFill>
                  <a:srgbClr val="0070C0"/>
                </a:solidFill>
              </a:rPr>
              <a:t>along the S-coordinate</a:t>
            </a:r>
          </a:p>
          <a:p>
            <a:r>
              <a:rPr lang="en-GB" sz="900" b="1" dirty="0">
                <a:solidFill>
                  <a:srgbClr val="0070C0"/>
                </a:solidFill>
              </a:rPr>
              <a:t>after the C3 campaign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94114C-3638-4A21-8D6F-330D181B25F2}"/>
              </a:ext>
            </a:extLst>
          </p:cNvPr>
          <p:cNvSpPr txBox="1"/>
          <p:nvPr/>
        </p:nvSpPr>
        <p:spPr>
          <a:xfrm>
            <a:off x="534273" y="533390"/>
            <a:ext cx="2813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70C0"/>
                </a:solidFill>
              </a:rPr>
              <a:t>Locations of the EM tiles at the lower divertor of WEST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3878B2-F714-4238-88F5-232B4A3313CC}"/>
              </a:ext>
            </a:extLst>
          </p:cNvPr>
          <p:cNvSpPr txBox="1"/>
          <p:nvPr/>
        </p:nvSpPr>
        <p:spPr>
          <a:xfrm>
            <a:off x="5724128" y="605961"/>
            <a:ext cx="3314305" cy="2000548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SIMS analysis at VTT</a:t>
            </a:r>
          </a:p>
          <a:p>
            <a:endParaRPr lang="en-GB" sz="600" b="1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IBA experiment at IST following the SIMS points ;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simultaneous: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0C0"/>
                </a:solidFill>
              </a:rPr>
              <a:t>EBS + PIXE / 2.3 MeV </a:t>
            </a:r>
            <a:r>
              <a:rPr lang="en-GB" sz="1200" b="1" baseline="30000" dirty="0">
                <a:solidFill>
                  <a:srgbClr val="0070C0"/>
                </a:solidFill>
              </a:rPr>
              <a:t>1</a:t>
            </a:r>
            <a:r>
              <a:rPr lang="en-GB" sz="1200" b="1" dirty="0">
                <a:solidFill>
                  <a:srgbClr val="0070C0"/>
                </a:solidFill>
              </a:rPr>
              <a:t>H</a:t>
            </a:r>
            <a:r>
              <a:rPr lang="en-GB" sz="1200" b="1" baseline="30000" dirty="0">
                <a:solidFill>
                  <a:srgbClr val="0070C0"/>
                </a:solidFill>
              </a:rPr>
              <a:t>+</a:t>
            </a:r>
            <a:r>
              <a:rPr lang="en-GB" sz="1200" b="1" dirty="0">
                <a:solidFill>
                  <a:srgbClr val="0070C0"/>
                </a:solidFill>
              </a:rPr>
              <a:t> incident ion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0C0"/>
                </a:solidFill>
              </a:rPr>
              <a:t>RBS + NRA / 2.3 MeV </a:t>
            </a:r>
            <a:r>
              <a:rPr lang="en-GB" sz="1200" b="1" baseline="30000" dirty="0">
                <a:solidFill>
                  <a:srgbClr val="0070C0"/>
                </a:solidFill>
              </a:rPr>
              <a:t>3</a:t>
            </a:r>
            <a:r>
              <a:rPr lang="en-GB" sz="1200" b="1" dirty="0">
                <a:solidFill>
                  <a:srgbClr val="0070C0"/>
                </a:solidFill>
              </a:rPr>
              <a:t>He</a:t>
            </a:r>
            <a:r>
              <a:rPr lang="en-GB" sz="1200" b="1" baseline="30000" dirty="0">
                <a:solidFill>
                  <a:srgbClr val="0070C0"/>
                </a:solidFill>
              </a:rPr>
              <a:t>+</a:t>
            </a:r>
            <a:r>
              <a:rPr lang="en-GB" sz="1200" b="1" dirty="0">
                <a:solidFill>
                  <a:srgbClr val="0070C0"/>
                </a:solidFill>
              </a:rPr>
              <a:t> incident ion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600" b="1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Selected core disks: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C3-34iB ,     C3-34iK ,     C3-34iM ,    C3-22oE ,     C3-22oJ</a:t>
            </a:r>
            <a:endParaRPr lang="en-GB" sz="1000" b="1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C4-32iB ,     C4-32iK ,     C4-32iM ,    C4-20oE ,     C4-20oJ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C5-33iB ,     C5-33iK ,     C5-33iM ,    C5-21oE ,     C5-21oJ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      (1)               (2)                 (3)                 (4)                (5)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559E35-F330-4D05-917E-BA76E53D6AE2}"/>
              </a:ext>
            </a:extLst>
          </p:cNvPr>
          <p:cNvCxnSpPr>
            <a:cxnSpLocks/>
          </p:cNvCxnSpPr>
          <p:nvPr/>
        </p:nvCxnSpPr>
        <p:spPr>
          <a:xfrm flipH="1">
            <a:off x="2950097" y="3313323"/>
            <a:ext cx="1482742" cy="56546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E6BBA6A-8868-4D83-A006-0DA258D37D70}"/>
              </a:ext>
            </a:extLst>
          </p:cNvPr>
          <p:cNvCxnSpPr>
            <a:cxnSpLocks/>
          </p:cNvCxnSpPr>
          <p:nvPr/>
        </p:nvCxnSpPr>
        <p:spPr>
          <a:xfrm flipH="1">
            <a:off x="3091748" y="4443958"/>
            <a:ext cx="1336236" cy="287173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8D82D9-4AFA-4896-B7DC-B230205CD259}"/>
              </a:ext>
            </a:extLst>
          </p:cNvPr>
          <p:cNvCxnSpPr>
            <a:cxnSpLocks/>
          </p:cNvCxnSpPr>
          <p:nvPr/>
        </p:nvCxnSpPr>
        <p:spPr>
          <a:xfrm flipH="1" flipV="1">
            <a:off x="2941721" y="4587975"/>
            <a:ext cx="150027" cy="14315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6C9258A-FF42-4B33-90EC-218B3F144319}"/>
              </a:ext>
            </a:extLst>
          </p:cNvPr>
          <p:cNvCxnSpPr>
            <a:cxnSpLocks/>
          </p:cNvCxnSpPr>
          <p:nvPr/>
        </p:nvCxnSpPr>
        <p:spPr>
          <a:xfrm flipH="1">
            <a:off x="136267" y="2376000"/>
            <a:ext cx="4682554" cy="0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DE1584F-86C9-4EF1-ADE0-9C266C919FC8}"/>
              </a:ext>
            </a:extLst>
          </p:cNvPr>
          <p:cNvSpPr txBox="1"/>
          <p:nvPr/>
        </p:nvSpPr>
        <p:spPr>
          <a:xfrm>
            <a:off x="2228011" y="2083455"/>
            <a:ext cx="168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M. Diez et al. </a:t>
            </a:r>
            <a:r>
              <a:rPr lang="en-GB" sz="600" dirty="0" err="1"/>
              <a:t>Nucl</a:t>
            </a:r>
            <a:r>
              <a:rPr lang="en-GB" sz="600" dirty="0"/>
              <a:t>. Mater. Energy 12 (2017) 559</a:t>
            </a:r>
          </a:p>
          <a:p>
            <a:r>
              <a:rPr lang="en-GB" sz="600" dirty="0"/>
              <a:t>M. </a:t>
            </a:r>
            <a:r>
              <a:rPr lang="en-GB" sz="600" dirty="0" err="1"/>
              <a:t>Balden</a:t>
            </a:r>
            <a:r>
              <a:rPr lang="en-GB" sz="600" dirty="0"/>
              <a:t> et al. Phys. </a:t>
            </a:r>
            <a:r>
              <a:rPr lang="en-GB" sz="600" dirty="0" err="1"/>
              <a:t>Scripta</a:t>
            </a:r>
            <a:r>
              <a:rPr lang="en-GB" sz="600" dirty="0"/>
              <a:t> 96 (2021) 124020</a:t>
            </a:r>
            <a:endParaRPr lang="en-GB" sz="600" b="1" dirty="0">
              <a:solidFill>
                <a:srgbClr val="0070C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AAD398-E8FB-40FB-B444-6DEB84451C02}"/>
              </a:ext>
            </a:extLst>
          </p:cNvPr>
          <p:cNvSpPr txBox="1"/>
          <p:nvPr/>
        </p:nvSpPr>
        <p:spPr>
          <a:xfrm rot="-780000">
            <a:off x="4149059" y="2457567"/>
            <a:ext cx="1041695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THIS WORK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7CBC17A-7491-4AA8-A426-CE0B4D30081B}"/>
              </a:ext>
            </a:extLst>
          </p:cNvPr>
          <p:cNvCxnSpPr>
            <a:cxnSpLocks/>
            <a:stCxn id="77" idx="1"/>
          </p:cNvCxnSpPr>
          <p:nvPr/>
        </p:nvCxnSpPr>
        <p:spPr>
          <a:xfrm flipH="1">
            <a:off x="4808108" y="1606235"/>
            <a:ext cx="916020" cy="769765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820831D-CE24-40F8-A530-D6A8913E4F63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5724128" y="678656"/>
            <a:ext cx="0" cy="927579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EF2CF1A-9834-4DB3-AD4F-04439A14E796}"/>
              </a:ext>
            </a:extLst>
          </p:cNvPr>
          <p:cNvSpPr txBox="1"/>
          <p:nvPr/>
        </p:nvSpPr>
        <p:spPr>
          <a:xfrm>
            <a:off x="971600" y="2427734"/>
            <a:ext cx="62036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Selected</a:t>
            </a:r>
          </a:p>
          <a:p>
            <a:r>
              <a:rPr lang="en-GB" sz="1000" b="1" dirty="0">
                <a:solidFill>
                  <a:srgbClr val="0070C0"/>
                </a:solidFill>
              </a:rPr>
              <a:t>core disks</a:t>
            </a:r>
            <a:r>
              <a:rPr lang="en-GB" sz="800" b="1" dirty="0">
                <a:solidFill>
                  <a:srgbClr val="0070C0"/>
                </a:solidFill>
              </a:rPr>
              <a:t>: 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05BF93-BE0B-45DC-B62B-A40A964AFFB7}"/>
              </a:ext>
            </a:extLst>
          </p:cNvPr>
          <p:cNvSpPr/>
          <p:nvPr/>
        </p:nvSpPr>
        <p:spPr>
          <a:xfrm>
            <a:off x="5968800" y="1938272"/>
            <a:ext cx="495438" cy="633478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5FB14CB-1F5E-419A-9859-40612885C079}"/>
              </a:ext>
            </a:extLst>
          </p:cNvPr>
          <p:cNvSpPr/>
          <p:nvPr/>
        </p:nvSpPr>
        <p:spPr>
          <a:xfrm>
            <a:off x="6570000" y="1923890"/>
            <a:ext cx="504000" cy="647860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538648-A4B5-4C44-B258-9170E4E0A902}"/>
              </a:ext>
            </a:extLst>
          </p:cNvPr>
          <p:cNvSpPr/>
          <p:nvPr/>
        </p:nvSpPr>
        <p:spPr>
          <a:xfrm>
            <a:off x="7182000" y="1921005"/>
            <a:ext cx="540000" cy="647860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3CFD6D-C012-4D32-A8BD-973FDC24A60E}"/>
              </a:ext>
            </a:extLst>
          </p:cNvPr>
          <p:cNvSpPr/>
          <p:nvPr/>
        </p:nvSpPr>
        <p:spPr>
          <a:xfrm>
            <a:off x="7800978" y="1919508"/>
            <a:ext cx="540000" cy="647860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4E4D1C3-F0FA-4D47-9FD8-30829E6B7BC1}"/>
              </a:ext>
            </a:extLst>
          </p:cNvPr>
          <p:cNvSpPr/>
          <p:nvPr/>
        </p:nvSpPr>
        <p:spPr>
          <a:xfrm>
            <a:off x="8432514" y="1919508"/>
            <a:ext cx="504000" cy="647860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EE5B-DC94-4F95-BC97-A933925EE360}"/>
              </a:ext>
            </a:extLst>
          </p:cNvPr>
          <p:cNvSpPr/>
          <p:nvPr/>
        </p:nvSpPr>
        <p:spPr>
          <a:xfrm>
            <a:off x="3288156" y="3118646"/>
            <a:ext cx="40235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- Zone (5)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7C95E2-D916-4130-86C0-551FB642C084}"/>
              </a:ext>
            </a:extLst>
          </p:cNvPr>
          <p:cNvSpPr/>
          <p:nvPr/>
        </p:nvSpPr>
        <p:spPr>
          <a:xfrm rot="-1140000">
            <a:off x="3288155" y="3357996"/>
            <a:ext cx="40235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- Zone (4)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4EA74A-9FEB-4D1F-AB85-410C6CF3C095}"/>
              </a:ext>
            </a:extLst>
          </p:cNvPr>
          <p:cNvSpPr/>
          <p:nvPr/>
        </p:nvSpPr>
        <p:spPr>
          <a:xfrm>
            <a:off x="3316571" y="3877709"/>
            <a:ext cx="40235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- Zone (3)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D98644-28DA-4CC3-8A0B-B41A858B1982}"/>
              </a:ext>
            </a:extLst>
          </p:cNvPr>
          <p:cNvSpPr/>
          <p:nvPr/>
        </p:nvSpPr>
        <p:spPr>
          <a:xfrm>
            <a:off x="3287545" y="4180135"/>
            <a:ext cx="40235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- Zone (2)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8B77E-29C0-46A1-B5EE-B5EFAE86CD74}"/>
              </a:ext>
            </a:extLst>
          </p:cNvPr>
          <p:cNvSpPr/>
          <p:nvPr/>
        </p:nvSpPr>
        <p:spPr>
          <a:xfrm rot="-540000">
            <a:off x="3280392" y="4409363"/>
            <a:ext cx="40235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- Zone (1)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E74B5-C149-4F55-837F-834AD59653C7}"/>
              </a:ext>
            </a:extLst>
          </p:cNvPr>
          <p:cNvSpPr txBox="1"/>
          <p:nvPr/>
        </p:nvSpPr>
        <p:spPr>
          <a:xfrm>
            <a:off x="210682" y="1528505"/>
            <a:ext cx="472886" cy="3231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700" b="1" dirty="0"/>
              <a:t>Erosion</a:t>
            </a:r>
          </a:p>
          <a:p>
            <a:r>
              <a:rPr lang="en-GB" sz="700" b="1" dirty="0"/>
              <a:t>Marker (EM)</a:t>
            </a:r>
          </a:p>
          <a:p>
            <a:r>
              <a:rPr lang="en-GB" sz="700" b="1" dirty="0"/>
              <a:t>tile</a:t>
            </a:r>
          </a:p>
        </p:txBody>
      </p:sp>
    </p:spTree>
    <p:extLst>
      <p:ext uri="{BB962C8B-B14F-4D97-AF65-F5344CB8AC3E}">
        <p14:creationId xmlns:p14="http://schemas.microsoft.com/office/powerpoint/2010/main" val="245700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51CFAA94-9F30-4450-A7F5-0EF76B87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" y="51470"/>
            <a:ext cx="8306017" cy="3429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spc="-15" dirty="0">
                <a:effectLst/>
                <a:ea typeface="Times New Roman" panose="02020603050405020304" pitchFamily="18" charset="0"/>
              </a:rPr>
              <a:t>Analysis of WEST samples: core disks retrieved from lower marker tiles exposed along </a:t>
            </a:r>
            <a:r>
              <a:rPr lang="en-GB" sz="1400" dirty="0"/>
              <a:t>C3, C4, C5</a:t>
            </a:r>
            <a:endParaRPr lang="de-DE" sz="1400" dirty="0">
              <a:ea typeface="SimSun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879833-3776-4724-AD5A-1FB4C0368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9235"/>
            <a:ext cx="1783080" cy="2559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127C8F-E1C0-4B69-A630-4B49C6EBBD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45" y="641883"/>
            <a:ext cx="2018995" cy="3802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E6BFAA-FC83-4B55-AB64-544E8846349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-2" r="50169" b="-48"/>
          <a:stretch/>
        </p:blipFill>
        <p:spPr>
          <a:xfrm>
            <a:off x="5508472" y="591974"/>
            <a:ext cx="3312000" cy="399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D51F92-7A3D-428D-8A8C-5103EAEEE5D0}"/>
              </a:ext>
            </a:extLst>
          </p:cNvPr>
          <p:cNvSpPr txBox="1"/>
          <p:nvPr/>
        </p:nvSpPr>
        <p:spPr>
          <a:xfrm>
            <a:off x="536781" y="3324349"/>
            <a:ext cx="16589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IBA quantification for D, B, C, O after C5 nearby OSP: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from the entire C5-21o tile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from the C5-21oE core disk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759B1-BC6F-4E4D-A107-BDF7308F2F75}"/>
              </a:ext>
            </a:extLst>
          </p:cNvPr>
          <p:cNvSpPr txBox="1"/>
          <p:nvPr/>
        </p:nvSpPr>
        <p:spPr>
          <a:xfrm>
            <a:off x="2841037" y="4464772"/>
            <a:ext cx="22350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PIXE analysis: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superposition of Ni-K</a:t>
            </a:r>
            <a:r>
              <a:rPr lang="en-GB" sz="14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</a:t>
            </a:r>
            <a:r>
              <a:rPr lang="en-GB" sz="1000" b="1" dirty="0">
                <a:solidFill>
                  <a:srgbClr val="0070C0"/>
                </a:solidFill>
                <a:sym typeface="Symbol" panose="05050102010706020507" pitchFamily="18" charset="2"/>
              </a:rPr>
              <a:t> and W-L</a:t>
            </a:r>
            <a:r>
              <a:rPr lang="en-GB" sz="10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L</a:t>
            </a:r>
            <a:r>
              <a:rPr lang="en-GB" sz="1000" b="1" dirty="0">
                <a:solidFill>
                  <a:srgbClr val="0070C0"/>
                </a:solidFill>
                <a:sym typeface="Symbol" panose="05050102010706020507" pitchFamily="18" charset="2"/>
              </a:rPr>
              <a:t> peaks</a:t>
            </a:r>
            <a:r>
              <a:rPr lang="en-GB" sz="1000" b="1" dirty="0">
                <a:solidFill>
                  <a:srgbClr val="0070C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evidence of Ni deposition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 err="1">
                <a:solidFill>
                  <a:srgbClr val="0070C0"/>
                </a:solidFill>
              </a:rPr>
              <a:t>Fe:Cr:Ni</a:t>
            </a:r>
            <a:r>
              <a:rPr lang="en-GB" sz="1000" b="1" dirty="0">
                <a:solidFill>
                  <a:srgbClr val="0070C0"/>
                </a:solidFill>
              </a:rPr>
              <a:t> contents </a:t>
            </a:r>
            <a:r>
              <a:rPr lang="en-GB" sz="1000" b="1" dirty="0">
                <a:solidFill>
                  <a:srgbClr val="0070C0"/>
                </a:solidFill>
                <a:sym typeface="Wingdings" panose="05000000000000000000" pitchFamily="2" charset="2"/>
              </a:rPr>
              <a:t> stainless steel</a:t>
            </a:r>
            <a:r>
              <a:rPr lang="en-GB" sz="1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C33FD-A117-4C3A-ADDE-DBFE8102557C}"/>
              </a:ext>
            </a:extLst>
          </p:cNvPr>
          <p:cNvSpPr txBox="1"/>
          <p:nvPr/>
        </p:nvSpPr>
        <p:spPr>
          <a:xfrm>
            <a:off x="5508104" y="4630365"/>
            <a:ext cx="34207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SIMS + EBS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C5-33iM core disk (ISP)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70C0"/>
                </a:solidFill>
              </a:rPr>
              <a:t>erosion rate after C5 </a:t>
            </a:r>
            <a:r>
              <a:rPr lang="en-GB" sz="1000" b="1" dirty="0">
                <a:solidFill>
                  <a:srgbClr val="0070C0"/>
                </a:solidFill>
                <a:sym typeface="Symbol" panose="05050102010706020507" pitchFamily="18" charset="2"/>
              </a:rPr>
              <a:t> 0.2-0.3 nm/s (7.3 h </a:t>
            </a:r>
            <a:r>
              <a:rPr lang="en-GB" sz="1000" b="1" dirty="0" err="1">
                <a:solidFill>
                  <a:srgbClr val="0070C0"/>
                </a:solidFill>
                <a:sym typeface="Symbol" panose="05050102010706020507" pitchFamily="18" charset="2"/>
              </a:rPr>
              <a:t>oper</a:t>
            </a:r>
            <a:r>
              <a:rPr lang="en-GB" sz="1000" b="1" dirty="0">
                <a:solidFill>
                  <a:srgbClr val="0070C0"/>
                </a:solidFill>
                <a:sym typeface="Symbol" panose="05050102010706020507" pitchFamily="18" charset="2"/>
              </a:rPr>
              <a:t>. in Phase 1)</a:t>
            </a:r>
            <a:endParaRPr lang="en-GB" sz="10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0E011E-B3CA-4490-99A5-A9FF21AFDF6A}"/>
              </a:ext>
            </a:extLst>
          </p:cNvPr>
          <p:cNvCxnSpPr>
            <a:cxnSpLocks/>
          </p:cNvCxnSpPr>
          <p:nvPr/>
        </p:nvCxnSpPr>
        <p:spPr>
          <a:xfrm>
            <a:off x="2699792" y="641883"/>
            <a:ext cx="0" cy="4378139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1609B2-5BF6-4F55-8EF8-59EC7895B216}"/>
              </a:ext>
            </a:extLst>
          </p:cNvPr>
          <p:cNvCxnSpPr>
            <a:cxnSpLocks/>
          </p:cNvCxnSpPr>
          <p:nvPr/>
        </p:nvCxnSpPr>
        <p:spPr>
          <a:xfrm>
            <a:off x="5220072" y="641883"/>
            <a:ext cx="0" cy="4378139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FE6F22-87BD-4B5A-BB87-96C5EDB67FC6}"/>
              </a:ext>
            </a:extLst>
          </p:cNvPr>
          <p:cNvCxnSpPr>
            <a:cxnSpLocks/>
          </p:cNvCxnSpPr>
          <p:nvPr/>
        </p:nvCxnSpPr>
        <p:spPr>
          <a:xfrm>
            <a:off x="179512" y="4083918"/>
            <a:ext cx="2376264" cy="0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F13155-7A5F-4390-B5CB-BC9BD32BF6EB}"/>
              </a:ext>
            </a:extLst>
          </p:cNvPr>
          <p:cNvSpPr txBox="1"/>
          <p:nvPr/>
        </p:nvSpPr>
        <p:spPr>
          <a:xfrm>
            <a:off x="100268" y="4155926"/>
            <a:ext cx="24304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b="1" dirty="0">
                <a:solidFill>
                  <a:srgbClr val="0070C0"/>
                </a:solidFill>
              </a:rPr>
              <a:t>PFMC-20 conference:</a:t>
            </a:r>
          </a:p>
          <a:p>
            <a:r>
              <a:rPr lang="en-GB" sz="1000" b="1" dirty="0">
                <a:solidFill>
                  <a:srgbClr val="0070C0"/>
                </a:solidFill>
              </a:rPr>
              <a:t>IST et al., </a:t>
            </a:r>
          </a:p>
          <a:p>
            <a:r>
              <a:rPr lang="en-GB" sz="1000" b="1" dirty="0">
                <a:solidFill>
                  <a:srgbClr val="0070C0"/>
                </a:solidFill>
              </a:rPr>
              <a:t>Elemental analysis of divertor marker tiles</a:t>
            </a:r>
          </a:p>
          <a:p>
            <a:r>
              <a:rPr lang="en-GB" sz="1000" b="1" dirty="0">
                <a:solidFill>
                  <a:srgbClr val="0070C0"/>
                </a:solidFill>
              </a:rPr>
              <a:t>exposed during the 2018 (C3), 2019 (C4)</a:t>
            </a:r>
          </a:p>
          <a:p>
            <a:r>
              <a:rPr lang="en-GB" sz="1000" b="1" dirty="0">
                <a:solidFill>
                  <a:srgbClr val="0070C0"/>
                </a:solidFill>
              </a:rPr>
              <a:t>and 2020 (C5) WEST campaigns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29191-45EB-4594-83DD-13C601882A9E}"/>
              </a:ext>
            </a:extLst>
          </p:cNvPr>
          <p:cNvSpPr/>
          <p:nvPr/>
        </p:nvSpPr>
        <p:spPr>
          <a:xfrm rot="-5400000">
            <a:off x="-386867" y="1808100"/>
            <a:ext cx="132023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</a:rPr>
              <a:t>Zone (4) , after C5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9" y="51470"/>
            <a:ext cx="8306017" cy="3429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spc="-15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Reference </a:t>
            </a:r>
            <a:r>
              <a:rPr lang="en-US" sz="1400" spc="-15" dirty="0">
                <a:solidFill>
                  <a:srgbClr val="000000"/>
                </a:solidFill>
                <a:ea typeface="Times New Roman" panose="02020603050405020304" pitchFamily="18" charset="0"/>
              </a:rPr>
              <a:t>B-based</a:t>
            </a:r>
            <a:r>
              <a:rPr lang="en-US" sz="1400" spc="-15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coatings for ITER and DEMO</a:t>
            </a:r>
            <a:endParaRPr lang="de-DE" sz="14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AD2BC-E916-4DCF-99DD-32EB59BE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9542"/>
            <a:ext cx="3047075" cy="864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CB655B-3985-4ACB-A8CA-2FA850C3425D}"/>
              </a:ext>
            </a:extLst>
          </p:cNvPr>
          <p:cNvSpPr txBox="1"/>
          <p:nvPr/>
        </p:nvSpPr>
        <p:spPr>
          <a:xfrm>
            <a:off x="5441479" y="4237297"/>
            <a:ext cx="3437196" cy="3356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0000" tIns="90000" rIns="90000" bIns="90000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Any evidence of fast oxidation of the B layers over time at RT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D579DF-86CD-4D51-AA81-0471CD11B40F}"/>
              </a:ext>
            </a:extLst>
          </p:cNvPr>
          <p:cNvGrpSpPr/>
          <p:nvPr/>
        </p:nvGrpSpPr>
        <p:grpSpPr>
          <a:xfrm>
            <a:off x="5195739" y="987574"/>
            <a:ext cx="3638147" cy="1377330"/>
            <a:chOff x="467544" y="2005890"/>
            <a:chExt cx="3638147" cy="13773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C5A188-C393-46FF-BA84-1322D112E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005890"/>
              <a:ext cx="1794419" cy="137733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D0D77C-A4F1-4D1C-B728-B018DB9A1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483" y="2007902"/>
              <a:ext cx="1758208" cy="137330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C74AEA-0C5D-4E54-A6EB-C7E81A6D2D1C}"/>
              </a:ext>
            </a:extLst>
          </p:cNvPr>
          <p:cNvGrpSpPr/>
          <p:nvPr/>
        </p:nvGrpSpPr>
        <p:grpSpPr>
          <a:xfrm>
            <a:off x="5195739" y="2667691"/>
            <a:ext cx="3652228" cy="1381988"/>
            <a:chOff x="463521" y="3451615"/>
            <a:chExt cx="3652228" cy="13819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BC9B90-8C83-482E-9A4B-0B600A70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21" y="3460296"/>
              <a:ext cx="1798442" cy="137330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989F4D2-EB8C-408B-AAF7-9FF21D824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424" y="3451615"/>
              <a:ext cx="1778325" cy="1373307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8D31230-17D9-4BF4-A6F6-28BE478DE45F}"/>
              </a:ext>
            </a:extLst>
          </p:cNvPr>
          <p:cNvSpPr/>
          <p:nvPr/>
        </p:nvSpPr>
        <p:spPr>
          <a:xfrm>
            <a:off x="395537" y="1923679"/>
            <a:ext cx="3960439" cy="1512168"/>
          </a:xfrm>
          <a:prstGeom prst="roundRect">
            <a:avLst>
              <a:gd name="adj" fmla="val 432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A14DC4-345A-482A-8D9C-870962FF14AB}"/>
              </a:ext>
            </a:extLst>
          </p:cNvPr>
          <p:cNvSpPr/>
          <p:nvPr/>
        </p:nvSpPr>
        <p:spPr>
          <a:xfrm>
            <a:off x="389880" y="3897288"/>
            <a:ext cx="389408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</a:rPr>
              <a:t>PhD student - scholarship from the Portuguese foundation</a:t>
            </a:r>
          </a:p>
          <a:p>
            <a:r>
              <a:rPr lang="en-GB" sz="1000" dirty="0">
                <a:solidFill>
                  <a:schemeClr val="tx2"/>
                </a:solidFill>
              </a:rPr>
              <a:t>                          </a:t>
            </a:r>
            <a:r>
              <a:rPr lang="en-GB" sz="1000" dirty="0" err="1">
                <a:solidFill>
                  <a:schemeClr val="tx2"/>
                </a:solidFill>
              </a:rPr>
              <a:t>Fundação</a:t>
            </a:r>
            <a:r>
              <a:rPr lang="en-GB" sz="1000" dirty="0">
                <a:solidFill>
                  <a:schemeClr val="tx2"/>
                </a:solidFill>
              </a:rPr>
              <a:t> para a </a:t>
            </a:r>
            <a:r>
              <a:rPr lang="en-GB" sz="1000" dirty="0" err="1">
                <a:solidFill>
                  <a:schemeClr val="tx2"/>
                </a:solidFill>
              </a:rPr>
              <a:t>Ciência</a:t>
            </a:r>
            <a:r>
              <a:rPr lang="en-GB" sz="1000" dirty="0">
                <a:solidFill>
                  <a:schemeClr val="tx2"/>
                </a:solidFill>
              </a:rPr>
              <a:t> e a </a:t>
            </a:r>
            <a:r>
              <a:rPr lang="en-GB" sz="1000" dirty="0" err="1">
                <a:solidFill>
                  <a:schemeClr val="tx2"/>
                </a:solidFill>
              </a:rPr>
              <a:t>Técnologia</a:t>
            </a:r>
            <a:r>
              <a:rPr lang="en-GB" sz="1000" dirty="0">
                <a:solidFill>
                  <a:schemeClr val="tx2"/>
                </a:solidFill>
              </a:rPr>
              <a:t> (FCT)</a:t>
            </a:r>
          </a:p>
          <a:p>
            <a:endParaRPr lang="en-GB" sz="1000" dirty="0">
              <a:solidFill>
                <a:schemeClr val="tx2"/>
              </a:solidFill>
            </a:endParaRPr>
          </a:p>
          <a:p>
            <a:r>
              <a:rPr lang="en-GB" sz="1000" dirty="0">
                <a:solidFill>
                  <a:schemeClr val="tx2"/>
                </a:solidFill>
              </a:rPr>
              <a:t>Title of the thesis:</a:t>
            </a:r>
          </a:p>
          <a:p>
            <a:r>
              <a:rPr lang="en-GB" sz="1000" i="1" dirty="0">
                <a:solidFill>
                  <a:schemeClr val="tx2"/>
                </a:solidFill>
              </a:rPr>
              <a:t>Oxidation behaviour of boron coatings for nuclear fusion applications</a:t>
            </a:r>
          </a:p>
          <a:p>
            <a:r>
              <a:rPr lang="en-GB" sz="1000" i="1" dirty="0">
                <a:solidFill>
                  <a:schemeClr val="tx2"/>
                </a:solidFill>
              </a:rPr>
              <a:t>(collaboration with INFLPR)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56FBF3-0CB3-4BF4-8F53-6BECE271F3A4}"/>
              </a:ext>
            </a:extLst>
          </p:cNvPr>
          <p:cNvGrpSpPr/>
          <p:nvPr/>
        </p:nvGrpSpPr>
        <p:grpSpPr>
          <a:xfrm>
            <a:off x="486000" y="2001600"/>
            <a:ext cx="3796439" cy="1373307"/>
            <a:chOff x="486000" y="2001600"/>
            <a:chExt cx="3796439" cy="13733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3336C6-1C85-49E2-8EA6-BD1954BF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0" y="2001600"/>
              <a:ext cx="1850746" cy="13733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7EED04-D2C6-42C4-BFB1-1CA54BE33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600" y="2023200"/>
              <a:ext cx="1866839" cy="1349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4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A0978-93A0-40E2-80DD-84386450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" y="51470"/>
            <a:ext cx="8306017" cy="3429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spc="-15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Reference </a:t>
            </a:r>
            <a:r>
              <a:rPr lang="en-US" sz="1400" spc="-15" dirty="0">
                <a:solidFill>
                  <a:srgbClr val="000000"/>
                </a:solidFill>
                <a:ea typeface="Times New Roman" panose="02020603050405020304" pitchFamily="18" charset="0"/>
              </a:rPr>
              <a:t>W-based</a:t>
            </a:r>
            <a:r>
              <a:rPr lang="en-US" sz="1400" spc="-15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coatings for ITER and DEMO</a:t>
            </a:r>
            <a:endParaRPr lang="de-DE" sz="14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579B5-CA68-49C4-84D0-D253BDF05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9542"/>
            <a:ext cx="3556405" cy="122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7F37E-4D34-4C7E-91B8-4CD99458B6CA}"/>
              </a:ext>
            </a:extLst>
          </p:cNvPr>
          <p:cNvSpPr txBox="1"/>
          <p:nvPr/>
        </p:nvSpPr>
        <p:spPr>
          <a:xfrm>
            <a:off x="4644008" y="627534"/>
            <a:ext cx="4022448" cy="153888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>
                <a:solidFill>
                  <a:srgbClr val="0070C0"/>
                </a:solidFill>
              </a:rPr>
              <a:t>IBA experiment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0C0"/>
                </a:solidFill>
              </a:rPr>
              <a:t>simultaneous ERDA + RBS / 2.0 MeV </a:t>
            </a:r>
            <a:r>
              <a:rPr lang="en-GB" sz="1200" b="1" baseline="30000" dirty="0">
                <a:solidFill>
                  <a:srgbClr val="0070C0"/>
                </a:solidFill>
              </a:rPr>
              <a:t>4</a:t>
            </a:r>
            <a:r>
              <a:rPr lang="en-GB" sz="1200" b="1" dirty="0">
                <a:solidFill>
                  <a:srgbClr val="0070C0"/>
                </a:solidFill>
              </a:rPr>
              <a:t>He</a:t>
            </a:r>
            <a:r>
              <a:rPr lang="en-GB" sz="1200" b="1" baseline="30000" dirty="0">
                <a:solidFill>
                  <a:srgbClr val="0070C0"/>
                </a:solidFill>
              </a:rPr>
              <a:t>+</a:t>
            </a:r>
            <a:r>
              <a:rPr lang="en-GB" sz="1200" b="1" dirty="0">
                <a:solidFill>
                  <a:srgbClr val="0070C0"/>
                </a:solidFill>
              </a:rPr>
              <a:t> incident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0C0"/>
                </a:solidFill>
              </a:rPr>
              <a:t>                   EBS / 1.75 MeV , 2.15 MeV </a:t>
            </a:r>
            <a:r>
              <a:rPr lang="en-GB" sz="1200" b="1" baseline="30000" dirty="0">
                <a:solidFill>
                  <a:srgbClr val="0070C0"/>
                </a:solidFill>
              </a:rPr>
              <a:t>1</a:t>
            </a:r>
            <a:r>
              <a:rPr lang="en-GB" sz="1200" b="1" dirty="0">
                <a:solidFill>
                  <a:srgbClr val="0070C0"/>
                </a:solidFill>
              </a:rPr>
              <a:t>H</a:t>
            </a:r>
            <a:r>
              <a:rPr lang="en-GB" sz="1200" b="1" baseline="30000" dirty="0">
                <a:solidFill>
                  <a:srgbClr val="0070C0"/>
                </a:solidFill>
              </a:rPr>
              <a:t>+</a:t>
            </a:r>
            <a:r>
              <a:rPr lang="en-GB" sz="1200" b="1" dirty="0">
                <a:solidFill>
                  <a:srgbClr val="0070C0"/>
                </a:solidFill>
              </a:rPr>
              <a:t> incident beams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0C0"/>
                </a:solidFill>
              </a:rPr>
              <a:t>simultaneous RBS + NRA / 1.75 MeV </a:t>
            </a:r>
            <a:r>
              <a:rPr lang="en-GB" sz="1200" b="1" baseline="30000" dirty="0">
                <a:solidFill>
                  <a:srgbClr val="0070C0"/>
                </a:solidFill>
              </a:rPr>
              <a:t>3</a:t>
            </a:r>
            <a:r>
              <a:rPr lang="en-GB" sz="1200" b="1" dirty="0">
                <a:solidFill>
                  <a:srgbClr val="0070C0"/>
                </a:solidFill>
              </a:rPr>
              <a:t>He</a:t>
            </a:r>
            <a:r>
              <a:rPr lang="en-GB" sz="1200" b="1" baseline="30000" dirty="0">
                <a:solidFill>
                  <a:srgbClr val="0070C0"/>
                </a:solidFill>
              </a:rPr>
              <a:t>+</a:t>
            </a:r>
            <a:r>
              <a:rPr lang="en-GB" sz="1200" b="1" dirty="0">
                <a:solidFill>
                  <a:srgbClr val="0070C0"/>
                </a:solidFill>
              </a:rPr>
              <a:t> incident beams</a:t>
            </a:r>
          </a:p>
          <a:p>
            <a:endParaRPr lang="en-GB" sz="1200" b="1" dirty="0">
              <a:solidFill>
                <a:srgbClr val="0070C0"/>
              </a:solidFill>
            </a:endParaRPr>
          </a:p>
          <a:p>
            <a:endParaRPr lang="en-GB" sz="1200" b="1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IBA spectra under analysis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091F3C-170E-49C2-98E9-71EEBC60EB90}"/>
              </a:ext>
            </a:extLst>
          </p:cNvPr>
          <p:cNvGrpSpPr/>
          <p:nvPr/>
        </p:nvGrpSpPr>
        <p:grpSpPr>
          <a:xfrm>
            <a:off x="323528" y="2237423"/>
            <a:ext cx="2957900" cy="2700000"/>
            <a:chOff x="323528" y="2237423"/>
            <a:chExt cx="2957900" cy="270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3620F-A2BA-4695-BDE6-2EB68EE02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1" r="18780" b="964"/>
            <a:stretch/>
          </p:blipFill>
          <p:spPr>
            <a:xfrm>
              <a:off x="323528" y="2237423"/>
              <a:ext cx="2916000" cy="2700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B6AE54-2962-4EB7-9FA8-512AFDCBB5DF}"/>
                </a:ext>
              </a:extLst>
            </p:cNvPr>
            <p:cNvSpPr/>
            <p:nvPr/>
          </p:nvSpPr>
          <p:spPr>
            <a:xfrm>
              <a:off x="1044702" y="2603721"/>
              <a:ext cx="286938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W-N</a:t>
              </a:r>
              <a:endParaRPr lang="en-GB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3486D5-379F-4DF2-A90A-5C439D62DEC8}"/>
                </a:ext>
              </a:extLst>
            </p:cNvPr>
            <p:cNvSpPr/>
            <p:nvPr/>
          </p:nvSpPr>
          <p:spPr>
            <a:xfrm>
              <a:off x="893639" y="2945758"/>
              <a:ext cx="43762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W-N-O</a:t>
              </a:r>
              <a:endParaRPr lang="en-GB" sz="1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1807E9-D649-4D1B-802B-0CF30A2C0E70}"/>
                </a:ext>
              </a:extLst>
            </p:cNvPr>
            <p:cNvSpPr/>
            <p:nvPr/>
          </p:nvSpPr>
          <p:spPr>
            <a:xfrm>
              <a:off x="1034703" y="3321004"/>
              <a:ext cx="30308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W-O</a:t>
              </a:r>
              <a:endParaRPr lang="en-GB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DE9728-92DE-4175-9B56-54DFCFD851BE}"/>
                </a:ext>
              </a:extLst>
            </p:cNvPr>
            <p:cNvSpPr/>
            <p:nvPr/>
          </p:nvSpPr>
          <p:spPr>
            <a:xfrm>
              <a:off x="893639" y="3682766"/>
              <a:ext cx="42800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W-H-D</a:t>
              </a:r>
              <a:endParaRPr lang="en-GB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ECECE8-2578-481D-8A3E-853D16F2CF8F}"/>
                </a:ext>
              </a:extLst>
            </p:cNvPr>
            <p:cNvSpPr/>
            <p:nvPr/>
          </p:nvSpPr>
          <p:spPr>
            <a:xfrm>
              <a:off x="1034642" y="4038287"/>
              <a:ext cx="28373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W-H</a:t>
              </a:r>
              <a:endParaRPr lang="en-GB" sz="1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836AC8-27CF-47E0-BF62-343EBF7A4853}"/>
                </a:ext>
              </a:extLst>
            </p:cNvPr>
            <p:cNvSpPr/>
            <p:nvPr/>
          </p:nvSpPr>
          <p:spPr>
            <a:xfrm>
              <a:off x="1034642" y="4446809"/>
              <a:ext cx="28373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200" b="1" dirty="0"/>
                <a:t>W-D</a:t>
              </a:r>
              <a:endParaRPr lang="en-GB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162250-EBF9-4ED5-8C58-1F2CC1A39C29}"/>
                </a:ext>
              </a:extLst>
            </p:cNvPr>
            <p:cNvSpPr/>
            <p:nvPr/>
          </p:nvSpPr>
          <p:spPr>
            <a:xfrm rot="-5400000">
              <a:off x="681258" y="4371254"/>
              <a:ext cx="24474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900" dirty="0"/>
                <a:t>(110)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25B7BF-3D1A-497A-9633-32D85922020D}"/>
                </a:ext>
              </a:extLst>
            </p:cNvPr>
            <p:cNvSpPr/>
            <p:nvPr/>
          </p:nvSpPr>
          <p:spPr>
            <a:xfrm rot="-5400000">
              <a:off x="1291042" y="4381510"/>
              <a:ext cx="24474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900" dirty="0"/>
                <a:t>(200)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D5E3BB-0E2E-48CD-B2C3-6662080A8EFC}"/>
                </a:ext>
              </a:extLst>
            </p:cNvPr>
            <p:cNvSpPr/>
            <p:nvPr/>
          </p:nvSpPr>
          <p:spPr>
            <a:xfrm rot="-5400000">
              <a:off x="1768120" y="4403169"/>
              <a:ext cx="24474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900" dirty="0"/>
                <a:t>(211)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81566C-94ED-47D1-88A5-4BB21B47ECD3}"/>
                </a:ext>
              </a:extLst>
            </p:cNvPr>
            <p:cNvSpPr/>
            <p:nvPr/>
          </p:nvSpPr>
          <p:spPr>
            <a:xfrm rot="-5400000">
              <a:off x="2245198" y="4403169"/>
              <a:ext cx="24474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900" dirty="0"/>
                <a:t>(220)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FE4575-687A-4849-988B-31792E8CD0EB}"/>
                </a:ext>
              </a:extLst>
            </p:cNvPr>
            <p:cNvSpPr/>
            <p:nvPr/>
          </p:nvSpPr>
          <p:spPr>
            <a:xfrm>
              <a:off x="2843808" y="2643758"/>
              <a:ext cx="437620" cy="2293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8063E2-BF60-4AB0-BC46-C4FFA42F3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236" y="2902884"/>
            <a:ext cx="5357608" cy="18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1395</TotalTime>
  <Words>519</Words>
  <Application>Microsoft Office PowerPoint</Application>
  <PresentationFormat>On-screen Show (16:9)</PresentationFormat>
  <Paragraphs>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Arial</vt:lpstr>
      <vt:lpstr>Calibri</vt:lpstr>
      <vt:lpstr>Symbol</vt:lpstr>
      <vt:lpstr>Times New Roman</vt:lpstr>
      <vt:lpstr>Wingdings</vt:lpstr>
      <vt:lpstr>Office</vt:lpstr>
      <vt:lpstr>PowerPoint Presentation</vt:lpstr>
      <vt:lpstr>Analysis of WEST samples: core disks retrieved from lower marker tiles exposed along C3, C4, C5</vt:lpstr>
      <vt:lpstr>Analysis of WEST samples: core disks retrieved from lower marker tiles exposed along C3, C4, C5</vt:lpstr>
      <vt:lpstr>Reference B-based coatings for ITER and DEMO</vt:lpstr>
      <vt:lpstr>Reference W-based coatings for ITER and DEMO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Rodrigo Mateus</cp:lastModifiedBy>
  <cp:revision>274</cp:revision>
  <cp:lastPrinted>2014-10-16T14:51:28Z</cp:lastPrinted>
  <dcterms:created xsi:type="dcterms:W3CDTF">2020-10-16T13:52:18Z</dcterms:created>
  <dcterms:modified xsi:type="dcterms:W3CDTF">2025-10-10T09:06:17Z</dcterms:modified>
</cp:coreProperties>
</file>