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6" r:id="rId11"/>
    <p:sldId id="264" r:id="rId12"/>
    <p:sldId id="265" r:id="rId13"/>
  </p:sldIdLst>
  <p:sldSz cx="10080625" cy="5670550"/>
  <p:notesSz cx="7559675" cy="10691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5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30728C4-011C-43C9-B767-0DEAED1942C7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20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7884" y="1413619"/>
            <a:ext cx="8694241" cy="23584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zh-CN" altLang="en-US" sz="1488" b="0" strike="noStrike" spc="-1">
                <a:solidFill>
                  <a:srgbClr val="000000"/>
                </a:solidFill>
                <a:latin typeface="Aptos"/>
              </a:rPr>
              <a:t>单击此处编辑母版标题样式</a:t>
            </a:r>
            <a:endParaRPr lang="en-US" sz="1488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87884" y="3794952"/>
            <a:ext cx="8694241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87884" y="4442973"/>
            <a:ext cx="8694241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94DFE5F-A045-49A0-B4F2-516C902F6292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91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7884" y="1413619"/>
            <a:ext cx="8694241" cy="23584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zh-CN" altLang="en-US" sz="1488" b="0" strike="noStrike" spc="-1">
                <a:solidFill>
                  <a:srgbClr val="000000"/>
                </a:solidFill>
                <a:latin typeface="Aptos"/>
              </a:rPr>
              <a:t>单击此处编辑母版标题样式</a:t>
            </a:r>
            <a:endParaRPr lang="en-US" sz="1488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87883" y="3794952"/>
            <a:ext cx="4242495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5142904" y="3794952"/>
            <a:ext cx="4242495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87883" y="4442973"/>
            <a:ext cx="4242495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5142904" y="4442973"/>
            <a:ext cx="4242495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28E99C2-817E-43AC-B90F-69456852DAFA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92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7884" y="1413619"/>
            <a:ext cx="8694241" cy="23584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zh-CN" altLang="en-US" sz="1488" b="0" strike="noStrike" spc="-1">
                <a:solidFill>
                  <a:srgbClr val="000000"/>
                </a:solidFill>
                <a:latin typeface="Aptos"/>
              </a:rPr>
              <a:t>单击此处编辑母版标题样式</a:t>
            </a:r>
            <a:endParaRPr lang="en-US" sz="1488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87884" y="3794952"/>
            <a:ext cx="2799457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3627537" y="3794952"/>
            <a:ext cx="2799457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567488" y="3794952"/>
            <a:ext cx="2799457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687884" y="4442973"/>
            <a:ext cx="2799457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87" name="PlaceHolder 6"/>
          <p:cNvSpPr>
            <a:spLocks noGrp="1"/>
          </p:cNvSpPr>
          <p:nvPr>
            <p:ph/>
          </p:nvPr>
        </p:nvSpPr>
        <p:spPr>
          <a:xfrm>
            <a:off x="3627537" y="4442973"/>
            <a:ext cx="2799457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88" name="PlaceHolder 7"/>
          <p:cNvSpPr>
            <a:spLocks noGrp="1"/>
          </p:cNvSpPr>
          <p:nvPr>
            <p:ph/>
          </p:nvPr>
        </p:nvSpPr>
        <p:spPr>
          <a:xfrm>
            <a:off x="6567488" y="4442973"/>
            <a:ext cx="2799457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7070073-4C4D-4A36-A0D2-9E06E808C861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46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8EBF01D-8C21-46B3-8D8B-C24AA7C3B9D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4798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7884" y="1413619"/>
            <a:ext cx="8694241" cy="23584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zh-CN" altLang="en-US" sz="1488" b="0" strike="noStrike" spc="-1">
                <a:solidFill>
                  <a:srgbClr val="000000"/>
                </a:solidFill>
                <a:latin typeface="Aptos"/>
              </a:rPr>
              <a:t>单击此处编辑母版标题样式</a:t>
            </a:r>
            <a:endParaRPr lang="en-US" sz="1488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687884" y="3794953"/>
            <a:ext cx="8694241" cy="12400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zh-CN" altLang="en-US" sz="2646" b="0" strike="noStrike" spc="-1">
                <a:latin typeface="Arial"/>
              </a:rPr>
              <a:t>单击此处编辑母版副标题样式</a:t>
            </a:r>
            <a:endParaRPr lang="en-GB" sz="2646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41409A0-E8E1-48B5-A838-C6C60A9B749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206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7884" y="1413619"/>
            <a:ext cx="8694241" cy="23584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zh-CN" altLang="en-US" sz="1488" b="0" strike="noStrike" spc="-1">
                <a:solidFill>
                  <a:srgbClr val="000000"/>
                </a:solidFill>
                <a:latin typeface="Aptos"/>
              </a:rPr>
              <a:t>单击此处编辑母版标题样式</a:t>
            </a:r>
            <a:endParaRPr lang="en-US" sz="1488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87884" y="3794953"/>
            <a:ext cx="8694241" cy="12400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16C9ED2-39D5-4953-BCC4-8E70EA0C12E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2511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7884" y="1413619"/>
            <a:ext cx="8694241" cy="23584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zh-CN" altLang="en-US" sz="1488" b="0" strike="noStrike" spc="-1">
                <a:solidFill>
                  <a:srgbClr val="000000"/>
                </a:solidFill>
                <a:latin typeface="Aptos"/>
              </a:rPr>
              <a:t>单击此处编辑母版标题样式</a:t>
            </a:r>
            <a:endParaRPr lang="en-US" sz="1488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87883" y="3794953"/>
            <a:ext cx="4242495" cy="12400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5142904" y="3794953"/>
            <a:ext cx="4242495" cy="12400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D15F10E-4EB1-4BDA-B871-320CA930AB0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3572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87884" y="1413619"/>
            <a:ext cx="8694241" cy="23584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zh-CN" altLang="en-US" sz="1488" b="0" strike="noStrike" spc="-1">
                <a:solidFill>
                  <a:srgbClr val="000000"/>
                </a:solidFill>
                <a:latin typeface="Aptos"/>
              </a:rPr>
              <a:t>单击此处编辑母版标题样式</a:t>
            </a:r>
            <a:endParaRPr lang="en-US" sz="1488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1C292A6-B5D4-48B4-97E9-3AAFFE91BBA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3734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687884" y="1413619"/>
            <a:ext cx="8694241" cy="1093329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zh-CN" altLang="en-US" sz="2646" b="0" strike="noStrike" spc="-1">
                <a:latin typeface="Arial"/>
              </a:rPr>
              <a:t>单击此处编辑母版副标题样式</a:t>
            </a:r>
            <a:endParaRPr lang="en-GB" sz="2646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B1C9207-C994-483F-BFDC-E17E45E44A0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9169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，两项小型内容和一项型大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7884" y="1413619"/>
            <a:ext cx="8694241" cy="23584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zh-CN" altLang="en-US" sz="1488" b="0" strike="noStrike" spc="-1">
                <a:solidFill>
                  <a:srgbClr val="000000"/>
                </a:solidFill>
                <a:latin typeface="Aptos"/>
              </a:rPr>
              <a:t>单击此处编辑母版标题样式</a:t>
            </a:r>
            <a:endParaRPr lang="en-US" sz="1488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87883" y="3794952"/>
            <a:ext cx="4242495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142904" y="3794953"/>
            <a:ext cx="4242495" cy="12400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87883" y="4442973"/>
            <a:ext cx="4242495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D6CB93C-1BFB-4DDD-AFFB-A8A3D029CE5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39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7884" y="1413619"/>
            <a:ext cx="8694241" cy="23584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zh-CN" altLang="en-US" sz="1488" b="0" strike="noStrike" spc="-1">
                <a:solidFill>
                  <a:srgbClr val="000000"/>
                </a:solidFill>
                <a:latin typeface="Aptos"/>
              </a:rPr>
              <a:t>单击此处编辑母版标题样式</a:t>
            </a:r>
            <a:endParaRPr lang="en-US" sz="1488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687884" y="3794953"/>
            <a:ext cx="8694241" cy="12400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zh-CN" altLang="en-US" sz="2646" b="0" strike="noStrike" spc="-1">
                <a:latin typeface="Arial"/>
              </a:rPr>
              <a:t>单击此处编辑母版副标题样式</a:t>
            </a:r>
            <a:endParaRPr lang="en-GB" sz="2646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pPr algn="ctr">
              <a:buNone/>
            </a:pPr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pPr algn="r">
              <a:buNone/>
            </a:pPr>
            <a:fld id="{AA927522-6CEE-4608-B9FC-90183E0790B9}" type="slidenum">
              <a:rPr lang="en-GB" sz="1400" b="0" strike="noStrike" spc="-1" smtClean="0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</p:spTree>
    <p:extLst>
      <p:ext uri="{BB962C8B-B14F-4D97-AF65-F5344CB8AC3E}">
        <p14:creationId xmlns:p14="http://schemas.microsoft.com/office/powerpoint/2010/main" val="2433333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7884" y="1413619"/>
            <a:ext cx="8694241" cy="23584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zh-CN" altLang="en-US" sz="1488" b="0" strike="noStrike" spc="-1">
                <a:solidFill>
                  <a:srgbClr val="000000"/>
                </a:solidFill>
                <a:latin typeface="Aptos"/>
              </a:rPr>
              <a:t>单击此处编辑母版标题样式</a:t>
            </a:r>
            <a:endParaRPr lang="en-US" sz="1488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87883" y="3794953"/>
            <a:ext cx="4242495" cy="12400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142904" y="3794952"/>
            <a:ext cx="4242495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5142904" y="4442973"/>
            <a:ext cx="4242495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201B014-96DF-4F7E-8C83-172D41801B4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7672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7884" y="1413619"/>
            <a:ext cx="8694241" cy="23584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zh-CN" altLang="en-US" sz="1488" b="0" strike="noStrike" spc="-1">
                <a:solidFill>
                  <a:srgbClr val="000000"/>
                </a:solidFill>
                <a:latin typeface="Aptos"/>
              </a:rPr>
              <a:t>单击此处编辑母版标题样式</a:t>
            </a:r>
            <a:endParaRPr lang="en-US" sz="1488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87883" y="3794952"/>
            <a:ext cx="4242495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5142904" y="3794952"/>
            <a:ext cx="4242495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87884" y="4442973"/>
            <a:ext cx="8694241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7D1400C-49AA-412C-B65D-40C1903AB0E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448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7884" y="1413619"/>
            <a:ext cx="8694241" cy="23584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zh-CN" altLang="en-US" sz="1488" b="0" strike="noStrike" spc="-1">
                <a:solidFill>
                  <a:srgbClr val="000000"/>
                </a:solidFill>
                <a:latin typeface="Aptos"/>
              </a:rPr>
              <a:t>单击此处编辑母版标题样式</a:t>
            </a:r>
            <a:endParaRPr lang="en-US" sz="1488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87884" y="3794952"/>
            <a:ext cx="8694241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87884" y="4442973"/>
            <a:ext cx="8694241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488F27C-8B58-4982-AB6A-B9C8132E584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191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87884" y="1413619"/>
            <a:ext cx="8694241" cy="23584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zh-CN" altLang="en-US" sz="1488" b="0" strike="noStrike" spc="-1">
                <a:solidFill>
                  <a:srgbClr val="000000"/>
                </a:solidFill>
                <a:latin typeface="Aptos"/>
              </a:rPr>
              <a:t>单击此处编辑母版标题样式</a:t>
            </a:r>
            <a:endParaRPr lang="en-US" sz="1488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87883" y="3794952"/>
            <a:ext cx="4242495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5142904" y="3794952"/>
            <a:ext cx="4242495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87883" y="4442973"/>
            <a:ext cx="4242495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5142904" y="4442973"/>
            <a:ext cx="4242495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C525BF0-71B9-45FE-8648-3B174295375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5720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7884" y="1413619"/>
            <a:ext cx="8694241" cy="23584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zh-CN" altLang="en-US" sz="1488" b="0" strike="noStrike" spc="-1">
                <a:solidFill>
                  <a:srgbClr val="000000"/>
                </a:solidFill>
                <a:latin typeface="Aptos"/>
              </a:rPr>
              <a:t>单击此处编辑母版标题样式</a:t>
            </a:r>
            <a:endParaRPr lang="en-US" sz="1488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687884" y="3794952"/>
            <a:ext cx="2799457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627537" y="3794952"/>
            <a:ext cx="2799457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6567488" y="3794952"/>
            <a:ext cx="2799457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128" name="PlaceHolder 5"/>
          <p:cNvSpPr>
            <a:spLocks noGrp="1"/>
          </p:cNvSpPr>
          <p:nvPr>
            <p:ph/>
          </p:nvPr>
        </p:nvSpPr>
        <p:spPr>
          <a:xfrm>
            <a:off x="687884" y="4442973"/>
            <a:ext cx="2799457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129" name="PlaceHolder 6"/>
          <p:cNvSpPr>
            <a:spLocks noGrp="1"/>
          </p:cNvSpPr>
          <p:nvPr>
            <p:ph/>
          </p:nvPr>
        </p:nvSpPr>
        <p:spPr>
          <a:xfrm>
            <a:off x="3627537" y="4442973"/>
            <a:ext cx="2799457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130" name="PlaceHolder 7"/>
          <p:cNvSpPr>
            <a:spLocks noGrp="1"/>
          </p:cNvSpPr>
          <p:nvPr>
            <p:ph/>
          </p:nvPr>
        </p:nvSpPr>
        <p:spPr>
          <a:xfrm>
            <a:off x="6567488" y="4442973"/>
            <a:ext cx="2799457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9AC0276-B365-4633-BDCD-C15D6DF7FD7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952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7884" y="1413619"/>
            <a:ext cx="8694241" cy="23584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zh-CN" altLang="en-US" sz="1488" b="0" strike="noStrike" spc="-1">
                <a:solidFill>
                  <a:srgbClr val="000000"/>
                </a:solidFill>
                <a:latin typeface="Aptos"/>
              </a:rPr>
              <a:t>单击此处编辑母版标题样式</a:t>
            </a:r>
            <a:endParaRPr lang="en-US" sz="1488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87884" y="3794953"/>
            <a:ext cx="8694241" cy="12400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F86B4B3-F5C1-4750-88BD-6544F0677579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55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7884" y="1413619"/>
            <a:ext cx="8694241" cy="23584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zh-CN" altLang="en-US" sz="1488" b="0" strike="noStrike" spc="-1">
                <a:solidFill>
                  <a:srgbClr val="000000"/>
                </a:solidFill>
                <a:latin typeface="Aptos"/>
              </a:rPr>
              <a:t>单击此处编辑母版标题样式</a:t>
            </a:r>
            <a:endParaRPr lang="en-US" sz="1488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87883" y="3794953"/>
            <a:ext cx="4242495" cy="12400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42904" y="3794953"/>
            <a:ext cx="4242495" cy="12400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9F7297B-6135-423E-9037-C6F0CC1AED2E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12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7884" y="1413619"/>
            <a:ext cx="8694241" cy="23584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zh-CN" altLang="en-US" sz="1488" b="0" strike="noStrike" spc="-1">
                <a:solidFill>
                  <a:srgbClr val="000000"/>
                </a:solidFill>
                <a:latin typeface="Aptos"/>
              </a:rPr>
              <a:t>单击此处编辑母版标题样式</a:t>
            </a:r>
            <a:endParaRPr lang="en-US" sz="1488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pPr algn="ctr">
              <a:buNone/>
            </a:pPr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pPr algn="r">
              <a:buNone/>
            </a:pPr>
            <a:fld id="{AA927522-6CEE-4608-B9FC-90183E0790B9}" type="slidenum">
              <a:rPr lang="en-GB" sz="1400" b="0" strike="noStrike" spc="-1" smtClean="0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</p:spTree>
    <p:extLst>
      <p:ext uri="{BB962C8B-B14F-4D97-AF65-F5344CB8AC3E}">
        <p14:creationId xmlns:p14="http://schemas.microsoft.com/office/powerpoint/2010/main" val="32350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687884" y="1413619"/>
            <a:ext cx="8694241" cy="1093329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zh-CN" altLang="en-US" sz="2646" b="0" strike="noStrike" spc="-1">
                <a:latin typeface="Arial"/>
              </a:rPr>
              <a:t>单击此处编辑母版副标题样式</a:t>
            </a:r>
            <a:endParaRPr lang="en-GB" sz="2646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EAF15E4-A291-4305-8F88-8809F612EF6C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75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，两项小型内容和一项型大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7884" y="1413619"/>
            <a:ext cx="8694241" cy="23584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zh-CN" altLang="en-US" sz="1488" b="0" strike="noStrike" spc="-1">
                <a:solidFill>
                  <a:srgbClr val="000000"/>
                </a:solidFill>
                <a:latin typeface="Aptos"/>
              </a:rPr>
              <a:t>单击此处编辑母版标题样式</a:t>
            </a:r>
            <a:endParaRPr lang="en-US" sz="1488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87883" y="3794952"/>
            <a:ext cx="4242495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142904" y="3794953"/>
            <a:ext cx="4242495" cy="12400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87883" y="4442973"/>
            <a:ext cx="4242495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pPr algn="ctr">
              <a:buNone/>
            </a:pPr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pPr algn="r">
              <a:buNone/>
            </a:pPr>
            <a:fld id="{AA927522-6CEE-4608-B9FC-90183E0790B9}" type="slidenum">
              <a:rPr lang="en-GB" sz="1400" b="0" strike="noStrike" spc="-1" smtClean="0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</p:spTree>
    <p:extLst>
      <p:ext uri="{BB962C8B-B14F-4D97-AF65-F5344CB8AC3E}">
        <p14:creationId xmlns:p14="http://schemas.microsoft.com/office/powerpoint/2010/main" val="58840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7884" y="1413619"/>
            <a:ext cx="8694241" cy="23584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zh-CN" altLang="en-US" sz="1488" b="0" strike="noStrike" spc="-1">
                <a:solidFill>
                  <a:srgbClr val="000000"/>
                </a:solidFill>
                <a:latin typeface="Aptos"/>
              </a:rPr>
              <a:t>单击此处编辑母版标题样式</a:t>
            </a:r>
            <a:endParaRPr lang="en-US" sz="1488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87883" y="3794953"/>
            <a:ext cx="4242495" cy="12400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5142904" y="3794952"/>
            <a:ext cx="4242495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5142904" y="4442973"/>
            <a:ext cx="4242495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3722145-39AB-478A-8B73-2FED3FCD8BC1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40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7884" y="1413619"/>
            <a:ext cx="8694241" cy="23584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zh-CN" altLang="en-US" sz="1488" b="0" strike="noStrike" spc="-1">
                <a:solidFill>
                  <a:srgbClr val="000000"/>
                </a:solidFill>
                <a:latin typeface="Aptos"/>
              </a:rPr>
              <a:t>单击此处编辑母版标题样式</a:t>
            </a:r>
            <a:endParaRPr lang="en-US" sz="1488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87883" y="3794952"/>
            <a:ext cx="4242495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42904" y="3794952"/>
            <a:ext cx="4242495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87884" y="4442973"/>
            <a:ext cx="8694241" cy="5914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>
              <a:lnSpc>
                <a:spcPct val="90000"/>
              </a:lnSpc>
              <a:spcBef>
                <a:spcPts val="1172"/>
              </a:spcBef>
              <a:buNone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7B51AEF-6B55-4ABD-B7B1-B6CD1D6C94D4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81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14"/>
          <p:cNvSpPr/>
          <p:nvPr/>
        </p:nvSpPr>
        <p:spPr>
          <a:xfrm>
            <a:off x="119062" y="95849"/>
            <a:ext cx="2031802" cy="1429395"/>
          </a:xfrm>
          <a:custGeom>
            <a:avLst/>
            <a:gdLst/>
            <a:ahLst/>
            <a:cxnLst/>
            <a:rect l="l" t="t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rgbClr val="FCA31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CN" altLang="en-US" sz="1488"/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92944" y="301834"/>
            <a:ext cx="8694241" cy="1095711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zh-CN" altLang="en-US" sz="3638" b="0" strike="noStrike" spc="-1">
                <a:solidFill>
                  <a:srgbClr val="000000"/>
                </a:solidFill>
                <a:latin typeface="Aptos Display"/>
              </a:rPr>
              <a:t>单击此处编辑母版标题样式</a:t>
            </a:r>
            <a:endParaRPr lang="en-US" sz="3638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92944" y="1509468"/>
            <a:ext cx="8694241" cy="3597599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89006" lvl="0" indent="-189006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单击此处编辑母版文本样式</a:t>
            </a:r>
          </a:p>
          <a:p>
            <a:pPr marL="189006" lvl="1" indent="-189006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二级</a:t>
            </a:r>
          </a:p>
          <a:p>
            <a:pPr marL="189006" lvl="2" indent="-189006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三级</a:t>
            </a:r>
          </a:p>
          <a:p>
            <a:pPr marL="189006" lvl="3" indent="-189006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四级</a:t>
            </a:r>
          </a:p>
          <a:p>
            <a:pPr marL="189006" lvl="4" indent="-189006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lang="zh-CN" altLang="en-US" sz="2315" b="0" strike="noStrike" spc="-1">
                <a:solidFill>
                  <a:srgbClr val="000000"/>
                </a:solidFill>
                <a:latin typeface="Aptos"/>
              </a:rPr>
              <a:t>五级</a:t>
            </a:r>
            <a:endParaRPr lang="en-US" sz="1488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4"/>
          </p:nvPr>
        </p:nvSpPr>
        <p:spPr>
          <a:xfrm>
            <a:off x="692944" y="5255901"/>
            <a:ext cx="2267843" cy="301536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992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ftr" idx="5"/>
          </p:nvPr>
        </p:nvSpPr>
        <p:spPr>
          <a:xfrm>
            <a:off x="3339108" y="5255901"/>
            <a:ext cx="3401913" cy="301536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GB" sz="1158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sldNum" idx="6"/>
          </p:nvPr>
        </p:nvSpPr>
        <p:spPr>
          <a:xfrm>
            <a:off x="7119342" y="5255901"/>
            <a:ext cx="2267843" cy="301536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992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 algn="r">
              <a:buNone/>
            </a:pPr>
            <a:fld id="{AA927522-6CEE-4608-B9FC-90183E0790B9}" type="slidenum">
              <a:rPr lang="en-GB" sz="1400" b="0" strike="noStrike" spc="-1" smtClean="0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52" name="Freeform 14"/>
          <p:cNvSpPr/>
          <p:nvPr/>
        </p:nvSpPr>
        <p:spPr>
          <a:xfrm>
            <a:off x="119062" y="95849"/>
            <a:ext cx="2031802" cy="1429395"/>
          </a:xfrm>
          <a:custGeom>
            <a:avLst/>
            <a:gdLst/>
            <a:ahLst/>
            <a:cxnLst/>
            <a:rect l="l" t="t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rgbClr val="FCA31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CN" altLang="en-US" sz="1488"/>
          </a:p>
        </p:txBody>
      </p:sp>
    </p:spTree>
    <p:extLst>
      <p:ext uri="{BB962C8B-B14F-4D97-AF65-F5344CB8AC3E}">
        <p14:creationId xmlns:p14="http://schemas.microsoft.com/office/powerpoint/2010/main" val="346868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14"/>
          <p:cNvSpPr/>
          <p:nvPr/>
        </p:nvSpPr>
        <p:spPr>
          <a:xfrm>
            <a:off x="119062" y="95849"/>
            <a:ext cx="2031802" cy="1429395"/>
          </a:xfrm>
          <a:custGeom>
            <a:avLst/>
            <a:gdLst/>
            <a:ahLst/>
            <a:cxnLst/>
            <a:rect l="l" t="t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rgbClr val="FCA31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CN" altLang="en-US" sz="1488"/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7884" y="1413619"/>
            <a:ext cx="8694241" cy="2358413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zh-CN" altLang="en-US" sz="4961" b="0" strike="noStrike" spc="-1">
                <a:solidFill>
                  <a:srgbClr val="000000"/>
                </a:solidFill>
                <a:latin typeface="Aptos Display"/>
              </a:rPr>
              <a:t>单击此处编辑母版标题样式</a:t>
            </a:r>
            <a:endParaRPr lang="en-US" sz="4961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87884" y="3794953"/>
            <a:ext cx="8694241" cy="1240079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984" b="0" strike="noStrike" spc="-1">
                <a:solidFill>
                  <a:srgbClr val="787878"/>
                </a:solidFill>
                <a:latin typeface="Aptos"/>
              </a:rPr>
              <a:t>Click to edit Master text styles</a:t>
            </a:r>
            <a:endParaRPr lang="en-US" sz="1984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dt" idx="7"/>
          </p:nvPr>
        </p:nvSpPr>
        <p:spPr>
          <a:xfrm>
            <a:off x="692944" y="5255901"/>
            <a:ext cx="2267843" cy="301536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992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992" b="0" strike="noStrike" spc="-1">
                <a:solidFill>
                  <a:srgbClr val="787878"/>
                </a:solidFill>
                <a:latin typeface="Aptos"/>
              </a:rPr>
              <a:t>&lt;date/time&gt;</a:t>
            </a:r>
            <a:endParaRPr lang="en-GB" sz="992" b="0" strike="noStrike" spc="-1">
              <a:latin typeface="Times New Roman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ftr" idx="8"/>
          </p:nvPr>
        </p:nvSpPr>
        <p:spPr>
          <a:xfrm>
            <a:off x="3339108" y="5255901"/>
            <a:ext cx="3401913" cy="301536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GB" sz="1158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GB" sz="1158" b="0" strike="noStrike" spc="-1">
                <a:latin typeface="Times New Roman"/>
              </a:rPr>
              <a:t>&lt;footer&gt;</a:t>
            </a:r>
          </a:p>
        </p:txBody>
      </p:sp>
      <p:sp>
        <p:nvSpPr>
          <p:cNvPr id="94" name="PlaceHolder 5"/>
          <p:cNvSpPr>
            <a:spLocks noGrp="1"/>
          </p:cNvSpPr>
          <p:nvPr>
            <p:ph type="sldNum" idx="9"/>
          </p:nvPr>
        </p:nvSpPr>
        <p:spPr>
          <a:xfrm>
            <a:off x="7119342" y="5255901"/>
            <a:ext cx="2267843" cy="301536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992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80A783B-60F7-499B-84A6-ED7150CDB2A0}" type="slidenum">
              <a:rPr lang="en-US" sz="992" b="0" strike="noStrike" spc="-1">
                <a:solidFill>
                  <a:srgbClr val="787878"/>
                </a:solidFill>
                <a:latin typeface="Aptos"/>
              </a:rPr>
              <a:t>‹#›</a:t>
            </a:fld>
            <a:endParaRPr lang="en-GB" sz="992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868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8"/>
        </a:spcBef>
        <a:buFont typeface="Arial" panose="020B0604020202020204" pitchFamily="34" charset="0"/>
        <a:buNone/>
        <a:tabLst>
          <a:tab pos="0" algn="l"/>
        </a:tabLst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94680" y="606877"/>
            <a:ext cx="9586450" cy="243128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 dirty="0">
              <a:latin typeface="Arial"/>
            </a:endParaRPr>
          </a:p>
          <a:p>
            <a:pPr algn="ctr">
              <a:buNone/>
            </a:pPr>
            <a:endParaRPr lang="en-GB" sz="3200" spc="-1" dirty="0">
              <a:latin typeface="Arial"/>
            </a:endParaRPr>
          </a:p>
          <a:p>
            <a:pPr algn="ctr">
              <a:buNone/>
            </a:pPr>
            <a:endParaRPr lang="en-GB" sz="3200" b="0" strike="noStrike" spc="-1" dirty="0">
              <a:latin typeface="Arial"/>
            </a:endParaRPr>
          </a:p>
          <a:p>
            <a:pPr algn="ctr">
              <a:buNone/>
            </a:pPr>
            <a:endParaRPr lang="en-GB" sz="3200" b="1" spc="-1" dirty="0">
              <a:latin typeface="Arial"/>
            </a:endParaRPr>
          </a:p>
          <a:p>
            <a:pPr algn="ctr">
              <a:buNone/>
            </a:pPr>
            <a:endParaRPr lang="en-GB" sz="3200" b="1" strike="noStrike" spc="-1" dirty="0">
              <a:latin typeface="Arial"/>
            </a:endParaRPr>
          </a:p>
          <a:p>
            <a:pPr algn="ctr">
              <a:buNone/>
            </a:pPr>
            <a:r>
              <a:rPr lang="en-GB" sz="3200" b="1" spc="-1" dirty="0">
                <a:latin typeface="Arial"/>
              </a:rPr>
              <a:t> </a:t>
            </a:r>
            <a:r>
              <a:rPr lang="en-GB" sz="3600" b="1" strike="noStrike" spc="-1" dirty="0">
                <a:latin typeface="Arial"/>
              </a:rPr>
              <a:t>Suppression of helium clustering in bcc W across temperature via dilute V alloying</a:t>
            </a:r>
          </a:p>
          <a:p>
            <a:pPr algn="ctr">
              <a:buNone/>
            </a:pPr>
            <a:endParaRPr lang="en-GB" sz="3200" b="0" strike="noStrike" spc="-1" dirty="0">
              <a:latin typeface="Arial"/>
            </a:endParaRPr>
          </a:p>
          <a:p>
            <a:pPr algn="ctr">
              <a:buNone/>
            </a:pPr>
            <a:r>
              <a:rPr lang="en-GB" sz="2800" b="1" strike="noStrike" spc="-1" dirty="0">
                <a:latin typeface="Arial"/>
              </a:rPr>
              <a:t>Guanying Wei</a:t>
            </a:r>
          </a:p>
          <a:p>
            <a:pPr algn="ctr">
              <a:buNone/>
            </a:pPr>
            <a:r>
              <a:rPr lang="en-GB" sz="2800" b="1" strike="noStrike" spc="-1" dirty="0">
                <a:latin typeface="Arial"/>
              </a:rPr>
              <a:t>14</a:t>
            </a:r>
            <a:r>
              <a:rPr lang="en-GB" sz="2800" b="1" strike="noStrike" spc="-1" baseline="33000" dirty="0">
                <a:latin typeface="Arial"/>
              </a:rPr>
              <a:t>th</a:t>
            </a:r>
            <a:r>
              <a:rPr lang="en-GB" sz="2800" b="1" strike="noStrike" spc="-1" dirty="0">
                <a:latin typeface="Arial"/>
              </a:rPr>
              <a:t> Nov.2025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369200" y="416628"/>
            <a:ext cx="5299961" cy="72194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4000" b="1" strike="noStrike" spc="-1" dirty="0">
                <a:latin typeface="Arial"/>
              </a:rPr>
              <a:t>He release</a:t>
            </a: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1303757" y="1345052"/>
            <a:ext cx="8152909" cy="383458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08000" indent="0"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en-GB" sz="1800" b="1" strike="noStrike" spc="-1" dirty="0">
                <a:latin typeface="Arial"/>
              </a:rPr>
              <a:t>Simulation setup </a:t>
            </a:r>
          </a:p>
          <a:p>
            <a:pPr marL="108000" inden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en-GB" sz="1000" b="0" strike="noStrike" spc="-1" dirty="0">
                <a:latin typeface="Arial"/>
              </a:rPr>
              <a:t>Cell: 40 × 40 × 60 bcc unit cells (~192,000 metal atoms)</a:t>
            </a:r>
          </a:p>
          <a:p>
            <a:pPr marL="108000" inden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en-GB" sz="1000" b="0" strike="noStrike" spc="-1" dirty="0">
                <a:latin typeface="Arial"/>
              </a:rPr>
              <a:t> He loading: 1,152 He atoms randomly placed within the central 60% of the box height (z-axis)</a:t>
            </a:r>
          </a:p>
          <a:p>
            <a:pPr marL="108000" inden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en-GB" sz="1000" b="0" strike="noStrike" spc="-1" dirty="0">
                <a:latin typeface="Arial"/>
              </a:rPr>
              <a:t> Vacuum: 3 lattice constants at the bottom, 20 at the top</a:t>
            </a:r>
          </a:p>
          <a:p>
            <a:pPr marL="108000" inden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en-GB" sz="1000" b="0" strike="noStrike" spc="-1" dirty="0">
                <a:latin typeface="Arial"/>
              </a:rPr>
              <a:t>Boundaries: non-periodic along z (open surfaces), periodic in x and y</a:t>
            </a:r>
          </a:p>
          <a:p>
            <a:pPr marL="108000" inden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en-GB" sz="1000" b="0" strike="noStrike" spc="-1" dirty="0">
                <a:latin typeface="Arial"/>
              </a:rPr>
              <a:t>Thermal protocol: ramp from room temperature to 850 °C over 50 </a:t>
            </a:r>
            <a:r>
              <a:rPr lang="en-GB" sz="1000" b="0" strike="noStrike" spc="-1" dirty="0" err="1">
                <a:latin typeface="Arial"/>
              </a:rPr>
              <a:t>ps</a:t>
            </a:r>
            <a:r>
              <a:rPr lang="en-GB" sz="1000" b="0" strike="noStrike" spc="-1" dirty="0">
                <a:latin typeface="Arial"/>
              </a:rPr>
              <a:t> (NVT), then anneal at 850 °C</a:t>
            </a:r>
          </a:p>
          <a:p>
            <a:pPr marL="108000" inden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en-GB" sz="1000" b="0" strike="noStrike" spc="-1" dirty="0">
                <a:latin typeface="Arial"/>
              </a:rPr>
              <a:t>Relaxation time: 2,200 </a:t>
            </a:r>
            <a:r>
              <a:rPr lang="en-GB" sz="1000" b="0" strike="noStrike" spc="-1" dirty="0" err="1">
                <a:latin typeface="Arial"/>
              </a:rPr>
              <a:t>ps</a:t>
            </a:r>
            <a:r>
              <a:rPr lang="en-GB" sz="1000" b="0" strike="noStrike" spc="-1" dirty="0">
                <a:latin typeface="Arial"/>
              </a:rPr>
              <a:t> for W; 1,750 </a:t>
            </a:r>
            <a:r>
              <a:rPr lang="en-GB" sz="1000" b="0" strike="noStrike" spc="-1" dirty="0" err="1">
                <a:latin typeface="Arial"/>
              </a:rPr>
              <a:t>ps</a:t>
            </a:r>
            <a:r>
              <a:rPr lang="en-GB" sz="1000" b="0" strike="noStrike" spc="-1" dirty="0">
                <a:latin typeface="Arial"/>
              </a:rPr>
              <a:t> for W–V </a:t>
            </a:r>
          </a:p>
          <a:p>
            <a:pPr marL="108000" indent="0"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en-GB" sz="1800" b="1" strike="noStrike" spc="-1" dirty="0">
                <a:latin typeface="Arial"/>
              </a:rPr>
              <a:t>Results</a:t>
            </a:r>
          </a:p>
          <a:p>
            <a:pPr marL="108000" inden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en-GB" sz="1000" b="0" strike="noStrike" spc="-1" dirty="0">
                <a:latin typeface="Arial"/>
              </a:rPr>
              <a:t> W: He largely forms clusters; 23 He atoms are released to vacuum.</a:t>
            </a:r>
          </a:p>
          <a:p>
            <a:pPr marL="108000" inden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en-GB" sz="1000" b="0" strike="noStrike" spc="-1" dirty="0">
                <a:latin typeface="Arial"/>
              </a:rPr>
              <a:t> W–V: He atoms mostly vibrate near their initial positions; none are released.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/>
          <p:nvPr/>
        </p:nvPicPr>
        <p:blipFill>
          <a:blip r:embed="rId2"/>
          <a:stretch/>
        </p:blipFill>
        <p:spPr>
          <a:xfrm>
            <a:off x="2302166" y="1000289"/>
            <a:ext cx="2702160" cy="4500000"/>
          </a:xfrm>
          <a:prstGeom prst="rect">
            <a:avLst/>
          </a:prstGeom>
          <a:ln w="0">
            <a:noFill/>
          </a:ln>
        </p:spPr>
      </p:pic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082472" y="145257"/>
            <a:ext cx="7948582" cy="79863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4000" b="1" strike="noStrike" spc="-1" dirty="0">
                <a:latin typeface="Arial"/>
              </a:rPr>
              <a:t>Screenshots</a:t>
            </a:r>
          </a:p>
        </p:txBody>
      </p:sp>
      <p:pic>
        <p:nvPicPr>
          <p:cNvPr id="67" name="图片 66"/>
          <p:cNvPicPr/>
          <p:nvPr/>
        </p:nvPicPr>
        <p:blipFill>
          <a:blip r:embed="rId3"/>
          <a:stretch/>
        </p:blipFill>
        <p:spPr>
          <a:xfrm>
            <a:off x="5761579" y="958912"/>
            <a:ext cx="2712960" cy="4514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 dirty="0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702022" y="170326"/>
            <a:ext cx="9114504" cy="119832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0" indent="0">
              <a:buNone/>
            </a:pPr>
            <a:r>
              <a:rPr lang="en-GB" altLang="zh-CN" sz="3200" spc="-1" dirty="0"/>
              <a:t>         </a:t>
            </a:r>
            <a:r>
              <a:rPr lang="en-GB" altLang="zh-CN" sz="3200" b="1" spc="-1" dirty="0"/>
              <a:t>He cluster fraction in </a:t>
            </a:r>
            <a:r>
              <a:rPr lang="en-GB" altLang="zh-CN" sz="3200" b="1" spc="-1" dirty="0" err="1"/>
              <a:t>Wvx</a:t>
            </a:r>
            <a:r>
              <a:rPr lang="en-GB" altLang="zh-CN" sz="3200" b="1" spc="-1" dirty="0"/>
              <a:t> and </a:t>
            </a:r>
            <a:r>
              <a:rPr lang="en-GB" altLang="zh-CN" sz="3200" b="1" spc="-1" dirty="0" err="1"/>
              <a:t>WTax</a:t>
            </a:r>
            <a:endParaRPr lang="en-GB" sz="3200" b="1" strike="noStrike" spc="-1" dirty="0">
              <a:latin typeface="Arial"/>
            </a:endParaRPr>
          </a:p>
        </p:txBody>
      </p:sp>
      <p:pic>
        <p:nvPicPr>
          <p:cNvPr id="45" name="图片 44"/>
          <p:cNvPicPr/>
          <p:nvPr/>
        </p:nvPicPr>
        <p:blipFill>
          <a:blip r:embed="rId2"/>
          <a:stretch/>
        </p:blipFill>
        <p:spPr>
          <a:xfrm>
            <a:off x="386745" y="1389786"/>
            <a:ext cx="4791960" cy="3612600"/>
          </a:xfrm>
          <a:prstGeom prst="rect">
            <a:avLst/>
          </a:prstGeom>
          <a:ln w="0">
            <a:noFill/>
          </a:ln>
        </p:spPr>
      </p:pic>
      <p:pic>
        <p:nvPicPr>
          <p:cNvPr id="46" name="图片 45"/>
          <p:cNvPicPr/>
          <p:nvPr/>
        </p:nvPicPr>
        <p:blipFill>
          <a:blip r:embed="rId3"/>
          <a:stretch/>
        </p:blipFill>
        <p:spPr>
          <a:xfrm>
            <a:off x="5119711" y="1389787"/>
            <a:ext cx="4567030" cy="357747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/>
          <p:nvPr/>
        </p:nvPicPr>
        <p:blipFill>
          <a:blip r:embed="rId2"/>
          <a:stretch/>
        </p:blipFill>
        <p:spPr>
          <a:xfrm>
            <a:off x="2212537" y="1174389"/>
            <a:ext cx="5752440" cy="4304880"/>
          </a:xfrm>
          <a:prstGeom prst="rect">
            <a:avLst/>
          </a:prstGeom>
          <a:ln w="0">
            <a:noFill/>
          </a:ln>
        </p:spPr>
      </p:pic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145025" y="115762"/>
            <a:ext cx="5878097" cy="112900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4000" b="1" strike="noStrike" spc="-1" dirty="0">
                <a:latin typeface="Arial"/>
              </a:rPr>
              <a:t>Further verification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/>
          <p:nvPr/>
        </p:nvPicPr>
        <p:blipFill>
          <a:blip r:embed="rId2"/>
          <a:stretch/>
        </p:blipFill>
        <p:spPr>
          <a:xfrm>
            <a:off x="2295824" y="767195"/>
            <a:ext cx="6792480" cy="486000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08360" y="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4400" b="0" strike="noStrike" spc="-1" dirty="0">
                <a:latin typeface="Arial"/>
              </a:rPr>
              <a:t>          </a:t>
            </a:r>
            <a:r>
              <a:rPr lang="en-GB" sz="4000" b="1" strike="noStrike" spc="-1" dirty="0">
                <a:latin typeface="Arial"/>
              </a:rPr>
              <a:t>He cluster distribution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/>
          <p:nvPr/>
        </p:nvPicPr>
        <p:blipFill>
          <a:blip r:embed="rId2"/>
          <a:stretch/>
        </p:blipFill>
        <p:spPr>
          <a:xfrm>
            <a:off x="2233673" y="942573"/>
            <a:ext cx="6563520" cy="4609440"/>
          </a:xfrm>
          <a:prstGeom prst="rect">
            <a:avLst/>
          </a:prstGeom>
          <a:ln w="0">
            <a:noFill/>
          </a:ln>
        </p:spPr>
      </p:pic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135567" y="47195"/>
            <a:ext cx="7376344" cy="109962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4000" b="1" strike="noStrike" spc="-1" dirty="0">
                <a:latin typeface="Arial"/>
              </a:rPr>
              <a:t>Self trapping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/>
          <p:cNvPicPr/>
          <p:nvPr/>
        </p:nvPicPr>
        <p:blipFill>
          <a:blip r:embed="rId2"/>
          <a:stretch/>
        </p:blipFill>
        <p:spPr>
          <a:xfrm>
            <a:off x="177120" y="1894251"/>
            <a:ext cx="4863240" cy="2748240"/>
          </a:xfrm>
          <a:prstGeom prst="rect">
            <a:avLst/>
          </a:prstGeom>
          <a:ln w="0">
            <a:noFill/>
          </a:ln>
        </p:spPr>
      </p:pic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852397" y="153384"/>
            <a:ext cx="8064418" cy="14476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just"/>
            <a:r>
              <a:rPr lang="en-GB" sz="3200" b="1" strike="noStrike" spc="-1" dirty="0">
                <a:latin typeface="Arial"/>
              </a:rPr>
              <a:t>Interaction between He-He and He-V/Ta</a:t>
            </a:r>
          </a:p>
        </p:txBody>
      </p:sp>
      <p:pic>
        <p:nvPicPr>
          <p:cNvPr id="55" name="图片 54"/>
          <p:cNvPicPr/>
          <p:nvPr/>
        </p:nvPicPr>
        <p:blipFill>
          <a:blip r:embed="rId3"/>
          <a:stretch/>
        </p:blipFill>
        <p:spPr>
          <a:xfrm>
            <a:off x="5197333" y="1858295"/>
            <a:ext cx="4825672" cy="279629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/>
          <p:nvPr/>
        </p:nvPicPr>
        <p:blipFill>
          <a:blip r:embed="rId2"/>
          <a:stretch/>
        </p:blipFill>
        <p:spPr>
          <a:xfrm>
            <a:off x="266563" y="2173494"/>
            <a:ext cx="4389840" cy="3288240"/>
          </a:xfrm>
          <a:prstGeom prst="rect">
            <a:avLst/>
          </a:prstGeom>
          <a:ln w="0">
            <a:noFill/>
          </a:ln>
        </p:spPr>
      </p:pic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621753" y="246925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4000" b="1" strike="noStrike" spc="-1" dirty="0">
                <a:latin typeface="Arial"/>
              </a:rPr>
              <a:t>Element around He</a:t>
            </a:r>
          </a:p>
        </p:txBody>
      </p:sp>
      <p:pic>
        <p:nvPicPr>
          <p:cNvPr id="58" name="图片 57"/>
          <p:cNvPicPr/>
          <p:nvPr/>
        </p:nvPicPr>
        <p:blipFill>
          <a:blip r:embed="rId3"/>
          <a:stretch/>
        </p:blipFill>
        <p:spPr>
          <a:xfrm>
            <a:off x="4877838" y="2191343"/>
            <a:ext cx="4500000" cy="3271459"/>
          </a:xfrm>
          <a:prstGeom prst="rect">
            <a:avLst/>
          </a:prstGeom>
          <a:ln w="0"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4555FBD-F61C-70F6-2EE1-E2A25A457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520" y="123887"/>
            <a:ext cx="3829105" cy="20706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/>
          <p:cNvPicPr/>
          <p:nvPr/>
        </p:nvPicPr>
        <p:blipFill>
          <a:blip r:embed="rId2"/>
          <a:stretch/>
        </p:blipFill>
        <p:spPr>
          <a:xfrm>
            <a:off x="233234" y="1548163"/>
            <a:ext cx="3288240" cy="3288240"/>
          </a:xfrm>
          <a:prstGeom prst="rect">
            <a:avLst/>
          </a:prstGeom>
          <a:ln w="0">
            <a:noFill/>
          </a:ln>
        </p:spPr>
      </p:pic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4400" b="0" strike="noStrike" spc="-1" dirty="0">
                <a:latin typeface="Arial"/>
              </a:rPr>
              <a:t>          </a:t>
            </a:r>
            <a:r>
              <a:rPr lang="en-GB" sz="4000" b="1" strike="noStrike" spc="-1" dirty="0">
                <a:latin typeface="Arial"/>
              </a:rPr>
              <a:t>Press</a:t>
            </a:r>
            <a:r>
              <a:rPr lang="en-US" altLang="zh-CN" sz="4000" b="1" strike="noStrike" spc="-1" dirty="0" err="1">
                <a:latin typeface="Arial"/>
              </a:rPr>
              <a:t>ure</a:t>
            </a:r>
            <a:r>
              <a:rPr lang="en-GB" sz="4000" b="1" strike="noStrike" spc="-1" dirty="0">
                <a:latin typeface="Arial"/>
              </a:rPr>
              <a:t>-volume</a:t>
            </a:r>
            <a:r>
              <a:rPr lang="en-GB" sz="4400" b="0" strike="noStrike" spc="-1" dirty="0">
                <a:latin typeface="Arial"/>
              </a:rPr>
              <a:t> </a:t>
            </a:r>
          </a:p>
        </p:txBody>
      </p:sp>
      <p:pic>
        <p:nvPicPr>
          <p:cNvPr id="61" name="图片 60"/>
          <p:cNvPicPr/>
          <p:nvPr/>
        </p:nvPicPr>
        <p:blipFill>
          <a:blip r:embed="rId3"/>
          <a:stretch/>
        </p:blipFill>
        <p:spPr>
          <a:xfrm>
            <a:off x="3552942" y="1581585"/>
            <a:ext cx="3266711" cy="3267685"/>
          </a:xfrm>
          <a:prstGeom prst="rect">
            <a:avLst/>
          </a:prstGeom>
          <a:ln w="0">
            <a:noFill/>
          </a:ln>
        </p:spPr>
      </p:pic>
      <p:pic>
        <p:nvPicPr>
          <p:cNvPr id="62" name="图片 61"/>
          <p:cNvPicPr/>
          <p:nvPr/>
        </p:nvPicPr>
        <p:blipFill>
          <a:blip r:embed="rId4"/>
          <a:stretch/>
        </p:blipFill>
        <p:spPr>
          <a:xfrm>
            <a:off x="6852017" y="1599423"/>
            <a:ext cx="3228608" cy="320855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B2193A-C2E5-C9DA-3BD3-A9E491ED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03" y="1887794"/>
            <a:ext cx="9405722" cy="25390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lt"/>
              </a:rPr>
              <a:t>The presence of a small amount of V :</a:t>
            </a:r>
            <a:br>
              <a:rPr lang="en-US" altLang="zh-CN" sz="2400" dirty="0">
                <a:latin typeface="+mn-lt"/>
              </a:rPr>
            </a:br>
            <a:r>
              <a:rPr lang="en-US" altLang="zh-CN" sz="2400" dirty="0">
                <a:latin typeface="+mn-lt"/>
              </a:rPr>
              <a:t>1.</a:t>
            </a:r>
            <a:r>
              <a:rPr lang="en-US" altLang="zh-CN" sz="2000" dirty="0">
                <a:latin typeface="+mn-lt"/>
              </a:rPr>
              <a:t>Suppresses He clustering at high temperatures (900-1500 K).</a:t>
            </a:r>
            <a:br>
              <a:rPr lang="en-US" altLang="zh-CN" sz="2000" dirty="0">
                <a:latin typeface="+mn-lt"/>
              </a:rPr>
            </a:br>
            <a:r>
              <a:rPr lang="en-US" altLang="zh-CN" sz="2000" dirty="0">
                <a:latin typeface="+mn-lt"/>
              </a:rPr>
              <a:t>2. Inhibits He self-trapping and the creation of vacancy traps (Frenkel pairs).</a:t>
            </a:r>
            <a:br>
              <a:rPr lang="en-US" altLang="zh-CN" sz="2000" dirty="0">
                <a:latin typeface="+mn-lt"/>
              </a:rPr>
            </a:br>
            <a:r>
              <a:rPr lang="en-US" altLang="zh-CN" sz="2000" dirty="0">
                <a:latin typeface="+mn-lt"/>
              </a:rPr>
              <a:t>3. Acts as a potent trapping site for mobile He atoms.</a:t>
            </a:r>
            <a:br>
              <a:rPr lang="en-US" altLang="zh-CN" sz="2000" dirty="0">
                <a:latin typeface="+mn-lt"/>
              </a:rPr>
            </a:br>
            <a:r>
              <a:rPr lang="en-US" altLang="zh-CN" sz="2000" dirty="0">
                <a:latin typeface="+mn-lt"/>
              </a:rPr>
              <a:t>4. Creates stable, low-pressure "comfort sites" via elastic strain compensation.</a:t>
            </a:r>
            <a:br>
              <a:rPr lang="en-US" altLang="zh-CN" sz="2000" dirty="0">
                <a:latin typeface="+mn-lt"/>
              </a:rPr>
            </a:br>
            <a:endParaRPr lang="zh-CN" altLang="en-US" sz="2000" dirty="0">
              <a:latin typeface="+mn-lt"/>
            </a:endParaRP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373AFBF3-2AE6-EF50-7293-C7878DF2EA41}"/>
              </a:ext>
            </a:extLst>
          </p:cNvPr>
          <p:cNvSpPr txBox="1">
            <a:spLocks/>
          </p:cNvSpPr>
          <p:nvPr/>
        </p:nvSpPr>
        <p:spPr>
          <a:xfrm>
            <a:off x="548779" y="236113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756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spc="-1" dirty="0">
                <a:latin typeface="Arial"/>
              </a:rPr>
              <a:t>          </a:t>
            </a:r>
            <a:r>
              <a:rPr lang="en-US" sz="4000" b="1" spc="-1" dirty="0">
                <a:latin typeface="Arial"/>
              </a:rPr>
              <a:t>S</a:t>
            </a:r>
            <a:r>
              <a:rPr lang="en-US" altLang="zh-CN" sz="4000" b="1" spc="-1" dirty="0">
                <a:latin typeface="Arial"/>
              </a:rPr>
              <a:t>ummary</a:t>
            </a:r>
            <a:endParaRPr lang="en-GB" sz="44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0955949"/>
      </p:ext>
    </p:extLst>
  </p:cSld>
  <p:clrMapOvr>
    <a:masterClrMapping/>
  </p:clrMapOvr>
</p:sld>
</file>

<file path=ppt/theme/theme1.xml><?xml version="1.0" encoding="utf-8"?>
<a:theme xmlns:a="http://schemas.openxmlformats.org/drawingml/2006/main" name="HeRHEA-Guanying-11.14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HeRHEA-Guanying-11.14</Template>
  <TotalTime>76</TotalTime>
  <Words>262</Words>
  <Application>Microsoft Office PowerPoint</Application>
  <PresentationFormat>自定义</PresentationFormat>
  <Paragraphs>30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Times New Roman</vt:lpstr>
      <vt:lpstr>HeRHEA-Guanying-11.14</vt:lpstr>
      <vt:lpstr>1_Office 主题​​</vt:lpstr>
      <vt:lpstr>PowerPoint 演示文稿</vt:lpstr>
      <vt:lpstr>PowerPoint 演示文稿</vt:lpstr>
      <vt:lpstr>Further verification</vt:lpstr>
      <vt:lpstr>          He cluster distribution</vt:lpstr>
      <vt:lpstr>Self trapping</vt:lpstr>
      <vt:lpstr>Interaction between He-He and He-V/Ta</vt:lpstr>
      <vt:lpstr>Element around He</vt:lpstr>
      <vt:lpstr>          Pressure-volume </vt:lpstr>
      <vt:lpstr>The presence of a small amount of V : 1.Suppresses He clustering at high temperatures (900-1500 K). 2. Inhibits He self-trapping and the creation of vacancy traps (Frenkel pairs). 3. Acts as a potent trapping site for mobile He atoms. 4. Creates stable, low-pressure "comfort sites" via elastic strain compensation. </vt:lpstr>
      <vt:lpstr>He release</vt:lpstr>
      <vt:lpstr>Screenshots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>Wei, Guanying</cp:lastModifiedBy>
  <cp:revision>4</cp:revision>
  <dcterms:created xsi:type="dcterms:W3CDTF">2025-11-13T15:29:37Z</dcterms:created>
  <dcterms:modified xsi:type="dcterms:W3CDTF">2025-11-14T07:40:12Z</dcterms:modified>
  <dc:language>en-GB</dc:language>
</cp:coreProperties>
</file>