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772775" cy="6059488"/>
  <p:notesSz cx="6858000" cy="9144000"/>
  <p:defaultTextStyle>
    <a:defPPr>
      <a:defRPr lang="fr-FR"/>
    </a:defPPr>
    <a:lvl1pPr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1pPr>
    <a:lvl2pPr marL="501650" indent="-44450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2pPr>
    <a:lvl3pPr marL="1004888" indent="-90488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3pPr>
    <a:lvl4pPr marL="1508125" indent="-136525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4pPr>
    <a:lvl5pPr marL="2009775" indent="-180975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5pPr>
    <a:lvl6pPr marL="2286000" algn="l" defTabSz="914400">
      <a:defRPr sz="2000">
        <a:solidFill>
          <a:schemeClr val="tx1"/>
        </a:solidFill>
        <a:latin typeface="Arial"/>
        <a:ea typeface="+mn-ea"/>
        <a:cs typeface="Arial"/>
      </a:defRPr>
    </a:lvl6pPr>
    <a:lvl7pPr marL="2743200" algn="l" defTabSz="914400">
      <a:defRPr sz="2000">
        <a:solidFill>
          <a:schemeClr val="tx1"/>
        </a:solidFill>
        <a:latin typeface="Arial"/>
        <a:ea typeface="+mn-ea"/>
        <a:cs typeface="Arial"/>
      </a:defRPr>
    </a:lvl7pPr>
    <a:lvl8pPr marL="3200400" algn="l" defTabSz="914400">
      <a:defRPr sz="2000">
        <a:solidFill>
          <a:schemeClr val="tx1"/>
        </a:solidFill>
        <a:latin typeface="Arial"/>
        <a:ea typeface="+mn-ea"/>
        <a:cs typeface="Arial"/>
      </a:defRPr>
    </a:lvl8pPr>
    <a:lvl9pPr marL="3657600" algn="l" defTabSz="914400">
      <a:defRPr sz="2000">
        <a:solidFill>
          <a:schemeClr val="tx1"/>
        </a:solidFill>
        <a:latin typeface="Arial"/>
        <a:ea typeface="+mn-ea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71"/>
    <p:restoredTop sz="95304"/>
  </p:normalViewPr>
  <p:slideViewPr>
    <p:cSldViewPr>
      <p:cViewPr>
        <p:scale>
          <a:sx n="116" d="100"/>
          <a:sy n="116" d="100"/>
        </p:scale>
        <p:origin x="472" y="56"/>
      </p:cViewPr>
      <p:guideLst>
        <p:guide orient="horz" pos="1909"/>
        <p:guide pos="33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t>14/11/2025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>
              <a:defRPr/>
            </a:pPr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700E86-5FE8-DA77-55B7-83D576289791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8AB4BCE-8F6C-F265-21F5-55DB80B2386B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C061848-02E8-DCCD-6F2E-7EDF6120A4A7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81C059D-23DF-1AB1-1ED2-35FB57099385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3BC699F-DBFB-4FA7-9A20-949047200EDB}" type="slidenum">
              <a:rPr lang="fr-FR"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1FCEDC-3B59-F877-5926-3AB6BB20CD14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4107CAB-89D4-83A3-E22B-CDC2275D5B39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226B785-5B47-5566-EC43-384B3494504A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A6F1348-43FB-A53B-55F1-4EC69775540D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8F2E93-1098-AFA9-5633-F38B44E780F1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>
                <a:solidFill>
                  <a:schemeClr val="accent2"/>
                </a:solidFill>
              </a:rPr>
              <a:t>J. Byggmästar, F. Djurabekova, and K. Nordlund, </a:t>
            </a:r>
            <a:r>
              <a:rPr lang="fr-FR" sz="1200" i="1">
                <a:solidFill>
                  <a:schemeClr val="accent2"/>
                </a:solidFill>
              </a:rPr>
              <a:t>Threshold displacement energies in refractory high-entropy alloys</a:t>
            </a:r>
            <a:r>
              <a:rPr lang="fr-FR" sz="1200">
                <a:solidFill>
                  <a:schemeClr val="accent2"/>
                </a:solidFill>
              </a:rPr>
              <a:t>, Phys. Rev. Materials </a:t>
            </a:r>
            <a:r>
              <a:rPr lang="fr-FR" sz="1200" b="1">
                <a:solidFill>
                  <a:schemeClr val="accent2"/>
                </a:solidFill>
              </a:rPr>
              <a:t>8</a:t>
            </a:r>
            <a:r>
              <a:rPr lang="fr-FR" sz="1200">
                <a:solidFill>
                  <a:schemeClr val="accent2"/>
                </a:solidFill>
              </a:rPr>
              <a:t> (2024) 115406</a:t>
            </a:r>
            <a:endParaRPr/>
          </a:p>
          <a:p>
            <a:pPr>
              <a:defRPr/>
            </a:pPr>
            <a:r>
              <a:rPr lang="fr-FR" sz="1100">
                <a:solidFill>
                  <a:schemeClr val="accent2"/>
                </a:solidFill>
              </a:rPr>
              <a:t>https://doi.org/10.1103/PhysRevMaterials.8.115406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3BC699F-DBFB-4FA7-9A20-949047200EDB}" type="slidenum">
              <a:rPr lang="fr-FR"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36FF75-4291-C057-B602-B1671EEC7CDD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C4BE1C9-DC92-87FF-00A7-05F49A3D22A0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400A085-F1A9-9040-A8F6-2A1BD6F9B79F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020990-ACBF-6A3A-5F43-5CF293E899DC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7373620-174A-3C12-6C95-556DD501BCFF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C37144B-13FB-E4A9-4C45-B6246DECD116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ro-logo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01/03/2020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slide-2-smal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Espace réservé de la date 5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18/10/2023</a:t>
            </a:r>
            <a:endParaRPr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lide introduction : titre+contenu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266485-1F8C-49AD-A5D5-E767E4406627}" type="datetime1">
              <a:rPr lang="fr-FR"/>
              <a:t>14/11/2025</a:t>
            </a:fld>
            <a:endParaRPr lang="fr-FR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Slide simple  : titre+2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8D7631-66E5-4ADC-A6F5-EF6D5686EE47}" type="datetime1">
              <a:rPr lang="fr-FR"/>
              <a:t>14/11/2025</a:t>
            </a:fld>
            <a:endParaRPr lang="fr-FR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1" y="797497"/>
            <a:ext cx="5040559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 bwMode="auto">
          <a:xfrm>
            <a:off x="5535753" y="797497"/>
            <a:ext cx="5040559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ey-number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01/03/2020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Map-ijcla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01/03/2020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ro-slide-fili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01/03/2020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27/11/2020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slide-2-fili-tutell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01/03/2020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slide-2-fil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01/03/2020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slide-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01/03/2020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slide-2-fili-smal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01/03/2020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01/03/2020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51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9388899" y="221431"/>
            <a:ext cx="1383875" cy="288000"/>
          </a:xfrm>
          <a:prstGeom prst="rect">
            <a:avLst/>
          </a:prstGeom>
          <a:solidFill>
            <a:srgbClr val="46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702818" y="77416"/>
            <a:ext cx="1110022" cy="49888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243998" y="102127"/>
            <a:ext cx="498886" cy="498886"/>
          </a:xfrm>
          <a:prstGeom prst="rect">
            <a:avLst/>
          </a:prstGeom>
        </p:spPr>
      </p:pic>
      <p:sp>
        <p:nvSpPr>
          <p:cNvPr id="3" name="Titre 4"/>
          <p:cNvSpPr>
            <a:spLocks noGrp="1"/>
          </p:cNvSpPr>
          <p:nvPr>
            <p:ph type="title"/>
          </p:nvPr>
        </p:nvSpPr>
        <p:spPr bwMode="auto">
          <a:xfrm>
            <a:off x="309823" y="1382956"/>
            <a:ext cx="10153128" cy="27363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2800" i="1"/>
              <a:t>Transmission Electron Microscopy</a:t>
            </a:r>
            <a:br>
              <a:rPr lang="en-GB" sz="2800" i="1"/>
            </a:br>
            <a:r>
              <a:rPr lang="en-GB" sz="2800" i="1"/>
              <a:t>of He ion implanted W-based HEA at IJCLab</a:t>
            </a:r>
            <a:br>
              <a:rPr lang="en-GB" sz="2800"/>
            </a:br>
            <a:br>
              <a:rPr lang="en-GB" sz="2800"/>
            </a:br>
            <a:r>
              <a:rPr lang="en-GB" sz="2400" b="0" i="1"/>
              <a:t>Stéphanie Jublot-Leclerc, Antoine Combrisson, Florian Pallier, Aurélie Gentils </a:t>
            </a:r>
            <a:br>
              <a:rPr lang="en-GB" sz="1000" b="0" i="1"/>
            </a:br>
            <a:br>
              <a:rPr lang="en-GB" sz="1000" b="0" i="1"/>
            </a:br>
            <a:r>
              <a:rPr lang="en-GB" sz="2000" b="0" i="1"/>
              <a:t>Université Paris-Saclay, CNRS/IN2P3, IJCLab, Orsay, France</a:t>
            </a:r>
            <a:br>
              <a:rPr lang="en-GB" sz="2000" b="0" i="1"/>
            </a:br>
            <a:br>
              <a:rPr lang="en-GB" sz="2000" b="0" i="1"/>
            </a:br>
            <a:br>
              <a:rPr lang="en-GB" sz="2000"/>
            </a:br>
            <a:r>
              <a:rPr lang="en-GB" sz="2000"/>
              <a:t>14</a:t>
            </a:r>
            <a:r>
              <a:rPr lang="en-GB" sz="2000" baseline="30000"/>
              <a:t>th</a:t>
            </a:r>
            <a:r>
              <a:rPr lang="en-GB" sz="2000"/>
              <a:t> November, 2025</a:t>
            </a:r>
            <a:endParaRPr lang="en-GB" sz="2000" b="0" i="1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46227" y="4235293"/>
            <a:ext cx="3060457" cy="73158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 bwMode="auto">
          <a:xfrm>
            <a:off x="3446333" y="5088359"/>
            <a:ext cx="3880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1200"/>
              <a:t>HerHEA project, EUROfusion, ENR-MAT.02.VTT-T001</a:t>
            </a:r>
            <a:endParaRPr/>
          </a:p>
          <a:p>
            <a:pPr algn="ctr">
              <a:defRPr/>
            </a:pPr>
            <a:r>
              <a:rPr lang="fr-FR" sz="1200"/>
              <a:t>2024-2025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4075270" y="5704781"/>
            <a:ext cx="2802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/>
                </a:solidFill>
              </a:rPr>
              <a:t>Contact: aurelie.gentils@ijclab.in2p3.fr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67170" y="1089852"/>
            <a:ext cx="4148680" cy="414868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355320" y="1095916"/>
            <a:ext cx="4148680" cy="414868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10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778534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b="0"/>
              <a:t>Bright field TEM images of He-implanted </a:t>
            </a:r>
            <a:r>
              <a:rPr lang="fr-FR"/>
              <a:t>WTa</a:t>
            </a:r>
            <a:endParaRPr lang="fr-FR">
              <a:solidFill>
                <a:schemeClr val="accent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57795" y="797495"/>
            <a:ext cx="2052328" cy="205232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 bwMode="auto">
          <a:xfrm>
            <a:off x="755632" y="1095916"/>
            <a:ext cx="1633599" cy="4138230"/>
            <a:chOff x="57795" y="1331729"/>
            <a:chExt cx="1633599" cy="4138230"/>
          </a:xfrm>
        </p:grpSpPr>
        <p:sp>
          <p:nvSpPr>
            <p:cNvPr id="5" name="Rectangle 4"/>
            <p:cNvSpPr/>
            <p:nvPr/>
          </p:nvSpPr>
          <p:spPr bwMode="auto">
            <a:xfrm>
              <a:off x="57795" y="1805608"/>
              <a:ext cx="792087" cy="720080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6" name="Connecteur droit 5"/>
            <p:cNvCxnSpPr/>
            <p:nvPr/>
          </p:nvCxnSpPr>
          <p:spPr bwMode="auto">
            <a:xfrm flipV="1">
              <a:off x="849882" y="1331729"/>
              <a:ext cx="841511" cy="473878"/>
            </a:xfrm>
            <a:prstGeom prst="line">
              <a:avLst/>
            </a:prstGeom>
            <a:ln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 bwMode="auto">
            <a:xfrm>
              <a:off x="860476" y="2525688"/>
              <a:ext cx="797007" cy="2944271"/>
            </a:xfrm>
            <a:prstGeom prst="line">
              <a:avLst/>
            </a:prstGeom>
            <a:ln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7"/>
          <p:cNvSpPr txBox="1"/>
          <p:nvPr/>
        </p:nvSpPr>
        <p:spPr bwMode="auto">
          <a:xfrm>
            <a:off x="1425947" y="739451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chemeClr val="bg1"/>
                </a:solidFill>
              </a:rPr>
              <a:t>surface</a:t>
            </a:r>
            <a:endParaRPr/>
          </a:p>
        </p:txBody>
      </p:sp>
      <p:sp>
        <p:nvSpPr>
          <p:cNvPr id="16" name="ZoneTexte 15"/>
          <p:cNvSpPr txBox="1"/>
          <p:nvPr/>
        </p:nvSpPr>
        <p:spPr bwMode="auto">
          <a:xfrm>
            <a:off x="4180386" y="5234146"/>
            <a:ext cx="2314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G4_WTa_200kX_0091 -500nm</a:t>
            </a:r>
            <a:endParaRPr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2389231" y="1157536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underfocus</a:t>
            </a:r>
          </a:p>
        </p:txBody>
      </p:sp>
      <p:sp>
        <p:nvSpPr>
          <p:cNvPr id="18" name="ZoneTexte 17"/>
          <p:cNvSpPr txBox="1"/>
          <p:nvPr/>
        </p:nvSpPr>
        <p:spPr bwMode="auto">
          <a:xfrm>
            <a:off x="6678508" y="1157536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overfocus</a:t>
            </a:r>
            <a:endParaRPr/>
          </a:p>
        </p:txBody>
      </p:sp>
      <p:sp>
        <p:nvSpPr>
          <p:cNvPr id="29" name="ZoneTexte 28"/>
          <p:cNvSpPr txBox="1"/>
          <p:nvPr/>
        </p:nvSpPr>
        <p:spPr bwMode="auto">
          <a:xfrm>
            <a:off x="8482731" y="5201017"/>
            <a:ext cx="2314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G4_WTa_200kX_0093 +735nm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76434" y="831173"/>
            <a:ext cx="4850511" cy="485051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9668" y="818982"/>
            <a:ext cx="4862703" cy="486270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11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778534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b="0"/>
              <a:t>Bright field TEM images of He-implanted </a:t>
            </a:r>
            <a:r>
              <a:rPr lang="fr-FR"/>
              <a:t>WV</a:t>
            </a:r>
            <a:endParaRPr lang="fr-FR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 bwMode="auto">
          <a:xfrm>
            <a:off x="633859" y="5343131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underfocus</a:t>
            </a:r>
          </a:p>
        </p:txBody>
      </p:sp>
      <p:sp>
        <p:nvSpPr>
          <p:cNvPr id="5" name="ZoneTexte 4"/>
          <p:cNvSpPr txBox="1"/>
          <p:nvPr/>
        </p:nvSpPr>
        <p:spPr bwMode="auto">
          <a:xfrm>
            <a:off x="5734454" y="5354098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overfocus</a:t>
            </a:r>
            <a:endParaRPr/>
          </a:p>
        </p:txBody>
      </p:sp>
      <p:sp>
        <p:nvSpPr>
          <p:cNvPr id="6" name="ZoneTexte 5"/>
          <p:cNvSpPr txBox="1"/>
          <p:nvPr/>
        </p:nvSpPr>
        <p:spPr bwMode="auto">
          <a:xfrm>
            <a:off x="9584922" y="797495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chemeClr val="bg1"/>
                </a:solidFill>
              </a:rPr>
              <a:t>surface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9358605" y="399125"/>
            <a:ext cx="1414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/>
                </a:solidFill>
              </a:rPr>
              <a:t>Pt protective layer</a:t>
            </a:r>
            <a:endParaRPr/>
          </a:p>
        </p:txBody>
      </p:sp>
      <p:cxnSp>
        <p:nvCxnSpPr>
          <p:cNvPr id="8" name="Connecteur droit avec flèche 7"/>
          <p:cNvCxnSpPr/>
          <p:nvPr/>
        </p:nvCxnSpPr>
        <p:spPr bwMode="auto">
          <a:xfrm flipH="1">
            <a:off x="9425015" y="593602"/>
            <a:ext cx="216024" cy="2908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 bwMode="auto">
          <a:xfrm>
            <a:off x="4380505" y="818982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chemeClr val="bg1"/>
                </a:solidFill>
              </a:rPr>
              <a:t>surface</a:t>
            </a:r>
            <a:endParaRPr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2818853" y="5417041"/>
            <a:ext cx="25675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/>
                </a:solidFill>
              </a:rPr>
              <a:t>G5_WV_100kX_0109  -735nm</a:t>
            </a:r>
            <a:endParaRPr/>
          </a:p>
        </p:txBody>
      </p:sp>
      <p:sp>
        <p:nvSpPr>
          <p:cNvPr id="19" name="ZoneTexte 18"/>
          <p:cNvSpPr txBox="1"/>
          <p:nvPr/>
        </p:nvSpPr>
        <p:spPr bwMode="auto">
          <a:xfrm>
            <a:off x="8075437" y="5417041"/>
            <a:ext cx="25675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/>
                </a:solidFill>
              </a:rPr>
              <a:t>G5_WV_100kX_0110  +735nm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13052" y="1128243"/>
            <a:ext cx="4241661" cy="4241661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795" y="793056"/>
            <a:ext cx="1976438" cy="197643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66507" y="1128244"/>
            <a:ext cx="4241661" cy="4241661"/>
          </a:xfrm>
          <a:prstGeom prst="rect">
            <a:avLst/>
          </a:prstGeom>
          <a:ln>
            <a:noFill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12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778534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b="0"/>
              <a:t>Bright field TEM images of He-implanted </a:t>
            </a:r>
            <a:r>
              <a:rPr lang="fr-FR"/>
              <a:t>WV</a:t>
            </a:r>
            <a:endParaRPr lang="fr-FR">
              <a:solidFill>
                <a:schemeClr val="accent2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 bwMode="auto">
          <a:xfrm>
            <a:off x="732664" y="1128243"/>
            <a:ext cx="1434752" cy="4191794"/>
            <a:chOff x="57795" y="1518460"/>
            <a:chExt cx="1434752" cy="4191794"/>
          </a:xfrm>
        </p:grpSpPr>
        <p:sp>
          <p:nvSpPr>
            <p:cNvPr id="5" name="Rectangle 4"/>
            <p:cNvSpPr/>
            <p:nvPr/>
          </p:nvSpPr>
          <p:spPr bwMode="auto">
            <a:xfrm>
              <a:off x="57795" y="1805608"/>
              <a:ext cx="792087" cy="720080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6" name="Connecteur droit 5"/>
            <p:cNvCxnSpPr/>
            <p:nvPr/>
          </p:nvCxnSpPr>
          <p:spPr bwMode="auto">
            <a:xfrm flipV="1">
              <a:off x="849882" y="1518460"/>
              <a:ext cx="642664" cy="287148"/>
            </a:xfrm>
            <a:prstGeom prst="line">
              <a:avLst/>
            </a:prstGeom>
            <a:ln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 bwMode="auto">
            <a:xfrm>
              <a:off x="860476" y="2525688"/>
              <a:ext cx="577706" cy="3184566"/>
            </a:xfrm>
            <a:prstGeom prst="line">
              <a:avLst/>
            </a:prstGeom>
            <a:ln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7"/>
          <p:cNvSpPr txBox="1"/>
          <p:nvPr/>
        </p:nvSpPr>
        <p:spPr bwMode="auto">
          <a:xfrm>
            <a:off x="1358151" y="739451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chemeClr val="bg1"/>
                </a:solidFill>
              </a:rPr>
              <a:t>surface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2285831" y="1157536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underfocus</a:t>
            </a: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6678508" y="1157536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overfocus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8050683" y="5396587"/>
            <a:ext cx="25424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G5_WV_240kX_0118  +735nm</a:t>
            </a:r>
            <a:endParaRPr/>
          </a:p>
        </p:txBody>
      </p:sp>
      <p:sp>
        <p:nvSpPr>
          <p:cNvPr id="22" name="ZoneTexte 21"/>
          <p:cNvSpPr txBox="1"/>
          <p:nvPr/>
        </p:nvSpPr>
        <p:spPr bwMode="auto">
          <a:xfrm>
            <a:off x="3836405" y="5382032"/>
            <a:ext cx="25424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G5_WV_240kX_0120  -1.04nm</a:t>
            </a:r>
            <a:endParaRPr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0BB954-B836-0E23-CF69-644C44B52B99}"/>
              </a:ext>
            </a:extLst>
          </p:cNvPr>
          <p:cNvSpPr txBox="1"/>
          <p:nvPr/>
        </p:nvSpPr>
        <p:spPr>
          <a:xfrm>
            <a:off x="64607" y="5098812"/>
            <a:ext cx="236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V homogeneity </a:t>
            </a:r>
          </a:p>
          <a:p>
            <a:r>
              <a:rPr lang="en-GB" sz="1400" dirty="0">
                <a:solidFill>
                  <a:schemeClr val="accent1"/>
                </a:solidFill>
              </a:rPr>
              <a:t>to be checked later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13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778534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b="0"/>
              <a:t>Bright field TEM images of He-implanted </a:t>
            </a:r>
            <a:r>
              <a:rPr lang="en-GB"/>
              <a:t>WTaV</a:t>
            </a:r>
            <a:endParaRPr lang="en-GB">
              <a:solidFill>
                <a:schemeClr val="accent2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438845" y="694727"/>
            <a:ext cx="4987051" cy="498705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 bwMode="auto">
          <a:xfrm>
            <a:off x="2788869" y="5404686"/>
            <a:ext cx="26370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G2_WTaV_100kX_0032 -1.59 um</a:t>
            </a:r>
            <a:endParaRPr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5673195" y="709260"/>
            <a:ext cx="4972425" cy="497242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 bwMode="auto">
          <a:xfrm>
            <a:off x="7800116" y="5419141"/>
            <a:ext cx="3141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G2_WTaV_100kX_0030 +1.59 um</a:t>
            </a:r>
            <a:endParaRPr/>
          </a:p>
        </p:txBody>
      </p:sp>
      <p:sp>
        <p:nvSpPr>
          <p:cNvPr id="16" name="ZoneTexte 15"/>
          <p:cNvSpPr txBox="1"/>
          <p:nvPr/>
        </p:nvSpPr>
        <p:spPr bwMode="auto">
          <a:xfrm>
            <a:off x="684846" y="5343131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underfocus</a:t>
            </a:r>
            <a:endParaRPr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5875658" y="5319450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overfocus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4545976" y="746974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chemeClr val="bg1"/>
                </a:solidFill>
              </a:rPr>
              <a:t>surface</a:t>
            </a:r>
            <a:endParaRPr/>
          </a:p>
        </p:txBody>
      </p:sp>
      <p:sp>
        <p:nvSpPr>
          <p:cNvPr id="20" name="ZoneTexte 19"/>
          <p:cNvSpPr txBox="1"/>
          <p:nvPr/>
        </p:nvSpPr>
        <p:spPr bwMode="auto">
          <a:xfrm>
            <a:off x="9731587" y="797495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chemeClr val="bg1"/>
                </a:solidFill>
              </a:rPr>
              <a:t>surface</a:t>
            </a:r>
            <a:endParaRPr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9358605" y="399125"/>
            <a:ext cx="1414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/>
                </a:solidFill>
              </a:rPr>
              <a:t>Pt protective layer</a:t>
            </a:r>
            <a:endParaRPr/>
          </a:p>
        </p:txBody>
      </p:sp>
      <p:cxnSp>
        <p:nvCxnSpPr>
          <p:cNvPr id="23" name="Connecteur droit avec flèche 22"/>
          <p:cNvCxnSpPr/>
          <p:nvPr/>
        </p:nvCxnSpPr>
        <p:spPr bwMode="auto">
          <a:xfrm flipH="1">
            <a:off x="9425015" y="593602"/>
            <a:ext cx="216024" cy="2908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14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778534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b="0"/>
              <a:t>Bright field TEM images of He-implanted </a:t>
            </a:r>
            <a:r>
              <a:rPr lang="en-GB"/>
              <a:t>WTaV</a:t>
            </a:r>
            <a:endParaRPr lang="en-GB">
              <a:solidFill>
                <a:schemeClr val="accent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35238" y="1269245"/>
            <a:ext cx="4176464" cy="41764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 bwMode="auto">
          <a:xfrm>
            <a:off x="4090243" y="5417041"/>
            <a:ext cx="2722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G2_WTaV_280kX_0041 -750nm</a:t>
            </a:r>
            <a:endParaRPr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23276" y="1269245"/>
            <a:ext cx="4176464" cy="417646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 bwMode="auto">
          <a:xfrm>
            <a:off x="8338715" y="5417041"/>
            <a:ext cx="2722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G2_WTaV_280kX_0042 +750nm</a:t>
            </a:r>
            <a:endParaRPr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22402" y="763656"/>
            <a:ext cx="2267642" cy="226764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 bwMode="auto">
          <a:xfrm>
            <a:off x="2389231" y="1269245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underfocus</a:t>
            </a: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6678508" y="1269245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overfocus</a:t>
            </a:r>
            <a:endParaRPr/>
          </a:p>
        </p:txBody>
      </p:sp>
      <p:grpSp>
        <p:nvGrpSpPr>
          <p:cNvPr id="20" name="Groupe 19"/>
          <p:cNvGrpSpPr/>
          <p:nvPr/>
        </p:nvGrpSpPr>
        <p:grpSpPr bwMode="auto">
          <a:xfrm>
            <a:off x="57795" y="1269245"/>
            <a:ext cx="2277443" cy="4176464"/>
            <a:chOff x="57795" y="1269245"/>
            <a:chExt cx="2277443" cy="417646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7795" y="1805608"/>
              <a:ext cx="792087" cy="720080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6" name="Connecteur droit 15"/>
            <p:cNvCxnSpPr/>
            <p:nvPr/>
          </p:nvCxnSpPr>
          <p:spPr bwMode="auto">
            <a:xfrm flipV="1">
              <a:off x="849882" y="1269245"/>
              <a:ext cx="1485355" cy="536363"/>
            </a:xfrm>
            <a:prstGeom prst="line">
              <a:avLst/>
            </a:prstGeom>
            <a:ln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auto">
            <a:xfrm>
              <a:off x="860476" y="2525688"/>
              <a:ext cx="1474762" cy="2920021"/>
            </a:xfrm>
            <a:prstGeom prst="line">
              <a:avLst/>
            </a:prstGeom>
            <a:ln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/>
          <p:cNvSpPr txBox="1"/>
          <p:nvPr/>
        </p:nvSpPr>
        <p:spPr bwMode="auto">
          <a:xfrm>
            <a:off x="1629268" y="739451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chemeClr val="bg1"/>
                </a:solidFill>
              </a:rPr>
              <a:t>surface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5646542" y="857809"/>
            <a:ext cx="4780405" cy="478040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417835" y="857809"/>
            <a:ext cx="4792353" cy="479235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15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778534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b="0"/>
              <a:t>Bright field TEM images of He-implanted </a:t>
            </a:r>
            <a:r>
              <a:rPr lang="en-GB"/>
              <a:t>WTaMo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633859" y="5343131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underfocus</a:t>
            </a: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5893046" y="5319450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overfocus</a:t>
            </a:r>
            <a:endParaRPr/>
          </a:p>
        </p:txBody>
      </p:sp>
      <p:sp>
        <p:nvSpPr>
          <p:cNvPr id="14" name="ZoneTexte 13"/>
          <p:cNvSpPr txBox="1"/>
          <p:nvPr/>
        </p:nvSpPr>
        <p:spPr bwMode="auto">
          <a:xfrm rot="704929">
            <a:off x="9576976" y="947320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chemeClr val="bg1"/>
                </a:solidFill>
              </a:rPr>
              <a:t>surface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9358605" y="448489"/>
            <a:ext cx="1414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/>
                </a:solidFill>
              </a:rPr>
              <a:t>Pt protective layer</a:t>
            </a:r>
            <a:endParaRPr/>
          </a:p>
        </p:txBody>
      </p:sp>
      <p:cxnSp>
        <p:nvCxnSpPr>
          <p:cNvPr id="16" name="Connecteur droit avec flèche 15"/>
          <p:cNvCxnSpPr/>
          <p:nvPr/>
        </p:nvCxnSpPr>
        <p:spPr bwMode="auto">
          <a:xfrm flipH="1">
            <a:off x="9425015" y="650677"/>
            <a:ext cx="216024" cy="2908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 bwMode="auto">
          <a:xfrm rot="813363">
            <a:off x="4305213" y="1043919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chemeClr val="bg1"/>
                </a:solidFill>
              </a:rPr>
              <a:t>surface</a:t>
            </a:r>
            <a:endParaRPr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2748948" y="5325669"/>
            <a:ext cx="27814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/>
                </a:solidFill>
              </a:rPr>
              <a:t>G3_WTaMo_100kX_0056  -1.4um</a:t>
            </a:r>
            <a:endParaRPr/>
          </a:p>
        </p:txBody>
      </p:sp>
      <p:sp>
        <p:nvSpPr>
          <p:cNvPr id="24" name="ZoneTexte 23"/>
          <p:cNvSpPr txBox="1"/>
          <p:nvPr/>
        </p:nvSpPr>
        <p:spPr bwMode="auto">
          <a:xfrm>
            <a:off x="7690643" y="5334000"/>
            <a:ext cx="27814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/>
                </a:solidFill>
              </a:rPr>
              <a:t>G3_WTaMo_100kX_0058  +1.4um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38515" y="1158702"/>
            <a:ext cx="4139472" cy="41394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90044" y="1157537"/>
            <a:ext cx="4139472" cy="413947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57795" y="797495"/>
            <a:ext cx="2188370" cy="218837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16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778534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b="0"/>
              <a:t>Bright field TEM images of He-implanted </a:t>
            </a:r>
            <a:r>
              <a:rPr lang="en-GB"/>
              <a:t>WTaMo</a:t>
            </a:r>
            <a:endParaRPr lang="en-GB">
              <a:solidFill>
                <a:schemeClr val="accent2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 bwMode="auto">
          <a:xfrm>
            <a:off x="650364" y="1175331"/>
            <a:ext cx="1662623" cy="4086661"/>
            <a:chOff x="95593" y="1398658"/>
            <a:chExt cx="1662623" cy="4086661"/>
          </a:xfrm>
        </p:grpSpPr>
        <p:sp>
          <p:nvSpPr>
            <p:cNvPr id="5" name="Rectangle 4"/>
            <p:cNvSpPr/>
            <p:nvPr/>
          </p:nvSpPr>
          <p:spPr bwMode="auto">
            <a:xfrm>
              <a:off x="95593" y="1558765"/>
              <a:ext cx="1063615" cy="966923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6" name="Connecteur droit 5"/>
            <p:cNvCxnSpPr/>
            <p:nvPr/>
          </p:nvCxnSpPr>
          <p:spPr bwMode="auto">
            <a:xfrm flipV="1">
              <a:off x="1167165" y="1398658"/>
              <a:ext cx="591050" cy="147709"/>
            </a:xfrm>
            <a:prstGeom prst="line">
              <a:avLst/>
            </a:prstGeom>
            <a:ln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 bwMode="auto">
            <a:xfrm>
              <a:off x="1167165" y="2525688"/>
              <a:ext cx="568106" cy="2959632"/>
            </a:xfrm>
            <a:prstGeom prst="line">
              <a:avLst/>
            </a:prstGeom>
            <a:ln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7"/>
          <p:cNvSpPr txBox="1"/>
          <p:nvPr/>
        </p:nvSpPr>
        <p:spPr bwMode="auto">
          <a:xfrm rot="489952">
            <a:off x="1544382" y="775906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chemeClr val="bg1"/>
                </a:solidFill>
              </a:rPr>
              <a:t>surface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2389231" y="1157536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underfocus</a:t>
            </a: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6678508" y="1157536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overfocus</a:t>
            </a:r>
            <a:endParaRPr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3946227" y="5297008"/>
            <a:ext cx="29807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G3_WTaMo_200kX_0065  -735nm</a:t>
            </a:r>
            <a:endParaRPr/>
          </a:p>
        </p:txBody>
      </p:sp>
      <p:sp>
        <p:nvSpPr>
          <p:cNvPr id="22" name="ZoneTexte 21"/>
          <p:cNvSpPr txBox="1"/>
          <p:nvPr/>
        </p:nvSpPr>
        <p:spPr bwMode="auto">
          <a:xfrm>
            <a:off x="8151514" y="5315100"/>
            <a:ext cx="29807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G3_WTaMo_200kX_0064  +735nm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Rectangle : coins arrondis 33"/>
          <p:cNvSpPr/>
          <p:nvPr/>
        </p:nvSpPr>
        <p:spPr bwMode="auto">
          <a:xfrm>
            <a:off x="57795" y="1229544"/>
            <a:ext cx="3024336" cy="7593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Flèche vers la droite 9"/>
          <p:cNvSpPr/>
          <p:nvPr/>
        </p:nvSpPr>
        <p:spPr bwMode="auto">
          <a:xfrm rot="5400000">
            <a:off x="8793244" y="3943367"/>
            <a:ext cx="230967" cy="2759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17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>
          <a:xfrm>
            <a:off x="1008111" y="149424"/>
            <a:ext cx="9634860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/>
              <a:t>Updated status on HerHEA work at CNRS-IJCLab (14</a:t>
            </a:r>
            <a:r>
              <a:rPr lang="en-GB" baseline="30000"/>
              <a:t>th</a:t>
            </a:r>
            <a:r>
              <a:rPr lang="en-GB"/>
              <a:t> Nov. 2025) </a:t>
            </a:r>
            <a:endParaRPr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11" name="Rectangle : coins arrondis 10"/>
          <p:cNvSpPr/>
          <p:nvPr/>
        </p:nvSpPr>
        <p:spPr bwMode="auto">
          <a:xfrm>
            <a:off x="2923425" y="851991"/>
            <a:ext cx="3024336" cy="129266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875184" y="980699"/>
            <a:ext cx="312081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Cutting of the bulk as-fabricated material </a:t>
            </a:r>
            <a:endParaRPr/>
          </a:p>
          <a:p>
            <a:pPr algn="ctr">
              <a:defRPr/>
            </a:pPr>
            <a:endParaRPr lang="en-GB" sz="14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subcontractor in France for EDM cutting</a:t>
            </a:r>
            <a:endParaRPr/>
          </a:p>
        </p:txBody>
      </p:sp>
      <p:sp>
        <p:nvSpPr>
          <p:cNvPr id="13" name="Rectangle : coins arrondis 12"/>
          <p:cNvSpPr/>
          <p:nvPr/>
        </p:nvSpPr>
        <p:spPr bwMode="auto">
          <a:xfrm>
            <a:off x="7250559" y="4215694"/>
            <a:ext cx="3024336" cy="92583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7154076" y="4325888"/>
            <a:ext cx="3120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 dirty="0">
                <a:latin typeface="Helvetica"/>
              </a:rPr>
              <a:t>TEM thin foils preparation</a:t>
            </a:r>
            <a:endParaRPr dirty="0"/>
          </a:p>
          <a:p>
            <a:pPr algn="ctr">
              <a:defRPr/>
            </a:pPr>
            <a:r>
              <a:rPr lang="en-GB" sz="1800" dirty="0">
                <a:latin typeface="Helvetica"/>
              </a:rPr>
              <a:t>by FIB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Helvetica"/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57795" y="914026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400"/>
              <a:t>Material fabrication at VTT</a:t>
            </a:r>
            <a:endParaRPr/>
          </a:p>
        </p:txBody>
      </p:sp>
      <p:sp>
        <p:nvSpPr>
          <p:cNvPr id="16" name="Flèche vers la droite 15"/>
          <p:cNvSpPr/>
          <p:nvPr/>
        </p:nvSpPr>
        <p:spPr bwMode="auto">
          <a:xfrm>
            <a:off x="2323595" y="98069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Flèche vers la droite 18"/>
          <p:cNvSpPr/>
          <p:nvPr/>
        </p:nvSpPr>
        <p:spPr bwMode="auto">
          <a:xfrm rot="20725672">
            <a:off x="6031119" y="102747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Rectangle : coins arrondis 21"/>
          <p:cNvSpPr/>
          <p:nvPr/>
        </p:nvSpPr>
        <p:spPr bwMode="auto">
          <a:xfrm>
            <a:off x="3838214" y="4215694"/>
            <a:ext cx="3024336" cy="92583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ZoneTexte 22"/>
          <p:cNvSpPr txBox="1"/>
          <p:nvPr/>
        </p:nvSpPr>
        <p:spPr bwMode="auto">
          <a:xfrm>
            <a:off x="3762387" y="4325888"/>
            <a:ext cx="3120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latin typeface="Helvetica"/>
              </a:rPr>
              <a:t>TEM observation of 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He bubbles</a:t>
            </a:r>
            <a:endParaRPr lang="en-GB" sz="800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24" name="Rectangle : coins arrondis 23"/>
          <p:cNvSpPr/>
          <p:nvPr/>
        </p:nvSpPr>
        <p:spPr bwMode="auto">
          <a:xfrm>
            <a:off x="7451686" y="2493376"/>
            <a:ext cx="3024336" cy="150810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ZoneTexte 24"/>
          <p:cNvSpPr txBox="1"/>
          <p:nvPr/>
        </p:nvSpPr>
        <p:spPr bwMode="auto">
          <a:xfrm>
            <a:off x="7403444" y="2622084"/>
            <a:ext cx="312081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Selection of conditions and performing He implantation</a:t>
            </a:r>
            <a:endParaRPr lang="en-GB" sz="8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400">
                <a:solidFill>
                  <a:schemeClr val="accent6"/>
                </a:solidFill>
                <a:latin typeface="Helvetica"/>
              </a:rPr>
              <a:t>High T°C (500°C), one high fluence (1x10</a:t>
            </a:r>
            <a:r>
              <a:rPr lang="en-GB" sz="1400" baseline="30000">
                <a:solidFill>
                  <a:schemeClr val="accent6"/>
                </a:solidFill>
                <a:latin typeface="Helvetica"/>
              </a:rPr>
              <a:t>17</a:t>
            </a:r>
            <a:r>
              <a:rPr lang="en-GB" sz="1400">
                <a:solidFill>
                  <a:schemeClr val="accent6"/>
                </a:solidFill>
                <a:latin typeface="Helvetica"/>
              </a:rPr>
              <a:t> He.cm</a:t>
            </a:r>
            <a:r>
              <a:rPr lang="en-GB" sz="1400" baseline="30000">
                <a:solidFill>
                  <a:schemeClr val="accent6"/>
                </a:solidFill>
                <a:latin typeface="Helvetica"/>
              </a:rPr>
              <a:t>-2</a:t>
            </a:r>
            <a:r>
              <a:rPr lang="en-GB" sz="1400">
                <a:solidFill>
                  <a:schemeClr val="accent6"/>
                </a:solidFill>
                <a:latin typeface="Helvetica"/>
              </a:rPr>
              <a:t>)</a:t>
            </a:r>
            <a:endParaRPr/>
          </a:p>
          <a:p>
            <a:pPr algn="ctr">
              <a:defRPr/>
            </a:pPr>
            <a:r>
              <a:rPr lang="en-GB" sz="1400">
                <a:solidFill>
                  <a:schemeClr val="accent6"/>
                </a:solidFill>
                <a:latin typeface="Helvetica"/>
              </a:rPr>
              <a:t>Energy 100 keV</a:t>
            </a:r>
            <a:endParaRPr/>
          </a:p>
        </p:txBody>
      </p:sp>
      <p:sp>
        <p:nvSpPr>
          <p:cNvPr id="26" name="Rectangle : coins arrondis 25"/>
          <p:cNvSpPr/>
          <p:nvPr/>
        </p:nvSpPr>
        <p:spPr bwMode="auto">
          <a:xfrm>
            <a:off x="441602" y="3753887"/>
            <a:ext cx="3024336" cy="150810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ZoneTexte 26"/>
          <p:cNvSpPr txBox="1"/>
          <p:nvPr/>
        </p:nvSpPr>
        <p:spPr bwMode="auto">
          <a:xfrm>
            <a:off x="393360" y="3945133"/>
            <a:ext cx="31208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000000"/>
                </a:solidFill>
                <a:latin typeface="Helvetica"/>
              </a:rPr>
              <a:t>Analyse the experimental data</a:t>
            </a:r>
          </a:p>
          <a:p>
            <a:pPr algn="ctr">
              <a:defRPr/>
            </a:pPr>
            <a:endParaRPr lang="en-GB" sz="800" dirty="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600" dirty="0">
                <a:solidFill>
                  <a:srgbClr val="000000"/>
                </a:solidFill>
                <a:latin typeface="Helvetica"/>
              </a:rPr>
              <a:t>Interpretation / Comparison with other </a:t>
            </a:r>
            <a:r>
              <a:rPr lang="en-GB" sz="1600" dirty="0" err="1">
                <a:solidFill>
                  <a:srgbClr val="000000"/>
                </a:solidFill>
                <a:latin typeface="Helvetica"/>
              </a:rPr>
              <a:t>HerHEA</a:t>
            </a:r>
            <a:r>
              <a:rPr lang="en-GB" sz="1600" dirty="0">
                <a:solidFill>
                  <a:srgbClr val="000000"/>
                </a:solidFill>
                <a:latin typeface="Helvetica"/>
              </a:rPr>
              <a:t> results / Publication</a:t>
            </a:r>
          </a:p>
        </p:txBody>
      </p:sp>
      <p:sp>
        <p:nvSpPr>
          <p:cNvPr id="30" name="Flèche vers la droite 29"/>
          <p:cNvSpPr/>
          <p:nvPr/>
        </p:nvSpPr>
        <p:spPr bwMode="auto">
          <a:xfrm rot="5400000">
            <a:off x="8722070" y="2287183"/>
            <a:ext cx="230967" cy="2759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Flèche vers la droite 30"/>
          <p:cNvSpPr/>
          <p:nvPr/>
        </p:nvSpPr>
        <p:spPr bwMode="auto">
          <a:xfrm rot="10800000">
            <a:off x="6925297" y="4343031"/>
            <a:ext cx="324157" cy="2759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Flèche vers la droite 31"/>
          <p:cNvSpPr/>
          <p:nvPr/>
        </p:nvSpPr>
        <p:spPr bwMode="auto">
          <a:xfrm rot="10800000">
            <a:off x="3514180" y="4346219"/>
            <a:ext cx="324157" cy="2759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3" name="ZoneTexte 32"/>
          <p:cNvSpPr txBox="1"/>
          <p:nvPr/>
        </p:nvSpPr>
        <p:spPr bwMode="auto">
          <a:xfrm>
            <a:off x="3664956" y="3200762"/>
            <a:ext cx="35844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1"/>
                </a:solidFill>
                <a:latin typeface="+mn-lt"/>
              </a:rPr>
              <a:t>M3.1 </a:t>
            </a:r>
            <a:r>
              <a:rPr lang="en-GB" dirty="0">
                <a:solidFill>
                  <a:schemeClr val="accent1"/>
                </a:solidFill>
                <a:latin typeface="+mn-lt"/>
                <a:sym typeface="Wingdings" pitchFamily="2" charset="2"/>
              </a:rPr>
              <a:t></a:t>
            </a:r>
            <a:r>
              <a:rPr lang="en-GB" dirty="0">
                <a:solidFill>
                  <a:schemeClr val="accent1"/>
                </a:solidFill>
                <a:latin typeface="+mn-lt"/>
              </a:rPr>
              <a:t> delayed to early 2026 ?</a:t>
            </a:r>
          </a:p>
        </p:txBody>
      </p:sp>
      <p:sp>
        <p:nvSpPr>
          <p:cNvPr id="3" name="ZoneTexte 2"/>
          <p:cNvSpPr txBox="1"/>
          <p:nvPr/>
        </p:nvSpPr>
        <p:spPr bwMode="auto">
          <a:xfrm>
            <a:off x="6646287" y="740895"/>
            <a:ext cx="410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/>
              <a:t>Materials sent to CNRS-CEMHTI and UHEL for ex situ ion implantation and characterizations</a:t>
            </a:r>
            <a:endParaRPr/>
          </a:p>
        </p:txBody>
      </p:sp>
      <p:sp>
        <p:nvSpPr>
          <p:cNvPr id="7" name="Flèche vers la droite 6"/>
          <p:cNvSpPr/>
          <p:nvPr/>
        </p:nvSpPr>
        <p:spPr bwMode="auto">
          <a:xfrm rot="1153378">
            <a:off x="6055264" y="1632880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4193232" y="1928365"/>
            <a:ext cx="21434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Electrical Discharge </a:t>
            </a:r>
            <a:r>
              <a:rPr lang="en-GB" sz="800" i="1">
                <a:solidFill>
                  <a:schemeClr val="accent6">
                    <a:lumMod val="75000"/>
                  </a:schemeClr>
                </a:solidFill>
                <a:latin typeface="Arial"/>
              </a:rPr>
              <a:t>M</a:t>
            </a: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achining </a:t>
            </a:r>
            <a:endParaRPr lang="en-GB" sz="800" i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 bwMode="auto">
          <a:xfrm rot="1299414">
            <a:off x="5902543" y="1863693"/>
            <a:ext cx="1085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3 mm diameter discs</a:t>
            </a:r>
            <a:endParaRPr/>
          </a:p>
        </p:txBody>
      </p:sp>
      <p:sp>
        <p:nvSpPr>
          <p:cNvPr id="37" name="ZoneTexte 36"/>
          <p:cNvSpPr txBox="1"/>
          <p:nvPr/>
        </p:nvSpPr>
        <p:spPr bwMode="auto">
          <a:xfrm rot="20941318">
            <a:off x="5996003" y="1144401"/>
            <a:ext cx="764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squares</a:t>
            </a:r>
            <a:endParaRPr/>
          </a:p>
        </p:txBody>
      </p:sp>
      <p:grpSp>
        <p:nvGrpSpPr>
          <p:cNvPr id="44" name="Groupe 43"/>
          <p:cNvGrpSpPr/>
          <p:nvPr/>
        </p:nvGrpSpPr>
        <p:grpSpPr bwMode="auto">
          <a:xfrm>
            <a:off x="71010" y="2839198"/>
            <a:ext cx="2969077" cy="838618"/>
            <a:chOff x="3977977" y="2922393"/>
            <a:chExt cx="2969077" cy="838618"/>
          </a:xfrm>
        </p:grpSpPr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746137" y="2922393"/>
              <a:ext cx="1849643" cy="484369"/>
            </a:xfrm>
            <a:prstGeom prst="rect">
              <a:avLst/>
            </a:prstGeom>
          </p:spPr>
        </p:pic>
        <p:grpSp>
          <p:nvGrpSpPr>
            <p:cNvPr id="46" name="Groupe 45"/>
            <p:cNvGrpSpPr/>
            <p:nvPr/>
          </p:nvGrpSpPr>
          <p:grpSpPr bwMode="auto">
            <a:xfrm>
              <a:off x="3977977" y="2933579"/>
              <a:ext cx="519694" cy="827432"/>
              <a:chOff x="3977977" y="2933579"/>
              <a:chExt cx="519694" cy="827432"/>
            </a:xfrm>
          </p:grpSpPr>
          <p:pic>
            <p:nvPicPr>
              <p:cNvPr id="48" name="Image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4012717" y="2933579"/>
                <a:ext cx="451361" cy="601283"/>
              </a:xfrm>
              <a:prstGeom prst="rect">
                <a:avLst/>
              </a:prstGeom>
            </p:spPr>
          </p:pic>
          <p:sp>
            <p:nvSpPr>
              <p:cNvPr id="49" name="ZoneTexte 48"/>
              <p:cNvSpPr txBox="1"/>
              <p:nvPr/>
            </p:nvSpPr>
            <p:spPr bwMode="auto">
              <a:xfrm>
                <a:off x="3977977" y="3484012"/>
                <a:ext cx="5196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fr-FR" sz="1200">
                    <a:solidFill>
                      <a:srgbClr val="00294B"/>
                    </a:solidFill>
                    <a:latin typeface="Arial Narrow"/>
                    <a:cs typeface="Arial Narrow"/>
                  </a:rPr>
                  <a:t>Orsay</a:t>
                </a:r>
                <a:endParaRPr/>
              </a:p>
            </p:txBody>
          </p:sp>
        </p:grpSp>
        <p:sp>
          <p:nvSpPr>
            <p:cNvPr id="47" name="ZoneTexte 46"/>
            <p:cNvSpPr txBox="1"/>
            <p:nvPr/>
          </p:nvSpPr>
          <p:spPr bwMode="auto">
            <a:xfrm>
              <a:off x="4282425" y="3402383"/>
              <a:ext cx="26646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>
                  <a:solidFill>
                    <a:schemeClr val="bg1">
                      <a:lumMod val="50000"/>
                    </a:schemeClr>
                  </a:solidFill>
                </a:rPr>
                <a:t>https://mosaic.ijclab.in2p3.fr</a:t>
              </a:r>
              <a:endParaRPr/>
            </a:p>
          </p:txBody>
        </p:sp>
      </p:grpSp>
      <p:sp>
        <p:nvSpPr>
          <p:cNvPr id="21" name="Rectangle : coins arrondis 20"/>
          <p:cNvSpPr/>
          <p:nvPr/>
        </p:nvSpPr>
        <p:spPr bwMode="auto">
          <a:xfrm>
            <a:off x="6898554" y="1358870"/>
            <a:ext cx="3484444" cy="966863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ZoneTexte 27"/>
          <p:cNvSpPr txBox="1"/>
          <p:nvPr/>
        </p:nvSpPr>
        <p:spPr bwMode="auto">
          <a:xfrm>
            <a:off x="6874079" y="1510024"/>
            <a:ext cx="3650902" cy="1036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Quick SEM-EDX characterization </a:t>
            </a:r>
            <a:endParaRPr/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of binary alloys</a:t>
            </a:r>
            <a:endParaRPr/>
          </a:p>
          <a:p>
            <a:pPr algn="ctr">
              <a:defRPr/>
            </a:pPr>
            <a:r>
              <a:rPr lang="en-GB" sz="1800">
                <a:latin typeface="Helvetica"/>
              </a:rPr>
              <a:t>Surface mechanical polishing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accent6"/>
                </a:solidFill>
                <a:latin typeface="Helvetica"/>
              </a:rPr>
              <a:t>  </a:t>
            </a:r>
            <a:endParaRPr/>
          </a:p>
        </p:txBody>
      </p:sp>
      <p:sp>
        <p:nvSpPr>
          <p:cNvPr id="35" name="ZoneTexte 34"/>
          <p:cNvSpPr txBox="1"/>
          <p:nvPr/>
        </p:nvSpPr>
        <p:spPr bwMode="auto">
          <a:xfrm>
            <a:off x="85622" y="1336124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Available material(s) to be studied</a:t>
            </a:r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W, W-Ta, W-Mo, W-V</a:t>
            </a:r>
          </a:p>
        </p:txBody>
      </p:sp>
      <p:sp>
        <p:nvSpPr>
          <p:cNvPr id="50" name="ZoneTexte 49"/>
          <p:cNvSpPr txBox="1"/>
          <p:nvPr/>
        </p:nvSpPr>
        <p:spPr bwMode="auto">
          <a:xfrm>
            <a:off x="7879" y="2119005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Other materials from Portugal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W-Ta-V, W-Ta-Mo</a:t>
            </a:r>
          </a:p>
        </p:txBody>
      </p:sp>
      <p:sp>
        <p:nvSpPr>
          <p:cNvPr id="51" name="Rectangle : coins arrondis 50"/>
          <p:cNvSpPr/>
          <p:nvPr/>
        </p:nvSpPr>
        <p:spPr bwMode="auto">
          <a:xfrm>
            <a:off x="296753" y="2089229"/>
            <a:ext cx="2647042" cy="614551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2" name="ZoneTexte 51"/>
          <p:cNvSpPr txBox="1"/>
          <p:nvPr/>
        </p:nvSpPr>
        <p:spPr bwMode="auto">
          <a:xfrm>
            <a:off x="5683452" y="2508896"/>
            <a:ext cx="1085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half discs</a:t>
            </a:r>
            <a:endParaRPr/>
          </a:p>
        </p:txBody>
      </p:sp>
      <p:sp>
        <p:nvSpPr>
          <p:cNvPr id="53" name="Flèche vers la droite 52"/>
          <p:cNvSpPr/>
          <p:nvPr/>
        </p:nvSpPr>
        <p:spPr bwMode="auto">
          <a:xfrm>
            <a:off x="3041084" y="2375011"/>
            <a:ext cx="3623003" cy="178306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5776EA-7339-3BD4-C3D6-E364E0AF4100}"/>
              </a:ext>
            </a:extLst>
          </p:cNvPr>
          <p:cNvSpPr txBox="1"/>
          <p:nvPr/>
        </p:nvSpPr>
        <p:spPr bwMode="auto">
          <a:xfrm>
            <a:off x="201811" y="5261992"/>
            <a:ext cx="3539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Still</a:t>
            </a:r>
            <a:r>
              <a:rPr lang="fr-FR" b="1" dirty="0">
                <a:solidFill>
                  <a:schemeClr val="accent1"/>
                </a:solidFill>
              </a:rPr>
              <a:t> lot of </a:t>
            </a:r>
            <a:r>
              <a:rPr lang="fr-FR" b="1" dirty="0" err="1">
                <a:solidFill>
                  <a:schemeClr val="accent1"/>
                </a:solidFill>
              </a:rPr>
              <a:t>work</a:t>
            </a:r>
            <a:r>
              <a:rPr lang="fr-FR" b="1" dirty="0">
                <a:solidFill>
                  <a:schemeClr val="accent1"/>
                </a:solidFill>
              </a:rPr>
              <a:t> to </a:t>
            </a:r>
            <a:r>
              <a:rPr lang="fr-FR" b="1" dirty="0" err="1">
                <a:solidFill>
                  <a:schemeClr val="accent1"/>
                </a:solidFill>
              </a:rPr>
              <a:t>be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done</a:t>
            </a:r>
            <a:r>
              <a:rPr lang="fr-FR" b="1" dirty="0">
                <a:solidFill>
                  <a:schemeClr val="accent1"/>
                </a:solidFill>
              </a:rPr>
              <a:t>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>
          <a:xfrm>
            <a:off x="1008111" y="149424"/>
            <a:ext cx="9634860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/>
              <a:t>Updated status on HerHEA work at CNRS-IJCLab (14</a:t>
            </a:r>
            <a:r>
              <a:rPr lang="en-GB" baseline="30000"/>
              <a:t>th</a:t>
            </a:r>
            <a:r>
              <a:rPr lang="en-GB"/>
              <a:t> Nov. 2025) </a:t>
            </a:r>
            <a:endParaRPr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6" name="Rectangle : coins arrondis 5"/>
          <p:cNvSpPr/>
          <p:nvPr/>
        </p:nvSpPr>
        <p:spPr bwMode="auto">
          <a:xfrm>
            <a:off x="57795" y="1229544"/>
            <a:ext cx="3024336" cy="7593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Rectangle : coins arrondis 10"/>
          <p:cNvSpPr/>
          <p:nvPr/>
        </p:nvSpPr>
        <p:spPr bwMode="auto">
          <a:xfrm>
            <a:off x="2923425" y="851991"/>
            <a:ext cx="3024336" cy="129266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875184" y="980699"/>
            <a:ext cx="312081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Cutting of the bulk as-fabricated material </a:t>
            </a:r>
            <a:endParaRPr/>
          </a:p>
          <a:p>
            <a:pPr algn="ctr">
              <a:defRPr/>
            </a:pPr>
            <a:endParaRPr lang="en-GB" sz="14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subcontractor in France for EDM cutting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57795" y="914026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400"/>
              <a:t>Material fabrication at VTT</a:t>
            </a:r>
            <a:endParaRPr/>
          </a:p>
        </p:txBody>
      </p:sp>
      <p:sp>
        <p:nvSpPr>
          <p:cNvPr id="16" name="Flèche vers la droite 15"/>
          <p:cNvSpPr/>
          <p:nvPr/>
        </p:nvSpPr>
        <p:spPr bwMode="auto">
          <a:xfrm>
            <a:off x="2323595" y="98069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Flèche vers la droite 18"/>
          <p:cNvSpPr/>
          <p:nvPr/>
        </p:nvSpPr>
        <p:spPr bwMode="auto">
          <a:xfrm rot="20725672">
            <a:off x="6031119" y="102747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 bwMode="auto">
          <a:xfrm>
            <a:off x="6646287" y="740895"/>
            <a:ext cx="410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/>
              <a:t>Materials sent to CNRS-CEMHTI and UHEL for ex situ ion implantation and characterizations</a:t>
            </a:r>
            <a:endParaRPr/>
          </a:p>
        </p:txBody>
      </p:sp>
      <p:sp>
        <p:nvSpPr>
          <p:cNvPr id="7" name="Flèche vers la droite 6"/>
          <p:cNvSpPr/>
          <p:nvPr/>
        </p:nvSpPr>
        <p:spPr bwMode="auto">
          <a:xfrm rot="1153378">
            <a:off x="6055264" y="1632880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/>
        </p:nvSpPr>
        <p:spPr bwMode="auto">
          <a:xfrm>
            <a:off x="85622" y="1336124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Available material(s) to be studied</a:t>
            </a:r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W, W-Ta, W-Mo, W-V</a:t>
            </a:r>
          </a:p>
        </p:txBody>
      </p:sp>
      <p:sp>
        <p:nvSpPr>
          <p:cNvPr id="18" name="ZoneTexte 17"/>
          <p:cNvSpPr txBox="1"/>
          <p:nvPr/>
        </p:nvSpPr>
        <p:spPr bwMode="auto">
          <a:xfrm>
            <a:off x="4193232" y="1928365"/>
            <a:ext cx="21434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Electrical Discharge </a:t>
            </a:r>
            <a:r>
              <a:rPr lang="en-GB" sz="800" i="1">
                <a:solidFill>
                  <a:schemeClr val="accent6">
                    <a:lumMod val="75000"/>
                  </a:schemeClr>
                </a:solidFill>
                <a:latin typeface="Arial"/>
              </a:rPr>
              <a:t>M</a:t>
            </a: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achining </a:t>
            </a:r>
            <a:endParaRPr lang="en-GB" sz="800" i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 bwMode="auto">
          <a:xfrm rot="1299414">
            <a:off x="5902543" y="1863693"/>
            <a:ext cx="1085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3 mm diameter discs</a:t>
            </a:r>
            <a:endParaRPr/>
          </a:p>
        </p:txBody>
      </p:sp>
      <p:sp>
        <p:nvSpPr>
          <p:cNvPr id="37" name="ZoneTexte 36"/>
          <p:cNvSpPr txBox="1"/>
          <p:nvPr/>
        </p:nvSpPr>
        <p:spPr bwMode="auto">
          <a:xfrm rot="20941318">
            <a:off x="5996003" y="1144401"/>
            <a:ext cx="764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squares</a:t>
            </a:r>
            <a:endParaRPr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7850417" y="2662153"/>
            <a:ext cx="27032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b="1">
                <a:solidFill>
                  <a:schemeClr val="accent2"/>
                </a:solidFill>
                <a:latin typeface="Helvetica"/>
              </a:rPr>
              <a:t>Polishing performed on W, W-V, W-Ta and the ternary alloys</a:t>
            </a:r>
            <a:endParaRPr/>
          </a:p>
          <a:p>
            <a:pPr algn="ctr">
              <a:defRPr/>
            </a:pPr>
            <a:r>
              <a:rPr lang="en-GB" b="1">
                <a:solidFill>
                  <a:schemeClr val="accent2"/>
                </a:solidFill>
                <a:latin typeface="Helvetica"/>
              </a:rPr>
              <a:t>WTaV, WTaMo</a:t>
            </a:r>
            <a:endParaRPr lang="fr-FR" b="1">
              <a:solidFill>
                <a:schemeClr val="accent2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2171210" y="2641481"/>
            <a:ext cx="2300696" cy="358621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400000">
            <a:off x="5388567" y="3240548"/>
            <a:ext cx="2300696" cy="238808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 bwMode="auto">
          <a:xfrm>
            <a:off x="7862824" y="4700618"/>
            <a:ext cx="3015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/>
              <a:t>Mirror-polished samples (mid August / Sept.)</a:t>
            </a:r>
            <a:endParaRPr lang="fr-FR" baseline="30000"/>
          </a:p>
        </p:txBody>
      </p:sp>
      <p:sp>
        <p:nvSpPr>
          <p:cNvPr id="25" name="ZoneTexte 24"/>
          <p:cNvSpPr txBox="1"/>
          <p:nvPr/>
        </p:nvSpPr>
        <p:spPr bwMode="auto">
          <a:xfrm>
            <a:off x="7879" y="2119005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Other materials from Portugal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W-Ta-V, W-Ta-Mo</a:t>
            </a:r>
          </a:p>
        </p:txBody>
      </p:sp>
      <p:sp>
        <p:nvSpPr>
          <p:cNvPr id="26" name="Rectangle : coins arrondis 25"/>
          <p:cNvSpPr/>
          <p:nvPr/>
        </p:nvSpPr>
        <p:spPr bwMode="auto">
          <a:xfrm>
            <a:off x="296753" y="2089229"/>
            <a:ext cx="2647042" cy="614551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ZoneTexte 26"/>
          <p:cNvSpPr txBox="1"/>
          <p:nvPr/>
        </p:nvSpPr>
        <p:spPr bwMode="auto">
          <a:xfrm>
            <a:off x="5683452" y="2508896"/>
            <a:ext cx="1085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half discs</a:t>
            </a:r>
            <a:endParaRPr/>
          </a:p>
        </p:txBody>
      </p:sp>
      <p:sp>
        <p:nvSpPr>
          <p:cNvPr id="28" name="Flèche vers la droite 27"/>
          <p:cNvSpPr/>
          <p:nvPr/>
        </p:nvSpPr>
        <p:spPr bwMode="auto">
          <a:xfrm>
            <a:off x="3041084" y="2375011"/>
            <a:ext cx="3623003" cy="178306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Rectangle : coins arrondis 28"/>
          <p:cNvSpPr/>
          <p:nvPr/>
        </p:nvSpPr>
        <p:spPr bwMode="auto">
          <a:xfrm>
            <a:off x="6898555" y="1358870"/>
            <a:ext cx="3024336" cy="113114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" name="ZoneTexte 29"/>
          <p:cNvSpPr txBox="1"/>
          <p:nvPr/>
        </p:nvSpPr>
        <p:spPr bwMode="auto">
          <a:xfrm>
            <a:off x="6874079" y="1510024"/>
            <a:ext cx="3132698" cy="131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Quick SEM-EDX characterization </a:t>
            </a:r>
            <a:endParaRPr/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of binary alloys</a:t>
            </a:r>
            <a:endParaRPr/>
          </a:p>
          <a:p>
            <a:pPr algn="ctr">
              <a:defRPr/>
            </a:pPr>
            <a:r>
              <a:rPr lang="en-GB" sz="1800">
                <a:latin typeface="Helvetica"/>
              </a:rPr>
              <a:t>Surface mechanical polishing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accent6"/>
                </a:solidFill>
                <a:latin typeface="Helvetica"/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>
          <a:xfrm>
            <a:off x="1008111" y="149424"/>
            <a:ext cx="9634860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/>
              <a:t>Updated status on HerHEA work at CNRS-IJCLab (14</a:t>
            </a:r>
            <a:r>
              <a:rPr lang="en-GB" baseline="30000"/>
              <a:t>th</a:t>
            </a:r>
            <a:r>
              <a:rPr lang="en-GB"/>
              <a:t> Nov. 2025) </a:t>
            </a:r>
            <a:endParaRPr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6" name="Rectangle : coins arrondis 5"/>
          <p:cNvSpPr/>
          <p:nvPr/>
        </p:nvSpPr>
        <p:spPr bwMode="auto">
          <a:xfrm>
            <a:off x="57795" y="1229544"/>
            <a:ext cx="3024336" cy="7593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Rectangle : coins arrondis 10"/>
          <p:cNvSpPr/>
          <p:nvPr/>
        </p:nvSpPr>
        <p:spPr bwMode="auto">
          <a:xfrm>
            <a:off x="2923425" y="851991"/>
            <a:ext cx="3024336" cy="129266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875184" y="980699"/>
            <a:ext cx="312081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Cutting of the bulk as-fabricated material </a:t>
            </a:r>
            <a:endParaRPr/>
          </a:p>
          <a:p>
            <a:pPr algn="ctr">
              <a:defRPr/>
            </a:pPr>
            <a:endParaRPr lang="en-GB" sz="14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subcontractor in France for EDM cutting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57795" y="914026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400"/>
              <a:t>Material fabrication at VTT</a:t>
            </a:r>
            <a:endParaRPr/>
          </a:p>
        </p:txBody>
      </p:sp>
      <p:sp>
        <p:nvSpPr>
          <p:cNvPr id="16" name="Flèche vers la droite 15"/>
          <p:cNvSpPr/>
          <p:nvPr/>
        </p:nvSpPr>
        <p:spPr bwMode="auto">
          <a:xfrm>
            <a:off x="2323595" y="98069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Flèche vers la droite 18"/>
          <p:cNvSpPr/>
          <p:nvPr/>
        </p:nvSpPr>
        <p:spPr bwMode="auto">
          <a:xfrm rot="20725672">
            <a:off x="6031119" y="102747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 bwMode="auto">
          <a:xfrm>
            <a:off x="6646287" y="740895"/>
            <a:ext cx="410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/>
              <a:t>Materials sent to CNRS-CEMHTI and UHEL for ex situ ion implantation and characterizations</a:t>
            </a:r>
            <a:endParaRPr/>
          </a:p>
        </p:txBody>
      </p:sp>
      <p:sp>
        <p:nvSpPr>
          <p:cNvPr id="7" name="Flèche vers la droite 6"/>
          <p:cNvSpPr/>
          <p:nvPr/>
        </p:nvSpPr>
        <p:spPr bwMode="auto">
          <a:xfrm rot="1153378">
            <a:off x="6055264" y="1632880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/>
        </p:nvSpPr>
        <p:spPr bwMode="auto">
          <a:xfrm>
            <a:off x="85622" y="1336124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Available material(s) to be studied</a:t>
            </a:r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W, W-Ta, W-Mo, W-V</a:t>
            </a:r>
          </a:p>
        </p:txBody>
      </p:sp>
      <p:sp>
        <p:nvSpPr>
          <p:cNvPr id="9" name="Rectangle : coins arrondis 8"/>
          <p:cNvSpPr/>
          <p:nvPr/>
        </p:nvSpPr>
        <p:spPr bwMode="auto">
          <a:xfrm>
            <a:off x="6898555" y="1358870"/>
            <a:ext cx="3024336" cy="113114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6874079" y="1510024"/>
            <a:ext cx="3124778" cy="131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Quick SEM-EDX characterization </a:t>
            </a:r>
            <a:endParaRPr/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of binary alloys</a:t>
            </a:r>
            <a:endParaRPr/>
          </a:p>
          <a:p>
            <a:pPr algn="ctr">
              <a:defRPr/>
            </a:pPr>
            <a:r>
              <a:rPr lang="en-GB" sz="1800">
                <a:latin typeface="Helvetica"/>
              </a:rPr>
              <a:t>Surface mechanical polishing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accent6"/>
                </a:solidFill>
                <a:latin typeface="Helvetica"/>
              </a:rPr>
              <a:t>  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4193232" y="1928365"/>
            <a:ext cx="21434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Electrical Discharge </a:t>
            </a:r>
            <a:r>
              <a:rPr lang="en-GB" sz="800" i="1">
                <a:solidFill>
                  <a:schemeClr val="accent6">
                    <a:lumMod val="75000"/>
                  </a:schemeClr>
                </a:solidFill>
                <a:latin typeface="Arial"/>
              </a:rPr>
              <a:t>M</a:t>
            </a: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achining </a:t>
            </a:r>
            <a:endParaRPr lang="en-GB" sz="800" i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 bwMode="auto">
          <a:xfrm rot="1299414">
            <a:off x="5902543" y="1863693"/>
            <a:ext cx="1085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3 mm diameter discs</a:t>
            </a:r>
            <a:endParaRPr/>
          </a:p>
        </p:txBody>
      </p:sp>
      <p:sp>
        <p:nvSpPr>
          <p:cNvPr id="37" name="ZoneTexte 36"/>
          <p:cNvSpPr txBox="1"/>
          <p:nvPr/>
        </p:nvSpPr>
        <p:spPr bwMode="auto">
          <a:xfrm rot="20941318">
            <a:off x="5996003" y="1144401"/>
            <a:ext cx="764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squares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7879" y="2119005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Other materials from Portugal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W-Ta-V, W-Ta-Mo</a:t>
            </a:r>
          </a:p>
        </p:txBody>
      </p:sp>
      <p:sp>
        <p:nvSpPr>
          <p:cNvPr id="13" name="Rectangle : coins arrondis 12"/>
          <p:cNvSpPr/>
          <p:nvPr/>
        </p:nvSpPr>
        <p:spPr bwMode="auto">
          <a:xfrm>
            <a:off x="296753" y="2089229"/>
            <a:ext cx="2647042" cy="614551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5683452" y="2508896"/>
            <a:ext cx="1085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half discs</a:t>
            </a:r>
            <a:endParaRPr/>
          </a:p>
        </p:txBody>
      </p:sp>
      <p:sp>
        <p:nvSpPr>
          <p:cNvPr id="20" name="Flèche vers la droite 19"/>
          <p:cNvSpPr/>
          <p:nvPr/>
        </p:nvSpPr>
        <p:spPr bwMode="auto">
          <a:xfrm>
            <a:off x="3041084" y="2375011"/>
            <a:ext cx="3623003" cy="178306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Rectangle : coins arrondis 23"/>
          <p:cNvSpPr/>
          <p:nvPr/>
        </p:nvSpPr>
        <p:spPr bwMode="auto">
          <a:xfrm>
            <a:off x="7451686" y="2901871"/>
            <a:ext cx="3024336" cy="150810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Flèche vers la droite 25"/>
          <p:cNvSpPr/>
          <p:nvPr/>
        </p:nvSpPr>
        <p:spPr bwMode="auto">
          <a:xfrm rot="5400000">
            <a:off x="8710405" y="2548213"/>
            <a:ext cx="230967" cy="2759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/>
        </p:nvSpPr>
        <p:spPr bwMode="auto">
          <a:xfrm>
            <a:off x="3803104" y="4588728"/>
            <a:ext cx="68764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2"/>
                </a:solidFill>
              </a:rPr>
              <a:t>From literature: should be enough He to see bubbles in W </a:t>
            </a:r>
            <a:r>
              <a:rPr lang="en-GB" sz="1400" dirty="0"/>
              <a:t></a:t>
            </a:r>
            <a:r>
              <a:rPr lang="en-GB" dirty="0"/>
              <a:t> </a:t>
            </a:r>
            <a:r>
              <a:rPr lang="en-GB" sz="1400" dirty="0"/>
              <a:t>He bubbles observed in W by TEM starting 5x10</a:t>
            </a:r>
            <a:r>
              <a:rPr lang="en-GB" sz="1400" baseline="30000" dirty="0"/>
              <a:t>15</a:t>
            </a:r>
            <a:r>
              <a:rPr lang="en-GB" sz="1400" dirty="0"/>
              <a:t> cm</a:t>
            </a:r>
            <a:r>
              <a:rPr lang="en-GB" sz="1400" baseline="30000" dirty="0"/>
              <a:t>-2</a:t>
            </a:r>
            <a:r>
              <a:rPr lang="en-GB" sz="1400" dirty="0"/>
              <a:t> fluence (12 keV, 600°C), see </a:t>
            </a:r>
            <a:r>
              <a:rPr lang="en-GB" sz="1400" dirty="0">
                <a:solidFill>
                  <a:srgbClr val="000000"/>
                </a:solidFill>
                <a:latin typeface="Helvetica"/>
              </a:rPr>
              <a:t>F.</a:t>
            </a:r>
            <a:r>
              <a:rPr lang="en-GB" sz="1400" dirty="0">
                <a:solidFill>
                  <a:srgbClr val="000000"/>
                </a:solidFill>
                <a:latin typeface="Times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Helvetica"/>
              </a:rPr>
              <a:t>Luo </a:t>
            </a:r>
            <a:r>
              <a:rPr lang="en-GB" sz="1400" i="1" dirty="0"/>
              <a:t>et al</a:t>
            </a:r>
            <a:r>
              <a:rPr lang="en-GB" sz="1400" dirty="0"/>
              <a:t>, Fusion Engineering and Design </a:t>
            </a:r>
            <a:r>
              <a:rPr lang="en-GB" sz="1400" b="1" dirty="0"/>
              <a:t>125</a:t>
            </a:r>
            <a:r>
              <a:rPr lang="en-GB" sz="1400" dirty="0"/>
              <a:t> (2017) 463, </a:t>
            </a:r>
            <a:r>
              <a:rPr lang="en-GB" sz="1400" dirty="0" err="1"/>
              <a:t>dx.doi.org</a:t>
            </a:r>
            <a:r>
              <a:rPr lang="en-GB" sz="1400" dirty="0"/>
              <a:t>/10.1016/j.fusengdes.2017.04.014 </a:t>
            </a:r>
            <a:endParaRPr dirty="0"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7403444" y="3033226"/>
            <a:ext cx="312081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Selection of conditions and performing He implantation</a:t>
            </a:r>
            <a:endParaRPr lang="en-GB" sz="8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400">
                <a:solidFill>
                  <a:schemeClr val="accent6"/>
                </a:solidFill>
                <a:latin typeface="Helvetica"/>
              </a:rPr>
              <a:t>High T°C (500°C), one high fluence (1x10</a:t>
            </a:r>
            <a:r>
              <a:rPr lang="en-GB" sz="1400" baseline="30000">
                <a:solidFill>
                  <a:schemeClr val="accent6"/>
                </a:solidFill>
                <a:latin typeface="Helvetica"/>
              </a:rPr>
              <a:t>17</a:t>
            </a:r>
            <a:r>
              <a:rPr lang="en-GB" sz="1400">
                <a:solidFill>
                  <a:schemeClr val="accent6"/>
                </a:solidFill>
                <a:latin typeface="Helvetica"/>
              </a:rPr>
              <a:t> He.cm</a:t>
            </a:r>
            <a:r>
              <a:rPr lang="en-GB" sz="1400" baseline="30000">
                <a:solidFill>
                  <a:schemeClr val="accent6"/>
                </a:solidFill>
                <a:latin typeface="Helvetica"/>
              </a:rPr>
              <a:t>-2</a:t>
            </a:r>
            <a:r>
              <a:rPr lang="en-GB" sz="1400">
                <a:solidFill>
                  <a:schemeClr val="accent6"/>
                </a:solidFill>
                <a:latin typeface="Helvetica"/>
              </a:rPr>
              <a:t>)</a:t>
            </a:r>
            <a:endParaRPr/>
          </a:p>
          <a:p>
            <a:pPr algn="ctr">
              <a:defRPr/>
            </a:pPr>
            <a:r>
              <a:rPr lang="en-GB" sz="1400">
                <a:solidFill>
                  <a:schemeClr val="accent6"/>
                </a:solidFill>
                <a:latin typeface="Helvetica"/>
              </a:rPr>
              <a:t>Energy 100 keV</a:t>
            </a:r>
            <a:endParaRPr/>
          </a:p>
        </p:txBody>
      </p:sp>
      <p:sp>
        <p:nvSpPr>
          <p:cNvPr id="22" name="ZoneTexte 21"/>
          <p:cNvSpPr txBox="1"/>
          <p:nvPr/>
        </p:nvSpPr>
        <p:spPr bwMode="auto">
          <a:xfrm>
            <a:off x="3574885" y="3607283"/>
            <a:ext cx="36230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accent2"/>
                </a:solidFill>
              </a:rPr>
              <a:t>SRIM calculations using average E</a:t>
            </a:r>
            <a:r>
              <a:rPr lang="fr-FR" sz="1200" baseline="-25000">
                <a:solidFill>
                  <a:schemeClr val="accent2"/>
                </a:solidFill>
              </a:rPr>
              <a:t>d</a:t>
            </a:r>
            <a:r>
              <a:rPr lang="fr-FR" sz="1200">
                <a:solidFill>
                  <a:schemeClr val="accent2"/>
                </a:solidFill>
              </a:rPr>
              <a:t> = 44 eV, see J. Byggmästar, F. Djurabekova, and K. Nordlund, Phys. Rev. Materials </a:t>
            </a:r>
            <a:r>
              <a:rPr lang="fr-FR" sz="1200" b="1">
                <a:solidFill>
                  <a:schemeClr val="accent2"/>
                </a:solidFill>
              </a:rPr>
              <a:t>8</a:t>
            </a:r>
            <a:r>
              <a:rPr lang="fr-FR" sz="1200">
                <a:solidFill>
                  <a:schemeClr val="accent2"/>
                </a:solidFill>
              </a:rPr>
              <a:t> (2024) 115406, </a:t>
            </a:r>
            <a:r>
              <a:rPr lang="fr-FR" sz="1100">
                <a:solidFill>
                  <a:schemeClr val="accent2"/>
                </a:solidFill>
              </a:rPr>
              <a:t>https://doi.org/10.1103/PhysRevMaterials.8.115406</a:t>
            </a:r>
            <a:endParaRPr lang="fr-FR" sz="1200">
              <a:solidFill>
                <a:schemeClr val="accent2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1765" y="2800522"/>
            <a:ext cx="3168160" cy="28282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>
          <a:xfrm>
            <a:off x="1008111" y="149424"/>
            <a:ext cx="9634860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/>
              <a:t>Updated status on HerHEA work at CNRS-IJCLab (14</a:t>
            </a:r>
            <a:r>
              <a:rPr lang="en-GB" baseline="30000"/>
              <a:t>th</a:t>
            </a:r>
            <a:r>
              <a:rPr lang="en-GB"/>
              <a:t> Nov. 2025) </a:t>
            </a:r>
            <a:endParaRPr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6" name="Rectangle : coins arrondis 5"/>
          <p:cNvSpPr/>
          <p:nvPr/>
        </p:nvSpPr>
        <p:spPr bwMode="auto">
          <a:xfrm>
            <a:off x="57795" y="1229544"/>
            <a:ext cx="3024336" cy="7593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Rectangle : coins arrondis 10"/>
          <p:cNvSpPr/>
          <p:nvPr/>
        </p:nvSpPr>
        <p:spPr bwMode="auto">
          <a:xfrm>
            <a:off x="2923425" y="851991"/>
            <a:ext cx="3024336" cy="129266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875184" y="980699"/>
            <a:ext cx="312081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Cutting of the bulk as-fabricated material </a:t>
            </a:r>
            <a:endParaRPr/>
          </a:p>
          <a:p>
            <a:pPr algn="ctr">
              <a:defRPr/>
            </a:pPr>
            <a:endParaRPr lang="en-GB" sz="14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subcontractor in France for EDM cutting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57795" y="914026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400"/>
              <a:t>Material fabrication at VTT</a:t>
            </a:r>
            <a:endParaRPr/>
          </a:p>
        </p:txBody>
      </p:sp>
      <p:sp>
        <p:nvSpPr>
          <p:cNvPr id="16" name="Flèche vers la droite 15"/>
          <p:cNvSpPr/>
          <p:nvPr/>
        </p:nvSpPr>
        <p:spPr bwMode="auto">
          <a:xfrm>
            <a:off x="2323595" y="98069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Flèche vers la droite 18"/>
          <p:cNvSpPr/>
          <p:nvPr/>
        </p:nvSpPr>
        <p:spPr bwMode="auto">
          <a:xfrm rot="20725672">
            <a:off x="6031119" y="102747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Flèche vers la droite 6"/>
          <p:cNvSpPr/>
          <p:nvPr/>
        </p:nvSpPr>
        <p:spPr bwMode="auto">
          <a:xfrm rot="1153378">
            <a:off x="6055264" y="1632880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/>
        </p:nvSpPr>
        <p:spPr bwMode="auto">
          <a:xfrm>
            <a:off x="85622" y="1336124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Available material(s) to be studied</a:t>
            </a:r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W, W-Ta, W-Mo, W-V</a:t>
            </a:r>
          </a:p>
        </p:txBody>
      </p:sp>
      <p:sp>
        <p:nvSpPr>
          <p:cNvPr id="9" name="Rectangle : coins arrondis 8"/>
          <p:cNvSpPr/>
          <p:nvPr/>
        </p:nvSpPr>
        <p:spPr bwMode="auto">
          <a:xfrm>
            <a:off x="6898555" y="1358870"/>
            <a:ext cx="3024336" cy="113114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6874079" y="1510024"/>
            <a:ext cx="3124778" cy="131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Quick SEM-EDX characterization </a:t>
            </a:r>
            <a:endParaRPr/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of binary alloys</a:t>
            </a:r>
            <a:endParaRPr/>
          </a:p>
          <a:p>
            <a:pPr algn="ctr">
              <a:defRPr/>
            </a:pPr>
            <a:r>
              <a:rPr lang="en-GB" sz="1800">
                <a:latin typeface="Helvetica"/>
              </a:rPr>
              <a:t>Surface mechanical polishing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accent6"/>
                </a:solidFill>
                <a:latin typeface="Helvetica"/>
              </a:rPr>
              <a:t>  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4193232" y="1928365"/>
            <a:ext cx="21434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Electrical Discharge </a:t>
            </a:r>
            <a:r>
              <a:rPr lang="en-GB" sz="800" i="1">
                <a:solidFill>
                  <a:schemeClr val="accent6">
                    <a:lumMod val="75000"/>
                  </a:schemeClr>
                </a:solidFill>
                <a:latin typeface="Arial"/>
              </a:rPr>
              <a:t>M</a:t>
            </a: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achining </a:t>
            </a:r>
            <a:endParaRPr lang="en-GB" sz="800" i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 bwMode="auto">
          <a:xfrm rot="1299414">
            <a:off x="5902543" y="1863693"/>
            <a:ext cx="1085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3 mm diameter discs</a:t>
            </a:r>
            <a:endParaRPr/>
          </a:p>
        </p:txBody>
      </p:sp>
      <p:sp>
        <p:nvSpPr>
          <p:cNvPr id="37" name="ZoneTexte 36"/>
          <p:cNvSpPr txBox="1"/>
          <p:nvPr/>
        </p:nvSpPr>
        <p:spPr bwMode="auto">
          <a:xfrm rot="20941318">
            <a:off x="5996003" y="1144401"/>
            <a:ext cx="764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squares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7879" y="2119005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Other materials from Portugal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W-Ta-V, W-Ta-Mo</a:t>
            </a:r>
          </a:p>
        </p:txBody>
      </p:sp>
      <p:sp>
        <p:nvSpPr>
          <p:cNvPr id="13" name="Rectangle : coins arrondis 12"/>
          <p:cNvSpPr/>
          <p:nvPr/>
        </p:nvSpPr>
        <p:spPr bwMode="auto">
          <a:xfrm>
            <a:off x="296753" y="2089229"/>
            <a:ext cx="2647042" cy="614551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5683452" y="2508896"/>
            <a:ext cx="1085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half discs</a:t>
            </a:r>
            <a:endParaRPr/>
          </a:p>
        </p:txBody>
      </p:sp>
      <p:sp>
        <p:nvSpPr>
          <p:cNvPr id="20" name="Flèche vers la droite 19"/>
          <p:cNvSpPr/>
          <p:nvPr/>
        </p:nvSpPr>
        <p:spPr bwMode="auto">
          <a:xfrm>
            <a:off x="3041084" y="2375011"/>
            <a:ext cx="3623003" cy="178306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Rectangle : coins arrondis 23"/>
          <p:cNvSpPr/>
          <p:nvPr/>
        </p:nvSpPr>
        <p:spPr bwMode="auto">
          <a:xfrm>
            <a:off x="7451686" y="2901871"/>
            <a:ext cx="3024336" cy="150810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Flèche vers la droite 25"/>
          <p:cNvSpPr/>
          <p:nvPr/>
        </p:nvSpPr>
        <p:spPr bwMode="auto">
          <a:xfrm rot="5400000">
            <a:off x="8710405" y="2548213"/>
            <a:ext cx="230967" cy="2759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7403444" y="3033226"/>
            <a:ext cx="312081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Selection of conditions and performing He implantation</a:t>
            </a:r>
            <a:endParaRPr lang="en-GB" sz="8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400">
                <a:solidFill>
                  <a:schemeClr val="accent6"/>
                </a:solidFill>
                <a:latin typeface="Helvetica"/>
              </a:rPr>
              <a:t>High T°C (500°C), one high fluence (1x10</a:t>
            </a:r>
            <a:r>
              <a:rPr lang="en-GB" sz="1400" baseline="30000">
                <a:solidFill>
                  <a:schemeClr val="accent6"/>
                </a:solidFill>
                <a:latin typeface="Helvetica"/>
              </a:rPr>
              <a:t>17</a:t>
            </a:r>
            <a:r>
              <a:rPr lang="en-GB" sz="1400">
                <a:solidFill>
                  <a:schemeClr val="accent6"/>
                </a:solidFill>
                <a:latin typeface="Helvetica"/>
              </a:rPr>
              <a:t> He.cm</a:t>
            </a:r>
            <a:r>
              <a:rPr lang="en-GB" sz="1400" baseline="30000">
                <a:solidFill>
                  <a:schemeClr val="accent6"/>
                </a:solidFill>
                <a:latin typeface="Helvetica"/>
              </a:rPr>
              <a:t>-2</a:t>
            </a:r>
            <a:r>
              <a:rPr lang="en-GB" sz="1400">
                <a:solidFill>
                  <a:schemeClr val="accent6"/>
                </a:solidFill>
                <a:latin typeface="Helvetica"/>
              </a:rPr>
              <a:t>)</a:t>
            </a:r>
            <a:endParaRPr/>
          </a:p>
          <a:p>
            <a:pPr algn="ctr">
              <a:defRPr/>
            </a:pPr>
            <a:r>
              <a:rPr lang="en-GB" sz="1400">
                <a:solidFill>
                  <a:schemeClr val="accent6"/>
                </a:solidFill>
                <a:latin typeface="Helvetica"/>
              </a:rPr>
              <a:t>Energy 100 keV</a:t>
            </a:r>
            <a:endParaRPr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982" y="960895"/>
            <a:ext cx="3662842" cy="4182712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 bwMode="auto">
          <a:xfrm>
            <a:off x="0" y="5154056"/>
            <a:ext cx="3756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200"/>
              <a:t>Samples attached on the implantation sample holder</a:t>
            </a:r>
            <a:endParaRPr/>
          </a:p>
        </p:txBody>
      </p:sp>
      <p:sp>
        <p:nvSpPr>
          <p:cNvPr id="39" name="ZoneTexte 38"/>
          <p:cNvSpPr txBox="1"/>
          <p:nvPr/>
        </p:nvSpPr>
        <p:spPr bwMode="auto">
          <a:xfrm>
            <a:off x="3699202" y="772071"/>
            <a:ext cx="3502322" cy="25442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GB" sz="1000">
              <a:solidFill>
                <a:schemeClr val="accent2"/>
              </a:solidFill>
            </a:endParaRPr>
          </a:p>
          <a:p>
            <a:pPr algn="ctr">
              <a:defRPr/>
            </a:pPr>
            <a:r>
              <a:rPr lang="en-GB">
                <a:solidFill>
                  <a:schemeClr val="accent2"/>
                </a:solidFill>
              </a:rPr>
              <a:t>Ion implantation performed</a:t>
            </a:r>
            <a:endParaRPr/>
          </a:p>
          <a:p>
            <a:pPr algn="ctr">
              <a:defRPr/>
            </a:pPr>
            <a:r>
              <a:rPr lang="en-GB">
                <a:solidFill>
                  <a:schemeClr val="accent2"/>
                </a:solidFill>
              </a:rPr>
              <a:t>in Sept. 2025 using 190 kV IRMA ion implanter</a:t>
            </a:r>
            <a:endParaRPr/>
          </a:p>
          <a:p>
            <a:pPr algn="ctr">
              <a:defRPr/>
            </a:pPr>
            <a:endParaRPr lang="en-GB"/>
          </a:p>
          <a:p>
            <a:pPr algn="ctr">
              <a:defRPr/>
            </a:pPr>
            <a:r>
              <a:rPr lang="en-GB"/>
              <a:t>He energy: 100 keV</a:t>
            </a:r>
            <a:endParaRPr/>
          </a:p>
          <a:p>
            <a:pPr algn="ctr">
              <a:defRPr/>
            </a:pPr>
            <a:r>
              <a:rPr lang="en-GB"/>
              <a:t>He fluence : 1x10</a:t>
            </a:r>
            <a:r>
              <a:rPr lang="en-GB" baseline="30000"/>
              <a:t>17</a:t>
            </a:r>
            <a:r>
              <a:rPr lang="en-GB"/>
              <a:t> cm</a:t>
            </a:r>
            <a:r>
              <a:rPr lang="en-GB" baseline="30000"/>
              <a:t>-2</a:t>
            </a:r>
            <a:endParaRPr lang="en-GB"/>
          </a:p>
          <a:p>
            <a:pPr algn="ctr">
              <a:defRPr/>
            </a:pPr>
            <a:r>
              <a:rPr lang="en-GB" sz="1600"/>
              <a:t>Temperature of the samples: 500°C</a:t>
            </a:r>
            <a:endParaRPr/>
          </a:p>
          <a:p>
            <a:pPr algn="ctr">
              <a:defRPr/>
            </a:pPr>
            <a:endParaRPr lang="en-GB" baseline="30000"/>
          </a:p>
        </p:txBody>
      </p:sp>
      <p:grpSp>
        <p:nvGrpSpPr>
          <p:cNvPr id="23" name="Groupe 22"/>
          <p:cNvGrpSpPr/>
          <p:nvPr/>
        </p:nvGrpSpPr>
        <p:grpSpPr bwMode="auto">
          <a:xfrm>
            <a:off x="1086998" y="616894"/>
            <a:ext cx="2969077" cy="838618"/>
            <a:chOff x="7886131" y="734842"/>
            <a:chExt cx="2969077" cy="838618"/>
          </a:xfrm>
        </p:grpSpPr>
        <p:sp>
          <p:nvSpPr>
            <p:cNvPr id="27" name="Rectangle 26"/>
            <p:cNvSpPr/>
            <p:nvPr/>
          </p:nvSpPr>
          <p:spPr bwMode="auto">
            <a:xfrm>
              <a:off x="7906668" y="734842"/>
              <a:ext cx="2675266" cy="787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30" name="Groupe 29"/>
            <p:cNvGrpSpPr/>
            <p:nvPr/>
          </p:nvGrpSpPr>
          <p:grpSpPr bwMode="auto">
            <a:xfrm>
              <a:off x="7886131" y="734842"/>
              <a:ext cx="2969077" cy="838618"/>
              <a:chOff x="3977977" y="2922393"/>
              <a:chExt cx="2969077" cy="838618"/>
            </a:xfrm>
          </p:grpSpPr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4746137" y="2922393"/>
                <a:ext cx="1849643" cy="484369"/>
              </a:xfrm>
              <a:prstGeom prst="rect">
                <a:avLst/>
              </a:prstGeom>
            </p:spPr>
          </p:pic>
          <p:grpSp>
            <p:nvGrpSpPr>
              <p:cNvPr id="32" name="Groupe 31"/>
              <p:cNvGrpSpPr/>
              <p:nvPr/>
            </p:nvGrpSpPr>
            <p:grpSpPr bwMode="auto">
              <a:xfrm>
                <a:off x="3977977" y="2933579"/>
                <a:ext cx="519694" cy="827432"/>
                <a:chOff x="3977977" y="2933579"/>
                <a:chExt cx="519694" cy="827432"/>
              </a:xfrm>
            </p:grpSpPr>
            <p:pic>
              <p:nvPicPr>
                <p:cNvPr id="34" name="Image 3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 bwMode="auto">
                <a:xfrm>
                  <a:off x="4012717" y="2933579"/>
                  <a:ext cx="451361" cy="601283"/>
                </a:xfrm>
                <a:prstGeom prst="rect">
                  <a:avLst/>
                </a:prstGeom>
              </p:spPr>
            </p:pic>
            <p:sp>
              <p:nvSpPr>
                <p:cNvPr id="35" name="ZoneTexte 34"/>
                <p:cNvSpPr txBox="1"/>
                <p:nvPr/>
              </p:nvSpPr>
              <p:spPr bwMode="auto">
                <a:xfrm>
                  <a:off x="3977977" y="3484012"/>
                  <a:ext cx="5196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fr-FR" sz="1200">
                      <a:solidFill>
                        <a:srgbClr val="00294B"/>
                      </a:solidFill>
                      <a:latin typeface="Arial Narrow"/>
                      <a:cs typeface="Arial Narrow"/>
                    </a:rPr>
                    <a:t>Orsay</a:t>
                  </a:r>
                  <a:endParaRPr/>
                </a:p>
              </p:txBody>
            </p:sp>
          </p:grpSp>
          <p:sp>
            <p:nvSpPr>
              <p:cNvPr id="33" name="ZoneTexte 32"/>
              <p:cNvSpPr txBox="1"/>
              <p:nvPr/>
            </p:nvSpPr>
            <p:spPr bwMode="auto">
              <a:xfrm>
                <a:off x="4282425" y="3402383"/>
                <a:ext cx="266463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sz="1400">
                    <a:solidFill>
                      <a:schemeClr val="bg1">
                        <a:lumMod val="50000"/>
                      </a:schemeClr>
                    </a:solidFill>
                  </a:rPr>
                  <a:t>https://mosaic.ijclab.in2p3.fr</a:t>
                </a:r>
                <a:endParaRPr/>
              </a:p>
            </p:txBody>
          </p:sp>
        </p:grpSp>
      </p:grpSp>
      <p:cxnSp>
        <p:nvCxnSpPr>
          <p:cNvPr id="41" name="Connecteur droit avec flèche 40"/>
          <p:cNvCxnSpPr/>
          <p:nvPr/>
        </p:nvCxnSpPr>
        <p:spPr bwMode="auto">
          <a:xfrm>
            <a:off x="1930003" y="2027139"/>
            <a:ext cx="72008" cy="282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 bwMode="auto">
          <a:xfrm>
            <a:off x="1698211" y="1686396"/>
            <a:ext cx="64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/>
              <a:t>3 mm disc</a:t>
            </a:r>
            <a:endParaRPr/>
          </a:p>
        </p:txBody>
      </p:sp>
      <p:grpSp>
        <p:nvGrpSpPr>
          <p:cNvPr id="44" name="Groupe 43"/>
          <p:cNvGrpSpPr/>
          <p:nvPr/>
        </p:nvGrpSpPr>
        <p:grpSpPr bwMode="auto">
          <a:xfrm>
            <a:off x="4212426" y="3245768"/>
            <a:ext cx="2182073" cy="1144308"/>
            <a:chOff x="8460898" y="1194253"/>
            <a:chExt cx="2182073" cy="1144308"/>
          </a:xfrm>
        </p:grpSpPr>
        <p:sp>
          <p:nvSpPr>
            <p:cNvPr id="45" name="Corde 44"/>
            <p:cNvSpPr/>
            <p:nvPr/>
          </p:nvSpPr>
          <p:spPr bwMode="auto">
            <a:xfrm rot="17450473">
              <a:off x="8763876" y="1618480"/>
              <a:ext cx="720080" cy="720080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Corde 45"/>
            <p:cNvSpPr/>
            <p:nvPr/>
          </p:nvSpPr>
          <p:spPr bwMode="auto">
            <a:xfrm rot="17450473">
              <a:off x="9632678" y="1604647"/>
              <a:ext cx="720080" cy="720080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7" name="Ellipse 46"/>
            <p:cNvSpPr/>
            <p:nvPr/>
          </p:nvSpPr>
          <p:spPr bwMode="auto">
            <a:xfrm>
              <a:off x="9308616" y="1219782"/>
              <a:ext cx="467338" cy="4673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48" name="Ellipse 47"/>
            <p:cNvSpPr/>
            <p:nvPr/>
          </p:nvSpPr>
          <p:spPr bwMode="auto">
            <a:xfrm>
              <a:off x="10036654" y="1194253"/>
              <a:ext cx="467338" cy="4673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49" name="Ellipse 48"/>
            <p:cNvSpPr/>
            <p:nvPr/>
          </p:nvSpPr>
          <p:spPr bwMode="auto">
            <a:xfrm>
              <a:off x="8598184" y="1222631"/>
              <a:ext cx="467338" cy="4673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50" name="ZoneTexte 49"/>
            <p:cNvSpPr txBox="1"/>
            <p:nvPr/>
          </p:nvSpPr>
          <p:spPr bwMode="auto">
            <a:xfrm>
              <a:off x="9897674" y="1254902"/>
              <a:ext cx="74529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/>
                </a:rPr>
                <a:t>WV</a:t>
              </a:r>
            </a:p>
          </p:txBody>
        </p:sp>
        <p:sp>
          <p:nvSpPr>
            <p:cNvPr id="51" name="ZoneTexte 50"/>
            <p:cNvSpPr txBox="1"/>
            <p:nvPr/>
          </p:nvSpPr>
          <p:spPr bwMode="auto">
            <a:xfrm>
              <a:off x="8678127" y="1881641"/>
              <a:ext cx="85001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/>
                </a:rPr>
                <a:t>WTaV</a:t>
              </a:r>
            </a:p>
          </p:txBody>
        </p:sp>
        <p:sp>
          <p:nvSpPr>
            <p:cNvPr id="52" name="ZoneTexte 51"/>
            <p:cNvSpPr txBox="1"/>
            <p:nvPr/>
          </p:nvSpPr>
          <p:spPr bwMode="auto">
            <a:xfrm>
              <a:off x="8983867" y="1297880"/>
              <a:ext cx="11128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/>
                </a:rPr>
                <a:t>WTa</a:t>
              </a:r>
            </a:p>
          </p:txBody>
        </p:sp>
        <p:sp>
          <p:nvSpPr>
            <p:cNvPr id="53" name="ZoneTexte 52"/>
            <p:cNvSpPr txBox="1"/>
            <p:nvPr/>
          </p:nvSpPr>
          <p:spPr bwMode="auto">
            <a:xfrm>
              <a:off x="8460898" y="1286235"/>
              <a:ext cx="74191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/>
                </a:rPr>
                <a:t>W</a:t>
              </a:r>
              <a:endParaRPr/>
            </a:p>
          </p:txBody>
        </p:sp>
        <p:sp>
          <p:nvSpPr>
            <p:cNvPr id="54" name="ZoneTexte 53"/>
            <p:cNvSpPr txBox="1"/>
            <p:nvPr/>
          </p:nvSpPr>
          <p:spPr bwMode="auto">
            <a:xfrm>
              <a:off x="9551989" y="1873432"/>
              <a:ext cx="9022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/>
                </a:rPr>
                <a:t>WTaMo</a:t>
              </a:r>
            </a:p>
          </p:txBody>
        </p:sp>
      </p:grpSp>
      <p:sp>
        <p:nvSpPr>
          <p:cNvPr id="1633172450" name="ZoneTexte 28"/>
          <p:cNvSpPr txBox="1"/>
          <p:nvPr/>
        </p:nvSpPr>
        <p:spPr bwMode="auto">
          <a:xfrm>
            <a:off x="3803103" y="4588728"/>
            <a:ext cx="6877214" cy="104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>
                <a:solidFill>
                  <a:schemeClr val="tx1"/>
                </a:solidFill>
              </a:rPr>
              <a:t>From literature: should be enough He to see bubbles in W </a:t>
            </a:r>
            <a:r>
              <a:rPr lang="en-GB" sz="1400">
                <a:solidFill>
                  <a:schemeClr val="tx1"/>
                </a:solidFill>
              </a:rPr>
              <a:t>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sz="1400">
                <a:solidFill>
                  <a:schemeClr val="tx1"/>
                </a:solidFill>
              </a:rPr>
              <a:t>He bubbles observed in W by TEM starting 5x10</a:t>
            </a:r>
            <a:r>
              <a:rPr lang="en-GB" sz="1400" baseline="30000">
                <a:solidFill>
                  <a:schemeClr val="tx1"/>
                </a:solidFill>
              </a:rPr>
              <a:t>15</a:t>
            </a:r>
            <a:r>
              <a:rPr lang="en-GB" sz="1400">
                <a:solidFill>
                  <a:schemeClr val="tx1"/>
                </a:solidFill>
              </a:rPr>
              <a:t> cm</a:t>
            </a:r>
            <a:r>
              <a:rPr lang="en-GB" sz="1400" baseline="30000">
                <a:solidFill>
                  <a:schemeClr val="tx1"/>
                </a:solidFill>
              </a:rPr>
              <a:t>-2</a:t>
            </a:r>
            <a:r>
              <a:rPr lang="en-GB" sz="1400">
                <a:solidFill>
                  <a:schemeClr val="tx1"/>
                </a:solidFill>
              </a:rPr>
              <a:t> fluence (12 keV, 600°C), see </a:t>
            </a:r>
            <a:r>
              <a:rPr lang="en-GB" sz="1400">
                <a:solidFill>
                  <a:schemeClr val="tx1"/>
                </a:solidFill>
                <a:latin typeface="Helvetica"/>
              </a:rPr>
              <a:t>F.</a:t>
            </a:r>
            <a:r>
              <a:rPr lang="en-GB" sz="1400">
                <a:solidFill>
                  <a:schemeClr val="tx1"/>
                </a:solidFill>
                <a:latin typeface="Times"/>
              </a:rPr>
              <a:t> </a:t>
            </a:r>
            <a:r>
              <a:rPr lang="en-GB" sz="1400">
                <a:solidFill>
                  <a:schemeClr val="tx1"/>
                </a:solidFill>
                <a:latin typeface="Helvetica"/>
              </a:rPr>
              <a:t>Luo </a:t>
            </a:r>
            <a:r>
              <a:rPr lang="en-GB" sz="1400" i="1">
                <a:solidFill>
                  <a:schemeClr val="tx1"/>
                </a:solidFill>
              </a:rPr>
              <a:t>et al</a:t>
            </a:r>
            <a:r>
              <a:rPr lang="en-GB" sz="1400">
                <a:solidFill>
                  <a:schemeClr val="tx1"/>
                </a:solidFill>
              </a:rPr>
              <a:t>, Fusion Engineering and Design </a:t>
            </a:r>
            <a:r>
              <a:rPr lang="en-GB" sz="1400" b="1">
                <a:solidFill>
                  <a:schemeClr val="tx1"/>
                </a:solidFill>
              </a:rPr>
              <a:t>125</a:t>
            </a:r>
            <a:r>
              <a:rPr lang="en-GB" sz="1400">
                <a:solidFill>
                  <a:schemeClr val="tx1"/>
                </a:solidFill>
              </a:rPr>
              <a:t> (2017) 463, dx.doi.org/10.1016/j.fusengdes.2017.04.014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5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>
          <a:xfrm>
            <a:off x="1008111" y="149424"/>
            <a:ext cx="9634860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/>
              <a:t>Updated status on HerHEA work at CNRS-IJCLab (14</a:t>
            </a:r>
            <a:r>
              <a:rPr lang="en-GB" baseline="30000"/>
              <a:t>th</a:t>
            </a:r>
            <a:r>
              <a:rPr lang="en-GB"/>
              <a:t> Nov. 2025) </a:t>
            </a:r>
            <a:endParaRPr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6" name="Rectangle : coins arrondis 5"/>
          <p:cNvSpPr/>
          <p:nvPr/>
        </p:nvSpPr>
        <p:spPr bwMode="auto">
          <a:xfrm>
            <a:off x="57795" y="1229544"/>
            <a:ext cx="3024336" cy="7593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Rectangle : coins arrondis 10"/>
          <p:cNvSpPr/>
          <p:nvPr/>
        </p:nvSpPr>
        <p:spPr bwMode="auto">
          <a:xfrm>
            <a:off x="2923425" y="851991"/>
            <a:ext cx="3024336" cy="129266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875184" y="980699"/>
            <a:ext cx="312081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Cutting of the bulk as-fabricated material </a:t>
            </a:r>
            <a:endParaRPr/>
          </a:p>
          <a:p>
            <a:pPr algn="ctr">
              <a:defRPr/>
            </a:pPr>
            <a:endParaRPr lang="en-GB" sz="14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subcontractor in France for EDM cutting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57795" y="914026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400"/>
              <a:t>Material fabrication at VTT</a:t>
            </a:r>
            <a:endParaRPr/>
          </a:p>
        </p:txBody>
      </p:sp>
      <p:sp>
        <p:nvSpPr>
          <p:cNvPr id="16" name="Flèche vers la droite 15"/>
          <p:cNvSpPr/>
          <p:nvPr/>
        </p:nvSpPr>
        <p:spPr bwMode="auto">
          <a:xfrm>
            <a:off x="2323595" y="98069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Flèche vers la droite 18"/>
          <p:cNvSpPr/>
          <p:nvPr/>
        </p:nvSpPr>
        <p:spPr bwMode="auto">
          <a:xfrm rot="20725672">
            <a:off x="6031119" y="102747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Flèche vers la droite 6"/>
          <p:cNvSpPr/>
          <p:nvPr/>
        </p:nvSpPr>
        <p:spPr bwMode="auto">
          <a:xfrm rot="1153378">
            <a:off x="6055264" y="1632880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/>
        </p:nvSpPr>
        <p:spPr bwMode="auto">
          <a:xfrm>
            <a:off x="85622" y="1336124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Available material(s) to be studied</a:t>
            </a:r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W, W-Ta, W-Mo, W-V</a:t>
            </a:r>
          </a:p>
        </p:txBody>
      </p:sp>
      <p:sp>
        <p:nvSpPr>
          <p:cNvPr id="9" name="Rectangle : coins arrondis 8"/>
          <p:cNvSpPr/>
          <p:nvPr/>
        </p:nvSpPr>
        <p:spPr bwMode="auto">
          <a:xfrm>
            <a:off x="6898555" y="1358870"/>
            <a:ext cx="3024336" cy="113114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6874079" y="1510024"/>
            <a:ext cx="3125498" cy="131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Quick SEM-EDX characterization </a:t>
            </a:r>
            <a:endParaRPr/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of binary alloys</a:t>
            </a:r>
            <a:endParaRPr/>
          </a:p>
          <a:p>
            <a:pPr algn="ctr">
              <a:defRPr/>
            </a:pPr>
            <a:r>
              <a:rPr lang="en-GB" sz="1800">
                <a:latin typeface="Helvetica"/>
              </a:rPr>
              <a:t>Surface mechanical polishing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accent6"/>
                </a:solidFill>
                <a:latin typeface="Helvetica"/>
              </a:rPr>
              <a:t>  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4193232" y="1928365"/>
            <a:ext cx="21434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Electrical Discharge </a:t>
            </a:r>
            <a:r>
              <a:rPr lang="en-GB" sz="800" i="1">
                <a:solidFill>
                  <a:schemeClr val="accent6">
                    <a:lumMod val="75000"/>
                  </a:schemeClr>
                </a:solidFill>
                <a:latin typeface="Arial"/>
              </a:rPr>
              <a:t>M</a:t>
            </a: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achining </a:t>
            </a:r>
            <a:endParaRPr lang="en-GB" sz="800" i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 bwMode="auto">
          <a:xfrm rot="1299414">
            <a:off x="5902543" y="1863693"/>
            <a:ext cx="1085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3 mm diameter discs</a:t>
            </a:r>
            <a:endParaRPr/>
          </a:p>
        </p:txBody>
      </p:sp>
      <p:sp>
        <p:nvSpPr>
          <p:cNvPr id="37" name="ZoneTexte 36"/>
          <p:cNvSpPr txBox="1"/>
          <p:nvPr/>
        </p:nvSpPr>
        <p:spPr bwMode="auto">
          <a:xfrm rot="20941318">
            <a:off x="5996003" y="1144401"/>
            <a:ext cx="764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squares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7879" y="2119005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Other materials from Portugal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W-Ta-V, W-Ta-Mo</a:t>
            </a:r>
          </a:p>
        </p:txBody>
      </p:sp>
      <p:sp>
        <p:nvSpPr>
          <p:cNvPr id="13" name="Rectangle : coins arrondis 12"/>
          <p:cNvSpPr/>
          <p:nvPr/>
        </p:nvSpPr>
        <p:spPr bwMode="auto">
          <a:xfrm>
            <a:off x="296753" y="2089229"/>
            <a:ext cx="2647042" cy="614551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5683452" y="2508896"/>
            <a:ext cx="1085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half discs</a:t>
            </a:r>
            <a:endParaRPr/>
          </a:p>
        </p:txBody>
      </p:sp>
      <p:sp>
        <p:nvSpPr>
          <p:cNvPr id="20" name="Flèche vers la droite 19"/>
          <p:cNvSpPr/>
          <p:nvPr/>
        </p:nvSpPr>
        <p:spPr bwMode="auto">
          <a:xfrm>
            <a:off x="3041084" y="2375011"/>
            <a:ext cx="3623003" cy="178306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Rectangle : coins arrondis 23"/>
          <p:cNvSpPr/>
          <p:nvPr/>
        </p:nvSpPr>
        <p:spPr bwMode="auto">
          <a:xfrm>
            <a:off x="7451686" y="2901871"/>
            <a:ext cx="3024336" cy="150810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Flèche vers la droite 25"/>
          <p:cNvSpPr/>
          <p:nvPr/>
        </p:nvSpPr>
        <p:spPr bwMode="auto">
          <a:xfrm rot="5400000">
            <a:off x="8710405" y="2548213"/>
            <a:ext cx="230967" cy="2759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7403444" y="3033226"/>
            <a:ext cx="312081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Selection of conditions and performing He implantation</a:t>
            </a:r>
            <a:endParaRPr lang="en-GB" sz="8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400">
                <a:solidFill>
                  <a:schemeClr val="accent6"/>
                </a:solidFill>
                <a:latin typeface="Helvetica"/>
              </a:rPr>
              <a:t>High T°C (500°C), one high fluence (1x10</a:t>
            </a:r>
            <a:r>
              <a:rPr lang="en-GB" sz="1400" baseline="30000">
                <a:solidFill>
                  <a:schemeClr val="accent6"/>
                </a:solidFill>
                <a:latin typeface="Helvetica"/>
              </a:rPr>
              <a:t>17</a:t>
            </a:r>
            <a:r>
              <a:rPr lang="en-GB" sz="1400">
                <a:solidFill>
                  <a:schemeClr val="accent6"/>
                </a:solidFill>
                <a:latin typeface="Helvetica"/>
              </a:rPr>
              <a:t> He.cm</a:t>
            </a:r>
            <a:r>
              <a:rPr lang="en-GB" sz="1400" baseline="30000">
                <a:solidFill>
                  <a:schemeClr val="accent6"/>
                </a:solidFill>
                <a:latin typeface="Helvetica"/>
              </a:rPr>
              <a:t>-2</a:t>
            </a:r>
            <a:r>
              <a:rPr lang="en-GB" sz="1400">
                <a:solidFill>
                  <a:schemeClr val="accent6"/>
                </a:solidFill>
                <a:latin typeface="Helvetica"/>
              </a:rPr>
              <a:t>)</a:t>
            </a:r>
            <a:endParaRPr/>
          </a:p>
          <a:p>
            <a:pPr algn="ctr">
              <a:defRPr/>
            </a:pPr>
            <a:r>
              <a:rPr lang="en-GB" sz="1400">
                <a:solidFill>
                  <a:schemeClr val="accent6"/>
                </a:solidFill>
                <a:latin typeface="Helvetica"/>
              </a:rPr>
              <a:t>Energy 100 keV</a:t>
            </a:r>
            <a:endParaRPr/>
          </a:p>
        </p:txBody>
      </p:sp>
      <p:sp>
        <p:nvSpPr>
          <p:cNvPr id="3" name="ZoneTexte 2"/>
          <p:cNvSpPr txBox="1"/>
          <p:nvPr/>
        </p:nvSpPr>
        <p:spPr bwMode="auto">
          <a:xfrm>
            <a:off x="6646287" y="740895"/>
            <a:ext cx="410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/>
              <a:t>Materials sent to CNRS-CEMHTI and UHEL for ex situ ion implantation and characterizations</a:t>
            </a:r>
            <a:endParaRPr/>
          </a:p>
        </p:txBody>
      </p:sp>
      <p:sp>
        <p:nvSpPr>
          <p:cNvPr id="25" name="Flèche vers la droite 24"/>
          <p:cNvSpPr/>
          <p:nvPr/>
        </p:nvSpPr>
        <p:spPr bwMode="auto">
          <a:xfrm rot="5400000">
            <a:off x="8793244" y="4432480"/>
            <a:ext cx="230967" cy="2759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Rectangle : coins arrondis 27"/>
          <p:cNvSpPr/>
          <p:nvPr/>
        </p:nvSpPr>
        <p:spPr bwMode="auto">
          <a:xfrm>
            <a:off x="7474619" y="4696197"/>
            <a:ext cx="3024336" cy="92583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1" name="ZoneTexte 40"/>
          <p:cNvSpPr txBox="1"/>
          <p:nvPr/>
        </p:nvSpPr>
        <p:spPr bwMode="auto">
          <a:xfrm>
            <a:off x="7402611" y="4760258"/>
            <a:ext cx="312081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latin typeface="Helvetica"/>
              </a:rPr>
              <a:t>TEM thin foils </a:t>
            </a:r>
            <a:endParaRPr/>
          </a:p>
          <a:p>
            <a:pPr algn="ctr">
              <a:defRPr/>
            </a:pPr>
            <a:r>
              <a:rPr lang="en-GB" sz="1800">
                <a:latin typeface="Helvetica"/>
              </a:rPr>
              <a:t>preparation</a:t>
            </a:r>
            <a:r>
              <a:rPr lang="en-GB" sz="800">
                <a:latin typeface="Helvetica"/>
              </a:rPr>
              <a:t> </a:t>
            </a:r>
            <a:r>
              <a:rPr lang="en-GB" sz="1800">
                <a:latin typeface="Helvetica"/>
              </a:rPr>
              <a:t>by FIB </a:t>
            </a:r>
            <a:endParaRPr/>
          </a:p>
          <a:p>
            <a:pPr algn="ctr">
              <a:defRPr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  <a:latin typeface="Helvetica"/>
              </a:rPr>
              <a:t>(end Sept./Oct., IEMN and NCBJ)</a:t>
            </a:r>
          </a:p>
        </p:txBody>
      </p:sp>
      <p:sp>
        <p:nvSpPr>
          <p:cNvPr id="45" name="ZoneTexte 44"/>
          <p:cNvSpPr txBox="1"/>
          <p:nvPr/>
        </p:nvSpPr>
        <p:spPr bwMode="auto">
          <a:xfrm>
            <a:off x="2650083" y="5057965"/>
            <a:ext cx="4613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chemeClr val="accent2"/>
                </a:solidFill>
              </a:rPr>
              <a:t>FIB lift-out performed 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accent2"/>
                </a:solidFill>
              </a:rPr>
              <a:t>at IEMN (D. Troadec) and NCBJ (D. Kalita)</a:t>
            </a:r>
            <a:endParaRPr/>
          </a:p>
        </p:txBody>
      </p:sp>
      <p:grpSp>
        <p:nvGrpSpPr>
          <p:cNvPr id="55" name="Groupe 54"/>
          <p:cNvGrpSpPr/>
          <p:nvPr/>
        </p:nvGrpSpPr>
        <p:grpSpPr bwMode="auto">
          <a:xfrm>
            <a:off x="57795" y="4065230"/>
            <a:ext cx="2555789" cy="1916842"/>
            <a:chOff x="235063" y="3987629"/>
            <a:chExt cx="2555789" cy="1916842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235063" y="3987629"/>
              <a:ext cx="2555789" cy="1916842"/>
            </a:xfrm>
            <a:prstGeom prst="rect">
              <a:avLst/>
            </a:prstGeom>
          </p:spPr>
        </p:pic>
        <p:sp>
          <p:nvSpPr>
            <p:cNvPr id="54" name="ZoneTexte 53"/>
            <p:cNvSpPr txBox="1"/>
            <p:nvPr/>
          </p:nvSpPr>
          <p:spPr bwMode="auto">
            <a:xfrm>
              <a:off x="712491" y="5507614"/>
              <a:ext cx="207836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solidFill>
                    <a:schemeClr val="bg1"/>
                  </a:solidFill>
                </a:rPr>
                <a:t>250924_1015_WTaMo_G3</a:t>
              </a:r>
              <a:endParaRPr/>
            </a:p>
          </p:txBody>
        </p:sp>
      </p:grpSp>
      <p:grpSp>
        <p:nvGrpSpPr>
          <p:cNvPr id="60" name="Groupe 59"/>
          <p:cNvGrpSpPr/>
          <p:nvPr/>
        </p:nvGrpSpPr>
        <p:grpSpPr bwMode="auto">
          <a:xfrm>
            <a:off x="2218035" y="2813720"/>
            <a:ext cx="2792101" cy="2007985"/>
            <a:chOff x="2295497" y="2871008"/>
            <a:chExt cx="2792101" cy="2007985"/>
          </a:xfrm>
        </p:grpSpPr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2295497" y="2871008"/>
              <a:ext cx="2677313" cy="2007985"/>
            </a:xfrm>
            <a:prstGeom prst="rect">
              <a:avLst/>
            </a:prstGeom>
          </p:spPr>
        </p:pic>
        <p:sp>
          <p:nvSpPr>
            <p:cNvPr id="59" name="ZoneTexte 58"/>
            <p:cNvSpPr txBox="1"/>
            <p:nvPr/>
          </p:nvSpPr>
          <p:spPr bwMode="auto">
            <a:xfrm>
              <a:off x="2815856" y="4476918"/>
              <a:ext cx="227174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chemeClr val="bg1"/>
                  </a:solidFill>
                </a:rPr>
                <a:t>250924_1016_WTaV_G2</a:t>
              </a:r>
              <a:endParaRPr/>
            </a:p>
          </p:txBody>
        </p:sp>
      </p:grpSp>
      <p:grpSp>
        <p:nvGrpSpPr>
          <p:cNvPr id="65" name="Groupe 64"/>
          <p:cNvGrpSpPr/>
          <p:nvPr/>
        </p:nvGrpSpPr>
        <p:grpSpPr bwMode="auto">
          <a:xfrm>
            <a:off x="4977865" y="3300007"/>
            <a:ext cx="1896214" cy="1714748"/>
            <a:chOff x="5043581" y="3300007"/>
            <a:chExt cx="1896214" cy="1714748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5043581" y="3300007"/>
              <a:ext cx="1714748" cy="1714748"/>
            </a:xfrm>
            <a:prstGeom prst="rect">
              <a:avLst/>
            </a:prstGeom>
          </p:spPr>
        </p:pic>
        <p:sp>
          <p:nvSpPr>
            <p:cNvPr id="64" name="ZoneTexte 63"/>
            <p:cNvSpPr txBox="1"/>
            <p:nvPr/>
          </p:nvSpPr>
          <p:spPr bwMode="auto">
            <a:xfrm>
              <a:off x="5424145" y="4774675"/>
              <a:ext cx="151565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 dirty="0"/>
                <a:t>4C_W_1700X_0091</a:t>
              </a:r>
              <a:endParaRPr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B2A7FEDF-DB61-109E-6311-82165C85827F}"/>
              </a:ext>
            </a:extLst>
          </p:cNvPr>
          <p:cNvSpPr txBox="1"/>
          <p:nvPr/>
        </p:nvSpPr>
        <p:spPr>
          <a:xfrm>
            <a:off x="6154399" y="3389216"/>
            <a:ext cx="1205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Pt protective layer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822590C-4E17-1F90-676D-E866FB704A46}"/>
              </a:ext>
            </a:extLst>
          </p:cNvPr>
          <p:cNvSpPr txBox="1"/>
          <p:nvPr/>
        </p:nvSpPr>
        <p:spPr bwMode="auto">
          <a:xfrm>
            <a:off x="6700306" y="3667530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surface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F2B3A64-3F1B-DAE2-0BA8-C1914BF62AEE}"/>
              </a:ext>
            </a:extLst>
          </p:cNvPr>
          <p:cNvSpPr txBox="1"/>
          <p:nvPr/>
        </p:nvSpPr>
        <p:spPr bwMode="auto">
          <a:xfrm>
            <a:off x="6494008" y="3988103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depth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16BCBDE-4282-1C8A-F314-C0A2DD87F2F7}"/>
              </a:ext>
            </a:extLst>
          </p:cNvPr>
          <p:cNvCxnSpPr/>
          <p:nvPr/>
        </p:nvCxnSpPr>
        <p:spPr>
          <a:xfrm>
            <a:off x="6394499" y="3921806"/>
            <a:ext cx="0" cy="28684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26E53AB-34A8-8456-AA95-6B407CA192CD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4270" y="3799550"/>
            <a:ext cx="558431" cy="3593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6505E67-B2C8-0EF7-8FEC-48088B536BB6}"/>
              </a:ext>
            </a:extLst>
          </p:cNvPr>
          <p:cNvCxnSpPr>
            <a:cxnSpLocks/>
          </p:cNvCxnSpPr>
          <p:nvPr/>
        </p:nvCxnSpPr>
        <p:spPr bwMode="auto">
          <a:xfrm flipH="1">
            <a:off x="6040259" y="3565388"/>
            <a:ext cx="242344" cy="23416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D54CF0E-88B1-5DE9-3D39-5255E0B0938A}"/>
              </a:ext>
            </a:extLst>
          </p:cNvPr>
          <p:cNvCxnSpPr>
            <a:cxnSpLocks/>
          </p:cNvCxnSpPr>
          <p:nvPr/>
        </p:nvCxnSpPr>
        <p:spPr>
          <a:xfrm flipV="1">
            <a:off x="5332337" y="3845337"/>
            <a:ext cx="878617" cy="4321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6AFE758-0401-ED54-BA47-CF35B0D6A512}"/>
              </a:ext>
            </a:extLst>
          </p:cNvPr>
          <p:cNvCxnSpPr>
            <a:cxnSpLocks/>
          </p:cNvCxnSpPr>
          <p:nvPr/>
        </p:nvCxnSpPr>
        <p:spPr bwMode="auto">
          <a:xfrm>
            <a:off x="5386387" y="3173760"/>
            <a:ext cx="0" cy="29663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0AC4EF3-8602-801E-25A5-C08DCD247996}"/>
              </a:ext>
            </a:extLst>
          </p:cNvPr>
          <p:cNvCxnSpPr>
            <a:cxnSpLocks/>
          </p:cNvCxnSpPr>
          <p:nvPr/>
        </p:nvCxnSpPr>
        <p:spPr bwMode="auto">
          <a:xfrm>
            <a:off x="5602411" y="3173759"/>
            <a:ext cx="0" cy="29663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E77465B-5ABA-FF4F-6370-A2C977AA5FED}"/>
              </a:ext>
            </a:extLst>
          </p:cNvPr>
          <p:cNvCxnSpPr>
            <a:cxnSpLocks/>
          </p:cNvCxnSpPr>
          <p:nvPr/>
        </p:nvCxnSpPr>
        <p:spPr bwMode="auto">
          <a:xfrm>
            <a:off x="5825541" y="3166786"/>
            <a:ext cx="0" cy="29663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D7E0DD18-9F9F-1620-9147-2AB138196EF3}"/>
              </a:ext>
            </a:extLst>
          </p:cNvPr>
          <p:cNvSpPr txBox="1"/>
          <p:nvPr/>
        </p:nvSpPr>
        <p:spPr>
          <a:xfrm>
            <a:off x="5264937" y="290187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He 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6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>
          <a:xfrm>
            <a:off x="1008111" y="149424"/>
            <a:ext cx="9634860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/>
              <a:t>Updated status on HerHEA work at CNRS-IJCLab (14</a:t>
            </a:r>
            <a:r>
              <a:rPr lang="en-GB" baseline="30000"/>
              <a:t>th</a:t>
            </a:r>
            <a:r>
              <a:rPr lang="en-GB"/>
              <a:t> Nov. 2025) </a:t>
            </a:r>
            <a:endParaRPr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6" name="Rectangle : coins arrondis 5"/>
          <p:cNvSpPr/>
          <p:nvPr/>
        </p:nvSpPr>
        <p:spPr bwMode="auto">
          <a:xfrm>
            <a:off x="57795" y="1229544"/>
            <a:ext cx="3024336" cy="7593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Rectangle : coins arrondis 10"/>
          <p:cNvSpPr/>
          <p:nvPr/>
        </p:nvSpPr>
        <p:spPr bwMode="auto">
          <a:xfrm>
            <a:off x="2923425" y="851991"/>
            <a:ext cx="3024336" cy="129266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875184" y="980699"/>
            <a:ext cx="312081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Cutting of the bulk as-fabricated material </a:t>
            </a:r>
            <a:endParaRPr/>
          </a:p>
          <a:p>
            <a:pPr algn="ctr">
              <a:defRPr/>
            </a:pPr>
            <a:endParaRPr lang="en-GB" sz="14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subcontractor in France for EDM cutting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57795" y="914026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400"/>
              <a:t>Material fabrication at VTT</a:t>
            </a:r>
            <a:endParaRPr/>
          </a:p>
        </p:txBody>
      </p:sp>
      <p:sp>
        <p:nvSpPr>
          <p:cNvPr id="16" name="Flèche vers la droite 15"/>
          <p:cNvSpPr/>
          <p:nvPr/>
        </p:nvSpPr>
        <p:spPr bwMode="auto">
          <a:xfrm>
            <a:off x="2323595" y="98069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Flèche vers la droite 18"/>
          <p:cNvSpPr/>
          <p:nvPr/>
        </p:nvSpPr>
        <p:spPr bwMode="auto">
          <a:xfrm rot="20725672">
            <a:off x="6031119" y="102747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Flèche vers la droite 6"/>
          <p:cNvSpPr/>
          <p:nvPr/>
        </p:nvSpPr>
        <p:spPr bwMode="auto">
          <a:xfrm rot="1153378">
            <a:off x="6055264" y="1632880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/>
        </p:nvSpPr>
        <p:spPr bwMode="auto">
          <a:xfrm>
            <a:off x="85622" y="1336124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Available material(s) to be studied</a:t>
            </a:r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W, W-Ta, W-Mo, W-V</a:t>
            </a:r>
          </a:p>
        </p:txBody>
      </p:sp>
      <p:sp>
        <p:nvSpPr>
          <p:cNvPr id="9" name="Rectangle : coins arrondis 8"/>
          <p:cNvSpPr/>
          <p:nvPr/>
        </p:nvSpPr>
        <p:spPr bwMode="auto">
          <a:xfrm>
            <a:off x="6898555" y="1358870"/>
            <a:ext cx="3024336" cy="113114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6874079" y="1510024"/>
            <a:ext cx="3124778" cy="131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Quick SEM-EDX characterization </a:t>
            </a:r>
            <a:endParaRPr/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of binary alloys</a:t>
            </a:r>
            <a:endParaRPr/>
          </a:p>
          <a:p>
            <a:pPr algn="ctr">
              <a:defRPr/>
            </a:pPr>
            <a:r>
              <a:rPr lang="en-GB" sz="1800">
                <a:latin typeface="Helvetica"/>
              </a:rPr>
              <a:t>Surface mechanical polishing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accent6"/>
                </a:solidFill>
                <a:latin typeface="Helvetica"/>
              </a:rPr>
              <a:t>  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4193232" y="1928365"/>
            <a:ext cx="21434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Electrical Discharge </a:t>
            </a:r>
            <a:r>
              <a:rPr lang="en-GB" sz="800" i="1">
                <a:solidFill>
                  <a:schemeClr val="accent6">
                    <a:lumMod val="75000"/>
                  </a:schemeClr>
                </a:solidFill>
                <a:latin typeface="Arial"/>
              </a:rPr>
              <a:t>M</a:t>
            </a: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achining </a:t>
            </a:r>
            <a:endParaRPr lang="en-GB" sz="800" i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 bwMode="auto">
          <a:xfrm rot="1299414">
            <a:off x="5902543" y="1863693"/>
            <a:ext cx="1085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3 mm diameter discs</a:t>
            </a:r>
            <a:endParaRPr/>
          </a:p>
        </p:txBody>
      </p:sp>
      <p:sp>
        <p:nvSpPr>
          <p:cNvPr id="37" name="ZoneTexte 36"/>
          <p:cNvSpPr txBox="1"/>
          <p:nvPr/>
        </p:nvSpPr>
        <p:spPr bwMode="auto">
          <a:xfrm rot="20941318">
            <a:off x="5996003" y="1144401"/>
            <a:ext cx="764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squares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7879" y="2119005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Other materials from Portugal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W-Ta-V, W-Ta-Mo</a:t>
            </a:r>
          </a:p>
        </p:txBody>
      </p:sp>
      <p:sp>
        <p:nvSpPr>
          <p:cNvPr id="13" name="Rectangle : coins arrondis 12"/>
          <p:cNvSpPr/>
          <p:nvPr/>
        </p:nvSpPr>
        <p:spPr bwMode="auto">
          <a:xfrm>
            <a:off x="296753" y="2089229"/>
            <a:ext cx="2647042" cy="614551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5683452" y="2508896"/>
            <a:ext cx="1085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half discs</a:t>
            </a:r>
            <a:endParaRPr/>
          </a:p>
        </p:txBody>
      </p:sp>
      <p:sp>
        <p:nvSpPr>
          <p:cNvPr id="20" name="Flèche vers la droite 19"/>
          <p:cNvSpPr/>
          <p:nvPr/>
        </p:nvSpPr>
        <p:spPr bwMode="auto">
          <a:xfrm>
            <a:off x="3041084" y="2375011"/>
            <a:ext cx="3623003" cy="178306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Rectangle : coins arrondis 23"/>
          <p:cNvSpPr/>
          <p:nvPr/>
        </p:nvSpPr>
        <p:spPr bwMode="auto">
          <a:xfrm>
            <a:off x="7451686" y="2901871"/>
            <a:ext cx="3024336" cy="150810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Flèche vers la droite 25"/>
          <p:cNvSpPr/>
          <p:nvPr/>
        </p:nvSpPr>
        <p:spPr bwMode="auto">
          <a:xfrm rot="5400000">
            <a:off x="8710405" y="2548213"/>
            <a:ext cx="230967" cy="2759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7403444" y="3033226"/>
            <a:ext cx="312081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Selection of conditions and performing He implantation</a:t>
            </a:r>
            <a:endParaRPr lang="en-GB" sz="8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400">
                <a:solidFill>
                  <a:schemeClr val="accent6"/>
                </a:solidFill>
                <a:latin typeface="Helvetica"/>
              </a:rPr>
              <a:t>High T°C (500°C), one high fluence (1x10</a:t>
            </a:r>
            <a:r>
              <a:rPr lang="en-GB" sz="1400" baseline="30000">
                <a:solidFill>
                  <a:schemeClr val="accent6"/>
                </a:solidFill>
                <a:latin typeface="Helvetica"/>
              </a:rPr>
              <a:t>17</a:t>
            </a:r>
            <a:r>
              <a:rPr lang="en-GB" sz="1400">
                <a:solidFill>
                  <a:schemeClr val="accent6"/>
                </a:solidFill>
                <a:latin typeface="Helvetica"/>
              </a:rPr>
              <a:t> He.cm</a:t>
            </a:r>
            <a:r>
              <a:rPr lang="en-GB" sz="1400" baseline="30000">
                <a:solidFill>
                  <a:schemeClr val="accent6"/>
                </a:solidFill>
                <a:latin typeface="Helvetica"/>
              </a:rPr>
              <a:t>-2</a:t>
            </a:r>
            <a:r>
              <a:rPr lang="en-GB" sz="1400">
                <a:solidFill>
                  <a:schemeClr val="accent6"/>
                </a:solidFill>
                <a:latin typeface="Helvetica"/>
              </a:rPr>
              <a:t>)</a:t>
            </a:r>
            <a:endParaRPr/>
          </a:p>
          <a:p>
            <a:pPr algn="ctr">
              <a:defRPr/>
            </a:pPr>
            <a:r>
              <a:rPr lang="en-GB" sz="1400">
                <a:solidFill>
                  <a:schemeClr val="accent6"/>
                </a:solidFill>
                <a:latin typeface="Helvetica"/>
              </a:rPr>
              <a:t>Energy 100 keV</a:t>
            </a:r>
            <a:endParaRPr/>
          </a:p>
        </p:txBody>
      </p:sp>
      <p:sp>
        <p:nvSpPr>
          <p:cNvPr id="3" name="ZoneTexte 2"/>
          <p:cNvSpPr txBox="1"/>
          <p:nvPr/>
        </p:nvSpPr>
        <p:spPr bwMode="auto">
          <a:xfrm>
            <a:off x="6646287" y="740895"/>
            <a:ext cx="410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/>
              <a:t>Materials sent to CNRS-CEMHTI and UHEL for ex situ ion implantation and characterizations</a:t>
            </a:r>
            <a:endParaRPr/>
          </a:p>
        </p:txBody>
      </p:sp>
      <p:sp>
        <p:nvSpPr>
          <p:cNvPr id="25" name="Flèche vers la droite 24"/>
          <p:cNvSpPr/>
          <p:nvPr/>
        </p:nvSpPr>
        <p:spPr bwMode="auto">
          <a:xfrm rot="5400000">
            <a:off x="8793244" y="4432480"/>
            <a:ext cx="230967" cy="2759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Rectangle : coins arrondis 27"/>
          <p:cNvSpPr/>
          <p:nvPr/>
        </p:nvSpPr>
        <p:spPr bwMode="auto">
          <a:xfrm>
            <a:off x="7474619" y="4696197"/>
            <a:ext cx="3024336" cy="92583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0" name="Flèche vers la droite 39"/>
          <p:cNvSpPr/>
          <p:nvPr/>
        </p:nvSpPr>
        <p:spPr bwMode="auto">
          <a:xfrm rot="10800000">
            <a:off x="7150462" y="4986062"/>
            <a:ext cx="324157" cy="27592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1" name="ZoneTexte 40"/>
          <p:cNvSpPr txBox="1"/>
          <p:nvPr/>
        </p:nvSpPr>
        <p:spPr bwMode="auto">
          <a:xfrm>
            <a:off x="7402611" y="4760258"/>
            <a:ext cx="312081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latin typeface="Helvetica"/>
              </a:rPr>
              <a:t>TEM thin foils </a:t>
            </a:r>
            <a:endParaRPr/>
          </a:p>
          <a:p>
            <a:pPr algn="ctr">
              <a:defRPr/>
            </a:pPr>
            <a:r>
              <a:rPr lang="en-GB" sz="1800">
                <a:latin typeface="Helvetica"/>
              </a:rPr>
              <a:t>preparation</a:t>
            </a:r>
            <a:r>
              <a:rPr lang="en-GB" sz="800">
                <a:latin typeface="Helvetica"/>
              </a:rPr>
              <a:t> </a:t>
            </a:r>
            <a:r>
              <a:rPr lang="en-GB" sz="1800">
                <a:latin typeface="Helvetica"/>
              </a:rPr>
              <a:t>by FIB </a:t>
            </a:r>
            <a:endParaRPr/>
          </a:p>
          <a:p>
            <a:pPr algn="ctr">
              <a:defRPr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  <a:latin typeface="Helvetica"/>
              </a:rPr>
              <a:t>(end Sept./Oct., IEMN and NCBJ)</a:t>
            </a:r>
          </a:p>
        </p:txBody>
      </p:sp>
      <p:sp>
        <p:nvSpPr>
          <p:cNvPr id="42" name="Rectangle : coins arrondis 41"/>
          <p:cNvSpPr/>
          <p:nvPr/>
        </p:nvSpPr>
        <p:spPr bwMode="auto">
          <a:xfrm>
            <a:off x="2923425" y="4696197"/>
            <a:ext cx="4182178" cy="90755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3" name="ZoneTexte 42"/>
          <p:cNvSpPr txBox="1"/>
          <p:nvPr/>
        </p:nvSpPr>
        <p:spPr bwMode="auto">
          <a:xfrm>
            <a:off x="2843641" y="4757936"/>
            <a:ext cx="433216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latin typeface="Helvetica"/>
              </a:rPr>
              <a:t>Observation if any </a:t>
            </a:r>
            <a:r>
              <a:rPr lang="en-GB" sz="1800">
                <a:solidFill>
                  <a:srgbClr val="000000"/>
                </a:solidFill>
                <a:latin typeface="Helvetica"/>
              </a:rPr>
              <a:t>He bubbles are seen</a:t>
            </a:r>
            <a:endParaRPr lang="en-GB" sz="8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Transmission Electron Microscopy</a:t>
            </a:r>
            <a:endParaRPr/>
          </a:p>
          <a:p>
            <a:pPr algn="ctr">
              <a:defRPr/>
            </a:pPr>
            <a:r>
              <a:rPr lang="en-GB" sz="1400" i="1">
                <a:solidFill>
                  <a:schemeClr val="bg1">
                    <a:lumMod val="65000"/>
                  </a:schemeClr>
                </a:solidFill>
                <a:latin typeface="Helvetica"/>
              </a:rPr>
              <a:t>ex situ (in October/November)</a:t>
            </a:r>
            <a:endParaRPr lang="en-GB" sz="1400">
              <a:solidFill>
                <a:schemeClr val="bg1">
                  <a:lumMod val="65000"/>
                </a:schemeClr>
              </a:solidFill>
              <a:latin typeface="Helvetica"/>
            </a:endParaRPr>
          </a:p>
        </p:txBody>
      </p:sp>
      <p:sp>
        <p:nvSpPr>
          <p:cNvPr id="27" name="Rectangle : coins arrondis 26"/>
          <p:cNvSpPr/>
          <p:nvPr/>
        </p:nvSpPr>
        <p:spPr bwMode="auto">
          <a:xfrm>
            <a:off x="57795" y="1229544"/>
            <a:ext cx="3024336" cy="7593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Rectangle : coins arrondis 28"/>
          <p:cNvSpPr/>
          <p:nvPr/>
        </p:nvSpPr>
        <p:spPr bwMode="auto">
          <a:xfrm>
            <a:off x="2923425" y="851991"/>
            <a:ext cx="3024336" cy="129266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" name="ZoneTexte 29"/>
          <p:cNvSpPr txBox="1"/>
          <p:nvPr/>
        </p:nvSpPr>
        <p:spPr bwMode="auto">
          <a:xfrm>
            <a:off x="2875184" y="980699"/>
            <a:ext cx="312081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>
                <a:solidFill>
                  <a:srgbClr val="000000"/>
                </a:solidFill>
                <a:latin typeface="Helvetica"/>
              </a:rPr>
              <a:t>Cutting of the bulk as-fabricated material </a:t>
            </a:r>
            <a:endParaRPr/>
          </a:p>
          <a:p>
            <a:pPr algn="ctr">
              <a:defRPr/>
            </a:pPr>
            <a:endParaRPr lang="en-GB" sz="1400">
              <a:solidFill>
                <a:srgbClr val="000000"/>
              </a:solidFill>
              <a:latin typeface="Helvetica"/>
            </a:endParaRPr>
          </a:p>
          <a:p>
            <a:pPr algn="ctr">
              <a:defRPr/>
            </a:pPr>
            <a:r>
              <a:rPr lang="en-GB" sz="1200">
                <a:solidFill>
                  <a:schemeClr val="accent6"/>
                </a:solidFill>
                <a:latin typeface="Helvetica"/>
              </a:rPr>
              <a:t>subcontractor in France for EDM cutting</a:t>
            </a:r>
            <a:endParaRPr/>
          </a:p>
        </p:txBody>
      </p:sp>
      <p:sp>
        <p:nvSpPr>
          <p:cNvPr id="31" name="ZoneTexte 30"/>
          <p:cNvSpPr txBox="1"/>
          <p:nvPr/>
        </p:nvSpPr>
        <p:spPr bwMode="auto">
          <a:xfrm>
            <a:off x="57795" y="914026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400"/>
              <a:t>Material fabrication at VTT</a:t>
            </a:r>
            <a:endParaRPr/>
          </a:p>
        </p:txBody>
      </p:sp>
      <p:sp>
        <p:nvSpPr>
          <p:cNvPr id="32" name="Flèche vers la droite 31"/>
          <p:cNvSpPr/>
          <p:nvPr/>
        </p:nvSpPr>
        <p:spPr bwMode="auto">
          <a:xfrm>
            <a:off x="2323595" y="98069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3" name="Flèche vers la droite 32"/>
          <p:cNvSpPr/>
          <p:nvPr/>
        </p:nvSpPr>
        <p:spPr bwMode="auto">
          <a:xfrm rot="20725672">
            <a:off x="6031119" y="1027479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" name="Flèche vers la droite 33"/>
          <p:cNvSpPr/>
          <p:nvPr/>
        </p:nvSpPr>
        <p:spPr bwMode="auto">
          <a:xfrm rot="1153378">
            <a:off x="6055264" y="1632880"/>
            <a:ext cx="551589" cy="17443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" name="ZoneTexte 34"/>
          <p:cNvSpPr txBox="1"/>
          <p:nvPr/>
        </p:nvSpPr>
        <p:spPr bwMode="auto">
          <a:xfrm>
            <a:off x="85622" y="1336124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Available material(s) to be studied</a:t>
            </a:r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W, W-Ta, W-Mo, W-V</a:t>
            </a:r>
          </a:p>
        </p:txBody>
      </p:sp>
      <p:sp>
        <p:nvSpPr>
          <p:cNvPr id="38" name="ZoneTexte 37"/>
          <p:cNvSpPr txBox="1"/>
          <p:nvPr/>
        </p:nvSpPr>
        <p:spPr bwMode="auto">
          <a:xfrm>
            <a:off x="4193232" y="1928365"/>
            <a:ext cx="21434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Electrical Discharge </a:t>
            </a:r>
            <a:r>
              <a:rPr lang="en-GB" sz="800" i="1">
                <a:solidFill>
                  <a:schemeClr val="accent6">
                    <a:lumMod val="75000"/>
                  </a:schemeClr>
                </a:solidFill>
                <a:latin typeface="Arial"/>
              </a:rPr>
              <a:t>M</a:t>
            </a:r>
            <a:r>
              <a:rPr lang="en-GB" sz="800" i="1" u="none" strike="noStrike">
                <a:solidFill>
                  <a:schemeClr val="accent6">
                    <a:lumMod val="75000"/>
                  </a:schemeClr>
                </a:solidFill>
                <a:latin typeface="Arial"/>
              </a:rPr>
              <a:t>achining </a:t>
            </a:r>
            <a:endParaRPr lang="en-GB" sz="800" i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ZoneTexte 38"/>
          <p:cNvSpPr txBox="1"/>
          <p:nvPr/>
        </p:nvSpPr>
        <p:spPr bwMode="auto">
          <a:xfrm rot="20941318">
            <a:off x="5996003" y="1144401"/>
            <a:ext cx="764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squares</a:t>
            </a:r>
            <a:endParaRPr/>
          </a:p>
        </p:txBody>
      </p:sp>
      <p:sp>
        <p:nvSpPr>
          <p:cNvPr id="44" name="ZoneTexte 43"/>
          <p:cNvSpPr txBox="1"/>
          <p:nvPr/>
        </p:nvSpPr>
        <p:spPr bwMode="auto">
          <a:xfrm>
            <a:off x="7879" y="2119005"/>
            <a:ext cx="3120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>
                <a:solidFill>
                  <a:srgbClr val="000000"/>
                </a:solidFill>
                <a:latin typeface="Helvetica"/>
              </a:rPr>
              <a:t>Other materials from Portugal</a:t>
            </a:r>
            <a:endParaRPr/>
          </a:p>
          <a:p>
            <a:pPr algn="ctr">
              <a:defRPr/>
            </a:pPr>
            <a:r>
              <a:rPr lang="en-GB"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W-Ta-V, W-Ta-Mo</a:t>
            </a:r>
          </a:p>
        </p:txBody>
      </p:sp>
      <p:sp>
        <p:nvSpPr>
          <p:cNvPr id="45" name="Rectangle : coins arrondis 44"/>
          <p:cNvSpPr/>
          <p:nvPr/>
        </p:nvSpPr>
        <p:spPr bwMode="auto">
          <a:xfrm>
            <a:off x="296753" y="2089229"/>
            <a:ext cx="2647042" cy="614551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6" name="ZoneTexte 45"/>
          <p:cNvSpPr txBox="1"/>
          <p:nvPr/>
        </p:nvSpPr>
        <p:spPr bwMode="auto">
          <a:xfrm>
            <a:off x="5683452" y="2508896"/>
            <a:ext cx="1085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/>
              <a:t>half discs</a:t>
            </a:r>
            <a:endParaRPr/>
          </a:p>
        </p:txBody>
      </p:sp>
      <p:sp>
        <p:nvSpPr>
          <p:cNvPr id="47" name="Flèche vers la droite 46"/>
          <p:cNvSpPr/>
          <p:nvPr/>
        </p:nvSpPr>
        <p:spPr bwMode="auto">
          <a:xfrm>
            <a:off x="3041084" y="2375011"/>
            <a:ext cx="3623003" cy="178306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8" name="ZoneTexte 47"/>
          <p:cNvSpPr txBox="1"/>
          <p:nvPr/>
        </p:nvSpPr>
        <p:spPr bwMode="auto">
          <a:xfrm>
            <a:off x="0" y="4719027"/>
            <a:ext cx="287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chemeClr val="accent2"/>
                </a:solidFill>
              </a:rPr>
              <a:t>Through focus series of bright field images showing bubbles</a:t>
            </a:r>
            <a:endParaRPr dirty="0"/>
          </a:p>
          <a:p>
            <a:pPr algn="ctr">
              <a:defRPr/>
            </a:pPr>
            <a:r>
              <a:rPr lang="en-GB" sz="1400" i="1" dirty="0">
                <a:solidFill>
                  <a:schemeClr val="accent2"/>
                </a:solidFill>
              </a:rPr>
              <a:t>See details next slides</a:t>
            </a:r>
            <a:endParaRPr dirty="0"/>
          </a:p>
        </p:txBody>
      </p:sp>
      <p:grpSp>
        <p:nvGrpSpPr>
          <p:cNvPr id="49" name="Groupe 48"/>
          <p:cNvGrpSpPr/>
          <p:nvPr/>
        </p:nvGrpSpPr>
        <p:grpSpPr bwMode="auto">
          <a:xfrm>
            <a:off x="708" y="740895"/>
            <a:ext cx="10727885" cy="3871154"/>
            <a:chOff x="-84915" y="738153"/>
            <a:chExt cx="10727885" cy="3871154"/>
          </a:xfrm>
        </p:grpSpPr>
        <p:sp>
          <p:nvSpPr>
            <p:cNvPr id="50" name="Rectangle 49"/>
            <p:cNvSpPr/>
            <p:nvPr/>
          </p:nvSpPr>
          <p:spPr bwMode="auto">
            <a:xfrm>
              <a:off x="-84915" y="764809"/>
              <a:ext cx="6825839" cy="3844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6617823" y="738153"/>
              <a:ext cx="4025147" cy="520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dirty="0"/>
            </a:p>
          </p:txBody>
        </p:sp>
      </p:grpSp>
      <p:sp>
        <p:nvSpPr>
          <p:cNvPr id="52" name="ZoneTexte 51"/>
          <p:cNvSpPr txBox="1"/>
          <p:nvPr/>
        </p:nvSpPr>
        <p:spPr bwMode="auto">
          <a:xfrm>
            <a:off x="1849554" y="595608"/>
            <a:ext cx="3656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accent2"/>
                </a:solidFill>
              </a:rPr>
              <a:t>Beware ! Not the same scale (to be updated ;-) )</a:t>
            </a:r>
            <a:endParaRPr b="1" dirty="0"/>
          </a:p>
        </p:txBody>
      </p:sp>
      <p:grpSp>
        <p:nvGrpSpPr>
          <p:cNvPr id="53" name="Groupe 52"/>
          <p:cNvGrpSpPr/>
          <p:nvPr/>
        </p:nvGrpSpPr>
        <p:grpSpPr bwMode="auto">
          <a:xfrm>
            <a:off x="428157" y="838003"/>
            <a:ext cx="6223793" cy="3776634"/>
            <a:chOff x="428157" y="838003"/>
            <a:chExt cx="6223793" cy="3776634"/>
          </a:xfrm>
        </p:grpSpPr>
        <p:grpSp>
          <p:nvGrpSpPr>
            <p:cNvPr id="54" name="Groupe 53"/>
            <p:cNvGrpSpPr/>
            <p:nvPr/>
          </p:nvGrpSpPr>
          <p:grpSpPr bwMode="auto">
            <a:xfrm>
              <a:off x="428157" y="846660"/>
              <a:ext cx="6223793" cy="3767976"/>
              <a:chOff x="428157" y="846660"/>
              <a:chExt cx="6223793" cy="3767976"/>
            </a:xfrm>
          </p:grpSpPr>
          <p:pic>
            <p:nvPicPr>
              <p:cNvPr id="60" name="Image 59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428157" y="846660"/>
                <a:ext cx="1178996" cy="3767260"/>
              </a:xfrm>
              <a:prstGeom prst="rect">
                <a:avLst/>
              </a:prstGeom>
            </p:spPr>
          </p:pic>
          <p:pic>
            <p:nvPicPr>
              <p:cNvPr id="61" name="Image 60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693261" y="846660"/>
                <a:ext cx="1178996" cy="3767260"/>
              </a:xfrm>
              <a:prstGeom prst="rect">
                <a:avLst/>
              </a:prstGeom>
            </p:spPr>
          </p:pic>
          <p:pic>
            <p:nvPicPr>
              <p:cNvPr id="62" name="Image 61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2964240" y="846660"/>
                <a:ext cx="1177186" cy="376264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Image 62"/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4211775" y="849180"/>
                <a:ext cx="1172860" cy="3762646"/>
              </a:xfrm>
              <a:prstGeom prst="rect">
                <a:avLst/>
              </a:prstGeom>
            </p:spPr>
          </p:pic>
          <p:pic>
            <p:nvPicPr>
              <p:cNvPr id="64" name="Image 63"/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5472666" y="851991"/>
                <a:ext cx="1179283" cy="3762646"/>
              </a:xfrm>
              <a:prstGeom prst="rect">
                <a:avLst/>
              </a:prstGeom>
            </p:spPr>
          </p:pic>
        </p:grpSp>
        <p:sp>
          <p:nvSpPr>
            <p:cNvPr id="55" name="ZoneTexte 54"/>
            <p:cNvSpPr txBox="1"/>
            <p:nvPr/>
          </p:nvSpPr>
          <p:spPr bwMode="auto">
            <a:xfrm>
              <a:off x="431609" y="856748"/>
              <a:ext cx="35458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b="1">
                  <a:solidFill>
                    <a:schemeClr val="bg1"/>
                  </a:solidFill>
                </a:rPr>
                <a:t>W</a:t>
              </a:r>
              <a:endParaRPr/>
            </a:p>
          </p:txBody>
        </p:sp>
        <p:sp>
          <p:nvSpPr>
            <p:cNvPr id="56" name="ZoneTexte 55"/>
            <p:cNvSpPr txBox="1"/>
            <p:nvPr/>
          </p:nvSpPr>
          <p:spPr bwMode="auto">
            <a:xfrm>
              <a:off x="1696536" y="854863"/>
              <a:ext cx="549638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b="1">
                  <a:solidFill>
                    <a:schemeClr val="bg1"/>
                  </a:solidFill>
                </a:rPr>
                <a:t>WTa</a:t>
              </a:r>
            </a:p>
          </p:txBody>
        </p:sp>
        <p:sp>
          <p:nvSpPr>
            <p:cNvPr id="57" name="ZoneTexte 56"/>
            <p:cNvSpPr txBox="1"/>
            <p:nvPr/>
          </p:nvSpPr>
          <p:spPr bwMode="auto">
            <a:xfrm>
              <a:off x="2962772" y="853890"/>
              <a:ext cx="47481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b="1">
                  <a:solidFill>
                    <a:schemeClr val="bg1"/>
                  </a:solidFill>
                </a:rPr>
                <a:t>WV</a:t>
              </a:r>
              <a:endParaRPr/>
            </a:p>
          </p:txBody>
        </p:sp>
        <p:sp>
          <p:nvSpPr>
            <p:cNvPr id="58" name="ZoneTexte 57"/>
            <p:cNvSpPr txBox="1"/>
            <p:nvPr/>
          </p:nvSpPr>
          <p:spPr bwMode="auto">
            <a:xfrm>
              <a:off x="4216933" y="838003"/>
              <a:ext cx="66986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b="1">
                  <a:solidFill>
                    <a:schemeClr val="bg1"/>
                  </a:solidFill>
                </a:rPr>
                <a:t>WTaV</a:t>
              </a:r>
            </a:p>
          </p:txBody>
        </p:sp>
        <p:sp>
          <p:nvSpPr>
            <p:cNvPr id="59" name="ZoneTexte 58"/>
            <p:cNvSpPr txBox="1"/>
            <p:nvPr/>
          </p:nvSpPr>
          <p:spPr bwMode="auto">
            <a:xfrm>
              <a:off x="5471340" y="857220"/>
              <a:ext cx="80772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b="1">
                  <a:solidFill>
                    <a:schemeClr val="bg1"/>
                  </a:solidFill>
                </a:rPr>
                <a:t>WTaMo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27DB714-3705-0417-5019-3DE3F3105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37" y="1002739"/>
            <a:ext cx="4644777" cy="46447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B74457-0641-F815-8CB8-3066F5F3A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736" y="1009542"/>
            <a:ext cx="4634197" cy="463419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7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778534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b="0" dirty="0"/>
              <a:t>Bright field TEM images of He-implanted </a:t>
            </a:r>
            <a:r>
              <a:rPr lang="en-GB" dirty="0"/>
              <a:t>W 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1195541" y="5317045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chemeClr val="bg1"/>
                </a:solidFill>
              </a:rPr>
              <a:t>underfocus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6168592" y="5331431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chemeClr val="bg1"/>
                </a:solidFill>
              </a:rPr>
              <a:t>overfocus</a:t>
            </a:r>
            <a:endParaRPr dirty="0"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9723304" y="1066184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surface</a:t>
            </a:r>
            <a:endParaRPr dirty="0"/>
          </a:p>
        </p:txBody>
      </p:sp>
      <p:sp>
        <p:nvSpPr>
          <p:cNvPr id="20" name="ZoneTexte 19"/>
          <p:cNvSpPr txBox="1"/>
          <p:nvPr/>
        </p:nvSpPr>
        <p:spPr bwMode="auto">
          <a:xfrm>
            <a:off x="9300576" y="660356"/>
            <a:ext cx="1414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dirty="0"/>
              <a:t>Pt protective layer</a:t>
            </a:r>
            <a:endParaRPr dirty="0"/>
          </a:p>
        </p:txBody>
      </p:sp>
      <p:cxnSp>
        <p:nvCxnSpPr>
          <p:cNvPr id="31" name="Connecteur droit avec flèche 30"/>
          <p:cNvCxnSpPr/>
          <p:nvPr/>
        </p:nvCxnSpPr>
        <p:spPr bwMode="auto">
          <a:xfrm flipH="1">
            <a:off x="9297886" y="918874"/>
            <a:ext cx="216024" cy="2908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 bwMode="auto">
          <a:xfrm>
            <a:off x="4836915" y="1023186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surface</a:t>
            </a:r>
            <a:endParaRPr dirty="0"/>
          </a:p>
        </p:txBody>
      </p:sp>
      <p:sp>
        <p:nvSpPr>
          <p:cNvPr id="38" name="ZoneTexte 37"/>
          <p:cNvSpPr txBox="1"/>
          <p:nvPr/>
        </p:nvSpPr>
        <p:spPr bwMode="auto">
          <a:xfrm>
            <a:off x="4386149" y="653357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accent2"/>
                </a:solidFill>
              </a:rPr>
              <a:t>! very thick foil – need further study</a:t>
            </a:r>
            <a:endParaRPr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E184E4-786A-441B-EAAF-4505F76C537D}"/>
              </a:ext>
            </a:extLst>
          </p:cNvPr>
          <p:cNvSpPr txBox="1"/>
          <p:nvPr/>
        </p:nvSpPr>
        <p:spPr>
          <a:xfrm>
            <a:off x="3586187" y="5349313"/>
            <a:ext cx="30563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4C_W_100kX_0082 -500nm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80BC114-84D7-DE50-698A-E67495204E5D}"/>
              </a:ext>
            </a:extLst>
          </p:cNvPr>
          <p:cNvSpPr txBox="1"/>
          <p:nvPr/>
        </p:nvSpPr>
        <p:spPr bwMode="auto">
          <a:xfrm>
            <a:off x="8479468" y="5365266"/>
            <a:ext cx="30563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4C_W_100kX_0080 +500nm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1E5D5A0-2D74-D276-89E3-5909D662C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0076" y="751874"/>
            <a:ext cx="1848398" cy="184839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63952" y="1095916"/>
            <a:ext cx="4081293" cy="408129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8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778534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b="0"/>
              <a:t>Bright field TEM images of He-implanted </a:t>
            </a:r>
            <a:r>
              <a:rPr lang="fr-FR"/>
              <a:t>W </a:t>
            </a:r>
            <a:endParaRPr lang="fr-FR">
              <a:solidFill>
                <a:schemeClr val="accent2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 bwMode="auto">
          <a:xfrm>
            <a:off x="789620" y="1115686"/>
            <a:ext cx="1574332" cy="4060933"/>
            <a:chOff x="57795" y="1311448"/>
            <a:chExt cx="1574332" cy="4060933"/>
          </a:xfrm>
        </p:grpSpPr>
        <p:sp>
          <p:nvSpPr>
            <p:cNvPr id="5" name="Rectangle 4"/>
            <p:cNvSpPr/>
            <p:nvPr/>
          </p:nvSpPr>
          <p:spPr bwMode="auto">
            <a:xfrm>
              <a:off x="57795" y="1805608"/>
              <a:ext cx="792087" cy="720080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6" name="Connecteur droit 5"/>
            <p:cNvCxnSpPr>
              <a:cxnSpLocks/>
            </p:cNvCxnSpPr>
            <p:nvPr/>
          </p:nvCxnSpPr>
          <p:spPr bwMode="auto">
            <a:xfrm flipV="1">
              <a:off x="849882" y="1311448"/>
              <a:ext cx="782245" cy="494159"/>
            </a:xfrm>
            <a:prstGeom prst="line">
              <a:avLst/>
            </a:prstGeom>
            <a:ln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>
              <a:cxnSpLocks/>
            </p:cNvCxnSpPr>
            <p:nvPr/>
          </p:nvCxnSpPr>
          <p:spPr bwMode="auto">
            <a:xfrm>
              <a:off x="860476" y="2525688"/>
              <a:ext cx="771651" cy="2846693"/>
            </a:xfrm>
            <a:prstGeom prst="line">
              <a:avLst/>
            </a:prstGeom>
            <a:ln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7"/>
          <p:cNvSpPr txBox="1"/>
          <p:nvPr/>
        </p:nvSpPr>
        <p:spPr bwMode="auto">
          <a:xfrm>
            <a:off x="1425947" y="739451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chemeClr val="bg1"/>
                </a:solidFill>
              </a:rPr>
              <a:t>surface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2389231" y="1157536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underfocus</a:t>
            </a: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6678508" y="1157536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overfocus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4306267" y="5238829"/>
            <a:ext cx="25294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4C_W_280kX_0060  -500nm</a:t>
            </a:r>
            <a:endParaRPr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78508" y="1095326"/>
            <a:ext cx="4081293" cy="4081293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 bwMode="auto">
          <a:xfrm>
            <a:off x="8482732" y="5249240"/>
            <a:ext cx="2290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/>
              <a:t>4C_W_280kX_0062  +500nm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9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7578" y="5726949"/>
            <a:ext cx="521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/>
                </a:solidFill>
              </a:rPr>
              <a:t>HerHEA project, EUROfusion, ENR-MAT.02.VTT-T001, 2024-2025</a:t>
            </a:r>
            <a:endParaRPr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2290044" y="149426"/>
            <a:ext cx="778534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b="0"/>
              <a:t>Bright field TEM images of He-implanted </a:t>
            </a:r>
            <a:r>
              <a:rPr lang="fr-FR"/>
              <a:t>WTa</a:t>
            </a:r>
            <a:endParaRPr lang="fr-FR">
              <a:solidFill>
                <a:schemeClr val="accent2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309723" y="797495"/>
            <a:ext cx="4901304" cy="490130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 bwMode="auto">
          <a:xfrm>
            <a:off x="2940718" y="5416814"/>
            <a:ext cx="2304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/>
                </a:solidFill>
              </a:rPr>
              <a:t>G4_WTa_100kX_0081 -1.5 um</a:t>
            </a:r>
            <a:endParaRPr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5593933" y="780381"/>
            <a:ext cx="4901304" cy="490130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 bwMode="auto">
          <a:xfrm>
            <a:off x="8190980" y="5399365"/>
            <a:ext cx="24519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/>
                </a:solidFill>
              </a:rPr>
              <a:t>G4_WTa_100kX_0085 +1.5 um</a:t>
            </a:r>
            <a:endParaRPr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633859" y="5343131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underfocus</a:t>
            </a: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5818435" y="5334000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chemeClr val="bg1"/>
                </a:solidFill>
              </a:rPr>
              <a:t>overfocus</a:t>
            </a:r>
            <a:endParaRPr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9656930" y="818982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surface</a:t>
            </a:r>
            <a:endParaRPr dirty="0"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9358605" y="399125"/>
            <a:ext cx="1414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/>
                </a:solidFill>
              </a:rPr>
              <a:t>Pt protective layer</a:t>
            </a:r>
            <a:endParaRPr/>
          </a:p>
        </p:txBody>
      </p:sp>
      <p:cxnSp>
        <p:nvCxnSpPr>
          <p:cNvPr id="16" name="Connecteur droit avec flèche 15"/>
          <p:cNvCxnSpPr/>
          <p:nvPr/>
        </p:nvCxnSpPr>
        <p:spPr bwMode="auto">
          <a:xfrm flipH="1">
            <a:off x="9425015" y="593602"/>
            <a:ext cx="216024" cy="2908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 bwMode="auto">
          <a:xfrm>
            <a:off x="4380505" y="869504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surface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1746</Words>
  <Application>Microsoft Macintosh PowerPoint</Application>
  <PresentationFormat>Personnalisé</PresentationFormat>
  <Paragraphs>320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Helvetica</vt:lpstr>
      <vt:lpstr>Times</vt:lpstr>
      <vt:lpstr>1_modele-IJCLAb-powerpoint</vt:lpstr>
      <vt:lpstr>Transmission Electron Microscopy of He ion implanted W-based HEA at IJCLab  Stéphanie Jublot-Leclerc, Antoine Combrisson, Florian Pallier, Aurélie Gentils   Université Paris-Saclay, CNRS/IN2P3, IJCLab, Orsay, France   14th November, 2025</vt:lpstr>
      <vt:lpstr>Updated status on HerHEA work at CNRS-IJCLab (14th Nov. 2025) </vt:lpstr>
      <vt:lpstr>Updated status on HerHEA work at CNRS-IJCLab (14th Nov. 2025) </vt:lpstr>
      <vt:lpstr>Updated status on HerHEA work at CNRS-IJCLab (14th Nov. 2025) </vt:lpstr>
      <vt:lpstr>Updated status on HerHEA work at CNRS-IJCLab (14th Nov. 2025) </vt:lpstr>
      <vt:lpstr>Updated status on HerHEA work at CNRS-IJCLab (14th Nov. 2025) </vt:lpstr>
      <vt:lpstr>Bright field TEM images of He-implanted W </vt:lpstr>
      <vt:lpstr>Bright field TEM images of He-implanted W </vt:lpstr>
      <vt:lpstr>Bright field TEM images of He-implanted WTa</vt:lpstr>
      <vt:lpstr>Bright field TEM images of He-implanted WTa</vt:lpstr>
      <vt:lpstr>Bright field TEM images of He-implanted WV</vt:lpstr>
      <vt:lpstr>Bright field TEM images of He-implanted WV</vt:lpstr>
      <vt:lpstr>Bright field TEM images of He-implanted WTaV</vt:lpstr>
      <vt:lpstr>Bright field TEM images of He-implanted WTaV</vt:lpstr>
      <vt:lpstr>Bright field TEM images of He-implanted WTaMo</vt:lpstr>
      <vt:lpstr>Bright field TEM images of He-implanted WTaMo</vt:lpstr>
      <vt:lpstr>Updated status on HerHEA work at CNRS-IJCLab (14th Nov. 2025)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Aurélie Gentils</cp:lastModifiedBy>
  <cp:revision>2809</cp:revision>
  <cp:lastPrinted>2025-11-14T08:12:32Z</cp:lastPrinted>
  <dcterms:created xsi:type="dcterms:W3CDTF">2011-03-09T16:37:49Z</dcterms:created>
  <dcterms:modified xsi:type="dcterms:W3CDTF">2025-11-14T09:16:09Z</dcterms:modified>
</cp:coreProperties>
</file>