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sldIdLst>
    <p:sldId id="256" r:id="rId5"/>
    <p:sldId id="334" r:id="rId6"/>
    <p:sldId id="345" r:id="rId7"/>
    <p:sldId id="259" r:id="rId8"/>
    <p:sldId id="261" r:id="rId9"/>
    <p:sldId id="353" r:id="rId10"/>
    <p:sldId id="339" r:id="rId11"/>
    <p:sldId id="343" r:id="rId12"/>
    <p:sldId id="346" r:id="rId13"/>
    <p:sldId id="333" r:id="rId14"/>
    <p:sldId id="347" r:id="rId15"/>
    <p:sldId id="338" r:id="rId16"/>
    <p:sldId id="342" r:id="rId17"/>
    <p:sldId id="336" r:id="rId18"/>
    <p:sldId id="355" r:id="rId19"/>
    <p:sldId id="258" r:id="rId20"/>
    <p:sldId id="337"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55624-ED13-7941-A37A-6E22F67A1006}" v="260" dt="2026-02-05T08:04:56.832"/>
    <p1510:client id="{C0308111-034A-699A-E2BF-5DAF26642F3A}" v="96" dt="2026-02-05T09:25:28.571"/>
    <p1510:client id="{C54308EB-8CC4-EE9F-3153-867FEA79ED09}" v="437" dt="2026-02-05T09:13:28.24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63" d="100"/>
          <a:sy n="63" d="100"/>
        </p:scale>
        <p:origin x="47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Falchetto" userId="S::gloria.falchetto_cea.fr#ext#@eurofusionpilot.onmicrosoft.com::5d155fb3-f276-487a-bb8f-b5f30f148c7a" providerId="AD" clId="Web-{35555624-ED13-7941-A37A-6E22F67A1006}"/>
    <pc:docChg chg="modSld">
      <pc:chgData name="Gloria Falchetto" userId="S::gloria.falchetto_cea.fr#ext#@eurofusionpilot.onmicrosoft.com::5d155fb3-f276-487a-bb8f-b5f30f148c7a" providerId="AD" clId="Web-{35555624-ED13-7941-A37A-6E22F67A1006}" dt="2026-02-05T08:04:56.832" v="268" actId="20577"/>
      <pc:docMkLst>
        <pc:docMk/>
      </pc:docMkLst>
      <pc:sldChg chg="modSp">
        <pc:chgData name="Gloria Falchetto" userId="S::gloria.falchetto_cea.fr#ext#@eurofusionpilot.onmicrosoft.com::5d155fb3-f276-487a-bb8f-b5f30f148c7a" providerId="AD" clId="Web-{35555624-ED13-7941-A37A-6E22F67A1006}" dt="2026-02-05T07:53:46.619" v="39" actId="20577"/>
        <pc:sldMkLst>
          <pc:docMk/>
          <pc:sldMk cId="1619019265" sldId="259"/>
        </pc:sldMkLst>
        <pc:spChg chg="mod">
          <ac:chgData name="Gloria Falchetto" userId="S::gloria.falchetto_cea.fr#ext#@eurofusionpilot.onmicrosoft.com::5d155fb3-f276-487a-bb8f-b5f30f148c7a" providerId="AD" clId="Web-{35555624-ED13-7941-A37A-6E22F67A1006}" dt="2026-02-05T07:53:46.619" v="39" actId="20577"/>
          <ac:spMkLst>
            <pc:docMk/>
            <pc:sldMk cId="1619019265" sldId="259"/>
            <ac:spMk id="3" creationId="{492D747D-11D7-4E92-918D-C51C27723329}"/>
          </ac:spMkLst>
        </pc:spChg>
      </pc:sldChg>
      <pc:sldChg chg="modSp">
        <pc:chgData name="Gloria Falchetto" userId="S::gloria.falchetto_cea.fr#ext#@eurofusionpilot.onmicrosoft.com::5d155fb3-f276-487a-bb8f-b5f30f148c7a" providerId="AD" clId="Web-{35555624-ED13-7941-A37A-6E22F67A1006}" dt="2026-02-05T08:01:13.687" v="206" actId="20577"/>
        <pc:sldMkLst>
          <pc:docMk/>
          <pc:sldMk cId="2227161326" sldId="333"/>
        </pc:sldMkLst>
        <pc:spChg chg="mod">
          <ac:chgData name="Gloria Falchetto" userId="S::gloria.falchetto_cea.fr#ext#@eurofusionpilot.onmicrosoft.com::5d155fb3-f276-487a-bb8f-b5f30f148c7a" providerId="AD" clId="Web-{35555624-ED13-7941-A37A-6E22F67A1006}" dt="2026-02-05T08:01:13.687" v="206" actId="20577"/>
          <ac:spMkLst>
            <pc:docMk/>
            <pc:sldMk cId="2227161326" sldId="333"/>
            <ac:spMk id="3" creationId="{7DA8A98D-67E3-4418-82E2-C02ADE71BC29}"/>
          </ac:spMkLst>
        </pc:spChg>
      </pc:sldChg>
      <pc:sldChg chg="modSp">
        <pc:chgData name="Gloria Falchetto" userId="S::gloria.falchetto_cea.fr#ext#@eurofusionpilot.onmicrosoft.com::5d155fb3-f276-487a-bb8f-b5f30f148c7a" providerId="AD" clId="Web-{35555624-ED13-7941-A37A-6E22F67A1006}" dt="2026-02-05T07:47:42.318" v="1" actId="20577"/>
        <pc:sldMkLst>
          <pc:docMk/>
          <pc:sldMk cId="3600306225" sldId="334"/>
        </pc:sldMkLst>
        <pc:spChg chg="mod">
          <ac:chgData name="Gloria Falchetto" userId="S::gloria.falchetto_cea.fr#ext#@eurofusionpilot.onmicrosoft.com::5d155fb3-f276-487a-bb8f-b5f30f148c7a" providerId="AD" clId="Web-{35555624-ED13-7941-A37A-6E22F67A1006}" dt="2026-02-05T07:47:42.318" v="1" actId="20577"/>
          <ac:spMkLst>
            <pc:docMk/>
            <pc:sldMk cId="3600306225" sldId="334"/>
            <ac:spMk id="3" creationId="{DC018359-3BC9-49A4-8450-0E6A362609B4}"/>
          </ac:spMkLst>
        </pc:spChg>
      </pc:sldChg>
      <pc:sldChg chg="modSp">
        <pc:chgData name="Gloria Falchetto" userId="S::gloria.falchetto_cea.fr#ext#@eurofusionpilot.onmicrosoft.com::5d155fb3-f276-487a-bb8f-b5f30f148c7a" providerId="AD" clId="Web-{35555624-ED13-7941-A37A-6E22F67A1006}" dt="2026-02-05T08:04:56.832" v="268" actId="20577"/>
        <pc:sldMkLst>
          <pc:docMk/>
          <pc:sldMk cId="1414478396" sldId="336"/>
        </pc:sldMkLst>
        <pc:spChg chg="mod">
          <ac:chgData name="Gloria Falchetto" userId="S::gloria.falchetto_cea.fr#ext#@eurofusionpilot.onmicrosoft.com::5d155fb3-f276-487a-bb8f-b5f30f148c7a" providerId="AD" clId="Web-{35555624-ED13-7941-A37A-6E22F67A1006}" dt="2026-02-05T08:04:56.832" v="268" actId="20577"/>
          <ac:spMkLst>
            <pc:docMk/>
            <pc:sldMk cId="1414478396" sldId="336"/>
            <ac:spMk id="3" creationId="{AB1E6FBC-1D24-407A-B9C6-B667EAD9D3C1}"/>
          </ac:spMkLst>
        </pc:spChg>
      </pc:sldChg>
      <pc:sldChg chg="modSp">
        <pc:chgData name="Gloria Falchetto" userId="S::gloria.falchetto_cea.fr#ext#@eurofusionpilot.onmicrosoft.com::5d155fb3-f276-487a-bb8f-b5f30f148c7a" providerId="AD" clId="Web-{35555624-ED13-7941-A37A-6E22F67A1006}" dt="2026-02-05T08:04:02.894" v="264" actId="20577"/>
        <pc:sldMkLst>
          <pc:docMk/>
          <pc:sldMk cId="508621158" sldId="338"/>
        </pc:sldMkLst>
        <pc:spChg chg="mod">
          <ac:chgData name="Gloria Falchetto" userId="S::gloria.falchetto_cea.fr#ext#@eurofusionpilot.onmicrosoft.com::5d155fb3-f276-487a-bb8f-b5f30f148c7a" providerId="AD" clId="Web-{35555624-ED13-7941-A37A-6E22F67A1006}" dt="2026-02-05T08:04:02.894" v="264" actId="20577"/>
          <ac:spMkLst>
            <pc:docMk/>
            <pc:sldMk cId="508621158" sldId="338"/>
            <ac:spMk id="3" creationId="{181E11C9-C8BB-4326-8CBA-97A7AFEC023B}"/>
          </ac:spMkLst>
        </pc:spChg>
      </pc:sldChg>
      <pc:sldChg chg="modSp">
        <pc:chgData name="Gloria Falchetto" userId="S::gloria.falchetto_cea.fr#ext#@eurofusionpilot.onmicrosoft.com::5d155fb3-f276-487a-bb8f-b5f30f148c7a" providerId="AD" clId="Web-{35555624-ED13-7941-A37A-6E22F67A1006}" dt="2026-02-05T08:04:40.707" v="267" actId="20577"/>
        <pc:sldMkLst>
          <pc:docMk/>
          <pc:sldMk cId="2364401115" sldId="342"/>
        </pc:sldMkLst>
        <pc:spChg chg="mod">
          <ac:chgData name="Gloria Falchetto" userId="S::gloria.falchetto_cea.fr#ext#@eurofusionpilot.onmicrosoft.com::5d155fb3-f276-487a-bb8f-b5f30f148c7a" providerId="AD" clId="Web-{35555624-ED13-7941-A37A-6E22F67A1006}" dt="2026-02-05T08:04:40.707" v="267" actId="20577"/>
          <ac:spMkLst>
            <pc:docMk/>
            <pc:sldMk cId="2364401115" sldId="342"/>
            <ac:spMk id="3" creationId="{A63CD0A6-90C1-404C-8CF1-67DEA6611039}"/>
          </ac:spMkLst>
        </pc:spChg>
      </pc:sldChg>
      <pc:sldChg chg="modSp">
        <pc:chgData name="Gloria Falchetto" userId="S::gloria.falchetto_cea.fr#ext#@eurofusionpilot.onmicrosoft.com::5d155fb3-f276-487a-bb8f-b5f30f148c7a" providerId="AD" clId="Web-{35555624-ED13-7941-A37A-6E22F67A1006}" dt="2026-02-05T07:56:28.370" v="61" actId="20577"/>
        <pc:sldMkLst>
          <pc:docMk/>
          <pc:sldMk cId="1907654097" sldId="343"/>
        </pc:sldMkLst>
        <pc:spChg chg="mod">
          <ac:chgData name="Gloria Falchetto" userId="S::gloria.falchetto_cea.fr#ext#@eurofusionpilot.onmicrosoft.com::5d155fb3-f276-487a-bb8f-b5f30f148c7a" providerId="AD" clId="Web-{35555624-ED13-7941-A37A-6E22F67A1006}" dt="2026-02-05T07:56:28.370" v="61" actId="20577"/>
          <ac:spMkLst>
            <pc:docMk/>
            <pc:sldMk cId="1907654097" sldId="343"/>
            <ac:spMk id="3" creationId="{E9DBAB49-86ED-4E4D-82AB-A2BC1ABAF825}"/>
          </ac:spMkLst>
        </pc:spChg>
      </pc:sldChg>
      <pc:sldChg chg="modSp">
        <pc:chgData name="Gloria Falchetto" userId="S::gloria.falchetto_cea.fr#ext#@eurofusionpilot.onmicrosoft.com::5d155fb3-f276-487a-bb8f-b5f30f148c7a" providerId="AD" clId="Web-{35555624-ED13-7941-A37A-6E22F67A1006}" dt="2026-02-05T07:52:22.930" v="27" actId="20577"/>
        <pc:sldMkLst>
          <pc:docMk/>
          <pc:sldMk cId="2935062252" sldId="345"/>
        </pc:sldMkLst>
        <pc:spChg chg="mod">
          <ac:chgData name="Gloria Falchetto" userId="S::gloria.falchetto_cea.fr#ext#@eurofusionpilot.onmicrosoft.com::5d155fb3-f276-487a-bb8f-b5f30f148c7a" providerId="AD" clId="Web-{35555624-ED13-7941-A37A-6E22F67A1006}" dt="2026-02-05T07:52:22.930" v="27" actId="20577"/>
          <ac:spMkLst>
            <pc:docMk/>
            <pc:sldMk cId="2935062252" sldId="345"/>
            <ac:spMk id="3" creationId="{802CFC38-DA25-48DE-A1DE-E1BDDCCBBBE5}"/>
          </ac:spMkLst>
        </pc:spChg>
      </pc:sldChg>
      <pc:sldChg chg="modSp">
        <pc:chgData name="Gloria Falchetto" userId="S::gloria.falchetto_cea.fr#ext#@eurofusionpilot.onmicrosoft.com::5d155fb3-f276-487a-bb8f-b5f30f148c7a" providerId="AD" clId="Web-{35555624-ED13-7941-A37A-6E22F67A1006}" dt="2026-02-05T07:58:02.526" v="149" actId="20577"/>
        <pc:sldMkLst>
          <pc:docMk/>
          <pc:sldMk cId="3542819163" sldId="346"/>
        </pc:sldMkLst>
        <pc:spChg chg="mod">
          <ac:chgData name="Gloria Falchetto" userId="S::gloria.falchetto_cea.fr#ext#@eurofusionpilot.onmicrosoft.com::5d155fb3-f276-487a-bb8f-b5f30f148c7a" providerId="AD" clId="Web-{35555624-ED13-7941-A37A-6E22F67A1006}" dt="2026-02-05T07:58:02.526" v="149" actId="20577"/>
          <ac:spMkLst>
            <pc:docMk/>
            <pc:sldMk cId="3542819163" sldId="346"/>
            <ac:spMk id="3" creationId="{3C6CB9DC-364F-4972-95E3-97C0074D4BAF}"/>
          </ac:spMkLst>
        </pc:spChg>
      </pc:sldChg>
      <pc:sldChg chg="modSp">
        <pc:chgData name="Gloria Falchetto" userId="S::gloria.falchetto_cea.fr#ext#@eurofusionpilot.onmicrosoft.com::5d155fb3-f276-487a-bb8f-b5f30f148c7a" providerId="AD" clId="Web-{35555624-ED13-7941-A37A-6E22F67A1006}" dt="2026-02-05T08:02:13.595" v="218" actId="20577"/>
        <pc:sldMkLst>
          <pc:docMk/>
          <pc:sldMk cId="3921064979" sldId="347"/>
        </pc:sldMkLst>
        <pc:spChg chg="mod">
          <ac:chgData name="Gloria Falchetto" userId="S::gloria.falchetto_cea.fr#ext#@eurofusionpilot.onmicrosoft.com::5d155fb3-f276-487a-bb8f-b5f30f148c7a" providerId="AD" clId="Web-{35555624-ED13-7941-A37A-6E22F67A1006}" dt="2026-02-05T08:02:13.595" v="218" actId="20577"/>
          <ac:spMkLst>
            <pc:docMk/>
            <pc:sldMk cId="3921064979" sldId="347"/>
            <ac:spMk id="3" creationId="{07278085-1561-4BE2-A1E6-DDF4F7A2F0A5}"/>
          </ac:spMkLst>
        </pc:spChg>
      </pc:sldChg>
    </pc:docChg>
  </pc:docChgLst>
  <pc:docChgLst>
    <pc:chgData name="Xavier Litaudon" userId="S::xavier.litaudon_cea.fr#ext#@eurofusionpilot.onmicrosoft.com::6f18fedf-e58a-4a46-83fa-ec7ac5a9c07f" providerId="AD" clId="Web-{C54308EB-8CC4-EE9F-3153-867FEA79ED09}"/>
    <pc:docChg chg="addSld modSld">
      <pc:chgData name="Xavier Litaudon" userId="S::xavier.litaudon_cea.fr#ext#@eurofusionpilot.onmicrosoft.com::6f18fedf-e58a-4a46-83fa-ec7ac5a9c07f" providerId="AD" clId="Web-{C54308EB-8CC4-EE9F-3153-867FEA79ED09}" dt="2026-02-05T09:13:28.242" v="435" actId="20577"/>
      <pc:docMkLst>
        <pc:docMk/>
      </pc:docMkLst>
      <pc:sldChg chg="modSp">
        <pc:chgData name="Xavier Litaudon" userId="S::xavier.litaudon_cea.fr#ext#@eurofusionpilot.onmicrosoft.com::6f18fedf-e58a-4a46-83fa-ec7ac5a9c07f" providerId="AD" clId="Web-{C54308EB-8CC4-EE9F-3153-867FEA79ED09}" dt="2026-02-05T08:33:26.650" v="2" actId="20577"/>
        <pc:sldMkLst>
          <pc:docMk/>
          <pc:sldMk cId="247106485" sldId="256"/>
        </pc:sldMkLst>
        <pc:spChg chg="mod">
          <ac:chgData name="Xavier Litaudon" userId="S::xavier.litaudon_cea.fr#ext#@eurofusionpilot.onmicrosoft.com::6f18fedf-e58a-4a46-83fa-ec7ac5a9c07f" providerId="AD" clId="Web-{C54308EB-8CC4-EE9F-3153-867FEA79ED09}" dt="2026-02-05T08:33:26.650" v="2" actId="20577"/>
          <ac:spMkLst>
            <pc:docMk/>
            <pc:sldMk cId="247106485" sldId="256"/>
            <ac:spMk id="3" creationId="{68F44253-FAF4-4571-7B1E-85B86398C1C5}"/>
          </ac:spMkLst>
        </pc:spChg>
      </pc:sldChg>
      <pc:sldChg chg="modSp">
        <pc:chgData name="Xavier Litaudon" userId="S::xavier.litaudon_cea.fr#ext#@eurofusionpilot.onmicrosoft.com::6f18fedf-e58a-4a46-83fa-ec7ac5a9c07f" providerId="AD" clId="Web-{C54308EB-8CC4-EE9F-3153-867FEA79ED09}" dt="2026-02-05T08:46:05.863" v="87" actId="1076"/>
        <pc:sldMkLst>
          <pc:docMk/>
          <pc:sldMk cId="1619019265" sldId="259"/>
        </pc:sldMkLst>
        <pc:spChg chg="mod">
          <ac:chgData name="Xavier Litaudon" userId="S::xavier.litaudon_cea.fr#ext#@eurofusionpilot.onmicrosoft.com::6f18fedf-e58a-4a46-83fa-ec7ac5a9c07f" providerId="AD" clId="Web-{C54308EB-8CC4-EE9F-3153-867FEA79ED09}" dt="2026-02-05T08:46:05.863" v="87" actId="1076"/>
          <ac:spMkLst>
            <pc:docMk/>
            <pc:sldMk cId="1619019265" sldId="259"/>
            <ac:spMk id="3" creationId="{492D747D-11D7-4E92-918D-C51C27723329}"/>
          </ac:spMkLst>
        </pc:spChg>
      </pc:sldChg>
      <pc:sldChg chg="modSp">
        <pc:chgData name="Xavier Litaudon" userId="S::xavier.litaudon_cea.fr#ext#@eurofusionpilot.onmicrosoft.com::6f18fedf-e58a-4a46-83fa-ec7ac5a9c07f" providerId="AD" clId="Web-{C54308EB-8CC4-EE9F-3153-867FEA79ED09}" dt="2026-02-05T09:03:21.918" v="351" actId="1076"/>
        <pc:sldMkLst>
          <pc:docMk/>
          <pc:sldMk cId="2227161326" sldId="333"/>
        </pc:sldMkLst>
        <pc:spChg chg="mod">
          <ac:chgData name="Xavier Litaudon" userId="S::xavier.litaudon_cea.fr#ext#@eurofusionpilot.onmicrosoft.com::6f18fedf-e58a-4a46-83fa-ec7ac5a9c07f" providerId="AD" clId="Web-{C54308EB-8CC4-EE9F-3153-867FEA79ED09}" dt="2026-02-05T09:03:21.918" v="351" actId="1076"/>
          <ac:spMkLst>
            <pc:docMk/>
            <pc:sldMk cId="2227161326" sldId="333"/>
            <ac:spMk id="3" creationId="{7DA8A98D-67E3-4418-82E2-C02ADE71BC29}"/>
          </ac:spMkLst>
        </pc:spChg>
      </pc:sldChg>
      <pc:sldChg chg="modSp">
        <pc:chgData name="Xavier Litaudon" userId="S::xavier.litaudon_cea.fr#ext#@eurofusionpilot.onmicrosoft.com::6f18fedf-e58a-4a46-83fa-ec7ac5a9c07f" providerId="AD" clId="Web-{C54308EB-8CC4-EE9F-3153-867FEA79ED09}" dt="2026-02-05T09:09:41.233" v="385" actId="20577"/>
        <pc:sldMkLst>
          <pc:docMk/>
          <pc:sldMk cId="1414478396" sldId="336"/>
        </pc:sldMkLst>
        <pc:spChg chg="mod">
          <ac:chgData name="Xavier Litaudon" userId="S::xavier.litaudon_cea.fr#ext#@eurofusionpilot.onmicrosoft.com::6f18fedf-e58a-4a46-83fa-ec7ac5a9c07f" providerId="AD" clId="Web-{C54308EB-8CC4-EE9F-3153-867FEA79ED09}" dt="2026-02-05T09:09:41.233" v="385" actId="20577"/>
          <ac:spMkLst>
            <pc:docMk/>
            <pc:sldMk cId="1414478396" sldId="336"/>
            <ac:spMk id="3" creationId="{AB1E6FBC-1D24-407A-B9C6-B667EAD9D3C1}"/>
          </ac:spMkLst>
        </pc:spChg>
      </pc:sldChg>
      <pc:sldChg chg="modSp">
        <pc:chgData name="Xavier Litaudon" userId="S::xavier.litaudon_cea.fr#ext#@eurofusionpilot.onmicrosoft.com::6f18fedf-e58a-4a46-83fa-ec7ac5a9c07f" providerId="AD" clId="Web-{C54308EB-8CC4-EE9F-3153-867FEA79ED09}" dt="2026-02-05T09:07:17.920" v="374" actId="20577"/>
        <pc:sldMkLst>
          <pc:docMk/>
          <pc:sldMk cId="508621158" sldId="338"/>
        </pc:sldMkLst>
        <pc:spChg chg="mod">
          <ac:chgData name="Xavier Litaudon" userId="S::xavier.litaudon_cea.fr#ext#@eurofusionpilot.onmicrosoft.com::6f18fedf-e58a-4a46-83fa-ec7ac5a9c07f" providerId="AD" clId="Web-{C54308EB-8CC4-EE9F-3153-867FEA79ED09}" dt="2026-02-05T09:07:17.920" v="374" actId="20577"/>
          <ac:spMkLst>
            <pc:docMk/>
            <pc:sldMk cId="508621158" sldId="338"/>
            <ac:spMk id="3" creationId="{181E11C9-C8BB-4326-8CBA-97A7AFEC023B}"/>
          </ac:spMkLst>
        </pc:spChg>
      </pc:sldChg>
      <pc:sldChg chg="modSp">
        <pc:chgData name="Xavier Litaudon" userId="S::xavier.litaudon_cea.fr#ext#@eurofusionpilot.onmicrosoft.com::6f18fedf-e58a-4a46-83fa-ec7ac5a9c07f" providerId="AD" clId="Web-{C54308EB-8CC4-EE9F-3153-867FEA79ED09}" dt="2026-02-05T09:08:50.530" v="379" actId="20577"/>
        <pc:sldMkLst>
          <pc:docMk/>
          <pc:sldMk cId="2364401115" sldId="342"/>
        </pc:sldMkLst>
        <pc:spChg chg="mod">
          <ac:chgData name="Xavier Litaudon" userId="S::xavier.litaudon_cea.fr#ext#@eurofusionpilot.onmicrosoft.com::6f18fedf-e58a-4a46-83fa-ec7ac5a9c07f" providerId="AD" clId="Web-{C54308EB-8CC4-EE9F-3153-867FEA79ED09}" dt="2026-02-05T09:08:50.530" v="379" actId="20577"/>
          <ac:spMkLst>
            <pc:docMk/>
            <pc:sldMk cId="2364401115" sldId="342"/>
            <ac:spMk id="3" creationId="{A63CD0A6-90C1-404C-8CF1-67DEA6611039}"/>
          </ac:spMkLst>
        </pc:spChg>
      </pc:sldChg>
      <pc:sldChg chg="modSp">
        <pc:chgData name="Xavier Litaudon" userId="S::xavier.litaudon_cea.fr#ext#@eurofusionpilot.onmicrosoft.com::6f18fedf-e58a-4a46-83fa-ec7ac5a9c07f" providerId="AD" clId="Web-{C54308EB-8CC4-EE9F-3153-867FEA79ED09}" dt="2026-02-05T08:48:47.881" v="116"/>
        <pc:sldMkLst>
          <pc:docMk/>
          <pc:sldMk cId="1907654097" sldId="343"/>
        </pc:sldMkLst>
        <pc:spChg chg="mod">
          <ac:chgData name="Xavier Litaudon" userId="S::xavier.litaudon_cea.fr#ext#@eurofusionpilot.onmicrosoft.com::6f18fedf-e58a-4a46-83fa-ec7ac5a9c07f" providerId="AD" clId="Web-{C54308EB-8CC4-EE9F-3153-867FEA79ED09}" dt="2026-02-05T08:48:47.881" v="116"/>
          <ac:spMkLst>
            <pc:docMk/>
            <pc:sldMk cId="1907654097" sldId="343"/>
            <ac:spMk id="3" creationId="{E9DBAB49-86ED-4E4D-82AB-A2BC1ABAF825}"/>
          </ac:spMkLst>
        </pc:spChg>
      </pc:sldChg>
      <pc:sldChg chg="modSp">
        <pc:chgData name="Xavier Litaudon" userId="S::xavier.litaudon_cea.fr#ext#@eurofusionpilot.onmicrosoft.com::6f18fedf-e58a-4a46-83fa-ec7ac5a9c07f" providerId="AD" clId="Web-{C54308EB-8CC4-EE9F-3153-867FEA79ED09}" dt="2026-02-05T08:59:11.663" v="278" actId="20577"/>
        <pc:sldMkLst>
          <pc:docMk/>
          <pc:sldMk cId="3542819163" sldId="346"/>
        </pc:sldMkLst>
        <pc:spChg chg="mod">
          <ac:chgData name="Xavier Litaudon" userId="S::xavier.litaudon_cea.fr#ext#@eurofusionpilot.onmicrosoft.com::6f18fedf-e58a-4a46-83fa-ec7ac5a9c07f" providerId="AD" clId="Web-{C54308EB-8CC4-EE9F-3153-867FEA79ED09}" dt="2026-02-05T08:59:11.663" v="278" actId="20577"/>
          <ac:spMkLst>
            <pc:docMk/>
            <pc:sldMk cId="3542819163" sldId="346"/>
            <ac:spMk id="3" creationId="{3C6CB9DC-364F-4972-95E3-97C0074D4BAF}"/>
          </ac:spMkLst>
        </pc:spChg>
      </pc:sldChg>
      <pc:sldChg chg="modSp">
        <pc:chgData name="Xavier Litaudon" userId="S::xavier.litaudon_cea.fr#ext#@eurofusionpilot.onmicrosoft.com::6f18fedf-e58a-4a46-83fa-ec7ac5a9c07f" providerId="AD" clId="Web-{C54308EB-8CC4-EE9F-3153-867FEA79ED09}" dt="2026-02-05T09:02:44.667" v="305" actId="20577"/>
        <pc:sldMkLst>
          <pc:docMk/>
          <pc:sldMk cId="3921064979" sldId="347"/>
        </pc:sldMkLst>
        <pc:spChg chg="mod">
          <ac:chgData name="Xavier Litaudon" userId="S::xavier.litaudon_cea.fr#ext#@eurofusionpilot.onmicrosoft.com::6f18fedf-e58a-4a46-83fa-ec7ac5a9c07f" providerId="AD" clId="Web-{C54308EB-8CC4-EE9F-3153-867FEA79ED09}" dt="2026-02-05T09:02:44.667" v="305" actId="20577"/>
          <ac:spMkLst>
            <pc:docMk/>
            <pc:sldMk cId="3921064979" sldId="347"/>
            <ac:spMk id="3" creationId="{07278085-1561-4BE2-A1E6-DDF4F7A2F0A5}"/>
          </ac:spMkLst>
        </pc:spChg>
      </pc:sldChg>
      <pc:sldChg chg="modSp new">
        <pc:chgData name="Xavier Litaudon" userId="S::xavier.litaudon_cea.fr#ext#@eurofusionpilot.onmicrosoft.com::6f18fedf-e58a-4a46-83fa-ec7ac5a9c07f" providerId="AD" clId="Web-{C54308EB-8CC4-EE9F-3153-867FEA79ED09}" dt="2026-02-05T09:13:28.242" v="435" actId="20577"/>
        <pc:sldMkLst>
          <pc:docMk/>
          <pc:sldMk cId="1626656559" sldId="355"/>
        </pc:sldMkLst>
        <pc:spChg chg="mod">
          <ac:chgData name="Xavier Litaudon" userId="S::xavier.litaudon_cea.fr#ext#@eurofusionpilot.onmicrosoft.com::6f18fedf-e58a-4a46-83fa-ec7ac5a9c07f" providerId="AD" clId="Web-{C54308EB-8CC4-EE9F-3153-867FEA79ED09}" dt="2026-02-05T09:13:10.663" v="434" actId="20577"/>
          <ac:spMkLst>
            <pc:docMk/>
            <pc:sldMk cId="1626656559" sldId="355"/>
            <ac:spMk id="2" creationId="{ED7D2BEA-8B14-3475-8061-B9E50A5606D4}"/>
          </ac:spMkLst>
        </pc:spChg>
        <pc:spChg chg="mod">
          <ac:chgData name="Xavier Litaudon" userId="S::xavier.litaudon_cea.fr#ext#@eurofusionpilot.onmicrosoft.com::6f18fedf-e58a-4a46-83fa-ec7ac5a9c07f" providerId="AD" clId="Web-{C54308EB-8CC4-EE9F-3153-867FEA79ED09}" dt="2026-02-05T09:13:28.242" v="435" actId="20577"/>
          <ac:spMkLst>
            <pc:docMk/>
            <pc:sldMk cId="1626656559" sldId="355"/>
            <ac:spMk id="3" creationId="{709221B4-2516-8175-4515-5DC841E7B5DA}"/>
          </ac:spMkLst>
        </pc:spChg>
      </pc:sldChg>
    </pc:docChg>
  </pc:docChgLst>
  <pc:docChgLst>
    <pc:chgData name="Xavier Litaudon" userId="S::xavier.litaudon_cea.fr#ext#@eurofusionpilot.onmicrosoft.com::6f18fedf-e58a-4a46-83fa-ec7ac5a9c07f" providerId="AD" clId="Web-{C0308111-034A-699A-E2BF-5DAF26642F3A}"/>
    <pc:docChg chg="modSld">
      <pc:chgData name="Xavier Litaudon" userId="S::xavier.litaudon_cea.fr#ext#@eurofusionpilot.onmicrosoft.com::6f18fedf-e58a-4a46-83fa-ec7ac5a9c07f" providerId="AD" clId="Web-{C0308111-034A-699A-E2BF-5DAF26642F3A}" dt="2026-02-05T09:25:28.571" v="103" actId="14100"/>
      <pc:docMkLst>
        <pc:docMk/>
      </pc:docMkLst>
      <pc:sldChg chg="modSp">
        <pc:chgData name="Xavier Litaudon" userId="S::xavier.litaudon_cea.fr#ext#@eurofusionpilot.onmicrosoft.com::6f18fedf-e58a-4a46-83fa-ec7ac5a9c07f" providerId="AD" clId="Web-{C0308111-034A-699A-E2BF-5DAF26642F3A}" dt="2026-02-05T09:15:39.363" v="13" actId="20577"/>
        <pc:sldMkLst>
          <pc:docMk/>
          <pc:sldMk cId="1414478396" sldId="336"/>
        </pc:sldMkLst>
        <pc:spChg chg="mod">
          <ac:chgData name="Xavier Litaudon" userId="S::xavier.litaudon_cea.fr#ext#@eurofusionpilot.onmicrosoft.com::6f18fedf-e58a-4a46-83fa-ec7ac5a9c07f" providerId="AD" clId="Web-{C0308111-034A-699A-E2BF-5DAF26642F3A}" dt="2026-02-05T09:15:39.363" v="13" actId="20577"/>
          <ac:spMkLst>
            <pc:docMk/>
            <pc:sldMk cId="1414478396" sldId="336"/>
            <ac:spMk id="3" creationId="{AB1E6FBC-1D24-407A-B9C6-B667EAD9D3C1}"/>
          </ac:spMkLst>
        </pc:spChg>
      </pc:sldChg>
      <pc:sldChg chg="modSp">
        <pc:chgData name="Xavier Litaudon" userId="S::xavier.litaudon_cea.fr#ext#@eurofusionpilot.onmicrosoft.com::6f18fedf-e58a-4a46-83fa-ec7ac5a9c07f" providerId="AD" clId="Web-{C0308111-034A-699A-E2BF-5DAF26642F3A}" dt="2026-02-05T09:25:28.571" v="103" actId="14100"/>
        <pc:sldMkLst>
          <pc:docMk/>
          <pc:sldMk cId="1626656559" sldId="355"/>
        </pc:sldMkLst>
        <pc:spChg chg="mod">
          <ac:chgData name="Xavier Litaudon" userId="S::xavier.litaudon_cea.fr#ext#@eurofusionpilot.onmicrosoft.com::6f18fedf-e58a-4a46-83fa-ec7ac5a9c07f" providerId="AD" clId="Web-{C0308111-034A-699A-E2BF-5DAF26642F3A}" dt="2026-02-05T09:23:42.006" v="102" actId="1076"/>
          <ac:spMkLst>
            <pc:docMk/>
            <pc:sldMk cId="1626656559" sldId="355"/>
            <ac:spMk id="3" creationId="{709221B4-2516-8175-4515-5DC841E7B5DA}"/>
          </ac:spMkLst>
        </pc:spChg>
        <pc:spChg chg="mod">
          <ac:chgData name="Xavier Litaudon" userId="S::xavier.litaudon_cea.fr#ext#@eurofusionpilot.onmicrosoft.com::6f18fedf-e58a-4a46-83fa-ec7ac5a9c07f" providerId="AD" clId="Web-{C0308111-034A-699A-E2BF-5DAF26642F3A}" dt="2026-02-05T09:25:28.571" v="103" actId="14100"/>
          <ac:spMkLst>
            <pc:docMk/>
            <pc:sldMk cId="1626656559" sldId="355"/>
            <ac:spMk id="4" creationId="{D467CBA0-309B-F408-CC30-AF721CCEA60B}"/>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B7D49-F98B-4EE5-AE4E-91F657CEFB64}" type="datetimeFigureOut">
              <a:rPr lang="fr-FR" smtClean="0"/>
              <a:t>08/02/2026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C8EC2-4AC0-428C-A8B8-6E238BCDAB42}" type="slidenum">
              <a:rPr lang="fr-FR" smtClean="0"/>
              <a:t>‹N°›</a:t>
            </a:fld>
            <a:endParaRPr lang="fr-FR"/>
          </a:p>
        </p:txBody>
      </p:sp>
    </p:spTree>
    <p:extLst>
      <p:ext uri="{BB962C8B-B14F-4D97-AF65-F5344CB8AC3E}">
        <p14:creationId xmlns:p14="http://schemas.microsoft.com/office/powerpoint/2010/main" val="241710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b="1">
                <a:latin typeface="+mn-lt"/>
                <a:cs typeface="Arial" panose="020B0604020202020204" pitchFamily="34" charset="0"/>
              </a:defRPr>
            </a:lvl1pPr>
            <a:lvl2pPr marL="557213" indent="-214313">
              <a:buFont typeface="Arial" panose="020B0604020202020204" pitchFamily="34" charset="0"/>
              <a:buChar char="•"/>
              <a:defRPr sz="1800">
                <a:solidFill>
                  <a:srgbClr val="002060"/>
                </a:solidFill>
                <a:latin typeface="+mn-lt"/>
                <a:cs typeface="Arial" panose="020B0604020202020204" pitchFamily="34" charset="0"/>
              </a:defRPr>
            </a:lvl2pPr>
            <a:lvl3pPr marL="857250" indent="-171450">
              <a:buFont typeface="Arial" panose="020B0604020202020204" pitchFamily="34" charset="0"/>
              <a:buChar char="•"/>
              <a:defRPr sz="1600">
                <a:solidFill>
                  <a:srgbClr val="002060"/>
                </a:solidFill>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898776" cy="329614"/>
          </a:xfrm>
          <a:prstGeom prst="rect">
            <a:avLst/>
          </a:prstGeom>
        </p:spPr>
        <p:txBody>
          <a:bodyPr anchor="t"/>
          <a:lstStyle>
            <a:lvl1pPr>
              <a:defRPr sz="1200">
                <a:solidFill>
                  <a:schemeClr val="bg1"/>
                </a:solidFill>
              </a:defRPr>
            </a:lvl1pPr>
          </a:lstStyle>
          <a:p>
            <a:r>
              <a:rPr lang="en-GB">
                <a:solidFill>
                  <a:prstClr val="white"/>
                </a:solidFill>
              </a:rPr>
              <a:t>Xavier LITAUDON | E-TASC General Meeting #2 | Garching | 09-13 Feb.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7"/>
          <p:cNvSpPr>
            <a:spLocks noGrp="1"/>
          </p:cNvSpPr>
          <p:nvPr>
            <p:ph type="ftr" sz="quarter" idx="11"/>
          </p:nvPr>
        </p:nvSpPr>
        <p:spPr>
          <a:xfrm>
            <a:off x="825624" y="6555770"/>
            <a:ext cx="3898776" cy="329614"/>
          </a:xfrm>
          <a:prstGeom prst="rect">
            <a:avLst/>
          </a:prstGeom>
        </p:spPr>
        <p:txBody>
          <a:bodyPr anchor="t"/>
          <a:lstStyle>
            <a:lvl1pPr>
              <a:defRPr sz="1200">
                <a:solidFill>
                  <a:schemeClr val="bg1"/>
                </a:solidFill>
              </a:defRPr>
            </a:lvl1pPr>
          </a:lstStyle>
          <a:p>
            <a:r>
              <a:rPr lang="en-GB">
                <a:solidFill>
                  <a:prstClr val="white"/>
                </a:solidFill>
              </a:rPr>
              <a:t>Xavier LITAUDON | E-TASC General Meeting #2 | Garching | 09-13 Feb. 2026</a:t>
            </a:r>
            <a:endParaRPr lang="en-GB" dirty="0">
              <a:solidFill>
                <a:prstClr val="white"/>
              </a:solidFill>
            </a:endParaRPr>
          </a:p>
        </p:txBody>
      </p:sp>
      <p:sp>
        <p:nvSpPr>
          <p:cNvPr id="11"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b="1">
                <a:latin typeface="+mn-lt"/>
                <a:cs typeface="Arial" panose="020B0604020202020204" pitchFamily="34" charset="0"/>
              </a:defRPr>
            </a:lvl1pPr>
            <a:lvl2pPr marL="557213" indent="-214313">
              <a:buFont typeface="Arial" panose="020B0604020202020204" pitchFamily="34" charset="0"/>
              <a:buChar char="•"/>
              <a:defRPr sz="1800">
                <a:solidFill>
                  <a:srgbClr val="002060"/>
                </a:solidFill>
                <a:latin typeface="+mn-lt"/>
                <a:cs typeface="Arial" panose="020B0604020202020204" pitchFamily="34" charset="0"/>
              </a:defRPr>
            </a:lvl2pPr>
            <a:lvl3pPr marL="857250" indent="-171450">
              <a:buFont typeface="Arial" panose="020B0604020202020204" pitchFamily="34" charset="0"/>
              <a:buChar char="•"/>
              <a:defRPr sz="1600">
                <a:solidFill>
                  <a:srgbClr val="002060"/>
                </a:solidFill>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61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Xavier LITAUDON | E-TASC General Meeting #2 | Garching | 09-13 Feb.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70"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avier.litaudon@cea.fr" TargetMode="External"/><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image" Target="../media/image7.emf"/><Relationship Id="rId1" Type="http://schemas.openxmlformats.org/officeDocument/2006/relationships/slideLayout" Target="../slideLayouts/slideLayout2.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7" y="1197028"/>
            <a:ext cx="11325596" cy="1291312"/>
          </a:xfrm>
        </p:spPr>
        <p:txBody>
          <a:bodyPr>
            <a:normAutofit/>
          </a:bodyPr>
          <a:lstStyle/>
          <a:p>
            <a:r>
              <a:rPr lang="en-US" sz="3600" dirty="0"/>
              <a:t>Work-Package Theory and Modelling (WPTM) 2026-2027</a:t>
            </a:r>
            <a:endParaRPr lang="en-US" dirty="0"/>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7" y="2647744"/>
            <a:ext cx="11325596" cy="969663"/>
          </a:xfrm>
        </p:spPr>
        <p:txBody>
          <a:bodyPr vert="horz" lIns="91440" tIns="45720" rIns="91440" bIns="45720" rtlCol="0" anchor="t">
            <a:normAutofit/>
          </a:bodyPr>
          <a:lstStyle/>
          <a:p>
            <a:r>
              <a:rPr lang="en-US" dirty="0"/>
              <a:t>Xavier LITAUDON* (Project Leader), Gloria FALCHETTO (Project Support)</a:t>
            </a:r>
          </a:p>
          <a:p>
            <a:r>
              <a:rPr lang="en-US" dirty="0"/>
              <a:t>Special thanks to the E-TASC Scientific Board, Frank Jenko  and Denis </a:t>
            </a:r>
            <a:r>
              <a:rPr lang="en-US" dirty="0" err="1"/>
              <a:t>Kalupin</a:t>
            </a:r>
            <a:r>
              <a:rPr lang="en-US" dirty="0"/>
              <a:t> </a:t>
            </a:r>
            <a:endParaRPr lang="en-US" dirty="0">
              <a:ea typeface="Calibri"/>
              <a:cs typeface="Calibri"/>
            </a:endParaRPr>
          </a:p>
        </p:txBody>
      </p:sp>
      <p:pic>
        <p:nvPicPr>
          <p:cNvPr id="6"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7367" y="3999123"/>
            <a:ext cx="1666021" cy="1666021"/>
          </a:xfrm>
          <a:prstGeom prst="rect">
            <a:avLst/>
          </a:prstGeom>
        </p:spPr>
      </p:pic>
      <p:sp>
        <p:nvSpPr>
          <p:cNvPr id="7"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2190264" y="3999123"/>
            <a:ext cx="4706296" cy="578961"/>
          </a:xfrm>
        </p:spPr>
        <p:txBody>
          <a:bodyPr>
            <a:normAutofit/>
          </a:bodyPr>
          <a:lstStyle/>
          <a:p>
            <a:r>
              <a:rPr lang="en-US" dirty="0"/>
              <a:t>CEA lead lab. for WPTM </a:t>
            </a:r>
          </a:p>
        </p:txBody>
      </p:sp>
      <p:sp>
        <p:nvSpPr>
          <p:cNvPr id="8"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2190264" y="5159254"/>
            <a:ext cx="3659692" cy="505890"/>
          </a:xfrm>
        </p:spPr>
        <p:txBody>
          <a:bodyPr>
            <a:normAutofit/>
          </a:bodyPr>
          <a:lstStyle/>
          <a:p>
            <a:r>
              <a:rPr lang="en-US" dirty="0">
                <a:hlinkClick r:id="rId3"/>
              </a:rPr>
              <a:t>*xavier.litaudon@cea.fr</a:t>
            </a:r>
            <a:endParaRPr lang="en-US" dirty="0"/>
          </a:p>
          <a:p>
            <a:endParaRPr lang="en-US" dirty="0"/>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E8067-8E8C-43A7-997C-87E9E42B07B9}"/>
              </a:ext>
            </a:extLst>
          </p:cNvPr>
          <p:cNvSpPr>
            <a:spLocks noGrp="1"/>
          </p:cNvSpPr>
          <p:nvPr>
            <p:ph type="title"/>
          </p:nvPr>
        </p:nvSpPr>
        <p:spPr/>
        <p:txBody>
          <a:bodyPr>
            <a:normAutofit/>
          </a:bodyPr>
          <a:lstStyle/>
          <a:p>
            <a:r>
              <a:rPr lang="en-US" dirty="0"/>
              <a:t>WPTE Building Synergies Across </a:t>
            </a:r>
            <a:r>
              <a:rPr lang="en-US" dirty="0" err="1"/>
              <a:t>EUROfusion</a:t>
            </a:r>
            <a:r>
              <a:rPr lang="en-US" dirty="0"/>
              <a:t> Projects</a:t>
            </a:r>
          </a:p>
        </p:txBody>
      </p:sp>
      <p:sp>
        <p:nvSpPr>
          <p:cNvPr id="3" name="Espace réservé du texte 2">
            <a:extLst>
              <a:ext uri="{FF2B5EF4-FFF2-40B4-BE49-F238E27FC236}">
                <a16:creationId xmlns:a16="http://schemas.microsoft.com/office/drawing/2014/main" id="{7DA8A98D-67E3-4418-82E2-C02ADE71BC29}"/>
              </a:ext>
            </a:extLst>
          </p:cNvPr>
          <p:cNvSpPr>
            <a:spLocks noGrp="1"/>
          </p:cNvSpPr>
          <p:nvPr>
            <p:ph type="body" idx="1"/>
          </p:nvPr>
        </p:nvSpPr>
        <p:spPr>
          <a:xfrm>
            <a:off x="725714" y="680850"/>
            <a:ext cx="11039929" cy="5911206"/>
          </a:xfrm>
        </p:spPr>
        <p:txBody>
          <a:bodyPr vert="horz" lIns="91440" tIns="45720" rIns="91440" bIns="45720" rtlCol="0" anchor="t">
            <a:normAutofit/>
          </a:bodyPr>
          <a:lstStyle/>
          <a:p>
            <a:pPr marL="0" indent="0" algn="ctr">
              <a:buNone/>
            </a:pPr>
            <a:r>
              <a:rPr lang="en-US" dirty="0">
                <a:solidFill>
                  <a:srgbClr val="002060"/>
                </a:solidFill>
                <a:cs typeface="Arial"/>
              </a:rPr>
              <a:t>Integrating</a:t>
            </a:r>
            <a:r>
              <a:rPr lang="en-US" sz="2400" b="1" dirty="0">
                <a:solidFill>
                  <a:srgbClr val="002060"/>
                </a:solidFill>
                <a:cs typeface="Arial"/>
              </a:rPr>
              <a:t> Theory &amp; Modelling with Experimental and Design Activities</a:t>
            </a:r>
          </a:p>
          <a:p>
            <a:pPr marL="342900" indent="-342900">
              <a:buFont typeface="Wingdings" panose="05000000000000000000" pitchFamily="2" charset="2"/>
              <a:buChar char="Ø"/>
            </a:pPr>
            <a:r>
              <a:rPr lang="en-US" dirty="0">
                <a:cs typeface="Arial"/>
              </a:rPr>
              <a:t>Fusion Science Department – WP TE: Tokamak Exploitation &amp; WPSA</a:t>
            </a:r>
            <a:endParaRPr lang="en-US" dirty="0">
              <a:ea typeface="Calibri"/>
            </a:endParaRPr>
          </a:p>
          <a:p>
            <a:pPr marL="609600" lvl="1" indent="-342900">
              <a:buClr>
                <a:schemeClr val="tx1"/>
              </a:buClr>
              <a:buSzPct val="100000"/>
              <a:buFont typeface="Wingdings" panose="05000000000000000000" pitchFamily="2" charset="2"/>
              <a:buChar char="Ø"/>
            </a:pPr>
            <a:r>
              <a:rPr lang="en-US" dirty="0"/>
              <a:t>Access to experimental data from AUG, MAST-U, TCV, WEST, JET, JT-60SA</a:t>
            </a:r>
          </a:p>
          <a:p>
            <a:pPr marL="609600" lvl="1" indent="-342900">
              <a:buClr>
                <a:schemeClr val="tx1"/>
              </a:buClr>
              <a:buSzPct val="100000"/>
              <a:buFont typeface="Wingdings" panose="05000000000000000000" pitchFamily="2" charset="2"/>
              <a:buChar char="Ø"/>
            </a:pPr>
            <a:r>
              <a:rPr lang="en-US" dirty="0"/>
              <a:t>Support interpretative/predictive modelling and code validation</a:t>
            </a:r>
          </a:p>
          <a:p>
            <a:pPr marL="342900" indent="-342900">
              <a:buFont typeface="Wingdings" panose="05000000000000000000" pitchFamily="2" charset="2"/>
              <a:buChar char="Ø"/>
            </a:pPr>
            <a:r>
              <a:rPr lang="en-US" dirty="0">
                <a:cs typeface="Arial"/>
              </a:rPr>
              <a:t>Fusion Science Department – WP PWIE: Plasma Wall Interaction and Exhaust</a:t>
            </a:r>
            <a:endParaRPr lang="en-US" dirty="0">
              <a:ea typeface="Calibri"/>
              <a:cs typeface="Arial"/>
            </a:endParaRPr>
          </a:p>
          <a:p>
            <a:pPr marL="609600" lvl="1" indent="-342900">
              <a:buClr>
                <a:schemeClr val="tx1"/>
              </a:buClr>
              <a:buSzPct val="100000"/>
              <a:buFont typeface="Wingdings" panose="05000000000000000000" pitchFamily="2" charset="2"/>
              <a:buChar char="Ø"/>
            </a:pPr>
            <a:r>
              <a:rPr lang="en-US" dirty="0"/>
              <a:t>Physics of plasma-wall interaction with tungsten first wall</a:t>
            </a:r>
          </a:p>
          <a:p>
            <a:pPr marL="609600" lvl="1" indent="-342900">
              <a:buClr>
                <a:schemeClr val="tx1"/>
              </a:buClr>
              <a:buSzPct val="100000"/>
              <a:buFont typeface="Wingdings" panose="05000000000000000000" pitchFamily="2" charset="2"/>
              <a:buChar char="Ø"/>
            </a:pPr>
            <a:r>
              <a:rPr lang="en-US" dirty="0">
                <a:cs typeface="Arial"/>
              </a:rPr>
              <a:t>Strong links with SP D (plasma-edge &amp; plasma-wall modelling)</a:t>
            </a:r>
            <a:endParaRPr lang="en-US" dirty="0">
              <a:ea typeface="Calibri"/>
              <a:cs typeface="Arial"/>
            </a:endParaRPr>
          </a:p>
          <a:p>
            <a:pPr marL="342900" indent="-342900">
              <a:buFont typeface="Wingdings" panose="05000000000000000000" pitchFamily="2" charset="2"/>
              <a:buChar char="Ø"/>
            </a:pPr>
            <a:r>
              <a:rPr lang="en-US" dirty="0">
                <a:cs typeface="Arial"/>
              </a:rPr>
              <a:t>Fusion Science Department – WP STEL: Stellarator Activities</a:t>
            </a:r>
            <a:endParaRPr lang="en-US" dirty="0">
              <a:ea typeface="Calibri"/>
              <a:cs typeface="Arial"/>
            </a:endParaRPr>
          </a:p>
          <a:p>
            <a:pPr marL="609600" lvl="1" indent="-342900">
              <a:buClr>
                <a:schemeClr val="tx1"/>
              </a:buClr>
              <a:buSzPct val="100000"/>
              <a:buFont typeface="Wingdings" panose="05000000000000000000" pitchFamily="2" charset="2"/>
              <a:buChar char="Ø"/>
            </a:pPr>
            <a:r>
              <a:rPr lang="en-US" dirty="0">
                <a:cs typeface="Arial"/>
              </a:rPr>
              <a:t>Collaborative modelling and experiments to advance stellarator physics</a:t>
            </a:r>
            <a:endParaRPr lang="en-US" dirty="0">
              <a:ea typeface="Calibri"/>
              <a:cs typeface="Arial"/>
            </a:endParaRPr>
          </a:p>
          <a:p>
            <a:pPr marL="342900" indent="-342900">
              <a:buFont typeface="Wingdings,Sans-Serif"/>
              <a:buChar char="Ø"/>
            </a:pPr>
            <a:r>
              <a:rPr lang="en-US" dirty="0">
                <a:solidFill>
                  <a:srgbClr val="000000"/>
                </a:solidFill>
                <a:ea typeface="Calibri"/>
                <a:cs typeface="Calibri"/>
              </a:rPr>
              <a:t>Fusion Science Department –WP ENR: Enabling Research </a:t>
            </a:r>
            <a:endParaRPr lang="en-US" b="0" dirty="0">
              <a:solidFill>
                <a:srgbClr val="000000"/>
              </a:solidFill>
              <a:ea typeface="Calibri"/>
              <a:cs typeface="Calibri"/>
            </a:endParaRPr>
          </a:p>
          <a:p>
            <a:pPr marL="609600" lvl="1" indent="-342900">
              <a:buFont typeface="Wingdings,Sans-Serif"/>
              <a:buChar char="Ø"/>
            </a:pPr>
            <a:r>
              <a:rPr lang="en-US" dirty="0">
                <a:ea typeface="Calibri"/>
                <a:cs typeface="Calibri"/>
              </a:rPr>
              <a:t>Supports blue-sky theory and modelling projects to explore novel ideas</a:t>
            </a:r>
            <a:endParaRPr lang="en-US" dirty="0">
              <a:solidFill>
                <a:srgbClr val="000000"/>
              </a:solidFill>
              <a:ea typeface="Calibri"/>
              <a:cs typeface="Calibri"/>
            </a:endParaRPr>
          </a:p>
          <a:p>
            <a:pPr marL="342900" indent="-342900">
              <a:buFont typeface="Wingdings,Sans-Serif"/>
              <a:buChar char="Ø"/>
            </a:pPr>
            <a:r>
              <a:rPr lang="en-US">
                <a:solidFill>
                  <a:srgbClr val="000000"/>
                </a:solidFill>
                <a:ea typeface="Calibri"/>
                <a:cs typeface="Calibri"/>
              </a:rPr>
              <a:t>Design &amp; Integration Department – WPDES: Design Activities</a:t>
            </a:r>
            <a:endParaRPr lang="en-US" b="0">
              <a:solidFill>
                <a:srgbClr val="000000"/>
              </a:solidFill>
              <a:ea typeface="Calibri"/>
              <a:cs typeface="Calibri"/>
            </a:endParaRPr>
          </a:p>
          <a:p>
            <a:pPr marL="609600" lvl="1" indent="-342900">
              <a:buFont typeface="Wingdings,Sans-Serif"/>
              <a:buChar char="Ø"/>
            </a:pPr>
            <a:r>
              <a:rPr lang="en-US" dirty="0">
                <a:ea typeface="Calibri"/>
                <a:cs typeface="Calibri"/>
              </a:rPr>
              <a:t>Provides validated, user-friendly simulation tools essential for design workflows</a:t>
            </a:r>
            <a:endParaRPr lang="en-US" dirty="0">
              <a:solidFill>
                <a:srgbClr val="000000"/>
              </a:solidFill>
              <a:ea typeface="Calibri"/>
              <a:cs typeface="Calibri"/>
            </a:endParaRPr>
          </a:p>
          <a:p>
            <a:pPr marL="342900" indent="-342900">
              <a:buFont typeface="Wingdings" panose="05000000000000000000" pitchFamily="2" charset="2"/>
              <a:buChar char="Ø"/>
            </a:pPr>
            <a:r>
              <a:rPr lang="en-US" dirty="0">
                <a:cs typeface="Arial"/>
              </a:rPr>
              <a:t>Digital Solutions for Fusion Office – WP AC   (</a:t>
            </a:r>
            <a:r>
              <a:rPr lang="en-US" dirty="0" err="1">
                <a:cs typeface="Arial"/>
              </a:rPr>
              <a:t>cf</a:t>
            </a:r>
            <a:r>
              <a:rPr lang="en-US" dirty="0">
                <a:cs typeface="Arial"/>
              </a:rPr>
              <a:t> next slide)</a:t>
            </a:r>
            <a:endParaRPr lang="en-US" dirty="0">
              <a:ea typeface="Calibri"/>
              <a:cs typeface="Arial"/>
            </a:endParaRPr>
          </a:p>
        </p:txBody>
      </p:sp>
      <p:sp>
        <p:nvSpPr>
          <p:cNvPr id="7" name="Espace réservé du pied de page 3">
            <a:extLst>
              <a:ext uri="{FF2B5EF4-FFF2-40B4-BE49-F238E27FC236}">
                <a16:creationId xmlns:a16="http://schemas.microsoft.com/office/drawing/2014/main" id="{387C1548-C101-4E33-AFEC-164C2CD12382}"/>
              </a:ext>
            </a:extLst>
          </p:cNvPr>
          <p:cNvSpPr>
            <a:spLocks noGrp="1"/>
          </p:cNvSpPr>
          <p:nvPr>
            <p:ph type="ftr" sz="quarter" idx="11"/>
          </p:nvPr>
        </p:nvSpPr>
        <p:spPr>
          <a:xfrm>
            <a:off x="825623" y="6555770"/>
            <a:ext cx="5862047" cy="329614"/>
          </a:xfrm>
        </p:spPr>
        <p:txBody>
          <a:bodyPr/>
          <a:lstStyle/>
          <a:p>
            <a:r>
              <a:rPr lang="en-GB">
                <a:solidFill>
                  <a:prstClr val="white"/>
                </a:solidFill>
              </a:rPr>
              <a:t>Xavier LITAUDON | E-TASC General Meeting #2 | Garching | 09-13 Feb. 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C467709E-DB92-4D0D-B789-EB14A097AFD0}"/>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Tree>
    <p:extLst>
      <p:ext uri="{BB962C8B-B14F-4D97-AF65-F5344CB8AC3E}">
        <p14:creationId xmlns:p14="http://schemas.microsoft.com/office/powerpoint/2010/main" val="222716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 Italia un supercomputer per la fusione nucleare - Energia - Ansa.it">
            <a:extLst>
              <a:ext uri="{FF2B5EF4-FFF2-40B4-BE49-F238E27FC236}">
                <a16:creationId xmlns:a16="http://schemas.microsoft.com/office/drawing/2014/main" id="{1B0E52D7-2BBB-4055-99D2-82AE74F4F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205" y="4263641"/>
            <a:ext cx="3799923" cy="253509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3B396AA-2956-4D16-84D7-A966B05CF460}"/>
              </a:ext>
            </a:extLst>
          </p:cNvPr>
          <p:cNvSpPr>
            <a:spLocks noGrp="1"/>
          </p:cNvSpPr>
          <p:nvPr>
            <p:ph type="title"/>
          </p:nvPr>
        </p:nvSpPr>
        <p:spPr>
          <a:xfrm>
            <a:off x="988629" y="287635"/>
            <a:ext cx="11942537" cy="619295"/>
          </a:xfrm>
        </p:spPr>
        <p:txBody>
          <a:bodyPr>
            <a:normAutofit fontScale="90000"/>
          </a:bodyPr>
          <a:lstStyle/>
          <a:p>
            <a:r>
              <a:rPr lang="en-US" dirty="0"/>
              <a:t>Focus on Coordination with WP Advanced Computing within DSO</a:t>
            </a:r>
            <a:br>
              <a:rPr lang="fr-FR" sz="1800" dirty="0">
                <a:effectLst/>
                <a:latin typeface="Times New Roman" panose="02020603050405020304" pitchFamily="18" charset="0"/>
                <a:ea typeface="Times New Roman" panose="02020603050405020304" pitchFamily="18" charset="0"/>
              </a:rPr>
            </a:br>
            <a:endParaRPr lang="en-US" dirty="0"/>
          </a:p>
        </p:txBody>
      </p:sp>
      <p:sp>
        <p:nvSpPr>
          <p:cNvPr id="3" name="Espace réservé du texte 2">
            <a:extLst>
              <a:ext uri="{FF2B5EF4-FFF2-40B4-BE49-F238E27FC236}">
                <a16:creationId xmlns:a16="http://schemas.microsoft.com/office/drawing/2014/main" id="{07278085-1561-4BE2-A1E6-DDF4F7A2F0A5}"/>
              </a:ext>
            </a:extLst>
          </p:cNvPr>
          <p:cNvSpPr>
            <a:spLocks noGrp="1"/>
          </p:cNvSpPr>
          <p:nvPr>
            <p:ph type="body" idx="1"/>
          </p:nvPr>
        </p:nvSpPr>
        <p:spPr>
          <a:xfrm>
            <a:off x="501134" y="679543"/>
            <a:ext cx="11345939" cy="5274324"/>
          </a:xfrm>
        </p:spPr>
        <p:txBody>
          <a:bodyPr vert="horz" lIns="91440" tIns="45720" rIns="91440" bIns="45720" rtlCol="0" anchor="t">
            <a:normAutofit/>
          </a:bodyPr>
          <a:lstStyle/>
          <a:p>
            <a:pPr marL="0" indent="0" algn="ctr">
              <a:buNone/>
            </a:pPr>
            <a:r>
              <a:rPr lang="en-US" sz="2400" b="1" dirty="0">
                <a:solidFill>
                  <a:srgbClr val="002060"/>
                </a:solidFill>
              </a:rPr>
              <a:t>Leveraging Advanced Computing effort to Strengthen Theory &amp; Modelling</a:t>
            </a:r>
          </a:p>
          <a:p>
            <a:pPr marL="342900" indent="-342900">
              <a:buFont typeface="Wingdings" panose="05000000000000000000" pitchFamily="2" charset="2"/>
              <a:buChar char="Ø"/>
            </a:pPr>
            <a:r>
              <a:rPr lang="en-US" sz="2000" dirty="0"/>
              <a:t>Two Interlinked Structures should work “Hands in Hands”</a:t>
            </a:r>
          </a:p>
          <a:p>
            <a:pPr marL="609600" lvl="1" indent="-342900">
              <a:buClr>
                <a:schemeClr val="tx1"/>
              </a:buClr>
              <a:buSzPct val="100000"/>
              <a:buFont typeface="Wingdings" panose="05000000000000000000" pitchFamily="2" charset="2"/>
              <a:buChar char="Ø"/>
            </a:pPr>
            <a:r>
              <a:rPr lang="en-US" sz="2000" b="1" dirty="0">
                <a:cs typeface="Arial"/>
              </a:rPr>
              <a:t>TSVV Tasks within W PTM </a:t>
            </a:r>
            <a:endParaRPr lang="en-US" sz="2000" b="1" dirty="0">
              <a:ea typeface="Calibri"/>
              <a:cs typeface="Arial"/>
            </a:endParaRPr>
          </a:p>
          <a:p>
            <a:pPr marL="609600" lvl="1" indent="-342900">
              <a:buClr>
                <a:schemeClr val="tx1"/>
              </a:buClr>
              <a:buSzPct val="100000"/>
              <a:buFont typeface="Wingdings" panose="05000000000000000000" pitchFamily="2" charset="2"/>
              <a:buChar char="Ø"/>
            </a:pPr>
            <a:r>
              <a:rPr lang="en-US" sz="2000" b="1" dirty="0"/>
              <a:t>Advanced Computing Hubs (ACH): </a:t>
            </a:r>
            <a:r>
              <a:rPr lang="en-US" sz="2000" dirty="0"/>
              <a:t>expertise in computer science, scientific computing, data management, code integration, and software engineering support</a:t>
            </a:r>
          </a:p>
          <a:p>
            <a:pPr marL="342900" indent="-342900">
              <a:buFont typeface="Wingdings" panose="05000000000000000000" pitchFamily="2" charset="2"/>
              <a:buChar char="Ø"/>
            </a:pPr>
            <a:r>
              <a:rPr lang="en-US" sz="2000" dirty="0">
                <a:cs typeface="Arial"/>
              </a:rPr>
              <a:t>Digital Twin Environment and TSVV Projects: shared models  </a:t>
            </a:r>
            <a:endParaRPr lang="en-US" sz="2000" dirty="0">
              <a:ea typeface="Calibri"/>
              <a:cs typeface="Arial"/>
            </a:endParaRPr>
          </a:p>
          <a:p>
            <a:pPr marL="883920" lvl="2" indent="-342900">
              <a:buFont typeface="Wingdings" panose="05000000000000000000" pitchFamily="2" charset="2"/>
              <a:buChar char="Ø"/>
            </a:pPr>
            <a:r>
              <a:rPr lang="en-US" sz="2000" dirty="0">
                <a:cs typeface="Arial"/>
              </a:rPr>
              <a:t>Pulse Design Tool</a:t>
            </a:r>
            <a:endParaRPr lang="en-US" sz="2000" dirty="0">
              <a:ea typeface="Calibri"/>
              <a:cs typeface="Arial"/>
            </a:endParaRPr>
          </a:p>
          <a:p>
            <a:pPr marL="883920" lvl="2" indent="-342900">
              <a:buFont typeface="Wingdings" panose="05000000000000000000" pitchFamily="2" charset="2"/>
              <a:buChar char="Ø"/>
            </a:pPr>
            <a:r>
              <a:rPr lang="en-US" sz="2000" dirty="0">
                <a:cs typeface="Arial"/>
              </a:rPr>
              <a:t>synthetic diagnostics </a:t>
            </a:r>
            <a:endParaRPr lang="en-US" sz="2000" dirty="0">
              <a:ea typeface="Calibri"/>
              <a:cs typeface="Arial"/>
            </a:endParaRPr>
          </a:p>
          <a:p>
            <a:pPr marL="883920" lvl="2" indent="-342900">
              <a:buFont typeface="Wingdings" panose="05000000000000000000" pitchFamily="2" charset="2"/>
              <a:buChar char="Ø"/>
            </a:pPr>
            <a:r>
              <a:rPr lang="en-US" sz="2000" dirty="0">
                <a:cs typeface="Arial"/>
              </a:rPr>
              <a:t>Databases </a:t>
            </a:r>
            <a:endParaRPr lang="en-US" sz="2000" dirty="0">
              <a:ea typeface="Calibri"/>
              <a:cs typeface="Arial"/>
            </a:endParaRPr>
          </a:p>
          <a:p>
            <a:pPr marL="883920" lvl="2" indent="-342900">
              <a:buFont typeface="Wingdings" panose="05000000000000000000" pitchFamily="2" charset="2"/>
              <a:buChar char="Ø"/>
            </a:pPr>
            <a:r>
              <a:rPr lang="en-US" sz="2000" dirty="0">
                <a:cs typeface="Arial"/>
              </a:rPr>
              <a:t>Integrated multi-physics fusion power plants simulation frameworks</a:t>
            </a:r>
            <a:endParaRPr lang="en-US" sz="2000" dirty="0">
              <a:ea typeface="Calibri"/>
              <a:cs typeface="Arial"/>
            </a:endParaRPr>
          </a:p>
          <a:p>
            <a:pPr marL="883920" lvl="2" indent="-342900">
              <a:buFont typeface="Wingdings" panose="05000000000000000000" pitchFamily="2" charset="2"/>
              <a:buChar char="Ø"/>
            </a:pPr>
            <a:r>
              <a:rPr lang="en-US" sz="2000" dirty="0">
                <a:cs typeface="Arial"/>
              </a:rPr>
              <a:t>Advanced visualization techniques </a:t>
            </a:r>
            <a:endParaRPr lang="en-US" sz="2000" dirty="0">
              <a:ea typeface="Calibri"/>
              <a:cs typeface="Arial"/>
            </a:endParaRPr>
          </a:p>
          <a:p>
            <a:pPr marL="342900" indent="-342900">
              <a:buFont typeface="Wingdings" panose="05000000000000000000" pitchFamily="2" charset="2"/>
              <a:buChar char="Ø"/>
            </a:pPr>
            <a:r>
              <a:rPr lang="en-US" sz="2000" dirty="0"/>
              <a:t>Infrastructures </a:t>
            </a:r>
          </a:p>
          <a:p>
            <a:pPr marL="609600" lvl="1" indent="-342900">
              <a:buClr>
                <a:schemeClr val="tx1"/>
              </a:buClr>
              <a:buSzPct val="100000"/>
              <a:buFont typeface="Wingdings" panose="05000000000000000000" pitchFamily="2" charset="2"/>
              <a:buChar char="Ø"/>
            </a:pPr>
            <a:r>
              <a:rPr lang="en-US" sz="2000" dirty="0"/>
              <a:t>HPC and Gateway</a:t>
            </a:r>
          </a:p>
          <a:p>
            <a:pPr marL="609600" lvl="1" indent="-342900">
              <a:buClr>
                <a:schemeClr val="tx1"/>
              </a:buClr>
              <a:buSzPct val="100000"/>
              <a:buFont typeface="Wingdings" panose="05000000000000000000" pitchFamily="2" charset="2"/>
              <a:buChar char="Ø"/>
            </a:pPr>
            <a:r>
              <a:rPr lang="en-US" sz="2000" dirty="0"/>
              <a:t>Long Term Data Storage Facility</a:t>
            </a:r>
          </a:p>
        </p:txBody>
      </p:sp>
      <p:pic>
        <p:nvPicPr>
          <p:cNvPr id="6" name="Image 5">
            <a:extLst>
              <a:ext uri="{FF2B5EF4-FFF2-40B4-BE49-F238E27FC236}">
                <a16:creationId xmlns:a16="http://schemas.microsoft.com/office/drawing/2014/main" id="{23F4399C-AE6E-4DA3-A5A8-1DEB1BFEB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030" y="6333394"/>
            <a:ext cx="1263173" cy="385635"/>
          </a:xfrm>
          <a:prstGeom prst="rect">
            <a:avLst/>
          </a:prstGeom>
        </p:spPr>
      </p:pic>
      <p:sp>
        <p:nvSpPr>
          <p:cNvPr id="7" name="ZoneTexte 6">
            <a:extLst>
              <a:ext uri="{FF2B5EF4-FFF2-40B4-BE49-F238E27FC236}">
                <a16:creationId xmlns:a16="http://schemas.microsoft.com/office/drawing/2014/main" id="{CB7154A8-E9B5-4390-BD8C-51FEC76FCFB5}"/>
              </a:ext>
            </a:extLst>
          </p:cNvPr>
          <p:cNvSpPr txBox="1"/>
          <p:nvPr/>
        </p:nvSpPr>
        <p:spPr>
          <a:xfrm>
            <a:off x="5969597" y="6058882"/>
            <a:ext cx="1980602" cy="523220"/>
          </a:xfrm>
          <a:prstGeom prst="rect">
            <a:avLst/>
          </a:prstGeom>
          <a:noFill/>
        </p:spPr>
        <p:txBody>
          <a:bodyPr wrap="square" rtlCol="0">
            <a:spAutoFit/>
          </a:bodyPr>
          <a:lstStyle/>
          <a:p>
            <a:r>
              <a:rPr lang="en-US" sz="1400" b="0" i="0" u="none" strike="noStrike" baseline="0" dirty="0"/>
              <a:t>[Jenko </a:t>
            </a:r>
            <a:r>
              <a:rPr lang="en-US" sz="1400" dirty="0"/>
              <a:t>2025 </a:t>
            </a:r>
            <a:r>
              <a:rPr lang="en-US" sz="1400" b="0" i="0" u="none" strike="noStrike" baseline="0" dirty="0"/>
              <a:t>Nature Reviews Physics]</a:t>
            </a:r>
            <a:endParaRPr lang="en-US" sz="1400" dirty="0"/>
          </a:p>
        </p:txBody>
      </p:sp>
      <p:sp>
        <p:nvSpPr>
          <p:cNvPr id="8" name="Espace réservé du pied de page 7">
            <a:extLst>
              <a:ext uri="{FF2B5EF4-FFF2-40B4-BE49-F238E27FC236}">
                <a16:creationId xmlns:a16="http://schemas.microsoft.com/office/drawing/2014/main" id="{4D3734F1-3B28-489C-BD3A-EDA5CD48FB77}"/>
              </a:ext>
            </a:extLst>
          </p:cNvPr>
          <p:cNvSpPr>
            <a:spLocks noGrp="1"/>
          </p:cNvSpPr>
          <p:nvPr>
            <p:ph type="ftr" sz="quarter" idx="11"/>
          </p:nvPr>
        </p:nvSpPr>
        <p:spPr>
          <a:xfrm>
            <a:off x="825623" y="6555770"/>
            <a:ext cx="5540887"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10" name="Espace réservé du numéro de diapositive 3">
            <a:extLst>
              <a:ext uri="{FF2B5EF4-FFF2-40B4-BE49-F238E27FC236}">
                <a16:creationId xmlns:a16="http://schemas.microsoft.com/office/drawing/2014/main" id="{877E8F27-1031-462D-A50B-594B362DE088}"/>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11</a:t>
            </a:fld>
            <a:endParaRPr lang="en-GB" dirty="0">
              <a:solidFill>
                <a:prstClr val="white"/>
              </a:solidFill>
            </a:endParaRPr>
          </a:p>
        </p:txBody>
      </p:sp>
    </p:spTree>
    <p:extLst>
      <p:ext uri="{BB962C8B-B14F-4D97-AF65-F5344CB8AC3E}">
        <p14:creationId xmlns:p14="http://schemas.microsoft.com/office/powerpoint/2010/main" val="392106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A326B-E5E0-43C0-9359-6281966392EF}"/>
              </a:ext>
            </a:extLst>
          </p:cNvPr>
          <p:cNvSpPr>
            <a:spLocks noGrp="1"/>
          </p:cNvSpPr>
          <p:nvPr>
            <p:ph type="title"/>
          </p:nvPr>
        </p:nvSpPr>
        <p:spPr/>
        <p:txBody>
          <a:bodyPr>
            <a:normAutofit/>
          </a:bodyPr>
          <a:lstStyle/>
          <a:p>
            <a:r>
              <a:rPr lang="en-US" dirty="0"/>
              <a:t>Management of WP Theory &amp; Modelling</a:t>
            </a:r>
          </a:p>
        </p:txBody>
      </p:sp>
      <p:sp>
        <p:nvSpPr>
          <p:cNvPr id="3" name="Espace réservé du texte 2">
            <a:extLst>
              <a:ext uri="{FF2B5EF4-FFF2-40B4-BE49-F238E27FC236}">
                <a16:creationId xmlns:a16="http://schemas.microsoft.com/office/drawing/2014/main" id="{181E11C9-C8BB-4326-8CBA-97A7AFEC023B}"/>
              </a:ext>
            </a:extLst>
          </p:cNvPr>
          <p:cNvSpPr>
            <a:spLocks noGrp="1"/>
          </p:cNvSpPr>
          <p:nvPr>
            <p:ph type="body" idx="1"/>
          </p:nvPr>
        </p:nvSpPr>
        <p:spPr>
          <a:xfrm>
            <a:off x="553557" y="686481"/>
            <a:ext cx="11273354" cy="5670698"/>
          </a:xfrm>
        </p:spPr>
        <p:txBody>
          <a:bodyPr vert="horz" lIns="91440" tIns="45720" rIns="91440" bIns="45720" rtlCol="0" anchor="t">
            <a:normAutofit/>
          </a:bodyPr>
          <a:lstStyle/>
          <a:p>
            <a:pPr marL="0" lvl="0" indent="0" algn="ctr">
              <a:buSzPts val="1000"/>
              <a:buNone/>
              <a:tabLst>
                <a:tab pos="457200" algn="l"/>
              </a:tabLst>
            </a:pPr>
            <a:r>
              <a:rPr lang="en-US" sz="2400" b="1" dirty="0">
                <a:solidFill>
                  <a:srgbClr val="002060"/>
                </a:solidFill>
                <a:latin typeface="+mn-lt"/>
              </a:rPr>
              <a:t>Ensuring Effective Coordination and Progress</a:t>
            </a:r>
            <a:endParaRPr lang="fr-FR" sz="2400" b="1" dirty="0">
              <a:solidFill>
                <a:srgbClr val="002060"/>
              </a:solidFill>
              <a:effectLst/>
              <a:latin typeface="+mn-lt"/>
              <a:ea typeface="Times New Roman" panose="02020603050405020304" pitchFamily="18" charset="0"/>
            </a:endParaRPr>
          </a:p>
          <a:p>
            <a:pPr marL="342900" lvl="0" indent="-342900">
              <a:buSzPct val="100000"/>
              <a:buFont typeface="Wingdings" panose="05000000000000000000" pitchFamily="2" charset="2"/>
              <a:buChar char="Ø"/>
              <a:tabLst>
                <a:tab pos="457200" algn="l"/>
              </a:tabLst>
            </a:pPr>
            <a:r>
              <a:rPr lang="fr-FR" sz="1900" b="1" dirty="0" err="1">
                <a:effectLst/>
                <a:latin typeface="+mn-lt"/>
                <a:ea typeface="Times New Roman" panose="02020603050405020304" pitchFamily="18" charset="0"/>
              </a:rPr>
              <a:t>Strengthen</a:t>
            </a:r>
            <a:r>
              <a:rPr lang="fr-FR" sz="1900" b="1" dirty="0">
                <a:effectLst/>
                <a:latin typeface="+mn-lt"/>
                <a:ea typeface="Times New Roman" panose="02020603050405020304" pitchFamily="18" charset="0"/>
              </a:rPr>
              <a:t> Coordination and cross-fertilisation of </a:t>
            </a:r>
            <a:r>
              <a:rPr lang="fr-FR" sz="1900" b="1" dirty="0" err="1">
                <a:effectLst/>
                <a:latin typeface="+mn-lt"/>
                <a:ea typeface="Times New Roman" panose="02020603050405020304" pitchFamily="18" charset="0"/>
              </a:rPr>
              <a:t>ideas</a:t>
            </a:r>
            <a:r>
              <a:rPr lang="fr-FR" sz="1900" b="1" dirty="0">
                <a:effectLst/>
                <a:latin typeface="+mn-lt"/>
                <a:ea typeface="Times New Roman" panose="02020603050405020304" pitchFamily="18" charset="0"/>
              </a:rPr>
              <a:t> </a:t>
            </a:r>
            <a:r>
              <a:rPr lang="fr-FR" sz="1900" b="1" dirty="0" err="1">
                <a:effectLst/>
                <a:latin typeface="+mn-lt"/>
                <a:ea typeface="Times New Roman" panose="02020603050405020304" pitchFamily="18" charset="0"/>
              </a:rPr>
              <a:t>among</a:t>
            </a:r>
            <a:r>
              <a:rPr lang="fr-FR" sz="1900" b="1" dirty="0">
                <a:effectLst/>
                <a:latin typeface="+mn-lt"/>
                <a:ea typeface="Times New Roman" panose="02020603050405020304" pitchFamily="18" charset="0"/>
              </a:rPr>
              <a:t> </a:t>
            </a:r>
            <a:r>
              <a:rPr lang="fr-FR" sz="1900" b="1" dirty="0" err="1">
                <a:effectLst/>
                <a:latin typeface="+mn-lt"/>
                <a:ea typeface="Times New Roman" panose="02020603050405020304" pitchFamily="18" charset="0"/>
              </a:rPr>
              <a:t>TSVVs</a:t>
            </a:r>
            <a:r>
              <a:rPr lang="fr-FR" sz="1900" b="1" dirty="0">
                <a:effectLst/>
                <a:latin typeface="+mn-lt"/>
                <a:ea typeface="Times New Roman" panose="02020603050405020304" pitchFamily="18" charset="0"/>
              </a:rPr>
              <a:t> &amp; relevant </a:t>
            </a:r>
            <a:r>
              <a:rPr lang="fr-FR" sz="1900" b="1" dirty="0" err="1">
                <a:effectLst/>
                <a:latin typeface="+mn-lt"/>
                <a:ea typeface="Times New Roman" panose="02020603050405020304" pitchFamily="18" charset="0"/>
              </a:rPr>
              <a:t>WPs</a:t>
            </a:r>
            <a:r>
              <a:rPr lang="fr-FR" sz="1900" b="1" dirty="0">
                <a:effectLst/>
                <a:latin typeface="+mn-lt"/>
                <a:ea typeface="Times New Roman" panose="02020603050405020304" pitchFamily="18" charset="0"/>
              </a:rPr>
              <a:t> </a:t>
            </a:r>
            <a:endParaRPr lang="fr-FR" sz="1900" dirty="0">
              <a:effectLst/>
              <a:latin typeface="+mn-lt"/>
              <a:ea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en-GB" dirty="0">
                <a:effectLst/>
                <a:ea typeface="Times New Roman" panose="02020603050405020304" pitchFamily="18" charset="0"/>
                <a:cs typeface="Times New Roman" panose="02020603050405020304" pitchFamily="18" charset="0"/>
              </a:rPr>
              <a:t>Regular  coordination meetings with Principal Investigators</a:t>
            </a:r>
            <a:endParaRPr lang="fr-FR" dirty="0">
              <a:effectLst/>
              <a:ea typeface="Times New Roman" panose="02020603050405020304" pitchFamily="18" charset="0"/>
              <a:cs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fr-FR" dirty="0" err="1">
                <a:effectLst/>
                <a:ea typeface="Times New Roman" panose="02020603050405020304" pitchFamily="18" charset="0"/>
                <a:cs typeface="Times New Roman"/>
              </a:rPr>
              <a:t>Liaise</a:t>
            </a:r>
            <a:r>
              <a:rPr lang="fr-FR" dirty="0">
                <a:effectLst/>
                <a:ea typeface="Times New Roman" panose="02020603050405020304" pitchFamily="18" charset="0"/>
                <a:cs typeface="Times New Roman"/>
              </a:rPr>
              <a:t> </a:t>
            </a:r>
            <a:r>
              <a:rPr lang="fr-FR" dirty="0" err="1">
                <a:effectLst/>
                <a:ea typeface="Times New Roman" panose="02020603050405020304" pitchFamily="18" charset="0"/>
                <a:cs typeface="Times New Roman"/>
              </a:rPr>
              <a:t>with</a:t>
            </a:r>
            <a:r>
              <a:rPr lang="fr-FR" dirty="0">
                <a:effectLst/>
                <a:ea typeface="Times New Roman" panose="02020603050405020304" pitchFamily="18" charset="0"/>
                <a:cs typeface="Times New Roman"/>
              </a:rPr>
              <a:t> the </a:t>
            </a:r>
            <a:r>
              <a:rPr lang="fr-FR" dirty="0" err="1">
                <a:effectLst/>
                <a:ea typeface="Times New Roman" panose="02020603050405020304" pitchFamily="18" charset="0"/>
                <a:cs typeface="Times New Roman"/>
              </a:rPr>
              <a:t>exp</a:t>
            </a:r>
            <a:r>
              <a:rPr lang="fr-FR" dirty="0">
                <a:effectLst/>
                <a:ea typeface="Times New Roman" panose="02020603050405020304" pitchFamily="18" charset="0"/>
                <a:cs typeface="Times New Roman"/>
              </a:rPr>
              <a:t>. </a:t>
            </a:r>
            <a:r>
              <a:rPr lang="fr-FR" dirty="0" err="1">
                <a:ea typeface="Times New Roman" panose="02020603050405020304" pitchFamily="18" charset="0"/>
                <a:cs typeface="Times New Roman"/>
              </a:rPr>
              <a:t>WPs</a:t>
            </a:r>
            <a:r>
              <a:rPr lang="fr-FR" dirty="0">
                <a:ea typeface="Times New Roman" panose="02020603050405020304" pitchFamily="18" charset="0"/>
                <a:cs typeface="Times New Roman"/>
              </a:rPr>
              <a:t> </a:t>
            </a:r>
            <a:r>
              <a:rPr lang="en-US" dirty="0">
                <a:latin typeface="Calibri"/>
                <a:ea typeface="Calibri"/>
                <a:cs typeface="Times New Roman"/>
              </a:rPr>
              <a:t>TE,  STEL, PWIE, </a:t>
            </a:r>
            <a:r>
              <a:rPr lang="en-US" dirty="0">
                <a:ea typeface="Calibri"/>
                <a:cs typeface="Times New Roman"/>
              </a:rPr>
              <a:t>SA</a:t>
            </a:r>
            <a:r>
              <a:rPr lang="en-US" dirty="0">
                <a:effectLst/>
                <a:ea typeface="Calibri"/>
                <a:cs typeface="Times New Roman"/>
              </a:rPr>
              <a:t> </a:t>
            </a:r>
            <a:r>
              <a:rPr lang="en-US" dirty="0">
                <a:ea typeface="Calibri"/>
                <a:cs typeface="Times New Roman"/>
              </a:rPr>
              <a:t> </a:t>
            </a:r>
            <a:r>
              <a:rPr lang="fr-FR" dirty="0">
                <a:ea typeface="Times New Roman" panose="02020603050405020304" pitchFamily="18" charset="0"/>
                <a:cs typeface="Times New Roman"/>
              </a:rPr>
              <a:t> </a:t>
            </a:r>
            <a:r>
              <a:rPr lang="fr-FR" dirty="0">
                <a:effectLst/>
                <a:ea typeface="Times New Roman" panose="02020603050405020304" pitchFamily="18" charset="0"/>
                <a:cs typeface="Times New Roman"/>
              </a:rPr>
              <a:t>and </a:t>
            </a:r>
            <a:r>
              <a:rPr lang="fr-FR" dirty="0">
                <a:ea typeface="Times New Roman" panose="02020603050405020304" pitchFamily="18" charset="0"/>
                <a:cs typeface="Times New Roman"/>
              </a:rPr>
              <a:t>fusion pilot plant design</a:t>
            </a:r>
            <a:r>
              <a:rPr lang="fr-FR" dirty="0">
                <a:effectLst/>
                <a:ea typeface="Times New Roman" panose="02020603050405020304" pitchFamily="18" charset="0"/>
                <a:cs typeface="Times New Roman"/>
              </a:rPr>
              <a:t> </a:t>
            </a:r>
            <a:r>
              <a:rPr lang="fr-FR" dirty="0" err="1">
                <a:effectLst/>
                <a:ea typeface="Times New Roman" panose="02020603050405020304" pitchFamily="18" charset="0"/>
                <a:cs typeface="Times New Roman"/>
              </a:rPr>
              <a:t>activities</a:t>
            </a:r>
            <a:r>
              <a:rPr lang="fr-FR" dirty="0">
                <a:effectLst/>
                <a:ea typeface="Times New Roman" panose="02020603050405020304" pitchFamily="18" charset="0"/>
                <a:cs typeface="Times New Roman"/>
              </a:rPr>
              <a:t> </a:t>
            </a:r>
          </a:p>
          <a:p>
            <a:pPr marL="342900" indent="-342900">
              <a:buSzPct val="100000"/>
              <a:buFont typeface="Wingdings" panose="05000000000000000000" pitchFamily="2" charset="2"/>
              <a:buChar char="Ø"/>
              <a:tabLst>
                <a:tab pos="457200" algn="l"/>
              </a:tabLst>
            </a:pPr>
            <a:r>
              <a:rPr lang="fr-FR" sz="1900" b="1" err="1">
                <a:effectLst/>
                <a:latin typeface="+mn-lt"/>
                <a:ea typeface="Times New Roman" panose="02020603050405020304" pitchFamily="18" charset="0"/>
                <a:cs typeface="Arial"/>
              </a:rPr>
              <a:t>Annual</a:t>
            </a:r>
            <a:r>
              <a:rPr lang="fr-FR" sz="1900" b="1">
                <a:effectLst/>
                <a:latin typeface="+mn-lt"/>
                <a:ea typeface="Times New Roman" panose="02020603050405020304" pitchFamily="18" charset="0"/>
                <a:cs typeface="Arial"/>
              </a:rPr>
              <a:t> In-Person </a:t>
            </a:r>
            <a:r>
              <a:rPr lang="fr-FR" sz="1900">
                <a:ea typeface="Times New Roman" panose="02020603050405020304" pitchFamily="18" charset="0"/>
                <a:cs typeface="Arial"/>
              </a:rPr>
              <a:t>Meetings </a:t>
            </a:r>
            <a:endParaRPr lang="fr-FR" sz="1900" dirty="0">
              <a:effectLst/>
              <a:latin typeface="+mn-lt"/>
              <a:ea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en-GB" dirty="0">
                <a:effectLst/>
                <a:ea typeface="Times New Roman" panose="02020603050405020304" pitchFamily="18" charset="0"/>
                <a:cs typeface="Times New Roman" panose="02020603050405020304" pitchFamily="18" charset="0"/>
              </a:rPr>
              <a:t>Review progress, strategy (next Framework programme preparation), and align goals</a:t>
            </a:r>
            <a:endParaRPr lang="fr-FR" dirty="0">
              <a:effectLst/>
              <a:ea typeface="Times New Roman" panose="02020603050405020304" pitchFamily="18" charset="0"/>
              <a:cs typeface="Times New Roman" panose="02020603050405020304" pitchFamily="18" charset="0"/>
            </a:endParaRPr>
          </a:p>
          <a:p>
            <a:pPr marL="342900" lvl="0" indent="-342900">
              <a:buSzPct val="100000"/>
              <a:buFont typeface="Wingdings" panose="05000000000000000000" pitchFamily="2" charset="2"/>
              <a:buChar char="Ø"/>
              <a:tabLst>
                <a:tab pos="457200" algn="l"/>
              </a:tabLst>
            </a:pPr>
            <a:r>
              <a:rPr lang="fr-FR" sz="1900" b="1" dirty="0" err="1">
                <a:effectLst/>
                <a:latin typeface="+mn-lt"/>
                <a:ea typeface="Times New Roman" panose="02020603050405020304" pitchFamily="18" charset="0"/>
              </a:rPr>
              <a:t>Reporting</a:t>
            </a:r>
            <a:endParaRPr lang="fr-FR" sz="1900" dirty="0">
              <a:effectLst/>
              <a:latin typeface="+mn-lt"/>
              <a:ea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fr-FR" dirty="0" err="1">
                <a:effectLst/>
                <a:ea typeface="Times New Roman" panose="02020603050405020304" pitchFamily="18" charset="0"/>
                <a:cs typeface="Times New Roman"/>
              </a:rPr>
              <a:t>Annual</a:t>
            </a:r>
            <a:r>
              <a:rPr lang="fr-FR" dirty="0">
                <a:effectLst/>
                <a:ea typeface="Times New Roman" panose="02020603050405020304" pitchFamily="18" charset="0"/>
                <a:cs typeface="Times New Roman"/>
              </a:rPr>
              <a:t> </a:t>
            </a:r>
            <a:r>
              <a:rPr lang="fr-FR" dirty="0" err="1">
                <a:effectLst/>
                <a:ea typeface="Times New Roman" panose="02020603050405020304" pitchFamily="18" charset="0"/>
                <a:cs typeface="Times New Roman"/>
              </a:rPr>
              <a:t>grant</a:t>
            </a:r>
            <a:r>
              <a:rPr lang="fr-FR" dirty="0">
                <a:effectLst/>
                <a:ea typeface="Times New Roman" panose="02020603050405020304" pitchFamily="18" charset="0"/>
                <a:cs typeface="Times New Roman"/>
              </a:rPr>
              <a:t> </a:t>
            </a:r>
            <a:r>
              <a:rPr lang="fr-FR" dirty="0" err="1">
                <a:ea typeface="Times New Roman" panose="02020603050405020304" pitchFamily="18" charset="0"/>
                <a:cs typeface="Times New Roman"/>
              </a:rPr>
              <a:t>deliverable</a:t>
            </a:r>
            <a:r>
              <a:rPr lang="fr-FR" dirty="0">
                <a:ea typeface="Times New Roman" panose="02020603050405020304" pitchFamily="18" charset="0"/>
                <a:cs typeface="Times New Roman"/>
              </a:rPr>
              <a:t> and</a:t>
            </a:r>
            <a:r>
              <a:rPr lang="fr-FR" dirty="0">
                <a:effectLst/>
                <a:ea typeface="Times New Roman" panose="02020603050405020304" pitchFamily="18" charset="0"/>
                <a:cs typeface="Times New Roman"/>
              </a:rPr>
              <a:t> </a:t>
            </a:r>
            <a:r>
              <a:rPr lang="fr-FR" dirty="0" err="1">
                <a:effectLst/>
                <a:ea typeface="Times New Roman" panose="02020603050405020304" pitchFamily="18" charset="0"/>
                <a:cs typeface="Times New Roman"/>
              </a:rPr>
              <a:t>technical</a:t>
            </a:r>
            <a:r>
              <a:rPr lang="fr-FR" dirty="0">
                <a:effectLst/>
                <a:ea typeface="Times New Roman" panose="02020603050405020304" pitchFamily="18" charset="0"/>
                <a:cs typeface="Times New Roman"/>
              </a:rPr>
              <a:t> reports</a:t>
            </a:r>
          </a:p>
          <a:p>
            <a:pPr marL="742950" lvl="1" indent="-285750">
              <a:buClr>
                <a:schemeClr val="tx1"/>
              </a:buClr>
              <a:buSzPct val="100000"/>
              <a:buFont typeface="Wingdings" panose="05000000000000000000" pitchFamily="2" charset="2"/>
              <a:buChar char="Ø"/>
              <a:tabLst>
                <a:tab pos="914400" algn="l"/>
              </a:tabLst>
            </a:pPr>
            <a:r>
              <a:rPr lang="en-GB" dirty="0">
                <a:effectLst/>
                <a:ea typeface="Times New Roman" panose="02020603050405020304" pitchFamily="18" charset="0"/>
                <a:cs typeface="Times New Roman" panose="02020603050405020304" pitchFamily="18" charset="0"/>
              </a:rPr>
              <a:t>Regular updates at Fusion Science Department meetings</a:t>
            </a:r>
            <a:endParaRPr lang="fr-FR" dirty="0">
              <a:effectLst/>
              <a:ea typeface="Times New Roman" panose="02020603050405020304" pitchFamily="18" charset="0"/>
              <a:cs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en-GB" dirty="0">
                <a:cs typeface="Times New Roman"/>
              </a:rPr>
              <a:t>Bi-annual Project Board meetings </a:t>
            </a:r>
            <a:endParaRPr lang="fr-FR" dirty="0">
              <a:cs typeface="Times New Roman"/>
            </a:endParaRPr>
          </a:p>
          <a:p>
            <a:pPr marL="342900" lvl="0" indent="-342900">
              <a:buSzPct val="100000"/>
              <a:buFont typeface="Wingdings" panose="05000000000000000000" pitchFamily="2" charset="2"/>
              <a:buChar char="Ø"/>
              <a:tabLst>
                <a:tab pos="457200" algn="l"/>
              </a:tabLst>
            </a:pPr>
            <a:r>
              <a:rPr lang="fr-FR" sz="1900" b="1" dirty="0">
                <a:effectLst/>
                <a:latin typeface="+mn-lt"/>
                <a:ea typeface="Times New Roman" panose="02020603050405020304" pitchFamily="18" charset="0"/>
              </a:rPr>
              <a:t>Stakeholder Engagement</a:t>
            </a:r>
            <a:endParaRPr lang="fr-FR" sz="1900" dirty="0">
              <a:effectLst/>
              <a:latin typeface="+mn-lt"/>
              <a:ea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en-GB" dirty="0">
                <a:effectLst/>
                <a:ea typeface="Times New Roman" panose="02020603050405020304" pitchFamily="18" charset="0"/>
                <a:cs typeface="Times New Roman" panose="02020603050405020304" pitchFamily="18" charset="0"/>
              </a:rPr>
              <a:t>Close coordination to address issues proactively</a:t>
            </a:r>
            <a:endParaRPr lang="fr-FR" dirty="0">
              <a:effectLst/>
              <a:ea typeface="Times New Roman" panose="02020603050405020304" pitchFamily="18" charset="0"/>
              <a:cs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fr-FR" dirty="0">
                <a:effectLst/>
                <a:ea typeface="Times New Roman" panose="02020603050405020304" pitchFamily="18" charset="0"/>
                <a:cs typeface="Times New Roman" panose="02020603050405020304" pitchFamily="18" charset="0"/>
              </a:rPr>
              <a:t>Transparent communication channels </a:t>
            </a:r>
            <a:r>
              <a:rPr lang="fr-FR" dirty="0" err="1">
                <a:effectLst/>
                <a:ea typeface="Times New Roman" panose="02020603050405020304" pitchFamily="18" charset="0"/>
                <a:cs typeface="Times New Roman" panose="02020603050405020304" pitchFamily="18" charset="0"/>
              </a:rPr>
              <a:t>within</a:t>
            </a:r>
            <a:r>
              <a:rPr lang="fr-FR" dirty="0">
                <a:effectLst/>
                <a:ea typeface="Times New Roman" panose="02020603050405020304" pitchFamily="18" charset="0"/>
                <a:cs typeface="Times New Roman" panose="02020603050405020304" pitchFamily="18" charset="0"/>
              </a:rPr>
              <a:t> </a:t>
            </a:r>
            <a:r>
              <a:rPr lang="fr-FR" dirty="0" err="1">
                <a:effectLst/>
                <a:ea typeface="Times New Roman" panose="02020603050405020304" pitchFamily="18" charset="0"/>
                <a:cs typeface="Times New Roman" panose="02020603050405020304" pitchFamily="18" charset="0"/>
              </a:rPr>
              <a:t>EUROfusion</a:t>
            </a:r>
            <a:endParaRPr lang="fr-FR" dirty="0">
              <a:effectLst/>
              <a:ea typeface="Times New Roman" panose="02020603050405020304" pitchFamily="18" charset="0"/>
              <a:cs typeface="Times New Roman" panose="02020603050405020304" pitchFamily="18" charset="0"/>
            </a:endParaRPr>
          </a:p>
          <a:p>
            <a:pPr marL="342900" indent="-342900">
              <a:buSzPct val="100000"/>
              <a:buFont typeface="Wingdings" panose="05000000000000000000" pitchFamily="2" charset="2"/>
              <a:buChar char="Ø"/>
            </a:pPr>
            <a:r>
              <a:rPr lang="en-US" sz="1900" b="1" dirty="0">
                <a:solidFill>
                  <a:srgbClr val="FF0000"/>
                </a:solidFill>
              </a:rPr>
              <a:t>Develop collaboration with International Partners &amp; Private sectors </a:t>
            </a:r>
          </a:p>
          <a:p>
            <a:pPr marL="609600" lvl="1" indent="-342900">
              <a:buClr>
                <a:schemeClr val="tx1"/>
              </a:buClr>
              <a:buSzPct val="100000"/>
              <a:buFont typeface="Wingdings" panose="05000000000000000000" pitchFamily="2" charset="2"/>
              <a:buChar char="Ø"/>
            </a:pPr>
            <a:endParaRPr lang="fr-FR" dirty="0">
              <a:effectLst/>
              <a:ea typeface="Times New Roman" panose="02020603050405020304" pitchFamily="18" charset="0"/>
              <a:cs typeface="Times New Roman" panose="02020603050405020304" pitchFamily="18" charset="0"/>
            </a:endParaRPr>
          </a:p>
          <a:p>
            <a:endParaRPr lang="en-US" dirty="0"/>
          </a:p>
        </p:txBody>
      </p:sp>
      <p:sp>
        <p:nvSpPr>
          <p:cNvPr id="7" name="Espace réservé du pied de page 3">
            <a:extLst>
              <a:ext uri="{FF2B5EF4-FFF2-40B4-BE49-F238E27FC236}">
                <a16:creationId xmlns:a16="http://schemas.microsoft.com/office/drawing/2014/main" id="{E7950F9E-6045-45C2-BB7B-D93B3E80730B}"/>
              </a:ext>
            </a:extLst>
          </p:cNvPr>
          <p:cNvSpPr>
            <a:spLocks noGrp="1"/>
          </p:cNvSpPr>
          <p:nvPr>
            <p:ph type="ftr" sz="quarter" idx="11"/>
          </p:nvPr>
        </p:nvSpPr>
        <p:spPr>
          <a:xfrm>
            <a:off x="825623" y="6555770"/>
            <a:ext cx="5862047" cy="329614"/>
          </a:xfrm>
        </p:spPr>
        <p:txBody>
          <a:bodyPr/>
          <a:lstStyle/>
          <a:p>
            <a:r>
              <a:rPr lang="en-GB">
                <a:solidFill>
                  <a:prstClr val="white"/>
                </a:solidFill>
              </a:rPr>
              <a:t>Xavier LITAUDON | E-TASC General Meeting #2 | Garching | 09-13 Feb. 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FB065A91-9811-4BE1-BB74-7F6C833D1B1B}"/>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Tree>
    <p:extLst>
      <p:ext uri="{BB962C8B-B14F-4D97-AF65-F5344CB8AC3E}">
        <p14:creationId xmlns:p14="http://schemas.microsoft.com/office/powerpoint/2010/main" val="50862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0A7DC-5F82-4DB1-AD45-CD63A75E52A6}"/>
              </a:ext>
            </a:extLst>
          </p:cNvPr>
          <p:cNvSpPr>
            <a:spLocks noGrp="1"/>
          </p:cNvSpPr>
          <p:nvPr>
            <p:ph type="title"/>
          </p:nvPr>
        </p:nvSpPr>
        <p:spPr/>
        <p:txBody>
          <a:bodyPr/>
          <a:lstStyle/>
          <a:p>
            <a:r>
              <a:rPr lang="en-US" dirty="0"/>
              <a:t>International Collaboration </a:t>
            </a:r>
          </a:p>
        </p:txBody>
      </p:sp>
      <p:sp>
        <p:nvSpPr>
          <p:cNvPr id="3" name="Espace réservé du contenu 2">
            <a:extLst>
              <a:ext uri="{FF2B5EF4-FFF2-40B4-BE49-F238E27FC236}">
                <a16:creationId xmlns:a16="http://schemas.microsoft.com/office/drawing/2014/main" id="{A63CD0A6-90C1-404C-8CF1-67DEA6611039}"/>
              </a:ext>
            </a:extLst>
          </p:cNvPr>
          <p:cNvSpPr>
            <a:spLocks noGrp="1"/>
          </p:cNvSpPr>
          <p:nvPr>
            <p:ph idx="1"/>
          </p:nvPr>
        </p:nvSpPr>
        <p:spPr/>
        <p:txBody>
          <a:bodyPr vert="horz" lIns="91440" tIns="45720" rIns="91440" bIns="45720" rtlCol="0" anchor="t">
            <a:normAutofit/>
          </a:bodyPr>
          <a:lstStyle/>
          <a:p>
            <a:r>
              <a:rPr lang="en-GB" sz="2000" dirty="0">
                <a:solidFill>
                  <a:srgbClr val="000000"/>
                </a:solidFill>
                <a:effectLst/>
                <a:ea typeface="Calibri" panose="020F0502020204030204" pitchFamily="34" charset="0"/>
              </a:rPr>
              <a:t>ITER-IO </a:t>
            </a:r>
          </a:p>
          <a:p>
            <a:pPr marL="556895" lvl="1" indent="-213995"/>
            <a:r>
              <a:rPr lang="en-GB" sz="2000" dirty="0">
                <a:effectLst/>
                <a:ea typeface="Calibri"/>
                <a:cs typeface="LMRoman10-Regular"/>
              </a:rPr>
              <a:t>Participation in the ITER Integrated Modelling Expert Group (IMEG) meetings at IO: review progress in the IMAS software infrastructure and plasma simulators developed at IO, within ITER Members’ p</a:t>
            </a:r>
            <a:r>
              <a:rPr lang="en-GB" sz="2000" dirty="0">
                <a:ea typeface="Calibri"/>
                <a:cs typeface="Arial"/>
              </a:rPr>
              <a:t>rograms </a:t>
            </a:r>
          </a:p>
          <a:p>
            <a:r>
              <a:rPr lang="en-GB" sz="2000" dirty="0">
                <a:solidFill>
                  <a:srgbClr val="000000"/>
                </a:solidFill>
                <a:effectLst/>
                <a:ea typeface="Calibri"/>
                <a:cs typeface="Arial"/>
              </a:rPr>
              <a:t>USA - General Atomics  </a:t>
            </a:r>
            <a:endParaRPr lang="en-GB" dirty="0"/>
          </a:p>
          <a:p>
            <a:pPr marL="556895" lvl="1" indent="-213995">
              <a:lnSpc>
                <a:spcPct val="105000"/>
              </a:lnSpc>
              <a:spcAft>
                <a:spcPts val="800"/>
              </a:spcAft>
            </a:pPr>
            <a:r>
              <a:rPr lang="en-GB" sz="2000" dirty="0">
                <a:effectLst/>
                <a:ea typeface="Calibri" panose="020F0502020204030204" pitchFamily="34" charset="0"/>
                <a:cs typeface="Calibri" panose="020F0502020204030204" pitchFamily="34" charset="0"/>
              </a:rPr>
              <a:t>TSVV-E: Assess tungsten sputtering, transport and deposition in characteristic DIII-D plasma scenarios in preparation of the DIII-D transition to W.  </a:t>
            </a:r>
            <a:endParaRPr lang="fr-FR" sz="2000" dirty="0">
              <a:effectLst/>
              <a:ea typeface="Calibri" panose="020F0502020204030204" pitchFamily="34" charset="0"/>
            </a:endParaRPr>
          </a:p>
          <a:p>
            <a:pPr marL="556895" lvl="1" indent="-213995"/>
            <a:r>
              <a:rPr lang="en-GB" sz="2000" dirty="0">
                <a:effectLst/>
                <a:ea typeface="Calibri" panose="020F0502020204030204" pitchFamily="34" charset="0"/>
              </a:rPr>
              <a:t>TSVV-A- F: Validation of models against DIII-D experimental data</a:t>
            </a:r>
          </a:p>
          <a:p>
            <a:r>
              <a:rPr lang="en-GB" sz="2000" dirty="0">
                <a:solidFill>
                  <a:srgbClr val="000000"/>
                </a:solidFill>
                <a:effectLst/>
                <a:ea typeface="Calibri" panose="020F0502020204030204" pitchFamily="34" charset="0"/>
              </a:rPr>
              <a:t>USA - Princeton Plasma Physics Laboratory </a:t>
            </a:r>
            <a:endParaRPr lang="en-GB" sz="2000" dirty="0">
              <a:solidFill>
                <a:srgbClr val="000000"/>
              </a:solidFill>
              <a:ea typeface="Calibri" panose="020F0502020204030204" pitchFamily="34" charset="0"/>
            </a:endParaRPr>
          </a:p>
          <a:p>
            <a:pPr marL="556895" lvl="1" indent="-213995"/>
            <a:r>
              <a:rPr lang="en-GB" sz="2000" dirty="0">
                <a:effectLst/>
                <a:ea typeface="Calibri" panose="020F0502020204030204" pitchFamily="34" charset="0"/>
              </a:rPr>
              <a:t>TSVV-J:  transport and profile prediction in stellarators and cross-code verification </a:t>
            </a:r>
            <a:endParaRPr lang="en-GB" sz="2000" dirty="0">
              <a:solidFill>
                <a:srgbClr val="000000"/>
              </a:solidFill>
              <a:effectLst/>
              <a:ea typeface="Calibri" panose="020F0502020204030204" pitchFamily="34" charset="0"/>
            </a:endParaRPr>
          </a:p>
          <a:p>
            <a:r>
              <a:rPr lang="en-GB" sz="2000" dirty="0">
                <a:solidFill>
                  <a:srgbClr val="000000"/>
                </a:solidFill>
                <a:effectLst/>
                <a:ea typeface="Calibri"/>
                <a:cs typeface="Arial"/>
              </a:rPr>
              <a:t>University of </a:t>
            </a:r>
            <a:r>
              <a:rPr lang="en-GB" sz="2000" dirty="0">
                <a:solidFill>
                  <a:srgbClr val="000000"/>
                </a:solidFill>
                <a:ea typeface="Calibri"/>
                <a:cs typeface="Arial"/>
              </a:rPr>
              <a:t>Wisconsin</a:t>
            </a:r>
            <a:r>
              <a:rPr lang="en-GB" sz="2000" dirty="0">
                <a:solidFill>
                  <a:srgbClr val="000000"/>
                </a:solidFill>
                <a:effectLst/>
                <a:ea typeface="Calibri"/>
                <a:cs typeface="Arial"/>
              </a:rPr>
              <a:t>, Madison</a:t>
            </a:r>
            <a:endParaRPr lang="en-GB" sz="2000" dirty="0">
              <a:solidFill>
                <a:srgbClr val="000000"/>
              </a:solidFill>
              <a:ea typeface="Calibri"/>
              <a:cs typeface="Arial"/>
            </a:endParaRPr>
          </a:p>
          <a:p>
            <a:pPr marL="556895" lvl="1" indent="-213995"/>
            <a:r>
              <a:rPr lang="en-GB" sz="2000" dirty="0">
                <a:effectLst/>
                <a:ea typeface="Calibri" panose="020F0502020204030204" pitchFamily="34" charset="0"/>
              </a:rPr>
              <a:t>TSVV-B: validation of plasma edge turbulence in the Helical Stellarator </a:t>
            </a:r>
            <a:r>
              <a:rPr lang="en-GB" sz="2000" dirty="0" err="1">
                <a:effectLst/>
                <a:ea typeface="Calibri" panose="020F0502020204030204" pitchFamily="34" charset="0"/>
              </a:rPr>
              <a:t>eXperiment</a:t>
            </a:r>
            <a:r>
              <a:rPr lang="en-GB" sz="2000" dirty="0">
                <a:effectLst/>
                <a:ea typeface="Calibri" panose="020F0502020204030204" pitchFamily="34" charset="0"/>
              </a:rPr>
              <a:t> (HSX) stellarator </a:t>
            </a:r>
            <a:r>
              <a:rPr lang="en-GB" sz="1800" i="1" dirty="0">
                <a:solidFill>
                  <a:srgbClr val="000000"/>
                </a:solidFill>
                <a:effectLst/>
                <a:latin typeface="Calibri" panose="020F0502020204030204" pitchFamily="34" charset="0"/>
                <a:ea typeface="Calibri" panose="020F0502020204030204" pitchFamily="34" charset="0"/>
              </a:rPr>
              <a:t> </a:t>
            </a:r>
            <a:endParaRPr lang="en-US" dirty="0">
              <a:ea typeface="Calibri"/>
            </a:endParaRPr>
          </a:p>
        </p:txBody>
      </p:sp>
      <p:sp>
        <p:nvSpPr>
          <p:cNvPr id="4" name="Espace réservé du pied de page 3">
            <a:extLst>
              <a:ext uri="{FF2B5EF4-FFF2-40B4-BE49-F238E27FC236}">
                <a16:creationId xmlns:a16="http://schemas.microsoft.com/office/drawing/2014/main" id="{DF5579D9-1114-4EE5-86B7-4A171C01DF8F}"/>
              </a:ext>
            </a:extLst>
          </p:cNvPr>
          <p:cNvSpPr>
            <a:spLocks noGrp="1"/>
          </p:cNvSpPr>
          <p:nvPr>
            <p:ph type="ftr" sz="quarter" idx="11"/>
          </p:nvPr>
        </p:nvSpPr>
        <p:spPr>
          <a:xfrm>
            <a:off x="825624" y="6555770"/>
            <a:ext cx="4969386"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5" name="Espace réservé du numéro de diapositive 4">
            <a:extLst>
              <a:ext uri="{FF2B5EF4-FFF2-40B4-BE49-F238E27FC236}">
                <a16:creationId xmlns:a16="http://schemas.microsoft.com/office/drawing/2014/main" id="{D9CC3E10-844B-4B85-A3F4-73A63F7CAAD6}"/>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Tree>
    <p:extLst>
      <p:ext uri="{BB962C8B-B14F-4D97-AF65-F5344CB8AC3E}">
        <p14:creationId xmlns:p14="http://schemas.microsoft.com/office/powerpoint/2010/main" val="236440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6563F-0E88-4B1E-896B-7D74BB5778C8}"/>
              </a:ext>
            </a:extLst>
          </p:cNvPr>
          <p:cNvSpPr>
            <a:spLocks noGrp="1"/>
          </p:cNvSpPr>
          <p:nvPr>
            <p:ph type="title"/>
          </p:nvPr>
        </p:nvSpPr>
        <p:spPr/>
        <p:txBody>
          <a:bodyPr>
            <a:normAutofit/>
          </a:bodyPr>
          <a:lstStyle/>
          <a:p>
            <a:r>
              <a:rPr lang="en-US" dirty="0"/>
              <a:t>ITER Research Plan (IRP) and collaboration to be discussed  </a:t>
            </a:r>
          </a:p>
        </p:txBody>
      </p:sp>
      <p:sp>
        <p:nvSpPr>
          <p:cNvPr id="3" name="Espace réservé du texte 2">
            <a:extLst>
              <a:ext uri="{FF2B5EF4-FFF2-40B4-BE49-F238E27FC236}">
                <a16:creationId xmlns:a16="http://schemas.microsoft.com/office/drawing/2014/main" id="{AB1E6FBC-1D24-407A-B9C6-B667EAD9D3C1}"/>
              </a:ext>
            </a:extLst>
          </p:cNvPr>
          <p:cNvSpPr>
            <a:spLocks noGrp="1"/>
          </p:cNvSpPr>
          <p:nvPr>
            <p:ph type="body" idx="1"/>
          </p:nvPr>
        </p:nvSpPr>
        <p:spPr>
          <a:xfrm>
            <a:off x="201769" y="4000589"/>
            <a:ext cx="7741369" cy="2293747"/>
          </a:xfrm>
        </p:spPr>
        <p:txBody>
          <a:bodyPr vert="horz" lIns="91440" tIns="45720" rIns="91440" bIns="45720" rtlCol="0" anchor="t">
            <a:normAutofit/>
          </a:bodyPr>
          <a:lstStyle/>
          <a:p>
            <a:pPr marL="342900" lvl="0" indent="-342900">
              <a:buSzPct val="100000"/>
              <a:buFont typeface="Wingdings" panose="05000000000000000000" pitchFamily="2" charset="2"/>
              <a:buChar char="Ø"/>
              <a:tabLst>
                <a:tab pos="457200" algn="l"/>
              </a:tabLst>
            </a:pPr>
            <a:endParaRPr lang="fr-FR" sz="2000" dirty="0">
              <a:effectLst/>
              <a:ea typeface="Times New Roman" panose="02020603050405020304" pitchFamily="18" charset="0"/>
              <a:cs typeface="Times New Roman" panose="02020603050405020304" pitchFamily="18" charset="0"/>
            </a:endParaRPr>
          </a:p>
          <a:p>
            <a:pPr marL="342900" indent="-342900">
              <a:buSzPct val="100000"/>
              <a:buFont typeface="Wingdings" panose="05000000000000000000" pitchFamily="2" charset="2"/>
              <a:buChar char="Ø"/>
              <a:tabLst>
                <a:tab pos="457200" algn="l"/>
              </a:tabLst>
            </a:pPr>
            <a:r>
              <a:rPr lang="fr-FR" b="1" dirty="0">
                <a:effectLst/>
                <a:latin typeface="+mn-lt"/>
                <a:ea typeface="Times New Roman" panose="02020603050405020304" pitchFamily="18" charset="0"/>
                <a:cs typeface="Arial"/>
              </a:rPr>
              <a:t>Focus on extensive </a:t>
            </a:r>
            <a:r>
              <a:rPr lang="fr-FR" dirty="0">
                <a:ea typeface="Times New Roman" panose="02020603050405020304" pitchFamily="18" charset="0"/>
                <a:cs typeface="Arial"/>
              </a:rPr>
              <a:t>Validation &amp; Application</a:t>
            </a:r>
            <a:endParaRPr lang="fr-FR" dirty="0">
              <a:effectLst/>
              <a:latin typeface="+mn-lt"/>
              <a:ea typeface="Times New Roman" panose="02020603050405020304" pitchFamily="18" charset="0"/>
              <a:cs typeface="Arial"/>
            </a:endParaRPr>
          </a:p>
          <a:p>
            <a:pPr marL="742950" lvl="1" indent="-285750">
              <a:buClr>
                <a:schemeClr val="tx1"/>
              </a:buClr>
              <a:buSzPct val="100000"/>
              <a:buFont typeface="Wingdings" panose="05000000000000000000" pitchFamily="2" charset="2"/>
              <a:buChar char="Ø"/>
              <a:tabLst>
                <a:tab pos="914400" algn="l"/>
              </a:tabLst>
            </a:pPr>
            <a:r>
              <a:rPr lang="en-GB" sz="2000" dirty="0">
                <a:effectLst/>
                <a:ea typeface="Times New Roman" panose="02020603050405020304" pitchFamily="18" charset="0"/>
                <a:cs typeface="Times New Roman"/>
              </a:rPr>
              <a:t>Wide range of tools must be validated on existing </a:t>
            </a:r>
            <a:r>
              <a:rPr lang="en-GB" sz="2000" dirty="0">
                <a:ea typeface="Times New Roman" panose="02020603050405020304" pitchFamily="18" charset="0"/>
                <a:cs typeface="Times New Roman"/>
              </a:rPr>
              <a:t>experiments </a:t>
            </a:r>
            <a:r>
              <a:rPr lang="en-GB" sz="2000" dirty="0">
                <a:effectLst/>
                <a:ea typeface="Times New Roman" panose="02020603050405020304" pitchFamily="18" charset="0"/>
                <a:cs typeface="Times New Roman"/>
              </a:rPr>
              <a:t>prior to ITER exploitation </a:t>
            </a:r>
            <a:endParaRPr lang="fr-FR" sz="2000">
              <a:solidFill>
                <a:srgbClr val="FF0000"/>
              </a:solidFill>
              <a:latin typeface="Times New Roman"/>
              <a:ea typeface="Calibri"/>
              <a:cs typeface="Times New Roman"/>
            </a:endParaRPr>
          </a:p>
          <a:p>
            <a:pPr marL="742950" lvl="1" indent="-285750">
              <a:buClr>
                <a:srgbClr val="000000"/>
              </a:buClr>
              <a:buSzPct val="100000"/>
              <a:buFont typeface="Wingdings" panose="05000000000000000000" pitchFamily="2" charset="2"/>
              <a:buChar char="Ø"/>
              <a:tabLst>
                <a:tab pos="914400" algn="l"/>
              </a:tabLst>
            </a:pPr>
            <a:r>
              <a:rPr lang="en-GB" sz="2000" dirty="0">
                <a:latin typeface="Calibri"/>
                <a:ea typeface="Calibri"/>
                <a:cs typeface="Calibri"/>
              </a:rPr>
              <a:t>Development</a:t>
            </a:r>
            <a:r>
              <a:rPr lang="en-GB" sz="2000" dirty="0">
                <a:ea typeface="Calibri"/>
                <a:cs typeface="Calibri"/>
              </a:rPr>
              <a:t> </a:t>
            </a:r>
            <a:r>
              <a:rPr lang="en-GB" sz="2000" dirty="0">
                <a:effectLst/>
                <a:ea typeface="Calibri"/>
                <a:cs typeface="Calibri"/>
              </a:rPr>
              <a:t>of multi-diagnostics analysis workflows</a:t>
            </a:r>
            <a:r>
              <a:rPr lang="en-GB" sz="2000" dirty="0">
                <a:ea typeface="Calibri"/>
                <a:cs typeface="Calibri"/>
              </a:rPr>
              <a:t> and validation on experimental data in IMAS </a:t>
            </a:r>
            <a:endParaRPr lang="fr-FR" sz="2000" dirty="0">
              <a:solidFill>
                <a:srgbClr val="FF0000"/>
              </a:solidFill>
              <a:ea typeface="Times New Roman" panose="02020603050405020304" pitchFamily="18" charset="0"/>
              <a:cs typeface="Times New Roman"/>
            </a:endParaRPr>
          </a:p>
          <a:p>
            <a:pPr marL="742950" lvl="1" indent="-285750">
              <a:buClr>
                <a:srgbClr val="000000"/>
              </a:buClr>
              <a:buSzPct val="100000"/>
              <a:buFont typeface="Wingdings" panose="05000000000000000000" pitchFamily="2" charset="2"/>
              <a:buChar char="Ø"/>
              <a:tabLst>
                <a:tab pos="914400" algn="l"/>
              </a:tabLst>
            </a:pPr>
            <a:endParaRPr lang="en-GB" sz="2000" dirty="0">
              <a:solidFill>
                <a:srgbClr val="FF0000"/>
              </a:solidFill>
              <a:effectLst/>
              <a:ea typeface="Times New Roman" panose="02020603050405020304" pitchFamily="18" charset="0"/>
              <a:cs typeface="Times New Roman"/>
            </a:endParaRPr>
          </a:p>
          <a:p>
            <a:endParaRPr lang="en-US" dirty="0"/>
          </a:p>
        </p:txBody>
      </p:sp>
      <p:graphicFrame>
        <p:nvGraphicFramePr>
          <p:cNvPr id="8" name="Object 1">
            <a:extLst>
              <a:ext uri="{FF2B5EF4-FFF2-40B4-BE49-F238E27FC236}">
                <a16:creationId xmlns:a16="http://schemas.microsoft.com/office/drawing/2014/main" id="{3DE0F5B6-B572-4C25-8ADE-2F9F858E4F3B}"/>
              </a:ext>
            </a:extLst>
          </p:cNvPr>
          <p:cNvGraphicFramePr>
            <a:graphicFrameLocks noChangeAspect="1"/>
          </p:cNvGraphicFramePr>
          <p:nvPr/>
        </p:nvGraphicFramePr>
        <p:xfrm>
          <a:off x="7785833" y="1837857"/>
          <a:ext cx="4399163" cy="3532796"/>
        </p:xfrm>
        <a:graphic>
          <a:graphicData uri="http://schemas.openxmlformats.org/presentationml/2006/ole">
            <mc:AlternateContent xmlns:mc="http://schemas.openxmlformats.org/markup-compatibility/2006">
              <mc:Choice xmlns:v="urn:schemas-microsoft-com:vml" Requires="v">
                <p:oleObj spid="_x0000_s1029" name="Graph" r:id="rId3" imgW="3779404" imgH="2897042" progId="Origin95.Graph">
                  <p:embed/>
                </p:oleObj>
              </mc:Choice>
              <mc:Fallback>
                <p:oleObj name="Graph" r:id="rId3" imgW="3779404" imgH="2897042" progId="Origin95.Graph">
                  <p:embed/>
                  <p:pic>
                    <p:nvPicPr>
                      <p:cNvPr id="8" name="Object 1">
                        <a:extLst>
                          <a:ext uri="{FF2B5EF4-FFF2-40B4-BE49-F238E27FC236}">
                            <a16:creationId xmlns:a16="http://schemas.microsoft.com/office/drawing/2014/main" id="{3DE0F5B6-B572-4C25-8ADE-2F9F858E4F3B}"/>
                          </a:ext>
                        </a:extLst>
                      </p:cNvPr>
                      <p:cNvPicPr/>
                      <p:nvPr/>
                    </p:nvPicPr>
                    <p:blipFill>
                      <a:blip r:embed="rId4"/>
                      <a:stretch>
                        <a:fillRect/>
                      </a:stretch>
                    </p:blipFill>
                    <p:spPr>
                      <a:xfrm>
                        <a:off x="7785833" y="1837857"/>
                        <a:ext cx="4399163" cy="3532796"/>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782B15C8-8060-417E-BAEA-C35EC574A74B}"/>
              </a:ext>
            </a:extLst>
          </p:cNvPr>
          <p:cNvSpPr txBox="1"/>
          <p:nvPr/>
        </p:nvSpPr>
        <p:spPr>
          <a:xfrm>
            <a:off x="10437202" y="5370653"/>
            <a:ext cx="1497526" cy="307777"/>
          </a:xfrm>
          <a:prstGeom prst="rect">
            <a:avLst/>
          </a:prstGeom>
          <a:noFill/>
        </p:spPr>
        <p:txBody>
          <a:bodyPr wrap="none" rtlCol="0">
            <a:spAutoFit/>
          </a:bodyPr>
          <a:lstStyle/>
          <a:p>
            <a:r>
              <a:rPr lang="en-US" sz="1400" dirty="0"/>
              <a:t>[A. </a:t>
            </a:r>
            <a:r>
              <a:rPr lang="en-US" sz="1400" dirty="0" err="1"/>
              <a:t>Loarte</a:t>
            </a:r>
            <a:r>
              <a:rPr lang="en-US" sz="1400" dirty="0"/>
              <a:t> et al. ]</a:t>
            </a:r>
          </a:p>
        </p:txBody>
      </p:sp>
      <p:sp>
        <p:nvSpPr>
          <p:cNvPr id="10" name="Espace réservé du texte 2">
            <a:extLst>
              <a:ext uri="{FF2B5EF4-FFF2-40B4-BE49-F238E27FC236}">
                <a16:creationId xmlns:a16="http://schemas.microsoft.com/office/drawing/2014/main" id="{5A7E64E1-079E-4AD3-995A-70A0E714C878}"/>
              </a:ext>
            </a:extLst>
          </p:cNvPr>
          <p:cNvSpPr txBox="1">
            <a:spLocks/>
          </p:cNvSpPr>
          <p:nvPr/>
        </p:nvSpPr>
        <p:spPr>
          <a:xfrm>
            <a:off x="169532" y="829754"/>
            <a:ext cx="9913498" cy="1608802"/>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2000" b="0" i="0" kern="1200">
                <a:solidFill>
                  <a:srgbClr val="FF0000"/>
                </a:solidFill>
                <a:latin typeface="Arial"/>
                <a:ea typeface="+mn-ea"/>
                <a:cs typeface="Arial"/>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ct val="100000"/>
              <a:buFont typeface="Wingdings" panose="05000000000000000000" pitchFamily="2" charset="2"/>
              <a:buChar char="Ø"/>
              <a:tabLst>
                <a:tab pos="457200" algn="l"/>
              </a:tabLst>
            </a:pPr>
            <a:r>
              <a:rPr lang="fr-FR" b="1" dirty="0">
                <a:latin typeface="+mn-lt"/>
                <a:ea typeface="Times New Roman" panose="02020603050405020304" pitchFamily="18" charset="0"/>
              </a:rPr>
              <a:t>Close Collaboration Essential – </a:t>
            </a:r>
            <a:r>
              <a:rPr lang="fr-FR" b="1" dirty="0" err="1">
                <a:latin typeface="+mn-lt"/>
                <a:ea typeface="Times New Roman" panose="02020603050405020304" pitchFamily="18" charset="0"/>
              </a:rPr>
              <a:t>EUROfusion</a:t>
            </a:r>
            <a:r>
              <a:rPr lang="fr-FR" b="1" dirty="0">
                <a:latin typeface="+mn-lt"/>
                <a:ea typeface="Times New Roman" panose="02020603050405020304" pitchFamily="18" charset="0"/>
              </a:rPr>
              <a:t>-IO agreement </a:t>
            </a:r>
            <a:endParaRPr lang="fr-FR" dirty="0">
              <a:latin typeface="+mn-lt"/>
              <a:ea typeface="Times New Roman" panose="02020603050405020304" pitchFamily="18" charset="0"/>
            </a:endParaRPr>
          </a:p>
          <a:p>
            <a:pPr marL="742950" lvl="1" indent="-285750">
              <a:lnSpc>
                <a:spcPct val="107000"/>
              </a:lnSpc>
              <a:spcAft>
                <a:spcPts val="800"/>
              </a:spcAft>
              <a:buClr>
                <a:schemeClr val="tx1"/>
              </a:buClr>
              <a:buFont typeface="Wingdings" panose="05000000000000000000" pitchFamily="2" charset="2"/>
              <a:buChar char="Ø"/>
            </a:pPr>
            <a:r>
              <a:rPr lang="en-GB" sz="2000" dirty="0">
                <a:ea typeface="Calibri" panose="020F0502020204030204" pitchFamily="34" charset="0"/>
                <a:cs typeface="Times New Roman" panose="02020603050405020304" pitchFamily="18" charset="0"/>
              </a:rPr>
              <a:t>“Successful implementation &amp; execution of the IRP relies on </a:t>
            </a:r>
            <a:r>
              <a:rPr lang="en-GB" sz="2000" b="1" dirty="0">
                <a:ea typeface="Calibri" panose="020F0502020204030204" pitchFamily="34" charset="0"/>
                <a:cs typeface="Times New Roman" panose="02020603050405020304" pitchFamily="18" charset="0"/>
              </a:rPr>
              <a:t>close collaborations between the IO and the fusion research </a:t>
            </a:r>
            <a:r>
              <a:rPr lang="en-GB" sz="2000" dirty="0">
                <a:ea typeface="Calibri" panose="020F0502020204030204" pitchFamily="34" charset="0"/>
                <a:cs typeface="Times New Roman" panose="02020603050405020304" pitchFamily="18" charset="0"/>
              </a:rPr>
              <a:t>institutes </a:t>
            </a:r>
            <a:r>
              <a:rPr lang="en-GB" sz="2000" b="1" dirty="0">
                <a:solidFill>
                  <a:schemeClr val="tx2"/>
                </a:solidFill>
                <a:ea typeface="Calibri" panose="020F0502020204030204" pitchFamily="34" charset="0"/>
                <a:cs typeface="Times New Roman" panose="02020603050405020304" pitchFamily="18" charset="0"/>
              </a:rPr>
              <a:t>in both the experimental and theory/modelling areas</a:t>
            </a:r>
            <a:r>
              <a:rPr lang="en-GB" sz="2000" b="1" dirty="0">
                <a:ea typeface="Calibri" panose="020F0502020204030204" pitchFamily="34" charset="0"/>
                <a:cs typeface="Times New Roman" panose="02020603050405020304" pitchFamily="18" charset="0"/>
              </a:rPr>
              <a:t>” </a:t>
            </a:r>
            <a:endParaRPr lang="fr-FR" sz="2000" b="1" dirty="0">
              <a:ea typeface="Calibri" panose="020F0502020204030204" pitchFamily="34" charset="0"/>
              <a:cs typeface="Times New Roman" panose="02020603050405020304" pitchFamily="18" charset="0"/>
            </a:endParaRPr>
          </a:p>
          <a:p>
            <a:endParaRPr lang="en-US" dirty="0"/>
          </a:p>
        </p:txBody>
      </p:sp>
      <p:pic>
        <p:nvPicPr>
          <p:cNvPr id="11" name="Picture 2" descr="A close-up of a colored circle&#10;&#10;Description automatically generated">
            <a:extLst>
              <a:ext uri="{FF2B5EF4-FFF2-40B4-BE49-F238E27FC236}">
                <a16:creationId xmlns:a16="http://schemas.microsoft.com/office/drawing/2014/main" id="{01CB2F0E-39C8-4092-AB60-8A0B62AA638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820991" y="3151814"/>
            <a:ext cx="828717" cy="1409712"/>
          </a:xfrm>
          <a:prstGeom prst="rect">
            <a:avLst/>
          </a:prstGeom>
          <a:noFill/>
          <a:ln>
            <a:noFill/>
          </a:ln>
        </p:spPr>
      </p:pic>
      <p:sp>
        <p:nvSpPr>
          <p:cNvPr id="12" name="Espace réservé du texte 2">
            <a:extLst>
              <a:ext uri="{FF2B5EF4-FFF2-40B4-BE49-F238E27FC236}">
                <a16:creationId xmlns:a16="http://schemas.microsoft.com/office/drawing/2014/main" id="{306F6030-A580-4AF3-9D74-3663DFACB576}"/>
              </a:ext>
            </a:extLst>
          </p:cNvPr>
          <p:cNvSpPr txBox="1">
            <a:spLocks/>
          </p:cNvSpPr>
          <p:nvPr/>
        </p:nvSpPr>
        <p:spPr>
          <a:xfrm>
            <a:off x="169532" y="2242302"/>
            <a:ext cx="7742685" cy="2169946"/>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2000" b="0" i="0" kern="1200">
                <a:solidFill>
                  <a:srgbClr val="FF0000"/>
                </a:solidFill>
                <a:latin typeface="Arial"/>
                <a:ea typeface="+mn-ea"/>
                <a:cs typeface="Arial"/>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ct val="100000"/>
              <a:buFont typeface="Wingdings" panose="05000000000000000000" pitchFamily="2" charset="2"/>
              <a:buChar char="Ø"/>
              <a:tabLst>
                <a:tab pos="457200" algn="l"/>
              </a:tabLst>
            </a:pPr>
            <a:r>
              <a:rPr lang="en-GB" b="1" dirty="0">
                <a:latin typeface="+mn-lt"/>
                <a:ea typeface="Times New Roman" panose="02020603050405020304" pitchFamily="18" charset="0"/>
              </a:rPr>
              <a:t>Examples of focused Physics R&amp;D for ITER to be supported by TSVVs</a:t>
            </a:r>
            <a:endParaRPr lang="fr-FR" dirty="0">
              <a:latin typeface="+mn-lt"/>
              <a:ea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en-GB" sz="2000" dirty="0">
                <a:ea typeface="Times New Roman" panose="02020603050405020304" pitchFamily="18" charset="0"/>
                <a:cs typeface="Times New Roman" panose="02020603050405020304" pitchFamily="18" charset="0"/>
              </a:rPr>
              <a:t>An integrated vision from W-wall sources, SOL, H-mode, pedestal and core transport, from the start to the end </a:t>
            </a:r>
            <a:endParaRPr lang="fr-FR" sz="2000" dirty="0">
              <a:ea typeface="Times New Roman" panose="02020603050405020304" pitchFamily="18" charset="0"/>
              <a:cs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en-GB" sz="2000" dirty="0">
                <a:ea typeface="Times New Roman" panose="02020603050405020304" pitchFamily="18" charset="0"/>
                <a:cs typeface="Times New Roman" panose="02020603050405020304" pitchFamily="18" charset="0"/>
              </a:rPr>
              <a:t>H-mode access, ELM control, no-ELM scenarios and fusion performance with W-wall</a:t>
            </a:r>
            <a:endParaRPr lang="fr-FR" sz="2000" dirty="0">
              <a:ea typeface="Times New Roman" panose="02020603050405020304" pitchFamily="18" charset="0"/>
              <a:cs typeface="Times New Roman" panose="02020603050405020304" pitchFamily="18" charset="0"/>
            </a:endParaRPr>
          </a:p>
          <a:p>
            <a:pPr marL="742950" lvl="1" indent="-285750">
              <a:buClr>
                <a:schemeClr val="tx1"/>
              </a:buClr>
              <a:buSzPct val="100000"/>
              <a:buFont typeface="Wingdings" panose="05000000000000000000" pitchFamily="2" charset="2"/>
              <a:buChar char="Ø"/>
              <a:tabLst>
                <a:tab pos="914400" algn="l"/>
              </a:tabLst>
            </a:pPr>
            <a:r>
              <a:rPr lang="fr-FR" sz="2000" dirty="0">
                <a:ea typeface="Times New Roman" panose="02020603050405020304" pitchFamily="18" charset="0"/>
                <a:cs typeface="Times New Roman" panose="02020603050405020304" pitchFamily="18" charset="0"/>
              </a:rPr>
              <a:t>Disruption </a:t>
            </a:r>
            <a:r>
              <a:rPr lang="fr-FR" sz="2000" dirty="0" err="1">
                <a:ea typeface="Times New Roman" panose="02020603050405020304" pitchFamily="18" charset="0"/>
                <a:cs typeface="Times New Roman" panose="02020603050405020304" pitchFamily="18" charset="0"/>
              </a:rPr>
              <a:t>prediction</a:t>
            </a:r>
            <a:r>
              <a:rPr lang="fr-FR" sz="2000" dirty="0">
                <a:ea typeface="Times New Roman" panose="02020603050405020304" pitchFamily="18" charset="0"/>
                <a:cs typeface="Times New Roman" panose="02020603050405020304" pitchFamily="18" charset="0"/>
              </a:rPr>
              <a:t>, mitigation, and </a:t>
            </a:r>
            <a:r>
              <a:rPr lang="fr-FR" sz="2000" dirty="0" err="1">
                <a:ea typeface="Times New Roman" panose="02020603050405020304" pitchFamily="18" charset="0"/>
                <a:cs typeface="Times New Roman" panose="02020603050405020304" pitchFamily="18" charset="0"/>
              </a:rPr>
              <a:t>avoidance</a:t>
            </a:r>
            <a:endParaRPr lang="fr-FR" sz="2000" dirty="0">
              <a:ea typeface="Times New Roman" panose="02020603050405020304" pitchFamily="18" charset="0"/>
              <a:cs typeface="Times New Roman" panose="02020603050405020304" pitchFamily="18" charset="0"/>
            </a:endParaRPr>
          </a:p>
          <a:p>
            <a:endParaRPr lang="en-US" dirty="0"/>
          </a:p>
        </p:txBody>
      </p:sp>
      <p:sp>
        <p:nvSpPr>
          <p:cNvPr id="6" name="Espace réservé du pied de page 5">
            <a:extLst>
              <a:ext uri="{FF2B5EF4-FFF2-40B4-BE49-F238E27FC236}">
                <a16:creationId xmlns:a16="http://schemas.microsoft.com/office/drawing/2014/main" id="{64381DE9-3CB3-49F3-9763-0B6C79436431}"/>
              </a:ext>
            </a:extLst>
          </p:cNvPr>
          <p:cNvSpPr>
            <a:spLocks noGrp="1"/>
          </p:cNvSpPr>
          <p:nvPr>
            <p:ph type="ftr" sz="quarter" idx="11"/>
          </p:nvPr>
        </p:nvSpPr>
        <p:spPr>
          <a:xfrm>
            <a:off x="825624" y="6555770"/>
            <a:ext cx="5380866"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14" name="Espace réservé du numéro de diapositive 3">
            <a:extLst>
              <a:ext uri="{FF2B5EF4-FFF2-40B4-BE49-F238E27FC236}">
                <a16:creationId xmlns:a16="http://schemas.microsoft.com/office/drawing/2014/main" id="{D2B50CD9-3FF3-4384-803A-A096DE0BB3A5}"/>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14</a:t>
            </a:fld>
            <a:endParaRPr lang="en-GB" dirty="0">
              <a:solidFill>
                <a:prstClr val="white"/>
              </a:solidFill>
            </a:endParaRPr>
          </a:p>
        </p:txBody>
      </p:sp>
    </p:spTree>
    <p:extLst>
      <p:ext uri="{BB962C8B-B14F-4D97-AF65-F5344CB8AC3E}">
        <p14:creationId xmlns:p14="http://schemas.microsoft.com/office/powerpoint/2010/main" val="141447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2BEA-8B14-3475-8061-B9E50A5606D4}"/>
              </a:ext>
            </a:extLst>
          </p:cNvPr>
          <p:cNvSpPr>
            <a:spLocks noGrp="1"/>
          </p:cNvSpPr>
          <p:nvPr>
            <p:ph type="title"/>
          </p:nvPr>
        </p:nvSpPr>
        <p:spPr>
          <a:xfrm>
            <a:off x="983432" y="192515"/>
            <a:ext cx="10516156" cy="638628"/>
          </a:xfrm>
        </p:spPr>
        <p:txBody>
          <a:bodyPr/>
          <a:lstStyle/>
          <a:p>
            <a:r>
              <a:rPr lang="en-US" dirty="0">
                <a:ea typeface="Calibri"/>
                <a:cs typeface="Arial"/>
              </a:rPr>
              <a:t>Parallel session #2  on Tuesday afternoon TSVV Community (self-</a:t>
            </a:r>
            <a:r>
              <a:rPr lang="en-US" dirty="0" err="1">
                <a:ea typeface="Calibri"/>
                <a:cs typeface="Arial"/>
              </a:rPr>
              <a:t>organisation</a:t>
            </a:r>
            <a:r>
              <a:rPr lang="en-US" dirty="0">
                <a:ea typeface="Calibri"/>
                <a:cs typeface="Arial"/>
              </a:rPr>
              <a:t>) – </a:t>
            </a:r>
            <a:r>
              <a:rPr lang="en-US">
                <a:ea typeface="Calibri"/>
                <a:cs typeface="Arial"/>
              </a:rPr>
              <a:t>Proposals of Topics </a:t>
            </a:r>
            <a:r>
              <a:rPr lang="en-US" dirty="0">
                <a:ea typeface="Calibri"/>
                <a:cs typeface="Arial"/>
              </a:rPr>
              <a:t>for discussion  ? </a:t>
            </a:r>
            <a:endParaRPr lang="en-US" dirty="0"/>
          </a:p>
        </p:txBody>
      </p:sp>
      <p:sp>
        <p:nvSpPr>
          <p:cNvPr id="3" name="Content Placeholder 2">
            <a:extLst>
              <a:ext uri="{FF2B5EF4-FFF2-40B4-BE49-F238E27FC236}">
                <a16:creationId xmlns:a16="http://schemas.microsoft.com/office/drawing/2014/main" id="{709221B4-2516-8175-4515-5DC841E7B5DA}"/>
              </a:ext>
            </a:extLst>
          </p:cNvPr>
          <p:cNvSpPr>
            <a:spLocks noGrp="1"/>
          </p:cNvSpPr>
          <p:nvPr>
            <p:ph idx="1"/>
          </p:nvPr>
        </p:nvSpPr>
        <p:spPr>
          <a:xfrm>
            <a:off x="416077" y="1054426"/>
            <a:ext cx="11369118" cy="5204822"/>
          </a:xfrm>
        </p:spPr>
        <p:txBody>
          <a:bodyPr vert="horz" lIns="91440" tIns="45720" rIns="91440" bIns="45720" rtlCol="0" anchor="t">
            <a:normAutofit fontScale="92500" lnSpcReduction="10000"/>
          </a:bodyPr>
          <a:lstStyle/>
          <a:p>
            <a:pPr marL="685800" lvl="2" indent="0">
              <a:buNone/>
            </a:pPr>
            <a:endParaRPr lang="en-US" sz="2800" dirty="0">
              <a:ea typeface="Calibri"/>
              <a:cs typeface="Calibri"/>
            </a:endParaRPr>
          </a:p>
          <a:p>
            <a:pPr lvl="2"/>
            <a:r>
              <a:rPr lang="en-US" sz="2800" dirty="0">
                <a:ea typeface="+mn-lt"/>
                <a:cs typeface="+mn-lt"/>
              </a:rPr>
              <a:t>Synthetic diagnostics </a:t>
            </a:r>
            <a:endParaRPr lang="en-US" sz="2800" dirty="0">
              <a:ea typeface="Calibri"/>
            </a:endParaRPr>
          </a:p>
          <a:p>
            <a:pPr lvl="2"/>
            <a:r>
              <a:rPr lang="en-US" sz="2800" dirty="0">
                <a:ea typeface="+mn-lt"/>
                <a:cs typeface="+mn-lt"/>
              </a:rPr>
              <a:t>Coordination &amp; Synergy with DTE projects (under DSO)  </a:t>
            </a:r>
          </a:p>
          <a:p>
            <a:pPr lvl="2"/>
            <a:r>
              <a:rPr lang="en-US" sz="2800" dirty="0">
                <a:ea typeface="+mn-lt"/>
                <a:cs typeface="+mn-lt"/>
              </a:rPr>
              <a:t>Support to ITER Research Plan  </a:t>
            </a:r>
            <a:endParaRPr lang="en-US" dirty="0"/>
          </a:p>
          <a:p>
            <a:pPr lvl="2"/>
            <a:r>
              <a:rPr lang="en-US" sz="2800" dirty="0">
                <a:ea typeface="+mn-lt"/>
                <a:cs typeface="+mn-lt"/>
              </a:rPr>
              <a:t>Model validation </a:t>
            </a:r>
            <a:r>
              <a:rPr lang="en-US" sz="2800">
                <a:ea typeface="+mn-lt"/>
                <a:cs typeface="+mn-lt"/>
              </a:rPr>
              <a:t>with experimental WPs &amp; </a:t>
            </a:r>
            <a:r>
              <a:rPr lang="en-US" sz="2800" dirty="0">
                <a:ea typeface="+mn-lt"/>
                <a:cs typeface="+mn-lt"/>
              </a:rPr>
              <a:t>UQ  </a:t>
            </a:r>
            <a:endParaRPr lang="en-US" sz="2800" dirty="0">
              <a:ea typeface="Calibri"/>
            </a:endParaRPr>
          </a:p>
          <a:p>
            <a:pPr lvl="2"/>
            <a:r>
              <a:rPr lang="en-US" sz="2800" dirty="0">
                <a:ea typeface="+mn-lt"/>
                <a:cs typeface="+mn-lt"/>
              </a:rPr>
              <a:t>Reduced models development</a:t>
            </a:r>
            <a:endParaRPr lang="en-US" sz="2800" dirty="0">
              <a:ea typeface="+mn-lt"/>
            </a:endParaRPr>
          </a:p>
          <a:p>
            <a:pPr lvl="2"/>
            <a:r>
              <a:rPr lang="en-US" sz="2800" dirty="0">
                <a:ea typeface="Calibri"/>
                <a:cs typeface="Calibri"/>
              </a:rPr>
              <a:t>Training sessions &amp; code dissemination </a:t>
            </a:r>
            <a:endParaRPr lang="en-US" sz="2800" dirty="0">
              <a:ea typeface="Calibri"/>
            </a:endParaRPr>
          </a:p>
          <a:p>
            <a:pPr lvl="2"/>
            <a:r>
              <a:rPr lang="en-US" sz="2800" dirty="0">
                <a:ea typeface="+mn-lt"/>
                <a:cs typeface="+mn-lt"/>
              </a:rPr>
              <a:t>Private sector involvement </a:t>
            </a:r>
            <a:endParaRPr lang="en-US" sz="2800" dirty="0">
              <a:ea typeface="Calibri"/>
            </a:endParaRPr>
          </a:p>
          <a:p>
            <a:pPr lvl="2"/>
            <a:r>
              <a:rPr lang="en-US" sz="2800" dirty="0">
                <a:ea typeface="+mn-lt"/>
                <a:cs typeface="+mn-lt"/>
              </a:rPr>
              <a:t>International collaboration </a:t>
            </a:r>
            <a:endParaRPr lang="en-US" sz="2800" dirty="0">
              <a:ea typeface="Calibri"/>
            </a:endParaRPr>
          </a:p>
          <a:p>
            <a:pPr lvl="2"/>
            <a:r>
              <a:rPr lang="en-US" sz="2800" dirty="0">
                <a:ea typeface="+mn-lt"/>
                <a:cs typeface="+mn-lt"/>
              </a:rPr>
              <a:t>Brainstorming on FP-10 -scientific topics </a:t>
            </a:r>
            <a:endParaRPr lang="en-US" sz="2800" dirty="0">
              <a:ea typeface="+mn-lt"/>
            </a:endParaRPr>
          </a:p>
          <a:p>
            <a:pPr lvl="2"/>
            <a:r>
              <a:rPr lang="en-US" sz="2800" dirty="0">
                <a:ea typeface="Calibri"/>
                <a:cs typeface="Calibri"/>
              </a:rPr>
              <a:t>WPTM management/organization </a:t>
            </a:r>
          </a:p>
        </p:txBody>
      </p:sp>
      <p:sp>
        <p:nvSpPr>
          <p:cNvPr id="4" name="Footer Placeholder 3">
            <a:extLst>
              <a:ext uri="{FF2B5EF4-FFF2-40B4-BE49-F238E27FC236}">
                <a16:creationId xmlns:a16="http://schemas.microsoft.com/office/drawing/2014/main" id="{D467CBA0-309B-F408-CC30-AF721CCEA60B}"/>
              </a:ext>
            </a:extLst>
          </p:cNvPr>
          <p:cNvSpPr>
            <a:spLocks noGrp="1"/>
          </p:cNvSpPr>
          <p:nvPr>
            <p:ph type="ftr" sz="quarter" idx="11"/>
          </p:nvPr>
        </p:nvSpPr>
        <p:spPr>
          <a:xfrm>
            <a:off x="825624" y="6592055"/>
            <a:ext cx="5567918" cy="196568"/>
          </a:xfrm>
        </p:spPr>
        <p:txBody>
          <a:bodyPr/>
          <a:lstStyle/>
          <a:p>
            <a:r>
              <a:rPr lang="en-GB">
                <a:solidFill>
                  <a:prstClr val="white"/>
                </a:solidFill>
              </a:rPr>
              <a:t>Xavier LITAUDON | E-TASC General Meeting #2 | Garching | 09-13 Feb. 2026</a:t>
            </a:r>
            <a:endParaRPr lang="en-GB" dirty="0">
              <a:solidFill>
                <a:prstClr val="white"/>
              </a:solidFill>
            </a:endParaRPr>
          </a:p>
        </p:txBody>
      </p:sp>
      <p:sp>
        <p:nvSpPr>
          <p:cNvPr id="5" name="Slide Number Placeholder 4">
            <a:extLst>
              <a:ext uri="{FF2B5EF4-FFF2-40B4-BE49-F238E27FC236}">
                <a16:creationId xmlns:a16="http://schemas.microsoft.com/office/drawing/2014/main" id="{B84B0FD9-CCC3-79F9-1ECA-ED180067A75A}"/>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Tree>
    <p:extLst>
      <p:ext uri="{BB962C8B-B14F-4D97-AF65-F5344CB8AC3E}">
        <p14:creationId xmlns:p14="http://schemas.microsoft.com/office/powerpoint/2010/main" val="162665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a:xfrm>
            <a:off x="825623" y="6555770"/>
            <a:ext cx="5438017"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Tree>
    <p:extLst>
      <p:ext uri="{BB962C8B-B14F-4D97-AF65-F5344CB8AC3E}">
        <p14:creationId xmlns:p14="http://schemas.microsoft.com/office/powerpoint/2010/main" val="255612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èche : droite 8">
            <a:extLst>
              <a:ext uri="{FF2B5EF4-FFF2-40B4-BE49-F238E27FC236}">
                <a16:creationId xmlns:a16="http://schemas.microsoft.com/office/drawing/2014/main" id="{D65DC8E8-2A5C-4D41-ABD1-355DAA6CEBE2}"/>
              </a:ext>
            </a:extLst>
          </p:cNvPr>
          <p:cNvSpPr/>
          <p:nvPr/>
        </p:nvSpPr>
        <p:spPr>
          <a:xfrm>
            <a:off x="8150185" y="5763177"/>
            <a:ext cx="3834291" cy="2601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pic>
        <p:nvPicPr>
          <p:cNvPr id="6" name="Image 5">
            <a:extLst>
              <a:ext uri="{FF2B5EF4-FFF2-40B4-BE49-F238E27FC236}">
                <a16:creationId xmlns:a16="http://schemas.microsoft.com/office/drawing/2014/main" id="{1D1EDA74-22CD-4A7D-B0ED-9664E691B415}"/>
              </a:ext>
            </a:extLst>
          </p:cNvPr>
          <p:cNvPicPr/>
          <p:nvPr/>
        </p:nvPicPr>
        <p:blipFill>
          <a:blip r:embed="rId2"/>
          <a:stretch>
            <a:fillRect/>
          </a:stretch>
        </p:blipFill>
        <p:spPr>
          <a:xfrm>
            <a:off x="7119257" y="913835"/>
            <a:ext cx="5150751" cy="4423121"/>
          </a:xfrm>
          <a:prstGeom prst="rect">
            <a:avLst/>
          </a:prstGeom>
        </p:spPr>
      </p:pic>
      <p:sp>
        <p:nvSpPr>
          <p:cNvPr id="2" name="Titre 1">
            <a:extLst>
              <a:ext uri="{FF2B5EF4-FFF2-40B4-BE49-F238E27FC236}">
                <a16:creationId xmlns:a16="http://schemas.microsoft.com/office/drawing/2014/main" id="{AB2BB78E-CC49-40B4-A98C-A667201A7DEE}"/>
              </a:ext>
            </a:extLst>
          </p:cNvPr>
          <p:cNvSpPr>
            <a:spLocks noGrp="1"/>
          </p:cNvSpPr>
          <p:nvPr>
            <p:ph type="title"/>
          </p:nvPr>
        </p:nvSpPr>
        <p:spPr/>
        <p:txBody>
          <a:bodyPr>
            <a:normAutofit/>
          </a:bodyPr>
          <a:lstStyle/>
          <a:p>
            <a:r>
              <a:rPr lang="en-US" dirty="0"/>
              <a:t>Multi-Fidelity Modelling Approach</a:t>
            </a:r>
          </a:p>
        </p:txBody>
      </p:sp>
      <p:sp>
        <p:nvSpPr>
          <p:cNvPr id="3" name="Espace réservé du texte 2">
            <a:extLst>
              <a:ext uri="{FF2B5EF4-FFF2-40B4-BE49-F238E27FC236}">
                <a16:creationId xmlns:a16="http://schemas.microsoft.com/office/drawing/2014/main" id="{39E999E3-A693-4BBF-A2DF-82385A8E3EDE}"/>
              </a:ext>
            </a:extLst>
          </p:cNvPr>
          <p:cNvSpPr>
            <a:spLocks noGrp="1"/>
          </p:cNvSpPr>
          <p:nvPr>
            <p:ph type="body" idx="1"/>
          </p:nvPr>
        </p:nvSpPr>
        <p:spPr>
          <a:xfrm>
            <a:off x="279895" y="935367"/>
            <a:ext cx="6989070" cy="5248111"/>
          </a:xfrm>
        </p:spPr>
        <p:txBody>
          <a:bodyPr>
            <a:normAutofit/>
          </a:bodyPr>
          <a:lstStyle/>
          <a:p>
            <a:pPr marL="0" lvl="0" indent="0" algn="ctr">
              <a:buSzPts val="1000"/>
              <a:buNone/>
              <a:tabLst>
                <a:tab pos="457200" algn="l"/>
              </a:tabLst>
            </a:pPr>
            <a:r>
              <a:rPr lang="en-US" sz="2800" dirty="0"/>
              <a:t> </a:t>
            </a:r>
            <a:r>
              <a:rPr lang="en-US" sz="2400" b="1" dirty="0">
                <a:solidFill>
                  <a:srgbClr val="002060"/>
                </a:solidFill>
              </a:rPr>
              <a:t>Balancing Accuracy and Efficiency</a:t>
            </a:r>
            <a:endParaRPr lang="fr-FR" sz="2400" b="1" dirty="0">
              <a:solidFill>
                <a:srgbClr val="002060"/>
              </a:solidFill>
              <a:effectLst/>
              <a:latin typeface="+mn-lt"/>
              <a:ea typeface="Times New Roman" panose="02020603050405020304" pitchFamily="18" charset="0"/>
            </a:endParaRPr>
          </a:p>
          <a:p>
            <a:pPr marL="342900" lvl="0" indent="-342900">
              <a:buSzPts val="1000"/>
              <a:buFont typeface="Wingdings" panose="05000000000000000000" pitchFamily="2" charset="2"/>
              <a:buChar char="Ø"/>
              <a:tabLst>
                <a:tab pos="457200" algn="l"/>
              </a:tabLst>
            </a:pPr>
            <a:r>
              <a:rPr lang="fr-FR" sz="1800" b="1" dirty="0">
                <a:effectLst/>
                <a:latin typeface="+mn-lt"/>
                <a:ea typeface="Times New Roman" panose="02020603050405020304" pitchFamily="18" charset="0"/>
              </a:rPr>
              <a:t>High-</a:t>
            </a:r>
            <a:r>
              <a:rPr lang="fr-FR" sz="1800" b="1" dirty="0" err="1">
                <a:effectLst/>
                <a:latin typeface="+mn-lt"/>
                <a:ea typeface="Times New Roman" panose="02020603050405020304" pitchFamily="18" charset="0"/>
              </a:rPr>
              <a:t>Fidelity</a:t>
            </a:r>
            <a:r>
              <a:rPr lang="fr-FR" sz="1800" b="1" dirty="0">
                <a:effectLst/>
                <a:latin typeface="+mn-lt"/>
                <a:ea typeface="Times New Roman" panose="02020603050405020304" pitchFamily="18" charset="0"/>
              </a:rPr>
              <a:t> </a:t>
            </a:r>
            <a:r>
              <a:rPr lang="fr-FR" sz="1800" b="1" dirty="0" err="1">
                <a:effectLst/>
                <a:latin typeface="+mn-lt"/>
                <a:ea typeface="Times New Roman" panose="02020603050405020304" pitchFamily="18" charset="0"/>
              </a:rPr>
              <a:t>Models</a:t>
            </a:r>
            <a:endParaRPr lang="fr-FR" sz="1800" dirty="0">
              <a:effectLst/>
              <a:latin typeface="+mn-lt"/>
              <a:ea typeface="Times New Roman" panose="02020603050405020304" pitchFamily="18" charset="0"/>
            </a:endParaRPr>
          </a:p>
          <a:p>
            <a:pPr marL="742950" lvl="1" indent="-285750">
              <a:buSzPts val="1000"/>
              <a:buFont typeface="Wingdings" panose="05000000000000000000" pitchFamily="2" charset="2"/>
              <a:buChar char="Ø"/>
              <a:tabLst>
                <a:tab pos="914400" algn="l"/>
              </a:tabLst>
            </a:pPr>
            <a:r>
              <a:rPr lang="fr-FR" dirty="0" err="1">
                <a:effectLst/>
                <a:ea typeface="Times New Roman" panose="02020603050405020304" pitchFamily="18" charset="0"/>
                <a:cs typeface="Times New Roman" panose="02020603050405020304" pitchFamily="18" charset="0"/>
              </a:rPr>
              <a:t>Provide</a:t>
            </a:r>
            <a:r>
              <a:rPr lang="fr-FR" dirty="0">
                <a:effectLst/>
                <a:ea typeface="Times New Roman" panose="02020603050405020304" pitchFamily="18" charset="0"/>
                <a:cs typeface="Times New Roman" panose="02020603050405020304" pitchFamily="18" charset="0"/>
              </a:rPr>
              <a:t> </a:t>
            </a:r>
            <a:r>
              <a:rPr lang="fr-FR" dirty="0" err="1">
                <a:effectLst/>
                <a:ea typeface="Times New Roman" panose="02020603050405020304" pitchFamily="18" charset="0"/>
                <a:cs typeface="Times New Roman" panose="02020603050405020304" pitchFamily="18" charset="0"/>
              </a:rPr>
              <a:t>detailed</a:t>
            </a:r>
            <a:r>
              <a:rPr lang="fr-FR" dirty="0">
                <a:effectLst/>
                <a:ea typeface="Times New Roman" panose="02020603050405020304" pitchFamily="18" charset="0"/>
                <a:cs typeface="Times New Roman" panose="02020603050405020304" pitchFamily="18" charset="0"/>
              </a:rPr>
              <a:t>, first-</a:t>
            </a:r>
            <a:r>
              <a:rPr lang="fr-FR" dirty="0" err="1">
                <a:effectLst/>
                <a:ea typeface="Times New Roman" panose="02020603050405020304" pitchFamily="18" charset="0"/>
                <a:cs typeface="Times New Roman" panose="02020603050405020304" pitchFamily="18" charset="0"/>
              </a:rPr>
              <a:t>principle</a:t>
            </a:r>
            <a:r>
              <a:rPr lang="fr-FR" dirty="0">
                <a:effectLst/>
                <a:ea typeface="Times New Roman" panose="02020603050405020304" pitchFamily="18" charset="0"/>
                <a:cs typeface="Times New Roman" panose="02020603050405020304" pitchFamily="18" charset="0"/>
              </a:rPr>
              <a:t> </a:t>
            </a:r>
            <a:r>
              <a:rPr lang="fr-FR" dirty="0" err="1">
                <a:effectLst/>
                <a:ea typeface="Times New Roman" panose="02020603050405020304" pitchFamily="18" charset="0"/>
                <a:cs typeface="Times New Roman" panose="02020603050405020304" pitchFamily="18" charset="0"/>
              </a:rPr>
              <a:t>physics</a:t>
            </a:r>
            <a:endParaRPr lang="fr-FR" dirty="0">
              <a:effectLst/>
              <a:ea typeface="Times New Roman" panose="02020603050405020304" pitchFamily="18" charset="0"/>
              <a:cs typeface="Times New Roman" panose="02020603050405020304" pitchFamily="18" charset="0"/>
            </a:endParaRPr>
          </a:p>
          <a:p>
            <a:pPr marL="742950" lvl="1" indent="-285750">
              <a:buSzPts val="1000"/>
              <a:buFont typeface="Wingdings" panose="05000000000000000000" pitchFamily="2" charset="2"/>
              <a:buChar char="Ø"/>
              <a:tabLst>
                <a:tab pos="914400" algn="l"/>
              </a:tabLst>
            </a:pPr>
            <a:r>
              <a:rPr lang="fr-FR" dirty="0" err="1">
                <a:effectLst/>
                <a:ea typeface="Times New Roman" panose="02020603050405020304" pitchFamily="18" charset="0"/>
                <a:cs typeface="Times New Roman" panose="02020603050405020304" pitchFamily="18" charset="0"/>
              </a:rPr>
              <a:t>Deliver</a:t>
            </a:r>
            <a:r>
              <a:rPr lang="fr-FR" dirty="0">
                <a:effectLst/>
                <a:ea typeface="Times New Roman" panose="02020603050405020304" pitchFamily="18" charset="0"/>
                <a:cs typeface="Times New Roman" panose="02020603050405020304" pitchFamily="18" charset="0"/>
              </a:rPr>
              <a:t> reliable and </a:t>
            </a:r>
            <a:r>
              <a:rPr lang="fr-FR" dirty="0" err="1">
                <a:effectLst/>
                <a:ea typeface="Times New Roman" panose="02020603050405020304" pitchFamily="18" charset="0"/>
                <a:cs typeface="Times New Roman" panose="02020603050405020304" pitchFamily="18" charset="0"/>
              </a:rPr>
              <a:t>accurate</a:t>
            </a:r>
            <a:r>
              <a:rPr lang="fr-FR" dirty="0">
                <a:effectLst/>
                <a:ea typeface="Times New Roman" panose="02020603050405020304" pitchFamily="18" charset="0"/>
                <a:cs typeface="Times New Roman" panose="02020603050405020304" pitchFamily="18" charset="0"/>
              </a:rPr>
              <a:t> </a:t>
            </a:r>
            <a:r>
              <a:rPr lang="fr-FR" dirty="0" err="1">
                <a:effectLst/>
                <a:ea typeface="Times New Roman" panose="02020603050405020304" pitchFamily="18" charset="0"/>
                <a:cs typeface="Times New Roman" panose="02020603050405020304" pitchFamily="18" charset="0"/>
              </a:rPr>
              <a:t>predictions</a:t>
            </a:r>
            <a:endParaRPr lang="fr-FR" dirty="0">
              <a:effectLst/>
              <a:ea typeface="Times New Roman" panose="02020603050405020304" pitchFamily="18" charset="0"/>
              <a:cs typeface="Times New Roman" panose="02020603050405020304" pitchFamily="18" charset="0"/>
            </a:endParaRPr>
          </a:p>
          <a:p>
            <a:pPr marL="742950" lvl="1" indent="-285750">
              <a:buSzPts val="1000"/>
              <a:buFont typeface="Wingdings" panose="05000000000000000000" pitchFamily="2" charset="2"/>
              <a:buChar char="Ø"/>
              <a:tabLst>
                <a:tab pos="914400" algn="l"/>
              </a:tabLst>
            </a:pPr>
            <a:r>
              <a:rPr lang="en-GB" dirty="0">
                <a:effectLst/>
                <a:ea typeface="Times New Roman" panose="02020603050405020304" pitchFamily="18" charset="0"/>
                <a:cs typeface="Times New Roman" panose="02020603050405020304" pitchFamily="18" charset="0"/>
              </a:rPr>
              <a:t>Suitable for in-depth analysis of key phenomena</a:t>
            </a:r>
            <a:endParaRPr lang="fr-FR" dirty="0">
              <a:effectLst/>
              <a:ea typeface="Times New Roman" panose="02020603050405020304" pitchFamily="18" charset="0"/>
              <a:cs typeface="Times New Roman" panose="02020603050405020304" pitchFamily="18" charset="0"/>
            </a:endParaRPr>
          </a:p>
          <a:p>
            <a:pPr marL="342900" lvl="0" indent="-342900">
              <a:buSzPts val="1000"/>
              <a:buFont typeface="Wingdings" panose="05000000000000000000" pitchFamily="2" charset="2"/>
              <a:buChar char="Ø"/>
              <a:tabLst>
                <a:tab pos="457200" algn="l"/>
              </a:tabLst>
            </a:pPr>
            <a:r>
              <a:rPr lang="fr-FR" sz="1800" b="1" dirty="0" err="1">
                <a:effectLst/>
                <a:latin typeface="+mn-lt"/>
                <a:ea typeface="Times New Roman" panose="02020603050405020304" pitchFamily="18" charset="0"/>
              </a:rPr>
              <a:t>Lower-Fidelity</a:t>
            </a:r>
            <a:r>
              <a:rPr lang="fr-FR" sz="1800" b="1" dirty="0">
                <a:effectLst/>
                <a:latin typeface="+mn-lt"/>
                <a:ea typeface="Times New Roman" panose="02020603050405020304" pitchFamily="18" charset="0"/>
              </a:rPr>
              <a:t> </a:t>
            </a:r>
            <a:r>
              <a:rPr lang="fr-FR" sz="1800" b="1" dirty="0" err="1">
                <a:effectLst/>
                <a:latin typeface="+mn-lt"/>
                <a:ea typeface="Times New Roman" panose="02020603050405020304" pitchFamily="18" charset="0"/>
              </a:rPr>
              <a:t>Models</a:t>
            </a:r>
            <a:endParaRPr lang="fr-FR" sz="1800" dirty="0">
              <a:effectLst/>
              <a:latin typeface="+mn-lt"/>
              <a:ea typeface="Times New Roman" panose="02020603050405020304" pitchFamily="18" charset="0"/>
            </a:endParaRPr>
          </a:p>
          <a:p>
            <a:pPr marL="742950" lvl="1" indent="-285750">
              <a:buSzPts val="1000"/>
              <a:buFont typeface="Wingdings" panose="05000000000000000000" pitchFamily="2" charset="2"/>
              <a:buChar char="Ø"/>
              <a:tabLst>
                <a:tab pos="914400" algn="l"/>
              </a:tabLst>
            </a:pPr>
            <a:r>
              <a:rPr lang="fr-FR" dirty="0">
                <a:effectLst/>
                <a:ea typeface="Times New Roman" panose="02020603050405020304" pitchFamily="18" charset="0"/>
                <a:cs typeface="Times New Roman" panose="02020603050405020304" pitchFamily="18" charset="0"/>
              </a:rPr>
              <a:t>Enable high-</a:t>
            </a:r>
            <a:r>
              <a:rPr lang="fr-FR" dirty="0" err="1">
                <a:effectLst/>
                <a:ea typeface="Times New Roman" panose="02020603050405020304" pitchFamily="18" charset="0"/>
                <a:cs typeface="Times New Roman" panose="02020603050405020304" pitchFamily="18" charset="0"/>
              </a:rPr>
              <a:t>throughput</a:t>
            </a:r>
            <a:r>
              <a:rPr lang="fr-FR" dirty="0">
                <a:effectLst/>
                <a:ea typeface="Times New Roman" panose="02020603050405020304" pitchFamily="18" charset="0"/>
                <a:cs typeface="Times New Roman" panose="02020603050405020304" pitchFamily="18" charset="0"/>
              </a:rPr>
              <a:t> </a:t>
            </a:r>
            <a:r>
              <a:rPr lang="fr-FR" dirty="0" err="1">
                <a:effectLst/>
                <a:ea typeface="Times New Roman" panose="02020603050405020304" pitchFamily="18" charset="0"/>
                <a:cs typeface="Times New Roman" panose="02020603050405020304" pitchFamily="18" charset="0"/>
              </a:rPr>
              <a:t>computing</a:t>
            </a:r>
            <a:endParaRPr lang="fr-FR" dirty="0">
              <a:effectLst/>
              <a:ea typeface="Times New Roman" panose="02020603050405020304" pitchFamily="18" charset="0"/>
              <a:cs typeface="Times New Roman" panose="02020603050405020304" pitchFamily="18" charset="0"/>
            </a:endParaRPr>
          </a:p>
          <a:p>
            <a:pPr marL="742950" lvl="1" indent="-285750">
              <a:buSzPts val="1000"/>
              <a:buFont typeface="Wingdings" panose="05000000000000000000" pitchFamily="2" charset="2"/>
              <a:buChar char="Ø"/>
              <a:tabLst>
                <a:tab pos="914400" algn="l"/>
              </a:tabLst>
            </a:pPr>
            <a:r>
              <a:rPr lang="en-GB" dirty="0">
                <a:effectLst/>
                <a:ea typeface="Times New Roman" panose="02020603050405020304" pitchFamily="18" charset="0"/>
                <a:cs typeface="Times New Roman" panose="02020603050405020304" pitchFamily="18" charset="0"/>
              </a:rPr>
              <a:t>Facilitate rapid scenario exploration and operational support</a:t>
            </a:r>
            <a:endParaRPr lang="fr-FR" dirty="0">
              <a:effectLst/>
              <a:ea typeface="Times New Roman" panose="02020603050405020304" pitchFamily="18" charset="0"/>
              <a:cs typeface="Times New Roman" panose="02020603050405020304" pitchFamily="18" charset="0"/>
            </a:endParaRPr>
          </a:p>
          <a:p>
            <a:pPr marL="1017588" lvl="2" indent="-285750">
              <a:buSzPts val="1000"/>
              <a:buFont typeface="Wingdings" panose="05000000000000000000" pitchFamily="2" charset="2"/>
              <a:buChar char="Ø"/>
              <a:tabLst>
                <a:tab pos="914400" algn="l"/>
              </a:tabLst>
            </a:pPr>
            <a:r>
              <a:rPr lang="en-GB" dirty="0">
                <a:effectLst/>
                <a:ea typeface="Times New Roman" panose="02020603050405020304" pitchFamily="18" charset="0"/>
                <a:cs typeface="Times New Roman" panose="02020603050405020304" pitchFamily="18" charset="0"/>
              </a:rPr>
              <a:t>real-time control and design optimization</a:t>
            </a:r>
            <a:endParaRPr lang="fr-FR" dirty="0">
              <a:effectLst/>
              <a:ea typeface="Times New Roman" panose="02020603050405020304" pitchFamily="18" charset="0"/>
              <a:cs typeface="Times New Roman" panose="02020603050405020304" pitchFamily="18" charset="0"/>
            </a:endParaRPr>
          </a:p>
          <a:p>
            <a:pPr marL="342900" lvl="0" indent="-342900">
              <a:buSzPts val="1000"/>
              <a:buFont typeface="Wingdings" panose="05000000000000000000" pitchFamily="2" charset="2"/>
              <a:buChar char="Ø"/>
              <a:tabLst>
                <a:tab pos="457200" algn="l"/>
              </a:tabLst>
            </a:pPr>
            <a:r>
              <a:rPr lang="fr-FR" sz="1800" b="1" dirty="0" err="1">
                <a:effectLst/>
                <a:latin typeface="+mn-lt"/>
                <a:ea typeface="Times New Roman" panose="02020603050405020304" pitchFamily="18" charset="0"/>
              </a:rPr>
              <a:t>Synergistic</a:t>
            </a:r>
            <a:r>
              <a:rPr lang="fr-FR" sz="1800" b="1" dirty="0">
                <a:effectLst/>
                <a:latin typeface="+mn-lt"/>
                <a:ea typeface="Times New Roman" panose="02020603050405020304" pitchFamily="18" charset="0"/>
              </a:rPr>
              <a:t> Use</a:t>
            </a:r>
            <a:endParaRPr lang="fr-FR" sz="1800" dirty="0">
              <a:effectLst/>
              <a:latin typeface="+mn-lt"/>
              <a:ea typeface="Times New Roman" panose="02020603050405020304" pitchFamily="18" charset="0"/>
            </a:endParaRPr>
          </a:p>
          <a:p>
            <a:pPr marL="742950" lvl="1" indent="-285750">
              <a:buSzPts val="1000"/>
              <a:buFont typeface="Wingdings" panose="05000000000000000000" pitchFamily="2" charset="2"/>
              <a:buChar char="Ø"/>
              <a:tabLst>
                <a:tab pos="914400" algn="l"/>
              </a:tabLst>
            </a:pPr>
            <a:r>
              <a:rPr lang="en-GB" b="1" dirty="0">
                <a:effectLst/>
                <a:ea typeface="Times New Roman" panose="02020603050405020304" pitchFamily="18" charset="0"/>
                <a:cs typeface="Times New Roman" panose="02020603050405020304" pitchFamily="18" charset="0"/>
              </a:rPr>
              <a:t>Both levels </a:t>
            </a:r>
            <a:r>
              <a:rPr lang="en-GB" dirty="0">
                <a:effectLst/>
                <a:ea typeface="Times New Roman" panose="02020603050405020304" pitchFamily="18" charset="0"/>
                <a:cs typeface="Times New Roman" panose="02020603050405020304" pitchFamily="18" charset="0"/>
              </a:rPr>
              <a:t>are essential and must be developed/used </a:t>
            </a:r>
            <a:r>
              <a:rPr lang="en-GB" b="1" dirty="0">
                <a:effectLst/>
                <a:ea typeface="Times New Roman" panose="02020603050405020304" pitchFamily="18" charset="0"/>
                <a:cs typeface="Times New Roman" panose="02020603050405020304" pitchFamily="18" charset="0"/>
              </a:rPr>
              <a:t>in parallel</a:t>
            </a:r>
            <a:endParaRPr lang="fr-FR" dirty="0">
              <a:effectLst/>
              <a:ea typeface="Times New Roman" panose="02020603050405020304" pitchFamily="18" charset="0"/>
              <a:cs typeface="Times New Roman" panose="02020603050405020304" pitchFamily="18" charset="0"/>
            </a:endParaRPr>
          </a:p>
          <a:p>
            <a:pPr marL="742950" lvl="1" indent="-285750">
              <a:buSzPts val="1000"/>
              <a:buFont typeface="Wingdings" panose="05000000000000000000" pitchFamily="2" charset="2"/>
              <a:buChar char="Ø"/>
              <a:tabLst>
                <a:tab pos="914400" algn="l"/>
              </a:tabLst>
            </a:pPr>
            <a:r>
              <a:rPr lang="en-GB" dirty="0">
                <a:effectLst/>
                <a:ea typeface="Times New Roman" panose="02020603050405020304" pitchFamily="18" charset="0"/>
                <a:cs typeface="Times New Roman" panose="02020603050405020304" pitchFamily="18" charset="0"/>
              </a:rPr>
              <a:t>Allow seamless transition between fidelity levels depending on use case and computational resources</a:t>
            </a:r>
          </a:p>
        </p:txBody>
      </p:sp>
      <p:sp>
        <p:nvSpPr>
          <p:cNvPr id="5" name="Espace réservé du numéro de diapositive 4">
            <a:extLst>
              <a:ext uri="{FF2B5EF4-FFF2-40B4-BE49-F238E27FC236}">
                <a16:creationId xmlns:a16="http://schemas.microsoft.com/office/drawing/2014/main" id="{65F80237-35F1-447C-A1B8-D10A77495B53}"/>
              </a:ext>
            </a:extLst>
          </p:cNvPr>
          <p:cNvSpPr>
            <a:spLocks noGrp="1"/>
          </p:cNvSpPr>
          <p:nvPr>
            <p:ph type="sldNum" sz="quarter" idx="7"/>
          </p:nvPr>
        </p:nvSpPr>
        <p:spPr>
          <a:xfrm>
            <a:off x="10999334" y="6343650"/>
            <a:ext cx="693738" cy="365125"/>
          </a:xfrm>
          <a:prstGeom prst="rect">
            <a:avLst/>
          </a:prstGeom>
        </p:spPr>
        <p:txBody>
          <a:bodyPr vert="horz" lIns="0" tIns="0" rIns="0" bIns="0" rtlCol="0" anchor="ctr"/>
          <a:lstStyle>
            <a:defPPr>
              <a:defRPr lang="fr-FR"/>
            </a:defPPr>
            <a:lvl1pPr marL="0" algn="r" defTabSz="914400" rtl="0" eaLnBrk="1" latinLnBrk="0" hangingPunct="1">
              <a:defRPr sz="1200" b="1" i="0" kern="1200">
                <a:solidFill>
                  <a:srgbClr val="E4001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189">
              <a:lnSpc>
                <a:spcPts val="1425"/>
              </a:lnSpc>
            </a:pPr>
            <a:fld id="{81D60167-4931-47E6-BA6A-407CBD079E47}" type="slidenum">
              <a:rPr lang="fr-FR" spc="-50" smtClean="0"/>
              <a:pPr marL="123189">
                <a:lnSpc>
                  <a:spcPts val="1425"/>
                </a:lnSpc>
              </a:pPr>
              <a:t>17</a:t>
            </a:fld>
            <a:endParaRPr lang="fr-FR" spc="-50" dirty="0"/>
          </a:p>
        </p:txBody>
      </p:sp>
      <p:sp>
        <p:nvSpPr>
          <p:cNvPr id="7" name="ZoneTexte 6">
            <a:extLst>
              <a:ext uri="{FF2B5EF4-FFF2-40B4-BE49-F238E27FC236}">
                <a16:creationId xmlns:a16="http://schemas.microsoft.com/office/drawing/2014/main" id="{FD3E96C5-8BA8-4AA8-B327-17AAAF58A50B}"/>
              </a:ext>
            </a:extLst>
          </p:cNvPr>
          <p:cNvSpPr txBox="1"/>
          <p:nvPr/>
        </p:nvSpPr>
        <p:spPr>
          <a:xfrm>
            <a:off x="9432925" y="1054323"/>
            <a:ext cx="2479180" cy="307777"/>
          </a:xfrm>
          <a:prstGeom prst="rect">
            <a:avLst/>
          </a:prstGeom>
          <a:noFill/>
        </p:spPr>
        <p:txBody>
          <a:bodyPr wrap="square" rtlCol="0">
            <a:spAutoFit/>
          </a:bodyPr>
          <a:lstStyle/>
          <a:p>
            <a:r>
              <a:rPr lang="fr-FR" sz="1400" b="0" dirty="0">
                <a:solidFill>
                  <a:srgbClr val="000000"/>
                </a:solidFill>
                <a:effectLst/>
              </a:rPr>
              <a:t>[O. Meneghini]</a:t>
            </a:r>
            <a:endParaRPr lang="en-US" sz="1400" dirty="0"/>
          </a:p>
        </p:txBody>
      </p:sp>
      <p:pic>
        <p:nvPicPr>
          <p:cNvPr id="8" name="Image 7">
            <a:extLst>
              <a:ext uri="{FF2B5EF4-FFF2-40B4-BE49-F238E27FC236}">
                <a16:creationId xmlns:a16="http://schemas.microsoft.com/office/drawing/2014/main" id="{085E1CD0-8EC8-487A-9AAC-312029AF9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030" y="6333394"/>
            <a:ext cx="1263173" cy="385635"/>
          </a:xfrm>
          <a:prstGeom prst="rect">
            <a:avLst/>
          </a:prstGeom>
        </p:spPr>
      </p:pic>
      <p:pic>
        <p:nvPicPr>
          <p:cNvPr id="2050" name="Picture 2" descr="Qu'est-ce que le calcul haute performance (HPC) ? | Pure ...">
            <a:extLst>
              <a:ext uri="{FF2B5EF4-FFF2-40B4-BE49-F238E27FC236}">
                <a16:creationId xmlns:a16="http://schemas.microsoft.com/office/drawing/2014/main" id="{EBCFA777-36A3-428F-83A0-E1E0A4371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257" y="5388477"/>
            <a:ext cx="3121784" cy="11984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rface Laptop 6 pour les entreprises">
            <a:extLst>
              <a:ext uri="{FF2B5EF4-FFF2-40B4-BE49-F238E27FC236}">
                <a16:creationId xmlns:a16="http://schemas.microsoft.com/office/drawing/2014/main" id="{2425AE81-8159-4291-AF3D-93D4A6AE7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8628" y="5524184"/>
            <a:ext cx="784388" cy="58829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208AAD29-D3D9-4613-942A-5B824135F5A6}"/>
              </a:ext>
            </a:extLst>
          </p:cNvPr>
          <p:cNvSpPr>
            <a:spLocks noGrp="1"/>
          </p:cNvSpPr>
          <p:nvPr>
            <p:ph type="ftr" sz="quarter" idx="11"/>
          </p:nvPr>
        </p:nvSpPr>
        <p:spPr/>
        <p:txBody>
          <a:bodyPr/>
          <a:lstStyle/>
          <a:p>
            <a:r>
              <a:rPr lang="en-GB">
                <a:solidFill>
                  <a:prstClr val="white"/>
                </a:solidFill>
              </a:rPr>
              <a:t>Xavier LITAUDON | E-TASC General Meeting #2 | Garching | 09-13 Feb. 2026</a:t>
            </a:r>
            <a:endParaRPr lang="en-GB" dirty="0">
              <a:solidFill>
                <a:prstClr val="white"/>
              </a:solidFill>
            </a:endParaRPr>
          </a:p>
        </p:txBody>
      </p:sp>
    </p:spTree>
    <p:extLst>
      <p:ext uri="{BB962C8B-B14F-4D97-AF65-F5344CB8AC3E}">
        <p14:creationId xmlns:p14="http://schemas.microsoft.com/office/powerpoint/2010/main" val="296740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88706-90B8-47CF-8449-5D63252FE696}"/>
              </a:ext>
            </a:extLst>
          </p:cNvPr>
          <p:cNvSpPr>
            <a:spLocks noGrp="1"/>
          </p:cNvSpPr>
          <p:nvPr>
            <p:ph type="title"/>
          </p:nvPr>
        </p:nvSpPr>
        <p:spPr/>
        <p:txBody>
          <a:bodyPr/>
          <a:lstStyle/>
          <a:p>
            <a:endParaRPr lang="en-US" dirty="0"/>
          </a:p>
        </p:txBody>
      </p:sp>
      <p:sp>
        <p:nvSpPr>
          <p:cNvPr id="3" name="Espace réservé du contenu 2">
            <a:extLst>
              <a:ext uri="{FF2B5EF4-FFF2-40B4-BE49-F238E27FC236}">
                <a16:creationId xmlns:a16="http://schemas.microsoft.com/office/drawing/2014/main" id="{10C5C27B-372B-40B1-9DFD-DEFB604C307A}"/>
              </a:ext>
            </a:extLst>
          </p:cNvPr>
          <p:cNvSpPr>
            <a:spLocks noGrp="1"/>
          </p:cNvSpPr>
          <p:nvPr>
            <p:ph idx="1"/>
          </p:nvPr>
        </p:nvSpPr>
        <p:spPr/>
        <p:txBody>
          <a:bodyPr/>
          <a:lstStyle/>
          <a:p>
            <a:endParaRPr lang="en-US"/>
          </a:p>
        </p:txBody>
      </p:sp>
      <p:sp>
        <p:nvSpPr>
          <p:cNvPr id="4" name="Espace réservé du pied de page 3">
            <a:extLst>
              <a:ext uri="{FF2B5EF4-FFF2-40B4-BE49-F238E27FC236}">
                <a16:creationId xmlns:a16="http://schemas.microsoft.com/office/drawing/2014/main" id="{E7DDBE0C-50AC-4267-A390-7516C62C1659}"/>
              </a:ext>
            </a:extLst>
          </p:cNvPr>
          <p:cNvSpPr>
            <a:spLocks noGrp="1"/>
          </p:cNvSpPr>
          <p:nvPr>
            <p:ph type="ftr" sz="quarter" idx="11"/>
          </p:nvPr>
        </p:nvSpPr>
        <p:spPr/>
        <p:txBody>
          <a:bodyPr/>
          <a:lstStyle/>
          <a:p>
            <a:r>
              <a:rPr lang="en-GB">
                <a:solidFill>
                  <a:prstClr val="white"/>
                </a:solidFill>
              </a:rPr>
              <a:t>Xavier LITAUDON | E-TASC General Meeting #2 | Garching | 09-13 Feb. 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7FF0BC64-7D5A-4914-AA89-466C6D4B8152}"/>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Tree>
    <p:extLst>
      <p:ext uri="{BB962C8B-B14F-4D97-AF65-F5344CB8AC3E}">
        <p14:creationId xmlns:p14="http://schemas.microsoft.com/office/powerpoint/2010/main" val="84874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A17A9-BD44-4F14-B05F-D541A8429F44}"/>
              </a:ext>
            </a:extLst>
          </p:cNvPr>
          <p:cNvSpPr>
            <a:spLocks noGrp="1"/>
          </p:cNvSpPr>
          <p:nvPr>
            <p:ph type="title"/>
          </p:nvPr>
        </p:nvSpPr>
        <p:spPr/>
        <p:txBody>
          <a:bodyPr/>
          <a:lstStyle/>
          <a:p>
            <a:r>
              <a:rPr lang="en-US" sz="2800" dirty="0"/>
              <a:t>Work-Package Theory and Modelling (WPTM) </a:t>
            </a:r>
            <a:endParaRPr lang="en-US" dirty="0"/>
          </a:p>
        </p:txBody>
      </p:sp>
      <p:sp>
        <p:nvSpPr>
          <p:cNvPr id="3" name="Espace réservé du contenu 2">
            <a:extLst>
              <a:ext uri="{FF2B5EF4-FFF2-40B4-BE49-F238E27FC236}">
                <a16:creationId xmlns:a16="http://schemas.microsoft.com/office/drawing/2014/main" id="{DC018359-3BC9-49A4-8450-0E6A362609B4}"/>
              </a:ext>
            </a:extLst>
          </p:cNvPr>
          <p:cNvSpPr>
            <a:spLocks noGrp="1"/>
          </p:cNvSpPr>
          <p:nvPr>
            <p:ph idx="1"/>
          </p:nvPr>
        </p:nvSpPr>
        <p:spPr/>
        <p:txBody>
          <a:bodyPr vert="horz" lIns="91440" tIns="45720" rIns="91440" bIns="45720" rtlCol="0" anchor="t">
            <a:normAutofit lnSpcReduction="10000"/>
          </a:bodyPr>
          <a:lstStyle/>
          <a:p>
            <a:pPr>
              <a:lnSpc>
                <a:spcPct val="150000"/>
              </a:lnSpc>
            </a:pPr>
            <a:r>
              <a:rPr lang="en-US" dirty="0"/>
              <a:t>A key focus is the </a:t>
            </a:r>
            <a:r>
              <a:rPr lang="en-US" dirty="0">
                <a:solidFill>
                  <a:srgbClr val="FF0000"/>
                </a:solidFill>
              </a:rPr>
              <a:t>development and application of validated predictive tools </a:t>
            </a:r>
            <a:r>
              <a:rPr lang="en-US" dirty="0"/>
              <a:t>that enable reliable extrapolations to unexplored parameter regimes  </a:t>
            </a:r>
          </a:p>
          <a:p>
            <a:pPr>
              <a:lnSpc>
                <a:spcPct val="150000"/>
              </a:lnSpc>
            </a:pPr>
            <a:r>
              <a:rPr lang="en-US" dirty="0"/>
              <a:t>This objective is critical due to </a:t>
            </a:r>
            <a:r>
              <a:rPr lang="en-US" dirty="0">
                <a:solidFill>
                  <a:srgbClr val="FF0000"/>
                </a:solidFill>
              </a:rPr>
              <a:t>significant knowledge gaps on the path to ITER and fusion power plant</a:t>
            </a:r>
            <a:r>
              <a:rPr lang="en-US" dirty="0"/>
              <a:t> – gaps that cannot be addressed solely through direct experiments in existing fusion facilities over the next decade </a:t>
            </a:r>
          </a:p>
          <a:p>
            <a:pPr>
              <a:lnSpc>
                <a:spcPct val="150000"/>
              </a:lnSpc>
            </a:pPr>
            <a:r>
              <a:rPr lang="en-US" dirty="0"/>
              <a:t>Bridging these gaps requires robust, validated simulations based on first-principles models or the best available extrapolation methods   </a:t>
            </a:r>
          </a:p>
          <a:p>
            <a:pPr>
              <a:lnSpc>
                <a:spcPct val="150000"/>
              </a:lnSpc>
            </a:pPr>
            <a:r>
              <a:rPr lang="en-US" dirty="0">
                <a:cs typeface="Arial"/>
              </a:rPr>
              <a:t>Activities implemented through the set of  11 </a:t>
            </a:r>
            <a:r>
              <a:rPr lang="en-US" dirty="0">
                <a:solidFill>
                  <a:srgbClr val="FF0000"/>
                </a:solidFill>
                <a:cs typeface="Arial"/>
              </a:rPr>
              <a:t>Theory, Simulation, Verification and Validation (TSVV) projects, each one focusing on a specific topic as outlined in the WP 2026-2027</a:t>
            </a:r>
            <a:r>
              <a:rPr lang="en-US" dirty="0">
                <a:cs typeface="Arial"/>
              </a:rPr>
              <a:t>.  </a:t>
            </a:r>
            <a:endParaRPr lang="en-US" dirty="0">
              <a:ea typeface="Calibri"/>
              <a:cs typeface="Arial"/>
            </a:endParaRPr>
          </a:p>
        </p:txBody>
      </p:sp>
      <p:sp>
        <p:nvSpPr>
          <p:cNvPr id="4" name="Espace réservé du pied de page 3">
            <a:extLst>
              <a:ext uri="{FF2B5EF4-FFF2-40B4-BE49-F238E27FC236}">
                <a16:creationId xmlns:a16="http://schemas.microsoft.com/office/drawing/2014/main" id="{0D27E162-3765-4770-B82F-05F0943FEED3}"/>
              </a:ext>
            </a:extLst>
          </p:cNvPr>
          <p:cNvSpPr>
            <a:spLocks noGrp="1"/>
          </p:cNvSpPr>
          <p:nvPr>
            <p:ph type="ftr" sz="quarter" idx="11"/>
          </p:nvPr>
        </p:nvSpPr>
        <p:spPr>
          <a:xfrm>
            <a:off x="825624" y="6555770"/>
            <a:ext cx="5394306"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5" name="Espace réservé du numéro de diapositive 4">
            <a:extLst>
              <a:ext uri="{FF2B5EF4-FFF2-40B4-BE49-F238E27FC236}">
                <a16:creationId xmlns:a16="http://schemas.microsoft.com/office/drawing/2014/main" id="{31119AE0-CA03-4DBE-B541-28B5AF4938B8}"/>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360030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CFCC5-7706-4CF0-89F1-7A9A4512AD81}"/>
              </a:ext>
            </a:extLst>
          </p:cNvPr>
          <p:cNvSpPr>
            <a:spLocks noGrp="1"/>
          </p:cNvSpPr>
          <p:nvPr>
            <p:ph type="title"/>
          </p:nvPr>
        </p:nvSpPr>
        <p:spPr/>
        <p:txBody>
          <a:bodyPr/>
          <a:lstStyle/>
          <a:p>
            <a:r>
              <a:rPr lang="en-US" dirty="0"/>
              <a:t>High-level objectives </a:t>
            </a:r>
          </a:p>
        </p:txBody>
      </p:sp>
      <p:sp>
        <p:nvSpPr>
          <p:cNvPr id="3" name="Espace réservé du contenu 2">
            <a:extLst>
              <a:ext uri="{FF2B5EF4-FFF2-40B4-BE49-F238E27FC236}">
                <a16:creationId xmlns:a16="http://schemas.microsoft.com/office/drawing/2014/main" id="{802CFC38-DA25-48DE-A1DE-E1BDDCCBBBE5}"/>
              </a:ext>
            </a:extLst>
          </p:cNvPr>
          <p:cNvSpPr>
            <a:spLocks noGrp="1"/>
          </p:cNvSpPr>
          <p:nvPr>
            <p:ph idx="1"/>
          </p:nvPr>
        </p:nvSpPr>
        <p:spPr>
          <a:xfrm>
            <a:off x="457200" y="649715"/>
            <a:ext cx="11365904" cy="5728225"/>
          </a:xfrm>
        </p:spPr>
        <p:txBody>
          <a:bodyPr vert="horz" lIns="91440" tIns="45720" rIns="91440" bIns="45720" rtlCol="0" anchor="t">
            <a:normAutofit fontScale="92500"/>
          </a:bodyPr>
          <a:lstStyle/>
          <a:p>
            <a:r>
              <a:rPr lang="en-US" dirty="0"/>
              <a:t>Focus on first-principle and multi-fidelity modelling, from high-fidelity physics to reduced models for whole-device and future real-time applications</a:t>
            </a:r>
          </a:p>
          <a:p>
            <a:r>
              <a:rPr lang="en-US" dirty="0"/>
              <a:t>Strong emphasis on:</a:t>
            </a:r>
          </a:p>
          <a:p>
            <a:pPr marL="556895" lvl="1" indent="-213995"/>
            <a:r>
              <a:rPr lang="en-US" dirty="0"/>
              <a:t>Verification, validation, and uncertainty quantification</a:t>
            </a:r>
            <a:endParaRPr lang="en-US" dirty="0">
              <a:ea typeface="Calibri"/>
            </a:endParaRPr>
          </a:p>
          <a:p>
            <a:pPr marL="556895" lvl="1" indent="-213995"/>
            <a:r>
              <a:rPr lang="en-US" dirty="0">
                <a:cs typeface="Arial"/>
              </a:rPr>
              <a:t>Integrated modelling from plasma core to (metallic) wall, from the start to the end </a:t>
            </a:r>
            <a:endParaRPr lang="en-US" dirty="0">
              <a:ea typeface="Calibri"/>
              <a:cs typeface="Arial"/>
            </a:endParaRPr>
          </a:p>
          <a:p>
            <a:pPr marL="556895" lvl="1" indent="-213995"/>
            <a:r>
              <a:rPr lang="en-US" dirty="0">
                <a:cs typeface="Arial"/>
              </a:rPr>
              <a:t>Systematic validation using advanced diagnostics experimental data and synthetic diagnostics </a:t>
            </a:r>
            <a:r>
              <a:rPr lang="en-US" dirty="0">
                <a:latin typeface="Calibri"/>
                <a:ea typeface="Calibri"/>
                <a:cs typeface="Times New Roman"/>
              </a:rPr>
              <a:t>with WPs TE, STEL, PWIE  </a:t>
            </a:r>
          </a:p>
          <a:p>
            <a:r>
              <a:rPr lang="en-US" dirty="0"/>
              <a:t>Extension of tools to non-axisymmetric geometries: tokamaks &amp; stellarators </a:t>
            </a:r>
          </a:p>
          <a:p>
            <a:r>
              <a:rPr lang="en-US" dirty="0"/>
              <a:t>Embedded in the E-TASC ecosystem, with:</a:t>
            </a:r>
          </a:p>
          <a:p>
            <a:pPr marL="556895" lvl="1" indent="-213995"/>
            <a:r>
              <a:rPr lang="en-US" dirty="0">
                <a:cs typeface="Arial"/>
              </a:rPr>
              <a:t>Close links to experimental WPs, WP AC (DMP, HPC, Advanced Computing Hubs)</a:t>
            </a:r>
            <a:endParaRPr lang="en-US" dirty="0">
              <a:ea typeface="Calibri"/>
              <a:cs typeface="Arial"/>
            </a:endParaRPr>
          </a:p>
          <a:p>
            <a:pPr marL="556895" lvl="1" indent="-213995"/>
            <a:r>
              <a:rPr lang="en-US" dirty="0"/>
              <a:t>Collaboration with IO and international partners</a:t>
            </a:r>
            <a:endParaRPr lang="en-US" dirty="0">
              <a:ea typeface="Calibri"/>
            </a:endParaRPr>
          </a:p>
          <a:p>
            <a:r>
              <a:rPr lang="en-US" dirty="0"/>
              <a:t>Transform research codes into widely used, validated predictive tools</a:t>
            </a:r>
          </a:p>
          <a:p>
            <a:r>
              <a:rPr lang="en-US" dirty="0"/>
              <a:t>Leverage </a:t>
            </a:r>
            <a:r>
              <a:rPr lang="en-US" dirty="0" err="1"/>
              <a:t>EUROfusion</a:t>
            </a:r>
            <a:r>
              <a:rPr lang="en-US" dirty="0"/>
              <a:t> experimental strengths, e.g.  </a:t>
            </a:r>
          </a:p>
          <a:p>
            <a:pPr marL="556895" lvl="1" indent="-213995"/>
            <a:r>
              <a:rPr lang="en-US" dirty="0"/>
              <a:t>Access to multi-machine databases (tokamak &amp; stellarator)  including metallic wall devices  </a:t>
            </a:r>
            <a:endParaRPr lang="en-US" dirty="0">
              <a:ea typeface="Calibri"/>
            </a:endParaRPr>
          </a:p>
          <a:p>
            <a:pPr marL="556895" lvl="1" indent="-213995"/>
            <a:r>
              <a:rPr lang="en-US" dirty="0"/>
              <a:t>Access to the unique DT JET database and isotopes (H, D, DT) physics </a:t>
            </a:r>
            <a:endParaRPr lang="en-US" dirty="0">
              <a:ea typeface="Calibri"/>
            </a:endParaRPr>
          </a:p>
          <a:p>
            <a:r>
              <a:rPr lang="en-US" dirty="0"/>
              <a:t>Enable confident, simulation-driven preparation of experiments and future fusion facilities, reducing reliance on empirical approaches </a:t>
            </a:r>
          </a:p>
        </p:txBody>
      </p:sp>
      <p:sp>
        <p:nvSpPr>
          <p:cNvPr id="4" name="Espace réservé du pied de page 3">
            <a:extLst>
              <a:ext uri="{FF2B5EF4-FFF2-40B4-BE49-F238E27FC236}">
                <a16:creationId xmlns:a16="http://schemas.microsoft.com/office/drawing/2014/main" id="{691371C2-0888-4C22-A37E-9B6DC011052E}"/>
              </a:ext>
            </a:extLst>
          </p:cNvPr>
          <p:cNvSpPr>
            <a:spLocks noGrp="1"/>
          </p:cNvSpPr>
          <p:nvPr>
            <p:ph type="ftr" sz="quarter" idx="11"/>
          </p:nvPr>
        </p:nvSpPr>
        <p:spPr>
          <a:xfrm>
            <a:off x="825624" y="6555770"/>
            <a:ext cx="5270376"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5" name="Espace réservé du numéro de diapositive 4">
            <a:extLst>
              <a:ext uri="{FF2B5EF4-FFF2-40B4-BE49-F238E27FC236}">
                <a16:creationId xmlns:a16="http://schemas.microsoft.com/office/drawing/2014/main" id="{80A86A2E-425E-4065-81A5-1D5951252651}"/>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Tree>
    <p:extLst>
      <p:ext uri="{BB962C8B-B14F-4D97-AF65-F5344CB8AC3E}">
        <p14:creationId xmlns:p14="http://schemas.microsoft.com/office/powerpoint/2010/main" val="293506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B9407-63C1-4AB4-A7EE-30A3D358231F}"/>
              </a:ext>
            </a:extLst>
          </p:cNvPr>
          <p:cNvSpPr>
            <a:spLocks noGrp="1"/>
          </p:cNvSpPr>
          <p:nvPr>
            <p:ph type="title"/>
          </p:nvPr>
        </p:nvSpPr>
        <p:spPr/>
        <p:txBody>
          <a:bodyPr/>
          <a:lstStyle/>
          <a:p>
            <a:r>
              <a:rPr lang="en-US" dirty="0"/>
              <a:t>Overall process and timeline</a:t>
            </a:r>
          </a:p>
        </p:txBody>
      </p:sp>
      <p:sp>
        <p:nvSpPr>
          <p:cNvPr id="3" name="Espace réservé du contenu 2">
            <a:extLst>
              <a:ext uri="{FF2B5EF4-FFF2-40B4-BE49-F238E27FC236}">
                <a16:creationId xmlns:a16="http://schemas.microsoft.com/office/drawing/2014/main" id="{492D747D-11D7-4E92-918D-C51C27723329}"/>
              </a:ext>
            </a:extLst>
          </p:cNvPr>
          <p:cNvSpPr>
            <a:spLocks noGrp="1"/>
          </p:cNvSpPr>
          <p:nvPr>
            <p:ph idx="1"/>
          </p:nvPr>
        </p:nvSpPr>
        <p:spPr>
          <a:xfrm>
            <a:off x="358987" y="927055"/>
            <a:ext cx="11703910" cy="5011860"/>
          </a:xfrm>
        </p:spPr>
        <p:txBody>
          <a:bodyPr vert="horz" lIns="91440" tIns="45720" rIns="91440" bIns="45720" rtlCol="0" anchor="t">
            <a:normAutofit/>
          </a:bodyPr>
          <a:lstStyle/>
          <a:p>
            <a:r>
              <a:rPr lang="en-US" dirty="0">
                <a:cs typeface="Arial"/>
              </a:rPr>
              <a:t>The overall budget for TSVVs in the 2026/27 extension is  approximately 30% lower than previously  </a:t>
            </a:r>
            <a:endParaRPr lang="en-US" dirty="0">
              <a:ea typeface="Calibri"/>
              <a:cs typeface="Arial"/>
            </a:endParaRPr>
          </a:p>
          <a:p>
            <a:pPr marL="556895" lvl="1" indent="-213995"/>
            <a:r>
              <a:rPr lang="en-US" dirty="0">
                <a:solidFill>
                  <a:srgbClr val="FF0000"/>
                </a:solidFill>
                <a:cs typeface="Arial"/>
              </a:rPr>
              <a:t>Reduced number of TSVVs compared to 2021-2025 and focused scope keeping similar size in terms of manpower  </a:t>
            </a:r>
            <a:endParaRPr lang="en-US" dirty="0">
              <a:solidFill>
                <a:srgbClr val="FF0000"/>
              </a:solidFill>
              <a:ea typeface="Calibri"/>
              <a:cs typeface="Arial"/>
            </a:endParaRPr>
          </a:p>
          <a:p>
            <a:pPr algn="l"/>
            <a:r>
              <a:rPr lang="en-US" dirty="0">
                <a:latin typeface="+mj-lt"/>
                <a:cs typeface="Arial"/>
              </a:rPr>
              <a:t>June-Sept</a:t>
            </a:r>
            <a:r>
              <a:rPr lang="en-US" dirty="0">
                <a:cs typeface="Arial"/>
              </a:rPr>
              <a:t>. 2025:  Call for Proposals for TSVVs with 5-6 PPY/Y in 2026-2027  </a:t>
            </a:r>
            <a:endParaRPr lang="en-US" dirty="0">
              <a:ea typeface="Calibri"/>
              <a:cs typeface="Arial"/>
            </a:endParaRPr>
          </a:p>
          <a:p>
            <a:r>
              <a:rPr lang="en-US" dirty="0">
                <a:cs typeface="Arial"/>
              </a:rPr>
              <a:t>Sept. : Appointment of the new E-TASC Scientific Board with new remit</a:t>
            </a:r>
            <a:endParaRPr lang="en-US" dirty="0">
              <a:ea typeface="Calibri"/>
              <a:cs typeface="Arial"/>
            </a:endParaRPr>
          </a:p>
          <a:p>
            <a:pPr marL="556895" lvl="1" indent="-213995"/>
            <a:r>
              <a:rPr lang="en-US" dirty="0">
                <a:cs typeface="Arial"/>
              </a:rPr>
              <a:t>“The Scientific Board will work in close collaboration with the Plasma Science Department, the Digital Solutions for Fusion Office (DSO), and the Scientific and Technical Advisory Committee (STAC). </a:t>
            </a:r>
            <a:endParaRPr lang="en-US" dirty="0">
              <a:ea typeface="Calibri"/>
              <a:cs typeface="Arial"/>
            </a:endParaRPr>
          </a:p>
          <a:p>
            <a:pPr marL="556895" lvl="1" indent="-213995"/>
            <a:r>
              <a:rPr lang="en-US" dirty="0">
                <a:cs typeface="Arial"/>
              </a:rPr>
              <a:t>To ensure coherence across the different Work Packages, the Board will be jointly chaired by the Head of the DSO, and the Project Leader of the Theory and Modelling Work Package” </a:t>
            </a:r>
            <a:endParaRPr lang="en-US" dirty="0">
              <a:ea typeface="Calibri"/>
              <a:cs typeface="Arial"/>
            </a:endParaRPr>
          </a:p>
          <a:p>
            <a:r>
              <a:rPr lang="en-US" dirty="0">
                <a:cs typeface="Arial"/>
              </a:rPr>
              <a:t>23-24 October 2025: E-TASC Scientific Board meeting to review the TSVV proposals</a:t>
            </a:r>
            <a:endParaRPr lang="en-US" dirty="0">
              <a:ea typeface="Calibri"/>
            </a:endParaRPr>
          </a:p>
          <a:p>
            <a:r>
              <a:rPr lang="en-US" dirty="0">
                <a:cs typeface="Arial"/>
              </a:rPr>
              <a:t>Jan. 2026 : Resource loaded Work Plan approved by the </a:t>
            </a:r>
            <a:r>
              <a:rPr lang="en-US" dirty="0" err="1">
                <a:cs typeface="Arial"/>
              </a:rPr>
              <a:t>EUROfusion</a:t>
            </a:r>
            <a:r>
              <a:rPr lang="en-US" dirty="0">
                <a:cs typeface="Arial"/>
              </a:rPr>
              <a:t> General Assembly</a:t>
            </a:r>
            <a:endParaRPr lang="en-US" dirty="0">
              <a:ea typeface="Calibri"/>
              <a:cs typeface="Arial"/>
            </a:endParaRPr>
          </a:p>
        </p:txBody>
      </p:sp>
      <p:sp>
        <p:nvSpPr>
          <p:cNvPr id="4" name="Espace réservé du pied de page 3">
            <a:extLst>
              <a:ext uri="{FF2B5EF4-FFF2-40B4-BE49-F238E27FC236}">
                <a16:creationId xmlns:a16="http://schemas.microsoft.com/office/drawing/2014/main" id="{2EE9308E-B3AA-4F40-A0F9-E375360A00A0}"/>
              </a:ext>
            </a:extLst>
          </p:cNvPr>
          <p:cNvSpPr>
            <a:spLocks noGrp="1"/>
          </p:cNvSpPr>
          <p:nvPr>
            <p:ph type="ftr" sz="quarter" idx="11"/>
          </p:nvPr>
        </p:nvSpPr>
        <p:spPr>
          <a:xfrm>
            <a:off x="825623" y="6555770"/>
            <a:ext cx="5434499" cy="329614"/>
          </a:xfrm>
        </p:spPr>
        <p:txBody>
          <a:bodyPr/>
          <a:lstStyle/>
          <a:p>
            <a:r>
              <a:rPr lang="en-GB">
                <a:solidFill>
                  <a:prstClr val="white"/>
                </a:solidFill>
              </a:rPr>
              <a:t>Xavier LITAUDON | E-TASC General Meeting #2 | Garching | 09-13 Feb. 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81ED0019-9379-4E06-89F1-6D93D094E7E5}"/>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161901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9D7E7-6E9D-4BE5-AF58-C0B3E67C7C67}"/>
              </a:ext>
            </a:extLst>
          </p:cNvPr>
          <p:cNvSpPr>
            <a:spLocks noGrp="1"/>
          </p:cNvSpPr>
          <p:nvPr>
            <p:ph type="title"/>
          </p:nvPr>
        </p:nvSpPr>
        <p:spPr>
          <a:xfrm>
            <a:off x="983431" y="192515"/>
            <a:ext cx="11190058" cy="457200"/>
          </a:xfrm>
        </p:spPr>
        <p:txBody>
          <a:bodyPr/>
          <a:lstStyle/>
          <a:p>
            <a:r>
              <a:rPr lang="en-US" dirty="0">
                <a:solidFill>
                  <a:srgbClr val="FF0000"/>
                </a:solidFill>
              </a:rPr>
              <a:t>11 comprehensive, well-elaborated, and high-quality multi-beneficiary projects led by a Principal Investigator (PI)  </a:t>
            </a:r>
            <a:endParaRPr lang="en-US" dirty="0"/>
          </a:p>
        </p:txBody>
      </p:sp>
      <p:graphicFrame>
        <p:nvGraphicFramePr>
          <p:cNvPr id="6" name="Tableau 6">
            <a:extLst>
              <a:ext uri="{FF2B5EF4-FFF2-40B4-BE49-F238E27FC236}">
                <a16:creationId xmlns:a16="http://schemas.microsoft.com/office/drawing/2014/main" id="{519F9EF3-5CDC-479B-AD11-EF73C2C10416}"/>
              </a:ext>
            </a:extLst>
          </p:cNvPr>
          <p:cNvGraphicFramePr>
            <a:graphicFrameLocks noGrp="1"/>
          </p:cNvGraphicFramePr>
          <p:nvPr>
            <p:ph idx="1"/>
            <p:extLst>
              <p:ext uri="{D42A27DB-BD31-4B8C-83A1-F6EECF244321}">
                <p14:modId xmlns:p14="http://schemas.microsoft.com/office/powerpoint/2010/main" val="2361974491"/>
              </p:ext>
            </p:extLst>
          </p:nvPr>
        </p:nvGraphicFramePr>
        <p:xfrm>
          <a:off x="500971" y="759852"/>
          <a:ext cx="11368299" cy="5613400"/>
        </p:xfrm>
        <a:graphic>
          <a:graphicData uri="http://schemas.openxmlformats.org/drawingml/2006/table">
            <a:tbl>
              <a:tblPr firstRow="1" bandRow="1">
                <a:tableStyleId>{5C22544A-7EE6-4342-B048-85BDC9FD1C3A}</a:tableStyleId>
              </a:tblPr>
              <a:tblGrid>
                <a:gridCol w="459485">
                  <a:extLst>
                    <a:ext uri="{9D8B030D-6E8A-4147-A177-3AD203B41FA5}">
                      <a16:colId xmlns:a16="http://schemas.microsoft.com/office/drawing/2014/main" val="4205803198"/>
                    </a:ext>
                  </a:extLst>
                </a:gridCol>
                <a:gridCol w="3559397">
                  <a:extLst>
                    <a:ext uri="{9D8B030D-6E8A-4147-A177-3AD203B41FA5}">
                      <a16:colId xmlns:a16="http://schemas.microsoft.com/office/drawing/2014/main" val="3512699674"/>
                    </a:ext>
                  </a:extLst>
                </a:gridCol>
                <a:gridCol w="1856525">
                  <a:extLst>
                    <a:ext uri="{9D8B030D-6E8A-4147-A177-3AD203B41FA5}">
                      <a16:colId xmlns:a16="http://schemas.microsoft.com/office/drawing/2014/main" val="2767461768"/>
                    </a:ext>
                  </a:extLst>
                </a:gridCol>
                <a:gridCol w="1420770">
                  <a:extLst>
                    <a:ext uri="{9D8B030D-6E8A-4147-A177-3AD203B41FA5}">
                      <a16:colId xmlns:a16="http://schemas.microsoft.com/office/drawing/2014/main" val="487183406"/>
                    </a:ext>
                  </a:extLst>
                </a:gridCol>
                <a:gridCol w="4072122">
                  <a:extLst>
                    <a:ext uri="{9D8B030D-6E8A-4147-A177-3AD203B41FA5}">
                      <a16:colId xmlns:a16="http://schemas.microsoft.com/office/drawing/2014/main" val="690170608"/>
                    </a:ext>
                  </a:extLst>
                </a:gridCol>
              </a:tblGrid>
              <a:tr h="272956">
                <a:tc>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TSVV  titles </a:t>
                      </a:r>
                    </a:p>
                    <a:p>
                      <a:endParaRPr lang="en-US" dirty="0"/>
                    </a:p>
                  </a:txBody>
                  <a:tcPr/>
                </a:tc>
                <a:tc>
                  <a:txBody>
                    <a:bodyPr/>
                    <a:lstStyle/>
                    <a:p>
                      <a:r>
                        <a:rPr lang="en-GB" sz="1350" b="1" kern="1200" dirty="0">
                          <a:solidFill>
                            <a:schemeClr val="lt1"/>
                          </a:solidFill>
                          <a:effectLst/>
                          <a:latin typeface="+mn-lt"/>
                          <a:ea typeface="+mn-ea"/>
                          <a:cs typeface="+mn-cs"/>
                        </a:rPr>
                        <a:t>Principal Investigator </a:t>
                      </a: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1" kern="1200" dirty="0">
                          <a:solidFill>
                            <a:schemeClr val="lt1"/>
                          </a:solidFill>
                          <a:effectLst/>
                          <a:latin typeface="+mn-lt"/>
                          <a:ea typeface="+mn-ea"/>
                          <a:cs typeface="+mn-cs"/>
                        </a:rPr>
                        <a:t>Lead Beneficiary </a:t>
                      </a:r>
                      <a:endParaRPr lang="en-US" dirty="0"/>
                    </a:p>
                    <a:p>
                      <a:endParaRPr lang="en-US" dirty="0"/>
                    </a:p>
                  </a:txBody>
                  <a:tcPr/>
                </a:tc>
                <a:tc>
                  <a:txBody>
                    <a:bodyPr/>
                    <a:lstStyle/>
                    <a:p>
                      <a:r>
                        <a:rPr lang="en-US" dirty="0"/>
                        <a:t>Other Beneficiaries involved </a:t>
                      </a:r>
                    </a:p>
                  </a:txBody>
                  <a:tcPr/>
                </a:tc>
                <a:extLst>
                  <a:ext uri="{0D108BD9-81ED-4DB2-BD59-A6C34878D82A}">
                    <a16:rowId xmlns:a16="http://schemas.microsoft.com/office/drawing/2014/main" val="2635735855"/>
                  </a:ext>
                </a:extLst>
              </a:tr>
              <a:tr h="370840">
                <a:tc>
                  <a:txBody>
                    <a:bodyPr/>
                    <a:lstStyle/>
                    <a:p>
                      <a:r>
                        <a:rPr lang="en-US" sz="1400" b="1" dirty="0"/>
                        <a:t>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H-Mode and Small/No-ELM Pedestals</a:t>
                      </a:r>
                      <a:endParaRPr lang="en-US" sz="1400" b="1" dirty="0"/>
                    </a:p>
                    <a:p>
                      <a:endParaRPr lang="en-US" sz="1400" b="1" dirty="0"/>
                    </a:p>
                  </a:txBody>
                  <a:tcPr/>
                </a:tc>
                <a:tc>
                  <a:txBody>
                    <a:bodyPr/>
                    <a:lstStyle/>
                    <a:p>
                      <a:r>
                        <a:rPr lang="en-GB" sz="1400" b="1" i="1" kern="1200" dirty="0">
                          <a:solidFill>
                            <a:schemeClr val="dk1"/>
                          </a:solidFill>
                          <a:effectLst/>
                          <a:latin typeface="+mn-lt"/>
                          <a:ea typeface="+mn-ea"/>
                          <a:cs typeface="+mn-cs"/>
                        </a:rPr>
                        <a:t>Tobias </a:t>
                      </a:r>
                      <a:r>
                        <a:rPr lang="en-GB" sz="1400" b="1" i="1" kern="1200" dirty="0" err="1">
                          <a:solidFill>
                            <a:schemeClr val="dk1"/>
                          </a:solidFill>
                          <a:effectLst/>
                          <a:latin typeface="+mn-lt"/>
                          <a:ea typeface="+mn-ea"/>
                          <a:cs typeface="+mn-cs"/>
                        </a:rPr>
                        <a:t>Görler</a:t>
                      </a:r>
                      <a:r>
                        <a:rPr lang="en-GB" sz="1400" b="1" i="1" kern="1200" dirty="0">
                          <a:solidFill>
                            <a:schemeClr val="dk1"/>
                          </a:solidFill>
                          <a:effectLst/>
                          <a:latin typeface="+mn-lt"/>
                          <a:ea typeface="+mn-ea"/>
                          <a:cs typeface="+mn-cs"/>
                        </a:rPr>
                        <a:t> </a:t>
                      </a:r>
                      <a:endParaRPr lang="en-US" sz="1400" b="1" dirty="0"/>
                    </a:p>
                  </a:txBody>
                  <a:tcPr/>
                </a:tc>
                <a:tc>
                  <a:txBody>
                    <a:bodyPr/>
                    <a:lstStyle/>
                    <a:p>
                      <a:r>
                        <a:rPr lang="en-GB" sz="1400" b="1" i="1" kern="1200" dirty="0">
                          <a:solidFill>
                            <a:schemeClr val="dk1"/>
                          </a:solidFill>
                          <a:effectLst/>
                          <a:latin typeface="+mn-lt"/>
                          <a:ea typeface="+mn-ea"/>
                          <a:cs typeface="+mn-cs"/>
                        </a:rPr>
                        <a:t>MPG</a:t>
                      </a:r>
                      <a:endParaRPr lang="en-US" sz="1400" b="1" dirty="0"/>
                    </a:p>
                  </a:txBody>
                  <a:tcPr/>
                </a:tc>
                <a:tc>
                  <a:txBody>
                    <a:bodyPr/>
                    <a:lstStyle/>
                    <a:p>
                      <a:r>
                        <a:rPr lang="en-US" sz="1400" b="1" dirty="0"/>
                        <a:t>CEA, DIFFER, ENEA, EPFL</a:t>
                      </a:r>
                    </a:p>
                  </a:txBody>
                  <a:tcPr/>
                </a:tc>
                <a:extLst>
                  <a:ext uri="{0D108BD9-81ED-4DB2-BD59-A6C34878D82A}">
                    <a16:rowId xmlns:a16="http://schemas.microsoft.com/office/drawing/2014/main" val="3940894999"/>
                  </a:ext>
                </a:extLst>
              </a:tr>
              <a:tr h="370840">
                <a:tc>
                  <a:txBody>
                    <a:bodyPr/>
                    <a:lstStyle/>
                    <a:p>
                      <a:r>
                        <a:rPr lang="en-US" sz="1400" b="1" dirty="0"/>
                        <a:t>B</a:t>
                      </a:r>
                    </a:p>
                  </a:txBody>
                  <a:tcPr/>
                </a:tc>
                <a:tc>
                  <a:txBody>
                    <a:bodyPr/>
                    <a:lstStyle/>
                    <a:p>
                      <a:r>
                        <a:rPr lang="en-US" sz="1400" b="1" dirty="0"/>
                        <a:t>Plasma Particle/Heat Exhaust – Fluid Simulations</a:t>
                      </a:r>
                    </a:p>
                  </a:txBody>
                  <a:tcPr/>
                </a:tc>
                <a:tc>
                  <a:txBody>
                    <a:bodyPr/>
                    <a:lstStyle/>
                    <a:p>
                      <a:r>
                        <a:rPr lang="en-GB" sz="1400" b="1" i="1" kern="1200" dirty="0">
                          <a:solidFill>
                            <a:schemeClr val="dk1"/>
                          </a:solidFill>
                          <a:effectLst/>
                          <a:latin typeface="+mn-lt"/>
                          <a:ea typeface="+mn-ea"/>
                          <a:cs typeface="+mn-cs"/>
                        </a:rPr>
                        <a:t>Patrick </a:t>
                      </a:r>
                      <a:r>
                        <a:rPr lang="en-GB" sz="1400" b="1" i="1" kern="1200" dirty="0" err="1">
                          <a:solidFill>
                            <a:schemeClr val="dk1"/>
                          </a:solidFill>
                          <a:effectLst/>
                          <a:latin typeface="+mn-lt"/>
                          <a:ea typeface="+mn-ea"/>
                          <a:cs typeface="+mn-cs"/>
                        </a:rPr>
                        <a:t>Tamain</a:t>
                      </a:r>
                      <a:r>
                        <a:rPr lang="en-GB" sz="1400" b="1" i="1" kern="1200" dirty="0">
                          <a:solidFill>
                            <a:schemeClr val="dk1"/>
                          </a:solidFill>
                          <a:effectLst/>
                          <a:latin typeface="+mn-lt"/>
                          <a:ea typeface="+mn-ea"/>
                          <a:cs typeface="+mn-cs"/>
                        </a:rPr>
                        <a:t> </a:t>
                      </a:r>
                      <a:endParaRPr lang="en-US" sz="1400" b="1" dirty="0"/>
                    </a:p>
                  </a:txBody>
                  <a:tcPr/>
                </a:tc>
                <a:tc>
                  <a:txBody>
                    <a:bodyPr/>
                    <a:lstStyle/>
                    <a:p>
                      <a:r>
                        <a:rPr lang="en-US" sz="1400" b="1" dirty="0"/>
                        <a:t>CEA</a:t>
                      </a:r>
                    </a:p>
                  </a:txBody>
                  <a:tcPr/>
                </a:tc>
                <a:tc>
                  <a:txBody>
                    <a:bodyPr/>
                    <a:lstStyle/>
                    <a:p>
                      <a:r>
                        <a:rPr lang="en-US" sz="1400" b="1" dirty="0"/>
                        <a:t>DTU, EPFL, IPP.CR, LPP-ERM-KMS, MPG</a:t>
                      </a:r>
                    </a:p>
                  </a:txBody>
                  <a:tcPr/>
                </a:tc>
                <a:extLst>
                  <a:ext uri="{0D108BD9-81ED-4DB2-BD59-A6C34878D82A}">
                    <a16:rowId xmlns:a16="http://schemas.microsoft.com/office/drawing/2014/main" val="2335510687"/>
                  </a:ext>
                </a:extLst>
              </a:tr>
              <a:tr h="370840">
                <a:tc>
                  <a:txBody>
                    <a:bodyPr/>
                    <a:lstStyle/>
                    <a:p>
                      <a:r>
                        <a:rPr lang="en-US" sz="1400" b="1" dirty="0"/>
                        <a:t>C</a:t>
                      </a:r>
                    </a:p>
                  </a:txBody>
                  <a:tcPr/>
                </a:tc>
                <a:tc>
                  <a:txBody>
                    <a:bodyPr/>
                    <a:lstStyle/>
                    <a:p>
                      <a:r>
                        <a:rPr lang="en-US" sz="1400" b="1" dirty="0"/>
                        <a:t>Plasma Particle/Heat Exhaust – Gyrokinetic Simulations</a:t>
                      </a:r>
                    </a:p>
                  </a:txBody>
                  <a:tcPr/>
                </a:tc>
                <a:tc>
                  <a:txBody>
                    <a:bodyPr/>
                    <a:lstStyle/>
                    <a:p>
                      <a:r>
                        <a:rPr lang="en-GB" sz="1400" b="1" i="1" kern="1200" dirty="0">
                          <a:solidFill>
                            <a:schemeClr val="dk1"/>
                          </a:solidFill>
                          <a:effectLst/>
                          <a:latin typeface="+mn-lt"/>
                          <a:ea typeface="+mn-ea"/>
                          <a:cs typeface="+mn-cs"/>
                        </a:rPr>
                        <a:t>Daniel  Told </a:t>
                      </a:r>
                      <a:endParaRPr lang="en-US" sz="1400" b="1" dirty="0"/>
                    </a:p>
                  </a:txBody>
                  <a:tcPr/>
                </a:tc>
                <a:tc>
                  <a:txBody>
                    <a:bodyPr/>
                    <a:lstStyle/>
                    <a:p>
                      <a:r>
                        <a:rPr lang="en-US" sz="1400" b="1" dirty="0"/>
                        <a:t>MPG</a:t>
                      </a:r>
                    </a:p>
                  </a:txBody>
                  <a:tcPr/>
                </a:tc>
                <a:tc>
                  <a:txBody>
                    <a:bodyPr/>
                    <a:lstStyle/>
                    <a:p>
                      <a:r>
                        <a:rPr lang="en-US" sz="1400" b="1" dirty="0"/>
                        <a:t>CEA, DIFFER, EPFL, IPP.CR, JSI</a:t>
                      </a:r>
                    </a:p>
                  </a:txBody>
                  <a:tcPr/>
                </a:tc>
                <a:extLst>
                  <a:ext uri="{0D108BD9-81ED-4DB2-BD59-A6C34878D82A}">
                    <a16:rowId xmlns:a16="http://schemas.microsoft.com/office/drawing/2014/main" val="2615709139"/>
                  </a:ext>
                </a:extLst>
              </a:tr>
              <a:tr h="370840">
                <a:tc>
                  <a:txBody>
                    <a:bodyPr/>
                    <a:lstStyle/>
                    <a:p>
                      <a:r>
                        <a:rPr lang="en-US" sz="1400" b="1" dirty="0"/>
                        <a:t>D</a:t>
                      </a:r>
                    </a:p>
                  </a:txBody>
                  <a:tcPr/>
                </a:tc>
                <a:tc>
                  <a:txBody>
                    <a:bodyPr/>
                    <a:lstStyle/>
                    <a:p>
                      <a:r>
                        <a:rPr lang="en-GB" sz="1400" b="1" kern="1200" dirty="0">
                          <a:solidFill>
                            <a:schemeClr val="dk1"/>
                          </a:solidFill>
                          <a:effectLst/>
                          <a:latin typeface="+mn-lt"/>
                          <a:ea typeface="+mn-ea"/>
                          <a:cs typeface="+mn-cs"/>
                        </a:rPr>
                        <a:t>Plasma-Wall Interactions with Metallic Plasma-Facing Components</a:t>
                      </a:r>
                      <a:endParaRPr lang="en-US" sz="1400" b="1" dirty="0"/>
                    </a:p>
                  </a:txBody>
                  <a:tcPr/>
                </a:tc>
                <a:tc>
                  <a:txBody>
                    <a:bodyPr/>
                    <a:lstStyle/>
                    <a:p>
                      <a:r>
                        <a:rPr lang="en-GB" sz="1400" b="1" kern="1200" dirty="0">
                          <a:solidFill>
                            <a:schemeClr val="dk1"/>
                          </a:solidFill>
                          <a:effectLst/>
                          <a:latin typeface="+mn-lt"/>
                          <a:ea typeface="+mn-ea"/>
                          <a:cs typeface="+mn-cs"/>
                        </a:rPr>
                        <a:t>Dmitry Matveev </a:t>
                      </a:r>
                      <a:endParaRPr lang="en-US" sz="1400" b="1" dirty="0"/>
                    </a:p>
                  </a:txBody>
                  <a:tcPr/>
                </a:tc>
                <a:tc>
                  <a:txBody>
                    <a:bodyPr/>
                    <a:lstStyle/>
                    <a:p>
                      <a:r>
                        <a:rPr lang="en-GB" sz="1400" b="1" kern="1200" dirty="0">
                          <a:solidFill>
                            <a:schemeClr val="dk1"/>
                          </a:solidFill>
                          <a:effectLst/>
                          <a:latin typeface="+mn-lt"/>
                          <a:ea typeface="+mn-ea"/>
                          <a:cs typeface="+mn-cs"/>
                        </a:rPr>
                        <a:t>FZJ</a:t>
                      </a:r>
                      <a:endParaRPr lang="en-US" sz="1400" b="1" dirty="0"/>
                    </a:p>
                  </a:txBody>
                  <a:tcPr/>
                </a:tc>
                <a:tc>
                  <a:txBody>
                    <a:bodyPr/>
                    <a:lstStyle/>
                    <a:p>
                      <a:r>
                        <a:rPr lang="en-US" sz="1400" b="1" dirty="0"/>
                        <a:t>CEA, DIFFER, IPP.CR, MPG, VR, VTT</a:t>
                      </a:r>
                    </a:p>
                  </a:txBody>
                  <a:tcPr/>
                </a:tc>
                <a:extLst>
                  <a:ext uri="{0D108BD9-81ED-4DB2-BD59-A6C34878D82A}">
                    <a16:rowId xmlns:a16="http://schemas.microsoft.com/office/drawing/2014/main" val="755908568"/>
                  </a:ext>
                </a:extLst>
              </a:tr>
              <a:tr h="370840">
                <a:tc>
                  <a:txBody>
                    <a:bodyPr/>
                    <a:lstStyle/>
                    <a:p>
                      <a:r>
                        <a:rPr lang="en-US" sz="1400" b="1" dirty="0"/>
                        <a:t>E</a:t>
                      </a:r>
                    </a:p>
                  </a:txBody>
                  <a:tcPr/>
                </a:tc>
                <a:tc>
                  <a:txBody>
                    <a:bodyPr/>
                    <a:lstStyle/>
                    <a:p>
                      <a:r>
                        <a:rPr lang="en-GB" sz="1400" b="1" kern="1200" dirty="0">
                          <a:solidFill>
                            <a:schemeClr val="dk1"/>
                          </a:solidFill>
                          <a:effectLst/>
                          <a:latin typeface="+mn-lt"/>
                          <a:ea typeface="+mn-ea"/>
                          <a:cs typeface="+mn-cs"/>
                        </a:rPr>
                        <a:t>Impurity Sources, Transport, and Screening</a:t>
                      </a:r>
                      <a:endParaRPr lang="en-US" sz="1400" b="1" dirty="0"/>
                    </a:p>
                  </a:txBody>
                  <a:tcPr/>
                </a:tc>
                <a:tc>
                  <a:txBody>
                    <a:bodyPr/>
                    <a:lstStyle/>
                    <a:p>
                      <a:r>
                        <a:rPr lang="en-GB" sz="1400" b="1" i="1" kern="1200" dirty="0">
                          <a:solidFill>
                            <a:schemeClr val="dk1"/>
                          </a:solidFill>
                          <a:effectLst/>
                          <a:latin typeface="+mn-lt"/>
                          <a:ea typeface="+mn-ea"/>
                          <a:cs typeface="+mn-cs"/>
                        </a:rPr>
                        <a:t>Guido CIRAOLO </a:t>
                      </a:r>
                      <a:endParaRPr lang="en-US" sz="1400" b="1" dirty="0"/>
                    </a:p>
                  </a:txBody>
                  <a:tcPr/>
                </a:tc>
                <a:tc>
                  <a:txBody>
                    <a:bodyPr/>
                    <a:lstStyle/>
                    <a:p>
                      <a:r>
                        <a:rPr lang="en-US" sz="1400" b="1" dirty="0"/>
                        <a:t>CEA</a:t>
                      </a:r>
                    </a:p>
                  </a:txBody>
                  <a:tcPr/>
                </a:tc>
                <a:tc>
                  <a:txBody>
                    <a:bodyPr/>
                    <a:lstStyle/>
                    <a:p>
                      <a:r>
                        <a:rPr lang="en-US" sz="1400" b="1" dirty="0"/>
                        <a:t>EPFL, FZJ, IPP.CR, IPPLM, VTT </a:t>
                      </a:r>
                    </a:p>
                  </a:txBody>
                  <a:tcPr/>
                </a:tc>
                <a:extLst>
                  <a:ext uri="{0D108BD9-81ED-4DB2-BD59-A6C34878D82A}">
                    <a16:rowId xmlns:a16="http://schemas.microsoft.com/office/drawing/2014/main" val="2331866804"/>
                  </a:ext>
                </a:extLst>
              </a:tr>
              <a:tr h="370840">
                <a:tc>
                  <a:txBody>
                    <a:bodyPr/>
                    <a:lstStyle/>
                    <a:p>
                      <a:r>
                        <a:rPr lang="en-US" sz="1400" b="1" dirty="0"/>
                        <a:t>F</a:t>
                      </a:r>
                    </a:p>
                  </a:txBody>
                  <a:tcPr/>
                </a:tc>
                <a:tc>
                  <a:txBody>
                    <a:bodyPr/>
                    <a:lstStyle/>
                    <a:p>
                      <a:r>
                        <a:rPr lang="en-GB" sz="1400" b="1" kern="1200" dirty="0">
                          <a:solidFill>
                            <a:schemeClr val="dk1"/>
                          </a:solidFill>
                          <a:effectLst/>
                          <a:latin typeface="+mn-lt"/>
                          <a:ea typeface="+mn-ea"/>
                          <a:cs typeface="+mn-cs"/>
                        </a:rPr>
                        <a:t>Tokamak Disruptions and Runaway Electrons</a:t>
                      </a:r>
                      <a:endParaRPr lang="en-US" sz="1400" b="1" dirty="0"/>
                    </a:p>
                  </a:txBody>
                  <a:tcPr/>
                </a:tc>
                <a:tc>
                  <a:txBody>
                    <a:bodyPr/>
                    <a:lstStyle/>
                    <a:p>
                      <a:r>
                        <a:rPr lang="en-GB" sz="1400" b="1" i="1" kern="1200" dirty="0">
                          <a:solidFill>
                            <a:schemeClr val="dk1"/>
                          </a:solidFill>
                          <a:effectLst/>
                          <a:latin typeface="+mn-lt"/>
                          <a:ea typeface="+mn-ea"/>
                          <a:cs typeface="+mn-cs"/>
                        </a:rPr>
                        <a:t>Matthias </a:t>
                      </a:r>
                      <a:r>
                        <a:rPr lang="en-GB" sz="1400" b="1" i="1" kern="1200" dirty="0" err="1">
                          <a:solidFill>
                            <a:schemeClr val="dk1"/>
                          </a:solidFill>
                          <a:effectLst/>
                          <a:latin typeface="+mn-lt"/>
                          <a:ea typeface="+mn-ea"/>
                          <a:cs typeface="+mn-cs"/>
                        </a:rPr>
                        <a:t>Hoelzl</a:t>
                      </a:r>
                      <a:r>
                        <a:rPr lang="en-GB" sz="1400" b="1" i="1" kern="1200" dirty="0">
                          <a:solidFill>
                            <a:schemeClr val="dk1"/>
                          </a:solidFill>
                          <a:effectLst/>
                          <a:latin typeface="+mn-lt"/>
                          <a:ea typeface="+mn-ea"/>
                          <a:cs typeface="+mn-cs"/>
                        </a:rPr>
                        <a:t> </a:t>
                      </a:r>
                      <a:endParaRPr lang="en-US" sz="1400" b="1" dirty="0"/>
                    </a:p>
                  </a:txBody>
                  <a:tcPr/>
                </a:tc>
                <a:tc>
                  <a:txBody>
                    <a:bodyPr/>
                    <a:lstStyle/>
                    <a:p>
                      <a:r>
                        <a:rPr lang="en-GB" sz="1400" b="1" i="1" kern="1200" dirty="0">
                          <a:solidFill>
                            <a:schemeClr val="dk1"/>
                          </a:solidFill>
                          <a:effectLst/>
                          <a:latin typeface="+mn-lt"/>
                          <a:ea typeface="+mn-ea"/>
                          <a:cs typeface="+mn-cs"/>
                        </a:rPr>
                        <a:t>MPG</a:t>
                      </a:r>
                      <a:endParaRPr lang="en-US" sz="1400" b="1" dirty="0"/>
                    </a:p>
                  </a:txBody>
                  <a:tcPr/>
                </a:tc>
                <a:tc>
                  <a:txBody>
                    <a:bodyPr/>
                    <a:lstStyle/>
                    <a:p>
                      <a:r>
                        <a:rPr lang="en-US" sz="1400" b="1" dirty="0"/>
                        <a:t>CEA, ENEA, EPFL, VR </a:t>
                      </a:r>
                    </a:p>
                  </a:txBody>
                  <a:tcPr/>
                </a:tc>
                <a:extLst>
                  <a:ext uri="{0D108BD9-81ED-4DB2-BD59-A6C34878D82A}">
                    <a16:rowId xmlns:a16="http://schemas.microsoft.com/office/drawing/2014/main" val="929719182"/>
                  </a:ext>
                </a:extLst>
              </a:tr>
              <a:tr h="370840">
                <a:tc>
                  <a:txBody>
                    <a:bodyPr/>
                    <a:lstStyle/>
                    <a:p>
                      <a:r>
                        <a:rPr lang="en-US" sz="1400" b="1" dirty="0"/>
                        <a:t>G</a:t>
                      </a:r>
                    </a:p>
                  </a:txBody>
                  <a:tcPr/>
                </a:tc>
                <a:tc>
                  <a:txBody>
                    <a:bodyPr/>
                    <a:lstStyle/>
                    <a:p>
                      <a:r>
                        <a:rPr lang="en-GB" sz="1400" b="1" kern="1200" dirty="0">
                          <a:solidFill>
                            <a:schemeClr val="dk1"/>
                          </a:solidFill>
                          <a:effectLst/>
                          <a:latin typeface="+mn-lt"/>
                          <a:ea typeface="+mn-ea"/>
                          <a:cs typeface="+mn-cs"/>
                        </a:rPr>
                        <a:t>Physics of Burning Plasmas</a:t>
                      </a:r>
                      <a:endParaRPr lang="en-US" sz="1400" b="1" dirty="0"/>
                    </a:p>
                  </a:txBody>
                  <a:tcPr/>
                </a:tc>
                <a:tc>
                  <a:txBody>
                    <a:bodyPr/>
                    <a:lstStyle/>
                    <a:p>
                      <a:r>
                        <a:rPr lang="en-GB" sz="1400" b="1" i="1" kern="1200" dirty="0">
                          <a:solidFill>
                            <a:schemeClr val="dk1"/>
                          </a:solidFill>
                          <a:effectLst/>
                          <a:latin typeface="+mn-lt"/>
                          <a:ea typeface="+mn-ea"/>
                          <a:cs typeface="+mn-cs"/>
                        </a:rPr>
                        <a:t>Oleksiy </a:t>
                      </a:r>
                      <a:r>
                        <a:rPr lang="en-GB" sz="1400" b="1" i="1" kern="1200" dirty="0" err="1">
                          <a:solidFill>
                            <a:schemeClr val="dk1"/>
                          </a:solidFill>
                          <a:effectLst/>
                          <a:latin typeface="+mn-lt"/>
                          <a:ea typeface="+mn-ea"/>
                          <a:cs typeface="+mn-cs"/>
                        </a:rPr>
                        <a:t>Mishchenko</a:t>
                      </a:r>
                      <a:r>
                        <a:rPr lang="en-GB" sz="1400" b="1" i="1" kern="1200" dirty="0">
                          <a:solidFill>
                            <a:schemeClr val="dk1"/>
                          </a:solidFill>
                          <a:effectLst/>
                          <a:latin typeface="+mn-lt"/>
                          <a:ea typeface="+mn-ea"/>
                          <a:cs typeface="+mn-cs"/>
                        </a:rPr>
                        <a:t> </a:t>
                      </a:r>
                      <a:endParaRPr lang="en-US" sz="1400" b="1" dirty="0"/>
                    </a:p>
                  </a:txBody>
                  <a:tcPr/>
                </a:tc>
                <a:tc>
                  <a:txBody>
                    <a:bodyPr/>
                    <a:lstStyle/>
                    <a:p>
                      <a:r>
                        <a:rPr lang="en-US" sz="1400" b="1" dirty="0"/>
                        <a:t>MPG</a:t>
                      </a:r>
                    </a:p>
                  </a:txBody>
                  <a:tcPr/>
                </a:tc>
                <a:tc>
                  <a:txBody>
                    <a:bodyPr/>
                    <a:lstStyle/>
                    <a:p>
                      <a:r>
                        <a:rPr lang="en-US" sz="1400" b="1" dirty="0"/>
                        <a:t>CEA, ENEA, EPFL, KIPT, NCSRD, UKAEA</a:t>
                      </a:r>
                    </a:p>
                  </a:txBody>
                  <a:tcPr/>
                </a:tc>
                <a:extLst>
                  <a:ext uri="{0D108BD9-81ED-4DB2-BD59-A6C34878D82A}">
                    <a16:rowId xmlns:a16="http://schemas.microsoft.com/office/drawing/2014/main" val="338456506"/>
                  </a:ext>
                </a:extLst>
              </a:tr>
              <a:tr h="370840">
                <a:tc>
                  <a:txBody>
                    <a:bodyPr/>
                    <a:lstStyle/>
                    <a:p>
                      <a:r>
                        <a:rPr lang="en-GB" sz="1400" b="1" kern="1200" dirty="0">
                          <a:solidFill>
                            <a:schemeClr val="dk1"/>
                          </a:solidFill>
                          <a:effectLst/>
                          <a:latin typeface="+mn-lt"/>
                          <a:ea typeface="+mn-ea"/>
                          <a:cs typeface="+mn-cs"/>
                        </a:rPr>
                        <a:t>H</a:t>
                      </a:r>
                      <a:endParaRPr lang="en-US" sz="1400" b="1" dirty="0"/>
                    </a:p>
                  </a:txBody>
                  <a:tcPr/>
                </a:tc>
                <a:tc>
                  <a:txBody>
                    <a:bodyPr/>
                    <a:lstStyle/>
                    <a:p>
                      <a:r>
                        <a:rPr lang="en-GB" sz="1400" b="1" kern="1200" dirty="0">
                          <a:solidFill>
                            <a:schemeClr val="dk1"/>
                          </a:solidFill>
                          <a:effectLst/>
                          <a:latin typeface="+mn-lt"/>
                          <a:ea typeface="+mn-ea"/>
                          <a:cs typeface="+mn-cs"/>
                        </a:rPr>
                        <a:t>Reliable Prediction of Plasma Performance and Operational Limits in Tokamaks</a:t>
                      </a:r>
                      <a:endParaRPr lang="en-US" sz="1400" b="1" dirty="0"/>
                    </a:p>
                  </a:txBody>
                  <a:tcPr/>
                </a:tc>
                <a:tc>
                  <a:txBody>
                    <a:bodyPr/>
                    <a:lstStyle/>
                    <a:p>
                      <a:r>
                        <a:rPr lang="fr-FR" sz="1400" b="1" i="1" kern="1200" dirty="0">
                          <a:solidFill>
                            <a:schemeClr val="dk1"/>
                          </a:solidFill>
                          <a:effectLst/>
                          <a:latin typeface="+mn-lt"/>
                          <a:ea typeface="+mn-ea"/>
                          <a:cs typeface="+mn-cs"/>
                        </a:rPr>
                        <a:t>Michele Marin </a:t>
                      </a:r>
                      <a:endParaRPr lang="en-US" sz="1400" b="1" dirty="0"/>
                    </a:p>
                  </a:txBody>
                  <a:tcPr/>
                </a:tc>
                <a:tc>
                  <a:txBody>
                    <a:bodyPr/>
                    <a:lstStyle/>
                    <a:p>
                      <a:r>
                        <a:rPr lang="en-GB" sz="1400" b="1" i="1" kern="1200" dirty="0">
                          <a:solidFill>
                            <a:schemeClr val="dk1"/>
                          </a:solidFill>
                          <a:effectLst/>
                          <a:latin typeface="+mn-lt"/>
                          <a:ea typeface="+mn-ea"/>
                          <a:cs typeface="+mn-cs"/>
                        </a:rPr>
                        <a:t>EPFL</a:t>
                      </a:r>
                      <a:endParaRPr lang="en-US" sz="1400" b="1" dirty="0"/>
                    </a:p>
                  </a:txBody>
                  <a:tcPr/>
                </a:tc>
                <a:tc>
                  <a:txBody>
                    <a:bodyPr/>
                    <a:lstStyle/>
                    <a:p>
                      <a:r>
                        <a:rPr lang="en-US" sz="1400" b="1" dirty="0"/>
                        <a:t>CEA, DIFFER, ENEA, EPFL, IPP.CR, IST, LPP-ERM-KMS, MPG, UKAEA, VR</a:t>
                      </a:r>
                    </a:p>
                  </a:txBody>
                  <a:tcPr/>
                </a:tc>
                <a:extLst>
                  <a:ext uri="{0D108BD9-81ED-4DB2-BD59-A6C34878D82A}">
                    <a16:rowId xmlns:a16="http://schemas.microsoft.com/office/drawing/2014/main" val="3833423650"/>
                  </a:ext>
                </a:extLst>
              </a:tr>
              <a:tr h="370840">
                <a:tc>
                  <a:txBody>
                    <a:bodyPr/>
                    <a:lstStyle/>
                    <a:p>
                      <a:r>
                        <a:rPr lang="en-US" sz="1400" b="1" dirty="0"/>
                        <a:t>I</a:t>
                      </a:r>
                    </a:p>
                  </a:txBody>
                  <a:tcPr/>
                </a:tc>
                <a:tc>
                  <a:txBody>
                    <a:bodyPr/>
                    <a:lstStyle/>
                    <a:p>
                      <a:r>
                        <a:rPr lang="en-GB" sz="1400" b="1" kern="1200" dirty="0">
                          <a:solidFill>
                            <a:schemeClr val="dk1"/>
                          </a:solidFill>
                          <a:effectLst/>
                          <a:latin typeface="+mn-lt"/>
                          <a:ea typeface="+mn-ea"/>
                          <a:cs typeface="+mn-cs"/>
                        </a:rPr>
                        <a:t>Stellarator Optimization</a:t>
                      </a:r>
                      <a:endParaRPr lang="en-US" sz="1400" b="1" dirty="0"/>
                    </a:p>
                  </a:txBody>
                  <a:tcPr/>
                </a:tc>
                <a:tc>
                  <a:txBody>
                    <a:bodyPr/>
                    <a:lstStyle/>
                    <a:p>
                      <a:r>
                        <a:rPr lang="en-GB" sz="1400" b="1" i="1" kern="1200" dirty="0">
                          <a:solidFill>
                            <a:schemeClr val="dk1"/>
                          </a:solidFill>
                          <a:effectLst/>
                          <a:latin typeface="+mn-lt"/>
                          <a:ea typeface="+mn-ea"/>
                          <a:cs typeface="+mn-cs"/>
                        </a:rPr>
                        <a:t>Joaquim </a:t>
                      </a:r>
                      <a:r>
                        <a:rPr lang="en-GB" sz="1400" b="1" i="1" kern="1200" dirty="0" err="1">
                          <a:solidFill>
                            <a:schemeClr val="dk1"/>
                          </a:solidFill>
                          <a:effectLst/>
                          <a:latin typeface="+mn-lt"/>
                          <a:ea typeface="+mn-ea"/>
                          <a:cs typeface="+mn-cs"/>
                        </a:rPr>
                        <a:t>Loizu</a:t>
                      </a:r>
                      <a:r>
                        <a:rPr lang="en-GB" sz="1400" b="1" i="1" kern="1200" dirty="0">
                          <a:solidFill>
                            <a:schemeClr val="dk1"/>
                          </a:solidFill>
                          <a:effectLst/>
                          <a:latin typeface="+mn-lt"/>
                          <a:ea typeface="+mn-ea"/>
                          <a:cs typeface="+mn-cs"/>
                        </a:rPr>
                        <a:t> </a:t>
                      </a:r>
                      <a:endParaRPr lang="en-US" sz="1400" b="1" dirty="0"/>
                    </a:p>
                  </a:txBody>
                  <a:tcPr/>
                </a:tc>
                <a:tc>
                  <a:txBody>
                    <a:bodyPr/>
                    <a:lstStyle/>
                    <a:p>
                      <a:r>
                        <a:rPr lang="en-GB" sz="1400" b="1" i="1" kern="1200" dirty="0">
                          <a:solidFill>
                            <a:schemeClr val="dk1"/>
                          </a:solidFill>
                          <a:effectLst/>
                          <a:latin typeface="+mn-lt"/>
                          <a:ea typeface="+mn-ea"/>
                          <a:cs typeface="+mn-cs"/>
                        </a:rPr>
                        <a:t>EPFL</a:t>
                      </a:r>
                      <a:endParaRPr lang="en-US" sz="1400" b="1" dirty="0"/>
                    </a:p>
                  </a:txBody>
                  <a:tcPr/>
                </a:tc>
                <a:tc>
                  <a:txBody>
                    <a:bodyPr/>
                    <a:lstStyle/>
                    <a:p>
                      <a:r>
                        <a:rPr lang="en-US" sz="1400" b="1" dirty="0"/>
                        <a:t>CIEMAT, EPFL, MPG, OEAW</a:t>
                      </a:r>
                    </a:p>
                  </a:txBody>
                  <a:tcPr/>
                </a:tc>
                <a:extLst>
                  <a:ext uri="{0D108BD9-81ED-4DB2-BD59-A6C34878D82A}">
                    <a16:rowId xmlns:a16="http://schemas.microsoft.com/office/drawing/2014/main" val="4105554534"/>
                  </a:ext>
                </a:extLst>
              </a:tr>
              <a:tr h="370840">
                <a:tc>
                  <a:txBody>
                    <a:bodyPr/>
                    <a:lstStyle/>
                    <a:p>
                      <a:r>
                        <a:rPr lang="en-US" sz="1400" b="1" dirty="0"/>
                        <a:t>J</a:t>
                      </a:r>
                    </a:p>
                  </a:txBody>
                  <a:tcPr/>
                </a:tc>
                <a:tc>
                  <a:txBody>
                    <a:bodyPr/>
                    <a:lstStyle/>
                    <a:p>
                      <a:r>
                        <a:rPr lang="en-GB" sz="1400" b="1" kern="1200" dirty="0">
                          <a:solidFill>
                            <a:schemeClr val="dk1"/>
                          </a:solidFill>
                          <a:effectLst/>
                          <a:latin typeface="+mn-lt"/>
                          <a:ea typeface="+mn-ea"/>
                          <a:cs typeface="+mn-cs"/>
                        </a:rPr>
                        <a:t>Stellarator core turbulence</a:t>
                      </a:r>
                      <a:endParaRPr lang="en-US" sz="1400" b="1" dirty="0"/>
                    </a:p>
                  </a:txBody>
                  <a:tcPr/>
                </a:tc>
                <a:tc>
                  <a:txBody>
                    <a:bodyPr/>
                    <a:lstStyle/>
                    <a:p>
                      <a:r>
                        <a:rPr lang="en-GB" sz="1400" b="1" i="1" kern="1200" dirty="0">
                          <a:solidFill>
                            <a:schemeClr val="dk1"/>
                          </a:solidFill>
                          <a:effectLst/>
                          <a:latin typeface="+mn-lt"/>
                          <a:ea typeface="+mn-ea"/>
                          <a:cs typeface="+mn-cs"/>
                        </a:rPr>
                        <a:t>José Manuel García-</a:t>
                      </a:r>
                      <a:r>
                        <a:rPr lang="en-GB" sz="1400" b="1" i="1" kern="1200" dirty="0" err="1">
                          <a:solidFill>
                            <a:schemeClr val="dk1"/>
                          </a:solidFill>
                          <a:effectLst/>
                          <a:latin typeface="+mn-lt"/>
                          <a:ea typeface="+mn-ea"/>
                          <a:cs typeface="+mn-cs"/>
                        </a:rPr>
                        <a:t>Regaña</a:t>
                      </a:r>
                      <a:endParaRPr lang="en-US" sz="1400" b="1" dirty="0"/>
                    </a:p>
                  </a:txBody>
                  <a:tcPr/>
                </a:tc>
                <a:tc>
                  <a:txBody>
                    <a:bodyPr/>
                    <a:lstStyle/>
                    <a:p>
                      <a:r>
                        <a:rPr lang="en-GB" sz="1400" b="1" i="1" kern="1200" dirty="0">
                          <a:solidFill>
                            <a:schemeClr val="dk1"/>
                          </a:solidFill>
                          <a:effectLst/>
                          <a:latin typeface="+mn-lt"/>
                          <a:ea typeface="+mn-ea"/>
                          <a:cs typeface="+mn-cs"/>
                        </a:rPr>
                        <a:t>CIEMAT</a:t>
                      </a:r>
                      <a:endParaRPr lang="en-US" sz="1400" b="1" dirty="0"/>
                    </a:p>
                  </a:txBody>
                  <a:tcPr/>
                </a:tc>
                <a:tc>
                  <a:txBody>
                    <a:bodyPr/>
                    <a:lstStyle/>
                    <a:p>
                      <a:r>
                        <a:rPr lang="en-US" sz="1400" b="1" dirty="0"/>
                        <a:t>DIFFER, EPFL, MPG, UKAEA</a:t>
                      </a:r>
                    </a:p>
                  </a:txBody>
                  <a:tcPr/>
                </a:tc>
                <a:extLst>
                  <a:ext uri="{0D108BD9-81ED-4DB2-BD59-A6C34878D82A}">
                    <a16:rowId xmlns:a16="http://schemas.microsoft.com/office/drawing/2014/main" val="2694263579"/>
                  </a:ext>
                </a:extLst>
              </a:tr>
              <a:tr h="370840">
                <a:tc>
                  <a:txBody>
                    <a:bodyPr/>
                    <a:lstStyle/>
                    <a:p>
                      <a:r>
                        <a:rPr lang="en-US" sz="1400" b="1" dirty="0"/>
                        <a:t>K</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Neutral Particle Models</a:t>
                      </a:r>
                      <a:endParaRPr lang="fr-FR" sz="1400" b="1" kern="1200" dirty="0">
                        <a:solidFill>
                          <a:schemeClr val="dk1"/>
                        </a:solidFill>
                        <a:effectLst/>
                        <a:latin typeface="+mn-lt"/>
                        <a:ea typeface="+mn-ea"/>
                        <a:cs typeface="+mn-cs"/>
                      </a:endParaRPr>
                    </a:p>
                    <a:p>
                      <a:endParaRPr lang="en-US" sz="1400" b="1" dirty="0"/>
                    </a:p>
                  </a:txBody>
                  <a:tcPr/>
                </a:tc>
                <a:tc>
                  <a:txBody>
                    <a:bodyPr/>
                    <a:lstStyle/>
                    <a:p>
                      <a:r>
                        <a:rPr lang="en-GB" sz="1400" b="1" i="1" kern="1200" dirty="0">
                          <a:solidFill>
                            <a:schemeClr val="dk1"/>
                          </a:solidFill>
                          <a:effectLst/>
                          <a:latin typeface="+mn-lt"/>
                          <a:ea typeface="+mn-ea"/>
                          <a:cs typeface="+mn-cs"/>
                        </a:rPr>
                        <a:t>Dmitriy V. Borodin </a:t>
                      </a:r>
                      <a:endParaRPr lang="en-US" sz="1400" b="1" dirty="0"/>
                    </a:p>
                  </a:txBody>
                  <a:tcPr/>
                </a:tc>
                <a:tc>
                  <a:txBody>
                    <a:bodyPr/>
                    <a:lstStyle/>
                    <a:p>
                      <a:r>
                        <a:rPr lang="en-GB" sz="1400" b="1" i="1" kern="1200" dirty="0">
                          <a:solidFill>
                            <a:schemeClr val="dk1"/>
                          </a:solidFill>
                          <a:effectLst/>
                          <a:latin typeface="+mn-lt"/>
                          <a:ea typeface="+mn-ea"/>
                          <a:cs typeface="+mn-cs"/>
                        </a:rPr>
                        <a:t>FZJ</a:t>
                      </a:r>
                      <a:endParaRPr lang="en-US" sz="1400" b="1" dirty="0"/>
                    </a:p>
                  </a:txBody>
                  <a:tcPr/>
                </a:tc>
                <a:tc>
                  <a:txBody>
                    <a:bodyPr/>
                    <a:lstStyle/>
                    <a:p>
                      <a:r>
                        <a:rPr lang="en-US" sz="1400" b="1" dirty="0"/>
                        <a:t>CEA, DIFFER, ENEA, EPFL, FZJ, LPP-ERM-KMS, VTT</a:t>
                      </a:r>
                    </a:p>
                  </a:txBody>
                  <a:tcPr/>
                </a:tc>
                <a:extLst>
                  <a:ext uri="{0D108BD9-81ED-4DB2-BD59-A6C34878D82A}">
                    <a16:rowId xmlns:a16="http://schemas.microsoft.com/office/drawing/2014/main" val="1977095679"/>
                  </a:ext>
                </a:extLst>
              </a:tr>
            </a:tbl>
          </a:graphicData>
        </a:graphic>
      </p:graphicFrame>
      <p:sp>
        <p:nvSpPr>
          <p:cNvPr id="4" name="Espace réservé du pied de page 3">
            <a:extLst>
              <a:ext uri="{FF2B5EF4-FFF2-40B4-BE49-F238E27FC236}">
                <a16:creationId xmlns:a16="http://schemas.microsoft.com/office/drawing/2014/main" id="{AB68AF7A-5131-40F6-B31E-026B6E9805E5}"/>
              </a:ext>
            </a:extLst>
          </p:cNvPr>
          <p:cNvSpPr>
            <a:spLocks noGrp="1"/>
          </p:cNvSpPr>
          <p:nvPr>
            <p:ph type="ftr" sz="quarter" idx="11"/>
          </p:nvPr>
        </p:nvSpPr>
        <p:spPr>
          <a:xfrm>
            <a:off x="825623" y="6555770"/>
            <a:ext cx="5042613" cy="329614"/>
          </a:xfrm>
        </p:spPr>
        <p:txBody>
          <a:bodyPr/>
          <a:lstStyle/>
          <a:p>
            <a:r>
              <a:rPr lang="en-GB">
                <a:solidFill>
                  <a:prstClr val="white"/>
                </a:solidFill>
              </a:rPr>
              <a:t>Xavier LITAUDON | E-TASC General Meeting #2 | Garching | 09-13 Feb. 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49531697-8613-40CA-81CC-D07748348FEB}"/>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233454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32961C44-0940-4663-AA6D-05A04D1360FC}"/>
              </a:ext>
            </a:extLst>
          </p:cNvPr>
          <p:cNvPicPr>
            <a:picLocks noChangeAspect="1"/>
          </p:cNvPicPr>
          <p:nvPr/>
        </p:nvPicPr>
        <p:blipFill>
          <a:blip r:embed="rId2"/>
          <a:stretch>
            <a:fillRect/>
          </a:stretch>
        </p:blipFill>
        <p:spPr>
          <a:xfrm>
            <a:off x="655405" y="2249332"/>
            <a:ext cx="1271405" cy="2120627"/>
          </a:xfrm>
          <a:prstGeom prst="rect">
            <a:avLst/>
          </a:prstGeom>
        </p:spPr>
      </p:pic>
      <p:sp>
        <p:nvSpPr>
          <p:cNvPr id="2" name="Titre 1">
            <a:extLst>
              <a:ext uri="{FF2B5EF4-FFF2-40B4-BE49-F238E27FC236}">
                <a16:creationId xmlns:a16="http://schemas.microsoft.com/office/drawing/2014/main" id="{9AA315DF-B016-4F43-A614-EE764F1CC14B}"/>
              </a:ext>
            </a:extLst>
          </p:cNvPr>
          <p:cNvSpPr>
            <a:spLocks noGrp="1"/>
          </p:cNvSpPr>
          <p:nvPr>
            <p:ph type="title"/>
          </p:nvPr>
        </p:nvSpPr>
        <p:spPr>
          <a:xfrm>
            <a:off x="942634" y="125760"/>
            <a:ext cx="10737902" cy="564540"/>
          </a:xfrm>
        </p:spPr>
        <p:txBody>
          <a:bodyPr>
            <a:normAutofit/>
          </a:bodyPr>
          <a:lstStyle/>
          <a:p>
            <a:r>
              <a:rPr lang="en-US" dirty="0"/>
              <a:t>TSVVs to address Core-Edge-Wall integration</a:t>
            </a:r>
          </a:p>
        </p:txBody>
      </p:sp>
      <p:sp>
        <p:nvSpPr>
          <p:cNvPr id="8" name="Ellipse 7">
            <a:extLst>
              <a:ext uri="{FF2B5EF4-FFF2-40B4-BE49-F238E27FC236}">
                <a16:creationId xmlns:a16="http://schemas.microsoft.com/office/drawing/2014/main" id="{B0DC2F3E-BCFF-4B26-B005-85F330D33A2D}"/>
              </a:ext>
            </a:extLst>
          </p:cNvPr>
          <p:cNvSpPr/>
          <p:nvPr/>
        </p:nvSpPr>
        <p:spPr>
          <a:xfrm>
            <a:off x="2626899" y="1001949"/>
            <a:ext cx="5652393" cy="4850024"/>
          </a:xfrm>
          <a:prstGeom prst="ellipse">
            <a:avLst/>
          </a:prstGeom>
          <a:noFill/>
          <a:ln w="76200">
            <a:solidFill>
              <a:srgbClr val="3E4A83"/>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10" name="Ellipse 9">
            <a:extLst>
              <a:ext uri="{FF2B5EF4-FFF2-40B4-BE49-F238E27FC236}">
                <a16:creationId xmlns:a16="http://schemas.microsoft.com/office/drawing/2014/main" id="{BA5DE373-BF69-42E0-85C6-58EF580A256D}"/>
              </a:ext>
            </a:extLst>
          </p:cNvPr>
          <p:cNvSpPr/>
          <p:nvPr/>
        </p:nvSpPr>
        <p:spPr>
          <a:xfrm>
            <a:off x="4453895" y="732251"/>
            <a:ext cx="1707433" cy="747333"/>
          </a:xfrm>
          <a:prstGeom prst="ellipse">
            <a:avLst/>
          </a:prstGeom>
          <a:solidFill>
            <a:schemeClr val="accent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r>
              <a:rPr lang="en-US" b="1" dirty="0">
                <a:solidFill>
                  <a:schemeClr val="tx1"/>
                </a:solidFill>
              </a:rPr>
              <a:t>SOL</a:t>
            </a:r>
          </a:p>
        </p:txBody>
      </p:sp>
      <p:sp>
        <p:nvSpPr>
          <p:cNvPr id="12" name="Ellipse 11">
            <a:extLst>
              <a:ext uri="{FF2B5EF4-FFF2-40B4-BE49-F238E27FC236}">
                <a16:creationId xmlns:a16="http://schemas.microsoft.com/office/drawing/2014/main" id="{DF61DC03-5A8A-4A2D-A976-39A30B7CD763}"/>
              </a:ext>
            </a:extLst>
          </p:cNvPr>
          <p:cNvSpPr/>
          <p:nvPr/>
        </p:nvSpPr>
        <p:spPr>
          <a:xfrm>
            <a:off x="4651691" y="5439375"/>
            <a:ext cx="1995855" cy="747333"/>
          </a:xfrm>
          <a:prstGeom prst="ellipse">
            <a:avLst/>
          </a:prstGeom>
          <a:solidFill>
            <a:schemeClr val="accent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r>
              <a:rPr lang="en-US" b="1" dirty="0">
                <a:solidFill>
                  <a:schemeClr val="tx1"/>
                </a:solidFill>
              </a:rPr>
              <a:t>Core</a:t>
            </a:r>
          </a:p>
        </p:txBody>
      </p:sp>
      <p:pic>
        <p:nvPicPr>
          <p:cNvPr id="47" name="Image 46">
            <a:extLst>
              <a:ext uri="{FF2B5EF4-FFF2-40B4-BE49-F238E27FC236}">
                <a16:creationId xmlns:a16="http://schemas.microsoft.com/office/drawing/2014/main" id="{9335D708-4124-422C-8147-15C2059B92EF}"/>
              </a:ext>
            </a:extLst>
          </p:cNvPr>
          <p:cNvPicPr>
            <a:picLocks noChangeAspect="1"/>
          </p:cNvPicPr>
          <p:nvPr/>
        </p:nvPicPr>
        <p:blipFill>
          <a:blip r:embed="rId3"/>
          <a:stretch>
            <a:fillRect/>
          </a:stretch>
        </p:blipFill>
        <p:spPr>
          <a:xfrm>
            <a:off x="1978419" y="904688"/>
            <a:ext cx="1043302" cy="2069068"/>
          </a:xfrm>
          <a:prstGeom prst="rect">
            <a:avLst/>
          </a:prstGeom>
        </p:spPr>
      </p:pic>
      <p:pic>
        <p:nvPicPr>
          <p:cNvPr id="57" name="Image 56">
            <a:extLst>
              <a:ext uri="{FF2B5EF4-FFF2-40B4-BE49-F238E27FC236}">
                <a16:creationId xmlns:a16="http://schemas.microsoft.com/office/drawing/2014/main" id="{78EB1A94-B8E7-4EEF-9157-C68EDA395F3D}"/>
              </a:ext>
            </a:extLst>
          </p:cNvPr>
          <p:cNvPicPr>
            <a:picLocks noChangeAspect="1"/>
          </p:cNvPicPr>
          <p:nvPr/>
        </p:nvPicPr>
        <p:blipFill>
          <a:blip r:embed="rId4"/>
          <a:stretch>
            <a:fillRect/>
          </a:stretch>
        </p:blipFill>
        <p:spPr>
          <a:xfrm>
            <a:off x="2576288" y="1318396"/>
            <a:ext cx="6130039" cy="4052737"/>
          </a:xfrm>
          <a:prstGeom prst="rect">
            <a:avLst/>
          </a:prstGeom>
        </p:spPr>
      </p:pic>
      <p:sp>
        <p:nvSpPr>
          <p:cNvPr id="9" name="Ellipse 8">
            <a:extLst>
              <a:ext uri="{FF2B5EF4-FFF2-40B4-BE49-F238E27FC236}">
                <a16:creationId xmlns:a16="http://schemas.microsoft.com/office/drawing/2014/main" id="{BBCF0EF0-0121-42CE-9537-06A9C1C27EE0}"/>
              </a:ext>
            </a:extLst>
          </p:cNvPr>
          <p:cNvSpPr/>
          <p:nvPr/>
        </p:nvSpPr>
        <p:spPr>
          <a:xfrm>
            <a:off x="1845403" y="3372438"/>
            <a:ext cx="1422471" cy="747333"/>
          </a:xfrm>
          <a:prstGeom prst="ellipse">
            <a:avLst/>
          </a:prstGeom>
          <a:solidFill>
            <a:schemeClr val="accent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r>
              <a:rPr lang="en-US" b="1" dirty="0">
                <a:solidFill>
                  <a:schemeClr val="tx1"/>
                </a:solidFill>
              </a:rPr>
              <a:t>Wall</a:t>
            </a:r>
          </a:p>
        </p:txBody>
      </p:sp>
      <p:pic>
        <p:nvPicPr>
          <p:cNvPr id="19" name="Picture 12">
            <a:extLst>
              <a:ext uri="{FF2B5EF4-FFF2-40B4-BE49-F238E27FC236}">
                <a16:creationId xmlns:a16="http://schemas.microsoft.com/office/drawing/2014/main" id="{A4FBFA44-8640-4AFA-92D8-A4DF691B3207}"/>
              </a:ext>
            </a:extLst>
          </p:cNvPr>
          <p:cNvPicPr>
            <a:picLocks noChangeAspect="1"/>
          </p:cNvPicPr>
          <p:nvPr/>
        </p:nvPicPr>
        <p:blipFill>
          <a:blip r:embed="rId5"/>
          <a:stretch>
            <a:fillRect/>
          </a:stretch>
        </p:blipFill>
        <p:spPr>
          <a:xfrm>
            <a:off x="-11206" y="1358114"/>
            <a:ext cx="1392069" cy="645380"/>
          </a:xfrm>
          <a:prstGeom prst="rect">
            <a:avLst/>
          </a:prstGeom>
        </p:spPr>
      </p:pic>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D664EC74-D441-4837-B292-9BC89C3C68DE}"/>
                  </a:ext>
                </a:extLst>
              </p:cNvPr>
              <p:cNvSpPr txBox="1"/>
              <p:nvPr/>
            </p:nvSpPr>
            <p:spPr>
              <a:xfrm>
                <a:off x="5988682" y="2698367"/>
                <a:ext cx="6117166"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1800" b="0" i="1" smtClean="0">
                              <a:solidFill>
                                <a:srgbClr val="FF0000"/>
                              </a:solidFill>
                              <a:latin typeface="Cambria Math" panose="02040503050406030204" pitchFamily="18" charset="0"/>
                            </a:rPr>
                          </m:ctrlPr>
                        </m:sSubPr>
                        <m:e>
                          <m:r>
                            <a:rPr lang="fr-FR" sz="1800" b="0" i="1" smtClean="0">
                              <a:solidFill>
                                <a:srgbClr val="FF0000"/>
                              </a:solidFill>
                              <a:latin typeface="Cambria Math" panose="02040503050406030204" pitchFamily="18" charset="0"/>
                            </a:rPr>
                            <m:t> </m:t>
                          </m:r>
                          <m:r>
                            <a:rPr lang="fr-FR" sz="1800" b="0" i="1" smtClean="0">
                              <a:solidFill>
                                <a:srgbClr val="FF0000"/>
                              </a:solidFill>
                              <a:latin typeface="Cambria Math" panose="02040503050406030204" pitchFamily="18" charset="0"/>
                            </a:rPr>
                            <m:t>𝑃</m:t>
                          </m:r>
                        </m:e>
                        <m:sub>
                          <m:r>
                            <a:rPr lang="fr-FR" sz="1800" b="0" i="1" smtClean="0">
                              <a:solidFill>
                                <a:srgbClr val="FF0000"/>
                              </a:solidFill>
                              <a:latin typeface="Cambria Math" panose="02040503050406030204" pitchFamily="18" charset="0"/>
                            </a:rPr>
                            <m:t>𝑤𝑎𝑙𝑙</m:t>
                          </m:r>
                        </m:sub>
                      </m:sSub>
                      <m:r>
                        <a:rPr lang="fr-FR" sz="1800" b="0" i="1" smtClean="0">
                          <a:solidFill>
                            <a:srgbClr val="FF0000"/>
                          </a:solidFill>
                          <a:latin typeface="Cambria Math" panose="02040503050406030204" pitchFamily="18" charset="0"/>
                        </a:rPr>
                        <m:t>∝</m:t>
                      </m:r>
                      <m:f>
                        <m:fPr>
                          <m:type m:val="lin"/>
                          <m:ctrlPr>
                            <a:rPr lang="fr-FR" sz="1800" b="0" i="1" smtClean="0">
                              <a:solidFill>
                                <a:srgbClr val="FF0000"/>
                              </a:solidFill>
                              <a:latin typeface="Cambria Math" panose="02040503050406030204" pitchFamily="18" charset="0"/>
                            </a:rPr>
                          </m:ctrlPr>
                        </m:fPr>
                        <m:num>
                          <m:r>
                            <a:rPr lang="fr-FR" sz="1800" b="0" i="1" smtClean="0">
                              <a:solidFill>
                                <a:srgbClr val="FF0000"/>
                              </a:solidFill>
                              <a:latin typeface="Cambria Math" panose="02040503050406030204" pitchFamily="18" charset="0"/>
                            </a:rPr>
                            <m:t>1</m:t>
                          </m:r>
                        </m:num>
                        <m:den>
                          <m:sSub>
                            <m:sSubPr>
                              <m:ctrlPr>
                                <a:rPr lang="fr-FR" sz="1800" b="0" i="1" smtClean="0">
                                  <a:solidFill>
                                    <a:srgbClr val="FF0000"/>
                                  </a:solidFill>
                                  <a:latin typeface="Cambria Math" panose="02040503050406030204" pitchFamily="18" charset="0"/>
                                </a:rPr>
                              </m:ctrlPr>
                            </m:sSubPr>
                            <m:e>
                              <m:r>
                                <a:rPr lang="fr-FR" sz="1800" b="0" i="1" smtClean="0">
                                  <a:solidFill>
                                    <a:srgbClr val="FF0000"/>
                                  </a:solidFill>
                                  <a:latin typeface="Cambria Math" panose="02040503050406030204" pitchFamily="18" charset="0"/>
                                </a:rPr>
                                <m:t>𝜆</m:t>
                              </m:r>
                            </m:e>
                            <m:sub>
                              <m:r>
                                <a:rPr lang="fr-FR" sz="1800" b="0" i="1" smtClean="0">
                                  <a:solidFill>
                                    <a:srgbClr val="FF0000"/>
                                  </a:solidFill>
                                  <a:latin typeface="Cambria Math" panose="02040503050406030204" pitchFamily="18" charset="0"/>
                                </a:rPr>
                                <m:t>𝑞</m:t>
                              </m:r>
                            </m:sub>
                          </m:sSub>
                        </m:den>
                      </m:f>
                    </m:oMath>
                  </m:oMathPara>
                </a14:m>
                <a:endParaRPr lang="en-US" dirty="0"/>
              </a:p>
            </p:txBody>
          </p:sp>
        </mc:Choice>
        <mc:Fallback xmlns="">
          <p:sp>
            <p:nvSpPr>
              <p:cNvPr id="20" name="ZoneTexte 19">
                <a:extLst>
                  <a:ext uri="{FF2B5EF4-FFF2-40B4-BE49-F238E27FC236}">
                    <a16:creationId xmlns:a16="http://schemas.microsoft.com/office/drawing/2014/main" id="{D664EC74-D441-4837-B292-9BC89C3C68DE}"/>
                  </a:ext>
                </a:extLst>
              </p:cNvPr>
              <p:cNvSpPr txBox="1">
                <a:spLocks noRot="1" noChangeAspect="1" noMove="1" noResize="1" noEditPoints="1" noAdjustHandles="1" noChangeArrowheads="1" noChangeShapeType="1" noTextEdit="1"/>
              </p:cNvSpPr>
              <p:nvPr/>
            </p:nvSpPr>
            <p:spPr>
              <a:xfrm>
                <a:off x="5988682" y="2698367"/>
                <a:ext cx="6117166" cy="390748"/>
              </a:xfrm>
              <a:prstGeom prst="rect">
                <a:avLst/>
              </a:prstGeom>
              <a:blipFill>
                <a:blip r:embed="rId8"/>
                <a:stretch>
                  <a:fillRect t="-109375" b="-164063"/>
                </a:stretch>
              </a:blipFill>
            </p:spPr>
            <p:txBody>
              <a:bodyPr/>
              <a:lstStyle/>
              <a:p>
                <a:r>
                  <a:rPr lang="en-US">
                    <a:noFill/>
                  </a:rPr>
                  <a:t> </a:t>
                </a:r>
              </a:p>
            </p:txBody>
          </p:sp>
        </mc:Fallback>
      </mc:AlternateContent>
      <p:pic>
        <p:nvPicPr>
          <p:cNvPr id="50" name="Image 49">
            <a:extLst>
              <a:ext uri="{FF2B5EF4-FFF2-40B4-BE49-F238E27FC236}">
                <a16:creationId xmlns:a16="http://schemas.microsoft.com/office/drawing/2014/main" id="{80347E8E-8E03-49BE-B055-D0F79871CCA7}"/>
              </a:ext>
            </a:extLst>
          </p:cNvPr>
          <p:cNvPicPr>
            <a:picLocks noChangeAspect="1"/>
          </p:cNvPicPr>
          <p:nvPr/>
        </p:nvPicPr>
        <p:blipFill>
          <a:blip r:embed="rId9"/>
          <a:stretch>
            <a:fillRect/>
          </a:stretch>
        </p:blipFill>
        <p:spPr>
          <a:xfrm>
            <a:off x="2608527" y="5404742"/>
            <a:ext cx="1889486" cy="1270424"/>
          </a:xfrm>
          <a:prstGeom prst="rect">
            <a:avLst/>
          </a:prstGeom>
        </p:spPr>
      </p:pic>
      <p:pic>
        <p:nvPicPr>
          <p:cNvPr id="22" name="Picture 3">
            <a:extLst>
              <a:ext uri="{FF2B5EF4-FFF2-40B4-BE49-F238E27FC236}">
                <a16:creationId xmlns:a16="http://schemas.microsoft.com/office/drawing/2014/main" id="{0CD1319F-52C9-4F81-8102-15EED06CD6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425" y="4305187"/>
            <a:ext cx="1486677" cy="180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ontent Placeholder 3">
            <a:extLst>
              <a:ext uri="{FF2B5EF4-FFF2-40B4-BE49-F238E27FC236}">
                <a16:creationId xmlns:a16="http://schemas.microsoft.com/office/drawing/2014/main" id="{CB1878FF-9040-4A8C-ABB1-0D316CD3DCB6}"/>
              </a:ext>
            </a:extLst>
          </p:cNvPr>
          <p:cNvSpPr txBox="1">
            <a:spLocks/>
          </p:cNvSpPr>
          <p:nvPr/>
        </p:nvSpPr>
        <p:spPr>
          <a:xfrm>
            <a:off x="2283901" y="2468074"/>
            <a:ext cx="302172" cy="258725"/>
          </a:xfrm>
          <a:prstGeom prst="rect">
            <a:avLst/>
          </a:prstGeom>
        </p:spPr>
        <p:txBody>
          <a:bodyPr>
            <a:normAutofit fontScale="25000" lnSpcReduction="20000"/>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solidFill>
                  <a:schemeClr val="bg1"/>
                </a:solidFill>
              </a:rPr>
              <a:t>Synthetic Infra-Red diagnostic</a:t>
            </a:r>
            <a:endParaRPr lang="en-GB" sz="2000" dirty="0">
              <a:solidFill>
                <a:schemeClr val="bg1"/>
              </a:solidFill>
            </a:endParaRPr>
          </a:p>
        </p:txBody>
      </p:sp>
      <p:pic>
        <p:nvPicPr>
          <p:cNvPr id="6" name="Image 5">
            <a:extLst>
              <a:ext uri="{FF2B5EF4-FFF2-40B4-BE49-F238E27FC236}">
                <a16:creationId xmlns:a16="http://schemas.microsoft.com/office/drawing/2014/main" id="{A4213DC2-3290-4828-A195-23CE2832AD8F}"/>
              </a:ext>
            </a:extLst>
          </p:cNvPr>
          <p:cNvPicPr>
            <a:picLocks noChangeAspect="1"/>
          </p:cNvPicPr>
          <p:nvPr/>
        </p:nvPicPr>
        <p:blipFill>
          <a:blip r:embed="rId11"/>
          <a:stretch>
            <a:fillRect/>
          </a:stretch>
        </p:blipFill>
        <p:spPr>
          <a:xfrm>
            <a:off x="8260893" y="779734"/>
            <a:ext cx="2439533" cy="1885470"/>
          </a:xfrm>
          <a:prstGeom prst="rect">
            <a:avLst/>
          </a:prstGeom>
        </p:spPr>
      </p:pic>
      <p:sp>
        <p:nvSpPr>
          <p:cNvPr id="11" name="Ellipse 10">
            <a:extLst>
              <a:ext uri="{FF2B5EF4-FFF2-40B4-BE49-F238E27FC236}">
                <a16:creationId xmlns:a16="http://schemas.microsoft.com/office/drawing/2014/main" id="{2DD9E669-D5D4-4ED3-8AA3-5C8DA3DD0624}"/>
              </a:ext>
            </a:extLst>
          </p:cNvPr>
          <p:cNvSpPr/>
          <p:nvPr/>
        </p:nvSpPr>
        <p:spPr>
          <a:xfrm>
            <a:off x="7874839" y="3637721"/>
            <a:ext cx="1764197" cy="747333"/>
          </a:xfrm>
          <a:prstGeom prst="ellipse">
            <a:avLst/>
          </a:prstGeom>
          <a:solidFill>
            <a:schemeClr val="accent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r>
              <a:rPr lang="en-US" b="1" dirty="0">
                <a:solidFill>
                  <a:schemeClr val="tx1"/>
                </a:solidFill>
              </a:rPr>
              <a:t>Pedestal</a:t>
            </a:r>
          </a:p>
        </p:txBody>
      </p:sp>
      <p:pic>
        <p:nvPicPr>
          <p:cNvPr id="7" name="Image 6">
            <a:extLst>
              <a:ext uri="{FF2B5EF4-FFF2-40B4-BE49-F238E27FC236}">
                <a16:creationId xmlns:a16="http://schemas.microsoft.com/office/drawing/2014/main" id="{438BDFEC-E561-4806-BF55-0A2CDF8B3A36}"/>
              </a:ext>
            </a:extLst>
          </p:cNvPr>
          <p:cNvPicPr>
            <a:picLocks noChangeAspect="1"/>
          </p:cNvPicPr>
          <p:nvPr/>
        </p:nvPicPr>
        <p:blipFill>
          <a:blip r:embed="rId12"/>
          <a:stretch>
            <a:fillRect/>
          </a:stretch>
        </p:blipFill>
        <p:spPr>
          <a:xfrm>
            <a:off x="9471175" y="4018937"/>
            <a:ext cx="2343205" cy="2298918"/>
          </a:xfrm>
          <a:prstGeom prst="rect">
            <a:avLst/>
          </a:prstGeom>
        </p:spPr>
      </p:pic>
      <p:sp>
        <p:nvSpPr>
          <p:cNvPr id="3" name="Espace réservé du pied de page 2">
            <a:extLst>
              <a:ext uri="{FF2B5EF4-FFF2-40B4-BE49-F238E27FC236}">
                <a16:creationId xmlns:a16="http://schemas.microsoft.com/office/drawing/2014/main" id="{7E257B40-59A7-486C-9E26-905E24D59CB4}"/>
              </a:ext>
            </a:extLst>
          </p:cNvPr>
          <p:cNvSpPr>
            <a:spLocks noGrp="1"/>
          </p:cNvSpPr>
          <p:nvPr>
            <p:ph type="ftr" sz="quarter" idx="11"/>
          </p:nvPr>
        </p:nvSpPr>
        <p:spPr>
          <a:xfrm>
            <a:off x="825624" y="6555770"/>
            <a:ext cx="5335704"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Tree>
    <p:extLst>
      <p:ext uri="{BB962C8B-B14F-4D97-AF65-F5344CB8AC3E}">
        <p14:creationId xmlns:p14="http://schemas.microsoft.com/office/powerpoint/2010/main" val="185479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4992C-1289-4FA8-AD13-AA5A2339EFB3}"/>
              </a:ext>
            </a:extLst>
          </p:cNvPr>
          <p:cNvSpPr>
            <a:spLocks noGrp="1"/>
          </p:cNvSpPr>
          <p:nvPr>
            <p:ph type="title"/>
          </p:nvPr>
        </p:nvSpPr>
        <p:spPr/>
        <p:txBody>
          <a:bodyPr/>
          <a:lstStyle/>
          <a:p>
            <a:r>
              <a:rPr lang="en-US" dirty="0"/>
              <a:t>Grant Deliverables and Milestones </a:t>
            </a:r>
          </a:p>
        </p:txBody>
      </p:sp>
      <p:sp>
        <p:nvSpPr>
          <p:cNvPr id="3" name="Espace réservé du contenu 2">
            <a:extLst>
              <a:ext uri="{FF2B5EF4-FFF2-40B4-BE49-F238E27FC236}">
                <a16:creationId xmlns:a16="http://schemas.microsoft.com/office/drawing/2014/main" id="{04B4DF2E-7439-4CCA-B915-E73042579C34}"/>
              </a:ext>
            </a:extLst>
          </p:cNvPr>
          <p:cNvSpPr>
            <a:spLocks noGrp="1"/>
          </p:cNvSpPr>
          <p:nvPr>
            <p:ph idx="1"/>
          </p:nvPr>
        </p:nvSpPr>
        <p:spPr>
          <a:xfrm>
            <a:off x="634365" y="1544544"/>
            <a:ext cx="10923270" cy="1506438"/>
          </a:xfrm>
        </p:spPr>
        <p:txBody>
          <a:bodyPr>
            <a:noAutofit/>
          </a:bodyPr>
          <a:lstStyle/>
          <a:p>
            <a:r>
              <a:rPr lang="en-GB" dirty="0">
                <a:effectLst/>
                <a:latin typeface="Calibri" panose="020F0502020204030204" pitchFamily="34" charset="0"/>
                <a:ea typeface="Calibri" panose="020F0502020204030204" pitchFamily="34" charset="0"/>
                <a:cs typeface="Arial" panose="020B0604020202020204" pitchFamily="34" charset="0"/>
              </a:rPr>
              <a:t>Report on code dissemination, model validation, and comparison with experimental data (for both tokamaks and stellarators) </a:t>
            </a:r>
            <a:endParaRPr lang="en-GB" dirty="0">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cs typeface="Arial" panose="020B0604020202020204" pitchFamily="34" charset="0"/>
              </a:rPr>
              <a:t>Report on TSVV Research Software Compliance with </a:t>
            </a:r>
            <a:r>
              <a:rPr lang="en-GB" dirty="0" err="1">
                <a:effectLst/>
                <a:latin typeface="Calibri" panose="020F0502020204030204" pitchFamily="34" charset="0"/>
                <a:ea typeface="Calibri" panose="020F0502020204030204" pitchFamily="34" charset="0"/>
                <a:cs typeface="Arial" panose="020B0604020202020204" pitchFamily="34" charset="0"/>
              </a:rPr>
              <a:t>EUROfusion</a:t>
            </a:r>
            <a:r>
              <a:rPr lang="en-GB" dirty="0">
                <a:effectLst/>
                <a:latin typeface="Calibri" panose="020F0502020204030204" pitchFamily="34" charset="0"/>
                <a:ea typeface="Calibri" panose="020F0502020204030204" pitchFamily="34" charset="0"/>
                <a:cs typeface="Arial" panose="020B0604020202020204" pitchFamily="34" charset="0"/>
              </a:rPr>
              <a:t> Standards (Priority 1 and 2 Criteria)</a:t>
            </a:r>
            <a:endParaRPr lang="en-US" dirty="0"/>
          </a:p>
        </p:txBody>
      </p:sp>
      <p:sp>
        <p:nvSpPr>
          <p:cNvPr id="4" name="Espace réservé du pied de page 3">
            <a:extLst>
              <a:ext uri="{FF2B5EF4-FFF2-40B4-BE49-F238E27FC236}">
                <a16:creationId xmlns:a16="http://schemas.microsoft.com/office/drawing/2014/main" id="{1BB4FAE6-AA96-4CAA-BF6E-94BFBC819AFC}"/>
              </a:ext>
            </a:extLst>
          </p:cNvPr>
          <p:cNvSpPr>
            <a:spLocks noGrp="1"/>
          </p:cNvSpPr>
          <p:nvPr>
            <p:ph type="ftr" sz="quarter" idx="11"/>
          </p:nvPr>
        </p:nvSpPr>
        <p:spPr>
          <a:xfrm>
            <a:off x="825624" y="6555770"/>
            <a:ext cx="5270376"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5" name="Espace réservé du numéro de diapositive 4">
            <a:extLst>
              <a:ext uri="{FF2B5EF4-FFF2-40B4-BE49-F238E27FC236}">
                <a16:creationId xmlns:a16="http://schemas.microsoft.com/office/drawing/2014/main" id="{0A950506-0F50-4323-AAF5-18C38CBE3915}"/>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7" name="Espace réservé du contenu 2">
            <a:extLst>
              <a:ext uri="{FF2B5EF4-FFF2-40B4-BE49-F238E27FC236}">
                <a16:creationId xmlns:a16="http://schemas.microsoft.com/office/drawing/2014/main" id="{F3CA0CBA-4E17-4BCF-B6B2-AF21C63F7C7E}"/>
              </a:ext>
            </a:extLst>
          </p:cNvPr>
          <p:cNvSpPr txBox="1">
            <a:spLocks/>
          </p:cNvSpPr>
          <p:nvPr/>
        </p:nvSpPr>
        <p:spPr>
          <a:xfrm>
            <a:off x="634365" y="4200063"/>
            <a:ext cx="10923270" cy="1506438"/>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b="1"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rgbClr val="002060"/>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rgbClr val="002060"/>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effectLst/>
                <a:latin typeface="Calibri" panose="020F0502020204030204" pitchFamily="34" charset="0"/>
                <a:ea typeface="Calibri" panose="020F0502020204030204" pitchFamily="34" charset="0"/>
                <a:cs typeface="Arial" panose="020B0604020202020204" pitchFamily="34" charset="0"/>
              </a:rPr>
              <a:t>Formal coordination established with experimental WPs for model validation and requirement capture for data comparison</a:t>
            </a:r>
          </a:p>
          <a:p>
            <a:r>
              <a:rPr lang="en-GB" dirty="0">
                <a:effectLst/>
                <a:latin typeface="Calibri" panose="020F0502020204030204" pitchFamily="34" charset="0"/>
                <a:ea typeface="Calibri" panose="020F0502020204030204" pitchFamily="34" charset="0"/>
                <a:cs typeface="Arial" panose="020B0604020202020204" pitchFamily="34" charset="0"/>
              </a:rPr>
              <a:t>Formal coordination established with ACHs in support to TSVV Research Software compliance with </a:t>
            </a:r>
            <a:r>
              <a:rPr lang="en-GB" dirty="0" err="1">
                <a:effectLst/>
                <a:latin typeface="Calibri" panose="020F0502020204030204" pitchFamily="34" charset="0"/>
                <a:ea typeface="Calibri" panose="020F0502020204030204" pitchFamily="34" charset="0"/>
                <a:cs typeface="Arial" panose="020B0604020202020204" pitchFamily="34" charset="0"/>
              </a:rPr>
              <a:t>EUROfusion</a:t>
            </a:r>
            <a:r>
              <a:rPr lang="en-GB" dirty="0">
                <a:effectLst/>
                <a:latin typeface="Calibri" panose="020F0502020204030204" pitchFamily="34" charset="0"/>
                <a:ea typeface="Calibri" panose="020F0502020204030204" pitchFamily="34" charset="0"/>
                <a:cs typeface="Arial" panose="020B0604020202020204" pitchFamily="34" charset="0"/>
              </a:rPr>
              <a:t> standards.  </a:t>
            </a:r>
            <a:endParaRPr lang="en-US" dirty="0"/>
          </a:p>
        </p:txBody>
      </p:sp>
      <p:sp>
        <p:nvSpPr>
          <p:cNvPr id="9" name="ZoneTexte 8">
            <a:extLst>
              <a:ext uri="{FF2B5EF4-FFF2-40B4-BE49-F238E27FC236}">
                <a16:creationId xmlns:a16="http://schemas.microsoft.com/office/drawing/2014/main" id="{6037D2D3-B7F2-49DB-8FCB-F3951EED0E83}"/>
              </a:ext>
            </a:extLst>
          </p:cNvPr>
          <p:cNvSpPr txBox="1"/>
          <p:nvPr/>
        </p:nvSpPr>
        <p:spPr>
          <a:xfrm>
            <a:off x="825624" y="3576849"/>
            <a:ext cx="6109334" cy="464423"/>
          </a:xfrm>
          <a:prstGeom prst="rect">
            <a:avLst/>
          </a:prstGeom>
          <a:noFill/>
        </p:spPr>
        <p:txBody>
          <a:bodyPr wrap="square">
            <a:spAutoFit/>
          </a:bodyPr>
          <a:lstStyle/>
          <a:p>
            <a:pPr>
              <a:lnSpc>
                <a:spcPct val="105000"/>
              </a:lnSpc>
              <a:spcBef>
                <a:spcPts val="1200"/>
              </a:spcBef>
              <a:spcAft>
                <a:spcPts val="300"/>
              </a:spcAft>
            </a:pPr>
            <a:r>
              <a:rPr lang="en-GB" sz="2400" b="1" cap="small" dirty="0">
                <a:solidFill>
                  <a:srgbClr val="0F4761"/>
                </a:solidFill>
                <a:effectLst/>
                <a:latin typeface="Calibri" panose="020F0502020204030204" pitchFamily="34" charset="0"/>
                <a:ea typeface="Calibri" panose="020F0502020204030204" pitchFamily="34" charset="0"/>
                <a:cs typeface="Calibri" panose="020F0502020204030204" pitchFamily="34" charset="0"/>
              </a:rPr>
              <a:t>Grant milestones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4BF2A4BC-05FE-40E0-B837-0E3EDC55B583}"/>
              </a:ext>
            </a:extLst>
          </p:cNvPr>
          <p:cNvSpPr txBox="1"/>
          <p:nvPr/>
        </p:nvSpPr>
        <p:spPr>
          <a:xfrm>
            <a:off x="825624" y="981669"/>
            <a:ext cx="6109334" cy="464423"/>
          </a:xfrm>
          <a:prstGeom prst="rect">
            <a:avLst/>
          </a:prstGeom>
          <a:noFill/>
        </p:spPr>
        <p:txBody>
          <a:bodyPr wrap="square">
            <a:spAutoFit/>
          </a:bodyPr>
          <a:lstStyle/>
          <a:p>
            <a:pPr>
              <a:lnSpc>
                <a:spcPct val="105000"/>
              </a:lnSpc>
              <a:spcBef>
                <a:spcPts val="1200"/>
              </a:spcBef>
              <a:spcAft>
                <a:spcPts val="300"/>
              </a:spcAft>
            </a:pPr>
            <a:r>
              <a:rPr lang="en-GB" sz="2400" b="1" cap="small" dirty="0">
                <a:solidFill>
                  <a:srgbClr val="0F4761"/>
                </a:solidFill>
                <a:effectLst/>
                <a:latin typeface="Calibri" panose="020F0502020204030204" pitchFamily="34" charset="0"/>
                <a:ea typeface="Calibri" panose="020F0502020204030204" pitchFamily="34" charset="0"/>
                <a:cs typeface="Calibri" panose="020F0502020204030204" pitchFamily="34" charset="0"/>
              </a:rPr>
              <a:t>Grant Deliverables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520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EA853-8A0A-4A72-A71A-71EA1359CC96}"/>
              </a:ext>
            </a:extLst>
          </p:cNvPr>
          <p:cNvSpPr>
            <a:spLocks noGrp="1"/>
          </p:cNvSpPr>
          <p:nvPr>
            <p:ph type="title"/>
          </p:nvPr>
        </p:nvSpPr>
        <p:spPr/>
        <p:txBody>
          <a:bodyPr/>
          <a:lstStyle/>
          <a:p>
            <a:r>
              <a:rPr lang="en-US" dirty="0"/>
              <a:t>Description of work </a:t>
            </a:r>
          </a:p>
        </p:txBody>
      </p:sp>
      <p:sp>
        <p:nvSpPr>
          <p:cNvPr id="3" name="Espace réservé du contenu 2">
            <a:extLst>
              <a:ext uri="{FF2B5EF4-FFF2-40B4-BE49-F238E27FC236}">
                <a16:creationId xmlns:a16="http://schemas.microsoft.com/office/drawing/2014/main" id="{E9DBAB49-86ED-4E4D-82AB-A2BC1ABAF825}"/>
              </a:ext>
            </a:extLst>
          </p:cNvPr>
          <p:cNvSpPr>
            <a:spLocks noGrp="1"/>
          </p:cNvSpPr>
          <p:nvPr>
            <p:ph idx="1"/>
          </p:nvPr>
        </p:nvSpPr>
        <p:spPr>
          <a:xfrm>
            <a:off x="365760" y="746205"/>
            <a:ext cx="11826240" cy="5906055"/>
          </a:xfrm>
          <a:ln>
            <a:noFill/>
          </a:ln>
        </p:spPr>
        <p:txBody>
          <a:bodyPr vert="horz" lIns="91440" tIns="45720" rIns="91440" bIns="45720" rtlCol="0" anchor="t">
            <a:noAutofit/>
          </a:bodyPr>
          <a:lstStyle/>
          <a:p>
            <a:r>
              <a:rPr lang="en-GB" sz="2000" dirty="0">
                <a:effectLst/>
                <a:latin typeface="Calibri" panose="020F0502020204030204" pitchFamily="34" charset="0"/>
                <a:ea typeface="Calibri" panose="020F0502020204030204" pitchFamily="34" charset="0"/>
                <a:cs typeface="Arial" panose="020B0604020202020204" pitchFamily="34" charset="0"/>
              </a:rPr>
              <a:t>TSVVs</a:t>
            </a:r>
            <a:r>
              <a:rPr lang="en-GB" sz="2000" dirty="0">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network of coordinated </a:t>
            </a:r>
            <a:r>
              <a:rPr lang="en-GB" sz="2000" dirty="0" err="1">
                <a:effectLst/>
                <a:latin typeface="Calibri" panose="020F0502020204030204" pitchFamily="34" charset="0"/>
                <a:ea typeface="Calibri" panose="020F0502020204030204" pitchFamily="34" charset="0"/>
                <a:cs typeface="Arial" panose="020B0604020202020204" pitchFamily="34" charset="0"/>
              </a:rPr>
              <a:t>EUROfusion</a:t>
            </a:r>
            <a:r>
              <a:rPr lang="en-GB" sz="2000" dirty="0">
                <a:effectLst/>
                <a:latin typeface="Calibri" panose="020F0502020204030204" pitchFamily="34" charset="0"/>
                <a:ea typeface="Calibri" panose="020F0502020204030204" pitchFamily="34" charset="0"/>
                <a:cs typeface="Arial" panose="020B0604020202020204" pitchFamily="34" charset="0"/>
              </a:rPr>
              <a:t> teams, working collaboratively and leveraging synergies </a:t>
            </a:r>
          </a:p>
          <a:p>
            <a:pPr marL="556895" lvl="1" indent="-213995"/>
            <a:r>
              <a:rPr lang="en-GB" sz="2000" dirty="0">
                <a:effectLst/>
                <a:latin typeface="Calibri" panose="020F0502020204030204" pitchFamily="34" charset="0"/>
                <a:ea typeface="Calibri" panose="020F0502020204030204" pitchFamily="34" charset="0"/>
                <a:cs typeface="Arial" panose="020B0604020202020204" pitchFamily="34" charset="0"/>
              </a:rPr>
              <a:t>between tokamak and stellarator, burning plasmas, neutral physics, synthetic diagnostics,</a:t>
            </a:r>
            <a:r>
              <a:rPr lang="en-US" sz="2000" dirty="0">
                <a:effectLst/>
                <a:latin typeface="Calibri" panose="020F0502020204030204" pitchFamily="34" charset="0"/>
                <a:ea typeface="Calibri" panose="020F0502020204030204" pitchFamily="34" charset="0"/>
                <a:cs typeface="Arial" panose="020B0604020202020204" pitchFamily="34" charset="0"/>
              </a:rPr>
              <a:t> neutral codes, sheath boundary physics, impurity transport, database </a:t>
            </a:r>
            <a:r>
              <a:rPr lang="en-GB" sz="2000" dirty="0">
                <a:effectLst/>
                <a:latin typeface="Calibri" panose="020F0502020204030204" pitchFamily="34" charset="0"/>
                <a:ea typeface="Calibri" panose="020F0502020204030204" pitchFamily="34" charset="0"/>
                <a:cs typeface="Arial" panose="020B0604020202020204" pitchFamily="34" charset="0"/>
              </a:rPr>
              <a:t> …</a:t>
            </a:r>
            <a:endParaRPr lang="en-GB" sz="2000" dirty="0">
              <a:effectLst/>
              <a:latin typeface="Calibri" panose="020F0502020204030204" pitchFamily="34" charset="0"/>
              <a:ea typeface="Calibri" panose="020F0502020204030204" pitchFamily="34" charset="0"/>
            </a:endParaRPr>
          </a:p>
          <a:p>
            <a:r>
              <a:rPr lang="en-GB" sz="2000" b="1" dirty="0">
                <a:effectLst/>
                <a:latin typeface="Calibri" panose="020F0502020204030204" pitchFamily="34" charset="0"/>
                <a:ea typeface="Calibri" panose="020F0502020204030204" pitchFamily="34" charset="0"/>
                <a:cs typeface="Calibri" panose="020F0502020204030204" pitchFamily="34" charset="0"/>
              </a:rPr>
              <a:t>Code Development and Validation </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marL="556895" lvl="1" indent="-213995"/>
            <a:r>
              <a:rPr lang="en-US" sz="2000" dirty="0">
                <a:effectLst/>
                <a:latin typeface="Calibri" panose="020F0502020204030204" pitchFamily="34" charset="0"/>
                <a:ea typeface="Calibri" panose="020F0502020204030204" pitchFamily="34" charset="0"/>
                <a:cs typeface="Arial" panose="020B0604020202020204" pitchFamily="34" charset="0"/>
              </a:rPr>
              <a:t> fostering advances in code verification, validation, and uncertainty quantification to enhance predictive capabilities for preparing future experiments, ITER operation, and the design of a fusion pilot plant</a:t>
            </a:r>
            <a:endParaRPr lang="en-US" sz="2000" dirty="0">
              <a:effectLst/>
              <a:latin typeface="Calibri" panose="020F0502020204030204" pitchFamily="34" charset="0"/>
              <a:ea typeface="Calibri" panose="020F0502020204030204" pitchFamily="34" charset="0"/>
            </a:endParaRPr>
          </a:p>
          <a:p>
            <a:pPr marL="556895" lvl="1" indent="-213995"/>
            <a:r>
              <a:rPr lang="en-US" sz="2000" dirty="0">
                <a:effectLst/>
                <a:latin typeface="Calibri"/>
                <a:ea typeface="Calibri"/>
                <a:cs typeface="Arial"/>
              </a:rPr>
              <a:t>promoting </a:t>
            </a:r>
            <a:r>
              <a:rPr lang="en-US" sz="2000" dirty="0">
                <a:latin typeface="Calibri"/>
                <a:ea typeface="Calibri"/>
                <a:cs typeface="Arial"/>
              </a:rPr>
              <a:t>evolution</a:t>
            </a:r>
            <a:r>
              <a:rPr lang="en-US" sz="2000" dirty="0">
                <a:effectLst/>
                <a:latin typeface="Calibri"/>
                <a:ea typeface="Calibri"/>
                <a:cs typeface="Arial"/>
              </a:rPr>
              <a:t> of research software towards </a:t>
            </a:r>
            <a:r>
              <a:rPr lang="en-US" sz="2000" dirty="0" err="1">
                <a:effectLst/>
                <a:latin typeface="Calibri"/>
                <a:ea typeface="Calibri"/>
                <a:cs typeface="Arial"/>
              </a:rPr>
              <a:t>EUROfusion</a:t>
            </a:r>
            <a:r>
              <a:rPr lang="en-US" sz="2000" dirty="0">
                <a:effectLst/>
                <a:latin typeface="Calibri"/>
                <a:ea typeface="Calibri"/>
                <a:cs typeface="Arial"/>
              </a:rPr>
              <a:t> Standard Software</a:t>
            </a:r>
            <a:endParaRPr lang="fr-FR" sz="2000" dirty="0">
              <a:effectLst/>
              <a:latin typeface="Calibri"/>
              <a:ea typeface="Calibri"/>
              <a:cs typeface="Arial"/>
            </a:endParaRPr>
          </a:p>
          <a:p>
            <a:r>
              <a:rPr lang="en-GB" sz="2000" b="1" dirty="0">
                <a:effectLst/>
                <a:latin typeface="Calibri" panose="020F0502020204030204" pitchFamily="34" charset="0"/>
                <a:ea typeface="Calibri" panose="020F0502020204030204" pitchFamily="34" charset="0"/>
                <a:cs typeface="Calibri" panose="020F0502020204030204" pitchFamily="34" charset="0"/>
              </a:rPr>
              <a:t>Simulation Integration, Interpretive &amp; Predictive Modelling</a:t>
            </a:r>
          </a:p>
          <a:p>
            <a:pPr marL="556895" lvl="1" indent="-213995"/>
            <a:r>
              <a:rPr lang="en-GB" sz="2000" dirty="0">
                <a:effectLst/>
                <a:latin typeface="Calibri"/>
                <a:ea typeface="Calibri"/>
                <a:cs typeface="Arial"/>
              </a:rPr>
              <a:t>Integrating validated codes into </a:t>
            </a:r>
            <a:r>
              <a:rPr lang="en-GB" sz="2000" dirty="0">
                <a:latin typeface="Calibri"/>
                <a:ea typeface="Calibri"/>
                <a:cs typeface="Arial"/>
              </a:rPr>
              <a:t>simulation</a:t>
            </a:r>
            <a:r>
              <a:rPr lang="en-GB" sz="2000" dirty="0">
                <a:effectLst/>
                <a:latin typeface="Calibri"/>
                <a:ea typeface="Calibri"/>
                <a:cs typeface="Arial"/>
              </a:rPr>
              <a:t> frameworks </a:t>
            </a:r>
          </a:p>
          <a:p>
            <a:pPr marL="556895" lvl="1" indent="-213995"/>
            <a:r>
              <a:rPr lang="en-GB" sz="2000" dirty="0">
                <a:latin typeface="Calibri"/>
                <a:ea typeface="Calibri"/>
                <a:cs typeface="Arial"/>
              </a:rPr>
              <a:t>Validating them for interpretive and predictive simulations</a:t>
            </a:r>
          </a:p>
          <a:p>
            <a:pPr marL="556895" lvl="1" indent="-213995"/>
            <a:r>
              <a:rPr lang="en-GB" sz="2000" dirty="0">
                <a:latin typeface="Calibri"/>
                <a:ea typeface="Calibri"/>
                <a:cs typeface="Arial"/>
              </a:rPr>
              <a:t>Provide workflows and support for the preparation and analyses of fusion experiments. </a:t>
            </a:r>
          </a:p>
          <a:p>
            <a:r>
              <a:rPr lang="en-GB" sz="2000" dirty="0">
                <a:effectLst/>
                <a:latin typeface="Calibri" panose="020F0502020204030204" pitchFamily="34" charset="0"/>
                <a:ea typeface="Calibri" panose="020F0502020204030204" pitchFamily="34" charset="0"/>
                <a:cs typeface="Arial" panose="020B0604020202020204" pitchFamily="34" charset="0"/>
              </a:rPr>
              <a:t>In addition, creation of reduced models for integrated modelling is of major importance, e</a:t>
            </a:r>
            <a:r>
              <a:rPr lang="en-GB" sz="2000" dirty="0">
                <a:latin typeface="Calibri" panose="020F0502020204030204" pitchFamily="34" charset="0"/>
                <a:ea typeface="Calibri" panose="020F0502020204030204" pitchFamily="34" charset="0"/>
              </a:rPr>
              <a:t>.g.</a:t>
            </a:r>
            <a:r>
              <a:rPr lang="en-GB" sz="2000" dirty="0">
                <a:effectLst/>
                <a:latin typeface="Calibri" panose="020F0502020204030204" pitchFamily="34" charset="0"/>
                <a:ea typeface="Calibri" panose="020F0502020204030204" pitchFamily="34" charset="0"/>
                <a:cs typeface="Arial" panose="020B0604020202020204" pitchFamily="34" charset="0"/>
              </a:rPr>
              <a:t> : </a:t>
            </a:r>
          </a:p>
          <a:p>
            <a:pPr marL="556895" lvl="1" indent="-213995"/>
            <a:r>
              <a:rPr lang="en-GB" sz="2000" dirty="0">
                <a:effectLst/>
                <a:latin typeface="Calibri"/>
                <a:ea typeface="Calibri"/>
                <a:cs typeface="Arial"/>
              </a:rPr>
              <a:t>TSVV-A through TSVV-G will </a:t>
            </a:r>
            <a:r>
              <a:rPr lang="en-GB" sz="2000" dirty="0">
                <a:latin typeface="Calibri"/>
                <a:ea typeface="Calibri"/>
                <a:cs typeface="Arial"/>
              </a:rPr>
              <a:t>address these</a:t>
            </a:r>
            <a:r>
              <a:rPr lang="en-GB" sz="2000" dirty="0">
                <a:effectLst/>
                <a:latin typeface="Calibri"/>
                <a:ea typeface="Calibri"/>
                <a:cs typeface="Arial"/>
              </a:rPr>
              <a:t> area and </a:t>
            </a:r>
            <a:r>
              <a:rPr lang="en-GB" sz="2000" dirty="0">
                <a:latin typeface="Calibri"/>
                <a:ea typeface="Calibri"/>
                <a:cs typeface="Arial"/>
              </a:rPr>
              <a:t>maintain</a:t>
            </a:r>
            <a:r>
              <a:rPr lang="en-GB" sz="2000" dirty="0">
                <a:effectLst/>
                <a:latin typeface="Calibri"/>
                <a:ea typeface="Calibri"/>
                <a:cs typeface="Arial"/>
              </a:rPr>
              <a:t> close collaboration with TSVV-H. </a:t>
            </a:r>
          </a:p>
          <a:p>
            <a:pPr marL="556895" lvl="1" indent="-213995"/>
            <a:r>
              <a:rPr lang="en-GB" sz="2000" dirty="0">
                <a:effectLst/>
                <a:latin typeface="Calibri" panose="020F0502020204030204" pitchFamily="34" charset="0"/>
                <a:ea typeface="Calibri" panose="020F0502020204030204" pitchFamily="34" charset="0"/>
                <a:cs typeface="Arial" panose="020B0604020202020204" pitchFamily="34" charset="0"/>
              </a:rPr>
              <a:t>TSVV-J is expected to contribute relevant physics modules that can be utilised within TSVV-I</a:t>
            </a:r>
            <a:r>
              <a:rPr lang="en-GB" sz="2000" dirty="0">
                <a:latin typeface="Calibri" panose="020F0502020204030204" pitchFamily="34" charset="0"/>
                <a:ea typeface="Calibri" panose="020F0502020204030204" pitchFamily="34" charset="0"/>
              </a:rPr>
              <a:t> </a:t>
            </a:r>
            <a:endParaRPr lang="en-US" sz="2000" dirty="0">
              <a:ea typeface="Calibri"/>
            </a:endParaRPr>
          </a:p>
        </p:txBody>
      </p:sp>
      <p:sp>
        <p:nvSpPr>
          <p:cNvPr id="4" name="Espace réservé du pied de page 3">
            <a:extLst>
              <a:ext uri="{FF2B5EF4-FFF2-40B4-BE49-F238E27FC236}">
                <a16:creationId xmlns:a16="http://schemas.microsoft.com/office/drawing/2014/main" id="{66B691E6-8744-4B88-9ED3-56AA07894A73}"/>
              </a:ext>
            </a:extLst>
          </p:cNvPr>
          <p:cNvSpPr>
            <a:spLocks noGrp="1"/>
          </p:cNvSpPr>
          <p:nvPr>
            <p:ph type="ftr" sz="quarter" idx="11"/>
          </p:nvPr>
        </p:nvSpPr>
        <p:spPr>
          <a:xfrm>
            <a:off x="825624" y="6555770"/>
            <a:ext cx="5270376"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5" name="Espace réservé du numéro de diapositive 4">
            <a:extLst>
              <a:ext uri="{FF2B5EF4-FFF2-40B4-BE49-F238E27FC236}">
                <a16:creationId xmlns:a16="http://schemas.microsoft.com/office/drawing/2014/main" id="{0F08F0AE-BB48-4855-9770-804F8762ADB5}"/>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Tree>
    <p:extLst>
      <p:ext uri="{BB962C8B-B14F-4D97-AF65-F5344CB8AC3E}">
        <p14:creationId xmlns:p14="http://schemas.microsoft.com/office/powerpoint/2010/main" val="190765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EDE02-F8EF-49A5-BD05-1A224ABBF229}"/>
              </a:ext>
            </a:extLst>
          </p:cNvPr>
          <p:cNvSpPr>
            <a:spLocks noGrp="1"/>
          </p:cNvSpPr>
          <p:nvPr>
            <p:ph type="title"/>
          </p:nvPr>
        </p:nvSpPr>
        <p:spPr/>
        <p:txBody>
          <a:bodyPr/>
          <a:lstStyle/>
          <a:p>
            <a:r>
              <a:rPr lang="en-US" dirty="0"/>
              <a:t>Resource considerations </a:t>
            </a:r>
          </a:p>
        </p:txBody>
      </p:sp>
      <p:sp>
        <p:nvSpPr>
          <p:cNvPr id="3" name="Espace réservé du contenu 2">
            <a:extLst>
              <a:ext uri="{FF2B5EF4-FFF2-40B4-BE49-F238E27FC236}">
                <a16:creationId xmlns:a16="http://schemas.microsoft.com/office/drawing/2014/main" id="{3C6CB9DC-364F-4972-95E3-97C0074D4BAF}"/>
              </a:ext>
            </a:extLst>
          </p:cNvPr>
          <p:cNvSpPr>
            <a:spLocks noGrp="1"/>
          </p:cNvSpPr>
          <p:nvPr>
            <p:ph idx="1"/>
          </p:nvPr>
        </p:nvSpPr>
        <p:spPr>
          <a:xfrm>
            <a:off x="360040" y="957085"/>
            <a:ext cx="11654850" cy="4943848"/>
          </a:xfrm>
        </p:spPr>
        <p:txBody>
          <a:bodyPr vert="horz" lIns="91440" tIns="45720" rIns="91440" bIns="45720" rtlCol="0" anchor="t">
            <a:noAutofit/>
          </a:bodyPr>
          <a:lstStyle/>
          <a:p>
            <a:r>
              <a:rPr lang="en-GB" sz="2000" dirty="0">
                <a:effectLst/>
                <a:ea typeface="Times New Roman" panose="02020603050405020304" pitchFamily="18" charset="0"/>
                <a:cs typeface="Arial"/>
              </a:rPr>
              <a:t>The call was issued for 5-6 PPY/ Y for TSVVA- to J and 3 PPY/Y for TSVVVK. </a:t>
            </a:r>
          </a:p>
          <a:p>
            <a:pPr marL="556895" lvl="1" indent="-213995"/>
            <a:r>
              <a:rPr lang="en-GB" sz="2000" dirty="0">
                <a:effectLst/>
                <a:ea typeface="Times New Roman" panose="02020603050405020304" pitchFamily="18" charset="0"/>
              </a:rPr>
              <a:t>Following the initial replies we were 45% overbudgeted. </a:t>
            </a:r>
          </a:p>
          <a:p>
            <a:pPr marL="556895" lvl="1" indent="-213995"/>
            <a:r>
              <a:rPr lang="en-GB" sz="2000" dirty="0">
                <a:effectLst/>
                <a:ea typeface="Times New Roman" panose="02020603050405020304" pitchFamily="18" charset="0"/>
              </a:rPr>
              <a:t>Within one week all the TSSV PIs went down to the minimum limit of the call: 5PPY/Y and 3 PPY/Y for TSVVK for 2026-2027 (without UKAEA). </a:t>
            </a:r>
          </a:p>
          <a:p>
            <a:pPr marL="556895" lvl="1" indent="-213995"/>
            <a:r>
              <a:rPr lang="en-GB" sz="2000" dirty="0">
                <a:effectLst/>
                <a:ea typeface="Times New Roman" panose="02020603050405020304" pitchFamily="18" charset="0"/>
              </a:rPr>
              <a:t>PIs have revised the deliverables &amp; PPY/Y following recommendations  from the E-TASC board. </a:t>
            </a:r>
          </a:p>
          <a:p>
            <a:r>
              <a:rPr lang="en-GB" sz="2000" dirty="0">
                <a:ea typeface="Times New Roman" panose="02020603050405020304" pitchFamily="18" charset="0"/>
                <a:cs typeface="Calibri"/>
              </a:rPr>
              <a:t>Calculations</a:t>
            </a:r>
            <a:r>
              <a:rPr lang="en-GB" sz="2000" dirty="0">
                <a:effectLst/>
                <a:ea typeface="Times New Roman" panose="02020603050405020304" pitchFamily="18" charset="0"/>
                <a:cs typeface="Calibri"/>
              </a:rPr>
              <a:t> with the actual salary/per research unit  </a:t>
            </a:r>
            <a:r>
              <a:rPr lang="en-GB" sz="2000" dirty="0">
                <a:ea typeface="Times New Roman" panose="02020603050405020304" pitchFamily="18" charset="0"/>
                <a:cs typeface="Calibri"/>
              </a:rPr>
              <a:t>for</a:t>
            </a:r>
            <a:r>
              <a:rPr lang="en-GB" sz="2000" dirty="0">
                <a:effectLst/>
                <a:ea typeface="Times New Roman" panose="02020603050405020304" pitchFamily="18" charset="0"/>
                <a:cs typeface="Calibri"/>
              </a:rPr>
              <a:t> 2026 &amp; 2027, </a:t>
            </a:r>
            <a:r>
              <a:rPr lang="en-GB" sz="2000" dirty="0">
                <a:ea typeface="Times New Roman" panose="02020603050405020304" pitchFamily="18" charset="0"/>
                <a:cs typeface="Calibri"/>
              </a:rPr>
              <a:t>budget is above</a:t>
            </a:r>
            <a:r>
              <a:rPr lang="en-GB" sz="2000" dirty="0">
                <a:effectLst/>
                <a:ea typeface="Times New Roman" panose="02020603050405020304" pitchFamily="18" charset="0"/>
                <a:cs typeface="Calibri"/>
              </a:rPr>
              <a:t> the WPTM </a:t>
            </a:r>
            <a:r>
              <a:rPr lang="en-GB" sz="2000" dirty="0">
                <a:ea typeface="Times New Roman" panose="02020603050405020304" pitchFamily="18" charset="0"/>
                <a:cs typeface="Calibri"/>
              </a:rPr>
              <a:t>ceiling</a:t>
            </a:r>
            <a:r>
              <a:rPr lang="en-GB" sz="2000" dirty="0">
                <a:effectLst/>
                <a:ea typeface="Times New Roman" panose="02020603050405020304" pitchFamily="18" charset="0"/>
                <a:cs typeface="Calibri"/>
              </a:rPr>
              <a:t> in consortium cost  (732k€) </a:t>
            </a:r>
          </a:p>
          <a:p>
            <a:r>
              <a:rPr lang="en-GB" sz="2000" dirty="0">
                <a:effectLst/>
                <a:ea typeface="Times New Roman" panose="02020603050405020304" pitchFamily="18" charset="0"/>
                <a:cs typeface="Calibri"/>
              </a:rPr>
              <a:t>With the agreement of the E-TASC board, it has been decided to provide the </a:t>
            </a:r>
            <a:r>
              <a:rPr lang="en-GB" sz="2000" dirty="0">
                <a:ea typeface="Times New Roman" panose="02020603050405020304" pitchFamily="18" charset="0"/>
                <a:cs typeface="Calibri"/>
              </a:rPr>
              <a:t>requested resources</a:t>
            </a:r>
            <a:r>
              <a:rPr lang="en-GB" sz="2000" dirty="0">
                <a:effectLst/>
                <a:ea typeface="Times New Roman" panose="02020603050405020304" pitchFamily="18" charset="0"/>
                <a:cs typeface="Calibri"/>
              </a:rPr>
              <a:t> in 2026</a:t>
            </a:r>
            <a:r>
              <a:rPr lang="en-GB" sz="2000" dirty="0">
                <a:ea typeface="Times New Roman" panose="02020603050405020304" pitchFamily="18" charset="0"/>
                <a:cs typeface="Calibri"/>
              </a:rPr>
              <a:t> and</a:t>
            </a:r>
            <a:r>
              <a:rPr lang="en-GB" sz="2000" dirty="0">
                <a:solidFill>
                  <a:srgbClr val="FF0000"/>
                </a:solidFill>
                <a:ea typeface="Times New Roman" panose="02020603050405020304" pitchFamily="18" charset="0"/>
                <a:cs typeface="Calibri"/>
              </a:rPr>
              <a:t> to reduce by 28</a:t>
            </a:r>
            <a:r>
              <a:rPr lang="en-GB" sz="2000" dirty="0">
                <a:solidFill>
                  <a:srgbClr val="FF0000"/>
                </a:solidFill>
                <a:effectLst/>
                <a:ea typeface="Times New Roman" panose="02020603050405020304" pitchFamily="18" charset="0"/>
                <a:cs typeface="Calibri"/>
              </a:rPr>
              <a:t> %</a:t>
            </a:r>
            <a:r>
              <a:rPr lang="en-GB" sz="2000" dirty="0">
                <a:solidFill>
                  <a:srgbClr val="FF0000"/>
                </a:solidFill>
                <a:ea typeface="Times New Roman" panose="02020603050405020304" pitchFamily="18" charset="0"/>
                <a:cs typeface="Calibri"/>
              </a:rPr>
              <a:t> the </a:t>
            </a:r>
            <a:r>
              <a:rPr lang="en-GB" sz="2000" dirty="0">
                <a:solidFill>
                  <a:srgbClr val="FF0000"/>
                </a:solidFill>
                <a:effectLst/>
                <a:ea typeface="Times New Roman" panose="02020603050405020304" pitchFamily="18" charset="0"/>
                <a:cs typeface="Calibri"/>
              </a:rPr>
              <a:t>2027 </a:t>
            </a:r>
            <a:r>
              <a:rPr lang="en-GB" sz="2000" dirty="0">
                <a:solidFill>
                  <a:srgbClr val="FF0000"/>
                </a:solidFill>
                <a:ea typeface="Times New Roman" panose="02020603050405020304" pitchFamily="18" charset="0"/>
                <a:cs typeface="Calibri"/>
              </a:rPr>
              <a:t>resources </a:t>
            </a:r>
            <a:r>
              <a:rPr lang="en-GB" sz="2000" dirty="0">
                <a:effectLst/>
                <a:ea typeface="Times New Roman" panose="02020603050405020304" pitchFamily="18" charset="0"/>
                <a:cs typeface="Calibri"/>
              </a:rPr>
              <a:t>(uniformly  across all TSSVs)</a:t>
            </a:r>
          </a:p>
          <a:p>
            <a:pPr marL="556895" lvl="1" indent="-213995"/>
            <a:r>
              <a:rPr lang="en-GB" sz="2000" dirty="0">
                <a:effectLst/>
                <a:ea typeface="Calibri"/>
                <a:cs typeface="Calibri"/>
              </a:rPr>
              <a:t> Mismatch between the deliverables and the</a:t>
            </a:r>
            <a:r>
              <a:rPr lang="en-GB" sz="2000" dirty="0">
                <a:ea typeface="Calibri"/>
                <a:cs typeface="Calibri"/>
              </a:rPr>
              <a:t> allocated</a:t>
            </a:r>
            <a:r>
              <a:rPr lang="en-GB" sz="2000" dirty="0">
                <a:effectLst/>
                <a:ea typeface="Calibri"/>
                <a:cs typeface="Calibri"/>
              </a:rPr>
              <a:t> </a:t>
            </a:r>
            <a:r>
              <a:rPr lang="en-GB" sz="2000" dirty="0">
                <a:ea typeface="Calibri"/>
                <a:cs typeface="Calibri"/>
              </a:rPr>
              <a:t>resources</a:t>
            </a:r>
            <a:r>
              <a:rPr lang="en-GB" sz="2000" dirty="0">
                <a:effectLst/>
                <a:ea typeface="Calibri"/>
                <a:cs typeface="Calibri"/>
              </a:rPr>
              <a:t> in 2027  </a:t>
            </a:r>
            <a:endParaRPr lang="fr-FR" sz="2000" dirty="0">
              <a:effectLst/>
              <a:ea typeface="Calibri"/>
              <a:cs typeface="Calibri"/>
            </a:endParaRPr>
          </a:p>
          <a:p>
            <a:r>
              <a:rPr lang="en-GB" sz="2000" dirty="0">
                <a:ea typeface="Calibri"/>
                <a:cs typeface="Calibri"/>
              </a:rPr>
              <a:t>Mission budget is 97k€ / year (direct cost) is deemed barely sufficient for allowing to hold at least one in person meeting per TSVV per year</a:t>
            </a:r>
            <a:r>
              <a:rPr lang="en-GB" sz="2000" dirty="0">
                <a:cs typeface="Arial"/>
              </a:rPr>
              <a:t> </a:t>
            </a:r>
            <a:endParaRPr lang="en-US" sz="2000">
              <a:ea typeface="Calibri"/>
              <a:cs typeface="Arial"/>
            </a:endParaRPr>
          </a:p>
          <a:p>
            <a:r>
              <a:rPr lang="en-GB" sz="2000" dirty="0">
                <a:solidFill>
                  <a:srgbClr val="FF0000"/>
                </a:solidFill>
                <a:effectLst/>
                <a:ea typeface="Times New Roman" panose="02020603050405020304" pitchFamily="18" charset="0"/>
                <a:cs typeface="Arial"/>
              </a:rPr>
              <a:t>In 2026, </a:t>
            </a:r>
            <a:r>
              <a:rPr lang="en-GB" sz="2000" dirty="0">
                <a:solidFill>
                  <a:srgbClr val="FF0000"/>
                </a:solidFill>
                <a:ea typeface="Times New Roman" panose="02020603050405020304" pitchFamily="18" charset="0"/>
                <a:cs typeface="Arial"/>
              </a:rPr>
              <a:t>Project Change Requests will be presented for</a:t>
            </a:r>
            <a:r>
              <a:rPr lang="en-GB" sz="2000" dirty="0">
                <a:solidFill>
                  <a:srgbClr val="FF0000"/>
                </a:solidFill>
                <a:effectLst/>
                <a:ea typeface="Times New Roman" panose="02020603050405020304" pitchFamily="18" charset="0"/>
                <a:cs typeface="Arial"/>
              </a:rPr>
              <a:t> </a:t>
            </a:r>
            <a:r>
              <a:rPr lang="en-GB" sz="2000" dirty="0">
                <a:solidFill>
                  <a:srgbClr val="FF0000"/>
                </a:solidFill>
                <a:ea typeface="Times New Roman" panose="02020603050405020304" pitchFamily="18" charset="0"/>
                <a:cs typeface="Arial"/>
              </a:rPr>
              <a:t>approval ( </a:t>
            </a:r>
            <a:r>
              <a:rPr lang="en-GB" sz="2000" dirty="0">
                <a:solidFill>
                  <a:srgbClr val="FF0000"/>
                </a:solidFill>
                <a:effectLst/>
                <a:ea typeface="Times New Roman" panose="02020603050405020304" pitchFamily="18" charset="0"/>
                <a:cs typeface="Arial"/>
              </a:rPr>
              <a:t>project boards </a:t>
            </a:r>
            <a:r>
              <a:rPr lang="en-GB" sz="2000" dirty="0">
                <a:solidFill>
                  <a:srgbClr val="FF0000"/>
                </a:solidFill>
                <a:ea typeface="Times New Roman" panose="02020603050405020304" pitchFamily="18" charset="0"/>
                <a:cs typeface="Arial"/>
              </a:rPr>
              <a:t>&amp; General</a:t>
            </a:r>
            <a:r>
              <a:rPr lang="en-GB" sz="2000" dirty="0">
                <a:solidFill>
                  <a:srgbClr val="FF0000"/>
                </a:solidFill>
                <a:effectLst/>
                <a:ea typeface="Times New Roman" panose="02020603050405020304" pitchFamily="18" charset="0"/>
                <a:cs typeface="Arial"/>
              </a:rPr>
              <a:t> Assembly</a:t>
            </a:r>
            <a:r>
              <a:rPr lang="en-GB" sz="2000" dirty="0">
                <a:solidFill>
                  <a:srgbClr val="FF0000"/>
                </a:solidFill>
                <a:ea typeface="Times New Roman" panose="02020603050405020304" pitchFamily="18" charset="0"/>
                <a:cs typeface="Arial"/>
              </a:rPr>
              <a:t>)</a:t>
            </a:r>
            <a:endParaRPr lang="en-GB" sz="2000" dirty="0">
              <a:solidFill>
                <a:srgbClr val="FF0000"/>
              </a:solidFill>
              <a:ea typeface="Calibri"/>
              <a:cs typeface="Arial"/>
            </a:endParaRPr>
          </a:p>
        </p:txBody>
      </p:sp>
      <p:sp>
        <p:nvSpPr>
          <p:cNvPr id="4" name="Espace réservé du pied de page 3">
            <a:extLst>
              <a:ext uri="{FF2B5EF4-FFF2-40B4-BE49-F238E27FC236}">
                <a16:creationId xmlns:a16="http://schemas.microsoft.com/office/drawing/2014/main" id="{CBBBE1EB-1002-4FD7-AAD3-CB51A1D45ED4}"/>
              </a:ext>
            </a:extLst>
          </p:cNvPr>
          <p:cNvSpPr>
            <a:spLocks noGrp="1"/>
          </p:cNvSpPr>
          <p:nvPr>
            <p:ph type="ftr" sz="quarter" idx="11"/>
          </p:nvPr>
        </p:nvSpPr>
        <p:spPr>
          <a:xfrm>
            <a:off x="825624" y="6555770"/>
            <a:ext cx="5106546"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5" name="Espace réservé du numéro de diapositive 4">
            <a:extLst>
              <a:ext uri="{FF2B5EF4-FFF2-40B4-BE49-F238E27FC236}">
                <a16:creationId xmlns:a16="http://schemas.microsoft.com/office/drawing/2014/main" id="{30965F68-D741-4AAC-880D-A82864E181D8}"/>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354281916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81D8DD454C64A85FCABD80E501364" ma:contentTypeVersion="3" ma:contentTypeDescription="Create a new document." ma:contentTypeScope="" ma:versionID="0b33de1a494d3adbe692b9f20e72eeab">
  <xsd:schema xmlns:xsd="http://www.w3.org/2001/XMLSchema" xmlns:xs="http://www.w3.org/2001/XMLSchema" xmlns:p="http://schemas.microsoft.com/office/2006/metadata/properties" xmlns:ns2="3bb0fd53-251b-4ef9-8aff-c27013c9a1d9" targetNamespace="http://schemas.microsoft.com/office/2006/metadata/properties" ma:root="true" ma:fieldsID="029d6e600c9436b7bc0142d906738052" ns2:_="">
    <xsd:import namespace="3bb0fd53-251b-4ef9-8aff-c27013c9a1d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0fd53-251b-4ef9-8aff-c27013c9a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3756EE-2BA2-4792-8D8C-CBFB5B412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0fd53-251b-4ef9-8aff-c27013c9a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1581EFF-75CA-400B-8B14-07B3BB5FE4A6}">
  <ds:schemaRefs>
    <ds:schemaRef ds:uri="http://schemas.microsoft.com/office/2006/documentManagement/types"/>
    <ds:schemaRef ds:uri="846f1671-67d4-4b70-9f09-d4a1c09db751"/>
    <ds:schemaRef ds:uri="http://purl.org/dc/elements/1.1/"/>
    <ds:schemaRef ds:uri="http://schemas.microsoft.com/office/infopath/2007/PartnerControls"/>
    <ds:schemaRef ds:uri="http://schemas.openxmlformats.org/package/2006/metadata/core-properties"/>
    <ds:schemaRef ds:uri="http://purl.org/dc/terms/"/>
    <ds:schemaRef ds:uri="30e40da3-19d8-43ad-93b6-443f79201276"/>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867</TotalTime>
  <Words>2228</Words>
  <Application>Microsoft Office PowerPoint</Application>
  <PresentationFormat>Grand écran</PresentationFormat>
  <Paragraphs>257</Paragraphs>
  <Slides>18</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6" baseType="lpstr">
      <vt:lpstr>Arial</vt:lpstr>
      <vt:lpstr>Calibri</vt:lpstr>
      <vt:lpstr>Cambria Math</vt:lpstr>
      <vt:lpstr>Times New Roman</vt:lpstr>
      <vt:lpstr>Wingdings</vt:lpstr>
      <vt:lpstr>Wingdings,Sans-Serif</vt:lpstr>
      <vt:lpstr>EUROfusion.1line_5_3_2019</vt:lpstr>
      <vt:lpstr>Graph</vt:lpstr>
      <vt:lpstr>Work-Package Theory and Modelling (WPTM) 2026-2027</vt:lpstr>
      <vt:lpstr>Work-Package Theory and Modelling (WPTM) </vt:lpstr>
      <vt:lpstr>High-level objectives </vt:lpstr>
      <vt:lpstr>Overall process and timeline</vt:lpstr>
      <vt:lpstr>11 comprehensive, well-elaborated, and high-quality multi-beneficiary projects led by a Principal Investigator (PI)  </vt:lpstr>
      <vt:lpstr>TSVVs to address Core-Edge-Wall integration</vt:lpstr>
      <vt:lpstr>Grant Deliverables and Milestones </vt:lpstr>
      <vt:lpstr>Description of work </vt:lpstr>
      <vt:lpstr>Resource considerations </vt:lpstr>
      <vt:lpstr>WPTE Building Synergies Across EUROfusion Projects</vt:lpstr>
      <vt:lpstr>Focus on Coordination with WP Advanced Computing within DSO </vt:lpstr>
      <vt:lpstr>Management of WP Theory &amp; Modelling</vt:lpstr>
      <vt:lpstr>International Collaboration </vt:lpstr>
      <vt:lpstr>ITER Research Plan (IRP) and collaboration to be discussed  </vt:lpstr>
      <vt:lpstr>Parallel session #2  on Tuesday afternoon TSVV Community (self-organisation) – Proposals of Topics for discussion  ? </vt:lpstr>
      <vt:lpstr>Présentation PowerPoint</vt:lpstr>
      <vt:lpstr>Multi-Fidelity Modelling Approach</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LITAUDON Xavier 124529</cp:lastModifiedBy>
  <cp:revision>347</cp:revision>
  <dcterms:created xsi:type="dcterms:W3CDTF">2023-11-15T09:40:03Z</dcterms:created>
  <dcterms:modified xsi:type="dcterms:W3CDTF">2026-02-08T14:58:39Z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0x010100F2B81D8DD454C64A85FCABD80E501364</vt:lpwstr>
  </property>
</Properties>
</file>